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69" r:id="rId4"/>
    <p:sldId id="270" r:id="rId5"/>
    <p:sldId id="271" r:id="rId6"/>
    <p:sldId id="29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 autoAdjust="0"/>
    <p:restoredTop sz="94574"/>
  </p:normalViewPr>
  <p:slideViewPr>
    <p:cSldViewPr snapToGrid="0" snapToObjects="1" showGuides="1">
      <p:cViewPr varScale="1">
        <p:scale>
          <a:sx n="130" d="100"/>
          <a:sy n="130" d="100"/>
        </p:scale>
        <p:origin x="6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image" Target="../media/image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n-US" sz="1800" noProof="0" dirty="0" smtClean="0"/>
            <a:t> ICTs</a:t>
          </a:r>
          <a:r>
            <a:rPr lang="en-US" sz="1800" baseline="0" noProof="0" dirty="0" smtClean="0"/>
            <a:t> </a:t>
          </a:r>
          <a:r>
            <a:rPr lang="en-US" sz="1800" noProof="0" dirty="0" smtClean="0"/>
            <a:t>growth </a:t>
          </a:r>
        </a:p>
        <a:p>
          <a:pPr algn="ctr"/>
          <a:r>
            <a:rPr lang="en-US" sz="1800" noProof="0" dirty="0" smtClean="0"/>
            <a:t>  Year 2013 </a:t>
          </a:r>
          <a:r>
            <a:rPr lang="en-US" sz="1800" baseline="30000" noProof="0" dirty="0" smtClean="0"/>
            <a:t>(1) </a:t>
          </a:r>
          <a:endParaRPr lang="en-US" sz="1800" baseline="30000" noProof="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n-US" sz="1800" strike="noStrike" baseline="0" noProof="0" dirty="0" smtClean="0"/>
            <a:t> Initiatives</a:t>
          </a:r>
          <a:endParaRPr lang="en-US" sz="1800" strike="noStrike" noProof="0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noProof="0" dirty="0" smtClean="0"/>
            <a:t>WEEE </a:t>
          </a:r>
          <a:r>
            <a:rPr lang="en-US" sz="1800" baseline="0" noProof="0" dirty="0" smtClean="0"/>
            <a:t>growth Year 2014 </a:t>
          </a:r>
          <a:r>
            <a:rPr lang="en-US" sz="1800" baseline="30000" noProof="0" dirty="0" smtClean="0"/>
            <a:t>(2)</a:t>
          </a:r>
          <a:endParaRPr lang="en-US" sz="1800" baseline="30000" noProof="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r>
            <a:rPr lang="en-CA" sz="2000" dirty="0" smtClean="0"/>
            <a:t>Mobile Penetration: 115%</a:t>
          </a:r>
          <a:endParaRPr lang="es-ES" sz="20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US" sz="1800" noProof="0" dirty="0" smtClean="0"/>
            <a:t>The Americas:</a:t>
          </a:r>
          <a:r>
            <a:rPr lang="en-US" sz="1800" baseline="0" noProof="0" dirty="0" smtClean="0"/>
            <a:t> 11.7 </a:t>
          </a:r>
          <a:r>
            <a:rPr lang="en-US" sz="1800" baseline="0" noProof="0" dirty="0" err="1" smtClean="0"/>
            <a:t>mt</a:t>
          </a:r>
          <a:endParaRPr lang="en-US" sz="1800" noProof="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UN</a:t>
          </a:r>
          <a:r>
            <a:rPr lang="en-US" sz="2000" strike="sngStrike" baseline="0" noProof="0" dirty="0" smtClean="0">
              <a:solidFill>
                <a:schemeClr val="tx1"/>
              </a:solidFill>
            </a:rPr>
            <a:t> </a:t>
          </a:r>
          <a:r>
            <a:rPr lang="en-US" sz="2000" baseline="0" noProof="0" dirty="0" smtClean="0">
              <a:solidFill>
                <a:schemeClr val="tx1"/>
              </a:solidFill>
            </a:rPr>
            <a:t>ini</a:t>
          </a:r>
          <a:r>
            <a:rPr lang="en-US" sz="2000" strike="noStrike" baseline="0" noProof="0" dirty="0" smtClean="0">
              <a:solidFill>
                <a:schemeClr val="tx1"/>
              </a:solidFill>
            </a:rPr>
            <a:t>t</a:t>
          </a:r>
          <a:r>
            <a:rPr lang="en-US" sz="2000" baseline="0" noProof="0" dirty="0" smtClean="0">
              <a:solidFill>
                <a:schemeClr val="tx1"/>
              </a:solidFill>
            </a:rPr>
            <a:t>iatives</a:t>
          </a:r>
          <a:endParaRPr lang="en-US" sz="2000" noProof="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r>
            <a:rPr lang="en-CA" sz="2000" dirty="0"/>
            <a:t>Broadband penetration: 9% </a:t>
          </a:r>
          <a:r>
            <a:rPr lang="en-CA" sz="2000" dirty="0" smtClean="0"/>
            <a:t>fixed (9%) </a:t>
          </a:r>
          <a:r>
            <a:rPr lang="en-CA" sz="2000" dirty="0"/>
            <a:t>&amp; </a:t>
          </a:r>
          <a:r>
            <a:rPr lang="en-CA" sz="2000" dirty="0" smtClean="0"/>
            <a:t>mobile (24%)</a:t>
          </a:r>
          <a:endParaRPr lang="en-CA" sz="20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D81A2A0E-FB90-184B-B811-268C87437FE2}">
      <dgm:prSet custT="1"/>
      <dgm:spPr/>
      <dgm:t>
        <a:bodyPr/>
        <a:lstStyle/>
        <a:p>
          <a:endParaRPr lang="en-CA" sz="2000" dirty="0"/>
        </a:p>
      </dgm:t>
    </dgm:pt>
    <dgm:pt modelId="{2E9ED440-F9C6-F945-A28E-7AFCD5A3704C}" type="parTrans" cxnId="{4867D1CB-664C-4B49-96E6-1490D655D1BC}">
      <dgm:prSet/>
      <dgm:spPr/>
      <dgm:t>
        <a:bodyPr/>
        <a:lstStyle/>
        <a:p>
          <a:endParaRPr lang="en-CA"/>
        </a:p>
      </dgm:t>
    </dgm:pt>
    <dgm:pt modelId="{DA81A09D-3E91-8C49-991F-568E3611C420}" type="sibTrans" cxnId="{4867D1CB-664C-4B49-96E6-1490D655D1BC}">
      <dgm:prSet/>
      <dgm:spPr/>
      <dgm:t>
        <a:bodyPr/>
        <a:lstStyle/>
        <a:p>
          <a:endParaRPr lang="en-CA"/>
        </a:p>
      </dgm:t>
    </dgm:pt>
    <dgm:pt modelId="{0AFB0AF4-1C04-0C4F-AB64-A7D080ADC715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Private sector </a:t>
          </a:r>
          <a:r>
            <a:rPr lang="en-US" sz="2000" baseline="0" noProof="0" dirty="0" smtClean="0">
              <a:solidFill>
                <a:schemeClr val="tx1"/>
              </a:solidFill>
            </a:rPr>
            <a:t>initiatives</a:t>
          </a:r>
          <a:endParaRPr lang="en-US" sz="2000" noProof="0" dirty="0">
            <a:solidFill>
              <a:schemeClr val="tx1"/>
            </a:solidFill>
          </a:endParaRPr>
        </a:p>
      </dgm:t>
    </dgm:pt>
    <dgm:pt modelId="{719DC162-6F81-0E41-BCDD-DA338317ACC4}" type="parTrans" cxnId="{F8F65EB0-7217-974E-B3B2-C0F7FC16D1BE}">
      <dgm:prSet/>
      <dgm:spPr/>
      <dgm:t>
        <a:bodyPr/>
        <a:lstStyle/>
        <a:p>
          <a:endParaRPr lang="en-CA"/>
        </a:p>
      </dgm:t>
    </dgm:pt>
    <dgm:pt modelId="{81EFB736-B34E-4549-AA32-6175F34600F9}" type="sibTrans" cxnId="{F8F65EB0-7217-974E-B3B2-C0F7FC16D1BE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Global platforms</a:t>
          </a:r>
          <a:endParaRPr lang="en-US" sz="2000" noProof="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Government</a:t>
          </a:r>
          <a:r>
            <a:rPr lang="en-US" sz="2000" baseline="0" noProof="0" dirty="0" smtClean="0">
              <a:solidFill>
                <a:schemeClr val="tx1"/>
              </a:solidFill>
            </a:rPr>
            <a:t> ini</a:t>
          </a:r>
          <a:r>
            <a:rPr lang="en-US" sz="2000" strike="noStrike" baseline="0" noProof="0" dirty="0" smtClean="0">
              <a:solidFill>
                <a:schemeClr val="tx1"/>
              </a:solidFill>
            </a:rPr>
            <a:t>t</a:t>
          </a:r>
          <a:r>
            <a:rPr lang="en-US" sz="2000" baseline="0" noProof="0" dirty="0" smtClean="0">
              <a:solidFill>
                <a:schemeClr val="tx1"/>
              </a:solidFill>
            </a:rPr>
            <a:t>iatives</a:t>
          </a:r>
          <a:endParaRPr lang="en-US" sz="2000" noProof="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US" sz="1800" noProof="0" dirty="0" smtClean="0"/>
            <a:t>LATAM: 3,8 </a:t>
          </a:r>
          <a:r>
            <a:rPr lang="en-US" sz="1800" noProof="0" dirty="0" err="1" smtClean="0"/>
            <a:t>mt</a:t>
          </a:r>
          <a:endParaRPr lang="en-US" sz="1800" noProof="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US" sz="1800" noProof="0" dirty="0" smtClean="0"/>
            <a:t>S. America: 2,7 </a:t>
          </a:r>
          <a:r>
            <a:rPr lang="en-US" sz="1800" noProof="0" dirty="0" err="1" smtClean="0"/>
            <a:t>mt</a:t>
          </a:r>
          <a:endParaRPr lang="en-US" sz="1800" noProof="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US" sz="1800" noProof="0" dirty="0" smtClean="0"/>
            <a:t>Mexico, CA &amp; Caribbean: 1,1 </a:t>
          </a:r>
          <a:r>
            <a:rPr lang="en-US" sz="1800" noProof="0" dirty="0" err="1" smtClean="0"/>
            <a:t>mt</a:t>
          </a:r>
          <a:r>
            <a:rPr lang="en-US" sz="1800" noProof="0" dirty="0" smtClean="0"/>
            <a:t> </a:t>
          </a:r>
          <a:endParaRPr lang="en-US" sz="1800" noProof="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5EAB719-6B15-684F-81AD-0E251055C655}" type="presOf" srcId="{14C96D67-73A4-5F46-8721-5669DE7680B0}" destId="{29EF0314-779A-AA46-B861-434EE6371A49}" srcOrd="0" destOrd="0" presId="urn:microsoft.com/office/officeart/2005/8/layout/bList2#2"/>
    <dgm:cxn modelId="{51AE4DD0-063E-8D46-8E42-49CE17A74445}" type="presOf" srcId="{38725AF2-03BD-8144-8A9B-4C98D42293B0}" destId="{8FE55FCC-E24E-0A41-AA75-F225326CDE5D}" srcOrd="0" destOrd="0" presId="urn:microsoft.com/office/officeart/2005/8/layout/bList2#2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201489A0-4BED-7040-A322-C829A54ABD8E}" type="presOf" srcId="{762ACBBA-DB78-9547-A4EC-9DA6F7E68CD4}" destId="{626A5D82-5C02-1244-B60C-7A3A341397C0}" srcOrd="0" destOrd="0" presId="urn:microsoft.com/office/officeart/2005/8/layout/bList2#2"/>
    <dgm:cxn modelId="{BBEAF172-EC70-BD4C-BDC6-34E4717831DC}" type="presOf" srcId="{0AFB0AF4-1C04-0C4F-AB64-A7D080ADC715}" destId="{626A5D82-5C02-1244-B60C-7A3A341397C0}" srcOrd="0" destOrd="2" presId="urn:microsoft.com/office/officeart/2005/8/layout/bList2#2"/>
    <dgm:cxn modelId="{E2FA728E-E8B4-434F-B57B-7C821FAB3485}" type="presOf" srcId="{9696C205-7129-CF4A-AEFE-741C4B9990DB}" destId="{626A5D82-5C02-1244-B60C-7A3A341397C0}" srcOrd="0" destOrd="1" presId="urn:microsoft.com/office/officeart/2005/8/layout/bList2#2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A8FF5421-7144-6A4B-9DEE-EF42560CDB54}" type="presOf" srcId="{8540F88A-DC4B-472A-BF91-967B8364F4EE}" destId="{C6DD3C44-925E-2840-BD46-BA238DCD8925}" srcOrd="0" destOrd="3" presId="urn:microsoft.com/office/officeart/2005/8/layout/bList2#2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F8F65EB0-7217-974E-B3B2-C0F7FC16D1BE}" srcId="{1F65F41E-3B06-9444-9E91-A33F9A8746DB}" destId="{0AFB0AF4-1C04-0C4F-AB64-A7D080ADC715}" srcOrd="2" destOrd="0" parTransId="{719DC162-6F81-0E41-BCDD-DA338317ACC4}" sibTransId="{81EFB736-B34E-4549-AA32-6175F34600F9}"/>
    <dgm:cxn modelId="{78CF033C-8BFC-3A46-95B0-7D96CB6109F9}" type="presOf" srcId="{26A547FC-EC3F-B04B-9337-C3078D72B46A}" destId="{1853B53A-2C74-154B-A42B-1C87E5299C97}" srcOrd="0" destOrd="1" presId="urn:microsoft.com/office/officeart/2005/8/layout/bList2#2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B8B40717-965E-A14D-8828-F5EF327C3B21}" type="presOf" srcId="{650A5884-C2F3-9944-8642-5321B5254A03}" destId="{8FFB38FB-60D3-D743-A6C5-EC88860D228E}" srcOrd="0" destOrd="0" presId="urn:microsoft.com/office/officeart/2005/8/layout/bList2#2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EAEA3DB7-ADA5-8444-8D59-42BFF08B9B1F}" type="presOf" srcId="{CFC35EED-1A2A-8C48-AF55-2693C8D950D3}" destId="{646C498F-39D8-1E4D-AC10-3FB3FFDBB02A}" srcOrd="0" destOrd="0" presId="urn:microsoft.com/office/officeart/2005/8/layout/bList2#2"/>
    <dgm:cxn modelId="{0751A878-9B7D-7A4F-9A74-1D40435E7438}" type="presOf" srcId="{1F65F41E-3B06-9444-9E91-A33F9A8746DB}" destId="{C4B721DB-105E-0B41-B679-13B37921CCDE}" srcOrd="1" destOrd="0" presId="urn:microsoft.com/office/officeart/2005/8/layout/bList2#2"/>
    <dgm:cxn modelId="{4867D1CB-664C-4B49-96E6-1490D655D1BC}" srcId="{1F65F41E-3B06-9444-9E91-A33F9A8746DB}" destId="{D81A2A0E-FB90-184B-B811-268C87437FE2}" srcOrd="4" destOrd="0" parTransId="{2E9ED440-F9C6-F945-A28E-7AFCD5A3704C}" sibTransId="{DA81A09D-3E91-8C49-991F-568E3611C420}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4FF54C7C-94C7-0E40-A575-DB05F9126EFC}" type="presOf" srcId="{D81A2A0E-FB90-184B-B811-268C87437FE2}" destId="{626A5D82-5C02-1244-B60C-7A3A341397C0}" srcOrd="0" destOrd="4" presId="urn:microsoft.com/office/officeart/2005/8/layout/bList2#2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A632C575-7170-A646-A07F-30BA068615F6}" type="presOf" srcId="{66DBA74C-E265-BF48-9597-140444A4252F}" destId="{C6DD3C44-925E-2840-BD46-BA238DCD8925}" srcOrd="0" destOrd="2" presId="urn:microsoft.com/office/officeart/2005/8/layout/bList2#2"/>
    <dgm:cxn modelId="{E6E47296-486F-AE44-9302-D961EF4976FA}" type="presOf" srcId="{14C96D67-73A4-5F46-8721-5669DE7680B0}" destId="{EC5D3440-4975-E748-B0AC-F7500F72A774}" srcOrd="1" destOrd="0" presId="urn:microsoft.com/office/officeart/2005/8/layout/bList2#2"/>
    <dgm:cxn modelId="{4BDDFFBD-B256-A74A-856C-AD1C3FC07204}" type="presOf" srcId="{4F147ADE-AE55-5A4B-82CC-8286DF777C1B}" destId="{1853B53A-2C74-154B-A42B-1C87E5299C97}" srcOrd="0" destOrd="0" presId="urn:microsoft.com/office/officeart/2005/8/layout/bList2#2"/>
    <dgm:cxn modelId="{D2AA9C6B-2D77-734E-929B-8E6B73624E71}" type="presOf" srcId="{1F65F41E-3B06-9444-9E91-A33F9A8746DB}" destId="{F0937A6E-2ABD-A64F-A4A9-3B5B7082599E}" srcOrd="0" destOrd="0" presId="urn:microsoft.com/office/officeart/2005/8/layout/bList2#2"/>
    <dgm:cxn modelId="{08F33E1B-B490-3C4D-80DA-0CFECBA6C4AA}" type="presOf" srcId="{ED25960C-934E-C844-90B0-0E6960F6D69F}" destId="{626A5D82-5C02-1244-B60C-7A3A341397C0}" srcOrd="0" destOrd="3" presId="urn:microsoft.com/office/officeart/2005/8/layout/bList2#2"/>
    <dgm:cxn modelId="{2F1BF774-7DB0-B146-84BE-B502FB7A5026}" type="presOf" srcId="{14B4EBFB-F433-B440-B3DB-D2AC24E6F375}" destId="{C6DD3C44-925E-2840-BD46-BA238DCD8925}" srcOrd="0" destOrd="1" presId="urn:microsoft.com/office/officeart/2005/8/layout/bList2#2"/>
    <dgm:cxn modelId="{3F020D21-2B4C-724B-98D9-2904F124EE05}" type="presOf" srcId="{C4443384-5F0B-A046-90BF-529CD7C78CA7}" destId="{C6DD3C44-925E-2840-BD46-BA238DCD8925}" srcOrd="0" destOrd="0" presId="urn:microsoft.com/office/officeart/2005/8/layout/bList2#2"/>
    <dgm:cxn modelId="{FDA96543-7EB9-954F-A782-307DAA20DA09}" type="presOf" srcId="{38725AF2-03BD-8144-8A9B-4C98D42293B0}" destId="{7AB84BC2-645F-6A48-9CD5-7A43FAB53102}" srcOrd="1" destOrd="0" presId="urn:microsoft.com/office/officeart/2005/8/layout/bList2#2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D9B126E3-9641-104B-8D54-A44447F7D4E3}" type="presOf" srcId="{8C5C4E61-4297-C749-A11C-938E0E7C763D}" destId="{D853AC2D-5B9A-5245-A916-E0D318DF0B9A}" srcOrd="0" destOrd="0" presId="urn:microsoft.com/office/officeart/2005/8/layout/bList2#2"/>
    <dgm:cxn modelId="{623F1FDE-4AB9-9C42-9279-442E1357BE5A}" type="presParOf" srcId="{646C498F-39D8-1E4D-AC10-3FB3FFDBB02A}" destId="{184B59DF-07E0-2441-91A9-3C23C0022643}" srcOrd="0" destOrd="0" presId="urn:microsoft.com/office/officeart/2005/8/layout/bList2#2"/>
    <dgm:cxn modelId="{B5BEB13C-9445-9C4E-8781-F2670EDA88FF}" type="presParOf" srcId="{184B59DF-07E0-2441-91A9-3C23C0022643}" destId="{1853B53A-2C74-154B-A42B-1C87E5299C97}" srcOrd="0" destOrd="0" presId="urn:microsoft.com/office/officeart/2005/8/layout/bList2#2"/>
    <dgm:cxn modelId="{79E2E1AA-2CE8-254A-BE74-37358B1C6D1E}" type="presParOf" srcId="{184B59DF-07E0-2441-91A9-3C23C0022643}" destId="{29EF0314-779A-AA46-B861-434EE6371A49}" srcOrd="1" destOrd="0" presId="urn:microsoft.com/office/officeart/2005/8/layout/bList2#2"/>
    <dgm:cxn modelId="{5B14F5C9-18BC-6347-8469-DC2B5E0F7C9A}" type="presParOf" srcId="{184B59DF-07E0-2441-91A9-3C23C0022643}" destId="{EC5D3440-4975-E748-B0AC-F7500F72A774}" srcOrd="2" destOrd="0" presId="urn:microsoft.com/office/officeart/2005/8/layout/bList2#2"/>
    <dgm:cxn modelId="{199957A0-E732-C44D-A449-0F6B811D69E7}" type="presParOf" srcId="{184B59DF-07E0-2441-91A9-3C23C0022643}" destId="{E20804AC-BAE5-004D-8C12-93D2C6EEEA5A}" srcOrd="3" destOrd="0" presId="urn:microsoft.com/office/officeart/2005/8/layout/bList2#2"/>
    <dgm:cxn modelId="{1B2846C9-DCB6-104E-A667-107E4427248E}" type="presParOf" srcId="{646C498F-39D8-1E4D-AC10-3FB3FFDBB02A}" destId="{D853AC2D-5B9A-5245-A916-E0D318DF0B9A}" srcOrd="1" destOrd="0" presId="urn:microsoft.com/office/officeart/2005/8/layout/bList2#2"/>
    <dgm:cxn modelId="{050BCF75-C4F2-8E44-9572-80581B390CAE}" type="presParOf" srcId="{646C498F-39D8-1E4D-AC10-3FB3FFDBB02A}" destId="{1765715E-23CB-9D44-BF4C-2B219F5ED932}" srcOrd="2" destOrd="0" presId="urn:microsoft.com/office/officeart/2005/8/layout/bList2#2"/>
    <dgm:cxn modelId="{291A9FF0-C118-D44C-B963-ACE0F4243174}" type="presParOf" srcId="{1765715E-23CB-9D44-BF4C-2B219F5ED932}" destId="{C6DD3C44-925E-2840-BD46-BA238DCD8925}" srcOrd="0" destOrd="0" presId="urn:microsoft.com/office/officeart/2005/8/layout/bList2#2"/>
    <dgm:cxn modelId="{281AB84B-EEAC-3A45-BF11-3AD7EDB01357}" type="presParOf" srcId="{1765715E-23CB-9D44-BF4C-2B219F5ED932}" destId="{8FE55FCC-E24E-0A41-AA75-F225326CDE5D}" srcOrd="1" destOrd="0" presId="urn:microsoft.com/office/officeart/2005/8/layout/bList2#2"/>
    <dgm:cxn modelId="{A2525CBB-C53B-324D-9CC1-F89E392E61E9}" type="presParOf" srcId="{1765715E-23CB-9D44-BF4C-2B219F5ED932}" destId="{7AB84BC2-645F-6A48-9CD5-7A43FAB53102}" srcOrd="2" destOrd="0" presId="urn:microsoft.com/office/officeart/2005/8/layout/bList2#2"/>
    <dgm:cxn modelId="{007A164F-FE86-0F43-822E-ED635AE763B8}" type="presParOf" srcId="{1765715E-23CB-9D44-BF4C-2B219F5ED932}" destId="{808F046E-822B-3F4A-9394-D64A2C36AF74}" srcOrd="3" destOrd="0" presId="urn:microsoft.com/office/officeart/2005/8/layout/bList2#2"/>
    <dgm:cxn modelId="{319978C5-EB21-174A-8B26-F7816C2CB6A1}" type="presParOf" srcId="{646C498F-39D8-1E4D-AC10-3FB3FFDBB02A}" destId="{8FFB38FB-60D3-D743-A6C5-EC88860D228E}" srcOrd="3" destOrd="0" presId="urn:microsoft.com/office/officeart/2005/8/layout/bList2#2"/>
    <dgm:cxn modelId="{C0137436-9C6F-DB4C-B2E2-AA8728F7FFF9}" type="presParOf" srcId="{646C498F-39D8-1E4D-AC10-3FB3FFDBB02A}" destId="{25D608D6-F682-8942-87DA-74085A0F9DEB}" srcOrd="4" destOrd="0" presId="urn:microsoft.com/office/officeart/2005/8/layout/bList2#2"/>
    <dgm:cxn modelId="{F91C1DFE-1DBE-0D47-986D-D37E7F89A46C}" type="presParOf" srcId="{25D608D6-F682-8942-87DA-74085A0F9DEB}" destId="{626A5D82-5C02-1244-B60C-7A3A341397C0}" srcOrd="0" destOrd="0" presId="urn:microsoft.com/office/officeart/2005/8/layout/bList2#2"/>
    <dgm:cxn modelId="{4FF23E35-D965-AA4C-8DFD-F6A3BB7E9A6B}" type="presParOf" srcId="{25D608D6-F682-8942-87DA-74085A0F9DEB}" destId="{F0937A6E-2ABD-A64F-A4A9-3B5B7082599E}" srcOrd="1" destOrd="0" presId="urn:microsoft.com/office/officeart/2005/8/layout/bList2#2"/>
    <dgm:cxn modelId="{A58C416D-3EFB-F041-B158-047C1BDC83AA}" type="presParOf" srcId="{25D608D6-F682-8942-87DA-74085A0F9DEB}" destId="{C4B721DB-105E-0B41-B679-13B37921CCDE}" srcOrd="2" destOrd="0" presId="urn:microsoft.com/office/officeart/2005/8/layout/bList2#2"/>
    <dgm:cxn modelId="{64BD1B0C-F80F-9C46-9B46-948817AC56CD}" type="presParOf" srcId="{25D608D6-F682-8942-87DA-74085A0F9DEB}" destId="{A8597B96-12D7-024D-B9F7-E7B684205EC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n-U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identify challenges for sustainable 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n-U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outline a joint roadmap for future 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1800" b="1" dirty="0" smtClean="0">
              <a:solidFill>
                <a:schemeClr val="tx1"/>
              </a:solidFill>
            </a:rPr>
            <a:t>WEEE</a:t>
          </a:r>
          <a:br>
            <a:rPr lang="es-ES" sz="1800" b="1" dirty="0" smtClean="0">
              <a:solidFill>
                <a:schemeClr val="tx1"/>
              </a:solidFill>
            </a:rPr>
          </a:br>
          <a:r>
            <a:rPr lang="es-ES" sz="1800" b="1" dirty="0" smtClean="0">
              <a:solidFill>
                <a:schemeClr val="tx1"/>
              </a:solidFill>
            </a:rPr>
            <a:t>  MANAGEMENT</a:t>
          </a:r>
          <a:r>
            <a:rPr lang="es-ES" sz="1800" b="1" baseline="0" dirty="0" smtClean="0">
              <a:solidFill>
                <a:schemeClr val="tx1"/>
              </a:solidFill>
            </a:rPr>
            <a:t> </a:t>
          </a:r>
          <a:r>
            <a:rPr lang="es-ES" sz="1800" b="1" dirty="0" smtClean="0">
              <a:solidFill>
                <a:schemeClr val="tx1"/>
              </a:solidFill>
            </a:rPr>
            <a:t>IN LATIN AMERICA</a:t>
          </a:r>
          <a:endParaRPr lang="es-ES" sz="18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74135" custScaleY="75026" custLinFactNeighborX="-24482" custLinFactNeighborY="-9654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121386" custScaleY="43809" custLinFactY="26771" custLinFactNeighborX="-3922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A6755EA3-12B9-D24B-A844-90618373DE77}" type="presOf" srcId="{F7D53525-A545-41DE-AC1A-9130E10EDD3C}" destId="{A3D92921-7E0E-46D7-B45C-D557488775BA}" srcOrd="0" destOrd="0" presId="urn:microsoft.com/office/officeart/2008/layout/AccentedPicture"/>
    <dgm:cxn modelId="{05FB572E-2CEF-0F41-860D-94CB37DF645A}" type="presOf" srcId="{FD35622D-A08C-41D3-86FF-00E90A958661}" destId="{641F0E33-26CA-4924-BB15-DF42F3278D54}" srcOrd="0" destOrd="0" presId="urn:microsoft.com/office/officeart/2008/layout/AccentedPicture"/>
    <dgm:cxn modelId="{92B572DA-D856-9844-960D-A8A70EECD7E1}" type="presOf" srcId="{DD6F38A4-6BA9-4EA2-8131-50E66E82B883}" destId="{865F3C46-3FC3-43ED-A0B2-901E7780BE44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3B2C0C60-1426-3F40-AC59-2DCD5DC56304}" type="presOf" srcId="{64F80A21-42EA-41DD-90DB-3E1520039EC7}" destId="{679D1765-7BB8-48E9-A69A-6A4966F41D4B}" srcOrd="0" destOrd="0" presId="urn:microsoft.com/office/officeart/2008/layout/AccentedPicture"/>
    <dgm:cxn modelId="{FD8EB9BB-62B0-4946-8E48-B44DAA2A3531}" type="presOf" srcId="{2642DAD2-C60A-4F37-AB99-559E3BE7BEAE}" destId="{8A950EF3-32C8-4C95-ADD2-1753E120C69B}" srcOrd="0" destOrd="0" presId="urn:microsoft.com/office/officeart/2008/layout/AccentedPicture"/>
    <dgm:cxn modelId="{33B2BDC9-DB5C-1E4F-B7B4-1E3310688DF5}" type="presOf" srcId="{2BFC667D-A21D-43E2-8B03-F7D3E662037B}" destId="{207FA45C-C260-4405-BBC4-1D3E3AC300DA}" srcOrd="0" destOrd="0" presId="urn:microsoft.com/office/officeart/2008/layout/AccentedPicture"/>
    <dgm:cxn modelId="{4CB5D405-1A4B-A145-876C-E632C4BFDCC5}" type="presParOf" srcId="{207FA45C-C260-4405-BBC4-1D3E3AC300DA}" destId="{865F3C46-3FC3-43ED-A0B2-901E7780BE44}" srcOrd="0" destOrd="0" presId="urn:microsoft.com/office/officeart/2008/layout/AccentedPicture"/>
    <dgm:cxn modelId="{D7A566D3-2358-8D47-91BD-CCA246CC6BCB}" type="presParOf" srcId="{207FA45C-C260-4405-BBC4-1D3E3AC300DA}" destId="{679D1765-7BB8-48E9-A69A-6A4966F41D4B}" srcOrd="1" destOrd="0" presId="urn:microsoft.com/office/officeart/2008/layout/AccentedPicture"/>
    <dgm:cxn modelId="{6BBC98CF-7155-B14C-9B76-0521097F42C6}" type="presParOf" srcId="{207FA45C-C260-4405-BBC4-1D3E3AC300DA}" destId="{9BC31903-FE62-4347-B180-614E6AB324B1}" srcOrd="2" destOrd="0" presId="urn:microsoft.com/office/officeart/2008/layout/AccentedPicture"/>
    <dgm:cxn modelId="{A9FEA967-18F7-CA43-B58E-C8B90E3DF1B1}" type="presParOf" srcId="{9BC31903-FE62-4347-B180-614E6AB324B1}" destId="{E839D741-F720-40AA-AD7F-2DC5D18A890B}" srcOrd="0" destOrd="0" presId="urn:microsoft.com/office/officeart/2008/layout/AccentedPicture"/>
    <dgm:cxn modelId="{4C623C1E-2D76-B449-8646-A0A7CDEBECF7}" type="presParOf" srcId="{E839D741-F720-40AA-AD7F-2DC5D18A890B}" destId="{CC44F60C-48C5-40FA-8AE9-EEA2C6CF3814}" srcOrd="0" destOrd="0" presId="urn:microsoft.com/office/officeart/2008/layout/AccentedPicture"/>
    <dgm:cxn modelId="{0338D14B-75F1-814A-BA5D-FD6D19FF3DF9}" type="presParOf" srcId="{E839D741-F720-40AA-AD7F-2DC5D18A890B}" destId="{9B0935EE-87B4-40E0-9EBF-0DB39464858B}" srcOrd="1" destOrd="0" presId="urn:microsoft.com/office/officeart/2008/layout/AccentedPicture"/>
    <dgm:cxn modelId="{D616E34E-F498-334C-BE70-E70580021686}" type="presParOf" srcId="{E839D741-F720-40AA-AD7F-2DC5D18A890B}" destId="{22F67A7D-79D0-4444-A65B-47357F8F8786}" srcOrd="2" destOrd="0" presId="urn:microsoft.com/office/officeart/2008/layout/AccentedPicture"/>
    <dgm:cxn modelId="{A84AF9C5-8F42-A948-8B3F-3D457516A825}" type="presParOf" srcId="{22F67A7D-79D0-4444-A65B-47357F8F8786}" destId="{8A950EF3-32C8-4C95-ADD2-1753E120C69B}" srcOrd="0" destOrd="0" presId="urn:microsoft.com/office/officeart/2008/layout/AccentedPicture"/>
    <dgm:cxn modelId="{691F22E7-DBA8-0B42-A9D9-1941EB263ED3}" type="presParOf" srcId="{9BC31903-FE62-4347-B180-614E6AB324B1}" destId="{BE93A07F-88CE-479B-B562-50450D2804B9}" srcOrd="1" destOrd="0" presId="urn:microsoft.com/office/officeart/2008/layout/AccentedPicture"/>
    <dgm:cxn modelId="{CC609F01-C114-154C-836E-79BD617C29C6}" type="presParOf" srcId="{9BC31903-FE62-4347-B180-614E6AB324B1}" destId="{5E898C99-2228-4A92-A00B-0316547C7EB3}" srcOrd="2" destOrd="0" presId="urn:microsoft.com/office/officeart/2008/layout/AccentedPicture"/>
    <dgm:cxn modelId="{35B2386A-9CCD-8B4E-B72D-231CAB72AA7A}" type="presParOf" srcId="{5E898C99-2228-4A92-A00B-0316547C7EB3}" destId="{E07E4275-8B00-492C-8B77-028304249082}" srcOrd="0" destOrd="0" presId="urn:microsoft.com/office/officeart/2008/layout/AccentedPicture"/>
    <dgm:cxn modelId="{83AB0145-F28A-3147-8936-CFFDC3BB6FA7}" type="presParOf" srcId="{5E898C99-2228-4A92-A00B-0316547C7EB3}" destId="{76D624FE-62C7-4AC4-BC71-F67550F1590D}" srcOrd="1" destOrd="0" presId="urn:microsoft.com/office/officeart/2008/layout/AccentedPicture"/>
    <dgm:cxn modelId="{5C69C2DD-0E50-E943-9EC2-55DFAB6B6231}" type="presParOf" srcId="{5E898C99-2228-4A92-A00B-0316547C7EB3}" destId="{89A174D5-FF0D-46CB-826D-DF660C53BE79}" srcOrd="2" destOrd="0" presId="urn:microsoft.com/office/officeart/2008/layout/AccentedPicture"/>
    <dgm:cxn modelId="{6F967BFC-B8D2-8C4D-9D13-8C6697FCCB2E}" type="presParOf" srcId="{89A174D5-FF0D-46CB-826D-DF660C53BE79}" destId="{641F0E33-26CA-4924-BB15-DF42F3278D54}" srcOrd="0" destOrd="0" presId="urn:microsoft.com/office/officeart/2008/layout/AccentedPicture"/>
    <dgm:cxn modelId="{8C926928-54AF-0E41-9836-B83E38323EE2}" type="presParOf" srcId="{9BC31903-FE62-4347-B180-614E6AB324B1}" destId="{9EC08000-6D77-4871-8E82-6F848BC9C9BD}" srcOrd="3" destOrd="0" presId="urn:microsoft.com/office/officeart/2008/layout/AccentedPicture"/>
    <dgm:cxn modelId="{3275934D-015B-1748-8FA2-1682672A1CF0}" type="presParOf" srcId="{9BC31903-FE62-4347-B180-614E6AB324B1}" destId="{59F75334-A04F-44A9-BCE0-8C043B09C6CE}" srcOrd="4" destOrd="0" presId="urn:microsoft.com/office/officeart/2008/layout/AccentedPicture"/>
    <dgm:cxn modelId="{C2BAD44F-481E-734E-AD12-7D1BF1E1759A}" type="presParOf" srcId="{59F75334-A04F-44A9-BCE0-8C043B09C6CE}" destId="{D6EAB826-2896-499A-A2D7-0CC9C0D46923}" srcOrd="0" destOrd="0" presId="urn:microsoft.com/office/officeart/2008/layout/AccentedPicture"/>
    <dgm:cxn modelId="{82A93801-4858-DC41-9893-20008FBDA5D4}" type="presParOf" srcId="{59F75334-A04F-44A9-BCE0-8C043B09C6CE}" destId="{2ABCD267-2270-4771-A8B2-3AD27D94FAF7}" srcOrd="1" destOrd="0" presId="urn:microsoft.com/office/officeart/2008/layout/AccentedPicture"/>
    <dgm:cxn modelId="{4CAABCE7-4126-8B4C-8008-E4B7E8754D41}" type="presParOf" srcId="{59F75334-A04F-44A9-BCE0-8C043B09C6CE}" destId="{97A6CDCC-04E4-4EBD-85B0-CADBF1309F8E}" srcOrd="2" destOrd="0" presId="urn:microsoft.com/office/officeart/2008/layout/AccentedPicture"/>
    <dgm:cxn modelId="{0900A929-2C7B-0B42-A88B-39CB3CC1ECF4}" type="presParOf" srcId="{97A6CDCC-04E4-4EBD-85B0-CADBF1309F8E}" destId="{A3D92921-7E0E-46D7-B45C-D557488775BA}" srcOrd="0" destOrd="0" presId="urn:microsoft.com/office/officeart/2008/layout/AccentedPicture"/>
    <dgm:cxn modelId="{C2D675D8-880B-884D-B75F-1992B70A7D12}" type="presParOf" srcId="{207FA45C-C260-4405-BBC4-1D3E3AC300DA}" destId="{D752F39D-3F73-460B-8AA1-DDACFD843910}" srcOrd="3" destOrd="0" presId="urn:microsoft.com/office/officeart/2008/layout/AccentedPicture"/>
    <dgm:cxn modelId="{2358F5EE-2D80-4A4F-8A0F-F018DB576F7D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EED37-21C4-D340-ABF1-4A4BD08F6E6C}" type="doc">
      <dgm:prSet loTypeId="urn:microsoft.com/office/officeart/2005/8/layout/hProcess1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F2F419-6DDB-BC4A-B3EA-7697EE4EF626}">
      <dgm:prSet phldrT="[Texto]"/>
      <dgm:spPr/>
      <dgm:t>
        <a:bodyPr/>
        <a:lstStyle/>
        <a:p>
          <a:r>
            <a:rPr lang="en-US" dirty="0" smtClean="0"/>
            <a:t>Research,</a:t>
          </a:r>
          <a:r>
            <a:rPr lang="en-US" baseline="0" dirty="0" smtClean="0"/>
            <a:t> </a:t>
          </a:r>
          <a:r>
            <a:rPr lang="en-US" dirty="0" smtClean="0"/>
            <a:t> analysis and country interviews</a:t>
          </a:r>
          <a:endParaRPr lang="en-US" dirty="0"/>
        </a:p>
      </dgm:t>
    </dgm:pt>
    <dgm:pt modelId="{F270F3F7-DCFC-EA4D-98CE-A901374DED6E}" type="parTrans" cxnId="{56634A17-86F5-5241-93C2-BB8D4487FB3B}">
      <dgm:prSet/>
      <dgm:spPr/>
      <dgm:t>
        <a:bodyPr/>
        <a:lstStyle/>
        <a:p>
          <a:endParaRPr lang="en-US"/>
        </a:p>
      </dgm:t>
    </dgm:pt>
    <dgm:pt modelId="{19BEA1B2-85C9-7241-86F8-FF3118AE091F}" type="sibTrans" cxnId="{56634A17-86F5-5241-93C2-BB8D4487FB3B}">
      <dgm:prSet/>
      <dgm:spPr/>
      <dgm:t>
        <a:bodyPr/>
        <a:lstStyle/>
        <a:p>
          <a:endParaRPr lang="en-US"/>
        </a:p>
      </dgm:t>
    </dgm:pt>
    <dgm:pt modelId="{75C06043-808B-F849-979A-B151091B305C}">
      <dgm:prSet phldrT="[Texto]"/>
      <dgm:spPr/>
      <dgm:t>
        <a:bodyPr/>
        <a:lstStyle/>
        <a:p>
          <a:r>
            <a:rPr lang="en-US" dirty="0" smtClean="0"/>
            <a:t>Country individual assessment</a:t>
          </a:r>
          <a:endParaRPr lang="en-US" dirty="0"/>
        </a:p>
      </dgm:t>
    </dgm:pt>
    <dgm:pt modelId="{CE0804DB-2691-BA41-B598-BE6E2F6D3C69}" type="parTrans" cxnId="{F56F90D2-2176-4F48-B3DB-76C1012F59D6}">
      <dgm:prSet/>
      <dgm:spPr/>
      <dgm:t>
        <a:bodyPr/>
        <a:lstStyle/>
        <a:p>
          <a:endParaRPr lang="en-US"/>
        </a:p>
      </dgm:t>
    </dgm:pt>
    <dgm:pt modelId="{A6F45A7B-FBC6-7A48-A483-80F5F11FD1AE}" type="sibTrans" cxnId="{F56F90D2-2176-4F48-B3DB-76C1012F59D6}">
      <dgm:prSet/>
      <dgm:spPr/>
      <dgm:t>
        <a:bodyPr/>
        <a:lstStyle/>
        <a:p>
          <a:endParaRPr lang="en-US"/>
        </a:p>
      </dgm:t>
    </dgm:pt>
    <dgm:pt modelId="{82F43A43-108F-5C4F-989E-F6E09F0F8640}">
      <dgm:prSet phldrT="[Texto]"/>
      <dgm:spPr/>
      <dgm:t>
        <a:bodyPr/>
        <a:lstStyle/>
        <a:p>
          <a:r>
            <a:rPr lang="en-US" dirty="0" smtClean="0"/>
            <a:t>Regional analysis by all contributors. </a:t>
          </a:r>
          <a:endParaRPr lang="en-US" dirty="0"/>
        </a:p>
      </dgm:t>
    </dgm:pt>
    <dgm:pt modelId="{7FA5F85F-E868-0F44-AC6C-E657E85FE0D9}" type="parTrans" cxnId="{22352526-3D06-CB4F-B649-DDF93A02B2C2}">
      <dgm:prSet/>
      <dgm:spPr/>
      <dgm:t>
        <a:bodyPr/>
        <a:lstStyle/>
        <a:p>
          <a:endParaRPr lang="en-US"/>
        </a:p>
      </dgm:t>
    </dgm:pt>
    <dgm:pt modelId="{28F9E32E-35CF-B74C-83E8-59E2218DFDBA}" type="sibTrans" cxnId="{22352526-3D06-CB4F-B649-DDF93A02B2C2}">
      <dgm:prSet/>
      <dgm:spPr/>
      <dgm:t>
        <a:bodyPr/>
        <a:lstStyle/>
        <a:p>
          <a:endParaRPr lang="en-US"/>
        </a:p>
      </dgm:t>
    </dgm:pt>
    <dgm:pt modelId="{3BD6A2FB-20E2-FF4D-A84B-4B07A8007D44}">
      <dgm:prSet phldrT="[Texto]" custT="1"/>
      <dgm:spPr/>
      <dgm:t>
        <a:bodyPr/>
        <a:lstStyle/>
        <a:p>
          <a:r>
            <a:rPr lang="en-US" sz="2100" dirty="0" smtClean="0"/>
            <a:t>Joint policy </a:t>
          </a:r>
          <a:r>
            <a:rPr lang="en-US" sz="1600" dirty="0" smtClean="0"/>
            <a:t>recommendation </a:t>
          </a:r>
          <a:r>
            <a:rPr lang="en-US" sz="2100" baseline="0" dirty="0" smtClean="0"/>
            <a:t>development</a:t>
          </a:r>
          <a:r>
            <a:rPr lang="en-US" sz="2100" dirty="0" smtClean="0"/>
            <a:t> </a:t>
          </a:r>
          <a:endParaRPr lang="en-US" sz="2100" dirty="0"/>
        </a:p>
      </dgm:t>
    </dgm:pt>
    <dgm:pt modelId="{19E8061F-176E-6A48-B00A-1C2C21DC5ADA}" type="parTrans" cxnId="{BA09795F-7A74-8644-B989-FA94759926EC}">
      <dgm:prSet/>
      <dgm:spPr/>
      <dgm:t>
        <a:bodyPr/>
        <a:lstStyle/>
        <a:p>
          <a:endParaRPr lang="en-US"/>
        </a:p>
      </dgm:t>
    </dgm:pt>
    <dgm:pt modelId="{8BC799FA-0E14-7048-B13D-254FBFECF047}" type="sibTrans" cxnId="{BA09795F-7A74-8644-B989-FA94759926EC}">
      <dgm:prSet/>
      <dgm:spPr/>
      <dgm:t>
        <a:bodyPr/>
        <a:lstStyle/>
        <a:p>
          <a:endParaRPr lang="en-US"/>
        </a:p>
      </dgm:t>
    </dgm:pt>
    <dgm:pt modelId="{4D75EBD9-F590-E245-A5B9-8C34E2A3581D}" type="pres">
      <dgm:prSet presAssocID="{880EED37-21C4-D340-ABF1-4A4BD08F6E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71C45-BBB2-2A45-AD6B-D9DA8364B9BB}" type="pres">
      <dgm:prSet presAssocID="{880EED37-21C4-D340-ABF1-4A4BD08F6E6C}" presName="arrow" presStyleLbl="bgShp" presStyleIdx="0" presStyleCnt="1"/>
      <dgm:spPr/>
    </dgm:pt>
    <dgm:pt modelId="{D208D13F-6C4E-9444-BB50-5BDBC7B4360C}" type="pres">
      <dgm:prSet presAssocID="{880EED37-21C4-D340-ABF1-4A4BD08F6E6C}" presName="points" presStyleCnt="0"/>
      <dgm:spPr/>
    </dgm:pt>
    <dgm:pt modelId="{170FDA89-2CA2-FB41-8BDE-7B2483A86724}" type="pres">
      <dgm:prSet presAssocID="{30F2F419-6DDB-BC4A-B3EA-7697EE4EF626}" presName="compositeA" presStyleCnt="0"/>
      <dgm:spPr/>
    </dgm:pt>
    <dgm:pt modelId="{C407B01E-73E2-B04E-8F2B-14321F5D98C7}" type="pres">
      <dgm:prSet presAssocID="{30F2F419-6DDB-BC4A-B3EA-7697EE4EF62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A6736-C473-ED4E-A0C5-FC22F9899DEF}" type="pres">
      <dgm:prSet presAssocID="{30F2F419-6DDB-BC4A-B3EA-7697EE4EF626}" presName="circleA" presStyleLbl="node1" presStyleIdx="0" presStyleCnt="4"/>
      <dgm:spPr/>
    </dgm:pt>
    <dgm:pt modelId="{B74827EA-D2EF-1646-98FF-16DCD823D932}" type="pres">
      <dgm:prSet presAssocID="{30F2F419-6DDB-BC4A-B3EA-7697EE4EF626}" presName="spaceA" presStyleCnt="0"/>
      <dgm:spPr/>
    </dgm:pt>
    <dgm:pt modelId="{3E7557F5-3642-0843-8860-C8111656A1E4}" type="pres">
      <dgm:prSet presAssocID="{19BEA1B2-85C9-7241-86F8-FF3118AE091F}" presName="space" presStyleCnt="0"/>
      <dgm:spPr/>
    </dgm:pt>
    <dgm:pt modelId="{C9B0E034-2E76-994E-8D97-219713CC0BB8}" type="pres">
      <dgm:prSet presAssocID="{75C06043-808B-F849-979A-B151091B305C}" presName="compositeB" presStyleCnt="0"/>
      <dgm:spPr/>
    </dgm:pt>
    <dgm:pt modelId="{40D2DF09-B453-EC4C-83EF-F389097156EE}" type="pres">
      <dgm:prSet presAssocID="{75C06043-808B-F849-979A-B151091B305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F5CE0-771F-8146-B79A-C36F7DF9A1CE}" type="pres">
      <dgm:prSet presAssocID="{75C06043-808B-F849-979A-B151091B305C}" presName="circleB" presStyleLbl="node1" presStyleIdx="1" presStyleCnt="4"/>
      <dgm:spPr/>
    </dgm:pt>
    <dgm:pt modelId="{B7E24BB9-EBD2-264D-9A6A-0BBC526D5382}" type="pres">
      <dgm:prSet presAssocID="{75C06043-808B-F849-979A-B151091B305C}" presName="spaceB" presStyleCnt="0"/>
      <dgm:spPr/>
    </dgm:pt>
    <dgm:pt modelId="{B64D1347-1CF3-9F43-88A5-10E9BC3393EF}" type="pres">
      <dgm:prSet presAssocID="{A6F45A7B-FBC6-7A48-A483-80F5F11FD1AE}" presName="space" presStyleCnt="0"/>
      <dgm:spPr/>
    </dgm:pt>
    <dgm:pt modelId="{795012ED-0A5A-724C-98D2-DA65A46955D1}" type="pres">
      <dgm:prSet presAssocID="{82F43A43-108F-5C4F-989E-F6E09F0F8640}" presName="compositeA" presStyleCnt="0"/>
      <dgm:spPr/>
    </dgm:pt>
    <dgm:pt modelId="{8B3D33F2-A103-1E43-B294-3EA0766B36C7}" type="pres">
      <dgm:prSet presAssocID="{82F43A43-108F-5C4F-989E-F6E09F0F8640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F2BB3-5F3A-3C4A-B6AF-E4922E4B211F}" type="pres">
      <dgm:prSet presAssocID="{82F43A43-108F-5C4F-989E-F6E09F0F8640}" presName="circleA" presStyleLbl="node1" presStyleIdx="2" presStyleCnt="4"/>
      <dgm:spPr/>
    </dgm:pt>
    <dgm:pt modelId="{25A8B263-F999-9349-8110-84C36F014783}" type="pres">
      <dgm:prSet presAssocID="{82F43A43-108F-5C4F-989E-F6E09F0F8640}" presName="spaceA" presStyleCnt="0"/>
      <dgm:spPr/>
    </dgm:pt>
    <dgm:pt modelId="{E842FFD8-F953-5D4C-9166-FC8CB907C401}" type="pres">
      <dgm:prSet presAssocID="{28F9E32E-35CF-B74C-83E8-59E2218DFDBA}" presName="space" presStyleCnt="0"/>
      <dgm:spPr/>
    </dgm:pt>
    <dgm:pt modelId="{A9D8F738-1C2E-A541-ACBE-7599859F3828}" type="pres">
      <dgm:prSet presAssocID="{3BD6A2FB-20E2-FF4D-A84B-4B07A8007D44}" presName="compositeB" presStyleCnt="0"/>
      <dgm:spPr/>
    </dgm:pt>
    <dgm:pt modelId="{F1CE678E-1A34-9641-9329-D420776074C9}" type="pres">
      <dgm:prSet presAssocID="{3BD6A2FB-20E2-FF4D-A84B-4B07A8007D4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ABADE-9889-514D-8664-1C58DFF828CD}" type="pres">
      <dgm:prSet presAssocID="{3BD6A2FB-20E2-FF4D-A84B-4B07A8007D44}" presName="circleB" presStyleLbl="node1" presStyleIdx="3" presStyleCnt="4"/>
      <dgm:spPr/>
    </dgm:pt>
    <dgm:pt modelId="{913D4FD6-E9E6-F74A-9F62-BA3907807EF3}" type="pres">
      <dgm:prSet presAssocID="{3BD6A2FB-20E2-FF4D-A84B-4B07A8007D44}" presName="spaceB" presStyleCnt="0"/>
      <dgm:spPr/>
    </dgm:pt>
  </dgm:ptLst>
  <dgm:cxnLst>
    <dgm:cxn modelId="{8F02F0C3-20A6-A246-B7E8-5808B86220D6}" type="presOf" srcId="{75C06043-808B-F849-979A-B151091B305C}" destId="{40D2DF09-B453-EC4C-83EF-F389097156EE}" srcOrd="0" destOrd="0" presId="urn:microsoft.com/office/officeart/2005/8/layout/hProcess11"/>
    <dgm:cxn modelId="{F56F90D2-2176-4F48-B3DB-76C1012F59D6}" srcId="{880EED37-21C4-D340-ABF1-4A4BD08F6E6C}" destId="{75C06043-808B-F849-979A-B151091B305C}" srcOrd="1" destOrd="0" parTransId="{CE0804DB-2691-BA41-B598-BE6E2F6D3C69}" sibTransId="{A6F45A7B-FBC6-7A48-A483-80F5F11FD1AE}"/>
    <dgm:cxn modelId="{56634A17-86F5-5241-93C2-BB8D4487FB3B}" srcId="{880EED37-21C4-D340-ABF1-4A4BD08F6E6C}" destId="{30F2F419-6DDB-BC4A-B3EA-7697EE4EF626}" srcOrd="0" destOrd="0" parTransId="{F270F3F7-DCFC-EA4D-98CE-A901374DED6E}" sibTransId="{19BEA1B2-85C9-7241-86F8-FF3118AE091F}"/>
    <dgm:cxn modelId="{B26AE5C5-9B08-A142-95FC-84AFE3752B7D}" type="presOf" srcId="{880EED37-21C4-D340-ABF1-4A4BD08F6E6C}" destId="{4D75EBD9-F590-E245-A5B9-8C34E2A3581D}" srcOrd="0" destOrd="0" presId="urn:microsoft.com/office/officeart/2005/8/layout/hProcess11"/>
    <dgm:cxn modelId="{588DCE85-D6FF-D74D-94F6-15703A84D955}" type="presOf" srcId="{30F2F419-6DDB-BC4A-B3EA-7697EE4EF626}" destId="{C407B01E-73E2-B04E-8F2B-14321F5D98C7}" srcOrd="0" destOrd="0" presId="urn:microsoft.com/office/officeart/2005/8/layout/hProcess11"/>
    <dgm:cxn modelId="{BA09795F-7A74-8644-B989-FA94759926EC}" srcId="{880EED37-21C4-D340-ABF1-4A4BD08F6E6C}" destId="{3BD6A2FB-20E2-FF4D-A84B-4B07A8007D44}" srcOrd="3" destOrd="0" parTransId="{19E8061F-176E-6A48-B00A-1C2C21DC5ADA}" sibTransId="{8BC799FA-0E14-7048-B13D-254FBFECF047}"/>
    <dgm:cxn modelId="{F753D7C7-05EF-534F-90AD-EA94EFBF9CA0}" type="presOf" srcId="{82F43A43-108F-5C4F-989E-F6E09F0F8640}" destId="{8B3D33F2-A103-1E43-B294-3EA0766B36C7}" srcOrd="0" destOrd="0" presId="urn:microsoft.com/office/officeart/2005/8/layout/hProcess11"/>
    <dgm:cxn modelId="{B1A6D665-637F-6544-AD98-FE1B36D58607}" type="presOf" srcId="{3BD6A2FB-20E2-FF4D-A84B-4B07A8007D44}" destId="{F1CE678E-1A34-9641-9329-D420776074C9}" srcOrd="0" destOrd="0" presId="urn:microsoft.com/office/officeart/2005/8/layout/hProcess11"/>
    <dgm:cxn modelId="{22352526-3D06-CB4F-B649-DDF93A02B2C2}" srcId="{880EED37-21C4-D340-ABF1-4A4BD08F6E6C}" destId="{82F43A43-108F-5C4F-989E-F6E09F0F8640}" srcOrd="2" destOrd="0" parTransId="{7FA5F85F-E868-0F44-AC6C-E657E85FE0D9}" sibTransId="{28F9E32E-35CF-B74C-83E8-59E2218DFDBA}"/>
    <dgm:cxn modelId="{85F3E9E5-D8AF-244D-B871-68B0B43CC93B}" type="presParOf" srcId="{4D75EBD9-F590-E245-A5B9-8C34E2A3581D}" destId="{A4571C45-BBB2-2A45-AD6B-D9DA8364B9BB}" srcOrd="0" destOrd="0" presId="urn:microsoft.com/office/officeart/2005/8/layout/hProcess11"/>
    <dgm:cxn modelId="{239DBF3F-5BF0-194A-A50A-54ECB927BD8A}" type="presParOf" srcId="{4D75EBD9-F590-E245-A5B9-8C34E2A3581D}" destId="{D208D13F-6C4E-9444-BB50-5BDBC7B4360C}" srcOrd="1" destOrd="0" presId="urn:microsoft.com/office/officeart/2005/8/layout/hProcess11"/>
    <dgm:cxn modelId="{10961077-7B57-6544-A998-470175683F0C}" type="presParOf" srcId="{D208D13F-6C4E-9444-BB50-5BDBC7B4360C}" destId="{170FDA89-2CA2-FB41-8BDE-7B2483A86724}" srcOrd="0" destOrd="0" presId="urn:microsoft.com/office/officeart/2005/8/layout/hProcess11"/>
    <dgm:cxn modelId="{C6B8C2AA-E7AE-884C-A17E-EC91EEA9B499}" type="presParOf" srcId="{170FDA89-2CA2-FB41-8BDE-7B2483A86724}" destId="{C407B01E-73E2-B04E-8F2B-14321F5D98C7}" srcOrd="0" destOrd="0" presId="urn:microsoft.com/office/officeart/2005/8/layout/hProcess11"/>
    <dgm:cxn modelId="{EC383CEB-46DA-AE41-91D7-E02E23AD3746}" type="presParOf" srcId="{170FDA89-2CA2-FB41-8BDE-7B2483A86724}" destId="{E72A6736-C473-ED4E-A0C5-FC22F9899DEF}" srcOrd="1" destOrd="0" presId="urn:microsoft.com/office/officeart/2005/8/layout/hProcess11"/>
    <dgm:cxn modelId="{C0EF61ED-E42B-C34E-919E-7EC7627E9603}" type="presParOf" srcId="{170FDA89-2CA2-FB41-8BDE-7B2483A86724}" destId="{B74827EA-D2EF-1646-98FF-16DCD823D932}" srcOrd="2" destOrd="0" presId="urn:microsoft.com/office/officeart/2005/8/layout/hProcess11"/>
    <dgm:cxn modelId="{1621C488-B14D-974A-996C-A110B69C6213}" type="presParOf" srcId="{D208D13F-6C4E-9444-BB50-5BDBC7B4360C}" destId="{3E7557F5-3642-0843-8860-C8111656A1E4}" srcOrd="1" destOrd="0" presId="urn:microsoft.com/office/officeart/2005/8/layout/hProcess11"/>
    <dgm:cxn modelId="{40CE3C4E-7E1D-0B4F-AF60-6FFE26CF0CC2}" type="presParOf" srcId="{D208D13F-6C4E-9444-BB50-5BDBC7B4360C}" destId="{C9B0E034-2E76-994E-8D97-219713CC0BB8}" srcOrd="2" destOrd="0" presId="urn:microsoft.com/office/officeart/2005/8/layout/hProcess11"/>
    <dgm:cxn modelId="{98419084-A4C3-D542-838E-4A9F1878FC5C}" type="presParOf" srcId="{C9B0E034-2E76-994E-8D97-219713CC0BB8}" destId="{40D2DF09-B453-EC4C-83EF-F389097156EE}" srcOrd="0" destOrd="0" presId="urn:microsoft.com/office/officeart/2005/8/layout/hProcess11"/>
    <dgm:cxn modelId="{89CEDDC1-06EF-7145-8A83-69AA1AB2D58E}" type="presParOf" srcId="{C9B0E034-2E76-994E-8D97-219713CC0BB8}" destId="{830F5CE0-771F-8146-B79A-C36F7DF9A1CE}" srcOrd="1" destOrd="0" presId="urn:microsoft.com/office/officeart/2005/8/layout/hProcess11"/>
    <dgm:cxn modelId="{6D1117FA-BCEF-7C4E-9779-6C2DDEA0E9EF}" type="presParOf" srcId="{C9B0E034-2E76-994E-8D97-219713CC0BB8}" destId="{B7E24BB9-EBD2-264D-9A6A-0BBC526D5382}" srcOrd="2" destOrd="0" presId="urn:microsoft.com/office/officeart/2005/8/layout/hProcess11"/>
    <dgm:cxn modelId="{8AE36DA6-E2A8-CE43-84F2-3CD070868D9C}" type="presParOf" srcId="{D208D13F-6C4E-9444-BB50-5BDBC7B4360C}" destId="{B64D1347-1CF3-9F43-88A5-10E9BC3393EF}" srcOrd="3" destOrd="0" presId="urn:microsoft.com/office/officeart/2005/8/layout/hProcess11"/>
    <dgm:cxn modelId="{10976D79-1EE8-E24B-B018-1A08C2BF1AC9}" type="presParOf" srcId="{D208D13F-6C4E-9444-BB50-5BDBC7B4360C}" destId="{795012ED-0A5A-724C-98D2-DA65A46955D1}" srcOrd="4" destOrd="0" presId="urn:microsoft.com/office/officeart/2005/8/layout/hProcess11"/>
    <dgm:cxn modelId="{CA3FE79F-F7ED-5141-A0FE-AFD315E40692}" type="presParOf" srcId="{795012ED-0A5A-724C-98D2-DA65A46955D1}" destId="{8B3D33F2-A103-1E43-B294-3EA0766B36C7}" srcOrd="0" destOrd="0" presId="urn:microsoft.com/office/officeart/2005/8/layout/hProcess11"/>
    <dgm:cxn modelId="{BCDF1C57-E486-6B41-85B4-ADD790D49EDD}" type="presParOf" srcId="{795012ED-0A5A-724C-98D2-DA65A46955D1}" destId="{315F2BB3-5F3A-3C4A-B6AF-E4922E4B211F}" srcOrd="1" destOrd="0" presId="urn:microsoft.com/office/officeart/2005/8/layout/hProcess11"/>
    <dgm:cxn modelId="{A48F2483-AB88-7546-BCEC-BDE310BE655C}" type="presParOf" srcId="{795012ED-0A5A-724C-98D2-DA65A46955D1}" destId="{25A8B263-F999-9349-8110-84C36F014783}" srcOrd="2" destOrd="0" presId="urn:microsoft.com/office/officeart/2005/8/layout/hProcess11"/>
    <dgm:cxn modelId="{B62598CA-3174-9D4F-92F0-208B71446DDD}" type="presParOf" srcId="{D208D13F-6C4E-9444-BB50-5BDBC7B4360C}" destId="{E842FFD8-F953-5D4C-9166-FC8CB907C401}" srcOrd="5" destOrd="0" presId="urn:microsoft.com/office/officeart/2005/8/layout/hProcess11"/>
    <dgm:cxn modelId="{A5DDF314-BA0E-4542-9675-08654C3BBEFD}" type="presParOf" srcId="{D208D13F-6C4E-9444-BB50-5BDBC7B4360C}" destId="{A9D8F738-1C2E-A541-ACBE-7599859F3828}" srcOrd="6" destOrd="0" presId="urn:microsoft.com/office/officeart/2005/8/layout/hProcess11"/>
    <dgm:cxn modelId="{C4E9DFFB-690C-924F-8A07-07F3694835AE}" type="presParOf" srcId="{A9D8F738-1C2E-A541-ACBE-7599859F3828}" destId="{F1CE678E-1A34-9641-9329-D420776074C9}" srcOrd="0" destOrd="0" presId="urn:microsoft.com/office/officeart/2005/8/layout/hProcess11"/>
    <dgm:cxn modelId="{C75E349D-1F9A-204C-8F2A-EC588530593E}" type="presParOf" srcId="{A9D8F738-1C2E-A541-ACBE-7599859F3828}" destId="{230ABADE-9889-514D-8664-1C58DFF828CD}" srcOrd="1" destOrd="0" presId="urn:microsoft.com/office/officeart/2005/8/layout/hProcess11"/>
    <dgm:cxn modelId="{AE9DA715-77F2-B043-8BCA-1F4C88A7E9EA}" type="presParOf" srcId="{A9D8F738-1C2E-A541-ACBE-7599859F3828}" destId="{913D4FD6-E9E6-F74A-9F62-BA3907807E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Legal &amp; regulatory</a:t>
          </a:r>
          <a:r>
            <a:rPr lang="en-CA" b="0" baseline="0" noProof="0" dirty="0" smtClean="0"/>
            <a:t> gaps for </a:t>
          </a:r>
          <a:br>
            <a:rPr lang="en-CA" b="0" baseline="0" noProof="0" dirty="0" smtClean="0"/>
          </a:br>
          <a:r>
            <a:rPr lang="en-CA" b="0" baseline="0" noProof="0" dirty="0" smtClean="0"/>
            <a:t>WEEE management</a:t>
          </a:r>
          <a:endParaRPr lang="en-CA" b="0" noProof="0" dirty="0" smtClean="0"/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Non-sustainable</a:t>
          </a:r>
          <a:r>
            <a:rPr lang="en-CA" b="0" baseline="0" noProof="0" dirty="0" smtClean="0"/>
            <a:t> economic models for WEEE management</a:t>
          </a:r>
          <a:endParaRPr lang="en-CA" b="0" noProof="0" dirty="0" smtClean="0"/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Sustainability</a:t>
          </a:r>
          <a:r>
            <a:rPr lang="en-CA" baseline="0" noProof="0" dirty="0" smtClean="0"/>
            <a:t> management across WEEE Lifecycle </a:t>
          </a:r>
          <a:br>
            <a:rPr lang="en-CA" baseline="0" noProof="0" dirty="0" smtClean="0"/>
          </a:br>
          <a:r>
            <a:rPr lang="en-CA" baseline="0" noProof="0" dirty="0" smtClean="0"/>
            <a:t>(</a:t>
          </a:r>
          <a:r>
            <a:rPr lang="en-CA" baseline="0" noProof="0" dirty="0" smtClean="0">
              <a:solidFill>
                <a:schemeClr val="tx1"/>
              </a:solidFill>
            </a:rPr>
            <a:t>ille</a:t>
          </a:r>
          <a:r>
            <a:rPr lang="en-CA" baseline="0" noProof="0" dirty="0" smtClean="0"/>
            <a:t>gal exports &amp; environmental pollution)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Exclusion</a:t>
          </a:r>
          <a:r>
            <a:rPr lang="en-CA" baseline="0" noProof="0" dirty="0" smtClean="0"/>
            <a:t> of the </a:t>
          </a:r>
          <a:r>
            <a:rPr lang="en-CA" i="1" baseline="0" noProof="0" dirty="0" smtClean="0"/>
            <a:t>Extended Producer Responsibility </a:t>
          </a:r>
          <a:r>
            <a:rPr lang="en-CA" baseline="0" noProof="0" dirty="0" smtClean="0"/>
            <a:t>(ERP) principle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Lack of knowledge</a:t>
          </a:r>
          <a:r>
            <a:rPr lang="en-CA" b="0" baseline="0" noProof="0" dirty="0" smtClean="0"/>
            <a:t> of WEEE management 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ea typeface="ＭＳ Ｐゴシック" charset="-128"/>
            </a:rPr>
            <a:t>Limited</a:t>
          </a:r>
          <a:r>
            <a:rPr lang="en-CA" baseline="0" noProof="0" dirty="0" smtClean="0">
              <a:ea typeface="ＭＳ Ｐゴシック" charset="-128"/>
            </a:rPr>
            <a:t> technological availability &amp; technology transfer</a:t>
          </a:r>
          <a:endParaRPr lang="en-CA" noProof="0" dirty="0"/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 custScaleX="1039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4D9855BA-D657-9C4C-9C47-3F04B1B1C864}" type="presOf" srcId="{67DFAD2B-F1D7-2F45-BA4B-CC5F93F3D44F}" destId="{E610F481-2996-F64F-8C74-D0D0D817B2F1}" srcOrd="0" destOrd="0" presId="urn:microsoft.com/office/officeart/2008/layout/PictureStrips"/>
    <dgm:cxn modelId="{7321A12C-6D46-4A47-9EAF-241D1F2856F4}" type="presOf" srcId="{AF8E1C83-97A5-764E-8F5F-288999902297}" destId="{498BFBBE-CF9C-0047-A0C0-4610EA410D51}" srcOrd="0" destOrd="0" presId="urn:microsoft.com/office/officeart/2008/layout/PictureStrips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03D2E453-A61D-0945-B473-D59F23098C42}" type="presOf" srcId="{0EC287EB-2BAD-1246-9219-C074B7D7EB17}" destId="{2867E174-FB2B-F142-880F-33F90D024D94}" srcOrd="0" destOrd="0" presId="urn:microsoft.com/office/officeart/2008/layout/PictureStrips"/>
    <dgm:cxn modelId="{0E732CE6-4A9D-2C49-A62E-F4A96D6D426E}" type="presOf" srcId="{B53EEC56-98FC-4C4E-89A3-C77B18FCAEF7}" destId="{7E677FC6-D206-F04B-B74B-48AEACA858EA}" srcOrd="0" destOrd="0" presId="urn:microsoft.com/office/officeart/2008/layout/PictureStrips"/>
    <dgm:cxn modelId="{016F6AB5-54BC-E94C-9556-CCD1718C8BBA}" type="presOf" srcId="{FFA2FF32-D5C3-A94E-9315-A98C2B3DDB06}" destId="{36744C80-1C6B-2448-927E-8EF353A5AF95}" srcOrd="0" destOrd="0" presId="urn:microsoft.com/office/officeart/2008/layout/PictureStrips"/>
    <dgm:cxn modelId="{D2B517FD-44D8-6745-BECD-F5B9360E9882}" type="presOf" srcId="{CF2494D9-6912-3E47-8C4C-56ADBBCB4189}" destId="{1BA00C6F-08B0-9247-9BFC-4FC1C60D480D}" srcOrd="0" destOrd="0" presId="urn:microsoft.com/office/officeart/2008/layout/PictureStrips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FAAAC950-4CB9-7E41-97F0-9105E56CFD2C}" type="presOf" srcId="{080545AF-9BF0-D346-8377-3FF3B92F3AFD}" destId="{26FEC424-2666-CE49-926C-BF93EF0A0483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93DE07EC-42A5-F947-98A2-CAA653215BC4}" type="presParOf" srcId="{36744C80-1C6B-2448-927E-8EF353A5AF95}" destId="{F515AA40-E088-5B49-B876-7C3B567E9728}" srcOrd="0" destOrd="0" presId="urn:microsoft.com/office/officeart/2008/layout/PictureStrips"/>
    <dgm:cxn modelId="{22C5E77F-532C-2245-B12D-C41E89A70236}" type="presParOf" srcId="{F515AA40-E088-5B49-B876-7C3B567E9728}" destId="{E610F481-2996-F64F-8C74-D0D0D817B2F1}" srcOrd="0" destOrd="0" presId="urn:microsoft.com/office/officeart/2008/layout/PictureStrips"/>
    <dgm:cxn modelId="{4F0EDEF4-B4FF-6841-9AE4-7DCD9618983C}" type="presParOf" srcId="{F515AA40-E088-5B49-B876-7C3B567E9728}" destId="{E5D30851-A1DD-2A41-BD1B-3B5561546DD8}" srcOrd="1" destOrd="0" presId="urn:microsoft.com/office/officeart/2008/layout/PictureStrips"/>
    <dgm:cxn modelId="{51959485-FBF0-4840-85C5-DD6885037C61}" type="presParOf" srcId="{36744C80-1C6B-2448-927E-8EF353A5AF95}" destId="{DA04A9FD-CF44-A64F-8CDC-30B0CA192692}" srcOrd="1" destOrd="0" presId="urn:microsoft.com/office/officeart/2008/layout/PictureStrips"/>
    <dgm:cxn modelId="{D3E37554-5F94-DE4B-A515-EF02B3C02111}" type="presParOf" srcId="{36744C80-1C6B-2448-927E-8EF353A5AF95}" destId="{EBBA9F51-7AB9-7042-AF8E-0FBDEEF26CD3}" srcOrd="2" destOrd="0" presId="urn:microsoft.com/office/officeart/2008/layout/PictureStrips"/>
    <dgm:cxn modelId="{9CA20F1A-9C24-EE43-8933-DD489D9814FF}" type="presParOf" srcId="{EBBA9F51-7AB9-7042-AF8E-0FBDEEF26CD3}" destId="{2867E174-FB2B-F142-880F-33F90D024D94}" srcOrd="0" destOrd="0" presId="urn:microsoft.com/office/officeart/2008/layout/PictureStrips"/>
    <dgm:cxn modelId="{C56C5979-D8C2-BF4B-87AF-C55BD56DCECA}" type="presParOf" srcId="{EBBA9F51-7AB9-7042-AF8E-0FBDEEF26CD3}" destId="{D080E4AA-6FDB-AE46-A16A-62B83C1A763A}" srcOrd="1" destOrd="0" presId="urn:microsoft.com/office/officeart/2008/layout/PictureStrips"/>
    <dgm:cxn modelId="{CA64E333-E15C-5C41-BB21-87FF76A4DA53}" type="presParOf" srcId="{36744C80-1C6B-2448-927E-8EF353A5AF95}" destId="{D7F28DAB-16BB-804F-AC6A-E6276A64B8CE}" srcOrd="3" destOrd="0" presId="urn:microsoft.com/office/officeart/2008/layout/PictureStrips"/>
    <dgm:cxn modelId="{8FE3C162-EA72-D64C-A2C8-727AF310904B}" type="presParOf" srcId="{36744C80-1C6B-2448-927E-8EF353A5AF95}" destId="{0CBEA494-1BE4-8A45-A0BF-D0986B4D5C20}" srcOrd="4" destOrd="0" presId="urn:microsoft.com/office/officeart/2008/layout/PictureStrips"/>
    <dgm:cxn modelId="{8EE89776-ED10-8646-AE1E-F96526D63C43}" type="presParOf" srcId="{0CBEA494-1BE4-8A45-A0BF-D0986B4D5C20}" destId="{498BFBBE-CF9C-0047-A0C0-4610EA410D51}" srcOrd="0" destOrd="0" presId="urn:microsoft.com/office/officeart/2008/layout/PictureStrips"/>
    <dgm:cxn modelId="{81E37436-B557-A44E-9BF5-3235EED4879E}" type="presParOf" srcId="{0CBEA494-1BE4-8A45-A0BF-D0986B4D5C20}" destId="{28B0DB98-8EB1-274E-8BBF-99D3FF2B9C18}" srcOrd="1" destOrd="0" presId="urn:microsoft.com/office/officeart/2008/layout/PictureStrips"/>
    <dgm:cxn modelId="{1829EF1B-2CD2-6C4D-8FC1-815FF55D8EAB}" type="presParOf" srcId="{36744C80-1C6B-2448-927E-8EF353A5AF95}" destId="{23C7E82A-2712-E742-B798-6868C296FC67}" srcOrd="5" destOrd="0" presId="urn:microsoft.com/office/officeart/2008/layout/PictureStrips"/>
    <dgm:cxn modelId="{27819EC1-9EE5-D445-947A-EE0AFA498733}" type="presParOf" srcId="{36744C80-1C6B-2448-927E-8EF353A5AF95}" destId="{180A5BBA-559E-4949-8734-9C4E421D9318}" srcOrd="6" destOrd="0" presId="urn:microsoft.com/office/officeart/2008/layout/PictureStrips"/>
    <dgm:cxn modelId="{3F48542E-4401-AC4A-8C0A-286E26B4FC8F}" type="presParOf" srcId="{180A5BBA-559E-4949-8734-9C4E421D9318}" destId="{26FEC424-2666-CE49-926C-BF93EF0A0483}" srcOrd="0" destOrd="0" presId="urn:microsoft.com/office/officeart/2008/layout/PictureStrips"/>
    <dgm:cxn modelId="{15AF8006-4561-5E43-B1B9-EBE27776ECE9}" type="presParOf" srcId="{180A5BBA-559E-4949-8734-9C4E421D9318}" destId="{E10DC512-2D76-074F-9926-640C2B658553}" srcOrd="1" destOrd="0" presId="urn:microsoft.com/office/officeart/2008/layout/PictureStrips"/>
    <dgm:cxn modelId="{F75220D2-98FC-4049-8F89-F15E1E8A696A}" type="presParOf" srcId="{36744C80-1C6B-2448-927E-8EF353A5AF95}" destId="{AEDDD2B0-D6D5-D641-A386-589F4A0CCFAB}" srcOrd="7" destOrd="0" presId="urn:microsoft.com/office/officeart/2008/layout/PictureStrips"/>
    <dgm:cxn modelId="{D4BCF997-7E7C-124E-A03B-5FEBE081AEE3}" type="presParOf" srcId="{36744C80-1C6B-2448-927E-8EF353A5AF95}" destId="{F274B949-D339-A249-8C7E-D128BA913A4A}" srcOrd="8" destOrd="0" presId="urn:microsoft.com/office/officeart/2008/layout/PictureStrips"/>
    <dgm:cxn modelId="{ACB42B0A-C54E-F146-80F4-F781BF73D3CE}" type="presParOf" srcId="{F274B949-D339-A249-8C7E-D128BA913A4A}" destId="{1BA00C6F-08B0-9247-9BFC-4FC1C60D480D}" srcOrd="0" destOrd="0" presId="urn:microsoft.com/office/officeart/2008/layout/PictureStrips"/>
    <dgm:cxn modelId="{23DDBEC6-20B4-074A-9F47-3EDE40185B99}" type="presParOf" srcId="{F274B949-D339-A249-8C7E-D128BA913A4A}" destId="{48D5A44D-E2AB-F046-91A6-3040E6480CA0}" srcOrd="1" destOrd="0" presId="urn:microsoft.com/office/officeart/2008/layout/PictureStrips"/>
    <dgm:cxn modelId="{1C52C80C-C1BB-0C42-8D24-098A434B24DF}" type="presParOf" srcId="{36744C80-1C6B-2448-927E-8EF353A5AF95}" destId="{D13F8E12-D763-B84A-B389-2C40193F7F47}" srcOrd="9" destOrd="0" presId="urn:microsoft.com/office/officeart/2008/layout/PictureStrips"/>
    <dgm:cxn modelId="{C86F5C6E-ECF7-CD40-B31A-AC11709FD3E9}" type="presParOf" srcId="{36744C80-1C6B-2448-927E-8EF353A5AF95}" destId="{50C5270C-C998-484C-A01A-58F6EF27A3CF}" srcOrd="10" destOrd="0" presId="urn:microsoft.com/office/officeart/2008/layout/PictureStrips"/>
    <dgm:cxn modelId="{7E5CEB8F-B09C-1745-B983-DE3919164798}" type="presParOf" srcId="{50C5270C-C998-484C-A01A-58F6EF27A3CF}" destId="{7E677FC6-D206-F04B-B74B-48AEACA858EA}" srcOrd="0" destOrd="0" presId="urn:microsoft.com/office/officeart/2008/layout/PictureStrips"/>
    <dgm:cxn modelId="{27151FAA-2439-134A-9F2F-063DF7BD543E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58A1F-4006-2544-BBDF-24A0A5C724D9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C76D-0B19-8B4A-821B-7A7C860D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1E8F0-B540-4691-98F9-F3D387D9D0C5}" type="slidenum">
              <a:rPr lang="en-US" altLang="es-ES"/>
              <a:pPr/>
              <a:t>17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0345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39829-9D43-4399-8129-F1F16EAD356B}" type="slidenum">
              <a:rPr lang="en-US" altLang="es-ES"/>
              <a:pPr/>
              <a:t>18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9461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6F04F-1C09-4016-AB4A-6E1C8A6A230D}" type="slidenum">
              <a:rPr lang="en-US" altLang="es-ES"/>
              <a:pPr/>
              <a:t>19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79820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8F020-33DD-4B15-8A42-74E7642275C6}" type="slidenum">
              <a:rPr lang="en-US" altLang="es-ES"/>
              <a:pPr/>
              <a:t>20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9765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6BA216-FF65-44FC-A8F9-4BA3B3F46289}" type="slidenum">
              <a:rPr lang="en-US" altLang="es-ES"/>
              <a:pPr/>
              <a:t>21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86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94D0C1-06CC-4A0B-AF28-BE02B7B632DB}" type="slidenum">
              <a:rPr lang="en-US" altLang="es-ES"/>
              <a:pPr/>
              <a:t>22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9476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652E41-4769-478B-A712-E231301D3A7C}" type="slidenum">
              <a:rPr lang="en-US" altLang="es-ES"/>
              <a:pPr/>
              <a:t>23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947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96CF0-EA06-464E-B956-753DB61EF5DE}" type="slidenum">
              <a:rPr lang="en-US" altLang="es-ES"/>
              <a:pPr/>
              <a:t>24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5382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63643-E5A5-42BA-898C-D6E300E26359}" type="slidenum">
              <a:rPr lang="en-US" altLang="es-ES"/>
              <a:pPr/>
              <a:t>25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115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AB10E-FB42-4660-AE7F-93B3A2DC257F}" type="slidenum">
              <a:rPr lang="en-US" altLang="es-ES"/>
              <a:pPr/>
              <a:t>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167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C9910-1439-4484-9709-F5DD47D7EED6}" type="slidenum">
              <a:rPr lang="en-US" altLang="es-ES"/>
              <a:pPr/>
              <a:t>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233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53351-0B2A-4CC9-8921-7B030ACC744B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10</a:t>
            </a:fld>
            <a:endParaRPr lang="en-GB" altLang="es-ES" sz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11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Coordination among environmental &amp; ICT representatives is required for efficiency and sustainability of management of WEEE  in the region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Not all countries have WEEE specific regulatory frameworks. They need to develop them and their compliance mechanisms. International standards can be used as references.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WEEE management requires effective governance models, including all stakeholders. Roles &amp; responsibilities have to be well defined.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Informal WEEE management has effects on health &amp; quality of life. </a:t>
            </a:r>
            <a:br>
              <a:rPr lang="en-US" altLang="en-US" sz="1200" dirty="0" smtClean="0">
                <a:solidFill>
                  <a:schemeClr val="tx1"/>
                </a:solidFill>
              </a:rPr>
            </a:br>
            <a:r>
              <a:rPr lang="en-US" altLang="en-US" sz="1200" dirty="0" smtClean="0">
                <a:solidFill>
                  <a:schemeClr val="tx1"/>
                </a:solidFill>
              </a:rPr>
              <a:t>WEEE management must be safe across its whole lifecycle.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WEEE programs in the region do not include economic analysis of the environmental and social risks related to a mismanagement of WEEE. Opportunities to create green-jobs and promote technological innovation should be considered.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1200" dirty="0" smtClean="0">
                <a:solidFill>
                  <a:schemeClr val="tx1"/>
                </a:solidFill>
              </a:rPr>
              <a:t>Identify sources of WEEE generation and account for management volumes.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1200" dirty="0" smtClean="0">
                <a:solidFill>
                  <a:schemeClr val="tx1"/>
                </a:solidFill>
              </a:rPr>
              <a:t>Deepen the analysis at the country level, including aspects such as key actors, social framework, cultural boundaries, etc.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1200" dirty="0" smtClean="0">
                <a:solidFill>
                  <a:schemeClr val="tx1"/>
                </a:solidFill>
              </a:rPr>
              <a:t>Manage e-waste considering the whole life cycle.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Work on preventive policies to avoid e-waste contamination. Learn from international initiatives (ITU-T Study Group 5, PACE and Step).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 startAt="4"/>
            </a:pPr>
            <a:r>
              <a:rPr lang="en-US" altLang="en-US" sz="1200" kern="120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Establish initiatives for more effective project implementation and to strengthen e-waste sustainable management alliances.</a:t>
            </a:r>
          </a:p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2C79AF-8808-41A4-93CB-328A3A43E717}" type="datetime1">
              <a:rPr lang="en-US" altLang="es-ES" smtClean="0"/>
              <a:pPr/>
              <a:t>15/03/2016</a:t>
            </a:fld>
            <a:endParaRPr lang="en-US" altLang="es-ES" sz="120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F9F9F-8130-4C75-AB34-57B189CB4404}" type="slidenum">
              <a:rPr lang="en-US" altLang="es-ES" smtClean="0"/>
              <a:pPr/>
              <a:t>12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4056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22B52-8666-4315-96F5-57437E041B6F}" type="slidenum">
              <a:rPr lang="en-US" altLang="es-ES"/>
              <a:pPr/>
              <a:t>16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8000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limatechange/Pages/publications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isdaniela.torres@outlook.com" TargetMode="External"/><Relationship Id="rId4" Type="http://schemas.openxmlformats.org/officeDocument/2006/relationships/hyperlink" Target="mailto:cristina.bueti@itu.in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el.int/Countries/StatusofRatifications/PartiesSignatories/tabid/4499/Defaul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49757" y="2278006"/>
            <a:ext cx="5082208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latin typeface="HanziPen TC" charset="-120"/>
                <a:ea typeface="HanziPen TC" charset="-120"/>
                <a:cs typeface="HanziPen TC" charset="-120"/>
              </a:rPr>
              <a:t>Sustainable </a:t>
            </a:r>
            <a: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  <a:t>Management of Waste Electrical and Electronic Equipment (WEEE) </a:t>
            </a:r>
            <a:b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</a:br>
            <a: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  <a:t>in Latin </a:t>
            </a:r>
            <a:r>
              <a:rPr lang="en-US" sz="12800" b="1" dirty="0" smtClean="0">
                <a:latin typeface="HanziPen TC" charset="-120"/>
                <a:ea typeface="HanziPen TC" charset="-120"/>
                <a:cs typeface="HanziPen TC" charset="-120"/>
              </a:rPr>
              <a:t>America</a:t>
            </a:r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sz="9600" b="1" dirty="0" smtClean="0"/>
              <a:t>Daniela Torres, Eng. MSc</a:t>
            </a:r>
            <a:endParaRPr lang="en-US" sz="9600" b="1" dirty="0"/>
          </a:p>
          <a:p>
            <a:pPr marL="0" indent="0" algn="ctr">
              <a:buNone/>
            </a:pPr>
            <a:r>
              <a:rPr lang="en-US" sz="8000" b="1" dirty="0"/>
              <a:t>Environmental Expert &amp; ITU Consultant</a:t>
            </a:r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Grafik 10" descr="Cover report on E-waste Lata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23885"/>
            <a:ext cx="3078673" cy="3510674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533401"/>
            <a:ext cx="7772400" cy="1371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smtClean="0"/>
              <a:t>ITU Regional Standardization Forum for Africa</a:t>
            </a:r>
            <a:br>
              <a:rPr lang="en-US" sz="2800" smtClean="0"/>
            </a:br>
            <a:r>
              <a:rPr lang="en-US" sz="2400" smtClean="0"/>
              <a:t>Livingstone, Zambia 16-18 March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9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4294967295"/>
          </p:nvPr>
        </p:nvSpPr>
        <p:spPr>
          <a:xfrm>
            <a:off x="3706813" y="63595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CFB3CBD-016C-43B9-93A7-F35725744F3F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CA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Lack of Global E-waste Management Standards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3600" dirty="0" smtClean="0"/>
              <a:t>1. Report Findings</a:t>
            </a:r>
            <a:br>
              <a:rPr lang="en-GB" altLang="es-ES" sz="3600" dirty="0" smtClean="0"/>
            </a:br>
            <a:r>
              <a:rPr lang="en-GB" altLang="es-ES" sz="3600" dirty="0" smtClean="0">
                <a:solidFill>
                  <a:schemeClr val="accent3"/>
                </a:solidFill>
              </a:rPr>
              <a:t>The Challenges of the Region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0637" y="220281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CA" altLang="es-ES" sz="3600" dirty="0" smtClean="0">
                <a:ea typeface="MS PGothic" pitchFamily="34" charset="-128"/>
              </a:rPr>
              <a:t>4. The Way Forward</a:t>
            </a:r>
          </a:p>
          <a:p>
            <a:r>
              <a:rPr lang="en-CA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Conclusions</a:t>
            </a:r>
            <a:endParaRPr lang="en-CA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803" y="1908540"/>
            <a:ext cx="8614009" cy="3831167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To foster the coordination between environment &amp; ICT authorities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To</a:t>
            </a:r>
            <a:r>
              <a:rPr lang="en-GB" sz="2200" baseline="0" dirty="0" smtClean="0"/>
              <a:t> develop specific regulations with development &amp; compliance mechanisms</a:t>
            </a:r>
            <a:endParaRPr lang="en-GB" sz="22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To define effective governance models with clear roles and responsibilities of actors</a:t>
            </a:r>
            <a:endParaRPr lang="en-GB" sz="22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200" dirty="0" smtClean="0"/>
              <a:t>To manage Informal WEEE management in the Region considering lifecycle principles.</a:t>
            </a:r>
            <a:endParaRPr lang="en-GB" sz="22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200" dirty="0" smtClean="0"/>
              <a:t>To include sustainability aspects in e-waste</a:t>
            </a:r>
            <a:r>
              <a:rPr lang="en-US" altLang="en-US" sz="2200" baseline="0" dirty="0" smtClean="0"/>
              <a:t> programs design and evaluation: </a:t>
            </a:r>
            <a:r>
              <a:rPr lang="en-US" altLang="en-US" sz="2200" dirty="0" smtClean="0"/>
              <a:t>green-jobs,</a:t>
            </a:r>
            <a:r>
              <a:rPr lang="en-US" altLang="en-US" sz="2200" baseline="0" dirty="0" smtClean="0"/>
              <a:t> </a:t>
            </a:r>
            <a:r>
              <a:rPr lang="en-US" altLang="en-US" sz="2200" dirty="0" smtClean="0"/>
              <a:t>innovation, etc.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366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97148" y="2835483"/>
            <a:ext cx="786555" cy="786555"/>
            <a:chOff x="306388" y="3140868"/>
            <a:chExt cx="786555" cy="786555"/>
          </a:xfrm>
        </p:grpSpPr>
        <p:sp>
          <p:nvSpPr>
            <p:cNvPr id="10" name="Anillo 9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</a:t>
              </a:r>
              <a:endParaRPr lang="en-GB" b="1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1052275" y="3639484"/>
            <a:ext cx="786555" cy="786555"/>
            <a:chOff x="306388" y="3140868"/>
            <a:chExt cx="786555" cy="786555"/>
          </a:xfrm>
        </p:grpSpPr>
        <p:sp>
          <p:nvSpPr>
            <p:cNvPr id="14" name="Anillo 13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875799" y="2818955"/>
            <a:ext cx="786555" cy="786555"/>
            <a:chOff x="306388" y="3140868"/>
            <a:chExt cx="786555" cy="7865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Anillo 16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3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3636790" y="2767484"/>
            <a:ext cx="786555" cy="786555"/>
            <a:chOff x="306388" y="3140868"/>
            <a:chExt cx="786555" cy="786555"/>
          </a:xfrm>
        </p:grpSpPr>
        <p:sp>
          <p:nvSpPr>
            <p:cNvPr id="20" name="Anillo 19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00FD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4416425" y="3639483"/>
            <a:ext cx="786555" cy="786555"/>
            <a:chOff x="306388" y="3140868"/>
            <a:chExt cx="786555" cy="786555"/>
          </a:xfrm>
        </p:grpSpPr>
        <p:sp>
          <p:nvSpPr>
            <p:cNvPr id="23" name="Anillo 22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346274" y="2736226"/>
            <a:ext cx="786555" cy="786555"/>
            <a:chOff x="306388" y="3140868"/>
            <a:chExt cx="786555" cy="786555"/>
          </a:xfrm>
        </p:grpSpPr>
        <p:sp>
          <p:nvSpPr>
            <p:cNvPr id="26" name="Anillo 25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  <a:endParaRPr lang="en-GB" b="1" dirty="0" smtClean="0"/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7003200" y="2767484"/>
            <a:ext cx="786555" cy="786555"/>
            <a:chOff x="306388" y="3140868"/>
            <a:chExt cx="786555" cy="786555"/>
          </a:xfrm>
        </p:grpSpPr>
        <p:sp>
          <p:nvSpPr>
            <p:cNvPr id="29" name="Anillo 28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7822611" y="3604772"/>
            <a:ext cx="786555" cy="786555"/>
            <a:chOff x="306388" y="3140868"/>
            <a:chExt cx="786555" cy="786555"/>
          </a:xfrm>
        </p:grpSpPr>
        <p:sp>
          <p:nvSpPr>
            <p:cNvPr id="32" name="Anillo 31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08669" y="3331298"/>
              <a:ext cx="468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smtClean="0"/>
                <a:t>10</a:t>
              </a:r>
              <a:endParaRPr lang="en-GB" b="1" dirty="0"/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6119518" y="3622954"/>
            <a:ext cx="786555" cy="786555"/>
            <a:chOff x="306388" y="3140868"/>
            <a:chExt cx="786555" cy="786555"/>
          </a:xfrm>
        </p:grpSpPr>
        <p:sp>
          <p:nvSpPr>
            <p:cNvPr id="35" name="Anillo 34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FF9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  <a:endParaRPr lang="en-GB" b="1" dirty="0" smtClean="0"/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2642170" y="3622954"/>
            <a:ext cx="786555" cy="786555"/>
            <a:chOff x="306388" y="3140868"/>
            <a:chExt cx="786555" cy="786555"/>
          </a:xfrm>
        </p:grpSpPr>
        <p:sp>
          <p:nvSpPr>
            <p:cNvPr id="38" name="Anillo 37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164579" y="1707419"/>
            <a:ext cx="993455" cy="1128064"/>
            <a:chOff x="930839" y="3611702"/>
            <a:chExt cx="993455" cy="1128064"/>
          </a:xfrm>
        </p:grpSpPr>
        <p:sp>
          <p:nvSpPr>
            <p:cNvPr id="41" name="Rectángulo 40"/>
            <p:cNvSpPr/>
            <p:nvPr/>
          </p:nvSpPr>
          <p:spPr>
            <a:xfrm>
              <a:off x="930839" y="3611702"/>
              <a:ext cx="993455" cy="11280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930839" y="3611702"/>
              <a:ext cx="993455" cy="1128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23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Identify </a:t>
              </a:r>
              <a:r>
                <a:rPr lang="en-GB" sz="1700" b="1" kern="1200" baseline="0" dirty="0" smtClean="0"/>
                <a:t>sources &amp; account </a:t>
              </a:r>
              <a:r>
                <a:rPr lang="en-GB" sz="1700" kern="1200" baseline="0" dirty="0" smtClean="0"/>
                <a:t>volumes</a:t>
              </a:r>
              <a:endParaRPr lang="en-GB" sz="1700" kern="1200" dirty="0"/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836833" y="4603769"/>
            <a:ext cx="1419003" cy="1423294"/>
            <a:chOff x="1924294" y="2753804"/>
            <a:chExt cx="1258882" cy="1985962"/>
          </a:xfrm>
        </p:grpSpPr>
        <p:sp>
          <p:nvSpPr>
            <p:cNvPr id="44" name="Rectángulo 43"/>
            <p:cNvSpPr/>
            <p:nvPr/>
          </p:nvSpPr>
          <p:spPr>
            <a:xfrm>
              <a:off x="1924294" y="2753804"/>
              <a:ext cx="1258882" cy="19859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1924294" y="2753804"/>
              <a:ext cx="1258882" cy="1985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63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Deepen </a:t>
              </a:r>
              <a:r>
                <a:rPr lang="en-GB" sz="1700" b="1" kern="1200" dirty="0" smtClean="0"/>
                <a:t>country analysis in </a:t>
              </a:r>
              <a:r>
                <a:rPr lang="en-GB" sz="1700" b="1" dirty="0" smtClean="0"/>
                <a:t>all sustainability </a:t>
              </a:r>
              <a:r>
                <a:rPr lang="en-GB" sz="1700" kern="1200" dirty="0" smtClean="0"/>
                <a:t>aspects</a:t>
              </a:r>
              <a:endParaRPr lang="en-GB" sz="1700" kern="1200" dirty="0"/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1679331" y="1707419"/>
            <a:ext cx="1135282" cy="1447815"/>
            <a:chOff x="3307205" y="2076017"/>
            <a:chExt cx="1215582" cy="2663749"/>
          </a:xfrm>
        </p:grpSpPr>
        <p:sp>
          <p:nvSpPr>
            <p:cNvPr id="47" name="Rectángulo 46"/>
            <p:cNvSpPr/>
            <p:nvPr/>
          </p:nvSpPr>
          <p:spPr>
            <a:xfrm>
              <a:off x="3307205" y="2076017"/>
              <a:ext cx="1215582" cy="26637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ángulo 47"/>
            <p:cNvSpPr/>
            <p:nvPr/>
          </p:nvSpPr>
          <p:spPr>
            <a:xfrm>
              <a:off x="3307205" y="2076017"/>
              <a:ext cx="1215582" cy="2663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884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Include </a:t>
              </a:r>
              <a:r>
                <a:rPr lang="en-GB" sz="1700" b="1" kern="1200" dirty="0" smtClean="0"/>
                <a:t>Life Cycle vision</a:t>
              </a:r>
              <a:r>
                <a:rPr lang="en-GB" sz="1700" kern="1200" dirty="0" smtClean="0"/>
                <a:t> of e-waste</a:t>
              </a:r>
              <a:endParaRPr lang="en-GB" sz="1700" kern="1200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2460071" y="4545046"/>
            <a:ext cx="1294879" cy="12695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63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GB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Work on </a:t>
            </a:r>
            <a:r>
              <a:rPr lang="en-GB" sz="17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preventive policies </a:t>
            </a:r>
            <a:r>
              <a:rPr lang="en-GB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&amp; learn from experience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96650" y="1707419"/>
            <a:ext cx="1410636" cy="10341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884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GB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Promote sustainable </a:t>
            </a:r>
            <a:r>
              <a:rPr lang="en-GB" sz="17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management </a:t>
            </a:r>
            <a:r>
              <a:rPr lang="en-GB" sz="17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alliances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4254832" y="4545069"/>
            <a:ext cx="1383968" cy="1128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23" tIns="0" rIns="0" bIns="0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dirty="0" smtClean="0"/>
              <a:t>Develop </a:t>
            </a:r>
            <a:r>
              <a:rPr lang="en-GB" sz="1700" b="1" kern="1200" dirty="0" smtClean="0"/>
              <a:t>infrastructure</a:t>
            </a:r>
            <a:r>
              <a:rPr lang="en-GB" sz="1700" kern="1200" dirty="0" smtClean="0"/>
              <a:t> for mgmt. </a:t>
            </a:r>
            <a:r>
              <a:rPr lang="en-GB" sz="1700" b="1" kern="1200" dirty="0" smtClean="0"/>
              <a:t>beyond borders</a:t>
            </a:r>
            <a:endParaRPr lang="en-GB" sz="1700" b="1" kern="1200" dirty="0"/>
          </a:p>
        </p:txBody>
      </p:sp>
      <p:sp>
        <p:nvSpPr>
          <p:cNvPr id="52" name="Rectángulo 51"/>
          <p:cNvSpPr/>
          <p:nvPr/>
        </p:nvSpPr>
        <p:spPr>
          <a:xfrm>
            <a:off x="5230136" y="1671784"/>
            <a:ext cx="1473653" cy="12695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63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GB" sz="17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Promote : </a:t>
            </a:r>
            <a:r>
              <a:rPr lang="en-GB" sz="1700" b="1" dirty="0" smtClean="0"/>
              <a:t>Recycling  Repair, Reuse,     </a:t>
            </a:r>
            <a:r>
              <a:rPr lang="en-GB" sz="17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Eco-design</a:t>
            </a:r>
            <a:endParaRPr lang="en-GB" sz="17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65990" y="4510940"/>
            <a:ext cx="133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dirty="0" smtClean="0"/>
              <a:t>Raise </a:t>
            </a:r>
            <a:r>
              <a:rPr lang="en-US" altLang="es-ES" b="1" dirty="0" smtClean="0"/>
              <a:t>consumer &amp; stakeholder awareness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700855" y="4506886"/>
            <a:ext cx="146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dirty="0"/>
              <a:t>P</a:t>
            </a:r>
            <a:r>
              <a:rPr lang="en-US" altLang="es-ES" dirty="0" smtClean="0"/>
              <a:t>romote </a:t>
            </a:r>
            <a:r>
              <a:rPr lang="en-US" altLang="es-ES" b="1" dirty="0" smtClean="0"/>
              <a:t>innovation &amp; technology </a:t>
            </a:r>
            <a:r>
              <a:rPr lang="en-US" altLang="es-ES" b="1" dirty="0"/>
              <a:t>transfer </a:t>
            </a:r>
            <a:endParaRPr lang="en-GB" b="1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64579" y="217977"/>
            <a:ext cx="8893175" cy="964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200" dirty="0" smtClean="0">
                <a:ea typeface="MS PGothic" pitchFamily="34" charset="-128"/>
              </a:rPr>
              <a:t>4. The Way Forward</a:t>
            </a:r>
          </a:p>
          <a:p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10 Key Policy Recommendations</a:t>
            </a:r>
            <a:endParaRPr lang="en-US" altLang="es-ES" sz="2800" dirty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18307" y="1671784"/>
            <a:ext cx="1328000" cy="10341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63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es-ES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Develop </a:t>
            </a:r>
            <a:r>
              <a:rPr lang="en-US" altLang="es-ES" sz="17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synergies &amp; optimize resources</a:t>
            </a:r>
            <a:endParaRPr lang="en-GB" sz="17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98767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Thank you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8981" y="2143549"/>
            <a:ext cx="8157819" cy="367141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CA" altLang="es-ES" sz="96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None/>
            </a:pP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Download 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Report at: 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http://www.itu.int/en/ITU-T/climatechange/Pages/publications.aspx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en-CA" altLang="es-ES" sz="8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None/>
            </a:pP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ITU: Cristina </a:t>
            </a:r>
            <a:r>
              <a:rPr lang="en-CA" altLang="es-ES" sz="8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Bueti</a:t>
            </a: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. </a:t>
            </a: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4"/>
              </a:rPr>
              <a:t>greenstandard@itu.int</a:t>
            </a: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en-CA" altLang="es-ES" sz="8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11200" b="1" dirty="0" smtClean="0"/>
              <a:t>Daniela Torres, Eng. MSc</a:t>
            </a:r>
          </a:p>
          <a:p>
            <a:pPr marL="0" indent="0" algn="ctr">
              <a:buNone/>
            </a:pPr>
            <a:r>
              <a:rPr lang="en-US" sz="8000" b="1" dirty="0" smtClean="0"/>
              <a:t>Environmental Expert &amp; ITU Consultant</a:t>
            </a:r>
          </a:p>
          <a:p>
            <a:pPr marL="0" indent="0" algn="ctr">
              <a:buNone/>
            </a:pPr>
            <a:r>
              <a:rPr lang="en-US" sz="8000" b="1" dirty="0" smtClean="0">
                <a:hlinkClick r:id="rId5"/>
              </a:rPr>
              <a:t>alisdaniela.torres@outlook.com</a:t>
            </a:r>
            <a:endParaRPr lang="en-US" sz="8000" b="1" dirty="0"/>
          </a:p>
          <a:p>
            <a:pPr marL="0" indent="0" algn="ctr">
              <a:buNone/>
            </a:pPr>
            <a:r>
              <a:rPr lang="en-US" sz="8000" b="1" i="1" dirty="0" smtClean="0"/>
              <a:t>@</a:t>
            </a:r>
            <a:r>
              <a:rPr lang="en-US" sz="8000" b="1" i="1" dirty="0" err="1" smtClean="0"/>
              <a:t>alisdaniela</a:t>
            </a:r>
            <a:r>
              <a:rPr lang="en-US" sz="21600" b="1" i="1" dirty="0" smtClean="0"/>
              <a:t/>
            </a:r>
            <a:br>
              <a:rPr lang="en-US" sz="216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3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8768" y="2077599"/>
            <a:ext cx="6778889" cy="830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Dispersed and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heterogeneous 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regulations.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healthy environment is under the guardianship of the Constitution, in agreement with the Basel Convention.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 N.24.051 on Hazardous waste also provides the legal framework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e-waste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400" strike="sngStrike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41469" y="3086939"/>
            <a:ext cx="677724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Policies 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“Renovate”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 incentive Programme: encourage distributors of electrical appliances to recover equipment from households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28768" y="4043189"/>
            <a:ext cx="6778889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Part of project 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Eco-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normas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of the European Union and </a:t>
            </a:r>
            <a:r>
              <a:rPr lang="en-GB" altLang="es-ES" sz="120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Basel Convention and the </a:t>
            </a:r>
            <a:r>
              <a:rPr lang="en-GB" altLang="es-ES" sz="120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 Agreement (South Common Market Agreement)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Part of the UNIDO project for persistent organic pollutant (POP) management from </a:t>
            </a: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e-waste</a:t>
            </a: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 Basel Convention entered into force in Argentina in 1992.</a:t>
            </a: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28768" y="5044929"/>
            <a:ext cx="6778889" cy="839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National Institute of Industrial Technology (INTI, </a:t>
            </a:r>
            <a:r>
              <a:rPr lang="en-GB" altLang="es-ES" sz="1400" i="1" dirty="0" err="1">
                <a:solidFill>
                  <a:schemeClr val="tx2"/>
                </a:solidFill>
                <a:sym typeface="Calibri" pitchFamily="34" charset="0"/>
              </a:rPr>
              <a:t>Instituto</a:t>
            </a: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 </a:t>
            </a:r>
            <a:r>
              <a:rPr lang="en-GB" altLang="es-ES" sz="1400" i="1" dirty="0" err="1">
                <a:solidFill>
                  <a:schemeClr val="tx2"/>
                </a:solidFill>
                <a:sym typeface="Calibri" pitchFamily="34" charset="0"/>
              </a:rPr>
              <a:t>Nacional</a:t>
            </a: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 de </a:t>
            </a:r>
            <a:r>
              <a:rPr lang="en-GB" altLang="es-ES" sz="1400" i="1" dirty="0" err="1">
                <a:solidFill>
                  <a:schemeClr val="tx2"/>
                </a:solidFill>
                <a:sym typeface="Calibri" pitchFamily="34" charset="0"/>
              </a:rPr>
              <a:t>Tecnología</a:t>
            </a: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 Industrial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), announced programmes for the creation of WEEE processing plants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 smtClean="0">
                <a:solidFill>
                  <a:schemeClr val="tx2"/>
                </a:solidFill>
                <a:sym typeface="Calibri" pitchFamily="34" charset="0"/>
              </a:rPr>
              <a:t>Country Partnerships for WEEE management and Foundations 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that </a:t>
            </a:r>
            <a:r>
              <a:rPr lang="en-GB" altLang="es-ES" sz="1400" dirty="0" smtClean="0">
                <a:solidFill>
                  <a:schemeClr val="tx2"/>
                </a:solidFill>
                <a:sym typeface="Calibri" pitchFamily="34" charset="0"/>
              </a:rPr>
              <a:t>offer training</a:t>
            </a:r>
            <a:endParaRPr lang="en-GB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15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6" y="733458"/>
            <a:ext cx="1366341" cy="81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2.1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ARGENTINA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0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2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833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09787" y="2126045"/>
            <a:ext cx="690562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CA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400" dirty="0">
                <a:solidFill>
                  <a:schemeClr val="tx2"/>
                </a:solidFill>
              </a:rPr>
              <a:t>There is no specific regulation for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400" dirty="0">
                <a:solidFill>
                  <a:schemeClr val="tx2"/>
                </a:solidFill>
              </a:rPr>
              <a:t>A working group has been constituted with public and private sector representatives, with the aim of developing specific technical standards. 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4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22575" y="3010903"/>
            <a:ext cx="6903950" cy="956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Absence of public policies for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the government level, the </a:t>
            </a:r>
            <a:r>
              <a:rPr lang="en-US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Ministry of Productive Development and Plural Economy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together with Ministry of Environment and Water are promoting national policies on e-waste management, including the Extended Producer Responsibility (EPR) principle.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33600" y="4074339"/>
            <a:ext cx="690562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sz="140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The Basel Convention entered into force in Bolivia </a:t>
            </a:r>
            <a:r>
              <a:rPr lang="en-GB" sz="1400" dirty="0">
                <a:solidFill>
                  <a:schemeClr val="tx2"/>
                </a:solidFill>
              </a:rPr>
              <a:t>in 1997.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Part of the UNIDO project for POP management from e-waste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33600" y="5026363"/>
            <a:ext cx="6905625" cy="8708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There are no formal recycling initiatives in the country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There are many recycling awareness campaigns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There are associations and private companies that work for e-waste disposal without using appropriate technologies.</a:t>
            </a:r>
          </a:p>
          <a:p>
            <a:pPr marL="171450" indent="-171450">
              <a:buFont typeface="Arial" charset="0"/>
              <a:buChar char="•"/>
            </a:pPr>
            <a:endParaRPr lang="es-ES" altLang="en-US" sz="1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2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4" y="649036"/>
            <a:ext cx="1421339" cy="86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2.2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BOLIVIA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9993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09787" y="2111055"/>
            <a:ext cx="6905626" cy="800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National law called "Waste Law" states that everyone holds the responsibility for its e-waste generation. This applies to commerce and municipal activities as well as consumers.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Federal Law Nº 12.305 on </a:t>
            </a:r>
            <a:r>
              <a:rPr lang="en-GB" sz="1400" i="1" dirty="0">
                <a:solidFill>
                  <a:schemeClr val="tx2"/>
                </a:solidFill>
              </a:rPr>
              <a:t>National Policy on Solid Waste</a:t>
            </a:r>
            <a:r>
              <a:rPr lang="en-GB" sz="1400" dirty="0">
                <a:solidFill>
                  <a:schemeClr val="tx2"/>
                </a:solidFill>
              </a:rPr>
              <a:t>, covers proper management of e-waste.</a:t>
            </a:r>
          </a:p>
          <a:p>
            <a:pPr marL="171450" indent="-171450">
              <a:buFont typeface="Arial" charset="0"/>
              <a:buChar char="•"/>
            </a:pPr>
            <a:endParaRPr lang="es-E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22575" y="3090415"/>
            <a:ext cx="690395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 dirty="0">
                <a:solidFill>
                  <a:schemeClr val="tx2"/>
                </a:solidFill>
                <a:sym typeface="Calibri" pitchFamily="34" charset="0"/>
              </a:rPr>
              <a:t>Implementation regulations include tools for creating national policies and action plans for e-waste and its selective collection.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33600" y="4047185"/>
            <a:ext cx="690562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 principle of Extended Producer Responsibility (EPR) is included in the regulatory frameworks of the country regarding the life cycle of e-waste.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>
                <a:solidFill>
                  <a:schemeClr val="tx2"/>
                </a:solidFill>
                <a:sym typeface="Calibri" pitchFamily="34" charset="0"/>
              </a:rPr>
              <a:t>The Basel Convention entered into force </a:t>
            </a: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in Brazil in 1992.</a:t>
            </a:r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33600" y="5026363"/>
            <a:ext cx="690562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companies specialized in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Once recycled, it goes through a reverse logistics process.</a:t>
            </a:r>
          </a:p>
        </p:txBody>
      </p:sp>
      <p:pic>
        <p:nvPicPr>
          <p:cNvPr id="22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46" y="730529"/>
            <a:ext cx="1430780" cy="920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2.3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BRASIL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9254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3039" y="2111055"/>
            <a:ext cx="689237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There is no specific regulation for the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E-waste is treated as hazardous 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The Bill introducing the Extended Producer Responsibility (EPR) is under debate.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4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35824" y="3090415"/>
            <a:ext cx="6890701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Regulation on the Register of Emissions and Pollutant Transfer (REPT).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Public access database aimed at disseminating information on emissions, waste, and transfer of pollutants.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46852" y="403219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Ratification of the Basel Convention, through Decree No. 685 in 1992.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46852" y="501207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</a:rPr>
              <a:t>Two certified companies and a waste reconditioning programme.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</a:rPr>
              <a:t>Informal recycling sector, is a challenge for the country.</a:t>
            </a:r>
          </a:p>
          <a:p>
            <a:pPr marL="171450" indent="-171450"/>
            <a:endParaRPr lang="en-GB" altLang="es-ES" sz="1400">
              <a:solidFill>
                <a:srgbClr val="FFFFFF"/>
              </a:solidFill>
            </a:endParaRPr>
          </a:p>
        </p:txBody>
      </p:sp>
      <p:pic>
        <p:nvPicPr>
          <p:cNvPr id="22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59" y="604355"/>
            <a:ext cx="1437171" cy="92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2.4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CHILE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0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800628"/>
          </a:xfrm>
        </p:spPr>
        <p:txBody>
          <a:bodyPr/>
          <a:lstStyle/>
          <a:p>
            <a:pPr eaLnBrk="1" hangingPunct="1"/>
            <a:r>
              <a:rPr lang="en-GB" altLang="es-ES" dirty="0" smtClean="0">
                <a:ea typeface="ＭＳ Ｐゴシック" charset="-128"/>
              </a:rPr>
              <a:t>Content</a:t>
            </a:r>
            <a:endParaRPr lang="en-GB" altLang="es-E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6" y="1839433"/>
            <a:ext cx="6592168" cy="357254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Introduction to the Report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Report findings &amp; Country Assessment Results</a:t>
            </a:r>
            <a:endParaRPr lang="en-GB" sz="24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The </a:t>
            </a:r>
            <a:r>
              <a:rPr lang="en-GB" sz="2400" dirty="0"/>
              <a:t>W</a:t>
            </a:r>
            <a:r>
              <a:rPr lang="en-GB" sz="2400" dirty="0" smtClean="0">
                <a:ea typeface="+mn-ea"/>
              </a:rPr>
              <a:t>ay </a:t>
            </a:r>
            <a:r>
              <a:rPr lang="en-GB" sz="2400" dirty="0"/>
              <a:t>F</a:t>
            </a:r>
            <a:r>
              <a:rPr lang="en-GB" sz="2400" dirty="0" smtClean="0">
                <a:ea typeface="+mn-ea"/>
              </a:rPr>
              <a:t>orward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195E35-4C4C-2E46-82EB-C074074BE63F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3039" y="2111055"/>
            <a:ext cx="689237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policy on integrated waste management of electronic appliances</a:t>
            </a:r>
            <a:endParaRPr lang="en-GB" sz="14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No. 1672, defines the public policy guidelines on integrated management of WEEE.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35824" y="3075425"/>
            <a:ext cx="6890701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400">
                <a:solidFill>
                  <a:schemeClr val="tx2"/>
                </a:solidFill>
              </a:rPr>
              <a:t>Congress has established guidelines for the adoption of a public policy for integrated management of WEEE, under the guidance of the Ministry of Environment.</a:t>
            </a:r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46852" y="404718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Colombia has ratified the Basel Convention, under Law 253  in 1996 (which entered into force in 1997).</a:t>
            </a:r>
          </a:p>
          <a:p>
            <a:pPr marL="171450" indent="-171450"/>
            <a:endParaRPr lang="en-GB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4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46852" y="502706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There are collection systems to manage computers, lighting, peripherals and batteries.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There is no sufficiently automated technology for dismantling and recovery of materials.</a:t>
            </a:r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22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08" y="638739"/>
            <a:ext cx="1486570" cy="898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2.5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COLOMBIA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562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60658" y="2098720"/>
            <a:ext cx="686586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Ecuador has a National Regulation for Hazardous </a:t>
            </a:r>
            <a:r>
              <a:rPr lang="en-GB" altLang="en-US" sz="1400" dirty="0" smtClean="0">
                <a:solidFill>
                  <a:schemeClr val="tx2"/>
                </a:solidFill>
              </a:rPr>
              <a:t>Waste. E-waste is treated as such</a:t>
            </a:r>
            <a:endParaRPr lang="en-GB" altLang="en-U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 Ministerial Agreement No. 161 defines the “Regulation for pollution prevention and control of chemical substances, hazardous and special wastes</a:t>
            </a:r>
            <a:r>
              <a:rPr lang="en-GB" altLang="en-US" sz="1400" dirty="0" smtClean="0">
                <a:solidFill>
                  <a:schemeClr val="tx2"/>
                </a:solidFill>
              </a:rPr>
              <a:t>”.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62323" y="3090415"/>
            <a:ext cx="6864202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National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en-GB" sz="1200" strike="sngStrike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post consumption of electrical equipment and disuse of electronics, applies the principle of Extended Producer Responsibility (ERP).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Ministry of Environment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(as of 2015) is working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the proposal for a technical standard on how to apply the ERP principle to electrical equipment and disuse of electronics.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73358" y="4082110"/>
            <a:ext cx="686586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 dirty="0">
                <a:solidFill>
                  <a:schemeClr val="tx2"/>
                </a:solidFill>
                <a:sym typeface="Calibri" pitchFamily="34" charset="0"/>
              </a:rPr>
              <a:t>The Basel Convention entered into force in Ecuador in 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1993.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73358" y="5041353"/>
            <a:ext cx="686586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</a:rPr>
              <a:t>There are nine companies that have an environmental licence to carry out activities in the different phases of waste management, storage, transportation and dismantling.</a:t>
            </a:r>
          </a:p>
          <a:p>
            <a:pPr marL="171450" indent="-171450"/>
            <a:endParaRPr lang="en-GB" altLang="es-ES" sz="1400">
              <a:solidFill>
                <a:schemeClr val="tx2"/>
              </a:solidFill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69" y="717562"/>
            <a:ext cx="1437405" cy="819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2.6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ECUADOR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0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73836" y="2111055"/>
            <a:ext cx="684157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Constitution has several articles to protect the environment.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N42/90 prohibits importing, dumping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using 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products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considered 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hazardous.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186609" y="3075425"/>
            <a:ext cx="683991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WEEE started to be treated by the involved institutions in the country.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 of the problems is the lack of awareness of the population regarding waste disposal.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97650" y="4047185"/>
            <a:ext cx="684157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4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Basel Convention entered into force in </a:t>
            </a: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Paraguay with Law No. 547 in 1995.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173836" y="4994093"/>
            <a:ext cx="684157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organizations dedicated to the management of WEEE. </a:t>
            </a:r>
          </a:p>
        </p:txBody>
      </p:sp>
      <p:pic>
        <p:nvPicPr>
          <p:cNvPr id="22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68" y="647842"/>
            <a:ext cx="1412253" cy="916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2.7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PARAGUAY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9601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62796" y="2081075"/>
            <a:ext cx="685261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Specific Regulation for WEEE: 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National Regulation for the Use and Management of Waste of Electrical and Electronic Equipment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” – Decree No. 001-2012.</a:t>
            </a: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75571" y="3105405"/>
            <a:ext cx="685095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Ministry of Environment has developed public campaigns for the collection of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two plans on how to handle e-waste with private companies that are supported by the national government.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86610" y="4047184"/>
            <a:ext cx="6852616" cy="795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 Ministry of environment and the Swiss Cooperation have signed an agreement to develop the project 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Sustainable Recycling Industries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>
                <a:solidFill>
                  <a:schemeClr val="tx2"/>
                </a:solidFill>
                <a:sym typeface="Calibri" pitchFamily="34" charset="0"/>
              </a:rPr>
              <a:t>The Basel Convention entered into force in 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1994.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186610" y="4982798"/>
            <a:ext cx="685261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There are several companies that manage WEEE in the country.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There is a special project with the private sector called </a:t>
            </a:r>
            <a:r>
              <a:rPr lang="en-GB" altLang="en-US" sz="1400" dirty="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Corporate Social Responsibility” for the Management of WEEE.</a:t>
            </a:r>
            <a:endParaRPr lang="en-GB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2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02" y="651682"/>
            <a:ext cx="1354924" cy="855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8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9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30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2.8 </a:t>
            </a:r>
            <a:r>
              <a:rPr lang="en-US" altLang="es-ES" sz="3200" dirty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PERU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D4166B9-D348-4A5B-A48E-23CB075936D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24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56429" y="2096065"/>
            <a:ext cx="695898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e-waste management.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general regulations to protect the environment.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69230" y="3105405"/>
            <a:ext cx="695729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has a general public framework for waste management including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some initiatives driven by the National Government, such as the National Agency of Research and Innovation, </a:t>
            </a:r>
            <a:r>
              <a:rPr lang="en-GB" altLang="es-ES" sz="1400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Ceibal</a:t>
            </a: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Plan and the Technological Laboratory of Uruguay.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80242" y="4047185"/>
            <a:ext cx="695898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Basel Convention was ratified in Uruguay in 1991, with Law No. 16.221 and entered into force in 1992.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Uruguay is the home of the Coordinating </a:t>
            </a:r>
            <a:r>
              <a:rPr lang="en-GB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the Basel Convention and the Regional </a:t>
            </a:r>
            <a:r>
              <a:rPr lang="en-GB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Stockholm Convention for Latin America and the Caribbean.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80242" y="5027065"/>
            <a:ext cx="695898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does not have appropriate entities for the final disposal of WEEE.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private initiatives for waste management including WEEE collection</a:t>
            </a:r>
            <a:r>
              <a:rPr lang="en-GB" sz="14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2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2" y="635321"/>
            <a:ext cx="1435722" cy="9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4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5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6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2.9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URUGUAY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060407" y="2107178"/>
            <a:ext cx="695500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management of WEEE.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Uses the established normative on general waste as a reference.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73207" y="3086538"/>
            <a:ext cx="695331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environmental policies for this purpose.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expected that the national government will set up intergovernmental roundtables that will coordinate actions and elaborate on public policies.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84220" y="4058298"/>
            <a:ext cx="695500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Signed and ratified the Basel Convention with the Approving Law No. 36.396 on 1998.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84220" y="5037475"/>
            <a:ext cx="695500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 national private companies  are in charge of the waste management process  that deal with collection, storage, treatment and dismantling of WEEE.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available technology for WEEE disposal.</a:t>
            </a:r>
          </a:p>
        </p:txBody>
      </p:sp>
      <p:pic>
        <p:nvPicPr>
          <p:cNvPr id="22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03" y="645010"/>
            <a:ext cx="1495623" cy="100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4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5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6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2.10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VENEZUELA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9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50825" y="63817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8D07E64B-E8C7-46CD-A1DB-3EC17DAF732A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701572"/>
          <a:ext cx="8229600" cy="315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7695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3600" dirty="0" smtClean="0"/>
              <a:t>1. Introduction to the Report</a:t>
            </a:r>
            <a:br>
              <a:rPr lang="en-GB" altLang="es-ES" sz="3600" dirty="0" smtClean="0"/>
            </a:br>
            <a:r>
              <a:rPr lang="en-GB" altLang="es-ES" sz="3600" dirty="0" smtClean="0">
                <a:solidFill>
                  <a:schemeClr val="accent3"/>
                </a:solidFill>
              </a:rPr>
              <a:t>The Context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3450" y="5193792"/>
            <a:ext cx="7648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/>
              <a:t>Source: (1) ITU Statistics &amp; (2) Bald</a:t>
            </a:r>
            <a:r>
              <a:rPr lang="es-ES_tradnl" sz="1400" i="1" dirty="0"/>
              <a:t>é, et al. </a:t>
            </a:r>
            <a:r>
              <a:rPr lang="es-ES_tradnl" sz="1400" i="1" dirty="0" err="1"/>
              <a:t>United</a:t>
            </a:r>
            <a:r>
              <a:rPr lang="es-ES_tradnl" sz="1400" i="1" dirty="0"/>
              <a:t> </a:t>
            </a:r>
            <a:r>
              <a:rPr lang="es-ES_tradnl" sz="1400" i="1" dirty="0" err="1"/>
              <a:t>Nations</a:t>
            </a:r>
            <a:r>
              <a:rPr lang="es-ES_tradnl" sz="1400" i="1" dirty="0"/>
              <a:t> </a:t>
            </a:r>
            <a:r>
              <a:rPr lang="es-ES_tradnl" sz="1400" i="1" dirty="0" err="1"/>
              <a:t>University</a:t>
            </a:r>
            <a:r>
              <a:rPr lang="en-CA" sz="1400" i="1" dirty="0"/>
              <a:t> </a:t>
            </a: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11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1921565"/>
            <a:ext cx="8229600" cy="34664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8924"/>
              </p:ext>
            </p:extLst>
          </p:nvPr>
        </p:nvGraphicFramePr>
        <p:xfrm>
          <a:off x="483387" y="1996833"/>
          <a:ext cx="8229600" cy="351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641337" y="853833"/>
            <a:ext cx="8202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sz="1400" dirty="0" smtClean="0"/>
              <a:t/>
            </a:r>
            <a:br>
              <a:rPr lang="es-ES_tradnl" altLang="es-ES" sz="1400" dirty="0" smtClean="0"/>
            </a:br>
            <a:r>
              <a:rPr lang="en-CA" altLang="es-ES" sz="18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“</a:t>
            </a:r>
            <a:r>
              <a:rPr lang="en-CA" altLang="es-ES" sz="29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Sustainable Management of Waste Electrical and Electronic in Latin Am</a:t>
            </a:r>
            <a:r>
              <a:rPr lang="es-ES_tradnl" altLang="es-ES" sz="2900" dirty="0" err="1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erica</a:t>
            </a:r>
            <a:r>
              <a:rPr lang="es-ES_tradnl" altLang="en-US" sz="29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6766" y="5683473"/>
            <a:ext cx="5851753" cy="337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600" dirty="0"/>
              <a:t>The first UN </a:t>
            </a:r>
            <a:r>
              <a:rPr lang="en-CA" sz="1600" dirty="0">
                <a:solidFill>
                  <a:schemeClr val="tx1"/>
                </a:solidFill>
              </a:rPr>
              <a:t>Report of its </a:t>
            </a:r>
            <a:r>
              <a:rPr lang="en-CA" sz="1600" dirty="0"/>
              <a:t>kind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2425" y="461963"/>
            <a:ext cx="8229600" cy="78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600" dirty="0" smtClean="0"/>
              <a:t>1. Introduction to the Report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24656"/>
            <a:ext cx="9144000" cy="5210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80470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920510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unesco_logo_es-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468" y="1777088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Unido_E_logo_light_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98" y="3393320"/>
            <a:ext cx="1116000" cy="964676"/>
          </a:xfrm>
          <a:prstGeom prst="rect">
            <a:avLst/>
          </a:prstGeom>
        </p:spPr>
      </p:pic>
      <p:pic>
        <p:nvPicPr>
          <p:cNvPr id="10" name="Grafik 8" descr="WIPO-E-SHADED.4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941" y="307298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7" descr="ECLAC pantone 27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9439" y="3303378"/>
            <a:ext cx="10541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副标题 2"/>
          <p:cNvSpPr>
            <a:spLocks noChangeArrowheads="1"/>
          </p:cNvSpPr>
          <p:nvPr/>
        </p:nvSpPr>
        <p:spPr bwMode="auto">
          <a:xfrm>
            <a:off x="673805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3600" dirty="0" smtClean="0"/>
              <a:t>1. Introduction to the Report</a:t>
            </a:r>
            <a:br>
              <a:rPr lang="en-GB" altLang="es-ES" sz="3600" dirty="0" smtClean="0"/>
            </a:br>
            <a:r>
              <a:rPr lang="en-GB" altLang="es-ES" sz="3600" dirty="0" smtClean="0">
                <a:solidFill>
                  <a:schemeClr val="accent3"/>
                </a:solidFill>
              </a:rPr>
              <a:t>Authors and Contributors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24656"/>
            <a:ext cx="9144000" cy="5210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3600" dirty="0" smtClean="0"/>
              <a:t>1. Introduction to the Report</a:t>
            </a:r>
            <a:br>
              <a:rPr lang="en-GB" altLang="es-ES" sz="3600" dirty="0" smtClean="0"/>
            </a:br>
            <a:r>
              <a:rPr lang="en-GB" altLang="es-ES" sz="3600" dirty="0" smtClean="0">
                <a:solidFill>
                  <a:schemeClr val="accent3"/>
                </a:solidFill>
              </a:rPr>
              <a:t>Methodological framework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1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159346"/>
              </p:ext>
            </p:extLst>
          </p:nvPr>
        </p:nvGraphicFramePr>
        <p:xfrm>
          <a:off x="457200" y="1968500"/>
          <a:ext cx="82296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7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BF64C2E-F8F3-4D6D-BC04-31D36C1D1523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7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5413" y="489339"/>
            <a:ext cx="8893175" cy="1143000"/>
          </a:xfrm>
        </p:spPr>
        <p:txBody>
          <a:bodyPr>
            <a:normAutofit/>
          </a:bodyPr>
          <a:lstStyle/>
          <a:p>
            <a:r>
              <a:rPr lang="en-GB" altLang="es-ES" sz="3200" dirty="0"/>
              <a:t>1. Introduction to the Report </a:t>
            </a:r>
            <a:r>
              <a:rPr lang="en-GB" altLang="es-ES" sz="3200" dirty="0" smtClean="0">
                <a:ea typeface="MS PGothic" pitchFamily="34" charset="-128"/>
              </a:rPr>
              <a:t/>
            </a:r>
            <a:br>
              <a:rPr lang="en-GB" altLang="es-ES" sz="3200" dirty="0" smtClean="0">
                <a:ea typeface="MS PGothic" pitchFamily="34" charset="-128"/>
              </a:rPr>
            </a:br>
            <a:r>
              <a:rPr lang="en-US" altLang="es-ES" sz="28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Scope of the Analysis</a:t>
            </a:r>
            <a:endParaRPr lang="en-US" altLang="es-ES" sz="28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36363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44697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70958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37689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Brazil, Chile, Colombia, </a:t>
            </a:r>
            <a:r>
              <a:rPr lang="en-CA" sz="1600" dirty="0" smtClean="0"/>
              <a:t>Ecuador, Paraguay</a:t>
            </a:r>
            <a:r>
              <a:rPr lang="en-CA" sz="1600" dirty="0"/>
              <a:t>, Peru, </a:t>
            </a:r>
            <a:r>
              <a:rPr lang="en-CA" sz="1600" dirty="0">
                <a:solidFill>
                  <a:schemeClr val="tx1"/>
                </a:solidFill>
              </a:rPr>
              <a:t>Uruguay and Venezuela</a:t>
            </a:r>
            <a:r>
              <a:rPr lang="en-CA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7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0336" y="1795371"/>
          <a:ext cx="8063328" cy="3430378"/>
        </p:xfrm>
        <a:graphic>
          <a:graphicData uri="http://schemas.openxmlformats.org/drawingml/2006/table">
            <a:tbl>
              <a:tblPr/>
              <a:tblGrid>
                <a:gridCol w="3014249"/>
                <a:gridCol w="1842638"/>
                <a:gridCol w="2114428"/>
                <a:gridCol w="1092013"/>
              </a:tblGrid>
              <a:tr h="680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Parties to the Convention 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(1)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Signature, Succession to Signature (d)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Ratification, Acceptance (A), Approval (AA), Accession 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Entry into</a:t>
                      </a:r>
                      <a:b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force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(Plurinational State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Brazil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Peru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0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(Bolivarian Republic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413" y="403069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200" dirty="0" smtClean="0">
                <a:ea typeface="MS PGothic" pitchFamily="34" charset="-128"/>
              </a:rPr>
              <a:t>2. Report Findings</a:t>
            </a:r>
            <a:br>
              <a:rPr lang="en-GB" altLang="es-ES" sz="3200" dirty="0" smtClean="0">
                <a:ea typeface="MS PGothic" pitchFamily="34" charset="-128"/>
              </a:rPr>
            </a:br>
            <a:r>
              <a:rPr lang="en-US" altLang="es-ES" sz="28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Country Assessment: Parties Basel Convention</a:t>
            </a:r>
            <a:endParaRPr lang="en-US" altLang="es-ES" sz="28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0336" y="5370120"/>
            <a:ext cx="8478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(1) Parties </a:t>
            </a:r>
            <a:r>
              <a:rPr lang="en-GB" sz="1400" b="1" dirty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to the Basel Convention on the Control of </a:t>
            </a:r>
            <a:r>
              <a:rPr lang="en-GB" sz="1400" b="1" dirty="0" err="1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Transboundary</a:t>
            </a:r>
            <a:r>
              <a:rPr lang="en-GB" sz="1400" b="1" dirty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 Movements of Hazardous Wastes and their Disposal. </a:t>
            </a:r>
            <a:r>
              <a:rPr lang="en-GB" sz="1400" b="1" dirty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http://</a:t>
            </a:r>
            <a:r>
              <a:rPr lang="en-GB" sz="1400" b="1" dirty="0" smtClean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www.basel.int/Countries/StatusofRatifications/PartiesSignatories/tabid/4499/Default.aspx</a:t>
            </a:r>
            <a:endParaRPr lang="en-GB" sz="1400" b="1" dirty="0" smtClean="0">
              <a:solidFill>
                <a:srgbClr val="01208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229157"/>
              </p:ext>
            </p:extLst>
          </p:nvPr>
        </p:nvGraphicFramePr>
        <p:xfrm>
          <a:off x="457200" y="1371885"/>
          <a:ext cx="8229600" cy="429174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71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Country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National Regulation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Public Policies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International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Commitment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mgmt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technologies*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37263" y="1890822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9238" y="2303572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2282934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37263" y="2273409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94047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678222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678222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678222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678222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300" y="3063984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3088" y="3084622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7263" y="3052872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084622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9238" y="4253022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40222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40222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40222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2550" y="3440222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35509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250" y="3835509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56313" y="3811697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7313" y="3798997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250" y="4222859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51550" y="4211747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2550" y="4194284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51550" y="4592747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0488" y="4597509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2808288" y="4638784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700" y="5002322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2300" y="4972159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70600" y="4961047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4983272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938" y="5370622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2300" y="5367447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6070600" y="5376972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6838" y="5370622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4425950" y="4592747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  <p:pic>
        <p:nvPicPr>
          <p:cNvPr id="47" name="Imagen 7" descr="Captura de pantalla 2015-05-06 a las 17.53.49.png"/>
          <p:cNvPicPr>
            <a:picLocks noChangeAspect="1"/>
          </p:cNvPicPr>
          <p:nvPr/>
        </p:nvPicPr>
        <p:blipFill>
          <a:blip r:embed="rId3" cstate="print"/>
          <a:srcRect l="7829" t="6158" b="-2"/>
          <a:stretch>
            <a:fillRect/>
          </a:stretch>
        </p:blipFill>
        <p:spPr bwMode="auto">
          <a:xfrm>
            <a:off x="7686199" y="1898284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n 19" descr="Captura de pantalla 2015-05-06 a las 17.54.0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0962" y="1911460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n 10" descr="Captura de pantalla 2015-05-06 a las 17.54.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288" y="1914348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ángulo 58"/>
          <p:cNvSpPr/>
          <p:nvPr/>
        </p:nvSpPr>
        <p:spPr>
          <a:xfrm>
            <a:off x="1443889" y="5914683"/>
            <a:ext cx="7242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ea typeface="SimSun" charset="0"/>
                <a:cs typeface="SimSun" charset="0"/>
              </a:rPr>
              <a:t>(*) Based </a:t>
            </a:r>
            <a:r>
              <a:rPr lang="en-US" sz="1400" dirty="0">
                <a:ea typeface="SimSun" charset="0"/>
                <a:cs typeface="SimSun" charset="0"/>
              </a:rPr>
              <a:t>on information available on identified patenting activity in these countries.</a:t>
            </a:r>
            <a:endParaRPr lang="en-CA" sz="14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25413" y="103268"/>
            <a:ext cx="8893175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Report Findings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Country Assessment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4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535A59-008C-471E-9452-03F35EDF7E49}"/>
</file>

<file path=customXml/itemProps2.xml><?xml version="1.0" encoding="utf-8"?>
<ds:datastoreItem xmlns:ds="http://schemas.openxmlformats.org/officeDocument/2006/customXml" ds:itemID="{343BF93A-E68B-4D22-8090-423F52E6F818}"/>
</file>

<file path=customXml/itemProps3.xml><?xml version="1.0" encoding="utf-8"?>
<ds:datastoreItem xmlns:ds="http://schemas.openxmlformats.org/officeDocument/2006/customXml" ds:itemID="{F7B4C8C7-21C0-400F-A805-D0D2C858DA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2358</Words>
  <Application>Microsoft Office PowerPoint</Application>
  <PresentationFormat>On-screen Show (4:3)</PresentationFormat>
  <Paragraphs>368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HanziPen TC</vt:lpstr>
      <vt:lpstr>ＭＳ Ｐゴシック</vt:lpstr>
      <vt:lpstr>ＭＳ Ｐゴシック</vt:lpstr>
      <vt:lpstr>SimSun</vt:lpstr>
      <vt:lpstr>SimSun</vt:lpstr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Content</vt:lpstr>
      <vt:lpstr>1. Introduction to the Report The Context</vt:lpstr>
      <vt:lpstr>  “Sustainable Management of Waste Electrical and Electronic in Latin America”</vt:lpstr>
      <vt:lpstr>1. Introduction to the Report Authors and Contributors</vt:lpstr>
      <vt:lpstr>1. Introduction to the Report Methodological framework</vt:lpstr>
      <vt:lpstr>1. Introduction to the Report  Scope of the Analysis</vt:lpstr>
      <vt:lpstr>2. Report Findings Country Assessment: Parties Basel Convention</vt:lpstr>
      <vt:lpstr>2. Report Findings Country Assessment</vt:lpstr>
      <vt:lpstr>1. Report Findings The Challenges of the Region</vt:lpstr>
      <vt:lpstr>PowerPoint Presentation</vt:lpstr>
      <vt:lpstr>PowerPoint Presentation</vt:lpstr>
      <vt:lpstr>Thank you</vt:lpstr>
      <vt:lpstr>PowerPoint Presentation</vt:lpstr>
      <vt:lpstr>PowerPoint Presentation</vt:lpstr>
      <vt:lpstr>2. Country Assessment  2.1 ARGENTINA</vt:lpstr>
      <vt:lpstr>2. Country Assessment  2.2 BOLIVIA</vt:lpstr>
      <vt:lpstr>2. Country Assessment  2.3 BRASIL</vt:lpstr>
      <vt:lpstr>2. Country Assessment  2.4 CHILE</vt:lpstr>
      <vt:lpstr>2. Country Assessment  2.5 COLOMBIA</vt:lpstr>
      <vt:lpstr>2. Country Assessment  2.6 ECUADOR</vt:lpstr>
      <vt:lpstr>2. Country Assessment  2.7 PARAGUAY</vt:lpstr>
      <vt:lpstr>2. Country Assessment 2.8 PERU</vt:lpstr>
      <vt:lpstr>2. Country Assessment 2.9 URUGUAY</vt:lpstr>
      <vt:lpstr>2. Country Assessment 2.10 VENEZUELA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Aloran, Rakan</cp:lastModifiedBy>
  <cp:revision>21</cp:revision>
  <dcterms:created xsi:type="dcterms:W3CDTF">2016-02-05T15:38:40Z</dcterms:created>
  <dcterms:modified xsi:type="dcterms:W3CDTF">2016-03-15T09:19:08Z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