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381" r:id="rId5"/>
    <p:sldId id="347" r:id="rId6"/>
    <p:sldId id="354" r:id="rId7"/>
    <p:sldId id="355" r:id="rId8"/>
    <p:sldId id="391" r:id="rId9"/>
    <p:sldId id="348" r:id="rId10"/>
    <p:sldId id="384" r:id="rId11"/>
    <p:sldId id="385" r:id="rId12"/>
    <p:sldId id="386" r:id="rId13"/>
    <p:sldId id="387" r:id="rId14"/>
    <p:sldId id="388" r:id="rId15"/>
    <p:sldId id="392" r:id="rId16"/>
    <p:sldId id="394" r:id="rId17"/>
    <p:sldId id="396" r:id="rId18"/>
    <p:sldId id="395" r:id="rId19"/>
    <p:sldId id="393" r:id="rId20"/>
    <p:sldId id="356" r:id="rId21"/>
    <p:sldId id="358" r:id="rId22"/>
    <p:sldId id="359" r:id="rId23"/>
    <p:sldId id="399" r:id="rId24"/>
    <p:sldId id="400" r:id="rId25"/>
    <p:sldId id="401" r:id="rId26"/>
    <p:sldId id="397" r:id="rId27"/>
    <p:sldId id="361" r:id="rId28"/>
    <p:sldId id="362" r:id="rId29"/>
    <p:sldId id="363" r:id="rId30"/>
    <p:sldId id="364" r:id="rId31"/>
    <p:sldId id="365" r:id="rId32"/>
    <p:sldId id="366" r:id="rId33"/>
    <p:sldId id="398" r:id="rId34"/>
    <p:sldId id="368" r:id="rId35"/>
    <p:sldId id="369" r:id="rId36"/>
    <p:sldId id="370" r:id="rId37"/>
    <p:sldId id="402" r:id="rId38"/>
    <p:sldId id="403" r:id="rId39"/>
    <p:sldId id="404" r:id="rId40"/>
    <p:sldId id="405" r:id="rId41"/>
    <p:sldId id="406" r:id="rId42"/>
    <p:sldId id="407" r:id="rId43"/>
    <p:sldId id="376" r:id="rId44"/>
    <p:sldId id="377" r:id="rId45"/>
    <p:sldId id="378" r:id="rId46"/>
    <p:sldId id="379" r:id="rId47"/>
    <p:sldId id="380" r:id="rId4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66" d="100"/>
          <a:sy n="66" d="100"/>
        </p:scale>
        <p:origin x="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ANRTbis\suivi%20des%20march&#233;s\Tableau%20de%20bord\Mensuel_Trimestriel\2015\Trimestriel\TRIMESTRIEL_04-1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fr-FR" sz="1400" dirty="0"/>
              <a:t>Evolution de l'usage moyen sortant mobile</a:t>
            </a:r>
          </a:p>
        </c:rich>
      </c:tx>
      <c:layout>
        <c:manualLayout>
          <c:xMode val="edge"/>
          <c:yMode val="edge"/>
          <c:x val="0.17756319950905133"/>
          <c:y val="2.898160466809217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Feuil2!$C$15</c:f>
              <c:strCache>
                <c:ptCount val="1"/>
                <c:pt idx="0">
                  <c:v>Usage moyen sortant mobile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6666666666666701E-2"/>
                  <c:y val="-4.62962962962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8888888888888945E-2"/>
                  <c:y val="-5.555555555555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666666666666664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33333333333334E-2"/>
                  <c:y val="-5.555555555555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6111111111111177E-2"/>
                  <c:y val="-4.62962962962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333333333333334E-2"/>
                  <c:y val="-6.0185185185185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3515905640114063E-2"/>
                  <c:y val="-4.3472407002138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2334370255156834E-2"/>
                  <c:y val="-4.3472407002138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Feuil2!$B$16:$B$23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Feuil2!$C$16:$C$23</c:f>
              <c:numCache>
                <c:formatCode>General</c:formatCode>
                <c:ptCount val="8"/>
                <c:pt idx="0">
                  <c:v>43</c:v>
                </c:pt>
                <c:pt idx="1">
                  <c:v>40</c:v>
                </c:pt>
                <c:pt idx="2">
                  <c:v>41</c:v>
                </c:pt>
                <c:pt idx="3">
                  <c:v>57</c:v>
                </c:pt>
                <c:pt idx="4">
                  <c:v>75</c:v>
                </c:pt>
                <c:pt idx="5">
                  <c:v>83</c:v>
                </c:pt>
                <c:pt idx="6">
                  <c:v>92</c:v>
                </c:pt>
                <c:pt idx="7">
                  <c:v>101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349216"/>
        <c:axId val="231349608"/>
      </c:lineChart>
      <c:catAx>
        <c:axId val="23134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1349608"/>
        <c:crosses val="autoZero"/>
        <c:auto val="1"/>
        <c:lblAlgn val="ctr"/>
        <c:lblOffset val="100"/>
        <c:noMultiLvlLbl val="0"/>
      </c:catAx>
      <c:valAx>
        <c:axId val="2313496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Minutes/mois/abonné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3134921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fr-FR" sz="1400" dirty="0" smtClean="0"/>
              <a:t>Evolution du revenu moyen par minute Mobile (ARPM) </a:t>
            </a:r>
            <a:endParaRPr lang="fr-FR" sz="140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Feuil2!$C$4</c:f>
              <c:strCache>
                <c:ptCount val="1"/>
                <c:pt idx="0">
                  <c:v>ARPM Mobile Global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3.2604305251603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4248802521757655E-3"/>
                  <c:y val="-2.8981604668092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Feuil2!$B$5:$B$12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Feuil2!$C$5:$C$12</c:f>
              <c:numCache>
                <c:formatCode>General</c:formatCode>
                <c:ptCount val="8"/>
                <c:pt idx="0">
                  <c:v>1.27</c:v>
                </c:pt>
                <c:pt idx="1">
                  <c:v>1.24</c:v>
                </c:pt>
                <c:pt idx="2">
                  <c:v>1.1200000000000001</c:v>
                </c:pt>
                <c:pt idx="3">
                  <c:v>0.74</c:v>
                </c:pt>
                <c:pt idx="4">
                  <c:v>0.53</c:v>
                </c:pt>
                <c:pt idx="5">
                  <c:v>0.41</c:v>
                </c:pt>
                <c:pt idx="6">
                  <c:v>0.32</c:v>
                </c:pt>
                <c:pt idx="7">
                  <c:v>0.27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Feuil2!$D$4</c:f>
              <c:strCache>
                <c:ptCount val="1"/>
                <c:pt idx="0">
                  <c:v>ARPM Mobile Postpayé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3.9849706418626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1.8113502917557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777777777778919E-3"/>
                  <c:y val="-2.7777777777777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090978929117384E-3"/>
                  <c:y val="-3.260430525160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-3.2604305251603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Feuil2!$B$5:$B$12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Feuil2!$D$5:$D$12</c:f>
              <c:numCache>
                <c:formatCode>General</c:formatCode>
                <c:ptCount val="8"/>
                <c:pt idx="0">
                  <c:v>0.92</c:v>
                </c:pt>
                <c:pt idx="1">
                  <c:v>0.9</c:v>
                </c:pt>
                <c:pt idx="2">
                  <c:v>0.84</c:v>
                </c:pt>
                <c:pt idx="3">
                  <c:v>0.62</c:v>
                </c:pt>
                <c:pt idx="4">
                  <c:v>0.47</c:v>
                </c:pt>
                <c:pt idx="5">
                  <c:v>0.44</c:v>
                </c:pt>
                <c:pt idx="6">
                  <c:v>0.36</c:v>
                </c:pt>
                <c:pt idx="7">
                  <c:v>0.28999999999999998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Feuil2!$E$4</c:f>
              <c:strCache>
                <c:ptCount val="1"/>
                <c:pt idx="0">
                  <c:v>ARPM Mobile Prépayé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8.1373203782636825E-3"/>
                  <c:y val="-3.26043052516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3333333333333367E-3"/>
                  <c:y val="-1.8518518518518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11111111111112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3888888888889027E-2"/>
                  <c:y val="2.314814814814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9645308103393599E-3"/>
                  <c:y val="2.8981604668092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3528952269065364E-7"/>
                  <c:y val="3.6227005835115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Feuil2!$B$5:$B$12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Feuil2!$E$5:$E$12</c:f>
              <c:numCache>
                <c:formatCode>General</c:formatCode>
                <c:ptCount val="8"/>
                <c:pt idx="0">
                  <c:v>1.64</c:v>
                </c:pt>
                <c:pt idx="1">
                  <c:v>1.6</c:v>
                </c:pt>
                <c:pt idx="2">
                  <c:v>1.27</c:v>
                </c:pt>
                <c:pt idx="3">
                  <c:v>0.81</c:v>
                </c:pt>
                <c:pt idx="4">
                  <c:v>0.56000000000000005</c:v>
                </c:pt>
                <c:pt idx="5">
                  <c:v>0.4</c:v>
                </c:pt>
                <c:pt idx="6">
                  <c:v>0.3</c:v>
                </c:pt>
                <c:pt idx="7">
                  <c:v>0.26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7199792"/>
        <c:axId val="231350784"/>
      </c:lineChart>
      <c:catAx>
        <c:axId val="22719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1350784"/>
        <c:crosses val="autoZero"/>
        <c:auto val="1"/>
        <c:lblAlgn val="ctr"/>
        <c:lblOffset val="100"/>
        <c:noMultiLvlLbl val="0"/>
      </c:catAx>
      <c:valAx>
        <c:axId val="2313507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r-FR"/>
                  <a:t>En</a:t>
                </a:r>
                <a:r>
                  <a:rPr lang="fr-FR" baseline="0"/>
                  <a:t> DH HT/mois</a:t>
                </a:r>
                <a:endParaRPr lang="fr-FR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271997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dirty="0"/>
              <a:t>Répartition du parc Internet par type </a:t>
            </a:r>
            <a:r>
              <a:rPr lang="fr-FR" sz="1200" dirty="0" smtClean="0"/>
              <a:t>d'accès </a:t>
            </a:r>
            <a:endParaRPr lang="fr-FR" sz="1200" dirty="0"/>
          </a:p>
          <a:p>
            <a:pPr>
              <a:defRPr sz="1200"/>
            </a:pPr>
            <a:r>
              <a:rPr lang="fr-FR" sz="1200" b="0" i="1" dirty="0"/>
              <a:t> (Décembre 2015)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178380637804805"/>
          <c:y val="0.2552273103442021"/>
          <c:w val="0.48577099920491373"/>
          <c:h val="0.55202511512326291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FFFF"/>
              </a:solidFill>
            </c:spPr>
          </c:dPt>
          <c:dPt>
            <c:idx val="1"/>
            <c:bubble3D val="0"/>
            <c:spPr>
              <a:solidFill>
                <a:srgbClr val="B2B2B2"/>
              </a:solidFill>
            </c:spPr>
          </c:dPt>
          <c:dLbls>
            <c:dLbl>
              <c:idx val="0"/>
              <c:layout>
                <c:manualLayout>
                  <c:x val="5.0713153724247423E-2"/>
                  <c:y val="5.71428571428571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1869220767293591"/>
                  <c:y val="-5.71941625769433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686033500962935E-2"/>
                  <c:y val="9.71166104236970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(INTERNET!$B$5,INTERNET!$B$23,INTERNET!$B$58)</c:f>
              <c:strCache>
                <c:ptCount val="3"/>
                <c:pt idx="0">
                  <c:v>ADSL </c:v>
                </c:pt>
                <c:pt idx="1">
                  <c:v>Internet Mobile</c:v>
                </c:pt>
                <c:pt idx="2">
                  <c:v>Autres offres Internet</c:v>
                </c:pt>
              </c:strCache>
            </c:strRef>
          </c:cat>
          <c:val>
            <c:numRef>
              <c:f>(INTERNET!$H$9,INTERNET!$H$27,INTERNET!$H$62)</c:f>
              <c:numCache>
                <c:formatCode>0.00%</c:formatCode>
                <c:ptCount val="3"/>
                <c:pt idx="0">
                  <c:v>7.8203697768505054E-2</c:v>
                </c:pt>
                <c:pt idx="1">
                  <c:v>0.92163563724845909</c:v>
                </c:pt>
                <c:pt idx="2">
                  <c:v>1.6066498303585089E-4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>
        <c:manualLayout>
          <c:xMode val="edge"/>
          <c:yMode val="edge"/>
          <c:x val="2.0236041847273629E-2"/>
          <c:y val="0.85543811458590768"/>
          <c:w val="0.97976395815272643"/>
          <c:h val="0.12296564554051818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fr-FR" sz="1800"/>
              <a:t>Evolution de la facture moyenne Internet</a:t>
            </a:r>
          </a:p>
        </c:rich>
      </c:tx>
      <c:layout>
        <c:manualLayout>
          <c:xMode val="edge"/>
          <c:yMode val="edge"/>
          <c:x val="0.26729593448121808"/>
          <c:y val="2.551833703494340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799944368419137"/>
          <c:y val="0.12871718249300937"/>
          <c:w val="0.82519815728428292"/>
          <c:h val="0.72481596677756677"/>
        </c:manualLayout>
      </c:layout>
      <c:lineChart>
        <c:grouping val="standard"/>
        <c:varyColors val="0"/>
        <c:ser>
          <c:idx val="0"/>
          <c:order val="0"/>
          <c:tx>
            <c:strRef>
              <c:f>Internet!$D$3</c:f>
              <c:strCache>
                <c:ptCount val="1"/>
                <c:pt idx="0">
                  <c:v>ADSL</c:v>
                </c:pt>
              </c:strCache>
            </c:strRef>
          </c:tx>
          <c:marker>
            <c:symbol val="square"/>
            <c:size val="5"/>
          </c:marker>
          <c:dLbls>
            <c:dLbl>
              <c:idx val="0"/>
              <c:layout>
                <c:manualLayout>
                  <c:x val="-3.9059166331777265E-2"/>
                  <c:y val="-4.0040345909157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662517289073429E-2"/>
                  <c:y val="-4.404404404404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662517289073429E-2"/>
                  <c:y val="-4.228196700637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597510373443983E-2"/>
                  <c:y val="-5.103667406988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3195020746887967E-2"/>
                  <c:y val="-4.253056172490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Internet!$C$4:$C$11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Internet!$D$4:$D$11</c:f>
              <c:numCache>
                <c:formatCode>#,##0</c:formatCode>
                <c:ptCount val="8"/>
                <c:pt idx="0">
                  <c:v>167</c:v>
                </c:pt>
                <c:pt idx="1">
                  <c:v>157</c:v>
                </c:pt>
                <c:pt idx="2">
                  <c:v>139</c:v>
                </c:pt>
                <c:pt idx="3">
                  <c:v>116</c:v>
                </c:pt>
                <c:pt idx="4">
                  <c:v>111</c:v>
                </c:pt>
                <c:pt idx="5">
                  <c:v>98</c:v>
                </c:pt>
                <c:pt idx="6">
                  <c:v>93</c:v>
                </c:pt>
                <c:pt idx="7">
                  <c:v>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Internet!$E$3</c:f>
              <c:strCache>
                <c:ptCount val="1"/>
                <c:pt idx="0">
                  <c:v>Global Internet</c:v>
                </c:pt>
              </c:strCache>
            </c:strRef>
          </c:tx>
          <c:marker>
            <c:symbol val="diamond"/>
            <c:size val="5"/>
          </c:marker>
          <c:dLbls>
            <c:dLbl>
              <c:idx val="0"/>
              <c:layout>
                <c:manualLayout>
                  <c:x val="-4.2820634072047288E-2"/>
                  <c:y val="-1.6015928173982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2130013831258639E-2"/>
                  <c:y val="-4.404404404404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6597510373443983E-2"/>
                  <c:y val="-4.404404404404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597510373443983E-2"/>
                  <c:y val="-3.603603603603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896265560166133E-2"/>
                  <c:y val="-5.605605605605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1.3347044706819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Internet!$C$4:$C$11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Internet!$E$4:$E$11</c:f>
              <c:numCache>
                <c:formatCode>#,##0</c:formatCode>
                <c:ptCount val="8"/>
                <c:pt idx="0">
                  <c:v>154</c:v>
                </c:pt>
                <c:pt idx="1">
                  <c:v>121</c:v>
                </c:pt>
                <c:pt idx="2">
                  <c:v>82</c:v>
                </c:pt>
                <c:pt idx="3">
                  <c:v>53</c:v>
                </c:pt>
                <c:pt idx="4">
                  <c:v>42</c:v>
                </c:pt>
                <c:pt idx="5">
                  <c:v>36</c:v>
                </c:pt>
                <c:pt idx="6">
                  <c:v>23</c:v>
                </c:pt>
                <c:pt idx="7">
                  <c:v>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Internet!$F$3</c:f>
              <c:strCache>
                <c:ptCount val="1"/>
                <c:pt idx="0">
                  <c:v>Internet mobile</c:v>
                </c:pt>
              </c:strCache>
            </c:strRef>
          </c:tx>
          <c:marker>
            <c:symbol val="triangle"/>
            <c:size val="5"/>
          </c:marker>
          <c:dLbls>
            <c:dLbl>
              <c:idx val="0"/>
              <c:layout>
                <c:manualLayout>
                  <c:x val="-3.9390898176516219E-2"/>
                  <c:y val="-2.6025686229896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662517289073429E-2"/>
                  <c:y val="-4.0040040040040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95020746887967E-2"/>
                  <c:y val="-4.0040040040039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5961272475795406E-2"/>
                  <c:y val="-2.4024024024024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1493775933610123E-2"/>
                  <c:y val="-2.802802802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Internet!$C$4:$C$11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Internet!$F$4:$F$11</c:f>
              <c:numCache>
                <c:formatCode>#,##0</c:formatCode>
                <c:ptCount val="8"/>
                <c:pt idx="0">
                  <c:v>110</c:v>
                </c:pt>
                <c:pt idx="1">
                  <c:v>83</c:v>
                </c:pt>
                <c:pt idx="2">
                  <c:v>58</c:v>
                </c:pt>
                <c:pt idx="3">
                  <c:v>37</c:v>
                </c:pt>
                <c:pt idx="4">
                  <c:v>27</c:v>
                </c:pt>
                <c:pt idx="5">
                  <c:v>21</c:v>
                </c:pt>
                <c:pt idx="6">
                  <c:v>18</c:v>
                </c:pt>
                <c:pt idx="7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032568"/>
        <c:axId val="232275832"/>
      </c:lineChart>
      <c:catAx>
        <c:axId val="19003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275832"/>
        <c:crosses val="autoZero"/>
        <c:auto val="1"/>
        <c:lblAlgn val="ctr"/>
        <c:lblOffset val="100"/>
        <c:noMultiLvlLbl val="0"/>
      </c:catAx>
      <c:valAx>
        <c:axId val="2322758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r-FR"/>
                  <a:t>En</a:t>
                </a:r>
                <a:r>
                  <a:rPr lang="fr-FR" baseline="0"/>
                  <a:t> DH HT/mois/abonné</a:t>
                </a:r>
                <a:endParaRPr lang="fr-FR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90032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430631722070946"/>
          <c:y val="0.92352484941223079"/>
          <c:w val="0.52820053164921288"/>
          <c:h val="7.647515058776917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000000"/>
      </a:solidFill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01577146806742"/>
          <c:y val="4.3514300880149119E-2"/>
          <c:w val="0.84928863794536535"/>
          <c:h val="0.81610777814810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Feuil1!$B$20</c:f>
              <c:strCache>
                <c:ptCount val="1"/>
                <c:pt idx="0">
                  <c:v>Parc Total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281884397809407E-3"/>
                  <c:y val="7.6568085758666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6845653193428222E-3"/>
                  <c:y val="7.6568085758669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2281884397809407E-3"/>
                  <c:y val="-1.1485212863800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6820234386815773E-4"/>
                  <c:y val="3.6541666754589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82877959927140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7.2859744990892532E-3"/>
                  <c:y val="3.39031324604918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5225529971369575E-2"/>
                  <c:y val="3.75638178208076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5225739672082628E-2"/>
                  <c:y val="-7.51276356416152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5.8285323562344074E-3"/>
                  <c:y val="8.17620547256827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Feuil1!$A$21:$A$36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Feuil1!$B$21:$B$36</c:f>
              <c:numCache>
                <c:formatCode>#,##0</c:formatCode>
                <c:ptCount val="16"/>
                <c:pt idx="0" formatCode="General">
                  <c:v>674</c:v>
                </c:pt>
                <c:pt idx="1">
                  <c:v>1998</c:v>
                </c:pt>
                <c:pt idx="2">
                  <c:v>3586</c:v>
                </c:pt>
                <c:pt idx="3">
                  <c:v>5298</c:v>
                </c:pt>
                <c:pt idx="4">
                  <c:v>9476</c:v>
                </c:pt>
                <c:pt idx="5">
                  <c:v>19025</c:v>
                </c:pt>
                <c:pt idx="6">
                  <c:v>22583</c:v>
                </c:pt>
                <c:pt idx="7">
                  <c:v>25890</c:v>
                </c:pt>
                <c:pt idx="8">
                  <c:v>29450</c:v>
                </c:pt>
                <c:pt idx="9">
                  <c:v>34008</c:v>
                </c:pt>
                <c:pt idx="10">
                  <c:v>37969</c:v>
                </c:pt>
                <c:pt idx="11">
                  <c:v>42187</c:v>
                </c:pt>
                <c:pt idx="12">
                  <c:v>46806</c:v>
                </c:pt>
                <c:pt idx="13">
                  <c:v>50945</c:v>
                </c:pt>
                <c:pt idx="14">
                  <c:v>54450</c:v>
                </c:pt>
                <c:pt idx="15">
                  <c:v>59138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277008"/>
        <c:axId val="232277400"/>
      </c:barChart>
      <c:catAx>
        <c:axId val="23227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277400"/>
        <c:crosses val="autoZero"/>
        <c:auto val="1"/>
        <c:lblAlgn val="ctr"/>
        <c:lblOffset val="100"/>
        <c:noMultiLvlLbl val="0"/>
      </c:catAx>
      <c:valAx>
        <c:axId val="232277400"/>
        <c:scaling>
          <c:orientation val="minMax"/>
          <c:max val="60000"/>
        </c:scaling>
        <c:delete val="0"/>
        <c:axPos val="l"/>
        <c:numFmt formatCode="General" sourceLinked="1"/>
        <c:majorTickMark val="out"/>
        <c:minorTickMark val="none"/>
        <c:tickLblPos val="nextTo"/>
        <c:crossAx val="23227700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000000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07/03/2016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9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9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0"/>
            <a:ext cx="2945586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6" y="10"/>
            <a:ext cx="2946674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07/03/2016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335" y="4715277"/>
            <a:ext cx="5439009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28230"/>
            <a:ext cx="2945586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6" y="9428230"/>
            <a:ext cx="2946674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  <p:sp>
        <p:nvSpPr>
          <p:cNvPr id="12595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F4D2B7-6CB3-4666-A758-C644B66C6F1A}" type="slidenum">
              <a:rPr lang="fr-FR" smtClean="0">
                <a:latin typeface="Arial" charset="0"/>
              </a:rPr>
              <a:pPr>
                <a:defRPr/>
              </a:pPr>
              <a:t>10</a:t>
            </a:fld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72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  <p:sp>
        <p:nvSpPr>
          <p:cNvPr id="12595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F4C9C4-7989-403B-BEF0-BEBD0BA46FB4}" type="slidenum">
              <a:rPr lang="fr-FR" smtClean="0">
                <a:latin typeface="Arial" charset="0"/>
              </a:rPr>
              <a:pPr>
                <a:defRPr/>
              </a:pPr>
              <a:t>11</a:t>
            </a:fld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16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542431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306419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D8DC8EC-6F67-4A68-B1FE-145CF72715A6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633174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09A4873-DFEF-4FA1-82F6-4F5B74472116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89016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09A4873-DFEF-4FA1-82F6-4F5B74472116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931039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1850F95-A45F-4F4D-A568-A922B5734B27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3390580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3D952F6-9BD6-4451-B416-11E9D8F4CAD1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507018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9209460-0D4D-4D52-837B-6C43391B1A84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9853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5760551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237370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AFBCFA2-AAD1-4A81-85F8-145A0AB5E840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1966779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F609A47-77B8-44CB-B8B9-0CA2E0F9D2AA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79442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CE82F42-E686-433B-871C-15312E44172A}" type="slidenum">
              <a:rPr lang="en-US" sz="1200" smtClean="0"/>
              <a:pPr/>
              <a:t>26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43395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D5FDFD7-7655-465B-A1AC-6E6C2D8A0459}" type="slidenum">
              <a:rPr lang="en-US" sz="1200" smtClean="0"/>
              <a:pPr/>
              <a:t>27</a:t>
            </a:fld>
            <a:endParaRPr 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7735399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F3CC54E-6FDB-4416-BC12-EB705F80E0F6}" type="slidenum">
              <a:rPr lang="en-US" sz="1200" smtClean="0"/>
              <a:pPr/>
              <a:t>28</a:t>
            </a:fld>
            <a:endParaRPr 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6632827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F283E65-64E5-41CA-B85A-2DA078DB92BE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9489959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5255019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A582C60-1499-417A-9859-930C5FFBAE25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9405102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1B8A190-FBF8-4085-BD6F-3251CF06848D}" type="slidenum">
              <a:rPr lang="en-US" sz="1200" smtClean="0"/>
              <a:pPr/>
              <a:t>32</a:t>
            </a:fld>
            <a:endParaRPr 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972048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BC0A46-4A8A-4C54-A8A2-985FF9362FB7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5382302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D4AFAE9-3D58-48DB-B264-AE28C707E4C6}" type="slidenum">
              <a:rPr lang="en-US" sz="1200" smtClean="0"/>
              <a:pPr/>
              <a:t>33</a:t>
            </a:fld>
            <a:endParaRPr 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1680791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34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7963291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6478F3-D1BF-412C-BC74-DE97C8A18D44}" type="slidenum">
              <a:rPr lang="fr-FR" altLang="fr-FR" sz="1200"/>
              <a:pPr eaLnBrk="1" hangingPunct="1"/>
              <a:t>35</a:t>
            </a:fld>
            <a:endParaRPr lang="fr-FR" altLang="fr-FR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0807806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6478F3-D1BF-412C-BC74-DE97C8A18D44}" type="slidenum">
              <a:rPr lang="fr-FR" altLang="fr-FR" sz="1200"/>
              <a:pPr eaLnBrk="1" hangingPunct="1"/>
              <a:t>36</a:t>
            </a:fld>
            <a:endParaRPr lang="fr-FR" altLang="fr-FR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449882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6478F3-D1BF-412C-BC74-DE97C8A18D44}" type="slidenum">
              <a:rPr lang="fr-FR" altLang="fr-FR" sz="1200"/>
              <a:pPr eaLnBrk="1" hangingPunct="1"/>
              <a:t>37</a:t>
            </a:fld>
            <a:endParaRPr lang="fr-FR" altLang="fr-FR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610581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6478F3-D1BF-412C-BC74-DE97C8A18D44}" type="slidenum">
              <a:rPr lang="fr-FR" altLang="fr-FR" sz="1200"/>
              <a:pPr eaLnBrk="1" hangingPunct="1"/>
              <a:t>38</a:t>
            </a:fld>
            <a:endParaRPr lang="fr-FR" altLang="fr-FR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8026728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39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5402636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A8834BF-4FD0-420B-89AB-FDE90D967A7A}" type="slidenum">
              <a:rPr lang="en-US" sz="1200" smtClean="0"/>
              <a:pPr/>
              <a:t>40</a:t>
            </a:fld>
            <a:endParaRPr lang="en-US" sz="1200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7782360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4FB9266-8129-4611-A780-6D4BDEE9DE41}" type="slidenum">
              <a:rPr lang="en-US" sz="1200" smtClean="0"/>
              <a:pPr/>
              <a:t>41</a:t>
            </a:fld>
            <a:endParaRPr lang="en-US" sz="120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6617623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1A23111-FFC5-4BA5-9EF8-BFE5B8EEB586}" type="slidenum">
              <a:rPr lang="en-US" sz="1200" smtClean="0"/>
              <a:pPr/>
              <a:t>42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568722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F34155A-3221-45A2-8C96-35DBBC6A4C54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3953314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2FE9DD4-30B1-484F-A0ED-42B1380E0EEB}" type="slidenum">
              <a:rPr lang="en-US" sz="1200" smtClean="0"/>
              <a:pPr/>
              <a:t>43</a:t>
            </a:fld>
            <a:endParaRPr 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8644610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BC4404E-9660-4213-A7E8-E718F1CFF70C}" type="slidenum">
              <a:rPr lang="en-US" sz="1200" smtClean="0"/>
              <a:pPr/>
              <a:t>44</a:t>
            </a:fld>
            <a:endParaRPr 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89636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CE3A7E-8686-4843-94B6-B92F7CE3468B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37930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D8DC8EC-6F67-4A68-B1FE-145CF72715A6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259537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  <p:sp>
        <p:nvSpPr>
          <p:cNvPr id="12595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219C59-8FA7-45BC-ABA3-32399829BD4C}" type="slidenum">
              <a:rPr lang="fr-FR" smtClean="0">
                <a:latin typeface="Arial" charset="0"/>
              </a:rPr>
              <a:pPr>
                <a:defRPr/>
              </a:pPr>
              <a:t>7</a:t>
            </a:fld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1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  <p:sp>
        <p:nvSpPr>
          <p:cNvPr id="12595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9B667E-D5C2-4248-8E3E-FCEADBB43AA8}" type="slidenum">
              <a:rPr lang="fr-FR" smtClean="0">
                <a:latin typeface="Arial" charset="0"/>
              </a:rPr>
              <a:pPr>
                <a:defRPr/>
              </a:pPr>
              <a:t>8</a:t>
            </a:fld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36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  <p:sp>
        <p:nvSpPr>
          <p:cNvPr id="12595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42507-1FED-4272-8CC0-45D4A181265A}" type="slidenum">
              <a:rPr lang="fr-FR" smtClean="0">
                <a:latin typeface="Arial" charset="0"/>
              </a:rPr>
              <a:pPr>
                <a:defRPr/>
              </a:pPr>
              <a:t>9</a:t>
            </a:fld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9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90FC97-157A-4773-B9F3-55E6F6812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07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99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@anrt.m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talib@ties.itu.int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chart" Target="../charts/chart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@anrt.ma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htalib@ties.itu.in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579252"/>
          </a:xfrm>
        </p:spPr>
        <p:txBody>
          <a:bodyPr>
            <a:noAutofit/>
          </a:bodyPr>
          <a:lstStyle/>
          <a:p>
            <a:r>
              <a:rPr lang="fr-CH" sz="2800" dirty="0"/>
              <a:t>Forum régional de l'UIT sur la normalisation pour l'Afrique</a:t>
            </a:r>
            <a:br>
              <a:rPr lang="fr-CH" sz="2800" dirty="0"/>
            </a:br>
            <a:r>
              <a:rPr lang="fr-CH" sz="2800" dirty="0" smtClean="0"/>
              <a:t>Livingstone, Zambie, du 15 au 18 mars 2016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064773"/>
            <a:ext cx="8229600" cy="383458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altLang="en-US" sz="14400" b="1" dirty="0" smtClean="0"/>
              <a:t>Session 1 </a:t>
            </a:r>
            <a:r>
              <a:rPr lang="en-US" altLang="en-US" sz="14400" b="1" dirty="0"/>
              <a:t>: </a:t>
            </a:r>
            <a:br>
              <a:rPr lang="en-US" altLang="en-US" sz="14400" b="1" dirty="0"/>
            </a:br>
            <a:r>
              <a:rPr lang="en-US" altLang="en-US" sz="14400" b="1" dirty="0" err="1" smtClean="0"/>
              <a:t>Méthodes</a:t>
            </a:r>
            <a:r>
              <a:rPr lang="en-US" altLang="en-US" sz="14400" b="1" dirty="0" smtClean="0"/>
              <a:t> et </a:t>
            </a:r>
            <a:r>
              <a:rPr lang="en-US" altLang="en-US" sz="14400" b="1" dirty="0" err="1" smtClean="0"/>
              <a:t>outils</a:t>
            </a:r>
            <a:r>
              <a:rPr lang="en-US" altLang="en-US" sz="14400" b="1" dirty="0" smtClean="0"/>
              <a:t> pour </a:t>
            </a:r>
            <a:r>
              <a:rPr lang="en-US" altLang="en-US" sz="14400" b="1" dirty="0" err="1" smtClean="0"/>
              <a:t>l’évaluation</a:t>
            </a:r>
            <a:r>
              <a:rPr lang="en-US" altLang="en-US" sz="14400" b="1" dirty="0" smtClean="0"/>
              <a:t> de la </a:t>
            </a:r>
            <a:r>
              <a:rPr lang="en-US" altLang="en-US" sz="14400" b="1" dirty="0" err="1" smtClean="0"/>
              <a:t>QoS</a:t>
            </a:r>
            <a:r>
              <a:rPr lang="en-US" altLang="en-US" sz="14400" b="1" dirty="0" smtClean="0"/>
              <a:t>/</a:t>
            </a:r>
            <a:r>
              <a:rPr lang="en-US" altLang="en-US" sz="14400" b="1" dirty="0" err="1" smtClean="0"/>
              <a:t>QoE</a:t>
            </a:r>
            <a:r>
              <a:rPr lang="en-US" altLang="en-US" sz="14400" b="1" dirty="0" smtClean="0"/>
              <a:t> de </a:t>
            </a:r>
            <a:r>
              <a:rPr lang="en-US" altLang="en-US" sz="14400" b="1" dirty="0" err="1" smtClean="0"/>
              <a:t>l’Internet</a:t>
            </a:r>
            <a:r>
              <a:rPr lang="en-US" altLang="en-US" sz="14400" b="1" dirty="0" smtClean="0"/>
              <a:t> fixe et mobile</a:t>
            </a:r>
          </a:p>
          <a:p>
            <a:pPr marL="0" indent="0" algn="ctr">
              <a:buNone/>
            </a:pPr>
            <a:r>
              <a:rPr lang="en-US" altLang="en-US" sz="14400" b="1" dirty="0"/>
              <a:t>-</a:t>
            </a:r>
            <a:r>
              <a:rPr lang="en-US" altLang="en-US" sz="14400" b="1" dirty="0" err="1" smtClean="0"/>
              <a:t>Cas</a:t>
            </a:r>
            <a:r>
              <a:rPr lang="en-US" altLang="en-US" sz="14400" b="1" dirty="0" smtClean="0"/>
              <a:t> </a:t>
            </a:r>
            <a:r>
              <a:rPr lang="en-US" altLang="en-US" sz="14400" b="1" dirty="0" err="1" smtClean="0"/>
              <a:t>d’étude</a:t>
            </a:r>
            <a:r>
              <a:rPr lang="en-US" altLang="en-US" sz="14400" b="1" dirty="0" smtClean="0"/>
              <a:t> Maroc-</a:t>
            </a:r>
          </a:p>
          <a:p>
            <a:pPr marL="0" indent="0" algn="ctr">
              <a:buNone/>
            </a:pPr>
            <a:endParaRPr lang="en-GB" sz="12800" b="1" dirty="0" smtClean="0"/>
          </a:p>
          <a:p>
            <a:pPr marL="0" indent="0" algn="ctr">
              <a:buNone/>
            </a:pPr>
            <a:r>
              <a:rPr lang="en-GB" sz="12800" b="1" dirty="0" smtClean="0"/>
              <a:t>Hassan </a:t>
            </a:r>
            <a:r>
              <a:rPr lang="en-GB" sz="12800" b="1" dirty="0"/>
              <a:t>TALIB,</a:t>
            </a:r>
          </a:p>
          <a:p>
            <a:pPr marL="0" indent="0" algn="ctr">
              <a:buNone/>
            </a:pPr>
            <a:r>
              <a:rPr lang="en-GB" sz="12800" b="1" dirty="0"/>
              <a:t>Vice-Chair ITU-T SG 12, Head DCT ANRT</a:t>
            </a:r>
          </a:p>
          <a:p>
            <a:pPr marL="0" indent="0" algn="ctr">
              <a:buNone/>
            </a:pPr>
            <a:r>
              <a:rPr lang="en-GB" sz="12800" b="1" dirty="0">
                <a:hlinkClick r:id="rId3"/>
              </a:rPr>
              <a:t>talib@anrt.ma</a:t>
            </a:r>
            <a:r>
              <a:rPr lang="en-GB" sz="12800" b="1" dirty="0"/>
              <a:t> // </a:t>
            </a:r>
            <a:r>
              <a:rPr lang="en-GB" sz="12800" b="1" dirty="0" smtClean="0">
                <a:hlinkClick r:id="rId4"/>
              </a:rPr>
              <a:t>htalib@ties.itu.int</a:t>
            </a: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521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143125" y="428625"/>
            <a:ext cx="6553200" cy="4365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>
            <a:lvl1pPr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200" b="1" i="1">
                <a:solidFill>
                  <a:srgbClr val="0560E5"/>
                </a:solidFill>
              </a:rPr>
              <a:t>Facture Internet mensuelle par client</a:t>
            </a:r>
            <a:endParaRPr lang="fr-FR" sz="1600" b="1" i="1">
              <a:solidFill>
                <a:srgbClr val="0560E5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14746" y="4789261"/>
            <a:ext cx="80174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Sur la période 2008-2015 : la facture mensuelle moyenne par abonné Internet a enregistré une baisse de 84%. 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A fin 2015, la facture mensuelle moyenne par abonné Internet a atteint 24 DHHT/mois/client. Pour l’Internet mobile, cette facture est de l’ordre de 17 DHHT/mois/client alors qu’elle est de 94 DHHT/mois/client pour l’ADSL.</a:t>
            </a: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304111"/>
              </p:ext>
            </p:extLst>
          </p:nvPr>
        </p:nvGraphicFramePr>
        <p:xfrm>
          <a:off x="514746" y="983175"/>
          <a:ext cx="7970293" cy="3806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-7920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Le service Internet </a:t>
            </a: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au </a:t>
            </a:r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Maroc</a:t>
            </a:r>
            <a:endParaRPr lang="fr-FR" sz="27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933994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929829" y="478507"/>
            <a:ext cx="7178675" cy="43021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>
            <a:lvl1pPr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200" b="1" i="1">
                <a:solidFill>
                  <a:srgbClr val="0560E5"/>
                </a:solidFill>
              </a:rPr>
              <a:t>Bande passante internationale et Noms de domaine</a:t>
            </a:r>
            <a:endParaRPr lang="fr-FR" sz="1600" b="1" i="1">
              <a:solidFill>
                <a:srgbClr val="0560E5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1994" y="4699707"/>
            <a:ext cx="385107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La bande passante Internet internationale s’est stabilisée </a:t>
            </a:r>
            <a:r>
              <a:rPr lang="fr-FR" sz="1300" b="1" kern="0" dirty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à 450 000 </a:t>
            </a: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Mbps en 2015.</a:t>
            </a:r>
            <a:endParaRPr lang="fr-FR" sz="1300" b="1" kern="0" dirty="0">
              <a:solidFill>
                <a:srgbClr val="000099"/>
              </a:solidFill>
              <a:latin typeface="Century Gothic" pitchFamily="34" charset="0"/>
              <a:ea typeface="굴림" pitchFamily="34" charset="-127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923072" y="4345764"/>
            <a:ext cx="509002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Le parc des noms de domaine en « .ma » continue à croître en atteignant 59138 comptes à fin 2015 soit une croissance de près de 8,6% par rapport à fin 2014. 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Les noms de domaines créés directement sous l’extension « .ma » dominent (89,6%).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300" b="1" kern="0" dirty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Le nombre total de prestataires «.ma» </a:t>
            </a: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est </a:t>
            </a:r>
            <a:r>
              <a:rPr lang="fr-FR" sz="1300" b="1" kern="0" dirty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de 33 à fin Décembre </a:t>
            </a: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2015, dont 04 </a:t>
            </a:r>
            <a:r>
              <a:rPr lang="fr-FR" sz="1300" b="1" kern="0" dirty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déclarés </a:t>
            </a: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au cours du 4</a:t>
            </a:r>
            <a:r>
              <a:rPr lang="fr-FR" sz="1300" b="1" kern="0" baseline="3000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ème</a:t>
            </a:r>
            <a:r>
              <a:rPr lang="fr-FR" sz="13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 trimestre </a:t>
            </a:r>
            <a:r>
              <a:rPr lang="fr-FR" sz="1300" b="1" kern="0" dirty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</a:rPr>
              <a:t>2015.</a:t>
            </a:r>
          </a:p>
        </p:txBody>
      </p:sp>
      <p:graphicFrame>
        <p:nvGraphicFramePr>
          <p:cNvPr id="4119" name="Objec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192207"/>
              </p:ext>
            </p:extLst>
          </p:nvPr>
        </p:nvGraphicFramePr>
        <p:xfrm>
          <a:off x="107504" y="1020120"/>
          <a:ext cx="4347592" cy="3267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Feuille de calcul" r:id="rId5" imgW="4591154" imgH="3724274" progId="Excel.Sheet.8">
                  <p:embed/>
                </p:oleObj>
              </mc:Choice>
              <mc:Fallback>
                <p:oleObj name="Feuille de calcul" r:id="rId5" imgW="4591154" imgH="372427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020120"/>
                        <a:ext cx="4347592" cy="32676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oneTexte 2"/>
          <p:cNvSpPr txBox="1"/>
          <p:nvPr/>
        </p:nvSpPr>
        <p:spPr>
          <a:xfrm>
            <a:off x="4788024" y="1399825"/>
            <a:ext cx="3865030" cy="3590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>
                <a:solidFill>
                  <a:schemeClr val="tx1"/>
                </a:solidFill>
                <a:cs typeface="Arial" pitchFamily="34" charset="0"/>
              </a:rPr>
              <a:t>Evolution du nombre des Noms de Domaine ".ma </a:t>
            </a:r>
            <a:r>
              <a:rPr lang="fr-FR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endParaRPr lang="fr-FR" sz="10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73202"/>
              </p:ext>
            </p:extLst>
          </p:nvPr>
        </p:nvGraphicFramePr>
        <p:xfrm>
          <a:off x="4524294" y="1063030"/>
          <a:ext cx="4392489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-7920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Le service Internet </a:t>
            </a: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au </a:t>
            </a:r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Maroc</a:t>
            </a:r>
            <a:endParaRPr lang="fr-FR" sz="27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986930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/>
              <a:t>Evaluation de la </a:t>
            </a:r>
            <a:r>
              <a:rPr lang="fr-FR" sz="2800" dirty="0" err="1"/>
              <a:t>QoS</a:t>
            </a:r>
            <a:r>
              <a:rPr lang="fr-FR" sz="2800" dirty="0"/>
              <a:t> de l’Internet fixe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de l’Internet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1037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4551908" cy="1656184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Appareil de mesures de la qualification et l’éligibilité de la ligne xDSL : </a:t>
            </a:r>
            <a:r>
              <a:rPr lang="fr-FR" dirty="0" smtClean="0">
                <a:solidFill>
                  <a:srgbClr val="FF0000"/>
                </a:solidFill>
              </a:rPr>
              <a:t>Longueur, diamètre de la ligne (calibre cuire), diaphonie (télé-diaphonie), pertes, …</a:t>
            </a:r>
          </a:p>
          <a:p>
            <a:endParaRPr lang="fr-FR" dirty="0" smtClean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3"/>
          </p:nvPr>
        </p:nvSpPr>
        <p:spPr>
          <a:xfrm>
            <a:off x="4576663" y="1268760"/>
            <a:ext cx="4041775" cy="639762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Interface de test de débit ADSL sur le site </a:t>
            </a:r>
            <a:r>
              <a:rPr lang="fr-FR" dirty="0" err="1" smtClean="0"/>
              <a:t>Menara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FF0000"/>
                </a:solidFill>
              </a:rPr>
              <a:t>cœur du réseau</a:t>
            </a:r>
          </a:p>
        </p:txBody>
      </p:sp>
      <p:pic>
        <p:nvPicPr>
          <p:cNvPr id="10" name="Image 9" descr="http://www.jdsu.com/1/76e87d5a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1365052" cy="314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74" y="2420888"/>
            <a:ext cx="3450282" cy="3344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58646" y="1"/>
            <a:ext cx="8060184" cy="471948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QoS</a:t>
            </a:r>
            <a:r>
              <a:rPr lang="en-US" sz="3600" dirty="0" smtClean="0"/>
              <a:t> de </a:t>
            </a:r>
            <a:r>
              <a:rPr lang="en-US" sz="3600" dirty="0" err="1" smtClean="0"/>
              <a:t>l’Internet</a:t>
            </a:r>
            <a:r>
              <a:rPr lang="en-US" sz="3600" dirty="0" smtClean="0"/>
              <a:t> </a:t>
            </a:r>
            <a:r>
              <a:rPr lang="en-US" sz="3600" dirty="0" err="1" smtClean="0"/>
              <a:t>sur</a:t>
            </a:r>
            <a:r>
              <a:rPr lang="en-US" sz="3600" dirty="0" smtClean="0"/>
              <a:t> </a:t>
            </a:r>
            <a:r>
              <a:rPr lang="en-US" sz="3600" dirty="0" err="1" smtClean="0"/>
              <a:t>l’xDSL</a:t>
            </a:r>
            <a:endParaRPr lang="en-US" sz="3600" dirty="0" smtClean="0"/>
          </a:p>
        </p:txBody>
      </p:sp>
      <p:pic>
        <p:nvPicPr>
          <p:cNvPr id="9" name="Imag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31282"/>
            <a:ext cx="3924300" cy="157734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64083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0" y="1283109"/>
            <a:ext cx="9144000" cy="4384779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fr-MA" b="1" dirty="0"/>
              <a:t>Par </a:t>
            </a:r>
            <a:r>
              <a:rPr lang="fr-MA" b="1" dirty="0" smtClean="0"/>
              <a:t>l’appareil de qualification de la ligne </a:t>
            </a:r>
            <a:r>
              <a:rPr lang="fr-MA" dirty="0" smtClean="0"/>
              <a:t>on mesure les qualités de transmission et électrique de la ligne ADSL entre l’</a:t>
            </a:r>
            <a:r>
              <a:rPr lang="fr-MA" dirty="0"/>
              <a:t>é</a:t>
            </a:r>
            <a:r>
              <a:rPr lang="fr-MA" dirty="0" smtClean="0"/>
              <a:t>quipement du client et le point de rattachement du réseau fixe (DSLAM/MSAN) :</a:t>
            </a:r>
            <a:endParaRPr lang="fr-MA" dirty="0"/>
          </a:p>
          <a:p>
            <a:pPr>
              <a:buFont typeface="Wingdings" panose="05000000000000000000" pitchFamily="2" charset="2"/>
              <a:buChar char="ü"/>
            </a:pPr>
            <a:r>
              <a:rPr lang="fr-MA" sz="1800" b="1" dirty="0"/>
              <a:t> Débit Montant/descendant, </a:t>
            </a:r>
            <a:r>
              <a:rPr lang="fr-MA" sz="1600" dirty="0"/>
              <a:t> (débits </a:t>
            </a:r>
            <a:r>
              <a:rPr lang="fr-MA" sz="1600" dirty="0" smtClean="0"/>
              <a:t>actuel/contractuel </a:t>
            </a:r>
            <a:r>
              <a:rPr lang="fr-MA" sz="1600" dirty="0"/>
              <a:t>montants et descendants entre l’appareil de test et le DSLAM/MSAN)</a:t>
            </a:r>
            <a:endParaRPr lang="fr-FR" sz="16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fr-MA" sz="1800" b="1" dirty="0" smtClean="0"/>
              <a:t> Débit </a:t>
            </a:r>
            <a:r>
              <a:rPr lang="fr-MA" sz="1800" b="1" dirty="0"/>
              <a:t>maximal </a:t>
            </a:r>
            <a:r>
              <a:rPr lang="fr-MA" sz="1800" b="1" dirty="0" smtClean="0"/>
              <a:t>Montant/descendant, </a:t>
            </a:r>
            <a:r>
              <a:rPr lang="fr-MA" sz="1600" dirty="0" smtClean="0"/>
              <a:t>(débit </a:t>
            </a:r>
            <a:r>
              <a:rPr lang="fr-MA" sz="1600" dirty="0"/>
              <a:t>maximal en sens montant et descendant que peut supporter la ligne ADSL)</a:t>
            </a:r>
            <a:endParaRPr lang="fr-FR" sz="16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fr-MA" sz="1800" b="1" dirty="0" smtClean="0"/>
              <a:t> Capacité (% utilisation) de </a:t>
            </a:r>
            <a:r>
              <a:rPr lang="fr-MA" sz="1800" b="1" dirty="0"/>
              <a:t>la ligne en sens </a:t>
            </a:r>
            <a:r>
              <a:rPr lang="fr-MA" sz="1800" b="1" dirty="0" smtClean="0"/>
              <a:t>Montant/descendant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fr-MA" sz="1800" b="1" dirty="0" smtClean="0"/>
              <a:t> Longueur </a:t>
            </a:r>
            <a:r>
              <a:rPr lang="fr-MA" sz="1800" b="1" dirty="0"/>
              <a:t>estimée de la ligne</a:t>
            </a:r>
            <a:r>
              <a:rPr lang="fr-MA" sz="1800" b="1" dirty="0" smtClean="0"/>
              <a:t>. 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fr-MA" sz="1050" b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58646" y="1"/>
            <a:ext cx="8060184" cy="471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600" smtClean="0"/>
              <a:t>QoS de l’Internet sur l’xDSL</a:t>
            </a:r>
            <a:endParaRPr lang="en-US" sz="36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410999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58646" y="1"/>
            <a:ext cx="8060184" cy="471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600" smtClean="0"/>
              <a:t>QoS de l’Internet sur l’xDSL</a:t>
            </a:r>
            <a:endParaRPr lang="en-US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94966" y="1616275"/>
            <a:ext cx="80526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MA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 connexion au site Web </a:t>
            </a:r>
            <a:r>
              <a:rPr lang="fr-MA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Menara</a:t>
            </a:r>
            <a:r>
              <a:rPr lang="fr-MA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MA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(mesure la qualité de l’accès Internet ADSL entre l’équipement du client et le serveur de test </a:t>
            </a:r>
            <a:r>
              <a:rPr lang="fr-MA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Menara</a:t>
            </a:r>
            <a:r>
              <a:rPr lang="fr-MA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: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Débit réel Montant/Débit réel Descendant,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Latence ( délais) et </a:t>
            </a:r>
            <a:r>
              <a:rPr lang="fr-FR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Jitter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(gigue),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Débit relevé/Débit théorique commercialisé.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90029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/>
              <a:t>Evaluation de la </a:t>
            </a:r>
            <a:r>
              <a:rPr lang="fr-FR" sz="2800" dirty="0" err="1"/>
              <a:t>QoS</a:t>
            </a:r>
            <a:r>
              <a:rPr lang="fr-FR" sz="2800" dirty="0"/>
              <a:t> de l’Internet </a:t>
            </a:r>
            <a:r>
              <a:rPr lang="fr-FR" sz="2800" dirty="0" smtClean="0"/>
              <a:t>mobile 3G et 4G</a:t>
            </a:r>
            <a:endParaRPr lang="fr-FR" sz="2800" dirty="0"/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de l’Internet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0086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8772" y="1628800"/>
            <a:ext cx="9144000" cy="37444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Méthodologie</a:t>
            </a:r>
            <a:r>
              <a:rPr lang="en-US" dirty="0" smtClean="0"/>
              <a:t> </a:t>
            </a:r>
            <a:r>
              <a:rPr lang="en-US" dirty="0" err="1" smtClean="0"/>
              <a:t>d’évaluation</a:t>
            </a:r>
            <a:r>
              <a:rPr lang="en-US" dirty="0" smtClean="0"/>
              <a:t> de la </a:t>
            </a:r>
            <a:r>
              <a:rPr lang="en-US" dirty="0" err="1" smtClean="0"/>
              <a:t>qualité</a:t>
            </a:r>
            <a:r>
              <a:rPr lang="en-US" dirty="0" smtClean="0"/>
              <a:t> de service </a:t>
            </a:r>
            <a:r>
              <a:rPr lang="en-US" dirty="0" err="1" smtClean="0"/>
              <a:t>QoS</a:t>
            </a:r>
            <a:r>
              <a:rPr lang="en-US" dirty="0" smtClean="0"/>
              <a:t> data pour les </a:t>
            </a:r>
            <a:r>
              <a:rPr lang="en-US" dirty="0" err="1" smtClean="0"/>
              <a:t>réseaux</a:t>
            </a:r>
            <a:r>
              <a:rPr lang="en-US" dirty="0" smtClean="0"/>
              <a:t> 3G (UMTS </a:t>
            </a:r>
            <a:r>
              <a:rPr lang="en-US" dirty="0" err="1" smtClean="0"/>
              <a:t>ou</a:t>
            </a:r>
            <a:r>
              <a:rPr lang="en-US" dirty="0" smtClean="0"/>
              <a:t> CDMA2000 </a:t>
            </a:r>
            <a:r>
              <a:rPr lang="en-US" dirty="0" err="1" smtClean="0"/>
              <a:t>sur</a:t>
            </a:r>
            <a:r>
              <a:rPr lang="en-US" dirty="0" smtClean="0"/>
              <a:t> PC </a:t>
            </a:r>
            <a:r>
              <a:rPr lang="en-US" dirty="0" err="1" smtClean="0"/>
              <a:t>ou</a:t>
            </a:r>
            <a:r>
              <a:rPr lang="en-US" dirty="0" smtClean="0"/>
              <a:t> SP)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parfaitement</a:t>
            </a:r>
            <a:r>
              <a:rPr lang="en-US" dirty="0" smtClean="0"/>
              <a:t> </a:t>
            </a:r>
            <a:r>
              <a:rPr lang="en-US" dirty="0" err="1" smtClean="0"/>
              <a:t>valable</a:t>
            </a:r>
            <a:r>
              <a:rPr lang="en-US" dirty="0" smtClean="0"/>
              <a:t> et </a:t>
            </a:r>
            <a:r>
              <a:rPr lang="en-US" dirty="0" err="1" smtClean="0"/>
              <a:t>adaptée</a:t>
            </a:r>
            <a:r>
              <a:rPr lang="en-US" dirty="0" smtClean="0"/>
              <a:t> pour les </a:t>
            </a:r>
            <a:r>
              <a:rPr lang="en-US" dirty="0" err="1" smtClean="0"/>
              <a:t>réseaux</a:t>
            </a:r>
            <a:r>
              <a:rPr lang="en-US" dirty="0" smtClean="0"/>
              <a:t> mobiles large </a:t>
            </a:r>
            <a:r>
              <a:rPr lang="en-US" dirty="0" err="1" smtClean="0"/>
              <a:t>bande</a:t>
            </a:r>
            <a:r>
              <a:rPr lang="en-US" dirty="0" smtClean="0"/>
              <a:t> 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   4G (            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Wifi</a:t>
            </a:r>
            <a:r>
              <a:rPr lang="en-US" dirty="0" smtClean="0"/>
              <a:t> Outdoor (offloading            ),…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B09C60-56E3-49E9-AC4E-AB6A11F4441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Image 7" descr="http://www.4gamericas.org/UserFiles/image/Board_of_Governors_Logos/LTE-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14" y="3844454"/>
            <a:ext cx="1152128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wifi (crédit photo © Anatoly Maslennikov - Fotolia.com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143" y="4496916"/>
            <a:ext cx="876300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45" y="418306"/>
            <a:ext cx="9144000" cy="836613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504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45" y="418306"/>
            <a:ext cx="9144000" cy="836613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9588"/>
            <a:ext cx="9144000" cy="44245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Types et conditions de </a:t>
            </a:r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QoS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Internet mobile </a:t>
            </a:r>
            <a:r>
              <a:rPr lang="en-US" dirty="0" err="1" smtClean="0"/>
              <a:t>sur</a:t>
            </a:r>
            <a:r>
              <a:rPr lang="en-US" dirty="0" smtClean="0"/>
              <a:t> PC : dongles USB (</a:t>
            </a:r>
            <a:r>
              <a:rPr lang="en-US" dirty="0" err="1" smtClean="0"/>
              <a:t>prépayés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post-</a:t>
            </a:r>
            <a:r>
              <a:rPr lang="en-US" dirty="0" err="1" smtClean="0"/>
              <a:t>payés</a:t>
            </a:r>
            <a:r>
              <a:rPr lang="en-US" dirty="0" smtClean="0"/>
              <a:t>)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ordinateurs</a:t>
            </a:r>
            <a:r>
              <a:rPr lang="en-US" dirty="0" smtClean="0"/>
              <a:t> pour UMTS, CDMA-2000 </a:t>
            </a:r>
            <a:r>
              <a:rPr lang="en-US" dirty="0" err="1" smtClean="0"/>
              <a:t>ou</a:t>
            </a:r>
            <a:r>
              <a:rPr lang="en-US" dirty="0" smtClean="0"/>
              <a:t> LTE.</a:t>
            </a:r>
          </a:p>
          <a:p>
            <a:pPr lvl="1"/>
            <a:r>
              <a:rPr lang="en-US" dirty="0" smtClean="0"/>
              <a:t>Internet mobile </a:t>
            </a:r>
            <a:r>
              <a:rPr lang="en-US" dirty="0" err="1" smtClean="0"/>
              <a:t>sur</a:t>
            </a:r>
            <a:r>
              <a:rPr lang="en-US" dirty="0" smtClean="0"/>
              <a:t> Smartphones : SIM/3G </a:t>
            </a:r>
            <a:r>
              <a:rPr lang="en-US" dirty="0" err="1" smtClean="0"/>
              <a:t>ou</a:t>
            </a:r>
            <a:r>
              <a:rPr lang="en-US" dirty="0" smtClean="0"/>
              <a:t> 4G pour </a:t>
            </a:r>
            <a:r>
              <a:rPr lang="en-US" dirty="0" err="1" smtClean="0"/>
              <a:t>abonnés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SP/</a:t>
            </a:r>
            <a:r>
              <a:rPr lang="en-US" dirty="0" err="1" smtClean="0"/>
              <a:t>tablettes</a:t>
            </a:r>
            <a:r>
              <a:rPr lang="en-US" dirty="0" smtClean="0"/>
              <a:t> </a:t>
            </a:r>
            <a:r>
              <a:rPr lang="en-US" dirty="0" err="1" smtClean="0"/>
              <a:t>uniquement</a:t>
            </a:r>
            <a:r>
              <a:rPr lang="en-US" dirty="0" smtClean="0"/>
              <a:t> pour </a:t>
            </a:r>
            <a:r>
              <a:rPr lang="en-US" dirty="0" err="1" smtClean="0"/>
              <a:t>l’UMTS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LTE.  </a:t>
            </a:r>
          </a:p>
          <a:p>
            <a:pPr lvl="1"/>
            <a:r>
              <a:rPr lang="en-US" dirty="0" err="1" smtClean="0"/>
              <a:t>Mesures</a:t>
            </a:r>
            <a:r>
              <a:rPr lang="en-US" dirty="0" smtClean="0"/>
              <a:t> en mode FTP </a:t>
            </a:r>
            <a:r>
              <a:rPr lang="en-US" dirty="0" err="1" smtClean="0"/>
              <a:t>ou</a:t>
            </a:r>
            <a:r>
              <a:rPr lang="en-US" dirty="0" smtClean="0"/>
              <a:t> HTTP</a:t>
            </a:r>
            <a:r>
              <a:rPr lang="en-US" dirty="0"/>
              <a:t> </a:t>
            </a:r>
            <a:r>
              <a:rPr lang="en-US" dirty="0" smtClean="0"/>
              <a:t>: à </a:t>
            </a:r>
            <a:r>
              <a:rPr lang="en-US" dirty="0" err="1" smtClean="0"/>
              <a:t>réaliser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des </a:t>
            </a:r>
            <a:r>
              <a:rPr lang="en-US" dirty="0" err="1" smtClean="0"/>
              <a:t>fichiers</a:t>
            </a:r>
            <a:r>
              <a:rPr lang="en-US" dirty="0" smtClean="0"/>
              <a:t> </a:t>
            </a:r>
            <a:r>
              <a:rPr lang="en-US" dirty="0" err="1" smtClean="0"/>
              <a:t>taillés</a:t>
            </a:r>
            <a:r>
              <a:rPr lang="en-US" dirty="0" smtClean="0"/>
              <a:t> pour les </a:t>
            </a:r>
            <a:r>
              <a:rPr lang="en-US" dirty="0" err="1" smtClean="0"/>
              <a:t>mesures</a:t>
            </a:r>
            <a:r>
              <a:rPr lang="en-US" dirty="0" smtClean="0"/>
              <a:t> (Up/</a:t>
            </a:r>
            <a:r>
              <a:rPr lang="en-US" dirty="0" err="1" smtClean="0"/>
              <a:t>Dw</a:t>
            </a:r>
            <a:r>
              <a:rPr lang="en-US" dirty="0" smtClean="0"/>
              <a:t>) :</a:t>
            </a:r>
          </a:p>
          <a:p>
            <a:pPr lvl="2"/>
            <a:r>
              <a:rPr lang="en-US" dirty="0" smtClean="0"/>
              <a:t>Pour les </a:t>
            </a:r>
            <a:r>
              <a:rPr lang="en-US" dirty="0" err="1" smtClean="0"/>
              <a:t>réseaux</a:t>
            </a:r>
            <a:r>
              <a:rPr lang="en-US" dirty="0" smtClean="0"/>
              <a:t> 3G : Uplink =U=1Mo et Downlink=D=5Mo.</a:t>
            </a:r>
          </a:p>
          <a:p>
            <a:pPr lvl="2"/>
            <a:r>
              <a:rPr lang="en-US" dirty="0"/>
              <a:t>Pour les </a:t>
            </a:r>
            <a:r>
              <a:rPr lang="en-US" dirty="0" err="1"/>
              <a:t>réseaux</a:t>
            </a:r>
            <a:r>
              <a:rPr lang="en-US" dirty="0"/>
              <a:t> </a:t>
            </a:r>
            <a:r>
              <a:rPr lang="en-US" dirty="0" smtClean="0"/>
              <a:t>4G </a:t>
            </a:r>
            <a:r>
              <a:rPr lang="en-US" dirty="0"/>
              <a:t>: Uplink </a:t>
            </a:r>
            <a:r>
              <a:rPr lang="en-US" dirty="0" smtClean="0"/>
              <a:t>=U=250Mo </a:t>
            </a:r>
            <a:r>
              <a:rPr lang="en-US" dirty="0"/>
              <a:t>et </a:t>
            </a:r>
            <a:r>
              <a:rPr lang="en-US" dirty="0" smtClean="0"/>
              <a:t>Downlink=D=1Go.</a:t>
            </a:r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96008" y="5914104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964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8306"/>
            <a:ext cx="9144000" cy="836613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5845"/>
            <a:ext cx="9144000" cy="4247536"/>
          </a:xfrm>
        </p:spPr>
        <p:txBody>
          <a:bodyPr/>
          <a:lstStyle/>
          <a:p>
            <a:r>
              <a:rPr lang="en-US" dirty="0" smtClean="0"/>
              <a:t>Types et conditions de </a:t>
            </a:r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QoS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Evaluation de la </a:t>
            </a: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 smtClean="0"/>
              <a:t>Evaluation de la </a:t>
            </a:r>
            <a:r>
              <a:rPr lang="en-US" dirty="0" err="1" smtClean="0"/>
              <a:t>couverture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Toute</a:t>
            </a:r>
            <a:r>
              <a:rPr lang="en-US" dirty="0" smtClean="0"/>
              <a:t> </a:t>
            </a:r>
            <a:r>
              <a:rPr lang="en-US" dirty="0" err="1" smtClean="0"/>
              <a:t>mesure</a:t>
            </a:r>
            <a:r>
              <a:rPr lang="en-US" dirty="0" smtClean="0"/>
              <a:t> ne </a:t>
            </a:r>
            <a:r>
              <a:rPr lang="en-US" dirty="0" err="1" smtClean="0"/>
              <a:t>doit</a:t>
            </a:r>
            <a:r>
              <a:rPr lang="en-US" dirty="0" smtClean="0"/>
              <a:t> se faire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zones </a:t>
            </a:r>
            <a:r>
              <a:rPr lang="en-US" dirty="0" err="1" smtClean="0"/>
              <a:t>déclarées</a:t>
            </a:r>
            <a:r>
              <a:rPr lang="en-US" dirty="0" smtClean="0"/>
              <a:t> </a:t>
            </a:r>
            <a:r>
              <a:rPr lang="en-US" dirty="0" err="1" smtClean="0"/>
              <a:t>couvertes</a:t>
            </a:r>
            <a:r>
              <a:rPr lang="en-US" dirty="0" smtClean="0"/>
              <a:t> à la </a:t>
            </a:r>
            <a:r>
              <a:rPr lang="en-US" dirty="0" err="1" smtClean="0"/>
              <a:t>fois</a:t>
            </a:r>
            <a:r>
              <a:rPr lang="en-US" dirty="0" smtClean="0"/>
              <a:t> par </a:t>
            </a:r>
            <a:r>
              <a:rPr lang="en-US" dirty="0" err="1" smtClean="0"/>
              <a:t>tous</a:t>
            </a:r>
            <a:r>
              <a:rPr lang="en-US" dirty="0" smtClean="0"/>
              <a:t> les </a:t>
            </a:r>
            <a:r>
              <a:rPr lang="en-US" dirty="0" err="1" smtClean="0"/>
              <a:t>opérateurs</a:t>
            </a:r>
            <a:r>
              <a:rPr lang="en-US" dirty="0" smtClean="0"/>
              <a:t> </a:t>
            </a:r>
            <a:r>
              <a:rPr lang="en-US" dirty="0" err="1" smtClean="0"/>
              <a:t>concernés</a:t>
            </a:r>
            <a:r>
              <a:rPr lang="en-US" dirty="0" smtClean="0"/>
              <a:t> : </a:t>
            </a:r>
            <a:r>
              <a:rPr lang="en-US" dirty="0" err="1" smtClean="0"/>
              <a:t>exercice</a:t>
            </a:r>
            <a:r>
              <a:rPr lang="en-US" dirty="0" smtClean="0"/>
              <a:t> </a:t>
            </a:r>
            <a:r>
              <a:rPr lang="en-US" dirty="0" err="1" smtClean="0"/>
              <a:t>d’échantillon</a:t>
            </a:r>
            <a:r>
              <a:rPr lang="en-US" dirty="0" smtClean="0"/>
              <a:t> </a:t>
            </a:r>
            <a:r>
              <a:rPr lang="en-US" dirty="0" err="1" smtClean="0"/>
              <a:t>géographique</a:t>
            </a:r>
            <a:r>
              <a:rPr lang="en-US" dirty="0" smtClean="0"/>
              <a:t> et de la carte de </a:t>
            </a:r>
            <a:r>
              <a:rPr lang="en-US" dirty="0" err="1" smtClean="0"/>
              <a:t>couverture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L’exercice</a:t>
            </a:r>
            <a:r>
              <a:rPr lang="en-US" dirty="0" smtClean="0"/>
              <a:t> de </a:t>
            </a:r>
            <a:r>
              <a:rPr lang="en-US" dirty="0" err="1" smtClean="0"/>
              <a:t>cartographie</a:t>
            </a:r>
            <a:r>
              <a:rPr lang="en-US" dirty="0" smtClean="0"/>
              <a:t> de </a:t>
            </a:r>
            <a:r>
              <a:rPr lang="en-US" dirty="0" err="1" smtClean="0"/>
              <a:t>couverture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se faire au </a:t>
            </a:r>
            <a:r>
              <a:rPr lang="en-US" dirty="0" err="1" smtClean="0"/>
              <a:t>détail</a:t>
            </a:r>
            <a:r>
              <a:rPr lang="en-US" dirty="0" smtClean="0"/>
              <a:t> du quartier et non par </a:t>
            </a:r>
            <a:r>
              <a:rPr lang="en-US" dirty="0" err="1" smtClean="0"/>
              <a:t>ville</a:t>
            </a:r>
            <a:r>
              <a:rPr lang="en-US" dirty="0" smtClean="0"/>
              <a:t>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743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/>
              <a:t>Introduction : fondements </a:t>
            </a:r>
            <a:r>
              <a:rPr lang="fr-FR" sz="2800" dirty="0" err="1" smtClean="0"/>
              <a:t>QoS</a:t>
            </a:r>
            <a:r>
              <a:rPr lang="fr-FR" sz="2800" dirty="0" smtClean="0"/>
              <a:t>/</a:t>
            </a:r>
            <a:r>
              <a:rPr lang="fr-FR" sz="2800" dirty="0" err="1" smtClean="0"/>
              <a:t>QoE</a:t>
            </a:r>
            <a:r>
              <a:rPr lang="fr-FR" sz="2800" dirty="0" smtClean="0"/>
              <a:t>…</a:t>
            </a:r>
            <a:endParaRPr lang="fr-FR" sz="2800" dirty="0"/>
          </a:p>
          <a:p>
            <a:pPr>
              <a:defRPr/>
            </a:pPr>
            <a:r>
              <a:rPr lang="fr-FR" sz="2800" dirty="0" smtClean="0"/>
              <a:t>Le </a:t>
            </a:r>
            <a:r>
              <a:rPr lang="fr-FR" sz="2800" dirty="0"/>
              <a:t>service Internet </a:t>
            </a:r>
            <a:r>
              <a:rPr lang="fr-FR" sz="2800" dirty="0" smtClean="0"/>
              <a:t>au </a:t>
            </a:r>
            <a:r>
              <a:rPr lang="fr-FR" sz="2800" dirty="0"/>
              <a:t>Maroc</a:t>
            </a:r>
          </a:p>
          <a:p>
            <a:pPr>
              <a:defRPr/>
            </a:pPr>
            <a:r>
              <a:rPr lang="fr-FR" sz="2800" dirty="0" smtClean="0"/>
              <a:t>Evaluation de la </a:t>
            </a:r>
            <a:r>
              <a:rPr lang="fr-FR" sz="2800" dirty="0" err="1" smtClean="0"/>
              <a:t>QoS</a:t>
            </a:r>
            <a:r>
              <a:rPr lang="fr-FR" sz="2800" dirty="0" smtClean="0"/>
              <a:t> de l’Internet fixe</a:t>
            </a:r>
          </a:p>
          <a:p>
            <a:pPr>
              <a:defRPr/>
            </a:pPr>
            <a:r>
              <a:rPr lang="fr-FR" sz="2800" dirty="0" smtClean="0"/>
              <a:t>Evaluation de la </a:t>
            </a:r>
            <a:r>
              <a:rPr lang="fr-FR" sz="2800" dirty="0" err="1" smtClean="0"/>
              <a:t>QoS</a:t>
            </a:r>
            <a:r>
              <a:rPr lang="fr-FR" sz="2800" dirty="0" smtClean="0"/>
              <a:t> de l’Internet mobile 3G et 4G</a:t>
            </a:r>
          </a:p>
          <a:p>
            <a:pPr lvl="1">
              <a:defRPr/>
            </a:pPr>
            <a:r>
              <a:rPr lang="fr-FR" sz="2400" dirty="0" smtClean="0"/>
              <a:t>Internet mobile sur PC,</a:t>
            </a:r>
          </a:p>
          <a:p>
            <a:pPr lvl="1">
              <a:defRPr/>
            </a:pPr>
            <a:r>
              <a:rPr lang="fr-FR" sz="2400" dirty="0" smtClean="0"/>
              <a:t>Internet mobile sur Smartphones</a:t>
            </a:r>
          </a:p>
          <a:p>
            <a:pPr lvl="1">
              <a:defRPr/>
            </a:pPr>
            <a:r>
              <a:rPr lang="fr-FR" sz="2400" dirty="0" smtClean="0"/>
              <a:t>Mesures FTP ou HTTP</a:t>
            </a:r>
          </a:p>
          <a:p>
            <a:pPr>
              <a:defRPr/>
            </a:pPr>
            <a:r>
              <a:rPr lang="fr-FR" sz="2800" dirty="0" smtClean="0"/>
              <a:t>Indicateurs mesurés (Définitions)</a:t>
            </a:r>
          </a:p>
          <a:p>
            <a:pPr>
              <a:defRPr/>
            </a:pPr>
            <a:r>
              <a:rPr lang="fr-FR" sz="2800" dirty="0" smtClean="0"/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/>
              <a:t>Evaluation </a:t>
            </a:r>
            <a:r>
              <a:rPr lang="fr-FR" dirty="0"/>
              <a:t>de la </a:t>
            </a:r>
            <a:r>
              <a:rPr lang="fr-FR" dirty="0" err="1"/>
              <a:t>QoE</a:t>
            </a:r>
            <a:r>
              <a:rPr lang="fr-FR" dirty="0"/>
              <a:t> </a:t>
            </a:r>
            <a:r>
              <a:rPr lang="fr-FR" dirty="0" smtClean="0"/>
              <a:t>de l’Internet</a:t>
            </a:r>
            <a:endParaRPr lang="fr-FR" dirty="0"/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/>
              <a:t>Conclusions 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8088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2294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QoS</a:t>
            </a:r>
            <a:r>
              <a:rPr lang="en-US" sz="3200" dirty="0" smtClean="0"/>
              <a:t> de </a:t>
            </a:r>
            <a:r>
              <a:rPr lang="en-US" sz="3200" dirty="0" err="1" smtClean="0"/>
              <a:t>l’Internet</a:t>
            </a:r>
            <a:r>
              <a:rPr lang="en-US" sz="3200" dirty="0" smtClean="0"/>
              <a:t> mobile – </a:t>
            </a:r>
            <a:r>
              <a:rPr lang="en-US" sz="3200" dirty="0" err="1" smtClean="0"/>
              <a:t>Outils</a:t>
            </a:r>
            <a:r>
              <a:rPr lang="en-US" sz="3200" dirty="0" smtClean="0"/>
              <a:t> de </a:t>
            </a:r>
            <a:r>
              <a:rPr lang="en-US" sz="3200" dirty="0" err="1" smtClean="0"/>
              <a:t>mesures</a:t>
            </a:r>
            <a:endParaRPr lang="en-US" sz="3200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" y="1066799"/>
            <a:ext cx="9144000" cy="4468761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mesures</a:t>
            </a:r>
            <a:r>
              <a:rPr lang="en-US" dirty="0" smtClean="0"/>
              <a:t> (</a:t>
            </a:r>
            <a:r>
              <a:rPr lang="en-US" dirty="0" err="1" smtClean="0"/>
              <a:t>Précautions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err="1" smtClean="0"/>
              <a:t>Equipements</a:t>
            </a:r>
            <a:r>
              <a:rPr lang="en-US" dirty="0" smtClean="0"/>
              <a:t> </a:t>
            </a:r>
            <a:r>
              <a:rPr lang="en-US" dirty="0" err="1" smtClean="0"/>
              <a:t>terminaux</a:t>
            </a:r>
            <a:r>
              <a:rPr lang="en-US" dirty="0" smtClean="0"/>
              <a:t> (PC, SP et dongles/USB) , </a:t>
            </a:r>
            <a:r>
              <a:rPr lang="en-US" dirty="0" err="1" smtClean="0"/>
              <a:t>critères</a:t>
            </a:r>
            <a:r>
              <a:rPr lang="en-US" dirty="0" smtClean="0"/>
              <a:t> de </a:t>
            </a:r>
            <a:r>
              <a:rPr lang="en-US" dirty="0" err="1" smtClean="0"/>
              <a:t>choix</a:t>
            </a:r>
            <a:r>
              <a:rPr lang="en-US" dirty="0" smtClean="0"/>
              <a:t> :</a:t>
            </a:r>
          </a:p>
          <a:p>
            <a:pPr lvl="2">
              <a:defRPr/>
            </a:pPr>
            <a:r>
              <a:rPr lang="en-US" sz="2800" dirty="0" err="1" smtClean="0"/>
              <a:t>Choisir</a:t>
            </a:r>
            <a:r>
              <a:rPr lang="en-US" sz="2800" dirty="0" smtClean="0"/>
              <a:t> </a:t>
            </a:r>
            <a:r>
              <a:rPr lang="en-US" sz="2800" dirty="0" err="1" smtClean="0"/>
              <a:t>parmi</a:t>
            </a:r>
            <a:r>
              <a:rPr lang="en-US" sz="2800" dirty="0" smtClean="0"/>
              <a:t> les </a:t>
            </a:r>
            <a:r>
              <a:rPr lang="en-US" sz="2800" dirty="0" err="1" smtClean="0"/>
              <a:t>modèles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industriels</a:t>
            </a:r>
            <a:r>
              <a:rPr lang="en-US" sz="2800" dirty="0" smtClean="0"/>
              <a:t> les plus </a:t>
            </a:r>
            <a:r>
              <a:rPr lang="en-US" sz="2800" dirty="0" err="1" smtClean="0"/>
              <a:t>utilisés</a:t>
            </a:r>
            <a:r>
              <a:rPr lang="en-US" sz="2800" dirty="0" smtClean="0"/>
              <a:t> </a:t>
            </a:r>
            <a:r>
              <a:rPr lang="en-US" sz="2800" dirty="0" err="1" smtClean="0"/>
              <a:t>sur</a:t>
            </a:r>
            <a:r>
              <a:rPr lang="en-US" sz="2800" dirty="0" smtClean="0"/>
              <a:t> le </a:t>
            </a:r>
            <a:r>
              <a:rPr lang="en-US" sz="2800" dirty="0" err="1" smtClean="0"/>
              <a:t>marché</a:t>
            </a:r>
            <a:r>
              <a:rPr lang="en-US" sz="2800" dirty="0" smtClean="0"/>
              <a:t> national,</a:t>
            </a:r>
          </a:p>
          <a:p>
            <a:pPr lvl="2">
              <a:defRPr/>
            </a:pPr>
            <a:r>
              <a:rPr lang="en-US" sz="2800" dirty="0" err="1" smtClean="0"/>
              <a:t>Ayant</a:t>
            </a:r>
            <a:r>
              <a:rPr lang="en-US" sz="2800" dirty="0" smtClean="0"/>
              <a:t> des performances ne </a:t>
            </a:r>
            <a:r>
              <a:rPr lang="en-US" sz="2800" dirty="0" err="1" smtClean="0"/>
              <a:t>bridant</a:t>
            </a:r>
            <a:r>
              <a:rPr lang="en-US" sz="2800" dirty="0" smtClean="0"/>
              <a:t> en </a:t>
            </a:r>
            <a:r>
              <a:rPr lang="en-US" sz="2800" dirty="0" err="1" smtClean="0"/>
              <a:t>aucun</a:t>
            </a:r>
            <a:r>
              <a:rPr lang="en-US" sz="2800" dirty="0" smtClean="0"/>
              <a:t> </a:t>
            </a:r>
            <a:r>
              <a:rPr lang="en-US" sz="2800" dirty="0" err="1" smtClean="0"/>
              <a:t>cas</a:t>
            </a:r>
            <a:r>
              <a:rPr lang="en-US" sz="2800" dirty="0" smtClean="0"/>
              <a:t> les </a:t>
            </a:r>
            <a:r>
              <a:rPr lang="en-US" sz="2800" dirty="0" err="1" smtClean="0"/>
              <a:t>débits</a:t>
            </a:r>
            <a:r>
              <a:rPr lang="en-US" sz="2800" dirty="0" smtClean="0"/>
              <a:t> </a:t>
            </a:r>
            <a:r>
              <a:rPr lang="en-US" sz="2800" dirty="0" err="1" smtClean="0"/>
              <a:t>supérieurs</a:t>
            </a:r>
            <a:r>
              <a:rPr lang="en-US" sz="2800" dirty="0" smtClean="0"/>
              <a:t> </a:t>
            </a:r>
            <a:r>
              <a:rPr lang="en-US" sz="2800" dirty="0" err="1" smtClean="0"/>
              <a:t>mesurés</a:t>
            </a:r>
            <a:r>
              <a:rPr lang="en-US" sz="2800" dirty="0" smtClean="0"/>
              <a:t>. Pour les PC (OS, firewalls, antivirus,…) et pour les </a:t>
            </a:r>
            <a:r>
              <a:rPr lang="en-US" sz="2800" dirty="0" err="1" smtClean="0"/>
              <a:t>terminaux</a:t>
            </a:r>
            <a:r>
              <a:rPr lang="en-US" sz="2800" dirty="0" smtClean="0"/>
              <a:t> (</a:t>
            </a:r>
            <a:r>
              <a:rPr lang="fr-FR" sz="2800" dirty="0" err="1" smtClean="0"/>
              <a:t>Twindowsize</a:t>
            </a:r>
            <a:r>
              <a:rPr lang="fr-FR" sz="2800" dirty="0" smtClean="0"/>
              <a:t>, MTU, CPU , RAM,…).</a:t>
            </a:r>
            <a:endParaRPr lang="en-US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7102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7858"/>
            <a:ext cx="9144000" cy="458674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Outils de mesures (Précautions)</a:t>
            </a:r>
          </a:p>
          <a:p>
            <a:pPr lvl="1"/>
            <a:r>
              <a:rPr lang="fr-FR" dirty="0" smtClean="0"/>
              <a:t>Profils d’abonnements utilisés :</a:t>
            </a:r>
          </a:p>
          <a:p>
            <a:pPr lvl="2"/>
            <a:r>
              <a:rPr lang="fr-FR" sz="2800" dirty="0" smtClean="0"/>
              <a:t>Post-payé ou prépayé.</a:t>
            </a:r>
          </a:p>
          <a:p>
            <a:pPr lvl="2"/>
            <a:r>
              <a:rPr lang="fr-FR" sz="2800" dirty="0" smtClean="0"/>
              <a:t>Attention aux </a:t>
            </a:r>
            <a:r>
              <a:rPr lang="fr-FR" sz="2800" dirty="0" err="1" smtClean="0"/>
              <a:t>downgrade</a:t>
            </a:r>
            <a:r>
              <a:rPr lang="fr-FR" sz="2800" dirty="0" smtClean="0"/>
              <a:t> de débit si le volume de téléchargement atteint les seuils. </a:t>
            </a:r>
          </a:p>
          <a:p>
            <a:pPr lvl="2"/>
            <a:r>
              <a:rPr lang="fr-FR" sz="2800" dirty="0" smtClean="0"/>
              <a:t>Les tests sur les SP doivent se faire en mode forcé 3G ou 3G/4G et non en dual (éviter confusion GPRS ou EDGE).</a:t>
            </a:r>
          </a:p>
          <a:p>
            <a:pPr lvl="2"/>
            <a:r>
              <a:rPr lang="fr-FR" sz="2800" dirty="0" smtClean="0"/>
              <a:t>Pour chaque opérateur (un serveur et un lien) une seule mesure est à faire à la fois.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2294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QoS</a:t>
            </a:r>
            <a:r>
              <a:rPr lang="en-US" sz="3200" dirty="0" smtClean="0"/>
              <a:t> de </a:t>
            </a:r>
            <a:r>
              <a:rPr lang="en-US" sz="3200" dirty="0" err="1" smtClean="0"/>
              <a:t>l’Internet</a:t>
            </a:r>
            <a:r>
              <a:rPr lang="en-US" sz="3200" dirty="0" smtClean="0"/>
              <a:t> mobile – </a:t>
            </a:r>
            <a:r>
              <a:rPr lang="en-US" sz="3200" dirty="0" err="1" smtClean="0"/>
              <a:t>Outils</a:t>
            </a:r>
            <a:r>
              <a:rPr lang="en-US" sz="3200" dirty="0" smtClean="0"/>
              <a:t> de </a:t>
            </a:r>
            <a:r>
              <a:rPr lang="en-US" sz="3200" dirty="0" err="1" smtClean="0"/>
              <a:t>mesures</a:t>
            </a:r>
            <a:endParaRPr lang="en-US" sz="32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6372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" y="959628"/>
            <a:ext cx="9144000" cy="448351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mesures</a:t>
            </a:r>
            <a:endParaRPr lang="en-US" dirty="0" smtClean="0"/>
          </a:p>
          <a:p>
            <a:pPr lvl="1"/>
            <a:r>
              <a:rPr lang="en-US" dirty="0" smtClean="0"/>
              <a:t>Application </a:t>
            </a:r>
            <a:r>
              <a:rPr lang="en-US" dirty="0" err="1" smtClean="0"/>
              <a:t>logicielle</a:t>
            </a:r>
            <a:r>
              <a:rPr lang="en-US" dirty="0" smtClean="0"/>
              <a:t> (Agents </a:t>
            </a:r>
            <a:r>
              <a:rPr lang="en-US" dirty="0" err="1" smtClean="0"/>
              <a:t>installés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terminaux</a:t>
            </a:r>
            <a:r>
              <a:rPr lang="en-US" dirty="0" smtClean="0"/>
              <a:t> : PC et SP) :</a:t>
            </a:r>
          </a:p>
          <a:p>
            <a:pPr lvl="2"/>
            <a:r>
              <a:rPr lang="fr-FR" dirty="0" smtClean="0"/>
              <a:t>A chaque connexion data, l’application remonte des informations permettant le calcul automatique de tous les indicateurs de </a:t>
            </a:r>
            <a:r>
              <a:rPr lang="fr-FR" dirty="0" err="1" smtClean="0"/>
              <a:t>QoS</a:t>
            </a:r>
            <a:r>
              <a:rPr lang="fr-FR" dirty="0" smtClean="0"/>
              <a:t> de la connexion (niveau de champs, SC, échecs, succès,…) ainsi que la position GPS.</a:t>
            </a:r>
          </a:p>
          <a:p>
            <a:pPr lvl="2"/>
            <a:r>
              <a:rPr lang="fr-FR" dirty="0" smtClean="0"/>
              <a:t>L’application permet de stocker directement et automatiquement tous les résultats (indicateurs) dans un serveur qui centralise la préparation des rapports nécessaires dans le cadre de portail dédié.</a:t>
            </a:r>
            <a:endParaRPr lang="en-US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2294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QoS</a:t>
            </a:r>
            <a:r>
              <a:rPr lang="en-US" sz="3200" dirty="0" smtClean="0"/>
              <a:t> de </a:t>
            </a:r>
            <a:r>
              <a:rPr lang="en-US" sz="3200" dirty="0" err="1" smtClean="0"/>
              <a:t>l’Internet</a:t>
            </a:r>
            <a:r>
              <a:rPr lang="en-US" sz="3200" dirty="0" smtClean="0"/>
              <a:t> mobile – </a:t>
            </a:r>
            <a:r>
              <a:rPr lang="en-US" sz="3200" dirty="0" err="1" smtClean="0"/>
              <a:t>Outils</a:t>
            </a:r>
            <a:r>
              <a:rPr lang="en-US" sz="3200" dirty="0" smtClean="0"/>
              <a:t> de </a:t>
            </a:r>
            <a:r>
              <a:rPr lang="en-US" sz="3200" dirty="0" err="1" smtClean="0"/>
              <a:t>mesures</a:t>
            </a:r>
            <a:endParaRPr lang="en-US" sz="32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9734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>
              <a:defRPr/>
            </a:pPr>
            <a:r>
              <a:rPr lang="fr-FR" sz="2800" dirty="0"/>
              <a:t>Indicateurs mesurés (Définitions)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de l’Internet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1967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-29497" y="418306"/>
            <a:ext cx="9144000" cy="836613"/>
          </a:xfrm>
        </p:spPr>
        <p:txBody>
          <a:bodyPr/>
          <a:lstStyle/>
          <a:p>
            <a:r>
              <a:rPr lang="fr-FR" dirty="0" err="1" smtClean="0"/>
              <a:t>QoS</a:t>
            </a:r>
            <a:r>
              <a:rPr lang="fr-FR" dirty="0" smtClean="0"/>
              <a:t> de l’Internet mobile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865"/>
            <a:ext cx="9144000" cy="4998423"/>
          </a:xfrm>
        </p:spPr>
        <p:txBody>
          <a:bodyPr/>
          <a:lstStyle/>
          <a:p>
            <a:r>
              <a:rPr lang="fr-FR" dirty="0" smtClean="0"/>
              <a:t>Pour chaque type de mesure, quels indicateurs sont pertinents ?</a:t>
            </a:r>
          </a:p>
          <a:p>
            <a:pPr lvl="1"/>
            <a:r>
              <a:rPr lang="fr-FR" dirty="0" smtClean="0"/>
              <a:t>Gigue, délai, débit, pertes de données,…?</a:t>
            </a:r>
          </a:p>
          <a:p>
            <a:pPr lvl="1"/>
            <a:r>
              <a:rPr lang="fr-FR" dirty="0" smtClean="0"/>
              <a:t>Objectifs pragmatiques (par enquête de satisfaction) </a:t>
            </a:r>
            <a:r>
              <a:rPr lang="fr-FR" b="1" dirty="0" smtClean="0">
                <a:solidFill>
                  <a:srgbClr val="C00000"/>
                </a:solidFill>
              </a:rPr>
              <a:t>intéressant l’expérience utilisateurs</a:t>
            </a:r>
            <a:r>
              <a:rPr lang="fr-FR" dirty="0" smtClean="0"/>
              <a:t> : mesurer </a:t>
            </a:r>
            <a:r>
              <a:rPr lang="fr-FR" b="1" dirty="0" smtClean="0"/>
              <a:t>l’accessibilité</a:t>
            </a:r>
            <a:r>
              <a:rPr lang="fr-FR" dirty="0" smtClean="0"/>
              <a:t> (taux et temps de connexion), </a:t>
            </a:r>
            <a:r>
              <a:rPr lang="fr-FR" b="1" dirty="0" smtClean="0"/>
              <a:t>la fiabilité</a:t>
            </a:r>
            <a:r>
              <a:rPr lang="fr-FR" dirty="0" smtClean="0"/>
              <a:t> et la </a:t>
            </a:r>
            <a:r>
              <a:rPr lang="fr-FR" b="1" dirty="0" smtClean="0"/>
              <a:t>rapidité</a:t>
            </a:r>
            <a:r>
              <a:rPr lang="fr-FR" dirty="0" smtClean="0"/>
              <a:t> (débit de transmission et de réception).</a:t>
            </a:r>
          </a:p>
          <a:p>
            <a:pPr lvl="1"/>
            <a:r>
              <a:rPr lang="fr-FR" dirty="0" smtClean="0"/>
              <a:t>Transformation de ces éléments en dix (10) indicateurs :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4502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8206"/>
            <a:ext cx="9144000" cy="6784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43897"/>
            <a:ext cx="9144000" cy="5914103"/>
          </a:xfrm>
        </p:spPr>
        <p:txBody>
          <a:bodyPr/>
          <a:lstStyle/>
          <a:p>
            <a:r>
              <a:rPr lang="en-US" sz="2800" dirty="0" err="1" smtClean="0"/>
              <a:t>Liste</a:t>
            </a:r>
            <a:r>
              <a:rPr lang="en-US" sz="2800" dirty="0" smtClean="0"/>
              <a:t> des dix (10) </a:t>
            </a:r>
            <a:r>
              <a:rPr lang="en-US" sz="2800" dirty="0" err="1" smtClean="0"/>
              <a:t>indicateurs</a:t>
            </a:r>
            <a:r>
              <a:rPr lang="en-US" sz="2800" dirty="0" smtClean="0"/>
              <a:t> </a:t>
            </a:r>
            <a:r>
              <a:rPr lang="en-US" sz="2800" dirty="0" err="1" smtClean="0"/>
              <a:t>mesurés</a:t>
            </a:r>
            <a:r>
              <a:rPr lang="en-US" sz="2800" dirty="0" smtClean="0"/>
              <a:t> :</a:t>
            </a:r>
          </a:p>
          <a:p>
            <a:pPr lvl="1"/>
            <a:r>
              <a:rPr lang="fr-FR" sz="2000" i="1" u="sng" dirty="0" smtClean="0"/>
              <a:t>Le taux de connexions réussies : </a:t>
            </a:r>
            <a:r>
              <a:rPr lang="fr-FR" sz="2000" dirty="0" smtClean="0"/>
              <a:t>une connexion est réussie si elle est établie dans un délai inférieur à 1 minute. Le taux de connexions réussies est calculé sur la base de l’ensemble des mesures réalisées.</a:t>
            </a:r>
          </a:p>
          <a:p>
            <a:pPr lvl="1"/>
            <a:r>
              <a:rPr lang="fr-FR" sz="2000" i="1" u="sng" dirty="0" smtClean="0"/>
              <a:t>Le taux de connexions réussies dans un délai inférieur à 10 secondes :</a:t>
            </a:r>
            <a:r>
              <a:rPr lang="fr-FR" sz="2000" dirty="0" smtClean="0"/>
              <a:t> le taux de connexions réussies dans un délai inférieur à 10 secondes est calculé sur la base de l’ensemble des mesures réalisées.</a:t>
            </a:r>
          </a:p>
          <a:p>
            <a:pPr lvl="1"/>
            <a:r>
              <a:rPr lang="fr-FR" sz="2000" i="1" u="sng" dirty="0" smtClean="0"/>
              <a:t>Le taux de fichiers de U Mo envoyés dans un délai inférieur à 2 minutes :</a:t>
            </a:r>
            <a:r>
              <a:rPr lang="fr-FR" sz="2000" dirty="0" smtClean="0"/>
              <a:t> un fichier est considéré comme envoyé si le fichier est envoyé intégralement dans un délai </a:t>
            </a:r>
            <a:r>
              <a:rPr lang="fr-FR" sz="2000" dirty="0" err="1" smtClean="0"/>
              <a:t>Dmax</a:t>
            </a:r>
            <a:r>
              <a:rPr lang="fr-FR" sz="2000" dirty="0" smtClean="0"/>
              <a:t> et si son contenu est correct. Le taux est calculé sur la base du nombre total de fichiers envoyés.</a:t>
            </a:r>
          </a:p>
          <a:p>
            <a:pPr lvl="1"/>
            <a:r>
              <a:rPr lang="fr-FR" sz="2000" i="1" u="sng" dirty="0"/>
              <a:t>Le taux de fichiers de </a:t>
            </a:r>
            <a:r>
              <a:rPr lang="fr-FR" sz="2000" i="1" u="sng" dirty="0" smtClean="0"/>
              <a:t>D </a:t>
            </a:r>
            <a:r>
              <a:rPr lang="fr-FR" sz="2000" i="1" u="sng" dirty="0"/>
              <a:t>Mo reçus dans un délai inférieur à 5 minutes :</a:t>
            </a:r>
            <a:r>
              <a:rPr lang="fr-FR" sz="2000" dirty="0" smtClean="0"/>
              <a:t> un fichier est considéré comme reçu si le fichier est reçu intégralement et si son contenu est correct. Le taux est calculé sur la base du nombre total de fichiers téléchargés.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6818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8306"/>
            <a:ext cx="9144000" cy="836613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4335"/>
            <a:ext cx="9144000" cy="4228128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/>
              <a:t>Liste</a:t>
            </a:r>
            <a:r>
              <a:rPr lang="en-US" sz="2800" dirty="0" smtClean="0"/>
              <a:t> des dix (10) </a:t>
            </a:r>
            <a:r>
              <a:rPr lang="en-US" sz="2800" dirty="0" err="1" smtClean="0"/>
              <a:t>indicateurs</a:t>
            </a:r>
            <a:r>
              <a:rPr lang="en-US" sz="2800" dirty="0" smtClean="0"/>
              <a:t> </a:t>
            </a:r>
            <a:r>
              <a:rPr lang="en-US" sz="2800" dirty="0" err="1" smtClean="0"/>
              <a:t>mesurés</a:t>
            </a:r>
            <a:r>
              <a:rPr lang="en-US" sz="2800" dirty="0" smtClean="0"/>
              <a:t> :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lvl="1">
              <a:defRPr/>
            </a:pPr>
            <a:r>
              <a:rPr lang="x-none" sz="2000" i="1" u="sng"/>
              <a:t>Le débit de données atteint pour 90% des fichiers de </a:t>
            </a:r>
            <a:r>
              <a:rPr lang="fr-FR" sz="2000" i="1" u="sng" dirty="0" smtClean="0"/>
              <a:t>U</a:t>
            </a:r>
            <a:r>
              <a:rPr lang="x-none" sz="2000" i="1" u="sng" smtClean="0"/>
              <a:t> </a:t>
            </a:r>
            <a:r>
              <a:rPr lang="x-none" sz="2000" i="1" u="sng"/>
              <a:t>Mo envoyés :</a:t>
            </a:r>
            <a:r>
              <a:rPr lang="x-none" sz="2000"/>
              <a:t> cet indicateur correspond au percentile à 90 % des fichiers envoyés.</a:t>
            </a:r>
            <a:endParaRPr lang="fr-FR" sz="2000" dirty="0"/>
          </a:p>
          <a:p>
            <a:pPr lvl="1">
              <a:defRPr/>
            </a:pPr>
            <a:r>
              <a:rPr lang="x-none" sz="2000" i="1" u="sng"/>
              <a:t>Le débit de données atteint pour 50% des fichiers de </a:t>
            </a:r>
            <a:r>
              <a:rPr lang="fr-FR" sz="2000" i="1" u="sng" dirty="0" smtClean="0"/>
              <a:t>U</a:t>
            </a:r>
            <a:r>
              <a:rPr lang="x-none" sz="2000" i="1" u="sng" smtClean="0"/>
              <a:t> </a:t>
            </a:r>
            <a:r>
              <a:rPr lang="x-none" sz="2000" i="1" u="sng"/>
              <a:t>Mo envoyés : </a:t>
            </a:r>
            <a:r>
              <a:rPr lang="x-none" sz="2000"/>
              <a:t>cet indicateur correspond au percentile à 50 % des fichiers envoyés.</a:t>
            </a:r>
            <a:endParaRPr lang="fr-FR" sz="2000" dirty="0"/>
          </a:p>
          <a:p>
            <a:pPr lvl="1">
              <a:defRPr/>
            </a:pPr>
            <a:r>
              <a:rPr lang="x-none" sz="2000" i="1" u="sng"/>
              <a:t>Le débit de données atteint pour 10% des fichiers de </a:t>
            </a:r>
            <a:r>
              <a:rPr lang="fr-FR" sz="2000" i="1" u="sng" dirty="0" smtClean="0"/>
              <a:t>U</a:t>
            </a:r>
            <a:r>
              <a:rPr lang="x-none" sz="2000" i="1" u="sng" smtClean="0"/>
              <a:t> </a:t>
            </a:r>
            <a:r>
              <a:rPr lang="x-none" sz="2000" i="1" u="sng"/>
              <a:t>Mo envoyés : </a:t>
            </a:r>
            <a:r>
              <a:rPr lang="x-none" sz="2000"/>
              <a:t>cet indicateur correspond au percentile à 10 % des fichiers envoyés</a:t>
            </a:r>
            <a:r>
              <a:rPr lang="x-none" sz="2000" smtClean="0"/>
              <a:t>.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6865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32735" y="619432"/>
            <a:ext cx="9144000" cy="836613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2825"/>
            <a:ext cx="9144000" cy="3636399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/>
              <a:t>Liste</a:t>
            </a:r>
            <a:r>
              <a:rPr lang="en-US" sz="2800" dirty="0" smtClean="0"/>
              <a:t> des dix (10) </a:t>
            </a:r>
            <a:r>
              <a:rPr lang="en-US" sz="2800" dirty="0" err="1" smtClean="0"/>
              <a:t>indicateurs</a:t>
            </a:r>
            <a:r>
              <a:rPr lang="en-US" sz="2800" dirty="0" smtClean="0"/>
              <a:t> </a:t>
            </a:r>
            <a:r>
              <a:rPr lang="en-US" sz="2800" dirty="0" err="1" smtClean="0"/>
              <a:t>mesurés</a:t>
            </a:r>
            <a:r>
              <a:rPr lang="en-US" sz="2800" dirty="0" smtClean="0"/>
              <a:t> :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lvl="1">
              <a:defRPr/>
            </a:pPr>
            <a:r>
              <a:rPr lang="x-none" sz="2000" i="1" u="sng" smtClean="0"/>
              <a:t>Le débit de données </a:t>
            </a:r>
            <a:r>
              <a:rPr lang="x-none" sz="2000" i="1" u="sng"/>
              <a:t>atteint pour </a:t>
            </a:r>
            <a:r>
              <a:rPr lang="x-none" sz="2000" i="1" u="sng" smtClean="0"/>
              <a:t>90% des </a:t>
            </a:r>
            <a:r>
              <a:rPr lang="x-none" sz="2000" i="1" u="sng"/>
              <a:t>fichiers de </a:t>
            </a:r>
            <a:r>
              <a:rPr lang="fr-FR" sz="2000" i="1" u="sng" dirty="0" smtClean="0"/>
              <a:t>D</a:t>
            </a:r>
            <a:r>
              <a:rPr lang="x-none" sz="2000" i="1" u="sng" smtClean="0"/>
              <a:t> </a:t>
            </a:r>
            <a:r>
              <a:rPr lang="x-none" sz="2000" i="1" u="sng"/>
              <a:t>Mo reçus </a:t>
            </a:r>
            <a:r>
              <a:rPr lang="x-none" sz="2000" i="1" u="sng" smtClean="0"/>
              <a:t>: </a:t>
            </a:r>
            <a:r>
              <a:rPr lang="x-none" sz="2000"/>
              <a:t>cet indicateur correspond au percentile à 90 % des fichiers </a:t>
            </a:r>
            <a:r>
              <a:rPr lang="fr-FR" sz="2000" dirty="0" smtClean="0"/>
              <a:t>à télécharger</a:t>
            </a:r>
            <a:r>
              <a:rPr lang="x-none" sz="2000" smtClean="0"/>
              <a:t>.</a:t>
            </a:r>
            <a:endParaRPr lang="fr-FR" sz="2000" dirty="0"/>
          </a:p>
          <a:p>
            <a:pPr lvl="1">
              <a:defRPr/>
            </a:pPr>
            <a:r>
              <a:rPr lang="x-none" sz="2000" i="1" u="sng"/>
              <a:t>Le débit de données atteint pour 50% des fichiers de </a:t>
            </a:r>
            <a:r>
              <a:rPr lang="fr-FR" sz="2000" i="1" u="sng" dirty="0" smtClean="0"/>
              <a:t>D</a:t>
            </a:r>
            <a:r>
              <a:rPr lang="x-none" sz="2000" i="1" u="sng" smtClean="0"/>
              <a:t> </a:t>
            </a:r>
            <a:r>
              <a:rPr lang="x-none" sz="2000" i="1" u="sng"/>
              <a:t>Mo reçus :</a:t>
            </a:r>
            <a:r>
              <a:rPr lang="x-none" sz="2000"/>
              <a:t> cet indicateur correspond au percentile à 50 % des fichiers </a:t>
            </a:r>
            <a:r>
              <a:rPr lang="fr-FR" sz="2000" dirty="0"/>
              <a:t>à télécharger</a:t>
            </a:r>
            <a:r>
              <a:rPr lang="x-none" sz="2000" smtClean="0"/>
              <a:t>.</a:t>
            </a:r>
            <a:endParaRPr lang="fr-FR" sz="2000" dirty="0"/>
          </a:p>
          <a:p>
            <a:pPr lvl="1">
              <a:defRPr/>
            </a:pPr>
            <a:r>
              <a:rPr lang="x-none" sz="2000" i="1" u="sng"/>
              <a:t>Le débit de données atteint pour 10% des fichiers de </a:t>
            </a:r>
            <a:r>
              <a:rPr lang="fr-FR" sz="2000" i="1" u="sng" dirty="0" smtClean="0"/>
              <a:t>D</a:t>
            </a:r>
            <a:r>
              <a:rPr lang="x-none" sz="2000" i="1" u="sng" smtClean="0"/>
              <a:t> </a:t>
            </a:r>
            <a:r>
              <a:rPr lang="x-none" sz="2000" i="1" u="sng"/>
              <a:t>Mo reçus : </a:t>
            </a:r>
            <a:r>
              <a:rPr lang="x-none" sz="2000"/>
              <a:t>cet indicateur correspond au percentile à 10 % des fichiers </a:t>
            </a:r>
            <a:r>
              <a:rPr lang="fr-FR" sz="2000" dirty="0"/>
              <a:t>à télécharger</a:t>
            </a:r>
            <a:r>
              <a:rPr lang="x-none" sz="2000" smtClean="0"/>
              <a:t>.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9301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1245"/>
            <a:ext cx="9144000" cy="836613"/>
          </a:xfrm>
        </p:spPr>
        <p:txBody>
          <a:bodyPr/>
          <a:lstStyle/>
          <a:p>
            <a:r>
              <a:rPr lang="fr-FR" dirty="0" err="1" smtClean="0"/>
              <a:t>QoS</a:t>
            </a:r>
            <a:r>
              <a:rPr lang="fr-FR" dirty="0" smtClean="0"/>
              <a:t> de l’Internet mobile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01096"/>
            <a:ext cx="9144000" cy="4836191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Indicateurs mesurés :</a:t>
            </a:r>
          </a:p>
          <a:p>
            <a:pPr marL="0" indent="0">
              <a:buFontTx/>
              <a:buNone/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Précisions importantes :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r>
              <a:rPr lang="fr-FR" dirty="0" smtClean="0"/>
              <a:t>Le débit pour les réseaux 3G ou 4G est un débit </a:t>
            </a:r>
            <a:r>
              <a:rPr lang="fr-FR" b="1" dirty="0" smtClean="0"/>
              <a:t>partagé</a:t>
            </a:r>
            <a:r>
              <a:rPr lang="fr-FR" dirty="0" smtClean="0"/>
              <a:t> entre les utilisateurs. Le débit réel (exploité) est toujours </a:t>
            </a:r>
            <a:r>
              <a:rPr lang="fr-FR" b="1" dirty="0" smtClean="0"/>
              <a:t>inférieur</a:t>
            </a:r>
            <a:r>
              <a:rPr lang="fr-FR" dirty="0" smtClean="0"/>
              <a:t> au débit théorique (commercialisé).  C’est une considération technologique.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r>
              <a:rPr lang="fr-FR" dirty="0" smtClean="0"/>
              <a:t>Mais, ce débit est </a:t>
            </a:r>
            <a:r>
              <a:rPr lang="fr-FR" b="1" dirty="0" smtClean="0"/>
              <a:t>mesurable</a:t>
            </a:r>
            <a:r>
              <a:rPr lang="fr-FR" dirty="0" smtClean="0"/>
              <a:t> pour tous les opérateurs à travers le même dispositif.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1875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7647"/>
            <a:ext cx="9144000" cy="4762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QoS</a:t>
            </a:r>
            <a:r>
              <a:rPr lang="en-US" dirty="0" smtClean="0"/>
              <a:t> de </a:t>
            </a:r>
            <a:r>
              <a:rPr lang="en-US" dirty="0" err="1" smtClean="0"/>
              <a:t>l’Internet</a:t>
            </a:r>
            <a:r>
              <a:rPr lang="en-US" dirty="0" smtClean="0"/>
              <a:t> mobile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43897"/>
            <a:ext cx="9144000" cy="5406103"/>
          </a:xfrm>
        </p:spPr>
        <p:txBody>
          <a:bodyPr/>
          <a:lstStyle/>
          <a:p>
            <a:pPr>
              <a:defRPr/>
            </a:pPr>
            <a:r>
              <a:rPr lang="fr-FR" sz="2800" dirty="0" smtClean="0"/>
              <a:t>Indicateur supplémentaire : TUDC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r>
              <a:rPr lang="fr-FR" sz="2400" dirty="0" smtClean="0"/>
              <a:t>Le </a:t>
            </a:r>
            <a:r>
              <a:rPr lang="fr-FR" sz="2400" dirty="0"/>
              <a:t>taux d’usage du débit contractuel (TUDC) correspond au rapport du débit utilisé (observé) au débit contractuel (commercialisé) auprès de l’opérateur concerné. Ce rapport est exprimé en pourcentage.</a:t>
            </a:r>
          </a:p>
          <a:p>
            <a:pPr>
              <a:defRPr/>
            </a:pPr>
            <a:r>
              <a:rPr lang="en-US" sz="2800" dirty="0" smtClean="0"/>
              <a:t>Un </a:t>
            </a:r>
            <a:r>
              <a:rPr lang="en-US" sz="2800" dirty="0" err="1" smtClean="0"/>
              <a:t>exemple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réel</a:t>
            </a:r>
            <a:r>
              <a:rPr lang="en-US" sz="2800" dirty="0" smtClean="0"/>
              <a:t> pour un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réseau</a:t>
            </a:r>
            <a:r>
              <a:rPr lang="en-US" sz="2800" dirty="0" smtClean="0"/>
              <a:t> mobile :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17413" name="Imag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636839"/>
            <a:ext cx="6570663" cy="330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13531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title"/>
          </p:nvPr>
        </p:nvSpPr>
        <p:spPr>
          <a:xfrm>
            <a:off x="395536" y="188641"/>
            <a:ext cx="8748464" cy="11521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Fondements</a:t>
            </a:r>
            <a:r>
              <a:rPr lang="en-US" dirty="0" smtClean="0"/>
              <a:t> pour le </a:t>
            </a:r>
            <a:r>
              <a:rPr lang="en-US" dirty="0" err="1" smtClean="0"/>
              <a:t>suivi</a:t>
            </a:r>
            <a:r>
              <a:rPr lang="en-US" dirty="0" smtClean="0"/>
              <a:t> de la   </a:t>
            </a:r>
            <a:r>
              <a:rPr lang="en-US" dirty="0" err="1" smtClean="0"/>
              <a:t>QoS</a:t>
            </a:r>
            <a:r>
              <a:rPr lang="en-US" dirty="0" smtClean="0"/>
              <a:t>/</a:t>
            </a:r>
            <a:r>
              <a:rPr lang="en-US" dirty="0" err="1" smtClean="0"/>
              <a:t>QoE</a:t>
            </a:r>
            <a:r>
              <a:rPr lang="en-US" dirty="0" smtClean="0"/>
              <a:t> à </a:t>
            </a:r>
            <a:r>
              <a:rPr lang="en-US" dirty="0" err="1" smtClean="0"/>
              <a:t>l’ANRT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15364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3022600" y="3046413"/>
            <a:ext cx="3024188" cy="17192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6" rIns="91411" bIns="45706" anchor="ctr"/>
          <a:lstStyle/>
          <a:p>
            <a:pPr algn="ctr" defTabSz="912813"/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chemeClr val="bg1"/>
                </a:solidFill>
              </a:rPr>
              <a:t>l’ANRT exerce un suivi régulier de la </a:t>
            </a:r>
            <a:r>
              <a:rPr lang="fr-FR" sz="2800" b="1" dirty="0" err="1" smtClean="0">
                <a:solidFill>
                  <a:schemeClr val="bg1"/>
                </a:solidFill>
              </a:rPr>
              <a:t>QoS</a:t>
            </a:r>
            <a:r>
              <a:rPr lang="fr-FR" sz="2800" b="1" dirty="0" smtClean="0">
                <a:solidFill>
                  <a:schemeClr val="bg1"/>
                </a:solidFill>
              </a:rPr>
              <a:t>/</a:t>
            </a:r>
            <a:r>
              <a:rPr lang="fr-FR" sz="2800" b="1" dirty="0" err="1" smtClean="0">
                <a:solidFill>
                  <a:schemeClr val="bg1"/>
                </a:solidFill>
              </a:rPr>
              <a:t>QoE</a:t>
            </a: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07950" y="2046288"/>
            <a:ext cx="2808288" cy="15080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1800" b="1" dirty="0">
                <a:solidFill>
                  <a:srgbClr val="0005A1"/>
                </a:solidFill>
              </a:rPr>
              <a:t>Un cadre réglementaire national :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Attributions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Obligations </a:t>
            </a:r>
            <a:r>
              <a:rPr lang="fr-FR" sz="1800" b="1" dirty="0" err="1">
                <a:solidFill>
                  <a:srgbClr val="0005A1"/>
                </a:solidFill>
              </a:rPr>
              <a:t>QoS</a:t>
            </a:r>
            <a:r>
              <a:rPr lang="fr-FR" sz="1800" b="1" dirty="0">
                <a:solidFill>
                  <a:srgbClr val="0005A1"/>
                </a:solidFill>
              </a:rPr>
              <a:t> des opérateurs</a:t>
            </a: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019425" y="1146175"/>
            <a:ext cx="3024188" cy="18002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1600" b="1" dirty="0">
                <a:solidFill>
                  <a:srgbClr val="0005A1"/>
                </a:solidFill>
              </a:rPr>
              <a:t>Un cadre réglementaire international (normes) :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400" b="1" dirty="0">
                <a:solidFill>
                  <a:srgbClr val="0005A1"/>
                </a:solidFill>
              </a:rPr>
              <a:t>UIT-T : séries E, G, P, Y, </a:t>
            </a:r>
            <a:r>
              <a:rPr lang="fr-FR" sz="1400" b="1" dirty="0" err="1">
                <a:solidFill>
                  <a:srgbClr val="0005A1"/>
                </a:solidFill>
              </a:rPr>
              <a:t>QoS</a:t>
            </a:r>
            <a:r>
              <a:rPr lang="fr-FR" sz="1400" b="1" dirty="0">
                <a:solidFill>
                  <a:srgbClr val="0005A1"/>
                </a:solidFill>
              </a:rPr>
              <a:t> </a:t>
            </a:r>
            <a:r>
              <a:rPr lang="fr-FR" sz="1400" b="1" dirty="0" err="1">
                <a:solidFill>
                  <a:srgbClr val="0005A1"/>
                </a:solidFill>
              </a:rPr>
              <a:t>handbook</a:t>
            </a:r>
            <a:r>
              <a:rPr lang="fr-FR" sz="1400" b="1" dirty="0">
                <a:solidFill>
                  <a:srgbClr val="0005A1"/>
                </a:solidFill>
              </a:rPr>
              <a:t>, ...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400" b="1" dirty="0">
                <a:solidFill>
                  <a:srgbClr val="0005A1"/>
                </a:solidFill>
              </a:rPr>
              <a:t>Régionales : ETSI (série EG), IEEE,…</a:t>
            </a:r>
            <a:r>
              <a:rPr lang="fr-FR" sz="2000" b="1" dirty="0">
                <a:solidFill>
                  <a:srgbClr val="0005A1"/>
                </a:solidFill>
              </a:rPr>
              <a:t/>
            </a:r>
            <a:br>
              <a:rPr lang="fr-FR" sz="2000" b="1" dirty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156325" y="2046287"/>
            <a:ext cx="2844800" cy="134584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6" rIns="91411" bIns="45706" anchor="ctr"/>
          <a:lstStyle/>
          <a:p>
            <a:pPr defTabSz="912813"/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2000" b="1" dirty="0">
                <a:solidFill>
                  <a:srgbClr val="0005A1"/>
                </a:solidFill>
              </a:rPr>
              <a:t>Un benchmark des meilleurs pratiques et une veille technologique</a:t>
            </a: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7950" y="3984625"/>
            <a:ext cx="2808288" cy="18002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sz="1800" b="1" dirty="0">
                <a:solidFill>
                  <a:srgbClr val="0005A1"/>
                </a:solidFill>
              </a:rPr>
              <a:t>Retour d’usage :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Plaintes,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Presse,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Associations des consommateurs,</a:t>
            </a:r>
          </a:p>
          <a:p>
            <a:pPr marL="457200" indent="-457200" defTabSz="912813">
              <a:buFontTx/>
              <a:buChar char="-"/>
              <a:defRPr/>
            </a:pPr>
            <a:r>
              <a:rPr lang="fr-FR" sz="1800" b="1" dirty="0">
                <a:solidFill>
                  <a:srgbClr val="0005A1"/>
                </a:solidFill>
              </a:rPr>
              <a:t>…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156325" y="3938587"/>
            <a:ext cx="2844800" cy="1846263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6" rIns="91411" bIns="45706" anchor="ctr"/>
          <a:lstStyle/>
          <a:p>
            <a:pPr defTabSz="912813"/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2000" b="1" dirty="0">
                <a:solidFill>
                  <a:srgbClr val="0005A1"/>
                </a:solidFill>
              </a:rPr>
              <a:t>Analyse des données reçues des opérateurs en termes de performances, </a:t>
            </a:r>
            <a:r>
              <a:rPr lang="fr-FR" sz="2000" b="1" dirty="0" smtClean="0">
                <a:solidFill>
                  <a:srgbClr val="0005A1"/>
                </a:solidFill>
              </a:rPr>
              <a:t>KPI</a:t>
            </a: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022600" y="4884738"/>
            <a:ext cx="3024188" cy="1800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6" rIns="91411" bIns="45706" anchor="ctr"/>
          <a:lstStyle/>
          <a:p>
            <a:pPr algn="ctr" defTabSz="912813">
              <a:defRPr/>
            </a:pP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2000" b="1" dirty="0">
                <a:solidFill>
                  <a:schemeClr val="bg1">
                    <a:lumMod val="85000"/>
                  </a:schemeClr>
                </a:solidFill>
              </a:rPr>
              <a:t>Mesures terrain  (campagnes) réalisées par </a:t>
            </a:r>
            <a:r>
              <a:rPr lang="fr-FR" sz="2000" b="1" dirty="0" smtClean="0">
                <a:solidFill>
                  <a:schemeClr val="bg1">
                    <a:lumMod val="85000"/>
                  </a:schemeClr>
                </a:solidFill>
              </a:rPr>
              <a:t>l’ANRT et mesures </a:t>
            </a:r>
            <a:r>
              <a:rPr lang="fr-FR" sz="2000" b="1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b="1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fr-FR" sz="2800" b="1" dirty="0">
                <a:solidFill>
                  <a:schemeClr val="bg1">
                    <a:lumMod val="85000"/>
                  </a:schemeClr>
                </a:solidFill>
              </a:rPr>
            </a:b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372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815301E-3D69-4AC6-A49E-6C287A084C60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95536" y="615008"/>
            <a:ext cx="2124447" cy="12241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1700" b="1" i="1" dirty="0" smtClean="0">
                <a:solidFill>
                  <a:schemeClr val="bg1"/>
                </a:solidFill>
              </a:rPr>
              <a:t>Dispositif </a:t>
            </a:r>
            <a:r>
              <a:rPr lang="fr-FR" sz="1700" b="1" i="1" dirty="0" err="1" smtClean="0">
                <a:solidFill>
                  <a:schemeClr val="bg1"/>
                </a:solidFill>
              </a:rPr>
              <a:t>QoE</a:t>
            </a:r>
            <a:r>
              <a:rPr lang="fr-FR" sz="1700" b="1" i="1" dirty="0" smtClean="0">
                <a:solidFill>
                  <a:schemeClr val="bg1"/>
                </a:solidFill>
              </a:rPr>
              <a:t> : Portail </a:t>
            </a:r>
            <a:r>
              <a:rPr lang="fr-FR" sz="1700" b="1" i="1" dirty="0" err="1" smtClean="0">
                <a:solidFill>
                  <a:schemeClr val="bg1"/>
                </a:solidFill>
              </a:rPr>
              <a:t>QoE</a:t>
            </a:r>
            <a:r>
              <a:rPr lang="fr-FR" sz="1700" b="1" i="1" dirty="0" smtClean="0">
                <a:solidFill>
                  <a:schemeClr val="bg1"/>
                </a:solidFill>
              </a:rPr>
              <a:t> et applications téléchargées</a:t>
            </a:r>
            <a:r>
              <a:rPr lang="fr-FR" sz="1700" b="1" i="1" dirty="0" smtClean="0">
                <a:solidFill>
                  <a:srgbClr val="0005A1"/>
                </a:solidFill>
              </a:rPr>
              <a:t/>
            </a:r>
            <a:br>
              <a:rPr lang="fr-FR" sz="1700" b="1" i="1" dirty="0" smtClean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876678" y="615008"/>
            <a:ext cx="2124447" cy="12241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b="1" dirty="0">
                <a:solidFill>
                  <a:srgbClr val="0005A1"/>
                </a:solidFill>
              </a:rPr>
              <a:t/>
            </a:r>
            <a:br>
              <a:rPr lang="fr-FR" b="1" dirty="0">
                <a:solidFill>
                  <a:srgbClr val="0005A1"/>
                </a:solidFill>
              </a:rPr>
            </a:br>
            <a:r>
              <a:rPr lang="fr-FR" sz="1700" b="1" i="1" dirty="0" smtClean="0">
                <a:solidFill>
                  <a:schemeClr val="bg1"/>
                </a:solidFill>
              </a:rPr>
              <a:t>Adoption d’une stratégie de communication (publication)</a:t>
            </a:r>
            <a:r>
              <a:rPr lang="fr-FR" sz="1700" b="1" i="1" dirty="0" smtClean="0">
                <a:solidFill>
                  <a:srgbClr val="0005A1"/>
                </a:solidFill>
              </a:rPr>
              <a:t/>
            </a:r>
            <a:br>
              <a:rPr lang="fr-FR" sz="1700" b="1" i="1" dirty="0" smtClean="0">
                <a:solidFill>
                  <a:srgbClr val="0005A1"/>
                </a:solidFill>
              </a:rPr>
            </a:br>
            <a:r>
              <a:rPr lang="fr-FR" sz="2800" b="1" dirty="0">
                <a:solidFill>
                  <a:srgbClr val="0005A1"/>
                </a:solidFill>
              </a:rPr>
              <a:t/>
            </a:r>
            <a:br>
              <a:rPr lang="fr-FR" sz="2800" b="1" dirty="0">
                <a:solidFill>
                  <a:srgbClr val="0005A1"/>
                </a:solidFill>
              </a:rPr>
            </a:br>
            <a:endParaRPr lang="fr-FR" b="1" dirty="0">
              <a:solidFill>
                <a:srgbClr val="0005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5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0" animBg="1"/>
      <p:bldP spid="13" grpId="1" animBg="1"/>
      <p:bldP spid="22" grpId="0" animBg="1"/>
      <p:bldP spid="22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/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Evaluation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de l’Internet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Conclusions 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51229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26" y="418306"/>
            <a:ext cx="9144000" cy="836613"/>
          </a:xfrm>
        </p:spPr>
        <p:txBody>
          <a:bodyPr/>
          <a:lstStyle/>
          <a:p>
            <a:r>
              <a:rPr lang="fr-FR" dirty="0"/>
              <a:t>Plate-forme serveurs de mesures</a:t>
            </a:r>
            <a:endParaRPr lang="fr-FR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77736"/>
            <a:ext cx="9144000" cy="490762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dirty="0" smtClean="0"/>
              <a:t>Plate-forme serveurs de mesures </a:t>
            </a:r>
            <a:r>
              <a:rPr lang="fr-FR" dirty="0" err="1" smtClean="0"/>
              <a:t>QoS</a:t>
            </a:r>
            <a:r>
              <a:rPr lang="fr-FR" dirty="0" smtClean="0"/>
              <a:t> Internet pour réseaux mobiles ou fixes ?</a:t>
            </a:r>
          </a:p>
          <a:p>
            <a:pPr lvl="1">
              <a:defRPr/>
            </a:pPr>
            <a:r>
              <a:rPr lang="fr-FR" dirty="0" smtClean="0"/>
              <a:t>Mesurer les performances d’un réseau Internet, c’est mesurer la </a:t>
            </a:r>
            <a:r>
              <a:rPr lang="fr-FR" dirty="0" err="1" smtClean="0"/>
              <a:t>QoS</a:t>
            </a:r>
            <a:r>
              <a:rPr lang="fr-FR" dirty="0" smtClean="0"/>
              <a:t> d’une connexion à travers ce réseau entre un terminal et un serveur de données.</a:t>
            </a:r>
          </a:p>
          <a:p>
            <a:pPr lvl="1">
              <a:defRPr/>
            </a:pPr>
            <a:r>
              <a:rPr lang="fr-FR" dirty="0" smtClean="0"/>
              <a:t>Plusieurs facteurs extérieurs peuvent impacter un des segments du chemin de test. D’où la contestation des résultats de mesures par l’opérateur concerné.</a:t>
            </a:r>
          </a:p>
          <a:p>
            <a:pPr lvl="1">
              <a:defRPr/>
            </a:pPr>
            <a:r>
              <a:rPr lang="fr-FR" dirty="0" smtClean="0"/>
              <a:t>Options à écarter :</a:t>
            </a:r>
          </a:p>
          <a:p>
            <a:pPr lvl="2">
              <a:defRPr/>
            </a:pPr>
            <a:r>
              <a:rPr lang="fr-FR" dirty="0" smtClean="0"/>
              <a:t>Mesures avec un serveur à l’étranger ;</a:t>
            </a:r>
          </a:p>
          <a:p>
            <a:pPr lvl="2">
              <a:defRPr/>
            </a:pPr>
            <a:r>
              <a:rPr lang="fr-FR" dirty="0" smtClean="0"/>
              <a:t>Mettre le serveur chez l’opérateur.</a:t>
            </a:r>
          </a:p>
          <a:p>
            <a:pPr marL="0" indent="0">
              <a:buFontTx/>
              <a:buNone/>
              <a:defRPr/>
            </a:pPr>
            <a:endParaRPr lang="fr-FR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4299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864"/>
            <a:ext cx="9144000" cy="467523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dirty="0" smtClean="0"/>
              <a:t>Plate-forme serveurs de mesures :</a:t>
            </a:r>
          </a:p>
          <a:p>
            <a:pPr lvl="1">
              <a:defRPr/>
            </a:pPr>
            <a:r>
              <a:rPr lang="fr-FR" dirty="0" smtClean="0"/>
              <a:t>Problème : inexistence de serveur (chez les hébergeurs), au niveau national, connecté à la fois à tous les réseaux par une capacité supérieure à l’offre de débit le plus élevé !!!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fr-FR" sz="700" dirty="0" smtClean="0"/>
          </a:p>
          <a:p>
            <a:pPr lvl="1">
              <a:defRPr/>
            </a:pPr>
            <a:r>
              <a:rPr lang="fr-FR" dirty="0" smtClean="0"/>
              <a:t>Solution : conception d’une plate-forme de serveurs de mesures au niveau des locaux du régulateur. Les capacités des liens sont supérieures au débits mesurés (Exemple 10Mb/s pour mesurer 7,2Mb/s et 20Mb/s pour mesurer 14,4Mb/s et 120Mb/s pour mesurer la 4G).</a:t>
            </a:r>
          </a:p>
          <a:p>
            <a:pPr marL="0" indent="0">
              <a:buFontTx/>
              <a:buNone/>
              <a:defRPr/>
            </a:pPr>
            <a:endParaRPr lang="fr-FR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26" y="418306"/>
            <a:ext cx="9144000" cy="836613"/>
          </a:xfrm>
        </p:spPr>
        <p:txBody>
          <a:bodyPr/>
          <a:lstStyle/>
          <a:p>
            <a:r>
              <a:rPr lang="fr-FR" dirty="0"/>
              <a:t>Plate-forme serveurs de mesures</a:t>
            </a:r>
            <a:endParaRPr lang="fr-FR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46673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2"/>
            <a:ext cx="9144000" cy="534296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dirty="0" smtClean="0"/>
              <a:t>Plate-forme serveurs :</a:t>
            </a:r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endParaRPr lang="fr-FR" sz="2400" b="1" dirty="0" smtClean="0"/>
          </a:p>
          <a:p>
            <a:pPr marL="0" indent="0">
              <a:buFontTx/>
              <a:buNone/>
              <a:defRPr/>
            </a:pPr>
            <a:r>
              <a:rPr lang="fr-FR" sz="2000" b="1" i="1" dirty="0" smtClean="0"/>
              <a:t>Tous les fichiers tests (U et D) sont installés dans chaque serveur de la plate-forme connecté par FO au réseaux des opérateurs.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1371600"/>
            <a:ext cx="8640762" cy="381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26" y="1"/>
            <a:ext cx="9144000" cy="518160"/>
          </a:xfrm>
        </p:spPr>
        <p:txBody>
          <a:bodyPr>
            <a:normAutofit fontScale="90000"/>
          </a:bodyPr>
          <a:lstStyle/>
          <a:p>
            <a:r>
              <a:rPr lang="fr-FR" dirty="0"/>
              <a:t>Plate-forme serveurs de mesures</a:t>
            </a:r>
            <a:endParaRPr lang="fr-FR" dirty="0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9205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/>
              <a:t>Evaluation de la </a:t>
            </a:r>
            <a:r>
              <a:rPr lang="fr-FR" dirty="0" err="1"/>
              <a:t>QoE</a:t>
            </a:r>
            <a:r>
              <a:rPr lang="fr-FR" dirty="0"/>
              <a:t> </a:t>
            </a:r>
            <a:r>
              <a:rPr lang="fr-FR" dirty="0" smtClean="0"/>
              <a:t>de l’Internet</a:t>
            </a:r>
            <a:endParaRPr lang="fr-FR" dirty="0"/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Conclusions 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80882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76272"/>
            <a:ext cx="9143999" cy="5732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solution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permet 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aux usagers (Smartphones/tablettes plus de 40 millions) de participer à l’évaluation de la </a:t>
            </a:r>
            <a:r>
              <a:rPr lang="fr-F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et de télécharger une application mobile qui servira pour remonter, d’une manière transparente, des informations et des données sur la </a:t>
            </a:r>
            <a:r>
              <a:rPr lang="fr-F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à l’ANRT. Ce dispositif doit permettre :</a:t>
            </a:r>
          </a:p>
          <a:p>
            <a:pPr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collecte et le calcul, d’une façon continue, des indicateurs de la </a:t>
            </a:r>
            <a:r>
              <a:rPr lang="fr-F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des différents services ;</a:t>
            </a:r>
          </a:p>
          <a:p>
            <a:pPr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Les tests actifs de la connexion de bout en bout ; </a:t>
            </a:r>
          </a:p>
          <a:p>
            <a:pPr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supervision depuis l’ANRT des paramètres </a:t>
            </a:r>
            <a:r>
              <a:rPr lang="fr-F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; </a:t>
            </a:r>
          </a:p>
          <a:p>
            <a:pPr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fourniture des rapports de la </a:t>
            </a:r>
            <a:r>
              <a:rPr lang="fr-F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façon dynamique ;</a:t>
            </a:r>
          </a:p>
          <a:p>
            <a:pPr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L’extension permettant d'ajouter de nouvelles données ou de nouveaux rapports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fr-FR" sz="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Respect des trois principes de base :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fr-FR" sz="1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Consentement des usagers ;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fr-FR" sz="1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Respecter de la réglementation des données personnelles ;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fr-FR" sz="1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Application transparente </a:t>
            </a:r>
            <a:r>
              <a:rPr lang="fr-FR" sz="1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et aucun impact sur l’usager (ni sur le compte ni sur le </a:t>
            </a:r>
            <a:r>
              <a:rPr lang="fr-FR" sz="1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terminal : batterie ou performances).</a:t>
            </a:r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1226" y="1"/>
            <a:ext cx="9144000" cy="51816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/>
              <a:t>Evaluation de la </a:t>
            </a:r>
            <a:r>
              <a:rPr lang="fr-FR" dirty="0" err="1" smtClean="0"/>
              <a:t>QoE</a:t>
            </a:r>
            <a:r>
              <a:rPr lang="fr-FR" dirty="0" smtClean="0"/>
              <a:t> de l’Internet mobile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4068580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790" y="844286"/>
            <a:ext cx="5794705" cy="305470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35496" y="844286"/>
            <a:ext cx="30243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u="sng" dirty="0">
                <a:latin typeface="Calibri" panose="020F0502020204030204" pitchFamily="34" charset="0"/>
              </a:rPr>
              <a:t>La solution d’évaluation de la </a:t>
            </a:r>
            <a:r>
              <a:rPr lang="fr-FR" sz="1200" b="1" i="1" u="sng" dirty="0" err="1">
                <a:latin typeface="Calibri" panose="020F0502020204030204" pitchFamily="34" charset="0"/>
              </a:rPr>
              <a:t>QoE</a:t>
            </a:r>
            <a:r>
              <a:rPr lang="fr-FR" sz="1200" b="1" i="1" u="sng" dirty="0">
                <a:latin typeface="Calibri" panose="020F0502020204030204" pitchFamily="34" charset="0"/>
              </a:rPr>
              <a:t> est composée des trois éléments suivants :</a:t>
            </a:r>
            <a:endParaRPr lang="fr-FR" sz="1200" dirty="0">
              <a:latin typeface="Calibri" panose="020F0502020204030204" pitchFamily="34" charset="0"/>
            </a:endParaRPr>
          </a:p>
          <a:p>
            <a:pPr algn="just"/>
            <a:r>
              <a:rPr lang="fr-FR" sz="1200" b="1" i="1" dirty="0">
                <a:latin typeface="Calibri" panose="020F0502020204030204" pitchFamily="34" charset="0"/>
              </a:rPr>
              <a:t> </a:t>
            </a:r>
            <a:endParaRPr lang="fr-FR" sz="1200" dirty="0">
              <a:latin typeface="Calibri" panose="020F05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fr-FR" sz="1200" b="1" dirty="0">
                <a:latin typeface="Calibri" panose="020F0502020204030204" pitchFamily="34" charset="0"/>
              </a:rPr>
              <a:t>Application mobile </a:t>
            </a:r>
            <a:r>
              <a:rPr lang="fr-FR" sz="1200" dirty="0">
                <a:latin typeface="Calibri" panose="020F0502020204030204" pitchFamily="34" charset="0"/>
              </a:rPr>
              <a:t>: Application </a:t>
            </a:r>
            <a:r>
              <a:rPr lang="fr-FR" sz="1200" dirty="0" smtClean="0">
                <a:latin typeface="Calibri" panose="020F0502020204030204" pitchFamily="34" charset="0"/>
              </a:rPr>
              <a:t>téléchargeable </a:t>
            </a:r>
            <a:r>
              <a:rPr lang="fr-FR" sz="1200" dirty="0">
                <a:latin typeface="Calibri" panose="020F0502020204030204" pitchFamily="34" charset="0"/>
              </a:rPr>
              <a:t>gratuitement depuis un portail sur le site Web de l’ANRT et sur les différents sites d’applications au moins sur App-Stores et Play-Stores permettant d’effectuer des mesures automatiques et continues de la </a:t>
            </a:r>
            <a:r>
              <a:rPr lang="fr-FR" sz="1200" dirty="0" err="1">
                <a:latin typeface="Calibri" panose="020F0502020204030204" pitchFamily="34" charset="0"/>
              </a:rPr>
              <a:t>QoE</a:t>
            </a:r>
            <a:r>
              <a:rPr lang="fr-FR" sz="1200" dirty="0" smtClean="0">
                <a:latin typeface="Calibri" panose="020F0502020204030204" pitchFamily="34" charset="0"/>
              </a:rPr>
              <a:t>. </a:t>
            </a:r>
            <a:r>
              <a:rPr lang="fr-FR" sz="12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Application transparente et aucun impact sur l’usager (ni sur le compte ni sur le terminal).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endParaRPr lang="fr-FR" sz="1200" dirty="0">
              <a:latin typeface="Calibri" panose="020F05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fr-FR" sz="1200" b="1" dirty="0">
                <a:latin typeface="Calibri" panose="020F0502020204030204" pitchFamily="34" charset="0"/>
              </a:rPr>
              <a:t>Système de collecte et de traitement des données (ANRT) :</a:t>
            </a:r>
            <a:r>
              <a:rPr lang="fr-FR" sz="1200" dirty="0">
                <a:latin typeface="Calibri" panose="020F0502020204030204" pitchFamily="34" charset="0"/>
              </a:rPr>
              <a:t> Système installé à l’ANRT (le serveur de données) permettant la collecte et le traitement automatique des résultats de mesures ainsi que le calcul des indicateurs </a:t>
            </a:r>
            <a:r>
              <a:rPr lang="fr-FR" sz="1200" dirty="0" err="1">
                <a:latin typeface="Calibri" panose="020F0502020204030204" pitchFamily="34" charset="0"/>
              </a:rPr>
              <a:t>QoE</a:t>
            </a:r>
            <a:r>
              <a:rPr lang="fr-FR" sz="1200" dirty="0">
                <a:latin typeface="Calibri" panose="020F0502020204030204" pitchFamily="34" charset="0"/>
              </a:rPr>
              <a:t> </a:t>
            </a:r>
            <a:r>
              <a:rPr lang="fr-FR" sz="1200" dirty="0" smtClean="0">
                <a:latin typeface="Calibri" panose="020F0502020204030204" pitchFamily="34" charset="0"/>
              </a:rPr>
              <a:t>.</a:t>
            </a:r>
            <a:endParaRPr lang="fr-FR" sz="1200" b="1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1875" y="4629938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fr-FR" sz="1200" b="1" dirty="0">
                <a:latin typeface="Calibri" panose="020F0502020204030204" pitchFamily="34" charset="0"/>
              </a:rPr>
              <a:t>Système de </a:t>
            </a:r>
            <a:r>
              <a:rPr lang="fr-FR" sz="1200" b="1" dirty="0" err="1">
                <a:latin typeface="Calibri" panose="020F0502020204030204" pitchFamily="34" charset="0"/>
              </a:rPr>
              <a:t>Reporting</a:t>
            </a:r>
            <a:r>
              <a:rPr lang="fr-FR" sz="1200" b="1" dirty="0">
                <a:latin typeface="Calibri" panose="020F0502020204030204" pitchFamily="34" charset="0"/>
              </a:rPr>
              <a:t> (ANRT) : </a:t>
            </a:r>
            <a:r>
              <a:rPr lang="fr-FR" sz="1200" dirty="0">
                <a:latin typeface="Calibri" panose="020F0502020204030204" pitchFamily="34" charset="0"/>
              </a:rPr>
              <a:t>Il doit comprendre une interface utilisateur permettant la visualisation des indicateurs </a:t>
            </a:r>
            <a:r>
              <a:rPr lang="fr-FR" sz="1200" dirty="0" err="1">
                <a:latin typeface="Calibri" panose="020F0502020204030204" pitchFamily="34" charset="0"/>
              </a:rPr>
              <a:t>QoE</a:t>
            </a:r>
            <a:r>
              <a:rPr lang="fr-FR" sz="1200" dirty="0">
                <a:latin typeface="Calibri" panose="020F0502020204030204" pitchFamily="34" charset="0"/>
              </a:rPr>
              <a:t> ainsi qu'un outil performant de production des rapports. Les résultats </a:t>
            </a:r>
            <a:r>
              <a:rPr lang="fr-FR" sz="1200" dirty="0" smtClean="0">
                <a:latin typeface="Calibri" panose="020F0502020204030204" pitchFamily="34" charset="0"/>
              </a:rPr>
              <a:t>doivent </a:t>
            </a:r>
            <a:r>
              <a:rPr lang="fr-FR" sz="1200" dirty="0">
                <a:latin typeface="Calibri" panose="020F0502020204030204" pitchFamily="34" charset="0"/>
              </a:rPr>
              <a:t>être, après traitement, sous forme de </a:t>
            </a:r>
            <a:r>
              <a:rPr lang="fr-FR" sz="1200" dirty="0" smtClean="0">
                <a:latin typeface="Calibri" panose="020F0502020204030204" pitchFamily="34" charset="0"/>
              </a:rPr>
              <a:t>rapports </a:t>
            </a:r>
            <a:r>
              <a:rPr lang="fr-FR" sz="1200" dirty="0">
                <a:latin typeface="Calibri" panose="020F0502020204030204" pitchFamily="34" charset="0"/>
              </a:rPr>
              <a:t>incluant notamment les résultats de </a:t>
            </a:r>
            <a:r>
              <a:rPr lang="fr-FR" sz="1200" dirty="0" smtClean="0">
                <a:latin typeface="Calibri" panose="020F0502020204030204" pitchFamily="34" charset="0"/>
              </a:rPr>
              <a:t>performance </a:t>
            </a:r>
            <a:r>
              <a:rPr lang="fr-FR" sz="1200" dirty="0">
                <a:latin typeface="Calibri" panose="020F0502020204030204" pitchFamily="34" charset="0"/>
              </a:rPr>
              <a:t>par opérateur, les coordonnées géographiques et les paramètres réseaux </a:t>
            </a:r>
            <a:r>
              <a:rPr lang="fr-FR" sz="1200" dirty="0" smtClean="0">
                <a:latin typeface="Calibri" panose="020F0502020204030204" pitchFamily="34" charset="0"/>
              </a:rPr>
              <a:t>notamment de couverture (2G</a:t>
            </a:r>
            <a:r>
              <a:rPr lang="fr-FR" sz="1200" dirty="0">
                <a:latin typeface="Calibri" panose="020F0502020204030204" pitchFamily="34" charset="0"/>
              </a:rPr>
              <a:t>, 3G et 4G…), des tableaux de bord ainsi que des graphiques </a:t>
            </a:r>
            <a:r>
              <a:rPr lang="fr-FR" sz="1200" dirty="0" smtClean="0">
                <a:latin typeface="Calibri" panose="020F0502020204030204" pitchFamily="34" charset="0"/>
              </a:rPr>
              <a:t>d’illustration.</a:t>
            </a:r>
            <a:endParaRPr lang="fr-FR" sz="12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1226" y="1"/>
            <a:ext cx="9144000" cy="51816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/>
              <a:t>Evaluation de la </a:t>
            </a:r>
            <a:r>
              <a:rPr lang="fr-FR" dirty="0" err="1" smtClean="0"/>
              <a:t>QoE</a:t>
            </a:r>
            <a:r>
              <a:rPr lang="fr-FR" dirty="0" smtClean="0"/>
              <a:t> de l’Internet mobile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4106164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2" y="1139254"/>
            <a:ext cx="87849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Calibri" panose="020F0502020204030204" pitchFamily="34" charset="0"/>
              </a:rPr>
              <a:t>La solution </a:t>
            </a:r>
            <a:r>
              <a:rPr lang="fr-FR" sz="1600" dirty="0" smtClean="0">
                <a:latin typeface="Calibri" panose="020F0502020204030204" pitchFamily="34" charset="0"/>
              </a:rPr>
              <a:t>permet l’évaluation de </a:t>
            </a:r>
            <a:r>
              <a:rPr lang="fr-FR" sz="1600" dirty="0">
                <a:latin typeface="Calibri" panose="020F0502020204030204" pitchFamily="34" charset="0"/>
              </a:rPr>
              <a:t>la </a:t>
            </a:r>
            <a:r>
              <a:rPr lang="fr-FR" sz="1600" dirty="0" err="1">
                <a:latin typeface="Calibri" panose="020F0502020204030204" pitchFamily="34" charset="0"/>
              </a:rPr>
              <a:t>QoE</a:t>
            </a:r>
            <a:r>
              <a:rPr lang="fr-FR" sz="1600" dirty="0">
                <a:latin typeface="Calibri" panose="020F0502020204030204" pitchFamily="34" charset="0"/>
              </a:rPr>
              <a:t> des réseaux </a:t>
            </a:r>
            <a:r>
              <a:rPr lang="fr-FR" sz="1600" dirty="0" smtClean="0">
                <a:latin typeface="Calibri" panose="020F0502020204030204" pitchFamily="34" charset="0"/>
              </a:rPr>
              <a:t>mobiles </a:t>
            </a:r>
            <a:r>
              <a:rPr lang="fr-FR" sz="1600" dirty="0">
                <a:latin typeface="Calibri" panose="020F0502020204030204" pitchFamily="34" charset="0"/>
              </a:rPr>
              <a:t>de télécommunications </a:t>
            </a:r>
            <a:r>
              <a:rPr lang="fr-FR" sz="1600" dirty="0" smtClean="0">
                <a:latin typeface="Calibri" panose="020F0502020204030204" pitchFamily="34" charset="0"/>
              </a:rPr>
              <a:t>selon les services suivants :</a:t>
            </a:r>
          </a:p>
          <a:p>
            <a:pPr algn="just"/>
            <a:endParaRPr lang="fr-FR" sz="1600" dirty="0">
              <a:latin typeface="Calibri" panose="020F0502020204030204" pitchFamily="34" charset="0"/>
            </a:endParaRPr>
          </a:p>
          <a:p>
            <a:pPr lvl="0" algn="just"/>
            <a:r>
              <a:rPr lang="fr-FR" sz="1600" b="1" i="1" u="sng" dirty="0">
                <a:latin typeface="Calibri" panose="020F0502020204030204" pitchFamily="34" charset="0"/>
              </a:rPr>
              <a:t>La </a:t>
            </a:r>
            <a:r>
              <a:rPr lang="fr-FR" sz="1600" b="1" i="1" u="sng" dirty="0" err="1">
                <a:latin typeface="Calibri" panose="020F0502020204030204" pitchFamily="34" charset="0"/>
              </a:rPr>
              <a:t>QoE</a:t>
            </a:r>
            <a:r>
              <a:rPr lang="fr-FR" sz="1600" b="1" i="1" u="sng" dirty="0">
                <a:latin typeface="Calibri" panose="020F0502020204030204" pitchFamily="34" charset="0"/>
              </a:rPr>
              <a:t> des services du réseau de 2</a:t>
            </a:r>
            <a:r>
              <a:rPr lang="fr-FR" sz="1600" b="1" i="1" u="sng" baseline="30000" dirty="0">
                <a:latin typeface="Calibri" panose="020F0502020204030204" pitchFamily="34" charset="0"/>
              </a:rPr>
              <a:t>ème</a:t>
            </a:r>
            <a:r>
              <a:rPr lang="fr-FR" sz="1600" b="1" i="1" u="sng" dirty="0">
                <a:latin typeface="Calibri" panose="020F0502020204030204" pitchFamily="34" charset="0"/>
              </a:rPr>
              <a:t> génération (2G) </a:t>
            </a:r>
            <a:r>
              <a:rPr lang="fr-FR" sz="1600" b="1" i="1" u="sng" dirty="0" smtClean="0">
                <a:latin typeface="Calibri" panose="020F0502020204030204" pitchFamily="34" charset="0"/>
              </a:rPr>
              <a:t>:</a:t>
            </a:r>
          </a:p>
          <a:p>
            <a:pPr lvl="0" algn="just"/>
            <a:endParaRPr lang="fr-FR" sz="1600" b="1" i="1" u="sng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n-US" sz="1600" dirty="0">
                <a:latin typeface="Calibri" panose="020F0502020204030204" pitchFamily="34" charset="0"/>
              </a:rPr>
              <a:t>La </a:t>
            </a:r>
            <a:r>
              <a:rPr lang="en-US" sz="1600" dirty="0" err="1">
                <a:latin typeface="Calibri" panose="020F0502020204030204" pitchFamily="34" charset="0"/>
              </a:rPr>
              <a:t>voix</a:t>
            </a:r>
            <a:r>
              <a:rPr lang="en-US" sz="1600" dirty="0">
                <a:latin typeface="Calibri" panose="020F0502020204030204" pitchFamily="34" charset="0"/>
              </a:rPr>
              <a:t> 2G ;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r-FR" sz="1600" dirty="0">
                <a:latin typeface="Calibri" panose="020F0502020204030204" pitchFamily="34" charset="0"/>
              </a:rPr>
              <a:t>Le service de la messagerie SMS ;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</a:rPr>
              <a:t> </a:t>
            </a:r>
          </a:p>
          <a:p>
            <a:pPr lvl="0" algn="just"/>
            <a:r>
              <a:rPr lang="fr-FR" sz="1600" b="1" i="1" u="sng" dirty="0">
                <a:latin typeface="Calibri" panose="020F0502020204030204" pitchFamily="34" charset="0"/>
              </a:rPr>
              <a:t>La </a:t>
            </a:r>
            <a:r>
              <a:rPr lang="fr-FR" sz="1600" b="1" i="1" u="sng" dirty="0" err="1">
                <a:latin typeface="Calibri" panose="020F0502020204030204" pitchFamily="34" charset="0"/>
              </a:rPr>
              <a:t>QoE</a:t>
            </a:r>
            <a:r>
              <a:rPr lang="fr-FR" sz="1600" b="1" i="1" u="sng" dirty="0">
                <a:latin typeface="Calibri" panose="020F0502020204030204" pitchFamily="34" charset="0"/>
              </a:rPr>
              <a:t> des services du réseau de 3</a:t>
            </a:r>
            <a:r>
              <a:rPr lang="fr-FR" sz="1600" b="1" i="1" u="sng" baseline="30000" dirty="0">
                <a:latin typeface="Calibri" panose="020F0502020204030204" pitchFamily="34" charset="0"/>
              </a:rPr>
              <a:t>ème</a:t>
            </a:r>
            <a:r>
              <a:rPr lang="fr-FR" sz="1600" b="1" i="1" u="sng" dirty="0">
                <a:latin typeface="Calibri" panose="020F0502020204030204" pitchFamily="34" charset="0"/>
              </a:rPr>
              <a:t> génération (3G : UMTS/HSPA/HSPA</a:t>
            </a:r>
            <a:r>
              <a:rPr lang="fr-FR" sz="1600" b="1" i="1" u="sng" dirty="0" smtClean="0">
                <a:latin typeface="Calibri" panose="020F0502020204030204" pitchFamily="34" charset="0"/>
              </a:rPr>
              <a:t>+):</a:t>
            </a:r>
          </a:p>
          <a:p>
            <a:pPr lvl="0" algn="just"/>
            <a:endParaRPr lang="fr-FR" sz="1600" b="1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r-FR" sz="1600" dirty="0">
                <a:latin typeface="Calibri" panose="020F0502020204030204" pitchFamily="34" charset="0"/>
              </a:rPr>
              <a:t>La v</a:t>
            </a:r>
            <a:r>
              <a:rPr lang="en-US" sz="1600" dirty="0" err="1">
                <a:latin typeface="Calibri" panose="020F0502020204030204" pitchFamily="34" charset="0"/>
              </a:rPr>
              <a:t>oix</a:t>
            </a:r>
            <a:r>
              <a:rPr lang="en-US" sz="1600" dirty="0">
                <a:latin typeface="Calibri" panose="020F0502020204030204" pitchFamily="34" charset="0"/>
              </a:rPr>
              <a:t> 3G ;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r-FR" sz="1600" dirty="0">
                <a:latin typeface="Calibri" panose="020F0502020204030204" pitchFamily="34" charset="0"/>
              </a:rPr>
              <a:t>La data 3G sur Smartphones/Tablettes.</a:t>
            </a:r>
          </a:p>
          <a:p>
            <a:pPr algn="just"/>
            <a:r>
              <a:rPr lang="fr-FR" sz="1600" dirty="0">
                <a:latin typeface="Calibri" panose="020F0502020204030204" pitchFamily="34" charset="0"/>
              </a:rPr>
              <a:t> </a:t>
            </a:r>
          </a:p>
          <a:p>
            <a:pPr lvl="0" algn="just"/>
            <a:r>
              <a:rPr lang="fr-FR" sz="1600" b="1" i="1" u="sng" dirty="0">
                <a:latin typeface="Calibri" panose="020F0502020204030204" pitchFamily="34" charset="0"/>
              </a:rPr>
              <a:t>La </a:t>
            </a:r>
            <a:r>
              <a:rPr lang="fr-FR" sz="1600" b="1" i="1" u="sng" dirty="0" err="1">
                <a:latin typeface="Calibri" panose="020F0502020204030204" pitchFamily="34" charset="0"/>
              </a:rPr>
              <a:t>QoE</a:t>
            </a:r>
            <a:r>
              <a:rPr lang="fr-FR" sz="1600" b="1" i="1" u="sng" dirty="0">
                <a:latin typeface="Calibri" panose="020F0502020204030204" pitchFamily="34" charset="0"/>
              </a:rPr>
              <a:t> des services du réseau de 4</a:t>
            </a:r>
            <a:r>
              <a:rPr lang="fr-FR" sz="1600" b="1" i="1" u="sng" baseline="30000" dirty="0">
                <a:latin typeface="Calibri" panose="020F0502020204030204" pitchFamily="34" charset="0"/>
              </a:rPr>
              <a:t>ème</a:t>
            </a:r>
            <a:r>
              <a:rPr lang="fr-FR" sz="1600" b="1" i="1" u="sng" dirty="0">
                <a:latin typeface="Calibri" panose="020F0502020204030204" pitchFamily="34" charset="0"/>
              </a:rPr>
              <a:t> génération (4G/LTE</a:t>
            </a:r>
            <a:r>
              <a:rPr lang="fr-FR" sz="1600" b="1" i="1" u="sng" dirty="0" smtClean="0">
                <a:latin typeface="Calibri" panose="020F0502020204030204" pitchFamily="34" charset="0"/>
              </a:rPr>
              <a:t>):</a:t>
            </a:r>
          </a:p>
          <a:p>
            <a:pPr lvl="0" algn="just"/>
            <a:endParaRPr lang="fr-FR" sz="1600" b="1" dirty="0" smtClean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Calibri" panose="020F0502020204030204" pitchFamily="34" charset="0"/>
              </a:rPr>
              <a:t>La </a:t>
            </a:r>
            <a:r>
              <a:rPr lang="fr-FR" sz="1600" dirty="0" smtClean="0">
                <a:latin typeface="Calibri" panose="020F0502020204030204" pitchFamily="34" charset="0"/>
              </a:rPr>
              <a:t>voix</a:t>
            </a:r>
            <a:r>
              <a:rPr lang="en-US" sz="1600" dirty="0" smtClean="0">
                <a:latin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</a:rPr>
              <a:t>4G </a:t>
            </a:r>
            <a:r>
              <a:rPr lang="en-US" sz="1600" dirty="0" smtClean="0">
                <a:latin typeface="Calibri" panose="020F0502020204030204" pitchFamily="34" charset="0"/>
              </a:rPr>
              <a:t>(future utilization);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r-FR" sz="1600" dirty="0">
                <a:latin typeface="Calibri" panose="020F0502020204030204" pitchFamily="34" charset="0"/>
              </a:rPr>
              <a:t>La data 4G sur Smartphones/Tablettes.</a:t>
            </a:r>
            <a:endParaRPr lang="fr-FR" sz="16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1226" y="1"/>
            <a:ext cx="9144000" cy="51816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/>
              <a:t>Evaluation de la </a:t>
            </a:r>
            <a:r>
              <a:rPr lang="fr-FR" dirty="0" err="1" smtClean="0"/>
              <a:t>QoE</a:t>
            </a:r>
            <a:r>
              <a:rPr lang="fr-FR" dirty="0" smtClean="0"/>
              <a:t> de l’Internet mobile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316142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2" y="671998"/>
            <a:ext cx="33237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>
                <a:latin typeface="Calibri" panose="020F0502020204030204" pitchFamily="34" charset="0"/>
              </a:rPr>
              <a:t>Service voix 2G, 3G et 4G :</a:t>
            </a:r>
          </a:p>
          <a:p>
            <a:r>
              <a:rPr lang="fr-FR" b="1" dirty="0">
                <a:latin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Temps d’établissement d’appel (second)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d’échec (%)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de coupure (%)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Durée d’appel par coupure (minute)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de réussite (%) ;</a:t>
            </a:r>
          </a:p>
          <a:p>
            <a:r>
              <a:rPr lang="fr-FR" dirty="0">
                <a:latin typeface="Calibri" panose="020F0502020204030204" pitchFamily="34" charset="0"/>
              </a:rPr>
              <a:t> </a:t>
            </a:r>
            <a:endParaRPr lang="fr-FR" dirty="0" smtClean="0">
              <a:latin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</a:endParaRPr>
          </a:p>
          <a:p>
            <a:r>
              <a:rPr lang="fr-FR" b="1" i="1" u="sng" dirty="0" smtClean="0">
                <a:latin typeface="Calibri" panose="020F0502020204030204" pitchFamily="34" charset="0"/>
              </a:rPr>
              <a:t>Service </a:t>
            </a:r>
            <a:r>
              <a:rPr lang="fr-FR" b="1" i="1" u="sng" dirty="0">
                <a:latin typeface="Calibri" panose="020F0502020204030204" pitchFamily="34" charset="0"/>
              </a:rPr>
              <a:t>SMS :</a:t>
            </a:r>
          </a:p>
          <a:p>
            <a:r>
              <a:rPr lang="fr-FR" b="1" dirty="0">
                <a:latin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des SMS non reçus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des SMS reçus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Durée de réception des SMS </a:t>
            </a:r>
            <a:r>
              <a:rPr lang="fr-FR" dirty="0" smtClean="0">
                <a:latin typeface="Calibri" panose="020F0502020204030204" pitchFamily="34" charset="0"/>
              </a:rPr>
              <a:t>;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3221" y="576995"/>
            <a:ext cx="54493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 smtClean="0">
                <a:latin typeface="Calibri" panose="020F0502020204030204" pitchFamily="34" charset="0"/>
              </a:rPr>
              <a:t>Service </a:t>
            </a:r>
            <a:r>
              <a:rPr lang="fr-FR" b="1" i="1" u="sng" dirty="0">
                <a:latin typeface="Calibri" panose="020F0502020204030204" pitchFamily="34" charset="0"/>
              </a:rPr>
              <a:t>Data 3G et 4G :</a:t>
            </a:r>
          </a:p>
          <a:p>
            <a:r>
              <a:rPr lang="fr-FR" b="1" dirty="0">
                <a:latin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Taux de connexions réussies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Débit moyen en Up-Link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Débit moyen en Down-Link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</a:rPr>
              <a:t>Débit</a:t>
            </a:r>
            <a:r>
              <a:rPr lang="en-US" dirty="0">
                <a:latin typeface="Calibri" panose="020F0502020204030204" pitchFamily="34" charset="0"/>
              </a:rPr>
              <a:t> pic </a:t>
            </a:r>
            <a:r>
              <a:rPr lang="en-US" dirty="0" err="1">
                <a:latin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</a:rPr>
              <a:t> Up-Link ;</a:t>
            </a:r>
            <a:endParaRPr lang="fr-FR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Débit pic en Down-Link 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>
                <a:latin typeface="Calibri" panose="020F0502020204030204" pitchFamily="34" charset="0"/>
              </a:rPr>
              <a:t>Temps de chargement des pages Web</a:t>
            </a:r>
            <a:r>
              <a:rPr lang="fr-FR" dirty="0" smtClean="0">
                <a:latin typeface="Calibri" panose="020F0502020204030204" pitchFamily="34" charset="0"/>
              </a:rPr>
              <a:t>.</a:t>
            </a:r>
          </a:p>
          <a:p>
            <a:pPr lvl="0"/>
            <a:endParaRPr lang="fr-FR" dirty="0">
              <a:latin typeface="Calibri" panose="020F0502020204030204" pitchFamily="34" charset="0"/>
            </a:endParaRPr>
          </a:p>
          <a:p>
            <a:r>
              <a:rPr lang="fr-FR" b="1" i="1" u="sng" dirty="0">
                <a:latin typeface="Calibri" panose="020F0502020204030204" pitchFamily="34" charset="0"/>
              </a:rPr>
              <a:t>Couverture </a:t>
            </a:r>
          </a:p>
          <a:p>
            <a:r>
              <a:rPr lang="fr-FR" b="1" dirty="0">
                <a:latin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</a:endParaRPr>
          </a:p>
          <a:p>
            <a:pPr lvl="0"/>
            <a:r>
              <a:rPr lang="fr-FR" dirty="0">
                <a:latin typeface="Calibri" panose="020F0502020204030204" pitchFamily="34" charset="0"/>
              </a:rPr>
              <a:t>Indisponibilité du réseau ;</a:t>
            </a:r>
          </a:p>
          <a:p>
            <a:pPr lvl="0"/>
            <a:r>
              <a:rPr lang="fr-FR" dirty="0">
                <a:latin typeface="Calibri" panose="020F0502020204030204" pitchFamily="34" charset="0"/>
              </a:rPr>
              <a:t>Temps d’accès au service par opérateur et par (type de service) ;</a:t>
            </a:r>
          </a:p>
          <a:p>
            <a:pPr lvl="0"/>
            <a:r>
              <a:rPr lang="fr-FR" dirty="0">
                <a:latin typeface="Calibri" panose="020F0502020204030204" pitchFamily="34" charset="0"/>
              </a:rPr>
              <a:t>Disponibilité du service par opérateur et par (type de service) ;</a:t>
            </a:r>
          </a:p>
          <a:p>
            <a:pPr lvl="0"/>
            <a:r>
              <a:rPr lang="fr-FR" dirty="0">
                <a:latin typeface="Calibri" panose="020F0502020204030204" pitchFamily="34" charset="0"/>
              </a:rPr>
              <a:t>Identification de zones de non couverture data par opérateur.</a:t>
            </a:r>
            <a:endParaRPr lang="fr-FR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1226" y="1"/>
            <a:ext cx="9144000" cy="51816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/>
              <a:t>Evaluation de la </a:t>
            </a:r>
            <a:r>
              <a:rPr lang="fr-FR" dirty="0" err="1" smtClean="0"/>
              <a:t>QoE</a:t>
            </a:r>
            <a:r>
              <a:rPr lang="fr-FR" dirty="0" smtClean="0"/>
              <a:t> de l’Internet mobile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827386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Le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service Internet 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au 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Maroc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Types de mesures :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de l’Internet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/>
              <a:t>Conclusions 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88329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6988" y="1231900"/>
            <a:ext cx="8785225" cy="4968875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 smtClean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r>
              <a:rPr lang="fr-FR" dirty="0" smtClean="0"/>
              <a:t>					</a:t>
            </a:r>
            <a:endParaRPr lang="fr-FR" dirty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 smtClean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 smtClean="0"/>
          </a:p>
          <a:p>
            <a:pPr marL="457200" lvl="1" indent="0">
              <a:lnSpc>
                <a:spcPct val="80000"/>
              </a:lnSpc>
              <a:buClr>
                <a:schemeClr val="accent3"/>
              </a:buClr>
              <a:buFont typeface="ZapfDingbats BT" pitchFamily="18" charset="2"/>
              <a:buNone/>
              <a:defRPr/>
            </a:pPr>
            <a:endParaRPr lang="fr-FR" dirty="0"/>
          </a:p>
        </p:txBody>
      </p:sp>
      <p:sp>
        <p:nvSpPr>
          <p:cNvPr id="16387" name="Rectangle 8"/>
          <p:cNvSpPr txBox="1"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Fondements</a:t>
            </a:r>
            <a:r>
              <a:rPr lang="en-US" sz="2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 pour le </a:t>
            </a:r>
            <a:r>
              <a:rPr lang="en-US" sz="2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suivi</a:t>
            </a:r>
            <a:r>
              <a:rPr lang="en-US" sz="2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 de la </a:t>
            </a:r>
            <a:r>
              <a:rPr lang="en-US" sz="2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QoS</a:t>
            </a:r>
            <a:r>
              <a:rPr lang="en-US" sz="2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/>
            </a:r>
            <a:br>
              <a:rPr lang="en-US" sz="2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</a:br>
            <a:r>
              <a:rPr lang="en-US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" name="Flèche droite 2"/>
          <p:cNvSpPr/>
          <p:nvPr/>
        </p:nvSpPr>
        <p:spPr bwMode="auto">
          <a:xfrm>
            <a:off x="344488" y="685800"/>
            <a:ext cx="5522912" cy="3095625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fr-FR" sz="2400" dirty="0"/>
              <a:t>Mise en place d’un dispositif global de réception des KPI des opérateurs : tous réseaux et tous services</a:t>
            </a:r>
          </a:p>
        </p:txBody>
      </p:sp>
      <p:sp>
        <p:nvSpPr>
          <p:cNvPr id="8" name="Flèche droite 7"/>
          <p:cNvSpPr>
            <a:spLocks noChangeArrowheads="1"/>
          </p:cNvSpPr>
          <p:nvPr/>
        </p:nvSpPr>
        <p:spPr bwMode="auto">
          <a:xfrm>
            <a:off x="344488" y="3752850"/>
            <a:ext cx="5522912" cy="3097213"/>
          </a:xfrm>
          <a:prstGeom prst="rightArrow">
            <a:avLst>
              <a:gd name="adj1" fmla="val 50000"/>
              <a:gd name="adj2" fmla="val 4997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sz="2400"/>
              <a:t>Elaboration de documents de référence convenus par tous les acteurs encadrant les mesures terrain de la QoS</a:t>
            </a:r>
          </a:p>
        </p:txBody>
      </p:sp>
      <p:sp>
        <p:nvSpPr>
          <p:cNvPr id="4" name="Rectangle à coins arrondis 3"/>
          <p:cNvSpPr/>
          <p:nvPr/>
        </p:nvSpPr>
        <p:spPr bwMode="auto">
          <a:xfrm>
            <a:off x="5867400" y="836613"/>
            <a:ext cx="3097213" cy="288131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fr-FR" sz="2400" b="1" dirty="0"/>
              <a:t>Modèle complet opérationnel de données KPI selon des fréquences </a:t>
            </a:r>
            <a:r>
              <a:rPr lang="fr-FR" sz="2400" b="1" dirty="0" smtClean="0"/>
              <a:t>d’envois fixées</a:t>
            </a:r>
            <a:endParaRPr lang="fr-FR" sz="2400" b="1" dirty="0"/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5867400" y="3781425"/>
            <a:ext cx="3113088" cy="31035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sz="2400" b="1"/>
              <a:t>Externalisation maîtrisée des mesures et usage des résultats par les opérateurs</a:t>
            </a:r>
          </a:p>
        </p:txBody>
      </p:sp>
      <p:sp>
        <p:nvSpPr>
          <p:cNvPr id="16392" name="Espace réservé du numéro de diapositive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8D1F300-8B20-40E6-93C7-F5B216DB4876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44303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4" grpId="0" animBg="1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title"/>
          </p:nvPr>
        </p:nvSpPr>
        <p:spPr>
          <a:xfrm>
            <a:off x="14748" y="338547"/>
            <a:ext cx="9144000" cy="1152526"/>
          </a:xfrm>
        </p:spPr>
        <p:txBody>
          <a:bodyPr/>
          <a:lstStyle/>
          <a:p>
            <a:r>
              <a:rPr lang="en-US" dirty="0" smtClean="0"/>
              <a:t>Conclusions et </a:t>
            </a:r>
            <a:r>
              <a:rPr lang="en-US" dirty="0" err="1" smtClean="0"/>
              <a:t>Recommandations</a:t>
            </a:r>
            <a:r>
              <a:rPr lang="en-US" dirty="0" smtClean="0"/>
              <a:t>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0" y="1297857"/>
            <a:ext cx="9144000" cy="501086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Recommandation n°1</a:t>
            </a:r>
          </a:p>
          <a:p>
            <a:pPr lvl="1">
              <a:defRPr/>
            </a:pPr>
            <a:r>
              <a:rPr lang="fr-FR" dirty="0" smtClean="0"/>
              <a:t>Concertation permanente avec les opérateurs en amant sur la méthodologie. Adoption d’une démarche concertée de référence pour le suivi.</a:t>
            </a:r>
          </a:p>
          <a:p>
            <a:pPr lvl="1">
              <a:defRPr/>
            </a:pPr>
            <a:r>
              <a:rPr lang="fr-FR" dirty="0" smtClean="0"/>
              <a:t>Adoption d’un référentiel (protocole) de mesures d’évaluation de la </a:t>
            </a:r>
            <a:r>
              <a:rPr lang="fr-FR" dirty="0" err="1" smtClean="0"/>
              <a:t>QoS</a:t>
            </a:r>
            <a:r>
              <a:rPr lang="fr-FR" dirty="0" smtClean="0"/>
              <a:t>/</a:t>
            </a:r>
            <a:r>
              <a:rPr lang="fr-FR" dirty="0" err="1" smtClean="0"/>
              <a:t>QoE</a:t>
            </a:r>
            <a:r>
              <a:rPr lang="fr-FR" dirty="0" smtClean="0"/>
              <a:t>.</a:t>
            </a:r>
          </a:p>
          <a:p>
            <a:pPr lvl="1">
              <a:defRPr/>
            </a:pPr>
            <a:r>
              <a:rPr lang="fr-FR" dirty="0" smtClean="0"/>
              <a:t>Aucun </a:t>
            </a:r>
            <a:r>
              <a:rPr lang="fr-FR" dirty="0"/>
              <a:t>des opérateurs n’est informé sur les sites des mesures </a:t>
            </a:r>
            <a:r>
              <a:rPr lang="fr-FR" dirty="0" err="1" smtClean="0"/>
              <a:t>QoS</a:t>
            </a:r>
            <a:r>
              <a:rPr lang="fr-FR" dirty="0" smtClean="0"/>
              <a:t> ni </a:t>
            </a:r>
            <a:r>
              <a:rPr lang="fr-FR" dirty="0"/>
              <a:t>sur la période.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fr-FR" dirty="0" smtClean="0"/>
          </a:p>
        </p:txBody>
      </p:sp>
      <p:sp>
        <p:nvSpPr>
          <p:cNvPr id="46085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D0B0C45-56F7-4066-8D68-2D41D39E6866}" type="slidenum">
              <a:rPr lang="en-US" sz="1200" smtClean="0"/>
              <a:pPr/>
              <a:t>40</a:t>
            </a:fld>
            <a:endParaRPr lang="en-US" sz="120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297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454025"/>
            <a:ext cx="9144000" cy="908050"/>
          </a:xfrm>
        </p:spPr>
        <p:txBody>
          <a:bodyPr/>
          <a:lstStyle/>
          <a:p>
            <a:r>
              <a:rPr lang="en-US" dirty="0" smtClean="0"/>
              <a:t>Conclusions et </a:t>
            </a:r>
            <a:r>
              <a:rPr lang="en-US" dirty="0" err="1" smtClean="0"/>
              <a:t>Recommandations</a:t>
            </a:r>
            <a:r>
              <a:rPr lang="en-US" dirty="0" smtClean="0"/>
              <a:t>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26629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9750" y="1386348"/>
            <a:ext cx="8229600" cy="506684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Recommandation n°2</a:t>
            </a:r>
          </a:p>
          <a:p>
            <a:pPr lvl="1">
              <a:defRPr/>
            </a:pPr>
            <a:r>
              <a:rPr lang="fr-FR" dirty="0" smtClean="0"/>
              <a:t>Réaliser un nombre important de mesures </a:t>
            </a:r>
            <a:r>
              <a:rPr lang="fr-FR" dirty="0" err="1" smtClean="0"/>
              <a:t>QoS</a:t>
            </a:r>
            <a:r>
              <a:rPr lang="fr-FR" dirty="0" smtClean="0"/>
              <a:t>/</a:t>
            </a:r>
            <a:r>
              <a:rPr lang="fr-FR" dirty="0" err="1" smtClean="0"/>
              <a:t>QoE</a:t>
            </a:r>
            <a:r>
              <a:rPr lang="fr-FR" dirty="0" smtClean="0"/>
              <a:t> à blanc, avec les mêmes outils que ceux utilisés dans les campagnes réelles de mesures et de préférence en présence des représentants des opérateurs concernés par les mesures (Minimiser à savoir éliminer toute contestation potentielle des opérateurs).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fr-FR" dirty="0" smtClean="0"/>
          </a:p>
        </p:txBody>
      </p:sp>
      <p:sp>
        <p:nvSpPr>
          <p:cNvPr id="47109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25E7806-26F3-4E9A-9FBE-CA81F1CE89D9}" type="slidenum">
              <a:rPr lang="en-US" sz="1200" smtClean="0"/>
              <a:pPr/>
              <a:t>41</a:t>
            </a:fld>
            <a:endParaRPr lang="en-US" sz="120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2582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99230"/>
            <a:ext cx="9144000" cy="692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et </a:t>
            </a:r>
            <a:r>
              <a:rPr lang="en-US" dirty="0" err="1" smtClean="0"/>
              <a:t>Recommandations</a:t>
            </a:r>
            <a:r>
              <a:rPr lang="en-US" dirty="0" smtClean="0"/>
              <a:t>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9750" y="1091380"/>
            <a:ext cx="8229600" cy="5361807"/>
          </a:xfrm>
        </p:spPr>
        <p:txBody>
          <a:bodyPr/>
          <a:lstStyle/>
          <a:p>
            <a:pPr marL="342900" lvl="1" indent="-342900">
              <a:buSzPct val="75000"/>
              <a:buFont typeface="ZapfDingbats BT" pitchFamily="18" charset="2"/>
              <a:buBlip>
                <a:blip r:embed="rId3"/>
              </a:buBlip>
              <a:defRPr/>
            </a:pPr>
            <a:r>
              <a:rPr lang="fr-FR" sz="3200" dirty="0" smtClean="0">
                <a:ea typeface="+mn-ea"/>
                <a:cs typeface="+mn-cs"/>
              </a:rPr>
              <a:t>Recommandation n°3</a:t>
            </a:r>
            <a:endParaRPr lang="fr-FR" sz="3200" dirty="0">
              <a:ea typeface="+mn-ea"/>
              <a:cs typeface="+mn-cs"/>
            </a:endParaRPr>
          </a:p>
          <a:p>
            <a:pPr lvl="1">
              <a:defRPr/>
            </a:pPr>
            <a:r>
              <a:rPr lang="fr-FR" dirty="0" smtClean="0"/>
              <a:t>Mesures pour les opérateurs : usage positif des résultats par les opérateurs (usage de la plate-forme serveurs de tests//financement des campagnes par les opérateurs).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fr-FR" sz="900" dirty="0"/>
          </a:p>
          <a:p>
            <a:pPr marL="342900" lvl="1" indent="-342900">
              <a:buSzPct val="75000"/>
              <a:buFont typeface="ZapfDingbats BT" pitchFamily="18" charset="2"/>
              <a:buBlip>
                <a:blip r:embed="rId3"/>
              </a:buBlip>
              <a:defRPr/>
            </a:pPr>
            <a:r>
              <a:rPr lang="fr-FR" sz="3200" dirty="0">
                <a:ea typeface="+mn-ea"/>
                <a:cs typeface="+mn-cs"/>
              </a:rPr>
              <a:t>Recommandation </a:t>
            </a:r>
            <a:r>
              <a:rPr lang="fr-FR" sz="3200" dirty="0" smtClean="0">
                <a:ea typeface="+mn-ea"/>
                <a:cs typeface="+mn-cs"/>
              </a:rPr>
              <a:t>n°4</a:t>
            </a:r>
            <a:endParaRPr lang="fr-FR" sz="3200" dirty="0">
              <a:ea typeface="+mn-ea"/>
              <a:cs typeface="+mn-cs"/>
            </a:endParaRPr>
          </a:p>
          <a:p>
            <a:pPr lvl="1">
              <a:defRPr/>
            </a:pPr>
            <a:r>
              <a:rPr lang="fr-FR" dirty="0" smtClean="0"/>
              <a:t>Publier les résultats (comparatifs), adopter une stratégie de communication  et considérer </a:t>
            </a:r>
            <a:r>
              <a:rPr lang="fr-FR" dirty="0"/>
              <a:t>les sanctions </a:t>
            </a:r>
            <a:r>
              <a:rPr lang="fr-FR" dirty="0" smtClean="0"/>
              <a:t>pour les anomalies comme </a:t>
            </a:r>
            <a:r>
              <a:rPr lang="fr-FR" dirty="0"/>
              <a:t>dernier recourt.</a:t>
            </a:r>
          </a:p>
          <a:p>
            <a:pPr marL="457200" lvl="1" indent="0">
              <a:buFont typeface="ZapfDingbats BT" pitchFamily="18" charset="2"/>
              <a:buNone/>
              <a:defRPr/>
            </a:pPr>
            <a:endParaRPr lang="fr-FR" dirty="0" smtClean="0"/>
          </a:p>
        </p:txBody>
      </p:sp>
      <p:sp>
        <p:nvSpPr>
          <p:cNvPr id="48133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A0512FA-CF2B-40E8-8876-84FEFC42EBE3}" type="slidenum">
              <a:rPr lang="en-US" sz="1200" smtClean="0"/>
              <a:pPr/>
              <a:t>42</a:t>
            </a:fld>
            <a:endParaRPr lang="en-US" sz="120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33055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82353"/>
            <a:ext cx="9144000" cy="764704"/>
          </a:xfrm>
        </p:spPr>
        <p:txBody>
          <a:bodyPr/>
          <a:lstStyle/>
          <a:p>
            <a:r>
              <a:rPr lang="en-US" dirty="0" smtClean="0"/>
              <a:t>Conclusions et </a:t>
            </a:r>
            <a:r>
              <a:rPr lang="en-US" dirty="0" err="1" smtClean="0"/>
              <a:t>Recommandations</a:t>
            </a:r>
            <a:endParaRPr lang="en-US" dirty="0" smtClean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17412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51520" y="1557339"/>
            <a:ext cx="8517830" cy="791542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SzPct val="75000"/>
              <a:buBlip>
                <a:blip r:embed="rId3"/>
              </a:buBlip>
            </a:pPr>
            <a:r>
              <a:rPr lang="fr-FR" sz="3200" dirty="0"/>
              <a:t>Recommandation </a:t>
            </a:r>
            <a:r>
              <a:rPr lang="fr-FR" sz="3200" dirty="0" smtClean="0"/>
              <a:t>n°4 (suite)</a:t>
            </a:r>
            <a:endParaRPr lang="fr-FR" sz="3200" dirty="0"/>
          </a:p>
          <a:p>
            <a:pPr lvl="1"/>
            <a:r>
              <a:rPr lang="fr-FR" dirty="0" smtClean="0"/>
              <a:t>Publication des résultats de mesures :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7950" y="2792534"/>
            <a:ext cx="2808288" cy="2551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sz="1800" b="1" dirty="0">
                <a:solidFill>
                  <a:srgbClr val="0005A1"/>
                </a:solidFill>
              </a:rPr>
              <a:t>1</a:t>
            </a:r>
            <a:r>
              <a:rPr lang="fr-FR" sz="1800" b="1" baseline="30000" dirty="0">
                <a:solidFill>
                  <a:srgbClr val="0005A1"/>
                </a:solidFill>
              </a:rPr>
              <a:t>ère</a:t>
            </a:r>
            <a:r>
              <a:rPr lang="fr-FR" sz="1800" b="1" dirty="0">
                <a:solidFill>
                  <a:srgbClr val="0005A1"/>
                </a:solidFill>
              </a:rPr>
              <a:t> campagne voix sur un échantillon large (trentaine de </a:t>
            </a:r>
            <a:r>
              <a:rPr lang="fr-FR" sz="1800" b="1" dirty="0" smtClean="0">
                <a:solidFill>
                  <a:srgbClr val="0005A1"/>
                </a:solidFill>
              </a:rPr>
              <a:t>villes et points de concentration aéroports, centres touristiques…).</a:t>
            </a:r>
            <a:endParaRPr lang="fr-FR" sz="1800" b="1" dirty="0">
              <a:solidFill>
                <a:srgbClr val="0005A1"/>
              </a:solidFill>
            </a:endParaRPr>
          </a:p>
          <a:p>
            <a:pPr defTabSz="912813">
              <a:defRPr/>
            </a:pPr>
            <a:r>
              <a:rPr lang="fr-FR" sz="1800" b="1" dirty="0"/>
              <a:t>1</a:t>
            </a:r>
            <a:r>
              <a:rPr lang="fr-FR" sz="1800" b="1" baseline="30000" dirty="0"/>
              <a:t>er</a:t>
            </a:r>
            <a:r>
              <a:rPr lang="fr-FR" sz="1800" b="1" dirty="0"/>
              <a:t> trimestre de l’année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11863" y="2984258"/>
            <a:ext cx="2952750" cy="21351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11" tIns="45706" rIns="91411" bIns="45706" anchor="ctr"/>
          <a:lstStyle/>
          <a:p>
            <a:pPr defTabSz="912813">
              <a:defRPr/>
            </a:pPr>
            <a:r>
              <a:rPr lang="fr-FR" sz="1800" b="1" dirty="0">
                <a:solidFill>
                  <a:srgbClr val="0005A1"/>
                </a:solidFill>
              </a:rPr>
              <a:t>2</a:t>
            </a:r>
            <a:r>
              <a:rPr lang="fr-FR" sz="1800" b="1" baseline="30000" dirty="0">
                <a:solidFill>
                  <a:srgbClr val="0005A1"/>
                </a:solidFill>
              </a:rPr>
              <a:t>ème</a:t>
            </a:r>
            <a:r>
              <a:rPr lang="fr-FR" sz="1800" b="1" dirty="0">
                <a:solidFill>
                  <a:srgbClr val="0005A1"/>
                </a:solidFill>
              </a:rPr>
              <a:t> campagne similaire à la première basée pratiquement sur le même échantillon.</a:t>
            </a:r>
          </a:p>
          <a:p>
            <a:pPr defTabSz="912813">
              <a:defRPr/>
            </a:pPr>
            <a:r>
              <a:rPr lang="fr-FR" sz="1800" b="1" dirty="0"/>
              <a:t>4</a:t>
            </a:r>
            <a:r>
              <a:rPr lang="fr-FR" sz="1800" b="1" baseline="30000" dirty="0"/>
              <a:t>ème</a:t>
            </a:r>
            <a:r>
              <a:rPr lang="fr-FR" sz="1800" b="1" dirty="0"/>
              <a:t> trimestre de </a:t>
            </a:r>
            <a:r>
              <a:rPr lang="fr-FR" sz="1800" b="1" dirty="0" smtClean="0"/>
              <a:t>l’année</a:t>
            </a:r>
            <a:endParaRPr lang="fr-FR" sz="1800" b="1" dirty="0"/>
          </a:p>
        </p:txBody>
      </p:sp>
      <p:sp>
        <p:nvSpPr>
          <p:cNvPr id="10" name="Flèche droite 2"/>
          <p:cNvSpPr>
            <a:spLocks noChangeArrowheads="1"/>
          </p:cNvSpPr>
          <p:nvPr/>
        </p:nvSpPr>
        <p:spPr bwMode="auto">
          <a:xfrm>
            <a:off x="3059113" y="4125052"/>
            <a:ext cx="2808287" cy="649288"/>
          </a:xfrm>
          <a:prstGeom prst="rightArrow">
            <a:avLst>
              <a:gd name="adj1" fmla="val 50000"/>
              <a:gd name="adj2" fmla="val 499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" name="ZoneTexte 5"/>
          <p:cNvSpPr txBox="1">
            <a:spLocks noChangeArrowheads="1"/>
          </p:cNvSpPr>
          <p:nvPr/>
        </p:nvSpPr>
        <p:spPr bwMode="auto">
          <a:xfrm>
            <a:off x="2949575" y="3424868"/>
            <a:ext cx="30591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sz="1600" b="1" dirty="0">
                <a:latin typeface="Arial" charset="0"/>
                <a:cs typeface="Arial" charset="0"/>
              </a:rPr>
              <a:t>Communication des résultats</a:t>
            </a:r>
          </a:p>
          <a:p>
            <a:pPr algn="ctr" eaLnBrk="1" hangingPunct="1"/>
            <a:r>
              <a:rPr lang="fr-FR" sz="1600" b="1" dirty="0">
                <a:latin typeface="Arial" charset="0"/>
                <a:cs typeface="Arial" charset="0"/>
              </a:rPr>
              <a:t> aux opérateurs</a:t>
            </a:r>
          </a:p>
        </p:txBody>
      </p:sp>
      <p:sp>
        <p:nvSpPr>
          <p:cNvPr id="12" name="ZoneTexte 8"/>
          <p:cNvSpPr txBox="1">
            <a:spLocks noChangeArrowheads="1"/>
          </p:cNvSpPr>
          <p:nvPr/>
        </p:nvSpPr>
        <p:spPr bwMode="auto">
          <a:xfrm>
            <a:off x="3152775" y="4821504"/>
            <a:ext cx="2659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sz="1600" b="1" dirty="0">
                <a:solidFill>
                  <a:srgbClr val="00B050"/>
                </a:solidFill>
                <a:latin typeface="Arial" charset="0"/>
                <a:cs typeface="Arial" charset="0"/>
              </a:rPr>
              <a:t>Délai de 5 à 6 mois pour</a:t>
            </a:r>
          </a:p>
          <a:p>
            <a:pPr algn="ctr" eaLnBrk="1" hangingPunct="1"/>
            <a:r>
              <a:rPr lang="fr-FR" sz="1600" b="1" dirty="0">
                <a:solidFill>
                  <a:srgbClr val="00B050"/>
                </a:solidFill>
                <a:latin typeface="Arial" charset="0"/>
                <a:cs typeface="Arial" charset="0"/>
              </a:rPr>
              <a:t>correction des anomalies</a:t>
            </a:r>
          </a:p>
          <a:p>
            <a:pPr algn="ctr" eaLnBrk="1" hangingPunct="1"/>
            <a:r>
              <a:rPr lang="fr-FR" sz="1600" b="1" dirty="0">
                <a:solidFill>
                  <a:srgbClr val="00B050"/>
                </a:solidFill>
                <a:latin typeface="Arial" charset="0"/>
                <a:cs typeface="Arial" charset="0"/>
              </a:rPr>
              <a:t> identifiées par l’ANRT</a:t>
            </a:r>
          </a:p>
        </p:txBody>
      </p:sp>
      <p:sp>
        <p:nvSpPr>
          <p:cNvPr id="17418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9CF261F-2D2F-48EF-925C-6438FCCB6A85}" type="slidenum">
              <a:rPr lang="en-US" sz="1200" smtClean="0"/>
              <a:pPr/>
              <a:t>43</a:t>
            </a:fld>
            <a:endParaRPr lang="en-US" sz="1200" smtClean="0"/>
          </a:p>
        </p:txBody>
      </p:sp>
      <p:sp>
        <p:nvSpPr>
          <p:cNvPr id="3" name="Rectangle 2"/>
          <p:cNvSpPr/>
          <p:nvPr/>
        </p:nvSpPr>
        <p:spPr>
          <a:xfrm>
            <a:off x="6345238" y="5051258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2813">
              <a:defRPr/>
            </a:pPr>
            <a:r>
              <a:rPr lang="fr-FR" sz="1800" b="1" i="1" dirty="0">
                <a:solidFill>
                  <a:srgbClr val="FF0000"/>
                </a:solidFill>
              </a:rPr>
              <a:t>(Publication des </a:t>
            </a:r>
            <a:r>
              <a:rPr lang="fr-FR" sz="1800" b="1" i="1" dirty="0" smtClean="0">
                <a:solidFill>
                  <a:srgbClr val="FF0000"/>
                </a:solidFill>
              </a:rPr>
              <a:t>résultats et communication)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427461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8229600" cy="27368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30724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9750" y="1700213"/>
            <a:ext cx="8229600" cy="352901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fr-FR" sz="4000" b="1" dirty="0" smtClean="0"/>
              <a:t>Merci pour votre attention</a:t>
            </a:r>
          </a:p>
          <a:p>
            <a:pPr marL="0" indent="0" algn="ctr">
              <a:buFontTx/>
              <a:buNone/>
            </a:pPr>
            <a:r>
              <a:rPr lang="fr-FR" sz="4000" b="1" dirty="0" smtClean="0"/>
              <a:t>Questions/Réponses</a:t>
            </a:r>
          </a:p>
          <a:p>
            <a:pPr marL="0" indent="0" algn="ctr">
              <a:buFontTx/>
              <a:buNone/>
            </a:pPr>
            <a:endParaRPr lang="fr-FR" dirty="0" smtClean="0"/>
          </a:p>
          <a:p>
            <a:pPr marL="0" indent="0" algn="ctr">
              <a:buFontTx/>
              <a:buNone/>
            </a:pPr>
            <a:endParaRPr lang="fr-FR" dirty="0" smtClean="0"/>
          </a:p>
          <a:p>
            <a:pPr marL="0" indent="0" algn="ctr">
              <a:buFontTx/>
              <a:buNone/>
            </a:pPr>
            <a:r>
              <a:rPr lang="en-GB" sz="2800" b="1" dirty="0" smtClean="0">
                <a:hlinkClick r:id="rId3"/>
              </a:rPr>
              <a:t>talib@anrt.ma</a:t>
            </a:r>
            <a:r>
              <a:rPr lang="en-GB" sz="2800" b="1" dirty="0" smtClean="0"/>
              <a:t> // </a:t>
            </a:r>
            <a:r>
              <a:rPr lang="en-GB" sz="2800" b="1" dirty="0" smtClean="0">
                <a:hlinkClick r:id="rId4"/>
              </a:rPr>
              <a:t>htalib@ties.itu.int</a:t>
            </a:r>
            <a:endParaRPr lang="en-GB" sz="2800" b="1" dirty="0" smtClean="0"/>
          </a:p>
          <a:p>
            <a:pPr marL="0" indent="0" algn="ctr">
              <a:buFontTx/>
              <a:buNone/>
            </a:pPr>
            <a:endParaRPr lang="fr-FR" dirty="0" smtClean="0"/>
          </a:p>
          <a:p>
            <a:pPr marL="0" indent="0">
              <a:buFontTx/>
              <a:buNone/>
            </a:pPr>
            <a:endParaRPr lang="fr-FR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B09C60-56E3-49E9-AC4E-AB6A11F4441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726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7503"/>
            <a:ext cx="9144000" cy="836613"/>
          </a:xfrm>
        </p:spPr>
        <p:txBody>
          <a:bodyPr/>
          <a:lstStyle/>
          <a:p>
            <a:r>
              <a:rPr lang="fr-FR" dirty="0" smtClean="0"/>
              <a:t>Plan de la présentation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3110"/>
            <a:ext cx="9144000" cy="466049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>
                <a:solidFill>
                  <a:schemeClr val="bg1">
                    <a:lumMod val="85000"/>
                  </a:schemeClr>
                </a:solidFill>
              </a:rPr>
              <a:t>Introduction : fondements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fr-FR" sz="2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fr-FR" sz="2800" dirty="0" smtClean="0"/>
              <a:t>Le </a:t>
            </a:r>
            <a:r>
              <a:rPr lang="fr-FR" sz="2800" dirty="0"/>
              <a:t>service Internet </a:t>
            </a:r>
            <a:r>
              <a:rPr lang="fr-FR" sz="2800" dirty="0" smtClean="0"/>
              <a:t>au </a:t>
            </a:r>
            <a:r>
              <a:rPr lang="fr-FR" sz="2800" dirty="0"/>
              <a:t>Maroc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 de l’Internet fixe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sz="2800" dirty="0" err="1" smtClean="0">
                <a:solidFill>
                  <a:schemeClr val="bg1">
                    <a:lumMod val="85000"/>
                  </a:schemeClr>
                </a:solidFill>
              </a:rPr>
              <a:t>QoS</a:t>
            </a: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 de l’Internet mobile 3G et 4G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PC,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Internet mobile sur Smartphones</a:t>
            </a:r>
          </a:p>
          <a:p>
            <a:pPr lvl="1">
              <a:defRPr/>
            </a:pPr>
            <a:r>
              <a:rPr lang="fr-FR" sz="2400" dirty="0" smtClean="0">
                <a:solidFill>
                  <a:schemeClr val="bg1">
                    <a:lumMod val="85000"/>
                  </a:schemeClr>
                </a:solidFill>
              </a:rPr>
              <a:t>Mesures FTP ou HTTP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Indicateurs mesurés (Définitions)</a:t>
            </a:r>
          </a:p>
          <a:p>
            <a:pPr>
              <a:defRPr/>
            </a:pPr>
            <a:r>
              <a:rPr lang="fr-FR" sz="2800" dirty="0" smtClean="0">
                <a:solidFill>
                  <a:schemeClr val="bg1">
                    <a:lumMod val="85000"/>
                  </a:schemeClr>
                </a:solidFill>
              </a:rPr>
              <a:t>Plate-forme serveurs de mesures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Evaluation de la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QoE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 de l’Internet</a:t>
            </a:r>
          </a:p>
          <a:p>
            <a:pPr marL="342900" lvl="1" indent="-342900">
              <a:buFont typeface="Arial"/>
              <a:buChar char="•"/>
              <a:defRPr/>
            </a:pP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et recommandations</a:t>
            </a:r>
          </a:p>
          <a:p>
            <a:pPr>
              <a:defRPr/>
            </a:pPr>
            <a:endParaRPr 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751763" y="6525344"/>
            <a:ext cx="1366837" cy="3596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34B60-16E9-421C-BEAE-A5921D67F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4050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089641"/>
            <a:ext cx="9144000" cy="4706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Trois</a:t>
            </a:r>
            <a:r>
              <a:rPr lang="en-US" sz="2800" dirty="0" smtClean="0"/>
              <a:t> </a:t>
            </a:r>
            <a:r>
              <a:rPr lang="en-US" sz="2800" dirty="0" err="1" smtClean="0"/>
              <a:t>opérateurs</a:t>
            </a:r>
            <a:r>
              <a:rPr lang="en-US" sz="2800" dirty="0" smtClean="0"/>
              <a:t> </a:t>
            </a:r>
            <a:r>
              <a:rPr lang="en-US" sz="2800" dirty="0" err="1" smtClean="0"/>
              <a:t>globaux</a:t>
            </a:r>
            <a:r>
              <a:rPr lang="en-US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 smtClean="0"/>
              <a:t>Itissalat</a:t>
            </a:r>
            <a:r>
              <a:rPr lang="en-US" sz="2800" dirty="0" smtClean="0"/>
              <a:t> </a:t>
            </a:r>
            <a:r>
              <a:rPr lang="en-US" sz="2800" dirty="0"/>
              <a:t>Al-</a:t>
            </a:r>
            <a:r>
              <a:rPr lang="en-US" sz="2800" dirty="0" err="1"/>
              <a:t>Maghrib</a:t>
            </a:r>
            <a:r>
              <a:rPr lang="en-US" sz="2800" dirty="0"/>
              <a:t> (Maroc Telecom</a:t>
            </a:r>
            <a:r>
              <a:rPr lang="en-US" sz="2800" dirty="0" smtClean="0"/>
              <a:t>), </a:t>
            </a:r>
            <a:r>
              <a:rPr lang="en-US" sz="2800" dirty="0" err="1"/>
              <a:t>Médi</a:t>
            </a:r>
            <a:r>
              <a:rPr lang="en-US" sz="2800" dirty="0"/>
              <a:t> </a:t>
            </a:r>
            <a:r>
              <a:rPr lang="en-US" sz="2800" dirty="0" smtClean="0"/>
              <a:t>Telecom (</a:t>
            </a:r>
            <a:r>
              <a:rPr lang="en-US" sz="2800" dirty="0" err="1" smtClean="0"/>
              <a:t>Méditel</a:t>
            </a:r>
            <a:r>
              <a:rPr lang="en-US" sz="2800" dirty="0" smtClean="0"/>
              <a:t>) et Wana Corporate (INWI) 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Fixe (national et international);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Mobiles : 2G (GSM et CDMA), 3G (UMTS et CDMA2000) et 4G LTE,</a:t>
            </a:r>
          </a:p>
          <a:p>
            <a:pPr>
              <a:lnSpc>
                <a:spcPct val="90000"/>
              </a:lnSpc>
            </a:pPr>
            <a:endParaRPr lang="fr-FR" sz="2800" dirty="0" smtClean="0"/>
          </a:p>
          <a:p>
            <a:pPr>
              <a:lnSpc>
                <a:spcPct val="90000"/>
              </a:lnSpc>
            </a:pPr>
            <a:r>
              <a:rPr lang="fr-FR" sz="2800" dirty="0" smtClean="0"/>
              <a:t>Internet fixe : ADSL et FTTX (Offres couplées : </a:t>
            </a:r>
            <a:r>
              <a:rPr lang="fr-FR" sz="2800" dirty="0" err="1" smtClean="0"/>
              <a:t>tripleplay</a:t>
            </a:r>
            <a:r>
              <a:rPr lang="fr-FR" sz="2800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fr-FR" sz="2800" dirty="0" smtClean="0"/>
              <a:t>Internet mobile : 3G (commercialisé depuis mars 2007) et 4G (commercialisé depuis juin 2015).</a:t>
            </a:r>
          </a:p>
          <a:p>
            <a:pPr>
              <a:lnSpc>
                <a:spcPct val="90000"/>
              </a:lnSpc>
            </a:pPr>
            <a:r>
              <a:rPr lang="fr-FR" sz="2800" dirty="0" smtClean="0"/>
              <a:t>Commercialisation Internet : opérateurs télécoms (Licences) ou prestataires (Déclarations).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43221"/>
            <a:ext cx="9144000" cy="431800"/>
          </a:xfrm>
        </p:spPr>
        <p:txBody>
          <a:bodyPr>
            <a:normAutofit fontScale="90000"/>
          </a:bodyPr>
          <a:lstStyle/>
          <a:p>
            <a:r>
              <a:rPr lang="en-US" sz="3000" dirty="0" smtClean="0"/>
              <a:t>Le service Internet fixe et mobile 3G et 4G au Maroc</a:t>
            </a:r>
            <a:endParaRPr lang="en-US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B09C60-56E3-49E9-AC4E-AB6A11F444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323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2143125" y="428625"/>
            <a:ext cx="6553200" cy="4365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>
            <a:lvl1pPr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200" b="1" i="1">
                <a:solidFill>
                  <a:srgbClr val="0560E5"/>
                </a:solidFill>
              </a:rPr>
              <a:t>Téléphonie mobile : Parc et trafic</a:t>
            </a:r>
            <a:r>
              <a:rPr lang="fr-FR" sz="1600" b="1" i="1">
                <a:solidFill>
                  <a:srgbClr val="0560E5"/>
                </a:solidFill>
              </a:rPr>
              <a:t>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1674" y="4810126"/>
            <a:ext cx="43576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1600" kern="0" dirty="0">
                <a:solidFill>
                  <a:srgbClr val="000099"/>
                </a:solidFill>
                <a:latin typeface="+mn-lt"/>
                <a:ea typeface="굴림" pitchFamily="34" charset="-127"/>
                <a:cs typeface="+mn-cs"/>
              </a:rPr>
              <a:t> </a:t>
            </a:r>
            <a:r>
              <a:rPr lang="fr-FR" sz="16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Le parc des abonnés mobiles a connu une très forte évolution depuis 1999. Le taux de pénétration a atteint plus de 127% à fin 2015.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08388" y="4810126"/>
            <a:ext cx="43561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6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Le trafic voix sortant du mobile a dépassé 52 milliards de minutes en 2015, enregistrant une croissance de plus de 9% par rapport à 2014.</a:t>
            </a:r>
            <a:endParaRPr lang="fr-FR" sz="1600" b="1" kern="0" dirty="0">
              <a:solidFill>
                <a:srgbClr val="000099"/>
              </a:solidFill>
              <a:latin typeface="Century Gothic" pitchFamily="34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2078" name="Objec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106091"/>
              </p:ext>
            </p:extLst>
          </p:nvPr>
        </p:nvGraphicFramePr>
        <p:xfrm>
          <a:off x="0" y="865188"/>
          <a:ext cx="4524375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Feuille de calcul" r:id="rId5" imgW="4552823" imgH="3838455" progId="Excel.Sheet.8">
                  <p:embed/>
                </p:oleObj>
              </mc:Choice>
              <mc:Fallback>
                <p:oleObj name="Feuille de calcul" r:id="rId5" imgW="4552823" imgH="383845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65188"/>
                        <a:ext cx="4524375" cy="3944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" name="Objec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335540"/>
              </p:ext>
            </p:extLst>
          </p:nvPr>
        </p:nvGraphicFramePr>
        <p:xfrm>
          <a:off x="4521075" y="842963"/>
          <a:ext cx="4530725" cy="396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Feuille de calcul" r:id="rId8" imgW="4810076" imgH="3352845" progId="Excel.Sheet.8">
                  <p:embed/>
                </p:oleObj>
              </mc:Choice>
              <mc:Fallback>
                <p:oleObj name="Feuille de calcul" r:id="rId8" imgW="4810076" imgH="335284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075" y="842963"/>
                        <a:ext cx="4530725" cy="39671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-7920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Le service Internet </a:t>
            </a: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au </a:t>
            </a:r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Maroc</a:t>
            </a:r>
            <a:endParaRPr lang="fr-FR" sz="27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169320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2143125" y="428625"/>
            <a:ext cx="6553200" cy="4365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>
            <a:lvl1pPr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200" b="1" i="1">
                <a:solidFill>
                  <a:srgbClr val="0560E5"/>
                </a:solidFill>
              </a:rPr>
              <a:t>Usage moyen et ARPM mobile</a:t>
            </a:r>
            <a:endParaRPr lang="fr-FR" sz="1600" b="1" i="1">
              <a:solidFill>
                <a:srgbClr val="0560E5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0031" y="4710781"/>
            <a:ext cx="379102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L’usage moyen sortant mensuel par client mobile s’est apprécié entre 2008 et 2015 en passant de 43 à 101 minutes/client/mois soit une croissance de près de 135%.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188542" y="4495337"/>
            <a:ext cx="48834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L’ARPM «</a:t>
            </a:r>
            <a:r>
              <a:rPr lang="fr-FR" sz="1400" b="1" kern="0" dirty="0" err="1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Average</a:t>
            </a: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 Revenue Per Minute » mobile est passé de 1,27 DHHT/min à fin 2008 à 0,27 DHHT/min à fin 2015 marquant ainsi une baisse de 78,7%. </a:t>
            </a:r>
            <a:r>
              <a:rPr lang="fr-FR" sz="1400" b="1" kern="0" dirty="0" smtClean="0">
                <a:solidFill>
                  <a:srgbClr val="000099"/>
                </a:solidFill>
                <a:ea typeface="굴림" pitchFamily="34" charset="-127"/>
                <a:cs typeface="+mn-cs"/>
              </a:rPr>
              <a:t> 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Pour le mobile prépayé, cet indicateur est de l’ordre de 0,26 DHHT/min alors qu’il est de 0,29 DHHT/min pour le </a:t>
            </a:r>
            <a:r>
              <a:rPr lang="fr-FR" sz="1400" b="1" kern="0" dirty="0" err="1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postpayé</a:t>
            </a: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034874"/>
              </p:ext>
            </p:extLst>
          </p:nvPr>
        </p:nvGraphicFramePr>
        <p:xfrm>
          <a:off x="251520" y="983175"/>
          <a:ext cx="4320480" cy="350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474865"/>
              </p:ext>
            </p:extLst>
          </p:nvPr>
        </p:nvGraphicFramePr>
        <p:xfrm>
          <a:off x="4716016" y="983175"/>
          <a:ext cx="4250083" cy="350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-7920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Le service Internet </a:t>
            </a: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au </a:t>
            </a:r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Maroc</a:t>
            </a:r>
            <a:endParaRPr lang="fr-FR" sz="27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2558333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2143125" y="428625"/>
            <a:ext cx="6553200" cy="4365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>
            <a:lvl1pPr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200" b="1" i="1">
                <a:solidFill>
                  <a:srgbClr val="0560E5"/>
                </a:solidFill>
              </a:rPr>
              <a:t>Internet : Parc et pénétration</a:t>
            </a:r>
            <a:r>
              <a:rPr lang="fr-FR" sz="1600" b="1" i="1">
                <a:solidFill>
                  <a:srgbClr val="0560E5"/>
                </a:solidFill>
              </a:rPr>
              <a:t>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78068" y="4825746"/>
            <a:ext cx="8572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0" hangingPunct="0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Le parc Internet a connu une croissance soutenue durant les cinq dernières années.</a:t>
            </a:r>
          </a:p>
          <a:p>
            <a:pPr marL="285750" indent="-285750" algn="just" eaLnBrk="0" hangingPunct="0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Cette croissance est due essentiellement au développement des offres Internet mobile. </a:t>
            </a:r>
          </a:p>
          <a:p>
            <a:pPr marL="285750" indent="-285750" algn="just" eaLnBrk="0" hangingPunct="0">
              <a:buFont typeface="Wingdings" pitchFamily="2" charset="2"/>
              <a:buChar char="§"/>
              <a:defRPr/>
            </a:pPr>
            <a:r>
              <a:rPr lang="fr-FR" sz="1400" b="1" kern="0" dirty="0" smtClean="0">
                <a:solidFill>
                  <a:srgbClr val="000099"/>
                </a:solidFill>
                <a:latin typeface="Century Gothic" pitchFamily="34" charset="0"/>
                <a:ea typeface="굴림" pitchFamily="34" charset="-127"/>
                <a:cs typeface="+mn-cs"/>
              </a:rPr>
              <a:t>Sur près de 14,5 millions d’abonnés Internet, plus de 92% utilisent les connexions mobile contre 7,8% pour l’accès ADSL fixe.</a:t>
            </a:r>
          </a:p>
        </p:txBody>
      </p:sp>
      <p:graphicFrame>
        <p:nvGraphicFramePr>
          <p:cNvPr id="3088" name="Objec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442647"/>
              </p:ext>
            </p:extLst>
          </p:nvPr>
        </p:nvGraphicFramePr>
        <p:xfrm>
          <a:off x="211540" y="1037020"/>
          <a:ext cx="4563617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Feuille de calcul" r:id="rId5" imgW="4162488" imgH="3210050" progId="Excel.Sheet.8">
                  <p:embed/>
                </p:oleObj>
              </mc:Choice>
              <mc:Fallback>
                <p:oleObj name="Feuille de calcul" r:id="rId5" imgW="4162488" imgH="321005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40" y="1037020"/>
                        <a:ext cx="4563617" cy="3649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663921496"/>
              </p:ext>
            </p:extLst>
          </p:nvPr>
        </p:nvGraphicFramePr>
        <p:xfrm>
          <a:off x="4840940" y="1037020"/>
          <a:ext cx="400962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-7920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Le service Internet </a:t>
            </a: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au </a:t>
            </a:r>
            <a:r>
              <a:rPr lang="en-US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rPr>
              <a:t>Maroc</a:t>
            </a:r>
            <a:endParaRPr lang="fr-FR" sz="27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658268" y="6589713"/>
            <a:ext cx="3827463" cy="268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1400" b="1" i="1" dirty="0" smtClean="0">
                <a:latin typeface="Univers" pitchFamily="34" charset="0"/>
              </a:rPr>
              <a:t>Livingstone, </a:t>
            </a:r>
            <a:r>
              <a:rPr lang="en-US" altLang="en-US" sz="1400" b="1" i="1" dirty="0" err="1" smtClean="0">
                <a:latin typeface="Univers" pitchFamily="34" charset="0"/>
              </a:rPr>
              <a:t>Zambie</a:t>
            </a:r>
            <a:r>
              <a:rPr lang="en-US" altLang="en-US" sz="1400" b="1" i="1" dirty="0" smtClean="0">
                <a:latin typeface="Univers" pitchFamily="34" charset="0"/>
              </a:rPr>
              <a:t>, 15-18 mars 2016</a:t>
            </a:r>
          </a:p>
        </p:txBody>
      </p:sp>
    </p:spTree>
    <p:extLst>
      <p:ext uri="{BB962C8B-B14F-4D97-AF65-F5344CB8AC3E}">
        <p14:creationId xmlns:p14="http://schemas.microsoft.com/office/powerpoint/2010/main" val="1025107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513A74-8D49-4F11-8E7F-890912C7D3D4}"/>
</file>

<file path=customXml/itemProps2.xml><?xml version="1.0" encoding="utf-8"?>
<ds:datastoreItem xmlns:ds="http://schemas.openxmlformats.org/officeDocument/2006/customXml" ds:itemID="{775B6FBC-D72F-43F0-84F8-EAFF93F53BCF}"/>
</file>

<file path=customXml/itemProps3.xml><?xml version="1.0" encoding="utf-8"?>
<ds:datastoreItem xmlns:ds="http://schemas.openxmlformats.org/officeDocument/2006/customXml" ds:itemID="{917E02C8-2BED-4196-BFBC-FD4E2ABF7CEA}"/>
</file>

<file path=docProps/app.xml><?xml version="1.0" encoding="utf-8"?>
<Properties xmlns="http://schemas.openxmlformats.org/officeDocument/2006/extended-properties" xmlns:vt="http://schemas.openxmlformats.org/officeDocument/2006/docPropsVTypes">
  <TotalTime>23576</TotalTime>
  <Words>2846</Words>
  <Application>Microsoft Office PowerPoint</Application>
  <PresentationFormat>On-screen Show (4:3)</PresentationFormat>
  <Paragraphs>504</Paragraphs>
  <Slides>44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굴림</vt:lpstr>
      <vt:lpstr>Univers</vt:lpstr>
      <vt:lpstr>ZapfDingbats BT</vt:lpstr>
      <vt:lpstr>Arial</vt:lpstr>
      <vt:lpstr>Calibri</vt:lpstr>
      <vt:lpstr>Century Gothic</vt:lpstr>
      <vt:lpstr>Verdana</vt:lpstr>
      <vt:lpstr>Wingdings</vt:lpstr>
      <vt:lpstr>Office Theme</vt:lpstr>
      <vt:lpstr>Feuille de calcul</vt:lpstr>
      <vt:lpstr>Forum régional de l'UIT sur la normalisation pour l'Afrique Livingstone, Zambie, du 15 au 18 mars 2016</vt:lpstr>
      <vt:lpstr>Plan de la présentation</vt:lpstr>
      <vt:lpstr>Fondements pour le suivi de la   QoS/QoE à l’ANRT  </vt:lpstr>
      <vt:lpstr>PowerPoint Presentation</vt:lpstr>
      <vt:lpstr>Plan de la présentation</vt:lpstr>
      <vt:lpstr>Le service Internet fixe et mobile 3G et 4G au Maroc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 de la présentation</vt:lpstr>
      <vt:lpstr>QoS de l’Internet sur l’xDSL</vt:lpstr>
      <vt:lpstr>PowerPoint Presentation</vt:lpstr>
      <vt:lpstr>PowerPoint Presentation</vt:lpstr>
      <vt:lpstr>Plan de la présentation</vt:lpstr>
      <vt:lpstr>QoS de l’Internet mobile</vt:lpstr>
      <vt:lpstr>QoS de l’Internet mobile</vt:lpstr>
      <vt:lpstr>QoS de l’Internet mobile</vt:lpstr>
      <vt:lpstr>QoS de l’Internet mobile – Outils de mesures</vt:lpstr>
      <vt:lpstr>QoS de l’Internet mobile – Outils de mesures</vt:lpstr>
      <vt:lpstr>QoS de l’Internet mobile – Outils de mesures</vt:lpstr>
      <vt:lpstr>Plan de la présentation</vt:lpstr>
      <vt:lpstr>QoS de l’Internet mobile</vt:lpstr>
      <vt:lpstr>QoS de l’Internet mobile</vt:lpstr>
      <vt:lpstr>QoS de l’Internet mobile</vt:lpstr>
      <vt:lpstr>QoS de l’Internet mobile</vt:lpstr>
      <vt:lpstr>QoS de l’Internet mobile</vt:lpstr>
      <vt:lpstr>QoS de l’Internet mobile</vt:lpstr>
      <vt:lpstr>Plan de la présentation</vt:lpstr>
      <vt:lpstr>Plate-forme serveurs de mesures</vt:lpstr>
      <vt:lpstr>Plate-forme serveurs de mesures</vt:lpstr>
      <vt:lpstr>Plate-forme serveurs de mesures</vt:lpstr>
      <vt:lpstr>Plan de la présentation</vt:lpstr>
      <vt:lpstr>PowerPoint Presentation</vt:lpstr>
      <vt:lpstr>PowerPoint Presentation</vt:lpstr>
      <vt:lpstr>PowerPoint Presentation</vt:lpstr>
      <vt:lpstr>PowerPoint Presentation</vt:lpstr>
      <vt:lpstr>Plan de la présentation</vt:lpstr>
      <vt:lpstr>Conclusions et Recommandations </vt:lpstr>
      <vt:lpstr>Conclusions et Recommandations </vt:lpstr>
      <vt:lpstr>Conclusions et Recommandations </vt:lpstr>
      <vt:lpstr>Conclusions et Recommandations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148</cp:revision>
  <cp:lastPrinted>2015-03-16T14:34:54Z</cp:lastPrinted>
  <dcterms:created xsi:type="dcterms:W3CDTF">2014-09-01T15:38:30Z</dcterms:created>
  <dcterms:modified xsi:type="dcterms:W3CDTF">2016-03-07T09:06:23Z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