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7" r:id="rId3"/>
    <p:sldId id="268" r:id="rId4"/>
    <p:sldId id="269" r:id="rId5"/>
    <p:sldId id="273" r:id="rId6"/>
    <p:sldId id="274" r:id="rId7"/>
    <p:sldId id="275" r:id="rId8"/>
    <p:sldId id="276" r:id="rId9"/>
    <p:sldId id="278" r:id="rId10"/>
    <p:sldId id="277" r:id="rId11"/>
    <p:sldId id="279" r:id="rId12"/>
    <p:sldId id="280" r:id="rId13"/>
    <p:sldId id="281" r:id="rId14"/>
    <p:sldId id="282" r:id="rId15"/>
    <p:sldId id="283" r:id="rId16"/>
    <p:sldId id="284" r:id="rId17"/>
    <p:sldId id="285" r:id="rId18"/>
    <p:sldId id="264"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653"/>
  </p:normalViewPr>
  <p:slideViewPr>
    <p:cSldViewPr snapToGrid="0" snapToObjects="1" showGuides="1">
      <p:cViewPr varScale="1">
        <p:scale>
          <a:sx n="131" d="100"/>
          <a:sy n="131" d="100"/>
        </p:scale>
        <p:origin x="144"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a:t>ITU Regional Standardization Forum for Africa</a:t>
            </a:r>
            <a:br>
              <a:rPr lang="en-US" sz="2800" dirty="0"/>
            </a:br>
            <a:r>
              <a:rPr lang="en-US" sz="2400" dirty="0"/>
              <a:t>Livingstone, Zambia 16-18 March 2016</a:t>
            </a:r>
          </a:p>
        </p:txBody>
      </p:sp>
      <p:sp>
        <p:nvSpPr>
          <p:cNvPr id="5" name="Subtitle 4"/>
          <p:cNvSpPr>
            <a:spLocks noGrp="1"/>
          </p:cNvSpPr>
          <p:nvPr>
            <p:ph type="subTitle" idx="1"/>
          </p:nvPr>
        </p:nvSpPr>
        <p:spPr>
          <a:xfrm>
            <a:off x="1295400" y="3078480"/>
            <a:ext cx="6400800" cy="2042160"/>
          </a:xfrm>
        </p:spPr>
        <p:txBody>
          <a:bodyPr>
            <a:normAutofit fontScale="62500" lnSpcReduction="20000"/>
          </a:bodyPr>
          <a:lstStyle/>
          <a:p>
            <a:r>
              <a:rPr lang="en-US" sz="5200" dirty="0"/>
              <a:t>Mobile Broadband QoS- The case of a University Hall of Residence</a:t>
            </a:r>
            <a:r>
              <a:rPr lang="en-US" sz="4300" dirty="0"/>
              <a:t/>
            </a:r>
            <a:br>
              <a:rPr lang="en-US" sz="4300" dirty="0"/>
            </a:br>
            <a:r>
              <a:rPr lang="en-US" sz="4300" dirty="0"/>
              <a:t/>
            </a:r>
            <a:br>
              <a:rPr lang="en-US" sz="4300" dirty="0"/>
            </a:br>
            <a:r>
              <a:rPr lang="en-US" dirty="0"/>
              <a:t>Kwame Baah-Acheamfuor,</a:t>
            </a:r>
            <a:br>
              <a:rPr lang="en-US" dirty="0"/>
            </a:br>
            <a:r>
              <a:rPr lang="en-US" dirty="0"/>
              <a:t>National Communications Authority kwame.baah-acheamfuor@nca.org.gh</a:t>
            </a:r>
          </a:p>
        </p:txBody>
      </p:sp>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Operator A Coverage</a:t>
            </a:r>
          </a:p>
        </p:txBody>
      </p:sp>
      <p:pic>
        <p:nvPicPr>
          <p:cNvPr id="4" name="Picture 3"/>
          <p:cNvPicPr>
            <a:picLocks noChangeAspect="1"/>
          </p:cNvPicPr>
          <p:nvPr/>
        </p:nvPicPr>
        <p:blipFill>
          <a:blip r:embed="rId2"/>
          <a:stretch>
            <a:fillRect/>
          </a:stretch>
        </p:blipFill>
        <p:spPr>
          <a:xfrm>
            <a:off x="895150" y="1552809"/>
            <a:ext cx="7883090" cy="4597734"/>
          </a:xfrm>
          <a:prstGeom prst="rect">
            <a:avLst/>
          </a:prstGeom>
        </p:spPr>
      </p:pic>
    </p:spTree>
    <p:extLst>
      <p:ext uri="{BB962C8B-B14F-4D97-AF65-F5344CB8AC3E}">
        <p14:creationId xmlns:p14="http://schemas.microsoft.com/office/powerpoint/2010/main" val="33887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Operator B Coverage</a:t>
            </a:r>
          </a:p>
        </p:txBody>
      </p:sp>
      <p:pic>
        <p:nvPicPr>
          <p:cNvPr id="3" name="Picture 2"/>
          <p:cNvPicPr>
            <a:picLocks noChangeAspect="1"/>
          </p:cNvPicPr>
          <p:nvPr/>
        </p:nvPicPr>
        <p:blipFill>
          <a:blip r:embed="rId2"/>
          <a:stretch>
            <a:fillRect/>
          </a:stretch>
        </p:blipFill>
        <p:spPr>
          <a:xfrm>
            <a:off x="779645" y="1597794"/>
            <a:ext cx="7719461" cy="4485372"/>
          </a:xfrm>
          <a:prstGeom prst="rect">
            <a:avLst/>
          </a:prstGeom>
        </p:spPr>
      </p:pic>
    </p:spTree>
    <p:extLst>
      <p:ext uri="{BB962C8B-B14F-4D97-AF65-F5344CB8AC3E}">
        <p14:creationId xmlns:p14="http://schemas.microsoft.com/office/powerpoint/2010/main" val="6782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Operator C Coverage</a:t>
            </a:r>
          </a:p>
        </p:txBody>
      </p:sp>
      <p:pic>
        <p:nvPicPr>
          <p:cNvPr id="4" name="Picture 3"/>
          <p:cNvPicPr>
            <a:picLocks noChangeAspect="1"/>
          </p:cNvPicPr>
          <p:nvPr/>
        </p:nvPicPr>
        <p:blipFill>
          <a:blip r:embed="rId2"/>
          <a:stretch>
            <a:fillRect/>
          </a:stretch>
        </p:blipFill>
        <p:spPr>
          <a:xfrm>
            <a:off x="904775" y="1617045"/>
            <a:ext cx="7353701" cy="4186990"/>
          </a:xfrm>
          <a:prstGeom prst="rect">
            <a:avLst/>
          </a:prstGeom>
        </p:spPr>
      </p:pic>
    </p:spTree>
    <p:extLst>
      <p:ext uri="{BB962C8B-B14F-4D97-AF65-F5344CB8AC3E}">
        <p14:creationId xmlns:p14="http://schemas.microsoft.com/office/powerpoint/2010/main" val="36888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Operator D Coverage</a:t>
            </a:r>
          </a:p>
        </p:txBody>
      </p:sp>
      <p:pic>
        <p:nvPicPr>
          <p:cNvPr id="3" name="Picture 2"/>
          <p:cNvPicPr>
            <a:picLocks noChangeAspect="1"/>
          </p:cNvPicPr>
          <p:nvPr/>
        </p:nvPicPr>
        <p:blipFill>
          <a:blip r:embed="rId2"/>
          <a:stretch>
            <a:fillRect/>
          </a:stretch>
        </p:blipFill>
        <p:spPr>
          <a:xfrm>
            <a:off x="914401" y="1491916"/>
            <a:ext cx="7353700" cy="4379495"/>
          </a:xfrm>
          <a:prstGeom prst="rect">
            <a:avLst/>
          </a:prstGeom>
        </p:spPr>
      </p:pic>
    </p:spTree>
    <p:extLst>
      <p:ext uri="{BB962C8B-B14F-4D97-AF65-F5344CB8AC3E}">
        <p14:creationId xmlns:p14="http://schemas.microsoft.com/office/powerpoint/2010/main" val="26453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Operator E Coverage</a:t>
            </a:r>
          </a:p>
        </p:txBody>
      </p:sp>
      <p:pic>
        <p:nvPicPr>
          <p:cNvPr id="4" name="Picture 3"/>
          <p:cNvPicPr>
            <a:picLocks noChangeAspect="1"/>
          </p:cNvPicPr>
          <p:nvPr/>
        </p:nvPicPr>
        <p:blipFill>
          <a:blip r:embed="rId2"/>
          <a:stretch>
            <a:fillRect/>
          </a:stretch>
        </p:blipFill>
        <p:spPr>
          <a:xfrm>
            <a:off x="847022" y="1568918"/>
            <a:ext cx="7430703" cy="4350619"/>
          </a:xfrm>
          <a:prstGeom prst="rect">
            <a:avLst/>
          </a:prstGeom>
        </p:spPr>
      </p:pic>
    </p:spTree>
    <p:extLst>
      <p:ext uri="{BB962C8B-B14F-4D97-AF65-F5344CB8AC3E}">
        <p14:creationId xmlns:p14="http://schemas.microsoft.com/office/powerpoint/2010/main" val="321433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Findings on Parameters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0074325"/>
              </p:ext>
            </p:extLst>
          </p:nvPr>
        </p:nvGraphicFramePr>
        <p:xfrm>
          <a:off x="457197" y="1876927"/>
          <a:ext cx="8229602" cy="3493970"/>
        </p:xfrm>
        <a:graphic>
          <a:graphicData uri="http://schemas.openxmlformats.org/drawingml/2006/table">
            <a:tbl>
              <a:tblPr/>
              <a:tblGrid>
                <a:gridCol w="1791928">
                  <a:extLst>
                    <a:ext uri="{9D8B030D-6E8A-4147-A177-3AD203B41FA5}">
                      <a16:colId xmlns:a16="http://schemas.microsoft.com/office/drawing/2014/main" xmlns="" val="2252078590"/>
                    </a:ext>
                  </a:extLst>
                </a:gridCol>
                <a:gridCol w="1570704">
                  <a:extLst>
                    <a:ext uri="{9D8B030D-6E8A-4147-A177-3AD203B41FA5}">
                      <a16:colId xmlns:a16="http://schemas.microsoft.com/office/drawing/2014/main" xmlns="" val="1001747807"/>
                    </a:ext>
                  </a:extLst>
                </a:gridCol>
                <a:gridCol w="995517">
                  <a:extLst>
                    <a:ext uri="{9D8B030D-6E8A-4147-A177-3AD203B41FA5}">
                      <a16:colId xmlns:a16="http://schemas.microsoft.com/office/drawing/2014/main" xmlns="" val="263150772"/>
                    </a:ext>
                  </a:extLst>
                </a:gridCol>
                <a:gridCol w="1019205">
                  <a:extLst>
                    <a:ext uri="{9D8B030D-6E8A-4147-A177-3AD203B41FA5}">
                      <a16:colId xmlns:a16="http://schemas.microsoft.com/office/drawing/2014/main" xmlns="" val="840587500"/>
                    </a:ext>
                  </a:extLst>
                </a:gridCol>
                <a:gridCol w="868965">
                  <a:extLst>
                    <a:ext uri="{9D8B030D-6E8A-4147-A177-3AD203B41FA5}">
                      <a16:colId xmlns:a16="http://schemas.microsoft.com/office/drawing/2014/main" xmlns="" val="3824304252"/>
                    </a:ext>
                  </a:extLst>
                </a:gridCol>
                <a:gridCol w="886003">
                  <a:extLst>
                    <a:ext uri="{9D8B030D-6E8A-4147-A177-3AD203B41FA5}">
                      <a16:colId xmlns:a16="http://schemas.microsoft.com/office/drawing/2014/main" xmlns="" val="1201257903"/>
                    </a:ext>
                  </a:extLst>
                </a:gridCol>
                <a:gridCol w="1097280">
                  <a:extLst>
                    <a:ext uri="{9D8B030D-6E8A-4147-A177-3AD203B41FA5}">
                      <a16:colId xmlns:a16="http://schemas.microsoft.com/office/drawing/2014/main" xmlns="" val="2368199031"/>
                    </a:ext>
                  </a:extLst>
                </a:gridCol>
              </a:tblGrid>
              <a:tr h="698794">
                <a:tc>
                  <a:txBody>
                    <a:bodyPr/>
                    <a:lstStyle/>
                    <a:p>
                      <a:pPr algn="l" fontAlgn="b"/>
                      <a:r>
                        <a:rPr lang="en-GB" sz="2400" b="1" i="0" u="none" strike="noStrike" dirty="0">
                          <a:solidFill>
                            <a:srgbClr val="000000"/>
                          </a:solidFill>
                          <a:effectLst/>
                          <a:latin typeface="Times New Roman" panose="02020603050405020304" pitchFamily="18" charset="0"/>
                        </a:rPr>
                        <a:t>Parameter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400" b="1" i="0" u="none" strike="noStrike" dirty="0">
                          <a:solidFill>
                            <a:srgbClr val="000000"/>
                          </a:solidFill>
                          <a:effectLst/>
                          <a:latin typeface="Times New Roman" panose="02020603050405020304" pitchFamily="18" charset="0"/>
                        </a:rPr>
                        <a:t>Threshold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Times New Roman" panose="02020603050405020304" pitchFamily="18" charset="0"/>
                        </a:rPr>
                        <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Times New Roman" panose="02020603050405020304" pitchFamily="18" charset="0"/>
                        </a:rPr>
                        <a:t>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Times New Roman" panose="02020603050405020304" pitchFamily="18" charset="0"/>
                        </a:rPr>
                        <a: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Times New Roman" panose="02020603050405020304" pitchFamily="18" charset="0"/>
                        </a:rPr>
                        <a: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Times New Roman" panose="02020603050405020304" pitchFamily="18" charset="0"/>
                        </a:rPr>
                        <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6217177"/>
                  </a:ext>
                </a:extLst>
              </a:tr>
              <a:tr h="698794">
                <a:tc>
                  <a:txBody>
                    <a:bodyPr/>
                    <a:lstStyle/>
                    <a:p>
                      <a:pPr algn="l" fontAlgn="b"/>
                      <a:r>
                        <a:rPr lang="en-GB" sz="2400" b="0" i="0" u="none" strike="noStrike" dirty="0">
                          <a:solidFill>
                            <a:srgbClr val="000000"/>
                          </a:solidFill>
                          <a:effectLst/>
                          <a:latin typeface="Times New Roman" panose="02020603050405020304" pitchFamily="18" charset="0"/>
                        </a:rPr>
                        <a:t>DAT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400" b="1" i="0" u="none" strike="noStrike">
                          <a:solidFill>
                            <a:srgbClr val="000000"/>
                          </a:solidFill>
                          <a:effectLst/>
                          <a:latin typeface="Times New Roman" panose="02020603050405020304" pitchFamily="18" charset="0"/>
                        </a:rPr>
                        <a:t>&gt;5 seconds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2.14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1.64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GB" sz="2400" b="0" i="0" u="none" strike="noStrike" dirty="0">
                          <a:solidFill>
                            <a:srgbClr val="000000"/>
                          </a:solidFill>
                          <a:effectLst/>
                          <a:latin typeface="Times New Roman" panose="02020603050405020304" pitchFamily="18" charset="0"/>
                        </a:rPr>
                        <a:t>1.94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2.36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3.376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5600653"/>
                  </a:ext>
                </a:extLst>
              </a:tr>
              <a:tr h="698794">
                <a:tc>
                  <a:txBody>
                    <a:bodyPr/>
                    <a:lstStyle/>
                    <a:p>
                      <a:pPr algn="l" fontAlgn="b"/>
                      <a:r>
                        <a:rPr lang="en-GB" sz="2400" b="0" i="0" u="none" strike="noStrike">
                          <a:solidFill>
                            <a:srgbClr val="000000"/>
                          </a:solidFill>
                          <a:effectLst/>
                          <a:latin typeface="Times New Roman" panose="02020603050405020304" pitchFamily="18" charset="0"/>
                        </a:rPr>
                        <a:t>DASR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400" b="1" i="0" u="none" strike="noStrike" dirty="0">
                          <a:solidFill>
                            <a:srgbClr val="000000"/>
                          </a:solidFill>
                          <a:effectLst/>
                          <a:latin typeface="Times New Roman" panose="02020603050405020304" pitchFamily="18"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Times New Roman" panose="02020603050405020304" pitchFamily="18"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1" i="0" u="none" strike="noStrike" dirty="0">
                          <a:solidFill>
                            <a:srgbClr val="FF0000"/>
                          </a:solidFill>
                          <a:effectLst/>
                          <a:latin typeface="Times New Roman" panose="02020603050405020304" pitchFamily="18" charset="0"/>
                        </a:rPr>
                        <a:t>94.59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1" i="0" u="none" strike="noStrike">
                          <a:solidFill>
                            <a:srgbClr val="FF0000"/>
                          </a:solidFill>
                          <a:effectLst/>
                          <a:latin typeface="Times New Roman" panose="02020603050405020304" pitchFamily="18" charset="0"/>
                        </a:rPr>
                        <a:t>83.33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0088076"/>
                  </a:ext>
                </a:extLst>
              </a:tr>
              <a:tr h="698794">
                <a:tc>
                  <a:txBody>
                    <a:bodyPr/>
                    <a:lstStyle/>
                    <a:p>
                      <a:pPr algn="l" fontAlgn="b"/>
                      <a:r>
                        <a:rPr lang="en-GB" sz="2400" b="0" i="0" u="none" strike="noStrike">
                          <a:solidFill>
                            <a:srgbClr val="000000"/>
                          </a:solidFill>
                          <a:effectLst/>
                          <a:latin typeface="Times New Roman" panose="02020603050405020304" pitchFamily="18" charset="0"/>
                        </a:rPr>
                        <a:t>DDR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400" b="1" i="0" u="none" strike="noStrike" dirty="0">
                          <a:solidFill>
                            <a:srgbClr val="000000"/>
                          </a:solidFill>
                          <a:effectLst/>
                          <a:latin typeface="Times New Roman" panose="02020603050405020304" pitchFamily="18"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Times New Roman" panose="02020603050405020304" pitchFamily="18"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3640838"/>
                  </a:ext>
                </a:extLst>
              </a:tr>
              <a:tr h="698794">
                <a:tc>
                  <a:txBody>
                    <a:bodyPr/>
                    <a:lstStyle/>
                    <a:p>
                      <a:pPr algn="l" fontAlgn="b"/>
                      <a:r>
                        <a:rPr lang="en-GB" sz="2400" b="0" i="0" u="none" strike="noStrike">
                          <a:solidFill>
                            <a:srgbClr val="000000"/>
                          </a:solidFill>
                          <a:effectLst/>
                          <a:latin typeface="Times New Roman" panose="02020603050405020304" pitchFamily="18" charset="0"/>
                        </a:rPr>
                        <a:t>Throughput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400" b="1" i="0" u="none" strike="noStrike" dirty="0">
                          <a:solidFill>
                            <a:srgbClr val="000000"/>
                          </a:solidFill>
                          <a:effectLst/>
                          <a:latin typeface="Times New Roman" panose="02020603050405020304" pitchFamily="18" charset="0"/>
                        </a:rPr>
                        <a:t>≥1Mbps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1.92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1.882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2.064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Times New Roman" panose="02020603050405020304" pitchFamily="18" charset="0"/>
                        </a:rPr>
                        <a:t>2.507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Times New Roman" panose="02020603050405020304" pitchFamily="18" charset="0"/>
                        </a:rPr>
                        <a:t>0.03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8128034"/>
                  </a:ext>
                </a:extLst>
              </a:tr>
            </a:tbl>
          </a:graphicData>
        </a:graphic>
      </p:graphicFrame>
    </p:spTree>
    <p:extLst>
      <p:ext uri="{BB962C8B-B14F-4D97-AF65-F5344CB8AC3E}">
        <p14:creationId xmlns:p14="http://schemas.microsoft.com/office/powerpoint/2010/main" val="277327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Throughputs</a:t>
            </a:r>
          </a:p>
        </p:txBody>
      </p:sp>
      <p:pic>
        <p:nvPicPr>
          <p:cNvPr id="4" name="Picture 3"/>
          <p:cNvPicPr>
            <a:picLocks noChangeAspect="1"/>
          </p:cNvPicPr>
          <p:nvPr/>
        </p:nvPicPr>
        <p:blipFill>
          <a:blip r:embed="rId2"/>
          <a:stretch>
            <a:fillRect/>
          </a:stretch>
        </p:blipFill>
        <p:spPr>
          <a:xfrm>
            <a:off x="779646" y="1559293"/>
            <a:ext cx="7907154" cy="4283241"/>
          </a:xfrm>
          <a:prstGeom prst="rect">
            <a:avLst/>
          </a:prstGeom>
        </p:spPr>
      </p:pic>
    </p:spTree>
    <p:extLst>
      <p:ext uri="{BB962C8B-B14F-4D97-AF65-F5344CB8AC3E}">
        <p14:creationId xmlns:p14="http://schemas.microsoft.com/office/powerpoint/2010/main" val="155270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for further Studies</a:t>
            </a:r>
          </a:p>
        </p:txBody>
      </p:sp>
      <p:sp>
        <p:nvSpPr>
          <p:cNvPr id="3" name="Content Placeholder 2"/>
          <p:cNvSpPr>
            <a:spLocks noGrp="1"/>
          </p:cNvSpPr>
          <p:nvPr>
            <p:ph idx="1"/>
          </p:nvPr>
        </p:nvSpPr>
        <p:spPr/>
        <p:txBody>
          <a:bodyPr/>
          <a:lstStyle/>
          <a:p>
            <a:pPr marL="514350" indent="-514350">
              <a:buFont typeface="+mj-lt"/>
              <a:buAutoNum type="arabicPeriod"/>
            </a:pPr>
            <a:r>
              <a:rPr lang="en-GB" dirty="0"/>
              <a:t>Does good coverage influence Data Access Time?</a:t>
            </a:r>
          </a:p>
          <a:p>
            <a:pPr marL="514350" indent="-514350">
              <a:buFont typeface="+mj-lt"/>
              <a:buAutoNum type="arabicPeriod"/>
            </a:pPr>
            <a:r>
              <a:rPr lang="en-GB" dirty="0"/>
              <a:t>Does bad coverage influence Data Access Setup Rate?</a:t>
            </a:r>
          </a:p>
          <a:p>
            <a:pPr marL="514350" indent="-514350">
              <a:buFont typeface="+mj-lt"/>
              <a:buAutoNum type="arabicPeriod"/>
            </a:pPr>
            <a:r>
              <a:rPr lang="en-GB" dirty="0"/>
              <a:t>Does good coverage guarantee better Throughputs?</a:t>
            </a:r>
          </a:p>
        </p:txBody>
      </p:sp>
    </p:spTree>
    <p:extLst>
      <p:ext uri="{BB962C8B-B14F-4D97-AF65-F5344CB8AC3E}">
        <p14:creationId xmlns:p14="http://schemas.microsoft.com/office/powerpoint/2010/main" val="74400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657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6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r>
              <a:rPr lang="en-GB" dirty="0"/>
              <a:t>Objectives</a:t>
            </a:r>
          </a:p>
          <a:p>
            <a:r>
              <a:rPr lang="en-GB" dirty="0"/>
              <a:t>Parameters</a:t>
            </a:r>
          </a:p>
          <a:p>
            <a:r>
              <a:rPr lang="en-GB" dirty="0"/>
              <a:t>Methodology</a:t>
            </a:r>
          </a:p>
          <a:p>
            <a:r>
              <a:rPr lang="en-GB" dirty="0"/>
              <a:t>Findings</a:t>
            </a:r>
          </a:p>
          <a:p>
            <a:r>
              <a:rPr lang="en-GB" dirty="0"/>
              <a:t>Conclusions</a:t>
            </a:r>
          </a:p>
        </p:txBody>
      </p:sp>
    </p:spTree>
    <p:extLst>
      <p:ext uri="{BB962C8B-B14F-4D97-AF65-F5344CB8AC3E}">
        <p14:creationId xmlns:p14="http://schemas.microsoft.com/office/powerpoint/2010/main" val="70695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In pursuance of obligations of the 3G Cellular Mobile Licence of Telecommunication Operators and National Broadband Policy targets, the consumer perspective of the quality of data services are tested to ensure the compliance of Operators to the obligations on service quality to the user.</a:t>
            </a:r>
          </a:p>
        </p:txBody>
      </p:sp>
    </p:spTree>
    <p:extLst>
      <p:ext uri="{BB962C8B-B14F-4D97-AF65-F5344CB8AC3E}">
        <p14:creationId xmlns:p14="http://schemas.microsoft.com/office/powerpoint/2010/main" val="411057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Parameters</a:t>
            </a:r>
          </a:p>
        </p:txBody>
      </p:sp>
      <p:sp>
        <p:nvSpPr>
          <p:cNvPr id="3" name="Content Placeholder 2"/>
          <p:cNvSpPr>
            <a:spLocks noGrp="1"/>
          </p:cNvSpPr>
          <p:nvPr>
            <p:ph idx="1"/>
          </p:nvPr>
        </p:nvSpPr>
        <p:spPr>
          <a:xfrm>
            <a:off x="457200" y="1713972"/>
            <a:ext cx="8229600" cy="4085695"/>
          </a:xfrm>
        </p:spPr>
        <p:txBody>
          <a:bodyPr>
            <a:normAutofit/>
          </a:bodyPr>
          <a:lstStyle/>
          <a:p>
            <a:r>
              <a:rPr lang="en-GB" dirty="0"/>
              <a:t>	Data Access Time (DAT)</a:t>
            </a:r>
          </a:p>
          <a:p>
            <a:r>
              <a:rPr lang="en-GB" dirty="0"/>
              <a:t>Data Access Success Rate (DASR)</a:t>
            </a:r>
          </a:p>
          <a:p>
            <a:r>
              <a:rPr lang="en-GB" dirty="0"/>
              <a:t>Data Drop Rate (DDR)</a:t>
            </a:r>
          </a:p>
          <a:p>
            <a:r>
              <a:rPr lang="en-GB" dirty="0"/>
              <a:t>Throughput</a:t>
            </a:r>
          </a:p>
          <a:p>
            <a:endParaRPr lang="en-GB" dirty="0"/>
          </a:p>
        </p:txBody>
      </p:sp>
    </p:spTree>
    <p:extLst>
      <p:ext uri="{BB962C8B-B14F-4D97-AF65-F5344CB8AC3E}">
        <p14:creationId xmlns:p14="http://schemas.microsoft.com/office/powerpoint/2010/main" val="331738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Data Access Time (DAT)</a:t>
            </a:r>
          </a:p>
        </p:txBody>
      </p:sp>
      <p:sp>
        <p:nvSpPr>
          <p:cNvPr id="3" name="Content Placeholder 2"/>
          <p:cNvSpPr>
            <a:spLocks noGrp="1"/>
          </p:cNvSpPr>
          <p:nvPr>
            <p:ph idx="1"/>
          </p:nvPr>
        </p:nvSpPr>
        <p:spPr>
          <a:xfrm>
            <a:off x="457200" y="1713972"/>
            <a:ext cx="8229600" cy="4085695"/>
          </a:xfrm>
        </p:spPr>
        <p:txBody>
          <a:bodyPr>
            <a:normAutofit fontScale="92500" lnSpcReduction="20000"/>
          </a:bodyPr>
          <a:lstStyle/>
          <a:p>
            <a:r>
              <a:rPr lang="en-GB" dirty="0"/>
              <a:t>Data Access Time is a measure of the time lapse in activating a PDP Context for data service.</a:t>
            </a:r>
          </a:p>
          <a:p>
            <a:pPr marL="0" indent="0">
              <a:buNone/>
            </a:pPr>
            <a:endParaRPr lang="en-GB" dirty="0"/>
          </a:p>
          <a:p>
            <a:endParaRPr lang="en-GB" dirty="0"/>
          </a:p>
          <a:p>
            <a:pPr marL="0" indent="0">
              <a:buNone/>
            </a:pPr>
            <a:r>
              <a:rPr lang="en-GB" dirty="0"/>
              <a:t> – Moment PDP Accept message is received, </a:t>
            </a:r>
          </a:p>
          <a:p>
            <a:pPr marL="0" indent="0">
              <a:buNone/>
            </a:pPr>
            <a:r>
              <a:rPr lang="en-GB" dirty="0"/>
              <a:t> – Moment PDP Request message is sent, </a:t>
            </a:r>
          </a:p>
          <a:p>
            <a:endParaRPr lang="en-GB" dirty="0"/>
          </a:p>
          <a:p>
            <a:r>
              <a:rPr lang="en-GB" dirty="0"/>
              <a:t> Data Access Time should be less than five seconds (&lt;5secs) in 100% of cases</a:t>
            </a:r>
          </a:p>
        </p:txBody>
      </p:sp>
      <p:pic>
        <p:nvPicPr>
          <p:cNvPr id="5" name="Picture 4"/>
          <p:cNvPicPr>
            <a:picLocks noChangeAspect="1"/>
          </p:cNvPicPr>
          <p:nvPr/>
        </p:nvPicPr>
        <p:blipFill>
          <a:blip r:embed="rId2"/>
          <a:stretch>
            <a:fillRect/>
          </a:stretch>
        </p:blipFill>
        <p:spPr>
          <a:xfrm>
            <a:off x="670560" y="2727960"/>
            <a:ext cx="7574280" cy="548640"/>
          </a:xfrm>
          <a:prstGeom prst="rect">
            <a:avLst/>
          </a:prstGeom>
        </p:spPr>
      </p:pic>
    </p:spTree>
    <p:extLst>
      <p:ext uri="{BB962C8B-B14F-4D97-AF65-F5344CB8AC3E}">
        <p14:creationId xmlns:p14="http://schemas.microsoft.com/office/powerpoint/2010/main" val="237746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Data Drop Rate (DDR)</a:t>
            </a:r>
          </a:p>
        </p:txBody>
      </p:sp>
      <p:sp>
        <p:nvSpPr>
          <p:cNvPr id="3" name="Content Placeholder 2"/>
          <p:cNvSpPr>
            <a:spLocks noGrp="1"/>
          </p:cNvSpPr>
          <p:nvPr>
            <p:ph idx="1"/>
          </p:nvPr>
        </p:nvSpPr>
        <p:spPr/>
        <p:txBody>
          <a:bodyPr>
            <a:normAutofit/>
          </a:bodyPr>
          <a:lstStyle/>
          <a:p>
            <a:r>
              <a:rPr lang="en-GB" dirty="0"/>
              <a:t>Data Drop Rate is the probability to drop in connection to public server without end user’s intervention</a:t>
            </a:r>
          </a:p>
          <a:p>
            <a:pPr marL="0" indent="0">
              <a:buNone/>
            </a:pPr>
            <a:r>
              <a:rPr lang="en-GB" dirty="0"/>
              <a:t> </a:t>
            </a:r>
          </a:p>
          <a:p>
            <a:pPr marL="0" indent="0">
              <a:buNone/>
            </a:pPr>
            <a:endParaRPr lang="en-GB" dirty="0"/>
          </a:p>
          <a:p>
            <a:r>
              <a:rPr lang="en-GB" dirty="0"/>
              <a:t> Data Drop Rate should be equal or less than one per cent (1%). </a:t>
            </a:r>
          </a:p>
        </p:txBody>
      </p:sp>
      <p:pic>
        <p:nvPicPr>
          <p:cNvPr id="5" name="Picture 4"/>
          <p:cNvPicPr>
            <a:picLocks noChangeAspect="1"/>
          </p:cNvPicPr>
          <p:nvPr/>
        </p:nvPicPr>
        <p:blipFill>
          <a:blip r:embed="rId2"/>
          <a:stretch>
            <a:fillRect/>
          </a:stretch>
        </p:blipFill>
        <p:spPr>
          <a:xfrm>
            <a:off x="640080" y="3579520"/>
            <a:ext cx="7879080" cy="916280"/>
          </a:xfrm>
          <a:prstGeom prst="rect">
            <a:avLst/>
          </a:prstGeom>
        </p:spPr>
      </p:pic>
    </p:spTree>
    <p:extLst>
      <p:ext uri="{BB962C8B-B14F-4D97-AF65-F5344CB8AC3E}">
        <p14:creationId xmlns:p14="http://schemas.microsoft.com/office/powerpoint/2010/main" val="4638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Data Access Success Rate (DASR)</a:t>
            </a:r>
          </a:p>
        </p:txBody>
      </p:sp>
      <p:sp>
        <p:nvSpPr>
          <p:cNvPr id="3" name="Content Placeholder 2"/>
          <p:cNvSpPr>
            <a:spLocks noGrp="1"/>
          </p:cNvSpPr>
          <p:nvPr>
            <p:ph idx="1"/>
          </p:nvPr>
        </p:nvSpPr>
        <p:spPr/>
        <p:txBody>
          <a:bodyPr>
            <a:normAutofit/>
          </a:bodyPr>
          <a:lstStyle/>
          <a:p>
            <a:r>
              <a:rPr lang="en-GB" dirty="0"/>
              <a:t>Data Drop Rate is the probability to drop in connection to public server without end user’s intervention </a:t>
            </a:r>
          </a:p>
          <a:p>
            <a:endParaRPr lang="en-GB" dirty="0"/>
          </a:p>
          <a:p>
            <a:endParaRPr lang="en-GB" dirty="0"/>
          </a:p>
          <a:p>
            <a:r>
              <a:rPr lang="en-GB" dirty="0"/>
              <a:t> Data Access Success Rate should be equal or better than ninety five percent (95%)</a:t>
            </a:r>
          </a:p>
        </p:txBody>
      </p:sp>
      <p:pic>
        <p:nvPicPr>
          <p:cNvPr id="4" name="Picture 3"/>
          <p:cNvPicPr>
            <a:picLocks noChangeAspect="1"/>
          </p:cNvPicPr>
          <p:nvPr/>
        </p:nvPicPr>
        <p:blipFill>
          <a:blip r:embed="rId2"/>
          <a:stretch>
            <a:fillRect/>
          </a:stretch>
        </p:blipFill>
        <p:spPr>
          <a:xfrm>
            <a:off x="457200" y="3307080"/>
            <a:ext cx="8401045" cy="1021080"/>
          </a:xfrm>
          <a:prstGeom prst="rect">
            <a:avLst/>
          </a:prstGeom>
        </p:spPr>
      </p:pic>
    </p:spTree>
    <p:extLst>
      <p:ext uri="{BB962C8B-B14F-4D97-AF65-F5344CB8AC3E}">
        <p14:creationId xmlns:p14="http://schemas.microsoft.com/office/powerpoint/2010/main" val="353857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Throughput</a:t>
            </a:r>
          </a:p>
        </p:txBody>
      </p:sp>
      <p:sp>
        <p:nvSpPr>
          <p:cNvPr id="3" name="Content Placeholder 2"/>
          <p:cNvSpPr>
            <a:spLocks noGrp="1"/>
          </p:cNvSpPr>
          <p:nvPr>
            <p:ph idx="1"/>
          </p:nvPr>
        </p:nvSpPr>
        <p:spPr/>
        <p:txBody>
          <a:bodyPr/>
          <a:lstStyle/>
          <a:p>
            <a:r>
              <a:rPr lang="en-GB" dirty="0"/>
              <a:t>Throughput is the rate of data transfer.</a:t>
            </a:r>
          </a:p>
          <a:p>
            <a:r>
              <a:rPr lang="en-GB" dirty="0"/>
              <a:t>As per the QoS Regulations and National Broadband Policy the minimum data transfer rate for 90% of data connections should be 1.00 Mbps </a:t>
            </a:r>
          </a:p>
          <a:p>
            <a:pPr marL="0" indent="0">
              <a:buNone/>
            </a:pPr>
            <a:endParaRPr lang="en-GB" dirty="0"/>
          </a:p>
        </p:txBody>
      </p:sp>
    </p:spTree>
    <p:extLst>
      <p:ext uri="{BB962C8B-B14F-4D97-AF65-F5344CB8AC3E}">
        <p14:creationId xmlns:p14="http://schemas.microsoft.com/office/powerpoint/2010/main" val="300120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pPr marL="0" indent="0">
              <a:buNone/>
            </a:pPr>
            <a:r>
              <a:rPr lang="en-GB" dirty="0"/>
              <a:t>                                      </a:t>
            </a:r>
          </a:p>
          <a:p>
            <a:pPr marL="0" indent="0" algn="ctr">
              <a:buNone/>
            </a:pPr>
            <a:r>
              <a:rPr lang="en-GB" sz="4400" b="1" dirty="0"/>
              <a:t> FINDINGS</a:t>
            </a:r>
          </a:p>
        </p:txBody>
      </p:sp>
    </p:spTree>
    <p:extLst>
      <p:ext uri="{BB962C8B-B14F-4D97-AF65-F5344CB8AC3E}">
        <p14:creationId xmlns:p14="http://schemas.microsoft.com/office/powerpoint/2010/main" val="282780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F0CB225BCB3B43BBF518EAC6349114" ma:contentTypeVersion="1" ma:contentTypeDescription="Create a new document." ma:contentTypeScope="" ma:versionID="ddcbcc257c6bc73a33760c3314f23b4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669D41-8417-47A4-AA68-E74623F0ABE3}"/>
</file>

<file path=customXml/itemProps2.xml><?xml version="1.0" encoding="utf-8"?>
<ds:datastoreItem xmlns:ds="http://schemas.openxmlformats.org/officeDocument/2006/customXml" ds:itemID="{260D3CE3-7A56-4A15-9FB4-A406D2C2098F}"/>
</file>

<file path=customXml/itemProps3.xml><?xml version="1.0" encoding="utf-8"?>
<ds:datastoreItem xmlns:ds="http://schemas.openxmlformats.org/officeDocument/2006/customXml" ds:itemID="{83D11A0A-F9C9-4377-99B5-395E763A1570}"/>
</file>

<file path=docProps/app.xml><?xml version="1.0" encoding="utf-8"?>
<Properties xmlns="http://schemas.openxmlformats.org/officeDocument/2006/extended-properties" xmlns:vt="http://schemas.openxmlformats.org/officeDocument/2006/docPropsVTypes">
  <Template/>
  <TotalTime>1935</TotalTime>
  <Words>338</Words>
  <Application>Microsoft Office PowerPoint</Application>
  <PresentationFormat>On-screen Show (4:3)</PresentationFormat>
  <Paragraphs>85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ITU Regional Standardization Forum for Africa Livingstone, Zambia 16-18 March 2016</vt:lpstr>
      <vt:lpstr>Outline</vt:lpstr>
      <vt:lpstr>Objectives</vt:lpstr>
      <vt:lpstr>Parameters</vt:lpstr>
      <vt:lpstr>Data Access Time (DAT)</vt:lpstr>
      <vt:lpstr>Data Drop Rate (DDR)</vt:lpstr>
      <vt:lpstr>Data Access Success Rate (DASR)</vt:lpstr>
      <vt:lpstr>Throughput</vt:lpstr>
      <vt:lpstr>PowerPoint Presentation</vt:lpstr>
      <vt:lpstr>Operator A Coverage</vt:lpstr>
      <vt:lpstr>Operator B Coverage</vt:lpstr>
      <vt:lpstr>Operator C Coverage</vt:lpstr>
      <vt:lpstr>Operator D Coverage</vt:lpstr>
      <vt:lpstr>Operator E Coverage</vt:lpstr>
      <vt:lpstr>Findings on Parameters</vt:lpstr>
      <vt:lpstr>Throughputs</vt:lpstr>
      <vt:lpstr>Questions for further Studies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Aloran, Rakan</cp:lastModifiedBy>
  <cp:revision>35</cp:revision>
  <dcterms:created xsi:type="dcterms:W3CDTF">2016-02-05T15:38:40Z</dcterms:created>
  <dcterms:modified xsi:type="dcterms:W3CDTF">2016-03-17T09:26:17Z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0x01010051F0CB225BCB3B43BBF518EAC6349114</vt:lpwstr>
  </property>
</Properties>
</file>