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sldIdLst>
    <p:sldId id="266" r:id="rId5"/>
    <p:sldId id="267" r:id="rId6"/>
    <p:sldId id="269" r:id="rId7"/>
    <p:sldId id="270" r:id="rId8"/>
    <p:sldId id="271" r:id="rId9"/>
    <p:sldId id="272" r:id="rId10"/>
    <p:sldId id="273" r:id="rId11"/>
    <p:sldId id="275" r:id="rId12"/>
    <p:sldId id="276" r:id="rId13"/>
    <p:sldId id="281" r:id="rId14"/>
    <p:sldId id="282" r:id="rId15"/>
    <p:sldId id="285" r:id="rId16"/>
    <p:sldId id="290" r:id="rId17"/>
    <p:sldId id="291" r:id="rId18"/>
    <p:sldId id="292" r:id="rId19"/>
    <p:sldId id="293" r:id="rId20"/>
    <p:sldId id="28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7" autoAdjust="0"/>
    <p:restoredTop sz="94653"/>
  </p:normalViewPr>
  <p:slideViewPr>
    <p:cSldViewPr snapToGrid="0" snapToObjects="1" showGuides="1">
      <p:cViewPr varScale="1">
        <p:scale>
          <a:sx n="124" d="100"/>
          <a:sy n="124" d="100"/>
        </p:scale>
        <p:origin x="130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C24D13-4904-4E68-93EB-46D561CE4202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4C2C8710-53D7-4912-BE2A-381EFE5F86B2}">
      <dgm:prSet phldrT="[Text]"/>
      <dgm:spPr/>
      <dgm:t>
        <a:bodyPr/>
        <a:lstStyle/>
        <a:p>
          <a:r>
            <a:rPr lang="en-US" dirty="0"/>
            <a:t>2. Status </a:t>
          </a:r>
        </a:p>
      </dgm:t>
    </dgm:pt>
    <dgm:pt modelId="{8409CE90-754D-4034-B601-F6E64B8BF6CC}" type="parTrans" cxnId="{12D4A8EF-59BB-402F-833A-525A2B541969}">
      <dgm:prSet/>
      <dgm:spPr/>
      <dgm:t>
        <a:bodyPr/>
        <a:lstStyle/>
        <a:p>
          <a:endParaRPr lang="en-US"/>
        </a:p>
      </dgm:t>
    </dgm:pt>
    <dgm:pt modelId="{7C17E960-BC98-4A84-90D0-2F3F4998F43C}" type="sibTrans" cxnId="{12D4A8EF-59BB-402F-833A-525A2B541969}">
      <dgm:prSet/>
      <dgm:spPr/>
      <dgm:t>
        <a:bodyPr/>
        <a:lstStyle/>
        <a:p>
          <a:endParaRPr lang="en-US"/>
        </a:p>
      </dgm:t>
    </dgm:pt>
    <dgm:pt modelId="{4DFFCF84-6402-46A1-82BC-7A56F14EDB46}">
      <dgm:prSet phldrT="[Text]" custT="1"/>
      <dgm:spPr/>
      <dgm:t>
        <a:bodyPr/>
        <a:lstStyle/>
        <a:p>
          <a:pPr algn="l"/>
          <a:endParaRPr lang="en-US" sz="1800" dirty="0"/>
        </a:p>
        <a:p>
          <a:pPr algn="l"/>
          <a:r>
            <a:rPr lang="en-US" sz="1600" dirty="0"/>
            <a:t>- 95.21 million mobile subscriber with 110.95 % penetration rate</a:t>
          </a:r>
        </a:p>
        <a:p>
          <a:pPr algn="l"/>
          <a:endParaRPr lang="en-US" sz="1600" dirty="0"/>
        </a:p>
        <a:p>
          <a:pPr algn="l"/>
          <a:r>
            <a:rPr lang="en-US" sz="1600" dirty="0"/>
            <a:t>- 27.25 Million internet user with 31.71% penetration rate</a:t>
          </a:r>
        </a:p>
        <a:p>
          <a:pPr algn="l"/>
          <a:endParaRPr lang="en-US" sz="1600" dirty="0"/>
        </a:p>
        <a:p>
          <a:pPr algn="l"/>
          <a:r>
            <a:rPr lang="en-US" altLang="ko-KR" sz="1600" dirty="0"/>
            <a:t>- 190,000-290,000 laptops and 8000-15,000 desktops imported per year  with total weight 1000 tons</a:t>
          </a:r>
          <a:endParaRPr lang="en-US" sz="1600" dirty="0"/>
        </a:p>
        <a:p>
          <a:pPr algn="l"/>
          <a:endParaRPr lang="en-US" sz="1800" dirty="0"/>
        </a:p>
        <a:p>
          <a:pPr algn="l"/>
          <a:r>
            <a:rPr lang="en-US" sz="1800" dirty="0"/>
            <a:t>  </a:t>
          </a:r>
        </a:p>
      </dgm:t>
    </dgm:pt>
    <dgm:pt modelId="{776AABB8-A954-41BC-A879-122B10F6CE05}" type="parTrans" cxnId="{D8551B2A-D1A5-4073-BCF6-CD72258805DD}">
      <dgm:prSet/>
      <dgm:spPr/>
      <dgm:t>
        <a:bodyPr/>
        <a:lstStyle/>
        <a:p>
          <a:endParaRPr lang="en-US"/>
        </a:p>
      </dgm:t>
    </dgm:pt>
    <dgm:pt modelId="{F847C0E8-3268-478A-9516-55720B53F0C9}" type="sibTrans" cxnId="{D8551B2A-D1A5-4073-BCF6-CD72258805DD}">
      <dgm:prSet/>
      <dgm:spPr/>
      <dgm:t>
        <a:bodyPr/>
        <a:lstStyle/>
        <a:p>
          <a:endParaRPr lang="en-US"/>
        </a:p>
      </dgm:t>
    </dgm:pt>
    <dgm:pt modelId="{026340CE-97AD-45BC-B1C1-2E91C23D5279}">
      <dgm:prSet phldrT="[Text]" custT="1"/>
      <dgm:spPr/>
      <dgm:t>
        <a:bodyPr/>
        <a:lstStyle/>
        <a:p>
          <a:pPr algn="l"/>
          <a:r>
            <a:rPr lang="en-US" altLang="ko-KR" sz="1600" dirty="0"/>
            <a:t>- 6.8 million </a:t>
          </a:r>
          <a:r>
            <a:rPr lang="en-US" altLang="ko-KR" sz="1600" dirty="0" err="1"/>
            <a:t>EoL</a:t>
          </a:r>
          <a:r>
            <a:rPr lang="en-US" altLang="ko-KR" sz="1600" dirty="0"/>
            <a:t> mobile phone in 2015 and it will reach 10.5  million in 2020</a:t>
          </a:r>
        </a:p>
        <a:p>
          <a:pPr algn="l"/>
          <a:endParaRPr lang="en-US" altLang="ko-KR" sz="1600" dirty="0"/>
        </a:p>
        <a:p>
          <a:pPr algn="l"/>
          <a:r>
            <a:rPr lang="en-US" altLang="ko-KR" sz="1600" dirty="0"/>
            <a:t>- 1.29 Million </a:t>
          </a:r>
          <a:r>
            <a:rPr lang="en-US" altLang="ko-KR" sz="1600" dirty="0" err="1"/>
            <a:t>EoL</a:t>
          </a:r>
          <a:r>
            <a:rPr lang="en-US" altLang="ko-KR" sz="1600" dirty="0"/>
            <a:t> PCs in 2015 and it will reach 1.46 by 2020</a:t>
          </a:r>
        </a:p>
        <a:p>
          <a:pPr algn="l"/>
          <a:endParaRPr lang="en-US" altLang="ko-KR" sz="1600" dirty="0"/>
        </a:p>
        <a:p>
          <a:pPr algn="l"/>
          <a:r>
            <a:rPr lang="en-US" altLang="ko-KR" sz="1600" dirty="0"/>
            <a:t>-0.33 million LCD in 2015 and it will reach 0.67 by 2020</a:t>
          </a:r>
        </a:p>
        <a:p>
          <a:pPr algn="l"/>
          <a:endParaRPr lang="en-US" altLang="ko-KR" sz="1600" dirty="0"/>
        </a:p>
        <a:p>
          <a:pPr algn="l"/>
          <a:r>
            <a:rPr lang="en-US" altLang="ko-KR" sz="1600" dirty="0"/>
            <a:t> </a:t>
          </a:r>
          <a:endParaRPr lang="en-US" sz="1600" dirty="0"/>
        </a:p>
      </dgm:t>
    </dgm:pt>
    <dgm:pt modelId="{F0424AB9-3F89-4870-AF98-96CF2D639372}" type="parTrans" cxnId="{FB0A55BD-1BFD-42B6-A5A7-0865EDB63D85}">
      <dgm:prSet/>
      <dgm:spPr/>
      <dgm:t>
        <a:bodyPr/>
        <a:lstStyle/>
        <a:p>
          <a:endParaRPr lang="en-US"/>
        </a:p>
      </dgm:t>
    </dgm:pt>
    <dgm:pt modelId="{91BC54C0-44E9-462D-941A-C28AFFD44DC7}" type="sibTrans" cxnId="{FB0A55BD-1BFD-42B6-A5A7-0865EDB63D85}">
      <dgm:prSet/>
      <dgm:spPr/>
      <dgm:t>
        <a:bodyPr/>
        <a:lstStyle/>
        <a:p>
          <a:endParaRPr lang="en-US"/>
        </a:p>
      </dgm:t>
    </dgm:pt>
    <dgm:pt modelId="{610A0E14-D0E4-4E06-B5EA-C1BDA60E43D2}">
      <dgm:prSet phldrT="[Text]" custT="1"/>
      <dgm:spPr/>
      <dgm:t>
        <a:bodyPr/>
        <a:lstStyle/>
        <a:p>
          <a:pPr algn="l"/>
          <a:r>
            <a:rPr lang="en-US" sz="1600" dirty="0"/>
            <a:t>- Management Activates: collection &amp; pre-processing(sorting, refurbishing, dismantling, shredding) </a:t>
          </a:r>
        </a:p>
        <a:p>
          <a:pPr algn="l"/>
          <a:endParaRPr lang="en-US" sz="1600" dirty="0"/>
        </a:p>
        <a:p>
          <a:pPr algn="l"/>
          <a:r>
            <a:rPr lang="en-US" altLang="ko-KR" sz="1600" dirty="0">
              <a:ea typeface="Cambria Math" panose="02040503050406030204" pitchFamily="18" charset="0"/>
            </a:rPr>
            <a:t>- The informal sector plays a significant role specially in collection</a:t>
          </a:r>
        </a:p>
        <a:p>
          <a:pPr algn="l"/>
          <a:r>
            <a:rPr lang="en-US" altLang="ko-KR" sz="1600" dirty="0">
              <a:ea typeface="Cambria Math" panose="02040503050406030204" pitchFamily="18" charset="0"/>
            </a:rPr>
            <a:t> </a:t>
          </a:r>
        </a:p>
        <a:p>
          <a:pPr algn="l"/>
          <a:r>
            <a:rPr lang="en-US" sz="1600" dirty="0"/>
            <a:t>- ITG is the formal recycling business with capacity  </a:t>
          </a:r>
          <a:r>
            <a:rPr lang="en-GB" sz="1600" dirty="0"/>
            <a:t>200 tons/month sourced from public and private organizations through bids</a:t>
          </a:r>
          <a:endParaRPr lang="en-US" sz="1600" dirty="0"/>
        </a:p>
      </dgm:t>
    </dgm:pt>
    <dgm:pt modelId="{44E31375-1389-4CFE-843F-6CA600DA58E2}" type="parTrans" cxnId="{88298D37-C47A-4CD9-ABA4-015770AEDCC9}">
      <dgm:prSet/>
      <dgm:spPr/>
      <dgm:t>
        <a:bodyPr/>
        <a:lstStyle/>
        <a:p>
          <a:endParaRPr lang="en-US"/>
        </a:p>
      </dgm:t>
    </dgm:pt>
    <dgm:pt modelId="{39F5DCD8-1893-412B-BB25-17BB433D1D27}" type="sibTrans" cxnId="{88298D37-C47A-4CD9-ABA4-015770AEDCC9}">
      <dgm:prSet/>
      <dgm:spPr/>
      <dgm:t>
        <a:bodyPr/>
        <a:lstStyle/>
        <a:p>
          <a:endParaRPr lang="en-US"/>
        </a:p>
      </dgm:t>
    </dgm:pt>
    <dgm:pt modelId="{93E5E6C5-EC87-41E3-AAC4-403DD45B1817}">
      <dgm:prSet phldrT="[Text]"/>
      <dgm:spPr/>
      <dgm:t>
        <a:bodyPr/>
        <a:lstStyle/>
        <a:p>
          <a:pPr algn="l"/>
          <a:r>
            <a:rPr lang="en-US" altLang="ko-KR" dirty="0"/>
            <a:t>- No overall integrated environmental policy regarding WEEE</a:t>
          </a:r>
        </a:p>
        <a:p>
          <a:pPr algn="l"/>
          <a:endParaRPr lang="en-US" altLang="ko-KR" dirty="0"/>
        </a:p>
        <a:p>
          <a:pPr algn="l"/>
          <a:r>
            <a:rPr lang="en-US" altLang="ko-KR" dirty="0"/>
            <a:t>- The legal framework includes restrictions on imports of WEEE</a:t>
          </a:r>
        </a:p>
        <a:p>
          <a:pPr algn="l"/>
          <a:endParaRPr lang="en-US" altLang="ko-KR" dirty="0"/>
        </a:p>
        <a:p>
          <a:pPr algn="l"/>
          <a:r>
            <a:rPr lang="en-US" altLang="ko-KR" dirty="0"/>
            <a:t>-National Green ICT initiative since 2010 (MCIT, </a:t>
          </a:r>
          <a:r>
            <a:rPr lang="en-US" altLang="ko-KR" dirty="0" err="1"/>
            <a:t>MoE</a:t>
          </a:r>
          <a:r>
            <a:rPr lang="en-US" altLang="ko-KR" dirty="0"/>
            <a:t>, NGOs, Private sector, International Organization)</a:t>
          </a:r>
          <a:endParaRPr lang="en-US" dirty="0"/>
        </a:p>
      </dgm:t>
    </dgm:pt>
    <dgm:pt modelId="{E3C0B345-84F6-4930-BCBD-C3662DCDE9C1}" type="parTrans" cxnId="{5317EDBA-C34A-4804-A907-52C2A655A701}">
      <dgm:prSet/>
      <dgm:spPr/>
      <dgm:t>
        <a:bodyPr/>
        <a:lstStyle/>
        <a:p>
          <a:endParaRPr lang="en-US"/>
        </a:p>
      </dgm:t>
    </dgm:pt>
    <dgm:pt modelId="{56835228-E635-4127-8F71-2DAFACA44840}" type="sibTrans" cxnId="{5317EDBA-C34A-4804-A907-52C2A655A701}">
      <dgm:prSet/>
      <dgm:spPr/>
      <dgm:t>
        <a:bodyPr/>
        <a:lstStyle/>
        <a:p>
          <a:endParaRPr lang="en-US"/>
        </a:p>
      </dgm:t>
    </dgm:pt>
    <dgm:pt modelId="{0087B80E-D8F9-42A9-8605-1A83E95CD501}" type="pres">
      <dgm:prSet presAssocID="{30C24D13-4904-4E68-93EB-46D561CE420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8D9CF01-D2F0-4B8B-9F29-2F0A022612B2}" type="pres">
      <dgm:prSet presAssocID="{4C2C8710-53D7-4912-BE2A-381EFE5F86B2}" presName="vertOne" presStyleCnt="0"/>
      <dgm:spPr/>
    </dgm:pt>
    <dgm:pt modelId="{2653A88C-ED91-4085-9356-75D579E8ECFD}" type="pres">
      <dgm:prSet presAssocID="{4C2C8710-53D7-4912-BE2A-381EFE5F86B2}" presName="txOne" presStyleLbl="node0" presStyleIdx="0" presStyleCnt="1" custScaleY="12951">
        <dgm:presLayoutVars>
          <dgm:chPref val="3"/>
        </dgm:presLayoutVars>
      </dgm:prSet>
      <dgm:spPr/>
    </dgm:pt>
    <dgm:pt modelId="{6C1FC128-D7EB-44B4-8F71-A66B2D0507D1}" type="pres">
      <dgm:prSet presAssocID="{4C2C8710-53D7-4912-BE2A-381EFE5F86B2}" presName="parTransOne" presStyleCnt="0"/>
      <dgm:spPr/>
    </dgm:pt>
    <dgm:pt modelId="{A58C4B96-BA5E-447F-8FC8-2B746736450E}" type="pres">
      <dgm:prSet presAssocID="{4C2C8710-53D7-4912-BE2A-381EFE5F86B2}" presName="horzOne" presStyleCnt="0"/>
      <dgm:spPr/>
    </dgm:pt>
    <dgm:pt modelId="{42DA6010-6241-45D8-8CBE-C55CD7A2E740}" type="pres">
      <dgm:prSet presAssocID="{4DFFCF84-6402-46A1-82BC-7A56F14EDB46}" presName="vertTwo" presStyleCnt="0"/>
      <dgm:spPr/>
    </dgm:pt>
    <dgm:pt modelId="{ECC07A17-5914-4DF6-B100-1501ADC3BE96}" type="pres">
      <dgm:prSet presAssocID="{4DFFCF84-6402-46A1-82BC-7A56F14EDB46}" presName="txTwo" presStyleLbl="node2" presStyleIdx="0" presStyleCnt="4">
        <dgm:presLayoutVars>
          <dgm:chPref val="3"/>
        </dgm:presLayoutVars>
      </dgm:prSet>
      <dgm:spPr/>
    </dgm:pt>
    <dgm:pt modelId="{66EF2901-2026-4583-934F-7DAD0FF1D1F8}" type="pres">
      <dgm:prSet presAssocID="{4DFFCF84-6402-46A1-82BC-7A56F14EDB46}" presName="horzTwo" presStyleCnt="0"/>
      <dgm:spPr/>
    </dgm:pt>
    <dgm:pt modelId="{5C14E312-50F5-4313-8351-22F07C6BEF00}" type="pres">
      <dgm:prSet presAssocID="{F847C0E8-3268-478A-9516-55720B53F0C9}" presName="sibSpaceTwo" presStyleCnt="0"/>
      <dgm:spPr/>
    </dgm:pt>
    <dgm:pt modelId="{4261D8D1-6C22-4577-9DC0-D7CDCBB13185}" type="pres">
      <dgm:prSet presAssocID="{026340CE-97AD-45BC-B1C1-2E91C23D5279}" presName="vertTwo" presStyleCnt="0"/>
      <dgm:spPr/>
    </dgm:pt>
    <dgm:pt modelId="{2810FEEA-907A-4552-A6B1-5F9FF741D934}" type="pres">
      <dgm:prSet presAssocID="{026340CE-97AD-45BC-B1C1-2E91C23D5279}" presName="txTwo" presStyleLbl="node2" presStyleIdx="1" presStyleCnt="4" custScaleX="103395">
        <dgm:presLayoutVars>
          <dgm:chPref val="3"/>
        </dgm:presLayoutVars>
      </dgm:prSet>
      <dgm:spPr/>
    </dgm:pt>
    <dgm:pt modelId="{33D23003-8F11-4ED6-9C8A-D985FAD30869}" type="pres">
      <dgm:prSet presAssocID="{026340CE-97AD-45BC-B1C1-2E91C23D5279}" presName="horzTwo" presStyleCnt="0"/>
      <dgm:spPr/>
    </dgm:pt>
    <dgm:pt modelId="{5DC48ED4-3ACE-442C-993C-B26A2686B59D}" type="pres">
      <dgm:prSet presAssocID="{91BC54C0-44E9-462D-941A-C28AFFD44DC7}" presName="sibSpaceTwo" presStyleCnt="0"/>
      <dgm:spPr/>
    </dgm:pt>
    <dgm:pt modelId="{E1294621-1B9C-4758-B166-90905A238612}" type="pres">
      <dgm:prSet presAssocID="{610A0E14-D0E4-4E06-B5EA-C1BDA60E43D2}" presName="vertTwo" presStyleCnt="0"/>
      <dgm:spPr/>
    </dgm:pt>
    <dgm:pt modelId="{77C26F06-1F5D-423A-BF42-6D03070C3732}" type="pres">
      <dgm:prSet presAssocID="{610A0E14-D0E4-4E06-B5EA-C1BDA60E43D2}" presName="txTwo" presStyleLbl="node2" presStyleIdx="2" presStyleCnt="4" custScaleX="112570" custLinFactNeighborX="1882" custLinFactNeighborY="6">
        <dgm:presLayoutVars>
          <dgm:chPref val="3"/>
        </dgm:presLayoutVars>
      </dgm:prSet>
      <dgm:spPr/>
    </dgm:pt>
    <dgm:pt modelId="{4C6ED91E-32E5-4FEB-86A7-2806A7AEE37E}" type="pres">
      <dgm:prSet presAssocID="{610A0E14-D0E4-4E06-B5EA-C1BDA60E43D2}" presName="horzTwo" presStyleCnt="0"/>
      <dgm:spPr/>
    </dgm:pt>
    <dgm:pt modelId="{695AD40D-DF67-467E-AB16-F5D37518C304}" type="pres">
      <dgm:prSet presAssocID="{39F5DCD8-1893-412B-BB25-17BB433D1D27}" presName="sibSpaceTwo" presStyleCnt="0"/>
      <dgm:spPr/>
    </dgm:pt>
    <dgm:pt modelId="{72E8BD16-3BE8-43A1-BAC3-607D663A64CE}" type="pres">
      <dgm:prSet presAssocID="{93E5E6C5-EC87-41E3-AAC4-403DD45B1817}" presName="vertTwo" presStyleCnt="0"/>
      <dgm:spPr/>
    </dgm:pt>
    <dgm:pt modelId="{C9A77768-336C-4EFA-B9C0-4E975DE7EF18}" type="pres">
      <dgm:prSet presAssocID="{93E5E6C5-EC87-41E3-AAC4-403DD45B1817}" presName="txTwo" presStyleLbl="node2" presStyleIdx="3" presStyleCnt="4">
        <dgm:presLayoutVars>
          <dgm:chPref val="3"/>
        </dgm:presLayoutVars>
      </dgm:prSet>
      <dgm:spPr/>
    </dgm:pt>
    <dgm:pt modelId="{AD7746CA-A7AC-4A3D-951B-597F3FC75DCB}" type="pres">
      <dgm:prSet presAssocID="{93E5E6C5-EC87-41E3-AAC4-403DD45B1817}" presName="horzTwo" presStyleCnt="0"/>
      <dgm:spPr/>
    </dgm:pt>
  </dgm:ptLst>
  <dgm:cxnLst>
    <dgm:cxn modelId="{2D3FF815-F2AE-4B8D-9703-A3803FAEE603}" type="presOf" srcId="{026340CE-97AD-45BC-B1C1-2E91C23D5279}" destId="{2810FEEA-907A-4552-A6B1-5F9FF741D934}" srcOrd="0" destOrd="0" presId="urn:microsoft.com/office/officeart/2005/8/layout/hierarchy4"/>
    <dgm:cxn modelId="{D8551B2A-D1A5-4073-BCF6-CD72258805DD}" srcId="{4C2C8710-53D7-4912-BE2A-381EFE5F86B2}" destId="{4DFFCF84-6402-46A1-82BC-7A56F14EDB46}" srcOrd="0" destOrd="0" parTransId="{776AABB8-A954-41BC-A879-122B10F6CE05}" sibTransId="{F847C0E8-3268-478A-9516-55720B53F0C9}"/>
    <dgm:cxn modelId="{88298D37-C47A-4CD9-ABA4-015770AEDCC9}" srcId="{4C2C8710-53D7-4912-BE2A-381EFE5F86B2}" destId="{610A0E14-D0E4-4E06-B5EA-C1BDA60E43D2}" srcOrd="2" destOrd="0" parTransId="{44E31375-1389-4CFE-843F-6CA600DA58E2}" sibTransId="{39F5DCD8-1893-412B-BB25-17BB433D1D27}"/>
    <dgm:cxn modelId="{40BC2870-896E-4C2F-A865-0C7A53986F62}" type="presOf" srcId="{4DFFCF84-6402-46A1-82BC-7A56F14EDB46}" destId="{ECC07A17-5914-4DF6-B100-1501ADC3BE96}" srcOrd="0" destOrd="0" presId="urn:microsoft.com/office/officeart/2005/8/layout/hierarchy4"/>
    <dgm:cxn modelId="{65C0D87A-7A9B-47C6-8FD9-22B9721380A0}" type="presOf" srcId="{93E5E6C5-EC87-41E3-AAC4-403DD45B1817}" destId="{C9A77768-336C-4EFA-B9C0-4E975DE7EF18}" srcOrd="0" destOrd="0" presId="urn:microsoft.com/office/officeart/2005/8/layout/hierarchy4"/>
    <dgm:cxn modelId="{5317EDBA-C34A-4804-A907-52C2A655A701}" srcId="{4C2C8710-53D7-4912-BE2A-381EFE5F86B2}" destId="{93E5E6C5-EC87-41E3-AAC4-403DD45B1817}" srcOrd="3" destOrd="0" parTransId="{E3C0B345-84F6-4930-BCBD-C3662DCDE9C1}" sibTransId="{56835228-E635-4127-8F71-2DAFACA44840}"/>
    <dgm:cxn modelId="{FB0A55BD-1BFD-42B6-A5A7-0865EDB63D85}" srcId="{4C2C8710-53D7-4912-BE2A-381EFE5F86B2}" destId="{026340CE-97AD-45BC-B1C1-2E91C23D5279}" srcOrd="1" destOrd="0" parTransId="{F0424AB9-3F89-4870-AF98-96CF2D639372}" sibTransId="{91BC54C0-44E9-462D-941A-C28AFFD44DC7}"/>
    <dgm:cxn modelId="{76F31BC3-F11E-425F-A64F-C68B00503D48}" type="presOf" srcId="{610A0E14-D0E4-4E06-B5EA-C1BDA60E43D2}" destId="{77C26F06-1F5D-423A-BF42-6D03070C3732}" srcOrd="0" destOrd="0" presId="urn:microsoft.com/office/officeart/2005/8/layout/hierarchy4"/>
    <dgm:cxn modelId="{A54E47CC-0CE4-43D6-8A37-A1A5AAB846BD}" type="presOf" srcId="{4C2C8710-53D7-4912-BE2A-381EFE5F86B2}" destId="{2653A88C-ED91-4085-9356-75D579E8ECFD}" srcOrd="0" destOrd="0" presId="urn:microsoft.com/office/officeart/2005/8/layout/hierarchy4"/>
    <dgm:cxn modelId="{1D76C7D2-9637-4FA0-8A41-180EDF4E3BE9}" type="presOf" srcId="{30C24D13-4904-4E68-93EB-46D561CE4202}" destId="{0087B80E-D8F9-42A9-8605-1A83E95CD501}" srcOrd="0" destOrd="0" presId="urn:microsoft.com/office/officeart/2005/8/layout/hierarchy4"/>
    <dgm:cxn modelId="{12D4A8EF-59BB-402F-833A-525A2B541969}" srcId="{30C24D13-4904-4E68-93EB-46D561CE4202}" destId="{4C2C8710-53D7-4912-BE2A-381EFE5F86B2}" srcOrd="0" destOrd="0" parTransId="{8409CE90-754D-4034-B601-F6E64B8BF6CC}" sibTransId="{7C17E960-BC98-4A84-90D0-2F3F4998F43C}"/>
    <dgm:cxn modelId="{4588B5E0-249B-42CE-BEE5-23B2EB1AEEFD}" type="presParOf" srcId="{0087B80E-D8F9-42A9-8605-1A83E95CD501}" destId="{48D9CF01-D2F0-4B8B-9F29-2F0A022612B2}" srcOrd="0" destOrd="0" presId="urn:microsoft.com/office/officeart/2005/8/layout/hierarchy4"/>
    <dgm:cxn modelId="{5A1297B5-2680-484E-88B7-B3F566AC6263}" type="presParOf" srcId="{48D9CF01-D2F0-4B8B-9F29-2F0A022612B2}" destId="{2653A88C-ED91-4085-9356-75D579E8ECFD}" srcOrd="0" destOrd="0" presId="urn:microsoft.com/office/officeart/2005/8/layout/hierarchy4"/>
    <dgm:cxn modelId="{36D78A40-4AEC-4FD7-828D-A905B77B3344}" type="presParOf" srcId="{48D9CF01-D2F0-4B8B-9F29-2F0A022612B2}" destId="{6C1FC128-D7EB-44B4-8F71-A66B2D0507D1}" srcOrd="1" destOrd="0" presId="urn:microsoft.com/office/officeart/2005/8/layout/hierarchy4"/>
    <dgm:cxn modelId="{1C0790F7-6774-401F-A34A-F2826E97959A}" type="presParOf" srcId="{48D9CF01-D2F0-4B8B-9F29-2F0A022612B2}" destId="{A58C4B96-BA5E-447F-8FC8-2B746736450E}" srcOrd="2" destOrd="0" presId="urn:microsoft.com/office/officeart/2005/8/layout/hierarchy4"/>
    <dgm:cxn modelId="{CFECF3F2-40B5-4565-BDEA-FDB4502D96DB}" type="presParOf" srcId="{A58C4B96-BA5E-447F-8FC8-2B746736450E}" destId="{42DA6010-6241-45D8-8CBE-C55CD7A2E740}" srcOrd="0" destOrd="0" presId="urn:microsoft.com/office/officeart/2005/8/layout/hierarchy4"/>
    <dgm:cxn modelId="{52C2250B-5B70-4F15-B147-45CE401881D7}" type="presParOf" srcId="{42DA6010-6241-45D8-8CBE-C55CD7A2E740}" destId="{ECC07A17-5914-4DF6-B100-1501ADC3BE96}" srcOrd="0" destOrd="0" presId="urn:microsoft.com/office/officeart/2005/8/layout/hierarchy4"/>
    <dgm:cxn modelId="{48ED85C5-21CF-4BB0-AA44-EE861157787C}" type="presParOf" srcId="{42DA6010-6241-45D8-8CBE-C55CD7A2E740}" destId="{66EF2901-2026-4583-934F-7DAD0FF1D1F8}" srcOrd="1" destOrd="0" presId="urn:microsoft.com/office/officeart/2005/8/layout/hierarchy4"/>
    <dgm:cxn modelId="{6195224C-49BE-4B0C-91E7-50E64370205F}" type="presParOf" srcId="{A58C4B96-BA5E-447F-8FC8-2B746736450E}" destId="{5C14E312-50F5-4313-8351-22F07C6BEF00}" srcOrd="1" destOrd="0" presId="urn:microsoft.com/office/officeart/2005/8/layout/hierarchy4"/>
    <dgm:cxn modelId="{761FFA84-52FD-4FC8-8BF9-EF077BBF75A5}" type="presParOf" srcId="{A58C4B96-BA5E-447F-8FC8-2B746736450E}" destId="{4261D8D1-6C22-4577-9DC0-D7CDCBB13185}" srcOrd="2" destOrd="0" presId="urn:microsoft.com/office/officeart/2005/8/layout/hierarchy4"/>
    <dgm:cxn modelId="{590C2ED1-2389-47DA-834D-C7FDC4CFC93E}" type="presParOf" srcId="{4261D8D1-6C22-4577-9DC0-D7CDCBB13185}" destId="{2810FEEA-907A-4552-A6B1-5F9FF741D934}" srcOrd="0" destOrd="0" presId="urn:microsoft.com/office/officeart/2005/8/layout/hierarchy4"/>
    <dgm:cxn modelId="{CE450F95-F194-48D4-B208-F4557981080C}" type="presParOf" srcId="{4261D8D1-6C22-4577-9DC0-D7CDCBB13185}" destId="{33D23003-8F11-4ED6-9C8A-D985FAD30869}" srcOrd="1" destOrd="0" presId="urn:microsoft.com/office/officeart/2005/8/layout/hierarchy4"/>
    <dgm:cxn modelId="{B1E3D8DB-AC0B-4C74-8C2C-10288E97F83C}" type="presParOf" srcId="{A58C4B96-BA5E-447F-8FC8-2B746736450E}" destId="{5DC48ED4-3ACE-442C-993C-B26A2686B59D}" srcOrd="3" destOrd="0" presId="urn:microsoft.com/office/officeart/2005/8/layout/hierarchy4"/>
    <dgm:cxn modelId="{AB17ADDB-7731-476A-900B-DF88BAED794B}" type="presParOf" srcId="{A58C4B96-BA5E-447F-8FC8-2B746736450E}" destId="{E1294621-1B9C-4758-B166-90905A238612}" srcOrd="4" destOrd="0" presId="urn:microsoft.com/office/officeart/2005/8/layout/hierarchy4"/>
    <dgm:cxn modelId="{A3F073F7-CB8E-47EA-9CFE-94A6DF025F11}" type="presParOf" srcId="{E1294621-1B9C-4758-B166-90905A238612}" destId="{77C26F06-1F5D-423A-BF42-6D03070C3732}" srcOrd="0" destOrd="0" presId="urn:microsoft.com/office/officeart/2005/8/layout/hierarchy4"/>
    <dgm:cxn modelId="{3520EAA3-9BAB-43CC-8FE1-61239CD0B7A1}" type="presParOf" srcId="{E1294621-1B9C-4758-B166-90905A238612}" destId="{4C6ED91E-32E5-4FEB-86A7-2806A7AEE37E}" srcOrd="1" destOrd="0" presId="urn:microsoft.com/office/officeart/2005/8/layout/hierarchy4"/>
    <dgm:cxn modelId="{7DEC1CDF-4A32-4C95-85BC-6DA504D95CC4}" type="presParOf" srcId="{A58C4B96-BA5E-447F-8FC8-2B746736450E}" destId="{695AD40D-DF67-467E-AB16-F5D37518C304}" srcOrd="5" destOrd="0" presId="urn:microsoft.com/office/officeart/2005/8/layout/hierarchy4"/>
    <dgm:cxn modelId="{2B0A230D-9AB8-4E2D-B52A-0B4183857545}" type="presParOf" srcId="{A58C4B96-BA5E-447F-8FC8-2B746736450E}" destId="{72E8BD16-3BE8-43A1-BAC3-607D663A64CE}" srcOrd="6" destOrd="0" presId="urn:microsoft.com/office/officeart/2005/8/layout/hierarchy4"/>
    <dgm:cxn modelId="{2726EFE5-8D11-46DA-B9CF-B993C843290B}" type="presParOf" srcId="{72E8BD16-3BE8-43A1-BAC3-607D663A64CE}" destId="{C9A77768-336C-4EFA-B9C0-4E975DE7EF18}" srcOrd="0" destOrd="0" presId="urn:microsoft.com/office/officeart/2005/8/layout/hierarchy4"/>
    <dgm:cxn modelId="{E58D9051-4D86-49BB-BF5C-40CA7C21845D}" type="presParOf" srcId="{72E8BD16-3BE8-43A1-BAC3-607D663A64CE}" destId="{AD7746CA-A7AC-4A3D-951B-597F3FC75DC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E253CA-F09A-41EE-9A0B-9D12423BDBDB}" type="doc">
      <dgm:prSet loTypeId="urn:microsoft.com/office/officeart/2005/8/layout/vList4#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0CD0B460-2BD3-4B17-A74A-CA99233F25E8}">
      <dgm:prSet phldrT="[Text]" custT="1"/>
      <dgm:spPr/>
      <dgm:t>
        <a:bodyPr/>
        <a:lstStyle/>
        <a:p>
          <a:r>
            <a:rPr lang="en-US" sz="1800" b="1" dirty="0"/>
            <a:t>Lack of appropriate legislation</a:t>
          </a:r>
        </a:p>
        <a:p>
          <a:r>
            <a:rPr lang="en-US" sz="1800" b="1" dirty="0"/>
            <a:t>Lack of accreditation system for e-waste for private sector participation.</a:t>
          </a:r>
        </a:p>
        <a:p>
          <a:r>
            <a:rPr lang="en-US" sz="1800" b="1" dirty="0"/>
            <a:t>The absence of effective take-back schemes </a:t>
          </a:r>
        </a:p>
      </dgm:t>
    </dgm:pt>
    <dgm:pt modelId="{F303B313-7500-4C91-B9D0-33C20703A355}" type="parTrans" cxnId="{31C1F8E7-6B23-41CC-9352-4EDE80A60DD2}">
      <dgm:prSet/>
      <dgm:spPr/>
      <dgm:t>
        <a:bodyPr/>
        <a:lstStyle/>
        <a:p>
          <a:endParaRPr lang="en-US"/>
        </a:p>
      </dgm:t>
    </dgm:pt>
    <dgm:pt modelId="{AE845202-610E-4C66-96DC-4512E874C5F5}" type="sibTrans" cxnId="{31C1F8E7-6B23-41CC-9352-4EDE80A60DD2}">
      <dgm:prSet/>
      <dgm:spPr/>
      <dgm:t>
        <a:bodyPr/>
        <a:lstStyle/>
        <a:p>
          <a:endParaRPr lang="en-US"/>
        </a:p>
      </dgm:t>
    </dgm:pt>
    <dgm:pt modelId="{8D4715E5-E4C7-45F5-AA5B-EE40695CE679}">
      <dgm:prSet phldrT="[Text]" custT="1"/>
      <dgm:spPr/>
      <dgm:t>
        <a:bodyPr/>
        <a:lstStyle/>
        <a:p>
          <a:pPr rtl="0"/>
          <a:r>
            <a:rPr lang="en-US" sz="2000" b="1" dirty="0"/>
            <a:t>Lack of qualified skills and professionals.</a:t>
          </a:r>
        </a:p>
        <a:p>
          <a:pPr rtl="0"/>
          <a:r>
            <a:rPr lang="en-US" sz="2000" b="1" dirty="0"/>
            <a:t>lack of appropriate infrastructure and technology for recycling</a:t>
          </a:r>
        </a:p>
      </dgm:t>
    </dgm:pt>
    <dgm:pt modelId="{C9F0910F-5B20-4BBB-A2FD-15F80B5EA8E5}" type="parTrans" cxnId="{FC249201-2F57-47BE-A87B-162E86401447}">
      <dgm:prSet/>
      <dgm:spPr/>
      <dgm:t>
        <a:bodyPr/>
        <a:lstStyle/>
        <a:p>
          <a:endParaRPr lang="en-US"/>
        </a:p>
      </dgm:t>
    </dgm:pt>
    <dgm:pt modelId="{C0D1B455-FE84-4F9B-922D-1E1C271D29AC}" type="sibTrans" cxnId="{FC249201-2F57-47BE-A87B-162E86401447}">
      <dgm:prSet/>
      <dgm:spPr/>
      <dgm:t>
        <a:bodyPr/>
        <a:lstStyle/>
        <a:p>
          <a:endParaRPr lang="en-US"/>
        </a:p>
      </dgm:t>
    </dgm:pt>
    <dgm:pt modelId="{7BED1C40-DAEB-4C74-ACDB-7565C1F6FBEE}">
      <dgm:prSet phldrT="[Text]" custT="1"/>
      <dgm:spPr/>
      <dgm:t>
        <a:bodyPr/>
        <a:lstStyle/>
        <a:p>
          <a:r>
            <a:rPr lang="en-US" sz="2000" b="1" dirty="0"/>
            <a:t>Lack of awareness about the threats and opportunities of the E-waste recycling.</a:t>
          </a:r>
        </a:p>
        <a:p>
          <a:r>
            <a:rPr lang="en-US" sz="2000" b="1" dirty="0"/>
            <a:t>The lack of willing of consumers to give out their E-waste for free or affordable prices.</a:t>
          </a:r>
        </a:p>
      </dgm:t>
    </dgm:pt>
    <dgm:pt modelId="{1AC2B1B8-E653-433E-BD93-0961BDC3B3FC}" type="sibTrans" cxnId="{904D2189-8019-4B27-A01A-C1185D984D33}">
      <dgm:prSet/>
      <dgm:spPr/>
      <dgm:t>
        <a:bodyPr/>
        <a:lstStyle/>
        <a:p>
          <a:endParaRPr lang="en-US"/>
        </a:p>
      </dgm:t>
    </dgm:pt>
    <dgm:pt modelId="{AD560E40-46BC-46E5-A2DA-5EAE33DFEB50}" type="parTrans" cxnId="{904D2189-8019-4B27-A01A-C1185D984D33}">
      <dgm:prSet/>
      <dgm:spPr/>
      <dgm:t>
        <a:bodyPr/>
        <a:lstStyle/>
        <a:p>
          <a:endParaRPr lang="en-US"/>
        </a:p>
      </dgm:t>
    </dgm:pt>
    <dgm:pt modelId="{DDD5B233-E35E-4AEE-8E14-FDEC1D4497CB}" type="pres">
      <dgm:prSet presAssocID="{06E253CA-F09A-41EE-9A0B-9D12423BDBDB}" presName="linear" presStyleCnt="0">
        <dgm:presLayoutVars>
          <dgm:dir/>
          <dgm:resizeHandles val="exact"/>
        </dgm:presLayoutVars>
      </dgm:prSet>
      <dgm:spPr/>
    </dgm:pt>
    <dgm:pt modelId="{8581413F-248A-4F50-B471-BBB3283CD82A}" type="pres">
      <dgm:prSet presAssocID="{0CD0B460-2BD3-4B17-A74A-CA99233F25E8}" presName="comp" presStyleCnt="0"/>
      <dgm:spPr/>
    </dgm:pt>
    <dgm:pt modelId="{FFD225DA-B562-4EA6-80E5-DAC097B01D05}" type="pres">
      <dgm:prSet presAssocID="{0CD0B460-2BD3-4B17-A74A-CA99233F25E8}" presName="box" presStyleLbl="node1" presStyleIdx="0" presStyleCnt="3"/>
      <dgm:spPr/>
    </dgm:pt>
    <dgm:pt modelId="{755D5F88-07D0-4AE2-BD9A-8CD52F047D06}" type="pres">
      <dgm:prSet presAssocID="{0CD0B460-2BD3-4B17-A74A-CA99233F25E8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</dgm:spPr>
    </dgm:pt>
    <dgm:pt modelId="{B3866D84-2D49-4D21-8A27-7F2232F0634A}" type="pres">
      <dgm:prSet presAssocID="{0CD0B460-2BD3-4B17-A74A-CA99233F25E8}" presName="text" presStyleLbl="node1" presStyleIdx="0" presStyleCnt="3">
        <dgm:presLayoutVars>
          <dgm:bulletEnabled val="1"/>
        </dgm:presLayoutVars>
      </dgm:prSet>
      <dgm:spPr/>
    </dgm:pt>
    <dgm:pt modelId="{571BE8A8-585E-44EE-BB9A-8D33143D2FB7}" type="pres">
      <dgm:prSet presAssocID="{AE845202-610E-4C66-96DC-4512E874C5F5}" presName="spacer" presStyleCnt="0"/>
      <dgm:spPr/>
    </dgm:pt>
    <dgm:pt modelId="{AD3E3294-22A6-44A7-A3C4-6A12E2D46567}" type="pres">
      <dgm:prSet presAssocID="{7BED1C40-DAEB-4C74-ACDB-7565C1F6FBEE}" presName="comp" presStyleCnt="0"/>
      <dgm:spPr/>
    </dgm:pt>
    <dgm:pt modelId="{87995046-54FB-45EC-B4DF-E2A3CE722A7B}" type="pres">
      <dgm:prSet presAssocID="{7BED1C40-DAEB-4C74-ACDB-7565C1F6FBEE}" presName="box" presStyleLbl="node1" presStyleIdx="1" presStyleCnt="3"/>
      <dgm:spPr/>
    </dgm:pt>
    <dgm:pt modelId="{A1AE23AC-19A0-4245-B2D8-C1EE6E840838}" type="pres">
      <dgm:prSet presAssocID="{7BED1C40-DAEB-4C74-ACDB-7565C1F6FBEE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</dgm:spPr>
    </dgm:pt>
    <dgm:pt modelId="{F988B8C2-FDCA-4E26-A666-A2EC7B90ED32}" type="pres">
      <dgm:prSet presAssocID="{7BED1C40-DAEB-4C74-ACDB-7565C1F6FBEE}" presName="text" presStyleLbl="node1" presStyleIdx="1" presStyleCnt="3">
        <dgm:presLayoutVars>
          <dgm:bulletEnabled val="1"/>
        </dgm:presLayoutVars>
      </dgm:prSet>
      <dgm:spPr/>
    </dgm:pt>
    <dgm:pt modelId="{7381116A-079F-4F3B-9380-AF8FF741021C}" type="pres">
      <dgm:prSet presAssocID="{1AC2B1B8-E653-433E-BD93-0961BDC3B3FC}" presName="spacer" presStyleCnt="0"/>
      <dgm:spPr/>
    </dgm:pt>
    <dgm:pt modelId="{D197B036-D759-40E7-9E5C-846F58A7931F}" type="pres">
      <dgm:prSet presAssocID="{8D4715E5-E4C7-45F5-AA5B-EE40695CE679}" presName="comp" presStyleCnt="0"/>
      <dgm:spPr/>
    </dgm:pt>
    <dgm:pt modelId="{A7B1031A-6946-4E97-A3D3-F2356A1C29AA}" type="pres">
      <dgm:prSet presAssocID="{8D4715E5-E4C7-45F5-AA5B-EE40695CE679}" presName="box" presStyleLbl="node1" presStyleIdx="2" presStyleCnt="3"/>
      <dgm:spPr/>
    </dgm:pt>
    <dgm:pt modelId="{CB851A5A-6FA1-446E-8ABC-BF3ED6656084}" type="pres">
      <dgm:prSet presAssocID="{8D4715E5-E4C7-45F5-AA5B-EE40695CE679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64A18B6E-948F-4CA0-A68F-2C95415FF627}" type="pres">
      <dgm:prSet presAssocID="{8D4715E5-E4C7-45F5-AA5B-EE40695CE679}" presName="text" presStyleLbl="node1" presStyleIdx="2" presStyleCnt="3">
        <dgm:presLayoutVars>
          <dgm:bulletEnabled val="1"/>
        </dgm:presLayoutVars>
      </dgm:prSet>
      <dgm:spPr/>
    </dgm:pt>
  </dgm:ptLst>
  <dgm:cxnLst>
    <dgm:cxn modelId="{FC249201-2F57-47BE-A87B-162E86401447}" srcId="{06E253CA-F09A-41EE-9A0B-9D12423BDBDB}" destId="{8D4715E5-E4C7-45F5-AA5B-EE40695CE679}" srcOrd="2" destOrd="0" parTransId="{C9F0910F-5B20-4BBB-A2FD-15F80B5EA8E5}" sibTransId="{C0D1B455-FE84-4F9B-922D-1E1C271D29AC}"/>
    <dgm:cxn modelId="{E2DF3D04-2A72-46E1-8292-142B38B8FF79}" type="presOf" srcId="{8D4715E5-E4C7-45F5-AA5B-EE40695CE679}" destId="{A7B1031A-6946-4E97-A3D3-F2356A1C29AA}" srcOrd="0" destOrd="0" presId="urn:microsoft.com/office/officeart/2005/8/layout/vList4#1"/>
    <dgm:cxn modelId="{EF2C8622-35D7-432B-8FED-4CCB74F5DE2F}" type="presOf" srcId="{06E253CA-F09A-41EE-9A0B-9D12423BDBDB}" destId="{DDD5B233-E35E-4AEE-8E14-FDEC1D4497CB}" srcOrd="0" destOrd="0" presId="urn:microsoft.com/office/officeart/2005/8/layout/vList4#1"/>
    <dgm:cxn modelId="{DC5F1D2E-2D77-420E-8B4A-7468563849AB}" type="presOf" srcId="{7BED1C40-DAEB-4C74-ACDB-7565C1F6FBEE}" destId="{87995046-54FB-45EC-B4DF-E2A3CE722A7B}" srcOrd="0" destOrd="0" presId="urn:microsoft.com/office/officeart/2005/8/layout/vList4#1"/>
    <dgm:cxn modelId="{1E4F2A7D-BF65-4F3D-9A9D-F4D6FF53B4A4}" type="presOf" srcId="{0CD0B460-2BD3-4B17-A74A-CA99233F25E8}" destId="{B3866D84-2D49-4D21-8A27-7F2232F0634A}" srcOrd="1" destOrd="0" presId="urn:microsoft.com/office/officeart/2005/8/layout/vList4#1"/>
    <dgm:cxn modelId="{904D2189-8019-4B27-A01A-C1185D984D33}" srcId="{06E253CA-F09A-41EE-9A0B-9D12423BDBDB}" destId="{7BED1C40-DAEB-4C74-ACDB-7565C1F6FBEE}" srcOrd="1" destOrd="0" parTransId="{AD560E40-46BC-46E5-A2DA-5EAE33DFEB50}" sibTransId="{1AC2B1B8-E653-433E-BD93-0961BDC3B3FC}"/>
    <dgm:cxn modelId="{C79BDBA4-DA95-4A7A-84EB-9F5BC9B13936}" type="presOf" srcId="{7BED1C40-DAEB-4C74-ACDB-7565C1F6FBEE}" destId="{F988B8C2-FDCA-4E26-A666-A2EC7B90ED32}" srcOrd="1" destOrd="0" presId="urn:microsoft.com/office/officeart/2005/8/layout/vList4#1"/>
    <dgm:cxn modelId="{9D2F17D9-1A17-47B6-8907-CDCA0978032E}" type="presOf" srcId="{8D4715E5-E4C7-45F5-AA5B-EE40695CE679}" destId="{64A18B6E-948F-4CA0-A68F-2C95415FF627}" srcOrd="1" destOrd="0" presId="urn:microsoft.com/office/officeart/2005/8/layout/vList4#1"/>
    <dgm:cxn modelId="{255273DF-DE9E-4A72-BF5A-02D73C9A8A33}" type="presOf" srcId="{0CD0B460-2BD3-4B17-A74A-CA99233F25E8}" destId="{FFD225DA-B562-4EA6-80E5-DAC097B01D05}" srcOrd="0" destOrd="0" presId="urn:microsoft.com/office/officeart/2005/8/layout/vList4#1"/>
    <dgm:cxn modelId="{31C1F8E7-6B23-41CC-9352-4EDE80A60DD2}" srcId="{06E253CA-F09A-41EE-9A0B-9D12423BDBDB}" destId="{0CD0B460-2BD3-4B17-A74A-CA99233F25E8}" srcOrd="0" destOrd="0" parTransId="{F303B313-7500-4C91-B9D0-33C20703A355}" sibTransId="{AE845202-610E-4C66-96DC-4512E874C5F5}"/>
    <dgm:cxn modelId="{47C4C7ED-0BD4-4524-99E1-74C5B9689857}" type="presParOf" srcId="{DDD5B233-E35E-4AEE-8E14-FDEC1D4497CB}" destId="{8581413F-248A-4F50-B471-BBB3283CD82A}" srcOrd="0" destOrd="0" presId="urn:microsoft.com/office/officeart/2005/8/layout/vList4#1"/>
    <dgm:cxn modelId="{904DB7A4-4A30-450A-9AA2-F4B4FA1B74BB}" type="presParOf" srcId="{8581413F-248A-4F50-B471-BBB3283CD82A}" destId="{FFD225DA-B562-4EA6-80E5-DAC097B01D05}" srcOrd="0" destOrd="0" presId="urn:microsoft.com/office/officeart/2005/8/layout/vList4#1"/>
    <dgm:cxn modelId="{948BA3A6-D588-42F5-9397-92CF8A635EF0}" type="presParOf" srcId="{8581413F-248A-4F50-B471-BBB3283CD82A}" destId="{755D5F88-07D0-4AE2-BD9A-8CD52F047D06}" srcOrd="1" destOrd="0" presId="urn:microsoft.com/office/officeart/2005/8/layout/vList4#1"/>
    <dgm:cxn modelId="{F0BD67E1-D423-4A3E-836F-CA149D2BD3C0}" type="presParOf" srcId="{8581413F-248A-4F50-B471-BBB3283CD82A}" destId="{B3866D84-2D49-4D21-8A27-7F2232F0634A}" srcOrd="2" destOrd="0" presId="urn:microsoft.com/office/officeart/2005/8/layout/vList4#1"/>
    <dgm:cxn modelId="{FE1ACAE8-1ABC-486B-974F-906805EFB57B}" type="presParOf" srcId="{DDD5B233-E35E-4AEE-8E14-FDEC1D4497CB}" destId="{571BE8A8-585E-44EE-BB9A-8D33143D2FB7}" srcOrd="1" destOrd="0" presId="urn:microsoft.com/office/officeart/2005/8/layout/vList4#1"/>
    <dgm:cxn modelId="{9FACCC9A-20EE-4B44-B92D-7B9D73C83C66}" type="presParOf" srcId="{DDD5B233-E35E-4AEE-8E14-FDEC1D4497CB}" destId="{AD3E3294-22A6-44A7-A3C4-6A12E2D46567}" srcOrd="2" destOrd="0" presId="urn:microsoft.com/office/officeart/2005/8/layout/vList4#1"/>
    <dgm:cxn modelId="{422836CB-7BC3-4070-B432-2E79A602D75F}" type="presParOf" srcId="{AD3E3294-22A6-44A7-A3C4-6A12E2D46567}" destId="{87995046-54FB-45EC-B4DF-E2A3CE722A7B}" srcOrd="0" destOrd="0" presId="urn:microsoft.com/office/officeart/2005/8/layout/vList4#1"/>
    <dgm:cxn modelId="{40391FE5-E125-4652-A314-D1358DAE955D}" type="presParOf" srcId="{AD3E3294-22A6-44A7-A3C4-6A12E2D46567}" destId="{A1AE23AC-19A0-4245-B2D8-C1EE6E840838}" srcOrd="1" destOrd="0" presId="urn:microsoft.com/office/officeart/2005/8/layout/vList4#1"/>
    <dgm:cxn modelId="{763E2256-E19E-4860-A2CD-870285EB5D93}" type="presParOf" srcId="{AD3E3294-22A6-44A7-A3C4-6A12E2D46567}" destId="{F988B8C2-FDCA-4E26-A666-A2EC7B90ED32}" srcOrd="2" destOrd="0" presId="urn:microsoft.com/office/officeart/2005/8/layout/vList4#1"/>
    <dgm:cxn modelId="{2D505A09-A0A7-4963-81DB-10FC2C9C08A7}" type="presParOf" srcId="{DDD5B233-E35E-4AEE-8E14-FDEC1D4497CB}" destId="{7381116A-079F-4F3B-9380-AF8FF741021C}" srcOrd="3" destOrd="0" presId="urn:microsoft.com/office/officeart/2005/8/layout/vList4#1"/>
    <dgm:cxn modelId="{D1F796D7-B4EC-4CEA-9A2C-E2DB2DBD8D4F}" type="presParOf" srcId="{DDD5B233-E35E-4AEE-8E14-FDEC1D4497CB}" destId="{D197B036-D759-40E7-9E5C-846F58A7931F}" srcOrd="4" destOrd="0" presId="urn:microsoft.com/office/officeart/2005/8/layout/vList4#1"/>
    <dgm:cxn modelId="{2EB551B2-1CB4-4614-AD4D-450BD0F6D57B}" type="presParOf" srcId="{D197B036-D759-40E7-9E5C-846F58A7931F}" destId="{A7B1031A-6946-4E97-A3D3-F2356A1C29AA}" srcOrd="0" destOrd="0" presId="urn:microsoft.com/office/officeart/2005/8/layout/vList4#1"/>
    <dgm:cxn modelId="{3C4F2067-A2FD-4A19-8E7A-58BD92AB1DEC}" type="presParOf" srcId="{D197B036-D759-40E7-9E5C-846F58A7931F}" destId="{CB851A5A-6FA1-446E-8ABC-BF3ED6656084}" srcOrd="1" destOrd="0" presId="urn:microsoft.com/office/officeart/2005/8/layout/vList4#1"/>
    <dgm:cxn modelId="{69843210-38D2-4850-B929-57F6778AD7BA}" type="presParOf" srcId="{D197B036-D759-40E7-9E5C-846F58A7931F}" destId="{64A18B6E-948F-4CA0-A68F-2C95415FF627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E253CA-F09A-41EE-9A0B-9D12423BDBDB}" type="doc">
      <dgm:prSet loTypeId="urn:microsoft.com/office/officeart/2005/8/layout/vList4#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0CD0B460-2BD3-4B17-A74A-CA99233F25E8}">
      <dgm:prSet phldrT="[Text]" custT="1"/>
      <dgm:spPr/>
      <dgm:t>
        <a:bodyPr/>
        <a:lstStyle/>
        <a:p>
          <a:r>
            <a:rPr lang="en-US" sz="2000" b="1" dirty="0"/>
            <a:t>The high cost of the machinery used in recycling.</a:t>
          </a:r>
        </a:p>
        <a:p>
          <a:r>
            <a:rPr lang="en-US" sz="2000" b="1" dirty="0"/>
            <a:t>The lack of incentive mechanism for tack back models</a:t>
          </a:r>
          <a:endParaRPr lang="en-US" sz="2700" dirty="0"/>
        </a:p>
      </dgm:t>
    </dgm:pt>
    <dgm:pt modelId="{F303B313-7500-4C91-B9D0-33C20703A355}" type="parTrans" cxnId="{31C1F8E7-6B23-41CC-9352-4EDE80A60DD2}">
      <dgm:prSet/>
      <dgm:spPr/>
      <dgm:t>
        <a:bodyPr/>
        <a:lstStyle/>
        <a:p>
          <a:endParaRPr lang="en-US"/>
        </a:p>
      </dgm:t>
    </dgm:pt>
    <dgm:pt modelId="{AE845202-610E-4C66-96DC-4512E874C5F5}" type="sibTrans" cxnId="{31C1F8E7-6B23-41CC-9352-4EDE80A60DD2}">
      <dgm:prSet/>
      <dgm:spPr/>
      <dgm:t>
        <a:bodyPr/>
        <a:lstStyle/>
        <a:p>
          <a:endParaRPr lang="en-US"/>
        </a:p>
      </dgm:t>
    </dgm:pt>
    <dgm:pt modelId="{7BED1C40-DAEB-4C74-ACDB-7565C1F6FBEE}">
      <dgm:prSet phldrT="[Text]" custT="1"/>
      <dgm:spPr/>
      <dgm:t>
        <a:bodyPr/>
        <a:lstStyle/>
        <a:p>
          <a:r>
            <a:rPr lang="en-US" sz="2000" b="1" dirty="0"/>
            <a:t>No specific entity that is responsible for managing E-waste recycling in Egypt.</a:t>
          </a:r>
        </a:p>
      </dgm:t>
    </dgm:pt>
    <dgm:pt modelId="{AD560E40-46BC-46E5-A2DA-5EAE33DFEB50}" type="parTrans" cxnId="{904D2189-8019-4B27-A01A-C1185D984D33}">
      <dgm:prSet/>
      <dgm:spPr/>
      <dgm:t>
        <a:bodyPr/>
        <a:lstStyle/>
        <a:p>
          <a:endParaRPr lang="en-US"/>
        </a:p>
      </dgm:t>
    </dgm:pt>
    <dgm:pt modelId="{1AC2B1B8-E653-433E-BD93-0961BDC3B3FC}" type="sibTrans" cxnId="{904D2189-8019-4B27-A01A-C1185D984D33}">
      <dgm:prSet/>
      <dgm:spPr/>
      <dgm:t>
        <a:bodyPr/>
        <a:lstStyle/>
        <a:p>
          <a:endParaRPr lang="en-US"/>
        </a:p>
      </dgm:t>
    </dgm:pt>
    <dgm:pt modelId="{8D4715E5-E4C7-45F5-AA5B-EE40695CE679}">
      <dgm:prSet phldrT="[Text]" custT="1"/>
      <dgm:spPr/>
      <dgm:t>
        <a:bodyPr/>
        <a:lstStyle/>
        <a:p>
          <a:r>
            <a:rPr lang="en-US" sz="2000" b="1"/>
            <a:t>No environmental obligation on Egypt at the international level,  Egypt is not on the Annex1 country in Kyoto protocol</a:t>
          </a:r>
          <a:endParaRPr lang="en-US" sz="2000" b="1" dirty="0"/>
        </a:p>
      </dgm:t>
    </dgm:pt>
    <dgm:pt modelId="{C9F0910F-5B20-4BBB-A2FD-15F80B5EA8E5}" type="parTrans" cxnId="{FC249201-2F57-47BE-A87B-162E86401447}">
      <dgm:prSet/>
      <dgm:spPr/>
      <dgm:t>
        <a:bodyPr/>
        <a:lstStyle/>
        <a:p>
          <a:endParaRPr lang="en-US"/>
        </a:p>
      </dgm:t>
    </dgm:pt>
    <dgm:pt modelId="{C0D1B455-FE84-4F9B-922D-1E1C271D29AC}" type="sibTrans" cxnId="{FC249201-2F57-47BE-A87B-162E86401447}">
      <dgm:prSet/>
      <dgm:spPr/>
      <dgm:t>
        <a:bodyPr/>
        <a:lstStyle/>
        <a:p>
          <a:endParaRPr lang="en-US"/>
        </a:p>
      </dgm:t>
    </dgm:pt>
    <dgm:pt modelId="{DDD5B233-E35E-4AEE-8E14-FDEC1D4497CB}" type="pres">
      <dgm:prSet presAssocID="{06E253CA-F09A-41EE-9A0B-9D12423BDBDB}" presName="linear" presStyleCnt="0">
        <dgm:presLayoutVars>
          <dgm:dir/>
          <dgm:resizeHandles val="exact"/>
        </dgm:presLayoutVars>
      </dgm:prSet>
      <dgm:spPr/>
    </dgm:pt>
    <dgm:pt modelId="{8581413F-248A-4F50-B471-BBB3283CD82A}" type="pres">
      <dgm:prSet presAssocID="{0CD0B460-2BD3-4B17-A74A-CA99233F25E8}" presName="comp" presStyleCnt="0"/>
      <dgm:spPr/>
    </dgm:pt>
    <dgm:pt modelId="{FFD225DA-B562-4EA6-80E5-DAC097B01D05}" type="pres">
      <dgm:prSet presAssocID="{0CD0B460-2BD3-4B17-A74A-CA99233F25E8}" presName="box" presStyleLbl="node1" presStyleIdx="0" presStyleCnt="3"/>
      <dgm:spPr/>
    </dgm:pt>
    <dgm:pt modelId="{755D5F88-07D0-4AE2-BD9A-8CD52F047D06}" type="pres">
      <dgm:prSet presAssocID="{0CD0B460-2BD3-4B17-A74A-CA99233F25E8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B3866D84-2D49-4D21-8A27-7F2232F0634A}" type="pres">
      <dgm:prSet presAssocID="{0CD0B460-2BD3-4B17-A74A-CA99233F25E8}" presName="text" presStyleLbl="node1" presStyleIdx="0" presStyleCnt="3">
        <dgm:presLayoutVars>
          <dgm:bulletEnabled val="1"/>
        </dgm:presLayoutVars>
      </dgm:prSet>
      <dgm:spPr/>
    </dgm:pt>
    <dgm:pt modelId="{571BE8A8-585E-44EE-BB9A-8D33143D2FB7}" type="pres">
      <dgm:prSet presAssocID="{AE845202-610E-4C66-96DC-4512E874C5F5}" presName="spacer" presStyleCnt="0"/>
      <dgm:spPr/>
    </dgm:pt>
    <dgm:pt modelId="{AD3E3294-22A6-44A7-A3C4-6A12E2D46567}" type="pres">
      <dgm:prSet presAssocID="{7BED1C40-DAEB-4C74-ACDB-7565C1F6FBEE}" presName="comp" presStyleCnt="0"/>
      <dgm:spPr/>
    </dgm:pt>
    <dgm:pt modelId="{87995046-54FB-45EC-B4DF-E2A3CE722A7B}" type="pres">
      <dgm:prSet presAssocID="{7BED1C40-DAEB-4C74-ACDB-7565C1F6FBEE}" presName="box" presStyleLbl="node1" presStyleIdx="1" presStyleCnt="3" custLinFactNeighborX="0"/>
      <dgm:spPr/>
    </dgm:pt>
    <dgm:pt modelId="{A1AE23AC-19A0-4245-B2D8-C1EE6E840838}" type="pres">
      <dgm:prSet presAssocID="{7BED1C40-DAEB-4C74-ACDB-7565C1F6FBEE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F988B8C2-FDCA-4E26-A666-A2EC7B90ED32}" type="pres">
      <dgm:prSet presAssocID="{7BED1C40-DAEB-4C74-ACDB-7565C1F6FBEE}" presName="text" presStyleLbl="node1" presStyleIdx="1" presStyleCnt="3">
        <dgm:presLayoutVars>
          <dgm:bulletEnabled val="1"/>
        </dgm:presLayoutVars>
      </dgm:prSet>
      <dgm:spPr/>
    </dgm:pt>
    <dgm:pt modelId="{7381116A-079F-4F3B-9380-AF8FF741021C}" type="pres">
      <dgm:prSet presAssocID="{1AC2B1B8-E653-433E-BD93-0961BDC3B3FC}" presName="spacer" presStyleCnt="0"/>
      <dgm:spPr/>
    </dgm:pt>
    <dgm:pt modelId="{D197B036-D759-40E7-9E5C-846F58A7931F}" type="pres">
      <dgm:prSet presAssocID="{8D4715E5-E4C7-45F5-AA5B-EE40695CE679}" presName="comp" presStyleCnt="0"/>
      <dgm:spPr/>
    </dgm:pt>
    <dgm:pt modelId="{A7B1031A-6946-4E97-A3D3-F2356A1C29AA}" type="pres">
      <dgm:prSet presAssocID="{8D4715E5-E4C7-45F5-AA5B-EE40695CE679}" presName="box" presStyleLbl="node1" presStyleIdx="2" presStyleCnt="3"/>
      <dgm:spPr/>
    </dgm:pt>
    <dgm:pt modelId="{CB851A5A-6FA1-446E-8ABC-BF3ED6656084}" type="pres">
      <dgm:prSet presAssocID="{8D4715E5-E4C7-45F5-AA5B-EE40695CE679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6000" r="-56000"/>
          </a:stretch>
        </a:blipFill>
      </dgm:spPr>
    </dgm:pt>
    <dgm:pt modelId="{64A18B6E-948F-4CA0-A68F-2C95415FF627}" type="pres">
      <dgm:prSet presAssocID="{8D4715E5-E4C7-45F5-AA5B-EE40695CE679}" presName="text" presStyleLbl="node1" presStyleIdx="2" presStyleCnt="3">
        <dgm:presLayoutVars>
          <dgm:bulletEnabled val="1"/>
        </dgm:presLayoutVars>
      </dgm:prSet>
      <dgm:spPr/>
    </dgm:pt>
  </dgm:ptLst>
  <dgm:cxnLst>
    <dgm:cxn modelId="{FC249201-2F57-47BE-A87B-162E86401447}" srcId="{06E253CA-F09A-41EE-9A0B-9D12423BDBDB}" destId="{8D4715E5-E4C7-45F5-AA5B-EE40695CE679}" srcOrd="2" destOrd="0" parTransId="{C9F0910F-5B20-4BBB-A2FD-15F80B5EA8E5}" sibTransId="{C0D1B455-FE84-4F9B-922D-1E1C271D29AC}"/>
    <dgm:cxn modelId="{82E7A511-5107-4206-983E-0C994A8CF2FD}" type="presOf" srcId="{0CD0B460-2BD3-4B17-A74A-CA99233F25E8}" destId="{B3866D84-2D49-4D21-8A27-7F2232F0634A}" srcOrd="1" destOrd="0" presId="urn:microsoft.com/office/officeart/2005/8/layout/vList4#2"/>
    <dgm:cxn modelId="{E278585B-D596-46BF-B371-A53D486D17E2}" type="presOf" srcId="{0CD0B460-2BD3-4B17-A74A-CA99233F25E8}" destId="{FFD225DA-B562-4EA6-80E5-DAC097B01D05}" srcOrd="0" destOrd="0" presId="urn:microsoft.com/office/officeart/2005/8/layout/vList4#2"/>
    <dgm:cxn modelId="{2203A953-B629-4F77-8121-AB62E17D159C}" type="presOf" srcId="{8D4715E5-E4C7-45F5-AA5B-EE40695CE679}" destId="{A7B1031A-6946-4E97-A3D3-F2356A1C29AA}" srcOrd="0" destOrd="0" presId="urn:microsoft.com/office/officeart/2005/8/layout/vList4#2"/>
    <dgm:cxn modelId="{BB75C184-F05C-4B28-897C-93602B2CAE2A}" type="presOf" srcId="{7BED1C40-DAEB-4C74-ACDB-7565C1F6FBEE}" destId="{87995046-54FB-45EC-B4DF-E2A3CE722A7B}" srcOrd="0" destOrd="0" presId="urn:microsoft.com/office/officeart/2005/8/layout/vList4#2"/>
    <dgm:cxn modelId="{904D2189-8019-4B27-A01A-C1185D984D33}" srcId="{06E253CA-F09A-41EE-9A0B-9D12423BDBDB}" destId="{7BED1C40-DAEB-4C74-ACDB-7565C1F6FBEE}" srcOrd="1" destOrd="0" parTransId="{AD560E40-46BC-46E5-A2DA-5EAE33DFEB50}" sibTransId="{1AC2B1B8-E653-433E-BD93-0961BDC3B3FC}"/>
    <dgm:cxn modelId="{8B18789D-C36C-49D0-96BA-D247222BB259}" type="presOf" srcId="{06E253CA-F09A-41EE-9A0B-9D12423BDBDB}" destId="{DDD5B233-E35E-4AEE-8E14-FDEC1D4497CB}" srcOrd="0" destOrd="0" presId="urn:microsoft.com/office/officeart/2005/8/layout/vList4#2"/>
    <dgm:cxn modelId="{DEA50FAC-D63F-433A-A8FF-275CE4E5E56C}" type="presOf" srcId="{8D4715E5-E4C7-45F5-AA5B-EE40695CE679}" destId="{64A18B6E-948F-4CA0-A68F-2C95415FF627}" srcOrd="1" destOrd="0" presId="urn:microsoft.com/office/officeart/2005/8/layout/vList4#2"/>
    <dgm:cxn modelId="{19AEBBD5-ED21-41C6-98C8-CFCD5F2536BC}" type="presOf" srcId="{7BED1C40-DAEB-4C74-ACDB-7565C1F6FBEE}" destId="{F988B8C2-FDCA-4E26-A666-A2EC7B90ED32}" srcOrd="1" destOrd="0" presId="urn:microsoft.com/office/officeart/2005/8/layout/vList4#2"/>
    <dgm:cxn modelId="{31C1F8E7-6B23-41CC-9352-4EDE80A60DD2}" srcId="{06E253CA-F09A-41EE-9A0B-9D12423BDBDB}" destId="{0CD0B460-2BD3-4B17-A74A-CA99233F25E8}" srcOrd="0" destOrd="0" parTransId="{F303B313-7500-4C91-B9D0-33C20703A355}" sibTransId="{AE845202-610E-4C66-96DC-4512E874C5F5}"/>
    <dgm:cxn modelId="{991B8C32-6B95-4CF6-9EF5-4A6C05631983}" type="presParOf" srcId="{DDD5B233-E35E-4AEE-8E14-FDEC1D4497CB}" destId="{8581413F-248A-4F50-B471-BBB3283CD82A}" srcOrd="0" destOrd="0" presId="urn:microsoft.com/office/officeart/2005/8/layout/vList4#2"/>
    <dgm:cxn modelId="{B75C03EF-9D46-4F95-B661-60E3BF21D1A4}" type="presParOf" srcId="{8581413F-248A-4F50-B471-BBB3283CD82A}" destId="{FFD225DA-B562-4EA6-80E5-DAC097B01D05}" srcOrd="0" destOrd="0" presId="urn:microsoft.com/office/officeart/2005/8/layout/vList4#2"/>
    <dgm:cxn modelId="{C0DBC06C-9A8D-4406-8A08-6533C933E60D}" type="presParOf" srcId="{8581413F-248A-4F50-B471-BBB3283CD82A}" destId="{755D5F88-07D0-4AE2-BD9A-8CD52F047D06}" srcOrd="1" destOrd="0" presId="urn:microsoft.com/office/officeart/2005/8/layout/vList4#2"/>
    <dgm:cxn modelId="{413B8105-EEE8-4246-B4EF-52B82ECF3056}" type="presParOf" srcId="{8581413F-248A-4F50-B471-BBB3283CD82A}" destId="{B3866D84-2D49-4D21-8A27-7F2232F0634A}" srcOrd="2" destOrd="0" presId="urn:microsoft.com/office/officeart/2005/8/layout/vList4#2"/>
    <dgm:cxn modelId="{D251FB88-77B2-48E6-BF38-A66B9ADFA25A}" type="presParOf" srcId="{DDD5B233-E35E-4AEE-8E14-FDEC1D4497CB}" destId="{571BE8A8-585E-44EE-BB9A-8D33143D2FB7}" srcOrd="1" destOrd="0" presId="urn:microsoft.com/office/officeart/2005/8/layout/vList4#2"/>
    <dgm:cxn modelId="{B1224E00-8030-4B8D-BC74-1F0B1F3B5AA8}" type="presParOf" srcId="{DDD5B233-E35E-4AEE-8E14-FDEC1D4497CB}" destId="{AD3E3294-22A6-44A7-A3C4-6A12E2D46567}" srcOrd="2" destOrd="0" presId="urn:microsoft.com/office/officeart/2005/8/layout/vList4#2"/>
    <dgm:cxn modelId="{FD840B6A-7257-462A-B1D9-C09A6510C5FB}" type="presParOf" srcId="{AD3E3294-22A6-44A7-A3C4-6A12E2D46567}" destId="{87995046-54FB-45EC-B4DF-E2A3CE722A7B}" srcOrd="0" destOrd="0" presId="urn:microsoft.com/office/officeart/2005/8/layout/vList4#2"/>
    <dgm:cxn modelId="{49C4EF41-BCC5-4F3C-A47F-4C3D71DD7FEE}" type="presParOf" srcId="{AD3E3294-22A6-44A7-A3C4-6A12E2D46567}" destId="{A1AE23AC-19A0-4245-B2D8-C1EE6E840838}" srcOrd="1" destOrd="0" presId="urn:microsoft.com/office/officeart/2005/8/layout/vList4#2"/>
    <dgm:cxn modelId="{B5714BF4-6671-4BBF-9ED3-733ABD024F7A}" type="presParOf" srcId="{AD3E3294-22A6-44A7-A3C4-6A12E2D46567}" destId="{F988B8C2-FDCA-4E26-A666-A2EC7B90ED32}" srcOrd="2" destOrd="0" presId="urn:microsoft.com/office/officeart/2005/8/layout/vList4#2"/>
    <dgm:cxn modelId="{31E847D2-FE92-4843-BA53-609B80210765}" type="presParOf" srcId="{DDD5B233-E35E-4AEE-8E14-FDEC1D4497CB}" destId="{7381116A-079F-4F3B-9380-AF8FF741021C}" srcOrd="3" destOrd="0" presId="urn:microsoft.com/office/officeart/2005/8/layout/vList4#2"/>
    <dgm:cxn modelId="{5DBAA8F6-A82F-4A33-85DE-AB3A16ED7FD1}" type="presParOf" srcId="{DDD5B233-E35E-4AEE-8E14-FDEC1D4497CB}" destId="{D197B036-D759-40E7-9E5C-846F58A7931F}" srcOrd="4" destOrd="0" presId="urn:microsoft.com/office/officeart/2005/8/layout/vList4#2"/>
    <dgm:cxn modelId="{6F3F6EDE-7EFA-4D52-9D88-8B84F911B8D7}" type="presParOf" srcId="{D197B036-D759-40E7-9E5C-846F58A7931F}" destId="{A7B1031A-6946-4E97-A3D3-F2356A1C29AA}" srcOrd="0" destOrd="0" presId="urn:microsoft.com/office/officeart/2005/8/layout/vList4#2"/>
    <dgm:cxn modelId="{B8E51E65-3B37-44AB-94BB-F382B288417F}" type="presParOf" srcId="{D197B036-D759-40E7-9E5C-846F58A7931F}" destId="{CB851A5A-6FA1-446E-8ABC-BF3ED6656084}" srcOrd="1" destOrd="0" presId="urn:microsoft.com/office/officeart/2005/8/layout/vList4#2"/>
    <dgm:cxn modelId="{986D7666-A11E-4ADA-AA42-863B957F08A9}" type="presParOf" srcId="{D197B036-D759-40E7-9E5C-846F58A7931F}" destId="{64A18B6E-948F-4CA0-A68F-2C95415FF627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3A88C-ED91-4085-9356-75D579E8ECFD}">
      <dsp:nvSpPr>
        <dsp:cNvPr id="0" name=""/>
        <dsp:cNvSpPr/>
      </dsp:nvSpPr>
      <dsp:spPr>
        <a:xfrm>
          <a:off x="2114" y="969"/>
          <a:ext cx="8705660" cy="561901"/>
        </a:xfrm>
        <a:prstGeom prst="roundRect">
          <a:avLst>
            <a:gd name="adj" fmla="val 10000"/>
          </a:avLst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2. Status </a:t>
          </a:r>
        </a:p>
      </dsp:txBody>
      <dsp:txXfrm>
        <a:off x="18572" y="17427"/>
        <a:ext cx="8672744" cy="528985"/>
      </dsp:txXfrm>
    </dsp:sp>
    <dsp:sp modelId="{ECC07A17-5914-4DF6-B100-1501ADC3BE96}">
      <dsp:nvSpPr>
        <dsp:cNvPr id="0" name=""/>
        <dsp:cNvSpPr/>
      </dsp:nvSpPr>
      <dsp:spPr>
        <a:xfrm>
          <a:off x="2114" y="962029"/>
          <a:ext cx="1973334" cy="4338672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- 95.21 million mobile subscriber with 110.95 % penetration rate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- 27.25 Million internet user with 31.71% penetration rate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600" kern="1200" dirty="0"/>
            <a:t>- 190,000-290,000 laptops and 8000-15,000 desktops imported per year  with total weight 1000 tons</a:t>
          </a:r>
          <a:endParaRPr lang="en-US" sz="16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 </a:t>
          </a:r>
        </a:p>
      </dsp:txBody>
      <dsp:txXfrm>
        <a:off x="59911" y="1019826"/>
        <a:ext cx="1857740" cy="4223078"/>
      </dsp:txXfrm>
    </dsp:sp>
    <dsp:sp modelId="{2810FEEA-907A-4552-A6B1-5F9FF741D934}">
      <dsp:nvSpPr>
        <dsp:cNvPr id="0" name=""/>
        <dsp:cNvSpPr/>
      </dsp:nvSpPr>
      <dsp:spPr>
        <a:xfrm>
          <a:off x="2141209" y="962029"/>
          <a:ext cx="2040329" cy="4338672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600" kern="1200" dirty="0"/>
            <a:t>- 6.8 million </a:t>
          </a:r>
          <a:r>
            <a:rPr lang="en-US" altLang="ko-KR" sz="1600" kern="1200" dirty="0" err="1"/>
            <a:t>EoL</a:t>
          </a:r>
          <a:r>
            <a:rPr lang="en-US" altLang="ko-KR" sz="1600" kern="1200" dirty="0"/>
            <a:t> mobile phone in 2015 and it will reach 10.5  million in 2020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ko-KR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600" kern="1200" dirty="0"/>
            <a:t>- 1.29 Million </a:t>
          </a:r>
          <a:r>
            <a:rPr lang="en-US" altLang="ko-KR" sz="1600" kern="1200" dirty="0" err="1"/>
            <a:t>EoL</a:t>
          </a:r>
          <a:r>
            <a:rPr lang="en-US" altLang="ko-KR" sz="1600" kern="1200" dirty="0"/>
            <a:t> PCs in 2015 and it will reach 1.46 by 2020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ko-KR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600" kern="1200" dirty="0"/>
            <a:t>-0.33 million LCD in 2015 and it will reach 0.67 by 2020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ko-KR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600" kern="1200" dirty="0"/>
            <a:t> </a:t>
          </a:r>
          <a:endParaRPr lang="en-US" sz="1600" kern="1200" dirty="0"/>
        </a:p>
      </dsp:txBody>
      <dsp:txXfrm>
        <a:off x="2200968" y="1021788"/>
        <a:ext cx="1920811" cy="4219154"/>
      </dsp:txXfrm>
    </dsp:sp>
    <dsp:sp modelId="{77C26F06-1F5D-423A-BF42-6D03070C3732}">
      <dsp:nvSpPr>
        <dsp:cNvPr id="0" name=""/>
        <dsp:cNvSpPr/>
      </dsp:nvSpPr>
      <dsp:spPr>
        <a:xfrm>
          <a:off x="4384436" y="962289"/>
          <a:ext cx="2221382" cy="4338672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Management Activates: collection &amp; pre-processing(sorting, refurbishing, dismantling, shredding)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600" kern="1200" dirty="0">
              <a:ea typeface="Cambria Math" panose="02040503050406030204" pitchFamily="18" charset="0"/>
            </a:rPr>
            <a:t>- The informal sector plays a significant role specially in collection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600" kern="1200" dirty="0">
              <a:ea typeface="Cambria Math" panose="02040503050406030204" pitchFamily="18" charset="0"/>
            </a:rPr>
            <a:t>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ITG is the formal recycling business with capacity  </a:t>
          </a:r>
          <a:r>
            <a:rPr lang="en-GB" sz="1600" kern="1200" dirty="0"/>
            <a:t>200 tons/month sourced from public and private organizations through bids</a:t>
          </a:r>
          <a:endParaRPr lang="en-US" sz="1600" kern="1200" dirty="0"/>
        </a:p>
      </dsp:txBody>
      <dsp:txXfrm>
        <a:off x="4449498" y="1027351"/>
        <a:ext cx="2091258" cy="4208548"/>
      </dsp:txXfrm>
    </dsp:sp>
    <dsp:sp modelId="{C9A77768-336C-4EFA-B9C0-4E975DE7EF18}">
      <dsp:nvSpPr>
        <dsp:cNvPr id="0" name=""/>
        <dsp:cNvSpPr/>
      </dsp:nvSpPr>
      <dsp:spPr>
        <a:xfrm>
          <a:off x="6734441" y="962029"/>
          <a:ext cx="1973334" cy="4338672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600" kern="1200" dirty="0"/>
            <a:t>- No overall integrated environmental policy regarding WEEE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ko-KR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600" kern="1200" dirty="0"/>
            <a:t>- The legal framework includes restrictions on imports of WEEE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ko-KR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600" kern="1200" dirty="0"/>
            <a:t>-National Green ICT initiative since 2010 (MCIT, </a:t>
          </a:r>
          <a:r>
            <a:rPr lang="en-US" altLang="ko-KR" sz="1600" kern="1200" dirty="0" err="1"/>
            <a:t>MoE</a:t>
          </a:r>
          <a:r>
            <a:rPr lang="en-US" altLang="ko-KR" sz="1600" kern="1200" dirty="0"/>
            <a:t>, NGOs, Private sector, International Organization)</a:t>
          </a:r>
          <a:endParaRPr lang="en-US" sz="1600" kern="1200" dirty="0"/>
        </a:p>
      </dsp:txBody>
      <dsp:txXfrm>
        <a:off x="6792238" y="1019826"/>
        <a:ext cx="1857740" cy="42230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D225DA-B562-4EA6-80E5-DAC097B01D05}">
      <dsp:nvSpPr>
        <dsp:cNvPr id="0" name=""/>
        <dsp:cNvSpPr/>
      </dsp:nvSpPr>
      <dsp:spPr>
        <a:xfrm>
          <a:off x="0" y="0"/>
          <a:ext cx="8418945" cy="119707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Lack of appropriate legislation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Lack of accreditation system for e-waste for private sector participation.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The absence of effective take-back schemes </a:t>
          </a:r>
        </a:p>
      </dsp:txBody>
      <dsp:txXfrm>
        <a:off x="1803496" y="0"/>
        <a:ext cx="6615448" cy="1197074"/>
      </dsp:txXfrm>
    </dsp:sp>
    <dsp:sp modelId="{755D5F88-07D0-4AE2-BD9A-8CD52F047D06}">
      <dsp:nvSpPr>
        <dsp:cNvPr id="0" name=""/>
        <dsp:cNvSpPr/>
      </dsp:nvSpPr>
      <dsp:spPr>
        <a:xfrm>
          <a:off x="119707" y="119707"/>
          <a:ext cx="1683789" cy="95765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995046-54FB-45EC-B4DF-E2A3CE722A7B}">
      <dsp:nvSpPr>
        <dsp:cNvPr id="0" name=""/>
        <dsp:cNvSpPr/>
      </dsp:nvSpPr>
      <dsp:spPr>
        <a:xfrm>
          <a:off x="0" y="1316781"/>
          <a:ext cx="8418945" cy="119707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Lack of awareness about the threats and opportunities of the E-waste recycling.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The lack of willing of consumers to give out their E-waste for free or affordable prices.</a:t>
          </a:r>
        </a:p>
      </dsp:txBody>
      <dsp:txXfrm>
        <a:off x="1803496" y="1316781"/>
        <a:ext cx="6615448" cy="1197074"/>
      </dsp:txXfrm>
    </dsp:sp>
    <dsp:sp modelId="{A1AE23AC-19A0-4245-B2D8-C1EE6E840838}">
      <dsp:nvSpPr>
        <dsp:cNvPr id="0" name=""/>
        <dsp:cNvSpPr/>
      </dsp:nvSpPr>
      <dsp:spPr>
        <a:xfrm>
          <a:off x="119707" y="1436489"/>
          <a:ext cx="1683789" cy="95765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B1031A-6946-4E97-A3D3-F2356A1C29AA}">
      <dsp:nvSpPr>
        <dsp:cNvPr id="0" name=""/>
        <dsp:cNvSpPr/>
      </dsp:nvSpPr>
      <dsp:spPr>
        <a:xfrm>
          <a:off x="0" y="2633563"/>
          <a:ext cx="8418945" cy="119707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Lack of qualified skills and professionals.</a:t>
          </a:r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lack of appropriate infrastructure and technology for recycling</a:t>
          </a:r>
        </a:p>
      </dsp:txBody>
      <dsp:txXfrm>
        <a:off x="1803496" y="2633563"/>
        <a:ext cx="6615448" cy="1197074"/>
      </dsp:txXfrm>
    </dsp:sp>
    <dsp:sp modelId="{CB851A5A-6FA1-446E-8ABC-BF3ED6656084}">
      <dsp:nvSpPr>
        <dsp:cNvPr id="0" name=""/>
        <dsp:cNvSpPr/>
      </dsp:nvSpPr>
      <dsp:spPr>
        <a:xfrm>
          <a:off x="119707" y="2753271"/>
          <a:ext cx="1683789" cy="95765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D225DA-B562-4EA6-80E5-DAC097B01D05}">
      <dsp:nvSpPr>
        <dsp:cNvPr id="0" name=""/>
        <dsp:cNvSpPr/>
      </dsp:nvSpPr>
      <dsp:spPr>
        <a:xfrm>
          <a:off x="0" y="0"/>
          <a:ext cx="8229600" cy="119707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The high cost of the machinery used in recycling.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The lack of incentive mechanism for tack back models</a:t>
          </a:r>
          <a:endParaRPr lang="en-US" sz="2700" kern="1200" dirty="0"/>
        </a:p>
      </dsp:txBody>
      <dsp:txXfrm>
        <a:off x="1765627" y="0"/>
        <a:ext cx="6463972" cy="1197074"/>
      </dsp:txXfrm>
    </dsp:sp>
    <dsp:sp modelId="{755D5F88-07D0-4AE2-BD9A-8CD52F047D06}">
      <dsp:nvSpPr>
        <dsp:cNvPr id="0" name=""/>
        <dsp:cNvSpPr/>
      </dsp:nvSpPr>
      <dsp:spPr>
        <a:xfrm>
          <a:off x="119707" y="119707"/>
          <a:ext cx="1645920" cy="95765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995046-54FB-45EC-B4DF-E2A3CE722A7B}">
      <dsp:nvSpPr>
        <dsp:cNvPr id="0" name=""/>
        <dsp:cNvSpPr/>
      </dsp:nvSpPr>
      <dsp:spPr>
        <a:xfrm>
          <a:off x="0" y="1316781"/>
          <a:ext cx="8229600" cy="119707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No specific entity that is responsible for managing E-waste recycling in Egypt.</a:t>
          </a:r>
        </a:p>
      </dsp:txBody>
      <dsp:txXfrm>
        <a:off x="1765627" y="1316781"/>
        <a:ext cx="6463972" cy="1197074"/>
      </dsp:txXfrm>
    </dsp:sp>
    <dsp:sp modelId="{A1AE23AC-19A0-4245-B2D8-C1EE6E840838}">
      <dsp:nvSpPr>
        <dsp:cNvPr id="0" name=""/>
        <dsp:cNvSpPr/>
      </dsp:nvSpPr>
      <dsp:spPr>
        <a:xfrm>
          <a:off x="119707" y="1436489"/>
          <a:ext cx="1645920" cy="95765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B1031A-6946-4E97-A3D3-F2356A1C29AA}">
      <dsp:nvSpPr>
        <dsp:cNvPr id="0" name=""/>
        <dsp:cNvSpPr/>
      </dsp:nvSpPr>
      <dsp:spPr>
        <a:xfrm>
          <a:off x="0" y="2633563"/>
          <a:ext cx="8229600" cy="119707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No environmental obligation on Egypt at the international level,  Egypt is not on the Annex1 country in Kyoto protocol</a:t>
          </a:r>
          <a:endParaRPr lang="en-US" sz="2000" b="1" kern="1200" dirty="0"/>
        </a:p>
      </dsp:txBody>
      <dsp:txXfrm>
        <a:off x="1765627" y="2633563"/>
        <a:ext cx="6463972" cy="1197074"/>
      </dsp:txXfrm>
    </dsp:sp>
    <dsp:sp modelId="{CB851A5A-6FA1-446E-8ABC-BF3ED6656084}">
      <dsp:nvSpPr>
        <dsp:cNvPr id="0" name=""/>
        <dsp:cNvSpPr/>
      </dsp:nvSpPr>
      <dsp:spPr>
        <a:xfrm>
          <a:off x="119707" y="2753271"/>
          <a:ext cx="1645920" cy="95765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6000" r="-5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466CB-E292-4E38-8A8B-B39B033B1BC5}" type="datetimeFigureOut">
              <a:rPr lang="en-US" smtClean="0"/>
              <a:pPr/>
              <a:t>12/17/2020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6D102-19BA-4B2F-8B78-0EE6DB4469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08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6D102-19BA-4B2F-8B78-0EE6DB44699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7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6D102-19BA-4B2F-8B78-0EE6DB44699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53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6D102-19BA-4B2F-8B78-0EE6DB44699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79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241995" y="1052736"/>
            <a:ext cx="8640960" cy="5112568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prstDash val="lgDash"/>
          </a:ln>
        </p:spPr>
        <p:txBody>
          <a:bodyPr/>
          <a:lstStyle>
            <a:lvl1pPr marL="180000" indent="180000">
              <a:lnSpc>
                <a:spcPct val="120000"/>
              </a:lnSpc>
              <a:buClr>
                <a:schemeClr val="tx2">
                  <a:lumMod val="40000"/>
                  <a:lumOff val="60000"/>
                </a:schemeClr>
              </a:buClr>
              <a:buSzPct val="80000"/>
              <a:buFont typeface="맑은 고딕" pitchFamily="50" charset="-127"/>
              <a:buChar char="▶"/>
              <a:defRPr sz="1200"/>
            </a:lvl1pPr>
            <a:lvl2pPr marL="252000" indent="180000">
              <a:lnSpc>
                <a:spcPct val="120000"/>
              </a:lnSpc>
              <a:buClr>
                <a:srgbClr val="0070C0"/>
              </a:buClr>
              <a:buSzPct val="70000"/>
              <a:buFont typeface="맑은 고딕" pitchFamily="50" charset="-127"/>
              <a:buChar char="▷"/>
              <a:defRPr sz="1200"/>
            </a:lvl2pPr>
            <a:lvl3pPr marL="360000" indent="180000">
              <a:lnSpc>
                <a:spcPct val="120000"/>
              </a:lnSpc>
              <a:buClr>
                <a:srgbClr val="FF0000"/>
              </a:buClr>
              <a:buSzPct val="80000"/>
              <a:buFont typeface="맑은 고딕" pitchFamily="50" charset="-127"/>
              <a:buChar char="▶"/>
              <a:defRPr sz="1200" b="1" spc="0"/>
            </a:lvl3pPr>
            <a:lvl4pPr marL="468000" indent="180000">
              <a:lnSpc>
                <a:spcPct val="120000"/>
              </a:lnSpc>
              <a:buClr>
                <a:srgbClr val="FF0000"/>
              </a:buClr>
              <a:buSzPct val="70000"/>
              <a:buFont typeface="맑은 고딕" pitchFamily="50" charset="-127"/>
              <a:buChar char="▷"/>
              <a:defRPr sz="1200" spc="-15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540000" indent="180000">
              <a:lnSpc>
                <a:spcPct val="120000"/>
              </a:lnSpc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l"/>
              <a:defRPr sz="1200" spc="-300"/>
            </a:lvl5pPr>
          </a:lstStyle>
          <a:p>
            <a:pPr lvl="0"/>
            <a:r>
              <a:rPr lang="ko-KR" altLang="en-US" dirty="0"/>
              <a:t>첫째 수준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20000" y="65198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587A251C-56D9-4C79-B223-AE7060896F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5" name="제목 1"/>
          <p:cNvSpPr>
            <a:spLocks noGrp="1"/>
          </p:cNvSpPr>
          <p:nvPr>
            <p:ph type="title" hasCustomPrompt="1"/>
          </p:nvPr>
        </p:nvSpPr>
        <p:spPr>
          <a:xfrm>
            <a:off x="113978" y="331788"/>
            <a:ext cx="4386014" cy="346050"/>
          </a:xfrm>
          <a:prstGeom prst="rect">
            <a:avLst/>
          </a:prstGeom>
        </p:spPr>
        <p:txBody>
          <a:bodyPr/>
          <a:lstStyle>
            <a:lvl1pPr algn="l">
              <a:defRPr sz="1600" b="1" spc="0" baseline="0">
                <a:solidFill>
                  <a:schemeClr val="bg1"/>
                </a:solidFill>
              </a:defRPr>
            </a:lvl1pPr>
          </a:lstStyle>
          <a:p>
            <a:r>
              <a:rPr lang="en-US" altLang="ko-KR" dirty="0"/>
              <a:t>KSP </a:t>
            </a:r>
            <a:r>
              <a:rPr lang="ko-KR" altLang="en-US" dirty="0"/>
              <a:t>주제 입력</a:t>
            </a: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8187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217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0" r:id="rId6"/>
    <p:sldLayoutId id="2147483656" r:id="rId7"/>
    <p:sldLayoutId id="2147483657" r:id="rId8"/>
    <p:sldLayoutId id="2147483658" r:id="rId9"/>
    <p:sldLayoutId id="2147483659" r:id="rId10"/>
    <p:sldLayoutId id="214748366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844039"/>
          </a:xfrm>
        </p:spPr>
        <p:txBody>
          <a:bodyPr>
            <a:noAutofit/>
          </a:bodyPr>
          <a:lstStyle/>
          <a:p>
            <a:r>
              <a:rPr lang="en-US" sz="2800" dirty="0"/>
              <a:t>ITU Regional Standardization Forum for Africa</a:t>
            </a:r>
            <a:br>
              <a:rPr lang="en-US" sz="2800" dirty="0"/>
            </a:br>
            <a:r>
              <a:rPr lang="en-US" sz="2400" dirty="0"/>
              <a:t>Livingstone, Zambia 16-18 March 2016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078480"/>
            <a:ext cx="6400800" cy="2042160"/>
          </a:xfrm>
        </p:spPr>
        <p:txBody>
          <a:bodyPr>
            <a:normAutofit fontScale="62500" lnSpcReduction="20000"/>
          </a:bodyPr>
          <a:lstStyle/>
          <a:p>
            <a:r>
              <a:rPr lang="en-US" altLang="ko-KR" sz="4800" dirty="0"/>
              <a:t>Developing EPR Guidelines </a:t>
            </a:r>
            <a:br>
              <a:rPr lang="en-US" altLang="ko-KR" sz="4800" dirty="0"/>
            </a:br>
            <a:r>
              <a:rPr lang="en-US" altLang="ko-KR" sz="4800" dirty="0"/>
              <a:t>for Sustainable E-waste Management </a:t>
            </a:r>
            <a:br>
              <a:rPr lang="en-US" sz="4300" dirty="0"/>
            </a:br>
            <a:br>
              <a:rPr lang="en-US" sz="4300" dirty="0"/>
            </a:br>
            <a:r>
              <a:rPr lang="en-US" dirty="0"/>
              <a:t>Hoda Shakra,</a:t>
            </a:r>
            <a:br>
              <a:rPr lang="en-US" dirty="0"/>
            </a:br>
            <a:r>
              <a:rPr lang="en-US" dirty="0"/>
              <a:t>Unit manager, Green ICT program- IR division</a:t>
            </a:r>
          </a:p>
          <a:p>
            <a:r>
              <a:rPr lang="en-US" dirty="0"/>
              <a:t>hshakra@mcit.gov.eg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442182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3000" b="0" i="1" dirty="0">
                <a:solidFill>
                  <a:srgbClr val="558ED5"/>
                </a:solidFill>
              </a:rPr>
              <a:t>MCIT- Egypt</a:t>
            </a:r>
          </a:p>
        </p:txBody>
      </p:sp>
    </p:spTree>
    <p:extLst>
      <p:ext uri="{BB962C8B-B14F-4D97-AF65-F5344CB8AC3E}">
        <p14:creationId xmlns:p14="http://schemas.microsoft.com/office/powerpoint/2010/main" val="2401201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3500" dirty="0">
                <a:latin typeface="+mn-lt"/>
                <a:ea typeface="Cambria Math" panose="02040503050406030204" pitchFamily="18" charset="0"/>
                <a:cs typeface="+mn-cs"/>
              </a:rPr>
              <a:t>C.EPR best practices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198" y="979055"/>
            <a:ext cx="8229600" cy="4629726"/>
          </a:xfrm>
        </p:spPr>
        <p:txBody>
          <a:bodyPr>
            <a:normAutofit/>
          </a:bodyPr>
          <a:lstStyle/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2200" b="1" dirty="0">
                <a:ea typeface="Cambria Math" panose="02040503050406030204" pitchFamily="18" charset="0"/>
              </a:rPr>
              <a:t>2. EPR in Asian countries</a:t>
            </a:r>
          </a:p>
          <a:p>
            <a:pPr lvl="1" indent="0">
              <a:lnSpc>
                <a:spcPct val="110000"/>
              </a:lnSpc>
              <a:buClr>
                <a:schemeClr val="accent6"/>
              </a:buClr>
              <a:buSzPct val="100000"/>
              <a:buFontTx/>
              <a:buChar char="-"/>
            </a:pPr>
            <a:endParaRPr lang="en-US" altLang="ko-KR" sz="2600" dirty="0">
              <a:ea typeface="Cambria Math" panose="020405030504060302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936088"/>
              </p:ext>
            </p:extLst>
          </p:nvPr>
        </p:nvGraphicFramePr>
        <p:xfrm>
          <a:off x="457198" y="1379240"/>
          <a:ext cx="6654802" cy="4892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3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4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01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6552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Japan</a:t>
                      </a: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South Korea</a:t>
                      </a: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China</a:t>
                      </a:r>
                    </a:p>
                  </a:txBody>
                  <a:tcPr marL="64770" marR="64770" marT="17907" marB="179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649">
                <a:tc rowSpan="5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0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Role of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Stakeholders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Consumers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Mandatory cooperation on collection 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⇒ 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Retailers (upon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replacement purchase),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local government,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 companies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Cooperation on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 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⇒ 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Retailers 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(upon replacement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purchase), local 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government, collection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companies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Cooperation on collection via retailer, local government and collection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contractor channels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64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Local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governments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 E-wastes from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consumer and 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ransport to designated exchange; also 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 illegally dumped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appliances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 E-wastes from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consumer and 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transport to designated exchange; also collect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illegally dumped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appliances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 and transport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to storage yards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9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Producers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Mandatory collection via retailers; 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setup of designated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exchange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Achievement of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mandatory collection/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recycling targets;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construction of 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 centers and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recycling plants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No physical obligation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02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Recyclers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Recycling by producer-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designated contractors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Recycling via producer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consignment 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Voluntary collection from storage yards and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recycling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64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companies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Voluntary collection; distribution as used goods/parts (including exporting)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Voluntary collection;      distribution (including exporting) as used goods 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(including parts); 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Voluntary collection from 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storage yards and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recycling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855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2900" dirty="0"/>
              <a:t>C.EPR best practices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10856"/>
            <a:ext cx="8229600" cy="4629726"/>
          </a:xfrm>
        </p:spPr>
        <p:txBody>
          <a:bodyPr>
            <a:normAutofit/>
          </a:bodyPr>
          <a:lstStyle/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2200" b="1" dirty="0">
                <a:ea typeface="Cambria Math" panose="02040503050406030204" pitchFamily="18" charset="0"/>
              </a:rPr>
              <a:t>2. EPR in Asian countries</a:t>
            </a:r>
          </a:p>
          <a:p>
            <a:pPr lvl="1" indent="0">
              <a:lnSpc>
                <a:spcPct val="110000"/>
              </a:lnSpc>
              <a:buClr>
                <a:schemeClr val="accent6"/>
              </a:buClr>
              <a:buSzPct val="100000"/>
              <a:buFontTx/>
              <a:buChar char="-"/>
            </a:pPr>
            <a:endParaRPr lang="en-US" altLang="ko-KR" sz="2600" dirty="0">
              <a:ea typeface="Cambria Math" panose="020405030504060302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136206"/>
              </p:ext>
            </p:extLst>
          </p:nvPr>
        </p:nvGraphicFramePr>
        <p:xfrm>
          <a:off x="674255" y="1939635"/>
          <a:ext cx="6379247" cy="4341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1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13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1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13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1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23294">
                <a:tc row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Stakeholders</a:t>
                      </a:r>
                    </a:p>
                  </a:txBody>
                  <a:tcPr marL="64770" marR="64770" marT="17907" marB="17907"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Japan</a:t>
                      </a:r>
                    </a:p>
                  </a:txBody>
                  <a:tcPr marL="64770" marR="64770" marT="17907" marB="17907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Korea</a:t>
                      </a:r>
                    </a:p>
                  </a:txBody>
                  <a:tcPr marL="64770" marR="64770" marT="17907" marB="17907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China</a:t>
                      </a:r>
                    </a:p>
                  </a:txBody>
                  <a:tcPr marL="64770" marR="64770" marT="17907" marB="17907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29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 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cost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Recycling 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cost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 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cost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Recycling 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cost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 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cost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Recycling 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cost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29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Consumer</a:t>
                      </a:r>
                      <a:endParaRPr lang="en-US" sz="1200" b="1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Total cost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Partial cost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Almost not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Almost not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Almost not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Almost not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598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Local </a:t>
                      </a:r>
                      <a:endParaRPr lang="en-US" sz="1200" b="1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government</a:t>
                      </a:r>
                      <a:endParaRPr lang="en-US" sz="1200" b="1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Illegal 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dumping 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 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cost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Almost not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Illegal 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dumping 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 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cost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Almost not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Unclear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Almost not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361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Producer</a:t>
                      </a:r>
                      <a:endParaRPr lang="en-US" sz="1200" b="1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Mainly 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physical 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obligation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Mainly 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physical 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obligation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Total cost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(financial 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and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physical 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obligation)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Total cost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(financial 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and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physical 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obligation)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Almost not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Almost not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274" y="0"/>
            <a:ext cx="8589818" cy="1143000"/>
          </a:xfrm>
        </p:spPr>
        <p:txBody>
          <a:bodyPr>
            <a:noAutofit/>
          </a:bodyPr>
          <a:lstStyle/>
          <a:p>
            <a:r>
              <a:rPr lang="en-US" altLang="ko-KR" sz="3200" dirty="0">
                <a:latin typeface="+mn-lt"/>
                <a:ea typeface="Cambria Math" panose="02040503050406030204" pitchFamily="18" charset="0"/>
                <a:cs typeface="+mn-cs"/>
              </a:rPr>
              <a:t>D. Adequateness of Asian and European versions of EPR in Egypt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275" y="1143000"/>
            <a:ext cx="8589817" cy="4876800"/>
          </a:xfrm>
        </p:spPr>
        <p:txBody>
          <a:bodyPr>
            <a:normAutofit fontScale="77500" lnSpcReduction="20000"/>
          </a:bodyPr>
          <a:lstStyle/>
          <a:p>
            <a:pPr indent="0"/>
            <a:r>
              <a:rPr lang="en-US" altLang="ko-KR" sz="2100" dirty="0">
                <a:ea typeface="Cambria Math" panose="02040503050406030204" pitchFamily="18" charset="0"/>
              </a:rPr>
              <a:t> The Asian version can easily be applied to Egypt without much change. Producers can be assigned the recycling duties like in Korea and China</a:t>
            </a:r>
          </a:p>
          <a:p>
            <a:pPr indent="0"/>
            <a:endParaRPr lang="en-US" altLang="ko-KR" sz="2100" dirty="0">
              <a:ea typeface="Cambria Math" panose="02040503050406030204" pitchFamily="18" charset="0"/>
            </a:endParaRPr>
          </a:p>
          <a:p>
            <a:pPr indent="0"/>
            <a:r>
              <a:rPr lang="en-US" altLang="ko-KR" sz="2100" dirty="0">
                <a:ea typeface="Cambria Math" panose="02040503050406030204" pitchFamily="18" charset="0"/>
              </a:rPr>
              <a:t> Precautionary duties as well as recycling duties can be assigned to producers without severe </a:t>
            </a:r>
          </a:p>
          <a:p>
            <a:pPr indent="0">
              <a:buNone/>
            </a:pPr>
            <a:r>
              <a:rPr lang="en-US" altLang="ko-KR" sz="2100" dirty="0">
                <a:ea typeface="Cambria Math" panose="02040503050406030204" pitchFamily="18" charset="0"/>
              </a:rPr>
              <a:t>  resistance from the producers. Japanese version does not seem to be appropriate for Egypt,</a:t>
            </a:r>
          </a:p>
          <a:p>
            <a:pPr indent="0">
              <a:buNone/>
            </a:pPr>
            <a:r>
              <a:rPr lang="en-US" altLang="ko-KR" sz="2100" dirty="0">
                <a:ea typeface="Cambria Math" panose="02040503050406030204" pitchFamily="18" charset="0"/>
              </a:rPr>
              <a:t>  since assigning most of financial burden to consumers may raise much resistance from the</a:t>
            </a:r>
          </a:p>
          <a:p>
            <a:pPr indent="0">
              <a:buNone/>
            </a:pPr>
            <a:r>
              <a:rPr lang="en-US" altLang="ko-KR" sz="2100" dirty="0">
                <a:ea typeface="Cambria Math" panose="02040503050406030204" pitchFamily="18" charset="0"/>
              </a:rPr>
              <a:t>  consumers who cannot afford the increased price </a:t>
            </a:r>
          </a:p>
          <a:p>
            <a:pPr indent="0">
              <a:buNone/>
            </a:pPr>
            <a:endParaRPr lang="en-US" altLang="ko-KR" sz="2100" dirty="0">
              <a:ea typeface="Cambria Math" panose="02040503050406030204" pitchFamily="18" charset="0"/>
            </a:endParaRPr>
          </a:p>
          <a:p>
            <a:pPr indent="0"/>
            <a:r>
              <a:rPr lang="en-US" altLang="ko-KR" sz="2100" dirty="0">
                <a:ea typeface="Cambria Math" panose="02040503050406030204" pitchFamily="18" charset="0"/>
              </a:rPr>
              <a:t> Decision of target rate of recycling requires some caution</a:t>
            </a:r>
          </a:p>
          <a:p>
            <a:pPr indent="0"/>
            <a:endParaRPr lang="en-US" altLang="ko-KR" sz="2100" dirty="0">
              <a:ea typeface="Cambria Math" panose="02040503050406030204" pitchFamily="18" charset="0"/>
            </a:endParaRPr>
          </a:p>
          <a:p>
            <a:pPr indent="0"/>
            <a:r>
              <a:rPr lang="en-US" altLang="ko-KR" sz="2100" dirty="0">
                <a:ea typeface="Cambria Math" panose="02040503050406030204" pitchFamily="18" charset="0"/>
              </a:rPr>
              <a:t> The decision of recycling volume in advance needs estimation of sales volume and  statistics</a:t>
            </a:r>
          </a:p>
          <a:p>
            <a:pPr indent="0">
              <a:buNone/>
            </a:pPr>
            <a:r>
              <a:rPr lang="en-US" altLang="ko-KR" sz="2100" dirty="0">
                <a:ea typeface="Cambria Math" panose="02040503050406030204" pitchFamily="18" charset="0"/>
              </a:rPr>
              <a:t>  about recycling quantity which may cause difficulty in Egypt where most recycling activities are     performed in hidden, informal </a:t>
            </a:r>
          </a:p>
          <a:p>
            <a:pPr indent="0">
              <a:buNone/>
            </a:pPr>
            <a:endParaRPr lang="en-US" altLang="ko-KR" sz="2100" dirty="0">
              <a:ea typeface="Cambria Math" panose="02040503050406030204" pitchFamily="18" charset="0"/>
            </a:endParaRPr>
          </a:p>
          <a:p>
            <a:pPr indent="0"/>
            <a:r>
              <a:rPr lang="en-US" altLang="ko-KR" sz="2100" dirty="0">
                <a:ea typeface="Cambria Math" panose="02040503050406030204" pitchFamily="18" charset="0"/>
              </a:rPr>
              <a:t> The European version may better suit to Egypt which require producers to pay subsidy for the </a:t>
            </a:r>
          </a:p>
          <a:p>
            <a:pPr indent="0">
              <a:buNone/>
            </a:pPr>
            <a:r>
              <a:rPr lang="en-US" altLang="ko-KR" sz="2100" dirty="0">
                <a:ea typeface="Cambria Math" panose="02040503050406030204" pitchFamily="18" charset="0"/>
              </a:rPr>
              <a:t>  quantity recycled by recycling business </a:t>
            </a:r>
          </a:p>
          <a:p>
            <a:pPr indent="0"/>
            <a:endParaRPr lang="en-US" altLang="ko-KR" sz="2100" dirty="0">
              <a:ea typeface="Cambria Math" panose="02040503050406030204" pitchFamily="18" charset="0"/>
            </a:endParaRPr>
          </a:p>
          <a:p>
            <a:pPr indent="0"/>
            <a:r>
              <a:rPr lang="en-US" altLang="ko-KR" sz="2100" dirty="0">
                <a:ea typeface="Cambria Math" panose="02040503050406030204" pitchFamily="18" charset="0"/>
              </a:rPr>
              <a:t> This system does not need pre estimation of recycling duties. Take-back system can be easily introduced in Egypt</a:t>
            </a:r>
          </a:p>
          <a:p>
            <a:pPr lvl="1" indent="0">
              <a:buFontTx/>
              <a:buChar char="-"/>
            </a:pPr>
            <a:endParaRPr lang="en-US" altLang="ko-KR" sz="1700" dirty="0">
              <a:ea typeface="Cambria Math" panose="020405030504060302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251C-56D9-4C79-B223-AE7060896F75}" type="slidenum">
              <a:rPr lang="ko-KR" altLang="en-US" smtClean="0"/>
              <a:pPr/>
              <a:t>13</a:t>
            </a:fld>
            <a:endParaRPr lang="ko-KR" alt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0532" y="418545"/>
            <a:ext cx="8581948" cy="136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6C6C2"/>
            </a:outerShdw>
          </a:effectLst>
        </p:spPr>
        <p:txBody>
          <a:bodyPr wrap="square">
            <a:spAutoFit/>
          </a:bodyPr>
          <a:lstStyle/>
          <a:p>
            <a:pPr marL="0" lvl="1" algn="ctr">
              <a:spcBef>
                <a:spcPct val="50000"/>
              </a:spcBef>
              <a:defRPr/>
            </a:pPr>
            <a:r>
              <a:rPr lang="en-US" altLang="ko-KR" sz="3200" b="1" dirty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D. Alternatives options in designing EPR</a:t>
            </a:r>
          </a:p>
          <a:p>
            <a:pPr algn="ctr">
              <a:spcBef>
                <a:spcPct val="50000"/>
              </a:spcBef>
              <a:defRPr/>
            </a:pPr>
            <a:endParaRPr lang="en-US" altLang="ko-KR" sz="3200" b="1" dirty="0">
              <a:solidFill>
                <a:schemeClr val="tx2">
                  <a:lumMod val="60000"/>
                  <a:lumOff val="40000"/>
                </a:schemeClr>
              </a:solidFill>
              <a:ea typeface="Cambria Math" panose="02040503050406030204" pitchFamily="18" charset="0"/>
            </a:endParaRPr>
          </a:p>
        </p:txBody>
      </p:sp>
      <p:sp>
        <p:nvSpPr>
          <p:cNvPr id="6" name="내용 개체 틀 1"/>
          <p:cNvSpPr>
            <a:spLocks noGrp="1"/>
          </p:cNvSpPr>
          <p:nvPr>
            <p:ph idx="1"/>
          </p:nvPr>
        </p:nvSpPr>
        <p:spPr>
          <a:xfrm>
            <a:off x="84982" y="1588096"/>
            <a:ext cx="9010525" cy="4217168"/>
          </a:xfrm>
        </p:spPr>
        <p:txBody>
          <a:bodyPr>
            <a:normAutofit/>
          </a:bodyPr>
          <a:lstStyle/>
          <a:p>
            <a:pPr lvl="1" indent="0">
              <a:buNone/>
            </a:pPr>
            <a:r>
              <a:rPr lang="en-US" altLang="ko-KR" sz="1800" b="1" dirty="0">
                <a:ea typeface="Cambria Math" panose="02040503050406030204" pitchFamily="18" charset="0"/>
              </a:rPr>
              <a:t>1. Type of EPR 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There are two different types for implementing producers responsibility system. The one imposing only </a:t>
            </a:r>
            <a:r>
              <a:rPr lang="en-US" altLang="ko-KR" sz="1700" u="sng" dirty="0">
                <a:ea typeface="Cambria Math" panose="02040503050406030204" pitchFamily="18" charset="0"/>
              </a:rPr>
              <a:t>financial burden </a:t>
            </a:r>
            <a:r>
              <a:rPr lang="en-US" altLang="ko-KR" sz="1700" dirty="0">
                <a:ea typeface="Cambria Math" panose="02040503050406030204" pitchFamily="18" charset="0"/>
              </a:rPr>
              <a:t>and the other assigning </a:t>
            </a:r>
            <a:r>
              <a:rPr lang="en-US" altLang="ko-KR" sz="1700" u="sng" dirty="0">
                <a:ea typeface="Cambria Math" panose="02040503050406030204" pitchFamily="18" charset="0"/>
              </a:rPr>
              <a:t>physical burden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For this there are two possible alternatives; Deposit and refund system and imposing recycling subsidies.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producers are given obligated recycling quantity in advance in proportion of sales volume</a:t>
            </a:r>
          </a:p>
          <a:p>
            <a:pPr lvl="1" indent="0">
              <a:buNone/>
            </a:pPr>
            <a:endParaRPr lang="en-US" altLang="ko-KR" sz="1800" b="1" dirty="0">
              <a:ea typeface="Cambria Math" panose="02040503050406030204" pitchFamily="18" charset="0"/>
            </a:endParaRPr>
          </a:p>
          <a:p>
            <a:pPr lvl="1" indent="0">
              <a:buNone/>
            </a:pPr>
            <a:r>
              <a:rPr lang="en-US" altLang="ko-KR" sz="1800" b="1" dirty="0">
                <a:ea typeface="Cambria Math" panose="02040503050406030204" pitchFamily="18" charset="0"/>
              </a:rPr>
              <a:t>2. Producers responsible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Generally manufacturers and importers are included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Sometimes sellers are also included</a:t>
            </a:r>
          </a:p>
        </p:txBody>
      </p:sp>
    </p:spTree>
    <p:extLst>
      <p:ext uri="{BB962C8B-B14F-4D97-AF65-F5344CB8AC3E}">
        <p14:creationId xmlns:p14="http://schemas.microsoft.com/office/powerpoint/2010/main" val="3386216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251C-56D9-4C79-B223-AE7060896F75}" type="slidenum">
              <a:rPr lang="ko-KR" altLang="en-US" smtClean="0"/>
              <a:pPr/>
              <a:t>14</a:t>
            </a:fld>
            <a:endParaRPr lang="ko-KR" altLang="en-US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57213" y="180504"/>
            <a:ext cx="5442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 dirty="0">
                <a:solidFill>
                  <a:srgbClr val="FFFFFF"/>
                </a:solidFill>
                <a:latin typeface="Arial" pitchFamily="34" charset="0"/>
                <a:ea typeface="SimSun" pitchFamily="2" charset="-122"/>
              </a:rPr>
              <a:t>IV. </a:t>
            </a:r>
            <a:endParaRPr lang="en-US" altLang="ko-KR" sz="2000" b="1" dirty="0">
              <a:solidFill>
                <a:srgbClr val="FF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내용 개체 틀 1"/>
          <p:cNvSpPr>
            <a:spLocks noGrp="1"/>
          </p:cNvSpPr>
          <p:nvPr>
            <p:ph idx="1"/>
          </p:nvPr>
        </p:nvSpPr>
        <p:spPr>
          <a:xfrm>
            <a:off x="84982" y="1588096"/>
            <a:ext cx="9010525" cy="4505200"/>
          </a:xfrm>
        </p:spPr>
        <p:txBody>
          <a:bodyPr>
            <a:normAutofit/>
          </a:bodyPr>
          <a:lstStyle/>
          <a:p>
            <a:pPr lvl="1" indent="0">
              <a:buNone/>
            </a:pPr>
            <a:r>
              <a:rPr lang="en-US" altLang="ko-KR" sz="1800" b="1" dirty="0">
                <a:ea typeface="Cambria Math" panose="02040503050406030204" pitchFamily="18" charset="0"/>
              </a:rPr>
              <a:t>3. Scope of items subject to EPR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In the first stage scope of items are to be minimized for the easy start up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The candidates are home appliances such as Refrigerator, TV, Washer, and PC, </a:t>
            </a:r>
            <a:br>
              <a:rPr lang="en-US" altLang="ko-KR" sz="1700" dirty="0">
                <a:ea typeface="Cambria Math" panose="02040503050406030204" pitchFamily="18" charset="0"/>
              </a:rPr>
            </a:br>
            <a:r>
              <a:rPr lang="en-US" altLang="ko-KR" sz="1700" dirty="0">
                <a:ea typeface="Cambria Math" panose="02040503050406030204" pitchFamily="18" charset="0"/>
              </a:rPr>
              <a:t>  Monitor, Printer, Mobil Phones</a:t>
            </a:r>
          </a:p>
          <a:p>
            <a:pPr lvl="1" indent="0">
              <a:buNone/>
            </a:pPr>
            <a:r>
              <a:rPr lang="en-US" altLang="ko-KR" sz="1800" b="1" dirty="0">
                <a:ea typeface="Cambria Math" panose="02040503050406030204" pitchFamily="18" charset="0"/>
              </a:rPr>
              <a:t>4. Scope of Duties</a:t>
            </a:r>
          </a:p>
          <a:p>
            <a:pPr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Two kinds of duties can be assigned to producers</a:t>
            </a:r>
          </a:p>
          <a:p>
            <a:pPr lvl="1" indent="0">
              <a:buFont typeface="Courier New" pitchFamily="49" charset="0"/>
              <a:buChar char="o"/>
            </a:pPr>
            <a:r>
              <a:rPr lang="en-US" altLang="ko-KR" sz="1700" dirty="0">
                <a:ea typeface="Cambria Math" panose="02040503050406030204" pitchFamily="18" charset="0"/>
              </a:rPr>
              <a:t> </a:t>
            </a:r>
            <a:r>
              <a:rPr lang="en-US" altLang="ko-KR" sz="1400" dirty="0">
                <a:ea typeface="Cambria Math" panose="02040503050406030204" pitchFamily="18" charset="0"/>
              </a:rPr>
              <a:t>The first is precautionary duties that include restriction of the use of hazardous  substances</a:t>
            </a:r>
          </a:p>
          <a:p>
            <a:pPr lvl="1" indent="0">
              <a:buFont typeface="Courier New" pitchFamily="49" charset="0"/>
              <a:buChar char="o"/>
            </a:pPr>
            <a:r>
              <a:rPr lang="en-US" altLang="ko-KR" sz="1400" dirty="0">
                <a:ea typeface="Cambria Math" panose="02040503050406030204" pitchFamily="18" charset="0"/>
              </a:rPr>
              <a:t>The latter is recycling duties which include establishing a take-back system </a:t>
            </a:r>
          </a:p>
          <a:p>
            <a:pPr lvl="1" indent="0">
              <a:buNone/>
            </a:pPr>
            <a:r>
              <a:rPr lang="en-US" altLang="ko-KR" sz="1800" b="1" dirty="0">
                <a:ea typeface="Cambria Math" panose="02040503050406030204" pitchFamily="18" charset="0"/>
              </a:rPr>
              <a:t>5. Complying recycling duties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For physical duty producers are given options; self-recycling, entrust, and joint compliance</a:t>
            </a:r>
          </a:p>
        </p:txBody>
      </p:sp>
      <p:sp>
        <p:nvSpPr>
          <p:cNvPr id="7" name="Rectangle 6"/>
          <p:cNvSpPr/>
          <p:nvPr/>
        </p:nvSpPr>
        <p:spPr>
          <a:xfrm>
            <a:off x="1101465" y="472891"/>
            <a:ext cx="7165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50000"/>
              </a:spcBef>
              <a:defRPr/>
            </a:pPr>
            <a:r>
              <a:rPr lang="en-US" altLang="ko-KR" sz="3200" b="1" dirty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D. Alternatives options in designing EPR</a:t>
            </a:r>
          </a:p>
        </p:txBody>
      </p:sp>
    </p:spTree>
    <p:extLst>
      <p:ext uri="{BB962C8B-B14F-4D97-AF65-F5344CB8AC3E}">
        <p14:creationId xmlns:p14="http://schemas.microsoft.com/office/powerpoint/2010/main" val="3432624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251C-56D9-4C79-B223-AE7060896F75}" type="slidenum">
              <a:rPr lang="ko-KR" altLang="en-US" smtClean="0"/>
              <a:pPr/>
              <a:t>15</a:t>
            </a:fld>
            <a:endParaRPr lang="ko-KR" altLang="en-US" dirty="0"/>
          </a:p>
        </p:txBody>
      </p:sp>
      <p:sp>
        <p:nvSpPr>
          <p:cNvPr id="6" name="내용 개체 틀 1"/>
          <p:cNvSpPr>
            <a:spLocks noGrp="1"/>
          </p:cNvSpPr>
          <p:nvPr>
            <p:ph idx="1"/>
          </p:nvPr>
        </p:nvSpPr>
        <p:spPr>
          <a:xfrm>
            <a:off x="84982" y="1616364"/>
            <a:ext cx="9010525" cy="4433192"/>
          </a:xfrm>
        </p:spPr>
        <p:txBody>
          <a:bodyPr/>
          <a:lstStyle/>
          <a:p>
            <a:pPr lvl="1" indent="0">
              <a:buNone/>
            </a:pPr>
            <a:r>
              <a:rPr lang="en-US" altLang="ko-KR" sz="1800" b="1" dirty="0">
                <a:ea typeface="Cambria Math" panose="02040503050406030204" pitchFamily="18" charset="0"/>
              </a:rPr>
              <a:t>6. Subsidies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Subsidies or assistance is provided only to qualified recycling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In order to be qualified recycling, recycling must be undertaken by recyclers with permit complying with recycling standards and procedures</a:t>
            </a:r>
          </a:p>
          <a:p>
            <a:pPr lvl="1" indent="0">
              <a:buNone/>
            </a:pPr>
            <a:endParaRPr lang="en-US" altLang="ko-KR" sz="1800" b="1" dirty="0">
              <a:ea typeface="Cambria Math" panose="02040503050406030204" pitchFamily="18" charset="0"/>
            </a:endParaRPr>
          </a:p>
          <a:p>
            <a:pPr lvl="1" indent="0">
              <a:buNone/>
            </a:pPr>
            <a:r>
              <a:rPr lang="en-US" altLang="ko-KR" sz="1800" b="1" dirty="0">
                <a:ea typeface="Cambria Math" panose="02040503050406030204" pitchFamily="18" charset="0"/>
              </a:rPr>
              <a:t>7. Administration of EPR system</a:t>
            </a:r>
          </a:p>
          <a:p>
            <a:pPr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 Organizational arrangement is needed for the implementation works</a:t>
            </a:r>
          </a:p>
          <a:p>
            <a:pPr indent="0">
              <a:lnSpc>
                <a:spcPct val="100000"/>
              </a:lnSpc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 There must be government organization in charge of identifying producers, checking their </a:t>
            </a:r>
          </a:p>
          <a:p>
            <a:pPr indent="0">
              <a:lnSpc>
                <a:spcPct val="100000"/>
              </a:lnSpc>
              <a:buNone/>
            </a:pPr>
            <a:r>
              <a:rPr lang="en-US" altLang="ko-KR" sz="1700" dirty="0">
                <a:ea typeface="Cambria Math" panose="02040503050406030204" pitchFamily="18" charset="0"/>
              </a:rPr>
              <a:t>    reports to decide sales volume, obligation quantity, supervising recycling business, check</a:t>
            </a:r>
          </a:p>
          <a:p>
            <a:pPr indent="0">
              <a:lnSpc>
                <a:spcPct val="100000"/>
              </a:lnSpc>
              <a:buNone/>
            </a:pPr>
            <a:r>
              <a:rPr lang="en-US" altLang="ko-KR" sz="1700" dirty="0">
                <a:ea typeface="Cambria Math" panose="02040503050406030204" pitchFamily="18" charset="0"/>
              </a:rPr>
              <a:t>    the recycled quantity claimed, paying subsidies and imposing penalties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101465" y="332509"/>
            <a:ext cx="7165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50000"/>
              </a:spcBef>
              <a:defRPr/>
            </a:pPr>
            <a:r>
              <a:rPr lang="en-US" altLang="ko-KR" sz="3200" b="1" dirty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D. Alternatives options in designing EPR</a:t>
            </a:r>
          </a:p>
        </p:txBody>
      </p:sp>
    </p:spTree>
    <p:extLst>
      <p:ext uri="{BB962C8B-B14F-4D97-AF65-F5344CB8AC3E}">
        <p14:creationId xmlns:p14="http://schemas.microsoft.com/office/powerpoint/2010/main" val="202724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251C-56D9-4C79-B223-AE7060896F75}" type="slidenum">
              <a:rPr lang="ko-KR" altLang="en-US" smtClean="0"/>
              <a:pPr/>
              <a:t>16</a:t>
            </a:fld>
            <a:endParaRPr lang="ko-KR" altLang="en-US" dirty="0"/>
          </a:p>
        </p:txBody>
      </p:sp>
      <p:sp>
        <p:nvSpPr>
          <p:cNvPr id="6" name="내용 개체 틀 1"/>
          <p:cNvSpPr>
            <a:spLocks noGrp="1"/>
          </p:cNvSpPr>
          <p:nvPr>
            <p:ph idx="1"/>
          </p:nvPr>
        </p:nvSpPr>
        <p:spPr>
          <a:xfrm>
            <a:off x="84982" y="1265382"/>
            <a:ext cx="9010525" cy="4971930"/>
          </a:xfrm>
        </p:spPr>
        <p:txBody>
          <a:bodyPr>
            <a:normAutofit lnSpcReduction="10000"/>
          </a:bodyPr>
          <a:lstStyle/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endParaRPr lang="en-US" altLang="ko-KR" sz="2200" dirty="0">
              <a:solidFill>
                <a:srgbClr val="C00000"/>
              </a:solidFill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800" b="1" dirty="0">
                <a:ea typeface="Cambria Math" panose="02040503050406030204" pitchFamily="18" charset="0"/>
              </a:rPr>
              <a:t>  Review of existing laws and Developing an Egypt WEEE Directive is needed. </a:t>
            </a:r>
          </a:p>
          <a:p>
            <a:pPr lvl="1" indent="0">
              <a:buFont typeface="Arial" pitchFamily="34" charset="0"/>
              <a:buChar char="•"/>
            </a:pPr>
            <a:endParaRPr lang="ko-KR" altLang="ko-KR" sz="1800" b="1" dirty="0">
              <a:ea typeface="Cambria Math" panose="02040503050406030204" pitchFamily="18" charset="0"/>
            </a:endParaRPr>
          </a:p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itchFamily="34" charset="0"/>
              <a:buChar char="•"/>
            </a:pPr>
            <a:r>
              <a:rPr lang="en-US" altLang="ko-KR" sz="1800" b="1" dirty="0">
                <a:ea typeface="Cambria Math" panose="02040503050406030204" pitchFamily="18" charset="0"/>
              </a:rPr>
              <a:t>  Survey on the status of E-waste generation and management.</a:t>
            </a:r>
          </a:p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itchFamily="34" charset="0"/>
              <a:buChar char="•"/>
            </a:pPr>
            <a:endParaRPr lang="en-US" altLang="ko-KR" sz="1800" b="1" dirty="0"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800" b="1" dirty="0">
                <a:ea typeface="Cambria Math" panose="02040503050406030204" pitchFamily="18" charset="0"/>
              </a:rPr>
              <a:t> Establishing an efficient collection system with motivated by commercial profits.</a:t>
            </a:r>
          </a:p>
          <a:p>
            <a:pPr lvl="1" indent="0">
              <a:buFont typeface="Arial" pitchFamily="34" charset="0"/>
              <a:buChar char="•"/>
            </a:pPr>
            <a:endParaRPr lang="en-US" altLang="ko-KR" sz="1800" b="1" dirty="0"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800" b="1" dirty="0">
                <a:ea typeface="Cambria Math" panose="02040503050406030204" pitchFamily="18" charset="0"/>
              </a:rPr>
              <a:t> Develop Measures for strict monitoring and regulations for illegal dumping and free riders for the successful adoption of EPR. </a:t>
            </a:r>
          </a:p>
          <a:p>
            <a:pPr lvl="1" indent="0">
              <a:buFont typeface="Arial" pitchFamily="34" charset="0"/>
              <a:buChar char="•"/>
            </a:pPr>
            <a:endParaRPr lang="en-US" altLang="ko-KR" sz="1800" b="1" dirty="0"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800" b="1" dirty="0">
                <a:ea typeface="Cambria Math" panose="02040503050406030204" pitchFamily="18" charset="0"/>
              </a:rPr>
              <a:t> Develop Education and public campaign.</a:t>
            </a:r>
          </a:p>
          <a:p>
            <a:pPr lvl="1" indent="0">
              <a:buNone/>
            </a:pPr>
            <a:r>
              <a:rPr lang="en-US" altLang="ko-KR" sz="1800" b="1" dirty="0">
                <a:ea typeface="Cambria Math" panose="02040503050406030204" pitchFamily="18" charset="0"/>
              </a:rPr>
              <a:t> 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800" b="1" dirty="0">
                <a:ea typeface="Cambria Math" panose="02040503050406030204" pitchFamily="18" charset="0"/>
              </a:rPr>
              <a:t> Develop National R&amp;D system developing higher valued recycling (up-cycling)</a:t>
            </a:r>
          </a:p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endParaRPr lang="en-US" altLang="ko-KR" sz="1800" b="1" dirty="0">
              <a:ea typeface="Cambria Math" panose="02040503050406030204" pitchFamily="18" charset="0"/>
            </a:endParaRPr>
          </a:p>
          <a:p>
            <a:pPr indent="0">
              <a:buNone/>
            </a:pPr>
            <a:endParaRPr lang="en-US" altLang="ko-KR" sz="1700" dirty="0">
              <a:ea typeface="Cambria Math" panose="02040503050406030204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10532" y="418545"/>
            <a:ext cx="8581948" cy="136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6C6C2"/>
            </a:outerShdw>
          </a:effectLst>
        </p:spPr>
        <p:txBody>
          <a:bodyPr wrap="square">
            <a:spAutoFit/>
          </a:bodyPr>
          <a:lstStyle/>
          <a:p>
            <a:pPr marL="0" lvl="1" algn="ctr">
              <a:spcBef>
                <a:spcPct val="50000"/>
              </a:spcBef>
              <a:defRPr/>
            </a:pPr>
            <a:r>
              <a:rPr lang="en-US" altLang="ko-KR" sz="3200" b="1" dirty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E. Supplementary measures in designing EPR</a:t>
            </a:r>
          </a:p>
          <a:p>
            <a:pPr algn="ctr">
              <a:spcBef>
                <a:spcPct val="50000"/>
              </a:spcBef>
              <a:defRPr/>
            </a:pPr>
            <a:endParaRPr lang="en-US" altLang="ko-KR" sz="3200" b="1" dirty="0">
              <a:solidFill>
                <a:schemeClr val="tx2">
                  <a:lumMod val="60000"/>
                  <a:lumOff val="40000"/>
                </a:schemeClr>
              </a:solidFill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877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0836"/>
            <a:ext cx="8229600" cy="1143000"/>
          </a:xfrm>
        </p:spPr>
        <p:txBody>
          <a:bodyPr/>
          <a:lstStyle/>
          <a:p>
            <a:r>
              <a:rPr lang="en-US" dirty="0"/>
              <a:t>Thank you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46364" y="37869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ko-KR" sz="3100" dirty="0"/>
              <a:t>A. Current E-waste management policies and practices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64" y="997527"/>
            <a:ext cx="8229600" cy="32211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altLang="ko-KR" sz="1600" b="1" dirty="0">
                <a:ea typeface="Cambria Math" panose="02040503050406030204" pitchFamily="18" charset="0"/>
              </a:rPr>
              <a:t>1. Waste Flows in Egypt</a:t>
            </a:r>
            <a:endParaRPr lang="en-US" sz="16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595" y="1521691"/>
            <a:ext cx="6768514" cy="4202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608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30909"/>
            <a:ext cx="9033164" cy="969819"/>
          </a:xfrm>
        </p:spPr>
        <p:txBody>
          <a:bodyPr>
            <a:normAutofit fontScale="90000"/>
          </a:bodyPr>
          <a:lstStyle/>
          <a:p>
            <a:r>
              <a:rPr lang="en-US" altLang="ko-KR" sz="3200" dirty="0"/>
              <a:t>A. Current E-waste management policies and practices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3201" y="1200728"/>
          <a:ext cx="8709890" cy="5301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30909"/>
            <a:ext cx="9033164" cy="969819"/>
          </a:xfrm>
        </p:spPr>
        <p:txBody>
          <a:bodyPr>
            <a:normAutofit fontScale="90000"/>
          </a:bodyPr>
          <a:lstStyle/>
          <a:p>
            <a:r>
              <a:rPr lang="en-US" altLang="ko-KR" sz="3200" dirty="0"/>
              <a:t>A. Current E-waste management policies and practices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997160"/>
              </p:ext>
            </p:extLst>
          </p:nvPr>
        </p:nvGraphicFramePr>
        <p:xfrm>
          <a:off x="457199" y="1968500"/>
          <a:ext cx="8418945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927058" y="1320800"/>
            <a:ext cx="1413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altLang="ko-KR" sz="1600" b="1" dirty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3. </a:t>
            </a:r>
            <a:r>
              <a:rPr lang="en-US" altLang="ko-KR" b="1" dirty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Challenges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30909"/>
            <a:ext cx="9033164" cy="969819"/>
          </a:xfrm>
        </p:spPr>
        <p:txBody>
          <a:bodyPr>
            <a:normAutofit fontScale="90000"/>
          </a:bodyPr>
          <a:lstStyle/>
          <a:p>
            <a:r>
              <a:rPr lang="en-US" altLang="ko-KR" sz="3200" dirty="0"/>
              <a:t>A. Current E-waste management policies and practices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092571"/>
              </p:ext>
            </p:extLst>
          </p:nvPr>
        </p:nvGraphicFramePr>
        <p:xfrm>
          <a:off x="457200" y="1968500"/>
          <a:ext cx="8229600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927058" y="1320800"/>
            <a:ext cx="1413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altLang="ko-KR" sz="1600" b="1" dirty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3. </a:t>
            </a:r>
            <a:r>
              <a:rPr lang="en-US" altLang="ko-KR" b="1" dirty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Challenges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855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2900" dirty="0"/>
              <a:t>B.EPR policy demands of Egyptian government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95565" y="1410856"/>
            <a:ext cx="8580580" cy="4388812"/>
          </a:xfrm>
        </p:spPr>
        <p:txBody>
          <a:bodyPr>
            <a:normAutofit/>
          </a:bodyPr>
          <a:lstStyle/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2000" b="1" dirty="0">
                <a:ea typeface="Cambria Math" panose="02040503050406030204" pitchFamily="18" charset="0"/>
              </a:rPr>
              <a:t>1. Changing environment: e-waste is becoming a national issue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Consumption of EEE is showing a steady increasing trend 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The volume of e-waste is also showing an ever increasing trend already with a large </a:t>
            </a:r>
            <a:br>
              <a:rPr lang="en-US" altLang="ko-KR" sz="1700" dirty="0">
                <a:ea typeface="Cambria Math" panose="02040503050406030204" pitchFamily="18" charset="0"/>
              </a:rPr>
            </a:br>
            <a:r>
              <a:rPr lang="en-US" altLang="ko-KR" sz="1700" dirty="0">
                <a:ea typeface="Cambria Math" panose="02040503050406030204" pitchFamily="18" charset="0"/>
              </a:rPr>
              <a:t>  amount of accumulation beyond the capacity of current recycling business</a:t>
            </a:r>
          </a:p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2000" b="1" dirty="0">
                <a:ea typeface="Cambria Math" panose="02040503050406030204" pitchFamily="18" charset="0"/>
              </a:rPr>
              <a:t>2. The matured market condition 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Enough markets and traders for the transactions of used e-goods, though most of the activities are informal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Emerging recycling companies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Well established company like International Technology Group(ITG) may be the </a:t>
            </a:r>
            <a:br>
              <a:rPr lang="en-US" altLang="ko-KR" sz="1700" dirty="0">
                <a:ea typeface="Cambria Math" panose="02040503050406030204" pitchFamily="18" charset="0"/>
              </a:rPr>
            </a:br>
            <a:r>
              <a:rPr lang="en-US" altLang="ko-KR" sz="1700" dirty="0">
                <a:ea typeface="Cambria Math" panose="02040503050406030204" pitchFamily="18" charset="0"/>
              </a:rPr>
              <a:t>  first sign of formal WEEE collection and recycling</a:t>
            </a:r>
          </a:p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2000" b="1" dirty="0">
                <a:ea typeface="Cambria Math" panose="02040503050406030204" pitchFamily="18" charset="0"/>
              </a:rPr>
              <a:t>3. Public sectors ,NGOs, private sector are prepared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800" dirty="0">
                <a:ea typeface="Cambria Math" panose="02040503050406030204" pitchFamily="18" charset="0"/>
              </a:rPr>
              <a:t> National Green ICT initiative and National Green ICT steering committee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855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2900" dirty="0"/>
              <a:t>B.EPR policy demands of Egyptian government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46909"/>
            <a:ext cx="8229600" cy="4969164"/>
          </a:xfrm>
        </p:spPr>
        <p:txBody>
          <a:bodyPr>
            <a:normAutofit fontScale="92500"/>
          </a:bodyPr>
          <a:lstStyle/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2000" b="1" dirty="0">
                <a:ea typeface="Cambria Math" panose="02040503050406030204" pitchFamily="18" charset="0"/>
              </a:rPr>
              <a:t>4. EPR as the best alternative 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Challenges and requirements for Egyptian government to establish a formal and </a:t>
            </a:r>
            <a:br>
              <a:rPr lang="en-US" altLang="ko-KR" sz="1700" dirty="0">
                <a:ea typeface="Cambria Math" panose="02040503050406030204" pitchFamily="18" charset="0"/>
              </a:rPr>
            </a:br>
            <a:r>
              <a:rPr lang="en-US" altLang="ko-KR" sz="1700" dirty="0">
                <a:ea typeface="Cambria Math" panose="02040503050406030204" pitchFamily="18" charset="0"/>
              </a:rPr>
              <a:t>  efficient e-waste recycling system are summarized as (1) preparing legal basis, (2)</a:t>
            </a:r>
          </a:p>
          <a:p>
            <a:pPr lvl="1" indent="0">
              <a:buNone/>
            </a:pPr>
            <a:r>
              <a:rPr lang="en-US" altLang="ko-KR" sz="1700" dirty="0">
                <a:ea typeface="Cambria Math" panose="02040503050406030204" pitchFamily="18" charset="0"/>
              </a:rPr>
              <a:t>   constructing infra structures, (3) introducing a sustainable assistance system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The EPR mechanism is a good initiative for transiting to a shared responsibility 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EPR is to provide subsidies and assistances to private recycling business to enable them to enjoy profits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EPR system can provide subsidy to recycling business which government cannot afford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EPR changes the sole responsibility system for waste by local government to shared </a:t>
            </a:r>
            <a:br>
              <a:rPr lang="en-US" altLang="ko-KR" sz="1700" dirty="0">
                <a:ea typeface="Cambria Math" panose="02040503050406030204" pitchFamily="18" charset="0"/>
              </a:rPr>
            </a:br>
            <a:r>
              <a:rPr lang="en-US" altLang="ko-KR" sz="1700" dirty="0">
                <a:ea typeface="Cambria Math" panose="02040503050406030204" pitchFamily="18" charset="0"/>
              </a:rPr>
              <a:t>  ones among consumers, producers, and center and local governments 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EPR can be used as an effective mean to draw people’s participation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Take-back system promotes sharing of collection roles among producers and consumers(residents) through various incentive mechanisms prepared by producers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Resistance from the producers will not be at the level to be worried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The financial burden imposed on domestic manufacturing industries will be relatively small compared to the advantage or benefit accrued to all the stakeholders</a:t>
            </a:r>
          </a:p>
          <a:p>
            <a:pPr lvl="1" indent="0">
              <a:buFontTx/>
              <a:buChar char="-"/>
            </a:pPr>
            <a:endParaRPr lang="en-US" altLang="ko-KR" sz="1700" dirty="0">
              <a:ea typeface="Cambria Math" panose="02040503050406030204" pitchFamily="18" charset="0"/>
            </a:endParaRPr>
          </a:p>
          <a:p>
            <a:pPr lvl="1" indent="0">
              <a:buNone/>
            </a:pPr>
            <a:endParaRPr lang="en-US" altLang="ko-KR" sz="1700" dirty="0">
              <a:ea typeface="Cambria Math" panose="020405030504060302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3600" dirty="0"/>
              <a:t>C.EPR best practices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41745" y="1043709"/>
            <a:ext cx="8345055" cy="5172364"/>
          </a:xfrm>
        </p:spPr>
        <p:txBody>
          <a:bodyPr>
            <a:normAutofit fontScale="55000" lnSpcReduction="20000"/>
          </a:bodyPr>
          <a:lstStyle/>
          <a:p>
            <a:pPr marL="694350" lvl="1" indent="-51435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3200" b="1" dirty="0">
                <a:ea typeface="Cambria Math" panose="02040503050406030204" pitchFamily="18" charset="0"/>
              </a:rPr>
              <a:t>1. EPR in Europe</a:t>
            </a:r>
            <a:endParaRPr lang="en-US" altLang="ko-KR" sz="3500" b="1" dirty="0">
              <a:ea typeface="Cambria Math" panose="02040503050406030204" pitchFamily="18" charset="0"/>
            </a:endParaRP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900" dirty="0">
                <a:ea typeface="Cambria Math" panose="02040503050406030204" pitchFamily="18" charset="0"/>
              </a:rPr>
              <a:t> WEEE Directive (2002), </a:t>
            </a:r>
            <a:r>
              <a:rPr lang="en-US" altLang="ko-KR" sz="2900" dirty="0" err="1">
                <a:ea typeface="Cambria Math" panose="02040503050406030204" pitchFamily="18" charset="0"/>
              </a:rPr>
              <a:t>RoHS</a:t>
            </a:r>
            <a:r>
              <a:rPr lang="en-US" altLang="ko-KR" sz="2900" dirty="0">
                <a:ea typeface="Cambria Math" panose="02040503050406030204" pitchFamily="18" charset="0"/>
              </a:rPr>
              <a:t> Directive (2002), and REACH Regulation (2006)</a:t>
            </a: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endParaRPr lang="en-US" altLang="ko-KR" sz="2900" dirty="0">
              <a:ea typeface="Cambria Math" panose="02040503050406030204" pitchFamily="18" charset="0"/>
            </a:endParaRP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900" dirty="0">
                <a:ea typeface="Cambria Math" panose="02040503050406030204" pitchFamily="18" charset="0"/>
              </a:rPr>
              <a:t> European waste legislation currently gives a global framework for the implementation of EPR</a:t>
            </a: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endParaRPr lang="en-US" altLang="ko-KR" sz="2900" dirty="0">
              <a:ea typeface="Cambria Math" panose="02040503050406030204" pitchFamily="18" charset="0"/>
            </a:endParaRP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900" dirty="0">
                <a:ea typeface="Cambria Math" panose="02040503050406030204" pitchFamily="18" charset="0"/>
              </a:rPr>
              <a:t> Number of countries adopting EPR is increasing covering 28 EU member states, Asian countries, and United states</a:t>
            </a: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endParaRPr lang="en-US" altLang="ko-KR" sz="2900" dirty="0">
              <a:ea typeface="Cambria Math" panose="02040503050406030204" pitchFamily="18" charset="0"/>
            </a:endParaRP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900" dirty="0">
                <a:ea typeface="Cambria Math" panose="02040503050406030204" pitchFamily="18" charset="0"/>
              </a:rPr>
              <a:t> EPR policies have been designed and implemented in a very heterogeneous manner across Europe with a large variety of implementation models</a:t>
            </a: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endParaRPr lang="en-US" altLang="ko-KR" sz="2900" dirty="0">
              <a:ea typeface="Cambria Math" panose="02040503050406030204" pitchFamily="18" charset="0"/>
            </a:endParaRP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900" dirty="0">
                <a:ea typeface="Cambria Math" panose="02040503050406030204" pitchFamily="18" charset="0"/>
              </a:rPr>
              <a:t> The examples of implementation models are Take-back requirements, Deposit/refund, Advance disposal fees, Material taxes, Upstream combination tax/subsidy.</a:t>
            </a: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endParaRPr lang="en-US" altLang="ko-KR" sz="2900" dirty="0">
              <a:ea typeface="Cambria Math" panose="02040503050406030204" pitchFamily="18" charset="0"/>
            </a:endParaRP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900" dirty="0">
                <a:ea typeface="Cambria Math" panose="02040503050406030204" pitchFamily="18" charset="0"/>
              </a:rPr>
              <a:t> An EPR policy is characterized by: (1) the shifting of responsibility (physically and/or  economically; fully or partially) upstream toward the producer and away from </a:t>
            </a:r>
            <a:br>
              <a:rPr lang="en-US" altLang="ko-KR" sz="2900" dirty="0">
                <a:ea typeface="Cambria Math" panose="02040503050406030204" pitchFamily="18" charset="0"/>
              </a:rPr>
            </a:br>
            <a:r>
              <a:rPr lang="en-US" altLang="ko-KR" sz="2900" dirty="0">
                <a:ea typeface="Cambria Math" panose="02040503050406030204" pitchFamily="18" charset="0"/>
              </a:rPr>
              <a:t>  municipalities; and (2) the provision of incentives to producers to take into account </a:t>
            </a:r>
            <a:br>
              <a:rPr lang="en-US" altLang="ko-KR" sz="2900" dirty="0">
                <a:ea typeface="Cambria Math" panose="02040503050406030204" pitchFamily="18" charset="0"/>
              </a:rPr>
            </a:br>
            <a:r>
              <a:rPr lang="en-US" altLang="ko-KR" sz="2900" dirty="0">
                <a:ea typeface="Cambria Math" panose="02040503050406030204" pitchFamily="18" charset="0"/>
              </a:rPr>
              <a:t>  environmental considerations when designing their products</a:t>
            </a:r>
          </a:p>
          <a:p>
            <a:pPr indent="0" algn="just">
              <a:lnSpc>
                <a:spcPct val="120000"/>
              </a:lnSpc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itchFamily="34" charset="0"/>
              <a:buChar char="•"/>
            </a:pPr>
            <a:endParaRPr lang="en-US" altLang="ko-KR" sz="2900" dirty="0">
              <a:ea typeface="Cambria Math" panose="020405030504060302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855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3600" dirty="0"/>
              <a:t>C.EPR best practices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10856"/>
            <a:ext cx="8229600" cy="4629726"/>
          </a:xfrm>
        </p:spPr>
        <p:txBody>
          <a:bodyPr>
            <a:normAutofit/>
          </a:bodyPr>
          <a:lstStyle/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2200" b="1" dirty="0">
                <a:ea typeface="Cambria Math" panose="02040503050406030204" pitchFamily="18" charset="0"/>
              </a:rPr>
              <a:t>2. EPR in Asian countries</a:t>
            </a:r>
          </a:p>
          <a:p>
            <a:pPr lvl="1" indent="0">
              <a:lnSpc>
                <a:spcPct val="110000"/>
              </a:lnSpc>
              <a:buClr>
                <a:schemeClr val="accent6"/>
              </a:buClr>
              <a:buSzPct val="100000"/>
              <a:buFontTx/>
              <a:buChar char="-"/>
            </a:pPr>
            <a:endParaRPr lang="en-US" altLang="ko-KR" sz="2600" dirty="0">
              <a:ea typeface="Cambria Math" panose="020405030504060302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576107"/>
              </p:ext>
            </p:extLst>
          </p:nvPr>
        </p:nvGraphicFramePr>
        <p:xfrm>
          <a:off x="618834" y="2059709"/>
          <a:ext cx="6234548" cy="3738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1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1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1819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Japan</a:t>
                      </a: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South Korea</a:t>
                      </a: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China</a:t>
                      </a:r>
                    </a:p>
                  </a:txBody>
                  <a:tcPr marL="64770" marR="64770" marT="17907" marB="179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3337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Law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Home Appliance Recycling System 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(1998)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Waste Deposit-Refund </a:t>
                      </a: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System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(1992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–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2002);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Producer Responsibility Recycling System 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(2003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–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2007); 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Act for Resource </a:t>
                      </a: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Recycling of E-waste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Law on Waste Household 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Electrical Device </a:t>
                      </a: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Collection, 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Utilization and </a:t>
                      </a: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Management 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(under review)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7789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Targeted products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TVs, refrigerators, washing machines, air conditioners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Washing machines, TVs, air conditioners,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refrigerators, PCs, audio, mobile phones,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printers, copiers, faxes 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all E-goods in 2015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TVs, refrigerators, </a:t>
                      </a: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washing machines, air conditioners, PCs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 White Background.potx" id="{9694207F-B86C-4347-AF5B-E18AD6864DC7}" vid="{B9639EA1-9A26-4D10-99CD-41579998EC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F0CB225BCB3B43BBF518EAC6349114" ma:contentTypeVersion="1" ma:contentTypeDescription="Create a new document." ma:contentTypeScope="" ma:versionID="ddcbcc257c6bc73a33760c3314f23b4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05D2A1-84CB-4CFE-B00D-784FC827C392}"/>
</file>

<file path=customXml/itemProps2.xml><?xml version="1.0" encoding="utf-8"?>
<ds:datastoreItem xmlns:ds="http://schemas.openxmlformats.org/officeDocument/2006/customXml" ds:itemID="{C97475F3-A843-490B-8F05-42781A19BC38}"/>
</file>

<file path=customXml/itemProps3.xml><?xml version="1.0" encoding="utf-8"?>
<ds:datastoreItem xmlns:ds="http://schemas.openxmlformats.org/officeDocument/2006/customXml" ds:itemID="{B9968128-A9A9-47A6-B89F-EE8DC2E9281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</TotalTime>
  <Words>1831</Words>
  <Application>Microsoft Office PowerPoint</Application>
  <PresentationFormat>On-screen Show (4:3)</PresentationFormat>
  <Paragraphs>300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맑은 고딕</vt:lpstr>
      <vt:lpstr>Arial</vt:lpstr>
      <vt:lpstr>Calibri</vt:lpstr>
      <vt:lpstr>Cambria Math</vt:lpstr>
      <vt:lpstr>Courier New</vt:lpstr>
      <vt:lpstr>Wingdings</vt:lpstr>
      <vt:lpstr>함초롬바탕</vt:lpstr>
      <vt:lpstr>Office Theme</vt:lpstr>
      <vt:lpstr>ITU Regional Standardization Forum for Africa Livingstone, Zambia 16-18 March 2016</vt:lpstr>
      <vt:lpstr>A. Current E-waste management policies and practices </vt:lpstr>
      <vt:lpstr>A. Current E-waste management policies and practices</vt:lpstr>
      <vt:lpstr>A. Current E-waste management policies and practices</vt:lpstr>
      <vt:lpstr>A. Current E-waste management policies and practices</vt:lpstr>
      <vt:lpstr>B.EPR policy demands of Egyptian government</vt:lpstr>
      <vt:lpstr>B.EPR policy demands of Egyptian government</vt:lpstr>
      <vt:lpstr>C.EPR best practices</vt:lpstr>
      <vt:lpstr>C.EPR best practices</vt:lpstr>
      <vt:lpstr>C.EPR best practices</vt:lpstr>
      <vt:lpstr>C.EPR best practices</vt:lpstr>
      <vt:lpstr>D. Adequateness of Asian and European versions of EPR in Egypt</vt:lpstr>
      <vt:lpstr>PowerPoint Presentation</vt:lpstr>
      <vt:lpstr>PowerPoint Presentation</vt:lpstr>
      <vt:lpstr>PowerPoint Presentation</vt:lpstr>
      <vt:lpstr>PowerPoint Presentation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May (TSB)</cp:lastModifiedBy>
  <cp:revision>63</cp:revision>
  <dcterms:created xsi:type="dcterms:W3CDTF">2016-02-05T15:38:40Z</dcterms:created>
  <dcterms:modified xsi:type="dcterms:W3CDTF">2020-12-17T18:25:08Z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0x01010051F0CB225BCB3B43BBF518EAC6349114</vt:lpwstr>
  </property>
</Properties>
</file>