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AC69723-CBB0-470D-9FE2-0E997F7B54C5}" type="datetimeFigureOut">
              <a:rPr lang="fr-FR" smtClean="0"/>
              <a:pPr/>
              <a:t>17/12/2015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84DE2B-9143-4398-A099-1826CC63F3B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69723-CBB0-470D-9FE2-0E997F7B54C5}" type="datetimeFigureOut">
              <a:rPr lang="fr-FR" smtClean="0"/>
              <a:pPr/>
              <a:t>17/12/2015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4DE2B-9143-4398-A099-1826CC63F3B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285728"/>
            <a:ext cx="8286808" cy="6357981"/>
          </a:xfrm>
        </p:spPr>
        <p:txBody>
          <a:bodyPr>
            <a:normAutofit fontScale="90000"/>
          </a:bodyPr>
          <a:lstStyle/>
          <a:p>
            <a:pPr algn="l" fontAlgn="base" hangingPunct="0"/>
            <a:r>
              <a:rPr lang="en-GB" b="1" dirty="0" smtClean="0">
                <a:solidFill>
                  <a:srgbClr val="C00000"/>
                </a:solidFill>
              </a:rPr>
              <a:t>ITU Regional Standardization Forum For Arab Region</a:t>
            </a:r>
            <a:r>
              <a:rPr lang="en-GB" sz="2000" b="1" dirty="0" smtClean="0"/>
              <a:t> </a:t>
            </a:r>
            <a:br>
              <a:rPr lang="en-GB" sz="2000" b="1" dirty="0" smtClean="0"/>
            </a:br>
            <a:r>
              <a:rPr lang="en-GB" sz="2000" b="1" dirty="0" smtClean="0"/>
              <a:t/>
            </a:r>
            <a:br>
              <a:rPr lang="en-GB" sz="2000" b="1" dirty="0" smtClean="0"/>
            </a:br>
            <a:r>
              <a:rPr lang="en-GB" sz="2400" b="1" dirty="0" smtClean="0"/>
              <a:t>Session 6 (14:35–15:45) : 	</a:t>
            </a:r>
            <a:r>
              <a:rPr lang="en-GB" sz="2400" b="1" dirty="0" smtClean="0">
                <a:solidFill>
                  <a:srgbClr val="002060"/>
                </a:solidFill>
              </a:rPr>
              <a:t>Training on drafting effective and 				timely contributions </a:t>
            </a:r>
            <a:r>
              <a:rPr lang="en-GB" sz="2400" b="1" dirty="0" smtClean="0">
                <a:solidFill>
                  <a:srgbClr val="C00000"/>
                </a:solidFill>
              </a:rPr>
              <a:t/>
            </a:r>
            <a:br>
              <a:rPr lang="en-GB" sz="2400" b="1" dirty="0" smtClean="0">
                <a:solidFill>
                  <a:srgbClr val="C00000"/>
                </a:solidFill>
              </a:rPr>
            </a:br>
            <a:r>
              <a:rPr lang="en-GB" sz="2400" b="1" dirty="0" smtClean="0">
                <a:solidFill>
                  <a:srgbClr val="C00000"/>
                </a:solidFill>
              </a:rPr>
              <a:t/>
            </a:r>
            <a:br>
              <a:rPr lang="en-GB" sz="2400" b="1" dirty="0" smtClean="0">
                <a:solidFill>
                  <a:srgbClr val="C00000"/>
                </a:solidFill>
              </a:rPr>
            </a:br>
            <a:r>
              <a:rPr lang="en-GB" sz="2400" b="1" dirty="0" smtClean="0"/>
              <a:t>Session 7 (16:00-17:00) : 	</a:t>
            </a:r>
            <a:r>
              <a:rPr lang="en-GB" sz="2400" b="1" dirty="0" smtClean="0">
                <a:solidFill>
                  <a:srgbClr val="002060"/>
                </a:solidFill>
              </a:rPr>
              <a:t>Training on presenting contributions  				and responding to queries </a:t>
            </a:r>
            <a:br>
              <a:rPr lang="en-GB" sz="2400" b="1" dirty="0" smtClean="0">
                <a:solidFill>
                  <a:srgbClr val="002060"/>
                </a:solidFill>
              </a:rPr>
            </a:br>
            <a:r>
              <a:rPr lang="en-GB" sz="2400" b="1" dirty="0" smtClean="0"/>
              <a:t> </a:t>
            </a:r>
            <a:r>
              <a:rPr lang="en-GB" sz="2400" b="1" dirty="0" smtClean="0">
                <a:solidFill>
                  <a:srgbClr val="C00000"/>
                </a:solidFill>
              </a:rPr>
              <a:t/>
            </a:r>
            <a:br>
              <a:rPr lang="en-GB" sz="2400" b="1" dirty="0" smtClean="0">
                <a:solidFill>
                  <a:srgbClr val="C00000"/>
                </a:solidFill>
              </a:rPr>
            </a:br>
            <a:r>
              <a:rPr lang="en-GB" sz="2400" b="1" dirty="0" smtClean="0"/>
              <a:t>Session 8 (17:00-17:30) : 	</a:t>
            </a:r>
            <a:r>
              <a:rPr lang="en-GB" sz="2400" b="1" dirty="0" smtClean="0">
                <a:solidFill>
                  <a:srgbClr val="002060"/>
                </a:solidFill>
              </a:rPr>
              <a:t>Tips </a:t>
            </a:r>
            <a:r>
              <a:rPr lang="en-GB" sz="2400" b="1" dirty="0">
                <a:solidFill>
                  <a:srgbClr val="002060"/>
                </a:solidFill>
              </a:rPr>
              <a:t>on negotiation at study group </a:t>
            </a:r>
            <a:r>
              <a:rPr lang="en-GB" sz="2400" b="1" dirty="0" smtClean="0">
                <a:solidFill>
                  <a:srgbClr val="002060"/>
                </a:solidFill>
              </a:rPr>
              <a:t>				meetings </a:t>
            </a:r>
            <a:r>
              <a:rPr lang="en-GB" sz="2400" b="1" dirty="0">
                <a:solidFill>
                  <a:srgbClr val="002060"/>
                </a:solidFill>
              </a:rPr>
              <a:t>and WTSA</a:t>
            </a:r>
            <a:r>
              <a:rPr lang="fr-FR" sz="2400" dirty="0">
                <a:solidFill>
                  <a:srgbClr val="002060"/>
                </a:solidFill>
              </a:rPr>
              <a:t/>
            </a:r>
            <a:br>
              <a:rPr lang="fr-FR" sz="2400" dirty="0">
                <a:solidFill>
                  <a:srgbClr val="002060"/>
                </a:solidFill>
              </a:rPr>
            </a:br>
            <a:r>
              <a:rPr lang="en-GB" sz="2400" b="1" dirty="0"/>
              <a:t> </a:t>
            </a:r>
            <a:r>
              <a:rPr lang="fr-FR" sz="2400" dirty="0"/>
              <a:t/>
            </a:r>
            <a:br>
              <a:rPr lang="fr-FR" sz="2400" dirty="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endParaRPr lang="fr-F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en-GB" sz="4800" b="1" dirty="0" smtClean="0">
                <a:solidFill>
                  <a:srgbClr val="C00000"/>
                </a:solidFill>
              </a:rPr>
              <a:t>Objective :</a:t>
            </a:r>
            <a:r>
              <a:rPr lang="en-GB" sz="4800" dirty="0" smtClean="0">
                <a:solidFill>
                  <a:srgbClr val="C00000"/>
                </a:solidFill>
              </a:rPr>
              <a:t> </a:t>
            </a:r>
          </a:p>
          <a:p>
            <a:pPr>
              <a:buNone/>
            </a:pPr>
            <a:endParaRPr lang="en-GB" sz="4800" b="1" dirty="0" smtClean="0">
              <a:solidFill>
                <a:srgbClr val="002060"/>
              </a:solidFill>
            </a:endParaRPr>
          </a:p>
          <a:p>
            <a:pPr>
              <a:buFontTx/>
              <a:buChar char="-"/>
            </a:pPr>
            <a:r>
              <a:rPr lang="en-GB" sz="3600" dirty="0" smtClean="0">
                <a:solidFill>
                  <a:srgbClr val="002060"/>
                </a:solidFill>
              </a:rPr>
              <a:t>Provide training on drafting effective and timely contributions</a:t>
            </a:r>
            <a:endParaRPr lang="fr-FR" sz="3600" dirty="0" smtClean="0">
              <a:solidFill>
                <a:srgbClr val="002060"/>
              </a:solidFill>
            </a:endParaRPr>
          </a:p>
          <a:p>
            <a:pPr>
              <a:buFontTx/>
              <a:buChar char="-"/>
            </a:pPr>
            <a:r>
              <a:rPr lang="en-GB" sz="3600" dirty="0" smtClean="0">
                <a:solidFill>
                  <a:srgbClr val="002060"/>
                </a:solidFill>
              </a:rPr>
              <a:t>Provide training on presenting contributions </a:t>
            </a:r>
            <a:br>
              <a:rPr lang="en-GB" sz="3600" dirty="0" smtClean="0">
                <a:solidFill>
                  <a:srgbClr val="002060"/>
                </a:solidFill>
              </a:rPr>
            </a:br>
            <a:r>
              <a:rPr lang="en-GB" sz="3600" dirty="0" smtClean="0">
                <a:solidFill>
                  <a:srgbClr val="002060"/>
                </a:solidFill>
              </a:rPr>
              <a:t>and responding to queries </a:t>
            </a:r>
          </a:p>
          <a:p>
            <a:pPr>
              <a:buFontTx/>
              <a:buChar char="-"/>
            </a:pPr>
            <a:r>
              <a:rPr lang="en-GB" sz="3600" dirty="0" smtClean="0"/>
              <a:t>Provide general tips and advice on how to negotiate with other delegates at study group and WTSA meetings in order to achieve the delegate/delegation’s objectives.</a:t>
            </a:r>
            <a:endParaRPr lang="fr-F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en-GB" sz="4800" b="1" dirty="0" smtClean="0">
                <a:solidFill>
                  <a:srgbClr val="C00000"/>
                </a:solidFill>
              </a:rPr>
              <a:t>Objective and process:</a:t>
            </a:r>
            <a:r>
              <a:rPr lang="en-GB" sz="4800" dirty="0" smtClean="0">
                <a:solidFill>
                  <a:srgbClr val="C00000"/>
                </a:solidFill>
              </a:rPr>
              <a:t> </a:t>
            </a:r>
          </a:p>
          <a:p>
            <a:pPr>
              <a:buNone/>
            </a:pPr>
            <a:r>
              <a:rPr lang="en-GB" sz="3600" dirty="0" smtClean="0">
                <a:solidFill>
                  <a:srgbClr val="002060"/>
                </a:solidFill>
              </a:rPr>
              <a:t>*	Provide training on drafting effective and timely contributions and on presenting contributions and responding to queries.</a:t>
            </a:r>
          </a:p>
          <a:p>
            <a:pPr>
              <a:buNone/>
            </a:pPr>
            <a:r>
              <a:rPr lang="en-GB" sz="3600" dirty="0" smtClean="0">
                <a:solidFill>
                  <a:srgbClr val="002060"/>
                </a:solidFill>
              </a:rPr>
              <a:t>	This will be done through </a:t>
            </a:r>
          </a:p>
          <a:p>
            <a:pPr>
              <a:buNone/>
            </a:pPr>
            <a:r>
              <a:rPr lang="en-GB" sz="3600" b="1" dirty="0" smtClean="0">
                <a:solidFill>
                  <a:srgbClr val="002060"/>
                </a:solidFill>
              </a:rPr>
              <a:t>		</a:t>
            </a:r>
            <a:r>
              <a:rPr lang="en-GB" b="1" dirty="0" smtClean="0">
                <a:solidFill>
                  <a:srgbClr val="002060"/>
                </a:solidFill>
              </a:rPr>
              <a:t>- an analysis of doc 64 WTSA 12 </a:t>
            </a:r>
            <a:r>
              <a:rPr lang="en-GB" b="1" dirty="0" smtClean="0">
                <a:solidFill>
                  <a:srgbClr val="002060"/>
                </a:solidFill>
              </a:rPr>
              <a:t>Arab States </a:t>
            </a:r>
            <a:r>
              <a:rPr lang="en-GB" b="1" dirty="0" smtClean="0">
                <a:solidFill>
                  <a:srgbClr val="002060"/>
                </a:solidFill>
              </a:rPr>
              <a:t>common 		  proposals to WTSA 2012</a:t>
            </a:r>
          </a:p>
          <a:p>
            <a:pPr>
              <a:buNone/>
            </a:pPr>
            <a:r>
              <a:rPr lang="en-GB" b="1" dirty="0" smtClean="0">
                <a:solidFill>
                  <a:srgbClr val="002060"/>
                </a:solidFill>
              </a:rPr>
              <a:t>		- Elaboration of a common Arab proposal on </a:t>
            </a:r>
            <a:r>
              <a:rPr lang="en-GB" b="1" dirty="0" smtClean="0">
                <a:solidFill>
                  <a:srgbClr val="002060"/>
                </a:solidFill>
              </a:rPr>
              <a:t>one of </a:t>
            </a:r>
            <a:r>
              <a:rPr lang="en-GB" b="1" dirty="0" smtClean="0">
                <a:solidFill>
                  <a:srgbClr val="002060"/>
                </a:solidFill>
              </a:rPr>
              <a:t>the 	  	  potential topics proposed for WTSA 2016.</a:t>
            </a:r>
          </a:p>
          <a:p>
            <a:pPr>
              <a:buFontTx/>
              <a:buChar char="-"/>
            </a:pPr>
            <a:endParaRPr lang="en-GB" sz="3600" dirty="0" smtClean="0">
              <a:solidFill>
                <a:srgbClr val="002060"/>
              </a:solidFill>
            </a:endParaRPr>
          </a:p>
          <a:p>
            <a:pPr>
              <a:buFontTx/>
              <a:buChar char="-"/>
            </a:pPr>
            <a:r>
              <a:rPr lang="en-GB" sz="3600" dirty="0" smtClean="0"/>
              <a:t>Provide general tips and advice on how to negotiate with other delegates at study group and WTSA meetings in order to achieve the delegate/delegation’s objectives.</a:t>
            </a:r>
            <a:endParaRPr lang="fr-F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258204" cy="6083320"/>
          </a:xfrm>
        </p:spPr>
        <p:txBody>
          <a:bodyPr>
            <a:normAutofit/>
          </a:bodyPr>
          <a:lstStyle/>
          <a:p>
            <a:r>
              <a:rPr lang="fr-FR" sz="8800" dirty="0" smtClean="0"/>
              <a:t>../..</a:t>
            </a:r>
            <a:endParaRPr lang="fr-FR" sz="88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AD9DCE1FF4EB4D837A37C8434D0A82" ma:contentTypeVersion="1" ma:contentTypeDescription="Create a new document." ma:contentTypeScope="" ma:versionID="3e8d79f8e2949f2cc9187ee029be8da1">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52A97D7-C995-44F1-8FEE-EA6EB0E8B1E5}"/>
</file>

<file path=customXml/itemProps2.xml><?xml version="1.0" encoding="utf-8"?>
<ds:datastoreItem xmlns:ds="http://schemas.openxmlformats.org/officeDocument/2006/customXml" ds:itemID="{041DA480-1694-4A7F-8CEB-23E58A481B84}"/>
</file>

<file path=customXml/itemProps3.xml><?xml version="1.0" encoding="utf-8"?>
<ds:datastoreItem xmlns:ds="http://schemas.openxmlformats.org/officeDocument/2006/customXml" ds:itemID="{B5EF7840-3D68-47BA-A1D6-E21C85BD92BA}"/>
</file>

<file path=docProps/app.xml><?xml version="1.0" encoding="utf-8"?>
<Properties xmlns="http://schemas.openxmlformats.org/officeDocument/2006/extended-properties" xmlns:vt="http://schemas.openxmlformats.org/officeDocument/2006/docPropsVTypes">
  <TotalTime>34</TotalTime>
  <Words>28</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Thème Office</vt:lpstr>
      <vt:lpstr>ITU Regional Standardization Forum For Arab Region   Session 6 (14:35–15:45) :  Training on drafting effective and     timely contributions   Session 7 (16:00-17:00) :  Training on presenting contributions      and responding to queries    Session 8 (17:00-17:30) :  Tips on negotiation at study group     meetings and WTSA       </vt:lpstr>
      <vt:lpstr>PowerPoint Presentation</vt:lpstr>
      <vt:lpstr>PowerPoint Presentation</vt:lpstr>
      <vt:lpst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8 Tips on negotiation at study group meetings and WTSA   This session will provide some general tips and advice on how to negotiate with other delegates at study group and WTSA meetings in order to achieve the delegate/delegation’s objectives.</dc:title>
  <dc:creator>Ridha Guellouz</dc:creator>
  <cp:lastModifiedBy>Jamoussi, Bilel</cp:lastModifiedBy>
  <cp:revision>9</cp:revision>
  <dcterms:created xsi:type="dcterms:W3CDTF">2015-12-11T06:45:47Z</dcterms:created>
  <dcterms:modified xsi:type="dcterms:W3CDTF">2015-12-17T11:41:25Z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0x01010049AD9DCE1FF4EB4D837A37C8434D0A82</vt:lpwstr>
  </property>
</Properties>
</file>