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4" autoAdjust="0"/>
    <p:restoredTop sz="94660"/>
  </p:normalViewPr>
  <p:slideViewPr>
    <p:cSldViewPr>
      <p:cViewPr varScale="1">
        <p:scale>
          <a:sx n="110" d="100"/>
          <a:sy n="110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57BA2-4328-45BB-98B2-56F320F574C8}" type="datetimeFigureOut">
              <a:rPr lang="fr-FR" smtClean="0"/>
              <a:pPr/>
              <a:t>17/12/2015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3C734-D7C1-4C89-B5EF-462EA73C02C1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57BA2-4328-45BB-98B2-56F320F574C8}" type="datetimeFigureOut">
              <a:rPr lang="fr-FR" smtClean="0"/>
              <a:pPr/>
              <a:t>17/12/2015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3C734-D7C1-4C89-B5EF-462EA73C02C1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57BA2-4328-45BB-98B2-56F320F574C8}" type="datetimeFigureOut">
              <a:rPr lang="fr-FR" smtClean="0"/>
              <a:pPr/>
              <a:t>17/12/2015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3C734-D7C1-4C89-B5EF-462EA73C02C1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57BA2-4328-45BB-98B2-56F320F574C8}" type="datetimeFigureOut">
              <a:rPr lang="fr-FR" smtClean="0"/>
              <a:pPr/>
              <a:t>17/12/2015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3C734-D7C1-4C89-B5EF-462EA73C02C1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57BA2-4328-45BB-98B2-56F320F574C8}" type="datetimeFigureOut">
              <a:rPr lang="fr-FR" smtClean="0"/>
              <a:pPr/>
              <a:t>17/12/2015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3C734-D7C1-4C89-B5EF-462EA73C02C1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57BA2-4328-45BB-98B2-56F320F574C8}" type="datetimeFigureOut">
              <a:rPr lang="fr-FR" smtClean="0"/>
              <a:pPr/>
              <a:t>17/12/2015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3C734-D7C1-4C89-B5EF-462EA73C02C1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57BA2-4328-45BB-98B2-56F320F574C8}" type="datetimeFigureOut">
              <a:rPr lang="fr-FR" smtClean="0"/>
              <a:pPr/>
              <a:t>17/12/2015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3C734-D7C1-4C89-B5EF-462EA73C02C1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57BA2-4328-45BB-98B2-56F320F574C8}" type="datetimeFigureOut">
              <a:rPr lang="fr-FR" smtClean="0"/>
              <a:pPr/>
              <a:t>17/12/2015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3C734-D7C1-4C89-B5EF-462EA73C02C1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57BA2-4328-45BB-98B2-56F320F574C8}" type="datetimeFigureOut">
              <a:rPr lang="fr-FR" smtClean="0"/>
              <a:pPr/>
              <a:t>17/12/2015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3C734-D7C1-4C89-B5EF-462EA73C02C1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57BA2-4328-45BB-98B2-56F320F574C8}" type="datetimeFigureOut">
              <a:rPr lang="fr-FR" smtClean="0"/>
              <a:pPr/>
              <a:t>17/12/2015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3C734-D7C1-4C89-B5EF-462EA73C02C1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57BA2-4328-45BB-98B2-56F320F574C8}" type="datetimeFigureOut">
              <a:rPr lang="fr-FR" smtClean="0"/>
              <a:pPr/>
              <a:t>17/12/2015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F3C734-D7C1-4C89-B5EF-462EA73C02C1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57BA2-4328-45BB-98B2-56F320F574C8}" type="datetimeFigureOut">
              <a:rPr lang="fr-FR" smtClean="0"/>
              <a:pPr/>
              <a:t>17/12/2015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3C734-D7C1-4C89-B5EF-462EA73C02C1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00034" y="1428736"/>
            <a:ext cx="7929618" cy="3786214"/>
          </a:xfrm>
        </p:spPr>
        <p:txBody>
          <a:bodyPr>
            <a:normAutofit fontScale="90000"/>
          </a:bodyPr>
          <a:lstStyle/>
          <a:p>
            <a:pPr fontAlgn="base" hangingPunct="0"/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/>
              <a:t/>
            </a:r>
            <a:br>
              <a:rPr lang="en-GB" b="1" dirty="0"/>
            </a:b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>
                <a:solidFill>
                  <a:srgbClr val="C00000"/>
                </a:solidFill>
              </a:rPr>
              <a:t>ITU Regional Standardization Forum For Arab Region</a:t>
            </a:r>
            <a:br>
              <a:rPr lang="en-GB" b="1" dirty="0" smtClean="0">
                <a:solidFill>
                  <a:srgbClr val="C00000"/>
                </a:solidFill>
              </a:rPr>
            </a:br>
            <a:r>
              <a:rPr lang="en-GB" b="1" dirty="0" smtClean="0">
                <a:solidFill>
                  <a:srgbClr val="C00000"/>
                </a:solidFill>
              </a:rPr>
              <a:t/>
            </a:r>
            <a:br>
              <a:rPr lang="en-GB" b="1" dirty="0" smtClean="0">
                <a:solidFill>
                  <a:srgbClr val="C00000"/>
                </a:solidFill>
              </a:rPr>
            </a:br>
            <a:r>
              <a:rPr lang="en-GB" b="1" dirty="0" smtClean="0"/>
              <a:t>SESSION 2</a:t>
            </a:r>
            <a:br>
              <a:rPr lang="en-GB" b="1" dirty="0" smtClean="0"/>
            </a:br>
            <a:r>
              <a:rPr lang="en-GB" sz="2700" b="1" dirty="0" smtClean="0"/>
              <a:t>11:05-11:35</a:t>
            </a:r>
            <a:br>
              <a:rPr lang="en-GB" sz="2700" b="1" dirty="0" smtClean="0"/>
            </a:br>
            <a:r>
              <a:rPr lang="en-GB" b="1" dirty="0" smtClean="0"/>
              <a:t/>
            </a:r>
            <a:br>
              <a:rPr lang="en-GB" b="1" dirty="0" smtClean="0"/>
            </a:br>
            <a:r>
              <a:rPr lang="en-GB" b="1" dirty="0" smtClean="0">
                <a:solidFill>
                  <a:srgbClr val="002060"/>
                </a:solidFill>
              </a:rPr>
              <a:t>Overview of key documents and terms used in study groups and WTSA meetings.</a:t>
            </a:r>
            <a:r>
              <a:rPr lang="fr-FR" dirty="0" smtClean="0">
                <a:solidFill>
                  <a:srgbClr val="002060"/>
                </a:solidFill>
              </a:rPr>
              <a:t/>
            </a:r>
            <a:br>
              <a:rPr lang="fr-FR" dirty="0" smtClean="0">
                <a:solidFill>
                  <a:srgbClr val="002060"/>
                </a:solidFill>
              </a:rPr>
            </a:br>
            <a:r>
              <a:rPr lang="fr-FR" dirty="0"/>
              <a:t/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357298"/>
            <a:ext cx="8572560" cy="4768865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GB" sz="5200" b="1" dirty="0" smtClean="0">
                <a:solidFill>
                  <a:srgbClr val="C00000"/>
                </a:solidFill>
              </a:rPr>
              <a:t>Objective : </a:t>
            </a:r>
          </a:p>
          <a:p>
            <a:pPr>
              <a:buNone/>
            </a:pPr>
            <a:r>
              <a:rPr lang="en-GB" b="1" dirty="0" smtClean="0"/>
              <a:t>    </a:t>
            </a:r>
          </a:p>
          <a:p>
            <a:pPr>
              <a:buNone/>
            </a:pPr>
            <a:r>
              <a:rPr lang="en-GB" b="1" dirty="0" smtClean="0"/>
              <a:t>    To discuss the meanings of terms used in study groups and WTSA meetings such as: </a:t>
            </a:r>
          </a:p>
          <a:p>
            <a:pPr>
              <a:buNone/>
            </a:pPr>
            <a:r>
              <a:rPr lang="en-GB" b="1" dirty="0" smtClean="0"/>
              <a:t>		- Resolution, </a:t>
            </a:r>
          </a:p>
          <a:p>
            <a:pPr>
              <a:buNone/>
            </a:pPr>
            <a:r>
              <a:rPr lang="en-GB" b="1" dirty="0" smtClean="0"/>
              <a:t>		- ITU-T Recommendations, </a:t>
            </a:r>
          </a:p>
          <a:p>
            <a:pPr>
              <a:buNone/>
            </a:pPr>
            <a:r>
              <a:rPr lang="en-GB" b="1" dirty="0" smtClean="0"/>
              <a:t>		- Base texts, </a:t>
            </a:r>
          </a:p>
          <a:p>
            <a:pPr>
              <a:buNone/>
            </a:pPr>
            <a:r>
              <a:rPr lang="en-GB" b="1" dirty="0" smtClean="0"/>
              <a:t>		- TDs, </a:t>
            </a:r>
          </a:p>
          <a:p>
            <a:pPr>
              <a:buNone/>
            </a:pPr>
            <a:r>
              <a:rPr lang="en-GB" b="1" dirty="0" smtClean="0"/>
              <a:t>		- Contributions, reports, technical report/paper. </a:t>
            </a:r>
          </a:p>
          <a:p>
            <a:pPr>
              <a:buNone/>
            </a:pPr>
            <a:r>
              <a:rPr lang="en-GB" b="1" dirty="0" smtClean="0"/>
              <a:t>		- Work item, work programme etc.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pPr lvl="0"/>
            <a:r>
              <a:rPr lang="fr-FR" dirty="0" smtClean="0"/>
              <a:t/>
            </a:r>
            <a:br>
              <a:rPr lang="fr-FR" dirty="0" smtClean="0"/>
            </a:br>
            <a:r>
              <a:rPr lang="fr-FR" b="1" dirty="0" smtClean="0">
                <a:solidFill>
                  <a:srgbClr val="C00000"/>
                </a:solidFill>
              </a:rPr>
              <a:t>Main </a:t>
            </a:r>
            <a:r>
              <a:rPr lang="fr-FR" b="1" dirty="0" err="1" smtClean="0">
                <a:solidFill>
                  <a:srgbClr val="C00000"/>
                </a:solidFill>
              </a:rPr>
              <a:t>concerns</a:t>
            </a:r>
            <a:r>
              <a:rPr lang="fr-FR" b="1" dirty="0" smtClean="0">
                <a:solidFill>
                  <a:srgbClr val="C00000"/>
                </a:solidFill>
              </a:rPr>
              <a:t> of WTSA 2016</a:t>
            </a:r>
            <a:br>
              <a:rPr lang="fr-FR" b="1" dirty="0" smtClean="0">
                <a:solidFill>
                  <a:srgbClr val="C00000"/>
                </a:solidFill>
              </a:rPr>
            </a:br>
            <a:endParaRPr lang="fr-FR" b="1" dirty="0">
              <a:solidFill>
                <a:srgbClr val="C0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Strengthening the ITU-T role and enhancing the ITU-T efficiency</a:t>
            </a:r>
            <a:endParaRPr lang="fr-FR" dirty="0" smtClean="0"/>
          </a:p>
          <a:p>
            <a:pPr lvl="0"/>
            <a:r>
              <a:rPr lang="en-US" dirty="0" smtClean="0"/>
              <a:t>Anticipated information on new emerging technologies, </a:t>
            </a:r>
            <a:endParaRPr lang="fr-FR" dirty="0" smtClean="0"/>
          </a:p>
          <a:p>
            <a:pPr lvl="0"/>
            <a:r>
              <a:rPr lang="en-US" dirty="0" smtClean="0"/>
              <a:t>Consolidation of  the collaboration with other standardization bodies,</a:t>
            </a:r>
            <a:endParaRPr lang="fr-FR" dirty="0" smtClean="0"/>
          </a:p>
          <a:p>
            <a:pPr lvl="0"/>
            <a:r>
              <a:rPr lang="en-US" dirty="0" smtClean="0"/>
              <a:t>Development of </a:t>
            </a:r>
            <a:r>
              <a:rPr lang="en-US" dirty="0" err="1" smtClean="0"/>
              <a:t>of</a:t>
            </a:r>
            <a:r>
              <a:rPr lang="en-US" dirty="0" smtClean="0"/>
              <a:t> a 2020 vision through new themes and new study groups.</a:t>
            </a:r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smtClean="0">
                <a:solidFill>
                  <a:srgbClr val="C00000"/>
                </a:solidFill>
              </a:rPr>
              <a:t>Potential important issues </a:t>
            </a:r>
            <a:br>
              <a:rPr lang="en-US" b="1" dirty="0" smtClean="0">
                <a:solidFill>
                  <a:srgbClr val="C00000"/>
                </a:solidFill>
              </a:rPr>
            </a:br>
            <a:r>
              <a:rPr lang="en-US" b="1" dirty="0" smtClean="0">
                <a:solidFill>
                  <a:srgbClr val="C00000"/>
                </a:solidFill>
              </a:rPr>
              <a:t>for WTSA 2016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28596" y="1600200"/>
            <a:ext cx="8501122" cy="5257800"/>
          </a:xfrm>
        </p:spPr>
        <p:txBody>
          <a:bodyPr>
            <a:normAutofit fontScale="92500"/>
          </a:bodyPr>
          <a:lstStyle/>
          <a:p>
            <a:pPr lvl="0">
              <a:lnSpc>
                <a:spcPts val="2800"/>
              </a:lnSpc>
              <a:spcBef>
                <a:spcPts val="0"/>
              </a:spcBef>
            </a:pPr>
            <a:endParaRPr lang="en-US" sz="3300" dirty="0" smtClean="0"/>
          </a:p>
          <a:p>
            <a:pPr lvl="0">
              <a:lnSpc>
                <a:spcPts val="2800"/>
              </a:lnSpc>
              <a:spcBef>
                <a:spcPts val="0"/>
              </a:spcBef>
            </a:pPr>
            <a:r>
              <a:rPr lang="en-US" sz="3300" dirty="0" smtClean="0"/>
              <a:t>5G issues (except radio aspects) and Future networks</a:t>
            </a:r>
          </a:p>
          <a:p>
            <a:pPr lvl="0">
              <a:lnSpc>
                <a:spcPts val="2800"/>
              </a:lnSpc>
              <a:spcBef>
                <a:spcPts val="0"/>
              </a:spcBef>
            </a:pPr>
            <a:r>
              <a:rPr lang="en-US" sz="3300" dirty="0" smtClean="0"/>
              <a:t>Internet of things and smart cities</a:t>
            </a:r>
          </a:p>
          <a:p>
            <a:pPr lvl="0">
              <a:lnSpc>
                <a:spcPts val="2800"/>
              </a:lnSpc>
              <a:spcBef>
                <a:spcPts val="0"/>
              </a:spcBef>
            </a:pPr>
            <a:r>
              <a:rPr lang="en-US" sz="3300" dirty="0" smtClean="0"/>
              <a:t>Security, confidentiality and restoring confidence</a:t>
            </a:r>
          </a:p>
          <a:p>
            <a:pPr lvl="0">
              <a:lnSpc>
                <a:spcPts val="2800"/>
              </a:lnSpc>
              <a:spcBef>
                <a:spcPts val="0"/>
              </a:spcBef>
            </a:pPr>
            <a:r>
              <a:rPr lang="en-US" sz="3300" dirty="0" smtClean="0"/>
              <a:t>Access </a:t>
            </a:r>
          </a:p>
          <a:p>
            <a:pPr lvl="0">
              <a:lnSpc>
                <a:spcPts val="2800"/>
              </a:lnSpc>
              <a:spcBef>
                <a:spcPts val="0"/>
              </a:spcBef>
            </a:pPr>
            <a:r>
              <a:rPr lang="en-US" sz="3300" dirty="0" smtClean="0"/>
              <a:t>e-applications</a:t>
            </a:r>
          </a:p>
          <a:p>
            <a:pPr lvl="0">
              <a:lnSpc>
                <a:spcPts val="2800"/>
              </a:lnSpc>
              <a:spcBef>
                <a:spcPts val="0"/>
              </a:spcBef>
            </a:pPr>
            <a:r>
              <a:rPr lang="en-US" sz="3300" dirty="0" smtClean="0"/>
              <a:t>ICT and sustainable development,</a:t>
            </a:r>
          </a:p>
          <a:p>
            <a:pPr lvl="0">
              <a:lnSpc>
                <a:spcPts val="2800"/>
              </a:lnSpc>
              <a:spcBef>
                <a:spcPts val="0"/>
              </a:spcBef>
            </a:pPr>
            <a:r>
              <a:rPr lang="en-US" sz="3300" dirty="0" smtClean="0"/>
              <a:t>Digital </a:t>
            </a:r>
            <a:r>
              <a:rPr lang="en-US" sz="3300" dirty="0"/>
              <a:t>Financial </a:t>
            </a:r>
            <a:r>
              <a:rPr lang="en-US" sz="3300" dirty="0" smtClean="0"/>
              <a:t>Services (</a:t>
            </a:r>
            <a:r>
              <a:rPr lang="en-US" sz="3300" dirty="0" smtClean="0"/>
              <a:t>e.g., Mobile money, Mobile payment)</a:t>
            </a:r>
          </a:p>
          <a:p>
            <a:pPr lvl="0">
              <a:lnSpc>
                <a:spcPts val="2800"/>
              </a:lnSpc>
              <a:spcBef>
                <a:spcPts val="0"/>
              </a:spcBef>
            </a:pPr>
            <a:r>
              <a:rPr lang="en-US" sz="3300" dirty="0" smtClean="0"/>
              <a:t>International roaming,</a:t>
            </a:r>
          </a:p>
          <a:p>
            <a:pPr lvl="0">
              <a:lnSpc>
                <a:spcPts val="2800"/>
              </a:lnSpc>
              <a:spcBef>
                <a:spcPts val="0"/>
              </a:spcBef>
            </a:pPr>
            <a:r>
              <a:rPr lang="en-US" sz="3300" dirty="0" smtClean="0"/>
              <a:t>OTT,  </a:t>
            </a:r>
          </a:p>
          <a:p>
            <a:pPr lvl="0">
              <a:lnSpc>
                <a:spcPts val="2800"/>
              </a:lnSpc>
              <a:spcBef>
                <a:spcPts val="0"/>
              </a:spcBef>
            </a:pPr>
            <a:r>
              <a:rPr lang="en-US" sz="3300" dirty="0" smtClean="0"/>
              <a:t>Bridging the Standardization GAP</a:t>
            </a:r>
          </a:p>
          <a:p>
            <a:pPr lvl="0">
              <a:lnSpc>
                <a:spcPts val="2800"/>
              </a:lnSpc>
              <a:spcBef>
                <a:spcPts val="0"/>
              </a:spcBef>
            </a:pPr>
            <a:r>
              <a:rPr lang="en-US" sz="3300" dirty="0" smtClean="0"/>
              <a:t>Cloud computing, Big Data,  </a:t>
            </a:r>
            <a:r>
              <a:rPr lang="fr-FR" sz="3300" dirty="0" smtClean="0"/>
              <a:t> </a:t>
            </a:r>
            <a:endParaRPr lang="fr-FR" sz="4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5720" y="1357298"/>
            <a:ext cx="8858280" cy="4768865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GB" sz="5200" b="1" dirty="0" smtClean="0">
                <a:solidFill>
                  <a:srgbClr val="C00000"/>
                </a:solidFill>
              </a:rPr>
              <a:t>Definitions : </a:t>
            </a:r>
          </a:p>
          <a:p>
            <a:pPr>
              <a:buNone/>
            </a:pPr>
            <a:r>
              <a:rPr lang="en-GB" b="1" dirty="0" smtClean="0"/>
              <a:t>   </a:t>
            </a:r>
          </a:p>
          <a:p>
            <a:pPr>
              <a:buNone/>
            </a:pPr>
            <a:r>
              <a:rPr lang="en-GB" b="1" dirty="0" smtClean="0"/>
              <a:t>		- Resolution, </a:t>
            </a:r>
          </a:p>
          <a:p>
            <a:pPr>
              <a:buNone/>
            </a:pPr>
            <a:r>
              <a:rPr lang="en-GB" b="1" dirty="0" smtClean="0"/>
              <a:t>		- ITU-T Recommendations, </a:t>
            </a:r>
          </a:p>
          <a:p>
            <a:pPr>
              <a:buNone/>
            </a:pPr>
            <a:r>
              <a:rPr lang="en-GB" b="1" dirty="0" smtClean="0"/>
              <a:t>		- Base texts, </a:t>
            </a:r>
          </a:p>
          <a:p>
            <a:pPr>
              <a:buNone/>
            </a:pPr>
            <a:r>
              <a:rPr lang="en-GB" b="1" dirty="0" smtClean="0"/>
              <a:t>		- TDs, </a:t>
            </a:r>
          </a:p>
          <a:p>
            <a:pPr>
              <a:buNone/>
            </a:pPr>
            <a:r>
              <a:rPr lang="en-GB" b="1" dirty="0" smtClean="0"/>
              <a:t>		- Contributions, reports, technical report/paper. </a:t>
            </a:r>
          </a:p>
          <a:p>
            <a:pPr>
              <a:buNone/>
            </a:pPr>
            <a:r>
              <a:rPr lang="en-GB" b="1" dirty="0" smtClean="0"/>
              <a:t>		- Work item, work programme etc.</a:t>
            </a:r>
            <a:endParaRPr lang="fr-F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2"/>
          <p:cNvSpPr>
            <a:spLocks noGrp="1"/>
          </p:cNvSpPr>
          <p:nvPr/>
        </p:nvSpPr>
        <p:spPr>
          <a:xfrm>
            <a:off x="457200" y="1166019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/>
          </a:p>
        </p:txBody>
      </p:sp>
      <p:sp>
        <p:nvSpPr>
          <p:cNvPr id="7" name="Espace réservé du contenu 2"/>
          <p:cNvSpPr>
            <a:spLocks noGrp="1"/>
          </p:cNvSpPr>
          <p:nvPr/>
        </p:nvSpPr>
        <p:spPr>
          <a:xfrm>
            <a:off x="609600" y="1318419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/>
          </a:p>
        </p:txBody>
      </p:sp>
      <p:sp>
        <p:nvSpPr>
          <p:cNvPr id="8" name="Espace réservé du contenu 2"/>
          <p:cNvSpPr>
            <a:spLocks noGrp="1"/>
          </p:cNvSpPr>
          <p:nvPr/>
        </p:nvSpPr>
        <p:spPr>
          <a:xfrm>
            <a:off x="762000" y="1470819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/>
          </a:p>
        </p:txBody>
      </p:sp>
      <p:sp>
        <p:nvSpPr>
          <p:cNvPr id="9" name="Espace réservé du contenu 2"/>
          <p:cNvSpPr>
            <a:spLocks noGrp="1"/>
          </p:cNvSpPr>
          <p:nvPr/>
        </p:nvSpPr>
        <p:spPr>
          <a:xfrm>
            <a:off x="914400" y="1623219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/>
          </a:p>
        </p:txBody>
      </p:sp>
      <p:sp>
        <p:nvSpPr>
          <p:cNvPr id="10" name="Espace réservé du contenu 2"/>
          <p:cNvSpPr>
            <a:spLocks noGrp="1"/>
          </p:cNvSpPr>
          <p:nvPr/>
        </p:nvSpPr>
        <p:spPr>
          <a:xfrm>
            <a:off x="1066800" y="1775619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/>
          </a:p>
        </p:txBody>
      </p:sp>
      <p:sp>
        <p:nvSpPr>
          <p:cNvPr id="11" name="Espace réservé du contenu 2"/>
          <p:cNvSpPr>
            <a:spLocks noGrp="1"/>
          </p:cNvSpPr>
          <p:nvPr/>
        </p:nvSpPr>
        <p:spPr>
          <a:xfrm>
            <a:off x="1219200" y="1928019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/>
          </a:p>
        </p:txBody>
      </p:sp>
      <p:sp>
        <p:nvSpPr>
          <p:cNvPr id="12" name="Espace réservé du contenu 2"/>
          <p:cNvSpPr>
            <a:spLocks noGrp="1"/>
          </p:cNvSpPr>
          <p:nvPr/>
        </p:nvSpPr>
        <p:spPr>
          <a:xfrm>
            <a:off x="1371600" y="2080419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/>
          </a:p>
        </p:txBody>
      </p:sp>
      <p:sp>
        <p:nvSpPr>
          <p:cNvPr id="13" name="Espace réservé du contenu 2"/>
          <p:cNvSpPr>
            <a:spLocks noGrp="1"/>
          </p:cNvSpPr>
          <p:nvPr/>
        </p:nvSpPr>
        <p:spPr>
          <a:xfrm>
            <a:off x="1524000" y="2232819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/>
          </a:p>
        </p:txBody>
      </p:sp>
      <p:sp>
        <p:nvSpPr>
          <p:cNvPr id="14" name="Espace réservé du contenu 2"/>
          <p:cNvSpPr>
            <a:spLocks noGrp="1"/>
          </p:cNvSpPr>
          <p:nvPr/>
        </p:nvSpPr>
        <p:spPr>
          <a:xfrm>
            <a:off x="1676400" y="2385219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/>
          </a:p>
        </p:txBody>
      </p:sp>
      <p:pic>
        <p:nvPicPr>
          <p:cNvPr id="1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715472" cy="72866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AD9DCE1FF4EB4D837A37C8434D0A82" ma:contentTypeVersion="1" ma:contentTypeDescription="Create a new document." ma:contentTypeScope="" ma:versionID="3e8d79f8e2949f2cc9187ee029be8da1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11556d0edaacd44299612f6ec025f07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CCC61A7-2C0B-4351-BBFA-5C1D7BAC003D}"/>
</file>

<file path=customXml/itemProps2.xml><?xml version="1.0" encoding="utf-8"?>
<ds:datastoreItem xmlns:ds="http://schemas.openxmlformats.org/officeDocument/2006/customXml" ds:itemID="{6A1846D1-BF92-4C49-B43E-5F825E774247}"/>
</file>

<file path=customXml/itemProps3.xml><?xml version="1.0" encoding="utf-8"?>
<ds:datastoreItem xmlns:ds="http://schemas.openxmlformats.org/officeDocument/2006/customXml" ds:itemID="{EBA1350B-65BF-4DCC-A99C-17E27F172A58}"/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118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Thème Office</vt:lpstr>
      <vt:lpstr>   ITU Regional Standardization Forum For Arab Region  SESSION 2 11:05-11:35  Overview of key documents and terms used in study groups and WTSA meetings.   </vt:lpstr>
      <vt:lpstr>PowerPoint Presentation</vt:lpstr>
      <vt:lpstr> Main concerns of WTSA 2016 </vt:lpstr>
      <vt:lpstr> Potential important issues  for WTSA 2016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2 Overview of key documents and terms used in study groups and WTSA meetings.</dc:title>
  <dc:creator>Ridha Guellouz</dc:creator>
  <cp:lastModifiedBy>Jamoussi, Bilel</cp:lastModifiedBy>
  <cp:revision>13</cp:revision>
  <dcterms:created xsi:type="dcterms:W3CDTF">2015-12-11T06:27:22Z</dcterms:created>
  <dcterms:modified xsi:type="dcterms:W3CDTF">2015-12-17T11:11:53Z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0x01010049AD9DCE1FF4EB4D837A37C8434D0A82</vt:lpwstr>
  </property>
</Properties>
</file>