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71" r:id="rId6"/>
    <p:sldId id="270" r:id="rId7"/>
    <p:sldId id="268" r:id="rId8"/>
    <p:sldId id="269" r:id="rId9"/>
    <p:sldId id="264" r:id="rId10"/>
    <p:sldId id="267" r:id="rId11"/>
    <p:sldId id="265" r:id="rId12"/>
    <p:sldId id="261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F6709-3731-4D76-B97F-A319B78E6983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C7D1-6779-4C40-8AE0-25F56440DCD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8643998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b="1" dirty="0" smtClean="0">
                <a:solidFill>
                  <a:srgbClr val="C00000"/>
                </a:solidFill>
              </a:rPr>
              <a:t>ITU Regional Standardization Forum </a:t>
            </a:r>
            <a:br>
              <a:rPr lang="en-GB" b="1" dirty="0" smtClean="0">
                <a:solidFill>
                  <a:srgbClr val="C00000"/>
                </a:solidFill>
              </a:rPr>
            </a:br>
            <a:r>
              <a:rPr lang="en-GB" b="1" dirty="0" smtClean="0">
                <a:solidFill>
                  <a:srgbClr val="C00000"/>
                </a:solidFill>
              </a:rPr>
              <a:t>For Arab Region</a:t>
            </a:r>
            <a:r>
              <a:rPr lang="fr-FR" dirty="0" smtClean="0">
                <a:solidFill>
                  <a:srgbClr val="C00000"/>
                </a:solidFill>
              </a:rPr>
              <a:t/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en-GB" b="1" dirty="0" smtClean="0"/>
              <a:t>SESSION 1</a:t>
            </a:r>
            <a:br>
              <a:rPr lang="en-GB" b="1" dirty="0" smtClean="0"/>
            </a:br>
            <a:r>
              <a:rPr lang="en-GB" b="1" dirty="0" smtClean="0"/>
              <a:t> </a:t>
            </a:r>
            <a:r>
              <a:rPr lang="en-GB" sz="2700" b="1" dirty="0" smtClean="0"/>
              <a:t>10:30-11:05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5300" b="1" dirty="0" smtClean="0">
                <a:solidFill>
                  <a:srgbClr val="002060"/>
                </a:solidFill>
              </a:rPr>
              <a:t>Introduction to ITU-T Standardization Process</a:t>
            </a:r>
            <a:r>
              <a:rPr lang="fr-FR" sz="5300" b="1" dirty="0" smtClean="0">
                <a:solidFill>
                  <a:srgbClr val="002060"/>
                </a:solidFill>
              </a:rPr>
              <a:t/>
            </a:r>
            <a:br>
              <a:rPr lang="fr-FR" sz="5300" b="1" dirty="0" smtClean="0">
                <a:solidFill>
                  <a:srgbClr val="002060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865907"/>
              </p:ext>
            </p:extLst>
          </p:nvPr>
        </p:nvGraphicFramePr>
        <p:xfrm>
          <a:off x="0" y="1714488"/>
          <a:ext cx="9144000" cy="5026538"/>
        </p:xfrm>
        <a:graphic>
          <a:graphicData uri="http://schemas.openxmlformats.org/drawingml/2006/table">
            <a:tbl>
              <a:tblPr/>
              <a:tblGrid>
                <a:gridCol w="648915"/>
                <a:gridCol w="647859"/>
                <a:gridCol w="357220"/>
                <a:gridCol w="1875937"/>
                <a:gridCol w="1719520"/>
                <a:gridCol w="1281978"/>
                <a:gridCol w="1659279"/>
                <a:gridCol w="953292"/>
              </a:tblGrid>
              <a:tr h="57088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SG16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Vice-chairman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Mohannad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El-Megharbel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Egypt (Arab Republic of)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44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SG17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Vice-chairman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Khalid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Belhoul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United Arab Emirates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224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SG17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Vice-chairman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Mohamed M. K.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Elhaj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Sudan (Republic of the)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224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SG17 RG-AFR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Vice-chairman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Mohamed M. K.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Elhaj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Sudan (Republic of the)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224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SG20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Chairman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Nasser Saleh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 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Marzouqi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United 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Arab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Emirates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088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SG20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Vice-chairman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Abdurahman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M. Al Hassan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Saudi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Arabia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Kingdom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of)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088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WP1/20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Co-vice-chairman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Abdurahman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M. Al Hassan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Saudi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Arabia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Kingdom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of)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224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WP2/20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Co-vice-chairman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Ramy Ahmed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Fathy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Egypt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Arab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Republic</a:t>
                      </a: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of)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44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RevCom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Vice-chairman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Musab</a:t>
                      </a:r>
                      <a:endParaRPr lang="fr-FR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Abdullah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Bahrain</a:t>
                      </a:r>
                      <a:r>
                        <a:rPr lang="fr-FR" sz="18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fr-FR" sz="1800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Kingdom</a:t>
                      </a:r>
                      <a:r>
                        <a:rPr lang="fr-FR" sz="18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of)</a:t>
                      </a:r>
                      <a:endParaRPr lang="fr-F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6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6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14348" y="642918"/>
          <a:ext cx="7715304" cy="609600"/>
        </p:xfrm>
        <a:graphic>
          <a:graphicData uri="http://schemas.openxmlformats.org/drawingml/2006/table">
            <a:tbl>
              <a:tblPr/>
              <a:tblGrid>
                <a:gridCol w="7715304"/>
              </a:tblGrid>
              <a:tr h="500066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ITU-T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leadership position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holders</a:t>
                      </a:r>
                    </a:p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 defined in the work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Programme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796908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</a:rPr>
              <a:t>NATIONAL STANDARDIZATION SECRETARIAT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715016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An evidence : </a:t>
            </a:r>
            <a:r>
              <a:rPr lang="en-US" sz="1800" dirty="0" smtClean="0"/>
              <a:t>A weak contribution of developing countries to the standardization activities.</a:t>
            </a:r>
            <a:endParaRPr lang="fr-FR" sz="1800" dirty="0" smtClean="0"/>
          </a:p>
          <a:p>
            <a:r>
              <a:rPr lang="en-US" sz="1800" b="1" dirty="0" smtClean="0">
                <a:solidFill>
                  <a:srgbClr val="FF0000"/>
                </a:solidFill>
              </a:rPr>
              <a:t>An ITU‑T ambitious effort</a:t>
            </a:r>
            <a:r>
              <a:rPr lang="en-US" sz="1800" b="1" dirty="0" smtClean="0"/>
              <a:t> : </a:t>
            </a:r>
            <a:r>
              <a:rPr lang="en-US" sz="1800" dirty="0" smtClean="0"/>
              <a:t>Bridging the </a:t>
            </a:r>
            <a:r>
              <a:rPr lang="en-US" sz="1800" dirty="0" smtClean="0"/>
              <a:t>Standardization </a:t>
            </a:r>
            <a:r>
              <a:rPr lang="en-US" sz="1800" dirty="0" smtClean="0"/>
              <a:t>Gap (BSG) </a:t>
            </a:r>
            <a:endParaRPr lang="fr-FR" sz="1800" dirty="0" smtClean="0"/>
          </a:p>
          <a:p>
            <a:r>
              <a:rPr lang="en-US" sz="1800" b="1" dirty="0" smtClean="0">
                <a:solidFill>
                  <a:srgbClr val="FF0000"/>
                </a:solidFill>
              </a:rPr>
              <a:t>BSG Objectives</a:t>
            </a:r>
            <a:r>
              <a:rPr lang="en-US" sz="1800" dirty="0" smtClean="0"/>
              <a:t> : to assist developing countries in establishing a National Standardization Secretariat to coordinate standardization </a:t>
            </a:r>
            <a:r>
              <a:rPr lang="en-US" sz="1800" dirty="0" err="1" smtClean="0"/>
              <a:t>activi</a:t>
            </a:r>
            <a:r>
              <a:rPr lang="en-US" sz="1800" dirty="0" smtClean="0"/>
              <a:t> ties and participation in ITU‑T study groups. </a:t>
            </a:r>
            <a:endParaRPr lang="fr-FR" sz="1800" dirty="0" smtClean="0"/>
          </a:p>
          <a:p>
            <a:r>
              <a:rPr lang="en-US" sz="1800" b="1" dirty="0" smtClean="0">
                <a:solidFill>
                  <a:srgbClr val="FF0000"/>
                </a:solidFill>
              </a:rPr>
              <a:t>Potential roles of NSS</a:t>
            </a:r>
            <a:r>
              <a:rPr lang="en-US" sz="1800" dirty="0" smtClean="0"/>
              <a:t>:</a:t>
            </a:r>
            <a:endParaRPr lang="fr-FR" sz="1800" dirty="0" smtClean="0"/>
          </a:p>
          <a:p>
            <a:pPr marL="623888" lvl="0" indent="-263525">
              <a:buFont typeface="Wingdings" pitchFamily="2" charset="2"/>
              <a:buChar char="ü"/>
            </a:pPr>
            <a:r>
              <a:rPr lang="en-US" sz="1800" dirty="0" smtClean="0"/>
              <a:t>Consolidate interest in ICT standardization </a:t>
            </a:r>
            <a:endParaRPr lang="fr-FR" sz="1800" dirty="0" smtClean="0"/>
          </a:p>
          <a:p>
            <a:pPr marL="623888" lvl="0" indent="-263525">
              <a:buFont typeface="Wingdings" pitchFamily="2" charset="2"/>
              <a:buChar char="ü"/>
            </a:pPr>
            <a:r>
              <a:rPr lang="en-US" sz="1800" dirty="0" smtClean="0"/>
              <a:t>Coordinate among a national government and its industry players,</a:t>
            </a:r>
            <a:endParaRPr lang="fr-FR" sz="1800" dirty="0" smtClean="0"/>
          </a:p>
          <a:p>
            <a:pPr marL="623888" lvl="0" indent="-263525">
              <a:buFont typeface="Wingdings" pitchFamily="2" charset="2"/>
              <a:buChar char="ü"/>
            </a:pPr>
            <a:r>
              <a:rPr lang="en-US" sz="1800" dirty="0" smtClean="0"/>
              <a:t>Simplify technical issues on the basis of unified and coordinated understandings</a:t>
            </a:r>
            <a:endParaRPr lang="fr-FR" sz="1800" dirty="0" smtClean="0"/>
          </a:p>
          <a:p>
            <a:pPr marL="623888" lvl="0" indent="-263525">
              <a:buFont typeface="Wingdings" pitchFamily="2" charset="2"/>
              <a:buChar char="ü"/>
            </a:pPr>
            <a:r>
              <a:rPr lang="en-US" sz="1800" dirty="0" smtClean="0"/>
              <a:t>Promote coordination between national public and private sectors. </a:t>
            </a:r>
            <a:endParaRPr lang="fr-FR" sz="1800" dirty="0" smtClean="0"/>
          </a:p>
          <a:p>
            <a:pPr marL="623888" lvl="0" indent="-263525">
              <a:buFont typeface="Wingdings" pitchFamily="2" charset="2"/>
              <a:buChar char="ü"/>
            </a:pPr>
            <a:r>
              <a:rPr lang="en-US" sz="1800" dirty="0" smtClean="0"/>
              <a:t>Increase effectiveness, avoid conflicting positions in the same or in different ITU‑T study groups, </a:t>
            </a:r>
            <a:endParaRPr lang="fr-FR" sz="1800" dirty="0" smtClean="0"/>
          </a:p>
          <a:p>
            <a:pPr marL="623888" lvl="0" indent="-263525">
              <a:buFont typeface="Wingdings" pitchFamily="2" charset="2"/>
              <a:buChar char="ü"/>
            </a:pPr>
            <a:r>
              <a:rPr lang="en-US" sz="1800" dirty="0" smtClean="0"/>
              <a:t>improve awareness regarding exchange of information with ITU-T, </a:t>
            </a:r>
            <a:endParaRPr lang="fr-FR" sz="1800" dirty="0" smtClean="0"/>
          </a:p>
          <a:p>
            <a:pPr marL="623888" lvl="0" indent="-263525">
              <a:buFont typeface="Wingdings" pitchFamily="2" charset="2"/>
              <a:buChar char="ü"/>
            </a:pPr>
            <a:r>
              <a:rPr lang="en-US" sz="1800" dirty="0" smtClean="0"/>
              <a:t>Assist national dissemination of information from the ITU to appropriate national experts</a:t>
            </a:r>
            <a:endParaRPr lang="fr-FR" sz="1800" dirty="0" smtClean="0"/>
          </a:p>
          <a:p>
            <a:pPr marL="623888" lvl="0" indent="-263525">
              <a:buFont typeface="Wingdings" pitchFamily="2" charset="2"/>
              <a:buChar char="ü"/>
            </a:pPr>
            <a:r>
              <a:rPr lang="en-US" sz="1800" dirty="0" smtClean="0"/>
              <a:t>Provide a number of ITU-T-related functions such as preparation for international meetings, development and submission of contributions,  etc…</a:t>
            </a:r>
            <a:endParaRPr lang="fr-FR" sz="1800" dirty="0" smtClean="0"/>
          </a:p>
          <a:p>
            <a:endParaRPr lang="fr-FR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643710"/>
          </a:xfrm>
        </p:spPr>
        <p:txBody>
          <a:bodyPr>
            <a:normAutofit/>
          </a:bodyPr>
          <a:lstStyle/>
          <a:p>
            <a:r>
              <a:rPr lang="fr-FR" sz="9600" b="1" dirty="0" smtClean="0"/>
              <a:t>../..</a:t>
            </a:r>
            <a:endParaRPr lang="fr-FR" sz="9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 fontAlgn="base" hangingPunct="0">
              <a:buNone/>
            </a:pPr>
            <a:r>
              <a:rPr lang="en-GB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Objective :</a:t>
            </a:r>
          </a:p>
          <a:p>
            <a:pPr fontAlgn="base" hangingPunct="0">
              <a:buNone/>
            </a:pPr>
            <a:r>
              <a:rPr lang="en-GB" dirty="0" smtClean="0"/>
              <a:t>	</a:t>
            </a:r>
            <a:r>
              <a:rPr lang="en-GB" b="1" dirty="0" smtClean="0"/>
              <a:t>To provide an introduction to the ITU, the ITU-T standardization process, the work of study groups, the roles of secretariat and Members respectively.</a:t>
            </a:r>
            <a:endParaRPr lang="fr-F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</a:rPr>
              <a:t>The International </a:t>
            </a:r>
            <a:r>
              <a:rPr lang="fr-FR" sz="3600" b="1" dirty="0" err="1" smtClean="0">
                <a:solidFill>
                  <a:srgbClr val="C00000"/>
                </a:solidFill>
              </a:rPr>
              <a:t>Telecommunications</a:t>
            </a:r>
            <a:r>
              <a:rPr lang="fr-FR" sz="3600" b="1" dirty="0" smtClean="0">
                <a:solidFill>
                  <a:srgbClr val="C00000"/>
                </a:solidFill>
              </a:rPr>
              <a:t> Union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1142984"/>
            <a:ext cx="8715436" cy="6183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25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ITU</a:t>
            </a:r>
            <a:r>
              <a:rPr lang="en-US" sz="2400" b="1" dirty="0" smtClean="0"/>
              <a:t> is the </a:t>
            </a:r>
            <a:r>
              <a:rPr lang="en-US" sz="2400" b="1" dirty="0" smtClean="0">
                <a:solidFill>
                  <a:srgbClr val="C00000"/>
                </a:solidFill>
              </a:rPr>
              <a:t>United Nations specialized agency </a:t>
            </a:r>
            <a:r>
              <a:rPr lang="en-US" sz="2400" b="1" dirty="0" smtClean="0"/>
              <a:t>for information and communication technologies </a:t>
            </a:r>
            <a:r>
              <a:rPr lang="en-US" sz="2400" b="1" dirty="0" smtClean="0">
                <a:solidFill>
                  <a:srgbClr val="C00000"/>
                </a:solidFill>
              </a:rPr>
              <a:t>– ICTs</a:t>
            </a:r>
            <a:r>
              <a:rPr lang="en-US" sz="2400" b="1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fontAlgn="base">
              <a:lnSpc>
                <a:spcPts val="2500"/>
              </a:lnSpc>
            </a:pPr>
            <a:r>
              <a:rPr lang="en-US" sz="2400" dirty="0" smtClean="0"/>
              <a:t>ITU is </a:t>
            </a:r>
            <a:r>
              <a:rPr lang="en-US" sz="2400" b="1" dirty="0" smtClean="0"/>
              <a:t>committed to connecting all the world's people by :</a:t>
            </a:r>
          </a:p>
          <a:p>
            <a:pPr fontAlgn="base">
              <a:lnSpc>
                <a:spcPts val="2500"/>
              </a:lnSpc>
              <a:buFontTx/>
              <a:buChar char="-"/>
            </a:pPr>
            <a:r>
              <a:rPr lang="en-US" sz="2400" dirty="0" smtClean="0"/>
              <a:t> Allocating global radio spectrum and satellite orbits, </a:t>
            </a:r>
          </a:p>
          <a:p>
            <a:pPr fontAlgn="base">
              <a:lnSpc>
                <a:spcPts val="2500"/>
              </a:lnSpc>
              <a:buFontTx/>
              <a:buChar char="-"/>
            </a:pPr>
            <a:r>
              <a:rPr lang="en-US" sz="2400" dirty="0" smtClean="0"/>
              <a:t> Developing  the technical standards, </a:t>
            </a:r>
          </a:p>
          <a:p>
            <a:pPr fontAlgn="base">
              <a:lnSpc>
                <a:spcPts val="2500"/>
              </a:lnSpc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Sriving</a:t>
            </a:r>
            <a:r>
              <a:rPr lang="en-US" sz="2400" dirty="0" smtClean="0"/>
              <a:t> to improve access to ICTs to underserved communities worldwide.</a:t>
            </a:r>
            <a:r>
              <a:rPr lang="en-US" sz="2400" b="1" dirty="0" smtClean="0"/>
              <a:t> </a:t>
            </a:r>
          </a:p>
          <a:p>
            <a:pPr fontAlgn="base">
              <a:lnSpc>
                <a:spcPts val="2500"/>
              </a:lnSpc>
            </a:pPr>
            <a:endParaRPr lang="en-US" sz="2400" b="1" dirty="0" smtClean="0"/>
          </a:p>
          <a:p>
            <a:pPr fontAlgn="base">
              <a:lnSpc>
                <a:spcPts val="2500"/>
              </a:lnSpc>
            </a:pPr>
            <a:r>
              <a:rPr lang="en-US" sz="2400" b="1" dirty="0" smtClean="0"/>
              <a:t>The ITU is lead by the Plenipotentiary Conference (PP) that meets every 4 years.</a:t>
            </a:r>
          </a:p>
          <a:p>
            <a:pPr fontAlgn="base">
              <a:lnSpc>
                <a:spcPts val="2500"/>
              </a:lnSpc>
            </a:pPr>
            <a:endParaRPr lang="en-US" sz="2400" b="1" dirty="0" smtClean="0"/>
          </a:p>
          <a:p>
            <a:pPr fontAlgn="base">
              <a:lnSpc>
                <a:spcPts val="2500"/>
              </a:lnSpc>
            </a:pPr>
            <a:r>
              <a:rPr lang="en-US" sz="2400" b="1" dirty="0" smtClean="0"/>
              <a:t>ITU action is organized through three sectors of activities </a:t>
            </a:r>
          </a:p>
          <a:p>
            <a:pPr fontAlgn="base">
              <a:lnSpc>
                <a:spcPts val="2500"/>
              </a:lnSpc>
            </a:pPr>
            <a:r>
              <a:rPr lang="en-US" sz="2400" b="1" cap="all" dirty="0" smtClean="0"/>
              <a:t>- </a:t>
            </a:r>
            <a:r>
              <a:rPr lang="en-US" sz="2400" b="1" cap="all" dirty="0" err="1" smtClean="0"/>
              <a:t>THe</a:t>
            </a:r>
            <a:r>
              <a:rPr lang="en-US" sz="2400" b="1" cap="all" dirty="0" smtClean="0"/>
              <a:t> RADIOCOMMUNICATIONS sector (ITU-R)</a:t>
            </a:r>
            <a:endParaRPr lang="fr-FR" sz="2400" dirty="0" smtClean="0"/>
          </a:p>
          <a:p>
            <a:pPr fontAlgn="base">
              <a:lnSpc>
                <a:spcPts val="2500"/>
              </a:lnSpc>
              <a:buFontTx/>
              <a:buChar char="-"/>
            </a:pPr>
            <a:r>
              <a:rPr lang="fr-FR" sz="2400" b="1" cap="all" dirty="0" smtClean="0"/>
              <a:t> The STANDARDIZATION </a:t>
            </a:r>
            <a:r>
              <a:rPr lang="fr-FR" sz="2400" b="1" cap="all" dirty="0" err="1" smtClean="0"/>
              <a:t>sector</a:t>
            </a:r>
            <a:r>
              <a:rPr lang="fr-FR" sz="2400" b="1" cap="all" dirty="0" smtClean="0"/>
              <a:t> (ITU-T)</a:t>
            </a:r>
            <a:endParaRPr lang="fr-FR" sz="2400" dirty="0" smtClean="0"/>
          </a:p>
          <a:p>
            <a:pPr fontAlgn="base">
              <a:lnSpc>
                <a:spcPts val="2500"/>
              </a:lnSpc>
              <a:buFontTx/>
              <a:buChar char="-"/>
            </a:pPr>
            <a:r>
              <a:rPr lang="fr-FR" sz="2400" b="1" cap="all" dirty="0" smtClean="0"/>
              <a:t> The DEVELOPMENT </a:t>
            </a:r>
            <a:r>
              <a:rPr lang="fr-FR" sz="2400" b="1" cap="all" dirty="0" err="1" smtClean="0"/>
              <a:t>sector</a:t>
            </a:r>
            <a:r>
              <a:rPr lang="fr-FR" sz="2400" b="1" cap="all" dirty="0" smtClean="0"/>
              <a:t> (ITU-D)</a:t>
            </a:r>
            <a:endParaRPr lang="fr-FR" sz="2400" dirty="0" smtClean="0"/>
          </a:p>
          <a:p>
            <a:pPr>
              <a:lnSpc>
                <a:spcPts val="2500"/>
              </a:lnSpc>
            </a:pP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ITU-T </a:t>
            </a:r>
            <a:r>
              <a:rPr lang="fr-FR" dirty="0" err="1" smtClean="0">
                <a:solidFill>
                  <a:srgbClr val="C00000"/>
                </a:solidFill>
              </a:rPr>
              <a:t>working</a:t>
            </a:r>
            <a:r>
              <a:rPr lang="fr-FR" dirty="0" smtClean="0">
                <a:solidFill>
                  <a:srgbClr val="C00000"/>
                </a:solidFill>
              </a:rPr>
              <a:t> structure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572140"/>
          </a:xfrm>
        </p:spPr>
        <p:txBody>
          <a:bodyPr>
            <a:noAutofit/>
          </a:bodyPr>
          <a:lstStyle/>
          <a:p>
            <a:pPr lvl="0">
              <a:lnSpc>
                <a:spcPts val="2100"/>
              </a:lnSpc>
              <a:spcBef>
                <a:spcPts val="0"/>
              </a:spcBef>
            </a:pPr>
            <a:r>
              <a:rPr lang="en-US" sz="2000" b="1" dirty="0" smtClean="0"/>
              <a:t>The World Telecommunications Standardization </a:t>
            </a:r>
            <a:r>
              <a:rPr lang="en-US" sz="2000" b="1" dirty="0" err="1" smtClean="0"/>
              <a:t>Assemly</a:t>
            </a:r>
            <a:r>
              <a:rPr lang="en-US" sz="2000" b="1" dirty="0" smtClean="0"/>
              <a:t> (WTSA) </a:t>
            </a:r>
            <a:r>
              <a:rPr lang="fr-FR" sz="2000" dirty="0" smtClean="0"/>
              <a:t>: </a:t>
            </a:r>
            <a:r>
              <a:rPr lang="en-US" sz="2000" dirty="0" smtClean="0"/>
              <a:t>Meets every four years and sets the overall direction and structure for ITU-T:</a:t>
            </a:r>
            <a:endParaRPr lang="fr-FR" sz="2000" dirty="0" smtClean="0"/>
          </a:p>
          <a:p>
            <a:pPr marL="900113" lvl="0" indent="-179388">
              <a:lnSpc>
                <a:spcPts val="2100"/>
              </a:lnSpc>
              <a:spcBef>
                <a:spcPts val="0"/>
              </a:spcBef>
              <a:buFontTx/>
              <a:buChar char="-"/>
            </a:pPr>
            <a:r>
              <a:rPr lang="en-US" sz="2000" dirty="0" smtClean="0"/>
              <a:t>Defines the general policy for the Sector, </a:t>
            </a:r>
            <a:endParaRPr lang="fr-FR" sz="2000" dirty="0" smtClean="0"/>
          </a:p>
          <a:p>
            <a:pPr marL="900113" lvl="0" indent="-179388">
              <a:lnSpc>
                <a:spcPts val="2100"/>
              </a:lnSpc>
              <a:spcBef>
                <a:spcPts val="0"/>
              </a:spcBef>
              <a:buFontTx/>
              <a:buChar char="-"/>
            </a:pPr>
            <a:r>
              <a:rPr lang="en-US" sz="2000" dirty="0" smtClean="0"/>
              <a:t>Establishes the study groups and approve their work program, </a:t>
            </a:r>
            <a:endParaRPr lang="fr-FR" sz="2000" dirty="0" smtClean="0"/>
          </a:p>
          <a:p>
            <a:pPr marL="900113" lvl="0" indent="-179388">
              <a:lnSpc>
                <a:spcPts val="2100"/>
              </a:lnSpc>
              <a:spcBef>
                <a:spcPts val="0"/>
              </a:spcBef>
              <a:buFontTx/>
              <a:buChar char="-"/>
            </a:pPr>
            <a:r>
              <a:rPr lang="en-US" sz="2000" dirty="0" smtClean="0"/>
              <a:t>Appoints the WG chairmen and vice-chairmen. </a:t>
            </a:r>
            <a:endParaRPr lang="fr-FR" sz="2000" dirty="0" smtClean="0"/>
          </a:p>
          <a:p>
            <a:pPr marL="900113" lvl="0" indent="-179388">
              <a:lnSpc>
                <a:spcPts val="2100"/>
              </a:lnSpc>
              <a:spcBef>
                <a:spcPts val="0"/>
              </a:spcBef>
              <a:buNone/>
            </a:pPr>
            <a:r>
              <a:rPr lang="en-US" sz="2000" dirty="0" smtClean="0"/>
              <a:t> </a:t>
            </a:r>
            <a:endParaRPr lang="fr-FR" sz="2000" dirty="0" smtClean="0"/>
          </a:p>
          <a:p>
            <a:pPr lvl="0">
              <a:lnSpc>
                <a:spcPts val="2100"/>
              </a:lnSpc>
              <a:spcBef>
                <a:spcPts val="0"/>
              </a:spcBef>
            </a:pPr>
            <a:r>
              <a:rPr lang="en-US" sz="2000" b="1" dirty="0" smtClean="0"/>
              <a:t>Telecommunication Standardization Advisory Group</a:t>
            </a:r>
            <a:r>
              <a:rPr lang="en-US" sz="2000" dirty="0" smtClean="0"/>
              <a:t> </a:t>
            </a:r>
            <a:br>
              <a:rPr lang="en-US" sz="2000" dirty="0" smtClean="0"/>
            </a:br>
            <a:r>
              <a:rPr lang="en-US" sz="2000" dirty="0" smtClean="0"/>
              <a:t>- Reviews priorities, programs, operations, financial matters and strategies</a:t>
            </a:r>
          </a:p>
          <a:p>
            <a:pPr lvl="0">
              <a:lnSpc>
                <a:spcPts val="2100"/>
              </a:lnSpc>
              <a:spcBef>
                <a:spcPts val="0"/>
              </a:spcBef>
              <a:buNone/>
            </a:pPr>
            <a:r>
              <a:rPr lang="en-US" sz="2000" dirty="0" smtClean="0"/>
              <a:t>	- follows up on the accomplishments of the work program,</a:t>
            </a:r>
            <a:endParaRPr lang="fr-FR" sz="2000" dirty="0" smtClean="0"/>
          </a:p>
          <a:p>
            <a:pPr lvl="0">
              <a:lnSpc>
                <a:spcPts val="2100"/>
              </a:lnSpc>
              <a:spcBef>
                <a:spcPts val="0"/>
              </a:spcBef>
              <a:buNone/>
            </a:pPr>
            <a:r>
              <a:rPr lang="en-US" sz="2000" dirty="0" smtClean="0"/>
              <a:t>	- restructures and establishes ITU-T study groups, provides them with guidelines  </a:t>
            </a:r>
            <a:endParaRPr lang="fr-FR" sz="2000" dirty="0" smtClean="0"/>
          </a:p>
          <a:p>
            <a:pPr lvl="0">
              <a:lnSpc>
                <a:spcPts val="2100"/>
              </a:lnSpc>
              <a:spcBef>
                <a:spcPts val="0"/>
              </a:spcBef>
              <a:buNone/>
            </a:pPr>
            <a:r>
              <a:rPr lang="en-US" sz="2000" dirty="0" smtClean="0"/>
              <a:t>	- advises the Director of the (TSB), and produces organization and working procedures.</a:t>
            </a:r>
          </a:p>
          <a:p>
            <a:pPr lvl="0">
              <a:lnSpc>
                <a:spcPts val="2100"/>
              </a:lnSpc>
              <a:spcBef>
                <a:spcPts val="0"/>
              </a:spcBef>
              <a:buNone/>
            </a:pPr>
            <a:endParaRPr lang="en-US" sz="2000" b="1" dirty="0" smtClean="0"/>
          </a:p>
          <a:p>
            <a:pPr lvl="0">
              <a:lnSpc>
                <a:spcPts val="2100"/>
              </a:lnSpc>
              <a:spcBef>
                <a:spcPts val="0"/>
              </a:spcBef>
            </a:pPr>
            <a:r>
              <a:rPr lang="en-US" sz="2000" b="1" dirty="0" smtClean="0"/>
              <a:t>The Study Groups </a:t>
            </a:r>
            <a:endParaRPr lang="fr-FR" sz="2000" dirty="0" smtClean="0"/>
          </a:p>
          <a:p>
            <a:pPr lvl="0">
              <a:lnSpc>
                <a:spcPts val="2100"/>
              </a:lnSpc>
              <a:spcBef>
                <a:spcPts val="0"/>
              </a:spcBef>
            </a:pPr>
            <a:endParaRPr lang="en-US" sz="2000" b="1" dirty="0" smtClean="0"/>
          </a:p>
          <a:p>
            <a:pPr lvl="0">
              <a:lnSpc>
                <a:spcPts val="2100"/>
              </a:lnSpc>
              <a:spcBef>
                <a:spcPts val="0"/>
              </a:spcBef>
            </a:pPr>
            <a:r>
              <a:rPr lang="en-US" sz="2000" b="1" dirty="0" smtClean="0"/>
              <a:t>The Workshops and Seminars</a:t>
            </a:r>
            <a:r>
              <a:rPr lang="en-US" sz="2000" dirty="0" smtClean="0"/>
              <a:t> </a:t>
            </a:r>
            <a:endParaRPr lang="fr-FR" sz="2000" dirty="0" smtClean="0"/>
          </a:p>
          <a:p>
            <a:pPr lvl="0">
              <a:lnSpc>
                <a:spcPts val="2100"/>
              </a:lnSpc>
              <a:spcBef>
                <a:spcPts val="0"/>
              </a:spcBef>
            </a:pPr>
            <a:endParaRPr lang="en-US" sz="2000" b="1" dirty="0" smtClean="0"/>
          </a:p>
          <a:p>
            <a:pPr lvl="0">
              <a:lnSpc>
                <a:spcPts val="2100"/>
              </a:lnSpc>
              <a:spcBef>
                <a:spcPts val="0"/>
              </a:spcBef>
            </a:pPr>
            <a:r>
              <a:rPr lang="en-US" sz="2000" b="1" dirty="0" smtClean="0"/>
              <a:t>The Technology Watch</a:t>
            </a:r>
            <a:r>
              <a:rPr lang="en-US" sz="2000" dirty="0" smtClean="0"/>
              <a:t> </a:t>
            </a:r>
            <a:br>
              <a:rPr lang="en-US" sz="2000" dirty="0" smtClean="0"/>
            </a:br>
            <a:r>
              <a:rPr lang="en-US" sz="2000" dirty="0" smtClean="0"/>
              <a:t>identifies emerging technologies, with a view to identifying work items able to lead to new ITU-T Recommendation</a:t>
            </a:r>
            <a:endParaRPr lang="fr-FR" sz="2000" dirty="0" smtClean="0"/>
          </a:p>
          <a:p>
            <a:pPr>
              <a:lnSpc>
                <a:spcPts val="2100"/>
              </a:lnSpc>
              <a:spcBef>
                <a:spcPts val="0"/>
              </a:spcBef>
              <a:buNone/>
            </a:pPr>
            <a:endParaRPr lang="fr-F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225536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TSAG - Telecommunication Standardization Advisory Group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92500" lnSpcReduction="10000"/>
          </a:bodyPr>
          <a:lstStyle/>
          <a:p>
            <a:pPr lvl="0" fontAlgn="base">
              <a:buNone/>
            </a:pPr>
            <a:endParaRPr lang="en-US" dirty="0" smtClean="0"/>
          </a:p>
          <a:p>
            <a:pPr lvl="0" fontAlgn="base">
              <a:buNone/>
            </a:pPr>
            <a:r>
              <a:rPr lang="en-US" b="1" dirty="0" smtClean="0"/>
              <a:t>Roles :</a:t>
            </a:r>
          </a:p>
          <a:p>
            <a:pPr lvl="0" fontAlgn="base">
              <a:buNone/>
            </a:pPr>
            <a:endParaRPr lang="en-US" dirty="0" smtClean="0"/>
          </a:p>
          <a:p>
            <a:pPr lvl="0" fontAlgn="base"/>
            <a:r>
              <a:rPr lang="en-US" dirty="0" smtClean="0"/>
              <a:t>make the ITU-T the most attractive place to come to do standards work in an increasingly dynamic environment of ICTs.</a:t>
            </a:r>
            <a:endParaRPr lang="fr-FR" dirty="0" smtClean="0"/>
          </a:p>
          <a:p>
            <a:pPr lvl="0" fontAlgn="base"/>
            <a:r>
              <a:rPr lang="en-US" dirty="0" smtClean="0"/>
              <a:t>Establish ITU-T working methods to streamline approval procedures for new international standards. 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229600" cy="1143000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rgbClr val="FF0000"/>
                </a:solidFill>
              </a:rPr>
              <a:t>THE ITU-T </a:t>
            </a:r>
            <a:br>
              <a:rPr lang="fr-FR" sz="6000" b="1" dirty="0" smtClean="0">
                <a:solidFill>
                  <a:srgbClr val="FF0000"/>
                </a:solidFill>
              </a:rPr>
            </a:br>
            <a:r>
              <a:rPr lang="fr-FR" sz="6000" b="1" dirty="0" smtClean="0">
                <a:solidFill>
                  <a:srgbClr val="FF0000"/>
                </a:solidFill>
              </a:rPr>
              <a:t>STANDARDIZATION PROCESS</a:t>
            </a:r>
            <a:endParaRPr lang="fr-FR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development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4290"/>
            <a:ext cx="4143404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1142976" y="6334780"/>
            <a:ext cx="6498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ITU-T STANDARDS ELABORATION PROCESS</a:t>
            </a:r>
            <a:endParaRPr lang="fr-FR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approval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14290"/>
            <a:ext cx="4214842" cy="591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1714480" y="6334780"/>
            <a:ext cx="620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ITU-T STANDARDS APPROUVAL PROCESS</a:t>
            </a:r>
            <a:endParaRPr lang="fr-FR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ITU-T </a:t>
            </a:r>
            <a:r>
              <a:rPr lang="fr-FR" b="1" dirty="0" err="1" smtClean="0">
                <a:solidFill>
                  <a:srgbClr val="C00000"/>
                </a:solidFill>
              </a:rPr>
              <a:t>Study</a:t>
            </a:r>
            <a:r>
              <a:rPr lang="fr-FR" b="1" dirty="0" smtClean="0">
                <a:solidFill>
                  <a:srgbClr val="C00000"/>
                </a:solidFill>
              </a:rPr>
              <a:t> Groups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5643578"/>
          </a:xfrm>
        </p:spPr>
        <p:txBody>
          <a:bodyPr>
            <a:noAutofit/>
          </a:bodyPr>
          <a:lstStyle/>
          <a:p>
            <a:pPr marL="179388" indent="-179388" fontAlgn="base"/>
            <a:r>
              <a:rPr lang="en-US" sz="2000" b="1" dirty="0" smtClean="0"/>
              <a:t>ITU-T Study Group 2 - Operational aspects of service provision and telecommunications management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Study Group 3 - Tariff and accounting principles including related telecommunication economic and policy issues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SG5: Environment and climate change​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SG9: Broadband cable and TV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SG11: Protocols and test specifications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SG12: Performance, </a:t>
            </a:r>
            <a:r>
              <a:rPr lang="en-US" sz="2000" b="1" dirty="0" err="1" smtClean="0"/>
              <a:t>QoS</a:t>
            </a:r>
            <a:r>
              <a:rPr lang="en-US" sz="2000" b="1" dirty="0" smtClean="0"/>
              <a:t> and </a:t>
            </a:r>
            <a:r>
              <a:rPr lang="en-US" sz="2000" b="1" dirty="0" err="1" smtClean="0"/>
              <a:t>QoE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SG13: Future networks including cloud computing, mobile and next-generation networks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SG15: Networks, Technologies and Infrastructures for Transport, Access and Home</a:t>
            </a:r>
            <a:endParaRPr lang="fr-FR" sz="2000" b="1" dirty="0" smtClean="0"/>
          </a:p>
          <a:p>
            <a:pPr marL="179388" indent="-179388" fontAlgn="base"/>
            <a:r>
              <a:rPr lang="fr-FR" sz="2000" b="1" dirty="0" smtClean="0"/>
              <a:t>ITU-T SG16: </a:t>
            </a:r>
            <a:r>
              <a:rPr lang="fr-FR" sz="2000" b="1" dirty="0" err="1" smtClean="0"/>
              <a:t>Multimedia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SG17: Security</a:t>
            </a:r>
            <a:endParaRPr lang="fr-FR" sz="2000" b="1" dirty="0" smtClean="0"/>
          </a:p>
          <a:p>
            <a:pPr marL="179388" indent="-179388" fontAlgn="base"/>
            <a:r>
              <a:rPr lang="en-US" sz="2000" b="1" dirty="0" smtClean="0"/>
              <a:t>ITU-T SG20: </a:t>
            </a:r>
            <a:r>
              <a:rPr lang="en-US" sz="2000" b="1" dirty="0" err="1" smtClean="0"/>
              <a:t>IoT</a:t>
            </a:r>
            <a:r>
              <a:rPr lang="en-US" sz="2000" b="1" dirty="0" smtClean="0"/>
              <a:t> and its applications including smart cities and communities (SC&amp;C)</a:t>
            </a:r>
            <a:endParaRPr lang="fr-FR" sz="2000" b="1" dirty="0" smtClean="0"/>
          </a:p>
          <a:p>
            <a:pPr>
              <a:buNone/>
            </a:pPr>
            <a:endParaRPr lang="fr-F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AD9DCE1FF4EB4D837A37C8434D0A82" ma:contentTypeVersion="1" ma:contentTypeDescription="Create a new document." ma:contentTypeScope="" ma:versionID="3e8d79f8e2949f2cc9187ee029be8da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32A386-DB4B-4B85-9E58-2F53D122972B}"/>
</file>

<file path=customXml/itemProps2.xml><?xml version="1.0" encoding="utf-8"?>
<ds:datastoreItem xmlns:ds="http://schemas.openxmlformats.org/officeDocument/2006/customXml" ds:itemID="{D5178EDE-B96A-4539-9F35-6E55B1955E27}"/>
</file>

<file path=customXml/itemProps3.xml><?xml version="1.0" encoding="utf-8"?>
<ds:datastoreItem xmlns:ds="http://schemas.openxmlformats.org/officeDocument/2006/customXml" ds:itemID="{0445831A-926F-467B-841E-D9D66BFACD13}"/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497</Words>
  <Application>Microsoft Office PowerPoint</Application>
  <PresentationFormat>On-screen Show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Thème Office</vt:lpstr>
      <vt:lpstr>     ITU Regional Standardization Forum  For Arab Region  SESSION 1  10:30-11:05   Introduction to ITU-T Standardization Process   </vt:lpstr>
      <vt:lpstr>PowerPoint Presentation</vt:lpstr>
      <vt:lpstr>The International Telecommunications Union</vt:lpstr>
      <vt:lpstr>ITU-T working structure</vt:lpstr>
      <vt:lpstr>    TSAG - Telecommunication Standardization Advisory Group      </vt:lpstr>
      <vt:lpstr>THE ITU-T  STANDARDIZATION PROCESS</vt:lpstr>
      <vt:lpstr>PowerPoint Presentation</vt:lpstr>
      <vt:lpstr>PowerPoint Presentation</vt:lpstr>
      <vt:lpstr>ITU-T Study Groups</vt:lpstr>
      <vt:lpstr>PowerPoint Presentation</vt:lpstr>
      <vt:lpstr>NATIONAL STANDARDIZATION SECRETARIAT</vt:lpstr>
      <vt:lpstr>../..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 Introduction to ITU-T Standardization Process</dc:title>
  <dc:creator>Ridha Guellouz</dc:creator>
  <cp:lastModifiedBy>Jamoussi, Bilel</cp:lastModifiedBy>
  <cp:revision>31</cp:revision>
  <dcterms:created xsi:type="dcterms:W3CDTF">2015-12-11T06:19:39Z</dcterms:created>
  <dcterms:modified xsi:type="dcterms:W3CDTF">2015-12-17T11:05:32Z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0x01010049AD9DCE1FF4EB4D837A37C8434D0A82</vt:lpwstr>
  </property>
</Properties>
</file>