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8" r:id="rId5"/>
    <p:sldId id="312" r:id="rId6"/>
    <p:sldId id="321" r:id="rId7"/>
    <p:sldId id="287" r:id="rId8"/>
    <p:sldId id="315" r:id="rId9"/>
    <p:sldId id="316" r:id="rId10"/>
    <p:sldId id="317" r:id="rId11"/>
    <p:sldId id="318" r:id="rId12"/>
    <p:sldId id="319" r:id="rId13"/>
    <p:sldId id="310" r:id="rId14"/>
    <p:sldId id="305" r:id="rId15"/>
    <p:sldId id="289" r:id="rId16"/>
    <p:sldId id="301" r:id="rId17"/>
    <p:sldId id="314" r:id="rId18"/>
    <p:sldId id="292" r:id="rId19"/>
    <p:sldId id="313" r:id="rId20"/>
    <p:sldId id="302" r:id="rId21"/>
    <p:sldId id="30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uree, Venkatesen" initials="MV" lastIdx="1" clrIdx="0">
    <p:extLst>
      <p:ext uri="{19B8F6BF-5375-455C-9EA6-DF929625EA0E}">
        <p15:presenceInfo xmlns:p15="http://schemas.microsoft.com/office/powerpoint/2012/main" userId="Mauree, Venkate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73" autoAdjust="0"/>
    <p:restoredTop sz="82944" autoAdjust="0"/>
  </p:normalViewPr>
  <p:slideViewPr>
    <p:cSldViewPr snapToGrid="0" snapToObjects="1" showGuides="1">
      <p:cViewPr varScale="1">
        <p:scale>
          <a:sx n="62" d="100"/>
          <a:sy n="62" d="100"/>
        </p:scale>
        <p:origin x="13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250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0B071C-B805-454D-B994-6653BC3380C7}" type="doc">
      <dgm:prSet loTypeId="urn:microsoft.com/office/officeart/2008/layout/RadialCluster" loCatId="relationship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810E75E-BD79-4934-9CA0-203AE5942C2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Main areas of work</a:t>
          </a:r>
          <a:endParaRPr lang="en-US" sz="1800" dirty="0">
            <a:solidFill>
              <a:schemeClr val="bg1"/>
            </a:solidFill>
          </a:endParaRPr>
        </a:p>
      </dgm:t>
    </dgm:pt>
    <dgm:pt modelId="{FCBFB83C-2AD8-4C3F-B371-0618584C481E}" type="parTrans" cxnId="{253A1DA1-B844-4BB5-B7DF-6587E552FFBC}">
      <dgm:prSet/>
      <dgm:spPr/>
      <dgm:t>
        <a:bodyPr/>
        <a:lstStyle/>
        <a:p>
          <a:endParaRPr lang="en-US" sz="1600"/>
        </a:p>
      </dgm:t>
    </dgm:pt>
    <dgm:pt modelId="{BDC4D71E-F45A-4F65-BEFD-BE1B14A4FBCD}" type="sibTrans" cxnId="{253A1DA1-B844-4BB5-B7DF-6587E552FFBC}">
      <dgm:prSet/>
      <dgm:spPr/>
      <dgm:t>
        <a:bodyPr/>
        <a:lstStyle/>
        <a:p>
          <a:endParaRPr lang="en-US" sz="1600"/>
        </a:p>
      </dgm:t>
    </dgm:pt>
    <dgm:pt modelId="{B486C27C-54DE-444D-B95D-2195491DCC89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Interoperability</a:t>
          </a:r>
          <a:endParaRPr lang="en-US" sz="1600" dirty="0">
            <a:solidFill>
              <a:schemeClr val="tx1"/>
            </a:solidFill>
          </a:endParaRPr>
        </a:p>
      </dgm:t>
    </dgm:pt>
    <dgm:pt modelId="{35D53A19-8DAD-4E58-BB4C-AEAB00191A99}" type="parTrans" cxnId="{1E11BDDF-D7AD-4082-BA4B-9640566ECBF3}">
      <dgm:prSet/>
      <dgm:spPr/>
      <dgm:t>
        <a:bodyPr/>
        <a:lstStyle/>
        <a:p>
          <a:endParaRPr lang="en-US" sz="1600"/>
        </a:p>
      </dgm:t>
    </dgm:pt>
    <dgm:pt modelId="{00788B5F-AFBF-4F0A-BC8F-534B09AD5B28}" type="sibTrans" cxnId="{1E11BDDF-D7AD-4082-BA4B-9640566ECBF3}">
      <dgm:prSet/>
      <dgm:spPr/>
      <dgm:t>
        <a:bodyPr/>
        <a:lstStyle/>
        <a:p>
          <a:endParaRPr lang="en-US" sz="1600"/>
        </a:p>
      </dgm:t>
    </dgm:pt>
    <dgm:pt modelId="{1A900399-959D-42E2-9727-9032B8846F48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Consumer Experience &amp; Protection</a:t>
          </a:r>
          <a:endParaRPr lang="en-US" sz="1400" dirty="0">
            <a:solidFill>
              <a:schemeClr val="tx1"/>
            </a:solidFill>
          </a:endParaRPr>
        </a:p>
      </dgm:t>
    </dgm:pt>
    <dgm:pt modelId="{69A7C5F2-8FDF-42BD-8D94-252FE8557A71}" type="parTrans" cxnId="{5C255BD0-2BB5-40D0-BCDE-FC1CED1DC962}">
      <dgm:prSet/>
      <dgm:spPr/>
      <dgm:t>
        <a:bodyPr/>
        <a:lstStyle/>
        <a:p>
          <a:endParaRPr lang="en-US" sz="1600"/>
        </a:p>
      </dgm:t>
    </dgm:pt>
    <dgm:pt modelId="{687965B2-D86F-4043-8A28-D69235870DC1}" type="sibTrans" cxnId="{5C255BD0-2BB5-40D0-BCDE-FC1CED1DC962}">
      <dgm:prSet/>
      <dgm:spPr/>
      <dgm:t>
        <a:bodyPr/>
        <a:lstStyle/>
        <a:p>
          <a:endParaRPr lang="en-US" sz="1600"/>
        </a:p>
      </dgm:t>
    </dgm:pt>
    <dgm:pt modelId="{887EDC79-5744-46A8-A517-EBA24BB5F475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Technology, Innovation &amp; Competition</a:t>
          </a:r>
          <a:endParaRPr lang="en-US" sz="1600" dirty="0">
            <a:solidFill>
              <a:schemeClr val="tx1"/>
            </a:solidFill>
          </a:endParaRPr>
        </a:p>
      </dgm:t>
    </dgm:pt>
    <dgm:pt modelId="{C2E0B3C3-D5EC-4984-A4B5-6C48E539BA8B}" type="parTrans" cxnId="{B5462360-2ECE-4ACD-8A7A-CC8F3ABCC6CB}">
      <dgm:prSet/>
      <dgm:spPr/>
      <dgm:t>
        <a:bodyPr/>
        <a:lstStyle/>
        <a:p>
          <a:endParaRPr lang="en-US" sz="1600"/>
        </a:p>
      </dgm:t>
    </dgm:pt>
    <dgm:pt modelId="{811460A3-02D6-4591-91B4-9503B723B20E}" type="sibTrans" cxnId="{B5462360-2ECE-4ACD-8A7A-CC8F3ABCC6CB}">
      <dgm:prSet/>
      <dgm:spPr/>
      <dgm:t>
        <a:bodyPr/>
        <a:lstStyle/>
        <a:p>
          <a:endParaRPr lang="en-US" sz="1600"/>
        </a:p>
      </dgm:t>
    </dgm:pt>
    <dgm:pt modelId="{CE8BEC64-8B5D-4D08-BD8D-0304CE3B75EB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DFS Ecosystem</a:t>
          </a:r>
          <a:endParaRPr lang="en-US" sz="1600" dirty="0">
            <a:solidFill>
              <a:schemeClr val="tx1"/>
            </a:solidFill>
          </a:endParaRPr>
        </a:p>
      </dgm:t>
    </dgm:pt>
    <dgm:pt modelId="{34D7C472-F0B5-489D-9928-22F16DECECE7}" type="parTrans" cxnId="{76EE579A-2DF9-44A2-8C2B-10A1A7877604}">
      <dgm:prSet/>
      <dgm:spPr/>
      <dgm:t>
        <a:bodyPr/>
        <a:lstStyle/>
        <a:p>
          <a:endParaRPr lang="en-US" sz="1600"/>
        </a:p>
      </dgm:t>
    </dgm:pt>
    <dgm:pt modelId="{099B5946-B29E-4842-B98F-56CCB2A2FA4B}" type="sibTrans" cxnId="{76EE579A-2DF9-44A2-8C2B-10A1A7877604}">
      <dgm:prSet/>
      <dgm:spPr/>
      <dgm:t>
        <a:bodyPr/>
        <a:lstStyle/>
        <a:p>
          <a:endParaRPr lang="en-US" sz="1600"/>
        </a:p>
      </dgm:t>
    </dgm:pt>
    <dgm:pt modelId="{ED6C0930-5056-4EF7-B187-A77CF9DC2E4E}" type="pres">
      <dgm:prSet presAssocID="{DE0B071C-B805-454D-B994-6653BC3380C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B0CE9CD-9725-44B6-987A-2642B374C717}" type="pres">
      <dgm:prSet presAssocID="{F810E75E-BD79-4934-9CA0-203AE5942C2F}" presName="singleCycle" presStyleCnt="0"/>
      <dgm:spPr/>
    </dgm:pt>
    <dgm:pt modelId="{467E100E-36A9-401B-9E8A-CC721A0F2DC3}" type="pres">
      <dgm:prSet presAssocID="{F810E75E-BD79-4934-9CA0-203AE5942C2F}" presName="singleCenter" presStyleLbl="node1" presStyleIdx="0" presStyleCnt="5" custScaleX="147533" custScaleY="7977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B5AACC43-6082-47C2-9485-5C49D996EA65}" type="pres">
      <dgm:prSet presAssocID="{35D53A19-8DAD-4E58-BB4C-AEAB00191A99}" presName="Name56" presStyleLbl="parChTrans1D2" presStyleIdx="0" presStyleCnt="4"/>
      <dgm:spPr/>
      <dgm:t>
        <a:bodyPr/>
        <a:lstStyle/>
        <a:p>
          <a:endParaRPr lang="en-US"/>
        </a:p>
      </dgm:t>
    </dgm:pt>
    <dgm:pt modelId="{8746393B-8B31-4CF9-911E-F481A13D006E}" type="pres">
      <dgm:prSet presAssocID="{B486C27C-54DE-444D-B95D-2195491DCC89}" presName="text0" presStyleLbl="node1" presStyleIdx="1" presStyleCnt="5" custScaleX="223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D8D45-1EB3-46F1-B078-B2D2AAF4BB32}" type="pres">
      <dgm:prSet presAssocID="{69A7C5F2-8FDF-42BD-8D94-252FE8557A71}" presName="Name56" presStyleLbl="parChTrans1D2" presStyleIdx="1" presStyleCnt="4"/>
      <dgm:spPr/>
      <dgm:t>
        <a:bodyPr/>
        <a:lstStyle/>
        <a:p>
          <a:endParaRPr lang="en-US"/>
        </a:p>
      </dgm:t>
    </dgm:pt>
    <dgm:pt modelId="{F382BC93-4758-4307-9F1B-69F85C74C20B}" type="pres">
      <dgm:prSet presAssocID="{1A900399-959D-42E2-9727-9032B8846F48}" presName="text0" presStyleLbl="node1" presStyleIdx="2" presStyleCnt="5" custScaleX="238403" custScaleY="124395" custRadScaleRad="1433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7A963-BFBD-4920-B436-BC3BE6104ED8}" type="pres">
      <dgm:prSet presAssocID="{C2E0B3C3-D5EC-4984-A4B5-6C48E539BA8B}" presName="Name56" presStyleLbl="parChTrans1D2" presStyleIdx="2" presStyleCnt="4"/>
      <dgm:spPr/>
      <dgm:t>
        <a:bodyPr/>
        <a:lstStyle/>
        <a:p>
          <a:endParaRPr lang="en-US"/>
        </a:p>
      </dgm:t>
    </dgm:pt>
    <dgm:pt modelId="{B328C838-35C6-4A68-877E-954C6959DD36}" type="pres">
      <dgm:prSet presAssocID="{887EDC79-5744-46A8-A517-EBA24BB5F475}" presName="text0" presStyleLbl="node1" presStyleIdx="3" presStyleCnt="5" custScaleX="227259" custScaleY="1254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EF6A0-43CA-48F6-B718-F69D50D8B23F}" type="pres">
      <dgm:prSet presAssocID="{34D7C472-F0B5-489D-9928-22F16DECECE7}" presName="Name56" presStyleLbl="parChTrans1D2" presStyleIdx="3" presStyleCnt="4"/>
      <dgm:spPr/>
      <dgm:t>
        <a:bodyPr/>
        <a:lstStyle/>
        <a:p>
          <a:endParaRPr lang="en-US"/>
        </a:p>
      </dgm:t>
    </dgm:pt>
    <dgm:pt modelId="{4E094B79-F266-4A97-AE57-25EE76CBE9FB}" type="pres">
      <dgm:prSet presAssocID="{CE8BEC64-8B5D-4D08-BD8D-0304CE3B75EB}" presName="text0" presStyleLbl="node1" presStyleIdx="4" presStyleCnt="5" custScaleX="212387" custScaleY="119848" custRadScaleRad="142981" custRadScaleInc="-10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CAF2AD-2E99-43C0-ADDF-892DCAB9017E}" type="presOf" srcId="{34D7C472-F0B5-489D-9928-22F16DECECE7}" destId="{8DEEF6A0-43CA-48F6-B718-F69D50D8B23F}" srcOrd="0" destOrd="0" presId="urn:microsoft.com/office/officeart/2008/layout/RadialCluster"/>
    <dgm:cxn modelId="{2711B154-F225-41E3-8DF4-892A33C25F5E}" type="presOf" srcId="{887EDC79-5744-46A8-A517-EBA24BB5F475}" destId="{B328C838-35C6-4A68-877E-954C6959DD36}" srcOrd="0" destOrd="0" presId="urn:microsoft.com/office/officeart/2008/layout/RadialCluster"/>
    <dgm:cxn modelId="{4D6ECFCE-06E1-4443-997A-49152E8130B5}" type="presOf" srcId="{DE0B071C-B805-454D-B994-6653BC3380C7}" destId="{ED6C0930-5056-4EF7-B187-A77CF9DC2E4E}" srcOrd="0" destOrd="0" presId="urn:microsoft.com/office/officeart/2008/layout/RadialCluster"/>
    <dgm:cxn modelId="{398ABF02-CF8E-4518-BA36-6741FC146253}" type="presOf" srcId="{CE8BEC64-8B5D-4D08-BD8D-0304CE3B75EB}" destId="{4E094B79-F266-4A97-AE57-25EE76CBE9FB}" srcOrd="0" destOrd="0" presId="urn:microsoft.com/office/officeart/2008/layout/RadialCluster"/>
    <dgm:cxn modelId="{1E11BDDF-D7AD-4082-BA4B-9640566ECBF3}" srcId="{F810E75E-BD79-4934-9CA0-203AE5942C2F}" destId="{B486C27C-54DE-444D-B95D-2195491DCC89}" srcOrd="0" destOrd="0" parTransId="{35D53A19-8DAD-4E58-BB4C-AEAB00191A99}" sibTransId="{00788B5F-AFBF-4F0A-BC8F-534B09AD5B28}"/>
    <dgm:cxn modelId="{B5462360-2ECE-4ACD-8A7A-CC8F3ABCC6CB}" srcId="{F810E75E-BD79-4934-9CA0-203AE5942C2F}" destId="{887EDC79-5744-46A8-A517-EBA24BB5F475}" srcOrd="2" destOrd="0" parTransId="{C2E0B3C3-D5EC-4984-A4B5-6C48E539BA8B}" sibTransId="{811460A3-02D6-4591-91B4-9503B723B20E}"/>
    <dgm:cxn modelId="{CAED2679-0CED-4E3A-923E-B391A9976C3D}" type="presOf" srcId="{F810E75E-BD79-4934-9CA0-203AE5942C2F}" destId="{467E100E-36A9-401B-9E8A-CC721A0F2DC3}" srcOrd="0" destOrd="0" presId="urn:microsoft.com/office/officeart/2008/layout/RadialCluster"/>
    <dgm:cxn modelId="{B2228E5A-2D64-4844-879B-CBCBA77BF3DE}" type="presOf" srcId="{B486C27C-54DE-444D-B95D-2195491DCC89}" destId="{8746393B-8B31-4CF9-911E-F481A13D006E}" srcOrd="0" destOrd="0" presId="urn:microsoft.com/office/officeart/2008/layout/RadialCluster"/>
    <dgm:cxn modelId="{63014FF1-745A-4F65-A4E0-F5A3DD5B4171}" type="presOf" srcId="{C2E0B3C3-D5EC-4984-A4B5-6C48E539BA8B}" destId="{1E87A963-BFBD-4920-B436-BC3BE6104ED8}" srcOrd="0" destOrd="0" presId="urn:microsoft.com/office/officeart/2008/layout/RadialCluster"/>
    <dgm:cxn modelId="{76EE579A-2DF9-44A2-8C2B-10A1A7877604}" srcId="{F810E75E-BD79-4934-9CA0-203AE5942C2F}" destId="{CE8BEC64-8B5D-4D08-BD8D-0304CE3B75EB}" srcOrd="3" destOrd="0" parTransId="{34D7C472-F0B5-489D-9928-22F16DECECE7}" sibTransId="{099B5946-B29E-4842-B98F-56CCB2A2FA4B}"/>
    <dgm:cxn modelId="{BECECCEA-A7FA-4A4C-BE71-78B36BD192E1}" type="presOf" srcId="{69A7C5F2-8FDF-42BD-8D94-252FE8557A71}" destId="{51BD8D45-1EB3-46F1-B078-B2D2AAF4BB32}" srcOrd="0" destOrd="0" presId="urn:microsoft.com/office/officeart/2008/layout/RadialCluster"/>
    <dgm:cxn modelId="{E5C88785-DDC2-45F7-A9D7-72B1EA5B3B9E}" type="presOf" srcId="{1A900399-959D-42E2-9727-9032B8846F48}" destId="{F382BC93-4758-4307-9F1B-69F85C74C20B}" srcOrd="0" destOrd="0" presId="urn:microsoft.com/office/officeart/2008/layout/RadialCluster"/>
    <dgm:cxn modelId="{253A1DA1-B844-4BB5-B7DF-6587E552FFBC}" srcId="{DE0B071C-B805-454D-B994-6653BC3380C7}" destId="{F810E75E-BD79-4934-9CA0-203AE5942C2F}" srcOrd="0" destOrd="0" parTransId="{FCBFB83C-2AD8-4C3F-B371-0618584C481E}" sibTransId="{BDC4D71E-F45A-4F65-BEFD-BE1B14A4FBCD}"/>
    <dgm:cxn modelId="{5C255BD0-2BB5-40D0-BCDE-FC1CED1DC962}" srcId="{F810E75E-BD79-4934-9CA0-203AE5942C2F}" destId="{1A900399-959D-42E2-9727-9032B8846F48}" srcOrd="1" destOrd="0" parTransId="{69A7C5F2-8FDF-42BD-8D94-252FE8557A71}" sibTransId="{687965B2-D86F-4043-8A28-D69235870DC1}"/>
    <dgm:cxn modelId="{AFE34876-62EA-4DD8-B30E-0D1DF0743B47}" type="presOf" srcId="{35D53A19-8DAD-4E58-BB4C-AEAB00191A99}" destId="{B5AACC43-6082-47C2-9485-5C49D996EA65}" srcOrd="0" destOrd="0" presId="urn:microsoft.com/office/officeart/2008/layout/RadialCluster"/>
    <dgm:cxn modelId="{1F1E8DC6-7188-4BFF-BF90-E2CFFF58332C}" type="presParOf" srcId="{ED6C0930-5056-4EF7-B187-A77CF9DC2E4E}" destId="{5B0CE9CD-9725-44B6-987A-2642B374C717}" srcOrd="0" destOrd="0" presId="urn:microsoft.com/office/officeart/2008/layout/RadialCluster"/>
    <dgm:cxn modelId="{04EAAAC4-726E-40BA-ADE2-3DD2163E9B12}" type="presParOf" srcId="{5B0CE9CD-9725-44B6-987A-2642B374C717}" destId="{467E100E-36A9-401B-9E8A-CC721A0F2DC3}" srcOrd="0" destOrd="0" presId="urn:microsoft.com/office/officeart/2008/layout/RadialCluster"/>
    <dgm:cxn modelId="{FCC4EA05-2EA5-4FF0-9895-D6DD61F7E834}" type="presParOf" srcId="{5B0CE9CD-9725-44B6-987A-2642B374C717}" destId="{B5AACC43-6082-47C2-9485-5C49D996EA65}" srcOrd="1" destOrd="0" presId="urn:microsoft.com/office/officeart/2008/layout/RadialCluster"/>
    <dgm:cxn modelId="{EA40FF34-1235-48FA-9558-7389534696D3}" type="presParOf" srcId="{5B0CE9CD-9725-44B6-987A-2642B374C717}" destId="{8746393B-8B31-4CF9-911E-F481A13D006E}" srcOrd="2" destOrd="0" presId="urn:microsoft.com/office/officeart/2008/layout/RadialCluster"/>
    <dgm:cxn modelId="{D910FC49-2188-4C27-8DDE-5D4304F4965A}" type="presParOf" srcId="{5B0CE9CD-9725-44B6-987A-2642B374C717}" destId="{51BD8D45-1EB3-46F1-B078-B2D2AAF4BB32}" srcOrd="3" destOrd="0" presId="urn:microsoft.com/office/officeart/2008/layout/RadialCluster"/>
    <dgm:cxn modelId="{E1AA5120-0FE8-4845-8B33-1E0D4B1EE89E}" type="presParOf" srcId="{5B0CE9CD-9725-44B6-987A-2642B374C717}" destId="{F382BC93-4758-4307-9F1B-69F85C74C20B}" srcOrd="4" destOrd="0" presId="urn:microsoft.com/office/officeart/2008/layout/RadialCluster"/>
    <dgm:cxn modelId="{7D9C3B74-E6DD-4FB1-BACD-C75438CA3E15}" type="presParOf" srcId="{5B0CE9CD-9725-44B6-987A-2642B374C717}" destId="{1E87A963-BFBD-4920-B436-BC3BE6104ED8}" srcOrd="5" destOrd="0" presId="urn:microsoft.com/office/officeart/2008/layout/RadialCluster"/>
    <dgm:cxn modelId="{83B762F1-2DA4-4805-AD73-C814B01AD3F8}" type="presParOf" srcId="{5B0CE9CD-9725-44B6-987A-2642B374C717}" destId="{B328C838-35C6-4A68-877E-954C6959DD36}" srcOrd="6" destOrd="0" presId="urn:microsoft.com/office/officeart/2008/layout/RadialCluster"/>
    <dgm:cxn modelId="{DCC4219B-9FB8-4EB6-A198-AE95B668FF62}" type="presParOf" srcId="{5B0CE9CD-9725-44B6-987A-2642B374C717}" destId="{8DEEF6A0-43CA-48F6-B718-F69D50D8B23F}" srcOrd="7" destOrd="0" presId="urn:microsoft.com/office/officeart/2008/layout/RadialCluster"/>
    <dgm:cxn modelId="{4E0936A1-5FB8-4F14-AEFE-A055791486DE}" type="presParOf" srcId="{5B0CE9CD-9725-44B6-987A-2642B374C717}" destId="{4E094B79-F266-4A97-AE57-25EE76CBE9FB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E100E-36A9-401B-9E8A-CC721A0F2DC3}">
      <dsp:nvSpPr>
        <dsp:cNvPr id="0" name=""/>
        <dsp:cNvSpPr/>
      </dsp:nvSpPr>
      <dsp:spPr>
        <a:xfrm>
          <a:off x="2844286" y="1253975"/>
          <a:ext cx="1510121" cy="816552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Main areas of work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2884147" y="1293836"/>
        <a:ext cx="1430399" cy="736830"/>
      </dsp:txXfrm>
    </dsp:sp>
    <dsp:sp modelId="{B5AACC43-6082-47C2-9485-5C49D996EA65}">
      <dsp:nvSpPr>
        <dsp:cNvPr id="0" name=""/>
        <dsp:cNvSpPr/>
      </dsp:nvSpPr>
      <dsp:spPr>
        <a:xfrm rot="16200000">
          <a:off x="3293547" y="948175"/>
          <a:ext cx="6116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1600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46393B-8B31-4CF9-911E-F481A13D006E}">
      <dsp:nvSpPr>
        <dsp:cNvPr id="0" name=""/>
        <dsp:cNvSpPr/>
      </dsp:nvSpPr>
      <dsp:spPr>
        <a:xfrm>
          <a:off x="2833655" y="-43424"/>
          <a:ext cx="1531384" cy="685799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Interoperability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867133" y="-9946"/>
        <a:ext cx="1464428" cy="618843"/>
      </dsp:txXfrm>
    </dsp:sp>
    <dsp:sp modelId="{51BD8D45-1EB3-46F1-B078-B2D2AAF4BB32}">
      <dsp:nvSpPr>
        <dsp:cNvPr id="0" name=""/>
        <dsp:cNvSpPr/>
      </dsp:nvSpPr>
      <dsp:spPr>
        <a:xfrm>
          <a:off x="4354408" y="1662251"/>
          <a:ext cx="3816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1636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2BC93-4758-4307-9F1B-69F85C74C20B}">
      <dsp:nvSpPr>
        <dsp:cNvPr id="0" name=""/>
        <dsp:cNvSpPr/>
      </dsp:nvSpPr>
      <dsp:spPr>
        <a:xfrm>
          <a:off x="4736044" y="1235701"/>
          <a:ext cx="1634967" cy="853100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Consumer Experience &amp; Protection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777689" y="1277346"/>
        <a:ext cx="1551677" cy="769810"/>
      </dsp:txXfrm>
    </dsp:sp>
    <dsp:sp modelId="{1E87A963-BFBD-4920-B436-BC3BE6104ED8}">
      <dsp:nvSpPr>
        <dsp:cNvPr id="0" name=""/>
        <dsp:cNvSpPr/>
      </dsp:nvSpPr>
      <dsp:spPr>
        <a:xfrm rot="5400000">
          <a:off x="3337265" y="2332610"/>
          <a:ext cx="5241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4164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8C838-35C6-4A68-877E-954C6959DD36}">
      <dsp:nvSpPr>
        <dsp:cNvPr id="0" name=""/>
        <dsp:cNvSpPr/>
      </dsp:nvSpPr>
      <dsp:spPr>
        <a:xfrm>
          <a:off x="2820076" y="2594692"/>
          <a:ext cx="1558542" cy="860672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Technology, Innovation &amp; Competition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862091" y="2636707"/>
        <a:ext cx="1474512" cy="776642"/>
      </dsp:txXfrm>
    </dsp:sp>
    <dsp:sp modelId="{8DEEF6A0-43CA-48F6-B718-F69D50D8B23F}">
      <dsp:nvSpPr>
        <dsp:cNvPr id="0" name=""/>
        <dsp:cNvSpPr/>
      </dsp:nvSpPr>
      <dsp:spPr>
        <a:xfrm rot="10772487">
          <a:off x="2379165" y="1670156"/>
          <a:ext cx="4651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5128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094B79-F266-4A97-AE57-25EE76CBE9FB}">
      <dsp:nvSpPr>
        <dsp:cNvPr id="0" name=""/>
        <dsp:cNvSpPr/>
      </dsp:nvSpPr>
      <dsp:spPr>
        <a:xfrm>
          <a:off x="922623" y="1266887"/>
          <a:ext cx="1456549" cy="821917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DFS Ecosystem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962746" y="1307010"/>
        <a:ext cx="1376303" cy="741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BC72C-EDF2-4E64-8CFF-0CC83D6B719C}" type="datetimeFigureOut">
              <a:rPr lang="en-US" smtClean="0"/>
              <a:t>26/10/2015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99372-18FB-4835-901F-002FB8DB8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08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0B2DF-2FBC-4FE7-9A25-8CAD30528E5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009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1622DF7-3D2C-4C80-B9CA-49C2823366CD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6389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Lucida Grande" pitchFamily="1" charset="0"/>
              <a:cs typeface="Lucida Grande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421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9372-18FB-4835-901F-002FB8DB83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75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 smtClean="0"/>
              <a:t>An active mobile money account is a mobile money account that has been used to conduct at least one transaction during a the</a:t>
            </a:r>
            <a:r>
              <a:rPr lang="en-GB" baseline="0" dirty="0" smtClean="0"/>
              <a:t> past </a:t>
            </a:r>
            <a:r>
              <a:rPr lang="en-GB" dirty="0" smtClean="0"/>
              <a:t>90 days.</a:t>
            </a:r>
          </a:p>
          <a:p>
            <a:endParaRPr lang="en-GB" dirty="0" smtClean="0"/>
          </a:p>
          <a:p>
            <a:r>
              <a:rPr lang="en-GB" dirty="0" smtClean="0"/>
              <a:t>There are more registered mobile money accounts than bank accounts in Burundi,</a:t>
            </a:r>
            <a:r>
              <a:rPr lang="en-GB" baseline="0" dirty="0" smtClean="0"/>
              <a:t> </a:t>
            </a:r>
            <a:r>
              <a:rPr lang="en-GB" dirty="0" smtClean="0"/>
              <a:t>Cameroon, the Democratic Republic of the Congo, the Republic of Congo, Gabon, Guinea, Kenya, Lesotho, Madagascar, Paraguay, Rwanda, Swaziland, Tanzania, Uganda, Zambia and Zimbabwe. </a:t>
            </a:r>
          </a:p>
          <a:p>
            <a:endParaRPr lang="en-GB" altLang="en-US" dirty="0" smtClean="0">
              <a:latin typeface="Lucida Grande" pitchFamily="1" charset="0"/>
              <a:cs typeface="Lucida Grande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225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1622DF7-3D2C-4C80-B9CA-49C2823366CD}" type="slidenum">
              <a:rPr lang="en-US" altLang="en-US" sz="1200" smtClean="0">
                <a:solidFill>
                  <a:prstClr val="black"/>
                </a:solidFill>
              </a:rPr>
              <a:pPr/>
              <a:t>11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7271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5ACC02-BEF3-4564-8840-5F15E2E7F1B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85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>
                <a:latin typeface="+mn-lt"/>
              </a:rPr>
              <a:t>Multistakeholder</a:t>
            </a:r>
            <a:r>
              <a:rPr lang="en-US" sz="1200" baseline="0" dirty="0" smtClean="0">
                <a:latin typeface="+mn-lt"/>
              </a:rPr>
              <a:t> Concept – participation from diverse group</a:t>
            </a:r>
          </a:p>
          <a:p>
            <a:endParaRPr lang="en-US" sz="1200" baseline="0" dirty="0" smtClean="0">
              <a:latin typeface="+mn-lt"/>
            </a:endParaRPr>
          </a:p>
          <a:p>
            <a:r>
              <a:rPr lang="en-US" sz="1200" dirty="0" smtClean="0">
                <a:latin typeface="+mn-lt"/>
              </a:rPr>
              <a:t>International Organizations</a:t>
            </a:r>
          </a:p>
          <a:p>
            <a:r>
              <a:rPr lang="en-US" sz="1200" dirty="0" smtClean="0">
                <a:latin typeface="+mn-lt"/>
              </a:rPr>
              <a:t>Central Banks </a:t>
            </a:r>
          </a:p>
          <a:p>
            <a:r>
              <a:rPr lang="en-US" sz="1200" dirty="0" smtClean="0">
                <a:latin typeface="+mn-lt"/>
              </a:rPr>
              <a:t>Telecom Regulators</a:t>
            </a:r>
          </a:p>
          <a:p>
            <a:r>
              <a:rPr lang="en-US" sz="1200" dirty="0" smtClean="0">
                <a:latin typeface="+mn-lt"/>
              </a:rPr>
              <a:t>Mobile Money Operators </a:t>
            </a:r>
          </a:p>
          <a:p>
            <a:r>
              <a:rPr lang="en-US" sz="1200" dirty="0" smtClean="0">
                <a:latin typeface="+mn-lt"/>
              </a:rPr>
              <a:t>Payment Service Providers</a:t>
            </a:r>
          </a:p>
          <a:p>
            <a:r>
              <a:rPr lang="en-US" sz="1200" dirty="0" smtClean="0">
                <a:latin typeface="+mn-lt"/>
              </a:rPr>
              <a:t>DFS Platform Providers</a:t>
            </a:r>
          </a:p>
          <a:p>
            <a:r>
              <a:rPr lang="en-US" sz="1200" dirty="0" smtClean="0">
                <a:latin typeface="+mn-lt"/>
              </a:rPr>
              <a:t>Standards Development Bodies</a:t>
            </a:r>
          </a:p>
          <a:p>
            <a:endParaRPr lang="en-US" sz="1200" dirty="0" smtClean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9372-18FB-4835-901F-002FB8DB83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98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1622DF7-3D2C-4C80-B9CA-49C2823366CD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5604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1622DF7-3D2C-4C80-B9CA-49C2823366CD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50585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06400" y="65976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176CCE5-8588-48ED-AD85-11E05EDA39F6}" type="datetime1">
              <a:rPr lang="en-US" altLang="en-US"/>
              <a:pPr/>
              <a:t>26/10/2015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46900" y="65722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9E617BA-E9D0-4D3C-A2B1-40E5F7FEA5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146908"/>
      </p:ext>
    </p:extLst>
  </p:cSld>
  <p:clrMapOvr>
    <a:masterClrMapping/>
  </p:clrMapOvr>
  <p:transition spd="med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ITU-T/focusgroups/dfs/Pages/default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jpg"/><Relationship Id="rId18" Type="http://schemas.openxmlformats.org/officeDocument/2006/relationships/image" Target="../media/image26.jpg"/><Relationship Id="rId26" Type="http://schemas.openxmlformats.org/officeDocument/2006/relationships/image" Target="../media/image34.jpg"/><Relationship Id="rId3" Type="http://schemas.openxmlformats.org/officeDocument/2006/relationships/image" Target="../media/image11.jpg"/><Relationship Id="rId21" Type="http://schemas.openxmlformats.org/officeDocument/2006/relationships/image" Target="../media/image29.png"/><Relationship Id="rId7" Type="http://schemas.openxmlformats.org/officeDocument/2006/relationships/image" Target="../media/image15.jpg"/><Relationship Id="rId12" Type="http://schemas.openxmlformats.org/officeDocument/2006/relationships/image" Target="../media/image20.jpg"/><Relationship Id="rId17" Type="http://schemas.openxmlformats.org/officeDocument/2006/relationships/image" Target="../media/image25.png"/><Relationship Id="rId25" Type="http://schemas.openxmlformats.org/officeDocument/2006/relationships/image" Target="../media/image33.jp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4.jpg"/><Relationship Id="rId20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24" Type="http://schemas.openxmlformats.org/officeDocument/2006/relationships/image" Target="../media/image32.jpg"/><Relationship Id="rId5" Type="http://schemas.openxmlformats.org/officeDocument/2006/relationships/image" Target="../media/image13.jpg"/><Relationship Id="rId15" Type="http://schemas.openxmlformats.org/officeDocument/2006/relationships/image" Target="../media/image23.png"/><Relationship Id="rId23" Type="http://schemas.openxmlformats.org/officeDocument/2006/relationships/image" Target="../media/image31.jpg"/><Relationship Id="rId28" Type="http://schemas.openxmlformats.org/officeDocument/2006/relationships/image" Target="../media/image36.png"/><Relationship Id="rId10" Type="http://schemas.openxmlformats.org/officeDocument/2006/relationships/image" Target="../media/image18.jpg"/><Relationship Id="rId19" Type="http://schemas.openxmlformats.org/officeDocument/2006/relationships/image" Target="../media/image27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Relationship Id="rId14" Type="http://schemas.openxmlformats.org/officeDocument/2006/relationships/image" Target="../media/image22.png"/><Relationship Id="rId22" Type="http://schemas.openxmlformats.org/officeDocument/2006/relationships/image" Target="../media/image30.jpg"/><Relationship Id="rId27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hyperlink" Target="http://www.itu.int/en/ITU-T/focusgroups/dfs/Pages/default.asp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435196"/>
            <a:ext cx="7772400" cy="161059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ITU Activities in Digital Financial Services</a:t>
            </a:r>
            <a:endParaRPr lang="en-GB" sz="4000" noProof="0" dirty="0"/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457200" y="2451886"/>
            <a:ext cx="8229600" cy="320243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0" b="1" dirty="0" smtClean="0"/>
              <a:t/>
            </a:r>
            <a:br>
              <a:rPr lang="en-US" sz="16000" b="1" dirty="0" smtClean="0"/>
            </a:br>
            <a:endParaRPr lang="en-US" sz="12800" b="1" dirty="0" smtClean="0"/>
          </a:p>
          <a:p>
            <a:endParaRPr lang="en-US" sz="16000" b="1" dirty="0" smtClean="0"/>
          </a:p>
          <a:p>
            <a:r>
              <a:rPr lang="en-US" sz="9600" b="1" dirty="0" smtClean="0"/>
              <a:t>Vijay Mauree</a:t>
            </a:r>
          </a:p>
          <a:p>
            <a:r>
              <a:rPr lang="en-US" sz="9600" b="1" dirty="0" err="1" smtClean="0"/>
              <a:t>Programme</a:t>
            </a:r>
            <a:r>
              <a:rPr lang="en-US" sz="9600" b="1" dirty="0" smtClean="0"/>
              <a:t> Coordinator, TSB</a:t>
            </a:r>
          </a:p>
          <a:p>
            <a:r>
              <a:rPr lang="en-US" sz="9600" b="1" dirty="0" smtClean="0"/>
              <a:t>ITU</a:t>
            </a:r>
          </a:p>
          <a:p>
            <a:endParaRPr lang="en-US" sz="16000" b="1" i="1" dirty="0" smtClean="0"/>
          </a:p>
          <a:p>
            <a:r>
              <a:rPr lang="en-US" sz="16000" b="1" i="1" dirty="0" smtClean="0"/>
              <a:t/>
            </a:r>
            <a:br>
              <a:rPr lang="en-US" sz="16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b="1" i="1" dirty="0" smtClean="0"/>
              <a:t> </a:t>
            </a: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								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485522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2800" smtClean="0"/>
              <a:t>ITU Regional Standardization Forum for Asia-Pacific </a:t>
            </a:r>
            <a:br>
              <a:rPr lang="en-US" sz="2800" smtClean="0"/>
            </a:br>
            <a:r>
              <a:rPr lang="en-US" sz="2800" smtClean="0"/>
              <a:t>(Jakarta, Indonesia, 27-28 October 2015)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7039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6092"/>
            <a:ext cx="8229600" cy="4533575"/>
          </a:xfrm>
        </p:spPr>
        <p:txBody>
          <a:bodyPr/>
          <a:lstStyle/>
          <a:p>
            <a:r>
              <a:rPr lang="en-US" dirty="0" smtClean="0"/>
              <a:t>Interoperability</a:t>
            </a:r>
          </a:p>
          <a:p>
            <a:r>
              <a:rPr lang="en-US" dirty="0" smtClean="0"/>
              <a:t>Regulatory Dialogue</a:t>
            </a:r>
          </a:p>
          <a:p>
            <a:r>
              <a:rPr lang="en-US" dirty="0" smtClean="0"/>
              <a:t>Consumer </a:t>
            </a:r>
            <a:r>
              <a:rPr lang="en-US" dirty="0" smtClean="0"/>
              <a:t>Protection</a:t>
            </a:r>
          </a:p>
          <a:p>
            <a:r>
              <a:rPr lang="en-US" dirty="0" smtClean="0"/>
              <a:t>Competition</a:t>
            </a:r>
            <a:endParaRPr lang="en-US" dirty="0" smtClean="0"/>
          </a:p>
          <a:p>
            <a:r>
              <a:rPr lang="en-US" dirty="0" smtClean="0"/>
              <a:t>Security Issues</a:t>
            </a:r>
          </a:p>
          <a:p>
            <a:r>
              <a:rPr lang="en-US" dirty="0" smtClean="0"/>
              <a:t>User Friendliness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VII. Critical Success Factors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52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030" y="580292"/>
            <a:ext cx="8308731" cy="5310554"/>
          </a:xfrm>
        </p:spPr>
        <p:txBody>
          <a:bodyPr>
            <a:normAutofit fontScale="40000" lnSpcReduction="20000"/>
          </a:bodyPr>
          <a:lstStyle/>
          <a:p>
            <a:pPr marL="85725" lvl="1" indent="0">
              <a:spcBef>
                <a:spcPts val="0"/>
              </a:spcBef>
              <a:spcAft>
                <a:spcPts val="600"/>
              </a:spcAft>
              <a:buNone/>
              <a:tabLst>
                <a:tab pos="361950" algn="l"/>
              </a:tabLst>
            </a:pPr>
            <a:r>
              <a:rPr lang="en-GB" sz="4200" b="1" dirty="0" smtClean="0">
                <a:solidFill>
                  <a:srgbClr val="C0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GOAL: </a:t>
            </a:r>
            <a:r>
              <a:rPr lang="en-GB" sz="4200" b="1" dirty="0" smtClean="0">
                <a:solidFill>
                  <a:srgbClr val="030A1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Recommend a </a:t>
            </a:r>
            <a:r>
              <a:rPr lang="en-GB" sz="4200" b="1" dirty="0">
                <a:solidFill>
                  <a:srgbClr val="030A1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standardization roadmap for interoperable digital financial services for financial </a:t>
            </a:r>
            <a:r>
              <a:rPr lang="en-GB" sz="4200" b="1" dirty="0" smtClean="0">
                <a:solidFill>
                  <a:srgbClr val="030A1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inclusion.</a:t>
            </a:r>
          </a:p>
          <a:p>
            <a:pPr marL="85725" lvl="1" indent="0">
              <a:spcBef>
                <a:spcPts val="0"/>
              </a:spcBef>
              <a:spcAft>
                <a:spcPts val="600"/>
              </a:spcAft>
              <a:buNone/>
              <a:tabLst>
                <a:tab pos="361950" algn="l"/>
              </a:tabLst>
            </a:pPr>
            <a:endParaRPr lang="en-GB" sz="4200" b="1" dirty="0" smtClean="0">
              <a:solidFill>
                <a:srgbClr val="030A11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marL="85725" lvl="1" indent="0" algn="ctr">
              <a:spcBef>
                <a:spcPts val="0"/>
              </a:spcBef>
              <a:spcAft>
                <a:spcPts val="600"/>
              </a:spcAft>
              <a:buNone/>
              <a:tabLst>
                <a:tab pos="361950" algn="l"/>
              </a:tabLst>
            </a:pPr>
            <a:r>
              <a:rPr lang="en-US" altLang="en-US" sz="4200" b="1" dirty="0" smtClean="0">
                <a:solidFill>
                  <a:srgbClr val="C0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Objectives</a:t>
            </a:r>
          </a:p>
          <a:p>
            <a:pPr marL="85725" lvl="1" indent="0" algn="ctr">
              <a:spcBef>
                <a:spcPts val="0"/>
              </a:spcBef>
              <a:spcAft>
                <a:spcPts val="600"/>
              </a:spcAft>
              <a:buNone/>
              <a:tabLst>
                <a:tab pos="361950" algn="l"/>
              </a:tabLst>
            </a:pPr>
            <a:endParaRPr lang="en-US" altLang="en-US" sz="3200" b="1" dirty="0">
              <a:solidFill>
                <a:srgbClr val="C00000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marL="361950" lvl="1" indent="-276225"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en-GB" sz="4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GB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45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trends </a:t>
            </a:r>
            <a:r>
              <a:rPr lang="en-GB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digital financial </a:t>
            </a:r>
            <a:r>
              <a:rPr lang="en-GB" sz="4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  <a:p>
            <a:pPr marL="85725" lvl="1" indent="0">
              <a:spcBef>
                <a:spcPts val="600"/>
              </a:spcBef>
              <a:buNone/>
              <a:tabLst>
                <a:tab pos="361950" algn="l"/>
              </a:tabLst>
            </a:pPr>
            <a:endParaRPr lang="en-GB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27622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en-GB" sz="4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GB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45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ecosystem</a:t>
            </a:r>
            <a:r>
              <a:rPr lang="en-GB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digital financial services</a:t>
            </a:r>
            <a:r>
              <a:rPr lang="en-GB" sz="4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5725" lvl="1" indent="0">
              <a:spcBef>
                <a:spcPts val="0"/>
              </a:spcBef>
              <a:spcAft>
                <a:spcPts val="600"/>
              </a:spcAft>
              <a:buNone/>
              <a:tabLst>
                <a:tab pos="361950" algn="l"/>
              </a:tabLst>
            </a:pPr>
            <a:endParaRPr lang="en-GB" sz="4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27622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en-GB" sz="4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GB" sz="45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 use cases </a:t>
            </a:r>
            <a:r>
              <a:rPr lang="en-GB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implementation of secure digital financial </a:t>
            </a:r>
            <a:r>
              <a:rPr lang="en-GB" sz="4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services.</a:t>
            </a:r>
          </a:p>
          <a:p>
            <a:pPr marL="85725" lvl="1" indent="0">
              <a:spcBef>
                <a:spcPts val="0"/>
              </a:spcBef>
              <a:spcAft>
                <a:spcPts val="600"/>
              </a:spcAft>
              <a:buNone/>
              <a:tabLst>
                <a:tab pos="361950" algn="l"/>
              </a:tabLst>
            </a:pPr>
            <a:endParaRPr lang="en-US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27622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en-GB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the </a:t>
            </a:r>
            <a:r>
              <a:rPr lang="en-GB" sz="45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practices </a:t>
            </a:r>
            <a:r>
              <a:rPr lang="en-GB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to policies, regulatory frameworks, consumer and fraud protection, business models and ecosystems for digital financial services. </a:t>
            </a:r>
            <a:endParaRPr lang="en-GB" sz="4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27622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361950" algn="l"/>
              </a:tabLst>
            </a:pPr>
            <a:endParaRPr lang="en-GB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27622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en-GB" sz="4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 </a:t>
            </a:r>
            <a:r>
              <a:rPr lang="en-GB" sz="45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work items </a:t>
            </a:r>
            <a:r>
              <a:rPr lang="en-GB" sz="4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ITU-T Study Groups</a:t>
            </a:r>
          </a:p>
          <a:p>
            <a:pPr marL="457200" lvl="1" indent="0">
              <a:buNone/>
            </a:pPr>
            <a:endParaRPr lang="en-US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altLang="en-US" sz="4500" dirty="0" smtClean="0">
              <a:solidFill>
                <a:srgbClr val="030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VIII. ITU FG DFS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96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360" y="26735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ITU-T Focus Group Digital Financial Services (FG DFS)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250825" y="6381750"/>
            <a:ext cx="3827463" cy="2682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F8899C-515A-4059-B477-EF0502EBB9D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7700" y="1410355"/>
            <a:ext cx="80391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Duration: 2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Open to all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1st Meeting: Geneva, 5th December 2014.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97 participants, 25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2nd Meeting: Washington DC, 21st April 2015.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78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participants,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23 countries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3rd Meeting: 30 Sept – 2 October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2015,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Malaysia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4th Meeting: </a:t>
            </a:r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15-16 December 2015,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ITU,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Geneva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14 December: Workshop on Digital Financial Services and Financial Inclusion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/>
              <a:t> 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14400" y="5237922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3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www.itu.int/en/ITU-T/focusgroups/dfs/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altLang="en-US" sz="200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VIII. ITU FG DFS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12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67" y="22711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Stakeholders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706" y="2023518"/>
            <a:ext cx="1174825" cy="8492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3" y="2038937"/>
            <a:ext cx="828675" cy="828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166" y="3422935"/>
            <a:ext cx="1364634" cy="7775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23" y="1943003"/>
            <a:ext cx="701418" cy="9297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044" y="2145642"/>
            <a:ext cx="728191" cy="5663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026" y="1930229"/>
            <a:ext cx="998793" cy="9072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1" y="1936568"/>
            <a:ext cx="121920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98" y="3151271"/>
            <a:ext cx="1374531" cy="13745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494" y="4638209"/>
            <a:ext cx="875486" cy="9302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829" y="3065340"/>
            <a:ext cx="1038225" cy="1181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51" y="4654137"/>
            <a:ext cx="802711" cy="8027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8488" y="5453675"/>
            <a:ext cx="1550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Book Antiqua" panose="02040602050305030304" pitchFamily="18" charset="0"/>
              </a:rPr>
              <a:t>Better Than Cash</a:t>
            </a:r>
          </a:p>
          <a:p>
            <a:r>
              <a:rPr lang="en-US" sz="1400" dirty="0" smtClean="0">
                <a:latin typeface="Book Antiqua" panose="02040602050305030304" pitchFamily="18" charset="0"/>
              </a:rPr>
              <a:t>Alliance</a:t>
            </a:r>
            <a:endParaRPr lang="en-US" sz="1400" dirty="0">
              <a:latin typeface="Book Antiqua" panose="0204060205030503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070" y="2965402"/>
            <a:ext cx="2259017" cy="7545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196" y="2872789"/>
            <a:ext cx="897349" cy="5384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375" y="3164306"/>
            <a:ext cx="1265553" cy="114405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099" y="4931645"/>
            <a:ext cx="950677" cy="95067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776" y="1946312"/>
            <a:ext cx="875069" cy="87506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160" y="394072"/>
            <a:ext cx="2922216" cy="225533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483" y="4220023"/>
            <a:ext cx="954970" cy="95497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71" y="4201561"/>
            <a:ext cx="1543729" cy="2623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82" y="1972456"/>
            <a:ext cx="1609725" cy="10763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376" y="4525802"/>
            <a:ext cx="1012668" cy="71572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578" y="4917697"/>
            <a:ext cx="2021285" cy="9500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7" y="2600953"/>
            <a:ext cx="1795715" cy="1178080"/>
          </a:xfrm>
          <a:prstGeom prst="rect">
            <a:avLst/>
          </a:prstGeom>
        </p:spPr>
      </p:pic>
      <p:sp>
        <p:nvSpPr>
          <p:cNvPr id="35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VIII. ITU FG DFS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79" y="3866890"/>
            <a:ext cx="931713" cy="9317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580381" y="4853713"/>
            <a:ext cx="1119544" cy="1028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781" y="1204211"/>
            <a:ext cx="736814" cy="85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9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30162" y="1181076"/>
            <a:ext cx="4729654" cy="3878317"/>
          </a:xfrm>
          <a:prstGeom prst="ellipse">
            <a:avLst/>
          </a:prstGeom>
          <a:solidFill>
            <a:schemeClr val="accent5">
              <a:lumMod val="40000"/>
              <a:lumOff val="60000"/>
              <a:alpha val="39000"/>
            </a:schemeClr>
          </a:solidFill>
          <a:ln cap="rnd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AML + KYC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Settlement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Payment licenses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Micro loans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Deposit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Insurance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752193" y="1118014"/>
            <a:ext cx="4729654" cy="3878317"/>
          </a:xfrm>
          <a:prstGeom prst="ellipse">
            <a:avLst/>
          </a:prstGeom>
          <a:solidFill>
            <a:srgbClr val="92D050">
              <a:alpha val="6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ctr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Licensing </a:t>
            </a:r>
          </a:p>
          <a:p>
            <a:pPr lvl="2" algn="ctr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Costs</a:t>
            </a:r>
          </a:p>
          <a:p>
            <a:pPr lvl="2" algn="ctr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Network Integrity</a:t>
            </a:r>
          </a:p>
          <a:p>
            <a:pPr lvl="2" algn="ctr">
              <a:lnSpc>
                <a:spcPct val="150000"/>
              </a:lnSpc>
            </a:pPr>
            <a:r>
              <a:rPr lang="en-US" sz="2000" dirty="0" err="1" smtClean="0">
                <a:solidFill>
                  <a:schemeClr val="bg1"/>
                </a:solidFill>
              </a:rPr>
              <a:t>QoS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2" algn="ctr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SIM Registration</a:t>
            </a:r>
          </a:p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5970" y="1770224"/>
            <a:ext cx="15765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Open Access Dispute Res.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Pricing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Competition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Security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Taxation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5592" y="1678571"/>
            <a:ext cx="492443" cy="30498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Financial Services Regulator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19425" y="1500702"/>
            <a:ext cx="492443" cy="26600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Telecom Regulator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VIII. ITU FG DFS – Regulatory Dialogue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33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smtClean="0"/>
              <a:t>Four Working Groups Have Been Established to Lead the Focus Group’s Efforts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4809892"/>
              </p:ext>
            </p:extLst>
          </p:nvPr>
        </p:nvGraphicFramePr>
        <p:xfrm>
          <a:off x="1045789" y="2145012"/>
          <a:ext cx="7287904" cy="3411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VIII. ITU FG DFS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4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281488" y="6309320"/>
            <a:ext cx="3827463" cy="268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6E49D418-ABEF-4133-81F2-A7734E61CE8F}" type="slidenum">
              <a:rPr lang="en-US" altLang="en-US" sz="1400" smtClean="0">
                <a:solidFill>
                  <a:schemeClr val="tx1"/>
                </a:solidFill>
                <a:latin typeface="Univers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en-US" altLang="en-US" sz="1400" dirty="0" smtClean="0">
              <a:solidFill>
                <a:schemeClr val="tx1"/>
              </a:solidFill>
              <a:latin typeface="Univers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43903" y="4619626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THANK YOU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4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www.itu.int/en/ITU-T/focusgroups/dfs/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altLang="en-US" sz="200" dirty="0"/>
          </a:p>
        </p:txBody>
      </p:sp>
      <p:pic>
        <p:nvPicPr>
          <p:cNvPr id="5" name="Picture 3" descr="001009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370" y="743329"/>
            <a:ext cx="5260235" cy="352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09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3109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Working Group Tasks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734" y="1275185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1800" dirty="0" smtClean="0">
                <a:solidFill>
                  <a:srgbClr val="030A11"/>
                </a:solidFill>
                <a:ea typeface="宋体" charset="-122"/>
              </a:rPr>
              <a:t>DFS Ecosystem</a:t>
            </a:r>
          </a:p>
          <a:p>
            <a:pPr lvl="1"/>
            <a:r>
              <a:rPr lang="en-GB" sz="1400" dirty="0"/>
              <a:t>Obtain, review and leverage </a:t>
            </a:r>
            <a:r>
              <a:rPr lang="en-GB" sz="1400" b="1" i="1" dirty="0"/>
              <a:t>existing documents </a:t>
            </a:r>
            <a:r>
              <a:rPr lang="en-GB" sz="1400" dirty="0"/>
              <a:t>on global digital financial service specifications, standards, guidelines (including SG2 in TSAG-TD 158), etc. Some 65 documents related to DFS have been reviewed</a:t>
            </a:r>
            <a:endParaRPr lang="en-US" sz="1400" dirty="0"/>
          </a:p>
          <a:p>
            <a:pPr lvl="1"/>
            <a:r>
              <a:rPr lang="en-GB" sz="1400" b="1" i="1" dirty="0"/>
              <a:t>Describe</a:t>
            </a:r>
            <a:r>
              <a:rPr lang="en-GB" sz="1400" dirty="0"/>
              <a:t> </a:t>
            </a:r>
            <a:r>
              <a:rPr lang="en-GB" sz="1400" b="1" i="1" dirty="0"/>
              <a:t>definitions of terminology and taxonomy </a:t>
            </a:r>
            <a:r>
              <a:rPr lang="en-GB" sz="1400" dirty="0"/>
              <a:t>for digital financial services</a:t>
            </a:r>
            <a:endParaRPr lang="en-US" sz="1400" dirty="0"/>
          </a:p>
          <a:p>
            <a:pPr lvl="1"/>
            <a:r>
              <a:rPr lang="en-GB" sz="1400" b="1" i="1" dirty="0"/>
              <a:t>Describe the ecosystem for digital financial services </a:t>
            </a:r>
            <a:r>
              <a:rPr lang="en-GB" sz="1400" dirty="0"/>
              <a:t>in developed and developing countries and the respective roles and responsibilities of the stakeholders in the ecosystem</a:t>
            </a:r>
            <a:endParaRPr lang="en-US" sz="1400" dirty="0"/>
          </a:p>
          <a:p>
            <a:pPr lvl="1"/>
            <a:r>
              <a:rPr lang="en-GB" sz="1400" b="1" i="1" dirty="0"/>
              <a:t>Identify key elements </a:t>
            </a:r>
            <a:r>
              <a:rPr lang="en-GB" sz="1400" dirty="0"/>
              <a:t>of the ecosystem necessary for financial inclusion </a:t>
            </a:r>
            <a:endParaRPr lang="en-US" sz="1400" dirty="0"/>
          </a:p>
          <a:p>
            <a:pPr lvl="1"/>
            <a:r>
              <a:rPr lang="en-US" sz="1400" b="1" i="1" dirty="0"/>
              <a:t>Establish liaisons and relationships </a:t>
            </a:r>
            <a:r>
              <a:rPr lang="en-US" sz="1400" dirty="0"/>
              <a:t>with other working groups; determine need for future ITU-T </a:t>
            </a:r>
            <a:r>
              <a:rPr lang="en-US" sz="1400" dirty="0" smtClean="0"/>
              <a:t>actions</a:t>
            </a:r>
            <a:endParaRPr lang="en-US" sz="1400" dirty="0" smtClean="0">
              <a:solidFill>
                <a:srgbClr val="030A11"/>
              </a:solidFill>
              <a:ea typeface="宋体" charset="-122"/>
            </a:endParaRPr>
          </a:p>
          <a:p>
            <a:pPr>
              <a:spcAft>
                <a:spcPts val="1200"/>
              </a:spcAft>
            </a:pPr>
            <a:r>
              <a:rPr lang="en-US" sz="1800" dirty="0" smtClean="0">
                <a:solidFill>
                  <a:srgbClr val="030A11"/>
                </a:solidFill>
                <a:ea typeface="宋体" charset="-122"/>
              </a:rPr>
              <a:t>Interoperability</a:t>
            </a:r>
            <a:endParaRPr lang="en-US" sz="1800" dirty="0">
              <a:solidFill>
                <a:srgbClr val="030A11"/>
              </a:solidFill>
              <a:ea typeface="宋体" charset="-122"/>
            </a:endParaRPr>
          </a:p>
          <a:p>
            <a:pPr lvl="1"/>
            <a:r>
              <a:rPr lang="en-US" sz="1400" dirty="0"/>
              <a:t>develop a working definition of interoperability for digital financial services, </a:t>
            </a:r>
          </a:p>
          <a:p>
            <a:pPr lvl="1"/>
            <a:r>
              <a:rPr lang="en-US" sz="1400" dirty="0"/>
              <a:t>undertake stocktaking of successful / unsuccessful initiatives for interoperability, </a:t>
            </a:r>
          </a:p>
          <a:p>
            <a:pPr lvl="1"/>
            <a:r>
              <a:rPr lang="en-US" sz="1400" dirty="0"/>
              <a:t>develop a descriptive paper (which will include amongst others; a definition of interoperability, use cases, and discuss the layers and dimensions of interoperability identified by the working group) and </a:t>
            </a:r>
          </a:p>
          <a:p>
            <a:pPr lvl="1"/>
            <a:r>
              <a:rPr lang="en-US" sz="1400" dirty="0"/>
              <a:t>develop a toolkit for interoperability. </a:t>
            </a:r>
          </a:p>
          <a:p>
            <a:pPr marL="457200" lvl="1" indent="0">
              <a:spcAft>
                <a:spcPts val="1200"/>
              </a:spcAft>
              <a:buNone/>
            </a:pPr>
            <a:endParaRPr lang="en-US" altLang="en-US" sz="1400" dirty="0">
              <a:solidFill>
                <a:srgbClr val="030A11"/>
              </a:solidFill>
              <a:ea typeface="宋体" charset="-122"/>
            </a:endParaRPr>
          </a:p>
        </p:txBody>
      </p:sp>
      <p:sp>
        <p:nvSpPr>
          <p:cNvPr id="8197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751763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0AB2C0F-A5FC-48E7-A480-2532D042B777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2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3109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Working Group Tasks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734" y="1275185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030A11"/>
                </a:solidFill>
                <a:ea typeface="宋体" charset="-122"/>
              </a:rPr>
              <a:t>Technology, Innovation and Competition</a:t>
            </a:r>
          </a:p>
          <a:p>
            <a:pPr lvl="1"/>
            <a:r>
              <a:rPr lang="en-US" sz="1600" dirty="0" smtClean="0"/>
              <a:t>Six </a:t>
            </a:r>
            <a:r>
              <a:rPr lang="en-US" sz="1600" dirty="0" err="1" smtClean="0"/>
              <a:t>workstreams</a:t>
            </a:r>
            <a:r>
              <a:rPr lang="en-US" sz="1600" dirty="0" smtClean="0"/>
              <a:t> have been established</a:t>
            </a:r>
          </a:p>
          <a:p>
            <a:pPr lvl="2"/>
            <a:r>
              <a:rPr lang="en-US" sz="1600" dirty="0" smtClean="0"/>
              <a:t>Review of DFS </a:t>
            </a:r>
            <a:r>
              <a:rPr lang="en-US" sz="1600" dirty="0"/>
              <a:t>Platforms </a:t>
            </a:r>
          </a:p>
          <a:p>
            <a:pPr lvl="2"/>
            <a:r>
              <a:rPr lang="en-US" sz="1600" dirty="0" smtClean="0"/>
              <a:t>Collect handset specifications in use in developing markets </a:t>
            </a:r>
            <a:endParaRPr lang="en-US" sz="1600" dirty="0"/>
          </a:p>
          <a:p>
            <a:pPr lvl="2"/>
            <a:r>
              <a:rPr lang="en-US" sz="1600" dirty="0" smtClean="0"/>
              <a:t>Collect handset </a:t>
            </a:r>
            <a:r>
              <a:rPr lang="en-US" sz="1600" dirty="0"/>
              <a:t>types in use in developing markets </a:t>
            </a:r>
          </a:p>
          <a:p>
            <a:pPr lvl="2"/>
            <a:r>
              <a:rPr lang="en-US" sz="1600" dirty="0" smtClean="0"/>
              <a:t>Security for DFS</a:t>
            </a:r>
            <a:endParaRPr lang="en-US" sz="1600" dirty="0"/>
          </a:p>
          <a:p>
            <a:pPr lvl="2"/>
            <a:r>
              <a:rPr lang="en-US" sz="1600" dirty="0"/>
              <a:t>Big data</a:t>
            </a:r>
          </a:p>
          <a:p>
            <a:pPr lvl="2"/>
            <a:r>
              <a:rPr lang="en-US" sz="1600" dirty="0" smtClean="0"/>
              <a:t>Competition Issues</a:t>
            </a:r>
            <a:endParaRPr lang="en-US" sz="1600" dirty="0"/>
          </a:p>
          <a:p>
            <a:pPr lvl="2"/>
            <a:endParaRPr lang="en-US" sz="1050" dirty="0" smtClean="0">
              <a:solidFill>
                <a:srgbClr val="030A11"/>
              </a:solidFill>
              <a:ea typeface="宋体" charset="-122"/>
            </a:endParaRP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030A11"/>
                </a:solidFill>
                <a:ea typeface="宋体" charset="-122"/>
              </a:rPr>
              <a:t>Consumer Experience and Protection</a:t>
            </a:r>
            <a:endParaRPr lang="en-US" sz="2000" dirty="0">
              <a:solidFill>
                <a:srgbClr val="030A11"/>
              </a:solidFill>
              <a:ea typeface="宋体" charset="-122"/>
            </a:endParaRPr>
          </a:p>
          <a:p>
            <a:pPr lvl="1"/>
            <a:r>
              <a:rPr lang="en-US" sz="1600" dirty="0" smtClean="0"/>
              <a:t>Develop guidelines for consumer protection for DFS</a:t>
            </a:r>
          </a:p>
          <a:p>
            <a:pPr lvl="1"/>
            <a:r>
              <a:rPr lang="en-US" sz="1600" dirty="0" smtClean="0"/>
              <a:t>Develop guidelines for quality of service in DFS. </a:t>
            </a:r>
            <a:endParaRPr lang="en-US" sz="1600" dirty="0"/>
          </a:p>
          <a:p>
            <a:pPr marL="457200" lvl="1" indent="0">
              <a:spcAft>
                <a:spcPts val="1200"/>
              </a:spcAft>
              <a:buNone/>
            </a:pPr>
            <a:endParaRPr lang="en-US" altLang="en-US" sz="1600" dirty="0">
              <a:solidFill>
                <a:srgbClr val="030A11"/>
              </a:solidFill>
              <a:ea typeface="宋体" charset="-122"/>
            </a:endParaRPr>
          </a:p>
        </p:txBody>
      </p:sp>
      <p:sp>
        <p:nvSpPr>
          <p:cNvPr id="8197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751763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0AB2C0F-A5FC-48E7-A480-2532D042B777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36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6329363" y="1071563"/>
            <a:ext cx="2486025" cy="857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8575" tIns="28575" rIns="28575" bIns="28575" anchor="ctr"/>
          <a:lstStyle>
            <a:lvl1pPr marL="396875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9pPr>
          </a:lstStyle>
          <a:p>
            <a:endParaRPr lang="en-GB" altLang="en-US" sz="1350" dirty="0"/>
          </a:p>
        </p:txBody>
      </p:sp>
      <p:sp>
        <p:nvSpPr>
          <p:cNvPr id="12295" name="Rectangle 1"/>
          <p:cNvSpPr>
            <a:spLocks noChangeArrowheads="1"/>
          </p:cNvSpPr>
          <p:nvPr/>
        </p:nvSpPr>
        <p:spPr bwMode="auto">
          <a:xfrm>
            <a:off x="533034" y="799600"/>
            <a:ext cx="8282354" cy="440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 marL="342900" indent="-3429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  <a:lvl2pPr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2pPr>
            <a:lvl3pPr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3pPr>
            <a:lvl4pPr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4pPr>
            <a:lvl5pPr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5pPr>
            <a:lvl6pPr marL="1882775" indent="403225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6pPr>
            <a:lvl7pPr marL="2339975" indent="403225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7pPr>
            <a:lvl8pPr marL="2797175" indent="403225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8pPr>
            <a:lvl9pPr marL="3254375" indent="403225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9pPr>
          </a:lstStyle>
          <a:p>
            <a:pPr marL="0" indent="0">
              <a:lnSpc>
                <a:spcPct val="125000"/>
              </a:lnSpc>
              <a:buClr>
                <a:srgbClr val="C00000"/>
              </a:buClr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Batang" panose="02030600000101010101" pitchFamily="18" charset="-127"/>
              </a:rPr>
              <a:t>MOBILE BANKING  </a:t>
            </a:r>
          </a:p>
          <a:p>
            <a:pPr marL="257175" indent="-257175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Banking </a:t>
            </a:r>
            <a:r>
              <a:rPr lang="en-GB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services delivered through a mobile phone. </a:t>
            </a:r>
            <a:r>
              <a:rPr lang="en-GB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Need a bank account.</a:t>
            </a:r>
            <a:endParaRPr lang="en-GB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marL="0" indent="0">
              <a:lnSpc>
                <a:spcPct val="125000"/>
              </a:lnSpc>
              <a:buClr>
                <a:srgbClr val="C00000"/>
              </a:buClr>
            </a:pPr>
            <a:endParaRPr lang="en-US" altLang="en-US" dirty="0">
              <a:latin typeface="Arial Narrow" panose="020B060602020203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buClr>
                <a:srgbClr val="C00000"/>
              </a:buClr>
            </a:pPr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Digital Financial Services</a:t>
            </a:r>
            <a:endParaRPr lang="en-US" altLang="en-US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>
              <a:spcAft>
                <a:spcPts val="9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The use of </a:t>
            </a:r>
            <a:r>
              <a:rPr lang="en-GB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ICTs and </a:t>
            </a:r>
            <a:r>
              <a:rPr lang="en-GB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non-bank retail channels to extend the delivery of financial services to u</a:t>
            </a:r>
            <a:r>
              <a:rPr lang="en-GB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nbanked.</a:t>
            </a:r>
            <a:endParaRPr lang="en-GB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marL="673298" lvl="2" indent="-257175">
              <a:spcAft>
                <a:spcPts val="9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Bank account not needed.</a:t>
            </a:r>
            <a:endParaRPr lang="en-GB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marL="673298" lvl="2" indent="-257175">
              <a:spcAft>
                <a:spcPts val="9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Use of agents for cash in and cash out.</a:t>
            </a:r>
            <a:endParaRPr lang="en-GB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marL="673298" lvl="2" indent="-257175">
              <a:spcAft>
                <a:spcPts val="9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Use mobile handsets and other digital means for transactions</a:t>
            </a:r>
            <a:endParaRPr lang="en-GB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I. Mobile Banking v/s Digital Financial Services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721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A74D-7A34-473A-B61F-FF89B7F5B5A2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21858" name="Oval 2"/>
          <p:cNvSpPr>
            <a:spLocks noChangeArrowheads="1"/>
          </p:cNvSpPr>
          <p:nvPr/>
        </p:nvSpPr>
        <p:spPr bwMode="auto">
          <a:xfrm>
            <a:off x="1687513" y="3051175"/>
            <a:ext cx="4092575" cy="3616325"/>
          </a:xfrm>
          <a:prstGeom prst="ellips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33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en-US" sz="2400" b="0"/>
          </a:p>
          <a:p>
            <a:pPr algn="ctr"/>
            <a:endParaRPr lang="en-GB" altLang="en-US" sz="2400" b="0"/>
          </a:p>
          <a:p>
            <a:pPr algn="ctr"/>
            <a:endParaRPr lang="en-GB" altLang="en-US" sz="2400" b="0"/>
          </a:p>
          <a:p>
            <a:pPr algn="ctr"/>
            <a:endParaRPr lang="en-GB" altLang="en-US" sz="2400">
              <a:solidFill>
                <a:srgbClr val="000099"/>
              </a:solidFill>
            </a:endParaRPr>
          </a:p>
          <a:p>
            <a:pPr algn="ctr"/>
            <a:endParaRPr lang="en-GB" altLang="en-US" sz="2400">
              <a:solidFill>
                <a:srgbClr val="000099"/>
              </a:solidFill>
            </a:endParaRPr>
          </a:p>
          <a:p>
            <a:pPr algn="ctr"/>
            <a:r>
              <a:rPr lang="en-GB" altLang="en-US" sz="2400">
                <a:solidFill>
                  <a:srgbClr val="000099"/>
                </a:solidFill>
              </a:rPr>
              <a:t>Mobile Banking</a:t>
            </a:r>
            <a:endParaRPr lang="en-GB" altLang="en-US" sz="2400" b="0">
              <a:solidFill>
                <a:srgbClr val="000099"/>
              </a:solidFill>
            </a:endParaRPr>
          </a:p>
          <a:p>
            <a:pPr algn="ctr"/>
            <a:r>
              <a:rPr lang="en-GB" altLang="en-US" sz="2000" b="0"/>
              <a:t>- all bank transactions</a:t>
            </a:r>
          </a:p>
          <a:p>
            <a:pPr algn="ctr"/>
            <a:r>
              <a:rPr lang="en-GB" altLang="en-US" sz="2000" b="0"/>
              <a:t>&amp; financial instruments</a:t>
            </a:r>
          </a:p>
          <a:p>
            <a:pPr algn="ctr"/>
            <a:r>
              <a:rPr lang="en-GB" altLang="en-US" sz="2000" b="0"/>
              <a:t>from a mobile</a:t>
            </a:r>
          </a:p>
          <a:p>
            <a:pPr algn="ctr"/>
            <a:r>
              <a:rPr lang="en-GB" altLang="en-US" sz="2000" b="0"/>
              <a:t>phone</a:t>
            </a:r>
          </a:p>
        </p:txBody>
      </p:sp>
      <p:sp>
        <p:nvSpPr>
          <p:cNvPr id="121859" name="Oval 3"/>
          <p:cNvSpPr>
            <a:spLocks noChangeArrowheads="1"/>
          </p:cNvSpPr>
          <p:nvPr/>
        </p:nvSpPr>
        <p:spPr bwMode="auto">
          <a:xfrm>
            <a:off x="250825" y="639763"/>
            <a:ext cx="3671888" cy="3430587"/>
          </a:xfrm>
          <a:prstGeom prst="ellipse">
            <a:avLst/>
          </a:prstGeom>
          <a:noFill/>
          <a:ln w="38100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C00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400">
                <a:solidFill>
                  <a:srgbClr val="800080"/>
                </a:solidFill>
              </a:rPr>
              <a:t>Mobile money</a:t>
            </a:r>
            <a:endParaRPr lang="en-GB" altLang="en-US" sz="2400" b="0">
              <a:solidFill>
                <a:srgbClr val="800080"/>
              </a:solidFill>
            </a:endParaRPr>
          </a:p>
          <a:p>
            <a:pPr algn="ctr"/>
            <a:r>
              <a:rPr lang="en-GB" altLang="en-US" sz="2000" b="0"/>
              <a:t>- a closed electronic </a:t>
            </a:r>
          </a:p>
          <a:p>
            <a:pPr algn="ctr"/>
            <a:r>
              <a:rPr lang="en-GB" altLang="en-US" sz="2000" b="0"/>
              <a:t>credit system; </a:t>
            </a:r>
          </a:p>
          <a:p>
            <a:pPr algn="ctr"/>
            <a:r>
              <a:rPr lang="en-GB" altLang="en-US" sz="2000" b="0"/>
              <a:t>usually with interfaces </a:t>
            </a:r>
          </a:p>
          <a:p>
            <a:pPr algn="ctr"/>
            <a:r>
              <a:rPr lang="en-GB" altLang="en-US" sz="2000" b="0"/>
              <a:t>to banking systems</a:t>
            </a:r>
          </a:p>
          <a:p>
            <a:pPr algn="ctr"/>
            <a:endParaRPr lang="en-GB" altLang="en-US" sz="2000" b="0"/>
          </a:p>
          <a:p>
            <a:pPr algn="ctr"/>
            <a:endParaRPr lang="en-GB" altLang="en-US" sz="2400" b="0"/>
          </a:p>
        </p:txBody>
      </p:sp>
      <p:sp>
        <p:nvSpPr>
          <p:cNvPr id="121860" name="Oval 4"/>
          <p:cNvSpPr>
            <a:spLocks noChangeArrowheads="1"/>
          </p:cNvSpPr>
          <p:nvPr/>
        </p:nvSpPr>
        <p:spPr bwMode="auto">
          <a:xfrm>
            <a:off x="3348038" y="639763"/>
            <a:ext cx="3670300" cy="361632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400">
                <a:solidFill>
                  <a:srgbClr val="006666"/>
                </a:solidFill>
              </a:rPr>
              <a:t>Mobile Payments</a:t>
            </a:r>
            <a:endParaRPr lang="en-GB" altLang="en-US" sz="2400" b="0">
              <a:solidFill>
                <a:srgbClr val="006666"/>
              </a:solidFill>
            </a:endParaRPr>
          </a:p>
          <a:p>
            <a:pPr algn="ctr"/>
            <a:r>
              <a:rPr lang="en-GB" altLang="en-US" sz="2000" b="0"/>
              <a:t>- a transaction system</a:t>
            </a:r>
          </a:p>
          <a:p>
            <a:pPr algn="ctr"/>
            <a:r>
              <a:rPr lang="en-GB" altLang="en-US" sz="2000" b="0"/>
              <a:t>operated via </a:t>
            </a:r>
          </a:p>
          <a:p>
            <a:pPr algn="ctr"/>
            <a:r>
              <a:rPr lang="en-GB" altLang="en-US" sz="2000" b="0"/>
              <a:t>a mobile phone </a:t>
            </a:r>
          </a:p>
          <a:p>
            <a:pPr algn="ctr"/>
            <a:r>
              <a:rPr lang="en-GB" altLang="en-US" sz="2000" b="0"/>
              <a:t>with bank interfaces</a:t>
            </a:r>
          </a:p>
          <a:p>
            <a:pPr algn="ctr"/>
            <a:endParaRPr lang="en-GB" altLang="en-US" sz="2400" b="0"/>
          </a:p>
          <a:p>
            <a:pPr algn="ctr"/>
            <a:endParaRPr lang="en-GB" altLang="en-US" sz="2400" b="0"/>
          </a:p>
        </p:txBody>
      </p:sp>
      <p:grpSp>
        <p:nvGrpSpPr>
          <p:cNvPr id="121866" name="Group 10"/>
          <p:cNvGrpSpPr>
            <a:grpSpLocks/>
          </p:cNvGrpSpPr>
          <p:nvPr/>
        </p:nvGrpSpPr>
        <p:grpSpPr bwMode="auto">
          <a:xfrm>
            <a:off x="179388" y="2779713"/>
            <a:ext cx="6769100" cy="2160587"/>
            <a:chOff x="113" y="1751"/>
            <a:chExt cx="4264" cy="1361"/>
          </a:xfrm>
        </p:grpSpPr>
        <p:sp>
          <p:nvSpPr>
            <p:cNvPr id="121861" name="Oval 5"/>
            <p:cNvSpPr>
              <a:spLocks noChangeArrowheads="1"/>
            </p:cNvSpPr>
            <p:nvPr/>
          </p:nvSpPr>
          <p:spPr bwMode="auto">
            <a:xfrm>
              <a:off x="113" y="1751"/>
              <a:ext cx="4264" cy="1361"/>
            </a:xfrm>
            <a:prstGeom prst="ellipse">
              <a:avLst/>
            </a:prstGeom>
            <a:noFill/>
            <a:ln w="5715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A50021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 sz="2000" b="0"/>
            </a:p>
          </p:txBody>
        </p:sp>
        <p:sp>
          <p:nvSpPr>
            <p:cNvPr id="121862" name="Rectangle 6"/>
            <p:cNvSpPr>
              <a:spLocks noChangeArrowheads="1"/>
            </p:cNvSpPr>
            <p:nvPr/>
          </p:nvSpPr>
          <p:spPr bwMode="auto">
            <a:xfrm>
              <a:off x="476" y="2114"/>
              <a:ext cx="3538" cy="6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GB" altLang="en-US" sz="100" dirty="0">
                <a:solidFill>
                  <a:srgbClr val="A50021"/>
                </a:solidFill>
              </a:endParaRPr>
            </a:p>
            <a:p>
              <a:pPr algn="ctr"/>
              <a:r>
                <a:rPr lang="en-GB" altLang="en-US" sz="2400" dirty="0">
                  <a:solidFill>
                    <a:srgbClr val="A50021"/>
                  </a:solidFill>
                </a:rPr>
                <a:t>Mobile Wallet</a:t>
              </a:r>
              <a:r>
                <a:rPr lang="en-GB" altLang="en-US" b="0" dirty="0">
                  <a:solidFill>
                    <a:srgbClr val="A50021"/>
                  </a:solidFill>
                </a:rPr>
                <a:t> </a:t>
              </a:r>
              <a:r>
                <a:rPr lang="en-GB" altLang="en-US" sz="2000" b="0" dirty="0">
                  <a:solidFill>
                    <a:srgbClr val="A50021"/>
                  </a:solidFill>
                </a:rPr>
                <a:t>(</a:t>
              </a:r>
              <a:r>
                <a:rPr lang="en-GB" altLang="en-US" sz="2000" b="0" dirty="0" err="1">
                  <a:solidFill>
                    <a:srgbClr val="A50021"/>
                  </a:solidFill>
                </a:rPr>
                <a:t>mWallet</a:t>
              </a:r>
              <a:r>
                <a:rPr lang="en-GB" altLang="en-US" sz="2000" b="0" dirty="0">
                  <a:solidFill>
                    <a:srgbClr val="A50021"/>
                  </a:solidFill>
                </a:rPr>
                <a:t>) accessed from handset, stores account, checks ID, handles encrypted transactions; held on  M-DFS server</a:t>
              </a:r>
            </a:p>
          </p:txBody>
        </p:sp>
      </p:grpSp>
      <p:grpSp>
        <p:nvGrpSpPr>
          <p:cNvPr id="121867" name="Group 11"/>
          <p:cNvGrpSpPr>
            <a:grpSpLocks/>
          </p:cNvGrpSpPr>
          <p:nvPr/>
        </p:nvGrpSpPr>
        <p:grpSpPr bwMode="auto">
          <a:xfrm>
            <a:off x="6804025" y="501650"/>
            <a:ext cx="2160588" cy="4222750"/>
            <a:chOff x="4286" y="316"/>
            <a:chExt cx="1361" cy="2660"/>
          </a:xfrm>
        </p:grpSpPr>
        <p:sp>
          <p:nvSpPr>
            <p:cNvPr id="121863" name="AutoShape 7"/>
            <p:cNvSpPr>
              <a:spLocks/>
            </p:cNvSpPr>
            <p:nvPr/>
          </p:nvSpPr>
          <p:spPr bwMode="auto">
            <a:xfrm>
              <a:off x="4286" y="345"/>
              <a:ext cx="318" cy="2631"/>
            </a:xfrm>
            <a:prstGeom prst="rightBrace">
              <a:avLst>
                <a:gd name="adj1" fmla="val 68947"/>
                <a:gd name="adj2" fmla="val 50000"/>
              </a:avLst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0080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4" name="Rectangle 8"/>
            <p:cNvSpPr>
              <a:spLocks noChangeArrowheads="1"/>
            </p:cNvSpPr>
            <p:nvPr/>
          </p:nvSpPr>
          <p:spPr bwMode="auto">
            <a:xfrm>
              <a:off x="4649" y="316"/>
              <a:ext cx="998" cy="2660"/>
            </a:xfrm>
            <a:prstGeom prst="rect">
              <a:avLst/>
            </a:prstGeom>
            <a:gradFill rotWithShape="1">
              <a:gsLst>
                <a:gs pos="0">
                  <a:srgbClr val="CCECFF">
                    <a:gamma/>
                    <a:tint val="0"/>
                    <a:invGamma/>
                  </a:srgbClr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7" dist="17961" dir="2700000">
                <a:srgbClr val="CCEC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GB" altLang="en-US" sz="2800" b="0">
                  <a:solidFill>
                    <a:srgbClr val="800080"/>
                  </a:solidFill>
                </a:rPr>
                <a:t>OTC</a:t>
              </a:r>
            </a:p>
            <a:p>
              <a:r>
                <a:rPr lang="en-GB" altLang="en-US" sz="2000" b="0">
                  <a:solidFill>
                    <a:srgbClr val="800080"/>
                  </a:solidFill>
                </a:rPr>
                <a:t>(over the </a:t>
              </a:r>
            </a:p>
            <a:p>
              <a:r>
                <a:rPr lang="en-GB" altLang="en-US" sz="2000" b="0">
                  <a:solidFill>
                    <a:srgbClr val="800080"/>
                  </a:solidFill>
                </a:rPr>
                <a:t>Counter)</a:t>
              </a:r>
            </a:p>
            <a:p>
              <a:r>
                <a:rPr lang="en-GB" altLang="en-US" sz="2000" b="0">
                  <a:solidFill>
                    <a:srgbClr val="800080"/>
                  </a:solidFill>
                </a:rPr>
                <a:t>transactions</a:t>
              </a:r>
            </a:p>
            <a:p>
              <a:r>
                <a:rPr lang="en-GB" altLang="en-US" sz="2000" b="0">
                  <a:solidFill>
                    <a:srgbClr val="800080"/>
                  </a:solidFill>
                </a:rPr>
                <a:t>may use just </a:t>
              </a:r>
            </a:p>
            <a:p>
              <a:r>
                <a:rPr lang="en-GB" altLang="en-US" sz="2000" b="0">
                  <a:solidFill>
                    <a:srgbClr val="800080"/>
                  </a:solidFill>
                </a:rPr>
                <a:t>the mobile </a:t>
              </a:r>
            </a:p>
            <a:p>
              <a:r>
                <a:rPr lang="en-GB" altLang="en-US" sz="2000" b="0">
                  <a:solidFill>
                    <a:srgbClr val="800080"/>
                  </a:solidFill>
                </a:rPr>
                <a:t>wallet </a:t>
              </a:r>
            </a:p>
            <a:p>
              <a:r>
                <a:rPr lang="en-GB" altLang="en-US" sz="2000" b="0">
                  <a:solidFill>
                    <a:srgbClr val="800080"/>
                  </a:solidFill>
                </a:rPr>
                <a:t>account of an </a:t>
              </a:r>
            </a:p>
            <a:p>
              <a:r>
                <a:rPr lang="en-GB" altLang="en-US" sz="2000" b="0">
                  <a:solidFill>
                    <a:srgbClr val="800080"/>
                  </a:solidFill>
                </a:rPr>
                <a:t>agent for </a:t>
              </a:r>
            </a:p>
            <a:p>
              <a:r>
                <a:rPr lang="en-GB" altLang="en-US" sz="2000" b="0">
                  <a:solidFill>
                    <a:srgbClr val="800080"/>
                  </a:solidFill>
                </a:rPr>
                <a:t>transfers or </a:t>
              </a:r>
            </a:p>
            <a:p>
              <a:r>
                <a:rPr lang="en-GB" altLang="en-US" sz="2000" b="0">
                  <a:solidFill>
                    <a:srgbClr val="800080"/>
                  </a:solidFill>
                </a:rPr>
                <a:t>payments </a:t>
              </a:r>
            </a:p>
            <a:p>
              <a:r>
                <a:rPr lang="en-GB" altLang="en-US" sz="2000" b="0">
                  <a:solidFill>
                    <a:srgbClr val="800080"/>
                  </a:solidFill>
                </a:rPr>
                <a:t>with cash</a:t>
              </a:r>
            </a:p>
          </p:txBody>
        </p:sp>
      </p:grpSp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471488" y="-17463"/>
            <a:ext cx="56248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0"/>
            <a:r>
              <a:rPr lang="en-US" altLang="ko-KR" sz="2400" b="1" dirty="0" smtClean="0">
                <a:solidFill>
                  <a:srgbClr val="0070C0"/>
                </a:solidFill>
                <a:latin typeface="Calibri"/>
                <a:ea typeface="맑은 고딕" panose="020B0503020000020004" pitchFamily="34" charset="-127"/>
              </a:rPr>
              <a:t>II. Digital Financial Services – Key Concepts</a:t>
            </a:r>
            <a:endParaRPr lang="ko-KR" altLang="en-US" sz="2400" b="1" dirty="0">
              <a:solidFill>
                <a:srgbClr val="0070C0"/>
              </a:solidFill>
              <a:latin typeface="Calibri"/>
              <a:ea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9004141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animBg="1"/>
      <p:bldP spid="121859" grpId="0" animBg="1"/>
      <p:bldP spid="1218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III. Digital Financial Services and Financial Inclusion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22" y="1005520"/>
            <a:ext cx="8026892" cy="3732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505516" y="3472143"/>
            <a:ext cx="19432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ea typeface="SimSun" panose="02010600030101010101" pitchFamily="2" charset="-122"/>
                <a:cs typeface="Gisha" panose="020B0502040204020203" pitchFamily="34" charset="-79"/>
              </a:rPr>
              <a:t>     1.6 </a:t>
            </a:r>
            <a:r>
              <a:rPr lang="en-US" sz="1600" dirty="0">
                <a:ea typeface="SimSun" panose="02010600030101010101" pitchFamily="2" charset="-122"/>
                <a:cs typeface="Gisha" panose="020B0502040204020203" pitchFamily="34" charset="-79"/>
              </a:rPr>
              <a:t>billion have a </a:t>
            </a:r>
            <a:endParaRPr lang="en-US" sz="1600" dirty="0" smtClean="0">
              <a:ea typeface="SimSun" panose="02010600030101010101" pitchFamily="2" charset="-122"/>
              <a:cs typeface="Gisha" panose="020B0502040204020203" pitchFamily="34" charset="-79"/>
            </a:endParaRPr>
          </a:p>
          <a:p>
            <a:r>
              <a:rPr lang="en-US" sz="1600" dirty="0">
                <a:ea typeface="SimSun" panose="02010600030101010101" pitchFamily="2" charset="-122"/>
                <a:cs typeface="Gisha" panose="020B0502040204020203" pitchFamily="34" charset="-79"/>
              </a:rPr>
              <a:t> </a:t>
            </a:r>
            <a:r>
              <a:rPr lang="en-US" sz="1600" dirty="0" smtClean="0">
                <a:ea typeface="SimSun" panose="02010600030101010101" pitchFamily="2" charset="-122"/>
                <a:cs typeface="Gisha" panose="020B0502040204020203" pitchFamily="34" charset="-79"/>
              </a:rPr>
              <a:t>    mobile </a:t>
            </a:r>
            <a:r>
              <a:rPr lang="en-US" sz="1600" dirty="0">
                <a:ea typeface="SimSun" panose="02010600030101010101" pitchFamily="2" charset="-122"/>
                <a:cs typeface="Gisha" panose="020B0502040204020203" pitchFamily="34" charset="-79"/>
              </a:rPr>
              <a:t>phone </a:t>
            </a:r>
          </a:p>
          <a:p>
            <a:endParaRPr lang="en-GB" sz="1600" dirty="0" smtClean="0">
              <a:latin typeface="Arial Narrow" panose="020B0606020202030204" pitchFamily="34" charset="0"/>
            </a:endParaRPr>
          </a:p>
          <a:p>
            <a:endParaRPr lang="en-GB" sz="1600" dirty="0">
              <a:latin typeface="Arial Narrow" panose="020B0606020202030204" pitchFamily="34" charset="0"/>
            </a:endParaRPr>
          </a:p>
          <a:p>
            <a:r>
              <a:rPr lang="en-GB" sz="1600" dirty="0" smtClean="0">
                <a:latin typeface="Arial Narrow" panose="020B0606020202030204" pitchFamily="34" charset="0"/>
              </a:rPr>
              <a:t>Source: FINDEX 2014 </a:t>
            </a:r>
            <a:endParaRPr lang="en-GB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13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IV. Mobile Money Market Situation: Overview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153781" y="5351477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 Narrow" panose="020B0606020202030204" pitchFamily="34" charset="0"/>
              </a:rPr>
              <a:t>Source: GSMA </a:t>
            </a:r>
            <a:endParaRPr lang="en-GB" sz="1600" dirty="0">
              <a:latin typeface="Arial Narrow" panose="020B060602020203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t="15293"/>
          <a:stretch/>
        </p:blipFill>
        <p:spPr>
          <a:xfrm>
            <a:off x="756957" y="1609224"/>
            <a:ext cx="7793211" cy="3742253"/>
          </a:xfrm>
          <a:prstGeom prst="rect">
            <a:avLst/>
          </a:prstGeom>
        </p:spPr>
      </p:pic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1049079" y="803980"/>
            <a:ext cx="71013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9pPr>
          </a:lstStyle>
          <a:p>
            <a:pPr marL="0" indent="0" algn="ctr" eaLnBrk="1">
              <a:spcAft>
                <a:spcPts val="600"/>
              </a:spcAft>
              <a:defRPr/>
            </a:pPr>
            <a:r>
              <a:rPr lang="en-GB" altLang="en-US" sz="2000" b="1" dirty="0">
                <a:solidFill>
                  <a:schemeClr val="accent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NUMBER OF LIVE MOBILE MONEY SERVICES FOR THE UNBANKED BY </a:t>
            </a:r>
            <a:r>
              <a:rPr lang="en-GB" altLang="en-US" sz="2000" b="1" dirty="0" smtClean="0">
                <a:solidFill>
                  <a:schemeClr val="accent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REGION - 2014</a:t>
            </a:r>
            <a:endParaRPr lang="en-GB" altLang="en-US" sz="2000" b="1" dirty="0">
              <a:solidFill>
                <a:schemeClr val="accent5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78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83"/>
          <a:stretch/>
        </p:blipFill>
        <p:spPr>
          <a:xfrm>
            <a:off x="97189" y="707288"/>
            <a:ext cx="6489573" cy="4034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914" y="752880"/>
            <a:ext cx="32114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00585E"/>
                </a:solidFill>
                <a:latin typeface="Arial Narrow" panose="020B0606020202030204" pitchFamily="34" charset="0"/>
              </a:rPr>
              <a:t>56</a:t>
            </a:r>
            <a:r>
              <a:rPr lang="en-GB" dirty="0">
                <a:latin typeface="Arial Narrow" panose="020B0606020202030204" pitchFamily="34" charset="0"/>
              </a:rPr>
              <a:t> markets have </a:t>
            </a:r>
            <a:r>
              <a:rPr lang="en-GB" b="1" dirty="0">
                <a:solidFill>
                  <a:srgbClr val="00585E"/>
                </a:solidFill>
                <a:latin typeface="Arial Narrow" panose="020B0606020202030204" pitchFamily="34" charset="0"/>
              </a:rPr>
              <a:t>2 or more </a:t>
            </a:r>
            <a:r>
              <a:rPr lang="en-GB" dirty="0">
                <a:latin typeface="Arial Narrow" panose="020B0606020202030204" pitchFamily="34" charset="0"/>
              </a:rPr>
              <a:t>live services</a:t>
            </a:r>
            <a:r>
              <a:rPr lang="en-GB" dirty="0" smtClean="0">
                <a:latin typeface="Arial Narrow" panose="020B0606020202030204" pitchFamily="34" charset="0"/>
              </a:rPr>
              <a:t>.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b="1" dirty="0" smtClean="0">
              <a:solidFill>
                <a:srgbClr val="00585E"/>
              </a:solidFill>
              <a:latin typeface="Arial Narrow" panose="020B0606020202030204" pitchFamily="34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00585E"/>
                </a:solidFill>
                <a:latin typeface="Arial Narrow" panose="020B0606020202030204" pitchFamily="34" charset="0"/>
              </a:rPr>
              <a:t>38</a:t>
            </a:r>
            <a:r>
              <a:rPr lang="en-GB" dirty="0" smtClean="0">
                <a:latin typeface="Arial Narrow" panose="020B0606020202030204" pitchFamily="34" charset="0"/>
              </a:rPr>
              <a:t> </a:t>
            </a:r>
            <a:r>
              <a:rPr lang="en-GB" dirty="0">
                <a:latin typeface="Arial Narrow" panose="020B0606020202030204" pitchFamily="34" charset="0"/>
              </a:rPr>
              <a:t>markets have </a:t>
            </a:r>
            <a:r>
              <a:rPr lang="en-GB" b="1" dirty="0">
                <a:solidFill>
                  <a:srgbClr val="00585E"/>
                </a:solidFill>
                <a:latin typeface="Arial Narrow" panose="020B0606020202030204" pitchFamily="34" charset="0"/>
              </a:rPr>
              <a:t>3 or more </a:t>
            </a:r>
            <a:r>
              <a:rPr lang="en-GB" dirty="0">
                <a:latin typeface="Arial Narrow" panose="020B0606020202030204" pitchFamily="34" charset="0"/>
              </a:rPr>
              <a:t>live </a:t>
            </a:r>
            <a:r>
              <a:rPr lang="en-GB" dirty="0" smtClean="0">
                <a:latin typeface="Arial Narrow" panose="020B0606020202030204" pitchFamily="34" charset="0"/>
              </a:rPr>
              <a:t>services.</a:t>
            </a:r>
            <a:endParaRPr lang="en-GB" dirty="0">
              <a:latin typeface="Arial Narrow" panose="020B0606020202030204" pitchFamily="34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dirty="0" smtClean="0">
              <a:latin typeface="Arial Narrow" panose="020B0606020202030204" pitchFamily="34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 Narrow" panose="020B0606020202030204" pitchFamily="34" charset="0"/>
              </a:rPr>
              <a:t>In </a:t>
            </a:r>
            <a:r>
              <a:rPr lang="en-GB" dirty="0">
                <a:latin typeface="Arial Narrow" panose="020B0606020202030204" pitchFamily="34" charset="0"/>
              </a:rPr>
              <a:t>2014, MNOs </a:t>
            </a:r>
            <a:r>
              <a:rPr lang="en-GB" dirty="0" smtClean="0">
                <a:latin typeface="Arial Narrow" panose="020B0606020202030204" pitchFamily="34" charset="0"/>
              </a:rPr>
              <a:t>implemented A2A interoperability </a:t>
            </a:r>
            <a:r>
              <a:rPr lang="en-GB" dirty="0">
                <a:latin typeface="Arial Narrow" panose="020B0606020202030204" pitchFamily="34" charset="0"/>
              </a:rPr>
              <a:t>in three </a:t>
            </a:r>
            <a:r>
              <a:rPr lang="en-GB" dirty="0" smtClean="0">
                <a:latin typeface="Arial Narrow" panose="020B0606020202030204" pitchFamily="34" charset="0"/>
              </a:rPr>
              <a:t>markets</a:t>
            </a:r>
          </a:p>
          <a:p>
            <a:pPr marL="1143000" lvl="2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Pakistan</a:t>
            </a:r>
          </a:p>
          <a:p>
            <a:pPr marL="1143000" lvl="2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Arial Narrow" panose="020B0606020202030204" pitchFamily="34" charset="0"/>
              </a:rPr>
              <a:t>Sri Lanka</a:t>
            </a:r>
          </a:p>
          <a:p>
            <a:pPr marL="1143000" lvl="2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Tanzania</a:t>
            </a:r>
          </a:p>
          <a:p>
            <a:pPr marL="342900" lvl="1" indent="0">
              <a:buClr>
                <a:srgbClr val="C00000"/>
              </a:buClr>
            </a:pPr>
            <a:r>
              <a:rPr lang="en-GB" dirty="0">
                <a:latin typeface="Arial Narrow" panose="020B0606020202030204" pitchFamily="34" charset="0"/>
              </a:rPr>
              <a:t>following in the footsteps of MNOs in Indonesia.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23287" y="4211514"/>
            <a:ext cx="1679314" cy="1647781"/>
            <a:chOff x="182438" y="4389755"/>
            <a:chExt cx="1740715" cy="1844602"/>
          </a:xfrm>
          <a:noFill/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7703" y="4389755"/>
              <a:ext cx="1590675" cy="504825"/>
            </a:xfrm>
            <a:prstGeom prst="rect">
              <a:avLst/>
            </a:prstGeom>
            <a:noFill/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4378" y="4881807"/>
              <a:ext cx="1524000" cy="447675"/>
            </a:xfrm>
            <a:prstGeom prst="rect">
              <a:avLst/>
            </a:prstGeom>
            <a:noFill/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4378" y="5386632"/>
              <a:ext cx="1628775" cy="400050"/>
            </a:xfrm>
            <a:prstGeom prst="rect">
              <a:avLst/>
            </a:prstGeom>
            <a:noFill/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2438" y="5843832"/>
              <a:ext cx="1381125" cy="390525"/>
            </a:xfrm>
            <a:prstGeom prst="rect">
              <a:avLst/>
            </a:prstGeom>
            <a:noFill/>
          </p:spPr>
        </p:pic>
      </p:grpSp>
      <p:sp>
        <p:nvSpPr>
          <p:cNvPr id="11" name="TextBox 10"/>
          <p:cNvSpPr txBox="1"/>
          <p:nvPr/>
        </p:nvSpPr>
        <p:spPr>
          <a:xfrm>
            <a:off x="2002601" y="5481318"/>
            <a:ext cx="5612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>
                <a:latin typeface="Arial Narrow" panose="020B0606020202030204" pitchFamily="34" charset="0"/>
              </a:rPr>
              <a:t>Source: GSMA Survey of Mobile Money Adoption in 89 Countries, 2014</a:t>
            </a:r>
            <a:endParaRPr lang="en-GB" sz="1600" i="1" dirty="0">
              <a:latin typeface="Arial Narrow" panose="020B0606020202030204" pitchFamily="34" charset="0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IV. Mobile Money Market Situation: Interoperability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934" y="4813034"/>
            <a:ext cx="2249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Arial Narrow" panose="020B0606020202030204" pitchFamily="34" charset="0"/>
              </a:rPr>
              <a:t>MNO: Mobile Network Operator</a:t>
            </a:r>
          </a:p>
          <a:p>
            <a:r>
              <a:rPr lang="en-US" sz="1400" i="1" dirty="0" smtClean="0">
                <a:latin typeface="Arial Narrow" panose="020B0606020202030204" pitchFamily="34" charset="0"/>
              </a:rPr>
              <a:t>A2A: Agent to Agent</a:t>
            </a:r>
            <a:endParaRPr lang="en-US" sz="1400" i="1" dirty="0"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2601" y="5481318"/>
            <a:ext cx="5171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>
                <a:latin typeface="Arial Narrow" panose="020B0606020202030204" pitchFamily="34" charset="0"/>
              </a:rPr>
              <a:t>Source: GSMA Survey of Mobile Money Adoption in 89 Countries</a:t>
            </a:r>
            <a:endParaRPr lang="en-GB" sz="16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9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IV. Mobile Money Market Situation: Tanzania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30016" y="583324"/>
            <a:ext cx="6810703" cy="51395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2601" y="5553606"/>
            <a:ext cx="5171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>
                <a:latin typeface="Arial Narrow" panose="020B0606020202030204" pitchFamily="34" charset="0"/>
              </a:rPr>
              <a:t>Source: </a:t>
            </a:r>
            <a:r>
              <a:rPr lang="en-GB" sz="1600" i="1" dirty="0" err="1" smtClean="0">
                <a:latin typeface="Arial Narrow" panose="020B0606020202030204" pitchFamily="34" charset="0"/>
              </a:rPr>
              <a:t>Millicom</a:t>
            </a:r>
            <a:endParaRPr lang="en-GB" sz="16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7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6329363" y="1071562"/>
            <a:ext cx="2486025" cy="300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8575" tIns="28575" rIns="28575" bIns="28575" anchor="ctr"/>
          <a:lstStyle>
            <a:lvl1pPr marL="396875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9pPr>
          </a:lstStyle>
          <a:p>
            <a:endParaRPr lang="en-GB" alt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"/>
          <a:stretch/>
        </p:blipFill>
        <p:spPr>
          <a:xfrm>
            <a:off x="2386012" y="985838"/>
            <a:ext cx="6472238" cy="4204605"/>
          </a:xfrm>
          <a:prstGeom prst="rect">
            <a:avLst/>
          </a:prstGeom>
        </p:spPr>
      </p:pic>
      <p:sp>
        <p:nvSpPr>
          <p:cNvPr id="54277" name="TextBox 7"/>
          <p:cNvSpPr txBox="1">
            <a:spLocks noChangeArrowheads="1"/>
          </p:cNvSpPr>
          <p:nvPr/>
        </p:nvSpPr>
        <p:spPr bwMode="auto">
          <a:xfrm>
            <a:off x="684579" y="751378"/>
            <a:ext cx="2221859" cy="2380357"/>
          </a:xfrm>
          <a:prstGeom prst="ellipse">
            <a:avLst/>
          </a:prstGeom>
          <a:solidFill>
            <a:srgbClr val="0058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101250">
            <a:spAutoFit/>
          </a:bodyPr>
          <a:lstStyle>
            <a:lvl1pPr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9pPr>
          </a:lstStyle>
          <a:p>
            <a:pPr algn="ctr" eaLnBrk="1"/>
            <a:r>
              <a:rPr lang="en-GB" altLang="en-US" sz="4800" dirty="0">
                <a:solidFill>
                  <a:srgbClr val="FFFFFF"/>
                </a:solidFill>
                <a:latin typeface="Arial Narrow" panose="020B0606020202030204" pitchFamily="34" charset="0"/>
              </a:rPr>
              <a:t>299m</a:t>
            </a:r>
            <a:endParaRPr lang="en-GB" altLang="en-US" sz="2000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algn="ctr" eaLnBrk="1"/>
            <a:r>
              <a:rPr lang="en-GB" altLang="en-US" sz="2000" dirty="0">
                <a:solidFill>
                  <a:srgbClr val="FFFFFF"/>
                </a:solidFill>
                <a:latin typeface="Arial Narrow" panose="020B0606020202030204" pitchFamily="34" charset="0"/>
              </a:rPr>
              <a:t>registered accounts</a:t>
            </a:r>
          </a:p>
          <a:p>
            <a:pPr algn="ctr" eaLnBrk="1"/>
            <a:r>
              <a:rPr lang="en-GB" altLang="en-US" sz="1600" dirty="0">
                <a:solidFill>
                  <a:srgbClr val="FFFFFF"/>
                </a:solidFill>
                <a:latin typeface="Arial Narrow" panose="020B0606020202030204" pitchFamily="34" charset="0"/>
              </a:rPr>
              <a:t>(203m in 2013)</a:t>
            </a:r>
          </a:p>
        </p:txBody>
      </p:sp>
      <p:sp>
        <p:nvSpPr>
          <p:cNvPr id="54279" name="TextBox 7"/>
          <p:cNvSpPr>
            <a:spLocks noChangeArrowheads="1"/>
          </p:cNvSpPr>
          <p:nvPr/>
        </p:nvSpPr>
        <p:spPr bwMode="auto">
          <a:xfrm>
            <a:off x="913345" y="3131735"/>
            <a:ext cx="1533969" cy="3040365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9pPr>
          </a:lstStyle>
          <a:p>
            <a:pPr algn="ctr" eaLnBrk="1"/>
            <a:r>
              <a:rPr lang="en-GB" altLang="en-US" sz="4800" dirty="0">
                <a:solidFill>
                  <a:srgbClr val="01575D"/>
                </a:solidFill>
                <a:latin typeface="Arial Narrow" panose="020B0606020202030204" pitchFamily="34" charset="0"/>
              </a:rPr>
              <a:t>103m</a:t>
            </a:r>
          </a:p>
          <a:p>
            <a:pPr algn="ctr" eaLnBrk="1"/>
            <a:r>
              <a:rPr lang="en-GB" altLang="en-US" sz="1400" dirty="0">
                <a:solidFill>
                  <a:srgbClr val="01575D"/>
                </a:solidFill>
                <a:latin typeface="Arial Narrow" panose="020B0606020202030204" pitchFamily="34" charset="0"/>
              </a:rPr>
              <a:t>active accounts</a:t>
            </a:r>
          </a:p>
          <a:p>
            <a:pPr algn="ctr" eaLnBrk="1"/>
            <a:r>
              <a:rPr lang="en-GB" altLang="en-US" sz="1100" dirty="0">
                <a:solidFill>
                  <a:srgbClr val="01575D"/>
                </a:solidFill>
                <a:latin typeface="Arial Narrow" panose="020B0606020202030204" pitchFamily="34" charset="0"/>
              </a:rPr>
              <a:t>(61m in 2013)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44564" y="5128019"/>
            <a:ext cx="6528000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881" lvl="2" indent="-19288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575" b="1" dirty="0">
                <a:solidFill>
                  <a:srgbClr val="00585E"/>
                </a:solidFill>
                <a:latin typeface="Arial Narrow" panose="020B0606020202030204" pitchFamily="34" charset="0"/>
              </a:rPr>
              <a:t>21 services </a:t>
            </a:r>
            <a:r>
              <a:rPr lang="en-GB" sz="1575" dirty="0">
                <a:latin typeface="Arial Narrow" panose="020B0606020202030204" pitchFamily="34" charset="0"/>
              </a:rPr>
              <a:t>now have more than </a:t>
            </a:r>
            <a:r>
              <a:rPr lang="en-GB" sz="1575" b="1" dirty="0">
                <a:solidFill>
                  <a:srgbClr val="00585E"/>
                </a:solidFill>
                <a:latin typeface="Arial Narrow" panose="020B0606020202030204" pitchFamily="34" charset="0"/>
              </a:rPr>
              <a:t>1 million </a:t>
            </a:r>
            <a:r>
              <a:rPr lang="en-GB" sz="1575" dirty="0">
                <a:latin typeface="Arial Narrow" panose="020B0606020202030204" pitchFamily="34" charset="0"/>
              </a:rPr>
              <a:t>active accounts.</a:t>
            </a:r>
          </a:p>
          <a:p>
            <a:pPr marL="192881" lvl="2" indent="-19288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575" b="1" dirty="0">
                <a:solidFill>
                  <a:srgbClr val="00585E"/>
                </a:solidFill>
                <a:latin typeface="Arial Narrow" panose="020B0606020202030204" pitchFamily="34" charset="0"/>
              </a:rPr>
              <a:t>5 services </a:t>
            </a:r>
            <a:r>
              <a:rPr lang="en-GB" sz="1575" dirty="0">
                <a:latin typeface="Arial Narrow" panose="020B0606020202030204" pitchFamily="34" charset="0"/>
              </a:rPr>
              <a:t>have more than </a:t>
            </a:r>
            <a:r>
              <a:rPr lang="en-GB" sz="1575" b="1" dirty="0">
                <a:solidFill>
                  <a:srgbClr val="00585E"/>
                </a:solidFill>
                <a:latin typeface="Arial Narrow" panose="020B0606020202030204" pitchFamily="34" charset="0"/>
              </a:rPr>
              <a:t>5 million </a:t>
            </a:r>
            <a:r>
              <a:rPr lang="en-GB" sz="1575" dirty="0">
                <a:latin typeface="Arial Narrow" panose="020B0606020202030204" pitchFamily="34" charset="0"/>
              </a:rPr>
              <a:t>active mobile money accounts.</a:t>
            </a:r>
          </a:p>
          <a:p>
            <a:pPr marL="192881" lvl="2" indent="-192881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575" b="1" dirty="0">
                <a:solidFill>
                  <a:srgbClr val="00585E"/>
                </a:solidFill>
                <a:latin typeface="Arial Narrow" panose="020B0606020202030204" pitchFamily="34" charset="0"/>
                <a:ea typeface="ＭＳ Ｐゴシック" charset="0"/>
                <a:cs typeface="Arial" charset="0"/>
              </a:rPr>
              <a:t>16</a:t>
            </a:r>
            <a:r>
              <a:rPr lang="en-GB" sz="1575" b="1" dirty="0">
                <a:latin typeface="Arial Narrow" panose="020B0606020202030204" pitchFamily="34" charset="0"/>
                <a:ea typeface="ＭＳ Ｐゴシック" charset="0"/>
                <a:cs typeface="Arial" charset="0"/>
              </a:rPr>
              <a:t> </a:t>
            </a:r>
            <a:r>
              <a:rPr lang="en-GB" sz="1575" dirty="0">
                <a:latin typeface="Arial Narrow" panose="020B0606020202030204" pitchFamily="34" charset="0"/>
                <a:ea typeface="ＭＳ Ｐゴシック" charset="0"/>
                <a:cs typeface="Arial" charset="0"/>
              </a:rPr>
              <a:t>countries are now home to more mobile money accounts than bank accounts.</a:t>
            </a:r>
            <a:endParaRPr lang="en-GB" sz="1575" dirty="0">
              <a:latin typeface="Arial Narrow" panose="020B0606020202030204" pitchFamily="34" charset="0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V. Mobile Money Accounts : Active Accounts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38175" y="5985820"/>
            <a:ext cx="5171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>
                <a:latin typeface="Arial Narrow" panose="020B0606020202030204" pitchFamily="34" charset="0"/>
              </a:rPr>
              <a:t>Source: GSMA Survey of Mobile Money Adoption in 89 Countries</a:t>
            </a:r>
            <a:endParaRPr lang="en-GB" sz="16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9358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14575" y="1093042"/>
            <a:ext cx="5811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0"/>
              </a:spcAft>
              <a:buClr>
                <a:srgbClr val="09454B"/>
              </a:buClr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Both banks and non-banks</a:t>
            </a:r>
            <a:r>
              <a:rPr lang="en-GB" sz="2400" b="1" dirty="0">
                <a:solidFill>
                  <a:srgbClr val="00585E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>
                <a:latin typeface="Arial Narrow" panose="020B0606020202030204" pitchFamily="34" charset="0"/>
              </a:rPr>
              <a:t>are allowed to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issue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mobile money </a:t>
            </a:r>
            <a:r>
              <a:rPr lang="en-GB" sz="2400" dirty="0">
                <a:latin typeface="Arial Narrow" panose="020B0606020202030204" pitchFamily="34" charset="0"/>
              </a:rPr>
              <a:t>(or </a:t>
            </a:r>
            <a:r>
              <a:rPr lang="en-GB" sz="2400" dirty="0" smtClean="0">
                <a:latin typeface="Arial Narrow" panose="020B0606020202030204" pitchFamily="34" charset="0"/>
              </a:rPr>
              <a:t>equivalent) and to </a:t>
            </a:r>
            <a:r>
              <a:rPr lang="en-GB" sz="2400" dirty="0">
                <a:latin typeface="Arial Narrow" panose="020B0606020202030204" pitchFamily="34" charset="0"/>
              </a:rPr>
              <a:t>use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agents for cash-in and cash-out</a:t>
            </a:r>
            <a:r>
              <a:rPr lang="en-GB" sz="2400" dirty="0">
                <a:latin typeface="Arial Narrow" panose="020B0606020202030204" pitchFamily="34" charset="0"/>
              </a:rPr>
              <a:t> operations, </a:t>
            </a:r>
            <a:r>
              <a:rPr lang="en-GB" sz="2400" dirty="0" smtClean="0">
                <a:latin typeface="Arial Narrow" panose="020B0606020202030204" pitchFamily="34" charset="0"/>
              </a:rPr>
              <a:t>and</a:t>
            </a:r>
          </a:p>
          <a:p>
            <a:pPr marL="457200" indent="-457200">
              <a:spcAft>
                <a:spcPts val="0"/>
              </a:spcAft>
              <a:buClr>
                <a:srgbClr val="09454B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 Narrow" panose="020B0606020202030204" pitchFamily="34" charset="0"/>
              </a:rPr>
              <a:t>There is sustainable</a:t>
            </a:r>
            <a:r>
              <a:rPr lang="en-GB" sz="2400" dirty="0">
                <a:latin typeface="Arial Narrow" panose="020B0606020202030204" pitchFamily="34" charset="0"/>
              </a:rPr>
              <a:t>,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market-driven</a:t>
            </a:r>
            <a:r>
              <a:rPr lang="en-GB" sz="2400" dirty="0">
                <a:latin typeface="Arial Narrow" panose="020B0606020202030204" pitchFamily="34" charset="0"/>
              </a:rPr>
              <a:t> approach to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interoperability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en-GB" sz="24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643" y="822472"/>
            <a:ext cx="519982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Clr>
                <a:srgbClr val="00585E"/>
              </a:buClr>
              <a:buFont typeface="Wingdings" panose="05000000000000000000" pitchFamily="2" charset="2"/>
              <a:buChar char="§"/>
            </a:pPr>
            <a:r>
              <a:rPr lang="en-GB" sz="2800" dirty="0" smtClean="0">
                <a:latin typeface="Arial Narrow" panose="020B0606020202030204" pitchFamily="34" charset="0"/>
              </a:rPr>
              <a:t>Cote </a:t>
            </a:r>
            <a:r>
              <a:rPr lang="en-GB" sz="2800" dirty="0">
                <a:latin typeface="Arial Narrow" panose="020B0606020202030204" pitchFamily="34" charset="0"/>
              </a:rPr>
              <a:t>d’Ivoire</a:t>
            </a:r>
          </a:p>
          <a:p>
            <a:pPr marL="380990" indent="-380990">
              <a:buClr>
                <a:srgbClr val="00585E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latin typeface="Arial Narrow" panose="020B0606020202030204" pitchFamily="34" charset="0"/>
              </a:rPr>
              <a:t>Kenya</a:t>
            </a:r>
          </a:p>
          <a:p>
            <a:pPr marL="380990" indent="-380990">
              <a:buClr>
                <a:srgbClr val="00585E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latin typeface="Arial Narrow" panose="020B0606020202030204" pitchFamily="34" charset="0"/>
              </a:rPr>
              <a:t>Lesotho</a:t>
            </a:r>
          </a:p>
          <a:p>
            <a:pPr marL="380990" indent="-380990">
              <a:buClr>
                <a:srgbClr val="00585E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latin typeface="Arial Narrow" panose="020B0606020202030204" pitchFamily="34" charset="0"/>
              </a:rPr>
              <a:t>Namibia</a:t>
            </a:r>
          </a:p>
          <a:p>
            <a:pPr marL="380990" indent="-380990">
              <a:buClr>
                <a:srgbClr val="00585E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latin typeface="Arial Narrow" panose="020B0606020202030204" pitchFamily="34" charset="0"/>
              </a:rPr>
              <a:t>Paraguay</a:t>
            </a:r>
          </a:p>
          <a:p>
            <a:pPr marL="380990" indent="-380990">
              <a:buClr>
                <a:srgbClr val="00585E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latin typeface="Arial Narrow" panose="020B0606020202030204" pitchFamily="34" charset="0"/>
              </a:rPr>
              <a:t>Rwanda</a:t>
            </a:r>
          </a:p>
          <a:p>
            <a:pPr marL="380990" indent="-380990">
              <a:buClr>
                <a:srgbClr val="00585E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latin typeface="Arial Narrow" panose="020B0606020202030204" pitchFamily="34" charset="0"/>
              </a:rPr>
              <a:t>Swaziland</a:t>
            </a:r>
          </a:p>
          <a:p>
            <a:pPr marL="380990" indent="-380990">
              <a:buClr>
                <a:srgbClr val="00585E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latin typeface="Arial Narrow" panose="020B0606020202030204" pitchFamily="34" charset="0"/>
              </a:rPr>
              <a:t>Tanzania</a:t>
            </a:r>
          </a:p>
          <a:p>
            <a:pPr marL="380990" indent="-380990">
              <a:buClr>
                <a:srgbClr val="00585E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latin typeface="Arial Narrow" panose="020B0606020202030204" pitchFamily="34" charset="0"/>
              </a:rPr>
              <a:t>Uganda</a:t>
            </a:r>
          </a:p>
          <a:p>
            <a:pPr marL="380990" indent="-380990">
              <a:buClr>
                <a:srgbClr val="00585E"/>
              </a:buClr>
              <a:buFont typeface="Wingdings" panose="05000000000000000000" pitchFamily="2" charset="2"/>
              <a:buChar char="§"/>
            </a:pPr>
            <a:r>
              <a:rPr lang="en-GB" sz="2800" dirty="0" smtClean="0">
                <a:latin typeface="Arial Narrow" panose="020B0606020202030204" pitchFamily="34" charset="0"/>
              </a:rPr>
              <a:t>Zimbabwe</a:t>
            </a:r>
          </a:p>
          <a:p>
            <a:endParaRPr lang="en-GB" sz="2800" dirty="0" smtClean="0">
              <a:latin typeface="Arial Narrow" panose="020B0606020202030204" pitchFamily="34" charset="0"/>
            </a:endParaRPr>
          </a:p>
          <a:p>
            <a:r>
              <a:rPr lang="en-GB" sz="2800" dirty="0" smtClean="0">
                <a:latin typeface="Arial Narrow" panose="020B0606020202030204" pitchFamily="34" charset="0"/>
              </a:rPr>
              <a:t>- In </a:t>
            </a:r>
            <a:r>
              <a:rPr lang="en-GB" sz="2800" dirty="0">
                <a:latin typeface="Arial Narrow" panose="020B0606020202030204" pitchFamily="34" charset="0"/>
              </a:rPr>
              <a:t>alphabetical order.</a:t>
            </a:r>
          </a:p>
          <a:p>
            <a:endParaRPr lang="en-GB" sz="2800" dirty="0" smtClean="0">
              <a:latin typeface="Arial Narrow" panose="020B0606020202030204" pitchFamily="34" charset="0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20568" y="17626"/>
            <a:ext cx="8229600" cy="44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altLang="ko-KR" sz="2400" dirty="0" smtClean="0">
                <a:solidFill>
                  <a:srgbClr val="0070C0"/>
                </a:solidFill>
              </a:rPr>
              <a:t>VI. Account Penetration: Top 10 Markets</a:t>
            </a:r>
            <a:endParaRPr lang="ko-KR" altLang="en-US" sz="2400" dirty="0" smtClean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9083" y="6203939"/>
            <a:ext cx="5664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>
                <a:latin typeface="Arial Narrow" panose="020B0606020202030204" pitchFamily="34" charset="0"/>
              </a:rPr>
              <a:t>Source: GSMA Survey of Mobile Money Adoption in 89 Countries, 2014</a:t>
            </a:r>
            <a:endParaRPr lang="en-GB" sz="16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57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U150template.potx" id="{ADB880A8-EEC0-4243-B056-19B9660C7DE3}" vid="{335FF76A-1870-47FC-9478-9E275AC3FB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E67DA60C76A54EADB29B096CB65BE3" ma:contentTypeVersion="1" ma:contentTypeDescription="Create a new document." ma:contentTypeScope="" ma:versionID="780d449f7202861cfead20317662c31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91F8C55-B99D-4F9C-A4B0-22BB3CD8AEAC}"/>
</file>

<file path=customXml/itemProps2.xml><?xml version="1.0" encoding="utf-8"?>
<ds:datastoreItem xmlns:ds="http://schemas.openxmlformats.org/officeDocument/2006/customXml" ds:itemID="{56EE3021-2DD4-4A21-94E0-933C5BF0EBD3}"/>
</file>

<file path=customXml/itemProps3.xml><?xml version="1.0" encoding="utf-8"?>
<ds:datastoreItem xmlns:ds="http://schemas.openxmlformats.org/officeDocument/2006/customXml" ds:itemID="{2EB02993-7961-4EF2-B1FF-E2A48CEEDA1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3263</TotalTime>
  <Words>1064</Words>
  <Application>Microsoft Office PowerPoint</Application>
  <PresentationFormat>On-screen Show (4:3)</PresentationFormat>
  <Paragraphs>224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Batang</vt:lpstr>
      <vt:lpstr>Lucida Grande</vt:lpstr>
      <vt:lpstr>맑은 고딕</vt:lpstr>
      <vt:lpstr>ＭＳ Ｐゴシック</vt:lpstr>
      <vt:lpstr>ＭＳ Ｐゴシック</vt:lpstr>
      <vt:lpstr>宋体</vt:lpstr>
      <vt:lpstr>宋体</vt:lpstr>
      <vt:lpstr>Univers</vt:lpstr>
      <vt:lpstr>Arial</vt:lpstr>
      <vt:lpstr>Arial Narrow</vt:lpstr>
      <vt:lpstr>Book Antiqua</vt:lpstr>
      <vt:lpstr>Calibri</vt:lpstr>
      <vt:lpstr>Gisha</vt:lpstr>
      <vt:lpstr>Times New Roman</vt:lpstr>
      <vt:lpstr>Verdana</vt:lpstr>
      <vt:lpstr>Wingdings</vt:lpstr>
      <vt:lpstr>Office Theme</vt:lpstr>
      <vt:lpstr>ITU Activities in Digital Financial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ITU-T Focus Group Digital Financial Services (FG DFS)</vt:lpstr>
      <vt:lpstr>Stakeholders</vt:lpstr>
      <vt:lpstr>PowerPoint Presentation</vt:lpstr>
      <vt:lpstr>Four Working Groups Have Been Established to Lead the Focus Group’s Efforts</vt:lpstr>
      <vt:lpstr>PowerPoint Presentation</vt:lpstr>
      <vt:lpstr>Working Group Tasks</vt:lpstr>
      <vt:lpstr>Working Group Tasks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ITU150 Template</dc:title>
  <dc:creator>Mauree, Venkatesen</dc:creator>
  <cp:lastModifiedBy>Mauree, Venkatesen</cp:lastModifiedBy>
  <cp:revision>236</cp:revision>
  <dcterms:created xsi:type="dcterms:W3CDTF">2014-09-01T15:38:30Z</dcterms:created>
  <dcterms:modified xsi:type="dcterms:W3CDTF">2015-10-26T02:41:22Z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0x01010039E67DA60C76A54EADB29B096CB65BE3</vt:lpwstr>
  </property>
</Properties>
</file>