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301" r:id="rId2"/>
    <p:sldId id="336" r:id="rId3"/>
    <p:sldId id="314" r:id="rId4"/>
    <p:sldId id="315" r:id="rId5"/>
    <p:sldId id="316" r:id="rId6"/>
    <p:sldId id="317" r:id="rId7"/>
    <p:sldId id="318" r:id="rId8"/>
    <p:sldId id="320" r:id="rId9"/>
    <p:sldId id="321" r:id="rId10"/>
    <p:sldId id="328" r:id="rId11"/>
    <p:sldId id="337" r:id="rId12"/>
    <p:sldId id="332" r:id="rId13"/>
    <p:sldId id="335" r:id="rId14"/>
    <p:sldId id="326" r:id="rId15"/>
  </p:sldIdLst>
  <p:sldSz cx="9144000" cy="6858000" type="screen4x3"/>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66CCFF"/>
    <a:srgbClr val="6699FF"/>
    <a:srgbClr val="9999FF"/>
    <a:srgbClr val="67BBEF"/>
    <a:srgbClr val="09A4E9"/>
    <a:srgbClr val="508CD4"/>
    <a:srgbClr val="39B2F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746" autoAdjust="0"/>
    <p:restoredTop sz="93060" autoAdjust="0"/>
  </p:normalViewPr>
  <p:slideViewPr>
    <p:cSldViewPr snapToGrid="0" snapToObjects="1" showGuides="1">
      <p:cViewPr>
        <p:scale>
          <a:sx n="70" d="100"/>
          <a:sy n="70" d="100"/>
        </p:scale>
        <p:origin x="-1056" y="12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10" d="100"/>
          <a:sy n="110" d="100"/>
        </p:scale>
        <p:origin x="6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231" cy="34106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623699" y="1"/>
            <a:ext cx="4302231" cy="341064"/>
          </a:xfrm>
          <a:prstGeom prst="rect">
            <a:avLst/>
          </a:prstGeom>
        </p:spPr>
        <p:txBody>
          <a:bodyPr vert="horz" lIns="91440" tIns="45720" rIns="91440" bIns="45720" rtlCol="0"/>
          <a:lstStyle>
            <a:lvl1pPr algn="r">
              <a:defRPr sz="1200"/>
            </a:lvl1pPr>
          </a:lstStyle>
          <a:p>
            <a:fld id="{19043458-52AD-4732-8CDD-1DD0811904F2}" type="datetimeFigureOut">
              <a:rPr lang="en-US" smtClean="0"/>
              <a:t>10/26/2015</a:t>
            </a:fld>
            <a:endParaRPr lang="en-US"/>
          </a:p>
        </p:txBody>
      </p:sp>
      <p:sp>
        <p:nvSpPr>
          <p:cNvPr id="4" name="Footer Placeholder 3"/>
          <p:cNvSpPr>
            <a:spLocks noGrp="1"/>
          </p:cNvSpPr>
          <p:nvPr>
            <p:ph type="ftr" sz="quarter" idx="2"/>
          </p:nvPr>
        </p:nvSpPr>
        <p:spPr>
          <a:xfrm>
            <a:off x="1" y="6456617"/>
            <a:ext cx="4302231"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3699" y="6456617"/>
            <a:ext cx="4302231" cy="341063"/>
          </a:xfrm>
          <a:prstGeom prst="rect">
            <a:avLst/>
          </a:prstGeom>
        </p:spPr>
        <p:txBody>
          <a:bodyPr vert="horz" lIns="91440" tIns="45720" rIns="91440" bIns="45720" rtlCol="0" anchor="b"/>
          <a:lstStyle>
            <a:lvl1pPr algn="r">
              <a:defRPr sz="1200"/>
            </a:lvl1pPr>
          </a:lstStyle>
          <a:p>
            <a:fld id="{B39C3D32-BE30-4FAD-8B4A-E63DFB82193F}" type="slidenum">
              <a:rPr lang="en-US" smtClean="0"/>
              <a:t>‹#›</a:t>
            </a:fld>
            <a:endParaRPr lang="en-US"/>
          </a:p>
        </p:txBody>
      </p:sp>
    </p:spTree>
    <p:extLst>
      <p:ext uri="{BB962C8B-B14F-4D97-AF65-F5344CB8AC3E}">
        <p14:creationId xmlns:p14="http://schemas.microsoft.com/office/powerpoint/2010/main" val="44714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4302125" cy="339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926" y="5"/>
            <a:ext cx="4303713" cy="339725"/>
          </a:xfrm>
          <a:prstGeom prst="rect">
            <a:avLst/>
          </a:prstGeom>
        </p:spPr>
        <p:txBody>
          <a:bodyPr vert="horz" lIns="91440" tIns="45720" rIns="91440" bIns="45720" rtlCol="0"/>
          <a:lstStyle>
            <a:lvl1pPr algn="r">
              <a:defRPr sz="1200"/>
            </a:lvl1pPr>
          </a:lstStyle>
          <a:p>
            <a:fld id="{989933D4-F91A-4EA5-9A61-A67F16632459}" type="datetimeFigureOut">
              <a:rPr lang="en-US" smtClean="0"/>
              <a:t>10/26/2015</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191" y="3228979"/>
            <a:ext cx="7943850" cy="30591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6456368"/>
            <a:ext cx="4302125" cy="339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926" y="6456368"/>
            <a:ext cx="4303713" cy="339725"/>
          </a:xfrm>
          <a:prstGeom prst="rect">
            <a:avLst/>
          </a:prstGeom>
        </p:spPr>
        <p:txBody>
          <a:bodyPr vert="horz" lIns="91440" tIns="45720" rIns="91440" bIns="45720" rtlCol="0" anchor="b"/>
          <a:lstStyle>
            <a:lvl1pPr algn="r">
              <a:defRPr sz="1200"/>
            </a:lvl1pPr>
          </a:lstStyle>
          <a:p>
            <a:fld id="{245ECFA5-82D6-4FAA-AC71-4FE3398F1523}" type="slidenum">
              <a:rPr lang="en-US" smtClean="0"/>
              <a:t>‹#›</a:t>
            </a:fld>
            <a:endParaRPr lang="en-US"/>
          </a:p>
        </p:txBody>
      </p:sp>
    </p:spTree>
    <p:extLst>
      <p:ext uri="{BB962C8B-B14F-4D97-AF65-F5344CB8AC3E}">
        <p14:creationId xmlns:p14="http://schemas.microsoft.com/office/powerpoint/2010/main" val="7004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ECFA5-82D6-4FAA-AC71-4FE3398F1523}" type="slidenum">
              <a:rPr lang="en-US" smtClean="0"/>
              <a:t>1</a:t>
            </a:fld>
            <a:endParaRPr lang="en-US"/>
          </a:p>
        </p:txBody>
      </p:sp>
    </p:spTree>
    <p:extLst>
      <p:ext uri="{BB962C8B-B14F-4D97-AF65-F5344CB8AC3E}">
        <p14:creationId xmlns:p14="http://schemas.microsoft.com/office/powerpoint/2010/main" val="1070079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 mutual recognition regime creates procedures that facilitate opportunities for mutual learning, technical assistance, and regulatory exchange, Indonesia found obstacles to enter into MRA. Firstly, assessment of mutual compatibility between national system of governance involves a (often highly) political process. Establishment of MRA </a:t>
            </a:r>
            <a:r>
              <a:rPr lang="en-US" dirty="0" err="1" smtClean="0"/>
              <a:t>MoU</a:t>
            </a:r>
            <a:r>
              <a:rPr lang="en-US" dirty="0" smtClean="0"/>
              <a:t> can be a costly and time consuming process. Secondly,</a:t>
            </a:r>
            <a:r>
              <a:rPr lang="en-US" baseline="0" dirty="0" smtClean="0"/>
              <a:t> a</a:t>
            </a:r>
            <a:r>
              <a:rPr lang="en-US" dirty="0" smtClean="0"/>
              <a:t>chieving mutual recognition has much more stringent requirements than most standard type approvals.</a:t>
            </a:r>
            <a:r>
              <a:rPr lang="en-US" baseline="0" dirty="0" smtClean="0"/>
              <a:t> Beside that, t</a:t>
            </a:r>
            <a:r>
              <a:rPr lang="en-US" dirty="0" smtClean="0"/>
              <a:t>esting using foreign technical regulation require high cost training, thus domestic testing laboratories tend to avoid MRA. And, examining the validity of test report is difficult. Tracing the original type approval can be a concern although this can be avoided if thorough documentation is utilized</a:t>
            </a:r>
          </a:p>
          <a:p>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66177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9699"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ko-KR" altLang="en-US" dirty="0" smtClean="0">
              <a:latin typeface="Arial" pitchFamily="34" charset="0"/>
            </a:endParaRPr>
          </a:p>
        </p:txBody>
      </p:sp>
      <p:sp>
        <p:nvSpPr>
          <p:cNvPr id="29700" name="슬라이드 번호 개체 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Gulim" pitchFamily="34" charset="-127"/>
                <a:ea typeface="산돌고딕 M"/>
                <a:cs typeface="산돌고딕 M"/>
              </a:defRPr>
            </a:lvl1pPr>
            <a:lvl2pPr marL="742950" indent="-285750" eaLnBrk="0" hangingPunct="0">
              <a:defRPr kumimoji="1">
                <a:solidFill>
                  <a:schemeClr val="tx1"/>
                </a:solidFill>
                <a:latin typeface="Gulim" pitchFamily="34" charset="-127"/>
                <a:ea typeface="산돌고딕 M"/>
                <a:cs typeface="산돌고딕 M"/>
              </a:defRPr>
            </a:lvl2pPr>
            <a:lvl3pPr marL="1143000" indent="-228600" eaLnBrk="0" hangingPunct="0">
              <a:defRPr kumimoji="1">
                <a:solidFill>
                  <a:schemeClr val="tx1"/>
                </a:solidFill>
                <a:latin typeface="Gulim" pitchFamily="34" charset="-127"/>
                <a:ea typeface="산돌고딕 M"/>
                <a:cs typeface="산돌고딕 M"/>
              </a:defRPr>
            </a:lvl3pPr>
            <a:lvl4pPr marL="1600200" indent="-228600" eaLnBrk="0" hangingPunct="0">
              <a:defRPr kumimoji="1">
                <a:solidFill>
                  <a:schemeClr val="tx1"/>
                </a:solidFill>
                <a:latin typeface="Gulim" pitchFamily="34" charset="-127"/>
                <a:ea typeface="산돌고딕 M"/>
                <a:cs typeface="산돌고딕 M"/>
              </a:defRPr>
            </a:lvl4pPr>
            <a:lvl5pPr marL="2057400" indent="-228600" eaLnBrk="0" hangingPunct="0">
              <a:defRPr kumimoji="1">
                <a:solidFill>
                  <a:schemeClr val="tx1"/>
                </a:solidFill>
                <a:latin typeface="Gulim" pitchFamily="34" charset="-127"/>
                <a:ea typeface="산돌고딕 M"/>
                <a:cs typeface="산돌고딕 M"/>
              </a:defRPr>
            </a:lvl5pPr>
            <a:lvl6pPr marL="25146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6pPr>
            <a:lvl7pPr marL="29718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7pPr>
            <a:lvl8pPr marL="34290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8pPr>
            <a:lvl9pPr marL="38862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9pPr>
          </a:lstStyle>
          <a:p>
            <a:pPr eaLnBrk="1" hangingPunct="1"/>
            <a:fld id="{41F85D7F-C9D0-4B95-B9C0-D77D6306CECE}" type="slidenum">
              <a:rPr kumimoji="0" lang="en-US" altLang="ko-KR" smtClean="0">
                <a:latin typeface="Malgun Gothic" pitchFamily="34" charset="-127"/>
                <a:ea typeface="Malgun Gothic" pitchFamily="34" charset="-127"/>
              </a:rPr>
              <a:pPr eaLnBrk="1" hangingPunct="1"/>
              <a:t>3</a:t>
            </a:fld>
            <a:endParaRPr kumimoji="0" lang="en-US" altLang="ko-KR" smtClean="0">
              <a:latin typeface="Malgun Gothic" pitchFamily="34" charset="-127"/>
              <a:ea typeface="Malgun Gothic"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600" dirty="0" smtClean="0"/>
              <a:t>Government Regulation Number 50 Year 2000 concerning Telecommunication Provision Article 74 stipulates that </a:t>
            </a:r>
            <a:r>
              <a:rPr lang="en-US" sz="1200" dirty="0" smtClean="0"/>
              <a:t>Minister issues certificate of type approval for telecommunication equipment fulfilling technical requirement based on test report. And only accredited test houses designated by Minister may</a:t>
            </a:r>
            <a:r>
              <a:rPr lang="en-US" sz="1200" baseline="0" dirty="0" smtClean="0"/>
              <a:t> test telecommunication equipment which will be marketed in Indonesia.</a:t>
            </a:r>
          </a:p>
          <a:p>
            <a:endParaRPr lang="en-US" sz="1200" baseline="0" dirty="0" smtClean="0"/>
          </a:p>
          <a:p>
            <a:r>
              <a:rPr lang="en-US" sz="1200" baseline="0" dirty="0" smtClean="0"/>
              <a:t>Article 75 of the Government Regulation also stipulates that </a:t>
            </a:r>
            <a:r>
              <a:rPr lang="en-US" sz="1200" dirty="0" smtClean="0"/>
              <a:t>Minister may enter into mutual recognitions of technical requirement implementation aspect of telecommunication equipment with other country. And, the mutual recognitions must follow prevailing provisions.</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E3CD3E2-582C-4B98-B3B1-2EB4EECF5543}" type="slidenum">
              <a:rPr lang="en-US" altLang="en-US" smtClean="0">
                <a:latin typeface="Trebuchet MS" pitchFamily="34" charset="0"/>
                <a:cs typeface="Arial" charset="0"/>
              </a:rPr>
              <a:pPr eaLnBrk="1" hangingPunct="1">
                <a:spcBef>
                  <a:spcPct val="0"/>
                </a:spcBef>
              </a:pPr>
              <a:t>5</a:t>
            </a:fld>
            <a:endParaRPr lang="en-US" altLang="en-US" smtClean="0">
              <a:latin typeface="Trebuchet MS" pitchFamily="34" charset="0"/>
              <a:cs typeface="Arial" charset="0"/>
            </a:endParaRPr>
          </a:p>
        </p:txBody>
      </p:sp>
      <p:sp>
        <p:nvSpPr>
          <p:cNvPr id="38915" name="Rectangle 1"/>
          <p:cNvSpPr>
            <a:spLocks noGrp="1" noRot="1" noChangeAspect="1" noChangeArrowheads="1" noTextEdit="1"/>
          </p:cNvSpPr>
          <p:nvPr>
            <p:ph type="sldImg"/>
          </p:nvPr>
        </p:nvSpPr>
        <p:spPr bwMode="auto">
          <a:xfrm>
            <a:off x="3482975" y="604838"/>
            <a:ext cx="3971925" cy="2978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2"/>
          <p:cNvSpPr>
            <a:spLocks noGrp="1" noChangeArrowheads="1"/>
          </p:cNvSpPr>
          <p:nvPr>
            <p:ph type="body" idx="1"/>
          </p:nvPr>
        </p:nvSpPr>
        <p:spPr bwMode="auto">
          <a:xfrm>
            <a:off x="990526" y="3227716"/>
            <a:ext cx="7935685" cy="305895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5" tIns="45712" rIns="91425" bIns="45712" numCol="1" anchor="ctr" anchorCtr="0" compatLnSpc="1">
            <a:prstTxWarp prst="textNoShape">
              <a:avLst/>
            </a:prstTxWarp>
          </a:bodyPr>
          <a:lstStyle/>
          <a:p>
            <a:endParaRPr lang="en-US" alt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25BB030E-53DE-436D-9B9B-C5DDB9611D43}"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1747"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ko-KR" altLang="en-US" dirty="0" smtClean="0">
              <a:latin typeface="Arial" pitchFamily="34" charset="0"/>
            </a:endParaRPr>
          </a:p>
        </p:txBody>
      </p:sp>
      <p:sp>
        <p:nvSpPr>
          <p:cNvPr id="31748" name="슬라이드 번호 개체 틀 3"/>
          <p:cNvSpPr txBox="1">
            <a:spLocks noGrp="1"/>
          </p:cNvSpPr>
          <p:nvPr/>
        </p:nvSpPr>
        <p:spPr bwMode="auto">
          <a:xfrm>
            <a:off x="5622594" y="6456324"/>
            <a:ext cx="4303313" cy="340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75" tIns="45988" rIns="91975" bIns="45988" anchor="b"/>
          <a:lstStyle>
            <a:lvl1pPr eaLnBrk="0" hangingPunct="0">
              <a:defRPr kumimoji="1">
                <a:solidFill>
                  <a:schemeClr val="tx1"/>
                </a:solidFill>
                <a:latin typeface="Gulim" pitchFamily="34" charset="-127"/>
                <a:ea typeface="산돌고딕 M"/>
                <a:cs typeface="산돌고딕 M"/>
              </a:defRPr>
            </a:lvl1pPr>
            <a:lvl2pPr marL="742950" indent="-285750" eaLnBrk="0" hangingPunct="0">
              <a:defRPr kumimoji="1">
                <a:solidFill>
                  <a:schemeClr val="tx1"/>
                </a:solidFill>
                <a:latin typeface="Gulim" pitchFamily="34" charset="-127"/>
                <a:ea typeface="산돌고딕 M"/>
                <a:cs typeface="산돌고딕 M"/>
              </a:defRPr>
            </a:lvl2pPr>
            <a:lvl3pPr marL="1143000" indent="-228600" eaLnBrk="0" hangingPunct="0">
              <a:defRPr kumimoji="1">
                <a:solidFill>
                  <a:schemeClr val="tx1"/>
                </a:solidFill>
                <a:latin typeface="Gulim" pitchFamily="34" charset="-127"/>
                <a:ea typeface="산돌고딕 M"/>
                <a:cs typeface="산돌고딕 M"/>
              </a:defRPr>
            </a:lvl3pPr>
            <a:lvl4pPr marL="1600200" indent="-228600" eaLnBrk="0" hangingPunct="0">
              <a:defRPr kumimoji="1">
                <a:solidFill>
                  <a:schemeClr val="tx1"/>
                </a:solidFill>
                <a:latin typeface="Gulim" pitchFamily="34" charset="-127"/>
                <a:ea typeface="산돌고딕 M"/>
                <a:cs typeface="산돌고딕 M"/>
              </a:defRPr>
            </a:lvl4pPr>
            <a:lvl5pPr marL="2057400" indent="-228600" eaLnBrk="0" hangingPunct="0">
              <a:defRPr kumimoji="1">
                <a:solidFill>
                  <a:schemeClr val="tx1"/>
                </a:solidFill>
                <a:latin typeface="Gulim" pitchFamily="34" charset="-127"/>
                <a:ea typeface="산돌고딕 M"/>
                <a:cs typeface="산돌고딕 M"/>
              </a:defRPr>
            </a:lvl5pPr>
            <a:lvl6pPr marL="25146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6pPr>
            <a:lvl7pPr marL="29718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7pPr>
            <a:lvl8pPr marL="34290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8pPr>
            <a:lvl9pPr marL="38862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9pPr>
          </a:lstStyle>
          <a:p>
            <a:pPr algn="r" eaLnBrk="1" latinLnBrk="1" hangingPunct="1"/>
            <a:fld id="{EB972377-4F39-44A2-A956-F604A8718BA6}" type="slidenum">
              <a:rPr kumimoji="0" lang="en-US" altLang="ko-KR" sz="1200">
                <a:latin typeface="Malgun Gothic" pitchFamily="34" charset="-127"/>
                <a:ea typeface="Malgun Gothic" pitchFamily="34" charset="-127"/>
              </a:rPr>
              <a:pPr algn="r" eaLnBrk="1" latinLnBrk="1" hangingPunct="1"/>
              <a:t>7</a:t>
            </a:fld>
            <a:endParaRPr kumimoji="0" lang="en-US" altLang="ko-KR" sz="1200">
              <a:latin typeface="Malgun Gothic" pitchFamily="34" charset="-127"/>
              <a:ea typeface="Malgun Gothic"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5BB030E-53DE-436D-9B9B-C5DDB9611D43}"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2442266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 mutual recognition regime creates procedures that facilitate opportunities for mutual learning, technical assistance, and regulatory exchange, Indonesia found obstacles to enter into MRA. Firstly, assessment of mutual compatibility between national system of governance involves a (often highly) political process. Establishment of MRA </a:t>
            </a:r>
            <a:r>
              <a:rPr lang="en-US" dirty="0" err="1" smtClean="0"/>
              <a:t>MoU</a:t>
            </a:r>
            <a:r>
              <a:rPr lang="en-US" dirty="0" smtClean="0"/>
              <a:t> can be a costly and time consuming process. Secondly,</a:t>
            </a:r>
            <a:r>
              <a:rPr lang="en-US" baseline="0" dirty="0" smtClean="0"/>
              <a:t> a</a:t>
            </a:r>
            <a:r>
              <a:rPr lang="en-US" dirty="0" smtClean="0"/>
              <a:t>chieving mutual recognition has much more stringent requirements than most standard type approvals.</a:t>
            </a:r>
            <a:r>
              <a:rPr lang="en-US" baseline="0" dirty="0" smtClean="0"/>
              <a:t> Beside that, t</a:t>
            </a:r>
            <a:r>
              <a:rPr lang="en-US" dirty="0" smtClean="0"/>
              <a:t>esting using foreign technical regulation require high cost training, thus domestic testing laboratories tend to avoid MRA. And, examining the validity of test report is difficult. Tracing the original type approval can be a concern although this can be avoided if thorough documentation is utilized</a:t>
            </a:r>
          </a:p>
          <a:p>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83625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5400" dirty="0">
              <a:solidFill>
                <a:srgbClr val="558ED5"/>
              </a:solidFill>
            </a:endParaRPr>
          </a:p>
        </p:txBody>
      </p:sp>
      <p:sp>
        <p:nvSpPr>
          <p:cNvPr id="3" name="Title 1"/>
          <p:cNvSpPr txBox="1">
            <a:spLocks/>
          </p:cNvSpPr>
          <p:nvPr/>
        </p:nvSpPr>
        <p:spPr>
          <a:xfrm>
            <a:off x="457200" y="4910596"/>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a:lnSpc>
                <a:spcPct val="107000"/>
              </a:lnSpc>
              <a:spcAft>
                <a:spcPts val="800"/>
              </a:spcAft>
            </a:pPr>
            <a:endParaRPr lang="en-US" sz="2800" dirty="0">
              <a:solidFill>
                <a:schemeClr val="tx2">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Title 3"/>
          <p:cNvSpPr>
            <a:spLocks noGrp="1"/>
          </p:cNvSpPr>
          <p:nvPr>
            <p:ph type="title"/>
          </p:nvPr>
        </p:nvSpPr>
        <p:spPr>
          <a:xfrm>
            <a:off x="457200" y="485522"/>
            <a:ext cx="8229600" cy="1828800"/>
          </a:xfrm>
        </p:spPr>
        <p:txBody>
          <a:bodyPr>
            <a:noAutofit/>
          </a:bodyPr>
          <a:lstStyle/>
          <a:p>
            <a:r>
              <a:rPr lang="en-US" sz="2800" dirty="0" smtClean="0"/>
              <a:t>ITU Regional Standardization Forum for Asia-Pacific </a:t>
            </a:r>
            <a:br>
              <a:rPr lang="en-US" sz="2800" dirty="0" smtClean="0"/>
            </a:br>
            <a:r>
              <a:rPr lang="en-US" sz="2800" dirty="0" smtClean="0"/>
              <a:t>(Jakarta, Indonesia, 27-28 October 2015)</a:t>
            </a:r>
            <a:endParaRPr lang="en-US" sz="2400" i="1" dirty="0"/>
          </a:p>
        </p:txBody>
      </p:sp>
      <p:sp>
        <p:nvSpPr>
          <p:cNvPr id="9" name="Content Placeholder 8"/>
          <p:cNvSpPr>
            <a:spLocks noGrp="1"/>
          </p:cNvSpPr>
          <p:nvPr>
            <p:ph idx="1"/>
          </p:nvPr>
        </p:nvSpPr>
        <p:spPr>
          <a:xfrm>
            <a:off x="457200" y="2451886"/>
            <a:ext cx="8229600" cy="3202433"/>
          </a:xfrm>
        </p:spPr>
        <p:txBody>
          <a:bodyPr>
            <a:normAutofit fontScale="25000" lnSpcReduction="20000"/>
          </a:bodyPr>
          <a:lstStyle/>
          <a:p>
            <a:pPr marL="0" indent="0" algn="ctr">
              <a:buNone/>
            </a:pPr>
            <a:r>
              <a:rPr lang="en-US" sz="16000" b="1" dirty="0" smtClean="0"/>
              <a:t/>
            </a:r>
            <a:br>
              <a:rPr lang="en-US" sz="16000" b="1" dirty="0" smtClean="0"/>
            </a:br>
            <a:r>
              <a:rPr lang="en-US" sz="12800" b="1" dirty="0" smtClean="0"/>
              <a:t>TELECOMMUNICATION </a:t>
            </a:r>
            <a:r>
              <a:rPr lang="en-US" sz="12800" b="1" dirty="0" smtClean="0"/>
              <a:t>EQUIPMENT CONFORMITY </a:t>
            </a:r>
            <a:r>
              <a:rPr lang="en-US" sz="12800" b="1" dirty="0" smtClean="0"/>
              <a:t>ASSESSMENT IN INDONESIA</a:t>
            </a:r>
          </a:p>
          <a:p>
            <a:pPr marL="0" indent="0" algn="ctr">
              <a:buNone/>
            </a:pPr>
            <a:endParaRPr lang="en-US" sz="16000" b="1" dirty="0"/>
          </a:p>
          <a:p>
            <a:pPr marL="0" indent="0" algn="ctr">
              <a:buNone/>
            </a:pPr>
            <a:r>
              <a:rPr lang="en-US" sz="12800" b="1" dirty="0" err="1" smtClean="0"/>
              <a:t>Mochamad</a:t>
            </a:r>
            <a:r>
              <a:rPr lang="en-US" sz="12800" b="1" dirty="0" smtClean="0"/>
              <a:t> </a:t>
            </a:r>
            <a:r>
              <a:rPr lang="en-US" sz="12800" b="1" dirty="0" err="1" smtClean="0"/>
              <a:t>Hadiyana</a:t>
            </a:r>
            <a:r>
              <a:rPr lang="en-US" sz="12800" b="1" dirty="0" smtClean="0"/>
              <a:t> (hadiyana@postel.go.id),</a:t>
            </a:r>
            <a:endParaRPr lang="en-US" sz="12800" b="1" dirty="0"/>
          </a:p>
          <a:p>
            <a:pPr marL="0" indent="0" algn="ctr">
              <a:buNone/>
            </a:pPr>
            <a:r>
              <a:rPr lang="en-US" sz="12800" b="1" dirty="0" smtClean="0"/>
              <a:t>Deputy Director for </a:t>
            </a:r>
            <a:r>
              <a:rPr lang="en-US" sz="12800" b="1" dirty="0" err="1" smtClean="0"/>
              <a:t>QoS</a:t>
            </a:r>
            <a:r>
              <a:rPr lang="en-US" sz="12800" b="1" dirty="0" smtClean="0"/>
              <a:t> and Standardization Cooperation, MCIT Indonesia</a:t>
            </a:r>
            <a:endParaRPr lang="en-US" sz="12800" b="1" dirty="0"/>
          </a:p>
          <a:p>
            <a:pPr marL="0" indent="0" algn="ctr">
              <a:buNone/>
            </a:pPr>
            <a:endParaRPr lang="en-US" sz="16000" b="1" i="1" dirty="0"/>
          </a:p>
          <a:p>
            <a:pPr marL="0" indent="0" algn="ctr">
              <a:buNone/>
            </a:pPr>
            <a:r>
              <a:rPr lang="en-US" sz="16000" b="1" i="1" dirty="0" smtClean="0"/>
              <a:t/>
            </a:r>
            <a:br>
              <a:rPr lang="en-US" sz="16000" b="1" i="1" dirty="0" smtClean="0"/>
            </a:br>
            <a:r>
              <a:rPr lang="en-US" sz="2000" b="1" i="1" dirty="0" smtClean="0"/>
              <a:t/>
            </a:r>
            <a:br>
              <a:rPr lang="en-US" sz="2000" b="1" i="1" dirty="0" smtClean="0"/>
            </a:br>
            <a:r>
              <a:rPr lang="en-US" sz="2000" b="1" i="1" dirty="0" smtClean="0"/>
              <a:t/>
            </a:r>
            <a:br>
              <a:rPr lang="en-US" sz="2000" b="1" i="1" dirty="0" smtClean="0"/>
            </a:br>
            <a:r>
              <a:rPr lang="en-US" b="1" i="1" dirty="0" smtClean="0"/>
              <a:t> </a:t>
            </a:r>
            <a:r>
              <a:rPr lang="en-US" dirty="0">
                <a:latin typeface="Calibri" panose="020F0502020204030204" pitchFamily="34" charset="0"/>
                <a:cs typeface="Arial" panose="020B0604020202020204" pitchFamily="34" charset="0"/>
              </a:rPr>
              <a:t/>
            </a:r>
            <a:br>
              <a:rPr lang="en-US" dirty="0">
                <a:latin typeface="Calibri" panose="020F0502020204030204" pitchFamily="34" charset="0"/>
                <a:cs typeface="Arial" panose="020B0604020202020204" pitchFamily="34" charset="0"/>
              </a:rPr>
            </a:br>
            <a:r>
              <a:rPr lang="en-US" dirty="0" smtClean="0">
                <a:latin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1414344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69-4"/>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23033"/>
            <a:ext cx="8858250" cy="449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Content Placeholder 3"/>
          <p:cNvGraphicFramePr>
            <a:graphicFrameLocks noGrp="1"/>
          </p:cNvGraphicFramePr>
          <p:nvPr>
            <p:ph idx="1"/>
            <p:extLst>
              <p:ext uri="{D42A27DB-BD31-4B8C-83A1-F6EECF244321}">
                <p14:modId xmlns:p14="http://schemas.microsoft.com/office/powerpoint/2010/main" val="2283136839"/>
              </p:ext>
            </p:extLst>
          </p:nvPr>
        </p:nvGraphicFramePr>
        <p:xfrm>
          <a:off x="457200" y="1832020"/>
          <a:ext cx="8229600" cy="3686556"/>
        </p:xfrm>
        <a:graphic>
          <a:graphicData uri="http://schemas.openxmlformats.org/drawingml/2006/table">
            <a:tbl>
              <a:tblPr firstRow="1" bandRow="1">
                <a:tableStyleId>{5C22544A-7EE6-4342-B048-85BDC9FD1C3A}</a:tableStyleId>
              </a:tblPr>
              <a:tblGrid>
                <a:gridCol w="2743200"/>
                <a:gridCol w="3556660"/>
                <a:gridCol w="1929740"/>
              </a:tblGrid>
              <a:tr h="370840">
                <a:tc>
                  <a:txBody>
                    <a:bodyPr/>
                    <a:lstStyle/>
                    <a:p>
                      <a:pPr marL="149225" marR="0" indent="-228600" algn="ctr">
                        <a:lnSpc>
                          <a:spcPct val="115000"/>
                        </a:lnSpc>
                        <a:spcBef>
                          <a:spcPts val="0"/>
                        </a:spcBef>
                        <a:spcAft>
                          <a:spcPts val="0"/>
                        </a:spcAft>
                        <a:tabLst>
                          <a:tab pos="149225" algn="l"/>
                        </a:tabLst>
                      </a:pPr>
                      <a:r>
                        <a:rPr lang="en-CA" sz="1000" b="1" dirty="0">
                          <a:effectLst/>
                          <a:latin typeface="Arial"/>
                          <a:ea typeface="PMingLiU"/>
                        </a:rPr>
                        <a:t>Overall MS Framework</a:t>
                      </a:r>
                      <a:endParaRPr lang="en-US" sz="1000" b="1" dirty="0">
                        <a:effectLst/>
                        <a:latin typeface="Times New Roman"/>
                        <a:ea typeface="PMingLiU"/>
                      </a:endParaRPr>
                    </a:p>
                  </a:txBody>
                  <a:tcPr marL="68580" marR="68580" marT="0" marB="0"/>
                </a:tc>
                <a:tc>
                  <a:txBody>
                    <a:bodyPr/>
                    <a:lstStyle/>
                    <a:p>
                      <a:pPr marL="0" marR="0" algn="ctr">
                        <a:lnSpc>
                          <a:spcPct val="115000"/>
                        </a:lnSpc>
                        <a:spcBef>
                          <a:spcPts val="0"/>
                        </a:spcBef>
                        <a:spcAft>
                          <a:spcPts val="0"/>
                        </a:spcAft>
                      </a:pPr>
                      <a:r>
                        <a:rPr lang="en-CA" sz="1000" b="1" dirty="0">
                          <a:effectLst/>
                          <a:latin typeface="Arial"/>
                          <a:ea typeface="PMingLiU"/>
                        </a:rPr>
                        <a:t>Testing</a:t>
                      </a:r>
                      <a:endParaRPr lang="en-US" sz="1000" b="1" dirty="0">
                        <a:effectLst/>
                        <a:latin typeface="Times New Roman"/>
                        <a:ea typeface="PMingLiU"/>
                      </a:endParaRPr>
                    </a:p>
                  </a:txBody>
                  <a:tcPr marL="68580" marR="68580" marT="0" marB="0"/>
                </a:tc>
                <a:tc>
                  <a:txBody>
                    <a:bodyPr/>
                    <a:lstStyle/>
                    <a:p>
                      <a:pPr marL="0" marR="0" algn="ctr">
                        <a:lnSpc>
                          <a:spcPct val="115000"/>
                        </a:lnSpc>
                        <a:spcBef>
                          <a:spcPts val="0"/>
                        </a:spcBef>
                        <a:spcAft>
                          <a:spcPts val="0"/>
                        </a:spcAft>
                      </a:pPr>
                      <a:r>
                        <a:rPr lang="en-CA" sz="1000" b="1" dirty="0">
                          <a:effectLst/>
                          <a:latin typeface="Arial"/>
                          <a:ea typeface="PMingLiU"/>
                        </a:rPr>
                        <a:t>Enforcement</a:t>
                      </a:r>
                      <a:endParaRPr lang="en-US" sz="1000" b="1" dirty="0">
                        <a:effectLst/>
                        <a:latin typeface="Times New Roman"/>
                        <a:ea typeface="PMingLiU"/>
                      </a:endParaRPr>
                    </a:p>
                  </a:txBody>
                  <a:tcPr marL="68580" marR="68580" marT="0" marB="0"/>
                </a:tc>
              </a:tr>
              <a:tr h="370840">
                <a:tc>
                  <a:txBody>
                    <a:bodyPr/>
                    <a:lstStyle/>
                    <a:p>
                      <a:pPr marL="342900" marR="0" lvl="0" indent="-342900">
                        <a:lnSpc>
                          <a:spcPct val="115000"/>
                        </a:lnSpc>
                        <a:spcBef>
                          <a:spcPts val="0"/>
                        </a:spcBef>
                        <a:spcAft>
                          <a:spcPts val="0"/>
                        </a:spcAft>
                        <a:buFont typeface="+mj-lt"/>
                        <a:buAutoNum type="arabicParenR"/>
                        <a:tabLst>
                          <a:tab pos="149225" algn="l"/>
                        </a:tabLst>
                      </a:pPr>
                      <a:r>
                        <a:rPr lang="en-CA" sz="1000" b="1" dirty="0" smtClean="0">
                          <a:solidFill>
                            <a:schemeClr val="tx2">
                              <a:lumMod val="75000"/>
                            </a:schemeClr>
                          </a:solidFill>
                          <a:effectLst/>
                          <a:latin typeface="Arial"/>
                          <a:ea typeface="PMingLiU"/>
                        </a:rPr>
                        <a:t>Indonesia </a:t>
                      </a:r>
                      <a:r>
                        <a:rPr lang="en-CA" sz="1000" b="1" dirty="0">
                          <a:solidFill>
                            <a:schemeClr val="tx2">
                              <a:lumMod val="75000"/>
                            </a:schemeClr>
                          </a:solidFill>
                          <a:effectLst/>
                          <a:latin typeface="Arial"/>
                          <a:ea typeface="PMingLiU"/>
                        </a:rPr>
                        <a:t>has MS program for telecommunications equipment.</a:t>
                      </a:r>
                      <a:endParaRPr lang="en-US" sz="1000" b="1" dirty="0">
                        <a:solidFill>
                          <a:schemeClr val="tx2">
                            <a:lumMod val="75000"/>
                          </a:schemeClr>
                        </a:solidFill>
                        <a:effectLst/>
                        <a:latin typeface="Times New Roman"/>
                        <a:ea typeface="PMingLiU"/>
                      </a:endParaRPr>
                    </a:p>
                    <a:p>
                      <a:pPr marL="342900" marR="0" lvl="0" indent="-342900">
                        <a:lnSpc>
                          <a:spcPct val="115000"/>
                        </a:lnSpc>
                        <a:spcBef>
                          <a:spcPts val="0"/>
                        </a:spcBef>
                        <a:spcAft>
                          <a:spcPts val="0"/>
                        </a:spcAft>
                        <a:buFont typeface="+mj-lt"/>
                        <a:buAutoNum type="arabicParenR"/>
                        <a:tabLst>
                          <a:tab pos="149225" algn="l"/>
                        </a:tabLst>
                      </a:pPr>
                      <a:r>
                        <a:rPr lang="en-CA" sz="1000" b="1" dirty="0" smtClean="0">
                          <a:solidFill>
                            <a:schemeClr val="tx2">
                              <a:lumMod val="75000"/>
                            </a:schemeClr>
                          </a:solidFill>
                          <a:effectLst/>
                          <a:latin typeface="Arial"/>
                          <a:ea typeface="PMingLiU"/>
                        </a:rPr>
                        <a:t>Minister of Communication and Information Technology has </a:t>
                      </a:r>
                      <a:r>
                        <a:rPr lang="en-CA" sz="1000" b="1" dirty="0">
                          <a:solidFill>
                            <a:schemeClr val="tx2">
                              <a:lumMod val="75000"/>
                            </a:schemeClr>
                          </a:solidFill>
                          <a:effectLst/>
                          <a:latin typeface="Arial"/>
                          <a:ea typeface="PMingLiU"/>
                        </a:rPr>
                        <a:t>issued a ministerial decree concerning post market surveillance in March 2012</a:t>
                      </a:r>
                      <a:endParaRPr lang="en-US" sz="1000" b="1" dirty="0">
                        <a:solidFill>
                          <a:schemeClr val="tx2">
                            <a:lumMod val="75000"/>
                          </a:schemeClr>
                        </a:solidFill>
                        <a:effectLst/>
                        <a:latin typeface="Times New Roman"/>
                        <a:ea typeface="PMingLiU"/>
                      </a:endParaRPr>
                    </a:p>
                    <a:p>
                      <a:pPr marL="342900" marR="0" lvl="0" indent="-342900">
                        <a:lnSpc>
                          <a:spcPct val="115000"/>
                        </a:lnSpc>
                        <a:spcBef>
                          <a:spcPts val="0"/>
                        </a:spcBef>
                        <a:spcAft>
                          <a:spcPts val="0"/>
                        </a:spcAft>
                        <a:buFont typeface="+mj-lt"/>
                        <a:buAutoNum type="arabicParenR"/>
                        <a:tabLst>
                          <a:tab pos="149225" algn="l"/>
                        </a:tabLst>
                      </a:pPr>
                      <a:r>
                        <a:rPr lang="en-CA" sz="1000" b="1" dirty="0" smtClean="0">
                          <a:solidFill>
                            <a:schemeClr val="tx2">
                              <a:lumMod val="75000"/>
                            </a:schemeClr>
                          </a:solidFill>
                          <a:effectLst/>
                          <a:latin typeface="Arial"/>
                          <a:ea typeface="PMingLiU"/>
                        </a:rPr>
                        <a:t>The </a:t>
                      </a:r>
                      <a:r>
                        <a:rPr lang="en-CA" sz="1000" b="1" dirty="0">
                          <a:solidFill>
                            <a:schemeClr val="tx2">
                              <a:lumMod val="75000"/>
                            </a:schemeClr>
                          </a:solidFill>
                          <a:effectLst/>
                          <a:latin typeface="Arial"/>
                          <a:ea typeface="PMingLiU"/>
                        </a:rPr>
                        <a:t>RA and/or CB have the mandate to carry out MS activities</a:t>
                      </a:r>
                      <a:r>
                        <a:rPr lang="en-CA" sz="1000" b="1" dirty="0" smtClean="0">
                          <a:solidFill>
                            <a:schemeClr val="tx2">
                              <a:lumMod val="75000"/>
                            </a:schemeClr>
                          </a:solidFill>
                          <a:effectLst/>
                          <a:latin typeface="Arial"/>
                          <a:ea typeface="PMingLiU"/>
                        </a:rPr>
                        <a:t>.</a:t>
                      </a:r>
                    </a:p>
                    <a:p>
                      <a:pPr marL="342900" marR="0" lvl="0" indent="-342900">
                        <a:lnSpc>
                          <a:spcPct val="115000"/>
                        </a:lnSpc>
                        <a:spcBef>
                          <a:spcPts val="0"/>
                        </a:spcBef>
                        <a:spcAft>
                          <a:spcPts val="0"/>
                        </a:spcAft>
                        <a:buFont typeface="+mj-lt"/>
                        <a:buAutoNum type="arabicParenR"/>
                        <a:tabLst>
                          <a:tab pos="149225" algn="l"/>
                        </a:tabLst>
                      </a:pPr>
                      <a:r>
                        <a:rPr lang="en-CA" sz="1000" b="1" dirty="0" smtClean="0">
                          <a:solidFill>
                            <a:schemeClr val="tx2">
                              <a:lumMod val="75000"/>
                            </a:schemeClr>
                          </a:solidFill>
                          <a:effectLst/>
                          <a:latin typeface="Arial"/>
                          <a:ea typeface="PMingLiU"/>
                        </a:rPr>
                        <a:t>The </a:t>
                      </a:r>
                      <a:r>
                        <a:rPr lang="en-CA" sz="1000" b="1" dirty="0">
                          <a:solidFill>
                            <a:schemeClr val="tx2">
                              <a:lumMod val="75000"/>
                            </a:schemeClr>
                          </a:solidFill>
                          <a:effectLst/>
                          <a:latin typeface="Arial"/>
                          <a:ea typeface="PMingLiU"/>
                        </a:rPr>
                        <a:t>RA has legal authority to take action when non-compliant equipment is identified.</a:t>
                      </a:r>
                      <a:endParaRPr lang="en-US" sz="1000" b="1" dirty="0">
                        <a:solidFill>
                          <a:schemeClr val="tx2">
                            <a:lumMod val="75000"/>
                          </a:schemeClr>
                        </a:solidFill>
                        <a:effectLst/>
                        <a:latin typeface="Times New Roman"/>
                        <a:ea typeface="PMingLiU"/>
                      </a:endParaRPr>
                    </a:p>
                  </a:txBody>
                  <a:tcPr marL="68580" marR="68580" marT="0" marB="0"/>
                </a:tc>
                <a:tc>
                  <a:txBody>
                    <a:bodyPr/>
                    <a:lstStyle/>
                    <a:p>
                      <a:pPr marL="0" marR="0">
                        <a:lnSpc>
                          <a:spcPct val="115000"/>
                        </a:lnSpc>
                        <a:spcBef>
                          <a:spcPts val="0"/>
                        </a:spcBef>
                        <a:spcAft>
                          <a:spcPts val="0"/>
                        </a:spcAft>
                      </a:pPr>
                      <a:r>
                        <a:rPr lang="en-CA" sz="1000" b="1" dirty="0">
                          <a:solidFill>
                            <a:schemeClr val="tx2">
                              <a:lumMod val="75000"/>
                            </a:schemeClr>
                          </a:solidFill>
                          <a:effectLst/>
                          <a:latin typeface="Arial"/>
                          <a:ea typeface="PMingLiU"/>
                        </a:rPr>
                        <a:t>Indonesia </a:t>
                      </a:r>
                      <a:r>
                        <a:rPr lang="en-CA" sz="1000" b="1" dirty="0" smtClean="0">
                          <a:solidFill>
                            <a:schemeClr val="tx2">
                              <a:lumMod val="75000"/>
                            </a:schemeClr>
                          </a:solidFill>
                          <a:effectLst/>
                          <a:latin typeface="Arial"/>
                          <a:ea typeface="PMingLiU"/>
                        </a:rPr>
                        <a:t>has tested </a:t>
                      </a:r>
                      <a:r>
                        <a:rPr lang="en-CA" sz="1000" b="1" dirty="0">
                          <a:solidFill>
                            <a:schemeClr val="tx2">
                              <a:lumMod val="75000"/>
                            </a:schemeClr>
                          </a:solidFill>
                          <a:effectLst/>
                          <a:latin typeface="Arial"/>
                          <a:ea typeface="PMingLiU"/>
                        </a:rPr>
                        <a:t>equipment for MS purposes since </a:t>
                      </a:r>
                      <a:r>
                        <a:rPr lang="en-CA" sz="1000" b="1" dirty="0" smtClean="0">
                          <a:solidFill>
                            <a:schemeClr val="tx2">
                              <a:lumMod val="75000"/>
                            </a:schemeClr>
                          </a:solidFill>
                          <a:effectLst/>
                          <a:latin typeface="Arial"/>
                          <a:ea typeface="PMingLiU"/>
                        </a:rPr>
                        <a:t>2013. It tested for </a:t>
                      </a:r>
                      <a:r>
                        <a:rPr lang="en-CA" sz="1000" b="1" dirty="0">
                          <a:solidFill>
                            <a:schemeClr val="tx2">
                              <a:lumMod val="75000"/>
                            </a:schemeClr>
                          </a:solidFill>
                          <a:effectLst/>
                          <a:latin typeface="Arial"/>
                          <a:ea typeface="PMingLiU"/>
                        </a:rPr>
                        <a:t>major parameter of technical requirements. However, it does not test equipment for electrical safety, EMC and SAR compliance with a reason that local CBs do not have  testing capabilities for electrical safety, EMC and SAR measurements.</a:t>
                      </a:r>
                      <a:endParaRPr lang="en-US" sz="1000" b="1" dirty="0">
                        <a:solidFill>
                          <a:schemeClr val="tx2">
                            <a:lumMod val="75000"/>
                          </a:schemeClr>
                        </a:solidFill>
                        <a:effectLst/>
                        <a:latin typeface="Times New Roman"/>
                        <a:ea typeface="PMingLiU"/>
                      </a:endParaRPr>
                    </a:p>
                    <a:p>
                      <a:pPr marL="0" marR="0">
                        <a:lnSpc>
                          <a:spcPct val="115000"/>
                        </a:lnSpc>
                        <a:spcBef>
                          <a:spcPts val="0"/>
                        </a:spcBef>
                        <a:spcAft>
                          <a:spcPts val="0"/>
                        </a:spcAft>
                      </a:pPr>
                      <a:r>
                        <a:rPr lang="en-CA" sz="1000" b="1" dirty="0">
                          <a:solidFill>
                            <a:schemeClr val="tx2">
                              <a:lumMod val="75000"/>
                            </a:schemeClr>
                          </a:solidFill>
                          <a:effectLst/>
                          <a:latin typeface="Arial"/>
                          <a:ea typeface="PMingLiU"/>
                        </a:rPr>
                        <a:t> </a:t>
                      </a:r>
                      <a:endParaRPr lang="en-US" sz="1000" b="1" dirty="0">
                        <a:solidFill>
                          <a:schemeClr val="tx2">
                            <a:lumMod val="75000"/>
                          </a:schemeClr>
                        </a:solidFill>
                        <a:effectLst/>
                        <a:latin typeface="Times New Roman"/>
                        <a:ea typeface="PMingLiU"/>
                      </a:endParaRPr>
                    </a:p>
                    <a:p>
                      <a:pPr marL="0" marR="0">
                        <a:lnSpc>
                          <a:spcPct val="115000"/>
                        </a:lnSpc>
                        <a:spcBef>
                          <a:spcPts val="0"/>
                        </a:spcBef>
                        <a:spcAft>
                          <a:spcPts val="0"/>
                        </a:spcAft>
                      </a:pPr>
                      <a:r>
                        <a:rPr lang="en-CA" sz="1000" b="1" dirty="0">
                          <a:solidFill>
                            <a:schemeClr val="tx2">
                              <a:lumMod val="75000"/>
                            </a:schemeClr>
                          </a:solidFill>
                          <a:effectLst/>
                          <a:latin typeface="Arial"/>
                          <a:ea typeface="Calibri"/>
                        </a:rPr>
                        <a:t>Testing samples criteria:</a:t>
                      </a:r>
                      <a:endParaRPr lang="en-US" sz="1000" b="1" dirty="0">
                        <a:solidFill>
                          <a:schemeClr val="tx2">
                            <a:lumMod val="75000"/>
                          </a:schemeClr>
                        </a:solidFill>
                        <a:effectLst/>
                        <a:latin typeface="Times New Roman"/>
                        <a:ea typeface="PMingLiU"/>
                      </a:endParaRPr>
                    </a:p>
                    <a:p>
                      <a:pPr marL="382270" marR="0" indent="-228600">
                        <a:lnSpc>
                          <a:spcPct val="115000"/>
                        </a:lnSpc>
                        <a:spcBef>
                          <a:spcPts val="0"/>
                        </a:spcBef>
                        <a:spcAft>
                          <a:spcPts val="0"/>
                        </a:spcAft>
                        <a:buAutoNum type="alphaLcParenBoth"/>
                      </a:pPr>
                      <a:r>
                        <a:rPr lang="en-CA" sz="1000" b="1" dirty="0" smtClean="0">
                          <a:solidFill>
                            <a:schemeClr val="tx2">
                              <a:lumMod val="75000"/>
                            </a:schemeClr>
                          </a:solidFill>
                          <a:effectLst/>
                          <a:latin typeface="Arial"/>
                          <a:ea typeface="Calibri"/>
                        </a:rPr>
                        <a:t>the </a:t>
                      </a:r>
                      <a:r>
                        <a:rPr lang="en-CA" sz="1000" b="1" dirty="0">
                          <a:solidFill>
                            <a:schemeClr val="tx2">
                              <a:lumMod val="75000"/>
                            </a:schemeClr>
                          </a:solidFill>
                          <a:effectLst/>
                          <a:latin typeface="Arial"/>
                          <a:ea typeface="Calibri"/>
                        </a:rPr>
                        <a:t>manufacturer’s history of compliance</a:t>
                      </a:r>
                      <a:r>
                        <a:rPr lang="en-CA" sz="1000" b="1" dirty="0" smtClean="0">
                          <a:solidFill>
                            <a:schemeClr val="tx2">
                              <a:lumMod val="75000"/>
                            </a:schemeClr>
                          </a:solidFill>
                          <a:effectLst/>
                          <a:latin typeface="Arial"/>
                          <a:ea typeface="Calibri"/>
                        </a:rPr>
                        <a:t>;</a:t>
                      </a:r>
                    </a:p>
                    <a:p>
                      <a:pPr marL="382270" marR="0" indent="-228600">
                        <a:lnSpc>
                          <a:spcPct val="115000"/>
                        </a:lnSpc>
                        <a:spcBef>
                          <a:spcPts val="0"/>
                        </a:spcBef>
                        <a:spcAft>
                          <a:spcPts val="0"/>
                        </a:spcAft>
                        <a:buAutoNum type="alphaLcParenBoth"/>
                      </a:pPr>
                      <a:r>
                        <a:rPr lang="en-CA" sz="1000" b="1" dirty="0" smtClean="0">
                          <a:solidFill>
                            <a:schemeClr val="tx2">
                              <a:lumMod val="75000"/>
                            </a:schemeClr>
                          </a:solidFill>
                          <a:effectLst/>
                          <a:latin typeface="Arial"/>
                          <a:ea typeface="Calibri"/>
                        </a:rPr>
                        <a:t>whether </a:t>
                      </a:r>
                      <a:r>
                        <a:rPr lang="en-CA" sz="1000" b="1" dirty="0">
                          <a:solidFill>
                            <a:schemeClr val="tx2">
                              <a:lumMod val="75000"/>
                            </a:schemeClr>
                          </a:solidFill>
                          <a:effectLst/>
                          <a:latin typeface="Arial"/>
                          <a:ea typeface="Calibri"/>
                        </a:rPr>
                        <a:t>the sample comes from a new applicant</a:t>
                      </a:r>
                      <a:r>
                        <a:rPr lang="en-CA" sz="1000" b="1" dirty="0" smtClean="0">
                          <a:solidFill>
                            <a:schemeClr val="tx2">
                              <a:lumMod val="75000"/>
                            </a:schemeClr>
                          </a:solidFill>
                          <a:effectLst/>
                          <a:latin typeface="Arial"/>
                          <a:ea typeface="Calibri"/>
                        </a:rPr>
                        <a:t>;</a:t>
                      </a:r>
                    </a:p>
                    <a:p>
                      <a:pPr marL="382270" marR="0" indent="-228600">
                        <a:lnSpc>
                          <a:spcPct val="115000"/>
                        </a:lnSpc>
                        <a:spcBef>
                          <a:spcPts val="0"/>
                        </a:spcBef>
                        <a:spcAft>
                          <a:spcPts val="0"/>
                        </a:spcAft>
                        <a:buAutoNum type="alphaLcParenBoth"/>
                      </a:pPr>
                      <a:r>
                        <a:rPr lang="en-CA" sz="1000" b="1" dirty="0" smtClean="0">
                          <a:solidFill>
                            <a:schemeClr val="tx2">
                              <a:lumMod val="75000"/>
                            </a:schemeClr>
                          </a:solidFill>
                          <a:effectLst/>
                          <a:latin typeface="Arial"/>
                          <a:ea typeface="Calibri"/>
                        </a:rPr>
                        <a:t>new </a:t>
                      </a:r>
                      <a:r>
                        <a:rPr lang="en-CA" sz="1000" b="1" dirty="0">
                          <a:solidFill>
                            <a:schemeClr val="tx2">
                              <a:lumMod val="75000"/>
                            </a:schemeClr>
                          </a:solidFill>
                          <a:effectLst/>
                          <a:latin typeface="Arial"/>
                          <a:ea typeface="Calibri"/>
                        </a:rPr>
                        <a:t>technology</a:t>
                      </a:r>
                      <a:r>
                        <a:rPr lang="en-CA" sz="1000" b="1" dirty="0" smtClean="0">
                          <a:solidFill>
                            <a:schemeClr val="tx2">
                              <a:lumMod val="75000"/>
                            </a:schemeClr>
                          </a:solidFill>
                          <a:effectLst/>
                          <a:latin typeface="Arial"/>
                          <a:ea typeface="Calibri"/>
                        </a:rPr>
                        <a:t>;</a:t>
                      </a:r>
                    </a:p>
                    <a:p>
                      <a:pPr marL="382270" marR="0" indent="-228600">
                        <a:lnSpc>
                          <a:spcPct val="115000"/>
                        </a:lnSpc>
                        <a:spcBef>
                          <a:spcPts val="0"/>
                        </a:spcBef>
                        <a:spcAft>
                          <a:spcPts val="0"/>
                        </a:spcAft>
                        <a:buAutoNum type="alphaLcParenBoth"/>
                      </a:pPr>
                      <a:r>
                        <a:rPr lang="en-CA" sz="1000" b="1" dirty="0" smtClean="0">
                          <a:solidFill>
                            <a:schemeClr val="tx2">
                              <a:lumMod val="75000"/>
                            </a:schemeClr>
                          </a:solidFill>
                          <a:effectLst/>
                          <a:latin typeface="Arial"/>
                          <a:ea typeface="Calibri"/>
                        </a:rPr>
                        <a:t>popularity;</a:t>
                      </a:r>
                    </a:p>
                    <a:p>
                      <a:pPr marL="382270" marR="0" indent="-228600">
                        <a:lnSpc>
                          <a:spcPct val="115000"/>
                        </a:lnSpc>
                        <a:spcBef>
                          <a:spcPts val="0"/>
                        </a:spcBef>
                        <a:spcAft>
                          <a:spcPts val="0"/>
                        </a:spcAft>
                        <a:buAutoNum type="alphaLcParenBoth"/>
                      </a:pPr>
                      <a:r>
                        <a:rPr lang="en-CA" sz="1000" b="1" dirty="0" smtClean="0">
                          <a:solidFill>
                            <a:schemeClr val="tx2">
                              <a:lumMod val="75000"/>
                            </a:schemeClr>
                          </a:solidFill>
                          <a:effectLst/>
                          <a:latin typeface="Arial"/>
                          <a:ea typeface="Calibri"/>
                        </a:rPr>
                        <a:t>significant </a:t>
                      </a:r>
                      <a:r>
                        <a:rPr lang="en-CA" sz="1000" b="1" dirty="0">
                          <a:solidFill>
                            <a:schemeClr val="tx2">
                              <a:lumMod val="75000"/>
                            </a:schemeClr>
                          </a:solidFill>
                          <a:effectLst/>
                          <a:latin typeface="Arial"/>
                          <a:ea typeface="Calibri"/>
                        </a:rPr>
                        <a:t>price difference; </a:t>
                      </a:r>
                      <a:r>
                        <a:rPr lang="en-CA" sz="1000" b="1" dirty="0" smtClean="0">
                          <a:solidFill>
                            <a:schemeClr val="tx2">
                              <a:lumMod val="75000"/>
                            </a:schemeClr>
                          </a:solidFill>
                          <a:effectLst/>
                          <a:latin typeface="Arial"/>
                          <a:ea typeface="Calibri"/>
                        </a:rPr>
                        <a:t>and</a:t>
                      </a:r>
                    </a:p>
                    <a:p>
                      <a:pPr marL="382270" marR="0" indent="-228600">
                        <a:lnSpc>
                          <a:spcPct val="115000"/>
                        </a:lnSpc>
                        <a:spcBef>
                          <a:spcPts val="0"/>
                        </a:spcBef>
                        <a:spcAft>
                          <a:spcPts val="0"/>
                        </a:spcAft>
                        <a:buAutoNum type="alphaLcParenBoth"/>
                      </a:pPr>
                      <a:r>
                        <a:rPr lang="en-CA" sz="1000" b="1" dirty="0" smtClean="0">
                          <a:solidFill>
                            <a:schemeClr val="tx2">
                              <a:lumMod val="75000"/>
                            </a:schemeClr>
                          </a:solidFill>
                          <a:effectLst/>
                          <a:latin typeface="Arial"/>
                          <a:ea typeface="Calibri"/>
                        </a:rPr>
                        <a:t>potential </a:t>
                      </a:r>
                      <a:r>
                        <a:rPr lang="en-CA" sz="1000" b="1" dirty="0">
                          <a:solidFill>
                            <a:schemeClr val="tx2">
                              <a:lumMod val="75000"/>
                            </a:schemeClr>
                          </a:solidFill>
                          <a:effectLst/>
                          <a:latin typeface="Arial"/>
                          <a:ea typeface="Calibri"/>
                        </a:rPr>
                        <a:t>harm/impact to network or people due to non-compliance</a:t>
                      </a:r>
                      <a:endParaRPr lang="en-US" sz="1000" b="1" dirty="0">
                        <a:solidFill>
                          <a:schemeClr val="tx2">
                            <a:lumMod val="75000"/>
                          </a:schemeClr>
                        </a:solidFill>
                        <a:effectLst/>
                        <a:latin typeface="Times New Roman"/>
                        <a:ea typeface="PMingLiU"/>
                      </a:endParaRPr>
                    </a:p>
                    <a:p>
                      <a:pPr marL="153670" marR="0">
                        <a:lnSpc>
                          <a:spcPct val="115000"/>
                        </a:lnSpc>
                        <a:spcBef>
                          <a:spcPts val="0"/>
                        </a:spcBef>
                        <a:spcAft>
                          <a:spcPts val="0"/>
                        </a:spcAft>
                      </a:pPr>
                      <a:r>
                        <a:rPr lang="en-CA" sz="1000" b="1" dirty="0">
                          <a:solidFill>
                            <a:schemeClr val="tx2">
                              <a:lumMod val="75000"/>
                            </a:schemeClr>
                          </a:solidFill>
                          <a:effectLst/>
                          <a:latin typeface="Arial"/>
                          <a:ea typeface="Calibri"/>
                        </a:rPr>
                        <a:t> </a:t>
                      </a:r>
                      <a:endParaRPr lang="en-US" sz="1000" b="1" dirty="0">
                        <a:solidFill>
                          <a:schemeClr val="tx2">
                            <a:lumMod val="75000"/>
                          </a:schemeClr>
                        </a:solidFill>
                        <a:effectLst/>
                        <a:latin typeface="Times New Roman"/>
                        <a:ea typeface="PMingLiU"/>
                      </a:endParaRPr>
                    </a:p>
                    <a:p>
                      <a:pPr marL="82550" marR="0" indent="-142240">
                        <a:lnSpc>
                          <a:spcPct val="115000"/>
                        </a:lnSpc>
                        <a:spcBef>
                          <a:spcPts val="0"/>
                        </a:spcBef>
                        <a:spcAft>
                          <a:spcPts val="0"/>
                        </a:spcAft>
                      </a:pPr>
                      <a:r>
                        <a:rPr lang="en-CA" sz="1000" b="1" dirty="0">
                          <a:solidFill>
                            <a:schemeClr val="tx2">
                              <a:lumMod val="75000"/>
                            </a:schemeClr>
                          </a:solidFill>
                          <a:effectLst/>
                          <a:latin typeface="Arial"/>
                          <a:ea typeface="Calibri"/>
                        </a:rPr>
                        <a:t>2) Sample size</a:t>
                      </a:r>
                      <a:endParaRPr lang="en-US" sz="1000" b="1" dirty="0">
                        <a:solidFill>
                          <a:schemeClr val="tx2">
                            <a:lumMod val="75000"/>
                          </a:schemeClr>
                        </a:solidFill>
                        <a:effectLst/>
                        <a:latin typeface="Times New Roman"/>
                        <a:ea typeface="PMingLiU"/>
                      </a:endParaRPr>
                    </a:p>
                    <a:p>
                      <a:pPr marL="153670" marR="0">
                        <a:lnSpc>
                          <a:spcPct val="115000"/>
                        </a:lnSpc>
                        <a:spcBef>
                          <a:spcPts val="0"/>
                        </a:spcBef>
                        <a:spcAft>
                          <a:spcPts val="0"/>
                        </a:spcAft>
                      </a:pPr>
                      <a:r>
                        <a:rPr lang="en-CA" sz="1000" b="1" dirty="0">
                          <a:solidFill>
                            <a:schemeClr val="tx2">
                              <a:lumMod val="75000"/>
                            </a:schemeClr>
                          </a:solidFill>
                          <a:effectLst/>
                          <a:latin typeface="Arial"/>
                          <a:ea typeface="Calibri"/>
                        </a:rPr>
                        <a:t>The number of samples to be audited by the RA/CB in a given year is 3 units.</a:t>
                      </a:r>
                      <a:endParaRPr lang="en-US" sz="1000" b="1" dirty="0">
                        <a:solidFill>
                          <a:schemeClr val="tx2">
                            <a:lumMod val="75000"/>
                          </a:schemeClr>
                        </a:solidFill>
                        <a:effectLst/>
                        <a:latin typeface="Times New Roman"/>
                        <a:ea typeface="PMingLiU"/>
                      </a:endParaRPr>
                    </a:p>
                  </a:txBody>
                  <a:tcPr marL="68580" marR="68580" marT="0" marB="0"/>
                </a:tc>
                <a:tc>
                  <a:txBody>
                    <a:bodyPr/>
                    <a:lstStyle/>
                    <a:p>
                      <a:pPr marL="0" marR="0">
                        <a:lnSpc>
                          <a:spcPct val="115000"/>
                        </a:lnSpc>
                        <a:spcBef>
                          <a:spcPts val="0"/>
                        </a:spcBef>
                        <a:spcAft>
                          <a:spcPts val="0"/>
                        </a:spcAft>
                      </a:pPr>
                      <a:r>
                        <a:rPr lang="en-CA" sz="1000" b="1" dirty="0">
                          <a:solidFill>
                            <a:schemeClr val="tx2">
                              <a:lumMod val="75000"/>
                            </a:schemeClr>
                          </a:solidFill>
                          <a:effectLst/>
                          <a:latin typeface="Arial"/>
                          <a:ea typeface="PMingLiU"/>
                        </a:rPr>
                        <a:t>Action taken for non-compliance ranges </a:t>
                      </a:r>
                      <a:r>
                        <a:rPr lang="en-CA" sz="1000" b="1" dirty="0" smtClean="0">
                          <a:solidFill>
                            <a:schemeClr val="tx2">
                              <a:lumMod val="75000"/>
                            </a:schemeClr>
                          </a:solidFill>
                          <a:effectLst/>
                          <a:latin typeface="Arial"/>
                          <a:ea typeface="PMingLiU"/>
                        </a:rPr>
                        <a:t>from:1</a:t>
                      </a:r>
                      <a:r>
                        <a:rPr lang="en-CA" sz="1000" b="1" dirty="0">
                          <a:solidFill>
                            <a:schemeClr val="tx2">
                              <a:lumMod val="75000"/>
                            </a:schemeClr>
                          </a:solidFill>
                          <a:effectLst/>
                          <a:latin typeface="Arial"/>
                          <a:ea typeface="PMingLiU"/>
                        </a:rPr>
                        <a:t>) request for correctional measures from the supplier/manufacturer, to </a:t>
                      </a:r>
                      <a:endParaRPr lang="en-US" sz="1000" b="1" dirty="0">
                        <a:solidFill>
                          <a:schemeClr val="tx2">
                            <a:lumMod val="75000"/>
                          </a:schemeClr>
                        </a:solidFill>
                        <a:effectLst/>
                        <a:latin typeface="Times New Roman"/>
                        <a:ea typeface="PMingLiU"/>
                      </a:endParaRPr>
                    </a:p>
                    <a:p>
                      <a:pPr marL="0" marR="0">
                        <a:lnSpc>
                          <a:spcPct val="115000"/>
                        </a:lnSpc>
                        <a:spcBef>
                          <a:spcPts val="0"/>
                        </a:spcBef>
                        <a:spcAft>
                          <a:spcPts val="0"/>
                        </a:spcAft>
                      </a:pPr>
                      <a:r>
                        <a:rPr lang="en-CA" sz="1000" b="1" dirty="0">
                          <a:solidFill>
                            <a:schemeClr val="tx2">
                              <a:lumMod val="75000"/>
                            </a:schemeClr>
                          </a:solidFill>
                          <a:effectLst/>
                          <a:latin typeface="Arial"/>
                          <a:ea typeface="PMingLiU"/>
                        </a:rPr>
                        <a:t>2) suspension or revocation of certification or 3) recall of equipment. Further, legal action would include fine not more than </a:t>
                      </a:r>
                      <a:r>
                        <a:rPr lang="en-CA" sz="1000" b="1" dirty="0" err="1">
                          <a:solidFill>
                            <a:schemeClr val="tx2">
                              <a:lumMod val="75000"/>
                            </a:schemeClr>
                          </a:solidFill>
                          <a:effectLst/>
                          <a:latin typeface="Arial"/>
                          <a:ea typeface="PMingLiU"/>
                        </a:rPr>
                        <a:t>Rp</a:t>
                      </a:r>
                      <a:r>
                        <a:rPr lang="en-CA" sz="1000" b="1" dirty="0">
                          <a:solidFill>
                            <a:schemeClr val="tx2">
                              <a:lumMod val="75000"/>
                            </a:schemeClr>
                          </a:solidFill>
                          <a:effectLst/>
                          <a:latin typeface="Arial"/>
                          <a:ea typeface="PMingLiU"/>
                        </a:rPr>
                        <a:t>. 200 Million (US$ 16,667) or a jail term of not more than 2 years or both.</a:t>
                      </a:r>
                      <a:endParaRPr lang="en-US" sz="1000" b="1" dirty="0">
                        <a:solidFill>
                          <a:schemeClr val="tx2">
                            <a:lumMod val="75000"/>
                          </a:schemeClr>
                        </a:solidFill>
                        <a:effectLst/>
                        <a:latin typeface="Times New Roman"/>
                        <a:ea typeface="PMingLiU"/>
                      </a:endParaRPr>
                    </a:p>
                    <a:p>
                      <a:pPr marL="0" marR="0">
                        <a:lnSpc>
                          <a:spcPct val="115000"/>
                        </a:lnSpc>
                        <a:spcBef>
                          <a:spcPts val="0"/>
                        </a:spcBef>
                        <a:spcAft>
                          <a:spcPts val="0"/>
                        </a:spcAft>
                      </a:pPr>
                      <a:r>
                        <a:rPr lang="en-CA" sz="1000" b="1" dirty="0">
                          <a:solidFill>
                            <a:schemeClr val="tx2">
                              <a:lumMod val="75000"/>
                            </a:schemeClr>
                          </a:solidFill>
                          <a:effectLst/>
                          <a:latin typeface="Arial"/>
                          <a:ea typeface="PMingLiU"/>
                        </a:rPr>
                        <a:t> </a:t>
                      </a:r>
                      <a:endParaRPr lang="en-US" sz="1000" b="1" dirty="0">
                        <a:solidFill>
                          <a:schemeClr val="tx2">
                            <a:lumMod val="75000"/>
                          </a:schemeClr>
                        </a:solidFill>
                        <a:effectLst/>
                        <a:latin typeface="Times New Roman"/>
                        <a:ea typeface="PMingLiU"/>
                      </a:endParaRPr>
                    </a:p>
                    <a:p>
                      <a:pPr marL="0" marR="0">
                        <a:lnSpc>
                          <a:spcPct val="115000"/>
                        </a:lnSpc>
                        <a:spcBef>
                          <a:spcPts val="0"/>
                        </a:spcBef>
                        <a:spcAft>
                          <a:spcPts val="0"/>
                        </a:spcAft>
                      </a:pPr>
                      <a:r>
                        <a:rPr lang="en-CA" sz="1000" b="1" dirty="0">
                          <a:solidFill>
                            <a:schemeClr val="tx2">
                              <a:lumMod val="75000"/>
                            </a:schemeClr>
                          </a:solidFill>
                          <a:effectLst/>
                          <a:latin typeface="Arial"/>
                          <a:ea typeface="PMingLiU"/>
                        </a:rPr>
                        <a:t> </a:t>
                      </a:r>
                      <a:endParaRPr lang="en-US" sz="1000" b="1" dirty="0">
                        <a:solidFill>
                          <a:schemeClr val="tx2">
                            <a:lumMod val="75000"/>
                          </a:schemeClr>
                        </a:solidFill>
                        <a:effectLst/>
                        <a:latin typeface="Times New Roman"/>
                        <a:ea typeface="PMingLiU"/>
                      </a:endParaRPr>
                    </a:p>
                  </a:txBody>
                  <a:tcPr marL="68580" marR="68580" marT="0" marB="0"/>
                </a:tc>
              </a:tr>
            </a:tbl>
          </a:graphicData>
        </a:graphic>
      </p:graphicFrame>
      <p:sp>
        <p:nvSpPr>
          <p:cNvPr id="6" name="AutoShape 10"/>
          <p:cNvSpPr>
            <a:spLocks noChangeArrowheads="1"/>
          </p:cNvSpPr>
          <p:nvPr/>
        </p:nvSpPr>
        <p:spPr bwMode="auto">
          <a:xfrm>
            <a:off x="622301" y="1230183"/>
            <a:ext cx="4199081"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7" name="Text Box 14"/>
          <p:cNvSpPr txBox="1">
            <a:spLocks noChangeArrowheads="1"/>
          </p:cNvSpPr>
          <p:nvPr/>
        </p:nvSpPr>
        <p:spPr bwMode="auto">
          <a:xfrm>
            <a:off x="1774181" y="1229936"/>
            <a:ext cx="1831901"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Post Market </a:t>
            </a:r>
            <a:r>
              <a:rPr lang="en-US" altLang="ko-KR" dirty="0" smtClean="0">
                <a:solidFill>
                  <a:schemeClr val="bg1"/>
                </a:solidFill>
                <a:latin typeface="HY견고딕" charset="-127"/>
                <a:ea typeface="HY견고딕" charset="-127"/>
              </a:rPr>
              <a:t>Surveillance Framework</a:t>
            </a:r>
            <a:endParaRPr lang="ko-KR" altLang="en-US" dirty="0">
              <a:solidFill>
                <a:schemeClr val="bg1"/>
              </a:solidFill>
              <a:latin typeface="HY견고딕" charset="-127"/>
              <a:ea typeface="HY견고딕" charset="-127"/>
            </a:endParaRPr>
          </a:p>
        </p:txBody>
      </p:sp>
      <p:sp>
        <p:nvSpPr>
          <p:cNvPr id="10"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Post Market Surveillance</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2903025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69-4"/>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23033"/>
            <a:ext cx="8858250" cy="449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71389"/>
            <a:ext cx="8229600" cy="4800600"/>
          </a:xfrm>
        </p:spPr>
        <p:txBody>
          <a:bodyPr>
            <a:noAutofit/>
          </a:bodyPr>
          <a:lstStyle/>
          <a:p>
            <a:r>
              <a:rPr lang="en-US" sz="2400" dirty="0" smtClean="0">
                <a:solidFill>
                  <a:schemeClr val="tx2">
                    <a:lumMod val="75000"/>
                  </a:schemeClr>
                </a:solidFill>
              </a:rPr>
              <a:t>Lack of test labs</a:t>
            </a:r>
          </a:p>
          <a:p>
            <a:pPr lvl="1"/>
            <a:r>
              <a:rPr lang="en-US" sz="2000" dirty="0" smtClean="0">
                <a:solidFill>
                  <a:schemeClr val="tx2">
                    <a:lumMod val="75000"/>
                  </a:schemeClr>
                </a:solidFill>
              </a:rPr>
              <a:t>There are only 2 designated labs with limited scope of testing capability</a:t>
            </a:r>
          </a:p>
          <a:p>
            <a:pPr lvl="1"/>
            <a:r>
              <a:rPr lang="en-US" sz="2000" dirty="0" smtClean="0">
                <a:solidFill>
                  <a:schemeClr val="tx2">
                    <a:lumMod val="75000"/>
                  </a:schemeClr>
                </a:solidFill>
              </a:rPr>
              <a:t>The test labs concentrated in West Java</a:t>
            </a:r>
          </a:p>
          <a:p>
            <a:pPr lvl="1"/>
            <a:r>
              <a:rPr lang="en-US" sz="2000" dirty="0" smtClean="0">
                <a:solidFill>
                  <a:schemeClr val="tx2">
                    <a:lumMod val="75000"/>
                  </a:schemeClr>
                </a:solidFill>
              </a:rPr>
              <a:t>There is no designated first party labs</a:t>
            </a:r>
          </a:p>
          <a:p>
            <a:r>
              <a:rPr lang="en-US" sz="2400" dirty="0" smtClean="0">
                <a:solidFill>
                  <a:schemeClr val="tx2">
                    <a:lumMod val="75000"/>
                  </a:schemeClr>
                </a:solidFill>
              </a:rPr>
              <a:t>Lack of skilled human resources</a:t>
            </a:r>
          </a:p>
          <a:p>
            <a:pPr lvl="1"/>
            <a:r>
              <a:rPr lang="en-US" sz="2000" dirty="0" smtClean="0">
                <a:solidFill>
                  <a:schemeClr val="tx2">
                    <a:lumMod val="75000"/>
                  </a:schemeClr>
                </a:solidFill>
              </a:rPr>
              <a:t>Lack of human resource</a:t>
            </a:r>
          </a:p>
          <a:p>
            <a:pPr lvl="1"/>
            <a:r>
              <a:rPr lang="en-US" sz="2000" dirty="0" smtClean="0">
                <a:solidFill>
                  <a:schemeClr val="tx2">
                    <a:lumMod val="75000"/>
                  </a:schemeClr>
                </a:solidFill>
              </a:rPr>
              <a:t>Lack of technical training</a:t>
            </a:r>
          </a:p>
          <a:p>
            <a:r>
              <a:rPr lang="en-US" sz="2400" dirty="0" smtClean="0">
                <a:solidFill>
                  <a:schemeClr val="tx2">
                    <a:lumMod val="75000"/>
                  </a:schemeClr>
                </a:solidFill>
              </a:rPr>
              <a:t>Lack of suitable technical documents</a:t>
            </a:r>
          </a:p>
          <a:p>
            <a:pPr lvl="1"/>
            <a:r>
              <a:rPr lang="en-US" sz="2000" dirty="0" smtClean="0">
                <a:solidFill>
                  <a:schemeClr val="tx2">
                    <a:lumMod val="75000"/>
                  </a:schemeClr>
                </a:solidFill>
              </a:rPr>
              <a:t>Limited access to standards and </a:t>
            </a:r>
            <a:r>
              <a:rPr lang="en-US" sz="2000" dirty="0" smtClean="0">
                <a:solidFill>
                  <a:schemeClr val="tx2">
                    <a:lumMod val="75000"/>
                  </a:schemeClr>
                </a:solidFill>
              </a:rPr>
              <a:t>their testing methods</a:t>
            </a:r>
            <a:endParaRPr lang="en-US" sz="1600" dirty="0" smtClean="0">
              <a:solidFill>
                <a:schemeClr val="tx2">
                  <a:lumMod val="75000"/>
                </a:schemeClr>
              </a:solidFill>
            </a:endParaRPr>
          </a:p>
        </p:txBody>
      </p:sp>
      <p:sp>
        <p:nvSpPr>
          <p:cNvPr id="6" name="AutoShape 10"/>
          <p:cNvSpPr>
            <a:spLocks noChangeArrowheads="1"/>
          </p:cNvSpPr>
          <p:nvPr/>
        </p:nvSpPr>
        <p:spPr bwMode="auto">
          <a:xfrm>
            <a:off x="622302" y="1230183"/>
            <a:ext cx="2489388"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7" name="Text Box 14"/>
          <p:cNvSpPr txBox="1">
            <a:spLocks noChangeArrowheads="1"/>
          </p:cNvSpPr>
          <p:nvPr/>
        </p:nvSpPr>
        <p:spPr bwMode="auto">
          <a:xfrm>
            <a:off x="982267" y="1229936"/>
            <a:ext cx="1831901"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Lack of Resources</a:t>
            </a:r>
            <a:endParaRPr lang="ko-KR" altLang="en-US" dirty="0">
              <a:solidFill>
                <a:schemeClr val="bg1"/>
              </a:solidFill>
              <a:latin typeface="HY견고딕" charset="-127"/>
              <a:ea typeface="HY견고딕" charset="-127"/>
            </a:endParaRPr>
          </a:p>
        </p:txBody>
      </p:sp>
      <p:sp>
        <p:nvSpPr>
          <p:cNvPr id="10"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Challenges</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745077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69-4"/>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23033"/>
            <a:ext cx="8858250" cy="449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71389"/>
            <a:ext cx="8229600" cy="4800600"/>
          </a:xfrm>
        </p:spPr>
        <p:txBody>
          <a:bodyPr>
            <a:noAutofit/>
          </a:bodyPr>
          <a:lstStyle/>
          <a:p>
            <a:r>
              <a:rPr lang="en-US" sz="1600" dirty="0" smtClean="0">
                <a:solidFill>
                  <a:schemeClr val="tx2">
                    <a:lumMod val="75000"/>
                  </a:schemeClr>
                </a:solidFill>
              </a:rPr>
              <a:t>Although mutual recognition regime creates procedures that facilitate opportunities for mutual learning, technical assistance, and regulatory exchange, Indonesia found obstacle to enter into MRA</a:t>
            </a:r>
          </a:p>
          <a:p>
            <a:pPr lvl="1"/>
            <a:r>
              <a:rPr lang="en-US" sz="1400" dirty="0" smtClean="0">
                <a:solidFill>
                  <a:schemeClr val="tx2">
                    <a:lumMod val="75000"/>
                  </a:schemeClr>
                </a:solidFill>
              </a:rPr>
              <a:t>Assessment of mutual compatibility between national system of governance involves a (often highly) political process</a:t>
            </a:r>
          </a:p>
          <a:p>
            <a:pPr lvl="2"/>
            <a:r>
              <a:rPr lang="en-US" sz="1400" dirty="0" smtClean="0">
                <a:solidFill>
                  <a:schemeClr val="tx2">
                    <a:lumMod val="75000"/>
                  </a:schemeClr>
                </a:solidFill>
              </a:rPr>
              <a:t>Establishment of MRA </a:t>
            </a:r>
            <a:r>
              <a:rPr lang="en-US" sz="1400" dirty="0" err="1" smtClean="0">
                <a:solidFill>
                  <a:schemeClr val="tx2">
                    <a:lumMod val="75000"/>
                  </a:schemeClr>
                </a:solidFill>
              </a:rPr>
              <a:t>MoU</a:t>
            </a:r>
            <a:r>
              <a:rPr lang="en-US" sz="1400" dirty="0" smtClean="0">
                <a:solidFill>
                  <a:schemeClr val="tx2">
                    <a:lumMod val="75000"/>
                  </a:schemeClr>
                </a:solidFill>
              </a:rPr>
              <a:t> can be a costly and time consuming process</a:t>
            </a:r>
          </a:p>
          <a:p>
            <a:pPr lvl="1"/>
            <a:r>
              <a:rPr lang="en-US" sz="1400" dirty="0" smtClean="0">
                <a:solidFill>
                  <a:schemeClr val="tx2">
                    <a:lumMod val="75000"/>
                  </a:schemeClr>
                </a:solidFill>
              </a:rPr>
              <a:t>Achieving Mutual Recognition has much more stringent requirements than most standard type approvals </a:t>
            </a:r>
          </a:p>
          <a:p>
            <a:pPr lvl="2"/>
            <a:r>
              <a:rPr lang="en-US" sz="1400" dirty="0" smtClean="0">
                <a:solidFill>
                  <a:schemeClr val="tx2">
                    <a:lumMod val="75000"/>
                  </a:schemeClr>
                </a:solidFill>
              </a:rPr>
              <a:t>Lack of conformity assessment infrastructure – CABs, technical regulation, accreditation body, etc</a:t>
            </a:r>
            <a:endParaRPr lang="en-US" sz="1400" b="1" dirty="0" smtClean="0">
              <a:solidFill>
                <a:schemeClr val="tx2">
                  <a:lumMod val="75000"/>
                </a:schemeClr>
              </a:solidFill>
            </a:endParaRPr>
          </a:p>
          <a:p>
            <a:pPr lvl="1"/>
            <a:r>
              <a:rPr lang="en-US" sz="1400" dirty="0" smtClean="0">
                <a:solidFill>
                  <a:schemeClr val="tx2">
                    <a:lumMod val="75000"/>
                  </a:schemeClr>
                </a:solidFill>
              </a:rPr>
              <a:t>Testing using foreign technical regulation require high cost training</a:t>
            </a:r>
          </a:p>
          <a:p>
            <a:pPr lvl="2"/>
            <a:r>
              <a:rPr lang="en-US" sz="1400" dirty="0" smtClean="0">
                <a:solidFill>
                  <a:schemeClr val="tx2">
                    <a:lumMod val="75000"/>
                  </a:schemeClr>
                </a:solidFill>
              </a:rPr>
              <a:t>Domestic testing laboratories tend to avoid MRA</a:t>
            </a:r>
          </a:p>
          <a:p>
            <a:pPr lvl="2"/>
            <a:r>
              <a:rPr lang="en-US" sz="1400" dirty="0" smtClean="0">
                <a:solidFill>
                  <a:schemeClr val="tx2">
                    <a:lumMod val="75000"/>
                  </a:schemeClr>
                </a:solidFill>
              </a:rPr>
              <a:t>Low priority in work plan to implement</a:t>
            </a:r>
          </a:p>
          <a:p>
            <a:pPr lvl="1"/>
            <a:r>
              <a:rPr lang="en-US" sz="1400" dirty="0" smtClean="0">
                <a:solidFill>
                  <a:schemeClr val="tx2">
                    <a:lumMod val="75000"/>
                  </a:schemeClr>
                </a:solidFill>
              </a:rPr>
              <a:t>Examining the validity of test report is difficult</a:t>
            </a:r>
          </a:p>
          <a:p>
            <a:pPr lvl="2"/>
            <a:r>
              <a:rPr lang="en-US" sz="1400" dirty="0" smtClean="0">
                <a:solidFill>
                  <a:schemeClr val="tx2">
                    <a:lumMod val="75000"/>
                  </a:schemeClr>
                </a:solidFill>
              </a:rPr>
              <a:t>Tracing the original type approval can be a concern although this can be avoided if thorough documentation is utilized</a:t>
            </a:r>
          </a:p>
        </p:txBody>
      </p:sp>
      <p:sp>
        <p:nvSpPr>
          <p:cNvPr id="6" name="AutoShape 10"/>
          <p:cNvSpPr>
            <a:spLocks noChangeArrowheads="1"/>
          </p:cNvSpPr>
          <p:nvPr/>
        </p:nvSpPr>
        <p:spPr bwMode="auto">
          <a:xfrm>
            <a:off x="622301" y="1230183"/>
            <a:ext cx="3013595"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7" name="Text Box 14"/>
          <p:cNvSpPr txBox="1">
            <a:spLocks noChangeArrowheads="1"/>
          </p:cNvSpPr>
          <p:nvPr/>
        </p:nvSpPr>
        <p:spPr bwMode="auto">
          <a:xfrm>
            <a:off x="1227931" y="1229936"/>
            <a:ext cx="1831901"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Obstacle to </a:t>
            </a:r>
            <a:r>
              <a:rPr lang="en-US" altLang="ko-KR" dirty="0" smtClean="0">
                <a:solidFill>
                  <a:schemeClr val="bg1"/>
                </a:solidFill>
                <a:latin typeface="HY견고딕" charset="-127"/>
                <a:ea typeface="HY견고딕" charset="-127"/>
              </a:rPr>
              <a:t>Enter Into MRA</a:t>
            </a:r>
            <a:endParaRPr lang="ko-KR" altLang="en-US" dirty="0">
              <a:solidFill>
                <a:schemeClr val="bg1"/>
              </a:solidFill>
              <a:latin typeface="HY견고딕" charset="-127"/>
              <a:ea typeface="HY견고딕" charset="-127"/>
            </a:endParaRPr>
          </a:p>
        </p:txBody>
      </p:sp>
      <p:sp>
        <p:nvSpPr>
          <p:cNvPr id="10"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Challenges</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2350947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69-4"/>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23033"/>
            <a:ext cx="8858250" cy="4613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10"/>
          <p:cNvSpPr>
            <a:spLocks noChangeArrowheads="1"/>
          </p:cNvSpPr>
          <p:nvPr/>
        </p:nvSpPr>
        <p:spPr bwMode="auto">
          <a:xfrm>
            <a:off x="622301" y="1230183"/>
            <a:ext cx="2156525"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6" name="Text Box 14"/>
          <p:cNvSpPr txBox="1">
            <a:spLocks noChangeArrowheads="1"/>
          </p:cNvSpPr>
          <p:nvPr/>
        </p:nvSpPr>
        <p:spPr bwMode="auto">
          <a:xfrm>
            <a:off x="1311056" y="1229936"/>
            <a:ext cx="802735"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Possible Solution</a:t>
            </a:r>
            <a:endParaRPr lang="ko-KR" altLang="en-US" dirty="0">
              <a:solidFill>
                <a:schemeClr val="bg1"/>
              </a:solidFill>
              <a:latin typeface="HY견고딕" charset="-127"/>
              <a:ea typeface="HY견고딕" charset="-127"/>
            </a:endParaRPr>
          </a:p>
        </p:txBody>
      </p:sp>
      <p:sp>
        <p:nvSpPr>
          <p:cNvPr id="8" name="Content Placeholder 2"/>
          <p:cNvSpPr>
            <a:spLocks noGrp="1"/>
          </p:cNvSpPr>
          <p:nvPr>
            <p:ph idx="1"/>
          </p:nvPr>
        </p:nvSpPr>
        <p:spPr>
          <a:xfrm>
            <a:off x="457200" y="1671389"/>
            <a:ext cx="8229600" cy="4800600"/>
          </a:xfrm>
        </p:spPr>
        <p:txBody>
          <a:bodyPr>
            <a:noAutofit/>
          </a:bodyPr>
          <a:lstStyle/>
          <a:p>
            <a:pPr marL="342900" lvl="1" indent="-342900">
              <a:buFont typeface="Arial" pitchFamily="34" charset="0"/>
              <a:buChar char="•"/>
            </a:pPr>
            <a:r>
              <a:rPr lang="en-US" sz="2000" dirty="0" smtClean="0">
                <a:solidFill>
                  <a:schemeClr val="tx2">
                    <a:lumMod val="75000"/>
                  </a:schemeClr>
                </a:solidFill>
              </a:rPr>
              <a:t>Designate first party testing labs</a:t>
            </a:r>
          </a:p>
          <a:p>
            <a:pPr marL="342900" lvl="1" indent="-342900">
              <a:buFont typeface="Arial" pitchFamily="34" charset="0"/>
              <a:buChar char="•"/>
            </a:pPr>
            <a:r>
              <a:rPr lang="en-US" sz="2000" dirty="0" smtClean="0">
                <a:solidFill>
                  <a:schemeClr val="tx2">
                    <a:lumMod val="75000"/>
                  </a:schemeClr>
                </a:solidFill>
              </a:rPr>
              <a:t>Establish regional testing labs</a:t>
            </a:r>
          </a:p>
          <a:p>
            <a:pPr marL="342900" lvl="1" indent="-342900">
              <a:buFont typeface="Arial" pitchFamily="34" charset="0"/>
              <a:buChar char="•"/>
            </a:pPr>
            <a:r>
              <a:rPr lang="en-US" sz="2000" dirty="0" smtClean="0">
                <a:solidFill>
                  <a:schemeClr val="tx2">
                    <a:lumMod val="75000"/>
                  </a:schemeClr>
                </a:solidFill>
              </a:rPr>
              <a:t>Recruit suitable human resources for testing and certification</a:t>
            </a:r>
          </a:p>
          <a:p>
            <a:pPr marL="342900" lvl="1" indent="-342900">
              <a:buFont typeface="Arial" pitchFamily="34" charset="0"/>
              <a:buChar char="•"/>
            </a:pPr>
            <a:r>
              <a:rPr lang="en-US" sz="2000" dirty="0" smtClean="0">
                <a:solidFill>
                  <a:schemeClr val="tx2">
                    <a:lumMod val="75000"/>
                  </a:schemeClr>
                </a:solidFill>
              </a:rPr>
              <a:t>Increase participation in technical training, on the job training, on the job experience</a:t>
            </a:r>
          </a:p>
          <a:p>
            <a:pPr marL="342900" lvl="1" indent="-342900">
              <a:buFont typeface="Arial" pitchFamily="34" charset="0"/>
              <a:buChar char="•"/>
            </a:pPr>
            <a:r>
              <a:rPr lang="en-US" sz="2000" dirty="0" smtClean="0">
                <a:solidFill>
                  <a:schemeClr val="tx2">
                    <a:lumMod val="75000"/>
                  </a:schemeClr>
                </a:solidFill>
              </a:rPr>
              <a:t>Based </a:t>
            </a:r>
            <a:r>
              <a:rPr lang="en-US" sz="2000" dirty="0">
                <a:solidFill>
                  <a:schemeClr val="tx2">
                    <a:lumMod val="75000"/>
                  </a:schemeClr>
                </a:solidFill>
              </a:rPr>
              <a:t>on Ministerial Decree concerning Certification, our current equipment type approval process does allow for recognition of foreign test report and conformity assessment without having to formally engage on ATRC MRA</a:t>
            </a:r>
            <a:r>
              <a:rPr lang="en-US" sz="2000" dirty="0" smtClean="0">
                <a:solidFill>
                  <a:schemeClr val="tx2">
                    <a:lumMod val="75000"/>
                  </a:schemeClr>
                </a:solidFill>
              </a:rPr>
              <a:t>.</a:t>
            </a:r>
          </a:p>
          <a:p>
            <a:pPr marL="342900" lvl="1" indent="-342900">
              <a:buFont typeface="Arial" pitchFamily="34" charset="0"/>
              <a:buChar char="•"/>
            </a:pPr>
            <a:r>
              <a:rPr lang="en-US" sz="2000" dirty="0" smtClean="0">
                <a:solidFill>
                  <a:schemeClr val="tx2">
                    <a:lumMod val="75000"/>
                  </a:schemeClr>
                </a:solidFill>
              </a:rPr>
              <a:t>Entering into bilateral MRA with very crucial scope (EMC, electrical safety, green ICT)</a:t>
            </a:r>
          </a:p>
          <a:p>
            <a:pPr marL="342900" lvl="1" indent="-342900">
              <a:buFont typeface="Arial" pitchFamily="34" charset="0"/>
              <a:buChar char="•"/>
            </a:pPr>
            <a:r>
              <a:rPr lang="en-US" sz="2000" dirty="0" smtClean="0">
                <a:solidFill>
                  <a:schemeClr val="tx2">
                    <a:lumMod val="75000"/>
                  </a:schemeClr>
                </a:solidFill>
              </a:rPr>
              <a:t>Establishing joint committee with other countries in case there is no MRA</a:t>
            </a:r>
            <a:endParaRPr lang="en-US" sz="1200" dirty="0" smtClean="0">
              <a:solidFill>
                <a:schemeClr val="tx2">
                  <a:lumMod val="75000"/>
                </a:schemeClr>
              </a:solidFill>
            </a:endParaRPr>
          </a:p>
        </p:txBody>
      </p:sp>
      <p:sp>
        <p:nvSpPr>
          <p:cNvPr id="9"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Challenges</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1336114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9716" y="2636912"/>
            <a:ext cx="3148939"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tx2">
                    <a:lumMod val="60000"/>
                    <a:lumOff val="40000"/>
                  </a:schemeClr>
                </a:solidFill>
                <a:effectLst>
                  <a:outerShdw blurRad="88000" dist="50800" dir="5040000" algn="tl">
                    <a:schemeClr val="accent4">
                      <a:tint val="80000"/>
                      <a:satMod val="250000"/>
                      <a:alpha val="45000"/>
                    </a:schemeClr>
                  </a:outerShdw>
                </a:effectLst>
              </a:rPr>
              <a:t>Thank </a:t>
            </a:r>
            <a:r>
              <a:rPr lang="en-US" sz="5400" b="1" cap="none" spc="0" dirty="0" smtClean="0">
                <a:ln>
                  <a:prstDash val="solid"/>
                </a:ln>
                <a:solidFill>
                  <a:schemeClr val="tx2">
                    <a:lumMod val="60000"/>
                    <a:lumOff val="40000"/>
                  </a:schemeClr>
                </a:solidFill>
                <a:effectLst>
                  <a:outerShdw blurRad="88000" dist="50800" dir="5040000" algn="tl">
                    <a:schemeClr val="accent4">
                      <a:tint val="80000"/>
                      <a:satMod val="250000"/>
                      <a:alpha val="45000"/>
                    </a:schemeClr>
                  </a:outerShdw>
                </a:effectLst>
              </a:rPr>
              <a:t>You</a:t>
            </a:r>
            <a:endParaRPr lang="en-US" sz="5400" b="1" cap="none" spc="0" dirty="0">
              <a:ln>
                <a:prstDash val="solid"/>
              </a:ln>
              <a:solidFill>
                <a:schemeClr val="tx2">
                  <a:lumMod val="60000"/>
                  <a:lumOff val="40000"/>
                </a:schemeClr>
              </a:solidFill>
              <a:effectLst>
                <a:outerShdw blurRad="88000" dist="50800" dir="5040000" algn="tl">
                  <a:schemeClr val="accent4">
                    <a:tint val="80000"/>
                    <a:satMod val="250000"/>
                    <a:alpha val="45000"/>
                  </a:schemeClr>
                </a:outerShdw>
              </a:effectLst>
            </a:endParaRPr>
          </a:p>
        </p:txBody>
      </p:sp>
      <p:pic>
        <p:nvPicPr>
          <p:cNvPr id="5" name="Picture 4" descr="Handphone set.png"/>
          <p:cNvPicPr>
            <a:picLocks noChangeAspect="1"/>
          </p:cNvPicPr>
          <p:nvPr/>
        </p:nvPicPr>
        <p:blipFill>
          <a:blip r:embed="rId3" cstate="print"/>
          <a:stretch>
            <a:fillRect/>
          </a:stretch>
        </p:blipFill>
        <p:spPr>
          <a:xfrm>
            <a:off x="6032" y="4305907"/>
            <a:ext cx="9144000" cy="150518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30768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49494"/>
            <a:ext cx="8229600" cy="3831167"/>
          </a:xfrm>
        </p:spPr>
        <p:txBody>
          <a:bodyPr/>
          <a:lstStyle/>
          <a:p>
            <a:pPr>
              <a:lnSpc>
                <a:spcPct val="90000"/>
              </a:lnSpc>
              <a:buFont typeface="Wingdings" pitchFamily="2" charset="2"/>
              <a:buChar char="ü"/>
            </a:pPr>
            <a:r>
              <a:rPr lang="en-US" dirty="0" smtClean="0"/>
              <a:t>Certification Overview</a:t>
            </a:r>
            <a:endParaRPr lang="en-US" dirty="0"/>
          </a:p>
          <a:p>
            <a:pPr>
              <a:lnSpc>
                <a:spcPct val="90000"/>
              </a:lnSpc>
              <a:buFont typeface="Wingdings" pitchFamily="2" charset="2"/>
              <a:buChar char="ü"/>
            </a:pPr>
            <a:r>
              <a:rPr lang="en-US" dirty="0"/>
              <a:t>Legal Framework</a:t>
            </a:r>
          </a:p>
          <a:p>
            <a:pPr>
              <a:lnSpc>
                <a:spcPct val="90000"/>
              </a:lnSpc>
              <a:buFont typeface="Wingdings" pitchFamily="2" charset="2"/>
              <a:buChar char="ü"/>
            </a:pPr>
            <a:r>
              <a:rPr lang="en-US" dirty="0"/>
              <a:t>Conformity Assessment Bodies</a:t>
            </a:r>
          </a:p>
          <a:p>
            <a:pPr>
              <a:lnSpc>
                <a:spcPct val="90000"/>
              </a:lnSpc>
              <a:buFont typeface="Wingdings" pitchFamily="2" charset="2"/>
              <a:buChar char="ü"/>
            </a:pPr>
            <a:r>
              <a:rPr lang="en-US" dirty="0" smtClean="0"/>
              <a:t>Certification Type </a:t>
            </a:r>
            <a:r>
              <a:rPr lang="en-US" dirty="0"/>
              <a:t>and Procedure</a:t>
            </a:r>
          </a:p>
          <a:p>
            <a:pPr>
              <a:lnSpc>
                <a:spcPct val="90000"/>
              </a:lnSpc>
              <a:buFont typeface="Wingdings" pitchFamily="2" charset="2"/>
              <a:buChar char="ü"/>
            </a:pPr>
            <a:r>
              <a:rPr lang="en-US" dirty="0"/>
              <a:t>Certification Label</a:t>
            </a:r>
          </a:p>
          <a:p>
            <a:pPr>
              <a:lnSpc>
                <a:spcPct val="90000"/>
              </a:lnSpc>
              <a:buFont typeface="Wingdings" pitchFamily="2" charset="2"/>
              <a:buChar char="ü"/>
            </a:pPr>
            <a:r>
              <a:rPr lang="en-US" dirty="0"/>
              <a:t>Post Market </a:t>
            </a:r>
            <a:r>
              <a:rPr lang="en-US" dirty="0" smtClean="0"/>
              <a:t>Surveillance</a:t>
            </a:r>
          </a:p>
          <a:p>
            <a:pPr>
              <a:lnSpc>
                <a:spcPct val="90000"/>
              </a:lnSpc>
              <a:buFont typeface="Wingdings" pitchFamily="2" charset="2"/>
              <a:buChar char="ü"/>
            </a:pPr>
            <a:r>
              <a:rPr lang="en-US" dirty="0" smtClean="0"/>
              <a:t>Challenges</a:t>
            </a:r>
            <a:endParaRPr lang="en-US" dirty="0"/>
          </a:p>
          <a:p>
            <a:endParaRPr lang="en-US" dirty="0"/>
          </a:p>
        </p:txBody>
      </p:sp>
      <p:sp>
        <p:nvSpPr>
          <p:cNvPr id="4"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Outline of Presentation</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361887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69-4"/>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40764"/>
            <a:ext cx="8858250" cy="4530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직사각형 39"/>
          <p:cNvSpPr/>
          <p:nvPr/>
        </p:nvSpPr>
        <p:spPr>
          <a:xfrm>
            <a:off x="1239540" y="1798082"/>
            <a:ext cx="7447260" cy="79208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600" b="1" dirty="0">
                <a:solidFill>
                  <a:schemeClr val="tx1"/>
                </a:solidFill>
                <a:cs typeface="산돌고딕 M"/>
              </a:rPr>
              <a:t>Strict “ex-ante regulation”</a:t>
            </a:r>
          </a:p>
          <a:p>
            <a:pPr latinLnBrk="1">
              <a:defRPr/>
            </a:pPr>
            <a:r>
              <a:rPr lang="en-US" altLang="ko-KR" sz="1600" dirty="0" smtClean="0">
                <a:solidFill>
                  <a:schemeClr val="tx1"/>
                </a:solidFill>
                <a:cs typeface="산돌고딕 M"/>
              </a:rPr>
              <a:t>(ensuring network interoperability, prevention </a:t>
            </a:r>
            <a:r>
              <a:rPr lang="en-US" altLang="ko-KR" sz="1600" dirty="0">
                <a:solidFill>
                  <a:schemeClr val="tx1"/>
                </a:solidFill>
                <a:cs typeface="산돌고딕 M"/>
              </a:rPr>
              <a:t>of radio interference</a:t>
            </a:r>
            <a:r>
              <a:rPr lang="en-US" altLang="ko-KR" sz="1600" dirty="0" smtClean="0">
                <a:solidFill>
                  <a:schemeClr val="tx1"/>
                </a:solidFill>
                <a:cs typeface="산돌고딕 M"/>
              </a:rPr>
              <a:t>, ensuring public safety uniform </a:t>
            </a:r>
            <a:r>
              <a:rPr lang="en-US" altLang="ko-KR" sz="1600" dirty="0">
                <a:solidFill>
                  <a:schemeClr val="tx1"/>
                </a:solidFill>
                <a:cs typeface="산돌고딕 M"/>
              </a:rPr>
              <a:t>government </a:t>
            </a:r>
            <a:r>
              <a:rPr lang="en-US" altLang="ko-KR" sz="1600" dirty="0" smtClean="0">
                <a:solidFill>
                  <a:schemeClr val="tx1"/>
                </a:solidFill>
                <a:cs typeface="산돌고딕 M"/>
              </a:rPr>
              <a:t>certification)</a:t>
            </a:r>
            <a:endParaRPr lang="en-US" altLang="ko-KR" sz="1600" dirty="0">
              <a:solidFill>
                <a:schemeClr val="tx1"/>
              </a:solidFill>
              <a:cs typeface="산돌고딕 M"/>
            </a:endParaRPr>
          </a:p>
        </p:txBody>
      </p:sp>
      <p:grpSp>
        <p:nvGrpSpPr>
          <p:cNvPr id="4" name="Group 36"/>
          <p:cNvGrpSpPr>
            <a:grpSpLocks/>
          </p:cNvGrpSpPr>
          <p:nvPr/>
        </p:nvGrpSpPr>
        <p:grpSpPr bwMode="auto">
          <a:xfrm>
            <a:off x="1243879" y="2734186"/>
            <a:ext cx="7442921" cy="774959"/>
            <a:chOff x="1388" y="1159"/>
            <a:chExt cx="2952" cy="228"/>
          </a:xfrm>
          <a:gradFill flip="none" rotWithShape="1">
            <a:gsLst>
              <a:gs pos="0">
                <a:srgbClr val="03D4A8"/>
              </a:gs>
              <a:gs pos="25000">
                <a:srgbClr val="21D6E0"/>
              </a:gs>
              <a:gs pos="75000">
                <a:srgbClr val="0087E6"/>
              </a:gs>
              <a:gs pos="100000">
                <a:srgbClr val="005CBF"/>
              </a:gs>
            </a:gsLst>
            <a:path path="rect">
              <a:fillToRect l="50000" t="50000" r="50000" b="50000"/>
            </a:path>
            <a:tileRect/>
          </a:gradFill>
        </p:grpSpPr>
        <p:sp>
          <p:nvSpPr>
            <p:cNvPr id="47" name="AutoShape 37"/>
            <p:cNvSpPr>
              <a:spLocks noChangeArrowheads="1"/>
            </p:cNvSpPr>
            <p:nvPr/>
          </p:nvSpPr>
          <p:spPr bwMode="ltGray">
            <a:xfrm>
              <a:off x="1388" y="1159"/>
              <a:ext cx="2952" cy="228"/>
            </a:xfrm>
            <a:prstGeom prst="roundRect">
              <a:avLst>
                <a:gd name="adj" fmla="val 17509"/>
              </a:avLst>
            </a:prstGeom>
            <a:grpFill/>
            <a:ln w="9525">
              <a:noFill/>
              <a:round/>
              <a:headEnd/>
              <a:tailEnd/>
            </a:ln>
            <a:effectLst/>
          </p:spPr>
          <p:txBody>
            <a:bodyPr wrap="none" anchor="ctr"/>
            <a:lstStyle/>
            <a:p>
              <a:pPr latinLnBrk="1">
                <a:defRPr/>
              </a:pPr>
              <a:endParaRPr lang="ko-KR" altLang="en-US">
                <a:latin typeface="맑은 고딕" pitchFamily="50" charset="-127"/>
                <a:ea typeface="맑은 고딕" pitchFamily="50" charset="-127"/>
              </a:endParaRPr>
            </a:p>
          </p:txBody>
        </p:sp>
        <p:grpSp>
          <p:nvGrpSpPr>
            <p:cNvPr id="5" name="Group 38"/>
            <p:cNvGrpSpPr>
              <a:grpSpLocks/>
            </p:cNvGrpSpPr>
            <p:nvPr/>
          </p:nvGrpSpPr>
          <p:grpSpPr bwMode="auto">
            <a:xfrm>
              <a:off x="1395" y="1166"/>
              <a:ext cx="2941" cy="211"/>
              <a:chOff x="1395" y="1166"/>
              <a:chExt cx="2941" cy="211"/>
            </a:xfrm>
            <a:grpFill/>
          </p:grpSpPr>
          <p:sp>
            <p:nvSpPr>
              <p:cNvPr id="50" name="AutoShape 39"/>
              <p:cNvSpPr>
                <a:spLocks noChangeArrowheads="1"/>
              </p:cNvSpPr>
              <p:nvPr/>
            </p:nvSpPr>
            <p:spPr bwMode="ltGray">
              <a:xfrm>
                <a:off x="1395" y="1322"/>
                <a:ext cx="2941" cy="55"/>
              </a:xfrm>
              <a:prstGeom prst="roundRect">
                <a:avLst>
                  <a:gd name="adj" fmla="val 50000"/>
                </a:avLst>
              </a:prstGeom>
              <a:grpFill/>
              <a:ln w="9525">
                <a:noFill/>
                <a:round/>
                <a:headEnd/>
                <a:tailEnd/>
              </a:ln>
              <a:effectLst/>
            </p:spPr>
            <p:txBody>
              <a:bodyPr wrap="none" anchor="ctr"/>
              <a:lstStyle/>
              <a:p>
                <a:pPr latinLnBrk="1">
                  <a:defRPr/>
                </a:pPr>
                <a:endParaRPr lang="ko-KR" altLang="en-US">
                  <a:latin typeface="맑은 고딕" pitchFamily="50" charset="-127"/>
                  <a:ea typeface="맑은 고딕" pitchFamily="50" charset="-127"/>
                </a:endParaRPr>
              </a:p>
            </p:txBody>
          </p:sp>
          <p:sp>
            <p:nvSpPr>
              <p:cNvPr id="51" name="AutoShape 40"/>
              <p:cNvSpPr>
                <a:spLocks noChangeArrowheads="1"/>
              </p:cNvSpPr>
              <p:nvPr/>
            </p:nvSpPr>
            <p:spPr bwMode="ltGray">
              <a:xfrm>
                <a:off x="1395" y="1166"/>
                <a:ext cx="2941" cy="55"/>
              </a:xfrm>
              <a:prstGeom prst="roundRect">
                <a:avLst>
                  <a:gd name="adj" fmla="val 50000"/>
                </a:avLst>
              </a:prstGeom>
              <a:grpFill/>
              <a:ln w="9525">
                <a:noFill/>
                <a:round/>
                <a:headEnd/>
                <a:tailEnd/>
              </a:ln>
              <a:effectLst/>
            </p:spPr>
            <p:txBody>
              <a:bodyPr wrap="none" anchor="ctr"/>
              <a:lstStyle/>
              <a:p>
                <a:pPr latinLnBrk="1">
                  <a:defRPr/>
                </a:pPr>
                <a:endParaRPr lang="ko-KR" altLang="en-US">
                  <a:latin typeface="맑은 고딕" pitchFamily="50" charset="-127"/>
                  <a:ea typeface="맑은 고딕" pitchFamily="50" charset="-127"/>
                </a:endParaRPr>
              </a:p>
            </p:txBody>
          </p:sp>
        </p:grpSp>
      </p:grpSp>
      <p:grpSp>
        <p:nvGrpSpPr>
          <p:cNvPr id="12307" name="그룹 56"/>
          <p:cNvGrpSpPr>
            <a:grpSpLocks/>
          </p:cNvGrpSpPr>
          <p:nvPr/>
        </p:nvGrpSpPr>
        <p:grpSpPr bwMode="auto">
          <a:xfrm>
            <a:off x="1249520" y="3742298"/>
            <a:ext cx="3994905" cy="1926909"/>
            <a:chOff x="413819" y="3631526"/>
            <a:chExt cx="4033215" cy="2677794"/>
          </a:xfrm>
        </p:grpSpPr>
        <p:grpSp>
          <p:nvGrpSpPr>
            <p:cNvPr id="12310" name="Group 76"/>
            <p:cNvGrpSpPr>
              <a:grpSpLocks/>
            </p:cNvGrpSpPr>
            <p:nvPr/>
          </p:nvGrpSpPr>
          <p:grpSpPr bwMode="auto">
            <a:xfrm>
              <a:off x="413819" y="3631526"/>
              <a:ext cx="4033215" cy="2677794"/>
              <a:chOff x="624" y="1968"/>
              <a:chExt cx="2064" cy="1895"/>
            </a:xfrm>
          </p:grpSpPr>
          <p:sp>
            <p:nvSpPr>
              <p:cNvPr id="91" name="AutoShape 77"/>
              <p:cNvSpPr>
                <a:spLocks noChangeAspect="1" noChangeArrowheads="1"/>
              </p:cNvSpPr>
              <p:nvPr/>
            </p:nvSpPr>
            <p:spPr bwMode="auto">
              <a:xfrm>
                <a:off x="624" y="1968"/>
                <a:ext cx="2064" cy="1895"/>
              </a:xfrm>
              <a:prstGeom prst="roundRect">
                <a:avLst>
                  <a:gd name="adj" fmla="val 4690"/>
                </a:avLst>
              </a:prstGeom>
              <a:gradFill rotWithShape="1">
                <a:gsLst>
                  <a:gs pos="0">
                    <a:schemeClr val="hlink">
                      <a:gamma/>
                      <a:tint val="43529"/>
                      <a:invGamma/>
                      <a:alpha val="60001"/>
                    </a:schemeClr>
                  </a:gs>
                  <a:gs pos="100000">
                    <a:schemeClr val="hlink">
                      <a:alpha val="60001"/>
                    </a:schemeClr>
                  </a:gs>
                </a:gsLst>
                <a:lin ang="5400000" scaled="1"/>
              </a:gradFill>
              <a:ln w="3175">
                <a:noFill/>
                <a:round/>
                <a:headEnd/>
                <a:tailEnd/>
              </a:ln>
              <a:effectLst/>
              <a:scene3d>
                <a:camera prst="orthographicFront">
                  <a:rot lat="0" lon="0" rev="0"/>
                </a:camera>
                <a:lightRig rig="contrasting" dir="t">
                  <a:rot lat="0" lon="0" rev="7800000"/>
                </a:lightRig>
              </a:scene3d>
              <a:sp3d>
                <a:bevelT w="139700" h="139700"/>
              </a:sp3d>
            </p:spPr>
            <p:txBody>
              <a:bodyPr wrap="none" anchor="ctr"/>
              <a:lstStyle/>
              <a:p>
                <a:pPr latinLnBrk="1">
                  <a:defRPr/>
                </a:pPr>
                <a:endParaRPr lang="ko-KR" altLang="en-US">
                  <a:solidFill>
                    <a:srgbClr val="000000"/>
                  </a:solidFill>
                  <a:latin typeface="Malgun Gothic" pitchFamily="34" charset="-127"/>
                  <a:ea typeface="Malgun Gothic" pitchFamily="34" charset="-127"/>
                </a:endParaRPr>
              </a:p>
            </p:txBody>
          </p:sp>
          <p:sp>
            <p:nvSpPr>
              <p:cNvPr id="12336" name="AutoShape 78"/>
              <p:cNvSpPr>
                <a:spLocks noChangeAspect="1" noChangeArrowheads="1"/>
              </p:cNvSpPr>
              <p:nvPr/>
            </p:nvSpPr>
            <p:spPr bwMode="auto">
              <a:xfrm>
                <a:off x="649" y="1992"/>
                <a:ext cx="2010" cy="1848"/>
              </a:xfrm>
              <a:prstGeom prst="roundRect">
                <a:avLst>
                  <a:gd name="adj" fmla="val 4690"/>
                </a:avLst>
              </a:prstGeom>
              <a:solidFill>
                <a:srgbClr val="FFFFFF"/>
              </a:solidFill>
              <a:ln w="3175">
                <a:solidFill>
                  <a:schemeClr val="hlink">
                    <a:alpha val="59999"/>
                  </a:schemeClr>
                </a:solidFill>
                <a:round/>
                <a:headEnd/>
                <a:tailEnd/>
              </a:ln>
            </p:spPr>
            <p:txBody>
              <a:bodyPr wrap="none" anchor="ctr"/>
              <a:lstStyle>
                <a:lvl1pPr eaLnBrk="0" hangingPunct="0">
                  <a:defRPr kumimoji="1">
                    <a:solidFill>
                      <a:schemeClr val="tx1"/>
                    </a:solidFill>
                    <a:latin typeface="Gulim" pitchFamily="34" charset="-127"/>
                    <a:ea typeface="산돌고딕 M"/>
                    <a:cs typeface="산돌고딕 M"/>
                  </a:defRPr>
                </a:lvl1pPr>
                <a:lvl2pPr marL="742950" indent="-285750" eaLnBrk="0" hangingPunct="0">
                  <a:defRPr kumimoji="1">
                    <a:solidFill>
                      <a:schemeClr val="tx1"/>
                    </a:solidFill>
                    <a:latin typeface="Gulim" pitchFamily="34" charset="-127"/>
                    <a:ea typeface="산돌고딕 M"/>
                    <a:cs typeface="산돌고딕 M"/>
                  </a:defRPr>
                </a:lvl2pPr>
                <a:lvl3pPr marL="1143000" indent="-228600" eaLnBrk="0" hangingPunct="0">
                  <a:defRPr kumimoji="1">
                    <a:solidFill>
                      <a:schemeClr val="tx1"/>
                    </a:solidFill>
                    <a:latin typeface="Gulim" pitchFamily="34" charset="-127"/>
                    <a:ea typeface="산돌고딕 M"/>
                    <a:cs typeface="산돌고딕 M"/>
                  </a:defRPr>
                </a:lvl3pPr>
                <a:lvl4pPr marL="1600200" indent="-228600" eaLnBrk="0" hangingPunct="0">
                  <a:defRPr kumimoji="1">
                    <a:solidFill>
                      <a:schemeClr val="tx1"/>
                    </a:solidFill>
                    <a:latin typeface="Gulim" pitchFamily="34" charset="-127"/>
                    <a:ea typeface="산돌고딕 M"/>
                    <a:cs typeface="산돌고딕 M"/>
                  </a:defRPr>
                </a:lvl4pPr>
                <a:lvl5pPr marL="2057400" indent="-228600" eaLnBrk="0" hangingPunct="0">
                  <a:defRPr kumimoji="1">
                    <a:solidFill>
                      <a:schemeClr val="tx1"/>
                    </a:solidFill>
                    <a:latin typeface="Gulim" pitchFamily="34" charset="-127"/>
                    <a:ea typeface="산돌고딕 M"/>
                    <a:cs typeface="산돌고딕 M"/>
                  </a:defRPr>
                </a:lvl5pPr>
                <a:lvl6pPr marL="25146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6pPr>
                <a:lvl7pPr marL="29718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7pPr>
                <a:lvl8pPr marL="34290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8pPr>
                <a:lvl9pPr marL="38862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9pPr>
              </a:lstStyle>
              <a:p>
                <a:pPr eaLnBrk="1" latinLnBrk="1" hangingPunct="1"/>
                <a:endParaRPr lang="ko-KR" altLang="en-US">
                  <a:solidFill>
                    <a:srgbClr val="000000"/>
                  </a:solidFill>
                  <a:latin typeface="Malgun Gothic" pitchFamily="34" charset="-127"/>
                  <a:ea typeface="Malgun Gothic" pitchFamily="34" charset="-127"/>
                </a:endParaRPr>
              </a:p>
            </p:txBody>
          </p:sp>
        </p:grpSp>
        <p:sp>
          <p:nvSpPr>
            <p:cNvPr id="86" name="직사각형 85"/>
            <p:cNvSpPr/>
            <p:nvPr/>
          </p:nvSpPr>
          <p:spPr bwMode="gray">
            <a:xfrm>
              <a:off x="990649" y="4941168"/>
              <a:ext cx="2880321" cy="576064"/>
            </a:xfrm>
            <a:prstGeom prst="rect">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latinLnBrk="1">
                <a:defRPr/>
              </a:pPr>
              <a:r>
                <a:rPr lang="en-US" altLang="ko-KR" sz="1600" b="1" dirty="0">
                  <a:solidFill>
                    <a:srgbClr val="FF0000"/>
                  </a:solidFill>
                  <a:latin typeface="Malgun Gothic" pitchFamily="34" charset="-127"/>
                  <a:ea typeface="Malgun Gothic" pitchFamily="34" charset="-127"/>
                  <a:cs typeface="산돌고딕 M"/>
                </a:rPr>
                <a:t>Certification</a:t>
              </a:r>
              <a:endParaRPr lang="ko-KR" altLang="en-US" sz="1600" b="1" dirty="0">
                <a:solidFill>
                  <a:srgbClr val="FF0000"/>
                </a:solidFill>
                <a:latin typeface="Malgun Gothic" pitchFamily="34" charset="-127"/>
                <a:ea typeface="Malgun Gothic" pitchFamily="34" charset="-127"/>
                <a:cs typeface="산돌고딕 M"/>
              </a:endParaRPr>
            </a:p>
          </p:txBody>
        </p:sp>
        <p:cxnSp>
          <p:nvCxnSpPr>
            <p:cNvPr id="87" name="직선 화살표 연결선 86"/>
            <p:cNvCxnSpPr/>
            <p:nvPr/>
          </p:nvCxnSpPr>
          <p:spPr>
            <a:xfrm rot="5400000" flipH="1" flipV="1">
              <a:off x="-196023" y="5120445"/>
              <a:ext cx="1798590" cy="1613"/>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88" name="직선 화살표 연결선 87"/>
            <p:cNvCxnSpPr/>
            <p:nvPr/>
          </p:nvCxnSpPr>
          <p:spPr>
            <a:xfrm>
              <a:off x="702466" y="6020546"/>
              <a:ext cx="3312185" cy="2273"/>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1926394" y="4149194"/>
              <a:ext cx="914317" cy="575276"/>
            </a:xfrm>
            <a:prstGeom prst="rect">
              <a:avLst/>
            </a:prstGeom>
            <a:noFill/>
          </p:spPr>
          <p:txBody>
            <a:bodyPr wrap="none"/>
            <a:lstStyle/>
            <a:p>
              <a:pPr algn="ctr" latinLnBrk="1">
                <a:defRPr/>
              </a:pPr>
              <a:r>
                <a:rPr lang="en-US" altLang="ko-KR" sz="2000" b="1" dirty="0">
                  <a:effectLst>
                    <a:outerShdw blurRad="38100" dist="38100" dir="2700000" algn="tl">
                      <a:srgbClr val="C0C0C0"/>
                    </a:outerShdw>
                  </a:effectLst>
                  <a:latin typeface="휴먼모음T" charset="-127"/>
                  <a:ea typeface="휴먼모음T" charset="-127"/>
                  <a:sym typeface="Wingdings 2" pitchFamily="18" charset="2"/>
                </a:rPr>
                <a:t>Single System</a:t>
              </a:r>
              <a:endParaRPr lang="ko-KR" altLang="en-US" sz="2000" b="1" dirty="0">
                <a:effectLst>
                  <a:outerShdw blurRad="38100" dist="38100" dir="2700000" algn="tl">
                    <a:srgbClr val="C0C0C0"/>
                  </a:outerShdw>
                </a:effectLst>
                <a:latin typeface="휴먼모음T" charset="-127"/>
                <a:ea typeface="휴먼모음T" charset="-127"/>
                <a:sym typeface="Wingdings 2" pitchFamily="18" charset="2"/>
              </a:endParaRPr>
            </a:p>
          </p:txBody>
        </p:sp>
        <p:sp>
          <p:nvSpPr>
            <p:cNvPr id="12332" name="TextBox 89"/>
            <p:cNvSpPr txBox="1">
              <a:spLocks noChangeArrowheads="1"/>
            </p:cNvSpPr>
            <p:nvPr/>
          </p:nvSpPr>
          <p:spPr bwMode="auto">
            <a:xfrm>
              <a:off x="944758" y="3716908"/>
              <a:ext cx="914400" cy="288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Gulim" pitchFamily="34" charset="-127"/>
                  <a:ea typeface="산돌고딕 M"/>
                  <a:cs typeface="산돌고딕 M"/>
                </a:defRPr>
              </a:lvl1pPr>
              <a:lvl2pPr marL="742950" indent="-285750" eaLnBrk="0" hangingPunct="0">
                <a:defRPr kumimoji="1">
                  <a:solidFill>
                    <a:schemeClr val="tx1"/>
                  </a:solidFill>
                  <a:latin typeface="Gulim" pitchFamily="34" charset="-127"/>
                  <a:ea typeface="산돌고딕 M"/>
                  <a:cs typeface="산돌고딕 M"/>
                </a:defRPr>
              </a:lvl2pPr>
              <a:lvl3pPr marL="1143000" indent="-228600" eaLnBrk="0" hangingPunct="0">
                <a:defRPr kumimoji="1">
                  <a:solidFill>
                    <a:schemeClr val="tx1"/>
                  </a:solidFill>
                  <a:latin typeface="Gulim" pitchFamily="34" charset="-127"/>
                  <a:ea typeface="산돌고딕 M"/>
                  <a:cs typeface="산돌고딕 M"/>
                </a:defRPr>
              </a:lvl3pPr>
              <a:lvl4pPr marL="1600200" indent="-228600" eaLnBrk="0" hangingPunct="0">
                <a:defRPr kumimoji="1">
                  <a:solidFill>
                    <a:schemeClr val="tx1"/>
                  </a:solidFill>
                  <a:latin typeface="Gulim" pitchFamily="34" charset="-127"/>
                  <a:ea typeface="산돌고딕 M"/>
                  <a:cs typeface="산돌고딕 M"/>
                </a:defRPr>
              </a:lvl4pPr>
              <a:lvl5pPr marL="2057400" indent="-228600" eaLnBrk="0" hangingPunct="0">
                <a:defRPr kumimoji="1">
                  <a:solidFill>
                    <a:schemeClr val="tx1"/>
                  </a:solidFill>
                  <a:latin typeface="Gulim" pitchFamily="34" charset="-127"/>
                  <a:ea typeface="산돌고딕 M"/>
                  <a:cs typeface="산돌고딕 M"/>
                </a:defRPr>
              </a:lvl5pPr>
              <a:lvl6pPr marL="25146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6pPr>
              <a:lvl7pPr marL="29718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7pPr>
              <a:lvl8pPr marL="34290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8pPr>
              <a:lvl9pPr marL="3886200" indent="-228600" eaLnBrk="0" fontAlgn="base" hangingPunct="0">
                <a:spcBef>
                  <a:spcPct val="0"/>
                </a:spcBef>
                <a:spcAft>
                  <a:spcPct val="0"/>
                </a:spcAft>
                <a:defRPr kumimoji="1">
                  <a:solidFill>
                    <a:schemeClr val="tx1"/>
                  </a:solidFill>
                  <a:latin typeface="Gulim" pitchFamily="34" charset="-127"/>
                  <a:ea typeface="산돌고딕 M"/>
                  <a:cs typeface="산돌고딕 M"/>
                </a:defRPr>
              </a:lvl9pPr>
            </a:lstStyle>
            <a:p>
              <a:pPr algn="ctr" eaLnBrk="1" latinLnBrk="1" hangingPunct="1"/>
              <a:r>
                <a:rPr lang="en-US" altLang="ko-KR" sz="1400" b="1">
                  <a:latin typeface="Malgun Gothic" pitchFamily="34" charset="-127"/>
                  <a:ea typeface="Malgun Gothic" pitchFamily="34" charset="-127"/>
                  <a:sym typeface="Wingdings 2" pitchFamily="18" charset="2"/>
                </a:rPr>
                <a:t>Level of harmfulness</a:t>
              </a:r>
              <a:endParaRPr lang="ko-KR" altLang="en-US" sz="1400" b="1">
                <a:latin typeface="Malgun Gothic" pitchFamily="34" charset="-127"/>
                <a:ea typeface="Malgun Gothic" pitchFamily="34" charset="-127"/>
                <a:sym typeface="Wingdings 2" pitchFamily="18" charset="2"/>
              </a:endParaRPr>
            </a:p>
          </p:txBody>
        </p:sp>
      </p:grpSp>
      <p:sp>
        <p:nvSpPr>
          <p:cNvPr id="97" name="Rectangle 143"/>
          <p:cNvSpPr>
            <a:spLocks noChangeArrowheads="1"/>
          </p:cNvSpPr>
          <p:nvPr/>
        </p:nvSpPr>
        <p:spPr bwMode="auto">
          <a:xfrm>
            <a:off x="1135335" y="2826024"/>
            <a:ext cx="7704137" cy="618631"/>
          </a:xfrm>
          <a:prstGeom prst="rect">
            <a:avLst/>
          </a:prstGeom>
          <a:noFill/>
          <a:ln w="9525" algn="ctr">
            <a:noFill/>
            <a:miter lim="800000"/>
            <a:headEnd/>
            <a:tailEnd/>
          </a:ln>
          <a:effectLst>
            <a:outerShdw dist="17961" dir="2700000" algn="ctr" rotWithShape="0">
              <a:srgbClr val="000000"/>
            </a:outerShdw>
          </a:effectLst>
        </p:spPr>
        <p:txBody>
          <a:bodyPr>
            <a:spAutoFit/>
          </a:bodyPr>
          <a:lstStyle/>
          <a:p>
            <a:pPr algn="ctr">
              <a:lnSpc>
                <a:spcPct val="90000"/>
              </a:lnSpc>
              <a:defRPr/>
            </a:pPr>
            <a:r>
              <a:rPr kumimoji="0" lang="en-US" altLang="ko-KR" sz="1900" b="1" dirty="0" smtClean="0">
                <a:solidFill>
                  <a:srgbClr val="CCECFF"/>
                </a:solidFill>
                <a:latin typeface="Malgun Gothic" pitchFamily="34" charset="-127"/>
                <a:ea typeface="Malgun Gothic" pitchFamily="34" charset="-127"/>
              </a:rPr>
              <a:t>the </a:t>
            </a:r>
            <a:r>
              <a:rPr kumimoji="0" lang="en-US" altLang="ko-KR" sz="1900" b="1" dirty="0">
                <a:solidFill>
                  <a:srgbClr val="CCECFF"/>
                </a:solidFill>
                <a:latin typeface="Malgun Gothic" pitchFamily="34" charset="-127"/>
                <a:ea typeface="Malgun Gothic" pitchFamily="34" charset="-127"/>
              </a:rPr>
              <a:t>3</a:t>
            </a:r>
            <a:r>
              <a:rPr kumimoji="0" lang="en-US" altLang="ko-KR" sz="1900" b="1" baseline="30000" dirty="0">
                <a:solidFill>
                  <a:srgbClr val="CCECFF"/>
                </a:solidFill>
                <a:latin typeface="Malgun Gothic" pitchFamily="34" charset="-127"/>
                <a:ea typeface="Malgun Gothic" pitchFamily="34" charset="-127"/>
              </a:rPr>
              <a:t>rd</a:t>
            </a:r>
            <a:r>
              <a:rPr kumimoji="0" lang="en-US" altLang="ko-KR" sz="1900" b="1" dirty="0">
                <a:solidFill>
                  <a:srgbClr val="CCECFF"/>
                </a:solidFill>
                <a:latin typeface="Malgun Gothic" pitchFamily="34" charset="-127"/>
                <a:ea typeface="Malgun Gothic" pitchFamily="34" charset="-127"/>
              </a:rPr>
              <a:t> party conformity assessment(Government)-led mandatory certification </a:t>
            </a:r>
            <a:r>
              <a:rPr kumimoji="0" lang="en-US" altLang="ko-KR" sz="1900" b="1" dirty="0" smtClean="0">
                <a:solidFill>
                  <a:srgbClr val="CCECFF"/>
                </a:solidFill>
                <a:latin typeface="Malgun Gothic" pitchFamily="34" charset="-127"/>
                <a:ea typeface="Malgun Gothic" pitchFamily="34" charset="-127"/>
              </a:rPr>
              <a:t>system</a:t>
            </a:r>
            <a:endParaRPr kumimoji="0" lang="ko-KR" altLang="en-US" sz="1600" b="1" dirty="0">
              <a:solidFill>
                <a:srgbClr val="CCECFF"/>
              </a:solidFill>
              <a:latin typeface="Malgun Gothic" pitchFamily="34" charset="-127"/>
              <a:ea typeface="Malgun Gothic" pitchFamily="34" charset="-127"/>
            </a:endParaRPr>
          </a:p>
        </p:txBody>
      </p:sp>
      <p:sp>
        <p:nvSpPr>
          <p:cNvPr id="22"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Certification Overview</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3474285846"/>
      </p:ext>
    </p:extLst>
  </p:cSld>
  <p:clrMapOvr>
    <a:masterClrMapping/>
  </p:clrMapOvr>
  <p:transition>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69-4"/>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40764"/>
            <a:ext cx="8858250" cy="4530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749007" y="1511474"/>
            <a:ext cx="7776864" cy="4392488"/>
          </a:xfrm>
        </p:spPr>
        <p:txBody>
          <a:bodyPr>
            <a:normAutofit/>
          </a:bodyPr>
          <a:lstStyle/>
          <a:p>
            <a:r>
              <a:rPr lang="en-US" sz="2400" dirty="0" smtClean="0">
                <a:solidFill>
                  <a:schemeClr val="tx2"/>
                </a:solidFill>
              </a:rPr>
              <a:t>Government Regulation Number 50 Year 2000 concerning Telecommunication Provision</a:t>
            </a:r>
          </a:p>
          <a:p>
            <a:pPr lvl="1"/>
            <a:r>
              <a:rPr lang="en-US" sz="2000" dirty="0" smtClean="0">
                <a:solidFill>
                  <a:schemeClr val="tx2"/>
                </a:solidFill>
              </a:rPr>
              <a:t>Article74:</a:t>
            </a:r>
          </a:p>
          <a:p>
            <a:pPr lvl="2"/>
            <a:r>
              <a:rPr lang="en-US" sz="1800" dirty="0" smtClean="0">
                <a:solidFill>
                  <a:schemeClr val="tx2"/>
                </a:solidFill>
              </a:rPr>
              <a:t>Minister issues certificate of type approval for telecommunication equipment fulfilling technical requirement based on test report.</a:t>
            </a:r>
          </a:p>
          <a:p>
            <a:pPr lvl="2"/>
            <a:r>
              <a:rPr lang="en-US" sz="1800" dirty="0" smtClean="0">
                <a:solidFill>
                  <a:schemeClr val="tx2"/>
                </a:solidFill>
              </a:rPr>
              <a:t>Telecommunication equipment  testing  conducted by accredited  test house designated by Minister.</a:t>
            </a:r>
          </a:p>
          <a:p>
            <a:pPr lvl="1"/>
            <a:r>
              <a:rPr lang="en-US" sz="2000" dirty="0" smtClean="0">
                <a:solidFill>
                  <a:schemeClr val="tx2"/>
                </a:solidFill>
              </a:rPr>
              <a:t>Article 75:</a:t>
            </a:r>
          </a:p>
          <a:p>
            <a:pPr lvl="2"/>
            <a:r>
              <a:rPr lang="en-US" sz="1800" dirty="0" smtClean="0">
                <a:solidFill>
                  <a:schemeClr val="tx2"/>
                </a:solidFill>
              </a:rPr>
              <a:t>Minister may enter into mutual recognitions of technical requirement implementation aspect of telecommunication equipment with other country.</a:t>
            </a:r>
          </a:p>
          <a:p>
            <a:pPr lvl="2"/>
            <a:r>
              <a:rPr lang="en-US" sz="1800" dirty="0" smtClean="0">
                <a:solidFill>
                  <a:schemeClr val="tx2"/>
                </a:solidFill>
              </a:rPr>
              <a:t>The mutual recognitions follow prevailing provisions.</a:t>
            </a:r>
          </a:p>
        </p:txBody>
      </p:sp>
      <p:sp>
        <p:nvSpPr>
          <p:cNvPr id="10"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Legal Framework</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1049104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Line 1"/>
          <p:cNvSpPr>
            <a:spLocks noChangeShapeType="1"/>
          </p:cNvSpPr>
          <p:nvPr/>
        </p:nvSpPr>
        <p:spPr bwMode="auto">
          <a:xfrm>
            <a:off x="5391150" y="4769569"/>
            <a:ext cx="1588" cy="1254125"/>
          </a:xfrm>
          <a:prstGeom prst="line">
            <a:avLst/>
          </a:prstGeom>
          <a:noFill/>
          <a:ln w="12600">
            <a:solidFill>
              <a:srgbClr val="CCFFFF"/>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290" name="Line 2"/>
          <p:cNvSpPr>
            <a:spLocks noChangeShapeType="1"/>
          </p:cNvSpPr>
          <p:nvPr/>
        </p:nvSpPr>
        <p:spPr bwMode="auto">
          <a:xfrm>
            <a:off x="6842125" y="4290144"/>
            <a:ext cx="3175" cy="2030413"/>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291" name="Line 3"/>
          <p:cNvSpPr>
            <a:spLocks noChangeShapeType="1"/>
          </p:cNvSpPr>
          <p:nvPr/>
        </p:nvSpPr>
        <p:spPr bwMode="auto">
          <a:xfrm>
            <a:off x="8159750" y="4337769"/>
            <a:ext cx="3175" cy="1801813"/>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292" name="Line 4"/>
          <p:cNvSpPr>
            <a:spLocks noChangeShapeType="1"/>
          </p:cNvSpPr>
          <p:nvPr/>
        </p:nvSpPr>
        <p:spPr bwMode="auto">
          <a:xfrm>
            <a:off x="4467225" y="4767982"/>
            <a:ext cx="1588" cy="1254125"/>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293" name="Line 5"/>
          <p:cNvSpPr>
            <a:spLocks noChangeShapeType="1"/>
          </p:cNvSpPr>
          <p:nvPr/>
        </p:nvSpPr>
        <p:spPr bwMode="auto">
          <a:xfrm>
            <a:off x="2698750" y="4774332"/>
            <a:ext cx="1588" cy="1338262"/>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294" name="Line 6"/>
          <p:cNvSpPr>
            <a:spLocks noChangeShapeType="1"/>
          </p:cNvSpPr>
          <p:nvPr/>
        </p:nvSpPr>
        <p:spPr bwMode="auto">
          <a:xfrm>
            <a:off x="685800" y="4606057"/>
            <a:ext cx="1588" cy="1685925"/>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295" name="Line 7"/>
          <p:cNvSpPr>
            <a:spLocks noChangeShapeType="1"/>
          </p:cNvSpPr>
          <p:nvPr/>
        </p:nvSpPr>
        <p:spPr bwMode="auto">
          <a:xfrm>
            <a:off x="6843713" y="2023194"/>
            <a:ext cx="3175" cy="1173163"/>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296" name="Rectangle 8"/>
          <p:cNvSpPr>
            <a:spLocks noChangeArrowheads="1"/>
          </p:cNvSpPr>
          <p:nvPr/>
        </p:nvSpPr>
        <p:spPr bwMode="auto">
          <a:xfrm>
            <a:off x="6276975" y="2274019"/>
            <a:ext cx="1100138" cy="571500"/>
          </a:xfrm>
          <a:prstGeom prst="rect">
            <a:avLst/>
          </a:prstGeom>
          <a:blipFill dpi="0" rotWithShape="0">
            <a:blip r:embed="rId3"/>
            <a:srcRect/>
            <a:stretch>
              <a:fillRect/>
            </a:stretch>
          </a:blipFill>
          <a:ln w="9360">
            <a:solidFill>
              <a:srgbClr val="FFFFFF"/>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1000" b="1">
                <a:solidFill>
                  <a:srgbClr val="003399"/>
                </a:solidFill>
                <a:latin typeface="Tahoma" pitchFamily="34" charset="0"/>
              </a:rPr>
              <a:t>LABS</a:t>
            </a:r>
          </a:p>
          <a:p>
            <a:pPr algn="ctr" hangingPunct="1">
              <a:lnSpc>
                <a:spcPct val="90000"/>
              </a:lnSpc>
              <a:spcBef>
                <a:spcPct val="0"/>
              </a:spcBef>
              <a:spcAft>
                <a:spcPct val="0"/>
              </a:spcAft>
              <a:buClrTx/>
              <a:buSzTx/>
              <a:buFontTx/>
              <a:buNone/>
            </a:pPr>
            <a:r>
              <a:rPr lang="en-US" altLang="en-US" sz="1000" b="1">
                <a:solidFill>
                  <a:srgbClr val="003399"/>
                </a:solidFill>
                <a:latin typeface="Tahoma" pitchFamily="34" charset="0"/>
              </a:rPr>
              <a:t>ACCREDITATION</a:t>
            </a:r>
          </a:p>
        </p:txBody>
      </p:sp>
      <p:sp>
        <p:nvSpPr>
          <p:cNvPr id="12297" name="Rectangle 9"/>
          <p:cNvSpPr>
            <a:spLocks noChangeArrowheads="1"/>
          </p:cNvSpPr>
          <p:nvPr/>
        </p:nvSpPr>
        <p:spPr bwMode="auto">
          <a:xfrm>
            <a:off x="6146800" y="3112219"/>
            <a:ext cx="1327150" cy="1206500"/>
          </a:xfrm>
          <a:prstGeom prst="rect">
            <a:avLst/>
          </a:prstGeom>
          <a:gradFill rotWithShape="0">
            <a:gsLst>
              <a:gs pos="0">
                <a:srgbClr val="E5F5FE"/>
              </a:gs>
              <a:gs pos="100000">
                <a:srgbClr val="66CCFF"/>
              </a:gs>
            </a:gsLst>
            <a:path path="shape">
              <a:fillToRect l="50000" t="50000" r="50000" b="50000"/>
            </a:path>
          </a:gradFill>
          <a:ln w="9360">
            <a:solidFill>
              <a:srgbClr val="00CCFF"/>
            </a:solidFill>
            <a:miter lim="800000"/>
            <a:headEnd/>
            <a:tailEnd/>
          </a:ln>
          <a:effectLst>
            <a:outerShdw dist="17819" dir="2700000" algn="ctr" rotWithShape="0">
              <a:srgbClr val="00CCFF"/>
            </a:outerShdw>
          </a:effectLst>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spcBef>
                <a:spcPts val="213"/>
              </a:spcBef>
              <a:spcAft>
                <a:spcPct val="0"/>
              </a:spcAft>
              <a:buClrTx/>
              <a:buSzTx/>
              <a:buFontTx/>
              <a:buNone/>
            </a:pPr>
            <a:r>
              <a:rPr lang="en-US" altLang="en-US" sz="800" b="1">
                <a:solidFill>
                  <a:srgbClr val="A50021"/>
                </a:solidFill>
                <a:latin typeface="Tahoma" pitchFamily="34" charset="0"/>
              </a:rPr>
              <a:t>TESTING/CALLIBRATION</a:t>
            </a:r>
          </a:p>
          <a:p>
            <a:pPr algn="ctr" hangingPunct="1">
              <a:spcBef>
                <a:spcPts val="213"/>
              </a:spcBef>
              <a:spcAft>
                <a:spcPct val="0"/>
              </a:spcAft>
              <a:buClrTx/>
              <a:buSzTx/>
              <a:buFontTx/>
              <a:buNone/>
            </a:pPr>
            <a:r>
              <a:rPr lang="en-US" altLang="en-US" sz="800" b="1">
                <a:solidFill>
                  <a:srgbClr val="A50021"/>
                </a:solidFill>
                <a:latin typeface="Tahoma" pitchFamily="34" charset="0"/>
              </a:rPr>
              <a:t>LABS</a:t>
            </a:r>
          </a:p>
          <a:p>
            <a:pPr algn="ctr" hangingPunct="1">
              <a:spcBef>
                <a:spcPts val="213"/>
              </a:spcBef>
              <a:spcAft>
                <a:spcPct val="0"/>
              </a:spcAft>
              <a:buClrTx/>
              <a:buSzTx/>
              <a:buFontTx/>
              <a:buNone/>
            </a:pPr>
            <a:r>
              <a:rPr lang="en-US" altLang="en-US" sz="800" b="1">
                <a:solidFill>
                  <a:srgbClr val="A50021"/>
                </a:solidFill>
                <a:latin typeface="Tahoma" pitchFamily="34" charset="0"/>
              </a:rPr>
              <a:t>ISO/IEC 17025</a:t>
            </a:r>
          </a:p>
          <a:p>
            <a:pPr algn="ctr" hangingPunct="1">
              <a:spcBef>
                <a:spcPts val="450"/>
              </a:spcBef>
              <a:spcAft>
                <a:spcPct val="0"/>
              </a:spcAft>
              <a:buClrTx/>
              <a:buSzTx/>
              <a:buFontTx/>
              <a:buNone/>
            </a:pPr>
            <a:r>
              <a:rPr lang="en-US" altLang="en-US" sz="900" b="1">
                <a:solidFill>
                  <a:srgbClr val="FF0066"/>
                </a:solidFill>
                <a:latin typeface="Tahoma" pitchFamily="34" charset="0"/>
              </a:rPr>
              <a:t>MEDICAL LAB.</a:t>
            </a:r>
          </a:p>
          <a:p>
            <a:pPr algn="ctr" hangingPunct="1">
              <a:spcBef>
                <a:spcPct val="0"/>
              </a:spcBef>
              <a:spcAft>
                <a:spcPct val="0"/>
              </a:spcAft>
              <a:buClrTx/>
              <a:buSzTx/>
              <a:buFontTx/>
              <a:buNone/>
            </a:pPr>
            <a:r>
              <a:rPr lang="en-US" altLang="en-US" sz="900" b="1">
                <a:solidFill>
                  <a:srgbClr val="FF0066"/>
                </a:solidFill>
                <a:latin typeface="Tahoma" pitchFamily="34" charset="0"/>
              </a:rPr>
              <a:t>ISO 15189</a:t>
            </a:r>
          </a:p>
        </p:txBody>
      </p:sp>
      <p:sp>
        <p:nvSpPr>
          <p:cNvPr id="12298" name="Line 10"/>
          <p:cNvSpPr>
            <a:spLocks noChangeShapeType="1"/>
          </p:cNvSpPr>
          <p:nvPr/>
        </p:nvSpPr>
        <p:spPr bwMode="auto">
          <a:xfrm>
            <a:off x="8153400" y="1923182"/>
            <a:ext cx="1588" cy="1287462"/>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299" name="Rectangle 11"/>
          <p:cNvSpPr>
            <a:spLocks noChangeArrowheads="1"/>
          </p:cNvSpPr>
          <p:nvPr/>
        </p:nvSpPr>
        <p:spPr bwMode="auto">
          <a:xfrm>
            <a:off x="7651750" y="2274019"/>
            <a:ext cx="1006475" cy="571500"/>
          </a:xfrm>
          <a:prstGeom prst="rect">
            <a:avLst/>
          </a:prstGeom>
          <a:blipFill dpi="0" rotWithShape="0">
            <a:blip r:embed="rId4"/>
            <a:srcRect/>
            <a:stretch>
              <a:fillRect/>
            </a:stretch>
          </a:blipFill>
          <a:ln w="9360">
            <a:solidFill>
              <a:srgbClr val="FFFFFF"/>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900" b="1">
                <a:solidFill>
                  <a:srgbClr val="006666"/>
                </a:solidFill>
                <a:latin typeface="Tahoma" pitchFamily="34" charset="0"/>
              </a:rPr>
              <a:t>INSPECTION </a:t>
            </a:r>
          </a:p>
          <a:p>
            <a:pPr algn="ctr" hangingPunct="1">
              <a:lnSpc>
                <a:spcPct val="90000"/>
              </a:lnSpc>
              <a:spcBef>
                <a:spcPct val="0"/>
              </a:spcBef>
              <a:spcAft>
                <a:spcPct val="0"/>
              </a:spcAft>
              <a:buClrTx/>
              <a:buSzTx/>
              <a:buFontTx/>
              <a:buNone/>
            </a:pPr>
            <a:r>
              <a:rPr lang="en-US" altLang="en-US" sz="900" b="1">
                <a:solidFill>
                  <a:srgbClr val="006666"/>
                </a:solidFill>
                <a:latin typeface="Tahoma" pitchFamily="34" charset="0"/>
              </a:rPr>
              <a:t>BODY </a:t>
            </a:r>
          </a:p>
          <a:p>
            <a:pPr algn="ctr" hangingPunct="1">
              <a:lnSpc>
                <a:spcPct val="90000"/>
              </a:lnSpc>
              <a:spcBef>
                <a:spcPct val="0"/>
              </a:spcBef>
              <a:spcAft>
                <a:spcPct val="0"/>
              </a:spcAft>
              <a:buClrTx/>
              <a:buSzTx/>
              <a:buFontTx/>
              <a:buNone/>
            </a:pPr>
            <a:r>
              <a:rPr lang="en-US" altLang="en-US" sz="900" b="1">
                <a:solidFill>
                  <a:srgbClr val="006666"/>
                </a:solidFill>
                <a:latin typeface="Tahoma" pitchFamily="34" charset="0"/>
              </a:rPr>
              <a:t>CERTIFICATION</a:t>
            </a:r>
          </a:p>
        </p:txBody>
      </p:sp>
      <p:sp>
        <p:nvSpPr>
          <p:cNvPr id="12300" name="Rectangle 12"/>
          <p:cNvSpPr>
            <a:spLocks noChangeArrowheads="1"/>
          </p:cNvSpPr>
          <p:nvPr/>
        </p:nvSpPr>
        <p:spPr bwMode="auto">
          <a:xfrm>
            <a:off x="7637463" y="3124919"/>
            <a:ext cx="1020762" cy="1206500"/>
          </a:xfrm>
          <a:prstGeom prst="rect">
            <a:avLst/>
          </a:prstGeom>
          <a:gradFill rotWithShape="0">
            <a:gsLst>
              <a:gs pos="0">
                <a:srgbClr val="C7FEC7"/>
              </a:gs>
              <a:gs pos="100000">
                <a:srgbClr val="99FF99"/>
              </a:gs>
            </a:gsLst>
            <a:path path="shape">
              <a:fillToRect l="50000" t="50000" r="50000" b="50000"/>
            </a:path>
          </a:gradFill>
          <a:ln w="9360">
            <a:solidFill>
              <a:srgbClr val="009900"/>
            </a:solidFill>
            <a:miter lim="800000"/>
            <a:headEnd/>
            <a:tailEnd/>
          </a:ln>
          <a:effectLst>
            <a:outerShdw dist="53966" dir="2700000" algn="ctr" rotWithShape="0">
              <a:srgbClr val="009900"/>
            </a:outerShdw>
          </a:effectLst>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spcBef>
                <a:spcPct val="0"/>
              </a:spcBef>
              <a:spcAft>
                <a:spcPct val="0"/>
              </a:spcAft>
              <a:buClrTx/>
              <a:buSzTx/>
              <a:buFontTx/>
              <a:buNone/>
            </a:pPr>
            <a:r>
              <a:rPr lang="en-US" altLang="en-US" sz="1000" b="1">
                <a:solidFill>
                  <a:srgbClr val="006666"/>
                </a:solidFill>
                <a:latin typeface="Tahoma" pitchFamily="34" charset="0"/>
              </a:rPr>
              <a:t>INSPECTION</a:t>
            </a:r>
          </a:p>
          <a:p>
            <a:pPr algn="ctr" hangingPunct="1">
              <a:spcBef>
                <a:spcPct val="0"/>
              </a:spcBef>
              <a:spcAft>
                <a:spcPct val="0"/>
              </a:spcAft>
              <a:buClrTx/>
              <a:buSzTx/>
              <a:buFontTx/>
              <a:buNone/>
            </a:pPr>
            <a:r>
              <a:rPr lang="en-US" altLang="en-US" sz="1000" b="1">
                <a:solidFill>
                  <a:srgbClr val="006666"/>
                </a:solidFill>
                <a:latin typeface="Tahoma" pitchFamily="34" charset="0"/>
              </a:rPr>
              <a:t>IBODY</a:t>
            </a:r>
          </a:p>
          <a:p>
            <a:pPr algn="ctr" hangingPunct="1">
              <a:spcBef>
                <a:spcPct val="0"/>
              </a:spcBef>
              <a:spcAft>
                <a:spcPct val="0"/>
              </a:spcAft>
              <a:buClrTx/>
              <a:buSzTx/>
              <a:buFontTx/>
              <a:buNone/>
            </a:pPr>
            <a:endParaRPr lang="en-US" altLang="en-US" sz="1000" b="1">
              <a:solidFill>
                <a:srgbClr val="006666"/>
              </a:solidFill>
              <a:latin typeface="Tahoma" pitchFamily="34" charset="0"/>
            </a:endParaRPr>
          </a:p>
          <a:p>
            <a:pPr algn="ctr" hangingPunct="1">
              <a:spcBef>
                <a:spcPts val="213"/>
              </a:spcBef>
              <a:spcAft>
                <a:spcPct val="0"/>
              </a:spcAft>
              <a:buClrTx/>
              <a:buSzTx/>
              <a:buFontTx/>
              <a:buNone/>
            </a:pPr>
            <a:r>
              <a:rPr lang="en-US" altLang="en-US" sz="800" b="1">
                <a:solidFill>
                  <a:srgbClr val="006666"/>
                </a:solidFill>
                <a:latin typeface="Tahoma" pitchFamily="34" charset="0"/>
              </a:rPr>
              <a:t>(ISO/IEC 17020)</a:t>
            </a:r>
          </a:p>
        </p:txBody>
      </p:sp>
      <p:sp>
        <p:nvSpPr>
          <p:cNvPr id="12301" name="Line 13"/>
          <p:cNvSpPr>
            <a:spLocks noChangeShapeType="1"/>
          </p:cNvSpPr>
          <p:nvPr/>
        </p:nvSpPr>
        <p:spPr bwMode="auto">
          <a:xfrm>
            <a:off x="3121025" y="2023194"/>
            <a:ext cx="1588" cy="1123950"/>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302" name="Rectangle 14"/>
          <p:cNvSpPr>
            <a:spLocks noChangeArrowheads="1"/>
          </p:cNvSpPr>
          <p:nvPr/>
        </p:nvSpPr>
        <p:spPr bwMode="auto">
          <a:xfrm>
            <a:off x="228600" y="3093169"/>
            <a:ext cx="5559425" cy="1663700"/>
          </a:xfrm>
          <a:prstGeom prst="rect">
            <a:avLst/>
          </a:prstGeom>
          <a:gradFill rotWithShape="0">
            <a:gsLst>
              <a:gs pos="0">
                <a:srgbClr val="FECDE5"/>
              </a:gs>
              <a:gs pos="100000">
                <a:srgbClr val="FF99CC"/>
              </a:gs>
            </a:gsLst>
            <a:path path="shape">
              <a:fillToRect l="50000" t="50000" r="50000" b="50000"/>
            </a:path>
          </a:gradFill>
          <a:ln>
            <a:noFill/>
          </a:ln>
          <a:effectLst>
            <a:outerShdw dist="53966" dir="2700000" algn="ctr" rotWithShape="0">
              <a:srgbClr val="993300"/>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spcAft>
                <a:spcPts val="300"/>
              </a:spcAft>
              <a:buClr>
                <a:srgbClr val="C3260C"/>
              </a:buClr>
              <a:buSzPct val="130000"/>
              <a:buFont typeface="Georgia" pitchFamily="18" charset="0"/>
              <a:buChar char="*"/>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9pPr>
          </a:lstStyle>
          <a:p>
            <a:pPr eaLnBrk="1" hangingPunct="1">
              <a:spcBef>
                <a:spcPct val="0"/>
              </a:spcBef>
              <a:spcAft>
                <a:spcPct val="0"/>
              </a:spcAft>
              <a:buClrTx/>
              <a:buSzTx/>
              <a:buFont typeface="Times New Roman" pitchFamily="18" charset="0"/>
              <a:buNone/>
            </a:pPr>
            <a:endParaRPr lang="id-ID" altLang="en-US" sz="1800">
              <a:solidFill>
                <a:schemeClr val="tx1"/>
              </a:solidFill>
              <a:latin typeface="Arial" charset="0"/>
            </a:endParaRPr>
          </a:p>
        </p:txBody>
      </p:sp>
      <p:sp>
        <p:nvSpPr>
          <p:cNvPr id="12303" name="Rectangle 15"/>
          <p:cNvSpPr>
            <a:spLocks noChangeArrowheads="1"/>
          </p:cNvSpPr>
          <p:nvPr/>
        </p:nvSpPr>
        <p:spPr bwMode="auto">
          <a:xfrm>
            <a:off x="2379663" y="2274019"/>
            <a:ext cx="1441450" cy="571500"/>
          </a:xfrm>
          <a:prstGeom prst="rect">
            <a:avLst/>
          </a:prstGeom>
          <a:blipFill dpi="0" rotWithShape="0">
            <a:blip r:embed="rId5"/>
            <a:srcRect/>
            <a:stretch>
              <a:fillRect/>
            </a:stretch>
          </a:blipFill>
          <a:ln w="9360">
            <a:solidFill>
              <a:srgbClr val="FFFFFF"/>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1100" b="1" dirty="0">
                <a:solidFill>
                  <a:srgbClr val="FF0000"/>
                </a:solidFill>
                <a:latin typeface="Tahoma" pitchFamily="34" charset="0"/>
              </a:rPr>
              <a:t>ACCREDITATION OF</a:t>
            </a:r>
          </a:p>
          <a:p>
            <a:pPr algn="ctr" hangingPunct="1">
              <a:lnSpc>
                <a:spcPct val="90000"/>
              </a:lnSpc>
              <a:spcBef>
                <a:spcPct val="0"/>
              </a:spcBef>
              <a:spcAft>
                <a:spcPct val="0"/>
              </a:spcAft>
              <a:buClrTx/>
              <a:buSzTx/>
              <a:buFontTx/>
              <a:buNone/>
            </a:pPr>
            <a:r>
              <a:rPr lang="en-US" altLang="en-US" sz="1100" b="1" dirty="0">
                <a:solidFill>
                  <a:srgbClr val="FF0000"/>
                </a:solidFill>
                <a:latin typeface="Tahoma" pitchFamily="34" charset="0"/>
              </a:rPr>
              <a:t>CERTIFICATION</a:t>
            </a:r>
          </a:p>
          <a:p>
            <a:pPr algn="ctr" hangingPunct="1">
              <a:lnSpc>
                <a:spcPct val="90000"/>
              </a:lnSpc>
              <a:spcBef>
                <a:spcPct val="0"/>
              </a:spcBef>
              <a:spcAft>
                <a:spcPct val="0"/>
              </a:spcAft>
              <a:buClrTx/>
              <a:buSzTx/>
              <a:buFontTx/>
              <a:buNone/>
            </a:pPr>
            <a:r>
              <a:rPr lang="en-US" altLang="en-US" sz="1100" b="1" dirty="0">
                <a:solidFill>
                  <a:srgbClr val="FF0000"/>
                </a:solidFill>
                <a:latin typeface="Tahoma" pitchFamily="34" charset="0"/>
              </a:rPr>
              <a:t>BODY</a:t>
            </a:r>
          </a:p>
        </p:txBody>
      </p:sp>
      <p:sp>
        <p:nvSpPr>
          <p:cNvPr id="12304" name="Rectangle 16"/>
          <p:cNvSpPr>
            <a:spLocks noChangeArrowheads="1"/>
          </p:cNvSpPr>
          <p:nvPr/>
        </p:nvSpPr>
        <p:spPr bwMode="auto">
          <a:xfrm>
            <a:off x="485775" y="3263032"/>
            <a:ext cx="4794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ts val="863"/>
              </a:spcBef>
              <a:spcAft>
                <a:spcPct val="0"/>
              </a:spcAft>
              <a:buClrTx/>
              <a:buSzTx/>
              <a:buFontTx/>
              <a:buNone/>
            </a:pPr>
            <a:r>
              <a:rPr lang="en-US" altLang="en-US" sz="1400" b="1">
                <a:solidFill>
                  <a:srgbClr val="CC0000"/>
                </a:solidFill>
                <a:latin typeface="Tahoma" pitchFamily="34" charset="0"/>
              </a:rPr>
              <a:t>CERTIFICATION BODY</a:t>
            </a:r>
          </a:p>
          <a:p>
            <a:pPr algn="ctr" hangingPunct="1">
              <a:lnSpc>
                <a:spcPct val="90000"/>
              </a:lnSpc>
              <a:spcBef>
                <a:spcPts val="863"/>
              </a:spcBef>
              <a:spcAft>
                <a:spcPct val="0"/>
              </a:spcAft>
              <a:buClrTx/>
              <a:buSzTx/>
              <a:buFontTx/>
              <a:buNone/>
            </a:pPr>
            <a:endParaRPr lang="en-US" altLang="en-US" sz="1400" b="1">
              <a:solidFill>
                <a:srgbClr val="CC0000"/>
              </a:solidFill>
              <a:latin typeface="Tahoma" pitchFamily="34" charset="0"/>
            </a:endParaRPr>
          </a:p>
        </p:txBody>
      </p:sp>
      <p:sp>
        <p:nvSpPr>
          <p:cNvPr id="12305" name="Rectangle 17"/>
          <p:cNvSpPr>
            <a:spLocks noChangeArrowheads="1"/>
          </p:cNvSpPr>
          <p:nvPr/>
        </p:nvSpPr>
        <p:spPr bwMode="auto">
          <a:xfrm>
            <a:off x="379413" y="4186957"/>
            <a:ext cx="102711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0">
              <a:defRPr/>
            </a:pPr>
            <a:r>
              <a:rPr lang="en-US" altLang="en-US" sz="800" b="1" dirty="0" smtClean="0">
                <a:solidFill>
                  <a:schemeClr val="tx2">
                    <a:lumMod val="60000"/>
                    <a:lumOff val="40000"/>
                  </a:schemeClr>
                </a:solidFill>
                <a:latin typeface="Tahoma" pitchFamily="34" charset="0"/>
              </a:rPr>
              <a:t>CB for</a:t>
            </a:r>
            <a:endParaRPr lang="en-US" altLang="en-US" sz="800" b="1" dirty="0">
              <a:solidFill>
                <a:schemeClr val="tx2">
                  <a:lumMod val="60000"/>
                  <a:lumOff val="40000"/>
                </a:schemeClr>
              </a:solidFill>
              <a:latin typeface="Tahoma" pitchFamily="34" charset="0"/>
            </a:endParaRPr>
          </a:p>
          <a:p>
            <a:pPr algn="ctr" eaLnBrk="0">
              <a:defRPr/>
            </a:pPr>
            <a:r>
              <a:rPr lang="en-US" altLang="en-US" sz="800" b="1" dirty="0" smtClean="0">
                <a:solidFill>
                  <a:schemeClr val="tx2">
                    <a:lumMod val="60000"/>
                    <a:lumOff val="40000"/>
                  </a:schemeClr>
                </a:solidFill>
                <a:latin typeface="Tahoma" pitchFamily="34" charset="0"/>
              </a:rPr>
              <a:t>PERSONNEL </a:t>
            </a:r>
            <a:endParaRPr lang="en-US" altLang="en-US" sz="800" b="1" dirty="0">
              <a:solidFill>
                <a:schemeClr val="tx2">
                  <a:lumMod val="60000"/>
                  <a:lumOff val="40000"/>
                </a:schemeClr>
              </a:solidFill>
              <a:latin typeface="Tahoma" pitchFamily="34" charset="0"/>
            </a:endParaRPr>
          </a:p>
        </p:txBody>
      </p:sp>
      <p:sp>
        <p:nvSpPr>
          <p:cNvPr id="12306" name="Line 18"/>
          <p:cNvSpPr>
            <a:spLocks noChangeShapeType="1"/>
          </p:cNvSpPr>
          <p:nvPr/>
        </p:nvSpPr>
        <p:spPr bwMode="auto">
          <a:xfrm>
            <a:off x="1323975" y="3591644"/>
            <a:ext cx="3175" cy="1182688"/>
          </a:xfrm>
          <a:prstGeom prst="line">
            <a:avLst/>
          </a:prstGeom>
          <a:noFill/>
          <a:ln w="12600">
            <a:solidFill>
              <a:srgbClr val="FF66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307" name="Rectangle 19"/>
          <p:cNvSpPr>
            <a:spLocks noChangeArrowheads="1"/>
          </p:cNvSpPr>
          <p:nvPr/>
        </p:nvSpPr>
        <p:spPr bwMode="auto">
          <a:xfrm>
            <a:off x="1228725" y="4091707"/>
            <a:ext cx="1058863"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0">
              <a:lnSpc>
                <a:spcPct val="90000"/>
              </a:lnSpc>
              <a:defRPr/>
            </a:pPr>
            <a:r>
              <a:rPr lang="en-US" altLang="en-US" sz="800" b="1" dirty="0">
                <a:solidFill>
                  <a:schemeClr val="tx2">
                    <a:lumMod val="60000"/>
                    <a:lumOff val="40000"/>
                  </a:schemeClr>
                </a:solidFill>
                <a:latin typeface="Tahoma" pitchFamily="34" charset="0"/>
              </a:rPr>
              <a:t>LSSM</a:t>
            </a:r>
            <a:r>
              <a:rPr lang="en-US" altLang="en-US" sz="800" b="1" dirty="0">
                <a:solidFill>
                  <a:srgbClr val="00CCFF"/>
                </a:solidFill>
                <a:latin typeface="Tahoma" pitchFamily="34" charset="0"/>
              </a:rPr>
              <a:t>,</a:t>
            </a:r>
            <a:r>
              <a:rPr lang="en-US" altLang="en-US" sz="800" b="1" dirty="0">
                <a:solidFill>
                  <a:srgbClr val="99284C"/>
                </a:solidFill>
                <a:latin typeface="Tahoma" pitchFamily="34" charset="0"/>
              </a:rPr>
              <a:t> LSSML</a:t>
            </a:r>
            <a:r>
              <a:rPr lang="en-US" altLang="en-US" sz="800" b="1" dirty="0">
                <a:solidFill>
                  <a:srgbClr val="00CCFF"/>
                </a:solidFill>
                <a:latin typeface="Tahoma" pitchFamily="34" charset="0"/>
              </a:rPr>
              <a:t>, </a:t>
            </a:r>
            <a:r>
              <a:rPr lang="en-US" altLang="en-US" sz="800" b="1" dirty="0">
                <a:solidFill>
                  <a:srgbClr val="2300DC"/>
                </a:solidFill>
                <a:latin typeface="Tahoma" pitchFamily="34" charset="0"/>
              </a:rPr>
              <a:t>LPPHPL,</a:t>
            </a:r>
          </a:p>
          <a:p>
            <a:pPr algn="ctr" eaLnBrk="0">
              <a:lnSpc>
                <a:spcPct val="90000"/>
              </a:lnSpc>
              <a:defRPr/>
            </a:pPr>
            <a:r>
              <a:rPr lang="en-US" altLang="en-US" sz="800" b="1" dirty="0">
                <a:solidFill>
                  <a:srgbClr val="6B2394"/>
                </a:solidFill>
                <a:latin typeface="Tahoma" pitchFamily="34" charset="0"/>
              </a:rPr>
              <a:t>LSSMKP (+ ISO/TS 22003),</a:t>
            </a:r>
          </a:p>
          <a:p>
            <a:pPr algn="ctr" eaLnBrk="0">
              <a:lnSpc>
                <a:spcPct val="90000"/>
              </a:lnSpc>
              <a:defRPr/>
            </a:pPr>
            <a:endParaRPr lang="en-US" altLang="en-US" sz="800" b="1" dirty="0">
              <a:solidFill>
                <a:srgbClr val="6B2394"/>
              </a:solidFill>
              <a:latin typeface="Tahoma" pitchFamily="34" charset="0"/>
            </a:endParaRPr>
          </a:p>
        </p:txBody>
      </p:sp>
      <p:sp>
        <p:nvSpPr>
          <p:cNvPr id="12308" name="Line 20"/>
          <p:cNvSpPr>
            <a:spLocks noChangeShapeType="1"/>
          </p:cNvSpPr>
          <p:nvPr/>
        </p:nvSpPr>
        <p:spPr bwMode="auto">
          <a:xfrm>
            <a:off x="2220913" y="3591644"/>
            <a:ext cx="3175" cy="1182688"/>
          </a:xfrm>
          <a:prstGeom prst="line">
            <a:avLst/>
          </a:prstGeom>
          <a:noFill/>
          <a:ln w="12600">
            <a:solidFill>
              <a:srgbClr val="FF66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309" name="Line 21"/>
          <p:cNvSpPr>
            <a:spLocks noChangeShapeType="1"/>
          </p:cNvSpPr>
          <p:nvPr/>
        </p:nvSpPr>
        <p:spPr bwMode="auto">
          <a:xfrm>
            <a:off x="3127375" y="3591644"/>
            <a:ext cx="1588" cy="1182688"/>
          </a:xfrm>
          <a:prstGeom prst="line">
            <a:avLst/>
          </a:prstGeom>
          <a:noFill/>
          <a:ln w="12600">
            <a:solidFill>
              <a:srgbClr val="FF66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310" name="Rectangle 22"/>
          <p:cNvSpPr>
            <a:spLocks noChangeArrowheads="1"/>
          </p:cNvSpPr>
          <p:nvPr/>
        </p:nvSpPr>
        <p:spPr bwMode="auto">
          <a:xfrm>
            <a:off x="2182813" y="4207594"/>
            <a:ext cx="1008062"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0">
              <a:lnSpc>
                <a:spcPct val="90000"/>
              </a:lnSpc>
              <a:defRPr/>
            </a:pPr>
            <a:r>
              <a:rPr lang="en-US" altLang="en-US" sz="800" b="1" dirty="0">
                <a:solidFill>
                  <a:schemeClr val="tx2">
                    <a:lumMod val="60000"/>
                    <a:lumOff val="40000"/>
                  </a:schemeClr>
                </a:solidFill>
                <a:latin typeface="Tahoma" pitchFamily="34" charset="0"/>
              </a:rPr>
              <a:t>LSPRO,</a:t>
            </a:r>
          </a:p>
          <a:p>
            <a:pPr algn="ctr" eaLnBrk="0">
              <a:lnSpc>
                <a:spcPct val="90000"/>
              </a:lnSpc>
              <a:defRPr/>
            </a:pPr>
            <a:r>
              <a:rPr lang="en-US" altLang="en-US" sz="800" b="1" dirty="0">
                <a:solidFill>
                  <a:schemeClr val="tx2">
                    <a:lumMod val="60000"/>
                    <a:lumOff val="40000"/>
                  </a:schemeClr>
                </a:solidFill>
                <a:latin typeface="Tahoma" pitchFamily="34" charset="0"/>
              </a:rPr>
              <a:t>LVLK</a:t>
            </a:r>
          </a:p>
        </p:txBody>
      </p:sp>
      <p:sp>
        <p:nvSpPr>
          <p:cNvPr id="12311" name="Rectangle 23"/>
          <p:cNvSpPr>
            <a:spLocks noChangeArrowheads="1"/>
          </p:cNvSpPr>
          <p:nvPr/>
        </p:nvSpPr>
        <p:spPr bwMode="auto">
          <a:xfrm>
            <a:off x="3963988" y="4191719"/>
            <a:ext cx="10033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0">
              <a:lnSpc>
                <a:spcPct val="90000"/>
              </a:lnSpc>
              <a:defRPr/>
            </a:pPr>
            <a:r>
              <a:rPr lang="en-US" altLang="en-US" sz="800" b="1" dirty="0" smtClean="0">
                <a:solidFill>
                  <a:schemeClr val="tx2">
                    <a:lumMod val="60000"/>
                    <a:lumOff val="40000"/>
                  </a:schemeClr>
                </a:solidFill>
                <a:latin typeface="Tahoma" pitchFamily="34" charset="0"/>
              </a:rPr>
              <a:t>CB for </a:t>
            </a:r>
            <a:r>
              <a:rPr lang="en-US" altLang="en-US" sz="800" b="1" dirty="0">
                <a:solidFill>
                  <a:schemeClr val="tx2">
                    <a:lumMod val="60000"/>
                    <a:lumOff val="40000"/>
                  </a:schemeClr>
                </a:solidFill>
                <a:latin typeface="Tahoma" pitchFamily="34" charset="0"/>
              </a:rPr>
              <a:t>HACCP</a:t>
            </a:r>
          </a:p>
          <a:p>
            <a:pPr algn="ctr" eaLnBrk="0">
              <a:lnSpc>
                <a:spcPct val="90000"/>
              </a:lnSpc>
              <a:defRPr/>
            </a:pPr>
            <a:endParaRPr lang="en-US" altLang="en-US" sz="800" b="1" dirty="0">
              <a:solidFill>
                <a:schemeClr val="tx2">
                  <a:lumMod val="60000"/>
                  <a:lumOff val="40000"/>
                </a:schemeClr>
              </a:solidFill>
              <a:latin typeface="Tahoma" pitchFamily="34" charset="0"/>
            </a:endParaRPr>
          </a:p>
        </p:txBody>
      </p:sp>
      <p:sp>
        <p:nvSpPr>
          <p:cNvPr id="12312" name="Rectangle 24"/>
          <p:cNvSpPr>
            <a:spLocks noChangeArrowheads="1"/>
          </p:cNvSpPr>
          <p:nvPr/>
        </p:nvSpPr>
        <p:spPr bwMode="auto">
          <a:xfrm>
            <a:off x="422275" y="3805957"/>
            <a:ext cx="933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ts val="500"/>
              </a:spcBef>
              <a:spcAft>
                <a:spcPct val="0"/>
              </a:spcAft>
              <a:buClrTx/>
              <a:buSzTx/>
              <a:buFontTx/>
              <a:buNone/>
            </a:pPr>
            <a:r>
              <a:rPr lang="en-US" altLang="en-US" sz="800" b="1">
                <a:solidFill>
                  <a:srgbClr val="003366"/>
                </a:solidFill>
                <a:latin typeface="Tahoma" pitchFamily="34" charset="0"/>
              </a:rPr>
              <a:t>ISO/IEC 17024</a:t>
            </a:r>
          </a:p>
        </p:txBody>
      </p:sp>
      <p:sp>
        <p:nvSpPr>
          <p:cNvPr id="12313" name="Rectangle 25"/>
          <p:cNvSpPr>
            <a:spLocks noChangeArrowheads="1"/>
          </p:cNvSpPr>
          <p:nvPr/>
        </p:nvSpPr>
        <p:spPr bwMode="auto">
          <a:xfrm>
            <a:off x="1246188" y="3813894"/>
            <a:ext cx="10699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800" b="1">
                <a:solidFill>
                  <a:srgbClr val="003366"/>
                </a:solidFill>
                <a:latin typeface="Tahoma" pitchFamily="34" charset="0"/>
              </a:rPr>
              <a:t>ISO/IEC 17021</a:t>
            </a:r>
          </a:p>
        </p:txBody>
      </p:sp>
      <p:sp>
        <p:nvSpPr>
          <p:cNvPr id="12314" name="Rectangle 26"/>
          <p:cNvSpPr>
            <a:spLocks noChangeArrowheads="1"/>
          </p:cNvSpPr>
          <p:nvPr/>
        </p:nvSpPr>
        <p:spPr bwMode="auto">
          <a:xfrm>
            <a:off x="2227263" y="3628157"/>
            <a:ext cx="100171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ts val="500"/>
              </a:spcBef>
              <a:spcAft>
                <a:spcPct val="0"/>
              </a:spcAft>
              <a:buClrTx/>
              <a:buSzTx/>
              <a:buFontTx/>
              <a:buNone/>
            </a:pPr>
            <a:r>
              <a:rPr lang="en-US" altLang="en-US" sz="800" b="1">
                <a:solidFill>
                  <a:srgbClr val="003366"/>
                </a:solidFill>
                <a:latin typeface="Tahoma" pitchFamily="34" charset="0"/>
              </a:rPr>
              <a:t>BSN Guide     401-2000     (ISO/IEC Guide 65)</a:t>
            </a:r>
          </a:p>
        </p:txBody>
      </p:sp>
      <p:sp>
        <p:nvSpPr>
          <p:cNvPr id="12315" name="Rectangle 27"/>
          <p:cNvSpPr>
            <a:spLocks noChangeArrowheads="1"/>
          </p:cNvSpPr>
          <p:nvPr/>
        </p:nvSpPr>
        <p:spPr bwMode="auto">
          <a:xfrm>
            <a:off x="3951288" y="3728169"/>
            <a:ext cx="1001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ts val="500"/>
              </a:spcBef>
              <a:spcAft>
                <a:spcPct val="0"/>
              </a:spcAft>
              <a:buClrTx/>
              <a:buSzTx/>
              <a:buFontTx/>
              <a:buNone/>
            </a:pPr>
            <a:r>
              <a:rPr lang="en-US" altLang="en-US" sz="800" b="1">
                <a:solidFill>
                  <a:srgbClr val="003366"/>
                </a:solidFill>
                <a:latin typeface="Tahoma" pitchFamily="34" charset="0"/>
              </a:rPr>
              <a:t>Pedoman BSN   1001    </a:t>
            </a:r>
          </a:p>
        </p:txBody>
      </p:sp>
      <p:sp>
        <p:nvSpPr>
          <p:cNvPr id="12316" name="Line 28"/>
          <p:cNvSpPr>
            <a:spLocks noChangeShapeType="1"/>
          </p:cNvSpPr>
          <p:nvPr/>
        </p:nvSpPr>
        <p:spPr bwMode="auto">
          <a:xfrm>
            <a:off x="4019550" y="3591644"/>
            <a:ext cx="1588" cy="1182688"/>
          </a:xfrm>
          <a:prstGeom prst="line">
            <a:avLst/>
          </a:prstGeom>
          <a:noFill/>
          <a:ln w="12600">
            <a:solidFill>
              <a:srgbClr val="FF66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317" name="Rectangle 29"/>
          <p:cNvSpPr>
            <a:spLocks noChangeArrowheads="1"/>
          </p:cNvSpPr>
          <p:nvPr/>
        </p:nvSpPr>
        <p:spPr bwMode="auto">
          <a:xfrm>
            <a:off x="3014663" y="4191719"/>
            <a:ext cx="1119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800" b="1">
                <a:solidFill>
                  <a:srgbClr val="009900"/>
                </a:solidFill>
                <a:latin typeface="Tahoma" pitchFamily="34" charset="0"/>
              </a:rPr>
              <a:t>CB for Organic</a:t>
            </a:r>
          </a:p>
        </p:txBody>
      </p:sp>
      <p:sp>
        <p:nvSpPr>
          <p:cNvPr id="12318" name="Rectangle 30"/>
          <p:cNvSpPr>
            <a:spLocks noChangeArrowheads="1"/>
          </p:cNvSpPr>
          <p:nvPr/>
        </p:nvSpPr>
        <p:spPr bwMode="auto">
          <a:xfrm>
            <a:off x="6264275" y="4788619"/>
            <a:ext cx="1101725" cy="609600"/>
          </a:xfrm>
          <a:prstGeom prst="rect">
            <a:avLst/>
          </a:prstGeom>
          <a:gradFill rotWithShape="0">
            <a:gsLst>
              <a:gs pos="0">
                <a:srgbClr val="8CFEFE"/>
              </a:gs>
              <a:gs pos="50000">
                <a:srgbClr val="66FFFF"/>
              </a:gs>
              <a:gs pos="100000">
                <a:srgbClr val="8CFEFE"/>
              </a:gs>
            </a:gsLst>
            <a:lin ang="5400000" scaled="1"/>
          </a:gradFill>
          <a:ln w="9360">
            <a:solidFill>
              <a:srgbClr val="00CCFF"/>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900" b="1">
                <a:solidFill>
                  <a:srgbClr val="003399"/>
                </a:solidFill>
                <a:latin typeface="Tahoma" pitchFamily="34" charset="0"/>
              </a:rPr>
              <a:t>Test/Callibration</a:t>
            </a:r>
          </a:p>
          <a:p>
            <a:pPr algn="ctr" hangingPunct="1">
              <a:lnSpc>
                <a:spcPct val="90000"/>
              </a:lnSpc>
              <a:spcBef>
                <a:spcPct val="0"/>
              </a:spcBef>
              <a:spcAft>
                <a:spcPct val="0"/>
              </a:spcAft>
              <a:buClrTx/>
              <a:buSzTx/>
              <a:buFontTx/>
              <a:buNone/>
            </a:pPr>
            <a:r>
              <a:rPr lang="en-US" altLang="en-US" sz="900" b="1">
                <a:solidFill>
                  <a:srgbClr val="003399"/>
                </a:solidFill>
                <a:latin typeface="Tahoma" pitchFamily="34" charset="0"/>
              </a:rPr>
              <a:t>Report</a:t>
            </a:r>
          </a:p>
        </p:txBody>
      </p:sp>
      <p:sp>
        <p:nvSpPr>
          <p:cNvPr id="12319" name="Rectangle 31"/>
          <p:cNvSpPr>
            <a:spLocks noChangeArrowheads="1"/>
          </p:cNvSpPr>
          <p:nvPr/>
        </p:nvSpPr>
        <p:spPr bwMode="auto">
          <a:xfrm>
            <a:off x="7673975" y="4788619"/>
            <a:ext cx="1008063" cy="609600"/>
          </a:xfrm>
          <a:prstGeom prst="rect">
            <a:avLst/>
          </a:prstGeom>
          <a:blipFill dpi="0" rotWithShape="0">
            <a:blip r:embed="rId6"/>
            <a:srcRect/>
            <a:stretch>
              <a:fillRect/>
            </a:stretch>
          </a:blipFill>
          <a:ln w="9360">
            <a:solidFill>
              <a:srgbClr val="006666"/>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1000" b="1">
                <a:solidFill>
                  <a:srgbClr val="006666"/>
                </a:solidFill>
                <a:latin typeface="Tahoma" pitchFamily="34" charset="0"/>
              </a:rPr>
              <a:t>Inspection </a:t>
            </a:r>
          </a:p>
          <a:p>
            <a:pPr algn="ctr" hangingPunct="1">
              <a:lnSpc>
                <a:spcPct val="90000"/>
              </a:lnSpc>
              <a:spcBef>
                <a:spcPct val="0"/>
              </a:spcBef>
              <a:spcAft>
                <a:spcPct val="0"/>
              </a:spcAft>
              <a:buClrTx/>
              <a:buSzTx/>
              <a:buFontTx/>
              <a:buNone/>
            </a:pPr>
            <a:r>
              <a:rPr lang="en-US" altLang="en-US" sz="1000" b="1">
                <a:solidFill>
                  <a:srgbClr val="006666"/>
                </a:solidFill>
                <a:latin typeface="Tahoma" pitchFamily="34" charset="0"/>
              </a:rPr>
              <a:t>Certificate</a:t>
            </a:r>
          </a:p>
          <a:p>
            <a:pPr algn="ctr" hangingPunct="1">
              <a:lnSpc>
                <a:spcPct val="90000"/>
              </a:lnSpc>
              <a:spcBef>
                <a:spcPct val="0"/>
              </a:spcBef>
              <a:spcAft>
                <a:spcPct val="0"/>
              </a:spcAft>
              <a:buClrTx/>
              <a:buSzTx/>
              <a:buFontTx/>
              <a:buNone/>
            </a:pPr>
            <a:endParaRPr lang="en-US" altLang="en-US" sz="1000" b="1">
              <a:solidFill>
                <a:srgbClr val="006666"/>
              </a:solidFill>
              <a:latin typeface="Tahoma" pitchFamily="34" charset="0"/>
            </a:endParaRPr>
          </a:p>
        </p:txBody>
      </p:sp>
      <p:sp>
        <p:nvSpPr>
          <p:cNvPr id="12320" name="Line 32"/>
          <p:cNvSpPr>
            <a:spLocks noChangeShapeType="1"/>
          </p:cNvSpPr>
          <p:nvPr/>
        </p:nvSpPr>
        <p:spPr bwMode="auto">
          <a:xfrm>
            <a:off x="3573463" y="4804494"/>
            <a:ext cx="1587" cy="1254125"/>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321" name="Line 33"/>
          <p:cNvSpPr>
            <a:spLocks noChangeShapeType="1"/>
          </p:cNvSpPr>
          <p:nvPr/>
        </p:nvSpPr>
        <p:spPr bwMode="auto">
          <a:xfrm>
            <a:off x="1785938" y="4802907"/>
            <a:ext cx="1587" cy="1254125"/>
          </a:xfrm>
          <a:prstGeom prst="line">
            <a:avLst/>
          </a:prstGeom>
          <a:noFill/>
          <a:ln w="126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322" name="Rectangle 34"/>
          <p:cNvSpPr>
            <a:spLocks noChangeArrowheads="1"/>
          </p:cNvSpPr>
          <p:nvPr/>
        </p:nvSpPr>
        <p:spPr bwMode="auto">
          <a:xfrm>
            <a:off x="4095750" y="5055319"/>
            <a:ext cx="771525" cy="558800"/>
          </a:xfrm>
          <a:prstGeom prst="rect">
            <a:avLst/>
          </a:prstGeom>
          <a:solidFill>
            <a:srgbClr val="FFFF66"/>
          </a:solidFill>
          <a:ln w="9360">
            <a:solidFill>
              <a:srgbClr val="006600"/>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900" b="1">
                <a:solidFill>
                  <a:srgbClr val="008000"/>
                </a:solidFill>
                <a:latin typeface="Tahoma" pitchFamily="34" charset="0"/>
              </a:rPr>
              <a:t>HACCP</a:t>
            </a:r>
          </a:p>
          <a:p>
            <a:pPr algn="ctr" hangingPunct="1">
              <a:lnSpc>
                <a:spcPct val="90000"/>
              </a:lnSpc>
              <a:spcBef>
                <a:spcPct val="0"/>
              </a:spcBef>
              <a:spcAft>
                <a:spcPct val="0"/>
              </a:spcAft>
              <a:buClrTx/>
              <a:buSzTx/>
              <a:buFontTx/>
              <a:buNone/>
            </a:pPr>
            <a:endParaRPr lang="en-US" altLang="en-US" sz="900" b="1">
              <a:solidFill>
                <a:srgbClr val="008000"/>
              </a:solidFill>
              <a:latin typeface="Tahoma" pitchFamily="34" charset="0"/>
            </a:endParaRPr>
          </a:p>
        </p:txBody>
      </p:sp>
      <p:sp>
        <p:nvSpPr>
          <p:cNvPr id="12323" name="Rectangle 35"/>
          <p:cNvSpPr>
            <a:spLocks noChangeArrowheads="1"/>
          </p:cNvSpPr>
          <p:nvPr/>
        </p:nvSpPr>
        <p:spPr bwMode="auto">
          <a:xfrm>
            <a:off x="3227388" y="5055319"/>
            <a:ext cx="728662" cy="558800"/>
          </a:xfrm>
          <a:prstGeom prst="rect">
            <a:avLst/>
          </a:prstGeom>
          <a:solidFill>
            <a:srgbClr val="006600"/>
          </a:solidFill>
          <a:ln w="9360">
            <a:solidFill>
              <a:srgbClr val="006600"/>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spcBef>
                <a:spcPct val="0"/>
              </a:spcBef>
              <a:spcAft>
                <a:spcPct val="0"/>
              </a:spcAft>
              <a:buClrTx/>
              <a:buSzTx/>
              <a:buFontTx/>
              <a:buNone/>
            </a:pPr>
            <a:r>
              <a:rPr lang="en-US" altLang="en-US" sz="900" b="1">
                <a:solidFill>
                  <a:srgbClr val="FFFFCC"/>
                </a:solidFill>
                <a:latin typeface="Tahoma" pitchFamily="34" charset="0"/>
              </a:rPr>
              <a:t>ORGANIC</a:t>
            </a:r>
          </a:p>
          <a:p>
            <a:pPr algn="ctr" hangingPunct="1">
              <a:spcBef>
                <a:spcPct val="0"/>
              </a:spcBef>
              <a:spcAft>
                <a:spcPct val="0"/>
              </a:spcAft>
              <a:buClrTx/>
              <a:buSzTx/>
              <a:buFontTx/>
              <a:buNone/>
            </a:pPr>
            <a:endParaRPr lang="en-US" altLang="en-US" sz="900" b="1">
              <a:solidFill>
                <a:srgbClr val="FFFFCC"/>
              </a:solidFill>
              <a:latin typeface="Tahoma" pitchFamily="34" charset="0"/>
            </a:endParaRPr>
          </a:p>
        </p:txBody>
      </p:sp>
      <p:sp>
        <p:nvSpPr>
          <p:cNvPr id="12324" name="Rectangle 36"/>
          <p:cNvSpPr>
            <a:spLocks noChangeArrowheads="1"/>
          </p:cNvSpPr>
          <p:nvPr/>
        </p:nvSpPr>
        <p:spPr bwMode="auto">
          <a:xfrm>
            <a:off x="2332038" y="5055319"/>
            <a:ext cx="746125" cy="558800"/>
          </a:xfrm>
          <a:prstGeom prst="rect">
            <a:avLst/>
          </a:prstGeom>
          <a:solidFill>
            <a:srgbClr val="CC99FF"/>
          </a:solidFill>
          <a:ln w="9360">
            <a:solidFill>
              <a:srgbClr val="FF99CC"/>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spcBef>
                <a:spcPct val="0"/>
              </a:spcBef>
              <a:spcAft>
                <a:spcPct val="0"/>
              </a:spcAft>
              <a:buClrTx/>
              <a:buSzTx/>
              <a:buFontTx/>
              <a:buNone/>
            </a:pPr>
            <a:r>
              <a:rPr lang="en-US" altLang="en-US" sz="900" b="1">
                <a:solidFill>
                  <a:srgbClr val="660066"/>
                </a:solidFill>
                <a:latin typeface="Tahoma" pitchFamily="34" charset="0"/>
              </a:rPr>
              <a:t>SPPT SNI,</a:t>
            </a:r>
          </a:p>
          <a:p>
            <a:pPr algn="ctr" hangingPunct="1">
              <a:spcBef>
                <a:spcPct val="0"/>
              </a:spcBef>
              <a:spcAft>
                <a:spcPct val="0"/>
              </a:spcAft>
              <a:buClrTx/>
              <a:buSzTx/>
              <a:buFontTx/>
              <a:buNone/>
            </a:pPr>
            <a:r>
              <a:rPr lang="en-US" altLang="en-US" sz="900" b="1">
                <a:solidFill>
                  <a:srgbClr val="660066"/>
                </a:solidFill>
                <a:latin typeface="Tahoma" pitchFamily="34" charset="0"/>
              </a:rPr>
              <a:t>LK</a:t>
            </a:r>
          </a:p>
        </p:txBody>
      </p:sp>
      <p:sp>
        <p:nvSpPr>
          <p:cNvPr id="12325" name="Rectangle 37"/>
          <p:cNvSpPr>
            <a:spLocks noChangeArrowheads="1"/>
          </p:cNvSpPr>
          <p:nvPr/>
        </p:nvSpPr>
        <p:spPr bwMode="auto">
          <a:xfrm>
            <a:off x="228600" y="5048969"/>
            <a:ext cx="809625" cy="558800"/>
          </a:xfrm>
          <a:prstGeom prst="rect">
            <a:avLst/>
          </a:prstGeom>
          <a:solidFill>
            <a:srgbClr val="99CCFF"/>
          </a:solidFill>
          <a:ln w="9360">
            <a:solidFill>
              <a:srgbClr val="FFFFFF"/>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spcBef>
                <a:spcPct val="0"/>
              </a:spcBef>
              <a:spcAft>
                <a:spcPct val="0"/>
              </a:spcAft>
              <a:buClrTx/>
              <a:buSzTx/>
              <a:buFontTx/>
              <a:buNone/>
            </a:pPr>
            <a:r>
              <a:rPr lang="en-US" altLang="en-US" sz="900" b="1">
                <a:solidFill>
                  <a:srgbClr val="003366"/>
                </a:solidFill>
                <a:latin typeface="Tahoma" pitchFamily="34" charset="0"/>
              </a:rPr>
              <a:t>Personnel </a:t>
            </a:r>
          </a:p>
          <a:p>
            <a:pPr algn="ctr" hangingPunct="1">
              <a:spcBef>
                <a:spcPct val="0"/>
              </a:spcBef>
              <a:spcAft>
                <a:spcPct val="0"/>
              </a:spcAft>
              <a:buClrTx/>
              <a:buSzTx/>
              <a:buFontTx/>
              <a:buNone/>
            </a:pPr>
            <a:r>
              <a:rPr lang="en-US" altLang="en-US" sz="900" b="1">
                <a:solidFill>
                  <a:srgbClr val="003366"/>
                </a:solidFill>
                <a:latin typeface="Tahoma" pitchFamily="34" charset="0"/>
              </a:rPr>
              <a:t>Certificate</a:t>
            </a:r>
          </a:p>
        </p:txBody>
      </p:sp>
      <p:sp>
        <p:nvSpPr>
          <p:cNvPr id="12326" name="Rectangle 38"/>
          <p:cNvSpPr>
            <a:spLocks noChangeArrowheads="1"/>
          </p:cNvSpPr>
          <p:nvPr/>
        </p:nvSpPr>
        <p:spPr bwMode="auto">
          <a:xfrm>
            <a:off x="8124825" y="5607769"/>
            <a:ext cx="83661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hangingPunct="1">
              <a:spcBef>
                <a:spcPct val="0"/>
              </a:spcBef>
              <a:spcAft>
                <a:spcPct val="0"/>
              </a:spcAft>
              <a:buClrTx/>
              <a:buSzTx/>
              <a:buFontTx/>
              <a:buNone/>
            </a:pPr>
            <a:r>
              <a:rPr lang="en-US" altLang="en-US" sz="800">
                <a:solidFill>
                  <a:schemeClr val="tx1"/>
                </a:solidFill>
                <a:latin typeface="Arial Black" pitchFamily="34" charset="0"/>
              </a:rPr>
              <a:t>Standard</a:t>
            </a:r>
          </a:p>
        </p:txBody>
      </p:sp>
      <p:sp>
        <p:nvSpPr>
          <p:cNvPr id="12327" name="Rectangle 39"/>
          <p:cNvSpPr>
            <a:spLocks noChangeArrowheads="1"/>
          </p:cNvSpPr>
          <p:nvPr/>
        </p:nvSpPr>
        <p:spPr bwMode="auto">
          <a:xfrm>
            <a:off x="6804025" y="5545857"/>
            <a:ext cx="93345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hangingPunct="1">
              <a:spcBef>
                <a:spcPts val="50"/>
              </a:spcBef>
              <a:spcAft>
                <a:spcPct val="0"/>
              </a:spcAft>
              <a:buClrTx/>
              <a:buSzTx/>
              <a:buFontTx/>
              <a:buNone/>
            </a:pPr>
            <a:r>
              <a:rPr lang="en-US" altLang="en-US" sz="800">
                <a:solidFill>
                  <a:schemeClr val="tx1"/>
                </a:solidFill>
                <a:latin typeface="Arial Black" pitchFamily="34" charset="0"/>
              </a:rPr>
              <a:t>Standard,</a:t>
            </a:r>
          </a:p>
          <a:p>
            <a:pPr hangingPunct="1">
              <a:spcBef>
                <a:spcPts val="50"/>
              </a:spcBef>
              <a:spcAft>
                <a:spcPct val="0"/>
              </a:spcAft>
              <a:buClrTx/>
              <a:buSzTx/>
              <a:buFontTx/>
              <a:buNone/>
            </a:pPr>
            <a:r>
              <a:rPr lang="en-US" altLang="en-US" sz="800">
                <a:solidFill>
                  <a:schemeClr val="tx1"/>
                </a:solidFill>
                <a:latin typeface="Arial Black" pitchFamily="34" charset="0"/>
              </a:rPr>
              <a:t>Methode </a:t>
            </a:r>
          </a:p>
        </p:txBody>
      </p:sp>
      <p:sp>
        <p:nvSpPr>
          <p:cNvPr id="12328" name="Rectangle 40"/>
          <p:cNvSpPr>
            <a:spLocks noChangeArrowheads="1"/>
          </p:cNvSpPr>
          <p:nvPr/>
        </p:nvSpPr>
        <p:spPr bwMode="auto">
          <a:xfrm>
            <a:off x="349250" y="5707782"/>
            <a:ext cx="121920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hangingPunct="1">
              <a:lnSpc>
                <a:spcPct val="80000"/>
              </a:lnSpc>
              <a:spcBef>
                <a:spcPts val="50"/>
              </a:spcBef>
              <a:spcAft>
                <a:spcPct val="0"/>
              </a:spcAft>
              <a:buClrTx/>
              <a:buSzTx/>
              <a:buFontTx/>
              <a:buNone/>
            </a:pPr>
            <a:r>
              <a:rPr lang="en-US" altLang="en-US" sz="800">
                <a:solidFill>
                  <a:schemeClr val="tx1"/>
                </a:solidFill>
                <a:latin typeface="Arial Black" pitchFamily="34" charset="0"/>
              </a:rPr>
              <a:t>Standard, Requirement</a:t>
            </a:r>
          </a:p>
          <a:p>
            <a:pPr hangingPunct="1">
              <a:lnSpc>
                <a:spcPct val="80000"/>
              </a:lnSpc>
              <a:spcBef>
                <a:spcPts val="50"/>
              </a:spcBef>
              <a:spcAft>
                <a:spcPct val="0"/>
              </a:spcAft>
              <a:buClrTx/>
              <a:buSzTx/>
              <a:buFontTx/>
              <a:buNone/>
            </a:pPr>
            <a:endParaRPr lang="en-US" altLang="en-US" sz="800">
              <a:solidFill>
                <a:schemeClr val="tx1"/>
              </a:solidFill>
              <a:latin typeface="Arial Black" pitchFamily="34" charset="0"/>
            </a:endParaRPr>
          </a:p>
        </p:txBody>
      </p:sp>
      <p:sp>
        <p:nvSpPr>
          <p:cNvPr id="12329" name="Rectangle 41"/>
          <p:cNvSpPr>
            <a:spLocks noChangeArrowheads="1"/>
          </p:cNvSpPr>
          <p:nvPr/>
        </p:nvSpPr>
        <p:spPr bwMode="auto">
          <a:xfrm>
            <a:off x="1657350" y="6030044"/>
            <a:ext cx="7194550" cy="460375"/>
          </a:xfrm>
          <a:prstGeom prst="rect">
            <a:avLst/>
          </a:prstGeom>
          <a:blipFill dpi="0" rotWithShape="0">
            <a:blip r:embed="rId7"/>
            <a:srcRect/>
            <a:stretch>
              <a:fillRect/>
            </a:stretch>
          </a:blipFill>
          <a:ln>
            <a:noFill/>
          </a:ln>
          <a:effectLst>
            <a:outerShdw dist="107933" dir="2700000" algn="ctr" rotWithShape="0">
              <a:srgbClr val="003366"/>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spcAft>
                <a:spcPts val="300"/>
              </a:spcAft>
              <a:buClr>
                <a:srgbClr val="C3260C"/>
              </a:buClr>
              <a:buSzPct val="130000"/>
              <a:buFont typeface="Georgia" pitchFamily="18" charset="0"/>
              <a:buChar char="*"/>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defRPr sz="1400">
                <a:solidFill>
                  <a:srgbClr val="404040"/>
                </a:solidFill>
                <a:latin typeface="Trebuchet MS" pitchFamily="34" charset="0"/>
              </a:defRPr>
            </a:lvl9pPr>
          </a:lstStyle>
          <a:p>
            <a:pPr eaLnBrk="1" hangingPunct="1">
              <a:spcBef>
                <a:spcPct val="0"/>
              </a:spcBef>
              <a:spcAft>
                <a:spcPct val="0"/>
              </a:spcAft>
              <a:buClrTx/>
              <a:buSzTx/>
              <a:buFont typeface="Times New Roman" pitchFamily="18" charset="0"/>
              <a:buNone/>
            </a:pPr>
            <a:endParaRPr lang="id-ID" altLang="en-US" sz="1800">
              <a:solidFill>
                <a:schemeClr val="tx1"/>
              </a:solidFill>
              <a:latin typeface="Arial" charset="0"/>
            </a:endParaRPr>
          </a:p>
        </p:txBody>
      </p:sp>
      <p:sp>
        <p:nvSpPr>
          <p:cNvPr id="12330" name="Rectangle 42"/>
          <p:cNvSpPr>
            <a:spLocks noChangeArrowheads="1"/>
          </p:cNvSpPr>
          <p:nvPr/>
        </p:nvSpPr>
        <p:spPr bwMode="auto">
          <a:xfrm>
            <a:off x="1450975" y="6104657"/>
            <a:ext cx="7450138"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ts val="1125"/>
              </a:spcBef>
              <a:spcAft>
                <a:spcPct val="0"/>
              </a:spcAft>
              <a:buClrTx/>
              <a:buSzTx/>
              <a:buFontTx/>
              <a:buNone/>
            </a:pPr>
            <a:r>
              <a:rPr lang="en-US" altLang="en-US" sz="2000" b="1">
                <a:solidFill>
                  <a:srgbClr val="336699"/>
                </a:solidFill>
                <a:latin typeface="Tahoma" pitchFamily="34" charset="0"/>
              </a:rPr>
              <a:t>Industry</a:t>
            </a:r>
          </a:p>
        </p:txBody>
      </p:sp>
      <p:sp>
        <p:nvSpPr>
          <p:cNvPr id="12331" name="Rectangle 43"/>
          <p:cNvSpPr>
            <a:spLocks noChangeArrowheads="1"/>
          </p:cNvSpPr>
          <p:nvPr/>
        </p:nvSpPr>
        <p:spPr bwMode="auto">
          <a:xfrm>
            <a:off x="228600" y="6064969"/>
            <a:ext cx="1092200" cy="460375"/>
          </a:xfrm>
          <a:prstGeom prst="rect">
            <a:avLst/>
          </a:prstGeom>
          <a:solidFill>
            <a:srgbClr val="996600"/>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spcBef>
                <a:spcPct val="0"/>
              </a:spcBef>
              <a:spcAft>
                <a:spcPct val="0"/>
              </a:spcAft>
              <a:buClrTx/>
              <a:buSzTx/>
              <a:buFontTx/>
              <a:buNone/>
            </a:pPr>
            <a:r>
              <a:rPr lang="en-US" altLang="en-US" sz="1000" b="1">
                <a:solidFill>
                  <a:srgbClr val="FFFF00"/>
                </a:solidFill>
                <a:latin typeface="Tahoma" pitchFamily="34" charset="0"/>
              </a:rPr>
              <a:t>Personel/</a:t>
            </a:r>
          </a:p>
          <a:p>
            <a:pPr algn="ctr" hangingPunct="1">
              <a:spcBef>
                <a:spcPct val="0"/>
              </a:spcBef>
              <a:spcAft>
                <a:spcPct val="0"/>
              </a:spcAft>
              <a:buClrTx/>
              <a:buSzTx/>
              <a:buFontTx/>
              <a:buNone/>
            </a:pPr>
            <a:r>
              <a:rPr lang="en-US" altLang="en-US" sz="1000" b="1">
                <a:solidFill>
                  <a:srgbClr val="FFFF00"/>
                </a:solidFill>
                <a:latin typeface="Tahoma" pitchFamily="34" charset="0"/>
              </a:rPr>
              <a:t>Profession</a:t>
            </a:r>
          </a:p>
        </p:txBody>
      </p:sp>
      <p:sp>
        <p:nvSpPr>
          <p:cNvPr id="12332" name="Rectangle 44"/>
          <p:cNvSpPr>
            <a:spLocks noChangeArrowheads="1"/>
          </p:cNvSpPr>
          <p:nvPr/>
        </p:nvSpPr>
        <p:spPr bwMode="auto">
          <a:xfrm>
            <a:off x="2286000" y="1364382"/>
            <a:ext cx="6553200" cy="556219"/>
          </a:xfrm>
          <a:prstGeom prst="rect">
            <a:avLst/>
          </a:prstGeom>
          <a:gradFill rotWithShape="0">
            <a:gsLst>
              <a:gs pos="0">
                <a:srgbClr val="66FFFF"/>
              </a:gs>
              <a:gs pos="50000">
                <a:srgbClr val="B5FEFE"/>
              </a:gs>
              <a:gs pos="100000">
                <a:srgbClr val="66FFFF"/>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square"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ts val="450"/>
              </a:spcBef>
              <a:spcAft>
                <a:spcPct val="0"/>
              </a:spcAft>
              <a:buClrTx/>
              <a:buSzTx/>
              <a:buFontTx/>
              <a:buNone/>
            </a:pPr>
            <a:r>
              <a:rPr lang="en-US" altLang="en-US" sz="1800" b="1" dirty="0">
                <a:solidFill>
                  <a:srgbClr val="003366"/>
                </a:solidFill>
                <a:latin typeface="Tahoma" pitchFamily="34" charset="0"/>
              </a:rPr>
              <a:t>NATIONAL ACCREDITATION COMMITTEE (KAN)</a:t>
            </a:r>
          </a:p>
          <a:p>
            <a:pPr algn="ctr" hangingPunct="1">
              <a:lnSpc>
                <a:spcPct val="90000"/>
              </a:lnSpc>
              <a:spcBef>
                <a:spcPts val="350"/>
              </a:spcBef>
              <a:spcAft>
                <a:spcPct val="0"/>
              </a:spcAft>
              <a:buClrTx/>
              <a:buSzTx/>
              <a:buFontTx/>
              <a:buNone/>
            </a:pPr>
            <a:r>
              <a:rPr lang="en-US" altLang="en-US" sz="1100" b="1" dirty="0">
                <a:solidFill>
                  <a:srgbClr val="003366"/>
                </a:solidFill>
                <a:latin typeface="Tahoma" pitchFamily="34" charset="0"/>
              </a:rPr>
              <a:t>(ISO/IEC 17011)</a:t>
            </a:r>
          </a:p>
        </p:txBody>
      </p:sp>
      <p:sp>
        <p:nvSpPr>
          <p:cNvPr id="12333" name="Rectangle 45"/>
          <p:cNvSpPr>
            <a:spLocks noChangeArrowheads="1"/>
          </p:cNvSpPr>
          <p:nvPr/>
        </p:nvSpPr>
        <p:spPr bwMode="auto">
          <a:xfrm>
            <a:off x="1141413" y="5048969"/>
            <a:ext cx="1144587" cy="558800"/>
          </a:xfrm>
          <a:prstGeom prst="rect">
            <a:avLst/>
          </a:prstGeom>
          <a:solidFill>
            <a:srgbClr val="009999"/>
          </a:solidFill>
          <a:ln w="9360">
            <a:solidFill>
              <a:srgbClr val="FFFFFF"/>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900" b="1">
                <a:solidFill>
                  <a:srgbClr val="A50021"/>
                </a:solidFill>
                <a:latin typeface="Tahoma" pitchFamily="34" charset="0"/>
              </a:rPr>
              <a:t>SNI ISO 9001,</a:t>
            </a:r>
          </a:p>
          <a:p>
            <a:pPr algn="ctr" hangingPunct="1">
              <a:lnSpc>
                <a:spcPct val="90000"/>
              </a:lnSpc>
              <a:spcBef>
                <a:spcPct val="0"/>
              </a:spcBef>
              <a:spcAft>
                <a:spcPct val="0"/>
              </a:spcAft>
              <a:buClrTx/>
              <a:buSzTx/>
              <a:buFontTx/>
              <a:buNone/>
            </a:pPr>
            <a:r>
              <a:rPr lang="en-US" altLang="en-US" sz="900" b="1">
                <a:solidFill>
                  <a:srgbClr val="A50021"/>
                </a:solidFill>
                <a:latin typeface="Tahoma" pitchFamily="34" charset="0"/>
              </a:rPr>
              <a:t>SNI ISO 14001,</a:t>
            </a:r>
          </a:p>
          <a:p>
            <a:pPr algn="ctr" hangingPunct="1">
              <a:lnSpc>
                <a:spcPct val="90000"/>
              </a:lnSpc>
              <a:spcBef>
                <a:spcPct val="0"/>
              </a:spcBef>
              <a:spcAft>
                <a:spcPct val="0"/>
              </a:spcAft>
              <a:buClrTx/>
              <a:buSzTx/>
              <a:buFontTx/>
              <a:buNone/>
            </a:pPr>
            <a:r>
              <a:rPr lang="en-US" altLang="en-US" sz="900" b="1">
                <a:solidFill>
                  <a:srgbClr val="A50021"/>
                </a:solidFill>
                <a:latin typeface="Tahoma" pitchFamily="34" charset="0"/>
              </a:rPr>
              <a:t>PHPL, </a:t>
            </a:r>
          </a:p>
          <a:p>
            <a:pPr algn="ctr" hangingPunct="1">
              <a:lnSpc>
                <a:spcPct val="90000"/>
              </a:lnSpc>
              <a:spcBef>
                <a:spcPct val="0"/>
              </a:spcBef>
              <a:spcAft>
                <a:spcPct val="0"/>
              </a:spcAft>
              <a:buClrTx/>
              <a:buSzTx/>
              <a:buFontTx/>
              <a:buNone/>
            </a:pPr>
            <a:r>
              <a:rPr lang="en-US" altLang="en-US" sz="900" b="1">
                <a:solidFill>
                  <a:srgbClr val="A50021"/>
                </a:solidFill>
                <a:latin typeface="Tahoma" pitchFamily="34" charset="0"/>
              </a:rPr>
              <a:t>SNI ISO22000 </a:t>
            </a:r>
          </a:p>
        </p:txBody>
      </p:sp>
      <p:sp>
        <p:nvSpPr>
          <p:cNvPr id="12334" name="Line 46"/>
          <p:cNvSpPr>
            <a:spLocks noChangeShapeType="1"/>
          </p:cNvSpPr>
          <p:nvPr/>
        </p:nvSpPr>
        <p:spPr bwMode="auto">
          <a:xfrm>
            <a:off x="4905375" y="3607519"/>
            <a:ext cx="1588" cy="1182688"/>
          </a:xfrm>
          <a:prstGeom prst="line">
            <a:avLst/>
          </a:prstGeom>
          <a:noFill/>
          <a:ln w="12600">
            <a:solidFill>
              <a:srgbClr val="FF66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335" name="Rectangle 47"/>
          <p:cNvSpPr>
            <a:spLocks noChangeArrowheads="1"/>
          </p:cNvSpPr>
          <p:nvPr/>
        </p:nvSpPr>
        <p:spPr bwMode="auto">
          <a:xfrm>
            <a:off x="4849813" y="4193307"/>
            <a:ext cx="10033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800" b="1">
                <a:solidFill>
                  <a:srgbClr val="009900"/>
                </a:solidFill>
                <a:latin typeface="Tahoma" pitchFamily="34" charset="0"/>
              </a:rPr>
              <a:t>CB for Ekolabel</a:t>
            </a:r>
          </a:p>
          <a:p>
            <a:pPr algn="ctr" hangingPunct="1">
              <a:lnSpc>
                <a:spcPct val="90000"/>
              </a:lnSpc>
              <a:spcBef>
                <a:spcPct val="0"/>
              </a:spcBef>
              <a:spcAft>
                <a:spcPct val="0"/>
              </a:spcAft>
              <a:buClrTx/>
              <a:buSzTx/>
              <a:buFontTx/>
              <a:buNone/>
            </a:pPr>
            <a:endParaRPr lang="en-US" altLang="en-US" sz="800" b="1">
              <a:solidFill>
                <a:srgbClr val="009900"/>
              </a:solidFill>
              <a:latin typeface="Tahoma" pitchFamily="34" charset="0"/>
            </a:endParaRPr>
          </a:p>
        </p:txBody>
      </p:sp>
      <p:sp>
        <p:nvSpPr>
          <p:cNvPr id="12336" name="Rectangle 48"/>
          <p:cNvSpPr>
            <a:spLocks noChangeArrowheads="1"/>
          </p:cNvSpPr>
          <p:nvPr/>
        </p:nvSpPr>
        <p:spPr bwMode="auto">
          <a:xfrm>
            <a:off x="5035550" y="5042619"/>
            <a:ext cx="728663" cy="558800"/>
          </a:xfrm>
          <a:prstGeom prst="rect">
            <a:avLst/>
          </a:prstGeom>
          <a:solidFill>
            <a:srgbClr val="006600"/>
          </a:solidFill>
          <a:ln w="9360">
            <a:solidFill>
              <a:srgbClr val="006600"/>
            </a:solidFill>
            <a:miter lim="800000"/>
            <a:headEnd/>
            <a:tailEnd/>
          </a:ln>
        </p:spPr>
        <p:txBody>
          <a:bodyPr wrap="none" lIns="90000" tIns="46800" rIns="90000" bIns="46800" anchor="ct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spcBef>
                <a:spcPct val="0"/>
              </a:spcBef>
              <a:spcAft>
                <a:spcPct val="0"/>
              </a:spcAft>
              <a:buClrTx/>
              <a:buSzTx/>
              <a:buFontTx/>
              <a:buNone/>
            </a:pPr>
            <a:r>
              <a:rPr lang="en-US" altLang="en-US" sz="900" b="1">
                <a:solidFill>
                  <a:srgbClr val="FFFFCC"/>
                </a:solidFill>
                <a:latin typeface="Tahoma" pitchFamily="34" charset="0"/>
              </a:rPr>
              <a:t>ECOLABEL</a:t>
            </a:r>
          </a:p>
          <a:p>
            <a:pPr algn="ctr" hangingPunct="1">
              <a:spcBef>
                <a:spcPct val="0"/>
              </a:spcBef>
              <a:spcAft>
                <a:spcPct val="0"/>
              </a:spcAft>
              <a:buClrTx/>
              <a:buSzTx/>
              <a:buFontTx/>
              <a:buNone/>
            </a:pPr>
            <a:endParaRPr lang="en-US" altLang="en-US" sz="900" b="1">
              <a:solidFill>
                <a:srgbClr val="FFFFCC"/>
              </a:solidFill>
              <a:latin typeface="Tahoma" pitchFamily="34" charset="0"/>
            </a:endParaRPr>
          </a:p>
        </p:txBody>
      </p:sp>
      <p:sp>
        <p:nvSpPr>
          <p:cNvPr id="12337" name="Rectangle 49"/>
          <p:cNvSpPr>
            <a:spLocks noChangeArrowheads="1"/>
          </p:cNvSpPr>
          <p:nvPr/>
        </p:nvSpPr>
        <p:spPr bwMode="auto">
          <a:xfrm>
            <a:off x="4822825" y="3758332"/>
            <a:ext cx="1001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800" b="1">
                <a:solidFill>
                  <a:srgbClr val="003366"/>
                </a:solidFill>
                <a:latin typeface="Tahoma" pitchFamily="34" charset="0"/>
              </a:rPr>
              <a:t>KAN Guide  </a:t>
            </a:r>
          </a:p>
          <a:p>
            <a:pPr algn="ctr" hangingPunct="1">
              <a:lnSpc>
                <a:spcPct val="90000"/>
              </a:lnSpc>
              <a:spcBef>
                <a:spcPct val="0"/>
              </a:spcBef>
              <a:spcAft>
                <a:spcPct val="0"/>
              </a:spcAft>
              <a:buClrTx/>
              <a:buSzTx/>
              <a:buFontTx/>
              <a:buNone/>
            </a:pPr>
            <a:r>
              <a:rPr lang="en-US" altLang="en-US" sz="800" b="1">
                <a:solidFill>
                  <a:srgbClr val="003366"/>
                </a:solidFill>
                <a:latin typeface="Tahoma" pitchFamily="34" charset="0"/>
              </a:rPr>
              <a:t>801 -2004 </a:t>
            </a:r>
          </a:p>
        </p:txBody>
      </p:sp>
      <p:sp>
        <p:nvSpPr>
          <p:cNvPr id="12338" name="Rectangle 50"/>
          <p:cNvSpPr>
            <a:spLocks noChangeArrowheads="1"/>
          </p:cNvSpPr>
          <p:nvPr/>
        </p:nvSpPr>
        <p:spPr bwMode="auto">
          <a:xfrm>
            <a:off x="3074988" y="3813894"/>
            <a:ext cx="1069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360" tIns="44280" rIns="90360" bIns="44280">
            <a:spAutoFit/>
          </a:bodyPr>
          <a:lstStyle>
            <a:lvl1pPr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rgbClr val="404040"/>
                </a:solidFill>
                <a:latin typeface="Trebuchet MS" pitchFamily="34" charset="0"/>
              </a:defRPr>
            </a:lvl1pPr>
            <a:lvl2pPr marL="742950" indent="-28575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404040"/>
                </a:solidFill>
                <a:latin typeface="Trebuchet MS" pitchFamily="34" charset="0"/>
              </a:defRPr>
            </a:lvl2pPr>
            <a:lvl3pPr marL="11430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404040"/>
                </a:solidFill>
                <a:latin typeface="Trebuchet MS" pitchFamily="34" charset="0"/>
              </a:defRPr>
            </a:lvl3pPr>
            <a:lvl4pPr marL="16002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itchFamily="34" charset="0"/>
              </a:defRPr>
            </a:lvl4pPr>
            <a:lvl5pPr marL="2057400" indent="-228600" eaLnBrk="0"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5pPr>
            <a:lvl6pPr marL="25146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6pPr>
            <a:lvl7pPr marL="29718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7pPr>
            <a:lvl8pPr marL="34290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8pPr>
            <a:lvl9pPr marL="3886200" indent="-228600" eaLnBrk="0" fontAlgn="base" hangingPunct="0">
              <a:spcBef>
                <a:spcPct val="20000"/>
              </a:spcBef>
              <a:spcAft>
                <a:spcPts val="300"/>
              </a:spcAft>
              <a:buClr>
                <a:srgbClr val="C3260C"/>
              </a:buClr>
              <a:buSzPct val="130000"/>
              <a:buFont typeface="Georgia"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itchFamily="34" charset="0"/>
              </a:defRPr>
            </a:lvl9pPr>
          </a:lstStyle>
          <a:p>
            <a:pPr algn="ctr" hangingPunct="1">
              <a:lnSpc>
                <a:spcPct val="90000"/>
              </a:lnSpc>
              <a:spcBef>
                <a:spcPct val="0"/>
              </a:spcBef>
              <a:spcAft>
                <a:spcPct val="0"/>
              </a:spcAft>
              <a:buClrTx/>
              <a:buSzTx/>
              <a:buFontTx/>
              <a:buNone/>
            </a:pPr>
            <a:r>
              <a:rPr lang="en-US" altLang="en-US" sz="800" b="1">
                <a:solidFill>
                  <a:srgbClr val="003366"/>
                </a:solidFill>
                <a:latin typeface="Tahoma" pitchFamily="34" charset="0"/>
              </a:rPr>
              <a:t>Pedoman KAN 901</a:t>
            </a:r>
          </a:p>
        </p:txBody>
      </p:sp>
      <p:sp>
        <p:nvSpPr>
          <p:cNvPr id="58"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Conformity Assessment Bodies</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65986348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withEffect">
                                  <p:stCondLst>
                                    <p:cond delay="0"/>
                                  </p:stCondLst>
                                  <p:childTnLst>
                                    <p:set>
                                      <p:cBhvr additive="repl">
                                        <p:cTn id="6" dur="1" fill="hold">
                                          <p:stCondLst>
                                            <p:cond delay="0"/>
                                          </p:stCondLst>
                                        </p:cTn>
                                        <p:tgtEl>
                                          <p:spTgt spid="12289"/>
                                        </p:tgtEl>
                                        <p:attrNameLst>
                                          <p:attrName>style.visibility</p:attrName>
                                        </p:attrNameLst>
                                      </p:cBhvr>
                                      <p:to>
                                        <p:strVal val="visible"/>
                                      </p:to>
                                    </p:set>
                                    <p:animEffect transition="in" filter="wheel(4)">
                                      <p:cBhvr additive="repl">
                                        <p:cTn id="7" dur="2000"/>
                                        <p:tgtEl>
                                          <p:spTgt spid="12289"/>
                                        </p:tgtEl>
                                      </p:cBhvr>
                                    </p:animEffect>
                                  </p:childTnLst>
                                </p:cTn>
                              </p:par>
                              <p:par>
                                <p:cTn id="8" presetID="21" presetClass="entr" presetSubtype="4" fill="hold" grpId="0" nodeType="withEffect">
                                  <p:stCondLst>
                                    <p:cond delay="0"/>
                                  </p:stCondLst>
                                  <p:childTnLst>
                                    <p:set>
                                      <p:cBhvr additive="repl">
                                        <p:cTn id="9" dur="1" fill="hold">
                                          <p:stCondLst>
                                            <p:cond delay="0"/>
                                          </p:stCondLst>
                                        </p:cTn>
                                        <p:tgtEl>
                                          <p:spTgt spid="12290"/>
                                        </p:tgtEl>
                                        <p:attrNameLst>
                                          <p:attrName>style.visibility</p:attrName>
                                        </p:attrNameLst>
                                      </p:cBhvr>
                                      <p:to>
                                        <p:strVal val="visible"/>
                                      </p:to>
                                    </p:set>
                                    <p:animEffect transition="in" filter="wheel(4)">
                                      <p:cBhvr additive="repl">
                                        <p:cTn id="10" dur="2000"/>
                                        <p:tgtEl>
                                          <p:spTgt spid="12290"/>
                                        </p:tgtEl>
                                      </p:cBhvr>
                                    </p:animEffect>
                                  </p:childTnLst>
                                </p:cTn>
                              </p:par>
                              <p:par>
                                <p:cTn id="11" presetID="21" presetClass="entr" presetSubtype="4" fill="hold" grpId="0" nodeType="withEffect">
                                  <p:stCondLst>
                                    <p:cond delay="0"/>
                                  </p:stCondLst>
                                  <p:childTnLst>
                                    <p:set>
                                      <p:cBhvr additive="repl">
                                        <p:cTn id="12" dur="1" fill="hold">
                                          <p:stCondLst>
                                            <p:cond delay="0"/>
                                          </p:stCondLst>
                                        </p:cTn>
                                        <p:tgtEl>
                                          <p:spTgt spid="12291"/>
                                        </p:tgtEl>
                                        <p:attrNameLst>
                                          <p:attrName>style.visibility</p:attrName>
                                        </p:attrNameLst>
                                      </p:cBhvr>
                                      <p:to>
                                        <p:strVal val="visible"/>
                                      </p:to>
                                    </p:set>
                                    <p:animEffect transition="in" filter="wheel(4)">
                                      <p:cBhvr additive="repl">
                                        <p:cTn id="13" dur="2000"/>
                                        <p:tgtEl>
                                          <p:spTgt spid="12291"/>
                                        </p:tgtEl>
                                      </p:cBhvr>
                                    </p:animEffect>
                                  </p:childTnLst>
                                </p:cTn>
                              </p:par>
                              <p:par>
                                <p:cTn id="14" presetID="21" presetClass="entr" presetSubtype="4" fill="hold" grpId="0" nodeType="withEffect">
                                  <p:stCondLst>
                                    <p:cond delay="0"/>
                                  </p:stCondLst>
                                  <p:childTnLst>
                                    <p:set>
                                      <p:cBhvr additive="repl">
                                        <p:cTn id="15" dur="1" fill="hold">
                                          <p:stCondLst>
                                            <p:cond delay="0"/>
                                          </p:stCondLst>
                                        </p:cTn>
                                        <p:tgtEl>
                                          <p:spTgt spid="12292"/>
                                        </p:tgtEl>
                                        <p:attrNameLst>
                                          <p:attrName>style.visibility</p:attrName>
                                        </p:attrNameLst>
                                      </p:cBhvr>
                                      <p:to>
                                        <p:strVal val="visible"/>
                                      </p:to>
                                    </p:set>
                                    <p:animEffect transition="in" filter="wheel(4)">
                                      <p:cBhvr additive="repl">
                                        <p:cTn id="16" dur="2000"/>
                                        <p:tgtEl>
                                          <p:spTgt spid="12292"/>
                                        </p:tgtEl>
                                      </p:cBhvr>
                                    </p:animEffect>
                                  </p:childTnLst>
                                </p:cTn>
                              </p:par>
                              <p:par>
                                <p:cTn id="17" presetID="21" presetClass="entr" presetSubtype="4" fill="hold" grpId="0" nodeType="withEffect">
                                  <p:stCondLst>
                                    <p:cond delay="0"/>
                                  </p:stCondLst>
                                  <p:childTnLst>
                                    <p:set>
                                      <p:cBhvr additive="repl">
                                        <p:cTn id="18" dur="1" fill="hold">
                                          <p:stCondLst>
                                            <p:cond delay="0"/>
                                          </p:stCondLst>
                                        </p:cTn>
                                        <p:tgtEl>
                                          <p:spTgt spid="12293"/>
                                        </p:tgtEl>
                                        <p:attrNameLst>
                                          <p:attrName>style.visibility</p:attrName>
                                        </p:attrNameLst>
                                      </p:cBhvr>
                                      <p:to>
                                        <p:strVal val="visible"/>
                                      </p:to>
                                    </p:set>
                                    <p:animEffect transition="in" filter="wheel(4)">
                                      <p:cBhvr additive="repl">
                                        <p:cTn id="19" dur="2000"/>
                                        <p:tgtEl>
                                          <p:spTgt spid="12293"/>
                                        </p:tgtEl>
                                      </p:cBhvr>
                                    </p:animEffect>
                                  </p:childTnLst>
                                </p:cTn>
                              </p:par>
                              <p:par>
                                <p:cTn id="20" presetID="21" presetClass="entr" presetSubtype="4" fill="hold" grpId="0" nodeType="withEffect">
                                  <p:stCondLst>
                                    <p:cond delay="0"/>
                                  </p:stCondLst>
                                  <p:childTnLst>
                                    <p:set>
                                      <p:cBhvr additive="repl">
                                        <p:cTn id="21" dur="1" fill="hold">
                                          <p:stCondLst>
                                            <p:cond delay="0"/>
                                          </p:stCondLst>
                                        </p:cTn>
                                        <p:tgtEl>
                                          <p:spTgt spid="12294"/>
                                        </p:tgtEl>
                                        <p:attrNameLst>
                                          <p:attrName>style.visibility</p:attrName>
                                        </p:attrNameLst>
                                      </p:cBhvr>
                                      <p:to>
                                        <p:strVal val="visible"/>
                                      </p:to>
                                    </p:set>
                                    <p:animEffect transition="in" filter="wheel(4)">
                                      <p:cBhvr additive="repl">
                                        <p:cTn id="22" dur="2000"/>
                                        <p:tgtEl>
                                          <p:spTgt spid="12294"/>
                                        </p:tgtEl>
                                      </p:cBhvr>
                                    </p:animEffect>
                                  </p:childTnLst>
                                </p:cTn>
                              </p:par>
                              <p:par>
                                <p:cTn id="23" presetID="21" presetClass="entr" presetSubtype="4" fill="hold" grpId="0" nodeType="withEffect">
                                  <p:stCondLst>
                                    <p:cond delay="0"/>
                                  </p:stCondLst>
                                  <p:childTnLst>
                                    <p:set>
                                      <p:cBhvr additive="repl">
                                        <p:cTn id="24" dur="1" fill="hold">
                                          <p:stCondLst>
                                            <p:cond delay="0"/>
                                          </p:stCondLst>
                                        </p:cTn>
                                        <p:tgtEl>
                                          <p:spTgt spid="12295"/>
                                        </p:tgtEl>
                                        <p:attrNameLst>
                                          <p:attrName>style.visibility</p:attrName>
                                        </p:attrNameLst>
                                      </p:cBhvr>
                                      <p:to>
                                        <p:strVal val="visible"/>
                                      </p:to>
                                    </p:set>
                                    <p:animEffect transition="in" filter="wheel(4)">
                                      <p:cBhvr additive="repl">
                                        <p:cTn id="25" dur="2000"/>
                                        <p:tgtEl>
                                          <p:spTgt spid="12295"/>
                                        </p:tgtEl>
                                      </p:cBhvr>
                                    </p:animEffect>
                                  </p:childTnLst>
                                </p:cTn>
                              </p:par>
                              <p:par>
                                <p:cTn id="26" presetID="21" presetClass="entr" presetSubtype="4" fill="hold" nodeType="withEffect">
                                  <p:stCondLst>
                                    <p:cond delay="0"/>
                                  </p:stCondLst>
                                  <p:childTnLst>
                                    <p:set>
                                      <p:cBhvr additive="repl">
                                        <p:cTn id="27" dur="1" fill="hold">
                                          <p:stCondLst>
                                            <p:cond delay="0"/>
                                          </p:stCondLst>
                                        </p:cTn>
                                        <p:tgtEl>
                                          <p:spTgt spid="12296"/>
                                        </p:tgtEl>
                                        <p:attrNameLst>
                                          <p:attrName>style.visibility</p:attrName>
                                        </p:attrNameLst>
                                      </p:cBhvr>
                                      <p:to>
                                        <p:strVal val="visible"/>
                                      </p:to>
                                    </p:set>
                                    <p:animEffect transition="in" filter="wheel(4)">
                                      <p:cBhvr additive="repl">
                                        <p:cTn id="28" dur="2000"/>
                                        <p:tgtEl>
                                          <p:spTgt spid="12296"/>
                                        </p:tgtEl>
                                      </p:cBhvr>
                                    </p:animEffect>
                                  </p:childTnLst>
                                </p:cTn>
                              </p:par>
                              <p:par>
                                <p:cTn id="29" presetID="21" presetClass="entr" presetSubtype="4" fill="hold" nodeType="withEffect">
                                  <p:stCondLst>
                                    <p:cond delay="0"/>
                                  </p:stCondLst>
                                  <p:childTnLst>
                                    <p:set>
                                      <p:cBhvr additive="repl">
                                        <p:cTn id="30" dur="1" fill="hold">
                                          <p:stCondLst>
                                            <p:cond delay="0"/>
                                          </p:stCondLst>
                                        </p:cTn>
                                        <p:tgtEl>
                                          <p:spTgt spid="12297"/>
                                        </p:tgtEl>
                                        <p:attrNameLst>
                                          <p:attrName>style.visibility</p:attrName>
                                        </p:attrNameLst>
                                      </p:cBhvr>
                                      <p:to>
                                        <p:strVal val="visible"/>
                                      </p:to>
                                    </p:set>
                                    <p:animEffect transition="in" filter="wheel(4)">
                                      <p:cBhvr additive="repl">
                                        <p:cTn id="31" dur="2000"/>
                                        <p:tgtEl>
                                          <p:spTgt spid="12297"/>
                                        </p:tgtEl>
                                      </p:cBhvr>
                                    </p:animEffect>
                                  </p:childTnLst>
                                </p:cTn>
                              </p:par>
                              <p:par>
                                <p:cTn id="32" presetID="21" presetClass="entr" presetSubtype="4" fill="hold" grpId="0" nodeType="withEffect">
                                  <p:stCondLst>
                                    <p:cond delay="0"/>
                                  </p:stCondLst>
                                  <p:childTnLst>
                                    <p:set>
                                      <p:cBhvr additive="repl">
                                        <p:cTn id="33" dur="1" fill="hold">
                                          <p:stCondLst>
                                            <p:cond delay="0"/>
                                          </p:stCondLst>
                                        </p:cTn>
                                        <p:tgtEl>
                                          <p:spTgt spid="12298"/>
                                        </p:tgtEl>
                                        <p:attrNameLst>
                                          <p:attrName>style.visibility</p:attrName>
                                        </p:attrNameLst>
                                      </p:cBhvr>
                                      <p:to>
                                        <p:strVal val="visible"/>
                                      </p:to>
                                    </p:set>
                                    <p:animEffect transition="in" filter="wheel(4)">
                                      <p:cBhvr additive="repl">
                                        <p:cTn id="34" dur="2000"/>
                                        <p:tgtEl>
                                          <p:spTgt spid="12298"/>
                                        </p:tgtEl>
                                      </p:cBhvr>
                                    </p:animEffect>
                                  </p:childTnLst>
                                </p:cTn>
                              </p:par>
                              <p:par>
                                <p:cTn id="35" presetID="21" presetClass="entr" presetSubtype="4" fill="hold" nodeType="withEffect">
                                  <p:stCondLst>
                                    <p:cond delay="0"/>
                                  </p:stCondLst>
                                  <p:childTnLst>
                                    <p:set>
                                      <p:cBhvr additive="repl">
                                        <p:cTn id="36" dur="1" fill="hold">
                                          <p:stCondLst>
                                            <p:cond delay="0"/>
                                          </p:stCondLst>
                                        </p:cTn>
                                        <p:tgtEl>
                                          <p:spTgt spid="12299"/>
                                        </p:tgtEl>
                                        <p:attrNameLst>
                                          <p:attrName>style.visibility</p:attrName>
                                        </p:attrNameLst>
                                      </p:cBhvr>
                                      <p:to>
                                        <p:strVal val="visible"/>
                                      </p:to>
                                    </p:set>
                                    <p:animEffect transition="in" filter="wheel(4)">
                                      <p:cBhvr additive="repl">
                                        <p:cTn id="37" dur="2000"/>
                                        <p:tgtEl>
                                          <p:spTgt spid="12299"/>
                                        </p:tgtEl>
                                      </p:cBhvr>
                                    </p:animEffect>
                                  </p:childTnLst>
                                </p:cTn>
                              </p:par>
                              <p:par>
                                <p:cTn id="38" presetID="21" presetClass="entr" presetSubtype="4" fill="hold" nodeType="withEffect">
                                  <p:stCondLst>
                                    <p:cond delay="0"/>
                                  </p:stCondLst>
                                  <p:childTnLst>
                                    <p:set>
                                      <p:cBhvr additive="repl">
                                        <p:cTn id="39" dur="1" fill="hold">
                                          <p:stCondLst>
                                            <p:cond delay="0"/>
                                          </p:stCondLst>
                                        </p:cTn>
                                        <p:tgtEl>
                                          <p:spTgt spid="12300"/>
                                        </p:tgtEl>
                                        <p:attrNameLst>
                                          <p:attrName>style.visibility</p:attrName>
                                        </p:attrNameLst>
                                      </p:cBhvr>
                                      <p:to>
                                        <p:strVal val="visible"/>
                                      </p:to>
                                    </p:set>
                                    <p:animEffect transition="in" filter="wheel(4)">
                                      <p:cBhvr additive="repl">
                                        <p:cTn id="40" dur="2000"/>
                                        <p:tgtEl>
                                          <p:spTgt spid="12300"/>
                                        </p:tgtEl>
                                      </p:cBhvr>
                                    </p:animEffect>
                                  </p:childTnLst>
                                </p:cTn>
                              </p:par>
                              <p:par>
                                <p:cTn id="41" presetID="21" presetClass="entr" presetSubtype="4" fill="hold" grpId="0" nodeType="withEffect">
                                  <p:stCondLst>
                                    <p:cond delay="0"/>
                                  </p:stCondLst>
                                  <p:childTnLst>
                                    <p:set>
                                      <p:cBhvr additive="repl">
                                        <p:cTn id="42" dur="1" fill="hold">
                                          <p:stCondLst>
                                            <p:cond delay="0"/>
                                          </p:stCondLst>
                                        </p:cTn>
                                        <p:tgtEl>
                                          <p:spTgt spid="12301"/>
                                        </p:tgtEl>
                                        <p:attrNameLst>
                                          <p:attrName>style.visibility</p:attrName>
                                        </p:attrNameLst>
                                      </p:cBhvr>
                                      <p:to>
                                        <p:strVal val="visible"/>
                                      </p:to>
                                    </p:set>
                                    <p:animEffect transition="in" filter="wheel(4)">
                                      <p:cBhvr additive="repl">
                                        <p:cTn id="43" dur="2000"/>
                                        <p:tgtEl>
                                          <p:spTgt spid="12301"/>
                                        </p:tgtEl>
                                      </p:cBhvr>
                                    </p:animEffect>
                                  </p:childTnLst>
                                </p:cTn>
                              </p:par>
                              <p:par>
                                <p:cTn id="44" presetID="21" presetClass="entr" presetSubtype="4" fill="hold" grpId="0" nodeType="withEffect">
                                  <p:stCondLst>
                                    <p:cond delay="0"/>
                                  </p:stCondLst>
                                  <p:childTnLst>
                                    <p:set>
                                      <p:cBhvr additive="repl">
                                        <p:cTn id="45" dur="1" fill="hold">
                                          <p:stCondLst>
                                            <p:cond delay="0"/>
                                          </p:stCondLst>
                                        </p:cTn>
                                        <p:tgtEl>
                                          <p:spTgt spid="12302"/>
                                        </p:tgtEl>
                                        <p:attrNameLst>
                                          <p:attrName>style.visibility</p:attrName>
                                        </p:attrNameLst>
                                      </p:cBhvr>
                                      <p:to>
                                        <p:strVal val="visible"/>
                                      </p:to>
                                    </p:set>
                                    <p:animEffect transition="in" filter="wheel(4)">
                                      <p:cBhvr additive="repl">
                                        <p:cTn id="46" dur="2000"/>
                                        <p:tgtEl>
                                          <p:spTgt spid="12302"/>
                                        </p:tgtEl>
                                      </p:cBhvr>
                                    </p:animEffect>
                                  </p:childTnLst>
                                </p:cTn>
                              </p:par>
                              <p:par>
                                <p:cTn id="47" presetID="21" presetClass="entr" presetSubtype="4" fill="hold" nodeType="withEffect">
                                  <p:stCondLst>
                                    <p:cond delay="0"/>
                                  </p:stCondLst>
                                  <p:childTnLst>
                                    <p:set>
                                      <p:cBhvr additive="repl">
                                        <p:cTn id="48" dur="1" fill="hold">
                                          <p:stCondLst>
                                            <p:cond delay="0"/>
                                          </p:stCondLst>
                                        </p:cTn>
                                        <p:tgtEl>
                                          <p:spTgt spid="12303"/>
                                        </p:tgtEl>
                                        <p:attrNameLst>
                                          <p:attrName>style.visibility</p:attrName>
                                        </p:attrNameLst>
                                      </p:cBhvr>
                                      <p:to>
                                        <p:strVal val="visible"/>
                                      </p:to>
                                    </p:set>
                                    <p:animEffect transition="in" filter="wheel(4)">
                                      <p:cBhvr additive="repl">
                                        <p:cTn id="49" dur="2000"/>
                                        <p:tgtEl>
                                          <p:spTgt spid="12303"/>
                                        </p:tgtEl>
                                      </p:cBhvr>
                                    </p:animEffect>
                                  </p:childTnLst>
                                </p:cTn>
                              </p:par>
                              <p:par>
                                <p:cTn id="50" presetID="21" presetClass="entr" presetSubtype="4" fill="hold" nodeType="withEffect">
                                  <p:stCondLst>
                                    <p:cond delay="0"/>
                                  </p:stCondLst>
                                  <p:childTnLst>
                                    <p:set>
                                      <p:cBhvr additive="repl">
                                        <p:cTn id="51" dur="1" fill="hold">
                                          <p:stCondLst>
                                            <p:cond delay="0"/>
                                          </p:stCondLst>
                                        </p:cTn>
                                        <p:tgtEl>
                                          <p:spTgt spid="12304"/>
                                        </p:tgtEl>
                                        <p:attrNameLst>
                                          <p:attrName>style.visibility</p:attrName>
                                        </p:attrNameLst>
                                      </p:cBhvr>
                                      <p:to>
                                        <p:strVal val="visible"/>
                                      </p:to>
                                    </p:set>
                                    <p:animEffect transition="in" filter="wheel(4)">
                                      <p:cBhvr additive="repl">
                                        <p:cTn id="52" dur="2000"/>
                                        <p:tgtEl>
                                          <p:spTgt spid="12304"/>
                                        </p:tgtEl>
                                      </p:cBhvr>
                                    </p:animEffect>
                                  </p:childTnLst>
                                </p:cTn>
                              </p:par>
                              <p:par>
                                <p:cTn id="53" presetID="21" presetClass="entr" presetSubtype="4" fill="hold" nodeType="withEffect">
                                  <p:stCondLst>
                                    <p:cond delay="0"/>
                                  </p:stCondLst>
                                  <p:childTnLst>
                                    <p:set>
                                      <p:cBhvr additive="repl">
                                        <p:cTn id="54" dur="1" fill="hold">
                                          <p:stCondLst>
                                            <p:cond delay="0"/>
                                          </p:stCondLst>
                                        </p:cTn>
                                        <p:tgtEl>
                                          <p:spTgt spid="12305"/>
                                        </p:tgtEl>
                                        <p:attrNameLst>
                                          <p:attrName>style.visibility</p:attrName>
                                        </p:attrNameLst>
                                      </p:cBhvr>
                                      <p:to>
                                        <p:strVal val="visible"/>
                                      </p:to>
                                    </p:set>
                                    <p:animEffect transition="in" filter="wheel(4)">
                                      <p:cBhvr additive="repl">
                                        <p:cTn id="55" dur="2000"/>
                                        <p:tgtEl>
                                          <p:spTgt spid="12305"/>
                                        </p:tgtEl>
                                      </p:cBhvr>
                                    </p:animEffect>
                                  </p:childTnLst>
                                </p:cTn>
                              </p:par>
                              <p:par>
                                <p:cTn id="56" presetID="21" presetClass="entr" presetSubtype="4" fill="hold" grpId="0" nodeType="withEffect">
                                  <p:stCondLst>
                                    <p:cond delay="0"/>
                                  </p:stCondLst>
                                  <p:childTnLst>
                                    <p:set>
                                      <p:cBhvr additive="repl">
                                        <p:cTn id="57" dur="1" fill="hold">
                                          <p:stCondLst>
                                            <p:cond delay="0"/>
                                          </p:stCondLst>
                                        </p:cTn>
                                        <p:tgtEl>
                                          <p:spTgt spid="12306"/>
                                        </p:tgtEl>
                                        <p:attrNameLst>
                                          <p:attrName>style.visibility</p:attrName>
                                        </p:attrNameLst>
                                      </p:cBhvr>
                                      <p:to>
                                        <p:strVal val="visible"/>
                                      </p:to>
                                    </p:set>
                                    <p:animEffect transition="in" filter="wheel(4)">
                                      <p:cBhvr additive="repl">
                                        <p:cTn id="58" dur="2000"/>
                                        <p:tgtEl>
                                          <p:spTgt spid="12306"/>
                                        </p:tgtEl>
                                      </p:cBhvr>
                                    </p:animEffect>
                                  </p:childTnLst>
                                </p:cTn>
                              </p:par>
                              <p:par>
                                <p:cTn id="59" presetID="21" presetClass="entr" presetSubtype="4" fill="hold" nodeType="withEffect">
                                  <p:stCondLst>
                                    <p:cond delay="0"/>
                                  </p:stCondLst>
                                  <p:childTnLst>
                                    <p:set>
                                      <p:cBhvr additive="repl">
                                        <p:cTn id="60" dur="1" fill="hold">
                                          <p:stCondLst>
                                            <p:cond delay="0"/>
                                          </p:stCondLst>
                                        </p:cTn>
                                        <p:tgtEl>
                                          <p:spTgt spid="12307"/>
                                        </p:tgtEl>
                                        <p:attrNameLst>
                                          <p:attrName>style.visibility</p:attrName>
                                        </p:attrNameLst>
                                      </p:cBhvr>
                                      <p:to>
                                        <p:strVal val="visible"/>
                                      </p:to>
                                    </p:set>
                                    <p:animEffect transition="in" filter="wheel(4)">
                                      <p:cBhvr additive="repl">
                                        <p:cTn id="61" dur="2000"/>
                                        <p:tgtEl>
                                          <p:spTgt spid="12307"/>
                                        </p:tgtEl>
                                      </p:cBhvr>
                                    </p:animEffect>
                                  </p:childTnLst>
                                </p:cTn>
                              </p:par>
                              <p:par>
                                <p:cTn id="62" presetID="21" presetClass="entr" presetSubtype="4" fill="hold" grpId="0" nodeType="withEffect">
                                  <p:stCondLst>
                                    <p:cond delay="0"/>
                                  </p:stCondLst>
                                  <p:childTnLst>
                                    <p:set>
                                      <p:cBhvr additive="repl">
                                        <p:cTn id="63" dur="1" fill="hold">
                                          <p:stCondLst>
                                            <p:cond delay="0"/>
                                          </p:stCondLst>
                                        </p:cTn>
                                        <p:tgtEl>
                                          <p:spTgt spid="12308"/>
                                        </p:tgtEl>
                                        <p:attrNameLst>
                                          <p:attrName>style.visibility</p:attrName>
                                        </p:attrNameLst>
                                      </p:cBhvr>
                                      <p:to>
                                        <p:strVal val="visible"/>
                                      </p:to>
                                    </p:set>
                                    <p:animEffect transition="in" filter="wheel(4)">
                                      <p:cBhvr additive="repl">
                                        <p:cTn id="64" dur="2000"/>
                                        <p:tgtEl>
                                          <p:spTgt spid="12308"/>
                                        </p:tgtEl>
                                      </p:cBhvr>
                                    </p:animEffect>
                                  </p:childTnLst>
                                </p:cTn>
                              </p:par>
                              <p:par>
                                <p:cTn id="65" presetID="21" presetClass="entr" presetSubtype="4" fill="hold" grpId="0" nodeType="withEffect">
                                  <p:stCondLst>
                                    <p:cond delay="0"/>
                                  </p:stCondLst>
                                  <p:childTnLst>
                                    <p:set>
                                      <p:cBhvr additive="repl">
                                        <p:cTn id="66" dur="1" fill="hold">
                                          <p:stCondLst>
                                            <p:cond delay="0"/>
                                          </p:stCondLst>
                                        </p:cTn>
                                        <p:tgtEl>
                                          <p:spTgt spid="12309"/>
                                        </p:tgtEl>
                                        <p:attrNameLst>
                                          <p:attrName>style.visibility</p:attrName>
                                        </p:attrNameLst>
                                      </p:cBhvr>
                                      <p:to>
                                        <p:strVal val="visible"/>
                                      </p:to>
                                    </p:set>
                                    <p:animEffect transition="in" filter="wheel(4)">
                                      <p:cBhvr additive="repl">
                                        <p:cTn id="67" dur="2000"/>
                                        <p:tgtEl>
                                          <p:spTgt spid="12309"/>
                                        </p:tgtEl>
                                      </p:cBhvr>
                                    </p:animEffect>
                                  </p:childTnLst>
                                </p:cTn>
                              </p:par>
                              <p:par>
                                <p:cTn id="68" presetID="21" presetClass="entr" presetSubtype="4" fill="hold" nodeType="withEffect">
                                  <p:stCondLst>
                                    <p:cond delay="0"/>
                                  </p:stCondLst>
                                  <p:childTnLst>
                                    <p:set>
                                      <p:cBhvr additive="repl">
                                        <p:cTn id="69" dur="1" fill="hold">
                                          <p:stCondLst>
                                            <p:cond delay="0"/>
                                          </p:stCondLst>
                                        </p:cTn>
                                        <p:tgtEl>
                                          <p:spTgt spid="12310"/>
                                        </p:tgtEl>
                                        <p:attrNameLst>
                                          <p:attrName>style.visibility</p:attrName>
                                        </p:attrNameLst>
                                      </p:cBhvr>
                                      <p:to>
                                        <p:strVal val="visible"/>
                                      </p:to>
                                    </p:set>
                                    <p:animEffect transition="in" filter="wheel(4)">
                                      <p:cBhvr additive="repl">
                                        <p:cTn id="70" dur="2000"/>
                                        <p:tgtEl>
                                          <p:spTgt spid="12310"/>
                                        </p:tgtEl>
                                      </p:cBhvr>
                                    </p:animEffect>
                                  </p:childTnLst>
                                </p:cTn>
                              </p:par>
                              <p:par>
                                <p:cTn id="71" presetID="21" presetClass="entr" presetSubtype="4" fill="hold" nodeType="withEffect">
                                  <p:stCondLst>
                                    <p:cond delay="0"/>
                                  </p:stCondLst>
                                  <p:childTnLst>
                                    <p:set>
                                      <p:cBhvr additive="repl">
                                        <p:cTn id="72" dur="1" fill="hold">
                                          <p:stCondLst>
                                            <p:cond delay="0"/>
                                          </p:stCondLst>
                                        </p:cTn>
                                        <p:tgtEl>
                                          <p:spTgt spid="12311"/>
                                        </p:tgtEl>
                                        <p:attrNameLst>
                                          <p:attrName>style.visibility</p:attrName>
                                        </p:attrNameLst>
                                      </p:cBhvr>
                                      <p:to>
                                        <p:strVal val="visible"/>
                                      </p:to>
                                    </p:set>
                                    <p:animEffect transition="in" filter="wheel(4)">
                                      <p:cBhvr additive="repl">
                                        <p:cTn id="73" dur="2000"/>
                                        <p:tgtEl>
                                          <p:spTgt spid="12311"/>
                                        </p:tgtEl>
                                      </p:cBhvr>
                                    </p:animEffect>
                                  </p:childTnLst>
                                </p:cTn>
                              </p:par>
                              <p:par>
                                <p:cTn id="74" presetID="21" presetClass="entr" presetSubtype="4" fill="hold" nodeType="withEffect">
                                  <p:stCondLst>
                                    <p:cond delay="0"/>
                                  </p:stCondLst>
                                  <p:childTnLst>
                                    <p:set>
                                      <p:cBhvr additive="repl">
                                        <p:cTn id="75" dur="1" fill="hold">
                                          <p:stCondLst>
                                            <p:cond delay="0"/>
                                          </p:stCondLst>
                                        </p:cTn>
                                        <p:tgtEl>
                                          <p:spTgt spid="12312"/>
                                        </p:tgtEl>
                                        <p:attrNameLst>
                                          <p:attrName>style.visibility</p:attrName>
                                        </p:attrNameLst>
                                      </p:cBhvr>
                                      <p:to>
                                        <p:strVal val="visible"/>
                                      </p:to>
                                    </p:set>
                                    <p:animEffect transition="in" filter="wheel(4)">
                                      <p:cBhvr additive="repl">
                                        <p:cTn id="76" dur="2000"/>
                                        <p:tgtEl>
                                          <p:spTgt spid="12312"/>
                                        </p:tgtEl>
                                      </p:cBhvr>
                                    </p:animEffect>
                                  </p:childTnLst>
                                </p:cTn>
                              </p:par>
                              <p:par>
                                <p:cTn id="77" presetID="21" presetClass="entr" presetSubtype="4" fill="hold" nodeType="withEffect">
                                  <p:stCondLst>
                                    <p:cond delay="0"/>
                                  </p:stCondLst>
                                  <p:childTnLst>
                                    <p:set>
                                      <p:cBhvr additive="repl">
                                        <p:cTn id="78" dur="1" fill="hold">
                                          <p:stCondLst>
                                            <p:cond delay="0"/>
                                          </p:stCondLst>
                                        </p:cTn>
                                        <p:tgtEl>
                                          <p:spTgt spid="12313"/>
                                        </p:tgtEl>
                                        <p:attrNameLst>
                                          <p:attrName>style.visibility</p:attrName>
                                        </p:attrNameLst>
                                      </p:cBhvr>
                                      <p:to>
                                        <p:strVal val="visible"/>
                                      </p:to>
                                    </p:set>
                                    <p:animEffect transition="in" filter="wheel(4)">
                                      <p:cBhvr additive="repl">
                                        <p:cTn id="79" dur="2000"/>
                                        <p:tgtEl>
                                          <p:spTgt spid="12313"/>
                                        </p:tgtEl>
                                      </p:cBhvr>
                                    </p:animEffect>
                                  </p:childTnLst>
                                </p:cTn>
                              </p:par>
                              <p:par>
                                <p:cTn id="80" presetID="21" presetClass="entr" presetSubtype="4" fill="hold" nodeType="withEffect">
                                  <p:stCondLst>
                                    <p:cond delay="0"/>
                                  </p:stCondLst>
                                  <p:childTnLst>
                                    <p:set>
                                      <p:cBhvr additive="repl">
                                        <p:cTn id="81" dur="1" fill="hold">
                                          <p:stCondLst>
                                            <p:cond delay="0"/>
                                          </p:stCondLst>
                                        </p:cTn>
                                        <p:tgtEl>
                                          <p:spTgt spid="12314"/>
                                        </p:tgtEl>
                                        <p:attrNameLst>
                                          <p:attrName>style.visibility</p:attrName>
                                        </p:attrNameLst>
                                      </p:cBhvr>
                                      <p:to>
                                        <p:strVal val="visible"/>
                                      </p:to>
                                    </p:set>
                                    <p:animEffect transition="in" filter="wheel(4)">
                                      <p:cBhvr additive="repl">
                                        <p:cTn id="82" dur="2000"/>
                                        <p:tgtEl>
                                          <p:spTgt spid="12314"/>
                                        </p:tgtEl>
                                      </p:cBhvr>
                                    </p:animEffect>
                                  </p:childTnLst>
                                </p:cTn>
                              </p:par>
                              <p:par>
                                <p:cTn id="83" presetID="21" presetClass="entr" presetSubtype="4" fill="hold" nodeType="withEffect">
                                  <p:stCondLst>
                                    <p:cond delay="0"/>
                                  </p:stCondLst>
                                  <p:childTnLst>
                                    <p:set>
                                      <p:cBhvr additive="repl">
                                        <p:cTn id="84" dur="1" fill="hold">
                                          <p:stCondLst>
                                            <p:cond delay="0"/>
                                          </p:stCondLst>
                                        </p:cTn>
                                        <p:tgtEl>
                                          <p:spTgt spid="12315"/>
                                        </p:tgtEl>
                                        <p:attrNameLst>
                                          <p:attrName>style.visibility</p:attrName>
                                        </p:attrNameLst>
                                      </p:cBhvr>
                                      <p:to>
                                        <p:strVal val="visible"/>
                                      </p:to>
                                    </p:set>
                                    <p:animEffect transition="in" filter="wheel(4)">
                                      <p:cBhvr additive="repl">
                                        <p:cTn id="85" dur="2000"/>
                                        <p:tgtEl>
                                          <p:spTgt spid="12315"/>
                                        </p:tgtEl>
                                      </p:cBhvr>
                                    </p:animEffect>
                                  </p:childTnLst>
                                </p:cTn>
                              </p:par>
                              <p:par>
                                <p:cTn id="86" presetID="21" presetClass="entr" presetSubtype="4" fill="hold" grpId="0" nodeType="withEffect">
                                  <p:stCondLst>
                                    <p:cond delay="0"/>
                                  </p:stCondLst>
                                  <p:childTnLst>
                                    <p:set>
                                      <p:cBhvr additive="repl">
                                        <p:cTn id="87" dur="1" fill="hold">
                                          <p:stCondLst>
                                            <p:cond delay="0"/>
                                          </p:stCondLst>
                                        </p:cTn>
                                        <p:tgtEl>
                                          <p:spTgt spid="12316"/>
                                        </p:tgtEl>
                                        <p:attrNameLst>
                                          <p:attrName>style.visibility</p:attrName>
                                        </p:attrNameLst>
                                      </p:cBhvr>
                                      <p:to>
                                        <p:strVal val="visible"/>
                                      </p:to>
                                    </p:set>
                                    <p:animEffect transition="in" filter="wheel(4)">
                                      <p:cBhvr additive="repl">
                                        <p:cTn id="88" dur="2000"/>
                                        <p:tgtEl>
                                          <p:spTgt spid="12316"/>
                                        </p:tgtEl>
                                      </p:cBhvr>
                                    </p:animEffect>
                                  </p:childTnLst>
                                </p:cTn>
                              </p:par>
                              <p:par>
                                <p:cTn id="89" presetID="21" presetClass="entr" presetSubtype="4" fill="hold" nodeType="withEffect">
                                  <p:stCondLst>
                                    <p:cond delay="0"/>
                                  </p:stCondLst>
                                  <p:childTnLst>
                                    <p:set>
                                      <p:cBhvr additive="repl">
                                        <p:cTn id="90" dur="1" fill="hold">
                                          <p:stCondLst>
                                            <p:cond delay="0"/>
                                          </p:stCondLst>
                                        </p:cTn>
                                        <p:tgtEl>
                                          <p:spTgt spid="12317"/>
                                        </p:tgtEl>
                                        <p:attrNameLst>
                                          <p:attrName>style.visibility</p:attrName>
                                        </p:attrNameLst>
                                      </p:cBhvr>
                                      <p:to>
                                        <p:strVal val="visible"/>
                                      </p:to>
                                    </p:set>
                                    <p:animEffect transition="in" filter="wheel(4)">
                                      <p:cBhvr additive="repl">
                                        <p:cTn id="91" dur="2000"/>
                                        <p:tgtEl>
                                          <p:spTgt spid="12317"/>
                                        </p:tgtEl>
                                      </p:cBhvr>
                                    </p:animEffect>
                                  </p:childTnLst>
                                </p:cTn>
                              </p:par>
                              <p:par>
                                <p:cTn id="92" presetID="21" presetClass="entr" presetSubtype="4" fill="hold" nodeType="withEffect">
                                  <p:stCondLst>
                                    <p:cond delay="0"/>
                                  </p:stCondLst>
                                  <p:childTnLst>
                                    <p:set>
                                      <p:cBhvr additive="repl">
                                        <p:cTn id="93" dur="1" fill="hold">
                                          <p:stCondLst>
                                            <p:cond delay="0"/>
                                          </p:stCondLst>
                                        </p:cTn>
                                        <p:tgtEl>
                                          <p:spTgt spid="12318"/>
                                        </p:tgtEl>
                                        <p:attrNameLst>
                                          <p:attrName>style.visibility</p:attrName>
                                        </p:attrNameLst>
                                      </p:cBhvr>
                                      <p:to>
                                        <p:strVal val="visible"/>
                                      </p:to>
                                    </p:set>
                                    <p:animEffect transition="in" filter="wheel(4)">
                                      <p:cBhvr additive="repl">
                                        <p:cTn id="94" dur="2000"/>
                                        <p:tgtEl>
                                          <p:spTgt spid="12318"/>
                                        </p:tgtEl>
                                      </p:cBhvr>
                                    </p:animEffect>
                                  </p:childTnLst>
                                </p:cTn>
                              </p:par>
                              <p:par>
                                <p:cTn id="95" presetID="21" presetClass="entr" presetSubtype="4" fill="hold" nodeType="withEffect">
                                  <p:stCondLst>
                                    <p:cond delay="0"/>
                                  </p:stCondLst>
                                  <p:childTnLst>
                                    <p:set>
                                      <p:cBhvr additive="repl">
                                        <p:cTn id="96" dur="1" fill="hold">
                                          <p:stCondLst>
                                            <p:cond delay="0"/>
                                          </p:stCondLst>
                                        </p:cTn>
                                        <p:tgtEl>
                                          <p:spTgt spid="12319"/>
                                        </p:tgtEl>
                                        <p:attrNameLst>
                                          <p:attrName>style.visibility</p:attrName>
                                        </p:attrNameLst>
                                      </p:cBhvr>
                                      <p:to>
                                        <p:strVal val="visible"/>
                                      </p:to>
                                    </p:set>
                                    <p:animEffect transition="in" filter="wheel(4)">
                                      <p:cBhvr additive="repl">
                                        <p:cTn id="97" dur="2000"/>
                                        <p:tgtEl>
                                          <p:spTgt spid="12319"/>
                                        </p:tgtEl>
                                      </p:cBhvr>
                                    </p:animEffect>
                                  </p:childTnLst>
                                </p:cTn>
                              </p:par>
                              <p:par>
                                <p:cTn id="98" presetID="21" presetClass="entr" presetSubtype="4" fill="hold" grpId="0" nodeType="withEffect">
                                  <p:stCondLst>
                                    <p:cond delay="0"/>
                                  </p:stCondLst>
                                  <p:childTnLst>
                                    <p:set>
                                      <p:cBhvr additive="repl">
                                        <p:cTn id="99" dur="1" fill="hold">
                                          <p:stCondLst>
                                            <p:cond delay="0"/>
                                          </p:stCondLst>
                                        </p:cTn>
                                        <p:tgtEl>
                                          <p:spTgt spid="12320"/>
                                        </p:tgtEl>
                                        <p:attrNameLst>
                                          <p:attrName>style.visibility</p:attrName>
                                        </p:attrNameLst>
                                      </p:cBhvr>
                                      <p:to>
                                        <p:strVal val="visible"/>
                                      </p:to>
                                    </p:set>
                                    <p:animEffect transition="in" filter="wheel(4)">
                                      <p:cBhvr additive="repl">
                                        <p:cTn id="100" dur="2000"/>
                                        <p:tgtEl>
                                          <p:spTgt spid="12320"/>
                                        </p:tgtEl>
                                      </p:cBhvr>
                                    </p:animEffect>
                                  </p:childTnLst>
                                </p:cTn>
                              </p:par>
                              <p:par>
                                <p:cTn id="101" presetID="21" presetClass="entr" presetSubtype="4" fill="hold" grpId="0" nodeType="withEffect">
                                  <p:stCondLst>
                                    <p:cond delay="0"/>
                                  </p:stCondLst>
                                  <p:childTnLst>
                                    <p:set>
                                      <p:cBhvr additive="repl">
                                        <p:cTn id="102" dur="1" fill="hold">
                                          <p:stCondLst>
                                            <p:cond delay="0"/>
                                          </p:stCondLst>
                                        </p:cTn>
                                        <p:tgtEl>
                                          <p:spTgt spid="12321"/>
                                        </p:tgtEl>
                                        <p:attrNameLst>
                                          <p:attrName>style.visibility</p:attrName>
                                        </p:attrNameLst>
                                      </p:cBhvr>
                                      <p:to>
                                        <p:strVal val="visible"/>
                                      </p:to>
                                    </p:set>
                                    <p:animEffect transition="in" filter="wheel(4)">
                                      <p:cBhvr additive="repl">
                                        <p:cTn id="103" dur="2000"/>
                                        <p:tgtEl>
                                          <p:spTgt spid="12321"/>
                                        </p:tgtEl>
                                      </p:cBhvr>
                                    </p:animEffect>
                                  </p:childTnLst>
                                </p:cTn>
                              </p:par>
                              <p:par>
                                <p:cTn id="104" presetID="21" presetClass="entr" presetSubtype="4" fill="hold" nodeType="withEffect">
                                  <p:stCondLst>
                                    <p:cond delay="0"/>
                                  </p:stCondLst>
                                  <p:childTnLst>
                                    <p:set>
                                      <p:cBhvr additive="repl">
                                        <p:cTn id="105" dur="1" fill="hold">
                                          <p:stCondLst>
                                            <p:cond delay="0"/>
                                          </p:stCondLst>
                                        </p:cTn>
                                        <p:tgtEl>
                                          <p:spTgt spid="12322"/>
                                        </p:tgtEl>
                                        <p:attrNameLst>
                                          <p:attrName>style.visibility</p:attrName>
                                        </p:attrNameLst>
                                      </p:cBhvr>
                                      <p:to>
                                        <p:strVal val="visible"/>
                                      </p:to>
                                    </p:set>
                                    <p:animEffect transition="in" filter="wheel(4)">
                                      <p:cBhvr additive="repl">
                                        <p:cTn id="106" dur="2000"/>
                                        <p:tgtEl>
                                          <p:spTgt spid="12322"/>
                                        </p:tgtEl>
                                      </p:cBhvr>
                                    </p:animEffect>
                                  </p:childTnLst>
                                </p:cTn>
                              </p:par>
                              <p:par>
                                <p:cTn id="107" presetID="21" presetClass="entr" presetSubtype="4" fill="hold" nodeType="withEffect">
                                  <p:stCondLst>
                                    <p:cond delay="0"/>
                                  </p:stCondLst>
                                  <p:childTnLst>
                                    <p:set>
                                      <p:cBhvr additive="repl">
                                        <p:cTn id="108" dur="1" fill="hold">
                                          <p:stCondLst>
                                            <p:cond delay="0"/>
                                          </p:stCondLst>
                                        </p:cTn>
                                        <p:tgtEl>
                                          <p:spTgt spid="12323"/>
                                        </p:tgtEl>
                                        <p:attrNameLst>
                                          <p:attrName>style.visibility</p:attrName>
                                        </p:attrNameLst>
                                      </p:cBhvr>
                                      <p:to>
                                        <p:strVal val="visible"/>
                                      </p:to>
                                    </p:set>
                                    <p:animEffect transition="in" filter="wheel(4)">
                                      <p:cBhvr additive="repl">
                                        <p:cTn id="109" dur="2000"/>
                                        <p:tgtEl>
                                          <p:spTgt spid="12323"/>
                                        </p:tgtEl>
                                      </p:cBhvr>
                                    </p:animEffect>
                                  </p:childTnLst>
                                </p:cTn>
                              </p:par>
                              <p:par>
                                <p:cTn id="110" presetID="21" presetClass="entr" presetSubtype="4" fill="hold" nodeType="withEffect">
                                  <p:stCondLst>
                                    <p:cond delay="0"/>
                                  </p:stCondLst>
                                  <p:childTnLst>
                                    <p:set>
                                      <p:cBhvr additive="repl">
                                        <p:cTn id="111" dur="1" fill="hold">
                                          <p:stCondLst>
                                            <p:cond delay="0"/>
                                          </p:stCondLst>
                                        </p:cTn>
                                        <p:tgtEl>
                                          <p:spTgt spid="12324"/>
                                        </p:tgtEl>
                                        <p:attrNameLst>
                                          <p:attrName>style.visibility</p:attrName>
                                        </p:attrNameLst>
                                      </p:cBhvr>
                                      <p:to>
                                        <p:strVal val="visible"/>
                                      </p:to>
                                    </p:set>
                                    <p:animEffect transition="in" filter="wheel(4)">
                                      <p:cBhvr additive="repl">
                                        <p:cTn id="112" dur="2000"/>
                                        <p:tgtEl>
                                          <p:spTgt spid="12324"/>
                                        </p:tgtEl>
                                      </p:cBhvr>
                                    </p:animEffect>
                                  </p:childTnLst>
                                </p:cTn>
                              </p:par>
                              <p:par>
                                <p:cTn id="113" presetID="21" presetClass="entr" presetSubtype="4" fill="hold" nodeType="withEffect">
                                  <p:stCondLst>
                                    <p:cond delay="0"/>
                                  </p:stCondLst>
                                  <p:childTnLst>
                                    <p:set>
                                      <p:cBhvr additive="repl">
                                        <p:cTn id="114" dur="1" fill="hold">
                                          <p:stCondLst>
                                            <p:cond delay="0"/>
                                          </p:stCondLst>
                                        </p:cTn>
                                        <p:tgtEl>
                                          <p:spTgt spid="12325"/>
                                        </p:tgtEl>
                                        <p:attrNameLst>
                                          <p:attrName>style.visibility</p:attrName>
                                        </p:attrNameLst>
                                      </p:cBhvr>
                                      <p:to>
                                        <p:strVal val="visible"/>
                                      </p:to>
                                    </p:set>
                                    <p:animEffect transition="in" filter="wheel(4)">
                                      <p:cBhvr additive="repl">
                                        <p:cTn id="115" dur="2000"/>
                                        <p:tgtEl>
                                          <p:spTgt spid="12325"/>
                                        </p:tgtEl>
                                      </p:cBhvr>
                                    </p:animEffect>
                                  </p:childTnLst>
                                </p:cTn>
                              </p:par>
                              <p:par>
                                <p:cTn id="116" presetID="21" presetClass="entr" presetSubtype="4" fill="hold" nodeType="withEffect">
                                  <p:stCondLst>
                                    <p:cond delay="0"/>
                                  </p:stCondLst>
                                  <p:childTnLst>
                                    <p:set>
                                      <p:cBhvr additive="repl">
                                        <p:cTn id="117" dur="1" fill="hold">
                                          <p:stCondLst>
                                            <p:cond delay="0"/>
                                          </p:stCondLst>
                                        </p:cTn>
                                        <p:tgtEl>
                                          <p:spTgt spid="12326"/>
                                        </p:tgtEl>
                                        <p:attrNameLst>
                                          <p:attrName>style.visibility</p:attrName>
                                        </p:attrNameLst>
                                      </p:cBhvr>
                                      <p:to>
                                        <p:strVal val="visible"/>
                                      </p:to>
                                    </p:set>
                                    <p:animEffect transition="in" filter="wheel(4)">
                                      <p:cBhvr additive="repl">
                                        <p:cTn id="118" dur="2000"/>
                                        <p:tgtEl>
                                          <p:spTgt spid="12326"/>
                                        </p:tgtEl>
                                      </p:cBhvr>
                                    </p:animEffect>
                                  </p:childTnLst>
                                </p:cTn>
                              </p:par>
                              <p:par>
                                <p:cTn id="119" presetID="21" presetClass="entr" presetSubtype="4" fill="hold" nodeType="withEffect">
                                  <p:stCondLst>
                                    <p:cond delay="0"/>
                                  </p:stCondLst>
                                  <p:childTnLst>
                                    <p:set>
                                      <p:cBhvr additive="repl">
                                        <p:cTn id="120" dur="1" fill="hold">
                                          <p:stCondLst>
                                            <p:cond delay="0"/>
                                          </p:stCondLst>
                                        </p:cTn>
                                        <p:tgtEl>
                                          <p:spTgt spid="12327"/>
                                        </p:tgtEl>
                                        <p:attrNameLst>
                                          <p:attrName>style.visibility</p:attrName>
                                        </p:attrNameLst>
                                      </p:cBhvr>
                                      <p:to>
                                        <p:strVal val="visible"/>
                                      </p:to>
                                    </p:set>
                                    <p:animEffect transition="in" filter="wheel(4)">
                                      <p:cBhvr additive="repl">
                                        <p:cTn id="121" dur="2000"/>
                                        <p:tgtEl>
                                          <p:spTgt spid="12327"/>
                                        </p:tgtEl>
                                      </p:cBhvr>
                                    </p:animEffect>
                                  </p:childTnLst>
                                </p:cTn>
                              </p:par>
                              <p:par>
                                <p:cTn id="122" presetID="21" presetClass="entr" presetSubtype="4" fill="hold" nodeType="withEffect">
                                  <p:stCondLst>
                                    <p:cond delay="0"/>
                                  </p:stCondLst>
                                  <p:childTnLst>
                                    <p:set>
                                      <p:cBhvr additive="repl">
                                        <p:cTn id="123" dur="1" fill="hold">
                                          <p:stCondLst>
                                            <p:cond delay="0"/>
                                          </p:stCondLst>
                                        </p:cTn>
                                        <p:tgtEl>
                                          <p:spTgt spid="12328"/>
                                        </p:tgtEl>
                                        <p:attrNameLst>
                                          <p:attrName>style.visibility</p:attrName>
                                        </p:attrNameLst>
                                      </p:cBhvr>
                                      <p:to>
                                        <p:strVal val="visible"/>
                                      </p:to>
                                    </p:set>
                                    <p:animEffect transition="in" filter="wheel(4)">
                                      <p:cBhvr additive="repl">
                                        <p:cTn id="124" dur="2000"/>
                                        <p:tgtEl>
                                          <p:spTgt spid="12328"/>
                                        </p:tgtEl>
                                      </p:cBhvr>
                                    </p:animEffect>
                                  </p:childTnLst>
                                </p:cTn>
                              </p:par>
                              <p:par>
                                <p:cTn id="125" presetID="21" presetClass="entr" presetSubtype="4" fill="hold" grpId="0" nodeType="withEffect">
                                  <p:stCondLst>
                                    <p:cond delay="0"/>
                                  </p:stCondLst>
                                  <p:childTnLst>
                                    <p:set>
                                      <p:cBhvr additive="repl">
                                        <p:cTn id="126" dur="1" fill="hold">
                                          <p:stCondLst>
                                            <p:cond delay="0"/>
                                          </p:stCondLst>
                                        </p:cTn>
                                        <p:tgtEl>
                                          <p:spTgt spid="12329"/>
                                        </p:tgtEl>
                                        <p:attrNameLst>
                                          <p:attrName>style.visibility</p:attrName>
                                        </p:attrNameLst>
                                      </p:cBhvr>
                                      <p:to>
                                        <p:strVal val="visible"/>
                                      </p:to>
                                    </p:set>
                                    <p:animEffect transition="in" filter="wheel(4)">
                                      <p:cBhvr additive="repl">
                                        <p:cTn id="127" dur="2000"/>
                                        <p:tgtEl>
                                          <p:spTgt spid="12329"/>
                                        </p:tgtEl>
                                      </p:cBhvr>
                                    </p:animEffect>
                                  </p:childTnLst>
                                </p:cTn>
                              </p:par>
                              <p:par>
                                <p:cTn id="128" presetID="21" presetClass="entr" presetSubtype="4" fill="hold" nodeType="withEffect">
                                  <p:stCondLst>
                                    <p:cond delay="0"/>
                                  </p:stCondLst>
                                  <p:childTnLst>
                                    <p:set>
                                      <p:cBhvr additive="repl">
                                        <p:cTn id="129" dur="1" fill="hold">
                                          <p:stCondLst>
                                            <p:cond delay="0"/>
                                          </p:stCondLst>
                                        </p:cTn>
                                        <p:tgtEl>
                                          <p:spTgt spid="12330"/>
                                        </p:tgtEl>
                                        <p:attrNameLst>
                                          <p:attrName>style.visibility</p:attrName>
                                        </p:attrNameLst>
                                      </p:cBhvr>
                                      <p:to>
                                        <p:strVal val="visible"/>
                                      </p:to>
                                    </p:set>
                                    <p:animEffect transition="in" filter="wheel(4)">
                                      <p:cBhvr additive="repl">
                                        <p:cTn id="130" dur="2000"/>
                                        <p:tgtEl>
                                          <p:spTgt spid="12330"/>
                                        </p:tgtEl>
                                      </p:cBhvr>
                                    </p:animEffect>
                                  </p:childTnLst>
                                </p:cTn>
                              </p:par>
                              <p:par>
                                <p:cTn id="131" presetID="21" presetClass="entr" presetSubtype="4" fill="hold" nodeType="withEffect">
                                  <p:stCondLst>
                                    <p:cond delay="0"/>
                                  </p:stCondLst>
                                  <p:childTnLst>
                                    <p:set>
                                      <p:cBhvr additive="repl">
                                        <p:cTn id="132" dur="1" fill="hold">
                                          <p:stCondLst>
                                            <p:cond delay="0"/>
                                          </p:stCondLst>
                                        </p:cTn>
                                        <p:tgtEl>
                                          <p:spTgt spid="12331"/>
                                        </p:tgtEl>
                                        <p:attrNameLst>
                                          <p:attrName>style.visibility</p:attrName>
                                        </p:attrNameLst>
                                      </p:cBhvr>
                                      <p:to>
                                        <p:strVal val="visible"/>
                                      </p:to>
                                    </p:set>
                                    <p:animEffect transition="in" filter="wheel(4)">
                                      <p:cBhvr additive="repl">
                                        <p:cTn id="133" dur="2000"/>
                                        <p:tgtEl>
                                          <p:spTgt spid="12331"/>
                                        </p:tgtEl>
                                      </p:cBhvr>
                                    </p:animEffect>
                                  </p:childTnLst>
                                </p:cTn>
                              </p:par>
                              <p:par>
                                <p:cTn id="134" presetID="21" presetClass="entr" presetSubtype="4" fill="hold" nodeType="withEffect">
                                  <p:stCondLst>
                                    <p:cond delay="0"/>
                                  </p:stCondLst>
                                  <p:childTnLst>
                                    <p:set>
                                      <p:cBhvr additive="repl">
                                        <p:cTn id="135" dur="1" fill="hold">
                                          <p:stCondLst>
                                            <p:cond delay="0"/>
                                          </p:stCondLst>
                                        </p:cTn>
                                        <p:tgtEl>
                                          <p:spTgt spid="12332"/>
                                        </p:tgtEl>
                                        <p:attrNameLst>
                                          <p:attrName>style.visibility</p:attrName>
                                        </p:attrNameLst>
                                      </p:cBhvr>
                                      <p:to>
                                        <p:strVal val="visible"/>
                                      </p:to>
                                    </p:set>
                                    <p:animEffect transition="in" filter="wheel(4)">
                                      <p:cBhvr additive="repl">
                                        <p:cTn id="136" dur="2000"/>
                                        <p:tgtEl>
                                          <p:spTgt spid="12332"/>
                                        </p:tgtEl>
                                      </p:cBhvr>
                                    </p:animEffect>
                                  </p:childTnLst>
                                </p:cTn>
                              </p:par>
                              <p:par>
                                <p:cTn id="137" presetID="21" presetClass="entr" presetSubtype="4" fill="hold" nodeType="withEffect">
                                  <p:stCondLst>
                                    <p:cond delay="0"/>
                                  </p:stCondLst>
                                  <p:childTnLst>
                                    <p:set>
                                      <p:cBhvr additive="repl">
                                        <p:cTn id="138" dur="1" fill="hold">
                                          <p:stCondLst>
                                            <p:cond delay="0"/>
                                          </p:stCondLst>
                                        </p:cTn>
                                        <p:tgtEl>
                                          <p:spTgt spid="12333"/>
                                        </p:tgtEl>
                                        <p:attrNameLst>
                                          <p:attrName>style.visibility</p:attrName>
                                        </p:attrNameLst>
                                      </p:cBhvr>
                                      <p:to>
                                        <p:strVal val="visible"/>
                                      </p:to>
                                    </p:set>
                                    <p:animEffect transition="in" filter="wheel(4)">
                                      <p:cBhvr additive="repl">
                                        <p:cTn id="139" dur="2000"/>
                                        <p:tgtEl>
                                          <p:spTgt spid="12333"/>
                                        </p:tgtEl>
                                      </p:cBhvr>
                                    </p:animEffect>
                                  </p:childTnLst>
                                </p:cTn>
                              </p:par>
                              <p:par>
                                <p:cTn id="140" presetID="21" presetClass="entr" presetSubtype="4" fill="hold" grpId="0" nodeType="withEffect">
                                  <p:stCondLst>
                                    <p:cond delay="0"/>
                                  </p:stCondLst>
                                  <p:childTnLst>
                                    <p:set>
                                      <p:cBhvr additive="repl">
                                        <p:cTn id="141" dur="1" fill="hold">
                                          <p:stCondLst>
                                            <p:cond delay="0"/>
                                          </p:stCondLst>
                                        </p:cTn>
                                        <p:tgtEl>
                                          <p:spTgt spid="12334"/>
                                        </p:tgtEl>
                                        <p:attrNameLst>
                                          <p:attrName>style.visibility</p:attrName>
                                        </p:attrNameLst>
                                      </p:cBhvr>
                                      <p:to>
                                        <p:strVal val="visible"/>
                                      </p:to>
                                    </p:set>
                                    <p:animEffect transition="in" filter="wheel(4)">
                                      <p:cBhvr additive="repl">
                                        <p:cTn id="142" dur="2000"/>
                                        <p:tgtEl>
                                          <p:spTgt spid="12334"/>
                                        </p:tgtEl>
                                      </p:cBhvr>
                                    </p:animEffect>
                                  </p:childTnLst>
                                </p:cTn>
                              </p:par>
                              <p:par>
                                <p:cTn id="143" presetID="21" presetClass="entr" presetSubtype="4" fill="hold" nodeType="withEffect">
                                  <p:stCondLst>
                                    <p:cond delay="0"/>
                                  </p:stCondLst>
                                  <p:childTnLst>
                                    <p:set>
                                      <p:cBhvr additive="repl">
                                        <p:cTn id="144" dur="1" fill="hold">
                                          <p:stCondLst>
                                            <p:cond delay="0"/>
                                          </p:stCondLst>
                                        </p:cTn>
                                        <p:tgtEl>
                                          <p:spTgt spid="12335"/>
                                        </p:tgtEl>
                                        <p:attrNameLst>
                                          <p:attrName>style.visibility</p:attrName>
                                        </p:attrNameLst>
                                      </p:cBhvr>
                                      <p:to>
                                        <p:strVal val="visible"/>
                                      </p:to>
                                    </p:set>
                                    <p:animEffect transition="in" filter="wheel(4)">
                                      <p:cBhvr additive="repl">
                                        <p:cTn id="145" dur="2000"/>
                                        <p:tgtEl>
                                          <p:spTgt spid="12335"/>
                                        </p:tgtEl>
                                      </p:cBhvr>
                                    </p:animEffect>
                                  </p:childTnLst>
                                </p:cTn>
                              </p:par>
                              <p:par>
                                <p:cTn id="146" presetID="21" presetClass="entr" presetSubtype="4" fill="hold" nodeType="withEffect">
                                  <p:stCondLst>
                                    <p:cond delay="0"/>
                                  </p:stCondLst>
                                  <p:childTnLst>
                                    <p:set>
                                      <p:cBhvr additive="repl">
                                        <p:cTn id="147" dur="1" fill="hold">
                                          <p:stCondLst>
                                            <p:cond delay="0"/>
                                          </p:stCondLst>
                                        </p:cTn>
                                        <p:tgtEl>
                                          <p:spTgt spid="12336"/>
                                        </p:tgtEl>
                                        <p:attrNameLst>
                                          <p:attrName>style.visibility</p:attrName>
                                        </p:attrNameLst>
                                      </p:cBhvr>
                                      <p:to>
                                        <p:strVal val="visible"/>
                                      </p:to>
                                    </p:set>
                                    <p:animEffect transition="in" filter="wheel(4)">
                                      <p:cBhvr additive="repl">
                                        <p:cTn id="148" dur="2000"/>
                                        <p:tgtEl>
                                          <p:spTgt spid="12336"/>
                                        </p:tgtEl>
                                      </p:cBhvr>
                                    </p:animEffect>
                                  </p:childTnLst>
                                </p:cTn>
                              </p:par>
                              <p:par>
                                <p:cTn id="149" presetID="21" presetClass="entr" presetSubtype="4" fill="hold" nodeType="withEffect">
                                  <p:stCondLst>
                                    <p:cond delay="0"/>
                                  </p:stCondLst>
                                  <p:childTnLst>
                                    <p:set>
                                      <p:cBhvr additive="repl">
                                        <p:cTn id="150" dur="1" fill="hold">
                                          <p:stCondLst>
                                            <p:cond delay="0"/>
                                          </p:stCondLst>
                                        </p:cTn>
                                        <p:tgtEl>
                                          <p:spTgt spid="12337"/>
                                        </p:tgtEl>
                                        <p:attrNameLst>
                                          <p:attrName>style.visibility</p:attrName>
                                        </p:attrNameLst>
                                      </p:cBhvr>
                                      <p:to>
                                        <p:strVal val="visible"/>
                                      </p:to>
                                    </p:set>
                                    <p:animEffect transition="in" filter="wheel(4)">
                                      <p:cBhvr additive="repl">
                                        <p:cTn id="151" dur="2000"/>
                                        <p:tgtEl>
                                          <p:spTgt spid="12337"/>
                                        </p:tgtEl>
                                      </p:cBhvr>
                                    </p:animEffect>
                                  </p:childTnLst>
                                </p:cTn>
                              </p:par>
                              <p:par>
                                <p:cTn id="152" presetID="21" presetClass="entr" presetSubtype="4" fill="hold" nodeType="withEffect">
                                  <p:stCondLst>
                                    <p:cond delay="0"/>
                                  </p:stCondLst>
                                  <p:childTnLst>
                                    <p:set>
                                      <p:cBhvr additive="repl">
                                        <p:cTn id="153" dur="1" fill="hold">
                                          <p:stCondLst>
                                            <p:cond delay="0"/>
                                          </p:stCondLst>
                                        </p:cTn>
                                        <p:tgtEl>
                                          <p:spTgt spid="12338"/>
                                        </p:tgtEl>
                                        <p:attrNameLst>
                                          <p:attrName>style.visibility</p:attrName>
                                        </p:attrNameLst>
                                      </p:cBhvr>
                                      <p:to>
                                        <p:strVal val="visible"/>
                                      </p:to>
                                    </p:set>
                                    <p:animEffect transition="in" filter="wheel(4)">
                                      <p:cBhvr additive="repl">
                                        <p:cTn id="154" dur="2000"/>
                                        <p:tgtEl>
                                          <p:spTgt spid="12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9" grpId="0" animBg="1"/>
      <p:bldP spid="12290" grpId="0" animBg="1"/>
      <p:bldP spid="12291" grpId="0" animBg="1"/>
      <p:bldP spid="12292" grpId="0" animBg="1"/>
      <p:bldP spid="12293" grpId="0" animBg="1"/>
      <p:bldP spid="12294" grpId="0" animBg="1"/>
      <p:bldP spid="12295" grpId="0" animBg="1"/>
      <p:bldP spid="12298" grpId="0" animBg="1"/>
      <p:bldP spid="12301" grpId="0" animBg="1"/>
      <p:bldP spid="12302" grpId="0" animBg="1"/>
      <p:bldP spid="12306" grpId="0" animBg="1"/>
      <p:bldP spid="12308" grpId="0" animBg="1"/>
      <p:bldP spid="12309" grpId="0" animBg="1"/>
      <p:bldP spid="12316" grpId="0" animBg="1"/>
      <p:bldP spid="12320" grpId="0" animBg="1"/>
      <p:bldP spid="12321" grpId="0" animBg="1"/>
      <p:bldP spid="12329" grpId="0" animBg="1"/>
      <p:bldP spid="123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descr="69-4"/>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23034"/>
            <a:ext cx="8858250" cy="4543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3" name="Rectangle 3"/>
          <p:cNvSpPr>
            <a:spLocks noGrp="1" noChangeArrowheads="1"/>
          </p:cNvSpPr>
          <p:nvPr>
            <p:ph type="body" idx="1"/>
          </p:nvPr>
        </p:nvSpPr>
        <p:spPr>
          <a:xfrm>
            <a:off x="1257746" y="1697256"/>
            <a:ext cx="7429053" cy="4979640"/>
          </a:xfrm>
        </p:spPr>
        <p:txBody>
          <a:bodyPr/>
          <a:lstStyle/>
          <a:p>
            <a:pPr>
              <a:lnSpc>
                <a:spcPct val="90000"/>
              </a:lnSpc>
            </a:pPr>
            <a:r>
              <a:rPr lang="en-US" sz="1800" dirty="0" smtClean="0">
                <a:solidFill>
                  <a:schemeClr val="tx2"/>
                </a:solidFill>
              </a:rPr>
              <a:t>Through Ministerial Regulation Number 29 Year 2009 (revised by Number 18 Year 2014) concerning Certification of Telecommunication Equipment, Minister delegates the certification function to Director of Standardization of Directorate General of SDPPI</a:t>
            </a:r>
          </a:p>
          <a:p>
            <a:pPr>
              <a:lnSpc>
                <a:spcPct val="90000"/>
              </a:lnSpc>
            </a:pPr>
            <a:endParaRPr lang="en-US" sz="2000" dirty="0" smtClean="0">
              <a:solidFill>
                <a:srgbClr val="FF0000"/>
              </a:solidFill>
            </a:endParaRPr>
          </a:p>
          <a:p>
            <a:pPr>
              <a:lnSpc>
                <a:spcPct val="90000"/>
              </a:lnSpc>
            </a:pPr>
            <a:endParaRPr lang="en-US" sz="2000" dirty="0" smtClean="0">
              <a:solidFill>
                <a:srgbClr val="FF0000"/>
              </a:solidFill>
            </a:endParaRPr>
          </a:p>
          <a:p>
            <a:pPr>
              <a:lnSpc>
                <a:spcPct val="90000"/>
              </a:lnSpc>
            </a:pPr>
            <a:endParaRPr lang="en-US" sz="2000" dirty="0" smtClean="0">
              <a:solidFill>
                <a:srgbClr val="FF0000"/>
              </a:solidFill>
            </a:endParaRPr>
          </a:p>
          <a:p>
            <a:pPr>
              <a:lnSpc>
                <a:spcPct val="90000"/>
              </a:lnSpc>
            </a:pPr>
            <a:r>
              <a:rPr lang="en-US" sz="1800" dirty="0" smtClean="0">
                <a:solidFill>
                  <a:schemeClr val="tx2"/>
                </a:solidFill>
              </a:rPr>
              <a:t>Director of Standardization accept interconnectivity/interoperability  test report from 2 domestic testing laboratories</a:t>
            </a:r>
          </a:p>
          <a:p>
            <a:pPr>
              <a:lnSpc>
                <a:spcPct val="90000"/>
              </a:lnSpc>
            </a:pPr>
            <a:endParaRPr lang="en-US" sz="1800" dirty="0" smtClean="0">
              <a:solidFill>
                <a:srgbClr val="FF0000"/>
              </a:solidFill>
            </a:endParaRPr>
          </a:p>
          <a:p>
            <a:pPr>
              <a:lnSpc>
                <a:spcPct val="90000"/>
              </a:lnSpc>
            </a:pPr>
            <a:endParaRPr lang="en-US" sz="1800" dirty="0">
              <a:solidFill>
                <a:srgbClr val="FF0000"/>
              </a:solidFill>
            </a:endParaRPr>
          </a:p>
          <a:p>
            <a:pPr>
              <a:lnSpc>
                <a:spcPct val="90000"/>
              </a:lnSpc>
            </a:pPr>
            <a:endParaRPr lang="en-US" sz="2000" dirty="0">
              <a:solidFill>
                <a:srgbClr val="FF0000"/>
              </a:solidFill>
            </a:endParaRPr>
          </a:p>
        </p:txBody>
      </p:sp>
      <p:pic>
        <p:nvPicPr>
          <p:cNvPr id="4" name="Picture 11" descr="12841_101425413219454_100000559864189_39250_7169390_n"/>
          <p:cNvPicPr>
            <a:picLocks noChangeAspect="1" noChangeArrowheads="1"/>
          </p:cNvPicPr>
          <p:nvPr/>
        </p:nvPicPr>
        <p:blipFill>
          <a:blip r:embed="rId4" cstate="print"/>
          <a:srcRect/>
          <a:stretch>
            <a:fillRect/>
          </a:stretch>
        </p:blipFill>
        <p:spPr bwMode="auto">
          <a:xfrm>
            <a:off x="4393679" y="2815947"/>
            <a:ext cx="1114425" cy="836613"/>
          </a:xfrm>
          <a:prstGeom prst="rect">
            <a:avLst/>
          </a:prstGeom>
          <a:noFill/>
          <a:ln w="9525">
            <a:noFill/>
            <a:miter lim="800000"/>
            <a:headEnd/>
            <a:tailEnd/>
          </a:ln>
        </p:spPr>
      </p:pic>
      <p:pic>
        <p:nvPicPr>
          <p:cNvPr id="5" name="Picture 5" descr="028-ichat-gedung"/>
          <p:cNvPicPr>
            <a:picLocks noChangeAspect="1" noChangeArrowheads="1"/>
          </p:cNvPicPr>
          <p:nvPr/>
        </p:nvPicPr>
        <p:blipFill>
          <a:blip r:embed="rId5" cstate="print"/>
          <a:srcRect/>
          <a:stretch>
            <a:fillRect/>
          </a:stretch>
        </p:blipFill>
        <p:spPr bwMode="auto">
          <a:xfrm>
            <a:off x="7459187" y="4151640"/>
            <a:ext cx="960437" cy="1439862"/>
          </a:xfrm>
          <a:prstGeom prst="rect">
            <a:avLst/>
          </a:prstGeom>
          <a:noFill/>
          <a:ln w="9525">
            <a:noFill/>
            <a:miter lim="800000"/>
            <a:headEnd/>
            <a:tailEnd/>
          </a:ln>
        </p:spPr>
      </p:pic>
      <p:pic>
        <p:nvPicPr>
          <p:cNvPr id="6" name="Picture 8" descr="b-uji"/>
          <p:cNvPicPr>
            <a:picLocks noChangeAspect="1" noChangeArrowheads="1"/>
          </p:cNvPicPr>
          <p:nvPr/>
        </p:nvPicPr>
        <p:blipFill>
          <a:blip r:embed="rId6" cstate="print"/>
          <a:srcRect/>
          <a:stretch>
            <a:fillRect/>
          </a:stretch>
        </p:blipFill>
        <p:spPr bwMode="auto">
          <a:xfrm>
            <a:off x="3848384" y="4350077"/>
            <a:ext cx="1655762" cy="1241425"/>
          </a:xfrm>
          <a:prstGeom prst="rect">
            <a:avLst/>
          </a:prstGeom>
          <a:noFill/>
          <a:ln w="9525">
            <a:noFill/>
            <a:miter lim="800000"/>
            <a:headEnd/>
            <a:tailEnd/>
          </a:ln>
        </p:spPr>
      </p:pic>
      <p:sp>
        <p:nvSpPr>
          <p:cNvPr id="7" name="Text Box 9"/>
          <p:cNvSpPr txBox="1">
            <a:spLocks noChangeArrowheads="1"/>
          </p:cNvSpPr>
          <p:nvPr/>
        </p:nvSpPr>
        <p:spPr bwMode="auto">
          <a:xfrm>
            <a:off x="1858208" y="4708301"/>
            <a:ext cx="1873250" cy="396875"/>
          </a:xfrm>
          <a:prstGeom prst="rect">
            <a:avLst/>
          </a:prstGeom>
          <a:noFill/>
          <a:ln w="9525">
            <a:noFill/>
            <a:miter lim="800000"/>
            <a:headEnd/>
            <a:tailEnd/>
          </a:ln>
        </p:spPr>
        <p:txBody>
          <a:bodyPr>
            <a:spAutoFit/>
          </a:bodyPr>
          <a:lstStyle/>
          <a:p>
            <a:pPr algn="ctr">
              <a:spcBef>
                <a:spcPct val="50000"/>
              </a:spcBef>
            </a:pPr>
            <a:r>
              <a:rPr lang="en-US" sz="1000" dirty="0" err="1">
                <a:solidFill>
                  <a:schemeClr val="tx2"/>
                </a:solidFill>
              </a:rPr>
              <a:t>Balai</a:t>
            </a:r>
            <a:r>
              <a:rPr lang="en-US" sz="1000" dirty="0">
                <a:solidFill>
                  <a:schemeClr val="tx2"/>
                </a:solidFill>
              </a:rPr>
              <a:t> </a:t>
            </a:r>
            <a:r>
              <a:rPr lang="en-US" sz="1000" dirty="0" err="1">
                <a:solidFill>
                  <a:schemeClr val="tx2"/>
                </a:solidFill>
              </a:rPr>
              <a:t>Besar</a:t>
            </a:r>
            <a:r>
              <a:rPr lang="en-US" sz="1000" dirty="0">
                <a:solidFill>
                  <a:schemeClr val="tx2"/>
                </a:solidFill>
              </a:rPr>
              <a:t> </a:t>
            </a:r>
            <a:r>
              <a:rPr lang="en-US" sz="1000" dirty="0" err="1">
                <a:solidFill>
                  <a:schemeClr val="tx2"/>
                </a:solidFill>
              </a:rPr>
              <a:t>Pengujian</a:t>
            </a:r>
            <a:r>
              <a:rPr lang="en-US" sz="1000" dirty="0">
                <a:solidFill>
                  <a:schemeClr val="tx2"/>
                </a:solidFill>
              </a:rPr>
              <a:t> </a:t>
            </a:r>
            <a:r>
              <a:rPr lang="en-US" sz="1000" dirty="0" err="1">
                <a:solidFill>
                  <a:schemeClr val="tx2"/>
                </a:solidFill>
              </a:rPr>
              <a:t>Perangkat</a:t>
            </a:r>
            <a:r>
              <a:rPr lang="en-US" sz="1000" dirty="0">
                <a:solidFill>
                  <a:schemeClr val="tx2"/>
                </a:solidFill>
              </a:rPr>
              <a:t> Telekomunikasi</a:t>
            </a:r>
          </a:p>
        </p:txBody>
      </p:sp>
      <p:sp>
        <p:nvSpPr>
          <p:cNvPr id="8" name="Text Box 10"/>
          <p:cNvSpPr txBox="1">
            <a:spLocks noChangeArrowheads="1"/>
          </p:cNvSpPr>
          <p:nvPr/>
        </p:nvSpPr>
        <p:spPr bwMode="auto">
          <a:xfrm>
            <a:off x="6009760" y="4752939"/>
            <a:ext cx="1429916" cy="246221"/>
          </a:xfrm>
          <a:prstGeom prst="rect">
            <a:avLst/>
          </a:prstGeom>
          <a:noFill/>
          <a:ln w="9525">
            <a:noFill/>
            <a:miter lim="800000"/>
            <a:headEnd/>
            <a:tailEnd/>
          </a:ln>
        </p:spPr>
        <p:txBody>
          <a:bodyPr wrap="square">
            <a:spAutoFit/>
          </a:bodyPr>
          <a:lstStyle/>
          <a:p>
            <a:pPr algn="ctr">
              <a:spcBef>
                <a:spcPct val="50000"/>
              </a:spcBef>
            </a:pPr>
            <a:r>
              <a:rPr lang="en-US" sz="1000" dirty="0" smtClean="0">
                <a:solidFill>
                  <a:schemeClr val="tx2"/>
                </a:solidFill>
              </a:rPr>
              <a:t>IDEC of  </a:t>
            </a:r>
            <a:r>
              <a:rPr lang="en-US" sz="1000" dirty="0">
                <a:solidFill>
                  <a:schemeClr val="tx2"/>
                </a:solidFill>
              </a:rPr>
              <a:t>PT Telkom</a:t>
            </a:r>
          </a:p>
        </p:txBody>
      </p:sp>
      <p:sp>
        <p:nvSpPr>
          <p:cNvPr id="19" name="AutoShape 10"/>
          <p:cNvSpPr>
            <a:spLocks noChangeArrowheads="1"/>
          </p:cNvSpPr>
          <p:nvPr/>
        </p:nvSpPr>
        <p:spPr bwMode="auto">
          <a:xfrm>
            <a:off x="622301" y="1230183"/>
            <a:ext cx="2293515"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20" name="Text Box 14"/>
          <p:cNvSpPr txBox="1">
            <a:spLocks noChangeArrowheads="1"/>
          </p:cNvSpPr>
          <p:nvPr/>
        </p:nvSpPr>
        <p:spPr bwMode="auto">
          <a:xfrm>
            <a:off x="1227931" y="1229936"/>
            <a:ext cx="1039813"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CAB for Certification</a:t>
            </a:r>
            <a:endParaRPr lang="ko-KR" altLang="en-US" dirty="0">
              <a:solidFill>
                <a:schemeClr val="bg1"/>
              </a:solidFill>
              <a:latin typeface="HY견고딕" charset="-127"/>
              <a:ea typeface="HY견고딕" charset="-127"/>
            </a:endParaRPr>
          </a:p>
        </p:txBody>
      </p:sp>
      <p:sp>
        <p:nvSpPr>
          <p:cNvPr id="21" name="AutoShape 10"/>
          <p:cNvSpPr>
            <a:spLocks noChangeArrowheads="1"/>
          </p:cNvSpPr>
          <p:nvPr/>
        </p:nvSpPr>
        <p:spPr bwMode="auto">
          <a:xfrm>
            <a:off x="611560" y="3348664"/>
            <a:ext cx="2293515"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22" name="Text Box 14"/>
          <p:cNvSpPr txBox="1">
            <a:spLocks noChangeArrowheads="1"/>
          </p:cNvSpPr>
          <p:nvPr/>
        </p:nvSpPr>
        <p:spPr bwMode="auto">
          <a:xfrm>
            <a:off x="1217190" y="3348664"/>
            <a:ext cx="1039813"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CAB for Testing</a:t>
            </a:r>
            <a:endParaRPr lang="ko-KR" altLang="en-US" dirty="0">
              <a:solidFill>
                <a:schemeClr val="bg1"/>
              </a:solidFill>
              <a:latin typeface="HY견고딕" charset="-127"/>
              <a:ea typeface="HY견고딕" charset="-127"/>
            </a:endParaRPr>
          </a:p>
        </p:txBody>
      </p:sp>
      <p:sp>
        <p:nvSpPr>
          <p:cNvPr id="15"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Conformity assessment Bodies</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2852404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2" descr="69-4"/>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23034"/>
            <a:ext cx="8858250" cy="4556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3" name="그룹 55"/>
          <p:cNvGrpSpPr>
            <a:grpSpLocks/>
          </p:cNvGrpSpPr>
          <p:nvPr/>
        </p:nvGrpSpPr>
        <p:grpSpPr bwMode="auto">
          <a:xfrm>
            <a:off x="427038" y="3274682"/>
            <a:ext cx="8259761" cy="2444078"/>
            <a:chOff x="928662" y="4376137"/>
            <a:chExt cx="7648872" cy="1291258"/>
          </a:xfrm>
        </p:grpSpPr>
        <p:sp>
          <p:nvSpPr>
            <p:cNvPr id="43" name="직사각형 42"/>
            <p:cNvSpPr/>
            <p:nvPr/>
          </p:nvSpPr>
          <p:spPr>
            <a:xfrm>
              <a:off x="928662" y="4731395"/>
              <a:ext cx="946737" cy="575355"/>
            </a:xfrm>
            <a:prstGeom prst="rect">
              <a:avLst/>
            </a:prstGeom>
            <a:solidFill>
              <a:schemeClr val="tx2">
                <a:lumMod val="60000"/>
                <a:lumOff val="40000"/>
              </a:schemeClr>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400" b="1" dirty="0">
                  <a:solidFill>
                    <a:schemeClr val="bg1"/>
                  </a:solidFill>
                  <a:latin typeface="Malgun Gothic" pitchFamily="34" charset="-127"/>
                  <a:ea typeface="Malgun Gothic" pitchFamily="34" charset="-127"/>
                  <a:cs typeface="산돌고딕 M"/>
                </a:rPr>
                <a:t>Supplier</a:t>
              </a:r>
              <a:endParaRPr lang="ko-KR" altLang="en-US" sz="1400" b="1" dirty="0">
                <a:solidFill>
                  <a:schemeClr val="bg1"/>
                </a:solidFill>
                <a:latin typeface="Malgun Gothic" pitchFamily="34" charset="-127"/>
                <a:ea typeface="Malgun Gothic" pitchFamily="34" charset="-127"/>
                <a:cs typeface="산돌고딕 M"/>
              </a:endParaRPr>
            </a:p>
          </p:txBody>
        </p:sp>
        <p:sp>
          <p:nvSpPr>
            <p:cNvPr id="44" name="직사각형 43"/>
            <p:cNvSpPr/>
            <p:nvPr/>
          </p:nvSpPr>
          <p:spPr>
            <a:xfrm>
              <a:off x="3389591" y="4376137"/>
              <a:ext cx="757095" cy="575355"/>
            </a:xfrm>
            <a:prstGeom prst="rect">
              <a:avLst/>
            </a:prstGeom>
            <a:solidFill>
              <a:srgbClr val="09A4E9"/>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000" b="1" dirty="0">
                  <a:solidFill>
                    <a:schemeClr val="bg1"/>
                  </a:solidFill>
                  <a:latin typeface="Malgun Gothic" pitchFamily="34" charset="-127"/>
                  <a:ea typeface="Malgun Gothic" pitchFamily="34" charset="-127"/>
                  <a:cs typeface="산돌고딕 M"/>
                </a:rPr>
                <a:t>Testing in designated testing lab</a:t>
              </a:r>
              <a:endParaRPr lang="ko-KR" altLang="en-US" sz="1000" b="1" dirty="0">
                <a:solidFill>
                  <a:schemeClr val="bg1"/>
                </a:solidFill>
                <a:latin typeface="Malgun Gothic" pitchFamily="34" charset="-127"/>
                <a:ea typeface="Malgun Gothic" pitchFamily="34" charset="-127"/>
                <a:cs typeface="산돌고딕 M"/>
              </a:endParaRPr>
            </a:p>
          </p:txBody>
        </p:sp>
        <p:sp>
          <p:nvSpPr>
            <p:cNvPr id="46" name="직사각형 45"/>
            <p:cNvSpPr/>
            <p:nvPr/>
          </p:nvSpPr>
          <p:spPr>
            <a:xfrm>
              <a:off x="4336328" y="4717688"/>
              <a:ext cx="946737" cy="576194"/>
            </a:xfrm>
            <a:prstGeom prst="rect">
              <a:avLst/>
            </a:prstGeom>
            <a:solidFill>
              <a:srgbClr val="9999FF"/>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000" b="1" dirty="0">
                  <a:solidFill>
                    <a:schemeClr val="bg1"/>
                  </a:solidFill>
                  <a:latin typeface="Malgun Gothic" pitchFamily="34" charset="-127"/>
                  <a:ea typeface="Malgun Gothic" pitchFamily="34" charset="-127"/>
                  <a:cs typeface="산돌고딕 M"/>
                </a:rPr>
                <a:t>Apply for </a:t>
              </a:r>
              <a:r>
                <a:rPr lang="en-US" altLang="ko-KR" sz="1000" b="1" dirty="0" smtClean="0">
                  <a:solidFill>
                    <a:schemeClr val="bg1"/>
                  </a:solidFill>
                  <a:latin typeface="Malgun Gothic" pitchFamily="34" charset="-127"/>
                  <a:ea typeface="Malgun Gothic" pitchFamily="34" charset="-127"/>
                  <a:cs typeface="산돌고딕 M"/>
                </a:rPr>
                <a:t>Certification</a:t>
              </a:r>
              <a:endParaRPr lang="ko-KR" altLang="en-US" sz="1000" b="1" dirty="0">
                <a:solidFill>
                  <a:schemeClr val="bg1"/>
                </a:solidFill>
                <a:latin typeface="Malgun Gothic" pitchFamily="34" charset="-127"/>
                <a:ea typeface="Malgun Gothic" pitchFamily="34" charset="-127"/>
                <a:cs typeface="산돌고딕 M"/>
              </a:endParaRPr>
            </a:p>
          </p:txBody>
        </p:sp>
        <p:sp>
          <p:nvSpPr>
            <p:cNvPr id="49" name="직사각형 48"/>
            <p:cNvSpPr/>
            <p:nvPr/>
          </p:nvSpPr>
          <p:spPr>
            <a:xfrm>
              <a:off x="7838080" y="4723232"/>
              <a:ext cx="739454" cy="570650"/>
            </a:xfrm>
            <a:prstGeom prst="rect">
              <a:avLst/>
            </a:prstGeom>
            <a:solidFill>
              <a:srgbClr val="66FFFF"/>
            </a:solidFill>
            <a:ln w="31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400" b="1" dirty="0" smtClean="0">
                  <a:solidFill>
                    <a:schemeClr val="bg1"/>
                  </a:solidFill>
                  <a:latin typeface="Malgun Gothic" pitchFamily="34" charset="-127"/>
                  <a:ea typeface="Malgun Gothic" pitchFamily="34" charset="-127"/>
                  <a:cs typeface="산돌고딕 M"/>
                </a:rPr>
                <a:t>Market</a:t>
              </a:r>
              <a:endParaRPr lang="ko-KR" altLang="en-US" sz="1400" b="1" dirty="0">
                <a:solidFill>
                  <a:schemeClr val="bg1"/>
                </a:solidFill>
                <a:latin typeface="Malgun Gothic" pitchFamily="34" charset="-127"/>
                <a:ea typeface="Malgun Gothic" pitchFamily="34" charset="-127"/>
                <a:cs typeface="산돌고딕 M"/>
              </a:endParaRPr>
            </a:p>
          </p:txBody>
        </p:sp>
        <p:sp>
          <p:nvSpPr>
            <p:cNvPr id="52" name="직사각형 51"/>
            <p:cNvSpPr/>
            <p:nvPr/>
          </p:nvSpPr>
          <p:spPr>
            <a:xfrm>
              <a:off x="3389591" y="5065622"/>
              <a:ext cx="757095" cy="576193"/>
            </a:xfrm>
            <a:prstGeom prst="rect">
              <a:avLst/>
            </a:prstGeom>
            <a:solidFill>
              <a:srgbClr val="67BBEF"/>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000" b="1" dirty="0">
                  <a:solidFill>
                    <a:schemeClr val="bg1"/>
                  </a:solidFill>
                  <a:latin typeface="Malgun Gothic" pitchFamily="34" charset="-127"/>
                  <a:ea typeface="Malgun Gothic" pitchFamily="34" charset="-127"/>
                  <a:cs typeface="산돌고딕 M"/>
                </a:rPr>
                <a:t>In-house testing</a:t>
              </a:r>
              <a:endParaRPr lang="ko-KR" altLang="en-US" sz="1000" b="1" dirty="0">
                <a:solidFill>
                  <a:schemeClr val="bg1"/>
                </a:solidFill>
                <a:latin typeface="Malgun Gothic" pitchFamily="34" charset="-127"/>
                <a:ea typeface="Malgun Gothic" pitchFamily="34" charset="-127"/>
                <a:cs typeface="산돌고딕 M"/>
              </a:endParaRPr>
            </a:p>
          </p:txBody>
        </p:sp>
        <p:cxnSp>
          <p:nvCxnSpPr>
            <p:cNvPr id="57" name="직선 연결선 56"/>
            <p:cNvCxnSpPr>
              <a:stCxn id="46" idx="3"/>
            </p:cNvCxnSpPr>
            <p:nvPr/>
          </p:nvCxnSpPr>
          <p:spPr>
            <a:xfrm>
              <a:off x="5283066" y="5005366"/>
              <a:ext cx="16082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직사각형 100"/>
            <p:cNvSpPr/>
            <p:nvPr/>
          </p:nvSpPr>
          <p:spPr>
            <a:xfrm>
              <a:off x="5377151" y="4723231"/>
              <a:ext cx="946737" cy="576194"/>
            </a:xfrm>
            <a:prstGeom prst="rect">
              <a:avLst/>
            </a:prstGeom>
            <a:solidFill>
              <a:srgbClr val="6699FF"/>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000" b="1" dirty="0" smtClean="0">
                  <a:solidFill>
                    <a:schemeClr val="bg1"/>
                  </a:solidFill>
                  <a:latin typeface="Malgun Gothic" pitchFamily="34" charset="-127"/>
                  <a:ea typeface="Malgun Gothic" pitchFamily="34" charset="-127"/>
                  <a:cs typeface="산돌고딕 M"/>
                </a:rPr>
                <a:t>Assessment</a:t>
              </a:r>
              <a:endParaRPr lang="en-US" altLang="ko-KR" sz="1000" b="1" dirty="0">
                <a:solidFill>
                  <a:schemeClr val="bg1"/>
                </a:solidFill>
                <a:latin typeface="Malgun Gothic" pitchFamily="34" charset="-127"/>
                <a:ea typeface="Malgun Gothic" pitchFamily="34" charset="-127"/>
                <a:cs typeface="산돌고딕 M"/>
              </a:endParaRPr>
            </a:p>
          </p:txBody>
        </p:sp>
        <p:sp>
          <p:nvSpPr>
            <p:cNvPr id="118" name="직사각형 117"/>
            <p:cNvSpPr/>
            <p:nvPr/>
          </p:nvSpPr>
          <p:spPr>
            <a:xfrm>
              <a:off x="6417974" y="4723231"/>
              <a:ext cx="946737" cy="576194"/>
            </a:xfrm>
            <a:prstGeom prst="rect">
              <a:avLst/>
            </a:prstGeom>
            <a:solidFill>
              <a:srgbClr val="66CCFF"/>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000" b="1" dirty="0" smtClean="0">
                  <a:solidFill>
                    <a:schemeClr val="bg1"/>
                  </a:solidFill>
                  <a:latin typeface="Malgun Gothic" pitchFamily="34" charset="-127"/>
                  <a:ea typeface="Malgun Gothic" pitchFamily="34" charset="-127"/>
                  <a:cs typeface="산돌고딕 M"/>
                </a:rPr>
                <a:t>Issuance of certificate</a:t>
              </a:r>
              <a:endParaRPr lang="en-US" altLang="ko-KR" sz="1000" b="1" dirty="0">
                <a:solidFill>
                  <a:schemeClr val="bg1"/>
                </a:solidFill>
                <a:latin typeface="Malgun Gothic" pitchFamily="34" charset="-127"/>
                <a:ea typeface="Malgun Gothic" pitchFamily="34" charset="-127"/>
                <a:cs typeface="산돌고딕 M"/>
              </a:endParaRPr>
            </a:p>
          </p:txBody>
        </p:sp>
        <p:cxnSp>
          <p:nvCxnSpPr>
            <p:cNvPr id="122" name="직선 연결선 121"/>
            <p:cNvCxnSpPr/>
            <p:nvPr/>
          </p:nvCxnSpPr>
          <p:spPr>
            <a:xfrm>
              <a:off x="4146686" y="4723232"/>
              <a:ext cx="955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직선 연결선 123"/>
            <p:cNvCxnSpPr/>
            <p:nvPr/>
          </p:nvCxnSpPr>
          <p:spPr>
            <a:xfrm>
              <a:off x="4146686" y="5293882"/>
              <a:ext cx="955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직선 연결선 130"/>
            <p:cNvCxnSpPr>
              <a:endCxn id="46" idx="1"/>
            </p:cNvCxnSpPr>
            <p:nvPr/>
          </p:nvCxnSpPr>
          <p:spPr>
            <a:xfrm>
              <a:off x="4242243" y="5005366"/>
              <a:ext cx="94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2" name="직사각형 131"/>
            <p:cNvSpPr/>
            <p:nvPr/>
          </p:nvSpPr>
          <p:spPr>
            <a:xfrm>
              <a:off x="2632495" y="5091201"/>
              <a:ext cx="473369" cy="5761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endParaRPr lang="ko-KR" altLang="en-US" sz="1000">
                <a:solidFill>
                  <a:srgbClr val="FFFFFF"/>
                </a:solidFill>
                <a:latin typeface="Malgun Gothic" pitchFamily="34" charset="-127"/>
                <a:ea typeface="Malgun Gothic" pitchFamily="34" charset="-127"/>
                <a:cs typeface="산돌고딕 M"/>
              </a:endParaRPr>
            </a:p>
          </p:txBody>
        </p:sp>
        <p:cxnSp>
          <p:nvCxnSpPr>
            <p:cNvPr id="82" name="직선 연결선 81"/>
            <p:cNvCxnSpPr/>
            <p:nvPr/>
          </p:nvCxnSpPr>
          <p:spPr>
            <a:xfrm flipV="1">
              <a:off x="3214650" y="5293882"/>
              <a:ext cx="174941" cy="1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직선 연결선 71"/>
            <p:cNvCxnSpPr/>
            <p:nvPr/>
          </p:nvCxnSpPr>
          <p:spPr>
            <a:xfrm flipV="1">
              <a:off x="7395583" y="5025062"/>
              <a:ext cx="429266" cy="25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5" name="직선 연결선 81"/>
          <p:cNvCxnSpPr/>
          <p:nvPr/>
        </p:nvCxnSpPr>
        <p:spPr bwMode="auto">
          <a:xfrm>
            <a:off x="2895600" y="3931661"/>
            <a:ext cx="2091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895600" y="3947112"/>
            <a:ext cx="0" cy="1089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43" idx="3"/>
          </p:cNvCxnSpPr>
          <p:nvPr/>
        </p:nvCxnSpPr>
        <p:spPr>
          <a:xfrm>
            <a:off x="1449388" y="4491626"/>
            <a:ext cx="14462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995936" y="3931661"/>
            <a:ext cx="0" cy="1089025"/>
          </a:xfrm>
          <a:prstGeom prst="line">
            <a:avLst/>
          </a:prstGeom>
        </p:spPr>
        <p:style>
          <a:lnRef idx="1">
            <a:schemeClr val="accent1"/>
          </a:lnRef>
          <a:fillRef idx="0">
            <a:schemeClr val="accent1"/>
          </a:fillRef>
          <a:effectRef idx="0">
            <a:schemeClr val="accent1"/>
          </a:effectRef>
          <a:fontRef idx="minor">
            <a:schemeClr val="tx1"/>
          </a:fontRef>
        </p:style>
      </p:cxnSp>
      <p:sp>
        <p:nvSpPr>
          <p:cNvPr id="30" name="직사각형 18"/>
          <p:cNvSpPr/>
          <p:nvPr/>
        </p:nvSpPr>
        <p:spPr>
          <a:xfrm>
            <a:off x="827088" y="1761913"/>
            <a:ext cx="3744912" cy="1079500"/>
          </a:xfrm>
          <a:prstGeom prst="rect">
            <a:avLst/>
          </a:prstGeom>
          <a:solidFill>
            <a:srgbClr val="508CD4"/>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r>
              <a:rPr lang="en-US" altLang="ko-KR" sz="1400" dirty="0">
                <a:solidFill>
                  <a:schemeClr val="bg1"/>
                </a:solidFill>
                <a:latin typeface="Malgun Gothic" pitchFamily="34" charset="-127"/>
                <a:ea typeface="Malgun Gothic" pitchFamily="34" charset="-127"/>
                <a:cs typeface="산돌고딕 M"/>
              </a:rPr>
              <a:t>Certification of Conformity (</a:t>
            </a:r>
            <a:r>
              <a:rPr lang="en-US" altLang="ko-KR" sz="1400" dirty="0" err="1">
                <a:solidFill>
                  <a:schemeClr val="bg1"/>
                </a:solidFill>
                <a:latin typeface="Malgun Gothic" pitchFamily="34" charset="-127"/>
                <a:ea typeface="Malgun Gothic" pitchFamily="34" charset="-127"/>
                <a:cs typeface="산돌고딕 M"/>
              </a:rPr>
              <a:t>CoC</a:t>
            </a:r>
            <a:r>
              <a:rPr lang="en-US" altLang="ko-KR" sz="1400" dirty="0">
                <a:solidFill>
                  <a:schemeClr val="bg1"/>
                </a:solidFill>
                <a:latin typeface="Malgun Gothic" pitchFamily="34" charset="-127"/>
                <a:ea typeface="Malgun Gothic" pitchFamily="34" charset="-127"/>
                <a:cs typeface="산돌고딕 M"/>
              </a:rPr>
              <a:t>)</a:t>
            </a:r>
          </a:p>
          <a:p>
            <a:pPr algn="ctr" latinLnBrk="1">
              <a:defRPr/>
            </a:pPr>
            <a:r>
              <a:rPr lang="en-US" altLang="ko-KR" sz="1400" dirty="0">
                <a:solidFill>
                  <a:schemeClr val="bg1"/>
                </a:solidFill>
                <a:latin typeface="Malgun Gothic" pitchFamily="34" charset="-127"/>
                <a:ea typeface="Malgun Gothic" pitchFamily="34" charset="-127"/>
                <a:cs typeface="산돌고딕 M"/>
              </a:rPr>
              <a:t>(3</a:t>
            </a:r>
            <a:r>
              <a:rPr lang="en-US" altLang="ko-KR" sz="1400" baseline="30000" dirty="0">
                <a:solidFill>
                  <a:schemeClr val="bg1"/>
                </a:solidFill>
                <a:latin typeface="Malgun Gothic" pitchFamily="34" charset="-127"/>
                <a:ea typeface="Malgun Gothic" pitchFamily="34" charset="-127"/>
                <a:cs typeface="산돌고딕 M"/>
              </a:rPr>
              <a:t>rd</a:t>
            </a:r>
            <a:r>
              <a:rPr lang="en-US" altLang="ko-KR" sz="1400" dirty="0">
                <a:solidFill>
                  <a:schemeClr val="bg1"/>
                </a:solidFill>
                <a:latin typeface="Malgun Gothic" pitchFamily="34" charset="-127"/>
                <a:ea typeface="Malgun Gothic" pitchFamily="34" charset="-127"/>
                <a:cs typeface="산돌고딕 M"/>
              </a:rPr>
              <a:t> Party certification)</a:t>
            </a:r>
          </a:p>
          <a:p>
            <a:pPr algn="ctr" latinLnBrk="1">
              <a:defRPr/>
            </a:pPr>
            <a:r>
              <a:rPr lang="en-US" altLang="ko-KR" sz="1100" b="1" dirty="0">
                <a:solidFill>
                  <a:schemeClr val="bg1"/>
                </a:solidFill>
                <a:latin typeface="Malgun Gothic" pitchFamily="34" charset="-127"/>
                <a:ea typeface="Malgun Gothic" pitchFamily="34" charset="-127"/>
                <a:cs typeface="산돌고딕 M"/>
              </a:rPr>
              <a:t>: </a:t>
            </a:r>
            <a:r>
              <a:rPr lang="en-US" altLang="ko-KR" sz="1100" b="1" dirty="0" err="1">
                <a:solidFill>
                  <a:schemeClr val="bg1"/>
                </a:solidFill>
                <a:latin typeface="Malgun Gothic" pitchFamily="34" charset="-127"/>
                <a:ea typeface="Malgun Gothic" pitchFamily="34" charset="-127"/>
                <a:cs typeface="산돌고딕 M"/>
              </a:rPr>
              <a:t>Equipments</a:t>
            </a:r>
            <a:r>
              <a:rPr lang="en-US" altLang="ko-KR" sz="1100" b="1" dirty="0">
                <a:solidFill>
                  <a:schemeClr val="bg1"/>
                </a:solidFill>
                <a:latin typeface="Malgun Gothic" pitchFamily="34" charset="-127"/>
                <a:ea typeface="Malgun Gothic" pitchFamily="34" charset="-127"/>
                <a:cs typeface="산돌고딕 M"/>
              </a:rPr>
              <a:t> causing radio interference or harmful effects on networks or end-user safety </a:t>
            </a:r>
          </a:p>
          <a:p>
            <a:pPr algn="ctr" latinLnBrk="1">
              <a:defRPr/>
            </a:pPr>
            <a:r>
              <a:rPr lang="en-US" altLang="ko-KR" sz="1100" b="1" dirty="0">
                <a:solidFill>
                  <a:schemeClr val="bg1"/>
                </a:solidFill>
                <a:latin typeface="Malgun Gothic" pitchFamily="34" charset="-127"/>
                <a:ea typeface="Malgun Gothic" pitchFamily="34" charset="-127"/>
                <a:cs typeface="산돌고딕 M"/>
              </a:rPr>
              <a:t>Ex) cell phone, Wi-Fi devices, PSTN terminals</a:t>
            </a:r>
            <a:endParaRPr lang="ko-KR" altLang="en-US" sz="1100" b="1" dirty="0">
              <a:solidFill>
                <a:schemeClr val="bg1"/>
              </a:solidFill>
              <a:latin typeface="Malgun Gothic" pitchFamily="34" charset="-127"/>
              <a:ea typeface="Malgun Gothic" pitchFamily="34" charset="-127"/>
              <a:cs typeface="산돌고딕 M"/>
            </a:endParaRPr>
          </a:p>
        </p:txBody>
      </p:sp>
      <p:sp>
        <p:nvSpPr>
          <p:cNvPr id="31" name="직사각형 21"/>
          <p:cNvSpPr/>
          <p:nvPr/>
        </p:nvSpPr>
        <p:spPr>
          <a:xfrm>
            <a:off x="4932363" y="1761913"/>
            <a:ext cx="3240087" cy="1079500"/>
          </a:xfrm>
          <a:prstGeom prst="rect">
            <a:avLst/>
          </a:prstGeom>
          <a:solidFill>
            <a:srgbClr val="39B2FD"/>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atinLnBrk="1">
              <a:defRPr/>
            </a:pPr>
            <a:r>
              <a:rPr lang="en-US" altLang="ko-KR" sz="1100" dirty="0">
                <a:solidFill>
                  <a:schemeClr val="bg1"/>
                </a:solidFill>
                <a:cs typeface="산돌고딕 M"/>
              </a:rPr>
              <a:t>1)  Application by supplies</a:t>
            </a:r>
          </a:p>
          <a:p>
            <a:pPr latinLnBrk="1">
              <a:defRPr/>
            </a:pPr>
            <a:r>
              <a:rPr lang="en-US" altLang="ko-KR" sz="1100" dirty="0">
                <a:solidFill>
                  <a:schemeClr val="bg1"/>
                </a:solidFill>
                <a:cs typeface="산돌고딕 M"/>
              </a:rPr>
              <a:t>2)  Testing by designated test lab</a:t>
            </a:r>
          </a:p>
          <a:p>
            <a:pPr latinLnBrk="1">
              <a:defRPr/>
            </a:pPr>
            <a:r>
              <a:rPr lang="en-US" altLang="ko-KR" sz="1100" dirty="0">
                <a:solidFill>
                  <a:schemeClr val="bg1"/>
                </a:solidFill>
                <a:cs typeface="산돌고딕 M"/>
              </a:rPr>
              <a:t>3)  Review  by certification body</a:t>
            </a:r>
          </a:p>
          <a:p>
            <a:pPr latinLnBrk="1">
              <a:defRPr/>
            </a:pPr>
            <a:r>
              <a:rPr lang="en-US" altLang="ko-KR" sz="1100" dirty="0">
                <a:solidFill>
                  <a:schemeClr val="bg1"/>
                </a:solidFill>
                <a:cs typeface="산돌고딕 M"/>
              </a:rPr>
              <a:t>4)  Issue of certificate </a:t>
            </a:r>
            <a:endParaRPr lang="ko-KR" altLang="en-US" sz="1100" dirty="0">
              <a:solidFill>
                <a:schemeClr val="bg1"/>
              </a:solidFill>
              <a:cs typeface="산돌고딕 M"/>
            </a:endParaRPr>
          </a:p>
        </p:txBody>
      </p:sp>
      <p:sp>
        <p:nvSpPr>
          <p:cNvPr id="34" name="AutoShape 10"/>
          <p:cNvSpPr>
            <a:spLocks noChangeArrowheads="1"/>
          </p:cNvSpPr>
          <p:nvPr/>
        </p:nvSpPr>
        <p:spPr bwMode="auto">
          <a:xfrm>
            <a:off x="622302" y="1230183"/>
            <a:ext cx="1101080"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36" name="Text Box 14"/>
          <p:cNvSpPr txBox="1">
            <a:spLocks noChangeArrowheads="1"/>
          </p:cNvSpPr>
          <p:nvPr/>
        </p:nvSpPr>
        <p:spPr bwMode="auto">
          <a:xfrm>
            <a:off x="683568" y="1229936"/>
            <a:ext cx="1039813"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Type</a:t>
            </a:r>
            <a:endParaRPr lang="ko-KR" altLang="en-US" dirty="0">
              <a:solidFill>
                <a:schemeClr val="bg1"/>
              </a:solidFill>
              <a:latin typeface="HY견고딕" charset="-127"/>
              <a:ea typeface="HY견고딕" charset="-127"/>
            </a:endParaRPr>
          </a:p>
        </p:txBody>
      </p:sp>
      <p:sp>
        <p:nvSpPr>
          <p:cNvPr id="37" name="AutoShape 10"/>
          <p:cNvSpPr>
            <a:spLocks noChangeArrowheads="1"/>
          </p:cNvSpPr>
          <p:nvPr/>
        </p:nvSpPr>
        <p:spPr bwMode="auto">
          <a:xfrm>
            <a:off x="622301" y="2990860"/>
            <a:ext cx="1723499"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38" name="Text Box 14"/>
          <p:cNvSpPr txBox="1">
            <a:spLocks noChangeArrowheads="1"/>
          </p:cNvSpPr>
          <p:nvPr/>
        </p:nvSpPr>
        <p:spPr bwMode="auto">
          <a:xfrm>
            <a:off x="939899" y="2990613"/>
            <a:ext cx="1039813"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Procedure</a:t>
            </a:r>
            <a:endParaRPr lang="ko-KR" altLang="en-US" dirty="0">
              <a:solidFill>
                <a:schemeClr val="bg1"/>
              </a:solidFill>
              <a:latin typeface="HY견고딕" charset="-127"/>
              <a:ea typeface="HY견고딕" charset="-127"/>
            </a:endParaRPr>
          </a:p>
        </p:txBody>
      </p:sp>
      <p:sp>
        <p:nvSpPr>
          <p:cNvPr id="39"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Certification Type and Procedure</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291737077"/>
      </p:ext>
    </p:extLst>
  </p:cSld>
  <p:clrMapOvr>
    <a:masterClrMapping/>
  </p:clrMapOvr>
  <p:transition>
    <p:cover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69-4"/>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23033"/>
            <a:ext cx="8858250" cy="449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quarter" idx="1"/>
          </p:nvPr>
        </p:nvSpPr>
        <p:spPr>
          <a:xfrm>
            <a:off x="539553" y="1732280"/>
            <a:ext cx="8147248" cy="4440560"/>
          </a:xfrm>
        </p:spPr>
        <p:txBody>
          <a:bodyPr>
            <a:normAutofit fontScale="70000" lnSpcReduction="20000"/>
          </a:bodyPr>
          <a:lstStyle/>
          <a:p>
            <a:r>
              <a:rPr lang="en-US" dirty="0" smtClean="0">
                <a:solidFill>
                  <a:schemeClr val="tx2"/>
                </a:solidFill>
              </a:rPr>
              <a:t>Certification labels are required for every single equipment marketed in Indonesia. </a:t>
            </a:r>
          </a:p>
          <a:p>
            <a:r>
              <a:rPr lang="en-US" dirty="0" smtClean="0">
                <a:solidFill>
                  <a:schemeClr val="tx2"/>
                </a:solidFill>
              </a:rPr>
              <a:t>Manufacturer is responsible to produce the label and affixed it into the equipment.</a:t>
            </a:r>
          </a:p>
          <a:p>
            <a:r>
              <a:rPr lang="en-US" dirty="0" smtClean="0">
                <a:solidFill>
                  <a:schemeClr val="tx2"/>
                </a:solidFill>
              </a:rPr>
              <a:t>Label must prominently display two components of information: number of certificate and PLG.ID number (application identity number) which can be obtained from the certificate.</a:t>
            </a:r>
          </a:p>
          <a:p>
            <a:r>
              <a:rPr lang="en-US" dirty="0" smtClean="0">
                <a:solidFill>
                  <a:schemeClr val="tx2"/>
                </a:solidFill>
              </a:rPr>
              <a:t>Size of label is depending  on the size of the equipment and it shall be visible by bare eyes.</a:t>
            </a:r>
          </a:p>
          <a:p>
            <a:pPr lvl="1"/>
            <a:r>
              <a:rPr lang="en-US" dirty="0" smtClean="0">
                <a:solidFill>
                  <a:schemeClr val="tx2"/>
                </a:solidFill>
              </a:rPr>
              <a:t>In any case that the equipment is not possible to affix the label, the appearance of label in manual book and product packaging is allowable. </a:t>
            </a:r>
          </a:p>
          <a:p>
            <a:r>
              <a:rPr lang="en-US" dirty="0" smtClean="0">
                <a:solidFill>
                  <a:schemeClr val="tx2"/>
                </a:solidFill>
              </a:rPr>
              <a:t>Markings and lettering can be of any size or color.</a:t>
            </a:r>
          </a:p>
        </p:txBody>
      </p:sp>
      <p:sp>
        <p:nvSpPr>
          <p:cNvPr id="12"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200" kern="0" dirty="0" smtClean="0">
                <a:solidFill>
                  <a:schemeClr val="tx2">
                    <a:lumMod val="60000"/>
                    <a:lumOff val="40000"/>
                  </a:schemeClr>
                </a:solidFill>
                <a:latin typeface="+mj-lt"/>
                <a:ea typeface="+mj-ea"/>
                <a:cs typeface="+mj-cs"/>
              </a:rPr>
              <a:t>Certification Label</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1021123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69-4"/>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1925" y="1323033"/>
            <a:ext cx="8858250" cy="4503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p:cNvPicPr>
            <a:picLocks noChangeAspect="1" noChangeArrowheads="1"/>
          </p:cNvPicPr>
          <p:nvPr/>
        </p:nvPicPr>
        <p:blipFill>
          <a:blip r:embed="rId4" cstate="print"/>
          <a:srcRect/>
          <a:stretch>
            <a:fillRect/>
          </a:stretch>
        </p:blipFill>
        <p:spPr bwMode="auto">
          <a:xfrm>
            <a:off x="1084640" y="1780352"/>
            <a:ext cx="7038934" cy="3828438"/>
          </a:xfrm>
          <a:prstGeom prst="rect">
            <a:avLst/>
          </a:prstGeom>
          <a:noFill/>
          <a:ln w="9525">
            <a:noFill/>
            <a:miter lim="800000"/>
            <a:headEnd/>
            <a:tailEnd/>
          </a:ln>
        </p:spPr>
      </p:pic>
      <p:sp>
        <p:nvSpPr>
          <p:cNvPr id="9" name="AutoShape 10"/>
          <p:cNvSpPr>
            <a:spLocks noChangeArrowheads="1"/>
          </p:cNvSpPr>
          <p:nvPr/>
        </p:nvSpPr>
        <p:spPr bwMode="auto">
          <a:xfrm>
            <a:off x="622301" y="1230183"/>
            <a:ext cx="4199081" cy="406400"/>
          </a:xfrm>
          <a:prstGeom prst="roundRect">
            <a:avLst>
              <a:gd name="adj" fmla="val 50000"/>
            </a:avLst>
          </a:prstGeom>
          <a:solidFill>
            <a:schemeClr val="accent5">
              <a:lumMod val="75000"/>
            </a:schemeClr>
          </a:solidFill>
          <a:ln w="28575">
            <a:solidFill>
              <a:schemeClr val="accent1">
                <a:lumMod val="60000"/>
                <a:lumOff val="40000"/>
              </a:schemeClr>
            </a:solidFill>
            <a:round/>
            <a:headEnd/>
            <a:tailEnd/>
          </a:ln>
          <a:effectLst>
            <a:outerShdw dist="35921" dir="2700000" algn="ctr" rotWithShape="0">
              <a:srgbClr val="7495C0"/>
            </a:outerShdw>
          </a:effectLst>
        </p:spPr>
        <p:txBody>
          <a:bodyPr wrap="none" lIns="90000" anchor="ctr"/>
          <a:lstStyle/>
          <a:p>
            <a:pPr algn="ctr" eaLnBrk="0" hangingPunct="0">
              <a:defRPr/>
            </a:pPr>
            <a:endParaRPr kumimoji="0" lang="ko-KR" altLang="ko-KR" sz="2000">
              <a:solidFill>
                <a:srgbClr val="FFFFFF"/>
              </a:solidFill>
              <a:latin typeface="HY헤드라인M" charset="-127"/>
              <a:ea typeface="HY헤드라인M" charset="-127"/>
            </a:endParaRPr>
          </a:p>
        </p:txBody>
      </p:sp>
      <p:sp>
        <p:nvSpPr>
          <p:cNvPr id="13" name="Text Box 14"/>
          <p:cNvSpPr txBox="1">
            <a:spLocks noChangeArrowheads="1"/>
          </p:cNvSpPr>
          <p:nvPr/>
        </p:nvSpPr>
        <p:spPr bwMode="auto">
          <a:xfrm>
            <a:off x="1774181" y="1229936"/>
            <a:ext cx="1831901" cy="406400"/>
          </a:xfrm>
          <a:prstGeom prst="rect">
            <a:avLst/>
          </a:prstGeom>
          <a:noFill/>
          <a:ln w="9525">
            <a:noFill/>
            <a:miter lim="800000"/>
            <a:headEnd/>
            <a:tailEnd/>
          </a:ln>
          <a:effectLst>
            <a:outerShdw dist="28398" dir="1593903" algn="ctr" rotWithShape="0">
              <a:srgbClr val="000000"/>
            </a:outerShdw>
          </a:effectLst>
        </p:spPr>
        <p:txBody>
          <a:bodyPr wrap="none" anchor="ctr"/>
          <a:lstStyle/>
          <a:p>
            <a:pPr algn="ctr" eaLnBrk="0" hangingPunct="0">
              <a:lnSpc>
                <a:spcPct val="90000"/>
              </a:lnSpc>
              <a:defRPr/>
            </a:pPr>
            <a:r>
              <a:rPr lang="en-US" altLang="ko-KR" dirty="0" smtClean="0">
                <a:solidFill>
                  <a:schemeClr val="bg1"/>
                </a:solidFill>
                <a:latin typeface="HY견고딕" charset="-127"/>
                <a:ea typeface="HY견고딕" charset="-127"/>
              </a:rPr>
              <a:t>Post Market </a:t>
            </a:r>
            <a:r>
              <a:rPr lang="en-US" altLang="ko-KR" dirty="0" smtClean="0">
                <a:solidFill>
                  <a:schemeClr val="bg1"/>
                </a:solidFill>
                <a:latin typeface="HY견고딕" charset="-127"/>
                <a:ea typeface="HY견고딕" charset="-127"/>
              </a:rPr>
              <a:t>Surveillance Principle</a:t>
            </a:r>
            <a:endParaRPr lang="ko-KR" altLang="en-US" dirty="0">
              <a:solidFill>
                <a:schemeClr val="bg1"/>
              </a:solidFill>
              <a:latin typeface="HY견고딕" charset="-127"/>
              <a:ea typeface="HY견고딕" charset="-127"/>
            </a:endParaRPr>
          </a:p>
        </p:txBody>
      </p:sp>
      <p:sp>
        <p:nvSpPr>
          <p:cNvPr id="14" name="Title 23"/>
          <p:cNvSpPr txBox="1">
            <a:spLocks/>
          </p:cNvSpPr>
          <p:nvPr/>
        </p:nvSpPr>
        <p:spPr bwMode="gray">
          <a:xfrm>
            <a:off x="260300" y="440428"/>
            <a:ext cx="72390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lumMod val="60000"/>
                    <a:lumOff val="40000"/>
                  </a:schemeClr>
                </a:solidFill>
                <a:effectLst/>
                <a:uLnTx/>
                <a:uFillTx/>
                <a:latin typeface="+mj-lt"/>
                <a:ea typeface="+mj-ea"/>
                <a:cs typeface="+mj-cs"/>
              </a:rPr>
              <a:t>Post Market Surveillance</a:t>
            </a:r>
            <a:endParaRPr kumimoji="0" lang="en-US" sz="3200" b="0" i="0" u="none" strike="noStrike" kern="0" cap="none" spc="0" normalizeH="0" baseline="0" noProof="0" dirty="0">
              <a:ln>
                <a:noFill/>
              </a:ln>
              <a:solidFill>
                <a:schemeClr val="tx2">
                  <a:lumMod val="60000"/>
                  <a:lumOff val="40000"/>
                </a:schemeClr>
              </a:solidFill>
              <a:effectLst/>
              <a:uLnTx/>
              <a:uFillTx/>
              <a:latin typeface="+mj-lt"/>
              <a:ea typeface="+mj-ea"/>
              <a:cs typeface="+mj-cs"/>
            </a:endParaRPr>
          </a:p>
        </p:txBody>
      </p:sp>
    </p:spTree>
    <p:extLst>
      <p:ext uri="{BB962C8B-B14F-4D97-AF65-F5344CB8AC3E}">
        <p14:creationId xmlns:p14="http://schemas.microsoft.com/office/powerpoint/2010/main" val="769766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E67DA60C76A54EADB29B096CB65BE3" ma:contentTypeVersion="1" ma:contentTypeDescription="Create a new document." ma:contentTypeScope="" ma:versionID="780d449f7202861cfead20317662c317">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600CFB6-77CC-436D-B0CE-2529A326FB4D}"/>
</file>

<file path=customXml/itemProps2.xml><?xml version="1.0" encoding="utf-8"?>
<ds:datastoreItem xmlns:ds="http://schemas.openxmlformats.org/officeDocument/2006/customXml" ds:itemID="{46D9D0EF-471D-4733-A496-F858A09BDBD5}"/>
</file>

<file path=customXml/itemProps3.xml><?xml version="1.0" encoding="utf-8"?>
<ds:datastoreItem xmlns:ds="http://schemas.openxmlformats.org/officeDocument/2006/customXml" ds:itemID="{4C2047E3-6DC1-452A-92C2-3CF2AF06D95A}"/>
</file>

<file path=docProps/app.xml><?xml version="1.0" encoding="utf-8"?>
<Properties xmlns="http://schemas.openxmlformats.org/officeDocument/2006/extended-properties" xmlns:vt="http://schemas.openxmlformats.org/officeDocument/2006/docPropsVTypes">
  <TotalTime>4811</TotalTime>
  <Words>1181</Words>
  <Application>Microsoft Office PowerPoint</Application>
  <PresentationFormat>On-screen Show (4:3)</PresentationFormat>
  <Paragraphs>199</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ITU Regional Standardization Forum for Asia-Pacific  (Jakarta, Indonesia, 27-28 October 2015)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Gaspari</dc:creator>
  <cp:lastModifiedBy>Sony</cp:lastModifiedBy>
  <cp:revision>118</cp:revision>
  <cp:lastPrinted>2015-10-06T18:13:52Z</cp:lastPrinted>
  <dcterms:created xsi:type="dcterms:W3CDTF">2014-09-01T15:38:30Z</dcterms:created>
  <dcterms:modified xsi:type="dcterms:W3CDTF">2015-10-26T04:07:37Z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0x01010039E67DA60C76A54EADB29B096CB65BE3</vt:lpwstr>
  </property>
</Properties>
</file>