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90" r:id="rId3"/>
    <p:sldId id="291" r:id="rId4"/>
    <p:sldId id="292" r:id="rId5"/>
    <p:sldId id="293" r:id="rId6"/>
    <p:sldId id="307" r:id="rId7"/>
    <p:sldId id="308" r:id="rId8"/>
    <p:sldId id="296" r:id="rId9"/>
    <p:sldId id="297" r:id="rId10"/>
    <p:sldId id="309" r:id="rId11"/>
    <p:sldId id="311" r:id="rId12"/>
    <p:sldId id="310" r:id="rId13"/>
    <p:sldId id="298" r:id="rId14"/>
    <p:sldId id="299" r:id="rId15"/>
    <p:sldId id="300" r:id="rId16"/>
    <p:sldId id="301" r:id="rId17"/>
    <p:sldId id="302" r:id="rId18"/>
    <p:sldId id="303" r:id="rId19"/>
    <p:sldId id="304" r:id="rId20"/>
    <p:sldId id="305" r:id="rId21"/>
    <p:sldId id="30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11" autoAdjust="0"/>
  </p:normalViewPr>
  <p:slideViewPr>
    <p:cSldViewPr>
      <p:cViewPr>
        <p:scale>
          <a:sx n="100" d="100"/>
          <a:sy n="100" d="100"/>
        </p:scale>
        <p:origin x="432" y="-85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9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7C3E3F-ACA9-4A5D-9304-D5919BAA189B}" type="datetimeFigureOut">
              <a:rPr lang="en-US" smtClean="0"/>
              <a:pPr/>
              <a:t>26/10/2015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05D8E8-71E4-4806-8767-456F4439B423}" type="slidenum">
              <a:rPr lang="en-US" smtClean="0"/>
              <a:pPr/>
              <a:t>‹#›</a:t>
            </a:fld>
            <a:endParaRPr lang="en-US"/>
          </a:p>
        </p:txBody>
      </p:sp>
    </p:spTree>
    <p:extLst>
      <p:ext uri="{BB962C8B-B14F-4D97-AF65-F5344CB8AC3E}">
        <p14:creationId xmlns:p14="http://schemas.microsoft.com/office/powerpoint/2010/main" val="2214643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409" eaLnBrk="0" hangingPunct="0">
              <a:spcBef>
                <a:spcPct val="30000"/>
              </a:spcBef>
              <a:defRPr sz="1200">
                <a:solidFill>
                  <a:schemeClr val="tx1"/>
                </a:solidFill>
                <a:latin typeface="Arial" charset="0"/>
                <a:cs typeface="Arial" charset="0"/>
              </a:defRPr>
            </a:lvl1pPr>
            <a:lvl2pPr marL="716872" indent="-275720" defTabSz="911409" eaLnBrk="0" hangingPunct="0">
              <a:spcBef>
                <a:spcPct val="30000"/>
              </a:spcBef>
              <a:defRPr sz="1200">
                <a:solidFill>
                  <a:schemeClr val="tx1"/>
                </a:solidFill>
                <a:latin typeface="Arial" charset="0"/>
                <a:cs typeface="Arial" charset="0"/>
              </a:defRPr>
            </a:lvl2pPr>
            <a:lvl3pPr marL="1102881" indent="-220576" defTabSz="911409" eaLnBrk="0" hangingPunct="0">
              <a:spcBef>
                <a:spcPct val="30000"/>
              </a:spcBef>
              <a:defRPr sz="1200">
                <a:solidFill>
                  <a:schemeClr val="tx1"/>
                </a:solidFill>
                <a:latin typeface="Arial" charset="0"/>
                <a:cs typeface="Arial" charset="0"/>
              </a:defRPr>
            </a:lvl3pPr>
            <a:lvl4pPr marL="1544033" indent="-220576" defTabSz="911409" eaLnBrk="0" hangingPunct="0">
              <a:spcBef>
                <a:spcPct val="30000"/>
              </a:spcBef>
              <a:defRPr sz="1200">
                <a:solidFill>
                  <a:schemeClr val="tx1"/>
                </a:solidFill>
                <a:latin typeface="Arial" charset="0"/>
                <a:cs typeface="Arial" charset="0"/>
              </a:defRPr>
            </a:lvl4pPr>
            <a:lvl5pPr marL="1985185" indent="-220576" defTabSz="911409" eaLnBrk="0" hangingPunct="0">
              <a:spcBef>
                <a:spcPct val="30000"/>
              </a:spcBef>
              <a:defRPr sz="1200">
                <a:solidFill>
                  <a:schemeClr val="tx1"/>
                </a:solidFill>
                <a:latin typeface="Arial" charset="0"/>
                <a:cs typeface="Arial" charset="0"/>
              </a:defRPr>
            </a:lvl5pPr>
            <a:lvl6pPr marL="2426338" indent="-220576" defTabSz="911409" eaLnBrk="0" fontAlgn="base" hangingPunct="0">
              <a:spcBef>
                <a:spcPct val="30000"/>
              </a:spcBef>
              <a:spcAft>
                <a:spcPct val="0"/>
              </a:spcAft>
              <a:defRPr sz="1200">
                <a:solidFill>
                  <a:schemeClr val="tx1"/>
                </a:solidFill>
                <a:latin typeface="Arial" charset="0"/>
                <a:cs typeface="Arial" charset="0"/>
              </a:defRPr>
            </a:lvl6pPr>
            <a:lvl7pPr marL="2867490" indent="-220576" defTabSz="911409" eaLnBrk="0" fontAlgn="base" hangingPunct="0">
              <a:spcBef>
                <a:spcPct val="30000"/>
              </a:spcBef>
              <a:spcAft>
                <a:spcPct val="0"/>
              </a:spcAft>
              <a:defRPr sz="1200">
                <a:solidFill>
                  <a:schemeClr val="tx1"/>
                </a:solidFill>
                <a:latin typeface="Arial" charset="0"/>
                <a:cs typeface="Arial" charset="0"/>
              </a:defRPr>
            </a:lvl7pPr>
            <a:lvl8pPr marL="3308642" indent="-220576" defTabSz="911409" eaLnBrk="0" fontAlgn="base" hangingPunct="0">
              <a:spcBef>
                <a:spcPct val="30000"/>
              </a:spcBef>
              <a:spcAft>
                <a:spcPct val="0"/>
              </a:spcAft>
              <a:defRPr sz="1200">
                <a:solidFill>
                  <a:schemeClr val="tx1"/>
                </a:solidFill>
                <a:latin typeface="Arial" charset="0"/>
                <a:cs typeface="Arial" charset="0"/>
              </a:defRPr>
            </a:lvl8pPr>
            <a:lvl9pPr marL="3749794" indent="-220576" defTabSz="911409"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D572FFB-06A4-4059-97A8-A86B71293A03}" type="slidenum">
              <a:rPr lang="en-US" altLang="en-US" smtClean="0">
                <a:solidFill>
                  <a:prstClr val="black"/>
                </a:solidFill>
              </a:rPr>
              <a:pPr eaLnBrk="1" hangingPunct="1">
                <a:spcBef>
                  <a:spcPct val="0"/>
                </a:spcBef>
              </a:pPr>
              <a:t>1</a:t>
            </a:fld>
            <a:endParaRPr lang="en-US" altLang="en-US" dirty="0" smtClean="0">
              <a:solidFill>
                <a:prstClr val="black"/>
              </a:solidFill>
            </a:endParaRPr>
          </a:p>
        </p:txBody>
      </p:sp>
      <p:sp>
        <p:nvSpPr>
          <p:cNvPr id="84995" name="Rectangle 7"/>
          <p:cNvSpPr txBox="1">
            <a:spLocks noGrp="1" noChangeArrowheads="1"/>
          </p:cNvSpPr>
          <p:nvPr/>
        </p:nvSpPr>
        <p:spPr bwMode="auto">
          <a:xfrm>
            <a:off x="3884463" y="8685878"/>
            <a:ext cx="2972005"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14" tIns="47257" rIns="94514" bIns="47257" anchor="b"/>
          <a:lstStyle>
            <a:lvl1pPr defTabSz="977900" eaLnBrk="0" hangingPunct="0">
              <a:spcBef>
                <a:spcPct val="30000"/>
              </a:spcBef>
              <a:defRPr sz="1200">
                <a:solidFill>
                  <a:schemeClr val="tx1"/>
                </a:solidFill>
                <a:latin typeface="Arial" charset="0"/>
                <a:cs typeface="Arial" charset="0"/>
              </a:defRPr>
            </a:lvl1pPr>
            <a:lvl2pPr marL="742950" indent="-285750" defTabSz="977900" eaLnBrk="0" hangingPunct="0">
              <a:spcBef>
                <a:spcPct val="30000"/>
              </a:spcBef>
              <a:defRPr sz="1200">
                <a:solidFill>
                  <a:schemeClr val="tx1"/>
                </a:solidFill>
                <a:latin typeface="Arial" charset="0"/>
                <a:cs typeface="Arial" charset="0"/>
              </a:defRPr>
            </a:lvl2pPr>
            <a:lvl3pPr marL="1143000" indent="-228600" defTabSz="977900" eaLnBrk="0" hangingPunct="0">
              <a:spcBef>
                <a:spcPct val="30000"/>
              </a:spcBef>
              <a:defRPr sz="1200">
                <a:solidFill>
                  <a:schemeClr val="tx1"/>
                </a:solidFill>
                <a:latin typeface="Arial" charset="0"/>
                <a:cs typeface="Arial" charset="0"/>
              </a:defRPr>
            </a:lvl3pPr>
            <a:lvl4pPr marL="1600200" indent="-228600" defTabSz="977900" eaLnBrk="0" hangingPunct="0">
              <a:spcBef>
                <a:spcPct val="30000"/>
              </a:spcBef>
              <a:defRPr sz="1200">
                <a:solidFill>
                  <a:schemeClr val="tx1"/>
                </a:solidFill>
                <a:latin typeface="Arial" charset="0"/>
                <a:cs typeface="Arial" charset="0"/>
              </a:defRPr>
            </a:lvl4pPr>
            <a:lvl5pPr marL="2057400" indent="-228600" defTabSz="977900" eaLnBrk="0" hangingPunct="0">
              <a:spcBef>
                <a:spcPct val="30000"/>
              </a:spcBef>
              <a:defRPr sz="1200">
                <a:solidFill>
                  <a:schemeClr val="tx1"/>
                </a:solidFill>
                <a:latin typeface="Arial" charset="0"/>
                <a:cs typeface="Arial" charset="0"/>
              </a:defRPr>
            </a:lvl5pPr>
            <a:lvl6pPr marL="2514600" indent="-228600" defTabSz="977900" eaLnBrk="0" fontAlgn="base" hangingPunct="0">
              <a:spcBef>
                <a:spcPct val="30000"/>
              </a:spcBef>
              <a:spcAft>
                <a:spcPct val="0"/>
              </a:spcAft>
              <a:defRPr sz="1200">
                <a:solidFill>
                  <a:schemeClr val="tx1"/>
                </a:solidFill>
                <a:latin typeface="Arial" charset="0"/>
                <a:cs typeface="Arial" charset="0"/>
              </a:defRPr>
            </a:lvl6pPr>
            <a:lvl7pPr marL="2971800" indent="-228600" defTabSz="977900" eaLnBrk="0" fontAlgn="base" hangingPunct="0">
              <a:spcBef>
                <a:spcPct val="30000"/>
              </a:spcBef>
              <a:spcAft>
                <a:spcPct val="0"/>
              </a:spcAft>
              <a:defRPr sz="1200">
                <a:solidFill>
                  <a:schemeClr val="tx1"/>
                </a:solidFill>
                <a:latin typeface="Arial" charset="0"/>
                <a:cs typeface="Arial" charset="0"/>
              </a:defRPr>
            </a:lvl7pPr>
            <a:lvl8pPr marL="3429000" indent="-228600" defTabSz="977900" eaLnBrk="0" fontAlgn="base" hangingPunct="0">
              <a:spcBef>
                <a:spcPct val="30000"/>
              </a:spcBef>
              <a:spcAft>
                <a:spcPct val="0"/>
              </a:spcAft>
              <a:defRPr sz="1200">
                <a:solidFill>
                  <a:schemeClr val="tx1"/>
                </a:solidFill>
                <a:latin typeface="Arial" charset="0"/>
                <a:cs typeface="Arial" charset="0"/>
              </a:defRPr>
            </a:lvl8pPr>
            <a:lvl9pPr marL="3886200" indent="-228600" defTabSz="9779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F754CB8C-9245-4A5F-9597-62FAF948EFA2}" type="slidenum">
              <a:rPr lang="en-US" altLang="en-US">
                <a:solidFill>
                  <a:prstClr val="black"/>
                </a:solidFill>
              </a:rPr>
              <a:pPr algn="r" eaLnBrk="1" fontAlgn="base" hangingPunct="1">
                <a:spcBef>
                  <a:spcPct val="0"/>
                </a:spcBef>
                <a:spcAft>
                  <a:spcPct val="0"/>
                </a:spcAft>
              </a:pPr>
              <a:t>1</a:t>
            </a:fld>
            <a:endParaRPr lang="en-US" altLang="en-US" dirty="0">
              <a:solidFill>
                <a:prstClr val="black"/>
              </a:solidFill>
            </a:endParaRPr>
          </a:p>
        </p:txBody>
      </p:sp>
      <p:sp>
        <p:nvSpPr>
          <p:cNvPr id="84996" name="Rectangle 2"/>
          <p:cNvSpPr>
            <a:spLocks noGrp="1" noRot="1" noChangeAspect="1" noChangeArrowheads="1" noTextEdit="1"/>
          </p:cNvSpPr>
          <p:nvPr>
            <p:ph type="sldImg"/>
          </p:nvPr>
        </p:nvSpPr>
        <p:spPr>
          <a:ln/>
        </p:spPr>
      </p:sp>
      <p:sp>
        <p:nvSpPr>
          <p:cNvPr id="84997" name="Rectangle 3"/>
          <p:cNvSpPr>
            <a:spLocks noGrp="1" noChangeArrowheads="1"/>
          </p:cNvSpPr>
          <p:nvPr>
            <p:ph type="body" idx="1"/>
          </p:nvPr>
        </p:nvSpPr>
        <p:spPr>
          <a:xfrm>
            <a:off x="913993" y="4341521"/>
            <a:ext cx="5030017" cy="411600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14" tIns="47257" rIns="94514" bIns="47257"/>
          <a:lstStyle/>
          <a:p>
            <a:endParaRPr lang="en-US" altLang="en-US" dirty="0" smtClean="0">
              <a:latin typeface="Arial" charset="0"/>
              <a:cs typeface="Arial" charset="0"/>
            </a:endParaRPr>
          </a:p>
          <a:p>
            <a:endParaRPr lang="en-GB" altLang="en-US" dirty="0" smtClean="0">
              <a:latin typeface="Arial" charset="0"/>
              <a:cs typeface="Arial" charset="0"/>
            </a:endParaRPr>
          </a:p>
        </p:txBody>
      </p:sp>
    </p:spTree>
    <p:extLst>
      <p:ext uri="{BB962C8B-B14F-4D97-AF65-F5344CB8AC3E}">
        <p14:creationId xmlns:p14="http://schemas.microsoft.com/office/powerpoint/2010/main" val="1051203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Table may be used as a guide for the selection of the technology (domain) testing area for the National C&amp;I Labs. The Table provides indicative office floor requirements and cost factors. </a:t>
            </a:r>
            <a:endParaRPr lang="en-US" dirty="0"/>
          </a:p>
        </p:txBody>
      </p:sp>
      <p:sp>
        <p:nvSpPr>
          <p:cNvPr id="4" name="Slide Number Placeholder 3"/>
          <p:cNvSpPr>
            <a:spLocks noGrp="1"/>
          </p:cNvSpPr>
          <p:nvPr>
            <p:ph type="sldNum" sz="quarter" idx="10"/>
          </p:nvPr>
        </p:nvSpPr>
        <p:spPr/>
        <p:txBody>
          <a:bodyPr/>
          <a:lstStyle/>
          <a:p>
            <a:fld id="{CB05D8E8-71E4-4806-8767-456F4439B423}" type="slidenum">
              <a:rPr lang="en-US" smtClean="0"/>
              <a:pPr/>
              <a:t>7</a:t>
            </a:fld>
            <a:endParaRPr lang="en-US"/>
          </a:p>
        </p:txBody>
      </p:sp>
    </p:spTree>
    <p:extLst>
      <p:ext uri="{BB962C8B-B14F-4D97-AF65-F5344CB8AC3E}">
        <p14:creationId xmlns:p14="http://schemas.microsoft.com/office/powerpoint/2010/main" val="4022680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13</a:t>
            </a:fld>
            <a:endParaRPr lang="en-CA" dirty="0"/>
          </a:p>
        </p:txBody>
      </p:sp>
    </p:spTree>
    <p:extLst>
      <p:ext uri="{BB962C8B-B14F-4D97-AF65-F5344CB8AC3E}">
        <p14:creationId xmlns:p14="http://schemas.microsoft.com/office/powerpoint/2010/main" val="3385246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14</a:t>
            </a:fld>
            <a:endParaRPr lang="en-CA" dirty="0"/>
          </a:p>
        </p:txBody>
      </p:sp>
    </p:spTree>
    <p:extLst>
      <p:ext uri="{BB962C8B-B14F-4D97-AF65-F5344CB8AC3E}">
        <p14:creationId xmlns:p14="http://schemas.microsoft.com/office/powerpoint/2010/main" val="3530800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16</a:t>
            </a:fld>
            <a:endParaRPr lang="en-CA" dirty="0"/>
          </a:p>
        </p:txBody>
      </p:sp>
    </p:spTree>
    <p:extLst>
      <p:ext uri="{BB962C8B-B14F-4D97-AF65-F5344CB8AC3E}">
        <p14:creationId xmlns:p14="http://schemas.microsoft.com/office/powerpoint/2010/main" val="3944693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18</a:t>
            </a:fld>
            <a:endParaRPr lang="en-CA" dirty="0"/>
          </a:p>
        </p:txBody>
      </p:sp>
    </p:spTree>
    <p:extLst>
      <p:ext uri="{BB962C8B-B14F-4D97-AF65-F5344CB8AC3E}">
        <p14:creationId xmlns:p14="http://schemas.microsoft.com/office/powerpoint/2010/main" val="929053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19</a:t>
            </a:fld>
            <a:endParaRPr lang="en-CA" dirty="0"/>
          </a:p>
        </p:txBody>
      </p:sp>
    </p:spTree>
    <p:extLst>
      <p:ext uri="{BB962C8B-B14F-4D97-AF65-F5344CB8AC3E}">
        <p14:creationId xmlns:p14="http://schemas.microsoft.com/office/powerpoint/2010/main" val="452495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10867661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11766328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20326586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10835421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24547154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41304293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42078536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pPr defTabSz="457200"/>
            <a:fld id="{283C63E4-F9BE-C24A-B4FF-309EB18BA564}" type="slidenum">
              <a:rPr lang="en-US" smtClean="0">
                <a:solidFill>
                  <a:srgbClr val="4F81BD">
                    <a:lumMod val="60000"/>
                    <a:lumOff val="40000"/>
                  </a:srgbClr>
                </a:solidFill>
                <a:cs typeface="Arial" pitchFamily="34" charset="0"/>
              </a:rPr>
              <a:pPr defTabSz="457200"/>
              <a:t>‹#›</a:t>
            </a:fld>
            <a:endParaRPr lang="en-US" dirty="0">
              <a:solidFill>
                <a:srgbClr val="4F81BD">
                  <a:lumMod val="60000"/>
                  <a:lumOff val="40000"/>
                </a:srgbClr>
              </a:solidFill>
              <a:cs typeface="Arial" pitchFamily="34" charset="0"/>
            </a:endParaRPr>
          </a:p>
        </p:txBody>
      </p:sp>
    </p:spTree>
    <p:extLst>
      <p:ext uri="{BB962C8B-B14F-4D97-AF65-F5344CB8AC3E}">
        <p14:creationId xmlns:p14="http://schemas.microsoft.com/office/powerpoint/2010/main" val="1215515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itu.int/en/ITU-D/Technology/Documents/Events2014/CI_Workshop_SADC_Livingstone_October14/CI_SADCWorkshop_Zambia_Oct14_WorkshopOutcomes.pdf" TargetMode="External"/><Relationship Id="rId3" Type="http://schemas.openxmlformats.org/officeDocument/2006/relationships/hyperlink" Target="http://www.itu.int/en/ITU-D/Technology/Pages/CI_AssessmentStudyRegional.aspx" TargetMode="External"/><Relationship Id="rId7" Type="http://schemas.openxmlformats.org/officeDocument/2006/relationships/hyperlink" Target="http://www.itu.int/en/ITU-D/Technology/Documents/Events2014/CI_Workshop_SADC_Livingstone_October14/CI_SADCWorkshop_Zambia_Oct14_SurveyFindings.pdf" TargetMode="External"/><Relationship Id="rId12" Type="http://schemas.openxmlformats.org/officeDocument/2006/relationships/hyperlink" Target="http://www.itu.int/en/ITU-D/Technology/Documents/Events2014/CI_Workshop_SADC_Livingstone_October14/MEDIA_STATEMENT_ON_THE_MEETING_OF_SADC_MINISTERS_RESPONSIBLE_FOR_COMMUNICATIONS.doc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itu.int/en/ITU-D/Technology/Documents/ConformanceInteroperability/SADCAssessmentStudy_Final.pdf" TargetMode="External"/><Relationship Id="rId11" Type="http://schemas.openxmlformats.org/officeDocument/2006/relationships/hyperlink" Target="http://www.itu.int/en/ITU-D/Technology/Documents/Events2014/CI_Workshop_SADC_Livingstone_October14/CI_SADCWorkshop_Zambia_Oct14_PlanMRA.pdf" TargetMode="External"/><Relationship Id="rId5" Type="http://schemas.openxmlformats.org/officeDocument/2006/relationships/image" Target="../media/image8.png"/><Relationship Id="rId10" Type="http://schemas.openxmlformats.org/officeDocument/2006/relationships/hyperlink" Target="http://www.itu.int/en/ITU-D/Technology/Documents/Events2014/CI_Workshop_SADC_Livingstone_October14/CI_SADCWorkshop_Zambia_Oct14_PlanRegTestLab.pdf" TargetMode="External"/><Relationship Id="rId4" Type="http://schemas.openxmlformats.org/officeDocument/2006/relationships/hyperlink" Target="http://en.wikipedia.org/wiki/Southern_African_Development_Community" TargetMode="External"/><Relationship Id="rId9" Type="http://schemas.openxmlformats.org/officeDocument/2006/relationships/hyperlink" Target="http://www.itu.int/en/ITU-D/Technology/Documents/Events2014/CI_Workshop_SADC_Livingstone_October14/CI_SADCWorkshop_Zambia_Oct14_Incountrylabs.pdf"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itu.int/en/ITU-D/Technology/Documents/Events2014/CI_Workshop_Maghreb_Tunis_December14/CI%20Workshop%20Maghreb%202014_InCountryLab.pdf" TargetMode="External"/><Relationship Id="rId3" Type="http://schemas.openxmlformats.org/officeDocument/2006/relationships/image" Target="../media/image9.jpg"/><Relationship Id="rId7" Type="http://schemas.openxmlformats.org/officeDocument/2006/relationships/hyperlink" Target="http://www.itu.int/en/ITU-D/Technology/Documents/Events2014/CI_Workshop_Maghreb_Tunis_December14/CI%20Workshop%20Maghreb%202014_Outcomes.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itu.int/en/ITU-D/Technology/Documents/Events2014/CI_Workshop_Maghreb_Tunis_December14/Presentations/CI_Maghreb_Workshop_Tunis_Dec14%20_%20S5_3_MAkli.pdf" TargetMode="External"/><Relationship Id="rId5" Type="http://schemas.openxmlformats.org/officeDocument/2006/relationships/hyperlink" Target="http://www.itu.int/en/ITU-D/Technology/Documents/ConformanceInteroperability/Maghreb_AssessmentStudy_Final.pdf" TargetMode="External"/><Relationship Id="rId10" Type="http://schemas.openxmlformats.org/officeDocument/2006/relationships/hyperlink" Target="http://www.itu.int/en/ITU-D/Technology/Documents/Events2014/CI_Workshop_Maghreb_Tunis_December14/CI%20Workshop%20Maghreb%202014_ProposedPlanMRA.pdf" TargetMode="External"/><Relationship Id="rId4" Type="http://schemas.openxmlformats.org/officeDocument/2006/relationships/hyperlink" Target="http://www.maghrebarabe.org/en/" TargetMode="External"/><Relationship Id="rId9" Type="http://schemas.openxmlformats.org/officeDocument/2006/relationships/hyperlink" Target="http://www.itu.int/en/ITU-D/Technology/Documents/Events2014/CI_Workshop_Maghreb_Tunis_December14/CI%20Workshop%20Maghreb%202014_SelectionCriteria.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itu.int/en/ITU-D/Technology/Documents/Events2014/CI_Workshop_Carib_TT_Dec14/CI_Workshop_Carib_TT_Dec14_Outcomes.pdf" TargetMode="External"/><Relationship Id="rId5" Type="http://schemas.openxmlformats.org/officeDocument/2006/relationships/hyperlink" Target="http://www.itu.int/en/ITU-D/Technology/Documents/Events2014/CI_Workshop_Carib_TT_Dec14/CI_Workshop_Carib_TT_Dec14_Report.pdf" TargetMode="External"/><Relationship Id="rId4" Type="http://schemas.openxmlformats.org/officeDocument/2006/relationships/hyperlink" Target="http://www.itu.int/en/ITU-D/Technology/Documents/ConformanceInteroperability/CaribbeanAssessmentStudy.pdf"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eac.in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3"/>
          <p:cNvSpPr>
            <a:spLocks noChangeArrowheads="1"/>
          </p:cNvSpPr>
          <p:nvPr/>
        </p:nvSpPr>
        <p:spPr bwMode="auto">
          <a:xfrm>
            <a:off x="2987822" y="3853160"/>
            <a:ext cx="3352800" cy="1016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fontAlgn="base">
              <a:lnSpc>
                <a:spcPct val="85000"/>
              </a:lnSpc>
              <a:spcBef>
                <a:spcPct val="20000"/>
              </a:spcBef>
              <a:spcAft>
                <a:spcPct val="0"/>
              </a:spcAft>
              <a:buClr>
                <a:srgbClr val="0E438A"/>
              </a:buClr>
              <a:buSzPct val="110000"/>
            </a:pPr>
            <a:r>
              <a:rPr lang="en-US" altLang="en-US" sz="2600" dirty="0" smtClean="0">
                <a:solidFill>
                  <a:srgbClr val="3333CC"/>
                </a:solidFill>
                <a:latin typeface="Monotype Corsiva" pitchFamily="66" charset="0"/>
                <a:cs typeface="Arial" charset="0"/>
              </a:rPr>
              <a:t>27-28 </a:t>
            </a:r>
            <a:r>
              <a:rPr lang="en-US" altLang="en-US" sz="2600" dirty="0">
                <a:solidFill>
                  <a:srgbClr val="3333CC"/>
                </a:solidFill>
                <a:latin typeface="Monotype Corsiva" pitchFamily="66" charset="0"/>
                <a:cs typeface="Arial" charset="0"/>
              </a:rPr>
              <a:t>October 2015</a:t>
            </a:r>
          </a:p>
          <a:p>
            <a:pPr algn="ctr" fontAlgn="base">
              <a:lnSpc>
                <a:spcPct val="85000"/>
              </a:lnSpc>
              <a:spcBef>
                <a:spcPct val="20000"/>
              </a:spcBef>
              <a:spcAft>
                <a:spcPct val="0"/>
              </a:spcAft>
              <a:buClr>
                <a:srgbClr val="0E438A"/>
              </a:buClr>
              <a:buSzPct val="110000"/>
            </a:pPr>
            <a:r>
              <a:rPr lang="en-US" altLang="en-US" sz="2600" dirty="0" smtClean="0">
                <a:solidFill>
                  <a:srgbClr val="3333CC"/>
                </a:solidFill>
                <a:latin typeface="Monotype Corsiva" pitchFamily="66" charset="0"/>
                <a:cs typeface="Arial" charset="0"/>
              </a:rPr>
              <a:t>Jakarta</a:t>
            </a:r>
            <a:r>
              <a:rPr lang="en-US" altLang="en-US" sz="2600" dirty="0">
                <a:solidFill>
                  <a:srgbClr val="3333CC"/>
                </a:solidFill>
                <a:latin typeface="Monotype Corsiva" pitchFamily="66" charset="0"/>
                <a:cs typeface="Arial" charset="0"/>
              </a:rPr>
              <a:t>, Indonesia, </a:t>
            </a:r>
          </a:p>
        </p:txBody>
      </p:sp>
      <p:sp>
        <p:nvSpPr>
          <p:cNvPr id="53251" name="Rectangle 3"/>
          <p:cNvSpPr>
            <a:spLocks noChangeArrowheads="1"/>
          </p:cNvSpPr>
          <p:nvPr/>
        </p:nvSpPr>
        <p:spPr bwMode="auto">
          <a:xfrm>
            <a:off x="1576535" y="4869160"/>
            <a:ext cx="6175375" cy="1016000"/>
          </a:xfrm>
          <a:prstGeom prst="rect">
            <a:avLst/>
          </a:prstGeom>
          <a:solidFill>
            <a:schemeClr val="bg1"/>
          </a:solidFill>
          <a:ln w="9525">
            <a:solidFill>
              <a:schemeClr val="bg1"/>
            </a:solidFill>
            <a:miter lim="800000"/>
            <a:headEnd/>
            <a:tailEnd/>
          </a:ln>
          <a:extLst/>
        </p:spPr>
        <p:txBody>
          <a:bodyPr/>
          <a:lstStyle>
            <a:lvl1pPr eaLnBrk="0" hangingPunct="0">
              <a:lnSpc>
                <a:spcPct val="105000"/>
              </a:lnSpc>
              <a:spcBef>
                <a:spcPct val="20000"/>
              </a:spcBef>
              <a:buClr>
                <a:srgbClr val="0E438A"/>
              </a:buClr>
              <a:buSzPct val="110000"/>
              <a:buFont typeface="Wingdings" pitchFamily="2" charset="2"/>
              <a:buChar char="§"/>
              <a:defRPr sz="3200">
                <a:solidFill>
                  <a:srgbClr val="5C5C5C"/>
                </a:solidFill>
                <a:latin typeface="Verdana" pitchFamily="34" charset="0"/>
                <a:cs typeface="Arial" charset="0"/>
              </a:defRPr>
            </a:lvl1pPr>
            <a:lvl2pPr marL="742950" indent="-285750" eaLnBrk="0" hangingPunct="0">
              <a:lnSpc>
                <a:spcPct val="105000"/>
              </a:lnSpc>
              <a:spcBef>
                <a:spcPct val="20000"/>
              </a:spcBef>
              <a:buClr>
                <a:srgbClr val="0099CC"/>
              </a:buClr>
              <a:buFont typeface="Wingdings" pitchFamily="2" charset="2"/>
              <a:buChar char="Ø"/>
              <a:defRPr sz="2800">
                <a:solidFill>
                  <a:srgbClr val="5C5C5C"/>
                </a:solidFill>
                <a:latin typeface="Verdana" pitchFamily="34" charset="0"/>
                <a:cs typeface="Arial" charset="0"/>
              </a:defRPr>
            </a:lvl2pPr>
            <a:lvl3pPr marL="1143000" indent="-228600" eaLnBrk="0" hangingPunct="0">
              <a:lnSpc>
                <a:spcPct val="105000"/>
              </a:lnSpc>
              <a:spcBef>
                <a:spcPct val="20000"/>
              </a:spcBef>
              <a:buClr>
                <a:srgbClr val="0099CC"/>
              </a:buClr>
              <a:buFont typeface="Wingdings" pitchFamily="2" charset="2"/>
              <a:buChar char="§"/>
              <a:defRPr sz="2400">
                <a:solidFill>
                  <a:srgbClr val="5C5C5C"/>
                </a:solidFill>
                <a:latin typeface="Verdana" pitchFamily="34" charset="0"/>
                <a:cs typeface="Arial" charset="0"/>
              </a:defRPr>
            </a:lvl3pPr>
            <a:lvl4pPr marL="1600200" indent="-228600" eaLnBrk="0" hangingPunct="0">
              <a:lnSpc>
                <a:spcPct val="105000"/>
              </a:lnSpc>
              <a:spcBef>
                <a:spcPct val="20000"/>
              </a:spcBef>
              <a:buFont typeface="Verdana" pitchFamily="34" charset="0"/>
              <a:buChar char="–"/>
              <a:defRPr sz="2000">
                <a:solidFill>
                  <a:srgbClr val="5C5C5C"/>
                </a:solidFill>
                <a:latin typeface="Verdana" pitchFamily="34" charset="0"/>
                <a:cs typeface="Arial" charset="0"/>
              </a:defRPr>
            </a:lvl4pPr>
            <a:lvl5pPr marL="2057400" indent="-228600" eaLnBrk="0" hangingPunct="0">
              <a:lnSpc>
                <a:spcPct val="105000"/>
              </a:lnSpc>
              <a:spcBef>
                <a:spcPct val="20000"/>
              </a:spcBef>
              <a:buFont typeface="Verdana" pitchFamily="34" charset="0"/>
              <a:buChar char="–"/>
              <a:defRPr sz="2000">
                <a:solidFill>
                  <a:srgbClr val="5C5C5C"/>
                </a:solidFill>
                <a:latin typeface="Verdana" pitchFamily="34" charset="0"/>
                <a:cs typeface="Arial" charset="0"/>
              </a:defRPr>
            </a:lvl5pPr>
            <a:lvl6pPr marL="25146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charset="0"/>
              </a:defRPr>
            </a:lvl6pPr>
            <a:lvl7pPr marL="29718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charset="0"/>
              </a:defRPr>
            </a:lvl7pPr>
            <a:lvl8pPr marL="34290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charset="0"/>
              </a:defRPr>
            </a:lvl8pPr>
            <a:lvl9pPr marL="38862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charset="0"/>
              </a:defRPr>
            </a:lvl9pPr>
          </a:lstStyle>
          <a:p>
            <a:pPr algn="ctr" eaLnBrk="1" fontAlgn="base" hangingPunct="1">
              <a:lnSpc>
                <a:spcPct val="85000"/>
              </a:lnSpc>
              <a:spcAft>
                <a:spcPct val="0"/>
              </a:spcAft>
              <a:buFont typeface="Wingdings" pitchFamily="2" charset="2"/>
              <a:buNone/>
            </a:pPr>
            <a:r>
              <a:rPr lang="en-GB" altLang="en-US" sz="2600" dirty="0" smtClean="0">
                <a:solidFill>
                  <a:srgbClr val="3333CC"/>
                </a:solidFill>
                <a:latin typeface="Monotype Corsiva" pitchFamily="66" charset="0"/>
              </a:rPr>
              <a:t>Sameer Sharma</a:t>
            </a:r>
          </a:p>
          <a:p>
            <a:pPr algn="ctr" eaLnBrk="1" fontAlgn="base" hangingPunct="1">
              <a:lnSpc>
                <a:spcPct val="85000"/>
              </a:lnSpc>
              <a:spcAft>
                <a:spcPct val="0"/>
              </a:spcAft>
              <a:buFont typeface="Wingdings" pitchFamily="2" charset="2"/>
              <a:buNone/>
            </a:pPr>
            <a:r>
              <a:rPr lang="en-GB" altLang="en-US" sz="2600" dirty="0" smtClean="0">
                <a:solidFill>
                  <a:srgbClr val="3333CC"/>
                </a:solidFill>
                <a:latin typeface="Monotype Corsiva" pitchFamily="66" charset="0"/>
              </a:rPr>
              <a:t>Senior Advisor, ITU Regional Office, Bangkok</a:t>
            </a:r>
            <a:endParaRPr lang="en-US" altLang="en-US" sz="2600" dirty="0">
              <a:solidFill>
                <a:srgbClr val="3333CC"/>
              </a:solidFill>
              <a:latin typeface="Monotype Corsiva" pitchFamily="66" charset="0"/>
            </a:endParaRPr>
          </a:p>
        </p:txBody>
      </p:sp>
      <p:sp>
        <p:nvSpPr>
          <p:cNvPr id="6" name="Text Box 4"/>
          <p:cNvSpPr txBox="1">
            <a:spLocks noChangeArrowheads="1"/>
          </p:cNvSpPr>
          <p:nvPr/>
        </p:nvSpPr>
        <p:spPr bwMode="auto">
          <a:xfrm>
            <a:off x="739786" y="1628800"/>
            <a:ext cx="7848872" cy="193899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lvl1pPr eaLnBrk="0" hangingPunct="0">
              <a:defRPr sz="2000">
                <a:solidFill>
                  <a:schemeClr val="tx1"/>
                </a:solidFill>
                <a:latin typeface="Calibri" pitchFamily="34" charset="0"/>
                <a:cs typeface="Arial" pitchFamily="34" charset="0"/>
              </a:defRPr>
            </a:lvl1pPr>
            <a:lvl2pPr marL="742950" indent="-285750" eaLnBrk="0" hangingPunct="0">
              <a:defRPr sz="2000">
                <a:solidFill>
                  <a:schemeClr val="tx1"/>
                </a:solidFill>
                <a:latin typeface="Calibri" pitchFamily="34" charset="0"/>
                <a:cs typeface="Arial" pitchFamily="34" charset="0"/>
              </a:defRPr>
            </a:lvl2pPr>
            <a:lvl3pPr marL="1143000" indent="-228600" eaLnBrk="0" hangingPunct="0">
              <a:defRPr sz="2000">
                <a:solidFill>
                  <a:schemeClr val="tx1"/>
                </a:solidFill>
                <a:latin typeface="Calibri" pitchFamily="34" charset="0"/>
                <a:cs typeface="Arial" pitchFamily="34" charset="0"/>
              </a:defRPr>
            </a:lvl3pPr>
            <a:lvl4pPr marL="1600200" indent="-228600" eaLnBrk="0" hangingPunct="0">
              <a:defRPr sz="2000">
                <a:solidFill>
                  <a:schemeClr val="tx1"/>
                </a:solidFill>
                <a:latin typeface="Calibri" pitchFamily="34" charset="0"/>
                <a:cs typeface="Arial" pitchFamily="34" charset="0"/>
              </a:defRPr>
            </a:lvl4pPr>
            <a:lvl5pPr marL="2057400" indent="-228600" eaLnBrk="0" hangingPunct="0">
              <a:defRPr sz="20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alibri" pitchFamily="34" charset="0"/>
                <a:cs typeface="Arial" pitchFamily="34" charset="0"/>
              </a:defRPr>
            </a:lvl9pPr>
          </a:lstStyle>
          <a:p>
            <a:pPr algn="ctr" eaLnBrk="1" fontAlgn="base" hangingPunct="1">
              <a:spcBef>
                <a:spcPct val="0"/>
              </a:spcBef>
              <a:spcAft>
                <a:spcPct val="0"/>
              </a:spcAft>
              <a:defRPr/>
            </a:pPr>
            <a:r>
              <a:rPr lang="en-US" sz="4000" b="1" dirty="0">
                <a:solidFill>
                  <a:srgbClr val="FFFFFF"/>
                </a:solidFill>
                <a:effectLst>
                  <a:outerShdw blurRad="38100" dist="38100" dir="2700000" algn="tl">
                    <a:srgbClr val="000000"/>
                  </a:outerShdw>
                </a:effectLst>
                <a:latin typeface="Trebuchet MS" pitchFamily="34" charset="0"/>
              </a:rPr>
              <a:t>Conformance and </a:t>
            </a:r>
            <a:r>
              <a:rPr lang="en-US" sz="4000" b="1" dirty="0" smtClean="0">
                <a:solidFill>
                  <a:srgbClr val="FFFFFF"/>
                </a:solidFill>
                <a:effectLst>
                  <a:outerShdw blurRad="38100" dist="38100" dir="2700000" algn="tl">
                    <a:srgbClr val="000000"/>
                  </a:outerShdw>
                </a:effectLst>
                <a:latin typeface="Trebuchet MS" pitchFamily="34" charset="0"/>
              </a:rPr>
              <a:t>Interoperability:  Regional </a:t>
            </a:r>
            <a:r>
              <a:rPr lang="en-US" sz="4000" b="1" dirty="0">
                <a:solidFill>
                  <a:srgbClr val="FFFFFF"/>
                </a:solidFill>
                <a:effectLst>
                  <a:outerShdw blurRad="38100" dist="38100" dir="2700000" algn="tl">
                    <a:srgbClr val="000000"/>
                  </a:outerShdw>
                </a:effectLst>
                <a:latin typeface="Trebuchet MS" pitchFamily="34" charset="0"/>
              </a:rPr>
              <a:t>Assessment Studies</a:t>
            </a:r>
            <a:endParaRPr lang="en-US" sz="3600" dirty="0" smtClean="0">
              <a:solidFill>
                <a:srgbClr val="FFFFFF"/>
              </a:solidFill>
              <a:effectLst>
                <a:outerShdw blurRad="38100" dist="38100" dir="2700000" algn="tl">
                  <a:srgbClr val="000000"/>
                </a:outerShdw>
              </a:effectLst>
              <a:latin typeface="Verdana" pitchFamily="34" charset="0"/>
            </a:endParaRPr>
          </a:p>
        </p:txBody>
      </p:sp>
      <p:sp>
        <p:nvSpPr>
          <p:cNvPr id="2" name="Rectangle 1"/>
          <p:cNvSpPr/>
          <p:nvPr/>
        </p:nvSpPr>
        <p:spPr>
          <a:xfrm>
            <a:off x="1559223" y="751468"/>
            <a:ext cx="590465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a:t>ITU Regional Standardization Forum for Asia-Pacific Region</a:t>
            </a:r>
          </a:p>
        </p:txBody>
      </p:sp>
    </p:spTree>
    <p:extLst>
      <p:ext uri="{BB962C8B-B14F-4D97-AF65-F5344CB8AC3E}">
        <p14:creationId xmlns:p14="http://schemas.microsoft.com/office/powerpoint/2010/main" val="2953901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91851" y="-27384"/>
            <a:ext cx="8456613" cy="523220"/>
          </a:xfrm>
        </p:spPr>
        <p:txBody>
          <a:bodyPr>
            <a:noAutofit/>
          </a:bodyPr>
          <a:lstStyle/>
          <a:p>
            <a:pPr algn="l" defTabSz="914400" eaLnBrk="0" fontAlgn="base" hangingPunct="0">
              <a:spcAft>
                <a:spcPct val="0"/>
              </a:spcAft>
            </a:pPr>
            <a:r>
              <a:rPr lang="en-CA" sz="2900" dirty="0"/>
              <a:t>China Telecommunication Technology Labs(CTTL)</a:t>
            </a:r>
          </a:p>
        </p:txBody>
      </p:sp>
      <p:sp>
        <p:nvSpPr>
          <p:cNvPr id="10243" name="Content Placeholder 2"/>
          <p:cNvSpPr>
            <a:spLocks noGrp="1"/>
          </p:cNvSpPr>
          <p:nvPr>
            <p:ph idx="1"/>
          </p:nvPr>
        </p:nvSpPr>
        <p:spPr>
          <a:xfrm>
            <a:off x="291851" y="836712"/>
            <a:ext cx="5576293" cy="4824536"/>
          </a:xfrm>
        </p:spPr>
        <p:txBody>
          <a:bodyPr>
            <a:noAutofit/>
          </a:bodyPr>
          <a:lstStyle/>
          <a:p>
            <a:pPr>
              <a:buFont typeface="Wingdings" panose="05000000000000000000" pitchFamily="2" charset="2"/>
              <a:buChar char="§"/>
              <a:defRPr/>
            </a:pPr>
            <a:r>
              <a:rPr lang="en-US" sz="1800" dirty="0" smtClean="0"/>
              <a:t>China </a:t>
            </a:r>
            <a:r>
              <a:rPr lang="en-US" sz="1800" dirty="0"/>
              <a:t>Telecommunication Technology Labs (CTTL), founded in 1981, was named under the authorization of the Ministry of Information and Industry Technology (MIIT) and the State General Administration for Quality Supervision, Inspection, and Quarantine (AQSIQ).</a:t>
            </a:r>
          </a:p>
          <a:p>
            <a:pPr>
              <a:buFont typeface="Wingdings" panose="05000000000000000000" pitchFamily="2" charset="2"/>
              <a:buChar char="§"/>
              <a:defRPr/>
            </a:pPr>
            <a:r>
              <a:rPr lang="en-US" sz="1800" dirty="0" smtClean="0"/>
              <a:t>Current </a:t>
            </a:r>
            <a:r>
              <a:rPr lang="en-US" sz="1800" dirty="0"/>
              <a:t>CTTL is administrated by China Academy of Information and Communication Technology  (CAICT).</a:t>
            </a:r>
          </a:p>
          <a:p>
            <a:pPr>
              <a:buFont typeface="Wingdings" panose="05000000000000000000" pitchFamily="2" charset="2"/>
              <a:buChar char="§"/>
              <a:defRPr/>
            </a:pPr>
            <a:r>
              <a:rPr lang="en-US" sz="1800" dirty="0" smtClean="0"/>
              <a:t>CTTL </a:t>
            </a:r>
            <a:r>
              <a:rPr lang="en-US" sz="1800" dirty="0"/>
              <a:t>is a leading high-tech laboratory on the combined missions of information communication technology development, information communication product standards and test methods research, telecommunication metrology standards and methods research, products inspection, verification and technical assessment as well as testing instruments </a:t>
            </a:r>
            <a:r>
              <a:rPr lang="en-US" sz="1800" dirty="0" smtClean="0"/>
              <a:t>methodology </a:t>
            </a:r>
            <a:r>
              <a:rPr lang="en-US" sz="1800" dirty="0"/>
              <a:t>and evaluation of communication software.</a:t>
            </a:r>
          </a:p>
          <a:p>
            <a:pPr marL="0" indent="0">
              <a:buFont typeface="Wingdings" pitchFamily="2" charset="2"/>
              <a:buNone/>
              <a:defRPr/>
            </a:pPr>
            <a:endParaRPr lang="en-CA" sz="1800"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844522"/>
            <a:ext cx="2088232" cy="2257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3476360"/>
            <a:ext cx="2592288" cy="1944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562745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91851" y="-27384"/>
            <a:ext cx="8456613" cy="523220"/>
          </a:xfrm>
        </p:spPr>
        <p:txBody>
          <a:bodyPr>
            <a:noAutofit/>
          </a:bodyPr>
          <a:lstStyle/>
          <a:p>
            <a:pPr algn="l" defTabSz="914400" eaLnBrk="0" fontAlgn="base" hangingPunct="0">
              <a:spcAft>
                <a:spcPct val="0"/>
              </a:spcAft>
            </a:pPr>
            <a:r>
              <a:rPr lang="en-CA" sz="2900" dirty="0"/>
              <a:t>China Telecommunication Technology </a:t>
            </a:r>
            <a:r>
              <a:rPr lang="en-CA" sz="2900" dirty="0" smtClean="0"/>
              <a:t>Labs (</a:t>
            </a:r>
            <a:r>
              <a:rPr lang="en-CA" sz="2900" dirty="0"/>
              <a:t>CTTL)</a:t>
            </a:r>
          </a:p>
        </p:txBody>
      </p:sp>
      <p:sp>
        <p:nvSpPr>
          <p:cNvPr id="10243" name="Content Placeholder 2"/>
          <p:cNvSpPr>
            <a:spLocks noGrp="1"/>
          </p:cNvSpPr>
          <p:nvPr>
            <p:ph idx="1"/>
          </p:nvPr>
        </p:nvSpPr>
        <p:spPr>
          <a:xfrm>
            <a:off x="107504" y="667413"/>
            <a:ext cx="5668467" cy="4752528"/>
          </a:xfrm>
        </p:spPr>
        <p:txBody>
          <a:bodyPr>
            <a:normAutofit fontScale="92500" lnSpcReduction="20000"/>
          </a:bodyPr>
          <a:lstStyle/>
          <a:p>
            <a:pPr>
              <a:buFont typeface="Wingdings" panose="05000000000000000000" pitchFamily="2" charset="2"/>
              <a:buChar char="§"/>
              <a:defRPr/>
            </a:pPr>
            <a:r>
              <a:rPr lang="en-US" sz="2400" dirty="0" smtClean="0"/>
              <a:t>The </a:t>
            </a:r>
            <a:r>
              <a:rPr lang="en-US" sz="2400" dirty="0"/>
              <a:t>development strategy of CTTL is located in the field of electronic information communication industry, based on the research of telecommunications engineering technology with also related fundamental theory, guided by the national and international telecommunication markets demand. </a:t>
            </a:r>
            <a:r>
              <a:rPr lang="en-US" sz="2400" dirty="0" smtClean="0"/>
              <a:t>CTTL provides </a:t>
            </a:r>
            <a:r>
              <a:rPr lang="en-US" sz="2400" dirty="0"/>
              <a:t>comprehensive services and support to the government departments, network operators, product designers and manufacturers. </a:t>
            </a:r>
          </a:p>
          <a:p>
            <a:pPr>
              <a:buFont typeface="Wingdings" panose="05000000000000000000" pitchFamily="2" charset="2"/>
              <a:buChar char="§"/>
              <a:defRPr/>
            </a:pPr>
            <a:r>
              <a:rPr lang="en-US" sz="2400" dirty="0" smtClean="0"/>
              <a:t>The </a:t>
            </a:r>
            <a:r>
              <a:rPr lang="en-US" sz="2400" dirty="0"/>
              <a:t>main task of CTTL includes researching on the electronic communication information technology, setting the relevant standards, carrying out the technical feasibility and the standards compliance technology experiment and test. </a:t>
            </a:r>
          </a:p>
          <a:p>
            <a:pPr marL="0" indent="0">
              <a:buFont typeface="Wingdings" pitchFamily="2" charset="2"/>
              <a:buNone/>
              <a:defRPr/>
            </a:pPr>
            <a:endParaRPr lang="en-CA" sz="2400"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1866" y="764321"/>
            <a:ext cx="2856598" cy="2088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3121039"/>
            <a:ext cx="2592288" cy="25649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08040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91851" y="-27384"/>
            <a:ext cx="8456613" cy="523220"/>
          </a:xfrm>
        </p:spPr>
        <p:txBody>
          <a:bodyPr>
            <a:noAutofit/>
          </a:bodyPr>
          <a:lstStyle/>
          <a:p>
            <a:pPr algn="l" defTabSz="914400" eaLnBrk="0" fontAlgn="base" hangingPunct="0">
              <a:spcAft>
                <a:spcPct val="0"/>
              </a:spcAft>
            </a:pPr>
            <a:r>
              <a:rPr lang="en-CA" sz="2900" dirty="0"/>
              <a:t>China Telecommunication Technology Labs(CTTL)</a:t>
            </a:r>
          </a:p>
        </p:txBody>
      </p:sp>
      <p:sp>
        <p:nvSpPr>
          <p:cNvPr id="10243" name="Content Placeholder 2"/>
          <p:cNvSpPr>
            <a:spLocks noGrp="1"/>
          </p:cNvSpPr>
          <p:nvPr>
            <p:ph idx="1"/>
          </p:nvPr>
        </p:nvSpPr>
        <p:spPr>
          <a:xfrm>
            <a:off x="487708" y="692696"/>
            <a:ext cx="8260755" cy="5688632"/>
          </a:xfrm>
        </p:spPr>
        <p:txBody>
          <a:bodyPr>
            <a:normAutofit fontScale="77500" lnSpcReduction="20000"/>
          </a:bodyPr>
          <a:lstStyle/>
          <a:p>
            <a:pPr>
              <a:buFont typeface="Wingdings" panose="05000000000000000000" pitchFamily="2" charset="2"/>
              <a:buChar char="§"/>
              <a:defRPr/>
            </a:pPr>
            <a:r>
              <a:rPr lang="en-US" sz="2600" dirty="0" smtClean="0"/>
              <a:t>CTTL </a:t>
            </a:r>
            <a:r>
              <a:rPr lang="en-US" sz="2600" dirty="0"/>
              <a:t>has established its quality system according to the ISO/IEC 17025 and achieved successfully accreditation certificates both from the China National Accreditation Service for Conformity Assessment (CNAS) and foreign accreditation bodies (e.g. </a:t>
            </a:r>
            <a:r>
              <a:rPr lang="en-US" sz="2600" dirty="0" err="1"/>
              <a:t>DakkS</a:t>
            </a:r>
            <a:r>
              <a:rPr lang="en-US" sz="2600" dirty="0"/>
              <a:t>, Germany). </a:t>
            </a:r>
            <a:endParaRPr lang="en-US" sz="2600" dirty="0" smtClean="0"/>
          </a:p>
          <a:p>
            <a:pPr>
              <a:buFont typeface="Wingdings" panose="05000000000000000000" pitchFamily="2" charset="2"/>
              <a:buChar char="§"/>
              <a:defRPr/>
            </a:pPr>
            <a:r>
              <a:rPr lang="en-US" sz="2600" dirty="0" smtClean="0"/>
              <a:t>The </a:t>
            </a:r>
            <a:r>
              <a:rPr lang="en-US" sz="2600" dirty="0"/>
              <a:t>Accredited scope of the laboratories covers various electronic information communication products including all kinds of telecommunication terminals, accessing equipment, transmission equipment, exchange, IP network equipment, multi-media communication equipment, gateway, server, electronic chips, automobile electronics, cable, power supply equipment as well as their reliability, seismic, energy conservation and environmental protection, hazardous substances testing, electrical safety and electromagnetic compatibility (EMC). </a:t>
            </a:r>
            <a:endParaRPr lang="en-US" sz="2600" dirty="0" smtClean="0"/>
          </a:p>
          <a:p>
            <a:pPr>
              <a:buFont typeface="Wingdings" panose="05000000000000000000" pitchFamily="2" charset="2"/>
              <a:buChar char="§"/>
              <a:defRPr/>
            </a:pPr>
            <a:r>
              <a:rPr lang="en-US" sz="2600" dirty="0" smtClean="0"/>
              <a:t>CTTL </a:t>
            </a:r>
            <a:r>
              <a:rPr lang="en-US" sz="2600" dirty="0"/>
              <a:t>has become an advanced national base in large scale with </a:t>
            </a:r>
            <a:r>
              <a:rPr lang="en-US" sz="2600" dirty="0" smtClean="0"/>
              <a:t>integrated </a:t>
            </a:r>
            <a:r>
              <a:rPr lang="en-US" sz="2600" dirty="0"/>
              <a:t>function for electronic information communication equipment testing and inspection as well as metrology and calibration of measuring instruments, providing open services to manufacturers and other clients both nationwide and worldwide. CTTL is a designating test laboratory for implementation of APEC-TEL-MRA and also the location of the Secretariat for APEC TEL MRA Working Group in China.</a:t>
            </a:r>
          </a:p>
          <a:p>
            <a:pPr marL="0" indent="0">
              <a:buFont typeface="Wingdings" pitchFamily="2" charset="2"/>
              <a:buNone/>
              <a:defRPr/>
            </a:pPr>
            <a:endParaRPr lang="en-CA" sz="2400" dirty="0" smtClean="0"/>
          </a:p>
        </p:txBody>
      </p:sp>
    </p:spTree>
    <p:extLst>
      <p:ext uri="{BB962C8B-B14F-4D97-AF65-F5344CB8AC3E}">
        <p14:creationId xmlns:p14="http://schemas.microsoft.com/office/powerpoint/2010/main" val="23319111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91851" y="-27384"/>
            <a:ext cx="8456613" cy="553998"/>
          </a:xfrm>
        </p:spPr>
        <p:txBody>
          <a:bodyPr vert="horz" lIns="91440" tIns="45720" rIns="91440" bIns="45720" rtlCol="0" anchor="ctr">
            <a:normAutofit/>
          </a:bodyPr>
          <a:lstStyle/>
          <a:p>
            <a:pPr algn="l"/>
            <a:r>
              <a:rPr lang="en-CA" sz="2900" dirty="0"/>
              <a:t>C&amp;I Regional Assessment Studies</a:t>
            </a:r>
          </a:p>
        </p:txBody>
      </p:sp>
      <p:sp>
        <p:nvSpPr>
          <p:cNvPr id="10243" name="Content Placeholder 2"/>
          <p:cNvSpPr>
            <a:spLocks noGrp="1"/>
          </p:cNvSpPr>
          <p:nvPr>
            <p:ph idx="1"/>
          </p:nvPr>
        </p:nvSpPr>
        <p:spPr>
          <a:xfrm>
            <a:off x="179512" y="764705"/>
            <a:ext cx="6264695" cy="2088232"/>
          </a:xfrm>
        </p:spPr>
        <p:txBody>
          <a:bodyPr>
            <a:normAutofit fontScale="92500" lnSpcReduction="20000"/>
          </a:bodyPr>
          <a:lstStyle/>
          <a:p>
            <a:pPr marL="0" indent="0">
              <a:buNone/>
              <a:defRPr/>
            </a:pPr>
            <a:r>
              <a:rPr lang="en-CA" sz="2400" b="1" dirty="0" smtClean="0">
                <a:solidFill>
                  <a:schemeClr val="tx2">
                    <a:lumMod val="60000"/>
                    <a:lumOff val="40000"/>
                  </a:schemeClr>
                </a:solidFill>
                <a:hlinkClick r:id="rId3"/>
              </a:rPr>
              <a:t>Calendar</a:t>
            </a:r>
            <a:endParaRPr lang="en-CA" sz="2400" b="1" dirty="0" smtClean="0">
              <a:solidFill>
                <a:schemeClr val="tx2">
                  <a:lumMod val="60000"/>
                  <a:lumOff val="40000"/>
                </a:schemeClr>
              </a:solidFill>
            </a:endParaRPr>
          </a:p>
          <a:p>
            <a:pPr>
              <a:buFont typeface="Wingdings" panose="05000000000000000000" pitchFamily="2" charset="2"/>
              <a:buChar char="§"/>
              <a:defRPr/>
            </a:pPr>
            <a:r>
              <a:rPr lang="en-CA" sz="2400" b="1" dirty="0" smtClean="0"/>
              <a:t>Assessment Study for </a:t>
            </a:r>
            <a:r>
              <a:rPr lang="en-CA" sz="2400" b="1" dirty="0" smtClean="0">
                <a:hlinkClick r:id="rId4"/>
              </a:rPr>
              <a:t>SADC Region </a:t>
            </a:r>
            <a:r>
              <a:rPr lang="en-CA" sz="2400" b="1" dirty="0" smtClean="0"/>
              <a:t>  completed 2014)</a:t>
            </a:r>
          </a:p>
          <a:p>
            <a:pPr lvl="1">
              <a:defRPr/>
            </a:pPr>
            <a:r>
              <a:rPr lang="en-CA" sz="2000" dirty="0" smtClean="0"/>
              <a:t>The results of the Assessment Study have been presented during the  </a:t>
            </a:r>
            <a:r>
              <a:rPr lang="en-US" sz="2000" dirty="0"/>
              <a:t>Subregional Workshop for SADC (Southern African Development Community</a:t>
            </a:r>
            <a:r>
              <a:rPr lang="en-US" sz="2000" dirty="0" smtClean="0"/>
              <a:t>), </a:t>
            </a:r>
            <a:r>
              <a:rPr lang="en-US" sz="2000" dirty="0"/>
              <a:t>13-15 October 2014, Livingstone (Zambia)</a:t>
            </a:r>
            <a:r>
              <a:rPr lang="en-US" sz="2000" dirty="0" smtClean="0"/>
              <a:t>  </a:t>
            </a:r>
          </a:p>
          <a:p>
            <a:pPr lvl="1">
              <a:defRPr/>
            </a:pPr>
            <a:endParaRPr lang="en-US" sz="2000" dirty="0"/>
          </a:p>
          <a:p>
            <a:pPr lvl="1">
              <a:defRPr/>
            </a:pPr>
            <a:endParaRPr lang="en-US" sz="2000" dirty="0" smtClean="0"/>
          </a:p>
          <a:p>
            <a:pPr lvl="1">
              <a:defRPr/>
            </a:pPr>
            <a:endParaRPr lang="en-US" sz="2000" dirty="0"/>
          </a:p>
          <a:p>
            <a:pPr lvl="1">
              <a:defRPr/>
            </a:pPr>
            <a:endParaRPr lang="en-US" sz="2000" dirty="0" smtClean="0"/>
          </a:p>
          <a:p>
            <a:pPr lvl="1">
              <a:defRPr/>
            </a:pPr>
            <a:endParaRPr lang="en-US" sz="2000" dirty="0"/>
          </a:p>
          <a:p>
            <a:pPr lvl="1">
              <a:defRPr/>
            </a:pPr>
            <a:endParaRPr lang="en-US" sz="2000" dirty="0" smtClean="0"/>
          </a:p>
          <a:p>
            <a:pPr lvl="1">
              <a:defRPr/>
            </a:pPr>
            <a:endParaRPr lang="en-US" sz="2000" dirty="0"/>
          </a:p>
          <a:p>
            <a:pPr lvl="1">
              <a:defRPr/>
            </a:pPr>
            <a:endParaRPr lang="en-US" sz="2000" dirty="0" smtClean="0"/>
          </a:p>
          <a:p>
            <a:pPr lvl="1">
              <a:defRPr/>
            </a:pPr>
            <a:endParaRPr lang="en-CA" sz="2000" dirty="0" smtClean="0"/>
          </a:p>
          <a:p>
            <a:pPr>
              <a:buNone/>
              <a:defRPr/>
            </a:pPr>
            <a:endParaRPr lang="en-CA" sz="2400" dirty="0" smtClean="0"/>
          </a:p>
          <a:p>
            <a:pPr marL="0" indent="0">
              <a:buFont typeface="Wingdings" pitchFamily="2" charset="2"/>
              <a:buNone/>
              <a:defRPr/>
            </a:pPr>
            <a:endParaRPr lang="en-CA" sz="2400" dirty="0" smtClean="0"/>
          </a:p>
        </p:txBody>
      </p:sp>
      <p:pic>
        <p:nvPicPr>
          <p:cNvPr id="2" name="Picture 1"/>
          <p:cNvPicPr>
            <a:picLocks noChangeAspect="1"/>
          </p:cNvPicPr>
          <p:nvPr/>
        </p:nvPicPr>
        <p:blipFill>
          <a:blip r:embed="rId5"/>
          <a:stretch>
            <a:fillRect/>
          </a:stretch>
        </p:blipFill>
        <p:spPr>
          <a:xfrm>
            <a:off x="6684138" y="613602"/>
            <a:ext cx="2064326" cy="1911580"/>
          </a:xfrm>
          <a:prstGeom prst="rect">
            <a:avLst/>
          </a:prstGeom>
        </p:spPr>
      </p:pic>
      <p:sp>
        <p:nvSpPr>
          <p:cNvPr id="6" name="Content Placeholder 2"/>
          <p:cNvSpPr txBox="1">
            <a:spLocks/>
          </p:cNvSpPr>
          <p:nvPr/>
        </p:nvSpPr>
        <p:spPr>
          <a:xfrm>
            <a:off x="179512" y="2910030"/>
            <a:ext cx="8568952" cy="24482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solidFill>
                  <a:srgbClr val="FF0000"/>
                </a:solidFill>
                <a:hlinkClick r:id="rId6"/>
              </a:rPr>
              <a:t>Final Report</a:t>
            </a:r>
            <a:endParaRPr lang="en-US" sz="2000" dirty="0" smtClean="0">
              <a:solidFill>
                <a:srgbClr val="FF0000"/>
              </a:solidFill>
            </a:endParaRPr>
          </a:p>
          <a:p>
            <a:r>
              <a:rPr lang="en-US" sz="2000" dirty="0" smtClean="0">
                <a:solidFill>
                  <a:schemeClr val="tx2">
                    <a:lumMod val="75000"/>
                  </a:schemeClr>
                </a:solidFill>
                <a:hlinkClick r:id="rId7"/>
              </a:rPr>
              <a:t>Survey Findings</a:t>
            </a:r>
            <a:endParaRPr lang="en-US" sz="2000" dirty="0" smtClean="0"/>
          </a:p>
          <a:p>
            <a:r>
              <a:rPr lang="en-US" sz="2000" dirty="0" smtClean="0">
                <a:solidFill>
                  <a:schemeClr val="tx2">
                    <a:lumMod val="75000"/>
                  </a:schemeClr>
                </a:solidFill>
                <a:hlinkClick r:id="rId8"/>
              </a:rPr>
              <a:t>Outcomes of the Workshop for SADC,  Livingstone, Zambia, 13-15 Oct, 2014 </a:t>
            </a:r>
            <a:endParaRPr lang="en-US" sz="2000" dirty="0" smtClean="0">
              <a:solidFill>
                <a:schemeClr val="tx2">
                  <a:lumMod val="75000"/>
                </a:schemeClr>
              </a:solidFill>
            </a:endParaRPr>
          </a:p>
          <a:p>
            <a:pPr lvl="1"/>
            <a:r>
              <a:rPr lang="en-US" sz="1600" dirty="0" smtClean="0">
                <a:hlinkClick r:id="rId9"/>
              </a:rPr>
              <a:t>Recommendations: In Country C&amp;I Test Lab</a:t>
            </a:r>
            <a:endParaRPr lang="en-US" sz="1600" dirty="0" smtClean="0"/>
          </a:p>
          <a:p>
            <a:pPr lvl="1"/>
            <a:r>
              <a:rPr lang="en-US" sz="1600" dirty="0" smtClean="0">
                <a:hlinkClick r:id="rId10"/>
              </a:rPr>
              <a:t>Criteria for selecting countries for establishing regional test </a:t>
            </a:r>
            <a:r>
              <a:rPr lang="en-US" sz="1600" dirty="0" err="1" smtClean="0">
                <a:hlinkClick r:id="rId10"/>
              </a:rPr>
              <a:t>centres</a:t>
            </a:r>
            <a:endParaRPr lang="en-US" sz="1600" dirty="0" smtClean="0"/>
          </a:p>
          <a:p>
            <a:pPr lvl="1"/>
            <a:r>
              <a:rPr lang="en-US" sz="1600" dirty="0" smtClean="0">
                <a:hlinkClick r:id="rId11"/>
              </a:rPr>
              <a:t>Proposed plan for a SADC framework MRA</a:t>
            </a:r>
            <a:r>
              <a:rPr lang="en-US" sz="1600" dirty="0" smtClean="0">
                <a:solidFill>
                  <a:srgbClr val="FF0000"/>
                </a:solidFill>
              </a:rPr>
              <a:t> </a:t>
            </a:r>
          </a:p>
          <a:p>
            <a:pPr marL="428625" lvl="1" indent="-342900">
              <a:buFont typeface="Wingdings" panose="05000000000000000000" pitchFamily="2" charset="2"/>
              <a:buChar char="§"/>
            </a:pPr>
            <a:r>
              <a:rPr lang="en-US" sz="2000" dirty="0" smtClean="0">
                <a:hlinkClick r:id="rId12"/>
              </a:rPr>
              <a:t>Media ​statement on the meeting of SADC Ministers Responsible for  Communications, Postal and ICTs. </a:t>
            </a:r>
            <a:r>
              <a:rPr lang="en-US" sz="2000" dirty="0" err="1" smtClean="0">
                <a:hlinkClick r:id="rId12"/>
              </a:rPr>
              <a:t>Mangochi</a:t>
            </a:r>
            <a:r>
              <a:rPr lang="en-US" sz="2000" dirty="0" smtClean="0">
                <a:hlinkClick r:id="rId12"/>
              </a:rPr>
              <a:t>, Malawi,​ 21 November 2014​​</a:t>
            </a:r>
            <a:endParaRPr lang="en-US" sz="2000" dirty="0" smtClean="0"/>
          </a:p>
          <a:p>
            <a:pPr marL="428625" lvl="1" indent="-342900">
              <a:buFont typeface="Wingdings" panose="05000000000000000000" pitchFamily="2" charset="2"/>
              <a:buChar char="§"/>
            </a:pPr>
            <a:endParaRPr lang="en-US" sz="1600" dirty="0" smtClean="0"/>
          </a:p>
          <a:p>
            <a:pPr marL="428625" lvl="1" indent="-342900">
              <a:buFont typeface="Wingdings" panose="05000000000000000000" pitchFamily="2" charset="2"/>
              <a:buChar char="§"/>
            </a:pPr>
            <a:endParaRPr lang="en-US" sz="1600" dirty="0" smtClean="0">
              <a:solidFill>
                <a:srgbClr val="FF0000"/>
              </a:solidFill>
            </a:endParaRPr>
          </a:p>
          <a:p>
            <a:pPr marL="457200" lvl="1" indent="0">
              <a:buFont typeface="Arial"/>
              <a:buNone/>
            </a:pPr>
            <a:endParaRPr lang="en-US" sz="1600" dirty="0">
              <a:solidFill>
                <a:srgbClr val="FF0000"/>
              </a:solidFill>
            </a:endParaRPr>
          </a:p>
        </p:txBody>
      </p:sp>
    </p:spTree>
    <p:extLst>
      <p:ext uri="{BB962C8B-B14F-4D97-AF65-F5344CB8AC3E}">
        <p14:creationId xmlns:p14="http://schemas.microsoft.com/office/powerpoint/2010/main" val="14115975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835696" y="5773001"/>
            <a:ext cx="942047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6600" b="0" i="0" u="none" strike="noStrike" cap="none" normalizeH="0" baseline="0" dirty="0" smtClean="0">
                <a:ln>
                  <a:noFill/>
                </a:ln>
                <a:solidFill>
                  <a:schemeClr val="tx1"/>
                </a:solidFill>
                <a:effectLst/>
                <a:latin typeface="Arial" panose="020B0604020202020204" pitchFamily="34" charset="0"/>
              </a:rPr>
              <a:t/>
            </a:r>
            <a:br>
              <a:rPr kumimoji="0" lang="en-US" altLang="en-US" sz="16600" b="0" i="0" u="none" strike="noStrike" cap="none" normalizeH="0" baseline="0" dirty="0" smtClean="0">
                <a:ln>
                  <a:noFill/>
                </a:ln>
                <a:solidFill>
                  <a:schemeClr val="tx1"/>
                </a:solidFill>
                <a:effectLst/>
                <a:latin typeface="Arial" panose="020B0604020202020204" pitchFamily="34" charset="0"/>
              </a:rPr>
            </a:br>
            <a:r>
              <a:rPr kumimoji="0" lang="en-US" altLang="en-US" sz="1800" b="1" i="0" u="none" strike="noStrike" cap="none" normalizeH="0" baseline="0" dirty="0" smtClean="0">
                <a:ln>
                  <a:noFill/>
                </a:ln>
                <a:solidFill>
                  <a:schemeClr val="tx1"/>
                </a:solidFill>
                <a:effectLst/>
                <a:latin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6788" y="1210097"/>
            <a:ext cx="2777313" cy="2500104"/>
          </a:xfrm>
          <a:prstGeom prst="rect">
            <a:avLst/>
          </a:prstGeom>
        </p:spPr>
      </p:pic>
      <p:sp>
        <p:nvSpPr>
          <p:cNvPr id="6" name="Rectangle 5"/>
          <p:cNvSpPr/>
          <p:nvPr/>
        </p:nvSpPr>
        <p:spPr>
          <a:xfrm>
            <a:off x="305272" y="707765"/>
            <a:ext cx="4698776" cy="3970318"/>
          </a:xfrm>
          <a:prstGeom prst="rect">
            <a:avLst/>
          </a:prstGeom>
        </p:spPr>
        <p:txBody>
          <a:bodyPr wrap="square">
            <a:spAutoFit/>
          </a:bodyPr>
          <a:lstStyle/>
          <a:p>
            <a:pPr marL="342900" indent="-342900">
              <a:buFont typeface="Wingdings" panose="05000000000000000000" pitchFamily="2" charset="2"/>
              <a:buChar char="§"/>
              <a:defRPr/>
            </a:pPr>
            <a:r>
              <a:rPr lang="en-US" altLang="en-US" sz="2000" dirty="0">
                <a:solidFill>
                  <a:schemeClr val="tx2">
                    <a:lumMod val="60000"/>
                    <a:lumOff val="40000"/>
                  </a:schemeClr>
                </a:solidFill>
              </a:rPr>
              <a:t>Mauritania,  Morocco, Algeria, Tunisia,  Libya </a:t>
            </a:r>
            <a:r>
              <a:rPr lang="en-CA" sz="2000" dirty="0">
                <a:solidFill>
                  <a:schemeClr val="tx2">
                    <a:lumMod val="60000"/>
                    <a:lumOff val="40000"/>
                  </a:schemeClr>
                </a:solidFill>
              </a:rPr>
              <a:t>(completed 2014)</a:t>
            </a:r>
          </a:p>
          <a:p>
            <a:pPr marL="342900" indent="-342900">
              <a:buFont typeface="Wingdings" panose="05000000000000000000" pitchFamily="2" charset="2"/>
              <a:buChar char="§"/>
              <a:defRPr/>
            </a:pPr>
            <a:r>
              <a:rPr lang="en-CA" sz="2000" dirty="0">
                <a:solidFill>
                  <a:schemeClr val="tx2">
                    <a:lumMod val="60000"/>
                    <a:lumOff val="40000"/>
                  </a:schemeClr>
                </a:solidFill>
              </a:rPr>
              <a:t>The results of the assessment study have been presented during the  </a:t>
            </a:r>
            <a:r>
              <a:rPr lang="en-US" sz="2000" dirty="0">
                <a:solidFill>
                  <a:schemeClr val="tx2">
                    <a:lumMod val="60000"/>
                    <a:lumOff val="40000"/>
                  </a:schemeClr>
                </a:solidFill>
              </a:rPr>
              <a:t>Subregional Workshop for  Maghreb Countries, Tunis 9-11 </a:t>
            </a:r>
            <a:r>
              <a:rPr lang="en-US" sz="2000" dirty="0" smtClean="0">
                <a:solidFill>
                  <a:schemeClr val="tx2">
                    <a:lumMod val="60000"/>
                    <a:lumOff val="40000"/>
                  </a:schemeClr>
                </a:solidFill>
              </a:rPr>
              <a:t>Dec </a:t>
            </a:r>
            <a:r>
              <a:rPr lang="en-US" sz="2000" dirty="0">
                <a:solidFill>
                  <a:schemeClr val="tx2">
                    <a:lumMod val="60000"/>
                    <a:lumOff val="40000"/>
                  </a:schemeClr>
                </a:solidFill>
              </a:rPr>
              <a:t>2014  </a:t>
            </a:r>
          </a:p>
          <a:p>
            <a:pPr marL="342900" lvl="1" indent="-342900">
              <a:buFont typeface="Wingdings" panose="05000000000000000000" pitchFamily="2" charset="2"/>
              <a:buChar char="§"/>
              <a:defRPr/>
            </a:pPr>
            <a:r>
              <a:rPr lang="en-US" sz="2000" dirty="0" smtClean="0">
                <a:solidFill>
                  <a:schemeClr val="tx2">
                    <a:lumMod val="60000"/>
                    <a:lumOff val="40000"/>
                  </a:schemeClr>
                </a:solidFill>
              </a:rPr>
              <a:t>Assessment </a:t>
            </a:r>
            <a:r>
              <a:rPr lang="en-US" sz="2000" dirty="0">
                <a:solidFill>
                  <a:schemeClr val="tx2">
                    <a:lumMod val="60000"/>
                    <a:lumOff val="40000"/>
                  </a:schemeClr>
                </a:solidFill>
              </a:rPr>
              <a:t>Study for AMS (Caribbean) conducted in 2014, Assessment Studies  for  AMS (Central America) and  AFR (EAC countries) are  being conducted during 2015  </a:t>
            </a:r>
          </a:p>
          <a:p>
            <a:pPr marL="0" indent="0">
              <a:buNone/>
              <a:defRPr/>
            </a:pPr>
            <a:endParaRPr lang="en-US" sz="2800" dirty="0"/>
          </a:p>
        </p:txBody>
      </p:sp>
      <p:sp>
        <p:nvSpPr>
          <p:cNvPr id="2" name="Rectangle 1"/>
          <p:cNvSpPr/>
          <p:nvPr/>
        </p:nvSpPr>
        <p:spPr>
          <a:xfrm>
            <a:off x="305272" y="-27384"/>
            <a:ext cx="6720173" cy="553998"/>
          </a:xfrm>
          <a:prstGeom prst="rect">
            <a:avLst/>
          </a:prstGeom>
        </p:spPr>
        <p:txBody>
          <a:bodyPr wrap="none">
            <a:spAutoFit/>
          </a:bodyPr>
          <a:lstStyle/>
          <a:p>
            <a:pPr defTabSz="457200">
              <a:spcBef>
                <a:spcPct val="0"/>
              </a:spcBef>
              <a:defRPr/>
            </a:pPr>
            <a:r>
              <a:rPr lang="en-CA" sz="2900" b="1" dirty="0">
                <a:solidFill>
                  <a:schemeClr val="tx2">
                    <a:lumMod val="60000"/>
                    <a:lumOff val="40000"/>
                  </a:schemeClr>
                </a:solidFill>
                <a:latin typeface="Calibri"/>
                <a:ea typeface="+mj-ea"/>
                <a:cs typeface="Calibri"/>
              </a:rPr>
              <a:t>Assessment Study for</a:t>
            </a:r>
            <a:r>
              <a:rPr lang="en-CA" sz="2900" b="1" dirty="0">
                <a:solidFill>
                  <a:schemeClr val="tx2">
                    <a:lumMod val="60000"/>
                    <a:lumOff val="40000"/>
                  </a:schemeClr>
                </a:solidFill>
                <a:latin typeface="Calibri"/>
                <a:ea typeface="+mj-ea"/>
                <a:cs typeface="Calibri"/>
                <a:hlinkClick r:id="rId4"/>
              </a:rPr>
              <a:t> Maghreb </a:t>
            </a:r>
            <a:r>
              <a:rPr lang="en-CA" sz="2900" b="1" dirty="0">
                <a:solidFill>
                  <a:schemeClr val="tx2">
                    <a:lumMod val="60000"/>
                    <a:lumOff val="40000"/>
                  </a:schemeClr>
                </a:solidFill>
                <a:latin typeface="Calibri"/>
                <a:ea typeface="+mj-ea"/>
                <a:cs typeface="Calibri"/>
              </a:rPr>
              <a:t>countries</a:t>
            </a:r>
          </a:p>
        </p:txBody>
      </p:sp>
      <p:sp>
        <p:nvSpPr>
          <p:cNvPr id="8" name="Content Placeholder 2"/>
          <p:cNvSpPr>
            <a:spLocks noGrp="1"/>
          </p:cNvSpPr>
          <p:nvPr>
            <p:ph idx="1"/>
          </p:nvPr>
        </p:nvSpPr>
        <p:spPr>
          <a:xfrm>
            <a:off x="539552" y="4149080"/>
            <a:ext cx="7992888" cy="1152128"/>
          </a:xfrm>
        </p:spPr>
        <p:txBody>
          <a:bodyPr>
            <a:noAutofit/>
          </a:bodyPr>
          <a:lstStyle/>
          <a:p>
            <a:r>
              <a:rPr lang="en-US" sz="1800" dirty="0" smtClean="0">
                <a:solidFill>
                  <a:srgbClr val="FF0000"/>
                </a:solidFill>
                <a:hlinkClick r:id="rId5"/>
              </a:rPr>
              <a:t>Final Report</a:t>
            </a:r>
            <a:endParaRPr lang="en-US" sz="1800" dirty="0">
              <a:solidFill>
                <a:srgbClr val="FF0000"/>
              </a:solidFill>
            </a:endParaRPr>
          </a:p>
          <a:p>
            <a:r>
              <a:rPr lang="en-US" sz="1800" dirty="0" smtClean="0">
                <a:hlinkClick r:id="rId6"/>
              </a:rPr>
              <a:t>Survey Findings</a:t>
            </a:r>
            <a:endParaRPr lang="en-US" sz="1800" dirty="0"/>
          </a:p>
          <a:p>
            <a:r>
              <a:rPr lang="en-US" sz="1800" dirty="0" smtClean="0">
                <a:hlinkClick r:id="rId7"/>
              </a:rPr>
              <a:t>Outcomes of the workshop for Maghreb, Tunis 9-11 December 2014</a:t>
            </a:r>
            <a:endParaRPr lang="en-US" sz="1800" dirty="0"/>
          </a:p>
          <a:p>
            <a:pPr lvl="2">
              <a:buFont typeface="Wingdings" panose="05000000000000000000" pitchFamily="2" charset="2"/>
              <a:buChar char="Ø"/>
            </a:pPr>
            <a:r>
              <a:rPr lang="en-US" sz="1400" dirty="0">
                <a:hlinkClick r:id="rId8"/>
              </a:rPr>
              <a:t>Recommendations: In Country C&amp;I Test Lab</a:t>
            </a:r>
            <a:endParaRPr lang="en-US" sz="1400" dirty="0"/>
          </a:p>
          <a:p>
            <a:pPr lvl="2">
              <a:buFont typeface="Wingdings" panose="05000000000000000000" pitchFamily="2" charset="2"/>
              <a:buChar char="Ø"/>
            </a:pPr>
            <a:r>
              <a:rPr lang="en-US" sz="1400" dirty="0">
                <a:hlinkClick r:id="rId9"/>
              </a:rPr>
              <a:t>Criteria for selecting countries for establishing regional test centres</a:t>
            </a:r>
            <a:endParaRPr lang="en-US" sz="1400" dirty="0"/>
          </a:p>
          <a:p>
            <a:pPr lvl="2">
              <a:buFont typeface="Wingdings" panose="05000000000000000000" pitchFamily="2" charset="2"/>
              <a:buChar char="Ø"/>
            </a:pPr>
            <a:r>
              <a:rPr lang="en-US" sz="1400" dirty="0">
                <a:hlinkClick r:id="rId10"/>
              </a:rPr>
              <a:t>Proposed plan for a Maghreb framework MRA</a:t>
            </a:r>
            <a:endParaRPr lang="en-US" sz="1400" dirty="0"/>
          </a:p>
          <a:p>
            <a:endParaRPr lang="en-US" sz="1800" dirty="0">
              <a:solidFill>
                <a:srgbClr val="FF0000"/>
              </a:solidFill>
            </a:endParaRPr>
          </a:p>
        </p:txBody>
      </p:sp>
    </p:spTree>
    <p:extLst>
      <p:ext uri="{BB962C8B-B14F-4D97-AF65-F5344CB8AC3E}">
        <p14:creationId xmlns:p14="http://schemas.microsoft.com/office/powerpoint/2010/main" val="599672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894" y="-243408"/>
            <a:ext cx="8114530" cy="954107"/>
          </a:xfrm>
        </p:spPr>
        <p:txBody>
          <a:bodyPr>
            <a:noAutofit/>
          </a:bodyPr>
          <a:lstStyle/>
          <a:p>
            <a:pPr algn="l" defTabSz="914400">
              <a:defRPr/>
            </a:pPr>
            <a:r>
              <a:rPr lang="en-US" sz="2900" dirty="0"/>
              <a:t>Follow-up of Assessment Study for Maghreb</a:t>
            </a:r>
          </a:p>
        </p:txBody>
      </p:sp>
      <p:sp>
        <p:nvSpPr>
          <p:cNvPr id="3" name="Content Placeholder 2"/>
          <p:cNvSpPr>
            <a:spLocks noGrp="1"/>
          </p:cNvSpPr>
          <p:nvPr>
            <p:ph idx="1"/>
          </p:nvPr>
        </p:nvSpPr>
        <p:spPr>
          <a:xfrm>
            <a:off x="395536" y="1340768"/>
            <a:ext cx="8229600" cy="3831167"/>
          </a:xfrm>
        </p:spPr>
        <p:txBody>
          <a:bodyPr>
            <a:normAutofit/>
          </a:bodyPr>
          <a:lstStyle/>
          <a:p>
            <a:r>
              <a:rPr lang="en-US" sz="2400" dirty="0" smtClean="0"/>
              <a:t>Joint declaration signed between ITU Regional Office of Cairo and UMA the  Secretariat General of the Arab Maghreb Union (UMA) for collaboration and support to Maghreb countries for establishing a common MRA</a:t>
            </a:r>
          </a:p>
          <a:p>
            <a:pPr marL="0" indent="0">
              <a:buNone/>
            </a:pPr>
            <a:endParaRPr lang="en-US" sz="2400" dirty="0" smtClean="0"/>
          </a:p>
          <a:p>
            <a:r>
              <a:rPr lang="en-US" sz="2400" dirty="0" smtClean="0"/>
              <a:t>First meeting of C&amp;I Expert Committee for Maghreb, Rabat (Morocco), 23-25 November 2015</a:t>
            </a:r>
            <a:endParaRPr lang="en-US" sz="2400" dirty="0"/>
          </a:p>
        </p:txBody>
      </p:sp>
    </p:spTree>
    <p:extLst>
      <p:ext uri="{BB962C8B-B14F-4D97-AF65-F5344CB8AC3E}">
        <p14:creationId xmlns:p14="http://schemas.microsoft.com/office/powerpoint/2010/main" val="27165383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91851" y="-27384"/>
            <a:ext cx="8456613" cy="553998"/>
          </a:xfrm>
        </p:spPr>
        <p:txBody>
          <a:bodyPr>
            <a:normAutofit/>
          </a:bodyPr>
          <a:lstStyle/>
          <a:p>
            <a:pPr algn="l" defTabSz="914400">
              <a:defRPr/>
            </a:pPr>
            <a:r>
              <a:rPr lang="en-CA" sz="2900" dirty="0"/>
              <a:t>Assessment Studies for the Caribbean</a:t>
            </a:r>
          </a:p>
        </p:txBody>
      </p:sp>
      <p:sp>
        <p:nvSpPr>
          <p:cNvPr id="10243" name="Content Placeholder 2"/>
          <p:cNvSpPr>
            <a:spLocks noGrp="1"/>
          </p:cNvSpPr>
          <p:nvPr>
            <p:ph idx="1"/>
          </p:nvPr>
        </p:nvSpPr>
        <p:spPr>
          <a:xfrm>
            <a:off x="261438" y="764704"/>
            <a:ext cx="8064896" cy="4464496"/>
          </a:xfrm>
        </p:spPr>
        <p:txBody>
          <a:bodyPr>
            <a:normAutofit/>
          </a:bodyPr>
          <a:lstStyle/>
          <a:p>
            <a:pPr marL="457200" lvl="1" indent="0">
              <a:buNone/>
              <a:defRPr/>
            </a:pPr>
            <a:r>
              <a:rPr lang="en-CA" sz="2000" dirty="0" smtClean="0"/>
              <a:t>The results of the first assessment were presented during the ITU C&amp;I </a:t>
            </a:r>
            <a:r>
              <a:rPr lang="en-US" sz="2000" dirty="0" smtClean="0"/>
              <a:t>Workshop for Caribbean (2-4 December 2014, in St. Augustine, Trinidad and Tobago)</a:t>
            </a:r>
          </a:p>
          <a:p>
            <a:pPr lvl="1">
              <a:defRPr/>
            </a:pPr>
            <a:endParaRPr lang="en-US" sz="2000" dirty="0" smtClean="0"/>
          </a:p>
          <a:p>
            <a:pPr lvl="1">
              <a:defRPr/>
            </a:pPr>
            <a:endParaRPr lang="en-US" sz="2000" dirty="0" smtClean="0"/>
          </a:p>
          <a:p>
            <a:pPr lvl="1">
              <a:defRPr/>
            </a:pPr>
            <a:endParaRPr lang="en-US" sz="2000" dirty="0"/>
          </a:p>
          <a:p>
            <a:pPr lvl="1">
              <a:defRPr/>
            </a:pPr>
            <a:endParaRPr lang="en-US" sz="2000" dirty="0" smtClean="0"/>
          </a:p>
          <a:p>
            <a:pPr lvl="1">
              <a:defRPr/>
            </a:pPr>
            <a:endParaRPr lang="en-US" sz="2000" dirty="0"/>
          </a:p>
          <a:p>
            <a:pPr lvl="1">
              <a:defRPr/>
            </a:pPr>
            <a:endParaRPr lang="en-US" sz="2000" dirty="0" smtClean="0"/>
          </a:p>
          <a:p>
            <a:pPr lvl="1">
              <a:defRPr/>
            </a:pPr>
            <a:endParaRPr lang="en-US" sz="2000" dirty="0"/>
          </a:p>
          <a:p>
            <a:pPr lvl="1">
              <a:defRPr/>
            </a:pPr>
            <a:endParaRPr lang="en-US" sz="2000" dirty="0" smtClean="0"/>
          </a:p>
          <a:p>
            <a:pPr lvl="1">
              <a:defRPr/>
            </a:pPr>
            <a:endParaRPr lang="en-CA" sz="2000" dirty="0" smtClean="0"/>
          </a:p>
          <a:p>
            <a:pPr>
              <a:buNone/>
              <a:defRPr/>
            </a:pPr>
            <a:endParaRPr lang="en-CA" sz="2400" dirty="0" smtClean="0"/>
          </a:p>
          <a:p>
            <a:pPr marL="0" indent="0">
              <a:buFont typeface="Wingdings" pitchFamily="2" charset="2"/>
              <a:buNone/>
              <a:defRPr/>
            </a:pPr>
            <a:endParaRPr lang="en-CA" sz="2400" dirty="0" smtClean="0"/>
          </a:p>
        </p:txBody>
      </p:sp>
      <p:pic>
        <p:nvPicPr>
          <p:cNvPr id="5" name="Picture 4"/>
          <p:cNvPicPr/>
          <p:nvPr/>
        </p:nvPicPr>
        <p:blipFill>
          <a:blip r:embed="rId3"/>
          <a:srcRect l="8257" t="15306" r="4082" b="13170"/>
          <a:stretch>
            <a:fillRect/>
          </a:stretch>
        </p:blipFill>
        <p:spPr bwMode="auto">
          <a:xfrm>
            <a:off x="935686" y="2234441"/>
            <a:ext cx="3562747" cy="2398787"/>
          </a:xfrm>
          <a:prstGeom prst="rect">
            <a:avLst/>
          </a:prstGeom>
          <a:noFill/>
          <a:ln w="9525">
            <a:noFill/>
            <a:miter lim="800000"/>
            <a:headEnd/>
            <a:tailEnd/>
          </a:ln>
        </p:spPr>
      </p:pic>
      <p:sp>
        <p:nvSpPr>
          <p:cNvPr id="2" name="TextBox 1"/>
          <p:cNvSpPr txBox="1"/>
          <p:nvPr/>
        </p:nvSpPr>
        <p:spPr>
          <a:xfrm>
            <a:off x="5508104" y="2420888"/>
            <a:ext cx="2448272" cy="1754326"/>
          </a:xfrm>
          <a:prstGeom prst="rect">
            <a:avLst/>
          </a:prstGeom>
          <a:noFill/>
        </p:spPr>
        <p:txBody>
          <a:bodyPr wrap="square" rtlCol="0">
            <a:spAutoFit/>
          </a:bodyPr>
          <a:lstStyle/>
          <a:p>
            <a:pPr marL="285750" indent="-285750">
              <a:buFont typeface="Arial" panose="020B0604020202020204" pitchFamily="34" charset="0"/>
              <a:buChar char="•"/>
            </a:pPr>
            <a:r>
              <a:rPr lang="en-US" dirty="0">
                <a:hlinkClick r:id="rId4"/>
              </a:rPr>
              <a:t>Assessment Study on C&amp;I for the Caribbean</a:t>
            </a:r>
            <a:endParaRPr lang="en-US" dirty="0"/>
          </a:p>
          <a:p>
            <a:pPr marL="285750" indent="-285750">
              <a:buFont typeface="Arial" panose="020B0604020202020204" pitchFamily="34" charset="0"/>
              <a:buChar char="•"/>
            </a:pPr>
            <a:r>
              <a:rPr lang="en-US" dirty="0">
                <a:hlinkClick r:id="rId5"/>
              </a:rPr>
              <a:t>Report</a:t>
            </a:r>
            <a:endParaRPr lang="en-US" dirty="0"/>
          </a:p>
          <a:p>
            <a:pPr marL="285750" indent="-285750">
              <a:buFont typeface="Arial" panose="020B0604020202020204" pitchFamily="34" charset="0"/>
              <a:buChar char="•"/>
            </a:pPr>
            <a:r>
              <a:rPr lang="en-US" dirty="0">
                <a:hlinkClick r:id="rId6"/>
              </a:rPr>
              <a:t>Outcomes</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728731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3528" y="-243408"/>
            <a:ext cx="9001000" cy="984885"/>
          </a:xfrm>
        </p:spPr>
        <p:txBody>
          <a:bodyPr>
            <a:normAutofit/>
          </a:bodyPr>
          <a:lstStyle/>
          <a:p>
            <a:pPr algn="l" defTabSz="914400">
              <a:defRPr/>
            </a:pPr>
            <a:r>
              <a:rPr lang="en-CA" sz="2900" dirty="0"/>
              <a:t>Follow-up of Assessment </a:t>
            </a:r>
            <a:r>
              <a:rPr lang="en-CA" sz="2900" dirty="0" smtClean="0"/>
              <a:t>Study </a:t>
            </a:r>
            <a:r>
              <a:rPr lang="en-CA" sz="2900" dirty="0"/>
              <a:t>for the Caribbean</a:t>
            </a:r>
          </a:p>
        </p:txBody>
      </p:sp>
      <p:sp>
        <p:nvSpPr>
          <p:cNvPr id="5" name="Rectangle 4"/>
          <p:cNvSpPr/>
          <p:nvPr/>
        </p:nvSpPr>
        <p:spPr>
          <a:xfrm>
            <a:off x="323528" y="4222086"/>
            <a:ext cx="8424936" cy="1323439"/>
          </a:xfrm>
          <a:prstGeom prst="rect">
            <a:avLst/>
          </a:prstGeom>
        </p:spPr>
        <p:txBody>
          <a:bodyPr wrap="square">
            <a:spAutoFit/>
          </a:bodyPr>
          <a:lstStyle/>
          <a:p>
            <a:pPr lvl="1" eaLnBrk="0" hangingPunct="0">
              <a:spcBef>
                <a:spcPct val="20000"/>
              </a:spcBef>
              <a:buClr>
                <a:srgbClr val="0099CC"/>
              </a:buClr>
              <a:defRPr/>
            </a:pPr>
            <a:r>
              <a:rPr lang="en-CA" sz="1600" kern="0" dirty="0" smtClean="0">
                <a:solidFill>
                  <a:srgbClr val="0070C0"/>
                </a:solidFill>
                <a:latin typeface="Verdana"/>
                <a:cs typeface="Arial"/>
              </a:rPr>
              <a:t>As one of the results of the assessment and workshop held for the Caribbean was the cooperation between an ITU Academia member, CPqD with Caribbean countries in regard to homologation and testing procedures. A high level Caribbean mission visited the laboratories of the CPqD in </a:t>
            </a:r>
            <a:r>
              <a:rPr lang="en-CA" sz="1600" kern="0" dirty="0">
                <a:solidFill>
                  <a:srgbClr val="0070C0"/>
                </a:solidFill>
                <a:latin typeface="Verdana"/>
                <a:cs typeface="Arial"/>
              </a:rPr>
              <a:t>Campinas, Brazil, during the C&amp;I training for the </a:t>
            </a:r>
            <a:r>
              <a:rPr lang="en-CA" sz="1600" kern="0" dirty="0" smtClean="0">
                <a:solidFill>
                  <a:srgbClr val="0070C0"/>
                </a:solidFill>
                <a:latin typeface="Verdana"/>
                <a:cs typeface="Arial"/>
              </a:rPr>
              <a:t>region in June 2015</a:t>
            </a:r>
            <a:endParaRPr lang="en-US" sz="1600" kern="0" dirty="0">
              <a:solidFill>
                <a:srgbClr val="0070C0"/>
              </a:solidFill>
              <a:latin typeface="Verdana"/>
              <a:cs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741477"/>
            <a:ext cx="5040051" cy="3360034"/>
          </a:xfrm>
          <a:prstGeom prst="rect">
            <a:avLst/>
          </a:prstGeom>
        </p:spPr>
      </p:pic>
    </p:spTree>
    <p:extLst>
      <p:ext uri="{BB962C8B-B14F-4D97-AF65-F5344CB8AC3E}">
        <p14:creationId xmlns:p14="http://schemas.microsoft.com/office/powerpoint/2010/main" val="3042015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835696" y="5773001"/>
            <a:ext cx="942047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6600" b="0" i="0" u="none" strike="noStrike" cap="none" normalizeH="0" baseline="0" dirty="0" smtClean="0">
                <a:ln>
                  <a:noFill/>
                </a:ln>
                <a:solidFill>
                  <a:schemeClr val="tx1"/>
                </a:solidFill>
                <a:effectLst/>
                <a:latin typeface="Arial" panose="020B0604020202020204" pitchFamily="34" charset="0"/>
              </a:rPr>
              <a:t/>
            </a:r>
            <a:br>
              <a:rPr kumimoji="0" lang="en-US" altLang="en-US" sz="16600" b="0" i="0" u="none" strike="noStrike" cap="none" normalizeH="0" baseline="0" dirty="0" smtClean="0">
                <a:ln>
                  <a:noFill/>
                </a:ln>
                <a:solidFill>
                  <a:schemeClr val="tx1"/>
                </a:solidFill>
                <a:effectLst/>
                <a:latin typeface="Arial" panose="020B0604020202020204" pitchFamily="34" charset="0"/>
              </a:rPr>
            </a:br>
            <a:r>
              <a:rPr kumimoji="0" lang="en-US" altLang="en-US" sz="1800" b="1" i="0" u="none" strike="noStrike" cap="none" normalizeH="0" baseline="0" dirty="0" smtClean="0">
                <a:ln>
                  <a:noFill/>
                </a:ln>
                <a:solidFill>
                  <a:schemeClr val="tx1"/>
                </a:solidFill>
                <a:effectLst/>
                <a:latin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179512" y="-99392"/>
            <a:ext cx="8784976" cy="1231106"/>
          </a:xfrm>
          <a:prstGeom prst="rect">
            <a:avLst/>
          </a:prstGeom>
        </p:spPr>
        <p:txBody>
          <a:bodyPr wrap="square">
            <a:spAutoFit/>
          </a:bodyPr>
          <a:lstStyle/>
          <a:p>
            <a:pPr>
              <a:defRPr/>
            </a:pPr>
            <a:r>
              <a:rPr lang="en-CA" sz="2400" b="1" dirty="0" smtClean="0">
                <a:solidFill>
                  <a:schemeClr val="tx2">
                    <a:lumMod val="60000"/>
                    <a:lumOff val="40000"/>
                  </a:schemeClr>
                </a:solidFill>
              </a:rPr>
              <a:t> </a:t>
            </a:r>
            <a:r>
              <a:rPr lang="en-CA" sz="2900" b="1" dirty="0">
                <a:solidFill>
                  <a:schemeClr val="tx2">
                    <a:lumMod val="60000"/>
                    <a:lumOff val="40000"/>
                  </a:schemeClr>
                </a:solidFill>
                <a:latin typeface="Calibri"/>
                <a:ea typeface="+mj-ea"/>
                <a:cs typeface="Calibri"/>
              </a:rPr>
              <a:t>Assessment Studies for </a:t>
            </a:r>
            <a:r>
              <a:rPr lang="en-CA" sz="2900" b="1" dirty="0">
                <a:solidFill>
                  <a:schemeClr val="tx2">
                    <a:lumMod val="60000"/>
                    <a:lumOff val="40000"/>
                  </a:schemeClr>
                </a:solidFill>
                <a:latin typeface="Calibri"/>
                <a:ea typeface="+mj-ea"/>
                <a:cs typeface="Calibri"/>
                <a:hlinkClick r:id="rId3"/>
              </a:rPr>
              <a:t>EAC</a:t>
            </a:r>
            <a:r>
              <a:rPr lang="en-CA" sz="2900" b="1" dirty="0">
                <a:solidFill>
                  <a:schemeClr val="tx2">
                    <a:lumMod val="60000"/>
                    <a:lumOff val="40000"/>
                  </a:schemeClr>
                </a:solidFill>
                <a:latin typeface="Calibri"/>
                <a:ea typeface="+mj-ea"/>
                <a:cs typeface="Calibri"/>
              </a:rPr>
              <a:t> countries: </a:t>
            </a:r>
          </a:p>
          <a:p>
            <a:pPr marL="0" indent="0">
              <a:buNone/>
              <a:defRPr/>
            </a:pPr>
            <a:endParaRPr lang="en-US" sz="2900" b="1" dirty="0">
              <a:solidFill>
                <a:schemeClr val="tx2">
                  <a:lumMod val="60000"/>
                  <a:lumOff val="40000"/>
                </a:schemeClr>
              </a:solidFill>
              <a:latin typeface="Calibri"/>
              <a:ea typeface="+mj-ea"/>
              <a:cs typeface="Calibri"/>
            </a:endParaRPr>
          </a:p>
          <a:p>
            <a:pPr marL="0" indent="0">
              <a:buNone/>
              <a:defRPr/>
            </a:pPr>
            <a:endParaRPr lang="en-US" sz="16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9857" y="1639336"/>
            <a:ext cx="3312369" cy="3000365"/>
          </a:xfrm>
          <a:prstGeom prst="rect">
            <a:avLst/>
          </a:prstGeom>
        </p:spPr>
      </p:pic>
      <p:sp>
        <p:nvSpPr>
          <p:cNvPr id="5" name="Rectangle 4"/>
          <p:cNvSpPr/>
          <p:nvPr/>
        </p:nvSpPr>
        <p:spPr>
          <a:xfrm>
            <a:off x="324345" y="839609"/>
            <a:ext cx="4823719" cy="4893647"/>
          </a:xfrm>
          <a:prstGeom prst="rect">
            <a:avLst/>
          </a:prstGeom>
        </p:spPr>
        <p:txBody>
          <a:bodyPr wrap="square">
            <a:spAutoFit/>
          </a:bodyPr>
          <a:lstStyle/>
          <a:p>
            <a:pPr>
              <a:defRPr/>
            </a:pPr>
            <a:r>
              <a:rPr lang="en-US" sz="2400" dirty="0" smtClean="0">
                <a:solidFill>
                  <a:srgbClr val="0070C0"/>
                </a:solidFill>
              </a:rPr>
              <a:t>The East African Community (EAC) is the regional intergovernmental organization of the Republics of </a:t>
            </a:r>
            <a:r>
              <a:rPr lang="en-US" sz="2400" b="1" dirty="0" smtClean="0">
                <a:solidFill>
                  <a:srgbClr val="0070C0"/>
                </a:solidFill>
              </a:rPr>
              <a:t>Burundi</a:t>
            </a:r>
            <a:r>
              <a:rPr lang="en-US" sz="2400" dirty="0" smtClean="0">
                <a:solidFill>
                  <a:srgbClr val="0070C0"/>
                </a:solidFill>
              </a:rPr>
              <a:t>, </a:t>
            </a:r>
            <a:r>
              <a:rPr lang="en-US" sz="2400" b="1" dirty="0" smtClean="0">
                <a:solidFill>
                  <a:srgbClr val="0070C0"/>
                </a:solidFill>
              </a:rPr>
              <a:t>Kenya</a:t>
            </a:r>
            <a:r>
              <a:rPr lang="en-US" sz="2400" dirty="0" smtClean="0">
                <a:solidFill>
                  <a:srgbClr val="0070C0"/>
                </a:solidFill>
              </a:rPr>
              <a:t>, </a:t>
            </a:r>
            <a:r>
              <a:rPr lang="en-US" sz="2400" b="1" dirty="0" smtClean="0">
                <a:solidFill>
                  <a:srgbClr val="0070C0"/>
                </a:solidFill>
              </a:rPr>
              <a:t>Rwanda</a:t>
            </a:r>
            <a:r>
              <a:rPr lang="en-US" sz="2400" dirty="0" smtClean="0">
                <a:solidFill>
                  <a:srgbClr val="0070C0"/>
                </a:solidFill>
              </a:rPr>
              <a:t>, the </a:t>
            </a:r>
            <a:r>
              <a:rPr lang="en-US" sz="2400" b="1" dirty="0" smtClean="0">
                <a:solidFill>
                  <a:srgbClr val="0070C0"/>
                </a:solidFill>
              </a:rPr>
              <a:t>United Republic of Tanzania</a:t>
            </a:r>
            <a:r>
              <a:rPr lang="en-US" sz="2400" dirty="0" smtClean="0">
                <a:solidFill>
                  <a:srgbClr val="0070C0"/>
                </a:solidFill>
              </a:rPr>
              <a:t>, and the Republic of </a:t>
            </a:r>
            <a:r>
              <a:rPr lang="en-US" sz="2400" b="1" dirty="0" smtClean="0">
                <a:solidFill>
                  <a:srgbClr val="0070C0"/>
                </a:solidFill>
              </a:rPr>
              <a:t>Uganda</a:t>
            </a:r>
            <a:r>
              <a:rPr lang="en-US" sz="2400" dirty="0" smtClean="0">
                <a:solidFill>
                  <a:srgbClr val="0070C0"/>
                </a:solidFill>
              </a:rPr>
              <a:t>, with its headquarters in Arusha, </a:t>
            </a:r>
            <a:r>
              <a:rPr lang="en-US" sz="2400" b="1" dirty="0" smtClean="0">
                <a:solidFill>
                  <a:srgbClr val="0070C0"/>
                </a:solidFill>
              </a:rPr>
              <a:t>Tanzania</a:t>
            </a:r>
            <a:r>
              <a:rPr lang="en-US" sz="2400" dirty="0" smtClean="0">
                <a:solidFill>
                  <a:srgbClr val="0070C0"/>
                </a:solidFill>
              </a:rPr>
              <a:t>. </a:t>
            </a:r>
            <a:r>
              <a:rPr lang="en-CA" sz="2400" b="1" dirty="0" smtClean="0">
                <a:solidFill>
                  <a:srgbClr val="0070C0"/>
                </a:solidFill>
              </a:rPr>
              <a:t>(ongoing 2015)</a:t>
            </a:r>
          </a:p>
          <a:p>
            <a:pPr marL="0" indent="0">
              <a:buNone/>
              <a:defRPr/>
            </a:pPr>
            <a:r>
              <a:rPr lang="en-CA" sz="2400" dirty="0" smtClean="0">
                <a:solidFill>
                  <a:srgbClr val="0070C0"/>
                </a:solidFill>
              </a:rPr>
              <a:t>The </a:t>
            </a:r>
            <a:r>
              <a:rPr lang="en-CA" sz="2400" dirty="0">
                <a:solidFill>
                  <a:srgbClr val="0070C0"/>
                </a:solidFill>
              </a:rPr>
              <a:t>results of </a:t>
            </a:r>
            <a:r>
              <a:rPr lang="en-CA" sz="2400" dirty="0" smtClean="0">
                <a:solidFill>
                  <a:srgbClr val="0070C0"/>
                </a:solidFill>
              </a:rPr>
              <a:t>the assessment study </a:t>
            </a:r>
            <a:r>
              <a:rPr lang="en-CA" sz="2400" dirty="0" smtClean="0">
                <a:solidFill>
                  <a:srgbClr val="0070C0"/>
                </a:solidFill>
              </a:rPr>
              <a:t>were presented </a:t>
            </a:r>
            <a:r>
              <a:rPr lang="en-CA" sz="2400" dirty="0">
                <a:solidFill>
                  <a:srgbClr val="0070C0"/>
                </a:solidFill>
              </a:rPr>
              <a:t>during the  </a:t>
            </a:r>
            <a:r>
              <a:rPr lang="en-US" sz="2400" dirty="0">
                <a:solidFill>
                  <a:srgbClr val="0070C0"/>
                </a:solidFill>
              </a:rPr>
              <a:t>Subregional Workshop for </a:t>
            </a:r>
            <a:r>
              <a:rPr lang="en-US" sz="2400" dirty="0" smtClean="0">
                <a:solidFill>
                  <a:srgbClr val="0070C0"/>
                </a:solidFill>
              </a:rPr>
              <a:t>EAC countries, Nairobi 21-23 October 2015</a:t>
            </a:r>
            <a:endParaRPr lang="en-US" sz="2400" dirty="0">
              <a:solidFill>
                <a:srgbClr val="0070C0"/>
              </a:solidFill>
            </a:endParaRPr>
          </a:p>
        </p:txBody>
      </p:sp>
    </p:spTree>
    <p:extLst>
      <p:ext uri="{BB962C8B-B14F-4D97-AF65-F5344CB8AC3E}">
        <p14:creationId xmlns:p14="http://schemas.microsoft.com/office/powerpoint/2010/main" val="13490610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63859" y="-27384"/>
            <a:ext cx="8456613" cy="553998"/>
          </a:xfrm>
        </p:spPr>
        <p:txBody>
          <a:bodyPr/>
          <a:lstStyle/>
          <a:p>
            <a:pPr algn="l"/>
            <a:r>
              <a:rPr lang="en-CA" sz="2900" dirty="0" smtClean="0">
                <a:latin typeface="+mn-lt"/>
                <a:cs typeface="Arial" pitchFamily="34" charset="0"/>
              </a:rPr>
              <a:t>Assessment Studies</a:t>
            </a:r>
          </a:p>
        </p:txBody>
      </p:sp>
      <p:sp>
        <p:nvSpPr>
          <p:cNvPr id="10243" name="Content Placeholder 2"/>
          <p:cNvSpPr>
            <a:spLocks noGrp="1"/>
          </p:cNvSpPr>
          <p:nvPr>
            <p:ph idx="1"/>
          </p:nvPr>
        </p:nvSpPr>
        <p:spPr>
          <a:xfrm>
            <a:off x="559717" y="692696"/>
            <a:ext cx="8064896" cy="5688632"/>
          </a:xfrm>
        </p:spPr>
        <p:txBody>
          <a:bodyPr>
            <a:normAutofit/>
          </a:bodyPr>
          <a:lstStyle/>
          <a:p>
            <a:pPr>
              <a:defRPr/>
            </a:pPr>
            <a:r>
              <a:rPr lang="en-CA" sz="2400" b="1" dirty="0" smtClean="0"/>
              <a:t>Assessment Studies for </a:t>
            </a:r>
            <a:r>
              <a:rPr lang="en-CA" sz="2400" b="1" dirty="0" smtClean="0">
                <a:solidFill>
                  <a:schemeClr val="tx1"/>
                </a:solidFill>
              </a:rPr>
              <a:t>Central America </a:t>
            </a:r>
          </a:p>
          <a:p>
            <a:pPr>
              <a:defRPr/>
            </a:pPr>
            <a:r>
              <a:rPr lang="en-CA" sz="2000" dirty="0" smtClean="0"/>
              <a:t>The results of the first assessment will be presented during the ITU C&amp;I </a:t>
            </a:r>
            <a:r>
              <a:rPr lang="en-US" sz="2000" dirty="0" smtClean="0"/>
              <a:t>Workshop for </a:t>
            </a:r>
            <a:r>
              <a:rPr lang="en-US" sz="2000" dirty="0" smtClean="0">
                <a:solidFill>
                  <a:schemeClr val="tx1"/>
                </a:solidFill>
              </a:rPr>
              <a:t>Central America  </a:t>
            </a:r>
            <a:r>
              <a:rPr lang="en-US" sz="2000" b="1" dirty="0"/>
              <a:t>Managua, Nicaragua, 10-12 November 2015 </a:t>
            </a:r>
            <a:r>
              <a:rPr lang="en-US" sz="2000" dirty="0" smtClean="0"/>
              <a:t> </a:t>
            </a:r>
          </a:p>
          <a:p>
            <a:pPr lvl="1">
              <a:defRPr/>
            </a:pPr>
            <a:endParaRPr lang="en-US" sz="2000" dirty="0" smtClean="0"/>
          </a:p>
          <a:p>
            <a:pPr lvl="1">
              <a:defRPr/>
            </a:pPr>
            <a:endParaRPr lang="en-US" sz="2000" dirty="0" smtClean="0"/>
          </a:p>
          <a:p>
            <a:pPr lvl="1">
              <a:defRPr/>
            </a:pPr>
            <a:endParaRPr lang="en-US" sz="2000" dirty="0"/>
          </a:p>
          <a:p>
            <a:pPr lvl="1">
              <a:defRPr/>
            </a:pPr>
            <a:endParaRPr lang="en-US" sz="2000" dirty="0" smtClean="0"/>
          </a:p>
          <a:p>
            <a:pPr lvl="1">
              <a:defRPr/>
            </a:pPr>
            <a:endParaRPr lang="en-US" sz="2000" dirty="0"/>
          </a:p>
          <a:p>
            <a:pPr lvl="1">
              <a:defRPr/>
            </a:pPr>
            <a:endParaRPr lang="en-US" sz="2000" dirty="0" smtClean="0"/>
          </a:p>
          <a:p>
            <a:pPr lvl="1">
              <a:defRPr/>
            </a:pPr>
            <a:endParaRPr lang="en-US" sz="2000" dirty="0"/>
          </a:p>
          <a:p>
            <a:pPr lvl="1">
              <a:defRPr/>
            </a:pPr>
            <a:endParaRPr lang="en-US" sz="2000" dirty="0" smtClean="0"/>
          </a:p>
          <a:p>
            <a:pPr lvl="1">
              <a:defRPr/>
            </a:pPr>
            <a:endParaRPr lang="en-CA" sz="2000" dirty="0" smtClean="0"/>
          </a:p>
          <a:p>
            <a:pPr>
              <a:buNone/>
              <a:defRPr/>
            </a:pPr>
            <a:endParaRPr lang="en-CA" sz="2400" dirty="0" smtClean="0"/>
          </a:p>
          <a:p>
            <a:pPr marL="0" indent="0">
              <a:buFont typeface="Wingdings" pitchFamily="2" charset="2"/>
              <a:buNone/>
              <a:defRPr/>
            </a:pPr>
            <a:endParaRPr lang="en-CA" sz="2400"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295" y="2564904"/>
            <a:ext cx="3726476" cy="2696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74937" y="2564904"/>
            <a:ext cx="2265415" cy="2585323"/>
          </a:xfrm>
          <a:prstGeom prst="rect">
            <a:avLst/>
          </a:prstGeom>
          <a:noFill/>
        </p:spPr>
        <p:txBody>
          <a:bodyPr wrap="square" rtlCol="0">
            <a:spAutoFit/>
          </a:bodyPr>
          <a:lstStyle/>
          <a:p>
            <a:r>
              <a:rPr lang="en-US" dirty="0" smtClean="0">
                <a:solidFill>
                  <a:srgbClr val="0070C0"/>
                </a:solidFill>
              </a:rPr>
              <a:t>Costa Rica</a:t>
            </a:r>
          </a:p>
          <a:p>
            <a:r>
              <a:rPr lang="en-US" dirty="0" smtClean="0">
                <a:solidFill>
                  <a:srgbClr val="0070C0"/>
                </a:solidFill>
              </a:rPr>
              <a:t>El Salvador</a:t>
            </a:r>
          </a:p>
          <a:p>
            <a:r>
              <a:rPr lang="en-US" dirty="0" smtClean="0">
                <a:solidFill>
                  <a:srgbClr val="0070C0"/>
                </a:solidFill>
              </a:rPr>
              <a:t>Guatemala</a:t>
            </a:r>
          </a:p>
          <a:p>
            <a:r>
              <a:rPr lang="en-US" dirty="0" smtClean="0">
                <a:solidFill>
                  <a:srgbClr val="0070C0"/>
                </a:solidFill>
              </a:rPr>
              <a:t>Honduras</a:t>
            </a:r>
          </a:p>
          <a:p>
            <a:r>
              <a:rPr lang="en-US" dirty="0" smtClean="0">
                <a:solidFill>
                  <a:srgbClr val="0070C0"/>
                </a:solidFill>
              </a:rPr>
              <a:t>Nicaragua</a:t>
            </a:r>
          </a:p>
          <a:p>
            <a:r>
              <a:rPr lang="en-US" dirty="0" smtClean="0">
                <a:solidFill>
                  <a:srgbClr val="0070C0"/>
                </a:solidFill>
              </a:rPr>
              <a:t>Panama</a:t>
            </a:r>
            <a:endParaRPr lang="en-US" strike="sngStrike" dirty="0" smtClean="0">
              <a:solidFill>
                <a:srgbClr val="0070C0"/>
              </a:solidFill>
            </a:endParaRPr>
          </a:p>
          <a:p>
            <a:r>
              <a:rPr lang="en-US" dirty="0" smtClean="0">
                <a:solidFill>
                  <a:srgbClr val="0070C0"/>
                </a:solidFill>
              </a:rPr>
              <a:t>Dominican Republic</a:t>
            </a:r>
            <a:endParaRPr lang="en-US" dirty="0">
              <a:solidFill>
                <a:srgbClr val="0070C0"/>
              </a:solidFill>
            </a:endParaRPr>
          </a:p>
          <a:p>
            <a:r>
              <a:rPr lang="en-US" dirty="0" smtClean="0">
                <a:solidFill>
                  <a:srgbClr val="0070C0"/>
                </a:solidFill>
              </a:rPr>
              <a:t>+</a:t>
            </a:r>
          </a:p>
          <a:p>
            <a:r>
              <a:rPr lang="en-US" dirty="0" smtClean="0">
                <a:solidFill>
                  <a:srgbClr val="0070C0"/>
                </a:solidFill>
              </a:rPr>
              <a:t>Cuba</a:t>
            </a:r>
            <a:endParaRPr lang="en-US" dirty="0">
              <a:solidFill>
                <a:srgbClr val="0070C0"/>
              </a:solidFill>
            </a:endParaRPr>
          </a:p>
        </p:txBody>
      </p:sp>
    </p:spTree>
    <p:extLst>
      <p:ext uri="{BB962C8B-B14F-4D97-AF65-F5344CB8AC3E}">
        <p14:creationId xmlns:p14="http://schemas.microsoft.com/office/powerpoint/2010/main" val="2831468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294967295"/>
          </p:nvPr>
        </p:nvSpPr>
        <p:spPr>
          <a:xfrm>
            <a:off x="251520" y="6381328"/>
            <a:ext cx="339725" cy="244475"/>
          </a:xfrm>
          <a:prstGeom prst="rect">
            <a:avLst/>
          </a:prstGeom>
        </p:spPr>
        <p:txBody>
          <a:bodyPr/>
          <a:lstStyle/>
          <a:p>
            <a:pPr>
              <a:defRPr/>
            </a:pPr>
            <a:fld id="{8260D185-294F-422D-8999-8D8798A54C55}" type="slidenum">
              <a:rPr lang="en-CA" smtClean="0"/>
              <a:pPr>
                <a:defRPr/>
              </a:pPr>
              <a:t>2</a:t>
            </a:fld>
            <a:endParaRPr lang="en-CA" dirty="0"/>
          </a:p>
        </p:txBody>
      </p:sp>
      <p:pic>
        <p:nvPicPr>
          <p:cNvPr id="5" name="Picture 4"/>
          <p:cNvPicPr>
            <a:picLocks noChangeAspect="1"/>
          </p:cNvPicPr>
          <p:nvPr/>
        </p:nvPicPr>
        <p:blipFill>
          <a:blip r:embed="rId2"/>
          <a:stretch>
            <a:fillRect/>
          </a:stretch>
        </p:blipFill>
        <p:spPr>
          <a:xfrm>
            <a:off x="457201" y="570972"/>
            <a:ext cx="8229600" cy="5228695"/>
          </a:xfrm>
          <a:prstGeom prst="rect">
            <a:avLst/>
          </a:prstGeom>
        </p:spPr>
      </p:pic>
    </p:spTree>
    <p:extLst>
      <p:ext uri="{BB962C8B-B14F-4D97-AF65-F5344CB8AC3E}">
        <p14:creationId xmlns:p14="http://schemas.microsoft.com/office/powerpoint/2010/main" val="37812523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3" y="861102"/>
            <a:ext cx="8424935" cy="1080120"/>
          </a:xfrm>
        </p:spPr>
        <p:txBody>
          <a:bodyPr>
            <a:noAutofit/>
          </a:bodyPr>
          <a:lstStyle/>
          <a:p>
            <a:pPr marL="0" indent="0">
              <a:buNone/>
            </a:pPr>
            <a:r>
              <a:rPr lang="pt-BR" sz="2800" dirty="0" smtClean="0">
                <a:solidFill>
                  <a:srgbClr val="0070C0"/>
                </a:solidFill>
              </a:rPr>
              <a:t>The ITU Americas Regional Office is supporting ITU C&amp;I Initiative by promoting discussion opportunities in regional fora and events:</a:t>
            </a:r>
            <a:endParaRPr lang="pt-BR" sz="2800" dirty="0">
              <a:solidFill>
                <a:srgbClr val="0070C0"/>
              </a:solidFill>
            </a:endParaRPr>
          </a:p>
        </p:txBody>
      </p:sp>
      <p:sp>
        <p:nvSpPr>
          <p:cNvPr id="4" name="Title 1"/>
          <p:cNvSpPr>
            <a:spLocks noGrp="1"/>
          </p:cNvSpPr>
          <p:nvPr>
            <p:ph type="title"/>
          </p:nvPr>
        </p:nvSpPr>
        <p:spPr>
          <a:xfrm>
            <a:off x="179512" y="-243408"/>
            <a:ext cx="8811025" cy="984885"/>
          </a:xfrm>
        </p:spPr>
        <p:txBody>
          <a:bodyPr>
            <a:noAutofit/>
          </a:bodyPr>
          <a:lstStyle/>
          <a:p>
            <a:pPr algn="l"/>
            <a:r>
              <a:rPr lang="en-CA" sz="3200" dirty="0">
                <a:latin typeface="+mn-lt"/>
                <a:ea typeface="+mn-ea"/>
                <a:cs typeface="+mn-cs"/>
              </a:rPr>
              <a:t>Other C&amp;I Related activities in the Americas region</a:t>
            </a:r>
          </a:p>
        </p:txBody>
      </p:sp>
      <p:sp>
        <p:nvSpPr>
          <p:cNvPr id="5" name="Rectangle 4"/>
          <p:cNvSpPr/>
          <p:nvPr/>
        </p:nvSpPr>
        <p:spPr>
          <a:xfrm>
            <a:off x="323529" y="2914491"/>
            <a:ext cx="4732598" cy="2000548"/>
          </a:xfrm>
          <a:prstGeom prst="rect">
            <a:avLst/>
          </a:prstGeom>
        </p:spPr>
        <p:txBody>
          <a:bodyPr wrap="square">
            <a:spAutoFit/>
          </a:bodyPr>
          <a:lstStyle/>
          <a:p>
            <a:pPr marL="342900" indent="-342900">
              <a:buAutoNum type="arabicPeriod"/>
            </a:pPr>
            <a:r>
              <a:rPr lang="pt-BR" sz="2400" b="1" dirty="0" smtClean="0">
                <a:solidFill>
                  <a:srgbClr val="00B050"/>
                </a:solidFill>
              </a:rPr>
              <a:t>Regional </a:t>
            </a:r>
            <a:r>
              <a:rPr lang="pt-BR" sz="2400" b="1" dirty="0">
                <a:solidFill>
                  <a:srgbClr val="00B050"/>
                </a:solidFill>
              </a:rPr>
              <a:t>Standardization </a:t>
            </a:r>
            <a:r>
              <a:rPr lang="pt-BR" sz="2400" b="1" dirty="0" smtClean="0">
                <a:solidFill>
                  <a:srgbClr val="00B050"/>
                </a:solidFill>
              </a:rPr>
              <a:t>Forum</a:t>
            </a:r>
          </a:p>
          <a:p>
            <a:r>
              <a:rPr lang="pt-BR" sz="2000" dirty="0" smtClean="0">
                <a:solidFill>
                  <a:srgbClr val="002060"/>
                </a:solidFill>
              </a:rPr>
              <a:t>A whole Session will be dedicated to ITU C&amp;I Initiative</a:t>
            </a:r>
          </a:p>
          <a:p>
            <a:r>
              <a:rPr lang="pt-BR" sz="2000" dirty="0" smtClean="0">
                <a:solidFill>
                  <a:srgbClr val="002060"/>
                </a:solidFill>
              </a:rPr>
              <a:t>Event </a:t>
            </a:r>
            <a:r>
              <a:rPr lang="pt-BR" sz="2000" dirty="0" smtClean="0">
                <a:solidFill>
                  <a:srgbClr val="002060"/>
                </a:solidFill>
              </a:rPr>
              <a:t>was   orgnised </a:t>
            </a:r>
            <a:r>
              <a:rPr lang="en-US" sz="2000" dirty="0" smtClean="0">
                <a:solidFill>
                  <a:srgbClr val="002060"/>
                </a:solidFill>
              </a:rPr>
              <a:t>on </a:t>
            </a:r>
            <a:r>
              <a:rPr lang="en-US" sz="2000" dirty="0">
                <a:solidFill>
                  <a:srgbClr val="002060"/>
                </a:solidFill>
              </a:rPr>
              <a:t>21 September 2015 at </a:t>
            </a:r>
            <a:r>
              <a:rPr lang="en-US" sz="2000" dirty="0" smtClean="0">
                <a:solidFill>
                  <a:srgbClr val="002060"/>
                </a:solidFill>
              </a:rPr>
              <a:t>CITEL </a:t>
            </a:r>
            <a:r>
              <a:rPr lang="en-US" sz="2000" dirty="0">
                <a:solidFill>
                  <a:srgbClr val="002060"/>
                </a:solidFill>
              </a:rPr>
              <a:t>Headquarters in Washington D.C., United States</a:t>
            </a:r>
            <a:endParaRPr lang="pt-BR" sz="2000" dirty="0">
              <a:solidFill>
                <a:srgbClr val="002060"/>
              </a:solidFill>
            </a:endParaRPr>
          </a:p>
        </p:txBody>
      </p:sp>
      <p:sp>
        <p:nvSpPr>
          <p:cNvPr id="6" name="Rectangle 5"/>
          <p:cNvSpPr/>
          <p:nvPr/>
        </p:nvSpPr>
        <p:spPr>
          <a:xfrm>
            <a:off x="5102106" y="2852936"/>
            <a:ext cx="3888431" cy="2123658"/>
          </a:xfrm>
          <a:prstGeom prst="rect">
            <a:avLst/>
          </a:prstGeom>
        </p:spPr>
        <p:txBody>
          <a:bodyPr wrap="square">
            <a:spAutoFit/>
          </a:bodyPr>
          <a:lstStyle/>
          <a:p>
            <a:r>
              <a:rPr lang="pt-BR" sz="2000" b="1" i="1" dirty="0" smtClean="0">
                <a:solidFill>
                  <a:srgbClr val="00B050"/>
                </a:solidFill>
              </a:rPr>
              <a:t>2. </a:t>
            </a:r>
            <a:r>
              <a:rPr lang="en-US" sz="2000" b="1" i="1" dirty="0">
                <a:solidFill>
                  <a:srgbClr val="00B050"/>
                </a:solidFill>
              </a:rPr>
              <a:t>ITU Workshop on Strategic Broadband Infrastructure for development for the </a:t>
            </a:r>
            <a:r>
              <a:rPr lang="en-US" sz="2000" b="1" i="1" dirty="0" smtClean="0">
                <a:solidFill>
                  <a:srgbClr val="00B050"/>
                </a:solidFill>
              </a:rPr>
              <a:t>Americas</a:t>
            </a:r>
          </a:p>
          <a:p>
            <a:r>
              <a:rPr lang="en-US" dirty="0" smtClean="0">
                <a:solidFill>
                  <a:srgbClr val="002060"/>
                </a:solidFill>
              </a:rPr>
              <a:t>Jointly organized with the Brazilian Regulator, it will take place from 26 to 29 October 2015, in Sao Paulo, Brazil, during the FUTURECOM Exposition </a:t>
            </a:r>
            <a:endParaRPr lang="pt-BR" dirty="0">
              <a:solidFill>
                <a:srgbClr val="002060"/>
              </a:solidFill>
            </a:endParaRPr>
          </a:p>
        </p:txBody>
      </p:sp>
    </p:spTree>
    <p:extLst>
      <p:ext uri="{BB962C8B-B14F-4D97-AF65-F5344CB8AC3E}">
        <p14:creationId xmlns:p14="http://schemas.microsoft.com/office/powerpoint/2010/main" val="20415918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47664" y="2708920"/>
            <a:ext cx="6229350" cy="900230"/>
          </a:xfrm>
          <a:prstGeom prst="rect">
            <a:avLst/>
          </a:prstGeom>
        </p:spPr>
        <p:txBody>
          <a:bodyPr vert="horz" lIns="68580" tIns="34290" rIns="68580" bIns="34290" rtlCol="0" anchor="ctr">
            <a:norm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r>
              <a:rPr lang="en-US" sz="4050" dirty="0">
                <a:solidFill>
                  <a:srgbClr val="0070C0"/>
                </a:solidFill>
                <a:effectLst>
                  <a:outerShdw blurRad="38100" dist="38100" dir="2700000" algn="tl">
                    <a:srgbClr val="C0C0C0"/>
                  </a:outerShdw>
                </a:effectLst>
                <a:cs typeface="Arial" charset="0"/>
              </a:rPr>
              <a:t>ITU : I T</a:t>
            </a:r>
            <a:r>
              <a:rPr lang="en-US" sz="4050" dirty="0">
                <a:solidFill>
                  <a:prstClr val="black"/>
                </a:solidFill>
                <a:effectLst>
                  <a:outerShdw blurRad="38100" dist="38100" dir="2700000" algn="tl">
                    <a:srgbClr val="C0C0C0"/>
                  </a:outerShdw>
                </a:effectLst>
                <a:cs typeface="Arial" charset="0"/>
              </a:rPr>
              <a:t>hank</a:t>
            </a:r>
            <a:r>
              <a:rPr lang="en-US" sz="4050" dirty="0">
                <a:solidFill>
                  <a:srgbClr val="0070C0"/>
                </a:solidFill>
                <a:effectLst>
                  <a:outerShdw blurRad="38100" dist="38100" dir="2700000" algn="tl">
                    <a:srgbClr val="C0C0C0"/>
                  </a:outerShdw>
                </a:effectLst>
                <a:cs typeface="Arial" charset="0"/>
              </a:rPr>
              <a:t> U</a:t>
            </a:r>
            <a:endParaRPr lang="fa-IR" sz="4050" dirty="0">
              <a:solidFill>
                <a:srgbClr val="0070C0"/>
              </a:solidFill>
              <a:effectLst>
                <a:outerShdw blurRad="38100" dist="38100" dir="2700000" algn="tl">
                  <a:srgbClr val="C0C0C0"/>
                </a:outerShdw>
              </a:effectLst>
              <a:cs typeface="Arial" charset="0"/>
            </a:endParaRPr>
          </a:p>
        </p:txBody>
      </p:sp>
    </p:spTree>
    <p:extLst>
      <p:ext uri="{BB962C8B-B14F-4D97-AF65-F5344CB8AC3E}">
        <p14:creationId xmlns:p14="http://schemas.microsoft.com/office/powerpoint/2010/main" val="1665447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9392"/>
            <a:ext cx="7920880" cy="1077218"/>
          </a:xfrm>
        </p:spPr>
        <p:txBody>
          <a:bodyPr/>
          <a:lstStyle/>
          <a:p>
            <a:pPr algn="l"/>
            <a:r>
              <a:rPr lang="en-GB" sz="3200" dirty="0"/>
              <a:t>WTDC-14 outcomes on </a:t>
            </a:r>
            <a:r>
              <a:rPr lang="en-GB" sz="3200" dirty="0" smtClean="0"/>
              <a:t>C&amp;I</a:t>
            </a:r>
            <a:r>
              <a:rPr lang="en-US" sz="3200" dirty="0"/>
              <a:t/>
            </a:r>
            <a:br>
              <a:rPr lang="en-US" sz="3200" dirty="0"/>
            </a:br>
            <a:endParaRPr lang="en-US" sz="3200" dirty="0"/>
          </a:p>
        </p:txBody>
      </p:sp>
      <p:sp>
        <p:nvSpPr>
          <p:cNvPr id="3" name="Content Placeholder 2"/>
          <p:cNvSpPr>
            <a:spLocks noGrp="1"/>
          </p:cNvSpPr>
          <p:nvPr>
            <p:ph idx="1"/>
          </p:nvPr>
        </p:nvSpPr>
        <p:spPr>
          <a:xfrm>
            <a:off x="395536" y="692696"/>
            <a:ext cx="8424936" cy="5328592"/>
          </a:xfrm>
        </p:spPr>
        <p:txBody>
          <a:bodyPr>
            <a:normAutofit/>
          </a:bodyPr>
          <a:lstStyle/>
          <a:p>
            <a:r>
              <a:rPr lang="en-GB" b="1" dirty="0" smtClean="0">
                <a:solidFill>
                  <a:srgbClr val="003399"/>
                </a:solidFill>
              </a:rPr>
              <a:t>The </a:t>
            </a:r>
            <a:r>
              <a:rPr lang="en-GB" b="1" dirty="0">
                <a:solidFill>
                  <a:srgbClr val="003399"/>
                </a:solidFill>
              </a:rPr>
              <a:t>Dubai Declaration </a:t>
            </a:r>
            <a:r>
              <a:rPr lang="en-GB" dirty="0"/>
              <a:t>recognized that conformance and interoperability of telecommunication/ ICT equipment and systems can increase market opportunities and reliability and encourage global integration and trade. </a:t>
            </a:r>
            <a:endParaRPr lang="en-US" dirty="0"/>
          </a:p>
          <a:p>
            <a:r>
              <a:rPr lang="en-GB" b="1" dirty="0" smtClean="0">
                <a:solidFill>
                  <a:srgbClr val="003399"/>
                </a:solidFill>
              </a:rPr>
              <a:t>Resolution </a:t>
            </a:r>
            <a:r>
              <a:rPr lang="en-GB" b="1" dirty="0">
                <a:solidFill>
                  <a:srgbClr val="003399"/>
                </a:solidFill>
              </a:rPr>
              <a:t>47 </a:t>
            </a:r>
            <a:r>
              <a:rPr lang="en-GB" dirty="0"/>
              <a:t>was amended, reaffirming the importance of collaboration and coordination between the three ITU Bureaux in implementing the ITU C&amp;I programme.  </a:t>
            </a:r>
            <a:endParaRPr lang="en-US" dirty="0"/>
          </a:p>
        </p:txBody>
      </p:sp>
    </p:spTree>
    <p:extLst>
      <p:ext uri="{BB962C8B-B14F-4D97-AF65-F5344CB8AC3E}">
        <p14:creationId xmlns:p14="http://schemas.microsoft.com/office/powerpoint/2010/main" val="35122768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9392"/>
            <a:ext cx="7024066" cy="584775"/>
          </a:xfrm>
        </p:spPr>
        <p:txBody>
          <a:bodyPr>
            <a:normAutofit/>
          </a:bodyPr>
          <a:lstStyle/>
          <a:p>
            <a:pPr algn="l"/>
            <a:r>
              <a:rPr lang="en-GB" sz="3200" dirty="0"/>
              <a:t>WTDC-14 outcomes on C&amp;I</a:t>
            </a:r>
            <a:endParaRPr lang="en-US" sz="3200" dirty="0"/>
          </a:p>
        </p:txBody>
      </p:sp>
      <p:sp>
        <p:nvSpPr>
          <p:cNvPr id="3" name="Content Placeholder 2"/>
          <p:cNvSpPr>
            <a:spLocks noGrp="1"/>
          </p:cNvSpPr>
          <p:nvPr>
            <p:ph idx="1"/>
          </p:nvPr>
        </p:nvSpPr>
        <p:spPr>
          <a:xfrm>
            <a:off x="539552" y="586485"/>
            <a:ext cx="7992888" cy="6271515"/>
          </a:xfrm>
        </p:spPr>
        <p:txBody>
          <a:bodyPr>
            <a:normAutofit fontScale="62500" lnSpcReduction="20000"/>
          </a:bodyPr>
          <a:lstStyle/>
          <a:p>
            <a:r>
              <a:rPr lang="en-GB" sz="3400" b="1" dirty="0" smtClean="0">
                <a:solidFill>
                  <a:srgbClr val="003399"/>
                </a:solidFill>
              </a:rPr>
              <a:t>Study </a:t>
            </a:r>
            <a:r>
              <a:rPr lang="en-GB" sz="3400" b="1" dirty="0">
                <a:solidFill>
                  <a:srgbClr val="003399"/>
                </a:solidFill>
              </a:rPr>
              <a:t>Group </a:t>
            </a:r>
            <a:r>
              <a:rPr lang="en-GB" sz="3400" b="1" dirty="0" smtClean="0">
                <a:solidFill>
                  <a:srgbClr val="003399"/>
                </a:solidFill>
              </a:rPr>
              <a:t>Question </a:t>
            </a:r>
            <a:r>
              <a:rPr lang="en-GB" sz="3400" b="1" dirty="0" smtClean="0">
                <a:solidFill>
                  <a:srgbClr val="003399"/>
                </a:solidFill>
                <a:latin typeface="Calibri" panose="020F0502020204030204" pitchFamily="34" charset="0"/>
                <a:ea typeface="Calibri" panose="020F0502020204030204" pitchFamily="34" charset="0"/>
                <a:cs typeface="Times New Roman" panose="02020603050405020304" pitchFamily="18" charset="0"/>
              </a:rPr>
              <a:t>4/2, </a:t>
            </a:r>
            <a:r>
              <a:rPr lang="en-GB" sz="3400" dirty="0" smtClean="0"/>
              <a:t>mandate:</a:t>
            </a:r>
          </a:p>
          <a:p>
            <a:pPr marL="0" indent="0">
              <a:buNone/>
            </a:pPr>
            <a:r>
              <a:rPr lang="en-GB" sz="3400" dirty="0" smtClean="0"/>
              <a:t> </a:t>
            </a:r>
            <a:r>
              <a:rPr lang="en-GB" sz="3400" i="1" dirty="0"/>
              <a:t>“Studies of various issues related to conformance and interoperability are to be reported, and among others the description of the technical, legislative and regulatory framework that would be needed to implement appropriate C&amp;I programmes by developing countries. Specifically, the following outputs are envisaged</a:t>
            </a:r>
            <a:r>
              <a:rPr lang="en-GB" sz="3400" dirty="0"/>
              <a:t>: </a:t>
            </a:r>
            <a:endParaRPr lang="en-US" sz="3400" dirty="0"/>
          </a:p>
          <a:p>
            <a:pPr>
              <a:spcAft>
                <a:spcPts val="600"/>
              </a:spcAft>
            </a:pPr>
            <a:r>
              <a:rPr lang="en-GB" sz="3400" dirty="0"/>
              <a:t>	</a:t>
            </a:r>
            <a:r>
              <a:rPr lang="en-GB" b="1" i="1" dirty="0"/>
              <a:t>a) Harmonized Guidelines on technical, legal and regulatory aspects of C&amp;I Regime; 	</a:t>
            </a:r>
            <a:endParaRPr lang="en-US" b="1" i="1" dirty="0"/>
          </a:p>
          <a:p>
            <a:pPr>
              <a:spcAft>
                <a:spcPts val="600"/>
              </a:spcAft>
            </a:pPr>
            <a:r>
              <a:rPr lang="en-GB" b="1" i="1" dirty="0"/>
              <a:t>	b) Feasibility studies regarding establishment of laboratories in different C&amp;I Domains; </a:t>
            </a:r>
            <a:endParaRPr lang="en-US" b="1" i="1" dirty="0"/>
          </a:p>
          <a:p>
            <a:pPr>
              <a:spcAft>
                <a:spcPts val="600"/>
              </a:spcAft>
            </a:pPr>
            <a:r>
              <a:rPr lang="en-GB" b="1" i="1" dirty="0"/>
              <a:t>	c) Guidance on the framework and procedures to establish MRA; </a:t>
            </a:r>
            <a:endParaRPr lang="en-US" b="1" i="1" dirty="0"/>
          </a:p>
          <a:p>
            <a:pPr>
              <a:spcAft>
                <a:spcPts val="600"/>
              </a:spcAft>
            </a:pPr>
            <a:r>
              <a:rPr lang="en-GB" b="1" i="1" dirty="0"/>
              <a:t>	d) C&amp;I Regimes, case studies established at national, regional or global levels; </a:t>
            </a:r>
            <a:endParaRPr lang="en-US" b="1" i="1" dirty="0"/>
          </a:p>
          <a:p>
            <a:pPr>
              <a:spcAft>
                <a:spcPts val="600"/>
              </a:spcAft>
            </a:pPr>
            <a:r>
              <a:rPr lang="en-GB" b="1" i="1" dirty="0"/>
              <a:t>	e) Development of a methodology for assessing the situation of C&amp;I regimes in place in the regions (or sub regions); </a:t>
            </a:r>
            <a:endParaRPr lang="en-US" b="1" i="1" dirty="0"/>
          </a:p>
          <a:p>
            <a:pPr>
              <a:spcAft>
                <a:spcPts val="600"/>
              </a:spcAft>
            </a:pPr>
            <a:r>
              <a:rPr lang="en-GB" b="1" i="1" dirty="0"/>
              <a:t>	f) Experience sharing and case studies reports on C&amp;I programmes implementation.”</a:t>
            </a:r>
            <a:endParaRPr lang="en-US" b="1" i="1" dirty="0"/>
          </a:p>
          <a:p>
            <a:endParaRPr lang="en-US" dirty="0"/>
          </a:p>
        </p:txBody>
      </p:sp>
    </p:spTree>
    <p:extLst>
      <p:ext uri="{BB962C8B-B14F-4D97-AF65-F5344CB8AC3E}">
        <p14:creationId xmlns:p14="http://schemas.microsoft.com/office/powerpoint/2010/main" val="1898272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43408"/>
            <a:ext cx="7024066" cy="836712"/>
          </a:xfrm>
        </p:spPr>
        <p:txBody>
          <a:bodyPr>
            <a:normAutofit/>
          </a:bodyPr>
          <a:lstStyle/>
          <a:p>
            <a:pPr algn="l"/>
            <a:r>
              <a:rPr lang="en-GB" sz="3200" dirty="0"/>
              <a:t>WTDC-14 outcomes on C&amp;I</a:t>
            </a:r>
            <a:endParaRPr lang="en-US" sz="3200" dirty="0"/>
          </a:p>
        </p:txBody>
      </p:sp>
      <p:sp>
        <p:nvSpPr>
          <p:cNvPr id="3" name="Content Placeholder 2"/>
          <p:cNvSpPr>
            <a:spLocks noGrp="1"/>
          </p:cNvSpPr>
          <p:nvPr>
            <p:ph idx="1"/>
          </p:nvPr>
        </p:nvSpPr>
        <p:spPr>
          <a:xfrm>
            <a:off x="251520" y="593304"/>
            <a:ext cx="8496944" cy="4942726"/>
          </a:xfrm>
        </p:spPr>
        <p:txBody>
          <a:bodyPr>
            <a:noAutofit/>
          </a:bodyPr>
          <a:lstStyle/>
          <a:p>
            <a:pPr marL="0" indent="0">
              <a:buNone/>
            </a:pPr>
            <a:r>
              <a:rPr lang="en-GB" sz="2000" b="1" dirty="0" smtClean="0">
                <a:solidFill>
                  <a:srgbClr val="003399"/>
                </a:solidFill>
              </a:rPr>
              <a:t>Outcomes of Objective 2, Output 2.2 of the Dubai Action Plan</a:t>
            </a:r>
            <a:r>
              <a:rPr lang="en-GB" sz="2000" dirty="0" smtClean="0"/>
              <a:t>, </a:t>
            </a:r>
            <a:r>
              <a:rPr lang="en-GB" sz="2000" dirty="0"/>
              <a:t>focusing on the following issues</a:t>
            </a:r>
            <a:r>
              <a:rPr lang="en-GB" sz="2000" dirty="0" smtClean="0"/>
              <a:t>:</a:t>
            </a:r>
          </a:p>
          <a:p>
            <a:pPr marL="0" indent="0">
              <a:buNone/>
            </a:pPr>
            <a:r>
              <a:rPr lang="en-GB" sz="2000" dirty="0" smtClean="0"/>
              <a:t> </a:t>
            </a:r>
            <a:endParaRPr lang="en-US" sz="2000" dirty="0"/>
          </a:p>
          <a:p>
            <a:r>
              <a:rPr lang="en-GB" sz="2000" dirty="0"/>
              <a:t>	a) </a:t>
            </a:r>
            <a:r>
              <a:rPr lang="en-GB" sz="2000" b="1" dirty="0" smtClean="0"/>
              <a:t>Educating</a:t>
            </a:r>
            <a:r>
              <a:rPr lang="en-GB" sz="2000" dirty="0" smtClean="0"/>
              <a:t> </a:t>
            </a:r>
            <a:r>
              <a:rPr lang="en-GB" sz="2000" dirty="0"/>
              <a:t>technicians, policy-makers and businesses on the importance of C&amp;I procedures and testing, mobilizing the resources required to implement regional and national C&amp;I programmes, in cooperation with other relevant regional and international organizations; </a:t>
            </a:r>
            <a:endParaRPr lang="en-US" sz="2000" dirty="0"/>
          </a:p>
          <a:p>
            <a:r>
              <a:rPr lang="en-GB" sz="2000" dirty="0"/>
              <a:t>	b) </a:t>
            </a:r>
            <a:r>
              <a:rPr lang="en-GB" sz="2000" b="1" dirty="0"/>
              <a:t>Providing assistance </a:t>
            </a:r>
            <a:r>
              <a:rPr lang="en-GB" sz="2000" dirty="0"/>
              <a:t>to developing countries in the establishment of national, regional or subregional C&amp;I programmes, and conducting assessment studies for facilitating the establishment of common conformance and interoperability regimes at national, regional and subregional level; </a:t>
            </a:r>
            <a:endParaRPr lang="en-US" sz="2000" dirty="0"/>
          </a:p>
          <a:p>
            <a:r>
              <a:rPr lang="en-GB" sz="2000" dirty="0"/>
              <a:t>	c) </a:t>
            </a:r>
            <a:r>
              <a:rPr lang="en-GB" sz="2000" b="1" dirty="0"/>
              <a:t>Preparing guidelines </a:t>
            </a:r>
            <a:r>
              <a:rPr lang="en-GB" sz="2000" dirty="0"/>
              <a:t>on this process which outline the technical and human resources required and the international standards to be applied.</a:t>
            </a:r>
            <a:endParaRPr lang="en-US" sz="2000" dirty="0"/>
          </a:p>
          <a:p>
            <a:pPr marL="0" indent="0">
              <a:buNone/>
            </a:pPr>
            <a:endParaRPr lang="en-US" sz="2400" dirty="0"/>
          </a:p>
        </p:txBody>
      </p:sp>
    </p:spTree>
    <p:extLst>
      <p:ext uri="{BB962C8B-B14F-4D97-AF65-F5344CB8AC3E}">
        <p14:creationId xmlns:p14="http://schemas.microsoft.com/office/powerpoint/2010/main" val="936104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43408"/>
            <a:ext cx="7024066" cy="836712"/>
          </a:xfrm>
        </p:spPr>
        <p:txBody>
          <a:bodyPr>
            <a:normAutofit/>
          </a:bodyPr>
          <a:lstStyle/>
          <a:p>
            <a:pPr algn="l"/>
            <a:r>
              <a:rPr lang="en-GB" sz="3200" dirty="0"/>
              <a:t>In-country C&amp;I Test Lab</a:t>
            </a:r>
            <a:endParaRPr lang="en-US" sz="3200" dirty="0"/>
          </a:p>
        </p:txBody>
      </p:sp>
      <p:sp>
        <p:nvSpPr>
          <p:cNvPr id="3" name="Content Placeholder 2"/>
          <p:cNvSpPr>
            <a:spLocks noGrp="1"/>
          </p:cNvSpPr>
          <p:nvPr>
            <p:ph idx="1"/>
          </p:nvPr>
        </p:nvSpPr>
        <p:spPr>
          <a:xfrm>
            <a:off x="251520" y="836712"/>
            <a:ext cx="8496944" cy="4942726"/>
          </a:xfrm>
        </p:spPr>
        <p:txBody>
          <a:bodyPr>
            <a:noAutofit/>
          </a:bodyPr>
          <a:lstStyle/>
          <a:p>
            <a:pPr>
              <a:buFont typeface="Wingdings" panose="05000000000000000000" pitchFamily="2" charset="2"/>
              <a:buChar char="§"/>
            </a:pPr>
            <a:r>
              <a:rPr lang="en-US" sz="2400" dirty="0"/>
              <a:t>To encourage  Member States to establish their own National C&amp;I Test Laboratories. The ITU can provide the necessary Technical Assistance upon request from Member States.</a:t>
            </a:r>
          </a:p>
          <a:p>
            <a:pPr>
              <a:buFont typeface="Wingdings" panose="05000000000000000000" pitchFamily="2" charset="2"/>
              <a:buChar char="§"/>
            </a:pPr>
            <a:r>
              <a:rPr lang="en-US" sz="2400" dirty="0"/>
              <a:t> The implementation of a Mutual Recognition Agreement (MRA) in the region  may take time. A possible approach would be to start deploying In-Country (national) C&amp;I Test Labs in    Member States in order to build capacity and know how in the area of instrumentation, lab management, quality and instrumentation purchasing process (quality and instrumentation maintenance</a:t>
            </a:r>
            <a:r>
              <a:rPr lang="en-US" sz="2400" dirty="0" smtClean="0"/>
              <a:t>) </a:t>
            </a:r>
          </a:p>
          <a:p>
            <a:pPr>
              <a:buFont typeface="Wingdings" panose="05000000000000000000" pitchFamily="2" charset="2"/>
              <a:buChar char="§"/>
            </a:pPr>
            <a:r>
              <a:rPr lang="en-US" sz="2400" dirty="0" smtClean="0"/>
              <a:t>This </a:t>
            </a:r>
            <a:r>
              <a:rPr lang="en-US" sz="2400" dirty="0"/>
              <a:t>may lead to Member States developing these National C&amp;I Test Labs becoming references for their respective technology (domain) testing area in the   Region.</a:t>
            </a:r>
          </a:p>
          <a:p>
            <a:pPr marL="0" indent="0">
              <a:buNone/>
            </a:pPr>
            <a:endParaRPr lang="en-US" sz="2400" dirty="0"/>
          </a:p>
        </p:txBody>
      </p:sp>
    </p:spTree>
    <p:extLst>
      <p:ext uri="{BB962C8B-B14F-4D97-AF65-F5344CB8AC3E}">
        <p14:creationId xmlns:p14="http://schemas.microsoft.com/office/powerpoint/2010/main" val="35126224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115616" y="679884"/>
            <a:ext cx="6984776" cy="5430865"/>
          </a:xfrm>
          <a:prstGeom prst="rect">
            <a:avLst/>
          </a:prstGeom>
        </p:spPr>
      </p:pic>
      <p:sp>
        <p:nvSpPr>
          <p:cNvPr id="7" name="Title 1"/>
          <p:cNvSpPr>
            <a:spLocks noGrp="1"/>
          </p:cNvSpPr>
          <p:nvPr>
            <p:ph type="title"/>
          </p:nvPr>
        </p:nvSpPr>
        <p:spPr>
          <a:xfrm>
            <a:off x="428254" y="-171400"/>
            <a:ext cx="7024066" cy="836712"/>
          </a:xfrm>
        </p:spPr>
        <p:txBody>
          <a:bodyPr>
            <a:normAutofit/>
          </a:bodyPr>
          <a:lstStyle/>
          <a:p>
            <a:pPr algn="l"/>
            <a:r>
              <a:rPr lang="en-US" sz="2800" dirty="0" smtClean="0"/>
              <a:t>Selection Criterions for National </a:t>
            </a:r>
            <a:r>
              <a:rPr lang="en-US" sz="2800" dirty="0"/>
              <a:t>C&amp;I </a:t>
            </a:r>
            <a:r>
              <a:rPr lang="en-US" sz="2800" dirty="0" smtClean="0"/>
              <a:t>Lab</a:t>
            </a:r>
            <a:endParaRPr lang="en-US" sz="2800" dirty="0"/>
          </a:p>
        </p:txBody>
      </p:sp>
    </p:spTree>
    <p:extLst>
      <p:ext uri="{BB962C8B-B14F-4D97-AF65-F5344CB8AC3E}">
        <p14:creationId xmlns:p14="http://schemas.microsoft.com/office/powerpoint/2010/main" val="21086737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99392"/>
            <a:ext cx="8147248" cy="593685"/>
          </a:xfrm>
        </p:spPr>
        <p:txBody>
          <a:bodyPr>
            <a:normAutofit/>
          </a:bodyPr>
          <a:lstStyle/>
          <a:p>
            <a:pPr algn="l" defTabSz="914400" eaLnBrk="0" fontAlgn="base" hangingPunct="0">
              <a:spcAft>
                <a:spcPct val="0"/>
              </a:spcAft>
            </a:pPr>
            <a:r>
              <a:rPr lang="pt-BR" sz="2900" dirty="0"/>
              <a:t>C&amp;I Regional Assessement Studies</a:t>
            </a:r>
          </a:p>
        </p:txBody>
      </p:sp>
      <p:sp>
        <p:nvSpPr>
          <p:cNvPr id="3" name="Espaço Reservado para Conteúdo 2"/>
          <p:cNvSpPr>
            <a:spLocks noGrp="1"/>
          </p:cNvSpPr>
          <p:nvPr>
            <p:ph idx="1"/>
          </p:nvPr>
        </p:nvSpPr>
        <p:spPr>
          <a:xfrm>
            <a:off x="387703" y="836712"/>
            <a:ext cx="8568952" cy="5743019"/>
          </a:xfrm>
          <a:noFill/>
          <a:ln w="9525">
            <a:noFill/>
            <a:miter lim="800000"/>
            <a:headEnd/>
            <a:tailEnd/>
          </a:ln>
        </p:spPr>
        <p:txBody>
          <a:bodyPr vert="horz" wrap="square" lIns="91440" tIns="45720" rIns="91440" bIns="45720" numCol="1" anchor="t" anchorCtr="0" compatLnSpc="1">
            <a:prstTxWarp prst="textNoShape">
              <a:avLst/>
            </a:prstTxWarp>
            <a:noAutofit/>
          </a:bodyPr>
          <a:lstStyle/>
          <a:p>
            <a:pPr>
              <a:spcAft>
                <a:spcPts val="1800"/>
              </a:spcAft>
              <a:buFont typeface="Wingdings" panose="05000000000000000000" pitchFamily="2" charset="2"/>
              <a:buChar char="§"/>
            </a:pPr>
            <a:r>
              <a:rPr lang="pt-BR" sz="2400" dirty="0"/>
              <a:t>C&amp;I infrastructure in regions/sub-regions/countries are being assessed</a:t>
            </a:r>
          </a:p>
          <a:p>
            <a:pPr>
              <a:spcAft>
                <a:spcPts val="1800"/>
              </a:spcAft>
              <a:buFont typeface="Wingdings" panose="05000000000000000000" pitchFamily="2" charset="2"/>
              <a:buChar char="§"/>
            </a:pPr>
            <a:r>
              <a:rPr lang="pt-BR" sz="2400" dirty="0"/>
              <a:t>Analysis of the status in the regions are being conducted</a:t>
            </a:r>
          </a:p>
          <a:p>
            <a:pPr>
              <a:spcAft>
                <a:spcPts val="1800"/>
              </a:spcAft>
              <a:buFont typeface="Wingdings" panose="05000000000000000000" pitchFamily="2" charset="2"/>
              <a:buChar char="§"/>
            </a:pPr>
            <a:r>
              <a:rPr lang="pt-BR" sz="2400" dirty="0"/>
              <a:t>Looking for promoting regional agreements about possible locations for resources (Labs), agreements  and testing capabilities</a:t>
            </a:r>
          </a:p>
          <a:p>
            <a:pPr>
              <a:spcAft>
                <a:spcPts val="1800"/>
              </a:spcAft>
              <a:buFont typeface="Wingdings" panose="05000000000000000000" pitchFamily="2" charset="2"/>
              <a:buChar char="§"/>
            </a:pPr>
            <a:r>
              <a:rPr lang="pt-BR" sz="2400" dirty="0"/>
              <a:t>Close collaboration with regional experts in addressing capacity building activities, accreditation and type approval testing.</a:t>
            </a:r>
          </a:p>
          <a:p>
            <a:pPr>
              <a:spcAft>
                <a:spcPts val="1800"/>
              </a:spcAft>
              <a:buFont typeface="Wingdings" panose="05000000000000000000" pitchFamily="2" charset="2"/>
              <a:buChar char="§"/>
            </a:pPr>
            <a:r>
              <a:rPr lang="pt-BR" sz="2400" dirty="0"/>
              <a:t>Moving forward to establishing regional test centers and/or MRAs as appropriate</a:t>
            </a:r>
          </a:p>
          <a:p>
            <a:pPr>
              <a:spcAft>
                <a:spcPts val="1800"/>
              </a:spcAft>
            </a:pPr>
            <a:endParaRPr lang="pt-BR" sz="2400" kern="1200" dirty="0">
              <a:solidFill>
                <a:schemeClr val="tx1"/>
              </a:solidFill>
            </a:endParaRPr>
          </a:p>
        </p:txBody>
      </p:sp>
    </p:spTree>
    <p:extLst>
      <p:ext uri="{BB962C8B-B14F-4D97-AF65-F5344CB8AC3E}">
        <p14:creationId xmlns:p14="http://schemas.microsoft.com/office/powerpoint/2010/main" val="35623411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91851" y="-27384"/>
            <a:ext cx="8456613" cy="523220"/>
          </a:xfrm>
        </p:spPr>
        <p:txBody>
          <a:bodyPr>
            <a:noAutofit/>
          </a:bodyPr>
          <a:lstStyle/>
          <a:p>
            <a:pPr algn="l" defTabSz="914400" eaLnBrk="0" fontAlgn="base" hangingPunct="0">
              <a:spcAft>
                <a:spcPct val="0"/>
              </a:spcAft>
            </a:pPr>
            <a:r>
              <a:rPr lang="en-CA" sz="2900" dirty="0"/>
              <a:t>C&amp;I Regional Assessment Studies</a:t>
            </a:r>
          </a:p>
        </p:txBody>
      </p:sp>
      <p:sp>
        <p:nvSpPr>
          <p:cNvPr id="10243" name="Content Placeholder 2"/>
          <p:cNvSpPr>
            <a:spLocks noGrp="1"/>
          </p:cNvSpPr>
          <p:nvPr>
            <p:ph idx="1"/>
          </p:nvPr>
        </p:nvSpPr>
        <p:spPr>
          <a:xfrm>
            <a:off x="487709" y="692696"/>
            <a:ext cx="8064896" cy="5688632"/>
          </a:xfrm>
        </p:spPr>
        <p:txBody>
          <a:bodyPr>
            <a:normAutofit lnSpcReduction="10000"/>
          </a:bodyPr>
          <a:lstStyle/>
          <a:p>
            <a:pPr marL="0" indent="0">
              <a:buNone/>
              <a:defRPr/>
            </a:pPr>
            <a:r>
              <a:rPr lang="en-CA" sz="2400" b="1" dirty="0" smtClean="0">
                <a:solidFill>
                  <a:schemeClr val="tx2">
                    <a:lumMod val="60000"/>
                    <a:lumOff val="40000"/>
                  </a:schemeClr>
                </a:solidFill>
              </a:rPr>
              <a:t>Roadmap</a:t>
            </a:r>
          </a:p>
          <a:p>
            <a:pPr>
              <a:defRPr/>
            </a:pPr>
            <a:r>
              <a:rPr lang="en-CA" sz="2400" dirty="0" smtClean="0"/>
              <a:t>Conformity Assessment Bodies will contribute with an orderly telecom apparatus </a:t>
            </a:r>
            <a:r>
              <a:rPr lang="en-CA" sz="2400" u="sng" dirty="0" smtClean="0">
                <a:solidFill>
                  <a:srgbClr val="00B050"/>
                </a:solidFill>
              </a:rPr>
              <a:t>market </a:t>
            </a:r>
            <a:r>
              <a:rPr lang="en-CA" sz="2400" dirty="0" smtClean="0"/>
              <a:t>place </a:t>
            </a:r>
          </a:p>
          <a:p>
            <a:pPr>
              <a:buNone/>
              <a:defRPr/>
            </a:pPr>
            <a:endParaRPr lang="en-CA" sz="2400" dirty="0" smtClean="0"/>
          </a:p>
          <a:p>
            <a:pPr>
              <a:defRPr/>
            </a:pPr>
            <a:r>
              <a:rPr lang="en-CA" sz="2400" dirty="0" smtClean="0"/>
              <a:t>Once standards and procedures are in place, test labs and/or MRAs can approve equipment for compliance</a:t>
            </a:r>
          </a:p>
          <a:p>
            <a:pPr>
              <a:buNone/>
              <a:defRPr/>
            </a:pPr>
            <a:endParaRPr lang="en-CA" sz="2400" dirty="0" smtClean="0"/>
          </a:p>
          <a:p>
            <a:pPr>
              <a:defRPr/>
            </a:pPr>
            <a:r>
              <a:rPr lang="en-CA" sz="2400" dirty="0" smtClean="0"/>
              <a:t>Sharing test labs resources and using same procedures amongst countries and regions, lowers overall costs while continues addressing regional priorities </a:t>
            </a:r>
          </a:p>
          <a:p>
            <a:pPr>
              <a:buNone/>
              <a:defRPr/>
            </a:pPr>
            <a:endParaRPr lang="en-CA" sz="2400" dirty="0" smtClean="0"/>
          </a:p>
          <a:p>
            <a:pPr>
              <a:defRPr/>
            </a:pPr>
            <a:r>
              <a:rPr lang="en-CA" sz="2400" dirty="0" smtClean="0"/>
              <a:t>Setup of a robust framework (base on international procedures – ITU, ISO, IAF, ILAC, etc.) needed for trust and confidence in test results and among test labs </a:t>
            </a:r>
          </a:p>
          <a:p>
            <a:pPr marL="0" indent="0">
              <a:buFont typeface="Wingdings" pitchFamily="2" charset="2"/>
              <a:buNone/>
              <a:defRPr/>
            </a:pPr>
            <a:endParaRPr lang="en-CA" sz="2400" dirty="0" smtClean="0"/>
          </a:p>
        </p:txBody>
      </p:sp>
    </p:spTree>
    <p:extLst>
      <p:ext uri="{BB962C8B-B14F-4D97-AF65-F5344CB8AC3E}">
        <p14:creationId xmlns:p14="http://schemas.microsoft.com/office/powerpoint/2010/main" val="17531236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E67DA60C76A54EADB29B096CB65BE3" ma:contentTypeVersion="1" ma:contentTypeDescription="Create a new document." ma:contentTypeScope="" ma:versionID="780d449f7202861cfead20317662c317">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091A1D-B6CD-4571-BDE9-5D9B53A1C3A9}"/>
</file>

<file path=customXml/itemProps2.xml><?xml version="1.0" encoding="utf-8"?>
<ds:datastoreItem xmlns:ds="http://schemas.openxmlformats.org/officeDocument/2006/customXml" ds:itemID="{F05910AD-EC29-4D9C-AB0B-B1A0999FED9F}"/>
</file>

<file path=customXml/itemProps3.xml><?xml version="1.0" encoding="utf-8"?>
<ds:datastoreItem xmlns:ds="http://schemas.openxmlformats.org/officeDocument/2006/customXml" ds:itemID="{6F4D2E11-0C5A-47D1-B3B0-5B1D1B3DB212}"/>
</file>

<file path=docProps/app.xml><?xml version="1.0" encoding="utf-8"?>
<Properties xmlns="http://schemas.openxmlformats.org/officeDocument/2006/extended-properties" xmlns:vt="http://schemas.openxmlformats.org/officeDocument/2006/docPropsVTypes">
  <Template/>
  <TotalTime>816</TotalTime>
  <Words>1459</Words>
  <Application>Microsoft Office PowerPoint</Application>
  <PresentationFormat>On-screen Show (4:3)</PresentationFormat>
  <Paragraphs>150</Paragraphs>
  <Slides>21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Monotype Corsiva</vt:lpstr>
      <vt:lpstr>Times New Roman</vt:lpstr>
      <vt:lpstr>Trebuchet MS</vt:lpstr>
      <vt:lpstr>Verdana</vt:lpstr>
      <vt:lpstr>Wingdings</vt:lpstr>
      <vt:lpstr>9_Office Theme</vt:lpstr>
      <vt:lpstr>PowerPoint Presentation</vt:lpstr>
      <vt:lpstr>PowerPoint Presentation</vt:lpstr>
      <vt:lpstr>WTDC-14 outcomes on C&amp;I </vt:lpstr>
      <vt:lpstr>WTDC-14 outcomes on C&amp;I</vt:lpstr>
      <vt:lpstr>WTDC-14 outcomes on C&amp;I</vt:lpstr>
      <vt:lpstr>In-country C&amp;I Test Lab</vt:lpstr>
      <vt:lpstr>Selection Criterions for National C&amp;I Lab</vt:lpstr>
      <vt:lpstr>C&amp;I Regional Assessement Studies</vt:lpstr>
      <vt:lpstr>C&amp;I Regional Assessment Studies</vt:lpstr>
      <vt:lpstr>China Telecommunication Technology Labs(CTTL)</vt:lpstr>
      <vt:lpstr>China Telecommunication Technology Labs (CTTL)</vt:lpstr>
      <vt:lpstr>China Telecommunication Technology Labs(CTTL)</vt:lpstr>
      <vt:lpstr>C&amp;I Regional Assessment Studies</vt:lpstr>
      <vt:lpstr>PowerPoint Presentation</vt:lpstr>
      <vt:lpstr>Follow-up of Assessment Study for Maghreb</vt:lpstr>
      <vt:lpstr>Assessment Studies for the Caribbean</vt:lpstr>
      <vt:lpstr>Follow-up of Assessment Study for the Caribbean</vt:lpstr>
      <vt:lpstr>PowerPoint Presentation</vt:lpstr>
      <vt:lpstr>Assessment Studies</vt:lpstr>
      <vt:lpstr>Other C&amp;I Related activities in the Americas region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Juhee</dc:creator>
  <cp:lastModifiedBy>Sharma, Sameer</cp:lastModifiedBy>
  <cp:revision>91</cp:revision>
  <dcterms:created xsi:type="dcterms:W3CDTF">2015-08-13T13:59:09Z</dcterms:created>
  <dcterms:modified xsi:type="dcterms:W3CDTF">2015-10-26T03:39:45Z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0x01010039E67DA60C76A54EADB29B096CB65BE3</vt:lpwstr>
  </property>
</Properties>
</file>