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4.xml" ContentType="application/vnd.openxmlformats-officedocument.drawingml.diagramLayout+xml"/>
  <Override PartName="/ppt/theme/theme1.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colors4.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4.xml" ContentType="application/vnd.openxmlformats-officedocument.drawingml.diagramStyle+xml"/>
  <Override PartName="/ppt/diagrams/layout3.xml" ContentType="application/vnd.openxmlformats-officedocument.drawingml.diagramLayout+xml"/>
  <Override PartName="/ppt/handoutMasters/handoutMaster1.xml" ContentType="application/vnd.openxmlformats-officedocument.presentationml.handoutMaster+xml"/>
  <Override PartName="/ppt/diagrams/quickStyle2.xml" ContentType="application/vnd.openxmlformats-officedocument.drawingml.diagramStyle+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drawing4.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01" r:id="rId2"/>
    <p:sldId id="330" r:id="rId3"/>
    <p:sldId id="304" r:id="rId4"/>
    <p:sldId id="305" r:id="rId5"/>
    <p:sldId id="306" r:id="rId6"/>
    <p:sldId id="308" r:id="rId7"/>
    <p:sldId id="329" r:id="rId8"/>
    <p:sldId id="309" r:id="rId9"/>
    <p:sldId id="318" r:id="rId10"/>
    <p:sldId id="313" r:id="rId11"/>
    <p:sldId id="328" r:id="rId12"/>
    <p:sldId id="325" r:id="rId13"/>
    <p:sldId id="326" r:id="rId14"/>
    <p:sldId id="315" r:id="rId15"/>
    <p:sldId id="316" r:id="rId16"/>
    <p:sldId id="322" r:id="rId17"/>
    <p:sldId id="323" r:id="rId18"/>
    <p:sldId id="317" r:id="rId19"/>
    <p:sldId id="319" r:id="rId20"/>
    <p:sldId id="320" r:id="rId21"/>
    <p:sldId id="321" r:id="rId22"/>
    <p:sldId id="327" r:id="rId23"/>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65324" autoAdjust="0"/>
  </p:normalViewPr>
  <p:slideViewPr>
    <p:cSldViewPr snapToGrid="0" snapToObjects="1" showGuides="1">
      <p:cViewPr>
        <p:scale>
          <a:sx n="75" d="100"/>
          <a:sy n="75" d="100"/>
        </p:scale>
        <p:origin x="-1522" y="576"/>
      </p:cViewPr>
      <p:guideLst>
        <p:guide orient="horz" pos="2160"/>
        <p:guide pos="2880"/>
      </p:guideLst>
    </p:cSldViewPr>
  </p:slideViewPr>
  <p:notesTextViewPr>
    <p:cViewPr>
      <p:scale>
        <a:sx n="100" d="100"/>
        <a:sy n="100" d="100"/>
      </p:scale>
      <p:origin x="0" y="226"/>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_rels/data2.xml.rels><?xml version="1.0" encoding="UTF-8" standalone="yes"?>
<Relationships xmlns="http://schemas.openxmlformats.org/package/2006/relationships"><Relationship Id="rId1" Type="http://schemas.openxmlformats.org/officeDocument/2006/relationships/image" Target="../media/image3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C5A6F6-AA3B-4B7A-96BC-E02992727F3C}"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zh-CN" altLang="en-US"/>
        </a:p>
      </dgm:t>
    </dgm:pt>
    <dgm:pt modelId="{D132C3C0-070D-476A-B1EF-F5A592EAFAB3}">
      <dgm:prSet phldrT="[文本]"/>
      <dgm:spPr>
        <a:solidFill>
          <a:schemeClr val="accent3"/>
        </a:solidFill>
      </dgm:spPr>
      <dgm:t>
        <a:bodyPr/>
        <a:lstStyle/>
        <a:p>
          <a:endParaRPr lang="zh-CN" altLang="en-US" sz="2100" dirty="0"/>
        </a:p>
      </dgm:t>
    </dgm:pt>
    <dgm:pt modelId="{1673AB8A-70F8-4B61-B30E-5AD2212F464A}" type="parTrans" cxnId="{69003CBF-80E6-405B-A9B2-FB1F26FDC8EC}">
      <dgm:prSet/>
      <dgm:spPr/>
      <dgm:t>
        <a:bodyPr/>
        <a:lstStyle/>
        <a:p>
          <a:endParaRPr lang="zh-CN" altLang="en-US"/>
        </a:p>
      </dgm:t>
    </dgm:pt>
    <dgm:pt modelId="{8F01A8CD-E208-46B9-825D-F518F2887645}" type="sibTrans" cxnId="{69003CBF-80E6-405B-A9B2-FB1F26FDC8EC}">
      <dgm:prSet/>
      <dgm:spPr/>
      <dgm:t>
        <a:bodyPr/>
        <a:lstStyle/>
        <a:p>
          <a:endParaRPr lang="zh-CN" altLang="en-US"/>
        </a:p>
      </dgm:t>
    </dgm:pt>
    <dgm:pt modelId="{A6C9E270-5288-4C18-839B-C969019EC064}">
      <dgm:prSet phldrT="[文本]" custT="1"/>
      <dgm:spPr>
        <a:solidFill>
          <a:schemeClr val="accent3"/>
        </a:solidFill>
      </dgm:spPr>
      <dgm:t>
        <a:bodyPr/>
        <a:lstStyle/>
        <a:p>
          <a:r>
            <a:rPr lang="en-US" altLang="zh-CN" sz="1800" dirty="0" smtClean="0"/>
            <a:t>Founded in 1957</a:t>
          </a:r>
          <a:endParaRPr lang="zh-CN" altLang="en-US" sz="1800" dirty="0"/>
        </a:p>
      </dgm:t>
    </dgm:pt>
    <dgm:pt modelId="{EA69FB31-1487-4B40-B97F-2DE123B60DC9}" type="parTrans" cxnId="{9938278B-A377-470E-8649-D69BF55B56A8}">
      <dgm:prSet/>
      <dgm:spPr/>
      <dgm:t>
        <a:bodyPr/>
        <a:lstStyle/>
        <a:p>
          <a:endParaRPr lang="zh-CN" altLang="en-US"/>
        </a:p>
      </dgm:t>
    </dgm:pt>
    <dgm:pt modelId="{E25FFAB5-78BD-412C-83F4-9ADE098FAACD}" type="sibTrans" cxnId="{9938278B-A377-470E-8649-D69BF55B56A8}">
      <dgm:prSet/>
      <dgm:spPr/>
      <dgm:t>
        <a:bodyPr/>
        <a:lstStyle/>
        <a:p>
          <a:endParaRPr lang="zh-CN" altLang="en-US"/>
        </a:p>
      </dgm:t>
    </dgm:pt>
    <dgm:pt modelId="{5A2D1DF2-E6AC-40AF-A14B-8616A638086F}">
      <dgm:prSet phldrT="[文本]" custT="1"/>
      <dgm:spPr>
        <a:solidFill>
          <a:schemeClr val="accent3"/>
        </a:solidFill>
      </dgm:spPr>
      <dgm:t>
        <a:bodyPr/>
        <a:lstStyle/>
        <a:p>
          <a:r>
            <a:rPr lang="en-US" altLang="zh-CN" sz="1800" dirty="0" smtClean="0"/>
            <a:t>2400+ employees</a:t>
          </a:r>
          <a:endParaRPr lang="zh-CN" altLang="en-US" sz="1800" dirty="0"/>
        </a:p>
      </dgm:t>
    </dgm:pt>
    <dgm:pt modelId="{160B61D2-30D1-4635-9D4A-6994FCB30DE8}" type="parTrans" cxnId="{9C305B4D-8A77-446D-8D98-62DF76D0D98A}">
      <dgm:prSet/>
      <dgm:spPr/>
      <dgm:t>
        <a:bodyPr/>
        <a:lstStyle/>
        <a:p>
          <a:endParaRPr lang="zh-CN" altLang="en-US"/>
        </a:p>
      </dgm:t>
    </dgm:pt>
    <dgm:pt modelId="{253BED8B-0F6B-4E92-8F12-C7D31EFF75FE}" type="sibTrans" cxnId="{9C305B4D-8A77-446D-8D98-62DF76D0D98A}">
      <dgm:prSet/>
      <dgm:spPr/>
      <dgm:t>
        <a:bodyPr/>
        <a:lstStyle/>
        <a:p>
          <a:endParaRPr lang="zh-CN" altLang="en-US"/>
        </a:p>
      </dgm:t>
    </dgm:pt>
    <dgm:pt modelId="{4655ABFA-E252-4978-B3B6-65F842B5B99B}">
      <dgm:prSet phldrT="[文本]"/>
      <dgm:spPr>
        <a:solidFill>
          <a:schemeClr val="accent2"/>
        </a:solidFill>
      </dgm:spPr>
      <dgm:t>
        <a:bodyPr/>
        <a:lstStyle/>
        <a:p>
          <a:endParaRPr lang="zh-CN" altLang="en-US" sz="2300" dirty="0"/>
        </a:p>
      </dgm:t>
    </dgm:pt>
    <dgm:pt modelId="{9FE01253-5F43-48C6-9FDF-2ECB382AEB40}" type="parTrans" cxnId="{8A9D03C2-3FDE-4959-9E47-6A92779123B8}">
      <dgm:prSet/>
      <dgm:spPr/>
      <dgm:t>
        <a:bodyPr/>
        <a:lstStyle/>
        <a:p>
          <a:endParaRPr lang="zh-CN" altLang="en-US"/>
        </a:p>
      </dgm:t>
    </dgm:pt>
    <dgm:pt modelId="{0A7CCDE4-B61D-4766-83EA-0874E5191BA0}" type="sibTrans" cxnId="{8A9D03C2-3FDE-4959-9E47-6A92779123B8}">
      <dgm:prSet/>
      <dgm:spPr/>
      <dgm:t>
        <a:bodyPr/>
        <a:lstStyle/>
        <a:p>
          <a:endParaRPr lang="zh-CN" altLang="en-US"/>
        </a:p>
      </dgm:t>
    </dgm:pt>
    <dgm:pt modelId="{CF07E0CF-9B54-4FD0-AA07-5CAC8DED13F1}">
      <dgm:prSet phldrT="[文本]" custT="1"/>
      <dgm:spPr>
        <a:solidFill>
          <a:schemeClr val="accent2"/>
        </a:solidFill>
      </dgm:spPr>
      <dgm:t>
        <a:bodyPr/>
        <a:lstStyle/>
        <a:p>
          <a:r>
            <a:rPr lang="en-US" altLang="zh-CN" sz="1800" dirty="0" smtClean="0"/>
            <a:t>A research institute of MIIT, PRC</a:t>
          </a:r>
          <a:endParaRPr lang="zh-CN" altLang="en-US" sz="1800" dirty="0"/>
        </a:p>
      </dgm:t>
    </dgm:pt>
    <dgm:pt modelId="{ED02570C-D84C-4D93-AC31-D90A481F7DD9}" type="parTrans" cxnId="{641282BD-FAC2-4417-8397-178131CE3C3A}">
      <dgm:prSet/>
      <dgm:spPr/>
      <dgm:t>
        <a:bodyPr/>
        <a:lstStyle/>
        <a:p>
          <a:endParaRPr lang="zh-CN" altLang="en-US"/>
        </a:p>
      </dgm:t>
    </dgm:pt>
    <dgm:pt modelId="{013B7F9E-A886-42E9-939F-087FAEADD6D6}" type="sibTrans" cxnId="{641282BD-FAC2-4417-8397-178131CE3C3A}">
      <dgm:prSet/>
      <dgm:spPr/>
      <dgm:t>
        <a:bodyPr/>
        <a:lstStyle/>
        <a:p>
          <a:endParaRPr lang="zh-CN" altLang="en-US"/>
        </a:p>
      </dgm:t>
    </dgm:pt>
    <dgm:pt modelId="{F44F9343-94FB-4C5A-9C52-620BE1753075}">
      <dgm:prSet phldrT="[文本]"/>
      <dgm:spPr/>
      <dgm:t>
        <a:bodyPr/>
        <a:lstStyle/>
        <a:p>
          <a:r>
            <a:rPr lang="en-US" altLang="zh-CN" sz="2100" dirty="0" smtClean="0"/>
            <a:t> </a:t>
          </a:r>
          <a:endParaRPr lang="zh-CN" altLang="en-US" sz="2100" dirty="0"/>
        </a:p>
      </dgm:t>
    </dgm:pt>
    <dgm:pt modelId="{E14BA399-E1F9-43B4-874C-BAB928DC9421}" type="parTrans" cxnId="{943D4D0D-EF63-429F-AB03-98F73D4C616E}">
      <dgm:prSet/>
      <dgm:spPr/>
      <dgm:t>
        <a:bodyPr/>
        <a:lstStyle/>
        <a:p>
          <a:endParaRPr lang="zh-CN" altLang="en-US"/>
        </a:p>
      </dgm:t>
    </dgm:pt>
    <dgm:pt modelId="{83FE4049-566D-4A90-B2BC-5E4D6B6BED3A}" type="sibTrans" cxnId="{943D4D0D-EF63-429F-AB03-98F73D4C616E}">
      <dgm:prSet/>
      <dgm:spPr/>
      <dgm:t>
        <a:bodyPr/>
        <a:lstStyle/>
        <a:p>
          <a:endParaRPr lang="zh-CN" altLang="en-US"/>
        </a:p>
      </dgm:t>
    </dgm:pt>
    <dgm:pt modelId="{99A9A0CD-F670-4557-8902-09DBCA37CE56}">
      <dgm:prSet phldrT="[文本]"/>
      <dgm:spPr/>
      <dgm:t>
        <a:bodyPr/>
        <a:lstStyle/>
        <a:p>
          <a:r>
            <a:rPr lang="en-US" altLang="zh-CN" sz="2100" dirty="0" smtClean="0"/>
            <a:t> </a:t>
          </a:r>
          <a:endParaRPr lang="zh-CN" altLang="en-US" sz="2100" dirty="0"/>
        </a:p>
      </dgm:t>
    </dgm:pt>
    <dgm:pt modelId="{421DD92D-E7D8-4BD2-B65B-EDDACC4009C2}" type="parTrans" cxnId="{AAE121F0-688E-4A79-86C6-ECCF08BCBD4E}">
      <dgm:prSet/>
      <dgm:spPr/>
      <dgm:t>
        <a:bodyPr/>
        <a:lstStyle/>
        <a:p>
          <a:endParaRPr lang="zh-CN" altLang="en-US"/>
        </a:p>
      </dgm:t>
    </dgm:pt>
    <dgm:pt modelId="{69D316C4-1941-4E70-9CB5-27C2C2E19DC6}" type="sibTrans" cxnId="{AAE121F0-688E-4A79-86C6-ECCF08BCBD4E}">
      <dgm:prSet/>
      <dgm:spPr/>
      <dgm:t>
        <a:bodyPr/>
        <a:lstStyle/>
        <a:p>
          <a:endParaRPr lang="zh-CN" altLang="en-US"/>
        </a:p>
      </dgm:t>
    </dgm:pt>
    <dgm:pt modelId="{D1627543-415A-45B8-912C-E14D3F5E7D93}">
      <dgm:prSet phldrT="[文本]" custT="1"/>
      <dgm:spPr/>
      <dgm:t>
        <a:bodyPr/>
        <a:lstStyle/>
        <a:p>
          <a:r>
            <a:rPr lang="en-US" altLang="zh-CN" sz="1600" dirty="0" smtClean="0"/>
            <a:t>Headquarters in Beijing</a:t>
          </a:r>
          <a:endParaRPr lang="zh-CN" altLang="en-US" sz="1600" dirty="0"/>
        </a:p>
      </dgm:t>
    </dgm:pt>
    <dgm:pt modelId="{55FE7C90-435E-46C8-AF96-C13ED1C42B96}" type="parTrans" cxnId="{40253BA9-FE8C-4D47-B67F-18AF1D21F763}">
      <dgm:prSet/>
      <dgm:spPr/>
      <dgm:t>
        <a:bodyPr/>
        <a:lstStyle/>
        <a:p>
          <a:endParaRPr lang="zh-CN" altLang="en-US"/>
        </a:p>
      </dgm:t>
    </dgm:pt>
    <dgm:pt modelId="{0325056E-CD72-4531-BF92-E123E5966EEA}" type="sibTrans" cxnId="{40253BA9-FE8C-4D47-B67F-18AF1D21F763}">
      <dgm:prSet/>
      <dgm:spPr/>
      <dgm:t>
        <a:bodyPr/>
        <a:lstStyle/>
        <a:p>
          <a:endParaRPr lang="zh-CN" altLang="en-US"/>
        </a:p>
      </dgm:t>
    </dgm:pt>
    <dgm:pt modelId="{EB1E8B16-44EE-476C-95E4-BA671A9F24A2}">
      <dgm:prSet phldrT="[文本]" custT="1"/>
      <dgm:spPr/>
      <dgm:t>
        <a:bodyPr/>
        <a:lstStyle/>
        <a:p>
          <a:r>
            <a:rPr lang="en-US" altLang="zh-CN" sz="1600" dirty="0" smtClean="0"/>
            <a:t>Branches</a:t>
          </a:r>
          <a:endParaRPr lang="zh-CN" altLang="en-US" sz="1600" dirty="0"/>
        </a:p>
      </dgm:t>
    </dgm:pt>
    <dgm:pt modelId="{60C8EED3-8E25-4314-A0DF-85061850462F}" type="parTrans" cxnId="{0B905D95-8D4D-4C08-9A42-3E931544F70E}">
      <dgm:prSet/>
      <dgm:spPr/>
      <dgm:t>
        <a:bodyPr/>
        <a:lstStyle/>
        <a:p>
          <a:endParaRPr lang="zh-CN" altLang="en-US"/>
        </a:p>
      </dgm:t>
    </dgm:pt>
    <dgm:pt modelId="{2ED32DAB-6C22-4ADA-887F-B4736B012254}" type="sibTrans" cxnId="{0B905D95-8D4D-4C08-9A42-3E931544F70E}">
      <dgm:prSet/>
      <dgm:spPr/>
      <dgm:t>
        <a:bodyPr/>
        <a:lstStyle/>
        <a:p>
          <a:endParaRPr lang="zh-CN" altLang="en-US"/>
        </a:p>
      </dgm:t>
    </dgm:pt>
    <dgm:pt modelId="{BB83EB45-B266-4E4E-A2F6-0B8CA25E85F3}">
      <dgm:prSet phldrT="[文本]"/>
      <dgm:spPr/>
      <dgm:t>
        <a:bodyPr/>
        <a:lstStyle/>
        <a:p>
          <a:endParaRPr lang="zh-CN" altLang="en-US" dirty="0"/>
        </a:p>
      </dgm:t>
    </dgm:pt>
    <dgm:pt modelId="{4918FDCE-20A3-4307-B62A-12122D70500F}" type="parTrans" cxnId="{CEB3A550-65E7-416C-A9B8-A701D04FFC75}">
      <dgm:prSet/>
      <dgm:spPr/>
      <dgm:t>
        <a:bodyPr/>
        <a:lstStyle/>
        <a:p>
          <a:endParaRPr lang="zh-CN" altLang="en-US"/>
        </a:p>
      </dgm:t>
    </dgm:pt>
    <dgm:pt modelId="{5E2C1DFC-949E-46B2-9774-057273B79E62}" type="sibTrans" cxnId="{CEB3A550-65E7-416C-A9B8-A701D04FFC75}">
      <dgm:prSet/>
      <dgm:spPr/>
      <dgm:t>
        <a:bodyPr/>
        <a:lstStyle/>
        <a:p>
          <a:endParaRPr lang="zh-CN" altLang="en-US"/>
        </a:p>
      </dgm:t>
    </dgm:pt>
    <dgm:pt modelId="{B5077467-6618-45C8-8778-27153401293C}">
      <dgm:prSet phldrT="[文本]"/>
      <dgm:spPr/>
      <dgm:t>
        <a:bodyPr/>
        <a:lstStyle/>
        <a:p>
          <a:r>
            <a:rPr lang="en-US" altLang="zh-CN" dirty="0" smtClean="0"/>
            <a:t>Government decision support</a:t>
          </a:r>
          <a:endParaRPr lang="zh-CN" altLang="en-US" dirty="0"/>
        </a:p>
      </dgm:t>
    </dgm:pt>
    <dgm:pt modelId="{B3F0DDE0-F97D-470B-988C-CF51638AC634}" type="parTrans" cxnId="{B7A46C8E-65F2-4C54-8462-4FCE7413BFC8}">
      <dgm:prSet/>
      <dgm:spPr/>
      <dgm:t>
        <a:bodyPr/>
        <a:lstStyle/>
        <a:p>
          <a:endParaRPr lang="zh-CN" altLang="en-US"/>
        </a:p>
      </dgm:t>
    </dgm:pt>
    <dgm:pt modelId="{4FE66920-D110-4BA6-97D7-4AE103049871}" type="sibTrans" cxnId="{B7A46C8E-65F2-4C54-8462-4FCE7413BFC8}">
      <dgm:prSet/>
      <dgm:spPr/>
      <dgm:t>
        <a:bodyPr/>
        <a:lstStyle/>
        <a:p>
          <a:endParaRPr lang="zh-CN" altLang="en-US"/>
        </a:p>
      </dgm:t>
    </dgm:pt>
    <dgm:pt modelId="{5515B456-928C-47AE-9449-74203D0C0695}">
      <dgm:prSet phldrT="[文本]"/>
      <dgm:spPr>
        <a:solidFill>
          <a:schemeClr val="accent3"/>
        </a:solidFill>
      </dgm:spPr>
      <dgm:t>
        <a:bodyPr/>
        <a:lstStyle/>
        <a:p>
          <a:endParaRPr lang="zh-CN" altLang="en-US" sz="1600" dirty="0"/>
        </a:p>
      </dgm:t>
    </dgm:pt>
    <dgm:pt modelId="{94090558-C005-47B8-8EF1-518D34FFCF28}" type="parTrans" cxnId="{95CAC14A-E23F-482E-BADD-F86AEDD41A6C}">
      <dgm:prSet/>
      <dgm:spPr/>
      <dgm:t>
        <a:bodyPr/>
        <a:lstStyle/>
        <a:p>
          <a:endParaRPr lang="zh-CN" altLang="en-US"/>
        </a:p>
      </dgm:t>
    </dgm:pt>
    <dgm:pt modelId="{08E16E5D-4481-49B1-970F-2737856EA350}" type="sibTrans" cxnId="{95CAC14A-E23F-482E-BADD-F86AEDD41A6C}">
      <dgm:prSet/>
      <dgm:spPr/>
      <dgm:t>
        <a:bodyPr/>
        <a:lstStyle/>
        <a:p>
          <a:endParaRPr lang="zh-CN" altLang="en-US"/>
        </a:p>
      </dgm:t>
    </dgm:pt>
    <dgm:pt modelId="{FA136538-850D-4483-B972-61916EBCEE0A}">
      <dgm:prSet phldrT="[文本]" custT="1"/>
      <dgm:spPr>
        <a:solidFill>
          <a:schemeClr val="accent3"/>
        </a:solidFill>
      </dgm:spPr>
      <dgm:t>
        <a:bodyPr/>
        <a:lstStyle/>
        <a:p>
          <a:r>
            <a:rPr lang="en-US" altLang="zh-CN" sz="1800" dirty="0" smtClean="0"/>
            <a:t>Change from CATR to CAICT in 2014</a:t>
          </a:r>
          <a:endParaRPr lang="zh-CN" altLang="en-US" sz="1800" dirty="0"/>
        </a:p>
      </dgm:t>
    </dgm:pt>
    <dgm:pt modelId="{E2F369B0-8110-4B56-BE15-047A28075BC9}" type="parTrans" cxnId="{88F24D3E-D23F-488C-B9CA-97A9EDA14D32}">
      <dgm:prSet/>
      <dgm:spPr/>
      <dgm:t>
        <a:bodyPr/>
        <a:lstStyle/>
        <a:p>
          <a:endParaRPr lang="zh-CN" altLang="en-US"/>
        </a:p>
      </dgm:t>
    </dgm:pt>
    <dgm:pt modelId="{F43522AA-761B-41B2-A2C7-D65E2808422B}" type="sibTrans" cxnId="{88F24D3E-D23F-488C-B9CA-97A9EDA14D32}">
      <dgm:prSet/>
      <dgm:spPr/>
      <dgm:t>
        <a:bodyPr/>
        <a:lstStyle/>
        <a:p>
          <a:endParaRPr lang="zh-CN" altLang="en-US"/>
        </a:p>
      </dgm:t>
    </dgm:pt>
    <dgm:pt modelId="{EB12374D-6A43-4B9B-B21E-3788E2AD85F3}">
      <dgm:prSet phldrT="[文本]" custT="1"/>
      <dgm:spPr/>
      <dgm:t>
        <a:bodyPr/>
        <a:lstStyle/>
        <a:p>
          <a:r>
            <a:rPr lang="en-US" altLang="zh-CN" sz="1600" dirty="0" smtClean="0"/>
            <a:t>Secretariat of ITU Working Committee in China</a:t>
          </a:r>
          <a:endParaRPr lang="zh-CN" altLang="en-US" sz="1600" dirty="0"/>
        </a:p>
      </dgm:t>
    </dgm:pt>
    <dgm:pt modelId="{971C3190-9519-4329-9C86-3F0B6D75A4B6}" type="sibTrans" cxnId="{CC189822-8D67-4923-BFC7-5342461ECE70}">
      <dgm:prSet/>
      <dgm:spPr/>
      <dgm:t>
        <a:bodyPr/>
        <a:lstStyle/>
        <a:p>
          <a:endParaRPr lang="zh-CN" altLang="en-US"/>
        </a:p>
      </dgm:t>
    </dgm:pt>
    <dgm:pt modelId="{7F4E8729-7023-4DA0-B33F-67679EBA6048}" type="parTrans" cxnId="{CC189822-8D67-4923-BFC7-5342461ECE70}">
      <dgm:prSet/>
      <dgm:spPr/>
      <dgm:t>
        <a:bodyPr/>
        <a:lstStyle/>
        <a:p>
          <a:endParaRPr lang="zh-CN" altLang="en-US"/>
        </a:p>
      </dgm:t>
    </dgm:pt>
    <dgm:pt modelId="{5C08063E-DE1B-42F6-B6CC-22A9CEB05879}">
      <dgm:prSet phldrT="[文本]" custT="1"/>
      <dgm:spPr/>
      <dgm:t>
        <a:bodyPr/>
        <a:lstStyle/>
        <a:p>
          <a:r>
            <a:rPr lang="en-US" altLang="zh-CN" sz="1600" dirty="0" smtClean="0"/>
            <a:t>Shanghai</a:t>
          </a:r>
          <a:endParaRPr lang="zh-CN" altLang="en-US" sz="1600" dirty="0"/>
        </a:p>
      </dgm:t>
    </dgm:pt>
    <dgm:pt modelId="{E1757B2D-E359-4CFC-8387-3CEAF44A100E}" type="parTrans" cxnId="{86533769-8C95-4928-A9E2-A5AA219855F6}">
      <dgm:prSet/>
      <dgm:spPr/>
      <dgm:t>
        <a:bodyPr/>
        <a:lstStyle/>
        <a:p>
          <a:endParaRPr lang="zh-CN" altLang="en-US"/>
        </a:p>
      </dgm:t>
    </dgm:pt>
    <dgm:pt modelId="{6766105C-43EB-4385-B3CF-8C11646A0E86}" type="sibTrans" cxnId="{86533769-8C95-4928-A9E2-A5AA219855F6}">
      <dgm:prSet/>
      <dgm:spPr/>
      <dgm:t>
        <a:bodyPr/>
        <a:lstStyle/>
        <a:p>
          <a:endParaRPr lang="zh-CN" altLang="en-US"/>
        </a:p>
      </dgm:t>
    </dgm:pt>
    <dgm:pt modelId="{4EA0966C-943A-4A80-9EC4-6E63C1250F83}">
      <dgm:prSet phldrT="[文本]" custT="1"/>
      <dgm:spPr/>
      <dgm:t>
        <a:bodyPr/>
        <a:lstStyle/>
        <a:p>
          <a:r>
            <a:rPr lang="en-US" altLang="zh-CN" sz="1600" dirty="0" smtClean="0"/>
            <a:t>Chongqing</a:t>
          </a:r>
          <a:endParaRPr lang="zh-CN" altLang="en-US" sz="1600" dirty="0"/>
        </a:p>
      </dgm:t>
    </dgm:pt>
    <dgm:pt modelId="{FB16C678-E7A0-4160-A3AE-3090365B38A1}" type="parTrans" cxnId="{49F265B7-3D60-471D-9ED8-90C48F367C41}">
      <dgm:prSet/>
      <dgm:spPr/>
      <dgm:t>
        <a:bodyPr/>
        <a:lstStyle/>
        <a:p>
          <a:endParaRPr lang="zh-CN" altLang="en-US"/>
        </a:p>
      </dgm:t>
    </dgm:pt>
    <dgm:pt modelId="{B2728BC8-D43D-4FD9-8061-AE8A08E2950B}" type="sibTrans" cxnId="{49F265B7-3D60-471D-9ED8-90C48F367C41}">
      <dgm:prSet/>
      <dgm:spPr/>
      <dgm:t>
        <a:bodyPr/>
        <a:lstStyle/>
        <a:p>
          <a:endParaRPr lang="zh-CN" altLang="en-US"/>
        </a:p>
      </dgm:t>
    </dgm:pt>
    <dgm:pt modelId="{855BBFFA-D5BB-4C92-8AC3-B8266B46C58F}">
      <dgm:prSet phldrT="[文本]" custT="1"/>
      <dgm:spPr/>
      <dgm:t>
        <a:bodyPr/>
        <a:lstStyle/>
        <a:p>
          <a:r>
            <a:rPr lang="en-US" altLang="zh-CN" sz="1600" dirty="0" smtClean="0"/>
            <a:t>Shenzhen</a:t>
          </a:r>
          <a:endParaRPr lang="zh-CN" altLang="en-US" sz="1600" dirty="0"/>
        </a:p>
      </dgm:t>
    </dgm:pt>
    <dgm:pt modelId="{CE7BBD9D-7294-4D21-9E8E-10A4FDA16900}" type="parTrans" cxnId="{E066CF10-61C5-46FD-B68C-6480F86F9F62}">
      <dgm:prSet/>
      <dgm:spPr/>
      <dgm:t>
        <a:bodyPr/>
        <a:lstStyle/>
        <a:p>
          <a:endParaRPr lang="zh-CN" altLang="en-US"/>
        </a:p>
      </dgm:t>
    </dgm:pt>
    <dgm:pt modelId="{15BA0E9A-61DA-4241-BD2C-1FCBE5BD5E3C}" type="sibTrans" cxnId="{E066CF10-61C5-46FD-B68C-6480F86F9F62}">
      <dgm:prSet/>
      <dgm:spPr/>
      <dgm:t>
        <a:bodyPr/>
        <a:lstStyle/>
        <a:p>
          <a:endParaRPr lang="zh-CN" altLang="en-US"/>
        </a:p>
      </dgm:t>
    </dgm:pt>
    <dgm:pt modelId="{D7E66DD6-37F2-4716-81B8-2748F55C533F}">
      <dgm:prSet phldrT="[文本]" custT="1"/>
      <dgm:spPr/>
      <dgm:t>
        <a:bodyPr/>
        <a:lstStyle/>
        <a:p>
          <a:r>
            <a:rPr lang="en-US" altLang="zh-CN" sz="1600" dirty="0" smtClean="0"/>
            <a:t>Guangzhou</a:t>
          </a:r>
          <a:endParaRPr lang="zh-CN" altLang="en-US" sz="1600" dirty="0"/>
        </a:p>
      </dgm:t>
    </dgm:pt>
    <dgm:pt modelId="{DD315FF4-8CB6-41F1-9CD8-F60C76CC4FCF}" type="parTrans" cxnId="{B0D23487-4678-49C8-BB0C-EB85FCB20D31}">
      <dgm:prSet/>
      <dgm:spPr/>
      <dgm:t>
        <a:bodyPr/>
        <a:lstStyle/>
        <a:p>
          <a:endParaRPr lang="zh-CN" altLang="en-US"/>
        </a:p>
      </dgm:t>
    </dgm:pt>
    <dgm:pt modelId="{49C47A99-DFEB-4304-889B-9FDE1BEFE085}" type="sibTrans" cxnId="{B0D23487-4678-49C8-BB0C-EB85FCB20D31}">
      <dgm:prSet/>
      <dgm:spPr/>
      <dgm:t>
        <a:bodyPr/>
        <a:lstStyle/>
        <a:p>
          <a:endParaRPr lang="zh-CN" altLang="en-US"/>
        </a:p>
      </dgm:t>
    </dgm:pt>
    <dgm:pt modelId="{C19BFAC2-DA5D-4917-8426-80178C424A14}">
      <dgm:prSet phldrT="[文本]" custT="1"/>
      <dgm:spPr/>
      <dgm:t>
        <a:bodyPr/>
        <a:lstStyle/>
        <a:p>
          <a:r>
            <a:rPr lang="en-US" altLang="zh-CN" sz="1600" dirty="0" smtClean="0"/>
            <a:t>Baoding</a:t>
          </a:r>
          <a:endParaRPr lang="zh-CN" altLang="en-US" sz="1600" dirty="0"/>
        </a:p>
      </dgm:t>
    </dgm:pt>
    <dgm:pt modelId="{435DEA4F-BFF8-427C-B3A2-962E7E70A379}" type="parTrans" cxnId="{58A7B32C-6C3B-47A6-9934-3856B0158167}">
      <dgm:prSet/>
      <dgm:spPr/>
      <dgm:t>
        <a:bodyPr/>
        <a:lstStyle/>
        <a:p>
          <a:endParaRPr lang="zh-CN" altLang="en-US"/>
        </a:p>
      </dgm:t>
    </dgm:pt>
    <dgm:pt modelId="{6A3CCBED-6AB0-4B06-B78E-6986531656CA}" type="sibTrans" cxnId="{58A7B32C-6C3B-47A6-9934-3856B0158167}">
      <dgm:prSet/>
      <dgm:spPr/>
      <dgm:t>
        <a:bodyPr/>
        <a:lstStyle/>
        <a:p>
          <a:endParaRPr lang="zh-CN" altLang="en-US"/>
        </a:p>
      </dgm:t>
    </dgm:pt>
    <dgm:pt modelId="{1495FD39-67E3-4CF1-A02E-66EE0E40CA49}">
      <dgm:prSet phldrT="[文本]"/>
      <dgm:spPr/>
      <dgm:t>
        <a:bodyPr/>
        <a:lstStyle/>
        <a:p>
          <a:r>
            <a:rPr lang="en-US" altLang="zh-CN" dirty="0" smtClean="0"/>
            <a:t>Consulting</a:t>
          </a:r>
          <a:endParaRPr lang="zh-CN" altLang="en-US" dirty="0"/>
        </a:p>
      </dgm:t>
    </dgm:pt>
    <dgm:pt modelId="{8BE0149F-041A-4D0F-93CB-B0F9DC776751}" type="parTrans" cxnId="{25C3DC6A-6727-4744-A4DA-90CCDD0FAC3B}">
      <dgm:prSet/>
      <dgm:spPr/>
      <dgm:t>
        <a:bodyPr/>
        <a:lstStyle/>
        <a:p>
          <a:endParaRPr lang="zh-CN" altLang="en-US"/>
        </a:p>
      </dgm:t>
    </dgm:pt>
    <dgm:pt modelId="{84B70AB5-E98E-4CEC-98E6-73168D7B198E}" type="sibTrans" cxnId="{25C3DC6A-6727-4744-A4DA-90CCDD0FAC3B}">
      <dgm:prSet/>
      <dgm:spPr/>
      <dgm:t>
        <a:bodyPr/>
        <a:lstStyle/>
        <a:p>
          <a:endParaRPr lang="zh-CN" altLang="en-US"/>
        </a:p>
      </dgm:t>
    </dgm:pt>
    <dgm:pt modelId="{F873446D-843A-4D54-9C6E-F0017EDD3336}">
      <dgm:prSet phldrT="[文本]"/>
      <dgm:spPr/>
      <dgm:t>
        <a:bodyPr/>
        <a:lstStyle/>
        <a:p>
          <a:r>
            <a:rPr lang="en-US" altLang="zh-CN" dirty="0" smtClean="0"/>
            <a:t>Special national program</a:t>
          </a:r>
          <a:endParaRPr lang="zh-CN" altLang="en-US" dirty="0"/>
        </a:p>
      </dgm:t>
    </dgm:pt>
    <dgm:pt modelId="{0B386034-4DBA-46DC-BA67-1264E20B6654}" type="parTrans" cxnId="{0FA95047-1EB3-469A-8FC4-86F41DD93A96}">
      <dgm:prSet/>
      <dgm:spPr/>
      <dgm:t>
        <a:bodyPr/>
        <a:lstStyle/>
        <a:p>
          <a:endParaRPr lang="zh-CN" altLang="en-US"/>
        </a:p>
      </dgm:t>
    </dgm:pt>
    <dgm:pt modelId="{49D84D87-C4A3-4890-A82A-C2E885369F29}" type="sibTrans" cxnId="{0FA95047-1EB3-469A-8FC4-86F41DD93A96}">
      <dgm:prSet/>
      <dgm:spPr/>
      <dgm:t>
        <a:bodyPr/>
        <a:lstStyle/>
        <a:p>
          <a:endParaRPr lang="zh-CN" altLang="en-US"/>
        </a:p>
      </dgm:t>
    </dgm:pt>
    <dgm:pt modelId="{8420FC35-FF45-406E-9B50-F4178258A724}">
      <dgm:prSet phldrT="[文本]"/>
      <dgm:spPr/>
      <dgm:t>
        <a:bodyPr/>
        <a:lstStyle/>
        <a:p>
          <a:r>
            <a:rPr lang="en-US" altLang="zh-CN" dirty="0" smtClean="0"/>
            <a:t>Supervision support</a:t>
          </a:r>
          <a:endParaRPr lang="zh-CN" altLang="en-US" dirty="0"/>
        </a:p>
      </dgm:t>
    </dgm:pt>
    <dgm:pt modelId="{F879BDBD-C43A-44F0-B747-A447216ABBE6}" type="parTrans" cxnId="{DFD8DC55-74EA-4328-B0E6-D62F6635D1DC}">
      <dgm:prSet/>
      <dgm:spPr/>
      <dgm:t>
        <a:bodyPr/>
        <a:lstStyle/>
        <a:p>
          <a:endParaRPr lang="zh-CN" altLang="en-US"/>
        </a:p>
      </dgm:t>
    </dgm:pt>
    <dgm:pt modelId="{EB9B6033-DB93-43FF-A536-CF9E3F11BB64}" type="sibTrans" cxnId="{DFD8DC55-74EA-4328-B0E6-D62F6635D1DC}">
      <dgm:prSet/>
      <dgm:spPr/>
      <dgm:t>
        <a:bodyPr/>
        <a:lstStyle/>
        <a:p>
          <a:endParaRPr lang="zh-CN" altLang="en-US"/>
        </a:p>
      </dgm:t>
    </dgm:pt>
    <dgm:pt modelId="{CA009D1F-4251-45DB-B07B-FC0E2CB370E6}">
      <dgm:prSet phldrT="[文本]"/>
      <dgm:spPr/>
      <dgm:t>
        <a:bodyPr/>
        <a:lstStyle/>
        <a:p>
          <a:r>
            <a:rPr lang="en-US" altLang="zh-CN" dirty="0" smtClean="0"/>
            <a:t>Test &amp; Cert.</a:t>
          </a:r>
          <a:endParaRPr lang="zh-CN" altLang="en-US" dirty="0"/>
        </a:p>
      </dgm:t>
    </dgm:pt>
    <dgm:pt modelId="{85FF0BAF-C068-44BA-9951-5934C5F359A6}" type="sibTrans" cxnId="{2C98C330-C6F5-4C51-907B-F1B29EDBFE32}">
      <dgm:prSet/>
      <dgm:spPr/>
      <dgm:t>
        <a:bodyPr/>
        <a:lstStyle/>
        <a:p>
          <a:endParaRPr lang="zh-CN" altLang="en-US"/>
        </a:p>
      </dgm:t>
    </dgm:pt>
    <dgm:pt modelId="{64A1AAAF-4B21-4053-A498-3A200A1BB160}" type="parTrans" cxnId="{2C98C330-C6F5-4C51-907B-F1B29EDBFE32}">
      <dgm:prSet/>
      <dgm:spPr/>
      <dgm:t>
        <a:bodyPr/>
        <a:lstStyle/>
        <a:p>
          <a:endParaRPr lang="zh-CN" altLang="en-US"/>
        </a:p>
      </dgm:t>
    </dgm:pt>
    <dgm:pt modelId="{90EFCC17-6E1F-466D-BB27-1B303F46C7B7}">
      <dgm:prSet phldrT="[文本]" custT="1"/>
      <dgm:spPr/>
      <dgm:t>
        <a:bodyPr/>
        <a:lstStyle/>
        <a:p>
          <a:r>
            <a:rPr lang="en-US" altLang="zh-CN" sz="1600" dirty="0" smtClean="0"/>
            <a:t>C&amp;I Testing Center in Asia- Pacific Region</a:t>
          </a:r>
          <a:endParaRPr lang="zh-CN" altLang="en-US" sz="1600" dirty="0"/>
        </a:p>
      </dgm:t>
    </dgm:pt>
    <dgm:pt modelId="{486D4419-B582-4E35-AF7D-545EA59A48E3}" type="parTrans" cxnId="{2EEF8FEF-B366-4B09-8381-2D87FC0E597F}">
      <dgm:prSet/>
      <dgm:spPr/>
      <dgm:t>
        <a:bodyPr/>
        <a:lstStyle/>
        <a:p>
          <a:endParaRPr lang="zh-CN" altLang="en-US"/>
        </a:p>
      </dgm:t>
    </dgm:pt>
    <dgm:pt modelId="{A79B617E-349B-4095-8389-41C66092E74E}" type="sibTrans" cxnId="{2EEF8FEF-B366-4B09-8381-2D87FC0E597F}">
      <dgm:prSet/>
      <dgm:spPr/>
      <dgm:t>
        <a:bodyPr/>
        <a:lstStyle/>
        <a:p>
          <a:endParaRPr lang="zh-CN" altLang="en-US"/>
        </a:p>
      </dgm:t>
    </dgm:pt>
    <dgm:pt modelId="{1E6A4A7F-CEE6-42D4-B414-B67D93C97DFC}">
      <dgm:prSet phldrT="[文本]" custT="1"/>
      <dgm:spPr/>
      <dgm:t>
        <a:bodyPr/>
        <a:lstStyle/>
        <a:p>
          <a:r>
            <a:rPr lang="en-US" altLang="zh-CN" sz="1600" dirty="0" smtClean="0"/>
            <a:t>Centre of Excellence</a:t>
          </a:r>
          <a:endParaRPr lang="zh-CN" altLang="en-US" sz="1600" dirty="0"/>
        </a:p>
      </dgm:t>
    </dgm:pt>
    <dgm:pt modelId="{D30B07B3-6BE9-4A09-B47B-564B11BD862A}" type="parTrans" cxnId="{970D0694-C5DE-45BD-89A1-433ED4CEF54E}">
      <dgm:prSet/>
      <dgm:spPr/>
      <dgm:t>
        <a:bodyPr/>
        <a:lstStyle/>
        <a:p>
          <a:endParaRPr lang="zh-CN" altLang="en-US"/>
        </a:p>
      </dgm:t>
    </dgm:pt>
    <dgm:pt modelId="{3A3ED888-C1B2-45D1-9864-CBAA807605ED}" type="sibTrans" cxnId="{970D0694-C5DE-45BD-89A1-433ED4CEF54E}">
      <dgm:prSet/>
      <dgm:spPr/>
      <dgm:t>
        <a:bodyPr/>
        <a:lstStyle/>
        <a:p>
          <a:endParaRPr lang="zh-CN" altLang="en-US"/>
        </a:p>
      </dgm:t>
    </dgm:pt>
    <dgm:pt modelId="{15989BFF-867F-422B-8C18-38E6D1D21778}" type="pres">
      <dgm:prSet presAssocID="{73C5A6F6-AA3B-4B7A-96BC-E02992727F3C}" presName="Name0" presStyleCnt="0">
        <dgm:presLayoutVars>
          <dgm:dir/>
          <dgm:resizeHandles val="exact"/>
        </dgm:presLayoutVars>
      </dgm:prSet>
      <dgm:spPr/>
      <dgm:t>
        <a:bodyPr/>
        <a:lstStyle/>
        <a:p>
          <a:endParaRPr lang="zh-CN" altLang="en-US"/>
        </a:p>
      </dgm:t>
    </dgm:pt>
    <dgm:pt modelId="{F30417A4-AE34-47C6-BECA-419B2367F46E}" type="pres">
      <dgm:prSet presAssocID="{D132C3C0-070D-476A-B1EF-F5A592EAFAB3}" presName="node" presStyleLbl="node1" presStyleIdx="0" presStyleCnt="5">
        <dgm:presLayoutVars>
          <dgm:bulletEnabled val="1"/>
        </dgm:presLayoutVars>
      </dgm:prSet>
      <dgm:spPr/>
      <dgm:t>
        <a:bodyPr/>
        <a:lstStyle/>
        <a:p>
          <a:endParaRPr lang="zh-CN" altLang="en-US"/>
        </a:p>
      </dgm:t>
    </dgm:pt>
    <dgm:pt modelId="{2EBF4D76-8771-4219-AE37-AC1730A8D63C}" type="pres">
      <dgm:prSet presAssocID="{8F01A8CD-E208-46B9-825D-F518F2887645}" presName="sibTrans" presStyleCnt="0"/>
      <dgm:spPr/>
    </dgm:pt>
    <dgm:pt modelId="{D4045A61-837D-4D19-A17D-73F6F2BABD99}" type="pres">
      <dgm:prSet presAssocID="{4655ABFA-E252-4978-B3B6-65F842B5B99B}" presName="node" presStyleLbl="node1" presStyleIdx="1" presStyleCnt="5">
        <dgm:presLayoutVars>
          <dgm:bulletEnabled val="1"/>
        </dgm:presLayoutVars>
      </dgm:prSet>
      <dgm:spPr/>
      <dgm:t>
        <a:bodyPr/>
        <a:lstStyle/>
        <a:p>
          <a:endParaRPr lang="zh-CN" altLang="en-US"/>
        </a:p>
      </dgm:t>
    </dgm:pt>
    <dgm:pt modelId="{F4523E3C-A09E-487A-AFB5-DAE921E53018}" type="pres">
      <dgm:prSet presAssocID="{0A7CCDE4-B61D-4766-83EA-0874E5191BA0}" presName="sibTrans" presStyleCnt="0"/>
      <dgm:spPr/>
    </dgm:pt>
    <dgm:pt modelId="{FD4EEA8D-3F68-4331-9F98-4EFBDC7B9010}" type="pres">
      <dgm:prSet presAssocID="{F44F9343-94FB-4C5A-9C52-620BE1753075}" presName="node" presStyleLbl="node1" presStyleIdx="2" presStyleCnt="5">
        <dgm:presLayoutVars>
          <dgm:bulletEnabled val="1"/>
        </dgm:presLayoutVars>
      </dgm:prSet>
      <dgm:spPr/>
      <dgm:t>
        <a:bodyPr/>
        <a:lstStyle/>
        <a:p>
          <a:endParaRPr lang="zh-CN" altLang="en-US"/>
        </a:p>
      </dgm:t>
    </dgm:pt>
    <dgm:pt modelId="{9C1E152A-0E01-4090-A037-24CE6B46B6E4}" type="pres">
      <dgm:prSet presAssocID="{83FE4049-566D-4A90-B2BC-5E4D6B6BED3A}" presName="sibTrans" presStyleCnt="0"/>
      <dgm:spPr/>
    </dgm:pt>
    <dgm:pt modelId="{BFA7CCC8-8069-4E01-8B46-932530798BDF}" type="pres">
      <dgm:prSet presAssocID="{99A9A0CD-F670-4557-8902-09DBCA37CE56}" presName="node" presStyleLbl="node1" presStyleIdx="3" presStyleCnt="5">
        <dgm:presLayoutVars>
          <dgm:bulletEnabled val="1"/>
        </dgm:presLayoutVars>
      </dgm:prSet>
      <dgm:spPr/>
      <dgm:t>
        <a:bodyPr/>
        <a:lstStyle/>
        <a:p>
          <a:endParaRPr lang="zh-CN" altLang="en-US"/>
        </a:p>
      </dgm:t>
    </dgm:pt>
    <dgm:pt modelId="{79BAF1E2-A003-4FFC-A702-DB505332F193}" type="pres">
      <dgm:prSet presAssocID="{69D316C4-1941-4E70-9CB5-27C2C2E19DC6}" presName="sibTrans" presStyleCnt="0"/>
      <dgm:spPr/>
    </dgm:pt>
    <dgm:pt modelId="{C673EF73-18F9-4FB1-90F2-5F33B0B2EB7B}" type="pres">
      <dgm:prSet presAssocID="{BB83EB45-B266-4E4E-A2F6-0B8CA25E85F3}" presName="node" presStyleLbl="node1" presStyleIdx="4" presStyleCnt="5">
        <dgm:presLayoutVars>
          <dgm:bulletEnabled val="1"/>
        </dgm:presLayoutVars>
      </dgm:prSet>
      <dgm:spPr/>
      <dgm:t>
        <a:bodyPr/>
        <a:lstStyle/>
        <a:p>
          <a:endParaRPr lang="zh-CN" altLang="en-US"/>
        </a:p>
      </dgm:t>
    </dgm:pt>
  </dgm:ptLst>
  <dgm:cxnLst>
    <dgm:cxn modelId="{AAE121F0-688E-4A79-86C6-ECCF08BCBD4E}" srcId="{73C5A6F6-AA3B-4B7A-96BC-E02992727F3C}" destId="{99A9A0CD-F670-4557-8902-09DBCA37CE56}" srcOrd="3" destOrd="0" parTransId="{421DD92D-E7D8-4BD2-B65B-EDDACC4009C2}" sibTransId="{69D316C4-1941-4E70-9CB5-27C2C2E19DC6}"/>
    <dgm:cxn modelId="{95CAC14A-E23F-482E-BADD-F86AEDD41A6C}" srcId="{D132C3C0-070D-476A-B1EF-F5A592EAFAB3}" destId="{5515B456-928C-47AE-9449-74203D0C0695}" srcOrd="3" destOrd="0" parTransId="{94090558-C005-47B8-8EF1-518D34FFCF28}" sibTransId="{08E16E5D-4481-49B1-970F-2737856EA350}"/>
    <dgm:cxn modelId="{88F24D3E-D23F-488C-B9CA-97A9EDA14D32}" srcId="{D132C3C0-070D-476A-B1EF-F5A592EAFAB3}" destId="{FA136538-850D-4483-B972-61916EBCEE0A}" srcOrd="2" destOrd="0" parTransId="{E2F369B0-8110-4B56-BE15-047A28075BC9}" sibTransId="{F43522AA-761B-41B2-A2C7-D65E2808422B}"/>
    <dgm:cxn modelId="{40253BA9-FE8C-4D47-B67F-18AF1D21F763}" srcId="{99A9A0CD-F670-4557-8902-09DBCA37CE56}" destId="{D1627543-415A-45B8-912C-E14D3F5E7D93}" srcOrd="0" destOrd="0" parTransId="{55FE7C90-435E-46C8-AF96-C13ED1C42B96}" sibTransId="{0325056E-CD72-4531-BF92-E123E5966EEA}"/>
    <dgm:cxn modelId="{86533769-8C95-4928-A9E2-A5AA219855F6}" srcId="{EB1E8B16-44EE-476C-95E4-BA671A9F24A2}" destId="{5C08063E-DE1B-42F6-B6CC-22A9CEB05879}" srcOrd="0" destOrd="0" parTransId="{E1757B2D-E359-4CFC-8387-3CEAF44A100E}" sibTransId="{6766105C-43EB-4385-B3CF-8C11646A0E86}"/>
    <dgm:cxn modelId="{B3327D19-8491-4BAC-8779-EFF1CF685D1D}" type="presOf" srcId="{D132C3C0-070D-476A-B1EF-F5A592EAFAB3}" destId="{F30417A4-AE34-47C6-BECA-419B2367F46E}" srcOrd="0" destOrd="0" presId="urn:microsoft.com/office/officeart/2005/8/layout/hList6"/>
    <dgm:cxn modelId="{58A7B32C-6C3B-47A6-9934-3856B0158167}" srcId="{EB1E8B16-44EE-476C-95E4-BA671A9F24A2}" destId="{C19BFAC2-DA5D-4917-8426-80178C424A14}" srcOrd="4" destOrd="0" parTransId="{435DEA4F-BFF8-427C-B3A2-962E7E70A379}" sibTransId="{6A3CCBED-6AB0-4B06-B78E-6986531656CA}"/>
    <dgm:cxn modelId="{CEB3A550-65E7-416C-A9B8-A701D04FFC75}" srcId="{73C5A6F6-AA3B-4B7A-96BC-E02992727F3C}" destId="{BB83EB45-B266-4E4E-A2F6-0B8CA25E85F3}" srcOrd="4" destOrd="0" parTransId="{4918FDCE-20A3-4307-B62A-12122D70500F}" sibTransId="{5E2C1DFC-949E-46B2-9774-057273B79E62}"/>
    <dgm:cxn modelId="{8A9D03C2-3FDE-4959-9E47-6A92779123B8}" srcId="{73C5A6F6-AA3B-4B7A-96BC-E02992727F3C}" destId="{4655ABFA-E252-4978-B3B6-65F842B5B99B}" srcOrd="1" destOrd="0" parTransId="{9FE01253-5F43-48C6-9FDF-2ECB382AEB40}" sibTransId="{0A7CCDE4-B61D-4766-83EA-0874E5191BA0}"/>
    <dgm:cxn modelId="{641282BD-FAC2-4417-8397-178131CE3C3A}" srcId="{4655ABFA-E252-4978-B3B6-65F842B5B99B}" destId="{CF07E0CF-9B54-4FD0-AA07-5CAC8DED13F1}" srcOrd="0" destOrd="0" parTransId="{ED02570C-D84C-4D93-AC31-D90A481F7DD9}" sibTransId="{013B7F9E-A886-42E9-939F-087FAEADD6D6}"/>
    <dgm:cxn modelId="{943D4D0D-EF63-429F-AB03-98F73D4C616E}" srcId="{73C5A6F6-AA3B-4B7A-96BC-E02992727F3C}" destId="{F44F9343-94FB-4C5A-9C52-620BE1753075}" srcOrd="2" destOrd="0" parTransId="{E14BA399-E1F9-43B4-874C-BAB928DC9421}" sibTransId="{83FE4049-566D-4A90-B2BC-5E4D6B6BED3A}"/>
    <dgm:cxn modelId="{21E7DD6A-FD45-486F-A481-C03407E9DD2B}" type="presOf" srcId="{FA136538-850D-4483-B972-61916EBCEE0A}" destId="{F30417A4-AE34-47C6-BECA-419B2367F46E}" srcOrd="0" destOrd="3" presId="urn:microsoft.com/office/officeart/2005/8/layout/hList6"/>
    <dgm:cxn modelId="{4F219DD4-E4AE-4033-9994-BA06FFC84EFD}" type="presOf" srcId="{B5077467-6618-45C8-8778-27153401293C}" destId="{C673EF73-18F9-4FB1-90F2-5F33B0B2EB7B}" srcOrd="0" destOrd="3" presId="urn:microsoft.com/office/officeart/2005/8/layout/hList6"/>
    <dgm:cxn modelId="{69003CBF-80E6-405B-A9B2-FB1F26FDC8EC}" srcId="{73C5A6F6-AA3B-4B7A-96BC-E02992727F3C}" destId="{D132C3C0-070D-476A-B1EF-F5A592EAFAB3}" srcOrd="0" destOrd="0" parTransId="{1673AB8A-70F8-4B61-B30E-5AD2212F464A}" sibTransId="{8F01A8CD-E208-46B9-825D-F518F2887645}"/>
    <dgm:cxn modelId="{EB637747-CAA8-4F4A-A23A-D5A535361728}" type="presOf" srcId="{C19BFAC2-DA5D-4917-8426-80178C424A14}" destId="{BFA7CCC8-8069-4E01-8B46-932530798BDF}" srcOrd="0" destOrd="7" presId="urn:microsoft.com/office/officeart/2005/8/layout/hList6"/>
    <dgm:cxn modelId="{FFDC7FCE-C2C8-470F-A891-F1F7E26F2549}" type="presOf" srcId="{CF07E0CF-9B54-4FD0-AA07-5CAC8DED13F1}" destId="{D4045A61-837D-4D19-A17D-73F6F2BABD99}" srcOrd="0" destOrd="1" presId="urn:microsoft.com/office/officeart/2005/8/layout/hList6"/>
    <dgm:cxn modelId="{2C98C330-C6F5-4C51-907B-F1B29EDBFE32}" srcId="{BB83EB45-B266-4E4E-A2F6-0B8CA25E85F3}" destId="{CA009D1F-4251-45DB-B07B-FC0E2CB370E6}" srcOrd="0" destOrd="0" parTransId="{64A1AAAF-4B21-4053-A498-3A200A1BB160}" sibTransId="{85FF0BAF-C068-44BA-9951-5934C5F359A6}"/>
    <dgm:cxn modelId="{93560DB3-6877-4414-A95B-95EAE605950D}" type="presOf" srcId="{A6C9E270-5288-4C18-839B-C969019EC064}" destId="{F30417A4-AE34-47C6-BECA-419B2367F46E}" srcOrd="0" destOrd="1" presId="urn:microsoft.com/office/officeart/2005/8/layout/hList6"/>
    <dgm:cxn modelId="{BD8B2B18-E87E-4079-B0BB-07AB1C69665F}" type="presOf" srcId="{5A2D1DF2-E6AC-40AF-A14B-8616A638086F}" destId="{F30417A4-AE34-47C6-BECA-419B2367F46E}" srcOrd="0" destOrd="2" presId="urn:microsoft.com/office/officeart/2005/8/layout/hList6"/>
    <dgm:cxn modelId="{0B905D95-8D4D-4C08-9A42-3E931544F70E}" srcId="{99A9A0CD-F670-4557-8902-09DBCA37CE56}" destId="{EB1E8B16-44EE-476C-95E4-BA671A9F24A2}" srcOrd="1" destOrd="0" parTransId="{60C8EED3-8E25-4314-A0DF-85061850462F}" sibTransId="{2ED32DAB-6C22-4ADA-887F-B4736B012254}"/>
    <dgm:cxn modelId="{5C6ABF1B-0AFC-4C2F-8EC9-9D254142FD5B}" type="presOf" srcId="{BB83EB45-B266-4E4E-A2F6-0B8CA25E85F3}" destId="{C673EF73-18F9-4FB1-90F2-5F33B0B2EB7B}" srcOrd="0" destOrd="0" presId="urn:microsoft.com/office/officeart/2005/8/layout/hList6"/>
    <dgm:cxn modelId="{F810C808-FFEB-4215-AF35-37EDC71AD12A}" type="presOf" srcId="{4655ABFA-E252-4978-B3B6-65F842B5B99B}" destId="{D4045A61-837D-4D19-A17D-73F6F2BABD99}" srcOrd="0" destOrd="0" presId="urn:microsoft.com/office/officeart/2005/8/layout/hList6"/>
    <dgm:cxn modelId="{97929B37-8097-4991-A1E1-7F29A0869D4F}" type="presOf" srcId="{855BBFFA-D5BB-4C92-8AC3-B8266B46C58F}" destId="{BFA7CCC8-8069-4E01-8B46-932530798BDF}" srcOrd="0" destOrd="5" presId="urn:microsoft.com/office/officeart/2005/8/layout/hList6"/>
    <dgm:cxn modelId="{E066CF10-61C5-46FD-B68C-6480F86F9F62}" srcId="{EB1E8B16-44EE-476C-95E4-BA671A9F24A2}" destId="{855BBFFA-D5BB-4C92-8AC3-B8266B46C58F}" srcOrd="2" destOrd="0" parTransId="{CE7BBD9D-7294-4D21-9E8E-10A4FDA16900}" sibTransId="{15BA0E9A-61DA-4241-BD2C-1FCBE5BD5E3C}"/>
    <dgm:cxn modelId="{2EEF8FEF-B366-4B09-8381-2D87FC0E597F}" srcId="{F44F9343-94FB-4C5A-9C52-620BE1753075}" destId="{90EFCC17-6E1F-466D-BB27-1B303F46C7B7}" srcOrd="1" destOrd="0" parTransId="{486D4419-B582-4E35-AF7D-545EA59A48E3}" sibTransId="{A79B617E-349B-4095-8389-41C66092E74E}"/>
    <dgm:cxn modelId="{7B5F6807-3C79-4B5B-92B9-C35150F0C95D}" type="presOf" srcId="{D7E66DD6-37F2-4716-81B8-2748F55C533F}" destId="{BFA7CCC8-8069-4E01-8B46-932530798BDF}" srcOrd="0" destOrd="6" presId="urn:microsoft.com/office/officeart/2005/8/layout/hList6"/>
    <dgm:cxn modelId="{C9304AE9-4C04-4DD4-A14A-1B6F00922CFE}" type="presOf" srcId="{5C08063E-DE1B-42F6-B6CC-22A9CEB05879}" destId="{BFA7CCC8-8069-4E01-8B46-932530798BDF}" srcOrd="0" destOrd="3" presId="urn:microsoft.com/office/officeart/2005/8/layout/hList6"/>
    <dgm:cxn modelId="{78FECFB4-08EA-41C8-ABD2-6EBF572164A3}" type="presOf" srcId="{8420FC35-FF45-406E-9B50-F4178258A724}" destId="{C673EF73-18F9-4FB1-90F2-5F33B0B2EB7B}" srcOrd="0" destOrd="5" presId="urn:microsoft.com/office/officeart/2005/8/layout/hList6"/>
    <dgm:cxn modelId="{2DED1D27-B51B-4435-BC07-1E40229A024E}" type="presOf" srcId="{EB12374D-6A43-4B9B-B21E-3788E2AD85F3}" destId="{FD4EEA8D-3F68-4331-9F98-4EFBDC7B9010}" srcOrd="0" destOrd="1" presId="urn:microsoft.com/office/officeart/2005/8/layout/hList6"/>
    <dgm:cxn modelId="{DFD8DC55-74EA-4328-B0E6-D62F6635D1DC}" srcId="{BB83EB45-B266-4E4E-A2F6-0B8CA25E85F3}" destId="{8420FC35-FF45-406E-9B50-F4178258A724}" srcOrd="4" destOrd="0" parTransId="{F879BDBD-C43A-44F0-B747-A447216ABBE6}" sibTransId="{EB9B6033-DB93-43FF-A536-CF9E3F11BB64}"/>
    <dgm:cxn modelId="{CC189822-8D67-4923-BFC7-5342461ECE70}" srcId="{F44F9343-94FB-4C5A-9C52-620BE1753075}" destId="{EB12374D-6A43-4B9B-B21E-3788E2AD85F3}" srcOrd="0" destOrd="0" parTransId="{7F4E8729-7023-4DA0-B33F-67679EBA6048}" sibTransId="{971C3190-9519-4329-9C86-3F0B6D75A4B6}"/>
    <dgm:cxn modelId="{C5CBF408-E9F0-4E9F-9B12-50325C2423A6}" type="presOf" srcId="{F44F9343-94FB-4C5A-9C52-620BE1753075}" destId="{FD4EEA8D-3F68-4331-9F98-4EFBDC7B9010}" srcOrd="0" destOrd="0" presId="urn:microsoft.com/office/officeart/2005/8/layout/hList6"/>
    <dgm:cxn modelId="{49F265B7-3D60-471D-9ED8-90C48F367C41}" srcId="{EB1E8B16-44EE-476C-95E4-BA671A9F24A2}" destId="{4EA0966C-943A-4A80-9EC4-6E63C1250F83}" srcOrd="1" destOrd="0" parTransId="{FB16C678-E7A0-4160-A3AE-3090365B38A1}" sibTransId="{B2728BC8-D43D-4FD9-8061-AE8A08E2950B}"/>
    <dgm:cxn modelId="{2583C2DE-68A1-42EB-8647-E6FCB8C4A17D}" type="presOf" srcId="{1E6A4A7F-CEE6-42D4-B414-B67D93C97DFC}" destId="{FD4EEA8D-3F68-4331-9F98-4EFBDC7B9010}" srcOrd="0" destOrd="3" presId="urn:microsoft.com/office/officeart/2005/8/layout/hList6"/>
    <dgm:cxn modelId="{9C305B4D-8A77-446D-8D98-62DF76D0D98A}" srcId="{D132C3C0-070D-476A-B1EF-F5A592EAFAB3}" destId="{5A2D1DF2-E6AC-40AF-A14B-8616A638086F}" srcOrd="1" destOrd="0" parTransId="{160B61D2-30D1-4635-9D4A-6994FCB30DE8}" sibTransId="{253BED8B-0F6B-4E92-8F12-C7D31EFF75FE}"/>
    <dgm:cxn modelId="{678371EE-304A-4300-B5C8-4FF04E0F6ACE}" type="presOf" srcId="{99A9A0CD-F670-4557-8902-09DBCA37CE56}" destId="{BFA7CCC8-8069-4E01-8B46-932530798BDF}" srcOrd="0" destOrd="0" presId="urn:microsoft.com/office/officeart/2005/8/layout/hList6"/>
    <dgm:cxn modelId="{BA568FFF-3E7B-4F8D-B89D-F1B9D33FFB7C}" type="presOf" srcId="{5515B456-928C-47AE-9449-74203D0C0695}" destId="{F30417A4-AE34-47C6-BECA-419B2367F46E}" srcOrd="0" destOrd="4" presId="urn:microsoft.com/office/officeart/2005/8/layout/hList6"/>
    <dgm:cxn modelId="{378F306E-ECFF-49AC-80D7-E0AB49C48645}" type="presOf" srcId="{90EFCC17-6E1F-466D-BB27-1B303F46C7B7}" destId="{FD4EEA8D-3F68-4331-9F98-4EFBDC7B9010}" srcOrd="0" destOrd="2" presId="urn:microsoft.com/office/officeart/2005/8/layout/hList6"/>
    <dgm:cxn modelId="{B0D23487-4678-49C8-BB0C-EB85FCB20D31}" srcId="{EB1E8B16-44EE-476C-95E4-BA671A9F24A2}" destId="{D7E66DD6-37F2-4716-81B8-2748F55C533F}" srcOrd="3" destOrd="0" parTransId="{DD315FF4-8CB6-41F1-9CD8-F60C76CC4FCF}" sibTransId="{49C47A99-DFEB-4304-889B-9FDE1BEFE085}"/>
    <dgm:cxn modelId="{95BE7360-8796-46FD-A3F1-EA3A43F6BBDA}" type="presOf" srcId="{4EA0966C-943A-4A80-9EC4-6E63C1250F83}" destId="{BFA7CCC8-8069-4E01-8B46-932530798BDF}" srcOrd="0" destOrd="4" presId="urn:microsoft.com/office/officeart/2005/8/layout/hList6"/>
    <dgm:cxn modelId="{0F99D2D7-E9D1-4C4A-B867-C7E56B9642B5}" type="presOf" srcId="{EB1E8B16-44EE-476C-95E4-BA671A9F24A2}" destId="{BFA7CCC8-8069-4E01-8B46-932530798BDF}" srcOrd="0" destOrd="2" presId="urn:microsoft.com/office/officeart/2005/8/layout/hList6"/>
    <dgm:cxn modelId="{0FA95047-1EB3-469A-8FC4-86F41DD93A96}" srcId="{BB83EB45-B266-4E4E-A2F6-0B8CA25E85F3}" destId="{F873446D-843A-4D54-9C6E-F0017EDD3336}" srcOrd="3" destOrd="0" parTransId="{0B386034-4DBA-46DC-BA67-1264E20B6654}" sibTransId="{49D84D87-C4A3-4890-A82A-C2E885369F29}"/>
    <dgm:cxn modelId="{B7A46C8E-65F2-4C54-8462-4FCE7413BFC8}" srcId="{BB83EB45-B266-4E4E-A2F6-0B8CA25E85F3}" destId="{B5077467-6618-45C8-8778-27153401293C}" srcOrd="2" destOrd="0" parTransId="{B3F0DDE0-F97D-470B-988C-CF51638AC634}" sibTransId="{4FE66920-D110-4BA6-97D7-4AE103049871}"/>
    <dgm:cxn modelId="{25C3DC6A-6727-4744-A4DA-90CCDD0FAC3B}" srcId="{BB83EB45-B266-4E4E-A2F6-0B8CA25E85F3}" destId="{1495FD39-67E3-4CF1-A02E-66EE0E40CA49}" srcOrd="1" destOrd="0" parTransId="{8BE0149F-041A-4D0F-93CB-B0F9DC776751}" sibTransId="{84B70AB5-E98E-4CEC-98E6-73168D7B198E}"/>
    <dgm:cxn modelId="{DD98729C-08CC-4C08-BC14-F46745D7AF4F}" type="presOf" srcId="{D1627543-415A-45B8-912C-E14D3F5E7D93}" destId="{BFA7CCC8-8069-4E01-8B46-932530798BDF}" srcOrd="0" destOrd="1" presId="urn:microsoft.com/office/officeart/2005/8/layout/hList6"/>
    <dgm:cxn modelId="{9938278B-A377-470E-8649-D69BF55B56A8}" srcId="{D132C3C0-070D-476A-B1EF-F5A592EAFAB3}" destId="{A6C9E270-5288-4C18-839B-C969019EC064}" srcOrd="0" destOrd="0" parTransId="{EA69FB31-1487-4B40-B97F-2DE123B60DC9}" sibTransId="{E25FFAB5-78BD-412C-83F4-9ADE098FAACD}"/>
    <dgm:cxn modelId="{8F46AB65-6F24-4EB7-A0AC-F3A98D5DDE33}" type="presOf" srcId="{1495FD39-67E3-4CF1-A02E-66EE0E40CA49}" destId="{C673EF73-18F9-4FB1-90F2-5F33B0B2EB7B}" srcOrd="0" destOrd="2" presId="urn:microsoft.com/office/officeart/2005/8/layout/hList6"/>
    <dgm:cxn modelId="{970D0694-C5DE-45BD-89A1-433ED4CEF54E}" srcId="{F44F9343-94FB-4C5A-9C52-620BE1753075}" destId="{1E6A4A7F-CEE6-42D4-B414-B67D93C97DFC}" srcOrd="2" destOrd="0" parTransId="{D30B07B3-6BE9-4A09-B47B-564B11BD862A}" sibTransId="{3A3ED888-C1B2-45D1-9864-CBAA807605ED}"/>
    <dgm:cxn modelId="{F12F58D9-14A3-48AB-ADF6-77CAF5C14045}" type="presOf" srcId="{73C5A6F6-AA3B-4B7A-96BC-E02992727F3C}" destId="{15989BFF-867F-422B-8C18-38E6D1D21778}" srcOrd="0" destOrd="0" presId="urn:microsoft.com/office/officeart/2005/8/layout/hList6"/>
    <dgm:cxn modelId="{05719093-AB6E-40BE-BB07-AA9B052657A8}" type="presOf" srcId="{F873446D-843A-4D54-9C6E-F0017EDD3336}" destId="{C673EF73-18F9-4FB1-90F2-5F33B0B2EB7B}" srcOrd="0" destOrd="4" presId="urn:microsoft.com/office/officeart/2005/8/layout/hList6"/>
    <dgm:cxn modelId="{850CE1CE-8249-494E-9DD7-DA6B4406D7C2}" type="presOf" srcId="{CA009D1F-4251-45DB-B07B-FC0E2CB370E6}" destId="{C673EF73-18F9-4FB1-90F2-5F33B0B2EB7B}" srcOrd="0" destOrd="1" presId="urn:microsoft.com/office/officeart/2005/8/layout/hList6"/>
    <dgm:cxn modelId="{3AAB0249-E972-4217-8652-10C7FB8F0207}" type="presParOf" srcId="{15989BFF-867F-422B-8C18-38E6D1D21778}" destId="{F30417A4-AE34-47C6-BECA-419B2367F46E}" srcOrd="0" destOrd="0" presId="urn:microsoft.com/office/officeart/2005/8/layout/hList6"/>
    <dgm:cxn modelId="{AE5DBE38-79A4-475B-8E3D-05C80F08F9E8}" type="presParOf" srcId="{15989BFF-867F-422B-8C18-38E6D1D21778}" destId="{2EBF4D76-8771-4219-AE37-AC1730A8D63C}" srcOrd="1" destOrd="0" presId="urn:microsoft.com/office/officeart/2005/8/layout/hList6"/>
    <dgm:cxn modelId="{73334897-A00B-46C1-A9FB-275ED1254002}" type="presParOf" srcId="{15989BFF-867F-422B-8C18-38E6D1D21778}" destId="{D4045A61-837D-4D19-A17D-73F6F2BABD99}" srcOrd="2" destOrd="0" presId="urn:microsoft.com/office/officeart/2005/8/layout/hList6"/>
    <dgm:cxn modelId="{89DC51C9-DD5D-4FB7-AD41-670256DEAFE4}" type="presParOf" srcId="{15989BFF-867F-422B-8C18-38E6D1D21778}" destId="{F4523E3C-A09E-487A-AFB5-DAE921E53018}" srcOrd="3" destOrd="0" presId="urn:microsoft.com/office/officeart/2005/8/layout/hList6"/>
    <dgm:cxn modelId="{B5045AB4-CBAF-4907-94A3-D93D201B0BB7}" type="presParOf" srcId="{15989BFF-867F-422B-8C18-38E6D1D21778}" destId="{FD4EEA8D-3F68-4331-9F98-4EFBDC7B9010}" srcOrd="4" destOrd="0" presId="urn:microsoft.com/office/officeart/2005/8/layout/hList6"/>
    <dgm:cxn modelId="{0AD0267A-7A7C-46D6-9108-854BB9668FE7}" type="presParOf" srcId="{15989BFF-867F-422B-8C18-38E6D1D21778}" destId="{9C1E152A-0E01-4090-A037-24CE6B46B6E4}" srcOrd="5" destOrd="0" presId="urn:microsoft.com/office/officeart/2005/8/layout/hList6"/>
    <dgm:cxn modelId="{BB22EB34-9166-4323-89D1-A0C8CB3F0236}" type="presParOf" srcId="{15989BFF-867F-422B-8C18-38E6D1D21778}" destId="{BFA7CCC8-8069-4E01-8B46-932530798BDF}" srcOrd="6" destOrd="0" presId="urn:microsoft.com/office/officeart/2005/8/layout/hList6"/>
    <dgm:cxn modelId="{E29F7E6D-52FB-48D1-88C3-8113B125AE31}" type="presParOf" srcId="{15989BFF-867F-422B-8C18-38E6D1D21778}" destId="{79BAF1E2-A003-4FFC-A702-DB505332F193}" srcOrd="7" destOrd="0" presId="urn:microsoft.com/office/officeart/2005/8/layout/hList6"/>
    <dgm:cxn modelId="{28C3D513-2B9B-495F-867C-EF8F81B50439}" type="presParOf" srcId="{15989BFF-867F-422B-8C18-38E6D1D21778}" destId="{C673EF73-18F9-4FB1-90F2-5F33B0B2EB7B}"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08186-8875-49F0-BEF7-DCBB3BA7836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9662AE6-68E5-4628-A17B-0A4E45AA412B}">
      <dgm:prSet phldrT="[Tex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extLst>
              <a:ext uri="{28A0092B-C50C-407E-A947-70E740481C1C}">
                <a14:useLocalDpi xmlns:a14="http://schemas.microsoft.com/office/drawing/2010/main" val="0"/>
              </a:ext>
            </a:extLst>
          </a:blip>
          <a:tile tx="0" ty="0" sx="100000" sy="100000" flip="none" algn="tl"/>
        </a:blipFill>
      </dgm:spPr>
      <dgm:t>
        <a:bodyPr/>
        <a:lstStyle/>
        <a:p>
          <a:r>
            <a:rPr lang="en-US" dirty="0" smtClean="0"/>
            <a:t>Conformity</a:t>
          </a:r>
          <a:endParaRPr lang="en-US" dirty="0"/>
        </a:p>
      </dgm:t>
    </dgm:pt>
    <dgm:pt modelId="{969C7A70-3603-4B20-8B31-277D2A6178A3}" type="parTrans" cxnId="{06688E3C-3133-49CA-A720-C696FF3679E9}">
      <dgm:prSet/>
      <dgm:spPr/>
      <dgm:t>
        <a:bodyPr/>
        <a:lstStyle/>
        <a:p>
          <a:endParaRPr lang="en-US"/>
        </a:p>
      </dgm:t>
    </dgm:pt>
    <dgm:pt modelId="{1F8D6196-3809-45F3-A7BC-120649788EA4}" type="sibTrans" cxnId="{06688E3C-3133-49CA-A720-C696FF3679E9}">
      <dgm:prSet/>
      <dgm:spPr/>
      <dgm:t>
        <a:bodyPr/>
        <a:lstStyle/>
        <a:p>
          <a:endParaRPr lang="en-US"/>
        </a:p>
      </dgm:t>
    </dgm:pt>
    <dgm:pt modelId="{B1BAC015-E1A3-457F-875C-772CA79E25CC}">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scene3d>
          <a:camera prst="orthographicFront"/>
          <a:lightRig rig="threePt" dir="t"/>
        </a:scene3d>
        <a:sp3d>
          <a:bevelT/>
        </a:sp3d>
      </dgm:spPr>
      <dgm:t>
        <a:bodyPr anchor="t" anchorCtr="0"/>
        <a:lstStyle/>
        <a:p>
          <a:pPr algn="l"/>
          <a:r>
            <a:rPr lang="en-US" dirty="0" smtClean="0">
              <a:solidFill>
                <a:schemeClr val="tx2">
                  <a:lumMod val="75000"/>
                </a:schemeClr>
              </a:solidFill>
            </a:rPr>
            <a:t>1  Manufacturer</a:t>
          </a:r>
          <a:br>
            <a:rPr lang="en-US" dirty="0" smtClean="0">
              <a:solidFill>
                <a:schemeClr val="tx2">
                  <a:lumMod val="75000"/>
                </a:schemeClr>
              </a:solidFill>
            </a:rPr>
          </a:br>
          <a:r>
            <a:rPr lang="en-US" dirty="0" smtClean="0">
              <a:solidFill>
                <a:schemeClr val="tx2">
                  <a:lumMod val="75000"/>
                </a:schemeClr>
              </a:solidFill>
            </a:rPr>
            <a:t>    Initiative</a:t>
          </a:r>
        </a:p>
        <a:p>
          <a:pPr algn="l"/>
          <a:r>
            <a:rPr lang="en-US" dirty="0" smtClean="0">
              <a:solidFill>
                <a:schemeClr val="tx2">
                  <a:lumMod val="75000"/>
                </a:schemeClr>
              </a:solidFill>
            </a:rPr>
            <a:t>    Better quality, services.. </a:t>
          </a:r>
        </a:p>
      </dgm:t>
    </dgm:pt>
    <dgm:pt modelId="{24416934-32B4-43D6-AF0D-1A94C9662E32}" type="parTrans" cxnId="{8960F4CE-E63F-483A-BF72-564CC57FC3E1}">
      <dgm:prSet/>
      <dgm:spPr/>
      <dgm:t>
        <a:bodyPr/>
        <a:lstStyle/>
        <a:p>
          <a:endParaRPr lang="en-US"/>
        </a:p>
      </dgm:t>
    </dgm:pt>
    <dgm:pt modelId="{3A678DF4-A514-4FFC-B210-FEA88E721000}" type="sibTrans" cxnId="{8960F4CE-E63F-483A-BF72-564CC57FC3E1}">
      <dgm:prSet/>
      <dgm:spPr/>
      <dgm:t>
        <a:bodyPr/>
        <a:lstStyle/>
        <a:p>
          <a:endParaRPr lang="en-US"/>
        </a:p>
      </dgm:t>
    </dgm:pt>
    <dgm:pt modelId="{75141E06-2236-4368-8880-354C4B5A599E}">
      <dgm:prSet phldrT="[Text]">
        <dgm:style>
          <a:lnRef idx="1">
            <a:schemeClr val="accent1"/>
          </a:lnRef>
          <a:fillRef idx="3">
            <a:schemeClr val="accent1"/>
          </a:fillRef>
          <a:effectRef idx="2">
            <a:schemeClr val="accent1"/>
          </a:effectRef>
          <a:fontRef idx="minor">
            <a:schemeClr val="lt1"/>
          </a:fontRef>
        </dgm:style>
      </dgm:prSet>
      <dgm:spPr/>
      <dgm:t>
        <a:bodyPr/>
        <a:lstStyle/>
        <a:p>
          <a:pPr algn="l"/>
          <a:r>
            <a:rPr lang="en-US" dirty="0" smtClean="0"/>
            <a:t>4   Final User Initiative</a:t>
          </a:r>
        </a:p>
        <a:p>
          <a:pPr algn="l"/>
          <a:r>
            <a:rPr lang="en-US" dirty="0" smtClean="0"/>
            <a:t>     Problems, Disputes</a:t>
          </a:r>
        </a:p>
        <a:p>
          <a:pPr algn="l"/>
          <a:endParaRPr lang="en-US" dirty="0"/>
        </a:p>
      </dgm:t>
    </dgm:pt>
    <dgm:pt modelId="{BDCEA520-7F56-495B-B30E-F6F5D204F6D8}" type="parTrans" cxnId="{4A90FFD4-C7EC-49A1-8112-F018EE2DB31F}">
      <dgm:prSet/>
      <dgm:spPr/>
      <dgm:t>
        <a:bodyPr/>
        <a:lstStyle/>
        <a:p>
          <a:endParaRPr lang="en-US"/>
        </a:p>
      </dgm:t>
    </dgm:pt>
    <dgm:pt modelId="{FBA5BAB1-2AB1-4C3D-B8E1-E1D4873E62DD}" type="sibTrans" cxnId="{4A90FFD4-C7EC-49A1-8112-F018EE2DB31F}">
      <dgm:prSet/>
      <dgm:spPr/>
      <dgm:t>
        <a:bodyPr/>
        <a:lstStyle/>
        <a:p>
          <a:endParaRPr lang="en-US"/>
        </a:p>
      </dgm:t>
    </dgm:pt>
    <dgm:pt modelId="{980B1970-7B6B-4A9E-87BE-C0EC940F3602}">
      <dgm:prSet phldrT="[Text]">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a:sp3d>
      </dgm:spPr>
      <dgm:t>
        <a:bodyPr anchor="t" anchorCtr="0"/>
        <a:lstStyle/>
        <a:p>
          <a:pPr algn="l"/>
          <a:r>
            <a:rPr lang="en-US" dirty="0" smtClean="0">
              <a:solidFill>
                <a:schemeClr val="tx2">
                  <a:lumMod val="75000"/>
                </a:schemeClr>
              </a:solidFill>
            </a:rPr>
            <a:t>2  Government Initiative</a:t>
          </a:r>
        </a:p>
        <a:p>
          <a:pPr algn="l"/>
          <a:r>
            <a:rPr lang="en-US" dirty="0" smtClean="0">
              <a:solidFill>
                <a:schemeClr val="tx2">
                  <a:lumMod val="75000"/>
                </a:schemeClr>
              </a:solidFill>
            </a:rPr>
            <a:t>    EM Environment, Safety</a:t>
          </a:r>
        </a:p>
        <a:p>
          <a:pPr algn="ctr"/>
          <a:r>
            <a:rPr lang="en-US" dirty="0" smtClean="0">
              <a:solidFill>
                <a:schemeClr val="tx2">
                  <a:lumMod val="75000"/>
                </a:schemeClr>
              </a:solidFill>
            </a:rPr>
            <a:t>CE/FCC/CCC..</a:t>
          </a:r>
          <a:endParaRPr lang="en-US" dirty="0">
            <a:solidFill>
              <a:schemeClr val="tx2">
                <a:lumMod val="75000"/>
              </a:schemeClr>
            </a:solidFill>
          </a:endParaRPr>
        </a:p>
      </dgm:t>
    </dgm:pt>
    <dgm:pt modelId="{D5DCEC7C-6A11-49CA-8221-2E48C2FFC8FE}" type="parTrans" cxnId="{70960D20-E233-4295-9A63-BC1AC0322C2B}">
      <dgm:prSet/>
      <dgm:spPr/>
      <dgm:t>
        <a:bodyPr/>
        <a:lstStyle/>
        <a:p>
          <a:endParaRPr lang="en-US"/>
        </a:p>
      </dgm:t>
    </dgm:pt>
    <dgm:pt modelId="{188C6930-6564-4F7F-A669-D005FD02C806}" type="sibTrans" cxnId="{70960D20-E233-4295-9A63-BC1AC0322C2B}">
      <dgm:prSet/>
      <dgm:spPr/>
      <dgm:t>
        <a:bodyPr/>
        <a:lstStyle/>
        <a:p>
          <a:endParaRPr lang="en-US"/>
        </a:p>
      </dgm:t>
    </dgm:pt>
    <dgm:pt modelId="{48046104-1890-4291-823C-B2E5CC433D79}">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dgm:spPr>
      <dgm:t>
        <a:bodyPr/>
        <a:lstStyle/>
        <a:p>
          <a:pPr algn="l"/>
          <a:r>
            <a:rPr lang="en-US" dirty="0" smtClean="0">
              <a:solidFill>
                <a:srgbClr val="0A0A0A"/>
              </a:solidFill>
            </a:rPr>
            <a:t>3  Industry Initiative</a:t>
          </a:r>
        </a:p>
        <a:p>
          <a:pPr algn="l"/>
          <a:r>
            <a:rPr lang="en-US" dirty="0" smtClean="0">
              <a:solidFill>
                <a:srgbClr val="0A0A0A"/>
              </a:solidFill>
            </a:rPr>
            <a:t>    C&amp;I</a:t>
          </a:r>
        </a:p>
        <a:p>
          <a:pPr algn="l"/>
          <a:r>
            <a:rPr lang="en-US" dirty="0" smtClean="0">
              <a:solidFill>
                <a:srgbClr val="0A0A0A"/>
              </a:solidFill>
            </a:rPr>
            <a:t>    GCF/PTCRB…</a:t>
          </a:r>
          <a:endParaRPr lang="en-US" dirty="0">
            <a:solidFill>
              <a:srgbClr val="0A0A0A"/>
            </a:solidFill>
          </a:endParaRPr>
        </a:p>
      </dgm:t>
    </dgm:pt>
    <dgm:pt modelId="{6C22CE85-8864-4531-8CF4-2A64836EA138}" type="parTrans" cxnId="{8F218A5D-CEB3-49A1-84EF-913F1B62D5CD}">
      <dgm:prSet/>
      <dgm:spPr/>
      <dgm:t>
        <a:bodyPr/>
        <a:lstStyle/>
        <a:p>
          <a:endParaRPr lang="en-US"/>
        </a:p>
      </dgm:t>
    </dgm:pt>
    <dgm:pt modelId="{6099B9A3-3F7D-4893-AC17-D7AB53702839}" type="sibTrans" cxnId="{8F218A5D-CEB3-49A1-84EF-913F1B62D5CD}">
      <dgm:prSet/>
      <dgm:spPr/>
      <dgm:t>
        <a:bodyPr/>
        <a:lstStyle/>
        <a:p>
          <a:endParaRPr lang="en-US"/>
        </a:p>
      </dgm:t>
    </dgm:pt>
    <dgm:pt modelId="{295A8491-16CE-4ACA-8CA4-637B6B2299B9}" type="pres">
      <dgm:prSet presAssocID="{13108186-8875-49F0-BEF7-DCBB3BA78360}" presName="diagram" presStyleCnt="0">
        <dgm:presLayoutVars>
          <dgm:chMax val="1"/>
          <dgm:dir/>
          <dgm:animLvl val="ctr"/>
          <dgm:resizeHandles val="exact"/>
        </dgm:presLayoutVars>
      </dgm:prSet>
      <dgm:spPr/>
      <dgm:t>
        <a:bodyPr/>
        <a:lstStyle/>
        <a:p>
          <a:endParaRPr lang="en-US"/>
        </a:p>
      </dgm:t>
    </dgm:pt>
    <dgm:pt modelId="{26511AA4-AB34-4DB1-82CD-0D0C2AA1CEF3}" type="pres">
      <dgm:prSet presAssocID="{13108186-8875-49F0-BEF7-DCBB3BA78360}" presName="matrix" presStyleCnt="0"/>
      <dgm:spPr/>
    </dgm:pt>
    <dgm:pt modelId="{D6A4F6DA-11F5-4DEF-ACFD-184488894B00}" type="pres">
      <dgm:prSet presAssocID="{13108186-8875-49F0-BEF7-DCBB3BA78360}" presName="tile1" presStyleLbl="node1" presStyleIdx="0" presStyleCnt="4" custLinFactNeighborX="-2362"/>
      <dgm:spPr/>
      <dgm:t>
        <a:bodyPr/>
        <a:lstStyle/>
        <a:p>
          <a:endParaRPr lang="en-US"/>
        </a:p>
      </dgm:t>
    </dgm:pt>
    <dgm:pt modelId="{C46A1041-0648-42C1-855E-E4C955464D52}" type="pres">
      <dgm:prSet presAssocID="{13108186-8875-49F0-BEF7-DCBB3BA78360}" presName="tile1text" presStyleLbl="node1" presStyleIdx="0" presStyleCnt="4">
        <dgm:presLayoutVars>
          <dgm:chMax val="0"/>
          <dgm:chPref val="0"/>
          <dgm:bulletEnabled val="1"/>
        </dgm:presLayoutVars>
      </dgm:prSet>
      <dgm:spPr/>
      <dgm:t>
        <a:bodyPr/>
        <a:lstStyle/>
        <a:p>
          <a:endParaRPr lang="en-US"/>
        </a:p>
      </dgm:t>
    </dgm:pt>
    <dgm:pt modelId="{FE4AD0F1-E319-4ADD-8A59-924AB8316502}" type="pres">
      <dgm:prSet presAssocID="{13108186-8875-49F0-BEF7-DCBB3BA78360}" presName="tile2" presStyleLbl="node1" presStyleIdx="1" presStyleCnt="4" custLinFactX="22848" custLinFactNeighborX="100000" custLinFactNeighborY="-60243"/>
      <dgm:spPr/>
      <dgm:t>
        <a:bodyPr/>
        <a:lstStyle/>
        <a:p>
          <a:endParaRPr lang="en-US"/>
        </a:p>
      </dgm:t>
    </dgm:pt>
    <dgm:pt modelId="{517CB1FE-A6C5-4F65-B192-22F6AFBC7134}" type="pres">
      <dgm:prSet presAssocID="{13108186-8875-49F0-BEF7-DCBB3BA78360}" presName="tile2text" presStyleLbl="node1" presStyleIdx="1" presStyleCnt="4">
        <dgm:presLayoutVars>
          <dgm:chMax val="0"/>
          <dgm:chPref val="0"/>
          <dgm:bulletEnabled val="1"/>
        </dgm:presLayoutVars>
      </dgm:prSet>
      <dgm:spPr/>
      <dgm:t>
        <a:bodyPr/>
        <a:lstStyle/>
        <a:p>
          <a:endParaRPr lang="en-US"/>
        </a:p>
      </dgm:t>
    </dgm:pt>
    <dgm:pt modelId="{D4B202FF-EAFE-414C-A78E-204DB49AD503}" type="pres">
      <dgm:prSet presAssocID="{13108186-8875-49F0-BEF7-DCBB3BA78360}" presName="tile3" presStyleLbl="node1" presStyleIdx="2" presStyleCnt="4"/>
      <dgm:spPr/>
      <dgm:t>
        <a:bodyPr/>
        <a:lstStyle/>
        <a:p>
          <a:endParaRPr lang="en-US"/>
        </a:p>
      </dgm:t>
    </dgm:pt>
    <dgm:pt modelId="{27606CB9-C8C7-47AA-9645-2680231A5561}" type="pres">
      <dgm:prSet presAssocID="{13108186-8875-49F0-BEF7-DCBB3BA78360}" presName="tile3text" presStyleLbl="node1" presStyleIdx="2" presStyleCnt="4">
        <dgm:presLayoutVars>
          <dgm:chMax val="0"/>
          <dgm:chPref val="0"/>
          <dgm:bulletEnabled val="1"/>
        </dgm:presLayoutVars>
      </dgm:prSet>
      <dgm:spPr/>
      <dgm:t>
        <a:bodyPr/>
        <a:lstStyle/>
        <a:p>
          <a:endParaRPr lang="en-US"/>
        </a:p>
      </dgm:t>
    </dgm:pt>
    <dgm:pt modelId="{F3D05419-02D5-4E05-802B-56819E15B0F7}" type="pres">
      <dgm:prSet presAssocID="{13108186-8875-49F0-BEF7-DCBB3BA78360}" presName="tile4" presStyleLbl="node1" presStyleIdx="3" presStyleCnt="4"/>
      <dgm:spPr/>
      <dgm:t>
        <a:bodyPr/>
        <a:lstStyle/>
        <a:p>
          <a:endParaRPr lang="en-US"/>
        </a:p>
      </dgm:t>
    </dgm:pt>
    <dgm:pt modelId="{CDB4452D-6190-43F8-8D65-D9CE9AB50682}" type="pres">
      <dgm:prSet presAssocID="{13108186-8875-49F0-BEF7-DCBB3BA78360}" presName="tile4text" presStyleLbl="node1" presStyleIdx="3" presStyleCnt="4">
        <dgm:presLayoutVars>
          <dgm:chMax val="0"/>
          <dgm:chPref val="0"/>
          <dgm:bulletEnabled val="1"/>
        </dgm:presLayoutVars>
      </dgm:prSet>
      <dgm:spPr/>
      <dgm:t>
        <a:bodyPr/>
        <a:lstStyle/>
        <a:p>
          <a:endParaRPr lang="en-US"/>
        </a:p>
      </dgm:t>
    </dgm:pt>
    <dgm:pt modelId="{8B3A5DC7-61E4-4656-BD65-65A377AD5347}" type="pres">
      <dgm:prSet presAssocID="{13108186-8875-49F0-BEF7-DCBB3BA78360}" presName="centerTile" presStyleLbl="fgShp" presStyleIdx="0" presStyleCnt="1">
        <dgm:presLayoutVars>
          <dgm:chMax val="0"/>
          <dgm:chPref val="0"/>
        </dgm:presLayoutVars>
      </dgm:prSet>
      <dgm:spPr/>
      <dgm:t>
        <a:bodyPr/>
        <a:lstStyle/>
        <a:p>
          <a:endParaRPr lang="en-US"/>
        </a:p>
      </dgm:t>
    </dgm:pt>
  </dgm:ptLst>
  <dgm:cxnLst>
    <dgm:cxn modelId="{335F6107-425D-47DC-9416-9B7A94DF6285}" type="presOf" srcId="{B1BAC015-E1A3-457F-875C-772CA79E25CC}" destId="{C46A1041-0648-42C1-855E-E4C955464D52}" srcOrd="1" destOrd="0" presId="urn:microsoft.com/office/officeart/2005/8/layout/matrix1"/>
    <dgm:cxn modelId="{8F218A5D-CEB3-49A1-84EF-913F1B62D5CD}" srcId="{49662AE6-68E5-4628-A17B-0A4E45AA412B}" destId="{48046104-1890-4291-823C-B2E5CC433D79}" srcOrd="2" destOrd="0" parTransId="{6C22CE85-8864-4531-8CF4-2A64836EA138}" sibTransId="{6099B9A3-3F7D-4893-AC17-D7AB53702839}"/>
    <dgm:cxn modelId="{68AFA351-498D-47F2-94AE-446F648C4697}" type="presOf" srcId="{980B1970-7B6B-4A9E-87BE-C0EC940F3602}" destId="{517CB1FE-A6C5-4F65-B192-22F6AFBC7134}" srcOrd="1" destOrd="0" presId="urn:microsoft.com/office/officeart/2005/8/layout/matrix1"/>
    <dgm:cxn modelId="{70960D20-E233-4295-9A63-BC1AC0322C2B}" srcId="{49662AE6-68E5-4628-A17B-0A4E45AA412B}" destId="{980B1970-7B6B-4A9E-87BE-C0EC940F3602}" srcOrd="1" destOrd="0" parTransId="{D5DCEC7C-6A11-49CA-8221-2E48C2FFC8FE}" sibTransId="{188C6930-6564-4F7F-A669-D005FD02C806}"/>
    <dgm:cxn modelId="{06688E3C-3133-49CA-A720-C696FF3679E9}" srcId="{13108186-8875-49F0-BEF7-DCBB3BA78360}" destId="{49662AE6-68E5-4628-A17B-0A4E45AA412B}" srcOrd="0" destOrd="0" parTransId="{969C7A70-3603-4B20-8B31-277D2A6178A3}" sibTransId="{1F8D6196-3809-45F3-A7BC-120649788EA4}"/>
    <dgm:cxn modelId="{FD9F067D-93FC-48E0-B5BF-2260273F039F}" type="presOf" srcId="{75141E06-2236-4368-8880-354C4B5A599E}" destId="{CDB4452D-6190-43F8-8D65-D9CE9AB50682}" srcOrd="1" destOrd="0" presId="urn:microsoft.com/office/officeart/2005/8/layout/matrix1"/>
    <dgm:cxn modelId="{E6835E3A-A6BF-4A6D-B0C5-36DD6115B612}" type="presOf" srcId="{B1BAC015-E1A3-457F-875C-772CA79E25CC}" destId="{D6A4F6DA-11F5-4DEF-ACFD-184488894B00}" srcOrd="0" destOrd="0" presId="urn:microsoft.com/office/officeart/2005/8/layout/matrix1"/>
    <dgm:cxn modelId="{464272C5-F35C-4B33-A6A3-A4BAF3323EC0}" type="presOf" srcId="{48046104-1890-4291-823C-B2E5CC433D79}" destId="{D4B202FF-EAFE-414C-A78E-204DB49AD503}" srcOrd="0" destOrd="0" presId="urn:microsoft.com/office/officeart/2005/8/layout/matrix1"/>
    <dgm:cxn modelId="{967C6B22-C986-44E1-B3BA-A180D623C807}" type="presOf" srcId="{75141E06-2236-4368-8880-354C4B5A599E}" destId="{F3D05419-02D5-4E05-802B-56819E15B0F7}" srcOrd="0" destOrd="0" presId="urn:microsoft.com/office/officeart/2005/8/layout/matrix1"/>
    <dgm:cxn modelId="{DA2E643B-56E8-4B86-8911-932DA0187D7D}" type="presOf" srcId="{49662AE6-68E5-4628-A17B-0A4E45AA412B}" destId="{8B3A5DC7-61E4-4656-BD65-65A377AD5347}" srcOrd="0" destOrd="0" presId="urn:microsoft.com/office/officeart/2005/8/layout/matrix1"/>
    <dgm:cxn modelId="{426089BC-60D2-4033-AE6F-119BDEC58641}" type="presOf" srcId="{48046104-1890-4291-823C-B2E5CC433D79}" destId="{27606CB9-C8C7-47AA-9645-2680231A5561}" srcOrd="1" destOrd="0" presId="urn:microsoft.com/office/officeart/2005/8/layout/matrix1"/>
    <dgm:cxn modelId="{4A90FFD4-C7EC-49A1-8112-F018EE2DB31F}" srcId="{49662AE6-68E5-4628-A17B-0A4E45AA412B}" destId="{75141E06-2236-4368-8880-354C4B5A599E}" srcOrd="3" destOrd="0" parTransId="{BDCEA520-7F56-495B-B30E-F6F5D204F6D8}" sibTransId="{FBA5BAB1-2AB1-4C3D-B8E1-E1D4873E62DD}"/>
    <dgm:cxn modelId="{71B6E8F7-73BB-4B9C-BC4F-BF4537E17A2B}" type="presOf" srcId="{13108186-8875-49F0-BEF7-DCBB3BA78360}" destId="{295A8491-16CE-4ACA-8CA4-637B6B2299B9}" srcOrd="0" destOrd="0" presId="urn:microsoft.com/office/officeart/2005/8/layout/matrix1"/>
    <dgm:cxn modelId="{8960F4CE-E63F-483A-BF72-564CC57FC3E1}" srcId="{49662AE6-68E5-4628-A17B-0A4E45AA412B}" destId="{B1BAC015-E1A3-457F-875C-772CA79E25CC}" srcOrd="0" destOrd="0" parTransId="{24416934-32B4-43D6-AF0D-1A94C9662E32}" sibTransId="{3A678DF4-A514-4FFC-B210-FEA88E721000}"/>
    <dgm:cxn modelId="{E8AAE82F-0A18-4B30-9E6A-A52A4174B8B7}" type="presOf" srcId="{980B1970-7B6B-4A9E-87BE-C0EC940F3602}" destId="{FE4AD0F1-E319-4ADD-8A59-924AB8316502}" srcOrd="0" destOrd="0" presId="urn:microsoft.com/office/officeart/2005/8/layout/matrix1"/>
    <dgm:cxn modelId="{EB1EF7C4-BDD1-4A6E-B47B-20CDBDBDE276}" type="presParOf" srcId="{295A8491-16CE-4ACA-8CA4-637B6B2299B9}" destId="{26511AA4-AB34-4DB1-82CD-0D0C2AA1CEF3}" srcOrd="0" destOrd="0" presId="urn:microsoft.com/office/officeart/2005/8/layout/matrix1"/>
    <dgm:cxn modelId="{5A633F3A-567E-439C-B106-DCBFC1199DDB}" type="presParOf" srcId="{26511AA4-AB34-4DB1-82CD-0D0C2AA1CEF3}" destId="{D6A4F6DA-11F5-4DEF-ACFD-184488894B00}" srcOrd="0" destOrd="0" presId="urn:microsoft.com/office/officeart/2005/8/layout/matrix1"/>
    <dgm:cxn modelId="{5C7789A4-CA28-41AE-B8CB-54E50699DCAA}" type="presParOf" srcId="{26511AA4-AB34-4DB1-82CD-0D0C2AA1CEF3}" destId="{C46A1041-0648-42C1-855E-E4C955464D52}" srcOrd="1" destOrd="0" presId="urn:microsoft.com/office/officeart/2005/8/layout/matrix1"/>
    <dgm:cxn modelId="{DEEA20AD-0A46-42CE-BBCB-C0AE075B2292}" type="presParOf" srcId="{26511AA4-AB34-4DB1-82CD-0D0C2AA1CEF3}" destId="{FE4AD0F1-E319-4ADD-8A59-924AB8316502}" srcOrd="2" destOrd="0" presId="urn:microsoft.com/office/officeart/2005/8/layout/matrix1"/>
    <dgm:cxn modelId="{56098AFC-53CC-42A6-954B-A35E1EDD7C99}" type="presParOf" srcId="{26511AA4-AB34-4DB1-82CD-0D0C2AA1CEF3}" destId="{517CB1FE-A6C5-4F65-B192-22F6AFBC7134}" srcOrd="3" destOrd="0" presId="urn:microsoft.com/office/officeart/2005/8/layout/matrix1"/>
    <dgm:cxn modelId="{64247C17-B4EA-4D71-A0A9-C53E9B0FCB4F}" type="presParOf" srcId="{26511AA4-AB34-4DB1-82CD-0D0C2AA1CEF3}" destId="{D4B202FF-EAFE-414C-A78E-204DB49AD503}" srcOrd="4" destOrd="0" presId="urn:microsoft.com/office/officeart/2005/8/layout/matrix1"/>
    <dgm:cxn modelId="{3F4EAACB-BB34-4061-B6DF-0B7C503A3A90}" type="presParOf" srcId="{26511AA4-AB34-4DB1-82CD-0D0C2AA1CEF3}" destId="{27606CB9-C8C7-47AA-9645-2680231A5561}" srcOrd="5" destOrd="0" presId="urn:microsoft.com/office/officeart/2005/8/layout/matrix1"/>
    <dgm:cxn modelId="{8464FC7E-F182-4FB6-95D0-F05385866C99}" type="presParOf" srcId="{26511AA4-AB34-4DB1-82CD-0D0C2AA1CEF3}" destId="{F3D05419-02D5-4E05-802B-56819E15B0F7}" srcOrd="6" destOrd="0" presId="urn:microsoft.com/office/officeart/2005/8/layout/matrix1"/>
    <dgm:cxn modelId="{E007F531-B3CD-4FB1-A714-3850939BD2BE}" type="presParOf" srcId="{26511AA4-AB34-4DB1-82CD-0D0C2AA1CEF3}" destId="{CDB4452D-6190-43F8-8D65-D9CE9AB50682}" srcOrd="7" destOrd="0" presId="urn:microsoft.com/office/officeart/2005/8/layout/matrix1"/>
    <dgm:cxn modelId="{66D2FFF4-A2D5-4022-ADD5-86250A199295}" type="presParOf" srcId="{295A8491-16CE-4ACA-8CA4-637B6B2299B9}" destId="{8B3A5DC7-61E4-4656-BD65-65A377AD534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A409EB-D08D-408C-B266-16B2E358B035}" type="doc">
      <dgm:prSet loTypeId="urn:microsoft.com/office/officeart/2005/8/layout/pyramid2" loCatId="list" qsTypeId="urn:microsoft.com/office/officeart/2005/8/quickstyle/simple5" qsCatId="simple" csTypeId="urn:microsoft.com/office/officeart/2005/8/colors/accent1_2" csCatId="accent1" phldr="1"/>
      <dgm:spPr/>
      <dgm:t>
        <a:bodyPr/>
        <a:lstStyle/>
        <a:p>
          <a:endParaRPr lang="zh-CN" altLang="en-US"/>
        </a:p>
      </dgm:t>
    </dgm:pt>
    <dgm:pt modelId="{AC41FF44-2AE7-4EBF-9AD0-F07E5C100A17}">
      <dgm:prSet phldrT="[文本]"/>
      <dgm:spPr/>
      <dgm:t>
        <a:bodyPr/>
        <a:lstStyle/>
        <a:p>
          <a:r>
            <a:rPr lang="en-US" altLang="zh-CN" dirty="0" smtClean="0"/>
            <a:t>Government</a:t>
          </a:r>
        </a:p>
        <a:p>
          <a:r>
            <a:rPr lang="en-US" altLang="zh-CN" dirty="0" smtClean="0"/>
            <a:t>Laws/Directives</a:t>
          </a:r>
          <a:endParaRPr lang="zh-CN" altLang="en-US" dirty="0"/>
        </a:p>
      </dgm:t>
    </dgm:pt>
    <dgm:pt modelId="{E3BDBC7C-27A0-4F76-AAC6-67E48070F573}" type="parTrans" cxnId="{90123FD1-CA48-4447-A6E2-CD14A40AE344}">
      <dgm:prSet/>
      <dgm:spPr/>
      <dgm:t>
        <a:bodyPr/>
        <a:lstStyle/>
        <a:p>
          <a:endParaRPr lang="zh-CN" altLang="en-US"/>
        </a:p>
      </dgm:t>
    </dgm:pt>
    <dgm:pt modelId="{5CE8F18C-7D89-430E-B067-178C9B05449C}" type="sibTrans" cxnId="{90123FD1-CA48-4447-A6E2-CD14A40AE344}">
      <dgm:prSet/>
      <dgm:spPr/>
      <dgm:t>
        <a:bodyPr/>
        <a:lstStyle/>
        <a:p>
          <a:endParaRPr lang="zh-CN" altLang="en-US"/>
        </a:p>
      </dgm:t>
    </dgm:pt>
    <dgm:pt modelId="{1CE1BC0A-FA7E-4D48-AE00-90EE40D6DCB3}">
      <dgm:prSet phldrT="[文本]"/>
      <dgm:spPr/>
      <dgm:t>
        <a:bodyPr/>
        <a:lstStyle/>
        <a:p>
          <a:r>
            <a:rPr lang="en-US" altLang="zh-CN" dirty="0" smtClean="0"/>
            <a:t>Cert. Body</a:t>
          </a:r>
        </a:p>
        <a:p>
          <a:r>
            <a:rPr lang="en-US" altLang="zh-CN" dirty="0" err="1" smtClean="0"/>
            <a:t>Impl</a:t>
          </a:r>
          <a:r>
            <a:rPr lang="en-US" altLang="zh-CN" dirty="0" smtClean="0"/>
            <a:t>. Rules</a:t>
          </a:r>
          <a:endParaRPr lang="zh-CN" altLang="en-US" dirty="0"/>
        </a:p>
      </dgm:t>
    </dgm:pt>
    <dgm:pt modelId="{F4BEE6CF-25AD-484E-93F1-A81366740C7F}" type="parTrans" cxnId="{B100A174-A000-4DFB-9C72-2B5F15DA921D}">
      <dgm:prSet/>
      <dgm:spPr/>
      <dgm:t>
        <a:bodyPr/>
        <a:lstStyle/>
        <a:p>
          <a:endParaRPr lang="zh-CN" altLang="en-US"/>
        </a:p>
      </dgm:t>
    </dgm:pt>
    <dgm:pt modelId="{7BC498F7-F0DC-44A5-969E-446DC5C58C65}" type="sibTrans" cxnId="{B100A174-A000-4DFB-9C72-2B5F15DA921D}">
      <dgm:prSet/>
      <dgm:spPr/>
      <dgm:t>
        <a:bodyPr/>
        <a:lstStyle/>
        <a:p>
          <a:endParaRPr lang="zh-CN" altLang="en-US"/>
        </a:p>
      </dgm:t>
    </dgm:pt>
    <dgm:pt modelId="{16887340-EA57-4B4D-A777-10E7AC173EA5}">
      <dgm:prSet phldrT="[文本]"/>
      <dgm:spPr/>
      <dgm:t>
        <a:bodyPr/>
        <a:lstStyle/>
        <a:p>
          <a:r>
            <a:rPr lang="en-US" altLang="zh-CN" dirty="0" smtClean="0"/>
            <a:t>Testing Labs</a:t>
          </a:r>
        </a:p>
        <a:p>
          <a:r>
            <a:rPr lang="en-US" altLang="zh-CN" dirty="0" smtClean="0"/>
            <a:t>Standards</a:t>
          </a:r>
          <a:endParaRPr lang="zh-CN" altLang="en-US" dirty="0"/>
        </a:p>
      </dgm:t>
    </dgm:pt>
    <dgm:pt modelId="{21F6444B-D7C9-4B19-B8EE-BFDBEC5FDBAB}" type="parTrans" cxnId="{B9F67B97-4752-4150-96A4-6F5DFEB94F92}">
      <dgm:prSet/>
      <dgm:spPr/>
      <dgm:t>
        <a:bodyPr/>
        <a:lstStyle/>
        <a:p>
          <a:endParaRPr lang="zh-CN" altLang="en-US"/>
        </a:p>
      </dgm:t>
    </dgm:pt>
    <dgm:pt modelId="{7D241A0C-BDCA-4F2D-813E-D8CE4227D5D9}" type="sibTrans" cxnId="{B9F67B97-4752-4150-96A4-6F5DFEB94F92}">
      <dgm:prSet/>
      <dgm:spPr/>
      <dgm:t>
        <a:bodyPr/>
        <a:lstStyle/>
        <a:p>
          <a:endParaRPr lang="zh-CN" altLang="en-US"/>
        </a:p>
      </dgm:t>
    </dgm:pt>
    <dgm:pt modelId="{FDDBF1FC-ED05-447C-A9E5-950CA88AF2DC}">
      <dgm:prSet phldrT="[文本]"/>
      <dgm:spPr/>
      <dgm:t>
        <a:bodyPr/>
        <a:lstStyle/>
        <a:p>
          <a:r>
            <a:rPr lang="en-US" altLang="zh-CN" dirty="0" smtClean="0"/>
            <a:t>Manufacturers</a:t>
          </a:r>
          <a:endParaRPr lang="zh-CN" altLang="en-US" dirty="0"/>
        </a:p>
      </dgm:t>
    </dgm:pt>
    <dgm:pt modelId="{7EB8D619-CBB9-4AD0-8F16-CD7B96926F4A}" type="parTrans" cxnId="{9E8EB16D-3F51-4BAC-A90E-D9060909B1B8}">
      <dgm:prSet/>
      <dgm:spPr/>
      <dgm:t>
        <a:bodyPr/>
        <a:lstStyle/>
        <a:p>
          <a:endParaRPr lang="zh-CN" altLang="en-US"/>
        </a:p>
      </dgm:t>
    </dgm:pt>
    <dgm:pt modelId="{2E4CA443-6758-45DC-887A-F807DF422D5C}" type="sibTrans" cxnId="{9E8EB16D-3F51-4BAC-A90E-D9060909B1B8}">
      <dgm:prSet/>
      <dgm:spPr/>
      <dgm:t>
        <a:bodyPr/>
        <a:lstStyle/>
        <a:p>
          <a:endParaRPr lang="zh-CN" altLang="en-US"/>
        </a:p>
      </dgm:t>
    </dgm:pt>
    <dgm:pt modelId="{9946136A-9A58-4000-B544-8A921EBF6D07}" type="pres">
      <dgm:prSet presAssocID="{06A409EB-D08D-408C-B266-16B2E358B035}" presName="compositeShape" presStyleCnt="0">
        <dgm:presLayoutVars>
          <dgm:dir/>
          <dgm:resizeHandles/>
        </dgm:presLayoutVars>
      </dgm:prSet>
      <dgm:spPr/>
      <dgm:t>
        <a:bodyPr/>
        <a:lstStyle/>
        <a:p>
          <a:endParaRPr lang="zh-CN" altLang="en-US"/>
        </a:p>
      </dgm:t>
    </dgm:pt>
    <dgm:pt modelId="{92759166-E6D5-41C8-A21C-827FFC2256E5}" type="pres">
      <dgm:prSet presAssocID="{06A409EB-D08D-408C-B266-16B2E358B035}" presName="pyramid" presStyleLbl="node1" presStyleIdx="0" presStyleCnt="1"/>
      <dgm:spPr>
        <a:gradFill rotWithShape="0">
          <a:gsLst>
            <a:gs pos="0">
              <a:schemeClr val="accent1">
                <a:hueOff val="0"/>
                <a:satOff val="0"/>
                <a:lumOff val="0"/>
                <a:tint val="100000"/>
                <a:shade val="100000"/>
                <a:satMod val="130000"/>
                <a:alpha val="50000"/>
              </a:schemeClr>
            </a:gs>
            <a:gs pos="100000">
              <a:schemeClr val="accent1">
                <a:hueOff val="0"/>
                <a:satOff val="0"/>
                <a:lumOff val="0"/>
                <a:alphaOff val="0"/>
                <a:tint val="50000"/>
                <a:shade val="100000"/>
                <a:satMod val="350000"/>
              </a:schemeClr>
            </a:gs>
          </a:gsLst>
        </a:gradFill>
      </dgm:spPr>
    </dgm:pt>
    <dgm:pt modelId="{702315E4-1147-44F5-B274-F9DB1E16FEA4}" type="pres">
      <dgm:prSet presAssocID="{06A409EB-D08D-408C-B266-16B2E358B035}" presName="theList" presStyleCnt="0"/>
      <dgm:spPr/>
    </dgm:pt>
    <dgm:pt modelId="{73ECFE7F-CABE-4CE2-AF34-3547CB7A2086}" type="pres">
      <dgm:prSet presAssocID="{AC41FF44-2AE7-4EBF-9AD0-F07E5C100A17}" presName="aNode" presStyleLbl="fgAcc1" presStyleIdx="0" presStyleCnt="4" custLinFactNeighborX="-51456" custLinFactNeighborY="-67517">
        <dgm:presLayoutVars>
          <dgm:bulletEnabled val="1"/>
        </dgm:presLayoutVars>
      </dgm:prSet>
      <dgm:spPr/>
      <dgm:t>
        <a:bodyPr/>
        <a:lstStyle/>
        <a:p>
          <a:endParaRPr lang="zh-CN" altLang="en-US"/>
        </a:p>
      </dgm:t>
    </dgm:pt>
    <dgm:pt modelId="{22C1DD81-83A8-4FDB-AD89-132953DF87B4}" type="pres">
      <dgm:prSet presAssocID="{AC41FF44-2AE7-4EBF-9AD0-F07E5C100A17}" presName="aSpace" presStyleCnt="0"/>
      <dgm:spPr/>
    </dgm:pt>
    <dgm:pt modelId="{01EA091B-BC8F-48C6-93A9-D729AD7751D5}" type="pres">
      <dgm:prSet presAssocID="{1CE1BC0A-FA7E-4D48-AE00-90EE40D6DCB3}" presName="aNode" presStyleLbl="fgAcc1" presStyleIdx="1" presStyleCnt="4" custLinFactNeighborX="-51456" custLinFactNeighborY="83747">
        <dgm:presLayoutVars>
          <dgm:bulletEnabled val="1"/>
        </dgm:presLayoutVars>
      </dgm:prSet>
      <dgm:spPr/>
      <dgm:t>
        <a:bodyPr/>
        <a:lstStyle/>
        <a:p>
          <a:endParaRPr lang="zh-CN" altLang="en-US"/>
        </a:p>
      </dgm:t>
    </dgm:pt>
    <dgm:pt modelId="{4747DB2F-A7BC-410F-9EB4-9B4D0E6B9D43}" type="pres">
      <dgm:prSet presAssocID="{1CE1BC0A-FA7E-4D48-AE00-90EE40D6DCB3}" presName="aSpace" presStyleCnt="0"/>
      <dgm:spPr/>
    </dgm:pt>
    <dgm:pt modelId="{0A102F3C-068F-4C2C-B6D1-8E305D507DD3}" type="pres">
      <dgm:prSet presAssocID="{16887340-EA57-4B4D-A777-10E7AC173EA5}" presName="aNode" presStyleLbl="fgAcc1" presStyleIdx="2" presStyleCnt="4" custLinFactY="21880" custLinFactNeighborX="-51456" custLinFactNeighborY="100000">
        <dgm:presLayoutVars>
          <dgm:bulletEnabled val="1"/>
        </dgm:presLayoutVars>
      </dgm:prSet>
      <dgm:spPr/>
      <dgm:t>
        <a:bodyPr/>
        <a:lstStyle/>
        <a:p>
          <a:endParaRPr lang="zh-CN" altLang="en-US"/>
        </a:p>
      </dgm:t>
    </dgm:pt>
    <dgm:pt modelId="{04F3CD05-6168-4670-AF1D-A36E0BF584AB}" type="pres">
      <dgm:prSet presAssocID="{16887340-EA57-4B4D-A777-10E7AC173EA5}" presName="aSpace" presStyleCnt="0"/>
      <dgm:spPr/>
    </dgm:pt>
    <dgm:pt modelId="{7E5E40F7-86C9-4E16-884F-AE1CBEAC16D2}" type="pres">
      <dgm:prSet presAssocID="{FDDBF1FC-ED05-447C-A9E5-950CA88AF2DC}" presName="aNode" presStyleLbl="fgAcc1" presStyleIdx="3" presStyleCnt="4" custLinFactY="37342" custLinFactNeighborX="-51456" custLinFactNeighborY="100000">
        <dgm:presLayoutVars>
          <dgm:bulletEnabled val="1"/>
        </dgm:presLayoutVars>
      </dgm:prSet>
      <dgm:spPr/>
      <dgm:t>
        <a:bodyPr/>
        <a:lstStyle/>
        <a:p>
          <a:endParaRPr lang="zh-CN" altLang="en-US"/>
        </a:p>
      </dgm:t>
    </dgm:pt>
    <dgm:pt modelId="{ED648F82-0B52-44A3-B895-4B384933BE04}" type="pres">
      <dgm:prSet presAssocID="{FDDBF1FC-ED05-447C-A9E5-950CA88AF2DC}" presName="aSpace" presStyleCnt="0"/>
      <dgm:spPr/>
    </dgm:pt>
  </dgm:ptLst>
  <dgm:cxnLst>
    <dgm:cxn modelId="{9E8EB16D-3F51-4BAC-A90E-D9060909B1B8}" srcId="{06A409EB-D08D-408C-B266-16B2E358B035}" destId="{FDDBF1FC-ED05-447C-A9E5-950CA88AF2DC}" srcOrd="3" destOrd="0" parTransId="{7EB8D619-CBB9-4AD0-8F16-CD7B96926F4A}" sibTransId="{2E4CA443-6758-45DC-887A-F807DF422D5C}"/>
    <dgm:cxn modelId="{B9F67B97-4752-4150-96A4-6F5DFEB94F92}" srcId="{06A409EB-D08D-408C-B266-16B2E358B035}" destId="{16887340-EA57-4B4D-A777-10E7AC173EA5}" srcOrd="2" destOrd="0" parTransId="{21F6444B-D7C9-4B19-B8EE-BFDBEC5FDBAB}" sibTransId="{7D241A0C-BDCA-4F2D-813E-D8CE4227D5D9}"/>
    <dgm:cxn modelId="{B100A174-A000-4DFB-9C72-2B5F15DA921D}" srcId="{06A409EB-D08D-408C-B266-16B2E358B035}" destId="{1CE1BC0A-FA7E-4D48-AE00-90EE40D6DCB3}" srcOrd="1" destOrd="0" parTransId="{F4BEE6CF-25AD-484E-93F1-A81366740C7F}" sibTransId="{7BC498F7-F0DC-44A5-969E-446DC5C58C65}"/>
    <dgm:cxn modelId="{C8CD9ED0-9731-4067-88B6-4A53A33AA06D}" type="presOf" srcId="{AC41FF44-2AE7-4EBF-9AD0-F07E5C100A17}" destId="{73ECFE7F-CABE-4CE2-AF34-3547CB7A2086}" srcOrd="0" destOrd="0" presId="urn:microsoft.com/office/officeart/2005/8/layout/pyramid2"/>
    <dgm:cxn modelId="{9D96CFB7-D873-4201-AC94-8343D8DDE9B0}" type="presOf" srcId="{06A409EB-D08D-408C-B266-16B2E358B035}" destId="{9946136A-9A58-4000-B544-8A921EBF6D07}" srcOrd="0" destOrd="0" presId="urn:microsoft.com/office/officeart/2005/8/layout/pyramid2"/>
    <dgm:cxn modelId="{505688F3-6390-4952-AEA1-5C9E5734E53F}" type="presOf" srcId="{16887340-EA57-4B4D-A777-10E7AC173EA5}" destId="{0A102F3C-068F-4C2C-B6D1-8E305D507DD3}" srcOrd="0" destOrd="0" presId="urn:microsoft.com/office/officeart/2005/8/layout/pyramid2"/>
    <dgm:cxn modelId="{90123FD1-CA48-4447-A6E2-CD14A40AE344}" srcId="{06A409EB-D08D-408C-B266-16B2E358B035}" destId="{AC41FF44-2AE7-4EBF-9AD0-F07E5C100A17}" srcOrd="0" destOrd="0" parTransId="{E3BDBC7C-27A0-4F76-AAC6-67E48070F573}" sibTransId="{5CE8F18C-7D89-430E-B067-178C9B05449C}"/>
    <dgm:cxn modelId="{845C5625-301B-4F4C-8823-E0050A3A2F6D}" type="presOf" srcId="{FDDBF1FC-ED05-447C-A9E5-950CA88AF2DC}" destId="{7E5E40F7-86C9-4E16-884F-AE1CBEAC16D2}" srcOrd="0" destOrd="0" presId="urn:microsoft.com/office/officeart/2005/8/layout/pyramid2"/>
    <dgm:cxn modelId="{3394FEEC-CCA0-4BF6-9D91-5BEEDC0BBF0F}" type="presOf" srcId="{1CE1BC0A-FA7E-4D48-AE00-90EE40D6DCB3}" destId="{01EA091B-BC8F-48C6-93A9-D729AD7751D5}" srcOrd="0" destOrd="0" presId="urn:microsoft.com/office/officeart/2005/8/layout/pyramid2"/>
    <dgm:cxn modelId="{82ABAF1E-AE5D-4DC0-AB44-18F19197D104}" type="presParOf" srcId="{9946136A-9A58-4000-B544-8A921EBF6D07}" destId="{92759166-E6D5-41C8-A21C-827FFC2256E5}" srcOrd="0" destOrd="0" presId="urn:microsoft.com/office/officeart/2005/8/layout/pyramid2"/>
    <dgm:cxn modelId="{4E196481-22C9-4E0D-BF9E-1FA3A98650D6}" type="presParOf" srcId="{9946136A-9A58-4000-B544-8A921EBF6D07}" destId="{702315E4-1147-44F5-B274-F9DB1E16FEA4}" srcOrd="1" destOrd="0" presId="urn:microsoft.com/office/officeart/2005/8/layout/pyramid2"/>
    <dgm:cxn modelId="{79F062FA-3C93-405B-BD5C-5ED7F2F64280}" type="presParOf" srcId="{702315E4-1147-44F5-B274-F9DB1E16FEA4}" destId="{73ECFE7F-CABE-4CE2-AF34-3547CB7A2086}" srcOrd="0" destOrd="0" presId="urn:microsoft.com/office/officeart/2005/8/layout/pyramid2"/>
    <dgm:cxn modelId="{434DD623-FD86-4D3D-8290-CFED56FE7221}" type="presParOf" srcId="{702315E4-1147-44F5-B274-F9DB1E16FEA4}" destId="{22C1DD81-83A8-4FDB-AD89-132953DF87B4}" srcOrd="1" destOrd="0" presId="urn:microsoft.com/office/officeart/2005/8/layout/pyramid2"/>
    <dgm:cxn modelId="{19E5E35B-9DBA-4F42-8840-CA3FCDB0D669}" type="presParOf" srcId="{702315E4-1147-44F5-B274-F9DB1E16FEA4}" destId="{01EA091B-BC8F-48C6-93A9-D729AD7751D5}" srcOrd="2" destOrd="0" presId="urn:microsoft.com/office/officeart/2005/8/layout/pyramid2"/>
    <dgm:cxn modelId="{EE3A8DB6-905E-4339-A03A-BD6B25257E61}" type="presParOf" srcId="{702315E4-1147-44F5-B274-F9DB1E16FEA4}" destId="{4747DB2F-A7BC-410F-9EB4-9B4D0E6B9D43}" srcOrd="3" destOrd="0" presId="urn:microsoft.com/office/officeart/2005/8/layout/pyramid2"/>
    <dgm:cxn modelId="{E20DB0A5-291B-4F09-ACA3-5D3C56826694}" type="presParOf" srcId="{702315E4-1147-44F5-B274-F9DB1E16FEA4}" destId="{0A102F3C-068F-4C2C-B6D1-8E305D507DD3}" srcOrd="4" destOrd="0" presId="urn:microsoft.com/office/officeart/2005/8/layout/pyramid2"/>
    <dgm:cxn modelId="{FBF0663A-C7D0-44AD-BF4F-25760BA9BF0A}" type="presParOf" srcId="{702315E4-1147-44F5-B274-F9DB1E16FEA4}" destId="{04F3CD05-6168-4670-AF1D-A36E0BF584AB}" srcOrd="5" destOrd="0" presId="urn:microsoft.com/office/officeart/2005/8/layout/pyramid2"/>
    <dgm:cxn modelId="{2AD07341-BEDA-4432-8A71-DB13BA7D0061}" type="presParOf" srcId="{702315E4-1147-44F5-B274-F9DB1E16FEA4}" destId="{7E5E40F7-86C9-4E16-884F-AE1CBEAC16D2}" srcOrd="6" destOrd="0" presId="urn:microsoft.com/office/officeart/2005/8/layout/pyramid2"/>
    <dgm:cxn modelId="{C4378F62-D288-4260-A7D5-941BCDD3B092}" type="presParOf" srcId="{702315E4-1147-44F5-B274-F9DB1E16FEA4}" destId="{ED648F82-0B52-44A3-B895-4B384933BE04}"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A409EB-D08D-408C-B266-16B2E358B035}" type="doc">
      <dgm:prSet loTypeId="urn:microsoft.com/office/officeart/2005/8/layout/pyramid2" loCatId="list" qsTypeId="urn:microsoft.com/office/officeart/2005/8/quickstyle/simple5" qsCatId="simple" csTypeId="urn:microsoft.com/office/officeart/2005/8/colors/accent1_2" csCatId="accent1" phldr="1"/>
      <dgm:spPr/>
      <dgm:t>
        <a:bodyPr/>
        <a:lstStyle/>
        <a:p>
          <a:endParaRPr lang="zh-CN" altLang="en-US"/>
        </a:p>
      </dgm:t>
    </dgm:pt>
    <dgm:pt modelId="{AC41FF44-2AE7-4EBF-9AD0-F07E5C100A17}">
      <dgm:prSet phldrT="[文本]"/>
      <dgm:spPr/>
      <dgm:t>
        <a:bodyPr/>
        <a:lstStyle/>
        <a:p>
          <a:r>
            <a:rPr lang="en-US" altLang="zh-CN" dirty="0" smtClean="0"/>
            <a:t>Government</a:t>
          </a:r>
        </a:p>
        <a:p>
          <a:r>
            <a:rPr lang="en-US" altLang="zh-CN" dirty="0" smtClean="0"/>
            <a:t>Laws/Directives</a:t>
          </a:r>
          <a:endParaRPr lang="zh-CN" altLang="en-US" dirty="0"/>
        </a:p>
      </dgm:t>
    </dgm:pt>
    <dgm:pt modelId="{E3BDBC7C-27A0-4F76-AAC6-67E48070F573}" type="parTrans" cxnId="{90123FD1-CA48-4447-A6E2-CD14A40AE344}">
      <dgm:prSet/>
      <dgm:spPr/>
      <dgm:t>
        <a:bodyPr/>
        <a:lstStyle/>
        <a:p>
          <a:endParaRPr lang="zh-CN" altLang="en-US"/>
        </a:p>
      </dgm:t>
    </dgm:pt>
    <dgm:pt modelId="{5CE8F18C-7D89-430E-B067-178C9B05449C}" type="sibTrans" cxnId="{90123FD1-CA48-4447-A6E2-CD14A40AE344}">
      <dgm:prSet/>
      <dgm:spPr/>
      <dgm:t>
        <a:bodyPr/>
        <a:lstStyle/>
        <a:p>
          <a:endParaRPr lang="zh-CN" altLang="en-US"/>
        </a:p>
      </dgm:t>
    </dgm:pt>
    <dgm:pt modelId="{1CE1BC0A-FA7E-4D48-AE00-90EE40D6DCB3}">
      <dgm:prSet phldrT="[文本]"/>
      <dgm:spPr/>
      <dgm:t>
        <a:bodyPr/>
        <a:lstStyle/>
        <a:p>
          <a:r>
            <a:rPr lang="en-US" altLang="zh-CN" dirty="0" smtClean="0"/>
            <a:t>Cert. Body</a:t>
          </a:r>
        </a:p>
        <a:p>
          <a:r>
            <a:rPr lang="en-US" altLang="zh-CN" dirty="0" err="1" smtClean="0"/>
            <a:t>Impl</a:t>
          </a:r>
          <a:r>
            <a:rPr lang="en-US" altLang="zh-CN" dirty="0" smtClean="0"/>
            <a:t>. Rules</a:t>
          </a:r>
          <a:endParaRPr lang="zh-CN" altLang="en-US" dirty="0"/>
        </a:p>
      </dgm:t>
    </dgm:pt>
    <dgm:pt modelId="{F4BEE6CF-25AD-484E-93F1-A81366740C7F}" type="parTrans" cxnId="{B100A174-A000-4DFB-9C72-2B5F15DA921D}">
      <dgm:prSet/>
      <dgm:spPr/>
      <dgm:t>
        <a:bodyPr/>
        <a:lstStyle/>
        <a:p>
          <a:endParaRPr lang="zh-CN" altLang="en-US"/>
        </a:p>
      </dgm:t>
    </dgm:pt>
    <dgm:pt modelId="{7BC498F7-F0DC-44A5-969E-446DC5C58C65}" type="sibTrans" cxnId="{B100A174-A000-4DFB-9C72-2B5F15DA921D}">
      <dgm:prSet/>
      <dgm:spPr/>
      <dgm:t>
        <a:bodyPr/>
        <a:lstStyle/>
        <a:p>
          <a:endParaRPr lang="zh-CN" altLang="en-US"/>
        </a:p>
      </dgm:t>
    </dgm:pt>
    <dgm:pt modelId="{16887340-EA57-4B4D-A777-10E7AC173EA5}">
      <dgm:prSet phldrT="[文本]"/>
      <dgm:spPr/>
      <dgm:t>
        <a:bodyPr/>
        <a:lstStyle/>
        <a:p>
          <a:r>
            <a:rPr lang="en-US" altLang="zh-CN" dirty="0" smtClean="0"/>
            <a:t>Testing Labs</a:t>
          </a:r>
        </a:p>
        <a:p>
          <a:r>
            <a:rPr lang="en-US" altLang="zh-CN" dirty="0" smtClean="0"/>
            <a:t>Standards</a:t>
          </a:r>
          <a:endParaRPr lang="zh-CN" altLang="en-US" dirty="0"/>
        </a:p>
      </dgm:t>
    </dgm:pt>
    <dgm:pt modelId="{21F6444B-D7C9-4B19-B8EE-BFDBEC5FDBAB}" type="parTrans" cxnId="{B9F67B97-4752-4150-96A4-6F5DFEB94F92}">
      <dgm:prSet/>
      <dgm:spPr/>
      <dgm:t>
        <a:bodyPr/>
        <a:lstStyle/>
        <a:p>
          <a:endParaRPr lang="zh-CN" altLang="en-US"/>
        </a:p>
      </dgm:t>
    </dgm:pt>
    <dgm:pt modelId="{7D241A0C-BDCA-4F2D-813E-D8CE4227D5D9}" type="sibTrans" cxnId="{B9F67B97-4752-4150-96A4-6F5DFEB94F92}">
      <dgm:prSet/>
      <dgm:spPr/>
      <dgm:t>
        <a:bodyPr/>
        <a:lstStyle/>
        <a:p>
          <a:endParaRPr lang="zh-CN" altLang="en-US"/>
        </a:p>
      </dgm:t>
    </dgm:pt>
    <dgm:pt modelId="{FDDBF1FC-ED05-447C-A9E5-950CA88AF2DC}">
      <dgm:prSet phldrT="[文本]"/>
      <dgm:spPr/>
      <dgm:t>
        <a:bodyPr/>
        <a:lstStyle/>
        <a:p>
          <a:r>
            <a:rPr lang="en-US" altLang="zh-CN" dirty="0" smtClean="0"/>
            <a:t>Manufacturers</a:t>
          </a:r>
          <a:endParaRPr lang="zh-CN" altLang="en-US" dirty="0"/>
        </a:p>
      </dgm:t>
    </dgm:pt>
    <dgm:pt modelId="{7EB8D619-CBB9-4AD0-8F16-CD7B96926F4A}" type="parTrans" cxnId="{9E8EB16D-3F51-4BAC-A90E-D9060909B1B8}">
      <dgm:prSet/>
      <dgm:spPr/>
      <dgm:t>
        <a:bodyPr/>
        <a:lstStyle/>
        <a:p>
          <a:endParaRPr lang="zh-CN" altLang="en-US"/>
        </a:p>
      </dgm:t>
    </dgm:pt>
    <dgm:pt modelId="{2E4CA443-6758-45DC-887A-F807DF422D5C}" type="sibTrans" cxnId="{9E8EB16D-3F51-4BAC-A90E-D9060909B1B8}">
      <dgm:prSet/>
      <dgm:spPr/>
      <dgm:t>
        <a:bodyPr/>
        <a:lstStyle/>
        <a:p>
          <a:endParaRPr lang="zh-CN" altLang="en-US"/>
        </a:p>
      </dgm:t>
    </dgm:pt>
    <dgm:pt modelId="{9946136A-9A58-4000-B544-8A921EBF6D07}" type="pres">
      <dgm:prSet presAssocID="{06A409EB-D08D-408C-B266-16B2E358B035}" presName="compositeShape" presStyleCnt="0">
        <dgm:presLayoutVars>
          <dgm:dir/>
          <dgm:resizeHandles/>
        </dgm:presLayoutVars>
      </dgm:prSet>
      <dgm:spPr/>
      <dgm:t>
        <a:bodyPr/>
        <a:lstStyle/>
        <a:p>
          <a:endParaRPr lang="zh-CN" altLang="en-US"/>
        </a:p>
      </dgm:t>
    </dgm:pt>
    <dgm:pt modelId="{92759166-E6D5-41C8-A21C-827FFC2256E5}" type="pres">
      <dgm:prSet presAssocID="{06A409EB-D08D-408C-B266-16B2E358B035}" presName="pyramid" presStyleLbl="node1" presStyleIdx="0" presStyleCnt="1"/>
      <dgm:spPr>
        <a:gradFill rotWithShape="0">
          <a:gsLst>
            <a:gs pos="0">
              <a:schemeClr val="accent1">
                <a:hueOff val="0"/>
                <a:satOff val="0"/>
                <a:lumOff val="0"/>
                <a:tint val="100000"/>
                <a:shade val="100000"/>
                <a:satMod val="130000"/>
                <a:alpha val="50000"/>
              </a:schemeClr>
            </a:gs>
            <a:gs pos="100000">
              <a:schemeClr val="accent1">
                <a:hueOff val="0"/>
                <a:satOff val="0"/>
                <a:lumOff val="0"/>
                <a:alphaOff val="0"/>
                <a:tint val="50000"/>
                <a:shade val="100000"/>
                <a:satMod val="350000"/>
              </a:schemeClr>
            </a:gs>
          </a:gsLst>
        </a:gradFill>
      </dgm:spPr>
    </dgm:pt>
    <dgm:pt modelId="{702315E4-1147-44F5-B274-F9DB1E16FEA4}" type="pres">
      <dgm:prSet presAssocID="{06A409EB-D08D-408C-B266-16B2E358B035}" presName="theList" presStyleCnt="0"/>
      <dgm:spPr/>
    </dgm:pt>
    <dgm:pt modelId="{73ECFE7F-CABE-4CE2-AF34-3547CB7A2086}" type="pres">
      <dgm:prSet presAssocID="{AC41FF44-2AE7-4EBF-9AD0-F07E5C100A17}" presName="aNode" presStyleLbl="fgAcc1" presStyleIdx="0" presStyleCnt="4" custLinFactNeighborX="-51456" custLinFactNeighborY="-67517">
        <dgm:presLayoutVars>
          <dgm:bulletEnabled val="1"/>
        </dgm:presLayoutVars>
      </dgm:prSet>
      <dgm:spPr/>
      <dgm:t>
        <a:bodyPr/>
        <a:lstStyle/>
        <a:p>
          <a:endParaRPr lang="zh-CN" altLang="en-US"/>
        </a:p>
      </dgm:t>
    </dgm:pt>
    <dgm:pt modelId="{22C1DD81-83A8-4FDB-AD89-132953DF87B4}" type="pres">
      <dgm:prSet presAssocID="{AC41FF44-2AE7-4EBF-9AD0-F07E5C100A17}" presName="aSpace" presStyleCnt="0"/>
      <dgm:spPr/>
    </dgm:pt>
    <dgm:pt modelId="{01EA091B-BC8F-48C6-93A9-D729AD7751D5}" type="pres">
      <dgm:prSet presAssocID="{1CE1BC0A-FA7E-4D48-AE00-90EE40D6DCB3}" presName="aNode" presStyleLbl="fgAcc1" presStyleIdx="1" presStyleCnt="4" custLinFactNeighborX="-51456" custLinFactNeighborY="83747">
        <dgm:presLayoutVars>
          <dgm:bulletEnabled val="1"/>
        </dgm:presLayoutVars>
      </dgm:prSet>
      <dgm:spPr/>
      <dgm:t>
        <a:bodyPr/>
        <a:lstStyle/>
        <a:p>
          <a:endParaRPr lang="zh-CN" altLang="en-US"/>
        </a:p>
      </dgm:t>
    </dgm:pt>
    <dgm:pt modelId="{4747DB2F-A7BC-410F-9EB4-9B4D0E6B9D43}" type="pres">
      <dgm:prSet presAssocID="{1CE1BC0A-FA7E-4D48-AE00-90EE40D6DCB3}" presName="aSpace" presStyleCnt="0"/>
      <dgm:spPr/>
    </dgm:pt>
    <dgm:pt modelId="{0A102F3C-068F-4C2C-B6D1-8E305D507DD3}" type="pres">
      <dgm:prSet presAssocID="{16887340-EA57-4B4D-A777-10E7AC173EA5}" presName="aNode" presStyleLbl="fgAcc1" presStyleIdx="2" presStyleCnt="4" custLinFactY="21880" custLinFactNeighborX="-51456" custLinFactNeighborY="100000">
        <dgm:presLayoutVars>
          <dgm:bulletEnabled val="1"/>
        </dgm:presLayoutVars>
      </dgm:prSet>
      <dgm:spPr/>
      <dgm:t>
        <a:bodyPr/>
        <a:lstStyle/>
        <a:p>
          <a:endParaRPr lang="zh-CN" altLang="en-US"/>
        </a:p>
      </dgm:t>
    </dgm:pt>
    <dgm:pt modelId="{04F3CD05-6168-4670-AF1D-A36E0BF584AB}" type="pres">
      <dgm:prSet presAssocID="{16887340-EA57-4B4D-A777-10E7AC173EA5}" presName="aSpace" presStyleCnt="0"/>
      <dgm:spPr/>
    </dgm:pt>
    <dgm:pt modelId="{7E5E40F7-86C9-4E16-884F-AE1CBEAC16D2}" type="pres">
      <dgm:prSet presAssocID="{FDDBF1FC-ED05-447C-A9E5-950CA88AF2DC}" presName="aNode" presStyleLbl="fgAcc1" presStyleIdx="3" presStyleCnt="4" custLinFactY="37342" custLinFactNeighborX="-51456" custLinFactNeighborY="100000">
        <dgm:presLayoutVars>
          <dgm:bulletEnabled val="1"/>
        </dgm:presLayoutVars>
      </dgm:prSet>
      <dgm:spPr/>
      <dgm:t>
        <a:bodyPr/>
        <a:lstStyle/>
        <a:p>
          <a:endParaRPr lang="zh-CN" altLang="en-US"/>
        </a:p>
      </dgm:t>
    </dgm:pt>
    <dgm:pt modelId="{ED648F82-0B52-44A3-B895-4B384933BE04}" type="pres">
      <dgm:prSet presAssocID="{FDDBF1FC-ED05-447C-A9E5-950CA88AF2DC}" presName="aSpace" presStyleCnt="0"/>
      <dgm:spPr/>
    </dgm:pt>
  </dgm:ptLst>
  <dgm:cxnLst>
    <dgm:cxn modelId="{9E8EB16D-3F51-4BAC-A90E-D9060909B1B8}" srcId="{06A409EB-D08D-408C-B266-16B2E358B035}" destId="{FDDBF1FC-ED05-447C-A9E5-950CA88AF2DC}" srcOrd="3" destOrd="0" parTransId="{7EB8D619-CBB9-4AD0-8F16-CD7B96926F4A}" sibTransId="{2E4CA443-6758-45DC-887A-F807DF422D5C}"/>
    <dgm:cxn modelId="{7195DE72-B442-4F1D-BDEE-65726BEDF127}" type="presOf" srcId="{AC41FF44-2AE7-4EBF-9AD0-F07E5C100A17}" destId="{73ECFE7F-CABE-4CE2-AF34-3547CB7A2086}" srcOrd="0" destOrd="0" presId="urn:microsoft.com/office/officeart/2005/8/layout/pyramid2"/>
    <dgm:cxn modelId="{CDC64D6D-6FE8-4A57-8779-4A43A1B32764}" type="presOf" srcId="{FDDBF1FC-ED05-447C-A9E5-950CA88AF2DC}" destId="{7E5E40F7-86C9-4E16-884F-AE1CBEAC16D2}" srcOrd="0" destOrd="0" presId="urn:microsoft.com/office/officeart/2005/8/layout/pyramid2"/>
    <dgm:cxn modelId="{B9F67B97-4752-4150-96A4-6F5DFEB94F92}" srcId="{06A409EB-D08D-408C-B266-16B2E358B035}" destId="{16887340-EA57-4B4D-A777-10E7AC173EA5}" srcOrd="2" destOrd="0" parTransId="{21F6444B-D7C9-4B19-B8EE-BFDBEC5FDBAB}" sibTransId="{7D241A0C-BDCA-4F2D-813E-D8CE4227D5D9}"/>
    <dgm:cxn modelId="{B100A174-A000-4DFB-9C72-2B5F15DA921D}" srcId="{06A409EB-D08D-408C-B266-16B2E358B035}" destId="{1CE1BC0A-FA7E-4D48-AE00-90EE40D6DCB3}" srcOrd="1" destOrd="0" parTransId="{F4BEE6CF-25AD-484E-93F1-A81366740C7F}" sibTransId="{7BC498F7-F0DC-44A5-969E-446DC5C58C65}"/>
    <dgm:cxn modelId="{228C9FB0-934D-4701-8506-2F9562A6103D}" type="presOf" srcId="{16887340-EA57-4B4D-A777-10E7AC173EA5}" destId="{0A102F3C-068F-4C2C-B6D1-8E305D507DD3}" srcOrd="0" destOrd="0" presId="urn:microsoft.com/office/officeart/2005/8/layout/pyramid2"/>
    <dgm:cxn modelId="{4FD5DFCF-ABBB-4F9F-B607-865557F1D361}" type="presOf" srcId="{1CE1BC0A-FA7E-4D48-AE00-90EE40D6DCB3}" destId="{01EA091B-BC8F-48C6-93A9-D729AD7751D5}" srcOrd="0" destOrd="0" presId="urn:microsoft.com/office/officeart/2005/8/layout/pyramid2"/>
    <dgm:cxn modelId="{50B63E45-0D68-4720-9FE2-9FCC1293B940}" type="presOf" srcId="{06A409EB-D08D-408C-B266-16B2E358B035}" destId="{9946136A-9A58-4000-B544-8A921EBF6D07}" srcOrd="0" destOrd="0" presId="urn:microsoft.com/office/officeart/2005/8/layout/pyramid2"/>
    <dgm:cxn modelId="{90123FD1-CA48-4447-A6E2-CD14A40AE344}" srcId="{06A409EB-D08D-408C-B266-16B2E358B035}" destId="{AC41FF44-2AE7-4EBF-9AD0-F07E5C100A17}" srcOrd="0" destOrd="0" parTransId="{E3BDBC7C-27A0-4F76-AAC6-67E48070F573}" sibTransId="{5CE8F18C-7D89-430E-B067-178C9B05449C}"/>
    <dgm:cxn modelId="{B0249A6B-FE45-463C-83BF-7F5B6F45E847}" type="presParOf" srcId="{9946136A-9A58-4000-B544-8A921EBF6D07}" destId="{92759166-E6D5-41C8-A21C-827FFC2256E5}" srcOrd="0" destOrd="0" presId="urn:microsoft.com/office/officeart/2005/8/layout/pyramid2"/>
    <dgm:cxn modelId="{ABDAE203-B1AC-4EB6-82C2-33123C820789}" type="presParOf" srcId="{9946136A-9A58-4000-B544-8A921EBF6D07}" destId="{702315E4-1147-44F5-B274-F9DB1E16FEA4}" srcOrd="1" destOrd="0" presId="urn:microsoft.com/office/officeart/2005/8/layout/pyramid2"/>
    <dgm:cxn modelId="{757D3950-C38C-4E1B-B75A-B6E609FC299B}" type="presParOf" srcId="{702315E4-1147-44F5-B274-F9DB1E16FEA4}" destId="{73ECFE7F-CABE-4CE2-AF34-3547CB7A2086}" srcOrd="0" destOrd="0" presId="urn:microsoft.com/office/officeart/2005/8/layout/pyramid2"/>
    <dgm:cxn modelId="{6CABFEB7-F532-43D1-87BC-E9FBA6E78A96}" type="presParOf" srcId="{702315E4-1147-44F5-B274-F9DB1E16FEA4}" destId="{22C1DD81-83A8-4FDB-AD89-132953DF87B4}" srcOrd="1" destOrd="0" presId="urn:microsoft.com/office/officeart/2005/8/layout/pyramid2"/>
    <dgm:cxn modelId="{FC77F86D-B2D6-412D-B3A0-BB5A55ABAF6D}" type="presParOf" srcId="{702315E4-1147-44F5-B274-F9DB1E16FEA4}" destId="{01EA091B-BC8F-48C6-93A9-D729AD7751D5}" srcOrd="2" destOrd="0" presId="urn:microsoft.com/office/officeart/2005/8/layout/pyramid2"/>
    <dgm:cxn modelId="{57572FF3-DA57-4EDB-BD3F-DFA1FBF81417}" type="presParOf" srcId="{702315E4-1147-44F5-B274-F9DB1E16FEA4}" destId="{4747DB2F-A7BC-410F-9EB4-9B4D0E6B9D43}" srcOrd="3" destOrd="0" presId="urn:microsoft.com/office/officeart/2005/8/layout/pyramid2"/>
    <dgm:cxn modelId="{6774C61E-AAD2-490A-89A1-BC407580F82F}" type="presParOf" srcId="{702315E4-1147-44F5-B274-F9DB1E16FEA4}" destId="{0A102F3C-068F-4C2C-B6D1-8E305D507DD3}" srcOrd="4" destOrd="0" presId="urn:microsoft.com/office/officeart/2005/8/layout/pyramid2"/>
    <dgm:cxn modelId="{3B08A0E1-FBC7-4604-9E60-769ACBE38F4D}" type="presParOf" srcId="{702315E4-1147-44F5-B274-F9DB1E16FEA4}" destId="{04F3CD05-6168-4670-AF1D-A36E0BF584AB}" srcOrd="5" destOrd="0" presId="urn:microsoft.com/office/officeart/2005/8/layout/pyramid2"/>
    <dgm:cxn modelId="{9D5ADC73-D6FD-4392-8BE0-624BAD49F698}" type="presParOf" srcId="{702315E4-1147-44F5-B274-F9DB1E16FEA4}" destId="{7E5E40F7-86C9-4E16-884F-AE1CBEAC16D2}" srcOrd="6" destOrd="0" presId="urn:microsoft.com/office/officeart/2005/8/layout/pyramid2"/>
    <dgm:cxn modelId="{9B92048F-FF3E-4EEB-8DDF-1E9EEAB80112}" type="presParOf" srcId="{702315E4-1147-44F5-B274-F9DB1E16FEA4}" destId="{ED648F82-0B52-44A3-B895-4B384933BE04}" srcOrd="7" destOrd="0" presId="urn:microsoft.com/office/officeart/2005/8/layout/pyramid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5EE844-6041-445D-9F95-99E34FA2EADD}" type="doc">
      <dgm:prSet loTypeId="urn:microsoft.com/office/officeart/2005/8/layout/bProcess4" loCatId="process" qsTypeId="urn:microsoft.com/office/officeart/2005/8/quickstyle/simple1" qsCatId="simple" csTypeId="urn:microsoft.com/office/officeart/2005/8/colors/colorful2" csCatId="colorful" phldr="1"/>
      <dgm:spPr/>
      <dgm:t>
        <a:bodyPr/>
        <a:lstStyle/>
        <a:p>
          <a:endParaRPr lang="zh-CN" altLang="en-US"/>
        </a:p>
      </dgm:t>
    </dgm:pt>
    <dgm:pt modelId="{DCAC7693-012B-4EDF-9882-3333ECA3FC23}">
      <dgm:prSet phldrT="[文本]"/>
      <dgm:spPr/>
      <dgm:t>
        <a:bodyPr/>
        <a:lstStyle/>
        <a:p>
          <a:r>
            <a:rPr lang="en-US" altLang="zh-CN" dirty="0" smtClean="0"/>
            <a:t>Plan</a:t>
          </a:r>
        </a:p>
        <a:p>
          <a:r>
            <a:rPr lang="en-US" altLang="zh-CN" dirty="0" smtClean="0"/>
            <a:t>Industry, Budget</a:t>
          </a:r>
          <a:endParaRPr lang="zh-CN" altLang="en-US" dirty="0"/>
        </a:p>
      </dgm:t>
    </dgm:pt>
    <dgm:pt modelId="{73C4CC89-0D33-4E75-A4DA-5064B5D4BB6F}" type="parTrans" cxnId="{339C3ACA-7EB8-4769-9555-09A73380DCE0}">
      <dgm:prSet/>
      <dgm:spPr/>
      <dgm:t>
        <a:bodyPr/>
        <a:lstStyle/>
        <a:p>
          <a:endParaRPr lang="zh-CN" altLang="en-US"/>
        </a:p>
      </dgm:t>
    </dgm:pt>
    <dgm:pt modelId="{8F4C335B-2786-4D32-A471-B2F5D09F1796}" type="sibTrans" cxnId="{339C3ACA-7EB8-4769-9555-09A73380DCE0}">
      <dgm:prSet/>
      <dgm:spPr/>
      <dgm:t>
        <a:bodyPr/>
        <a:lstStyle/>
        <a:p>
          <a:endParaRPr lang="zh-CN" altLang="en-US"/>
        </a:p>
      </dgm:t>
    </dgm:pt>
    <dgm:pt modelId="{95DDFE8E-7357-47CC-97A9-A9BF3163209F}">
      <dgm:prSet phldrT="[文本]"/>
      <dgm:spPr/>
      <dgm:t>
        <a:bodyPr/>
        <a:lstStyle/>
        <a:p>
          <a:r>
            <a:rPr lang="en-US" altLang="zh-CN" dirty="0" smtClean="0"/>
            <a:t>Start Building Test Sites</a:t>
          </a:r>
          <a:endParaRPr lang="zh-CN" altLang="en-US" dirty="0"/>
        </a:p>
      </dgm:t>
    </dgm:pt>
    <dgm:pt modelId="{BAA1C520-C774-43FD-B446-2EE0C74C953F}" type="parTrans" cxnId="{148F9DAE-2602-487D-BF96-79A3B68AF436}">
      <dgm:prSet/>
      <dgm:spPr/>
      <dgm:t>
        <a:bodyPr/>
        <a:lstStyle/>
        <a:p>
          <a:endParaRPr lang="zh-CN" altLang="en-US"/>
        </a:p>
      </dgm:t>
    </dgm:pt>
    <dgm:pt modelId="{EC333917-0B24-459D-A61A-C4E8FEF439EE}" type="sibTrans" cxnId="{148F9DAE-2602-487D-BF96-79A3B68AF436}">
      <dgm:prSet/>
      <dgm:spPr/>
      <dgm:t>
        <a:bodyPr/>
        <a:lstStyle/>
        <a:p>
          <a:endParaRPr lang="zh-CN" altLang="en-US"/>
        </a:p>
      </dgm:t>
    </dgm:pt>
    <dgm:pt modelId="{2D8EBB89-E142-4F4D-9E87-CC8B91837F53}">
      <dgm:prSet phldrT="[文本]"/>
      <dgm:spPr/>
      <dgm:t>
        <a:bodyPr/>
        <a:lstStyle/>
        <a:p>
          <a:r>
            <a:rPr lang="en-US" altLang="zh-CN" dirty="0" smtClean="0"/>
            <a:t>Purchasing Instruments</a:t>
          </a:r>
          <a:endParaRPr lang="zh-CN" altLang="en-US" dirty="0"/>
        </a:p>
      </dgm:t>
    </dgm:pt>
    <dgm:pt modelId="{DC241A1A-0676-4A7A-8DE8-24A90309AA99}" type="parTrans" cxnId="{481067C5-2ABF-416D-9121-A49AA456082B}">
      <dgm:prSet/>
      <dgm:spPr/>
      <dgm:t>
        <a:bodyPr/>
        <a:lstStyle/>
        <a:p>
          <a:endParaRPr lang="zh-CN" altLang="en-US"/>
        </a:p>
      </dgm:t>
    </dgm:pt>
    <dgm:pt modelId="{3148582F-122C-4D58-AAE9-01D4417BE1BE}" type="sibTrans" cxnId="{481067C5-2ABF-416D-9121-A49AA456082B}">
      <dgm:prSet/>
      <dgm:spPr/>
      <dgm:t>
        <a:bodyPr/>
        <a:lstStyle/>
        <a:p>
          <a:endParaRPr lang="zh-CN" altLang="en-US"/>
        </a:p>
      </dgm:t>
    </dgm:pt>
    <dgm:pt modelId="{2B0B4D95-22A9-43B9-988C-2D4DE25ED53C}">
      <dgm:prSet phldrT="[文本]"/>
      <dgm:spPr/>
      <dgm:t>
        <a:bodyPr/>
        <a:lstStyle/>
        <a:p>
          <a:pPr rtl="0"/>
          <a:r>
            <a:rPr lang="en-US" altLang="zh-CN" dirty="0" smtClean="0"/>
            <a:t>Setup Quality System</a:t>
          </a:r>
          <a:endParaRPr lang="zh-CN" altLang="en-US" dirty="0"/>
        </a:p>
      </dgm:t>
    </dgm:pt>
    <dgm:pt modelId="{92E7013A-1381-45BC-A944-A7D13CB21869}" type="parTrans" cxnId="{3CACD2F7-4C61-4543-ABEE-8B8B89E1C0C7}">
      <dgm:prSet/>
      <dgm:spPr/>
      <dgm:t>
        <a:bodyPr/>
        <a:lstStyle/>
        <a:p>
          <a:endParaRPr lang="zh-CN" altLang="en-US"/>
        </a:p>
      </dgm:t>
    </dgm:pt>
    <dgm:pt modelId="{617ED817-B9AD-4D05-9F43-DDAB7D6F670D}" type="sibTrans" cxnId="{3CACD2F7-4C61-4543-ABEE-8B8B89E1C0C7}">
      <dgm:prSet/>
      <dgm:spPr/>
      <dgm:t>
        <a:bodyPr/>
        <a:lstStyle/>
        <a:p>
          <a:endParaRPr lang="zh-CN" altLang="en-US"/>
        </a:p>
      </dgm:t>
    </dgm:pt>
    <dgm:pt modelId="{DF75FD29-1095-43ED-8B48-093776940408}">
      <dgm:prSet phldrT="[文本]"/>
      <dgm:spPr/>
      <dgm:t>
        <a:bodyPr/>
        <a:lstStyle/>
        <a:p>
          <a:pPr rtl="0"/>
          <a:r>
            <a:rPr lang="en-US" altLang="zh-CN" dirty="0" smtClean="0"/>
            <a:t>System Integration</a:t>
          </a:r>
          <a:endParaRPr lang="zh-CN" altLang="en-US" dirty="0"/>
        </a:p>
      </dgm:t>
    </dgm:pt>
    <dgm:pt modelId="{714C693A-F3DC-4EEA-AC12-09E23D31DB98}" type="parTrans" cxnId="{5B608AEC-2F42-4213-8F62-7D6E2D93C9C7}">
      <dgm:prSet/>
      <dgm:spPr/>
      <dgm:t>
        <a:bodyPr/>
        <a:lstStyle/>
        <a:p>
          <a:endParaRPr lang="zh-CN" altLang="en-US"/>
        </a:p>
      </dgm:t>
    </dgm:pt>
    <dgm:pt modelId="{D320FA9B-5121-4F59-8397-D72742A87CD1}" type="sibTrans" cxnId="{5B608AEC-2F42-4213-8F62-7D6E2D93C9C7}">
      <dgm:prSet/>
      <dgm:spPr/>
      <dgm:t>
        <a:bodyPr/>
        <a:lstStyle/>
        <a:p>
          <a:endParaRPr lang="zh-CN" altLang="en-US"/>
        </a:p>
      </dgm:t>
    </dgm:pt>
    <dgm:pt modelId="{BB1EB5E5-560D-43AD-8545-7B889F3C57A6}">
      <dgm:prSet phldrT="[文本]"/>
      <dgm:spPr/>
      <dgm:t>
        <a:bodyPr/>
        <a:lstStyle/>
        <a:p>
          <a:r>
            <a:rPr lang="en-US" altLang="zh-CN" dirty="0" smtClean="0"/>
            <a:t>Validating Test Sites</a:t>
          </a:r>
          <a:endParaRPr lang="zh-CN" altLang="en-US" dirty="0"/>
        </a:p>
      </dgm:t>
    </dgm:pt>
    <dgm:pt modelId="{097E6131-50F4-4892-9589-E49648AEEE61}" type="parTrans" cxnId="{C3960D5B-4E65-43BF-9059-3832C9A0E187}">
      <dgm:prSet/>
      <dgm:spPr/>
      <dgm:t>
        <a:bodyPr/>
        <a:lstStyle/>
        <a:p>
          <a:endParaRPr lang="zh-CN" altLang="en-US"/>
        </a:p>
      </dgm:t>
    </dgm:pt>
    <dgm:pt modelId="{59B0DB98-3EF5-41D7-AA86-54FFA52750B7}" type="sibTrans" cxnId="{C3960D5B-4E65-43BF-9059-3832C9A0E187}">
      <dgm:prSet/>
      <dgm:spPr/>
      <dgm:t>
        <a:bodyPr/>
        <a:lstStyle/>
        <a:p>
          <a:endParaRPr lang="zh-CN" altLang="en-US"/>
        </a:p>
      </dgm:t>
    </dgm:pt>
    <dgm:pt modelId="{BCDEFC6C-8395-4147-B5BB-E84D79FB6799}">
      <dgm:prSet phldrT="[文本]"/>
      <dgm:spPr/>
      <dgm:t>
        <a:bodyPr/>
        <a:lstStyle/>
        <a:p>
          <a:r>
            <a:rPr lang="en-US" altLang="zh-CN" dirty="0" smtClean="0"/>
            <a:t>Training</a:t>
          </a:r>
        </a:p>
        <a:p>
          <a:r>
            <a:rPr lang="en-US" altLang="zh-CN" dirty="0" smtClean="0"/>
            <a:t>Complete SOPs</a:t>
          </a:r>
          <a:endParaRPr lang="zh-CN" altLang="en-US" dirty="0"/>
        </a:p>
      </dgm:t>
    </dgm:pt>
    <dgm:pt modelId="{EF1D60BC-8189-4E6A-ACE1-E7659011DD5A}" type="parTrans" cxnId="{19BF47A1-1132-43ED-A075-D8F24D482EE9}">
      <dgm:prSet/>
      <dgm:spPr/>
      <dgm:t>
        <a:bodyPr/>
        <a:lstStyle/>
        <a:p>
          <a:endParaRPr lang="zh-CN" altLang="en-US"/>
        </a:p>
      </dgm:t>
    </dgm:pt>
    <dgm:pt modelId="{103259B3-66ED-4B32-95A8-6D1E4C3D9308}" type="sibTrans" cxnId="{19BF47A1-1132-43ED-A075-D8F24D482EE9}">
      <dgm:prSet/>
      <dgm:spPr/>
      <dgm:t>
        <a:bodyPr/>
        <a:lstStyle/>
        <a:p>
          <a:endParaRPr lang="zh-CN" altLang="en-US"/>
        </a:p>
      </dgm:t>
    </dgm:pt>
    <dgm:pt modelId="{3EB82B83-DBD1-4B44-8148-B892C3627436}">
      <dgm:prSet phldrT="[文本]"/>
      <dgm:spPr/>
      <dgm:t>
        <a:bodyPr/>
        <a:lstStyle/>
        <a:p>
          <a:r>
            <a:rPr lang="en-US" altLang="zh-CN" dirty="0" smtClean="0"/>
            <a:t>Audit</a:t>
          </a:r>
        </a:p>
        <a:p>
          <a:r>
            <a:rPr lang="en-US" altLang="zh-CN" dirty="0" smtClean="0"/>
            <a:t>Got Accreditation</a:t>
          </a:r>
          <a:endParaRPr lang="zh-CN" altLang="en-US" dirty="0"/>
        </a:p>
      </dgm:t>
    </dgm:pt>
    <dgm:pt modelId="{9F060286-08B8-4755-B59A-16367B2AD259}" type="parTrans" cxnId="{CBC5085E-B48D-4FCF-B86C-1F65E2FA551B}">
      <dgm:prSet/>
      <dgm:spPr/>
      <dgm:t>
        <a:bodyPr/>
        <a:lstStyle/>
        <a:p>
          <a:endParaRPr lang="zh-CN" altLang="en-US"/>
        </a:p>
      </dgm:t>
    </dgm:pt>
    <dgm:pt modelId="{CE438F97-6764-435E-8D96-89249CC2B0A7}" type="sibTrans" cxnId="{CBC5085E-B48D-4FCF-B86C-1F65E2FA551B}">
      <dgm:prSet/>
      <dgm:spPr/>
      <dgm:t>
        <a:bodyPr/>
        <a:lstStyle/>
        <a:p>
          <a:endParaRPr lang="zh-CN" altLang="en-US"/>
        </a:p>
      </dgm:t>
    </dgm:pt>
    <dgm:pt modelId="{1F863821-2A5A-4999-9316-897D6E323BFB}">
      <dgm:prSet phldrT="[文本]"/>
      <dgm:spPr/>
      <dgm:t>
        <a:bodyPr/>
        <a:lstStyle/>
        <a:p>
          <a:r>
            <a:rPr lang="en-US" altLang="zh-CN" dirty="0" smtClean="0"/>
            <a:t>Commercial Operation</a:t>
          </a:r>
          <a:endParaRPr lang="zh-CN" altLang="en-US" dirty="0"/>
        </a:p>
      </dgm:t>
    </dgm:pt>
    <dgm:pt modelId="{FD6E8BC5-66BF-4DCC-9243-19305D27A75B}" type="parTrans" cxnId="{2AE9ABFE-16C4-4724-9265-0F4DEDA46419}">
      <dgm:prSet/>
      <dgm:spPr/>
      <dgm:t>
        <a:bodyPr/>
        <a:lstStyle/>
        <a:p>
          <a:endParaRPr lang="zh-CN" altLang="en-US"/>
        </a:p>
      </dgm:t>
    </dgm:pt>
    <dgm:pt modelId="{CDCE7482-D7EC-4B32-9EE2-67D58494C2F1}" type="sibTrans" cxnId="{2AE9ABFE-16C4-4724-9265-0F4DEDA46419}">
      <dgm:prSet/>
      <dgm:spPr/>
      <dgm:t>
        <a:bodyPr/>
        <a:lstStyle/>
        <a:p>
          <a:endParaRPr lang="zh-CN" altLang="en-US"/>
        </a:p>
      </dgm:t>
    </dgm:pt>
    <dgm:pt modelId="{31231000-794C-4416-BF22-551FC13343C5}" type="pres">
      <dgm:prSet presAssocID="{885EE844-6041-445D-9F95-99E34FA2EADD}" presName="Name0" presStyleCnt="0">
        <dgm:presLayoutVars>
          <dgm:dir/>
          <dgm:resizeHandles/>
        </dgm:presLayoutVars>
      </dgm:prSet>
      <dgm:spPr/>
      <dgm:t>
        <a:bodyPr/>
        <a:lstStyle/>
        <a:p>
          <a:endParaRPr lang="zh-CN" altLang="en-US"/>
        </a:p>
      </dgm:t>
    </dgm:pt>
    <dgm:pt modelId="{FEF2E75B-9234-4211-B3E8-779D3FC3251A}" type="pres">
      <dgm:prSet presAssocID="{DCAC7693-012B-4EDF-9882-3333ECA3FC23}" presName="compNode" presStyleCnt="0"/>
      <dgm:spPr/>
    </dgm:pt>
    <dgm:pt modelId="{D9599D7E-85E0-4D30-8441-C236DD019F90}" type="pres">
      <dgm:prSet presAssocID="{DCAC7693-012B-4EDF-9882-3333ECA3FC23}" presName="dummyConnPt" presStyleCnt="0"/>
      <dgm:spPr/>
    </dgm:pt>
    <dgm:pt modelId="{8A5B7D54-EB34-431B-93A9-6C1FD2129005}" type="pres">
      <dgm:prSet presAssocID="{DCAC7693-012B-4EDF-9882-3333ECA3FC23}" presName="node" presStyleLbl="node1" presStyleIdx="0" presStyleCnt="9">
        <dgm:presLayoutVars>
          <dgm:bulletEnabled val="1"/>
        </dgm:presLayoutVars>
      </dgm:prSet>
      <dgm:spPr/>
      <dgm:t>
        <a:bodyPr/>
        <a:lstStyle/>
        <a:p>
          <a:endParaRPr lang="zh-CN" altLang="en-US"/>
        </a:p>
      </dgm:t>
    </dgm:pt>
    <dgm:pt modelId="{1E3BB078-4B13-44E8-A08A-0B13975392B3}" type="pres">
      <dgm:prSet presAssocID="{8F4C335B-2786-4D32-A471-B2F5D09F1796}" presName="sibTrans" presStyleLbl="bgSibTrans2D1" presStyleIdx="0" presStyleCnt="8"/>
      <dgm:spPr/>
      <dgm:t>
        <a:bodyPr/>
        <a:lstStyle/>
        <a:p>
          <a:endParaRPr lang="zh-CN" altLang="en-US"/>
        </a:p>
      </dgm:t>
    </dgm:pt>
    <dgm:pt modelId="{5C56DF2B-83CE-4057-B544-D65B7AA5E02F}" type="pres">
      <dgm:prSet presAssocID="{95DDFE8E-7357-47CC-97A9-A9BF3163209F}" presName="compNode" presStyleCnt="0"/>
      <dgm:spPr/>
    </dgm:pt>
    <dgm:pt modelId="{DD04B106-27B4-4B82-924D-392C8BAE3434}" type="pres">
      <dgm:prSet presAssocID="{95DDFE8E-7357-47CC-97A9-A9BF3163209F}" presName="dummyConnPt" presStyleCnt="0"/>
      <dgm:spPr/>
    </dgm:pt>
    <dgm:pt modelId="{E2E7D9F4-4DD6-4E1E-AF6F-4281FD9E6430}" type="pres">
      <dgm:prSet presAssocID="{95DDFE8E-7357-47CC-97A9-A9BF3163209F}" presName="node" presStyleLbl="node1" presStyleIdx="1" presStyleCnt="9">
        <dgm:presLayoutVars>
          <dgm:bulletEnabled val="1"/>
        </dgm:presLayoutVars>
      </dgm:prSet>
      <dgm:spPr/>
      <dgm:t>
        <a:bodyPr/>
        <a:lstStyle/>
        <a:p>
          <a:endParaRPr lang="zh-CN" altLang="en-US"/>
        </a:p>
      </dgm:t>
    </dgm:pt>
    <dgm:pt modelId="{E00BE9F6-3BEE-4BA2-B061-84E8BBB0C10B}" type="pres">
      <dgm:prSet presAssocID="{EC333917-0B24-459D-A61A-C4E8FEF439EE}" presName="sibTrans" presStyleLbl="bgSibTrans2D1" presStyleIdx="1" presStyleCnt="8"/>
      <dgm:spPr/>
      <dgm:t>
        <a:bodyPr/>
        <a:lstStyle/>
        <a:p>
          <a:endParaRPr lang="zh-CN" altLang="en-US"/>
        </a:p>
      </dgm:t>
    </dgm:pt>
    <dgm:pt modelId="{9BB060E5-BAE4-42DC-8923-C19AFB718612}" type="pres">
      <dgm:prSet presAssocID="{2D8EBB89-E142-4F4D-9E87-CC8B91837F53}" presName="compNode" presStyleCnt="0"/>
      <dgm:spPr/>
    </dgm:pt>
    <dgm:pt modelId="{D26840D2-64EE-425B-8649-F27A80C78A48}" type="pres">
      <dgm:prSet presAssocID="{2D8EBB89-E142-4F4D-9E87-CC8B91837F53}" presName="dummyConnPt" presStyleCnt="0"/>
      <dgm:spPr/>
    </dgm:pt>
    <dgm:pt modelId="{CCBE3987-ACDE-4F53-BBFE-F624C7378957}" type="pres">
      <dgm:prSet presAssocID="{2D8EBB89-E142-4F4D-9E87-CC8B91837F53}" presName="node" presStyleLbl="node1" presStyleIdx="2" presStyleCnt="9">
        <dgm:presLayoutVars>
          <dgm:bulletEnabled val="1"/>
        </dgm:presLayoutVars>
      </dgm:prSet>
      <dgm:spPr/>
      <dgm:t>
        <a:bodyPr/>
        <a:lstStyle/>
        <a:p>
          <a:endParaRPr lang="zh-CN" altLang="en-US"/>
        </a:p>
      </dgm:t>
    </dgm:pt>
    <dgm:pt modelId="{F116AC31-31B1-4E0F-BE13-201D819A04D7}" type="pres">
      <dgm:prSet presAssocID="{3148582F-122C-4D58-AAE9-01D4417BE1BE}" presName="sibTrans" presStyleLbl="bgSibTrans2D1" presStyleIdx="2" presStyleCnt="8"/>
      <dgm:spPr/>
      <dgm:t>
        <a:bodyPr/>
        <a:lstStyle/>
        <a:p>
          <a:endParaRPr lang="zh-CN" altLang="en-US"/>
        </a:p>
      </dgm:t>
    </dgm:pt>
    <dgm:pt modelId="{A3C4D64B-7323-4180-A7F6-B01A4894F119}" type="pres">
      <dgm:prSet presAssocID="{2B0B4D95-22A9-43B9-988C-2D4DE25ED53C}" presName="compNode" presStyleCnt="0"/>
      <dgm:spPr/>
    </dgm:pt>
    <dgm:pt modelId="{089ADE4A-F54C-46AE-AD46-8ECEA32EAA42}" type="pres">
      <dgm:prSet presAssocID="{2B0B4D95-22A9-43B9-988C-2D4DE25ED53C}" presName="dummyConnPt" presStyleCnt="0"/>
      <dgm:spPr/>
    </dgm:pt>
    <dgm:pt modelId="{09AA3940-F5CF-4F50-9554-A1F45CD02C0E}" type="pres">
      <dgm:prSet presAssocID="{2B0B4D95-22A9-43B9-988C-2D4DE25ED53C}" presName="node" presStyleLbl="node1" presStyleIdx="3" presStyleCnt="9">
        <dgm:presLayoutVars>
          <dgm:bulletEnabled val="1"/>
        </dgm:presLayoutVars>
      </dgm:prSet>
      <dgm:spPr/>
      <dgm:t>
        <a:bodyPr/>
        <a:lstStyle/>
        <a:p>
          <a:endParaRPr lang="zh-CN" altLang="en-US"/>
        </a:p>
      </dgm:t>
    </dgm:pt>
    <dgm:pt modelId="{16CF542F-9FC4-439C-9863-1EE3F0529905}" type="pres">
      <dgm:prSet presAssocID="{617ED817-B9AD-4D05-9F43-DDAB7D6F670D}" presName="sibTrans" presStyleLbl="bgSibTrans2D1" presStyleIdx="3" presStyleCnt="8"/>
      <dgm:spPr/>
      <dgm:t>
        <a:bodyPr/>
        <a:lstStyle/>
        <a:p>
          <a:endParaRPr lang="zh-CN" altLang="en-US"/>
        </a:p>
      </dgm:t>
    </dgm:pt>
    <dgm:pt modelId="{8A76C39C-50BC-4DEE-A261-03B4209A8087}" type="pres">
      <dgm:prSet presAssocID="{DF75FD29-1095-43ED-8B48-093776940408}" presName="compNode" presStyleCnt="0"/>
      <dgm:spPr/>
    </dgm:pt>
    <dgm:pt modelId="{EB96FEA7-F8E6-4A96-861E-3B57678C9E12}" type="pres">
      <dgm:prSet presAssocID="{DF75FD29-1095-43ED-8B48-093776940408}" presName="dummyConnPt" presStyleCnt="0"/>
      <dgm:spPr/>
    </dgm:pt>
    <dgm:pt modelId="{DBFC7C0C-1090-4608-9ED1-7F12E86DCD09}" type="pres">
      <dgm:prSet presAssocID="{DF75FD29-1095-43ED-8B48-093776940408}" presName="node" presStyleLbl="node1" presStyleIdx="4" presStyleCnt="9">
        <dgm:presLayoutVars>
          <dgm:bulletEnabled val="1"/>
        </dgm:presLayoutVars>
      </dgm:prSet>
      <dgm:spPr/>
      <dgm:t>
        <a:bodyPr/>
        <a:lstStyle/>
        <a:p>
          <a:endParaRPr lang="zh-CN" altLang="en-US"/>
        </a:p>
      </dgm:t>
    </dgm:pt>
    <dgm:pt modelId="{8C580FED-4DAB-4B9B-B30C-41A14F0FEAE1}" type="pres">
      <dgm:prSet presAssocID="{D320FA9B-5121-4F59-8397-D72742A87CD1}" presName="sibTrans" presStyleLbl="bgSibTrans2D1" presStyleIdx="4" presStyleCnt="8"/>
      <dgm:spPr/>
      <dgm:t>
        <a:bodyPr/>
        <a:lstStyle/>
        <a:p>
          <a:endParaRPr lang="zh-CN" altLang="en-US"/>
        </a:p>
      </dgm:t>
    </dgm:pt>
    <dgm:pt modelId="{8FAB48A8-0123-4513-A81A-1294A1A37CA7}" type="pres">
      <dgm:prSet presAssocID="{BB1EB5E5-560D-43AD-8545-7B889F3C57A6}" presName="compNode" presStyleCnt="0"/>
      <dgm:spPr/>
    </dgm:pt>
    <dgm:pt modelId="{C7697FB2-2456-401B-AD54-D843A55EB5D5}" type="pres">
      <dgm:prSet presAssocID="{BB1EB5E5-560D-43AD-8545-7B889F3C57A6}" presName="dummyConnPt" presStyleCnt="0"/>
      <dgm:spPr/>
    </dgm:pt>
    <dgm:pt modelId="{238A97E2-CD6A-42C0-96B2-CB6824146229}" type="pres">
      <dgm:prSet presAssocID="{BB1EB5E5-560D-43AD-8545-7B889F3C57A6}" presName="node" presStyleLbl="node1" presStyleIdx="5" presStyleCnt="9">
        <dgm:presLayoutVars>
          <dgm:bulletEnabled val="1"/>
        </dgm:presLayoutVars>
      </dgm:prSet>
      <dgm:spPr/>
      <dgm:t>
        <a:bodyPr/>
        <a:lstStyle/>
        <a:p>
          <a:endParaRPr lang="zh-CN" altLang="en-US"/>
        </a:p>
      </dgm:t>
    </dgm:pt>
    <dgm:pt modelId="{DA9012DC-55DB-46D7-AC5D-251862E14A72}" type="pres">
      <dgm:prSet presAssocID="{59B0DB98-3EF5-41D7-AA86-54FFA52750B7}" presName="sibTrans" presStyleLbl="bgSibTrans2D1" presStyleIdx="5" presStyleCnt="8"/>
      <dgm:spPr/>
      <dgm:t>
        <a:bodyPr/>
        <a:lstStyle/>
        <a:p>
          <a:endParaRPr lang="zh-CN" altLang="en-US"/>
        </a:p>
      </dgm:t>
    </dgm:pt>
    <dgm:pt modelId="{C5FD5DAA-C6D7-40F5-A6BA-EF9638EBCC03}" type="pres">
      <dgm:prSet presAssocID="{BCDEFC6C-8395-4147-B5BB-E84D79FB6799}" presName="compNode" presStyleCnt="0"/>
      <dgm:spPr/>
    </dgm:pt>
    <dgm:pt modelId="{C8394E58-159B-4163-A964-8CB89F510FBB}" type="pres">
      <dgm:prSet presAssocID="{BCDEFC6C-8395-4147-B5BB-E84D79FB6799}" presName="dummyConnPt" presStyleCnt="0"/>
      <dgm:spPr/>
    </dgm:pt>
    <dgm:pt modelId="{ECB4F1EB-A09C-4790-BF5A-9C9B475BA7CF}" type="pres">
      <dgm:prSet presAssocID="{BCDEFC6C-8395-4147-B5BB-E84D79FB6799}" presName="node" presStyleLbl="node1" presStyleIdx="6" presStyleCnt="9">
        <dgm:presLayoutVars>
          <dgm:bulletEnabled val="1"/>
        </dgm:presLayoutVars>
      </dgm:prSet>
      <dgm:spPr/>
      <dgm:t>
        <a:bodyPr/>
        <a:lstStyle/>
        <a:p>
          <a:endParaRPr lang="zh-CN" altLang="en-US"/>
        </a:p>
      </dgm:t>
    </dgm:pt>
    <dgm:pt modelId="{0C3446A7-B0FE-4AFA-B718-D7B20F9D9CA5}" type="pres">
      <dgm:prSet presAssocID="{103259B3-66ED-4B32-95A8-6D1E4C3D9308}" presName="sibTrans" presStyleLbl="bgSibTrans2D1" presStyleIdx="6" presStyleCnt="8"/>
      <dgm:spPr/>
      <dgm:t>
        <a:bodyPr/>
        <a:lstStyle/>
        <a:p>
          <a:endParaRPr lang="zh-CN" altLang="en-US"/>
        </a:p>
      </dgm:t>
    </dgm:pt>
    <dgm:pt modelId="{1C81BC34-84BB-42B5-9B4A-A735F51DF8CD}" type="pres">
      <dgm:prSet presAssocID="{3EB82B83-DBD1-4B44-8148-B892C3627436}" presName="compNode" presStyleCnt="0"/>
      <dgm:spPr/>
    </dgm:pt>
    <dgm:pt modelId="{5E7CE509-6417-4D6A-839C-B11ABFCB5447}" type="pres">
      <dgm:prSet presAssocID="{3EB82B83-DBD1-4B44-8148-B892C3627436}" presName="dummyConnPt" presStyleCnt="0"/>
      <dgm:spPr/>
    </dgm:pt>
    <dgm:pt modelId="{13F905ED-21E8-485E-9BB7-7969902EB65F}" type="pres">
      <dgm:prSet presAssocID="{3EB82B83-DBD1-4B44-8148-B892C3627436}" presName="node" presStyleLbl="node1" presStyleIdx="7" presStyleCnt="9">
        <dgm:presLayoutVars>
          <dgm:bulletEnabled val="1"/>
        </dgm:presLayoutVars>
      </dgm:prSet>
      <dgm:spPr/>
      <dgm:t>
        <a:bodyPr/>
        <a:lstStyle/>
        <a:p>
          <a:endParaRPr lang="zh-CN" altLang="en-US"/>
        </a:p>
      </dgm:t>
    </dgm:pt>
    <dgm:pt modelId="{104A43CA-1CAB-4682-AF11-1CC3FAB916A2}" type="pres">
      <dgm:prSet presAssocID="{CE438F97-6764-435E-8D96-89249CC2B0A7}" presName="sibTrans" presStyleLbl="bgSibTrans2D1" presStyleIdx="7" presStyleCnt="8"/>
      <dgm:spPr/>
      <dgm:t>
        <a:bodyPr/>
        <a:lstStyle/>
        <a:p>
          <a:endParaRPr lang="zh-CN" altLang="en-US"/>
        </a:p>
      </dgm:t>
    </dgm:pt>
    <dgm:pt modelId="{AA301314-BF4A-4122-A985-B9E0E663136F}" type="pres">
      <dgm:prSet presAssocID="{1F863821-2A5A-4999-9316-897D6E323BFB}" presName="compNode" presStyleCnt="0"/>
      <dgm:spPr/>
    </dgm:pt>
    <dgm:pt modelId="{F48CF913-7A3D-4703-A147-D89276DFC7BF}" type="pres">
      <dgm:prSet presAssocID="{1F863821-2A5A-4999-9316-897D6E323BFB}" presName="dummyConnPt" presStyleCnt="0"/>
      <dgm:spPr/>
    </dgm:pt>
    <dgm:pt modelId="{0AC7B4C8-1CA4-49F5-86FF-3C6EF9A0ADC1}" type="pres">
      <dgm:prSet presAssocID="{1F863821-2A5A-4999-9316-897D6E323BFB}" presName="node" presStyleLbl="node1" presStyleIdx="8" presStyleCnt="9">
        <dgm:presLayoutVars>
          <dgm:bulletEnabled val="1"/>
        </dgm:presLayoutVars>
      </dgm:prSet>
      <dgm:spPr/>
      <dgm:t>
        <a:bodyPr/>
        <a:lstStyle/>
        <a:p>
          <a:endParaRPr lang="zh-CN" altLang="en-US"/>
        </a:p>
      </dgm:t>
    </dgm:pt>
  </dgm:ptLst>
  <dgm:cxnLst>
    <dgm:cxn modelId="{E57845D4-B830-4D99-A330-1B25970384E1}" type="presOf" srcId="{2B0B4D95-22A9-43B9-988C-2D4DE25ED53C}" destId="{09AA3940-F5CF-4F50-9554-A1F45CD02C0E}" srcOrd="0" destOrd="0" presId="urn:microsoft.com/office/officeart/2005/8/layout/bProcess4"/>
    <dgm:cxn modelId="{4259C8EB-2F48-49F2-9D89-B21352CAECAD}" type="presOf" srcId="{3EB82B83-DBD1-4B44-8148-B892C3627436}" destId="{13F905ED-21E8-485E-9BB7-7969902EB65F}" srcOrd="0" destOrd="0" presId="urn:microsoft.com/office/officeart/2005/8/layout/bProcess4"/>
    <dgm:cxn modelId="{7A48B6E7-E917-42E3-B032-34F0A7EACFEE}" type="presOf" srcId="{DCAC7693-012B-4EDF-9882-3333ECA3FC23}" destId="{8A5B7D54-EB34-431B-93A9-6C1FD2129005}" srcOrd="0" destOrd="0" presId="urn:microsoft.com/office/officeart/2005/8/layout/bProcess4"/>
    <dgm:cxn modelId="{851ADA72-E66C-4F1A-8315-81B4ADD49CC9}" type="presOf" srcId="{59B0DB98-3EF5-41D7-AA86-54FFA52750B7}" destId="{DA9012DC-55DB-46D7-AC5D-251862E14A72}" srcOrd="0" destOrd="0" presId="urn:microsoft.com/office/officeart/2005/8/layout/bProcess4"/>
    <dgm:cxn modelId="{C3960D5B-4E65-43BF-9059-3832C9A0E187}" srcId="{885EE844-6041-445D-9F95-99E34FA2EADD}" destId="{BB1EB5E5-560D-43AD-8545-7B889F3C57A6}" srcOrd="5" destOrd="0" parTransId="{097E6131-50F4-4892-9589-E49648AEEE61}" sibTransId="{59B0DB98-3EF5-41D7-AA86-54FFA52750B7}"/>
    <dgm:cxn modelId="{B4821EDD-8B1F-4904-909F-90218CC7DB2F}" type="presOf" srcId="{95DDFE8E-7357-47CC-97A9-A9BF3163209F}" destId="{E2E7D9F4-4DD6-4E1E-AF6F-4281FD9E6430}" srcOrd="0" destOrd="0" presId="urn:microsoft.com/office/officeart/2005/8/layout/bProcess4"/>
    <dgm:cxn modelId="{AE57B687-3163-4981-850F-887433CBB0F1}" type="presOf" srcId="{D320FA9B-5121-4F59-8397-D72742A87CD1}" destId="{8C580FED-4DAB-4B9B-B30C-41A14F0FEAE1}" srcOrd="0" destOrd="0" presId="urn:microsoft.com/office/officeart/2005/8/layout/bProcess4"/>
    <dgm:cxn modelId="{E193C6DB-7206-4A51-A41A-DAF0C8F2E17F}" type="presOf" srcId="{BCDEFC6C-8395-4147-B5BB-E84D79FB6799}" destId="{ECB4F1EB-A09C-4790-BF5A-9C9B475BA7CF}" srcOrd="0" destOrd="0" presId="urn:microsoft.com/office/officeart/2005/8/layout/bProcess4"/>
    <dgm:cxn modelId="{F3D2FA82-A021-4CAF-A197-E2B37CDBAE66}" type="presOf" srcId="{2D8EBB89-E142-4F4D-9E87-CC8B91837F53}" destId="{CCBE3987-ACDE-4F53-BBFE-F624C7378957}" srcOrd="0" destOrd="0" presId="urn:microsoft.com/office/officeart/2005/8/layout/bProcess4"/>
    <dgm:cxn modelId="{339C3ACA-7EB8-4769-9555-09A73380DCE0}" srcId="{885EE844-6041-445D-9F95-99E34FA2EADD}" destId="{DCAC7693-012B-4EDF-9882-3333ECA3FC23}" srcOrd="0" destOrd="0" parTransId="{73C4CC89-0D33-4E75-A4DA-5064B5D4BB6F}" sibTransId="{8F4C335B-2786-4D32-A471-B2F5D09F1796}"/>
    <dgm:cxn modelId="{CBC5085E-B48D-4FCF-B86C-1F65E2FA551B}" srcId="{885EE844-6041-445D-9F95-99E34FA2EADD}" destId="{3EB82B83-DBD1-4B44-8148-B892C3627436}" srcOrd="7" destOrd="0" parTransId="{9F060286-08B8-4755-B59A-16367B2AD259}" sibTransId="{CE438F97-6764-435E-8D96-89249CC2B0A7}"/>
    <dgm:cxn modelId="{015BC169-3BDF-4736-8C5C-A10DDCF987E7}" type="presOf" srcId="{BB1EB5E5-560D-43AD-8545-7B889F3C57A6}" destId="{238A97E2-CD6A-42C0-96B2-CB6824146229}" srcOrd="0" destOrd="0" presId="urn:microsoft.com/office/officeart/2005/8/layout/bProcess4"/>
    <dgm:cxn modelId="{9E01DD8A-EF46-4FC7-84FF-CD9803C04CA3}" type="presOf" srcId="{3148582F-122C-4D58-AAE9-01D4417BE1BE}" destId="{F116AC31-31B1-4E0F-BE13-201D819A04D7}" srcOrd="0" destOrd="0" presId="urn:microsoft.com/office/officeart/2005/8/layout/bProcess4"/>
    <dgm:cxn modelId="{19BF47A1-1132-43ED-A075-D8F24D482EE9}" srcId="{885EE844-6041-445D-9F95-99E34FA2EADD}" destId="{BCDEFC6C-8395-4147-B5BB-E84D79FB6799}" srcOrd="6" destOrd="0" parTransId="{EF1D60BC-8189-4E6A-ACE1-E7659011DD5A}" sibTransId="{103259B3-66ED-4B32-95A8-6D1E4C3D9308}"/>
    <dgm:cxn modelId="{6075C3EB-77F1-4E3F-ACEB-54309DB4DF61}" type="presOf" srcId="{617ED817-B9AD-4D05-9F43-DDAB7D6F670D}" destId="{16CF542F-9FC4-439C-9863-1EE3F0529905}" srcOrd="0" destOrd="0" presId="urn:microsoft.com/office/officeart/2005/8/layout/bProcess4"/>
    <dgm:cxn modelId="{C2BA5FF8-31B7-46D1-802C-D482DF9F19C2}" type="presOf" srcId="{103259B3-66ED-4B32-95A8-6D1E4C3D9308}" destId="{0C3446A7-B0FE-4AFA-B718-D7B20F9D9CA5}" srcOrd="0" destOrd="0" presId="urn:microsoft.com/office/officeart/2005/8/layout/bProcess4"/>
    <dgm:cxn modelId="{C3DDB362-51F8-4BF8-B026-9C6A72DEC7F8}" type="presOf" srcId="{1F863821-2A5A-4999-9316-897D6E323BFB}" destId="{0AC7B4C8-1CA4-49F5-86FF-3C6EF9A0ADC1}" srcOrd="0" destOrd="0" presId="urn:microsoft.com/office/officeart/2005/8/layout/bProcess4"/>
    <dgm:cxn modelId="{481067C5-2ABF-416D-9121-A49AA456082B}" srcId="{885EE844-6041-445D-9F95-99E34FA2EADD}" destId="{2D8EBB89-E142-4F4D-9E87-CC8B91837F53}" srcOrd="2" destOrd="0" parTransId="{DC241A1A-0676-4A7A-8DE8-24A90309AA99}" sibTransId="{3148582F-122C-4D58-AAE9-01D4417BE1BE}"/>
    <dgm:cxn modelId="{47615FF5-F2D8-417D-AB7F-EC90F0F0484C}" type="presOf" srcId="{EC333917-0B24-459D-A61A-C4E8FEF439EE}" destId="{E00BE9F6-3BEE-4BA2-B061-84E8BBB0C10B}" srcOrd="0" destOrd="0" presId="urn:microsoft.com/office/officeart/2005/8/layout/bProcess4"/>
    <dgm:cxn modelId="{2AE9ABFE-16C4-4724-9265-0F4DEDA46419}" srcId="{885EE844-6041-445D-9F95-99E34FA2EADD}" destId="{1F863821-2A5A-4999-9316-897D6E323BFB}" srcOrd="8" destOrd="0" parTransId="{FD6E8BC5-66BF-4DCC-9243-19305D27A75B}" sibTransId="{CDCE7482-D7EC-4B32-9EE2-67D58494C2F1}"/>
    <dgm:cxn modelId="{E27373CD-117A-407C-9454-D3BD53AB25A1}" type="presOf" srcId="{885EE844-6041-445D-9F95-99E34FA2EADD}" destId="{31231000-794C-4416-BF22-551FC13343C5}" srcOrd="0" destOrd="0" presId="urn:microsoft.com/office/officeart/2005/8/layout/bProcess4"/>
    <dgm:cxn modelId="{5B608AEC-2F42-4213-8F62-7D6E2D93C9C7}" srcId="{885EE844-6041-445D-9F95-99E34FA2EADD}" destId="{DF75FD29-1095-43ED-8B48-093776940408}" srcOrd="4" destOrd="0" parTransId="{714C693A-F3DC-4EEA-AC12-09E23D31DB98}" sibTransId="{D320FA9B-5121-4F59-8397-D72742A87CD1}"/>
    <dgm:cxn modelId="{C180DF71-FD19-4D76-B3AD-AB1B8737DBC2}" type="presOf" srcId="{8F4C335B-2786-4D32-A471-B2F5D09F1796}" destId="{1E3BB078-4B13-44E8-A08A-0B13975392B3}" srcOrd="0" destOrd="0" presId="urn:microsoft.com/office/officeart/2005/8/layout/bProcess4"/>
    <dgm:cxn modelId="{999F6F37-1238-4219-92B4-EC31C6A3838F}" type="presOf" srcId="{CE438F97-6764-435E-8D96-89249CC2B0A7}" destId="{104A43CA-1CAB-4682-AF11-1CC3FAB916A2}" srcOrd="0" destOrd="0" presId="urn:microsoft.com/office/officeart/2005/8/layout/bProcess4"/>
    <dgm:cxn modelId="{148F9DAE-2602-487D-BF96-79A3B68AF436}" srcId="{885EE844-6041-445D-9F95-99E34FA2EADD}" destId="{95DDFE8E-7357-47CC-97A9-A9BF3163209F}" srcOrd="1" destOrd="0" parTransId="{BAA1C520-C774-43FD-B446-2EE0C74C953F}" sibTransId="{EC333917-0B24-459D-A61A-C4E8FEF439EE}"/>
    <dgm:cxn modelId="{3CACD2F7-4C61-4543-ABEE-8B8B89E1C0C7}" srcId="{885EE844-6041-445D-9F95-99E34FA2EADD}" destId="{2B0B4D95-22A9-43B9-988C-2D4DE25ED53C}" srcOrd="3" destOrd="0" parTransId="{92E7013A-1381-45BC-A944-A7D13CB21869}" sibTransId="{617ED817-B9AD-4D05-9F43-DDAB7D6F670D}"/>
    <dgm:cxn modelId="{349B3872-BBB6-4979-8E5D-00A638CC318C}" type="presOf" srcId="{DF75FD29-1095-43ED-8B48-093776940408}" destId="{DBFC7C0C-1090-4608-9ED1-7F12E86DCD09}" srcOrd="0" destOrd="0" presId="urn:microsoft.com/office/officeart/2005/8/layout/bProcess4"/>
    <dgm:cxn modelId="{B301E7E2-88C1-4E46-A7BD-0CA2F4695F8F}" type="presParOf" srcId="{31231000-794C-4416-BF22-551FC13343C5}" destId="{FEF2E75B-9234-4211-B3E8-779D3FC3251A}" srcOrd="0" destOrd="0" presId="urn:microsoft.com/office/officeart/2005/8/layout/bProcess4"/>
    <dgm:cxn modelId="{65E814F7-7A65-4F68-A591-A182D4D63165}" type="presParOf" srcId="{FEF2E75B-9234-4211-B3E8-779D3FC3251A}" destId="{D9599D7E-85E0-4D30-8441-C236DD019F90}" srcOrd="0" destOrd="0" presId="urn:microsoft.com/office/officeart/2005/8/layout/bProcess4"/>
    <dgm:cxn modelId="{FD5CD0F9-CBF4-4713-9417-1080C216B937}" type="presParOf" srcId="{FEF2E75B-9234-4211-B3E8-779D3FC3251A}" destId="{8A5B7D54-EB34-431B-93A9-6C1FD2129005}" srcOrd="1" destOrd="0" presId="urn:microsoft.com/office/officeart/2005/8/layout/bProcess4"/>
    <dgm:cxn modelId="{D3FE2608-7391-4539-8E95-25F70461419A}" type="presParOf" srcId="{31231000-794C-4416-BF22-551FC13343C5}" destId="{1E3BB078-4B13-44E8-A08A-0B13975392B3}" srcOrd="1" destOrd="0" presId="urn:microsoft.com/office/officeart/2005/8/layout/bProcess4"/>
    <dgm:cxn modelId="{323270C3-9993-48ED-8D68-A3EEA22569F6}" type="presParOf" srcId="{31231000-794C-4416-BF22-551FC13343C5}" destId="{5C56DF2B-83CE-4057-B544-D65B7AA5E02F}" srcOrd="2" destOrd="0" presId="urn:microsoft.com/office/officeart/2005/8/layout/bProcess4"/>
    <dgm:cxn modelId="{359B812F-559A-4C6D-92F7-3778A49D38C5}" type="presParOf" srcId="{5C56DF2B-83CE-4057-B544-D65B7AA5E02F}" destId="{DD04B106-27B4-4B82-924D-392C8BAE3434}" srcOrd="0" destOrd="0" presId="urn:microsoft.com/office/officeart/2005/8/layout/bProcess4"/>
    <dgm:cxn modelId="{1276FD1F-88AE-4986-8C82-EBE545C84A9F}" type="presParOf" srcId="{5C56DF2B-83CE-4057-B544-D65B7AA5E02F}" destId="{E2E7D9F4-4DD6-4E1E-AF6F-4281FD9E6430}" srcOrd="1" destOrd="0" presId="urn:microsoft.com/office/officeart/2005/8/layout/bProcess4"/>
    <dgm:cxn modelId="{7B956F85-9C67-4D52-8869-C2C9EA92F08E}" type="presParOf" srcId="{31231000-794C-4416-BF22-551FC13343C5}" destId="{E00BE9F6-3BEE-4BA2-B061-84E8BBB0C10B}" srcOrd="3" destOrd="0" presId="urn:microsoft.com/office/officeart/2005/8/layout/bProcess4"/>
    <dgm:cxn modelId="{7102323B-658E-4A4D-B61B-C7B7FE5391D1}" type="presParOf" srcId="{31231000-794C-4416-BF22-551FC13343C5}" destId="{9BB060E5-BAE4-42DC-8923-C19AFB718612}" srcOrd="4" destOrd="0" presId="urn:microsoft.com/office/officeart/2005/8/layout/bProcess4"/>
    <dgm:cxn modelId="{96B016A1-CB89-4ABC-90FE-E65FA36940A9}" type="presParOf" srcId="{9BB060E5-BAE4-42DC-8923-C19AFB718612}" destId="{D26840D2-64EE-425B-8649-F27A80C78A48}" srcOrd="0" destOrd="0" presId="urn:microsoft.com/office/officeart/2005/8/layout/bProcess4"/>
    <dgm:cxn modelId="{F7DB792E-9915-4B2E-B6E0-FEE88797753C}" type="presParOf" srcId="{9BB060E5-BAE4-42DC-8923-C19AFB718612}" destId="{CCBE3987-ACDE-4F53-BBFE-F624C7378957}" srcOrd="1" destOrd="0" presId="urn:microsoft.com/office/officeart/2005/8/layout/bProcess4"/>
    <dgm:cxn modelId="{7707165A-3470-41E3-9CA4-F0304E1317B0}" type="presParOf" srcId="{31231000-794C-4416-BF22-551FC13343C5}" destId="{F116AC31-31B1-4E0F-BE13-201D819A04D7}" srcOrd="5" destOrd="0" presId="urn:microsoft.com/office/officeart/2005/8/layout/bProcess4"/>
    <dgm:cxn modelId="{3439E3F6-3927-4DEF-B368-9C99BCB023D1}" type="presParOf" srcId="{31231000-794C-4416-BF22-551FC13343C5}" destId="{A3C4D64B-7323-4180-A7F6-B01A4894F119}" srcOrd="6" destOrd="0" presId="urn:microsoft.com/office/officeart/2005/8/layout/bProcess4"/>
    <dgm:cxn modelId="{D2A9740B-ADBE-45C3-BAF3-69A4C231B8DA}" type="presParOf" srcId="{A3C4D64B-7323-4180-A7F6-B01A4894F119}" destId="{089ADE4A-F54C-46AE-AD46-8ECEA32EAA42}" srcOrd="0" destOrd="0" presId="urn:microsoft.com/office/officeart/2005/8/layout/bProcess4"/>
    <dgm:cxn modelId="{1424774D-7634-4793-9B0D-C4734355962B}" type="presParOf" srcId="{A3C4D64B-7323-4180-A7F6-B01A4894F119}" destId="{09AA3940-F5CF-4F50-9554-A1F45CD02C0E}" srcOrd="1" destOrd="0" presId="urn:microsoft.com/office/officeart/2005/8/layout/bProcess4"/>
    <dgm:cxn modelId="{F3179A54-20AD-4E3C-A198-97994CA7AB85}" type="presParOf" srcId="{31231000-794C-4416-BF22-551FC13343C5}" destId="{16CF542F-9FC4-439C-9863-1EE3F0529905}" srcOrd="7" destOrd="0" presId="urn:microsoft.com/office/officeart/2005/8/layout/bProcess4"/>
    <dgm:cxn modelId="{53903668-0B52-42BE-97A0-F60F9547196B}" type="presParOf" srcId="{31231000-794C-4416-BF22-551FC13343C5}" destId="{8A76C39C-50BC-4DEE-A261-03B4209A8087}" srcOrd="8" destOrd="0" presId="urn:microsoft.com/office/officeart/2005/8/layout/bProcess4"/>
    <dgm:cxn modelId="{B58EE888-BB1D-4E6D-8D32-824250B7B3B0}" type="presParOf" srcId="{8A76C39C-50BC-4DEE-A261-03B4209A8087}" destId="{EB96FEA7-F8E6-4A96-861E-3B57678C9E12}" srcOrd="0" destOrd="0" presId="urn:microsoft.com/office/officeart/2005/8/layout/bProcess4"/>
    <dgm:cxn modelId="{5FCC9979-C146-4445-B0F7-2193FBB74183}" type="presParOf" srcId="{8A76C39C-50BC-4DEE-A261-03B4209A8087}" destId="{DBFC7C0C-1090-4608-9ED1-7F12E86DCD09}" srcOrd="1" destOrd="0" presId="urn:microsoft.com/office/officeart/2005/8/layout/bProcess4"/>
    <dgm:cxn modelId="{1C39FFDD-866F-48A8-B709-5A8E6358495F}" type="presParOf" srcId="{31231000-794C-4416-BF22-551FC13343C5}" destId="{8C580FED-4DAB-4B9B-B30C-41A14F0FEAE1}" srcOrd="9" destOrd="0" presId="urn:microsoft.com/office/officeart/2005/8/layout/bProcess4"/>
    <dgm:cxn modelId="{0B1FC031-F8B8-4DD7-B9D0-CA0185F085D8}" type="presParOf" srcId="{31231000-794C-4416-BF22-551FC13343C5}" destId="{8FAB48A8-0123-4513-A81A-1294A1A37CA7}" srcOrd="10" destOrd="0" presId="urn:microsoft.com/office/officeart/2005/8/layout/bProcess4"/>
    <dgm:cxn modelId="{0ABFB31B-589C-455C-88F8-B94DA919195E}" type="presParOf" srcId="{8FAB48A8-0123-4513-A81A-1294A1A37CA7}" destId="{C7697FB2-2456-401B-AD54-D843A55EB5D5}" srcOrd="0" destOrd="0" presId="urn:microsoft.com/office/officeart/2005/8/layout/bProcess4"/>
    <dgm:cxn modelId="{EECDA8B5-3E8A-48E6-895D-E30D25907FAA}" type="presParOf" srcId="{8FAB48A8-0123-4513-A81A-1294A1A37CA7}" destId="{238A97E2-CD6A-42C0-96B2-CB6824146229}" srcOrd="1" destOrd="0" presId="urn:microsoft.com/office/officeart/2005/8/layout/bProcess4"/>
    <dgm:cxn modelId="{9B1C7E19-4E65-42E4-BA4D-3DB2B0DDCD9D}" type="presParOf" srcId="{31231000-794C-4416-BF22-551FC13343C5}" destId="{DA9012DC-55DB-46D7-AC5D-251862E14A72}" srcOrd="11" destOrd="0" presId="urn:microsoft.com/office/officeart/2005/8/layout/bProcess4"/>
    <dgm:cxn modelId="{17E653D7-BB39-4D57-AB58-D525CF176F39}" type="presParOf" srcId="{31231000-794C-4416-BF22-551FC13343C5}" destId="{C5FD5DAA-C6D7-40F5-A6BA-EF9638EBCC03}" srcOrd="12" destOrd="0" presId="urn:microsoft.com/office/officeart/2005/8/layout/bProcess4"/>
    <dgm:cxn modelId="{9792D197-CF44-4582-AF7D-8ABDCB6C3B13}" type="presParOf" srcId="{C5FD5DAA-C6D7-40F5-A6BA-EF9638EBCC03}" destId="{C8394E58-159B-4163-A964-8CB89F510FBB}" srcOrd="0" destOrd="0" presId="urn:microsoft.com/office/officeart/2005/8/layout/bProcess4"/>
    <dgm:cxn modelId="{72E7B9AE-747E-496F-9EF5-26FB9ABF14B4}" type="presParOf" srcId="{C5FD5DAA-C6D7-40F5-A6BA-EF9638EBCC03}" destId="{ECB4F1EB-A09C-4790-BF5A-9C9B475BA7CF}" srcOrd="1" destOrd="0" presId="urn:microsoft.com/office/officeart/2005/8/layout/bProcess4"/>
    <dgm:cxn modelId="{CF6877CC-0D2A-4FD6-82AD-FFE9431A0579}" type="presParOf" srcId="{31231000-794C-4416-BF22-551FC13343C5}" destId="{0C3446A7-B0FE-4AFA-B718-D7B20F9D9CA5}" srcOrd="13" destOrd="0" presId="urn:microsoft.com/office/officeart/2005/8/layout/bProcess4"/>
    <dgm:cxn modelId="{77B62C34-77F8-4AFD-97BA-0CE0076FD8E3}" type="presParOf" srcId="{31231000-794C-4416-BF22-551FC13343C5}" destId="{1C81BC34-84BB-42B5-9B4A-A735F51DF8CD}" srcOrd="14" destOrd="0" presId="urn:microsoft.com/office/officeart/2005/8/layout/bProcess4"/>
    <dgm:cxn modelId="{C0D255D9-A5FA-4FB4-A19D-B32DF7C9D1AE}" type="presParOf" srcId="{1C81BC34-84BB-42B5-9B4A-A735F51DF8CD}" destId="{5E7CE509-6417-4D6A-839C-B11ABFCB5447}" srcOrd="0" destOrd="0" presId="urn:microsoft.com/office/officeart/2005/8/layout/bProcess4"/>
    <dgm:cxn modelId="{3A7D17A0-2B70-4E29-996D-8F361AA8600D}" type="presParOf" srcId="{1C81BC34-84BB-42B5-9B4A-A735F51DF8CD}" destId="{13F905ED-21E8-485E-9BB7-7969902EB65F}" srcOrd="1" destOrd="0" presId="urn:microsoft.com/office/officeart/2005/8/layout/bProcess4"/>
    <dgm:cxn modelId="{2C16B77F-8FB9-404C-8A42-9EEB2C7B326B}" type="presParOf" srcId="{31231000-794C-4416-BF22-551FC13343C5}" destId="{104A43CA-1CAB-4682-AF11-1CC3FAB916A2}" srcOrd="15" destOrd="0" presId="urn:microsoft.com/office/officeart/2005/8/layout/bProcess4"/>
    <dgm:cxn modelId="{FC7C25DC-86DB-423B-9315-85B42D7A28C8}" type="presParOf" srcId="{31231000-794C-4416-BF22-551FC13343C5}" destId="{AA301314-BF4A-4122-A985-B9E0E663136F}" srcOrd="16" destOrd="0" presId="urn:microsoft.com/office/officeart/2005/8/layout/bProcess4"/>
    <dgm:cxn modelId="{62781F76-3512-41D1-A8F3-F9C7DF03B38C}" type="presParOf" srcId="{AA301314-BF4A-4122-A985-B9E0E663136F}" destId="{F48CF913-7A3D-4703-A147-D89276DFC7BF}" srcOrd="0" destOrd="0" presId="urn:microsoft.com/office/officeart/2005/8/layout/bProcess4"/>
    <dgm:cxn modelId="{73069014-700A-4C8C-9858-1FE54135CFC4}" type="presParOf" srcId="{AA301314-BF4A-4122-A985-B9E0E663136F}" destId="{0AC7B4C8-1CA4-49F5-86FF-3C6EF9A0ADC1}"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17A4-AE34-47C6-BECA-419B2367F46E}">
      <dsp:nvSpPr>
        <dsp:cNvPr id="0" name=""/>
        <dsp:cNvSpPr/>
      </dsp:nvSpPr>
      <dsp:spPr>
        <a:xfrm rot="16200000">
          <a:off x="-1596118" y="1600724"/>
          <a:ext cx="4818063" cy="1616613"/>
        </a:xfrm>
        <a:prstGeom prst="flowChartManualOperati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933450">
            <a:lnSpc>
              <a:spcPct val="90000"/>
            </a:lnSpc>
            <a:spcBef>
              <a:spcPct val="0"/>
            </a:spcBef>
            <a:spcAft>
              <a:spcPct val="35000"/>
            </a:spcAft>
          </a:pPr>
          <a:endParaRPr lang="zh-CN" altLang="en-US" sz="2100" kern="1200" dirty="0"/>
        </a:p>
        <a:p>
          <a:pPr marL="171450" lvl="1" indent="-171450" algn="l" defTabSz="800100">
            <a:lnSpc>
              <a:spcPct val="90000"/>
            </a:lnSpc>
            <a:spcBef>
              <a:spcPct val="0"/>
            </a:spcBef>
            <a:spcAft>
              <a:spcPct val="15000"/>
            </a:spcAft>
            <a:buChar char="••"/>
          </a:pPr>
          <a:r>
            <a:rPr lang="en-US" altLang="zh-CN" sz="1800" kern="1200" dirty="0" smtClean="0"/>
            <a:t>Founded in 1957</a:t>
          </a:r>
          <a:endParaRPr lang="zh-CN" altLang="en-US" sz="1800" kern="1200" dirty="0"/>
        </a:p>
        <a:p>
          <a:pPr marL="171450" lvl="1" indent="-171450" algn="l" defTabSz="800100">
            <a:lnSpc>
              <a:spcPct val="90000"/>
            </a:lnSpc>
            <a:spcBef>
              <a:spcPct val="0"/>
            </a:spcBef>
            <a:spcAft>
              <a:spcPct val="15000"/>
            </a:spcAft>
            <a:buChar char="••"/>
          </a:pPr>
          <a:r>
            <a:rPr lang="en-US" altLang="zh-CN" sz="1800" kern="1200" dirty="0" smtClean="0"/>
            <a:t>2400+ employees</a:t>
          </a:r>
          <a:endParaRPr lang="zh-CN" altLang="en-US" sz="1800" kern="1200" dirty="0"/>
        </a:p>
        <a:p>
          <a:pPr marL="171450" lvl="1" indent="-171450" algn="l" defTabSz="800100">
            <a:lnSpc>
              <a:spcPct val="90000"/>
            </a:lnSpc>
            <a:spcBef>
              <a:spcPct val="0"/>
            </a:spcBef>
            <a:spcAft>
              <a:spcPct val="15000"/>
            </a:spcAft>
            <a:buChar char="••"/>
          </a:pPr>
          <a:r>
            <a:rPr lang="en-US" altLang="zh-CN" sz="1800" kern="1200" dirty="0" smtClean="0"/>
            <a:t>Change from CATR to CAICT in 2014</a:t>
          </a:r>
          <a:endParaRPr lang="zh-CN" altLang="en-US" sz="1800" kern="1200" dirty="0"/>
        </a:p>
        <a:p>
          <a:pPr marL="171450" lvl="1" indent="-171450" algn="l" defTabSz="711200">
            <a:lnSpc>
              <a:spcPct val="90000"/>
            </a:lnSpc>
            <a:spcBef>
              <a:spcPct val="0"/>
            </a:spcBef>
            <a:spcAft>
              <a:spcPct val="15000"/>
            </a:spcAft>
            <a:buChar char="••"/>
          </a:pPr>
          <a:endParaRPr lang="zh-CN" altLang="en-US" sz="1600" kern="1200" dirty="0"/>
        </a:p>
      </dsp:txBody>
      <dsp:txXfrm rot="5400000">
        <a:off x="4607" y="963612"/>
        <a:ext cx="1616613" cy="2890837"/>
      </dsp:txXfrm>
    </dsp:sp>
    <dsp:sp modelId="{D4045A61-837D-4D19-A17D-73F6F2BABD99}">
      <dsp:nvSpPr>
        <dsp:cNvPr id="0" name=""/>
        <dsp:cNvSpPr/>
      </dsp:nvSpPr>
      <dsp:spPr>
        <a:xfrm rot="16200000">
          <a:off x="141740" y="1600724"/>
          <a:ext cx="4818063" cy="1616613"/>
        </a:xfrm>
        <a:prstGeom prst="flowChartManualOperati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1022350">
            <a:lnSpc>
              <a:spcPct val="90000"/>
            </a:lnSpc>
            <a:spcBef>
              <a:spcPct val="0"/>
            </a:spcBef>
            <a:spcAft>
              <a:spcPct val="35000"/>
            </a:spcAft>
          </a:pPr>
          <a:endParaRPr lang="zh-CN" altLang="en-US" sz="2300" kern="1200" dirty="0"/>
        </a:p>
        <a:p>
          <a:pPr marL="171450" lvl="1" indent="-171450" algn="l" defTabSz="800100">
            <a:lnSpc>
              <a:spcPct val="90000"/>
            </a:lnSpc>
            <a:spcBef>
              <a:spcPct val="0"/>
            </a:spcBef>
            <a:spcAft>
              <a:spcPct val="15000"/>
            </a:spcAft>
            <a:buChar char="••"/>
          </a:pPr>
          <a:r>
            <a:rPr lang="en-US" altLang="zh-CN" sz="1800" kern="1200" dirty="0" smtClean="0"/>
            <a:t>A research institute of MIIT, PRC</a:t>
          </a:r>
          <a:endParaRPr lang="zh-CN" altLang="en-US" sz="1800" kern="1200" dirty="0"/>
        </a:p>
      </dsp:txBody>
      <dsp:txXfrm rot="5400000">
        <a:off x="1742465" y="963612"/>
        <a:ext cx="1616613" cy="2890837"/>
      </dsp:txXfrm>
    </dsp:sp>
    <dsp:sp modelId="{FD4EEA8D-3F68-4331-9F98-4EFBDC7B9010}">
      <dsp:nvSpPr>
        <dsp:cNvPr id="0" name=""/>
        <dsp:cNvSpPr/>
      </dsp:nvSpPr>
      <dsp:spPr>
        <a:xfrm rot="16200000">
          <a:off x="1879599" y="1600724"/>
          <a:ext cx="4818063" cy="1616613"/>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933450">
            <a:lnSpc>
              <a:spcPct val="90000"/>
            </a:lnSpc>
            <a:spcBef>
              <a:spcPct val="0"/>
            </a:spcBef>
            <a:spcAft>
              <a:spcPct val="35000"/>
            </a:spcAft>
          </a:pPr>
          <a:r>
            <a:rPr lang="en-US" altLang="zh-CN" sz="2100" kern="1200" dirty="0" smtClean="0"/>
            <a:t> </a:t>
          </a:r>
          <a:endParaRPr lang="zh-CN" altLang="en-US" sz="2100" kern="1200" dirty="0"/>
        </a:p>
        <a:p>
          <a:pPr marL="171450" lvl="1" indent="-171450" algn="l" defTabSz="711200">
            <a:lnSpc>
              <a:spcPct val="90000"/>
            </a:lnSpc>
            <a:spcBef>
              <a:spcPct val="0"/>
            </a:spcBef>
            <a:spcAft>
              <a:spcPct val="15000"/>
            </a:spcAft>
            <a:buChar char="••"/>
          </a:pPr>
          <a:r>
            <a:rPr lang="en-US" altLang="zh-CN" sz="1600" kern="1200" dirty="0" smtClean="0"/>
            <a:t>Secretariat of ITU Working Committee in China</a:t>
          </a:r>
          <a:endParaRPr lang="zh-CN" altLang="en-US" sz="1600" kern="1200" dirty="0"/>
        </a:p>
        <a:p>
          <a:pPr marL="171450" lvl="1" indent="-171450" algn="l" defTabSz="711200">
            <a:lnSpc>
              <a:spcPct val="90000"/>
            </a:lnSpc>
            <a:spcBef>
              <a:spcPct val="0"/>
            </a:spcBef>
            <a:spcAft>
              <a:spcPct val="15000"/>
            </a:spcAft>
            <a:buChar char="••"/>
          </a:pPr>
          <a:r>
            <a:rPr lang="en-US" altLang="zh-CN" sz="1600" kern="1200" dirty="0" smtClean="0"/>
            <a:t>C&amp;I Testing Center in Asia- Pacific Region</a:t>
          </a:r>
          <a:endParaRPr lang="zh-CN" altLang="en-US" sz="1600" kern="1200" dirty="0"/>
        </a:p>
        <a:p>
          <a:pPr marL="171450" lvl="1" indent="-171450" algn="l" defTabSz="711200">
            <a:lnSpc>
              <a:spcPct val="90000"/>
            </a:lnSpc>
            <a:spcBef>
              <a:spcPct val="0"/>
            </a:spcBef>
            <a:spcAft>
              <a:spcPct val="15000"/>
            </a:spcAft>
            <a:buChar char="••"/>
          </a:pPr>
          <a:r>
            <a:rPr lang="en-US" altLang="zh-CN" sz="1600" kern="1200" dirty="0" smtClean="0"/>
            <a:t>Centre of Excellence</a:t>
          </a:r>
          <a:endParaRPr lang="zh-CN" altLang="en-US" sz="1600" kern="1200" dirty="0"/>
        </a:p>
      </dsp:txBody>
      <dsp:txXfrm rot="5400000">
        <a:off x="3480324" y="963612"/>
        <a:ext cx="1616613" cy="2890837"/>
      </dsp:txXfrm>
    </dsp:sp>
    <dsp:sp modelId="{BFA7CCC8-8069-4E01-8B46-932530798BDF}">
      <dsp:nvSpPr>
        <dsp:cNvPr id="0" name=""/>
        <dsp:cNvSpPr/>
      </dsp:nvSpPr>
      <dsp:spPr>
        <a:xfrm rot="16200000">
          <a:off x="3617459" y="1600724"/>
          <a:ext cx="4818063" cy="1616613"/>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933450">
            <a:lnSpc>
              <a:spcPct val="90000"/>
            </a:lnSpc>
            <a:spcBef>
              <a:spcPct val="0"/>
            </a:spcBef>
            <a:spcAft>
              <a:spcPct val="35000"/>
            </a:spcAft>
          </a:pPr>
          <a:r>
            <a:rPr lang="en-US" altLang="zh-CN" sz="2100" kern="1200" dirty="0" smtClean="0"/>
            <a:t> </a:t>
          </a:r>
          <a:endParaRPr lang="zh-CN" altLang="en-US" sz="2100" kern="1200" dirty="0"/>
        </a:p>
        <a:p>
          <a:pPr marL="171450" lvl="1" indent="-171450" algn="l" defTabSz="711200">
            <a:lnSpc>
              <a:spcPct val="90000"/>
            </a:lnSpc>
            <a:spcBef>
              <a:spcPct val="0"/>
            </a:spcBef>
            <a:spcAft>
              <a:spcPct val="15000"/>
            </a:spcAft>
            <a:buChar char="••"/>
          </a:pPr>
          <a:r>
            <a:rPr lang="en-US" altLang="zh-CN" sz="1600" kern="1200" dirty="0" smtClean="0"/>
            <a:t>Headquarters in Beijing</a:t>
          </a:r>
          <a:endParaRPr lang="zh-CN" altLang="en-US" sz="1600" kern="1200" dirty="0"/>
        </a:p>
        <a:p>
          <a:pPr marL="171450" lvl="1" indent="-171450" algn="l" defTabSz="711200">
            <a:lnSpc>
              <a:spcPct val="90000"/>
            </a:lnSpc>
            <a:spcBef>
              <a:spcPct val="0"/>
            </a:spcBef>
            <a:spcAft>
              <a:spcPct val="15000"/>
            </a:spcAft>
            <a:buChar char="••"/>
          </a:pPr>
          <a:r>
            <a:rPr lang="en-US" altLang="zh-CN" sz="1600" kern="1200" dirty="0" smtClean="0"/>
            <a:t>Branches</a:t>
          </a:r>
          <a:endParaRPr lang="zh-CN" altLang="en-US" sz="1600" kern="1200" dirty="0"/>
        </a:p>
        <a:p>
          <a:pPr marL="342900" lvl="2" indent="-171450" algn="l" defTabSz="711200">
            <a:lnSpc>
              <a:spcPct val="90000"/>
            </a:lnSpc>
            <a:spcBef>
              <a:spcPct val="0"/>
            </a:spcBef>
            <a:spcAft>
              <a:spcPct val="15000"/>
            </a:spcAft>
            <a:buChar char="••"/>
          </a:pPr>
          <a:r>
            <a:rPr lang="en-US" altLang="zh-CN" sz="1600" kern="1200" dirty="0" smtClean="0"/>
            <a:t>Shanghai</a:t>
          </a:r>
          <a:endParaRPr lang="zh-CN" altLang="en-US" sz="1600" kern="1200" dirty="0"/>
        </a:p>
        <a:p>
          <a:pPr marL="342900" lvl="2" indent="-171450" algn="l" defTabSz="711200">
            <a:lnSpc>
              <a:spcPct val="90000"/>
            </a:lnSpc>
            <a:spcBef>
              <a:spcPct val="0"/>
            </a:spcBef>
            <a:spcAft>
              <a:spcPct val="15000"/>
            </a:spcAft>
            <a:buChar char="••"/>
          </a:pPr>
          <a:r>
            <a:rPr lang="en-US" altLang="zh-CN" sz="1600" kern="1200" dirty="0" smtClean="0"/>
            <a:t>Chongqing</a:t>
          </a:r>
          <a:endParaRPr lang="zh-CN" altLang="en-US" sz="1600" kern="1200" dirty="0"/>
        </a:p>
        <a:p>
          <a:pPr marL="342900" lvl="2" indent="-171450" algn="l" defTabSz="711200">
            <a:lnSpc>
              <a:spcPct val="90000"/>
            </a:lnSpc>
            <a:spcBef>
              <a:spcPct val="0"/>
            </a:spcBef>
            <a:spcAft>
              <a:spcPct val="15000"/>
            </a:spcAft>
            <a:buChar char="••"/>
          </a:pPr>
          <a:r>
            <a:rPr lang="en-US" altLang="zh-CN" sz="1600" kern="1200" dirty="0" smtClean="0"/>
            <a:t>Shenzhen</a:t>
          </a:r>
          <a:endParaRPr lang="zh-CN" altLang="en-US" sz="1600" kern="1200" dirty="0"/>
        </a:p>
        <a:p>
          <a:pPr marL="342900" lvl="2" indent="-171450" algn="l" defTabSz="711200">
            <a:lnSpc>
              <a:spcPct val="90000"/>
            </a:lnSpc>
            <a:spcBef>
              <a:spcPct val="0"/>
            </a:spcBef>
            <a:spcAft>
              <a:spcPct val="15000"/>
            </a:spcAft>
            <a:buChar char="••"/>
          </a:pPr>
          <a:r>
            <a:rPr lang="en-US" altLang="zh-CN" sz="1600" kern="1200" dirty="0" smtClean="0"/>
            <a:t>Guangzhou</a:t>
          </a:r>
          <a:endParaRPr lang="zh-CN" altLang="en-US" sz="1600" kern="1200" dirty="0"/>
        </a:p>
        <a:p>
          <a:pPr marL="342900" lvl="2" indent="-171450" algn="l" defTabSz="711200">
            <a:lnSpc>
              <a:spcPct val="90000"/>
            </a:lnSpc>
            <a:spcBef>
              <a:spcPct val="0"/>
            </a:spcBef>
            <a:spcAft>
              <a:spcPct val="15000"/>
            </a:spcAft>
            <a:buChar char="••"/>
          </a:pPr>
          <a:r>
            <a:rPr lang="en-US" altLang="zh-CN" sz="1600" kern="1200" dirty="0" smtClean="0"/>
            <a:t>Baoding</a:t>
          </a:r>
          <a:endParaRPr lang="zh-CN" altLang="en-US" sz="1600" kern="1200" dirty="0"/>
        </a:p>
      </dsp:txBody>
      <dsp:txXfrm rot="5400000">
        <a:off x="5218184" y="963612"/>
        <a:ext cx="1616613" cy="2890837"/>
      </dsp:txXfrm>
    </dsp:sp>
    <dsp:sp modelId="{C673EF73-18F9-4FB1-90F2-5F33B0B2EB7B}">
      <dsp:nvSpPr>
        <dsp:cNvPr id="0" name=""/>
        <dsp:cNvSpPr/>
      </dsp:nvSpPr>
      <dsp:spPr>
        <a:xfrm rot="16200000">
          <a:off x="5355318" y="1600724"/>
          <a:ext cx="4818063" cy="1616613"/>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2953" bIns="0" numCol="1" spcCol="1270" anchor="t" anchorCtr="0">
          <a:noAutofit/>
        </a:bodyPr>
        <a:lstStyle/>
        <a:p>
          <a:pPr lvl="0" algn="l" defTabSz="933450">
            <a:lnSpc>
              <a:spcPct val="90000"/>
            </a:lnSpc>
            <a:spcBef>
              <a:spcPct val="0"/>
            </a:spcBef>
            <a:spcAft>
              <a:spcPct val="35000"/>
            </a:spcAft>
          </a:pPr>
          <a:endParaRPr lang="zh-CN" altLang="en-US" sz="2100" kern="1200" dirty="0"/>
        </a:p>
        <a:p>
          <a:pPr marL="171450" lvl="1" indent="-171450" algn="l" defTabSz="711200">
            <a:lnSpc>
              <a:spcPct val="90000"/>
            </a:lnSpc>
            <a:spcBef>
              <a:spcPct val="0"/>
            </a:spcBef>
            <a:spcAft>
              <a:spcPct val="15000"/>
            </a:spcAft>
            <a:buChar char="••"/>
          </a:pPr>
          <a:r>
            <a:rPr lang="en-US" altLang="zh-CN" sz="1600" kern="1200" dirty="0" smtClean="0"/>
            <a:t>Test &amp; Cert.</a:t>
          </a:r>
          <a:endParaRPr lang="zh-CN" altLang="en-US" sz="1600" kern="1200" dirty="0"/>
        </a:p>
        <a:p>
          <a:pPr marL="171450" lvl="1" indent="-171450" algn="l" defTabSz="711200">
            <a:lnSpc>
              <a:spcPct val="90000"/>
            </a:lnSpc>
            <a:spcBef>
              <a:spcPct val="0"/>
            </a:spcBef>
            <a:spcAft>
              <a:spcPct val="15000"/>
            </a:spcAft>
            <a:buChar char="••"/>
          </a:pPr>
          <a:r>
            <a:rPr lang="en-US" altLang="zh-CN" sz="1600" kern="1200" dirty="0" smtClean="0"/>
            <a:t>Consulting</a:t>
          </a:r>
          <a:endParaRPr lang="zh-CN" altLang="en-US" sz="1600" kern="1200" dirty="0"/>
        </a:p>
        <a:p>
          <a:pPr marL="171450" lvl="1" indent="-171450" algn="l" defTabSz="711200">
            <a:lnSpc>
              <a:spcPct val="90000"/>
            </a:lnSpc>
            <a:spcBef>
              <a:spcPct val="0"/>
            </a:spcBef>
            <a:spcAft>
              <a:spcPct val="15000"/>
            </a:spcAft>
            <a:buChar char="••"/>
          </a:pPr>
          <a:r>
            <a:rPr lang="en-US" altLang="zh-CN" sz="1600" kern="1200" dirty="0" smtClean="0"/>
            <a:t>Government decision support</a:t>
          </a:r>
          <a:endParaRPr lang="zh-CN" altLang="en-US" sz="1600" kern="1200" dirty="0"/>
        </a:p>
        <a:p>
          <a:pPr marL="171450" lvl="1" indent="-171450" algn="l" defTabSz="711200">
            <a:lnSpc>
              <a:spcPct val="90000"/>
            </a:lnSpc>
            <a:spcBef>
              <a:spcPct val="0"/>
            </a:spcBef>
            <a:spcAft>
              <a:spcPct val="15000"/>
            </a:spcAft>
            <a:buChar char="••"/>
          </a:pPr>
          <a:r>
            <a:rPr lang="en-US" altLang="zh-CN" sz="1600" kern="1200" dirty="0" smtClean="0"/>
            <a:t>Special national program</a:t>
          </a:r>
          <a:endParaRPr lang="zh-CN" altLang="en-US" sz="1600" kern="1200" dirty="0"/>
        </a:p>
        <a:p>
          <a:pPr marL="171450" lvl="1" indent="-171450" algn="l" defTabSz="711200">
            <a:lnSpc>
              <a:spcPct val="90000"/>
            </a:lnSpc>
            <a:spcBef>
              <a:spcPct val="0"/>
            </a:spcBef>
            <a:spcAft>
              <a:spcPct val="15000"/>
            </a:spcAft>
            <a:buChar char="••"/>
          </a:pPr>
          <a:r>
            <a:rPr lang="en-US" altLang="zh-CN" sz="1600" kern="1200" dirty="0" smtClean="0"/>
            <a:t>Supervision support</a:t>
          </a:r>
          <a:endParaRPr lang="zh-CN" altLang="en-US" sz="1600" kern="1200" dirty="0"/>
        </a:p>
      </dsp:txBody>
      <dsp:txXfrm rot="5400000">
        <a:off x="6956043" y="963612"/>
        <a:ext cx="1616613" cy="2890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4F6DA-11F5-4DEF-ACFD-184488894B00}">
      <dsp:nvSpPr>
        <dsp:cNvPr id="0" name=""/>
        <dsp:cNvSpPr/>
      </dsp:nvSpPr>
      <dsp:spPr>
        <a:xfrm rot="16200000">
          <a:off x="508000" y="-508000"/>
          <a:ext cx="2032000" cy="3048000"/>
        </a:xfrm>
        <a:prstGeom prst="round1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solidFill>
                <a:schemeClr val="tx2">
                  <a:lumMod val="75000"/>
                </a:schemeClr>
              </a:solidFill>
            </a:rPr>
            <a:t>1  Manufacturer</a:t>
          </a:r>
          <a:br>
            <a:rPr lang="en-US" sz="2000" kern="1200" dirty="0" smtClean="0">
              <a:solidFill>
                <a:schemeClr val="tx2">
                  <a:lumMod val="75000"/>
                </a:schemeClr>
              </a:solidFill>
            </a:rPr>
          </a:br>
          <a:r>
            <a:rPr lang="en-US" sz="2000" kern="1200" dirty="0" smtClean="0">
              <a:solidFill>
                <a:schemeClr val="tx2">
                  <a:lumMod val="75000"/>
                </a:schemeClr>
              </a:solidFill>
            </a:rPr>
            <a:t>    Initiative</a:t>
          </a:r>
        </a:p>
        <a:p>
          <a:pPr lvl="0" algn="l" defTabSz="889000">
            <a:lnSpc>
              <a:spcPct val="90000"/>
            </a:lnSpc>
            <a:spcBef>
              <a:spcPct val="0"/>
            </a:spcBef>
            <a:spcAft>
              <a:spcPct val="35000"/>
            </a:spcAft>
          </a:pPr>
          <a:r>
            <a:rPr lang="en-US" sz="2000" kern="1200" dirty="0" smtClean="0">
              <a:solidFill>
                <a:schemeClr val="tx2">
                  <a:lumMod val="75000"/>
                </a:schemeClr>
              </a:solidFill>
            </a:rPr>
            <a:t>    Better quality, services.. </a:t>
          </a:r>
        </a:p>
      </dsp:txBody>
      <dsp:txXfrm rot="5400000">
        <a:off x="0" y="0"/>
        <a:ext cx="3048000" cy="1524000"/>
      </dsp:txXfrm>
    </dsp:sp>
    <dsp:sp modelId="{FE4AD0F1-E319-4ADD-8A59-924AB8316502}">
      <dsp:nvSpPr>
        <dsp:cNvPr id="0" name=""/>
        <dsp:cNvSpPr/>
      </dsp:nvSpPr>
      <dsp:spPr>
        <a:xfrm>
          <a:off x="3048000" y="0"/>
          <a:ext cx="3048000" cy="2032000"/>
        </a:xfrm>
        <a:prstGeom prst="round1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solidFill>
                <a:schemeClr val="tx2">
                  <a:lumMod val="75000"/>
                </a:schemeClr>
              </a:solidFill>
            </a:rPr>
            <a:t>2  Government Initiative</a:t>
          </a:r>
        </a:p>
        <a:p>
          <a:pPr lvl="0" algn="l" defTabSz="889000">
            <a:lnSpc>
              <a:spcPct val="90000"/>
            </a:lnSpc>
            <a:spcBef>
              <a:spcPct val="0"/>
            </a:spcBef>
            <a:spcAft>
              <a:spcPct val="35000"/>
            </a:spcAft>
          </a:pPr>
          <a:r>
            <a:rPr lang="en-US" sz="2000" kern="1200" dirty="0" smtClean="0">
              <a:solidFill>
                <a:schemeClr val="tx2">
                  <a:lumMod val="75000"/>
                </a:schemeClr>
              </a:solidFill>
            </a:rPr>
            <a:t>    EM Environment, Safety</a:t>
          </a:r>
        </a:p>
        <a:p>
          <a:pPr lvl="0" algn="ctr" defTabSz="889000">
            <a:lnSpc>
              <a:spcPct val="90000"/>
            </a:lnSpc>
            <a:spcBef>
              <a:spcPct val="0"/>
            </a:spcBef>
            <a:spcAft>
              <a:spcPct val="35000"/>
            </a:spcAft>
          </a:pPr>
          <a:r>
            <a:rPr lang="en-US" sz="2000" kern="1200" dirty="0" smtClean="0">
              <a:solidFill>
                <a:schemeClr val="tx2">
                  <a:lumMod val="75000"/>
                </a:schemeClr>
              </a:solidFill>
            </a:rPr>
            <a:t>CE/FCC/CCC..</a:t>
          </a:r>
          <a:endParaRPr lang="en-US" sz="2000" kern="1200" dirty="0">
            <a:solidFill>
              <a:schemeClr val="tx2">
                <a:lumMod val="75000"/>
              </a:schemeClr>
            </a:solidFill>
          </a:endParaRPr>
        </a:p>
      </dsp:txBody>
      <dsp:txXfrm>
        <a:off x="3048000" y="0"/>
        <a:ext cx="3048000" cy="1524000"/>
      </dsp:txXfrm>
    </dsp:sp>
    <dsp:sp modelId="{D4B202FF-EAFE-414C-A78E-204DB49AD503}">
      <dsp:nvSpPr>
        <dsp:cNvPr id="0" name=""/>
        <dsp:cNvSpPr/>
      </dsp:nvSpPr>
      <dsp:spPr>
        <a:xfrm rot="10800000">
          <a:off x="0" y="2032000"/>
          <a:ext cx="3048000" cy="2032000"/>
        </a:xfrm>
        <a:prstGeom prst="round1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solidFill>
                <a:srgbClr val="0A0A0A"/>
              </a:solidFill>
            </a:rPr>
            <a:t>3  Industry Initiative</a:t>
          </a:r>
        </a:p>
        <a:p>
          <a:pPr lvl="0" algn="l" defTabSz="889000">
            <a:lnSpc>
              <a:spcPct val="90000"/>
            </a:lnSpc>
            <a:spcBef>
              <a:spcPct val="0"/>
            </a:spcBef>
            <a:spcAft>
              <a:spcPct val="35000"/>
            </a:spcAft>
          </a:pPr>
          <a:r>
            <a:rPr lang="en-US" sz="2000" kern="1200" dirty="0" smtClean="0">
              <a:solidFill>
                <a:srgbClr val="0A0A0A"/>
              </a:solidFill>
            </a:rPr>
            <a:t>    C&amp;I</a:t>
          </a:r>
        </a:p>
        <a:p>
          <a:pPr lvl="0" algn="l" defTabSz="889000">
            <a:lnSpc>
              <a:spcPct val="90000"/>
            </a:lnSpc>
            <a:spcBef>
              <a:spcPct val="0"/>
            </a:spcBef>
            <a:spcAft>
              <a:spcPct val="35000"/>
            </a:spcAft>
          </a:pPr>
          <a:r>
            <a:rPr lang="en-US" sz="2000" kern="1200" dirty="0" smtClean="0">
              <a:solidFill>
                <a:srgbClr val="0A0A0A"/>
              </a:solidFill>
            </a:rPr>
            <a:t>    GCF/PTCRB…</a:t>
          </a:r>
          <a:endParaRPr lang="en-US" sz="2000" kern="1200" dirty="0">
            <a:solidFill>
              <a:srgbClr val="0A0A0A"/>
            </a:solidFill>
          </a:endParaRPr>
        </a:p>
      </dsp:txBody>
      <dsp:txXfrm rot="10800000">
        <a:off x="0" y="2539999"/>
        <a:ext cx="3048000" cy="1524000"/>
      </dsp:txXfrm>
    </dsp:sp>
    <dsp:sp modelId="{F3D05419-02D5-4E05-802B-56819E15B0F7}">
      <dsp:nvSpPr>
        <dsp:cNvPr id="0" name=""/>
        <dsp:cNvSpPr/>
      </dsp:nvSpPr>
      <dsp:spPr>
        <a:xfrm rot="5400000">
          <a:off x="3556000" y="1523999"/>
          <a:ext cx="2032000" cy="3048000"/>
        </a:xfrm>
        <a:prstGeom prst="round1Rect">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4   Final User Initiative</a:t>
          </a:r>
        </a:p>
        <a:p>
          <a:pPr lvl="0" algn="l" defTabSz="889000">
            <a:lnSpc>
              <a:spcPct val="90000"/>
            </a:lnSpc>
            <a:spcBef>
              <a:spcPct val="0"/>
            </a:spcBef>
            <a:spcAft>
              <a:spcPct val="35000"/>
            </a:spcAft>
          </a:pPr>
          <a:r>
            <a:rPr lang="en-US" sz="2000" kern="1200" dirty="0" smtClean="0"/>
            <a:t>     Problems, Disputes</a:t>
          </a:r>
        </a:p>
        <a:p>
          <a:pPr lvl="0" algn="l" defTabSz="889000">
            <a:lnSpc>
              <a:spcPct val="90000"/>
            </a:lnSpc>
            <a:spcBef>
              <a:spcPct val="0"/>
            </a:spcBef>
            <a:spcAft>
              <a:spcPct val="35000"/>
            </a:spcAft>
          </a:pPr>
          <a:endParaRPr lang="en-US" sz="2000" kern="1200" dirty="0"/>
        </a:p>
      </dsp:txBody>
      <dsp:txXfrm rot="-5400000">
        <a:off x="3048000" y="2539999"/>
        <a:ext cx="3048000" cy="1524000"/>
      </dsp:txXfrm>
    </dsp:sp>
    <dsp:sp modelId="{8B3A5DC7-61E4-4656-BD65-65A377AD5347}">
      <dsp:nvSpPr>
        <dsp:cNvPr id="0" name=""/>
        <dsp:cNvSpPr/>
      </dsp:nvSpPr>
      <dsp:spPr>
        <a:xfrm>
          <a:off x="2133600" y="1523999"/>
          <a:ext cx="1828800" cy="1016000"/>
        </a:xfrm>
        <a:prstGeom prst="roundRect">
          <a:avLst/>
        </a:prstGeom>
        <a:blipFill rotWithShape="0">
          <a:blip xmlns:r="http://schemas.openxmlformats.org/officeDocument/2006/relationships" r:embed="rId1">
            <a:extLst>
              <a:ext uri="{28A0092B-C50C-407E-A947-70E740481C1C}">
                <a14:useLocalDpi xmlns:a14="http://schemas.microsoft.com/office/drawing/2010/main" val="0"/>
              </a:ext>
            </a:extLst>
          </a:blip>
          <a:tile tx="0" ty="0" sx="100000" sy="100000" flip="none" algn="tl"/>
        </a:blip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Conformity</a:t>
          </a:r>
          <a:endParaRPr lang="en-US" sz="2000" kern="1200" dirty="0"/>
        </a:p>
      </dsp:txBody>
      <dsp:txXfrm>
        <a:off x="2183197" y="1573596"/>
        <a:ext cx="1729606" cy="916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59166-E6D5-41C8-A21C-827FFC2256E5}">
      <dsp:nvSpPr>
        <dsp:cNvPr id="0" name=""/>
        <dsp:cNvSpPr/>
      </dsp:nvSpPr>
      <dsp:spPr>
        <a:xfrm>
          <a:off x="0" y="0"/>
          <a:ext cx="2217530" cy="4064000"/>
        </a:xfrm>
        <a:prstGeom prst="triangle">
          <a:avLst/>
        </a:prstGeom>
        <a:gradFill rotWithShape="0">
          <a:gsLst>
            <a:gs pos="0">
              <a:schemeClr val="accent1">
                <a:hueOff val="0"/>
                <a:satOff val="0"/>
                <a:lumOff val="0"/>
                <a:tint val="100000"/>
                <a:shade val="100000"/>
                <a:satMod val="130000"/>
                <a:alpha val="5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3ECFE7F-CABE-4CE2-AF34-3547CB7A2086}">
      <dsp:nvSpPr>
        <dsp:cNvPr id="0" name=""/>
        <dsp:cNvSpPr/>
      </dsp:nvSpPr>
      <dsp:spPr>
        <a:xfrm>
          <a:off x="367081" y="345836"/>
          <a:ext cx="1441394" cy="72231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Government</a:t>
          </a:r>
        </a:p>
        <a:p>
          <a:pPr lvl="0" algn="ctr" defTabSz="666750">
            <a:lnSpc>
              <a:spcPct val="90000"/>
            </a:lnSpc>
            <a:spcBef>
              <a:spcPct val="0"/>
            </a:spcBef>
            <a:spcAft>
              <a:spcPct val="35000"/>
            </a:spcAft>
          </a:pPr>
          <a:r>
            <a:rPr lang="en-US" altLang="zh-CN" sz="1500" kern="1200" dirty="0" smtClean="0"/>
            <a:t>Laws/Directives</a:t>
          </a:r>
          <a:endParaRPr lang="zh-CN" altLang="en-US" sz="1500" kern="1200" dirty="0"/>
        </a:p>
      </dsp:txBody>
      <dsp:txXfrm>
        <a:off x="402341" y="381096"/>
        <a:ext cx="1370874" cy="651792"/>
      </dsp:txXfrm>
    </dsp:sp>
    <dsp:sp modelId="{01EA091B-BC8F-48C6-93A9-D729AD7751D5}">
      <dsp:nvSpPr>
        <dsp:cNvPr id="0" name=""/>
        <dsp:cNvSpPr/>
      </dsp:nvSpPr>
      <dsp:spPr>
        <a:xfrm>
          <a:off x="367081" y="1295012"/>
          <a:ext cx="1441394" cy="72231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Cert. Body</a:t>
          </a:r>
        </a:p>
        <a:p>
          <a:pPr lvl="0" algn="ctr" defTabSz="666750">
            <a:lnSpc>
              <a:spcPct val="90000"/>
            </a:lnSpc>
            <a:spcBef>
              <a:spcPct val="0"/>
            </a:spcBef>
            <a:spcAft>
              <a:spcPct val="35000"/>
            </a:spcAft>
          </a:pPr>
          <a:r>
            <a:rPr lang="en-US" altLang="zh-CN" sz="1500" kern="1200" dirty="0" err="1" smtClean="0"/>
            <a:t>Impl</a:t>
          </a:r>
          <a:r>
            <a:rPr lang="en-US" altLang="zh-CN" sz="1500" kern="1200" dirty="0" smtClean="0"/>
            <a:t>. Rules</a:t>
          </a:r>
          <a:endParaRPr lang="zh-CN" altLang="en-US" sz="1500" kern="1200" dirty="0"/>
        </a:p>
      </dsp:txBody>
      <dsp:txXfrm>
        <a:off x="402341" y="1330272"/>
        <a:ext cx="1370874" cy="651792"/>
      </dsp:txXfrm>
    </dsp:sp>
    <dsp:sp modelId="{0A102F3C-068F-4C2C-B6D1-8E305D507DD3}">
      <dsp:nvSpPr>
        <dsp:cNvPr id="0" name=""/>
        <dsp:cNvSpPr/>
      </dsp:nvSpPr>
      <dsp:spPr>
        <a:xfrm>
          <a:off x="367081" y="2280331"/>
          <a:ext cx="1441394" cy="72231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Testing Labs</a:t>
          </a:r>
        </a:p>
        <a:p>
          <a:pPr lvl="0" algn="ctr" defTabSz="666750">
            <a:lnSpc>
              <a:spcPct val="90000"/>
            </a:lnSpc>
            <a:spcBef>
              <a:spcPct val="0"/>
            </a:spcBef>
            <a:spcAft>
              <a:spcPct val="35000"/>
            </a:spcAft>
          </a:pPr>
          <a:r>
            <a:rPr lang="en-US" altLang="zh-CN" sz="1500" kern="1200" dirty="0" smtClean="0"/>
            <a:t>Standards</a:t>
          </a:r>
          <a:endParaRPr lang="zh-CN" altLang="en-US" sz="1500" kern="1200" dirty="0"/>
        </a:p>
      </dsp:txBody>
      <dsp:txXfrm>
        <a:off x="402341" y="2315591"/>
        <a:ext cx="1370874" cy="651792"/>
      </dsp:txXfrm>
    </dsp:sp>
    <dsp:sp modelId="{7E5E40F7-86C9-4E16-884F-AE1CBEAC16D2}">
      <dsp:nvSpPr>
        <dsp:cNvPr id="0" name=""/>
        <dsp:cNvSpPr/>
      </dsp:nvSpPr>
      <dsp:spPr>
        <a:xfrm>
          <a:off x="367081" y="3204616"/>
          <a:ext cx="1441394" cy="72231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Manufacturers</a:t>
          </a:r>
          <a:endParaRPr lang="zh-CN" altLang="en-US" sz="1500" kern="1200" dirty="0"/>
        </a:p>
      </dsp:txBody>
      <dsp:txXfrm>
        <a:off x="402341" y="3239876"/>
        <a:ext cx="1370874" cy="6517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59166-E6D5-41C8-A21C-827FFC2256E5}">
      <dsp:nvSpPr>
        <dsp:cNvPr id="0" name=""/>
        <dsp:cNvSpPr/>
      </dsp:nvSpPr>
      <dsp:spPr>
        <a:xfrm>
          <a:off x="0" y="0"/>
          <a:ext cx="2217530" cy="4064000"/>
        </a:xfrm>
        <a:prstGeom prst="triangle">
          <a:avLst/>
        </a:prstGeom>
        <a:gradFill rotWithShape="0">
          <a:gsLst>
            <a:gs pos="0">
              <a:schemeClr val="accent1">
                <a:hueOff val="0"/>
                <a:satOff val="0"/>
                <a:lumOff val="0"/>
                <a:tint val="100000"/>
                <a:shade val="100000"/>
                <a:satMod val="130000"/>
                <a:alpha val="5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3ECFE7F-CABE-4CE2-AF34-3547CB7A2086}">
      <dsp:nvSpPr>
        <dsp:cNvPr id="0" name=""/>
        <dsp:cNvSpPr/>
      </dsp:nvSpPr>
      <dsp:spPr>
        <a:xfrm>
          <a:off x="367081" y="345836"/>
          <a:ext cx="1441394" cy="72231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Government</a:t>
          </a:r>
        </a:p>
        <a:p>
          <a:pPr lvl="0" algn="ctr" defTabSz="666750">
            <a:lnSpc>
              <a:spcPct val="90000"/>
            </a:lnSpc>
            <a:spcBef>
              <a:spcPct val="0"/>
            </a:spcBef>
            <a:spcAft>
              <a:spcPct val="35000"/>
            </a:spcAft>
          </a:pPr>
          <a:r>
            <a:rPr lang="en-US" altLang="zh-CN" sz="1500" kern="1200" dirty="0" smtClean="0"/>
            <a:t>Laws/Directives</a:t>
          </a:r>
          <a:endParaRPr lang="zh-CN" altLang="en-US" sz="1500" kern="1200" dirty="0"/>
        </a:p>
      </dsp:txBody>
      <dsp:txXfrm>
        <a:off x="402341" y="381096"/>
        <a:ext cx="1370874" cy="651792"/>
      </dsp:txXfrm>
    </dsp:sp>
    <dsp:sp modelId="{01EA091B-BC8F-48C6-93A9-D729AD7751D5}">
      <dsp:nvSpPr>
        <dsp:cNvPr id="0" name=""/>
        <dsp:cNvSpPr/>
      </dsp:nvSpPr>
      <dsp:spPr>
        <a:xfrm>
          <a:off x="367081" y="1295012"/>
          <a:ext cx="1441394" cy="72231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Cert. Body</a:t>
          </a:r>
        </a:p>
        <a:p>
          <a:pPr lvl="0" algn="ctr" defTabSz="666750">
            <a:lnSpc>
              <a:spcPct val="90000"/>
            </a:lnSpc>
            <a:spcBef>
              <a:spcPct val="0"/>
            </a:spcBef>
            <a:spcAft>
              <a:spcPct val="35000"/>
            </a:spcAft>
          </a:pPr>
          <a:r>
            <a:rPr lang="en-US" altLang="zh-CN" sz="1500" kern="1200" dirty="0" err="1" smtClean="0"/>
            <a:t>Impl</a:t>
          </a:r>
          <a:r>
            <a:rPr lang="en-US" altLang="zh-CN" sz="1500" kern="1200" dirty="0" smtClean="0"/>
            <a:t>. Rules</a:t>
          </a:r>
          <a:endParaRPr lang="zh-CN" altLang="en-US" sz="1500" kern="1200" dirty="0"/>
        </a:p>
      </dsp:txBody>
      <dsp:txXfrm>
        <a:off x="402341" y="1330272"/>
        <a:ext cx="1370874" cy="651792"/>
      </dsp:txXfrm>
    </dsp:sp>
    <dsp:sp modelId="{0A102F3C-068F-4C2C-B6D1-8E305D507DD3}">
      <dsp:nvSpPr>
        <dsp:cNvPr id="0" name=""/>
        <dsp:cNvSpPr/>
      </dsp:nvSpPr>
      <dsp:spPr>
        <a:xfrm>
          <a:off x="367081" y="2280331"/>
          <a:ext cx="1441394" cy="72231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Testing Labs</a:t>
          </a:r>
        </a:p>
        <a:p>
          <a:pPr lvl="0" algn="ctr" defTabSz="666750">
            <a:lnSpc>
              <a:spcPct val="90000"/>
            </a:lnSpc>
            <a:spcBef>
              <a:spcPct val="0"/>
            </a:spcBef>
            <a:spcAft>
              <a:spcPct val="35000"/>
            </a:spcAft>
          </a:pPr>
          <a:r>
            <a:rPr lang="en-US" altLang="zh-CN" sz="1500" kern="1200" dirty="0" smtClean="0"/>
            <a:t>Standards</a:t>
          </a:r>
          <a:endParaRPr lang="zh-CN" altLang="en-US" sz="1500" kern="1200" dirty="0"/>
        </a:p>
      </dsp:txBody>
      <dsp:txXfrm>
        <a:off x="402341" y="2315591"/>
        <a:ext cx="1370874" cy="651792"/>
      </dsp:txXfrm>
    </dsp:sp>
    <dsp:sp modelId="{7E5E40F7-86C9-4E16-884F-AE1CBEAC16D2}">
      <dsp:nvSpPr>
        <dsp:cNvPr id="0" name=""/>
        <dsp:cNvSpPr/>
      </dsp:nvSpPr>
      <dsp:spPr>
        <a:xfrm>
          <a:off x="367081" y="3204616"/>
          <a:ext cx="1441394" cy="72231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Manufacturers</a:t>
          </a:r>
          <a:endParaRPr lang="zh-CN" altLang="en-US" sz="1500" kern="1200" dirty="0"/>
        </a:p>
      </dsp:txBody>
      <dsp:txXfrm>
        <a:off x="402341" y="3239876"/>
        <a:ext cx="1370874" cy="651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BB078-4B13-44E8-A08A-0B13975392B3}">
      <dsp:nvSpPr>
        <dsp:cNvPr id="0" name=""/>
        <dsp:cNvSpPr/>
      </dsp:nvSpPr>
      <dsp:spPr>
        <a:xfrm rot="5400000">
          <a:off x="-309184" y="1139008"/>
          <a:ext cx="1371911" cy="165808"/>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5B7D54-EB34-431B-93A9-6C1FD2129005}">
      <dsp:nvSpPr>
        <dsp:cNvPr id="0" name=""/>
        <dsp:cNvSpPr/>
      </dsp:nvSpPr>
      <dsp:spPr>
        <a:xfrm>
          <a:off x="3394" y="258994"/>
          <a:ext cx="1842316" cy="11053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Plan</a:t>
          </a:r>
        </a:p>
        <a:p>
          <a:pPr lvl="0" algn="ctr" defTabSz="800100">
            <a:lnSpc>
              <a:spcPct val="90000"/>
            </a:lnSpc>
            <a:spcBef>
              <a:spcPct val="0"/>
            </a:spcBef>
            <a:spcAft>
              <a:spcPct val="35000"/>
            </a:spcAft>
          </a:pPr>
          <a:r>
            <a:rPr lang="en-US" altLang="zh-CN" sz="1800" kern="1200" dirty="0" smtClean="0"/>
            <a:t>Industry, Budget</a:t>
          </a:r>
          <a:endParaRPr lang="zh-CN" altLang="en-US" sz="1800" kern="1200" dirty="0"/>
        </a:p>
      </dsp:txBody>
      <dsp:txXfrm>
        <a:off x="35770" y="291370"/>
        <a:ext cx="1777564" cy="1040637"/>
      </dsp:txXfrm>
    </dsp:sp>
    <dsp:sp modelId="{E00BE9F6-3BEE-4BA2-B061-84E8BBB0C10B}">
      <dsp:nvSpPr>
        <dsp:cNvPr id="0" name=""/>
        <dsp:cNvSpPr/>
      </dsp:nvSpPr>
      <dsp:spPr>
        <a:xfrm rot="5400000">
          <a:off x="-309184" y="2520745"/>
          <a:ext cx="1371911" cy="165808"/>
        </a:xfrm>
        <a:prstGeom prst="rect">
          <a:avLst/>
        </a:prstGeom>
        <a:solidFill>
          <a:schemeClr val="accent2">
            <a:hueOff val="668788"/>
            <a:satOff val="-834"/>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E7D9F4-4DD6-4E1E-AF6F-4281FD9E6430}">
      <dsp:nvSpPr>
        <dsp:cNvPr id="0" name=""/>
        <dsp:cNvSpPr/>
      </dsp:nvSpPr>
      <dsp:spPr>
        <a:xfrm>
          <a:off x="3394" y="1640732"/>
          <a:ext cx="1842316" cy="1105389"/>
        </a:xfrm>
        <a:prstGeom prst="roundRect">
          <a:avLst>
            <a:gd name="adj" fmla="val 10000"/>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Start Building Test Sites</a:t>
          </a:r>
          <a:endParaRPr lang="zh-CN" altLang="en-US" sz="1800" kern="1200" dirty="0"/>
        </a:p>
      </dsp:txBody>
      <dsp:txXfrm>
        <a:off x="35770" y="1673108"/>
        <a:ext cx="1777564" cy="1040637"/>
      </dsp:txXfrm>
    </dsp:sp>
    <dsp:sp modelId="{F116AC31-31B1-4E0F-BE13-201D819A04D7}">
      <dsp:nvSpPr>
        <dsp:cNvPr id="0" name=""/>
        <dsp:cNvSpPr/>
      </dsp:nvSpPr>
      <dsp:spPr>
        <a:xfrm>
          <a:off x="381684" y="3211614"/>
          <a:ext cx="2440454" cy="165808"/>
        </a:xfrm>
        <a:prstGeom prst="rect">
          <a:avLst/>
        </a:prstGeom>
        <a:solidFill>
          <a:schemeClr val="accent2">
            <a:hueOff val="1337577"/>
            <a:satOff val="-1668"/>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BE3987-ACDE-4F53-BBFE-F624C7378957}">
      <dsp:nvSpPr>
        <dsp:cNvPr id="0" name=""/>
        <dsp:cNvSpPr/>
      </dsp:nvSpPr>
      <dsp:spPr>
        <a:xfrm>
          <a:off x="3394" y="3022469"/>
          <a:ext cx="1842316" cy="1105389"/>
        </a:xfrm>
        <a:prstGeom prst="roundRect">
          <a:avLst>
            <a:gd name="adj" fmla="val 10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Purchasing Instruments</a:t>
          </a:r>
          <a:endParaRPr lang="zh-CN" altLang="en-US" sz="1800" kern="1200" dirty="0"/>
        </a:p>
      </dsp:txBody>
      <dsp:txXfrm>
        <a:off x="35770" y="3054845"/>
        <a:ext cx="1777564" cy="1040637"/>
      </dsp:txXfrm>
    </dsp:sp>
    <dsp:sp modelId="{16CF542F-9FC4-439C-9863-1EE3F0529905}">
      <dsp:nvSpPr>
        <dsp:cNvPr id="0" name=""/>
        <dsp:cNvSpPr/>
      </dsp:nvSpPr>
      <dsp:spPr>
        <a:xfrm rot="16200000">
          <a:off x="2141096" y="2520745"/>
          <a:ext cx="1371911" cy="165808"/>
        </a:xfrm>
        <a:prstGeom prst="rect">
          <a:avLst/>
        </a:prstGeom>
        <a:solidFill>
          <a:schemeClr val="accent2">
            <a:hueOff val="2006365"/>
            <a:satOff val="-2502"/>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AA3940-F5CF-4F50-9554-A1F45CD02C0E}">
      <dsp:nvSpPr>
        <dsp:cNvPr id="0" name=""/>
        <dsp:cNvSpPr/>
      </dsp:nvSpPr>
      <dsp:spPr>
        <a:xfrm>
          <a:off x="2453675" y="3022469"/>
          <a:ext cx="1842316" cy="1105389"/>
        </a:xfrm>
        <a:prstGeom prst="roundRect">
          <a:avLst>
            <a:gd name="adj" fmla="val 10000"/>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altLang="zh-CN" sz="1800" kern="1200" dirty="0" smtClean="0"/>
            <a:t>Setup Quality System</a:t>
          </a:r>
          <a:endParaRPr lang="zh-CN" altLang="en-US" sz="1800" kern="1200" dirty="0"/>
        </a:p>
      </dsp:txBody>
      <dsp:txXfrm>
        <a:off x="2486051" y="3054845"/>
        <a:ext cx="1777564" cy="1040637"/>
      </dsp:txXfrm>
    </dsp:sp>
    <dsp:sp modelId="{8C580FED-4DAB-4B9B-B30C-41A14F0FEAE1}">
      <dsp:nvSpPr>
        <dsp:cNvPr id="0" name=""/>
        <dsp:cNvSpPr/>
      </dsp:nvSpPr>
      <dsp:spPr>
        <a:xfrm rot="16200000">
          <a:off x="2141096" y="1139008"/>
          <a:ext cx="1371911" cy="165808"/>
        </a:xfrm>
        <a:prstGeom prst="rect">
          <a:avLst/>
        </a:prstGeom>
        <a:solidFill>
          <a:schemeClr val="accent2">
            <a:hueOff val="2675154"/>
            <a:satOff val="-3337"/>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FC7C0C-1090-4608-9ED1-7F12E86DCD09}">
      <dsp:nvSpPr>
        <dsp:cNvPr id="0" name=""/>
        <dsp:cNvSpPr/>
      </dsp:nvSpPr>
      <dsp:spPr>
        <a:xfrm>
          <a:off x="2453675" y="1640732"/>
          <a:ext cx="1842316" cy="1105389"/>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altLang="zh-CN" sz="1800" kern="1200" dirty="0" smtClean="0"/>
            <a:t>System Integration</a:t>
          </a:r>
          <a:endParaRPr lang="zh-CN" altLang="en-US" sz="1800" kern="1200" dirty="0"/>
        </a:p>
      </dsp:txBody>
      <dsp:txXfrm>
        <a:off x="2486051" y="1673108"/>
        <a:ext cx="1777564" cy="1040637"/>
      </dsp:txXfrm>
    </dsp:sp>
    <dsp:sp modelId="{DA9012DC-55DB-46D7-AC5D-251862E14A72}">
      <dsp:nvSpPr>
        <dsp:cNvPr id="0" name=""/>
        <dsp:cNvSpPr/>
      </dsp:nvSpPr>
      <dsp:spPr>
        <a:xfrm>
          <a:off x="2831964" y="448139"/>
          <a:ext cx="2440454" cy="165808"/>
        </a:xfrm>
        <a:prstGeom prst="rect">
          <a:avLst/>
        </a:prstGeom>
        <a:solidFill>
          <a:schemeClr val="accent2">
            <a:hueOff val="3343942"/>
            <a:satOff val="-4171"/>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8A97E2-CD6A-42C0-96B2-CB6824146229}">
      <dsp:nvSpPr>
        <dsp:cNvPr id="0" name=""/>
        <dsp:cNvSpPr/>
      </dsp:nvSpPr>
      <dsp:spPr>
        <a:xfrm>
          <a:off x="2453675" y="258994"/>
          <a:ext cx="1842316" cy="1105389"/>
        </a:xfrm>
        <a:prstGeom prst="roundRect">
          <a:avLst>
            <a:gd name="adj" fmla="val 10000"/>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Validating Test Sites</a:t>
          </a:r>
          <a:endParaRPr lang="zh-CN" altLang="en-US" sz="1800" kern="1200" dirty="0"/>
        </a:p>
      </dsp:txBody>
      <dsp:txXfrm>
        <a:off x="2486051" y="291370"/>
        <a:ext cx="1777564" cy="1040637"/>
      </dsp:txXfrm>
    </dsp:sp>
    <dsp:sp modelId="{0C3446A7-B0FE-4AFA-B718-D7B20F9D9CA5}">
      <dsp:nvSpPr>
        <dsp:cNvPr id="0" name=""/>
        <dsp:cNvSpPr/>
      </dsp:nvSpPr>
      <dsp:spPr>
        <a:xfrm rot="5400000">
          <a:off x="4591376" y="1139008"/>
          <a:ext cx="1371911" cy="165808"/>
        </a:xfrm>
        <a:prstGeom prst="rect">
          <a:avLst/>
        </a:prstGeom>
        <a:solidFill>
          <a:schemeClr val="accent2">
            <a:hueOff val="4012731"/>
            <a:satOff val="-5005"/>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B4F1EB-A09C-4790-BF5A-9C9B475BA7CF}">
      <dsp:nvSpPr>
        <dsp:cNvPr id="0" name=""/>
        <dsp:cNvSpPr/>
      </dsp:nvSpPr>
      <dsp:spPr>
        <a:xfrm>
          <a:off x="4903956" y="258994"/>
          <a:ext cx="1842316" cy="1105389"/>
        </a:xfrm>
        <a:prstGeom prst="roundRect">
          <a:avLst>
            <a:gd name="adj" fmla="val 10000"/>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Training</a:t>
          </a:r>
        </a:p>
        <a:p>
          <a:pPr lvl="0" algn="ctr" defTabSz="800100">
            <a:lnSpc>
              <a:spcPct val="90000"/>
            </a:lnSpc>
            <a:spcBef>
              <a:spcPct val="0"/>
            </a:spcBef>
            <a:spcAft>
              <a:spcPct val="35000"/>
            </a:spcAft>
          </a:pPr>
          <a:r>
            <a:rPr lang="en-US" altLang="zh-CN" sz="1800" kern="1200" dirty="0" smtClean="0"/>
            <a:t>Complete SOPs</a:t>
          </a:r>
          <a:endParaRPr lang="zh-CN" altLang="en-US" sz="1800" kern="1200" dirty="0"/>
        </a:p>
      </dsp:txBody>
      <dsp:txXfrm>
        <a:off x="4936332" y="291370"/>
        <a:ext cx="1777564" cy="1040637"/>
      </dsp:txXfrm>
    </dsp:sp>
    <dsp:sp modelId="{104A43CA-1CAB-4682-AF11-1CC3FAB916A2}">
      <dsp:nvSpPr>
        <dsp:cNvPr id="0" name=""/>
        <dsp:cNvSpPr/>
      </dsp:nvSpPr>
      <dsp:spPr>
        <a:xfrm rot="5400000">
          <a:off x="4591376" y="2520745"/>
          <a:ext cx="1371911" cy="165808"/>
        </a:xfrm>
        <a:prstGeom prst="rect">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F905ED-21E8-485E-9BB7-7969902EB65F}">
      <dsp:nvSpPr>
        <dsp:cNvPr id="0" name=""/>
        <dsp:cNvSpPr/>
      </dsp:nvSpPr>
      <dsp:spPr>
        <a:xfrm>
          <a:off x="4903956" y="1640732"/>
          <a:ext cx="1842316" cy="1105389"/>
        </a:xfrm>
        <a:prstGeom prst="roundRect">
          <a:avLst>
            <a:gd name="adj" fmla="val 10000"/>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Audit</a:t>
          </a:r>
        </a:p>
        <a:p>
          <a:pPr lvl="0" algn="ctr" defTabSz="800100">
            <a:lnSpc>
              <a:spcPct val="90000"/>
            </a:lnSpc>
            <a:spcBef>
              <a:spcPct val="0"/>
            </a:spcBef>
            <a:spcAft>
              <a:spcPct val="35000"/>
            </a:spcAft>
          </a:pPr>
          <a:r>
            <a:rPr lang="en-US" altLang="zh-CN" sz="1800" kern="1200" dirty="0" smtClean="0"/>
            <a:t>Got Accreditation</a:t>
          </a:r>
          <a:endParaRPr lang="zh-CN" altLang="en-US" sz="1800" kern="1200" dirty="0"/>
        </a:p>
      </dsp:txBody>
      <dsp:txXfrm>
        <a:off x="4936332" y="1673108"/>
        <a:ext cx="1777564" cy="1040637"/>
      </dsp:txXfrm>
    </dsp:sp>
    <dsp:sp modelId="{0AC7B4C8-1CA4-49F5-86FF-3C6EF9A0ADC1}">
      <dsp:nvSpPr>
        <dsp:cNvPr id="0" name=""/>
        <dsp:cNvSpPr/>
      </dsp:nvSpPr>
      <dsp:spPr>
        <a:xfrm>
          <a:off x="4903956" y="3022469"/>
          <a:ext cx="1842316" cy="1105389"/>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Commercial Operation</a:t>
          </a:r>
          <a:endParaRPr lang="zh-CN" altLang="en-US" sz="1800" kern="1200" dirty="0"/>
        </a:p>
      </dsp:txBody>
      <dsp:txXfrm>
        <a:off x="4936332" y="3054845"/>
        <a:ext cx="1777564" cy="104063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10/26/2015</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10/26/2015</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5ECFA5-82D6-4FAA-AC71-4FE3398F1523}" type="slidenum">
              <a:rPr lang="en-US" smtClean="0"/>
              <a:t>12</a:t>
            </a:fld>
            <a:endParaRPr lang="en-US"/>
          </a:p>
        </p:txBody>
      </p:sp>
    </p:spTree>
    <p:extLst>
      <p:ext uri="{BB962C8B-B14F-4D97-AF65-F5344CB8AC3E}">
        <p14:creationId xmlns:p14="http://schemas.microsoft.com/office/powerpoint/2010/main" val="3920154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5ECFA5-82D6-4FAA-AC71-4FE3398F1523}" type="slidenum">
              <a:rPr lang="en-US" smtClean="0"/>
              <a:t>13</a:t>
            </a:fld>
            <a:endParaRPr lang="en-US"/>
          </a:p>
        </p:txBody>
      </p:sp>
    </p:spTree>
    <p:extLst>
      <p:ext uri="{BB962C8B-B14F-4D97-AF65-F5344CB8AC3E}">
        <p14:creationId xmlns:p14="http://schemas.microsoft.com/office/powerpoint/2010/main" val="3920154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If you have enough</a:t>
            </a:r>
            <a:r>
              <a:rPr lang="en-US" altLang="zh-CN" baseline="0" dirty="0" smtClean="0"/>
              <a:t> budget, please choose SAC. The SAC is still the most popular one, especially for FCC.</a:t>
            </a:r>
            <a:endParaRPr lang="zh-CN" altLang="en-US" dirty="0"/>
          </a:p>
        </p:txBody>
      </p:sp>
      <p:sp>
        <p:nvSpPr>
          <p:cNvPr id="4" name="灯片编号占位符 3"/>
          <p:cNvSpPr>
            <a:spLocks noGrp="1"/>
          </p:cNvSpPr>
          <p:nvPr>
            <p:ph type="sldNum" sz="quarter" idx="10"/>
          </p:nvPr>
        </p:nvSpPr>
        <p:spPr/>
        <p:txBody>
          <a:bodyPr/>
          <a:lstStyle/>
          <a:p>
            <a:fld id="{245ECFA5-82D6-4FAA-AC71-4FE3398F1523}" type="slidenum">
              <a:rPr lang="en-US" smtClean="0"/>
              <a:t>14</a:t>
            </a:fld>
            <a:endParaRPr lang="en-US"/>
          </a:p>
        </p:txBody>
      </p:sp>
    </p:spTree>
    <p:extLst>
      <p:ext uri="{BB962C8B-B14F-4D97-AF65-F5344CB8AC3E}">
        <p14:creationId xmlns:p14="http://schemas.microsoft.com/office/powerpoint/2010/main" val="3920154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5ECFA5-82D6-4FAA-AC71-4FE3398F1523}" type="slidenum">
              <a:rPr lang="en-US" smtClean="0"/>
              <a:t>15</a:t>
            </a:fld>
            <a:endParaRPr lang="en-US"/>
          </a:p>
        </p:txBody>
      </p:sp>
    </p:spTree>
    <p:extLst>
      <p:ext uri="{BB962C8B-B14F-4D97-AF65-F5344CB8AC3E}">
        <p14:creationId xmlns:p14="http://schemas.microsoft.com/office/powerpoint/2010/main" val="3920154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5ECFA5-82D6-4FAA-AC71-4FE3398F1523}" type="slidenum">
              <a:rPr lang="en-US" smtClean="0"/>
              <a:t>16</a:t>
            </a:fld>
            <a:endParaRPr lang="en-US"/>
          </a:p>
        </p:txBody>
      </p:sp>
    </p:spTree>
    <p:extLst>
      <p:ext uri="{BB962C8B-B14F-4D97-AF65-F5344CB8AC3E}">
        <p14:creationId xmlns:p14="http://schemas.microsoft.com/office/powerpoint/2010/main" val="3920154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Aircraft</a:t>
            </a:r>
            <a:r>
              <a:rPr lang="en-US" altLang="zh-CN" baseline="0" dirty="0" smtClean="0"/>
              <a:t> EMC: 400Hz AC required.</a:t>
            </a:r>
            <a:endParaRPr lang="zh-CN" altLang="en-US" dirty="0"/>
          </a:p>
        </p:txBody>
      </p:sp>
      <p:sp>
        <p:nvSpPr>
          <p:cNvPr id="4" name="灯片编号占位符 3"/>
          <p:cNvSpPr>
            <a:spLocks noGrp="1"/>
          </p:cNvSpPr>
          <p:nvPr>
            <p:ph type="sldNum" sz="quarter" idx="10"/>
          </p:nvPr>
        </p:nvSpPr>
        <p:spPr/>
        <p:txBody>
          <a:bodyPr/>
          <a:lstStyle/>
          <a:p>
            <a:fld id="{245ECFA5-82D6-4FAA-AC71-4FE3398F1523}" type="slidenum">
              <a:rPr lang="en-US" smtClean="0"/>
              <a:t>17</a:t>
            </a:fld>
            <a:endParaRPr lang="en-US"/>
          </a:p>
        </p:txBody>
      </p:sp>
    </p:spTree>
    <p:extLst>
      <p:ext uri="{BB962C8B-B14F-4D97-AF65-F5344CB8AC3E}">
        <p14:creationId xmlns:p14="http://schemas.microsoft.com/office/powerpoint/2010/main" val="3920154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5ECFA5-82D6-4FAA-AC71-4FE3398F1523}" type="slidenum">
              <a:rPr lang="en-US" smtClean="0"/>
              <a:t>18</a:t>
            </a:fld>
            <a:endParaRPr lang="en-US"/>
          </a:p>
        </p:txBody>
      </p:sp>
    </p:spTree>
    <p:extLst>
      <p:ext uri="{BB962C8B-B14F-4D97-AF65-F5344CB8AC3E}">
        <p14:creationId xmlns:p14="http://schemas.microsoft.com/office/powerpoint/2010/main" val="3920154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5ECFA5-82D6-4FAA-AC71-4FE3398F1523}" type="slidenum">
              <a:rPr lang="en-US" smtClean="0"/>
              <a:t>19</a:t>
            </a:fld>
            <a:endParaRPr lang="en-US"/>
          </a:p>
        </p:txBody>
      </p:sp>
    </p:spTree>
    <p:extLst>
      <p:ext uri="{BB962C8B-B14F-4D97-AF65-F5344CB8AC3E}">
        <p14:creationId xmlns:p14="http://schemas.microsoft.com/office/powerpoint/2010/main" val="3920154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Your never know what</a:t>
            </a:r>
            <a:r>
              <a:rPr lang="en-US" altLang="zh-CN" baseline="0" dirty="0" smtClean="0"/>
              <a:t> kinds of cable of your next EUT and what kind of protocol it runs.</a:t>
            </a:r>
            <a:endParaRPr lang="zh-CN" altLang="en-US" dirty="0"/>
          </a:p>
        </p:txBody>
      </p:sp>
      <p:sp>
        <p:nvSpPr>
          <p:cNvPr id="4" name="灯片编号占位符 3"/>
          <p:cNvSpPr>
            <a:spLocks noGrp="1"/>
          </p:cNvSpPr>
          <p:nvPr>
            <p:ph type="sldNum" sz="quarter" idx="10"/>
          </p:nvPr>
        </p:nvSpPr>
        <p:spPr/>
        <p:txBody>
          <a:bodyPr/>
          <a:lstStyle/>
          <a:p>
            <a:fld id="{245ECFA5-82D6-4FAA-AC71-4FE3398F1523}" type="slidenum">
              <a:rPr lang="en-US" smtClean="0"/>
              <a:t>20</a:t>
            </a:fld>
            <a:endParaRPr lang="en-US"/>
          </a:p>
        </p:txBody>
      </p:sp>
    </p:spTree>
    <p:extLst>
      <p:ext uri="{BB962C8B-B14F-4D97-AF65-F5344CB8AC3E}">
        <p14:creationId xmlns:p14="http://schemas.microsoft.com/office/powerpoint/2010/main" val="3920154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Antenna:</a:t>
            </a:r>
            <a:r>
              <a:rPr lang="en-US" altLang="zh-CN" baseline="0" dirty="0" smtClean="0"/>
              <a:t> Check the mechanical connection of the resonant elements.</a:t>
            </a:r>
            <a:endParaRPr lang="zh-CN" altLang="en-US" dirty="0"/>
          </a:p>
        </p:txBody>
      </p:sp>
      <p:sp>
        <p:nvSpPr>
          <p:cNvPr id="4" name="灯片编号占位符 3"/>
          <p:cNvSpPr>
            <a:spLocks noGrp="1"/>
          </p:cNvSpPr>
          <p:nvPr>
            <p:ph type="sldNum" sz="quarter" idx="10"/>
          </p:nvPr>
        </p:nvSpPr>
        <p:spPr/>
        <p:txBody>
          <a:bodyPr/>
          <a:lstStyle/>
          <a:p>
            <a:fld id="{245ECFA5-82D6-4FAA-AC71-4FE3398F1523}" type="slidenum">
              <a:rPr lang="en-US" smtClean="0"/>
              <a:t>21</a:t>
            </a:fld>
            <a:endParaRPr lang="en-US"/>
          </a:p>
        </p:txBody>
      </p:sp>
    </p:spTree>
    <p:extLst>
      <p:ext uri="{BB962C8B-B14F-4D97-AF65-F5344CB8AC3E}">
        <p14:creationId xmlns:p14="http://schemas.microsoft.com/office/powerpoint/2010/main" val="392015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 The only</a:t>
            </a:r>
            <a:r>
              <a:rPr lang="en-US" altLang="zh-CN" baseline="0" dirty="0" smtClean="0"/>
              <a:t> one national institute on information and communications, especially on telecommunications.</a:t>
            </a:r>
            <a:endParaRPr lang="en-US" altLang="zh-CN" dirty="0" smtClean="0"/>
          </a:p>
          <a:p>
            <a:r>
              <a:rPr lang="en-US" altLang="zh-CN" dirty="0" smtClean="0"/>
              <a:t>2. Over 8 locations in</a:t>
            </a:r>
            <a:r>
              <a:rPr lang="en-US" altLang="zh-CN" baseline="0" dirty="0" smtClean="0"/>
              <a:t> Beijing, 5 branches all over China. Three branches have similar business scope as the headquarters, there are in Shanghai (east of China), Chongqing (west of China) and Shenzhen (south of China). Other two branches locate in Guangzhou and Baoding, which have special research and business on intelligent city and seismic resistance.</a:t>
            </a:r>
          </a:p>
          <a:p>
            <a:r>
              <a:rPr lang="en-US" altLang="zh-CN" baseline="0" dirty="0" smtClean="0"/>
              <a:t>3. For example, our institute drafted the well-known internet plus policy in China.</a:t>
            </a:r>
          </a:p>
          <a:p>
            <a:endParaRPr lang="zh-CN" altLang="en-US" dirty="0"/>
          </a:p>
        </p:txBody>
      </p:sp>
      <p:sp>
        <p:nvSpPr>
          <p:cNvPr id="4" name="灯片编号占位符 3"/>
          <p:cNvSpPr>
            <a:spLocks noGrp="1"/>
          </p:cNvSpPr>
          <p:nvPr>
            <p:ph type="sldNum" sz="quarter" idx="10"/>
          </p:nvPr>
        </p:nvSpPr>
        <p:spPr/>
        <p:txBody>
          <a:bodyPr/>
          <a:lstStyle/>
          <a:p>
            <a:fld id="{245ECFA5-82D6-4FAA-AC71-4FE3398F1523}" type="slidenum">
              <a:rPr lang="en-US" smtClean="0"/>
              <a:t>2</a:t>
            </a:fld>
            <a:endParaRPr lang="en-US"/>
          </a:p>
        </p:txBody>
      </p:sp>
    </p:spTree>
    <p:extLst>
      <p:ext uri="{BB962C8B-B14F-4D97-AF65-F5344CB8AC3E}">
        <p14:creationId xmlns:p14="http://schemas.microsoft.com/office/powerpoint/2010/main" val="2605987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22</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Develop more ITU standards for ITU C&amp;I program.</a:t>
            </a:r>
            <a:endParaRPr lang="zh-CN" altLang="en-US" dirty="0"/>
          </a:p>
        </p:txBody>
      </p:sp>
      <p:sp>
        <p:nvSpPr>
          <p:cNvPr id="4" name="灯片编号占位符 3"/>
          <p:cNvSpPr>
            <a:spLocks noGrp="1"/>
          </p:cNvSpPr>
          <p:nvPr>
            <p:ph type="sldNum" sz="quarter" idx="10"/>
          </p:nvPr>
        </p:nvSpPr>
        <p:spPr/>
        <p:txBody>
          <a:bodyPr/>
          <a:lstStyle/>
          <a:p>
            <a:fld id="{245ECFA5-82D6-4FAA-AC71-4FE3398F1523}" type="slidenum">
              <a:rPr lang="en-US" smtClean="0"/>
              <a:t>5</a:t>
            </a:fld>
            <a:endParaRPr lang="en-US"/>
          </a:p>
        </p:txBody>
      </p:sp>
    </p:spTree>
    <p:extLst>
      <p:ext uri="{BB962C8B-B14F-4D97-AF65-F5344CB8AC3E}">
        <p14:creationId xmlns:p14="http://schemas.microsoft.com/office/powerpoint/2010/main" val="2796697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solidFill>
                <a:schemeClr val="tx2">
                  <a:lumMod val="75000"/>
                </a:schemeClr>
              </a:solidFill>
            </a:endParaRPr>
          </a:p>
        </p:txBody>
      </p:sp>
      <p:sp>
        <p:nvSpPr>
          <p:cNvPr id="4" name="灯片编号占位符 3"/>
          <p:cNvSpPr>
            <a:spLocks noGrp="1"/>
          </p:cNvSpPr>
          <p:nvPr>
            <p:ph type="sldNum" sz="quarter" idx="10"/>
          </p:nvPr>
        </p:nvSpPr>
        <p:spPr/>
        <p:txBody>
          <a:bodyPr/>
          <a:lstStyle/>
          <a:p>
            <a:fld id="{245ECFA5-82D6-4FAA-AC71-4FE3398F1523}" type="slidenum">
              <a:rPr lang="en-US" smtClean="0"/>
              <a:t>6</a:t>
            </a:fld>
            <a:endParaRPr lang="en-US"/>
          </a:p>
        </p:txBody>
      </p:sp>
    </p:spTree>
    <p:extLst>
      <p:ext uri="{BB962C8B-B14F-4D97-AF65-F5344CB8AC3E}">
        <p14:creationId xmlns:p14="http://schemas.microsoft.com/office/powerpoint/2010/main" val="386508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chemeClr val="tx2">
                    <a:lumMod val="75000"/>
                  </a:schemeClr>
                </a:solidFill>
              </a:rPr>
              <a:t>Note: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altLang="zh-CN" dirty="0" smtClean="0">
                <a:solidFill>
                  <a:schemeClr val="tx2">
                    <a:lumMod val="75000"/>
                  </a:schemeClr>
                </a:solidFill>
              </a:rPr>
              <a:t>In some cases,</a:t>
            </a:r>
            <a:r>
              <a:rPr lang="en-US" altLang="zh-CN" baseline="0" dirty="0" smtClean="0">
                <a:solidFill>
                  <a:schemeClr val="tx2">
                    <a:lumMod val="75000"/>
                  </a:schemeClr>
                </a:solidFill>
              </a:rPr>
              <a:t> the government may not be a part of this structure. In other cases, the government may manage the certification directly.</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altLang="zh-CN" baseline="0" dirty="0" smtClean="0">
                <a:solidFill>
                  <a:schemeClr val="tx2">
                    <a:lumMod val="75000"/>
                  </a:schemeClr>
                </a:solidFill>
              </a:rPr>
              <a:t>Some certification bodies may accept reports from foreign labs without MRA.</a:t>
            </a:r>
            <a:endParaRPr lang="en-US" altLang="zh-CN" dirty="0" smtClean="0">
              <a:solidFill>
                <a:schemeClr val="tx2">
                  <a:lumMod val="75000"/>
                </a:schemeClr>
              </a:solidFill>
            </a:endParaRPr>
          </a:p>
        </p:txBody>
      </p:sp>
      <p:sp>
        <p:nvSpPr>
          <p:cNvPr id="4" name="灯片编号占位符 3"/>
          <p:cNvSpPr>
            <a:spLocks noGrp="1"/>
          </p:cNvSpPr>
          <p:nvPr>
            <p:ph type="sldNum" sz="quarter" idx="10"/>
          </p:nvPr>
        </p:nvSpPr>
        <p:spPr/>
        <p:txBody>
          <a:bodyPr/>
          <a:lstStyle/>
          <a:p>
            <a:fld id="{245ECFA5-82D6-4FAA-AC71-4FE3398F1523}" type="slidenum">
              <a:rPr lang="en-US" smtClean="0"/>
              <a:t>7</a:t>
            </a:fld>
            <a:endParaRPr lang="en-US"/>
          </a:p>
        </p:txBody>
      </p:sp>
    </p:spTree>
    <p:extLst>
      <p:ext uri="{BB962C8B-B14F-4D97-AF65-F5344CB8AC3E}">
        <p14:creationId xmlns:p14="http://schemas.microsoft.com/office/powerpoint/2010/main" val="386508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most cases, the compliance means conformity</a:t>
            </a:r>
            <a:r>
              <a:rPr lang="en-US" altLang="zh-CN" baseline="0" dirty="0" smtClean="0"/>
              <a:t> to a specific standards. This page reviews the main EMC standardization organizations.</a:t>
            </a:r>
            <a:endParaRPr lang="en-US" altLang="zh-CN" dirty="0" smtClean="0"/>
          </a:p>
          <a:p>
            <a:r>
              <a:rPr lang="en-US" altLang="zh-CN" dirty="0" smtClean="0"/>
              <a:t>TC22: ISO 11452 series, ISO 7637, ISO 10605 series.</a:t>
            </a:r>
          </a:p>
          <a:p>
            <a:endParaRPr lang="en-US" altLang="zh-CN" dirty="0" smtClean="0"/>
          </a:p>
          <a:p>
            <a:r>
              <a:rPr lang="en-US" altLang="zh-CN" dirty="0" smtClean="0"/>
              <a:t>Tracing these standards is</a:t>
            </a:r>
            <a:r>
              <a:rPr lang="en-US" altLang="zh-CN" baseline="0" dirty="0" smtClean="0"/>
              <a:t> important and very time/money consuming.</a:t>
            </a:r>
            <a:endParaRPr lang="zh-CN" altLang="en-US" dirty="0"/>
          </a:p>
        </p:txBody>
      </p:sp>
      <p:sp>
        <p:nvSpPr>
          <p:cNvPr id="4" name="灯片编号占位符 3"/>
          <p:cNvSpPr>
            <a:spLocks noGrp="1"/>
          </p:cNvSpPr>
          <p:nvPr>
            <p:ph type="sldNum" sz="quarter" idx="10"/>
          </p:nvPr>
        </p:nvSpPr>
        <p:spPr/>
        <p:txBody>
          <a:bodyPr/>
          <a:lstStyle/>
          <a:p>
            <a:fld id="{245ECFA5-82D6-4FAA-AC71-4FE3398F1523}" type="slidenum">
              <a:rPr lang="en-US" smtClean="0"/>
              <a:t>8</a:t>
            </a:fld>
            <a:endParaRPr lang="en-US"/>
          </a:p>
        </p:txBody>
      </p:sp>
    </p:spTree>
    <p:extLst>
      <p:ext uri="{BB962C8B-B14F-4D97-AF65-F5344CB8AC3E}">
        <p14:creationId xmlns:p14="http://schemas.microsoft.com/office/powerpoint/2010/main" val="303223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5ECFA5-82D6-4FAA-AC71-4FE3398F1523}" type="slidenum">
              <a:rPr lang="en-US" smtClean="0"/>
              <a:t>9</a:t>
            </a:fld>
            <a:endParaRPr lang="en-US"/>
          </a:p>
        </p:txBody>
      </p:sp>
    </p:spTree>
    <p:extLst>
      <p:ext uri="{BB962C8B-B14F-4D97-AF65-F5344CB8AC3E}">
        <p14:creationId xmlns:p14="http://schemas.microsoft.com/office/powerpoint/2010/main" val="3920154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 decision</a:t>
            </a:r>
            <a:r>
              <a:rPr lang="en-US" altLang="zh-CN" baseline="0" dirty="0" smtClean="0"/>
              <a:t> is which industry will you concern.</a:t>
            </a:r>
          </a:p>
          <a:p>
            <a:r>
              <a:rPr lang="en-US" altLang="zh-CN" dirty="0" smtClean="0"/>
              <a:t>Of course we will choose</a:t>
            </a:r>
            <a:r>
              <a:rPr lang="en-US" altLang="zh-CN" baseline="0" dirty="0" smtClean="0"/>
              <a:t> telecommunication industry,</a:t>
            </a:r>
            <a:endParaRPr lang="en-US" altLang="zh-CN" dirty="0" smtClean="0"/>
          </a:p>
          <a:p>
            <a:endParaRPr lang="en-US" altLang="zh-CN" dirty="0" smtClean="0"/>
          </a:p>
          <a:p>
            <a:r>
              <a:rPr lang="en-US" altLang="zh-CN" dirty="0" smtClean="0"/>
              <a:t>EMC</a:t>
            </a:r>
            <a:r>
              <a:rPr lang="en-US" altLang="zh-CN" baseline="0" dirty="0" smtClean="0"/>
              <a:t> characteristics for each industry</a:t>
            </a:r>
            <a:endParaRPr lang="en-US" altLang="zh-CN" dirty="0" smtClean="0"/>
          </a:p>
          <a:p>
            <a:pPr marL="228600" indent="-228600">
              <a:buAutoNum type="arabicParenR"/>
            </a:pPr>
            <a:r>
              <a:rPr lang="en-US" altLang="zh-CN" dirty="0" smtClean="0"/>
              <a:t>IT or consumer electronics. Wireless communication need some</a:t>
            </a:r>
            <a:r>
              <a:rPr lang="en-US" altLang="zh-CN" baseline="0" dirty="0" smtClean="0"/>
              <a:t> call boxes</a:t>
            </a:r>
            <a:r>
              <a:rPr lang="en-US" altLang="zh-CN" baseline="0" dirty="0" smtClean="0"/>
              <a:t>;</a:t>
            </a:r>
          </a:p>
          <a:p>
            <a:pPr marL="0" indent="0">
              <a:buFont typeface="+mj-lt"/>
              <a:buNone/>
            </a:pPr>
            <a:r>
              <a:rPr lang="en-US" altLang="zh-CN" baseline="0" dirty="0" smtClean="0"/>
              <a:t>2) Household appliance</a:t>
            </a:r>
          </a:p>
          <a:p>
            <a:pPr marL="0" indent="0">
              <a:buFont typeface="+mj-lt"/>
              <a:buNone/>
            </a:pPr>
            <a:r>
              <a:rPr lang="en-US" altLang="zh-CN" baseline="0" dirty="0" smtClean="0"/>
              <a:t>3) Luminaire industries</a:t>
            </a:r>
          </a:p>
          <a:p>
            <a:pPr marL="0" indent="0">
              <a:buNone/>
            </a:pPr>
            <a:r>
              <a:rPr lang="en-US" altLang="zh-CN" baseline="0" dirty="0" smtClean="0"/>
              <a:t>4) Automobile</a:t>
            </a:r>
            <a:r>
              <a:rPr lang="en-US" altLang="zh-CN" baseline="0" dirty="0" smtClean="0"/>
              <a:t>: If you want to test some components</a:t>
            </a:r>
          </a:p>
          <a:p>
            <a:pPr marL="0" indent="0">
              <a:buNone/>
            </a:pPr>
            <a:r>
              <a:rPr lang="en-US" altLang="zh-CN" baseline="0" dirty="0" smtClean="0"/>
              <a:t>               If you want to test a </a:t>
            </a:r>
            <a:r>
              <a:rPr lang="en-US" altLang="zh-CN" baseline="0" dirty="0" smtClean="0"/>
              <a:t>car, you will need the chassis </a:t>
            </a:r>
            <a:r>
              <a:rPr lang="en-US" altLang="zh-CN" baseline="0" dirty="0" err="1" smtClean="0"/>
              <a:t>dynomometer</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altLang="zh-CN" baseline="0" dirty="0" smtClean="0"/>
              <a:t>5) Military / defense industries</a:t>
            </a:r>
          </a:p>
          <a:p>
            <a:pPr marL="0" indent="0">
              <a:buFont typeface="+mj-lt"/>
              <a:buNone/>
            </a:pPr>
            <a:r>
              <a:rPr lang="en-US" altLang="zh-CN" baseline="0" dirty="0" smtClean="0"/>
              <a:t>6) </a:t>
            </a:r>
            <a:r>
              <a:rPr lang="en-US" altLang="zh-CN" baseline="0" dirty="0" smtClean="0"/>
              <a:t>Medical devices</a:t>
            </a:r>
          </a:p>
          <a:p>
            <a:pPr marL="0" indent="0">
              <a:buFont typeface="+mj-lt"/>
              <a:buNone/>
            </a:pPr>
            <a:r>
              <a:rPr lang="en-US" altLang="zh-CN" baseline="0" dirty="0" smtClean="0"/>
              <a:t>7</a:t>
            </a:r>
            <a:r>
              <a:rPr lang="en-US" altLang="zh-CN" baseline="0" dirty="0" smtClean="0"/>
              <a:t>) </a:t>
            </a:r>
            <a:r>
              <a:rPr lang="en-US" altLang="zh-CN" baseline="0" dirty="0" smtClean="0"/>
              <a:t>Train (power consideration)</a:t>
            </a:r>
            <a:endParaRPr lang="en-US" altLang="zh-CN" baseline="0" dirty="0" smtClean="0"/>
          </a:p>
          <a:p>
            <a:pPr marL="0" indent="0">
              <a:buFont typeface="+mj-lt"/>
              <a:buNone/>
            </a:pPr>
            <a:r>
              <a:rPr lang="en-US" altLang="zh-CN" baseline="0" dirty="0" smtClean="0"/>
              <a:t>8) </a:t>
            </a:r>
            <a:r>
              <a:rPr lang="en-US" altLang="zh-CN" baseline="0" dirty="0" smtClean="0"/>
              <a:t>Electricity (</a:t>
            </a:r>
            <a:r>
              <a:rPr lang="en-US" altLang="zh-CN" baseline="0" smtClean="0"/>
              <a:t>power consideration)</a:t>
            </a:r>
            <a:endParaRPr lang="zh-CN" altLang="en-US" dirty="0"/>
          </a:p>
        </p:txBody>
      </p:sp>
      <p:sp>
        <p:nvSpPr>
          <p:cNvPr id="4" name="灯片编号占位符 3"/>
          <p:cNvSpPr>
            <a:spLocks noGrp="1"/>
          </p:cNvSpPr>
          <p:nvPr>
            <p:ph type="sldNum" sz="quarter" idx="10"/>
          </p:nvPr>
        </p:nvSpPr>
        <p:spPr/>
        <p:txBody>
          <a:bodyPr/>
          <a:lstStyle/>
          <a:p>
            <a:fld id="{245ECFA5-82D6-4FAA-AC71-4FE3398F1523}" type="slidenum">
              <a:rPr lang="en-US" smtClean="0"/>
              <a:t>10</a:t>
            </a:fld>
            <a:endParaRPr lang="en-US"/>
          </a:p>
        </p:txBody>
      </p:sp>
    </p:spTree>
    <p:extLst>
      <p:ext uri="{BB962C8B-B14F-4D97-AF65-F5344CB8AC3E}">
        <p14:creationId xmlns:p14="http://schemas.microsoft.com/office/powerpoint/2010/main" val="3920154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Note:</a:t>
            </a:r>
            <a:r>
              <a:rPr lang="en-US" altLang="zh-CN" baseline="0" smtClean="0"/>
              <a:t> </a:t>
            </a:r>
            <a:r>
              <a:rPr lang="en-US" altLang="zh-CN" smtClean="0"/>
              <a:t>Building/house</a:t>
            </a:r>
            <a:r>
              <a:rPr lang="en-US" altLang="zh-CN" baseline="0" smtClean="0"/>
              <a:t> </a:t>
            </a:r>
            <a:r>
              <a:rPr lang="en-US" altLang="zh-CN" baseline="0" dirty="0" smtClean="0"/>
              <a:t>rent cost is not included.</a:t>
            </a:r>
            <a:endParaRPr lang="zh-CN" altLang="en-US" dirty="0"/>
          </a:p>
        </p:txBody>
      </p:sp>
      <p:sp>
        <p:nvSpPr>
          <p:cNvPr id="4" name="灯片编号占位符 3"/>
          <p:cNvSpPr>
            <a:spLocks noGrp="1"/>
          </p:cNvSpPr>
          <p:nvPr>
            <p:ph type="sldNum" sz="quarter" idx="10"/>
          </p:nvPr>
        </p:nvSpPr>
        <p:spPr/>
        <p:txBody>
          <a:bodyPr/>
          <a:lstStyle/>
          <a:p>
            <a:fld id="{245ECFA5-82D6-4FAA-AC71-4FE3398F1523}" type="slidenum">
              <a:rPr lang="en-US" smtClean="0"/>
              <a:t>11</a:t>
            </a:fld>
            <a:endParaRPr lang="en-US"/>
          </a:p>
        </p:txBody>
      </p:sp>
    </p:spTree>
    <p:extLst>
      <p:ext uri="{BB962C8B-B14F-4D97-AF65-F5344CB8AC3E}">
        <p14:creationId xmlns:p14="http://schemas.microsoft.com/office/powerpoint/2010/main" val="392015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33.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ITU Regional Standardization Forum for Asia-Pacific </a:t>
            </a:r>
            <a:br>
              <a:rPr lang="en-US" sz="2800" dirty="0" smtClean="0"/>
            </a:br>
            <a:r>
              <a:rPr lang="en-US" sz="2800" dirty="0" smtClean="0"/>
              <a:t>(Jakarta, Indonesia, 27-28 October 2015)</a:t>
            </a:r>
            <a:endParaRPr lang="en-US" sz="2400" i="1" dirty="0"/>
          </a:p>
        </p:txBody>
      </p:sp>
      <p:sp>
        <p:nvSpPr>
          <p:cNvPr id="9" name="Content Placeholder 8"/>
          <p:cNvSpPr>
            <a:spLocks noGrp="1"/>
          </p:cNvSpPr>
          <p:nvPr>
            <p:ph idx="1"/>
          </p:nvPr>
        </p:nvSpPr>
        <p:spPr>
          <a:xfrm>
            <a:off x="457200" y="2178424"/>
            <a:ext cx="8229600" cy="3475895"/>
          </a:xfrm>
        </p:spPr>
        <p:txBody>
          <a:bodyPr>
            <a:normAutofit fontScale="25000" lnSpcReduction="20000"/>
          </a:bodyPr>
          <a:lstStyle/>
          <a:p>
            <a:pPr marL="0" indent="0" algn="ctr">
              <a:buNone/>
            </a:pPr>
            <a:r>
              <a:rPr lang="en-US" sz="16000" b="1" dirty="0" smtClean="0"/>
              <a:t/>
            </a:r>
            <a:br>
              <a:rPr lang="en-US" sz="16000" b="1" dirty="0" smtClean="0"/>
            </a:br>
            <a:r>
              <a:rPr lang="en-US" altLang="zh-CN" sz="11200" b="1" dirty="0" smtClean="0"/>
              <a:t>Pushing</a:t>
            </a:r>
            <a:r>
              <a:rPr lang="en-US" altLang="zh-CN" sz="11200" b="1" dirty="0"/>
              <a:t> the Regional Cooperation and </a:t>
            </a:r>
            <a:r>
              <a:rPr lang="en-US" altLang="zh-CN" sz="11200" b="1" dirty="0" smtClean="0"/>
              <a:t>Development</a:t>
            </a:r>
            <a:r>
              <a:rPr lang="en-US" altLang="zh-CN" sz="11200" b="1" dirty="0"/>
              <a:t> </a:t>
            </a:r>
            <a:r>
              <a:rPr lang="en-US" altLang="zh-CN" sz="11200" b="1" dirty="0" smtClean="0"/>
              <a:t/>
            </a:r>
            <a:br>
              <a:rPr lang="en-US" altLang="zh-CN" sz="11200" b="1" dirty="0" smtClean="0"/>
            </a:br>
            <a:r>
              <a:rPr lang="en-US" altLang="zh-CN" sz="11200" b="1" dirty="0" smtClean="0"/>
              <a:t>of</a:t>
            </a:r>
            <a:r>
              <a:rPr lang="en-US" altLang="zh-CN" sz="11200" b="1" dirty="0"/>
              <a:t> EMC Compliance Testing – CAICT</a:t>
            </a:r>
            <a:endParaRPr lang="en-US" sz="11200" b="1" dirty="0"/>
          </a:p>
          <a:p>
            <a:pPr marL="0" indent="0" algn="ctr">
              <a:buNone/>
            </a:pPr>
            <a:endParaRPr lang="en-US" sz="16000" b="1" dirty="0"/>
          </a:p>
          <a:p>
            <a:pPr marL="0" indent="0" algn="ctr">
              <a:buNone/>
            </a:pPr>
            <a:r>
              <a:rPr lang="en-US" sz="9600" b="1" dirty="0" err="1" smtClean="0"/>
              <a:t>Pengfei</a:t>
            </a:r>
            <a:r>
              <a:rPr lang="en-US" sz="9600" b="1" dirty="0" smtClean="0"/>
              <a:t> Qu (Phil),   qupengfei@caict.ac.cn</a:t>
            </a:r>
          </a:p>
          <a:p>
            <a:pPr marL="0" indent="0" algn="ctr">
              <a:buNone/>
            </a:pPr>
            <a:endParaRPr lang="en-US" sz="9600" b="1" dirty="0"/>
          </a:p>
          <a:p>
            <a:pPr marL="0" indent="0" algn="ctr">
              <a:buNone/>
            </a:pPr>
            <a:r>
              <a:rPr lang="en-US" sz="8000" b="1" dirty="0" smtClean="0"/>
              <a:t>Chief Engineer of EMC Lab, CTTL-Terminals</a:t>
            </a:r>
          </a:p>
          <a:p>
            <a:pPr marL="0" indent="0" algn="ctr">
              <a:buNone/>
            </a:pPr>
            <a:r>
              <a:rPr lang="en-US" sz="8000" b="1" dirty="0" smtClean="0"/>
              <a:t>China Academy of Information and Communications Technology (CAICT)</a:t>
            </a:r>
            <a:endParaRPr lang="en-US" sz="8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0" y="73262"/>
            <a:ext cx="8229600" cy="654324"/>
          </a:xfrm>
        </p:spPr>
        <p:txBody>
          <a:bodyPr>
            <a:normAutofit/>
          </a:bodyPr>
          <a:lstStyle/>
          <a:p>
            <a:pPr algn="l"/>
            <a:r>
              <a:rPr lang="en-US" sz="3200" dirty="0" smtClean="0"/>
              <a:t>Key points of establishing an EMC Lab</a:t>
            </a:r>
            <a:endParaRPr lang="en-US" sz="3200" dirty="0"/>
          </a:p>
        </p:txBody>
      </p:sp>
      <p:sp>
        <p:nvSpPr>
          <p:cNvPr id="3" name="Content Placeholder 2"/>
          <p:cNvSpPr>
            <a:spLocks noGrp="1"/>
          </p:cNvSpPr>
          <p:nvPr>
            <p:ph idx="1"/>
          </p:nvPr>
        </p:nvSpPr>
        <p:spPr>
          <a:xfrm>
            <a:off x="457200" y="937549"/>
            <a:ext cx="8229600" cy="4862119"/>
          </a:xfrm>
        </p:spPr>
        <p:txBody>
          <a:bodyPr>
            <a:normAutofit/>
          </a:bodyPr>
          <a:lstStyle/>
          <a:p>
            <a:r>
              <a:rPr lang="en-US" altLang="zh-CN" dirty="0" smtClean="0"/>
              <a:t>Which industry will </a:t>
            </a:r>
            <a:r>
              <a:rPr lang="en-US" altLang="zh-CN" dirty="0"/>
              <a:t>you </a:t>
            </a:r>
            <a:r>
              <a:rPr lang="en-US" altLang="zh-CN" dirty="0" smtClean="0"/>
              <a:t>consider?</a:t>
            </a:r>
          </a:p>
        </p:txBody>
      </p:sp>
      <p:sp>
        <p:nvSpPr>
          <p:cNvPr id="4" name="AutoShape 2" descr="“ict”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076" name="Picture 4" descr="http://www.yamanlarkarsiyakalise.com/UserFiles/images/C_Yamanlar_Proj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537318"/>
            <a:ext cx="1662900" cy="122761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MTEhUUExQWFhUWFxcYGBcYGRwdFhcZGBUXGBcVGRcaHCghGx0lHRkYITEhJSkrLi4uFx8zODMsNygtLisBCgoKDg0OGxAQGzIkICYsLC0sLy8yLDQsLDIyNDQsLDQsLzQsLC8tLCw0LzQsLCwsLCw0LCwvLCwsLCwsLCwsLP/AABEIAMkA+wMBEQACEQEDEQH/xAAcAAEAAgMBAQEAAAAAAAAAAAAABAUCAwYBBwj/xABKEAACAQIDBQUDCAYGCQUAAAABAhEAAwQSIQUGMUFREyJhcZEygaEHM0JScrHB0RRikpOy8CMkVKLC0hUWRFNzgrPh8UNjg6Pi/8QAGwEBAAIDAQEAAAAAAAAAAAAAAAMEAgUGAQf/xAA7EQACAQIEAwUHAwMDBAMAAAAAAQIDEQQSITEFQVETYXGBkQYiobHB0fAUMuEVQlIjU/EWcqLSNENi/9oADAMBAAIRAxEAPwD7jQCgFAKAUAoBQCgFAKAUAoBQCgFAKAUAoBQCgFAKAUAoBQCgFAKAUAoBQCgFAKAUAoBQCgFAKAUAoBQCgFAKAUAoBQEDae2sPh47a6lsngGOp8QONYTqwh+52LWHwVfEX7KDlboVb784Af7QPcjn7lqF4yiv7vmXFwLHv/6/jH7m7Zu9+DvuEt3hmJgBlZcx6DMBJ8KyhiaU3ZMjxHCMZQjnnDTuadvGzZe1Oa0UBx2+G3LqXOytNkgAsw4kngB0ER61puJYupCapwdtL3N9wrBUqkHUqK+tkjnWx+LK5jdvZTMGWAMROo8x61q5VcVbM5St5m2VDCKWVRjfyNX6Zfme2uz9tvzqPtar/ufqyXsaG2ReiO33Q2s95XS5q1vL3uoaYnxGU/Ct/wAMxFSrBqbu1zOa4phqdGadPRPkdDWyNWKAUAoBQCgFAKAUAoBQCgFAKAUAoBQCgFAKAUAoBQHx3fHDvd2hdAliXREH/KoA8BJJ95NafExcqzXgd5wmrClgIt6Kzb9WaU2HY7MubraP2ZdQuXNlzZhbJzsg4ZpBP1ax7Gnlvfu/FvYlePxHaZVBbZra3tta+yl3Wa7yq2js9rWccGQGCDpwlWU9DoQfEVE6bjKzLccVGpTUls/yz+TPvOGYlFJ4lR91b5bHzWX7mbK9MTgN6sv6Tck8k0/5BXP8Tt2+vRHScLzdhp1Zb28Wl9Wt23LZ0VezI7toKVDOSSCeOnWPS7GrDEJwhK91t0tz5fyUZUp4eSnONrNu/OV9lzXj0KTH7NFpFuB1uIxIzJETJ04ydBxrWV8MqUFNSUk+aNpQxTqzcHFxa5P/AIINjatyy57Bozhc2gPszHEeJro/ZrD0qsKjkr6r6nH+1+LxFCdJU5WupdH06pks7x4sH5z+6v5V036LDtft+LOM/qeN/wBx+kfsdju7tX9ItkkQynK0cOAII9xrTYugqM7LY6jhmMliqOaa1Ts+jLWqpsRQCgFAKAUAoBQCgFAKAUAoBQCgFAKAUAoBQCgPkO3toi3tO7nMILkEgagPaClvGM0+6tRWnlxDvt/B2uBpOfDoqO9rryle3nawGAujAle7mOKD9rmHZdj2GXtO29nJm5TPhNe9lLsrc778rW6mTxVJ4xT5dnbL/dmzXtl3vbnt32Oe2ztHMXFtiUCLbQtxYW7a2wxB4Tln31DrOoow1vZLv5L1LkYqnQcqun7pPortyfpc7K/8qoU5bWGLKAAGZ8pMDjlCmB76+g0vZ1uKdSpZ9Er/ABuj5XU4iszyxuiO3ysXeWFQedwn/CKmXs5T51H6fyYf1B/4nPbS3re/eNxrYXNAgE6QAOYrXY32Oo13njValbomvo/ibHCe0VTDxyOmmvGzLXd/bwtXBcyhlIKsCNcpPeA10OlcNVoVeF4t0qqv9U+a/O46qM6fEsKp021fbua6+H8olbV28ly2lq1bFq2vey8TmJMkNxiDVbE4mNSCpwjlivmTYbCypzdSpLNJ6X7vA1bIyOl+4Z/o+zE/R1MN5nUV0ns1nimuUn8lc5D2wVOdpc4r5tIs8Rhci5nIEFVK6yCyZwDpEhYnpMV08KuaVo97+NjiquFdOGaT5pW72r/Lf0Oj3KdQl3vD5wc//bStTxKajUWZ20+pveC5Y0Za/wB30R0a3AeBB8jWvjUhLRNM3KknszOsz0UAoBQCgFAKAUAoBQCgFAKAUAoBQCgFAKAUB86303AvX8Q1/DPb/pILpcLLDBQsqyq0yANCBrOusClXwnaSzJm/4fxpYekqVSN0trHOj5MtodcKPO6/4Wah/QPqXX7RU+UH8DXjPk5xlu29y9csBLalyLZd2bLrl7yKBPXXyq/w3B5MXTk3e0ka7ifG+2w06cI2ummV2z9kdq4WQo4sxgQJA0nSSSPidYivoVbE9nDNv0/PzpzOEp087sXCbLw0x2S5MgbN257XUzm0bJPZnNGWJEc5qk8RXtfM73tbLp8r76b3LGSne1la3XX8tqVe0Nkdm5UHMORHnBB8QQR7p51bo4ntI3ejK9SnkdjrNytz8NiLDPeFzMLjL3bjqIAU8FI11NcjxujTrYnNNX0XzZvOGYqtSo5YSsrnHb97OGFx5s2s4tZEYKzu0yDJktPEHnyqDCcKw1VXcEeYzi+Lpyspm/ZW0TbtuihQtwQwgxxnSTprrNdBSwdOCio6ZdjlcRi6k3PNrm3v9NSxxm8Fy6CGKwzZjCgEmACZ8co9Kkp4SFN3j4ENXFVaqalbV3en50JGxWzq7cs0e8KK4L2sUZYuK3tFfNl3A02qevUu7Vlrbj6LCOB/EVzMqMqU+jXQ2GRwZ3eBvF7SOeLIrHzKgmu1pScoJvojbRd4pm+szIUAoBQGi5i0BylhI4jpPCgAxifWFAe/pSfWFAe/pCfWX1FAe9uv1l9RQHvar1HrQHucdRQHs0B7QCgFAKAUAoBQGvEX1RWdjCqCSfAUMKlSNODnLZK7OYub6LOlliPFgPhBry5zsvaJX92np3v+GVW8m+GfC3l7KJRhJaY8YjWrWBs8TTX/AOl8zyHHJVn2fZ2vpe/8HEbuY83LjWyVzMO7m0XRXUjQjWHzeSHnFdljKShBTV7Le3in39LeL6Fyhu1+fmpPQXDcKgWM3YKAuZpzFFsxEmAHJX3VXbgoXea2Z9NruXy1JVF3tpt/BXbx7VK3cile5mBy8JLGBrzChZ6GRyqzg8OnTzNb9fzre3dqRV3eVuhN2HvZirVsrbZVUsT7IOpiePkK0nEMPTdZ3R2Hs/gaFbCZqiu8z5vuNe3MbcxhU38rFPZYKFYA8pXiPA1BSjGm/d0NxU4JgKqtOHxf3Ol3R3SweJtFmF0OjZWi4YOgIYdJB4eBqCvi69Odoy08jk+I8DwuGq5Yq6eqPnuzNmvdK57jqpiTxIEdBxrSS47iNnO3kab9Nh1/afScBZGHtxbUBkgRmnJM6gz/AEhYSSeVafETnmlVt7/PW9vD/K63/wASS+XWK1+Xh1+hjaxw6Vq82mxF2h3my/mbX/DT+EV2NL9i8EbaH7USqzMhQCgFAUO1E/pz+tbU+9WIP3igKDa29eGw14WLjP2hVWCqjNIZiqnTqwjzigK8/KXs0Eg3yCDBBVgQRxBEUBkPlL2Z/aR+yfyoDYvyj7MP+1L6H8qA2j5QtmH/AGu38fyoDYu/2zP7Za9f+1AbBvzs3+2WP2xQGKb54DOT+n4fIVUBMyiGBbM2adZBURyy+NASV3x2eeGMsfvF/OgNg3rwR4Yux+8X86A2DeXC8sVa/eL+dAe/6xYflirf70fnQGQ3gs8sTb/er+dAS8FtHOVK3A6zBIYEctNKAlbyj+rXPJf4loynxBXws13HBDDEqzAd1Yk8hNYnGrDScHUS0W76GnH7LNzDXDmCBlK25+m3h+qOtTYar2VaNTo0y3QwvZwWIm7K/urnLwPl72byvlNu4HB4BWnTmCBry1FfQIY7DVI3U1Zm3gs+sNfAtG2ztEiJxGoClhbbtCBOhuBc5Gp4n6R61Alw9O94+unpe3wJ7Vu8prhdTlKOG+qVYH0IqxLHYeKvnTEMHWn+2Dfkd9sD+rYWy0L2t3tGZmUOUAuFBbWQQOEnnqK5TE1liK0pcuh2HC8FOFN0qvJ7J21avrbf/ktMabb27V2FRnNxWyjKrFCvfC8B7UGOa1FC6bj4G0oOcJyp3bSs1fVq99Php3GzZO8NzCl0tqjBiGJafqgaQRWk4rip0qiUUtjGvgaeKnmm2raaf8FNgma0QUJBXQHSRpHTpXOxzRlmT1KC9ncKndTn6x/9SXh8bdEAOwyhguvANOYe+sM00lZ7Xt57kNX2bpZf9KpJNbXs18EjLC271xglq27M3DusFH6zPEBfGlPBVajtlscf+mqZsrR9cwtrIirxyqFnyEV1SVlY26VlY216eigFAKAp9uCLlpuudfUBh/CaA4HfDCIcbZLorZ7DiWAMGzdRhE/8Un3Vf4fGEqjjJJ6czQe0FSrToRnTk4+9Z2bW6f2Ku5sHDHvHDWdSdezXU8TrHGtx2FG9sq9EcssZjMubtJW/7n9zQ2wML/Z7P7tfyrL9NR/wXoguIYv/AHZerNb7vYTT+r2j1GQCNeHjI6U/S0m37i9EWFxDEJJ9rJvxZd2Nm7MyjNgsPMCYtrxjWqEuHauxs4cblb3m7ldtPYGzmcFcPaUZdQqxBk/HhVepwqpKXu6G/wCG+0GFp0Wq8VKV76rl0McBu9s5H72HtMCB7Y4SQZ04aV5S4XUTbldmfEeOYWpTiqKUZXW3T81Jb7K2Rr/U7UjpMT55qsrhjZp3xZrmaf8ARGx+eDt+4t/nrJ8KfIR4w+ZqGxtjFoOFtgdc1zTpoHo+FNLvJI8Vbl3FVt7YuyzaPYYcK8iDmedDroXI4VLh+GRUv9RfMVOIza9x/BHEXNl2ZgpEaEieup4617LAUF/b8WTxxdV8/kMLs9A4NsZWBkMToB1M9OJqN4Kgldx+L+5LHEVW7J/I+x/JfYv2sM4vqUl1e3myglTaRPZGojIvESZrl8dxbhtKrkhUWm9rvXxs/gbSjRrSheUTuN48UtzDXEQguQIWY1zA8TpVT+t4H/c+EvsR4zB1qlCcIx1aOCt4m/hWDMkK2hBgo4+qYJH8+dWMPj8PiG1Slf1v6Oxyyw+L4fLPOFk9He1n3O1/L/ki7Q2s91szchCqOCjoBVrMiriK06880/Jcku437qbds4fF9pfuBEFlxJk6l7cAAAknQ+lerVm79n8HVrVZdnG+nl67Haj5RNm/2j/67v8AkrOzOuXCMW/7f/KP3Pl2+O00v429dstmtvkytqJi0inRoI1BqzSdlY6DAYGvSoqMo66819yyxe9iGzZtDC2u4O8HBKg8O5lYETxJJ58+Nexg1Jtsr0+G1KdWcpzab6b+fLwKvGbVa6QWygKMqqoyoij6KqOAqePumwpUI0lZc9W3q34ssd3GQ9o7BWKlFVW9kkjvMRzgAacO94Vo+KSj2l3q7K1ytiHNzUYtpc2vgu6/0Ogv7Hd1S4llhnUkhQcvtGGAPCVgxWvnh5ySlGO5ThjIQlKEp7PS+/4mRL2zmQw6lTEweMa61XnRlF2kizDERmrxdz6XslYsWh0tp/CK6CH7UcnVd5vxZLrIwFAKAUAoCq3iHcRvq3UP7Up/ioDi9+VIOEcDheZD4Lcsuf4kSrmAlauu81PHKangp35WfxK9GgzAMcjqDpzFdA1dWODpvI82jNAnmR4QIHLT4TPnWSViR1M2m2nr/wAmDD7wI56+FZ3PIxua3/PSvYu6JJLK7bGM6EZoHTXvdOHnz8a9e60v9CSm7JrNb6nuEw6ue84USBBOpmeHlpPnXlarKFrK5Ph6Mal7uxKubLtfXiPHj48KjVep0J+xht+fIhY/Z9pUYq8tAgZuBkSeAnnp41lCpVk7NWJHCnFXWv54FNfHeKyDlMZl9lhOhB8uZqxBt3lawlZWjch3zP8AP5Vnl0M4yuxu3sdcTiuzYae0dYHkfWfdHOtJxbESoQ9zduy+/kb7hdCNWV57RV338kvNteR9Lxm5uFyBsgGTKynTUhuEcIOnADjXK4iVaNKco1JXyvnvp0N8qsZWi4Rt4LTz3+JddiTMDhx1A+81wdHATqQc42st7tIvSqpOzNJsEmBE/aX86mp8OqTdoNPwkvueOqlv8mV2KwouvassTkuOQ0cdFLaHlqoq3winbExZXxtOFWi4TV0Wg+TzC/Xvftj/AC12ll0NB/S8N/j8X9z5rvzsG3h8WbdrNlCIZYySTM6+lSxWh2vAaMKWFywVvefyRV7O2NcutktoWbjAjQaaknQDWsnZbm4qYinQjmqOyLzaW6jYe2rO6lywBRdcoKsZJPGY6Dnxr2DuyPBcTjiajjGLSSvd89V+bk7dLdS1jHuLda4otqpGQgEliwM5lPQVlVm1axBxrG1KMYOn3nR4v5MsKlt2F3EEqrEDMnEAkcLc1E6sjRf1jEvS69DgdnQiAD+Z51zFWpKpLNLc6CKsj6bgd8MItu2puNKooPcbiFAPKtrDHUVFK/wZztXh2IlOTS3b5o5re7bVq/dVrTEqLcEkEayx5+YrX4ytGrNOPQ2nD6E6NNxmtbkvCb+X1RVFq3CgAe1yEda72nwik4JuT2XQ+cV+MVlUklFbvr18S22Lvs1y6qXraqGIUMpOhJgSD4kVFieFKEHKEr26mWG4vKdRQqRVnpdHaVpTfCgFAKAr9vpOHu+C5v2O8PuoDjt+UzYMsPoXLFz3LeTN/dLVLQllqRfeitjI5sPNL/F+ttClauoR8yNZrGrVhRg6k3ZLdljD0KuIqxpUleT0SMFeCCOIIPhpWvpcb4fXmqUal3LRaP52sbup7N8Vw0HWnSso6vWL0XcncywWAe4SqDNEk6xxJPOrGP4pheHU1PEyypuy0b18kyjhsFXxk2qKvZK+qXzG0NmXLQBuKAG0GoOv51Fw3jmC4jKUMPO7WrVmtPNInxXDcTg0p1I2T70yLbwzsJA0PWttKpFGvU0nZkW9bImR7PHwrN1YqOYuYTDzxNWNKnvJpLpq7K5EY8dDHWOHQE+41Wp42E5KOqfl9zqcd7IY7BUJV5uDUVdpSd+96pbcyfsvYdy+C6MkKYIaePQiOkc+dazjHtHh+GTVOtCTbV/dtbpza5mmwuDnWWaLXmVO2cE9m41t4kRw4QRIjw1rYcM4hRx+GVeldJ30e6a67/PYyq0p055ZGW6GOFjHJnOUMMpPQngfiDWu45HNSjUX9ru/DZ/O5vODP3p0nvKOnlZ/Rn1jF2xlLSdAzZfolgIDZeXEnTTgeImubxbtQn/2v5G1gtV4oxs4ocSwBBmOunDhw61yOCqwULymk07pddLWem3Xu05l6onfY87ZJ4qveVpmZgzHDh0/71bpyo6JSjFKSlo2723T02/x6c97mDzeOjX59Tm9t7bOG7O+FDm25bLMT3SOMGONZ+z8O2xkISdr/YkqRUlYjD5X7v8AZU/eH/LX0z+jUrfvfovuRfpI9Tntr7ytjLpvG2EJAWJn2RxmBWsxVFUKnZxdzo+E4dKhvzZM2RcvJbu3RmtgqirdykLDXkDENGunSqrepPiIUZ1IU3aVm243V9Iu2n3J+2msWbaraxC4h3cO5A0GVWEyCdSW4EzpWUZO92Y4Ltq1RyqU8iSsvVfboTdytslHulUElUBknkXrUcZ4hUwyi4JO99zV+0icFTt3/Q7JNv3Pqr8fzrnv+oMSv7Y/H7nLdozkMTutZZyVL2lJ0RSuQeC5lJA8JMeVVJcVqOWZwVuiv/PyNjT4vXisrs/EnXtwLPYtdW/d0RmAITkCYPd6iupoYSjXhGcW7Mn/AKxWtey/PM5PY2BRmPaOphGKqxCozgDKrn6vHmK3keA0aTU/elqr+HhY00/aTEVk4PLG6evf430OivYC1Nw2lLh2ItBQzQiEdpdETpm7gJ6NW7p1qnuqo7W/deyu3svTV+Rz9WhD3nTje792ybslu/XRfAibPsqbtuCD/SW/+otTYiTVKV+j+RVw8E6sPFfM+s1yp2IoBQCgML9vMrKeYI9RFAcNtWwb2z7tvm+HdfJuzIn1ry9j21zmsNeFy2jjg6KwPmAZrrISzRTPls49lUlBrZtG22dVPjqTwI4QB5zrVbiFLtsLVgucXp320+hsuE1v0+Lozat78de69n9fxEy/j7D2iCArgBQANCse0dOPHWeQ93zOliKayTtacXG1udmvj/B9prYOrJTg3eEk735XT+H8+fu6+KCXTmIAZefWQfumuz9r6DqYGNSMc2SabVr6ap6eZ8n9mqqhi3Bu2aLXnuT97MZae0AGGYOCACJJgiNDMQT6VzfsrKf9RWSm4pwkm2rdGvlzOj4/GH6NuTTs07X35FNsnbqYdStxA08OAg+8GvouJwsqsk1Kxx+CxEaWa8M1/h8yqx+NF241xRAYgx8OQgwPKp6VO1PI9eVzKFZ0q0ay0tJSS8HdEbF7TuCytooZks08AZI7qjhIy6kTpppWhowr9qmo81+XPr+P4hwqrQrSdePvQaS1vtz0ve/L11LLdnbww2cEnvEEQCdQCDoAT09Kj9puHYuvOjXwivKOZPVLR2tvZWWvqfMeGYnsrxfMrN6dqJfv5ypJyQQQV70kiRAMa+FT+zmFxdHDTWIWVubktU90r7XW6JcXVjOonuc5jdk3yAVs3T5W29eFXsVj8E1klVh3rNH7k+FoYmMs0YSXNOzL7A71Y+3a7O5hbl2BAYo4YCI1OXXjXLVqFF3jSrQcXpZyV18TpadZT96rTlGXOyun5aW+KMjv8qiLtm4jgd5dPhMGtH/0piJLNSnGUeTv/DDx8E7STT70drh9n4i4YVFOk+2OH8mqf9Br9V8fsS/qYnJfKBYv2Wt2roVQ6lhDSdDGugA9010ns9wZ0a3bTd2trGUanaPQrcLsi4LK3Ew4u5yfa4BAFywAwgsS3e490cOfWVMXDtHCU8tunXW/LlpoJ1Fe2a1it2hZ7C69sggSSs6nKeHD7/CtbilOtatHW6s7dUbzhGPpxp5Ju2vkXeI21j8TYS2VuvZWAMlkw2TQSyrrH4da17vF2aLlCPDqFV1ISWZ9/XexXLhL8x2N6enZvPplpmL/AOtw3+4vVHX7i4FkzveUqGhQhOVu7mkkcRqeB10rneLYqjOpGElmUb31tr49xyHHeIUsRUjCGqjfU+hWdkoyhgzQQCOHP3V7DgeGqRU4ylZ6rbn5GkUUyNjMGqMACSeJmNOnCtVxHAUsNNQg23a7vby2SMJRVyWlsnAuFEk27oAHEk54FdXw1ZcPTXcZJe4fEsJihA10jl08K79R6HJyj1OmwW9qLccm23ZnsezVWAKCw2ZEJI1B+l4k1UngJSgknr7121vm3flyLkMUlJtrT3bJcsuy8+ZB2TjDdxlmBq+IttA5TdDN7gJPkKmxMVTw0l0jb4WIMPFzxEXb+6/xufb6486sUAoBQCgOWtJHaL9W5cHuLEj4EV4z1Hz7YqhbCp/uy9r907W/8NdNg5Xoxfd8j5xxSm4Y2pHvv66/UmPqSTqTxPOrMUktCrOUm2pbhcODH9GvmQfWarSrUIN+9Z+RZjjJNKErW21v4dTTfAWdc2UEtIEd0EtEmGAj39KtU554367eex5GCzrs3d/nqvyxA/0vaOgCgyNeziPDhwPjVh4Sa95/MuOFfK7xXwN2crqPLhP3+VRVJQiveLfBuF4viNWUMO0mld5tFvbo/kabzE6sI84H88qUq0HpEucX4Bi+HxjUruMlK+sXtblql9djNcNdddMxX3kaf+PhWbdOMu806lUcebRV3AZgcQY9DrVfH4v9Lh5VlHNa2ni0jbcF4esfjIYaU8l762vsm9rrp1+xabE2a4xC9qsGCRqDrGnDnB+6uK4zxyriMFOjkyXts91fVefyO6o+zeHwVWGIhV7S11qra8n8/psdthtm3HBKCYMcQDwnQGuNocOq14uVNJ29TY1MVTptKTNDWGBgyCOXMVVlQcW4yVmSqcWro5D5RMMr2xmSXVGYNHAAMTJB0By851jrI6n2UlOnWlFP3Xy79Puaji9OMqSlbVM6fdHeJUsYZ3zFuxthtNSRbAJ16kTXVrh1WTbWi7zlcRxvD0ZZLOT52t9Win+URf0+7auWiFFtGUh5BJLTpANbPBYaVBNS5ih7T4aF7wl/4/8AsStl3ezw1u0RmZEAOWNY6SRVHE8PqTqymmrN/nI8ftHhJz1Uld819mz5zvXtFbuILKGEKFIYQQVLTpPjV/B0ZUqeWXU6bD2dNNO6eq8D7V8kIP8AouyTza8R5ds+tafHu9eRXrfvZ2dUyI+Z3L0Xbv8Axbn/AFGrhccv9efiyhOXvMsm20wAFtmVQAIJB158uFZyx9WCUaEnGKS0dnr9jLtXyNeK2gGuFhmgx7R14DpVfF1FWqyqRvr132MZTu7o6vdtpw1o9QT6sa7TAK2Ghfoi5T/aiDjdyMBdcu9gZmMnK7oCTqTCMBJ6xW1p42vTWWMtCKeFozd5R1Ix+TvZ3+5Yf/Ne/G5Un9SxX+fy+xj+iof4lhsXdXCYVs9m1D8MzMzMAeIBcmPdUNbF1qytOVySnQp09YqxdVXJhQCgFAKA5vErF+8I4lGHvQA/FTQHCWQbd/FhRAt4hmnSALqLenXqXat3w+UXRyvr/P1OM45RnHGdpDnFfVfJCBoBAj4/l7q2dtbmhz+7a3mW+FxVoKMwMgaAcD4E8Ry18DXN4uOWtJd/z1LVN0NXNeCWz7nzXjrpfnZlNjSGdo4H8VE1vOHTvQXdcjvllGSOeu7fTsimXvAkZMmgOb2s09J8fdW5/SvtMzlp1udZeLplqL4VM4BLdI0A01158fKOdazFRnKGh77J4uhheIf6ssqkpRu9ls1d97X5c147a3bvopCySJMkSSYJgdfgKrYGE4z1R0PtRiMFPh6hTqxlNSi/d8Gntc9w21rtrRELrGqwSJLTwHv+NX6tOlLWbsziMLKSTy6rmiqe60lmBDGZnjJHH8ajxmHWJw06UXa6dvoXOGYv9Fjaddq+Vq/hs/gXO720Lr4i2biqBkeIIk8NWEnX0r57xfhtfC4Z1KrTs0tL8/I+j0+NYTGf6NBSTeutrWXSzfU7rAw0SGWWyq49kNGin38wa0WFhGaWZNNu0ZLZPkn90eVm47WdldrnY3Ym/ntF2HfttkY9QeHvnSpa83Ww3aTXvwllfevz6kdOKp1csf2yV0fNPlMxQyqB0E+rVtfZmSdd+D+hV4sn2SXejpdlbMa4qhcohASWMKogDU++u9niI043fwPmlPBzr1JKNlbVtuyRNubvXxqEDDkwdMp6EEsKjWOpPS9n4P7EsuE4mOqSa6pq3xaI1/Zly0RnUqTqJIM+hNSwxEKieV3KtfB1aOlSNr+H0uS9gbg4HE21xN+0z3HLZu+wU5WKjuqRyArVYnF1Y1HGL0O14XOUcJCKfX5s7/DYdbaKiKFRQFVVEKoAgAAcBWubbd2WzZXgKHam6tm85uZntsfayFYY9SGUwfKKo4nh1CvLNJa9xFOjGTuyJ/qUn+/u/wBz/LVX+iYfq/X+DD9NE9tbl257924w6CFnwJAn0ivYcFw8Xd3YWGijpbNoKoVQAqgAAcAAIAFbZKysiwZ16BQCgFAKAUAoBQFFtVYxAP1rUfsP/wDugOD2zby4+8I0ezZceJBuI3wVPhW34XL90fA5T2mi06c13r5GNyTBJ5QPd4DzGvlW2Vk7I5puUoJvZGoqv0ln3kfAfzrWM6UZO7t6IlpVVCOsbmpwAe6ABpwmNR486lpqysKrUndW8jHOAPZXnqVBOvnXvZpu5LHETUVFW9DQ/A+GvuH31I3Y8ppvQ8xF0mMxzc46efDj4V5GCi2oqxZdRyScnfuITOROvHjGlSZVbURk7u2hGxAHeIbhETxMgT5QZ+FYpy0uixaPJmOy8YLV0OeGoPkedaj2gwFTHYGVKn+66a77cvzmbfg2LjhcSpz21T7rnWWt5kAAF4QrBgDwDDgYNfMlgOJUko9nNJO6WV2v6Hd/qsHN3zx1Vt1sZf6yJlZe2tw5zN3lkkGfOonRxqjKDhK0nd+69/QlU6DakpLTbU4LfHaKX3yq4hQBPHWT0866n2dwFajerUi1ppfy+xpuKYqnUtCLvqfVdx8chYi4yAdkoGaADqJGvGum4hSl2cXBPfkchwmpFVpqbW3PxOj2oqtkKFHChhkBt6ElYYK5y6AFfAOYqhQbjdSum+evfppr3+RtcVFTcXGzSTVll521V9Nk14PQod475t9grZScrEgGQoLyFB8BpPhWwwcVUztdV8vruaXimamqcX0flrovLbyL/ce5mwVo9c//AFHrV4xWrSX5sdBgP/jx/OZe1WLgoBQCgFAKAUAoBQCgFAKAUAoCk3jEGy/6zL+0ub/BRnq3OI3jk4vDuI71q/bMxxBtXFOuggK+vnV3h1RKo79DTcepSlh042upLfoeYOwrkKZzNwggDhImeHA1u6k5QV1t5nHYajTqyyy3d9mrHmOw6rADLz4XA40MfRGlKNSUtWn6W+ZNi8PCm1GMlb/uv8lp9TVibCIAA6sTMlcxAiIiQsE+/wB1ZwnOTvZpd9vuzydOjThbMpN9L6eGi38zG/hbYEq5ckE+zl4dNTPA+Uc5p201+5W1S67+XeS/p6SXuSzaN7W+vd+XImM7LTs+08c+XoIiPfU1J1Nc9vK55XhStB076rnbrblttzITCpm9COC1IlyvSWKs9SJe6x+XlXl0tCxFN6kYvHIHQjUdQR+P3V443J4uxFuLxk6jpGvlGgFYXaSsWEk3qadnWcO2Iy4hmS0QZccQcuhiDpOnP8tXj3XhBypK8r7d3qvmbHCqnJpS2K6LQU8WbWOI65T90j48q999voZrKjp9jbYF0paAJuEQF6kKSYPkD6VaWJhCN56Gmq8NqSm+zV1udAuy8URIw90jhohP3V4sdh3/AHkT4XiF/Z8jPC7IxjnKmGvT+ujIvvZwBSeNoRV81xT4ZXnK2W3ifVt2tmHDYW1ZYhmRe8RwLElmjwkmPCubrVO0m5dTraNJUqaguRZ1ESigFAKAUAoBQCgFAKAUAoBQCgKreMf0M/VdD/eCn4MaA4He9IFh/qYhPS4j2Y/auL6VNgJ5a8TX8Zp58HUS6X9NTVbIhgYiJgiZjl4V0slscBQla+tvz4GNqysro0GZygaRPszoYEfGvXJpPb86ksKcZzjo7O9/jtcdj7JCE65YJ4nkNOehpmeqzEqpq6ah3WvzNbJGWQgysVPifEdPHxrGo/cllb1V9N/Lv7iWEdY5ktHZ9/j3d5BuDUyeepHAa65R0/IVJST/AHJPa9n8rdepLVnGVNJuN1JrRavvb6dCO2pgaAmAWPjEkwPPhVhNqN2QWi52joiJfUiRxiJI4TAkA+cj3V5GV1roTuKT01RDutXtiVPU0GyW9nvHmADI1AE6cyRw61i5pbliMb7EO4P5Bpm0uSKPIgYmJkidNBy9/rVXEJtqxboNcyFGh/nn8agZOiZu3iOzxmHfpetg+TMFY+hNQYmOalJfmhPQdpo/R+xLsBh4g/h+VaM2JbrdoDYHoDMNQCaA9oBQCgFAKAUAoBQCgFAeE0BpuXaArdr3M1m4P1GjzAkfEUBxe+KzhLr8kVb37plu/wCGvKUstRPozDEQ7SjKHVNeqsRLPHiQCCCQJMH/AMV1k1dHzTDTlGVr2M7Y7q+3o4HGFA6dQda8e722/PImp3yrfSVu7+GY3kjNKcHnVuRjuxz86Rd7We66E2VrNeO0ub+H8mq8QofW3oykRqeRhT0HP31llc0r31TXT1M7qGa2XRprn6Pu5kDFQWJBB4axE8OX88K8wsfcjJxs9t72Xjs/zoZ1qslmpZvdvfa13Zea/OpDuTrAnQn0Enj5VblKyuyCnHM7ES4wI0M9fSfy9axUryLOTLHUg4m8q8WA8yB99YymknmdvEsQg21lV/Ajglx3Fd50PZqzSNNO4DUEsXQ5yRchha3KLJNvYeLeMuGux4gL/GRUL4lQjs2/zyLEcBWe6SJTbjYy4F7ltObF7mvkAikfH31Tq8TjLZP89S3TwMo7skWvkyun28RbUdEtk/EsKqvHy5IsrCx5sssL8meHUhmvXmjkMqjTnos/Gop4urJWuSRoQjqd9grkN7o8/GqpMWaX6AkJfoDct6gMheoDatygMw1Aeg0B7QCgFAKAUAoBQGq4aAhX2oCuvvy60BWjCi9hGtsJz2ntn3qUNLA4PZ22bXY2We7bRmtoSCwBkqMwgmeMiulp1qbpxcmtkfOauDrxxE40ot2k1on1JK7QzaIt5pP0bV0qT1zBcvvmksZh47snp8KxslZRfXVpfU328LimkJhbsMILMbaiD9p8w9wmop8SodG/zxLtDgeLWt0vzw+pvs7vY0n2bFvxNxmb9kW4+NQz4stlH4/wXKfs+1rKfw/n6G+1uZePt4lAOiWjP7TuZ9KilxarySX54luPAqG8m35/wSbW49r6d6+/vRR/cQH41BLiOIl/d8i1DhWFj/b8/uSLe52CGps5zoJuO76DgO+xqs69R7yfqW44elHaK9CbhtkYe183YtJ9lFH3Co7ktkSa8PTW7gcSBQGg4peRny1+6gMGxPRWPoPvIoD3tT0oDZZYk0AxG2LNr5y9bXzcA+k0BswW3LFz2L1tvJxPpM0BZreoDMX6A2pfoDcl+gN6XaA2q9AZg0B7QCgFAKAUBg60BDxFugKrEpQEXZjQGHS43x7340BvsYW2nsIi/ZUD7hS55ZG3NQ9GagNdzEqvFgPMigMP0xeUnyU/fEUAGInkR5x+BNAYteNAaWc0BXYzatm385etr9pwPhNenhSYnfPAqZFzOf1EZjx+tEfGvVFs8ckipxXyk2R7Fm432iqjj4En4V7kYzop8V8pF8/N2rS+eZj/AIa9yHmYq7++eNc/PFQfqKo4+MT8aOKSCZjd2hdfW5cdpA4uZHPVcwHwrAyNSnQRw5FRHrAA+NAABGoEfWEHXyAYj1rw9JNjaV2zql+5bHUOQPv/AAoC0wm/+MRZ7ZXA5uqn4iDQF/sr5Sb9wgfonbTzsC5xj7JHHxoDv9hbQuXkLPh7uHMxluZZIjiMrHTzigLVLkUBIt3xQEm3dB5igNtAKAUAoBQCgNbpNAV+Lw1Ac42NWzccNpmgj3DKfwoCTaxiv7LKfDn6UB6WbrQGhsOOcn7RJ+816Dn7u++z7XdF4MeltGYaeKrHxpZvY8cktyqxXyn2Bpbs3XPLMVQE+ck/CsuzfMw7Rciov/Kbfaezs2k6Ziz6a9MorJUzx1SnxO++Ouadvk8EVRPloSD7+VZKmtmYOo90U+L2neuz2l243XM7EEc9CY9wFZKC6fnwPM76/nxIYE8IBHTn5QNK9PDAmdf5+NH3nq7ga8ZkjFmHlWLPUS9nYO5cYG3bd/sIXH3EetYSkjNI6rA7n49xK4YoPrXLi2x7wst6iozMsbW4rAzdxdi31FtWut5STHwoCbY3UwCe2+Jvn7Qtr6JBoDoNlYDZVsgrhkRvrOmc/tHMaAvbGz8C751t4cv1Cpm9ImgLdUA0AjyoD2KA8LAcTQGt76igKzF7yYe3xuL5A5j6LNAbth7YN9xkDhAQSzd0HwUcT74FAdSrUBlQCgFAKAUBqc0BR7Z2VavDWQeooDicfsDF2iTbIup0+mB7+PrQEHB7axi9mGVWlmW4VJIXvd0wZI04+R1FBYt8LvCrkhpBXjyjx1/OpIyjzRFOE/7WeYvZOCxOr27bE/S9l/cwg/Gpl2Uiq3Xgc/tL5NbRnsLz2/1WGdfwPxNeqk7e6x26v7yOX2huPjLXC2t1etsyfOG19Jrxqa3RmpQls/oc7ibZtkhwyEfRcFT8QK8U4mXZyNuDwN6583auP0Ko0esR8a87RGWRlzhdysdcGtpU8bjifRSfur28ny9Tz3Fz9C4wvybPp2uIUeCJJ/aY/hXqhPwHaQ8S3wnyf4NT3+0ufacj4JFYyh3mUZ9EW+E2FhrXzdi2p65QT6nWvVCK5HmdsucFYzSJZfFTB9awqaEkDLEbtZtRdYn9fvfHl6VCSFbf2BfXgoYfqn8DBoDKxu9fbiAv2j+U0BMtbtKPbuz4KPxM/dQEk7PwtsSyg+NxtPy+FAab+9WGtCFddOAQSPcfZoCA+9V258zh7jeLaD4afGgMI2hd+klofqiT+P30BsTdJrmt67cueZgfiaAt8DurZThbWep1PqaAv8JgstAWCLQGdAKAUAoDFjQGl6A0NboDU1igIGO2Paue2gJ+twYeTDWgKTGbrcezuH7LjMPLMIPrNAUjbGu2P/SYCZJTvrwjh7Q9KGUXbkZYXGNHdbhxAMj3g8K9hKUeZD2aa9/UnW9pn6Qny0qeOIa3IZYWL2ZvOItvEx4Zhw/CpFUpy3InRqR2+BvqVW5ETvzPDQ9RgTQyRqJqNkyPUsseAP8APjWLkluZJNlngLOUa8arzldk8VZG/FbXt2/adV+0wn041gZFPit87C6KWY9FWP4ooCE28OJufNYc+bz+OX8aA8GCx9327wtjog1+EfeaA34fc1SZuM9w+Jj7tfjQF1gt2bSezbUeMa+p1oC2tbLFAS7eCA5UBvWwKA2BBQHsUB7QCgFAKAUBiRQGJWgPMlAeZKA8NugMGsUBqfC0BW4/Ytu57aKx6xDDyYaigKTFbsEfNXCP1XGYftCG9ZoCqxezMSoMWizcijKVPnmKkelAU/8ApW7ZMXrT2/GCB+Xxr1NrY8aT3LLB7cVo7wM9dD+VSKtJEToRexcX8bhrft3FJ6TJ9F1r115MKhFFfc3qsKYtW2c+AA/NvhUbk3uyVRS2NZ2tjbvzdkIOrcf73+WsT09GxsXd+dxBA6LP4QPhQEzCbl2x7QZz+sYHoIoC9wW71tPZRV8gKAs7WzAOVAS7eDA5UBuWyKAzCCgPYoD2gFAKAUAoBQCgFAKAUAoDyKA9oBQHkUAigMSlAa2sCgNL4QUBou7PDCCAR0ImgKPGbi4W4ZyFD1Qx8OFAarW4mHXkX+2SfhwoC0w2wUTRVAHgAKAmW9mAcqAk28GBQG9bIoDMLQGUUAoBQCgFAKAUAoBQCgFAKAUAoBQCgFAKAUAoBQCgFAKA8igEUAigEUB7QCgFAKAUAoBQCgFAKAUAoBQCgFAKAUAoBQCgFAKAUAoBQCgFAKAUAoBQCgFAKAUAoBQCgFAKAUAoBQCgFAKAUAo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082" name="Picture 10" descr="http://www.shgec.org/data/images1/automobi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093" y="1572478"/>
            <a:ext cx="1892779" cy="119245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5"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7" descr="data:image/jpeg;base64,/9j/4AAQSkZJRgABAQAAAQABAAD/2wCEAAkGBxQTEhUUEhMWFhUXFx8YGRgYFxwaHxwaGxoXIBoaHx0gICggGh4lIB8aITEhKCkrLi4uHx8zODMuNygtLisBCgoKDg0OGxAQGzckHCQvMCwsMCw3LCwsLCwvMDcsLywsLDQsLDQsLCwsLCwsLCwsLCwsLCwsLCw0LCwsLCwsLP/AABEIAKAA1AMBIgACEQEDEQH/xAAbAAACAwEBAQAAAAAAAAAAAAAEBQIDBgABB//EAEYQAAEDAwEFBAYHBQcEAgMAAAECAxEABCESBSIxQVETMmFxBiNSgZGhFCQzQmKxwQeC0eHwFSVjcpKisjRDwvFz0hZUlP/EABkBAAMBAQEAAAAAAAAAAAAAAAECAwQABf/EADgRAAECBAMGAwYFBAMAAAAAAAEAAgMRIfASMVFBYXGhsdETkfEEIoHB0uFicpKishQjMlJC4vL/2gAMAwEAAhEDEQA/AM7tMvNg/SEduxpgKBYSR4nSFEeYqbLxCE9m8242E/ZqeQpQxwEIE46VC2YIUtdi8AYgtuNtN46JKlqqdpcIW4oJUqzfCcqL4AV03UNjj1Br3RMFeCQCLvyolW0LcKQC0QMbySsqPkJSKV21oVYSM8SIM1rNspBCRcNmdO4+FuKCp5yRCs8qD+g6US6iUacPIROnzBUI65olgJmla8tEr+6zjtuU4KSk+yZn5iopR/XSm20LUpEylaY+0wFeWmSR86oRZHs9egqT1AMe/FTMOqqIlEM0uD8/OmtteqjjO9JPVRiJ6xStbZAkjjzqTDkUzTIpXtDgta1tVRCWhJHME8XIUNfuBGPCoXDakQ4k90/0aQ29yUkKHI/L+dNrraYUggDJxVCTsUcI2oNeR4Va1bzwqtgTivoXop6LdumUkQOM1znNaJuQYxzjJqwZbjjR9i9pbeUORb/5nFNvSbY3YLIPL+hNI0fYv+beP3lV0w4UXBpa5bLaF5LLSQI1W6Z//nWaTekKpuL8f/Fn95mibjhaDqxHwtlUPtX7a+URu+q9xKmY/WosaAb1Wh5mL0Ks9G/RkvkFIny/rFG+k3o6WEkRnr4VrPQh1tlt1KgC4yqFlI5GPkDPwNVem123ca2m1jtW060Z3VAAFY8SE5jz6VMR3+Jh2JzAZ4WKdV8WuhBnkcUEUYI6ZpttDQTKSdKgPcvSJB8JkeUUpKufMflVyoNChzB6/wBfnUNGD4VI8x1yK5K8g+40lFVGWLEuNiJ7Q6QDiVEx8JNar0ZCWbW/c0hTtu6zpV4B1WrT0mOPlWLU6QBByg4/rzq8X5HbIRIQ8BInjpVqTPvokoAXfFfWvSj0gau3lWqFBTbllrQScB1PrE++AQa+P3K0FlopnWCoL6ESCgj4kEeFeW94pCkLTgp/mD8qDKt0jxmpgBokFYkuMyvbwALMcJx5V7VLpk11TcaqjRRa19LC9XbNqtndWFIZ72eJ7RYCgeo+NHXl46hKk3SUXbIThSXEgoHWEAqR8YFDqU8lsBxtN00VZWELeCfiRprzZs76rG8LHVtxxKJP4SmZHgfjWngsgM6m/jYTCxaC0k2r30gFMlhZWYB4iVaUr88VzTDYUrsVBlwDStp1KAk9QCSSJ8qFv3G1Li7tlW64kOISTrPiFqCVg8SRmjblxQSkOaHmgBpW0UpUhOIKtKSpMdDIqjSpPbd/JLblhtSyEDsnJAhSpQryGkQPEYrx5pIOlYS05BggoLavAQSaYFa1ITkXTeqYVOpIHsyZnxSOPKqkOFSSGF9oiDqtnVElGeCSQkE+BzRSiud3vSLbFpoiUFKv9pH4cUvSn/1WgvGwptQbgAHLTkawY4p/9zQdjZlQONUfd4KHl1oFsyma+TUtSaKbXj+v6514+0BkGR8CPAiuW0UgTz4ZoCYRJBTOx4KgDEHxjw/M19V9F/SdlDZbSoeqneP/AHEgqUpQjnEACvl/onsB69cKGVISUwValQdJ5gcVcPyr6a9+zRspm3uVJzMKAUnUMEiII58zWePEhn3XlaIEKKPeYEk9I9ss3TioELBJR0cygBCp4GNRpX6KbIbuEvl5xTTCSjeAlSlAkhAkEdSRBMEcKbXPoOq3BeuSXAiSQgSlXIcciOOas2PcpeYUm2KQWVJeUkJV9ktJTMkDUYBMipvjNDMLMlWH7O8vxxPJabZvo5arQjtUqCkQEhS4lIwkjSRMpAxy51kPTD0ecZNw8CexeKANQgpUlxEA5zujCuc9abI9IlIcQtm0IGlKSuQnGMBMeAJ4c6cftJSXdna23BpC21QIIcBUABq5QSFSOkVnhPeIgntWmMxjoZ3VXy9vaZago4iQZPeSqJSf650jXtJQVKTEEqGeBma4yviQlIVBk88xI86XLweXE/1416VV5VDRSduCZE94yR+LqKo1cPh51dbtFRTgwVRjhJ5Tyoj+z1AplCtXaFJScH+Y8aWpT0CW9PA14vnw40XcWxCe6O+QDq44FetW+8oFSUy2TnPDkenPNDCU2MZoYgkkccTgfPyqHTxFM7JmXWe+orRwAg4BynqmgVMKhJgkFRSD1I6j7tAhEOre/shjwHnUg3urMjEe+fyruyOlW7kK6591MVtga5dSCpIMhOFY7p4R04HlQa2aZzpJatsiOPDpg+IrqY3ICgg+s7gB0iUyJmPCuoli5r6Vvkmlg0CpCrZ0g8mXCVKJ/wAyQEnyIqV++2Vab23Ww8o4UjS1PjGkhzzoUOMLUUPN9i7GVIJSE+bWkz8R50xtLd9DcMlFwzxVupE/uLGr3iadROauYYuUJX2C0XrcQoKSSU/uuc/FOTVWz30KJLClWy+aCtSgo80gpSFI8jIpafojskTauAxpCVOJJ/FqIUj3fCml2/cFJVcJTdIAA7ZG/wBn++IKf3hFFpXPExJEOpQCntkdi6chxGnSPxECdR54INe3mQDcJDgAATcMyFDPeXhREcYUPfXWW8It160qwLdwAlXmQNCh8DVLiAl0pbK7R8EAtrB0KjlGCgHrvCnKi27+ytuEqcTK1C6bE6XEYdHmMkAeRFRSwFJxDyR94YcT5jmB5EVUp5AWe0SGHROpxlYKT03BAjxBBp6LVldul9b0uFUAtt6eAkTJg8MgifGl8VgpNOYLzUD5LObUZKgFylaebqRvgD2kDl41J6zBb17sEQHBlJPRXsmmCm1LUFEFK5w+2mJP4kcFnwGat7NaBK0pbKhBcSk6Fjo42QCkePU0Q4HJK5rmioWf9G7wtOkpbK1kFKY+6D3jPPGPKa3Po5tq8IVxSECcOpRuyQAEKSUz5kGsdsywOqdEjtMQvS2Y6HiAPmad2xCRMW6ZKgorUVwCeKx90zEEVGJCaRMrTCjODpDKvRaG69Oy80Wl6ClzdKlw0pPuBUF/7R41o7Ta7BRaNKQShJCNcgow0oAykkETAgxxB5V8kvrhCk/9SyTAhLbJBkK4TjeHIwZo1lvtEPpCnnEkDXLYRBlMIjMuHhPQ8KzRfZ2tbMXOi2ezx3RH4ToeQndV9evdgtOoIRKZnebII5gYORjpWde9C7lq1Nuw8h9C1pKkOjTOlQJPMcpMASc1l9nbVcQqfoy5S52SVrcKSlR5HknTnMAfGn1t6Y3LZcD4RoSdKQFBxwQMrUglOpB5EHmKXworDSvNcY0GIJGnmEhd9GbhlBSW0tkO6gQ2VKSnV3grCVce7q4HwoO29A3HEuOuPdklCiEy1GoqMBWSNKTmflNfQ9nftCZcwS2rHJWg/wChyP8Aka8vNq2lwrQnUUuANrSBphYWlSVT3YEKyDRd7TEyIkgz2WHOYM1grnYTFuwrs3Ct0LTxEaiVDcB4DVnl+VZ9xmAsdi5pafG6V+samMD20eMdM1btLs0uvBDtwsC47PKY1ZA7Jf4pxqkzg6aBu2xofPYu7jiQCVHU3x3IjeTy1QOWRz1MEhOc74rJEdMylKV6KV5ZmHdxv7ScL3HMfdP3SPMcTVyzoeMaEgslJMTJgbihjAONXhVj7GblP0doam0qKe0kLPItGd1XUA9fKuK4WlQW2n6vp7SJLYwOyUmN72dUHjM1QUv7KJrfDeljL4It0krVp1ApSMnoGjn8uIoYgKSF6XVetKQ5wBzhtQ4A+M8Zotpzdtgp+AJPZpH2YI7yFTBJjhjNDruUaCo3Dhl2O0CYCgTMLEzqPe4nyPGlnqqAaXnuVYsVeuHYKlJmCrKf8vtYzicRR7DagpO60jU3pJJBC8dyMwepj30O423quBouCEpBI5o8t3I6SBj40Yzbw42fo+iW8qcUdKU+/gs+454CubKd6rnTI9dOK7ZzoDaQu7U2QO4hBUEjpIWBPM+fE11F7CfdQ0AhdswmTCHSgrOe8qUqMnh7q8pg4yvskcK+iEtLdwI+sL1M+DZdHnrTlPyo+yttnakrS+9jgBpEHqFEEj51m7S2hWq3uE6uQV6tQ95lPzoi6ulpxdMA9V90nyUndNSdi2GXPmtDS2dRPlyPVfQ+2sXUw6gvn23XCpQ8lAAiitn29g2QW7cAjn2iz/5V8ubDaj6pwpn7rn/3GI8xRS/pDSdcKLftpGpH+oYrO5sQVJK0NMM0El9R2hs+zuAQWW0KVxWE5x7499XNbLVAT9JQ4kcEupJ+BmR7q+YWfpEs41p4TkxPgDwmqf8A8kuAvUlQIBlIWhKtJjkSJHPnUjM7VUCWxfXrb0St1IKdIaJ9hSXEn3LEjyqra3oc480W1XSnUiCkKISUlGUgcoPOvnrf7QrgABTTK45jU2SOhImfOKb7M/aNrUEFhaVKwNKwofMClkU1Eyc9Db1tK0NO+rX9wpC0p4d0a8HHECc0I5b3zcIWrUkASF44TAlQmB0JNPmPSsgSQsDyn/iTQbP7UkpxcWbiE8NSVJX8RA/OuBcECGkSKXH0XdGgtMJd1qClFWrSk+ypKcQORGDilrB0j7S1SUlRVuFRTkz2oI3hOAIx7q+gbF9IrO6JVb6gpPeIBQRPWMT4Zpuplp1UOJS4SmNakpmOmoZ+Ip3e0OLZO3dUIUBrH4m6HmJL5G5teQB9PBGgCG7aJ6JOcnkkwfdRNq8VJfldy7upQApOkiSPVjjKzPHkFcMVu9qehDy5LF442kp06FJSoEeC0weGAVBUVlNq7CuGO0DiLhzUEhEKCioAiUJIkzkyuBg8MVaLGY5kgdrf5BR9mgvZFmRSTv4lJ0sd71Kj65KJcdA4f9pQkbo5rxkV1wuFKhNqiLkd5WpQPUcdTQ6QeAoVxtSlGLcH1wSdb3T/ALfeG6OasVUAZHqrVP1jgpUlPHByZa+PKtZK89oF2EebolLie2t4U6ZQ03g5HrUGOHVE15Z6XFLm5DuOCG9IISBBIJgKHORnGas2GQVrCjb99SglocFCN9JjKfwzjpUrC+Op1CrhtUmT2bekHdG+RiFjmI99Y4jz74AqACOfZepAhA+ESaOcQeXdI7m7ELP0t1UuAEhETI+zOSSrxz5UPeRpuSQ9uKSCrm3x9WREGeuOHCm1sl65W41bvKccUpOA3EJHHtM4P4jIxxrfbC9G27VZdWovPThSspb8E+0eqz7gK0RIrYYlfVYIUJ0QzvZuvqj2T6D9oXFvoFuhxoIDffWCQDrEkdmfMqOTgUh21sxdrctNK+j7rJSh0iAU8PWpM7x4SfjX0197UoDmcny/mfyNfLNt7QL94hYYQtIC0Nla90oBIGoEwnmRw4ioQoj3urktEWGxjBqgmVKCLYa2UBKydIypvj6xJAlQPGATmKqeu1hLo+ltglydSUHS5wMqGIVOe7yOaHacKUNeqZToePEgrQZ+9J3kec8K9ubk+vH1calBWgAFC/xcIB+HE1oyF9lmImb14lWO3CdTn1pZ0oBTCct9VHeyB+Ejj8a7XSXGNKHXSQShKsBxXNwnpMjj+9xqx7ayytR7dIlAyEnUSOCDgEpHjjhil7l7OjW+oyIcATgj2U5jhjgBwxRcb+PFcxtMrlwR+ybVRSrTs9b8LUFLKl96cpxAxwrqUtutCdTjyc7oAThPIGTx48IrqQEa9FQtOnVSQq1c4hxo+0khxM/5TBHxo+xtXAB9Hum1DkjXoPvQrFU3F04k/WbVCvNBQfPUnn41QHLVeIcaPMgh1PwIBoiQO/y+yBBI3fqHdHXSi3IurSOqwC2Y8CndNFbLcGoKt7otKjAckQP/AJE4PwoPZ7a0/wDT3SPBBJb+IMpq19ax/wBRbAicrSNGo9daJSR7qds0jpbL+BTm5Yd0qU9aJdSsbzrRIKgPvFTZmOeRyE1l7wNhRLBUWznfIKknmCRGOhinNl2BOpi5cZX+JOpM+yFoIVHiU03e+kL+0bYvU4HqyCvhwlIC/kaV8MOTMiOYVk7KyW4ha0oV2aDvKSkkAkTmOGM1JdmA2VpdbJAnSFEHyGImnzTjCVjQp+0dHtbwGf3XB8/KiXUurMqaZufxtEdpHiICtXmk0vgDDvTf1TsW7RZq02oURqk9dK9J+YINabYLSbsrDFwoLSNSkPtgYJgesQojj4VidokdqsJBEKO6rvAY4iB+Qp16IbZTZuuLW2VpWgI0ggEQZmDg+VYjnILeJETX0T0f9HnkT2rjQJPBCsR7+daP6OEmBqMffSmR4if4Vh2vT61n7J1HKdCDx8AqlPpDt1DpLtpeOtORlAUtsKHlwCvHnSyKK+uoLyBhU1QjbSjcMhae6Fn/AGiviDHpztFHdvHT/mhX5ijWv2lX4MlxtR6qZSfyilLJ5pw8tyX2raeyrC7y+wgq9oDSr/UINZu//Zg3g2imsL1hLyCqfwlYV3egKT51hmv2q3Q7zVur9xSfyVRbX7WXhxtWT/ldWn9DTtL25FTcxjswmrXoreW6tS7dgI1qPqk6ikEHIMTpmBB5cqnbbCdbOpT7KULWlSkIaKFJK4Tqg41AkZBAImh7f9tC08bPHhcT+bdEu/thYcHrrBZ8e0QT8YFEueSSRmJHn3Ra1rWtA/4kkcadltGrdLCClpIyQVmRKzw1qUBvKoV9zE8Bx91ZJv8AaZYST9Hu0E+yWz/5VXdftAsnBGp9IJGrUyDI6YXzx7ppJEmZRoKBM9t3xatXXdKtRTgJyoasJ8oBk++vlFrbAm3+rur1AxvEB3jnhu+7pWu9JPSa2uQgIu3GUJ1KUexXJVEJGDhMTNZpCbTcm/PPtBpWNc8AmU45ZM1qglrRXNZYzXuNEIm19Xi2VAegFSjqme6oY3eUwPOrLhhQ+kDsGk8JGrjx+zzw54PSpOWltBBugpWudRKhu+wQUHlzn3VImwTr7RLjnad3sXQQ3HXUgFRP5TTmIwWOyQQnmz3VRUoLGbdJ7ONW7CRHcOO9y4e+qEOLCWoW0nSownG7+OY4n3nhTVKdmKKVJecbKUQUvslxKjHEltUk+7pQl9s1KGx2Sre4AVqJQtWvMYKVQdPKKPiAnO/JDwnAVHTfvS554hatL4VJnUQQVeJkE11S2ohfaq1IaUZ4txp90GK6lcXA7eaLQ0gZftRto1cpnsX0qxwDgOPJVWvO3Kft7ZLgjiWwZ8dSaWrt7VXB1af8zY/SaItLUoMsXiAY9ooPlBqoOnUHkokDM572kc1E3NsrC2XGzzLa5H+hQ/WirJASfUXmjwXqbx8SmavR9NgYQ8OU6Fz+RoZ50D7Wyg5ykqR8oIFNKXpLolnOg5EHqm7P0ggarZq6EcUpSqB4FBCpNUuLtCqFoftFj2VFY/0rCVT5KpUx9FmUuutn8SQvPWUkH5VpbC5uIHZ37LozuvEg/BwH84ozmgRK5dwrbV9xSdKL5l9ONx8FPuAWFAe4++g762Sgan7ZbQ5OW6pRzzG8j4FNGqt3lSXNntOj22DB+LZI+IpfbvtJUdDz9oucpWNY8iRpV8UmiEs1IOhwSLll+BAS+jSQOmreHzoa+sEAS4ypkTHaNntG89Ry6YV7uVMFFa41G0uPOEKPlISffND3LQZ3i3cWZJAC0ntW1eB4ceGFH9KVzQc0zHEUBvh9klGzrdRQTdCRMBLSjkfdyeXEn5VQWASdCtYiQoAiR1jkJxTpva2Ej6cuNKhpQxEx9yZGBzPyon+00lKp2m9lscLcwR7Rg4QOAH5VJ0Nkp31V2xYk9ePosupjrxqotCeInzpztd1lTWlm2uC4CPXEqgg8NTemApXIA/HhSdVi+cFh0kED7NXE8Bw4+FZiNy1h2pUFW9QLRpiPR10pSUpcJK9Ck9g4ClWMTwV7quHo4/8AdauO/wBmNzirEwOn9TRENxrJB0ZgpNJCoivSqeVP1bKWnCrV0w52cqcgqPSAmB58PGhbjZbm+oNFISsIgrBMn4Ejx4U3gOSD2hlySYnpNehw01f2K6NeAdH40mZ9nOa9XsN0Eg9mNKdWXE5/CM5V/Cl8F+ib+oh6qu3tn0JbuAgoQTLbhiCR0mfmKPtduukpK7pHezqbCynxAgSfCRQiNkKOkF1pIUnUZcEA+yrorwzRFrrQhkB23lKyQDpJQZ76jGevPlVGwjP3kj4zZe7nfFUbUu0Pyp1/U4DAIbIBT1USokHoPnQZaY3oWswMbvxnewOHCmDry9Do7diCsHQAIdPtcIEePjVz92vtFk3qMtgFaUGT/hwBwHXhwp8DdL81LxH63+lK0NW8t/bLJEKTAGtXRBzA9xNQKGuyUdDxIXle7CRySRHHjn5UxFyo9jN4lIAIgAy0nwgZJ8KHcf3Fj6Yo726AlULxkqzg8OtCTZemnG+aOJxNZ89eF8FTtJga5+jOtggECSZHJUlM5rqldOtyIu3DgTKVcecb3CupXBs//KdriAM/3dlNV+19+0SOhC1J/SuQ9aK7yHUeSgr+FFp+mDlPmEn9Kk7cXAyu1QRw7kfkcGr4Tt5t7LNiGw+Tj80KLO0PcuFJP42/1FG2/aJA7K/Tw4FRHuzPwoZV0Pv2ST5FQ/Q/Cq1v2/3rdxOOSv5ZrhIW4LjiOp/SU2KbokammnfHSlXzEUW6yEj1+yleKmytAPjACh76zyW7OcLdHhoA/WnlkttIHYbTW3+FSFiJ/wApj+NNOfrNJhI2ciPmoMqsZkLurVc47rgB6/cVTJm6WRubRaeHJL6SOXCVhQHxohu6uo3doWrw6Oaf/IGvXrW4UJXaWTw6tlIJ94Iz7qKUkbb8wg1WS1CTZsPeLDgSf9pk+UUG4pLMZvLMkxCk60HHd+6fz8qvf2aJlezn0xzbcUfhKSKGfvENgJTcXrMzuLSFBWDjiIz4HniuNFza0v59FJvaYiP7QWZbIhDGDH3RkQBzxnpXq9r6gonaD/cSZ7CBHtka+6OQ/KrbjbYVJRfBCS2BoQySMASAfZBknz4VB3bXe/vNw4QZ7A8vv8e6OQ/KhO7KbDXLl/1XP7QRK/rt6d5BkIjjG9GvieX61W9dolc3F9AdSCdPCY3e9lR4fDFXXG2JKydpPzrTkMnHDeO9xPL86gvaSQVH+0LpJDoz2R3AYwd7Kj7q4m/PffQBt+W6+ta3GjMrvz64JIAHhCBk5P8AQrlMslJPZ36vXhJIjw9WMZ8T8qkraaQT/eF2Idg+rO6DG738qPWq3L9Gfr14IeEnQdwH7o38qPXFAm/PffQgG57t19QLy3b1Khi6J7bTBPl6sQmZ8aqfskw79Uew4BOo4/wxu5J68atvbluVg3N0QHeaTug8u9lZqh9xuHPWXQhQ5YQPHe7x91AyuW+7pRs6ffdd1uurIAPfUnBpAnfPq/Du7xNT+gwpf93rENCQXFbgxvd3Kj0Pjihn+xlzT9JwAUkxuDqrPE8uFWWybdToBXdaVIBBIz4uGDwj8/jxlP07LhOXr3RVrYrliNngktEpBWoahHfX488xyqpu0Xoa+pIjtSBKjqUdXBWZ0/ARThz0TZ0tuNF55EHUEqTrUTOnHSeYngeFZ1dqylIJYuCe1IU4CmCAqNAxx5SetLSXp2RrP1+pFXFo7Fx9VZSNQ1Z88NnVj3VMMPdqIYtpLX4dKRjCt6NfKlrzLHrh9GfBEQCoeqGeOMz+lTDbBWn6o8ZbkJ1jfwN+dOMZgV229fy3xXSMr0/NfBXpYd0M+oZjXiYkmeKt7u/wrlNuw+NNuJI1Hd3uMBOffQIQzobP0d078FeoZzlHdxVrjSNTw+iOAgTp1ncHXu5oA38PypiLpr+ZFOuOwn1lsISBG7gdDjjXVWhtJSiLBahpG8Vqzxz3a6qV1/l2U5N0H7fqVCdno5XKB7z/AEaJt0uokt3iRjk4eHv4ihHPoySpJS5KSUkY4gx1xXhVa/4vy/jU/d3eZVJvzr5BMkN3Ubtyk/vjh+tXpTeAYcbUP3fjH60mCbTn2nvT/OphFl/i/wCn+dUDt/7j2UizUftHdaJlu8XAS1b4/Dx8eNHrt7uN7ZrC+pCY/I1nLdnZ8ZW8D00E/CDny+dEJb2fj19yP3D7jx90009/OfyS4TPLlL5psbY/e2OP3Vq/hihnLNkSV7NuEeKVkx8U1Bq5tgCBf3Y/dXA901aL1oDG0roeaV11EDi0691Q+9bIAOq9aE84AHvmKivagghvaD0H7rqJCvfqMfCjl7QcKfVbRDoPFCkCT8UkHyNZu9tBImASeAgcfDlQdizCLcOTr+BTsbROlf19oSkAwxx8BjCBz61Je0sq/vJH3TJYxPtHGE9BSNvZYIB45+NMtludm0UpuLdoFydLiNRP4lGO70FD3tvzRkydOg7JivaKhKv7RgFwEKNuY8STGTyA5daqVtcyf7yI9bO8yYSIGVdVHl+dRRf7+7c2+oKnWtG4f3Y3VCJ+FTTtFX/71t9rICmxHitWO90ok3570obcuH4VFO0jAP8AaemHsepO74qxlZ5fnUBtIiCNphMPSJaO6PaVjKj/AEaILywpB7Roq1FQcLY0wThakxkgc/KoIunITFzYmXioakDlO+vx6DyrnAi+O9cwg3w3JfeXwOpX9onUHZA7IyB7ZPtdBQyr4nWBfKErBAUg+HrFfw8KcLuXdJ+tWWX9QlKckHvqxiOQ8KFu1OKS6fpNmuXRAISC4ep6JH8aUk38d6doFy3fhQV1eT2v19apiNw759pXQAfnU17QOpZO0iQWwCoIO+cbox3Qfyr26cc9d661gxOkCVn2U9EirEKe7RRCrMkMwSAmEJxupzx5Uaz9fqXUl6fSr9g7ZCFtTfTCYOpCgE5G4k8ZgaZx760Q2i3con6QpKkySpOCnePrCOBA3jPDu8MCspbF4m3g2Z3TpSdMJEHeVnvfrV1pdOhuCu2jtCEgFIUTImT0MBPlNLI36ppifprwTDaGzFwv604A4EhOFDWtQJGrOAhAnJySaTkStCvp7hSptR1QqQlIHDw/ga0LV07Kwew7QJ0GFJAU46YOniUaUfdgg44VVepUo6muxSQkNNEhJGjMhSR3DgZEjPAV0jc+6Pu3Lssmtfq0E3a5KpCdK40z3h48TU23UEuxeuJTGNQVKj0OeFMNrsuBkEdgpucYTJ0wNYMwUqIURVyNl3rj5SlhtxxaMQ3yxy5cQJ4V0rr9S6YuW78KShbelOq7dnTmAqBxxxrq3Po96LL7GF3uz2VJUQptSdZScYKtQB48pHjXtJ4jNvQ905hxJ06j6Un2khsOKKkDMKnrrz/GqB2YJ3EmDHD4fGrtqKlCVQT6oDHVCiM+6hsyBjfbn4T/ACrdNebhnWauRoH3Ez8/Kimnt09mhIVHGAYHMkdBQV0mC5HsoVj50daOKQVQdMvJJA8sZieflRxJcG0qStpHRCQAYjUQCcGOmT0NHWe0e0xAxB4DicdKSbRaICzPByc+MHj50MNqFpQSEairODkie6POlc8DNMIZdRq2SLtSFDuwQZkQeHCRy8KJTcDSTuwOOB1j88V88ufSJxc605KyoQCIScaD1xInxpmnaesQhC08DKsDJyB7XAfCalDiBxu8lWLBLWjdfVP7r6PvbqEqPEpEE8cY8vyqtb7AGkakwondnJgZOc9KSWdwouHPBPTnAHnPjVqFrUpJkGUknlmI5DxqqiQibxTajmSCZGOA5j31Fh5tAKQyCCZMgEk8gSeQoN10gIkEDSZxz91SDs6OOdU4PQ0aIVCLF+3qMspIKgo7qckTCj1qYu2lEQwkkr15SnvcietKkKJ7sHcIOeCp5+PhRmznFaSMciceWPLFASKYzCq2kqVAz41cm5tykTbIJ1azu95YGJzkHkOVUXvEUOlyIH4v0okA5oAkZI/XbHUTboO9rOO8REDy5R4GpXBtFawWU76pUQDnQJgHkD4UttyYOFGDBOk4yYnpmrVhQKcABQ1iTykjgPGaWTdE3vDaUQ5ZWp7Q9mN4YI+6kCd0ePCah/Z1mVD1XD1aROAdIVPiY5nnNQCz2ZRu94p7vMAkfKqGzKgqNKpn4jez5xXYW6I4nAf5FMFej1sNEtSE8Rq73iojz4UOvYFvpI7PJVMzmPZHQcqkjbCTIlQI3VDSeCeXxHyqxja/aLaS2tM8EqUNKUxJ1KnqfhQ/tyyCP96dCV6jZ9vqKtBEA6N47pPE+f8ACo7P2cy2pvSj7MGJ4qUrEyOH8BRFxcEiA6CkwRIGQJAkfd54HWuDqwjtiJAhKYggiCOBj9aIYw7EC+KKYlcbG0fW4m+1ElyUOstoBCRxSoCBHQpov0k20q4fK21uNs6UtFAMEoQZSFj70yZGeXU0Am6SppSUgkp3iqABBx16TRDa0uPJUDpbUkxG8d0hJxG7IzOaQQWA4pJzHikYZpK9sppxSlvS4tRkqMDyEDAAHIV5TzZt40pJKzO8QJTwSOAwOldVJM/1Uy6L/seaz20biGUj8ce4ifzFXhvebPRJHxAj9aBvGVON6UAk6gcU5b2argT8v4mlxCZmiWnCJb1FbZWd1I7uk+VFsbPdVqAGUgKVGYHJRo5hkhIT0EdKuSTBGBPz8+tK6LonbA1KBRsEqy4qQeIBq1Xo8zqStWdGQI/WaLt2yDMCOYgfKitXRCj76k5081ZjA3JWbKvG2BpFu2sTO8mCJ8cz5VT6Rpau9EDsCieCAoHVHGCDiKsS6rkk1xec6fGlFDMJzUSOSz9v6NQrD6YOMpUnnjkaar9EFpMOXDTZ4kFUETkCrClw/eA8pFUrspMkyep/nT43aqfhNOYVdx6GqUBoumTHLV+tQT6MuJACn2sfjmrTsiT3R8ZqQ2X4fkK7xHarjCZKUkuY2Cn1k3TYJcI68ABPGhlWfZSkOJcnOpMx5Zppb2PeJMb6uJHWle2zoURMwB86pDcSaqcVjQ2gS55ck1402TMeFUqVTP0eb1LUPw/rVXGlFFra1Q9stTaHUqBPaaQk4wdUz8qvddUphCEwVoWQeUYGPGRB86a7QtgktYJ9anw8P1r20tlKcumwUoXrJ31hEDs25JJ4geFZi+VXLUGA0Czq15z5/pVtrZrc0hCCorVA5Aq4xJxwn4UwuE2duRqUbtzICUy20DxyrvL4coFZ/aj/AGtwVFKUjSCEIGlIyE4HlBnwpv6jF/gKanLyz6JBADf8jXQXJOb2zQwFKceQ48AAGWxqSDgescBAHkmTQF131ApCYUQUp4AjEDw41bsm2S+4htZISs504IMSY94rzaGH3h/iq/5E/rSscRFwF06T57LPFM8AwsYEqy5IRxWIH9TUjcK0hJOBwFDg7xH9dRXjiuFaMW1Rw7FcHSEkTiZ/hVjN48gFLYSWz3zGRPDnnnHTNCrqZehJHtCD7jNA1TAbkSxcqQCEqgEz78D9K6qG3MV7RkkX/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1"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095" name="Picture 23" descr="Anechoic Shielded Chamber | 相片擁有者 Finmeccanica Sp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8790" y="3030778"/>
            <a:ext cx="1598082" cy="1198562"/>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http://www.ttitransportservices.com/wp-content/uploads/2013/10/Medical-Equipment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574" y="3041792"/>
            <a:ext cx="1755523" cy="1165513"/>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7" descr="https://encrypted-tbn2.gstatic.com/images?q=tbn:ANd9GcQqRK-30NECKK9CWT8cE2ZFQ_oe86aWxZ4Y32HIOFUmYbj8Uby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101" name="Picture 29" descr="http://www.sncf.com/en/ressources/imagecache/sncfcom_media_image_50_percent/images/strate1-train_transilien_fb_rsncf_2012_1440x1079_strate_recadre.png"/>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407472" y="4405915"/>
            <a:ext cx="2378305" cy="1398838"/>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http://theiranproject.com/wp-content/uploads/2013/07/electricity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6756" y="4556313"/>
            <a:ext cx="1651191" cy="1098042"/>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33" descr="http://2.bp.blogspot.com/-zNdt4hrywzw/T610iC3SBRI/AAAAAAAAALk/y0s2YlNQZMU/s1600/S-Curve.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35" descr="http://2.bp.blogspot.com/-zNdt4hrywzw/T610iC3SBRI/AAAAAAAAALk/y0s2YlNQZMU/s1600/S-Curve.PN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TextBox 13"/>
          <p:cNvSpPr txBox="1"/>
          <p:nvPr/>
        </p:nvSpPr>
        <p:spPr>
          <a:xfrm>
            <a:off x="5761822" y="5443417"/>
            <a:ext cx="2456763" cy="369332"/>
          </a:xfrm>
          <a:prstGeom prst="rect">
            <a:avLst/>
          </a:prstGeom>
          <a:noFill/>
        </p:spPr>
        <p:txBody>
          <a:bodyPr wrap="square" rtlCol="0">
            <a:spAutoFit/>
          </a:bodyPr>
          <a:lstStyle/>
          <a:p>
            <a:pPr algn="ctr"/>
            <a:r>
              <a:rPr lang="en-US" altLang="zh-CN" b="1" dirty="0" smtClean="0">
                <a:solidFill>
                  <a:schemeClr val="tx2">
                    <a:lumMod val="60000"/>
                    <a:lumOff val="40000"/>
                  </a:schemeClr>
                </a:solidFill>
              </a:rPr>
              <a:t>Lab flexibility</a:t>
            </a:r>
            <a:endParaRPr lang="zh-CN" altLang="en-US" b="1" dirty="0">
              <a:solidFill>
                <a:schemeClr val="tx2">
                  <a:lumMod val="60000"/>
                  <a:lumOff val="40000"/>
                </a:schemeClr>
              </a:solidFill>
            </a:endParaRPr>
          </a:p>
        </p:txBody>
      </p:sp>
      <p:sp>
        <p:nvSpPr>
          <p:cNvPr id="26" name="TextBox 25"/>
          <p:cNvSpPr txBox="1"/>
          <p:nvPr/>
        </p:nvSpPr>
        <p:spPr>
          <a:xfrm rot="16200000">
            <a:off x="4791750" y="4121606"/>
            <a:ext cx="1409240" cy="369332"/>
          </a:xfrm>
          <a:prstGeom prst="rect">
            <a:avLst/>
          </a:prstGeom>
          <a:noFill/>
        </p:spPr>
        <p:txBody>
          <a:bodyPr wrap="square" rtlCol="0">
            <a:spAutoFit/>
          </a:bodyPr>
          <a:lstStyle/>
          <a:p>
            <a:r>
              <a:rPr lang="en-US" altLang="zh-CN" b="1" dirty="0" smtClean="0">
                <a:solidFill>
                  <a:schemeClr val="tx2">
                    <a:lumMod val="60000"/>
                    <a:lumOff val="40000"/>
                  </a:schemeClr>
                </a:solidFill>
              </a:rPr>
              <a:t>Investment</a:t>
            </a:r>
            <a:endParaRPr lang="zh-CN" altLang="en-US" b="1" dirty="0">
              <a:solidFill>
                <a:schemeClr val="tx2">
                  <a:lumMod val="60000"/>
                  <a:lumOff val="40000"/>
                </a:schemeClr>
              </a:solidFill>
            </a:endParaRPr>
          </a:p>
        </p:txBody>
      </p:sp>
      <p:pic>
        <p:nvPicPr>
          <p:cNvPr id="3111" name="Picture 39" descr="http://0973256707.weebly.com/uploads/4/0/8/4/40848787/201547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6362" y="1537318"/>
            <a:ext cx="1970617" cy="1477963"/>
          </a:xfrm>
          <a:prstGeom prst="rect">
            <a:avLst/>
          </a:prstGeom>
          <a:noFill/>
          <a:extLst>
            <a:ext uri="{909E8E84-426E-40DD-AFC4-6F175D3DCCD1}">
              <a14:hiddenFill xmlns:a14="http://schemas.microsoft.com/office/drawing/2010/main">
                <a:solidFill>
                  <a:srgbClr val="FFFFFF"/>
                </a:solidFill>
              </a14:hiddenFill>
            </a:ext>
          </a:extLst>
        </p:spPr>
      </p:pic>
      <p:pic>
        <p:nvPicPr>
          <p:cNvPr id="3113" name="Picture 41" descr="http://www.goo-didea.com/_src/sc961/500_0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4272" y="1639543"/>
            <a:ext cx="1273511" cy="127351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肘形连接符 11"/>
          <p:cNvCxnSpPr/>
          <p:nvPr/>
        </p:nvCxnSpPr>
        <p:spPr>
          <a:xfrm>
            <a:off x="5681036" y="3505200"/>
            <a:ext cx="2711124" cy="1874627"/>
          </a:xfrm>
          <a:prstGeom prst="bentConnector3">
            <a:avLst>
              <a:gd name="adj1" fmla="val -29"/>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078" name="任意多边形 3077"/>
          <p:cNvSpPr/>
          <p:nvPr/>
        </p:nvSpPr>
        <p:spPr>
          <a:xfrm>
            <a:off x="5796280" y="3837908"/>
            <a:ext cx="2331720" cy="1404652"/>
          </a:xfrm>
          <a:custGeom>
            <a:avLst/>
            <a:gdLst>
              <a:gd name="connsiteX0" fmla="*/ 0 w 1903148"/>
              <a:gd name="connsiteY0" fmla="*/ 1169528 h 1169528"/>
              <a:gd name="connsiteX1" fmla="*/ 797560 w 1903148"/>
              <a:gd name="connsiteY1" fmla="*/ 976488 h 1169528"/>
              <a:gd name="connsiteX2" fmla="*/ 1097280 w 1903148"/>
              <a:gd name="connsiteY2" fmla="*/ 311008 h 1169528"/>
              <a:gd name="connsiteX3" fmla="*/ 1849120 w 1903148"/>
              <a:gd name="connsiteY3" fmla="*/ 21448 h 1169528"/>
              <a:gd name="connsiteX4" fmla="*/ 1844040 w 1903148"/>
              <a:gd name="connsiteY4" fmla="*/ 21448 h 116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148" h="1169528">
                <a:moveTo>
                  <a:pt x="0" y="1169528"/>
                </a:moveTo>
                <a:cubicBezTo>
                  <a:pt x="307340" y="1144551"/>
                  <a:pt x="614680" y="1119575"/>
                  <a:pt x="797560" y="976488"/>
                </a:cubicBezTo>
                <a:cubicBezTo>
                  <a:pt x="980440" y="833401"/>
                  <a:pt x="922020" y="470181"/>
                  <a:pt x="1097280" y="311008"/>
                </a:cubicBezTo>
                <a:cubicBezTo>
                  <a:pt x="1272540" y="151835"/>
                  <a:pt x="1724660" y="69708"/>
                  <a:pt x="1849120" y="21448"/>
                </a:cubicBezTo>
                <a:cubicBezTo>
                  <a:pt x="1973580" y="-26812"/>
                  <a:pt x="1844040" y="21448"/>
                  <a:pt x="1844040" y="21448"/>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292708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0" y="73262"/>
            <a:ext cx="8229600" cy="654324"/>
          </a:xfrm>
        </p:spPr>
        <p:txBody>
          <a:bodyPr>
            <a:normAutofit/>
          </a:bodyPr>
          <a:lstStyle/>
          <a:p>
            <a:pPr algn="l"/>
            <a:r>
              <a:rPr lang="en-US" sz="3200" dirty="0" smtClean="0"/>
              <a:t>Key points of establishing an EMC Lab</a:t>
            </a:r>
            <a:endParaRPr lang="en-US" sz="3200" dirty="0"/>
          </a:p>
        </p:txBody>
      </p:sp>
      <p:sp>
        <p:nvSpPr>
          <p:cNvPr id="3" name="Content Placeholder 2"/>
          <p:cNvSpPr>
            <a:spLocks noGrp="1"/>
          </p:cNvSpPr>
          <p:nvPr>
            <p:ph idx="1"/>
          </p:nvPr>
        </p:nvSpPr>
        <p:spPr>
          <a:xfrm>
            <a:off x="457200" y="727587"/>
            <a:ext cx="8229600" cy="5243556"/>
          </a:xfrm>
        </p:spPr>
        <p:txBody>
          <a:bodyPr>
            <a:normAutofit/>
          </a:bodyPr>
          <a:lstStyle/>
          <a:p>
            <a:r>
              <a:rPr lang="en-US" altLang="zh-CN" sz="2800" dirty="0" smtClean="0"/>
              <a:t>Cost estimation for a communication EMC Lab</a:t>
            </a:r>
            <a:endParaRPr lang="en-US" altLang="zh-CN" dirty="0" smtClean="0"/>
          </a:p>
        </p:txBody>
      </p:sp>
      <p:sp>
        <p:nvSpPr>
          <p:cNvPr id="4" name="AutoShape 2" descr="“ict”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data:image/jpeg;base64,/9j/4AAQSkZJRgABAQAAAQABAAD/2wCEAAkGBxMTEhUUExQWFhUWFxcYGBcYGRwdFhcZGBUXGBcVGRcaHCghGx0lHRkYITEhJSkrLi4uFx8zODMsNygtLisBCgoKDg0OGxAQGzIkICYsLC0sLy8yLDQsLDIyNDQsLDQsLzQsLC8tLCw0LzQsLCwsLCw0LCwvLCwsLCwsLCwsLP/AABEIAMkA+wMBEQACEQEDEQH/xAAcAAEAAgMBAQEAAAAAAAAAAAAABAUCAwYBBwj/xABKEAACAQIDBQUDCAYGCQUAAAABAhEAAwQSIQUGMUFREyJhcZEygaEHM0JScrHB0RRikpOy8CMkVKLC0hUWRFNzgrPh8UNjg6Pi/8QAGwEBAAIDAQEAAAAAAAAAAAAAAAMEAgUGAQf/xAA7EQACAQIEAwUHAwMDBAMAAAAAAQIDEQQSITEFQVETYXGBkQYiobHB0fAUMuEVQlIjU/EWcqLSNENi/9oADAMBAAIRAxEAPwD7jQCgFAKAUAoBQCgFAKAUAoBQCgFAKAUAoBQCgFAKAUAoBQCgFAKAUAoBQCgFAKAUAoBQCgFAKAUAoBQCgFAKAUAoBQEDae2sPh47a6lsngGOp8QONYTqwh+52LWHwVfEX7KDlboVb784Af7QPcjn7lqF4yiv7vmXFwLHv/6/jH7m7Zu9+DvuEt3hmJgBlZcx6DMBJ8KyhiaU3ZMjxHCMZQjnnDTuadvGzZe1Oa0UBx2+G3LqXOytNkgAsw4kngB0ER61puJYupCapwdtL3N9wrBUqkHUqK+tkjnWx+LK5jdvZTMGWAMROo8x61q5VcVbM5St5m2VDCKWVRjfyNX6Zfme2uz9tvzqPtar/ufqyXsaG2ReiO33Q2s95XS5q1vL3uoaYnxGU/Ct/wAMxFSrBqbu1zOa4phqdGadPRPkdDWyNWKAUAoBQCgFAKAUAoBQCgFAKAUAoBQCgFAKAUAoBQHx3fHDvd2hdAliXREH/KoA8BJJ95NafExcqzXgd5wmrClgIt6Kzb9WaU2HY7MubraP2ZdQuXNlzZhbJzsg4ZpBP1ax7Gnlvfu/FvYlePxHaZVBbZra3tta+yl3Wa7yq2js9rWccGQGCDpwlWU9DoQfEVE6bjKzLccVGpTUls/yz+TPvOGYlFJ4lR91b5bHzWX7mbK9MTgN6sv6Tck8k0/5BXP8Tt2+vRHScLzdhp1Zb28Wl9Wt23LZ0VezI7toKVDOSSCeOnWPS7GrDEJwhK91t0tz5fyUZUp4eSnONrNu/OV9lzXj0KTH7NFpFuB1uIxIzJETJ04ydBxrWV8MqUFNSUk+aNpQxTqzcHFxa5P/AIINjatyy57Bozhc2gPszHEeJro/ZrD0qsKjkr6r6nH+1+LxFCdJU5WupdH06pks7x4sH5z+6v5V036LDtft+LOM/qeN/wBx+kfsdju7tX9ItkkQynK0cOAII9xrTYugqM7LY6jhmMliqOaa1Ts+jLWqpsRQCgFAKAUAoBQCgFAKAUAoBQCgFAKAUAoBQCgPkO3toi3tO7nMILkEgagPaClvGM0+6tRWnlxDvt/B2uBpOfDoqO9rryle3nawGAujAle7mOKD9rmHZdj2GXtO29nJm5TPhNe9lLsrc778rW6mTxVJ4xT5dnbL/dmzXtl3vbnt32Oe2ztHMXFtiUCLbQtxYW7a2wxB4Tln31DrOoow1vZLv5L1LkYqnQcqun7pPortyfpc7K/8qoU5bWGLKAAGZ8pMDjlCmB76+g0vZ1uKdSpZ9Er/ABuj5XU4iszyxuiO3ysXeWFQedwn/CKmXs5T51H6fyYf1B/4nPbS3re/eNxrYXNAgE6QAOYrXY32Oo13njValbomvo/ibHCe0VTDxyOmmvGzLXd/bwtXBcyhlIKsCNcpPeA10OlcNVoVeF4t0qqv9U+a/O46qM6fEsKp021fbua6+H8olbV28ly2lq1bFq2vey8TmJMkNxiDVbE4mNSCpwjlivmTYbCypzdSpLNJ6X7vA1bIyOl+4Z/o+zE/R1MN5nUV0ns1nimuUn8lc5D2wVOdpc4r5tIs8Rhci5nIEFVK6yCyZwDpEhYnpMV08KuaVo97+NjiquFdOGaT5pW72r/Lf0Oj3KdQl3vD5wc//bStTxKajUWZ20+pveC5Y0Za/wB30R0a3AeBB8jWvjUhLRNM3KknszOsz0UAoBQCgFAKAUAoBQCgFAKAUAoBQCgFAKAUB86303AvX8Q1/DPb/pILpcLLDBQsqyq0yANCBrOusClXwnaSzJm/4fxpYekqVSN0trHOj5MtodcKPO6/4Wah/QPqXX7RU+UH8DXjPk5xlu29y9csBLalyLZd2bLrl7yKBPXXyq/w3B5MXTk3e0ka7ifG+2w06cI2ummV2z9kdq4WQo4sxgQJA0nSSSPidYivoVbE9nDNv0/PzpzOEp087sXCbLw0x2S5MgbN257XUzm0bJPZnNGWJEc5qk8RXtfM73tbLp8r76b3LGSne1la3XX8tqVe0Nkdm5UHMORHnBB8QQR7p51bo4ntI3ejK9SnkdjrNytz8NiLDPeFzMLjL3bjqIAU8FI11NcjxujTrYnNNX0XzZvOGYqtSo5YSsrnHb97OGFx5s2s4tZEYKzu0yDJktPEHnyqDCcKw1VXcEeYzi+Lpyspm/ZW0TbtuihQtwQwgxxnSTprrNdBSwdOCio6ZdjlcRi6k3PNrm3v9NSxxm8Fy6CGKwzZjCgEmACZ8co9Kkp4SFN3j4ENXFVaqalbV3en50JGxWzq7cs0e8KK4L2sUZYuK3tFfNl3A02qevUu7Vlrbj6LCOB/EVzMqMqU+jXQ2GRwZ3eBvF7SOeLIrHzKgmu1pScoJvojbRd4pm+szIUAoBQGi5i0BylhI4jpPCgAxifWFAe/pSfWFAe/pCfWX1FAe9uv1l9RQHvar1HrQHucdRQHs0B7QCgFAKAUAoBQGvEX1RWdjCqCSfAUMKlSNODnLZK7OYub6LOlliPFgPhBry5zsvaJX92np3v+GVW8m+GfC3l7KJRhJaY8YjWrWBs8TTX/AOl8zyHHJVn2fZ2vpe/8HEbuY83LjWyVzMO7m0XRXUjQjWHzeSHnFdljKShBTV7Le3in39LeL6Fyhu1+fmpPQXDcKgWM3YKAuZpzFFsxEmAHJX3VXbgoXea2Z9NruXy1JVF3tpt/BXbx7VK3cile5mBy8JLGBrzChZ6GRyqzg8OnTzNb9fzre3dqRV3eVuhN2HvZirVsrbZVUsT7IOpiePkK0nEMPTdZ3R2Hs/gaFbCZqiu8z5vuNe3MbcxhU38rFPZYKFYA8pXiPA1BSjGm/d0NxU4JgKqtOHxf3Ol3R3SweJtFmF0OjZWi4YOgIYdJB4eBqCvi69Odoy08jk+I8DwuGq5Yq6eqPnuzNmvdK57jqpiTxIEdBxrSS47iNnO3kab9Nh1/afScBZGHtxbUBkgRmnJM6gz/AEhYSSeVafETnmlVt7/PW9vD/K63/wASS+XWK1+Xh1+hjaxw6Vq82mxF2h3my/mbX/DT+EV2NL9i8EbaH7USqzMhQCgFAUO1E/pz+tbU+9WIP3igKDa29eGw14WLjP2hVWCqjNIZiqnTqwjzigK8/KXs0Eg3yCDBBVgQRxBEUBkPlL2Z/aR+yfyoDYvyj7MP+1L6H8qA2j5QtmH/AGu38fyoDYu/2zP7Za9f+1AbBvzs3+2WP2xQGKb54DOT+n4fIVUBMyiGBbM2adZBURyy+NASV3x2eeGMsfvF/OgNg3rwR4Yux+8X86A2DeXC8sVa/eL+dAe/6xYflirf70fnQGQ3gs8sTb/er+dAS8FtHOVK3A6zBIYEctNKAlbyj+rXPJf4loynxBXws13HBDDEqzAd1Yk8hNYnGrDScHUS0W76GnH7LNzDXDmCBlK25+m3h+qOtTYar2VaNTo0y3QwvZwWIm7K/urnLwPl72byvlNu4HB4BWnTmCBry1FfQIY7DVI3U1Zm3gs+sNfAtG2ztEiJxGoClhbbtCBOhuBc5Gp4n6R61Alw9O94+unpe3wJ7Vu8prhdTlKOG+qVYH0IqxLHYeKvnTEMHWn+2Dfkd9sD+rYWy0L2t3tGZmUOUAuFBbWQQOEnnqK5TE1liK0pcuh2HC8FOFN0qvJ7J21avrbf/ktMabb27V2FRnNxWyjKrFCvfC8B7UGOa1FC6bj4G0oOcJyp3bSs1fVq99Php3GzZO8NzCl0tqjBiGJafqgaQRWk4rip0qiUUtjGvgaeKnmm2raaf8FNgma0QUJBXQHSRpHTpXOxzRlmT1KC9ncKndTn6x/9SXh8bdEAOwyhguvANOYe+sM00lZ7Xt57kNX2bpZf9KpJNbXs18EjLC271xglq27M3DusFH6zPEBfGlPBVajtlscf+mqZsrR9cwtrIirxyqFnyEV1SVlY26VlY216eigFAKAp9uCLlpuudfUBh/CaA4HfDCIcbZLorZ7DiWAMGzdRhE/8Un3Vf4fGEqjjJJ6czQe0FSrToRnTk4+9Z2bW6f2Ku5sHDHvHDWdSdezXU8TrHGtx2FG9sq9EcssZjMubtJW/7n9zQ2wML/Z7P7tfyrL9NR/wXoguIYv/AHZerNb7vYTT+r2j1GQCNeHjI6U/S0m37i9EWFxDEJJ9rJvxZd2Nm7MyjNgsPMCYtrxjWqEuHauxs4cblb3m7ldtPYGzmcFcPaUZdQqxBk/HhVepwqpKXu6G/wCG+0GFp0Wq8VKV76rl0McBu9s5H72HtMCB7Y4SQZ04aV5S4XUTbldmfEeOYWpTiqKUZXW3T81Jb7K2Rr/U7UjpMT55qsrhjZp3xZrmaf8ARGx+eDt+4t/nrJ8KfIR4w+ZqGxtjFoOFtgdc1zTpoHo+FNLvJI8Vbl3FVt7YuyzaPYYcK8iDmedDroXI4VLh+GRUv9RfMVOIza9x/BHEXNl2ZgpEaEieup4617LAUF/b8WTxxdV8/kMLs9A4NsZWBkMToB1M9OJqN4Kgldx+L+5LHEVW7J/I+x/JfYv2sM4vqUl1e3myglTaRPZGojIvESZrl8dxbhtKrkhUWm9rvXxs/gbSjRrSheUTuN48UtzDXEQguQIWY1zA8TpVT+t4H/c+EvsR4zB1qlCcIx1aOCt4m/hWDMkK2hBgo4+qYJH8+dWMPj8PiG1Slf1v6Oxyyw+L4fLPOFk9He1n3O1/L/ki7Q2s91szchCqOCjoBVrMiriK06880/Jcku437qbds4fF9pfuBEFlxJk6l7cAAAknQ+lerVm79n8HVrVZdnG+nl67Haj5RNm/2j/67v8AkrOzOuXCMW/7f/KP3Pl2+O00v429dstmtvkytqJi0inRoI1BqzSdlY6DAYGvSoqMo66819yyxe9iGzZtDC2u4O8HBKg8O5lYETxJJ58+Nexg1Jtsr0+G1KdWcpzab6b+fLwKvGbVa6QWygKMqqoyoij6KqOAqePumwpUI0lZc9W3q34ssd3GQ9o7BWKlFVW9kkjvMRzgAacO94Vo+KSj2l3q7K1ytiHNzUYtpc2vgu6/0Ogv7Hd1S4llhnUkhQcvtGGAPCVgxWvnh5ySlGO5ThjIQlKEp7PS+/4mRL2zmQw6lTEweMa61XnRlF2kizDERmrxdz6XslYsWh0tp/CK6CH7UcnVd5vxZLrIwFAKAUAoCq3iHcRvq3UP7Up/ioDi9+VIOEcDheZD4Lcsuf4kSrmAlauu81PHKangp35WfxK9GgzAMcjqDpzFdA1dWODpvI82jNAnmR4QIHLT4TPnWSViR1M2m2nr/wAmDD7wI56+FZ3PIxua3/PSvYu6JJLK7bGM6EZoHTXvdOHnz8a9e60v9CSm7JrNb6nuEw6ue84USBBOpmeHlpPnXlarKFrK5Ph6Mal7uxKubLtfXiPHj48KjVep0J+xht+fIhY/Z9pUYq8tAgZuBkSeAnnp41lCpVk7NWJHCnFXWv54FNfHeKyDlMZl9lhOhB8uZqxBt3lawlZWjch3zP8AP5Vnl0M4yuxu3sdcTiuzYae0dYHkfWfdHOtJxbESoQ9zduy+/kb7hdCNWV57RV338kvNteR9Lxm5uFyBsgGTKynTUhuEcIOnADjXK4iVaNKco1JXyvnvp0N8qsZWi4Rt4LTz3+JddiTMDhx1A+81wdHATqQc42st7tIvSqpOzNJsEmBE/aX86mp8OqTdoNPwkvueOqlv8mV2KwouvassTkuOQ0cdFLaHlqoq3winbExZXxtOFWi4TV0Wg+TzC/Xvftj/AC12ll0NB/S8N/j8X9z5rvzsG3h8WbdrNlCIZYySTM6+lSxWh2vAaMKWFywVvefyRV7O2NcutktoWbjAjQaaknQDWsnZbm4qYinQjmqOyLzaW6jYe2rO6lywBRdcoKsZJPGY6Dnxr2DuyPBcTjiajjGLSSvd89V+bk7dLdS1jHuLda4otqpGQgEliwM5lPQVlVm1axBxrG1KMYOn3nR4v5MsKlt2F3EEqrEDMnEAkcLc1E6sjRf1jEvS69DgdnQiAD+Z51zFWpKpLNLc6CKsj6bgd8MItu2puNKooPcbiFAPKtrDHUVFK/wZztXh2IlOTS3b5o5re7bVq/dVrTEqLcEkEayx5+YrX4ytGrNOPQ2nD6E6NNxmtbkvCb+X1RVFq3CgAe1yEda72nwik4JuT2XQ+cV+MVlUklFbvr18S22Lvs1y6qXraqGIUMpOhJgSD4kVFieFKEHKEr26mWG4vKdRQqRVnpdHaVpTfCgFAKAr9vpOHu+C5v2O8PuoDjt+UzYMsPoXLFz3LeTN/dLVLQllqRfeitjI5sPNL/F+ttClauoR8yNZrGrVhRg6k3ZLdljD0KuIqxpUleT0SMFeCCOIIPhpWvpcb4fXmqUal3LRaP52sbup7N8Vw0HWnSso6vWL0XcncywWAe4SqDNEk6xxJPOrGP4pheHU1PEyypuy0b18kyjhsFXxk2qKvZK+qXzG0NmXLQBuKAG0GoOv51Fw3jmC4jKUMPO7WrVmtPNInxXDcTg0p1I2T70yLbwzsJA0PWttKpFGvU0nZkW9bImR7PHwrN1YqOYuYTDzxNWNKnvJpLpq7K5EY8dDHWOHQE+41Wp42E5KOqfl9zqcd7IY7BUJV5uDUVdpSd+96pbcyfsvYdy+C6MkKYIaePQiOkc+dazjHtHh+GTVOtCTbV/dtbpza5mmwuDnWWaLXmVO2cE9m41t4kRw4QRIjw1rYcM4hRx+GVeldJ30e6a67/PYyq0p055ZGW6GOFjHJnOUMMpPQngfiDWu45HNSjUX9ru/DZ/O5vODP3p0nvKOnlZ/Rn1jF2xlLSdAzZfolgIDZeXEnTTgeImubxbtQn/2v5G1gtV4oxs4ocSwBBmOunDhw61yOCqwULymk07pddLWem3Xu05l6onfY87ZJ4qveVpmZgzHDh0/71bpyo6JSjFKSlo2723T02/x6c97mDzeOjX59Tm9t7bOG7O+FDm25bLMT3SOMGONZ+z8O2xkISdr/YkqRUlYjD5X7v8AZU/eH/LX0z+jUrfvfovuRfpI9Tntr7ytjLpvG2EJAWJn2RxmBWsxVFUKnZxdzo+E4dKhvzZM2RcvJbu3RmtgqirdykLDXkDENGunSqrepPiIUZ1IU3aVm243V9Iu2n3J+2msWbaraxC4h3cO5A0GVWEyCdSW4EzpWUZO92Y4Ltq1RyqU8iSsvVfboTdytslHulUElUBknkXrUcZ4hUwyi4JO99zV+0icFTt3/Q7JNv3Pqr8fzrnv+oMSv7Y/H7nLdozkMTutZZyVL2lJ0RSuQeC5lJA8JMeVVJcVqOWZwVuiv/PyNjT4vXisrs/EnXtwLPYtdW/d0RmAITkCYPd6iupoYSjXhGcW7Mn/AKxWtey/PM5PY2BRmPaOphGKqxCozgDKrn6vHmK3keA0aTU/elqr+HhY00/aTEVk4PLG6evf430OivYC1Nw2lLh2ItBQzQiEdpdETpm7gJ6NW7p1qnuqo7W/deyu3svTV+Rz9WhD3nTje792ybslu/XRfAibPsqbtuCD/SW/+otTYiTVKV+j+RVw8E6sPFfM+s1yp2IoBQCgML9vMrKeYI9RFAcNtWwb2z7tvm+HdfJuzIn1ry9j21zmsNeFy2jjg6KwPmAZrrISzRTPls49lUlBrZtG22dVPjqTwI4QB5zrVbiFLtsLVgucXp320+hsuE1v0+Lozat78de69n9fxEy/j7D2iCArgBQANCse0dOPHWeQ93zOliKayTtacXG1udmvj/B9prYOrJTg3eEk735XT+H8+fu6+KCXTmIAZefWQfumuz9r6DqYGNSMc2SabVr6ap6eZ8n9mqqhi3Bu2aLXnuT97MZae0AGGYOCACJJgiNDMQT6VzfsrKf9RWSm4pwkm2rdGvlzOj4/GH6NuTTs07X35FNsnbqYdStxA08OAg+8GvouJwsqsk1Kxx+CxEaWa8M1/h8yqx+NF241xRAYgx8OQgwPKp6VO1PI9eVzKFZ0q0ay0tJSS8HdEbF7TuCytooZks08AZI7qjhIy6kTpppWhowr9qmo81+XPr+P4hwqrQrSdePvQaS1vtz0ve/L11LLdnbww2cEnvEEQCdQCDoAT09Kj9puHYuvOjXwivKOZPVLR2tvZWWvqfMeGYnsrxfMrN6dqJfv5ypJyQQQV70kiRAMa+FT+zmFxdHDTWIWVubktU90r7XW6JcXVjOonuc5jdk3yAVs3T5W29eFXsVj8E1klVh3rNH7k+FoYmMs0YSXNOzL7A71Y+3a7O5hbl2BAYo4YCI1OXXjXLVqFF3jSrQcXpZyV18TpadZT96rTlGXOyun5aW+KMjv8qiLtm4jgd5dPhMGtH/0piJLNSnGUeTv/DDx8E7STT70drh9n4i4YVFOk+2OH8mqf9Br9V8fsS/qYnJfKBYv2Wt2roVQ6lhDSdDGugA9010ns9wZ0a3bTd2trGUanaPQrcLsi4LK3Ew4u5yfa4BAFywAwgsS3e490cOfWVMXDtHCU8tunXW/LlpoJ1Fe2a1it2hZ7C69sggSSs6nKeHD7/CtbilOtatHW6s7dUbzhGPpxp5Ju2vkXeI21j8TYS2VuvZWAMlkw2TQSyrrH4da17vF2aLlCPDqFV1ISWZ9/XexXLhL8x2N6enZvPplpmL/AOtw3+4vVHX7i4FkzveUqGhQhOVu7mkkcRqeB10rneLYqjOpGElmUb31tr49xyHHeIUsRUjCGqjfU+hWdkoyhgzQQCOHP3V7DgeGqRU4ylZ6rbn5GkUUyNjMGqMACSeJmNOnCtVxHAUsNNQg23a7vby2SMJRVyWlsnAuFEk27oAHEk54FdXw1ZcPTXcZJe4fEsJihA10jl08K79R6HJyj1OmwW9qLccm23ZnsezVWAKCw2ZEJI1B+l4k1UngJSgknr7121vm3flyLkMUlJtrT3bJcsuy8+ZB2TjDdxlmBq+IttA5TdDN7gJPkKmxMVTw0l0jb4WIMPFzxEXb+6/xufb6486sUAoBQCgOWtJHaL9W5cHuLEj4EV4z1Hz7YqhbCp/uy9r907W/8NdNg5Xoxfd8j5xxSm4Y2pHvv66/UmPqSTqTxPOrMUktCrOUm2pbhcODH9GvmQfWarSrUIN+9Z+RZjjJNKErW21v4dTTfAWdc2UEtIEd0EtEmGAj39KtU554367eex5GCzrs3d/nqvyxA/0vaOgCgyNeziPDhwPjVh4Sa95/MuOFfK7xXwN2crqPLhP3+VRVJQiveLfBuF4viNWUMO0mld5tFvbo/kabzE6sI84H88qUq0HpEucX4Bi+HxjUruMlK+sXtblql9djNcNdddMxX3kaf+PhWbdOMu806lUcebRV3AZgcQY9DrVfH4v9Lh5VlHNa2ni0jbcF4esfjIYaU8l762vsm9rrp1+xabE2a4xC9qsGCRqDrGnDnB+6uK4zxyriMFOjkyXts91fVefyO6o+zeHwVWGIhV7S11qra8n8/psdthtm3HBKCYMcQDwnQGuNocOq14uVNJ29TY1MVTptKTNDWGBgyCOXMVVlQcW4yVmSqcWro5D5RMMr2xmSXVGYNHAAMTJB0By851jrI6n2UlOnWlFP3Xy79Puaji9OMqSlbVM6fdHeJUsYZ3zFuxthtNSRbAJ16kTXVrh1WTbWi7zlcRxvD0ZZLOT52t9Win+URf0+7auWiFFtGUh5BJLTpANbPBYaVBNS5ih7T4aF7wl/4/8AsStl3ezw1u0RmZEAOWNY6SRVHE8PqTqymmrN/nI8ftHhJz1Uld819mz5zvXtFbuILKGEKFIYQQVLTpPjV/B0ZUqeWXU6bD2dNNO6eq8D7V8kIP8AouyTza8R5ds+tafHu9eRXrfvZ2dUyI+Z3L0Xbv8Axbn/AFGrhccv9efiyhOXvMsm20wAFtmVQAIJB158uFZyx9WCUaEnGKS0dnr9jLtXyNeK2gGuFhmgx7R14DpVfF1FWqyqRvr132MZTu7o6vdtpw1o9QT6sa7TAK2Ghfoi5T/aiDjdyMBdcu9gZmMnK7oCTqTCMBJ6xW1p42vTWWMtCKeFozd5R1Ix+TvZ3+5Yf/Ne/G5Un9SxX+fy+xj+iof4lhsXdXCYVs9m1D8MzMzMAeIBcmPdUNbF1qytOVySnQp09YqxdVXJhQCgFAKA5vErF+8I4lGHvQA/FTQHCWQbd/FhRAt4hmnSALqLenXqXat3w+UXRyvr/P1OM45RnHGdpDnFfVfJCBoBAj4/l7q2dtbmhz+7a3mW+FxVoKMwMgaAcD4E8Ry18DXN4uOWtJd/z1LVN0NXNeCWz7nzXjrpfnZlNjSGdo4H8VE1vOHTvQXdcjvllGSOeu7fTsimXvAkZMmgOb2s09J8fdW5/SvtMzlp1udZeLplqL4VM4BLdI0A01158fKOdazFRnKGh77J4uhheIf6ssqkpRu9ls1d97X5c147a3bvopCySJMkSSYJgdfgKrYGE4z1R0PtRiMFPh6hTqxlNSi/d8Gntc9w21rtrRELrGqwSJLTwHv+NX6tOlLWbsziMLKSTy6rmiqe60lmBDGZnjJHH8ajxmHWJw06UXa6dvoXOGYv9Fjaddq+Vq/hs/gXO720Lr4i2biqBkeIIk8NWEnX0r57xfhtfC4Z1KrTs0tL8/I+j0+NYTGf6NBSTeutrWXSzfU7rAw0SGWWyq49kNGin38wa0WFhGaWZNNu0ZLZPkn90eVm47WdldrnY3Ym/ntF2HfttkY9QeHvnSpa83Ww3aTXvwllfevz6kdOKp1csf2yV0fNPlMxQyqB0E+rVtfZmSdd+D+hV4sn2SXejpdlbMa4qhcohASWMKogDU++u9niI043fwPmlPBzr1JKNlbVtuyRNubvXxqEDDkwdMp6EEsKjWOpPS9n4P7EsuE4mOqSa6pq3xaI1/Zly0RnUqTqJIM+hNSwxEKieV3KtfB1aOlSNr+H0uS9gbg4HE21xN+0z3HLZu+wU5WKjuqRyArVYnF1Y1HGL0O14XOUcJCKfX5s7/DYdbaKiKFRQFVVEKoAgAAcBWubbd2WzZXgKHam6tm85uZntsfayFYY9SGUwfKKo4nh1CvLNJa9xFOjGTuyJ/qUn+/u/wBz/LVX+iYfq/X+DD9NE9tbl257924w6CFnwJAn0ivYcFw8Xd3YWGijpbNoKoVQAqgAAcAAIAFbZKysiwZ16BQCgFAKAUAoBQFFtVYxAP1rUfsP/wDugOD2zby4+8I0ezZceJBuI3wVPhW34XL90fA5T2mi06c13r5GNyTBJ5QPd4DzGvlW2Vk7I5puUoJvZGoqv0ln3kfAfzrWM6UZO7t6IlpVVCOsbmpwAe6ABpwmNR486lpqysKrUndW8jHOAPZXnqVBOvnXvZpu5LHETUVFW9DQ/A+GvuH31I3Y8ppvQ8xF0mMxzc46efDj4V5GCi2oqxZdRyScnfuITOROvHjGlSZVbURk7u2hGxAHeIbhETxMgT5QZ+FYpy0uixaPJmOy8YLV0OeGoPkedaj2gwFTHYGVKn+66a77cvzmbfg2LjhcSpz21T7rnWWt5kAAF4QrBgDwDDgYNfMlgOJUko9nNJO6WV2v6Hd/qsHN3zx1Vt1sZf6yJlZe2tw5zN3lkkGfOonRxqjKDhK0nd+69/QlU6DakpLTbU4LfHaKX3yq4hQBPHWT0866n2dwFajerUi1ppfy+xpuKYqnUtCLvqfVdx8chYi4yAdkoGaADqJGvGum4hSl2cXBPfkchwmpFVpqbW3PxOj2oqtkKFHChhkBt6ElYYK5y6AFfAOYqhQbjdSum+evfppr3+RtcVFTcXGzSTVll521V9Nk14PQod475t9grZScrEgGQoLyFB8BpPhWwwcVUztdV8vruaXimamqcX0flrovLbyL/ce5mwVo9c//AFHrV4xWrSX5sdBgP/jx/OZe1WLgoBQCgFAKAUAoBQCgFAKAUAoCk3jEGy/6zL+0ub/BRnq3OI3jk4vDuI71q/bMxxBtXFOuggK+vnV3h1RKo79DTcepSlh042upLfoeYOwrkKZzNwggDhImeHA1u6k5QV1t5nHYajTqyyy3d9mrHmOw6rADLz4XA40MfRGlKNSUtWn6W+ZNi8PCm1GMlb/uv8lp9TVibCIAA6sTMlcxAiIiQsE+/wB1ZwnOTvZpd9vuzydOjThbMpN9L6eGi38zG/hbYEq5ckE+zl4dNTPA+Uc5p201+5W1S67+XeS/p6SXuSzaN7W+vd+XImM7LTs+08c+XoIiPfU1J1Nc9vK55XhStB076rnbrblttzITCpm9COC1IlyvSWKs9SJe6x+XlXl0tCxFN6kYvHIHQjUdQR+P3V443J4uxFuLxk6jpGvlGgFYXaSsWEk3qadnWcO2Iy4hmS0QZccQcuhiDpOnP8tXj3XhBypK8r7d3qvmbHCqnJpS2K6LQU8WbWOI65T90j48q999voZrKjp9jbYF0paAJuEQF6kKSYPkD6VaWJhCN56Gmq8NqSm+zV1udAuy8URIw90jhohP3V4sdh3/AHkT4XiF/Z8jPC7IxjnKmGvT+ujIvvZwBSeNoRV81xT4ZXnK2W3ifVt2tmHDYW1ZYhmRe8RwLElmjwkmPCubrVO0m5dTraNJUqaguRZ1ESigFAKAUAoBQCgFAKAUAoBQCgKreMf0M/VdD/eCn4MaA4He9IFh/qYhPS4j2Y/auL6VNgJ5a8TX8Zp58HUS6X9NTVbIhgYiJgiZjl4V0slscBQla+tvz4GNqysro0GZygaRPszoYEfGvXJpPb86ksKcZzjo7O9/jtcdj7JCE65YJ4nkNOehpmeqzEqpq6ah3WvzNbJGWQgysVPifEdPHxrGo/cllb1V9N/Lv7iWEdY5ktHZ9/j3d5BuDUyeepHAa65R0/IVJST/AHJPa9n8rdepLVnGVNJuN1JrRavvb6dCO2pgaAmAWPjEkwPPhVhNqN2QWi52joiJfUiRxiJI4TAkA+cj3V5GV1roTuKT01RDutXtiVPU0GyW9nvHmADI1AE6cyRw61i5pbliMb7EO4P5Bpm0uSKPIgYmJkidNBy9/rVXEJtqxboNcyFGh/nn8agZOiZu3iOzxmHfpetg+TMFY+hNQYmOalJfmhPQdpo/R+xLsBh4g/h+VaM2JbrdoDYHoDMNQCaA9oBQCgFAKAUAoBQCgFAeE0BpuXaArdr3M1m4P1GjzAkfEUBxe+KzhLr8kVb37plu/wCGvKUstRPozDEQ7SjKHVNeqsRLPHiQCCCQJMH/AMV1k1dHzTDTlGVr2M7Y7q+3o4HGFA6dQda8e722/PImp3yrfSVu7+GY3kjNKcHnVuRjuxz86Rd7We66E2VrNeO0ub+H8mq8QofW3oykRqeRhT0HP31llc0r31TXT1M7qGa2XRprn6Pu5kDFQWJBB4axE8OX88K8wsfcjJxs9t72Xjs/zoZ1qslmpZvdvfa13Zea/OpDuTrAnQn0Enj5VblKyuyCnHM7ES4wI0M9fSfy9axUryLOTLHUg4m8q8WA8yB99YymknmdvEsQg21lV/Ajglx3Fd50PZqzSNNO4DUEsXQ5yRchha3KLJNvYeLeMuGux4gL/GRUL4lQjs2/zyLEcBWe6SJTbjYy4F7ltObF7mvkAikfH31Tq8TjLZP89S3TwMo7skWvkyun28RbUdEtk/EsKqvHy5IsrCx5sssL8meHUhmvXmjkMqjTnos/Gop4urJWuSRoQjqd9grkN7o8/GqpMWaX6AkJfoDct6gMheoDatygMw1Aeg0B7QCgFAKAUAoBQGq4aAhX2oCuvvy60BWjCi9hGtsJz2ntn3qUNLA4PZ22bXY2We7bRmtoSCwBkqMwgmeMiulp1qbpxcmtkfOauDrxxE40ot2k1on1JK7QzaIt5pP0bV0qT1zBcvvmksZh47snp8KxslZRfXVpfU328LimkJhbsMILMbaiD9p8w9wmop8SodG/zxLtDgeLWt0vzw+pvs7vY0n2bFvxNxmb9kW4+NQz4stlH4/wXKfs+1rKfw/n6G+1uZePt4lAOiWjP7TuZ9KilxarySX54luPAqG8m35/wSbW49r6d6+/vRR/cQH41BLiOIl/d8i1DhWFj/b8/uSLe52CGps5zoJuO76DgO+xqs69R7yfqW44elHaK9CbhtkYe183YtJ9lFH3Co7ktkSa8PTW7gcSBQGg4peRny1+6gMGxPRWPoPvIoD3tT0oDZZYk0AxG2LNr5y9bXzcA+k0BswW3LFz2L1tvJxPpM0BZreoDMX6A2pfoDcl+gN6XaA2q9AZg0B7QCgFAKAUBg60BDxFugKrEpQEXZjQGHS43x7340BvsYW2nsIi/ZUD7hS55ZG3NQ9GagNdzEqvFgPMigMP0xeUnyU/fEUAGInkR5x+BNAYteNAaWc0BXYzatm385etr9pwPhNenhSYnfPAqZFzOf1EZjx+tEfGvVFs8ckipxXyk2R7Fm432iqjj4En4V7kYzop8V8pF8/N2rS+eZj/AIa9yHmYq7++eNc/PFQfqKo4+MT8aOKSCZjd2hdfW5cdpA4uZHPVcwHwrAyNSnQRw5FRHrAA+NAABGoEfWEHXyAYj1rw9JNjaV2zql+5bHUOQPv/AAoC0wm/+MRZ7ZXA5uqn4iDQF/sr5Sb9wgfonbTzsC5xj7JHHxoDv9hbQuXkLPh7uHMxluZZIjiMrHTzigLVLkUBIt3xQEm3dB5igNtAKAUAoBQCgNbpNAV+Lw1Ac42NWzccNpmgj3DKfwoCTaxiv7LKfDn6UB6WbrQGhsOOcn7RJ+816Dn7u++z7XdF4MeltGYaeKrHxpZvY8cktyqxXyn2Bpbs3XPLMVQE+ck/CsuzfMw7Rciov/Kbfaezs2k6Ziz6a9MorJUzx1SnxO++Ouadvk8EVRPloSD7+VZKmtmYOo90U+L2neuz2l243XM7EEc9CY9wFZKC6fnwPM76/nxIYE8IBHTn5QNK9PDAmdf5+NH3nq7ga8ZkjFmHlWLPUS9nYO5cYG3bd/sIXH3EetYSkjNI6rA7n49xK4YoPrXLi2x7wst6iozMsbW4rAzdxdi31FtWut5STHwoCbY3UwCe2+Jvn7Qtr6JBoDoNlYDZVsgrhkRvrOmc/tHMaAvbGz8C751t4cv1Cpm9ImgLdUA0AjyoD2KA8LAcTQGt76igKzF7yYe3xuL5A5j6LNAbth7YN9xkDhAQSzd0HwUcT74FAdSrUBlQCgFAKAUBqc0BR7Z2VavDWQeooDicfsDF2iTbIup0+mB7+PrQEHB7axi9mGVWlmW4VJIXvd0wZI04+R1FBYt8LvCrkhpBXjyjx1/OpIyjzRFOE/7WeYvZOCxOr27bE/S9l/cwg/Gpl2Uiq3Xgc/tL5NbRnsLz2/1WGdfwPxNeqk7e6x26v7yOX2huPjLXC2t1etsyfOG19Jrxqa3RmpQls/oc7ibZtkhwyEfRcFT8QK8U4mXZyNuDwN6583auP0Ko0esR8a87RGWRlzhdysdcGtpU8bjifRSfur28ny9Tz3Fz9C4wvybPp2uIUeCJJ/aY/hXqhPwHaQ8S3wnyf4NT3+0ufacj4JFYyh3mUZ9EW+E2FhrXzdi2p65QT6nWvVCK5HmdsucFYzSJZfFTB9awqaEkDLEbtZtRdYn9fvfHl6VCSFbf2BfXgoYfqn8DBoDKxu9fbiAv2j+U0BMtbtKPbuz4KPxM/dQEk7PwtsSyg+NxtPy+FAab+9WGtCFddOAQSPcfZoCA+9V258zh7jeLaD4afGgMI2hd+klofqiT+P30BsTdJrmt67cueZgfiaAt8DurZThbWep1PqaAv8JgstAWCLQGdAKAUAoDFjQGl6A0NboDU1igIGO2Paue2gJ+twYeTDWgKTGbrcezuH7LjMPLMIPrNAUjbGu2P/SYCZJTvrwjh7Q9KGUXbkZYXGNHdbhxAMj3g8K9hKUeZD2aa9/UnW9pn6Qny0qeOIa3IZYWL2ZvOItvEx4Zhw/CpFUpy3InRqR2+BvqVW5ETvzPDQ9RgTQyRqJqNkyPUsseAP8APjWLkluZJNlngLOUa8arzldk8VZG/FbXt2/adV+0wn041gZFPit87C6KWY9FWP4ooCE28OJufNYc+bz+OX8aA8GCx9327wtjog1+EfeaA34fc1SZuM9w+Jj7tfjQF1gt2bSezbUeMa+p1oC2tbLFAS7eCA5UBvWwKA2BBQHsUB7QCgFAKAUBiRQGJWgPMlAeZKA8NugMGsUBqfC0BW4/Ytu57aKx6xDDyYaigKTFbsEfNXCP1XGYftCG9ZoCqxezMSoMWizcijKVPnmKkelAU/8ApW7ZMXrT2/GCB+Xxr1NrY8aT3LLB7cVo7wM9dD+VSKtJEToRexcX8bhrft3FJ6TJ9F1r115MKhFFfc3qsKYtW2c+AA/NvhUbk3uyVRS2NZ2tjbvzdkIOrcf73+WsT09GxsXd+dxBA6LP4QPhQEzCbl2x7QZz+sYHoIoC9wW71tPZRV8gKAs7WzAOVAS7eDA5UBuWyKAzCCgPYoD2gFAKAUAoBQCgFAKAUAoDyKA9oBQHkUAigMSlAa2sCgNL4QUBou7PDCCAR0ImgKPGbi4W4ZyFD1Qx8OFAarW4mHXkX+2SfhwoC0w2wUTRVAHgAKAmW9mAcqAk28GBQG9bIoDMLQGUUAoBQCgFAKAUAoBQCgFAKAUAoBQCgFAKAUAoBQCgFAKA8igEUAigEUB7QCgFAKAUAoBQCgFAKAUAoBQCgFAKAUAoBQCgFAKAUAoBQCgFAKAUAoBQCgFAKAUAoBQCgFAKAUAoBQCgFAKAUAo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5"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7" descr="data:image/jpeg;base64,/9j/4AAQSkZJRgABAQAAAQABAAD/2wCEAAkGBxQTEhUUEhMWFhUXFx8YGRgYFxwaHxwaGxoXIBoaHx0gICggGh4lIB8aITEhKCkrLi4uHx8zODMuNygtLisBCgoKDg0OGxAQGzckHCQvMCwsMCw3LCwsLCwvMDcsLywsLDQsLDQsLCwsLCwsLCwsLCwsLCwsLCw0LCwsLCwsLP/AABEIAKAA1AMBIgACEQEDEQH/xAAbAAACAwEBAQAAAAAAAAAAAAAEBQIDBgABB//EAEYQAAEDAwEFBAYHBQcEAgMAAAECAxEABCESBSIxQVETMmFxBiNSgZGhFCQzQmKxwQeC0eHwFSVjcpKisjRDwvFz0hZUlP/EABkBAAMBAQEAAAAAAAAAAAAAAAECAwQABf/EADgRAAECBAMGAwYFBAMAAAAAAAEAAgMRIfASMVFBYXGhsdETkfEEIoHB0uFicpKishQjMlJC4vL/2gAMAwEAAhEDEQA/AM7tMvNg/SEduxpgKBYSR4nSFEeYqbLxCE9m8242E/ZqeQpQxwEIE46VC2YIUtdi8AYgtuNtN46JKlqqdpcIW4oJUqzfCcqL4AV03UNjj1Br3RMFeCQCLvyolW0LcKQC0QMbySsqPkJSKV21oVYSM8SIM1rNspBCRcNmdO4+FuKCp5yRCs8qD+g6US6iUacPIROnzBUI65olgJmla8tEr+6zjtuU4KSk+yZn5iopR/XSm20LUpEylaY+0wFeWmSR86oRZHs9egqT1AMe/FTMOqqIlEM0uD8/OmtteqjjO9JPVRiJ6xStbZAkjjzqTDkUzTIpXtDgta1tVRCWhJHME8XIUNfuBGPCoXDakQ4k90/0aQ29yUkKHI/L+dNrraYUggDJxVCTsUcI2oNeR4Va1bzwqtgTivoXop6LdumUkQOM1znNaJuQYxzjJqwZbjjR9i9pbeUORb/5nFNvSbY3YLIPL+hNI0fYv+beP3lV0w4UXBpa5bLaF5LLSQI1W6Z//nWaTekKpuL8f/Fn95mibjhaDqxHwtlUPtX7a+URu+q9xKmY/WosaAb1Wh5mL0Ks9G/RkvkFIny/rFG+k3o6WEkRnr4VrPQh1tlt1KgC4yqFlI5GPkDPwNVem123ca2m1jtW060Z3VAAFY8SE5jz6VMR3+Jh2JzAZ4WKdV8WuhBnkcUEUYI6ZpttDQTKSdKgPcvSJB8JkeUUpKufMflVyoNChzB6/wBfnUNGD4VI8x1yK5K8g+40lFVGWLEuNiJ7Q6QDiVEx8JNar0ZCWbW/c0hTtu6zpV4B1WrT0mOPlWLU6QBByg4/rzq8X5HbIRIQ8BInjpVqTPvokoAXfFfWvSj0gau3lWqFBTbllrQScB1PrE++AQa+P3K0FlopnWCoL6ESCgj4kEeFeW94pCkLTgp/mD8qDKt0jxmpgBokFYkuMyvbwALMcJx5V7VLpk11TcaqjRRa19LC9XbNqtndWFIZ72eJ7RYCgeo+NHXl46hKk3SUXbIThSXEgoHWEAqR8YFDqU8lsBxtN00VZWELeCfiRprzZs76rG8LHVtxxKJP4SmZHgfjWngsgM6m/jYTCxaC0k2r30gFMlhZWYB4iVaUr88VzTDYUrsVBlwDStp1KAk9QCSSJ8qFv3G1Li7tlW64kOISTrPiFqCVg8SRmjblxQSkOaHmgBpW0UpUhOIKtKSpMdDIqjSpPbd/JLblhtSyEDsnJAhSpQryGkQPEYrx5pIOlYS05BggoLavAQSaYFa1ITkXTeqYVOpIHsyZnxSOPKqkOFSSGF9oiDqtnVElGeCSQkE+BzRSiud3vSLbFpoiUFKv9pH4cUvSn/1WgvGwptQbgAHLTkawY4p/9zQdjZlQONUfd4KHl1oFsyma+TUtSaKbXj+v6514+0BkGR8CPAiuW0UgTz4ZoCYRJBTOx4KgDEHxjw/M19V9F/SdlDZbSoeqneP/AHEgqUpQjnEACvl/onsB69cKGVISUwValQdJ5gcVcPyr6a9+zRspm3uVJzMKAUnUMEiII58zWePEhn3XlaIEKKPeYEk9I9ss3TioELBJR0cygBCp4GNRpX6KbIbuEvl5xTTCSjeAlSlAkhAkEdSRBMEcKbXPoOq3BeuSXAiSQgSlXIcciOOas2PcpeYUm2KQWVJeUkJV9ktJTMkDUYBMipvjNDMLMlWH7O8vxxPJabZvo5arQjtUqCkQEhS4lIwkjSRMpAxy51kPTD0ecZNw8CexeKANQgpUlxEA5zujCuc9abI9IlIcQtm0IGlKSuQnGMBMeAJ4c6cftJSXdna23BpC21QIIcBUABq5QSFSOkVnhPeIgntWmMxjoZ3VXy9vaZago4iQZPeSqJSf650jXtJQVKTEEqGeBma4yviQlIVBk88xI86XLweXE/1416VV5VDRSduCZE94yR+LqKo1cPh51dbtFRTgwVRjhJ5Tyoj+z1AplCtXaFJScH+Y8aWpT0CW9PA14vnw40XcWxCe6O+QDq44FetW+8oFSUy2TnPDkenPNDCU2MZoYgkkccTgfPyqHTxFM7JmXWe+orRwAg4BynqmgVMKhJgkFRSD1I6j7tAhEOre/shjwHnUg3urMjEe+fyruyOlW7kK6591MVtga5dSCpIMhOFY7p4R04HlQa2aZzpJatsiOPDpg+IrqY3ICgg+s7gB0iUyJmPCuoli5r6Vvkmlg0CpCrZ0g8mXCVKJ/wAyQEnyIqV++2Vab23Ww8o4UjS1PjGkhzzoUOMLUUPN9i7GVIJSE+bWkz8R50xtLd9DcMlFwzxVupE/uLGr3iadROauYYuUJX2C0XrcQoKSSU/uuc/FOTVWz30KJLClWy+aCtSgo80gpSFI8jIpafojskTauAxpCVOJJ/FqIUj3fCml2/cFJVcJTdIAA7ZG/wBn++IKf3hFFpXPExJEOpQCntkdi6chxGnSPxECdR54INe3mQDcJDgAATcMyFDPeXhREcYUPfXWW8It160qwLdwAlXmQNCh8DVLiAl0pbK7R8EAtrB0KjlGCgHrvCnKi27+ytuEqcTK1C6bE6XEYdHmMkAeRFRSwFJxDyR94YcT5jmB5EVUp5AWe0SGHROpxlYKT03BAjxBBp6LVldul9b0uFUAtt6eAkTJg8MgifGl8VgpNOYLzUD5LObUZKgFylaebqRvgD2kDl41J6zBb17sEQHBlJPRXsmmCm1LUFEFK5w+2mJP4kcFnwGat7NaBK0pbKhBcSk6Fjo42QCkePU0Q4HJK5rmioWf9G7wtOkpbK1kFKY+6D3jPPGPKa3Po5tq8IVxSECcOpRuyQAEKSUz5kGsdsywOqdEjtMQvS2Y6HiAPmad2xCRMW6ZKgorUVwCeKx90zEEVGJCaRMrTCjODpDKvRaG69Oy80Wl6ClzdKlw0pPuBUF/7R41o7Ta7BRaNKQShJCNcgow0oAykkETAgxxB5V8kvrhCk/9SyTAhLbJBkK4TjeHIwZo1lvtEPpCnnEkDXLYRBlMIjMuHhPQ8KzRfZ2tbMXOi2ezx3RH4ToeQndV9evdgtOoIRKZnebII5gYORjpWde9C7lq1Nuw8h9C1pKkOjTOlQJPMcpMASc1l9nbVcQqfoy5S52SVrcKSlR5HknTnMAfGn1t6Y3LZcD4RoSdKQFBxwQMrUglOpB5EHmKXworDSvNcY0GIJGnmEhd9GbhlBSW0tkO6gQ2VKSnV3grCVce7q4HwoO29A3HEuOuPdklCiEy1GoqMBWSNKTmflNfQ9nftCZcwS2rHJWg/wChyP8Aka8vNq2lwrQnUUuANrSBphYWlSVT3YEKyDRd7TEyIkgz2WHOYM1grnYTFuwrs3Ct0LTxEaiVDcB4DVnl+VZ9xmAsdi5pafG6V+samMD20eMdM1btLs0uvBDtwsC47PKY1ZA7Jf4pxqkzg6aBu2xofPYu7jiQCVHU3x3IjeTy1QOWRz1MEhOc74rJEdMylKV6KV5ZmHdxv7ScL3HMfdP3SPMcTVyzoeMaEgslJMTJgbihjAONXhVj7GblP0doam0qKe0kLPItGd1XUA9fKuK4WlQW2n6vp7SJLYwOyUmN72dUHjM1QUv7KJrfDeljL4It0krVp1ApSMnoGjn8uIoYgKSF6XVetKQ5wBzhtQ4A+M8Zotpzdtgp+AJPZpH2YI7yFTBJjhjNDruUaCo3Dhl2O0CYCgTMLEzqPe4nyPGlnqqAaXnuVYsVeuHYKlJmCrKf8vtYzicRR7DagpO60jU3pJJBC8dyMwepj30O423quBouCEpBI5o8t3I6SBj40Yzbw42fo+iW8qcUdKU+/gs+454CubKd6rnTI9dOK7ZzoDaQu7U2QO4hBUEjpIWBPM+fE11F7CfdQ0AhdswmTCHSgrOe8qUqMnh7q8pg4yvskcK+iEtLdwI+sL1M+DZdHnrTlPyo+yttnakrS+9jgBpEHqFEEj51m7S2hWq3uE6uQV6tQ95lPzoi6ulpxdMA9V90nyUndNSdi2GXPmtDS2dRPlyPVfQ+2sXUw6gvn23XCpQ8lAAiitn29g2QW7cAjn2iz/5V8ubDaj6pwpn7rn/3GI8xRS/pDSdcKLftpGpH+oYrO5sQVJK0NMM0El9R2hs+zuAQWW0KVxWE5x7499XNbLVAT9JQ4kcEupJ+BmR7q+YWfpEs41p4TkxPgDwmqf8A8kuAvUlQIBlIWhKtJjkSJHPnUjM7VUCWxfXrb0St1IKdIaJ9hSXEn3LEjyqra3oc480W1XSnUiCkKISUlGUgcoPOvnrf7QrgABTTK45jU2SOhImfOKb7M/aNrUEFhaVKwNKwofMClkU1Eyc9Db1tK0NO+rX9wpC0p4d0a8HHECc0I5b3zcIWrUkASF44TAlQmB0JNPmPSsgSQsDyn/iTQbP7UkpxcWbiE8NSVJX8RA/OuBcECGkSKXH0XdGgtMJd1qClFWrSk+ypKcQORGDilrB0j7S1SUlRVuFRTkz2oI3hOAIx7q+gbF9IrO6JVb6gpPeIBQRPWMT4Zpuplp1UOJS4SmNakpmOmoZ+Ip3e0OLZO3dUIUBrH4m6HmJL5G5teQB9PBGgCG7aJ6JOcnkkwfdRNq8VJfldy7upQApOkiSPVjjKzPHkFcMVu9qehDy5LF442kp06FJSoEeC0weGAVBUVlNq7CuGO0DiLhzUEhEKCioAiUJIkzkyuBg8MVaLGY5kgdrf5BR9mgvZFmRSTv4lJ0sd71Kj65KJcdA4f9pQkbo5rxkV1wuFKhNqiLkd5WpQPUcdTQ6QeAoVxtSlGLcH1wSdb3T/ALfeG6OasVUAZHqrVP1jgpUlPHByZa+PKtZK89oF2EebolLie2t4U6ZQ03g5HrUGOHVE15Z6XFLm5DuOCG9IISBBIJgKHORnGas2GQVrCjb99SglocFCN9JjKfwzjpUrC+Op1CrhtUmT2bekHdG+RiFjmI99Y4jz74AqACOfZepAhA+ESaOcQeXdI7m7ELP0t1UuAEhETI+zOSSrxz5UPeRpuSQ9uKSCrm3x9WREGeuOHCm1sl65W41bvKccUpOA3EJHHtM4P4jIxxrfbC9G27VZdWovPThSspb8E+0eqz7gK0RIrYYlfVYIUJ0QzvZuvqj2T6D9oXFvoFuhxoIDffWCQDrEkdmfMqOTgUh21sxdrctNK+j7rJSh0iAU8PWpM7x4SfjX0197UoDmcny/mfyNfLNt7QL94hYYQtIC0Nla90oBIGoEwnmRw4ioQoj3urktEWGxjBqgmVKCLYa2UBKydIypvj6xJAlQPGATmKqeu1hLo+ltglydSUHS5wMqGIVOe7yOaHacKUNeqZToePEgrQZ+9J3kec8K9ubk+vH1calBWgAFC/xcIB+HE1oyF9lmImb14lWO3CdTn1pZ0oBTCct9VHeyB+Ejj8a7XSXGNKHXSQShKsBxXNwnpMjj+9xqx7ayytR7dIlAyEnUSOCDgEpHjjhil7l7OjW+oyIcATgj2U5jhjgBwxRcb+PFcxtMrlwR+ybVRSrTs9b8LUFLKl96cpxAxwrqUtutCdTjyc7oAThPIGTx48IrqQEa9FQtOnVSQq1c4hxo+0khxM/5TBHxo+xtXAB9Hum1DkjXoPvQrFU3F04k/WbVCvNBQfPUnn41QHLVeIcaPMgh1PwIBoiQO/y+yBBI3fqHdHXSi3IurSOqwC2Y8CndNFbLcGoKt7otKjAckQP/AJE4PwoPZ7a0/wDT3SPBBJb+IMpq19ax/wBRbAicrSNGo9daJSR7qds0jpbL+BTm5Yd0qU9aJdSsbzrRIKgPvFTZmOeRyE1l7wNhRLBUWznfIKknmCRGOhinNl2BOpi5cZX+JOpM+yFoIVHiU03e+kL+0bYvU4HqyCvhwlIC/kaV8MOTMiOYVk7KyW4ha0oV2aDvKSkkAkTmOGM1JdmA2VpdbJAnSFEHyGImnzTjCVjQp+0dHtbwGf3XB8/KiXUurMqaZufxtEdpHiICtXmk0vgDDvTf1TsW7RZq02oURqk9dK9J+YINabYLSbsrDFwoLSNSkPtgYJgesQojj4VidokdqsJBEKO6rvAY4iB+Qp16IbZTZuuLW2VpWgI0ggEQZmDg+VYjnILeJETX0T0f9HnkT2rjQJPBCsR7+daP6OEmBqMffSmR4if4Vh2vT61n7J1HKdCDx8AqlPpDt1DpLtpeOtORlAUtsKHlwCvHnSyKK+uoLyBhU1QjbSjcMhae6Fn/AGiviDHpztFHdvHT/mhX5ijWv2lX4MlxtR6qZSfyilLJ5pw8tyX2raeyrC7y+wgq9oDSr/UINZu//Zg3g2imsL1hLyCqfwlYV3egKT51hmv2q3Q7zVur9xSfyVRbX7WXhxtWT/ldWn9DTtL25FTcxjswmrXoreW6tS7dgI1qPqk6ikEHIMTpmBB5cqnbbCdbOpT7KULWlSkIaKFJK4Tqg41AkZBAImh7f9tC08bPHhcT+bdEu/thYcHrrBZ8e0QT8YFEueSSRmJHn3Ra1rWtA/4kkcadltGrdLCClpIyQVmRKzw1qUBvKoV9zE8Bx91ZJv8AaZYST9Hu0E+yWz/5VXdftAsnBGp9IJGrUyDI6YXzx7ppJEmZRoKBM9t3xatXXdKtRTgJyoasJ8oBk++vlFrbAm3+rur1AxvEB3jnhu+7pWu9JPSa2uQgIu3GUJ1KUexXJVEJGDhMTNZpCbTcm/PPtBpWNc8AmU45ZM1qglrRXNZYzXuNEIm19Xi2VAegFSjqme6oY3eUwPOrLhhQ+kDsGk8JGrjx+zzw54PSpOWltBBugpWudRKhu+wQUHlzn3VImwTr7RLjnad3sXQQ3HXUgFRP5TTmIwWOyQQnmz3VRUoLGbdJ7ONW7CRHcOO9y4e+qEOLCWoW0nSownG7+OY4n3nhTVKdmKKVJecbKUQUvslxKjHEltUk+7pQl9s1KGx2Sre4AVqJQtWvMYKVQdPKKPiAnO/JDwnAVHTfvS554hatL4VJnUQQVeJkE11S2ohfaq1IaUZ4txp90GK6lcXA7eaLQ0gZftRto1cpnsX0qxwDgOPJVWvO3Kft7ZLgjiWwZ8dSaWrt7VXB1af8zY/SaItLUoMsXiAY9ooPlBqoOnUHkokDM572kc1E3NsrC2XGzzLa5H+hQ/WirJASfUXmjwXqbx8SmavR9NgYQ8OU6Fz+RoZ50D7Wyg5ykqR8oIFNKXpLolnOg5EHqm7P0ggarZq6EcUpSqB4FBCpNUuLtCqFoftFj2VFY/0rCVT5KpUx9FmUuutn8SQvPWUkH5VpbC5uIHZ37LozuvEg/BwH84ozmgRK5dwrbV9xSdKL5l9ONx8FPuAWFAe4++g762Sgan7ZbQ5OW6pRzzG8j4FNGqt3lSXNntOj22DB+LZI+IpfbvtJUdDz9oucpWNY8iRpV8UmiEs1IOhwSLll+BAS+jSQOmreHzoa+sEAS4ypkTHaNntG89Ry6YV7uVMFFa41G0uPOEKPlISffND3LQZ3i3cWZJAC0ntW1eB4ceGFH9KVzQc0zHEUBvh9klGzrdRQTdCRMBLSjkfdyeXEn5VQWASdCtYiQoAiR1jkJxTpva2Ej6cuNKhpQxEx9yZGBzPyon+00lKp2m9lscLcwR7Rg4QOAH5VJ0Nkp31V2xYk9ePosupjrxqotCeInzpztd1lTWlm2uC4CPXEqgg8NTemApXIA/HhSdVi+cFh0kED7NXE8Bw4+FZiNy1h2pUFW9QLRpiPR10pSUpcJK9Ck9g4ClWMTwV7quHo4/8AdauO/wBmNzirEwOn9TRENxrJB0ZgpNJCoivSqeVP1bKWnCrV0w52cqcgqPSAmB58PGhbjZbm+oNFISsIgrBMn4Ejx4U3gOSD2hlySYnpNehw01f2K6NeAdH40mZ9nOa9XsN0Eg9mNKdWXE5/CM5V/Cl8F+ib+oh6qu3tn0JbuAgoQTLbhiCR0mfmKPtduukpK7pHezqbCynxAgSfCRQiNkKOkF1pIUnUZcEA+yrorwzRFrrQhkB23lKyQDpJQZ76jGevPlVGwjP3kj4zZe7nfFUbUu0Pyp1/U4DAIbIBT1USokHoPnQZaY3oWswMbvxnewOHCmDry9Do7diCsHQAIdPtcIEePjVz92vtFk3qMtgFaUGT/hwBwHXhwp8DdL81LxH63+lK0NW8t/bLJEKTAGtXRBzA9xNQKGuyUdDxIXle7CRySRHHjn5UxFyo9jN4lIAIgAy0nwgZJ8KHcf3Fj6Yo726AlULxkqzg8OtCTZemnG+aOJxNZ89eF8FTtJga5+jOtggECSZHJUlM5rqldOtyIu3DgTKVcecb3CupXBs//KdriAM/3dlNV+19+0SOhC1J/SuQ9aK7yHUeSgr+FFp+mDlPmEn9Kk7cXAyu1QRw7kfkcGr4Tt5t7LNiGw+Tj80KLO0PcuFJP42/1FG2/aJA7K/Tw4FRHuzPwoZV0Pv2ST5FQ/Q/Cq1v2/3rdxOOSv5ZrhIW4LjiOp/SU2KbokammnfHSlXzEUW6yEj1+yleKmytAPjACh76zyW7OcLdHhoA/WnlkttIHYbTW3+FSFiJ/wApj+NNOfrNJhI2ciPmoMqsZkLurVc47rgB6/cVTJm6WRubRaeHJL6SOXCVhQHxohu6uo3doWrw6Oaf/IGvXrW4UJXaWTw6tlIJ94Iz7qKUkbb8wg1WS1CTZsPeLDgSf9pk+UUG4pLMZvLMkxCk60HHd+6fz8qvf2aJlezn0xzbcUfhKSKGfvENgJTcXrMzuLSFBWDjiIz4HniuNFza0v59FJvaYiP7QWZbIhDGDH3RkQBzxnpXq9r6gonaD/cSZ7CBHtka+6OQ/KrbjbYVJRfBCS2BoQySMASAfZBknz4VB3bXe/vNw4QZ7A8vv8e6OQ/KhO7KbDXLl/1XP7QRK/rt6d5BkIjjG9GvieX61W9dolc3F9AdSCdPCY3e9lR4fDFXXG2JKydpPzrTkMnHDeO9xPL86gvaSQVH+0LpJDoz2R3AYwd7Kj7q4m/PffQBt+W6+ta3GjMrvz64JIAHhCBk5P8AQrlMslJPZ36vXhJIjw9WMZ8T8qkraaQT/eF2Idg+rO6DG738qPWq3L9Gfr14IeEnQdwH7o38qPXFAm/PffQgG57t19QLy3b1Khi6J7bTBPl6sQmZ8aqfskw79Uew4BOo4/wxu5J68atvbluVg3N0QHeaTug8u9lZqh9xuHPWXQhQ5YQPHe7x91AyuW+7pRs6ffdd1uurIAPfUnBpAnfPq/Du7xNT+gwpf93rENCQXFbgxvd3Kj0Pjihn+xlzT9JwAUkxuDqrPE8uFWWybdToBXdaVIBBIz4uGDwj8/jxlP07LhOXr3RVrYrliNngktEpBWoahHfX488xyqpu0Xoa+pIjtSBKjqUdXBWZ0/ARThz0TZ0tuNF55EHUEqTrUTOnHSeYngeFZ1dqylIJYuCe1IU4CmCAqNAxx5SetLSXp2RrP1+pFXFo7Fx9VZSNQ1Z88NnVj3VMMPdqIYtpLX4dKRjCt6NfKlrzLHrh9GfBEQCoeqGeOMz+lTDbBWn6o8ZbkJ1jfwN+dOMZgV229fy3xXSMr0/NfBXpYd0M+oZjXiYkmeKt7u/wrlNuw+NNuJI1Hd3uMBOffQIQzobP0d078FeoZzlHdxVrjSNTw+iOAgTp1ncHXu5oA38PypiLpr+ZFOuOwn1lsISBG7gdDjjXVWhtJSiLBahpG8Vqzxz3a6qV1/l2U5N0H7fqVCdno5XKB7z/AEaJt0uokt3iRjk4eHv4ihHPoySpJS5KSUkY4gx1xXhVa/4vy/jU/d3eZVJvzr5BMkN3Ubtyk/vjh+tXpTeAYcbUP3fjH60mCbTn2nvT/OphFl/i/wCn+dUDt/7j2UizUftHdaJlu8XAS1b4/Dx8eNHrt7uN7ZrC+pCY/I1nLdnZ8ZW8D00E/CDny+dEJb2fj19yP3D7jx90009/OfyS4TPLlL5psbY/e2OP3Vq/hihnLNkSV7NuEeKVkx8U1Bq5tgCBf3Y/dXA901aL1oDG0roeaV11EDi0691Q+9bIAOq9aE84AHvmKivagghvaD0H7rqJCvfqMfCjl7QcKfVbRDoPFCkCT8UkHyNZu9tBImASeAgcfDlQdizCLcOTr+BTsbROlf19oSkAwxx8BjCBz61Je0sq/vJH3TJYxPtHGE9BSNvZYIB45+NMtludm0UpuLdoFydLiNRP4lGO70FD3tvzRkydOg7JivaKhKv7RgFwEKNuY8STGTyA5daqVtcyf7yI9bO8yYSIGVdVHl+dRRf7+7c2+oKnWtG4f3Y3VCJ+FTTtFX/71t9rICmxHitWO90ok3570obcuH4VFO0jAP8AaemHsepO74qxlZ5fnUBtIiCNphMPSJaO6PaVjKj/AEaILywpB7Roq1FQcLY0wThakxkgc/KoIunITFzYmXioakDlO+vx6DyrnAi+O9cwg3w3JfeXwOpX9onUHZA7IyB7ZPtdBQyr4nWBfKErBAUg+HrFfw8KcLuXdJ+tWWX9QlKckHvqxiOQ8KFu1OKS6fpNmuXRAISC4ep6JH8aUk38d6doFy3fhQV1eT2v19apiNw759pXQAfnU17QOpZO0iQWwCoIO+cbox3Qfyr26cc9d661gxOkCVn2U9EirEKe7RRCrMkMwSAmEJxupzx5Uaz9fqXUl6fSr9g7ZCFtTfTCYOpCgE5G4k8ZgaZx760Q2i3con6QpKkySpOCnePrCOBA3jPDu8MCspbF4m3g2Z3TpSdMJEHeVnvfrV1pdOhuCu2jtCEgFIUTImT0MBPlNLI36ppifprwTDaGzFwv604A4EhOFDWtQJGrOAhAnJySaTkStCvp7hSptR1QqQlIHDw/ga0LV07Kwew7QJ0GFJAU46YOniUaUfdgg44VVepUo6muxSQkNNEhJGjMhSR3DgZEjPAV0jc+6Pu3Lssmtfq0E3a5KpCdK40z3h48TU23UEuxeuJTGNQVKj0OeFMNrsuBkEdgpucYTJ0wNYMwUqIURVyNl3rj5SlhtxxaMQ3yxy5cQJ4V0rr9S6YuW78KShbelOq7dnTmAqBxxxrq3Po96LL7GF3uz2VJUQptSdZScYKtQB48pHjXtJ4jNvQ905hxJ06j6Un2khsOKKkDMKnrrz/GqB2YJ3EmDHD4fGrtqKlCVQT6oDHVCiM+6hsyBjfbn4T/ACrdNebhnWauRoH3Ez8/Kimnt09mhIVHGAYHMkdBQV0mC5HsoVj50daOKQVQdMvJJA8sZieflRxJcG0qStpHRCQAYjUQCcGOmT0NHWe0e0xAxB4DicdKSbRaICzPByc+MHj50MNqFpQSEairODkie6POlc8DNMIZdRq2SLtSFDuwQZkQeHCRy8KJTcDSTuwOOB1j88V88ufSJxc605KyoQCIScaD1xInxpmnaesQhC08DKsDJyB7XAfCalDiBxu8lWLBLWjdfVP7r6PvbqEqPEpEE8cY8vyqtb7AGkakwondnJgZOc9KSWdwouHPBPTnAHnPjVqFrUpJkGUknlmI5DxqqiQibxTajmSCZGOA5j31Fh5tAKQyCCZMgEk8gSeQoN10gIkEDSZxz91SDs6OOdU4PQ0aIVCLF+3qMspIKgo7qckTCj1qYu2lEQwkkr15SnvcietKkKJ7sHcIOeCp5+PhRmznFaSMciceWPLFASKYzCq2kqVAz41cm5tykTbIJ1azu95YGJzkHkOVUXvEUOlyIH4v0okA5oAkZI/XbHUTboO9rOO8REDy5R4GpXBtFawWU76pUQDnQJgHkD4UttyYOFGDBOk4yYnpmrVhQKcABQ1iTykjgPGaWTdE3vDaUQ5ZWp7Q9mN4YI+6kCd0ePCah/Z1mVD1XD1aROAdIVPiY5nnNQCz2ZRu94p7vMAkfKqGzKgqNKpn4jez5xXYW6I4nAf5FMFej1sNEtSE8Rq73iojz4UOvYFvpI7PJVMzmPZHQcqkjbCTIlQI3VDSeCeXxHyqxja/aLaS2tM8EqUNKUxJ1KnqfhQ/tyyCP96dCV6jZ9vqKtBEA6N47pPE+f8ACo7P2cy2pvSj7MGJ4qUrEyOH8BRFxcEiA6CkwRIGQJAkfd54HWuDqwjtiJAhKYggiCOBj9aIYw7EC+KKYlcbG0fW4m+1ElyUOstoBCRxSoCBHQpov0k20q4fK21uNs6UtFAMEoQZSFj70yZGeXU0Am6SppSUgkp3iqABBx16TRDa0uPJUDpbUkxG8d0hJxG7IzOaQQWA4pJzHikYZpK9sppxSlvS4tRkqMDyEDAAHIV5TzZt40pJKzO8QJTwSOAwOldVJM/1Uy6L/seaz20biGUj8ce4ifzFXhvebPRJHxAj9aBvGVON6UAk6gcU5b2argT8v4mlxCZmiWnCJb1FbZWd1I7uk+VFsbPdVqAGUgKVGYHJRo5hkhIT0EdKuSTBGBPz8+tK6LonbA1KBRsEqy4qQeIBq1Xo8zqStWdGQI/WaLt2yDMCOYgfKitXRCj76k5081ZjA3JWbKvG2BpFu2sTO8mCJ8cz5VT6Rpau9EDsCieCAoHVHGCDiKsS6rkk1xec6fGlFDMJzUSOSz9v6NQrD6YOMpUnnjkaar9EFpMOXDTZ4kFUETkCrClw/eA8pFUrspMkyep/nT43aqfhNOYVdx6GqUBoumTHLV+tQT6MuJACn2sfjmrTsiT3R8ZqQ2X4fkK7xHarjCZKUkuY2Cn1k3TYJcI68ABPGhlWfZSkOJcnOpMx5Zppb2PeJMb6uJHWle2zoURMwB86pDcSaqcVjQ2gS55ck1402TMeFUqVTP0eb1LUPw/rVXGlFFra1Q9stTaHUqBPaaQk4wdUz8qvddUphCEwVoWQeUYGPGRB86a7QtgktYJ9anw8P1r20tlKcumwUoXrJ31hEDs25JJ4geFZi+VXLUGA0Czq15z5/pVtrZrc0hCCorVA5Aq4xJxwn4UwuE2duRqUbtzICUy20DxyrvL4coFZ/aj/AGtwVFKUjSCEIGlIyE4HlBnwpv6jF/gKanLyz6JBADf8jXQXJOb2zQwFKceQ48AAGWxqSDgescBAHkmTQF131ApCYUQUp4AjEDw41bsm2S+4htZISs504IMSY94rzaGH3h/iq/5E/rSscRFwF06T57LPFM8AwsYEqy5IRxWIH9TUjcK0hJOBwFDg7xH9dRXjiuFaMW1Rw7FcHSEkTiZ/hVjN48gFLYSWz3zGRPDnnnHTNCrqZehJHtCD7jNA1TAbkSxcqQCEqgEz78D9K6qG3MV7RkkX/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1"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27" descr="https://encrypted-tbn2.gstatic.com/images?q=tbn:ANd9GcQqRK-30NECKK9CWT8cE2ZFQ_oe86aWxZ4Y32HIOFUmYbj8Uby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33" descr="http://2.bp.blogspot.com/-zNdt4hrywzw/T610iC3SBRI/AAAAAAAAALk/y0s2YlNQZMU/s1600/S-Curve.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35" descr="http://2.bp.blogspot.com/-zNdt4hrywzw/T610iC3SBRI/AAAAAAAAALk/y0s2YlNQZMU/s1600/S-Curve.PN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4256443431"/>
              </p:ext>
            </p:extLst>
          </p:nvPr>
        </p:nvGraphicFramePr>
        <p:xfrm>
          <a:off x="155575" y="1213979"/>
          <a:ext cx="8735037" cy="4922579"/>
        </p:xfrm>
        <a:graphic>
          <a:graphicData uri="http://schemas.openxmlformats.org/drawingml/2006/table">
            <a:tbl>
              <a:tblPr firstRow="1" bandRow="1">
                <a:tableStyleId>{5C22544A-7EE6-4342-B048-85BDC9FD1C3A}</a:tableStyleId>
              </a:tblPr>
              <a:tblGrid>
                <a:gridCol w="2444406"/>
                <a:gridCol w="3205908"/>
                <a:gridCol w="1511154"/>
                <a:gridCol w="1573569"/>
              </a:tblGrid>
              <a:tr h="244791">
                <a:tc>
                  <a:txBody>
                    <a:bodyPr/>
                    <a:lstStyle/>
                    <a:p>
                      <a:pPr algn="ctr"/>
                      <a:r>
                        <a:rPr lang="en-US" altLang="zh-CN" sz="1600" dirty="0" smtClean="0"/>
                        <a:t>Test Item</a:t>
                      </a:r>
                      <a:endParaRPr lang="zh-CN" altLang="en-US" sz="1600" dirty="0"/>
                    </a:p>
                  </a:txBody>
                  <a:tcPr anchor="ctr"/>
                </a:tc>
                <a:tc>
                  <a:txBody>
                    <a:bodyPr/>
                    <a:lstStyle/>
                    <a:p>
                      <a:pPr algn="ctr"/>
                      <a:r>
                        <a:rPr lang="en-US" altLang="zh-CN" sz="1600" dirty="0" smtClean="0"/>
                        <a:t>Facilities</a:t>
                      </a:r>
                      <a:endParaRPr lang="zh-CN" altLang="en-US" sz="1600" dirty="0"/>
                    </a:p>
                  </a:txBody>
                  <a:tcPr anchor="ctr"/>
                </a:tc>
                <a:tc>
                  <a:txBody>
                    <a:bodyPr/>
                    <a:lstStyle/>
                    <a:p>
                      <a:pPr algn="ctr"/>
                      <a:r>
                        <a:rPr lang="en-US" altLang="zh-CN" sz="1600" dirty="0" smtClean="0"/>
                        <a:t>Basic Coverage (Asset</a:t>
                      </a:r>
                      <a:r>
                        <a:rPr lang="en-US" altLang="zh-CN" sz="1600" baseline="0" dirty="0" smtClean="0"/>
                        <a:t> in k</a:t>
                      </a:r>
                      <a:r>
                        <a:rPr lang="zh-CN" altLang="en-US" sz="1800" b="0" i="0" kern="1200" dirty="0" smtClean="0">
                          <a:solidFill>
                            <a:schemeClr val="lt1"/>
                          </a:solidFill>
                          <a:effectLst/>
                          <a:latin typeface="+mn-lt"/>
                          <a:ea typeface="+mn-ea"/>
                          <a:cs typeface="+mn-cs"/>
                        </a:rPr>
                        <a:t>€ </a:t>
                      </a:r>
                      <a:r>
                        <a:rPr lang="en-US" altLang="zh-CN" sz="1600" dirty="0" smtClean="0"/>
                        <a:t>)</a:t>
                      </a:r>
                      <a:endParaRPr lang="zh-CN" altLang="en-US" sz="1600" dirty="0"/>
                    </a:p>
                  </a:txBody>
                  <a:tcPr anchor="ctr"/>
                </a:tc>
                <a:tc>
                  <a:txBody>
                    <a:bodyPr/>
                    <a:lstStyle/>
                    <a:p>
                      <a:pPr algn="ctr"/>
                      <a:r>
                        <a:rPr lang="en-US" altLang="zh-CN" sz="1600" dirty="0" smtClean="0"/>
                        <a:t>Full Coverage</a:t>
                      </a:r>
                    </a:p>
                    <a:p>
                      <a:pPr algn="ctr"/>
                      <a:r>
                        <a:rPr lang="en-US" altLang="zh-CN" sz="1600" dirty="0" smtClean="0"/>
                        <a:t>(Asset</a:t>
                      </a:r>
                      <a:r>
                        <a:rPr lang="en-US" altLang="zh-CN" sz="1600" baseline="0" dirty="0" smtClean="0"/>
                        <a:t> in k</a:t>
                      </a:r>
                      <a:r>
                        <a:rPr lang="zh-CN" altLang="en-US" sz="1800" b="0" i="0" kern="1200" dirty="0" smtClean="0">
                          <a:solidFill>
                            <a:schemeClr val="lt1"/>
                          </a:solidFill>
                          <a:effectLst/>
                          <a:latin typeface="+mn-lt"/>
                          <a:ea typeface="+mn-ea"/>
                          <a:cs typeface="+mn-cs"/>
                        </a:rPr>
                        <a:t>€ </a:t>
                      </a:r>
                      <a:r>
                        <a:rPr lang="en-US" altLang="zh-CN" sz="1600" dirty="0" smtClean="0"/>
                        <a:t>)</a:t>
                      </a:r>
                      <a:endParaRPr lang="zh-CN" altLang="en-US" sz="1600" dirty="0"/>
                    </a:p>
                  </a:txBody>
                  <a:tcPr anchor="ctr"/>
                </a:tc>
              </a:tr>
              <a:tr h="502979">
                <a:tc>
                  <a:txBody>
                    <a:bodyPr/>
                    <a:lstStyle/>
                    <a:p>
                      <a:pPr algn="ctr"/>
                      <a:r>
                        <a:rPr lang="en-US" altLang="zh-CN" sz="1600" dirty="0" smtClean="0"/>
                        <a:t>Radiated emission</a:t>
                      </a:r>
                      <a:endParaRPr lang="zh-CN" altLang="en-US" sz="1600" dirty="0"/>
                    </a:p>
                  </a:txBody>
                  <a:tcPr/>
                </a:tc>
                <a:tc>
                  <a:txBody>
                    <a:bodyPr/>
                    <a:lstStyle/>
                    <a:p>
                      <a:r>
                        <a:rPr lang="en-US" altLang="zh-CN" sz="1600" dirty="0" smtClean="0"/>
                        <a:t>3m/10m</a:t>
                      </a:r>
                      <a:r>
                        <a:rPr lang="en-US" altLang="zh-CN" sz="1600" baseline="0" dirty="0" smtClean="0"/>
                        <a:t> chamber, ant-mast</a:t>
                      </a:r>
                    </a:p>
                    <a:p>
                      <a:r>
                        <a:rPr lang="en-US" altLang="zh-CN" sz="1600" baseline="0" dirty="0" smtClean="0"/>
                        <a:t>Receiver, antennas, pre-amp</a:t>
                      </a:r>
                      <a:endParaRPr lang="zh-CN" altLang="en-US" sz="1600" dirty="0"/>
                    </a:p>
                  </a:txBody>
                  <a:tcPr/>
                </a:tc>
                <a:tc>
                  <a:txBody>
                    <a:bodyPr/>
                    <a:lstStyle/>
                    <a:p>
                      <a:pPr algn="r"/>
                      <a:r>
                        <a:rPr lang="en-US" altLang="zh-CN" sz="1600" dirty="0" smtClean="0"/>
                        <a:t>635</a:t>
                      </a:r>
                      <a:endParaRPr lang="zh-CN" altLang="en-US" sz="1600" dirty="0"/>
                    </a:p>
                  </a:txBody>
                  <a:tcPr anchor="ctr"/>
                </a:tc>
                <a:tc>
                  <a:txBody>
                    <a:bodyPr/>
                    <a:lstStyle/>
                    <a:p>
                      <a:pPr marL="0" algn="ctr" defTabSz="457200" rtl="0" eaLnBrk="1" latinLnBrk="0" hangingPunct="1"/>
                      <a:r>
                        <a:rPr lang="en-US" altLang="zh-CN" sz="1600" b="1" kern="1200" dirty="0" smtClean="0">
                          <a:solidFill>
                            <a:srgbClr val="FF0000"/>
                          </a:solidFill>
                          <a:latin typeface="+mn-lt"/>
                          <a:ea typeface="+mn-ea"/>
                          <a:cs typeface="+mn-cs"/>
                        </a:rPr>
                        <a:t>1630</a:t>
                      </a:r>
                      <a:endParaRPr lang="zh-CN" altLang="en-US" sz="1600" b="1" kern="1200" dirty="0">
                        <a:solidFill>
                          <a:srgbClr val="FF0000"/>
                        </a:solidFill>
                        <a:latin typeface="+mn-lt"/>
                        <a:ea typeface="+mn-ea"/>
                        <a:cs typeface="+mn-cs"/>
                      </a:endParaRPr>
                    </a:p>
                  </a:txBody>
                  <a:tcPr anchor="ctr"/>
                </a:tc>
              </a:tr>
              <a:tr h="502979">
                <a:tc>
                  <a:txBody>
                    <a:bodyPr/>
                    <a:lstStyle/>
                    <a:p>
                      <a:pPr algn="ctr"/>
                      <a:r>
                        <a:rPr lang="en-US" altLang="zh-CN" sz="1600" dirty="0" smtClean="0"/>
                        <a:t>Conducted emission</a:t>
                      </a:r>
                      <a:endParaRPr lang="zh-CN" altLang="en-US" sz="1600" dirty="0"/>
                    </a:p>
                  </a:txBody>
                  <a:tcPr/>
                </a:tc>
                <a:tc>
                  <a:txBody>
                    <a:bodyPr/>
                    <a:lstStyle/>
                    <a:p>
                      <a:r>
                        <a:rPr lang="en-US" altLang="zh-CN" sz="1600" dirty="0" smtClean="0"/>
                        <a:t>Shielded room, AMN and ISNs</a:t>
                      </a:r>
                    </a:p>
                    <a:p>
                      <a:r>
                        <a:rPr lang="en-US" altLang="zh-CN" sz="1600" dirty="0" smtClean="0"/>
                        <a:t>Receiver</a:t>
                      </a:r>
                      <a:endParaRPr lang="zh-CN" altLang="en-US" sz="1600" dirty="0"/>
                    </a:p>
                  </a:txBody>
                  <a:tcPr/>
                </a:tc>
                <a:tc>
                  <a:txBody>
                    <a:bodyPr/>
                    <a:lstStyle/>
                    <a:p>
                      <a:pPr algn="r"/>
                      <a:r>
                        <a:rPr lang="en-US" altLang="zh-CN" sz="1600" dirty="0" smtClean="0"/>
                        <a:t>128</a:t>
                      </a:r>
                      <a:endParaRPr lang="zh-CN" altLang="en-US" sz="1600" dirty="0"/>
                    </a:p>
                  </a:txBody>
                  <a:tcPr anchor="ctr"/>
                </a:tc>
                <a:tc>
                  <a:txBody>
                    <a:bodyPr/>
                    <a:lstStyle/>
                    <a:p>
                      <a:pPr algn="ctr"/>
                      <a:r>
                        <a:rPr lang="en-US" altLang="zh-CN" sz="1600" dirty="0" smtClean="0"/>
                        <a:t>185</a:t>
                      </a:r>
                      <a:endParaRPr lang="zh-CN" altLang="en-US" sz="1600" dirty="0"/>
                    </a:p>
                  </a:txBody>
                  <a:tcPr anchor="ctr"/>
                </a:tc>
              </a:tr>
              <a:tr h="502979">
                <a:tc>
                  <a:txBody>
                    <a:bodyPr/>
                    <a:lstStyle/>
                    <a:p>
                      <a:pPr algn="ctr"/>
                      <a:r>
                        <a:rPr lang="en-US" altLang="zh-CN" sz="1600" dirty="0" smtClean="0"/>
                        <a:t>Harmonic Current, Flicker</a:t>
                      </a:r>
                      <a:endParaRPr lang="zh-CN" altLang="en-US" sz="1600" dirty="0"/>
                    </a:p>
                  </a:txBody>
                  <a:tcPr/>
                </a:tc>
                <a:tc>
                  <a:txBody>
                    <a:bodyPr/>
                    <a:lstStyle/>
                    <a:p>
                      <a:r>
                        <a:rPr lang="en-US" altLang="zh-CN" sz="1600" dirty="0" smtClean="0"/>
                        <a:t>Power source, power analyzer</a:t>
                      </a:r>
                      <a:endParaRPr lang="zh-CN" altLang="en-US" sz="1600" dirty="0"/>
                    </a:p>
                  </a:txBody>
                  <a:tcPr/>
                </a:tc>
                <a:tc>
                  <a:txBody>
                    <a:bodyPr/>
                    <a:lstStyle/>
                    <a:p>
                      <a:pPr algn="r"/>
                      <a:r>
                        <a:rPr lang="en-US" altLang="zh-CN" sz="1600" dirty="0" smtClean="0"/>
                        <a:t>50</a:t>
                      </a:r>
                      <a:endParaRPr lang="zh-CN" altLang="en-US" sz="1600" dirty="0"/>
                    </a:p>
                  </a:txBody>
                  <a:tcPr anchor="ctr"/>
                </a:tc>
                <a:tc>
                  <a:txBody>
                    <a:bodyPr/>
                    <a:lstStyle/>
                    <a:p>
                      <a:pPr algn="ctr"/>
                      <a:r>
                        <a:rPr lang="en-US" altLang="zh-CN" sz="1600" dirty="0" smtClean="0"/>
                        <a:t>86</a:t>
                      </a:r>
                      <a:endParaRPr lang="zh-CN" altLang="en-US" sz="1600" dirty="0"/>
                    </a:p>
                  </a:txBody>
                  <a:tcPr anchor="ctr"/>
                </a:tc>
              </a:tr>
              <a:tr h="502979">
                <a:tc>
                  <a:txBody>
                    <a:bodyPr/>
                    <a:lstStyle/>
                    <a:p>
                      <a:pPr algn="ctr"/>
                      <a:r>
                        <a:rPr lang="en-US" altLang="zh-CN" sz="1600" dirty="0" smtClean="0"/>
                        <a:t>Radiated immunity</a:t>
                      </a:r>
                      <a:endParaRPr lang="zh-CN" altLang="en-US" sz="1600" dirty="0"/>
                    </a:p>
                  </a:txBody>
                  <a:tcPr/>
                </a:tc>
                <a:tc>
                  <a:txBody>
                    <a:bodyPr/>
                    <a:lstStyle/>
                    <a:p>
                      <a:r>
                        <a:rPr lang="en-US" altLang="zh-CN" sz="1600" dirty="0" smtClean="0"/>
                        <a:t>3m FAR, antenna, SGs</a:t>
                      </a:r>
                      <a:r>
                        <a:rPr lang="en-US" altLang="zh-CN" sz="1600" baseline="0" dirty="0" smtClean="0"/>
                        <a:t>, AMPs,</a:t>
                      </a:r>
                    </a:p>
                    <a:p>
                      <a:r>
                        <a:rPr lang="en-US" altLang="zh-CN" sz="1600" baseline="0" dirty="0" smtClean="0"/>
                        <a:t>Field probes, power meter/probe.</a:t>
                      </a:r>
                      <a:endParaRPr lang="zh-CN" altLang="en-US" sz="1600"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zh-CN" sz="1600" dirty="0" smtClean="0"/>
                        <a:t>567</a:t>
                      </a:r>
                      <a:endParaRPr lang="zh-CN" altLang="en-US" sz="1600" dirty="0"/>
                    </a:p>
                  </a:txBody>
                  <a:tcPr anchor="ctr"/>
                </a:tc>
                <a:tc>
                  <a:txBody>
                    <a:bodyPr/>
                    <a:lstStyle/>
                    <a:p>
                      <a:pPr marL="0" algn="ctr" defTabSz="457200" rtl="0" eaLnBrk="1" latinLnBrk="0" hangingPunct="1"/>
                      <a:r>
                        <a:rPr lang="en-US" altLang="zh-CN" sz="1600" b="1" kern="1200" dirty="0" smtClean="0">
                          <a:solidFill>
                            <a:srgbClr val="FF0000"/>
                          </a:solidFill>
                          <a:latin typeface="+mn-lt"/>
                          <a:ea typeface="+mn-ea"/>
                          <a:cs typeface="+mn-cs"/>
                        </a:rPr>
                        <a:t>817</a:t>
                      </a:r>
                      <a:endParaRPr lang="zh-CN" altLang="en-US" sz="1600" b="1" kern="1200" dirty="0">
                        <a:solidFill>
                          <a:srgbClr val="FF0000"/>
                        </a:solidFill>
                        <a:latin typeface="+mn-lt"/>
                        <a:ea typeface="+mn-ea"/>
                        <a:cs typeface="+mn-cs"/>
                      </a:endParaRPr>
                    </a:p>
                  </a:txBody>
                  <a:tcPr anchor="ctr"/>
                </a:tc>
              </a:tr>
              <a:tr h="502979">
                <a:tc>
                  <a:txBody>
                    <a:bodyPr/>
                    <a:lstStyle/>
                    <a:p>
                      <a:pPr algn="ctr"/>
                      <a:r>
                        <a:rPr lang="en-US" altLang="zh-CN" sz="1600" dirty="0" smtClean="0"/>
                        <a:t>Conducted Immunity</a:t>
                      </a:r>
                      <a:endParaRPr lang="zh-CN" altLang="en-US" sz="1600" dirty="0"/>
                    </a:p>
                  </a:txBody>
                  <a:tcPr/>
                </a:tc>
                <a:tc>
                  <a:txBody>
                    <a:bodyPr/>
                    <a:lstStyle/>
                    <a:p>
                      <a:r>
                        <a:rPr lang="en-US" altLang="zh-CN" sz="1600" dirty="0" smtClean="0"/>
                        <a:t>Shielded</a:t>
                      </a:r>
                      <a:r>
                        <a:rPr lang="en-US" altLang="zh-CN" sz="1600" baseline="0" dirty="0" smtClean="0"/>
                        <a:t> Room, all-in-1 equipment or (SIG, AMP, CDNS, power meter)</a:t>
                      </a:r>
                      <a:endParaRPr lang="zh-CN" altLang="en-US" sz="1600" dirty="0"/>
                    </a:p>
                  </a:txBody>
                  <a:tcPr/>
                </a:tc>
                <a:tc>
                  <a:txBody>
                    <a:bodyPr/>
                    <a:lstStyle/>
                    <a:p>
                      <a:pPr algn="r"/>
                      <a:r>
                        <a:rPr lang="en-US" altLang="zh-CN" sz="1600" dirty="0" smtClean="0"/>
                        <a:t>64</a:t>
                      </a:r>
                      <a:endParaRPr lang="zh-CN" altLang="en-US" sz="1600" dirty="0"/>
                    </a:p>
                  </a:txBody>
                  <a:tcPr anchor="ctr"/>
                </a:tc>
                <a:tc>
                  <a:txBody>
                    <a:bodyPr/>
                    <a:lstStyle/>
                    <a:p>
                      <a:pPr algn="ctr"/>
                      <a:r>
                        <a:rPr lang="en-US" altLang="zh-CN" sz="1600" dirty="0" smtClean="0"/>
                        <a:t>114</a:t>
                      </a:r>
                      <a:endParaRPr lang="zh-CN" altLang="en-US" sz="1600" dirty="0"/>
                    </a:p>
                  </a:txBody>
                  <a:tcPr anchor="ctr"/>
                </a:tc>
              </a:tr>
              <a:tr h="502979">
                <a:tc>
                  <a:txBody>
                    <a:bodyPr/>
                    <a:lstStyle/>
                    <a:p>
                      <a:pPr algn="ctr"/>
                      <a:r>
                        <a:rPr lang="en-US" altLang="zh-CN" sz="1600" dirty="0" smtClean="0"/>
                        <a:t>EFT, Surge, Dips,</a:t>
                      </a:r>
                      <a:r>
                        <a:rPr lang="en-US" altLang="zh-CN" sz="1600" baseline="0" dirty="0" smtClean="0"/>
                        <a:t> </a:t>
                      </a:r>
                      <a:r>
                        <a:rPr lang="en-US" altLang="zh-CN" sz="1600" dirty="0" smtClean="0"/>
                        <a:t>PFM</a:t>
                      </a:r>
                      <a:endParaRPr lang="zh-CN" altLang="en-US" sz="1600" dirty="0"/>
                    </a:p>
                  </a:txBody>
                  <a:tcPr/>
                </a:tc>
                <a:tc>
                  <a:txBody>
                    <a:bodyPr/>
                    <a:lstStyle/>
                    <a:p>
                      <a:r>
                        <a:rPr lang="en-US" altLang="zh-CN" sz="1600" dirty="0" smtClean="0"/>
                        <a:t>EFT/Surge GEN, Power source,</a:t>
                      </a:r>
                      <a:r>
                        <a:rPr lang="en-US" altLang="zh-CN" sz="1600" baseline="0" dirty="0" smtClean="0"/>
                        <a:t> </a:t>
                      </a:r>
                    </a:p>
                    <a:p>
                      <a:r>
                        <a:rPr lang="en-US" altLang="zh-CN" sz="1600" baseline="0" dirty="0" smtClean="0"/>
                        <a:t>ESD Gun, H-antenna, oscilloscope</a:t>
                      </a:r>
                      <a:endParaRPr lang="zh-CN" altLang="en-US" sz="1600" dirty="0"/>
                    </a:p>
                  </a:txBody>
                  <a:tcPr/>
                </a:tc>
                <a:tc>
                  <a:txBody>
                    <a:bodyPr/>
                    <a:lstStyle/>
                    <a:p>
                      <a:pPr algn="r"/>
                      <a:r>
                        <a:rPr lang="en-US" altLang="zh-CN" sz="1600" dirty="0" smtClean="0"/>
                        <a:t>93</a:t>
                      </a:r>
                      <a:endParaRPr lang="zh-CN" altLang="en-US" sz="1600" dirty="0"/>
                    </a:p>
                  </a:txBody>
                  <a:tcPr anchor="ctr"/>
                </a:tc>
                <a:tc>
                  <a:txBody>
                    <a:bodyPr/>
                    <a:lstStyle/>
                    <a:p>
                      <a:pPr algn="ctr"/>
                      <a:r>
                        <a:rPr lang="en-US" altLang="zh-CN" sz="1600" dirty="0" smtClean="0"/>
                        <a:t>114</a:t>
                      </a:r>
                      <a:endParaRPr lang="zh-CN" altLang="en-US" sz="1600" dirty="0"/>
                    </a:p>
                  </a:txBody>
                  <a:tcPr anchor="ctr"/>
                </a:tc>
              </a:tr>
              <a:tr h="209157">
                <a:tc>
                  <a:txBody>
                    <a:bodyPr/>
                    <a:lstStyle/>
                    <a:p>
                      <a:r>
                        <a:rPr lang="en-US" altLang="zh-CN" sz="1600" dirty="0" smtClean="0"/>
                        <a:t>Additional</a:t>
                      </a:r>
                      <a:r>
                        <a:rPr lang="en-US" altLang="zh-CN" sz="1600" baseline="0" dirty="0" smtClean="0"/>
                        <a:t> for wired tests</a:t>
                      </a:r>
                      <a:endParaRPr lang="zh-CN" altLang="en-US" sz="1600" dirty="0"/>
                    </a:p>
                  </a:txBody>
                  <a:tcPr/>
                </a:tc>
                <a:tc>
                  <a:txBody>
                    <a:bodyPr/>
                    <a:lstStyle/>
                    <a:p>
                      <a:r>
                        <a:rPr lang="en-US" altLang="zh-CN" sz="1600" dirty="0" smtClean="0"/>
                        <a:t>Call simulators, Ethernet</a:t>
                      </a:r>
                      <a:r>
                        <a:rPr lang="en-US" altLang="zh-CN" sz="1600" baseline="0" dirty="0" smtClean="0"/>
                        <a:t> tester</a:t>
                      </a:r>
                      <a:endParaRPr lang="zh-CN" altLang="en-US" sz="1600" dirty="0"/>
                    </a:p>
                  </a:txBody>
                  <a:tcPr/>
                </a:tc>
                <a:tc>
                  <a:txBody>
                    <a:bodyPr/>
                    <a:lstStyle/>
                    <a:p>
                      <a:pPr algn="r"/>
                      <a:r>
                        <a:rPr lang="en-US" altLang="zh-CN" sz="1600" dirty="0" smtClean="0"/>
                        <a:t>114</a:t>
                      </a:r>
                      <a:endParaRPr lang="zh-CN" altLang="en-US" sz="1600" dirty="0"/>
                    </a:p>
                  </a:txBody>
                  <a:tcPr anchor="ctr"/>
                </a:tc>
                <a:tc>
                  <a:txBody>
                    <a:bodyPr/>
                    <a:lstStyle/>
                    <a:p>
                      <a:pPr algn="ctr"/>
                      <a:r>
                        <a:rPr lang="en-US" altLang="zh-CN" sz="1600" dirty="0" smtClean="0"/>
                        <a:t>142</a:t>
                      </a:r>
                      <a:endParaRPr lang="zh-CN" altLang="en-US" sz="1600" dirty="0"/>
                    </a:p>
                  </a:txBody>
                  <a:tcPr anchor="ctr"/>
                </a:tc>
              </a:tr>
              <a:tr h="502979">
                <a:tc>
                  <a:txBody>
                    <a:bodyPr/>
                    <a:lstStyle/>
                    <a:p>
                      <a:r>
                        <a:rPr lang="en-US" altLang="zh-CN" sz="1600" dirty="0" smtClean="0"/>
                        <a:t>Additional</a:t>
                      </a:r>
                      <a:r>
                        <a:rPr lang="en-US" altLang="zh-CN" sz="1600" baseline="0" dirty="0" smtClean="0"/>
                        <a:t> for wireless tests</a:t>
                      </a:r>
                      <a:endParaRPr lang="zh-CN" alt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600" dirty="0" smtClean="0"/>
                        <a:t>Cellular call box, audio analyzer, call</a:t>
                      </a:r>
                      <a:r>
                        <a:rPr lang="en-US" altLang="zh-CN" sz="1600" baseline="0" dirty="0" smtClean="0"/>
                        <a:t> box for SRD technologies</a:t>
                      </a:r>
                      <a:endParaRPr lang="zh-CN" altLang="en-US" sz="1600" dirty="0"/>
                    </a:p>
                  </a:txBody>
                  <a:tcPr/>
                </a:tc>
                <a:tc>
                  <a:txBody>
                    <a:bodyPr/>
                    <a:lstStyle/>
                    <a:p>
                      <a:pPr algn="r"/>
                      <a:r>
                        <a:rPr lang="en-US" altLang="zh-CN" sz="1600" dirty="0" smtClean="0"/>
                        <a:t>257</a:t>
                      </a:r>
                      <a:endParaRPr lang="zh-CN" altLang="en-US" sz="1600" dirty="0"/>
                    </a:p>
                  </a:txBody>
                  <a:tcPr anchor="ctr"/>
                </a:tc>
                <a:tc>
                  <a:txBody>
                    <a:bodyPr/>
                    <a:lstStyle/>
                    <a:p>
                      <a:pPr algn="ctr"/>
                      <a:r>
                        <a:rPr lang="en-US" altLang="zh-CN" sz="1600" b="1" dirty="0" smtClean="0">
                          <a:solidFill>
                            <a:srgbClr val="FF0000"/>
                          </a:solidFill>
                        </a:rPr>
                        <a:t>500</a:t>
                      </a:r>
                      <a:endParaRPr lang="zh-CN" altLang="en-US" sz="1600" b="1" dirty="0">
                        <a:solidFill>
                          <a:srgbClr val="FF0000"/>
                        </a:solidFill>
                      </a:endParaRPr>
                    </a:p>
                  </a:txBody>
                  <a:tcPr anchor="ctr"/>
                </a:tc>
              </a:tr>
            </a:tbl>
          </a:graphicData>
        </a:graphic>
      </p:graphicFrame>
      <p:cxnSp>
        <p:nvCxnSpPr>
          <p:cNvPr id="17" name="直接连接符 16"/>
          <p:cNvCxnSpPr/>
          <p:nvPr/>
        </p:nvCxnSpPr>
        <p:spPr>
          <a:xfrm flipH="1">
            <a:off x="6246565" y="769938"/>
            <a:ext cx="841663" cy="585137"/>
          </a:xfrm>
          <a:prstGeom prst="line">
            <a:avLst/>
          </a:prstGeom>
        </p:spPr>
        <p:style>
          <a:lnRef idx="2">
            <a:schemeClr val="accent2"/>
          </a:lnRef>
          <a:fillRef idx="0">
            <a:schemeClr val="accent2"/>
          </a:fillRef>
          <a:effectRef idx="1">
            <a:schemeClr val="accent2"/>
          </a:effectRef>
          <a:fontRef idx="minor">
            <a:schemeClr val="tx1"/>
          </a:fontRef>
        </p:style>
      </p:cxnSp>
      <p:sp>
        <p:nvSpPr>
          <p:cNvPr id="15" name="圆角矩形 14"/>
          <p:cNvSpPr/>
          <p:nvPr/>
        </p:nvSpPr>
        <p:spPr>
          <a:xfrm>
            <a:off x="7043083" y="7938"/>
            <a:ext cx="1735158" cy="78403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smtClean="0"/>
              <a:t>Small EUT, lower test level, single phase, no backup</a:t>
            </a:r>
            <a:endParaRPr lang="zh-CN" altLang="en-US" dirty="0"/>
          </a:p>
        </p:txBody>
      </p:sp>
      <p:graphicFrame>
        <p:nvGraphicFramePr>
          <p:cNvPr id="21" name="表格 20"/>
          <p:cNvGraphicFramePr>
            <a:graphicFrameLocks noGrp="1"/>
          </p:cNvGraphicFramePr>
          <p:nvPr>
            <p:extLst>
              <p:ext uri="{D42A27DB-BD31-4B8C-83A1-F6EECF244321}">
                <p14:modId xmlns:p14="http://schemas.microsoft.com/office/powerpoint/2010/main" val="1298098573"/>
              </p:ext>
            </p:extLst>
          </p:nvPr>
        </p:nvGraphicFramePr>
        <p:xfrm>
          <a:off x="5791200" y="6151981"/>
          <a:ext cx="3134973" cy="640080"/>
        </p:xfrm>
        <a:graphic>
          <a:graphicData uri="http://schemas.openxmlformats.org/drawingml/2006/table">
            <a:tbl>
              <a:tblPr firstRow="1" bandRow="1">
                <a:tableStyleId>{5C22544A-7EE6-4342-B048-85BDC9FD1C3A}</a:tableStyleId>
              </a:tblPr>
              <a:tblGrid>
                <a:gridCol w="1499335"/>
                <a:gridCol w="1635638"/>
              </a:tblGrid>
              <a:tr h="370840">
                <a:tc>
                  <a:txBody>
                    <a:bodyPr/>
                    <a:lstStyle/>
                    <a:p>
                      <a:pPr algn="r"/>
                      <a:r>
                        <a:rPr lang="en-US" altLang="zh-CN" b="1" dirty="0" smtClean="0">
                          <a:solidFill>
                            <a:schemeClr val="bg1"/>
                          </a:solidFill>
                        </a:rPr>
                        <a:t>1651or</a:t>
                      </a:r>
                    </a:p>
                    <a:p>
                      <a:pPr algn="r"/>
                      <a:r>
                        <a:rPr lang="en-US" altLang="zh-CN" b="1" dirty="0" smtClean="0">
                          <a:solidFill>
                            <a:schemeClr val="bg1"/>
                          </a:solidFill>
                        </a:rPr>
                        <a:t>1908</a:t>
                      </a:r>
                      <a:endParaRPr lang="zh-CN" altLang="en-US" dirty="0">
                        <a:solidFill>
                          <a:schemeClr val="bg1"/>
                        </a:solidFill>
                      </a:endParaRPr>
                    </a:p>
                  </a:txBody>
                  <a:tcPr/>
                </a:tc>
                <a:tc>
                  <a:txBody>
                    <a:bodyPr/>
                    <a:lstStyle/>
                    <a:p>
                      <a:pPr algn="ctr"/>
                      <a:r>
                        <a:rPr lang="en-US" altLang="zh-CN" dirty="0" smtClean="0"/>
                        <a:t>3588</a:t>
                      </a:r>
                      <a:endParaRPr lang="zh-CN" altLang="en-US" dirty="0"/>
                    </a:p>
                  </a:txBody>
                  <a:tcPr anchor="ctr"/>
                </a:tc>
              </a:tr>
            </a:tbl>
          </a:graphicData>
        </a:graphic>
      </p:graphicFrame>
      <p:sp>
        <p:nvSpPr>
          <p:cNvPr id="25" name="矩形 24"/>
          <p:cNvSpPr/>
          <p:nvPr/>
        </p:nvSpPr>
        <p:spPr>
          <a:xfrm>
            <a:off x="2660141" y="6155607"/>
            <a:ext cx="3125655" cy="702393"/>
          </a:xfrm>
          <a:prstGeom prst="rect">
            <a:avLst/>
          </a:prstGeom>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dirty="0" smtClean="0"/>
              <a:t>Assets of CTTL EMC BJ </a:t>
            </a:r>
          </a:p>
          <a:p>
            <a:pPr algn="ctr"/>
            <a:r>
              <a:rPr lang="en-US" altLang="zh-CN" dirty="0" smtClean="0"/>
              <a:t>main lab: 8.8 million </a:t>
            </a:r>
            <a:r>
              <a:rPr lang="zh-CN" altLang="en-US" dirty="0"/>
              <a:t>€</a:t>
            </a:r>
          </a:p>
        </p:txBody>
      </p:sp>
    </p:spTree>
    <p:extLst>
      <p:ext uri="{BB962C8B-B14F-4D97-AF65-F5344CB8AC3E}">
        <p14:creationId xmlns:p14="http://schemas.microsoft.com/office/powerpoint/2010/main" val="429134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0" y="73262"/>
            <a:ext cx="8229600" cy="654324"/>
          </a:xfrm>
        </p:spPr>
        <p:txBody>
          <a:bodyPr>
            <a:normAutofit/>
          </a:bodyPr>
          <a:lstStyle/>
          <a:p>
            <a:pPr algn="l"/>
            <a:r>
              <a:rPr lang="en-US" sz="3200" dirty="0" smtClean="0"/>
              <a:t>Key points of establishing an EMC Lab</a:t>
            </a:r>
            <a:endParaRPr lang="en-US" sz="3200" dirty="0"/>
          </a:p>
        </p:txBody>
      </p:sp>
      <p:sp>
        <p:nvSpPr>
          <p:cNvPr id="3" name="Content Placeholder 2"/>
          <p:cNvSpPr>
            <a:spLocks noGrp="1"/>
          </p:cNvSpPr>
          <p:nvPr>
            <p:ph idx="1"/>
          </p:nvPr>
        </p:nvSpPr>
        <p:spPr>
          <a:xfrm>
            <a:off x="457200" y="922337"/>
            <a:ext cx="8229600" cy="5048805"/>
          </a:xfrm>
        </p:spPr>
        <p:txBody>
          <a:bodyPr>
            <a:normAutofit fontScale="92500" lnSpcReduction="20000"/>
          </a:bodyPr>
          <a:lstStyle/>
          <a:p>
            <a:r>
              <a:rPr lang="en-US" altLang="zh-CN" dirty="0" smtClean="0"/>
              <a:t>Important technical documents required by ISO 17025</a:t>
            </a:r>
          </a:p>
          <a:p>
            <a:pPr lvl="1"/>
            <a:r>
              <a:rPr lang="en-US" altLang="zh-CN" dirty="0" smtClean="0"/>
              <a:t>Procedures</a:t>
            </a:r>
          </a:p>
          <a:p>
            <a:pPr lvl="2"/>
            <a:r>
              <a:rPr lang="en-US" altLang="zh-CN" dirty="0" smtClean="0"/>
              <a:t>Practical implementation of a standard in the lab</a:t>
            </a:r>
          </a:p>
          <a:p>
            <a:pPr lvl="2"/>
            <a:r>
              <a:rPr lang="en-US" altLang="zh-CN" dirty="0" smtClean="0"/>
              <a:t>In most cases, one procedure for each </a:t>
            </a:r>
            <a:r>
              <a:rPr lang="en-US" altLang="zh-CN" dirty="0" smtClean="0">
                <a:solidFill>
                  <a:srgbClr val="FF0000"/>
                </a:solidFill>
              </a:rPr>
              <a:t>generic standard </a:t>
            </a:r>
            <a:r>
              <a:rPr lang="en-US" altLang="zh-CN" dirty="0" smtClean="0"/>
              <a:t>is enough. The procedure of product standard may refer to these generic procedures</a:t>
            </a:r>
          </a:p>
          <a:p>
            <a:pPr lvl="2"/>
            <a:r>
              <a:rPr lang="en-US" altLang="zh-CN" dirty="0" smtClean="0"/>
              <a:t>Some product category may need specific procedure</a:t>
            </a:r>
          </a:p>
          <a:p>
            <a:pPr lvl="1"/>
            <a:r>
              <a:rPr lang="en-US" altLang="zh-CN" dirty="0" smtClean="0"/>
              <a:t>Measurement uncertainties</a:t>
            </a:r>
          </a:p>
          <a:p>
            <a:pPr lvl="2"/>
            <a:r>
              <a:rPr lang="en-US" altLang="zh-CN" dirty="0" smtClean="0"/>
              <a:t>Necessary for all EMI measurements</a:t>
            </a:r>
          </a:p>
          <a:p>
            <a:pPr lvl="2"/>
            <a:r>
              <a:rPr lang="en-US" altLang="zh-CN" dirty="0" smtClean="0"/>
              <a:t>Inclusion in test report as required by most standards</a:t>
            </a:r>
          </a:p>
          <a:p>
            <a:pPr lvl="2"/>
            <a:r>
              <a:rPr lang="en-US" altLang="zh-CN" dirty="0" smtClean="0"/>
              <a:t>Better to be lower than </a:t>
            </a:r>
            <a:r>
              <a:rPr lang="en-US" altLang="zh-CN" i="1" dirty="0" err="1" smtClean="0"/>
              <a:t>U</a:t>
            </a:r>
            <a:r>
              <a:rPr lang="en-US" altLang="zh-CN" dirty="0" err="1" smtClean="0"/>
              <a:t>cispr</a:t>
            </a:r>
            <a:r>
              <a:rPr lang="en-US" altLang="zh-CN" dirty="0" smtClean="0"/>
              <a:t> </a:t>
            </a:r>
          </a:p>
          <a:p>
            <a:pPr lvl="3"/>
            <a:r>
              <a:rPr lang="en-US" altLang="zh-CN" dirty="0" smtClean="0"/>
              <a:t>Future: may affect the limits.</a:t>
            </a:r>
          </a:p>
          <a:p>
            <a:pPr lvl="2"/>
            <a:r>
              <a:rPr lang="en-US" altLang="zh-CN" dirty="0" smtClean="0"/>
              <a:t>Reference documents: CISPR 16-4-2, UKAS LAB 34</a:t>
            </a:r>
          </a:p>
        </p:txBody>
      </p:sp>
      <p:sp>
        <p:nvSpPr>
          <p:cNvPr id="4" name="AutoShape 2" descr="“ict”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data:image/jpeg;base64,/9j/4AAQSkZJRgABAQAAAQABAAD/2wCEAAkGBxMTEhUUExQWFhUWFxcYGBcYGRwdFhcZGBUXGBcVGRcaHCghGx0lHRkYITEhJSkrLi4uFx8zODMsNygtLisBCgoKDg0OGxAQGzIkICYsLC0sLy8yLDQsLDIyNDQsLDQsLzQsLC8tLCw0LzQsLCwsLCw0LCwvLCwsLCwsLCwsLP/AABEIAMkA+wMBEQACEQEDEQH/xAAcAAEAAgMBAQEAAAAAAAAAAAAABAUCAwYBBwj/xABKEAACAQIDBQUDCAYGCQUAAAABAhEAAwQSIQUGMUFREyJhcZEygaEHM0JScrHB0RRikpOy8CMkVKLC0hUWRFNzgrPh8UNjg6Pi/8QAGwEBAAIDAQEAAAAAAAAAAAAAAAMEAgUGAQf/xAA7EQACAQIEAwUHAwMDBAMAAAAAAQIDEQQSITEFQVETYXGBkQYiobHB0fAUMuEVQlIjU/EWcqLSNENi/9oADAMBAAIRAxEAPwD7jQCgFAKAUAoBQCgFAKAUAoBQCgFAKAUAoBQCgFAKAUAoBQCgFAKAUAoBQCgFAKAUAoBQCgFAKAUAoBQCgFAKAUAoBQEDae2sPh47a6lsngGOp8QONYTqwh+52LWHwVfEX7KDlboVb784Af7QPcjn7lqF4yiv7vmXFwLHv/6/jH7m7Zu9+DvuEt3hmJgBlZcx6DMBJ8KyhiaU3ZMjxHCMZQjnnDTuadvGzZe1Oa0UBx2+G3LqXOytNkgAsw4kngB0ER61puJYupCapwdtL3N9wrBUqkHUqK+tkjnWx+LK5jdvZTMGWAMROo8x61q5VcVbM5St5m2VDCKWVRjfyNX6Zfme2uz9tvzqPtar/ufqyXsaG2ReiO33Q2s95XS5q1vL3uoaYnxGU/Ct/wAMxFSrBqbu1zOa4phqdGadPRPkdDWyNWKAUAoBQCgFAKAUAoBQCgFAKAUAoBQCgFAKAUAoBQHx3fHDvd2hdAliXREH/KoA8BJJ95NafExcqzXgd5wmrClgIt6Kzb9WaU2HY7MubraP2ZdQuXNlzZhbJzsg4ZpBP1ax7Gnlvfu/FvYlePxHaZVBbZra3tta+yl3Wa7yq2js9rWccGQGCDpwlWU9DoQfEVE6bjKzLccVGpTUls/yz+TPvOGYlFJ4lR91b5bHzWX7mbK9MTgN6sv6Tck8k0/5BXP8Tt2+vRHScLzdhp1Zb28Wl9Wt23LZ0VezI7toKVDOSSCeOnWPS7GrDEJwhK91t0tz5fyUZUp4eSnONrNu/OV9lzXj0KTH7NFpFuB1uIxIzJETJ04ydBxrWV8MqUFNSUk+aNpQxTqzcHFxa5P/AIINjatyy57Bozhc2gPszHEeJro/ZrD0qsKjkr6r6nH+1+LxFCdJU5WupdH06pks7x4sH5z+6v5V036LDtft+LOM/qeN/wBx+kfsdju7tX9ItkkQynK0cOAII9xrTYugqM7LY6jhmMliqOaa1Ts+jLWqpsRQCgFAKAUAoBQCgFAKAUAoBQCgFAKAUAoBQCgPkO3toi3tO7nMILkEgagPaClvGM0+6tRWnlxDvt/B2uBpOfDoqO9rryle3nawGAujAle7mOKD9rmHZdj2GXtO29nJm5TPhNe9lLsrc778rW6mTxVJ4xT5dnbL/dmzXtl3vbnt32Oe2ztHMXFtiUCLbQtxYW7a2wxB4Tln31DrOoow1vZLv5L1LkYqnQcqun7pPortyfpc7K/8qoU5bWGLKAAGZ8pMDjlCmB76+g0vZ1uKdSpZ9Er/ABuj5XU4iszyxuiO3ysXeWFQedwn/CKmXs5T51H6fyYf1B/4nPbS3re/eNxrYXNAgE6QAOYrXY32Oo13njValbomvo/ibHCe0VTDxyOmmvGzLXd/bwtXBcyhlIKsCNcpPeA10OlcNVoVeF4t0qqv9U+a/O46qM6fEsKp021fbua6+H8olbV28ly2lq1bFq2vey8TmJMkNxiDVbE4mNSCpwjlivmTYbCypzdSpLNJ6X7vA1bIyOl+4Z/o+zE/R1MN5nUV0ns1nimuUn8lc5D2wVOdpc4r5tIs8Rhci5nIEFVK6yCyZwDpEhYnpMV08KuaVo97+NjiquFdOGaT5pW72r/Lf0Oj3KdQl3vD5wc//bStTxKajUWZ20+pveC5Y0Za/wB30R0a3AeBB8jWvjUhLRNM3KknszOsz0UAoBQCgFAKAUAoBQCgFAKAUAoBQCgFAKAUB86303AvX8Q1/DPb/pILpcLLDBQsqyq0yANCBrOusClXwnaSzJm/4fxpYekqVSN0trHOj5MtodcKPO6/4Wah/QPqXX7RU+UH8DXjPk5xlu29y9csBLalyLZd2bLrl7yKBPXXyq/w3B5MXTk3e0ka7ifG+2w06cI2ummV2z9kdq4WQo4sxgQJA0nSSSPidYivoVbE9nDNv0/PzpzOEp087sXCbLw0x2S5MgbN257XUzm0bJPZnNGWJEc5qk8RXtfM73tbLp8r76b3LGSne1la3XX8tqVe0Nkdm5UHMORHnBB8QQR7p51bo4ntI3ejK9SnkdjrNytz8NiLDPeFzMLjL3bjqIAU8FI11NcjxujTrYnNNX0XzZvOGYqtSo5YSsrnHb97OGFx5s2s4tZEYKzu0yDJktPEHnyqDCcKw1VXcEeYzi+Lpyspm/ZW0TbtuihQtwQwgxxnSTprrNdBSwdOCio6ZdjlcRi6k3PNrm3v9NSxxm8Fy6CGKwzZjCgEmACZ8co9Kkp4SFN3j4ENXFVaqalbV3en50JGxWzq7cs0e8KK4L2sUZYuK3tFfNl3A02qevUu7Vlrbj6LCOB/EVzMqMqU+jXQ2GRwZ3eBvF7SOeLIrHzKgmu1pScoJvojbRd4pm+szIUAoBQGi5i0BylhI4jpPCgAxifWFAe/pSfWFAe/pCfWX1FAe9uv1l9RQHvar1HrQHucdRQHs0B7QCgFAKAUAoBQGvEX1RWdjCqCSfAUMKlSNODnLZK7OYub6LOlliPFgPhBry5zsvaJX92np3v+GVW8m+GfC3l7KJRhJaY8YjWrWBs8TTX/AOl8zyHHJVn2fZ2vpe/8HEbuY83LjWyVzMO7m0XRXUjQjWHzeSHnFdljKShBTV7Le3in39LeL6Fyhu1+fmpPQXDcKgWM3YKAuZpzFFsxEmAHJX3VXbgoXea2Z9NruXy1JVF3tpt/BXbx7VK3cile5mBy8JLGBrzChZ6GRyqzg8OnTzNb9fzre3dqRV3eVuhN2HvZirVsrbZVUsT7IOpiePkK0nEMPTdZ3R2Hs/gaFbCZqiu8z5vuNe3MbcxhU38rFPZYKFYA8pXiPA1BSjGm/d0NxU4JgKqtOHxf3Ol3R3SweJtFmF0OjZWi4YOgIYdJB4eBqCvi69Odoy08jk+I8DwuGq5Yq6eqPnuzNmvdK57jqpiTxIEdBxrSS47iNnO3kab9Nh1/afScBZGHtxbUBkgRmnJM6gz/AEhYSSeVafETnmlVt7/PW9vD/K63/wASS+XWK1+Xh1+hjaxw6Vq82mxF2h3my/mbX/DT+EV2NL9i8EbaH7USqzMhQCgFAUO1E/pz+tbU+9WIP3igKDa29eGw14WLjP2hVWCqjNIZiqnTqwjzigK8/KXs0Eg3yCDBBVgQRxBEUBkPlL2Z/aR+yfyoDYvyj7MP+1L6H8qA2j5QtmH/AGu38fyoDYu/2zP7Za9f+1AbBvzs3+2WP2xQGKb54DOT+n4fIVUBMyiGBbM2adZBURyy+NASV3x2eeGMsfvF/OgNg3rwR4Yux+8X86A2DeXC8sVa/eL+dAe/6xYflirf70fnQGQ3gs8sTb/er+dAS8FtHOVK3A6zBIYEctNKAlbyj+rXPJf4loynxBXws13HBDDEqzAd1Yk8hNYnGrDScHUS0W76GnH7LNzDXDmCBlK25+m3h+qOtTYar2VaNTo0y3QwvZwWIm7K/urnLwPl72byvlNu4HB4BWnTmCBry1FfQIY7DVI3U1Zm3gs+sNfAtG2ztEiJxGoClhbbtCBOhuBc5Gp4n6R61Alw9O94+unpe3wJ7Vu8prhdTlKOG+qVYH0IqxLHYeKvnTEMHWn+2Dfkd9sD+rYWy0L2t3tGZmUOUAuFBbWQQOEnnqK5TE1liK0pcuh2HC8FOFN0qvJ7J21avrbf/ktMabb27V2FRnNxWyjKrFCvfC8B7UGOa1FC6bj4G0oOcJyp3bSs1fVq99Php3GzZO8NzCl0tqjBiGJafqgaQRWk4rip0qiUUtjGvgaeKnmm2raaf8FNgma0QUJBXQHSRpHTpXOxzRlmT1KC9ncKndTn6x/9SXh8bdEAOwyhguvANOYe+sM00lZ7Xt57kNX2bpZf9KpJNbXs18EjLC271xglq27M3DusFH6zPEBfGlPBVajtlscf+mqZsrR9cwtrIirxyqFnyEV1SVlY26VlY216eigFAKAp9uCLlpuudfUBh/CaA4HfDCIcbZLorZ7DiWAMGzdRhE/8Un3Vf4fGEqjjJJ6czQe0FSrToRnTk4+9Z2bW6f2Ku5sHDHvHDWdSdezXU8TrHGtx2FG9sq9EcssZjMubtJW/7n9zQ2wML/Z7P7tfyrL9NR/wXoguIYv/AHZerNb7vYTT+r2j1GQCNeHjI6U/S0m37i9EWFxDEJJ9rJvxZd2Nm7MyjNgsPMCYtrxjWqEuHauxs4cblb3m7ldtPYGzmcFcPaUZdQqxBk/HhVepwqpKXu6G/wCG+0GFp0Wq8VKV76rl0McBu9s5H72HtMCB7Y4SQZ04aV5S4XUTbldmfEeOYWpTiqKUZXW3T81Jb7K2Rr/U7UjpMT55qsrhjZp3xZrmaf8ARGx+eDt+4t/nrJ8KfIR4w+ZqGxtjFoOFtgdc1zTpoHo+FNLvJI8Vbl3FVt7YuyzaPYYcK8iDmedDroXI4VLh+GRUv9RfMVOIza9x/BHEXNl2ZgpEaEieup4617LAUF/b8WTxxdV8/kMLs9A4NsZWBkMToB1M9OJqN4Kgldx+L+5LHEVW7J/I+x/JfYv2sM4vqUl1e3myglTaRPZGojIvESZrl8dxbhtKrkhUWm9rvXxs/gbSjRrSheUTuN48UtzDXEQguQIWY1zA8TpVT+t4H/c+EvsR4zB1qlCcIx1aOCt4m/hWDMkK2hBgo4+qYJH8+dWMPj8PiG1Slf1v6Oxyyw+L4fLPOFk9He1n3O1/L/ki7Q2s91szchCqOCjoBVrMiriK06880/Jcku437qbds4fF9pfuBEFlxJk6l7cAAAknQ+lerVm79n8HVrVZdnG+nl67Haj5RNm/2j/67v8AkrOzOuXCMW/7f/KP3Pl2+O00v429dstmtvkytqJi0inRoI1BqzSdlY6DAYGvSoqMo66819yyxe9iGzZtDC2u4O8HBKg8O5lYETxJJ58+Nexg1Jtsr0+G1KdWcpzab6b+fLwKvGbVa6QWygKMqqoyoij6KqOAqePumwpUI0lZc9W3q34ssd3GQ9o7BWKlFVW9kkjvMRzgAacO94Vo+KSj2l3q7K1ytiHNzUYtpc2vgu6/0Ogv7Hd1S4llhnUkhQcvtGGAPCVgxWvnh5ySlGO5ThjIQlKEp7PS+/4mRL2zmQw6lTEweMa61XnRlF2kizDERmrxdz6XslYsWh0tp/CK6CH7UcnVd5vxZLrIwFAKAUAoCq3iHcRvq3UP7Up/ioDi9+VIOEcDheZD4Lcsuf4kSrmAlauu81PHKangp35WfxK9GgzAMcjqDpzFdA1dWODpvI82jNAnmR4QIHLT4TPnWSViR1M2m2nr/wAmDD7wI56+FZ3PIxua3/PSvYu6JJLK7bGM6EZoHTXvdOHnz8a9e60v9CSm7JrNb6nuEw6ue84USBBOpmeHlpPnXlarKFrK5Ph6Mal7uxKubLtfXiPHj48KjVep0J+xht+fIhY/Z9pUYq8tAgZuBkSeAnnp41lCpVk7NWJHCnFXWv54FNfHeKyDlMZl9lhOhB8uZqxBt3lawlZWjch3zP8AP5Vnl0M4yuxu3sdcTiuzYae0dYHkfWfdHOtJxbESoQ9zduy+/kb7hdCNWV57RV338kvNteR9Lxm5uFyBsgGTKynTUhuEcIOnADjXK4iVaNKco1JXyvnvp0N8qsZWi4Rt4LTz3+JddiTMDhx1A+81wdHATqQc42st7tIvSqpOzNJsEmBE/aX86mp8OqTdoNPwkvueOqlv8mV2KwouvassTkuOQ0cdFLaHlqoq3winbExZXxtOFWi4TV0Wg+TzC/Xvftj/AC12ll0NB/S8N/j8X9z5rvzsG3h8WbdrNlCIZYySTM6+lSxWh2vAaMKWFywVvefyRV7O2NcutktoWbjAjQaaknQDWsnZbm4qYinQjmqOyLzaW6jYe2rO6lywBRdcoKsZJPGY6Dnxr2DuyPBcTjiajjGLSSvd89V+bk7dLdS1jHuLda4otqpGQgEliwM5lPQVlVm1axBxrG1KMYOn3nR4v5MsKlt2F3EEqrEDMnEAkcLc1E6sjRf1jEvS69DgdnQiAD+Z51zFWpKpLNLc6CKsj6bgd8MItu2puNKooPcbiFAPKtrDHUVFK/wZztXh2IlOTS3b5o5re7bVq/dVrTEqLcEkEayx5+YrX4ytGrNOPQ2nD6E6NNxmtbkvCb+X1RVFq3CgAe1yEda72nwik4JuT2XQ+cV+MVlUklFbvr18S22Lvs1y6qXraqGIUMpOhJgSD4kVFieFKEHKEr26mWG4vKdRQqRVnpdHaVpTfCgFAKAr9vpOHu+C5v2O8PuoDjt+UzYMsPoXLFz3LeTN/dLVLQllqRfeitjI5sPNL/F+ttClauoR8yNZrGrVhRg6k3ZLdljD0KuIqxpUleT0SMFeCCOIIPhpWvpcb4fXmqUal3LRaP52sbup7N8Vw0HWnSso6vWL0XcncywWAe4SqDNEk6xxJPOrGP4pheHU1PEyypuy0b18kyjhsFXxk2qKvZK+qXzG0NmXLQBuKAG0GoOv51Fw3jmC4jKUMPO7WrVmtPNInxXDcTg0p1I2T70yLbwzsJA0PWttKpFGvU0nZkW9bImR7PHwrN1YqOYuYTDzxNWNKnvJpLpq7K5EY8dDHWOHQE+41Wp42E5KOqfl9zqcd7IY7BUJV5uDUVdpSd+96pbcyfsvYdy+C6MkKYIaePQiOkc+dazjHtHh+GTVOtCTbV/dtbpza5mmwuDnWWaLXmVO2cE9m41t4kRw4QRIjw1rYcM4hRx+GVeldJ30e6a67/PYyq0p055ZGW6GOFjHJnOUMMpPQngfiDWu45HNSjUX9ru/DZ/O5vODP3p0nvKOnlZ/Rn1jF2xlLSdAzZfolgIDZeXEnTTgeImubxbtQn/2v5G1gtV4oxs4ocSwBBmOunDhw61yOCqwULymk07pddLWem3Xu05l6onfY87ZJ4qveVpmZgzHDh0/71bpyo6JSjFKSlo2723T02/x6c97mDzeOjX59Tm9t7bOG7O+FDm25bLMT3SOMGONZ+z8O2xkISdr/YkqRUlYjD5X7v8AZU/eH/LX0z+jUrfvfovuRfpI9Tntr7ytjLpvG2EJAWJn2RxmBWsxVFUKnZxdzo+E4dKhvzZM2RcvJbu3RmtgqirdykLDXkDENGunSqrepPiIUZ1IU3aVm243V9Iu2n3J+2msWbaraxC4h3cO5A0GVWEyCdSW4EzpWUZO92Y4Ltq1RyqU8iSsvVfboTdytslHulUElUBknkXrUcZ4hUwyi4JO99zV+0icFTt3/Q7JNv3Pqr8fzrnv+oMSv7Y/H7nLdozkMTutZZyVL2lJ0RSuQeC5lJA8JMeVVJcVqOWZwVuiv/PyNjT4vXisrs/EnXtwLPYtdW/d0RmAITkCYPd6iupoYSjXhGcW7Mn/AKxWtey/PM5PY2BRmPaOphGKqxCozgDKrn6vHmK3keA0aTU/elqr+HhY00/aTEVk4PLG6evf430OivYC1Nw2lLh2ItBQzQiEdpdETpm7gJ6NW7p1qnuqo7W/deyu3svTV+Rz9WhD3nTje792ybslu/XRfAibPsqbtuCD/SW/+otTYiTVKV+j+RVw8E6sPFfM+s1yp2IoBQCgML9vMrKeYI9RFAcNtWwb2z7tvm+HdfJuzIn1ry9j21zmsNeFy2jjg6KwPmAZrrISzRTPls49lUlBrZtG22dVPjqTwI4QB5zrVbiFLtsLVgucXp320+hsuE1v0+Lozat78de69n9fxEy/j7D2iCArgBQANCse0dOPHWeQ93zOliKayTtacXG1udmvj/B9prYOrJTg3eEk735XT+H8+fu6+KCXTmIAZefWQfumuz9r6DqYGNSMc2SabVr6ap6eZ8n9mqqhi3Bu2aLXnuT97MZae0AGGYOCACJJgiNDMQT6VzfsrKf9RWSm4pwkm2rdGvlzOj4/GH6NuTTs07X35FNsnbqYdStxA08OAg+8GvouJwsqsk1Kxx+CxEaWa8M1/h8yqx+NF241xRAYgx8OQgwPKp6VO1PI9eVzKFZ0q0ay0tJSS8HdEbF7TuCytooZks08AZI7qjhIy6kTpppWhowr9qmo81+XPr+P4hwqrQrSdePvQaS1vtz0ve/L11LLdnbww2cEnvEEQCdQCDoAT09Kj9puHYuvOjXwivKOZPVLR2tvZWWvqfMeGYnsrxfMrN6dqJfv5ypJyQQQV70kiRAMa+FT+zmFxdHDTWIWVubktU90r7XW6JcXVjOonuc5jdk3yAVs3T5W29eFXsVj8E1klVh3rNH7k+FoYmMs0YSXNOzL7A71Y+3a7O5hbl2BAYo4YCI1OXXjXLVqFF3jSrQcXpZyV18TpadZT96rTlGXOyun5aW+KMjv8qiLtm4jgd5dPhMGtH/0piJLNSnGUeTv/DDx8E7STT70drh9n4i4YVFOk+2OH8mqf9Br9V8fsS/qYnJfKBYv2Wt2roVQ6lhDSdDGugA9010ns9wZ0a3bTd2trGUanaPQrcLsi4LK3Ew4u5yfa4BAFywAwgsS3e490cOfWVMXDtHCU8tunXW/LlpoJ1Fe2a1it2hZ7C69sggSSs6nKeHD7/CtbilOtatHW6s7dUbzhGPpxp5Ju2vkXeI21j8TYS2VuvZWAMlkw2TQSyrrH4da17vF2aLlCPDqFV1ISWZ9/XexXLhL8x2N6enZvPplpmL/AOtw3+4vVHX7i4FkzveUqGhQhOVu7mkkcRqeB10rneLYqjOpGElmUb31tr49xyHHeIUsRUjCGqjfU+hWdkoyhgzQQCOHP3V7DgeGqRU4ylZ6rbn5GkUUyNjMGqMACSeJmNOnCtVxHAUsNNQg23a7vby2SMJRVyWlsnAuFEk27oAHEk54FdXw1ZcPTXcZJe4fEsJihA10jl08K79R6HJyj1OmwW9qLccm23ZnsezVWAKCw2ZEJI1B+l4k1UngJSgknr7121vm3flyLkMUlJtrT3bJcsuy8+ZB2TjDdxlmBq+IttA5TdDN7gJPkKmxMVTw0l0jb4WIMPFzxEXb+6/xufb6486sUAoBQCgOWtJHaL9W5cHuLEj4EV4z1Hz7YqhbCp/uy9r907W/8NdNg5Xoxfd8j5xxSm4Y2pHvv66/UmPqSTqTxPOrMUktCrOUm2pbhcODH9GvmQfWarSrUIN+9Z+RZjjJNKErW21v4dTTfAWdc2UEtIEd0EtEmGAj39KtU554367eex5GCzrs3d/nqvyxA/0vaOgCgyNeziPDhwPjVh4Sa95/MuOFfK7xXwN2crqPLhP3+VRVJQiveLfBuF4viNWUMO0mld5tFvbo/kabzE6sI84H88qUq0HpEucX4Bi+HxjUruMlK+sXtblql9djNcNdddMxX3kaf+PhWbdOMu806lUcebRV3AZgcQY9DrVfH4v9Lh5VlHNa2ni0jbcF4esfjIYaU8l762vsm9rrp1+xabE2a4xC9qsGCRqDrGnDnB+6uK4zxyriMFOjkyXts91fVefyO6o+zeHwVWGIhV7S11qra8n8/psdthtm3HBKCYMcQDwnQGuNocOq14uVNJ29TY1MVTptKTNDWGBgyCOXMVVlQcW4yVmSqcWro5D5RMMr2xmSXVGYNHAAMTJB0By851jrI6n2UlOnWlFP3Xy79Puaji9OMqSlbVM6fdHeJUsYZ3zFuxthtNSRbAJ16kTXVrh1WTbWi7zlcRxvD0ZZLOT52t9Win+URf0+7auWiFFtGUh5BJLTpANbPBYaVBNS5ih7T4aF7wl/4/8AsStl3ezw1u0RmZEAOWNY6SRVHE8PqTqymmrN/nI8ftHhJz1Uld819mz5zvXtFbuILKGEKFIYQQVLTpPjV/B0ZUqeWXU6bD2dNNO6eq8D7V8kIP8AouyTza8R5ds+tafHu9eRXrfvZ2dUyI+Z3L0Xbv8Axbn/AFGrhccv9efiyhOXvMsm20wAFtmVQAIJB158uFZyx9WCUaEnGKS0dnr9jLtXyNeK2gGuFhmgx7R14DpVfF1FWqyqRvr132MZTu7o6vdtpw1o9QT6sa7TAK2Ghfoi5T/aiDjdyMBdcu9gZmMnK7oCTqTCMBJ6xW1p42vTWWMtCKeFozd5R1Ix+TvZ3+5Yf/Ne/G5Un9SxX+fy+xj+iof4lhsXdXCYVs9m1D8MzMzMAeIBcmPdUNbF1qytOVySnQp09YqxdVXJhQCgFAKA5vErF+8I4lGHvQA/FTQHCWQbd/FhRAt4hmnSALqLenXqXat3w+UXRyvr/P1OM45RnHGdpDnFfVfJCBoBAj4/l7q2dtbmhz+7a3mW+FxVoKMwMgaAcD4E8Ry18DXN4uOWtJd/z1LVN0NXNeCWz7nzXjrpfnZlNjSGdo4H8VE1vOHTvQXdcjvllGSOeu7fTsimXvAkZMmgOb2s09J8fdW5/SvtMzlp1udZeLplqL4VM4BLdI0A01158fKOdazFRnKGh77J4uhheIf6ssqkpRu9ls1d97X5c147a3bvopCySJMkSSYJgdfgKrYGE4z1R0PtRiMFPh6hTqxlNSi/d8Gntc9w21rtrRELrGqwSJLTwHv+NX6tOlLWbsziMLKSTy6rmiqe60lmBDGZnjJHH8ajxmHWJw06UXa6dvoXOGYv9Fjaddq+Vq/hs/gXO720Lr4i2biqBkeIIk8NWEnX0r57xfhtfC4Z1KrTs0tL8/I+j0+NYTGf6NBSTeutrWXSzfU7rAw0SGWWyq49kNGin38wa0WFhGaWZNNu0ZLZPkn90eVm47WdldrnY3Ym/ntF2HfttkY9QeHvnSpa83Ww3aTXvwllfevz6kdOKp1csf2yV0fNPlMxQyqB0E+rVtfZmSdd+D+hV4sn2SXejpdlbMa4qhcohASWMKogDU++u9niI043fwPmlPBzr1JKNlbVtuyRNubvXxqEDDkwdMp6EEsKjWOpPS9n4P7EsuE4mOqSa6pq3xaI1/Zly0RnUqTqJIM+hNSwxEKieV3KtfB1aOlSNr+H0uS9gbg4HE21xN+0z3HLZu+wU5WKjuqRyArVYnF1Y1HGL0O14XOUcJCKfX5s7/DYdbaKiKFRQFVVEKoAgAAcBWubbd2WzZXgKHam6tm85uZntsfayFYY9SGUwfKKo4nh1CvLNJa9xFOjGTuyJ/qUn+/u/wBz/LVX+iYfq/X+DD9NE9tbl257924w6CFnwJAn0ivYcFw8Xd3YWGijpbNoKoVQAqgAAcAAIAFbZKysiwZ16BQCgFAKAUAoBQFFtVYxAP1rUfsP/wDugOD2zby4+8I0ezZceJBuI3wVPhW34XL90fA5T2mi06c13r5GNyTBJ5QPd4DzGvlW2Vk7I5puUoJvZGoqv0ln3kfAfzrWM6UZO7t6IlpVVCOsbmpwAe6ABpwmNR486lpqysKrUndW8jHOAPZXnqVBOvnXvZpu5LHETUVFW9DQ/A+GvuH31I3Y8ppvQ8xF0mMxzc46efDj4V5GCi2oqxZdRyScnfuITOROvHjGlSZVbURk7u2hGxAHeIbhETxMgT5QZ+FYpy0uixaPJmOy8YLV0OeGoPkedaj2gwFTHYGVKn+66a77cvzmbfg2LjhcSpz21T7rnWWt5kAAF4QrBgDwDDgYNfMlgOJUko9nNJO6WV2v6Hd/qsHN3zx1Vt1sZf6yJlZe2tw5zN3lkkGfOonRxqjKDhK0nd+69/QlU6DakpLTbU4LfHaKX3yq4hQBPHWT0866n2dwFajerUi1ppfy+xpuKYqnUtCLvqfVdx8chYi4yAdkoGaADqJGvGum4hSl2cXBPfkchwmpFVpqbW3PxOj2oqtkKFHChhkBt6ElYYK5y6AFfAOYqhQbjdSum+evfppr3+RtcVFTcXGzSTVll521V9Nk14PQod475t9grZScrEgGQoLyFB8BpPhWwwcVUztdV8vruaXimamqcX0flrovLbyL/ce5mwVo9c//AFHrV4xWrSX5sdBgP/jx/OZe1WLgoBQCgFAKAUAoBQCgFAKAUAoCk3jEGy/6zL+0ub/BRnq3OI3jk4vDuI71q/bMxxBtXFOuggK+vnV3h1RKo79DTcepSlh042upLfoeYOwrkKZzNwggDhImeHA1u6k5QV1t5nHYajTqyyy3d9mrHmOw6rADLz4XA40MfRGlKNSUtWn6W+ZNi8PCm1GMlb/uv8lp9TVibCIAA6sTMlcxAiIiQsE+/wB1ZwnOTvZpd9vuzydOjThbMpN9L6eGi38zG/hbYEq5ckE+zl4dNTPA+Uc5p201+5W1S67+XeS/p6SXuSzaN7W+vd+XImM7LTs+08c+XoIiPfU1J1Nc9vK55XhStB076rnbrblttzITCpm9COC1IlyvSWKs9SJe6x+XlXl0tCxFN6kYvHIHQjUdQR+P3V443J4uxFuLxk6jpGvlGgFYXaSsWEk3qadnWcO2Iy4hmS0QZccQcuhiDpOnP8tXj3XhBypK8r7d3qvmbHCqnJpS2K6LQU8WbWOI65T90j48q999voZrKjp9jbYF0paAJuEQF6kKSYPkD6VaWJhCN56Gmq8NqSm+zV1udAuy8URIw90jhohP3V4sdh3/AHkT4XiF/Z8jPC7IxjnKmGvT+ujIvvZwBSeNoRV81xT4ZXnK2W3ifVt2tmHDYW1ZYhmRe8RwLElmjwkmPCubrVO0m5dTraNJUqaguRZ1ESigFAKAUAoBQCgFAKAUAoBQCgKreMf0M/VdD/eCn4MaA4He9IFh/qYhPS4j2Y/auL6VNgJ5a8TX8Zp58HUS6X9NTVbIhgYiJgiZjl4V0slscBQla+tvz4GNqysro0GZygaRPszoYEfGvXJpPb86ksKcZzjo7O9/jtcdj7JCE65YJ4nkNOehpmeqzEqpq6ah3WvzNbJGWQgysVPifEdPHxrGo/cllb1V9N/Lv7iWEdY5ktHZ9/j3d5BuDUyeepHAa65R0/IVJST/AHJPa9n8rdepLVnGVNJuN1JrRavvb6dCO2pgaAmAWPjEkwPPhVhNqN2QWi52joiJfUiRxiJI4TAkA+cj3V5GV1roTuKT01RDutXtiVPU0GyW9nvHmADI1AE6cyRw61i5pbliMb7EO4P5Bpm0uSKPIgYmJkidNBy9/rVXEJtqxboNcyFGh/nn8agZOiZu3iOzxmHfpetg+TMFY+hNQYmOalJfmhPQdpo/R+xLsBh4g/h+VaM2JbrdoDYHoDMNQCaA9oBQCgFAKAUAoBQCgFAeE0BpuXaArdr3M1m4P1GjzAkfEUBxe+KzhLr8kVb37plu/wCGvKUstRPozDEQ7SjKHVNeqsRLPHiQCCCQJMH/AMV1k1dHzTDTlGVr2M7Y7q+3o4HGFA6dQda8e722/PImp3yrfSVu7+GY3kjNKcHnVuRjuxz86Rd7We66E2VrNeO0ub+H8mq8QofW3oykRqeRhT0HP31llc0r31TXT1M7qGa2XRprn6Pu5kDFQWJBB4axE8OX88K8wsfcjJxs9t72Xjs/zoZ1qslmpZvdvfa13Zea/OpDuTrAnQn0Enj5VblKyuyCnHM7ES4wI0M9fSfy9axUryLOTLHUg4m8q8WA8yB99YymknmdvEsQg21lV/Ajglx3Fd50PZqzSNNO4DUEsXQ5yRchha3KLJNvYeLeMuGux4gL/GRUL4lQjs2/zyLEcBWe6SJTbjYy4F7ltObF7mvkAikfH31Tq8TjLZP89S3TwMo7skWvkyun28RbUdEtk/EsKqvHy5IsrCx5sssL8meHUhmvXmjkMqjTnos/Gop4urJWuSRoQjqd9grkN7o8/GqpMWaX6AkJfoDct6gMheoDatygMw1Aeg0B7QCgFAKAUAoBQGq4aAhX2oCuvvy60BWjCi9hGtsJz2ntn3qUNLA4PZ22bXY2We7bRmtoSCwBkqMwgmeMiulp1qbpxcmtkfOauDrxxE40ot2k1on1JK7QzaIt5pP0bV0qT1zBcvvmksZh47snp8KxslZRfXVpfU328LimkJhbsMILMbaiD9p8w9wmop8SodG/zxLtDgeLWt0vzw+pvs7vY0n2bFvxNxmb9kW4+NQz4stlH4/wXKfs+1rKfw/n6G+1uZePt4lAOiWjP7TuZ9KilxarySX54luPAqG8m35/wSbW49r6d6+/vRR/cQH41BLiOIl/d8i1DhWFj/b8/uSLe52CGps5zoJuO76DgO+xqs69R7yfqW44elHaK9CbhtkYe183YtJ9lFH3Co7ktkSa8PTW7gcSBQGg4peRny1+6gMGxPRWPoPvIoD3tT0oDZZYk0AxG2LNr5y9bXzcA+k0BswW3LFz2L1tvJxPpM0BZreoDMX6A2pfoDcl+gN6XaA2q9AZg0B7QCgFAKAUBg60BDxFugKrEpQEXZjQGHS43x7340BvsYW2nsIi/ZUD7hS55ZG3NQ9GagNdzEqvFgPMigMP0xeUnyU/fEUAGInkR5x+BNAYteNAaWc0BXYzatm385etr9pwPhNenhSYnfPAqZFzOf1EZjx+tEfGvVFs8ckipxXyk2R7Fm432iqjj4En4V7kYzop8V8pF8/N2rS+eZj/AIa9yHmYq7++eNc/PFQfqKo4+MT8aOKSCZjd2hdfW5cdpA4uZHPVcwHwrAyNSnQRw5FRHrAA+NAABGoEfWEHXyAYj1rw9JNjaV2zql+5bHUOQPv/AAoC0wm/+MRZ7ZXA5uqn4iDQF/sr5Sb9wgfonbTzsC5xj7JHHxoDv9hbQuXkLPh7uHMxluZZIjiMrHTzigLVLkUBIt3xQEm3dB5igNtAKAUAoBQCgNbpNAV+Lw1Ac42NWzccNpmgj3DKfwoCTaxiv7LKfDn6UB6WbrQGhsOOcn7RJ+816Dn7u++z7XdF4MeltGYaeKrHxpZvY8cktyqxXyn2Bpbs3XPLMVQE+ck/CsuzfMw7Rciov/Kbfaezs2k6Ziz6a9MorJUzx1SnxO++Ouadvk8EVRPloSD7+VZKmtmYOo90U+L2neuz2l243XM7EEc9CY9wFZKC6fnwPM76/nxIYE8IBHTn5QNK9PDAmdf5+NH3nq7ga8ZkjFmHlWLPUS9nYO5cYG3bd/sIXH3EetYSkjNI6rA7n49xK4YoPrXLi2x7wst6iozMsbW4rAzdxdi31FtWut5STHwoCbY3UwCe2+Jvn7Qtr6JBoDoNlYDZVsgrhkRvrOmc/tHMaAvbGz8C751t4cv1Cpm9ImgLdUA0AjyoD2KA8LAcTQGt76igKzF7yYe3xuL5A5j6LNAbth7YN9xkDhAQSzd0HwUcT74FAdSrUBlQCgFAKAUBqc0BR7Z2VavDWQeooDicfsDF2iTbIup0+mB7+PrQEHB7axi9mGVWlmW4VJIXvd0wZI04+R1FBYt8LvCrkhpBXjyjx1/OpIyjzRFOE/7WeYvZOCxOr27bE/S9l/cwg/Gpl2Uiq3Xgc/tL5NbRnsLz2/1WGdfwPxNeqk7e6x26v7yOX2huPjLXC2t1etsyfOG19Jrxqa3RmpQls/oc7ibZtkhwyEfRcFT8QK8U4mXZyNuDwN6583auP0Ko0esR8a87RGWRlzhdysdcGtpU8bjifRSfur28ny9Tz3Fz9C4wvybPp2uIUeCJJ/aY/hXqhPwHaQ8S3wnyf4NT3+0ufacj4JFYyh3mUZ9EW+E2FhrXzdi2p65QT6nWvVCK5HmdsucFYzSJZfFTB9awqaEkDLEbtZtRdYn9fvfHl6VCSFbf2BfXgoYfqn8DBoDKxu9fbiAv2j+U0BMtbtKPbuz4KPxM/dQEk7PwtsSyg+NxtPy+FAab+9WGtCFddOAQSPcfZoCA+9V258zh7jeLaD4afGgMI2hd+klofqiT+P30BsTdJrmt67cueZgfiaAt8DurZThbWep1PqaAv8JgstAWCLQGdAKAUAoDFjQGl6A0NboDU1igIGO2Paue2gJ+twYeTDWgKTGbrcezuH7LjMPLMIPrNAUjbGu2P/SYCZJTvrwjh7Q9KGUXbkZYXGNHdbhxAMj3g8K9hKUeZD2aa9/UnW9pn6Qny0qeOIa3IZYWL2ZvOItvEx4Zhw/CpFUpy3InRqR2+BvqVW5ETvzPDQ9RgTQyRqJqNkyPUsseAP8APjWLkluZJNlngLOUa8arzldk8VZG/FbXt2/adV+0wn041gZFPit87C6KWY9FWP4ooCE28OJufNYc+bz+OX8aA8GCx9327wtjog1+EfeaA34fc1SZuM9w+Jj7tfjQF1gt2bSezbUeMa+p1oC2tbLFAS7eCA5UBvWwKA2BBQHsUB7QCgFAKAUBiRQGJWgPMlAeZKA8NugMGsUBqfC0BW4/Ytu57aKx6xDDyYaigKTFbsEfNXCP1XGYftCG9ZoCqxezMSoMWizcijKVPnmKkelAU/8ApW7ZMXrT2/GCB+Xxr1NrY8aT3LLB7cVo7wM9dD+VSKtJEToRexcX8bhrft3FJ6TJ9F1r115MKhFFfc3qsKYtW2c+AA/NvhUbk3uyVRS2NZ2tjbvzdkIOrcf73+WsT09GxsXd+dxBA6LP4QPhQEzCbl2x7QZz+sYHoIoC9wW71tPZRV8gKAs7WzAOVAS7eDA5UBuWyKAzCCgPYoD2gFAKAUAoBQCgFAKAUAoDyKA9oBQHkUAigMSlAa2sCgNL4QUBou7PDCCAR0ImgKPGbi4W4ZyFD1Qx8OFAarW4mHXkX+2SfhwoC0w2wUTRVAHgAKAmW9mAcqAk28GBQG9bIoDMLQGUUAoBQCgFAKAUAoBQCgFAKAUAoBQCgFAKAUAoBQCgFAKA8igEUAigEUB7QCgFAKAUAoBQCgFAKAUAoBQCgFAKAUAoBQCgFAKAUAoBQCgFAKAUAoBQCgFAKAUAoBQCgFAKAUAoBQCgFAKAUAo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5"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7" descr="data:image/jpeg;base64,/9j/4AAQSkZJRgABAQAAAQABAAD/2wCEAAkGBxQTEhUUEhMWFhUXFx8YGRgYFxwaHxwaGxoXIBoaHx0gICggGh4lIB8aITEhKCkrLi4uHx8zODMuNygtLisBCgoKDg0OGxAQGzckHCQvMCwsMCw3LCwsLCwvMDcsLywsLDQsLDQsLCwsLCwsLCwsLCwsLCwsLCw0LCwsLCwsLP/AABEIAKAA1AMBIgACEQEDEQH/xAAbAAACAwEBAQAAAAAAAAAAAAAEBQIDBgABB//EAEYQAAEDAwEFBAYHBQcEAgMAAAECAxEABCESBSIxQVETMmFxBiNSgZGhFCQzQmKxwQeC0eHwFSVjcpKisjRDwvFz0hZUlP/EABkBAAMBAQEAAAAAAAAAAAAAAAECAwQABf/EADgRAAECBAMGAwYFBAMAAAAAAAEAAgMRIfASMVFBYXGhsdETkfEEIoHB0uFicpKishQjMlJC4vL/2gAMAwEAAhEDEQA/AM7tMvNg/SEduxpgKBYSR4nSFEeYqbLxCE9m8242E/ZqeQpQxwEIE46VC2YIUtdi8AYgtuNtN46JKlqqdpcIW4oJUqzfCcqL4AV03UNjj1Br3RMFeCQCLvyolW0LcKQC0QMbySsqPkJSKV21oVYSM8SIM1rNspBCRcNmdO4+FuKCp5yRCs8qD+g6US6iUacPIROnzBUI65olgJmla8tEr+6zjtuU4KSk+yZn5iopR/XSm20LUpEylaY+0wFeWmSR86oRZHs9egqT1AMe/FTMOqqIlEM0uD8/OmtteqjjO9JPVRiJ6xStbZAkjjzqTDkUzTIpXtDgta1tVRCWhJHME8XIUNfuBGPCoXDakQ4k90/0aQ29yUkKHI/L+dNrraYUggDJxVCTsUcI2oNeR4Va1bzwqtgTivoXop6LdumUkQOM1znNaJuQYxzjJqwZbjjR9i9pbeUORb/5nFNvSbY3YLIPL+hNI0fYv+beP3lV0w4UXBpa5bLaF5LLSQI1W6Z//nWaTekKpuL8f/Fn95mibjhaDqxHwtlUPtX7a+URu+q9xKmY/WosaAb1Wh5mL0Ks9G/RkvkFIny/rFG+k3o6WEkRnr4VrPQh1tlt1KgC4yqFlI5GPkDPwNVem123ca2m1jtW060Z3VAAFY8SE5jz6VMR3+Jh2JzAZ4WKdV8WuhBnkcUEUYI6ZpttDQTKSdKgPcvSJB8JkeUUpKufMflVyoNChzB6/wBfnUNGD4VI8x1yK5K8g+40lFVGWLEuNiJ7Q6QDiVEx8JNar0ZCWbW/c0hTtu6zpV4B1WrT0mOPlWLU6QBByg4/rzq8X5HbIRIQ8BInjpVqTPvokoAXfFfWvSj0gau3lWqFBTbllrQScB1PrE++AQa+P3K0FlopnWCoL6ESCgj4kEeFeW94pCkLTgp/mD8qDKt0jxmpgBokFYkuMyvbwALMcJx5V7VLpk11TcaqjRRa19LC9XbNqtndWFIZ72eJ7RYCgeo+NHXl46hKk3SUXbIThSXEgoHWEAqR8YFDqU8lsBxtN00VZWELeCfiRprzZs76rG8LHVtxxKJP4SmZHgfjWngsgM6m/jYTCxaC0k2r30gFMlhZWYB4iVaUr88VzTDYUrsVBlwDStp1KAk9QCSSJ8qFv3G1Li7tlW64kOISTrPiFqCVg8SRmjblxQSkOaHmgBpW0UpUhOIKtKSpMdDIqjSpPbd/JLblhtSyEDsnJAhSpQryGkQPEYrx5pIOlYS05BggoLavAQSaYFa1ITkXTeqYVOpIHsyZnxSOPKqkOFSSGF9oiDqtnVElGeCSQkE+BzRSiud3vSLbFpoiUFKv9pH4cUvSn/1WgvGwptQbgAHLTkawY4p/9zQdjZlQONUfd4KHl1oFsyma+TUtSaKbXj+v6514+0BkGR8CPAiuW0UgTz4ZoCYRJBTOx4KgDEHxjw/M19V9F/SdlDZbSoeqneP/AHEgqUpQjnEACvl/onsB69cKGVISUwValQdJ5gcVcPyr6a9+zRspm3uVJzMKAUnUMEiII58zWePEhn3XlaIEKKPeYEk9I9ss3TioELBJR0cygBCp4GNRpX6KbIbuEvl5xTTCSjeAlSlAkhAkEdSRBMEcKbXPoOq3BeuSXAiSQgSlXIcciOOas2PcpeYUm2KQWVJeUkJV9ktJTMkDUYBMipvjNDMLMlWH7O8vxxPJabZvo5arQjtUqCkQEhS4lIwkjSRMpAxy51kPTD0ecZNw8CexeKANQgpUlxEA5zujCuc9abI9IlIcQtm0IGlKSuQnGMBMeAJ4c6cftJSXdna23BpC21QIIcBUABq5QSFSOkVnhPeIgntWmMxjoZ3VXy9vaZago4iQZPeSqJSf650jXtJQVKTEEqGeBma4yviQlIVBk88xI86XLweXE/1416VV5VDRSduCZE94yR+LqKo1cPh51dbtFRTgwVRjhJ5Tyoj+z1AplCtXaFJScH+Y8aWpT0CW9PA14vnw40XcWxCe6O+QDq44FetW+8oFSUy2TnPDkenPNDCU2MZoYgkkccTgfPyqHTxFM7JmXWe+orRwAg4BynqmgVMKhJgkFRSD1I6j7tAhEOre/shjwHnUg3urMjEe+fyruyOlW7kK6591MVtga5dSCpIMhOFY7p4R04HlQa2aZzpJatsiOPDpg+IrqY3ICgg+s7gB0iUyJmPCuoli5r6Vvkmlg0CpCrZ0g8mXCVKJ/wAyQEnyIqV++2Vab23Ww8o4UjS1PjGkhzzoUOMLUUPN9i7GVIJSE+bWkz8R50xtLd9DcMlFwzxVupE/uLGr3iadROauYYuUJX2C0XrcQoKSSU/uuc/FOTVWz30KJLClWy+aCtSgo80gpSFI8jIpafojskTauAxpCVOJJ/FqIUj3fCml2/cFJVcJTdIAA7ZG/wBn++IKf3hFFpXPExJEOpQCntkdi6chxGnSPxECdR54INe3mQDcJDgAATcMyFDPeXhREcYUPfXWW8It160qwLdwAlXmQNCh8DVLiAl0pbK7R8EAtrB0KjlGCgHrvCnKi27+ytuEqcTK1C6bE6XEYdHmMkAeRFRSwFJxDyR94YcT5jmB5EVUp5AWe0SGHROpxlYKT03BAjxBBp6LVldul9b0uFUAtt6eAkTJg8MgifGl8VgpNOYLzUD5LObUZKgFylaebqRvgD2kDl41J6zBb17sEQHBlJPRXsmmCm1LUFEFK5w+2mJP4kcFnwGat7NaBK0pbKhBcSk6Fjo42QCkePU0Q4HJK5rmioWf9G7wtOkpbK1kFKY+6D3jPPGPKa3Po5tq8IVxSECcOpRuyQAEKSUz5kGsdsywOqdEjtMQvS2Y6HiAPmad2xCRMW6ZKgorUVwCeKx90zEEVGJCaRMrTCjODpDKvRaG69Oy80Wl6ClzdKlw0pPuBUF/7R41o7Ta7BRaNKQShJCNcgow0oAykkETAgxxB5V8kvrhCk/9SyTAhLbJBkK4TjeHIwZo1lvtEPpCnnEkDXLYRBlMIjMuHhPQ8KzRfZ2tbMXOi2ezx3RH4ToeQndV9evdgtOoIRKZnebII5gYORjpWde9C7lq1Nuw8h9C1pKkOjTOlQJPMcpMASc1l9nbVcQqfoy5S52SVrcKSlR5HknTnMAfGn1t6Y3LZcD4RoSdKQFBxwQMrUglOpB5EHmKXworDSvNcY0GIJGnmEhd9GbhlBSW0tkO6gQ2VKSnV3grCVce7q4HwoO29A3HEuOuPdklCiEy1GoqMBWSNKTmflNfQ9nftCZcwS2rHJWg/wChyP8Aka8vNq2lwrQnUUuANrSBphYWlSVT3YEKyDRd7TEyIkgz2WHOYM1grnYTFuwrs3Ct0LTxEaiVDcB4DVnl+VZ9xmAsdi5pafG6V+samMD20eMdM1btLs0uvBDtwsC47PKY1ZA7Jf4pxqkzg6aBu2xofPYu7jiQCVHU3x3IjeTy1QOWRz1MEhOc74rJEdMylKV6KV5ZmHdxv7ScL3HMfdP3SPMcTVyzoeMaEgslJMTJgbihjAONXhVj7GblP0doam0qKe0kLPItGd1XUA9fKuK4WlQW2n6vp7SJLYwOyUmN72dUHjM1QUv7KJrfDeljL4It0krVp1ApSMnoGjn8uIoYgKSF6XVetKQ5wBzhtQ4A+M8Zotpzdtgp+AJPZpH2YI7yFTBJjhjNDruUaCo3Dhl2O0CYCgTMLEzqPe4nyPGlnqqAaXnuVYsVeuHYKlJmCrKf8vtYzicRR7DagpO60jU3pJJBC8dyMwepj30O423quBouCEpBI5o8t3I6SBj40Yzbw42fo+iW8qcUdKU+/gs+454CubKd6rnTI9dOK7ZzoDaQu7U2QO4hBUEjpIWBPM+fE11F7CfdQ0AhdswmTCHSgrOe8qUqMnh7q8pg4yvskcK+iEtLdwI+sL1M+DZdHnrTlPyo+yttnakrS+9jgBpEHqFEEj51m7S2hWq3uE6uQV6tQ95lPzoi6ulpxdMA9V90nyUndNSdi2GXPmtDS2dRPlyPVfQ+2sXUw6gvn23XCpQ8lAAiitn29g2QW7cAjn2iz/5V8ubDaj6pwpn7rn/3GI8xRS/pDSdcKLftpGpH+oYrO5sQVJK0NMM0El9R2hs+zuAQWW0KVxWE5x7499XNbLVAT9JQ4kcEupJ+BmR7q+YWfpEs41p4TkxPgDwmqf8A8kuAvUlQIBlIWhKtJjkSJHPnUjM7VUCWxfXrb0St1IKdIaJ9hSXEn3LEjyqra3oc480W1XSnUiCkKISUlGUgcoPOvnrf7QrgABTTK45jU2SOhImfOKb7M/aNrUEFhaVKwNKwofMClkU1Eyc9Db1tK0NO+rX9wpC0p4d0a8HHECc0I5b3zcIWrUkASF44TAlQmB0JNPmPSsgSQsDyn/iTQbP7UkpxcWbiE8NSVJX8RA/OuBcECGkSKXH0XdGgtMJd1qClFWrSk+ypKcQORGDilrB0j7S1SUlRVuFRTkz2oI3hOAIx7q+gbF9IrO6JVb6gpPeIBQRPWMT4Zpuplp1UOJS4SmNakpmOmoZ+Ip3e0OLZO3dUIUBrH4m6HmJL5G5teQB9PBGgCG7aJ6JOcnkkwfdRNq8VJfldy7upQApOkiSPVjjKzPHkFcMVu9qehDy5LF442kp06FJSoEeC0weGAVBUVlNq7CuGO0DiLhzUEhEKCioAiUJIkzkyuBg8MVaLGY5kgdrf5BR9mgvZFmRSTv4lJ0sd71Kj65KJcdA4f9pQkbo5rxkV1wuFKhNqiLkd5WpQPUcdTQ6QeAoVxtSlGLcH1wSdb3T/ALfeG6OasVUAZHqrVP1jgpUlPHByZa+PKtZK89oF2EebolLie2t4U6ZQ03g5HrUGOHVE15Z6XFLm5DuOCG9IISBBIJgKHORnGas2GQVrCjb99SglocFCN9JjKfwzjpUrC+Op1CrhtUmT2bekHdG+RiFjmI99Y4jz74AqACOfZepAhA+ESaOcQeXdI7m7ELP0t1UuAEhETI+zOSSrxz5UPeRpuSQ9uKSCrm3x9WREGeuOHCm1sl65W41bvKccUpOA3EJHHtM4P4jIxxrfbC9G27VZdWovPThSspb8E+0eqz7gK0RIrYYlfVYIUJ0QzvZuvqj2T6D9oXFvoFuhxoIDffWCQDrEkdmfMqOTgUh21sxdrctNK+j7rJSh0iAU8PWpM7x4SfjX0197UoDmcny/mfyNfLNt7QL94hYYQtIC0Nla90oBIGoEwnmRw4ioQoj3urktEWGxjBqgmVKCLYa2UBKydIypvj6xJAlQPGATmKqeu1hLo+ltglydSUHS5wMqGIVOe7yOaHacKUNeqZToePEgrQZ+9J3kec8K9ubk+vH1calBWgAFC/xcIB+HE1oyF9lmImb14lWO3CdTn1pZ0oBTCct9VHeyB+Ejj8a7XSXGNKHXSQShKsBxXNwnpMjj+9xqx7ayytR7dIlAyEnUSOCDgEpHjjhil7l7OjW+oyIcATgj2U5jhjgBwxRcb+PFcxtMrlwR+ybVRSrTs9b8LUFLKl96cpxAxwrqUtutCdTjyc7oAThPIGTx48IrqQEa9FQtOnVSQq1c4hxo+0khxM/5TBHxo+xtXAB9Hum1DkjXoPvQrFU3F04k/WbVCvNBQfPUnn41QHLVeIcaPMgh1PwIBoiQO/y+yBBI3fqHdHXSi3IurSOqwC2Y8CndNFbLcGoKt7otKjAckQP/AJE4PwoPZ7a0/wDT3SPBBJb+IMpq19ax/wBRbAicrSNGo9daJSR7qds0jpbL+BTm5Yd0qU9aJdSsbzrRIKgPvFTZmOeRyE1l7wNhRLBUWznfIKknmCRGOhinNl2BOpi5cZX+JOpM+yFoIVHiU03e+kL+0bYvU4HqyCvhwlIC/kaV8MOTMiOYVk7KyW4ha0oV2aDvKSkkAkTmOGM1JdmA2VpdbJAnSFEHyGImnzTjCVjQp+0dHtbwGf3XB8/KiXUurMqaZufxtEdpHiICtXmk0vgDDvTf1TsW7RZq02oURqk9dK9J+YINabYLSbsrDFwoLSNSkPtgYJgesQojj4VidokdqsJBEKO6rvAY4iB+Qp16IbZTZuuLW2VpWgI0ggEQZmDg+VYjnILeJETX0T0f9HnkT2rjQJPBCsR7+daP6OEmBqMffSmR4if4Vh2vT61n7J1HKdCDx8AqlPpDt1DpLtpeOtORlAUtsKHlwCvHnSyKK+uoLyBhU1QjbSjcMhae6Fn/AGiviDHpztFHdvHT/mhX5ijWv2lX4MlxtR6qZSfyilLJ5pw8tyX2raeyrC7y+wgq9oDSr/UINZu//Zg3g2imsL1hLyCqfwlYV3egKT51hmv2q3Q7zVur9xSfyVRbX7WXhxtWT/ldWn9DTtL25FTcxjswmrXoreW6tS7dgI1qPqk6ikEHIMTpmBB5cqnbbCdbOpT7KULWlSkIaKFJK4Tqg41AkZBAImh7f9tC08bPHhcT+bdEu/thYcHrrBZ8e0QT8YFEueSSRmJHn3Ra1rWtA/4kkcadltGrdLCClpIyQVmRKzw1qUBvKoV9zE8Bx91ZJv8AaZYST9Hu0E+yWz/5VXdftAsnBGp9IJGrUyDI6YXzx7ppJEmZRoKBM9t3xatXXdKtRTgJyoasJ8oBk++vlFrbAm3+rur1AxvEB3jnhu+7pWu9JPSa2uQgIu3GUJ1KUexXJVEJGDhMTNZpCbTcm/PPtBpWNc8AmU45ZM1qglrRXNZYzXuNEIm19Xi2VAegFSjqme6oY3eUwPOrLhhQ+kDsGk8JGrjx+zzw54PSpOWltBBugpWudRKhu+wQUHlzn3VImwTr7RLjnad3sXQQ3HXUgFRP5TTmIwWOyQQnmz3VRUoLGbdJ7ONW7CRHcOO9y4e+qEOLCWoW0nSownG7+OY4n3nhTVKdmKKVJecbKUQUvslxKjHEltUk+7pQl9s1KGx2Sre4AVqJQtWvMYKVQdPKKPiAnO/JDwnAVHTfvS554hatL4VJnUQQVeJkE11S2ohfaq1IaUZ4txp90GK6lcXA7eaLQ0gZftRto1cpnsX0qxwDgOPJVWvO3Kft7ZLgjiWwZ8dSaWrt7VXB1af8zY/SaItLUoMsXiAY9ooPlBqoOnUHkokDM572kc1E3NsrC2XGzzLa5H+hQ/WirJASfUXmjwXqbx8SmavR9NgYQ8OU6Fz+RoZ50D7Wyg5ykqR8oIFNKXpLolnOg5EHqm7P0ggarZq6EcUpSqB4FBCpNUuLtCqFoftFj2VFY/0rCVT5KpUx9FmUuutn8SQvPWUkH5VpbC5uIHZ37LozuvEg/BwH84ozmgRK5dwrbV9xSdKL5l9ONx8FPuAWFAe4++g762Sgan7ZbQ5OW6pRzzG8j4FNGqt3lSXNntOj22DB+LZI+IpfbvtJUdDz9oucpWNY8iRpV8UmiEs1IOhwSLll+BAS+jSQOmreHzoa+sEAS4ypkTHaNntG89Ry6YV7uVMFFa41G0uPOEKPlISffND3LQZ3i3cWZJAC0ntW1eB4ceGFH9KVzQc0zHEUBvh9klGzrdRQTdCRMBLSjkfdyeXEn5VQWASdCtYiQoAiR1jkJxTpva2Ej6cuNKhpQxEx9yZGBzPyon+00lKp2m9lscLcwR7Rg4QOAH5VJ0Nkp31V2xYk9ePosupjrxqotCeInzpztd1lTWlm2uC4CPXEqgg8NTemApXIA/HhSdVi+cFh0kED7NXE8Bw4+FZiNy1h2pUFW9QLRpiPR10pSUpcJK9Ck9g4ClWMTwV7quHo4/8AdauO/wBmNzirEwOn9TRENxrJB0ZgpNJCoivSqeVP1bKWnCrV0w52cqcgqPSAmB58PGhbjZbm+oNFISsIgrBMn4Ejx4U3gOSD2hlySYnpNehw01f2K6NeAdH40mZ9nOa9XsN0Eg9mNKdWXE5/CM5V/Cl8F+ib+oh6qu3tn0JbuAgoQTLbhiCR0mfmKPtduukpK7pHezqbCynxAgSfCRQiNkKOkF1pIUnUZcEA+yrorwzRFrrQhkB23lKyQDpJQZ76jGevPlVGwjP3kj4zZe7nfFUbUu0Pyp1/U4DAIbIBT1USokHoPnQZaY3oWswMbvxnewOHCmDry9Do7diCsHQAIdPtcIEePjVz92vtFk3qMtgFaUGT/hwBwHXhwp8DdL81LxH63+lK0NW8t/bLJEKTAGtXRBzA9xNQKGuyUdDxIXle7CRySRHHjn5UxFyo9jN4lIAIgAy0nwgZJ8KHcf3Fj6Yo726AlULxkqzg8OtCTZemnG+aOJxNZ89eF8FTtJga5+jOtggECSZHJUlM5rqldOtyIu3DgTKVcecb3CupXBs//KdriAM/3dlNV+19+0SOhC1J/SuQ9aK7yHUeSgr+FFp+mDlPmEn9Kk7cXAyu1QRw7kfkcGr4Tt5t7LNiGw+Tj80KLO0PcuFJP42/1FG2/aJA7K/Tw4FRHuzPwoZV0Pv2ST5FQ/Q/Cq1v2/3rdxOOSv5ZrhIW4LjiOp/SU2KbokammnfHSlXzEUW6yEj1+yleKmytAPjACh76zyW7OcLdHhoA/WnlkttIHYbTW3+FSFiJ/wApj+NNOfrNJhI2ciPmoMqsZkLurVc47rgB6/cVTJm6WRubRaeHJL6SOXCVhQHxohu6uo3doWrw6Oaf/IGvXrW4UJXaWTw6tlIJ94Iz7qKUkbb8wg1WS1CTZsPeLDgSf9pk+UUG4pLMZvLMkxCk60HHd+6fz8qvf2aJlezn0xzbcUfhKSKGfvENgJTcXrMzuLSFBWDjiIz4HniuNFza0v59FJvaYiP7QWZbIhDGDH3RkQBzxnpXq9r6gonaD/cSZ7CBHtka+6OQ/KrbjbYVJRfBCS2BoQySMASAfZBknz4VB3bXe/vNw4QZ7A8vv8e6OQ/KhO7KbDXLl/1XP7QRK/rt6d5BkIjjG9GvieX61W9dolc3F9AdSCdPCY3e9lR4fDFXXG2JKydpPzrTkMnHDeO9xPL86gvaSQVH+0LpJDoz2R3AYwd7Kj7q4m/PffQBt+W6+ta3GjMrvz64JIAHhCBk5P8AQrlMslJPZ36vXhJIjw9WMZ8T8qkraaQT/eF2Idg+rO6DG738qPWq3L9Gfr14IeEnQdwH7o38qPXFAm/PffQgG57t19QLy3b1Khi6J7bTBPl6sQmZ8aqfskw79Uew4BOo4/wxu5J68atvbluVg3N0QHeaTug8u9lZqh9xuHPWXQhQ5YQPHe7x91AyuW+7pRs6ffdd1uurIAPfUnBpAnfPq/Du7xNT+gwpf93rENCQXFbgxvd3Kj0Pjihn+xlzT9JwAUkxuDqrPE8uFWWybdToBXdaVIBBIz4uGDwj8/jxlP07LhOXr3RVrYrliNngktEpBWoahHfX488xyqpu0Xoa+pIjtSBKjqUdXBWZ0/ARThz0TZ0tuNF55EHUEqTrUTOnHSeYngeFZ1dqylIJYuCe1IU4CmCAqNAxx5SetLSXp2RrP1+pFXFo7Fx9VZSNQ1Z88NnVj3VMMPdqIYtpLX4dKRjCt6NfKlrzLHrh9GfBEQCoeqGeOMz+lTDbBWn6o8ZbkJ1jfwN+dOMZgV229fy3xXSMr0/NfBXpYd0M+oZjXiYkmeKt7u/wrlNuw+NNuJI1Hd3uMBOffQIQzobP0d078FeoZzlHdxVrjSNTw+iOAgTp1ncHXu5oA38PypiLpr+ZFOuOwn1lsISBG7gdDjjXVWhtJSiLBahpG8Vqzxz3a6qV1/l2U5N0H7fqVCdno5XKB7z/AEaJt0uokt3iRjk4eHv4ihHPoySpJS5KSUkY4gx1xXhVa/4vy/jU/d3eZVJvzr5BMkN3Ubtyk/vjh+tXpTeAYcbUP3fjH60mCbTn2nvT/OphFl/i/wCn+dUDt/7j2UizUftHdaJlu8XAS1b4/Dx8eNHrt7uN7ZrC+pCY/I1nLdnZ8ZW8D00E/CDny+dEJb2fj19yP3D7jx90009/OfyS4TPLlL5psbY/e2OP3Vq/hihnLNkSV7NuEeKVkx8U1Bq5tgCBf3Y/dXA901aL1oDG0roeaV11EDi0691Q+9bIAOq9aE84AHvmKivagghvaD0H7rqJCvfqMfCjl7QcKfVbRDoPFCkCT8UkHyNZu9tBImASeAgcfDlQdizCLcOTr+BTsbROlf19oSkAwxx8BjCBz61Je0sq/vJH3TJYxPtHGE9BSNvZYIB45+NMtludm0UpuLdoFydLiNRP4lGO70FD3tvzRkydOg7JivaKhKv7RgFwEKNuY8STGTyA5daqVtcyf7yI9bO8yYSIGVdVHl+dRRf7+7c2+oKnWtG4f3Y3VCJ+FTTtFX/71t9rICmxHitWO90ok3570obcuH4VFO0jAP8AaemHsepO74qxlZ5fnUBtIiCNphMPSJaO6PaVjKj/AEaILywpB7Roq1FQcLY0wThakxkgc/KoIunITFzYmXioakDlO+vx6DyrnAi+O9cwg3w3JfeXwOpX9onUHZA7IyB7ZPtdBQyr4nWBfKErBAUg+HrFfw8KcLuXdJ+tWWX9QlKckHvqxiOQ8KFu1OKS6fpNmuXRAISC4ep6JH8aUk38d6doFy3fhQV1eT2v19apiNw759pXQAfnU17QOpZO0iQWwCoIO+cbox3Qfyr26cc9d661gxOkCVn2U9EirEKe7RRCrMkMwSAmEJxupzx5Uaz9fqXUl6fSr9g7ZCFtTfTCYOpCgE5G4k8ZgaZx760Q2i3con6QpKkySpOCnePrCOBA3jPDu8MCspbF4m3g2Z3TpSdMJEHeVnvfrV1pdOhuCu2jtCEgFIUTImT0MBPlNLI36ppifprwTDaGzFwv604A4EhOFDWtQJGrOAhAnJySaTkStCvp7hSptR1QqQlIHDw/ga0LV07Kwew7QJ0GFJAU46YOniUaUfdgg44VVepUo6muxSQkNNEhJGjMhSR3DgZEjPAV0jc+6Pu3Lssmtfq0E3a5KpCdK40z3h48TU23UEuxeuJTGNQVKj0OeFMNrsuBkEdgpucYTJ0wNYMwUqIURVyNl3rj5SlhtxxaMQ3yxy5cQJ4V0rr9S6YuW78KShbelOq7dnTmAqBxxxrq3Po96LL7GF3uz2VJUQptSdZScYKtQB48pHjXtJ4jNvQ905hxJ06j6Un2khsOKKkDMKnrrz/GqB2YJ3EmDHD4fGrtqKlCVQT6oDHVCiM+6hsyBjfbn4T/ACrdNebhnWauRoH3Ez8/Kimnt09mhIVHGAYHMkdBQV0mC5HsoVj50daOKQVQdMvJJA8sZieflRxJcG0qStpHRCQAYjUQCcGOmT0NHWe0e0xAxB4DicdKSbRaICzPByc+MHj50MNqFpQSEairODkie6POlc8DNMIZdRq2SLtSFDuwQZkQeHCRy8KJTcDSTuwOOB1j88V88ufSJxc605KyoQCIScaD1xInxpmnaesQhC08DKsDJyB7XAfCalDiBxu8lWLBLWjdfVP7r6PvbqEqPEpEE8cY8vyqtb7AGkakwondnJgZOc9KSWdwouHPBPTnAHnPjVqFrUpJkGUknlmI5DxqqiQibxTajmSCZGOA5j31Fh5tAKQyCCZMgEk8gSeQoN10gIkEDSZxz91SDs6OOdU4PQ0aIVCLF+3qMspIKgo7qckTCj1qYu2lEQwkkr15SnvcietKkKJ7sHcIOeCp5+PhRmznFaSMciceWPLFASKYzCq2kqVAz41cm5tykTbIJ1azu95YGJzkHkOVUXvEUOlyIH4v0okA5oAkZI/XbHUTboO9rOO8REDy5R4GpXBtFawWU76pUQDnQJgHkD4UttyYOFGDBOk4yYnpmrVhQKcABQ1iTykjgPGaWTdE3vDaUQ5ZWp7Q9mN4YI+6kCd0ePCah/Z1mVD1XD1aROAdIVPiY5nnNQCz2ZRu94p7vMAkfKqGzKgqNKpn4jez5xXYW6I4nAf5FMFej1sNEtSE8Rq73iojz4UOvYFvpI7PJVMzmPZHQcqkjbCTIlQI3VDSeCeXxHyqxja/aLaS2tM8EqUNKUxJ1KnqfhQ/tyyCP96dCV6jZ9vqKtBEA6N47pPE+f8ACo7P2cy2pvSj7MGJ4qUrEyOH8BRFxcEiA6CkwRIGQJAkfd54HWuDqwjtiJAhKYggiCOBj9aIYw7EC+KKYlcbG0fW4m+1ElyUOstoBCRxSoCBHQpov0k20q4fK21uNs6UtFAMEoQZSFj70yZGeXU0Am6SppSUgkp3iqABBx16TRDa0uPJUDpbUkxG8d0hJxG7IzOaQQWA4pJzHikYZpK9sppxSlvS4tRkqMDyEDAAHIV5TzZt40pJKzO8QJTwSOAwOldVJM/1Uy6L/seaz20biGUj8ce4ifzFXhvebPRJHxAj9aBvGVON6UAk6gcU5b2argT8v4mlxCZmiWnCJb1FbZWd1I7uk+VFsbPdVqAGUgKVGYHJRo5hkhIT0EdKuSTBGBPz8+tK6LonbA1KBRsEqy4qQeIBq1Xo8zqStWdGQI/WaLt2yDMCOYgfKitXRCj76k5081ZjA3JWbKvG2BpFu2sTO8mCJ8cz5VT6Rpau9EDsCieCAoHVHGCDiKsS6rkk1xec6fGlFDMJzUSOSz9v6NQrD6YOMpUnnjkaar9EFpMOXDTZ4kFUETkCrClw/eA8pFUrspMkyep/nT43aqfhNOYVdx6GqUBoumTHLV+tQT6MuJACn2sfjmrTsiT3R8ZqQ2X4fkK7xHarjCZKUkuY2Cn1k3TYJcI68ABPGhlWfZSkOJcnOpMx5Zppb2PeJMb6uJHWle2zoURMwB86pDcSaqcVjQ2gS55ck1402TMeFUqVTP0eb1LUPw/rVXGlFFra1Q9stTaHUqBPaaQk4wdUz8qvddUphCEwVoWQeUYGPGRB86a7QtgktYJ9anw8P1r20tlKcumwUoXrJ31hEDs25JJ4geFZi+VXLUGA0Czq15z5/pVtrZrc0hCCorVA5Aq4xJxwn4UwuE2duRqUbtzICUy20DxyrvL4coFZ/aj/AGtwVFKUjSCEIGlIyE4HlBnwpv6jF/gKanLyz6JBADf8jXQXJOb2zQwFKceQ48AAGWxqSDgescBAHkmTQF131ApCYUQUp4AjEDw41bsm2S+4htZISs504IMSY94rzaGH3h/iq/5E/rSscRFwF06T57LPFM8AwsYEqy5IRxWIH9TUjcK0hJOBwFDg7xH9dRXjiuFaMW1Rw7FcHSEkTiZ/hVjN48gFLYSWz3zGRPDnnnHTNCrqZehJHtCD7jNA1TAbkSxcqQCEqgEz78D9K6qG3MV7RkkX/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1"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27" descr="https://encrypted-tbn2.gstatic.com/images?q=tbn:ANd9GcQqRK-30NECKK9CWT8cE2ZFQ_oe86aWxZ4Y32HIOFUmYbj8Uby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33" descr="http://2.bp.blogspot.com/-zNdt4hrywzw/T610iC3SBRI/AAAAAAAAALk/y0s2YlNQZMU/s1600/S-Curve.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35" descr="http://2.bp.blogspot.com/-zNdt4hrywzw/T610iC3SBRI/AAAAAAAAALk/y0s2YlNQZMU/s1600/S-Curve.PN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24978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0" y="73262"/>
            <a:ext cx="8229600" cy="654324"/>
          </a:xfrm>
        </p:spPr>
        <p:txBody>
          <a:bodyPr>
            <a:normAutofit/>
          </a:bodyPr>
          <a:lstStyle/>
          <a:p>
            <a:pPr algn="l"/>
            <a:r>
              <a:rPr lang="en-US" sz="3200" dirty="0" smtClean="0"/>
              <a:t>Key points of establishing an EMC Lab</a:t>
            </a:r>
            <a:endParaRPr lang="en-US" sz="3200" dirty="0"/>
          </a:p>
        </p:txBody>
      </p:sp>
      <p:sp>
        <p:nvSpPr>
          <p:cNvPr id="3" name="Content Placeholder 2"/>
          <p:cNvSpPr>
            <a:spLocks noGrp="1"/>
          </p:cNvSpPr>
          <p:nvPr>
            <p:ph idx="1"/>
          </p:nvPr>
        </p:nvSpPr>
        <p:spPr>
          <a:xfrm>
            <a:off x="457200" y="922337"/>
            <a:ext cx="8229600" cy="5048805"/>
          </a:xfrm>
        </p:spPr>
        <p:txBody>
          <a:bodyPr>
            <a:normAutofit fontScale="92500" lnSpcReduction="10000"/>
          </a:bodyPr>
          <a:lstStyle/>
          <a:p>
            <a:r>
              <a:rPr lang="en-US" altLang="zh-CN" dirty="0" smtClean="0"/>
              <a:t>Important technical documents required by ISO 17025</a:t>
            </a:r>
          </a:p>
          <a:p>
            <a:pPr lvl="1"/>
            <a:r>
              <a:rPr lang="en-US" altLang="zh-CN" dirty="0" smtClean="0"/>
              <a:t>Measurement traceability</a:t>
            </a:r>
          </a:p>
          <a:p>
            <a:pPr lvl="2"/>
            <a:r>
              <a:rPr lang="en-US" altLang="zh-CN" dirty="0" smtClean="0"/>
              <a:t>Choose ISO 17025 accredited calibration labs</a:t>
            </a:r>
          </a:p>
          <a:p>
            <a:pPr lvl="2"/>
            <a:r>
              <a:rPr lang="en-US" altLang="zh-CN" dirty="0" smtClean="0"/>
              <a:t>Understanding principle of calibration </a:t>
            </a:r>
            <a:r>
              <a:rPr lang="en-US" altLang="zh-CN" dirty="0"/>
              <a:t>(key parameters tracing up to national or international </a:t>
            </a:r>
            <a:r>
              <a:rPr lang="en-US" altLang="zh-CN" dirty="0" smtClean="0"/>
              <a:t>standard/organization, </a:t>
            </a:r>
            <a:r>
              <a:rPr lang="en-US" altLang="zh-CN" dirty="0" smtClean="0">
                <a:solidFill>
                  <a:srgbClr val="FF0000"/>
                </a:solidFill>
              </a:rPr>
              <a:t>review </a:t>
            </a:r>
            <a:r>
              <a:rPr lang="en-US" altLang="zh-CN" dirty="0" smtClean="0"/>
              <a:t>of calibration report)</a:t>
            </a:r>
          </a:p>
          <a:p>
            <a:pPr lvl="2"/>
            <a:r>
              <a:rPr lang="en-US" altLang="zh-CN" dirty="0" smtClean="0"/>
              <a:t>Prepare traceability chart for audit</a:t>
            </a:r>
          </a:p>
          <a:p>
            <a:pPr lvl="2"/>
            <a:r>
              <a:rPr lang="en-US" altLang="zh-CN" dirty="0" smtClean="0"/>
              <a:t>Instrument based</a:t>
            </a:r>
          </a:p>
          <a:p>
            <a:pPr lvl="1"/>
            <a:r>
              <a:rPr lang="en-US" altLang="zh-CN" dirty="0" smtClean="0"/>
              <a:t>Intermediate check</a:t>
            </a:r>
          </a:p>
          <a:p>
            <a:pPr lvl="2"/>
            <a:r>
              <a:rPr lang="en-US" altLang="zh-CN" dirty="0" smtClean="0"/>
              <a:t>Verify calibration status between calibration intervals (1 year typically)</a:t>
            </a:r>
          </a:p>
          <a:p>
            <a:pPr lvl="2"/>
            <a:r>
              <a:rPr lang="en-US" altLang="zh-CN" dirty="0" smtClean="0"/>
              <a:t>Need procedures and verification reports as well</a:t>
            </a:r>
          </a:p>
        </p:txBody>
      </p:sp>
      <p:sp>
        <p:nvSpPr>
          <p:cNvPr id="4" name="AutoShape 2" descr="“ict”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data:image/jpeg;base64,/9j/4AAQSkZJRgABAQAAAQABAAD/2wCEAAkGBxMTEhUUExQWFhUWFxcYGBcYGRwdFhcZGBUXGBcVGRcaHCghGx0lHRkYITEhJSkrLi4uFx8zODMsNygtLisBCgoKDg0OGxAQGzIkICYsLC0sLy8yLDQsLDIyNDQsLDQsLzQsLC8tLCw0LzQsLCwsLCw0LCwvLCwsLCwsLCwsLP/AABEIAMkA+wMBEQACEQEDEQH/xAAcAAEAAgMBAQEAAAAAAAAAAAAABAUCAwYBBwj/xABKEAACAQIDBQUDCAYGCQUAAAABAhEAAwQSIQUGMUFREyJhcZEygaEHM0JScrHB0RRikpOy8CMkVKLC0hUWRFNzgrPh8UNjg6Pi/8QAGwEBAAIDAQEAAAAAAAAAAAAAAAMEAgUGAQf/xAA7EQACAQIEAwUHAwMDBAMAAAAAAQIDEQQSITEFQVETYXGBkQYiobHB0fAUMuEVQlIjU/EWcqLSNENi/9oADAMBAAIRAxEAPwD7jQCgFAKAUAoBQCgFAKAUAoBQCgFAKAUAoBQCgFAKAUAoBQCgFAKAUAoBQCgFAKAUAoBQCgFAKAUAoBQCgFAKAUAoBQEDae2sPh47a6lsngGOp8QONYTqwh+52LWHwVfEX7KDlboVb784Af7QPcjn7lqF4yiv7vmXFwLHv/6/jH7m7Zu9+DvuEt3hmJgBlZcx6DMBJ8KyhiaU3ZMjxHCMZQjnnDTuadvGzZe1Oa0UBx2+G3LqXOytNkgAsw4kngB0ER61puJYupCapwdtL3N9wrBUqkHUqK+tkjnWx+LK5jdvZTMGWAMROo8x61q5VcVbM5St5m2VDCKWVRjfyNX6Zfme2uz9tvzqPtar/ufqyXsaG2ReiO33Q2s95XS5q1vL3uoaYnxGU/Ct/wAMxFSrBqbu1zOa4phqdGadPRPkdDWyNWKAUAoBQCgFAKAUAoBQCgFAKAUAoBQCgFAKAUAoBQHx3fHDvd2hdAliXREH/KoA8BJJ95NafExcqzXgd5wmrClgIt6Kzb9WaU2HY7MubraP2ZdQuXNlzZhbJzsg4ZpBP1ax7Gnlvfu/FvYlePxHaZVBbZra3tta+yl3Wa7yq2js9rWccGQGCDpwlWU9DoQfEVE6bjKzLccVGpTUls/yz+TPvOGYlFJ4lR91b5bHzWX7mbK9MTgN6sv6Tck8k0/5BXP8Tt2+vRHScLzdhp1Zb28Wl9Wt23LZ0VezI7toKVDOSSCeOnWPS7GrDEJwhK91t0tz5fyUZUp4eSnONrNu/OV9lzXj0KTH7NFpFuB1uIxIzJETJ04ydBxrWV8MqUFNSUk+aNpQxTqzcHFxa5P/AIINjatyy57Bozhc2gPszHEeJro/ZrD0qsKjkr6r6nH+1+LxFCdJU5WupdH06pks7x4sH5z+6v5V036LDtft+LOM/qeN/wBx+kfsdju7tX9ItkkQynK0cOAII9xrTYugqM7LY6jhmMliqOaa1Ts+jLWqpsRQCgFAKAUAoBQCgFAKAUAoBQCgFAKAUAoBQCgPkO3toi3tO7nMILkEgagPaClvGM0+6tRWnlxDvt/B2uBpOfDoqO9rryle3nawGAujAle7mOKD9rmHZdj2GXtO29nJm5TPhNe9lLsrc778rW6mTxVJ4xT5dnbL/dmzXtl3vbnt32Oe2ztHMXFtiUCLbQtxYW7a2wxB4Tln31DrOoow1vZLv5L1LkYqnQcqun7pPortyfpc7K/8qoU5bWGLKAAGZ8pMDjlCmB76+g0vZ1uKdSpZ9Er/ABuj5XU4iszyxuiO3ysXeWFQedwn/CKmXs5T51H6fyYf1B/4nPbS3re/eNxrYXNAgE6QAOYrXY32Oo13njValbomvo/ibHCe0VTDxyOmmvGzLXd/bwtXBcyhlIKsCNcpPeA10OlcNVoVeF4t0qqv9U+a/O46qM6fEsKp021fbua6+H8olbV28ly2lq1bFq2vey8TmJMkNxiDVbE4mNSCpwjlivmTYbCypzdSpLNJ6X7vA1bIyOl+4Z/o+zE/R1MN5nUV0ns1nimuUn8lc5D2wVOdpc4r5tIs8Rhci5nIEFVK6yCyZwDpEhYnpMV08KuaVo97+NjiquFdOGaT5pW72r/Lf0Oj3KdQl3vD5wc//bStTxKajUWZ20+pveC5Y0Za/wB30R0a3AeBB8jWvjUhLRNM3KknszOsz0UAoBQCgFAKAUAoBQCgFAKAUAoBQCgFAKAUB86303AvX8Q1/DPb/pILpcLLDBQsqyq0yANCBrOusClXwnaSzJm/4fxpYekqVSN0trHOj5MtodcKPO6/4Wah/QPqXX7RU+UH8DXjPk5xlu29y9csBLalyLZd2bLrl7yKBPXXyq/w3B5MXTk3e0ka7ifG+2w06cI2ummV2z9kdq4WQo4sxgQJA0nSSSPidYivoVbE9nDNv0/PzpzOEp087sXCbLw0x2S5MgbN257XUzm0bJPZnNGWJEc5qk8RXtfM73tbLp8r76b3LGSne1la3XX8tqVe0Nkdm5UHMORHnBB8QQR7p51bo4ntI3ejK9SnkdjrNytz8NiLDPeFzMLjL3bjqIAU8FI11NcjxujTrYnNNX0XzZvOGYqtSo5YSsrnHb97OGFx5s2s4tZEYKzu0yDJktPEHnyqDCcKw1VXcEeYzi+Lpyspm/ZW0TbtuihQtwQwgxxnSTprrNdBSwdOCio6ZdjlcRi6k3PNrm3v9NSxxm8Fy6CGKwzZjCgEmACZ8co9Kkp4SFN3j4ENXFVaqalbV3en50JGxWzq7cs0e8KK4L2sUZYuK3tFfNl3A02qevUu7Vlrbj6LCOB/EVzMqMqU+jXQ2GRwZ3eBvF7SOeLIrHzKgmu1pScoJvojbRd4pm+szIUAoBQGi5i0BylhI4jpPCgAxifWFAe/pSfWFAe/pCfWX1FAe9uv1l9RQHvar1HrQHucdRQHs0B7QCgFAKAUAoBQGvEX1RWdjCqCSfAUMKlSNODnLZK7OYub6LOlliPFgPhBry5zsvaJX92np3v+GVW8m+GfC3l7KJRhJaY8YjWrWBs8TTX/AOl8zyHHJVn2fZ2vpe/8HEbuY83LjWyVzMO7m0XRXUjQjWHzeSHnFdljKShBTV7Le3in39LeL6Fyhu1+fmpPQXDcKgWM3YKAuZpzFFsxEmAHJX3VXbgoXea2Z9NruXy1JVF3tpt/BXbx7VK3cile5mBy8JLGBrzChZ6GRyqzg8OnTzNb9fzre3dqRV3eVuhN2HvZirVsrbZVUsT7IOpiePkK0nEMPTdZ3R2Hs/gaFbCZqiu8z5vuNe3MbcxhU38rFPZYKFYA8pXiPA1BSjGm/d0NxU4JgKqtOHxf3Ol3R3SweJtFmF0OjZWi4YOgIYdJB4eBqCvi69Odoy08jk+I8DwuGq5Yq6eqPnuzNmvdK57jqpiTxIEdBxrSS47iNnO3kab9Nh1/afScBZGHtxbUBkgRmnJM6gz/AEhYSSeVafETnmlVt7/PW9vD/K63/wASS+XWK1+Xh1+hjaxw6Vq82mxF2h3my/mbX/DT+EV2NL9i8EbaH7USqzMhQCgFAUO1E/pz+tbU+9WIP3igKDa29eGw14WLjP2hVWCqjNIZiqnTqwjzigK8/KXs0Eg3yCDBBVgQRxBEUBkPlL2Z/aR+yfyoDYvyj7MP+1L6H8qA2j5QtmH/AGu38fyoDYu/2zP7Za9f+1AbBvzs3+2WP2xQGKb54DOT+n4fIVUBMyiGBbM2adZBURyy+NASV3x2eeGMsfvF/OgNg3rwR4Yux+8X86A2DeXC8sVa/eL+dAe/6xYflirf70fnQGQ3gs8sTb/er+dAS8FtHOVK3A6zBIYEctNKAlbyj+rXPJf4loynxBXws13HBDDEqzAd1Yk8hNYnGrDScHUS0W76GnH7LNzDXDmCBlK25+m3h+qOtTYar2VaNTo0y3QwvZwWIm7K/urnLwPl72byvlNu4HB4BWnTmCBry1FfQIY7DVI3U1Zm3gs+sNfAtG2ztEiJxGoClhbbtCBOhuBc5Gp4n6R61Alw9O94+unpe3wJ7Vu8prhdTlKOG+qVYH0IqxLHYeKvnTEMHWn+2Dfkd9sD+rYWy0L2t3tGZmUOUAuFBbWQQOEnnqK5TE1liK0pcuh2HC8FOFN0qvJ7J21avrbf/ktMabb27V2FRnNxWyjKrFCvfC8B7UGOa1FC6bj4G0oOcJyp3bSs1fVq99Php3GzZO8NzCl0tqjBiGJafqgaQRWk4rip0qiUUtjGvgaeKnmm2raaf8FNgma0QUJBXQHSRpHTpXOxzRlmT1KC9ncKndTn6x/9SXh8bdEAOwyhguvANOYe+sM00lZ7Xt57kNX2bpZf9KpJNbXs18EjLC271xglq27M3DusFH6zPEBfGlPBVajtlscf+mqZsrR9cwtrIirxyqFnyEV1SVlY26VlY216eigFAKAp9uCLlpuudfUBh/CaA4HfDCIcbZLorZ7DiWAMGzdRhE/8Un3Vf4fGEqjjJJ6czQe0FSrToRnTk4+9Z2bW6f2Ku5sHDHvHDWdSdezXU8TrHGtx2FG9sq9EcssZjMubtJW/7n9zQ2wML/Z7P7tfyrL9NR/wXoguIYv/AHZerNb7vYTT+r2j1GQCNeHjI6U/S0m37i9EWFxDEJJ9rJvxZd2Nm7MyjNgsPMCYtrxjWqEuHauxs4cblb3m7ldtPYGzmcFcPaUZdQqxBk/HhVepwqpKXu6G/wCG+0GFp0Wq8VKV76rl0McBu9s5H72HtMCB7Y4SQZ04aV5S4XUTbldmfEeOYWpTiqKUZXW3T81Jb7K2Rr/U7UjpMT55qsrhjZp3xZrmaf8ARGx+eDt+4t/nrJ8KfIR4w+ZqGxtjFoOFtgdc1zTpoHo+FNLvJI8Vbl3FVt7YuyzaPYYcK8iDmedDroXI4VLh+GRUv9RfMVOIza9x/BHEXNl2ZgpEaEieup4617LAUF/b8WTxxdV8/kMLs9A4NsZWBkMToB1M9OJqN4Kgldx+L+5LHEVW7J/I+x/JfYv2sM4vqUl1e3myglTaRPZGojIvESZrl8dxbhtKrkhUWm9rvXxs/gbSjRrSheUTuN48UtzDXEQguQIWY1zA8TpVT+t4H/c+EvsR4zB1qlCcIx1aOCt4m/hWDMkK2hBgo4+qYJH8+dWMPj8PiG1Slf1v6Oxyyw+L4fLPOFk9He1n3O1/L/ki7Q2s91szchCqOCjoBVrMiriK06880/Jcku437qbds4fF9pfuBEFlxJk6l7cAAAknQ+lerVm79n8HVrVZdnG+nl67Haj5RNm/2j/67v8AkrOzOuXCMW/7f/KP3Pl2+O00v429dstmtvkytqJi0inRoI1BqzSdlY6DAYGvSoqMo66819yyxe9iGzZtDC2u4O8HBKg8O5lYETxJJ58+Nexg1Jtsr0+G1KdWcpzab6b+fLwKvGbVa6QWygKMqqoyoij6KqOAqePumwpUI0lZc9W3q34ssd3GQ9o7BWKlFVW9kkjvMRzgAacO94Vo+KSj2l3q7K1ytiHNzUYtpc2vgu6/0Ogv7Hd1S4llhnUkhQcvtGGAPCVgxWvnh5ySlGO5ThjIQlKEp7PS+/4mRL2zmQw6lTEweMa61XnRlF2kizDERmrxdz6XslYsWh0tp/CK6CH7UcnVd5vxZLrIwFAKAUAoCq3iHcRvq3UP7Up/ioDi9+VIOEcDheZD4Lcsuf4kSrmAlauu81PHKangp35WfxK9GgzAMcjqDpzFdA1dWODpvI82jNAnmR4QIHLT4TPnWSViR1M2m2nr/wAmDD7wI56+FZ3PIxua3/PSvYu6JJLK7bGM6EZoHTXvdOHnz8a9e60v9CSm7JrNb6nuEw6ue84USBBOpmeHlpPnXlarKFrK5Ph6Mal7uxKubLtfXiPHj48KjVep0J+xht+fIhY/Z9pUYq8tAgZuBkSeAnnp41lCpVk7NWJHCnFXWv54FNfHeKyDlMZl9lhOhB8uZqxBt3lawlZWjch3zP8AP5Vnl0M4yuxu3sdcTiuzYae0dYHkfWfdHOtJxbESoQ9zduy+/kb7hdCNWV57RV338kvNteR9Lxm5uFyBsgGTKynTUhuEcIOnADjXK4iVaNKco1JXyvnvp0N8qsZWi4Rt4LTz3+JddiTMDhx1A+81wdHATqQc42st7tIvSqpOzNJsEmBE/aX86mp8OqTdoNPwkvueOqlv8mV2KwouvassTkuOQ0cdFLaHlqoq3winbExZXxtOFWi4TV0Wg+TzC/Xvftj/AC12ll0NB/S8N/j8X9z5rvzsG3h8WbdrNlCIZYySTM6+lSxWh2vAaMKWFywVvefyRV7O2NcutktoWbjAjQaaknQDWsnZbm4qYinQjmqOyLzaW6jYe2rO6lywBRdcoKsZJPGY6Dnxr2DuyPBcTjiajjGLSSvd89V+bk7dLdS1jHuLda4otqpGQgEliwM5lPQVlVm1axBxrG1KMYOn3nR4v5MsKlt2F3EEqrEDMnEAkcLc1E6sjRf1jEvS69DgdnQiAD+Z51zFWpKpLNLc6CKsj6bgd8MItu2puNKooPcbiFAPKtrDHUVFK/wZztXh2IlOTS3b5o5re7bVq/dVrTEqLcEkEayx5+YrX4ytGrNOPQ2nD6E6NNxmtbkvCb+X1RVFq3CgAe1yEda72nwik4JuT2XQ+cV+MVlUklFbvr18S22Lvs1y6qXraqGIUMpOhJgSD4kVFieFKEHKEr26mWG4vKdRQqRVnpdHaVpTfCgFAKAr9vpOHu+C5v2O8PuoDjt+UzYMsPoXLFz3LeTN/dLVLQllqRfeitjI5sPNL/F+ttClauoR8yNZrGrVhRg6k3ZLdljD0KuIqxpUleT0SMFeCCOIIPhpWvpcb4fXmqUal3LRaP52sbup7N8Vw0HWnSso6vWL0XcncywWAe4SqDNEk6xxJPOrGP4pheHU1PEyypuy0b18kyjhsFXxk2qKvZK+qXzG0NmXLQBuKAG0GoOv51Fw3jmC4jKUMPO7WrVmtPNInxXDcTg0p1I2T70yLbwzsJA0PWttKpFGvU0nZkW9bImR7PHwrN1YqOYuYTDzxNWNKnvJpLpq7K5EY8dDHWOHQE+41Wp42E5KOqfl9zqcd7IY7BUJV5uDUVdpSd+96pbcyfsvYdy+C6MkKYIaePQiOkc+dazjHtHh+GTVOtCTbV/dtbpza5mmwuDnWWaLXmVO2cE9m41t4kRw4QRIjw1rYcM4hRx+GVeldJ30e6a67/PYyq0p055ZGW6GOFjHJnOUMMpPQngfiDWu45HNSjUX9ru/DZ/O5vODP3p0nvKOnlZ/Rn1jF2xlLSdAzZfolgIDZeXEnTTgeImubxbtQn/2v5G1gtV4oxs4ocSwBBmOunDhw61yOCqwULymk07pddLWem3Xu05l6onfY87ZJ4qveVpmZgzHDh0/71bpyo6JSjFKSlo2723T02/x6c97mDzeOjX59Tm9t7bOG7O+FDm25bLMT3SOMGONZ+z8O2xkISdr/YkqRUlYjD5X7v8AZU/eH/LX0z+jUrfvfovuRfpI9Tntr7ytjLpvG2EJAWJn2RxmBWsxVFUKnZxdzo+E4dKhvzZM2RcvJbu3RmtgqirdykLDXkDENGunSqrepPiIUZ1IU3aVm243V9Iu2n3J+2msWbaraxC4h3cO5A0GVWEyCdSW4EzpWUZO92Y4Ltq1RyqU8iSsvVfboTdytslHulUElUBknkXrUcZ4hUwyi4JO99zV+0icFTt3/Q7JNv3Pqr8fzrnv+oMSv7Y/H7nLdozkMTutZZyVL2lJ0RSuQeC5lJA8JMeVVJcVqOWZwVuiv/PyNjT4vXisrs/EnXtwLPYtdW/d0RmAITkCYPd6iupoYSjXhGcW7Mn/AKxWtey/PM5PY2BRmPaOphGKqxCozgDKrn6vHmK3keA0aTU/elqr+HhY00/aTEVk4PLG6evf430OivYC1Nw2lLh2ItBQzQiEdpdETpm7gJ6NW7p1qnuqo7W/deyu3svTV+Rz9WhD3nTje792ybslu/XRfAibPsqbtuCD/SW/+otTYiTVKV+j+RVw8E6sPFfM+s1yp2IoBQCgML9vMrKeYI9RFAcNtWwb2z7tvm+HdfJuzIn1ry9j21zmsNeFy2jjg6KwPmAZrrISzRTPls49lUlBrZtG22dVPjqTwI4QB5zrVbiFLtsLVgucXp320+hsuE1v0+Lozat78de69n9fxEy/j7D2iCArgBQANCse0dOPHWeQ93zOliKayTtacXG1udmvj/B9prYOrJTg3eEk735XT+H8+fu6+KCXTmIAZefWQfumuz9r6DqYGNSMc2SabVr6ap6eZ8n9mqqhi3Bu2aLXnuT97MZae0AGGYOCACJJgiNDMQT6VzfsrKf9RWSm4pwkm2rdGvlzOj4/GH6NuTTs07X35FNsnbqYdStxA08OAg+8GvouJwsqsk1Kxx+CxEaWa8M1/h8yqx+NF241xRAYgx8OQgwPKp6VO1PI9eVzKFZ0q0ay0tJSS8HdEbF7TuCytooZks08AZI7qjhIy6kTpppWhowr9qmo81+XPr+P4hwqrQrSdePvQaS1vtz0ve/L11LLdnbww2cEnvEEQCdQCDoAT09Kj9puHYuvOjXwivKOZPVLR2tvZWWvqfMeGYnsrxfMrN6dqJfv5ypJyQQQV70kiRAMa+FT+zmFxdHDTWIWVubktU90r7XW6JcXVjOonuc5jdk3yAVs3T5W29eFXsVj8E1klVh3rNH7k+FoYmMs0YSXNOzL7A71Y+3a7O5hbl2BAYo4YCI1OXXjXLVqFF3jSrQcXpZyV18TpadZT96rTlGXOyun5aW+KMjv8qiLtm4jgd5dPhMGtH/0piJLNSnGUeTv/DDx8E7STT70drh9n4i4YVFOk+2OH8mqf9Br9V8fsS/qYnJfKBYv2Wt2roVQ6lhDSdDGugA9010ns9wZ0a3bTd2trGUanaPQrcLsi4LK3Ew4u5yfa4BAFywAwgsS3e490cOfWVMXDtHCU8tunXW/LlpoJ1Fe2a1it2hZ7C69sggSSs6nKeHD7/CtbilOtatHW6s7dUbzhGPpxp5Ju2vkXeI21j8TYS2VuvZWAMlkw2TQSyrrH4da17vF2aLlCPDqFV1ISWZ9/XexXLhL8x2N6enZvPplpmL/AOtw3+4vVHX7i4FkzveUqGhQhOVu7mkkcRqeB10rneLYqjOpGElmUb31tr49xyHHeIUsRUjCGqjfU+hWdkoyhgzQQCOHP3V7DgeGqRU4ylZ6rbn5GkUUyNjMGqMACSeJmNOnCtVxHAUsNNQg23a7vby2SMJRVyWlsnAuFEk27oAHEk54FdXw1ZcPTXcZJe4fEsJihA10jl08K79R6HJyj1OmwW9qLccm23ZnsezVWAKCw2ZEJI1B+l4k1UngJSgknr7121vm3flyLkMUlJtrT3bJcsuy8+ZB2TjDdxlmBq+IttA5TdDN7gJPkKmxMVTw0l0jb4WIMPFzxEXb+6/xufb6486sUAoBQCgOWtJHaL9W5cHuLEj4EV4z1Hz7YqhbCp/uy9r907W/8NdNg5Xoxfd8j5xxSm4Y2pHvv66/UmPqSTqTxPOrMUktCrOUm2pbhcODH9GvmQfWarSrUIN+9Z+RZjjJNKErW21v4dTTfAWdc2UEtIEd0EtEmGAj39KtU554367eex5GCzrs3d/nqvyxA/0vaOgCgyNeziPDhwPjVh4Sa95/MuOFfK7xXwN2crqPLhP3+VRVJQiveLfBuF4viNWUMO0mld5tFvbo/kabzE6sI84H88qUq0HpEucX4Bi+HxjUruMlK+sXtblql9djNcNdddMxX3kaf+PhWbdOMu806lUcebRV3AZgcQY9DrVfH4v9Lh5VlHNa2ni0jbcF4esfjIYaU8l762vsm9rrp1+xabE2a4xC9qsGCRqDrGnDnB+6uK4zxyriMFOjkyXts91fVefyO6o+zeHwVWGIhV7S11qra8n8/psdthtm3HBKCYMcQDwnQGuNocOq14uVNJ29TY1MVTptKTNDWGBgyCOXMVVlQcW4yVmSqcWro5D5RMMr2xmSXVGYNHAAMTJB0By851jrI6n2UlOnWlFP3Xy79Puaji9OMqSlbVM6fdHeJUsYZ3zFuxthtNSRbAJ16kTXVrh1WTbWi7zlcRxvD0ZZLOT52t9Win+URf0+7auWiFFtGUh5BJLTpANbPBYaVBNS5ih7T4aF7wl/4/8AsStl3ezw1u0RmZEAOWNY6SRVHE8PqTqymmrN/nI8ftHhJz1Uld819mz5zvXtFbuILKGEKFIYQQVLTpPjV/B0ZUqeWXU6bD2dNNO6eq8D7V8kIP8AouyTza8R5ds+tafHu9eRXrfvZ2dUyI+Z3L0Xbv8Axbn/AFGrhccv9efiyhOXvMsm20wAFtmVQAIJB158uFZyx9WCUaEnGKS0dnr9jLtXyNeK2gGuFhmgx7R14DpVfF1FWqyqRvr132MZTu7o6vdtpw1o9QT6sa7TAK2Ghfoi5T/aiDjdyMBdcu9gZmMnK7oCTqTCMBJ6xW1p42vTWWMtCKeFozd5R1Ix+TvZ3+5Yf/Ne/G5Un9SxX+fy+xj+iof4lhsXdXCYVs9m1D8MzMzMAeIBcmPdUNbF1qytOVySnQp09YqxdVXJhQCgFAKA5vErF+8I4lGHvQA/FTQHCWQbd/FhRAt4hmnSALqLenXqXat3w+UXRyvr/P1OM45RnHGdpDnFfVfJCBoBAj4/l7q2dtbmhz+7a3mW+FxVoKMwMgaAcD4E8Ry18DXN4uOWtJd/z1LVN0NXNeCWz7nzXjrpfnZlNjSGdo4H8VE1vOHTvQXdcjvllGSOeu7fTsimXvAkZMmgOb2s09J8fdW5/SvtMzlp1udZeLplqL4VM4BLdI0A01158fKOdazFRnKGh77J4uhheIf6ssqkpRu9ls1d97X5c147a3bvopCySJMkSSYJgdfgKrYGE4z1R0PtRiMFPh6hTqxlNSi/d8Gntc9w21rtrRELrGqwSJLTwHv+NX6tOlLWbsziMLKSTy6rmiqe60lmBDGZnjJHH8ajxmHWJw06UXa6dvoXOGYv9Fjaddq+Vq/hs/gXO720Lr4i2biqBkeIIk8NWEnX0r57xfhtfC4Z1KrTs0tL8/I+j0+NYTGf6NBSTeutrWXSzfU7rAw0SGWWyq49kNGin38wa0WFhGaWZNNu0ZLZPkn90eVm47WdldrnY3Ym/ntF2HfttkY9QeHvnSpa83Ww3aTXvwllfevz6kdOKp1csf2yV0fNPlMxQyqB0E+rVtfZmSdd+D+hV4sn2SXejpdlbMa4qhcohASWMKogDU++u9niI043fwPmlPBzr1JKNlbVtuyRNubvXxqEDDkwdMp6EEsKjWOpPS9n4P7EsuE4mOqSa6pq3xaI1/Zly0RnUqTqJIM+hNSwxEKieV3KtfB1aOlSNr+H0uS9gbg4HE21xN+0z3HLZu+wU5WKjuqRyArVYnF1Y1HGL0O14XOUcJCKfX5s7/DYdbaKiKFRQFVVEKoAgAAcBWubbd2WzZXgKHam6tm85uZntsfayFYY9SGUwfKKo4nh1CvLNJa9xFOjGTuyJ/qUn+/u/wBz/LVX+iYfq/X+DD9NE9tbl257924w6CFnwJAn0ivYcFw8Xd3YWGijpbNoKoVQAqgAAcAAIAFbZKysiwZ16BQCgFAKAUAoBQFFtVYxAP1rUfsP/wDugOD2zby4+8I0ezZceJBuI3wVPhW34XL90fA5T2mi06c13r5GNyTBJ5QPd4DzGvlW2Vk7I5puUoJvZGoqv0ln3kfAfzrWM6UZO7t6IlpVVCOsbmpwAe6ABpwmNR486lpqysKrUndW8jHOAPZXnqVBOvnXvZpu5LHETUVFW9DQ/A+GvuH31I3Y8ppvQ8xF0mMxzc46efDj4V5GCi2oqxZdRyScnfuITOROvHjGlSZVbURk7u2hGxAHeIbhETxMgT5QZ+FYpy0uixaPJmOy8YLV0OeGoPkedaj2gwFTHYGVKn+66a77cvzmbfg2LjhcSpz21T7rnWWt5kAAF4QrBgDwDDgYNfMlgOJUko9nNJO6WV2v6Hd/qsHN3zx1Vt1sZf6yJlZe2tw5zN3lkkGfOonRxqjKDhK0nd+69/QlU6DakpLTbU4LfHaKX3yq4hQBPHWT0866n2dwFajerUi1ppfy+xpuKYqnUtCLvqfVdx8chYi4yAdkoGaADqJGvGum4hSl2cXBPfkchwmpFVpqbW3PxOj2oqtkKFHChhkBt6ElYYK5y6AFfAOYqhQbjdSum+evfppr3+RtcVFTcXGzSTVll521V9Nk14PQod475t9grZScrEgGQoLyFB8BpPhWwwcVUztdV8vruaXimamqcX0flrovLbyL/ce5mwVo9c//AFHrV4xWrSX5sdBgP/jx/OZe1WLgoBQCgFAKAUAoBQCgFAKAUAoCk3jEGy/6zL+0ub/BRnq3OI3jk4vDuI71q/bMxxBtXFOuggK+vnV3h1RKo79DTcepSlh042upLfoeYOwrkKZzNwggDhImeHA1u6k5QV1t5nHYajTqyyy3d9mrHmOw6rADLz4XA40MfRGlKNSUtWn6W+ZNi8PCm1GMlb/uv8lp9TVibCIAA6sTMlcxAiIiQsE+/wB1ZwnOTvZpd9vuzydOjThbMpN9L6eGi38zG/hbYEq5ckE+zl4dNTPA+Uc5p201+5W1S67+XeS/p6SXuSzaN7W+vd+XImM7LTs+08c+XoIiPfU1J1Nc9vK55XhStB076rnbrblttzITCpm9COC1IlyvSWKs9SJe6x+XlXl0tCxFN6kYvHIHQjUdQR+P3V443J4uxFuLxk6jpGvlGgFYXaSsWEk3qadnWcO2Iy4hmS0QZccQcuhiDpOnP8tXj3XhBypK8r7d3qvmbHCqnJpS2K6LQU8WbWOI65T90j48q999voZrKjp9jbYF0paAJuEQF6kKSYPkD6VaWJhCN56Gmq8NqSm+zV1udAuy8URIw90jhohP3V4sdh3/AHkT4XiF/Z8jPC7IxjnKmGvT+ujIvvZwBSeNoRV81xT4ZXnK2W3ifVt2tmHDYW1ZYhmRe8RwLElmjwkmPCubrVO0m5dTraNJUqaguRZ1ESigFAKAUAoBQCgFAKAUAoBQCgKreMf0M/VdD/eCn4MaA4He9IFh/qYhPS4j2Y/auL6VNgJ5a8TX8Zp58HUS6X9NTVbIhgYiJgiZjl4V0slscBQla+tvz4GNqysro0GZygaRPszoYEfGvXJpPb86ksKcZzjo7O9/jtcdj7JCE65YJ4nkNOehpmeqzEqpq6ah3WvzNbJGWQgysVPifEdPHxrGo/cllb1V9N/Lv7iWEdY5ktHZ9/j3d5BuDUyeepHAa65R0/IVJST/AHJPa9n8rdepLVnGVNJuN1JrRavvb6dCO2pgaAmAWPjEkwPPhVhNqN2QWi52joiJfUiRxiJI4TAkA+cj3V5GV1roTuKT01RDutXtiVPU0GyW9nvHmADI1AE6cyRw61i5pbliMb7EO4P5Bpm0uSKPIgYmJkidNBy9/rVXEJtqxboNcyFGh/nn8agZOiZu3iOzxmHfpetg+TMFY+hNQYmOalJfmhPQdpo/R+xLsBh4g/h+VaM2JbrdoDYHoDMNQCaA9oBQCgFAKAUAoBQCgFAeE0BpuXaArdr3M1m4P1GjzAkfEUBxe+KzhLr8kVb37plu/wCGvKUstRPozDEQ7SjKHVNeqsRLPHiQCCCQJMH/AMV1k1dHzTDTlGVr2M7Y7q+3o4HGFA6dQda8e722/PImp3yrfSVu7+GY3kjNKcHnVuRjuxz86Rd7We66E2VrNeO0ub+H8mq8QofW3oykRqeRhT0HP31llc0r31TXT1M7qGa2XRprn6Pu5kDFQWJBB4axE8OX88K8wsfcjJxs9t72Xjs/zoZ1qslmpZvdvfa13Zea/OpDuTrAnQn0Enj5VblKyuyCnHM7ES4wI0M9fSfy9axUryLOTLHUg4m8q8WA8yB99YymknmdvEsQg21lV/Ajglx3Fd50PZqzSNNO4DUEsXQ5yRchha3KLJNvYeLeMuGux4gL/GRUL4lQjs2/zyLEcBWe6SJTbjYy4F7ltObF7mvkAikfH31Tq8TjLZP89S3TwMo7skWvkyun28RbUdEtk/EsKqvHy5IsrCx5sssL8meHUhmvXmjkMqjTnos/Gop4urJWuSRoQjqd9grkN7o8/GqpMWaX6AkJfoDct6gMheoDatygMw1Aeg0B7QCgFAKAUAoBQGq4aAhX2oCuvvy60BWjCi9hGtsJz2ntn3qUNLA4PZ22bXY2We7bRmtoSCwBkqMwgmeMiulp1qbpxcmtkfOauDrxxE40ot2k1on1JK7QzaIt5pP0bV0qT1zBcvvmksZh47snp8KxslZRfXVpfU328LimkJhbsMILMbaiD9p8w9wmop8SodG/zxLtDgeLWt0vzw+pvs7vY0n2bFvxNxmb9kW4+NQz4stlH4/wXKfs+1rKfw/n6G+1uZePt4lAOiWjP7TuZ9KilxarySX54luPAqG8m35/wSbW49r6d6+/vRR/cQH41BLiOIl/d8i1DhWFj/b8/uSLe52CGps5zoJuO76DgO+xqs69R7yfqW44elHaK9CbhtkYe183YtJ9lFH3Co7ktkSa8PTW7gcSBQGg4peRny1+6gMGxPRWPoPvIoD3tT0oDZZYk0AxG2LNr5y9bXzcA+k0BswW3LFz2L1tvJxPpM0BZreoDMX6A2pfoDcl+gN6XaA2q9AZg0B7QCgFAKAUBg60BDxFugKrEpQEXZjQGHS43x7340BvsYW2nsIi/ZUD7hS55ZG3NQ9GagNdzEqvFgPMigMP0xeUnyU/fEUAGInkR5x+BNAYteNAaWc0BXYzatm385etr9pwPhNenhSYnfPAqZFzOf1EZjx+tEfGvVFs8ckipxXyk2R7Fm432iqjj4En4V7kYzop8V8pF8/N2rS+eZj/AIa9yHmYq7++eNc/PFQfqKo4+MT8aOKSCZjd2hdfW5cdpA4uZHPVcwHwrAyNSnQRw5FRHrAA+NAABGoEfWEHXyAYj1rw9JNjaV2zql+5bHUOQPv/AAoC0wm/+MRZ7ZXA5uqn4iDQF/sr5Sb9wgfonbTzsC5xj7JHHxoDv9hbQuXkLPh7uHMxluZZIjiMrHTzigLVLkUBIt3xQEm3dB5igNtAKAUAoBQCgNbpNAV+Lw1Ac42NWzccNpmgj3DKfwoCTaxiv7LKfDn6UB6WbrQGhsOOcn7RJ+816Dn7u++z7XdF4MeltGYaeKrHxpZvY8cktyqxXyn2Bpbs3XPLMVQE+ck/CsuzfMw7Rciov/Kbfaezs2k6Ziz6a9MorJUzx1SnxO++Ouadvk8EVRPloSD7+VZKmtmYOo90U+L2neuz2l243XM7EEc9CY9wFZKC6fnwPM76/nxIYE8IBHTn5QNK9PDAmdf5+NH3nq7ga8ZkjFmHlWLPUS9nYO5cYG3bd/sIXH3EetYSkjNI6rA7n49xK4YoPrXLi2x7wst6iozMsbW4rAzdxdi31FtWut5STHwoCbY3UwCe2+Jvn7Qtr6JBoDoNlYDZVsgrhkRvrOmc/tHMaAvbGz8C751t4cv1Cpm9ImgLdUA0AjyoD2KA8LAcTQGt76igKzF7yYe3xuL5A5j6LNAbth7YN9xkDhAQSzd0HwUcT74FAdSrUBlQCgFAKAUBqc0BR7Z2VavDWQeooDicfsDF2iTbIup0+mB7+PrQEHB7axi9mGVWlmW4VJIXvd0wZI04+R1FBYt8LvCrkhpBXjyjx1/OpIyjzRFOE/7WeYvZOCxOr27bE/S9l/cwg/Gpl2Uiq3Xgc/tL5NbRnsLz2/1WGdfwPxNeqk7e6x26v7yOX2huPjLXC2t1etsyfOG19Jrxqa3RmpQls/oc7ibZtkhwyEfRcFT8QK8U4mXZyNuDwN6583auP0Ko0esR8a87RGWRlzhdysdcGtpU8bjifRSfur28ny9Tz3Fz9C4wvybPp2uIUeCJJ/aY/hXqhPwHaQ8S3wnyf4NT3+0ufacj4JFYyh3mUZ9EW+E2FhrXzdi2p65QT6nWvVCK5HmdsucFYzSJZfFTB9awqaEkDLEbtZtRdYn9fvfHl6VCSFbf2BfXgoYfqn8DBoDKxu9fbiAv2j+U0BMtbtKPbuz4KPxM/dQEk7PwtsSyg+NxtPy+FAab+9WGtCFddOAQSPcfZoCA+9V258zh7jeLaD4afGgMI2hd+klofqiT+P30BsTdJrmt67cueZgfiaAt8DurZThbWep1PqaAv8JgstAWCLQGdAKAUAoDFjQGl6A0NboDU1igIGO2Paue2gJ+twYeTDWgKTGbrcezuH7LjMPLMIPrNAUjbGu2P/SYCZJTvrwjh7Q9KGUXbkZYXGNHdbhxAMj3g8K9hKUeZD2aa9/UnW9pn6Qny0qeOIa3IZYWL2ZvOItvEx4Zhw/CpFUpy3InRqR2+BvqVW5ETvzPDQ9RgTQyRqJqNkyPUsseAP8APjWLkluZJNlngLOUa8arzldk8VZG/FbXt2/adV+0wn041gZFPit87C6KWY9FWP4ooCE28OJufNYc+bz+OX8aA8GCx9327wtjog1+EfeaA34fc1SZuM9w+Jj7tfjQF1gt2bSezbUeMa+p1oC2tbLFAS7eCA5UBvWwKA2BBQHsUB7QCgFAKAUBiRQGJWgPMlAeZKA8NugMGsUBqfC0BW4/Ytu57aKx6xDDyYaigKTFbsEfNXCP1XGYftCG9ZoCqxezMSoMWizcijKVPnmKkelAU/8ApW7ZMXrT2/GCB+Xxr1NrY8aT3LLB7cVo7wM9dD+VSKtJEToRexcX8bhrft3FJ6TJ9F1r115MKhFFfc3qsKYtW2c+AA/NvhUbk3uyVRS2NZ2tjbvzdkIOrcf73+WsT09GxsXd+dxBA6LP4QPhQEzCbl2x7QZz+sYHoIoC9wW71tPZRV8gKAs7WzAOVAS7eDA5UBuWyKAzCCgPYoD2gFAKAUAoBQCgFAKAUAoDyKA9oBQHkUAigMSlAa2sCgNL4QUBou7PDCCAR0ImgKPGbi4W4ZyFD1Qx8OFAarW4mHXkX+2SfhwoC0w2wUTRVAHgAKAmW9mAcqAk28GBQG9bIoDMLQGUUAoBQCgFAKAUAoBQCgFAKAUAoBQCgFAKAUAoBQCgFAKA8igEUAigEUB7QCgFAKAUAoBQCgFAKAUAoBQCgFAKAUAoBQCgFAKAUAoBQCgFAKAUAoBQCgFAKAUAoBQCgFAKAUAoBQCgFAKAUAo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5"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7" descr="data:image/jpeg;base64,/9j/4AAQSkZJRgABAQAAAQABAAD/2wCEAAkGBxQTEhUUEhMWFhUXFx8YGRgYFxwaHxwaGxoXIBoaHx0gICggGh4lIB8aITEhKCkrLi4uHx8zODMuNygtLisBCgoKDg0OGxAQGzckHCQvMCwsMCw3LCwsLCwvMDcsLywsLDQsLDQsLCwsLCwsLCwsLCwsLCwsLCw0LCwsLCwsLP/AABEIAKAA1AMBIgACEQEDEQH/xAAbAAACAwEBAQAAAAAAAAAAAAAEBQIDBgABB//EAEYQAAEDAwEFBAYHBQcEAgMAAAECAxEABCESBSIxQVETMmFxBiNSgZGhFCQzQmKxwQeC0eHwFSVjcpKisjRDwvFz0hZUlP/EABkBAAMBAQEAAAAAAAAAAAAAAAECAwQABf/EADgRAAECBAMGAwYFBAMAAAAAAAEAAgMRIfASMVFBYXGhsdETkfEEIoHB0uFicpKishQjMlJC4vL/2gAMAwEAAhEDEQA/AM7tMvNg/SEduxpgKBYSR4nSFEeYqbLxCE9m8242E/ZqeQpQxwEIE46VC2YIUtdi8AYgtuNtN46JKlqqdpcIW4oJUqzfCcqL4AV03UNjj1Br3RMFeCQCLvyolW0LcKQC0QMbySsqPkJSKV21oVYSM8SIM1rNspBCRcNmdO4+FuKCp5yRCs8qD+g6US6iUacPIROnzBUI65olgJmla8tEr+6zjtuU4KSk+yZn5iopR/XSm20LUpEylaY+0wFeWmSR86oRZHs9egqT1AMe/FTMOqqIlEM0uD8/OmtteqjjO9JPVRiJ6xStbZAkjjzqTDkUzTIpXtDgta1tVRCWhJHME8XIUNfuBGPCoXDakQ4k90/0aQ29yUkKHI/L+dNrraYUggDJxVCTsUcI2oNeR4Va1bzwqtgTivoXop6LdumUkQOM1znNaJuQYxzjJqwZbjjR9i9pbeUORb/5nFNvSbY3YLIPL+hNI0fYv+beP3lV0w4UXBpa5bLaF5LLSQI1W6Z//nWaTekKpuL8f/Fn95mibjhaDqxHwtlUPtX7a+URu+q9xKmY/WosaAb1Wh5mL0Ks9G/RkvkFIny/rFG+k3o6WEkRnr4VrPQh1tlt1KgC4yqFlI5GPkDPwNVem123ca2m1jtW060Z3VAAFY8SE5jz6VMR3+Jh2JzAZ4WKdV8WuhBnkcUEUYI6ZpttDQTKSdKgPcvSJB8JkeUUpKufMflVyoNChzB6/wBfnUNGD4VI8x1yK5K8g+40lFVGWLEuNiJ7Q6QDiVEx8JNar0ZCWbW/c0hTtu6zpV4B1WrT0mOPlWLU6QBByg4/rzq8X5HbIRIQ8BInjpVqTPvokoAXfFfWvSj0gau3lWqFBTbllrQScB1PrE++AQa+P3K0FlopnWCoL6ESCgj4kEeFeW94pCkLTgp/mD8qDKt0jxmpgBokFYkuMyvbwALMcJx5V7VLpk11TcaqjRRa19LC9XbNqtndWFIZ72eJ7RYCgeo+NHXl46hKk3SUXbIThSXEgoHWEAqR8YFDqU8lsBxtN00VZWELeCfiRprzZs76rG8LHVtxxKJP4SmZHgfjWngsgM6m/jYTCxaC0k2r30gFMlhZWYB4iVaUr88VzTDYUrsVBlwDStp1KAk9QCSSJ8qFv3G1Li7tlW64kOISTrPiFqCVg8SRmjblxQSkOaHmgBpW0UpUhOIKtKSpMdDIqjSpPbd/JLblhtSyEDsnJAhSpQryGkQPEYrx5pIOlYS05BggoLavAQSaYFa1ITkXTeqYVOpIHsyZnxSOPKqkOFSSGF9oiDqtnVElGeCSQkE+BzRSiud3vSLbFpoiUFKv9pH4cUvSn/1WgvGwptQbgAHLTkawY4p/9zQdjZlQONUfd4KHl1oFsyma+TUtSaKbXj+v6514+0BkGR8CPAiuW0UgTz4ZoCYRJBTOx4KgDEHxjw/M19V9F/SdlDZbSoeqneP/AHEgqUpQjnEACvl/onsB69cKGVISUwValQdJ5gcVcPyr6a9+zRspm3uVJzMKAUnUMEiII58zWePEhn3XlaIEKKPeYEk9I9ss3TioELBJR0cygBCp4GNRpX6KbIbuEvl5xTTCSjeAlSlAkhAkEdSRBMEcKbXPoOq3BeuSXAiSQgSlXIcciOOas2PcpeYUm2KQWVJeUkJV9ktJTMkDUYBMipvjNDMLMlWH7O8vxxPJabZvo5arQjtUqCkQEhS4lIwkjSRMpAxy51kPTD0ecZNw8CexeKANQgpUlxEA5zujCuc9abI9IlIcQtm0IGlKSuQnGMBMeAJ4c6cftJSXdna23BpC21QIIcBUABq5QSFSOkVnhPeIgntWmMxjoZ3VXy9vaZago4iQZPeSqJSf650jXtJQVKTEEqGeBma4yviQlIVBk88xI86XLweXE/1416VV5VDRSduCZE94yR+LqKo1cPh51dbtFRTgwVRjhJ5Tyoj+z1AplCtXaFJScH+Y8aWpT0CW9PA14vnw40XcWxCe6O+QDq44FetW+8oFSUy2TnPDkenPNDCU2MZoYgkkccTgfPyqHTxFM7JmXWe+orRwAg4BynqmgVMKhJgkFRSD1I6j7tAhEOre/shjwHnUg3urMjEe+fyruyOlW7kK6591MVtga5dSCpIMhOFY7p4R04HlQa2aZzpJatsiOPDpg+IrqY3ICgg+s7gB0iUyJmPCuoli5r6Vvkmlg0CpCrZ0g8mXCVKJ/wAyQEnyIqV++2Vab23Ww8o4UjS1PjGkhzzoUOMLUUPN9i7GVIJSE+bWkz8R50xtLd9DcMlFwzxVupE/uLGr3iadROauYYuUJX2C0XrcQoKSSU/uuc/FOTVWz30KJLClWy+aCtSgo80gpSFI8jIpafojskTauAxpCVOJJ/FqIUj3fCml2/cFJVcJTdIAA7ZG/wBn++IKf3hFFpXPExJEOpQCntkdi6chxGnSPxECdR54INe3mQDcJDgAATcMyFDPeXhREcYUPfXWW8It160qwLdwAlXmQNCh8DVLiAl0pbK7R8EAtrB0KjlGCgHrvCnKi27+ytuEqcTK1C6bE6XEYdHmMkAeRFRSwFJxDyR94YcT5jmB5EVUp5AWe0SGHROpxlYKT03BAjxBBp6LVldul9b0uFUAtt6eAkTJg8MgifGl8VgpNOYLzUD5LObUZKgFylaebqRvgD2kDl41J6zBb17sEQHBlJPRXsmmCm1LUFEFK5w+2mJP4kcFnwGat7NaBK0pbKhBcSk6Fjo42QCkePU0Q4HJK5rmioWf9G7wtOkpbK1kFKY+6D3jPPGPKa3Po5tq8IVxSECcOpRuyQAEKSUz5kGsdsywOqdEjtMQvS2Y6HiAPmad2xCRMW6ZKgorUVwCeKx90zEEVGJCaRMrTCjODpDKvRaG69Oy80Wl6ClzdKlw0pPuBUF/7R41o7Ta7BRaNKQShJCNcgow0oAykkETAgxxB5V8kvrhCk/9SyTAhLbJBkK4TjeHIwZo1lvtEPpCnnEkDXLYRBlMIjMuHhPQ8KzRfZ2tbMXOi2ezx3RH4ToeQndV9evdgtOoIRKZnebII5gYORjpWde9C7lq1Nuw8h9C1pKkOjTOlQJPMcpMASc1l9nbVcQqfoy5S52SVrcKSlR5HknTnMAfGn1t6Y3LZcD4RoSdKQFBxwQMrUglOpB5EHmKXworDSvNcY0GIJGnmEhd9GbhlBSW0tkO6gQ2VKSnV3grCVce7q4HwoO29A3HEuOuPdklCiEy1GoqMBWSNKTmflNfQ9nftCZcwS2rHJWg/wChyP8Aka8vNq2lwrQnUUuANrSBphYWlSVT3YEKyDRd7TEyIkgz2WHOYM1grnYTFuwrs3Ct0LTxEaiVDcB4DVnl+VZ9xmAsdi5pafG6V+samMD20eMdM1btLs0uvBDtwsC47PKY1ZA7Jf4pxqkzg6aBu2xofPYu7jiQCVHU3x3IjeTy1QOWRz1MEhOc74rJEdMylKV6KV5ZmHdxv7ScL3HMfdP3SPMcTVyzoeMaEgslJMTJgbihjAONXhVj7GblP0doam0qKe0kLPItGd1XUA9fKuK4WlQW2n6vp7SJLYwOyUmN72dUHjM1QUv7KJrfDeljL4It0krVp1ApSMnoGjn8uIoYgKSF6XVetKQ5wBzhtQ4A+M8Zotpzdtgp+AJPZpH2YI7yFTBJjhjNDruUaCo3Dhl2O0CYCgTMLEzqPe4nyPGlnqqAaXnuVYsVeuHYKlJmCrKf8vtYzicRR7DagpO60jU3pJJBC8dyMwepj30O423quBouCEpBI5o8t3I6SBj40Yzbw42fo+iW8qcUdKU+/gs+454CubKd6rnTI9dOK7ZzoDaQu7U2QO4hBUEjpIWBPM+fE11F7CfdQ0AhdswmTCHSgrOe8qUqMnh7q8pg4yvskcK+iEtLdwI+sL1M+DZdHnrTlPyo+yttnakrS+9jgBpEHqFEEj51m7S2hWq3uE6uQV6tQ95lPzoi6ulpxdMA9V90nyUndNSdi2GXPmtDS2dRPlyPVfQ+2sXUw6gvn23XCpQ8lAAiitn29g2QW7cAjn2iz/5V8ubDaj6pwpn7rn/3GI8xRS/pDSdcKLftpGpH+oYrO5sQVJK0NMM0El9R2hs+zuAQWW0KVxWE5x7499XNbLVAT9JQ4kcEupJ+BmR7q+YWfpEs41p4TkxPgDwmqf8A8kuAvUlQIBlIWhKtJjkSJHPnUjM7VUCWxfXrb0St1IKdIaJ9hSXEn3LEjyqra3oc480W1XSnUiCkKISUlGUgcoPOvnrf7QrgABTTK45jU2SOhImfOKb7M/aNrUEFhaVKwNKwofMClkU1Eyc9Db1tK0NO+rX9wpC0p4d0a8HHECc0I5b3zcIWrUkASF44TAlQmB0JNPmPSsgSQsDyn/iTQbP7UkpxcWbiE8NSVJX8RA/OuBcECGkSKXH0XdGgtMJd1qClFWrSk+ypKcQORGDilrB0j7S1SUlRVuFRTkz2oI3hOAIx7q+gbF9IrO6JVb6gpPeIBQRPWMT4Zpuplp1UOJS4SmNakpmOmoZ+Ip3e0OLZO3dUIUBrH4m6HmJL5G5teQB9PBGgCG7aJ6JOcnkkwfdRNq8VJfldy7upQApOkiSPVjjKzPHkFcMVu9qehDy5LF442kp06FJSoEeC0weGAVBUVlNq7CuGO0DiLhzUEhEKCioAiUJIkzkyuBg8MVaLGY5kgdrf5BR9mgvZFmRSTv4lJ0sd71Kj65KJcdA4f9pQkbo5rxkV1wuFKhNqiLkd5WpQPUcdTQ6QeAoVxtSlGLcH1wSdb3T/ALfeG6OasVUAZHqrVP1jgpUlPHByZa+PKtZK89oF2EebolLie2t4U6ZQ03g5HrUGOHVE15Z6XFLm5DuOCG9IISBBIJgKHORnGas2GQVrCjb99SglocFCN9JjKfwzjpUrC+Op1CrhtUmT2bekHdG+RiFjmI99Y4jz74AqACOfZepAhA+ESaOcQeXdI7m7ELP0t1UuAEhETI+zOSSrxz5UPeRpuSQ9uKSCrm3x9WREGeuOHCm1sl65W41bvKccUpOA3EJHHtM4P4jIxxrfbC9G27VZdWovPThSspb8E+0eqz7gK0RIrYYlfVYIUJ0QzvZuvqj2T6D9oXFvoFuhxoIDffWCQDrEkdmfMqOTgUh21sxdrctNK+j7rJSh0iAU8PWpM7x4SfjX0197UoDmcny/mfyNfLNt7QL94hYYQtIC0Nla90oBIGoEwnmRw4ioQoj3urktEWGxjBqgmVKCLYa2UBKydIypvj6xJAlQPGATmKqeu1hLo+ltglydSUHS5wMqGIVOe7yOaHacKUNeqZToePEgrQZ+9J3kec8K9ubk+vH1calBWgAFC/xcIB+HE1oyF9lmImb14lWO3CdTn1pZ0oBTCct9VHeyB+Ejj8a7XSXGNKHXSQShKsBxXNwnpMjj+9xqx7ayytR7dIlAyEnUSOCDgEpHjjhil7l7OjW+oyIcATgj2U5jhjgBwxRcb+PFcxtMrlwR+ybVRSrTs9b8LUFLKl96cpxAxwrqUtutCdTjyc7oAThPIGTx48IrqQEa9FQtOnVSQq1c4hxo+0khxM/5TBHxo+xtXAB9Hum1DkjXoPvQrFU3F04k/WbVCvNBQfPUnn41QHLVeIcaPMgh1PwIBoiQO/y+yBBI3fqHdHXSi3IurSOqwC2Y8CndNFbLcGoKt7otKjAckQP/AJE4PwoPZ7a0/wDT3SPBBJb+IMpq19ax/wBRbAicrSNGo9daJSR7qds0jpbL+BTm5Yd0qU9aJdSsbzrRIKgPvFTZmOeRyE1l7wNhRLBUWznfIKknmCRGOhinNl2BOpi5cZX+JOpM+yFoIVHiU03e+kL+0bYvU4HqyCvhwlIC/kaV8MOTMiOYVk7KyW4ha0oV2aDvKSkkAkTmOGM1JdmA2VpdbJAnSFEHyGImnzTjCVjQp+0dHtbwGf3XB8/KiXUurMqaZufxtEdpHiICtXmk0vgDDvTf1TsW7RZq02oURqk9dK9J+YINabYLSbsrDFwoLSNSkPtgYJgesQojj4VidokdqsJBEKO6rvAY4iB+Qp16IbZTZuuLW2VpWgI0ggEQZmDg+VYjnILeJETX0T0f9HnkT2rjQJPBCsR7+daP6OEmBqMffSmR4if4Vh2vT61n7J1HKdCDx8AqlPpDt1DpLtpeOtORlAUtsKHlwCvHnSyKK+uoLyBhU1QjbSjcMhae6Fn/AGiviDHpztFHdvHT/mhX5ijWv2lX4MlxtR6qZSfyilLJ5pw8tyX2raeyrC7y+wgq9oDSr/UINZu//Zg3g2imsL1hLyCqfwlYV3egKT51hmv2q3Q7zVur9xSfyVRbX7WXhxtWT/ldWn9DTtL25FTcxjswmrXoreW6tS7dgI1qPqk6ikEHIMTpmBB5cqnbbCdbOpT7KULWlSkIaKFJK4Tqg41AkZBAImh7f9tC08bPHhcT+bdEu/thYcHrrBZ8e0QT8YFEueSSRmJHn3Ra1rWtA/4kkcadltGrdLCClpIyQVmRKzw1qUBvKoV9zE8Bx91ZJv8AaZYST9Hu0E+yWz/5VXdftAsnBGp9IJGrUyDI6YXzx7ppJEmZRoKBM9t3xatXXdKtRTgJyoasJ8oBk++vlFrbAm3+rur1AxvEB3jnhu+7pWu9JPSa2uQgIu3GUJ1KUexXJVEJGDhMTNZpCbTcm/PPtBpWNc8AmU45ZM1qglrRXNZYzXuNEIm19Xi2VAegFSjqme6oY3eUwPOrLhhQ+kDsGk8JGrjx+zzw54PSpOWltBBugpWudRKhu+wQUHlzn3VImwTr7RLjnad3sXQQ3HXUgFRP5TTmIwWOyQQnmz3VRUoLGbdJ7ONW7CRHcOO9y4e+qEOLCWoW0nSownG7+OY4n3nhTVKdmKKVJecbKUQUvslxKjHEltUk+7pQl9s1KGx2Sre4AVqJQtWvMYKVQdPKKPiAnO/JDwnAVHTfvS554hatL4VJnUQQVeJkE11S2ohfaq1IaUZ4txp90GK6lcXA7eaLQ0gZftRto1cpnsX0qxwDgOPJVWvO3Kft7ZLgjiWwZ8dSaWrt7VXB1af8zY/SaItLUoMsXiAY9ooPlBqoOnUHkokDM572kc1E3NsrC2XGzzLa5H+hQ/WirJASfUXmjwXqbx8SmavR9NgYQ8OU6Fz+RoZ50D7Wyg5ykqR8oIFNKXpLolnOg5EHqm7P0ggarZq6EcUpSqB4FBCpNUuLtCqFoftFj2VFY/0rCVT5KpUx9FmUuutn8SQvPWUkH5VpbC5uIHZ37LozuvEg/BwH84ozmgRK5dwrbV9xSdKL5l9ONx8FPuAWFAe4++g762Sgan7ZbQ5OW6pRzzG8j4FNGqt3lSXNntOj22DB+LZI+IpfbvtJUdDz9oucpWNY8iRpV8UmiEs1IOhwSLll+BAS+jSQOmreHzoa+sEAS4ypkTHaNntG89Ry6YV7uVMFFa41G0uPOEKPlISffND3LQZ3i3cWZJAC0ntW1eB4ceGFH9KVzQc0zHEUBvh9klGzrdRQTdCRMBLSjkfdyeXEn5VQWASdCtYiQoAiR1jkJxTpva2Ej6cuNKhpQxEx9yZGBzPyon+00lKp2m9lscLcwR7Rg4QOAH5VJ0Nkp31V2xYk9ePosupjrxqotCeInzpztd1lTWlm2uC4CPXEqgg8NTemApXIA/HhSdVi+cFh0kED7NXE8Bw4+FZiNy1h2pUFW9QLRpiPR10pSUpcJK9Ck9g4ClWMTwV7quHo4/8AdauO/wBmNzirEwOn9TRENxrJB0ZgpNJCoivSqeVP1bKWnCrV0w52cqcgqPSAmB58PGhbjZbm+oNFISsIgrBMn4Ejx4U3gOSD2hlySYnpNehw01f2K6NeAdH40mZ9nOa9XsN0Eg9mNKdWXE5/CM5V/Cl8F+ib+oh6qu3tn0JbuAgoQTLbhiCR0mfmKPtduukpK7pHezqbCynxAgSfCRQiNkKOkF1pIUnUZcEA+yrorwzRFrrQhkB23lKyQDpJQZ76jGevPlVGwjP3kj4zZe7nfFUbUu0Pyp1/U4DAIbIBT1USokHoPnQZaY3oWswMbvxnewOHCmDry9Do7diCsHQAIdPtcIEePjVz92vtFk3qMtgFaUGT/hwBwHXhwp8DdL81LxH63+lK0NW8t/bLJEKTAGtXRBzA9xNQKGuyUdDxIXle7CRySRHHjn5UxFyo9jN4lIAIgAy0nwgZJ8KHcf3Fj6Yo726AlULxkqzg8OtCTZemnG+aOJxNZ89eF8FTtJga5+jOtggECSZHJUlM5rqldOtyIu3DgTKVcecb3CupXBs//KdriAM/3dlNV+19+0SOhC1J/SuQ9aK7yHUeSgr+FFp+mDlPmEn9Kk7cXAyu1QRw7kfkcGr4Tt5t7LNiGw+Tj80KLO0PcuFJP42/1FG2/aJA7K/Tw4FRHuzPwoZV0Pv2ST5FQ/Q/Cq1v2/3rdxOOSv5ZrhIW4LjiOp/SU2KbokammnfHSlXzEUW6yEj1+yleKmytAPjACh76zyW7OcLdHhoA/WnlkttIHYbTW3+FSFiJ/wApj+NNOfrNJhI2ciPmoMqsZkLurVc47rgB6/cVTJm6WRubRaeHJL6SOXCVhQHxohu6uo3doWrw6Oaf/IGvXrW4UJXaWTw6tlIJ94Iz7qKUkbb8wg1WS1CTZsPeLDgSf9pk+UUG4pLMZvLMkxCk60HHd+6fz8qvf2aJlezn0xzbcUfhKSKGfvENgJTcXrMzuLSFBWDjiIz4HniuNFza0v59FJvaYiP7QWZbIhDGDH3RkQBzxnpXq9r6gonaD/cSZ7CBHtka+6OQ/KrbjbYVJRfBCS2BoQySMASAfZBknz4VB3bXe/vNw4QZ7A8vv8e6OQ/KhO7KbDXLl/1XP7QRK/rt6d5BkIjjG9GvieX61W9dolc3F9AdSCdPCY3e9lR4fDFXXG2JKydpPzrTkMnHDeO9xPL86gvaSQVH+0LpJDoz2R3AYwd7Kj7q4m/PffQBt+W6+ta3GjMrvz64JIAHhCBk5P8AQrlMslJPZ36vXhJIjw9WMZ8T8qkraaQT/eF2Idg+rO6DG738qPWq3L9Gfr14IeEnQdwH7o38qPXFAm/PffQgG57t19QLy3b1Khi6J7bTBPl6sQmZ8aqfskw79Uew4BOo4/wxu5J68atvbluVg3N0QHeaTug8u9lZqh9xuHPWXQhQ5YQPHe7x91AyuW+7pRs6ffdd1uurIAPfUnBpAnfPq/Du7xNT+gwpf93rENCQXFbgxvd3Kj0Pjihn+xlzT9JwAUkxuDqrPE8uFWWybdToBXdaVIBBIz4uGDwj8/jxlP07LhOXr3RVrYrliNngktEpBWoahHfX488xyqpu0Xoa+pIjtSBKjqUdXBWZ0/ARThz0TZ0tuNF55EHUEqTrUTOnHSeYngeFZ1dqylIJYuCe1IU4CmCAqNAxx5SetLSXp2RrP1+pFXFo7Fx9VZSNQ1Z88NnVj3VMMPdqIYtpLX4dKRjCt6NfKlrzLHrh9GfBEQCoeqGeOMz+lTDbBWn6o8ZbkJ1jfwN+dOMZgV229fy3xXSMr0/NfBXpYd0M+oZjXiYkmeKt7u/wrlNuw+NNuJI1Hd3uMBOffQIQzobP0d078FeoZzlHdxVrjSNTw+iOAgTp1ncHXu5oA38PypiLpr+ZFOuOwn1lsISBG7gdDjjXVWhtJSiLBahpG8Vqzxz3a6qV1/l2U5N0H7fqVCdno5XKB7z/AEaJt0uokt3iRjk4eHv4ihHPoySpJS5KSUkY4gx1xXhVa/4vy/jU/d3eZVJvzr5BMkN3Ubtyk/vjh+tXpTeAYcbUP3fjH60mCbTn2nvT/OphFl/i/wCn+dUDt/7j2UizUftHdaJlu8XAS1b4/Dx8eNHrt7uN7ZrC+pCY/I1nLdnZ8ZW8D00E/CDny+dEJb2fj19yP3D7jx90009/OfyS4TPLlL5psbY/e2OP3Vq/hihnLNkSV7NuEeKVkx8U1Bq5tgCBf3Y/dXA901aL1oDG0roeaV11EDi0691Q+9bIAOq9aE84AHvmKivagghvaD0H7rqJCvfqMfCjl7QcKfVbRDoPFCkCT8UkHyNZu9tBImASeAgcfDlQdizCLcOTr+BTsbROlf19oSkAwxx8BjCBz61Je0sq/vJH3TJYxPtHGE9BSNvZYIB45+NMtludm0UpuLdoFydLiNRP4lGO70FD3tvzRkydOg7JivaKhKv7RgFwEKNuY8STGTyA5daqVtcyf7yI9bO8yYSIGVdVHl+dRRf7+7c2+oKnWtG4f3Y3VCJ+FTTtFX/71t9rICmxHitWO90ok3570obcuH4VFO0jAP8AaemHsepO74qxlZ5fnUBtIiCNphMPSJaO6PaVjKj/AEaILywpB7Roq1FQcLY0wThakxkgc/KoIunITFzYmXioakDlO+vx6DyrnAi+O9cwg3w3JfeXwOpX9onUHZA7IyB7ZPtdBQyr4nWBfKErBAUg+HrFfw8KcLuXdJ+tWWX9QlKckHvqxiOQ8KFu1OKS6fpNmuXRAISC4ep6JH8aUk38d6doFy3fhQV1eT2v19apiNw759pXQAfnU17QOpZO0iQWwCoIO+cbox3Qfyr26cc9d661gxOkCVn2U9EirEKe7RRCrMkMwSAmEJxupzx5Uaz9fqXUl6fSr9g7ZCFtTfTCYOpCgE5G4k8ZgaZx760Q2i3con6QpKkySpOCnePrCOBA3jPDu8MCspbF4m3g2Z3TpSdMJEHeVnvfrV1pdOhuCu2jtCEgFIUTImT0MBPlNLI36ppifprwTDaGzFwv604A4EhOFDWtQJGrOAhAnJySaTkStCvp7hSptR1QqQlIHDw/ga0LV07Kwew7QJ0GFJAU46YOniUaUfdgg44VVepUo6muxSQkNNEhJGjMhSR3DgZEjPAV0jc+6Pu3Lssmtfq0E3a5KpCdK40z3h48TU23UEuxeuJTGNQVKj0OeFMNrsuBkEdgpucYTJ0wNYMwUqIURVyNl3rj5SlhtxxaMQ3yxy5cQJ4V0rr9S6YuW78KShbelOq7dnTmAqBxxxrq3Po96LL7GF3uz2VJUQptSdZScYKtQB48pHjXtJ4jNvQ905hxJ06j6Un2khsOKKkDMKnrrz/GqB2YJ3EmDHD4fGrtqKlCVQT6oDHVCiM+6hsyBjfbn4T/ACrdNebhnWauRoH3Ez8/Kimnt09mhIVHGAYHMkdBQV0mC5HsoVj50daOKQVQdMvJJA8sZieflRxJcG0qStpHRCQAYjUQCcGOmT0NHWe0e0xAxB4DicdKSbRaICzPByc+MHj50MNqFpQSEairODkie6POlc8DNMIZdRq2SLtSFDuwQZkQeHCRy8KJTcDSTuwOOB1j88V88ufSJxc605KyoQCIScaD1xInxpmnaesQhC08DKsDJyB7XAfCalDiBxu8lWLBLWjdfVP7r6PvbqEqPEpEE8cY8vyqtb7AGkakwondnJgZOc9KSWdwouHPBPTnAHnPjVqFrUpJkGUknlmI5DxqqiQibxTajmSCZGOA5j31Fh5tAKQyCCZMgEk8gSeQoN10gIkEDSZxz91SDs6OOdU4PQ0aIVCLF+3qMspIKgo7qckTCj1qYu2lEQwkkr15SnvcietKkKJ7sHcIOeCp5+PhRmznFaSMciceWPLFASKYzCq2kqVAz41cm5tykTbIJ1azu95YGJzkHkOVUXvEUOlyIH4v0okA5oAkZI/XbHUTboO9rOO8REDy5R4GpXBtFawWU76pUQDnQJgHkD4UttyYOFGDBOk4yYnpmrVhQKcABQ1iTykjgPGaWTdE3vDaUQ5ZWp7Q9mN4YI+6kCd0ePCah/Z1mVD1XD1aROAdIVPiY5nnNQCz2ZRu94p7vMAkfKqGzKgqNKpn4jez5xXYW6I4nAf5FMFej1sNEtSE8Rq73iojz4UOvYFvpI7PJVMzmPZHQcqkjbCTIlQI3VDSeCeXxHyqxja/aLaS2tM8EqUNKUxJ1KnqfhQ/tyyCP96dCV6jZ9vqKtBEA6N47pPE+f8ACo7P2cy2pvSj7MGJ4qUrEyOH8BRFxcEiA6CkwRIGQJAkfd54HWuDqwjtiJAhKYggiCOBj9aIYw7EC+KKYlcbG0fW4m+1ElyUOstoBCRxSoCBHQpov0k20q4fK21uNs6UtFAMEoQZSFj70yZGeXU0Am6SppSUgkp3iqABBx16TRDa0uPJUDpbUkxG8d0hJxG7IzOaQQWA4pJzHikYZpK9sppxSlvS4tRkqMDyEDAAHIV5TzZt40pJKzO8QJTwSOAwOldVJM/1Uy6L/seaz20biGUj8ce4ifzFXhvebPRJHxAj9aBvGVON6UAk6gcU5b2argT8v4mlxCZmiWnCJb1FbZWd1I7uk+VFsbPdVqAGUgKVGYHJRo5hkhIT0EdKuSTBGBPz8+tK6LonbA1KBRsEqy4qQeIBq1Xo8zqStWdGQI/WaLt2yDMCOYgfKitXRCj76k5081ZjA3JWbKvG2BpFu2sTO8mCJ8cz5VT6Rpau9EDsCieCAoHVHGCDiKsS6rkk1xec6fGlFDMJzUSOSz9v6NQrD6YOMpUnnjkaar9EFpMOXDTZ4kFUETkCrClw/eA8pFUrspMkyep/nT43aqfhNOYVdx6GqUBoumTHLV+tQT6MuJACn2sfjmrTsiT3R8ZqQ2X4fkK7xHarjCZKUkuY2Cn1k3TYJcI68ABPGhlWfZSkOJcnOpMx5Zppb2PeJMb6uJHWle2zoURMwB86pDcSaqcVjQ2gS55ck1402TMeFUqVTP0eb1LUPw/rVXGlFFra1Q9stTaHUqBPaaQk4wdUz8qvddUphCEwVoWQeUYGPGRB86a7QtgktYJ9anw8P1r20tlKcumwUoXrJ31hEDs25JJ4geFZi+VXLUGA0Czq15z5/pVtrZrc0hCCorVA5Aq4xJxwn4UwuE2duRqUbtzICUy20DxyrvL4coFZ/aj/AGtwVFKUjSCEIGlIyE4HlBnwpv6jF/gKanLyz6JBADf8jXQXJOb2zQwFKceQ48AAGWxqSDgescBAHkmTQF131ApCYUQUp4AjEDw41bsm2S+4htZISs504IMSY94rzaGH3h/iq/5E/rSscRFwF06T57LPFM8AwsYEqy5IRxWIH9TUjcK0hJOBwFDg7xH9dRXjiuFaMW1Rw7FcHSEkTiZ/hVjN48gFLYSWz3zGRPDnnnHTNCrqZehJHtCD7jNA1TAbkSxcqQCEqgEz78D9K6qG3MV7RkkX/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1"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27" descr="https://encrypted-tbn2.gstatic.com/images?q=tbn:ANd9GcQqRK-30NECKK9CWT8cE2ZFQ_oe86aWxZ4Y32HIOFUmYbj8Uby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33" descr="http://2.bp.blogspot.com/-zNdt4hrywzw/T610iC3SBRI/AAAAAAAAALk/y0s2YlNQZMU/s1600/S-Curve.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35" descr="http://2.bp.blogspot.com/-zNdt4hrywzw/T610iC3SBRI/AAAAAAAAALk/y0s2YlNQZMU/s1600/S-Curve.PN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564223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0" y="73262"/>
            <a:ext cx="8229600" cy="654324"/>
          </a:xfrm>
        </p:spPr>
        <p:txBody>
          <a:bodyPr>
            <a:normAutofit/>
          </a:bodyPr>
          <a:lstStyle/>
          <a:p>
            <a:pPr algn="l"/>
            <a:r>
              <a:rPr lang="en-US" sz="3200" dirty="0" smtClean="0"/>
              <a:t>Key points of establishing an EMC Lab</a:t>
            </a:r>
            <a:endParaRPr lang="en-US" sz="3200" dirty="0"/>
          </a:p>
        </p:txBody>
      </p:sp>
      <p:sp>
        <p:nvSpPr>
          <p:cNvPr id="3" name="Content Placeholder 2"/>
          <p:cNvSpPr>
            <a:spLocks noGrp="1"/>
          </p:cNvSpPr>
          <p:nvPr>
            <p:ph idx="1"/>
          </p:nvPr>
        </p:nvSpPr>
        <p:spPr>
          <a:xfrm>
            <a:off x="457200" y="922337"/>
            <a:ext cx="8229600" cy="4877331"/>
          </a:xfrm>
        </p:spPr>
        <p:txBody>
          <a:bodyPr>
            <a:normAutofit fontScale="92500"/>
          </a:bodyPr>
          <a:lstStyle/>
          <a:p>
            <a:r>
              <a:rPr lang="en-US" altLang="zh-CN" dirty="0" smtClean="0"/>
              <a:t>What kinds of chamber will </a:t>
            </a:r>
            <a:r>
              <a:rPr lang="en-US" altLang="zh-CN" dirty="0"/>
              <a:t>you </a:t>
            </a:r>
            <a:r>
              <a:rPr lang="en-US" altLang="zh-CN" dirty="0" smtClean="0"/>
              <a:t>consider?</a:t>
            </a:r>
          </a:p>
          <a:p>
            <a:pPr lvl="1"/>
            <a:r>
              <a:rPr lang="en-US" altLang="zh-CN" dirty="0" smtClean="0"/>
              <a:t>Conventional: OATS, SAC, FAR, TEM</a:t>
            </a:r>
          </a:p>
          <a:p>
            <a:pPr lvl="1"/>
            <a:r>
              <a:rPr lang="en-US" altLang="zh-CN" dirty="0" smtClean="0"/>
              <a:t>Good news for ICT products</a:t>
            </a:r>
          </a:p>
          <a:p>
            <a:pPr lvl="2"/>
            <a:r>
              <a:rPr lang="en-US" altLang="zh-CN" dirty="0" smtClean="0"/>
              <a:t>CISPR 32 allows the use of FAR as alternative choice of SAC</a:t>
            </a:r>
          </a:p>
          <a:p>
            <a:pPr lvl="2"/>
            <a:r>
              <a:rPr lang="en-US" altLang="zh-CN" dirty="0" smtClean="0"/>
              <a:t>CISPR 35 will be published in 2016:</a:t>
            </a:r>
          </a:p>
          <a:p>
            <a:pPr lvl="3"/>
            <a:r>
              <a:rPr lang="en-US" altLang="zh-CN" dirty="0" smtClean="0"/>
              <a:t>Adopted </a:t>
            </a:r>
            <a:r>
              <a:rPr lang="en-US" altLang="zh-CN" b="1" dirty="0" smtClean="0"/>
              <a:t>low-cost </a:t>
            </a:r>
            <a:r>
              <a:rPr lang="en-US" altLang="zh-CN" u="sng" dirty="0" smtClean="0">
                <a:solidFill>
                  <a:srgbClr val="FF0000"/>
                </a:solidFill>
              </a:rPr>
              <a:t>TEM waveguide </a:t>
            </a:r>
            <a:r>
              <a:rPr lang="en-US" altLang="zh-CN" dirty="0" smtClean="0"/>
              <a:t>and </a:t>
            </a:r>
            <a:r>
              <a:rPr lang="en-US" altLang="zh-CN" u="sng" dirty="0" smtClean="0">
                <a:solidFill>
                  <a:srgbClr val="FF0000"/>
                </a:solidFill>
              </a:rPr>
              <a:t>reverberation chamber </a:t>
            </a:r>
            <a:r>
              <a:rPr lang="en-US" altLang="zh-CN" dirty="0" smtClean="0"/>
              <a:t>as the alternative test site as the conventional FAR.</a:t>
            </a:r>
          </a:p>
          <a:p>
            <a:pPr lvl="1"/>
            <a:r>
              <a:rPr lang="en-US" altLang="zh-CN" dirty="0" smtClean="0"/>
              <a:t>Bad news for all products affected by CISPR</a:t>
            </a:r>
          </a:p>
          <a:p>
            <a:pPr lvl="2"/>
            <a:r>
              <a:rPr lang="en-US" altLang="zh-CN" dirty="0" smtClean="0"/>
              <a:t>CISPR 16 will limit the size of EUT</a:t>
            </a:r>
          </a:p>
          <a:p>
            <a:pPr lvl="3"/>
            <a:r>
              <a:rPr lang="en-US" altLang="zh-CN" dirty="0" smtClean="0"/>
              <a:t>Quiet zone/test volume is not as important as before</a:t>
            </a:r>
          </a:p>
          <a:p>
            <a:pPr lvl="3"/>
            <a:r>
              <a:rPr lang="en-US" altLang="zh-CN" dirty="0" smtClean="0"/>
              <a:t>EUT size(</a:t>
            </a:r>
            <a:r>
              <a:rPr lang="en-US" altLang="zh-CN" dirty="0"/>
              <a:t>3m </a:t>
            </a:r>
            <a:r>
              <a:rPr lang="en-US" altLang="zh-CN" dirty="0" smtClean="0"/>
              <a:t>distance): within 1.5m(diameter)*1.5m</a:t>
            </a:r>
            <a:r>
              <a:rPr lang="en-US" altLang="zh-CN" dirty="0" smtClean="0">
                <a:solidFill>
                  <a:srgbClr val="FF0000"/>
                </a:solidFill>
              </a:rPr>
              <a:t>(height)</a:t>
            </a:r>
          </a:p>
          <a:p>
            <a:pPr lvl="3"/>
            <a:r>
              <a:rPr lang="en-US" altLang="zh-CN" dirty="0" smtClean="0"/>
              <a:t>EUT size(10m distance): within 5m (diameter)*3m (height)</a:t>
            </a:r>
          </a:p>
        </p:txBody>
      </p:sp>
      <p:sp>
        <p:nvSpPr>
          <p:cNvPr id="4" name="AutoShape 2" descr="“ict”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data:image/jpeg;base64,/9j/4AAQSkZJRgABAQAAAQABAAD/2wCEAAkGBxMTEhUUExQWFhUWFxcYGBcYGRwdFhcZGBUXGBcVGRcaHCghGx0lHRkYITEhJSkrLi4uFx8zODMsNygtLisBCgoKDg0OGxAQGzIkICYsLC0sLy8yLDQsLDIyNDQsLDQsLzQsLC8tLCw0LzQsLCwsLCw0LCwvLCwsLCwsLCwsLP/AABEIAMkA+wMBEQACEQEDEQH/xAAcAAEAAgMBAQEAAAAAAAAAAAAABAUCAwYBBwj/xABKEAACAQIDBQUDCAYGCQUAAAABAhEAAwQSIQUGMUFREyJhcZEygaEHM0JScrHB0RRikpOy8CMkVKLC0hUWRFNzgrPh8UNjg6Pi/8QAGwEBAAIDAQEAAAAAAAAAAAAAAAMEAgUGAQf/xAA7EQACAQIEAwUHAwMDBAMAAAAAAQIDEQQSITEFQVETYXGBkQYiobHB0fAUMuEVQlIjU/EWcqLSNENi/9oADAMBAAIRAxEAPwD7jQCgFAKAUAoBQCgFAKAUAoBQCgFAKAUAoBQCgFAKAUAoBQCgFAKAUAoBQCgFAKAUAoBQCgFAKAUAoBQCgFAKAUAoBQEDae2sPh47a6lsngGOp8QONYTqwh+52LWHwVfEX7KDlboVb784Af7QPcjn7lqF4yiv7vmXFwLHv/6/jH7m7Zu9+DvuEt3hmJgBlZcx6DMBJ8KyhiaU3ZMjxHCMZQjnnDTuadvGzZe1Oa0UBx2+G3LqXOytNkgAsw4kngB0ER61puJYupCapwdtL3N9wrBUqkHUqK+tkjnWx+LK5jdvZTMGWAMROo8x61q5VcVbM5St5m2VDCKWVRjfyNX6Zfme2uz9tvzqPtar/ufqyXsaG2ReiO33Q2s95XS5q1vL3uoaYnxGU/Ct/wAMxFSrBqbu1zOa4phqdGadPRPkdDWyNWKAUAoBQCgFAKAUAoBQCgFAKAUAoBQCgFAKAUAoBQHx3fHDvd2hdAliXREH/KoA8BJJ95NafExcqzXgd5wmrClgIt6Kzb9WaU2HY7MubraP2ZdQuXNlzZhbJzsg4ZpBP1ax7Gnlvfu/FvYlePxHaZVBbZra3tta+yl3Wa7yq2js9rWccGQGCDpwlWU9DoQfEVE6bjKzLccVGpTUls/yz+TPvOGYlFJ4lR91b5bHzWX7mbK9MTgN6sv6Tck8k0/5BXP8Tt2+vRHScLzdhp1Zb28Wl9Wt23LZ0VezI7toKVDOSSCeOnWPS7GrDEJwhK91t0tz5fyUZUp4eSnONrNu/OV9lzXj0KTH7NFpFuB1uIxIzJETJ04ydBxrWV8MqUFNSUk+aNpQxTqzcHFxa5P/AIINjatyy57Bozhc2gPszHEeJro/ZrD0qsKjkr6r6nH+1+LxFCdJU5WupdH06pks7x4sH5z+6v5V036LDtft+LOM/qeN/wBx+kfsdju7tX9ItkkQynK0cOAII9xrTYugqM7LY6jhmMliqOaa1Ts+jLWqpsRQCgFAKAUAoBQCgFAKAUAoBQCgFAKAUAoBQCgPkO3toi3tO7nMILkEgagPaClvGM0+6tRWnlxDvt/B2uBpOfDoqO9rryle3nawGAujAle7mOKD9rmHZdj2GXtO29nJm5TPhNe9lLsrc778rW6mTxVJ4xT5dnbL/dmzXtl3vbnt32Oe2ztHMXFtiUCLbQtxYW7a2wxB4Tln31DrOoow1vZLv5L1LkYqnQcqun7pPortyfpc7K/8qoU5bWGLKAAGZ8pMDjlCmB76+g0vZ1uKdSpZ9Er/ABuj5XU4iszyxuiO3ysXeWFQedwn/CKmXs5T51H6fyYf1B/4nPbS3re/eNxrYXNAgE6QAOYrXY32Oo13njValbomvo/ibHCe0VTDxyOmmvGzLXd/bwtXBcyhlIKsCNcpPeA10OlcNVoVeF4t0qqv9U+a/O46qM6fEsKp021fbua6+H8olbV28ly2lq1bFq2vey8TmJMkNxiDVbE4mNSCpwjlivmTYbCypzdSpLNJ6X7vA1bIyOl+4Z/o+zE/R1MN5nUV0ns1nimuUn8lc5D2wVOdpc4r5tIs8Rhci5nIEFVK6yCyZwDpEhYnpMV08KuaVo97+NjiquFdOGaT5pW72r/Lf0Oj3KdQl3vD5wc//bStTxKajUWZ20+pveC5Y0Za/wB30R0a3AeBB8jWvjUhLRNM3KknszOsz0UAoBQCgFAKAUAoBQCgFAKAUAoBQCgFAKAUB86303AvX8Q1/DPb/pILpcLLDBQsqyq0yANCBrOusClXwnaSzJm/4fxpYekqVSN0trHOj5MtodcKPO6/4Wah/QPqXX7RU+UH8DXjPk5xlu29y9csBLalyLZd2bLrl7yKBPXXyq/w3B5MXTk3e0ka7ifG+2w06cI2ummV2z9kdq4WQo4sxgQJA0nSSSPidYivoVbE9nDNv0/PzpzOEp087sXCbLw0x2S5MgbN257XUzm0bJPZnNGWJEc5qk8RXtfM73tbLp8r76b3LGSne1la3XX8tqVe0Nkdm5UHMORHnBB8QQR7p51bo4ntI3ejK9SnkdjrNytz8NiLDPeFzMLjL3bjqIAU8FI11NcjxujTrYnNNX0XzZvOGYqtSo5YSsrnHb97OGFx5s2s4tZEYKzu0yDJktPEHnyqDCcKw1VXcEeYzi+Lpyspm/ZW0TbtuihQtwQwgxxnSTprrNdBSwdOCio6ZdjlcRi6k3PNrm3v9NSxxm8Fy6CGKwzZjCgEmACZ8co9Kkp4SFN3j4ENXFVaqalbV3en50JGxWzq7cs0e8KK4L2sUZYuK3tFfNl3A02qevUu7Vlrbj6LCOB/EVzMqMqU+jXQ2GRwZ3eBvF7SOeLIrHzKgmu1pScoJvojbRd4pm+szIUAoBQGi5i0BylhI4jpPCgAxifWFAe/pSfWFAe/pCfWX1FAe9uv1l9RQHvar1HrQHucdRQHs0B7QCgFAKAUAoBQGvEX1RWdjCqCSfAUMKlSNODnLZK7OYub6LOlliPFgPhBry5zsvaJX92np3v+GVW8m+GfC3l7KJRhJaY8YjWrWBs8TTX/AOl8zyHHJVn2fZ2vpe/8HEbuY83LjWyVzMO7m0XRXUjQjWHzeSHnFdljKShBTV7Le3in39LeL6Fyhu1+fmpPQXDcKgWM3YKAuZpzFFsxEmAHJX3VXbgoXea2Z9NruXy1JVF3tpt/BXbx7VK3cile5mBy8JLGBrzChZ6GRyqzg8OnTzNb9fzre3dqRV3eVuhN2HvZirVsrbZVUsT7IOpiePkK0nEMPTdZ3R2Hs/gaFbCZqiu8z5vuNe3MbcxhU38rFPZYKFYA8pXiPA1BSjGm/d0NxU4JgKqtOHxf3Ol3R3SweJtFmF0OjZWi4YOgIYdJB4eBqCvi69Odoy08jk+I8DwuGq5Yq6eqPnuzNmvdK57jqpiTxIEdBxrSS47iNnO3kab9Nh1/afScBZGHtxbUBkgRmnJM6gz/AEhYSSeVafETnmlVt7/PW9vD/K63/wASS+XWK1+Xh1+hjaxw6Vq82mxF2h3my/mbX/DT+EV2NL9i8EbaH7USqzMhQCgFAUO1E/pz+tbU+9WIP3igKDa29eGw14WLjP2hVWCqjNIZiqnTqwjzigK8/KXs0Eg3yCDBBVgQRxBEUBkPlL2Z/aR+yfyoDYvyj7MP+1L6H8qA2j5QtmH/AGu38fyoDYu/2zP7Za9f+1AbBvzs3+2WP2xQGKb54DOT+n4fIVUBMyiGBbM2adZBURyy+NASV3x2eeGMsfvF/OgNg3rwR4Yux+8X86A2DeXC8sVa/eL+dAe/6xYflirf70fnQGQ3gs8sTb/er+dAS8FtHOVK3A6zBIYEctNKAlbyj+rXPJf4loynxBXws13HBDDEqzAd1Yk8hNYnGrDScHUS0W76GnH7LNzDXDmCBlK25+m3h+qOtTYar2VaNTo0y3QwvZwWIm7K/urnLwPl72byvlNu4HB4BWnTmCBry1FfQIY7DVI3U1Zm3gs+sNfAtG2ztEiJxGoClhbbtCBOhuBc5Gp4n6R61Alw9O94+unpe3wJ7Vu8prhdTlKOG+qVYH0IqxLHYeKvnTEMHWn+2Dfkd9sD+rYWy0L2t3tGZmUOUAuFBbWQQOEnnqK5TE1liK0pcuh2HC8FOFN0qvJ7J21avrbf/ktMabb27V2FRnNxWyjKrFCvfC8B7UGOa1FC6bj4G0oOcJyp3bSs1fVq99Php3GzZO8NzCl0tqjBiGJafqgaQRWk4rip0qiUUtjGvgaeKnmm2raaf8FNgma0QUJBXQHSRpHTpXOxzRlmT1KC9ncKndTn6x/9SXh8bdEAOwyhguvANOYe+sM00lZ7Xt57kNX2bpZf9KpJNbXs18EjLC271xglq27M3DusFH6zPEBfGlPBVajtlscf+mqZsrR9cwtrIirxyqFnyEV1SVlY26VlY216eigFAKAp9uCLlpuudfUBh/CaA4HfDCIcbZLorZ7DiWAMGzdRhE/8Un3Vf4fGEqjjJJ6czQe0FSrToRnTk4+9Z2bW6f2Ku5sHDHvHDWdSdezXU8TrHGtx2FG9sq9EcssZjMubtJW/7n9zQ2wML/Z7P7tfyrL9NR/wXoguIYv/AHZerNb7vYTT+r2j1GQCNeHjI6U/S0m37i9EWFxDEJJ9rJvxZd2Nm7MyjNgsPMCYtrxjWqEuHauxs4cblb3m7ldtPYGzmcFcPaUZdQqxBk/HhVepwqpKXu6G/wCG+0GFp0Wq8VKV76rl0McBu9s5H72HtMCB7Y4SQZ04aV5S4XUTbldmfEeOYWpTiqKUZXW3T81Jb7K2Rr/U7UjpMT55qsrhjZp3xZrmaf8ARGx+eDt+4t/nrJ8KfIR4w+ZqGxtjFoOFtgdc1zTpoHo+FNLvJI8Vbl3FVt7YuyzaPYYcK8iDmedDroXI4VLh+GRUv9RfMVOIza9x/BHEXNl2ZgpEaEieup4617LAUF/b8WTxxdV8/kMLs9A4NsZWBkMToB1M9OJqN4Kgldx+L+5LHEVW7J/I+x/JfYv2sM4vqUl1e3myglTaRPZGojIvESZrl8dxbhtKrkhUWm9rvXxs/gbSjRrSheUTuN48UtzDXEQguQIWY1zA8TpVT+t4H/c+EvsR4zB1qlCcIx1aOCt4m/hWDMkK2hBgo4+qYJH8+dWMPj8PiG1Slf1v6Oxyyw+L4fLPOFk9He1n3O1/L/ki7Q2s91szchCqOCjoBVrMiriK06880/Jcku437qbds4fF9pfuBEFlxJk6l7cAAAknQ+lerVm79n8HVrVZdnG+nl67Haj5RNm/2j/67v8AkrOzOuXCMW/7f/KP3Pl2+O00v429dstmtvkytqJi0inRoI1BqzSdlY6DAYGvSoqMo66819yyxe9iGzZtDC2u4O8HBKg8O5lYETxJJ58+Nexg1Jtsr0+G1KdWcpzab6b+fLwKvGbVa6QWygKMqqoyoij6KqOAqePumwpUI0lZc9W3q34ssd3GQ9o7BWKlFVW9kkjvMRzgAacO94Vo+KSj2l3q7K1ytiHNzUYtpc2vgu6/0Ogv7Hd1S4llhnUkhQcvtGGAPCVgxWvnh5ySlGO5ThjIQlKEp7PS+/4mRL2zmQw6lTEweMa61XnRlF2kizDERmrxdz6XslYsWh0tp/CK6CH7UcnVd5vxZLrIwFAKAUAoCq3iHcRvq3UP7Up/ioDi9+VIOEcDheZD4Lcsuf4kSrmAlauu81PHKangp35WfxK9GgzAMcjqDpzFdA1dWODpvI82jNAnmR4QIHLT4TPnWSViR1M2m2nr/wAmDD7wI56+FZ3PIxua3/PSvYu6JJLK7bGM6EZoHTXvdOHnz8a9e60v9CSm7JrNb6nuEw6ue84USBBOpmeHlpPnXlarKFrK5Ph6Mal7uxKubLtfXiPHj48KjVep0J+xht+fIhY/Z9pUYq8tAgZuBkSeAnnp41lCpVk7NWJHCnFXWv54FNfHeKyDlMZl9lhOhB8uZqxBt3lawlZWjch3zP8AP5Vnl0M4yuxu3sdcTiuzYae0dYHkfWfdHOtJxbESoQ9zduy+/kb7hdCNWV57RV338kvNteR9Lxm5uFyBsgGTKynTUhuEcIOnADjXK4iVaNKco1JXyvnvp0N8qsZWi4Rt4LTz3+JddiTMDhx1A+81wdHATqQc42st7tIvSqpOzNJsEmBE/aX86mp8OqTdoNPwkvueOqlv8mV2KwouvassTkuOQ0cdFLaHlqoq3winbExZXxtOFWi4TV0Wg+TzC/Xvftj/AC12ll0NB/S8N/j8X9z5rvzsG3h8WbdrNlCIZYySTM6+lSxWh2vAaMKWFywVvefyRV7O2NcutktoWbjAjQaaknQDWsnZbm4qYinQjmqOyLzaW6jYe2rO6lywBRdcoKsZJPGY6Dnxr2DuyPBcTjiajjGLSSvd89V+bk7dLdS1jHuLda4otqpGQgEliwM5lPQVlVm1axBxrG1KMYOn3nR4v5MsKlt2F3EEqrEDMnEAkcLc1E6sjRf1jEvS69DgdnQiAD+Z51zFWpKpLNLc6CKsj6bgd8MItu2puNKooPcbiFAPKtrDHUVFK/wZztXh2IlOTS3b5o5re7bVq/dVrTEqLcEkEayx5+YrX4ytGrNOPQ2nD6E6NNxmtbkvCb+X1RVFq3CgAe1yEda72nwik4JuT2XQ+cV+MVlUklFbvr18S22Lvs1y6qXraqGIUMpOhJgSD4kVFieFKEHKEr26mWG4vKdRQqRVnpdHaVpTfCgFAKAr9vpOHu+C5v2O8PuoDjt+UzYMsPoXLFz3LeTN/dLVLQllqRfeitjI5sPNL/F+ttClauoR8yNZrGrVhRg6k3ZLdljD0KuIqxpUleT0SMFeCCOIIPhpWvpcb4fXmqUal3LRaP52sbup7N8Vw0HWnSso6vWL0XcncywWAe4SqDNEk6xxJPOrGP4pheHU1PEyypuy0b18kyjhsFXxk2qKvZK+qXzG0NmXLQBuKAG0GoOv51Fw3jmC4jKUMPO7WrVmtPNInxXDcTg0p1I2T70yLbwzsJA0PWttKpFGvU0nZkW9bImR7PHwrN1YqOYuYTDzxNWNKnvJpLpq7K5EY8dDHWOHQE+41Wp42E5KOqfl9zqcd7IY7BUJV5uDUVdpSd+96pbcyfsvYdy+C6MkKYIaePQiOkc+dazjHtHh+GTVOtCTbV/dtbpza5mmwuDnWWaLXmVO2cE9m41t4kRw4QRIjw1rYcM4hRx+GVeldJ30e6a67/PYyq0p055ZGW6GOFjHJnOUMMpPQngfiDWu45HNSjUX9ru/DZ/O5vODP3p0nvKOnlZ/Rn1jF2xlLSdAzZfolgIDZeXEnTTgeImubxbtQn/2v5G1gtV4oxs4ocSwBBmOunDhw61yOCqwULymk07pddLWem3Xu05l6onfY87ZJ4qveVpmZgzHDh0/71bpyo6JSjFKSlo2723T02/x6c97mDzeOjX59Tm9t7bOG7O+FDm25bLMT3SOMGONZ+z8O2xkISdr/YkqRUlYjD5X7v8AZU/eH/LX0z+jUrfvfovuRfpI9Tntr7ytjLpvG2EJAWJn2RxmBWsxVFUKnZxdzo+E4dKhvzZM2RcvJbu3RmtgqirdykLDXkDENGunSqrepPiIUZ1IU3aVm243V9Iu2n3J+2msWbaraxC4h3cO5A0GVWEyCdSW4EzpWUZO92Y4Ltq1RyqU8iSsvVfboTdytslHulUElUBknkXrUcZ4hUwyi4JO99zV+0icFTt3/Q7JNv3Pqr8fzrnv+oMSv7Y/H7nLdozkMTutZZyVL2lJ0RSuQeC5lJA8JMeVVJcVqOWZwVuiv/PyNjT4vXisrs/EnXtwLPYtdW/d0RmAITkCYPd6iupoYSjXhGcW7Mn/AKxWtey/PM5PY2BRmPaOphGKqxCozgDKrn6vHmK3keA0aTU/elqr+HhY00/aTEVk4PLG6evf430OivYC1Nw2lLh2ItBQzQiEdpdETpm7gJ6NW7p1qnuqo7W/deyu3svTV+Rz9WhD3nTje792ybslu/XRfAibPsqbtuCD/SW/+otTYiTVKV+j+RVw8E6sPFfM+s1yp2IoBQCgML9vMrKeYI9RFAcNtWwb2z7tvm+HdfJuzIn1ry9j21zmsNeFy2jjg6KwPmAZrrISzRTPls49lUlBrZtG22dVPjqTwI4QB5zrVbiFLtsLVgucXp320+hsuE1v0+Lozat78de69n9fxEy/j7D2iCArgBQANCse0dOPHWeQ93zOliKayTtacXG1udmvj/B9prYOrJTg3eEk735XT+H8+fu6+KCXTmIAZefWQfumuz9r6DqYGNSMc2SabVr6ap6eZ8n9mqqhi3Bu2aLXnuT97MZae0AGGYOCACJJgiNDMQT6VzfsrKf9RWSm4pwkm2rdGvlzOj4/GH6NuTTs07X35FNsnbqYdStxA08OAg+8GvouJwsqsk1Kxx+CxEaWa8M1/h8yqx+NF241xRAYgx8OQgwPKp6VO1PI9eVzKFZ0q0ay0tJSS8HdEbF7TuCytooZks08AZI7qjhIy6kTpppWhowr9qmo81+XPr+P4hwqrQrSdePvQaS1vtz0ve/L11LLdnbww2cEnvEEQCdQCDoAT09Kj9puHYuvOjXwivKOZPVLR2tvZWWvqfMeGYnsrxfMrN6dqJfv5ypJyQQQV70kiRAMa+FT+zmFxdHDTWIWVubktU90r7XW6JcXVjOonuc5jdk3yAVs3T5W29eFXsVj8E1klVh3rNH7k+FoYmMs0YSXNOzL7A71Y+3a7O5hbl2BAYo4YCI1OXXjXLVqFF3jSrQcXpZyV18TpadZT96rTlGXOyun5aW+KMjv8qiLtm4jgd5dPhMGtH/0piJLNSnGUeTv/DDx8E7STT70drh9n4i4YVFOk+2OH8mqf9Br9V8fsS/qYnJfKBYv2Wt2roVQ6lhDSdDGugA9010ns9wZ0a3bTd2trGUanaPQrcLsi4LK3Ew4u5yfa4BAFywAwgsS3e490cOfWVMXDtHCU8tunXW/LlpoJ1Fe2a1it2hZ7C69sggSSs6nKeHD7/CtbilOtatHW6s7dUbzhGPpxp5Ju2vkXeI21j8TYS2VuvZWAMlkw2TQSyrrH4da17vF2aLlCPDqFV1ISWZ9/XexXLhL8x2N6enZvPplpmL/AOtw3+4vVHX7i4FkzveUqGhQhOVu7mkkcRqeB10rneLYqjOpGElmUb31tr49xyHHeIUsRUjCGqjfU+hWdkoyhgzQQCOHP3V7DgeGqRU4ylZ6rbn5GkUUyNjMGqMACSeJmNOnCtVxHAUsNNQg23a7vby2SMJRVyWlsnAuFEk27oAHEk54FdXw1ZcPTXcZJe4fEsJihA10jl08K79R6HJyj1OmwW9qLccm23ZnsezVWAKCw2ZEJI1B+l4k1UngJSgknr7121vm3flyLkMUlJtrT3bJcsuy8+ZB2TjDdxlmBq+IttA5TdDN7gJPkKmxMVTw0l0jb4WIMPFzxEXb+6/xufb6486sUAoBQCgOWtJHaL9W5cHuLEj4EV4z1Hz7YqhbCp/uy9r907W/8NdNg5Xoxfd8j5xxSm4Y2pHvv66/UmPqSTqTxPOrMUktCrOUm2pbhcODH9GvmQfWarSrUIN+9Z+RZjjJNKErW21v4dTTfAWdc2UEtIEd0EtEmGAj39KtU554367eex5GCzrs3d/nqvyxA/0vaOgCgyNeziPDhwPjVh4Sa95/MuOFfK7xXwN2crqPLhP3+VRVJQiveLfBuF4viNWUMO0mld5tFvbo/kabzE6sI84H88qUq0HpEucX4Bi+HxjUruMlK+sXtblql9djNcNdddMxX3kaf+PhWbdOMu806lUcebRV3AZgcQY9DrVfH4v9Lh5VlHNa2ni0jbcF4esfjIYaU8l762vsm9rrp1+xabE2a4xC9qsGCRqDrGnDnB+6uK4zxyriMFOjkyXts91fVefyO6o+zeHwVWGIhV7S11qra8n8/psdthtm3HBKCYMcQDwnQGuNocOq14uVNJ29TY1MVTptKTNDWGBgyCOXMVVlQcW4yVmSqcWro5D5RMMr2xmSXVGYNHAAMTJB0By851jrI6n2UlOnWlFP3Xy79Puaji9OMqSlbVM6fdHeJUsYZ3zFuxthtNSRbAJ16kTXVrh1WTbWi7zlcRxvD0ZZLOT52t9Win+URf0+7auWiFFtGUh5BJLTpANbPBYaVBNS5ih7T4aF7wl/4/8AsStl3ezw1u0RmZEAOWNY6SRVHE8PqTqymmrN/nI8ftHhJz1Uld819mz5zvXtFbuILKGEKFIYQQVLTpPjV/B0ZUqeWXU6bD2dNNO6eq8D7V8kIP8AouyTza8R5ds+tafHu9eRXrfvZ2dUyI+Z3L0Xbv8Axbn/AFGrhccv9efiyhOXvMsm20wAFtmVQAIJB158uFZyx9WCUaEnGKS0dnr9jLtXyNeK2gGuFhmgx7R14DpVfF1FWqyqRvr132MZTu7o6vdtpw1o9QT6sa7TAK2Ghfoi5T/aiDjdyMBdcu9gZmMnK7oCTqTCMBJ6xW1p42vTWWMtCKeFozd5R1Ix+TvZ3+5Yf/Ne/G5Un9SxX+fy+xj+iof4lhsXdXCYVs9m1D8MzMzMAeIBcmPdUNbF1qytOVySnQp09YqxdVXJhQCgFAKA5vErF+8I4lGHvQA/FTQHCWQbd/FhRAt4hmnSALqLenXqXat3w+UXRyvr/P1OM45RnHGdpDnFfVfJCBoBAj4/l7q2dtbmhz+7a3mW+FxVoKMwMgaAcD4E8Ry18DXN4uOWtJd/z1LVN0NXNeCWz7nzXjrpfnZlNjSGdo4H8VE1vOHTvQXdcjvllGSOeu7fTsimXvAkZMmgOb2s09J8fdW5/SvtMzlp1udZeLplqL4VM4BLdI0A01158fKOdazFRnKGh77J4uhheIf6ssqkpRu9ls1d97X5c147a3bvopCySJMkSSYJgdfgKrYGE4z1R0PtRiMFPh6hTqxlNSi/d8Gntc9w21rtrRELrGqwSJLTwHv+NX6tOlLWbsziMLKSTy6rmiqe60lmBDGZnjJHH8ajxmHWJw06UXa6dvoXOGYv9Fjaddq+Vq/hs/gXO720Lr4i2biqBkeIIk8NWEnX0r57xfhtfC4Z1KrTs0tL8/I+j0+NYTGf6NBSTeutrWXSzfU7rAw0SGWWyq49kNGin38wa0WFhGaWZNNu0ZLZPkn90eVm47WdldrnY3Ym/ntF2HfttkY9QeHvnSpa83Ww3aTXvwllfevz6kdOKp1csf2yV0fNPlMxQyqB0E+rVtfZmSdd+D+hV4sn2SXejpdlbMa4qhcohASWMKogDU++u9niI043fwPmlPBzr1JKNlbVtuyRNubvXxqEDDkwdMp6EEsKjWOpPS9n4P7EsuE4mOqSa6pq3xaI1/Zly0RnUqTqJIM+hNSwxEKieV3KtfB1aOlSNr+H0uS9gbg4HE21xN+0z3HLZu+wU5WKjuqRyArVYnF1Y1HGL0O14XOUcJCKfX5s7/DYdbaKiKFRQFVVEKoAgAAcBWubbd2WzZXgKHam6tm85uZntsfayFYY9SGUwfKKo4nh1CvLNJa9xFOjGTuyJ/qUn+/u/wBz/LVX+iYfq/X+DD9NE9tbl257924w6CFnwJAn0ivYcFw8Xd3YWGijpbNoKoVQAqgAAcAAIAFbZKysiwZ16BQCgFAKAUAoBQFFtVYxAP1rUfsP/wDugOD2zby4+8I0ezZceJBuI3wVPhW34XL90fA5T2mi06c13r5GNyTBJ5QPd4DzGvlW2Vk7I5puUoJvZGoqv0ln3kfAfzrWM6UZO7t6IlpVVCOsbmpwAe6ABpwmNR486lpqysKrUndW8jHOAPZXnqVBOvnXvZpu5LHETUVFW9DQ/A+GvuH31I3Y8ppvQ8xF0mMxzc46efDj4V5GCi2oqxZdRyScnfuITOROvHjGlSZVbURk7u2hGxAHeIbhETxMgT5QZ+FYpy0uixaPJmOy8YLV0OeGoPkedaj2gwFTHYGVKn+66a77cvzmbfg2LjhcSpz21T7rnWWt5kAAF4QrBgDwDDgYNfMlgOJUko9nNJO6WV2v6Hd/qsHN3zx1Vt1sZf6yJlZe2tw5zN3lkkGfOonRxqjKDhK0nd+69/QlU6DakpLTbU4LfHaKX3yq4hQBPHWT0866n2dwFajerUi1ppfy+xpuKYqnUtCLvqfVdx8chYi4yAdkoGaADqJGvGum4hSl2cXBPfkchwmpFVpqbW3PxOj2oqtkKFHChhkBt6ElYYK5y6AFfAOYqhQbjdSum+evfppr3+RtcVFTcXGzSTVll521V9Nk14PQod475t9grZScrEgGQoLyFB8BpPhWwwcVUztdV8vruaXimamqcX0flrovLbyL/ce5mwVo9c//AFHrV4xWrSX5sdBgP/jx/OZe1WLgoBQCgFAKAUAoBQCgFAKAUAoCk3jEGy/6zL+0ub/BRnq3OI3jk4vDuI71q/bMxxBtXFOuggK+vnV3h1RKo79DTcepSlh042upLfoeYOwrkKZzNwggDhImeHA1u6k5QV1t5nHYajTqyyy3d9mrHmOw6rADLz4XA40MfRGlKNSUtWn6W+ZNi8PCm1GMlb/uv8lp9TVibCIAA6sTMlcxAiIiQsE+/wB1ZwnOTvZpd9vuzydOjThbMpN9L6eGi38zG/hbYEq5ckE+zl4dNTPA+Uc5p201+5W1S67+XeS/p6SXuSzaN7W+vd+XImM7LTs+08c+XoIiPfU1J1Nc9vK55XhStB076rnbrblttzITCpm9COC1IlyvSWKs9SJe6x+XlXl0tCxFN6kYvHIHQjUdQR+P3V443J4uxFuLxk6jpGvlGgFYXaSsWEk3qadnWcO2Iy4hmS0QZccQcuhiDpOnP8tXj3XhBypK8r7d3qvmbHCqnJpS2K6LQU8WbWOI65T90j48q999voZrKjp9jbYF0paAJuEQF6kKSYPkD6VaWJhCN56Gmq8NqSm+zV1udAuy8URIw90jhohP3V4sdh3/AHkT4XiF/Z8jPC7IxjnKmGvT+ujIvvZwBSeNoRV81xT4ZXnK2W3ifVt2tmHDYW1ZYhmRe8RwLElmjwkmPCubrVO0m5dTraNJUqaguRZ1ESigFAKAUAoBQCgFAKAUAoBQCgKreMf0M/VdD/eCn4MaA4He9IFh/qYhPS4j2Y/auL6VNgJ5a8TX8Zp58HUS6X9NTVbIhgYiJgiZjl4V0slscBQla+tvz4GNqysro0GZygaRPszoYEfGvXJpPb86ksKcZzjo7O9/jtcdj7JCE65YJ4nkNOehpmeqzEqpq6ah3WvzNbJGWQgysVPifEdPHxrGo/cllb1V9N/Lv7iWEdY5ktHZ9/j3d5BuDUyeepHAa65R0/IVJST/AHJPa9n8rdepLVnGVNJuN1JrRavvb6dCO2pgaAmAWPjEkwPPhVhNqN2QWi52joiJfUiRxiJI4TAkA+cj3V5GV1roTuKT01RDutXtiVPU0GyW9nvHmADI1AE6cyRw61i5pbliMb7EO4P5Bpm0uSKPIgYmJkidNBy9/rVXEJtqxboNcyFGh/nn8agZOiZu3iOzxmHfpetg+TMFY+hNQYmOalJfmhPQdpo/R+xLsBh4g/h+VaM2JbrdoDYHoDMNQCaA9oBQCgFAKAUAoBQCgFAeE0BpuXaArdr3M1m4P1GjzAkfEUBxe+KzhLr8kVb37plu/wCGvKUstRPozDEQ7SjKHVNeqsRLPHiQCCCQJMH/AMV1k1dHzTDTlGVr2M7Y7q+3o4HGFA6dQda8e722/PImp3yrfSVu7+GY3kjNKcHnVuRjuxz86Rd7We66E2VrNeO0ub+H8mq8QofW3oykRqeRhT0HP31llc0r31TXT1M7qGa2XRprn6Pu5kDFQWJBB4axE8OX88K8wsfcjJxs9t72Xjs/zoZ1qslmpZvdvfa13Zea/OpDuTrAnQn0Enj5VblKyuyCnHM7ES4wI0M9fSfy9axUryLOTLHUg4m8q8WA8yB99YymknmdvEsQg21lV/Ajglx3Fd50PZqzSNNO4DUEsXQ5yRchha3KLJNvYeLeMuGux4gL/GRUL4lQjs2/zyLEcBWe6SJTbjYy4F7ltObF7mvkAikfH31Tq8TjLZP89S3TwMo7skWvkyun28RbUdEtk/EsKqvHy5IsrCx5sssL8meHUhmvXmjkMqjTnos/Gop4urJWuSRoQjqd9grkN7o8/GqpMWaX6AkJfoDct6gMheoDatygMw1Aeg0B7QCgFAKAUAoBQGq4aAhX2oCuvvy60BWjCi9hGtsJz2ntn3qUNLA4PZ22bXY2We7bRmtoSCwBkqMwgmeMiulp1qbpxcmtkfOauDrxxE40ot2k1on1JK7QzaIt5pP0bV0qT1zBcvvmksZh47snp8KxslZRfXVpfU328LimkJhbsMILMbaiD9p8w9wmop8SodG/zxLtDgeLWt0vzw+pvs7vY0n2bFvxNxmb9kW4+NQz4stlH4/wXKfs+1rKfw/n6G+1uZePt4lAOiWjP7TuZ9KilxarySX54luPAqG8m35/wSbW49r6d6+/vRR/cQH41BLiOIl/d8i1DhWFj/b8/uSLe52CGps5zoJuO76DgO+xqs69R7yfqW44elHaK9CbhtkYe183YtJ9lFH3Co7ktkSa8PTW7gcSBQGg4peRny1+6gMGxPRWPoPvIoD3tT0oDZZYk0AxG2LNr5y9bXzcA+k0BswW3LFz2L1tvJxPpM0BZreoDMX6A2pfoDcl+gN6XaA2q9AZg0B7QCgFAKAUBg60BDxFugKrEpQEXZjQGHS43x7340BvsYW2nsIi/ZUD7hS55ZG3NQ9GagNdzEqvFgPMigMP0xeUnyU/fEUAGInkR5x+BNAYteNAaWc0BXYzatm385etr9pwPhNenhSYnfPAqZFzOf1EZjx+tEfGvVFs8ckipxXyk2R7Fm432iqjj4En4V7kYzop8V8pF8/N2rS+eZj/AIa9yHmYq7++eNc/PFQfqKo4+MT8aOKSCZjd2hdfW5cdpA4uZHPVcwHwrAyNSnQRw5FRHrAA+NAABGoEfWEHXyAYj1rw9JNjaV2zql+5bHUOQPv/AAoC0wm/+MRZ7ZXA5uqn4iDQF/sr5Sb9wgfonbTzsC5xj7JHHxoDv9hbQuXkLPh7uHMxluZZIjiMrHTzigLVLkUBIt3xQEm3dB5igNtAKAUAoBQCgNbpNAV+Lw1Ac42NWzccNpmgj3DKfwoCTaxiv7LKfDn6UB6WbrQGhsOOcn7RJ+816Dn7u++z7XdF4MeltGYaeKrHxpZvY8cktyqxXyn2Bpbs3XPLMVQE+ck/CsuzfMw7Rciov/Kbfaezs2k6Ziz6a9MorJUzx1SnxO++Ouadvk8EVRPloSD7+VZKmtmYOo90U+L2neuz2l243XM7EEc9CY9wFZKC6fnwPM76/nxIYE8IBHTn5QNK9PDAmdf5+NH3nq7ga8ZkjFmHlWLPUS9nYO5cYG3bd/sIXH3EetYSkjNI6rA7n49xK4YoPrXLi2x7wst6iozMsbW4rAzdxdi31FtWut5STHwoCbY3UwCe2+Jvn7Qtr6JBoDoNlYDZVsgrhkRvrOmc/tHMaAvbGz8C751t4cv1Cpm9ImgLdUA0AjyoD2KA8LAcTQGt76igKzF7yYe3xuL5A5j6LNAbth7YN9xkDhAQSzd0HwUcT74FAdSrUBlQCgFAKAUBqc0BR7Z2VavDWQeooDicfsDF2iTbIup0+mB7+PrQEHB7axi9mGVWlmW4VJIXvd0wZI04+R1FBYt8LvCrkhpBXjyjx1/OpIyjzRFOE/7WeYvZOCxOr27bE/S9l/cwg/Gpl2Uiq3Xgc/tL5NbRnsLz2/1WGdfwPxNeqk7e6x26v7yOX2huPjLXC2t1etsyfOG19Jrxqa3RmpQls/oc7ibZtkhwyEfRcFT8QK8U4mXZyNuDwN6583auP0Ko0esR8a87RGWRlzhdysdcGtpU8bjifRSfur28ny9Tz3Fz9C4wvybPp2uIUeCJJ/aY/hXqhPwHaQ8S3wnyf4NT3+0ufacj4JFYyh3mUZ9EW+E2FhrXzdi2p65QT6nWvVCK5HmdsucFYzSJZfFTB9awqaEkDLEbtZtRdYn9fvfHl6VCSFbf2BfXgoYfqn8DBoDKxu9fbiAv2j+U0BMtbtKPbuz4KPxM/dQEk7PwtsSyg+NxtPy+FAab+9WGtCFddOAQSPcfZoCA+9V258zh7jeLaD4afGgMI2hd+klofqiT+P30BsTdJrmt67cueZgfiaAt8DurZThbWep1PqaAv8JgstAWCLQGdAKAUAoDFjQGl6A0NboDU1igIGO2Paue2gJ+twYeTDWgKTGbrcezuH7LjMPLMIPrNAUjbGu2P/SYCZJTvrwjh7Q9KGUXbkZYXGNHdbhxAMj3g8K9hKUeZD2aa9/UnW9pn6Qny0qeOIa3IZYWL2ZvOItvEx4Zhw/CpFUpy3InRqR2+BvqVW5ETvzPDQ9RgTQyRqJqNkyPUsseAP8APjWLkluZJNlngLOUa8arzldk8VZG/FbXt2/adV+0wn041gZFPit87C6KWY9FWP4ooCE28OJufNYc+bz+OX8aA8GCx9327wtjog1+EfeaA34fc1SZuM9w+Jj7tfjQF1gt2bSezbUeMa+p1oC2tbLFAS7eCA5UBvWwKA2BBQHsUB7QCgFAKAUBiRQGJWgPMlAeZKA8NugMGsUBqfC0BW4/Ytu57aKx6xDDyYaigKTFbsEfNXCP1XGYftCG9ZoCqxezMSoMWizcijKVPnmKkelAU/8ApW7ZMXrT2/GCB+Xxr1NrY8aT3LLB7cVo7wM9dD+VSKtJEToRexcX8bhrft3FJ6TJ9F1r115MKhFFfc3qsKYtW2c+AA/NvhUbk3uyVRS2NZ2tjbvzdkIOrcf73+WsT09GxsXd+dxBA6LP4QPhQEzCbl2x7QZz+sYHoIoC9wW71tPZRV8gKAs7WzAOVAS7eDA5UBuWyKAzCCgPYoD2gFAKAUAoBQCgFAKAUAoDyKA9oBQHkUAigMSlAa2sCgNL4QUBou7PDCCAR0ImgKPGbi4W4ZyFD1Qx8OFAarW4mHXkX+2SfhwoC0w2wUTRVAHgAKAmW9mAcqAk28GBQG9bIoDMLQGUUAoBQCgFAKAUAoBQCgFAKAUAoBQCgFAKAUAoBQCgFAKA8igEUAigEUB7QCgFAKAUAoBQCgFAKAUAoBQCgFAKAUAoBQCgFAKAUAoBQCgFAKAUAoBQCgFAKAUAoBQCgFAKAUAoBQCgFAKAUAo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5"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7" descr="data:image/jpeg;base64,/9j/4AAQSkZJRgABAQAAAQABAAD/2wCEAAkGBxQTEhUUEhMWFhUXFx8YGRgYFxwaHxwaGxoXIBoaHx0gICggGh4lIB8aITEhKCkrLi4uHx8zODMuNygtLisBCgoKDg0OGxAQGzckHCQvMCwsMCw3LCwsLCwvMDcsLywsLDQsLDQsLCwsLCwsLCwsLCwsLCwsLCw0LCwsLCwsLP/AABEIAKAA1AMBIgACEQEDEQH/xAAbAAACAwEBAQAAAAAAAAAAAAAEBQIDBgABB//EAEYQAAEDAwEFBAYHBQcEAgMAAAECAxEABCESBSIxQVETMmFxBiNSgZGhFCQzQmKxwQeC0eHwFSVjcpKisjRDwvFz0hZUlP/EABkBAAMBAQEAAAAAAAAAAAAAAAECAwQABf/EADgRAAECBAMGAwYFBAMAAAAAAAEAAgMRIfASMVFBYXGhsdETkfEEIoHB0uFicpKishQjMlJC4vL/2gAMAwEAAhEDEQA/AM7tMvNg/SEduxpgKBYSR4nSFEeYqbLxCE9m8242E/ZqeQpQxwEIE46VC2YIUtdi8AYgtuNtN46JKlqqdpcIW4oJUqzfCcqL4AV03UNjj1Br3RMFeCQCLvyolW0LcKQC0QMbySsqPkJSKV21oVYSM8SIM1rNspBCRcNmdO4+FuKCp5yRCs8qD+g6US6iUacPIROnzBUI65olgJmla8tEr+6zjtuU4KSk+yZn5iopR/XSm20LUpEylaY+0wFeWmSR86oRZHs9egqT1AMe/FTMOqqIlEM0uD8/OmtteqjjO9JPVRiJ6xStbZAkjjzqTDkUzTIpXtDgta1tVRCWhJHME8XIUNfuBGPCoXDakQ4k90/0aQ29yUkKHI/L+dNrraYUggDJxVCTsUcI2oNeR4Va1bzwqtgTivoXop6LdumUkQOM1znNaJuQYxzjJqwZbjjR9i9pbeUORb/5nFNvSbY3YLIPL+hNI0fYv+beP3lV0w4UXBpa5bLaF5LLSQI1W6Z//nWaTekKpuL8f/Fn95mibjhaDqxHwtlUPtX7a+URu+q9xKmY/WosaAb1Wh5mL0Ks9G/RkvkFIny/rFG+k3o6WEkRnr4VrPQh1tlt1KgC4yqFlI5GPkDPwNVem123ca2m1jtW060Z3VAAFY8SE5jz6VMR3+Jh2JzAZ4WKdV8WuhBnkcUEUYI6ZpttDQTKSdKgPcvSJB8JkeUUpKufMflVyoNChzB6/wBfnUNGD4VI8x1yK5K8g+40lFVGWLEuNiJ7Q6QDiVEx8JNar0ZCWbW/c0hTtu6zpV4B1WrT0mOPlWLU6QBByg4/rzq8X5HbIRIQ8BInjpVqTPvokoAXfFfWvSj0gau3lWqFBTbllrQScB1PrE++AQa+P3K0FlopnWCoL6ESCgj4kEeFeW94pCkLTgp/mD8qDKt0jxmpgBokFYkuMyvbwALMcJx5V7VLpk11TcaqjRRa19LC9XbNqtndWFIZ72eJ7RYCgeo+NHXl46hKk3SUXbIThSXEgoHWEAqR8YFDqU8lsBxtN00VZWELeCfiRprzZs76rG8LHVtxxKJP4SmZHgfjWngsgM6m/jYTCxaC0k2r30gFMlhZWYB4iVaUr88VzTDYUrsVBlwDStp1KAk9QCSSJ8qFv3G1Li7tlW64kOISTrPiFqCVg8SRmjblxQSkOaHmgBpW0UpUhOIKtKSpMdDIqjSpPbd/JLblhtSyEDsnJAhSpQryGkQPEYrx5pIOlYS05BggoLavAQSaYFa1ITkXTeqYVOpIHsyZnxSOPKqkOFSSGF9oiDqtnVElGeCSQkE+BzRSiud3vSLbFpoiUFKv9pH4cUvSn/1WgvGwptQbgAHLTkawY4p/9zQdjZlQONUfd4KHl1oFsyma+TUtSaKbXj+v6514+0BkGR8CPAiuW0UgTz4ZoCYRJBTOx4KgDEHxjw/M19V9F/SdlDZbSoeqneP/AHEgqUpQjnEACvl/onsB69cKGVISUwValQdJ5gcVcPyr6a9+zRspm3uVJzMKAUnUMEiII58zWePEhn3XlaIEKKPeYEk9I9ss3TioELBJR0cygBCp4GNRpX6KbIbuEvl5xTTCSjeAlSlAkhAkEdSRBMEcKbXPoOq3BeuSXAiSQgSlXIcciOOas2PcpeYUm2KQWVJeUkJV9ktJTMkDUYBMipvjNDMLMlWH7O8vxxPJabZvo5arQjtUqCkQEhS4lIwkjSRMpAxy51kPTD0ecZNw8CexeKANQgpUlxEA5zujCuc9abI9IlIcQtm0IGlKSuQnGMBMeAJ4c6cftJSXdna23BpC21QIIcBUABq5QSFSOkVnhPeIgntWmMxjoZ3VXy9vaZago4iQZPeSqJSf650jXtJQVKTEEqGeBma4yviQlIVBk88xI86XLweXE/1416VV5VDRSduCZE94yR+LqKo1cPh51dbtFRTgwVRjhJ5Tyoj+z1AplCtXaFJScH+Y8aWpT0CW9PA14vnw40XcWxCe6O+QDq44FetW+8oFSUy2TnPDkenPNDCU2MZoYgkkccTgfPyqHTxFM7JmXWe+orRwAg4BynqmgVMKhJgkFRSD1I6j7tAhEOre/shjwHnUg3urMjEe+fyruyOlW7kK6591MVtga5dSCpIMhOFY7p4R04HlQa2aZzpJatsiOPDpg+IrqY3ICgg+s7gB0iUyJmPCuoli5r6Vvkmlg0CpCrZ0g8mXCVKJ/wAyQEnyIqV++2Vab23Ww8o4UjS1PjGkhzzoUOMLUUPN9i7GVIJSE+bWkz8R50xtLd9DcMlFwzxVupE/uLGr3iadROauYYuUJX2C0XrcQoKSSU/uuc/FOTVWz30KJLClWy+aCtSgo80gpSFI8jIpafojskTauAxpCVOJJ/FqIUj3fCml2/cFJVcJTdIAA7ZG/wBn++IKf3hFFpXPExJEOpQCntkdi6chxGnSPxECdR54INe3mQDcJDgAATcMyFDPeXhREcYUPfXWW8It160qwLdwAlXmQNCh8DVLiAl0pbK7R8EAtrB0KjlGCgHrvCnKi27+ytuEqcTK1C6bE6XEYdHmMkAeRFRSwFJxDyR94YcT5jmB5EVUp5AWe0SGHROpxlYKT03BAjxBBp6LVldul9b0uFUAtt6eAkTJg8MgifGl8VgpNOYLzUD5LObUZKgFylaebqRvgD2kDl41J6zBb17sEQHBlJPRXsmmCm1LUFEFK5w+2mJP4kcFnwGat7NaBK0pbKhBcSk6Fjo42QCkePU0Q4HJK5rmioWf9G7wtOkpbK1kFKY+6D3jPPGPKa3Po5tq8IVxSECcOpRuyQAEKSUz5kGsdsywOqdEjtMQvS2Y6HiAPmad2xCRMW6ZKgorUVwCeKx90zEEVGJCaRMrTCjODpDKvRaG69Oy80Wl6ClzdKlw0pPuBUF/7R41o7Ta7BRaNKQShJCNcgow0oAykkETAgxxB5V8kvrhCk/9SyTAhLbJBkK4TjeHIwZo1lvtEPpCnnEkDXLYRBlMIjMuHhPQ8KzRfZ2tbMXOi2ezx3RH4ToeQndV9evdgtOoIRKZnebII5gYORjpWde9C7lq1Nuw8h9C1pKkOjTOlQJPMcpMASc1l9nbVcQqfoy5S52SVrcKSlR5HknTnMAfGn1t6Y3LZcD4RoSdKQFBxwQMrUglOpB5EHmKXworDSvNcY0GIJGnmEhd9GbhlBSW0tkO6gQ2VKSnV3grCVce7q4HwoO29A3HEuOuPdklCiEy1GoqMBWSNKTmflNfQ9nftCZcwS2rHJWg/wChyP8Aka8vNq2lwrQnUUuANrSBphYWlSVT3YEKyDRd7TEyIkgz2WHOYM1grnYTFuwrs3Ct0LTxEaiVDcB4DVnl+VZ9xmAsdi5pafG6V+samMD20eMdM1btLs0uvBDtwsC47PKY1ZA7Jf4pxqkzg6aBu2xofPYu7jiQCVHU3x3IjeTy1QOWRz1MEhOc74rJEdMylKV6KV5ZmHdxv7ScL3HMfdP3SPMcTVyzoeMaEgslJMTJgbihjAONXhVj7GblP0doam0qKe0kLPItGd1XUA9fKuK4WlQW2n6vp7SJLYwOyUmN72dUHjM1QUv7KJrfDeljL4It0krVp1ApSMnoGjn8uIoYgKSF6XVetKQ5wBzhtQ4A+M8Zotpzdtgp+AJPZpH2YI7yFTBJjhjNDruUaCo3Dhl2O0CYCgTMLEzqPe4nyPGlnqqAaXnuVYsVeuHYKlJmCrKf8vtYzicRR7DagpO60jU3pJJBC8dyMwepj30O423quBouCEpBI5o8t3I6SBj40Yzbw42fo+iW8qcUdKU+/gs+454CubKd6rnTI9dOK7ZzoDaQu7U2QO4hBUEjpIWBPM+fE11F7CfdQ0AhdswmTCHSgrOe8qUqMnh7q8pg4yvskcK+iEtLdwI+sL1M+DZdHnrTlPyo+yttnakrS+9jgBpEHqFEEj51m7S2hWq3uE6uQV6tQ95lPzoi6ulpxdMA9V90nyUndNSdi2GXPmtDS2dRPlyPVfQ+2sXUw6gvn23XCpQ8lAAiitn29g2QW7cAjn2iz/5V8ubDaj6pwpn7rn/3GI8xRS/pDSdcKLftpGpH+oYrO5sQVJK0NMM0El9R2hs+zuAQWW0KVxWE5x7499XNbLVAT9JQ4kcEupJ+BmR7q+YWfpEs41p4TkxPgDwmqf8A8kuAvUlQIBlIWhKtJjkSJHPnUjM7VUCWxfXrb0St1IKdIaJ9hSXEn3LEjyqra3oc480W1XSnUiCkKISUlGUgcoPOvnrf7QrgABTTK45jU2SOhImfOKb7M/aNrUEFhaVKwNKwofMClkU1Eyc9Db1tK0NO+rX9wpC0p4d0a8HHECc0I5b3zcIWrUkASF44TAlQmB0JNPmPSsgSQsDyn/iTQbP7UkpxcWbiE8NSVJX8RA/OuBcECGkSKXH0XdGgtMJd1qClFWrSk+ypKcQORGDilrB0j7S1SUlRVuFRTkz2oI3hOAIx7q+gbF9IrO6JVb6gpPeIBQRPWMT4Zpuplp1UOJS4SmNakpmOmoZ+Ip3e0OLZO3dUIUBrH4m6HmJL5G5teQB9PBGgCG7aJ6JOcnkkwfdRNq8VJfldy7upQApOkiSPVjjKzPHkFcMVu9qehDy5LF442kp06FJSoEeC0weGAVBUVlNq7CuGO0DiLhzUEhEKCioAiUJIkzkyuBg8MVaLGY5kgdrf5BR9mgvZFmRSTv4lJ0sd71Kj65KJcdA4f9pQkbo5rxkV1wuFKhNqiLkd5WpQPUcdTQ6QeAoVxtSlGLcH1wSdb3T/ALfeG6OasVUAZHqrVP1jgpUlPHByZa+PKtZK89oF2EebolLie2t4U6ZQ03g5HrUGOHVE15Z6XFLm5DuOCG9IISBBIJgKHORnGas2GQVrCjb99SglocFCN9JjKfwzjpUrC+Op1CrhtUmT2bekHdG+RiFjmI99Y4jz74AqACOfZepAhA+ESaOcQeXdI7m7ELP0t1UuAEhETI+zOSSrxz5UPeRpuSQ9uKSCrm3x9WREGeuOHCm1sl65W41bvKccUpOA3EJHHtM4P4jIxxrfbC9G27VZdWovPThSspb8E+0eqz7gK0RIrYYlfVYIUJ0QzvZuvqj2T6D9oXFvoFuhxoIDffWCQDrEkdmfMqOTgUh21sxdrctNK+j7rJSh0iAU8PWpM7x4SfjX0197UoDmcny/mfyNfLNt7QL94hYYQtIC0Nla90oBIGoEwnmRw4ioQoj3urktEWGxjBqgmVKCLYa2UBKydIypvj6xJAlQPGATmKqeu1hLo+ltglydSUHS5wMqGIVOe7yOaHacKUNeqZToePEgrQZ+9J3kec8K9ubk+vH1calBWgAFC/xcIB+HE1oyF9lmImb14lWO3CdTn1pZ0oBTCct9VHeyB+Ejj8a7XSXGNKHXSQShKsBxXNwnpMjj+9xqx7ayytR7dIlAyEnUSOCDgEpHjjhil7l7OjW+oyIcATgj2U5jhjgBwxRcb+PFcxtMrlwR+ybVRSrTs9b8LUFLKl96cpxAxwrqUtutCdTjyc7oAThPIGTx48IrqQEa9FQtOnVSQq1c4hxo+0khxM/5TBHxo+xtXAB9Hum1DkjXoPvQrFU3F04k/WbVCvNBQfPUnn41QHLVeIcaPMgh1PwIBoiQO/y+yBBI3fqHdHXSi3IurSOqwC2Y8CndNFbLcGoKt7otKjAckQP/AJE4PwoPZ7a0/wDT3SPBBJb+IMpq19ax/wBRbAicrSNGo9daJSR7qds0jpbL+BTm5Yd0qU9aJdSsbzrRIKgPvFTZmOeRyE1l7wNhRLBUWznfIKknmCRGOhinNl2BOpi5cZX+JOpM+yFoIVHiU03e+kL+0bYvU4HqyCvhwlIC/kaV8MOTMiOYVk7KyW4ha0oV2aDvKSkkAkTmOGM1JdmA2VpdbJAnSFEHyGImnzTjCVjQp+0dHtbwGf3XB8/KiXUurMqaZufxtEdpHiICtXmk0vgDDvTf1TsW7RZq02oURqk9dK9J+YINabYLSbsrDFwoLSNSkPtgYJgesQojj4VidokdqsJBEKO6rvAY4iB+Qp16IbZTZuuLW2VpWgI0ggEQZmDg+VYjnILeJETX0T0f9HnkT2rjQJPBCsR7+daP6OEmBqMffSmR4if4Vh2vT61n7J1HKdCDx8AqlPpDt1DpLtpeOtORlAUtsKHlwCvHnSyKK+uoLyBhU1QjbSjcMhae6Fn/AGiviDHpztFHdvHT/mhX5ijWv2lX4MlxtR6qZSfyilLJ5pw8tyX2raeyrC7y+wgq9oDSr/UINZu//Zg3g2imsL1hLyCqfwlYV3egKT51hmv2q3Q7zVur9xSfyVRbX7WXhxtWT/ldWn9DTtL25FTcxjswmrXoreW6tS7dgI1qPqk6ikEHIMTpmBB5cqnbbCdbOpT7KULWlSkIaKFJK4Tqg41AkZBAImh7f9tC08bPHhcT+bdEu/thYcHrrBZ8e0QT8YFEueSSRmJHn3Ra1rWtA/4kkcadltGrdLCClpIyQVmRKzw1qUBvKoV9zE8Bx91ZJv8AaZYST9Hu0E+yWz/5VXdftAsnBGp9IJGrUyDI6YXzx7ppJEmZRoKBM9t3xatXXdKtRTgJyoasJ8oBk++vlFrbAm3+rur1AxvEB3jnhu+7pWu9JPSa2uQgIu3GUJ1KUexXJVEJGDhMTNZpCbTcm/PPtBpWNc8AmU45ZM1qglrRXNZYzXuNEIm19Xi2VAegFSjqme6oY3eUwPOrLhhQ+kDsGk8JGrjx+zzw54PSpOWltBBugpWudRKhu+wQUHlzn3VImwTr7RLjnad3sXQQ3HXUgFRP5TTmIwWOyQQnmz3VRUoLGbdJ7ONW7CRHcOO9y4e+qEOLCWoW0nSownG7+OY4n3nhTVKdmKKVJecbKUQUvslxKjHEltUk+7pQl9s1KGx2Sre4AVqJQtWvMYKVQdPKKPiAnO/JDwnAVHTfvS554hatL4VJnUQQVeJkE11S2ohfaq1IaUZ4txp90GK6lcXA7eaLQ0gZftRto1cpnsX0qxwDgOPJVWvO3Kft7ZLgjiWwZ8dSaWrt7VXB1af8zY/SaItLUoMsXiAY9ooPlBqoOnUHkokDM572kc1E3NsrC2XGzzLa5H+hQ/WirJASfUXmjwXqbx8SmavR9NgYQ8OU6Fz+RoZ50D7Wyg5ykqR8oIFNKXpLolnOg5EHqm7P0ggarZq6EcUpSqB4FBCpNUuLtCqFoftFj2VFY/0rCVT5KpUx9FmUuutn8SQvPWUkH5VpbC5uIHZ37LozuvEg/BwH84ozmgRK5dwrbV9xSdKL5l9ONx8FPuAWFAe4++g762Sgan7ZbQ5OW6pRzzG8j4FNGqt3lSXNntOj22DB+LZI+IpfbvtJUdDz9oucpWNY8iRpV8UmiEs1IOhwSLll+BAS+jSQOmreHzoa+sEAS4ypkTHaNntG89Ry6YV7uVMFFa41G0uPOEKPlISffND3LQZ3i3cWZJAC0ntW1eB4ceGFH9KVzQc0zHEUBvh9klGzrdRQTdCRMBLSjkfdyeXEn5VQWASdCtYiQoAiR1jkJxTpva2Ej6cuNKhpQxEx9yZGBzPyon+00lKp2m9lscLcwR7Rg4QOAH5VJ0Nkp31V2xYk9ePosupjrxqotCeInzpztd1lTWlm2uC4CPXEqgg8NTemApXIA/HhSdVi+cFh0kED7NXE8Bw4+FZiNy1h2pUFW9QLRpiPR10pSUpcJK9Ck9g4ClWMTwV7quHo4/8AdauO/wBmNzirEwOn9TRENxrJB0ZgpNJCoivSqeVP1bKWnCrV0w52cqcgqPSAmB58PGhbjZbm+oNFISsIgrBMn4Ejx4U3gOSD2hlySYnpNehw01f2K6NeAdH40mZ9nOa9XsN0Eg9mNKdWXE5/CM5V/Cl8F+ib+oh6qu3tn0JbuAgoQTLbhiCR0mfmKPtduukpK7pHezqbCynxAgSfCRQiNkKOkF1pIUnUZcEA+yrorwzRFrrQhkB23lKyQDpJQZ76jGevPlVGwjP3kj4zZe7nfFUbUu0Pyp1/U4DAIbIBT1USokHoPnQZaY3oWswMbvxnewOHCmDry9Do7diCsHQAIdPtcIEePjVz92vtFk3qMtgFaUGT/hwBwHXhwp8DdL81LxH63+lK0NW8t/bLJEKTAGtXRBzA9xNQKGuyUdDxIXle7CRySRHHjn5UxFyo9jN4lIAIgAy0nwgZJ8KHcf3Fj6Yo726AlULxkqzg8OtCTZemnG+aOJxNZ89eF8FTtJga5+jOtggECSZHJUlM5rqldOtyIu3DgTKVcecb3CupXBs//KdriAM/3dlNV+19+0SOhC1J/SuQ9aK7yHUeSgr+FFp+mDlPmEn9Kk7cXAyu1QRw7kfkcGr4Tt5t7LNiGw+Tj80KLO0PcuFJP42/1FG2/aJA7K/Tw4FRHuzPwoZV0Pv2ST5FQ/Q/Cq1v2/3rdxOOSv5ZrhIW4LjiOp/SU2KbokammnfHSlXzEUW6yEj1+yleKmytAPjACh76zyW7OcLdHhoA/WnlkttIHYbTW3+FSFiJ/wApj+NNOfrNJhI2ciPmoMqsZkLurVc47rgB6/cVTJm6WRubRaeHJL6SOXCVhQHxohu6uo3doWrw6Oaf/IGvXrW4UJXaWTw6tlIJ94Iz7qKUkbb8wg1WS1CTZsPeLDgSf9pk+UUG4pLMZvLMkxCk60HHd+6fz8qvf2aJlezn0xzbcUfhKSKGfvENgJTcXrMzuLSFBWDjiIz4HniuNFza0v59FJvaYiP7QWZbIhDGDH3RkQBzxnpXq9r6gonaD/cSZ7CBHtka+6OQ/KrbjbYVJRfBCS2BoQySMASAfZBknz4VB3bXe/vNw4QZ7A8vv8e6OQ/KhO7KbDXLl/1XP7QRK/rt6d5BkIjjG9GvieX61W9dolc3F9AdSCdPCY3e9lR4fDFXXG2JKydpPzrTkMnHDeO9xPL86gvaSQVH+0LpJDoz2R3AYwd7Kj7q4m/PffQBt+W6+ta3GjMrvz64JIAHhCBk5P8AQrlMslJPZ36vXhJIjw9WMZ8T8qkraaQT/eF2Idg+rO6DG738qPWq3L9Gfr14IeEnQdwH7o38qPXFAm/PffQgG57t19QLy3b1Khi6J7bTBPl6sQmZ8aqfskw79Uew4BOo4/wxu5J68atvbluVg3N0QHeaTug8u9lZqh9xuHPWXQhQ5YQPHe7x91AyuW+7pRs6ffdd1uurIAPfUnBpAnfPq/Du7xNT+gwpf93rENCQXFbgxvd3Kj0Pjihn+xlzT9JwAUkxuDqrPE8uFWWybdToBXdaVIBBIz4uGDwj8/jxlP07LhOXr3RVrYrliNngktEpBWoahHfX488xyqpu0Xoa+pIjtSBKjqUdXBWZ0/ARThz0TZ0tuNF55EHUEqTrUTOnHSeYngeFZ1dqylIJYuCe1IU4CmCAqNAxx5SetLSXp2RrP1+pFXFo7Fx9VZSNQ1Z88NnVj3VMMPdqIYtpLX4dKRjCt6NfKlrzLHrh9GfBEQCoeqGeOMz+lTDbBWn6o8ZbkJ1jfwN+dOMZgV229fy3xXSMr0/NfBXpYd0M+oZjXiYkmeKt7u/wrlNuw+NNuJI1Hd3uMBOffQIQzobP0d078FeoZzlHdxVrjSNTw+iOAgTp1ncHXu5oA38PypiLpr+ZFOuOwn1lsISBG7gdDjjXVWhtJSiLBahpG8Vqzxz3a6qV1/l2U5N0H7fqVCdno5XKB7z/AEaJt0uokt3iRjk4eHv4ihHPoySpJS5KSUkY4gx1xXhVa/4vy/jU/d3eZVJvzr5BMkN3Ubtyk/vjh+tXpTeAYcbUP3fjH60mCbTn2nvT/OphFl/i/wCn+dUDt/7j2UizUftHdaJlu8XAS1b4/Dx8eNHrt7uN7ZrC+pCY/I1nLdnZ8ZW8D00E/CDny+dEJb2fj19yP3D7jx90009/OfyS4TPLlL5psbY/e2OP3Vq/hihnLNkSV7NuEeKVkx8U1Bq5tgCBf3Y/dXA901aL1oDG0roeaV11EDi0691Q+9bIAOq9aE84AHvmKivagghvaD0H7rqJCvfqMfCjl7QcKfVbRDoPFCkCT8UkHyNZu9tBImASeAgcfDlQdizCLcOTr+BTsbROlf19oSkAwxx8BjCBz61Je0sq/vJH3TJYxPtHGE9BSNvZYIB45+NMtludm0UpuLdoFydLiNRP4lGO70FD3tvzRkydOg7JivaKhKv7RgFwEKNuY8STGTyA5daqVtcyf7yI9bO8yYSIGVdVHl+dRRf7+7c2+oKnWtG4f3Y3VCJ+FTTtFX/71t9rICmxHitWO90ok3570obcuH4VFO0jAP8AaemHsepO74qxlZ5fnUBtIiCNphMPSJaO6PaVjKj/AEaILywpB7Roq1FQcLY0wThakxkgc/KoIunITFzYmXioakDlO+vx6DyrnAi+O9cwg3w3JfeXwOpX9onUHZA7IyB7ZPtdBQyr4nWBfKErBAUg+HrFfw8KcLuXdJ+tWWX9QlKckHvqxiOQ8KFu1OKS6fpNmuXRAISC4ep6JH8aUk38d6doFy3fhQV1eT2v19apiNw759pXQAfnU17QOpZO0iQWwCoIO+cbox3Qfyr26cc9d661gxOkCVn2U9EirEKe7RRCrMkMwSAmEJxupzx5Uaz9fqXUl6fSr9g7ZCFtTfTCYOpCgE5G4k8ZgaZx760Q2i3con6QpKkySpOCnePrCOBA3jPDu8MCspbF4m3g2Z3TpSdMJEHeVnvfrV1pdOhuCu2jtCEgFIUTImT0MBPlNLI36ppifprwTDaGzFwv604A4EhOFDWtQJGrOAhAnJySaTkStCvp7hSptR1QqQlIHDw/ga0LV07Kwew7QJ0GFJAU46YOniUaUfdgg44VVepUo6muxSQkNNEhJGjMhSR3DgZEjPAV0jc+6Pu3Lssmtfq0E3a5KpCdK40z3h48TU23UEuxeuJTGNQVKj0OeFMNrsuBkEdgpucYTJ0wNYMwUqIURVyNl3rj5SlhtxxaMQ3yxy5cQJ4V0rr9S6YuW78KShbelOq7dnTmAqBxxxrq3Po96LL7GF3uz2VJUQptSdZScYKtQB48pHjXtJ4jNvQ905hxJ06j6Un2khsOKKkDMKnrrz/GqB2YJ3EmDHD4fGrtqKlCVQT6oDHVCiM+6hsyBjfbn4T/ACrdNebhnWauRoH3Ez8/Kimnt09mhIVHGAYHMkdBQV0mC5HsoVj50daOKQVQdMvJJA8sZieflRxJcG0qStpHRCQAYjUQCcGOmT0NHWe0e0xAxB4DicdKSbRaICzPByc+MHj50MNqFpQSEairODkie6POlc8DNMIZdRq2SLtSFDuwQZkQeHCRy8KJTcDSTuwOOB1j88V88ufSJxc605KyoQCIScaD1xInxpmnaesQhC08DKsDJyB7XAfCalDiBxu8lWLBLWjdfVP7r6PvbqEqPEpEE8cY8vyqtb7AGkakwondnJgZOc9KSWdwouHPBPTnAHnPjVqFrUpJkGUknlmI5DxqqiQibxTajmSCZGOA5j31Fh5tAKQyCCZMgEk8gSeQoN10gIkEDSZxz91SDs6OOdU4PQ0aIVCLF+3qMspIKgo7qckTCj1qYu2lEQwkkr15SnvcietKkKJ7sHcIOeCp5+PhRmznFaSMciceWPLFASKYzCq2kqVAz41cm5tykTbIJ1azu95YGJzkHkOVUXvEUOlyIH4v0okA5oAkZI/XbHUTboO9rOO8REDy5R4GpXBtFawWU76pUQDnQJgHkD4UttyYOFGDBOk4yYnpmrVhQKcABQ1iTykjgPGaWTdE3vDaUQ5ZWp7Q9mN4YI+6kCd0ePCah/Z1mVD1XD1aROAdIVPiY5nnNQCz2ZRu94p7vMAkfKqGzKgqNKpn4jez5xXYW6I4nAf5FMFej1sNEtSE8Rq73iojz4UOvYFvpI7PJVMzmPZHQcqkjbCTIlQI3VDSeCeXxHyqxja/aLaS2tM8EqUNKUxJ1KnqfhQ/tyyCP96dCV6jZ9vqKtBEA6N47pPE+f8ACo7P2cy2pvSj7MGJ4qUrEyOH8BRFxcEiA6CkwRIGQJAkfd54HWuDqwjtiJAhKYggiCOBj9aIYw7EC+KKYlcbG0fW4m+1ElyUOstoBCRxSoCBHQpov0k20q4fK21uNs6UtFAMEoQZSFj70yZGeXU0Am6SppSUgkp3iqABBx16TRDa0uPJUDpbUkxG8d0hJxG7IzOaQQWA4pJzHikYZpK9sppxSlvS4tRkqMDyEDAAHIV5TzZt40pJKzO8QJTwSOAwOldVJM/1Uy6L/seaz20biGUj8ce4ifzFXhvebPRJHxAj9aBvGVON6UAk6gcU5b2argT8v4mlxCZmiWnCJb1FbZWd1I7uk+VFsbPdVqAGUgKVGYHJRo5hkhIT0EdKuSTBGBPz8+tK6LonbA1KBRsEqy4qQeIBq1Xo8zqStWdGQI/WaLt2yDMCOYgfKitXRCj76k5081ZjA3JWbKvG2BpFu2sTO8mCJ8cz5VT6Rpau9EDsCieCAoHVHGCDiKsS6rkk1xec6fGlFDMJzUSOSz9v6NQrD6YOMpUnnjkaar9EFpMOXDTZ4kFUETkCrClw/eA8pFUrspMkyep/nT43aqfhNOYVdx6GqUBoumTHLV+tQT6MuJACn2sfjmrTsiT3R8ZqQ2X4fkK7xHarjCZKUkuY2Cn1k3TYJcI68ABPGhlWfZSkOJcnOpMx5Zppb2PeJMb6uJHWle2zoURMwB86pDcSaqcVjQ2gS55ck1402TMeFUqVTP0eb1LUPw/rVXGlFFra1Q9stTaHUqBPaaQk4wdUz8qvddUphCEwVoWQeUYGPGRB86a7QtgktYJ9anw8P1r20tlKcumwUoXrJ31hEDs25JJ4geFZi+VXLUGA0Czq15z5/pVtrZrc0hCCorVA5Aq4xJxwn4UwuE2duRqUbtzICUy20DxyrvL4coFZ/aj/AGtwVFKUjSCEIGlIyE4HlBnwpv6jF/gKanLyz6JBADf8jXQXJOb2zQwFKceQ48AAGWxqSDgescBAHkmTQF131ApCYUQUp4AjEDw41bsm2S+4htZISs504IMSY94rzaGH3h/iq/5E/rSscRFwF06T57LPFM8AwsYEqy5IRxWIH9TUjcK0hJOBwFDg7xH9dRXjiuFaMW1Rw7FcHSEkTiZ/hVjN48gFLYSWz3zGRPDnnnHTNCrqZehJHtCD7jNA1TAbkSxcqQCEqgEz78D9K6qG3MV7RkkX/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1"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27" descr="https://encrypted-tbn2.gstatic.com/images?q=tbn:ANd9GcQqRK-30NECKK9CWT8cE2ZFQ_oe86aWxZ4Y32HIOFUmYbj8Uby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33" descr="http://2.bp.blogspot.com/-zNdt4hrywzw/T610iC3SBRI/AAAAAAAAALk/y0s2YlNQZMU/s1600/S-Curve.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35" descr="http://2.bp.blogspot.com/-zNdt4hrywzw/T610iC3SBRI/AAAAAAAAALk/y0s2YlNQZMU/s1600/S-Curve.PN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云形 5"/>
          <p:cNvSpPr/>
          <p:nvPr/>
        </p:nvSpPr>
        <p:spPr>
          <a:xfrm>
            <a:off x="2710149" y="5760753"/>
            <a:ext cx="3955056" cy="1058332"/>
          </a:xfrm>
          <a:prstGeom prst="cloud">
            <a:avLst/>
          </a:prstGeom>
          <a:gradFill>
            <a:gsLst>
              <a:gs pos="0">
                <a:srgbClr val="FF0000"/>
              </a:gs>
              <a:gs pos="100000">
                <a:srgbClr val="FFC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smtClean="0"/>
              <a:t>Don’t waste money on  unnecessary test volume!</a:t>
            </a:r>
            <a:endParaRPr lang="zh-CN" altLang="en-US" dirty="0"/>
          </a:p>
        </p:txBody>
      </p:sp>
    </p:spTree>
    <p:extLst>
      <p:ext uri="{BB962C8B-B14F-4D97-AF65-F5344CB8AC3E}">
        <p14:creationId xmlns:p14="http://schemas.microsoft.com/office/powerpoint/2010/main" val="382358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0" y="73262"/>
            <a:ext cx="8229600" cy="654324"/>
          </a:xfrm>
        </p:spPr>
        <p:txBody>
          <a:bodyPr>
            <a:normAutofit/>
          </a:bodyPr>
          <a:lstStyle/>
          <a:p>
            <a:pPr algn="l"/>
            <a:r>
              <a:rPr lang="en-US" sz="3200" dirty="0" smtClean="0"/>
              <a:t>Key points of establishing an EMC Lab</a:t>
            </a:r>
            <a:endParaRPr lang="en-US" sz="3200" dirty="0"/>
          </a:p>
        </p:txBody>
      </p:sp>
      <p:sp>
        <p:nvSpPr>
          <p:cNvPr id="3" name="Content Placeholder 2"/>
          <p:cNvSpPr>
            <a:spLocks noGrp="1"/>
          </p:cNvSpPr>
          <p:nvPr>
            <p:ph idx="1"/>
          </p:nvPr>
        </p:nvSpPr>
        <p:spPr>
          <a:xfrm>
            <a:off x="457200" y="922337"/>
            <a:ext cx="8229600" cy="4877331"/>
          </a:xfrm>
        </p:spPr>
        <p:txBody>
          <a:bodyPr>
            <a:normAutofit fontScale="92500" lnSpcReduction="10000"/>
          </a:bodyPr>
          <a:lstStyle/>
          <a:p>
            <a:r>
              <a:rPr lang="en-US" altLang="zh-CN" dirty="0" smtClean="0"/>
              <a:t>How do you know a test site is qualified?</a:t>
            </a:r>
          </a:p>
          <a:p>
            <a:pPr lvl="1"/>
            <a:r>
              <a:rPr lang="en-US" altLang="zh-CN" dirty="0" smtClean="0"/>
              <a:t>OATS/SAC</a:t>
            </a:r>
          </a:p>
          <a:p>
            <a:pPr lvl="2"/>
            <a:r>
              <a:rPr lang="en-US" altLang="zh-CN" dirty="0" smtClean="0"/>
              <a:t>Emission:</a:t>
            </a:r>
          </a:p>
          <a:p>
            <a:pPr lvl="3"/>
            <a:r>
              <a:rPr lang="en-US" altLang="zh-CN" dirty="0" smtClean="0"/>
              <a:t>30MHz-1GHz: NSA (per CISPR 16-1-4, ANSI C63.4)</a:t>
            </a:r>
          </a:p>
          <a:p>
            <a:pPr lvl="3"/>
            <a:r>
              <a:rPr lang="en-US" altLang="zh-CN" dirty="0" smtClean="0"/>
              <a:t>&gt;1GHz: </a:t>
            </a:r>
            <a:r>
              <a:rPr lang="en-US" altLang="zh-CN" dirty="0" err="1" smtClean="0"/>
              <a:t>Svswr</a:t>
            </a:r>
            <a:r>
              <a:rPr lang="en-US" altLang="zh-CN" dirty="0" smtClean="0"/>
              <a:t> (per CISPR 16-1-4)</a:t>
            </a:r>
          </a:p>
          <a:p>
            <a:pPr lvl="2"/>
            <a:r>
              <a:rPr lang="en-US" altLang="zh-CN" dirty="0" smtClean="0"/>
              <a:t>Immunity: FU (per IEC 61000-4-3)</a:t>
            </a:r>
          </a:p>
          <a:p>
            <a:pPr lvl="1"/>
            <a:r>
              <a:rPr lang="en-US" altLang="zh-CN" dirty="0" smtClean="0"/>
              <a:t>FAR</a:t>
            </a:r>
          </a:p>
          <a:p>
            <a:pPr lvl="2"/>
            <a:r>
              <a:rPr lang="en-US" altLang="zh-CN" dirty="0" smtClean="0"/>
              <a:t>Emission: FS-NSA (per CISPR 16-1-4)</a:t>
            </a:r>
          </a:p>
          <a:p>
            <a:pPr lvl="2"/>
            <a:r>
              <a:rPr lang="en-US" altLang="zh-CN" dirty="0" smtClean="0"/>
              <a:t>Immunity: FU (per IEC 61000-4-3, IEC 61000-4-22)</a:t>
            </a:r>
          </a:p>
          <a:p>
            <a:pPr lvl="1"/>
            <a:r>
              <a:rPr lang="en-US" altLang="zh-CN" dirty="0" smtClean="0"/>
              <a:t>Shielded Room and all chambers with shielded enclosure</a:t>
            </a:r>
          </a:p>
          <a:p>
            <a:pPr lvl="2"/>
            <a:r>
              <a:rPr lang="en-US" altLang="zh-CN" dirty="0" smtClean="0"/>
              <a:t>Shielding effectiveness</a:t>
            </a:r>
            <a:r>
              <a:rPr lang="en-US" altLang="zh-CN" dirty="0"/>
              <a:t> </a:t>
            </a:r>
            <a:r>
              <a:rPr lang="en-US" altLang="zh-CN" dirty="0" smtClean="0"/>
              <a:t>(per EN 50147, IEEE 299, GB/T 12190)</a:t>
            </a:r>
          </a:p>
        </p:txBody>
      </p:sp>
      <p:sp>
        <p:nvSpPr>
          <p:cNvPr id="4" name="AutoShape 2" descr="“ict”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data:image/jpeg;base64,/9j/4AAQSkZJRgABAQAAAQABAAD/2wCEAAkGBxMTEhUUExQWFhUWFxcYGBcYGRwdFhcZGBUXGBcVGRcaHCghGx0lHRkYITEhJSkrLi4uFx8zODMsNygtLisBCgoKDg0OGxAQGzIkICYsLC0sLy8yLDQsLDIyNDQsLDQsLzQsLC8tLCw0LzQsLCwsLCw0LCwvLCwsLCwsLCwsLP/AABEIAMkA+wMBEQACEQEDEQH/xAAcAAEAAgMBAQEAAAAAAAAAAAAABAUCAwYBBwj/xABKEAACAQIDBQUDCAYGCQUAAAABAhEAAwQSIQUGMUFREyJhcZEygaEHM0JScrHB0RRikpOy8CMkVKLC0hUWRFNzgrPh8UNjg6Pi/8QAGwEBAAIDAQEAAAAAAAAAAAAAAAMEAgUGAQf/xAA7EQACAQIEAwUHAwMDBAMAAAAAAQIDEQQSITEFQVETYXGBkQYiobHB0fAUMuEVQlIjU/EWcqLSNENi/9oADAMBAAIRAxEAPwD7jQCgFAKAUAoBQCgFAKAUAoBQCgFAKAUAoBQCgFAKAUAoBQCgFAKAUAoBQCgFAKAUAoBQCgFAKAUAoBQCgFAKAUAoBQEDae2sPh47a6lsngGOp8QONYTqwh+52LWHwVfEX7KDlboVb784Af7QPcjn7lqF4yiv7vmXFwLHv/6/jH7m7Zu9+DvuEt3hmJgBlZcx6DMBJ8KyhiaU3ZMjxHCMZQjnnDTuadvGzZe1Oa0UBx2+G3LqXOytNkgAsw4kngB0ER61puJYupCapwdtL3N9wrBUqkHUqK+tkjnWx+LK5jdvZTMGWAMROo8x61q5VcVbM5St5m2VDCKWVRjfyNX6Zfme2uz9tvzqPtar/ufqyXsaG2ReiO33Q2s95XS5q1vL3uoaYnxGU/Ct/wAMxFSrBqbu1zOa4phqdGadPRPkdDWyNWKAUAoBQCgFAKAUAoBQCgFAKAUAoBQCgFAKAUAoBQHx3fHDvd2hdAliXREH/KoA8BJJ95NafExcqzXgd5wmrClgIt6Kzb9WaU2HY7MubraP2ZdQuXNlzZhbJzsg4ZpBP1ax7Gnlvfu/FvYlePxHaZVBbZra3tta+yl3Wa7yq2js9rWccGQGCDpwlWU9DoQfEVE6bjKzLccVGpTUls/yz+TPvOGYlFJ4lR91b5bHzWX7mbK9MTgN6sv6Tck8k0/5BXP8Tt2+vRHScLzdhp1Zb28Wl9Wt23LZ0VezI7toKVDOSSCeOnWPS7GrDEJwhK91t0tz5fyUZUp4eSnONrNu/OV9lzXj0KTH7NFpFuB1uIxIzJETJ04ydBxrWV8MqUFNSUk+aNpQxTqzcHFxa5P/AIINjatyy57Bozhc2gPszHEeJro/ZrD0qsKjkr6r6nH+1+LxFCdJU5WupdH06pks7x4sH5z+6v5V036LDtft+LOM/qeN/wBx+kfsdju7tX9ItkkQynK0cOAII9xrTYugqM7LY6jhmMliqOaa1Ts+jLWqpsRQCgFAKAUAoBQCgFAKAUAoBQCgFAKAUAoBQCgPkO3toi3tO7nMILkEgagPaClvGM0+6tRWnlxDvt/B2uBpOfDoqO9rryle3nawGAujAle7mOKD9rmHZdj2GXtO29nJm5TPhNe9lLsrc778rW6mTxVJ4xT5dnbL/dmzXtl3vbnt32Oe2ztHMXFtiUCLbQtxYW7a2wxB4Tln31DrOoow1vZLv5L1LkYqnQcqun7pPortyfpc7K/8qoU5bWGLKAAGZ8pMDjlCmB76+g0vZ1uKdSpZ9Er/ABuj5XU4iszyxuiO3ysXeWFQedwn/CKmXs5T51H6fyYf1B/4nPbS3re/eNxrYXNAgE6QAOYrXY32Oo13njValbomvo/ibHCe0VTDxyOmmvGzLXd/bwtXBcyhlIKsCNcpPeA10OlcNVoVeF4t0qqv9U+a/O46qM6fEsKp021fbua6+H8olbV28ly2lq1bFq2vey8TmJMkNxiDVbE4mNSCpwjlivmTYbCypzdSpLNJ6X7vA1bIyOl+4Z/o+zE/R1MN5nUV0ns1nimuUn8lc5D2wVOdpc4r5tIs8Rhci5nIEFVK6yCyZwDpEhYnpMV08KuaVo97+NjiquFdOGaT5pW72r/Lf0Oj3KdQl3vD5wc//bStTxKajUWZ20+pveC5Y0Za/wB30R0a3AeBB8jWvjUhLRNM3KknszOsz0UAoBQCgFAKAUAoBQCgFAKAUAoBQCgFAKAUB86303AvX8Q1/DPb/pILpcLLDBQsqyq0yANCBrOusClXwnaSzJm/4fxpYekqVSN0trHOj5MtodcKPO6/4Wah/QPqXX7RU+UH8DXjPk5xlu29y9csBLalyLZd2bLrl7yKBPXXyq/w3B5MXTk3e0ka7ifG+2w06cI2ummV2z9kdq4WQo4sxgQJA0nSSSPidYivoVbE9nDNv0/PzpzOEp087sXCbLw0x2S5MgbN257XUzm0bJPZnNGWJEc5qk8RXtfM73tbLp8r76b3LGSne1la3XX8tqVe0Nkdm5UHMORHnBB8QQR7p51bo4ntI3ejK9SnkdjrNytz8NiLDPeFzMLjL3bjqIAU8FI11NcjxujTrYnNNX0XzZvOGYqtSo5YSsrnHb97OGFx5s2s4tZEYKzu0yDJktPEHnyqDCcKw1VXcEeYzi+Lpyspm/ZW0TbtuihQtwQwgxxnSTprrNdBSwdOCio6ZdjlcRi6k3PNrm3v9NSxxm8Fy6CGKwzZjCgEmACZ8co9Kkp4SFN3j4ENXFVaqalbV3en50JGxWzq7cs0e8KK4L2sUZYuK3tFfNl3A02qevUu7Vlrbj6LCOB/EVzMqMqU+jXQ2GRwZ3eBvF7SOeLIrHzKgmu1pScoJvojbRd4pm+szIUAoBQGi5i0BylhI4jpPCgAxifWFAe/pSfWFAe/pCfWX1FAe9uv1l9RQHvar1HrQHucdRQHs0B7QCgFAKAUAoBQGvEX1RWdjCqCSfAUMKlSNODnLZK7OYub6LOlliPFgPhBry5zsvaJX92np3v+GVW8m+GfC3l7KJRhJaY8YjWrWBs8TTX/AOl8zyHHJVn2fZ2vpe/8HEbuY83LjWyVzMO7m0XRXUjQjWHzeSHnFdljKShBTV7Le3in39LeL6Fyhu1+fmpPQXDcKgWM3YKAuZpzFFsxEmAHJX3VXbgoXea2Z9NruXy1JVF3tpt/BXbx7VK3cile5mBy8JLGBrzChZ6GRyqzg8OnTzNb9fzre3dqRV3eVuhN2HvZirVsrbZVUsT7IOpiePkK0nEMPTdZ3R2Hs/gaFbCZqiu8z5vuNe3MbcxhU38rFPZYKFYA8pXiPA1BSjGm/d0NxU4JgKqtOHxf3Ol3R3SweJtFmF0OjZWi4YOgIYdJB4eBqCvi69Odoy08jk+I8DwuGq5Yq6eqPnuzNmvdK57jqpiTxIEdBxrSS47iNnO3kab9Nh1/afScBZGHtxbUBkgRmnJM6gz/AEhYSSeVafETnmlVt7/PW9vD/K63/wASS+XWK1+Xh1+hjaxw6Vq82mxF2h3my/mbX/DT+EV2NL9i8EbaH7USqzMhQCgFAUO1E/pz+tbU+9WIP3igKDa29eGw14WLjP2hVWCqjNIZiqnTqwjzigK8/KXs0Eg3yCDBBVgQRxBEUBkPlL2Z/aR+yfyoDYvyj7MP+1L6H8qA2j5QtmH/AGu38fyoDYu/2zP7Za9f+1AbBvzs3+2WP2xQGKb54DOT+n4fIVUBMyiGBbM2adZBURyy+NASV3x2eeGMsfvF/OgNg3rwR4Yux+8X86A2DeXC8sVa/eL+dAe/6xYflirf70fnQGQ3gs8sTb/er+dAS8FtHOVK3A6zBIYEctNKAlbyj+rXPJf4loynxBXws13HBDDEqzAd1Yk8hNYnGrDScHUS0W76GnH7LNzDXDmCBlK25+m3h+qOtTYar2VaNTo0y3QwvZwWIm7K/urnLwPl72byvlNu4HB4BWnTmCBry1FfQIY7DVI3U1Zm3gs+sNfAtG2ztEiJxGoClhbbtCBOhuBc5Gp4n6R61Alw9O94+unpe3wJ7Vu8prhdTlKOG+qVYH0IqxLHYeKvnTEMHWn+2Dfkd9sD+rYWy0L2t3tGZmUOUAuFBbWQQOEnnqK5TE1liK0pcuh2HC8FOFN0qvJ7J21avrbf/ktMabb27V2FRnNxWyjKrFCvfC8B7UGOa1FC6bj4G0oOcJyp3bSs1fVq99Php3GzZO8NzCl0tqjBiGJafqgaQRWk4rip0qiUUtjGvgaeKnmm2raaf8FNgma0QUJBXQHSRpHTpXOxzRlmT1KC9ncKndTn6x/9SXh8bdEAOwyhguvANOYe+sM00lZ7Xt57kNX2bpZf9KpJNbXs18EjLC271xglq27M3DusFH6zPEBfGlPBVajtlscf+mqZsrR9cwtrIirxyqFnyEV1SVlY26VlY216eigFAKAp9uCLlpuudfUBh/CaA4HfDCIcbZLorZ7DiWAMGzdRhE/8Un3Vf4fGEqjjJJ6czQe0FSrToRnTk4+9Z2bW6f2Ku5sHDHvHDWdSdezXU8TrHGtx2FG9sq9EcssZjMubtJW/7n9zQ2wML/Z7P7tfyrL9NR/wXoguIYv/AHZerNb7vYTT+r2j1GQCNeHjI6U/S0m37i9EWFxDEJJ9rJvxZd2Nm7MyjNgsPMCYtrxjWqEuHauxs4cblb3m7ldtPYGzmcFcPaUZdQqxBk/HhVepwqpKXu6G/wCG+0GFp0Wq8VKV76rl0McBu9s5H72HtMCB7Y4SQZ04aV5S4XUTbldmfEeOYWpTiqKUZXW3T81Jb7K2Rr/U7UjpMT55qsrhjZp3xZrmaf8ARGx+eDt+4t/nrJ8KfIR4w+ZqGxtjFoOFtgdc1zTpoHo+FNLvJI8Vbl3FVt7YuyzaPYYcK8iDmedDroXI4VLh+GRUv9RfMVOIza9x/BHEXNl2ZgpEaEieup4617LAUF/b8WTxxdV8/kMLs9A4NsZWBkMToB1M9OJqN4Kgldx+L+5LHEVW7J/I+x/JfYv2sM4vqUl1e3myglTaRPZGojIvESZrl8dxbhtKrkhUWm9rvXxs/gbSjRrSheUTuN48UtzDXEQguQIWY1zA8TpVT+t4H/c+EvsR4zB1qlCcIx1aOCt4m/hWDMkK2hBgo4+qYJH8+dWMPj8PiG1Slf1v6Oxyyw+L4fLPOFk9He1n3O1/L/ki7Q2s91szchCqOCjoBVrMiriK06880/Jcku437qbds4fF9pfuBEFlxJk6l7cAAAknQ+lerVm79n8HVrVZdnG+nl67Haj5RNm/2j/67v8AkrOzOuXCMW/7f/KP3Pl2+O00v429dstmtvkytqJi0inRoI1BqzSdlY6DAYGvSoqMo66819yyxe9iGzZtDC2u4O8HBKg8O5lYETxJJ58+Nexg1Jtsr0+G1KdWcpzab6b+fLwKvGbVa6QWygKMqqoyoij6KqOAqePumwpUI0lZc9W3q34ssd3GQ9o7BWKlFVW9kkjvMRzgAacO94Vo+KSj2l3q7K1ytiHNzUYtpc2vgu6/0Ogv7Hd1S4llhnUkhQcvtGGAPCVgxWvnh5ySlGO5ThjIQlKEp7PS+/4mRL2zmQw6lTEweMa61XnRlF2kizDERmrxdz6XslYsWh0tp/CK6CH7UcnVd5vxZLrIwFAKAUAoCq3iHcRvq3UP7Up/ioDi9+VIOEcDheZD4Lcsuf4kSrmAlauu81PHKangp35WfxK9GgzAMcjqDpzFdA1dWODpvI82jNAnmR4QIHLT4TPnWSViR1M2m2nr/wAmDD7wI56+FZ3PIxua3/PSvYu6JJLK7bGM6EZoHTXvdOHnz8a9e60v9CSm7JrNb6nuEw6ue84USBBOpmeHlpPnXlarKFrK5Ph6Mal7uxKubLtfXiPHj48KjVep0J+xht+fIhY/Z9pUYq8tAgZuBkSeAnnp41lCpVk7NWJHCnFXWv54FNfHeKyDlMZl9lhOhB8uZqxBt3lawlZWjch3zP8AP5Vnl0M4yuxu3sdcTiuzYae0dYHkfWfdHOtJxbESoQ9zduy+/kb7hdCNWV57RV338kvNteR9Lxm5uFyBsgGTKynTUhuEcIOnADjXK4iVaNKco1JXyvnvp0N8qsZWi4Rt4LTz3+JddiTMDhx1A+81wdHATqQc42st7tIvSqpOzNJsEmBE/aX86mp8OqTdoNPwkvueOqlv8mV2KwouvassTkuOQ0cdFLaHlqoq3winbExZXxtOFWi4TV0Wg+TzC/Xvftj/AC12ll0NB/S8N/j8X9z5rvzsG3h8WbdrNlCIZYySTM6+lSxWh2vAaMKWFywVvefyRV7O2NcutktoWbjAjQaaknQDWsnZbm4qYinQjmqOyLzaW6jYe2rO6lywBRdcoKsZJPGY6Dnxr2DuyPBcTjiajjGLSSvd89V+bk7dLdS1jHuLda4otqpGQgEliwM5lPQVlVm1axBxrG1KMYOn3nR4v5MsKlt2F3EEqrEDMnEAkcLc1E6sjRf1jEvS69DgdnQiAD+Z51zFWpKpLNLc6CKsj6bgd8MItu2puNKooPcbiFAPKtrDHUVFK/wZztXh2IlOTS3b5o5re7bVq/dVrTEqLcEkEayx5+YrX4ytGrNOPQ2nD6E6NNxmtbkvCb+X1RVFq3CgAe1yEda72nwik4JuT2XQ+cV+MVlUklFbvr18S22Lvs1y6qXraqGIUMpOhJgSD4kVFieFKEHKEr26mWG4vKdRQqRVnpdHaVpTfCgFAKAr9vpOHu+C5v2O8PuoDjt+UzYMsPoXLFz3LeTN/dLVLQllqRfeitjI5sPNL/F+ttClauoR8yNZrGrVhRg6k3ZLdljD0KuIqxpUleT0SMFeCCOIIPhpWvpcb4fXmqUal3LRaP52sbup7N8Vw0HWnSso6vWL0XcncywWAe4SqDNEk6xxJPOrGP4pheHU1PEyypuy0b18kyjhsFXxk2qKvZK+qXzG0NmXLQBuKAG0GoOv51Fw3jmC4jKUMPO7WrVmtPNInxXDcTg0p1I2T70yLbwzsJA0PWttKpFGvU0nZkW9bImR7PHwrN1YqOYuYTDzxNWNKnvJpLpq7K5EY8dDHWOHQE+41Wp42E5KOqfl9zqcd7IY7BUJV5uDUVdpSd+96pbcyfsvYdy+C6MkKYIaePQiOkc+dazjHtHh+GTVOtCTbV/dtbpza5mmwuDnWWaLXmVO2cE9m41t4kRw4QRIjw1rYcM4hRx+GVeldJ30e6a67/PYyq0p055ZGW6GOFjHJnOUMMpPQngfiDWu45HNSjUX9ru/DZ/O5vODP3p0nvKOnlZ/Rn1jF2xlLSdAzZfolgIDZeXEnTTgeImubxbtQn/2v5G1gtV4oxs4ocSwBBmOunDhw61yOCqwULymk07pddLWem3Xu05l6onfY87ZJ4qveVpmZgzHDh0/71bpyo6JSjFKSlo2723T02/x6c97mDzeOjX59Tm9t7bOG7O+FDm25bLMT3SOMGONZ+z8O2xkISdr/YkqRUlYjD5X7v8AZU/eH/LX0z+jUrfvfovuRfpI9Tntr7ytjLpvG2EJAWJn2RxmBWsxVFUKnZxdzo+E4dKhvzZM2RcvJbu3RmtgqirdykLDXkDENGunSqrepPiIUZ1IU3aVm243V9Iu2n3J+2msWbaraxC4h3cO5A0GVWEyCdSW4EzpWUZO92Y4Ltq1RyqU8iSsvVfboTdytslHulUElUBknkXrUcZ4hUwyi4JO99zV+0icFTt3/Q7JNv3Pqr8fzrnv+oMSv7Y/H7nLdozkMTutZZyVL2lJ0RSuQeC5lJA8JMeVVJcVqOWZwVuiv/PyNjT4vXisrs/EnXtwLPYtdW/d0RmAITkCYPd6iupoYSjXhGcW7Mn/AKxWtey/PM5PY2BRmPaOphGKqxCozgDKrn6vHmK3keA0aTU/elqr+HhY00/aTEVk4PLG6evf430OivYC1Nw2lLh2ItBQzQiEdpdETpm7gJ6NW7p1qnuqo7W/deyu3svTV+Rz9WhD3nTje792ybslu/XRfAibPsqbtuCD/SW/+otTYiTVKV+j+RVw8E6sPFfM+s1yp2IoBQCgML9vMrKeYI9RFAcNtWwb2z7tvm+HdfJuzIn1ry9j21zmsNeFy2jjg6KwPmAZrrISzRTPls49lUlBrZtG22dVPjqTwI4QB5zrVbiFLtsLVgucXp320+hsuE1v0+Lozat78de69n9fxEy/j7D2iCArgBQANCse0dOPHWeQ93zOliKayTtacXG1udmvj/B9prYOrJTg3eEk735XT+H8+fu6+KCXTmIAZefWQfumuz9r6DqYGNSMc2SabVr6ap6eZ8n9mqqhi3Bu2aLXnuT97MZae0AGGYOCACJJgiNDMQT6VzfsrKf9RWSm4pwkm2rdGvlzOj4/GH6NuTTs07X35FNsnbqYdStxA08OAg+8GvouJwsqsk1Kxx+CxEaWa8M1/h8yqx+NF241xRAYgx8OQgwPKp6VO1PI9eVzKFZ0q0ay0tJSS8HdEbF7TuCytooZks08AZI7qjhIy6kTpppWhowr9qmo81+XPr+P4hwqrQrSdePvQaS1vtz0ve/L11LLdnbww2cEnvEEQCdQCDoAT09Kj9puHYuvOjXwivKOZPVLR2tvZWWvqfMeGYnsrxfMrN6dqJfv5ypJyQQQV70kiRAMa+FT+zmFxdHDTWIWVubktU90r7XW6JcXVjOonuc5jdk3yAVs3T5W29eFXsVj8E1klVh3rNH7k+FoYmMs0YSXNOzL7A71Y+3a7O5hbl2BAYo4YCI1OXXjXLVqFF3jSrQcXpZyV18TpadZT96rTlGXOyun5aW+KMjv8qiLtm4jgd5dPhMGtH/0piJLNSnGUeTv/DDx8E7STT70drh9n4i4YVFOk+2OH8mqf9Br9V8fsS/qYnJfKBYv2Wt2roVQ6lhDSdDGugA9010ns9wZ0a3bTd2trGUanaPQrcLsi4LK3Ew4u5yfa4BAFywAwgsS3e490cOfWVMXDtHCU8tunXW/LlpoJ1Fe2a1it2hZ7C69sggSSs6nKeHD7/CtbilOtatHW6s7dUbzhGPpxp5Ju2vkXeI21j8TYS2VuvZWAMlkw2TQSyrrH4da17vF2aLlCPDqFV1ISWZ9/XexXLhL8x2N6enZvPplpmL/AOtw3+4vVHX7i4FkzveUqGhQhOVu7mkkcRqeB10rneLYqjOpGElmUb31tr49xyHHeIUsRUjCGqjfU+hWdkoyhgzQQCOHP3V7DgeGqRU4ylZ6rbn5GkUUyNjMGqMACSeJmNOnCtVxHAUsNNQg23a7vby2SMJRVyWlsnAuFEk27oAHEk54FdXw1ZcPTXcZJe4fEsJihA10jl08K79R6HJyj1OmwW9qLccm23ZnsezVWAKCw2ZEJI1B+l4k1UngJSgknr7121vm3flyLkMUlJtrT3bJcsuy8+ZB2TjDdxlmBq+IttA5TdDN7gJPkKmxMVTw0l0jb4WIMPFzxEXb+6/xufb6486sUAoBQCgOWtJHaL9W5cHuLEj4EV4z1Hz7YqhbCp/uy9r907W/8NdNg5Xoxfd8j5xxSm4Y2pHvv66/UmPqSTqTxPOrMUktCrOUm2pbhcODH9GvmQfWarSrUIN+9Z+RZjjJNKErW21v4dTTfAWdc2UEtIEd0EtEmGAj39KtU554367eex5GCzrs3d/nqvyxA/0vaOgCgyNeziPDhwPjVh4Sa95/MuOFfK7xXwN2crqPLhP3+VRVJQiveLfBuF4viNWUMO0mld5tFvbo/kabzE6sI84H88qUq0HpEucX4Bi+HxjUruMlK+sXtblql9djNcNdddMxX3kaf+PhWbdOMu806lUcebRV3AZgcQY9DrVfH4v9Lh5VlHNa2ni0jbcF4esfjIYaU8l762vsm9rrp1+xabE2a4xC9qsGCRqDrGnDnB+6uK4zxyriMFOjkyXts91fVefyO6o+zeHwVWGIhV7S11qra8n8/psdthtm3HBKCYMcQDwnQGuNocOq14uVNJ29TY1MVTptKTNDWGBgyCOXMVVlQcW4yVmSqcWro5D5RMMr2xmSXVGYNHAAMTJB0By851jrI6n2UlOnWlFP3Xy79Puaji9OMqSlbVM6fdHeJUsYZ3zFuxthtNSRbAJ16kTXVrh1WTbWi7zlcRxvD0ZZLOT52t9Win+URf0+7auWiFFtGUh5BJLTpANbPBYaVBNS5ih7T4aF7wl/4/8AsStl3ezw1u0RmZEAOWNY6SRVHE8PqTqymmrN/nI8ftHhJz1Uld819mz5zvXtFbuILKGEKFIYQQVLTpPjV/B0ZUqeWXU6bD2dNNO6eq8D7V8kIP8AouyTza8R5ds+tafHu9eRXrfvZ2dUyI+Z3L0Xbv8Axbn/AFGrhccv9efiyhOXvMsm20wAFtmVQAIJB158uFZyx9WCUaEnGKS0dnr9jLtXyNeK2gGuFhmgx7R14DpVfF1FWqyqRvr132MZTu7o6vdtpw1o9QT6sa7TAK2Ghfoi5T/aiDjdyMBdcu9gZmMnK7oCTqTCMBJ6xW1p42vTWWMtCKeFozd5R1Ix+TvZ3+5Yf/Ne/G5Un9SxX+fy+xj+iof4lhsXdXCYVs9m1D8MzMzMAeIBcmPdUNbF1qytOVySnQp09YqxdVXJhQCgFAKA5vErF+8I4lGHvQA/FTQHCWQbd/FhRAt4hmnSALqLenXqXat3w+UXRyvr/P1OM45RnHGdpDnFfVfJCBoBAj4/l7q2dtbmhz+7a3mW+FxVoKMwMgaAcD4E8Ry18DXN4uOWtJd/z1LVN0NXNeCWz7nzXjrpfnZlNjSGdo4H8VE1vOHTvQXdcjvllGSOeu7fTsimXvAkZMmgOb2s09J8fdW5/SvtMzlp1udZeLplqL4VM4BLdI0A01158fKOdazFRnKGh77J4uhheIf6ssqkpRu9ls1d97X5c147a3bvopCySJMkSSYJgdfgKrYGE4z1R0PtRiMFPh6hTqxlNSi/d8Gntc9w21rtrRELrGqwSJLTwHv+NX6tOlLWbsziMLKSTy6rmiqe60lmBDGZnjJHH8ajxmHWJw06UXa6dvoXOGYv9Fjaddq+Vq/hs/gXO720Lr4i2biqBkeIIk8NWEnX0r57xfhtfC4Z1KrTs0tL8/I+j0+NYTGf6NBSTeutrWXSzfU7rAw0SGWWyq49kNGin38wa0WFhGaWZNNu0ZLZPkn90eVm47WdldrnY3Ym/ntF2HfttkY9QeHvnSpa83Ww3aTXvwllfevz6kdOKp1csf2yV0fNPlMxQyqB0E+rVtfZmSdd+D+hV4sn2SXejpdlbMa4qhcohASWMKogDU++u9niI043fwPmlPBzr1JKNlbVtuyRNubvXxqEDDkwdMp6EEsKjWOpPS9n4P7EsuE4mOqSa6pq3xaI1/Zly0RnUqTqJIM+hNSwxEKieV3KtfB1aOlSNr+H0uS9gbg4HE21xN+0z3HLZu+wU5WKjuqRyArVYnF1Y1HGL0O14XOUcJCKfX5s7/DYdbaKiKFRQFVVEKoAgAAcBWubbd2WzZXgKHam6tm85uZntsfayFYY9SGUwfKKo4nh1CvLNJa9xFOjGTuyJ/qUn+/u/wBz/LVX+iYfq/X+DD9NE9tbl257924w6CFnwJAn0ivYcFw8Xd3YWGijpbNoKoVQAqgAAcAAIAFbZKysiwZ16BQCgFAKAUAoBQFFtVYxAP1rUfsP/wDugOD2zby4+8I0ezZceJBuI3wVPhW34XL90fA5T2mi06c13r5GNyTBJ5QPd4DzGvlW2Vk7I5puUoJvZGoqv0ln3kfAfzrWM6UZO7t6IlpVVCOsbmpwAe6ABpwmNR486lpqysKrUndW8jHOAPZXnqVBOvnXvZpu5LHETUVFW9DQ/A+GvuH31I3Y8ppvQ8xF0mMxzc46efDj4V5GCi2oqxZdRyScnfuITOROvHjGlSZVbURk7u2hGxAHeIbhETxMgT5QZ+FYpy0uixaPJmOy8YLV0OeGoPkedaj2gwFTHYGVKn+66a77cvzmbfg2LjhcSpz21T7rnWWt5kAAF4QrBgDwDDgYNfMlgOJUko9nNJO6WV2v6Hd/qsHN3zx1Vt1sZf6yJlZe2tw5zN3lkkGfOonRxqjKDhK0nd+69/QlU6DakpLTbU4LfHaKX3yq4hQBPHWT0866n2dwFajerUi1ppfy+xpuKYqnUtCLvqfVdx8chYi4yAdkoGaADqJGvGum4hSl2cXBPfkchwmpFVpqbW3PxOj2oqtkKFHChhkBt6ElYYK5y6AFfAOYqhQbjdSum+evfppr3+RtcVFTcXGzSTVll521V9Nk14PQod475t9grZScrEgGQoLyFB8BpPhWwwcVUztdV8vruaXimamqcX0flrovLbyL/ce5mwVo9c//AFHrV4xWrSX5sdBgP/jx/OZe1WLgoBQCgFAKAUAoBQCgFAKAUAoCk3jEGy/6zL+0ub/BRnq3OI3jk4vDuI71q/bMxxBtXFOuggK+vnV3h1RKo79DTcepSlh042upLfoeYOwrkKZzNwggDhImeHA1u6k5QV1t5nHYajTqyyy3d9mrHmOw6rADLz4XA40MfRGlKNSUtWn6W+ZNi8PCm1GMlb/uv8lp9TVibCIAA6sTMlcxAiIiQsE+/wB1ZwnOTvZpd9vuzydOjThbMpN9L6eGi38zG/hbYEq5ckE+zl4dNTPA+Uc5p201+5W1S67+XeS/p6SXuSzaN7W+vd+XImM7LTs+08c+XoIiPfU1J1Nc9vK55XhStB076rnbrblttzITCpm9COC1IlyvSWKs9SJe6x+XlXl0tCxFN6kYvHIHQjUdQR+P3V443J4uxFuLxk6jpGvlGgFYXaSsWEk3qadnWcO2Iy4hmS0QZccQcuhiDpOnP8tXj3XhBypK8r7d3qvmbHCqnJpS2K6LQU8WbWOI65T90j48q999voZrKjp9jbYF0paAJuEQF6kKSYPkD6VaWJhCN56Gmq8NqSm+zV1udAuy8URIw90jhohP3V4sdh3/AHkT4XiF/Z8jPC7IxjnKmGvT+ujIvvZwBSeNoRV81xT4ZXnK2W3ifVt2tmHDYW1ZYhmRe8RwLElmjwkmPCubrVO0m5dTraNJUqaguRZ1ESigFAKAUAoBQCgFAKAUAoBQCgKreMf0M/VdD/eCn4MaA4He9IFh/qYhPS4j2Y/auL6VNgJ5a8TX8Zp58HUS6X9NTVbIhgYiJgiZjl4V0slscBQla+tvz4GNqysro0GZygaRPszoYEfGvXJpPb86ksKcZzjo7O9/jtcdj7JCE65YJ4nkNOehpmeqzEqpq6ah3WvzNbJGWQgysVPifEdPHxrGo/cllb1V9N/Lv7iWEdY5ktHZ9/j3d5BuDUyeepHAa65R0/IVJST/AHJPa9n8rdepLVnGVNJuN1JrRavvb6dCO2pgaAmAWPjEkwPPhVhNqN2QWi52joiJfUiRxiJI4TAkA+cj3V5GV1roTuKT01RDutXtiVPU0GyW9nvHmADI1AE6cyRw61i5pbliMb7EO4P5Bpm0uSKPIgYmJkidNBy9/rVXEJtqxboNcyFGh/nn8agZOiZu3iOzxmHfpetg+TMFY+hNQYmOalJfmhPQdpo/R+xLsBh4g/h+VaM2JbrdoDYHoDMNQCaA9oBQCgFAKAUAoBQCgFAeE0BpuXaArdr3M1m4P1GjzAkfEUBxe+KzhLr8kVb37plu/wCGvKUstRPozDEQ7SjKHVNeqsRLPHiQCCCQJMH/AMV1k1dHzTDTlGVr2M7Y7q+3o4HGFA6dQda8e722/PImp3yrfSVu7+GY3kjNKcHnVuRjuxz86Rd7We66E2VrNeO0ub+H8mq8QofW3oykRqeRhT0HP31llc0r31TXT1M7qGa2XRprn6Pu5kDFQWJBB4axE8OX88K8wsfcjJxs9t72Xjs/zoZ1qslmpZvdvfa13Zea/OpDuTrAnQn0Enj5VblKyuyCnHM7ES4wI0M9fSfy9axUryLOTLHUg4m8q8WA8yB99YymknmdvEsQg21lV/Ajglx3Fd50PZqzSNNO4DUEsXQ5yRchha3KLJNvYeLeMuGux4gL/GRUL4lQjs2/zyLEcBWe6SJTbjYy4F7ltObF7mvkAikfH31Tq8TjLZP89S3TwMo7skWvkyun28RbUdEtk/EsKqvHy5IsrCx5sssL8meHUhmvXmjkMqjTnos/Gop4urJWuSRoQjqd9grkN7o8/GqpMWaX6AkJfoDct6gMheoDatygMw1Aeg0B7QCgFAKAUAoBQGq4aAhX2oCuvvy60BWjCi9hGtsJz2ntn3qUNLA4PZ22bXY2We7bRmtoSCwBkqMwgmeMiulp1qbpxcmtkfOauDrxxE40ot2k1on1JK7QzaIt5pP0bV0qT1zBcvvmksZh47snp8KxslZRfXVpfU328LimkJhbsMILMbaiD9p8w9wmop8SodG/zxLtDgeLWt0vzw+pvs7vY0n2bFvxNxmb9kW4+NQz4stlH4/wXKfs+1rKfw/n6G+1uZePt4lAOiWjP7TuZ9KilxarySX54luPAqG8m35/wSbW49r6d6+/vRR/cQH41BLiOIl/d8i1DhWFj/b8/uSLe52CGps5zoJuO76DgO+xqs69R7yfqW44elHaK9CbhtkYe183YtJ9lFH3Co7ktkSa8PTW7gcSBQGg4peRny1+6gMGxPRWPoPvIoD3tT0oDZZYk0AxG2LNr5y9bXzcA+k0BswW3LFz2L1tvJxPpM0BZreoDMX6A2pfoDcl+gN6XaA2q9AZg0B7QCgFAKAUBg60BDxFugKrEpQEXZjQGHS43x7340BvsYW2nsIi/ZUD7hS55ZG3NQ9GagNdzEqvFgPMigMP0xeUnyU/fEUAGInkR5x+BNAYteNAaWc0BXYzatm385etr9pwPhNenhSYnfPAqZFzOf1EZjx+tEfGvVFs8ckipxXyk2R7Fm432iqjj4En4V7kYzop8V8pF8/N2rS+eZj/AIa9yHmYq7++eNc/PFQfqKo4+MT8aOKSCZjd2hdfW5cdpA4uZHPVcwHwrAyNSnQRw5FRHrAA+NAABGoEfWEHXyAYj1rw9JNjaV2zql+5bHUOQPv/AAoC0wm/+MRZ7ZXA5uqn4iDQF/sr5Sb9wgfonbTzsC5xj7JHHxoDv9hbQuXkLPh7uHMxluZZIjiMrHTzigLVLkUBIt3xQEm3dB5igNtAKAUAoBQCgNbpNAV+Lw1Ac42NWzccNpmgj3DKfwoCTaxiv7LKfDn6UB6WbrQGhsOOcn7RJ+816Dn7u++z7XdF4MeltGYaeKrHxpZvY8cktyqxXyn2Bpbs3XPLMVQE+ck/CsuzfMw7Rciov/Kbfaezs2k6Ziz6a9MorJUzx1SnxO++Ouadvk8EVRPloSD7+VZKmtmYOo90U+L2neuz2l243XM7EEc9CY9wFZKC6fnwPM76/nxIYE8IBHTn5QNK9PDAmdf5+NH3nq7ga8ZkjFmHlWLPUS9nYO5cYG3bd/sIXH3EetYSkjNI6rA7n49xK4YoPrXLi2x7wst6iozMsbW4rAzdxdi31FtWut5STHwoCbY3UwCe2+Jvn7Qtr6JBoDoNlYDZVsgrhkRvrOmc/tHMaAvbGz8C751t4cv1Cpm9ImgLdUA0AjyoD2KA8LAcTQGt76igKzF7yYe3xuL5A5j6LNAbth7YN9xkDhAQSzd0HwUcT74FAdSrUBlQCgFAKAUBqc0BR7Z2VavDWQeooDicfsDF2iTbIup0+mB7+PrQEHB7axi9mGVWlmW4VJIXvd0wZI04+R1FBYt8LvCrkhpBXjyjx1/OpIyjzRFOE/7WeYvZOCxOr27bE/S9l/cwg/Gpl2Uiq3Xgc/tL5NbRnsLz2/1WGdfwPxNeqk7e6x26v7yOX2huPjLXC2t1etsyfOG19Jrxqa3RmpQls/oc7ibZtkhwyEfRcFT8QK8U4mXZyNuDwN6583auP0Ko0esR8a87RGWRlzhdysdcGtpU8bjifRSfur28ny9Tz3Fz9C4wvybPp2uIUeCJJ/aY/hXqhPwHaQ8S3wnyf4NT3+0ufacj4JFYyh3mUZ9EW+E2FhrXzdi2p65QT6nWvVCK5HmdsucFYzSJZfFTB9awqaEkDLEbtZtRdYn9fvfHl6VCSFbf2BfXgoYfqn8DBoDKxu9fbiAv2j+U0BMtbtKPbuz4KPxM/dQEk7PwtsSyg+NxtPy+FAab+9WGtCFddOAQSPcfZoCA+9V258zh7jeLaD4afGgMI2hd+klofqiT+P30BsTdJrmt67cueZgfiaAt8DurZThbWep1PqaAv8JgstAWCLQGdAKAUAoDFjQGl6A0NboDU1igIGO2Paue2gJ+twYeTDWgKTGbrcezuH7LjMPLMIPrNAUjbGu2P/SYCZJTvrwjh7Q9KGUXbkZYXGNHdbhxAMj3g8K9hKUeZD2aa9/UnW9pn6Qny0qeOIa3IZYWL2ZvOItvEx4Zhw/CpFUpy3InRqR2+BvqVW5ETvzPDQ9RgTQyRqJqNkyPUsseAP8APjWLkluZJNlngLOUa8arzldk8VZG/FbXt2/adV+0wn041gZFPit87C6KWY9FWP4ooCE28OJufNYc+bz+OX8aA8GCx9327wtjog1+EfeaA34fc1SZuM9w+Jj7tfjQF1gt2bSezbUeMa+p1oC2tbLFAS7eCA5UBvWwKA2BBQHsUB7QCgFAKAUBiRQGJWgPMlAeZKA8NugMGsUBqfC0BW4/Ytu57aKx6xDDyYaigKTFbsEfNXCP1XGYftCG9ZoCqxezMSoMWizcijKVPnmKkelAU/8ApW7ZMXrT2/GCB+Xxr1NrY8aT3LLB7cVo7wM9dD+VSKtJEToRexcX8bhrft3FJ6TJ9F1r115MKhFFfc3qsKYtW2c+AA/NvhUbk3uyVRS2NZ2tjbvzdkIOrcf73+WsT09GxsXd+dxBA6LP4QPhQEzCbl2x7QZz+sYHoIoC9wW71tPZRV8gKAs7WzAOVAS7eDA5UBuWyKAzCCgPYoD2gFAKAUAoBQCgFAKAUAoDyKA9oBQHkUAigMSlAa2sCgNL4QUBou7PDCCAR0ImgKPGbi4W4ZyFD1Qx8OFAarW4mHXkX+2SfhwoC0w2wUTRVAHgAKAmW9mAcqAk28GBQG9bIoDMLQGUUAoBQCgFAKAUAoBQCgFAKAUAoBQCgFAKAUAoBQCgFAKA8igEUAigEUB7QCgFAKAUAoBQCgFAKAUAoBQCgFAKAUAoBQCgFAKAUAoBQCgFAKAUAoBQCgFAKAUAoBQCgFAKAUAoBQCgFAKAUAo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5"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7" descr="data:image/jpeg;base64,/9j/4AAQSkZJRgABAQAAAQABAAD/2wCEAAkGBxQTEhUUEhMWFhUXFx8YGRgYFxwaHxwaGxoXIBoaHx0gICggGh4lIB8aITEhKCkrLi4uHx8zODMuNygtLisBCgoKDg0OGxAQGzckHCQvMCwsMCw3LCwsLCwvMDcsLywsLDQsLDQsLCwsLCwsLCwsLCwsLCwsLCw0LCwsLCwsLP/AABEIAKAA1AMBIgACEQEDEQH/xAAbAAACAwEBAQAAAAAAAAAAAAAEBQIDBgABB//EAEYQAAEDAwEFBAYHBQcEAgMAAAECAxEABCESBSIxQVETMmFxBiNSgZGhFCQzQmKxwQeC0eHwFSVjcpKisjRDwvFz0hZUlP/EABkBAAMBAQEAAAAAAAAAAAAAAAECAwQABf/EADgRAAECBAMGAwYFBAMAAAAAAAEAAgMRIfASMVFBYXGhsdETkfEEIoHB0uFicpKishQjMlJC4vL/2gAMAwEAAhEDEQA/AM7tMvNg/SEduxpgKBYSR4nSFEeYqbLxCE9m8242E/ZqeQpQxwEIE46VC2YIUtdi8AYgtuNtN46JKlqqdpcIW4oJUqzfCcqL4AV03UNjj1Br3RMFeCQCLvyolW0LcKQC0QMbySsqPkJSKV21oVYSM8SIM1rNspBCRcNmdO4+FuKCp5yRCs8qD+g6US6iUacPIROnzBUI65olgJmla8tEr+6zjtuU4KSk+yZn5iopR/XSm20LUpEylaY+0wFeWmSR86oRZHs9egqT1AMe/FTMOqqIlEM0uD8/OmtteqjjO9JPVRiJ6xStbZAkjjzqTDkUzTIpXtDgta1tVRCWhJHME8XIUNfuBGPCoXDakQ4k90/0aQ29yUkKHI/L+dNrraYUggDJxVCTsUcI2oNeR4Va1bzwqtgTivoXop6LdumUkQOM1znNaJuQYxzjJqwZbjjR9i9pbeUORb/5nFNvSbY3YLIPL+hNI0fYv+beP3lV0w4UXBpa5bLaF5LLSQI1W6Z//nWaTekKpuL8f/Fn95mibjhaDqxHwtlUPtX7a+URu+q9xKmY/WosaAb1Wh5mL0Ks9G/RkvkFIny/rFG+k3o6WEkRnr4VrPQh1tlt1KgC4yqFlI5GPkDPwNVem123ca2m1jtW060Z3VAAFY8SE5jz6VMR3+Jh2JzAZ4WKdV8WuhBnkcUEUYI6ZpttDQTKSdKgPcvSJB8JkeUUpKufMflVyoNChzB6/wBfnUNGD4VI8x1yK5K8g+40lFVGWLEuNiJ7Q6QDiVEx8JNar0ZCWbW/c0hTtu6zpV4B1WrT0mOPlWLU6QBByg4/rzq8X5HbIRIQ8BInjpVqTPvokoAXfFfWvSj0gau3lWqFBTbllrQScB1PrE++AQa+P3K0FlopnWCoL6ESCgj4kEeFeW94pCkLTgp/mD8qDKt0jxmpgBokFYkuMyvbwALMcJx5V7VLpk11TcaqjRRa19LC9XbNqtndWFIZ72eJ7RYCgeo+NHXl46hKk3SUXbIThSXEgoHWEAqR8YFDqU8lsBxtN00VZWELeCfiRprzZs76rG8LHVtxxKJP4SmZHgfjWngsgM6m/jYTCxaC0k2r30gFMlhZWYB4iVaUr88VzTDYUrsVBlwDStp1KAk9QCSSJ8qFv3G1Li7tlW64kOISTrPiFqCVg8SRmjblxQSkOaHmgBpW0UpUhOIKtKSpMdDIqjSpPbd/JLblhtSyEDsnJAhSpQryGkQPEYrx5pIOlYS05BggoLavAQSaYFa1ITkXTeqYVOpIHsyZnxSOPKqkOFSSGF9oiDqtnVElGeCSQkE+BzRSiud3vSLbFpoiUFKv9pH4cUvSn/1WgvGwptQbgAHLTkawY4p/9zQdjZlQONUfd4KHl1oFsyma+TUtSaKbXj+v6514+0BkGR8CPAiuW0UgTz4ZoCYRJBTOx4KgDEHxjw/M19V9F/SdlDZbSoeqneP/AHEgqUpQjnEACvl/onsB69cKGVISUwValQdJ5gcVcPyr6a9+zRspm3uVJzMKAUnUMEiII58zWePEhn3XlaIEKKPeYEk9I9ss3TioELBJR0cygBCp4GNRpX6KbIbuEvl5xTTCSjeAlSlAkhAkEdSRBMEcKbXPoOq3BeuSXAiSQgSlXIcciOOas2PcpeYUm2KQWVJeUkJV9ktJTMkDUYBMipvjNDMLMlWH7O8vxxPJabZvo5arQjtUqCkQEhS4lIwkjSRMpAxy51kPTD0ecZNw8CexeKANQgpUlxEA5zujCuc9abI9IlIcQtm0IGlKSuQnGMBMeAJ4c6cftJSXdna23BpC21QIIcBUABq5QSFSOkVnhPeIgntWmMxjoZ3VXy9vaZago4iQZPeSqJSf650jXtJQVKTEEqGeBma4yviQlIVBk88xI86XLweXE/1416VV5VDRSduCZE94yR+LqKo1cPh51dbtFRTgwVRjhJ5Tyoj+z1AplCtXaFJScH+Y8aWpT0CW9PA14vnw40XcWxCe6O+QDq44FetW+8oFSUy2TnPDkenPNDCU2MZoYgkkccTgfPyqHTxFM7JmXWe+orRwAg4BynqmgVMKhJgkFRSD1I6j7tAhEOre/shjwHnUg3urMjEe+fyruyOlW7kK6591MVtga5dSCpIMhOFY7p4R04HlQa2aZzpJatsiOPDpg+IrqY3ICgg+s7gB0iUyJmPCuoli5r6Vvkmlg0CpCrZ0g8mXCVKJ/wAyQEnyIqV++2Vab23Ww8o4UjS1PjGkhzzoUOMLUUPN9i7GVIJSE+bWkz8R50xtLd9DcMlFwzxVupE/uLGr3iadROauYYuUJX2C0XrcQoKSSU/uuc/FOTVWz30KJLClWy+aCtSgo80gpSFI8jIpafojskTauAxpCVOJJ/FqIUj3fCml2/cFJVcJTdIAA7ZG/wBn++IKf3hFFpXPExJEOpQCntkdi6chxGnSPxECdR54INe3mQDcJDgAATcMyFDPeXhREcYUPfXWW8It160qwLdwAlXmQNCh8DVLiAl0pbK7R8EAtrB0KjlGCgHrvCnKi27+ytuEqcTK1C6bE6XEYdHmMkAeRFRSwFJxDyR94YcT5jmB5EVUp5AWe0SGHROpxlYKT03BAjxBBp6LVldul9b0uFUAtt6eAkTJg8MgifGl8VgpNOYLzUD5LObUZKgFylaebqRvgD2kDl41J6zBb17sEQHBlJPRXsmmCm1LUFEFK5w+2mJP4kcFnwGat7NaBK0pbKhBcSk6Fjo42QCkePU0Q4HJK5rmioWf9G7wtOkpbK1kFKY+6D3jPPGPKa3Po5tq8IVxSECcOpRuyQAEKSUz5kGsdsywOqdEjtMQvS2Y6HiAPmad2xCRMW6ZKgorUVwCeKx90zEEVGJCaRMrTCjODpDKvRaG69Oy80Wl6ClzdKlw0pPuBUF/7R41o7Ta7BRaNKQShJCNcgow0oAykkETAgxxB5V8kvrhCk/9SyTAhLbJBkK4TjeHIwZo1lvtEPpCnnEkDXLYRBlMIjMuHhPQ8KzRfZ2tbMXOi2ezx3RH4ToeQndV9evdgtOoIRKZnebII5gYORjpWde9C7lq1Nuw8h9C1pKkOjTOlQJPMcpMASc1l9nbVcQqfoy5S52SVrcKSlR5HknTnMAfGn1t6Y3LZcD4RoSdKQFBxwQMrUglOpB5EHmKXworDSvNcY0GIJGnmEhd9GbhlBSW0tkO6gQ2VKSnV3grCVce7q4HwoO29A3HEuOuPdklCiEy1GoqMBWSNKTmflNfQ9nftCZcwS2rHJWg/wChyP8Aka8vNq2lwrQnUUuANrSBphYWlSVT3YEKyDRd7TEyIkgz2WHOYM1grnYTFuwrs3Ct0LTxEaiVDcB4DVnl+VZ9xmAsdi5pafG6V+samMD20eMdM1btLs0uvBDtwsC47PKY1ZA7Jf4pxqkzg6aBu2xofPYu7jiQCVHU3x3IjeTy1QOWRz1MEhOc74rJEdMylKV6KV5ZmHdxv7ScL3HMfdP3SPMcTVyzoeMaEgslJMTJgbihjAONXhVj7GblP0doam0qKe0kLPItGd1XUA9fKuK4WlQW2n6vp7SJLYwOyUmN72dUHjM1QUv7KJrfDeljL4It0krVp1ApSMnoGjn8uIoYgKSF6XVetKQ5wBzhtQ4A+M8Zotpzdtgp+AJPZpH2YI7yFTBJjhjNDruUaCo3Dhl2O0CYCgTMLEzqPe4nyPGlnqqAaXnuVYsVeuHYKlJmCrKf8vtYzicRR7DagpO60jU3pJJBC8dyMwepj30O423quBouCEpBI5o8t3I6SBj40Yzbw42fo+iW8qcUdKU+/gs+454CubKd6rnTI9dOK7ZzoDaQu7U2QO4hBUEjpIWBPM+fE11F7CfdQ0AhdswmTCHSgrOe8qUqMnh7q8pg4yvskcK+iEtLdwI+sL1M+DZdHnrTlPyo+yttnakrS+9jgBpEHqFEEj51m7S2hWq3uE6uQV6tQ95lPzoi6ulpxdMA9V90nyUndNSdi2GXPmtDS2dRPlyPVfQ+2sXUw6gvn23XCpQ8lAAiitn29g2QW7cAjn2iz/5V8ubDaj6pwpn7rn/3GI8xRS/pDSdcKLftpGpH+oYrO5sQVJK0NMM0El9R2hs+zuAQWW0KVxWE5x7499XNbLVAT9JQ4kcEupJ+BmR7q+YWfpEs41p4TkxPgDwmqf8A8kuAvUlQIBlIWhKtJjkSJHPnUjM7VUCWxfXrb0St1IKdIaJ9hSXEn3LEjyqra3oc480W1XSnUiCkKISUlGUgcoPOvnrf7QrgABTTK45jU2SOhImfOKb7M/aNrUEFhaVKwNKwofMClkU1Eyc9Db1tK0NO+rX9wpC0p4d0a8HHECc0I5b3zcIWrUkASF44TAlQmB0JNPmPSsgSQsDyn/iTQbP7UkpxcWbiE8NSVJX8RA/OuBcECGkSKXH0XdGgtMJd1qClFWrSk+ypKcQORGDilrB0j7S1SUlRVuFRTkz2oI3hOAIx7q+gbF9IrO6JVb6gpPeIBQRPWMT4Zpuplp1UOJS4SmNakpmOmoZ+Ip3e0OLZO3dUIUBrH4m6HmJL5G5teQB9PBGgCG7aJ6JOcnkkwfdRNq8VJfldy7upQApOkiSPVjjKzPHkFcMVu9qehDy5LF442kp06FJSoEeC0weGAVBUVlNq7CuGO0DiLhzUEhEKCioAiUJIkzkyuBg8MVaLGY5kgdrf5BR9mgvZFmRSTv4lJ0sd71Kj65KJcdA4f9pQkbo5rxkV1wuFKhNqiLkd5WpQPUcdTQ6QeAoVxtSlGLcH1wSdb3T/ALfeG6OasVUAZHqrVP1jgpUlPHByZa+PKtZK89oF2EebolLie2t4U6ZQ03g5HrUGOHVE15Z6XFLm5DuOCG9IISBBIJgKHORnGas2GQVrCjb99SglocFCN9JjKfwzjpUrC+Op1CrhtUmT2bekHdG+RiFjmI99Y4jz74AqACOfZepAhA+ESaOcQeXdI7m7ELP0t1UuAEhETI+zOSSrxz5UPeRpuSQ9uKSCrm3x9WREGeuOHCm1sl65W41bvKccUpOA3EJHHtM4P4jIxxrfbC9G27VZdWovPThSspb8E+0eqz7gK0RIrYYlfVYIUJ0QzvZuvqj2T6D9oXFvoFuhxoIDffWCQDrEkdmfMqOTgUh21sxdrctNK+j7rJSh0iAU8PWpM7x4SfjX0197UoDmcny/mfyNfLNt7QL94hYYQtIC0Nla90oBIGoEwnmRw4ioQoj3urktEWGxjBqgmVKCLYa2UBKydIypvj6xJAlQPGATmKqeu1hLo+ltglydSUHS5wMqGIVOe7yOaHacKUNeqZToePEgrQZ+9J3kec8K9ubk+vH1calBWgAFC/xcIB+HE1oyF9lmImb14lWO3CdTn1pZ0oBTCct9VHeyB+Ejj8a7XSXGNKHXSQShKsBxXNwnpMjj+9xqx7ayytR7dIlAyEnUSOCDgEpHjjhil7l7OjW+oyIcATgj2U5jhjgBwxRcb+PFcxtMrlwR+ybVRSrTs9b8LUFLKl96cpxAxwrqUtutCdTjyc7oAThPIGTx48IrqQEa9FQtOnVSQq1c4hxo+0khxM/5TBHxo+xtXAB9Hum1DkjXoPvQrFU3F04k/WbVCvNBQfPUnn41QHLVeIcaPMgh1PwIBoiQO/y+yBBI3fqHdHXSi3IurSOqwC2Y8CndNFbLcGoKt7otKjAckQP/AJE4PwoPZ7a0/wDT3SPBBJb+IMpq19ax/wBRbAicrSNGo9daJSR7qds0jpbL+BTm5Yd0qU9aJdSsbzrRIKgPvFTZmOeRyE1l7wNhRLBUWznfIKknmCRGOhinNl2BOpi5cZX+JOpM+yFoIVHiU03e+kL+0bYvU4HqyCvhwlIC/kaV8MOTMiOYVk7KyW4ha0oV2aDvKSkkAkTmOGM1JdmA2VpdbJAnSFEHyGImnzTjCVjQp+0dHtbwGf3XB8/KiXUurMqaZufxtEdpHiICtXmk0vgDDvTf1TsW7RZq02oURqk9dK9J+YINabYLSbsrDFwoLSNSkPtgYJgesQojj4VidokdqsJBEKO6rvAY4iB+Qp16IbZTZuuLW2VpWgI0ggEQZmDg+VYjnILeJETX0T0f9HnkT2rjQJPBCsR7+daP6OEmBqMffSmR4if4Vh2vT61n7J1HKdCDx8AqlPpDt1DpLtpeOtORlAUtsKHlwCvHnSyKK+uoLyBhU1QjbSjcMhae6Fn/AGiviDHpztFHdvHT/mhX5ijWv2lX4MlxtR6qZSfyilLJ5pw8tyX2raeyrC7y+wgq9oDSr/UINZu//Zg3g2imsL1hLyCqfwlYV3egKT51hmv2q3Q7zVur9xSfyVRbX7WXhxtWT/ldWn9DTtL25FTcxjswmrXoreW6tS7dgI1qPqk6ikEHIMTpmBB5cqnbbCdbOpT7KULWlSkIaKFJK4Tqg41AkZBAImh7f9tC08bPHhcT+bdEu/thYcHrrBZ8e0QT8YFEueSSRmJHn3Ra1rWtA/4kkcadltGrdLCClpIyQVmRKzw1qUBvKoV9zE8Bx91ZJv8AaZYST9Hu0E+yWz/5VXdftAsnBGp9IJGrUyDI6YXzx7ppJEmZRoKBM9t3xatXXdKtRTgJyoasJ8oBk++vlFrbAm3+rur1AxvEB3jnhu+7pWu9JPSa2uQgIu3GUJ1KUexXJVEJGDhMTNZpCbTcm/PPtBpWNc8AmU45ZM1qglrRXNZYzXuNEIm19Xi2VAegFSjqme6oY3eUwPOrLhhQ+kDsGk8JGrjx+zzw54PSpOWltBBugpWudRKhu+wQUHlzn3VImwTr7RLjnad3sXQQ3HXUgFRP5TTmIwWOyQQnmz3VRUoLGbdJ7ONW7CRHcOO9y4e+qEOLCWoW0nSownG7+OY4n3nhTVKdmKKVJecbKUQUvslxKjHEltUk+7pQl9s1KGx2Sre4AVqJQtWvMYKVQdPKKPiAnO/JDwnAVHTfvS554hatL4VJnUQQVeJkE11S2ohfaq1IaUZ4txp90GK6lcXA7eaLQ0gZftRto1cpnsX0qxwDgOPJVWvO3Kft7ZLgjiWwZ8dSaWrt7VXB1af8zY/SaItLUoMsXiAY9ooPlBqoOnUHkokDM572kc1E3NsrC2XGzzLa5H+hQ/WirJASfUXmjwXqbx8SmavR9NgYQ8OU6Fz+RoZ50D7Wyg5ykqR8oIFNKXpLolnOg5EHqm7P0ggarZq6EcUpSqB4FBCpNUuLtCqFoftFj2VFY/0rCVT5KpUx9FmUuutn8SQvPWUkH5VpbC5uIHZ37LozuvEg/BwH84ozmgRK5dwrbV9xSdKL5l9ONx8FPuAWFAe4++g762Sgan7ZbQ5OW6pRzzG8j4FNGqt3lSXNntOj22DB+LZI+IpfbvtJUdDz9oucpWNY8iRpV8UmiEs1IOhwSLll+BAS+jSQOmreHzoa+sEAS4ypkTHaNntG89Ry6YV7uVMFFa41G0uPOEKPlISffND3LQZ3i3cWZJAC0ntW1eB4ceGFH9KVzQc0zHEUBvh9klGzrdRQTdCRMBLSjkfdyeXEn5VQWASdCtYiQoAiR1jkJxTpva2Ej6cuNKhpQxEx9yZGBzPyon+00lKp2m9lscLcwR7Rg4QOAH5VJ0Nkp31V2xYk9ePosupjrxqotCeInzpztd1lTWlm2uC4CPXEqgg8NTemApXIA/HhSdVi+cFh0kED7NXE8Bw4+FZiNy1h2pUFW9QLRpiPR10pSUpcJK9Ck9g4ClWMTwV7quHo4/8AdauO/wBmNzirEwOn9TRENxrJB0ZgpNJCoivSqeVP1bKWnCrV0w52cqcgqPSAmB58PGhbjZbm+oNFISsIgrBMn4Ejx4U3gOSD2hlySYnpNehw01f2K6NeAdH40mZ9nOa9XsN0Eg9mNKdWXE5/CM5V/Cl8F+ib+oh6qu3tn0JbuAgoQTLbhiCR0mfmKPtduukpK7pHezqbCynxAgSfCRQiNkKOkF1pIUnUZcEA+yrorwzRFrrQhkB23lKyQDpJQZ76jGevPlVGwjP3kj4zZe7nfFUbUu0Pyp1/U4DAIbIBT1USokHoPnQZaY3oWswMbvxnewOHCmDry9Do7diCsHQAIdPtcIEePjVz92vtFk3qMtgFaUGT/hwBwHXhwp8DdL81LxH63+lK0NW8t/bLJEKTAGtXRBzA9xNQKGuyUdDxIXle7CRySRHHjn5UxFyo9jN4lIAIgAy0nwgZJ8KHcf3Fj6Yo726AlULxkqzg8OtCTZemnG+aOJxNZ89eF8FTtJga5+jOtggECSZHJUlM5rqldOtyIu3DgTKVcecb3CupXBs//KdriAM/3dlNV+19+0SOhC1J/SuQ9aK7yHUeSgr+FFp+mDlPmEn9Kk7cXAyu1QRw7kfkcGr4Tt5t7LNiGw+Tj80KLO0PcuFJP42/1FG2/aJA7K/Tw4FRHuzPwoZV0Pv2ST5FQ/Q/Cq1v2/3rdxOOSv5ZrhIW4LjiOp/SU2KbokammnfHSlXzEUW6yEj1+yleKmytAPjACh76zyW7OcLdHhoA/WnlkttIHYbTW3+FSFiJ/wApj+NNOfrNJhI2ciPmoMqsZkLurVc47rgB6/cVTJm6WRubRaeHJL6SOXCVhQHxohu6uo3doWrw6Oaf/IGvXrW4UJXaWTw6tlIJ94Iz7qKUkbb8wg1WS1CTZsPeLDgSf9pk+UUG4pLMZvLMkxCk60HHd+6fz8qvf2aJlezn0xzbcUfhKSKGfvENgJTcXrMzuLSFBWDjiIz4HniuNFza0v59FJvaYiP7QWZbIhDGDH3RkQBzxnpXq9r6gonaD/cSZ7CBHtka+6OQ/KrbjbYVJRfBCS2BoQySMASAfZBknz4VB3bXe/vNw4QZ7A8vv8e6OQ/KhO7KbDXLl/1XP7QRK/rt6d5BkIjjG9GvieX61W9dolc3F9AdSCdPCY3e9lR4fDFXXG2JKydpPzrTkMnHDeO9xPL86gvaSQVH+0LpJDoz2R3AYwd7Kj7q4m/PffQBt+W6+ta3GjMrvz64JIAHhCBk5P8AQrlMslJPZ36vXhJIjw9WMZ8T8qkraaQT/eF2Idg+rO6DG738qPWq3L9Gfr14IeEnQdwH7o38qPXFAm/PffQgG57t19QLy3b1Khi6J7bTBPl6sQmZ8aqfskw79Uew4BOo4/wxu5J68atvbluVg3N0QHeaTug8u9lZqh9xuHPWXQhQ5YQPHe7x91AyuW+7pRs6ffdd1uurIAPfUnBpAnfPq/Du7xNT+gwpf93rENCQXFbgxvd3Kj0Pjihn+xlzT9JwAUkxuDqrPE8uFWWybdToBXdaVIBBIz4uGDwj8/jxlP07LhOXr3RVrYrliNngktEpBWoahHfX488xyqpu0Xoa+pIjtSBKjqUdXBWZ0/ARThz0TZ0tuNF55EHUEqTrUTOnHSeYngeFZ1dqylIJYuCe1IU4CmCAqNAxx5SetLSXp2RrP1+pFXFo7Fx9VZSNQ1Z88NnVj3VMMPdqIYtpLX4dKRjCt6NfKlrzLHrh9GfBEQCoeqGeOMz+lTDbBWn6o8ZbkJ1jfwN+dOMZgV229fy3xXSMr0/NfBXpYd0M+oZjXiYkmeKt7u/wrlNuw+NNuJI1Hd3uMBOffQIQzobP0d078FeoZzlHdxVrjSNTw+iOAgTp1ncHXu5oA38PypiLpr+ZFOuOwn1lsISBG7gdDjjXVWhtJSiLBahpG8Vqzxz3a6qV1/l2U5N0H7fqVCdno5XKB7z/AEaJt0uokt3iRjk4eHv4ihHPoySpJS5KSUkY4gx1xXhVa/4vy/jU/d3eZVJvzr5BMkN3Ubtyk/vjh+tXpTeAYcbUP3fjH60mCbTn2nvT/OphFl/i/wCn+dUDt/7j2UizUftHdaJlu8XAS1b4/Dx8eNHrt7uN7ZrC+pCY/I1nLdnZ8ZW8D00E/CDny+dEJb2fj19yP3D7jx90009/OfyS4TPLlL5psbY/e2OP3Vq/hihnLNkSV7NuEeKVkx8U1Bq5tgCBf3Y/dXA901aL1oDG0roeaV11EDi0691Q+9bIAOq9aE84AHvmKivagghvaD0H7rqJCvfqMfCjl7QcKfVbRDoPFCkCT8UkHyNZu9tBImASeAgcfDlQdizCLcOTr+BTsbROlf19oSkAwxx8BjCBz61Je0sq/vJH3TJYxPtHGE9BSNvZYIB45+NMtludm0UpuLdoFydLiNRP4lGO70FD3tvzRkydOg7JivaKhKv7RgFwEKNuY8STGTyA5daqVtcyf7yI9bO8yYSIGVdVHl+dRRf7+7c2+oKnWtG4f3Y3VCJ+FTTtFX/71t9rICmxHitWO90ok3570obcuH4VFO0jAP8AaemHsepO74qxlZ5fnUBtIiCNphMPSJaO6PaVjKj/AEaILywpB7Roq1FQcLY0wThakxkgc/KoIunITFzYmXioakDlO+vx6DyrnAi+O9cwg3w3JfeXwOpX9onUHZA7IyB7ZPtdBQyr4nWBfKErBAUg+HrFfw8KcLuXdJ+tWWX9QlKckHvqxiOQ8KFu1OKS6fpNmuXRAISC4ep6JH8aUk38d6doFy3fhQV1eT2v19apiNw759pXQAfnU17QOpZO0iQWwCoIO+cbox3Qfyr26cc9d661gxOkCVn2U9EirEKe7RRCrMkMwSAmEJxupzx5Uaz9fqXUl6fSr9g7ZCFtTfTCYOpCgE5G4k8ZgaZx760Q2i3con6QpKkySpOCnePrCOBA3jPDu8MCspbF4m3g2Z3TpSdMJEHeVnvfrV1pdOhuCu2jtCEgFIUTImT0MBPlNLI36ppifprwTDaGzFwv604A4EhOFDWtQJGrOAhAnJySaTkStCvp7hSptR1QqQlIHDw/ga0LV07Kwew7QJ0GFJAU46YOniUaUfdgg44VVepUo6muxSQkNNEhJGjMhSR3DgZEjPAV0jc+6Pu3Lssmtfq0E3a5KpCdK40z3h48TU23UEuxeuJTGNQVKj0OeFMNrsuBkEdgpucYTJ0wNYMwUqIURVyNl3rj5SlhtxxaMQ3yxy5cQJ4V0rr9S6YuW78KShbelOq7dnTmAqBxxxrq3Po96LL7GF3uz2VJUQptSdZScYKtQB48pHjXtJ4jNvQ905hxJ06j6Un2khsOKKkDMKnrrz/GqB2YJ3EmDHD4fGrtqKlCVQT6oDHVCiM+6hsyBjfbn4T/ACrdNebhnWauRoH3Ez8/Kimnt09mhIVHGAYHMkdBQV0mC5HsoVj50daOKQVQdMvJJA8sZieflRxJcG0qStpHRCQAYjUQCcGOmT0NHWe0e0xAxB4DicdKSbRaICzPByc+MHj50MNqFpQSEairODkie6POlc8DNMIZdRq2SLtSFDuwQZkQeHCRy8KJTcDSTuwOOB1j88V88ufSJxc605KyoQCIScaD1xInxpmnaesQhC08DKsDJyB7XAfCalDiBxu8lWLBLWjdfVP7r6PvbqEqPEpEE8cY8vyqtb7AGkakwondnJgZOc9KSWdwouHPBPTnAHnPjVqFrUpJkGUknlmI5DxqqiQibxTajmSCZGOA5j31Fh5tAKQyCCZMgEk8gSeQoN10gIkEDSZxz91SDs6OOdU4PQ0aIVCLF+3qMspIKgo7qckTCj1qYu2lEQwkkr15SnvcietKkKJ7sHcIOeCp5+PhRmznFaSMciceWPLFASKYzCq2kqVAz41cm5tykTbIJ1azu95YGJzkHkOVUXvEUOlyIH4v0okA5oAkZI/XbHUTboO9rOO8REDy5R4GpXBtFawWU76pUQDnQJgHkD4UttyYOFGDBOk4yYnpmrVhQKcABQ1iTykjgPGaWTdE3vDaUQ5ZWp7Q9mN4YI+6kCd0ePCah/Z1mVD1XD1aROAdIVPiY5nnNQCz2ZRu94p7vMAkfKqGzKgqNKpn4jez5xXYW6I4nAf5FMFej1sNEtSE8Rq73iojz4UOvYFvpI7PJVMzmPZHQcqkjbCTIlQI3VDSeCeXxHyqxja/aLaS2tM8EqUNKUxJ1KnqfhQ/tyyCP96dCV6jZ9vqKtBEA6N47pPE+f8ACo7P2cy2pvSj7MGJ4qUrEyOH8BRFxcEiA6CkwRIGQJAkfd54HWuDqwjtiJAhKYggiCOBj9aIYw7EC+KKYlcbG0fW4m+1ElyUOstoBCRxSoCBHQpov0k20q4fK21uNs6UtFAMEoQZSFj70yZGeXU0Am6SppSUgkp3iqABBx16TRDa0uPJUDpbUkxG8d0hJxG7IzOaQQWA4pJzHikYZpK9sppxSlvS4tRkqMDyEDAAHIV5TzZt40pJKzO8QJTwSOAwOldVJM/1Uy6L/seaz20biGUj8ce4ifzFXhvebPRJHxAj9aBvGVON6UAk6gcU5b2argT8v4mlxCZmiWnCJb1FbZWd1I7uk+VFsbPdVqAGUgKVGYHJRo5hkhIT0EdKuSTBGBPz8+tK6LonbA1KBRsEqy4qQeIBq1Xo8zqStWdGQI/WaLt2yDMCOYgfKitXRCj76k5081ZjA3JWbKvG2BpFu2sTO8mCJ8cz5VT6Rpau9EDsCieCAoHVHGCDiKsS6rkk1xec6fGlFDMJzUSOSz9v6NQrD6YOMpUnnjkaar9EFpMOXDTZ4kFUETkCrClw/eA8pFUrspMkyep/nT43aqfhNOYVdx6GqUBoumTHLV+tQT6MuJACn2sfjmrTsiT3R8ZqQ2X4fkK7xHarjCZKUkuY2Cn1k3TYJcI68ABPGhlWfZSkOJcnOpMx5Zppb2PeJMb6uJHWle2zoURMwB86pDcSaqcVjQ2gS55ck1402TMeFUqVTP0eb1LUPw/rVXGlFFra1Q9stTaHUqBPaaQk4wdUz8qvddUphCEwVoWQeUYGPGRB86a7QtgktYJ9anw8P1r20tlKcumwUoXrJ31hEDs25JJ4geFZi+VXLUGA0Czq15z5/pVtrZrc0hCCorVA5Aq4xJxwn4UwuE2duRqUbtzICUy20DxyrvL4coFZ/aj/AGtwVFKUjSCEIGlIyE4HlBnwpv6jF/gKanLyz6JBADf8jXQXJOb2zQwFKceQ48AAGWxqSDgescBAHkmTQF131ApCYUQUp4AjEDw41bsm2S+4htZISs504IMSY94rzaGH3h/iq/5E/rSscRFwF06T57LPFM8AwsYEqy5IRxWIH9TUjcK0hJOBwFDg7xH9dRXjiuFaMW1Rw7FcHSEkTiZ/hVjN48gFLYSWz3zGRPDnnnHTNCrqZehJHtCD7jNA1TAbkSxcqQCEqgEz78D9K6qG3MV7RkkX/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1"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27" descr="https://encrypted-tbn2.gstatic.com/images?q=tbn:ANd9GcQqRK-30NECKK9CWT8cE2ZFQ_oe86aWxZ4Y32HIOFUmYbj8Uby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33" descr="http://2.bp.blogspot.com/-zNdt4hrywzw/T610iC3SBRI/AAAAAAAAALk/y0s2YlNQZMU/s1600/S-Curve.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35" descr="http://2.bp.blogspot.com/-zNdt4hrywzw/T610iC3SBRI/AAAAAAAAALk/y0s2YlNQZMU/s1600/S-Curve.PN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云形 5"/>
          <p:cNvSpPr/>
          <p:nvPr/>
        </p:nvSpPr>
        <p:spPr>
          <a:xfrm>
            <a:off x="2710149" y="5760753"/>
            <a:ext cx="3955056" cy="1058332"/>
          </a:xfrm>
          <a:prstGeom prst="cloud">
            <a:avLst/>
          </a:prstGeom>
          <a:gradFill>
            <a:gsLst>
              <a:gs pos="0">
                <a:srgbClr val="FF0000"/>
              </a:gs>
              <a:gs pos="100000">
                <a:srgbClr val="FFC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smtClean="0"/>
              <a:t>Special calibrated instruments required!</a:t>
            </a:r>
            <a:endParaRPr lang="zh-CN" altLang="en-US" dirty="0"/>
          </a:p>
        </p:txBody>
      </p:sp>
    </p:spTree>
    <p:extLst>
      <p:ext uri="{BB962C8B-B14F-4D97-AF65-F5344CB8AC3E}">
        <p14:creationId xmlns:p14="http://schemas.microsoft.com/office/powerpoint/2010/main" val="21826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0" y="73262"/>
            <a:ext cx="8229600" cy="654324"/>
          </a:xfrm>
        </p:spPr>
        <p:txBody>
          <a:bodyPr>
            <a:normAutofit/>
          </a:bodyPr>
          <a:lstStyle/>
          <a:p>
            <a:pPr algn="l"/>
            <a:r>
              <a:rPr lang="en-US" sz="3200" dirty="0" smtClean="0"/>
              <a:t>Key points of establishing an EMC Lab</a:t>
            </a:r>
            <a:endParaRPr lang="en-US" sz="3200" dirty="0"/>
          </a:p>
        </p:txBody>
      </p:sp>
      <p:sp>
        <p:nvSpPr>
          <p:cNvPr id="3" name="Content Placeholder 2"/>
          <p:cNvSpPr>
            <a:spLocks noGrp="1"/>
          </p:cNvSpPr>
          <p:nvPr>
            <p:ph idx="1"/>
          </p:nvPr>
        </p:nvSpPr>
        <p:spPr>
          <a:xfrm>
            <a:off x="457200" y="922337"/>
            <a:ext cx="8229600" cy="4877331"/>
          </a:xfrm>
        </p:spPr>
        <p:txBody>
          <a:bodyPr>
            <a:normAutofit lnSpcReduction="10000"/>
          </a:bodyPr>
          <a:lstStyle/>
          <a:p>
            <a:r>
              <a:rPr lang="en-US" altLang="zh-CN" dirty="0" smtClean="0"/>
              <a:t>How do you know your EMC test system works properly?</a:t>
            </a:r>
          </a:p>
          <a:p>
            <a:pPr lvl="1"/>
            <a:r>
              <a:rPr lang="en-US" altLang="zh-CN" dirty="0" smtClean="0"/>
              <a:t>Emission Measurement</a:t>
            </a:r>
          </a:p>
          <a:p>
            <a:pPr lvl="2"/>
            <a:r>
              <a:rPr lang="en-US" altLang="zh-CN" dirty="0" smtClean="0"/>
              <a:t>Inter-lab comparison, proficiency testing / measurement audit</a:t>
            </a:r>
          </a:p>
          <a:p>
            <a:pPr lvl="2"/>
            <a:r>
              <a:rPr lang="en-US" altLang="zh-CN" dirty="0" smtClean="0"/>
              <a:t>System verification (comb gen, golden sample, ..)</a:t>
            </a:r>
          </a:p>
          <a:p>
            <a:pPr lvl="1"/>
            <a:r>
              <a:rPr lang="en-US" altLang="zh-CN" dirty="0" smtClean="0"/>
              <a:t>Immunity test</a:t>
            </a:r>
          </a:p>
          <a:p>
            <a:pPr lvl="2"/>
            <a:r>
              <a:rPr lang="en-US" altLang="zh-CN" dirty="0" smtClean="0"/>
              <a:t>System verification</a:t>
            </a:r>
          </a:p>
          <a:p>
            <a:pPr lvl="1"/>
            <a:r>
              <a:rPr lang="en-US" altLang="zh-CN" dirty="0" smtClean="0"/>
              <a:t>Remain instruments’ traceability</a:t>
            </a:r>
          </a:p>
          <a:p>
            <a:pPr lvl="2"/>
            <a:r>
              <a:rPr lang="en-US" altLang="zh-CN" dirty="0" smtClean="0"/>
              <a:t>Perform calibration in time </a:t>
            </a:r>
          </a:p>
          <a:p>
            <a:pPr lvl="2"/>
            <a:r>
              <a:rPr lang="en-US" altLang="zh-CN" dirty="0" smtClean="0"/>
              <a:t>Intermediate </a:t>
            </a:r>
            <a:r>
              <a:rPr lang="en-US" altLang="zh-CN" dirty="0"/>
              <a:t>checks</a:t>
            </a:r>
          </a:p>
          <a:p>
            <a:pPr lvl="2"/>
            <a:endParaRPr lang="en-US" altLang="zh-CN" dirty="0" smtClean="0"/>
          </a:p>
        </p:txBody>
      </p:sp>
      <p:sp>
        <p:nvSpPr>
          <p:cNvPr id="4" name="AutoShape 2" descr="“ict”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data:image/jpeg;base64,/9j/4AAQSkZJRgABAQAAAQABAAD/2wCEAAkGBxMTEhUUExQWFhUWFxcYGBcYGRwdFhcZGBUXGBcVGRcaHCghGx0lHRkYITEhJSkrLi4uFx8zODMsNygtLisBCgoKDg0OGxAQGzIkICYsLC0sLy8yLDQsLDIyNDQsLDQsLzQsLC8tLCw0LzQsLCwsLCw0LCwvLCwsLCwsLCwsLP/AABEIAMkA+wMBEQACEQEDEQH/xAAcAAEAAgMBAQEAAAAAAAAAAAAABAUCAwYBBwj/xABKEAACAQIDBQUDCAYGCQUAAAABAhEAAwQSIQUGMUFREyJhcZEygaEHM0JScrHB0RRikpOy8CMkVKLC0hUWRFNzgrPh8UNjg6Pi/8QAGwEBAAIDAQEAAAAAAAAAAAAAAAMEAgUGAQf/xAA7EQACAQIEAwUHAwMDBAMAAAAAAQIDEQQSITEFQVETYXGBkQYiobHB0fAUMuEVQlIjU/EWcqLSNENi/9oADAMBAAIRAxEAPwD7jQCgFAKAUAoBQCgFAKAUAoBQCgFAKAUAoBQCgFAKAUAoBQCgFAKAUAoBQCgFAKAUAoBQCgFAKAUAoBQCgFAKAUAoBQEDae2sPh47a6lsngGOp8QONYTqwh+52LWHwVfEX7KDlboVb784Af7QPcjn7lqF4yiv7vmXFwLHv/6/jH7m7Zu9+DvuEt3hmJgBlZcx6DMBJ8KyhiaU3ZMjxHCMZQjnnDTuadvGzZe1Oa0UBx2+G3LqXOytNkgAsw4kngB0ER61puJYupCapwdtL3N9wrBUqkHUqK+tkjnWx+LK5jdvZTMGWAMROo8x61q5VcVbM5St5m2VDCKWVRjfyNX6Zfme2uz9tvzqPtar/ufqyXsaG2ReiO33Q2s95XS5q1vL3uoaYnxGU/Ct/wAMxFSrBqbu1zOa4phqdGadPRPkdDWyNWKAUAoBQCgFAKAUAoBQCgFAKAUAoBQCgFAKAUAoBQHx3fHDvd2hdAliXREH/KoA8BJJ95NafExcqzXgd5wmrClgIt6Kzb9WaU2HY7MubraP2ZdQuXNlzZhbJzsg4ZpBP1ax7Gnlvfu/FvYlePxHaZVBbZra3tta+yl3Wa7yq2js9rWccGQGCDpwlWU9DoQfEVE6bjKzLccVGpTUls/yz+TPvOGYlFJ4lR91b5bHzWX7mbK9MTgN6sv6Tck8k0/5BXP8Tt2+vRHScLzdhp1Zb28Wl9Wt23LZ0VezI7toKVDOSSCeOnWPS7GrDEJwhK91t0tz5fyUZUp4eSnONrNu/OV9lzXj0KTH7NFpFuB1uIxIzJETJ04ydBxrWV8MqUFNSUk+aNpQxTqzcHFxa5P/AIINjatyy57Bozhc2gPszHEeJro/ZrD0qsKjkr6r6nH+1+LxFCdJU5WupdH06pks7x4sH5z+6v5V036LDtft+LOM/qeN/wBx+kfsdju7tX9ItkkQynK0cOAII9xrTYugqM7LY6jhmMliqOaa1Ts+jLWqpsRQCgFAKAUAoBQCgFAKAUAoBQCgFAKAUAoBQCgPkO3toi3tO7nMILkEgagPaClvGM0+6tRWnlxDvt/B2uBpOfDoqO9rryle3nawGAujAle7mOKD9rmHZdj2GXtO29nJm5TPhNe9lLsrc778rW6mTxVJ4xT5dnbL/dmzXtl3vbnt32Oe2ztHMXFtiUCLbQtxYW7a2wxB4Tln31DrOoow1vZLv5L1LkYqnQcqun7pPortyfpc7K/8qoU5bWGLKAAGZ8pMDjlCmB76+g0vZ1uKdSpZ9Er/ABuj5XU4iszyxuiO3ysXeWFQedwn/CKmXs5T51H6fyYf1B/4nPbS3re/eNxrYXNAgE6QAOYrXY32Oo13njValbomvo/ibHCe0VTDxyOmmvGzLXd/bwtXBcyhlIKsCNcpPeA10OlcNVoVeF4t0qqv9U+a/O46qM6fEsKp021fbua6+H8olbV28ly2lq1bFq2vey8TmJMkNxiDVbE4mNSCpwjlivmTYbCypzdSpLNJ6X7vA1bIyOl+4Z/o+zE/R1MN5nUV0ns1nimuUn8lc5D2wVOdpc4r5tIs8Rhci5nIEFVK6yCyZwDpEhYnpMV08KuaVo97+NjiquFdOGaT5pW72r/Lf0Oj3KdQl3vD5wc//bStTxKajUWZ20+pveC5Y0Za/wB30R0a3AeBB8jWvjUhLRNM3KknszOsz0UAoBQCgFAKAUAoBQCgFAKAUAoBQCgFAKAUB86303AvX8Q1/DPb/pILpcLLDBQsqyq0yANCBrOusClXwnaSzJm/4fxpYekqVSN0trHOj5MtodcKPO6/4Wah/QPqXX7RU+UH8DXjPk5xlu29y9csBLalyLZd2bLrl7yKBPXXyq/w3B5MXTk3e0ka7ifG+2w06cI2ummV2z9kdq4WQo4sxgQJA0nSSSPidYivoVbE9nDNv0/PzpzOEp087sXCbLw0x2S5MgbN257XUzm0bJPZnNGWJEc5qk8RXtfM73tbLp8r76b3LGSne1la3XX8tqVe0Nkdm5UHMORHnBB8QQR7p51bo4ntI3ejK9SnkdjrNytz8NiLDPeFzMLjL3bjqIAU8FI11NcjxujTrYnNNX0XzZvOGYqtSo5YSsrnHb97OGFx5s2s4tZEYKzu0yDJktPEHnyqDCcKw1VXcEeYzi+Lpyspm/ZW0TbtuihQtwQwgxxnSTprrNdBSwdOCio6ZdjlcRi6k3PNrm3v9NSxxm8Fy6CGKwzZjCgEmACZ8co9Kkp4SFN3j4ENXFVaqalbV3en50JGxWzq7cs0e8KK4L2sUZYuK3tFfNl3A02qevUu7Vlrbj6LCOB/EVzMqMqU+jXQ2GRwZ3eBvF7SOeLIrHzKgmu1pScoJvojbRd4pm+szIUAoBQGi5i0BylhI4jpPCgAxifWFAe/pSfWFAe/pCfWX1FAe9uv1l9RQHvar1HrQHucdRQHs0B7QCgFAKAUAoBQGvEX1RWdjCqCSfAUMKlSNODnLZK7OYub6LOlliPFgPhBry5zsvaJX92np3v+GVW8m+GfC3l7KJRhJaY8YjWrWBs8TTX/AOl8zyHHJVn2fZ2vpe/8HEbuY83LjWyVzMO7m0XRXUjQjWHzeSHnFdljKShBTV7Le3in39LeL6Fyhu1+fmpPQXDcKgWM3YKAuZpzFFsxEmAHJX3VXbgoXea2Z9NruXy1JVF3tpt/BXbx7VK3cile5mBy8JLGBrzChZ6GRyqzg8OnTzNb9fzre3dqRV3eVuhN2HvZirVsrbZVUsT7IOpiePkK0nEMPTdZ3R2Hs/gaFbCZqiu8z5vuNe3MbcxhU38rFPZYKFYA8pXiPA1BSjGm/d0NxU4JgKqtOHxf3Ol3R3SweJtFmF0OjZWi4YOgIYdJB4eBqCvi69Odoy08jk+I8DwuGq5Yq6eqPnuzNmvdK57jqpiTxIEdBxrSS47iNnO3kab9Nh1/afScBZGHtxbUBkgRmnJM6gz/AEhYSSeVafETnmlVt7/PW9vD/K63/wASS+XWK1+Xh1+hjaxw6Vq82mxF2h3my/mbX/DT+EV2NL9i8EbaH7USqzMhQCgFAUO1E/pz+tbU+9WIP3igKDa29eGw14WLjP2hVWCqjNIZiqnTqwjzigK8/KXs0Eg3yCDBBVgQRxBEUBkPlL2Z/aR+yfyoDYvyj7MP+1L6H8qA2j5QtmH/AGu38fyoDYu/2zP7Za9f+1AbBvzs3+2WP2xQGKb54DOT+n4fIVUBMyiGBbM2adZBURyy+NASV3x2eeGMsfvF/OgNg3rwR4Yux+8X86A2DeXC8sVa/eL+dAe/6xYflirf70fnQGQ3gs8sTb/er+dAS8FtHOVK3A6zBIYEctNKAlbyj+rXPJf4loynxBXws13HBDDEqzAd1Yk8hNYnGrDScHUS0W76GnH7LNzDXDmCBlK25+m3h+qOtTYar2VaNTo0y3QwvZwWIm7K/urnLwPl72byvlNu4HB4BWnTmCBry1FfQIY7DVI3U1Zm3gs+sNfAtG2ztEiJxGoClhbbtCBOhuBc5Gp4n6R61Alw9O94+unpe3wJ7Vu8prhdTlKOG+qVYH0IqxLHYeKvnTEMHWn+2Dfkd9sD+rYWy0L2t3tGZmUOUAuFBbWQQOEnnqK5TE1liK0pcuh2HC8FOFN0qvJ7J21avrbf/ktMabb27V2FRnNxWyjKrFCvfC8B7UGOa1FC6bj4G0oOcJyp3bSs1fVq99Php3GzZO8NzCl0tqjBiGJafqgaQRWk4rip0qiUUtjGvgaeKnmm2raaf8FNgma0QUJBXQHSRpHTpXOxzRlmT1KC9ncKndTn6x/9SXh8bdEAOwyhguvANOYe+sM00lZ7Xt57kNX2bpZf9KpJNbXs18EjLC271xglq27M3DusFH6zPEBfGlPBVajtlscf+mqZsrR9cwtrIirxyqFnyEV1SVlY26VlY216eigFAKAp9uCLlpuudfUBh/CaA4HfDCIcbZLorZ7DiWAMGzdRhE/8Un3Vf4fGEqjjJJ6czQe0FSrToRnTk4+9Z2bW6f2Ku5sHDHvHDWdSdezXU8TrHGtx2FG9sq9EcssZjMubtJW/7n9zQ2wML/Z7P7tfyrL9NR/wXoguIYv/AHZerNb7vYTT+r2j1GQCNeHjI6U/S0m37i9EWFxDEJJ9rJvxZd2Nm7MyjNgsPMCYtrxjWqEuHauxs4cblb3m7ldtPYGzmcFcPaUZdQqxBk/HhVepwqpKXu6G/wCG+0GFp0Wq8VKV76rl0McBu9s5H72HtMCB7Y4SQZ04aV5S4XUTbldmfEeOYWpTiqKUZXW3T81Jb7K2Rr/U7UjpMT55qsrhjZp3xZrmaf8ARGx+eDt+4t/nrJ8KfIR4w+ZqGxtjFoOFtgdc1zTpoHo+FNLvJI8Vbl3FVt7YuyzaPYYcK8iDmedDroXI4VLh+GRUv9RfMVOIza9x/BHEXNl2ZgpEaEieup4617LAUF/b8WTxxdV8/kMLs9A4NsZWBkMToB1M9OJqN4Kgldx+L+5LHEVW7J/I+x/JfYv2sM4vqUl1e3myglTaRPZGojIvESZrl8dxbhtKrkhUWm9rvXxs/gbSjRrSheUTuN48UtzDXEQguQIWY1zA8TpVT+t4H/c+EvsR4zB1qlCcIx1aOCt4m/hWDMkK2hBgo4+qYJH8+dWMPj8PiG1Slf1v6Oxyyw+L4fLPOFk9He1n3O1/L/ki7Q2s91szchCqOCjoBVrMiriK06880/Jcku437qbds4fF9pfuBEFlxJk6l7cAAAknQ+lerVm79n8HVrVZdnG+nl67Haj5RNm/2j/67v8AkrOzOuXCMW/7f/KP3Pl2+O00v429dstmtvkytqJi0inRoI1BqzSdlY6DAYGvSoqMo66819yyxe9iGzZtDC2u4O8HBKg8O5lYETxJJ58+Nexg1Jtsr0+G1KdWcpzab6b+fLwKvGbVa6QWygKMqqoyoij6KqOAqePumwpUI0lZc9W3q34ssd3GQ9o7BWKlFVW9kkjvMRzgAacO94Vo+KSj2l3q7K1ytiHNzUYtpc2vgu6/0Ogv7Hd1S4llhnUkhQcvtGGAPCVgxWvnh5ySlGO5ThjIQlKEp7PS+/4mRL2zmQw6lTEweMa61XnRlF2kizDERmrxdz6XslYsWh0tp/CK6CH7UcnVd5vxZLrIwFAKAUAoCq3iHcRvq3UP7Up/ioDi9+VIOEcDheZD4Lcsuf4kSrmAlauu81PHKangp35WfxK9GgzAMcjqDpzFdA1dWODpvI82jNAnmR4QIHLT4TPnWSViR1M2m2nr/wAmDD7wI56+FZ3PIxua3/PSvYu6JJLK7bGM6EZoHTXvdOHnz8a9e60v9CSm7JrNb6nuEw6ue84USBBOpmeHlpPnXlarKFrK5Ph6Mal7uxKubLtfXiPHj48KjVep0J+xht+fIhY/Z9pUYq8tAgZuBkSeAnnp41lCpVk7NWJHCnFXWv54FNfHeKyDlMZl9lhOhB8uZqxBt3lawlZWjch3zP8AP5Vnl0M4yuxu3sdcTiuzYae0dYHkfWfdHOtJxbESoQ9zduy+/kb7hdCNWV57RV338kvNteR9Lxm5uFyBsgGTKynTUhuEcIOnADjXK4iVaNKco1JXyvnvp0N8qsZWi4Rt4LTz3+JddiTMDhx1A+81wdHATqQc42st7tIvSqpOzNJsEmBE/aX86mp8OqTdoNPwkvueOqlv8mV2KwouvassTkuOQ0cdFLaHlqoq3winbExZXxtOFWi4TV0Wg+TzC/Xvftj/AC12ll0NB/S8N/j8X9z5rvzsG3h8WbdrNlCIZYySTM6+lSxWh2vAaMKWFywVvefyRV7O2NcutktoWbjAjQaaknQDWsnZbm4qYinQjmqOyLzaW6jYe2rO6lywBRdcoKsZJPGY6Dnxr2DuyPBcTjiajjGLSSvd89V+bk7dLdS1jHuLda4otqpGQgEliwM5lPQVlVm1axBxrG1KMYOn3nR4v5MsKlt2F3EEqrEDMnEAkcLc1E6sjRf1jEvS69DgdnQiAD+Z51zFWpKpLNLc6CKsj6bgd8MItu2puNKooPcbiFAPKtrDHUVFK/wZztXh2IlOTS3b5o5re7bVq/dVrTEqLcEkEayx5+YrX4ytGrNOPQ2nD6E6NNxmtbkvCb+X1RVFq3CgAe1yEda72nwik4JuT2XQ+cV+MVlUklFbvr18S22Lvs1y6qXraqGIUMpOhJgSD4kVFieFKEHKEr26mWG4vKdRQqRVnpdHaVpTfCgFAKAr9vpOHu+C5v2O8PuoDjt+UzYMsPoXLFz3LeTN/dLVLQllqRfeitjI5sPNL/F+ttClauoR8yNZrGrVhRg6k3ZLdljD0KuIqxpUleT0SMFeCCOIIPhpWvpcb4fXmqUal3LRaP52sbup7N8Vw0HWnSso6vWL0XcncywWAe4SqDNEk6xxJPOrGP4pheHU1PEyypuy0b18kyjhsFXxk2qKvZK+qXzG0NmXLQBuKAG0GoOv51Fw3jmC4jKUMPO7WrVmtPNInxXDcTg0p1I2T70yLbwzsJA0PWttKpFGvU0nZkW9bImR7PHwrN1YqOYuYTDzxNWNKnvJpLpq7K5EY8dDHWOHQE+41Wp42E5KOqfl9zqcd7IY7BUJV5uDUVdpSd+96pbcyfsvYdy+C6MkKYIaePQiOkc+dazjHtHh+GTVOtCTbV/dtbpza5mmwuDnWWaLXmVO2cE9m41t4kRw4QRIjw1rYcM4hRx+GVeldJ30e6a67/PYyq0p055ZGW6GOFjHJnOUMMpPQngfiDWu45HNSjUX9ru/DZ/O5vODP3p0nvKOnlZ/Rn1jF2xlLSdAzZfolgIDZeXEnTTgeImubxbtQn/2v5G1gtV4oxs4ocSwBBmOunDhw61yOCqwULymk07pddLWem3Xu05l6onfY87ZJ4qveVpmZgzHDh0/71bpyo6JSjFKSlo2723T02/x6c97mDzeOjX59Tm9t7bOG7O+FDm25bLMT3SOMGONZ+z8O2xkISdr/YkqRUlYjD5X7v8AZU/eH/LX0z+jUrfvfovuRfpI9Tntr7ytjLpvG2EJAWJn2RxmBWsxVFUKnZxdzo+E4dKhvzZM2RcvJbu3RmtgqirdykLDXkDENGunSqrepPiIUZ1IU3aVm243V9Iu2n3J+2msWbaraxC4h3cO5A0GVWEyCdSW4EzpWUZO92Y4Ltq1RyqU8iSsvVfboTdytslHulUElUBknkXrUcZ4hUwyi4JO99zV+0icFTt3/Q7JNv3Pqr8fzrnv+oMSv7Y/H7nLdozkMTutZZyVL2lJ0RSuQeC5lJA8JMeVVJcVqOWZwVuiv/PyNjT4vXisrs/EnXtwLPYtdW/d0RmAITkCYPd6iupoYSjXhGcW7Mn/AKxWtey/PM5PY2BRmPaOphGKqxCozgDKrn6vHmK3keA0aTU/elqr+HhY00/aTEVk4PLG6evf430OivYC1Nw2lLh2ItBQzQiEdpdETpm7gJ6NW7p1qnuqo7W/deyu3svTV+Rz9WhD3nTje792ybslu/XRfAibPsqbtuCD/SW/+otTYiTVKV+j+RVw8E6sPFfM+s1yp2IoBQCgML9vMrKeYI9RFAcNtWwb2z7tvm+HdfJuzIn1ry9j21zmsNeFy2jjg6KwPmAZrrISzRTPls49lUlBrZtG22dVPjqTwI4QB5zrVbiFLtsLVgucXp320+hsuE1v0+Lozat78de69n9fxEy/j7D2iCArgBQANCse0dOPHWeQ93zOliKayTtacXG1udmvj/B9prYOrJTg3eEk735XT+H8+fu6+KCXTmIAZefWQfumuz9r6DqYGNSMc2SabVr6ap6eZ8n9mqqhi3Bu2aLXnuT97MZae0AGGYOCACJJgiNDMQT6VzfsrKf9RWSm4pwkm2rdGvlzOj4/GH6NuTTs07X35FNsnbqYdStxA08OAg+8GvouJwsqsk1Kxx+CxEaWa8M1/h8yqx+NF241xRAYgx8OQgwPKp6VO1PI9eVzKFZ0q0ay0tJSS8HdEbF7TuCytooZks08AZI7qjhIy6kTpppWhowr9qmo81+XPr+P4hwqrQrSdePvQaS1vtz0ve/L11LLdnbww2cEnvEEQCdQCDoAT09Kj9puHYuvOjXwivKOZPVLR2tvZWWvqfMeGYnsrxfMrN6dqJfv5ypJyQQQV70kiRAMa+FT+zmFxdHDTWIWVubktU90r7XW6JcXVjOonuc5jdk3yAVs3T5W29eFXsVj8E1klVh3rNH7k+FoYmMs0YSXNOzL7A71Y+3a7O5hbl2BAYo4YCI1OXXjXLVqFF3jSrQcXpZyV18TpadZT96rTlGXOyun5aW+KMjv8qiLtm4jgd5dPhMGtH/0piJLNSnGUeTv/DDx8E7STT70drh9n4i4YVFOk+2OH8mqf9Br9V8fsS/qYnJfKBYv2Wt2roVQ6lhDSdDGugA9010ns9wZ0a3bTd2trGUanaPQrcLsi4LK3Ew4u5yfa4BAFywAwgsS3e490cOfWVMXDtHCU8tunXW/LlpoJ1Fe2a1it2hZ7C69sggSSs6nKeHD7/CtbilOtatHW6s7dUbzhGPpxp5Ju2vkXeI21j8TYS2VuvZWAMlkw2TQSyrrH4da17vF2aLlCPDqFV1ISWZ9/XexXLhL8x2N6enZvPplpmL/AOtw3+4vVHX7i4FkzveUqGhQhOVu7mkkcRqeB10rneLYqjOpGElmUb31tr49xyHHeIUsRUjCGqjfU+hWdkoyhgzQQCOHP3V7DgeGqRU4ylZ6rbn5GkUUyNjMGqMACSeJmNOnCtVxHAUsNNQg23a7vby2SMJRVyWlsnAuFEk27oAHEk54FdXw1ZcPTXcZJe4fEsJihA10jl08K79R6HJyj1OmwW9qLccm23ZnsezVWAKCw2ZEJI1B+l4k1UngJSgknr7121vm3flyLkMUlJtrT3bJcsuy8+ZB2TjDdxlmBq+IttA5TdDN7gJPkKmxMVTw0l0jb4WIMPFzxEXb+6/xufb6486sUAoBQCgOWtJHaL9W5cHuLEj4EV4z1Hz7YqhbCp/uy9r907W/8NdNg5Xoxfd8j5xxSm4Y2pHvv66/UmPqSTqTxPOrMUktCrOUm2pbhcODH9GvmQfWarSrUIN+9Z+RZjjJNKErW21v4dTTfAWdc2UEtIEd0EtEmGAj39KtU554367eex5GCzrs3d/nqvyxA/0vaOgCgyNeziPDhwPjVh4Sa95/MuOFfK7xXwN2crqPLhP3+VRVJQiveLfBuF4viNWUMO0mld5tFvbo/kabzE6sI84H88qUq0HpEucX4Bi+HxjUruMlK+sXtblql9djNcNdddMxX3kaf+PhWbdOMu806lUcebRV3AZgcQY9DrVfH4v9Lh5VlHNa2ni0jbcF4esfjIYaU8l762vsm9rrp1+xabE2a4xC9qsGCRqDrGnDnB+6uK4zxyriMFOjkyXts91fVefyO6o+zeHwVWGIhV7S11qra8n8/psdthtm3HBKCYMcQDwnQGuNocOq14uVNJ29TY1MVTptKTNDWGBgyCOXMVVlQcW4yVmSqcWro5D5RMMr2xmSXVGYNHAAMTJB0By851jrI6n2UlOnWlFP3Xy79Puaji9OMqSlbVM6fdHeJUsYZ3zFuxthtNSRbAJ16kTXVrh1WTbWi7zlcRxvD0ZZLOT52t9Win+URf0+7auWiFFtGUh5BJLTpANbPBYaVBNS5ih7T4aF7wl/4/8AsStl3ezw1u0RmZEAOWNY6SRVHE8PqTqymmrN/nI8ftHhJz1Uld819mz5zvXtFbuILKGEKFIYQQVLTpPjV/B0ZUqeWXU6bD2dNNO6eq8D7V8kIP8AouyTza8R5ds+tafHu9eRXrfvZ2dUyI+Z3L0Xbv8Axbn/AFGrhccv9efiyhOXvMsm20wAFtmVQAIJB158uFZyx9WCUaEnGKS0dnr9jLtXyNeK2gGuFhmgx7R14DpVfF1FWqyqRvr132MZTu7o6vdtpw1o9QT6sa7TAK2Ghfoi5T/aiDjdyMBdcu9gZmMnK7oCTqTCMBJ6xW1p42vTWWMtCKeFozd5R1Ix+TvZ3+5Yf/Ne/G5Un9SxX+fy+xj+iof4lhsXdXCYVs9m1D8MzMzMAeIBcmPdUNbF1qytOVySnQp09YqxdVXJhQCgFAKA5vErF+8I4lGHvQA/FTQHCWQbd/FhRAt4hmnSALqLenXqXat3w+UXRyvr/P1OM45RnHGdpDnFfVfJCBoBAj4/l7q2dtbmhz+7a3mW+FxVoKMwMgaAcD4E8Ry18DXN4uOWtJd/z1LVN0NXNeCWz7nzXjrpfnZlNjSGdo4H8VE1vOHTvQXdcjvllGSOeu7fTsimXvAkZMmgOb2s09J8fdW5/SvtMzlp1udZeLplqL4VM4BLdI0A01158fKOdazFRnKGh77J4uhheIf6ssqkpRu9ls1d97X5c147a3bvopCySJMkSSYJgdfgKrYGE4z1R0PtRiMFPh6hTqxlNSi/d8Gntc9w21rtrRELrGqwSJLTwHv+NX6tOlLWbsziMLKSTy6rmiqe60lmBDGZnjJHH8ajxmHWJw06UXa6dvoXOGYv9Fjaddq+Vq/hs/gXO720Lr4i2biqBkeIIk8NWEnX0r57xfhtfC4Z1KrTs0tL8/I+j0+NYTGf6NBSTeutrWXSzfU7rAw0SGWWyq49kNGin38wa0WFhGaWZNNu0ZLZPkn90eVm47WdldrnY3Ym/ntF2HfttkY9QeHvnSpa83Ww3aTXvwllfevz6kdOKp1csf2yV0fNPlMxQyqB0E+rVtfZmSdd+D+hV4sn2SXejpdlbMa4qhcohASWMKogDU++u9niI043fwPmlPBzr1JKNlbVtuyRNubvXxqEDDkwdMp6EEsKjWOpPS9n4P7EsuE4mOqSa6pq3xaI1/Zly0RnUqTqJIM+hNSwxEKieV3KtfB1aOlSNr+H0uS9gbg4HE21xN+0z3HLZu+wU5WKjuqRyArVYnF1Y1HGL0O14XOUcJCKfX5s7/DYdbaKiKFRQFVVEKoAgAAcBWubbd2WzZXgKHam6tm85uZntsfayFYY9SGUwfKKo4nh1CvLNJa9xFOjGTuyJ/qUn+/u/wBz/LVX+iYfq/X+DD9NE9tbl257924w6CFnwJAn0ivYcFw8Xd3YWGijpbNoKoVQAqgAAcAAIAFbZKysiwZ16BQCgFAKAUAoBQFFtVYxAP1rUfsP/wDugOD2zby4+8I0ezZceJBuI3wVPhW34XL90fA5T2mi06c13r5GNyTBJ5QPd4DzGvlW2Vk7I5puUoJvZGoqv0ln3kfAfzrWM6UZO7t6IlpVVCOsbmpwAe6ABpwmNR486lpqysKrUndW8jHOAPZXnqVBOvnXvZpu5LHETUVFW9DQ/A+GvuH31I3Y8ppvQ8xF0mMxzc46efDj4V5GCi2oqxZdRyScnfuITOROvHjGlSZVbURk7u2hGxAHeIbhETxMgT5QZ+FYpy0uixaPJmOy8YLV0OeGoPkedaj2gwFTHYGVKn+66a77cvzmbfg2LjhcSpz21T7rnWWt5kAAF4QrBgDwDDgYNfMlgOJUko9nNJO6WV2v6Hd/qsHN3zx1Vt1sZf6yJlZe2tw5zN3lkkGfOonRxqjKDhK0nd+69/QlU6DakpLTbU4LfHaKX3yq4hQBPHWT0866n2dwFajerUi1ppfy+xpuKYqnUtCLvqfVdx8chYi4yAdkoGaADqJGvGum4hSl2cXBPfkchwmpFVpqbW3PxOj2oqtkKFHChhkBt6ElYYK5y6AFfAOYqhQbjdSum+evfppr3+RtcVFTcXGzSTVll521V9Nk14PQod475t9grZScrEgGQoLyFB8BpPhWwwcVUztdV8vruaXimamqcX0flrovLbyL/ce5mwVo9c//AFHrV4xWrSX5sdBgP/jx/OZe1WLgoBQCgFAKAUAoBQCgFAKAUAoCk3jEGy/6zL+0ub/BRnq3OI3jk4vDuI71q/bMxxBtXFOuggK+vnV3h1RKo79DTcepSlh042upLfoeYOwrkKZzNwggDhImeHA1u6k5QV1t5nHYajTqyyy3d9mrHmOw6rADLz4XA40MfRGlKNSUtWn6W+ZNi8PCm1GMlb/uv8lp9TVibCIAA6sTMlcxAiIiQsE+/wB1ZwnOTvZpd9vuzydOjThbMpN9L6eGi38zG/hbYEq5ckE+zl4dNTPA+Uc5p201+5W1S67+XeS/p6SXuSzaN7W+vd+XImM7LTs+08c+XoIiPfU1J1Nc9vK55XhStB076rnbrblttzITCpm9COC1IlyvSWKs9SJe6x+XlXl0tCxFN6kYvHIHQjUdQR+P3V443J4uxFuLxk6jpGvlGgFYXaSsWEk3qadnWcO2Iy4hmS0QZccQcuhiDpOnP8tXj3XhBypK8r7d3qvmbHCqnJpS2K6LQU8WbWOI65T90j48q999voZrKjp9jbYF0paAJuEQF6kKSYPkD6VaWJhCN56Gmq8NqSm+zV1udAuy8URIw90jhohP3V4sdh3/AHkT4XiF/Z8jPC7IxjnKmGvT+ujIvvZwBSeNoRV81xT4ZXnK2W3ifVt2tmHDYW1ZYhmRe8RwLElmjwkmPCubrVO0m5dTraNJUqaguRZ1ESigFAKAUAoBQCgFAKAUAoBQCgKreMf0M/VdD/eCn4MaA4He9IFh/qYhPS4j2Y/auL6VNgJ5a8TX8Zp58HUS6X9NTVbIhgYiJgiZjl4V0slscBQla+tvz4GNqysro0GZygaRPszoYEfGvXJpPb86ksKcZzjo7O9/jtcdj7JCE65YJ4nkNOehpmeqzEqpq6ah3WvzNbJGWQgysVPifEdPHxrGo/cllb1V9N/Lv7iWEdY5ktHZ9/j3d5BuDUyeepHAa65R0/IVJST/AHJPa9n8rdepLVnGVNJuN1JrRavvb6dCO2pgaAmAWPjEkwPPhVhNqN2QWi52joiJfUiRxiJI4TAkA+cj3V5GV1roTuKT01RDutXtiVPU0GyW9nvHmADI1AE6cyRw61i5pbliMb7EO4P5Bpm0uSKPIgYmJkidNBy9/rVXEJtqxboNcyFGh/nn8agZOiZu3iOzxmHfpetg+TMFY+hNQYmOalJfmhPQdpo/R+xLsBh4g/h+VaM2JbrdoDYHoDMNQCaA9oBQCgFAKAUAoBQCgFAeE0BpuXaArdr3M1m4P1GjzAkfEUBxe+KzhLr8kVb37plu/wCGvKUstRPozDEQ7SjKHVNeqsRLPHiQCCCQJMH/AMV1k1dHzTDTlGVr2M7Y7q+3o4HGFA6dQda8e722/PImp3yrfSVu7+GY3kjNKcHnVuRjuxz86Rd7We66E2VrNeO0ub+H8mq8QofW3oykRqeRhT0HP31llc0r31TXT1M7qGa2XRprn6Pu5kDFQWJBB4axE8OX88K8wsfcjJxs9t72Xjs/zoZ1qslmpZvdvfa13Zea/OpDuTrAnQn0Enj5VblKyuyCnHM7ES4wI0M9fSfy9axUryLOTLHUg4m8q8WA8yB99YymknmdvEsQg21lV/Ajglx3Fd50PZqzSNNO4DUEsXQ5yRchha3KLJNvYeLeMuGux4gL/GRUL4lQjs2/zyLEcBWe6SJTbjYy4F7ltObF7mvkAikfH31Tq8TjLZP89S3TwMo7skWvkyun28RbUdEtk/EsKqvHy5IsrCx5sssL8meHUhmvXmjkMqjTnos/Gop4urJWuSRoQjqd9grkN7o8/GqpMWaX6AkJfoDct6gMheoDatygMw1Aeg0B7QCgFAKAUAoBQGq4aAhX2oCuvvy60BWjCi9hGtsJz2ntn3qUNLA4PZ22bXY2We7bRmtoSCwBkqMwgmeMiulp1qbpxcmtkfOauDrxxE40ot2k1on1JK7QzaIt5pP0bV0qT1zBcvvmksZh47snp8KxslZRfXVpfU328LimkJhbsMILMbaiD9p8w9wmop8SodG/zxLtDgeLWt0vzw+pvs7vY0n2bFvxNxmb9kW4+NQz4stlH4/wXKfs+1rKfw/n6G+1uZePt4lAOiWjP7TuZ9KilxarySX54luPAqG8m35/wSbW49r6d6+/vRR/cQH41BLiOIl/d8i1DhWFj/b8/uSLe52CGps5zoJuO76DgO+xqs69R7yfqW44elHaK9CbhtkYe183YtJ9lFH3Co7ktkSa8PTW7gcSBQGg4peRny1+6gMGxPRWPoPvIoD3tT0oDZZYk0AxG2LNr5y9bXzcA+k0BswW3LFz2L1tvJxPpM0BZreoDMX6A2pfoDcl+gN6XaA2q9AZg0B7QCgFAKAUBg60BDxFugKrEpQEXZjQGHS43x7340BvsYW2nsIi/ZUD7hS55ZG3NQ9GagNdzEqvFgPMigMP0xeUnyU/fEUAGInkR5x+BNAYteNAaWc0BXYzatm385etr9pwPhNenhSYnfPAqZFzOf1EZjx+tEfGvVFs8ckipxXyk2R7Fm432iqjj4En4V7kYzop8V8pF8/N2rS+eZj/AIa9yHmYq7++eNc/PFQfqKo4+MT8aOKSCZjd2hdfW5cdpA4uZHPVcwHwrAyNSnQRw5FRHrAA+NAABGoEfWEHXyAYj1rw9JNjaV2zql+5bHUOQPv/AAoC0wm/+MRZ7ZXA5uqn4iDQF/sr5Sb9wgfonbTzsC5xj7JHHxoDv9hbQuXkLPh7uHMxluZZIjiMrHTzigLVLkUBIt3xQEm3dB5igNtAKAUAoBQCgNbpNAV+Lw1Ac42NWzccNpmgj3DKfwoCTaxiv7LKfDn6UB6WbrQGhsOOcn7RJ+816Dn7u++z7XdF4MeltGYaeKrHxpZvY8cktyqxXyn2Bpbs3XPLMVQE+ck/CsuzfMw7Rciov/Kbfaezs2k6Ziz6a9MorJUzx1SnxO++Ouadvk8EVRPloSD7+VZKmtmYOo90U+L2neuz2l243XM7EEc9CY9wFZKC6fnwPM76/nxIYE8IBHTn5QNK9PDAmdf5+NH3nq7ga8ZkjFmHlWLPUS9nYO5cYG3bd/sIXH3EetYSkjNI6rA7n49xK4YoPrXLi2x7wst6iozMsbW4rAzdxdi31FtWut5STHwoCbY3UwCe2+Jvn7Qtr6JBoDoNlYDZVsgrhkRvrOmc/tHMaAvbGz8C751t4cv1Cpm9ImgLdUA0AjyoD2KA8LAcTQGt76igKzF7yYe3xuL5A5j6LNAbth7YN9xkDhAQSzd0HwUcT74FAdSrUBlQCgFAKAUBqc0BR7Z2VavDWQeooDicfsDF2iTbIup0+mB7+PrQEHB7axi9mGVWlmW4VJIXvd0wZI04+R1FBYt8LvCrkhpBXjyjx1/OpIyjzRFOE/7WeYvZOCxOr27bE/S9l/cwg/Gpl2Uiq3Xgc/tL5NbRnsLz2/1WGdfwPxNeqk7e6x26v7yOX2huPjLXC2t1etsyfOG19Jrxqa3RmpQls/oc7ibZtkhwyEfRcFT8QK8U4mXZyNuDwN6583auP0Ko0esR8a87RGWRlzhdysdcGtpU8bjifRSfur28ny9Tz3Fz9C4wvybPp2uIUeCJJ/aY/hXqhPwHaQ8S3wnyf4NT3+0ufacj4JFYyh3mUZ9EW+E2FhrXzdi2p65QT6nWvVCK5HmdsucFYzSJZfFTB9awqaEkDLEbtZtRdYn9fvfHl6VCSFbf2BfXgoYfqn8DBoDKxu9fbiAv2j+U0BMtbtKPbuz4KPxM/dQEk7PwtsSyg+NxtPy+FAab+9WGtCFddOAQSPcfZoCA+9V258zh7jeLaD4afGgMI2hd+klofqiT+P30BsTdJrmt67cueZgfiaAt8DurZThbWep1PqaAv8JgstAWCLQGdAKAUAoDFjQGl6A0NboDU1igIGO2Paue2gJ+twYeTDWgKTGbrcezuH7LjMPLMIPrNAUjbGu2P/SYCZJTvrwjh7Q9KGUXbkZYXGNHdbhxAMj3g8K9hKUeZD2aa9/UnW9pn6Qny0qeOIa3IZYWL2ZvOItvEx4Zhw/CpFUpy3InRqR2+BvqVW5ETvzPDQ9RgTQyRqJqNkyPUsseAP8APjWLkluZJNlngLOUa8arzldk8VZG/FbXt2/adV+0wn041gZFPit87C6KWY9FWP4ooCE28OJufNYc+bz+OX8aA8GCx9327wtjog1+EfeaA34fc1SZuM9w+Jj7tfjQF1gt2bSezbUeMa+p1oC2tbLFAS7eCA5UBvWwKA2BBQHsUB7QCgFAKAUBiRQGJWgPMlAeZKA8NugMGsUBqfC0BW4/Ytu57aKx6xDDyYaigKTFbsEfNXCP1XGYftCG9ZoCqxezMSoMWizcijKVPnmKkelAU/8ApW7ZMXrT2/GCB+Xxr1NrY8aT3LLB7cVo7wM9dD+VSKtJEToRexcX8bhrft3FJ6TJ9F1r115MKhFFfc3qsKYtW2c+AA/NvhUbk3uyVRS2NZ2tjbvzdkIOrcf73+WsT09GxsXd+dxBA6LP4QPhQEzCbl2x7QZz+sYHoIoC9wW71tPZRV8gKAs7WzAOVAS7eDA5UBuWyKAzCCgPYoD2gFAKAUAoBQCgFAKAUAoDyKA9oBQHkUAigMSlAa2sCgNL4QUBou7PDCCAR0ImgKPGbi4W4ZyFD1Qx8OFAarW4mHXkX+2SfhwoC0w2wUTRVAHgAKAmW9mAcqAk28GBQG9bIoDMLQGUUAoBQCgFAKAUAoBQCgFAKAUAoBQCgFAKAUAoBQCgFAKA8igEUAigEUB7QCgFAKAUAoBQCgFAKAUAoBQCgFAKAUAoBQCgFAKAUAoBQCgFAKAUAoBQCgFAKAUAoBQCgFAKAUAoBQCgFAKAUAo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5"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7" descr="data:image/jpeg;base64,/9j/4AAQSkZJRgABAQAAAQABAAD/2wCEAAkGBxQTEhUUEhMWFhUXFx8YGRgYFxwaHxwaGxoXIBoaHx0gICggGh4lIB8aITEhKCkrLi4uHx8zODMuNygtLisBCgoKDg0OGxAQGzckHCQvMCwsMCw3LCwsLCwvMDcsLywsLDQsLDQsLCwsLCwsLCwsLCwsLCwsLCw0LCwsLCwsLP/AABEIAKAA1AMBIgACEQEDEQH/xAAbAAACAwEBAQAAAAAAAAAAAAAEBQIDBgABB//EAEYQAAEDAwEFBAYHBQcEAgMAAAECAxEABCESBSIxQVETMmFxBiNSgZGhFCQzQmKxwQeC0eHwFSVjcpKisjRDwvFz0hZUlP/EABkBAAMBAQEAAAAAAAAAAAAAAAECAwQABf/EADgRAAECBAMGAwYFBAMAAAAAAAEAAgMRIfASMVFBYXGhsdETkfEEIoHB0uFicpKishQjMlJC4vL/2gAMAwEAAhEDEQA/AM7tMvNg/SEduxpgKBYSR4nSFEeYqbLxCE9m8242E/ZqeQpQxwEIE46VC2YIUtdi8AYgtuNtN46JKlqqdpcIW4oJUqzfCcqL4AV03UNjj1Br3RMFeCQCLvyolW0LcKQC0QMbySsqPkJSKV21oVYSM8SIM1rNspBCRcNmdO4+FuKCp5yRCs8qD+g6US6iUacPIROnzBUI65olgJmla8tEr+6zjtuU4KSk+yZn5iopR/XSm20LUpEylaY+0wFeWmSR86oRZHs9egqT1AMe/FTMOqqIlEM0uD8/OmtteqjjO9JPVRiJ6xStbZAkjjzqTDkUzTIpXtDgta1tVRCWhJHME8XIUNfuBGPCoXDakQ4k90/0aQ29yUkKHI/L+dNrraYUggDJxVCTsUcI2oNeR4Va1bzwqtgTivoXop6LdumUkQOM1znNaJuQYxzjJqwZbjjR9i9pbeUORb/5nFNvSbY3YLIPL+hNI0fYv+beP3lV0w4UXBpa5bLaF5LLSQI1W6Z//nWaTekKpuL8f/Fn95mibjhaDqxHwtlUPtX7a+URu+q9xKmY/WosaAb1Wh5mL0Ks9G/RkvkFIny/rFG+k3o6WEkRnr4VrPQh1tlt1KgC4yqFlI5GPkDPwNVem123ca2m1jtW060Z3VAAFY8SE5jz6VMR3+Jh2JzAZ4WKdV8WuhBnkcUEUYI6ZpttDQTKSdKgPcvSJB8JkeUUpKufMflVyoNChzB6/wBfnUNGD4VI8x1yK5K8g+40lFVGWLEuNiJ7Q6QDiVEx8JNar0ZCWbW/c0hTtu6zpV4B1WrT0mOPlWLU6QBByg4/rzq8X5HbIRIQ8BInjpVqTPvokoAXfFfWvSj0gau3lWqFBTbllrQScB1PrE++AQa+P3K0FlopnWCoL6ESCgj4kEeFeW94pCkLTgp/mD8qDKt0jxmpgBokFYkuMyvbwALMcJx5V7VLpk11TcaqjRRa19LC9XbNqtndWFIZ72eJ7RYCgeo+NHXl46hKk3SUXbIThSXEgoHWEAqR8YFDqU8lsBxtN00VZWELeCfiRprzZs76rG8LHVtxxKJP4SmZHgfjWngsgM6m/jYTCxaC0k2r30gFMlhZWYB4iVaUr88VzTDYUrsVBlwDStp1KAk9QCSSJ8qFv3G1Li7tlW64kOISTrPiFqCVg8SRmjblxQSkOaHmgBpW0UpUhOIKtKSpMdDIqjSpPbd/JLblhtSyEDsnJAhSpQryGkQPEYrx5pIOlYS05BggoLavAQSaYFa1ITkXTeqYVOpIHsyZnxSOPKqkOFSSGF9oiDqtnVElGeCSQkE+BzRSiud3vSLbFpoiUFKv9pH4cUvSn/1WgvGwptQbgAHLTkawY4p/9zQdjZlQONUfd4KHl1oFsyma+TUtSaKbXj+v6514+0BkGR8CPAiuW0UgTz4ZoCYRJBTOx4KgDEHxjw/M19V9F/SdlDZbSoeqneP/AHEgqUpQjnEACvl/onsB69cKGVISUwValQdJ5gcVcPyr6a9+zRspm3uVJzMKAUnUMEiII58zWePEhn3XlaIEKKPeYEk9I9ss3TioELBJR0cygBCp4GNRpX6KbIbuEvl5xTTCSjeAlSlAkhAkEdSRBMEcKbXPoOq3BeuSXAiSQgSlXIcciOOas2PcpeYUm2KQWVJeUkJV9ktJTMkDUYBMipvjNDMLMlWH7O8vxxPJabZvo5arQjtUqCkQEhS4lIwkjSRMpAxy51kPTD0ecZNw8CexeKANQgpUlxEA5zujCuc9abI9IlIcQtm0IGlKSuQnGMBMeAJ4c6cftJSXdna23BpC21QIIcBUABq5QSFSOkVnhPeIgntWmMxjoZ3VXy9vaZago4iQZPeSqJSf650jXtJQVKTEEqGeBma4yviQlIVBk88xI86XLweXE/1416VV5VDRSduCZE94yR+LqKo1cPh51dbtFRTgwVRjhJ5Tyoj+z1AplCtXaFJScH+Y8aWpT0CW9PA14vnw40XcWxCe6O+QDq44FetW+8oFSUy2TnPDkenPNDCU2MZoYgkkccTgfPyqHTxFM7JmXWe+orRwAg4BynqmgVMKhJgkFRSD1I6j7tAhEOre/shjwHnUg3urMjEe+fyruyOlW7kK6591MVtga5dSCpIMhOFY7p4R04HlQa2aZzpJatsiOPDpg+IrqY3ICgg+s7gB0iUyJmPCuoli5r6Vvkmlg0CpCrZ0g8mXCVKJ/wAyQEnyIqV++2Vab23Ww8o4UjS1PjGkhzzoUOMLUUPN9i7GVIJSE+bWkz8R50xtLd9DcMlFwzxVupE/uLGr3iadROauYYuUJX2C0XrcQoKSSU/uuc/FOTVWz30KJLClWy+aCtSgo80gpSFI8jIpafojskTauAxpCVOJJ/FqIUj3fCml2/cFJVcJTdIAA7ZG/wBn++IKf3hFFpXPExJEOpQCntkdi6chxGnSPxECdR54INe3mQDcJDgAATcMyFDPeXhREcYUPfXWW8It160qwLdwAlXmQNCh8DVLiAl0pbK7R8EAtrB0KjlGCgHrvCnKi27+ytuEqcTK1C6bE6XEYdHmMkAeRFRSwFJxDyR94YcT5jmB5EVUp5AWe0SGHROpxlYKT03BAjxBBp6LVldul9b0uFUAtt6eAkTJg8MgifGl8VgpNOYLzUD5LObUZKgFylaebqRvgD2kDl41J6zBb17sEQHBlJPRXsmmCm1LUFEFK5w+2mJP4kcFnwGat7NaBK0pbKhBcSk6Fjo42QCkePU0Q4HJK5rmioWf9G7wtOkpbK1kFKY+6D3jPPGPKa3Po5tq8IVxSECcOpRuyQAEKSUz5kGsdsywOqdEjtMQvS2Y6HiAPmad2xCRMW6ZKgorUVwCeKx90zEEVGJCaRMrTCjODpDKvRaG69Oy80Wl6ClzdKlw0pPuBUF/7R41o7Ta7BRaNKQShJCNcgow0oAykkETAgxxB5V8kvrhCk/9SyTAhLbJBkK4TjeHIwZo1lvtEPpCnnEkDXLYRBlMIjMuHhPQ8KzRfZ2tbMXOi2ezx3RH4ToeQndV9evdgtOoIRKZnebII5gYORjpWde9C7lq1Nuw8h9C1pKkOjTOlQJPMcpMASc1l9nbVcQqfoy5S52SVrcKSlR5HknTnMAfGn1t6Y3LZcD4RoSdKQFBxwQMrUglOpB5EHmKXworDSvNcY0GIJGnmEhd9GbhlBSW0tkO6gQ2VKSnV3grCVce7q4HwoO29A3HEuOuPdklCiEy1GoqMBWSNKTmflNfQ9nftCZcwS2rHJWg/wChyP8Aka8vNq2lwrQnUUuANrSBphYWlSVT3YEKyDRd7TEyIkgz2WHOYM1grnYTFuwrs3Ct0LTxEaiVDcB4DVnl+VZ9xmAsdi5pafG6V+samMD20eMdM1btLs0uvBDtwsC47PKY1ZA7Jf4pxqkzg6aBu2xofPYu7jiQCVHU3x3IjeTy1QOWRz1MEhOc74rJEdMylKV6KV5ZmHdxv7ScL3HMfdP3SPMcTVyzoeMaEgslJMTJgbihjAONXhVj7GblP0doam0qKe0kLPItGd1XUA9fKuK4WlQW2n6vp7SJLYwOyUmN72dUHjM1QUv7KJrfDeljL4It0krVp1ApSMnoGjn8uIoYgKSF6XVetKQ5wBzhtQ4A+M8Zotpzdtgp+AJPZpH2YI7yFTBJjhjNDruUaCo3Dhl2O0CYCgTMLEzqPe4nyPGlnqqAaXnuVYsVeuHYKlJmCrKf8vtYzicRR7DagpO60jU3pJJBC8dyMwepj30O423quBouCEpBI5o8t3I6SBj40Yzbw42fo+iW8qcUdKU+/gs+454CubKd6rnTI9dOK7ZzoDaQu7U2QO4hBUEjpIWBPM+fE11F7CfdQ0AhdswmTCHSgrOe8qUqMnh7q8pg4yvskcK+iEtLdwI+sL1M+DZdHnrTlPyo+yttnakrS+9jgBpEHqFEEj51m7S2hWq3uE6uQV6tQ95lPzoi6ulpxdMA9V90nyUndNSdi2GXPmtDS2dRPlyPVfQ+2sXUw6gvn23XCpQ8lAAiitn29g2QW7cAjn2iz/5V8ubDaj6pwpn7rn/3GI8xRS/pDSdcKLftpGpH+oYrO5sQVJK0NMM0El9R2hs+zuAQWW0KVxWE5x7499XNbLVAT9JQ4kcEupJ+BmR7q+YWfpEs41p4TkxPgDwmqf8A8kuAvUlQIBlIWhKtJjkSJHPnUjM7VUCWxfXrb0St1IKdIaJ9hSXEn3LEjyqra3oc480W1XSnUiCkKISUlGUgcoPOvnrf7QrgABTTK45jU2SOhImfOKb7M/aNrUEFhaVKwNKwofMClkU1Eyc9Db1tK0NO+rX9wpC0p4d0a8HHECc0I5b3zcIWrUkASF44TAlQmB0JNPmPSsgSQsDyn/iTQbP7UkpxcWbiE8NSVJX8RA/OuBcECGkSKXH0XdGgtMJd1qClFWrSk+ypKcQORGDilrB0j7S1SUlRVuFRTkz2oI3hOAIx7q+gbF9IrO6JVb6gpPeIBQRPWMT4Zpuplp1UOJS4SmNakpmOmoZ+Ip3e0OLZO3dUIUBrH4m6HmJL5G5teQB9PBGgCG7aJ6JOcnkkwfdRNq8VJfldy7upQApOkiSPVjjKzPHkFcMVu9qehDy5LF442kp06FJSoEeC0weGAVBUVlNq7CuGO0DiLhzUEhEKCioAiUJIkzkyuBg8MVaLGY5kgdrf5BR9mgvZFmRSTv4lJ0sd71Kj65KJcdA4f9pQkbo5rxkV1wuFKhNqiLkd5WpQPUcdTQ6QeAoVxtSlGLcH1wSdb3T/ALfeG6OasVUAZHqrVP1jgpUlPHByZa+PKtZK89oF2EebolLie2t4U6ZQ03g5HrUGOHVE15Z6XFLm5DuOCG9IISBBIJgKHORnGas2GQVrCjb99SglocFCN9JjKfwzjpUrC+Op1CrhtUmT2bekHdG+RiFjmI99Y4jz74AqACOfZepAhA+ESaOcQeXdI7m7ELP0t1UuAEhETI+zOSSrxz5UPeRpuSQ9uKSCrm3x9WREGeuOHCm1sl65W41bvKccUpOA3EJHHtM4P4jIxxrfbC9G27VZdWovPThSspb8E+0eqz7gK0RIrYYlfVYIUJ0QzvZuvqj2T6D9oXFvoFuhxoIDffWCQDrEkdmfMqOTgUh21sxdrctNK+j7rJSh0iAU8PWpM7x4SfjX0197UoDmcny/mfyNfLNt7QL94hYYQtIC0Nla90oBIGoEwnmRw4ioQoj3urktEWGxjBqgmVKCLYa2UBKydIypvj6xJAlQPGATmKqeu1hLo+ltglydSUHS5wMqGIVOe7yOaHacKUNeqZToePEgrQZ+9J3kec8K9ubk+vH1calBWgAFC/xcIB+HE1oyF9lmImb14lWO3CdTn1pZ0oBTCct9VHeyB+Ejj8a7XSXGNKHXSQShKsBxXNwnpMjj+9xqx7ayytR7dIlAyEnUSOCDgEpHjjhil7l7OjW+oyIcATgj2U5jhjgBwxRcb+PFcxtMrlwR+ybVRSrTs9b8LUFLKl96cpxAxwrqUtutCdTjyc7oAThPIGTx48IrqQEa9FQtOnVSQq1c4hxo+0khxM/5TBHxo+xtXAB9Hum1DkjXoPvQrFU3F04k/WbVCvNBQfPUnn41QHLVeIcaPMgh1PwIBoiQO/y+yBBI3fqHdHXSi3IurSOqwC2Y8CndNFbLcGoKt7otKjAckQP/AJE4PwoPZ7a0/wDT3SPBBJb+IMpq19ax/wBRbAicrSNGo9daJSR7qds0jpbL+BTm5Yd0qU9aJdSsbzrRIKgPvFTZmOeRyE1l7wNhRLBUWznfIKknmCRGOhinNl2BOpi5cZX+JOpM+yFoIVHiU03e+kL+0bYvU4HqyCvhwlIC/kaV8MOTMiOYVk7KyW4ha0oV2aDvKSkkAkTmOGM1JdmA2VpdbJAnSFEHyGImnzTjCVjQp+0dHtbwGf3XB8/KiXUurMqaZufxtEdpHiICtXmk0vgDDvTf1TsW7RZq02oURqk9dK9J+YINabYLSbsrDFwoLSNSkPtgYJgesQojj4VidokdqsJBEKO6rvAY4iB+Qp16IbZTZuuLW2VpWgI0ggEQZmDg+VYjnILeJETX0T0f9HnkT2rjQJPBCsR7+daP6OEmBqMffSmR4if4Vh2vT61n7J1HKdCDx8AqlPpDt1DpLtpeOtORlAUtsKHlwCvHnSyKK+uoLyBhU1QjbSjcMhae6Fn/AGiviDHpztFHdvHT/mhX5ijWv2lX4MlxtR6qZSfyilLJ5pw8tyX2raeyrC7y+wgq9oDSr/UINZu//Zg3g2imsL1hLyCqfwlYV3egKT51hmv2q3Q7zVur9xSfyVRbX7WXhxtWT/ldWn9DTtL25FTcxjswmrXoreW6tS7dgI1qPqk6ikEHIMTpmBB5cqnbbCdbOpT7KULWlSkIaKFJK4Tqg41AkZBAImh7f9tC08bPHhcT+bdEu/thYcHrrBZ8e0QT8YFEueSSRmJHn3Ra1rWtA/4kkcadltGrdLCClpIyQVmRKzw1qUBvKoV9zE8Bx91ZJv8AaZYST9Hu0E+yWz/5VXdftAsnBGp9IJGrUyDI6YXzx7ppJEmZRoKBM9t3xatXXdKtRTgJyoasJ8oBk++vlFrbAm3+rur1AxvEB3jnhu+7pWu9JPSa2uQgIu3GUJ1KUexXJVEJGDhMTNZpCbTcm/PPtBpWNc8AmU45ZM1qglrRXNZYzXuNEIm19Xi2VAegFSjqme6oY3eUwPOrLhhQ+kDsGk8JGrjx+zzw54PSpOWltBBugpWudRKhu+wQUHlzn3VImwTr7RLjnad3sXQQ3HXUgFRP5TTmIwWOyQQnmz3VRUoLGbdJ7ONW7CRHcOO9y4e+qEOLCWoW0nSownG7+OY4n3nhTVKdmKKVJecbKUQUvslxKjHEltUk+7pQl9s1KGx2Sre4AVqJQtWvMYKVQdPKKPiAnO/JDwnAVHTfvS554hatL4VJnUQQVeJkE11S2ohfaq1IaUZ4txp90GK6lcXA7eaLQ0gZftRto1cpnsX0qxwDgOPJVWvO3Kft7ZLgjiWwZ8dSaWrt7VXB1af8zY/SaItLUoMsXiAY9ooPlBqoOnUHkokDM572kc1E3NsrC2XGzzLa5H+hQ/WirJASfUXmjwXqbx8SmavR9NgYQ8OU6Fz+RoZ50D7Wyg5ykqR8oIFNKXpLolnOg5EHqm7P0ggarZq6EcUpSqB4FBCpNUuLtCqFoftFj2VFY/0rCVT5KpUx9FmUuutn8SQvPWUkH5VpbC5uIHZ37LozuvEg/BwH84ozmgRK5dwrbV9xSdKL5l9ONx8FPuAWFAe4++g762Sgan7ZbQ5OW6pRzzG8j4FNGqt3lSXNntOj22DB+LZI+IpfbvtJUdDz9oucpWNY8iRpV8UmiEs1IOhwSLll+BAS+jSQOmreHzoa+sEAS4ypkTHaNntG89Ry6YV7uVMFFa41G0uPOEKPlISffND3LQZ3i3cWZJAC0ntW1eB4ceGFH9KVzQc0zHEUBvh9klGzrdRQTdCRMBLSjkfdyeXEn5VQWASdCtYiQoAiR1jkJxTpva2Ej6cuNKhpQxEx9yZGBzPyon+00lKp2m9lscLcwR7Rg4QOAH5VJ0Nkp31V2xYk9ePosupjrxqotCeInzpztd1lTWlm2uC4CPXEqgg8NTemApXIA/HhSdVi+cFh0kED7NXE8Bw4+FZiNy1h2pUFW9QLRpiPR10pSUpcJK9Ck9g4ClWMTwV7quHo4/8AdauO/wBmNzirEwOn9TRENxrJB0ZgpNJCoivSqeVP1bKWnCrV0w52cqcgqPSAmB58PGhbjZbm+oNFISsIgrBMn4Ejx4U3gOSD2hlySYnpNehw01f2K6NeAdH40mZ9nOa9XsN0Eg9mNKdWXE5/CM5V/Cl8F+ib+oh6qu3tn0JbuAgoQTLbhiCR0mfmKPtduukpK7pHezqbCynxAgSfCRQiNkKOkF1pIUnUZcEA+yrorwzRFrrQhkB23lKyQDpJQZ76jGevPlVGwjP3kj4zZe7nfFUbUu0Pyp1/U4DAIbIBT1USokHoPnQZaY3oWswMbvxnewOHCmDry9Do7diCsHQAIdPtcIEePjVz92vtFk3qMtgFaUGT/hwBwHXhwp8DdL81LxH63+lK0NW8t/bLJEKTAGtXRBzA9xNQKGuyUdDxIXle7CRySRHHjn5UxFyo9jN4lIAIgAy0nwgZJ8KHcf3Fj6Yo726AlULxkqzg8OtCTZemnG+aOJxNZ89eF8FTtJga5+jOtggECSZHJUlM5rqldOtyIu3DgTKVcecb3CupXBs//KdriAM/3dlNV+19+0SOhC1J/SuQ9aK7yHUeSgr+FFp+mDlPmEn9Kk7cXAyu1QRw7kfkcGr4Tt5t7LNiGw+Tj80KLO0PcuFJP42/1FG2/aJA7K/Tw4FRHuzPwoZV0Pv2ST5FQ/Q/Cq1v2/3rdxOOSv5ZrhIW4LjiOp/SU2KbokammnfHSlXzEUW6yEj1+yleKmytAPjACh76zyW7OcLdHhoA/WnlkttIHYbTW3+FSFiJ/wApj+NNOfrNJhI2ciPmoMqsZkLurVc47rgB6/cVTJm6WRubRaeHJL6SOXCVhQHxohu6uo3doWrw6Oaf/IGvXrW4UJXaWTw6tlIJ94Iz7qKUkbb8wg1WS1CTZsPeLDgSf9pk+UUG4pLMZvLMkxCk60HHd+6fz8qvf2aJlezn0xzbcUfhKSKGfvENgJTcXrMzuLSFBWDjiIz4HniuNFza0v59FJvaYiP7QWZbIhDGDH3RkQBzxnpXq9r6gonaD/cSZ7CBHtka+6OQ/KrbjbYVJRfBCS2BoQySMASAfZBknz4VB3bXe/vNw4QZ7A8vv8e6OQ/KhO7KbDXLl/1XP7QRK/rt6d5BkIjjG9GvieX61W9dolc3F9AdSCdPCY3e9lR4fDFXXG2JKydpPzrTkMnHDeO9xPL86gvaSQVH+0LpJDoz2R3AYwd7Kj7q4m/PffQBt+W6+ta3GjMrvz64JIAHhCBk5P8AQrlMslJPZ36vXhJIjw9WMZ8T8qkraaQT/eF2Idg+rO6DG738qPWq3L9Gfr14IeEnQdwH7o38qPXFAm/PffQgG57t19QLy3b1Khi6J7bTBPl6sQmZ8aqfskw79Uew4BOo4/wxu5J68atvbluVg3N0QHeaTug8u9lZqh9xuHPWXQhQ5YQPHe7x91AyuW+7pRs6ffdd1uurIAPfUnBpAnfPq/Du7xNT+gwpf93rENCQXFbgxvd3Kj0Pjihn+xlzT9JwAUkxuDqrPE8uFWWybdToBXdaVIBBIz4uGDwj8/jxlP07LhOXr3RVrYrliNngktEpBWoahHfX488xyqpu0Xoa+pIjtSBKjqUdXBWZ0/ARThz0TZ0tuNF55EHUEqTrUTOnHSeYngeFZ1dqylIJYuCe1IU4CmCAqNAxx5SetLSXp2RrP1+pFXFo7Fx9VZSNQ1Z88NnVj3VMMPdqIYtpLX4dKRjCt6NfKlrzLHrh9GfBEQCoeqGeOMz+lTDbBWn6o8ZbkJ1jfwN+dOMZgV229fy3xXSMr0/NfBXpYd0M+oZjXiYkmeKt7u/wrlNuw+NNuJI1Hd3uMBOffQIQzobP0d078FeoZzlHdxVrjSNTw+iOAgTp1ncHXu5oA38PypiLpr+ZFOuOwn1lsISBG7gdDjjXVWhtJSiLBahpG8Vqzxz3a6qV1/l2U5N0H7fqVCdno5XKB7z/AEaJt0uokt3iRjk4eHv4ihHPoySpJS5KSUkY4gx1xXhVa/4vy/jU/d3eZVJvzr5BMkN3Ubtyk/vjh+tXpTeAYcbUP3fjH60mCbTn2nvT/OphFl/i/wCn+dUDt/7j2UizUftHdaJlu8XAS1b4/Dx8eNHrt7uN7ZrC+pCY/I1nLdnZ8ZW8D00E/CDny+dEJb2fj19yP3D7jx90009/OfyS4TPLlL5psbY/e2OP3Vq/hihnLNkSV7NuEeKVkx8U1Bq5tgCBf3Y/dXA901aL1oDG0roeaV11EDi0691Q+9bIAOq9aE84AHvmKivagghvaD0H7rqJCvfqMfCjl7QcKfVbRDoPFCkCT8UkHyNZu9tBImASeAgcfDlQdizCLcOTr+BTsbROlf19oSkAwxx8BjCBz61Je0sq/vJH3TJYxPtHGE9BSNvZYIB45+NMtludm0UpuLdoFydLiNRP4lGO70FD3tvzRkydOg7JivaKhKv7RgFwEKNuY8STGTyA5daqVtcyf7yI9bO8yYSIGVdVHl+dRRf7+7c2+oKnWtG4f3Y3VCJ+FTTtFX/71t9rICmxHitWO90ok3570obcuH4VFO0jAP8AaemHsepO74qxlZ5fnUBtIiCNphMPSJaO6PaVjKj/AEaILywpB7Roq1FQcLY0wThakxkgc/KoIunITFzYmXioakDlO+vx6DyrnAi+O9cwg3w3JfeXwOpX9onUHZA7IyB7ZPtdBQyr4nWBfKErBAUg+HrFfw8KcLuXdJ+tWWX9QlKckHvqxiOQ8KFu1OKS6fpNmuXRAISC4ep6JH8aUk38d6doFy3fhQV1eT2v19apiNw759pXQAfnU17QOpZO0iQWwCoIO+cbox3Qfyr26cc9d661gxOkCVn2U9EirEKe7RRCrMkMwSAmEJxupzx5Uaz9fqXUl6fSr9g7ZCFtTfTCYOpCgE5G4k8ZgaZx760Q2i3con6QpKkySpOCnePrCOBA3jPDu8MCspbF4m3g2Z3TpSdMJEHeVnvfrV1pdOhuCu2jtCEgFIUTImT0MBPlNLI36ppifprwTDaGzFwv604A4EhOFDWtQJGrOAhAnJySaTkStCvp7hSptR1QqQlIHDw/ga0LV07Kwew7QJ0GFJAU46YOniUaUfdgg44VVepUo6muxSQkNNEhJGjMhSR3DgZEjPAV0jc+6Pu3Lssmtfq0E3a5KpCdK40z3h48TU23UEuxeuJTGNQVKj0OeFMNrsuBkEdgpucYTJ0wNYMwUqIURVyNl3rj5SlhtxxaMQ3yxy5cQJ4V0rr9S6YuW78KShbelOq7dnTmAqBxxxrq3Po96LL7GF3uz2VJUQptSdZScYKtQB48pHjXtJ4jNvQ905hxJ06j6Un2khsOKKkDMKnrrz/GqB2YJ3EmDHD4fGrtqKlCVQT6oDHVCiM+6hsyBjfbn4T/ACrdNebhnWauRoH3Ez8/Kimnt09mhIVHGAYHMkdBQV0mC5HsoVj50daOKQVQdMvJJA8sZieflRxJcG0qStpHRCQAYjUQCcGOmT0NHWe0e0xAxB4DicdKSbRaICzPByc+MHj50MNqFpQSEairODkie6POlc8DNMIZdRq2SLtSFDuwQZkQeHCRy8KJTcDSTuwOOB1j88V88ufSJxc605KyoQCIScaD1xInxpmnaesQhC08DKsDJyB7XAfCalDiBxu8lWLBLWjdfVP7r6PvbqEqPEpEE8cY8vyqtb7AGkakwondnJgZOc9KSWdwouHPBPTnAHnPjVqFrUpJkGUknlmI5DxqqiQibxTajmSCZGOA5j31Fh5tAKQyCCZMgEk8gSeQoN10gIkEDSZxz91SDs6OOdU4PQ0aIVCLF+3qMspIKgo7qckTCj1qYu2lEQwkkr15SnvcietKkKJ7sHcIOeCp5+PhRmznFaSMciceWPLFASKYzCq2kqVAz41cm5tykTbIJ1azu95YGJzkHkOVUXvEUOlyIH4v0okA5oAkZI/XbHUTboO9rOO8REDy5R4GpXBtFawWU76pUQDnQJgHkD4UttyYOFGDBOk4yYnpmrVhQKcABQ1iTykjgPGaWTdE3vDaUQ5ZWp7Q9mN4YI+6kCd0ePCah/Z1mVD1XD1aROAdIVPiY5nnNQCz2ZRu94p7vMAkfKqGzKgqNKpn4jez5xXYW6I4nAf5FMFej1sNEtSE8Rq73iojz4UOvYFvpI7PJVMzmPZHQcqkjbCTIlQI3VDSeCeXxHyqxja/aLaS2tM8EqUNKUxJ1KnqfhQ/tyyCP96dCV6jZ9vqKtBEA6N47pPE+f8ACo7P2cy2pvSj7MGJ4qUrEyOH8BRFxcEiA6CkwRIGQJAkfd54HWuDqwjtiJAhKYggiCOBj9aIYw7EC+KKYlcbG0fW4m+1ElyUOstoBCRxSoCBHQpov0k20q4fK21uNs6UtFAMEoQZSFj70yZGeXU0Am6SppSUgkp3iqABBx16TRDa0uPJUDpbUkxG8d0hJxG7IzOaQQWA4pJzHikYZpK9sppxSlvS4tRkqMDyEDAAHIV5TzZt40pJKzO8QJTwSOAwOldVJM/1Uy6L/seaz20biGUj8ce4ifzFXhvebPRJHxAj9aBvGVON6UAk6gcU5b2argT8v4mlxCZmiWnCJb1FbZWd1I7uk+VFsbPdVqAGUgKVGYHJRo5hkhIT0EdKuSTBGBPz8+tK6LonbA1KBRsEqy4qQeIBq1Xo8zqStWdGQI/WaLt2yDMCOYgfKitXRCj76k5081ZjA3JWbKvG2BpFu2sTO8mCJ8cz5VT6Rpau9EDsCieCAoHVHGCDiKsS6rkk1xec6fGlFDMJzUSOSz9v6NQrD6YOMpUnnjkaar9EFpMOXDTZ4kFUETkCrClw/eA8pFUrspMkyep/nT43aqfhNOYVdx6GqUBoumTHLV+tQT6MuJACn2sfjmrTsiT3R8ZqQ2X4fkK7xHarjCZKUkuY2Cn1k3TYJcI68ABPGhlWfZSkOJcnOpMx5Zppb2PeJMb6uJHWle2zoURMwB86pDcSaqcVjQ2gS55ck1402TMeFUqVTP0eb1LUPw/rVXGlFFra1Q9stTaHUqBPaaQk4wdUz8qvddUphCEwVoWQeUYGPGRB86a7QtgktYJ9anw8P1r20tlKcumwUoXrJ31hEDs25JJ4geFZi+VXLUGA0Czq15z5/pVtrZrc0hCCorVA5Aq4xJxwn4UwuE2duRqUbtzICUy20DxyrvL4coFZ/aj/AGtwVFKUjSCEIGlIyE4HlBnwpv6jF/gKanLyz6JBADf8jXQXJOb2zQwFKceQ48AAGWxqSDgescBAHkmTQF131ApCYUQUp4AjEDw41bsm2S+4htZISs504IMSY94rzaGH3h/iq/5E/rSscRFwF06T57LPFM8AwsYEqy5IRxWIH9TUjcK0hJOBwFDg7xH9dRXjiuFaMW1Rw7FcHSEkTiZ/hVjN48gFLYSWz3zGRPDnnnHTNCrqZehJHtCD7jNA1TAbkSxcqQCEqgEz78D9K6qG3MV7RkkX/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1"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27" descr="https://encrypted-tbn2.gstatic.com/images?q=tbn:ANd9GcQqRK-30NECKK9CWT8cE2ZFQ_oe86aWxZ4Y32HIOFUmYbj8Uby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33" descr="http://2.bp.blogspot.com/-zNdt4hrywzw/T610iC3SBRI/AAAAAAAAALk/y0s2YlNQZMU/s1600/S-Curve.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35" descr="http://2.bp.blogspot.com/-zNdt4hrywzw/T610iC3SBRI/AAAAAAAAALk/y0s2YlNQZMU/s1600/S-Curve.PN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95643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0" y="73262"/>
            <a:ext cx="8229600" cy="654324"/>
          </a:xfrm>
        </p:spPr>
        <p:txBody>
          <a:bodyPr>
            <a:normAutofit/>
          </a:bodyPr>
          <a:lstStyle/>
          <a:p>
            <a:pPr algn="l"/>
            <a:r>
              <a:rPr lang="en-US" sz="3200" dirty="0" smtClean="0"/>
              <a:t>Key points of establishing an EMC Lab</a:t>
            </a:r>
            <a:endParaRPr lang="en-US" sz="3200" dirty="0"/>
          </a:p>
        </p:txBody>
      </p:sp>
      <p:sp>
        <p:nvSpPr>
          <p:cNvPr id="3" name="Content Placeholder 2"/>
          <p:cNvSpPr>
            <a:spLocks noGrp="1"/>
          </p:cNvSpPr>
          <p:nvPr>
            <p:ph idx="1"/>
          </p:nvPr>
        </p:nvSpPr>
        <p:spPr>
          <a:xfrm>
            <a:off x="457200" y="922337"/>
            <a:ext cx="8229600" cy="4877331"/>
          </a:xfrm>
        </p:spPr>
        <p:txBody>
          <a:bodyPr>
            <a:normAutofit fontScale="92500" lnSpcReduction="10000"/>
          </a:bodyPr>
          <a:lstStyle/>
          <a:p>
            <a:r>
              <a:rPr lang="en-US" altLang="zh-CN" sz="3000" dirty="0" smtClean="0"/>
              <a:t>How do you consider your power distribution system?</a:t>
            </a:r>
          </a:p>
          <a:p>
            <a:pPr lvl="1"/>
            <a:r>
              <a:rPr lang="en-US" altLang="zh-CN" dirty="0" smtClean="0"/>
              <a:t>Current</a:t>
            </a:r>
          </a:p>
          <a:p>
            <a:pPr lvl="2"/>
            <a:r>
              <a:rPr lang="en-US" altLang="zh-CN" dirty="0" smtClean="0"/>
              <a:t>Consider the max power consumption of potential EUT</a:t>
            </a:r>
          </a:p>
          <a:p>
            <a:pPr lvl="1"/>
            <a:r>
              <a:rPr lang="en-US" altLang="zh-CN" dirty="0" smtClean="0"/>
              <a:t>Voltage and frequency</a:t>
            </a:r>
          </a:p>
          <a:p>
            <a:pPr lvl="2"/>
            <a:r>
              <a:rPr lang="en-US" altLang="zh-CN" dirty="0" smtClean="0"/>
              <a:t>EUT</a:t>
            </a:r>
          </a:p>
          <a:p>
            <a:pPr lvl="3"/>
            <a:r>
              <a:rPr lang="en-US" altLang="zh-CN" dirty="0" smtClean="0"/>
              <a:t>Local</a:t>
            </a:r>
          </a:p>
          <a:p>
            <a:pPr lvl="3"/>
            <a:r>
              <a:rPr lang="en-US" altLang="zh-CN" dirty="0" smtClean="0"/>
              <a:t>International: </a:t>
            </a:r>
          </a:p>
          <a:p>
            <a:pPr lvl="4"/>
            <a:r>
              <a:rPr lang="en-US" altLang="zh-CN" dirty="0" smtClean="0"/>
              <a:t>110V/120V/220V/230V/240V, 50Hz/60Hz</a:t>
            </a:r>
          </a:p>
          <a:p>
            <a:pPr lvl="4"/>
            <a:r>
              <a:rPr lang="en-US" altLang="zh-CN" dirty="0" smtClean="0"/>
              <a:t>Programmable power supply preferred</a:t>
            </a:r>
          </a:p>
          <a:p>
            <a:pPr lvl="2"/>
            <a:r>
              <a:rPr lang="en-US" altLang="zh-CN" dirty="0" smtClean="0"/>
              <a:t>Instruments: voltage </a:t>
            </a:r>
            <a:r>
              <a:rPr lang="en-US" altLang="zh-CN" dirty="0"/>
              <a:t>stabilized </a:t>
            </a:r>
            <a:r>
              <a:rPr lang="en-US" altLang="zh-CN" dirty="0" smtClean="0"/>
              <a:t>source preferred</a:t>
            </a:r>
          </a:p>
          <a:p>
            <a:pPr lvl="1"/>
            <a:r>
              <a:rPr lang="en-US" altLang="zh-CN" dirty="0" smtClean="0"/>
              <a:t>Separate the equipment/EUT power supplies</a:t>
            </a:r>
          </a:p>
          <a:p>
            <a:pPr lvl="1"/>
            <a:r>
              <a:rPr lang="en-US" altLang="zh-CN" dirty="0" smtClean="0"/>
              <a:t>Try </a:t>
            </a:r>
            <a:r>
              <a:rPr lang="en-US" altLang="zh-CN" dirty="0" smtClean="0">
                <a:solidFill>
                  <a:srgbClr val="FF0000"/>
                </a:solidFill>
              </a:rPr>
              <a:t>not</a:t>
            </a:r>
            <a:r>
              <a:rPr lang="en-US" altLang="zh-CN" dirty="0" smtClean="0"/>
              <a:t> to use a socket converter</a:t>
            </a:r>
          </a:p>
        </p:txBody>
      </p:sp>
      <p:sp>
        <p:nvSpPr>
          <p:cNvPr id="4" name="AutoShape 2" descr="“ict”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data:image/jpeg;base64,/9j/4AAQSkZJRgABAQAAAQABAAD/2wCEAAkGBxMTEhUUExQWFhUWFxcYGBcYGRwdFhcZGBUXGBcVGRcaHCghGx0lHRkYITEhJSkrLi4uFx8zODMsNygtLisBCgoKDg0OGxAQGzIkICYsLC0sLy8yLDQsLDIyNDQsLDQsLzQsLC8tLCw0LzQsLCwsLCw0LCwvLCwsLCwsLCwsLP/AABEIAMkA+wMBEQACEQEDEQH/xAAcAAEAAgMBAQEAAAAAAAAAAAAABAUCAwYBBwj/xABKEAACAQIDBQUDCAYGCQUAAAABAhEAAwQSIQUGMUFREyJhcZEygaEHM0JScrHB0RRikpOy8CMkVKLC0hUWRFNzgrPh8UNjg6Pi/8QAGwEBAAIDAQEAAAAAAAAAAAAAAAMEAgUGAQf/xAA7EQACAQIEAwUHAwMDBAMAAAAAAQIDEQQSITEFQVETYXGBkQYiobHB0fAUMuEVQlIjU/EWcqLSNENi/9oADAMBAAIRAxEAPwD7jQCgFAKAUAoBQCgFAKAUAoBQCgFAKAUAoBQCgFAKAUAoBQCgFAKAUAoBQCgFAKAUAoBQCgFAKAUAoBQCgFAKAUAoBQEDae2sPh47a6lsngGOp8QONYTqwh+52LWHwVfEX7KDlboVb784Af7QPcjn7lqF4yiv7vmXFwLHv/6/jH7m7Zu9+DvuEt3hmJgBlZcx6DMBJ8KyhiaU3ZMjxHCMZQjnnDTuadvGzZe1Oa0UBx2+G3LqXOytNkgAsw4kngB0ER61puJYupCapwdtL3N9wrBUqkHUqK+tkjnWx+LK5jdvZTMGWAMROo8x61q5VcVbM5St5m2VDCKWVRjfyNX6Zfme2uz9tvzqPtar/ufqyXsaG2ReiO33Q2s95XS5q1vL3uoaYnxGU/Ct/wAMxFSrBqbu1zOa4phqdGadPRPkdDWyNWKAUAoBQCgFAKAUAoBQCgFAKAUAoBQCgFAKAUAoBQHx3fHDvd2hdAliXREH/KoA8BJJ95NafExcqzXgd5wmrClgIt6Kzb9WaU2HY7MubraP2ZdQuXNlzZhbJzsg4ZpBP1ax7Gnlvfu/FvYlePxHaZVBbZra3tta+yl3Wa7yq2js9rWccGQGCDpwlWU9DoQfEVE6bjKzLccVGpTUls/yz+TPvOGYlFJ4lR91b5bHzWX7mbK9MTgN6sv6Tck8k0/5BXP8Tt2+vRHScLzdhp1Zb28Wl9Wt23LZ0VezI7toKVDOSSCeOnWPS7GrDEJwhK91t0tz5fyUZUp4eSnONrNu/OV9lzXj0KTH7NFpFuB1uIxIzJETJ04ydBxrWV8MqUFNSUk+aNpQxTqzcHFxa5P/AIINjatyy57Bozhc2gPszHEeJro/ZrD0qsKjkr6r6nH+1+LxFCdJU5WupdH06pks7x4sH5z+6v5V036LDtft+LOM/qeN/wBx+kfsdju7tX9ItkkQynK0cOAII9xrTYugqM7LY6jhmMliqOaa1Ts+jLWqpsRQCgFAKAUAoBQCgFAKAUAoBQCgFAKAUAoBQCgPkO3toi3tO7nMILkEgagPaClvGM0+6tRWnlxDvt/B2uBpOfDoqO9rryle3nawGAujAle7mOKD9rmHZdj2GXtO29nJm5TPhNe9lLsrc778rW6mTxVJ4xT5dnbL/dmzXtl3vbnt32Oe2ztHMXFtiUCLbQtxYW7a2wxB4Tln31DrOoow1vZLv5L1LkYqnQcqun7pPortyfpc7K/8qoU5bWGLKAAGZ8pMDjlCmB76+g0vZ1uKdSpZ9Er/ABuj5XU4iszyxuiO3ysXeWFQedwn/CKmXs5T51H6fyYf1B/4nPbS3re/eNxrYXNAgE6QAOYrXY32Oo13njValbomvo/ibHCe0VTDxyOmmvGzLXd/bwtXBcyhlIKsCNcpPeA10OlcNVoVeF4t0qqv9U+a/O46qM6fEsKp021fbua6+H8olbV28ly2lq1bFq2vey8TmJMkNxiDVbE4mNSCpwjlivmTYbCypzdSpLNJ6X7vA1bIyOl+4Z/o+zE/R1MN5nUV0ns1nimuUn8lc5D2wVOdpc4r5tIs8Rhci5nIEFVK6yCyZwDpEhYnpMV08KuaVo97+NjiquFdOGaT5pW72r/Lf0Oj3KdQl3vD5wc//bStTxKajUWZ20+pveC5Y0Za/wB30R0a3AeBB8jWvjUhLRNM3KknszOsz0UAoBQCgFAKAUAoBQCgFAKAUAoBQCgFAKAUB86303AvX8Q1/DPb/pILpcLLDBQsqyq0yANCBrOusClXwnaSzJm/4fxpYekqVSN0trHOj5MtodcKPO6/4Wah/QPqXX7RU+UH8DXjPk5xlu29y9csBLalyLZd2bLrl7yKBPXXyq/w3B5MXTk3e0ka7ifG+2w06cI2ummV2z9kdq4WQo4sxgQJA0nSSSPidYivoVbE9nDNv0/PzpzOEp087sXCbLw0x2S5MgbN257XUzm0bJPZnNGWJEc5qk8RXtfM73tbLp8r76b3LGSne1la3XX8tqVe0Nkdm5UHMORHnBB8QQR7p51bo4ntI3ejK9SnkdjrNytz8NiLDPeFzMLjL3bjqIAU8FI11NcjxujTrYnNNX0XzZvOGYqtSo5YSsrnHb97OGFx5s2s4tZEYKzu0yDJktPEHnyqDCcKw1VXcEeYzi+Lpyspm/ZW0TbtuihQtwQwgxxnSTprrNdBSwdOCio6ZdjlcRi6k3PNrm3v9NSxxm8Fy6CGKwzZjCgEmACZ8co9Kkp4SFN3j4ENXFVaqalbV3en50JGxWzq7cs0e8KK4L2sUZYuK3tFfNl3A02qevUu7Vlrbj6LCOB/EVzMqMqU+jXQ2GRwZ3eBvF7SOeLIrHzKgmu1pScoJvojbRd4pm+szIUAoBQGi5i0BylhI4jpPCgAxifWFAe/pSfWFAe/pCfWX1FAe9uv1l9RQHvar1HrQHucdRQHs0B7QCgFAKAUAoBQGvEX1RWdjCqCSfAUMKlSNODnLZK7OYub6LOlliPFgPhBry5zsvaJX92np3v+GVW8m+GfC3l7KJRhJaY8YjWrWBs8TTX/AOl8zyHHJVn2fZ2vpe/8HEbuY83LjWyVzMO7m0XRXUjQjWHzeSHnFdljKShBTV7Le3in39LeL6Fyhu1+fmpPQXDcKgWM3YKAuZpzFFsxEmAHJX3VXbgoXea2Z9NruXy1JVF3tpt/BXbx7VK3cile5mBy8JLGBrzChZ6GRyqzg8OnTzNb9fzre3dqRV3eVuhN2HvZirVsrbZVUsT7IOpiePkK0nEMPTdZ3R2Hs/gaFbCZqiu8z5vuNe3MbcxhU38rFPZYKFYA8pXiPA1BSjGm/d0NxU4JgKqtOHxf3Ol3R3SweJtFmF0OjZWi4YOgIYdJB4eBqCvi69Odoy08jk+I8DwuGq5Yq6eqPnuzNmvdK57jqpiTxIEdBxrSS47iNnO3kab9Nh1/afScBZGHtxbUBkgRmnJM6gz/AEhYSSeVafETnmlVt7/PW9vD/K63/wASS+XWK1+Xh1+hjaxw6Vq82mxF2h3my/mbX/DT+EV2NL9i8EbaH7USqzMhQCgFAUO1E/pz+tbU+9WIP3igKDa29eGw14WLjP2hVWCqjNIZiqnTqwjzigK8/KXs0Eg3yCDBBVgQRxBEUBkPlL2Z/aR+yfyoDYvyj7MP+1L6H8qA2j5QtmH/AGu38fyoDYu/2zP7Za9f+1AbBvzs3+2WP2xQGKb54DOT+n4fIVUBMyiGBbM2adZBURyy+NASV3x2eeGMsfvF/OgNg3rwR4Yux+8X86A2DeXC8sVa/eL+dAe/6xYflirf70fnQGQ3gs8sTb/er+dAS8FtHOVK3A6zBIYEctNKAlbyj+rXPJf4loynxBXws13HBDDEqzAd1Yk8hNYnGrDScHUS0W76GnH7LNzDXDmCBlK25+m3h+qOtTYar2VaNTo0y3QwvZwWIm7K/urnLwPl72byvlNu4HB4BWnTmCBry1FfQIY7DVI3U1Zm3gs+sNfAtG2ztEiJxGoClhbbtCBOhuBc5Gp4n6R61Alw9O94+unpe3wJ7Vu8prhdTlKOG+qVYH0IqxLHYeKvnTEMHWn+2Dfkd9sD+rYWy0L2t3tGZmUOUAuFBbWQQOEnnqK5TE1liK0pcuh2HC8FOFN0qvJ7J21avrbf/ktMabb27V2FRnNxWyjKrFCvfC8B7UGOa1FC6bj4G0oOcJyp3bSs1fVq99Php3GzZO8NzCl0tqjBiGJafqgaQRWk4rip0qiUUtjGvgaeKnmm2raaf8FNgma0QUJBXQHSRpHTpXOxzRlmT1KC9ncKndTn6x/9SXh8bdEAOwyhguvANOYe+sM00lZ7Xt57kNX2bpZf9KpJNbXs18EjLC271xglq27M3DusFH6zPEBfGlPBVajtlscf+mqZsrR9cwtrIirxyqFnyEV1SVlY26VlY216eigFAKAp9uCLlpuudfUBh/CaA4HfDCIcbZLorZ7DiWAMGzdRhE/8Un3Vf4fGEqjjJJ6czQe0FSrToRnTk4+9Z2bW6f2Ku5sHDHvHDWdSdezXU8TrHGtx2FG9sq9EcssZjMubtJW/7n9zQ2wML/Z7P7tfyrL9NR/wXoguIYv/AHZerNb7vYTT+r2j1GQCNeHjI6U/S0m37i9EWFxDEJJ9rJvxZd2Nm7MyjNgsPMCYtrxjWqEuHauxs4cblb3m7ldtPYGzmcFcPaUZdQqxBk/HhVepwqpKXu6G/wCG+0GFp0Wq8VKV76rl0McBu9s5H72HtMCB7Y4SQZ04aV5S4XUTbldmfEeOYWpTiqKUZXW3T81Jb7K2Rr/U7UjpMT55qsrhjZp3xZrmaf8ARGx+eDt+4t/nrJ8KfIR4w+ZqGxtjFoOFtgdc1zTpoHo+FNLvJI8Vbl3FVt7YuyzaPYYcK8iDmedDroXI4VLh+GRUv9RfMVOIza9x/BHEXNl2ZgpEaEieup4617LAUF/b8WTxxdV8/kMLs9A4NsZWBkMToB1M9OJqN4Kgldx+L+5LHEVW7J/I+x/JfYv2sM4vqUl1e3myglTaRPZGojIvESZrl8dxbhtKrkhUWm9rvXxs/gbSjRrSheUTuN48UtzDXEQguQIWY1zA8TpVT+t4H/c+EvsR4zB1qlCcIx1aOCt4m/hWDMkK2hBgo4+qYJH8+dWMPj8PiG1Slf1v6Oxyyw+L4fLPOFk9He1n3O1/L/ki7Q2s91szchCqOCjoBVrMiriK06880/Jcku437qbds4fF9pfuBEFlxJk6l7cAAAknQ+lerVm79n8HVrVZdnG+nl67Haj5RNm/2j/67v8AkrOzOuXCMW/7f/KP3Pl2+O00v429dstmtvkytqJi0inRoI1BqzSdlY6DAYGvSoqMo66819yyxe9iGzZtDC2u4O8HBKg8O5lYETxJJ58+Nexg1Jtsr0+G1KdWcpzab6b+fLwKvGbVa6QWygKMqqoyoij6KqOAqePumwpUI0lZc9W3q34ssd3GQ9o7BWKlFVW9kkjvMRzgAacO94Vo+KSj2l3q7K1ytiHNzUYtpc2vgu6/0Ogv7Hd1S4llhnUkhQcvtGGAPCVgxWvnh5ySlGO5ThjIQlKEp7PS+/4mRL2zmQw6lTEweMa61XnRlF2kizDERmrxdz6XslYsWh0tp/CK6CH7UcnVd5vxZLrIwFAKAUAoCq3iHcRvq3UP7Up/ioDi9+VIOEcDheZD4Lcsuf4kSrmAlauu81PHKangp35WfxK9GgzAMcjqDpzFdA1dWODpvI82jNAnmR4QIHLT4TPnWSViR1M2m2nr/wAmDD7wI56+FZ3PIxua3/PSvYu6JJLK7bGM6EZoHTXvdOHnz8a9e60v9CSm7JrNb6nuEw6ue84USBBOpmeHlpPnXlarKFrK5Ph6Mal7uxKubLtfXiPHj48KjVep0J+xht+fIhY/Z9pUYq8tAgZuBkSeAnnp41lCpVk7NWJHCnFXWv54FNfHeKyDlMZl9lhOhB8uZqxBt3lawlZWjch3zP8AP5Vnl0M4yuxu3sdcTiuzYae0dYHkfWfdHOtJxbESoQ9zduy+/kb7hdCNWV57RV338kvNteR9Lxm5uFyBsgGTKynTUhuEcIOnADjXK4iVaNKco1JXyvnvp0N8qsZWi4Rt4LTz3+JddiTMDhx1A+81wdHATqQc42st7tIvSqpOzNJsEmBE/aX86mp8OqTdoNPwkvueOqlv8mV2KwouvassTkuOQ0cdFLaHlqoq3winbExZXxtOFWi4TV0Wg+TzC/Xvftj/AC12ll0NB/S8N/j8X9z5rvzsG3h8WbdrNlCIZYySTM6+lSxWh2vAaMKWFywVvefyRV7O2NcutktoWbjAjQaaknQDWsnZbm4qYinQjmqOyLzaW6jYe2rO6lywBRdcoKsZJPGY6Dnxr2DuyPBcTjiajjGLSSvd89V+bk7dLdS1jHuLda4otqpGQgEliwM5lPQVlVm1axBxrG1KMYOn3nR4v5MsKlt2F3EEqrEDMnEAkcLc1E6sjRf1jEvS69DgdnQiAD+Z51zFWpKpLNLc6CKsj6bgd8MItu2puNKooPcbiFAPKtrDHUVFK/wZztXh2IlOTS3b5o5re7bVq/dVrTEqLcEkEayx5+YrX4ytGrNOPQ2nD6E6NNxmtbkvCb+X1RVFq3CgAe1yEda72nwik4JuT2XQ+cV+MVlUklFbvr18S22Lvs1y6qXraqGIUMpOhJgSD4kVFieFKEHKEr26mWG4vKdRQqRVnpdHaVpTfCgFAKAr9vpOHu+C5v2O8PuoDjt+UzYMsPoXLFz3LeTN/dLVLQllqRfeitjI5sPNL/F+ttClauoR8yNZrGrVhRg6k3ZLdljD0KuIqxpUleT0SMFeCCOIIPhpWvpcb4fXmqUal3LRaP52sbup7N8Vw0HWnSso6vWL0XcncywWAe4SqDNEk6xxJPOrGP4pheHU1PEyypuy0b18kyjhsFXxk2qKvZK+qXzG0NmXLQBuKAG0GoOv51Fw3jmC4jKUMPO7WrVmtPNInxXDcTg0p1I2T70yLbwzsJA0PWttKpFGvU0nZkW9bImR7PHwrN1YqOYuYTDzxNWNKnvJpLpq7K5EY8dDHWOHQE+41Wp42E5KOqfl9zqcd7IY7BUJV5uDUVdpSd+96pbcyfsvYdy+C6MkKYIaePQiOkc+dazjHtHh+GTVOtCTbV/dtbpza5mmwuDnWWaLXmVO2cE9m41t4kRw4QRIjw1rYcM4hRx+GVeldJ30e6a67/PYyq0p055ZGW6GOFjHJnOUMMpPQngfiDWu45HNSjUX9ru/DZ/O5vODP3p0nvKOnlZ/Rn1jF2xlLSdAzZfolgIDZeXEnTTgeImubxbtQn/2v5G1gtV4oxs4ocSwBBmOunDhw61yOCqwULymk07pddLWem3Xu05l6onfY87ZJ4qveVpmZgzHDh0/71bpyo6JSjFKSlo2723T02/x6c97mDzeOjX59Tm9t7bOG7O+FDm25bLMT3SOMGONZ+z8O2xkISdr/YkqRUlYjD5X7v8AZU/eH/LX0z+jUrfvfovuRfpI9Tntr7ytjLpvG2EJAWJn2RxmBWsxVFUKnZxdzo+E4dKhvzZM2RcvJbu3RmtgqirdykLDXkDENGunSqrepPiIUZ1IU3aVm243V9Iu2n3J+2msWbaraxC4h3cO5A0GVWEyCdSW4EzpWUZO92Y4Ltq1RyqU8iSsvVfboTdytslHulUElUBknkXrUcZ4hUwyi4JO99zV+0icFTt3/Q7JNv3Pqr8fzrnv+oMSv7Y/H7nLdozkMTutZZyVL2lJ0RSuQeC5lJA8JMeVVJcVqOWZwVuiv/PyNjT4vXisrs/EnXtwLPYtdW/d0RmAITkCYPd6iupoYSjXhGcW7Mn/AKxWtey/PM5PY2BRmPaOphGKqxCozgDKrn6vHmK3keA0aTU/elqr+HhY00/aTEVk4PLG6evf430OivYC1Nw2lLh2ItBQzQiEdpdETpm7gJ6NW7p1qnuqo7W/deyu3svTV+Rz9WhD3nTje792ybslu/XRfAibPsqbtuCD/SW/+otTYiTVKV+j+RVw8E6sPFfM+s1yp2IoBQCgML9vMrKeYI9RFAcNtWwb2z7tvm+HdfJuzIn1ry9j21zmsNeFy2jjg6KwPmAZrrISzRTPls49lUlBrZtG22dVPjqTwI4QB5zrVbiFLtsLVgucXp320+hsuE1v0+Lozat78de69n9fxEy/j7D2iCArgBQANCse0dOPHWeQ93zOliKayTtacXG1udmvj/B9prYOrJTg3eEk735XT+H8+fu6+KCXTmIAZefWQfumuz9r6DqYGNSMc2SabVr6ap6eZ8n9mqqhi3Bu2aLXnuT97MZae0AGGYOCACJJgiNDMQT6VzfsrKf9RWSm4pwkm2rdGvlzOj4/GH6NuTTs07X35FNsnbqYdStxA08OAg+8GvouJwsqsk1Kxx+CxEaWa8M1/h8yqx+NF241xRAYgx8OQgwPKp6VO1PI9eVzKFZ0q0ay0tJSS8HdEbF7TuCytooZks08AZI7qjhIy6kTpppWhowr9qmo81+XPr+P4hwqrQrSdePvQaS1vtz0ve/L11LLdnbww2cEnvEEQCdQCDoAT09Kj9puHYuvOjXwivKOZPVLR2tvZWWvqfMeGYnsrxfMrN6dqJfv5ypJyQQQV70kiRAMa+FT+zmFxdHDTWIWVubktU90r7XW6JcXVjOonuc5jdk3yAVs3T5W29eFXsVj8E1klVh3rNH7k+FoYmMs0YSXNOzL7A71Y+3a7O5hbl2BAYo4YCI1OXXjXLVqFF3jSrQcXpZyV18TpadZT96rTlGXOyun5aW+KMjv8qiLtm4jgd5dPhMGtH/0piJLNSnGUeTv/DDx8E7STT70drh9n4i4YVFOk+2OH8mqf9Br9V8fsS/qYnJfKBYv2Wt2roVQ6lhDSdDGugA9010ns9wZ0a3bTd2trGUanaPQrcLsi4LK3Ew4u5yfa4BAFywAwgsS3e490cOfWVMXDtHCU8tunXW/LlpoJ1Fe2a1it2hZ7C69sggSSs6nKeHD7/CtbilOtatHW6s7dUbzhGPpxp5Ju2vkXeI21j8TYS2VuvZWAMlkw2TQSyrrH4da17vF2aLlCPDqFV1ISWZ9/XexXLhL8x2N6enZvPplpmL/AOtw3+4vVHX7i4FkzveUqGhQhOVu7mkkcRqeB10rneLYqjOpGElmUb31tr49xyHHeIUsRUjCGqjfU+hWdkoyhgzQQCOHP3V7DgeGqRU4ylZ6rbn5GkUUyNjMGqMACSeJmNOnCtVxHAUsNNQg23a7vby2SMJRVyWlsnAuFEk27oAHEk54FdXw1ZcPTXcZJe4fEsJihA10jl08K79R6HJyj1OmwW9qLccm23ZnsezVWAKCw2ZEJI1B+l4k1UngJSgknr7121vm3flyLkMUlJtrT3bJcsuy8+ZB2TjDdxlmBq+IttA5TdDN7gJPkKmxMVTw0l0jb4WIMPFzxEXb+6/xufb6486sUAoBQCgOWtJHaL9W5cHuLEj4EV4z1Hz7YqhbCp/uy9r907W/8NdNg5Xoxfd8j5xxSm4Y2pHvv66/UmPqSTqTxPOrMUktCrOUm2pbhcODH9GvmQfWarSrUIN+9Z+RZjjJNKErW21v4dTTfAWdc2UEtIEd0EtEmGAj39KtU554367eex5GCzrs3d/nqvyxA/0vaOgCgyNeziPDhwPjVh4Sa95/MuOFfK7xXwN2crqPLhP3+VRVJQiveLfBuF4viNWUMO0mld5tFvbo/kabzE6sI84H88qUq0HpEucX4Bi+HxjUruMlK+sXtblql9djNcNdddMxX3kaf+PhWbdOMu806lUcebRV3AZgcQY9DrVfH4v9Lh5VlHNa2ni0jbcF4esfjIYaU8l762vsm9rrp1+xabE2a4xC9qsGCRqDrGnDnB+6uK4zxyriMFOjkyXts91fVefyO6o+zeHwVWGIhV7S11qra8n8/psdthtm3HBKCYMcQDwnQGuNocOq14uVNJ29TY1MVTptKTNDWGBgyCOXMVVlQcW4yVmSqcWro5D5RMMr2xmSXVGYNHAAMTJB0By851jrI6n2UlOnWlFP3Xy79Puaji9OMqSlbVM6fdHeJUsYZ3zFuxthtNSRbAJ16kTXVrh1WTbWi7zlcRxvD0ZZLOT52t9Win+URf0+7auWiFFtGUh5BJLTpANbPBYaVBNS5ih7T4aF7wl/4/8AsStl3ezw1u0RmZEAOWNY6SRVHE8PqTqymmrN/nI8ftHhJz1Uld819mz5zvXtFbuILKGEKFIYQQVLTpPjV/B0ZUqeWXU6bD2dNNO6eq8D7V8kIP8AouyTza8R5ds+tafHu9eRXrfvZ2dUyI+Z3L0Xbv8Axbn/AFGrhccv9efiyhOXvMsm20wAFtmVQAIJB158uFZyx9WCUaEnGKS0dnr9jLtXyNeK2gGuFhmgx7R14DpVfF1FWqyqRvr132MZTu7o6vdtpw1o9QT6sa7TAK2Ghfoi5T/aiDjdyMBdcu9gZmMnK7oCTqTCMBJ6xW1p42vTWWMtCKeFozd5R1Ix+TvZ3+5Yf/Ne/G5Un9SxX+fy+xj+iof4lhsXdXCYVs9m1D8MzMzMAeIBcmPdUNbF1qytOVySnQp09YqxdVXJhQCgFAKA5vErF+8I4lGHvQA/FTQHCWQbd/FhRAt4hmnSALqLenXqXat3w+UXRyvr/P1OM45RnHGdpDnFfVfJCBoBAj4/l7q2dtbmhz+7a3mW+FxVoKMwMgaAcD4E8Ry18DXN4uOWtJd/z1LVN0NXNeCWz7nzXjrpfnZlNjSGdo4H8VE1vOHTvQXdcjvllGSOeu7fTsimXvAkZMmgOb2s09J8fdW5/SvtMzlp1udZeLplqL4VM4BLdI0A01158fKOdazFRnKGh77J4uhheIf6ssqkpRu9ls1d97X5c147a3bvopCySJMkSSYJgdfgKrYGE4z1R0PtRiMFPh6hTqxlNSi/d8Gntc9w21rtrRELrGqwSJLTwHv+NX6tOlLWbsziMLKSTy6rmiqe60lmBDGZnjJHH8ajxmHWJw06UXa6dvoXOGYv9Fjaddq+Vq/hs/gXO720Lr4i2biqBkeIIk8NWEnX0r57xfhtfC4Z1KrTs0tL8/I+j0+NYTGf6NBSTeutrWXSzfU7rAw0SGWWyq49kNGin38wa0WFhGaWZNNu0ZLZPkn90eVm47WdldrnY3Ym/ntF2HfttkY9QeHvnSpa83Ww3aTXvwllfevz6kdOKp1csf2yV0fNPlMxQyqB0E+rVtfZmSdd+D+hV4sn2SXejpdlbMa4qhcohASWMKogDU++u9niI043fwPmlPBzr1JKNlbVtuyRNubvXxqEDDkwdMp6EEsKjWOpPS9n4P7EsuE4mOqSa6pq3xaI1/Zly0RnUqTqJIM+hNSwxEKieV3KtfB1aOlSNr+H0uS9gbg4HE21xN+0z3HLZu+wU5WKjuqRyArVYnF1Y1HGL0O14XOUcJCKfX5s7/DYdbaKiKFRQFVVEKoAgAAcBWubbd2WzZXgKHam6tm85uZntsfayFYY9SGUwfKKo4nh1CvLNJa9xFOjGTuyJ/qUn+/u/wBz/LVX+iYfq/X+DD9NE9tbl257924w6CFnwJAn0ivYcFw8Xd3YWGijpbNoKoVQAqgAAcAAIAFbZKysiwZ16BQCgFAKAUAoBQFFtVYxAP1rUfsP/wDugOD2zby4+8I0ezZceJBuI3wVPhW34XL90fA5T2mi06c13r5GNyTBJ5QPd4DzGvlW2Vk7I5puUoJvZGoqv0ln3kfAfzrWM6UZO7t6IlpVVCOsbmpwAe6ABpwmNR486lpqysKrUndW8jHOAPZXnqVBOvnXvZpu5LHETUVFW9DQ/A+GvuH31I3Y8ppvQ8xF0mMxzc46efDj4V5GCi2oqxZdRyScnfuITOROvHjGlSZVbURk7u2hGxAHeIbhETxMgT5QZ+FYpy0uixaPJmOy8YLV0OeGoPkedaj2gwFTHYGVKn+66a77cvzmbfg2LjhcSpz21T7rnWWt5kAAF4QrBgDwDDgYNfMlgOJUko9nNJO6WV2v6Hd/qsHN3zx1Vt1sZf6yJlZe2tw5zN3lkkGfOonRxqjKDhK0nd+69/QlU6DakpLTbU4LfHaKX3yq4hQBPHWT0866n2dwFajerUi1ppfy+xpuKYqnUtCLvqfVdx8chYi4yAdkoGaADqJGvGum4hSl2cXBPfkchwmpFVpqbW3PxOj2oqtkKFHChhkBt6ElYYK5y6AFfAOYqhQbjdSum+evfppr3+RtcVFTcXGzSTVll521V9Nk14PQod475t9grZScrEgGQoLyFB8BpPhWwwcVUztdV8vruaXimamqcX0flrovLbyL/ce5mwVo9c//AFHrV4xWrSX5sdBgP/jx/OZe1WLgoBQCgFAKAUAoBQCgFAKAUAoCk3jEGy/6zL+0ub/BRnq3OI3jk4vDuI71q/bMxxBtXFOuggK+vnV3h1RKo79DTcepSlh042upLfoeYOwrkKZzNwggDhImeHA1u6k5QV1t5nHYajTqyyy3d9mrHmOw6rADLz4XA40MfRGlKNSUtWn6W+ZNi8PCm1GMlb/uv8lp9TVibCIAA6sTMlcxAiIiQsE+/wB1ZwnOTvZpd9vuzydOjThbMpN9L6eGi38zG/hbYEq5ckE+zl4dNTPA+Uc5p201+5W1S67+XeS/p6SXuSzaN7W+vd+XImM7LTs+08c+XoIiPfU1J1Nc9vK55XhStB076rnbrblttzITCpm9COC1IlyvSWKs9SJe6x+XlXl0tCxFN6kYvHIHQjUdQR+P3V443J4uxFuLxk6jpGvlGgFYXaSsWEk3qadnWcO2Iy4hmS0QZccQcuhiDpOnP8tXj3XhBypK8r7d3qvmbHCqnJpS2K6LQU8WbWOI65T90j48q999voZrKjp9jbYF0paAJuEQF6kKSYPkD6VaWJhCN56Gmq8NqSm+zV1udAuy8URIw90jhohP3V4sdh3/AHkT4XiF/Z8jPC7IxjnKmGvT+ujIvvZwBSeNoRV81xT4ZXnK2W3ifVt2tmHDYW1ZYhmRe8RwLElmjwkmPCubrVO0m5dTraNJUqaguRZ1ESigFAKAUAoBQCgFAKAUAoBQCgKreMf0M/VdD/eCn4MaA4He9IFh/qYhPS4j2Y/auL6VNgJ5a8TX8Zp58HUS6X9NTVbIhgYiJgiZjl4V0slscBQla+tvz4GNqysro0GZygaRPszoYEfGvXJpPb86ksKcZzjo7O9/jtcdj7JCE65YJ4nkNOehpmeqzEqpq6ah3WvzNbJGWQgysVPifEdPHxrGo/cllb1V9N/Lv7iWEdY5ktHZ9/j3d5BuDUyeepHAa65R0/IVJST/AHJPa9n8rdepLVnGVNJuN1JrRavvb6dCO2pgaAmAWPjEkwPPhVhNqN2QWi52joiJfUiRxiJI4TAkA+cj3V5GV1roTuKT01RDutXtiVPU0GyW9nvHmADI1AE6cyRw61i5pbliMb7EO4P5Bpm0uSKPIgYmJkidNBy9/rVXEJtqxboNcyFGh/nn8agZOiZu3iOzxmHfpetg+TMFY+hNQYmOalJfmhPQdpo/R+xLsBh4g/h+VaM2JbrdoDYHoDMNQCaA9oBQCgFAKAUAoBQCgFAeE0BpuXaArdr3M1m4P1GjzAkfEUBxe+KzhLr8kVb37plu/wCGvKUstRPozDEQ7SjKHVNeqsRLPHiQCCCQJMH/AMV1k1dHzTDTlGVr2M7Y7q+3o4HGFA6dQda8e722/PImp3yrfSVu7+GY3kjNKcHnVuRjuxz86Rd7We66E2VrNeO0ub+H8mq8QofW3oykRqeRhT0HP31llc0r31TXT1M7qGa2XRprn6Pu5kDFQWJBB4axE8OX88K8wsfcjJxs9t72Xjs/zoZ1qslmpZvdvfa13Zea/OpDuTrAnQn0Enj5VblKyuyCnHM7ES4wI0M9fSfy9axUryLOTLHUg4m8q8WA8yB99YymknmdvEsQg21lV/Ajglx3Fd50PZqzSNNO4DUEsXQ5yRchha3KLJNvYeLeMuGux4gL/GRUL4lQjs2/zyLEcBWe6SJTbjYy4F7ltObF7mvkAikfH31Tq8TjLZP89S3TwMo7skWvkyun28RbUdEtk/EsKqvHy5IsrCx5sssL8meHUhmvXmjkMqjTnos/Gop4urJWuSRoQjqd9grkN7o8/GqpMWaX6AkJfoDct6gMheoDatygMw1Aeg0B7QCgFAKAUAoBQGq4aAhX2oCuvvy60BWjCi9hGtsJz2ntn3qUNLA4PZ22bXY2We7bRmtoSCwBkqMwgmeMiulp1qbpxcmtkfOauDrxxE40ot2k1on1JK7QzaIt5pP0bV0qT1zBcvvmksZh47snp8KxslZRfXVpfU328LimkJhbsMILMbaiD9p8w9wmop8SodG/zxLtDgeLWt0vzw+pvs7vY0n2bFvxNxmb9kW4+NQz4stlH4/wXKfs+1rKfw/n6G+1uZePt4lAOiWjP7TuZ9KilxarySX54luPAqG8m35/wSbW49r6d6+/vRR/cQH41BLiOIl/d8i1DhWFj/b8/uSLe52CGps5zoJuO76DgO+xqs69R7yfqW44elHaK9CbhtkYe183YtJ9lFH3Co7ktkSa8PTW7gcSBQGg4peRny1+6gMGxPRWPoPvIoD3tT0oDZZYk0AxG2LNr5y9bXzcA+k0BswW3LFz2L1tvJxPpM0BZreoDMX6A2pfoDcl+gN6XaA2q9AZg0B7QCgFAKAUBg60BDxFugKrEpQEXZjQGHS43x7340BvsYW2nsIi/ZUD7hS55ZG3NQ9GagNdzEqvFgPMigMP0xeUnyU/fEUAGInkR5x+BNAYteNAaWc0BXYzatm385etr9pwPhNenhSYnfPAqZFzOf1EZjx+tEfGvVFs8ckipxXyk2R7Fm432iqjj4En4V7kYzop8V8pF8/N2rS+eZj/AIa9yHmYq7++eNc/PFQfqKo4+MT8aOKSCZjd2hdfW5cdpA4uZHPVcwHwrAyNSnQRw5FRHrAA+NAABGoEfWEHXyAYj1rw9JNjaV2zql+5bHUOQPv/AAoC0wm/+MRZ7ZXA5uqn4iDQF/sr5Sb9wgfonbTzsC5xj7JHHxoDv9hbQuXkLPh7uHMxluZZIjiMrHTzigLVLkUBIt3xQEm3dB5igNtAKAUAoBQCgNbpNAV+Lw1Ac42NWzccNpmgj3DKfwoCTaxiv7LKfDn6UB6WbrQGhsOOcn7RJ+816Dn7u++z7XdF4MeltGYaeKrHxpZvY8cktyqxXyn2Bpbs3XPLMVQE+ck/CsuzfMw7Rciov/Kbfaezs2k6Ziz6a9MorJUzx1SnxO++Ouadvk8EVRPloSD7+VZKmtmYOo90U+L2neuz2l243XM7EEc9CY9wFZKC6fnwPM76/nxIYE8IBHTn5QNK9PDAmdf5+NH3nq7ga8ZkjFmHlWLPUS9nYO5cYG3bd/sIXH3EetYSkjNI6rA7n49xK4YoPrXLi2x7wst6iozMsbW4rAzdxdi31FtWut5STHwoCbY3UwCe2+Jvn7Qtr6JBoDoNlYDZVsgrhkRvrOmc/tHMaAvbGz8C751t4cv1Cpm9ImgLdUA0AjyoD2KA8LAcTQGt76igKzF7yYe3xuL5A5j6LNAbth7YN9xkDhAQSzd0HwUcT74FAdSrUBlQCgFAKAUBqc0BR7Z2VavDWQeooDicfsDF2iTbIup0+mB7+PrQEHB7axi9mGVWlmW4VJIXvd0wZI04+R1FBYt8LvCrkhpBXjyjx1/OpIyjzRFOE/7WeYvZOCxOr27bE/S9l/cwg/Gpl2Uiq3Xgc/tL5NbRnsLz2/1WGdfwPxNeqk7e6x26v7yOX2huPjLXC2t1etsyfOG19Jrxqa3RmpQls/oc7ibZtkhwyEfRcFT8QK8U4mXZyNuDwN6583auP0Ko0esR8a87RGWRlzhdysdcGtpU8bjifRSfur28ny9Tz3Fz9C4wvybPp2uIUeCJJ/aY/hXqhPwHaQ8S3wnyf4NT3+0ufacj4JFYyh3mUZ9EW+E2FhrXzdi2p65QT6nWvVCK5HmdsucFYzSJZfFTB9awqaEkDLEbtZtRdYn9fvfHl6VCSFbf2BfXgoYfqn8DBoDKxu9fbiAv2j+U0BMtbtKPbuz4KPxM/dQEk7PwtsSyg+NxtPy+FAab+9WGtCFddOAQSPcfZoCA+9V258zh7jeLaD4afGgMI2hd+klofqiT+P30BsTdJrmt67cueZgfiaAt8DurZThbWep1PqaAv8JgstAWCLQGdAKAUAoDFjQGl6A0NboDU1igIGO2Paue2gJ+twYeTDWgKTGbrcezuH7LjMPLMIPrNAUjbGu2P/SYCZJTvrwjh7Q9KGUXbkZYXGNHdbhxAMj3g8K9hKUeZD2aa9/UnW9pn6Qny0qeOIa3IZYWL2ZvOItvEx4Zhw/CpFUpy3InRqR2+BvqVW5ETvzPDQ9RgTQyRqJqNkyPUsseAP8APjWLkluZJNlngLOUa8arzldk8VZG/FbXt2/adV+0wn041gZFPit87C6KWY9FWP4ooCE28OJufNYc+bz+OX8aA8GCx9327wtjog1+EfeaA34fc1SZuM9w+Jj7tfjQF1gt2bSezbUeMa+p1oC2tbLFAS7eCA5UBvWwKA2BBQHsUB7QCgFAKAUBiRQGJWgPMlAeZKA8NugMGsUBqfC0BW4/Ytu57aKx6xDDyYaigKTFbsEfNXCP1XGYftCG9ZoCqxezMSoMWizcijKVPnmKkelAU/8ApW7ZMXrT2/GCB+Xxr1NrY8aT3LLB7cVo7wM9dD+VSKtJEToRexcX8bhrft3FJ6TJ9F1r115MKhFFfc3qsKYtW2c+AA/NvhUbk3uyVRS2NZ2tjbvzdkIOrcf73+WsT09GxsXd+dxBA6LP4QPhQEzCbl2x7QZz+sYHoIoC9wW71tPZRV8gKAs7WzAOVAS7eDA5UBuWyKAzCCgPYoD2gFAKAUAoBQCgFAKAUAoDyKA9oBQHkUAigMSlAa2sCgNL4QUBou7PDCCAR0ImgKPGbi4W4ZyFD1Qx8OFAarW4mHXkX+2SfhwoC0w2wUTRVAHgAKAmW9mAcqAk28GBQG9bIoDMLQGUUAoBQCgFAKAUAoBQCgFAKAUAoBQCgFAKAUAoBQCgFAKA8igEUAigEUB7QCgFAKAUAoBQCgFAKAUAoBQCgFAKAUAoBQCgFAKAUAoBQCgFAKAUAoBQCgFAKAUAoBQCgFAKAUAoBQCgFAKAUAo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5"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7" descr="data:image/jpeg;base64,/9j/4AAQSkZJRgABAQAAAQABAAD/2wCEAAkGBxQTEhUUEhMWFhUXFx8YGRgYFxwaHxwaGxoXIBoaHx0gICggGh4lIB8aITEhKCkrLi4uHx8zODMuNygtLisBCgoKDg0OGxAQGzckHCQvMCwsMCw3LCwsLCwvMDcsLywsLDQsLDQsLCwsLCwsLCwsLCwsLCwsLCw0LCwsLCwsLP/AABEIAKAA1AMBIgACEQEDEQH/xAAbAAACAwEBAQAAAAAAAAAAAAAEBQIDBgABB//EAEYQAAEDAwEFBAYHBQcEAgMAAAECAxEABCESBSIxQVETMmFxBiNSgZGhFCQzQmKxwQeC0eHwFSVjcpKisjRDwvFz0hZUlP/EABkBAAMBAQEAAAAAAAAAAAAAAAECAwQABf/EADgRAAECBAMGAwYFBAMAAAAAAAEAAgMRIfASMVFBYXGhsdETkfEEIoHB0uFicpKishQjMlJC4vL/2gAMAwEAAhEDEQA/AM7tMvNg/SEduxpgKBYSR4nSFEeYqbLxCE9m8242E/ZqeQpQxwEIE46VC2YIUtdi8AYgtuNtN46JKlqqdpcIW4oJUqzfCcqL4AV03UNjj1Br3RMFeCQCLvyolW0LcKQC0QMbySsqPkJSKV21oVYSM8SIM1rNspBCRcNmdO4+FuKCp5yRCs8qD+g6US6iUacPIROnzBUI65olgJmla8tEr+6zjtuU4KSk+yZn5iopR/XSm20LUpEylaY+0wFeWmSR86oRZHs9egqT1AMe/FTMOqqIlEM0uD8/OmtteqjjO9JPVRiJ6xStbZAkjjzqTDkUzTIpXtDgta1tVRCWhJHME8XIUNfuBGPCoXDakQ4k90/0aQ29yUkKHI/L+dNrraYUggDJxVCTsUcI2oNeR4Va1bzwqtgTivoXop6LdumUkQOM1znNaJuQYxzjJqwZbjjR9i9pbeUORb/5nFNvSbY3YLIPL+hNI0fYv+beP3lV0w4UXBpa5bLaF5LLSQI1W6Z//nWaTekKpuL8f/Fn95mibjhaDqxHwtlUPtX7a+URu+q9xKmY/WosaAb1Wh5mL0Ks9G/RkvkFIny/rFG+k3o6WEkRnr4VrPQh1tlt1KgC4yqFlI5GPkDPwNVem123ca2m1jtW060Z3VAAFY8SE5jz6VMR3+Jh2JzAZ4WKdV8WuhBnkcUEUYI6ZpttDQTKSdKgPcvSJB8JkeUUpKufMflVyoNChzB6/wBfnUNGD4VI8x1yK5K8g+40lFVGWLEuNiJ7Q6QDiVEx8JNar0ZCWbW/c0hTtu6zpV4B1WrT0mOPlWLU6QBByg4/rzq8X5HbIRIQ8BInjpVqTPvokoAXfFfWvSj0gau3lWqFBTbllrQScB1PrE++AQa+P3K0FlopnWCoL6ESCgj4kEeFeW94pCkLTgp/mD8qDKt0jxmpgBokFYkuMyvbwALMcJx5V7VLpk11TcaqjRRa19LC9XbNqtndWFIZ72eJ7RYCgeo+NHXl46hKk3SUXbIThSXEgoHWEAqR8YFDqU8lsBxtN00VZWELeCfiRprzZs76rG8LHVtxxKJP4SmZHgfjWngsgM6m/jYTCxaC0k2r30gFMlhZWYB4iVaUr88VzTDYUrsVBlwDStp1KAk9QCSSJ8qFv3G1Li7tlW64kOISTrPiFqCVg8SRmjblxQSkOaHmgBpW0UpUhOIKtKSpMdDIqjSpPbd/JLblhtSyEDsnJAhSpQryGkQPEYrx5pIOlYS05BggoLavAQSaYFa1ITkXTeqYVOpIHsyZnxSOPKqkOFSSGF9oiDqtnVElGeCSQkE+BzRSiud3vSLbFpoiUFKv9pH4cUvSn/1WgvGwptQbgAHLTkawY4p/9zQdjZlQONUfd4KHl1oFsyma+TUtSaKbXj+v6514+0BkGR8CPAiuW0UgTz4ZoCYRJBTOx4KgDEHxjw/M19V9F/SdlDZbSoeqneP/AHEgqUpQjnEACvl/onsB69cKGVISUwValQdJ5gcVcPyr6a9+zRspm3uVJzMKAUnUMEiII58zWePEhn3XlaIEKKPeYEk9I9ss3TioELBJR0cygBCp4GNRpX6KbIbuEvl5xTTCSjeAlSlAkhAkEdSRBMEcKbXPoOq3BeuSXAiSQgSlXIcciOOas2PcpeYUm2KQWVJeUkJV9ktJTMkDUYBMipvjNDMLMlWH7O8vxxPJabZvo5arQjtUqCkQEhS4lIwkjSRMpAxy51kPTD0ecZNw8CexeKANQgpUlxEA5zujCuc9abI9IlIcQtm0IGlKSuQnGMBMeAJ4c6cftJSXdna23BpC21QIIcBUABq5QSFSOkVnhPeIgntWmMxjoZ3VXy9vaZago4iQZPeSqJSf650jXtJQVKTEEqGeBma4yviQlIVBk88xI86XLweXE/1416VV5VDRSduCZE94yR+LqKo1cPh51dbtFRTgwVRjhJ5Tyoj+z1AplCtXaFJScH+Y8aWpT0CW9PA14vnw40XcWxCe6O+QDq44FetW+8oFSUy2TnPDkenPNDCU2MZoYgkkccTgfPyqHTxFM7JmXWe+orRwAg4BynqmgVMKhJgkFRSD1I6j7tAhEOre/shjwHnUg3urMjEe+fyruyOlW7kK6591MVtga5dSCpIMhOFY7p4R04HlQa2aZzpJatsiOPDpg+IrqY3ICgg+s7gB0iUyJmPCuoli5r6Vvkmlg0CpCrZ0g8mXCVKJ/wAyQEnyIqV++2Vab23Ww8o4UjS1PjGkhzzoUOMLUUPN9i7GVIJSE+bWkz8R50xtLd9DcMlFwzxVupE/uLGr3iadROauYYuUJX2C0XrcQoKSSU/uuc/FOTVWz30KJLClWy+aCtSgo80gpSFI8jIpafojskTauAxpCVOJJ/FqIUj3fCml2/cFJVcJTdIAA7ZG/wBn++IKf3hFFpXPExJEOpQCntkdi6chxGnSPxECdR54INe3mQDcJDgAATcMyFDPeXhREcYUPfXWW8It160qwLdwAlXmQNCh8DVLiAl0pbK7R8EAtrB0KjlGCgHrvCnKi27+ytuEqcTK1C6bE6XEYdHmMkAeRFRSwFJxDyR94YcT5jmB5EVUp5AWe0SGHROpxlYKT03BAjxBBp6LVldul9b0uFUAtt6eAkTJg8MgifGl8VgpNOYLzUD5LObUZKgFylaebqRvgD2kDl41J6zBb17sEQHBlJPRXsmmCm1LUFEFK5w+2mJP4kcFnwGat7NaBK0pbKhBcSk6Fjo42QCkePU0Q4HJK5rmioWf9G7wtOkpbK1kFKY+6D3jPPGPKa3Po5tq8IVxSECcOpRuyQAEKSUz5kGsdsywOqdEjtMQvS2Y6HiAPmad2xCRMW6ZKgorUVwCeKx90zEEVGJCaRMrTCjODpDKvRaG69Oy80Wl6ClzdKlw0pPuBUF/7R41o7Ta7BRaNKQShJCNcgow0oAykkETAgxxB5V8kvrhCk/9SyTAhLbJBkK4TjeHIwZo1lvtEPpCnnEkDXLYRBlMIjMuHhPQ8KzRfZ2tbMXOi2ezx3RH4ToeQndV9evdgtOoIRKZnebII5gYORjpWde9C7lq1Nuw8h9C1pKkOjTOlQJPMcpMASc1l9nbVcQqfoy5S52SVrcKSlR5HknTnMAfGn1t6Y3LZcD4RoSdKQFBxwQMrUglOpB5EHmKXworDSvNcY0GIJGnmEhd9GbhlBSW0tkO6gQ2VKSnV3grCVce7q4HwoO29A3HEuOuPdklCiEy1GoqMBWSNKTmflNfQ9nftCZcwS2rHJWg/wChyP8Aka8vNq2lwrQnUUuANrSBphYWlSVT3YEKyDRd7TEyIkgz2WHOYM1grnYTFuwrs3Ct0LTxEaiVDcB4DVnl+VZ9xmAsdi5pafG6V+samMD20eMdM1btLs0uvBDtwsC47PKY1ZA7Jf4pxqkzg6aBu2xofPYu7jiQCVHU3x3IjeTy1QOWRz1MEhOc74rJEdMylKV6KV5ZmHdxv7ScL3HMfdP3SPMcTVyzoeMaEgslJMTJgbihjAONXhVj7GblP0doam0qKe0kLPItGd1XUA9fKuK4WlQW2n6vp7SJLYwOyUmN72dUHjM1QUv7KJrfDeljL4It0krVp1ApSMnoGjn8uIoYgKSF6XVetKQ5wBzhtQ4A+M8Zotpzdtgp+AJPZpH2YI7yFTBJjhjNDruUaCo3Dhl2O0CYCgTMLEzqPe4nyPGlnqqAaXnuVYsVeuHYKlJmCrKf8vtYzicRR7DagpO60jU3pJJBC8dyMwepj30O423quBouCEpBI5o8t3I6SBj40Yzbw42fo+iW8qcUdKU+/gs+454CubKd6rnTI9dOK7ZzoDaQu7U2QO4hBUEjpIWBPM+fE11F7CfdQ0AhdswmTCHSgrOe8qUqMnh7q8pg4yvskcK+iEtLdwI+sL1M+DZdHnrTlPyo+yttnakrS+9jgBpEHqFEEj51m7S2hWq3uE6uQV6tQ95lPzoi6ulpxdMA9V90nyUndNSdi2GXPmtDS2dRPlyPVfQ+2sXUw6gvn23XCpQ8lAAiitn29g2QW7cAjn2iz/5V8ubDaj6pwpn7rn/3GI8xRS/pDSdcKLftpGpH+oYrO5sQVJK0NMM0El9R2hs+zuAQWW0KVxWE5x7499XNbLVAT9JQ4kcEupJ+BmR7q+YWfpEs41p4TkxPgDwmqf8A8kuAvUlQIBlIWhKtJjkSJHPnUjM7VUCWxfXrb0St1IKdIaJ9hSXEn3LEjyqra3oc480W1XSnUiCkKISUlGUgcoPOvnrf7QrgABTTK45jU2SOhImfOKb7M/aNrUEFhaVKwNKwofMClkU1Eyc9Db1tK0NO+rX9wpC0p4d0a8HHECc0I5b3zcIWrUkASF44TAlQmB0JNPmPSsgSQsDyn/iTQbP7UkpxcWbiE8NSVJX8RA/OuBcECGkSKXH0XdGgtMJd1qClFWrSk+ypKcQORGDilrB0j7S1SUlRVuFRTkz2oI3hOAIx7q+gbF9IrO6JVb6gpPeIBQRPWMT4Zpuplp1UOJS4SmNakpmOmoZ+Ip3e0OLZO3dUIUBrH4m6HmJL5G5teQB9PBGgCG7aJ6JOcnkkwfdRNq8VJfldy7upQApOkiSPVjjKzPHkFcMVu9qehDy5LF442kp06FJSoEeC0weGAVBUVlNq7CuGO0DiLhzUEhEKCioAiUJIkzkyuBg8MVaLGY5kgdrf5BR9mgvZFmRSTv4lJ0sd71Kj65KJcdA4f9pQkbo5rxkV1wuFKhNqiLkd5WpQPUcdTQ6QeAoVxtSlGLcH1wSdb3T/ALfeG6OasVUAZHqrVP1jgpUlPHByZa+PKtZK89oF2EebolLie2t4U6ZQ03g5HrUGOHVE15Z6XFLm5DuOCG9IISBBIJgKHORnGas2GQVrCjb99SglocFCN9JjKfwzjpUrC+Op1CrhtUmT2bekHdG+RiFjmI99Y4jz74AqACOfZepAhA+ESaOcQeXdI7m7ELP0t1UuAEhETI+zOSSrxz5UPeRpuSQ9uKSCrm3x9WREGeuOHCm1sl65W41bvKccUpOA3EJHHtM4P4jIxxrfbC9G27VZdWovPThSspb8E+0eqz7gK0RIrYYlfVYIUJ0QzvZuvqj2T6D9oXFvoFuhxoIDffWCQDrEkdmfMqOTgUh21sxdrctNK+j7rJSh0iAU8PWpM7x4SfjX0197UoDmcny/mfyNfLNt7QL94hYYQtIC0Nla90oBIGoEwnmRw4ioQoj3urktEWGxjBqgmVKCLYa2UBKydIypvj6xJAlQPGATmKqeu1hLo+ltglydSUHS5wMqGIVOe7yOaHacKUNeqZToePEgrQZ+9J3kec8K9ubk+vH1calBWgAFC/xcIB+HE1oyF9lmImb14lWO3CdTn1pZ0oBTCct9VHeyB+Ejj8a7XSXGNKHXSQShKsBxXNwnpMjj+9xqx7ayytR7dIlAyEnUSOCDgEpHjjhil7l7OjW+oyIcATgj2U5jhjgBwxRcb+PFcxtMrlwR+ybVRSrTs9b8LUFLKl96cpxAxwrqUtutCdTjyc7oAThPIGTx48IrqQEa9FQtOnVSQq1c4hxo+0khxM/5TBHxo+xtXAB9Hum1DkjXoPvQrFU3F04k/WbVCvNBQfPUnn41QHLVeIcaPMgh1PwIBoiQO/y+yBBI3fqHdHXSi3IurSOqwC2Y8CndNFbLcGoKt7otKjAckQP/AJE4PwoPZ7a0/wDT3SPBBJb+IMpq19ax/wBRbAicrSNGo9daJSR7qds0jpbL+BTm5Yd0qU9aJdSsbzrRIKgPvFTZmOeRyE1l7wNhRLBUWznfIKknmCRGOhinNl2BOpi5cZX+JOpM+yFoIVHiU03e+kL+0bYvU4HqyCvhwlIC/kaV8MOTMiOYVk7KyW4ha0oV2aDvKSkkAkTmOGM1JdmA2VpdbJAnSFEHyGImnzTjCVjQp+0dHtbwGf3XB8/KiXUurMqaZufxtEdpHiICtXmk0vgDDvTf1TsW7RZq02oURqk9dK9J+YINabYLSbsrDFwoLSNSkPtgYJgesQojj4VidokdqsJBEKO6rvAY4iB+Qp16IbZTZuuLW2VpWgI0ggEQZmDg+VYjnILeJETX0T0f9HnkT2rjQJPBCsR7+daP6OEmBqMffSmR4if4Vh2vT61n7J1HKdCDx8AqlPpDt1DpLtpeOtORlAUtsKHlwCvHnSyKK+uoLyBhU1QjbSjcMhae6Fn/AGiviDHpztFHdvHT/mhX5ijWv2lX4MlxtR6qZSfyilLJ5pw8tyX2raeyrC7y+wgq9oDSr/UINZu//Zg3g2imsL1hLyCqfwlYV3egKT51hmv2q3Q7zVur9xSfyVRbX7WXhxtWT/ldWn9DTtL25FTcxjswmrXoreW6tS7dgI1qPqk6ikEHIMTpmBB5cqnbbCdbOpT7KULWlSkIaKFJK4Tqg41AkZBAImh7f9tC08bPHhcT+bdEu/thYcHrrBZ8e0QT8YFEueSSRmJHn3Ra1rWtA/4kkcadltGrdLCClpIyQVmRKzw1qUBvKoV9zE8Bx91ZJv8AaZYST9Hu0E+yWz/5VXdftAsnBGp9IJGrUyDI6YXzx7ppJEmZRoKBM9t3xatXXdKtRTgJyoasJ8oBk++vlFrbAm3+rur1AxvEB3jnhu+7pWu9JPSa2uQgIu3GUJ1KUexXJVEJGDhMTNZpCbTcm/PPtBpWNc8AmU45ZM1qglrRXNZYzXuNEIm19Xi2VAegFSjqme6oY3eUwPOrLhhQ+kDsGk8JGrjx+zzw54PSpOWltBBugpWudRKhu+wQUHlzn3VImwTr7RLjnad3sXQQ3HXUgFRP5TTmIwWOyQQnmz3VRUoLGbdJ7ONW7CRHcOO9y4e+qEOLCWoW0nSownG7+OY4n3nhTVKdmKKVJecbKUQUvslxKjHEltUk+7pQl9s1KGx2Sre4AVqJQtWvMYKVQdPKKPiAnO/JDwnAVHTfvS554hatL4VJnUQQVeJkE11S2ohfaq1IaUZ4txp90GK6lcXA7eaLQ0gZftRto1cpnsX0qxwDgOPJVWvO3Kft7ZLgjiWwZ8dSaWrt7VXB1af8zY/SaItLUoMsXiAY9ooPlBqoOnUHkokDM572kc1E3NsrC2XGzzLa5H+hQ/WirJASfUXmjwXqbx8SmavR9NgYQ8OU6Fz+RoZ50D7Wyg5ykqR8oIFNKXpLolnOg5EHqm7P0ggarZq6EcUpSqB4FBCpNUuLtCqFoftFj2VFY/0rCVT5KpUx9FmUuutn8SQvPWUkH5VpbC5uIHZ37LozuvEg/BwH84ozmgRK5dwrbV9xSdKL5l9ONx8FPuAWFAe4++g762Sgan7ZbQ5OW6pRzzG8j4FNGqt3lSXNntOj22DB+LZI+IpfbvtJUdDz9oucpWNY8iRpV8UmiEs1IOhwSLll+BAS+jSQOmreHzoa+sEAS4ypkTHaNntG89Ry6YV7uVMFFa41G0uPOEKPlISffND3LQZ3i3cWZJAC0ntW1eB4ceGFH9KVzQc0zHEUBvh9klGzrdRQTdCRMBLSjkfdyeXEn5VQWASdCtYiQoAiR1jkJxTpva2Ej6cuNKhpQxEx9yZGBzPyon+00lKp2m9lscLcwR7Rg4QOAH5VJ0Nkp31V2xYk9ePosupjrxqotCeInzpztd1lTWlm2uC4CPXEqgg8NTemApXIA/HhSdVi+cFh0kED7NXE8Bw4+FZiNy1h2pUFW9QLRpiPR10pSUpcJK9Ck9g4ClWMTwV7quHo4/8AdauO/wBmNzirEwOn9TRENxrJB0ZgpNJCoivSqeVP1bKWnCrV0w52cqcgqPSAmB58PGhbjZbm+oNFISsIgrBMn4Ejx4U3gOSD2hlySYnpNehw01f2K6NeAdH40mZ9nOa9XsN0Eg9mNKdWXE5/CM5V/Cl8F+ib+oh6qu3tn0JbuAgoQTLbhiCR0mfmKPtduukpK7pHezqbCynxAgSfCRQiNkKOkF1pIUnUZcEA+yrorwzRFrrQhkB23lKyQDpJQZ76jGevPlVGwjP3kj4zZe7nfFUbUu0Pyp1/U4DAIbIBT1USokHoPnQZaY3oWswMbvxnewOHCmDry9Do7diCsHQAIdPtcIEePjVz92vtFk3qMtgFaUGT/hwBwHXhwp8DdL81LxH63+lK0NW8t/bLJEKTAGtXRBzA9xNQKGuyUdDxIXle7CRySRHHjn5UxFyo9jN4lIAIgAy0nwgZJ8KHcf3Fj6Yo726AlULxkqzg8OtCTZemnG+aOJxNZ89eF8FTtJga5+jOtggECSZHJUlM5rqldOtyIu3DgTKVcecb3CupXBs//KdriAM/3dlNV+19+0SOhC1J/SuQ9aK7yHUeSgr+FFp+mDlPmEn9Kk7cXAyu1QRw7kfkcGr4Tt5t7LNiGw+Tj80KLO0PcuFJP42/1FG2/aJA7K/Tw4FRHuzPwoZV0Pv2ST5FQ/Q/Cq1v2/3rdxOOSv5ZrhIW4LjiOp/SU2KbokammnfHSlXzEUW6yEj1+yleKmytAPjACh76zyW7OcLdHhoA/WnlkttIHYbTW3+FSFiJ/wApj+NNOfrNJhI2ciPmoMqsZkLurVc47rgB6/cVTJm6WRubRaeHJL6SOXCVhQHxohu6uo3doWrw6Oaf/IGvXrW4UJXaWTw6tlIJ94Iz7qKUkbb8wg1WS1CTZsPeLDgSf9pk+UUG4pLMZvLMkxCk60HHd+6fz8qvf2aJlezn0xzbcUfhKSKGfvENgJTcXrMzuLSFBWDjiIz4HniuNFza0v59FJvaYiP7QWZbIhDGDH3RkQBzxnpXq9r6gonaD/cSZ7CBHtka+6OQ/KrbjbYVJRfBCS2BoQySMASAfZBknz4VB3bXe/vNw4QZ7A8vv8e6OQ/KhO7KbDXLl/1XP7QRK/rt6d5BkIjjG9GvieX61W9dolc3F9AdSCdPCY3e9lR4fDFXXG2JKydpPzrTkMnHDeO9xPL86gvaSQVH+0LpJDoz2R3AYwd7Kj7q4m/PffQBt+W6+ta3GjMrvz64JIAHhCBk5P8AQrlMslJPZ36vXhJIjw9WMZ8T8qkraaQT/eF2Idg+rO6DG738qPWq3L9Gfr14IeEnQdwH7o38qPXFAm/PffQgG57t19QLy3b1Khi6J7bTBPl6sQmZ8aqfskw79Uew4BOo4/wxu5J68atvbluVg3N0QHeaTug8u9lZqh9xuHPWXQhQ5YQPHe7x91AyuW+7pRs6ffdd1uurIAPfUnBpAnfPq/Du7xNT+gwpf93rENCQXFbgxvd3Kj0Pjihn+xlzT9JwAUkxuDqrPE8uFWWybdToBXdaVIBBIz4uGDwj8/jxlP07LhOXr3RVrYrliNngktEpBWoahHfX488xyqpu0Xoa+pIjtSBKjqUdXBWZ0/ARThz0TZ0tuNF55EHUEqTrUTOnHSeYngeFZ1dqylIJYuCe1IU4CmCAqNAxx5SetLSXp2RrP1+pFXFo7Fx9VZSNQ1Z88NnVj3VMMPdqIYtpLX4dKRjCt6NfKlrzLHrh9GfBEQCoeqGeOMz+lTDbBWn6o8ZbkJ1jfwN+dOMZgV229fy3xXSMr0/NfBXpYd0M+oZjXiYkmeKt7u/wrlNuw+NNuJI1Hd3uMBOffQIQzobP0d078FeoZzlHdxVrjSNTw+iOAgTp1ncHXu5oA38PypiLpr+ZFOuOwn1lsISBG7gdDjjXVWhtJSiLBahpG8Vqzxz3a6qV1/l2U5N0H7fqVCdno5XKB7z/AEaJt0uokt3iRjk4eHv4ihHPoySpJS5KSUkY4gx1xXhVa/4vy/jU/d3eZVJvzr5BMkN3Ubtyk/vjh+tXpTeAYcbUP3fjH60mCbTn2nvT/OphFl/i/wCn+dUDt/7j2UizUftHdaJlu8XAS1b4/Dx8eNHrt7uN7ZrC+pCY/I1nLdnZ8ZW8D00E/CDny+dEJb2fj19yP3D7jx90009/OfyS4TPLlL5psbY/e2OP3Vq/hihnLNkSV7NuEeKVkx8U1Bq5tgCBf3Y/dXA901aL1oDG0roeaV11EDi0691Q+9bIAOq9aE84AHvmKivagghvaD0H7rqJCvfqMfCjl7QcKfVbRDoPFCkCT8UkHyNZu9tBImASeAgcfDlQdizCLcOTr+BTsbROlf19oSkAwxx8BjCBz61Je0sq/vJH3TJYxPtHGE9BSNvZYIB45+NMtludm0UpuLdoFydLiNRP4lGO70FD3tvzRkydOg7JivaKhKv7RgFwEKNuY8STGTyA5daqVtcyf7yI9bO8yYSIGVdVHl+dRRf7+7c2+oKnWtG4f3Y3VCJ+FTTtFX/71t9rICmxHitWO90ok3570obcuH4VFO0jAP8AaemHsepO74qxlZ5fnUBtIiCNphMPSJaO6PaVjKj/AEaILywpB7Roq1FQcLY0wThakxkgc/KoIunITFzYmXioakDlO+vx6DyrnAi+O9cwg3w3JfeXwOpX9onUHZA7IyB7ZPtdBQyr4nWBfKErBAUg+HrFfw8KcLuXdJ+tWWX9QlKckHvqxiOQ8KFu1OKS6fpNmuXRAISC4ep6JH8aUk38d6doFy3fhQV1eT2v19apiNw759pXQAfnU17QOpZO0iQWwCoIO+cbox3Qfyr26cc9d661gxOkCVn2U9EirEKe7RRCrMkMwSAmEJxupzx5Uaz9fqXUl6fSr9g7ZCFtTfTCYOpCgE5G4k8ZgaZx760Q2i3con6QpKkySpOCnePrCOBA3jPDu8MCspbF4m3g2Z3TpSdMJEHeVnvfrV1pdOhuCu2jtCEgFIUTImT0MBPlNLI36ppifprwTDaGzFwv604A4EhOFDWtQJGrOAhAnJySaTkStCvp7hSptR1QqQlIHDw/ga0LV07Kwew7QJ0GFJAU46YOniUaUfdgg44VVepUo6muxSQkNNEhJGjMhSR3DgZEjPAV0jc+6Pu3Lssmtfq0E3a5KpCdK40z3h48TU23UEuxeuJTGNQVKj0OeFMNrsuBkEdgpucYTJ0wNYMwUqIURVyNl3rj5SlhtxxaMQ3yxy5cQJ4V0rr9S6YuW78KShbelOq7dnTmAqBxxxrq3Po96LL7GF3uz2VJUQptSdZScYKtQB48pHjXtJ4jNvQ905hxJ06j6Un2khsOKKkDMKnrrz/GqB2YJ3EmDHD4fGrtqKlCVQT6oDHVCiM+6hsyBjfbn4T/ACrdNebhnWauRoH3Ez8/Kimnt09mhIVHGAYHMkdBQV0mC5HsoVj50daOKQVQdMvJJA8sZieflRxJcG0qStpHRCQAYjUQCcGOmT0NHWe0e0xAxB4DicdKSbRaICzPByc+MHj50MNqFpQSEairODkie6POlc8DNMIZdRq2SLtSFDuwQZkQeHCRy8KJTcDSTuwOOB1j88V88ufSJxc605KyoQCIScaD1xInxpmnaesQhC08DKsDJyB7XAfCalDiBxu8lWLBLWjdfVP7r6PvbqEqPEpEE8cY8vyqtb7AGkakwondnJgZOc9KSWdwouHPBPTnAHnPjVqFrUpJkGUknlmI5DxqqiQibxTajmSCZGOA5j31Fh5tAKQyCCZMgEk8gSeQoN10gIkEDSZxz91SDs6OOdU4PQ0aIVCLF+3qMspIKgo7qckTCj1qYu2lEQwkkr15SnvcietKkKJ7sHcIOeCp5+PhRmznFaSMciceWPLFASKYzCq2kqVAz41cm5tykTbIJ1azu95YGJzkHkOVUXvEUOlyIH4v0okA5oAkZI/XbHUTboO9rOO8REDy5R4GpXBtFawWU76pUQDnQJgHkD4UttyYOFGDBOk4yYnpmrVhQKcABQ1iTykjgPGaWTdE3vDaUQ5ZWp7Q9mN4YI+6kCd0ePCah/Z1mVD1XD1aROAdIVPiY5nnNQCz2ZRu94p7vMAkfKqGzKgqNKpn4jez5xXYW6I4nAf5FMFej1sNEtSE8Rq73iojz4UOvYFvpI7PJVMzmPZHQcqkjbCTIlQI3VDSeCeXxHyqxja/aLaS2tM8EqUNKUxJ1KnqfhQ/tyyCP96dCV6jZ9vqKtBEA6N47pPE+f8ACo7P2cy2pvSj7MGJ4qUrEyOH8BRFxcEiA6CkwRIGQJAkfd54HWuDqwjtiJAhKYggiCOBj9aIYw7EC+KKYlcbG0fW4m+1ElyUOstoBCRxSoCBHQpov0k20q4fK21uNs6UtFAMEoQZSFj70yZGeXU0Am6SppSUgkp3iqABBx16TRDa0uPJUDpbUkxG8d0hJxG7IzOaQQWA4pJzHikYZpK9sppxSlvS4tRkqMDyEDAAHIV5TzZt40pJKzO8QJTwSOAwOldVJM/1Uy6L/seaz20biGUj8ce4ifzFXhvebPRJHxAj9aBvGVON6UAk6gcU5b2argT8v4mlxCZmiWnCJb1FbZWd1I7uk+VFsbPdVqAGUgKVGYHJRo5hkhIT0EdKuSTBGBPz8+tK6LonbA1KBRsEqy4qQeIBq1Xo8zqStWdGQI/WaLt2yDMCOYgfKitXRCj76k5081ZjA3JWbKvG2BpFu2sTO8mCJ8cz5VT6Rpau9EDsCieCAoHVHGCDiKsS6rkk1xec6fGlFDMJzUSOSz9v6NQrD6YOMpUnnjkaar9EFpMOXDTZ4kFUETkCrClw/eA8pFUrspMkyep/nT43aqfhNOYVdx6GqUBoumTHLV+tQT6MuJACn2sfjmrTsiT3R8ZqQ2X4fkK7xHarjCZKUkuY2Cn1k3TYJcI68ABPGhlWfZSkOJcnOpMx5Zppb2PeJMb6uJHWle2zoURMwB86pDcSaqcVjQ2gS55ck1402TMeFUqVTP0eb1LUPw/rVXGlFFra1Q9stTaHUqBPaaQk4wdUz8qvddUphCEwVoWQeUYGPGRB86a7QtgktYJ9anw8P1r20tlKcumwUoXrJ31hEDs25JJ4geFZi+VXLUGA0Czq15z5/pVtrZrc0hCCorVA5Aq4xJxwn4UwuE2duRqUbtzICUy20DxyrvL4coFZ/aj/AGtwVFKUjSCEIGlIyE4HlBnwpv6jF/gKanLyz6JBADf8jXQXJOb2zQwFKceQ48AAGWxqSDgescBAHkmTQF131ApCYUQUp4AjEDw41bsm2S+4htZISs504IMSY94rzaGH3h/iq/5E/rSscRFwF06T57LPFM8AwsYEqy5IRxWIH9TUjcK0hJOBwFDg7xH9dRXjiuFaMW1Rw7FcHSEkTiZ/hVjN48gFLYSWz3zGRPDnnnHTNCrqZehJHtCD7jNA1TAbkSxcqQCEqgEz78D9K6qG3MV7RkkX/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1"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27" descr="https://encrypted-tbn2.gstatic.com/images?q=tbn:ANd9GcQqRK-30NECKK9CWT8cE2ZFQ_oe86aWxZ4Y32HIOFUmYbj8Uby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33" descr="http://2.bp.blogspot.com/-zNdt4hrywzw/T610iC3SBRI/AAAAAAAAALk/y0s2YlNQZMU/s1600/S-Curve.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35" descr="http://2.bp.blogspot.com/-zNdt4hrywzw/T610iC3SBRI/AAAAAAAAALk/y0s2YlNQZMU/s1600/S-Curve.PN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2" descr="http://www.qy-mobile.com/media/2015/05/ecandy-multifunctional-conversion-travel-all-in-one-power-adapter-plugglobal-convertertravel-abroad-socketuniversal-travel-adapter-with-usb.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4" descr="http://www.qy-mobile.com/media/2015/05/ecandy-multifunctional-conversion-travel-all-in-one-power-adapter-plugglobal-convertertravel-abroad-socketuniversal-travel-adapter-with-usb.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126" name="Picture 6" descr="http://g03.a.alicdn.com/kf/HTB1AjS0HVXXXXXhXVXXq6xXFXXXA/Socket-power-adapter-plug-socket-converter-German-standard-European-standard-power-converter-Korea-Eur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522" y="5177060"/>
            <a:ext cx="1433932" cy="142993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facebook IPO fl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1606" y="5048656"/>
            <a:ext cx="1127874" cy="847725"/>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10" descr="https://encrypted-tbn2.gstatic.com/images?q=tbn:ANd9GcRrcqxhZMRLhK-hCYq5CNVaodj9RIdVcY6SwOjoh2bBRnJyEIm_"/>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7042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32"/>
                                        </p:tgtEl>
                                        <p:attrNameLst>
                                          <p:attrName>style.visibility</p:attrName>
                                        </p:attrNameLst>
                                      </p:cBhvr>
                                      <p:to>
                                        <p:strVal val="visible"/>
                                      </p:to>
                                    </p:set>
                                    <p:anim calcmode="lin" valueType="num">
                                      <p:cBhvr additive="base">
                                        <p:cTn id="7" dur="500" fill="hold"/>
                                        <p:tgtEl>
                                          <p:spTgt spid="5132"/>
                                        </p:tgtEl>
                                        <p:attrNameLst>
                                          <p:attrName>ppt_x</p:attrName>
                                        </p:attrNameLst>
                                      </p:cBhvr>
                                      <p:tavLst>
                                        <p:tav tm="0">
                                          <p:val>
                                            <p:strVal val="#ppt_x"/>
                                          </p:val>
                                        </p:tav>
                                        <p:tav tm="100000">
                                          <p:val>
                                            <p:strVal val="#ppt_x"/>
                                          </p:val>
                                        </p:tav>
                                      </p:tavLst>
                                    </p:anim>
                                    <p:anim calcmode="lin" valueType="num">
                                      <p:cBhvr additive="base">
                                        <p:cTn id="8"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0" y="73262"/>
            <a:ext cx="8229600" cy="654324"/>
          </a:xfrm>
        </p:spPr>
        <p:txBody>
          <a:bodyPr>
            <a:normAutofit/>
          </a:bodyPr>
          <a:lstStyle/>
          <a:p>
            <a:pPr algn="l"/>
            <a:r>
              <a:rPr lang="en-US" sz="3200" dirty="0" smtClean="0"/>
              <a:t>Key points of establishing an EMC Lab</a:t>
            </a:r>
            <a:endParaRPr lang="en-US" sz="3200" dirty="0"/>
          </a:p>
        </p:txBody>
      </p:sp>
      <p:sp>
        <p:nvSpPr>
          <p:cNvPr id="3" name="Content Placeholder 2"/>
          <p:cNvSpPr>
            <a:spLocks noGrp="1"/>
          </p:cNvSpPr>
          <p:nvPr>
            <p:ph idx="1"/>
          </p:nvPr>
        </p:nvSpPr>
        <p:spPr>
          <a:xfrm>
            <a:off x="457200" y="922337"/>
            <a:ext cx="8229600" cy="4877331"/>
          </a:xfrm>
        </p:spPr>
        <p:txBody>
          <a:bodyPr>
            <a:normAutofit/>
          </a:bodyPr>
          <a:lstStyle/>
          <a:p>
            <a:r>
              <a:rPr lang="en-US" altLang="zh-CN" sz="3000" dirty="0" smtClean="0"/>
              <a:t>Some radiated test issues</a:t>
            </a:r>
          </a:p>
          <a:p>
            <a:pPr lvl="1"/>
            <a:r>
              <a:rPr lang="en-US" altLang="zh-CN" dirty="0" smtClean="0"/>
              <a:t> Let the SAC and FAR close to each other. Share radiated immunity test system.</a:t>
            </a:r>
          </a:p>
          <a:p>
            <a:pPr lvl="1"/>
            <a:r>
              <a:rPr lang="en-US" altLang="zh-CN" dirty="0" smtClean="0"/>
              <a:t>Choose antenna mast support tilting function to reduce the measurement uncertainty and meet FCC requirements</a:t>
            </a:r>
          </a:p>
          <a:p>
            <a:pPr lvl="1"/>
            <a:r>
              <a:rPr lang="en-US" altLang="zh-CN" dirty="0" smtClean="0"/>
              <a:t>Reserve more space below turntable:</a:t>
            </a:r>
          </a:p>
          <a:p>
            <a:pPr lvl="2"/>
            <a:r>
              <a:rPr lang="en-US" altLang="zh-CN" dirty="0" smtClean="0"/>
              <a:t>AMN for mains</a:t>
            </a:r>
          </a:p>
          <a:p>
            <a:pPr lvl="2"/>
            <a:r>
              <a:rPr lang="en-US" altLang="zh-CN" dirty="0" smtClean="0"/>
              <a:t>VHF LISN for other cables</a:t>
            </a:r>
          </a:p>
          <a:p>
            <a:pPr lvl="2"/>
            <a:r>
              <a:rPr lang="en-US" altLang="zh-CN" dirty="0" smtClean="0"/>
              <a:t>Put some ancillary equipment right below the turntable</a:t>
            </a:r>
          </a:p>
        </p:txBody>
      </p:sp>
      <p:sp>
        <p:nvSpPr>
          <p:cNvPr id="4" name="AutoShape 2" descr="“ict”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data:image/jpeg;base64,/9j/4AAQSkZJRgABAQAAAQABAAD/2wCEAAkGBxMTEhUUExQWFhUWFxcYGBcYGRwdFhcZGBUXGBcVGRcaHCghGx0lHRkYITEhJSkrLi4uFx8zODMsNygtLisBCgoKDg0OGxAQGzIkICYsLC0sLy8yLDQsLDIyNDQsLDQsLzQsLC8tLCw0LzQsLCwsLCw0LCwvLCwsLCwsLCwsLP/AABEIAMkA+wMBEQACEQEDEQH/xAAcAAEAAgMBAQEAAAAAAAAAAAAABAUCAwYBBwj/xABKEAACAQIDBQUDCAYGCQUAAAABAhEAAwQSIQUGMUFREyJhcZEygaEHM0JScrHB0RRikpOy8CMkVKLC0hUWRFNzgrPh8UNjg6Pi/8QAGwEBAAIDAQEAAAAAAAAAAAAAAAMEAgUGAQf/xAA7EQACAQIEAwUHAwMDBAMAAAAAAQIDEQQSITEFQVETYXGBkQYiobHB0fAUMuEVQlIjU/EWcqLSNENi/9oADAMBAAIRAxEAPwD7jQCgFAKAUAoBQCgFAKAUAoBQCgFAKAUAoBQCgFAKAUAoBQCgFAKAUAoBQCgFAKAUAoBQCgFAKAUAoBQCgFAKAUAoBQEDae2sPh47a6lsngGOp8QONYTqwh+52LWHwVfEX7KDlboVb784Af7QPcjn7lqF4yiv7vmXFwLHv/6/jH7m7Zu9+DvuEt3hmJgBlZcx6DMBJ8KyhiaU3ZMjxHCMZQjnnDTuadvGzZe1Oa0UBx2+G3LqXOytNkgAsw4kngB0ER61puJYupCapwdtL3N9wrBUqkHUqK+tkjnWx+LK5jdvZTMGWAMROo8x61q5VcVbM5St5m2VDCKWVRjfyNX6Zfme2uz9tvzqPtar/ufqyXsaG2ReiO33Q2s95XS5q1vL3uoaYnxGU/Ct/wAMxFSrBqbu1zOa4phqdGadPRPkdDWyNWKAUAoBQCgFAKAUAoBQCgFAKAUAoBQCgFAKAUAoBQHx3fHDvd2hdAliXREH/KoA8BJJ95NafExcqzXgd5wmrClgIt6Kzb9WaU2HY7MubraP2ZdQuXNlzZhbJzsg4ZpBP1ax7Gnlvfu/FvYlePxHaZVBbZra3tta+yl3Wa7yq2js9rWccGQGCDpwlWU9DoQfEVE6bjKzLccVGpTUls/yz+TPvOGYlFJ4lR91b5bHzWX7mbK9MTgN6sv6Tck8k0/5BXP8Tt2+vRHScLzdhp1Zb28Wl9Wt23LZ0VezI7toKVDOSSCeOnWPS7GrDEJwhK91t0tz5fyUZUp4eSnONrNu/OV9lzXj0KTH7NFpFuB1uIxIzJETJ04ydBxrWV8MqUFNSUk+aNpQxTqzcHFxa5P/AIINjatyy57Bozhc2gPszHEeJro/ZrD0qsKjkr6r6nH+1+LxFCdJU5WupdH06pks7x4sH5z+6v5V036LDtft+LOM/qeN/wBx+kfsdju7tX9ItkkQynK0cOAII9xrTYugqM7LY6jhmMliqOaa1Ts+jLWqpsRQCgFAKAUAoBQCgFAKAUAoBQCgFAKAUAoBQCgPkO3toi3tO7nMILkEgagPaClvGM0+6tRWnlxDvt/B2uBpOfDoqO9rryle3nawGAujAle7mOKD9rmHZdj2GXtO29nJm5TPhNe9lLsrc778rW6mTxVJ4xT5dnbL/dmzXtl3vbnt32Oe2ztHMXFtiUCLbQtxYW7a2wxB4Tln31DrOoow1vZLv5L1LkYqnQcqun7pPortyfpc7K/8qoU5bWGLKAAGZ8pMDjlCmB76+g0vZ1uKdSpZ9Er/ABuj5XU4iszyxuiO3ysXeWFQedwn/CKmXs5T51H6fyYf1B/4nPbS3re/eNxrYXNAgE6QAOYrXY32Oo13njValbomvo/ibHCe0VTDxyOmmvGzLXd/bwtXBcyhlIKsCNcpPeA10OlcNVoVeF4t0qqv9U+a/O46qM6fEsKp021fbua6+H8olbV28ly2lq1bFq2vey8TmJMkNxiDVbE4mNSCpwjlivmTYbCypzdSpLNJ6X7vA1bIyOl+4Z/o+zE/R1MN5nUV0ns1nimuUn8lc5D2wVOdpc4r5tIs8Rhci5nIEFVK6yCyZwDpEhYnpMV08KuaVo97+NjiquFdOGaT5pW72r/Lf0Oj3KdQl3vD5wc//bStTxKajUWZ20+pveC5Y0Za/wB30R0a3AeBB8jWvjUhLRNM3KknszOsz0UAoBQCgFAKAUAoBQCgFAKAUAoBQCgFAKAUB86303AvX8Q1/DPb/pILpcLLDBQsqyq0yANCBrOusClXwnaSzJm/4fxpYekqVSN0trHOj5MtodcKPO6/4Wah/QPqXX7RU+UH8DXjPk5xlu29y9csBLalyLZd2bLrl7yKBPXXyq/w3B5MXTk3e0ka7ifG+2w06cI2ummV2z9kdq4WQo4sxgQJA0nSSSPidYivoVbE9nDNv0/PzpzOEp087sXCbLw0x2S5MgbN257XUzm0bJPZnNGWJEc5qk8RXtfM73tbLp8r76b3LGSne1la3XX8tqVe0Nkdm5UHMORHnBB8QQR7p51bo4ntI3ejK9SnkdjrNytz8NiLDPeFzMLjL3bjqIAU8FI11NcjxujTrYnNNX0XzZvOGYqtSo5YSsrnHb97OGFx5s2s4tZEYKzu0yDJktPEHnyqDCcKw1VXcEeYzi+Lpyspm/ZW0TbtuihQtwQwgxxnSTprrNdBSwdOCio6ZdjlcRi6k3PNrm3v9NSxxm8Fy6CGKwzZjCgEmACZ8co9Kkp4SFN3j4ENXFVaqalbV3en50JGxWzq7cs0e8KK4L2sUZYuK3tFfNl3A02qevUu7Vlrbj6LCOB/EVzMqMqU+jXQ2GRwZ3eBvF7SOeLIrHzKgmu1pScoJvojbRd4pm+szIUAoBQGi5i0BylhI4jpPCgAxifWFAe/pSfWFAe/pCfWX1FAe9uv1l9RQHvar1HrQHucdRQHs0B7QCgFAKAUAoBQGvEX1RWdjCqCSfAUMKlSNODnLZK7OYub6LOlliPFgPhBry5zsvaJX92np3v+GVW8m+GfC3l7KJRhJaY8YjWrWBs8TTX/AOl8zyHHJVn2fZ2vpe/8HEbuY83LjWyVzMO7m0XRXUjQjWHzeSHnFdljKShBTV7Le3in39LeL6Fyhu1+fmpPQXDcKgWM3YKAuZpzFFsxEmAHJX3VXbgoXea2Z9NruXy1JVF3tpt/BXbx7VK3cile5mBy8JLGBrzChZ6GRyqzg8OnTzNb9fzre3dqRV3eVuhN2HvZirVsrbZVUsT7IOpiePkK0nEMPTdZ3R2Hs/gaFbCZqiu8z5vuNe3MbcxhU38rFPZYKFYA8pXiPA1BSjGm/d0NxU4JgKqtOHxf3Ol3R3SweJtFmF0OjZWi4YOgIYdJB4eBqCvi69Odoy08jk+I8DwuGq5Yq6eqPnuzNmvdK57jqpiTxIEdBxrSS47iNnO3kab9Nh1/afScBZGHtxbUBkgRmnJM6gz/AEhYSSeVafETnmlVt7/PW9vD/K63/wASS+XWK1+Xh1+hjaxw6Vq82mxF2h3my/mbX/DT+EV2NL9i8EbaH7USqzMhQCgFAUO1E/pz+tbU+9WIP3igKDa29eGw14WLjP2hVWCqjNIZiqnTqwjzigK8/KXs0Eg3yCDBBVgQRxBEUBkPlL2Z/aR+yfyoDYvyj7MP+1L6H8qA2j5QtmH/AGu38fyoDYu/2zP7Za9f+1AbBvzs3+2WP2xQGKb54DOT+n4fIVUBMyiGBbM2adZBURyy+NASV3x2eeGMsfvF/OgNg3rwR4Yux+8X86A2DeXC8sVa/eL+dAe/6xYflirf70fnQGQ3gs8sTb/er+dAS8FtHOVK3A6zBIYEctNKAlbyj+rXPJf4loynxBXws13HBDDEqzAd1Yk8hNYnGrDScHUS0W76GnH7LNzDXDmCBlK25+m3h+qOtTYar2VaNTo0y3QwvZwWIm7K/urnLwPl72byvlNu4HB4BWnTmCBry1FfQIY7DVI3U1Zm3gs+sNfAtG2ztEiJxGoClhbbtCBOhuBc5Gp4n6R61Alw9O94+unpe3wJ7Vu8prhdTlKOG+qVYH0IqxLHYeKvnTEMHWn+2Dfkd9sD+rYWy0L2t3tGZmUOUAuFBbWQQOEnnqK5TE1liK0pcuh2HC8FOFN0qvJ7J21avrbf/ktMabb27V2FRnNxWyjKrFCvfC8B7UGOa1FC6bj4G0oOcJyp3bSs1fVq99Php3GzZO8NzCl0tqjBiGJafqgaQRWk4rip0qiUUtjGvgaeKnmm2raaf8FNgma0QUJBXQHSRpHTpXOxzRlmT1KC9ncKndTn6x/9SXh8bdEAOwyhguvANOYe+sM00lZ7Xt57kNX2bpZf9KpJNbXs18EjLC271xglq27M3DusFH6zPEBfGlPBVajtlscf+mqZsrR9cwtrIirxyqFnyEV1SVlY26VlY216eigFAKAp9uCLlpuudfUBh/CaA4HfDCIcbZLorZ7DiWAMGzdRhE/8Un3Vf4fGEqjjJJ6czQe0FSrToRnTk4+9Z2bW6f2Ku5sHDHvHDWdSdezXU8TrHGtx2FG9sq9EcssZjMubtJW/7n9zQ2wML/Z7P7tfyrL9NR/wXoguIYv/AHZerNb7vYTT+r2j1GQCNeHjI6U/S0m37i9EWFxDEJJ9rJvxZd2Nm7MyjNgsPMCYtrxjWqEuHauxs4cblb3m7ldtPYGzmcFcPaUZdQqxBk/HhVepwqpKXu6G/wCG+0GFp0Wq8VKV76rl0McBu9s5H72HtMCB7Y4SQZ04aV5S4XUTbldmfEeOYWpTiqKUZXW3T81Jb7K2Rr/U7UjpMT55qsrhjZp3xZrmaf8ARGx+eDt+4t/nrJ8KfIR4w+ZqGxtjFoOFtgdc1zTpoHo+FNLvJI8Vbl3FVt7YuyzaPYYcK8iDmedDroXI4VLh+GRUv9RfMVOIza9x/BHEXNl2ZgpEaEieup4617LAUF/b8WTxxdV8/kMLs9A4NsZWBkMToB1M9OJqN4Kgldx+L+5LHEVW7J/I+x/JfYv2sM4vqUl1e3myglTaRPZGojIvESZrl8dxbhtKrkhUWm9rvXxs/gbSjRrSheUTuN48UtzDXEQguQIWY1zA8TpVT+t4H/c+EvsR4zB1qlCcIx1aOCt4m/hWDMkK2hBgo4+qYJH8+dWMPj8PiG1Slf1v6Oxyyw+L4fLPOFk9He1n3O1/L/ki7Q2s91szchCqOCjoBVrMiriK06880/Jcku437qbds4fF9pfuBEFlxJk6l7cAAAknQ+lerVm79n8HVrVZdnG+nl67Haj5RNm/2j/67v8AkrOzOuXCMW/7f/KP3Pl2+O00v429dstmtvkytqJi0inRoI1BqzSdlY6DAYGvSoqMo66819yyxe9iGzZtDC2u4O8HBKg8O5lYETxJJ58+Nexg1Jtsr0+G1KdWcpzab6b+fLwKvGbVa6QWygKMqqoyoij6KqOAqePumwpUI0lZc9W3q34ssd3GQ9o7BWKlFVW9kkjvMRzgAacO94Vo+KSj2l3q7K1ytiHNzUYtpc2vgu6/0Ogv7Hd1S4llhnUkhQcvtGGAPCVgxWvnh5ySlGO5ThjIQlKEp7PS+/4mRL2zmQw6lTEweMa61XnRlF2kizDERmrxdz6XslYsWh0tp/CK6CH7UcnVd5vxZLrIwFAKAUAoCq3iHcRvq3UP7Up/ioDi9+VIOEcDheZD4Lcsuf4kSrmAlauu81PHKangp35WfxK9GgzAMcjqDpzFdA1dWODpvI82jNAnmR4QIHLT4TPnWSViR1M2m2nr/wAmDD7wI56+FZ3PIxua3/PSvYu6JJLK7bGM6EZoHTXvdOHnz8a9e60v9CSm7JrNb6nuEw6ue84USBBOpmeHlpPnXlarKFrK5Ph6Mal7uxKubLtfXiPHj48KjVep0J+xht+fIhY/Z9pUYq8tAgZuBkSeAnnp41lCpVk7NWJHCnFXWv54FNfHeKyDlMZl9lhOhB8uZqxBt3lawlZWjch3zP8AP5Vnl0M4yuxu3sdcTiuzYae0dYHkfWfdHOtJxbESoQ9zduy+/kb7hdCNWV57RV338kvNteR9Lxm5uFyBsgGTKynTUhuEcIOnADjXK4iVaNKco1JXyvnvp0N8qsZWi4Rt4LTz3+JddiTMDhx1A+81wdHATqQc42st7tIvSqpOzNJsEmBE/aX86mp8OqTdoNPwkvueOqlv8mV2KwouvassTkuOQ0cdFLaHlqoq3winbExZXxtOFWi4TV0Wg+TzC/Xvftj/AC12ll0NB/S8N/j8X9z5rvzsG3h8WbdrNlCIZYySTM6+lSxWh2vAaMKWFywVvefyRV7O2NcutktoWbjAjQaaknQDWsnZbm4qYinQjmqOyLzaW6jYe2rO6lywBRdcoKsZJPGY6Dnxr2DuyPBcTjiajjGLSSvd89V+bk7dLdS1jHuLda4otqpGQgEliwM5lPQVlVm1axBxrG1KMYOn3nR4v5MsKlt2F3EEqrEDMnEAkcLc1E6sjRf1jEvS69DgdnQiAD+Z51zFWpKpLNLc6CKsj6bgd8MItu2puNKooPcbiFAPKtrDHUVFK/wZztXh2IlOTS3b5o5re7bVq/dVrTEqLcEkEayx5+YrX4ytGrNOPQ2nD6E6NNxmtbkvCb+X1RVFq3CgAe1yEda72nwik4JuT2XQ+cV+MVlUklFbvr18S22Lvs1y6qXraqGIUMpOhJgSD4kVFieFKEHKEr26mWG4vKdRQqRVnpdHaVpTfCgFAKAr9vpOHu+C5v2O8PuoDjt+UzYMsPoXLFz3LeTN/dLVLQllqRfeitjI5sPNL/F+ttClauoR8yNZrGrVhRg6k3ZLdljD0KuIqxpUleT0SMFeCCOIIPhpWvpcb4fXmqUal3LRaP52sbup7N8Vw0HWnSso6vWL0XcncywWAe4SqDNEk6xxJPOrGP4pheHU1PEyypuy0b18kyjhsFXxk2qKvZK+qXzG0NmXLQBuKAG0GoOv51Fw3jmC4jKUMPO7WrVmtPNInxXDcTg0p1I2T70yLbwzsJA0PWttKpFGvU0nZkW9bImR7PHwrN1YqOYuYTDzxNWNKnvJpLpq7K5EY8dDHWOHQE+41Wp42E5KOqfl9zqcd7IY7BUJV5uDUVdpSd+96pbcyfsvYdy+C6MkKYIaePQiOkc+dazjHtHh+GTVOtCTbV/dtbpza5mmwuDnWWaLXmVO2cE9m41t4kRw4QRIjw1rYcM4hRx+GVeldJ30e6a67/PYyq0p055ZGW6GOFjHJnOUMMpPQngfiDWu45HNSjUX9ru/DZ/O5vODP3p0nvKOnlZ/Rn1jF2xlLSdAzZfolgIDZeXEnTTgeImubxbtQn/2v5G1gtV4oxs4ocSwBBmOunDhw61yOCqwULymk07pddLWem3Xu05l6onfY87ZJ4qveVpmZgzHDh0/71bpyo6JSjFKSlo2723T02/x6c97mDzeOjX59Tm9t7bOG7O+FDm25bLMT3SOMGONZ+z8O2xkISdr/YkqRUlYjD5X7v8AZU/eH/LX0z+jUrfvfovuRfpI9Tntr7ytjLpvG2EJAWJn2RxmBWsxVFUKnZxdzo+E4dKhvzZM2RcvJbu3RmtgqirdykLDXkDENGunSqrepPiIUZ1IU3aVm243V9Iu2n3J+2msWbaraxC4h3cO5A0GVWEyCdSW4EzpWUZO92Y4Ltq1RyqU8iSsvVfboTdytslHulUElUBknkXrUcZ4hUwyi4JO99zV+0icFTt3/Q7JNv3Pqr8fzrnv+oMSv7Y/H7nLdozkMTutZZyVL2lJ0RSuQeC5lJA8JMeVVJcVqOWZwVuiv/PyNjT4vXisrs/EnXtwLPYtdW/d0RmAITkCYPd6iupoYSjXhGcW7Mn/AKxWtey/PM5PY2BRmPaOphGKqxCozgDKrn6vHmK3keA0aTU/elqr+HhY00/aTEVk4PLG6evf430OivYC1Nw2lLh2ItBQzQiEdpdETpm7gJ6NW7p1qnuqo7W/deyu3svTV+Rz9WhD3nTje792ybslu/XRfAibPsqbtuCD/SW/+otTYiTVKV+j+RVw8E6sPFfM+s1yp2IoBQCgML9vMrKeYI9RFAcNtWwb2z7tvm+HdfJuzIn1ry9j21zmsNeFy2jjg6KwPmAZrrISzRTPls49lUlBrZtG22dVPjqTwI4QB5zrVbiFLtsLVgucXp320+hsuE1v0+Lozat78de69n9fxEy/j7D2iCArgBQANCse0dOPHWeQ93zOliKayTtacXG1udmvj/B9prYOrJTg3eEk735XT+H8+fu6+KCXTmIAZefWQfumuz9r6DqYGNSMc2SabVr6ap6eZ8n9mqqhi3Bu2aLXnuT97MZae0AGGYOCACJJgiNDMQT6VzfsrKf9RWSm4pwkm2rdGvlzOj4/GH6NuTTs07X35FNsnbqYdStxA08OAg+8GvouJwsqsk1Kxx+CxEaWa8M1/h8yqx+NF241xRAYgx8OQgwPKp6VO1PI9eVzKFZ0q0ay0tJSS8HdEbF7TuCytooZks08AZI7qjhIy6kTpppWhowr9qmo81+XPr+P4hwqrQrSdePvQaS1vtz0ve/L11LLdnbww2cEnvEEQCdQCDoAT09Kj9puHYuvOjXwivKOZPVLR2tvZWWvqfMeGYnsrxfMrN6dqJfv5ypJyQQQV70kiRAMa+FT+zmFxdHDTWIWVubktU90r7XW6JcXVjOonuc5jdk3yAVs3T5W29eFXsVj8E1klVh3rNH7k+FoYmMs0YSXNOzL7A71Y+3a7O5hbl2BAYo4YCI1OXXjXLVqFF3jSrQcXpZyV18TpadZT96rTlGXOyun5aW+KMjv8qiLtm4jgd5dPhMGtH/0piJLNSnGUeTv/DDx8E7STT70drh9n4i4YVFOk+2OH8mqf9Br9V8fsS/qYnJfKBYv2Wt2roVQ6lhDSdDGugA9010ns9wZ0a3bTd2trGUanaPQrcLsi4LK3Ew4u5yfa4BAFywAwgsS3e490cOfWVMXDtHCU8tunXW/LlpoJ1Fe2a1it2hZ7C69sggSSs6nKeHD7/CtbilOtatHW6s7dUbzhGPpxp5Ju2vkXeI21j8TYS2VuvZWAMlkw2TQSyrrH4da17vF2aLlCPDqFV1ISWZ9/XexXLhL8x2N6enZvPplpmL/AOtw3+4vVHX7i4FkzveUqGhQhOVu7mkkcRqeB10rneLYqjOpGElmUb31tr49xyHHeIUsRUjCGqjfU+hWdkoyhgzQQCOHP3V7DgeGqRU4ylZ6rbn5GkUUyNjMGqMACSeJmNOnCtVxHAUsNNQg23a7vby2SMJRVyWlsnAuFEk27oAHEk54FdXw1ZcPTXcZJe4fEsJihA10jl08K79R6HJyj1OmwW9qLccm23ZnsezVWAKCw2ZEJI1B+l4k1UngJSgknr7121vm3flyLkMUlJtrT3bJcsuy8+ZB2TjDdxlmBq+IttA5TdDN7gJPkKmxMVTw0l0jb4WIMPFzxEXb+6/xufb6486sUAoBQCgOWtJHaL9W5cHuLEj4EV4z1Hz7YqhbCp/uy9r907W/8NdNg5Xoxfd8j5xxSm4Y2pHvv66/UmPqSTqTxPOrMUktCrOUm2pbhcODH9GvmQfWarSrUIN+9Z+RZjjJNKErW21v4dTTfAWdc2UEtIEd0EtEmGAj39KtU554367eex5GCzrs3d/nqvyxA/0vaOgCgyNeziPDhwPjVh4Sa95/MuOFfK7xXwN2crqPLhP3+VRVJQiveLfBuF4viNWUMO0mld5tFvbo/kabzE6sI84H88qUq0HpEucX4Bi+HxjUruMlK+sXtblql9djNcNdddMxX3kaf+PhWbdOMu806lUcebRV3AZgcQY9DrVfH4v9Lh5VlHNa2ni0jbcF4esfjIYaU8l762vsm9rrp1+xabE2a4xC9qsGCRqDrGnDnB+6uK4zxyriMFOjkyXts91fVefyO6o+zeHwVWGIhV7S11qra8n8/psdthtm3HBKCYMcQDwnQGuNocOq14uVNJ29TY1MVTptKTNDWGBgyCOXMVVlQcW4yVmSqcWro5D5RMMr2xmSXVGYNHAAMTJB0By851jrI6n2UlOnWlFP3Xy79Puaji9OMqSlbVM6fdHeJUsYZ3zFuxthtNSRbAJ16kTXVrh1WTbWi7zlcRxvD0ZZLOT52t9Win+URf0+7auWiFFtGUh5BJLTpANbPBYaVBNS5ih7T4aF7wl/4/8AsStl3ezw1u0RmZEAOWNY6SRVHE8PqTqymmrN/nI8ftHhJz1Uld819mz5zvXtFbuILKGEKFIYQQVLTpPjV/B0ZUqeWXU6bD2dNNO6eq8D7V8kIP8AouyTza8R5ds+tafHu9eRXrfvZ2dUyI+Z3L0Xbv8Axbn/AFGrhccv9efiyhOXvMsm20wAFtmVQAIJB158uFZyx9WCUaEnGKS0dnr9jLtXyNeK2gGuFhmgx7R14DpVfF1FWqyqRvr132MZTu7o6vdtpw1o9QT6sa7TAK2Ghfoi5T/aiDjdyMBdcu9gZmMnK7oCTqTCMBJ6xW1p42vTWWMtCKeFozd5R1Ix+TvZ3+5Yf/Ne/G5Un9SxX+fy+xj+iof4lhsXdXCYVs9m1D8MzMzMAeIBcmPdUNbF1qytOVySnQp09YqxdVXJhQCgFAKA5vErF+8I4lGHvQA/FTQHCWQbd/FhRAt4hmnSALqLenXqXat3w+UXRyvr/P1OM45RnHGdpDnFfVfJCBoBAj4/l7q2dtbmhz+7a3mW+FxVoKMwMgaAcD4E8Ry18DXN4uOWtJd/z1LVN0NXNeCWz7nzXjrpfnZlNjSGdo4H8VE1vOHTvQXdcjvllGSOeu7fTsimXvAkZMmgOb2s09J8fdW5/SvtMzlp1udZeLplqL4VM4BLdI0A01158fKOdazFRnKGh77J4uhheIf6ssqkpRu9ls1d97X5c147a3bvopCySJMkSSYJgdfgKrYGE4z1R0PtRiMFPh6hTqxlNSi/d8Gntc9w21rtrRELrGqwSJLTwHv+NX6tOlLWbsziMLKSTy6rmiqe60lmBDGZnjJHH8ajxmHWJw06UXa6dvoXOGYv9Fjaddq+Vq/hs/gXO720Lr4i2biqBkeIIk8NWEnX0r57xfhtfC4Z1KrTs0tL8/I+j0+NYTGf6NBSTeutrWXSzfU7rAw0SGWWyq49kNGin38wa0WFhGaWZNNu0ZLZPkn90eVm47WdldrnY3Ym/ntF2HfttkY9QeHvnSpa83Ww3aTXvwllfevz6kdOKp1csf2yV0fNPlMxQyqB0E+rVtfZmSdd+D+hV4sn2SXejpdlbMa4qhcohASWMKogDU++u9niI043fwPmlPBzr1JKNlbVtuyRNubvXxqEDDkwdMp6EEsKjWOpPS9n4P7EsuE4mOqSa6pq3xaI1/Zly0RnUqTqJIM+hNSwxEKieV3KtfB1aOlSNr+H0uS9gbg4HE21xN+0z3HLZu+wU5WKjuqRyArVYnF1Y1HGL0O14XOUcJCKfX5s7/DYdbaKiKFRQFVVEKoAgAAcBWubbd2WzZXgKHam6tm85uZntsfayFYY9SGUwfKKo4nh1CvLNJa9xFOjGTuyJ/qUn+/u/wBz/LVX+iYfq/X+DD9NE9tbl257924w6CFnwJAn0ivYcFw8Xd3YWGijpbNoKoVQAqgAAcAAIAFbZKysiwZ16BQCgFAKAUAoBQFFtVYxAP1rUfsP/wDugOD2zby4+8I0ezZceJBuI3wVPhW34XL90fA5T2mi06c13r5GNyTBJ5QPd4DzGvlW2Vk7I5puUoJvZGoqv0ln3kfAfzrWM6UZO7t6IlpVVCOsbmpwAe6ABpwmNR486lpqysKrUndW8jHOAPZXnqVBOvnXvZpu5LHETUVFW9DQ/A+GvuH31I3Y8ppvQ8xF0mMxzc46efDj4V5GCi2oqxZdRyScnfuITOROvHjGlSZVbURk7u2hGxAHeIbhETxMgT5QZ+FYpy0uixaPJmOy8YLV0OeGoPkedaj2gwFTHYGVKn+66a77cvzmbfg2LjhcSpz21T7rnWWt5kAAF4QrBgDwDDgYNfMlgOJUko9nNJO6WV2v6Hd/qsHN3zx1Vt1sZf6yJlZe2tw5zN3lkkGfOonRxqjKDhK0nd+69/QlU6DakpLTbU4LfHaKX3yq4hQBPHWT0866n2dwFajerUi1ppfy+xpuKYqnUtCLvqfVdx8chYi4yAdkoGaADqJGvGum4hSl2cXBPfkchwmpFVpqbW3PxOj2oqtkKFHChhkBt6ElYYK5y6AFfAOYqhQbjdSum+evfppr3+RtcVFTcXGzSTVll521V9Nk14PQod475t9grZScrEgGQoLyFB8BpPhWwwcVUztdV8vruaXimamqcX0flrovLbyL/ce5mwVo9c//AFHrV4xWrSX5sdBgP/jx/OZe1WLgoBQCgFAKAUAoBQCgFAKAUAoCk3jEGy/6zL+0ub/BRnq3OI3jk4vDuI71q/bMxxBtXFOuggK+vnV3h1RKo79DTcepSlh042upLfoeYOwrkKZzNwggDhImeHA1u6k5QV1t5nHYajTqyyy3d9mrHmOw6rADLz4XA40MfRGlKNSUtWn6W+ZNi8PCm1GMlb/uv8lp9TVibCIAA6sTMlcxAiIiQsE+/wB1ZwnOTvZpd9vuzydOjThbMpN9L6eGi38zG/hbYEq5ckE+zl4dNTPA+Uc5p201+5W1S67+XeS/p6SXuSzaN7W+vd+XImM7LTs+08c+XoIiPfU1J1Nc9vK55XhStB076rnbrblttzITCpm9COC1IlyvSWKs9SJe6x+XlXl0tCxFN6kYvHIHQjUdQR+P3V443J4uxFuLxk6jpGvlGgFYXaSsWEk3qadnWcO2Iy4hmS0QZccQcuhiDpOnP8tXj3XhBypK8r7d3qvmbHCqnJpS2K6LQU8WbWOI65T90j48q999voZrKjp9jbYF0paAJuEQF6kKSYPkD6VaWJhCN56Gmq8NqSm+zV1udAuy8URIw90jhohP3V4sdh3/AHkT4XiF/Z8jPC7IxjnKmGvT+ujIvvZwBSeNoRV81xT4ZXnK2W3ifVt2tmHDYW1ZYhmRe8RwLElmjwkmPCubrVO0m5dTraNJUqaguRZ1ESigFAKAUAoBQCgFAKAUAoBQCgKreMf0M/VdD/eCn4MaA4He9IFh/qYhPS4j2Y/auL6VNgJ5a8TX8Zp58HUS6X9NTVbIhgYiJgiZjl4V0slscBQla+tvz4GNqysro0GZygaRPszoYEfGvXJpPb86ksKcZzjo7O9/jtcdj7JCE65YJ4nkNOehpmeqzEqpq6ah3WvzNbJGWQgysVPifEdPHxrGo/cllb1V9N/Lv7iWEdY5ktHZ9/j3d5BuDUyeepHAa65R0/IVJST/AHJPa9n8rdepLVnGVNJuN1JrRavvb6dCO2pgaAmAWPjEkwPPhVhNqN2QWi52joiJfUiRxiJI4TAkA+cj3V5GV1roTuKT01RDutXtiVPU0GyW9nvHmADI1AE6cyRw61i5pbliMb7EO4P5Bpm0uSKPIgYmJkidNBy9/rVXEJtqxboNcyFGh/nn8agZOiZu3iOzxmHfpetg+TMFY+hNQYmOalJfmhPQdpo/R+xLsBh4g/h+VaM2JbrdoDYHoDMNQCaA9oBQCgFAKAUAoBQCgFAeE0BpuXaArdr3M1m4P1GjzAkfEUBxe+KzhLr8kVb37plu/wCGvKUstRPozDEQ7SjKHVNeqsRLPHiQCCCQJMH/AMV1k1dHzTDTlGVr2M7Y7q+3o4HGFA6dQda8e722/PImp3yrfSVu7+GY3kjNKcHnVuRjuxz86Rd7We66E2VrNeO0ub+H8mq8QofW3oykRqeRhT0HP31llc0r31TXT1M7qGa2XRprn6Pu5kDFQWJBB4axE8OX88K8wsfcjJxs9t72Xjs/zoZ1qslmpZvdvfa13Zea/OpDuTrAnQn0Enj5VblKyuyCnHM7ES4wI0M9fSfy9axUryLOTLHUg4m8q8WA8yB99YymknmdvEsQg21lV/Ajglx3Fd50PZqzSNNO4DUEsXQ5yRchha3KLJNvYeLeMuGux4gL/GRUL4lQjs2/zyLEcBWe6SJTbjYy4F7ltObF7mvkAikfH31Tq8TjLZP89S3TwMo7skWvkyun28RbUdEtk/EsKqvHy5IsrCx5sssL8meHUhmvXmjkMqjTnos/Gop4urJWuSRoQjqd9grkN7o8/GqpMWaX6AkJfoDct6gMheoDatygMw1Aeg0B7QCgFAKAUAoBQGq4aAhX2oCuvvy60BWjCi9hGtsJz2ntn3qUNLA4PZ22bXY2We7bRmtoSCwBkqMwgmeMiulp1qbpxcmtkfOauDrxxE40ot2k1on1JK7QzaIt5pP0bV0qT1zBcvvmksZh47snp8KxslZRfXVpfU328LimkJhbsMILMbaiD9p8w9wmop8SodG/zxLtDgeLWt0vzw+pvs7vY0n2bFvxNxmb9kW4+NQz4stlH4/wXKfs+1rKfw/n6G+1uZePt4lAOiWjP7TuZ9KilxarySX54luPAqG8m35/wSbW49r6d6+/vRR/cQH41BLiOIl/d8i1DhWFj/b8/uSLe52CGps5zoJuO76DgO+xqs69R7yfqW44elHaK9CbhtkYe183YtJ9lFH3Co7ktkSa8PTW7gcSBQGg4peRny1+6gMGxPRWPoPvIoD3tT0oDZZYk0AxG2LNr5y9bXzcA+k0BswW3LFz2L1tvJxPpM0BZreoDMX6A2pfoDcl+gN6XaA2q9AZg0B7QCgFAKAUBg60BDxFugKrEpQEXZjQGHS43x7340BvsYW2nsIi/ZUD7hS55ZG3NQ9GagNdzEqvFgPMigMP0xeUnyU/fEUAGInkR5x+BNAYteNAaWc0BXYzatm385etr9pwPhNenhSYnfPAqZFzOf1EZjx+tEfGvVFs8ckipxXyk2R7Fm432iqjj4En4V7kYzop8V8pF8/N2rS+eZj/AIa9yHmYq7++eNc/PFQfqKo4+MT8aOKSCZjd2hdfW5cdpA4uZHPVcwHwrAyNSnQRw5FRHrAA+NAABGoEfWEHXyAYj1rw9JNjaV2zql+5bHUOQPv/AAoC0wm/+MRZ7ZXA5uqn4iDQF/sr5Sb9wgfonbTzsC5xj7JHHxoDv9hbQuXkLPh7uHMxluZZIjiMrHTzigLVLkUBIt3xQEm3dB5igNtAKAUAoBQCgNbpNAV+Lw1Ac42NWzccNpmgj3DKfwoCTaxiv7LKfDn6UB6WbrQGhsOOcn7RJ+816Dn7u++z7XdF4MeltGYaeKrHxpZvY8cktyqxXyn2Bpbs3XPLMVQE+ck/CsuzfMw7Rciov/Kbfaezs2k6Ziz6a9MorJUzx1SnxO++Ouadvk8EVRPloSD7+VZKmtmYOo90U+L2neuz2l243XM7EEc9CY9wFZKC6fnwPM76/nxIYE8IBHTn5QNK9PDAmdf5+NH3nq7ga8ZkjFmHlWLPUS9nYO5cYG3bd/sIXH3EetYSkjNI6rA7n49xK4YoPrXLi2x7wst6iozMsbW4rAzdxdi31FtWut5STHwoCbY3UwCe2+Jvn7Qtr6JBoDoNlYDZVsgrhkRvrOmc/tHMaAvbGz8C751t4cv1Cpm9ImgLdUA0AjyoD2KA8LAcTQGt76igKzF7yYe3xuL5A5j6LNAbth7YN9xkDhAQSzd0HwUcT74FAdSrUBlQCgFAKAUBqc0BR7Z2VavDWQeooDicfsDF2iTbIup0+mB7+PrQEHB7axi9mGVWlmW4VJIXvd0wZI04+R1FBYt8LvCrkhpBXjyjx1/OpIyjzRFOE/7WeYvZOCxOr27bE/S9l/cwg/Gpl2Uiq3Xgc/tL5NbRnsLz2/1WGdfwPxNeqk7e6x26v7yOX2huPjLXC2t1etsyfOG19Jrxqa3RmpQls/oc7ibZtkhwyEfRcFT8QK8U4mXZyNuDwN6583auP0Ko0esR8a87RGWRlzhdysdcGtpU8bjifRSfur28ny9Tz3Fz9C4wvybPp2uIUeCJJ/aY/hXqhPwHaQ8S3wnyf4NT3+0ufacj4JFYyh3mUZ9EW+E2FhrXzdi2p65QT6nWvVCK5HmdsucFYzSJZfFTB9awqaEkDLEbtZtRdYn9fvfHl6VCSFbf2BfXgoYfqn8DBoDKxu9fbiAv2j+U0BMtbtKPbuz4KPxM/dQEk7PwtsSyg+NxtPy+FAab+9WGtCFddOAQSPcfZoCA+9V258zh7jeLaD4afGgMI2hd+klofqiT+P30BsTdJrmt67cueZgfiaAt8DurZThbWep1PqaAv8JgstAWCLQGdAKAUAoDFjQGl6A0NboDU1igIGO2Paue2gJ+twYeTDWgKTGbrcezuH7LjMPLMIPrNAUjbGu2P/SYCZJTvrwjh7Q9KGUXbkZYXGNHdbhxAMj3g8K9hKUeZD2aa9/UnW9pn6Qny0qeOIa3IZYWL2ZvOItvEx4Zhw/CpFUpy3InRqR2+BvqVW5ETvzPDQ9RgTQyRqJqNkyPUsseAP8APjWLkluZJNlngLOUa8arzldk8VZG/FbXt2/adV+0wn041gZFPit87C6KWY9FWP4ooCE28OJufNYc+bz+OX8aA8GCx9327wtjog1+EfeaA34fc1SZuM9w+Jj7tfjQF1gt2bSezbUeMa+p1oC2tbLFAS7eCA5UBvWwKA2BBQHsUB7QCgFAKAUBiRQGJWgPMlAeZKA8NugMGsUBqfC0BW4/Ytu57aKx6xDDyYaigKTFbsEfNXCP1XGYftCG9ZoCqxezMSoMWizcijKVPnmKkelAU/8ApW7ZMXrT2/GCB+Xxr1NrY8aT3LLB7cVo7wM9dD+VSKtJEToRexcX8bhrft3FJ6TJ9F1r115MKhFFfc3qsKYtW2c+AA/NvhUbk3uyVRS2NZ2tjbvzdkIOrcf73+WsT09GxsXd+dxBA6LP4QPhQEzCbl2x7QZz+sYHoIoC9wW71tPZRV8gKAs7WzAOVAS7eDA5UBuWyKAzCCgPYoD2gFAKAUAoBQCgFAKAUAoDyKA9oBQHkUAigMSlAa2sCgNL4QUBou7PDCCAR0ImgKPGbi4W4ZyFD1Qx8OFAarW4mHXkX+2SfhwoC0w2wUTRVAHgAKAmW9mAcqAk28GBQG9bIoDMLQGUUAoBQCgFAKAUAoBQCgFAKAUAoBQCgFAKAUAoBQCgFAKA8igEUAigEUB7QCgFAKAUAoBQCgFAKAUAoBQCgFAKAUAoBQCgFAKAUAoBQCgFAKAUAoBQCgFAKAUAoBQCgFAKAUAoBQCgFAKAUAo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5"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7" descr="data:image/jpeg;base64,/9j/4AAQSkZJRgABAQAAAQABAAD/2wCEAAkGBxQTEhUUEhMWFhUXFx8YGRgYFxwaHxwaGxoXIBoaHx0gICggGh4lIB8aITEhKCkrLi4uHx8zODMuNygtLisBCgoKDg0OGxAQGzckHCQvMCwsMCw3LCwsLCwvMDcsLywsLDQsLDQsLCwsLCwsLCwsLCwsLCwsLCw0LCwsLCwsLP/AABEIAKAA1AMBIgACEQEDEQH/xAAbAAACAwEBAQAAAAAAAAAAAAAEBQIDBgABB//EAEYQAAEDAwEFBAYHBQcEAgMAAAECAxEABCESBSIxQVETMmFxBiNSgZGhFCQzQmKxwQeC0eHwFSVjcpKisjRDwvFz0hZUlP/EABkBAAMBAQEAAAAAAAAAAAAAAAECAwQABf/EADgRAAECBAMGAwYFBAMAAAAAAAEAAgMRIfASMVFBYXGhsdETkfEEIoHB0uFicpKishQjMlJC4vL/2gAMAwEAAhEDEQA/AM7tMvNg/SEduxpgKBYSR4nSFEeYqbLxCE9m8242E/ZqeQpQxwEIE46VC2YIUtdi8AYgtuNtN46JKlqqdpcIW4oJUqzfCcqL4AV03UNjj1Br3RMFeCQCLvyolW0LcKQC0QMbySsqPkJSKV21oVYSM8SIM1rNspBCRcNmdO4+FuKCp5yRCs8qD+g6US6iUacPIROnzBUI65olgJmla8tEr+6zjtuU4KSk+yZn5iopR/XSm20LUpEylaY+0wFeWmSR86oRZHs9egqT1AMe/FTMOqqIlEM0uD8/OmtteqjjO9JPVRiJ6xStbZAkjjzqTDkUzTIpXtDgta1tVRCWhJHME8XIUNfuBGPCoXDakQ4k90/0aQ29yUkKHI/L+dNrraYUggDJxVCTsUcI2oNeR4Va1bzwqtgTivoXop6LdumUkQOM1znNaJuQYxzjJqwZbjjR9i9pbeUORb/5nFNvSbY3YLIPL+hNI0fYv+beP3lV0w4UXBpa5bLaF5LLSQI1W6Z//nWaTekKpuL8f/Fn95mibjhaDqxHwtlUPtX7a+URu+q9xKmY/WosaAb1Wh5mL0Ks9G/RkvkFIny/rFG+k3o6WEkRnr4VrPQh1tlt1KgC4yqFlI5GPkDPwNVem123ca2m1jtW060Z3VAAFY8SE5jz6VMR3+Jh2JzAZ4WKdV8WuhBnkcUEUYI6ZpttDQTKSdKgPcvSJB8JkeUUpKufMflVyoNChzB6/wBfnUNGD4VI8x1yK5K8g+40lFVGWLEuNiJ7Q6QDiVEx8JNar0ZCWbW/c0hTtu6zpV4B1WrT0mOPlWLU6QBByg4/rzq8X5HbIRIQ8BInjpVqTPvokoAXfFfWvSj0gau3lWqFBTbllrQScB1PrE++AQa+P3K0FlopnWCoL6ESCgj4kEeFeW94pCkLTgp/mD8qDKt0jxmpgBokFYkuMyvbwALMcJx5V7VLpk11TcaqjRRa19LC9XbNqtndWFIZ72eJ7RYCgeo+NHXl46hKk3SUXbIThSXEgoHWEAqR8YFDqU8lsBxtN00VZWELeCfiRprzZs76rG8LHVtxxKJP4SmZHgfjWngsgM6m/jYTCxaC0k2r30gFMlhZWYB4iVaUr88VzTDYUrsVBlwDStp1KAk9QCSSJ8qFv3G1Li7tlW64kOISTrPiFqCVg8SRmjblxQSkOaHmgBpW0UpUhOIKtKSpMdDIqjSpPbd/JLblhtSyEDsnJAhSpQryGkQPEYrx5pIOlYS05BggoLavAQSaYFa1ITkXTeqYVOpIHsyZnxSOPKqkOFSSGF9oiDqtnVElGeCSQkE+BzRSiud3vSLbFpoiUFKv9pH4cUvSn/1WgvGwptQbgAHLTkawY4p/9zQdjZlQONUfd4KHl1oFsyma+TUtSaKbXj+v6514+0BkGR8CPAiuW0UgTz4ZoCYRJBTOx4KgDEHxjw/M19V9F/SdlDZbSoeqneP/AHEgqUpQjnEACvl/onsB69cKGVISUwValQdJ5gcVcPyr6a9+zRspm3uVJzMKAUnUMEiII58zWePEhn3XlaIEKKPeYEk9I9ss3TioELBJR0cygBCp4GNRpX6KbIbuEvl5xTTCSjeAlSlAkhAkEdSRBMEcKbXPoOq3BeuSXAiSQgSlXIcciOOas2PcpeYUm2KQWVJeUkJV9ktJTMkDUYBMipvjNDMLMlWH7O8vxxPJabZvo5arQjtUqCkQEhS4lIwkjSRMpAxy51kPTD0ecZNw8CexeKANQgpUlxEA5zujCuc9abI9IlIcQtm0IGlKSuQnGMBMeAJ4c6cftJSXdna23BpC21QIIcBUABq5QSFSOkVnhPeIgntWmMxjoZ3VXy9vaZago4iQZPeSqJSf650jXtJQVKTEEqGeBma4yviQlIVBk88xI86XLweXE/1416VV5VDRSduCZE94yR+LqKo1cPh51dbtFRTgwVRjhJ5Tyoj+z1AplCtXaFJScH+Y8aWpT0CW9PA14vnw40XcWxCe6O+QDq44FetW+8oFSUy2TnPDkenPNDCU2MZoYgkkccTgfPyqHTxFM7JmXWe+orRwAg4BynqmgVMKhJgkFRSD1I6j7tAhEOre/shjwHnUg3urMjEe+fyruyOlW7kK6591MVtga5dSCpIMhOFY7p4R04HlQa2aZzpJatsiOPDpg+IrqY3ICgg+s7gB0iUyJmPCuoli5r6Vvkmlg0CpCrZ0g8mXCVKJ/wAyQEnyIqV++2Vab23Ww8o4UjS1PjGkhzzoUOMLUUPN9i7GVIJSE+bWkz8R50xtLd9DcMlFwzxVupE/uLGr3iadROauYYuUJX2C0XrcQoKSSU/uuc/FOTVWz30KJLClWy+aCtSgo80gpSFI8jIpafojskTauAxpCVOJJ/FqIUj3fCml2/cFJVcJTdIAA7ZG/wBn++IKf3hFFpXPExJEOpQCntkdi6chxGnSPxECdR54INe3mQDcJDgAATcMyFDPeXhREcYUPfXWW8It160qwLdwAlXmQNCh8DVLiAl0pbK7R8EAtrB0KjlGCgHrvCnKi27+ytuEqcTK1C6bE6XEYdHmMkAeRFRSwFJxDyR94YcT5jmB5EVUp5AWe0SGHROpxlYKT03BAjxBBp6LVldul9b0uFUAtt6eAkTJg8MgifGl8VgpNOYLzUD5LObUZKgFylaebqRvgD2kDl41J6zBb17sEQHBlJPRXsmmCm1LUFEFK5w+2mJP4kcFnwGat7NaBK0pbKhBcSk6Fjo42QCkePU0Q4HJK5rmioWf9G7wtOkpbK1kFKY+6D3jPPGPKa3Po5tq8IVxSECcOpRuyQAEKSUz5kGsdsywOqdEjtMQvS2Y6HiAPmad2xCRMW6ZKgorUVwCeKx90zEEVGJCaRMrTCjODpDKvRaG69Oy80Wl6ClzdKlw0pPuBUF/7R41o7Ta7BRaNKQShJCNcgow0oAykkETAgxxB5V8kvrhCk/9SyTAhLbJBkK4TjeHIwZo1lvtEPpCnnEkDXLYRBlMIjMuHhPQ8KzRfZ2tbMXOi2ezx3RH4ToeQndV9evdgtOoIRKZnebII5gYORjpWde9C7lq1Nuw8h9C1pKkOjTOlQJPMcpMASc1l9nbVcQqfoy5S52SVrcKSlR5HknTnMAfGn1t6Y3LZcD4RoSdKQFBxwQMrUglOpB5EHmKXworDSvNcY0GIJGnmEhd9GbhlBSW0tkO6gQ2VKSnV3grCVce7q4HwoO29A3HEuOuPdklCiEy1GoqMBWSNKTmflNfQ9nftCZcwS2rHJWg/wChyP8Aka8vNq2lwrQnUUuANrSBphYWlSVT3YEKyDRd7TEyIkgz2WHOYM1grnYTFuwrs3Ct0LTxEaiVDcB4DVnl+VZ9xmAsdi5pafG6V+samMD20eMdM1btLs0uvBDtwsC47PKY1ZA7Jf4pxqkzg6aBu2xofPYu7jiQCVHU3x3IjeTy1QOWRz1MEhOc74rJEdMylKV6KV5ZmHdxv7ScL3HMfdP3SPMcTVyzoeMaEgslJMTJgbihjAONXhVj7GblP0doam0qKe0kLPItGd1XUA9fKuK4WlQW2n6vp7SJLYwOyUmN72dUHjM1QUv7KJrfDeljL4It0krVp1ApSMnoGjn8uIoYgKSF6XVetKQ5wBzhtQ4A+M8Zotpzdtgp+AJPZpH2YI7yFTBJjhjNDruUaCo3Dhl2O0CYCgTMLEzqPe4nyPGlnqqAaXnuVYsVeuHYKlJmCrKf8vtYzicRR7DagpO60jU3pJJBC8dyMwepj30O423quBouCEpBI5o8t3I6SBj40Yzbw42fo+iW8qcUdKU+/gs+454CubKd6rnTI9dOK7ZzoDaQu7U2QO4hBUEjpIWBPM+fE11F7CfdQ0AhdswmTCHSgrOe8qUqMnh7q8pg4yvskcK+iEtLdwI+sL1M+DZdHnrTlPyo+yttnakrS+9jgBpEHqFEEj51m7S2hWq3uE6uQV6tQ95lPzoi6ulpxdMA9V90nyUndNSdi2GXPmtDS2dRPlyPVfQ+2sXUw6gvn23XCpQ8lAAiitn29g2QW7cAjn2iz/5V8ubDaj6pwpn7rn/3GI8xRS/pDSdcKLftpGpH+oYrO5sQVJK0NMM0El9R2hs+zuAQWW0KVxWE5x7499XNbLVAT9JQ4kcEupJ+BmR7q+YWfpEs41p4TkxPgDwmqf8A8kuAvUlQIBlIWhKtJjkSJHPnUjM7VUCWxfXrb0St1IKdIaJ9hSXEn3LEjyqra3oc480W1XSnUiCkKISUlGUgcoPOvnrf7QrgABTTK45jU2SOhImfOKb7M/aNrUEFhaVKwNKwofMClkU1Eyc9Db1tK0NO+rX9wpC0p4d0a8HHECc0I5b3zcIWrUkASF44TAlQmB0JNPmPSsgSQsDyn/iTQbP7UkpxcWbiE8NSVJX8RA/OuBcECGkSKXH0XdGgtMJd1qClFWrSk+ypKcQORGDilrB0j7S1SUlRVuFRTkz2oI3hOAIx7q+gbF9IrO6JVb6gpPeIBQRPWMT4Zpuplp1UOJS4SmNakpmOmoZ+Ip3e0OLZO3dUIUBrH4m6HmJL5G5teQB9PBGgCG7aJ6JOcnkkwfdRNq8VJfldy7upQApOkiSPVjjKzPHkFcMVu9qehDy5LF442kp06FJSoEeC0weGAVBUVlNq7CuGO0DiLhzUEhEKCioAiUJIkzkyuBg8MVaLGY5kgdrf5BR9mgvZFmRSTv4lJ0sd71Kj65KJcdA4f9pQkbo5rxkV1wuFKhNqiLkd5WpQPUcdTQ6QeAoVxtSlGLcH1wSdb3T/ALfeG6OasVUAZHqrVP1jgpUlPHByZa+PKtZK89oF2EebolLie2t4U6ZQ03g5HrUGOHVE15Z6XFLm5DuOCG9IISBBIJgKHORnGas2GQVrCjb99SglocFCN9JjKfwzjpUrC+Op1CrhtUmT2bekHdG+RiFjmI99Y4jz74AqACOfZepAhA+ESaOcQeXdI7m7ELP0t1UuAEhETI+zOSSrxz5UPeRpuSQ9uKSCrm3x9WREGeuOHCm1sl65W41bvKccUpOA3EJHHtM4P4jIxxrfbC9G27VZdWovPThSspb8E+0eqz7gK0RIrYYlfVYIUJ0QzvZuvqj2T6D9oXFvoFuhxoIDffWCQDrEkdmfMqOTgUh21sxdrctNK+j7rJSh0iAU8PWpM7x4SfjX0197UoDmcny/mfyNfLNt7QL94hYYQtIC0Nla90oBIGoEwnmRw4ioQoj3urktEWGxjBqgmVKCLYa2UBKydIypvj6xJAlQPGATmKqeu1hLo+ltglydSUHS5wMqGIVOe7yOaHacKUNeqZToePEgrQZ+9J3kec8K9ubk+vH1calBWgAFC/xcIB+HE1oyF9lmImb14lWO3CdTn1pZ0oBTCct9VHeyB+Ejj8a7XSXGNKHXSQShKsBxXNwnpMjj+9xqx7ayytR7dIlAyEnUSOCDgEpHjjhil7l7OjW+oyIcATgj2U5jhjgBwxRcb+PFcxtMrlwR+ybVRSrTs9b8LUFLKl96cpxAxwrqUtutCdTjyc7oAThPIGTx48IrqQEa9FQtOnVSQq1c4hxo+0khxM/5TBHxo+xtXAB9Hum1DkjXoPvQrFU3F04k/WbVCvNBQfPUnn41QHLVeIcaPMgh1PwIBoiQO/y+yBBI3fqHdHXSi3IurSOqwC2Y8CndNFbLcGoKt7otKjAckQP/AJE4PwoPZ7a0/wDT3SPBBJb+IMpq19ax/wBRbAicrSNGo9daJSR7qds0jpbL+BTm5Yd0qU9aJdSsbzrRIKgPvFTZmOeRyE1l7wNhRLBUWznfIKknmCRGOhinNl2BOpi5cZX+JOpM+yFoIVHiU03e+kL+0bYvU4HqyCvhwlIC/kaV8MOTMiOYVk7KyW4ha0oV2aDvKSkkAkTmOGM1JdmA2VpdbJAnSFEHyGImnzTjCVjQp+0dHtbwGf3XB8/KiXUurMqaZufxtEdpHiICtXmk0vgDDvTf1TsW7RZq02oURqk9dK9J+YINabYLSbsrDFwoLSNSkPtgYJgesQojj4VidokdqsJBEKO6rvAY4iB+Qp16IbZTZuuLW2VpWgI0ggEQZmDg+VYjnILeJETX0T0f9HnkT2rjQJPBCsR7+daP6OEmBqMffSmR4if4Vh2vT61n7J1HKdCDx8AqlPpDt1DpLtpeOtORlAUtsKHlwCvHnSyKK+uoLyBhU1QjbSjcMhae6Fn/AGiviDHpztFHdvHT/mhX5ijWv2lX4MlxtR6qZSfyilLJ5pw8tyX2raeyrC7y+wgq9oDSr/UINZu//Zg3g2imsL1hLyCqfwlYV3egKT51hmv2q3Q7zVur9xSfyVRbX7WXhxtWT/ldWn9DTtL25FTcxjswmrXoreW6tS7dgI1qPqk6ikEHIMTpmBB5cqnbbCdbOpT7KULWlSkIaKFJK4Tqg41AkZBAImh7f9tC08bPHhcT+bdEu/thYcHrrBZ8e0QT8YFEueSSRmJHn3Ra1rWtA/4kkcadltGrdLCClpIyQVmRKzw1qUBvKoV9zE8Bx91ZJv8AaZYST9Hu0E+yWz/5VXdftAsnBGp9IJGrUyDI6YXzx7ppJEmZRoKBM9t3xatXXdKtRTgJyoasJ8oBk++vlFrbAm3+rur1AxvEB3jnhu+7pWu9JPSa2uQgIu3GUJ1KUexXJVEJGDhMTNZpCbTcm/PPtBpWNc8AmU45ZM1qglrRXNZYzXuNEIm19Xi2VAegFSjqme6oY3eUwPOrLhhQ+kDsGk8JGrjx+zzw54PSpOWltBBugpWudRKhu+wQUHlzn3VImwTr7RLjnad3sXQQ3HXUgFRP5TTmIwWOyQQnmz3VRUoLGbdJ7ONW7CRHcOO9y4e+qEOLCWoW0nSownG7+OY4n3nhTVKdmKKVJecbKUQUvslxKjHEltUk+7pQl9s1KGx2Sre4AVqJQtWvMYKVQdPKKPiAnO/JDwnAVHTfvS554hatL4VJnUQQVeJkE11S2ohfaq1IaUZ4txp90GK6lcXA7eaLQ0gZftRto1cpnsX0qxwDgOPJVWvO3Kft7ZLgjiWwZ8dSaWrt7VXB1af8zY/SaItLUoMsXiAY9ooPlBqoOnUHkokDM572kc1E3NsrC2XGzzLa5H+hQ/WirJASfUXmjwXqbx8SmavR9NgYQ8OU6Fz+RoZ50D7Wyg5ykqR8oIFNKXpLolnOg5EHqm7P0ggarZq6EcUpSqB4FBCpNUuLtCqFoftFj2VFY/0rCVT5KpUx9FmUuutn8SQvPWUkH5VpbC5uIHZ37LozuvEg/BwH84ozmgRK5dwrbV9xSdKL5l9ONx8FPuAWFAe4++g762Sgan7ZbQ5OW6pRzzG8j4FNGqt3lSXNntOj22DB+LZI+IpfbvtJUdDz9oucpWNY8iRpV8UmiEs1IOhwSLll+BAS+jSQOmreHzoa+sEAS4ypkTHaNntG89Ry6YV7uVMFFa41G0uPOEKPlISffND3LQZ3i3cWZJAC0ntW1eB4ceGFH9KVzQc0zHEUBvh9klGzrdRQTdCRMBLSjkfdyeXEn5VQWASdCtYiQoAiR1jkJxTpva2Ej6cuNKhpQxEx9yZGBzPyon+00lKp2m9lscLcwR7Rg4QOAH5VJ0Nkp31V2xYk9ePosupjrxqotCeInzpztd1lTWlm2uC4CPXEqgg8NTemApXIA/HhSdVi+cFh0kED7NXE8Bw4+FZiNy1h2pUFW9QLRpiPR10pSUpcJK9Ck9g4ClWMTwV7quHo4/8AdauO/wBmNzirEwOn9TRENxrJB0ZgpNJCoivSqeVP1bKWnCrV0w52cqcgqPSAmB58PGhbjZbm+oNFISsIgrBMn4Ejx4U3gOSD2hlySYnpNehw01f2K6NeAdH40mZ9nOa9XsN0Eg9mNKdWXE5/CM5V/Cl8F+ib+oh6qu3tn0JbuAgoQTLbhiCR0mfmKPtduukpK7pHezqbCynxAgSfCRQiNkKOkF1pIUnUZcEA+yrorwzRFrrQhkB23lKyQDpJQZ76jGevPlVGwjP3kj4zZe7nfFUbUu0Pyp1/U4DAIbIBT1USokHoPnQZaY3oWswMbvxnewOHCmDry9Do7diCsHQAIdPtcIEePjVz92vtFk3qMtgFaUGT/hwBwHXhwp8DdL81LxH63+lK0NW8t/bLJEKTAGtXRBzA9xNQKGuyUdDxIXle7CRySRHHjn5UxFyo9jN4lIAIgAy0nwgZJ8KHcf3Fj6Yo726AlULxkqzg8OtCTZemnG+aOJxNZ89eF8FTtJga5+jOtggECSZHJUlM5rqldOtyIu3DgTKVcecb3CupXBs//KdriAM/3dlNV+19+0SOhC1J/SuQ9aK7yHUeSgr+FFp+mDlPmEn9Kk7cXAyu1QRw7kfkcGr4Tt5t7LNiGw+Tj80KLO0PcuFJP42/1FG2/aJA7K/Tw4FRHuzPwoZV0Pv2ST5FQ/Q/Cq1v2/3rdxOOSv5ZrhIW4LjiOp/SU2KbokammnfHSlXzEUW6yEj1+yleKmytAPjACh76zyW7OcLdHhoA/WnlkttIHYbTW3+FSFiJ/wApj+NNOfrNJhI2ciPmoMqsZkLurVc47rgB6/cVTJm6WRubRaeHJL6SOXCVhQHxohu6uo3doWrw6Oaf/IGvXrW4UJXaWTw6tlIJ94Iz7qKUkbb8wg1WS1CTZsPeLDgSf9pk+UUG4pLMZvLMkxCk60HHd+6fz8qvf2aJlezn0xzbcUfhKSKGfvENgJTcXrMzuLSFBWDjiIz4HniuNFza0v59FJvaYiP7QWZbIhDGDH3RkQBzxnpXq9r6gonaD/cSZ7CBHtka+6OQ/KrbjbYVJRfBCS2BoQySMASAfZBknz4VB3bXe/vNw4QZ7A8vv8e6OQ/KhO7KbDXLl/1XP7QRK/rt6d5BkIjjG9GvieX61W9dolc3F9AdSCdPCY3e9lR4fDFXXG2JKydpPzrTkMnHDeO9xPL86gvaSQVH+0LpJDoz2R3AYwd7Kj7q4m/PffQBt+W6+ta3GjMrvz64JIAHhCBk5P8AQrlMslJPZ36vXhJIjw9WMZ8T8qkraaQT/eF2Idg+rO6DG738qPWq3L9Gfr14IeEnQdwH7o38qPXFAm/PffQgG57t19QLy3b1Khi6J7bTBPl6sQmZ8aqfskw79Uew4BOo4/wxu5J68atvbluVg3N0QHeaTug8u9lZqh9xuHPWXQhQ5YQPHe7x91AyuW+7pRs6ffdd1uurIAPfUnBpAnfPq/Du7xNT+gwpf93rENCQXFbgxvd3Kj0Pjihn+xlzT9JwAUkxuDqrPE8uFWWybdToBXdaVIBBIz4uGDwj8/jxlP07LhOXr3RVrYrliNngktEpBWoahHfX488xyqpu0Xoa+pIjtSBKjqUdXBWZ0/ARThz0TZ0tuNF55EHUEqTrUTOnHSeYngeFZ1dqylIJYuCe1IU4CmCAqNAxx5SetLSXp2RrP1+pFXFo7Fx9VZSNQ1Z88NnVj3VMMPdqIYtpLX4dKRjCt6NfKlrzLHrh9GfBEQCoeqGeOMz+lTDbBWn6o8ZbkJ1jfwN+dOMZgV229fy3xXSMr0/NfBXpYd0M+oZjXiYkmeKt7u/wrlNuw+NNuJI1Hd3uMBOffQIQzobP0d078FeoZzlHdxVrjSNTw+iOAgTp1ncHXu5oA38PypiLpr+ZFOuOwn1lsISBG7gdDjjXVWhtJSiLBahpG8Vqzxz3a6qV1/l2U5N0H7fqVCdno5XKB7z/AEaJt0uokt3iRjk4eHv4ihHPoySpJS5KSUkY4gx1xXhVa/4vy/jU/d3eZVJvzr5BMkN3Ubtyk/vjh+tXpTeAYcbUP3fjH60mCbTn2nvT/OphFl/i/wCn+dUDt/7j2UizUftHdaJlu8XAS1b4/Dx8eNHrt7uN7ZrC+pCY/I1nLdnZ8ZW8D00E/CDny+dEJb2fj19yP3D7jx90009/OfyS4TPLlL5psbY/e2OP3Vq/hihnLNkSV7NuEeKVkx8U1Bq5tgCBf3Y/dXA901aL1oDG0roeaV11EDi0691Q+9bIAOq9aE84AHvmKivagghvaD0H7rqJCvfqMfCjl7QcKfVbRDoPFCkCT8UkHyNZu9tBImASeAgcfDlQdizCLcOTr+BTsbROlf19oSkAwxx8BjCBz61Je0sq/vJH3TJYxPtHGE9BSNvZYIB45+NMtludm0UpuLdoFydLiNRP4lGO70FD3tvzRkydOg7JivaKhKv7RgFwEKNuY8STGTyA5daqVtcyf7yI9bO8yYSIGVdVHl+dRRf7+7c2+oKnWtG4f3Y3VCJ+FTTtFX/71t9rICmxHitWO90ok3570obcuH4VFO0jAP8AaemHsepO74qxlZ5fnUBtIiCNphMPSJaO6PaVjKj/AEaILywpB7Roq1FQcLY0wThakxkgc/KoIunITFzYmXioakDlO+vx6DyrnAi+O9cwg3w3JfeXwOpX9onUHZA7IyB7ZPtdBQyr4nWBfKErBAUg+HrFfw8KcLuXdJ+tWWX9QlKckHvqxiOQ8KFu1OKS6fpNmuXRAISC4ep6JH8aUk38d6doFy3fhQV1eT2v19apiNw759pXQAfnU17QOpZO0iQWwCoIO+cbox3Qfyr26cc9d661gxOkCVn2U9EirEKe7RRCrMkMwSAmEJxupzx5Uaz9fqXUl6fSr9g7ZCFtTfTCYOpCgE5G4k8ZgaZx760Q2i3con6QpKkySpOCnePrCOBA3jPDu8MCspbF4m3g2Z3TpSdMJEHeVnvfrV1pdOhuCu2jtCEgFIUTImT0MBPlNLI36ppifprwTDaGzFwv604A4EhOFDWtQJGrOAhAnJySaTkStCvp7hSptR1QqQlIHDw/ga0LV07Kwew7QJ0GFJAU46YOniUaUfdgg44VVepUo6muxSQkNNEhJGjMhSR3DgZEjPAV0jc+6Pu3Lssmtfq0E3a5KpCdK40z3h48TU23UEuxeuJTGNQVKj0OeFMNrsuBkEdgpucYTJ0wNYMwUqIURVyNl3rj5SlhtxxaMQ3yxy5cQJ4V0rr9S6YuW78KShbelOq7dnTmAqBxxxrq3Po96LL7GF3uz2VJUQptSdZScYKtQB48pHjXtJ4jNvQ905hxJ06j6Un2khsOKKkDMKnrrz/GqB2YJ3EmDHD4fGrtqKlCVQT6oDHVCiM+6hsyBjfbn4T/ACrdNebhnWauRoH3Ez8/Kimnt09mhIVHGAYHMkdBQV0mC5HsoVj50daOKQVQdMvJJA8sZieflRxJcG0qStpHRCQAYjUQCcGOmT0NHWe0e0xAxB4DicdKSbRaICzPByc+MHj50MNqFpQSEairODkie6POlc8DNMIZdRq2SLtSFDuwQZkQeHCRy8KJTcDSTuwOOB1j88V88ufSJxc605KyoQCIScaD1xInxpmnaesQhC08DKsDJyB7XAfCalDiBxu8lWLBLWjdfVP7r6PvbqEqPEpEE8cY8vyqtb7AGkakwondnJgZOc9KSWdwouHPBPTnAHnPjVqFrUpJkGUknlmI5DxqqiQibxTajmSCZGOA5j31Fh5tAKQyCCZMgEk8gSeQoN10gIkEDSZxz91SDs6OOdU4PQ0aIVCLF+3qMspIKgo7qckTCj1qYu2lEQwkkr15SnvcietKkKJ7sHcIOeCp5+PhRmznFaSMciceWPLFASKYzCq2kqVAz41cm5tykTbIJ1azu95YGJzkHkOVUXvEUOlyIH4v0okA5oAkZI/XbHUTboO9rOO8REDy5R4GpXBtFawWU76pUQDnQJgHkD4UttyYOFGDBOk4yYnpmrVhQKcABQ1iTykjgPGaWTdE3vDaUQ5ZWp7Q9mN4YI+6kCd0ePCah/Z1mVD1XD1aROAdIVPiY5nnNQCz2ZRu94p7vMAkfKqGzKgqNKpn4jez5xXYW6I4nAf5FMFej1sNEtSE8Rq73iojz4UOvYFvpI7PJVMzmPZHQcqkjbCTIlQI3VDSeCeXxHyqxja/aLaS2tM8EqUNKUxJ1KnqfhQ/tyyCP96dCV6jZ9vqKtBEA6N47pPE+f8ACo7P2cy2pvSj7MGJ4qUrEyOH8BRFxcEiA6CkwRIGQJAkfd54HWuDqwjtiJAhKYggiCOBj9aIYw7EC+KKYlcbG0fW4m+1ElyUOstoBCRxSoCBHQpov0k20q4fK21uNs6UtFAMEoQZSFj70yZGeXU0Am6SppSUgkp3iqABBx16TRDa0uPJUDpbUkxG8d0hJxG7IzOaQQWA4pJzHikYZpK9sppxSlvS4tRkqMDyEDAAHIV5TzZt40pJKzO8QJTwSOAwOldVJM/1Uy6L/seaz20biGUj8ce4ifzFXhvebPRJHxAj9aBvGVON6UAk6gcU5b2argT8v4mlxCZmiWnCJb1FbZWd1I7uk+VFsbPdVqAGUgKVGYHJRo5hkhIT0EdKuSTBGBPz8+tK6LonbA1KBRsEqy4qQeIBq1Xo8zqStWdGQI/WaLt2yDMCOYgfKitXRCj76k5081ZjA3JWbKvG2BpFu2sTO8mCJ8cz5VT6Rpau9EDsCieCAoHVHGCDiKsS6rkk1xec6fGlFDMJzUSOSz9v6NQrD6YOMpUnnjkaar9EFpMOXDTZ4kFUETkCrClw/eA8pFUrspMkyep/nT43aqfhNOYVdx6GqUBoumTHLV+tQT6MuJACn2sfjmrTsiT3R8ZqQ2X4fkK7xHarjCZKUkuY2Cn1k3TYJcI68ABPGhlWfZSkOJcnOpMx5Zppb2PeJMb6uJHWle2zoURMwB86pDcSaqcVjQ2gS55ck1402TMeFUqVTP0eb1LUPw/rVXGlFFra1Q9stTaHUqBPaaQk4wdUz8qvddUphCEwVoWQeUYGPGRB86a7QtgktYJ9anw8P1r20tlKcumwUoXrJ31hEDs25JJ4geFZi+VXLUGA0Czq15z5/pVtrZrc0hCCorVA5Aq4xJxwn4UwuE2duRqUbtzICUy20DxyrvL4coFZ/aj/AGtwVFKUjSCEIGlIyE4HlBnwpv6jF/gKanLyz6JBADf8jXQXJOb2zQwFKceQ48AAGWxqSDgescBAHkmTQF131ApCYUQUp4AjEDw41bsm2S+4htZISs504IMSY94rzaGH3h/iq/5E/rSscRFwF06T57LPFM8AwsYEqy5IRxWIH9TUjcK0hJOBwFDg7xH9dRXjiuFaMW1Rw7FcHSEkTiZ/hVjN48gFLYSWz3zGRPDnnnHTNCrqZehJHtCD7jNA1TAbkSxcqQCEqgEz78D9K6qG3MV7RkkX/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1"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27" descr="https://encrypted-tbn2.gstatic.com/images?q=tbn:ANd9GcQqRK-30NECKK9CWT8cE2ZFQ_oe86aWxZ4Y32HIOFUmYbj8Uby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33" descr="http://2.bp.blogspot.com/-zNdt4hrywzw/T610iC3SBRI/AAAAAAAAALk/y0s2YlNQZMU/s1600/S-Curve.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35" descr="http://2.bp.blogspot.com/-zNdt4hrywzw/T610iC3SBRI/AAAAAAAAALk/y0s2YlNQZMU/s1600/S-Curve.PN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2" descr="http://www.qy-mobile.com/media/2015/05/ecandy-multifunctional-conversion-travel-all-in-one-power-adapter-plugglobal-convertertravel-abroad-socketuniversal-travel-adapter-with-usb.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4" descr="http://www.qy-mobile.com/media/2015/05/ecandy-multifunctional-conversion-travel-all-in-one-power-adapter-plugglobal-convertertravel-abroad-socketuniversal-travel-adapter-with-usb.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AutoShape 10" descr="https://encrypted-tbn2.gstatic.com/images?q=tbn:ANd9GcRrcqxhZMRLhK-hCYq5CNVaodj9RIdVcY6SwOjoh2bBRnJyEIm_"/>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574724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0" y="73262"/>
            <a:ext cx="8229600" cy="654324"/>
          </a:xfrm>
        </p:spPr>
        <p:txBody>
          <a:bodyPr>
            <a:normAutofit/>
          </a:bodyPr>
          <a:lstStyle/>
          <a:p>
            <a:pPr algn="l"/>
            <a:r>
              <a:rPr lang="en-US" sz="3200" dirty="0" smtClean="0"/>
              <a:t>Key points of establishing an EMC Lab</a:t>
            </a:r>
            <a:endParaRPr lang="en-US" sz="3200" dirty="0"/>
          </a:p>
        </p:txBody>
      </p:sp>
      <p:sp>
        <p:nvSpPr>
          <p:cNvPr id="3" name="Content Placeholder 2"/>
          <p:cNvSpPr>
            <a:spLocks noGrp="1"/>
          </p:cNvSpPr>
          <p:nvPr>
            <p:ph idx="1"/>
          </p:nvPr>
        </p:nvSpPr>
        <p:spPr>
          <a:xfrm>
            <a:off x="457200" y="922337"/>
            <a:ext cx="8229600" cy="4877331"/>
          </a:xfrm>
        </p:spPr>
        <p:txBody>
          <a:bodyPr>
            <a:normAutofit/>
          </a:bodyPr>
          <a:lstStyle/>
          <a:p>
            <a:r>
              <a:rPr lang="en-US" altLang="zh-CN" sz="3000" dirty="0" smtClean="0"/>
              <a:t>Some methods to improve efficiency</a:t>
            </a:r>
          </a:p>
          <a:p>
            <a:pPr lvl="1"/>
            <a:r>
              <a:rPr lang="en-US" altLang="zh-CN" dirty="0" smtClean="0"/>
              <a:t>Dual antenna masts </a:t>
            </a:r>
          </a:p>
          <a:p>
            <a:pPr lvl="2"/>
            <a:r>
              <a:rPr lang="en-US" altLang="zh-CN" dirty="0" smtClean="0"/>
              <a:t>For broad bands sweeping, using two antennas</a:t>
            </a:r>
          </a:p>
          <a:p>
            <a:pPr lvl="2"/>
            <a:r>
              <a:rPr lang="en-US" altLang="zh-CN" dirty="0" smtClean="0"/>
              <a:t>In the same band, test two polarizations at the same time</a:t>
            </a:r>
          </a:p>
          <a:p>
            <a:pPr marL="914400" lvl="2" indent="0">
              <a:buNone/>
            </a:pPr>
            <a:r>
              <a:rPr lang="en-US" altLang="zh-CN" dirty="0" smtClean="0">
                <a:solidFill>
                  <a:srgbClr val="FF0000"/>
                </a:solidFill>
              </a:rPr>
              <a:t>NOTE: Consider them in site validation</a:t>
            </a:r>
          </a:p>
          <a:p>
            <a:pPr lvl="1"/>
            <a:r>
              <a:rPr lang="en-US" altLang="zh-CN" dirty="0" smtClean="0"/>
              <a:t>Using latest Time-Domain test receiver</a:t>
            </a:r>
          </a:p>
          <a:p>
            <a:pPr lvl="1"/>
            <a:r>
              <a:rPr lang="en-US" altLang="zh-CN" dirty="0" smtClean="0"/>
              <a:t>Using </a:t>
            </a:r>
            <a:r>
              <a:rPr lang="en-US" altLang="zh-CN" dirty="0"/>
              <a:t>multi-tone immunity test </a:t>
            </a:r>
            <a:r>
              <a:rPr lang="en-US" altLang="zh-CN" dirty="0" smtClean="0"/>
              <a:t>system</a:t>
            </a:r>
          </a:p>
          <a:p>
            <a:pPr lvl="1"/>
            <a:r>
              <a:rPr lang="en-US" altLang="zh-CN" dirty="0" smtClean="0"/>
              <a:t>Antennas should be bought in pairs</a:t>
            </a:r>
          </a:p>
          <a:p>
            <a:pPr lvl="2"/>
            <a:r>
              <a:rPr lang="en-US" altLang="zh-CN" dirty="0" smtClean="0"/>
              <a:t>For backup during calibration (oversea..)</a:t>
            </a:r>
            <a:endParaRPr lang="en-US" altLang="zh-CN" dirty="0"/>
          </a:p>
          <a:p>
            <a:pPr lvl="1"/>
            <a:endParaRPr lang="en-US" altLang="zh-CN" dirty="0" smtClean="0"/>
          </a:p>
        </p:txBody>
      </p:sp>
      <p:sp>
        <p:nvSpPr>
          <p:cNvPr id="4" name="AutoShape 2" descr="“ict”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data:image/jpeg;base64,/9j/4AAQSkZJRgABAQAAAQABAAD/2wCEAAkGBxMTEhUUExQWFhUWFxcYGBcYGRwdFhcZGBUXGBcVGRcaHCghGx0lHRkYITEhJSkrLi4uFx8zODMsNygtLisBCgoKDg0OGxAQGzIkICYsLC0sLy8yLDQsLDIyNDQsLDQsLzQsLC8tLCw0LzQsLCwsLCw0LCwvLCwsLCwsLCwsLP/AABEIAMkA+wMBEQACEQEDEQH/xAAcAAEAAgMBAQEAAAAAAAAAAAAABAUCAwYBBwj/xABKEAACAQIDBQUDCAYGCQUAAAABAhEAAwQSIQUGMUFREyJhcZEygaEHM0JScrHB0RRikpOy8CMkVKLC0hUWRFNzgrPh8UNjg6Pi/8QAGwEBAAIDAQEAAAAAAAAAAAAAAAMEAgUGAQf/xAA7EQACAQIEAwUHAwMDBAMAAAAAAQIDEQQSITEFQVETYXGBkQYiobHB0fAUMuEVQlIjU/EWcqLSNENi/9oADAMBAAIRAxEAPwD7jQCgFAKAUAoBQCgFAKAUAoBQCgFAKAUAoBQCgFAKAUAoBQCgFAKAUAoBQCgFAKAUAoBQCgFAKAUAoBQCgFAKAUAoBQEDae2sPh47a6lsngGOp8QONYTqwh+52LWHwVfEX7KDlboVb784Af7QPcjn7lqF4yiv7vmXFwLHv/6/jH7m7Zu9+DvuEt3hmJgBlZcx6DMBJ8KyhiaU3ZMjxHCMZQjnnDTuadvGzZe1Oa0UBx2+G3LqXOytNkgAsw4kngB0ER61puJYupCapwdtL3N9wrBUqkHUqK+tkjnWx+LK5jdvZTMGWAMROo8x61q5VcVbM5St5m2VDCKWVRjfyNX6Zfme2uz9tvzqPtar/ufqyXsaG2ReiO33Q2s95XS5q1vL3uoaYnxGU/Ct/wAMxFSrBqbu1zOa4phqdGadPRPkdDWyNWKAUAoBQCgFAKAUAoBQCgFAKAUAoBQCgFAKAUAoBQHx3fHDvd2hdAliXREH/KoA8BJJ95NafExcqzXgd5wmrClgIt6Kzb9WaU2HY7MubraP2ZdQuXNlzZhbJzsg4ZpBP1ax7Gnlvfu/FvYlePxHaZVBbZra3tta+yl3Wa7yq2js9rWccGQGCDpwlWU9DoQfEVE6bjKzLccVGpTUls/yz+TPvOGYlFJ4lR91b5bHzWX7mbK9MTgN6sv6Tck8k0/5BXP8Tt2+vRHScLzdhp1Zb28Wl9Wt23LZ0VezI7toKVDOSSCeOnWPS7GrDEJwhK91t0tz5fyUZUp4eSnONrNu/OV9lzXj0KTH7NFpFuB1uIxIzJETJ04ydBxrWV8MqUFNSUk+aNpQxTqzcHFxa5P/AIINjatyy57Bozhc2gPszHEeJro/ZrD0qsKjkr6r6nH+1+LxFCdJU5WupdH06pks7x4sH5z+6v5V036LDtft+LOM/qeN/wBx+kfsdju7tX9ItkkQynK0cOAII9xrTYugqM7LY6jhmMliqOaa1Ts+jLWqpsRQCgFAKAUAoBQCgFAKAUAoBQCgFAKAUAoBQCgPkO3toi3tO7nMILkEgagPaClvGM0+6tRWnlxDvt/B2uBpOfDoqO9rryle3nawGAujAle7mOKD9rmHZdj2GXtO29nJm5TPhNe9lLsrc778rW6mTxVJ4xT5dnbL/dmzXtl3vbnt32Oe2ztHMXFtiUCLbQtxYW7a2wxB4Tln31DrOoow1vZLv5L1LkYqnQcqun7pPortyfpc7K/8qoU5bWGLKAAGZ8pMDjlCmB76+g0vZ1uKdSpZ9Er/ABuj5XU4iszyxuiO3ysXeWFQedwn/CKmXs5T51H6fyYf1B/4nPbS3re/eNxrYXNAgE6QAOYrXY32Oo13njValbomvo/ibHCe0VTDxyOmmvGzLXd/bwtXBcyhlIKsCNcpPeA10OlcNVoVeF4t0qqv9U+a/O46qM6fEsKp021fbua6+H8olbV28ly2lq1bFq2vey8TmJMkNxiDVbE4mNSCpwjlivmTYbCypzdSpLNJ6X7vA1bIyOl+4Z/o+zE/R1MN5nUV0ns1nimuUn8lc5D2wVOdpc4r5tIs8Rhci5nIEFVK6yCyZwDpEhYnpMV08KuaVo97+NjiquFdOGaT5pW72r/Lf0Oj3KdQl3vD5wc//bStTxKajUWZ20+pveC5Y0Za/wB30R0a3AeBB8jWvjUhLRNM3KknszOsz0UAoBQCgFAKAUAoBQCgFAKAUAoBQCgFAKAUB86303AvX8Q1/DPb/pILpcLLDBQsqyq0yANCBrOusClXwnaSzJm/4fxpYekqVSN0trHOj5MtodcKPO6/4Wah/QPqXX7RU+UH8DXjPk5xlu29y9csBLalyLZd2bLrl7yKBPXXyq/w3B5MXTk3e0ka7ifG+2w06cI2ummV2z9kdq4WQo4sxgQJA0nSSSPidYivoVbE9nDNv0/PzpzOEp087sXCbLw0x2S5MgbN257XUzm0bJPZnNGWJEc5qk8RXtfM73tbLp8r76b3LGSne1la3XX8tqVe0Nkdm5UHMORHnBB8QQR7p51bo4ntI3ejK9SnkdjrNytz8NiLDPeFzMLjL3bjqIAU8FI11NcjxujTrYnNNX0XzZvOGYqtSo5YSsrnHb97OGFx5s2s4tZEYKzu0yDJktPEHnyqDCcKw1VXcEeYzi+Lpyspm/ZW0TbtuihQtwQwgxxnSTprrNdBSwdOCio6ZdjlcRi6k3PNrm3v9NSxxm8Fy6CGKwzZjCgEmACZ8co9Kkp4SFN3j4ENXFVaqalbV3en50JGxWzq7cs0e8KK4L2sUZYuK3tFfNl3A02qevUu7Vlrbj6LCOB/EVzMqMqU+jXQ2GRwZ3eBvF7SOeLIrHzKgmu1pScoJvojbRd4pm+szIUAoBQGi5i0BylhI4jpPCgAxifWFAe/pSfWFAe/pCfWX1FAe9uv1l9RQHvar1HrQHucdRQHs0B7QCgFAKAUAoBQGvEX1RWdjCqCSfAUMKlSNODnLZK7OYub6LOlliPFgPhBry5zsvaJX92np3v+GVW8m+GfC3l7KJRhJaY8YjWrWBs8TTX/AOl8zyHHJVn2fZ2vpe/8HEbuY83LjWyVzMO7m0XRXUjQjWHzeSHnFdljKShBTV7Le3in39LeL6Fyhu1+fmpPQXDcKgWM3YKAuZpzFFsxEmAHJX3VXbgoXea2Z9NruXy1JVF3tpt/BXbx7VK3cile5mBy8JLGBrzChZ6GRyqzg8OnTzNb9fzre3dqRV3eVuhN2HvZirVsrbZVUsT7IOpiePkK0nEMPTdZ3R2Hs/gaFbCZqiu8z5vuNe3MbcxhU38rFPZYKFYA8pXiPA1BSjGm/d0NxU4JgKqtOHxf3Ol3R3SweJtFmF0OjZWi4YOgIYdJB4eBqCvi69Odoy08jk+I8DwuGq5Yq6eqPnuzNmvdK57jqpiTxIEdBxrSS47iNnO3kab9Nh1/afScBZGHtxbUBkgRmnJM6gz/AEhYSSeVafETnmlVt7/PW9vD/K63/wASS+XWK1+Xh1+hjaxw6Vq82mxF2h3my/mbX/DT+EV2NL9i8EbaH7USqzMhQCgFAUO1E/pz+tbU+9WIP3igKDa29eGw14WLjP2hVWCqjNIZiqnTqwjzigK8/KXs0Eg3yCDBBVgQRxBEUBkPlL2Z/aR+yfyoDYvyj7MP+1L6H8qA2j5QtmH/AGu38fyoDYu/2zP7Za9f+1AbBvzs3+2WP2xQGKb54DOT+n4fIVUBMyiGBbM2adZBURyy+NASV3x2eeGMsfvF/OgNg3rwR4Yux+8X86A2DeXC8sVa/eL+dAe/6xYflirf70fnQGQ3gs8sTb/er+dAS8FtHOVK3A6zBIYEctNKAlbyj+rXPJf4loynxBXws13HBDDEqzAd1Yk8hNYnGrDScHUS0W76GnH7LNzDXDmCBlK25+m3h+qOtTYar2VaNTo0y3QwvZwWIm7K/urnLwPl72byvlNu4HB4BWnTmCBry1FfQIY7DVI3U1Zm3gs+sNfAtG2ztEiJxGoClhbbtCBOhuBc5Gp4n6R61Alw9O94+unpe3wJ7Vu8prhdTlKOG+qVYH0IqxLHYeKvnTEMHWn+2Dfkd9sD+rYWy0L2t3tGZmUOUAuFBbWQQOEnnqK5TE1liK0pcuh2HC8FOFN0qvJ7J21avrbf/ktMabb27V2FRnNxWyjKrFCvfC8B7UGOa1FC6bj4G0oOcJyp3bSs1fVq99Php3GzZO8NzCl0tqjBiGJafqgaQRWk4rip0qiUUtjGvgaeKnmm2raaf8FNgma0QUJBXQHSRpHTpXOxzRlmT1KC9ncKndTn6x/9SXh8bdEAOwyhguvANOYe+sM00lZ7Xt57kNX2bpZf9KpJNbXs18EjLC271xglq27M3DusFH6zPEBfGlPBVajtlscf+mqZsrR9cwtrIirxyqFnyEV1SVlY26VlY216eigFAKAp9uCLlpuudfUBh/CaA4HfDCIcbZLorZ7DiWAMGzdRhE/8Un3Vf4fGEqjjJJ6czQe0FSrToRnTk4+9Z2bW6f2Ku5sHDHvHDWdSdezXU8TrHGtx2FG9sq9EcssZjMubtJW/7n9zQ2wML/Z7P7tfyrL9NR/wXoguIYv/AHZerNb7vYTT+r2j1GQCNeHjI6U/S0m37i9EWFxDEJJ9rJvxZd2Nm7MyjNgsPMCYtrxjWqEuHauxs4cblb3m7ldtPYGzmcFcPaUZdQqxBk/HhVepwqpKXu6G/wCG+0GFp0Wq8VKV76rl0McBu9s5H72HtMCB7Y4SQZ04aV5S4XUTbldmfEeOYWpTiqKUZXW3T81Jb7K2Rr/U7UjpMT55qsrhjZp3xZrmaf8ARGx+eDt+4t/nrJ8KfIR4w+ZqGxtjFoOFtgdc1zTpoHo+FNLvJI8Vbl3FVt7YuyzaPYYcK8iDmedDroXI4VLh+GRUv9RfMVOIza9x/BHEXNl2ZgpEaEieup4617LAUF/b8WTxxdV8/kMLs9A4NsZWBkMToB1M9OJqN4Kgldx+L+5LHEVW7J/I+x/JfYv2sM4vqUl1e3myglTaRPZGojIvESZrl8dxbhtKrkhUWm9rvXxs/gbSjRrSheUTuN48UtzDXEQguQIWY1zA8TpVT+t4H/c+EvsR4zB1qlCcIx1aOCt4m/hWDMkK2hBgo4+qYJH8+dWMPj8PiG1Slf1v6Oxyyw+L4fLPOFk9He1n3O1/L/ki7Q2s91szchCqOCjoBVrMiriK06880/Jcku437qbds4fF9pfuBEFlxJk6l7cAAAknQ+lerVm79n8HVrVZdnG+nl67Haj5RNm/2j/67v8AkrOzOuXCMW/7f/KP3Pl2+O00v429dstmtvkytqJi0inRoI1BqzSdlY6DAYGvSoqMo66819yyxe9iGzZtDC2u4O8HBKg8O5lYETxJJ58+Nexg1Jtsr0+G1KdWcpzab6b+fLwKvGbVa6QWygKMqqoyoij6KqOAqePumwpUI0lZc9W3q34ssd3GQ9o7BWKlFVW9kkjvMRzgAacO94Vo+KSj2l3q7K1ytiHNzUYtpc2vgu6/0Ogv7Hd1S4llhnUkhQcvtGGAPCVgxWvnh5ySlGO5ThjIQlKEp7PS+/4mRL2zmQw6lTEweMa61XnRlF2kizDERmrxdz6XslYsWh0tp/CK6CH7UcnVd5vxZLrIwFAKAUAoCq3iHcRvq3UP7Up/ioDi9+VIOEcDheZD4Lcsuf4kSrmAlauu81PHKangp35WfxK9GgzAMcjqDpzFdA1dWODpvI82jNAnmR4QIHLT4TPnWSViR1M2m2nr/wAmDD7wI56+FZ3PIxua3/PSvYu6JJLK7bGM6EZoHTXvdOHnz8a9e60v9CSm7JrNb6nuEw6ue84USBBOpmeHlpPnXlarKFrK5Ph6Mal7uxKubLtfXiPHj48KjVep0J+xht+fIhY/Z9pUYq8tAgZuBkSeAnnp41lCpVk7NWJHCnFXWv54FNfHeKyDlMZl9lhOhB8uZqxBt3lawlZWjch3zP8AP5Vnl0M4yuxu3sdcTiuzYae0dYHkfWfdHOtJxbESoQ9zduy+/kb7hdCNWV57RV338kvNteR9Lxm5uFyBsgGTKynTUhuEcIOnADjXK4iVaNKco1JXyvnvp0N8qsZWi4Rt4LTz3+JddiTMDhx1A+81wdHATqQc42st7tIvSqpOzNJsEmBE/aX86mp8OqTdoNPwkvueOqlv8mV2KwouvassTkuOQ0cdFLaHlqoq3winbExZXxtOFWi4TV0Wg+TzC/Xvftj/AC12ll0NB/S8N/j8X9z5rvzsG3h8WbdrNlCIZYySTM6+lSxWh2vAaMKWFywVvefyRV7O2NcutktoWbjAjQaaknQDWsnZbm4qYinQjmqOyLzaW6jYe2rO6lywBRdcoKsZJPGY6Dnxr2DuyPBcTjiajjGLSSvd89V+bk7dLdS1jHuLda4otqpGQgEliwM5lPQVlVm1axBxrG1KMYOn3nR4v5MsKlt2F3EEqrEDMnEAkcLc1E6sjRf1jEvS69DgdnQiAD+Z51zFWpKpLNLc6CKsj6bgd8MItu2puNKooPcbiFAPKtrDHUVFK/wZztXh2IlOTS3b5o5re7bVq/dVrTEqLcEkEayx5+YrX4ytGrNOPQ2nD6E6NNxmtbkvCb+X1RVFq3CgAe1yEda72nwik4JuT2XQ+cV+MVlUklFbvr18S22Lvs1y6qXraqGIUMpOhJgSD4kVFieFKEHKEr26mWG4vKdRQqRVnpdHaVpTfCgFAKAr9vpOHu+C5v2O8PuoDjt+UzYMsPoXLFz3LeTN/dLVLQllqRfeitjI5sPNL/F+ttClauoR8yNZrGrVhRg6k3ZLdljD0KuIqxpUleT0SMFeCCOIIPhpWvpcb4fXmqUal3LRaP52sbup7N8Vw0HWnSso6vWL0XcncywWAe4SqDNEk6xxJPOrGP4pheHU1PEyypuy0b18kyjhsFXxk2qKvZK+qXzG0NmXLQBuKAG0GoOv51Fw3jmC4jKUMPO7WrVmtPNInxXDcTg0p1I2T70yLbwzsJA0PWttKpFGvU0nZkW9bImR7PHwrN1YqOYuYTDzxNWNKnvJpLpq7K5EY8dDHWOHQE+41Wp42E5KOqfl9zqcd7IY7BUJV5uDUVdpSd+96pbcyfsvYdy+C6MkKYIaePQiOkc+dazjHtHh+GTVOtCTbV/dtbpza5mmwuDnWWaLXmVO2cE9m41t4kRw4QRIjw1rYcM4hRx+GVeldJ30e6a67/PYyq0p055ZGW6GOFjHJnOUMMpPQngfiDWu45HNSjUX9ru/DZ/O5vODP3p0nvKOnlZ/Rn1jF2xlLSdAzZfolgIDZeXEnTTgeImubxbtQn/2v5G1gtV4oxs4ocSwBBmOunDhw61yOCqwULymk07pddLWem3Xu05l6onfY87ZJ4qveVpmZgzHDh0/71bpyo6JSjFKSlo2723T02/x6c97mDzeOjX59Tm9t7bOG7O+FDm25bLMT3SOMGONZ+z8O2xkISdr/YkqRUlYjD5X7v8AZU/eH/LX0z+jUrfvfovuRfpI9Tntr7ytjLpvG2EJAWJn2RxmBWsxVFUKnZxdzo+E4dKhvzZM2RcvJbu3RmtgqirdykLDXkDENGunSqrepPiIUZ1IU3aVm243V9Iu2n3J+2msWbaraxC4h3cO5A0GVWEyCdSW4EzpWUZO92Y4Ltq1RyqU8iSsvVfboTdytslHulUElUBknkXrUcZ4hUwyi4JO99zV+0icFTt3/Q7JNv3Pqr8fzrnv+oMSv7Y/H7nLdozkMTutZZyVL2lJ0RSuQeC5lJA8JMeVVJcVqOWZwVuiv/PyNjT4vXisrs/EnXtwLPYtdW/d0RmAITkCYPd6iupoYSjXhGcW7Mn/AKxWtey/PM5PY2BRmPaOphGKqxCozgDKrn6vHmK3keA0aTU/elqr+HhY00/aTEVk4PLG6evf430OivYC1Nw2lLh2ItBQzQiEdpdETpm7gJ6NW7p1qnuqo7W/deyu3svTV+Rz9WhD3nTje792ybslu/XRfAibPsqbtuCD/SW/+otTYiTVKV+j+RVw8E6sPFfM+s1yp2IoBQCgML9vMrKeYI9RFAcNtWwb2z7tvm+HdfJuzIn1ry9j21zmsNeFy2jjg6KwPmAZrrISzRTPls49lUlBrZtG22dVPjqTwI4QB5zrVbiFLtsLVgucXp320+hsuE1v0+Lozat78de69n9fxEy/j7D2iCArgBQANCse0dOPHWeQ93zOliKayTtacXG1udmvj/B9prYOrJTg3eEk735XT+H8+fu6+KCXTmIAZefWQfumuz9r6DqYGNSMc2SabVr6ap6eZ8n9mqqhi3Bu2aLXnuT97MZae0AGGYOCACJJgiNDMQT6VzfsrKf9RWSm4pwkm2rdGvlzOj4/GH6NuTTs07X35FNsnbqYdStxA08OAg+8GvouJwsqsk1Kxx+CxEaWa8M1/h8yqx+NF241xRAYgx8OQgwPKp6VO1PI9eVzKFZ0q0ay0tJSS8HdEbF7TuCytooZks08AZI7qjhIy6kTpppWhowr9qmo81+XPr+P4hwqrQrSdePvQaS1vtz0ve/L11LLdnbww2cEnvEEQCdQCDoAT09Kj9puHYuvOjXwivKOZPVLR2tvZWWvqfMeGYnsrxfMrN6dqJfv5ypJyQQQV70kiRAMa+FT+zmFxdHDTWIWVubktU90r7XW6JcXVjOonuc5jdk3yAVs3T5W29eFXsVj8E1klVh3rNH7k+FoYmMs0YSXNOzL7A71Y+3a7O5hbl2BAYo4YCI1OXXjXLVqFF3jSrQcXpZyV18TpadZT96rTlGXOyun5aW+KMjv8qiLtm4jgd5dPhMGtH/0piJLNSnGUeTv/DDx8E7STT70drh9n4i4YVFOk+2OH8mqf9Br9V8fsS/qYnJfKBYv2Wt2roVQ6lhDSdDGugA9010ns9wZ0a3bTd2trGUanaPQrcLsi4LK3Ew4u5yfa4BAFywAwgsS3e490cOfWVMXDtHCU8tunXW/LlpoJ1Fe2a1it2hZ7C69sggSSs6nKeHD7/CtbilOtatHW6s7dUbzhGPpxp5Ju2vkXeI21j8TYS2VuvZWAMlkw2TQSyrrH4da17vF2aLlCPDqFV1ISWZ9/XexXLhL8x2N6enZvPplpmL/AOtw3+4vVHX7i4FkzveUqGhQhOVu7mkkcRqeB10rneLYqjOpGElmUb31tr49xyHHeIUsRUjCGqjfU+hWdkoyhgzQQCOHP3V7DgeGqRU4ylZ6rbn5GkUUyNjMGqMACSeJmNOnCtVxHAUsNNQg23a7vby2SMJRVyWlsnAuFEk27oAHEk54FdXw1ZcPTXcZJe4fEsJihA10jl08K79R6HJyj1OmwW9qLccm23ZnsezVWAKCw2ZEJI1B+l4k1UngJSgknr7121vm3flyLkMUlJtrT3bJcsuy8+ZB2TjDdxlmBq+IttA5TdDN7gJPkKmxMVTw0l0jb4WIMPFzxEXb+6/xufb6486sUAoBQCgOWtJHaL9W5cHuLEj4EV4z1Hz7YqhbCp/uy9r907W/8NdNg5Xoxfd8j5xxSm4Y2pHvv66/UmPqSTqTxPOrMUktCrOUm2pbhcODH9GvmQfWarSrUIN+9Z+RZjjJNKErW21v4dTTfAWdc2UEtIEd0EtEmGAj39KtU554367eex5GCzrs3d/nqvyxA/0vaOgCgyNeziPDhwPjVh4Sa95/MuOFfK7xXwN2crqPLhP3+VRVJQiveLfBuF4viNWUMO0mld5tFvbo/kabzE6sI84H88qUq0HpEucX4Bi+HxjUruMlK+sXtblql9djNcNdddMxX3kaf+PhWbdOMu806lUcebRV3AZgcQY9DrVfH4v9Lh5VlHNa2ni0jbcF4esfjIYaU8l762vsm9rrp1+xabE2a4xC9qsGCRqDrGnDnB+6uK4zxyriMFOjkyXts91fVefyO6o+zeHwVWGIhV7S11qra8n8/psdthtm3HBKCYMcQDwnQGuNocOq14uVNJ29TY1MVTptKTNDWGBgyCOXMVVlQcW4yVmSqcWro5D5RMMr2xmSXVGYNHAAMTJB0By851jrI6n2UlOnWlFP3Xy79Puaji9OMqSlbVM6fdHeJUsYZ3zFuxthtNSRbAJ16kTXVrh1WTbWi7zlcRxvD0ZZLOT52t9Win+URf0+7auWiFFtGUh5BJLTpANbPBYaVBNS5ih7T4aF7wl/4/8AsStl3ezw1u0RmZEAOWNY6SRVHE8PqTqymmrN/nI8ftHhJz1Uld819mz5zvXtFbuILKGEKFIYQQVLTpPjV/B0ZUqeWXU6bD2dNNO6eq8D7V8kIP8AouyTza8R5ds+tafHu9eRXrfvZ2dUyI+Z3L0Xbv8Axbn/AFGrhccv9efiyhOXvMsm20wAFtmVQAIJB158uFZyx9WCUaEnGKS0dnr9jLtXyNeK2gGuFhmgx7R14DpVfF1FWqyqRvr132MZTu7o6vdtpw1o9QT6sa7TAK2Ghfoi5T/aiDjdyMBdcu9gZmMnK7oCTqTCMBJ6xW1p42vTWWMtCKeFozd5R1Ix+TvZ3+5Yf/Ne/G5Un9SxX+fy+xj+iof4lhsXdXCYVs9m1D8MzMzMAeIBcmPdUNbF1qytOVySnQp09YqxdVXJhQCgFAKA5vErF+8I4lGHvQA/FTQHCWQbd/FhRAt4hmnSALqLenXqXat3w+UXRyvr/P1OM45RnHGdpDnFfVfJCBoBAj4/l7q2dtbmhz+7a3mW+FxVoKMwMgaAcD4E8Ry18DXN4uOWtJd/z1LVN0NXNeCWz7nzXjrpfnZlNjSGdo4H8VE1vOHTvQXdcjvllGSOeu7fTsimXvAkZMmgOb2s09J8fdW5/SvtMzlp1udZeLplqL4VM4BLdI0A01158fKOdazFRnKGh77J4uhheIf6ssqkpRu9ls1d97X5c147a3bvopCySJMkSSYJgdfgKrYGE4z1R0PtRiMFPh6hTqxlNSi/d8Gntc9w21rtrRELrGqwSJLTwHv+NX6tOlLWbsziMLKSTy6rmiqe60lmBDGZnjJHH8ajxmHWJw06UXa6dvoXOGYv9Fjaddq+Vq/hs/gXO720Lr4i2biqBkeIIk8NWEnX0r57xfhtfC4Z1KrTs0tL8/I+j0+NYTGf6NBSTeutrWXSzfU7rAw0SGWWyq49kNGin38wa0WFhGaWZNNu0ZLZPkn90eVm47WdldrnY3Ym/ntF2HfttkY9QeHvnSpa83Ww3aTXvwllfevz6kdOKp1csf2yV0fNPlMxQyqB0E+rVtfZmSdd+D+hV4sn2SXejpdlbMa4qhcohASWMKogDU++u9niI043fwPmlPBzr1JKNlbVtuyRNubvXxqEDDkwdMp6EEsKjWOpPS9n4P7EsuE4mOqSa6pq3xaI1/Zly0RnUqTqJIM+hNSwxEKieV3KtfB1aOlSNr+H0uS9gbg4HE21xN+0z3HLZu+wU5WKjuqRyArVYnF1Y1HGL0O14XOUcJCKfX5s7/DYdbaKiKFRQFVVEKoAgAAcBWubbd2WzZXgKHam6tm85uZntsfayFYY9SGUwfKKo4nh1CvLNJa9xFOjGTuyJ/qUn+/u/wBz/LVX+iYfq/X+DD9NE9tbl257924w6CFnwJAn0ivYcFw8Xd3YWGijpbNoKoVQAqgAAcAAIAFbZKysiwZ16BQCgFAKAUAoBQFFtVYxAP1rUfsP/wDugOD2zby4+8I0ezZceJBuI3wVPhW34XL90fA5T2mi06c13r5GNyTBJ5QPd4DzGvlW2Vk7I5puUoJvZGoqv0ln3kfAfzrWM6UZO7t6IlpVVCOsbmpwAe6ABpwmNR486lpqysKrUndW8jHOAPZXnqVBOvnXvZpu5LHETUVFW9DQ/A+GvuH31I3Y8ppvQ8xF0mMxzc46efDj4V5GCi2oqxZdRyScnfuITOROvHjGlSZVbURk7u2hGxAHeIbhETxMgT5QZ+FYpy0uixaPJmOy8YLV0OeGoPkedaj2gwFTHYGVKn+66a77cvzmbfg2LjhcSpz21T7rnWWt5kAAF4QrBgDwDDgYNfMlgOJUko9nNJO6WV2v6Hd/qsHN3zx1Vt1sZf6yJlZe2tw5zN3lkkGfOonRxqjKDhK0nd+69/QlU6DakpLTbU4LfHaKX3yq4hQBPHWT0866n2dwFajerUi1ppfy+xpuKYqnUtCLvqfVdx8chYi4yAdkoGaADqJGvGum4hSl2cXBPfkchwmpFVpqbW3PxOj2oqtkKFHChhkBt6ElYYK5y6AFfAOYqhQbjdSum+evfppr3+RtcVFTcXGzSTVll521V9Nk14PQod475t9grZScrEgGQoLyFB8BpPhWwwcVUztdV8vruaXimamqcX0flrovLbyL/ce5mwVo9c//AFHrV4xWrSX5sdBgP/jx/OZe1WLgoBQCgFAKAUAoBQCgFAKAUAoCk3jEGy/6zL+0ub/BRnq3OI3jk4vDuI71q/bMxxBtXFOuggK+vnV3h1RKo79DTcepSlh042upLfoeYOwrkKZzNwggDhImeHA1u6k5QV1t5nHYajTqyyy3d9mrHmOw6rADLz4XA40MfRGlKNSUtWn6W+ZNi8PCm1GMlb/uv8lp9TVibCIAA6sTMlcxAiIiQsE+/wB1ZwnOTvZpd9vuzydOjThbMpN9L6eGi38zG/hbYEq5ckE+zl4dNTPA+Uc5p201+5W1S67+XeS/p6SXuSzaN7W+vd+XImM7LTs+08c+XoIiPfU1J1Nc9vK55XhStB076rnbrblttzITCpm9COC1IlyvSWKs9SJe6x+XlXl0tCxFN6kYvHIHQjUdQR+P3V443J4uxFuLxk6jpGvlGgFYXaSsWEk3qadnWcO2Iy4hmS0QZccQcuhiDpOnP8tXj3XhBypK8r7d3qvmbHCqnJpS2K6LQU8WbWOI65T90j48q999voZrKjp9jbYF0paAJuEQF6kKSYPkD6VaWJhCN56Gmq8NqSm+zV1udAuy8URIw90jhohP3V4sdh3/AHkT4XiF/Z8jPC7IxjnKmGvT+ujIvvZwBSeNoRV81xT4ZXnK2W3ifVt2tmHDYW1ZYhmRe8RwLElmjwkmPCubrVO0m5dTraNJUqaguRZ1ESigFAKAUAoBQCgFAKAUAoBQCgKreMf0M/VdD/eCn4MaA4He9IFh/qYhPS4j2Y/auL6VNgJ5a8TX8Zp58HUS6X9NTVbIhgYiJgiZjl4V0slscBQla+tvz4GNqysro0GZygaRPszoYEfGvXJpPb86ksKcZzjo7O9/jtcdj7JCE65YJ4nkNOehpmeqzEqpq6ah3WvzNbJGWQgysVPifEdPHxrGo/cllb1V9N/Lv7iWEdY5ktHZ9/j3d5BuDUyeepHAa65R0/IVJST/AHJPa9n8rdepLVnGVNJuN1JrRavvb6dCO2pgaAmAWPjEkwPPhVhNqN2QWi52joiJfUiRxiJI4TAkA+cj3V5GV1roTuKT01RDutXtiVPU0GyW9nvHmADI1AE6cyRw61i5pbliMb7EO4P5Bpm0uSKPIgYmJkidNBy9/rVXEJtqxboNcyFGh/nn8agZOiZu3iOzxmHfpetg+TMFY+hNQYmOalJfmhPQdpo/R+xLsBh4g/h+VaM2JbrdoDYHoDMNQCaA9oBQCgFAKAUAoBQCgFAeE0BpuXaArdr3M1m4P1GjzAkfEUBxe+KzhLr8kVb37plu/wCGvKUstRPozDEQ7SjKHVNeqsRLPHiQCCCQJMH/AMV1k1dHzTDTlGVr2M7Y7q+3o4HGFA6dQda8e722/PImp3yrfSVu7+GY3kjNKcHnVuRjuxz86Rd7We66E2VrNeO0ub+H8mq8QofW3oykRqeRhT0HP31llc0r31TXT1M7qGa2XRprn6Pu5kDFQWJBB4axE8OX88K8wsfcjJxs9t72Xjs/zoZ1qslmpZvdvfa13Zea/OpDuTrAnQn0Enj5VblKyuyCnHM7ES4wI0M9fSfy9axUryLOTLHUg4m8q8WA8yB99YymknmdvEsQg21lV/Ajglx3Fd50PZqzSNNO4DUEsXQ5yRchha3KLJNvYeLeMuGux4gL/GRUL4lQjs2/zyLEcBWe6SJTbjYy4F7ltObF7mvkAikfH31Tq8TjLZP89S3TwMo7skWvkyun28RbUdEtk/EsKqvHy5IsrCx5sssL8meHUhmvXmjkMqjTnos/Gop4urJWuSRoQjqd9grkN7o8/GqpMWaX6AkJfoDct6gMheoDatygMw1Aeg0B7QCgFAKAUAoBQGq4aAhX2oCuvvy60BWjCi9hGtsJz2ntn3qUNLA4PZ22bXY2We7bRmtoSCwBkqMwgmeMiulp1qbpxcmtkfOauDrxxE40ot2k1on1JK7QzaIt5pP0bV0qT1zBcvvmksZh47snp8KxslZRfXVpfU328LimkJhbsMILMbaiD9p8w9wmop8SodG/zxLtDgeLWt0vzw+pvs7vY0n2bFvxNxmb9kW4+NQz4stlH4/wXKfs+1rKfw/n6G+1uZePt4lAOiWjP7TuZ9KilxarySX54luPAqG8m35/wSbW49r6d6+/vRR/cQH41BLiOIl/d8i1DhWFj/b8/uSLe52CGps5zoJuO76DgO+xqs69R7yfqW44elHaK9CbhtkYe183YtJ9lFH3Co7ktkSa8PTW7gcSBQGg4peRny1+6gMGxPRWPoPvIoD3tT0oDZZYk0AxG2LNr5y9bXzcA+k0BswW3LFz2L1tvJxPpM0BZreoDMX6A2pfoDcl+gN6XaA2q9AZg0B7QCgFAKAUBg60BDxFugKrEpQEXZjQGHS43x7340BvsYW2nsIi/ZUD7hS55ZG3NQ9GagNdzEqvFgPMigMP0xeUnyU/fEUAGInkR5x+BNAYteNAaWc0BXYzatm385etr9pwPhNenhSYnfPAqZFzOf1EZjx+tEfGvVFs8ckipxXyk2R7Fm432iqjj4En4V7kYzop8V8pF8/N2rS+eZj/AIa9yHmYq7++eNc/PFQfqKo4+MT8aOKSCZjd2hdfW5cdpA4uZHPVcwHwrAyNSnQRw5FRHrAA+NAABGoEfWEHXyAYj1rw9JNjaV2zql+5bHUOQPv/AAoC0wm/+MRZ7ZXA5uqn4iDQF/sr5Sb9wgfonbTzsC5xj7JHHxoDv9hbQuXkLPh7uHMxluZZIjiMrHTzigLVLkUBIt3xQEm3dB5igNtAKAUAoBQCgNbpNAV+Lw1Ac42NWzccNpmgj3DKfwoCTaxiv7LKfDn6UB6WbrQGhsOOcn7RJ+816Dn7u++z7XdF4MeltGYaeKrHxpZvY8cktyqxXyn2Bpbs3XPLMVQE+ck/CsuzfMw7Rciov/Kbfaezs2k6Ziz6a9MorJUzx1SnxO++Ouadvk8EVRPloSD7+VZKmtmYOo90U+L2neuz2l243XM7EEc9CY9wFZKC6fnwPM76/nxIYE8IBHTn5QNK9PDAmdf5+NH3nq7ga8ZkjFmHlWLPUS9nYO5cYG3bd/sIXH3EetYSkjNI6rA7n49xK4YoPrXLi2x7wst6iozMsbW4rAzdxdi31FtWut5STHwoCbY3UwCe2+Jvn7Qtr6JBoDoNlYDZVsgrhkRvrOmc/tHMaAvbGz8C751t4cv1Cpm9ImgLdUA0AjyoD2KA8LAcTQGt76igKzF7yYe3xuL5A5j6LNAbth7YN9xkDhAQSzd0HwUcT74FAdSrUBlQCgFAKAUBqc0BR7Z2VavDWQeooDicfsDF2iTbIup0+mB7+PrQEHB7axi9mGVWlmW4VJIXvd0wZI04+R1FBYt8LvCrkhpBXjyjx1/OpIyjzRFOE/7WeYvZOCxOr27bE/S9l/cwg/Gpl2Uiq3Xgc/tL5NbRnsLz2/1WGdfwPxNeqk7e6x26v7yOX2huPjLXC2t1etsyfOG19Jrxqa3RmpQls/oc7ibZtkhwyEfRcFT8QK8U4mXZyNuDwN6583auP0Ko0esR8a87RGWRlzhdysdcGtpU8bjifRSfur28ny9Tz3Fz9C4wvybPp2uIUeCJJ/aY/hXqhPwHaQ8S3wnyf4NT3+0ufacj4JFYyh3mUZ9EW+E2FhrXzdi2p65QT6nWvVCK5HmdsucFYzSJZfFTB9awqaEkDLEbtZtRdYn9fvfHl6VCSFbf2BfXgoYfqn8DBoDKxu9fbiAv2j+U0BMtbtKPbuz4KPxM/dQEk7PwtsSyg+NxtPy+FAab+9WGtCFddOAQSPcfZoCA+9V258zh7jeLaD4afGgMI2hd+klofqiT+P30BsTdJrmt67cueZgfiaAt8DurZThbWep1PqaAv8JgstAWCLQGdAKAUAoDFjQGl6A0NboDU1igIGO2Paue2gJ+twYeTDWgKTGbrcezuH7LjMPLMIPrNAUjbGu2P/SYCZJTvrwjh7Q9KGUXbkZYXGNHdbhxAMj3g8K9hKUeZD2aa9/UnW9pn6Qny0qeOIa3IZYWL2ZvOItvEx4Zhw/CpFUpy3InRqR2+BvqVW5ETvzPDQ9RgTQyRqJqNkyPUsseAP8APjWLkluZJNlngLOUa8arzldk8VZG/FbXt2/adV+0wn041gZFPit87C6KWY9FWP4ooCE28OJufNYc+bz+OX8aA8GCx9327wtjog1+EfeaA34fc1SZuM9w+Jj7tfjQF1gt2bSezbUeMa+p1oC2tbLFAS7eCA5UBvWwKA2BBQHsUB7QCgFAKAUBiRQGJWgPMlAeZKA8NugMGsUBqfC0BW4/Ytu57aKx6xDDyYaigKTFbsEfNXCP1XGYftCG9ZoCqxezMSoMWizcijKVPnmKkelAU/8ApW7ZMXrT2/GCB+Xxr1NrY8aT3LLB7cVo7wM9dD+VSKtJEToRexcX8bhrft3FJ6TJ9F1r115MKhFFfc3qsKYtW2c+AA/NvhUbk3uyVRS2NZ2tjbvzdkIOrcf73+WsT09GxsXd+dxBA6LP4QPhQEzCbl2x7QZz+sYHoIoC9wW71tPZRV8gKAs7WzAOVAS7eDA5UBuWyKAzCCgPYoD2gFAKAUAoBQCgFAKAUAoDyKA9oBQHkUAigMSlAa2sCgNL4QUBou7PDCCAR0ImgKPGbi4W4ZyFD1Qx8OFAarW4mHXkX+2SfhwoC0w2wUTRVAHgAKAmW9mAcqAk28GBQG9bIoDMLQGUUAoBQCgFAKAUAoBQCgFAKAUAoBQCgFAKAUAoBQCgFAKA8igEUAigEUB7QCgFAKAUAoBQCgFAKAUAoBQCgFAKAUAoBQCgFAKAUAoBQCgFAKAUAoBQCgFAKAUAoBQCgFAKAUAoBQCgFAKAUAo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5"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7" descr="data:image/jpeg;base64,/9j/4AAQSkZJRgABAQAAAQABAAD/2wCEAAkGBxQTEhUUEhMWFhUXFx8YGRgYFxwaHxwaGxoXIBoaHx0gICggGh4lIB8aITEhKCkrLi4uHx8zODMuNygtLisBCgoKDg0OGxAQGzckHCQvMCwsMCw3LCwsLCwvMDcsLywsLDQsLDQsLCwsLCwsLCwsLCwsLCwsLCw0LCwsLCwsLP/AABEIAKAA1AMBIgACEQEDEQH/xAAbAAACAwEBAQAAAAAAAAAAAAAEBQIDBgABB//EAEYQAAEDAwEFBAYHBQcEAgMAAAECAxEABCESBSIxQVETMmFxBiNSgZGhFCQzQmKxwQeC0eHwFSVjcpKisjRDwvFz0hZUlP/EABkBAAMBAQEAAAAAAAAAAAAAAAECAwQABf/EADgRAAECBAMGAwYFBAMAAAAAAAEAAgMRIfASMVFBYXGhsdETkfEEIoHB0uFicpKishQjMlJC4vL/2gAMAwEAAhEDEQA/AM7tMvNg/SEduxpgKBYSR4nSFEeYqbLxCE9m8242E/ZqeQpQxwEIE46VC2YIUtdi8AYgtuNtN46JKlqqdpcIW4oJUqzfCcqL4AV03UNjj1Br3RMFeCQCLvyolW0LcKQC0QMbySsqPkJSKV21oVYSM8SIM1rNspBCRcNmdO4+FuKCp5yRCs8qD+g6US6iUacPIROnzBUI65olgJmla8tEr+6zjtuU4KSk+yZn5iopR/XSm20LUpEylaY+0wFeWmSR86oRZHs9egqT1AMe/FTMOqqIlEM0uD8/OmtteqjjO9JPVRiJ6xStbZAkjjzqTDkUzTIpXtDgta1tVRCWhJHME8XIUNfuBGPCoXDakQ4k90/0aQ29yUkKHI/L+dNrraYUggDJxVCTsUcI2oNeR4Va1bzwqtgTivoXop6LdumUkQOM1znNaJuQYxzjJqwZbjjR9i9pbeUORb/5nFNvSbY3YLIPL+hNI0fYv+beP3lV0w4UXBpa5bLaF5LLSQI1W6Z//nWaTekKpuL8f/Fn95mibjhaDqxHwtlUPtX7a+URu+q9xKmY/WosaAb1Wh5mL0Ks9G/RkvkFIny/rFG+k3o6WEkRnr4VrPQh1tlt1KgC4yqFlI5GPkDPwNVem123ca2m1jtW060Z3VAAFY8SE5jz6VMR3+Jh2JzAZ4WKdV8WuhBnkcUEUYI6ZpttDQTKSdKgPcvSJB8JkeUUpKufMflVyoNChzB6/wBfnUNGD4VI8x1yK5K8g+40lFVGWLEuNiJ7Q6QDiVEx8JNar0ZCWbW/c0hTtu6zpV4B1WrT0mOPlWLU6QBByg4/rzq8X5HbIRIQ8BInjpVqTPvokoAXfFfWvSj0gau3lWqFBTbllrQScB1PrE++AQa+P3K0FlopnWCoL6ESCgj4kEeFeW94pCkLTgp/mD8qDKt0jxmpgBokFYkuMyvbwALMcJx5V7VLpk11TcaqjRRa19LC9XbNqtndWFIZ72eJ7RYCgeo+NHXl46hKk3SUXbIThSXEgoHWEAqR8YFDqU8lsBxtN00VZWELeCfiRprzZs76rG8LHVtxxKJP4SmZHgfjWngsgM6m/jYTCxaC0k2r30gFMlhZWYB4iVaUr88VzTDYUrsVBlwDStp1KAk9QCSSJ8qFv3G1Li7tlW64kOISTrPiFqCVg8SRmjblxQSkOaHmgBpW0UpUhOIKtKSpMdDIqjSpPbd/JLblhtSyEDsnJAhSpQryGkQPEYrx5pIOlYS05BggoLavAQSaYFa1ITkXTeqYVOpIHsyZnxSOPKqkOFSSGF9oiDqtnVElGeCSQkE+BzRSiud3vSLbFpoiUFKv9pH4cUvSn/1WgvGwptQbgAHLTkawY4p/9zQdjZlQONUfd4KHl1oFsyma+TUtSaKbXj+v6514+0BkGR8CPAiuW0UgTz4ZoCYRJBTOx4KgDEHxjw/M19V9F/SdlDZbSoeqneP/AHEgqUpQjnEACvl/onsB69cKGVISUwValQdJ5gcVcPyr6a9+zRspm3uVJzMKAUnUMEiII58zWePEhn3XlaIEKKPeYEk9I9ss3TioELBJR0cygBCp4GNRpX6KbIbuEvl5xTTCSjeAlSlAkhAkEdSRBMEcKbXPoOq3BeuSXAiSQgSlXIcciOOas2PcpeYUm2KQWVJeUkJV9ktJTMkDUYBMipvjNDMLMlWH7O8vxxPJabZvo5arQjtUqCkQEhS4lIwkjSRMpAxy51kPTD0ecZNw8CexeKANQgpUlxEA5zujCuc9abI9IlIcQtm0IGlKSuQnGMBMeAJ4c6cftJSXdna23BpC21QIIcBUABq5QSFSOkVnhPeIgntWmMxjoZ3VXy9vaZago4iQZPeSqJSf650jXtJQVKTEEqGeBma4yviQlIVBk88xI86XLweXE/1416VV5VDRSduCZE94yR+LqKo1cPh51dbtFRTgwVRjhJ5Tyoj+z1AplCtXaFJScH+Y8aWpT0CW9PA14vnw40XcWxCe6O+QDq44FetW+8oFSUy2TnPDkenPNDCU2MZoYgkkccTgfPyqHTxFM7JmXWe+orRwAg4BynqmgVMKhJgkFRSD1I6j7tAhEOre/shjwHnUg3urMjEe+fyruyOlW7kK6591MVtga5dSCpIMhOFY7p4R04HlQa2aZzpJatsiOPDpg+IrqY3ICgg+s7gB0iUyJmPCuoli5r6Vvkmlg0CpCrZ0g8mXCVKJ/wAyQEnyIqV++2Vab23Ww8o4UjS1PjGkhzzoUOMLUUPN9i7GVIJSE+bWkz8R50xtLd9DcMlFwzxVupE/uLGr3iadROauYYuUJX2C0XrcQoKSSU/uuc/FOTVWz30KJLClWy+aCtSgo80gpSFI8jIpafojskTauAxpCVOJJ/FqIUj3fCml2/cFJVcJTdIAA7ZG/wBn++IKf3hFFpXPExJEOpQCntkdi6chxGnSPxECdR54INe3mQDcJDgAATcMyFDPeXhREcYUPfXWW8It160qwLdwAlXmQNCh8DVLiAl0pbK7R8EAtrB0KjlGCgHrvCnKi27+ytuEqcTK1C6bE6XEYdHmMkAeRFRSwFJxDyR94YcT5jmB5EVUp5AWe0SGHROpxlYKT03BAjxBBp6LVldul9b0uFUAtt6eAkTJg8MgifGl8VgpNOYLzUD5LObUZKgFylaebqRvgD2kDl41J6zBb17sEQHBlJPRXsmmCm1LUFEFK5w+2mJP4kcFnwGat7NaBK0pbKhBcSk6Fjo42QCkePU0Q4HJK5rmioWf9G7wtOkpbK1kFKY+6D3jPPGPKa3Po5tq8IVxSECcOpRuyQAEKSUz5kGsdsywOqdEjtMQvS2Y6HiAPmad2xCRMW6ZKgorUVwCeKx90zEEVGJCaRMrTCjODpDKvRaG69Oy80Wl6ClzdKlw0pPuBUF/7R41o7Ta7BRaNKQShJCNcgow0oAykkETAgxxB5V8kvrhCk/9SyTAhLbJBkK4TjeHIwZo1lvtEPpCnnEkDXLYRBlMIjMuHhPQ8KzRfZ2tbMXOi2ezx3RH4ToeQndV9evdgtOoIRKZnebII5gYORjpWde9C7lq1Nuw8h9C1pKkOjTOlQJPMcpMASc1l9nbVcQqfoy5S52SVrcKSlR5HknTnMAfGn1t6Y3LZcD4RoSdKQFBxwQMrUglOpB5EHmKXworDSvNcY0GIJGnmEhd9GbhlBSW0tkO6gQ2VKSnV3grCVce7q4HwoO29A3HEuOuPdklCiEy1GoqMBWSNKTmflNfQ9nftCZcwS2rHJWg/wChyP8Aka8vNq2lwrQnUUuANrSBphYWlSVT3YEKyDRd7TEyIkgz2WHOYM1grnYTFuwrs3Ct0LTxEaiVDcB4DVnl+VZ9xmAsdi5pafG6V+samMD20eMdM1btLs0uvBDtwsC47PKY1ZA7Jf4pxqkzg6aBu2xofPYu7jiQCVHU3x3IjeTy1QOWRz1MEhOc74rJEdMylKV6KV5ZmHdxv7ScL3HMfdP3SPMcTVyzoeMaEgslJMTJgbihjAONXhVj7GblP0doam0qKe0kLPItGd1XUA9fKuK4WlQW2n6vp7SJLYwOyUmN72dUHjM1QUv7KJrfDeljL4It0krVp1ApSMnoGjn8uIoYgKSF6XVetKQ5wBzhtQ4A+M8Zotpzdtgp+AJPZpH2YI7yFTBJjhjNDruUaCo3Dhl2O0CYCgTMLEzqPe4nyPGlnqqAaXnuVYsVeuHYKlJmCrKf8vtYzicRR7DagpO60jU3pJJBC8dyMwepj30O423quBouCEpBI5o8t3I6SBj40Yzbw42fo+iW8qcUdKU+/gs+454CubKd6rnTI9dOK7ZzoDaQu7U2QO4hBUEjpIWBPM+fE11F7CfdQ0AhdswmTCHSgrOe8qUqMnh7q8pg4yvskcK+iEtLdwI+sL1M+DZdHnrTlPyo+yttnakrS+9jgBpEHqFEEj51m7S2hWq3uE6uQV6tQ95lPzoi6ulpxdMA9V90nyUndNSdi2GXPmtDS2dRPlyPVfQ+2sXUw6gvn23XCpQ8lAAiitn29g2QW7cAjn2iz/5V8ubDaj6pwpn7rn/3GI8xRS/pDSdcKLftpGpH+oYrO5sQVJK0NMM0El9R2hs+zuAQWW0KVxWE5x7499XNbLVAT9JQ4kcEupJ+BmR7q+YWfpEs41p4TkxPgDwmqf8A8kuAvUlQIBlIWhKtJjkSJHPnUjM7VUCWxfXrb0St1IKdIaJ9hSXEn3LEjyqra3oc480W1XSnUiCkKISUlGUgcoPOvnrf7QrgABTTK45jU2SOhImfOKb7M/aNrUEFhaVKwNKwofMClkU1Eyc9Db1tK0NO+rX9wpC0p4d0a8HHECc0I5b3zcIWrUkASF44TAlQmB0JNPmPSsgSQsDyn/iTQbP7UkpxcWbiE8NSVJX8RA/OuBcECGkSKXH0XdGgtMJd1qClFWrSk+ypKcQORGDilrB0j7S1SUlRVuFRTkz2oI3hOAIx7q+gbF9IrO6JVb6gpPeIBQRPWMT4Zpuplp1UOJS4SmNakpmOmoZ+Ip3e0OLZO3dUIUBrH4m6HmJL5G5teQB9PBGgCG7aJ6JOcnkkwfdRNq8VJfldy7upQApOkiSPVjjKzPHkFcMVu9qehDy5LF442kp06FJSoEeC0weGAVBUVlNq7CuGO0DiLhzUEhEKCioAiUJIkzkyuBg8MVaLGY5kgdrf5BR9mgvZFmRSTv4lJ0sd71Kj65KJcdA4f9pQkbo5rxkV1wuFKhNqiLkd5WpQPUcdTQ6QeAoVxtSlGLcH1wSdb3T/ALfeG6OasVUAZHqrVP1jgpUlPHByZa+PKtZK89oF2EebolLie2t4U6ZQ03g5HrUGOHVE15Z6XFLm5DuOCG9IISBBIJgKHORnGas2GQVrCjb99SglocFCN9JjKfwzjpUrC+Op1CrhtUmT2bekHdG+RiFjmI99Y4jz74AqACOfZepAhA+ESaOcQeXdI7m7ELP0t1UuAEhETI+zOSSrxz5UPeRpuSQ9uKSCrm3x9WREGeuOHCm1sl65W41bvKccUpOA3EJHHtM4P4jIxxrfbC9G27VZdWovPThSspb8E+0eqz7gK0RIrYYlfVYIUJ0QzvZuvqj2T6D9oXFvoFuhxoIDffWCQDrEkdmfMqOTgUh21sxdrctNK+j7rJSh0iAU8PWpM7x4SfjX0197UoDmcny/mfyNfLNt7QL94hYYQtIC0Nla90oBIGoEwnmRw4ioQoj3urktEWGxjBqgmVKCLYa2UBKydIypvj6xJAlQPGATmKqeu1hLo+ltglydSUHS5wMqGIVOe7yOaHacKUNeqZToePEgrQZ+9J3kec8K9ubk+vH1calBWgAFC/xcIB+HE1oyF9lmImb14lWO3CdTn1pZ0oBTCct9VHeyB+Ejj8a7XSXGNKHXSQShKsBxXNwnpMjj+9xqx7ayytR7dIlAyEnUSOCDgEpHjjhil7l7OjW+oyIcATgj2U5jhjgBwxRcb+PFcxtMrlwR+ybVRSrTs9b8LUFLKl96cpxAxwrqUtutCdTjyc7oAThPIGTx48IrqQEa9FQtOnVSQq1c4hxo+0khxM/5TBHxo+xtXAB9Hum1DkjXoPvQrFU3F04k/WbVCvNBQfPUnn41QHLVeIcaPMgh1PwIBoiQO/y+yBBI3fqHdHXSi3IurSOqwC2Y8CndNFbLcGoKt7otKjAckQP/AJE4PwoPZ7a0/wDT3SPBBJb+IMpq19ax/wBRbAicrSNGo9daJSR7qds0jpbL+BTm5Yd0qU9aJdSsbzrRIKgPvFTZmOeRyE1l7wNhRLBUWznfIKknmCRGOhinNl2BOpi5cZX+JOpM+yFoIVHiU03e+kL+0bYvU4HqyCvhwlIC/kaV8MOTMiOYVk7KyW4ha0oV2aDvKSkkAkTmOGM1JdmA2VpdbJAnSFEHyGImnzTjCVjQp+0dHtbwGf3XB8/KiXUurMqaZufxtEdpHiICtXmk0vgDDvTf1TsW7RZq02oURqk9dK9J+YINabYLSbsrDFwoLSNSkPtgYJgesQojj4VidokdqsJBEKO6rvAY4iB+Qp16IbZTZuuLW2VpWgI0ggEQZmDg+VYjnILeJETX0T0f9HnkT2rjQJPBCsR7+daP6OEmBqMffSmR4if4Vh2vT61n7J1HKdCDx8AqlPpDt1DpLtpeOtORlAUtsKHlwCvHnSyKK+uoLyBhU1QjbSjcMhae6Fn/AGiviDHpztFHdvHT/mhX5ijWv2lX4MlxtR6qZSfyilLJ5pw8tyX2raeyrC7y+wgq9oDSr/UINZu//Zg3g2imsL1hLyCqfwlYV3egKT51hmv2q3Q7zVur9xSfyVRbX7WXhxtWT/ldWn9DTtL25FTcxjswmrXoreW6tS7dgI1qPqk6ikEHIMTpmBB5cqnbbCdbOpT7KULWlSkIaKFJK4Tqg41AkZBAImh7f9tC08bPHhcT+bdEu/thYcHrrBZ8e0QT8YFEueSSRmJHn3Ra1rWtA/4kkcadltGrdLCClpIyQVmRKzw1qUBvKoV9zE8Bx91ZJv8AaZYST9Hu0E+yWz/5VXdftAsnBGp9IJGrUyDI6YXzx7ppJEmZRoKBM9t3xatXXdKtRTgJyoasJ8oBk++vlFrbAm3+rur1AxvEB3jnhu+7pWu9JPSa2uQgIu3GUJ1KUexXJVEJGDhMTNZpCbTcm/PPtBpWNc8AmU45ZM1qglrRXNZYzXuNEIm19Xi2VAegFSjqme6oY3eUwPOrLhhQ+kDsGk8JGrjx+zzw54PSpOWltBBugpWudRKhu+wQUHlzn3VImwTr7RLjnad3sXQQ3HXUgFRP5TTmIwWOyQQnmz3VRUoLGbdJ7ONW7CRHcOO9y4e+qEOLCWoW0nSownG7+OY4n3nhTVKdmKKVJecbKUQUvslxKjHEltUk+7pQl9s1KGx2Sre4AVqJQtWvMYKVQdPKKPiAnO/JDwnAVHTfvS554hatL4VJnUQQVeJkE11S2ohfaq1IaUZ4txp90GK6lcXA7eaLQ0gZftRto1cpnsX0qxwDgOPJVWvO3Kft7ZLgjiWwZ8dSaWrt7VXB1af8zY/SaItLUoMsXiAY9ooPlBqoOnUHkokDM572kc1E3NsrC2XGzzLa5H+hQ/WirJASfUXmjwXqbx8SmavR9NgYQ8OU6Fz+RoZ50D7Wyg5ykqR8oIFNKXpLolnOg5EHqm7P0ggarZq6EcUpSqB4FBCpNUuLtCqFoftFj2VFY/0rCVT5KpUx9FmUuutn8SQvPWUkH5VpbC5uIHZ37LozuvEg/BwH84ozmgRK5dwrbV9xSdKL5l9ONx8FPuAWFAe4++g762Sgan7ZbQ5OW6pRzzG8j4FNGqt3lSXNntOj22DB+LZI+IpfbvtJUdDz9oucpWNY8iRpV8UmiEs1IOhwSLll+BAS+jSQOmreHzoa+sEAS4ypkTHaNntG89Ry6YV7uVMFFa41G0uPOEKPlISffND3LQZ3i3cWZJAC0ntW1eB4ceGFH9KVzQc0zHEUBvh9klGzrdRQTdCRMBLSjkfdyeXEn5VQWASdCtYiQoAiR1jkJxTpva2Ej6cuNKhpQxEx9yZGBzPyon+00lKp2m9lscLcwR7Rg4QOAH5VJ0Nkp31V2xYk9ePosupjrxqotCeInzpztd1lTWlm2uC4CPXEqgg8NTemApXIA/HhSdVi+cFh0kED7NXE8Bw4+FZiNy1h2pUFW9QLRpiPR10pSUpcJK9Ck9g4ClWMTwV7quHo4/8AdauO/wBmNzirEwOn9TRENxrJB0ZgpNJCoivSqeVP1bKWnCrV0w52cqcgqPSAmB58PGhbjZbm+oNFISsIgrBMn4Ejx4U3gOSD2hlySYnpNehw01f2K6NeAdH40mZ9nOa9XsN0Eg9mNKdWXE5/CM5V/Cl8F+ib+oh6qu3tn0JbuAgoQTLbhiCR0mfmKPtduukpK7pHezqbCynxAgSfCRQiNkKOkF1pIUnUZcEA+yrorwzRFrrQhkB23lKyQDpJQZ76jGevPlVGwjP3kj4zZe7nfFUbUu0Pyp1/U4DAIbIBT1USokHoPnQZaY3oWswMbvxnewOHCmDry9Do7diCsHQAIdPtcIEePjVz92vtFk3qMtgFaUGT/hwBwHXhwp8DdL81LxH63+lK0NW8t/bLJEKTAGtXRBzA9xNQKGuyUdDxIXle7CRySRHHjn5UxFyo9jN4lIAIgAy0nwgZJ8KHcf3Fj6Yo726AlULxkqzg8OtCTZemnG+aOJxNZ89eF8FTtJga5+jOtggECSZHJUlM5rqldOtyIu3DgTKVcecb3CupXBs//KdriAM/3dlNV+19+0SOhC1J/SuQ9aK7yHUeSgr+FFp+mDlPmEn9Kk7cXAyu1QRw7kfkcGr4Tt5t7LNiGw+Tj80KLO0PcuFJP42/1FG2/aJA7K/Tw4FRHuzPwoZV0Pv2ST5FQ/Q/Cq1v2/3rdxOOSv5ZrhIW4LjiOp/SU2KbokammnfHSlXzEUW6yEj1+yleKmytAPjACh76zyW7OcLdHhoA/WnlkttIHYbTW3+FSFiJ/wApj+NNOfrNJhI2ciPmoMqsZkLurVc47rgB6/cVTJm6WRubRaeHJL6SOXCVhQHxohu6uo3doWrw6Oaf/IGvXrW4UJXaWTw6tlIJ94Iz7qKUkbb8wg1WS1CTZsPeLDgSf9pk+UUG4pLMZvLMkxCk60HHd+6fz8qvf2aJlezn0xzbcUfhKSKGfvENgJTcXrMzuLSFBWDjiIz4HniuNFza0v59FJvaYiP7QWZbIhDGDH3RkQBzxnpXq9r6gonaD/cSZ7CBHtka+6OQ/KrbjbYVJRfBCS2BoQySMASAfZBknz4VB3bXe/vNw4QZ7A8vv8e6OQ/KhO7KbDXLl/1XP7QRK/rt6d5BkIjjG9GvieX61W9dolc3F9AdSCdPCY3e9lR4fDFXXG2JKydpPzrTkMnHDeO9xPL86gvaSQVH+0LpJDoz2R3AYwd7Kj7q4m/PffQBt+W6+ta3GjMrvz64JIAHhCBk5P8AQrlMslJPZ36vXhJIjw9WMZ8T8qkraaQT/eF2Idg+rO6DG738qPWq3L9Gfr14IeEnQdwH7o38qPXFAm/PffQgG57t19QLy3b1Khi6J7bTBPl6sQmZ8aqfskw79Uew4BOo4/wxu5J68atvbluVg3N0QHeaTug8u9lZqh9xuHPWXQhQ5YQPHe7x91AyuW+7pRs6ffdd1uurIAPfUnBpAnfPq/Du7xNT+gwpf93rENCQXFbgxvd3Kj0Pjihn+xlzT9JwAUkxuDqrPE8uFWWybdToBXdaVIBBIz4uGDwj8/jxlP07LhOXr3RVrYrliNngktEpBWoahHfX488xyqpu0Xoa+pIjtSBKjqUdXBWZ0/ARThz0TZ0tuNF55EHUEqTrUTOnHSeYngeFZ1dqylIJYuCe1IU4CmCAqNAxx5SetLSXp2RrP1+pFXFo7Fx9VZSNQ1Z88NnVj3VMMPdqIYtpLX4dKRjCt6NfKlrzLHrh9GfBEQCoeqGeOMz+lTDbBWn6o8ZbkJ1jfwN+dOMZgV229fy3xXSMr0/NfBXpYd0M+oZjXiYkmeKt7u/wrlNuw+NNuJI1Hd3uMBOffQIQzobP0d078FeoZzlHdxVrjSNTw+iOAgTp1ncHXu5oA38PypiLpr+ZFOuOwn1lsISBG7gdDjjXVWhtJSiLBahpG8Vqzxz3a6qV1/l2U5N0H7fqVCdno5XKB7z/AEaJt0uokt3iRjk4eHv4ihHPoySpJS5KSUkY4gx1xXhVa/4vy/jU/d3eZVJvzr5BMkN3Ubtyk/vjh+tXpTeAYcbUP3fjH60mCbTn2nvT/OphFl/i/wCn+dUDt/7j2UizUftHdaJlu8XAS1b4/Dx8eNHrt7uN7ZrC+pCY/I1nLdnZ8ZW8D00E/CDny+dEJb2fj19yP3D7jx90009/OfyS4TPLlL5psbY/e2OP3Vq/hihnLNkSV7NuEeKVkx8U1Bq5tgCBf3Y/dXA901aL1oDG0roeaV11EDi0691Q+9bIAOq9aE84AHvmKivagghvaD0H7rqJCvfqMfCjl7QcKfVbRDoPFCkCT8UkHyNZu9tBImASeAgcfDlQdizCLcOTr+BTsbROlf19oSkAwxx8BjCBz61Je0sq/vJH3TJYxPtHGE9BSNvZYIB45+NMtludm0UpuLdoFydLiNRP4lGO70FD3tvzRkydOg7JivaKhKv7RgFwEKNuY8STGTyA5daqVtcyf7yI9bO8yYSIGVdVHl+dRRf7+7c2+oKnWtG4f3Y3VCJ+FTTtFX/71t9rICmxHitWO90ok3570obcuH4VFO0jAP8AaemHsepO74qxlZ5fnUBtIiCNphMPSJaO6PaVjKj/AEaILywpB7Roq1FQcLY0wThakxkgc/KoIunITFzYmXioakDlO+vx6DyrnAi+O9cwg3w3JfeXwOpX9onUHZA7IyB7ZPtdBQyr4nWBfKErBAUg+HrFfw8KcLuXdJ+tWWX9QlKckHvqxiOQ8KFu1OKS6fpNmuXRAISC4ep6JH8aUk38d6doFy3fhQV1eT2v19apiNw759pXQAfnU17QOpZO0iQWwCoIO+cbox3Qfyr26cc9d661gxOkCVn2U9EirEKe7RRCrMkMwSAmEJxupzx5Uaz9fqXUl6fSr9g7ZCFtTfTCYOpCgE5G4k8ZgaZx760Q2i3con6QpKkySpOCnePrCOBA3jPDu8MCspbF4m3g2Z3TpSdMJEHeVnvfrV1pdOhuCu2jtCEgFIUTImT0MBPlNLI36ppifprwTDaGzFwv604A4EhOFDWtQJGrOAhAnJySaTkStCvp7hSptR1QqQlIHDw/ga0LV07Kwew7QJ0GFJAU46YOniUaUfdgg44VVepUo6muxSQkNNEhJGjMhSR3DgZEjPAV0jc+6Pu3Lssmtfq0E3a5KpCdK40z3h48TU23UEuxeuJTGNQVKj0OeFMNrsuBkEdgpucYTJ0wNYMwUqIURVyNl3rj5SlhtxxaMQ3yxy5cQJ4V0rr9S6YuW78KShbelOq7dnTmAqBxxxrq3Po96LL7GF3uz2VJUQptSdZScYKtQB48pHjXtJ4jNvQ905hxJ06j6Un2khsOKKkDMKnrrz/GqB2YJ3EmDHD4fGrtqKlCVQT6oDHVCiM+6hsyBjfbn4T/ACrdNebhnWauRoH3Ez8/Kimnt09mhIVHGAYHMkdBQV0mC5HsoVj50daOKQVQdMvJJA8sZieflRxJcG0qStpHRCQAYjUQCcGOmT0NHWe0e0xAxB4DicdKSbRaICzPByc+MHj50MNqFpQSEairODkie6POlc8DNMIZdRq2SLtSFDuwQZkQeHCRy8KJTcDSTuwOOB1j88V88ufSJxc605KyoQCIScaD1xInxpmnaesQhC08DKsDJyB7XAfCalDiBxu8lWLBLWjdfVP7r6PvbqEqPEpEE8cY8vyqtb7AGkakwondnJgZOc9KSWdwouHPBPTnAHnPjVqFrUpJkGUknlmI5DxqqiQibxTajmSCZGOA5j31Fh5tAKQyCCZMgEk8gSeQoN10gIkEDSZxz91SDs6OOdU4PQ0aIVCLF+3qMspIKgo7qckTCj1qYu2lEQwkkr15SnvcietKkKJ7sHcIOeCp5+PhRmznFaSMciceWPLFASKYzCq2kqVAz41cm5tykTbIJ1azu95YGJzkHkOVUXvEUOlyIH4v0okA5oAkZI/XbHUTboO9rOO8REDy5R4GpXBtFawWU76pUQDnQJgHkD4UttyYOFGDBOk4yYnpmrVhQKcABQ1iTykjgPGaWTdE3vDaUQ5ZWp7Q9mN4YI+6kCd0ePCah/Z1mVD1XD1aROAdIVPiY5nnNQCz2ZRu94p7vMAkfKqGzKgqNKpn4jez5xXYW6I4nAf5FMFej1sNEtSE8Rq73iojz4UOvYFvpI7PJVMzmPZHQcqkjbCTIlQI3VDSeCeXxHyqxja/aLaS2tM8EqUNKUxJ1KnqfhQ/tyyCP96dCV6jZ9vqKtBEA6N47pPE+f8ACo7P2cy2pvSj7MGJ4qUrEyOH8BRFxcEiA6CkwRIGQJAkfd54HWuDqwjtiJAhKYggiCOBj9aIYw7EC+KKYlcbG0fW4m+1ElyUOstoBCRxSoCBHQpov0k20q4fK21uNs6UtFAMEoQZSFj70yZGeXU0Am6SppSUgkp3iqABBx16TRDa0uPJUDpbUkxG8d0hJxG7IzOaQQWA4pJzHikYZpK9sppxSlvS4tRkqMDyEDAAHIV5TzZt40pJKzO8QJTwSOAwOldVJM/1Uy6L/seaz20biGUj8ce4ifzFXhvebPRJHxAj9aBvGVON6UAk6gcU5b2argT8v4mlxCZmiWnCJb1FbZWd1I7uk+VFsbPdVqAGUgKVGYHJRo5hkhIT0EdKuSTBGBPz8+tK6LonbA1KBRsEqy4qQeIBq1Xo8zqStWdGQI/WaLt2yDMCOYgfKitXRCj76k5081ZjA3JWbKvG2BpFu2sTO8mCJ8cz5VT6Rpau9EDsCieCAoHVHGCDiKsS6rkk1xec6fGlFDMJzUSOSz9v6NQrD6YOMpUnnjkaar9EFpMOXDTZ4kFUETkCrClw/eA8pFUrspMkyep/nT43aqfhNOYVdx6GqUBoumTHLV+tQT6MuJACn2sfjmrTsiT3R8ZqQ2X4fkK7xHarjCZKUkuY2Cn1k3TYJcI68ABPGhlWfZSkOJcnOpMx5Zppb2PeJMb6uJHWle2zoURMwB86pDcSaqcVjQ2gS55ck1402TMeFUqVTP0eb1LUPw/rVXGlFFra1Q9stTaHUqBPaaQk4wdUz8qvddUphCEwVoWQeUYGPGRB86a7QtgktYJ9anw8P1r20tlKcumwUoXrJ31hEDs25JJ4geFZi+VXLUGA0Czq15z5/pVtrZrc0hCCorVA5Aq4xJxwn4UwuE2duRqUbtzICUy20DxyrvL4coFZ/aj/AGtwVFKUjSCEIGlIyE4HlBnwpv6jF/gKanLyz6JBADf8jXQXJOb2zQwFKceQ48AAGWxqSDgescBAHkmTQF131ApCYUQUp4AjEDw41bsm2S+4htZISs504IMSY94rzaGH3h/iq/5E/rSscRFwF06T57LPFM8AwsYEqy5IRxWIH9TUjcK0hJOBwFDg7xH9dRXjiuFaMW1Rw7FcHSEkTiZ/hVjN48gFLYSWz3zGRPDnnnHTNCrqZehJHtCD7jNA1TAbkSxcqQCEqgEz78D9K6qG3MV7RkkX/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1"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27" descr="https://encrypted-tbn2.gstatic.com/images?q=tbn:ANd9GcQqRK-30NECKK9CWT8cE2ZFQ_oe86aWxZ4Y32HIOFUmYbj8Uby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33" descr="http://2.bp.blogspot.com/-zNdt4hrywzw/T610iC3SBRI/AAAAAAAAALk/y0s2YlNQZMU/s1600/S-Curve.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35" descr="http://2.bp.blogspot.com/-zNdt4hrywzw/T610iC3SBRI/AAAAAAAAALk/y0s2YlNQZMU/s1600/S-Curve.PN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2" descr="http://www.qy-mobile.com/media/2015/05/ecandy-multifunctional-conversion-travel-all-in-one-power-adapter-plugglobal-convertertravel-abroad-socketuniversal-travel-adapter-with-usb.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4" descr="http://www.qy-mobile.com/media/2015/05/ecandy-multifunctional-conversion-travel-all-in-one-power-adapter-plugglobal-convertertravel-abroad-socketuniversal-travel-adapter-with-usb.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AutoShape 10" descr="https://encrypted-tbn2.gstatic.com/images?q=tbn:ANd9GcRrcqxhZMRLhK-hCYq5CNVaodj9RIdVcY6SwOjoh2bBRnJyEIm_"/>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997053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86878"/>
            <a:ext cx="8229600" cy="654324"/>
          </a:xfrm>
        </p:spPr>
        <p:txBody>
          <a:bodyPr>
            <a:normAutofit/>
          </a:bodyPr>
          <a:lstStyle/>
          <a:p>
            <a:pPr algn="l"/>
            <a:r>
              <a:rPr lang="en-US" sz="3200" dirty="0" smtClean="0"/>
              <a:t>CAICT Profile</a:t>
            </a:r>
            <a:endParaRPr lang="en-US" sz="32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658039442"/>
              </p:ext>
            </p:extLst>
          </p:nvPr>
        </p:nvGraphicFramePr>
        <p:xfrm>
          <a:off x="311280" y="981075"/>
          <a:ext cx="8577263" cy="4818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descr="C:\Users\Qu Pengfei\Pictures\Headquarters_Tran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1168" y="1587999"/>
            <a:ext cx="760918" cy="7609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itu.int/en/history/ImagesITUlogo/2011-ITU-logo-official.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6203" y="1547189"/>
            <a:ext cx="661965" cy="74287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Qu Pengfei\Pictures\CAICT_Trans.png"/>
          <p:cNvPicPr>
            <a:picLocks noChangeAspect="1" noChangeArrowheads="1"/>
          </p:cNvPicPr>
          <p:nvPr/>
        </p:nvPicPr>
        <p:blipFill rotWithShape="1">
          <a:blip r:embed="rId10">
            <a:extLst>
              <a:ext uri="{28A0092B-C50C-407E-A947-70E740481C1C}">
                <a14:useLocalDpi xmlns:a14="http://schemas.microsoft.com/office/drawing/2010/main" val="0"/>
              </a:ext>
            </a:extLst>
          </a:blip>
          <a:srcRect t="17154" b="31131"/>
          <a:stretch/>
        </p:blipFill>
        <p:spPr bwMode="auto">
          <a:xfrm>
            <a:off x="512910" y="1698170"/>
            <a:ext cx="1060320" cy="54834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Qu Pengfei\Pictures\Business_1_tran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2068" y="1354054"/>
            <a:ext cx="1066132" cy="9904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Qu Pengfei\Pictures\MIIT_circl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77144" y="1587999"/>
            <a:ext cx="1404257" cy="1053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6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0" y="73262"/>
            <a:ext cx="8229600" cy="654324"/>
          </a:xfrm>
        </p:spPr>
        <p:txBody>
          <a:bodyPr>
            <a:normAutofit/>
          </a:bodyPr>
          <a:lstStyle/>
          <a:p>
            <a:pPr algn="l"/>
            <a:r>
              <a:rPr lang="en-US" sz="3200" dirty="0" smtClean="0"/>
              <a:t>Key points of establishing an EMC Lab</a:t>
            </a:r>
            <a:endParaRPr lang="en-US" sz="3200" dirty="0"/>
          </a:p>
        </p:txBody>
      </p:sp>
      <p:sp>
        <p:nvSpPr>
          <p:cNvPr id="3" name="Content Placeholder 2"/>
          <p:cNvSpPr>
            <a:spLocks noGrp="1"/>
          </p:cNvSpPr>
          <p:nvPr>
            <p:ph idx="1"/>
          </p:nvPr>
        </p:nvSpPr>
        <p:spPr>
          <a:xfrm>
            <a:off x="457200" y="922337"/>
            <a:ext cx="8229600" cy="4877331"/>
          </a:xfrm>
        </p:spPr>
        <p:txBody>
          <a:bodyPr>
            <a:normAutofit/>
          </a:bodyPr>
          <a:lstStyle/>
          <a:p>
            <a:r>
              <a:rPr lang="en-US" altLang="zh-CN" sz="3000" dirty="0" smtClean="0"/>
              <a:t>Some additional customized features:</a:t>
            </a:r>
          </a:p>
          <a:p>
            <a:pPr lvl="1"/>
            <a:r>
              <a:rPr lang="en-US" altLang="zh-CN" dirty="0" smtClean="0"/>
              <a:t>Reserve spaces/waveguides for future connection from the turntable to the control room</a:t>
            </a:r>
          </a:p>
          <a:p>
            <a:pPr lvl="1"/>
            <a:r>
              <a:rPr lang="en-US" altLang="zh-CN" dirty="0" smtClean="0"/>
              <a:t>Reserve a video socket (e.g. VGA) from chamber to receiver</a:t>
            </a:r>
          </a:p>
          <a:p>
            <a:pPr lvl="2"/>
            <a:r>
              <a:rPr lang="en-US" altLang="zh-CN" dirty="0" smtClean="0"/>
              <a:t>Engineers can see the results when they modify the EUT or test setup on extended displays (projector or LCDs) inside the chamber</a:t>
            </a:r>
          </a:p>
          <a:p>
            <a:pPr lvl="1"/>
            <a:r>
              <a:rPr lang="en-US" altLang="zh-CN" dirty="0" smtClean="0"/>
              <a:t>Install access control system on all doors to improve the confidential level</a:t>
            </a:r>
          </a:p>
        </p:txBody>
      </p:sp>
      <p:sp>
        <p:nvSpPr>
          <p:cNvPr id="4" name="AutoShape 2" descr="“ict”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data:image/jpeg;base64,/9j/4AAQSkZJRgABAQAAAQABAAD/2wCEAAkGBxMTEhUUExQWFhUWFxcYGBcYGRwdFhcZGBUXGBcVGRcaHCghGx0lHRkYITEhJSkrLi4uFx8zODMsNygtLisBCgoKDg0OGxAQGzIkICYsLC0sLy8yLDQsLDIyNDQsLDQsLzQsLC8tLCw0LzQsLCwsLCw0LCwvLCwsLCwsLCwsLP/AABEIAMkA+wMBEQACEQEDEQH/xAAcAAEAAgMBAQEAAAAAAAAAAAAABAUCAwYBBwj/xABKEAACAQIDBQUDCAYGCQUAAAABAhEAAwQSIQUGMUFREyJhcZEygaEHM0JScrHB0RRikpOy8CMkVKLC0hUWRFNzgrPh8UNjg6Pi/8QAGwEBAAIDAQEAAAAAAAAAAAAAAAMEAgUGAQf/xAA7EQACAQIEAwUHAwMDBAMAAAAAAQIDEQQSITEFQVETYXGBkQYiobHB0fAUMuEVQlIjU/EWcqLSNENi/9oADAMBAAIRAxEAPwD7jQCgFAKAUAoBQCgFAKAUAoBQCgFAKAUAoBQCgFAKAUAoBQCgFAKAUAoBQCgFAKAUAoBQCgFAKAUAoBQCgFAKAUAoBQEDae2sPh47a6lsngGOp8QONYTqwh+52LWHwVfEX7KDlboVb784Af7QPcjn7lqF4yiv7vmXFwLHv/6/jH7m7Zu9+DvuEt3hmJgBlZcx6DMBJ8KyhiaU3ZMjxHCMZQjnnDTuadvGzZe1Oa0UBx2+G3LqXOytNkgAsw4kngB0ER61puJYupCapwdtL3N9wrBUqkHUqK+tkjnWx+LK5jdvZTMGWAMROo8x61q5VcVbM5St5m2VDCKWVRjfyNX6Zfme2uz9tvzqPtar/ufqyXsaG2ReiO33Q2s95XS5q1vL3uoaYnxGU/Ct/wAMxFSrBqbu1zOa4phqdGadPRPkdDWyNWKAUAoBQCgFAKAUAoBQCgFAKAUAoBQCgFAKAUAoBQHx3fHDvd2hdAliXREH/KoA8BJJ95NafExcqzXgd5wmrClgIt6Kzb9WaU2HY7MubraP2ZdQuXNlzZhbJzsg4ZpBP1ax7Gnlvfu/FvYlePxHaZVBbZra3tta+yl3Wa7yq2js9rWccGQGCDpwlWU9DoQfEVE6bjKzLccVGpTUls/yz+TPvOGYlFJ4lR91b5bHzWX7mbK9MTgN6sv6Tck8k0/5BXP8Tt2+vRHScLzdhp1Zb28Wl9Wt23LZ0VezI7toKVDOSSCeOnWPS7GrDEJwhK91t0tz5fyUZUp4eSnONrNu/OV9lzXj0KTH7NFpFuB1uIxIzJETJ04ydBxrWV8MqUFNSUk+aNpQxTqzcHFxa5P/AIINjatyy57Bozhc2gPszHEeJro/ZrD0qsKjkr6r6nH+1+LxFCdJU5WupdH06pks7x4sH5z+6v5V036LDtft+LOM/qeN/wBx+kfsdju7tX9ItkkQynK0cOAII9xrTYugqM7LY6jhmMliqOaa1Ts+jLWqpsRQCgFAKAUAoBQCgFAKAUAoBQCgFAKAUAoBQCgPkO3toi3tO7nMILkEgagPaClvGM0+6tRWnlxDvt/B2uBpOfDoqO9rryle3nawGAujAle7mOKD9rmHZdj2GXtO29nJm5TPhNe9lLsrc778rW6mTxVJ4xT5dnbL/dmzXtl3vbnt32Oe2ztHMXFtiUCLbQtxYW7a2wxB4Tln31DrOoow1vZLv5L1LkYqnQcqun7pPortyfpc7K/8qoU5bWGLKAAGZ8pMDjlCmB76+g0vZ1uKdSpZ9Er/ABuj5XU4iszyxuiO3ysXeWFQedwn/CKmXs5T51H6fyYf1B/4nPbS3re/eNxrYXNAgE6QAOYrXY32Oo13njValbomvo/ibHCe0VTDxyOmmvGzLXd/bwtXBcyhlIKsCNcpPeA10OlcNVoVeF4t0qqv9U+a/O46qM6fEsKp021fbua6+H8olbV28ly2lq1bFq2vey8TmJMkNxiDVbE4mNSCpwjlivmTYbCypzdSpLNJ6X7vA1bIyOl+4Z/o+zE/R1MN5nUV0ns1nimuUn8lc5D2wVOdpc4r5tIs8Rhci5nIEFVK6yCyZwDpEhYnpMV08KuaVo97+NjiquFdOGaT5pW72r/Lf0Oj3KdQl3vD5wc//bStTxKajUWZ20+pveC5Y0Za/wB30R0a3AeBB8jWvjUhLRNM3KknszOsz0UAoBQCgFAKAUAoBQCgFAKAUAoBQCgFAKAUB86303AvX8Q1/DPb/pILpcLLDBQsqyq0yANCBrOusClXwnaSzJm/4fxpYekqVSN0trHOj5MtodcKPO6/4Wah/QPqXX7RU+UH8DXjPk5xlu29y9csBLalyLZd2bLrl7yKBPXXyq/w3B5MXTk3e0ka7ifG+2w06cI2ummV2z9kdq4WQo4sxgQJA0nSSSPidYivoVbE9nDNv0/PzpzOEp087sXCbLw0x2S5MgbN257XUzm0bJPZnNGWJEc5qk8RXtfM73tbLp8r76b3LGSne1la3XX8tqVe0Nkdm5UHMORHnBB8QQR7p51bo4ntI3ejK9SnkdjrNytz8NiLDPeFzMLjL3bjqIAU8FI11NcjxujTrYnNNX0XzZvOGYqtSo5YSsrnHb97OGFx5s2s4tZEYKzu0yDJktPEHnyqDCcKw1VXcEeYzi+Lpyspm/ZW0TbtuihQtwQwgxxnSTprrNdBSwdOCio6ZdjlcRi6k3PNrm3v9NSxxm8Fy6CGKwzZjCgEmACZ8co9Kkp4SFN3j4ENXFVaqalbV3en50JGxWzq7cs0e8KK4L2sUZYuK3tFfNl3A02qevUu7Vlrbj6LCOB/EVzMqMqU+jXQ2GRwZ3eBvF7SOeLIrHzKgmu1pScoJvojbRd4pm+szIUAoBQGi5i0BylhI4jpPCgAxifWFAe/pSfWFAe/pCfWX1FAe9uv1l9RQHvar1HrQHucdRQHs0B7QCgFAKAUAoBQGvEX1RWdjCqCSfAUMKlSNODnLZK7OYub6LOlliPFgPhBry5zsvaJX92np3v+GVW8m+GfC3l7KJRhJaY8YjWrWBs8TTX/AOl8zyHHJVn2fZ2vpe/8HEbuY83LjWyVzMO7m0XRXUjQjWHzeSHnFdljKShBTV7Le3in39LeL6Fyhu1+fmpPQXDcKgWM3YKAuZpzFFsxEmAHJX3VXbgoXea2Z9NruXy1JVF3tpt/BXbx7VK3cile5mBy8JLGBrzChZ6GRyqzg8OnTzNb9fzre3dqRV3eVuhN2HvZirVsrbZVUsT7IOpiePkK0nEMPTdZ3R2Hs/gaFbCZqiu8z5vuNe3MbcxhU38rFPZYKFYA8pXiPA1BSjGm/d0NxU4JgKqtOHxf3Ol3R3SweJtFmF0OjZWi4YOgIYdJB4eBqCvi69Odoy08jk+I8DwuGq5Yq6eqPnuzNmvdK57jqpiTxIEdBxrSS47iNnO3kab9Nh1/afScBZGHtxbUBkgRmnJM6gz/AEhYSSeVafETnmlVt7/PW9vD/K63/wASS+XWK1+Xh1+hjaxw6Vq82mxF2h3my/mbX/DT+EV2NL9i8EbaH7USqzMhQCgFAUO1E/pz+tbU+9WIP3igKDa29eGw14WLjP2hVWCqjNIZiqnTqwjzigK8/KXs0Eg3yCDBBVgQRxBEUBkPlL2Z/aR+yfyoDYvyj7MP+1L6H8qA2j5QtmH/AGu38fyoDYu/2zP7Za9f+1AbBvzs3+2WP2xQGKb54DOT+n4fIVUBMyiGBbM2adZBURyy+NASV3x2eeGMsfvF/OgNg3rwR4Yux+8X86A2DeXC8sVa/eL+dAe/6xYflirf70fnQGQ3gs8sTb/er+dAS8FtHOVK3A6zBIYEctNKAlbyj+rXPJf4loynxBXws13HBDDEqzAd1Yk8hNYnGrDScHUS0W76GnH7LNzDXDmCBlK25+m3h+qOtTYar2VaNTo0y3QwvZwWIm7K/urnLwPl72byvlNu4HB4BWnTmCBry1FfQIY7DVI3U1Zm3gs+sNfAtG2ztEiJxGoClhbbtCBOhuBc5Gp4n6R61Alw9O94+unpe3wJ7Vu8prhdTlKOG+qVYH0IqxLHYeKvnTEMHWn+2Dfkd9sD+rYWy0L2t3tGZmUOUAuFBbWQQOEnnqK5TE1liK0pcuh2HC8FOFN0qvJ7J21avrbf/ktMabb27V2FRnNxWyjKrFCvfC8B7UGOa1FC6bj4G0oOcJyp3bSs1fVq99Php3GzZO8NzCl0tqjBiGJafqgaQRWk4rip0qiUUtjGvgaeKnmm2raaf8FNgma0QUJBXQHSRpHTpXOxzRlmT1KC9ncKndTn6x/9SXh8bdEAOwyhguvANOYe+sM00lZ7Xt57kNX2bpZf9KpJNbXs18EjLC271xglq27M3DusFH6zPEBfGlPBVajtlscf+mqZsrR9cwtrIirxyqFnyEV1SVlY26VlY216eigFAKAp9uCLlpuudfUBh/CaA4HfDCIcbZLorZ7DiWAMGzdRhE/8Un3Vf4fGEqjjJJ6czQe0FSrToRnTk4+9Z2bW6f2Ku5sHDHvHDWdSdezXU8TrHGtx2FG9sq9EcssZjMubtJW/7n9zQ2wML/Z7P7tfyrL9NR/wXoguIYv/AHZerNb7vYTT+r2j1GQCNeHjI6U/S0m37i9EWFxDEJJ9rJvxZd2Nm7MyjNgsPMCYtrxjWqEuHauxs4cblb3m7ldtPYGzmcFcPaUZdQqxBk/HhVepwqpKXu6G/wCG+0GFp0Wq8VKV76rl0McBu9s5H72HtMCB7Y4SQZ04aV5S4XUTbldmfEeOYWpTiqKUZXW3T81Jb7K2Rr/U7UjpMT55qsrhjZp3xZrmaf8ARGx+eDt+4t/nrJ8KfIR4w+ZqGxtjFoOFtgdc1zTpoHo+FNLvJI8Vbl3FVt7YuyzaPYYcK8iDmedDroXI4VLh+GRUv9RfMVOIza9x/BHEXNl2ZgpEaEieup4617LAUF/b8WTxxdV8/kMLs9A4NsZWBkMToB1M9OJqN4Kgldx+L+5LHEVW7J/I+x/JfYv2sM4vqUl1e3myglTaRPZGojIvESZrl8dxbhtKrkhUWm9rvXxs/gbSjRrSheUTuN48UtzDXEQguQIWY1zA8TpVT+t4H/c+EvsR4zB1qlCcIx1aOCt4m/hWDMkK2hBgo4+qYJH8+dWMPj8PiG1Slf1v6Oxyyw+L4fLPOFk9He1n3O1/L/ki7Q2s91szchCqOCjoBVrMiriK06880/Jcku437qbds4fF9pfuBEFlxJk6l7cAAAknQ+lerVm79n8HVrVZdnG+nl67Haj5RNm/2j/67v8AkrOzOuXCMW/7f/KP3Pl2+O00v429dstmtvkytqJi0inRoI1BqzSdlY6DAYGvSoqMo66819yyxe9iGzZtDC2u4O8HBKg8O5lYETxJJ58+Nexg1Jtsr0+G1KdWcpzab6b+fLwKvGbVa6QWygKMqqoyoij6KqOAqePumwpUI0lZc9W3q34ssd3GQ9o7BWKlFVW9kkjvMRzgAacO94Vo+KSj2l3q7K1ytiHNzUYtpc2vgu6/0Ogv7Hd1S4llhnUkhQcvtGGAPCVgxWvnh5ySlGO5ThjIQlKEp7PS+/4mRL2zmQw6lTEweMa61XnRlF2kizDERmrxdz6XslYsWh0tp/CK6CH7UcnVd5vxZLrIwFAKAUAoCq3iHcRvq3UP7Up/ioDi9+VIOEcDheZD4Lcsuf4kSrmAlauu81PHKangp35WfxK9GgzAMcjqDpzFdA1dWODpvI82jNAnmR4QIHLT4TPnWSViR1M2m2nr/wAmDD7wI56+FZ3PIxua3/PSvYu6JJLK7bGM6EZoHTXvdOHnz8a9e60v9CSm7JrNb6nuEw6ue84USBBOpmeHlpPnXlarKFrK5Ph6Mal7uxKubLtfXiPHj48KjVep0J+xht+fIhY/Z9pUYq8tAgZuBkSeAnnp41lCpVk7NWJHCnFXWv54FNfHeKyDlMZl9lhOhB8uZqxBt3lawlZWjch3zP8AP5Vnl0M4yuxu3sdcTiuzYae0dYHkfWfdHOtJxbESoQ9zduy+/kb7hdCNWV57RV338kvNteR9Lxm5uFyBsgGTKynTUhuEcIOnADjXK4iVaNKco1JXyvnvp0N8qsZWi4Rt4LTz3+JddiTMDhx1A+81wdHATqQc42st7tIvSqpOzNJsEmBE/aX86mp8OqTdoNPwkvueOqlv8mV2KwouvassTkuOQ0cdFLaHlqoq3winbExZXxtOFWi4TV0Wg+TzC/Xvftj/AC12ll0NB/S8N/j8X9z5rvzsG3h8WbdrNlCIZYySTM6+lSxWh2vAaMKWFywVvefyRV7O2NcutktoWbjAjQaaknQDWsnZbm4qYinQjmqOyLzaW6jYe2rO6lywBRdcoKsZJPGY6Dnxr2DuyPBcTjiajjGLSSvd89V+bk7dLdS1jHuLda4otqpGQgEliwM5lPQVlVm1axBxrG1KMYOn3nR4v5MsKlt2F3EEqrEDMnEAkcLc1E6sjRf1jEvS69DgdnQiAD+Z51zFWpKpLNLc6CKsj6bgd8MItu2puNKooPcbiFAPKtrDHUVFK/wZztXh2IlOTS3b5o5re7bVq/dVrTEqLcEkEayx5+YrX4ytGrNOPQ2nD6E6NNxmtbkvCb+X1RVFq3CgAe1yEda72nwik4JuT2XQ+cV+MVlUklFbvr18S22Lvs1y6qXraqGIUMpOhJgSD4kVFieFKEHKEr26mWG4vKdRQqRVnpdHaVpTfCgFAKAr9vpOHu+C5v2O8PuoDjt+UzYMsPoXLFz3LeTN/dLVLQllqRfeitjI5sPNL/F+ttClauoR8yNZrGrVhRg6k3ZLdljD0KuIqxpUleT0SMFeCCOIIPhpWvpcb4fXmqUal3LRaP52sbup7N8Vw0HWnSso6vWL0XcncywWAe4SqDNEk6xxJPOrGP4pheHU1PEyypuy0b18kyjhsFXxk2qKvZK+qXzG0NmXLQBuKAG0GoOv51Fw3jmC4jKUMPO7WrVmtPNInxXDcTg0p1I2T70yLbwzsJA0PWttKpFGvU0nZkW9bImR7PHwrN1YqOYuYTDzxNWNKnvJpLpq7K5EY8dDHWOHQE+41Wp42E5KOqfl9zqcd7IY7BUJV5uDUVdpSd+96pbcyfsvYdy+C6MkKYIaePQiOkc+dazjHtHh+GTVOtCTbV/dtbpza5mmwuDnWWaLXmVO2cE9m41t4kRw4QRIjw1rYcM4hRx+GVeldJ30e6a67/PYyq0p055ZGW6GOFjHJnOUMMpPQngfiDWu45HNSjUX9ru/DZ/O5vODP3p0nvKOnlZ/Rn1jF2xlLSdAzZfolgIDZeXEnTTgeImubxbtQn/2v5G1gtV4oxs4ocSwBBmOunDhw61yOCqwULymk07pddLWem3Xu05l6onfY87ZJ4qveVpmZgzHDh0/71bpyo6JSjFKSlo2723T02/x6c97mDzeOjX59Tm9t7bOG7O+FDm25bLMT3SOMGONZ+z8O2xkISdr/YkqRUlYjD5X7v8AZU/eH/LX0z+jUrfvfovuRfpI9Tntr7ytjLpvG2EJAWJn2RxmBWsxVFUKnZxdzo+E4dKhvzZM2RcvJbu3RmtgqirdykLDXkDENGunSqrepPiIUZ1IU3aVm243V9Iu2n3J+2msWbaraxC4h3cO5A0GVWEyCdSW4EzpWUZO92Y4Ltq1RyqU8iSsvVfboTdytslHulUElUBknkXrUcZ4hUwyi4JO99zV+0icFTt3/Q7JNv3Pqr8fzrnv+oMSv7Y/H7nLdozkMTutZZyVL2lJ0RSuQeC5lJA8JMeVVJcVqOWZwVuiv/PyNjT4vXisrs/EnXtwLPYtdW/d0RmAITkCYPd6iupoYSjXhGcW7Mn/AKxWtey/PM5PY2BRmPaOphGKqxCozgDKrn6vHmK3keA0aTU/elqr+HhY00/aTEVk4PLG6evf430OivYC1Nw2lLh2ItBQzQiEdpdETpm7gJ6NW7p1qnuqo7W/deyu3svTV+Rz9WhD3nTje792ybslu/XRfAibPsqbtuCD/SW/+otTYiTVKV+j+RVw8E6sPFfM+s1yp2IoBQCgML9vMrKeYI9RFAcNtWwb2z7tvm+HdfJuzIn1ry9j21zmsNeFy2jjg6KwPmAZrrISzRTPls49lUlBrZtG22dVPjqTwI4QB5zrVbiFLtsLVgucXp320+hsuE1v0+Lozat78de69n9fxEy/j7D2iCArgBQANCse0dOPHWeQ93zOliKayTtacXG1udmvj/B9prYOrJTg3eEk735XT+H8+fu6+KCXTmIAZefWQfumuz9r6DqYGNSMc2SabVr6ap6eZ8n9mqqhi3Bu2aLXnuT97MZae0AGGYOCACJJgiNDMQT6VzfsrKf9RWSm4pwkm2rdGvlzOj4/GH6NuTTs07X35FNsnbqYdStxA08OAg+8GvouJwsqsk1Kxx+CxEaWa8M1/h8yqx+NF241xRAYgx8OQgwPKp6VO1PI9eVzKFZ0q0ay0tJSS8HdEbF7TuCytooZks08AZI7qjhIy6kTpppWhowr9qmo81+XPr+P4hwqrQrSdePvQaS1vtz0ve/L11LLdnbww2cEnvEEQCdQCDoAT09Kj9puHYuvOjXwivKOZPVLR2tvZWWvqfMeGYnsrxfMrN6dqJfv5ypJyQQQV70kiRAMa+FT+zmFxdHDTWIWVubktU90r7XW6JcXVjOonuc5jdk3yAVs3T5W29eFXsVj8E1klVh3rNH7k+FoYmMs0YSXNOzL7A71Y+3a7O5hbl2BAYo4YCI1OXXjXLVqFF3jSrQcXpZyV18TpadZT96rTlGXOyun5aW+KMjv8qiLtm4jgd5dPhMGtH/0piJLNSnGUeTv/DDx8E7STT70drh9n4i4YVFOk+2OH8mqf9Br9V8fsS/qYnJfKBYv2Wt2roVQ6lhDSdDGugA9010ns9wZ0a3bTd2trGUanaPQrcLsi4LK3Ew4u5yfa4BAFywAwgsS3e490cOfWVMXDtHCU8tunXW/LlpoJ1Fe2a1it2hZ7C69sggSSs6nKeHD7/CtbilOtatHW6s7dUbzhGPpxp5Ju2vkXeI21j8TYS2VuvZWAMlkw2TQSyrrH4da17vF2aLlCPDqFV1ISWZ9/XexXLhL8x2N6enZvPplpmL/AOtw3+4vVHX7i4FkzveUqGhQhOVu7mkkcRqeB10rneLYqjOpGElmUb31tr49xyHHeIUsRUjCGqjfU+hWdkoyhgzQQCOHP3V7DgeGqRU4ylZ6rbn5GkUUyNjMGqMACSeJmNOnCtVxHAUsNNQg23a7vby2SMJRVyWlsnAuFEk27oAHEk54FdXw1ZcPTXcZJe4fEsJihA10jl08K79R6HJyj1OmwW9qLccm23ZnsezVWAKCw2ZEJI1B+l4k1UngJSgknr7121vm3flyLkMUlJtrT3bJcsuy8+ZB2TjDdxlmBq+IttA5TdDN7gJPkKmxMVTw0l0jb4WIMPFzxEXb+6/xufb6486sUAoBQCgOWtJHaL9W5cHuLEj4EV4z1Hz7YqhbCp/uy9r907W/8NdNg5Xoxfd8j5xxSm4Y2pHvv66/UmPqSTqTxPOrMUktCrOUm2pbhcODH9GvmQfWarSrUIN+9Z+RZjjJNKErW21v4dTTfAWdc2UEtIEd0EtEmGAj39KtU554367eex5GCzrs3d/nqvyxA/0vaOgCgyNeziPDhwPjVh4Sa95/MuOFfK7xXwN2crqPLhP3+VRVJQiveLfBuF4viNWUMO0mld5tFvbo/kabzE6sI84H88qUq0HpEucX4Bi+HxjUruMlK+sXtblql9djNcNdddMxX3kaf+PhWbdOMu806lUcebRV3AZgcQY9DrVfH4v9Lh5VlHNa2ni0jbcF4esfjIYaU8l762vsm9rrp1+xabE2a4xC9qsGCRqDrGnDnB+6uK4zxyriMFOjkyXts91fVefyO6o+zeHwVWGIhV7S11qra8n8/psdthtm3HBKCYMcQDwnQGuNocOq14uVNJ29TY1MVTptKTNDWGBgyCOXMVVlQcW4yVmSqcWro5D5RMMr2xmSXVGYNHAAMTJB0By851jrI6n2UlOnWlFP3Xy79Puaji9OMqSlbVM6fdHeJUsYZ3zFuxthtNSRbAJ16kTXVrh1WTbWi7zlcRxvD0ZZLOT52t9Win+URf0+7auWiFFtGUh5BJLTpANbPBYaVBNS5ih7T4aF7wl/4/8AsStl3ezw1u0RmZEAOWNY6SRVHE8PqTqymmrN/nI8ftHhJz1Uld819mz5zvXtFbuILKGEKFIYQQVLTpPjV/B0ZUqeWXU6bD2dNNO6eq8D7V8kIP8AouyTza8R5ds+tafHu9eRXrfvZ2dUyI+Z3L0Xbv8Axbn/AFGrhccv9efiyhOXvMsm20wAFtmVQAIJB158uFZyx9WCUaEnGKS0dnr9jLtXyNeK2gGuFhmgx7R14DpVfF1FWqyqRvr132MZTu7o6vdtpw1o9QT6sa7TAK2Ghfoi5T/aiDjdyMBdcu9gZmMnK7oCTqTCMBJ6xW1p42vTWWMtCKeFozd5R1Ix+TvZ3+5Yf/Ne/G5Un9SxX+fy+xj+iof4lhsXdXCYVs9m1D8MzMzMAeIBcmPdUNbF1qytOVySnQp09YqxdVXJhQCgFAKA5vErF+8I4lGHvQA/FTQHCWQbd/FhRAt4hmnSALqLenXqXat3w+UXRyvr/P1OM45RnHGdpDnFfVfJCBoBAj4/l7q2dtbmhz+7a3mW+FxVoKMwMgaAcD4E8Ry18DXN4uOWtJd/z1LVN0NXNeCWz7nzXjrpfnZlNjSGdo4H8VE1vOHTvQXdcjvllGSOeu7fTsimXvAkZMmgOb2s09J8fdW5/SvtMzlp1udZeLplqL4VM4BLdI0A01158fKOdazFRnKGh77J4uhheIf6ssqkpRu9ls1d97X5c147a3bvopCySJMkSSYJgdfgKrYGE4z1R0PtRiMFPh6hTqxlNSi/d8Gntc9w21rtrRELrGqwSJLTwHv+NX6tOlLWbsziMLKSTy6rmiqe60lmBDGZnjJHH8ajxmHWJw06UXa6dvoXOGYv9Fjaddq+Vq/hs/gXO720Lr4i2biqBkeIIk8NWEnX0r57xfhtfC4Z1KrTs0tL8/I+j0+NYTGf6NBSTeutrWXSzfU7rAw0SGWWyq49kNGin38wa0WFhGaWZNNu0ZLZPkn90eVm47WdldrnY3Ym/ntF2HfttkY9QeHvnSpa83Ww3aTXvwllfevz6kdOKp1csf2yV0fNPlMxQyqB0E+rVtfZmSdd+D+hV4sn2SXejpdlbMa4qhcohASWMKogDU++u9niI043fwPmlPBzr1JKNlbVtuyRNubvXxqEDDkwdMp6EEsKjWOpPS9n4P7EsuE4mOqSa6pq3xaI1/Zly0RnUqTqJIM+hNSwxEKieV3KtfB1aOlSNr+H0uS9gbg4HE21xN+0z3HLZu+wU5WKjuqRyArVYnF1Y1HGL0O14XOUcJCKfX5s7/DYdbaKiKFRQFVVEKoAgAAcBWubbd2WzZXgKHam6tm85uZntsfayFYY9SGUwfKKo4nh1CvLNJa9xFOjGTuyJ/qUn+/u/wBz/LVX+iYfq/X+DD9NE9tbl257924w6CFnwJAn0ivYcFw8Xd3YWGijpbNoKoVQAqgAAcAAIAFbZKysiwZ16BQCgFAKAUAoBQFFtVYxAP1rUfsP/wDugOD2zby4+8I0ezZceJBuI3wVPhW34XL90fA5T2mi06c13r5GNyTBJ5QPd4DzGvlW2Vk7I5puUoJvZGoqv0ln3kfAfzrWM6UZO7t6IlpVVCOsbmpwAe6ABpwmNR486lpqysKrUndW8jHOAPZXnqVBOvnXvZpu5LHETUVFW9DQ/A+GvuH31I3Y8ppvQ8xF0mMxzc46efDj4V5GCi2oqxZdRyScnfuITOROvHjGlSZVbURk7u2hGxAHeIbhETxMgT5QZ+FYpy0uixaPJmOy8YLV0OeGoPkedaj2gwFTHYGVKn+66a77cvzmbfg2LjhcSpz21T7rnWWt5kAAF4QrBgDwDDgYNfMlgOJUko9nNJO6WV2v6Hd/qsHN3zx1Vt1sZf6yJlZe2tw5zN3lkkGfOonRxqjKDhK0nd+69/QlU6DakpLTbU4LfHaKX3yq4hQBPHWT0866n2dwFajerUi1ppfy+xpuKYqnUtCLvqfVdx8chYi4yAdkoGaADqJGvGum4hSl2cXBPfkchwmpFVpqbW3PxOj2oqtkKFHChhkBt6ElYYK5y6AFfAOYqhQbjdSum+evfppr3+RtcVFTcXGzSTVll521V9Nk14PQod475t9grZScrEgGQoLyFB8BpPhWwwcVUztdV8vruaXimamqcX0flrovLbyL/ce5mwVo9c//AFHrV4xWrSX5sdBgP/jx/OZe1WLgoBQCgFAKAUAoBQCgFAKAUAoCk3jEGy/6zL+0ub/BRnq3OI3jk4vDuI71q/bMxxBtXFOuggK+vnV3h1RKo79DTcepSlh042upLfoeYOwrkKZzNwggDhImeHA1u6k5QV1t5nHYajTqyyy3d9mrHmOw6rADLz4XA40MfRGlKNSUtWn6W+ZNi8PCm1GMlb/uv8lp9TVibCIAA6sTMlcxAiIiQsE+/wB1ZwnOTvZpd9vuzydOjThbMpN9L6eGi38zG/hbYEq5ckE+zl4dNTPA+Uc5p201+5W1S67+XeS/p6SXuSzaN7W+vd+XImM7LTs+08c+XoIiPfU1J1Nc9vK55XhStB076rnbrblttzITCpm9COC1IlyvSWKs9SJe6x+XlXl0tCxFN6kYvHIHQjUdQR+P3V443J4uxFuLxk6jpGvlGgFYXaSsWEk3qadnWcO2Iy4hmS0QZccQcuhiDpOnP8tXj3XhBypK8r7d3qvmbHCqnJpS2K6LQU8WbWOI65T90j48q999voZrKjp9jbYF0paAJuEQF6kKSYPkD6VaWJhCN56Gmq8NqSm+zV1udAuy8URIw90jhohP3V4sdh3/AHkT4XiF/Z8jPC7IxjnKmGvT+ujIvvZwBSeNoRV81xT4ZXnK2W3ifVt2tmHDYW1ZYhmRe8RwLElmjwkmPCubrVO0m5dTraNJUqaguRZ1ESigFAKAUAoBQCgFAKAUAoBQCgKreMf0M/VdD/eCn4MaA4He9IFh/qYhPS4j2Y/auL6VNgJ5a8TX8Zp58HUS6X9NTVbIhgYiJgiZjl4V0slscBQla+tvz4GNqysro0GZygaRPszoYEfGvXJpPb86ksKcZzjo7O9/jtcdj7JCE65YJ4nkNOehpmeqzEqpq6ah3WvzNbJGWQgysVPifEdPHxrGo/cllb1V9N/Lv7iWEdY5ktHZ9/j3d5BuDUyeepHAa65R0/IVJST/AHJPa9n8rdepLVnGVNJuN1JrRavvb6dCO2pgaAmAWPjEkwPPhVhNqN2QWi52joiJfUiRxiJI4TAkA+cj3V5GV1roTuKT01RDutXtiVPU0GyW9nvHmADI1AE6cyRw61i5pbliMb7EO4P5Bpm0uSKPIgYmJkidNBy9/rVXEJtqxboNcyFGh/nn8agZOiZu3iOzxmHfpetg+TMFY+hNQYmOalJfmhPQdpo/R+xLsBh4g/h+VaM2JbrdoDYHoDMNQCaA9oBQCgFAKAUAoBQCgFAeE0BpuXaArdr3M1m4P1GjzAkfEUBxe+KzhLr8kVb37plu/wCGvKUstRPozDEQ7SjKHVNeqsRLPHiQCCCQJMH/AMV1k1dHzTDTlGVr2M7Y7q+3o4HGFA6dQda8e722/PImp3yrfSVu7+GY3kjNKcHnVuRjuxz86Rd7We66E2VrNeO0ub+H8mq8QofW3oykRqeRhT0HP31llc0r31TXT1M7qGa2XRprn6Pu5kDFQWJBB4axE8OX88K8wsfcjJxs9t72Xjs/zoZ1qslmpZvdvfa13Zea/OpDuTrAnQn0Enj5VblKyuyCnHM7ES4wI0M9fSfy9axUryLOTLHUg4m8q8WA8yB99YymknmdvEsQg21lV/Ajglx3Fd50PZqzSNNO4DUEsXQ5yRchha3KLJNvYeLeMuGux4gL/GRUL4lQjs2/zyLEcBWe6SJTbjYy4F7ltObF7mvkAikfH31Tq8TjLZP89S3TwMo7skWvkyun28RbUdEtk/EsKqvHy5IsrCx5sssL8meHUhmvXmjkMqjTnos/Gop4urJWuSRoQjqd9grkN7o8/GqpMWaX6AkJfoDct6gMheoDatygMw1Aeg0B7QCgFAKAUAoBQGq4aAhX2oCuvvy60BWjCi9hGtsJz2ntn3qUNLA4PZ22bXY2We7bRmtoSCwBkqMwgmeMiulp1qbpxcmtkfOauDrxxE40ot2k1on1JK7QzaIt5pP0bV0qT1zBcvvmksZh47snp8KxslZRfXVpfU328LimkJhbsMILMbaiD9p8w9wmop8SodG/zxLtDgeLWt0vzw+pvs7vY0n2bFvxNxmb9kW4+NQz4stlH4/wXKfs+1rKfw/n6G+1uZePt4lAOiWjP7TuZ9KilxarySX54luPAqG8m35/wSbW49r6d6+/vRR/cQH41BLiOIl/d8i1DhWFj/b8/uSLe52CGps5zoJuO76DgO+xqs69R7yfqW44elHaK9CbhtkYe183YtJ9lFH3Co7ktkSa8PTW7gcSBQGg4peRny1+6gMGxPRWPoPvIoD3tT0oDZZYk0AxG2LNr5y9bXzcA+k0BswW3LFz2L1tvJxPpM0BZreoDMX6A2pfoDcl+gN6XaA2q9AZg0B7QCgFAKAUBg60BDxFugKrEpQEXZjQGHS43x7340BvsYW2nsIi/ZUD7hS55ZG3NQ9GagNdzEqvFgPMigMP0xeUnyU/fEUAGInkR5x+BNAYteNAaWc0BXYzatm385etr9pwPhNenhSYnfPAqZFzOf1EZjx+tEfGvVFs8ckipxXyk2R7Fm432iqjj4En4V7kYzop8V8pF8/N2rS+eZj/AIa9yHmYq7++eNc/PFQfqKo4+MT8aOKSCZjd2hdfW5cdpA4uZHPVcwHwrAyNSnQRw5FRHrAA+NAABGoEfWEHXyAYj1rw9JNjaV2zql+5bHUOQPv/AAoC0wm/+MRZ7ZXA5uqn4iDQF/sr5Sb9wgfonbTzsC5xj7JHHxoDv9hbQuXkLPh7uHMxluZZIjiMrHTzigLVLkUBIt3xQEm3dB5igNtAKAUAoBQCgNbpNAV+Lw1Ac42NWzccNpmgj3DKfwoCTaxiv7LKfDn6UB6WbrQGhsOOcn7RJ+816Dn7u++z7XdF4MeltGYaeKrHxpZvY8cktyqxXyn2Bpbs3XPLMVQE+ck/CsuzfMw7Rciov/Kbfaezs2k6Ziz6a9MorJUzx1SnxO++Ouadvk8EVRPloSD7+VZKmtmYOo90U+L2neuz2l243XM7EEc9CY9wFZKC6fnwPM76/nxIYE8IBHTn5QNK9PDAmdf5+NH3nq7ga8ZkjFmHlWLPUS9nYO5cYG3bd/sIXH3EetYSkjNI6rA7n49xK4YoPrXLi2x7wst6iozMsbW4rAzdxdi31FtWut5STHwoCbY3UwCe2+Jvn7Qtr6JBoDoNlYDZVsgrhkRvrOmc/tHMaAvbGz8C751t4cv1Cpm9ImgLdUA0AjyoD2KA8LAcTQGt76igKzF7yYe3xuL5A5j6LNAbth7YN9xkDhAQSzd0HwUcT74FAdSrUBlQCgFAKAUBqc0BR7Z2VavDWQeooDicfsDF2iTbIup0+mB7+PrQEHB7axi9mGVWlmW4VJIXvd0wZI04+R1FBYt8LvCrkhpBXjyjx1/OpIyjzRFOE/7WeYvZOCxOr27bE/S9l/cwg/Gpl2Uiq3Xgc/tL5NbRnsLz2/1WGdfwPxNeqk7e6x26v7yOX2huPjLXC2t1etsyfOG19Jrxqa3RmpQls/oc7ibZtkhwyEfRcFT8QK8U4mXZyNuDwN6583auP0Ko0esR8a87RGWRlzhdysdcGtpU8bjifRSfur28ny9Tz3Fz9C4wvybPp2uIUeCJJ/aY/hXqhPwHaQ8S3wnyf4NT3+0ufacj4JFYyh3mUZ9EW+E2FhrXzdi2p65QT6nWvVCK5HmdsucFYzSJZfFTB9awqaEkDLEbtZtRdYn9fvfHl6VCSFbf2BfXgoYfqn8DBoDKxu9fbiAv2j+U0BMtbtKPbuz4KPxM/dQEk7PwtsSyg+NxtPy+FAab+9WGtCFddOAQSPcfZoCA+9V258zh7jeLaD4afGgMI2hd+klofqiT+P30BsTdJrmt67cueZgfiaAt8DurZThbWep1PqaAv8JgstAWCLQGdAKAUAoDFjQGl6A0NboDU1igIGO2Paue2gJ+twYeTDWgKTGbrcezuH7LjMPLMIPrNAUjbGu2P/SYCZJTvrwjh7Q9KGUXbkZYXGNHdbhxAMj3g8K9hKUeZD2aa9/UnW9pn6Qny0qeOIa3IZYWL2ZvOItvEx4Zhw/CpFUpy3InRqR2+BvqVW5ETvzPDQ9RgTQyRqJqNkyPUsseAP8APjWLkluZJNlngLOUa8arzldk8VZG/FbXt2/adV+0wn041gZFPit87C6KWY9FWP4ooCE28OJufNYc+bz+OX8aA8GCx9327wtjog1+EfeaA34fc1SZuM9w+Jj7tfjQF1gt2bSezbUeMa+p1oC2tbLFAS7eCA5UBvWwKA2BBQHsUB7QCgFAKAUBiRQGJWgPMlAeZKA8NugMGsUBqfC0BW4/Ytu57aKx6xDDyYaigKTFbsEfNXCP1XGYftCG9ZoCqxezMSoMWizcijKVPnmKkelAU/8ApW7ZMXrT2/GCB+Xxr1NrY8aT3LLB7cVo7wM9dD+VSKtJEToRexcX8bhrft3FJ6TJ9F1r115MKhFFfc3qsKYtW2c+AA/NvhUbk3uyVRS2NZ2tjbvzdkIOrcf73+WsT09GxsXd+dxBA6LP4QPhQEzCbl2x7QZz+sYHoIoC9wW71tPZRV8gKAs7WzAOVAS7eDA5UBuWyKAzCCgPYoD2gFAKAUAoBQCgFAKAUAoDyKA9oBQHkUAigMSlAa2sCgNL4QUBou7PDCCAR0ImgKPGbi4W4ZyFD1Qx8OFAarW4mHXkX+2SfhwoC0w2wUTRVAHgAKAmW9mAcqAk28GBQG9bIoDMLQGUUAoBQCgFAKAUAoBQCgFAKAUAoBQCgFAKAUAoBQCgFAKA8igEUAigEUB7QCgFAKAUAoBQCgFAKAUAoBQCgFAKAUAoBQCgFAKAUAoBQCgFAKAUAoBQCgFAKAUAoBQCgFAKAUAoBQCgFAKAUAo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5"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7" descr="data:image/jpeg;base64,/9j/4AAQSkZJRgABAQAAAQABAAD/2wCEAAkGBxQTEhUUEhMWFhUXFx8YGRgYFxwaHxwaGxoXIBoaHx0gICggGh4lIB8aITEhKCkrLi4uHx8zODMuNygtLisBCgoKDg0OGxAQGzckHCQvMCwsMCw3LCwsLCwvMDcsLywsLDQsLDQsLCwsLCwsLCwsLCwsLCwsLCw0LCwsLCwsLP/AABEIAKAA1AMBIgACEQEDEQH/xAAbAAACAwEBAQAAAAAAAAAAAAAEBQIDBgABB//EAEYQAAEDAwEFBAYHBQcEAgMAAAECAxEABCESBSIxQVETMmFxBiNSgZGhFCQzQmKxwQeC0eHwFSVjcpKisjRDwvFz0hZUlP/EABkBAAMBAQEAAAAAAAAAAAAAAAECAwQABf/EADgRAAECBAMGAwYFBAMAAAAAAAEAAgMRIfASMVFBYXGhsdETkfEEIoHB0uFicpKishQjMlJC4vL/2gAMAwEAAhEDEQA/AM7tMvNg/SEduxpgKBYSR4nSFEeYqbLxCE9m8242E/ZqeQpQxwEIE46VC2YIUtdi8AYgtuNtN46JKlqqdpcIW4oJUqzfCcqL4AV03UNjj1Br3RMFeCQCLvyolW0LcKQC0QMbySsqPkJSKV21oVYSM8SIM1rNspBCRcNmdO4+FuKCp5yRCs8qD+g6US6iUacPIROnzBUI65olgJmla8tEr+6zjtuU4KSk+yZn5iopR/XSm20LUpEylaY+0wFeWmSR86oRZHs9egqT1AMe/FTMOqqIlEM0uD8/OmtteqjjO9JPVRiJ6xStbZAkjjzqTDkUzTIpXtDgta1tVRCWhJHME8XIUNfuBGPCoXDakQ4k90/0aQ29yUkKHI/L+dNrraYUggDJxVCTsUcI2oNeR4Va1bzwqtgTivoXop6LdumUkQOM1znNaJuQYxzjJqwZbjjR9i9pbeUORb/5nFNvSbY3YLIPL+hNI0fYv+beP3lV0w4UXBpa5bLaF5LLSQI1W6Z//nWaTekKpuL8f/Fn95mibjhaDqxHwtlUPtX7a+URu+q9xKmY/WosaAb1Wh5mL0Ks9G/RkvkFIny/rFG+k3o6WEkRnr4VrPQh1tlt1KgC4yqFlI5GPkDPwNVem123ca2m1jtW060Z3VAAFY8SE5jz6VMR3+Jh2JzAZ4WKdV8WuhBnkcUEUYI6ZpttDQTKSdKgPcvSJB8JkeUUpKufMflVyoNChzB6/wBfnUNGD4VI8x1yK5K8g+40lFVGWLEuNiJ7Q6QDiVEx8JNar0ZCWbW/c0hTtu6zpV4B1WrT0mOPlWLU6QBByg4/rzq8X5HbIRIQ8BInjpVqTPvokoAXfFfWvSj0gau3lWqFBTbllrQScB1PrE++AQa+P3K0FlopnWCoL6ESCgj4kEeFeW94pCkLTgp/mD8qDKt0jxmpgBokFYkuMyvbwALMcJx5V7VLpk11TcaqjRRa19LC9XbNqtndWFIZ72eJ7RYCgeo+NHXl46hKk3SUXbIThSXEgoHWEAqR8YFDqU8lsBxtN00VZWELeCfiRprzZs76rG8LHVtxxKJP4SmZHgfjWngsgM6m/jYTCxaC0k2r30gFMlhZWYB4iVaUr88VzTDYUrsVBlwDStp1KAk9QCSSJ8qFv3G1Li7tlW64kOISTrPiFqCVg8SRmjblxQSkOaHmgBpW0UpUhOIKtKSpMdDIqjSpPbd/JLblhtSyEDsnJAhSpQryGkQPEYrx5pIOlYS05BggoLavAQSaYFa1ITkXTeqYVOpIHsyZnxSOPKqkOFSSGF9oiDqtnVElGeCSQkE+BzRSiud3vSLbFpoiUFKv9pH4cUvSn/1WgvGwptQbgAHLTkawY4p/9zQdjZlQONUfd4KHl1oFsyma+TUtSaKbXj+v6514+0BkGR8CPAiuW0UgTz4ZoCYRJBTOx4KgDEHxjw/M19V9F/SdlDZbSoeqneP/AHEgqUpQjnEACvl/onsB69cKGVISUwValQdJ5gcVcPyr6a9+zRspm3uVJzMKAUnUMEiII58zWePEhn3XlaIEKKPeYEk9I9ss3TioELBJR0cygBCp4GNRpX6KbIbuEvl5xTTCSjeAlSlAkhAkEdSRBMEcKbXPoOq3BeuSXAiSQgSlXIcciOOas2PcpeYUm2KQWVJeUkJV9ktJTMkDUYBMipvjNDMLMlWH7O8vxxPJabZvo5arQjtUqCkQEhS4lIwkjSRMpAxy51kPTD0ecZNw8CexeKANQgpUlxEA5zujCuc9abI9IlIcQtm0IGlKSuQnGMBMeAJ4c6cftJSXdna23BpC21QIIcBUABq5QSFSOkVnhPeIgntWmMxjoZ3VXy9vaZago4iQZPeSqJSf650jXtJQVKTEEqGeBma4yviQlIVBk88xI86XLweXE/1416VV5VDRSduCZE94yR+LqKo1cPh51dbtFRTgwVRjhJ5Tyoj+z1AplCtXaFJScH+Y8aWpT0CW9PA14vnw40XcWxCe6O+QDq44FetW+8oFSUy2TnPDkenPNDCU2MZoYgkkccTgfPyqHTxFM7JmXWe+orRwAg4BynqmgVMKhJgkFRSD1I6j7tAhEOre/shjwHnUg3urMjEe+fyruyOlW7kK6591MVtga5dSCpIMhOFY7p4R04HlQa2aZzpJatsiOPDpg+IrqY3ICgg+s7gB0iUyJmPCuoli5r6Vvkmlg0CpCrZ0g8mXCVKJ/wAyQEnyIqV++2Vab23Ww8o4UjS1PjGkhzzoUOMLUUPN9i7GVIJSE+bWkz8R50xtLd9DcMlFwzxVupE/uLGr3iadROauYYuUJX2C0XrcQoKSSU/uuc/FOTVWz30KJLClWy+aCtSgo80gpSFI8jIpafojskTauAxpCVOJJ/FqIUj3fCml2/cFJVcJTdIAA7ZG/wBn++IKf3hFFpXPExJEOpQCntkdi6chxGnSPxECdR54INe3mQDcJDgAATcMyFDPeXhREcYUPfXWW8It160qwLdwAlXmQNCh8DVLiAl0pbK7R8EAtrB0KjlGCgHrvCnKi27+ytuEqcTK1C6bE6XEYdHmMkAeRFRSwFJxDyR94YcT5jmB5EVUp5AWe0SGHROpxlYKT03BAjxBBp6LVldul9b0uFUAtt6eAkTJg8MgifGl8VgpNOYLzUD5LObUZKgFylaebqRvgD2kDl41J6zBb17sEQHBlJPRXsmmCm1LUFEFK5w+2mJP4kcFnwGat7NaBK0pbKhBcSk6Fjo42QCkePU0Q4HJK5rmioWf9G7wtOkpbK1kFKY+6D3jPPGPKa3Po5tq8IVxSECcOpRuyQAEKSUz5kGsdsywOqdEjtMQvS2Y6HiAPmad2xCRMW6ZKgorUVwCeKx90zEEVGJCaRMrTCjODpDKvRaG69Oy80Wl6ClzdKlw0pPuBUF/7R41o7Ta7BRaNKQShJCNcgow0oAykkETAgxxB5V8kvrhCk/9SyTAhLbJBkK4TjeHIwZo1lvtEPpCnnEkDXLYRBlMIjMuHhPQ8KzRfZ2tbMXOi2ezx3RH4ToeQndV9evdgtOoIRKZnebII5gYORjpWde9C7lq1Nuw8h9C1pKkOjTOlQJPMcpMASc1l9nbVcQqfoy5S52SVrcKSlR5HknTnMAfGn1t6Y3LZcD4RoSdKQFBxwQMrUglOpB5EHmKXworDSvNcY0GIJGnmEhd9GbhlBSW0tkO6gQ2VKSnV3grCVce7q4HwoO29A3HEuOuPdklCiEy1GoqMBWSNKTmflNfQ9nftCZcwS2rHJWg/wChyP8Aka8vNq2lwrQnUUuANrSBphYWlSVT3YEKyDRd7TEyIkgz2WHOYM1grnYTFuwrs3Ct0LTxEaiVDcB4DVnl+VZ9xmAsdi5pafG6V+samMD20eMdM1btLs0uvBDtwsC47PKY1ZA7Jf4pxqkzg6aBu2xofPYu7jiQCVHU3x3IjeTy1QOWRz1MEhOc74rJEdMylKV6KV5ZmHdxv7ScL3HMfdP3SPMcTVyzoeMaEgslJMTJgbihjAONXhVj7GblP0doam0qKe0kLPItGd1XUA9fKuK4WlQW2n6vp7SJLYwOyUmN72dUHjM1QUv7KJrfDeljL4It0krVp1ApSMnoGjn8uIoYgKSF6XVetKQ5wBzhtQ4A+M8Zotpzdtgp+AJPZpH2YI7yFTBJjhjNDruUaCo3Dhl2O0CYCgTMLEzqPe4nyPGlnqqAaXnuVYsVeuHYKlJmCrKf8vtYzicRR7DagpO60jU3pJJBC8dyMwepj30O423quBouCEpBI5o8t3I6SBj40Yzbw42fo+iW8qcUdKU+/gs+454CubKd6rnTI9dOK7ZzoDaQu7U2QO4hBUEjpIWBPM+fE11F7CfdQ0AhdswmTCHSgrOe8qUqMnh7q8pg4yvskcK+iEtLdwI+sL1M+DZdHnrTlPyo+yttnakrS+9jgBpEHqFEEj51m7S2hWq3uE6uQV6tQ95lPzoi6ulpxdMA9V90nyUndNSdi2GXPmtDS2dRPlyPVfQ+2sXUw6gvn23XCpQ8lAAiitn29g2QW7cAjn2iz/5V8ubDaj6pwpn7rn/3GI8xRS/pDSdcKLftpGpH+oYrO5sQVJK0NMM0El9R2hs+zuAQWW0KVxWE5x7499XNbLVAT9JQ4kcEupJ+BmR7q+YWfpEs41p4TkxPgDwmqf8A8kuAvUlQIBlIWhKtJjkSJHPnUjM7VUCWxfXrb0St1IKdIaJ9hSXEn3LEjyqra3oc480W1XSnUiCkKISUlGUgcoPOvnrf7QrgABTTK45jU2SOhImfOKb7M/aNrUEFhaVKwNKwofMClkU1Eyc9Db1tK0NO+rX9wpC0p4d0a8HHECc0I5b3zcIWrUkASF44TAlQmB0JNPmPSsgSQsDyn/iTQbP7UkpxcWbiE8NSVJX8RA/OuBcECGkSKXH0XdGgtMJd1qClFWrSk+ypKcQORGDilrB0j7S1SUlRVuFRTkz2oI3hOAIx7q+gbF9IrO6JVb6gpPeIBQRPWMT4Zpuplp1UOJS4SmNakpmOmoZ+Ip3e0OLZO3dUIUBrH4m6HmJL5G5teQB9PBGgCG7aJ6JOcnkkwfdRNq8VJfldy7upQApOkiSPVjjKzPHkFcMVu9qehDy5LF442kp06FJSoEeC0weGAVBUVlNq7CuGO0DiLhzUEhEKCioAiUJIkzkyuBg8MVaLGY5kgdrf5BR9mgvZFmRSTv4lJ0sd71Kj65KJcdA4f9pQkbo5rxkV1wuFKhNqiLkd5WpQPUcdTQ6QeAoVxtSlGLcH1wSdb3T/ALfeG6OasVUAZHqrVP1jgpUlPHByZa+PKtZK89oF2EebolLie2t4U6ZQ03g5HrUGOHVE15Z6XFLm5DuOCG9IISBBIJgKHORnGas2GQVrCjb99SglocFCN9JjKfwzjpUrC+Op1CrhtUmT2bekHdG+RiFjmI99Y4jz74AqACOfZepAhA+ESaOcQeXdI7m7ELP0t1UuAEhETI+zOSSrxz5UPeRpuSQ9uKSCrm3x9WREGeuOHCm1sl65W41bvKccUpOA3EJHHtM4P4jIxxrfbC9G27VZdWovPThSspb8E+0eqz7gK0RIrYYlfVYIUJ0QzvZuvqj2T6D9oXFvoFuhxoIDffWCQDrEkdmfMqOTgUh21sxdrctNK+j7rJSh0iAU8PWpM7x4SfjX0197UoDmcny/mfyNfLNt7QL94hYYQtIC0Nla90oBIGoEwnmRw4ioQoj3urktEWGxjBqgmVKCLYa2UBKydIypvj6xJAlQPGATmKqeu1hLo+ltglydSUHS5wMqGIVOe7yOaHacKUNeqZToePEgrQZ+9J3kec8K9ubk+vH1calBWgAFC/xcIB+HE1oyF9lmImb14lWO3CdTn1pZ0oBTCct9VHeyB+Ejj8a7XSXGNKHXSQShKsBxXNwnpMjj+9xqx7ayytR7dIlAyEnUSOCDgEpHjjhil7l7OjW+oyIcATgj2U5jhjgBwxRcb+PFcxtMrlwR+ybVRSrTs9b8LUFLKl96cpxAxwrqUtutCdTjyc7oAThPIGTx48IrqQEa9FQtOnVSQq1c4hxo+0khxM/5TBHxo+xtXAB9Hum1DkjXoPvQrFU3F04k/WbVCvNBQfPUnn41QHLVeIcaPMgh1PwIBoiQO/y+yBBI3fqHdHXSi3IurSOqwC2Y8CndNFbLcGoKt7otKjAckQP/AJE4PwoPZ7a0/wDT3SPBBJb+IMpq19ax/wBRbAicrSNGo9daJSR7qds0jpbL+BTm5Yd0qU9aJdSsbzrRIKgPvFTZmOeRyE1l7wNhRLBUWznfIKknmCRGOhinNl2BOpi5cZX+JOpM+yFoIVHiU03e+kL+0bYvU4HqyCvhwlIC/kaV8MOTMiOYVk7KyW4ha0oV2aDvKSkkAkTmOGM1JdmA2VpdbJAnSFEHyGImnzTjCVjQp+0dHtbwGf3XB8/KiXUurMqaZufxtEdpHiICtXmk0vgDDvTf1TsW7RZq02oURqk9dK9J+YINabYLSbsrDFwoLSNSkPtgYJgesQojj4VidokdqsJBEKO6rvAY4iB+Qp16IbZTZuuLW2VpWgI0ggEQZmDg+VYjnILeJETX0T0f9HnkT2rjQJPBCsR7+daP6OEmBqMffSmR4if4Vh2vT61n7J1HKdCDx8AqlPpDt1DpLtpeOtORlAUtsKHlwCvHnSyKK+uoLyBhU1QjbSjcMhae6Fn/AGiviDHpztFHdvHT/mhX5ijWv2lX4MlxtR6qZSfyilLJ5pw8tyX2raeyrC7y+wgq9oDSr/UINZu//Zg3g2imsL1hLyCqfwlYV3egKT51hmv2q3Q7zVur9xSfyVRbX7WXhxtWT/ldWn9DTtL25FTcxjswmrXoreW6tS7dgI1qPqk6ikEHIMTpmBB5cqnbbCdbOpT7KULWlSkIaKFJK4Tqg41AkZBAImh7f9tC08bPHhcT+bdEu/thYcHrrBZ8e0QT8YFEueSSRmJHn3Ra1rWtA/4kkcadltGrdLCClpIyQVmRKzw1qUBvKoV9zE8Bx91ZJv8AaZYST9Hu0E+yWz/5VXdftAsnBGp9IJGrUyDI6YXzx7ppJEmZRoKBM9t3xatXXdKtRTgJyoasJ8oBk++vlFrbAm3+rur1AxvEB3jnhu+7pWu9JPSa2uQgIu3GUJ1KUexXJVEJGDhMTNZpCbTcm/PPtBpWNc8AmU45ZM1qglrRXNZYzXuNEIm19Xi2VAegFSjqme6oY3eUwPOrLhhQ+kDsGk8JGrjx+zzw54PSpOWltBBugpWudRKhu+wQUHlzn3VImwTr7RLjnad3sXQQ3HXUgFRP5TTmIwWOyQQnmz3VRUoLGbdJ7ONW7CRHcOO9y4e+qEOLCWoW0nSownG7+OY4n3nhTVKdmKKVJecbKUQUvslxKjHEltUk+7pQl9s1KGx2Sre4AVqJQtWvMYKVQdPKKPiAnO/JDwnAVHTfvS554hatL4VJnUQQVeJkE11S2ohfaq1IaUZ4txp90GK6lcXA7eaLQ0gZftRto1cpnsX0qxwDgOPJVWvO3Kft7ZLgjiWwZ8dSaWrt7VXB1af8zY/SaItLUoMsXiAY9ooPlBqoOnUHkokDM572kc1E3NsrC2XGzzLa5H+hQ/WirJASfUXmjwXqbx8SmavR9NgYQ8OU6Fz+RoZ50D7Wyg5ykqR8oIFNKXpLolnOg5EHqm7P0ggarZq6EcUpSqB4FBCpNUuLtCqFoftFj2VFY/0rCVT5KpUx9FmUuutn8SQvPWUkH5VpbC5uIHZ37LozuvEg/BwH84ozmgRK5dwrbV9xSdKL5l9ONx8FPuAWFAe4++g762Sgan7ZbQ5OW6pRzzG8j4FNGqt3lSXNntOj22DB+LZI+IpfbvtJUdDz9oucpWNY8iRpV8UmiEs1IOhwSLll+BAS+jSQOmreHzoa+sEAS4ypkTHaNntG89Ry6YV7uVMFFa41G0uPOEKPlISffND3LQZ3i3cWZJAC0ntW1eB4ceGFH9KVzQc0zHEUBvh9klGzrdRQTdCRMBLSjkfdyeXEn5VQWASdCtYiQoAiR1jkJxTpva2Ej6cuNKhpQxEx9yZGBzPyon+00lKp2m9lscLcwR7Rg4QOAH5VJ0Nkp31V2xYk9ePosupjrxqotCeInzpztd1lTWlm2uC4CPXEqgg8NTemApXIA/HhSdVi+cFh0kED7NXE8Bw4+FZiNy1h2pUFW9QLRpiPR10pSUpcJK9Ck9g4ClWMTwV7quHo4/8AdauO/wBmNzirEwOn9TRENxrJB0ZgpNJCoivSqeVP1bKWnCrV0w52cqcgqPSAmB58PGhbjZbm+oNFISsIgrBMn4Ejx4U3gOSD2hlySYnpNehw01f2K6NeAdH40mZ9nOa9XsN0Eg9mNKdWXE5/CM5V/Cl8F+ib+oh6qu3tn0JbuAgoQTLbhiCR0mfmKPtduukpK7pHezqbCynxAgSfCRQiNkKOkF1pIUnUZcEA+yrorwzRFrrQhkB23lKyQDpJQZ76jGevPlVGwjP3kj4zZe7nfFUbUu0Pyp1/U4DAIbIBT1USokHoPnQZaY3oWswMbvxnewOHCmDry9Do7diCsHQAIdPtcIEePjVz92vtFk3qMtgFaUGT/hwBwHXhwp8DdL81LxH63+lK0NW8t/bLJEKTAGtXRBzA9xNQKGuyUdDxIXle7CRySRHHjn5UxFyo9jN4lIAIgAy0nwgZJ8KHcf3Fj6Yo726AlULxkqzg8OtCTZemnG+aOJxNZ89eF8FTtJga5+jOtggECSZHJUlM5rqldOtyIu3DgTKVcecb3CupXBs//KdriAM/3dlNV+19+0SOhC1J/SuQ9aK7yHUeSgr+FFp+mDlPmEn9Kk7cXAyu1QRw7kfkcGr4Tt5t7LNiGw+Tj80KLO0PcuFJP42/1FG2/aJA7K/Tw4FRHuzPwoZV0Pv2ST5FQ/Q/Cq1v2/3rdxOOSv5ZrhIW4LjiOp/SU2KbokammnfHSlXzEUW6yEj1+yleKmytAPjACh76zyW7OcLdHhoA/WnlkttIHYbTW3+FSFiJ/wApj+NNOfrNJhI2ciPmoMqsZkLurVc47rgB6/cVTJm6WRubRaeHJL6SOXCVhQHxohu6uo3doWrw6Oaf/IGvXrW4UJXaWTw6tlIJ94Iz7qKUkbb8wg1WS1CTZsPeLDgSf9pk+UUG4pLMZvLMkxCk60HHd+6fz8qvf2aJlezn0xzbcUfhKSKGfvENgJTcXrMzuLSFBWDjiIz4HniuNFza0v59FJvaYiP7QWZbIhDGDH3RkQBzxnpXq9r6gonaD/cSZ7CBHtka+6OQ/KrbjbYVJRfBCS2BoQySMASAfZBknz4VB3bXe/vNw4QZ7A8vv8e6OQ/KhO7KbDXLl/1XP7QRK/rt6d5BkIjjG9GvieX61W9dolc3F9AdSCdPCY3e9lR4fDFXXG2JKydpPzrTkMnHDeO9xPL86gvaSQVH+0LpJDoz2R3AYwd7Kj7q4m/PffQBt+W6+ta3GjMrvz64JIAHhCBk5P8AQrlMslJPZ36vXhJIjw9WMZ8T8qkraaQT/eF2Idg+rO6DG738qPWq3L9Gfr14IeEnQdwH7o38qPXFAm/PffQgG57t19QLy3b1Khi6J7bTBPl6sQmZ8aqfskw79Uew4BOo4/wxu5J68atvbluVg3N0QHeaTug8u9lZqh9xuHPWXQhQ5YQPHe7x91AyuW+7pRs6ffdd1uurIAPfUnBpAnfPq/Du7xNT+gwpf93rENCQXFbgxvd3Kj0Pjihn+xlzT9JwAUkxuDqrPE8uFWWybdToBXdaVIBBIz4uGDwj8/jxlP07LhOXr3RVrYrliNngktEpBWoahHfX488xyqpu0Xoa+pIjtSBKjqUdXBWZ0/ARThz0TZ0tuNF55EHUEqTrUTOnHSeYngeFZ1dqylIJYuCe1IU4CmCAqNAxx5SetLSXp2RrP1+pFXFo7Fx9VZSNQ1Z88NnVj3VMMPdqIYtpLX4dKRjCt6NfKlrzLHrh9GfBEQCoeqGeOMz+lTDbBWn6o8ZbkJ1jfwN+dOMZgV229fy3xXSMr0/NfBXpYd0M+oZjXiYkmeKt7u/wrlNuw+NNuJI1Hd3uMBOffQIQzobP0d078FeoZzlHdxVrjSNTw+iOAgTp1ncHXu5oA38PypiLpr+ZFOuOwn1lsISBG7gdDjjXVWhtJSiLBahpG8Vqzxz3a6qV1/l2U5N0H7fqVCdno5XKB7z/AEaJt0uokt3iRjk4eHv4ihHPoySpJS5KSUkY4gx1xXhVa/4vy/jU/d3eZVJvzr5BMkN3Ubtyk/vjh+tXpTeAYcbUP3fjH60mCbTn2nvT/OphFl/i/wCn+dUDt/7j2UizUftHdaJlu8XAS1b4/Dx8eNHrt7uN7ZrC+pCY/I1nLdnZ8ZW8D00E/CDny+dEJb2fj19yP3D7jx90009/OfyS4TPLlL5psbY/e2OP3Vq/hihnLNkSV7NuEeKVkx8U1Bq5tgCBf3Y/dXA901aL1oDG0roeaV11EDi0691Q+9bIAOq9aE84AHvmKivagghvaD0H7rqJCvfqMfCjl7QcKfVbRDoPFCkCT8UkHyNZu9tBImASeAgcfDlQdizCLcOTr+BTsbROlf19oSkAwxx8BjCBz61Je0sq/vJH3TJYxPtHGE9BSNvZYIB45+NMtludm0UpuLdoFydLiNRP4lGO70FD3tvzRkydOg7JivaKhKv7RgFwEKNuY8STGTyA5daqVtcyf7yI9bO8yYSIGVdVHl+dRRf7+7c2+oKnWtG4f3Y3VCJ+FTTtFX/71t9rICmxHitWO90ok3570obcuH4VFO0jAP8AaemHsepO74qxlZ5fnUBtIiCNphMPSJaO6PaVjKj/AEaILywpB7Roq1FQcLY0wThakxkgc/KoIunITFzYmXioakDlO+vx6DyrnAi+O9cwg3w3JfeXwOpX9onUHZA7IyB7ZPtdBQyr4nWBfKErBAUg+HrFfw8KcLuXdJ+tWWX9QlKckHvqxiOQ8KFu1OKS6fpNmuXRAISC4ep6JH8aUk38d6doFy3fhQV1eT2v19apiNw759pXQAfnU17QOpZO0iQWwCoIO+cbox3Qfyr26cc9d661gxOkCVn2U9EirEKe7RRCrMkMwSAmEJxupzx5Uaz9fqXUl6fSr9g7ZCFtTfTCYOpCgE5G4k8ZgaZx760Q2i3con6QpKkySpOCnePrCOBA3jPDu8MCspbF4m3g2Z3TpSdMJEHeVnvfrV1pdOhuCu2jtCEgFIUTImT0MBPlNLI36ppifprwTDaGzFwv604A4EhOFDWtQJGrOAhAnJySaTkStCvp7hSptR1QqQlIHDw/ga0LV07Kwew7QJ0GFJAU46YOniUaUfdgg44VVepUo6muxSQkNNEhJGjMhSR3DgZEjPAV0jc+6Pu3Lssmtfq0E3a5KpCdK40z3h48TU23UEuxeuJTGNQVKj0OeFMNrsuBkEdgpucYTJ0wNYMwUqIURVyNl3rj5SlhtxxaMQ3yxy5cQJ4V0rr9S6YuW78KShbelOq7dnTmAqBxxxrq3Po96LL7GF3uz2VJUQptSdZScYKtQB48pHjXtJ4jNvQ905hxJ06j6Un2khsOKKkDMKnrrz/GqB2YJ3EmDHD4fGrtqKlCVQT6oDHVCiM+6hsyBjfbn4T/ACrdNebhnWauRoH3Ez8/Kimnt09mhIVHGAYHMkdBQV0mC5HsoVj50daOKQVQdMvJJA8sZieflRxJcG0qStpHRCQAYjUQCcGOmT0NHWe0e0xAxB4DicdKSbRaICzPByc+MHj50MNqFpQSEairODkie6POlc8DNMIZdRq2SLtSFDuwQZkQeHCRy8KJTcDSTuwOOB1j88V88ufSJxc605KyoQCIScaD1xInxpmnaesQhC08DKsDJyB7XAfCalDiBxu8lWLBLWjdfVP7r6PvbqEqPEpEE8cY8vyqtb7AGkakwondnJgZOc9KSWdwouHPBPTnAHnPjVqFrUpJkGUknlmI5DxqqiQibxTajmSCZGOA5j31Fh5tAKQyCCZMgEk8gSeQoN10gIkEDSZxz91SDs6OOdU4PQ0aIVCLF+3qMspIKgo7qckTCj1qYu2lEQwkkr15SnvcietKkKJ7sHcIOeCp5+PhRmznFaSMciceWPLFASKYzCq2kqVAz41cm5tykTbIJ1azu95YGJzkHkOVUXvEUOlyIH4v0okA5oAkZI/XbHUTboO9rOO8REDy5R4GpXBtFawWU76pUQDnQJgHkD4UttyYOFGDBOk4yYnpmrVhQKcABQ1iTykjgPGaWTdE3vDaUQ5ZWp7Q9mN4YI+6kCd0ePCah/Z1mVD1XD1aROAdIVPiY5nnNQCz2ZRu94p7vMAkfKqGzKgqNKpn4jez5xXYW6I4nAf5FMFej1sNEtSE8Rq73iojz4UOvYFvpI7PJVMzmPZHQcqkjbCTIlQI3VDSeCeXxHyqxja/aLaS2tM8EqUNKUxJ1KnqfhQ/tyyCP96dCV6jZ9vqKtBEA6N47pPE+f8ACo7P2cy2pvSj7MGJ4qUrEyOH8BRFxcEiA6CkwRIGQJAkfd54HWuDqwjtiJAhKYggiCOBj9aIYw7EC+KKYlcbG0fW4m+1ElyUOstoBCRxSoCBHQpov0k20q4fK21uNs6UtFAMEoQZSFj70yZGeXU0Am6SppSUgkp3iqABBx16TRDa0uPJUDpbUkxG8d0hJxG7IzOaQQWA4pJzHikYZpK9sppxSlvS4tRkqMDyEDAAHIV5TzZt40pJKzO8QJTwSOAwOldVJM/1Uy6L/seaz20biGUj8ce4ifzFXhvebPRJHxAj9aBvGVON6UAk6gcU5b2argT8v4mlxCZmiWnCJb1FbZWd1I7uk+VFsbPdVqAGUgKVGYHJRo5hkhIT0EdKuSTBGBPz8+tK6LonbA1KBRsEqy4qQeIBq1Xo8zqStWdGQI/WaLt2yDMCOYgfKitXRCj76k5081ZjA3JWbKvG2BpFu2sTO8mCJ8cz5VT6Rpau9EDsCieCAoHVHGCDiKsS6rkk1xec6fGlFDMJzUSOSz9v6NQrD6YOMpUnnjkaar9EFpMOXDTZ4kFUETkCrClw/eA8pFUrspMkyep/nT43aqfhNOYVdx6GqUBoumTHLV+tQT6MuJACn2sfjmrTsiT3R8ZqQ2X4fkK7xHarjCZKUkuY2Cn1k3TYJcI68ABPGhlWfZSkOJcnOpMx5Zppb2PeJMb6uJHWle2zoURMwB86pDcSaqcVjQ2gS55ck1402TMeFUqVTP0eb1LUPw/rVXGlFFra1Q9stTaHUqBPaaQk4wdUz8qvddUphCEwVoWQeUYGPGRB86a7QtgktYJ9anw8P1r20tlKcumwUoXrJ31hEDs25JJ4geFZi+VXLUGA0Czq15z5/pVtrZrc0hCCorVA5Aq4xJxwn4UwuE2duRqUbtzICUy20DxyrvL4coFZ/aj/AGtwVFKUjSCEIGlIyE4HlBnwpv6jF/gKanLyz6JBADf8jXQXJOb2zQwFKceQ48AAGWxqSDgescBAHkmTQF131ApCYUQUp4AjEDw41bsm2S+4htZISs504IMSY94rzaGH3h/iq/5E/rSscRFwF06T57LPFM8AwsYEqy5IRxWIH9TUjcK0hJOBwFDg7xH9dRXjiuFaMW1Rw7FcHSEkTiZ/hVjN48gFLYSWz3zGRPDnnnHTNCrqZehJHtCD7jNA1TAbkSxcqQCEqgEz78D9K6qG3MV7RkkX/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1"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27" descr="https://encrypted-tbn2.gstatic.com/images?q=tbn:ANd9GcQqRK-30NECKK9CWT8cE2ZFQ_oe86aWxZ4Y32HIOFUmYbj8Uby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33" descr="http://2.bp.blogspot.com/-zNdt4hrywzw/T610iC3SBRI/AAAAAAAAALk/y0s2YlNQZMU/s1600/S-Curve.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35" descr="http://2.bp.blogspot.com/-zNdt4hrywzw/T610iC3SBRI/AAAAAAAAALk/y0s2YlNQZMU/s1600/S-Curve.PN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2" descr="http://www.qy-mobile.com/media/2015/05/ecandy-multifunctional-conversion-travel-all-in-one-power-adapter-plugglobal-convertertravel-abroad-socketuniversal-travel-adapter-with-usb.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4" descr="http://www.qy-mobile.com/media/2015/05/ecandy-multifunctional-conversion-travel-all-in-one-power-adapter-plugglobal-convertertravel-abroad-socketuniversal-travel-adapter-with-usb.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AutoShape 10" descr="https://encrypted-tbn2.gstatic.com/images?q=tbn:ANd9GcRrcqxhZMRLhK-hCYq5CNVaodj9RIdVcY6SwOjoh2bBRnJyEIm_"/>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667032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0" y="73262"/>
            <a:ext cx="8229600" cy="654324"/>
          </a:xfrm>
        </p:spPr>
        <p:txBody>
          <a:bodyPr>
            <a:normAutofit/>
          </a:bodyPr>
          <a:lstStyle/>
          <a:p>
            <a:pPr algn="l"/>
            <a:r>
              <a:rPr lang="en-US" sz="3200" dirty="0" smtClean="0"/>
              <a:t>Key points of establishing an EMC Lab</a:t>
            </a:r>
            <a:endParaRPr lang="en-US" sz="3200" dirty="0"/>
          </a:p>
        </p:txBody>
      </p:sp>
      <p:sp>
        <p:nvSpPr>
          <p:cNvPr id="3" name="Content Placeholder 2"/>
          <p:cNvSpPr>
            <a:spLocks noGrp="1"/>
          </p:cNvSpPr>
          <p:nvPr>
            <p:ph idx="1"/>
          </p:nvPr>
        </p:nvSpPr>
        <p:spPr>
          <a:xfrm>
            <a:off x="457200" y="922337"/>
            <a:ext cx="8229600" cy="4877331"/>
          </a:xfrm>
        </p:spPr>
        <p:txBody>
          <a:bodyPr>
            <a:normAutofit fontScale="85000" lnSpcReduction="10000"/>
          </a:bodyPr>
          <a:lstStyle/>
          <a:p>
            <a:r>
              <a:rPr lang="en-US" altLang="zh-CN" sz="3000" dirty="0" smtClean="0"/>
              <a:t>Cautions of using some instruments/tests:</a:t>
            </a:r>
          </a:p>
          <a:p>
            <a:pPr lvl="1"/>
            <a:r>
              <a:rPr lang="en-US" altLang="zh-CN" dirty="0" smtClean="0"/>
              <a:t>Pre-amplifier: Easily damaged by the transient interference when </a:t>
            </a:r>
            <a:r>
              <a:rPr lang="en-US" altLang="zh-CN" dirty="0" smtClean="0">
                <a:solidFill>
                  <a:srgbClr val="FF0000"/>
                </a:solidFill>
              </a:rPr>
              <a:t>plugging</a:t>
            </a:r>
            <a:r>
              <a:rPr lang="en-US" altLang="zh-CN" dirty="0" smtClean="0"/>
              <a:t> into a socket or </a:t>
            </a:r>
            <a:r>
              <a:rPr lang="en-US" altLang="zh-CN" dirty="0" smtClean="0">
                <a:solidFill>
                  <a:srgbClr val="FF0000"/>
                </a:solidFill>
              </a:rPr>
              <a:t>ESD</a:t>
            </a:r>
            <a:endParaRPr lang="en-US" altLang="zh-CN" dirty="0" smtClean="0"/>
          </a:p>
          <a:p>
            <a:pPr lvl="1"/>
            <a:r>
              <a:rPr lang="en-US" altLang="zh-CN" dirty="0" smtClean="0"/>
              <a:t>Turntable: Weekly or monthly maintenance recommended</a:t>
            </a:r>
          </a:p>
          <a:p>
            <a:pPr lvl="1"/>
            <a:r>
              <a:rPr lang="en-US" altLang="zh-CN" dirty="0" smtClean="0"/>
              <a:t>In-situ tests</a:t>
            </a:r>
          </a:p>
          <a:p>
            <a:pPr lvl="2"/>
            <a:r>
              <a:rPr lang="en-US" altLang="zh-CN" dirty="0" smtClean="0"/>
              <a:t>UPS/stabilized voltage supply preferred </a:t>
            </a:r>
            <a:r>
              <a:rPr lang="en-US" altLang="zh-CN" dirty="0" smtClean="0">
                <a:solidFill>
                  <a:srgbClr val="FF0000"/>
                </a:solidFill>
              </a:rPr>
              <a:t>either in the lab or in-situ test</a:t>
            </a:r>
          </a:p>
          <a:p>
            <a:pPr lvl="1"/>
            <a:r>
              <a:rPr lang="en-US" altLang="zh-CN" dirty="0" smtClean="0"/>
              <a:t>Good cooling and ventilation facility for racks and amplifiers</a:t>
            </a:r>
          </a:p>
          <a:p>
            <a:pPr lvl="2"/>
            <a:r>
              <a:rPr lang="en-US" altLang="zh-CN" dirty="0" smtClean="0"/>
              <a:t>Keep enough space for heat dissipation</a:t>
            </a:r>
          </a:p>
          <a:p>
            <a:pPr lvl="1"/>
            <a:r>
              <a:rPr lang="en-US" altLang="zh-CN" dirty="0" smtClean="0"/>
              <a:t>Antennas: all antennas should be handled carefully</a:t>
            </a:r>
          </a:p>
          <a:p>
            <a:pPr lvl="1"/>
            <a:r>
              <a:rPr lang="en-US" altLang="zh-CN" dirty="0" smtClean="0"/>
              <a:t>Avoid overloading of receiver, spectrum analyzer, pre-amplifier: estimate and make good preparations.</a:t>
            </a:r>
          </a:p>
          <a:p>
            <a:pPr lvl="1"/>
            <a:endParaRPr lang="en-US" altLang="zh-CN" dirty="0" smtClean="0"/>
          </a:p>
        </p:txBody>
      </p:sp>
      <p:sp>
        <p:nvSpPr>
          <p:cNvPr id="4" name="AutoShape 2" descr="“ict”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data:image/jpeg;base64,/9j/4AAQSkZJRgABAQAAAQABAAD/2wCEAAkGBxMTEhUUExQWFhUWFxcYGBcYGRwdFhcZGBUXGBcVGRcaHCghGx0lHRkYITEhJSkrLi4uFx8zODMsNygtLisBCgoKDg0OGxAQGzIkICYsLC0sLy8yLDQsLDIyNDQsLDQsLzQsLC8tLCw0LzQsLCwsLCw0LCwvLCwsLCwsLCwsLP/AABEIAMkA+wMBEQACEQEDEQH/xAAcAAEAAgMBAQEAAAAAAAAAAAAABAUCAwYBBwj/xABKEAACAQIDBQUDCAYGCQUAAAABAhEAAwQSIQUGMUFREyJhcZEygaEHM0JScrHB0RRikpOy8CMkVKLC0hUWRFNzgrPh8UNjg6Pi/8QAGwEBAAIDAQEAAAAAAAAAAAAAAAMEAgUGAQf/xAA7EQACAQIEAwUHAwMDBAMAAAAAAQIDEQQSITEFQVETYXGBkQYiobHB0fAUMuEVQlIjU/EWcqLSNENi/9oADAMBAAIRAxEAPwD7jQCgFAKAUAoBQCgFAKAUAoBQCgFAKAUAoBQCgFAKAUAoBQCgFAKAUAoBQCgFAKAUAoBQCgFAKAUAoBQCgFAKAUAoBQEDae2sPh47a6lsngGOp8QONYTqwh+52LWHwVfEX7KDlboVb784Af7QPcjn7lqF4yiv7vmXFwLHv/6/jH7m7Zu9+DvuEt3hmJgBlZcx6DMBJ8KyhiaU3ZMjxHCMZQjnnDTuadvGzZe1Oa0UBx2+G3LqXOytNkgAsw4kngB0ER61puJYupCapwdtL3N9wrBUqkHUqK+tkjnWx+LK5jdvZTMGWAMROo8x61q5VcVbM5St5m2VDCKWVRjfyNX6Zfme2uz9tvzqPtar/ufqyXsaG2ReiO33Q2s95XS5q1vL3uoaYnxGU/Ct/wAMxFSrBqbu1zOa4phqdGadPRPkdDWyNWKAUAoBQCgFAKAUAoBQCgFAKAUAoBQCgFAKAUAoBQHx3fHDvd2hdAliXREH/KoA8BJJ95NafExcqzXgd5wmrClgIt6Kzb9WaU2HY7MubraP2ZdQuXNlzZhbJzsg4ZpBP1ax7Gnlvfu/FvYlePxHaZVBbZra3tta+yl3Wa7yq2js9rWccGQGCDpwlWU9DoQfEVE6bjKzLccVGpTUls/yz+TPvOGYlFJ4lR91b5bHzWX7mbK9MTgN6sv6Tck8k0/5BXP8Tt2+vRHScLzdhp1Zb28Wl9Wt23LZ0VezI7toKVDOSSCeOnWPS7GrDEJwhK91t0tz5fyUZUp4eSnONrNu/OV9lzXj0KTH7NFpFuB1uIxIzJETJ04ydBxrWV8MqUFNSUk+aNpQxTqzcHFxa5P/AIINjatyy57Bozhc2gPszHEeJro/ZrD0qsKjkr6r6nH+1+LxFCdJU5WupdH06pks7x4sH5z+6v5V036LDtft+LOM/qeN/wBx+kfsdju7tX9ItkkQynK0cOAII9xrTYugqM7LY6jhmMliqOaa1Ts+jLWqpsRQCgFAKAUAoBQCgFAKAUAoBQCgFAKAUAoBQCgPkO3toi3tO7nMILkEgagPaClvGM0+6tRWnlxDvt/B2uBpOfDoqO9rryle3nawGAujAle7mOKD9rmHZdj2GXtO29nJm5TPhNe9lLsrc778rW6mTxVJ4xT5dnbL/dmzXtl3vbnt32Oe2ztHMXFtiUCLbQtxYW7a2wxB4Tln31DrOoow1vZLv5L1LkYqnQcqun7pPortyfpc7K/8qoU5bWGLKAAGZ8pMDjlCmB76+g0vZ1uKdSpZ9Er/ABuj5XU4iszyxuiO3ysXeWFQedwn/CKmXs5T51H6fyYf1B/4nPbS3re/eNxrYXNAgE6QAOYrXY32Oo13njValbomvo/ibHCe0VTDxyOmmvGzLXd/bwtXBcyhlIKsCNcpPeA10OlcNVoVeF4t0qqv9U+a/O46qM6fEsKp021fbua6+H8olbV28ly2lq1bFq2vey8TmJMkNxiDVbE4mNSCpwjlivmTYbCypzdSpLNJ6X7vA1bIyOl+4Z/o+zE/R1MN5nUV0ns1nimuUn8lc5D2wVOdpc4r5tIs8Rhci5nIEFVK6yCyZwDpEhYnpMV08KuaVo97+NjiquFdOGaT5pW72r/Lf0Oj3KdQl3vD5wc//bStTxKajUWZ20+pveC5Y0Za/wB30R0a3AeBB8jWvjUhLRNM3KknszOsz0UAoBQCgFAKAUAoBQCgFAKAUAoBQCgFAKAUB86303AvX8Q1/DPb/pILpcLLDBQsqyq0yANCBrOusClXwnaSzJm/4fxpYekqVSN0trHOj5MtodcKPO6/4Wah/QPqXX7RU+UH8DXjPk5xlu29y9csBLalyLZd2bLrl7yKBPXXyq/w3B5MXTk3e0ka7ifG+2w06cI2ummV2z9kdq4WQo4sxgQJA0nSSSPidYivoVbE9nDNv0/PzpzOEp087sXCbLw0x2S5MgbN257XUzm0bJPZnNGWJEc5qk8RXtfM73tbLp8r76b3LGSne1la3XX8tqVe0Nkdm5UHMORHnBB8QQR7p51bo4ntI3ejK9SnkdjrNytz8NiLDPeFzMLjL3bjqIAU8FI11NcjxujTrYnNNX0XzZvOGYqtSo5YSsrnHb97OGFx5s2s4tZEYKzu0yDJktPEHnyqDCcKw1VXcEeYzi+Lpyspm/ZW0TbtuihQtwQwgxxnSTprrNdBSwdOCio6ZdjlcRi6k3PNrm3v9NSxxm8Fy6CGKwzZjCgEmACZ8co9Kkp4SFN3j4ENXFVaqalbV3en50JGxWzq7cs0e8KK4L2sUZYuK3tFfNl3A02qevUu7Vlrbj6LCOB/EVzMqMqU+jXQ2GRwZ3eBvF7SOeLIrHzKgmu1pScoJvojbRd4pm+szIUAoBQGi5i0BylhI4jpPCgAxifWFAe/pSfWFAe/pCfWX1FAe9uv1l9RQHvar1HrQHucdRQHs0B7QCgFAKAUAoBQGvEX1RWdjCqCSfAUMKlSNODnLZK7OYub6LOlliPFgPhBry5zsvaJX92np3v+GVW8m+GfC3l7KJRhJaY8YjWrWBs8TTX/AOl8zyHHJVn2fZ2vpe/8HEbuY83LjWyVzMO7m0XRXUjQjWHzeSHnFdljKShBTV7Le3in39LeL6Fyhu1+fmpPQXDcKgWM3YKAuZpzFFsxEmAHJX3VXbgoXea2Z9NruXy1JVF3tpt/BXbx7VK3cile5mBy8JLGBrzChZ6GRyqzg8OnTzNb9fzre3dqRV3eVuhN2HvZirVsrbZVUsT7IOpiePkK0nEMPTdZ3R2Hs/gaFbCZqiu8z5vuNe3MbcxhU38rFPZYKFYA8pXiPA1BSjGm/d0NxU4JgKqtOHxf3Ol3R3SweJtFmF0OjZWi4YOgIYdJB4eBqCvi69Odoy08jk+I8DwuGq5Yq6eqPnuzNmvdK57jqpiTxIEdBxrSS47iNnO3kab9Nh1/afScBZGHtxbUBkgRmnJM6gz/AEhYSSeVafETnmlVt7/PW9vD/K63/wASS+XWK1+Xh1+hjaxw6Vq82mxF2h3my/mbX/DT+EV2NL9i8EbaH7USqzMhQCgFAUO1E/pz+tbU+9WIP3igKDa29eGw14WLjP2hVWCqjNIZiqnTqwjzigK8/KXs0Eg3yCDBBVgQRxBEUBkPlL2Z/aR+yfyoDYvyj7MP+1L6H8qA2j5QtmH/AGu38fyoDYu/2zP7Za9f+1AbBvzs3+2WP2xQGKb54DOT+n4fIVUBMyiGBbM2adZBURyy+NASV3x2eeGMsfvF/OgNg3rwR4Yux+8X86A2DeXC8sVa/eL+dAe/6xYflirf70fnQGQ3gs8sTb/er+dAS8FtHOVK3A6zBIYEctNKAlbyj+rXPJf4loynxBXws13HBDDEqzAd1Yk8hNYnGrDScHUS0W76GnH7LNzDXDmCBlK25+m3h+qOtTYar2VaNTo0y3QwvZwWIm7K/urnLwPl72byvlNu4HB4BWnTmCBry1FfQIY7DVI3U1Zm3gs+sNfAtG2ztEiJxGoClhbbtCBOhuBc5Gp4n6R61Alw9O94+unpe3wJ7Vu8prhdTlKOG+qVYH0IqxLHYeKvnTEMHWn+2Dfkd9sD+rYWy0L2t3tGZmUOUAuFBbWQQOEnnqK5TE1liK0pcuh2HC8FOFN0qvJ7J21avrbf/ktMabb27V2FRnNxWyjKrFCvfC8B7UGOa1FC6bj4G0oOcJyp3bSs1fVq99Php3GzZO8NzCl0tqjBiGJafqgaQRWk4rip0qiUUtjGvgaeKnmm2raaf8FNgma0QUJBXQHSRpHTpXOxzRlmT1KC9ncKndTn6x/9SXh8bdEAOwyhguvANOYe+sM00lZ7Xt57kNX2bpZf9KpJNbXs18EjLC271xglq27M3DusFH6zPEBfGlPBVajtlscf+mqZsrR9cwtrIirxyqFnyEV1SVlY26VlY216eigFAKAp9uCLlpuudfUBh/CaA4HfDCIcbZLorZ7DiWAMGzdRhE/8Un3Vf4fGEqjjJJ6czQe0FSrToRnTk4+9Z2bW6f2Ku5sHDHvHDWdSdezXU8TrHGtx2FG9sq9EcssZjMubtJW/7n9zQ2wML/Z7P7tfyrL9NR/wXoguIYv/AHZerNb7vYTT+r2j1GQCNeHjI6U/S0m37i9EWFxDEJJ9rJvxZd2Nm7MyjNgsPMCYtrxjWqEuHauxs4cblb3m7ldtPYGzmcFcPaUZdQqxBk/HhVepwqpKXu6G/wCG+0GFp0Wq8VKV76rl0McBu9s5H72HtMCB7Y4SQZ04aV5S4XUTbldmfEeOYWpTiqKUZXW3T81Jb7K2Rr/U7UjpMT55qsrhjZp3xZrmaf8ARGx+eDt+4t/nrJ8KfIR4w+ZqGxtjFoOFtgdc1zTpoHo+FNLvJI8Vbl3FVt7YuyzaPYYcK8iDmedDroXI4VLh+GRUv9RfMVOIza9x/BHEXNl2ZgpEaEieup4617LAUF/b8WTxxdV8/kMLs9A4NsZWBkMToB1M9OJqN4Kgldx+L+5LHEVW7J/I+x/JfYv2sM4vqUl1e3myglTaRPZGojIvESZrl8dxbhtKrkhUWm9rvXxs/gbSjRrSheUTuN48UtzDXEQguQIWY1zA8TpVT+t4H/c+EvsR4zB1qlCcIx1aOCt4m/hWDMkK2hBgo4+qYJH8+dWMPj8PiG1Slf1v6Oxyyw+L4fLPOFk9He1n3O1/L/ki7Q2s91szchCqOCjoBVrMiriK06880/Jcku437qbds4fF9pfuBEFlxJk6l7cAAAknQ+lerVm79n8HVrVZdnG+nl67Haj5RNm/2j/67v8AkrOzOuXCMW/7f/KP3Pl2+O00v429dstmtvkytqJi0inRoI1BqzSdlY6DAYGvSoqMo66819yyxe9iGzZtDC2u4O8HBKg8O5lYETxJJ58+Nexg1Jtsr0+G1KdWcpzab6b+fLwKvGbVa6QWygKMqqoyoij6KqOAqePumwpUI0lZc9W3q34ssd3GQ9o7BWKlFVW9kkjvMRzgAacO94Vo+KSj2l3q7K1ytiHNzUYtpc2vgu6/0Ogv7Hd1S4llhnUkhQcvtGGAPCVgxWvnh5ySlGO5ThjIQlKEp7PS+/4mRL2zmQw6lTEweMa61XnRlF2kizDERmrxdz6XslYsWh0tp/CK6CH7UcnVd5vxZLrIwFAKAUAoCq3iHcRvq3UP7Up/ioDi9+VIOEcDheZD4Lcsuf4kSrmAlauu81PHKangp35WfxK9GgzAMcjqDpzFdA1dWODpvI82jNAnmR4QIHLT4TPnWSViR1M2m2nr/wAmDD7wI56+FZ3PIxua3/PSvYu6JJLK7bGM6EZoHTXvdOHnz8a9e60v9CSm7JrNb6nuEw6ue84USBBOpmeHlpPnXlarKFrK5Ph6Mal7uxKubLtfXiPHj48KjVep0J+xht+fIhY/Z9pUYq8tAgZuBkSeAnnp41lCpVk7NWJHCnFXWv54FNfHeKyDlMZl9lhOhB8uZqxBt3lawlZWjch3zP8AP5Vnl0M4yuxu3sdcTiuzYae0dYHkfWfdHOtJxbESoQ9zduy+/kb7hdCNWV57RV338kvNteR9Lxm5uFyBsgGTKynTUhuEcIOnADjXK4iVaNKco1JXyvnvp0N8qsZWi4Rt4LTz3+JddiTMDhx1A+81wdHATqQc42st7tIvSqpOzNJsEmBE/aX86mp8OqTdoNPwkvueOqlv8mV2KwouvassTkuOQ0cdFLaHlqoq3winbExZXxtOFWi4TV0Wg+TzC/Xvftj/AC12ll0NB/S8N/j8X9z5rvzsG3h8WbdrNlCIZYySTM6+lSxWh2vAaMKWFywVvefyRV7O2NcutktoWbjAjQaaknQDWsnZbm4qYinQjmqOyLzaW6jYe2rO6lywBRdcoKsZJPGY6Dnxr2DuyPBcTjiajjGLSSvd89V+bk7dLdS1jHuLda4otqpGQgEliwM5lPQVlVm1axBxrG1KMYOn3nR4v5MsKlt2F3EEqrEDMnEAkcLc1E6sjRf1jEvS69DgdnQiAD+Z51zFWpKpLNLc6CKsj6bgd8MItu2puNKooPcbiFAPKtrDHUVFK/wZztXh2IlOTS3b5o5re7bVq/dVrTEqLcEkEayx5+YrX4ytGrNOPQ2nD6E6NNxmtbkvCb+X1RVFq3CgAe1yEda72nwik4JuT2XQ+cV+MVlUklFbvr18S22Lvs1y6qXraqGIUMpOhJgSD4kVFieFKEHKEr26mWG4vKdRQqRVnpdHaVpTfCgFAKAr9vpOHu+C5v2O8PuoDjt+UzYMsPoXLFz3LeTN/dLVLQllqRfeitjI5sPNL/F+ttClauoR8yNZrGrVhRg6k3ZLdljD0KuIqxpUleT0SMFeCCOIIPhpWvpcb4fXmqUal3LRaP52sbup7N8Vw0HWnSso6vWL0XcncywWAe4SqDNEk6xxJPOrGP4pheHU1PEyypuy0b18kyjhsFXxk2qKvZK+qXzG0NmXLQBuKAG0GoOv51Fw3jmC4jKUMPO7WrVmtPNInxXDcTg0p1I2T70yLbwzsJA0PWttKpFGvU0nZkW9bImR7PHwrN1YqOYuYTDzxNWNKnvJpLpq7K5EY8dDHWOHQE+41Wp42E5KOqfl9zqcd7IY7BUJV5uDUVdpSd+96pbcyfsvYdy+C6MkKYIaePQiOkc+dazjHtHh+GTVOtCTbV/dtbpza5mmwuDnWWaLXmVO2cE9m41t4kRw4QRIjw1rYcM4hRx+GVeldJ30e6a67/PYyq0p055ZGW6GOFjHJnOUMMpPQngfiDWu45HNSjUX9ru/DZ/O5vODP3p0nvKOnlZ/Rn1jF2xlLSdAzZfolgIDZeXEnTTgeImubxbtQn/2v5G1gtV4oxs4ocSwBBmOunDhw61yOCqwULymk07pddLWem3Xu05l6onfY87ZJ4qveVpmZgzHDh0/71bpyo6JSjFKSlo2723T02/x6c97mDzeOjX59Tm9t7bOG7O+FDm25bLMT3SOMGONZ+z8O2xkISdr/YkqRUlYjD5X7v8AZU/eH/LX0z+jUrfvfovuRfpI9Tntr7ytjLpvG2EJAWJn2RxmBWsxVFUKnZxdzo+E4dKhvzZM2RcvJbu3RmtgqirdykLDXkDENGunSqrepPiIUZ1IU3aVm243V9Iu2n3J+2msWbaraxC4h3cO5A0GVWEyCdSW4EzpWUZO92Y4Ltq1RyqU8iSsvVfboTdytslHulUElUBknkXrUcZ4hUwyi4JO99zV+0icFTt3/Q7JNv3Pqr8fzrnv+oMSv7Y/H7nLdozkMTutZZyVL2lJ0RSuQeC5lJA8JMeVVJcVqOWZwVuiv/PyNjT4vXisrs/EnXtwLPYtdW/d0RmAITkCYPd6iupoYSjXhGcW7Mn/AKxWtey/PM5PY2BRmPaOphGKqxCozgDKrn6vHmK3keA0aTU/elqr+HhY00/aTEVk4PLG6evf430OivYC1Nw2lLh2ItBQzQiEdpdETpm7gJ6NW7p1qnuqo7W/deyu3svTV+Rz9WhD3nTje792ybslu/XRfAibPsqbtuCD/SW/+otTYiTVKV+j+RVw8E6sPFfM+s1yp2IoBQCgML9vMrKeYI9RFAcNtWwb2z7tvm+HdfJuzIn1ry9j21zmsNeFy2jjg6KwPmAZrrISzRTPls49lUlBrZtG22dVPjqTwI4QB5zrVbiFLtsLVgucXp320+hsuE1v0+Lozat78de69n9fxEy/j7D2iCArgBQANCse0dOPHWeQ93zOliKayTtacXG1udmvj/B9prYOrJTg3eEk735XT+H8+fu6+KCXTmIAZefWQfumuz9r6DqYGNSMc2SabVr6ap6eZ8n9mqqhi3Bu2aLXnuT97MZae0AGGYOCACJJgiNDMQT6VzfsrKf9RWSm4pwkm2rdGvlzOj4/GH6NuTTs07X35FNsnbqYdStxA08OAg+8GvouJwsqsk1Kxx+CxEaWa8M1/h8yqx+NF241xRAYgx8OQgwPKp6VO1PI9eVzKFZ0q0ay0tJSS8HdEbF7TuCytooZks08AZI7qjhIy6kTpppWhowr9qmo81+XPr+P4hwqrQrSdePvQaS1vtz0ve/L11LLdnbww2cEnvEEQCdQCDoAT09Kj9puHYuvOjXwivKOZPVLR2tvZWWvqfMeGYnsrxfMrN6dqJfv5ypJyQQQV70kiRAMa+FT+zmFxdHDTWIWVubktU90r7XW6JcXVjOonuc5jdk3yAVs3T5W29eFXsVj8E1klVh3rNH7k+FoYmMs0YSXNOzL7A71Y+3a7O5hbl2BAYo4YCI1OXXjXLVqFF3jSrQcXpZyV18TpadZT96rTlGXOyun5aW+KMjv8qiLtm4jgd5dPhMGtH/0piJLNSnGUeTv/DDx8E7STT70drh9n4i4YVFOk+2OH8mqf9Br9V8fsS/qYnJfKBYv2Wt2roVQ6lhDSdDGugA9010ns9wZ0a3bTd2trGUanaPQrcLsi4LK3Ew4u5yfa4BAFywAwgsS3e490cOfWVMXDtHCU8tunXW/LlpoJ1Fe2a1it2hZ7C69sggSSs6nKeHD7/CtbilOtatHW6s7dUbzhGPpxp5Ju2vkXeI21j8TYS2VuvZWAMlkw2TQSyrrH4da17vF2aLlCPDqFV1ISWZ9/XexXLhL8x2N6enZvPplpmL/AOtw3+4vVHX7i4FkzveUqGhQhOVu7mkkcRqeB10rneLYqjOpGElmUb31tr49xyHHeIUsRUjCGqjfU+hWdkoyhgzQQCOHP3V7DgeGqRU4ylZ6rbn5GkUUyNjMGqMACSeJmNOnCtVxHAUsNNQg23a7vby2SMJRVyWlsnAuFEk27oAHEk54FdXw1ZcPTXcZJe4fEsJihA10jl08K79R6HJyj1OmwW9qLccm23ZnsezVWAKCw2ZEJI1B+l4k1UngJSgknr7121vm3flyLkMUlJtrT3bJcsuy8+ZB2TjDdxlmBq+IttA5TdDN7gJPkKmxMVTw0l0jb4WIMPFzxEXb+6/xufb6486sUAoBQCgOWtJHaL9W5cHuLEj4EV4z1Hz7YqhbCp/uy9r907W/8NdNg5Xoxfd8j5xxSm4Y2pHvv66/UmPqSTqTxPOrMUktCrOUm2pbhcODH9GvmQfWarSrUIN+9Z+RZjjJNKErW21v4dTTfAWdc2UEtIEd0EtEmGAj39KtU554367eex5GCzrs3d/nqvyxA/0vaOgCgyNeziPDhwPjVh4Sa95/MuOFfK7xXwN2crqPLhP3+VRVJQiveLfBuF4viNWUMO0mld5tFvbo/kabzE6sI84H88qUq0HpEucX4Bi+HxjUruMlK+sXtblql9djNcNdddMxX3kaf+PhWbdOMu806lUcebRV3AZgcQY9DrVfH4v9Lh5VlHNa2ni0jbcF4esfjIYaU8l762vsm9rrp1+xabE2a4xC9qsGCRqDrGnDnB+6uK4zxyriMFOjkyXts91fVefyO6o+zeHwVWGIhV7S11qra8n8/psdthtm3HBKCYMcQDwnQGuNocOq14uVNJ29TY1MVTptKTNDWGBgyCOXMVVlQcW4yVmSqcWro5D5RMMr2xmSXVGYNHAAMTJB0By851jrI6n2UlOnWlFP3Xy79Puaji9OMqSlbVM6fdHeJUsYZ3zFuxthtNSRbAJ16kTXVrh1WTbWi7zlcRxvD0ZZLOT52t9Win+URf0+7auWiFFtGUh5BJLTpANbPBYaVBNS5ih7T4aF7wl/4/8AsStl3ezw1u0RmZEAOWNY6SRVHE8PqTqymmrN/nI8ftHhJz1Uld819mz5zvXtFbuILKGEKFIYQQVLTpPjV/B0ZUqeWXU6bD2dNNO6eq8D7V8kIP8AouyTza8R5ds+tafHu9eRXrfvZ2dUyI+Z3L0Xbv8Axbn/AFGrhccv9efiyhOXvMsm20wAFtmVQAIJB158uFZyx9WCUaEnGKS0dnr9jLtXyNeK2gGuFhmgx7R14DpVfF1FWqyqRvr132MZTu7o6vdtpw1o9QT6sa7TAK2Ghfoi5T/aiDjdyMBdcu9gZmMnK7oCTqTCMBJ6xW1p42vTWWMtCKeFozd5R1Ix+TvZ3+5Yf/Ne/G5Un9SxX+fy+xj+iof4lhsXdXCYVs9m1D8MzMzMAeIBcmPdUNbF1qytOVySnQp09YqxdVXJhQCgFAKA5vErF+8I4lGHvQA/FTQHCWQbd/FhRAt4hmnSALqLenXqXat3w+UXRyvr/P1OM45RnHGdpDnFfVfJCBoBAj4/l7q2dtbmhz+7a3mW+FxVoKMwMgaAcD4E8Ry18DXN4uOWtJd/z1LVN0NXNeCWz7nzXjrpfnZlNjSGdo4H8VE1vOHTvQXdcjvllGSOeu7fTsimXvAkZMmgOb2s09J8fdW5/SvtMzlp1udZeLplqL4VM4BLdI0A01158fKOdazFRnKGh77J4uhheIf6ssqkpRu9ls1d97X5c147a3bvopCySJMkSSYJgdfgKrYGE4z1R0PtRiMFPh6hTqxlNSi/d8Gntc9w21rtrRELrGqwSJLTwHv+NX6tOlLWbsziMLKSTy6rmiqe60lmBDGZnjJHH8ajxmHWJw06UXa6dvoXOGYv9Fjaddq+Vq/hs/gXO720Lr4i2biqBkeIIk8NWEnX0r57xfhtfC4Z1KrTs0tL8/I+j0+NYTGf6NBSTeutrWXSzfU7rAw0SGWWyq49kNGin38wa0WFhGaWZNNu0ZLZPkn90eVm47WdldrnY3Ym/ntF2HfttkY9QeHvnSpa83Ww3aTXvwllfevz6kdOKp1csf2yV0fNPlMxQyqB0E+rVtfZmSdd+D+hV4sn2SXejpdlbMa4qhcohASWMKogDU++u9niI043fwPmlPBzr1JKNlbVtuyRNubvXxqEDDkwdMp6EEsKjWOpPS9n4P7EsuE4mOqSa6pq3xaI1/Zly0RnUqTqJIM+hNSwxEKieV3KtfB1aOlSNr+H0uS9gbg4HE21xN+0z3HLZu+wU5WKjuqRyArVYnF1Y1HGL0O14XOUcJCKfX5s7/DYdbaKiKFRQFVVEKoAgAAcBWubbd2WzZXgKHam6tm85uZntsfayFYY9SGUwfKKo4nh1CvLNJa9xFOjGTuyJ/qUn+/u/wBz/LVX+iYfq/X+DD9NE9tbl257924w6CFnwJAn0ivYcFw8Xd3YWGijpbNoKoVQAqgAAcAAIAFbZKysiwZ16BQCgFAKAUAoBQFFtVYxAP1rUfsP/wDugOD2zby4+8I0ezZceJBuI3wVPhW34XL90fA5T2mi06c13r5GNyTBJ5QPd4DzGvlW2Vk7I5puUoJvZGoqv0ln3kfAfzrWM6UZO7t6IlpVVCOsbmpwAe6ABpwmNR486lpqysKrUndW8jHOAPZXnqVBOvnXvZpu5LHETUVFW9DQ/A+GvuH31I3Y8ppvQ8xF0mMxzc46efDj4V5GCi2oqxZdRyScnfuITOROvHjGlSZVbURk7u2hGxAHeIbhETxMgT5QZ+FYpy0uixaPJmOy8YLV0OeGoPkedaj2gwFTHYGVKn+66a77cvzmbfg2LjhcSpz21T7rnWWt5kAAF4QrBgDwDDgYNfMlgOJUko9nNJO6WV2v6Hd/qsHN3zx1Vt1sZf6yJlZe2tw5zN3lkkGfOonRxqjKDhK0nd+69/QlU6DakpLTbU4LfHaKX3yq4hQBPHWT0866n2dwFajerUi1ppfy+xpuKYqnUtCLvqfVdx8chYi4yAdkoGaADqJGvGum4hSl2cXBPfkchwmpFVpqbW3PxOj2oqtkKFHChhkBt6ElYYK5y6AFfAOYqhQbjdSum+evfppr3+RtcVFTcXGzSTVll521V9Nk14PQod475t9grZScrEgGQoLyFB8BpPhWwwcVUztdV8vruaXimamqcX0flrovLbyL/ce5mwVo9c//AFHrV4xWrSX5sdBgP/jx/OZe1WLgoBQCgFAKAUAoBQCgFAKAUAoCk3jEGy/6zL+0ub/BRnq3OI3jk4vDuI71q/bMxxBtXFOuggK+vnV3h1RKo79DTcepSlh042upLfoeYOwrkKZzNwggDhImeHA1u6k5QV1t5nHYajTqyyy3d9mrHmOw6rADLz4XA40MfRGlKNSUtWn6W+ZNi8PCm1GMlb/uv8lp9TVibCIAA6sTMlcxAiIiQsE+/wB1ZwnOTvZpd9vuzydOjThbMpN9L6eGi38zG/hbYEq5ckE+zl4dNTPA+Uc5p201+5W1S67+XeS/p6SXuSzaN7W+vd+XImM7LTs+08c+XoIiPfU1J1Nc9vK55XhStB076rnbrblttzITCpm9COC1IlyvSWKs9SJe6x+XlXl0tCxFN6kYvHIHQjUdQR+P3V443J4uxFuLxk6jpGvlGgFYXaSsWEk3qadnWcO2Iy4hmS0QZccQcuhiDpOnP8tXj3XhBypK8r7d3qvmbHCqnJpS2K6LQU8WbWOI65T90j48q999voZrKjp9jbYF0paAJuEQF6kKSYPkD6VaWJhCN56Gmq8NqSm+zV1udAuy8URIw90jhohP3V4sdh3/AHkT4XiF/Z8jPC7IxjnKmGvT+ujIvvZwBSeNoRV81xT4ZXnK2W3ifVt2tmHDYW1ZYhmRe8RwLElmjwkmPCubrVO0m5dTraNJUqaguRZ1ESigFAKAUAoBQCgFAKAUAoBQCgKreMf0M/VdD/eCn4MaA4He9IFh/qYhPS4j2Y/auL6VNgJ5a8TX8Zp58HUS6X9NTVbIhgYiJgiZjl4V0slscBQla+tvz4GNqysro0GZygaRPszoYEfGvXJpPb86ksKcZzjo7O9/jtcdj7JCE65YJ4nkNOehpmeqzEqpq6ah3WvzNbJGWQgysVPifEdPHxrGo/cllb1V9N/Lv7iWEdY5ktHZ9/j3d5BuDUyeepHAa65R0/IVJST/AHJPa9n8rdepLVnGVNJuN1JrRavvb6dCO2pgaAmAWPjEkwPPhVhNqN2QWi52joiJfUiRxiJI4TAkA+cj3V5GV1roTuKT01RDutXtiVPU0GyW9nvHmADI1AE6cyRw61i5pbliMb7EO4P5Bpm0uSKPIgYmJkidNBy9/rVXEJtqxboNcyFGh/nn8agZOiZu3iOzxmHfpetg+TMFY+hNQYmOalJfmhPQdpo/R+xLsBh4g/h+VaM2JbrdoDYHoDMNQCaA9oBQCgFAKAUAoBQCgFAeE0BpuXaArdr3M1m4P1GjzAkfEUBxe+KzhLr8kVb37plu/wCGvKUstRPozDEQ7SjKHVNeqsRLPHiQCCCQJMH/AMV1k1dHzTDTlGVr2M7Y7q+3o4HGFA6dQda8e722/PImp3yrfSVu7+GY3kjNKcHnVuRjuxz86Rd7We66E2VrNeO0ub+H8mq8QofW3oykRqeRhT0HP31llc0r31TXT1M7qGa2XRprn6Pu5kDFQWJBB4axE8OX88K8wsfcjJxs9t72Xjs/zoZ1qslmpZvdvfa13Zea/OpDuTrAnQn0Enj5VblKyuyCnHM7ES4wI0M9fSfy9axUryLOTLHUg4m8q8WA8yB99YymknmdvEsQg21lV/Ajglx3Fd50PZqzSNNO4DUEsXQ5yRchha3KLJNvYeLeMuGux4gL/GRUL4lQjs2/zyLEcBWe6SJTbjYy4F7ltObF7mvkAikfH31Tq8TjLZP89S3TwMo7skWvkyun28RbUdEtk/EsKqvHy5IsrCx5sssL8meHUhmvXmjkMqjTnos/Gop4urJWuSRoQjqd9grkN7o8/GqpMWaX6AkJfoDct6gMheoDatygMw1Aeg0B7QCgFAKAUAoBQGq4aAhX2oCuvvy60BWjCi9hGtsJz2ntn3qUNLA4PZ22bXY2We7bRmtoSCwBkqMwgmeMiulp1qbpxcmtkfOauDrxxE40ot2k1on1JK7QzaIt5pP0bV0qT1zBcvvmksZh47snp8KxslZRfXVpfU328LimkJhbsMILMbaiD9p8w9wmop8SodG/zxLtDgeLWt0vzw+pvs7vY0n2bFvxNxmb9kW4+NQz4stlH4/wXKfs+1rKfw/n6G+1uZePt4lAOiWjP7TuZ9KilxarySX54luPAqG8m35/wSbW49r6d6+/vRR/cQH41BLiOIl/d8i1DhWFj/b8/uSLe52CGps5zoJuO76DgO+xqs69R7yfqW44elHaK9CbhtkYe183YtJ9lFH3Co7ktkSa8PTW7gcSBQGg4peRny1+6gMGxPRWPoPvIoD3tT0oDZZYk0AxG2LNr5y9bXzcA+k0BswW3LFz2L1tvJxPpM0BZreoDMX6A2pfoDcl+gN6XaA2q9AZg0B7QCgFAKAUBg60BDxFugKrEpQEXZjQGHS43x7340BvsYW2nsIi/ZUD7hS55ZG3NQ9GagNdzEqvFgPMigMP0xeUnyU/fEUAGInkR5x+BNAYteNAaWc0BXYzatm385etr9pwPhNenhSYnfPAqZFzOf1EZjx+tEfGvVFs8ckipxXyk2R7Fm432iqjj4En4V7kYzop8V8pF8/N2rS+eZj/AIa9yHmYq7++eNc/PFQfqKo4+MT8aOKSCZjd2hdfW5cdpA4uZHPVcwHwrAyNSnQRw5FRHrAA+NAABGoEfWEHXyAYj1rw9JNjaV2zql+5bHUOQPv/AAoC0wm/+MRZ7ZXA5uqn4iDQF/sr5Sb9wgfonbTzsC5xj7JHHxoDv9hbQuXkLPh7uHMxluZZIjiMrHTzigLVLkUBIt3xQEm3dB5igNtAKAUAoBQCgNbpNAV+Lw1Ac42NWzccNpmgj3DKfwoCTaxiv7LKfDn6UB6WbrQGhsOOcn7RJ+816Dn7u++z7XdF4MeltGYaeKrHxpZvY8cktyqxXyn2Bpbs3XPLMVQE+ck/CsuzfMw7Rciov/Kbfaezs2k6Ziz6a9MorJUzx1SnxO++Ouadvk8EVRPloSD7+VZKmtmYOo90U+L2neuz2l243XM7EEc9CY9wFZKC6fnwPM76/nxIYE8IBHTn5QNK9PDAmdf5+NH3nq7ga8ZkjFmHlWLPUS9nYO5cYG3bd/sIXH3EetYSkjNI6rA7n49xK4YoPrXLi2x7wst6iozMsbW4rAzdxdi31FtWut5STHwoCbY3UwCe2+Jvn7Qtr6JBoDoNlYDZVsgrhkRvrOmc/tHMaAvbGz8C751t4cv1Cpm9ImgLdUA0AjyoD2KA8LAcTQGt76igKzF7yYe3xuL5A5j6LNAbth7YN9xkDhAQSzd0HwUcT74FAdSrUBlQCgFAKAUBqc0BR7Z2VavDWQeooDicfsDF2iTbIup0+mB7+PrQEHB7axi9mGVWlmW4VJIXvd0wZI04+R1FBYt8LvCrkhpBXjyjx1/OpIyjzRFOE/7WeYvZOCxOr27bE/S9l/cwg/Gpl2Uiq3Xgc/tL5NbRnsLz2/1WGdfwPxNeqk7e6x26v7yOX2huPjLXC2t1etsyfOG19Jrxqa3RmpQls/oc7ibZtkhwyEfRcFT8QK8U4mXZyNuDwN6583auP0Ko0esR8a87RGWRlzhdysdcGtpU8bjifRSfur28ny9Tz3Fz9C4wvybPp2uIUeCJJ/aY/hXqhPwHaQ8S3wnyf4NT3+0ufacj4JFYyh3mUZ9EW+E2FhrXzdi2p65QT6nWvVCK5HmdsucFYzSJZfFTB9awqaEkDLEbtZtRdYn9fvfHl6VCSFbf2BfXgoYfqn8DBoDKxu9fbiAv2j+U0BMtbtKPbuz4KPxM/dQEk7PwtsSyg+NxtPy+FAab+9WGtCFddOAQSPcfZoCA+9V258zh7jeLaD4afGgMI2hd+klofqiT+P30BsTdJrmt67cueZgfiaAt8DurZThbWep1PqaAv8JgstAWCLQGdAKAUAoDFjQGl6A0NboDU1igIGO2Paue2gJ+twYeTDWgKTGbrcezuH7LjMPLMIPrNAUjbGu2P/SYCZJTvrwjh7Q9KGUXbkZYXGNHdbhxAMj3g8K9hKUeZD2aa9/UnW9pn6Qny0qeOIa3IZYWL2ZvOItvEx4Zhw/CpFUpy3InRqR2+BvqVW5ETvzPDQ9RgTQyRqJqNkyPUsseAP8APjWLkluZJNlngLOUa8arzldk8VZG/FbXt2/adV+0wn041gZFPit87C6KWY9FWP4ooCE28OJufNYc+bz+OX8aA8GCx9327wtjog1+EfeaA34fc1SZuM9w+Jj7tfjQF1gt2bSezbUeMa+p1oC2tbLFAS7eCA5UBvWwKA2BBQHsUB7QCgFAKAUBiRQGJWgPMlAeZKA8NugMGsUBqfC0BW4/Ytu57aKx6xDDyYaigKTFbsEfNXCP1XGYftCG9ZoCqxezMSoMWizcijKVPnmKkelAU/8ApW7ZMXrT2/GCB+Xxr1NrY8aT3LLB7cVo7wM9dD+VSKtJEToRexcX8bhrft3FJ6TJ9F1r115MKhFFfc3qsKYtW2c+AA/NvhUbk3uyVRS2NZ2tjbvzdkIOrcf73+WsT09GxsXd+dxBA6LP4QPhQEzCbl2x7QZz+sYHoIoC9wW71tPZRV8gKAs7WzAOVAS7eDA5UBuWyKAzCCgPYoD2gFAKAUAoBQCgFAKAUAoDyKA9oBQHkUAigMSlAa2sCgNL4QUBou7PDCCAR0ImgKPGbi4W4ZyFD1Qx8OFAarW4mHXkX+2SfhwoC0w2wUTRVAHgAKAmW9mAcqAk28GBQG9bIoDMLQGUUAoBQCgFAKAUAoBQCgFAKAUAoBQCgFAKAUAoBQCgFAKA8igEUAigEUB7QCgFAKAUAoBQCgFAKAUAoBQCgFAKAUAoBQCgFAKAUAoBQCgFAKAUAoBQCgFAKAUAoBQCgFAKAUAoBQCgFAKAUAo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5"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7" descr="data:image/jpeg;base64,/9j/4AAQSkZJRgABAQAAAQABAAD/2wCEAAkGBxQTEhUUEhMWFhUXFx8YGRgYFxwaHxwaGxoXIBoaHx0gICggGh4lIB8aITEhKCkrLi4uHx8zODMuNygtLisBCgoKDg0OGxAQGzckHCQvMCwsMCw3LCwsLCwvMDcsLywsLDQsLDQsLCwsLCwsLCwsLCwsLCwsLCw0LCwsLCwsLP/AABEIAKAA1AMBIgACEQEDEQH/xAAbAAACAwEBAQAAAAAAAAAAAAAEBQIDBgABB//EAEYQAAEDAwEFBAYHBQcEAgMAAAECAxEABCESBSIxQVETMmFxBiNSgZGhFCQzQmKxwQeC0eHwFSVjcpKisjRDwvFz0hZUlP/EABkBAAMBAQEAAAAAAAAAAAAAAAECAwQABf/EADgRAAECBAMGAwYFBAMAAAAAAAEAAgMRIfASMVFBYXGhsdETkfEEIoHB0uFicpKishQjMlJC4vL/2gAMAwEAAhEDEQA/AM7tMvNg/SEduxpgKBYSR4nSFEeYqbLxCE9m8242E/ZqeQpQxwEIE46VC2YIUtdi8AYgtuNtN46JKlqqdpcIW4oJUqzfCcqL4AV03UNjj1Br3RMFeCQCLvyolW0LcKQC0QMbySsqPkJSKV21oVYSM8SIM1rNspBCRcNmdO4+FuKCp5yRCs8qD+g6US6iUacPIROnzBUI65olgJmla8tEr+6zjtuU4KSk+yZn5iopR/XSm20LUpEylaY+0wFeWmSR86oRZHs9egqT1AMe/FTMOqqIlEM0uD8/OmtteqjjO9JPVRiJ6xStbZAkjjzqTDkUzTIpXtDgta1tVRCWhJHME8XIUNfuBGPCoXDakQ4k90/0aQ29yUkKHI/L+dNrraYUggDJxVCTsUcI2oNeR4Va1bzwqtgTivoXop6LdumUkQOM1znNaJuQYxzjJqwZbjjR9i9pbeUORb/5nFNvSbY3YLIPL+hNI0fYv+beP3lV0w4UXBpa5bLaF5LLSQI1W6Z//nWaTekKpuL8f/Fn95mibjhaDqxHwtlUPtX7a+URu+q9xKmY/WosaAb1Wh5mL0Ks9G/RkvkFIny/rFG+k3o6WEkRnr4VrPQh1tlt1KgC4yqFlI5GPkDPwNVem123ca2m1jtW060Z3VAAFY8SE5jz6VMR3+Jh2JzAZ4WKdV8WuhBnkcUEUYI6ZpttDQTKSdKgPcvSJB8JkeUUpKufMflVyoNChzB6/wBfnUNGD4VI8x1yK5K8g+40lFVGWLEuNiJ7Q6QDiVEx8JNar0ZCWbW/c0hTtu6zpV4B1WrT0mOPlWLU6QBByg4/rzq8X5HbIRIQ8BInjpVqTPvokoAXfFfWvSj0gau3lWqFBTbllrQScB1PrE++AQa+P3K0FlopnWCoL6ESCgj4kEeFeW94pCkLTgp/mD8qDKt0jxmpgBokFYkuMyvbwALMcJx5V7VLpk11TcaqjRRa19LC9XbNqtndWFIZ72eJ7RYCgeo+NHXl46hKk3SUXbIThSXEgoHWEAqR8YFDqU8lsBxtN00VZWELeCfiRprzZs76rG8LHVtxxKJP4SmZHgfjWngsgM6m/jYTCxaC0k2r30gFMlhZWYB4iVaUr88VzTDYUrsVBlwDStp1KAk9QCSSJ8qFv3G1Li7tlW64kOISTrPiFqCVg8SRmjblxQSkOaHmgBpW0UpUhOIKtKSpMdDIqjSpPbd/JLblhtSyEDsnJAhSpQryGkQPEYrx5pIOlYS05BggoLavAQSaYFa1ITkXTeqYVOpIHsyZnxSOPKqkOFSSGF9oiDqtnVElGeCSQkE+BzRSiud3vSLbFpoiUFKv9pH4cUvSn/1WgvGwptQbgAHLTkawY4p/9zQdjZlQONUfd4KHl1oFsyma+TUtSaKbXj+v6514+0BkGR8CPAiuW0UgTz4ZoCYRJBTOx4KgDEHxjw/M19V9F/SdlDZbSoeqneP/AHEgqUpQjnEACvl/onsB69cKGVISUwValQdJ5gcVcPyr6a9+zRspm3uVJzMKAUnUMEiII58zWePEhn3XlaIEKKPeYEk9I9ss3TioELBJR0cygBCp4GNRpX6KbIbuEvl5xTTCSjeAlSlAkhAkEdSRBMEcKbXPoOq3BeuSXAiSQgSlXIcciOOas2PcpeYUm2KQWVJeUkJV9ktJTMkDUYBMipvjNDMLMlWH7O8vxxPJabZvo5arQjtUqCkQEhS4lIwkjSRMpAxy51kPTD0ecZNw8CexeKANQgpUlxEA5zujCuc9abI9IlIcQtm0IGlKSuQnGMBMeAJ4c6cftJSXdna23BpC21QIIcBUABq5QSFSOkVnhPeIgntWmMxjoZ3VXy9vaZago4iQZPeSqJSf650jXtJQVKTEEqGeBma4yviQlIVBk88xI86XLweXE/1416VV5VDRSduCZE94yR+LqKo1cPh51dbtFRTgwVRjhJ5Tyoj+z1AplCtXaFJScH+Y8aWpT0CW9PA14vnw40XcWxCe6O+QDq44FetW+8oFSUy2TnPDkenPNDCU2MZoYgkkccTgfPyqHTxFM7JmXWe+orRwAg4BynqmgVMKhJgkFRSD1I6j7tAhEOre/shjwHnUg3urMjEe+fyruyOlW7kK6591MVtga5dSCpIMhOFY7p4R04HlQa2aZzpJatsiOPDpg+IrqY3ICgg+s7gB0iUyJmPCuoli5r6Vvkmlg0CpCrZ0g8mXCVKJ/wAyQEnyIqV++2Vab23Ww8o4UjS1PjGkhzzoUOMLUUPN9i7GVIJSE+bWkz8R50xtLd9DcMlFwzxVupE/uLGr3iadROauYYuUJX2C0XrcQoKSSU/uuc/FOTVWz30KJLClWy+aCtSgo80gpSFI8jIpafojskTauAxpCVOJJ/FqIUj3fCml2/cFJVcJTdIAA7ZG/wBn++IKf3hFFpXPExJEOpQCntkdi6chxGnSPxECdR54INe3mQDcJDgAATcMyFDPeXhREcYUPfXWW8It160qwLdwAlXmQNCh8DVLiAl0pbK7R8EAtrB0KjlGCgHrvCnKi27+ytuEqcTK1C6bE6XEYdHmMkAeRFRSwFJxDyR94YcT5jmB5EVUp5AWe0SGHROpxlYKT03BAjxBBp6LVldul9b0uFUAtt6eAkTJg8MgifGl8VgpNOYLzUD5LObUZKgFylaebqRvgD2kDl41J6zBb17sEQHBlJPRXsmmCm1LUFEFK5w+2mJP4kcFnwGat7NaBK0pbKhBcSk6Fjo42QCkePU0Q4HJK5rmioWf9G7wtOkpbK1kFKY+6D3jPPGPKa3Po5tq8IVxSECcOpRuyQAEKSUz5kGsdsywOqdEjtMQvS2Y6HiAPmad2xCRMW6ZKgorUVwCeKx90zEEVGJCaRMrTCjODpDKvRaG69Oy80Wl6ClzdKlw0pPuBUF/7R41o7Ta7BRaNKQShJCNcgow0oAykkETAgxxB5V8kvrhCk/9SyTAhLbJBkK4TjeHIwZo1lvtEPpCnnEkDXLYRBlMIjMuHhPQ8KzRfZ2tbMXOi2ezx3RH4ToeQndV9evdgtOoIRKZnebII5gYORjpWde9C7lq1Nuw8h9C1pKkOjTOlQJPMcpMASc1l9nbVcQqfoy5S52SVrcKSlR5HknTnMAfGn1t6Y3LZcD4RoSdKQFBxwQMrUglOpB5EHmKXworDSvNcY0GIJGnmEhd9GbhlBSW0tkO6gQ2VKSnV3grCVce7q4HwoO29A3HEuOuPdklCiEy1GoqMBWSNKTmflNfQ9nftCZcwS2rHJWg/wChyP8Aka8vNq2lwrQnUUuANrSBphYWlSVT3YEKyDRd7TEyIkgz2WHOYM1grnYTFuwrs3Ct0LTxEaiVDcB4DVnl+VZ9xmAsdi5pafG6V+samMD20eMdM1btLs0uvBDtwsC47PKY1ZA7Jf4pxqkzg6aBu2xofPYu7jiQCVHU3x3IjeTy1QOWRz1MEhOc74rJEdMylKV6KV5ZmHdxv7ScL3HMfdP3SPMcTVyzoeMaEgslJMTJgbihjAONXhVj7GblP0doam0qKe0kLPItGd1XUA9fKuK4WlQW2n6vp7SJLYwOyUmN72dUHjM1QUv7KJrfDeljL4It0krVp1ApSMnoGjn8uIoYgKSF6XVetKQ5wBzhtQ4A+M8Zotpzdtgp+AJPZpH2YI7yFTBJjhjNDruUaCo3Dhl2O0CYCgTMLEzqPe4nyPGlnqqAaXnuVYsVeuHYKlJmCrKf8vtYzicRR7DagpO60jU3pJJBC8dyMwepj30O423quBouCEpBI5o8t3I6SBj40Yzbw42fo+iW8qcUdKU+/gs+454CubKd6rnTI9dOK7ZzoDaQu7U2QO4hBUEjpIWBPM+fE11F7CfdQ0AhdswmTCHSgrOe8qUqMnh7q8pg4yvskcK+iEtLdwI+sL1M+DZdHnrTlPyo+yttnakrS+9jgBpEHqFEEj51m7S2hWq3uE6uQV6tQ95lPzoi6ulpxdMA9V90nyUndNSdi2GXPmtDS2dRPlyPVfQ+2sXUw6gvn23XCpQ8lAAiitn29g2QW7cAjn2iz/5V8ubDaj6pwpn7rn/3GI8xRS/pDSdcKLftpGpH+oYrO5sQVJK0NMM0El9R2hs+zuAQWW0KVxWE5x7499XNbLVAT9JQ4kcEupJ+BmR7q+YWfpEs41p4TkxPgDwmqf8A8kuAvUlQIBlIWhKtJjkSJHPnUjM7VUCWxfXrb0St1IKdIaJ9hSXEn3LEjyqra3oc480W1XSnUiCkKISUlGUgcoPOvnrf7QrgABTTK45jU2SOhImfOKb7M/aNrUEFhaVKwNKwofMClkU1Eyc9Db1tK0NO+rX9wpC0p4d0a8HHECc0I5b3zcIWrUkASF44TAlQmB0JNPmPSsgSQsDyn/iTQbP7UkpxcWbiE8NSVJX8RA/OuBcECGkSKXH0XdGgtMJd1qClFWrSk+ypKcQORGDilrB0j7S1SUlRVuFRTkz2oI3hOAIx7q+gbF9IrO6JVb6gpPeIBQRPWMT4Zpuplp1UOJS4SmNakpmOmoZ+Ip3e0OLZO3dUIUBrH4m6HmJL5G5teQB9PBGgCG7aJ6JOcnkkwfdRNq8VJfldy7upQApOkiSPVjjKzPHkFcMVu9qehDy5LF442kp06FJSoEeC0weGAVBUVlNq7CuGO0DiLhzUEhEKCioAiUJIkzkyuBg8MVaLGY5kgdrf5BR9mgvZFmRSTv4lJ0sd71Kj65KJcdA4f9pQkbo5rxkV1wuFKhNqiLkd5WpQPUcdTQ6QeAoVxtSlGLcH1wSdb3T/ALfeG6OasVUAZHqrVP1jgpUlPHByZa+PKtZK89oF2EebolLie2t4U6ZQ03g5HrUGOHVE15Z6XFLm5DuOCG9IISBBIJgKHORnGas2GQVrCjb99SglocFCN9JjKfwzjpUrC+Op1CrhtUmT2bekHdG+RiFjmI99Y4jz74AqACOfZepAhA+ESaOcQeXdI7m7ELP0t1UuAEhETI+zOSSrxz5UPeRpuSQ9uKSCrm3x9WREGeuOHCm1sl65W41bvKccUpOA3EJHHtM4P4jIxxrfbC9G27VZdWovPThSspb8E+0eqz7gK0RIrYYlfVYIUJ0QzvZuvqj2T6D9oXFvoFuhxoIDffWCQDrEkdmfMqOTgUh21sxdrctNK+j7rJSh0iAU8PWpM7x4SfjX0197UoDmcny/mfyNfLNt7QL94hYYQtIC0Nla90oBIGoEwnmRw4ioQoj3urktEWGxjBqgmVKCLYa2UBKydIypvj6xJAlQPGATmKqeu1hLo+ltglydSUHS5wMqGIVOe7yOaHacKUNeqZToePEgrQZ+9J3kec8K9ubk+vH1calBWgAFC/xcIB+HE1oyF9lmImb14lWO3CdTn1pZ0oBTCct9VHeyB+Ejj8a7XSXGNKHXSQShKsBxXNwnpMjj+9xqx7ayytR7dIlAyEnUSOCDgEpHjjhil7l7OjW+oyIcATgj2U5jhjgBwxRcb+PFcxtMrlwR+ybVRSrTs9b8LUFLKl96cpxAxwrqUtutCdTjyc7oAThPIGTx48IrqQEa9FQtOnVSQq1c4hxo+0khxM/5TBHxo+xtXAB9Hum1DkjXoPvQrFU3F04k/WbVCvNBQfPUnn41QHLVeIcaPMgh1PwIBoiQO/y+yBBI3fqHdHXSi3IurSOqwC2Y8CndNFbLcGoKt7otKjAckQP/AJE4PwoPZ7a0/wDT3SPBBJb+IMpq19ax/wBRbAicrSNGo9daJSR7qds0jpbL+BTm5Yd0qU9aJdSsbzrRIKgPvFTZmOeRyE1l7wNhRLBUWznfIKknmCRGOhinNl2BOpi5cZX+JOpM+yFoIVHiU03e+kL+0bYvU4HqyCvhwlIC/kaV8MOTMiOYVk7KyW4ha0oV2aDvKSkkAkTmOGM1JdmA2VpdbJAnSFEHyGImnzTjCVjQp+0dHtbwGf3XB8/KiXUurMqaZufxtEdpHiICtXmk0vgDDvTf1TsW7RZq02oURqk9dK9J+YINabYLSbsrDFwoLSNSkPtgYJgesQojj4VidokdqsJBEKO6rvAY4iB+Qp16IbZTZuuLW2VpWgI0ggEQZmDg+VYjnILeJETX0T0f9HnkT2rjQJPBCsR7+daP6OEmBqMffSmR4if4Vh2vT61n7J1HKdCDx8AqlPpDt1DpLtpeOtORlAUtsKHlwCvHnSyKK+uoLyBhU1QjbSjcMhae6Fn/AGiviDHpztFHdvHT/mhX5ijWv2lX4MlxtR6qZSfyilLJ5pw8tyX2raeyrC7y+wgq9oDSr/UINZu//Zg3g2imsL1hLyCqfwlYV3egKT51hmv2q3Q7zVur9xSfyVRbX7WXhxtWT/ldWn9DTtL25FTcxjswmrXoreW6tS7dgI1qPqk6ikEHIMTpmBB5cqnbbCdbOpT7KULWlSkIaKFJK4Tqg41AkZBAImh7f9tC08bPHhcT+bdEu/thYcHrrBZ8e0QT8YFEueSSRmJHn3Ra1rWtA/4kkcadltGrdLCClpIyQVmRKzw1qUBvKoV9zE8Bx91ZJv8AaZYST9Hu0E+yWz/5VXdftAsnBGp9IJGrUyDI6YXzx7ppJEmZRoKBM9t3xatXXdKtRTgJyoasJ8oBk++vlFrbAm3+rur1AxvEB3jnhu+7pWu9JPSa2uQgIu3GUJ1KUexXJVEJGDhMTNZpCbTcm/PPtBpWNc8AmU45ZM1qglrRXNZYzXuNEIm19Xi2VAegFSjqme6oY3eUwPOrLhhQ+kDsGk8JGrjx+zzw54PSpOWltBBugpWudRKhu+wQUHlzn3VImwTr7RLjnad3sXQQ3HXUgFRP5TTmIwWOyQQnmz3VRUoLGbdJ7ONW7CRHcOO9y4e+qEOLCWoW0nSownG7+OY4n3nhTVKdmKKVJecbKUQUvslxKjHEltUk+7pQl9s1KGx2Sre4AVqJQtWvMYKVQdPKKPiAnO/JDwnAVHTfvS554hatL4VJnUQQVeJkE11S2ohfaq1IaUZ4txp90GK6lcXA7eaLQ0gZftRto1cpnsX0qxwDgOPJVWvO3Kft7ZLgjiWwZ8dSaWrt7VXB1af8zY/SaItLUoMsXiAY9ooPlBqoOnUHkokDM572kc1E3NsrC2XGzzLa5H+hQ/WirJASfUXmjwXqbx8SmavR9NgYQ8OU6Fz+RoZ50D7Wyg5ykqR8oIFNKXpLolnOg5EHqm7P0ggarZq6EcUpSqB4FBCpNUuLtCqFoftFj2VFY/0rCVT5KpUx9FmUuutn8SQvPWUkH5VpbC5uIHZ37LozuvEg/BwH84ozmgRK5dwrbV9xSdKL5l9ONx8FPuAWFAe4++g762Sgan7ZbQ5OW6pRzzG8j4FNGqt3lSXNntOj22DB+LZI+IpfbvtJUdDz9oucpWNY8iRpV8UmiEs1IOhwSLll+BAS+jSQOmreHzoa+sEAS4ypkTHaNntG89Ry6YV7uVMFFa41G0uPOEKPlISffND3LQZ3i3cWZJAC0ntW1eB4ceGFH9KVzQc0zHEUBvh9klGzrdRQTdCRMBLSjkfdyeXEn5VQWASdCtYiQoAiR1jkJxTpva2Ej6cuNKhpQxEx9yZGBzPyon+00lKp2m9lscLcwR7Rg4QOAH5VJ0Nkp31V2xYk9ePosupjrxqotCeInzpztd1lTWlm2uC4CPXEqgg8NTemApXIA/HhSdVi+cFh0kED7NXE8Bw4+FZiNy1h2pUFW9QLRpiPR10pSUpcJK9Ck9g4ClWMTwV7quHo4/8AdauO/wBmNzirEwOn9TRENxrJB0ZgpNJCoivSqeVP1bKWnCrV0w52cqcgqPSAmB58PGhbjZbm+oNFISsIgrBMn4Ejx4U3gOSD2hlySYnpNehw01f2K6NeAdH40mZ9nOa9XsN0Eg9mNKdWXE5/CM5V/Cl8F+ib+oh6qu3tn0JbuAgoQTLbhiCR0mfmKPtduukpK7pHezqbCynxAgSfCRQiNkKOkF1pIUnUZcEA+yrorwzRFrrQhkB23lKyQDpJQZ76jGevPlVGwjP3kj4zZe7nfFUbUu0Pyp1/U4DAIbIBT1USokHoPnQZaY3oWswMbvxnewOHCmDry9Do7diCsHQAIdPtcIEePjVz92vtFk3qMtgFaUGT/hwBwHXhwp8DdL81LxH63+lK0NW8t/bLJEKTAGtXRBzA9xNQKGuyUdDxIXle7CRySRHHjn5UxFyo9jN4lIAIgAy0nwgZJ8KHcf3Fj6Yo726AlULxkqzg8OtCTZemnG+aOJxNZ89eF8FTtJga5+jOtggECSZHJUlM5rqldOtyIu3DgTKVcecb3CupXBs//KdriAM/3dlNV+19+0SOhC1J/SuQ9aK7yHUeSgr+FFp+mDlPmEn9Kk7cXAyu1QRw7kfkcGr4Tt5t7LNiGw+Tj80KLO0PcuFJP42/1FG2/aJA7K/Tw4FRHuzPwoZV0Pv2ST5FQ/Q/Cq1v2/3rdxOOSv5ZrhIW4LjiOp/SU2KbokammnfHSlXzEUW6yEj1+yleKmytAPjACh76zyW7OcLdHhoA/WnlkttIHYbTW3+FSFiJ/wApj+NNOfrNJhI2ciPmoMqsZkLurVc47rgB6/cVTJm6WRubRaeHJL6SOXCVhQHxohu6uo3doWrw6Oaf/IGvXrW4UJXaWTw6tlIJ94Iz7qKUkbb8wg1WS1CTZsPeLDgSf9pk+UUG4pLMZvLMkxCk60HHd+6fz8qvf2aJlezn0xzbcUfhKSKGfvENgJTcXrMzuLSFBWDjiIz4HniuNFza0v59FJvaYiP7QWZbIhDGDH3RkQBzxnpXq9r6gonaD/cSZ7CBHtka+6OQ/KrbjbYVJRfBCS2BoQySMASAfZBknz4VB3bXe/vNw4QZ7A8vv8e6OQ/KhO7KbDXLl/1XP7QRK/rt6d5BkIjjG9GvieX61W9dolc3F9AdSCdPCY3e9lR4fDFXXG2JKydpPzrTkMnHDeO9xPL86gvaSQVH+0LpJDoz2R3AYwd7Kj7q4m/PffQBt+W6+ta3GjMrvz64JIAHhCBk5P8AQrlMslJPZ36vXhJIjw9WMZ8T8qkraaQT/eF2Idg+rO6DG738qPWq3L9Gfr14IeEnQdwH7o38qPXFAm/PffQgG57t19QLy3b1Khi6J7bTBPl6sQmZ8aqfskw79Uew4BOo4/wxu5J68atvbluVg3N0QHeaTug8u9lZqh9xuHPWXQhQ5YQPHe7x91AyuW+7pRs6ffdd1uurIAPfUnBpAnfPq/Du7xNT+gwpf93rENCQXFbgxvd3Kj0Pjihn+xlzT9JwAUkxuDqrPE8uFWWybdToBXdaVIBBIz4uGDwj8/jxlP07LhOXr3RVrYrliNngktEpBWoahHfX488xyqpu0Xoa+pIjtSBKjqUdXBWZ0/ARThz0TZ0tuNF55EHUEqTrUTOnHSeYngeFZ1dqylIJYuCe1IU4CmCAqNAxx5SetLSXp2RrP1+pFXFo7Fx9VZSNQ1Z88NnVj3VMMPdqIYtpLX4dKRjCt6NfKlrzLHrh9GfBEQCoeqGeOMz+lTDbBWn6o8ZbkJ1jfwN+dOMZgV229fy3xXSMr0/NfBXpYd0M+oZjXiYkmeKt7u/wrlNuw+NNuJI1Hd3uMBOffQIQzobP0d078FeoZzlHdxVrjSNTw+iOAgTp1ncHXu5oA38PypiLpr+ZFOuOwn1lsISBG7gdDjjXVWhtJSiLBahpG8Vqzxz3a6qV1/l2U5N0H7fqVCdno5XKB7z/AEaJt0uokt3iRjk4eHv4ihHPoySpJS5KSUkY4gx1xXhVa/4vy/jU/d3eZVJvzr5BMkN3Ubtyk/vjh+tXpTeAYcbUP3fjH60mCbTn2nvT/OphFl/i/wCn+dUDt/7j2UizUftHdaJlu8XAS1b4/Dx8eNHrt7uN7ZrC+pCY/I1nLdnZ8ZW8D00E/CDny+dEJb2fj19yP3D7jx90009/OfyS4TPLlL5psbY/e2OP3Vq/hihnLNkSV7NuEeKVkx8U1Bq5tgCBf3Y/dXA901aL1oDG0roeaV11EDi0691Q+9bIAOq9aE84AHvmKivagghvaD0H7rqJCvfqMfCjl7QcKfVbRDoPFCkCT8UkHyNZu9tBImASeAgcfDlQdizCLcOTr+BTsbROlf19oSkAwxx8BjCBz61Je0sq/vJH3TJYxPtHGE9BSNvZYIB45+NMtludm0UpuLdoFydLiNRP4lGO70FD3tvzRkydOg7JivaKhKv7RgFwEKNuY8STGTyA5daqVtcyf7yI9bO8yYSIGVdVHl+dRRf7+7c2+oKnWtG4f3Y3VCJ+FTTtFX/71t9rICmxHitWO90ok3570obcuH4VFO0jAP8AaemHsepO74qxlZ5fnUBtIiCNphMPSJaO6PaVjKj/AEaILywpB7Roq1FQcLY0wThakxkgc/KoIunITFzYmXioakDlO+vx6DyrnAi+O9cwg3w3JfeXwOpX9onUHZA7IyB7ZPtdBQyr4nWBfKErBAUg+HrFfw8KcLuXdJ+tWWX9QlKckHvqxiOQ8KFu1OKS6fpNmuXRAISC4ep6JH8aUk38d6doFy3fhQV1eT2v19apiNw759pXQAfnU17QOpZO0iQWwCoIO+cbox3Qfyr26cc9d661gxOkCVn2U9EirEKe7RRCrMkMwSAmEJxupzx5Uaz9fqXUl6fSr9g7ZCFtTfTCYOpCgE5G4k8ZgaZx760Q2i3con6QpKkySpOCnePrCOBA3jPDu8MCspbF4m3g2Z3TpSdMJEHeVnvfrV1pdOhuCu2jtCEgFIUTImT0MBPlNLI36ppifprwTDaGzFwv604A4EhOFDWtQJGrOAhAnJySaTkStCvp7hSptR1QqQlIHDw/ga0LV07Kwew7QJ0GFJAU46YOniUaUfdgg44VVepUo6muxSQkNNEhJGjMhSR3DgZEjPAV0jc+6Pu3Lssmtfq0E3a5KpCdK40z3h48TU23UEuxeuJTGNQVKj0OeFMNrsuBkEdgpucYTJ0wNYMwUqIURVyNl3rj5SlhtxxaMQ3yxy5cQJ4V0rr9S6YuW78KShbelOq7dnTmAqBxxxrq3Po96LL7GF3uz2VJUQptSdZScYKtQB48pHjXtJ4jNvQ905hxJ06j6Un2khsOKKkDMKnrrz/GqB2YJ3EmDHD4fGrtqKlCVQT6oDHVCiM+6hsyBjfbn4T/ACrdNebhnWauRoH3Ez8/Kimnt09mhIVHGAYHMkdBQV0mC5HsoVj50daOKQVQdMvJJA8sZieflRxJcG0qStpHRCQAYjUQCcGOmT0NHWe0e0xAxB4DicdKSbRaICzPByc+MHj50MNqFpQSEairODkie6POlc8DNMIZdRq2SLtSFDuwQZkQeHCRy8KJTcDSTuwOOB1j88V88ufSJxc605KyoQCIScaD1xInxpmnaesQhC08DKsDJyB7XAfCalDiBxu8lWLBLWjdfVP7r6PvbqEqPEpEE8cY8vyqtb7AGkakwondnJgZOc9KSWdwouHPBPTnAHnPjVqFrUpJkGUknlmI5DxqqiQibxTajmSCZGOA5j31Fh5tAKQyCCZMgEk8gSeQoN10gIkEDSZxz91SDs6OOdU4PQ0aIVCLF+3qMspIKgo7qckTCj1qYu2lEQwkkr15SnvcietKkKJ7sHcIOeCp5+PhRmznFaSMciceWPLFASKYzCq2kqVAz41cm5tykTbIJ1azu95YGJzkHkOVUXvEUOlyIH4v0okA5oAkZI/XbHUTboO9rOO8REDy5R4GpXBtFawWU76pUQDnQJgHkD4UttyYOFGDBOk4yYnpmrVhQKcABQ1iTykjgPGaWTdE3vDaUQ5ZWp7Q9mN4YI+6kCd0ePCah/Z1mVD1XD1aROAdIVPiY5nnNQCz2ZRu94p7vMAkfKqGzKgqNKpn4jez5xXYW6I4nAf5FMFej1sNEtSE8Rq73iojz4UOvYFvpI7PJVMzmPZHQcqkjbCTIlQI3VDSeCeXxHyqxja/aLaS2tM8EqUNKUxJ1KnqfhQ/tyyCP96dCV6jZ9vqKtBEA6N47pPE+f8ACo7P2cy2pvSj7MGJ4qUrEyOH8BRFxcEiA6CkwRIGQJAkfd54HWuDqwjtiJAhKYggiCOBj9aIYw7EC+KKYlcbG0fW4m+1ElyUOstoBCRxSoCBHQpov0k20q4fK21uNs6UtFAMEoQZSFj70yZGeXU0Am6SppSUgkp3iqABBx16TRDa0uPJUDpbUkxG8d0hJxG7IzOaQQWA4pJzHikYZpK9sppxSlvS4tRkqMDyEDAAHIV5TzZt40pJKzO8QJTwSOAwOldVJM/1Uy6L/seaz20biGUj8ce4ifzFXhvebPRJHxAj9aBvGVON6UAk6gcU5b2argT8v4mlxCZmiWnCJb1FbZWd1I7uk+VFsbPdVqAGUgKVGYHJRo5hkhIT0EdKuSTBGBPz8+tK6LonbA1KBRsEqy4qQeIBq1Xo8zqStWdGQI/WaLt2yDMCOYgfKitXRCj76k5081ZjA3JWbKvG2BpFu2sTO8mCJ8cz5VT6Rpau9EDsCieCAoHVHGCDiKsS6rkk1xec6fGlFDMJzUSOSz9v6NQrD6YOMpUnnjkaar9EFpMOXDTZ4kFUETkCrClw/eA8pFUrspMkyep/nT43aqfhNOYVdx6GqUBoumTHLV+tQT6MuJACn2sfjmrTsiT3R8ZqQ2X4fkK7xHarjCZKUkuY2Cn1k3TYJcI68ABPGhlWfZSkOJcnOpMx5Zppb2PeJMb6uJHWle2zoURMwB86pDcSaqcVjQ2gS55ck1402TMeFUqVTP0eb1LUPw/rVXGlFFra1Q9stTaHUqBPaaQk4wdUz8qvddUphCEwVoWQeUYGPGRB86a7QtgktYJ9anw8P1r20tlKcumwUoXrJ31hEDs25JJ4geFZi+VXLUGA0Czq15z5/pVtrZrc0hCCorVA5Aq4xJxwn4UwuE2duRqUbtzICUy20DxyrvL4coFZ/aj/AGtwVFKUjSCEIGlIyE4HlBnwpv6jF/gKanLyz6JBADf8jXQXJOb2zQwFKceQ48AAGWxqSDgescBAHkmTQF131ApCYUQUp4AjEDw41bsm2S+4htZISs504IMSY94rzaGH3h/iq/5E/rSscRFwF06T57LPFM8AwsYEqy5IRxWIH9TUjcK0hJOBwFDg7xH9dRXjiuFaMW1Rw7FcHSEkTiZ/hVjN48gFLYSWz3zGRPDnnnHTNCrqZehJHtCD7jNA1TAbkSxcqQCEqgEz78D9K6qG3MV7RkkX/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1"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27" descr="https://encrypted-tbn2.gstatic.com/images?q=tbn:ANd9GcQqRK-30NECKK9CWT8cE2ZFQ_oe86aWxZ4Y32HIOFUmYbj8Uby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33" descr="http://2.bp.blogspot.com/-zNdt4hrywzw/T610iC3SBRI/AAAAAAAAALk/y0s2YlNQZMU/s1600/S-Curve.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35" descr="http://2.bp.blogspot.com/-zNdt4hrywzw/T610iC3SBRI/AAAAAAAAALk/y0s2YlNQZMU/s1600/S-Curve.PN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2" descr="http://www.qy-mobile.com/media/2015/05/ecandy-multifunctional-conversion-travel-all-in-one-power-adapter-plugglobal-convertertravel-abroad-socketuniversal-travel-adapter-with-usb.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4" descr="http://www.qy-mobile.com/media/2015/05/ecandy-multifunctional-conversion-travel-all-in-one-power-adapter-plugglobal-convertertravel-abroad-socketuniversal-travel-adapter-with-usb.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AutoShape 10" descr="https://encrypted-tbn2.gstatic.com/images?q=tbn:ANd9GcRrcqxhZMRLhK-hCYq5CNVaodj9RIdVcY6SwOjoh2bBRnJyEIm_"/>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05942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738913"/>
            <a:ext cx="8229600" cy="1828800"/>
          </a:xfrm>
        </p:spPr>
        <p:txBody>
          <a:bodyPr>
            <a:noAutofit/>
          </a:bodyPr>
          <a:lstStyle/>
          <a:p>
            <a:r>
              <a:rPr lang="en-US" sz="5400" dirty="0" smtClean="0"/>
              <a:t>Q&amp;A</a:t>
            </a:r>
            <a:endParaRPr lang="en-US" sz="4800" i="1" dirty="0"/>
          </a:p>
        </p:txBody>
      </p:sp>
      <p:sp>
        <p:nvSpPr>
          <p:cNvPr id="9" name="Content Placeholder 8"/>
          <p:cNvSpPr>
            <a:spLocks noGrp="1"/>
          </p:cNvSpPr>
          <p:nvPr>
            <p:ph idx="1"/>
          </p:nvPr>
        </p:nvSpPr>
        <p:spPr>
          <a:xfrm>
            <a:off x="457200" y="2178424"/>
            <a:ext cx="8229600" cy="3475895"/>
          </a:xfrm>
        </p:spPr>
        <p:txBody>
          <a:bodyPr>
            <a:normAutofit fontScale="25000" lnSpcReduction="20000"/>
          </a:bodyPr>
          <a:lstStyle/>
          <a:p>
            <a:pPr marL="0" indent="0" algn="ctr">
              <a:buNone/>
            </a:pPr>
            <a:r>
              <a:rPr lang="en-US" sz="16000" b="1" dirty="0" smtClean="0"/>
              <a:t/>
            </a:r>
            <a:br>
              <a:rPr lang="en-US" sz="16000" b="1" dirty="0" smtClean="0"/>
            </a:br>
            <a:r>
              <a:rPr lang="en-US" altLang="zh-CN" sz="11200" b="1" dirty="0" smtClean="0"/>
              <a:t>Pushing</a:t>
            </a:r>
            <a:r>
              <a:rPr lang="en-US" altLang="zh-CN" sz="11200" b="1" dirty="0"/>
              <a:t> the Regional Cooperation and </a:t>
            </a:r>
            <a:r>
              <a:rPr lang="en-US" altLang="zh-CN" sz="11200" b="1" dirty="0" smtClean="0"/>
              <a:t>Development</a:t>
            </a:r>
            <a:r>
              <a:rPr lang="en-US" altLang="zh-CN" sz="11200" b="1" dirty="0"/>
              <a:t> </a:t>
            </a:r>
            <a:r>
              <a:rPr lang="en-US" altLang="zh-CN" sz="11200" b="1" dirty="0" smtClean="0"/>
              <a:t/>
            </a:r>
            <a:br>
              <a:rPr lang="en-US" altLang="zh-CN" sz="11200" b="1" dirty="0" smtClean="0"/>
            </a:br>
            <a:r>
              <a:rPr lang="en-US" altLang="zh-CN" sz="11200" b="1" dirty="0" smtClean="0"/>
              <a:t>of</a:t>
            </a:r>
            <a:r>
              <a:rPr lang="en-US" altLang="zh-CN" sz="11200" b="1" dirty="0"/>
              <a:t> EMC Compliance Testing – CAICT</a:t>
            </a:r>
            <a:endParaRPr lang="en-US" sz="11200" b="1" dirty="0"/>
          </a:p>
          <a:p>
            <a:pPr marL="0" indent="0" algn="ctr">
              <a:buNone/>
            </a:pPr>
            <a:endParaRPr lang="en-US" sz="16000" b="1" dirty="0"/>
          </a:p>
          <a:p>
            <a:pPr marL="0" indent="0" algn="ctr">
              <a:buNone/>
            </a:pPr>
            <a:r>
              <a:rPr lang="en-US" sz="9600" b="1" dirty="0" smtClean="0"/>
              <a:t>qupengfei@caict.ac.cn</a:t>
            </a:r>
          </a:p>
          <a:p>
            <a:pPr marL="0" indent="0" algn="ctr">
              <a:buNone/>
            </a:pPr>
            <a:r>
              <a:rPr lang="en-US" sz="9600" b="1" dirty="0" smtClean="0"/>
              <a:t>+86 10 62304633 </a:t>
            </a:r>
            <a:r>
              <a:rPr lang="en-US" sz="9600" b="1" dirty="0" err="1" smtClean="0"/>
              <a:t>ext</a:t>
            </a:r>
            <a:r>
              <a:rPr lang="en-US" sz="9600" b="1" dirty="0" smtClean="0"/>
              <a:t> 2031</a:t>
            </a:r>
          </a:p>
          <a:p>
            <a:pPr marL="0" indent="0" algn="ctr">
              <a:buNone/>
            </a:pPr>
            <a:endParaRPr lang="en-US" sz="9600" b="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1027" name="Picture 3" descr="C:\Users\Qu Pengfei\Pictures\图片1.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002095" y="4814238"/>
            <a:ext cx="3178367" cy="53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80541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09" y="85006"/>
            <a:ext cx="8229600" cy="654324"/>
          </a:xfrm>
        </p:spPr>
        <p:txBody>
          <a:bodyPr>
            <a:normAutofit/>
          </a:bodyPr>
          <a:lstStyle/>
          <a:p>
            <a:pPr algn="l"/>
            <a:r>
              <a:rPr lang="en-US" sz="3200" dirty="0" smtClean="0"/>
              <a:t>CAICT Profile – CTTL</a:t>
            </a:r>
            <a:endParaRPr lang="en-US" sz="3200" dirty="0"/>
          </a:p>
        </p:txBody>
      </p:sp>
      <p:sp>
        <p:nvSpPr>
          <p:cNvPr id="3" name="Content Placeholder 2"/>
          <p:cNvSpPr>
            <a:spLocks noGrp="1"/>
          </p:cNvSpPr>
          <p:nvPr>
            <p:ph idx="1"/>
          </p:nvPr>
        </p:nvSpPr>
        <p:spPr>
          <a:xfrm>
            <a:off x="457200" y="914400"/>
            <a:ext cx="8229600" cy="5120640"/>
          </a:xfrm>
        </p:spPr>
        <p:txBody>
          <a:bodyPr>
            <a:normAutofit/>
          </a:bodyPr>
          <a:lstStyle/>
          <a:p>
            <a:r>
              <a:rPr lang="en-US" altLang="en-US" sz="2800" dirty="0" smtClean="0"/>
              <a:t>CTTL – Brand of CAICT’s testing labs</a:t>
            </a:r>
          </a:p>
          <a:p>
            <a:endParaRPr lang="en-US" altLang="en-US" dirty="0"/>
          </a:p>
          <a:p>
            <a:pPr lvl="1"/>
            <a:endParaRPr lang="en-US" altLang="en-US" dirty="0" smtClean="0"/>
          </a:p>
          <a:p>
            <a:pPr lvl="1"/>
            <a:r>
              <a:rPr lang="en-US" altLang="en-US" sz="2400" dirty="0" smtClean="0"/>
              <a:t>Labs in  6 cities (13 locations)</a:t>
            </a:r>
          </a:p>
          <a:p>
            <a:pPr lvl="1"/>
            <a:r>
              <a:rPr lang="en-US" altLang="en-US" sz="2400" dirty="0" smtClean="0"/>
              <a:t>Over 1000 employees, over 190 senior engineers</a:t>
            </a:r>
          </a:p>
          <a:p>
            <a:pPr lvl="1"/>
            <a:r>
              <a:rPr lang="en-US" altLang="en-US" sz="2400" dirty="0"/>
              <a:t>Using same ISO 17025 quality </a:t>
            </a:r>
            <a:r>
              <a:rPr lang="en-US" altLang="en-US" sz="2400" dirty="0" smtClean="0"/>
              <a:t>system</a:t>
            </a:r>
          </a:p>
          <a:p>
            <a:pPr lvl="1"/>
            <a:endParaRPr lang="en-US" altLang="en-US" dirty="0" smtClean="0"/>
          </a:p>
          <a:p>
            <a:pPr lvl="2"/>
            <a:endParaRPr lang="en-US" altLang="en-US" dirty="0"/>
          </a:p>
        </p:txBody>
      </p:sp>
      <p:grpSp>
        <p:nvGrpSpPr>
          <p:cNvPr id="4" name="Group 28"/>
          <p:cNvGrpSpPr>
            <a:grpSpLocks/>
          </p:cNvGrpSpPr>
          <p:nvPr/>
        </p:nvGrpSpPr>
        <p:grpSpPr bwMode="auto">
          <a:xfrm>
            <a:off x="2353659" y="1747188"/>
            <a:ext cx="4338303" cy="693624"/>
            <a:chOff x="3456" y="54"/>
            <a:chExt cx="2064" cy="330"/>
          </a:xfrm>
        </p:grpSpPr>
        <p:pic>
          <p:nvPicPr>
            <p:cNvPr id="5" name="Picture 2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56" y="54"/>
              <a:ext cx="55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descr="name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32" y="72"/>
              <a:ext cx="1232"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5"/>
            <p:cNvSpPr txBox="1">
              <a:spLocks noChangeArrowheads="1"/>
            </p:cNvSpPr>
            <p:nvPr userDrawn="1"/>
          </p:nvSpPr>
          <p:spPr bwMode="auto">
            <a:xfrm>
              <a:off x="3888" y="249"/>
              <a:ext cx="1632" cy="135"/>
            </a:xfrm>
            <a:prstGeom prst="rect">
              <a:avLst/>
            </a:prstGeom>
            <a:noFill/>
            <a:ln w="12700" cap="sq">
              <a:noFill/>
              <a:miter lim="800000"/>
              <a:headEnd type="none" w="sm" len="sm"/>
              <a:tailEnd type="none" w="sm" len="sm"/>
            </a:ln>
            <a:effectLst/>
          </p:spPr>
          <p:txBody>
            <a:bodyPr>
              <a:spAutoFit/>
            </a:bodyPr>
            <a:lstStyle/>
            <a:p>
              <a:pPr fontAlgn="auto">
                <a:spcBef>
                  <a:spcPct val="50000"/>
                </a:spcBef>
                <a:spcAft>
                  <a:spcPts val="0"/>
                </a:spcAft>
                <a:defRPr/>
              </a:pPr>
              <a:r>
                <a:rPr lang="en-US" altLang="zh-CN" sz="800" b="1" dirty="0">
                  <a:solidFill>
                    <a:srgbClr val="FF0000"/>
                  </a:solidFill>
                  <a:latin typeface="Arial" charset="0"/>
                  <a:ea typeface="Arial Unicode MS" pitchFamily="34" charset="-122"/>
                  <a:cs typeface="Arial Unicode MS" pitchFamily="34" charset="-122"/>
                </a:rPr>
                <a:t>China Telecommunication Technology Labs</a:t>
              </a:r>
            </a:p>
          </p:txBody>
        </p:sp>
      </p:grpSp>
      <p:sp>
        <p:nvSpPr>
          <p:cNvPr id="8" name="AutoShape 8" descr="1+.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 descr="http://cloud.ifseclabs.com/style/common/images/ifs-colo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7" name="组合 16"/>
          <p:cNvGrpSpPr/>
          <p:nvPr/>
        </p:nvGrpSpPr>
        <p:grpSpPr>
          <a:xfrm>
            <a:off x="-170180" y="3901661"/>
            <a:ext cx="9288780" cy="1937560"/>
            <a:chOff x="-170180" y="3901661"/>
            <a:chExt cx="9288780" cy="1937560"/>
          </a:xfrm>
        </p:grpSpPr>
        <p:pic>
          <p:nvPicPr>
            <p:cNvPr id="3076" name="Picture 4" descr="SAR与生物电磁学研究与测试.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539" y="4454653"/>
              <a:ext cx="1390961" cy="1022766"/>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descr="http://www.rohde-schwarz.de/live/rs/mediadb/pspic/image/18/TS895xGW_s4e1dbc80e4aa0.jpg"/>
            <p:cNvPicPr/>
            <p:nvPr/>
          </p:nvPicPr>
          <p:blipFill>
            <a:blip r:embed="rId5">
              <a:extLst>
                <a:ext uri="{28A0092B-C50C-407E-A947-70E740481C1C}">
                  <a14:useLocalDpi xmlns:a14="http://schemas.microsoft.com/office/drawing/2010/main" val="0"/>
                </a:ext>
              </a:extLst>
            </a:blip>
            <a:srcRect/>
            <a:stretch>
              <a:fillRect/>
            </a:stretch>
          </p:blipFill>
          <p:spPr bwMode="auto">
            <a:xfrm>
              <a:off x="5047939" y="4454653"/>
              <a:ext cx="1216899" cy="1086356"/>
            </a:xfrm>
            <a:prstGeom prst="rect">
              <a:avLst/>
            </a:prstGeom>
            <a:noFill/>
            <a:ln>
              <a:noFill/>
            </a:ln>
          </p:spPr>
        </p:pic>
        <p:pic>
          <p:nvPicPr>
            <p:cNvPr id="13" name="图片 4" descr="Stargate%20A2_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70998" y="4454653"/>
              <a:ext cx="1107439" cy="99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041" y="4469506"/>
              <a:ext cx="1533151" cy="983297"/>
            </a:xfrm>
            <a:prstGeom prst="rect">
              <a:avLst/>
            </a:prstGeom>
            <a:noFill/>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6" name="图片 15" descr="http://www.smarterapps.cn/images/logo.png"/>
            <p:cNvPicPr/>
            <p:nvPr/>
          </p:nvPicPr>
          <p:blipFill rotWithShape="1">
            <a:blip r:embed="rId8">
              <a:extLst>
                <a:ext uri="{28A0092B-C50C-407E-A947-70E740481C1C}">
                  <a14:useLocalDpi xmlns:a14="http://schemas.microsoft.com/office/drawing/2010/main" val="0"/>
                </a:ext>
              </a:extLst>
            </a:blip>
            <a:srcRect/>
            <a:stretch/>
          </p:blipFill>
          <p:spPr bwMode="auto">
            <a:xfrm>
              <a:off x="7747000" y="4520901"/>
              <a:ext cx="1371600" cy="419735"/>
            </a:xfrm>
            <a:prstGeom prst="rect">
              <a:avLst/>
            </a:prstGeom>
            <a:noFill/>
            <a:ln>
              <a:noFill/>
            </a:ln>
            <a:extLst>
              <a:ext uri="{53640926-AAD7-44D8-BBD7-CCE9431645EC}">
                <a14:shadowObscured xmlns:a14="http://schemas.microsoft.com/office/drawing/2010/main"/>
              </a:ext>
            </a:extLst>
          </p:spPr>
        </p:pic>
        <p:pic>
          <p:nvPicPr>
            <p:cNvPr id="3074" name="Picture 2" descr="图片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4746" y="4454653"/>
              <a:ext cx="1456043" cy="971966"/>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7" descr="http://cloud.ifseclabs.com/style/common/images/ifs-color.png"/>
            <p:cNvPicPr/>
            <p:nvPr/>
          </p:nvPicPr>
          <p:blipFill>
            <a:blip r:embed="rId10">
              <a:extLst>
                <a:ext uri="{28A0092B-C50C-407E-A947-70E740481C1C}">
                  <a14:useLocalDpi xmlns:a14="http://schemas.microsoft.com/office/drawing/2010/main" val="0"/>
                </a:ext>
              </a:extLst>
            </a:blip>
            <a:srcRect/>
            <a:stretch>
              <a:fillRect/>
            </a:stretch>
          </p:blipFill>
          <p:spPr bwMode="auto">
            <a:xfrm>
              <a:off x="7747000" y="5038250"/>
              <a:ext cx="1371600" cy="354506"/>
            </a:xfrm>
            <a:prstGeom prst="rect">
              <a:avLst/>
            </a:prstGeom>
            <a:noFill/>
            <a:ln>
              <a:noFill/>
            </a:ln>
          </p:spPr>
        </p:pic>
        <p:sp>
          <p:nvSpPr>
            <p:cNvPr id="10" name="爆炸形 2 9"/>
            <p:cNvSpPr/>
            <p:nvPr/>
          </p:nvSpPr>
          <p:spPr>
            <a:xfrm rot="20040438">
              <a:off x="-170180" y="3901661"/>
              <a:ext cx="2474479" cy="1319690"/>
            </a:xfrm>
            <a:prstGeom prst="irregularSeal2">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smtClean="0">
                  <a:solidFill>
                    <a:srgbClr val="FF0000"/>
                  </a:solidFill>
                </a:rPr>
                <a:t>Some featured labs</a:t>
              </a:r>
              <a:endParaRPr lang="zh-CN" altLang="en-US" dirty="0">
                <a:solidFill>
                  <a:srgbClr val="FF0000"/>
                </a:solidFill>
              </a:endParaRPr>
            </a:p>
          </p:txBody>
        </p:sp>
        <p:sp>
          <p:nvSpPr>
            <p:cNvPr id="11" name="TextBox 10"/>
            <p:cNvSpPr txBox="1"/>
            <p:nvPr/>
          </p:nvSpPr>
          <p:spPr>
            <a:xfrm>
              <a:off x="772160" y="5469889"/>
              <a:ext cx="8188960" cy="369332"/>
            </a:xfrm>
            <a:prstGeom prst="rect">
              <a:avLst/>
            </a:prstGeom>
            <a:noFill/>
          </p:spPr>
          <p:txBody>
            <a:bodyPr wrap="square" rtlCol="0">
              <a:spAutoFit/>
            </a:bodyPr>
            <a:lstStyle/>
            <a:p>
              <a:r>
                <a:rPr lang="en-US" altLang="zh-CN" dirty="0" smtClean="0">
                  <a:solidFill>
                    <a:srgbClr val="7030A0"/>
                  </a:solidFill>
                </a:rPr>
                <a:t>           </a:t>
              </a:r>
              <a:r>
                <a:rPr lang="en-US" altLang="zh-CN" dirty="0" smtClean="0">
                  <a:solidFill>
                    <a:schemeClr val="accent6">
                      <a:lumMod val="75000"/>
                    </a:schemeClr>
                  </a:solidFill>
                </a:rPr>
                <a:t>EMC                       SAR                   OTA      RF/Protocol       IC/SOC              APP&amp;IFS</a:t>
              </a:r>
              <a:endParaRPr lang="zh-CN" altLang="en-US" dirty="0">
                <a:solidFill>
                  <a:schemeClr val="accent6">
                    <a:lumMod val="75000"/>
                  </a:schemeClr>
                </a:solidFill>
              </a:endParaRPr>
            </a:p>
          </p:txBody>
        </p:sp>
      </p:grpSp>
    </p:spTree>
    <p:extLst>
      <p:ext uri="{BB962C8B-B14F-4D97-AF65-F5344CB8AC3E}">
        <p14:creationId xmlns:p14="http://schemas.microsoft.com/office/powerpoint/2010/main" val="56538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25" y="100324"/>
            <a:ext cx="8229600" cy="654324"/>
          </a:xfrm>
        </p:spPr>
        <p:txBody>
          <a:bodyPr>
            <a:normAutofit/>
          </a:bodyPr>
          <a:lstStyle/>
          <a:p>
            <a:pPr algn="l"/>
            <a:r>
              <a:rPr lang="en-US" sz="3200" dirty="0" smtClean="0"/>
              <a:t>CAICT Profile – EMC Labs</a:t>
            </a:r>
            <a:endParaRPr lang="en-US" sz="3200" dirty="0"/>
          </a:p>
        </p:txBody>
      </p:sp>
      <p:sp>
        <p:nvSpPr>
          <p:cNvPr id="3" name="Content Placeholder 2"/>
          <p:cNvSpPr>
            <a:spLocks noGrp="1"/>
          </p:cNvSpPr>
          <p:nvPr>
            <p:ph idx="1"/>
          </p:nvPr>
        </p:nvSpPr>
        <p:spPr>
          <a:xfrm>
            <a:off x="457200" y="914400"/>
            <a:ext cx="8229600" cy="4885268"/>
          </a:xfrm>
        </p:spPr>
        <p:txBody>
          <a:bodyPr>
            <a:normAutofit/>
          </a:bodyPr>
          <a:lstStyle/>
          <a:p>
            <a:r>
              <a:rPr lang="en-US" altLang="en-US" dirty="0" smtClean="0"/>
              <a:t>Establishing EMC labs since 1999</a:t>
            </a:r>
          </a:p>
          <a:p>
            <a:pPr lvl="1"/>
            <a:endParaRPr lang="en-US" altLang="en-US" dirty="0"/>
          </a:p>
        </p:txBody>
      </p:sp>
      <p:pic>
        <p:nvPicPr>
          <p:cNvPr id="4" name="Picture 4" descr="DSC_9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589" y="1493452"/>
            <a:ext cx="5701251" cy="3797645"/>
          </a:xfrm>
          <a:prstGeom prst="rect">
            <a:avLst/>
          </a:prstGeom>
          <a:solidFill>
            <a:srgbClr val="0066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6" name="Picture 7" descr="5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700" y="2447353"/>
            <a:ext cx="920620" cy="745309"/>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http://tse3.mm.bing.net/th?id=OIP.M5efbc75d76459973d7264fcfb402800eH0&amp;pid=15.1"/>
          <p:cNvPicPr/>
          <p:nvPr/>
        </p:nvPicPr>
        <p:blipFill>
          <a:blip r:embed="rId4">
            <a:extLst>
              <a:ext uri="{28A0092B-C50C-407E-A947-70E740481C1C}">
                <a14:useLocalDpi xmlns:a14="http://schemas.microsoft.com/office/drawing/2010/main" val="0"/>
              </a:ext>
            </a:extLst>
          </a:blip>
          <a:srcRect/>
          <a:stretch>
            <a:fillRect/>
          </a:stretch>
        </p:blipFill>
        <p:spPr bwMode="auto">
          <a:xfrm>
            <a:off x="6774180" y="1376404"/>
            <a:ext cx="1109980" cy="854985"/>
          </a:xfrm>
          <a:prstGeom prst="rect">
            <a:avLst/>
          </a:prstGeom>
          <a:noFill/>
          <a:ln>
            <a:noFill/>
          </a:ln>
        </p:spPr>
      </p:pic>
      <p:sp>
        <p:nvSpPr>
          <p:cNvPr id="8" name="TextBox 7"/>
          <p:cNvSpPr txBox="1"/>
          <p:nvPr/>
        </p:nvSpPr>
        <p:spPr>
          <a:xfrm>
            <a:off x="7823200" y="1615440"/>
            <a:ext cx="1087120" cy="646331"/>
          </a:xfrm>
          <a:prstGeom prst="rect">
            <a:avLst/>
          </a:prstGeom>
          <a:noFill/>
        </p:spPr>
        <p:txBody>
          <a:bodyPr wrap="square" rtlCol="0">
            <a:spAutoFit/>
          </a:bodyPr>
          <a:lstStyle/>
          <a:p>
            <a:r>
              <a:rPr lang="en-US" altLang="zh-CN" b="1" dirty="0" smtClean="0">
                <a:solidFill>
                  <a:schemeClr val="tx2">
                    <a:lumMod val="60000"/>
                    <a:lumOff val="40000"/>
                  </a:schemeClr>
                </a:solidFill>
              </a:rPr>
              <a:t>7 Labs in</a:t>
            </a:r>
          </a:p>
          <a:p>
            <a:r>
              <a:rPr lang="en-US" altLang="zh-CN" b="1" dirty="0" smtClean="0">
                <a:solidFill>
                  <a:schemeClr val="tx2">
                    <a:lumMod val="60000"/>
                    <a:lumOff val="40000"/>
                  </a:schemeClr>
                </a:solidFill>
              </a:rPr>
              <a:t>4 Cities</a:t>
            </a:r>
            <a:endParaRPr lang="zh-CN" altLang="en-US" b="1" dirty="0">
              <a:solidFill>
                <a:schemeClr val="tx2">
                  <a:lumMod val="60000"/>
                  <a:lumOff val="40000"/>
                </a:schemeClr>
              </a:solidFill>
            </a:endParaRPr>
          </a:p>
        </p:txBody>
      </p:sp>
      <p:sp>
        <p:nvSpPr>
          <p:cNvPr id="11" name="TextBox 10"/>
          <p:cNvSpPr txBox="1"/>
          <p:nvPr/>
        </p:nvSpPr>
        <p:spPr>
          <a:xfrm>
            <a:off x="7802880" y="2335593"/>
            <a:ext cx="1290320" cy="923330"/>
          </a:xfrm>
          <a:prstGeom prst="rect">
            <a:avLst/>
          </a:prstGeom>
          <a:noFill/>
        </p:spPr>
        <p:txBody>
          <a:bodyPr wrap="square" rtlCol="0">
            <a:spAutoFit/>
          </a:bodyPr>
          <a:lstStyle/>
          <a:p>
            <a:r>
              <a:rPr lang="en-US" altLang="zh-CN" b="1" dirty="0" smtClean="0">
                <a:solidFill>
                  <a:schemeClr val="tx2">
                    <a:lumMod val="60000"/>
                    <a:lumOff val="40000"/>
                  </a:schemeClr>
                </a:solidFill>
              </a:rPr>
              <a:t>9 chambers</a:t>
            </a:r>
          </a:p>
          <a:p>
            <a:r>
              <a:rPr lang="en-US" altLang="zh-CN" b="1" dirty="0" smtClean="0">
                <a:solidFill>
                  <a:schemeClr val="tx2">
                    <a:lumMod val="60000"/>
                    <a:lumOff val="40000"/>
                  </a:schemeClr>
                </a:solidFill>
              </a:rPr>
              <a:t>Incl. </a:t>
            </a:r>
          </a:p>
          <a:p>
            <a:r>
              <a:rPr lang="en-US" altLang="zh-CN" b="1" dirty="0" smtClean="0">
                <a:solidFill>
                  <a:schemeClr val="tx2">
                    <a:lumMod val="60000"/>
                    <a:lumOff val="40000"/>
                  </a:schemeClr>
                </a:solidFill>
              </a:rPr>
              <a:t>10m SAC</a:t>
            </a:r>
            <a:endParaRPr lang="zh-CN" altLang="en-US" b="1" dirty="0">
              <a:solidFill>
                <a:schemeClr val="tx2">
                  <a:lumMod val="60000"/>
                  <a:lumOff val="40000"/>
                </a:schemeClr>
              </a:solidFill>
            </a:endParaRPr>
          </a:p>
        </p:txBody>
      </p:sp>
      <p:pic>
        <p:nvPicPr>
          <p:cNvPr id="12" name="图片 11" descr="http://tse3.mm.bing.net/th?id=OIP.Md3b8fbbbfc202ef603658b394bee52f6H0&amp;pid=15.1"/>
          <p:cNvPicPr/>
          <p:nvPr/>
        </p:nvPicPr>
        <p:blipFill>
          <a:blip r:embed="rId5">
            <a:extLst>
              <a:ext uri="{28A0092B-C50C-407E-A947-70E740481C1C}">
                <a14:useLocalDpi xmlns:a14="http://schemas.microsoft.com/office/drawing/2010/main" val="0"/>
              </a:ext>
            </a:extLst>
          </a:blip>
          <a:srcRect/>
          <a:stretch>
            <a:fillRect/>
          </a:stretch>
        </p:blipFill>
        <p:spPr bwMode="auto">
          <a:xfrm>
            <a:off x="6742748" y="3362960"/>
            <a:ext cx="1059480" cy="912494"/>
          </a:xfrm>
          <a:prstGeom prst="rect">
            <a:avLst/>
          </a:prstGeom>
          <a:noFill/>
          <a:ln>
            <a:noFill/>
          </a:ln>
        </p:spPr>
      </p:pic>
      <p:sp>
        <p:nvSpPr>
          <p:cNvPr id="13" name="TextBox 12"/>
          <p:cNvSpPr txBox="1"/>
          <p:nvPr/>
        </p:nvSpPr>
        <p:spPr>
          <a:xfrm>
            <a:off x="7802880" y="3414761"/>
            <a:ext cx="1290320" cy="646331"/>
          </a:xfrm>
          <a:prstGeom prst="rect">
            <a:avLst/>
          </a:prstGeom>
          <a:noFill/>
        </p:spPr>
        <p:txBody>
          <a:bodyPr wrap="square" rtlCol="0">
            <a:spAutoFit/>
          </a:bodyPr>
          <a:lstStyle/>
          <a:p>
            <a:r>
              <a:rPr lang="en-US" altLang="zh-CN" b="1" dirty="0" smtClean="0">
                <a:solidFill>
                  <a:schemeClr val="tx2">
                    <a:lumMod val="60000"/>
                    <a:lumOff val="40000"/>
                  </a:schemeClr>
                </a:solidFill>
              </a:rPr>
              <a:t>60+</a:t>
            </a:r>
          </a:p>
          <a:p>
            <a:r>
              <a:rPr lang="en-US" altLang="zh-CN" b="1" dirty="0" smtClean="0">
                <a:solidFill>
                  <a:schemeClr val="tx2">
                    <a:lumMod val="60000"/>
                    <a:lumOff val="40000"/>
                  </a:schemeClr>
                </a:solidFill>
              </a:rPr>
              <a:t>Employees</a:t>
            </a:r>
            <a:endParaRPr lang="zh-CN" altLang="en-US" b="1" dirty="0">
              <a:solidFill>
                <a:schemeClr val="tx2">
                  <a:lumMod val="60000"/>
                  <a:lumOff val="40000"/>
                </a:schemeClr>
              </a:solidFill>
            </a:endParaRPr>
          </a:p>
        </p:txBody>
      </p:sp>
      <p:pic>
        <p:nvPicPr>
          <p:cNvPr id="14" name="图片 13" descr="http://tse1.mm.bing.net/th?&amp;id=OIP.M6496fa03670cc00893216abc024423a7H0&amp;w=300&amp;h=300&amp;c=0&amp;pid=1.9&amp;rs=0&amp;p=0"/>
          <p:cNvPicPr/>
          <p:nvPr/>
        </p:nvPicPr>
        <p:blipFill>
          <a:blip r:embed="rId6">
            <a:extLst>
              <a:ext uri="{28A0092B-C50C-407E-A947-70E740481C1C}">
                <a14:useLocalDpi xmlns:a14="http://schemas.microsoft.com/office/drawing/2010/main" val="0"/>
              </a:ext>
            </a:extLst>
          </a:blip>
          <a:srcRect/>
          <a:stretch>
            <a:fillRect/>
          </a:stretch>
        </p:blipFill>
        <p:spPr bwMode="auto">
          <a:xfrm>
            <a:off x="6994788" y="4343665"/>
            <a:ext cx="625212" cy="440277"/>
          </a:xfrm>
          <a:prstGeom prst="rect">
            <a:avLst/>
          </a:prstGeom>
          <a:noFill/>
          <a:ln>
            <a:noFill/>
          </a:ln>
        </p:spPr>
      </p:pic>
      <p:pic>
        <p:nvPicPr>
          <p:cNvPr id="2052" name="Picture 4" descr="http://www.ashcroft.eu/cms/upload/logos/Dakks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5096" y="4712465"/>
            <a:ext cx="555064" cy="41574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782560" y="4438013"/>
            <a:ext cx="1290320" cy="646331"/>
          </a:xfrm>
          <a:prstGeom prst="rect">
            <a:avLst/>
          </a:prstGeom>
          <a:noFill/>
        </p:spPr>
        <p:txBody>
          <a:bodyPr wrap="square" rtlCol="0">
            <a:spAutoFit/>
          </a:bodyPr>
          <a:lstStyle/>
          <a:p>
            <a:r>
              <a:rPr lang="en-US" altLang="zh-CN" b="1" dirty="0" smtClean="0">
                <a:solidFill>
                  <a:schemeClr val="tx2">
                    <a:lumMod val="60000"/>
                    <a:lumOff val="40000"/>
                  </a:schemeClr>
                </a:solidFill>
              </a:rPr>
              <a:t>ISO 17025</a:t>
            </a:r>
          </a:p>
          <a:p>
            <a:r>
              <a:rPr lang="en-US" altLang="zh-CN" b="1" dirty="0" smtClean="0">
                <a:solidFill>
                  <a:schemeClr val="tx2">
                    <a:lumMod val="60000"/>
                    <a:lumOff val="40000"/>
                  </a:schemeClr>
                </a:solidFill>
              </a:rPr>
              <a:t>Accredited</a:t>
            </a:r>
            <a:endParaRPr lang="zh-CN" altLang="en-US" b="1" dirty="0">
              <a:solidFill>
                <a:schemeClr val="tx2">
                  <a:lumMod val="60000"/>
                  <a:lumOff val="40000"/>
                </a:schemeClr>
              </a:solidFill>
            </a:endParaRPr>
          </a:p>
        </p:txBody>
      </p:sp>
      <p:sp>
        <p:nvSpPr>
          <p:cNvPr id="10" name="加号 9"/>
          <p:cNvSpPr/>
          <p:nvPr/>
        </p:nvSpPr>
        <p:spPr>
          <a:xfrm>
            <a:off x="6886408" y="4618938"/>
            <a:ext cx="184952" cy="209961"/>
          </a:xfrm>
          <a:prstGeom prst="mathPlus">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9" name="图片 18" descr="http://tse1.mm.bing.net/th?&amp;id=OIP.M60e2026e65c461ede3237d1e998e6347H0&amp;w=300&amp;h=300&amp;c=0&amp;pid=1.9&amp;rs=0&amp;p=0"/>
          <p:cNvPicPr/>
          <p:nvPr/>
        </p:nvPicPr>
        <p:blipFill>
          <a:blip r:embed="rId8">
            <a:extLst>
              <a:ext uri="{28A0092B-C50C-407E-A947-70E740481C1C}">
                <a14:useLocalDpi xmlns:a14="http://schemas.microsoft.com/office/drawing/2010/main" val="0"/>
              </a:ext>
            </a:extLst>
          </a:blip>
          <a:srcRect/>
          <a:stretch>
            <a:fillRect/>
          </a:stretch>
        </p:blipFill>
        <p:spPr bwMode="auto">
          <a:xfrm>
            <a:off x="608109" y="5368346"/>
            <a:ext cx="712692" cy="501872"/>
          </a:xfrm>
          <a:prstGeom prst="rect">
            <a:avLst/>
          </a:prstGeom>
          <a:noFill/>
          <a:ln>
            <a:noFill/>
          </a:ln>
        </p:spPr>
      </p:pic>
      <p:pic>
        <p:nvPicPr>
          <p:cNvPr id="20" name="图片 19" descr="http://l.b2b168.com/2009/04/10/18/20090410180550254917.jpg"/>
          <p:cNvPicPr/>
          <p:nvPr/>
        </p:nvPicPr>
        <p:blipFill>
          <a:blip r:embed="rId9">
            <a:extLst>
              <a:ext uri="{28A0092B-C50C-407E-A947-70E740481C1C}">
                <a14:useLocalDpi xmlns:a14="http://schemas.microsoft.com/office/drawing/2010/main" val="0"/>
              </a:ext>
            </a:extLst>
          </a:blip>
          <a:srcRect/>
          <a:stretch>
            <a:fillRect/>
          </a:stretch>
        </p:blipFill>
        <p:spPr bwMode="auto">
          <a:xfrm>
            <a:off x="1452881" y="5399628"/>
            <a:ext cx="654050" cy="436033"/>
          </a:xfrm>
          <a:prstGeom prst="rect">
            <a:avLst/>
          </a:prstGeom>
          <a:noFill/>
          <a:ln>
            <a:noFill/>
          </a:ln>
        </p:spPr>
      </p:pic>
      <p:pic>
        <p:nvPicPr>
          <p:cNvPr id="21" name="图片 20" descr="http://tse2.mm.bing.net/th?id=OIP.Me3d900b96a1bbe5f740d93844a572b3ao0&amp;pid=15.1"/>
          <p:cNvPicPr/>
          <p:nvPr/>
        </p:nvPicPr>
        <p:blipFill>
          <a:blip r:embed="rId10">
            <a:extLst>
              <a:ext uri="{28A0092B-C50C-407E-A947-70E740481C1C}">
                <a14:useLocalDpi xmlns:a14="http://schemas.microsoft.com/office/drawing/2010/main" val="0"/>
              </a:ext>
            </a:extLst>
          </a:blip>
          <a:srcRect/>
          <a:stretch>
            <a:fillRect/>
          </a:stretch>
        </p:blipFill>
        <p:spPr bwMode="auto">
          <a:xfrm>
            <a:off x="5688703" y="5359717"/>
            <a:ext cx="1342914" cy="569219"/>
          </a:xfrm>
          <a:prstGeom prst="rect">
            <a:avLst/>
          </a:prstGeom>
          <a:noFill/>
          <a:ln>
            <a:noFill/>
          </a:ln>
        </p:spPr>
      </p:pic>
      <p:pic>
        <p:nvPicPr>
          <p:cNvPr id="22" name="图片 21" descr="http://www.aialtd.com/Portals/194912/images/PTCRB-Logo.JPG"/>
          <p:cNvPicPr/>
          <p:nvPr/>
        </p:nvPicPr>
        <p:blipFill>
          <a:blip r:embed="rId11">
            <a:extLst>
              <a:ext uri="{28A0092B-C50C-407E-A947-70E740481C1C}">
                <a14:useLocalDpi xmlns:a14="http://schemas.microsoft.com/office/drawing/2010/main" val="0"/>
              </a:ext>
            </a:extLst>
          </a:blip>
          <a:srcRect/>
          <a:stretch>
            <a:fillRect/>
          </a:stretch>
        </p:blipFill>
        <p:spPr bwMode="auto">
          <a:xfrm>
            <a:off x="3824493" y="5358271"/>
            <a:ext cx="1864209" cy="580380"/>
          </a:xfrm>
          <a:prstGeom prst="rect">
            <a:avLst/>
          </a:prstGeom>
          <a:noFill/>
          <a:ln>
            <a:noFill/>
          </a:ln>
        </p:spPr>
      </p:pic>
      <p:pic>
        <p:nvPicPr>
          <p:cNvPr id="23" name="图片 22" descr="http://tse3.mm.bing.net/th?id=OIP.M85a33b80017c7cd1b3f4080fb4d735a0o0&amp;pid=15.1"/>
          <p:cNvPicPr/>
          <p:nvPr/>
        </p:nvPicPr>
        <p:blipFill>
          <a:blip r:embed="rId12">
            <a:extLst>
              <a:ext uri="{28A0092B-C50C-407E-A947-70E740481C1C}">
                <a14:useLocalDpi xmlns:a14="http://schemas.microsoft.com/office/drawing/2010/main" val="0"/>
              </a:ext>
            </a:extLst>
          </a:blip>
          <a:srcRect/>
          <a:stretch>
            <a:fillRect/>
          </a:stretch>
        </p:blipFill>
        <p:spPr bwMode="auto">
          <a:xfrm>
            <a:off x="7239635" y="5353553"/>
            <a:ext cx="659130" cy="548640"/>
          </a:xfrm>
          <a:prstGeom prst="rect">
            <a:avLst/>
          </a:prstGeom>
          <a:noFill/>
          <a:ln>
            <a:noFill/>
          </a:ln>
        </p:spPr>
      </p:pic>
      <p:pic>
        <p:nvPicPr>
          <p:cNvPr id="24" name="图片 23" descr="http://s.cn.bing.net/th?id=OIP.M3f3e5a4ed5d86733097227be8885f7e2o0&amp;w=300&amp;h=300&amp;p=0&amp;pid=1.7"/>
          <p:cNvPicPr/>
          <p:nvPr/>
        </p:nvPicPr>
        <p:blipFill>
          <a:blip r:embed="rId13">
            <a:extLst>
              <a:ext uri="{28A0092B-C50C-407E-A947-70E740481C1C}">
                <a14:useLocalDpi xmlns:a14="http://schemas.microsoft.com/office/drawing/2010/main" val="0"/>
              </a:ext>
            </a:extLst>
          </a:blip>
          <a:srcRect/>
          <a:stretch>
            <a:fillRect/>
          </a:stretch>
        </p:blipFill>
        <p:spPr bwMode="auto">
          <a:xfrm>
            <a:off x="2273920" y="5456060"/>
            <a:ext cx="1440180" cy="345440"/>
          </a:xfrm>
          <a:prstGeom prst="rect">
            <a:avLst/>
          </a:prstGeom>
          <a:noFill/>
          <a:ln>
            <a:noFill/>
          </a:ln>
        </p:spPr>
      </p:pic>
      <p:pic>
        <p:nvPicPr>
          <p:cNvPr id="2054"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4657" y="5369877"/>
            <a:ext cx="532223" cy="51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339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451" y="73262"/>
            <a:ext cx="8692379" cy="654324"/>
          </a:xfrm>
        </p:spPr>
        <p:txBody>
          <a:bodyPr>
            <a:noAutofit/>
          </a:bodyPr>
          <a:lstStyle/>
          <a:p>
            <a:pPr algn="l"/>
            <a:r>
              <a:rPr lang="en-US" sz="3200" dirty="0" smtClean="0"/>
              <a:t>Proposals for pushing </a:t>
            </a:r>
            <a:r>
              <a:rPr lang="en-US" altLang="zh-CN" sz="3200" dirty="0" smtClean="0"/>
              <a:t>regional </a:t>
            </a:r>
            <a:r>
              <a:rPr lang="en-US" sz="3200" dirty="0" smtClean="0"/>
              <a:t>EMC cooperation</a:t>
            </a:r>
            <a:endParaRPr lang="en-US" sz="3200" dirty="0"/>
          </a:p>
        </p:txBody>
      </p:sp>
      <p:sp>
        <p:nvSpPr>
          <p:cNvPr id="3" name="Content Placeholder 2"/>
          <p:cNvSpPr>
            <a:spLocks noGrp="1"/>
          </p:cNvSpPr>
          <p:nvPr>
            <p:ph idx="1"/>
          </p:nvPr>
        </p:nvSpPr>
        <p:spPr>
          <a:xfrm>
            <a:off x="457200" y="891252"/>
            <a:ext cx="8229600" cy="4908416"/>
          </a:xfrm>
        </p:spPr>
        <p:txBody>
          <a:bodyPr>
            <a:normAutofit fontScale="92500" lnSpcReduction="10000"/>
          </a:bodyPr>
          <a:lstStyle/>
          <a:p>
            <a:r>
              <a:rPr lang="en-US" altLang="en-US" dirty="0" smtClean="0"/>
              <a:t>Support ITU standardization work</a:t>
            </a:r>
          </a:p>
          <a:p>
            <a:r>
              <a:rPr lang="en-US" altLang="en-US" dirty="0" smtClean="0"/>
              <a:t>Information sharing (regular / telephone / online meetings, mail list,  instant message group,…)</a:t>
            </a:r>
          </a:p>
          <a:p>
            <a:endParaRPr lang="en-US" altLang="en-US" dirty="0" smtClean="0"/>
          </a:p>
          <a:p>
            <a:endParaRPr lang="en-US" altLang="en-US" dirty="0"/>
          </a:p>
          <a:p>
            <a:endParaRPr lang="en-US" altLang="en-US" dirty="0" smtClean="0"/>
          </a:p>
          <a:p>
            <a:r>
              <a:rPr lang="en-US" altLang="en-US" dirty="0" smtClean="0"/>
              <a:t>Inter-lab or round robin </a:t>
            </a:r>
            <a:br>
              <a:rPr lang="en-US" altLang="en-US" dirty="0" smtClean="0"/>
            </a:br>
            <a:r>
              <a:rPr lang="en-US" altLang="en-US" dirty="0" smtClean="0"/>
              <a:t>comparison tests</a:t>
            </a:r>
          </a:p>
          <a:p>
            <a:r>
              <a:rPr lang="en-US" altLang="en-US" dirty="0" smtClean="0"/>
              <a:t>System calibration and site validations</a:t>
            </a:r>
          </a:p>
          <a:p>
            <a:r>
              <a:rPr lang="en-US" altLang="en-US" dirty="0" smtClean="0"/>
              <a:t>Test scope complementation</a:t>
            </a:r>
          </a:p>
          <a:p>
            <a:endParaRPr lang="en-US" altLang="en-US" dirty="0"/>
          </a:p>
        </p:txBody>
      </p:sp>
      <p:sp>
        <p:nvSpPr>
          <p:cNvPr id="5" name="Content Placeholder 2"/>
          <p:cNvSpPr txBox="1">
            <a:spLocks/>
          </p:cNvSpPr>
          <p:nvPr/>
        </p:nvSpPr>
        <p:spPr>
          <a:xfrm>
            <a:off x="457200" y="2264379"/>
            <a:ext cx="4742761" cy="19646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3000" dirty="0" smtClean="0"/>
              <a:t>Share training course  </a:t>
            </a:r>
            <a:r>
              <a:rPr lang="en-US" altLang="en-US" sz="3000" dirty="0" smtClean="0">
                <a:solidFill>
                  <a:srgbClr val="FF0000"/>
                </a:solidFill>
              </a:rPr>
              <a:t> </a:t>
            </a:r>
          </a:p>
          <a:p>
            <a:pPr lvl="1"/>
            <a:r>
              <a:rPr lang="en-US" altLang="en-US" dirty="0" smtClean="0"/>
              <a:t>ITU Asia-Pacific Centre of Excellence Training</a:t>
            </a:r>
          </a:p>
          <a:p>
            <a:endParaRPr lang="en-US" altLang="en-US" dirty="0"/>
          </a:p>
        </p:txBody>
      </p:sp>
      <p:pic>
        <p:nvPicPr>
          <p:cNvPr id="4" name="Picture 2" descr="C:\Users\QUPENG~1\AppData\Local\Temp\360zip$Temp\360$0\DJ8A15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452404"/>
            <a:ext cx="2092960" cy="13953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MC\2015\09 外事活动\ITU-T\PPT\mmexport1444874230942.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0800000">
            <a:off x="5088200" y="2345659"/>
            <a:ext cx="2197500" cy="164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87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8" y="96409"/>
            <a:ext cx="8229600" cy="654324"/>
          </a:xfrm>
        </p:spPr>
        <p:txBody>
          <a:bodyPr>
            <a:normAutofit/>
          </a:bodyPr>
          <a:lstStyle/>
          <a:p>
            <a:pPr algn="l"/>
            <a:r>
              <a:rPr lang="en-US" sz="3200" dirty="0" smtClean="0"/>
              <a:t>EMC Conformity Assessment Overview</a:t>
            </a:r>
            <a:endParaRPr lang="en-US" sz="3200" dirty="0"/>
          </a:p>
        </p:txBody>
      </p:sp>
      <p:sp>
        <p:nvSpPr>
          <p:cNvPr id="3" name="Content Placeholder 2"/>
          <p:cNvSpPr>
            <a:spLocks noGrp="1"/>
          </p:cNvSpPr>
          <p:nvPr>
            <p:ph idx="1"/>
          </p:nvPr>
        </p:nvSpPr>
        <p:spPr>
          <a:xfrm>
            <a:off x="457200" y="881350"/>
            <a:ext cx="8229600" cy="4918318"/>
          </a:xfrm>
        </p:spPr>
        <p:txBody>
          <a:bodyPr>
            <a:normAutofit/>
          </a:bodyPr>
          <a:lstStyle/>
          <a:p>
            <a:r>
              <a:rPr lang="en-US" altLang="en-US" sz="2800" dirty="0" smtClean="0"/>
              <a:t>Assurance of conformity to specific requirements</a:t>
            </a:r>
          </a:p>
        </p:txBody>
      </p:sp>
      <p:graphicFrame>
        <p:nvGraphicFramePr>
          <p:cNvPr id="4" name="Diagram 4"/>
          <p:cNvGraphicFramePr/>
          <p:nvPr>
            <p:extLst>
              <p:ext uri="{D42A27DB-BD31-4B8C-83A1-F6EECF244321}">
                <p14:modId xmlns:p14="http://schemas.microsoft.com/office/powerpoint/2010/main" val="843697021"/>
              </p:ext>
            </p:extLst>
          </p:nvPr>
        </p:nvGraphicFramePr>
        <p:xfrm>
          <a:off x="1548460" y="157132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046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圆角矩形 126"/>
          <p:cNvSpPr/>
          <p:nvPr/>
        </p:nvSpPr>
        <p:spPr>
          <a:xfrm>
            <a:off x="0" y="4499744"/>
            <a:ext cx="9144000" cy="996909"/>
          </a:xfrm>
          <a:prstGeom prst="roundRect">
            <a:avLst/>
          </a:prstGeom>
          <a:blipFill dpi="0" rotWithShape="1">
            <a:blip r:embed="rId3">
              <a:alphaModFix amt="73000"/>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p:nvPr>
        </p:nvSpPr>
        <p:spPr>
          <a:xfrm>
            <a:off x="329878" y="96409"/>
            <a:ext cx="8229600" cy="654324"/>
          </a:xfrm>
        </p:spPr>
        <p:txBody>
          <a:bodyPr>
            <a:normAutofit/>
          </a:bodyPr>
          <a:lstStyle/>
          <a:p>
            <a:pPr algn="l"/>
            <a:r>
              <a:rPr lang="en-US" sz="3200" dirty="0" smtClean="0"/>
              <a:t>EMC Conformity Assessment Overview</a:t>
            </a:r>
            <a:endParaRPr lang="en-US" sz="3200" dirty="0"/>
          </a:p>
        </p:txBody>
      </p:sp>
      <p:sp>
        <p:nvSpPr>
          <p:cNvPr id="3" name="Content Placeholder 2"/>
          <p:cNvSpPr>
            <a:spLocks noGrp="1"/>
          </p:cNvSpPr>
          <p:nvPr>
            <p:ph idx="1"/>
          </p:nvPr>
        </p:nvSpPr>
        <p:spPr>
          <a:xfrm>
            <a:off x="457200" y="764614"/>
            <a:ext cx="8229600" cy="4918318"/>
          </a:xfrm>
        </p:spPr>
        <p:txBody>
          <a:bodyPr>
            <a:normAutofit/>
          </a:bodyPr>
          <a:lstStyle/>
          <a:p>
            <a:r>
              <a:rPr lang="en-US" altLang="en-US" sz="2400" dirty="0" smtClean="0"/>
              <a:t>Conformity Assessment Architecture</a:t>
            </a:r>
          </a:p>
        </p:txBody>
      </p:sp>
      <p:graphicFrame>
        <p:nvGraphicFramePr>
          <p:cNvPr id="5" name="图示 4"/>
          <p:cNvGraphicFramePr/>
          <p:nvPr>
            <p:extLst>
              <p:ext uri="{D42A27DB-BD31-4B8C-83A1-F6EECF244321}">
                <p14:modId xmlns:p14="http://schemas.microsoft.com/office/powerpoint/2010/main" val="1253307609"/>
              </p:ext>
            </p:extLst>
          </p:nvPr>
        </p:nvGraphicFramePr>
        <p:xfrm>
          <a:off x="511664" y="1400024"/>
          <a:ext cx="255016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组合 5"/>
          <p:cNvGrpSpPr/>
          <p:nvPr/>
        </p:nvGrpSpPr>
        <p:grpSpPr>
          <a:xfrm>
            <a:off x="2738693" y="2538940"/>
            <a:ext cx="1441394" cy="722312"/>
            <a:chOff x="1108765" y="396636"/>
            <a:chExt cx="1441394" cy="722312"/>
          </a:xfrm>
        </p:grpSpPr>
        <p:sp>
          <p:nvSpPr>
            <p:cNvPr id="7" name="圆角矩形 6"/>
            <p:cNvSpPr/>
            <p:nvPr/>
          </p:nvSpPr>
          <p:spPr>
            <a:xfrm>
              <a:off x="1108765" y="396636"/>
              <a:ext cx="1441394" cy="722312"/>
            </a:xfrm>
            <a:prstGeom prst="round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8" name="圆角矩形 4"/>
            <p:cNvSpPr/>
            <p:nvPr/>
          </p:nvSpPr>
          <p:spPr>
            <a:xfrm>
              <a:off x="1144025" y="431896"/>
              <a:ext cx="1370874" cy="6517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Accreditation</a:t>
              </a:r>
            </a:p>
            <a:p>
              <a:pPr lvl="0" algn="ctr" defTabSz="666750">
                <a:lnSpc>
                  <a:spcPct val="90000"/>
                </a:lnSpc>
                <a:spcBef>
                  <a:spcPct val="0"/>
                </a:spcBef>
                <a:spcAft>
                  <a:spcPct val="35000"/>
                </a:spcAft>
              </a:pPr>
              <a:r>
                <a:rPr lang="en-US" altLang="zh-CN" sz="1500" dirty="0" smtClean="0"/>
                <a:t>Body</a:t>
              </a:r>
              <a:endParaRPr lang="zh-CN" altLang="en-US" sz="1500" kern="1200" dirty="0"/>
            </a:p>
          </p:txBody>
        </p:sp>
      </p:grpSp>
      <p:grpSp>
        <p:nvGrpSpPr>
          <p:cNvPr id="9" name="组合 8"/>
          <p:cNvGrpSpPr/>
          <p:nvPr/>
        </p:nvGrpSpPr>
        <p:grpSpPr>
          <a:xfrm>
            <a:off x="2695199" y="4597020"/>
            <a:ext cx="1441394" cy="722312"/>
            <a:chOff x="1108765" y="396636"/>
            <a:chExt cx="1441394" cy="722312"/>
          </a:xfrm>
        </p:grpSpPr>
        <p:sp>
          <p:nvSpPr>
            <p:cNvPr id="10" name="圆角矩形 9"/>
            <p:cNvSpPr/>
            <p:nvPr/>
          </p:nvSpPr>
          <p:spPr>
            <a:xfrm>
              <a:off x="1108765" y="396636"/>
              <a:ext cx="1441394" cy="722312"/>
            </a:xfrm>
            <a:prstGeom prst="round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圆角矩形 4"/>
            <p:cNvSpPr/>
            <p:nvPr/>
          </p:nvSpPr>
          <p:spPr>
            <a:xfrm>
              <a:off x="1144025" y="431896"/>
              <a:ext cx="1370874" cy="6517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Standardization</a:t>
              </a:r>
            </a:p>
            <a:p>
              <a:pPr lvl="0" algn="ctr" defTabSz="666750">
                <a:lnSpc>
                  <a:spcPct val="90000"/>
                </a:lnSpc>
                <a:spcBef>
                  <a:spcPct val="0"/>
                </a:spcBef>
                <a:spcAft>
                  <a:spcPct val="35000"/>
                </a:spcAft>
              </a:pPr>
              <a:r>
                <a:rPr lang="en-US" altLang="zh-CN" sz="1500" dirty="0" smtClean="0"/>
                <a:t>Body</a:t>
              </a:r>
              <a:endParaRPr lang="zh-CN" altLang="en-US" sz="1500" kern="1200" dirty="0"/>
            </a:p>
          </p:txBody>
        </p:sp>
      </p:grpSp>
      <p:cxnSp>
        <p:nvCxnSpPr>
          <p:cNvPr id="17" name="肘形连接符 16"/>
          <p:cNvCxnSpPr>
            <a:stCxn id="7" idx="2"/>
          </p:cNvCxnSpPr>
          <p:nvPr/>
        </p:nvCxnSpPr>
        <p:spPr>
          <a:xfrm rot="5400000">
            <a:off x="2501905" y="3079491"/>
            <a:ext cx="775724" cy="1139246"/>
          </a:xfrm>
          <a:prstGeom prst="bentConnector2">
            <a:avLst/>
          </a:prstGeom>
          <a:ln>
            <a:headEnd type="none"/>
            <a:tailEnd type="arrow"/>
          </a:ln>
        </p:spPr>
        <p:style>
          <a:lnRef idx="2">
            <a:schemeClr val="accent1"/>
          </a:lnRef>
          <a:fillRef idx="0">
            <a:schemeClr val="accent1"/>
          </a:fillRef>
          <a:effectRef idx="1">
            <a:schemeClr val="accent1"/>
          </a:effectRef>
          <a:fontRef idx="minor">
            <a:schemeClr val="tx1"/>
          </a:fontRef>
        </p:style>
      </p:cxnSp>
      <p:cxnSp>
        <p:nvCxnSpPr>
          <p:cNvPr id="19" name="肘形连接符 18"/>
          <p:cNvCxnSpPr/>
          <p:nvPr/>
        </p:nvCxnSpPr>
        <p:spPr>
          <a:xfrm rot="10800000" flipV="1">
            <a:off x="2320144" y="2929278"/>
            <a:ext cx="441522" cy="126913"/>
          </a:xfrm>
          <a:prstGeom prst="bentConnector3">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52911" y="3388007"/>
            <a:ext cx="1455901" cy="307777"/>
          </a:xfrm>
          <a:prstGeom prst="rect">
            <a:avLst/>
          </a:prstGeom>
          <a:noFill/>
        </p:spPr>
        <p:txBody>
          <a:bodyPr wrap="square" rtlCol="0">
            <a:spAutoFit/>
          </a:bodyPr>
          <a:lstStyle/>
          <a:p>
            <a:pPr algn="ctr"/>
            <a:r>
              <a:rPr lang="en-US" altLang="zh-CN" sz="1400" dirty="0" smtClean="0">
                <a:solidFill>
                  <a:srgbClr val="FF0000"/>
                </a:solidFill>
              </a:rPr>
              <a:t>Open or signed</a:t>
            </a:r>
            <a:endParaRPr lang="zh-CN" altLang="en-US" sz="1400" dirty="0">
              <a:solidFill>
                <a:srgbClr val="FF0000"/>
              </a:solidFill>
            </a:endParaRPr>
          </a:p>
        </p:txBody>
      </p:sp>
      <p:cxnSp>
        <p:nvCxnSpPr>
          <p:cNvPr id="48" name="直接箭头连接符 47"/>
          <p:cNvCxnSpPr/>
          <p:nvPr/>
        </p:nvCxnSpPr>
        <p:spPr>
          <a:xfrm>
            <a:off x="1595325" y="2480551"/>
            <a:ext cx="0" cy="252919"/>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49" name="直接箭头连接符 48"/>
          <p:cNvCxnSpPr/>
          <p:nvPr/>
        </p:nvCxnSpPr>
        <p:spPr>
          <a:xfrm>
            <a:off x="1601805" y="3440375"/>
            <a:ext cx="0" cy="252919"/>
          </a:xfrm>
          <a:prstGeom prst="straightConnector1">
            <a:avLst/>
          </a:prstGeom>
          <a:ln>
            <a:solidFill>
              <a:srgbClr val="FF0000"/>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51" name="直接箭头连接符 50"/>
          <p:cNvCxnSpPr/>
          <p:nvPr/>
        </p:nvCxnSpPr>
        <p:spPr>
          <a:xfrm>
            <a:off x="1588835" y="4373285"/>
            <a:ext cx="0" cy="252919"/>
          </a:xfrm>
          <a:prstGeom prst="straightConnector1">
            <a:avLst/>
          </a:prstGeom>
          <a:ln>
            <a:solidFill>
              <a:srgbClr val="FF0000"/>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55" name="曲线连接符 54"/>
          <p:cNvCxnSpPr/>
          <p:nvPr/>
        </p:nvCxnSpPr>
        <p:spPr>
          <a:xfrm>
            <a:off x="2320143" y="4167088"/>
            <a:ext cx="1052258" cy="459116"/>
          </a:xfrm>
          <a:prstGeom prst="curvedConnector2">
            <a:avLst/>
          </a:prstGeom>
          <a:ln>
            <a:solidFill>
              <a:srgbClr val="92D05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9" name="曲线连接符 58"/>
          <p:cNvCxnSpPr>
            <a:endCxn id="10" idx="1"/>
          </p:cNvCxnSpPr>
          <p:nvPr/>
        </p:nvCxnSpPr>
        <p:spPr>
          <a:xfrm>
            <a:off x="2320143" y="4958176"/>
            <a:ext cx="375056" cy="12700"/>
          </a:xfrm>
          <a:prstGeom prst="curvedConnector3">
            <a:avLst>
              <a:gd name="adj1" fmla="val 50000"/>
            </a:avLst>
          </a:prstGeom>
          <a:ln>
            <a:solidFill>
              <a:srgbClr val="92D05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2" name="曲线连接符 61"/>
          <p:cNvCxnSpPr>
            <a:endCxn id="11" idx="0"/>
          </p:cNvCxnSpPr>
          <p:nvPr/>
        </p:nvCxnSpPr>
        <p:spPr>
          <a:xfrm rot="16200000" flipH="1">
            <a:off x="2079975" y="3296359"/>
            <a:ext cx="1576088" cy="1095753"/>
          </a:xfrm>
          <a:prstGeom prst="curvedConnector3">
            <a:avLst>
              <a:gd name="adj1" fmla="val 50000"/>
            </a:avLst>
          </a:prstGeom>
          <a:ln>
            <a:solidFill>
              <a:srgbClr val="92D050"/>
            </a:solidFill>
            <a:headEnd type="arrow"/>
            <a:tailEnd type="arrow"/>
          </a:ln>
        </p:spPr>
        <p:style>
          <a:lnRef idx="2">
            <a:schemeClr val="accent1"/>
          </a:lnRef>
          <a:fillRef idx="0">
            <a:schemeClr val="accent1"/>
          </a:fillRef>
          <a:effectRef idx="1">
            <a:schemeClr val="accent1"/>
          </a:effectRef>
          <a:fontRef idx="minor">
            <a:schemeClr val="tx1"/>
          </a:fontRef>
        </p:style>
      </p:cxnSp>
      <p:graphicFrame>
        <p:nvGraphicFramePr>
          <p:cNvPr id="65" name="图示 64"/>
          <p:cNvGraphicFramePr/>
          <p:nvPr>
            <p:extLst>
              <p:ext uri="{D42A27DB-BD31-4B8C-83A1-F6EECF244321}">
                <p14:modId xmlns:p14="http://schemas.microsoft.com/office/powerpoint/2010/main" val="1163924257"/>
              </p:ext>
            </p:extLst>
          </p:nvPr>
        </p:nvGraphicFramePr>
        <p:xfrm>
          <a:off x="5216621" y="1405127"/>
          <a:ext cx="255016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66" name="组合 65"/>
          <p:cNvGrpSpPr/>
          <p:nvPr/>
        </p:nvGrpSpPr>
        <p:grpSpPr>
          <a:xfrm>
            <a:off x="7443650" y="2544043"/>
            <a:ext cx="1441394" cy="722312"/>
            <a:chOff x="1108765" y="396636"/>
            <a:chExt cx="1441394" cy="722312"/>
          </a:xfrm>
        </p:grpSpPr>
        <p:sp>
          <p:nvSpPr>
            <p:cNvPr id="67" name="圆角矩形 66"/>
            <p:cNvSpPr/>
            <p:nvPr/>
          </p:nvSpPr>
          <p:spPr>
            <a:xfrm>
              <a:off x="1108765" y="396636"/>
              <a:ext cx="1441394" cy="722312"/>
            </a:xfrm>
            <a:prstGeom prst="round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68" name="圆角矩形 4"/>
            <p:cNvSpPr/>
            <p:nvPr/>
          </p:nvSpPr>
          <p:spPr>
            <a:xfrm>
              <a:off x="1144025" y="431896"/>
              <a:ext cx="1370874" cy="6517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Accreditation</a:t>
              </a:r>
            </a:p>
            <a:p>
              <a:pPr lvl="0" algn="ctr" defTabSz="666750">
                <a:lnSpc>
                  <a:spcPct val="90000"/>
                </a:lnSpc>
                <a:spcBef>
                  <a:spcPct val="0"/>
                </a:spcBef>
                <a:spcAft>
                  <a:spcPct val="35000"/>
                </a:spcAft>
              </a:pPr>
              <a:r>
                <a:rPr lang="en-US" altLang="zh-CN" sz="1500" dirty="0" smtClean="0"/>
                <a:t>Body</a:t>
              </a:r>
              <a:endParaRPr lang="zh-CN" altLang="en-US" sz="1500" kern="1200" dirty="0"/>
            </a:p>
          </p:txBody>
        </p:sp>
      </p:grpSp>
      <p:grpSp>
        <p:nvGrpSpPr>
          <p:cNvPr id="69" name="组合 68"/>
          <p:cNvGrpSpPr/>
          <p:nvPr/>
        </p:nvGrpSpPr>
        <p:grpSpPr>
          <a:xfrm>
            <a:off x="7400156" y="4602123"/>
            <a:ext cx="1441394" cy="722312"/>
            <a:chOff x="1108765" y="396636"/>
            <a:chExt cx="1441394" cy="722312"/>
          </a:xfrm>
        </p:grpSpPr>
        <p:sp>
          <p:nvSpPr>
            <p:cNvPr id="70" name="圆角矩形 69"/>
            <p:cNvSpPr/>
            <p:nvPr/>
          </p:nvSpPr>
          <p:spPr>
            <a:xfrm>
              <a:off x="1108765" y="396636"/>
              <a:ext cx="1441394" cy="722312"/>
            </a:xfrm>
            <a:prstGeom prst="round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1" name="圆角矩形 4"/>
            <p:cNvSpPr/>
            <p:nvPr/>
          </p:nvSpPr>
          <p:spPr>
            <a:xfrm>
              <a:off x="1144025" y="431896"/>
              <a:ext cx="1370874" cy="6517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Standardization</a:t>
              </a:r>
            </a:p>
            <a:p>
              <a:pPr lvl="0" algn="ctr" defTabSz="666750">
                <a:lnSpc>
                  <a:spcPct val="90000"/>
                </a:lnSpc>
                <a:spcBef>
                  <a:spcPct val="0"/>
                </a:spcBef>
                <a:spcAft>
                  <a:spcPct val="35000"/>
                </a:spcAft>
              </a:pPr>
              <a:r>
                <a:rPr lang="en-US" altLang="zh-CN" sz="1500" dirty="0" smtClean="0"/>
                <a:t>Body</a:t>
              </a:r>
              <a:endParaRPr lang="zh-CN" altLang="en-US" sz="1500" kern="1200" dirty="0"/>
            </a:p>
          </p:txBody>
        </p:sp>
      </p:grpSp>
      <p:cxnSp>
        <p:nvCxnSpPr>
          <p:cNvPr id="72" name="肘形连接符 71"/>
          <p:cNvCxnSpPr>
            <a:stCxn id="67" idx="2"/>
          </p:cNvCxnSpPr>
          <p:nvPr/>
        </p:nvCxnSpPr>
        <p:spPr>
          <a:xfrm rot="5400000">
            <a:off x="7206862" y="3084594"/>
            <a:ext cx="775724" cy="1139246"/>
          </a:xfrm>
          <a:prstGeom prst="bentConnector2">
            <a:avLst/>
          </a:prstGeom>
          <a:ln>
            <a:headEnd type="none"/>
            <a:tailEnd type="arrow"/>
          </a:ln>
        </p:spPr>
        <p:style>
          <a:lnRef idx="2">
            <a:schemeClr val="accent1"/>
          </a:lnRef>
          <a:fillRef idx="0">
            <a:schemeClr val="accent1"/>
          </a:fillRef>
          <a:effectRef idx="1">
            <a:schemeClr val="accent1"/>
          </a:effectRef>
          <a:fontRef idx="minor">
            <a:schemeClr val="tx1"/>
          </a:fontRef>
        </p:style>
      </p:cxnSp>
      <p:cxnSp>
        <p:nvCxnSpPr>
          <p:cNvPr id="73" name="肘形连接符 72"/>
          <p:cNvCxnSpPr/>
          <p:nvPr/>
        </p:nvCxnSpPr>
        <p:spPr>
          <a:xfrm rot="10800000" flipV="1">
            <a:off x="7025101" y="2934381"/>
            <a:ext cx="441522" cy="126913"/>
          </a:xfrm>
          <a:prstGeom prst="bentConnector3">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4957868" y="3393110"/>
            <a:ext cx="1455901" cy="307777"/>
          </a:xfrm>
          <a:prstGeom prst="rect">
            <a:avLst/>
          </a:prstGeom>
          <a:noFill/>
        </p:spPr>
        <p:txBody>
          <a:bodyPr wrap="square" rtlCol="0">
            <a:spAutoFit/>
          </a:bodyPr>
          <a:lstStyle/>
          <a:p>
            <a:pPr algn="ctr"/>
            <a:r>
              <a:rPr lang="en-US" altLang="zh-CN" sz="1400" dirty="0" smtClean="0">
                <a:solidFill>
                  <a:srgbClr val="FF0000"/>
                </a:solidFill>
              </a:rPr>
              <a:t>Open or signed</a:t>
            </a:r>
            <a:endParaRPr lang="zh-CN" altLang="en-US" sz="1400" dirty="0">
              <a:solidFill>
                <a:srgbClr val="FF0000"/>
              </a:solidFill>
            </a:endParaRPr>
          </a:p>
        </p:txBody>
      </p:sp>
      <p:cxnSp>
        <p:nvCxnSpPr>
          <p:cNvPr id="75" name="直接箭头连接符 74"/>
          <p:cNvCxnSpPr/>
          <p:nvPr/>
        </p:nvCxnSpPr>
        <p:spPr>
          <a:xfrm>
            <a:off x="6300282" y="2485654"/>
            <a:ext cx="0" cy="252919"/>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76" name="直接箭头连接符 75"/>
          <p:cNvCxnSpPr/>
          <p:nvPr/>
        </p:nvCxnSpPr>
        <p:spPr>
          <a:xfrm>
            <a:off x="6306762" y="3445478"/>
            <a:ext cx="0" cy="252919"/>
          </a:xfrm>
          <a:prstGeom prst="straightConnector1">
            <a:avLst/>
          </a:prstGeom>
          <a:ln>
            <a:solidFill>
              <a:srgbClr val="FF0000"/>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77" name="直接箭头连接符 76"/>
          <p:cNvCxnSpPr/>
          <p:nvPr/>
        </p:nvCxnSpPr>
        <p:spPr>
          <a:xfrm>
            <a:off x="6293792" y="4378388"/>
            <a:ext cx="0" cy="252919"/>
          </a:xfrm>
          <a:prstGeom prst="straightConnector1">
            <a:avLst/>
          </a:prstGeom>
          <a:ln>
            <a:solidFill>
              <a:srgbClr val="FF0000"/>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78" name="曲线连接符 77"/>
          <p:cNvCxnSpPr/>
          <p:nvPr/>
        </p:nvCxnSpPr>
        <p:spPr>
          <a:xfrm>
            <a:off x="7025100" y="4172191"/>
            <a:ext cx="1052258" cy="459116"/>
          </a:xfrm>
          <a:prstGeom prst="curvedConnector2">
            <a:avLst/>
          </a:prstGeom>
          <a:ln>
            <a:solidFill>
              <a:srgbClr val="92D05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9" name="曲线连接符 78"/>
          <p:cNvCxnSpPr>
            <a:endCxn id="70" idx="1"/>
          </p:cNvCxnSpPr>
          <p:nvPr/>
        </p:nvCxnSpPr>
        <p:spPr>
          <a:xfrm>
            <a:off x="7025100" y="4963279"/>
            <a:ext cx="375056" cy="12700"/>
          </a:xfrm>
          <a:prstGeom prst="curvedConnector3">
            <a:avLst>
              <a:gd name="adj1" fmla="val 50000"/>
            </a:avLst>
          </a:prstGeom>
          <a:ln>
            <a:solidFill>
              <a:srgbClr val="92D05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0" name="曲线连接符 79"/>
          <p:cNvCxnSpPr>
            <a:endCxn id="71" idx="0"/>
          </p:cNvCxnSpPr>
          <p:nvPr/>
        </p:nvCxnSpPr>
        <p:spPr>
          <a:xfrm rot="16200000" flipH="1">
            <a:off x="6784932" y="3301462"/>
            <a:ext cx="1576088" cy="1095753"/>
          </a:xfrm>
          <a:prstGeom prst="curvedConnector3">
            <a:avLst>
              <a:gd name="adj1" fmla="val 50000"/>
            </a:avLst>
          </a:prstGeom>
          <a:ln>
            <a:solidFill>
              <a:srgbClr val="92D05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4" name="圆角矩形 83"/>
          <p:cNvSpPr/>
          <p:nvPr/>
        </p:nvSpPr>
        <p:spPr>
          <a:xfrm>
            <a:off x="3294014" y="1186008"/>
            <a:ext cx="1978372" cy="54550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dirty="0" smtClean="0"/>
              <a:t>MRA</a:t>
            </a:r>
            <a:endParaRPr lang="zh-CN" altLang="en-US" dirty="0"/>
          </a:p>
        </p:txBody>
      </p:sp>
      <p:cxnSp>
        <p:nvCxnSpPr>
          <p:cNvPr id="91" name="曲线连接符 90"/>
          <p:cNvCxnSpPr/>
          <p:nvPr/>
        </p:nvCxnSpPr>
        <p:spPr>
          <a:xfrm rot="5400000" flipH="1" flipV="1">
            <a:off x="2162552" y="1697784"/>
            <a:ext cx="1243642" cy="1019280"/>
          </a:xfrm>
          <a:prstGeom prst="curvedConnector3">
            <a:avLst>
              <a:gd name="adj1" fmla="val 50000"/>
            </a:avLst>
          </a:prstGeom>
          <a:ln>
            <a:solidFill>
              <a:schemeClr val="accent6"/>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96" name="曲线连接符 95"/>
          <p:cNvCxnSpPr/>
          <p:nvPr/>
        </p:nvCxnSpPr>
        <p:spPr>
          <a:xfrm flipV="1">
            <a:off x="2359338" y="1484194"/>
            <a:ext cx="934673" cy="578064"/>
          </a:xfrm>
          <a:prstGeom prst="curvedConnector3">
            <a:avLst>
              <a:gd name="adj1" fmla="val 50000"/>
            </a:avLst>
          </a:prstGeom>
          <a:ln>
            <a:solidFill>
              <a:schemeClr val="accent6"/>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01" name="曲线连接符 100"/>
          <p:cNvCxnSpPr/>
          <p:nvPr/>
        </p:nvCxnSpPr>
        <p:spPr>
          <a:xfrm rot="5400000" flipH="1" flipV="1">
            <a:off x="3415134" y="1775764"/>
            <a:ext cx="765714" cy="677205"/>
          </a:xfrm>
          <a:prstGeom prst="curvedConnector3">
            <a:avLst>
              <a:gd name="adj1" fmla="val 50000"/>
            </a:avLst>
          </a:prstGeom>
          <a:ln>
            <a:solidFill>
              <a:schemeClr val="accent6"/>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06" name="曲线连接符 105"/>
          <p:cNvCxnSpPr/>
          <p:nvPr/>
        </p:nvCxnSpPr>
        <p:spPr>
          <a:xfrm rot="10800000">
            <a:off x="5272387" y="1382093"/>
            <a:ext cx="413433" cy="379933"/>
          </a:xfrm>
          <a:prstGeom prst="curvedConnector3">
            <a:avLst>
              <a:gd name="adj1" fmla="val 50000"/>
            </a:avLst>
          </a:prstGeom>
          <a:ln>
            <a:solidFill>
              <a:schemeClr val="accent6"/>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14" name="曲线连接符 113"/>
          <p:cNvCxnSpPr/>
          <p:nvPr/>
        </p:nvCxnSpPr>
        <p:spPr>
          <a:xfrm rot="16200000" flipV="1">
            <a:off x="4719196" y="1810861"/>
            <a:ext cx="965345" cy="890080"/>
          </a:xfrm>
          <a:prstGeom prst="curvedConnector3">
            <a:avLst>
              <a:gd name="adj1" fmla="val 50000"/>
            </a:avLst>
          </a:prstGeom>
          <a:ln>
            <a:solidFill>
              <a:schemeClr val="accent6"/>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22" name="曲线连接符 121"/>
          <p:cNvCxnSpPr>
            <a:stCxn id="67" idx="0"/>
          </p:cNvCxnSpPr>
          <p:nvPr/>
        </p:nvCxnSpPr>
        <p:spPr>
          <a:xfrm rot="16200000" flipV="1">
            <a:off x="6113365" y="493061"/>
            <a:ext cx="1240925" cy="2861040"/>
          </a:xfrm>
          <a:prstGeom prst="curvedConnector2">
            <a:avLst/>
          </a:prstGeom>
          <a:ln>
            <a:solidFill>
              <a:schemeClr val="accent6"/>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28" name="TextBox 127"/>
          <p:cNvSpPr txBox="1"/>
          <p:nvPr/>
        </p:nvSpPr>
        <p:spPr>
          <a:xfrm>
            <a:off x="593409" y="5538771"/>
            <a:ext cx="8291635" cy="338554"/>
          </a:xfrm>
          <a:prstGeom prst="rect">
            <a:avLst/>
          </a:prstGeom>
          <a:noFill/>
        </p:spPr>
        <p:txBody>
          <a:bodyPr wrap="square" rtlCol="0">
            <a:spAutoFit/>
          </a:bodyPr>
          <a:lstStyle/>
          <a:p>
            <a:r>
              <a:rPr lang="en-US" altLang="zh-CN" sz="1600" dirty="0" smtClean="0">
                <a:solidFill>
                  <a:schemeClr val="accent6">
                    <a:lumMod val="50000"/>
                  </a:schemeClr>
                </a:solidFill>
              </a:rPr>
              <a:t>International </a:t>
            </a:r>
            <a:r>
              <a:rPr lang="en-US" altLang="zh-CN" sz="1600" dirty="0">
                <a:solidFill>
                  <a:schemeClr val="accent6">
                    <a:lumMod val="50000"/>
                  </a:schemeClr>
                </a:solidFill>
              </a:rPr>
              <a:t>standardization </a:t>
            </a:r>
            <a:r>
              <a:rPr lang="en-US" altLang="zh-CN" sz="1600" dirty="0" smtClean="0">
                <a:solidFill>
                  <a:schemeClr val="accent6">
                    <a:lumMod val="50000"/>
                  </a:schemeClr>
                </a:solidFill>
              </a:rPr>
              <a:t>bodies and manufacturers are the foundation and  initiative.</a:t>
            </a:r>
            <a:endParaRPr lang="zh-CN" altLang="en-US" sz="1600" dirty="0">
              <a:solidFill>
                <a:schemeClr val="accent6">
                  <a:lumMod val="50000"/>
                </a:schemeClr>
              </a:solidFill>
            </a:endParaRPr>
          </a:p>
        </p:txBody>
      </p:sp>
      <p:cxnSp>
        <p:nvCxnSpPr>
          <p:cNvPr id="131" name="曲线连接符 130"/>
          <p:cNvCxnSpPr/>
          <p:nvPr/>
        </p:nvCxnSpPr>
        <p:spPr>
          <a:xfrm>
            <a:off x="2320142" y="3225992"/>
            <a:ext cx="3326767" cy="816087"/>
          </a:xfrm>
          <a:prstGeom prst="curvedConnector3">
            <a:avLst>
              <a:gd name="adj1" fmla="val 50000"/>
            </a:avLst>
          </a:prstGeom>
          <a:ln>
            <a:solidFill>
              <a:schemeClr val="accent4"/>
            </a:solidFill>
            <a:prstDash val="dashDot"/>
            <a:headEnd type="arrow"/>
            <a:tailEnd type="arrow"/>
          </a:ln>
        </p:spPr>
        <p:style>
          <a:lnRef idx="2">
            <a:schemeClr val="accent1"/>
          </a:lnRef>
          <a:fillRef idx="0">
            <a:schemeClr val="accent1"/>
          </a:fillRef>
          <a:effectRef idx="1">
            <a:schemeClr val="accent1"/>
          </a:effectRef>
          <a:fontRef idx="minor">
            <a:schemeClr val="tx1"/>
          </a:fontRef>
        </p:style>
      </p:cxnSp>
      <p:sp>
        <p:nvSpPr>
          <p:cNvPr id="136" name="TextBox 135"/>
          <p:cNvSpPr txBox="1"/>
          <p:nvPr/>
        </p:nvSpPr>
        <p:spPr>
          <a:xfrm>
            <a:off x="645681" y="1215358"/>
            <a:ext cx="1886307" cy="369332"/>
          </a:xfrm>
          <a:prstGeom prst="rect">
            <a:avLst/>
          </a:prstGeom>
          <a:solidFill>
            <a:srgbClr val="FFC000"/>
          </a:solidFill>
          <a:effectLst>
            <a:glow rad="63500">
              <a:schemeClr val="accent1">
                <a:satMod val="175000"/>
                <a:alpha val="40000"/>
              </a:schemeClr>
            </a:glow>
          </a:effectLst>
        </p:spPr>
        <p:txBody>
          <a:bodyPr wrap="square" rtlCol="0">
            <a:spAutoFit/>
          </a:bodyPr>
          <a:lstStyle/>
          <a:p>
            <a:r>
              <a:rPr lang="en-US" altLang="zh-CN" dirty="0" smtClean="0"/>
              <a:t>Country/Region A</a:t>
            </a:r>
            <a:endParaRPr lang="zh-CN" altLang="en-US" dirty="0"/>
          </a:p>
        </p:txBody>
      </p:sp>
      <p:sp>
        <p:nvSpPr>
          <p:cNvPr id="137" name="TextBox 136"/>
          <p:cNvSpPr txBox="1"/>
          <p:nvPr/>
        </p:nvSpPr>
        <p:spPr>
          <a:xfrm>
            <a:off x="5664922" y="984653"/>
            <a:ext cx="1886307" cy="369332"/>
          </a:xfrm>
          <a:prstGeom prst="rect">
            <a:avLst/>
          </a:prstGeom>
          <a:solidFill>
            <a:srgbClr val="FFC000"/>
          </a:solidFill>
          <a:effectLst>
            <a:glow rad="63500">
              <a:schemeClr val="accent1">
                <a:satMod val="175000"/>
                <a:alpha val="40000"/>
              </a:schemeClr>
            </a:glow>
          </a:effectLst>
        </p:spPr>
        <p:txBody>
          <a:bodyPr wrap="square" rtlCol="0">
            <a:spAutoFit/>
          </a:bodyPr>
          <a:lstStyle>
            <a:defPPr>
              <a:defRPr lang="en-US"/>
            </a:defPPr>
          </a:lstStyle>
          <a:p>
            <a:r>
              <a:rPr lang="en-US" altLang="zh-CN" dirty="0"/>
              <a:t>Country/Region B</a:t>
            </a:r>
            <a:endParaRPr lang="zh-CN" altLang="en-US" dirty="0"/>
          </a:p>
        </p:txBody>
      </p:sp>
    </p:spTree>
    <p:extLst>
      <p:ext uri="{BB962C8B-B14F-4D97-AF65-F5344CB8AC3E}">
        <p14:creationId xmlns:p14="http://schemas.microsoft.com/office/powerpoint/2010/main" val="1716188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L 形 50"/>
          <p:cNvSpPr/>
          <p:nvPr/>
        </p:nvSpPr>
        <p:spPr>
          <a:xfrm rot="5400000">
            <a:off x="2070450" y="-771902"/>
            <a:ext cx="4981064" cy="8152484"/>
          </a:xfrm>
          <a:prstGeom prst="corner">
            <a:avLst>
              <a:gd name="adj1" fmla="val 45920"/>
              <a:gd name="adj2" fmla="val 64243"/>
            </a:avLst>
          </a:prstGeom>
          <a:blipFill>
            <a:blip r:embed="rId3">
              <a:extLst>
                <a:ext uri="{28A0092B-C50C-407E-A947-70E740481C1C}">
                  <a14:useLocalDpi xmlns:a14="http://schemas.microsoft.com/office/drawing/2010/main" val="0"/>
                </a:ext>
              </a:extLst>
            </a:blip>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accent1">
                  <a:lumMod val="75000"/>
                </a:schemeClr>
              </a:solidFill>
            </a:endParaRPr>
          </a:p>
        </p:txBody>
      </p:sp>
      <p:sp>
        <p:nvSpPr>
          <p:cNvPr id="2" name="Title 1"/>
          <p:cNvSpPr>
            <a:spLocks noGrp="1"/>
          </p:cNvSpPr>
          <p:nvPr>
            <p:ph type="title"/>
          </p:nvPr>
        </p:nvSpPr>
        <p:spPr>
          <a:xfrm>
            <a:off x="329878" y="96409"/>
            <a:ext cx="8229600" cy="654324"/>
          </a:xfrm>
        </p:spPr>
        <p:txBody>
          <a:bodyPr>
            <a:normAutofit/>
          </a:bodyPr>
          <a:lstStyle/>
          <a:p>
            <a:pPr algn="l"/>
            <a:r>
              <a:rPr lang="en-US" sz="3200" dirty="0" smtClean="0"/>
              <a:t>EMC Standardization Organization Overview</a:t>
            </a:r>
            <a:endParaRPr lang="en-US" sz="3200" dirty="0"/>
          </a:p>
        </p:txBody>
      </p:sp>
      <p:sp>
        <p:nvSpPr>
          <p:cNvPr id="3" name="Content Placeholder 2"/>
          <p:cNvSpPr>
            <a:spLocks noGrp="1"/>
          </p:cNvSpPr>
          <p:nvPr>
            <p:ph idx="1"/>
          </p:nvPr>
        </p:nvSpPr>
        <p:spPr>
          <a:xfrm>
            <a:off x="666523" y="1312128"/>
            <a:ext cx="820757" cy="450576"/>
          </a:xfrm>
        </p:spPr>
        <p:txBody>
          <a:bodyPr>
            <a:normAutofit fontScale="92500" lnSpcReduction="10000"/>
          </a:bodyPr>
          <a:lstStyle/>
          <a:p>
            <a:pPr marL="0" indent="0">
              <a:buNone/>
            </a:pPr>
            <a:r>
              <a:rPr lang="en-US" altLang="en-US" sz="2800" dirty="0" smtClean="0">
                <a:solidFill>
                  <a:schemeClr val="accent1">
                    <a:lumMod val="75000"/>
                  </a:schemeClr>
                </a:solidFill>
              </a:rPr>
              <a:t>IEC</a:t>
            </a:r>
          </a:p>
          <a:p>
            <a:pPr marL="0" indent="0">
              <a:buNone/>
            </a:pPr>
            <a:endParaRPr lang="en-US" altLang="en-US" dirty="0" smtClean="0">
              <a:solidFill>
                <a:schemeClr val="accent1">
                  <a:lumMod val="75000"/>
                </a:schemeClr>
              </a:solidFill>
            </a:endParaRPr>
          </a:p>
          <a:p>
            <a:pPr marL="0" indent="0">
              <a:buNone/>
            </a:pPr>
            <a:endParaRPr lang="en-US" altLang="en-US" dirty="0">
              <a:solidFill>
                <a:schemeClr val="accent1">
                  <a:lumMod val="75000"/>
                </a:schemeClr>
              </a:solidFill>
            </a:endParaRPr>
          </a:p>
        </p:txBody>
      </p:sp>
      <p:cxnSp>
        <p:nvCxnSpPr>
          <p:cNvPr id="9" name="肘形连接符 8"/>
          <p:cNvCxnSpPr/>
          <p:nvPr/>
        </p:nvCxnSpPr>
        <p:spPr>
          <a:xfrm rot="16200000" flipH="1">
            <a:off x="914406" y="1740662"/>
            <a:ext cx="429663" cy="407634"/>
          </a:xfrm>
          <a:prstGeom prst="bentConnector3">
            <a:avLst>
              <a:gd name="adj1" fmla="val 98717"/>
            </a:avLst>
          </a:prstGeom>
        </p:spPr>
        <p:style>
          <a:lnRef idx="2">
            <a:schemeClr val="accent1"/>
          </a:lnRef>
          <a:fillRef idx="0">
            <a:schemeClr val="accent1"/>
          </a:fillRef>
          <a:effectRef idx="1">
            <a:schemeClr val="accent1"/>
          </a:effectRef>
          <a:fontRef idx="minor">
            <a:schemeClr val="tx1"/>
          </a:fontRef>
        </p:style>
      </p:cxnSp>
      <p:cxnSp>
        <p:nvCxnSpPr>
          <p:cNvPr id="19" name="肘形连接符 18"/>
          <p:cNvCxnSpPr/>
          <p:nvPr/>
        </p:nvCxnSpPr>
        <p:spPr>
          <a:xfrm rot="16200000" flipH="1">
            <a:off x="567385" y="2511842"/>
            <a:ext cx="1112703" cy="407636"/>
          </a:xfrm>
          <a:prstGeom prst="bentConnector3">
            <a:avLst>
              <a:gd name="adj1" fmla="val 101485"/>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487281" y="1944479"/>
            <a:ext cx="870332" cy="1200329"/>
          </a:xfrm>
          <a:prstGeom prst="rect">
            <a:avLst/>
          </a:prstGeom>
          <a:noFill/>
        </p:spPr>
        <p:txBody>
          <a:bodyPr wrap="square" rtlCol="0">
            <a:spAutoFit/>
          </a:bodyPr>
          <a:lstStyle/>
          <a:p>
            <a:r>
              <a:rPr lang="en-US" altLang="zh-CN" b="1" u="sng" dirty="0" smtClean="0">
                <a:solidFill>
                  <a:schemeClr val="accent1">
                    <a:lumMod val="75000"/>
                  </a:schemeClr>
                </a:solidFill>
              </a:rPr>
              <a:t>TC77</a:t>
            </a:r>
          </a:p>
          <a:p>
            <a:r>
              <a:rPr lang="en-US" altLang="zh-CN" dirty="0">
                <a:solidFill>
                  <a:schemeClr val="accent1">
                    <a:lumMod val="75000"/>
                  </a:schemeClr>
                </a:solidFill>
              </a:rPr>
              <a:t> </a:t>
            </a:r>
            <a:r>
              <a:rPr lang="en-US" altLang="zh-CN" dirty="0" smtClean="0">
                <a:solidFill>
                  <a:schemeClr val="accent1">
                    <a:lumMod val="75000"/>
                  </a:schemeClr>
                </a:solidFill>
              </a:rPr>
              <a:t>   SC-A</a:t>
            </a:r>
          </a:p>
          <a:p>
            <a:r>
              <a:rPr lang="en-US" altLang="zh-CN" dirty="0">
                <a:solidFill>
                  <a:schemeClr val="accent1">
                    <a:lumMod val="75000"/>
                  </a:schemeClr>
                </a:solidFill>
              </a:rPr>
              <a:t> </a:t>
            </a:r>
            <a:r>
              <a:rPr lang="en-US" altLang="zh-CN" dirty="0" smtClean="0">
                <a:solidFill>
                  <a:schemeClr val="accent1">
                    <a:lumMod val="75000"/>
                  </a:schemeClr>
                </a:solidFill>
              </a:rPr>
              <a:t>   SC-B</a:t>
            </a:r>
          </a:p>
          <a:p>
            <a:r>
              <a:rPr lang="en-US" altLang="zh-CN" dirty="0">
                <a:solidFill>
                  <a:schemeClr val="accent1">
                    <a:lumMod val="75000"/>
                  </a:schemeClr>
                </a:solidFill>
              </a:rPr>
              <a:t> </a:t>
            </a:r>
            <a:r>
              <a:rPr lang="en-US" altLang="zh-CN" dirty="0" smtClean="0">
                <a:solidFill>
                  <a:schemeClr val="accent1">
                    <a:lumMod val="75000"/>
                  </a:schemeClr>
                </a:solidFill>
              </a:rPr>
              <a:t>   SC-C</a:t>
            </a:r>
            <a:endParaRPr lang="zh-CN" altLang="en-US" dirty="0">
              <a:solidFill>
                <a:schemeClr val="accent1">
                  <a:lumMod val="75000"/>
                </a:schemeClr>
              </a:solidFill>
            </a:endParaRPr>
          </a:p>
        </p:txBody>
      </p:sp>
      <p:sp>
        <p:nvSpPr>
          <p:cNvPr id="27" name="TextBox 26"/>
          <p:cNvSpPr txBox="1"/>
          <p:nvPr/>
        </p:nvSpPr>
        <p:spPr>
          <a:xfrm>
            <a:off x="1487280" y="3142435"/>
            <a:ext cx="1211855" cy="2031325"/>
          </a:xfrm>
          <a:prstGeom prst="rect">
            <a:avLst/>
          </a:prstGeom>
          <a:noFill/>
        </p:spPr>
        <p:txBody>
          <a:bodyPr wrap="square" rtlCol="0">
            <a:spAutoFit/>
          </a:bodyPr>
          <a:lstStyle/>
          <a:p>
            <a:r>
              <a:rPr lang="en-US" altLang="zh-CN" b="1" u="sng" dirty="0" smtClean="0">
                <a:solidFill>
                  <a:schemeClr val="accent1">
                    <a:lumMod val="75000"/>
                  </a:schemeClr>
                </a:solidFill>
              </a:rPr>
              <a:t>CISPR</a:t>
            </a:r>
          </a:p>
          <a:p>
            <a:r>
              <a:rPr lang="en-US" altLang="zh-CN" dirty="0" smtClean="0">
                <a:solidFill>
                  <a:schemeClr val="accent1">
                    <a:lumMod val="75000"/>
                  </a:schemeClr>
                </a:solidFill>
              </a:rPr>
              <a:t>    CIS/A</a:t>
            </a:r>
          </a:p>
          <a:p>
            <a:r>
              <a:rPr lang="en-US" altLang="zh-CN" dirty="0" smtClean="0">
                <a:solidFill>
                  <a:schemeClr val="accent1">
                    <a:lumMod val="75000"/>
                  </a:schemeClr>
                </a:solidFill>
              </a:rPr>
              <a:t>    CIS/B</a:t>
            </a:r>
          </a:p>
          <a:p>
            <a:r>
              <a:rPr lang="en-US" altLang="zh-CN" dirty="0" smtClean="0">
                <a:solidFill>
                  <a:schemeClr val="accent1">
                    <a:lumMod val="75000"/>
                  </a:schemeClr>
                </a:solidFill>
              </a:rPr>
              <a:t>    CIS/D</a:t>
            </a:r>
          </a:p>
          <a:p>
            <a:r>
              <a:rPr lang="en-US" altLang="zh-CN" dirty="0" smtClean="0">
                <a:solidFill>
                  <a:schemeClr val="accent1">
                    <a:lumMod val="75000"/>
                  </a:schemeClr>
                </a:solidFill>
              </a:rPr>
              <a:t>    CIS/F</a:t>
            </a:r>
          </a:p>
          <a:p>
            <a:r>
              <a:rPr lang="en-US" altLang="zh-CN" dirty="0" smtClean="0">
                <a:solidFill>
                  <a:schemeClr val="accent1">
                    <a:lumMod val="75000"/>
                  </a:schemeClr>
                </a:solidFill>
              </a:rPr>
              <a:t>    CIS/H</a:t>
            </a:r>
          </a:p>
          <a:p>
            <a:r>
              <a:rPr lang="en-US" altLang="zh-CN" dirty="0" smtClean="0">
                <a:solidFill>
                  <a:schemeClr val="accent1">
                    <a:lumMod val="75000"/>
                  </a:schemeClr>
                </a:solidFill>
              </a:rPr>
              <a:t>    CIS/I</a:t>
            </a:r>
            <a:endParaRPr lang="zh-CN" altLang="en-US" dirty="0">
              <a:solidFill>
                <a:schemeClr val="accent1">
                  <a:lumMod val="75000"/>
                </a:schemeClr>
              </a:solidFill>
            </a:endParaRPr>
          </a:p>
        </p:txBody>
      </p:sp>
      <p:cxnSp>
        <p:nvCxnSpPr>
          <p:cNvPr id="31" name="肘形连接符 30"/>
          <p:cNvCxnSpPr/>
          <p:nvPr/>
        </p:nvCxnSpPr>
        <p:spPr>
          <a:xfrm rot="16200000" flipH="1">
            <a:off x="143221" y="4054210"/>
            <a:ext cx="2126261" cy="561862"/>
          </a:xfrm>
          <a:prstGeom prst="bentConnector3">
            <a:avLst>
              <a:gd name="adj1" fmla="val 100259"/>
            </a:avLst>
          </a:prstGeom>
        </p:spPr>
        <p:style>
          <a:lnRef idx="2">
            <a:schemeClr val="accent1"/>
          </a:lnRef>
          <a:fillRef idx="0">
            <a:schemeClr val="accent1"/>
          </a:fillRef>
          <a:effectRef idx="1">
            <a:schemeClr val="accent1"/>
          </a:effectRef>
          <a:fontRef idx="minor">
            <a:schemeClr val="tx1"/>
          </a:fontRef>
        </p:style>
      </p:cxnSp>
      <p:sp>
        <p:nvSpPr>
          <p:cNvPr id="36" name="矩形 35"/>
          <p:cNvSpPr/>
          <p:nvPr/>
        </p:nvSpPr>
        <p:spPr>
          <a:xfrm>
            <a:off x="1513535" y="5213606"/>
            <a:ext cx="1115755" cy="369332"/>
          </a:xfrm>
          <a:prstGeom prst="rect">
            <a:avLst/>
          </a:prstGeom>
        </p:spPr>
        <p:txBody>
          <a:bodyPr wrap="none">
            <a:spAutoFit/>
          </a:bodyPr>
          <a:lstStyle/>
          <a:p>
            <a:r>
              <a:rPr lang="en-US" altLang="zh-CN" b="1" u="sng" dirty="0" smtClean="0">
                <a:solidFill>
                  <a:schemeClr val="accent1">
                    <a:lumMod val="75000"/>
                  </a:schemeClr>
                </a:solidFill>
              </a:rPr>
              <a:t>Other TCs</a:t>
            </a:r>
            <a:endParaRPr lang="en-US" altLang="zh-CN" b="1" u="sng" dirty="0">
              <a:solidFill>
                <a:schemeClr val="accent1">
                  <a:lumMod val="75000"/>
                </a:schemeClr>
              </a:solidFill>
            </a:endParaRPr>
          </a:p>
        </p:txBody>
      </p:sp>
      <p:cxnSp>
        <p:nvCxnSpPr>
          <p:cNvPr id="38" name="肘形连接符 37"/>
          <p:cNvCxnSpPr/>
          <p:nvPr/>
        </p:nvCxnSpPr>
        <p:spPr>
          <a:xfrm rot="16200000" flipH="1">
            <a:off x="2976401" y="1760139"/>
            <a:ext cx="429663" cy="407634"/>
          </a:xfrm>
          <a:prstGeom prst="bentConnector3">
            <a:avLst>
              <a:gd name="adj1" fmla="val 98717"/>
            </a:avLst>
          </a:prstGeom>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549276" y="1963956"/>
            <a:ext cx="870332" cy="923330"/>
          </a:xfrm>
          <a:prstGeom prst="rect">
            <a:avLst/>
          </a:prstGeom>
          <a:noFill/>
        </p:spPr>
        <p:txBody>
          <a:bodyPr wrap="square" rtlCol="0">
            <a:spAutoFit/>
          </a:bodyPr>
          <a:lstStyle/>
          <a:p>
            <a:r>
              <a:rPr lang="en-US" altLang="zh-CN" b="1" u="sng" dirty="0" smtClean="0">
                <a:solidFill>
                  <a:schemeClr val="accent1">
                    <a:lumMod val="75000"/>
                  </a:schemeClr>
                </a:solidFill>
              </a:rPr>
              <a:t>ITU-R</a:t>
            </a:r>
          </a:p>
          <a:p>
            <a:r>
              <a:rPr lang="en-US" altLang="zh-CN" dirty="0">
                <a:solidFill>
                  <a:schemeClr val="accent1">
                    <a:lumMod val="75000"/>
                  </a:schemeClr>
                </a:solidFill>
              </a:rPr>
              <a:t> </a:t>
            </a:r>
            <a:r>
              <a:rPr lang="en-US" altLang="zh-CN" dirty="0" smtClean="0">
                <a:solidFill>
                  <a:schemeClr val="accent1">
                    <a:lumMod val="75000"/>
                  </a:schemeClr>
                </a:solidFill>
              </a:rPr>
              <a:t>   SGs</a:t>
            </a:r>
          </a:p>
          <a:p>
            <a:r>
              <a:rPr lang="en-US" altLang="zh-CN" dirty="0">
                <a:solidFill>
                  <a:schemeClr val="accent1">
                    <a:lumMod val="75000"/>
                  </a:schemeClr>
                </a:solidFill>
              </a:rPr>
              <a:t> </a:t>
            </a:r>
            <a:r>
              <a:rPr lang="en-US" altLang="zh-CN" dirty="0" smtClean="0">
                <a:solidFill>
                  <a:schemeClr val="accent1">
                    <a:lumMod val="75000"/>
                  </a:schemeClr>
                </a:solidFill>
              </a:rPr>
              <a:t>   …</a:t>
            </a:r>
            <a:endParaRPr lang="zh-CN" altLang="en-US" dirty="0">
              <a:solidFill>
                <a:schemeClr val="accent1">
                  <a:lumMod val="75000"/>
                </a:schemeClr>
              </a:solidFill>
            </a:endParaRPr>
          </a:p>
        </p:txBody>
      </p:sp>
      <p:cxnSp>
        <p:nvCxnSpPr>
          <p:cNvPr id="39" name="肘形连接符 38"/>
          <p:cNvCxnSpPr/>
          <p:nvPr/>
        </p:nvCxnSpPr>
        <p:spPr>
          <a:xfrm rot="16200000" flipH="1">
            <a:off x="2629380" y="2531319"/>
            <a:ext cx="1112703" cy="407636"/>
          </a:xfrm>
          <a:prstGeom prst="bentConnector3">
            <a:avLst>
              <a:gd name="adj1" fmla="val 101485"/>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549275" y="3161912"/>
            <a:ext cx="1211855" cy="923330"/>
          </a:xfrm>
          <a:prstGeom prst="rect">
            <a:avLst/>
          </a:prstGeom>
          <a:noFill/>
        </p:spPr>
        <p:txBody>
          <a:bodyPr wrap="square" rtlCol="0">
            <a:spAutoFit/>
          </a:bodyPr>
          <a:lstStyle/>
          <a:p>
            <a:r>
              <a:rPr lang="en-US" altLang="zh-CN" b="1" u="sng" dirty="0" smtClean="0">
                <a:solidFill>
                  <a:schemeClr val="accent1">
                    <a:lumMod val="75000"/>
                  </a:schemeClr>
                </a:solidFill>
              </a:rPr>
              <a:t>ITU-T</a:t>
            </a:r>
          </a:p>
          <a:p>
            <a:r>
              <a:rPr lang="en-US" altLang="zh-CN" dirty="0" smtClean="0">
                <a:solidFill>
                  <a:schemeClr val="accent1">
                    <a:lumMod val="75000"/>
                  </a:schemeClr>
                </a:solidFill>
              </a:rPr>
              <a:t>    SGs</a:t>
            </a:r>
          </a:p>
          <a:p>
            <a:r>
              <a:rPr lang="en-US" altLang="zh-CN" dirty="0">
                <a:solidFill>
                  <a:schemeClr val="accent1">
                    <a:lumMod val="75000"/>
                  </a:schemeClr>
                </a:solidFill>
              </a:rPr>
              <a:t> </a:t>
            </a:r>
            <a:r>
              <a:rPr lang="en-US" altLang="zh-CN" dirty="0" smtClean="0">
                <a:solidFill>
                  <a:schemeClr val="accent1">
                    <a:lumMod val="75000"/>
                  </a:schemeClr>
                </a:solidFill>
              </a:rPr>
              <a:t>   …</a:t>
            </a:r>
            <a:endParaRPr lang="zh-CN" altLang="en-US" dirty="0">
              <a:solidFill>
                <a:schemeClr val="accent1">
                  <a:lumMod val="75000"/>
                </a:schemeClr>
              </a:solidFill>
            </a:endParaRPr>
          </a:p>
        </p:txBody>
      </p:sp>
      <p:sp>
        <p:nvSpPr>
          <p:cNvPr id="45" name="Content Placeholder 2"/>
          <p:cNvSpPr txBox="1">
            <a:spLocks/>
          </p:cNvSpPr>
          <p:nvPr/>
        </p:nvSpPr>
        <p:spPr>
          <a:xfrm>
            <a:off x="4764799" y="1232452"/>
            <a:ext cx="1030066" cy="49832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en-US" sz="2800" dirty="0" smtClean="0">
                <a:solidFill>
                  <a:schemeClr val="accent1">
                    <a:lumMod val="75000"/>
                  </a:schemeClr>
                </a:solidFill>
              </a:rPr>
              <a:t>ISO</a:t>
            </a:r>
          </a:p>
          <a:p>
            <a:pPr marL="0" indent="0">
              <a:buFont typeface="Arial"/>
              <a:buNone/>
            </a:pPr>
            <a:endParaRPr lang="en-US" altLang="en-US" dirty="0" smtClean="0">
              <a:solidFill>
                <a:schemeClr val="accent1">
                  <a:lumMod val="75000"/>
                </a:schemeClr>
              </a:solidFill>
            </a:endParaRPr>
          </a:p>
          <a:p>
            <a:pPr marL="0" indent="0">
              <a:buFont typeface="Arial"/>
              <a:buNone/>
            </a:pPr>
            <a:endParaRPr lang="en-US" altLang="en-US" dirty="0">
              <a:solidFill>
                <a:schemeClr val="accent1">
                  <a:lumMod val="75000"/>
                </a:schemeClr>
              </a:solidFill>
            </a:endParaRPr>
          </a:p>
        </p:txBody>
      </p:sp>
      <p:cxnSp>
        <p:nvCxnSpPr>
          <p:cNvPr id="46" name="肘形连接符 45"/>
          <p:cNvCxnSpPr/>
          <p:nvPr/>
        </p:nvCxnSpPr>
        <p:spPr>
          <a:xfrm rot="16200000" flipH="1">
            <a:off x="5012681" y="1760139"/>
            <a:ext cx="429663" cy="407634"/>
          </a:xfrm>
          <a:prstGeom prst="bentConnector3">
            <a:avLst>
              <a:gd name="adj1" fmla="val 98717"/>
            </a:avLst>
          </a:prstGeom>
        </p:spPr>
        <p:style>
          <a:lnRef idx="2">
            <a:schemeClr val="accent1"/>
          </a:lnRef>
          <a:fillRef idx="0">
            <a:schemeClr val="accent1"/>
          </a:fillRef>
          <a:effectRef idx="1">
            <a:schemeClr val="accent1"/>
          </a:effectRef>
          <a:fontRef idx="minor">
            <a:schemeClr val="tx1"/>
          </a:fontRef>
        </p:style>
      </p:cxnSp>
      <p:cxnSp>
        <p:nvCxnSpPr>
          <p:cNvPr id="47" name="肘形连接符 46"/>
          <p:cNvCxnSpPr/>
          <p:nvPr/>
        </p:nvCxnSpPr>
        <p:spPr>
          <a:xfrm rot="16200000" flipH="1">
            <a:off x="4665660" y="2531319"/>
            <a:ext cx="1112703" cy="407636"/>
          </a:xfrm>
          <a:prstGeom prst="bentConnector3">
            <a:avLst>
              <a:gd name="adj1" fmla="val 101485"/>
            </a:avLst>
          </a:prstGeom>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585556" y="1963956"/>
            <a:ext cx="870332" cy="923330"/>
          </a:xfrm>
          <a:prstGeom prst="rect">
            <a:avLst/>
          </a:prstGeom>
          <a:noFill/>
        </p:spPr>
        <p:txBody>
          <a:bodyPr wrap="square" rtlCol="0">
            <a:spAutoFit/>
          </a:bodyPr>
          <a:lstStyle/>
          <a:p>
            <a:r>
              <a:rPr lang="en-US" altLang="zh-CN" b="1" u="sng" dirty="0" smtClean="0">
                <a:solidFill>
                  <a:schemeClr val="accent1">
                    <a:lumMod val="75000"/>
                  </a:schemeClr>
                </a:solidFill>
              </a:rPr>
              <a:t>TC22</a:t>
            </a:r>
          </a:p>
          <a:p>
            <a:r>
              <a:rPr lang="en-US" altLang="zh-CN" dirty="0">
                <a:solidFill>
                  <a:schemeClr val="accent1">
                    <a:lumMod val="75000"/>
                  </a:schemeClr>
                </a:solidFill>
              </a:rPr>
              <a:t> </a:t>
            </a:r>
            <a:r>
              <a:rPr lang="en-US" altLang="zh-CN" dirty="0" smtClean="0">
                <a:solidFill>
                  <a:schemeClr val="accent1">
                    <a:lumMod val="75000"/>
                  </a:schemeClr>
                </a:solidFill>
              </a:rPr>
              <a:t>   SCs</a:t>
            </a:r>
          </a:p>
          <a:p>
            <a:r>
              <a:rPr lang="en-US" altLang="zh-CN" dirty="0">
                <a:solidFill>
                  <a:schemeClr val="accent1">
                    <a:lumMod val="75000"/>
                  </a:schemeClr>
                </a:solidFill>
              </a:rPr>
              <a:t> </a:t>
            </a:r>
            <a:r>
              <a:rPr lang="en-US" altLang="zh-CN" dirty="0" smtClean="0">
                <a:solidFill>
                  <a:schemeClr val="accent1">
                    <a:lumMod val="75000"/>
                  </a:schemeClr>
                </a:solidFill>
              </a:rPr>
              <a:t>   …</a:t>
            </a:r>
            <a:endParaRPr lang="zh-CN" altLang="en-US" dirty="0">
              <a:solidFill>
                <a:schemeClr val="accent1">
                  <a:lumMod val="75000"/>
                </a:schemeClr>
              </a:solidFill>
            </a:endParaRPr>
          </a:p>
        </p:txBody>
      </p:sp>
      <p:sp>
        <p:nvSpPr>
          <p:cNvPr id="49" name="TextBox 48"/>
          <p:cNvSpPr txBox="1"/>
          <p:nvPr/>
        </p:nvSpPr>
        <p:spPr>
          <a:xfrm>
            <a:off x="5585555" y="3161912"/>
            <a:ext cx="1211855" cy="923330"/>
          </a:xfrm>
          <a:prstGeom prst="rect">
            <a:avLst/>
          </a:prstGeom>
          <a:noFill/>
        </p:spPr>
        <p:txBody>
          <a:bodyPr wrap="square" rtlCol="0">
            <a:spAutoFit/>
          </a:bodyPr>
          <a:lstStyle/>
          <a:p>
            <a:r>
              <a:rPr lang="en-US" altLang="zh-CN" b="1" u="sng" dirty="0" smtClean="0">
                <a:solidFill>
                  <a:schemeClr val="accent1">
                    <a:lumMod val="75000"/>
                  </a:schemeClr>
                </a:solidFill>
              </a:rPr>
              <a:t>Other TCs</a:t>
            </a:r>
          </a:p>
          <a:p>
            <a:r>
              <a:rPr lang="en-US" altLang="zh-CN" dirty="0" smtClean="0">
                <a:solidFill>
                  <a:schemeClr val="accent1">
                    <a:lumMod val="75000"/>
                  </a:schemeClr>
                </a:solidFill>
              </a:rPr>
              <a:t>    SCs</a:t>
            </a:r>
          </a:p>
          <a:p>
            <a:r>
              <a:rPr lang="en-US" altLang="zh-CN" dirty="0">
                <a:solidFill>
                  <a:schemeClr val="accent1">
                    <a:lumMod val="75000"/>
                  </a:schemeClr>
                </a:solidFill>
              </a:rPr>
              <a:t> </a:t>
            </a:r>
            <a:r>
              <a:rPr lang="en-US" altLang="zh-CN" dirty="0" smtClean="0">
                <a:solidFill>
                  <a:schemeClr val="accent1">
                    <a:lumMod val="75000"/>
                  </a:schemeClr>
                </a:solidFill>
              </a:rPr>
              <a:t>   …</a:t>
            </a:r>
            <a:endParaRPr lang="zh-CN" altLang="en-US" dirty="0">
              <a:solidFill>
                <a:schemeClr val="accent1">
                  <a:lumMod val="75000"/>
                </a:schemeClr>
              </a:solidFill>
            </a:endParaRPr>
          </a:p>
        </p:txBody>
      </p:sp>
      <p:sp>
        <p:nvSpPr>
          <p:cNvPr id="37" name="Content Placeholder 2"/>
          <p:cNvSpPr txBox="1">
            <a:spLocks/>
          </p:cNvSpPr>
          <p:nvPr/>
        </p:nvSpPr>
        <p:spPr>
          <a:xfrm>
            <a:off x="2728518" y="1254486"/>
            <a:ext cx="1105347" cy="49832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en-US" sz="2800" dirty="0" smtClean="0">
                <a:solidFill>
                  <a:schemeClr val="accent1">
                    <a:lumMod val="75000"/>
                  </a:schemeClr>
                </a:solidFill>
              </a:rPr>
              <a:t>ITU</a:t>
            </a:r>
          </a:p>
          <a:p>
            <a:pPr marL="0" indent="0">
              <a:buFont typeface="Arial"/>
              <a:buNone/>
            </a:pPr>
            <a:endParaRPr lang="en-US" altLang="en-US" dirty="0" smtClean="0">
              <a:solidFill>
                <a:schemeClr val="accent1">
                  <a:lumMod val="75000"/>
                </a:schemeClr>
              </a:solidFill>
            </a:endParaRPr>
          </a:p>
          <a:p>
            <a:pPr marL="0" indent="0">
              <a:buFont typeface="Arial"/>
              <a:buNone/>
            </a:pPr>
            <a:endParaRPr lang="en-US" altLang="en-US" dirty="0">
              <a:solidFill>
                <a:schemeClr val="accent1">
                  <a:lumMod val="75000"/>
                </a:schemeClr>
              </a:solidFill>
            </a:endParaRPr>
          </a:p>
        </p:txBody>
      </p:sp>
      <p:sp>
        <p:nvSpPr>
          <p:cNvPr id="52" name="矩形 51"/>
          <p:cNvSpPr/>
          <p:nvPr/>
        </p:nvSpPr>
        <p:spPr>
          <a:xfrm>
            <a:off x="2831335" y="4091996"/>
            <a:ext cx="5805889" cy="832546"/>
          </a:xfrm>
          <a:prstGeom prst="rect">
            <a:avLst/>
          </a:prstGeom>
          <a:blipFill>
            <a:blip r:embed="rId4">
              <a:extLst>
                <a:ext uri="{28A0092B-C50C-407E-A947-70E740481C1C}">
                  <a14:useLocalDpi xmlns:a14="http://schemas.microsoft.com/office/drawing/2010/main" val="0"/>
                </a:ext>
              </a:extLst>
            </a:blip>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400" dirty="0">
              <a:solidFill>
                <a:schemeClr val="accent1">
                  <a:lumMod val="75000"/>
                </a:schemeClr>
              </a:solidFill>
            </a:endParaRPr>
          </a:p>
        </p:txBody>
      </p:sp>
      <p:sp>
        <p:nvSpPr>
          <p:cNvPr id="53" name="Content Placeholder 2"/>
          <p:cNvSpPr txBox="1">
            <a:spLocks/>
          </p:cNvSpPr>
          <p:nvPr/>
        </p:nvSpPr>
        <p:spPr>
          <a:xfrm>
            <a:off x="1718631" y="882871"/>
            <a:ext cx="5905059" cy="45057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en-US" sz="2800" dirty="0" smtClean="0">
                <a:solidFill>
                  <a:schemeClr val="accent1">
                    <a:lumMod val="75000"/>
                  </a:schemeClr>
                </a:solidFill>
              </a:rPr>
              <a:t>International EMC Standardization Organizations</a:t>
            </a:r>
          </a:p>
          <a:p>
            <a:pPr marL="0" indent="0">
              <a:buFont typeface="Arial"/>
              <a:buNone/>
            </a:pPr>
            <a:endParaRPr lang="en-US" altLang="en-US" dirty="0" smtClean="0">
              <a:solidFill>
                <a:schemeClr val="accent1">
                  <a:lumMod val="75000"/>
                </a:schemeClr>
              </a:solidFill>
            </a:endParaRPr>
          </a:p>
          <a:p>
            <a:pPr marL="0" indent="0">
              <a:buFont typeface="Arial"/>
              <a:buNone/>
            </a:pPr>
            <a:endParaRPr lang="en-US" altLang="en-US" dirty="0">
              <a:solidFill>
                <a:schemeClr val="accent1">
                  <a:lumMod val="75000"/>
                </a:schemeClr>
              </a:solidFill>
            </a:endParaRPr>
          </a:p>
        </p:txBody>
      </p:sp>
      <p:sp>
        <p:nvSpPr>
          <p:cNvPr id="54" name="Content Placeholder 2"/>
          <p:cNvSpPr txBox="1">
            <a:spLocks/>
          </p:cNvSpPr>
          <p:nvPr/>
        </p:nvSpPr>
        <p:spPr>
          <a:xfrm>
            <a:off x="2853369" y="4109290"/>
            <a:ext cx="5905059" cy="5838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en-US" sz="2000" dirty="0" smtClean="0">
                <a:solidFill>
                  <a:schemeClr val="accent1">
                    <a:lumMod val="75000"/>
                  </a:schemeClr>
                </a:solidFill>
              </a:rPr>
              <a:t>Regional EMC Standardization Organizations</a:t>
            </a:r>
          </a:p>
          <a:p>
            <a:pPr marL="0" indent="0">
              <a:buNone/>
            </a:pPr>
            <a:r>
              <a:rPr lang="en-US" altLang="zh-CN" sz="2000" dirty="0">
                <a:solidFill>
                  <a:schemeClr val="accent1">
                    <a:lumMod val="75000"/>
                  </a:schemeClr>
                </a:solidFill>
              </a:rPr>
              <a:t>CEN    CENELEC    ETSI    ANSI   </a:t>
            </a:r>
            <a:endParaRPr lang="en-US" altLang="en-US" sz="2000" dirty="0" smtClean="0">
              <a:solidFill>
                <a:schemeClr val="accent1">
                  <a:lumMod val="75000"/>
                </a:schemeClr>
              </a:solidFill>
            </a:endParaRPr>
          </a:p>
        </p:txBody>
      </p:sp>
      <p:sp>
        <p:nvSpPr>
          <p:cNvPr id="55" name="矩形 54"/>
          <p:cNvSpPr/>
          <p:nvPr/>
        </p:nvSpPr>
        <p:spPr>
          <a:xfrm>
            <a:off x="2831334" y="4990645"/>
            <a:ext cx="5805889" cy="804228"/>
          </a:xfrm>
          <a:prstGeom prst="rect">
            <a:avLst/>
          </a:prstGeom>
          <a:blipFill>
            <a:blip r:embed="rId4">
              <a:extLst>
                <a:ext uri="{28A0092B-C50C-407E-A947-70E740481C1C}">
                  <a14:useLocalDpi xmlns:a14="http://schemas.microsoft.com/office/drawing/2010/main" val="0"/>
                </a:ext>
              </a:extLst>
            </a:blip>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400" dirty="0">
              <a:solidFill>
                <a:schemeClr val="accent1">
                  <a:lumMod val="75000"/>
                </a:schemeClr>
              </a:solidFill>
            </a:endParaRPr>
          </a:p>
        </p:txBody>
      </p:sp>
      <p:sp>
        <p:nvSpPr>
          <p:cNvPr id="56" name="Content Placeholder 2"/>
          <p:cNvSpPr txBox="1">
            <a:spLocks/>
          </p:cNvSpPr>
          <p:nvPr/>
        </p:nvSpPr>
        <p:spPr>
          <a:xfrm>
            <a:off x="2847867" y="5051240"/>
            <a:ext cx="5905059" cy="5838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en-US" sz="2000" dirty="0" smtClean="0">
                <a:solidFill>
                  <a:schemeClr val="accent1">
                    <a:lumMod val="75000"/>
                  </a:schemeClr>
                </a:solidFill>
              </a:rPr>
              <a:t>National/Industry/Company EMC Standardization Organizations       </a:t>
            </a:r>
          </a:p>
        </p:txBody>
      </p:sp>
      <p:sp>
        <p:nvSpPr>
          <p:cNvPr id="29" name="Content Placeholder 2"/>
          <p:cNvSpPr txBox="1">
            <a:spLocks/>
          </p:cNvSpPr>
          <p:nvPr/>
        </p:nvSpPr>
        <p:spPr>
          <a:xfrm>
            <a:off x="7122414" y="1260390"/>
            <a:ext cx="1105347" cy="219890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en-US" sz="2800" dirty="0" smtClean="0">
                <a:solidFill>
                  <a:schemeClr val="accent1">
                    <a:lumMod val="75000"/>
                  </a:schemeClr>
                </a:solidFill>
              </a:rPr>
              <a:t>IEEE</a:t>
            </a:r>
          </a:p>
          <a:p>
            <a:pPr marL="0" indent="0">
              <a:buFont typeface="Arial"/>
              <a:buNone/>
            </a:pPr>
            <a:r>
              <a:rPr lang="en-US" altLang="en-US" sz="2800" dirty="0" smtClean="0">
                <a:solidFill>
                  <a:schemeClr val="accent1">
                    <a:lumMod val="75000"/>
                  </a:schemeClr>
                </a:solidFill>
              </a:rPr>
              <a:t>3GPP</a:t>
            </a:r>
          </a:p>
          <a:p>
            <a:pPr marL="0" indent="0">
              <a:buFont typeface="Arial"/>
              <a:buNone/>
            </a:pPr>
            <a:endParaRPr lang="en-US" altLang="en-US" dirty="0" smtClean="0">
              <a:solidFill>
                <a:schemeClr val="accent1">
                  <a:lumMod val="75000"/>
                </a:schemeClr>
              </a:solidFill>
            </a:endParaRPr>
          </a:p>
          <a:p>
            <a:pPr marL="0" indent="0">
              <a:buFont typeface="Arial"/>
              <a:buNone/>
            </a:pPr>
            <a:endParaRPr lang="en-US" altLang="en-US" dirty="0">
              <a:solidFill>
                <a:schemeClr val="accent1">
                  <a:lumMod val="75000"/>
                </a:schemeClr>
              </a:solidFill>
            </a:endParaRPr>
          </a:p>
        </p:txBody>
      </p:sp>
    </p:spTree>
    <p:extLst>
      <p:ext uri="{BB962C8B-B14F-4D97-AF65-F5344CB8AC3E}">
        <p14:creationId xmlns:p14="http://schemas.microsoft.com/office/powerpoint/2010/main" val="3454118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80" y="73262"/>
            <a:ext cx="8229600" cy="654324"/>
          </a:xfrm>
        </p:spPr>
        <p:txBody>
          <a:bodyPr>
            <a:normAutofit/>
          </a:bodyPr>
          <a:lstStyle/>
          <a:p>
            <a:pPr algn="l"/>
            <a:r>
              <a:rPr lang="en-US" sz="3200" dirty="0" smtClean="0"/>
              <a:t>Key points of establishing an EMC lab</a:t>
            </a:r>
            <a:endParaRPr lang="en-US" sz="3200" dirty="0"/>
          </a:p>
        </p:txBody>
      </p:sp>
      <p:sp>
        <p:nvSpPr>
          <p:cNvPr id="3" name="Content Placeholder 2"/>
          <p:cNvSpPr>
            <a:spLocks noGrp="1"/>
          </p:cNvSpPr>
          <p:nvPr>
            <p:ph idx="1"/>
          </p:nvPr>
        </p:nvSpPr>
        <p:spPr>
          <a:xfrm>
            <a:off x="457200" y="937549"/>
            <a:ext cx="8229600" cy="4862119"/>
          </a:xfrm>
        </p:spPr>
        <p:txBody>
          <a:bodyPr>
            <a:normAutofit/>
          </a:bodyPr>
          <a:lstStyle/>
          <a:p>
            <a:r>
              <a:rPr lang="en-US" altLang="zh-CN" dirty="0" smtClean="0"/>
              <a:t>Steps of establishing an EMC lab</a:t>
            </a:r>
          </a:p>
        </p:txBody>
      </p:sp>
      <p:sp>
        <p:nvSpPr>
          <p:cNvPr id="4" name="AutoShape 2" descr="“ict”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data:image/jpeg;base64,/9j/4AAQSkZJRgABAQAAAQABAAD/2wCEAAkGBxMTEhUUExQWFhUWFxcYGBcYGRwdFhcZGBUXGBcVGRcaHCghGx0lHRkYITEhJSkrLi4uFx8zODMsNygtLisBCgoKDg0OGxAQGzIkICYsLC0sLy8yLDQsLDIyNDQsLDQsLzQsLC8tLCw0LzQsLCwsLCw0LCwvLCwsLCwsLCwsLP/AABEIAMkA+wMBEQACEQEDEQH/xAAcAAEAAgMBAQEAAAAAAAAAAAAABAUCAwYBBwj/xABKEAACAQIDBQUDCAYGCQUAAAABAhEAAwQSIQUGMUFREyJhcZEygaEHM0JScrHB0RRikpOy8CMkVKLC0hUWRFNzgrPh8UNjg6Pi/8QAGwEBAAIDAQEAAAAAAAAAAAAAAAMEAgUGAQf/xAA7EQACAQIEAwUHAwMDBAMAAAAAAQIDEQQSITEFQVETYXGBkQYiobHB0fAUMuEVQlIjU/EWcqLSNENi/9oADAMBAAIRAxEAPwD7jQCgFAKAUAoBQCgFAKAUAoBQCgFAKAUAoBQCgFAKAUAoBQCgFAKAUAoBQCgFAKAUAoBQCgFAKAUAoBQCgFAKAUAoBQEDae2sPh47a6lsngGOp8QONYTqwh+52LWHwVfEX7KDlboVb784Af7QPcjn7lqF4yiv7vmXFwLHv/6/jH7m7Zu9+DvuEt3hmJgBlZcx6DMBJ8KyhiaU3ZMjxHCMZQjnnDTuadvGzZe1Oa0UBx2+G3LqXOytNkgAsw4kngB0ER61puJYupCapwdtL3N9wrBUqkHUqK+tkjnWx+LK5jdvZTMGWAMROo8x61q5VcVbM5St5m2VDCKWVRjfyNX6Zfme2uz9tvzqPtar/ufqyXsaG2ReiO33Q2s95XS5q1vL3uoaYnxGU/Ct/wAMxFSrBqbu1zOa4phqdGadPRPkdDWyNWKAUAoBQCgFAKAUAoBQCgFAKAUAoBQCgFAKAUAoBQHx3fHDvd2hdAliXREH/KoA8BJJ95NafExcqzXgd5wmrClgIt6Kzb9WaU2HY7MubraP2ZdQuXNlzZhbJzsg4ZpBP1ax7Gnlvfu/FvYlePxHaZVBbZra3tta+yl3Wa7yq2js9rWccGQGCDpwlWU9DoQfEVE6bjKzLccVGpTUls/yz+TPvOGYlFJ4lR91b5bHzWX7mbK9MTgN6sv6Tck8k0/5BXP8Tt2+vRHScLzdhp1Zb28Wl9Wt23LZ0VezI7toKVDOSSCeOnWPS7GrDEJwhK91t0tz5fyUZUp4eSnONrNu/OV9lzXj0KTH7NFpFuB1uIxIzJETJ04ydBxrWV8MqUFNSUk+aNpQxTqzcHFxa5P/AIINjatyy57Bozhc2gPszHEeJro/ZrD0qsKjkr6r6nH+1+LxFCdJU5WupdH06pks7x4sH5z+6v5V036LDtft+LOM/qeN/wBx+kfsdju7tX9ItkkQynK0cOAII9xrTYugqM7LY6jhmMliqOaa1Ts+jLWqpsRQCgFAKAUAoBQCgFAKAUAoBQCgFAKAUAoBQCgPkO3toi3tO7nMILkEgagPaClvGM0+6tRWnlxDvt/B2uBpOfDoqO9rryle3nawGAujAle7mOKD9rmHZdj2GXtO29nJm5TPhNe9lLsrc778rW6mTxVJ4xT5dnbL/dmzXtl3vbnt32Oe2ztHMXFtiUCLbQtxYW7a2wxB4Tln31DrOoow1vZLv5L1LkYqnQcqun7pPortyfpc7K/8qoU5bWGLKAAGZ8pMDjlCmB76+g0vZ1uKdSpZ9Er/ABuj5XU4iszyxuiO3ysXeWFQedwn/CKmXs5T51H6fyYf1B/4nPbS3re/eNxrYXNAgE6QAOYrXY32Oo13njValbomvo/ibHCe0VTDxyOmmvGzLXd/bwtXBcyhlIKsCNcpPeA10OlcNVoVeF4t0qqv9U+a/O46qM6fEsKp021fbua6+H8olbV28ly2lq1bFq2vey8TmJMkNxiDVbE4mNSCpwjlivmTYbCypzdSpLNJ6X7vA1bIyOl+4Z/o+zE/R1MN5nUV0ns1nimuUn8lc5D2wVOdpc4r5tIs8Rhci5nIEFVK6yCyZwDpEhYnpMV08KuaVo97+NjiquFdOGaT5pW72r/Lf0Oj3KdQl3vD5wc//bStTxKajUWZ20+pveC5Y0Za/wB30R0a3AeBB8jWvjUhLRNM3KknszOsz0UAoBQCgFAKAUAoBQCgFAKAUAoBQCgFAKAUB86303AvX8Q1/DPb/pILpcLLDBQsqyq0yANCBrOusClXwnaSzJm/4fxpYekqVSN0trHOj5MtodcKPO6/4Wah/QPqXX7RU+UH8DXjPk5xlu29y9csBLalyLZd2bLrl7yKBPXXyq/w3B5MXTk3e0ka7ifG+2w06cI2ummV2z9kdq4WQo4sxgQJA0nSSSPidYivoVbE9nDNv0/PzpzOEp087sXCbLw0x2S5MgbN257XUzm0bJPZnNGWJEc5qk8RXtfM73tbLp8r76b3LGSne1la3XX8tqVe0Nkdm5UHMORHnBB8QQR7p51bo4ntI3ejK9SnkdjrNytz8NiLDPeFzMLjL3bjqIAU8FI11NcjxujTrYnNNX0XzZvOGYqtSo5YSsrnHb97OGFx5s2s4tZEYKzu0yDJktPEHnyqDCcKw1VXcEeYzi+Lpyspm/ZW0TbtuihQtwQwgxxnSTprrNdBSwdOCio6ZdjlcRi6k3PNrm3v9NSxxm8Fy6CGKwzZjCgEmACZ8co9Kkp4SFN3j4ENXFVaqalbV3en50JGxWzq7cs0e8KK4L2sUZYuK3tFfNl3A02qevUu7Vlrbj6LCOB/EVzMqMqU+jXQ2GRwZ3eBvF7SOeLIrHzKgmu1pScoJvojbRd4pm+szIUAoBQGi5i0BylhI4jpPCgAxifWFAe/pSfWFAe/pCfWX1FAe9uv1l9RQHvar1HrQHucdRQHs0B7QCgFAKAUAoBQGvEX1RWdjCqCSfAUMKlSNODnLZK7OYub6LOlliPFgPhBry5zsvaJX92np3v+GVW8m+GfC3l7KJRhJaY8YjWrWBs8TTX/AOl8zyHHJVn2fZ2vpe/8HEbuY83LjWyVzMO7m0XRXUjQjWHzeSHnFdljKShBTV7Le3in39LeL6Fyhu1+fmpPQXDcKgWM3YKAuZpzFFsxEmAHJX3VXbgoXea2Z9NruXy1JVF3tpt/BXbx7VK3cile5mBy8JLGBrzChZ6GRyqzg8OnTzNb9fzre3dqRV3eVuhN2HvZirVsrbZVUsT7IOpiePkK0nEMPTdZ3R2Hs/gaFbCZqiu8z5vuNe3MbcxhU38rFPZYKFYA8pXiPA1BSjGm/d0NxU4JgKqtOHxf3Ol3R3SweJtFmF0OjZWi4YOgIYdJB4eBqCvi69Odoy08jk+I8DwuGq5Yq6eqPnuzNmvdK57jqpiTxIEdBxrSS47iNnO3kab9Nh1/afScBZGHtxbUBkgRmnJM6gz/AEhYSSeVafETnmlVt7/PW9vD/K63/wASS+XWK1+Xh1+hjaxw6Vq82mxF2h3my/mbX/DT+EV2NL9i8EbaH7USqzMhQCgFAUO1E/pz+tbU+9WIP3igKDa29eGw14WLjP2hVWCqjNIZiqnTqwjzigK8/KXs0Eg3yCDBBVgQRxBEUBkPlL2Z/aR+yfyoDYvyj7MP+1L6H8qA2j5QtmH/AGu38fyoDYu/2zP7Za9f+1AbBvzs3+2WP2xQGKb54DOT+n4fIVUBMyiGBbM2adZBURyy+NASV3x2eeGMsfvF/OgNg3rwR4Yux+8X86A2DeXC8sVa/eL+dAe/6xYflirf70fnQGQ3gs8sTb/er+dAS8FtHOVK3A6zBIYEctNKAlbyj+rXPJf4loynxBXws13HBDDEqzAd1Yk8hNYnGrDScHUS0W76GnH7LNzDXDmCBlK25+m3h+qOtTYar2VaNTo0y3QwvZwWIm7K/urnLwPl72byvlNu4HB4BWnTmCBry1FfQIY7DVI3U1Zm3gs+sNfAtG2ztEiJxGoClhbbtCBOhuBc5Gp4n6R61Alw9O94+unpe3wJ7Vu8prhdTlKOG+qVYH0IqxLHYeKvnTEMHWn+2Dfkd9sD+rYWy0L2t3tGZmUOUAuFBbWQQOEnnqK5TE1liK0pcuh2HC8FOFN0qvJ7J21avrbf/ktMabb27V2FRnNxWyjKrFCvfC8B7UGOa1FC6bj4G0oOcJyp3bSs1fVq99Php3GzZO8NzCl0tqjBiGJafqgaQRWk4rip0qiUUtjGvgaeKnmm2raaf8FNgma0QUJBXQHSRpHTpXOxzRlmT1KC9ncKndTn6x/9SXh8bdEAOwyhguvANOYe+sM00lZ7Xt57kNX2bpZf9KpJNbXs18EjLC271xglq27M3DusFH6zPEBfGlPBVajtlscf+mqZsrR9cwtrIirxyqFnyEV1SVlY26VlY216eigFAKAp9uCLlpuudfUBh/CaA4HfDCIcbZLorZ7DiWAMGzdRhE/8Un3Vf4fGEqjjJJ6czQe0FSrToRnTk4+9Z2bW6f2Ku5sHDHvHDWdSdezXU8TrHGtx2FG9sq9EcssZjMubtJW/7n9zQ2wML/Z7P7tfyrL9NR/wXoguIYv/AHZerNb7vYTT+r2j1GQCNeHjI6U/S0m37i9EWFxDEJJ9rJvxZd2Nm7MyjNgsPMCYtrxjWqEuHauxs4cblb3m7ldtPYGzmcFcPaUZdQqxBk/HhVepwqpKXu6G/wCG+0GFp0Wq8VKV76rl0McBu9s5H72HtMCB7Y4SQZ04aV5S4XUTbldmfEeOYWpTiqKUZXW3T81Jb7K2Rr/U7UjpMT55qsrhjZp3xZrmaf8ARGx+eDt+4t/nrJ8KfIR4w+ZqGxtjFoOFtgdc1zTpoHo+FNLvJI8Vbl3FVt7YuyzaPYYcK8iDmedDroXI4VLh+GRUv9RfMVOIza9x/BHEXNl2ZgpEaEieup4617LAUF/b8WTxxdV8/kMLs9A4NsZWBkMToB1M9OJqN4Kgldx+L+5LHEVW7J/I+x/JfYv2sM4vqUl1e3myglTaRPZGojIvESZrl8dxbhtKrkhUWm9rvXxs/gbSjRrSheUTuN48UtzDXEQguQIWY1zA8TpVT+t4H/c+EvsR4zB1qlCcIx1aOCt4m/hWDMkK2hBgo4+qYJH8+dWMPj8PiG1Slf1v6Oxyyw+L4fLPOFk9He1n3O1/L/ki7Q2s91szchCqOCjoBVrMiriK06880/Jcku437qbds4fF9pfuBEFlxJk6l7cAAAknQ+lerVm79n8HVrVZdnG+nl67Haj5RNm/2j/67v8AkrOzOuXCMW/7f/KP3Pl2+O00v429dstmtvkytqJi0inRoI1BqzSdlY6DAYGvSoqMo66819yyxe9iGzZtDC2u4O8HBKg8O5lYETxJJ58+Nexg1Jtsr0+G1KdWcpzab6b+fLwKvGbVa6QWygKMqqoyoij6KqOAqePumwpUI0lZc9W3q34ssd3GQ9o7BWKlFVW9kkjvMRzgAacO94Vo+KSj2l3q7K1ytiHNzUYtpc2vgu6/0Ogv7Hd1S4llhnUkhQcvtGGAPCVgxWvnh5ySlGO5ThjIQlKEp7PS+/4mRL2zmQw6lTEweMa61XnRlF2kizDERmrxdz6XslYsWh0tp/CK6CH7UcnVd5vxZLrIwFAKAUAoCq3iHcRvq3UP7Up/ioDi9+VIOEcDheZD4Lcsuf4kSrmAlauu81PHKangp35WfxK9GgzAMcjqDpzFdA1dWODpvI82jNAnmR4QIHLT4TPnWSViR1M2m2nr/wAmDD7wI56+FZ3PIxua3/PSvYu6JJLK7bGM6EZoHTXvdOHnz8a9e60v9CSm7JrNb6nuEw6ue84USBBOpmeHlpPnXlarKFrK5Ph6Mal7uxKubLtfXiPHj48KjVep0J+xht+fIhY/Z9pUYq8tAgZuBkSeAnnp41lCpVk7NWJHCnFXWv54FNfHeKyDlMZl9lhOhB8uZqxBt3lawlZWjch3zP8AP5Vnl0M4yuxu3sdcTiuzYae0dYHkfWfdHOtJxbESoQ9zduy+/kb7hdCNWV57RV338kvNteR9Lxm5uFyBsgGTKynTUhuEcIOnADjXK4iVaNKco1JXyvnvp0N8qsZWi4Rt4LTz3+JddiTMDhx1A+81wdHATqQc42st7tIvSqpOzNJsEmBE/aX86mp8OqTdoNPwkvueOqlv8mV2KwouvassTkuOQ0cdFLaHlqoq3winbExZXxtOFWi4TV0Wg+TzC/Xvftj/AC12ll0NB/S8N/j8X9z5rvzsG3h8WbdrNlCIZYySTM6+lSxWh2vAaMKWFywVvefyRV7O2NcutktoWbjAjQaaknQDWsnZbm4qYinQjmqOyLzaW6jYe2rO6lywBRdcoKsZJPGY6Dnxr2DuyPBcTjiajjGLSSvd89V+bk7dLdS1jHuLda4otqpGQgEliwM5lPQVlVm1axBxrG1KMYOn3nR4v5MsKlt2F3EEqrEDMnEAkcLc1E6sjRf1jEvS69DgdnQiAD+Z51zFWpKpLNLc6CKsj6bgd8MItu2puNKooPcbiFAPKtrDHUVFK/wZztXh2IlOTS3b5o5re7bVq/dVrTEqLcEkEayx5+YrX4ytGrNOPQ2nD6E6NNxmtbkvCb+X1RVFq3CgAe1yEda72nwik4JuT2XQ+cV+MVlUklFbvr18S22Lvs1y6qXraqGIUMpOhJgSD4kVFieFKEHKEr26mWG4vKdRQqRVnpdHaVpTfCgFAKAr9vpOHu+C5v2O8PuoDjt+UzYMsPoXLFz3LeTN/dLVLQllqRfeitjI5sPNL/F+ttClauoR8yNZrGrVhRg6k3ZLdljD0KuIqxpUleT0SMFeCCOIIPhpWvpcb4fXmqUal3LRaP52sbup7N8Vw0HWnSso6vWL0XcncywWAe4SqDNEk6xxJPOrGP4pheHU1PEyypuy0b18kyjhsFXxk2qKvZK+qXzG0NmXLQBuKAG0GoOv51Fw3jmC4jKUMPO7WrVmtPNInxXDcTg0p1I2T70yLbwzsJA0PWttKpFGvU0nZkW9bImR7PHwrN1YqOYuYTDzxNWNKnvJpLpq7K5EY8dDHWOHQE+41Wp42E5KOqfl9zqcd7IY7BUJV5uDUVdpSd+96pbcyfsvYdy+C6MkKYIaePQiOkc+dazjHtHh+GTVOtCTbV/dtbpza5mmwuDnWWaLXmVO2cE9m41t4kRw4QRIjw1rYcM4hRx+GVeldJ30e6a67/PYyq0p055ZGW6GOFjHJnOUMMpPQngfiDWu45HNSjUX9ru/DZ/O5vODP3p0nvKOnlZ/Rn1jF2xlLSdAzZfolgIDZeXEnTTgeImubxbtQn/2v5G1gtV4oxs4ocSwBBmOunDhw61yOCqwULymk07pddLWem3Xu05l6onfY87ZJ4qveVpmZgzHDh0/71bpyo6JSjFKSlo2723T02/x6c97mDzeOjX59Tm9t7bOG7O+FDm25bLMT3SOMGONZ+z8O2xkISdr/YkqRUlYjD5X7v8AZU/eH/LX0z+jUrfvfovuRfpI9Tntr7ytjLpvG2EJAWJn2RxmBWsxVFUKnZxdzo+E4dKhvzZM2RcvJbu3RmtgqirdykLDXkDENGunSqrepPiIUZ1IU3aVm243V9Iu2n3J+2msWbaraxC4h3cO5A0GVWEyCdSW4EzpWUZO92Y4Ltq1RyqU8iSsvVfboTdytslHulUElUBknkXrUcZ4hUwyi4JO99zV+0icFTt3/Q7JNv3Pqr8fzrnv+oMSv7Y/H7nLdozkMTutZZyVL2lJ0RSuQeC5lJA8JMeVVJcVqOWZwVuiv/PyNjT4vXisrs/EnXtwLPYtdW/d0RmAITkCYPd6iupoYSjXhGcW7Mn/AKxWtey/PM5PY2BRmPaOphGKqxCozgDKrn6vHmK3keA0aTU/elqr+HhY00/aTEVk4PLG6evf430OivYC1Nw2lLh2ItBQzQiEdpdETpm7gJ6NW7p1qnuqo7W/deyu3svTV+Rz9WhD3nTje792ybslu/XRfAibPsqbtuCD/SW/+otTYiTVKV+j+RVw8E6sPFfM+s1yp2IoBQCgML9vMrKeYI9RFAcNtWwb2z7tvm+HdfJuzIn1ry9j21zmsNeFy2jjg6KwPmAZrrISzRTPls49lUlBrZtG22dVPjqTwI4QB5zrVbiFLtsLVgucXp320+hsuE1v0+Lozat78de69n9fxEy/j7D2iCArgBQANCse0dOPHWeQ93zOliKayTtacXG1udmvj/B9prYOrJTg3eEk735XT+H8+fu6+KCXTmIAZefWQfumuz9r6DqYGNSMc2SabVr6ap6eZ8n9mqqhi3Bu2aLXnuT97MZae0AGGYOCACJJgiNDMQT6VzfsrKf9RWSm4pwkm2rdGvlzOj4/GH6NuTTs07X35FNsnbqYdStxA08OAg+8GvouJwsqsk1Kxx+CxEaWa8M1/h8yqx+NF241xRAYgx8OQgwPKp6VO1PI9eVzKFZ0q0ay0tJSS8HdEbF7TuCytooZks08AZI7qjhIy6kTpppWhowr9qmo81+XPr+P4hwqrQrSdePvQaS1vtz0ve/L11LLdnbww2cEnvEEQCdQCDoAT09Kj9puHYuvOjXwivKOZPVLR2tvZWWvqfMeGYnsrxfMrN6dqJfv5ypJyQQQV70kiRAMa+FT+zmFxdHDTWIWVubktU90r7XW6JcXVjOonuc5jdk3yAVs3T5W29eFXsVj8E1klVh3rNH7k+FoYmMs0YSXNOzL7A71Y+3a7O5hbl2BAYo4YCI1OXXjXLVqFF3jSrQcXpZyV18TpadZT96rTlGXOyun5aW+KMjv8qiLtm4jgd5dPhMGtH/0piJLNSnGUeTv/DDx8E7STT70drh9n4i4YVFOk+2OH8mqf9Br9V8fsS/qYnJfKBYv2Wt2roVQ6lhDSdDGugA9010ns9wZ0a3bTd2trGUanaPQrcLsi4LK3Ew4u5yfa4BAFywAwgsS3e490cOfWVMXDtHCU8tunXW/LlpoJ1Fe2a1it2hZ7C69sggSSs6nKeHD7/CtbilOtatHW6s7dUbzhGPpxp5Ju2vkXeI21j8TYS2VuvZWAMlkw2TQSyrrH4da17vF2aLlCPDqFV1ISWZ9/XexXLhL8x2N6enZvPplpmL/AOtw3+4vVHX7i4FkzveUqGhQhOVu7mkkcRqeB10rneLYqjOpGElmUb31tr49xyHHeIUsRUjCGqjfU+hWdkoyhgzQQCOHP3V7DgeGqRU4ylZ6rbn5GkUUyNjMGqMACSeJmNOnCtVxHAUsNNQg23a7vby2SMJRVyWlsnAuFEk27oAHEk54FdXw1ZcPTXcZJe4fEsJihA10jl08K79R6HJyj1OmwW9qLccm23ZnsezVWAKCw2ZEJI1B+l4k1UngJSgknr7121vm3flyLkMUlJtrT3bJcsuy8+ZB2TjDdxlmBq+IttA5TdDN7gJPkKmxMVTw0l0jb4WIMPFzxEXb+6/xufb6486sUAoBQCgOWtJHaL9W5cHuLEj4EV4z1Hz7YqhbCp/uy9r907W/8NdNg5Xoxfd8j5xxSm4Y2pHvv66/UmPqSTqTxPOrMUktCrOUm2pbhcODH9GvmQfWarSrUIN+9Z+RZjjJNKErW21v4dTTfAWdc2UEtIEd0EtEmGAj39KtU554367eex5GCzrs3d/nqvyxA/0vaOgCgyNeziPDhwPjVh4Sa95/MuOFfK7xXwN2crqPLhP3+VRVJQiveLfBuF4viNWUMO0mld5tFvbo/kabzE6sI84H88qUq0HpEucX4Bi+HxjUruMlK+sXtblql9djNcNdddMxX3kaf+PhWbdOMu806lUcebRV3AZgcQY9DrVfH4v9Lh5VlHNa2ni0jbcF4esfjIYaU8l762vsm9rrp1+xabE2a4xC9qsGCRqDrGnDnB+6uK4zxyriMFOjkyXts91fVefyO6o+zeHwVWGIhV7S11qra8n8/psdthtm3HBKCYMcQDwnQGuNocOq14uVNJ29TY1MVTptKTNDWGBgyCOXMVVlQcW4yVmSqcWro5D5RMMr2xmSXVGYNHAAMTJB0By851jrI6n2UlOnWlFP3Xy79Puaji9OMqSlbVM6fdHeJUsYZ3zFuxthtNSRbAJ16kTXVrh1WTbWi7zlcRxvD0ZZLOT52t9Win+URf0+7auWiFFtGUh5BJLTpANbPBYaVBNS5ih7T4aF7wl/4/8AsStl3ezw1u0RmZEAOWNY6SRVHE8PqTqymmrN/nI8ftHhJz1Uld819mz5zvXtFbuILKGEKFIYQQVLTpPjV/B0ZUqeWXU6bD2dNNO6eq8D7V8kIP8AouyTza8R5ds+tafHu9eRXrfvZ2dUyI+Z3L0Xbv8Axbn/AFGrhccv9efiyhOXvMsm20wAFtmVQAIJB158uFZyx9WCUaEnGKS0dnr9jLtXyNeK2gGuFhmgx7R14DpVfF1FWqyqRvr132MZTu7o6vdtpw1o9QT6sa7TAK2Ghfoi5T/aiDjdyMBdcu9gZmMnK7oCTqTCMBJ6xW1p42vTWWMtCKeFozd5R1Ix+TvZ3+5Yf/Ne/G5Un9SxX+fy+xj+iof4lhsXdXCYVs9m1D8MzMzMAeIBcmPdUNbF1qytOVySnQp09YqxdVXJhQCgFAKA5vErF+8I4lGHvQA/FTQHCWQbd/FhRAt4hmnSALqLenXqXat3w+UXRyvr/P1OM45RnHGdpDnFfVfJCBoBAj4/l7q2dtbmhz+7a3mW+FxVoKMwMgaAcD4E8Ry18DXN4uOWtJd/z1LVN0NXNeCWz7nzXjrpfnZlNjSGdo4H8VE1vOHTvQXdcjvllGSOeu7fTsimXvAkZMmgOb2s09J8fdW5/SvtMzlp1udZeLplqL4VM4BLdI0A01158fKOdazFRnKGh77J4uhheIf6ssqkpRu9ls1d97X5c147a3bvopCySJMkSSYJgdfgKrYGE4z1R0PtRiMFPh6hTqxlNSi/d8Gntc9w21rtrRELrGqwSJLTwHv+NX6tOlLWbsziMLKSTy6rmiqe60lmBDGZnjJHH8ajxmHWJw06UXa6dvoXOGYv9Fjaddq+Vq/hs/gXO720Lr4i2biqBkeIIk8NWEnX0r57xfhtfC4Z1KrTs0tL8/I+j0+NYTGf6NBSTeutrWXSzfU7rAw0SGWWyq49kNGin38wa0WFhGaWZNNu0ZLZPkn90eVm47WdldrnY3Ym/ntF2HfttkY9QeHvnSpa83Ww3aTXvwllfevz6kdOKp1csf2yV0fNPlMxQyqB0E+rVtfZmSdd+D+hV4sn2SXejpdlbMa4qhcohASWMKogDU++u9niI043fwPmlPBzr1JKNlbVtuyRNubvXxqEDDkwdMp6EEsKjWOpPS9n4P7EsuE4mOqSa6pq3xaI1/Zly0RnUqTqJIM+hNSwxEKieV3KtfB1aOlSNr+H0uS9gbg4HE21xN+0z3HLZu+wU5WKjuqRyArVYnF1Y1HGL0O14XOUcJCKfX5s7/DYdbaKiKFRQFVVEKoAgAAcBWubbd2WzZXgKHam6tm85uZntsfayFYY9SGUwfKKo4nh1CvLNJa9xFOjGTuyJ/qUn+/u/wBz/LVX+iYfq/X+DD9NE9tbl257924w6CFnwJAn0ivYcFw8Xd3YWGijpbNoKoVQAqgAAcAAIAFbZKysiwZ16BQCgFAKAUAoBQFFtVYxAP1rUfsP/wDugOD2zby4+8I0ezZceJBuI3wVPhW34XL90fA5T2mi06c13r5GNyTBJ5QPd4DzGvlW2Vk7I5puUoJvZGoqv0ln3kfAfzrWM6UZO7t6IlpVVCOsbmpwAe6ABpwmNR486lpqysKrUndW8jHOAPZXnqVBOvnXvZpu5LHETUVFW9DQ/A+GvuH31I3Y8ppvQ8xF0mMxzc46efDj4V5GCi2oqxZdRyScnfuITOROvHjGlSZVbURk7u2hGxAHeIbhETxMgT5QZ+FYpy0uixaPJmOy8YLV0OeGoPkedaj2gwFTHYGVKn+66a77cvzmbfg2LjhcSpz21T7rnWWt5kAAF4QrBgDwDDgYNfMlgOJUko9nNJO6WV2v6Hd/qsHN3zx1Vt1sZf6yJlZe2tw5zN3lkkGfOonRxqjKDhK0nd+69/QlU6DakpLTbU4LfHaKX3yq4hQBPHWT0866n2dwFajerUi1ppfy+xpuKYqnUtCLvqfVdx8chYi4yAdkoGaADqJGvGum4hSl2cXBPfkchwmpFVpqbW3PxOj2oqtkKFHChhkBt6ElYYK5y6AFfAOYqhQbjdSum+evfppr3+RtcVFTcXGzSTVll521V9Nk14PQod475t9grZScrEgGQoLyFB8BpPhWwwcVUztdV8vruaXimamqcX0flrovLbyL/ce5mwVo9c//AFHrV4xWrSX5sdBgP/jx/OZe1WLgoBQCgFAKAUAoBQCgFAKAUAoCk3jEGy/6zL+0ub/BRnq3OI3jk4vDuI71q/bMxxBtXFOuggK+vnV3h1RKo79DTcepSlh042upLfoeYOwrkKZzNwggDhImeHA1u6k5QV1t5nHYajTqyyy3d9mrHmOw6rADLz4XA40MfRGlKNSUtWn6W+ZNi8PCm1GMlb/uv8lp9TVibCIAA6sTMlcxAiIiQsE+/wB1ZwnOTvZpd9vuzydOjThbMpN9L6eGi38zG/hbYEq5ckE+zl4dNTPA+Uc5p201+5W1S67+XeS/p6SXuSzaN7W+vd+XImM7LTs+08c+XoIiPfU1J1Nc9vK55XhStB076rnbrblttzITCpm9COC1IlyvSWKs9SJe6x+XlXl0tCxFN6kYvHIHQjUdQR+P3V443J4uxFuLxk6jpGvlGgFYXaSsWEk3qadnWcO2Iy4hmS0QZccQcuhiDpOnP8tXj3XhBypK8r7d3qvmbHCqnJpS2K6LQU8WbWOI65T90j48q999voZrKjp9jbYF0paAJuEQF6kKSYPkD6VaWJhCN56Gmq8NqSm+zV1udAuy8URIw90jhohP3V4sdh3/AHkT4XiF/Z8jPC7IxjnKmGvT+ujIvvZwBSeNoRV81xT4ZXnK2W3ifVt2tmHDYW1ZYhmRe8RwLElmjwkmPCubrVO0m5dTraNJUqaguRZ1ESigFAKAUAoBQCgFAKAUAoBQCgKreMf0M/VdD/eCn4MaA4He9IFh/qYhPS4j2Y/auL6VNgJ5a8TX8Zp58HUS6X9NTVbIhgYiJgiZjl4V0slscBQla+tvz4GNqysro0GZygaRPszoYEfGvXJpPb86ksKcZzjo7O9/jtcdj7JCE65YJ4nkNOehpmeqzEqpq6ah3WvzNbJGWQgysVPifEdPHxrGo/cllb1V9N/Lv7iWEdY5ktHZ9/j3d5BuDUyeepHAa65R0/IVJST/AHJPa9n8rdepLVnGVNJuN1JrRavvb6dCO2pgaAmAWPjEkwPPhVhNqN2QWi52joiJfUiRxiJI4TAkA+cj3V5GV1roTuKT01RDutXtiVPU0GyW9nvHmADI1AE6cyRw61i5pbliMb7EO4P5Bpm0uSKPIgYmJkidNBy9/rVXEJtqxboNcyFGh/nn8agZOiZu3iOzxmHfpetg+TMFY+hNQYmOalJfmhPQdpo/R+xLsBh4g/h+VaM2JbrdoDYHoDMNQCaA9oBQCgFAKAUAoBQCgFAeE0BpuXaArdr3M1m4P1GjzAkfEUBxe+KzhLr8kVb37plu/wCGvKUstRPozDEQ7SjKHVNeqsRLPHiQCCCQJMH/AMV1k1dHzTDTlGVr2M7Y7q+3o4HGFA6dQda8e722/PImp3yrfSVu7+GY3kjNKcHnVuRjuxz86Rd7We66E2VrNeO0ub+H8mq8QofW3oykRqeRhT0HP31llc0r31TXT1M7qGa2XRprn6Pu5kDFQWJBB4axE8OX88K8wsfcjJxs9t72Xjs/zoZ1qslmpZvdvfa13Zea/OpDuTrAnQn0Enj5VblKyuyCnHM7ES4wI0M9fSfy9axUryLOTLHUg4m8q8WA8yB99YymknmdvEsQg21lV/Ajglx3Fd50PZqzSNNO4DUEsXQ5yRchha3KLJNvYeLeMuGux4gL/GRUL4lQjs2/zyLEcBWe6SJTbjYy4F7ltObF7mvkAikfH31Tq8TjLZP89S3TwMo7skWvkyun28RbUdEtk/EsKqvHy5IsrCx5sssL8meHUhmvXmjkMqjTnos/Gop4urJWuSRoQjqd9grkN7o8/GqpMWaX6AkJfoDct6gMheoDatygMw1Aeg0B7QCgFAKAUAoBQGq4aAhX2oCuvvy60BWjCi9hGtsJz2ntn3qUNLA4PZ22bXY2We7bRmtoSCwBkqMwgmeMiulp1qbpxcmtkfOauDrxxE40ot2k1on1JK7QzaIt5pP0bV0qT1zBcvvmksZh47snp8KxslZRfXVpfU328LimkJhbsMILMbaiD9p8w9wmop8SodG/zxLtDgeLWt0vzw+pvs7vY0n2bFvxNxmb9kW4+NQz4stlH4/wXKfs+1rKfw/n6G+1uZePt4lAOiWjP7TuZ9KilxarySX54luPAqG8m35/wSbW49r6d6+/vRR/cQH41BLiOIl/d8i1DhWFj/b8/uSLe52CGps5zoJuO76DgO+xqs69R7yfqW44elHaK9CbhtkYe183YtJ9lFH3Co7ktkSa8PTW7gcSBQGg4peRny1+6gMGxPRWPoPvIoD3tT0oDZZYk0AxG2LNr5y9bXzcA+k0BswW3LFz2L1tvJxPpM0BZreoDMX6A2pfoDcl+gN6XaA2q9AZg0B7QCgFAKAUBg60BDxFugKrEpQEXZjQGHS43x7340BvsYW2nsIi/ZUD7hS55ZG3NQ9GagNdzEqvFgPMigMP0xeUnyU/fEUAGInkR5x+BNAYteNAaWc0BXYzatm385etr9pwPhNenhSYnfPAqZFzOf1EZjx+tEfGvVFs8ckipxXyk2R7Fm432iqjj4En4V7kYzop8V8pF8/N2rS+eZj/AIa9yHmYq7++eNc/PFQfqKo4+MT8aOKSCZjd2hdfW5cdpA4uZHPVcwHwrAyNSnQRw5FRHrAA+NAABGoEfWEHXyAYj1rw9JNjaV2zql+5bHUOQPv/AAoC0wm/+MRZ7ZXA5uqn4iDQF/sr5Sb9wgfonbTzsC5xj7JHHxoDv9hbQuXkLPh7uHMxluZZIjiMrHTzigLVLkUBIt3xQEm3dB5igNtAKAUAoBQCgNbpNAV+Lw1Ac42NWzccNpmgj3DKfwoCTaxiv7LKfDn6UB6WbrQGhsOOcn7RJ+816Dn7u++z7XdF4MeltGYaeKrHxpZvY8cktyqxXyn2Bpbs3XPLMVQE+ck/CsuzfMw7Rciov/Kbfaezs2k6Ziz6a9MorJUzx1SnxO++Ouadvk8EVRPloSD7+VZKmtmYOo90U+L2neuz2l243XM7EEc9CY9wFZKC6fnwPM76/nxIYE8IBHTn5QNK9PDAmdf5+NH3nq7ga8ZkjFmHlWLPUS9nYO5cYG3bd/sIXH3EetYSkjNI6rA7n49xK4YoPrXLi2x7wst6iozMsbW4rAzdxdi31FtWut5STHwoCbY3UwCe2+Jvn7Qtr6JBoDoNlYDZVsgrhkRvrOmc/tHMaAvbGz8C751t4cv1Cpm9ImgLdUA0AjyoD2KA8LAcTQGt76igKzF7yYe3xuL5A5j6LNAbth7YN9xkDhAQSzd0HwUcT74FAdSrUBlQCgFAKAUBqc0BR7Z2VavDWQeooDicfsDF2iTbIup0+mB7+PrQEHB7axi9mGVWlmW4VJIXvd0wZI04+R1FBYt8LvCrkhpBXjyjx1/OpIyjzRFOE/7WeYvZOCxOr27bE/S9l/cwg/Gpl2Uiq3Xgc/tL5NbRnsLz2/1WGdfwPxNeqk7e6x26v7yOX2huPjLXC2t1etsyfOG19Jrxqa3RmpQls/oc7ibZtkhwyEfRcFT8QK8U4mXZyNuDwN6583auP0Ko0esR8a87RGWRlzhdysdcGtpU8bjifRSfur28ny9Tz3Fz9C4wvybPp2uIUeCJJ/aY/hXqhPwHaQ8S3wnyf4NT3+0ufacj4JFYyh3mUZ9EW+E2FhrXzdi2p65QT6nWvVCK5HmdsucFYzSJZfFTB9awqaEkDLEbtZtRdYn9fvfHl6VCSFbf2BfXgoYfqn8DBoDKxu9fbiAv2j+U0BMtbtKPbuz4KPxM/dQEk7PwtsSyg+NxtPy+FAab+9WGtCFddOAQSPcfZoCA+9V258zh7jeLaD4afGgMI2hd+klofqiT+P30BsTdJrmt67cueZgfiaAt8DurZThbWep1PqaAv8JgstAWCLQGdAKAUAoDFjQGl6A0NboDU1igIGO2Paue2gJ+twYeTDWgKTGbrcezuH7LjMPLMIPrNAUjbGu2P/SYCZJTvrwjh7Q9KGUXbkZYXGNHdbhxAMj3g8K9hKUeZD2aa9/UnW9pn6Qny0qeOIa3IZYWL2ZvOItvEx4Zhw/CpFUpy3InRqR2+BvqVW5ETvzPDQ9RgTQyRqJqNkyPUsseAP8APjWLkluZJNlngLOUa8arzldk8VZG/FbXt2/adV+0wn041gZFPit87C6KWY9FWP4ooCE28OJufNYc+bz+OX8aA8GCx9327wtjog1+EfeaA34fc1SZuM9w+Jj7tfjQF1gt2bSezbUeMa+p1oC2tbLFAS7eCA5UBvWwKA2BBQHsUB7QCgFAKAUBiRQGJWgPMlAeZKA8NugMGsUBqfC0BW4/Ytu57aKx6xDDyYaigKTFbsEfNXCP1XGYftCG9ZoCqxezMSoMWizcijKVPnmKkelAU/8ApW7ZMXrT2/GCB+Xxr1NrY8aT3LLB7cVo7wM9dD+VSKtJEToRexcX8bhrft3FJ6TJ9F1r115MKhFFfc3qsKYtW2c+AA/NvhUbk3uyVRS2NZ2tjbvzdkIOrcf73+WsT09GxsXd+dxBA6LP4QPhQEzCbl2x7QZz+sYHoIoC9wW71tPZRV8gKAs7WzAOVAS7eDA5UBuWyKAzCCgPYoD2gFAKAUAoBQCgFAKAUAoDyKA9oBQHkUAigMSlAa2sCgNL4QUBou7PDCCAR0ImgKPGbi4W4ZyFD1Qx8OFAarW4mHXkX+2SfhwoC0w2wUTRVAHgAKAmW9mAcqAk28GBQG9bIoDMLQGUUAoBQCgFAKAUAoBQCgFAKAUAoBQCgFAKAUAoBQCgFAKA8igEUAigEUB7QCgFAKAUAoBQCgFAKAUAoBQCgFAKAUAoBQCgFAKAUAoBQCgFAKAUAoBQCgFAKAUAoBQCgFAKAUAoBQCgFAKAUAo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5"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7" descr="data:image/jpeg;base64,/9j/4AAQSkZJRgABAQAAAQABAAD/2wCEAAkGBxQTEhUUEhMWFhUXFx8YGRgYFxwaHxwaGxoXIBoaHx0gICggGh4lIB8aITEhKCkrLi4uHx8zODMuNygtLisBCgoKDg0OGxAQGzckHCQvMCwsMCw3LCwsLCwvMDcsLywsLDQsLDQsLCwsLCwsLCwsLCwsLCwsLCw0LCwsLCwsLP/AABEIAKAA1AMBIgACEQEDEQH/xAAbAAACAwEBAQAAAAAAAAAAAAAEBQIDBgABB//EAEYQAAEDAwEFBAYHBQcEAgMAAAECAxEABCESBSIxQVETMmFxBiNSgZGhFCQzQmKxwQeC0eHwFSVjcpKisjRDwvFz0hZUlP/EABkBAAMBAQEAAAAAAAAAAAAAAAECAwQABf/EADgRAAECBAMGAwYFBAMAAAAAAAEAAgMRIfASMVFBYXGhsdETkfEEIoHB0uFicpKishQjMlJC4vL/2gAMAwEAAhEDEQA/AM7tMvNg/SEduxpgKBYSR4nSFEeYqbLxCE9m8242E/ZqeQpQxwEIE46VC2YIUtdi8AYgtuNtN46JKlqqdpcIW4oJUqzfCcqL4AV03UNjj1Br3RMFeCQCLvyolW0LcKQC0QMbySsqPkJSKV21oVYSM8SIM1rNspBCRcNmdO4+FuKCp5yRCs8qD+g6US6iUacPIROnzBUI65olgJmla8tEr+6zjtuU4KSk+yZn5iopR/XSm20LUpEylaY+0wFeWmSR86oRZHs9egqT1AMe/FTMOqqIlEM0uD8/OmtteqjjO9JPVRiJ6xStbZAkjjzqTDkUzTIpXtDgta1tVRCWhJHME8XIUNfuBGPCoXDakQ4k90/0aQ29yUkKHI/L+dNrraYUggDJxVCTsUcI2oNeR4Va1bzwqtgTivoXop6LdumUkQOM1znNaJuQYxzjJqwZbjjR9i9pbeUORb/5nFNvSbY3YLIPL+hNI0fYv+beP3lV0w4UXBpa5bLaF5LLSQI1W6Z//nWaTekKpuL8f/Fn95mibjhaDqxHwtlUPtX7a+URu+q9xKmY/WosaAb1Wh5mL0Ks9G/RkvkFIny/rFG+k3o6WEkRnr4VrPQh1tlt1KgC4yqFlI5GPkDPwNVem123ca2m1jtW060Z3VAAFY8SE5jz6VMR3+Jh2JzAZ4WKdV8WuhBnkcUEUYI6ZpttDQTKSdKgPcvSJB8JkeUUpKufMflVyoNChzB6/wBfnUNGD4VI8x1yK5K8g+40lFVGWLEuNiJ7Q6QDiVEx8JNar0ZCWbW/c0hTtu6zpV4B1WrT0mOPlWLU6QBByg4/rzq8X5HbIRIQ8BInjpVqTPvokoAXfFfWvSj0gau3lWqFBTbllrQScB1PrE++AQa+P3K0FlopnWCoL6ESCgj4kEeFeW94pCkLTgp/mD8qDKt0jxmpgBokFYkuMyvbwALMcJx5V7VLpk11TcaqjRRa19LC9XbNqtndWFIZ72eJ7RYCgeo+NHXl46hKk3SUXbIThSXEgoHWEAqR8YFDqU8lsBxtN00VZWELeCfiRprzZs76rG8LHVtxxKJP4SmZHgfjWngsgM6m/jYTCxaC0k2r30gFMlhZWYB4iVaUr88VzTDYUrsVBlwDStp1KAk9QCSSJ8qFv3G1Li7tlW64kOISTrPiFqCVg8SRmjblxQSkOaHmgBpW0UpUhOIKtKSpMdDIqjSpPbd/JLblhtSyEDsnJAhSpQryGkQPEYrx5pIOlYS05BggoLavAQSaYFa1ITkXTeqYVOpIHsyZnxSOPKqkOFSSGF9oiDqtnVElGeCSQkE+BzRSiud3vSLbFpoiUFKv9pH4cUvSn/1WgvGwptQbgAHLTkawY4p/9zQdjZlQONUfd4KHl1oFsyma+TUtSaKbXj+v6514+0BkGR8CPAiuW0UgTz4ZoCYRJBTOx4KgDEHxjw/M19V9F/SdlDZbSoeqneP/AHEgqUpQjnEACvl/onsB69cKGVISUwValQdJ5gcVcPyr6a9+zRspm3uVJzMKAUnUMEiII58zWePEhn3XlaIEKKPeYEk9I9ss3TioELBJR0cygBCp4GNRpX6KbIbuEvl5xTTCSjeAlSlAkhAkEdSRBMEcKbXPoOq3BeuSXAiSQgSlXIcciOOas2PcpeYUm2KQWVJeUkJV9ktJTMkDUYBMipvjNDMLMlWH7O8vxxPJabZvo5arQjtUqCkQEhS4lIwkjSRMpAxy51kPTD0ecZNw8CexeKANQgpUlxEA5zujCuc9abI9IlIcQtm0IGlKSuQnGMBMeAJ4c6cftJSXdna23BpC21QIIcBUABq5QSFSOkVnhPeIgntWmMxjoZ3VXy9vaZago4iQZPeSqJSf650jXtJQVKTEEqGeBma4yviQlIVBk88xI86XLweXE/1416VV5VDRSduCZE94yR+LqKo1cPh51dbtFRTgwVRjhJ5Tyoj+z1AplCtXaFJScH+Y8aWpT0CW9PA14vnw40XcWxCe6O+QDq44FetW+8oFSUy2TnPDkenPNDCU2MZoYgkkccTgfPyqHTxFM7JmXWe+orRwAg4BynqmgVMKhJgkFRSD1I6j7tAhEOre/shjwHnUg3urMjEe+fyruyOlW7kK6591MVtga5dSCpIMhOFY7p4R04HlQa2aZzpJatsiOPDpg+IrqY3ICgg+s7gB0iUyJmPCuoli5r6Vvkmlg0CpCrZ0g8mXCVKJ/wAyQEnyIqV++2Vab23Ww8o4UjS1PjGkhzzoUOMLUUPN9i7GVIJSE+bWkz8R50xtLd9DcMlFwzxVupE/uLGr3iadROauYYuUJX2C0XrcQoKSSU/uuc/FOTVWz30KJLClWy+aCtSgo80gpSFI8jIpafojskTauAxpCVOJJ/FqIUj3fCml2/cFJVcJTdIAA7ZG/wBn++IKf3hFFpXPExJEOpQCntkdi6chxGnSPxECdR54INe3mQDcJDgAATcMyFDPeXhREcYUPfXWW8It160qwLdwAlXmQNCh8DVLiAl0pbK7R8EAtrB0KjlGCgHrvCnKi27+ytuEqcTK1C6bE6XEYdHmMkAeRFRSwFJxDyR94YcT5jmB5EVUp5AWe0SGHROpxlYKT03BAjxBBp6LVldul9b0uFUAtt6eAkTJg8MgifGl8VgpNOYLzUD5LObUZKgFylaebqRvgD2kDl41J6zBb17sEQHBlJPRXsmmCm1LUFEFK5w+2mJP4kcFnwGat7NaBK0pbKhBcSk6Fjo42QCkePU0Q4HJK5rmioWf9G7wtOkpbK1kFKY+6D3jPPGPKa3Po5tq8IVxSECcOpRuyQAEKSUz5kGsdsywOqdEjtMQvS2Y6HiAPmad2xCRMW6ZKgorUVwCeKx90zEEVGJCaRMrTCjODpDKvRaG69Oy80Wl6ClzdKlw0pPuBUF/7R41o7Ta7BRaNKQShJCNcgow0oAykkETAgxxB5V8kvrhCk/9SyTAhLbJBkK4TjeHIwZo1lvtEPpCnnEkDXLYRBlMIjMuHhPQ8KzRfZ2tbMXOi2ezx3RH4ToeQndV9evdgtOoIRKZnebII5gYORjpWde9C7lq1Nuw8h9C1pKkOjTOlQJPMcpMASc1l9nbVcQqfoy5S52SVrcKSlR5HknTnMAfGn1t6Y3LZcD4RoSdKQFBxwQMrUglOpB5EHmKXworDSvNcY0GIJGnmEhd9GbhlBSW0tkO6gQ2VKSnV3grCVce7q4HwoO29A3HEuOuPdklCiEy1GoqMBWSNKTmflNfQ9nftCZcwS2rHJWg/wChyP8Aka8vNq2lwrQnUUuANrSBphYWlSVT3YEKyDRd7TEyIkgz2WHOYM1grnYTFuwrs3Ct0LTxEaiVDcB4DVnl+VZ9xmAsdi5pafG6V+samMD20eMdM1btLs0uvBDtwsC47PKY1ZA7Jf4pxqkzg6aBu2xofPYu7jiQCVHU3x3IjeTy1QOWRz1MEhOc74rJEdMylKV6KV5ZmHdxv7ScL3HMfdP3SPMcTVyzoeMaEgslJMTJgbihjAONXhVj7GblP0doam0qKe0kLPItGd1XUA9fKuK4WlQW2n6vp7SJLYwOyUmN72dUHjM1QUv7KJrfDeljL4It0krVp1ApSMnoGjn8uIoYgKSF6XVetKQ5wBzhtQ4A+M8Zotpzdtgp+AJPZpH2YI7yFTBJjhjNDruUaCo3Dhl2O0CYCgTMLEzqPe4nyPGlnqqAaXnuVYsVeuHYKlJmCrKf8vtYzicRR7DagpO60jU3pJJBC8dyMwepj30O423quBouCEpBI5o8t3I6SBj40Yzbw42fo+iW8qcUdKU+/gs+454CubKd6rnTI9dOK7ZzoDaQu7U2QO4hBUEjpIWBPM+fE11F7CfdQ0AhdswmTCHSgrOe8qUqMnh7q8pg4yvskcK+iEtLdwI+sL1M+DZdHnrTlPyo+yttnakrS+9jgBpEHqFEEj51m7S2hWq3uE6uQV6tQ95lPzoi6ulpxdMA9V90nyUndNSdi2GXPmtDS2dRPlyPVfQ+2sXUw6gvn23XCpQ8lAAiitn29g2QW7cAjn2iz/5V8ubDaj6pwpn7rn/3GI8xRS/pDSdcKLftpGpH+oYrO5sQVJK0NMM0El9R2hs+zuAQWW0KVxWE5x7499XNbLVAT9JQ4kcEupJ+BmR7q+YWfpEs41p4TkxPgDwmqf8A8kuAvUlQIBlIWhKtJjkSJHPnUjM7VUCWxfXrb0St1IKdIaJ9hSXEn3LEjyqra3oc480W1XSnUiCkKISUlGUgcoPOvnrf7QrgABTTK45jU2SOhImfOKb7M/aNrUEFhaVKwNKwofMClkU1Eyc9Db1tK0NO+rX9wpC0p4d0a8HHECc0I5b3zcIWrUkASF44TAlQmB0JNPmPSsgSQsDyn/iTQbP7UkpxcWbiE8NSVJX8RA/OuBcECGkSKXH0XdGgtMJd1qClFWrSk+ypKcQORGDilrB0j7S1SUlRVuFRTkz2oI3hOAIx7q+gbF9IrO6JVb6gpPeIBQRPWMT4Zpuplp1UOJS4SmNakpmOmoZ+Ip3e0OLZO3dUIUBrH4m6HmJL5G5teQB9PBGgCG7aJ6JOcnkkwfdRNq8VJfldy7upQApOkiSPVjjKzPHkFcMVu9qehDy5LF442kp06FJSoEeC0weGAVBUVlNq7CuGO0DiLhzUEhEKCioAiUJIkzkyuBg8MVaLGY5kgdrf5BR9mgvZFmRSTv4lJ0sd71Kj65KJcdA4f9pQkbo5rxkV1wuFKhNqiLkd5WpQPUcdTQ6QeAoVxtSlGLcH1wSdb3T/ALfeG6OasVUAZHqrVP1jgpUlPHByZa+PKtZK89oF2EebolLie2t4U6ZQ03g5HrUGOHVE15Z6XFLm5DuOCG9IISBBIJgKHORnGas2GQVrCjb99SglocFCN9JjKfwzjpUrC+Op1CrhtUmT2bekHdG+RiFjmI99Y4jz74AqACOfZepAhA+ESaOcQeXdI7m7ELP0t1UuAEhETI+zOSSrxz5UPeRpuSQ9uKSCrm3x9WREGeuOHCm1sl65W41bvKccUpOA3EJHHtM4P4jIxxrfbC9G27VZdWovPThSspb8E+0eqz7gK0RIrYYlfVYIUJ0QzvZuvqj2T6D9oXFvoFuhxoIDffWCQDrEkdmfMqOTgUh21sxdrctNK+j7rJSh0iAU8PWpM7x4SfjX0197UoDmcny/mfyNfLNt7QL94hYYQtIC0Nla90oBIGoEwnmRw4ioQoj3urktEWGxjBqgmVKCLYa2UBKydIypvj6xJAlQPGATmKqeu1hLo+ltglydSUHS5wMqGIVOe7yOaHacKUNeqZToePEgrQZ+9J3kec8K9ubk+vH1calBWgAFC/xcIB+HE1oyF9lmImb14lWO3CdTn1pZ0oBTCct9VHeyB+Ejj8a7XSXGNKHXSQShKsBxXNwnpMjj+9xqx7ayytR7dIlAyEnUSOCDgEpHjjhil7l7OjW+oyIcATgj2U5jhjgBwxRcb+PFcxtMrlwR+ybVRSrTs9b8LUFLKl96cpxAxwrqUtutCdTjyc7oAThPIGTx48IrqQEa9FQtOnVSQq1c4hxo+0khxM/5TBHxo+xtXAB9Hum1DkjXoPvQrFU3F04k/WbVCvNBQfPUnn41QHLVeIcaPMgh1PwIBoiQO/y+yBBI3fqHdHXSi3IurSOqwC2Y8CndNFbLcGoKt7otKjAckQP/AJE4PwoPZ7a0/wDT3SPBBJb+IMpq19ax/wBRbAicrSNGo9daJSR7qds0jpbL+BTm5Yd0qU9aJdSsbzrRIKgPvFTZmOeRyE1l7wNhRLBUWznfIKknmCRGOhinNl2BOpi5cZX+JOpM+yFoIVHiU03e+kL+0bYvU4HqyCvhwlIC/kaV8MOTMiOYVk7KyW4ha0oV2aDvKSkkAkTmOGM1JdmA2VpdbJAnSFEHyGImnzTjCVjQp+0dHtbwGf3XB8/KiXUurMqaZufxtEdpHiICtXmk0vgDDvTf1TsW7RZq02oURqk9dK9J+YINabYLSbsrDFwoLSNSkPtgYJgesQojj4VidokdqsJBEKO6rvAY4iB+Qp16IbZTZuuLW2VpWgI0ggEQZmDg+VYjnILeJETX0T0f9HnkT2rjQJPBCsR7+daP6OEmBqMffSmR4if4Vh2vT61n7J1HKdCDx8AqlPpDt1DpLtpeOtORlAUtsKHlwCvHnSyKK+uoLyBhU1QjbSjcMhae6Fn/AGiviDHpztFHdvHT/mhX5ijWv2lX4MlxtR6qZSfyilLJ5pw8tyX2raeyrC7y+wgq9oDSr/UINZu//Zg3g2imsL1hLyCqfwlYV3egKT51hmv2q3Q7zVur9xSfyVRbX7WXhxtWT/ldWn9DTtL25FTcxjswmrXoreW6tS7dgI1qPqk6ikEHIMTpmBB5cqnbbCdbOpT7KULWlSkIaKFJK4Tqg41AkZBAImh7f9tC08bPHhcT+bdEu/thYcHrrBZ8e0QT8YFEueSSRmJHn3Ra1rWtA/4kkcadltGrdLCClpIyQVmRKzw1qUBvKoV9zE8Bx91ZJv8AaZYST9Hu0E+yWz/5VXdftAsnBGp9IJGrUyDI6YXzx7ppJEmZRoKBM9t3xatXXdKtRTgJyoasJ8oBk++vlFrbAm3+rur1AxvEB3jnhu+7pWu9JPSa2uQgIu3GUJ1KUexXJVEJGDhMTNZpCbTcm/PPtBpWNc8AmU45ZM1qglrRXNZYzXuNEIm19Xi2VAegFSjqme6oY3eUwPOrLhhQ+kDsGk8JGrjx+zzw54PSpOWltBBugpWudRKhu+wQUHlzn3VImwTr7RLjnad3sXQQ3HXUgFRP5TTmIwWOyQQnmz3VRUoLGbdJ7ONW7CRHcOO9y4e+qEOLCWoW0nSownG7+OY4n3nhTVKdmKKVJecbKUQUvslxKjHEltUk+7pQl9s1KGx2Sre4AVqJQtWvMYKVQdPKKPiAnO/JDwnAVHTfvS554hatL4VJnUQQVeJkE11S2ohfaq1IaUZ4txp90GK6lcXA7eaLQ0gZftRto1cpnsX0qxwDgOPJVWvO3Kft7ZLgjiWwZ8dSaWrt7VXB1af8zY/SaItLUoMsXiAY9ooPlBqoOnUHkokDM572kc1E3NsrC2XGzzLa5H+hQ/WirJASfUXmjwXqbx8SmavR9NgYQ8OU6Fz+RoZ50D7Wyg5ykqR8oIFNKXpLolnOg5EHqm7P0ggarZq6EcUpSqB4FBCpNUuLtCqFoftFj2VFY/0rCVT5KpUx9FmUuutn8SQvPWUkH5VpbC5uIHZ37LozuvEg/BwH84ozmgRK5dwrbV9xSdKL5l9ONx8FPuAWFAe4++g762Sgan7ZbQ5OW6pRzzG8j4FNGqt3lSXNntOj22DB+LZI+IpfbvtJUdDz9oucpWNY8iRpV8UmiEs1IOhwSLll+BAS+jSQOmreHzoa+sEAS4ypkTHaNntG89Ry6YV7uVMFFa41G0uPOEKPlISffND3LQZ3i3cWZJAC0ntW1eB4ceGFH9KVzQc0zHEUBvh9klGzrdRQTdCRMBLSjkfdyeXEn5VQWASdCtYiQoAiR1jkJxTpva2Ej6cuNKhpQxEx9yZGBzPyon+00lKp2m9lscLcwR7Rg4QOAH5VJ0Nkp31V2xYk9ePosupjrxqotCeInzpztd1lTWlm2uC4CPXEqgg8NTemApXIA/HhSdVi+cFh0kED7NXE8Bw4+FZiNy1h2pUFW9QLRpiPR10pSUpcJK9Ck9g4ClWMTwV7quHo4/8AdauO/wBmNzirEwOn9TRENxrJB0ZgpNJCoivSqeVP1bKWnCrV0w52cqcgqPSAmB58PGhbjZbm+oNFISsIgrBMn4Ejx4U3gOSD2hlySYnpNehw01f2K6NeAdH40mZ9nOa9XsN0Eg9mNKdWXE5/CM5V/Cl8F+ib+oh6qu3tn0JbuAgoQTLbhiCR0mfmKPtduukpK7pHezqbCynxAgSfCRQiNkKOkF1pIUnUZcEA+yrorwzRFrrQhkB23lKyQDpJQZ76jGevPlVGwjP3kj4zZe7nfFUbUu0Pyp1/U4DAIbIBT1USokHoPnQZaY3oWswMbvxnewOHCmDry9Do7diCsHQAIdPtcIEePjVz92vtFk3qMtgFaUGT/hwBwHXhwp8DdL81LxH63+lK0NW8t/bLJEKTAGtXRBzA9xNQKGuyUdDxIXle7CRySRHHjn5UxFyo9jN4lIAIgAy0nwgZJ8KHcf3Fj6Yo726AlULxkqzg8OtCTZemnG+aOJxNZ89eF8FTtJga5+jOtggECSZHJUlM5rqldOtyIu3DgTKVcecb3CupXBs//KdriAM/3dlNV+19+0SOhC1J/SuQ9aK7yHUeSgr+FFp+mDlPmEn9Kk7cXAyu1QRw7kfkcGr4Tt5t7LNiGw+Tj80KLO0PcuFJP42/1FG2/aJA7K/Tw4FRHuzPwoZV0Pv2ST5FQ/Q/Cq1v2/3rdxOOSv5ZrhIW4LjiOp/SU2KbokammnfHSlXzEUW6yEj1+yleKmytAPjACh76zyW7OcLdHhoA/WnlkttIHYbTW3+FSFiJ/wApj+NNOfrNJhI2ciPmoMqsZkLurVc47rgB6/cVTJm6WRubRaeHJL6SOXCVhQHxohu6uo3doWrw6Oaf/IGvXrW4UJXaWTw6tlIJ94Iz7qKUkbb8wg1WS1CTZsPeLDgSf9pk+UUG4pLMZvLMkxCk60HHd+6fz8qvf2aJlezn0xzbcUfhKSKGfvENgJTcXrMzuLSFBWDjiIz4HniuNFza0v59FJvaYiP7QWZbIhDGDH3RkQBzxnpXq9r6gonaD/cSZ7CBHtka+6OQ/KrbjbYVJRfBCS2BoQySMASAfZBknz4VB3bXe/vNw4QZ7A8vv8e6OQ/KhO7KbDXLl/1XP7QRK/rt6d5BkIjjG9GvieX61W9dolc3F9AdSCdPCY3e9lR4fDFXXG2JKydpPzrTkMnHDeO9xPL86gvaSQVH+0LpJDoz2R3AYwd7Kj7q4m/PffQBt+W6+ta3GjMrvz64JIAHhCBk5P8AQrlMslJPZ36vXhJIjw9WMZ8T8qkraaQT/eF2Idg+rO6DG738qPWq3L9Gfr14IeEnQdwH7o38qPXFAm/PffQgG57t19QLy3b1Khi6J7bTBPl6sQmZ8aqfskw79Uew4BOo4/wxu5J68atvbluVg3N0QHeaTug8u9lZqh9xuHPWXQhQ5YQPHe7x91AyuW+7pRs6ffdd1uurIAPfUnBpAnfPq/Du7xNT+gwpf93rENCQXFbgxvd3Kj0Pjihn+xlzT9JwAUkxuDqrPE8uFWWybdToBXdaVIBBIz4uGDwj8/jxlP07LhOXr3RVrYrliNngktEpBWoahHfX488xyqpu0Xoa+pIjtSBKjqUdXBWZ0/ARThz0TZ0tuNF55EHUEqTrUTOnHSeYngeFZ1dqylIJYuCe1IU4CmCAqNAxx5SetLSXp2RrP1+pFXFo7Fx9VZSNQ1Z88NnVj3VMMPdqIYtpLX4dKRjCt6NfKlrzLHrh9GfBEQCoeqGeOMz+lTDbBWn6o8ZbkJ1jfwN+dOMZgV229fy3xXSMr0/NfBXpYd0M+oZjXiYkmeKt7u/wrlNuw+NNuJI1Hd3uMBOffQIQzobP0d078FeoZzlHdxVrjSNTw+iOAgTp1ncHXu5oA38PypiLpr+ZFOuOwn1lsISBG7gdDjjXVWhtJSiLBahpG8Vqzxz3a6qV1/l2U5N0H7fqVCdno5XKB7z/AEaJt0uokt3iRjk4eHv4ihHPoySpJS5KSUkY4gx1xXhVa/4vy/jU/d3eZVJvzr5BMkN3Ubtyk/vjh+tXpTeAYcbUP3fjH60mCbTn2nvT/OphFl/i/wCn+dUDt/7j2UizUftHdaJlu8XAS1b4/Dx8eNHrt7uN7ZrC+pCY/I1nLdnZ8ZW8D00E/CDny+dEJb2fj19yP3D7jx90009/OfyS4TPLlL5psbY/e2OP3Vq/hihnLNkSV7NuEeKVkx8U1Bq5tgCBf3Y/dXA901aL1oDG0roeaV11EDi0691Q+9bIAOq9aE84AHvmKivagghvaD0H7rqJCvfqMfCjl7QcKfVbRDoPFCkCT8UkHyNZu9tBImASeAgcfDlQdizCLcOTr+BTsbROlf19oSkAwxx8BjCBz61Je0sq/vJH3TJYxPtHGE9BSNvZYIB45+NMtludm0UpuLdoFydLiNRP4lGO70FD3tvzRkydOg7JivaKhKv7RgFwEKNuY8STGTyA5daqVtcyf7yI9bO8yYSIGVdVHl+dRRf7+7c2+oKnWtG4f3Y3VCJ+FTTtFX/71t9rICmxHitWO90ok3570obcuH4VFO0jAP8AaemHsepO74qxlZ5fnUBtIiCNphMPSJaO6PaVjKj/AEaILywpB7Roq1FQcLY0wThakxkgc/KoIunITFzYmXioakDlO+vx6DyrnAi+O9cwg3w3JfeXwOpX9onUHZA7IyB7ZPtdBQyr4nWBfKErBAUg+HrFfw8KcLuXdJ+tWWX9QlKckHvqxiOQ8KFu1OKS6fpNmuXRAISC4ep6JH8aUk38d6doFy3fhQV1eT2v19apiNw759pXQAfnU17QOpZO0iQWwCoIO+cbox3Qfyr26cc9d661gxOkCVn2U9EirEKe7RRCrMkMwSAmEJxupzx5Uaz9fqXUl6fSr9g7ZCFtTfTCYOpCgE5G4k8ZgaZx760Q2i3con6QpKkySpOCnePrCOBA3jPDu8MCspbF4m3g2Z3TpSdMJEHeVnvfrV1pdOhuCu2jtCEgFIUTImT0MBPlNLI36ppifprwTDaGzFwv604A4EhOFDWtQJGrOAhAnJySaTkStCvp7hSptR1QqQlIHDw/ga0LV07Kwew7QJ0GFJAU46YOniUaUfdgg44VVepUo6muxSQkNNEhJGjMhSR3DgZEjPAV0jc+6Pu3Lssmtfq0E3a5KpCdK40z3h48TU23UEuxeuJTGNQVKj0OeFMNrsuBkEdgpucYTJ0wNYMwUqIURVyNl3rj5SlhtxxaMQ3yxy5cQJ4V0rr9S6YuW78KShbelOq7dnTmAqBxxxrq3Po96LL7GF3uz2VJUQptSdZScYKtQB48pHjXtJ4jNvQ905hxJ06j6Un2khsOKKkDMKnrrz/GqB2YJ3EmDHD4fGrtqKlCVQT6oDHVCiM+6hsyBjfbn4T/ACrdNebhnWauRoH3Ez8/Kimnt09mhIVHGAYHMkdBQV0mC5HsoVj50daOKQVQdMvJJA8sZieflRxJcG0qStpHRCQAYjUQCcGOmT0NHWe0e0xAxB4DicdKSbRaICzPByc+MHj50MNqFpQSEairODkie6POlc8DNMIZdRq2SLtSFDuwQZkQeHCRy8KJTcDSTuwOOB1j88V88ufSJxc605KyoQCIScaD1xInxpmnaesQhC08DKsDJyB7XAfCalDiBxu8lWLBLWjdfVP7r6PvbqEqPEpEE8cY8vyqtb7AGkakwondnJgZOc9KSWdwouHPBPTnAHnPjVqFrUpJkGUknlmI5DxqqiQibxTajmSCZGOA5j31Fh5tAKQyCCZMgEk8gSeQoN10gIkEDSZxz91SDs6OOdU4PQ0aIVCLF+3qMspIKgo7qckTCj1qYu2lEQwkkr15SnvcietKkKJ7sHcIOeCp5+PhRmznFaSMciceWPLFASKYzCq2kqVAz41cm5tykTbIJ1azu95YGJzkHkOVUXvEUOlyIH4v0okA5oAkZI/XbHUTboO9rOO8REDy5R4GpXBtFawWU76pUQDnQJgHkD4UttyYOFGDBOk4yYnpmrVhQKcABQ1iTykjgPGaWTdE3vDaUQ5ZWp7Q9mN4YI+6kCd0ePCah/Z1mVD1XD1aROAdIVPiY5nnNQCz2ZRu94p7vMAkfKqGzKgqNKpn4jez5xXYW6I4nAf5FMFej1sNEtSE8Rq73iojz4UOvYFvpI7PJVMzmPZHQcqkjbCTIlQI3VDSeCeXxHyqxja/aLaS2tM8EqUNKUxJ1KnqfhQ/tyyCP96dCV6jZ9vqKtBEA6N47pPE+f8ACo7P2cy2pvSj7MGJ4qUrEyOH8BRFxcEiA6CkwRIGQJAkfd54HWuDqwjtiJAhKYggiCOBj9aIYw7EC+KKYlcbG0fW4m+1ElyUOstoBCRxSoCBHQpov0k20q4fK21uNs6UtFAMEoQZSFj70yZGeXU0Am6SppSUgkp3iqABBx16TRDa0uPJUDpbUkxG8d0hJxG7IzOaQQWA4pJzHikYZpK9sppxSlvS4tRkqMDyEDAAHIV5TzZt40pJKzO8QJTwSOAwOldVJM/1Uy6L/seaz20biGUj8ce4ifzFXhvebPRJHxAj9aBvGVON6UAk6gcU5b2argT8v4mlxCZmiWnCJb1FbZWd1I7uk+VFsbPdVqAGUgKVGYHJRo5hkhIT0EdKuSTBGBPz8+tK6LonbA1KBRsEqy4qQeIBq1Xo8zqStWdGQI/WaLt2yDMCOYgfKitXRCj76k5081ZjA3JWbKvG2BpFu2sTO8mCJ8cz5VT6Rpau9EDsCieCAoHVHGCDiKsS6rkk1xec6fGlFDMJzUSOSz9v6NQrD6YOMpUnnjkaar9EFpMOXDTZ4kFUETkCrClw/eA8pFUrspMkyep/nT43aqfhNOYVdx6GqUBoumTHLV+tQT6MuJACn2sfjmrTsiT3R8ZqQ2X4fkK7xHarjCZKUkuY2Cn1k3TYJcI68ABPGhlWfZSkOJcnOpMx5Zppb2PeJMb6uJHWle2zoURMwB86pDcSaqcVjQ2gS55ck1402TMeFUqVTP0eb1LUPw/rVXGlFFra1Q9stTaHUqBPaaQk4wdUz8qvddUphCEwVoWQeUYGPGRB86a7QtgktYJ9anw8P1r20tlKcumwUoXrJ31hEDs25JJ4geFZi+VXLUGA0Czq15z5/pVtrZrc0hCCorVA5Aq4xJxwn4UwuE2duRqUbtzICUy20DxyrvL4coFZ/aj/AGtwVFKUjSCEIGlIyE4HlBnwpv6jF/gKanLyz6JBADf8jXQXJOb2zQwFKceQ48AAGWxqSDgescBAHkmTQF131ApCYUQUp4AjEDw41bsm2S+4htZISs504IMSY94rzaGH3h/iq/5E/rSscRFwF06T57LPFM8AwsYEqy5IRxWIH9TUjcK0hJOBwFDg7xH9dRXjiuFaMW1Rw7FcHSEkTiZ/hVjN48gFLYSWz3zGRPDnnnHTNCrqZehJHtCD7jNA1TAbkSxcqQCEqgEz78D9K6qG3MV7RkkX/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1" descr="data:image/jpeg;base64,/9j/4AAQSkZJRgABAQAAAQABAAD/2wCEAAkGBxMTEhUUExIWFRQXGR4bGBgXGR0aIBwgHBwbHR8fHRgeHCgiGxslHBcfIjIiJSk3Li4uHB8zODMvNygtLi4BCgoKDg0OGhAQGywmHyQsLCwsLCwsLCwsLCwsLS8sLCwsLDQ3NCwsLCwsLDQsLCwsLDQsLCwsLCwsLCwsLCwsLP/AABEIAJAAwAMBIgACEQEDEQH/xAAbAAACAwEBAQAAAAAAAAAAAAADBAIFBgEAB//EAEcQAAIBAgQDBgIGCAQDCAMAAAECEQMhAAQSMSJBYQUTMlFxgSORBhRCYqGxJDNScsHR4fBDgpLxg6KyBzRTVGPC0uIVFkT/xAAYAQADAQEAAAAAAAAAAAAAAAAAAQIDBP/EACQRAQEAAgEEAQQDAAAAAAAAAAABAhEhEjFB8AMiI5HxMlFx/9oADAMBAAIRAxEAPwD5YumKfxIE8QIEqfNdpBt5H8DiNUErUupMiQOe/FPn7fxwdWJNI61sLOdxbwkb6b9R+WAuPhMNIA1+EfZ2vPkfIHy6Y1ZCKp1nYyguOfT1xOmgIowpO5IPQfa/hiU/FqWWycjY+ZTrzt8sBoMfg9QYM+K2zeUfxHrh8FyjWPCTJALniPKI29MTzFGGqSTYbR+J/vnj1OqAiyxX4huR4bixH93BxY1WvW49uRHrv0vHvhBVhB8Lj5Xt+X98seyzxpNjxbexv+P44dckPS40MLvHpt0/kcJ0lJC2Xx8uW+GR2nS1KeGfiSYME3F55b7YnnKENVJBjTYjnt4Rj1IQHGlf1gi/3vETyHTqcFzhGmsdyWUSOY+4I9tvL0wxsHMJGoR4aQm9lmbkzc9PXfkrVonUohrpI826x9kf31xYZxQGrcMRTXY2H3iZu3Sf6dNMNUH6w6qcxzfeWO+kdI9+eCwSvdm1QieI8S8J0+Lz0/d64lXzAJYBksp32Wf+o/ywSm9lPevxp4gl6kck8lHO55W5BZMwCVHf040keDhG1lHOeZgeuFo1bmsuQRbddpn/AFHz/riNGgSNj4Cfl5+W+LNKQfu47vw3v6WYxxHy3545lcvCpwbK324ja7XEN5CRz8sLpHUr6mXj9uSkwV3Hn0X+ePU6IHkZ57fL+eLGnSay6avEgaAQS0GS1Sx0qJ2I+1vzI3cFlOtuJRBqUyA3UCbUx0JwrDmQLZKdoJ6H+4GPdsBtKSDZQP8Abp164bo1qZ/xcs5IO6lNuZ8h5D8MEzmXDpZFuoNqke5mIHSAcPpEy0oOzk1N/c+284vFyNtPclmMcI4T6s3dEe1sVXY6gSxIA/asZv8AZXzxd92phGRTNxRS5eDu7hG0D3GHjOCyvIGVyxUGE5XqNJRY8lNLBaVCDq0mmv7dQGW/c+AAAPMDnjv1aWA7tXYEjSsaU8tZ7i5tG+BrpUyO7Z+ZcKEXyjnN9z0tikK2/eDgSdB4uT7bctQ6Qb4XZfhJwRLnmJ3Fn6eoHPrgrUviP8BpVJcCeAftCJt6yMDWlw0opvLGQeL4onYDz5cJO/nfGbQSqh1VyaRGkXANkk7i5lfmLi+2PIvFSBRzwkkAmXEHiWxi08iLeuFyyxUu42CkxY34WsJm+0bbG4BqdVA9OajKAL7Eq24I2tMHkeptgCKvCCH+1wkizAEWI8xY2J39DhzvjFWGUiB4txvZj/ftthIN8M8Skl+LyPkR135enMYu+ysyUeo+ijWDaQRUQMGAE8QN1a+4M9Tgt1BrZZGOtbJZD68tun8zgNBLUuGmLk+YX+Ztt0GPpXZnZ3ZGfF6TZOtGmabSo6BWBAHt74S7V/7Ks1R7tqHdZukgN1Ghh1NMlg55+I+nLBMoLjWESdIOlSDV2m5vux5L78z64LmGtWsvjW6xP/DEbe3IYe//AFPOigHbI1FTXqJchGI+8SwKLyvF+uyfaeSqUzXD0NBDLJFgJ27sTDAi8ibeWHLBZU8y0mtwxFNTCtIX70zdun4cgZfFp+IS1KdI3qb8XPTG8QfUb4XzCENVHdMumkCQGLaPvkyZPQx6csMIxLwRV46c6QDqqbnWOE25wAfXnikirnfA31h+NCNQS9SLQlxpA5jUeVuWA0u0L0v0lOFSP1dl8PCgnc7aoX1OCZbN/q2+sMJQguE8cRancaY58XtiFHN3pfpVOytvT4UBA8AvLHYnSPU4C05lWHwuPL+BuRhRbfh4nO/OMdoUgdHBR8LbsRH75/IddsDy1Se5h8sY1bpYT9o8J1MfK8Wx2htTJ+rG7Dy1b3e1hew9LYQrujwAU2Mrtr8ZH2mk8McrCZ3xFKhBB11+ITJTVriOIiCe7Xy4xvcYitLhX4atOrhV9JboTI0pextvvjiAk/8A9B1XMQdZEXNjZeuqZPEMMCU+07jVm1YGT8WhAO9yQxlR9lRP7oxA1kaPiZNyQdwUmObQN/Jeu2I/XjY/Wa/FeWpag0AcUSZQfs8W3LER2mpj9KpNc/rcvfndjLewk8rDC2rSGUGka9egH/Em7dKSyse5w3VYBSukqHn4SjVVq7HjPHoPt8sK08xI1B1EyBUA43tslMTo8gYGDKukaWmlqPhJL1nkbNbhn09sEK9x66AcLU9MGVo04sI3digJHy23wpXqE6ULM5+zQpFtPzWpa3ID3wSs3drDfBUxwU71G8tV1j1uemBV2IUh2WhTIughnf1JLGT95o6YZRWK1LUYquoA+GSAdJ5gwR81+XLEVZCqfEbTM1RpUwfNeIA+UGD7YeOYq6q576kxIAadqov5jxDrB649TapOX+LSIA4Xm6WPC3DMcrgjEL2WNQ6a3xwSYkEGKg6knxA8iPfzYoVWFSmRWX9WQGINvuNYnTePL2wNkfu60rSjWJQFZmPEn3b8jF9sTqhjVkUqUinyI0uIHhvGuPK+DVHBdJ7pZKQKh4f2Oo8weceQnli07NbU1Sy+KeGIMjeBtJnlirpU2K0gKSHiMGfwqXiP3ot7jFj2HRfXVbuSqhhqN4B5L6b/AD32wspwqXk6rFGlcbj6MfS+okCfbGMrJgSNpMjGfc+z7lUz+WztI0q1NGDRZxIJFxI9cfMPpH2Ci0qlIU+6dAWpFWJiW1Mok8SNeJNifXHOye1Da98aporoFazKQVby5x6GPwnE/wAavu+T1KC6mHdVlikHVbnSIPxG+HdY8lAvvgiOoKEtVAZJ2GqoZ8QMQEnq23ycyXZj1M3VyivUWoSUCFQZYFpeoZA7sC/MkHF5nfovncu6s1WtpCQ1WnTNQg/sqFqagkRclR0x0bm9MNVnMrngvdn60QQpkhNhb9XxCOvhHXBctmf1H6TSJEnS1OQojxAXBqHnwnnxY9ks6YoxnVGkHZCRTnmkG7HnCg/eOC5fMk9yvf0DDMSGUwP/AFLoQXPlc3xUTS2WYnueLKnjYiU/5zwGSf2b8rYiiyEtlTLm5tq3u1rL0t6YYVCdB1ZQ/FYkkAE78ZGiw+6fliC0DbgyjfEP2gpbe/KFttbbbANl1y/gHdUjxMISoBO/ORCeW3LHlyZP+DUaZ8NQQxBMC5PCOTQfXBkyZJUfV6B42EpVifQBgQnsNt8QGQP/AJN7yLVrH7sybdZO2+DQ377XJafFnOK44ZDkfa2MhfLimdxgVXtGInO1RJBBq0A2r73iMqOQvtsMHekeVLOjUPsnVrjlOg2XzlpHlgNTNtBIzObEwZNOQ0c/HdR5X9sA994AWuAxbv1gm9QJNR5EQEvpH93wysUl2GXECS/HVPTwiAfQehwvUzkOX+sESB8Qp8RuijWYHuMHA7sAgChbxVDrqey6RAPQD1wodDOqmPs5UftGTVIPMCA0fLAslTvqpUoF/jVSL9VkKAf3ZOO5ZDBZKYA3NavEdSq7EegPrgNcq1S7VMzUnwpKr6iJY+gVRhHEHpHu6xOUGkNBIkFDHIySF53BXrhipQYVqYOUg6CSt9LCBfSDuN5B3ItOKyaPdtpepr1cLQsERsRMr6gkdBieaOX1DS9UJFlIUkG17EKQegnAfKDr8MnuXCNUOlpJvbhmIPyn1xc9m/RyrmKj6Mo6IbS7soQ9GZZf0IOK7sVqff0PiMWNZNYYcLDWPvSeuoY+xnMEYzzz12aY47UHY3/Z9lqelq01mAuJIQmd9O5+cdMajN5VGoNRUKi6YUAAAHcWHXCpzGIVMxyxjba0k0xFZLXEHCb4e7YqlKjAidZLjyibj2kfMYqq+ZjFyosN5doONV2N2lzOwG3TGF+tTvti17ASpXqGmnCukan30gmNuZMWHrh0pH1fsHI0xUfNRNSoiJNvChMEeRa0/ujri873FHlKyoqqNgAPl15+eHBXHnjKtYLnezKFYhqlKm7KZDFQSDtMxOMp2p9A14e4emoVi+itSV1LHnrWGG+xBGNJWzyIJdgo82IH54r6v0myw/x0JNhpIJPyw8blOxZTG93zXtXsWtlmQVaGTUs5ZYYSfMrtCCRIt74R7k3+BlG+JPA4E9UgiF89tji7+m+dOZq6ko0qiUyqqWqAObknRD+CTeN4xS1sk3GDkaJ41J0VR80iofcCTjrx3rly563wE/Z5MkZKm3xN0qwD+6Ndx5wDzviI7NMj9AqHiI4axI/dm8+snEq/ZplycgxGoEmnVJAnmILT7zE7DAanZUEzkMyIeDDkwD1NLY/xwy377XWyJj/umbEyIV5mNlvTO3I322xB2YbntAFhNxOoj5WHMX9scPZwBE5POpcrYzv9m9Hny/I44Ej7HaCyCLc45eEbc7+wwjBr53inv6skXZ1mof3PiWHuPfE6dMgSESkDfXXYM154ghG/+X54Hnc6RonMZgW3qJDf8P4lh8uW+J0cqRLfVwJv3mZaCeugkSfY+uEfgKkA7MQtXNOBdiSEXynclf3io6YNmHIWHrpST/w6C6vyKr6y2BZrMKxAq1nqkE6KdIaQCfKVNuirPXBhRqIARQp5frWPF6jXJj/LgKk6mZq92V76kQzklbQDIGrwxfe3LHe9ql3Pf0Z0xq4fiAnYcP8ALCjKCtP9FaCeGC0vfbaT5WwTSNVX9ENhxDU3B6QLT1nb1w5feT17wlTZ9NId7RiSQp0xTM85G3zw1Sz2ZXvSlSmI3hgNXVBPvaMIqh+CPqpJN1EuDU9eZ9oxF1XTVnLOIN21NCdI0x88I19Q7ZzoKjvqLahMsywOhNoOG6P0ozGnU1Kkx1RAqhW9YMiJ54zIVBUQHK1PDOnWwn706JHtbAj3fdA9xUgv49e/3fBpsPfE3DFXVWp7Rzz1AQiKXQahxK4YEXCkGSfblinz9ULGqUJE6W69Rz/HEckyrWdhQdSqEkFydAA58MkGRvtPPEk7ekcQYfJh+OIy1OIrHdKnNJc6hi97H+la0ECU6ZZt2MkyfQDYYRXtZC0AC/mgxAduiIlv8ojEKa2j9IMy4Nu78rX+RwL6WZvN08zTQF2pumpQtRlB2kNpIsptNhfGSft5gdSLxC8sfLoMbT6Q9hvmHEurKoV6SNURGdG2AL2kIVk+Y64rG6sFm5dsctBuFjlGZu8Ny7Ek7Rvdbbjy3w5TyTGmxPZzmKolg7iCTZQLgjlN/UYR7U7GOWgZjLZmlxGGcKFYeStp0tb7QMb2xyklDS00czZwJBXgk+HwXJ9Rfz57bjGy+/ta5ns1viz2a6gOs/EeV28IM6gfO/tjma7KI72ey6yxpZoqOdItxCUOpT8hhGtSyy958HNoVZY8EoTFjwDflsdrnE6yZcd58LOqFg/Z4GPM2Fj7Hrhp59/YlXICX/QMymkqx0OTpH7QmndT6x1x6plFBP6Lm1hgbNsDzB7rwn+ycAzHcjXbPKVAN44CeZ+6fY9TiVStSGvjzw06Ty4SfPi2NvL1wARssik/AzyENHK08p0Lv7e+Bq6ggas+LkQAJ/MXHlHyx2pXSWirnhDCZAtPI8fyOOfXFB/7znzxxsAT0/WG49/QYADWzYAT9JzK9aqcvNPiGD/erBcvlNQL08s7zfvcwwUHrHCDH7zY5R7WVCrd/mH3I74Sp5SAHJkT84uNiOlSSq2oU8zmm5s50j5gM0erDCPRx6zqkHNUaK/s0FJO3moXh6FsJ5WnTcxRy9auftE8IB9Kc29Ww2qOptRytDq7KzfiWJwLNV1YRWzzMP2KaEj0uyr+GGSrqFOEfW2M+M6Xt6DnGIsycUZl7eAQ1/UzbFzWo5k9wvcZYW4RwW/f4ve+AUqTr33eUKLg2kMBB5EQeIDysL4SpZVbT7uUBzDgHxHS1vQar493vC8Zpt7LD3HW9vljVdpZrLaFdMll6bKCGVnaVPkE1Q0332II5Y0H0P8AoRVzOXXMVMzl8nTfiVaVNWdh5yWGjEda+liMtkKrFWGZqKkfrH1p8pa4J8sdoinT8VerWYGYVmRB7niY+gX1xofp59F6FGnqp5pqzhpJqKASIiJDHyJk+ePnyt54nqtPpazM9pNWV6RdaYZYANlJtcm5JiYJJ364qG7Iro1qa1I/Zhx7iZwqwLCZhrdOX5Xw0vadaFDnvFWwFQl45QCZIEWgWxJy6By+Rqh11UnUTuysAPci2IUOy67+Gi/qVgfMxh2pnVZCSsREhW855HcW/EYjUpMHILGBYAmdv6DD0fUP/wDharXqPRpWiJH/AEqMXfbvaKtToICS1JNBYiNYgDVHIcIscZ1X4gJAETMgevPfHHq65BZREcRbefL0w+lNyXHZ3bdShajUekDuqsQp9U8J9xh1vpSSCtREYG50FqRb1NJlH4Yo07PpkNNaiNJ8JaZ6jefw5+WPZrs1FutWm0EHSJE6huCVuAFJMcsFmroTmbP1O1KTTGazlBm3+J9YU9L920dDOGKdHvJZO16rcMCdakfdIZo09J9sUjZGn3qKHVqZgs9MkwOYuLG0e+Pq3ddkVaS0mpuHSnoRqRJaAOHincb38zOH1XGp6ZWKXszMNdM7mDwwIZWI8wAtWSp6AehwlmsvWpgmpmM9TGmAXo1AF8xMxpPSPQ4qquVAOhszSgEi7HkdyIMT+GJdkilTYzmIDW+E7oQZ3sI6XBxW6WotamUr6O8FbPlDEMKNSBAJIuwDCATbYAmMV9TtFST+nZoyRy5eR+Jy8/wxDNZ+rVdwtfMPTBYUzVcs+jyJ1EAlbHTY4UPZ4/l1wbo1jB6/aEiPrtZpP20lT1jWYI956YjXzlJh8WvmK/3eFF/5i0f6cBXJDS0EWUsfQfxvhHLUlO5E+U4N3Y1NbX+VysqGp9nuQdjUdip6wVQEYa010AtlKA/yT/7tsV3cUCONczWa22kD2ksf75YJTyqW05Cqd/FUj8kHz+WLiLyYPYGXGk6akKDMlQWIIF+SiTNth88Tp9g0kLFQ+tSWQnTA0kQIIMkm8ER641lPstlqMSo0nYTfcnysZNv7GFHyjrSK9yzkc0UmZKtC22tHLB1fGWvlKds5urXkValWqly4ISmXZSoltINrWgzAHM4jWoBC1NQylCwBB+yGgCd2IHny88WJD6tRyrwF8m4pAlTKDTdZna5ws2aquKgfJ1KcmQ06puTBGkcjvhfaP7uvx/TNZihUqFkDTpN9R8zHXC9Tsp1DFlBC8lBJN48uXXF8c8tOsaroyIFCgaTe5JJ2A3x7I/STLI8yz8QaO7mwMweIztifo0v69zhlu007urUplWDodLSQIIEMsCQCGkTPLGo7N7EpvlKVZkZStapTZC06uCmwYsAIAgjT1nGfpZqk2deo7VKamq1RSqKzA6ywBDMB6m+2xxv/AKS/TzKZlVCUnogMDCqGB4dMWKx64zxurNrym5dKWp9G6YpngJI4wTcgbASRcTiooZcMGNQbOqg7GSYY/IgfPFn2p9JkqUWVdeqDusCPKdUx7Yzv18hF1cgYAURBN7k7yTjW3HfDKTPXKyqZWgTTIQ6RDVAbyKgOknkDqW8eYxYUOwMuSAEmDMknymD5i+MrSzsFpkhgAwtcAyBc7TjQ9h9os7kKrwBxEgQPed+nTFTLHynLHLxVhm+wqIVz3KKGKNad9Q4EvuRIjC2Y7J1OWGkAlRwj7IAspPoTPP0k4tkpmo2p/CBAG+/Trz89rAEk9RNViBEGx2jnJ/YFpP2oAEAYqzG+Clyk1tVUaChY0rTXRdhzAtqNtjsDabchjvZx7uyykjVxfZSPEx5TNh/SXatMk2EnxAOIn/1Ko5KPsp/WIGkABYuWOpQ29Vh/iVPJFmw5T1GDUpbsJIgJEUk1MDp1ATo3l+nkD57+YaqJUGpqa93SsHgAk+S2vMc9gB5kYfahq1rrsL5isftEX0joMQGjT31RdNFB8KmftT9pvWJ/2vXA57ka2XWmFJUBmA0gDYbkkdNlne5O2G8xUWhTKIoNSsoWTcw0SQD4BNhF2iTYY6qaQ2ZzBvuqbb7C/wAgOQknHMvRKhs1mPFuq7eljzOwHLc4VkE2Z7Z7Xqyo7x1ZxoVVYqFQW1aRYGLCB+WJ9pZ5kYVxVdTTKgBHaKkIFiops0Mshrypg7A4q+y8k1ep39XwzI+9G0eSDz6YDm5zdXTTtTQeLkAd2I6xYc49cRfjwvhczynlZZGi3dpJNwSZ5bE2tAvtgHZtc1WrOPCoUL6Sb+++OfSHOBE7pd2F+i/129jj30ayxCFjAVp33YGAP8ouepbpfTfLPp4fTU7aXlSC+jD/AOOOt2wP2G/1D8sVaOR5E+g/niJBJvf0P9IGOHTvPPn6Z3DfPC1WtRO9Nvc/zxxqB6z6/wC2OfVCeRPvP5YWjKVKFA/4AnqP4nAylHbuwPYYsDQUbj5j+mO6UgXj2nASlzXZ9MiQg/0/1wi3ZNJhen+GNQjobQD7WxNcoNyB7DANMNmfonSaYZlnoCPa++J5L6K00UAy/VoEdAOWN8uUB8IC9YnBDk1AkkfL+GHstMdley6IsKUx5gD/AJiDGK6r2TVXibcmSUB0j0jYDa+N4IVSLgdFH5nHkrgAFdVukfJgRisctFlhuMLSrOJMyPn+OGKWe8wP9tpxrsxlUq3ekAT9ocJPvzPzwhmfo2TdSD0O/uQP4Y2nyS92F+LKdlKKiQZkzc28R69OmIh9U6SZazPzA8l639pJwfP9k1KfjVlHmRb/AFC2K+tQI5Y0Z/6O1BSAsAUU+zyYjz+6PxPQX61LW3e1LKl1BsB5u3W3sBhYVCOZ9MTOZJ3ggX/lg2E6WWNWoKtQcK/qkPL77D9o2gHYfgrWp/WXDH9QnhH/AIh5t+7yn+eGHzIcEGYO48+nvg/fWsATyHL/AG9MAI9qVHcjL0gAzCXPJE2/Hy8h1wYU6dCmQLKtyebHz9Tt+GC0AEBAuWMsx3Y+Z/gNgLYWr5XvWAf9Wt4/bPX7o/EnpgCq7OyLV376qOE3C+f/ANR+OHu3O0O6p2PE1l/ifYfwxZOcZ+jljmavfOPhC1NT9rqfuk364BOX0wlbTTkdTH8IwdSl+EqbbGYHp54h3wkwPcyf98S8XnA8scjtTJXk7e9vfBaFIs0SoHmY+cTfAKkbRGGcqqqsnc39MLQQOXKhiGHlzBv0v+eE63scHqVXNiIBMnAjS8vyjAHKNIny+eLKhlxab4QhgdsNZapciDg0DYpr5DBDSHofOMCSuPfE5O+DQerUyRaPWPzwjUqNsTPk0Ake/liypwLg38o/rjtRZWNXDzEbexnACYYAQF1233/BvyxFawtAM+kD54OMkF4hxD5H+uAPxXJMdR/U4DE1mNh6WjFTnOyKb306PMpA/DbFqrTPEY9DjvuLegw5ddisl7sxX+jj6eFlceRGk/KSPxxRZ3IFCAyshO08/Sd8b99J3HyaPwwVGkaYkeTEn/lONJ8t8ssvhnjh80q5I+pwswK7jH0nO9gUGEwaZ81Fv9JxR5z6OVQvARUHSx+R/njSZ41lcMoyiuTYYYFQjDgyQBhwUbmCI/A4Xr5Vhswb8MWzLZhtY0sLHfqPL0OJd6MDqEjdTgLVx5HAb//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27" descr="https://encrypted-tbn2.gstatic.com/images?q=tbn:ANd9GcQqRK-30NECKK9CWT8cE2ZFQ_oe86aWxZ4Y32HIOFUmYbj8Uby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33" descr="http://2.bp.blogspot.com/-zNdt4hrywzw/T610iC3SBRI/AAAAAAAAALk/y0s2YlNQZMU/s1600/S-Curve.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35" descr="http://2.bp.blogspot.com/-zNdt4hrywzw/T610iC3SBRI/AAAAAAAAALk/y0s2YlNQZMU/s1600/S-Curve.PN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12" name="图示 11"/>
          <p:cNvGraphicFramePr/>
          <p:nvPr>
            <p:extLst>
              <p:ext uri="{D42A27DB-BD31-4B8C-83A1-F6EECF244321}">
                <p14:modId xmlns:p14="http://schemas.microsoft.com/office/powerpoint/2010/main" val="1184631289"/>
              </p:ext>
            </p:extLst>
          </p:nvPr>
        </p:nvGraphicFramePr>
        <p:xfrm>
          <a:off x="1169128" y="1518187"/>
          <a:ext cx="6749667" cy="4386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6806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E67DA60C76A54EADB29B096CB65BE3" ma:contentTypeVersion="1" ma:contentTypeDescription="Create a new document." ma:contentTypeScope="" ma:versionID="780d449f7202861cfead20317662c317">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B2F295F-DE73-4733-83E4-C4AA8649BA39}"/>
</file>

<file path=customXml/itemProps2.xml><?xml version="1.0" encoding="utf-8"?>
<ds:datastoreItem xmlns:ds="http://schemas.openxmlformats.org/officeDocument/2006/customXml" ds:itemID="{B966525C-B1CF-4F8F-BF8E-1B89F17FDC82}"/>
</file>

<file path=customXml/itemProps3.xml><?xml version="1.0" encoding="utf-8"?>
<ds:datastoreItem xmlns:ds="http://schemas.openxmlformats.org/officeDocument/2006/customXml" ds:itemID="{70CEAE03-C819-4471-AB58-49ABF09A9F70}"/>
</file>

<file path=docProps/app.xml><?xml version="1.0" encoding="utf-8"?>
<Properties xmlns="http://schemas.openxmlformats.org/officeDocument/2006/extended-properties" xmlns:vt="http://schemas.openxmlformats.org/officeDocument/2006/docPropsVTypes">
  <TotalTime>10742</TotalTime>
  <Words>1739</Words>
  <Application>Microsoft Office PowerPoint</Application>
  <PresentationFormat>全屏显示(4:3)</PresentationFormat>
  <Paragraphs>367</Paragraphs>
  <Slides>22</Slides>
  <Notes>20</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Theme</vt:lpstr>
      <vt:lpstr>ITU Regional Standardization Forum for Asia-Pacific  (Jakarta, Indonesia, 27-28 October 2015)</vt:lpstr>
      <vt:lpstr>CAICT Profile</vt:lpstr>
      <vt:lpstr>CAICT Profile – CTTL</vt:lpstr>
      <vt:lpstr>CAICT Profile – EMC Labs</vt:lpstr>
      <vt:lpstr>Proposals for pushing regional EMC cooperation</vt:lpstr>
      <vt:lpstr>EMC Conformity Assessment Overview</vt:lpstr>
      <vt:lpstr>EMC Conformity Assessment Overview</vt:lpstr>
      <vt:lpstr>EMC Standardization Organization Overview</vt:lpstr>
      <vt:lpstr>Key points of establishing an EMC lab</vt:lpstr>
      <vt:lpstr>Key points of establishing an EMC Lab</vt:lpstr>
      <vt:lpstr>Key points of establishing an EMC Lab</vt:lpstr>
      <vt:lpstr>Key points of establishing an EMC Lab</vt:lpstr>
      <vt:lpstr>Key points of establishing an EMC Lab</vt:lpstr>
      <vt:lpstr>Key points of establishing an EMC Lab</vt:lpstr>
      <vt:lpstr>Key points of establishing an EMC Lab</vt:lpstr>
      <vt:lpstr>Key points of establishing an EMC Lab</vt:lpstr>
      <vt:lpstr>Key points of establishing an EMC Lab</vt:lpstr>
      <vt:lpstr>Key points of establishing an EMC Lab</vt:lpstr>
      <vt:lpstr>Key points of establishing an EMC Lab</vt:lpstr>
      <vt:lpstr>Key points of establishing an EMC Lab</vt:lpstr>
      <vt:lpstr>Key points of establishing an EMC Lab</vt:lpstr>
      <vt:lpstr>Q&amp;A</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CAICT_Qu Pengfei</dc:creator>
  <cp:lastModifiedBy>屈鹏飞</cp:lastModifiedBy>
  <cp:revision>388</cp:revision>
  <cp:lastPrinted>2015-10-06T18:13:52Z</cp:lastPrinted>
  <dcterms:created xsi:type="dcterms:W3CDTF">2014-09-01T15:38:30Z</dcterms:created>
  <dcterms:modified xsi:type="dcterms:W3CDTF">2015-10-26T15:59:55Z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0x01010039E67DA60C76A54EADB29B096CB65BE3</vt:lpwstr>
  </property>
</Properties>
</file>