
<file path=[Content_Types].xml><?xml version="1.0" encoding="utf-8"?>
<Types xmlns="http://schemas.openxmlformats.org/package/2006/content-types">
  <Default Extension="bin" ContentType="application/vnd.openxmlformats-officedocument.presentationml.printerSetting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01" r:id="rId2"/>
    <p:sldId id="304" r:id="rId3"/>
    <p:sldId id="319" r:id="rId4"/>
    <p:sldId id="321" r:id="rId5"/>
    <p:sldId id="323" r:id="rId6"/>
    <p:sldId id="303" r:id="rId7"/>
    <p:sldId id="305" r:id="rId8"/>
    <p:sldId id="306" r:id="rId9"/>
    <p:sldId id="307" r:id="rId10"/>
    <p:sldId id="325" r:id="rId11"/>
    <p:sldId id="309" r:id="rId12"/>
    <p:sldId id="327" r:id="rId13"/>
    <p:sldId id="328" r:id="rId14"/>
    <p:sldId id="329" r:id="rId15"/>
    <p:sldId id="330" r:id="rId16"/>
    <p:sldId id="310" r:id="rId17"/>
    <p:sldId id="311" r:id="rId18"/>
    <p:sldId id="312" r:id="rId19"/>
    <p:sldId id="313" r:id="rId20"/>
    <p:sldId id="314" r:id="rId21"/>
    <p:sldId id="315" r:id="rId22"/>
    <p:sldId id="316" r:id="rId23"/>
    <p:sldId id="317" r:id="rId24"/>
    <p:sldId id="322" r:id="rId25"/>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72257" autoAdjust="0"/>
  </p:normalViewPr>
  <p:slideViewPr>
    <p:cSldViewPr snapToGrid="0" snapToObjects="1" showGuides="1">
      <p:cViewPr>
        <p:scale>
          <a:sx n="85" d="100"/>
          <a:sy n="85" d="100"/>
        </p:scale>
        <p:origin x="-1416" y="3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2.xml"/><Relationship Id="rId25" Type="http://schemas.openxmlformats.org/officeDocument/2006/relationships/slide" Target="slides/slide24.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33" Type="http://schemas.openxmlformats.org/officeDocument/2006/relationships/customXml" Target="../customXml/item1.xml"/><Relationship Id="rId20" Type="http://schemas.openxmlformats.org/officeDocument/2006/relationships/slide" Target="slides/slide19.xml"/><Relationship Id="rId29" Type="http://schemas.openxmlformats.org/officeDocument/2006/relationships/presProps" Target="presProps.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slide" Target="slides/slide23.xml"/><Relationship Id="rId32" Type="http://schemas.openxmlformats.org/officeDocument/2006/relationships/tableStyles" Target="tableStyle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printerSettings" Target="printerSettings/printerSettings1.bin"/><Relationship Id="rId15" Type="http://schemas.openxmlformats.org/officeDocument/2006/relationships/slide" Target="slides/slide14.xml"/><Relationship Id="rId5" Type="http://schemas.openxmlformats.org/officeDocument/2006/relationships/slide" Target="slides/slide4.xml"/><Relationship Id="rId3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9DCAB-041B-6C49-91BE-D97D08199C55}" type="doc">
      <dgm:prSet loTypeId="urn:microsoft.com/office/officeart/2005/8/layout/process1" loCatId="" qsTypeId="urn:microsoft.com/office/officeart/2005/8/quickstyle/simple4" qsCatId="simple" csTypeId="urn:microsoft.com/office/officeart/2005/8/colors/accent1_2" csCatId="accent1" phldr="1"/>
      <dgm:spPr/>
    </dgm:pt>
    <dgm:pt modelId="{7ACDA2C7-DC35-9045-AE39-32E929A201AB}">
      <dgm:prSet phldrT="[Text]"/>
      <dgm:spPr/>
      <dgm:t>
        <a:bodyPr/>
        <a:lstStyle/>
        <a:p>
          <a:r>
            <a:rPr lang="en-US" dirty="0" smtClean="0"/>
            <a:t>BBPPT</a:t>
          </a:r>
          <a:endParaRPr lang="en-US" dirty="0"/>
        </a:p>
      </dgm:t>
    </dgm:pt>
    <dgm:pt modelId="{12DE2401-38B0-A449-86DD-C700B3B202DD}" type="parTrans" cxnId="{F62BE56D-AACE-5D45-86A2-2CAFC006EF5B}">
      <dgm:prSet/>
      <dgm:spPr/>
      <dgm:t>
        <a:bodyPr/>
        <a:lstStyle/>
        <a:p>
          <a:endParaRPr lang="en-US"/>
        </a:p>
      </dgm:t>
    </dgm:pt>
    <dgm:pt modelId="{84905D3F-F61B-1847-9C11-7B372D8B2F53}" type="sibTrans" cxnId="{F62BE56D-AACE-5D45-86A2-2CAFC006EF5B}">
      <dgm:prSet/>
      <dgm:spPr/>
      <dgm:t>
        <a:bodyPr/>
        <a:lstStyle/>
        <a:p>
          <a:endParaRPr lang="en-US"/>
        </a:p>
      </dgm:t>
    </dgm:pt>
    <dgm:pt modelId="{9BF0383A-5AD0-4942-81AE-C719CCF4C11E}">
      <dgm:prSet phldrT="[Text]"/>
      <dgm:spPr/>
      <dgm:t>
        <a:bodyPr/>
        <a:lstStyle/>
        <a:p>
          <a:r>
            <a:rPr lang="en-US" dirty="0" smtClean="0"/>
            <a:t>KAN</a:t>
          </a:r>
          <a:endParaRPr lang="en-US" dirty="0"/>
        </a:p>
      </dgm:t>
    </dgm:pt>
    <dgm:pt modelId="{325D1A3E-70AB-6441-AB12-3860DFA9EB3D}" type="parTrans" cxnId="{41FD71BB-D34C-234D-85E0-1C2A7AF082B2}">
      <dgm:prSet/>
      <dgm:spPr/>
      <dgm:t>
        <a:bodyPr/>
        <a:lstStyle/>
        <a:p>
          <a:endParaRPr lang="en-US"/>
        </a:p>
      </dgm:t>
    </dgm:pt>
    <dgm:pt modelId="{22E7E350-FE45-8341-87AB-ED8C77A7ABD6}" type="sibTrans" cxnId="{41FD71BB-D34C-234D-85E0-1C2A7AF082B2}">
      <dgm:prSet/>
      <dgm:spPr/>
      <dgm:t>
        <a:bodyPr/>
        <a:lstStyle/>
        <a:p>
          <a:endParaRPr lang="en-US"/>
        </a:p>
      </dgm:t>
    </dgm:pt>
    <dgm:pt modelId="{A5A7F643-1C53-9B4D-BEAD-3DDE162E4F8F}">
      <dgm:prSet phldrT="[Text]"/>
      <dgm:spPr/>
      <dgm:t>
        <a:bodyPr/>
        <a:lstStyle/>
        <a:p>
          <a:r>
            <a:rPr lang="en-US" dirty="0" smtClean="0"/>
            <a:t>APLAC</a:t>
          </a:r>
          <a:endParaRPr lang="en-US" dirty="0"/>
        </a:p>
      </dgm:t>
    </dgm:pt>
    <dgm:pt modelId="{0B816564-C713-A649-B811-C5286AB8812C}" type="parTrans" cxnId="{3066884A-7CB4-DA40-B602-674EF5CD153F}">
      <dgm:prSet/>
      <dgm:spPr/>
      <dgm:t>
        <a:bodyPr/>
        <a:lstStyle/>
        <a:p>
          <a:endParaRPr lang="en-US"/>
        </a:p>
      </dgm:t>
    </dgm:pt>
    <dgm:pt modelId="{CB48E183-680E-5745-B7FB-D430A9824298}" type="sibTrans" cxnId="{3066884A-7CB4-DA40-B602-674EF5CD153F}">
      <dgm:prSet/>
      <dgm:spPr/>
      <dgm:t>
        <a:bodyPr/>
        <a:lstStyle/>
        <a:p>
          <a:endParaRPr lang="en-US"/>
        </a:p>
      </dgm:t>
    </dgm:pt>
    <dgm:pt modelId="{20E4C3A8-9538-A344-B81A-60DB0F79F6D2}">
      <dgm:prSet/>
      <dgm:spPr/>
      <dgm:t>
        <a:bodyPr/>
        <a:lstStyle/>
        <a:p>
          <a:r>
            <a:rPr lang="en-US" dirty="0" smtClean="0"/>
            <a:t>ILAC</a:t>
          </a:r>
          <a:endParaRPr lang="en-US" dirty="0"/>
        </a:p>
      </dgm:t>
    </dgm:pt>
    <dgm:pt modelId="{9234A749-E60D-0042-B52C-3FAE3B93A517}" type="parTrans" cxnId="{AAB94E48-E0C3-7B44-A9BF-19495503FACB}">
      <dgm:prSet/>
      <dgm:spPr/>
      <dgm:t>
        <a:bodyPr/>
        <a:lstStyle/>
        <a:p>
          <a:endParaRPr lang="en-US"/>
        </a:p>
      </dgm:t>
    </dgm:pt>
    <dgm:pt modelId="{D3061B3D-ACA9-D14F-B961-D128A1758EF1}" type="sibTrans" cxnId="{AAB94E48-E0C3-7B44-A9BF-19495503FACB}">
      <dgm:prSet/>
      <dgm:spPr/>
      <dgm:t>
        <a:bodyPr/>
        <a:lstStyle/>
        <a:p>
          <a:endParaRPr lang="en-US"/>
        </a:p>
      </dgm:t>
    </dgm:pt>
    <dgm:pt modelId="{114BE67F-0455-854E-8EB8-7EBC8F11492D}" type="pres">
      <dgm:prSet presAssocID="{B8F9DCAB-041B-6C49-91BE-D97D08199C55}" presName="Name0" presStyleCnt="0">
        <dgm:presLayoutVars>
          <dgm:dir/>
          <dgm:resizeHandles val="exact"/>
        </dgm:presLayoutVars>
      </dgm:prSet>
      <dgm:spPr/>
    </dgm:pt>
    <dgm:pt modelId="{CF3B0AEA-33E6-2B46-96AE-5AD8C0D65A85}" type="pres">
      <dgm:prSet presAssocID="{7ACDA2C7-DC35-9045-AE39-32E929A201AB}" presName="node" presStyleLbl="node1" presStyleIdx="0" presStyleCnt="4" custLinFactY="-24363" custLinFactNeighborY="-100000">
        <dgm:presLayoutVars>
          <dgm:bulletEnabled val="1"/>
        </dgm:presLayoutVars>
      </dgm:prSet>
      <dgm:spPr/>
      <dgm:t>
        <a:bodyPr/>
        <a:lstStyle/>
        <a:p>
          <a:endParaRPr lang="en-US"/>
        </a:p>
      </dgm:t>
    </dgm:pt>
    <dgm:pt modelId="{D4DAD8B2-E474-9644-87A4-33DE8C54508E}" type="pres">
      <dgm:prSet presAssocID="{84905D3F-F61B-1847-9C11-7B372D8B2F53}" presName="sibTrans" presStyleLbl="sibTrans2D1" presStyleIdx="0" presStyleCnt="3"/>
      <dgm:spPr/>
      <dgm:t>
        <a:bodyPr/>
        <a:lstStyle/>
        <a:p>
          <a:endParaRPr lang="en-US"/>
        </a:p>
      </dgm:t>
    </dgm:pt>
    <dgm:pt modelId="{6EC093CA-7CB1-5942-91C1-6A094291E5CA}" type="pres">
      <dgm:prSet presAssocID="{84905D3F-F61B-1847-9C11-7B372D8B2F53}" presName="connectorText" presStyleLbl="sibTrans2D1" presStyleIdx="0" presStyleCnt="3"/>
      <dgm:spPr/>
      <dgm:t>
        <a:bodyPr/>
        <a:lstStyle/>
        <a:p>
          <a:endParaRPr lang="en-US"/>
        </a:p>
      </dgm:t>
    </dgm:pt>
    <dgm:pt modelId="{67AAC69A-6907-C84B-85B8-1B2A33636DAC}" type="pres">
      <dgm:prSet presAssocID="{9BF0383A-5AD0-4942-81AE-C719CCF4C11E}" presName="node" presStyleLbl="node1" presStyleIdx="1" presStyleCnt="4" custLinFactY="-24363" custLinFactNeighborY="-100000">
        <dgm:presLayoutVars>
          <dgm:bulletEnabled val="1"/>
        </dgm:presLayoutVars>
      </dgm:prSet>
      <dgm:spPr/>
      <dgm:t>
        <a:bodyPr/>
        <a:lstStyle/>
        <a:p>
          <a:endParaRPr lang="en-US"/>
        </a:p>
      </dgm:t>
    </dgm:pt>
    <dgm:pt modelId="{562B9FB6-2FF1-C543-B74F-84A263ACA8DF}" type="pres">
      <dgm:prSet presAssocID="{22E7E350-FE45-8341-87AB-ED8C77A7ABD6}" presName="sibTrans" presStyleLbl="sibTrans2D1" presStyleIdx="1" presStyleCnt="3"/>
      <dgm:spPr/>
      <dgm:t>
        <a:bodyPr/>
        <a:lstStyle/>
        <a:p>
          <a:endParaRPr lang="en-US"/>
        </a:p>
      </dgm:t>
    </dgm:pt>
    <dgm:pt modelId="{8291ED0E-113A-F349-866E-C81843217022}" type="pres">
      <dgm:prSet presAssocID="{22E7E350-FE45-8341-87AB-ED8C77A7ABD6}" presName="connectorText" presStyleLbl="sibTrans2D1" presStyleIdx="1" presStyleCnt="3"/>
      <dgm:spPr/>
      <dgm:t>
        <a:bodyPr/>
        <a:lstStyle/>
        <a:p>
          <a:endParaRPr lang="en-US"/>
        </a:p>
      </dgm:t>
    </dgm:pt>
    <dgm:pt modelId="{6EFFA9D2-5DAA-3045-84A0-62AAEC98FFFF}" type="pres">
      <dgm:prSet presAssocID="{A5A7F643-1C53-9B4D-BEAD-3DDE162E4F8F}" presName="node" presStyleLbl="node1" presStyleIdx="2" presStyleCnt="4" custLinFactY="-24363" custLinFactNeighborY="-100000">
        <dgm:presLayoutVars>
          <dgm:bulletEnabled val="1"/>
        </dgm:presLayoutVars>
      </dgm:prSet>
      <dgm:spPr/>
      <dgm:t>
        <a:bodyPr/>
        <a:lstStyle/>
        <a:p>
          <a:endParaRPr lang="en-US"/>
        </a:p>
      </dgm:t>
    </dgm:pt>
    <dgm:pt modelId="{2C7E09FC-08DF-B845-A6C1-BB7DF1B0C064}" type="pres">
      <dgm:prSet presAssocID="{CB48E183-680E-5745-B7FB-D430A9824298}" presName="sibTrans" presStyleLbl="sibTrans2D1" presStyleIdx="2" presStyleCnt="3"/>
      <dgm:spPr/>
      <dgm:t>
        <a:bodyPr/>
        <a:lstStyle/>
        <a:p>
          <a:endParaRPr lang="en-US"/>
        </a:p>
      </dgm:t>
    </dgm:pt>
    <dgm:pt modelId="{DF3AB968-E26D-B946-8D4E-239A218594EE}" type="pres">
      <dgm:prSet presAssocID="{CB48E183-680E-5745-B7FB-D430A9824298}" presName="connectorText" presStyleLbl="sibTrans2D1" presStyleIdx="2" presStyleCnt="3"/>
      <dgm:spPr/>
      <dgm:t>
        <a:bodyPr/>
        <a:lstStyle/>
        <a:p>
          <a:endParaRPr lang="en-US"/>
        </a:p>
      </dgm:t>
    </dgm:pt>
    <dgm:pt modelId="{ECF11613-5830-FA46-8428-3B4D897353C1}" type="pres">
      <dgm:prSet presAssocID="{20E4C3A8-9538-A344-B81A-60DB0F79F6D2}" presName="node" presStyleLbl="node1" presStyleIdx="3" presStyleCnt="4" custLinFactY="-24363" custLinFactNeighborY="-100000">
        <dgm:presLayoutVars>
          <dgm:bulletEnabled val="1"/>
        </dgm:presLayoutVars>
      </dgm:prSet>
      <dgm:spPr/>
      <dgm:t>
        <a:bodyPr/>
        <a:lstStyle/>
        <a:p>
          <a:endParaRPr lang="en-US"/>
        </a:p>
      </dgm:t>
    </dgm:pt>
  </dgm:ptLst>
  <dgm:cxnLst>
    <dgm:cxn modelId="{9B5A3A5D-9311-6248-9166-16D5DB8354F0}" type="presOf" srcId="{CB48E183-680E-5745-B7FB-D430A9824298}" destId="{DF3AB968-E26D-B946-8D4E-239A218594EE}" srcOrd="1" destOrd="0" presId="urn:microsoft.com/office/officeart/2005/8/layout/process1"/>
    <dgm:cxn modelId="{477DDFAC-9A37-0742-A01C-4D6429382226}" type="presOf" srcId="{84905D3F-F61B-1847-9C11-7B372D8B2F53}" destId="{6EC093CA-7CB1-5942-91C1-6A094291E5CA}" srcOrd="1" destOrd="0" presId="urn:microsoft.com/office/officeart/2005/8/layout/process1"/>
    <dgm:cxn modelId="{F62BE56D-AACE-5D45-86A2-2CAFC006EF5B}" srcId="{B8F9DCAB-041B-6C49-91BE-D97D08199C55}" destId="{7ACDA2C7-DC35-9045-AE39-32E929A201AB}" srcOrd="0" destOrd="0" parTransId="{12DE2401-38B0-A449-86DD-C700B3B202DD}" sibTransId="{84905D3F-F61B-1847-9C11-7B372D8B2F53}"/>
    <dgm:cxn modelId="{5133293B-A8D3-2B4E-9D12-BE4F341771ED}" type="presOf" srcId="{B8F9DCAB-041B-6C49-91BE-D97D08199C55}" destId="{114BE67F-0455-854E-8EB8-7EBC8F11492D}" srcOrd="0" destOrd="0" presId="urn:microsoft.com/office/officeart/2005/8/layout/process1"/>
    <dgm:cxn modelId="{838D3706-EFAD-6F4F-BF16-06872628DE76}" type="presOf" srcId="{84905D3F-F61B-1847-9C11-7B372D8B2F53}" destId="{D4DAD8B2-E474-9644-87A4-33DE8C54508E}" srcOrd="0" destOrd="0" presId="urn:microsoft.com/office/officeart/2005/8/layout/process1"/>
    <dgm:cxn modelId="{D088823F-9063-D841-9AFA-5B51217340FB}" type="presOf" srcId="{22E7E350-FE45-8341-87AB-ED8C77A7ABD6}" destId="{562B9FB6-2FF1-C543-B74F-84A263ACA8DF}" srcOrd="0" destOrd="0" presId="urn:microsoft.com/office/officeart/2005/8/layout/process1"/>
    <dgm:cxn modelId="{2F836925-02EB-BA42-9F18-71B0143A81D8}" type="presOf" srcId="{A5A7F643-1C53-9B4D-BEAD-3DDE162E4F8F}" destId="{6EFFA9D2-5DAA-3045-84A0-62AAEC98FFFF}" srcOrd="0" destOrd="0" presId="urn:microsoft.com/office/officeart/2005/8/layout/process1"/>
    <dgm:cxn modelId="{4B643BD1-389C-CB40-9392-A44066E46642}" type="presOf" srcId="{20E4C3A8-9538-A344-B81A-60DB0F79F6D2}" destId="{ECF11613-5830-FA46-8428-3B4D897353C1}" srcOrd="0" destOrd="0" presId="urn:microsoft.com/office/officeart/2005/8/layout/process1"/>
    <dgm:cxn modelId="{F38999B0-0AF3-3347-8950-29B4581472C7}" type="presOf" srcId="{7ACDA2C7-DC35-9045-AE39-32E929A201AB}" destId="{CF3B0AEA-33E6-2B46-96AE-5AD8C0D65A85}" srcOrd="0" destOrd="0" presId="urn:microsoft.com/office/officeart/2005/8/layout/process1"/>
    <dgm:cxn modelId="{41FD71BB-D34C-234D-85E0-1C2A7AF082B2}" srcId="{B8F9DCAB-041B-6C49-91BE-D97D08199C55}" destId="{9BF0383A-5AD0-4942-81AE-C719CCF4C11E}" srcOrd="1" destOrd="0" parTransId="{325D1A3E-70AB-6441-AB12-3860DFA9EB3D}" sibTransId="{22E7E350-FE45-8341-87AB-ED8C77A7ABD6}"/>
    <dgm:cxn modelId="{AAB94E48-E0C3-7B44-A9BF-19495503FACB}" srcId="{B8F9DCAB-041B-6C49-91BE-D97D08199C55}" destId="{20E4C3A8-9538-A344-B81A-60DB0F79F6D2}" srcOrd="3" destOrd="0" parTransId="{9234A749-E60D-0042-B52C-3FAE3B93A517}" sibTransId="{D3061B3D-ACA9-D14F-B961-D128A1758EF1}"/>
    <dgm:cxn modelId="{7EAE12A8-9A93-6446-9A43-678AB8BC79EC}" type="presOf" srcId="{9BF0383A-5AD0-4942-81AE-C719CCF4C11E}" destId="{67AAC69A-6907-C84B-85B8-1B2A33636DAC}" srcOrd="0" destOrd="0" presId="urn:microsoft.com/office/officeart/2005/8/layout/process1"/>
    <dgm:cxn modelId="{758F03BF-24DF-3840-8F60-6ECC74A7D7E7}" type="presOf" srcId="{22E7E350-FE45-8341-87AB-ED8C77A7ABD6}" destId="{8291ED0E-113A-F349-866E-C81843217022}" srcOrd="1" destOrd="0" presId="urn:microsoft.com/office/officeart/2005/8/layout/process1"/>
    <dgm:cxn modelId="{3066884A-7CB4-DA40-B602-674EF5CD153F}" srcId="{B8F9DCAB-041B-6C49-91BE-D97D08199C55}" destId="{A5A7F643-1C53-9B4D-BEAD-3DDE162E4F8F}" srcOrd="2" destOrd="0" parTransId="{0B816564-C713-A649-B811-C5286AB8812C}" sibTransId="{CB48E183-680E-5745-B7FB-D430A9824298}"/>
    <dgm:cxn modelId="{2485094A-E2BD-D141-9241-7C49FE848228}" type="presOf" srcId="{CB48E183-680E-5745-B7FB-D430A9824298}" destId="{2C7E09FC-08DF-B845-A6C1-BB7DF1B0C064}" srcOrd="0" destOrd="0" presId="urn:microsoft.com/office/officeart/2005/8/layout/process1"/>
    <dgm:cxn modelId="{86A25AA3-7FB2-BB47-8DE8-66F18CBA77C7}" type="presParOf" srcId="{114BE67F-0455-854E-8EB8-7EBC8F11492D}" destId="{CF3B0AEA-33E6-2B46-96AE-5AD8C0D65A85}" srcOrd="0" destOrd="0" presId="urn:microsoft.com/office/officeart/2005/8/layout/process1"/>
    <dgm:cxn modelId="{93D074A9-757E-D149-B19C-E38EB0B05F2F}" type="presParOf" srcId="{114BE67F-0455-854E-8EB8-7EBC8F11492D}" destId="{D4DAD8B2-E474-9644-87A4-33DE8C54508E}" srcOrd="1" destOrd="0" presId="urn:microsoft.com/office/officeart/2005/8/layout/process1"/>
    <dgm:cxn modelId="{A9CE25A2-FCD3-D042-83FB-98DAD90FE70A}" type="presParOf" srcId="{D4DAD8B2-E474-9644-87A4-33DE8C54508E}" destId="{6EC093CA-7CB1-5942-91C1-6A094291E5CA}" srcOrd="0" destOrd="0" presId="urn:microsoft.com/office/officeart/2005/8/layout/process1"/>
    <dgm:cxn modelId="{68CA0172-79E5-7249-A5A0-B597F3898315}" type="presParOf" srcId="{114BE67F-0455-854E-8EB8-7EBC8F11492D}" destId="{67AAC69A-6907-C84B-85B8-1B2A33636DAC}" srcOrd="2" destOrd="0" presId="urn:microsoft.com/office/officeart/2005/8/layout/process1"/>
    <dgm:cxn modelId="{216F3EC6-49D3-F349-8D31-2992E8471CBD}" type="presParOf" srcId="{114BE67F-0455-854E-8EB8-7EBC8F11492D}" destId="{562B9FB6-2FF1-C543-B74F-84A263ACA8DF}" srcOrd="3" destOrd="0" presId="urn:microsoft.com/office/officeart/2005/8/layout/process1"/>
    <dgm:cxn modelId="{72D424FB-5024-E74D-8CCB-4CF710AF31BF}" type="presParOf" srcId="{562B9FB6-2FF1-C543-B74F-84A263ACA8DF}" destId="{8291ED0E-113A-F349-866E-C81843217022}" srcOrd="0" destOrd="0" presId="urn:microsoft.com/office/officeart/2005/8/layout/process1"/>
    <dgm:cxn modelId="{87E9DC6B-D0FF-5B4A-BB88-6B72A4812830}" type="presParOf" srcId="{114BE67F-0455-854E-8EB8-7EBC8F11492D}" destId="{6EFFA9D2-5DAA-3045-84A0-62AAEC98FFFF}" srcOrd="4" destOrd="0" presId="urn:microsoft.com/office/officeart/2005/8/layout/process1"/>
    <dgm:cxn modelId="{101AB48D-6A3D-FE44-A42D-2C957680F72D}" type="presParOf" srcId="{114BE67F-0455-854E-8EB8-7EBC8F11492D}" destId="{2C7E09FC-08DF-B845-A6C1-BB7DF1B0C064}" srcOrd="5" destOrd="0" presId="urn:microsoft.com/office/officeart/2005/8/layout/process1"/>
    <dgm:cxn modelId="{EB65FF57-B906-094A-B417-0914529A0650}" type="presParOf" srcId="{2C7E09FC-08DF-B845-A6C1-BB7DF1B0C064}" destId="{DF3AB968-E26D-B946-8D4E-239A218594EE}" srcOrd="0" destOrd="0" presId="urn:microsoft.com/office/officeart/2005/8/layout/process1"/>
    <dgm:cxn modelId="{5D9CD4A4-18A4-554E-8F39-DEB2428CF050}" type="presParOf" srcId="{114BE67F-0455-854E-8EB8-7EBC8F11492D}" destId="{ECF11613-5830-FA46-8428-3B4D897353C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B0AEA-33E6-2B46-96AE-5AD8C0D65A85}">
      <dsp:nvSpPr>
        <dsp:cNvPr id="0" name=""/>
        <dsp:cNvSpPr/>
      </dsp:nvSpPr>
      <dsp:spPr>
        <a:xfrm>
          <a:off x="3633" y="0"/>
          <a:ext cx="1588544" cy="95312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BBPPT</a:t>
          </a:r>
          <a:endParaRPr lang="en-US" sz="3700" kern="1200" dirty="0"/>
        </a:p>
      </dsp:txBody>
      <dsp:txXfrm>
        <a:off x="31549" y="27916"/>
        <a:ext cx="1532712" cy="897294"/>
      </dsp:txXfrm>
    </dsp:sp>
    <dsp:sp modelId="{D4DAD8B2-E474-9644-87A4-33DE8C54508E}">
      <dsp:nvSpPr>
        <dsp:cNvPr id="0" name=""/>
        <dsp:cNvSpPr/>
      </dsp:nvSpPr>
      <dsp:spPr>
        <a:xfrm>
          <a:off x="1751032" y="279583"/>
          <a:ext cx="336771" cy="39395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51032" y="358375"/>
        <a:ext cx="235740" cy="236375"/>
      </dsp:txXfrm>
    </dsp:sp>
    <dsp:sp modelId="{67AAC69A-6907-C84B-85B8-1B2A33636DAC}">
      <dsp:nvSpPr>
        <dsp:cNvPr id="0" name=""/>
        <dsp:cNvSpPr/>
      </dsp:nvSpPr>
      <dsp:spPr>
        <a:xfrm>
          <a:off x="2227596" y="0"/>
          <a:ext cx="1588544" cy="95312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KAN</a:t>
          </a:r>
          <a:endParaRPr lang="en-US" sz="3700" kern="1200" dirty="0"/>
        </a:p>
      </dsp:txBody>
      <dsp:txXfrm>
        <a:off x="2255512" y="27916"/>
        <a:ext cx="1532712" cy="897294"/>
      </dsp:txXfrm>
    </dsp:sp>
    <dsp:sp modelId="{562B9FB6-2FF1-C543-B74F-84A263ACA8DF}">
      <dsp:nvSpPr>
        <dsp:cNvPr id="0" name=""/>
        <dsp:cNvSpPr/>
      </dsp:nvSpPr>
      <dsp:spPr>
        <a:xfrm>
          <a:off x="3974995" y="279583"/>
          <a:ext cx="336771" cy="39395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974995" y="358375"/>
        <a:ext cx="235740" cy="236375"/>
      </dsp:txXfrm>
    </dsp:sp>
    <dsp:sp modelId="{6EFFA9D2-5DAA-3045-84A0-62AAEC98FFFF}">
      <dsp:nvSpPr>
        <dsp:cNvPr id="0" name=""/>
        <dsp:cNvSpPr/>
      </dsp:nvSpPr>
      <dsp:spPr>
        <a:xfrm>
          <a:off x="4451558" y="0"/>
          <a:ext cx="1588544" cy="95312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APLAC</a:t>
          </a:r>
          <a:endParaRPr lang="en-US" sz="3700" kern="1200" dirty="0"/>
        </a:p>
      </dsp:txBody>
      <dsp:txXfrm>
        <a:off x="4479474" y="27916"/>
        <a:ext cx="1532712" cy="897294"/>
      </dsp:txXfrm>
    </dsp:sp>
    <dsp:sp modelId="{2C7E09FC-08DF-B845-A6C1-BB7DF1B0C064}">
      <dsp:nvSpPr>
        <dsp:cNvPr id="0" name=""/>
        <dsp:cNvSpPr/>
      </dsp:nvSpPr>
      <dsp:spPr>
        <a:xfrm>
          <a:off x="6198958" y="279583"/>
          <a:ext cx="336771" cy="39395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198958" y="358375"/>
        <a:ext cx="235740" cy="236375"/>
      </dsp:txXfrm>
    </dsp:sp>
    <dsp:sp modelId="{ECF11613-5830-FA46-8428-3B4D897353C1}">
      <dsp:nvSpPr>
        <dsp:cNvPr id="0" name=""/>
        <dsp:cNvSpPr/>
      </dsp:nvSpPr>
      <dsp:spPr>
        <a:xfrm>
          <a:off x="6675521" y="0"/>
          <a:ext cx="1588544" cy="95312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ILAC</a:t>
          </a:r>
          <a:endParaRPr lang="en-US" sz="3700" kern="1200" dirty="0"/>
        </a:p>
      </dsp:txBody>
      <dsp:txXfrm>
        <a:off x="6703437" y="27916"/>
        <a:ext cx="1532712" cy="8972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26/10/15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26/10/15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a:t>
            </a:r>
          </a:p>
          <a:p>
            <a:r>
              <a:rPr lang="en-US" dirty="0" smtClean="0"/>
              <a:t>In this opportunity I would like to delivery the presentation in the ITU Regional </a:t>
            </a:r>
            <a:r>
              <a:rPr lang="en-US" dirty="0" err="1" smtClean="0"/>
              <a:t>Standarisation</a:t>
            </a:r>
            <a:r>
              <a:rPr lang="en-US" dirty="0" smtClean="0"/>
              <a:t> Forum for Asia-Pacific</a:t>
            </a:r>
          </a:p>
          <a:p>
            <a:endParaRPr lang="en-US" dirty="0" smtClean="0"/>
          </a:p>
          <a:p>
            <a:r>
              <a:rPr lang="en-US" dirty="0" smtClean="0"/>
              <a:t>With the title</a:t>
            </a:r>
            <a:r>
              <a:rPr lang="en-US" baseline="0" dirty="0" smtClean="0"/>
              <a:t> BBPPT Laboratory Road</a:t>
            </a:r>
          </a:p>
          <a:p>
            <a:endParaRPr lang="en-US" baseline="0" dirty="0" smtClean="0"/>
          </a:p>
          <a:p>
            <a:r>
              <a:rPr lang="en-US" baseline="0" dirty="0" smtClean="0"/>
              <a:t>Let me Introduce myself</a:t>
            </a:r>
          </a:p>
          <a:p>
            <a:r>
              <a:rPr lang="en-US" baseline="0" dirty="0" smtClean="0"/>
              <a:t>My name is Dodik Sudiyono you can call me </a:t>
            </a:r>
            <a:r>
              <a:rPr lang="en-US" baseline="0" dirty="0" err="1" smtClean="0"/>
              <a:t>dodi</a:t>
            </a:r>
            <a:r>
              <a:rPr lang="en-US" baseline="0" dirty="0" smtClean="0"/>
              <a:t> as in email </a:t>
            </a:r>
          </a:p>
          <a:p>
            <a:r>
              <a:rPr lang="en-US" baseline="0" dirty="0" smtClean="0"/>
              <a:t>I responsible for the Technical laboratory facility in BBPPT since 2012, it almost 3 year 8 month</a:t>
            </a: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BPPT Organization Structure based</a:t>
            </a:r>
            <a:r>
              <a:rPr lang="en-US" baseline="0" dirty="0" smtClean="0"/>
              <a:t> on ISO/IEC 17025 to be</a:t>
            </a:r>
          </a:p>
          <a:p>
            <a:endParaRPr lang="en-US" dirty="0" smtClean="0"/>
          </a:p>
          <a:p>
            <a:r>
              <a:rPr lang="en-US" dirty="0" smtClean="0"/>
              <a:t>General Manager top management cover 4 Manager</a:t>
            </a:r>
          </a:p>
          <a:p>
            <a:endParaRPr lang="en-US" dirty="0" smtClean="0"/>
          </a:p>
          <a:p>
            <a:r>
              <a:rPr lang="en-US" dirty="0" smtClean="0"/>
              <a:t>Technical Manager</a:t>
            </a:r>
          </a:p>
          <a:p>
            <a:r>
              <a:rPr lang="en-US" dirty="0" smtClean="0"/>
              <a:t>Quality Manager</a:t>
            </a:r>
          </a:p>
          <a:p>
            <a:r>
              <a:rPr lang="en-US" dirty="0" smtClean="0"/>
              <a:t>Customer</a:t>
            </a:r>
            <a:r>
              <a:rPr lang="en-US" baseline="0" dirty="0" smtClean="0"/>
              <a:t> Service Manager</a:t>
            </a:r>
          </a:p>
          <a:p>
            <a:r>
              <a:rPr lang="en-US" baseline="0" dirty="0" smtClean="0"/>
              <a:t>Administration Manager</a:t>
            </a:r>
          </a:p>
          <a:p>
            <a:endParaRPr lang="en-US" baseline="0" dirty="0" smtClean="0"/>
          </a:p>
          <a:p>
            <a:r>
              <a:rPr lang="en-US" baseline="0" dirty="0" smtClean="0"/>
              <a:t>So we have double responsibility in organization under Ministerial Decree and ISO 17025</a:t>
            </a: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10</a:t>
            </a:fld>
            <a:endParaRPr lang="en-US"/>
          </a:p>
        </p:txBody>
      </p:sp>
    </p:spTree>
    <p:extLst>
      <p:ext uri="{BB962C8B-B14F-4D97-AF65-F5344CB8AC3E}">
        <p14:creationId xmlns:p14="http://schemas.microsoft.com/office/powerpoint/2010/main" val="253928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Referring to Conformance and Interoperability guideline</a:t>
            </a:r>
            <a:r>
              <a:rPr lang="en-US" baseline="0" dirty="0" smtClean="0"/>
              <a:t> </a:t>
            </a:r>
            <a:r>
              <a:rPr lang="en-US" dirty="0" smtClean="0"/>
              <a:t>document report feasibility study for A CONFORMANCE TESTING CENTER mention</a:t>
            </a:r>
            <a:r>
              <a:rPr lang="en-US" baseline="0" dirty="0" smtClean="0"/>
              <a:t> clearly that </a:t>
            </a:r>
          </a:p>
          <a:p>
            <a:r>
              <a:rPr lang="en-US" baseline="0" dirty="0" smtClean="0"/>
              <a:t> </a:t>
            </a:r>
          </a:p>
          <a:p>
            <a:r>
              <a:rPr lang="en-US" baseline="0" dirty="0" smtClean="0"/>
              <a:t>It step to establish an ISO 17025 compliant Test Laboratory to the conformity and interoperability </a:t>
            </a:r>
          </a:p>
          <a:p>
            <a:endParaRPr lang="en-US" baseline="0" dirty="0" smtClean="0"/>
          </a:p>
          <a:p>
            <a:r>
              <a:rPr lang="en-US" sz="1200" kern="1200" dirty="0" smtClean="0">
                <a:solidFill>
                  <a:schemeClr val="tx1"/>
                </a:solidFill>
                <a:effectLst/>
                <a:latin typeface="+mn-lt"/>
                <a:ea typeface="+mn-ea"/>
                <a:cs typeface="+mn-cs"/>
              </a:rPr>
              <a:t>ISO 17025 establishes a set of </a:t>
            </a:r>
          </a:p>
          <a:p>
            <a:pPr marL="228600" indent="-228600">
              <a:buAutoNum type="arabicPeriod"/>
            </a:pPr>
            <a:r>
              <a:rPr lang="en-US" sz="1200" kern="1200" dirty="0" smtClean="0">
                <a:solidFill>
                  <a:schemeClr val="tx1"/>
                </a:solidFill>
                <a:effectLst/>
                <a:latin typeface="+mn-lt"/>
                <a:ea typeface="+mn-ea"/>
                <a:cs typeface="+mn-cs"/>
              </a:rPr>
              <a:t>Management requirements and systems</a:t>
            </a:r>
          </a:p>
          <a:p>
            <a:pPr marL="228600" indent="-228600">
              <a:buAutoNum type="arabicPeriod" startAt="2"/>
            </a:pPr>
            <a:r>
              <a:rPr lang="en-US" sz="1200" kern="1200" dirty="0" smtClean="0">
                <a:solidFill>
                  <a:schemeClr val="tx1"/>
                </a:solidFill>
                <a:effectLst/>
                <a:latin typeface="+mn-lt"/>
                <a:ea typeface="+mn-ea"/>
                <a:cs typeface="+mn-cs"/>
              </a:rPr>
              <a:t>Lab requirements, test methods and procedures, audits, equipment handling, technical competence</a:t>
            </a:r>
          </a:p>
          <a:p>
            <a:pPr marL="228600" indent="-228600">
              <a:buAutoNum type="arabicPeriod" startAt="3"/>
            </a:pPr>
            <a:r>
              <a:rPr lang="en-US" sz="1200" kern="1200" dirty="0" smtClean="0">
                <a:solidFill>
                  <a:schemeClr val="tx1"/>
                </a:solidFill>
                <a:effectLst/>
                <a:latin typeface="+mn-lt"/>
                <a:ea typeface="+mn-ea"/>
                <a:cs typeface="+mn-cs"/>
              </a:rPr>
              <a:t>Document control, calibration records and staff records</a:t>
            </a:r>
          </a:p>
          <a:p>
            <a:pPr marL="228600" indent="-228600">
              <a:buAutoNum type="arabicPeriod" startAt="3"/>
            </a:pPr>
            <a:r>
              <a:rPr lang="en-US" dirty="0" smtClean="0"/>
              <a:t>Handling of test reports and calibration certificates</a:t>
            </a:r>
          </a:p>
          <a:p>
            <a:pPr marL="228600" indent="-228600">
              <a:buAutoNum type="arabicPeriod" startAt="3"/>
            </a:pPr>
            <a:r>
              <a:rPr lang="en-US" dirty="0" smtClean="0"/>
              <a:t>Service to customers and handling of complaints</a:t>
            </a:r>
          </a:p>
          <a:p>
            <a:pPr marL="228600" indent="-228600">
              <a:buAutoNum type="arabicPeriod" startAt="3"/>
            </a:pPr>
            <a:endParaRPr lang="en-US" dirty="0" smtClean="0"/>
          </a:p>
          <a:p>
            <a:pPr marL="228600" indent="-228600">
              <a:buAutoNum type="arabicPeriod" startAt="3"/>
            </a:pPr>
            <a:endParaRPr lang="en-US" sz="1200" kern="1200" dirty="0" smtClean="0">
              <a:solidFill>
                <a:schemeClr val="tx1"/>
              </a:solidFill>
              <a:effectLst/>
              <a:latin typeface="+mn-lt"/>
              <a:ea typeface="+mn-ea"/>
              <a:cs typeface="+mn-cs"/>
            </a:endParaRPr>
          </a:p>
          <a:p>
            <a:pPr marL="228600" indent="-228600">
              <a:buAutoNum type="arabicPeriod" startAt="2"/>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228600" indent="-228600">
              <a:buAutoNum type="arabicPeriod" startAt="2"/>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228600" indent="-228600">
              <a:buAutoNum type="arabicPeriod"/>
            </a:pPr>
            <a:endParaRPr lang="en-US" sz="1200" kern="1200" dirty="0" smtClean="0">
              <a:solidFill>
                <a:schemeClr val="tx1"/>
              </a:solidFill>
              <a:effectLst/>
              <a:latin typeface="+mn-lt"/>
              <a:ea typeface="+mn-ea"/>
              <a:cs typeface="+mn-cs"/>
            </a:endParaRP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11</a:t>
            </a:fld>
            <a:endParaRPr lang="en-US"/>
          </a:p>
        </p:txBody>
      </p:sp>
    </p:spTree>
    <p:extLst>
      <p:ext uri="{BB962C8B-B14F-4D97-AF65-F5344CB8AC3E}">
        <p14:creationId xmlns:p14="http://schemas.microsoft.com/office/powerpoint/2010/main" val="128681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 requirement</a:t>
            </a:r>
            <a:r>
              <a:rPr lang="en-US" baseline="0" dirty="0" smtClean="0"/>
              <a:t> of ISO 17025 Standard</a:t>
            </a:r>
            <a:endParaRPr lang="en-US" dirty="0" smtClean="0"/>
          </a:p>
          <a:p>
            <a:pPr marL="228600" indent="-228600">
              <a:buAutoNum type="arabicPeriod"/>
            </a:pPr>
            <a:r>
              <a:rPr lang="en-US" dirty="0" smtClean="0"/>
              <a:t>Management Requirement are related to the operation</a:t>
            </a:r>
            <a:r>
              <a:rPr lang="en-US" baseline="0" dirty="0" smtClean="0"/>
              <a:t> </a:t>
            </a:r>
            <a:r>
              <a:rPr lang="en-US" dirty="0" smtClean="0"/>
              <a:t>and effectiveness of the quality management system within the laboratory and this </a:t>
            </a:r>
            <a:r>
              <a:rPr lang="en-US" baseline="0" dirty="0" smtClean="0"/>
              <a:t>close has similar requirement to ISO 9001</a:t>
            </a:r>
          </a:p>
          <a:p>
            <a:pPr marL="228600" indent="-228600">
              <a:buAutoNum type="arabicPeriod"/>
            </a:pPr>
            <a:endParaRPr lang="en-US" baseline="0" dirty="0" smtClean="0"/>
          </a:p>
          <a:p>
            <a:pPr marL="0" indent="0">
              <a:buNone/>
            </a:pPr>
            <a:r>
              <a:rPr lang="en-US" baseline="0" dirty="0" smtClean="0"/>
              <a:t>     Management requirement cover of the specification &amp; compliance with respect to</a:t>
            </a:r>
          </a:p>
          <a:p>
            <a:pPr marL="228600" indent="-228600">
              <a:buAutoNum type="alphaLcPeriod"/>
            </a:pPr>
            <a:r>
              <a:rPr lang="en-US" baseline="0" dirty="0" smtClean="0"/>
              <a:t>Organization</a:t>
            </a:r>
          </a:p>
          <a:p>
            <a:pPr marL="228600" indent="-228600">
              <a:buAutoNum type="alphaLcPeriod"/>
            </a:pPr>
            <a:r>
              <a:rPr lang="en-US" baseline="0" dirty="0" smtClean="0"/>
              <a:t>Quality System</a:t>
            </a:r>
          </a:p>
          <a:p>
            <a:pPr marL="228600" indent="-228600">
              <a:buAutoNum type="alphaLcPeriod"/>
            </a:pPr>
            <a:r>
              <a:rPr lang="en-US" baseline="0" dirty="0" smtClean="0"/>
              <a:t>Document Control</a:t>
            </a:r>
          </a:p>
          <a:p>
            <a:pPr marL="228600" indent="-228600">
              <a:buAutoNum type="alphaLcPeriod"/>
            </a:pPr>
            <a:r>
              <a:rPr lang="en-US" baseline="0" dirty="0" smtClean="0"/>
              <a:t>Review of request, tender &amp; contract</a:t>
            </a:r>
          </a:p>
          <a:p>
            <a:pPr marL="228600" indent="-228600">
              <a:buAutoNum type="alphaLcPeriod"/>
            </a:pPr>
            <a:r>
              <a:rPr lang="en-US" baseline="0" dirty="0" smtClean="0"/>
              <a:t>Subcontract of test &amp; calibration</a:t>
            </a:r>
          </a:p>
          <a:p>
            <a:pPr marL="228600" indent="-228600">
              <a:buAutoNum type="alphaLcPeriod"/>
            </a:pPr>
            <a:r>
              <a:rPr lang="en-US" baseline="0" dirty="0" smtClean="0"/>
              <a:t>Purchasing service &amp; supplies</a:t>
            </a:r>
          </a:p>
          <a:p>
            <a:pPr marL="228600" indent="-228600">
              <a:buAutoNum type="alphaLcPeriod"/>
            </a:pPr>
            <a:r>
              <a:rPr lang="en-US" baseline="0" dirty="0" smtClean="0"/>
              <a:t>Service to client</a:t>
            </a:r>
          </a:p>
          <a:p>
            <a:pPr marL="228600" indent="-228600">
              <a:buAutoNum type="alphaLcPeriod"/>
            </a:pPr>
            <a:r>
              <a:rPr lang="en-US" baseline="0" dirty="0" smtClean="0"/>
              <a:t>Complaints</a:t>
            </a:r>
          </a:p>
          <a:p>
            <a:pPr marL="228600" indent="-228600">
              <a:buAutoNum type="alphaLcPeriod"/>
            </a:pPr>
            <a:r>
              <a:rPr lang="en-US" baseline="0" dirty="0" smtClean="0"/>
              <a:t>Control of non conformity test &amp; or calibration work</a:t>
            </a:r>
          </a:p>
          <a:p>
            <a:pPr marL="228600" indent="-228600">
              <a:buAutoNum type="alphaLcPeriod"/>
            </a:pPr>
            <a:r>
              <a:rPr lang="en-US" baseline="0" dirty="0" smtClean="0"/>
              <a:t>Corrective action</a:t>
            </a:r>
          </a:p>
          <a:p>
            <a:pPr marL="228600" indent="-228600">
              <a:buAutoNum type="alphaLcPeriod"/>
            </a:pPr>
            <a:r>
              <a:rPr lang="en-US" baseline="0" dirty="0" smtClean="0"/>
              <a:t>Preventive action</a:t>
            </a:r>
          </a:p>
          <a:p>
            <a:pPr marL="228600" indent="-228600">
              <a:buAutoNum type="alphaLcPeriod"/>
            </a:pPr>
            <a:r>
              <a:rPr lang="en-US" baseline="0" dirty="0" smtClean="0"/>
              <a:t>Control record</a:t>
            </a:r>
          </a:p>
          <a:p>
            <a:pPr marL="228600" indent="-228600">
              <a:buAutoNum type="alphaLcPeriod"/>
            </a:pPr>
            <a:r>
              <a:rPr lang="en-US" baseline="0" dirty="0" smtClean="0"/>
              <a:t>Internal audit</a:t>
            </a:r>
          </a:p>
          <a:p>
            <a:pPr marL="228600" indent="-228600">
              <a:buAutoNum type="alphaLcPeriod"/>
            </a:pPr>
            <a:r>
              <a:rPr lang="en-US" baseline="0" dirty="0" smtClean="0"/>
              <a:t>Management review</a:t>
            </a:r>
          </a:p>
          <a:p>
            <a:pPr marL="228600" indent="-228600">
              <a:buAutoNum type="arabicPeriod"/>
            </a:pPr>
            <a:endParaRPr lang="en-US"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dirty="0" smtClean="0"/>
              <a:t>Technical Requirement address competence</a:t>
            </a:r>
            <a:r>
              <a:rPr lang="en-US" baseline="0" dirty="0" smtClean="0"/>
              <a:t> staff, </a:t>
            </a:r>
            <a:r>
              <a:rPr lang="en-US" dirty="0" smtClean="0"/>
              <a:t>Testing methodology, Equipment and Quality, Reporting of Test and Calibration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Cover the specification &amp; compliance with respect to</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Personnel</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 accommodation and environment condition</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Test &amp; calibration method &amp; method</a:t>
            </a:r>
            <a:r>
              <a:rPr lang="en-US" baseline="0" dirty="0" smtClean="0"/>
              <a:t> validation</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Equipment</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Measurement traceability</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Sampling</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Handling of test &amp; calibration items</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Assuring the quality of test and calibration result</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Reporting result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12</a:t>
            </a:fld>
            <a:endParaRPr lang="en-US"/>
          </a:p>
        </p:txBody>
      </p:sp>
    </p:spTree>
    <p:extLst>
      <p:ext uri="{BB962C8B-B14F-4D97-AF65-F5344CB8AC3E}">
        <p14:creationId xmlns:p14="http://schemas.microsoft.com/office/powerpoint/2010/main" val="299111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dirty="0" smtClean="0"/>
              <a:t>Technical Requirement address competence</a:t>
            </a:r>
            <a:r>
              <a:rPr lang="en-US" baseline="0" dirty="0" smtClean="0"/>
              <a:t> staff, </a:t>
            </a:r>
            <a:r>
              <a:rPr lang="en-US" dirty="0" smtClean="0"/>
              <a:t>Testing methodology, Equipment and Quality, Reporting of Test and Calibration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Cover the specification &amp; compliance with respect to</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Personnel</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 accommodation and environment condition</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Test &amp; calibration method &amp; method</a:t>
            </a:r>
            <a:r>
              <a:rPr lang="en-US" baseline="0" dirty="0" smtClean="0"/>
              <a:t> validation</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Equipment</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Measurement traceability</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Sampling</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Handling of test &amp; calibration items</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Assuring the quality of test and calibration result</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Reporting result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13</a:t>
            </a:fld>
            <a:endParaRPr lang="en-US"/>
          </a:p>
        </p:txBody>
      </p:sp>
    </p:spTree>
    <p:extLst>
      <p:ext uri="{BB962C8B-B14F-4D97-AF65-F5344CB8AC3E}">
        <p14:creationId xmlns:p14="http://schemas.microsoft.com/office/powerpoint/2010/main" val="3762467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BBPPT</a:t>
            </a:r>
            <a:r>
              <a:rPr lang="en-US" baseline="0" dirty="0" smtClean="0"/>
              <a:t> existing condition</a:t>
            </a:r>
          </a:p>
          <a:p>
            <a:endParaRPr lang="en-US" baseline="0" dirty="0" smtClean="0"/>
          </a:p>
          <a:p>
            <a:r>
              <a:rPr lang="en-US" dirty="0" smtClean="0"/>
              <a:t>Limited personnel resource</a:t>
            </a:r>
          </a:p>
          <a:p>
            <a:r>
              <a:rPr lang="en-US" dirty="0" smtClean="0"/>
              <a:t>Limited number of Laboratory room</a:t>
            </a:r>
          </a:p>
          <a:p>
            <a:r>
              <a:rPr lang="en-US" dirty="0" smtClean="0"/>
              <a:t>Limited equipment</a:t>
            </a:r>
          </a:p>
          <a:p>
            <a:r>
              <a:rPr lang="en-US" dirty="0" smtClean="0"/>
              <a:t>Not enough resource (personnel or document standard</a:t>
            </a:r>
            <a:r>
              <a:rPr lang="en-US" baseline="0" dirty="0" smtClean="0"/>
              <a:t> as valid reference) </a:t>
            </a:r>
            <a:r>
              <a:rPr lang="en-US" dirty="0" smtClean="0"/>
              <a:t>to develop valid test method</a:t>
            </a:r>
          </a:p>
          <a:p>
            <a:r>
              <a:rPr lang="en-US" dirty="0" smtClean="0"/>
              <a:t>Some to do manually test</a:t>
            </a: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14</a:t>
            </a:fld>
            <a:endParaRPr lang="en-US"/>
          </a:p>
        </p:txBody>
      </p:sp>
    </p:spTree>
    <p:extLst>
      <p:ext uri="{BB962C8B-B14F-4D97-AF65-F5344CB8AC3E}">
        <p14:creationId xmlns:p14="http://schemas.microsoft.com/office/powerpoint/2010/main" val="273924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a:t>
            </a:r>
            <a:r>
              <a:rPr lang="en-US" baseline="0" dirty="0" smtClean="0"/>
              <a:t> be some audience already know about BBPPT</a:t>
            </a:r>
          </a:p>
          <a:p>
            <a:endParaRPr lang="en-US" baseline="0" dirty="0" smtClean="0"/>
          </a:p>
          <a:p>
            <a:r>
              <a:rPr lang="en-US" baseline="0" dirty="0" smtClean="0"/>
              <a:t>I try to recall again about BBPPT as Test House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latin typeface="Calibri" charset="0"/>
              </a:rPr>
              <a:t>ESTABLISHED BY THE NAME OF TELECOMMUNICATION DEVICE TESTING CENTER ON MAY 17th 1999 BASED ON MINISTRY OF TRANSPORTATION REGULATION NO.62 YEAR 1998 CONCERNING THE STRUCTURE AND ORGANIZATION OF TELECOMMUNICATION AND DEVICE TESTING CENTER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ORGANIZATIONAL STRUCTURE CHANGES, FROM DIRECTORATE GENERAL OF POST AND TELECOMMUNICATIONS </a:t>
            </a:r>
            <a:r>
              <a:rPr lang="id-ID" sz="1200" dirty="0" smtClean="0">
                <a:latin typeface="Calibri" charset="0"/>
              </a:rPr>
              <a:t>UNDER THE </a:t>
            </a:r>
            <a:r>
              <a:rPr lang="en-US" sz="1200" dirty="0" smtClean="0">
                <a:latin typeface="Calibri" charset="0"/>
              </a:rPr>
              <a:t>DEPARTMENT OF TRANSPORTATION TO BE </a:t>
            </a:r>
            <a:r>
              <a:rPr lang="id-ID" sz="1200" b="1" dirty="0" smtClean="0">
                <a:latin typeface="Calibri" charset="0"/>
              </a:rPr>
              <a:t>THE</a:t>
            </a:r>
            <a:r>
              <a:rPr lang="en-US" sz="1200" b="1" dirty="0" smtClean="0">
                <a:latin typeface="Calibri" charset="0"/>
              </a:rPr>
              <a:t> </a:t>
            </a:r>
            <a:r>
              <a:rPr lang="id-ID" sz="1200" b="1" dirty="0" smtClean="0">
                <a:latin typeface="Calibri" charset="0"/>
              </a:rPr>
              <a:t>DEPARTMENT </a:t>
            </a:r>
            <a:r>
              <a:rPr lang="en-US" sz="1200" b="1" dirty="0" smtClean="0">
                <a:latin typeface="Calibri" charset="0"/>
              </a:rPr>
              <a:t>OF COMMUNICATION AND INFORMATION IN 2005</a:t>
            </a:r>
            <a:r>
              <a:rPr lang="en-US" sz="1200" dirty="0" smtClean="0">
                <a:latin typeface="Calibri"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After that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TELECOMMUNICATION DEVICE TESTING</a:t>
            </a:r>
            <a:r>
              <a:rPr lang="id-ID" sz="1200" dirty="0" smtClean="0">
                <a:latin typeface="Calibri" charset="0"/>
              </a:rPr>
              <a:t> CENTER UNDER </a:t>
            </a:r>
            <a:r>
              <a:rPr lang="en-US" sz="1200" dirty="0" smtClean="0">
                <a:latin typeface="Calibri" charset="0"/>
              </a:rPr>
              <a:t>THE </a:t>
            </a:r>
            <a:r>
              <a:rPr lang="id-ID" sz="1200" dirty="0" smtClean="0">
                <a:latin typeface="Calibri" charset="0"/>
              </a:rPr>
              <a:t>DEPARTMENT</a:t>
            </a:r>
            <a:r>
              <a:rPr lang="en-US" sz="1200" dirty="0" smtClean="0">
                <a:latin typeface="Calibri" charset="0"/>
              </a:rPr>
              <a:t> OF COMMUNICATIONS AND INFORMATION.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IN 2007, B</a:t>
            </a:r>
            <a:r>
              <a:rPr lang="id-ID" sz="1200" dirty="0" smtClean="0">
                <a:latin typeface="Calibri" charset="0"/>
              </a:rPr>
              <a:t>ASED ON</a:t>
            </a:r>
            <a:r>
              <a:rPr lang="en-US" sz="1200" dirty="0" smtClean="0">
                <a:latin typeface="Calibri" charset="0"/>
              </a:rPr>
              <a:t> MINISTER OF COMMUNICATION AND INFORMATION</a:t>
            </a:r>
            <a:r>
              <a:rPr lang="id-ID" sz="1200" dirty="0" smtClean="0">
                <a:latin typeface="Calibri" charset="0"/>
              </a:rPr>
              <a:t> REGULATION</a:t>
            </a:r>
            <a:r>
              <a:rPr lang="en-US" sz="1200" dirty="0" smtClean="0">
                <a:latin typeface="Calibri" charset="0"/>
              </a:rPr>
              <a:t> NO.20/PER/M.KOMINFO/4/2007 </a:t>
            </a:r>
            <a:r>
              <a:rPr lang="id-ID" sz="1200" dirty="0" smtClean="0">
                <a:latin typeface="Calibri" charset="0"/>
              </a:rPr>
              <a:t>CONCERNING </a:t>
            </a:r>
            <a:r>
              <a:rPr lang="en-US" sz="1200" dirty="0" smtClean="0">
                <a:latin typeface="Calibri" charset="0"/>
              </a:rPr>
              <a:t>THE ORGANIZATION AND </a:t>
            </a:r>
            <a:r>
              <a:rPr lang="id-ID" sz="1200" dirty="0" smtClean="0">
                <a:latin typeface="Calibri" charset="0"/>
              </a:rPr>
              <a:t>WORK </a:t>
            </a:r>
            <a:r>
              <a:rPr lang="en-US" sz="1200" dirty="0" smtClean="0">
                <a:latin typeface="Calibri" charset="0"/>
              </a:rPr>
              <a:t>PROCEDURES OF CENTER OF </a:t>
            </a:r>
            <a:r>
              <a:rPr lang="id-ID" sz="1200" dirty="0" smtClean="0">
                <a:latin typeface="Calibri" charset="0"/>
              </a:rPr>
              <a:t>TELECOMMUNICATION AND DEVICE TESTING CENTER, </a:t>
            </a:r>
            <a:endParaRPr lang="en-US" sz="1200"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TESTING DEVICES TELECOMMUNICATIONS CENTER </a:t>
            </a:r>
            <a:r>
              <a:rPr lang="id-ID" sz="1200" dirty="0" smtClean="0">
                <a:latin typeface="Calibri" charset="0"/>
              </a:rPr>
              <a:t>INCREASE THE STATUS TO BE</a:t>
            </a:r>
            <a:r>
              <a:rPr lang="en-US" sz="1200" dirty="0" smtClean="0">
                <a:latin typeface="Calibri" charset="0"/>
              </a:rPr>
              <a:t> </a:t>
            </a:r>
            <a:r>
              <a:rPr lang="id-ID" sz="1200" dirty="0" smtClean="0">
                <a:latin typeface="Calibri" charset="0"/>
              </a:rPr>
              <a:t>EXAMINATION GATER OF TELECOMMUNICATION EQUIPMENT</a:t>
            </a:r>
            <a:r>
              <a:rPr lang="en-US" sz="1200" dirty="0" smtClean="0">
                <a:latin typeface="Calibri" charset="0"/>
              </a:rPr>
              <a: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2</a:t>
            </a:fld>
            <a:endParaRPr lang="en-US"/>
          </a:p>
        </p:txBody>
      </p:sp>
    </p:spTree>
    <p:extLst>
      <p:ext uri="{BB962C8B-B14F-4D97-AF65-F5344CB8AC3E}">
        <p14:creationId xmlns:p14="http://schemas.microsoft.com/office/powerpoint/2010/main" val="368575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Legal Framework Implementing Conformance Test</a:t>
            </a:r>
          </a:p>
          <a:p>
            <a:endParaRPr lang="en-US" sz="1200" dirty="0" smtClean="0"/>
          </a:p>
          <a:p>
            <a:pPr algn="just">
              <a:lnSpc>
                <a:spcPct val="80000"/>
              </a:lnSpc>
            </a:pPr>
            <a:r>
              <a:rPr lang="id-ID" dirty="0" smtClean="0">
                <a:latin typeface="Calibri" charset="0"/>
              </a:rPr>
              <a:t>LAW OF REPUBLIC INDONESIA NO. 36/1999 CONCERNING TELECOMMUNICATIONS (ARTICLE 32 SECTION 1 &amp; 2)</a:t>
            </a:r>
          </a:p>
          <a:p>
            <a:pPr algn="just">
              <a:lnSpc>
                <a:spcPct val="80000"/>
              </a:lnSpc>
            </a:pPr>
            <a:endParaRPr lang="id-ID" dirty="0" smtClean="0">
              <a:latin typeface="Calibri" charset="0"/>
            </a:endParaRPr>
          </a:p>
          <a:p>
            <a:pPr algn="just">
              <a:lnSpc>
                <a:spcPct val="80000"/>
              </a:lnSpc>
            </a:pPr>
            <a:r>
              <a:rPr lang="id-ID" dirty="0" smtClean="0">
                <a:latin typeface="Calibri" charset="0"/>
              </a:rPr>
              <a:t>GOVERNMENT REGULATION NO.50/2000 CONCERNING TELEKOMUNICATIONS PROVISION (ARTICLE 74)</a:t>
            </a:r>
          </a:p>
          <a:p>
            <a:pPr lvl="1"/>
            <a:r>
              <a:rPr lang="en-US" sz="2000" dirty="0" smtClean="0"/>
              <a:t>Article74:</a:t>
            </a:r>
          </a:p>
          <a:p>
            <a:pPr lvl="2"/>
            <a:r>
              <a:rPr lang="en-US" sz="1800" dirty="0" smtClean="0"/>
              <a:t>Minister issues certificate of type approval for telecommunication equipment fulfilling technical requirement based on test report.</a:t>
            </a:r>
          </a:p>
          <a:p>
            <a:pPr lvl="2"/>
            <a:r>
              <a:rPr lang="en-US" sz="1800" dirty="0" smtClean="0"/>
              <a:t>Telecommunication equipment  testing  conducted by accredited  test house designated by Minister.</a:t>
            </a:r>
          </a:p>
          <a:p>
            <a:pPr algn="just">
              <a:lnSpc>
                <a:spcPct val="80000"/>
              </a:lnSpc>
            </a:pPr>
            <a:endParaRPr lang="id-ID" dirty="0" smtClean="0">
              <a:latin typeface="Calibri" charset="0"/>
            </a:endParaRPr>
          </a:p>
          <a:p>
            <a:pPr algn="just">
              <a:lnSpc>
                <a:spcPct val="80000"/>
              </a:lnSpc>
            </a:pPr>
            <a:endParaRPr lang="id-ID" dirty="0" smtClean="0">
              <a:latin typeface="Calibri" charset="0"/>
            </a:endParaRPr>
          </a:p>
          <a:p>
            <a:pPr algn="just">
              <a:lnSpc>
                <a:spcPct val="80000"/>
              </a:lnSpc>
            </a:pPr>
            <a:r>
              <a:rPr lang="id-ID" dirty="0" smtClean="0">
                <a:latin typeface="Calibri" charset="0"/>
              </a:rPr>
              <a:t>GOVERNMENT REGULATION NO.07/2009 CONCERNING PRICES OF STATE REVENUE THAT APPLY TO DEPARTMENT OF COMMUNICATION AND INFORMATION TECHNOLOGY (Jo pp NO.76/2010 REGARDING AMANDEMENTS TO REGULATION NO.07/2009)</a:t>
            </a:r>
          </a:p>
          <a:p>
            <a:pPr algn="just">
              <a:lnSpc>
                <a:spcPct val="80000"/>
              </a:lnSpc>
            </a:pPr>
            <a:endParaRPr lang="id-ID" dirty="0" smtClean="0">
              <a:latin typeface="Calibri" charset="0"/>
            </a:endParaRPr>
          </a:p>
          <a:p>
            <a:pPr algn="just">
              <a:lnSpc>
                <a:spcPct val="80000"/>
              </a:lnSpc>
            </a:pPr>
            <a:r>
              <a:rPr lang="id-ID" dirty="0" smtClean="0">
                <a:latin typeface="Calibri" charset="0"/>
              </a:rPr>
              <a:t>REGULATION OF THE MINISTER AND COMMUNICATION AND INFORMATION NO.</a:t>
            </a:r>
            <a:r>
              <a:rPr lang="en-US" dirty="0" smtClean="0">
                <a:latin typeface="Calibri" charset="0"/>
              </a:rPr>
              <a:t> 29/PER/M.KOMINFO/9/2008</a:t>
            </a:r>
            <a:r>
              <a:rPr lang="id-ID" dirty="0" smtClean="0">
                <a:latin typeface="Calibri" charset="0"/>
              </a:rPr>
              <a:t> CONCERNING CERTIFICATION OF TELECOMMUNICATION EQUIPMENT AND DEVICES (ARTICLE 14 – 24)</a:t>
            </a:r>
          </a:p>
          <a:p>
            <a:pPr algn="just">
              <a:lnSpc>
                <a:spcPct val="80000"/>
              </a:lnSpc>
            </a:pPr>
            <a:endParaRPr lang="id-ID" dirty="0" smtClean="0">
              <a:latin typeface="Calibri" charset="0"/>
            </a:endParaRPr>
          </a:p>
          <a:p>
            <a:pPr algn="just">
              <a:lnSpc>
                <a:spcPct val="80000"/>
              </a:lnSpc>
            </a:pPr>
            <a:r>
              <a:rPr lang="id-ID" dirty="0" smtClean="0">
                <a:latin typeface="Calibri" charset="0"/>
              </a:rPr>
              <a:t>STRENGTEN REGULATION OF THE MINISTER COMMUNICATION AND INFORMATION NO.18/2014 CONCERNING CERTIFICATION OF TELECOMMUNICATION EQUIPMENT AND DEVICES (ARTICLE 7 – 16)</a:t>
            </a: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3</a:t>
            </a:fld>
            <a:endParaRPr lang="en-US"/>
          </a:p>
        </p:txBody>
      </p:sp>
    </p:spTree>
    <p:extLst>
      <p:ext uri="{BB962C8B-B14F-4D97-AF65-F5344CB8AC3E}">
        <p14:creationId xmlns:p14="http://schemas.microsoft.com/office/powerpoint/2010/main" val="287547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on the</a:t>
            </a:r>
            <a:r>
              <a:rPr lang="en-US" baseline="0" dirty="0" smtClean="0"/>
              <a:t> previous legal framework regarding of the telecommunication device is intended of the </a:t>
            </a:r>
            <a:r>
              <a:rPr lang="en-US" dirty="0" smtClean="0"/>
              <a:t>Purpose Conformance Test</a:t>
            </a:r>
          </a:p>
          <a:p>
            <a:pPr algn="just">
              <a:lnSpc>
                <a:spcPct val="80000"/>
              </a:lnSpc>
            </a:pPr>
            <a:r>
              <a:rPr lang="id-ID" dirty="0" smtClean="0">
                <a:latin typeface="Calibri" charset="0"/>
              </a:rPr>
              <a:t>BASED ON TELECOMMUNICATION REGULATION MENTIONED THAT TELECOMMUNICATION EQUIPMENT WHICH WILL BE TRADED, MADE, BUILT UP, AND LEASED AND USED IN INDONESIA REGION IS COMPULSORY TO BE MATCH WITH TECNICAL REQUIREMENT AND COMPULSORY TO BE TESTED TO GET CERTIFICATION</a:t>
            </a:r>
          </a:p>
          <a:p>
            <a:pPr algn="just">
              <a:lnSpc>
                <a:spcPct val="80000"/>
              </a:lnSpc>
            </a:pPr>
            <a:endParaRPr lang="id-ID" dirty="0" smtClean="0">
              <a:latin typeface="Calibri" charset="0"/>
            </a:endParaRPr>
          </a:p>
          <a:p>
            <a:pPr algn="just">
              <a:lnSpc>
                <a:spcPct val="80000"/>
              </a:lnSpc>
            </a:pPr>
            <a:r>
              <a:rPr lang="id-ID" dirty="0" smtClean="0">
                <a:latin typeface="Calibri" charset="0"/>
              </a:rPr>
              <a:t>TO BE ABLE TO PROTECT AND MAINTAIN TELECOMMUNICATION TOOL/DEVICES QUALITY AND ENSURE THAT TELECOMMUNICATION DEVICE WHICH IS USED REALLY ACCORDANCE BY TECHNICAL REQUIREMENTS.</a:t>
            </a:r>
          </a:p>
          <a:p>
            <a:pPr algn="just">
              <a:lnSpc>
                <a:spcPct val="80000"/>
              </a:lnSpc>
            </a:pPr>
            <a:endParaRPr lang="id-ID" dirty="0" smtClean="0">
              <a:latin typeface="Calibri" charset="0"/>
            </a:endParaRPr>
          </a:p>
          <a:p>
            <a:pPr algn="just">
              <a:lnSpc>
                <a:spcPct val="80000"/>
              </a:lnSpc>
            </a:pPr>
            <a:r>
              <a:rPr lang="id-ID" dirty="0" smtClean="0">
                <a:latin typeface="Calibri" charset="0"/>
              </a:rPr>
              <a:t>ENSURE THE CONNECTIVITY AND INTEROPERABILITY ON TELECOMMUNICATION NETWORK TO PROTECT THE CONSUMENS.</a:t>
            </a:r>
          </a:p>
          <a:p>
            <a:endParaRPr lang="en-US" dirty="0" smtClean="0"/>
          </a:p>
          <a:p>
            <a:r>
              <a:rPr lang="en-US" dirty="0" smtClean="0"/>
              <a:t>With the legal authority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4</a:t>
            </a:fld>
            <a:endParaRPr lang="en-US"/>
          </a:p>
        </p:txBody>
      </p:sp>
    </p:spTree>
    <p:extLst>
      <p:ext uri="{BB962C8B-B14F-4D97-AF65-F5344CB8AC3E}">
        <p14:creationId xmlns:p14="http://schemas.microsoft.com/office/powerpoint/2010/main" val="237259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BBPPT organization</a:t>
            </a:r>
            <a:r>
              <a:rPr lang="en-US" baseline="0" dirty="0" smtClean="0"/>
              <a:t> based on Ministerial Decree is</a:t>
            </a:r>
          </a:p>
          <a:p>
            <a:endParaRPr lang="en-US" baseline="0" dirty="0" smtClean="0"/>
          </a:p>
          <a:p>
            <a:r>
              <a:rPr lang="en-US" baseline="0" dirty="0" smtClean="0"/>
              <a:t>The top leader in Director, director assist by 3 division Business Administration Division, Customer Service Division and Technical Facility Division</a:t>
            </a:r>
          </a:p>
          <a:p>
            <a:endParaRPr lang="en-US" baseline="0" dirty="0" smtClean="0"/>
          </a:p>
          <a:p>
            <a:r>
              <a:rPr lang="en-US" baseline="0" dirty="0" smtClean="0"/>
              <a:t>Then I am responsible for technical facility division</a:t>
            </a:r>
          </a:p>
          <a:p>
            <a:endParaRPr lang="en-US" baseline="0" dirty="0" smtClean="0"/>
          </a:p>
          <a:p>
            <a:r>
              <a:rPr lang="en-US" baseline="0" dirty="0" smtClean="0"/>
              <a:t>Under my </a:t>
            </a:r>
            <a:r>
              <a:rPr lang="en-US" baseline="0" dirty="0" err="1" smtClean="0"/>
              <a:t>divison</a:t>
            </a:r>
            <a:r>
              <a:rPr lang="en-US" baseline="0" dirty="0" smtClean="0"/>
              <a:t> there are 2 section, namely</a:t>
            </a:r>
          </a:p>
          <a:p>
            <a:endParaRPr lang="en-US" baseline="0" dirty="0" smtClean="0"/>
          </a:p>
          <a:p>
            <a:r>
              <a:rPr lang="en-US" baseline="0" dirty="0" smtClean="0"/>
              <a:t>Radio and non radio Technical Section, and</a:t>
            </a:r>
          </a:p>
          <a:p>
            <a:endParaRPr lang="en-US" baseline="0" dirty="0" smtClean="0"/>
          </a:p>
          <a:p>
            <a:r>
              <a:rPr lang="en-US" baseline="0" dirty="0" smtClean="0"/>
              <a:t>EMC and Calibration Technical Section</a:t>
            </a:r>
          </a:p>
          <a:p>
            <a:endParaRPr lang="en-US" baseline="0" dirty="0" smtClean="0"/>
          </a:p>
          <a:p>
            <a:endParaRPr lang="en-US" baseline="0" dirty="0" smtClean="0"/>
          </a:p>
          <a:p>
            <a:r>
              <a:rPr lang="en-US" baseline="0" dirty="0" smtClean="0"/>
              <a:t>The core </a:t>
            </a:r>
            <a:r>
              <a:rPr lang="en-US" baseline="0" dirty="0" err="1" smtClean="0"/>
              <a:t>ot</a:t>
            </a:r>
            <a:r>
              <a:rPr lang="en-US" baseline="0" dirty="0" smtClean="0"/>
              <a:t> this organization is functional group as the examiner or executing the Testing</a:t>
            </a:r>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5</a:t>
            </a:fld>
            <a:endParaRPr lang="en-US"/>
          </a:p>
        </p:txBody>
      </p:sp>
    </p:spTree>
    <p:extLst>
      <p:ext uri="{BB962C8B-B14F-4D97-AF65-F5344CB8AC3E}">
        <p14:creationId xmlns:p14="http://schemas.microsoft.com/office/powerpoint/2010/main" val="76878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Adapted From the ITU Information Session on Conformity and Interoperability </a:t>
            </a:r>
            <a:r>
              <a:rPr lang="en-US" dirty="0" smtClean="0"/>
              <a:t>address</a:t>
            </a:r>
          </a:p>
          <a:p>
            <a:endParaRPr lang="en-US" dirty="0" smtClean="0"/>
          </a:p>
          <a:p>
            <a:r>
              <a:rPr lang="en-US" dirty="0" smtClean="0"/>
              <a:t>WTSA-08 Resolution 76 : </a:t>
            </a:r>
          </a:p>
          <a:p>
            <a:r>
              <a:rPr lang="en-US" baseline="0" dirty="0" smtClean="0"/>
              <a:t>the needs of Developing countries for conformance and interoperability</a:t>
            </a:r>
          </a:p>
          <a:p>
            <a:endParaRPr lang="en-US" baseline="0" dirty="0" smtClean="0"/>
          </a:p>
          <a:p>
            <a:r>
              <a:rPr lang="en-US" baseline="0" dirty="0" smtClean="0"/>
              <a:t>Conformity is first step to increase the probability of interoperability</a:t>
            </a:r>
          </a:p>
          <a:p>
            <a:endParaRPr lang="en-US" baseline="0" dirty="0" smtClean="0"/>
          </a:p>
          <a:p>
            <a:r>
              <a:rPr lang="en-US" baseline="0" dirty="0" err="1" smtClean="0"/>
              <a:t>Indentification</a:t>
            </a:r>
            <a:r>
              <a:rPr lang="en-US" baseline="0" dirty="0" smtClean="0"/>
              <a:t> of Labs able to carry out tests </a:t>
            </a:r>
            <a:r>
              <a:rPr lang="en-US" baseline="0" dirty="0" err="1" smtClean="0"/>
              <a:t>accortding</a:t>
            </a:r>
            <a:r>
              <a:rPr lang="en-US" baseline="0" dirty="0" smtClean="0"/>
              <a:t> to the ITU-T recommendations </a:t>
            </a:r>
            <a:r>
              <a:rPr lang="en-US" baseline="0" dirty="0" err="1" smtClean="0"/>
              <a:t>requriremen</a:t>
            </a:r>
            <a:r>
              <a:rPr lang="en-US" baseline="0" dirty="0" smtClean="0"/>
              <a:t>, and training program</a:t>
            </a:r>
          </a:p>
          <a:p>
            <a:endParaRPr lang="en-US" baseline="0" dirty="0" smtClean="0"/>
          </a:p>
          <a:p>
            <a:r>
              <a:rPr lang="en-US" baseline="0" dirty="0" smtClean="0"/>
              <a:t>Voluntary-based ITU program promoting compliance to ITU-T Recommendation and possible creating of an ITU MARK</a:t>
            </a:r>
          </a:p>
          <a:p>
            <a:endParaRPr lang="en-US" baseline="0" dirty="0" smtClean="0"/>
          </a:p>
          <a:p>
            <a:r>
              <a:rPr lang="en-US" dirty="0" smtClean="0"/>
              <a:t>WTDC Resolution</a:t>
            </a:r>
            <a:r>
              <a:rPr lang="en-US" baseline="0" dirty="0" smtClean="0"/>
              <a:t> 47 :</a:t>
            </a:r>
          </a:p>
          <a:p>
            <a:r>
              <a:rPr lang="en-US" baseline="0" dirty="0" smtClean="0"/>
              <a:t>Enhance of knowledge and effective application of ITU recommendation in developing countries, including conformance and interoperability testing of system manufactured on the basis of ITU recommendation</a:t>
            </a:r>
          </a:p>
          <a:p>
            <a:endParaRPr lang="en-US" baseline="0" dirty="0" smtClean="0"/>
          </a:p>
          <a:p>
            <a:r>
              <a:rPr lang="en-US" baseline="0" dirty="0" err="1" smtClean="0"/>
              <a:t>Pada</a:t>
            </a:r>
            <a:r>
              <a:rPr lang="en-US" baseline="0" dirty="0" smtClean="0"/>
              <a:t> </a:t>
            </a:r>
            <a:r>
              <a:rPr lang="en-US" baseline="0" dirty="0" err="1" smtClean="0"/>
              <a:t>dasarnya</a:t>
            </a:r>
            <a:r>
              <a:rPr lang="en-US" baseline="0" dirty="0" smtClean="0"/>
              <a:t> </a:t>
            </a:r>
            <a:r>
              <a:rPr lang="en-US" baseline="0" dirty="0" err="1" smtClean="0"/>
              <a:t>mendukung</a:t>
            </a:r>
            <a:r>
              <a:rPr lang="en-US" baseline="0" dirty="0" smtClean="0"/>
              <a:t> WTSA 2008 Res 76(</a:t>
            </a:r>
            <a:r>
              <a:rPr lang="en-US" b="1" baseline="0" dirty="0" smtClean="0"/>
              <a:t>Essentially</a:t>
            </a:r>
            <a:r>
              <a:rPr lang="en-US" baseline="0" dirty="0" smtClean="0"/>
              <a:t> supporting and endorsing WTSA 2008 Resolution 76)</a:t>
            </a:r>
          </a:p>
          <a:p>
            <a:endParaRPr lang="en-US" baseline="0" dirty="0" smtClean="0"/>
          </a:p>
          <a:p>
            <a:r>
              <a:rPr lang="en-US" baseline="0" dirty="0" smtClean="0"/>
              <a:t>ITU Plenipotentiary Conference (PP-10) Resolution 177</a:t>
            </a:r>
          </a:p>
          <a:p>
            <a:r>
              <a:rPr lang="en-US" baseline="0" dirty="0" smtClean="0"/>
              <a:t>ALSO Reiterated essence of WTSA 2008 Resolution 76</a:t>
            </a:r>
          </a:p>
          <a:p>
            <a:endParaRPr lang="en-US" baseline="0" dirty="0" smtClean="0"/>
          </a:p>
          <a:p>
            <a:r>
              <a:rPr lang="en-US" baseline="0" dirty="0" smtClean="0"/>
              <a:t>Added : Invites Sector Member to :</a:t>
            </a:r>
          </a:p>
          <a:p>
            <a:pPr marL="228600" indent="-228600">
              <a:buAutoNum type="alphaLcPeriod"/>
            </a:pPr>
            <a:r>
              <a:rPr lang="en-US" baseline="0" dirty="0" smtClean="0"/>
              <a:t>Populate the pilot conformity database according to procedure and criteria adopted by ITU-T</a:t>
            </a:r>
          </a:p>
          <a:p>
            <a:pPr marL="228600" indent="-228600">
              <a:buAutoNum type="alphaLcPeriod"/>
            </a:pPr>
            <a:r>
              <a:rPr lang="en-US" baseline="0" dirty="0" err="1" smtClean="0"/>
              <a:t>Paricipate</a:t>
            </a:r>
            <a:r>
              <a:rPr lang="en-US" baseline="0" dirty="0" smtClean="0"/>
              <a:t> in ITU facilitated interoperability events</a:t>
            </a:r>
          </a:p>
          <a:p>
            <a:pPr marL="228600" indent="-228600">
              <a:buAutoNum type="alphaLcPeriod"/>
            </a:pPr>
            <a:endParaRPr lang="en-US" baseline="0" dirty="0" smtClean="0"/>
          </a:p>
          <a:p>
            <a:pPr marL="0" indent="0">
              <a:buNone/>
            </a:pPr>
            <a:endParaRPr lang="en-US" dirty="0" smtClean="0"/>
          </a:p>
          <a:p>
            <a:pPr marL="0" indent="0">
              <a:buNone/>
            </a:pPr>
            <a:r>
              <a:rPr lang="en-US" dirty="0" smtClean="0"/>
              <a:t>Endorsement</a:t>
            </a:r>
            <a:r>
              <a:rPr lang="en-US" baseline="0" dirty="0" smtClean="0"/>
              <a:t> Resolution 76, Resolution 47 and decisions of Council-09</a:t>
            </a:r>
          </a:p>
          <a:p>
            <a:pPr marL="0" indent="0">
              <a:buNone/>
            </a:pPr>
            <a:r>
              <a:rPr lang="en-US" baseline="0" dirty="0" smtClean="0"/>
              <a:t>-conformity &amp; interoperability (C&amp;I) </a:t>
            </a:r>
            <a:r>
              <a:rPr lang="en-US" baseline="0" dirty="0" err="1" smtClean="0"/>
              <a:t>programme</a:t>
            </a:r>
            <a:r>
              <a:rPr lang="en-US" baseline="0" dirty="0" smtClean="0"/>
              <a:t> to be implemented in </a:t>
            </a:r>
            <a:r>
              <a:rPr lang="en-US" baseline="0" dirty="0" err="1" smtClean="0"/>
              <a:t>pararel</a:t>
            </a:r>
            <a:r>
              <a:rPr lang="en-US" baseline="0" dirty="0" smtClean="0"/>
              <a:t> and without any delay</a:t>
            </a:r>
          </a:p>
          <a:p>
            <a:pPr marL="0" indent="0">
              <a:buNone/>
            </a:pPr>
            <a:r>
              <a:rPr lang="en-US" baseline="0" dirty="0" smtClean="0"/>
              <a:t>-parallel development of a long-term business plan in consultation with each region</a:t>
            </a:r>
          </a:p>
          <a:p>
            <a:pPr marL="0" indent="0">
              <a:buNone/>
            </a:pPr>
            <a:r>
              <a:rPr lang="en-US" baseline="0" dirty="0" smtClean="0"/>
              <a:t>-assist developing countries in establishing regional or </a:t>
            </a:r>
            <a:r>
              <a:rPr lang="en-US" baseline="0" dirty="0" err="1" smtClean="0"/>
              <a:t>subregional</a:t>
            </a:r>
            <a:r>
              <a:rPr lang="en-US" baseline="0" dirty="0" smtClean="0"/>
              <a:t> conformity and interoperability </a:t>
            </a:r>
            <a:r>
              <a:rPr lang="en-US" baseline="0" dirty="0" err="1" smtClean="0"/>
              <a:t>centres</a:t>
            </a:r>
            <a:endParaRPr lang="en-US" baseline="0" dirty="0" smtClean="0"/>
          </a:p>
          <a:p>
            <a:pPr marL="0" indent="0">
              <a:buNone/>
            </a:pPr>
            <a:r>
              <a:rPr lang="en-US" baseline="0" dirty="0" smtClean="0"/>
              <a:t>-studies in view to introducing the use of ITU Mark for a possible future ITU Mark program</a:t>
            </a:r>
          </a:p>
          <a:p>
            <a:pPr marL="0" indent="0">
              <a:buNone/>
            </a:pPr>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6</a:t>
            </a:fld>
            <a:endParaRPr lang="en-US"/>
          </a:p>
        </p:txBody>
      </p:sp>
    </p:spTree>
    <p:extLst>
      <p:ext uri="{BB962C8B-B14F-4D97-AF65-F5344CB8AC3E}">
        <p14:creationId xmlns:p14="http://schemas.microsoft.com/office/powerpoint/2010/main" val="2989819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of those decision is NEED of conformance to Standard, because</a:t>
            </a:r>
          </a:p>
          <a:p>
            <a:endParaRPr lang="en-US" baseline="0" dirty="0" smtClean="0"/>
          </a:p>
          <a:p>
            <a:pPr marL="228600" indent="-228600">
              <a:buAutoNum type="arabicPeriod"/>
            </a:pPr>
            <a:r>
              <a:rPr lang="en-US" baseline="0" dirty="0" smtClean="0"/>
              <a:t>Conformity key to increase the probability of interoperability</a:t>
            </a:r>
          </a:p>
          <a:p>
            <a:pPr marL="228600" indent="-228600">
              <a:buAutoNum type="arabicPeriod"/>
            </a:pPr>
            <a:r>
              <a:rPr lang="en-US" baseline="0" dirty="0" smtClean="0"/>
              <a:t>Standardization Developing Organization to consider conformity and interoperability issues</a:t>
            </a:r>
          </a:p>
          <a:p>
            <a:pPr marL="228600" indent="-228600">
              <a:buAutoNum type="arabicPeriod"/>
            </a:pPr>
            <a:r>
              <a:rPr lang="en-US" baseline="0" dirty="0" smtClean="0"/>
              <a:t>Improve quality of standard to increase quality of services/experience</a:t>
            </a:r>
          </a:p>
          <a:p>
            <a:pPr marL="228600" indent="-228600">
              <a:buAutoNum type="arabicPeriod"/>
            </a:pPr>
            <a:r>
              <a:rPr lang="en-US" baseline="0" dirty="0" smtClean="0"/>
              <a:t>Increase market opportunity</a:t>
            </a:r>
          </a:p>
          <a:p>
            <a:pPr marL="228600" indent="-228600">
              <a:buAutoNum type="arabicPeriod"/>
            </a:pPr>
            <a:r>
              <a:rPr lang="en-US" baseline="0" dirty="0" smtClean="0"/>
              <a:t>Reduce cost for operator, service provider, end user</a:t>
            </a:r>
          </a:p>
          <a:p>
            <a:endParaRPr lang="en-US" dirty="0" smtClean="0"/>
          </a:p>
          <a:p>
            <a:r>
              <a:rPr lang="en-US" dirty="0" smtClean="0"/>
              <a:t>So that conformance testing is an important</a:t>
            </a:r>
            <a:r>
              <a:rPr lang="en-US" baseline="0" dirty="0" smtClean="0"/>
              <a:t> step to demonstrate that the telecommunication equipment meet its specific requirement</a:t>
            </a:r>
          </a:p>
          <a:p>
            <a:endParaRPr lang="en-US" baseline="0" dirty="0" smtClean="0"/>
          </a:p>
          <a:p>
            <a:r>
              <a:rPr lang="en-US" baseline="0" dirty="0" smtClean="0"/>
              <a:t>Conformance testing is performed by testing laboratories</a:t>
            </a:r>
          </a:p>
          <a:p>
            <a:endParaRPr lang="en-US" baseline="0" dirty="0" smtClean="0"/>
          </a:p>
          <a:p>
            <a:r>
              <a:rPr lang="en-US" baseline="0" dirty="0" smtClean="0"/>
              <a:t>In order to ensure that the testing laboratories are competent to perform their task</a:t>
            </a:r>
          </a:p>
          <a:p>
            <a:endParaRPr lang="en-US" baseline="0" dirty="0" smtClean="0"/>
          </a:p>
          <a:p>
            <a:r>
              <a:rPr lang="en-US" baseline="0" dirty="0" smtClean="0"/>
              <a:t>The testing laboratories have </a:t>
            </a:r>
            <a:r>
              <a:rPr lang="en-US" baseline="0" dirty="0" err="1" smtClean="0"/>
              <a:t>tobe</a:t>
            </a:r>
            <a:r>
              <a:rPr lang="en-US" baseline="0" dirty="0" smtClean="0"/>
              <a:t> </a:t>
            </a:r>
            <a:r>
              <a:rPr lang="en-US" baseline="0" dirty="0" err="1" smtClean="0"/>
              <a:t>accreditate</a:t>
            </a:r>
            <a:r>
              <a:rPr lang="en-US" baseline="0" dirty="0" smtClean="0"/>
              <a:t> to meet ISO/IEC 17025</a:t>
            </a:r>
            <a:endParaRPr lang="en-US" dirty="0" smtClean="0"/>
          </a:p>
          <a:p>
            <a:endParaRPr lang="en-US" dirty="0" smtClean="0"/>
          </a:p>
          <a:p>
            <a:r>
              <a:rPr lang="en-US" dirty="0" smtClean="0"/>
              <a:t>As shown</a:t>
            </a:r>
            <a:r>
              <a:rPr lang="en-US" baseline="0" dirty="0" smtClean="0"/>
              <a:t> in the Route 1 : Performed by an accredited Laboratory ISO 17025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7</a:t>
            </a:fld>
            <a:endParaRPr lang="en-US"/>
          </a:p>
        </p:txBody>
      </p:sp>
    </p:spTree>
    <p:extLst>
      <p:ext uri="{BB962C8B-B14F-4D97-AF65-F5344CB8AC3E}">
        <p14:creationId xmlns:p14="http://schemas.microsoft.com/office/powerpoint/2010/main" val="150359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BBPPT Quality Management System</a:t>
            </a:r>
          </a:p>
          <a:p>
            <a:endParaRPr lang="en-US" dirty="0" smtClean="0"/>
          </a:p>
          <a:p>
            <a:pPr algn="just">
              <a:lnSpc>
                <a:spcPct val="90000"/>
              </a:lnSpc>
              <a:buClr>
                <a:schemeClr val="tx2"/>
              </a:buClr>
              <a:buFont typeface="Wingdings" charset="0"/>
              <a:buChar char="v"/>
            </a:pPr>
            <a:r>
              <a:rPr lang="id-ID" dirty="0" smtClean="0">
                <a:latin typeface="Calibri" charset="0"/>
              </a:rPr>
              <a:t>QUALITY MANAGEMENT SYSTEM BASED ON </a:t>
            </a:r>
            <a:r>
              <a:rPr lang="en-US" dirty="0" smtClean="0">
                <a:latin typeface="Calibri" charset="0"/>
              </a:rPr>
              <a:t>ISO/IEC 17025:2008</a:t>
            </a:r>
          </a:p>
          <a:p>
            <a:pPr algn="just">
              <a:lnSpc>
                <a:spcPct val="90000"/>
              </a:lnSpc>
              <a:buClr>
                <a:schemeClr val="tx2"/>
              </a:buClr>
              <a:buFont typeface="Wingdings" charset="0"/>
              <a:buChar char="v"/>
            </a:pPr>
            <a:endParaRPr lang="en-US" dirty="0" smtClean="0">
              <a:latin typeface="Calibri" charset="0"/>
            </a:endParaRPr>
          </a:p>
          <a:p>
            <a:pPr algn="just">
              <a:lnSpc>
                <a:spcPct val="90000"/>
              </a:lnSpc>
              <a:buClr>
                <a:schemeClr val="tx2"/>
              </a:buClr>
              <a:buFont typeface="Wingdings" charset="0"/>
              <a:buChar char="v"/>
            </a:pPr>
            <a:r>
              <a:rPr lang="id-ID" dirty="0" smtClean="0">
                <a:latin typeface="Calibri" charset="0"/>
              </a:rPr>
              <a:t>ACCREDITED BY THE NATIONAL ACCREDITATION COMMITE (KAN) REGISTERED NUMBER LP-112-IDN (Conformance Test)</a:t>
            </a:r>
          </a:p>
          <a:p>
            <a:pPr algn="just">
              <a:lnSpc>
                <a:spcPct val="90000"/>
              </a:lnSpc>
              <a:buClr>
                <a:schemeClr val="tx2"/>
              </a:buClr>
              <a:buFont typeface="Wingdings" charset="0"/>
              <a:buChar char="v"/>
            </a:pPr>
            <a:endParaRPr lang="id-ID" dirty="0" smtClean="0">
              <a:latin typeface="Calibri" charset="0"/>
            </a:endParaRPr>
          </a:p>
          <a:p>
            <a:pPr algn="just">
              <a:lnSpc>
                <a:spcPct val="90000"/>
              </a:lnSpc>
              <a:buClr>
                <a:schemeClr val="tx2"/>
              </a:buClr>
              <a:buFont typeface="Wingdings" charset="0"/>
              <a:buChar char="v"/>
            </a:pPr>
            <a:r>
              <a:rPr lang="id-ID" dirty="0" smtClean="0">
                <a:latin typeface="Calibri" charset="0"/>
              </a:rPr>
              <a:t>ACCREDITED BY THE NATIONAL ACCREDITATION COMMITE (KAN) REGISTERED NUMBER LK-137-IDN (Calibration)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BBPPT have</a:t>
            </a:r>
            <a:r>
              <a:rPr lang="en-US" sz="1200" kern="1200" baseline="0" smtClean="0">
                <a:solidFill>
                  <a:schemeClr val="tx1"/>
                </a:solidFill>
                <a:effectLst/>
                <a:latin typeface="+mn-lt"/>
                <a:ea typeface="+mn-ea"/>
                <a:cs typeface="+mn-cs"/>
              </a:rPr>
              <a:t> accredited ISO 17025 </a:t>
            </a:r>
            <a:r>
              <a:rPr lang="en-US" sz="1200" kern="1200" smtClean="0">
                <a:solidFill>
                  <a:schemeClr val="tx1"/>
                </a:solidFill>
                <a:effectLst/>
                <a:latin typeface="+mn-lt"/>
                <a:ea typeface="+mn-ea"/>
                <a:cs typeface="+mn-cs"/>
              </a:rPr>
              <a:t>Since</a:t>
            </a:r>
            <a:r>
              <a:rPr lang="en-US" sz="1200" kern="1200" baseline="0" smtClean="0">
                <a:solidFill>
                  <a:schemeClr val="tx1"/>
                </a:solidFill>
                <a:effectLst/>
                <a:latin typeface="+mn-lt"/>
                <a:ea typeface="+mn-ea"/>
                <a:cs typeface="+mn-cs"/>
              </a:rPr>
              <a:t> 2004,</a:t>
            </a:r>
            <a:endParaRPr lang="en-US" sz="120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8</a:t>
            </a:fld>
            <a:endParaRPr lang="en-US"/>
          </a:p>
        </p:txBody>
      </p:sp>
    </p:spTree>
    <p:extLst>
      <p:ext uri="{BB962C8B-B14F-4D97-AF65-F5344CB8AC3E}">
        <p14:creationId xmlns:p14="http://schemas.microsoft.com/office/powerpoint/2010/main" val="135674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Laboratory Accreditation Cooperation</a:t>
            </a:r>
          </a:p>
          <a:p>
            <a:endParaRPr lang="en-US" dirty="0" smtClean="0"/>
          </a:p>
          <a:p>
            <a:r>
              <a:rPr lang="en-US" dirty="0" smtClean="0"/>
              <a:t>ILAC</a:t>
            </a:r>
            <a:r>
              <a:rPr lang="en-US" baseline="0" dirty="0" smtClean="0"/>
              <a:t> </a:t>
            </a:r>
            <a:r>
              <a:rPr lang="en-US" baseline="0" dirty="0" smtClean="0">
                <a:sym typeface="Wingdings"/>
              </a:rPr>
              <a:t> APLAC  Accreditation Body of Indonesia (KAN)</a:t>
            </a: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9</a:t>
            </a:fld>
            <a:endParaRPr lang="en-US"/>
          </a:p>
        </p:txBody>
      </p:sp>
    </p:spTree>
    <p:extLst>
      <p:ext uri="{BB962C8B-B14F-4D97-AF65-F5344CB8AC3E}">
        <p14:creationId xmlns:p14="http://schemas.microsoft.com/office/powerpoint/2010/main" val="108304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jpeg"/><Relationship Id="rId5" Type="http://schemas.openxmlformats.org/officeDocument/2006/relationships/image" Target="../media/image8.wmf"/><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ITU Regional Standardization Forum for Asia-Pacific </a:t>
            </a:r>
            <a:br>
              <a:rPr lang="en-US" sz="2800" dirty="0" smtClean="0"/>
            </a:br>
            <a:r>
              <a:rPr lang="en-US" sz="2800" dirty="0" smtClean="0"/>
              <a:t>(Jakarta, Indonesia, 27-28 October 2015)</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6000" b="1" dirty="0" smtClean="0"/>
              <a:t>BBPPT LABORATORY ROAD</a:t>
            </a:r>
          </a:p>
          <a:p>
            <a:pPr marL="0" indent="0" algn="ctr">
              <a:buNone/>
            </a:pPr>
            <a:endParaRPr lang="en-US" sz="16000" b="1" dirty="0"/>
          </a:p>
          <a:p>
            <a:pPr marL="0" indent="0" algn="ctr">
              <a:buNone/>
            </a:pPr>
            <a:r>
              <a:rPr lang="en-US" sz="12800" b="1" dirty="0" err="1" smtClean="0"/>
              <a:t>Dodik</a:t>
            </a:r>
            <a:r>
              <a:rPr lang="en-US" sz="12800" b="1" dirty="0" smtClean="0"/>
              <a:t> SUDIYONO,</a:t>
            </a:r>
            <a:endParaRPr lang="en-US" sz="12800" b="1" dirty="0"/>
          </a:p>
          <a:p>
            <a:pPr marL="0" indent="0" algn="ctr">
              <a:buNone/>
            </a:pPr>
            <a:r>
              <a:rPr lang="en-US" sz="12800" b="1" dirty="0" smtClean="0"/>
              <a:t>Technical Facilities Division, BBPPT, </a:t>
            </a:r>
          </a:p>
          <a:p>
            <a:pPr marL="0" indent="0" algn="ctr">
              <a:buNone/>
            </a:pPr>
            <a:r>
              <a:rPr lang="en-US" sz="12800" b="1" dirty="0" smtClean="0"/>
              <a:t>DG SDPPI, MCIT</a:t>
            </a:r>
          </a:p>
          <a:p>
            <a:pPr marL="0" indent="0" algn="ctr">
              <a:buNone/>
            </a:pPr>
            <a:r>
              <a:rPr lang="en-US" sz="12800" b="1" dirty="0" smtClean="0"/>
              <a:t>dodi002@kominfo.go.id</a:t>
            </a:r>
            <a:endParaRPr lang="en-US" sz="128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76" y="424768"/>
            <a:ext cx="8693524" cy="1143000"/>
          </a:xfrm>
        </p:spPr>
        <p:txBody>
          <a:bodyPr>
            <a:normAutofit fontScale="90000"/>
          </a:bodyPr>
          <a:lstStyle/>
          <a:p>
            <a:r>
              <a:rPr lang="en-US" dirty="0" smtClean="0"/>
              <a:t>BBPPT Organization Structure Based on </a:t>
            </a:r>
            <a:br>
              <a:rPr lang="en-US" dirty="0" smtClean="0"/>
            </a:br>
            <a:r>
              <a:rPr lang="en-US" dirty="0" smtClean="0"/>
              <a:t>ISO/IEC 17025</a:t>
            </a:r>
            <a:endParaRPr lang="en-US" dirty="0"/>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39900"/>
            <a:ext cx="83693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60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Conformity Assessment Routes 1</a:t>
            </a:r>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dirty="0"/>
              <a:t>ISO/IEC 17025 - General requirements for the competence of testing and calibration laboratories </a:t>
            </a:r>
            <a:endParaRPr lang="en-US" dirty="0" smtClean="0"/>
          </a:p>
          <a:p>
            <a:pPr marL="342900" lvl="1" indent="-342900">
              <a:buFont typeface="Arial"/>
              <a:buChar char="•"/>
            </a:pPr>
            <a:endParaRPr lang="en-US" dirty="0"/>
          </a:p>
          <a:p>
            <a:r>
              <a:rPr lang="en-US" sz="2800" dirty="0"/>
              <a:t>BBPPT follow the Route 1 as Accredited </a:t>
            </a:r>
            <a:r>
              <a:rPr lang="en-US" sz="2800" dirty="0" smtClean="0"/>
              <a:t>Laboratory based on ISO</a:t>
            </a:r>
            <a:r>
              <a:rPr lang="en-US" sz="2800" dirty="0"/>
              <a:t>/IEC 17025</a:t>
            </a:r>
          </a:p>
          <a:p>
            <a:endParaRPr lang="en-US" dirty="0"/>
          </a:p>
        </p:txBody>
      </p:sp>
    </p:spTree>
    <p:extLst>
      <p:ext uri="{BB962C8B-B14F-4D97-AF65-F5344CB8AC3E}">
        <p14:creationId xmlns:p14="http://schemas.microsoft.com/office/powerpoint/2010/main" val="189692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29" y="451442"/>
            <a:ext cx="9024471" cy="519734"/>
          </a:xfrm>
        </p:spPr>
        <p:txBody>
          <a:bodyPr>
            <a:normAutofit fontScale="90000"/>
          </a:bodyPr>
          <a:lstStyle/>
          <a:p>
            <a:r>
              <a:rPr lang="en-US" dirty="0" smtClean="0"/>
              <a:t>Requirement of ISO 17025 Standard (1/2)</a:t>
            </a:r>
            <a:endParaRPr lang="en-US" dirty="0"/>
          </a:p>
        </p:txBody>
      </p:sp>
      <p:sp>
        <p:nvSpPr>
          <p:cNvPr id="3" name="Content Placeholder 2"/>
          <p:cNvSpPr>
            <a:spLocks noGrp="1"/>
          </p:cNvSpPr>
          <p:nvPr>
            <p:ph idx="1"/>
          </p:nvPr>
        </p:nvSpPr>
        <p:spPr>
          <a:xfrm>
            <a:off x="457200" y="971175"/>
            <a:ext cx="8229600" cy="5184589"/>
          </a:xfrm>
        </p:spPr>
        <p:txBody>
          <a:bodyPr>
            <a:normAutofit fontScale="47500" lnSpcReduction="20000"/>
          </a:bodyPr>
          <a:lstStyle/>
          <a:p>
            <a:r>
              <a:rPr lang="en-US" sz="6700" dirty="0"/>
              <a:t>Management </a:t>
            </a:r>
            <a:r>
              <a:rPr lang="en-US" sz="6700" dirty="0" smtClean="0"/>
              <a:t>Requirement</a:t>
            </a:r>
          </a:p>
          <a:p>
            <a:pPr marL="628650" lvl="1" indent="-228600">
              <a:buAutoNum type="alphaLcPeriod"/>
            </a:pPr>
            <a:r>
              <a:rPr lang="en-US" sz="4400" dirty="0"/>
              <a:t>Organization</a:t>
            </a:r>
          </a:p>
          <a:p>
            <a:pPr marL="628650" lvl="1" indent="-228600">
              <a:buAutoNum type="alphaLcPeriod"/>
            </a:pPr>
            <a:r>
              <a:rPr lang="en-US" sz="4400" dirty="0"/>
              <a:t>Quality System</a:t>
            </a:r>
          </a:p>
          <a:p>
            <a:pPr marL="628650" lvl="1" indent="-228600">
              <a:buAutoNum type="alphaLcPeriod"/>
            </a:pPr>
            <a:r>
              <a:rPr lang="en-US" sz="4400" dirty="0"/>
              <a:t>Document Control</a:t>
            </a:r>
          </a:p>
          <a:p>
            <a:pPr marL="628650" lvl="1" indent="-228600">
              <a:buAutoNum type="alphaLcPeriod"/>
            </a:pPr>
            <a:r>
              <a:rPr lang="en-US" sz="4400" dirty="0"/>
              <a:t>Review of request, tender &amp; contract</a:t>
            </a:r>
          </a:p>
          <a:p>
            <a:pPr marL="628650" lvl="1" indent="-228600">
              <a:buAutoNum type="alphaLcPeriod"/>
            </a:pPr>
            <a:r>
              <a:rPr lang="en-US" sz="4400" dirty="0"/>
              <a:t>Subcontract of test &amp; calibration</a:t>
            </a:r>
          </a:p>
          <a:p>
            <a:pPr marL="628650" lvl="1" indent="-228600">
              <a:buAutoNum type="alphaLcPeriod"/>
            </a:pPr>
            <a:r>
              <a:rPr lang="en-US" sz="4400" dirty="0"/>
              <a:t>Purchasing service &amp; supplies</a:t>
            </a:r>
          </a:p>
          <a:p>
            <a:pPr marL="628650" lvl="1" indent="-228600">
              <a:buAutoNum type="alphaLcPeriod"/>
            </a:pPr>
            <a:r>
              <a:rPr lang="en-US" sz="4400" dirty="0"/>
              <a:t>Service to client</a:t>
            </a:r>
          </a:p>
          <a:p>
            <a:pPr marL="628650" lvl="1" indent="-228600">
              <a:buAutoNum type="alphaLcPeriod"/>
            </a:pPr>
            <a:r>
              <a:rPr lang="en-US" sz="4400" dirty="0"/>
              <a:t>Complaints</a:t>
            </a:r>
          </a:p>
          <a:p>
            <a:pPr marL="628650" lvl="1" indent="-228600">
              <a:buAutoNum type="alphaLcPeriod"/>
            </a:pPr>
            <a:r>
              <a:rPr lang="en-US" sz="4400" dirty="0"/>
              <a:t>Control of non conformity test &amp; or calibration work</a:t>
            </a:r>
          </a:p>
          <a:p>
            <a:pPr marL="628650" lvl="1" indent="-228600">
              <a:buAutoNum type="alphaLcPeriod"/>
            </a:pPr>
            <a:r>
              <a:rPr lang="en-US" sz="4400" dirty="0"/>
              <a:t>Corrective action</a:t>
            </a:r>
          </a:p>
          <a:p>
            <a:pPr marL="628650" lvl="1" indent="-228600">
              <a:buAutoNum type="alphaLcPeriod"/>
            </a:pPr>
            <a:r>
              <a:rPr lang="en-US" sz="4400" dirty="0"/>
              <a:t>Preventive action</a:t>
            </a:r>
          </a:p>
          <a:p>
            <a:pPr marL="628650" lvl="1" indent="-228600">
              <a:buAutoNum type="alphaLcPeriod"/>
            </a:pPr>
            <a:r>
              <a:rPr lang="en-US" sz="4400" dirty="0"/>
              <a:t>Control record</a:t>
            </a:r>
          </a:p>
          <a:p>
            <a:pPr marL="628650" lvl="1" indent="-228600">
              <a:buAutoNum type="alphaLcPeriod"/>
            </a:pPr>
            <a:r>
              <a:rPr lang="en-US" sz="4400" dirty="0"/>
              <a:t>Internal audit</a:t>
            </a:r>
          </a:p>
          <a:p>
            <a:pPr marL="628650" lvl="1" indent="-228600">
              <a:buAutoNum type="alphaLcPeriod"/>
            </a:pPr>
            <a:r>
              <a:rPr lang="en-US" sz="4400" dirty="0"/>
              <a:t>Management </a:t>
            </a:r>
            <a:r>
              <a:rPr lang="en-US" sz="4400" dirty="0" smtClean="0"/>
              <a:t>review</a:t>
            </a:r>
            <a:endParaRPr lang="en-US" sz="4400" dirty="0"/>
          </a:p>
        </p:txBody>
      </p:sp>
    </p:spTree>
    <p:extLst>
      <p:ext uri="{BB962C8B-B14F-4D97-AF65-F5344CB8AC3E}">
        <p14:creationId xmlns:p14="http://schemas.microsoft.com/office/powerpoint/2010/main" val="406439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973"/>
            <a:ext cx="9144000" cy="489852"/>
          </a:xfrm>
        </p:spPr>
        <p:txBody>
          <a:bodyPr>
            <a:normAutofit fontScale="90000"/>
          </a:bodyPr>
          <a:lstStyle/>
          <a:p>
            <a:r>
              <a:rPr lang="en-US" dirty="0"/>
              <a:t>Requirement of ISO 17025 Standard </a:t>
            </a:r>
            <a:r>
              <a:rPr lang="en-US" dirty="0" smtClean="0"/>
              <a:t>(2/</a:t>
            </a:r>
            <a:r>
              <a:rPr lang="en-US" dirty="0"/>
              <a:t>2)</a:t>
            </a:r>
          </a:p>
        </p:txBody>
      </p:sp>
      <p:sp>
        <p:nvSpPr>
          <p:cNvPr id="3" name="Content Placeholder 2"/>
          <p:cNvSpPr>
            <a:spLocks noGrp="1"/>
          </p:cNvSpPr>
          <p:nvPr>
            <p:ph idx="1"/>
          </p:nvPr>
        </p:nvSpPr>
        <p:spPr>
          <a:xfrm>
            <a:off x="457200" y="1340970"/>
            <a:ext cx="8229600" cy="3831167"/>
          </a:xfrm>
        </p:spPr>
        <p:txBody>
          <a:bodyPr>
            <a:normAutofit lnSpcReduction="10000"/>
          </a:bodyPr>
          <a:lstStyle/>
          <a:p>
            <a:r>
              <a:rPr lang="en-US" dirty="0"/>
              <a:t>Technical Requirement :</a:t>
            </a:r>
          </a:p>
          <a:p>
            <a:pPr marL="628650" lvl="2" defTabSz="914400">
              <a:spcBef>
                <a:spcPts val="0"/>
              </a:spcBef>
              <a:buFontTx/>
              <a:buAutoNum type="arabicPeriod"/>
              <a:defRPr/>
            </a:pPr>
            <a:r>
              <a:rPr lang="en-US" dirty="0"/>
              <a:t>Personnel</a:t>
            </a:r>
          </a:p>
          <a:p>
            <a:pPr marL="628650" lvl="2" defTabSz="914400">
              <a:spcBef>
                <a:spcPts val="0"/>
              </a:spcBef>
              <a:buFontTx/>
              <a:buAutoNum type="arabicPeriod"/>
              <a:defRPr/>
            </a:pPr>
            <a:r>
              <a:rPr lang="en-US" dirty="0"/>
              <a:t> accommodation and environment condition</a:t>
            </a:r>
          </a:p>
          <a:p>
            <a:pPr marL="628650" lvl="2" defTabSz="914400">
              <a:spcBef>
                <a:spcPts val="0"/>
              </a:spcBef>
              <a:buFontTx/>
              <a:buAutoNum type="arabicPeriod"/>
              <a:defRPr/>
            </a:pPr>
            <a:r>
              <a:rPr lang="en-US" dirty="0"/>
              <a:t>Test &amp; calibration method &amp; method validation</a:t>
            </a:r>
          </a:p>
          <a:p>
            <a:pPr marL="628650" lvl="2" defTabSz="914400">
              <a:spcBef>
                <a:spcPts val="0"/>
              </a:spcBef>
              <a:buFontTx/>
              <a:buAutoNum type="arabicPeriod"/>
              <a:defRPr/>
            </a:pPr>
            <a:r>
              <a:rPr lang="en-US" dirty="0"/>
              <a:t>Equipment</a:t>
            </a:r>
          </a:p>
          <a:p>
            <a:pPr marL="628650" lvl="2" defTabSz="914400">
              <a:spcBef>
                <a:spcPts val="0"/>
              </a:spcBef>
              <a:buFontTx/>
              <a:buAutoNum type="arabicPeriod"/>
              <a:defRPr/>
            </a:pPr>
            <a:r>
              <a:rPr lang="en-US" dirty="0"/>
              <a:t>Measurement traceability</a:t>
            </a:r>
          </a:p>
          <a:p>
            <a:pPr marL="628650" lvl="2" defTabSz="914400">
              <a:spcBef>
                <a:spcPts val="0"/>
              </a:spcBef>
              <a:buFontTx/>
              <a:buAutoNum type="arabicPeriod"/>
              <a:defRPr/>
            </a:pPr>
            <a:r>
              <a:rPr lang="en-US" dirty="0"/>
              <a:t>Sampling</a:t>
            </a:r>
          </a:p>
          <a:p>
            <a:pPr marL="628650" lvl="2" defTabSz="914400">
              <a:spcBef>
                <a:spcPts val="0"/>
              </a:spcBef>
              <a:buFontTx/>
              <a:buAutoNum type="arabicPeriod"/>
              <a:defRPr/>
            </a:pPr>
            <a:r>
              <a:rPr lang="en-US" dirty="0"/>
              <a:t>Handling of test &amp; calibration items</a:t>
            </a:r>
          </a:p>
          <a:p>
            <a:pPr marL="628650" lvl="2" defTabSz="914400">
              <a:spcBef>
                <a:spcPts val="0"/>
              </a:spcBef>
              <a:buFontTx/>
              <a:buAutoNum type="arabicPeriod"/>
              <a:defRPr/>
            </a:pPr>
            <a:r>
              <a:rPr lang="en-US" dirty="0"/>
              <a:t>Assuring the quality of test and calibration result</a:t>
            </a:r>
          </a:p>
          <a:p>
            <a:pPr marL="628650" lvl="2" defTabSz="914400">
              <a:spcBef>
                <a:spcPts val="0"/>
              </a:spcBef>
              <a:buFontTx/>
              <a:buAutoNum type="arabicPeriod"/>
              <a:defRPr/>
            </a:pPr>
            <a:r>
              <a:rPr lang="en-US" dirty="0"/>
              <a:t>Reporting result</a:t>
            </a:r>
          </a:p>
          <a:p>
            <a:pPr lvl="1"/>
            <a:endParaRPr lang="en-US" dirty="0"/>
          </a:p>
        </p:txBody>
      </p:sp>
    </p:spTree>
    <p:extLst>
      <p:ext uri="{BB962C8B-B14F-4D97-AF65-F5344CB8AC3E}">
        <p14:creationId xmlns:p14="http://schemas.microsoft.com/office/powerpoint/2010/main" val="276390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BBPPT existing condition</a:t>
            </a:r>
            <a:endParaRPr lang="en-US" dirty="0"/>
          </a:p>
        </p:txBody>
      </p:sp>
      <p:sp>
        <p:nvSpPr>
          <p:cNvPr id="3" name="Content Placeholder 2"/>
          <p:cNvSpPr>
            <a:spLocks noGrp="1"/>
          </p:cNvSpPr>
          <p:nvPr>
            <p:ph idx="1"/>
          </p:nvPr>
        </p:nvSpPr>
        <p:spPr/>
        <p:txBody>
          <a:bodyPr/>
          <a:lstStyle/>
          <a:p>
            <a:r>
              <a:rPr lang="en-US" dirty="0" smtClean="0"/>
              <a:t>Limited personnel resource</a:t>
            </a:r>
          </a:p>
          <a:p>
            <a:r>
              <a:rPr lang="en-US" dirty="0" smtClean="0"/>
              <a:t>Limited number of Laboratory room</a:t>
            </a:r>
          </a:p>
          <a:p>
            <a:r>
              <a:rPr lang="en-US" dirty="0" smtClean="0"/>
              <a:t>Limited equipment</a:t>
            </a:r>
          </a:p>
          <a:p>
            <a:r>
              <a:rPr lang="en-US" dirty="0" smtClean="0"/>
              <a:t>Not enough resource to develop valid test method</a:t>
            </a:r>
          </a:p>
          <a:p>
            <a:r>
              <a:rPr lang="en-US" dirty="0" smtClean="0"/>
              <a:t>Some to do manually test</a:t>
            </a:r>
          </a:p>
          <a:p>
            <a:endParaRPr lang="en-US" dirty="0" smtClean="0"/>
          </a:p>
          <a:p>
            <a:endParaRPr lang="en-US" dirty="0"/>
          </a:p>
        </p:txBody>
      </p:sp>
    </p:spTree>
    <p:extLst>
      <p:ext uri="{BB962C8B-B14F-4D97-AF65-F5344CB8AC3E}">
        <p14:creationId xmlns:p14="http://schemas.microsoft.com/office/powerpoint/2010/main" val="1147372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BBPPT Future</a:t>
            </a:r>
            <a:endParaRPr lang="en-US" dirty="0"/>
          </a:p>
        </p:txBody>
      </p:sp>
      <p:sp>
        <p:nvSpPr>
          <p:cNvPr id="3" name="Content Placeholder 2"/>
          <p:cNvSpPr>
            <a:spLocks noGrp="1"/>
          </p:cNvSpPr>
          <p:nvPr>
            <p:ph idx="1"/>
          </p:nvPr>
        </p:nvSpPr>
        <p:spPr/>
        <p:txBody>
          <a:bodyPr/>
          <a:lstStyle/>
          <a:p>
            <a:r>
              <a:rPr lang="en-US" dirty="0" smtClean="0"/>
              <a:t>Already buy new land </a:t>
            </a:r>
          </a:p>
          <a:p>
            <a:r>
              <a:rPr lang="en-US" dirty="0" smtClean="0"/>
              <a:t>Develop new laboratory</a:t>
            </a:r>
          </a:p>
          <a:p>
            <a:endParaRPr lang="en-US" dirty="0"/>
          </a:p>
        </p:txBody>
      </p:sp>
    </p:spTree>
    <p:extLst>
      <p:ext uri="{BB962C8B-B14F-4D97-AF65-F5344CB8AC3E}">
        <p14:creationId xmlns:p14="http://schemas.microsoft.com/office/powerpoint/2010/main" val="405720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Procedure (1/2)</a:t>
            </a:r>
            <a:endParaRPr lang="en-US" dirty="0"/>
          </a:p>
        </p:txBody>
      </p:sp>
      <p:grpSp>
        <p:nvGrpSpPr>
          <p:cNvPr id="63" name="Group 62"/>
          <p:cNvGrpSpPr/>
          <p:nvPr/>
        </p:nvGrpSpPr>
        <p:grpSpPr>
          <a:xfrm>
            <a:off x="773113" y="1895475"/>
            <a:ext cx="7361237" cy="4225925"/>
            <a:chOff x="773113" y="1895475"/>
            <a:chExt cx="7361237" cy="4225925"/>
          </a:xfrm>
        </p:grpSpPr>
        <p:sp>
          <p:nvSpPr>
            <p:cNvPr id="4" name="AutoShape 2"/>
            <p:cNvSpPr>
              <a:spLocks noChangeArrowheads="1"/>
            </p:cNvSpPr>
            <p:nvPr/>
          </p:nvSpPr>
          <p:spPr bwMode="auto">
            <a:xfrm>
              <a:off x="5321300" y="4238625"/>
              <a:ext cx="2808288" cy="1655763"/>
            </a:xfrm>
            <a:prstGeom prst="roundRect">
              <a:avLst>
                <a:gd name="adj" fmla="val 16667"/>
              </a:avLst>
            </a:prstGeom>
            <a:solidFill>
              <a:srgbClr val="FFFF00">
                <a:alpha val="27058"/>
              </a:srgbClr>
            </a:solidFill>
            <a:ln w="9525">
              <a:solidFill>
                <a:srgbClr val="FF0000"/>
              </a:solidFill>
              <a:prstDash val="dash"/>
              <a:round/>
              <a:headEnd/>
              <a:tailEnd/>
            </a:ln>
          </p:spPr>
          <p:txBody>
            <a:bodyPr wrap="none" anchor="ctr"/>
            <a:lstStyle/>
            <a:p>
              <a:endParaRPr lang="id-ID"/>
            </a:p>
          </p:txBody>
        </p:sp>
        <p:sp>
          <p:nvSpPr>
            <p:cNvPr id="5" name="AutoShape 3"/>
            <p:cNvSpPr>
              <a:spLocks noChangeArrowheads="1"/>
            </p:cNvSpPr>
            <p:nvPr/>
          </p:nvSpPr>
          <p:spPr bwMode="auto">
            <a:xfrm>
              <a:off x="5326063" y="1895475"/>
              <a:ext cx="2808287" cy="1655763"/>
            </a:xfrm>
            <a:prstGeom prst="roundRect">
              <a:avLst>
                <a:gd name="adj" fmla="val 16667"/>
              </a:avLst>
            </a:prstGeom>
            <a:solidFill>
              <a:srgbClr val="FFFF00">
                <a:alpha val="27058"/>
              </a:srgbClr>
            </a:solidFill>
            <a:ln w="9525">
              <a:solidFill>
                <a:srgbClr val="FF0000"/>
              </a:solidFill>
              <a:prstDash val="dash"/>
              <a:round/>
              <a:headEnd/>
              <a:tailEnd/>
            </a:ln>
          </p:spPr>
          <p:txBody>
            <a:bodyPr wrap="none" anchor="ctr"/>
            <a:lstStyle/>
            <a:p>
              <a:endParaRPr lang="id-ID"/>
            </a:p>
          </p:txBody>
        </p:sp>
        <p:sp>
          <p:nvSpPr>
            <p:cNvPr id="6" name="AutoShape 4"/>
            <p:cNvSpPr>
              <a:spLocks noChangeArrowheads="1"/>
            </p:cNvSpPr>
            <p:nvPr/>
          </p:nvSpPr>
          <p:spPr bwMode="auto">
            <a:xfrm>
              <a:off x="773113" y="1895475"/>
              <a:ext cx="2808287" cy="1655763"/>
            </a:xfrm>
            <a:prstGeom prst="roundRect">
              <a:avLst>
                <a:gd name="adj" fmla="val 16667"/>
              </a:avLst>
            </a:prstGeom>
            <a:solidFill>
              <a:srgbClr val="FFFF00">
                <a:alpha val="27058"/>
              </a:srgbClr>
            </a:solidFill>
            <a:ln w="9525">
              <a:solidFill>
                <a:srgbClr val="FF0000"/>
              </a:solidFill>
              <a:prstDash val="dash"/>
              <a:round/>
              <a:headEnd/>
              <a:tailEnd/>
            </a:ln>
          </p:spPr>
          <p:txBody>
            <a:bodyPr wrap="none" anchor="ctr"/>
            <a:lstStyle/>
            <a:p>
              <a:endParaRPr lang="id-ID"/>
            </a:p>
          </p:txBody>
        </p:sp>
        <p:grpSp>
          <p:nvGrpSpPr>
            <p:cNvPr id="7" name="Group 7"/>
            <p:cNvGrpSpPr>
              <a:grpSpLocks/>
            </p:cNvGrpSpPr>
            <p:nvPr/>
          </p:nvGrpSpPr>
          <p:grpSpPr bwMode="auto">
            <a:xfrm>
              <a:off x="801688" y="1971675"/>
              <a:ext cx="936625" cy="1295400"/>
              <a:chOff x="2781" y="710"/>
              <a:chExt cx="740" cy="1025"/>
            </a:xfrm>
          </p:grpSpPr>
          <p:sp>
            <p:nvSpPr>
              <p:cNvPr id="8" name="AutoShape 8"/>
              <p:cNvSpPr>
                <a:spLocks noChangeAspect="1" noChangeArrowheads="1" noTextEdit="1"/>
              </p:cNvSpPr>
              <p:nvPr/>
            </p:nvSpPr>
            <p:spPr bwMode="auto">
              <a:xfrm>
                <a:off x="2781" y="710"/>
                <a:ext cx="740"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Freeform 9"/>
              <p:cNvSpPr>
                <a:spLocks/>
              </p:cNvSpPr>
              <p:nvPr/>
            </p:nvSpPr>
            <p:spPr bwMode="auto">
              <a:xfrm>
                <a:off x="3200" y="1619"/>
                <a:ext cx="110" cy="62"/>
              </a:xfrm>
              <a:custGeom>
                <a:avLst/>
                <a:gdLst>
                  <a:gd name="T0" fmla="*/ 36 w 240"/>
                  <a:gd name="T1" fmla="*/ 28 h 138"/>
                  <a:gd name="T2" fmla="*/ 32 w 240"/>
                  <a:gd name="T3" fmla="*/ 27 h 138"/>
                  <a:gd name="T4" fmla="*/ 29 w 240"/>
                  <a:gd name="T5" fmla="*/ 26 h 138"/>
                  <a:gd name="T6" fmla="*/ 28 w 240"/>
                  <a:gd name="T7" fmla="*/ 24 h 138"/>
                  <a:gd name="T8" fmla="*/ 26 w 240"/>
                  <a:gd name="T9" fmla="*/ 22 h 138"/>
                  <a:gd name="T10" fmla="*/ 25 w 240"/>
                  <a:gd name="T11" fmla="*/ 19 h 138"/>
                  <a:gd name="T12" fmla="*/ 23 w 240"/>
                  <a:gd name="T13" fmla="*/ 17 h 138"/>
                  <a:gd name="T14" fmla="*/ 22 w 240"/>
                  <a:gd name="T15" fmla="*/ 15 h 138"/>
                  <a:gd name="T16" fmla="*/ 19 w 240"/>
                  <a:gd name="T17" fmla="*/ 13 h 138"/>
                  <a:gd name="T18" fmla="*/ 16 w 240"/>
                  <a:gd name="T19" fmla="*/ 14 h 138"/>
                  <a:gd name="T20" fmla="*/ 13 w 240"/>
                  <a:gd name="T21" fmla="*/ 14 h 138"/>
                  <a:gd name="T22" fmla="*/ 12 w 240"/>
                  <a:gd name="T23" fmla="*/ 15 h 138"/>
                  <a:gd name="T24" fmla="*/ 11 w 240"/>
                  <a:gd name="T25" fmla="*/ 16 h 138"/>
                  <a:gd name="T26" fmla="*/ 10 w 240"/>
                  <a:gd name="T27" fmla="*/ 18 h 138"/>
                  <a:gd name="T28" fmla="*/ 10 w 240"/>
                  <a:gd name="T29" fmla="*/ 20 h 138"/>
                  <a:gd name="T30" fmla="*/ 10 w 240"/>
                  <a:gd name="T31" fmla="*/ 22 h 138"/>
                  <a:gd name="T32" fmla="*/ 11 w 240"/>
                  <a:gd name="T33" fmla="*/ 26 h 138"/>
                  <a:gd name="T34" fmla="*/ 10 w 240"/>
                  <a:gd name="T35" fmla="*/ 26 h 138"/>
                  <a:gd name="T36" fmla="*/ 8 w 240"/>
                  <a:gd name="T37" fmla="*/ 26 h 138"/>
                  <a:gd name="T38" fmla="*/ 6 w 240"/>
                  <a:gd name="T39" fmla="*/ 26 h 138"/>
                  <a:gd name="T40" fmla="*/ 6 w 240"/>
                  <a:gd name="T41" fmla="*/ 26 h 138"/>
                  <a:gd name="T42" fmla="*/ 6 w 240"/>
                  <a:gd name="T43" fmla="*/ 21 h 138"/>
                  <a:gd name="T44" fmla="*/ 5 w 240"/>
                  <a:gd name="T45" fmla="*/ 17 h 138"/>
                  <a:gd name="T46" fmla="*/ 4 w 240"/>
                  <a:gd name="T47" fmla="*/ 13 h 138"/>
                  <a:gd name="T48" fmla="*/ 1 w 240"/>
                  <a:gd name="T49" fmla="*/ 9 h 138"/>
                  <a:gd name="T50" fmla="*/ 0 w 240"/>
                  <a:gd name="T51" fmla="*/ 7 h 138"/>
                  <a:gd name="T52" fmla="*/ 0 w 240"/>
                  <a:gd name="T53" fmla="*/ 4 h 138"/>
                  <a:gd name="T54" fmla="*/ 0 w 240"/>
                  <a:gd name="T55" fmla="*/ 1 h 138"/>
                  <a:gd name="T56" fmla="*/ 2 w 240"/>
                  <a:gd name="T57" fmla="*/ 0 h 138"/>
                  <a:gd name="T58" fmla="*/ 5 w 240"/>
                  <a:gd name="T59" fmla="*/ 3 h 138"/>
                  <a:gd name="T60" fmla="*/ 8 w 240"/>
                  <a:gd name="T61" fmla="*/ 5 h 138"/>
                  <a:gd name="T62" fmla="*/ 12 w 240"/>
                  <a:gd name="T63" fmla="*/ 7 h 138"/>
                  <a:gd name="T64" fmla="*/ 16 w 240"/>
                  <a:gd name="T65" fmla="*/ 9 h 138"/>
                  <a:gd name="T66" fmla="*/ 21 w 240"/>
                  <a:gd name="T67" fmla="*/ 9 h 138"/>
                  <a:gd name="T68" fmla="*/ 25 w 240"/>
                  <a:gd name="T69" fmla="*/ 10 h 138"/>
                  <a:gd name="T70" fmla="*/ 29 w 240"/>
                  <a:gd name="T71" fmla="*/ 11 h 138"/>
                  <a:gd name="T72" fmla="*/ 33 w 240"/>
                  <a:gd name="T73" fmla="*/ 11 h 138"/>
                  <a:gd name="T74" fmla="*/ 34 w 240"/>
                  <a:gd name="T75" fmla="*/ 11 h 138"/>
                  <a:gd name="T76" fmla="*/ 35 w 240"/>
                  <a:gd name="T77" fmla="*/ 11 h 138"/>
                  <a:gd name="T78" fmla="*/ 35 w 240"/>
                  <a:gd name="T79" fmla="*/ 10 h 138"/>
                  <a:gd name="T80" fmla="*/ 36 w 240"/>
                  <a:gd name="T81" fmla="*/ 10 h 138"/>
                  <a:gd name="T82" fmla="*/ 38 w 240"/>
                  <a:gd name="T83" fmla="*/ 13 h 138"/>
                  <a:gd name="T84" fmla="*/ 39 w 240"/>
                  <a:gd name="T85" fmla="*/ 15 h 138"/>
                  <a:gd name="T86" fmla="*/ 40 w 240"/>
                  <a:gd name="T87" fmla="*/ 17 h 138"/>
                  <a:gd name="T88" fmla="*/ 41 w 240"/>
                  <a:gd name="T89" fmla="*/ 18 h 138"/>
                  <a:gd name="T90" fmla="*/ 42 w 240"/>
                  <a:gd name="T91" fmla="*/ 18 h 138"/>
                  <a:gd name="T92" fmla="*/ 44 w 240"/>
                  <a:gd name="T93" fmla="*/ 19 h 138"/>
                  <a:gd name="T94" fmla="*/ 46 w 240"/>
                  <a:gd name="T95" fmla="*/ 20 h 138"/>
                  <a:gd name="T96" fmla="*/ 50 w 240"/>
                  <a:gd name="T97" fmla="*/ 21 h 138"/>
                  <a:gd name="T98" fmla="*/ 50 w 240"/>
                  <a:gd name="T99" fmla="*/ 22 h 138"/>
                  <a:gd name="T100" fmla="*/ 50 w 240"/>
                  <a:gd name="T101" fmla="*/ 23 h 138"/>
                  <a:gd name="T102" fmla="*/ 50 w 240"/>
                  <a:gd name="T103" fmla="*/ 24 h 138"/>
                  <a:gd name="T104" fmla="*/ 49 w 240"/>
                  <a:gd name="T105" fmla="*/ 26 h 138"/>
                  <a:gd name="T106" fmla="*/ 47 w 240"/>
                  <a:gd name="T107" fmla="*/ 26 h 138"/>
                  <a:gd name="T108" fmla="*/ 45 w 240"/>
                  <a:gd name="T109" fmla="*/ 27 h 138"/>
                  <a:gd name="T110" fmla="*/ 44 w 240"/>
                  <a:gd name="T111" fmla="*/ 27 h 138"/>
                  <a:gd name="T112" fmla="*/ 43 w 240"/>
                  <a:gd name="T113" fmla="*/ 28 h 138"/>
                  <a:gd name="T114" fmla="*/ 40 w 240"/>
                  <a:gd name="T115" fmla="*/ 28 h 138"/>
                  <a:gd name="T116" fmla="*/ 39 w 240"/>
                  <a:gd name="T117" fmla="*/ 28 h 138"/>
                  <a:gd name="T118" fmla="*/ 38 w 240"/>
                  <a:gd name="T119" fmla="*/ 28 h 138"/>
                  <a:gd name="T120" fmla="*/ 36 w 240"/>
                  <a:gd name="T121" fmla="*/ 28 h 138"/>
                  <a:gd name="T122" fmla="*/ 36 w 240"/>
                  <a:gd name="T123" fmla="*/ 28 h 138"/>
                  <a:gd name="T124" fmla="*/ 36 w 240"/>
                  <a:gd name="T125" fmla="*/ 28 h 1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0"/>
                  <a:gd name="T190" fmla="*/ 0 h 138"/>
                  <a:gd name="T191" fmla="*/ 240 w 240"/>
                  <a:gd name="T192" fmla="*/ 138 h 1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0" h="138">
                    <a:moveTo>
                      <a:pt x="171" y="138"/>
                    </a:moveTo>
                    <a:lnTo>
                      <a:pt x="152" y="134"/>
                    </a:lnTo>
                    <a:lnTo>
                      <a:pt x="138" y="127"/>
                    </a:lnTo>
                    <a:lnTo>
                      <a:pt x="130" y="118"/>
                    </a:lnTo>
                    <a:lnTo>
                      <a:pt x="124" y="106"/>
                    </a:lnTo>
                    <a:lnTo>
                      <a:pt x="118" y="94"/>
                    </a:lnTo>
                    <a:lnTo>
                      <a:pt x="111" y="84"/>
                    </a:lnTo>
                    <a:lnTo>
                      <a:pt x="102" y="74"/>
                    </a:lnTo>
                    <a:lnTo>
                      <a:pt x="89" y="67"/>
                    </a:lnTo>
                    <a:lnTo>
                      <a:pt x="75" y="68"/>
                    </a:lnTo>
                    <a:lnTo>
                      <a:pt x="64" y="70"/>
                    </a:lnTo>
                    <a:lnTo>
                      <a:pt x="56" y="75"/>
                    </a:lnTo>
                    <a:lnTo>
                      <a:pt x="50" y="81"/>
                    </a:lnTo>
                    <a:lnTo>
                      <a:pt x="46" y="88"/>
                    </a:lnTo>
                    <a:lnTo>
                      <a:pt x="45" y="98"/>
                    </a:lnTo>
                    <a:lnTo>
                      <a:pt x="46" y="111"/>
                    </a:lnTo>
                    <a:lnTo>
                      <a:pt x="50" y="126"/>
                    </a:lnTo>
                    <a:lnTo>
                      <a:pt x="45" y="126"/>
                    </a:lnTo>
                    <a:lnTo>
                      <a:pt x="38" y="126"/>
                    </a:lnTo>
                    <a:lnTo>
                      <a:pt x="31" y="126"/>
                    </a:lnTo>
                    <a:lnTo>
                      <a:pt x="27" y="126"/>
                    </a:lnTo>
                    <a:lnTo>
                      <a:pt x="26" y="104"/>
                    </a:lnTo>
                    <a:lnTo>
                      <a:pt x="23" y="84"/>
                    </a:lnTo>
                    <a:lnTo>
                      <a:pt x="18" y="66"/>
                    </a:lnTo>
                    <a:lnTo>
                      <a:pt x="7" y="47"/>
                    </a:lnTo>
                    <a:lnTo>
                      <a:pt x="3" y="36"/>
                    </a:lnTo>
                    <a:lnTo>
                      <a:pt x="0" y="21"/>
                    </a:lnTo>
                    <a:lnTo>
                      <a:pt x="1" y="7"/>
                    </a:lnTo>
                    <a:lnTo>
                      <a:pt x="11" y="0"/>
                    </a:lnTo>
                    <a:lnTo>
                      <a:pt x="23" y="13"/>
                    </a:lnTo>
                    <a:lnTo>
                      <a:pt x="39" y="24"/>
                    </a:lnTo>
                    <a:lnTo>
                      <a:pt x="58" y="33"/>
                    </a:lnTo>
                    <a:lnTo>
                      <a:pt x="77" y="42"/>
                    </a:lnTo>
                    <a:lnTo>
                      <a:pt x="98" y="47"/>
                    </a:lnTo>
                    <a:lnTo>
                      <a:pt x="120" y="52"/>
                    </a:lnTo>
                    <a:lnTo>
                      <a:pt x="140" y="54"/>
                    </a:lnTo>
                    <a:lnTo>
                      <a:pt x="159" y="55"/>
                    </a:lnTo>
                    <a:lnTo>
                      <a:pt x="162" y="54"/>
                    </a:lnTo>
                    <a:lnTo>
                      <a:pt x="165" y="53"/>
                    </a:lnTo>
                    <a:lnTo>
                      <a:pt x="168" y="52"/>
                    </a:lnTo>
                    <a:lnTo>
                      <a:pt x="173" y="52"/>
                    </a:lnTo>
                    <a:lnTo>
                      <a:pt x="180" y="66"/>
                    </a:lnTo>
                    <a:lnTo>
                      <a:pt x="185" y="76"/>
                    </a:lnTo>
                    <a:lnTo>
                      <a:pt x="190" y="82"/>
                    </a:lnTo>
                    <a:lnTo>
                      <a:pt x="195" y="88"/>
                    </a:lnTo>
                    <a:lnTo>
                      <a:pt x="201" y="91"/>
                    </a:lnTo>
                    <a:lnTo>
                      <a:pt x="210" y="93"/>
                    </a:lnTo>
                    <a:lnTo>
                      <a:pt x="221" y="98"/>
                    </a:lnTo>
                    <a:lnTo>
                      <a:pt x="236" y="103"/>
                    </a:lnTo>
                    <a:lnTo>
                      <a:pt x="240" y="109"/>
                    </a:lnTo>
                    <a:lnTo>
                      <a:pt x="240" y="115"/>
                    </a:lnTo>
                    <a:lnTo>
                      <a:pt x="236" y="121"/>
                    </a:lnTo>
                    <a:lnTo>
                      <a:pt x="231" y="126"/>
                    </a:lnTo>
                    <a:lnTo>
                      <a:pt x="224" y="129"/>
                    </a:lnTo>
                    <a:lnTo>
                      <a:pt x="216" y="132"/>
                    </a:lnTo>
                    <a:lnTo>
                      <a:pt x="209" y="136"/>
                    </a:lnTo>
                    <a:lnTo>
                      <a:pt x="202" y="137"/>
                    </a:lnTo>
                    <a:lnTo>
                      <a:pt x="193" y="138"/>
                    </a:lnTo>
                    <a:lnTo>
                      <a:pt x="186" y="138"/>
                    </a:lnTo>
                    <a:lnTo>
                      <a:pt x="180" y="138"/>
                    </a:lnTo>
                    <a:lnTo>
                      <a:pt x="171" y="138"/>
                    </a:lnTo>
                    <a:close/>
                  </a:path>
                </a:pathLst>
              </a:custGeom>
              <a:solidFill>
                <a:srgbClr val="7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2925" y="1532"/>
                <a:ext cx="87" cy="109"/>
              </a:xfrm>
              <a:custGeom>
                <a:avLst/>
                <a:gdLst>
                  <a:gd name="T0" fmla="*/ 35 w 189"/>
                  <a:gd name="T1" fmla="*/ 50 h 240"/>
                  <a:gd name="T2" fmla="*/ 33 w 189"/>
                  <a:gd name="T3" fmla="*/ 49 h 240"/>
                  <a:gd name="T4" fmla="*/ 29 w 189"/>
                  <a:gd name="T5" fmla="*/ 49 h 240"/>
                  <a:gd name="T6" fmla="*/ 27 w 189"/>
                  <a:gd name="T7" fmla="*/ 48 h 240"/>
                  <a:gd name="T8" fmla="*/ 25 w 189"/>
                  <a:gd name="T9" fmla="*/ 46 h 240"/>
                  <a:gd name="T10" fmla="*/ 23 w 189"/>
                  <a:gd name="T11" fmla="*/ 45 h 240"/>
                  <a:gd name="T12" fmla="*/ 21 w 189"/>
                  <a:gd name="T13" fmla="*/ 43 h 240"/>
                  <a:gd name="T14" fmla="*/ 19 w 189"/>
                  <a:gd name="T15" fmla="*/ 41 h 240"/>
                  <a:gd name="T16" fmla="*/ 17 w 189"/>
                  <a:gd name="T17" fmla="*/ 38 h 240"/>
                  <a:gd name="T18" fmla="*/ 17 w 189"/>
                  <a:gd name="T19" fmla="*/ 36 h 240"/>
                  <a:gd name="T20" fmla="*/ 16 w 189"/>
                  <a:gd name="T21" fmla="*/ 32 h 240"/>
                  <a:gd name="T22" fmla="*/ 16 w 189"/>
                  <a:gd name="T23" fmla="*/ 29 h 240"/>
                  <a:gd name="T24" fmla="*/ 15 w 189"/>
                  <a:gd name="T25" fmla="*/ 25 h 240"/>
                  <a:gd name="T26" fmla="*/ 13 w 189"/>
                  <a:gd name="T27" fmla="*/ 23 h 240"/>
                  <a:gd name="T28" fmla="*/ 12 w 189"/>
                  <a:gd name="T29" fmla="*/ 21 h 240"/>
                  <a:gd name="T30" fmla="*/ 9 w 189"/>
                  <a:gd name="T31" fmla="*/ 20 h 240"/>
                  <a:gd name="T32" fmla="*/ 6 w 189"/>
                  <a:gd name="T33" fmla="*/ 21 h 240"/>
                  <a:gd name="T34" fmla="*/ 5 w 189"/>
                  <a:gd name="T35" fmla="*/ 23 h 240"/>
                  <a:gd name="T36" fmla="*/ 4 w 189"/>
                  <a:gd name="T37" fmla="*/ 25 h 240"/>
                  <a:gd name="T38" fmla="*/ 3 w 189"/>
                  <a:gd name="T39" fmla="*/ 27 h 240"/>
                  <a:gd name="T40" fmla="*/ 3 w 189"/>
                  <a:gd name="T41" fmla="*/ 28 h 240"/>
                  <a:gd name="T42" fmla="*/ 2 w 189"/>
                  <a:gd name="T43" fmla="*/ 27 h 240"/>
                  <a:gd name="T44" fmla="*/ 1 w 189"/>
                  <a:gd name="T45" fmla="*/ 26 h 240"/>
                  <a:gd name="T46" fmla="*/ 0 w 189"/>
                  <a:gd name="T47" fmla="*/ 26 h 240"/>
                  <a:gd name="T48" fmla="*/ 0 w 189"/>
                  <a:gd name="T49" fmla="*/ 26 h 240"/>
                  <a:gd name="T50" fmla="*/ 0 w 189"/>
                  <a:gd name="T51" fmla="*/ 25 h 240"/>
                  <a:gd name="T52" fmla="*/ 0 w 189"/>
                  <a:gd name="T53" fmla="*/ 25 h 240"/>
                  <a:gd name="T54" fmla="*/ 1 w 189"/>
                  <a:gd name="T55" fmla="*/ 24 h 240"/>
                  <a:gd name="T56" fmla="*/ 3 w 189"/>
                  <a:gd name="T57" fmla="*/ 21 h 240"/>
                  <a:gd name="T58" fmla="*/ 3 w 189"/>
                  <a:gd name="T59" fmla="*/ 20 h 240"/>
                  <a:gd name="T60" fmla="*/ 3 w 189"/>
                  <a:gd name="T61" fmla="*/ 16 h 240"/>
                  <a:gd name="T62" fmla="*/ 4 w 189"/>
                  <a:gd name="T63" fmla="*/ 13 h 240"/>
                  <a:gd name="T64" fmla="*/ 5 w 189"/>
                  <a:gd name="T65" fmla="*/ 10 h 240"/>
                  <a:gd name="T66" fmla="*/ 6 w 189"/>
                  <a:gd name="T67" fmla="*/ 6 h 240"/>
                  <a:gd name="T68" fmla="*/ 6 w 189"/>
                  <a:gd name="T69" fmla="*/ 3 h 240"/>
                  <a:gd name="T70" fmla="*/ 8 w 189"/>
                  <a:gd name="T71" fmla="*/ 1 h 240"/>
                  <a:gd name="T72" fmla="*/ 11 w 189"/>
                  <a:gd name="T73" fmla="*/ 0 h 240"/>
                  <a:gd name="T74" fmla="*/ 11 w 189"/>
                  <a:gd name="T75" fmla="*/ 3 h 240"/>
                  <a:gd name="T76" fmla="*/ 11 w 189"/>
                  <a:gd name="T77" fmla="*/ 5 h 240"/>
                  <a:gd name="T78" fmla="*/ 12 w 189"/>
                  <a:gd name="T79" fmla="*/ 8 h 240"/>
                  <a:gd name="T80" fmla="*/ 12 w 189"/>
                  <a:gd name="T81" fmla="*/ 10 h 240"/>
                  <a:gd name="T82" fmla="*/ 13 w 189"/>
                  <a:gd name="T83" fmla="*/ 13 h 240"/>
                  <a:gd name="T84" fmla="*/ 15 w 189"/>
                  <a:gd name="T85" fmla="*/ 15 h 240"/>
                  <a:gd name="T86" fmla="*/ 16 w 189"/>
                  <a:gd name="T87" fmla="*/ 18 h 240"/>
                  <a:gd name="T88" fmla="*/ 18 w 189"/>
                  <a:gd name="T89" fmla="*/ 20 h 240"/>
                  <a:gd name="T90" fmla="*/ 19 w 189"/>
                  <a:gd name="T91" fmla="*/ 22 h 240"/>
                  <a:gd name="T92" fmla="*/ 21 w 189"/>
                  <a:gd name="T93" fmla="*/ 24 h 240"/>
                  <a:gd name="T94" fmla="*/ 22 w 189"/>
                  <a:gd name="T95" fmla="*/ 26 h 240"/>
                  <a:gd name="T96" fmla="*/ 23 w 189"/>
                  <a:gd name="T97" fmla="*/ 27 h 240"/>
                  <a:gd name="T98" fmla="*/ 25 w 189"/>
                  <a:gd name="T99" fmla="*/ 29 h 240"/>
                  <a:gd name="T100" fmla="*/ 27 w 189"/>
                  <a:gd name="T101" fmla="*/ 29 h 240"/>
                  <a:gd name="T102" fmla="*/ 29 w 189"/>
                  <a:gd name="T103" fmla="*/ 30 h 240"/>
                  <a:gd name="T104" fmla="*/ 32 w 189"/>
                  <a:gd name="T105" fmla="*/ 30 h 240"/>
                  <a:gd name="T106" fmla="*/ 33 w 189"/>
                  <a:gd name="T107" fmla="*/ 34 h 240"/>
                  <a:gd name="T108" fmla="*/ 33 w 189"/>
                  <a:gd name="T109" fmla="*/ 37 h 240"/>
                  <a:gd name="T110" fmla="*/ 35 w 189"/>
                  <a:gd name="T111" fmla="*/ 40 h 240"/>
                  <a:gd name="T112" fmla="*/ 38 w 189"/>
                  <a:gd name="T113" fmla="*/ 43 h 240"/>
                  <a:gd name="T114" fmla="*/ 40 w 189"/>
                  <a:gd name="T115" fmla="*/ 45 h 240"/>
                  <a:gd name="T116" fmla="*/ 40 w 189"/>
                  <a:gd name="T117" fmla="*/ 47 h 240"/>
                  <a:gd name="T118" fmla="*/ 39 w 189"/>
                  <a:gd name="T119" fmla="*/ 49 h 240"/>
                  <a:gd name="T120" fmla="*/ 35 w 189"/>
                  <a:gd name="T121" fmla="*/ 50 h 240"/>
                  <a:gd name="T122" fmla="*/ 35 w 189"/>
                  <a:gd name="T123" fmla="*/ 50 h 240"/>
                  <a:gd name="T124" fmla="*/ 35 w 189"/>
                  <a:gd name="T125" fmla="*/ 50 h 2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
                  <a:gd name="T190" fmla="*/ 0 h 240"/>
                  <a:gd name="T191" fmla="*/ 189 w 189"/>
                  <a:gd name="T192" fmla="*/ 240 h 2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 h="240">
                    <a:moveTo>
                      <a:pt x="168" y="240"/>
                    </a:moveTo>
                    <a:lnTo>
                      <a:pt x="154" y="238"/>
                    </a:lnTo>
                    <a:lnTo>
                      <a:pt x="140" y="236"/>
                    </a:lnTo>
                    <a:lnTo>
                      <a:pt x="129" y="231"/>
                    </a:lnTo>
                    <a:lnTo>
                      <a:pt x="117" y="225"/>
                    </a:lnTo>
                    <a:lnTo>
                      <a:pt x="107" y="217"/>
                    </a:lnTo>
                    <a:lnTo>
                      <a:pt x="99" y="209"/>
                    </a:lnTo>
                    <a:lnTo>
                      <a:pt x="90" y="199"/>
                    </a:lnTo>
                    <a:lnTo>
                      <a:pt x="83" y="186"/>
                    </a:lnTo>
                    <a:lnTo>
                      <a:pt x="80" y="173"/>
                    </a:lnTo>
                    <a:lnTo>
                      <a:pt x="77" y="157"/>
                    </a:lnTo>
                    <a:lnTo>
                      <a:pt x="73" y="141"/>
                    </a:lnTo>
                    <a:lnTo>
                      <a:pt x="69" y="124"/>
                    </a:lnTo>
                    <a:lnTo>
                      <a:pt x="63" y="111"/>
                    </a:lnTo>
                    <a:lnTo>
                      <a:pt x="54" y="102"/>
                    </a:lnTo>
                    <a:lnTo>
                      <a:pt x="42" y="99"/>
                    </a:lnTo>
                    <a:lnTo>
                      <a:pt x="27" y="104"/>
                    </a:lnTo>
                    <a:lnTo>
                      <a:pt x="24" y="110"/>
                    </a:lnTo>
                    <a:lnTo>
                      <a:pt x="20" y="122"/>
                    </a:lnTo>
                    <a:lnTo>
                      <a:pt x="16" y="131"/>
                    </a:lnTo>
                    <a:lnTo>
                      <a:pt x="12" y="135"/>
                    </a:lnTo>
                    <a:lnTo>
                      <a:pt x="10" y="131"/>
                    </a:lnTo>
                    <a:lnTo>
                      <a:pt x="7" y="127"/>
                    </a:lnTo>
                    <a:lnTo>
                      <a:pt x="3" y="126"/>
                    </a:lnTo>
                    <a:lnTo>
                      <a:pt x="0" y="125"/>
                    </a:lnTo>
                    <a:lnTo>
                      <a:pt x="1" y="123"/>
                    </a:lnTo>
                    <a:lnTo>
                      <a:pt x="3" y="119"/>
                    </a:lnTo>
                    <a:lnTo>
                      <a:pt x="7" y="114"/>
                    </a:lnTo>
                    <a:lnTo>
                      <a:pt x="12" y="104"/>
                    </a:lnTo>
                    <a:lnTo>
                      <a:pt x="15" y="94"/>
                    </a:lnTo>
                    <a:lnTo>
                      <a:pt x="16" y="79"/>
                    </a:lnTo>
                    <a:lnTo>
                      <a:pt x="18" y="63"/>
                    </a:lnTo>
                    <a:lnTo>
                      <a:pt x="22" y="46"/>
                    </a:lnTo>
                    <a:lnTo>
                      <a:pt x="25" y="30"/>
                    </a:lnTo>
                    <a:lnTo>
                      <a:pt x="31" y="16"/>
                    </a:lnTo>
                    <a:lnTo>
                      <a:pt x="39" y="5"/>
                    </a:lnTo>
                    <a:lnTo>
                      <a:pt x="50" y="0"/>
                    </a:lnTo>
                    <a:lnTo>
                      <a:pt x="50" y="15"/>
                    </a:lnTo>
                    <a:lnTo>
                      <a:pt x="52" y="27"/>
                    </a:lnTo>
                    <a:lnTo>
                      <a:pt x="54" y="39"/>
                    </a:lnTo>
                    <a:lnTo>
                      <a:pt x="57" y="50"/>
                    </a:lnTo>
                    <a:lnTo>
                      <a:pt x="62" y="61"/>
                    </a:lnTo>
                    <a:lnTo>
                      <a:pt x="69" y="72"/>
                    </a:lnTo>
                    <a:lnTo>
                      <a:pt x="76" y="85"/>
                    </a:lnTo>
                    <a:lnTo>
                      <a:pt x="85" y="100"/>
                    </a:lnTo>
                    <a:lnTo>
                      <a:pt x="91" y="108"/>
                    </a:lnTo>
                    <a:lnTo>
                      <a:pt x="98" y="116"/>
                    </a:lnTo>
                    <a:lnTo>
                      <a:pt x="105" y="125"/>
                    </a:lnTo>
                    <a:lnTo>
                      <a:pt x="111" y="132"/>
                    </a:lnTo>
                    <a:lnTo>
                      <a:pt x="120" y="138"/>
                    </a:lnTo>
                    <a:lnTo>
                      <a:pt x="129" y="142"/>
                    </a:lnTo>
                    <a:lnTo>
                      <a:pt x="139" y="145"/>
                    </a:lnTo>
                    <a:lnTo>
                      <a:pt x="152" y="144"/>
                    </a:lnTo>
                    <a:lnTo>
                      <a:pt x="154" y="165"/>
                    </a:lnTo>
                    <a:lnTo>
                      <a:pt x="156" y="179"/>
                    </a:lnTo>
                    <a:lnTo>
                      <a:pt x="163" y="191"/>
                    </a:lnTo>
                    <a:lnTo>
                      <a:pt x="181" y="206"/>
                    </a:lnTo>
                    <a:lnTo>
                      <a:pt x="186" y="217"/>
                    </a:lnTo>
                    <a:lnTo>
                      <a:pt x="189" y="228"/>
                    </a:lnTo>
                    <a:lnTo>
                      <a:pt x="183" y="236"/>
                    </a:lnTo>
                    <a:lnTo>
                      <a:pt x="168" y="240"/>
                    </a:lnTo>
                    <a:close/>
                  </a:path>
                </a:pathLst>
              </a:custGeom>
              <a:solidFill>
                <a:srgbClr val="7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p:cNvSpPr>
                <a:spLocks/>
              </p:cNvSpPr>
              <p:nvPr/>
            </p:nvSpPr>
            <p:spPr bwMode="auto">
              <a:xfrm>
                <a:off x="3147" y="1313"/>
                <a:ext cx="128" cy="328"/>
              </a:xfrm>
              <a:custGeom>
                <a:avLst/>
                <a:gdLst>
                  <a:gd name="T0" fmla="*/ 50 w 280"/>
                  <a:gd name="T1" fmla="*/ 148 h 726"/>
                  <a:gd name="T2" fmla="*/ 43 w 280"/>
                  <a:gd name="T3" fmla="*/ 146 h 726"/>
                  <a:gd name="T4" fmla="*/ 36 w 280"/>
                  <a:gd name="T5" fmla="*/ 143 h 726"/>
                  <a:gd name="T6" fmla="*/ 29 w 280"/>
                  <a:gd name="T7" fmla="*/ 138 h 726"/>
                  <a:gd name="T8" fmla="*/ 27 w 280"/>
                  <a:gd name="T9" fmla="*/ 131 h 726"/>
                  <a:gd name="T10" fmla="*/ 26 w 280"/>
                  <a:gd name="T11" fmla="*/ 121 h 726"/>
                  <a:gd name="T12" fmla="*/ 23 w 280"/>
                  <a:gd name="T13" fmla="*/ 112 h 726"/>
                  <a:gd name="T14" fmla="*/ 20 w 280"/>
                  <a:gd name="T15" fmla="*/ 103 h 726"/>
                  <a:gd name="T16" fmla="*/ 16 w 280"/>
                  <a:gd name="T17" fmla="*/ 94 h 726"/>
                  <a:gd name="T18" fmla="*/ 12 w 280"/>
                  <a:gd name="T19" fmla="*/ 85 h 726"/>
                  <a:gd name="T20" fmla="*/ 8 w 280"/>
                  <a:gd name="T21" fmla="*/ 77 h 726"/>
                  <a:gd name="T22" fmla="*/ 5 w 280"/>
                  <a:gd name="T23" fmla="*/ 68 h 726"/>
                  <a:gd name="T24" fmla="*/ 2 w 280"/>
                  <a:gd name="T25" fmla="*/ 57 h 726"/>
                  <a:gd name="T26" fmla="*/ 0 w 280"/>
                  <a:gd name="T27" fmla="*/ 45 h 726"/>
                  <a:gd name="T28" fmla="*/ 1 w 280"/>
                  <a:gd name="T29" fmla="*/ 33 h 726"/>
                  <a:gd name="T30" fmla="*/ 3 w 280"/>
                  <a:gd name="T31" fmla="*/ 17 h 726"/>
                  <a:gd name="T32" fmla="*/ 5 w 280"/>
                  <a:gd name="T33" fmla="*/ 11 h 726"/>
                  <a:gd name="T34" fmla="*/ 12 w 280"/>
                  <a:gd name="T35" fmla="*/ 9 h 726"/>
                  <a:gd name="T36" fmla="*/ 20 w 280"/>
                  <a:gd name="T37" fmla="*/ 6 h 726"/>
                  <a:gd name="T38" fmla="*/ 27 w 280"/>
                  <a:gd name="T39" fmla="*/ 2 h 726"/>
                  <a:gd name="T40" fmla="*/ 29 w 280"/>
                  <a:gd name="T41" fmla="*/ 0 h 726"/>
                  <a:gd name="T42" fmla="*/ 30 w 280"/>
                  <a:gd name="T43" fmla="*/ 0 h 726"/>
                  <a:gd name="T44" fmla="*/ 31 w 280"/>
                  <a:gd name="T45" fmla="*/ 5 h 726"/>
                  <a:gd name="T46" fmla="*/ 30 w 280"/>
                  <a:gd name="T47" fmla="*/ 16 h 726"/>
                  <a:gd name="T48" fmla="*/ 30 w 280"/>
                  <a:gd name="T49" fmla="*/ 25 h 726"/>
                  <a:gd name="T50" fmla="*/ 29 w 280"/>
                  <a:gd name="T51" fmla="*/ 33 h 726"/>
                  <a:gd name="T52" fmla="*/ 30 w 280"/>
                  <a:gd name="T53" fmla="*/ 47 h 726"/>
                  <a:gd name="T54" fmla="*/ 32 w 280"/>
                  <a:gd name="T55" fmla="*/ 68 h 726"/>
                  <a:gd name="T56" fmla="*/ 35 w 280"/>
                  <a:gd name="T57" fmla="*/ 89 h 726"/>
                  <a:gd name="T58" fmla="*/ 39 w 280"/>
                  <a:gd name="T59" fmla="*/ 110 h 726"/>
                  <a:gd name="T60" fmla="*/ 43 w 280"/>
                  <a:gd name="T61" fmla="*/ 124 h 726"/>
                  <a:gd name="T62" fmla="*/ 47 w 280"/>
                  <a:gd name="T63" fmla="*/ 131 h 726"/>
                  <a:gd name="T64" fmla="*/ 51 w 280"/>
                  <a:gd name="T65" fmla="*/ 137 h 726"/>
                  <a:gd name="T66" fmla="*/ 56 w 280"/>
                  <a:gd name="T67" fmla="*/ 143 h 726"/>
                  <a:gd name="T68" fmla="*/ 58 w 280"/>
                  <a:gd name="T69" fmla="*/ 147 h 726"/>
                  <a:gd name="T70" fmla="*/ 56 w 280"/>
                  <a:gd name="T71" fmla="*/ 148 h 726"/>
                  <a:gd name="T72" fmla="*/ 54 w 280"/>
                  <a:gd name="T73" fmla="*/ 148 h 7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0"/>
                  <a:gd name="T112" fmla="*/ 0 h 726"/>
                  <a:gd name="T113" fmla="*/ 280 w 280"/>
                  <a:gd name="T114" fmla="*/ 726 h 7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0" h="726">
                    <a:moveTo>
                      <a:pt x="259" y="726"/>
                    </a:moveTo>
                    <a:lnTo>
                      <a:pt x="241" y="723"/>
                    </a:lnTo>
                    <a:lnTo>
                      <a:pt x="222" y="719"/>
                    </a:lnTo>
                    <a:lnTo>
                      <a:pt x="204" y="714"/>
                    </a:lnTo>
                    <a:lnTo>
                      <a:pt x="187" y="707"/>
                    </a:lnTo>
                    <a:lnTo>
                      <a:pt x="170" y="699"/>
                    </a:lnTo>
                    <a:lnTo>
                      <a:pt x="155" y="689"/>
                    </a:lnTo>
                    <a:lnTo>
                      <a:pt x="140" y="678"/>
                    </a:lnTo>
                    <a:lnTo>
                      <a:pt x="128" y="664"/>
                    </a:lnTo>
                    <a:lnTo>
                      <a:pt x="128" y="640"/>
                    </a:lnTo>
                    <a:lnTo>
                      <a:pt x="125" y="617"/>
                    </a:lnTo>
                    <a:lnTo>
                      <a:pt x="122" y="594"/>
                    </a:lnTo>
                    <a:lnTo>
                      <a:pt x="117" y="571"/>
                    </a:lnTo>
                    <a:lnTo>
                      <a:pt x="112" y="549"/>
                    </a:lnTo>
                    <a:lnTo>
                      <a:pt x="105" y="527"/>
                    </a:lnTo>
                    <a:lnTo>
                      <a:pt x="97" y="505"/>
                    </a:lnTo>
                    <a:lnTo>
                      <a:pt x="87" y="484"/>
                    </a:lnTo>
                    <a:lnTo>
                      <a:pt x="77" y="463"/>
                    </a:lnTo>
                    <a:lnTo>
                      <a:pt x="68" y="441"/>
                    </a:lnTo>
                    <a:lnTo>
                      <a:pt x="59" y="419"/>
                    </a:lnTo>
                    <a:lnTo>
                      <a:pt x="49" y="397"/>
                    </a:lnTo>
                    <a:lnTo>
                      <a:pt x="40" y="376"/>
                    </a:lnTo>
                    <a:lnTo>
                      <a:pt x="31" y="354"/>
                    </a:lnTo>
                    <a:lnTo>
                      <a:pt x="23" y="332"/>
                    </a:lnTo>
                    <a:lnTo>
                      <a:pt x="14" y="311"/>
                    </a:lnTo>
                    <a:lnTo>
                      <a:pt x="8" y="281"/>
                    </a:lnTo>
                    <a:lnTo>
                      <a:pt x="3" y="252"/>
                    </a:lnTo>
                    <a:lnTo>
                      <a:pt x="1" y="222"/>
                    </a:lnTo>
                    <a:lnTo>
                      <a:pt x="0" y="193"/>
                    </a:lnTo>
                    <a:lnTo>
                      <a:pt x="6" y="159"/>
                    </a:lnTo>
                    <a:lnTo>
                      <a:pt x="11" y="122"/>
                    </a:lnTo>
                    <a:lnTo>
                      <a:pt x="13" y="85"/>
                    </a:lnTo>
                    <a:lnTo>
                      <a:pt x="5" y="54"/>
                    </a:lnTo>
                    <a:lnTo>
                      <a:pt x="21" y="53"/>
                    </a:lnTo>
                    <a:lnTo>
                      <a:pt x="38" y="49"/>
                    </a:lnTo>
                    <a:lnTo>
                      <a:pt x="58" y="45"/>
                    </a:lnTo>
                    <a:lnTo>
                      <a:pt x="77" y="38"/>
                    </a:lnTo>
                    <a:lnTo>
                      <a:pt x="96" y="30"/>
                    </a:lnTo>
                    <a:lnTo>
                      <a:pt x="114" y="22"/>
                    </a:lnTo>
                    <a:lnTo>
                      <a:pt x="128" y="11"/>
                    </a:lnTo>
                    <a:lnTo>
                      <a:pt x="139" y="0"/>
                    </a:lnTo>
                    <a:lnTo>
                      <a:pt x="142" y="0"/>
                    </a:lnTo>
                    <a:lnTo>
                      <a:pt x="143" y="0"/>
                    </a:lnTo>
                    <a:lnTo>
                      <a:pt x="146" y="24"/>
                    </a:lnTo>
                    <a:lnTo>
                      <a:pt x="146" y="50"/>
                    </a:lnTo>
                    <a:lnTo>
                      <a:pt x="145" y="77"/>
                    </a:lnTo>
                    <a:lnTo>
                      <a:pt x="143" y="104"/>
                    </a:lnTo>
                    <a:lnTo>
                      <a:pt x="142" y="122"/>
                    </a:lnTo>
                    <a:lnTo>
                      <a:pt x="142" y="140"/>
                    </a:lnTo>
                    <a:lnTo>
                      <a:pt x="140" y="159"/>
                    </a:lnTo>
                    <a:lnTo>
                      <a:pt x="139" y="177"/>
                    </a:lnTo>
                    <a:lnTo>
                      <a:pt x="142" y="229"/>
                    </a:lnTo>
                    <a:lnTo>
                      <a:pt x="146" y="281"/>
                    </a:lnTo>
                    <a:lnTo>
                      <a:pt x="152" y="332"/>
                    </a:lnTo>
                    <a:lnTo>
                      <a:pt x="159" y="384"/>
                    </a:lnTo>
                    <a:lnTo>
                      <a:pt x="167" y="436"/>
                    </a:lnTo>
                    <a:lnTo>
                      <a:pt x="177" y="488"/>
                    </a:lnTo>
                    <a:lnTo>
                      <a:pt x="188" y="540"/>
                    </a:lnTo>
                    <a:lnTo>
                      <a:pt x="200" y="590"/>
                    </a:lnTo>
                    <a:lnTo>
                      <a:pt x="206" y="607"/>
                    </a:lnTo>
                    <a:lnTo>
                      <a:pt x="214" y="623"/>
                    </a:lnTo>
                    <a:lnTo>
                      <a:pt x="225" y="639"/>
                    </a:lnTo>
                    <a:lnTo>
                      <a:pt x="235" y="655"/>
                    </a:lnTo>
                    <a:lnTo>
                      <a:pt x="246" y="670"/>
                    </a:lnTo>
                    <a:lnTo>
                      <a:pt x="258" y="686"/>
                    </a:lnTo>
                    <a:lnTo>
                      <a:pt x="269" y="701"/>
                    </a:lnTo>
                    <a:lnTo>
                      <a:pt x="280" y="716"/>
                    </a:lnTo>
                    <a:lnTo>
                      <a:pt x="278" y="722"/>
                    </a:lnTo>
                    <a:lnTo>
                      <a:pt x="273" y="724"/>
                    </a:lnTo>
                    <a:lnTo>
                      <a:pt x="266" y="725"/>
                    </a:lnTo>
                    <a:lnTo>
                      <a:pt x="259" y="726"/>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p:nvSpPr>
            <p:spPr bwMode="auto">
              <a:xfrm>
                <a:off x="2952" y="1327"/>
                <a:ext cx="197" cy="266"/>
              </a:xfrm>
              <a:custGeom>
                <a:avLst/>
                <a:gdLst>
                  <a:gd name="T0" fmla="*/ 13 w 430"/>
                  <a:gd name="T1" fmla="*/ 118 h 590"/>
                  <a:gd name="T2" fmla="*/ 6 w 430"/>
                  <a:gd name="T3" fmla="*/ 112 h 590"/>
                  <a:gd name="T4" fmla="*/ 2 w 430"/>
                  <a:gd name="T5" fmla="*/ 103 h 590"/>
                  <a:gd name="T6" fmla="*/ 0 w 430"/>
                  <a:gd name="T7" fmla="*/ 94 h 590"/>
                  <a:gd name="T8" fmla="*/ 7 w 430"/>
                  <a:gd name="T9" fmla="*/ 85 h 590"/>
                  <a:gd name="T10" fmla="*/ 19 w 430"/>
                  <a:gd name="T11" fmla="*/ 73 h 590"/>
                  <a:gd name="T12" fmla="*/ 28 w 430"/>
                  <a:gd name="T13" fmla="*/ 58 h 590"/>
                  <a:gd name="T14" fmla="*/ 34 w 430"/>
                  <a:gd name="T15" fmla="*/ 42 h 590"/>
                  <a:gd name="T16" fmla="*/ 38 w 430"/>
                  <a:gd name="T17" fmla="*/ 31 h 590"/>
                  <a:gd name="T18" fmla="*/ 40 w 430"/>
                  <a:gd name="T19" fmla="*/ 26 h 590"/>
                  <a:gd name="T20" fmla="*/ 43 w 430"/>
                  <a:gd name="T21" fmla="*/ 24 h 590"/>
                  <a:gd name="T22" fmla="*/ 43 w 430"/>
                  <a:gd name="T23" fmla="*/ 24 h 590"/>
                  <a:gd name="T24" fmla="*/ 45 w 430"/>
                  <a:gd name="T25" fmla="*/ 21 h 590"/>
                  <a:gd name="T26" fmla="*/ 51 w 430"/>
                  <a:gd name="T27" fmla="*/ 16 h 590"/>
                  <a:gd name="T28" fmla="*/ 56 w 430"/>
                  <a:gd name="T29" fmla="*/ 9 h 590"/>
                  <a:gd name="T30" fmla="*/ 61 w 430"/>
                  <a:gd name="T31" fmla="*/ 4 h 590"/>
                  <a:gd name="T32" fmla="*/ 63 w 430"/>
                  <a:gd name="T33" fmla="*/ 0 h 590"/>
                  <a:gd name="T34" fmla="*/ 63 w 430"/>
                  <a:gd name="T35" fmla="*/ 0 h 590"/>
                  <a:gd name="T36" fmla="*/ 66 w 430"/>
                  <a:gd name="T37" fmla="*/ 1 h 590"/>
                  <a:gd name="T38" fmla="*/ 72 w 430"/>
                  <a:gd name="T39" fmla="*/ 4 h 590"/>
                  <a:gd name="T40" fmla="*/ 78 w 430"/>
                  <a:gd name="T41" fmla="*/ 5 h 590"/>
                  <a:gd name="T42" fmla="*/ 85 w 430"/>
                  <a:gd name="T43" fmla="*/ 5 h 590"/>
                  <a:gd name="T44" fmla="*/ 89 w 430"/>
                  <a:gd name="T45" fmla="*/ 7 h 590"/>
                  <a:gd name="T46" fmla="*/ 90 w 430"/>
                  <a:gd name="T47" fmla="*/ 10 h 590"/>
                  <a:gd name="T48" fmla="*/ 88 w 430"/>
                  <a:gd name="T49" fmla="*/ 14 h 590"/>
                  <a:gd name="T50" fmla="*/ 85 w 430"/>
                  <a:gd name="T51" fmla="*/ 19 h 590"/>
                  <a:gd name="T52" fmla="*/ 82 w 430"/>
                  <a:gd name="T53" fmla="*/ 23 h 590"/>
                  <a:gd name="T54" fmla="*/ 78 w 430"/>
                  <a:gd name="T55" fmla="*/ 27 h 590"/>
                  <a:gd name="T56" fmla="*/ 73 w 430"/>
                  <a:gd name="T57" fmla="*/ 32 h 590"/>
                  <a:gd name="T58" fmla="*/ 67 w 430"/>
                  <a:gd name="T59" fmla="*/ 41 h 590"/>
                  <a:gd name="T60" fmla="*/ 60 w 430"/>
                  <a:gd name="T61" fmla="*/ 48 h 590"/>
                  <a:gd name="T62" fmla="*/ 53 w 430"/>
                  <a:gd name="T63" fmla="*/ 56 h 590"/>
                  <a:gd name="T64" fmla="*/ 46 w 430"/>
                  <a:gd name="T65" fmla="*/ 63 h 590"/>
                  <a:gd name="T66" fmla="*/ 39 w 430"/>
                  <a:gd name="T67" fmla="*/ 70 h 590"/>
                  <a:gd name="T68" fmla="*/ 33 w 430"/>
                  <a:gd name="T69" fmla="*/ 78 h 590"/>
                  <a:gd name="T70" fmla="*/ 27 w 430"/>
                  <a:gd name="T71" fmla="*/ 86 h 590"/>
                  <a:gd name="T72" fmla="*/ 22 w 430"/>
                  <a:gd name="T73" fmla="*/ 94 h 590"/>
                  <a:gd name="T74" fmla="*/ 19 w 430"/>
                  <a:gd name="T75" fmla="*/ 101 h 590"/>
                  <a:gd name="T76" fmla="*/ 18 w 430"/>
                  <a:gd name="T77" fmla="*/ 107 h 590"/>
                  <a:gd name="T78" fmla="*/ 18 w 430"/>
                  <a:gd name="T79" fmla="*/ 115 h 590"/>
                  <a:gd name="T80" fmla="*/ 18 w 430"/>
                  <a:gd name="T81" fmla="*/ 119 h 590"/>
                  <a:gd name="T82" fmla="*/ 17 w 430"/>
                  <a:gd name="T83" fmla="*/ 120 h 590"/>
                  <a:gd name="T84" fmla="*/ 16 w 430"/>
                  <a:gd name="T85" fmla="*/ 120 h 5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0"/>
                  <a:gd name="T130" fmla="*/ 0 h 590"/>
                  <a:gd name="T131" fmla="*/ 430 w 430"/>
                  <a:gd name="T132" fmla="*/ 590 h 5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0" h="590">
                    <a:moveTo>
                      <a:pt x="79" y="590"/>
                    </a:moveTo>
                    <a:lnTo>
                      <a:pt x="62" y="582"/>
                    </a:lnTo>
                    <a:lnTo>
                      <a:pt x="46" y="570"/>
                    </a:lnTo>
                    <a:lnTo>
                      <a:pt x="31" y="551"/>
                    </a:lnTo>
                    <a:lnTo>
                      <a:pt x="18" y="530"/>
                    </a:lnTo>
                    <a:lnTo>
                      <a:pt x="9" y="507"/>
                    </a:lnTo>
                    <a:lnTo>
                      <a:pt x="2" y="484"/>
                    </a:lnTo>
                    <a:lnTo>
                      <a:pt x="0" y="464"/>
                    </a:lnTo>
                    <a:lnTo>
                      <a:pt x="2" y="444"/>
                    </a:lnTo>
                    <a:lnTo>
                      <a:pt x="34" y="420"/>
                    </a:lnTo>
                    <a:lnTo>
                      <a:pt x="64" y="391"/>
                    </a:lnTo>
                    <a:lnTo>
                      <a:pt x="89" y="358"/>
                    </a:lnTo>
                    <a:lnTo>
                      <a:pt x="114" y="322"/>
                    </a:lnTo>
                    <a:lnTo>
                      <a:pt x="133" y="284"/>
                    </a:lnTo>
                    <a:lnTo>
                      <a:pt x="151" y="245"/>
                    </a:lnTo>
                    <a:lnTo>
                      <a:pt x="163" y="206"/>
                    </a:lnTo>
                    <a:lnTo>
                      <a:pt x="174" y="167"/>
                    </a:lnTo>
                    <a:lnTo>
                      <a:pt x="179" y="153"/>
                    </a:lnTo>
                    <a:lnTo>
                      <a:pt x="186" y="140"/>
                    </a:lnTo>
                    <a:lnTo>
                      <a:pt x="193" y="129"/>
                    </a:lnTo>
                    <a:lnTo>
                      <a:pt x="203" y="121"/>
                    </a:lnTo>
                    <a:lnTo>
                      <a:pt x="203" y="118"/>
                    </a:lnTo>
                    <a:lnTo>
                      <a:pt x="205" y="117"/>
                    </a:lnTo>
                    <a:lnTo>
                      <a:pt x="205" y="116"/>
                    </a:lnTo>
                    <a:lnTo>
                      <a:pt x="217" y="103"/>
                    </a:lnTo>
                    <a:lnTo>
                      <a:pt x="230" y="91"/>
                    </a:lnTo>
                    <a:lnTo>
                      <a:pt x="244" y="77"/>
                    </a:lnTo>
                    <a:lnTo>
                      <a:pt x="256" y="62"/>
                    </a:lnTo>
                    <a:lnTo>
                      <a:pt x="269" y="47"/>
                    </a:lnTo>
                    <a:lnTo>
                      <a:pt x="281" y="32"/>
                    </a:lnTo>
                    <a:lnTo>
                      <a:pt x="291" y="17"/>
                    </a:lnTo>
                    <a:lnTo>
                      <a:pt x="298" y="1"/>
                    </a:lnTo>
                    <a:lnTo>
                      <a:pt x="298" y="0"/>
                    </a:lnTo>
                    <a:lnTo>
                      <a:pt x="299" y="0"/>
                    </a:lnTo>
                    <a:lnTo>
                      <a:pt x="314" y="7"/>
                    </a:lnTo>
                    <a:lnTo>
                      <a:pt x="329" y="12"/>
                    </a:lnTo>
                    <a:lnTo>
                      <a:pt x="343" y="17"/>
                    </a:lnTo>
                    <a:lnTo>
                      <a:pt x="358" y="20"/>
                    </a:lnTo>
                    <a:lnTo>
                      <a:pt x="372" y="24"/>
                    </a:lnTo>
                    <a:lnTo>
                      <a:pt x="387" y="26"/>
                    </a:lnTo>
                    <a:lnTo>
                      <a:pt x="403" y="27"/>
                    </a:lnTo>
                    <a:lnTo>
                      <a:pt x="419" y="27"/>
                    </a:lnTo>
                    <a:lnTo>
                      <a:pt x="426" y="34"/>
                    </a:lnTo>
                    <a:lnTo>
                      <a:pt x="429" y="42"/>
                    </a:lnTo>
                    <a:lnTo>
                      <a:pt x="430" y="51"/>
                    </a:lnTo>
                    <a:lnTo>
                      <a:pt x="427" y="63"/>
                    </a:lnTo>
                    <a:lnTo>
                      <a:pt x="420" y="72"/>
                    </a:lnTo>
                    <a:lnTo>
                      <a:pt x="412" y="83"/>
                    </a:lnTo>
                    <a:lnTo>
                      <a:pt x="404" y="94"/>
                    </a:lnTo>
                    <a:lnTo>
                      <a:pt x="396" y="106"/>
                    </a:lnTo>
                    <a:lnTo>
                      <a:pt x="388" y="116"/>
                    </a:lnTo>
                    <a:lnTo>
                      <a:pt x="380" y="126"/>
                    </a:lnTo>
                    <a:lnTo>
                      <a:pt x="372" y="134"/>
                    </a:lnTo>
                    <a:lnTo>
                      <a:pt x="365" y="140"/>
                    </a:lnTo>
                    <a:lnTo>
                      <a:pt x="350" y="160"/>
                    </a:lnTo>
                    <a:lnTo>
                      <a:pt x="335" y="179"/>
                    </a:lnTo>
                    <a:lnTo>
                      <a:pt x="320" y="199"/>
                    </a:lnTo>
                    <a:lnTo>
                      <a:pt x="304" y="218"/>
                    </a:lnTo>
                    <a:lnTo>
                      <a:pt x="288" y="237"/>
                    </a:lnTo>
                    <a:lnTo>
                      <a:pt x="270" y="255"/>
                    </a:lnTo>
                    <a:lnTo>
                      <a:pt x="254" y="274"/>
                    </a:lnTo>
                    <a:lnTo>
                      <a:pt x="237" y="292"/>
                    </a:lnTo>
                    <a:lnTo>
                      <a:pt x="221" y="311"/>
                    </a:lnTo>
                    <a:lnTo>
                      <a:pt x="203" y="329"/>
                    </a:lnTo>
                    <a:lnTo>
                      <a:pt x="187" y="347"/>
                    </a:lnTo>
                    <a:lnTo>
                      <a:pt x="172" y="366"/>
                    </a:lnTo>
                    <a:lnTo>
                      <a:pt x="156" y="384"/>
                    </a:lnTo>
                    <a:lnTo>
                      <a:pt x="142" y="404"/>
                    </a:lnTo>
                    <a:lnTo>
                      <a:pt x="127" y="423"/>
                    </a:lnTo>
                    <a:lnTo>
                      <a:pt x="115" y="444"/>
                    </a:lnTo>
                    <a:lnTo>
                      <a:pt x="102" y="463"/>
                    </a:lnTo>
                    <a:lnTo>
                      <a:pt x="94" y="480"/>
                    </a:lnTo>
                    <a:lnTo>
                      <a:pt x="89" y="496"/>
                    </a:lnTo>
                    <a:lnTo>
                      <a:pt x="87" y="511"/>
                    </a:lnTo>
                    <a:lnTo>
                      <a:pt x="86" y="527"/>
                    </a:lnTo>
                    <a:lnTo>
                      <a:pt x="87" y="543"/>
                    </a:lnTo>
                    <a:lnTo>
                      <a:pt x="88" y="563"/>
                    </a:lnTo>
                    <a:lnTo>
                      <a:pt x="88" y="585"/>
                    </a:lnTo>
                    <a:lnTo>
                      <a:pt x="86" y="587"/>
                    </a:lnTo>
                    <a:lnTo>
                      <a:pt x="84" y="589"/>
                    </a:lnTo>
                    <a:lnTo>
                      <a:pt x="81" y="590"/>
                    </a:lnTo>
                    <a:lnTo>
                      <a:pt x="79" y="590"/>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p:cNvSpPr>
              <p:nvPr/>
            </p:nvSpPr>
            <p:spPr bwMode="auto">
              <a:xfrm>
                <a:off x="3223" y="1234"/>
                <a:ext cx="175" cy="135"/>
              </a:xfrm>
              <a:custGeom>
                <a:avLst/>
                <a:gdLst>
                  <a:gd name="T0" fmla="*/ 10 w 384"/>
                  <a:gd name="T1" fmla="*/ 61 h 300"/>
                  <a:gd name="T2" fmla="*/ 10 w 384"/>
                  <a:gd name="T3" fmla="*/ 55 h 300"/>
                  <a:gd name="T4" fmla="*/ 8 w 384"/>
                  <a:gd name="T5" fmla="*/ 50 h 300"/>
                  <a:gd name="T6" fmla="*/ 7 w 384"/>
                  <a:gd name="T7" fmla="*/ 45 h 300"/>
                  <a:gd name="T8" fmla="*/ 5 w 384"/>
                  <a:gd name="T9" fmla="*/ 40 h 300"/>
                  <a:gd name="T10" fmla="*/ 4 w 384"/>
                  <a:gd name="T11" fmla="*/ 34 h 300"/>
                  <a:gd name="T12" fmla="*/ 2 w 384"/>
                  <a:gd name="T13" fmla="*/ 27 h 300"/>
                  <a:gd name="T14" fmla="*/ 0 w 384"/>
                  <a:gd name="T15" fmla="*/ 19 h 300"/>
                  <a:gd name="T16" fmla="*/ 0 w 384"/>
                  <a:gd name="T17" fmla="*/ 13 h 300"/>
                  <a:gd name="T18" fmla="*/ 4 w 384"/>
                  <a:gd name="T19" fmla="*/ 12 h 300"/>
                  <a:gd name="T20" fmla="*/ 8 w 384"/>
                  <a:gd name="T21" fmla="*/ 12 h 300"/>
                  <a:gd name="T22" fmla="*/ 12 w 384"/>
                  <a:gd name="T23" fmla="*/ 11 h 300"/>
                  <a:gd name="T24" fmla="*/ 16 w 384"/>
                  <a:gd name="T25" fmla="*/ 10 h 300"/>
                  <a:gd name="T26" fmla="*/ 21 w 384"/>
                  <a:gd name="T27" fmla="*/ 9 h 300"/>
                  <a:gd name="T28" fmla="*/ 25 w 384"/>
                  <a:gd name="T29" fmla="*/ 9 h 300"/>
                  <a:gd name="T30" fmla="*/ 29 w 384"/>
                  <a:gd name="T31" fmla="*/ 8 h 300"/>
                  <a:gd name="T32" fmla="*/ 33 w 384"/>
                  <a:gd name="T33" fmla="*/ 7 h 300"/>
                  <a:gd name="T34" fmla="*/ 37 w 384"/>
                  <a:gd name="T35" fmla="*/ 6 h 300"/>
                  <a:gd name="T36" fmla="*/ 41 w 384"/>
                  <a:gd name="T37" fmla="*/ 6 h 300"/>
                  <a:gd name="T38" fmla="*/ 46 w 384"/>
                  <a:gd name="T39" fmla="*/ 5 h 300"/>
                  <a:gd name="T40" fmla="*/ 50 w 384"/>
                  <a:gd name="T41" fmla="*/ 4 h 300"/>
                  <a:gd name="T42" fmla="*/ 54 w 384"/>
                  <a:gd name="T43" fmla="*/ 4 h 300"/>
                  <a:gd name="T44" fmla="*/ 58 w 384"/>
                  <a:gd name="T45" fmla="*/ 2 h 300"/>
                  <a:gd name="T46" fmla="*/ 62 w 384"/>
                  <a:gd name="T47" fmla="*/ 2 h 300"/>
                  <a:gd name="T48" fmla="*/ 67 w 384"/>
                  <a:gd name="T49" fmla="*/ 1 h 300"/>
                  <a:gd name="T50" fmla="*/ 68 w 384"/>
                  <a:gd name="T51" fmla="*/ 1 h 300"/>
                  <a:gd name="T52" fmla="*/ 69 w 384"/>
                  <a:gd name="T53" fmla="*/ 0 h 300"/>
                  <a:gd name="T54" fmla="*/ 70 w 384"/>
                  <a:gd name="T55" fmla="*/ 0 h 300"/>
                  <a:gd name="T56" fmla="*/ 72 w 384"/>
                  <a:gd name="T57" fmla="*/ 0 h 300"/>
                  <a:gd name="T58" fmla="*/ 72 w 384"/>
                  <a:gd name="T59" fmla="*/ 3 h 300"/>
                  <a:gd name="T60" fmla="*/ 73 w 384"/>
                  <a:gd name="T61" fmla="*/ 8 h 300"/>
                  <a:gd name="T62" fmla="*/ 75 w 384"/>
                  <a:gd name="T63" fmla="*/ 14 h 300"/>
                  <a:gd name="T64" fmla="*/ 77 w 384"/>
                  <a:gd name="T65" fmla="*/ 25 h 300"/>
                  <a:gd name="T66" fmla="*/ 78 w 384"/>
                  <a:gd name="T67" fmla="*/ 35 h 300"/>
                  <a:gd name="T68" fmla="*/ 79 w 384"/>
                  <a:gd name="T69" fmla="*/ 41 h 300"/>
                  <a:gd name="T70" fmla="*/ 80 w 384"/>
                  <a:gd name="T71" fmla="*/ 45 h 300"/>
                  <a:gd name="T72" fmla="*/ 80 w 384"/>
                  <a:gd name="T73" fmla="*/ 47 h 300"/>
                  <a:gd name="T74" fmla="*/ 76 w 384"/>
                  <a:gd name="T75" fmla="*/ 49 h 300"/>
                  <a:gd name="T76" fmla="*/ 72 w 384"/>
                  <a:gd name="T77" fmla="*/ 50 h 300"/>
                  <a:gd name="T78" fmla="*/ 67 w 384"/>
                  <a:gd name="T79" fmla="*/ 51 h 300"/>
                  <a:gd name="T80" fmla="*/ 63 w 384"/>
                  <a:gd name="T81" fmla="*/ 52 h 300"/>
                  <a:gd name="T82" fmla="*/ 59 w 384"/>
                  <a:gd name="T83" fmla="*/ 54 h 300"/>
                  <a:gd name="T84" fmla="*/ 54 w 384"/>
                  <a:gd name="T85" fmla="*/ 54 h 300"/>
                  <a:gd name="T86" fmla="*/ 50 w 384"/>
                  <a:gd name="T87" fmla="*/ 55 h 300"/>
                  <a:gd name="T88" fmla="*/ 46 w 384"/>
                  <a:gd name="T89" fmla="*/ 56 h 300"/>
                  <a:gd name="T90" fmla="*/ 41 w 384"/>
                  <a:gd name="T91" fmla="*/ 57 h 300"/>
                  <a:gd name="T92" fmla="*/ 37 w 384"/>
                  <a:gd name="T93" fmla="*/ 57 h 300"/>
                  <a:gd name="T94" fmla="*/ 32 w 384"/>
                  <a:gd name="T95" fmla="*/ 58 h 300"/>
                  <a:gd name="T96" fmla="*/ 28 w 384"/>
                  <a:gd name="T97" fmla="*/ 59 h 300"/>
                  <a:gd name="T98" fmla="*/ 23 w 384"/>
                  <a:gd name="T99" fmla="*/ 59 h 300"/>
                  <a:gd name="T100" fmla="*/ 19 w 384"/>
                  <a:gd name="T101" fmla="*/ 59 h 300"/>
                  <a:gd name="T102" fmla="*/ 15 w 384"/>
                  <a:gd name="T103" fmla="*/ 60 h 300"/>
                  <a:gd name="T104" fmla="*/ 10 w 384"/>
                  <a:gd name="T105" fmla="*/ 61 h 300"/>
                  <a:gd name="T106" fmla="*/ 10 w 384"/>
                  <a:gd name="T107" fmla="*/ 61 h 300"/>
                  <a:gd name="T108" fmla="*/ 10 w 384"/>
                  <a:gd name="T109" fmla="*/ 61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300"/>
                  <a:gd name="T167" fmla="*/ 384 w 384"/>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300">
                    <a:moveTo>
                      <a:pt x="50" y="300"/>
                    </a:moveTo>
                    <a:lnTo>
                      <a:pt x="46" y="273"/>
                    </a:lnTo>
                    <a:lnTo>
                      <a:pt x="40" y="248"/>
                    </a:lnTo>
                    <a:lnTo>
                      <a:pt x="33" y="223"/>
                    </a:lnTo>
                    <a:lnTo>
                      <a:pt x="26" y="200"/>
                    </a:lnTo>
                    <a:lnTo>
                      <a:pt x="18" y="166"/>
                    </a:lnTo>
                    <a:lnTo>
                      <a:pt x="10" y="132"/>
                    </a:lnTo>
                    <a:lnTo>
                      <a:pt x="2" y="96"/>
                    </a:lnTo>
                    <a:lnTo>
                      <a:pt x="0" y="64"/>
                    </a:lnTo>
                    <a:lnTo>
                      <a:pt x="19" y="60"/>
                    </a:lnTo>
                    <a:lnTo>
                      <a:pt x="40" y="57"/>
                    </a:lnTo>
                    <a:lnTo>
                      <a:pt x="60" y="55"/>
                    </a:lnTo>
                    <a:lnTo>
                      <a:pt x="79" y="51"/>
                    </a:lnTo>
                    <a:lnTo>
                      <a:pt x="100" y="47"/>
                    </a:lnTo>
                    <a:lnTo>
                      <a:pt x="120" y="43"/>
                    </a:lnTo>
                    <a:lnTo>
                      <a:pt x="140" y="40"/>
                    </a:lnTo>
                    <a:lnTo>
                      <a:pt x="160" y="36"/>
                    </a:lnTo>
                    <a:lnTo>
                      <a:pt x="179" y="32"/>
                    </a:lnTo>
                    <a:lnTo>
                      <a:pt x="200" y="28"/>
                    </a:lnTo>
                    <a:lnTo>
                      <a:pt x="220" y="25"/>
                    </a:lnTo>
                    <a:lnTo>
                      <a:pt x="241" y="20"/>
                    </a:lnTo>
                    <a:lnTo>
                      <a:pt x="260" y="17"/>
                    </a:lnTo>
                    <a:lnTo>
                      <a:pt x="280" y="12"/>
                    </a:lnTo>
                    <a:lnTo>
                      <a:pt x="300" y="9"/>
                    </a:lnTo>
                    <a:lnTo>
                      <a:pt x="320" y="5"/>
                    </a:lnTo>
                    <a:lnTo>
                      <a:pt x="326" y="4"/>
                    </a:lnTo>
                    <a:lnTo>
                      <a:pt x="332" y="2"/>
                    </a:lnTo>
                    <a:lnTo>
                      <a:pt x="338" y="0"/>
                    </a:lnTo>
                    <a:lnTo>
                      <a:pt x="345" y="0"/>
                    </a:lnTo>
                    <a:lnTo>
                      <a:pt x="348" y="15"/>
                    </a:lnTo>
                    <a:lnTo>
                      <a:pt x="352" y="37"/>
                    </a:lnTo>
                    <a:lnTo>
                      <a:pt x="359" y="72"/>
                    </a:lnTo>
                    <a:lnTo>
                      <a:pt x="370" y="123"/>
                    </a:lnTo>
                    <a:lnTo>
                      <a:pt x="376" y="174"/>
                    </a:lnTo>
                    <a:lnTo>
                      <a:pt x="381" y="204"/>
                    </a:lnTo>
                    <a:lnTo>
                      <a:pt x="383" y="223"/>
                    </a:lnTo>
                    <a:lnTo>
                      <a:pt x="384" y="234"/>
                    </a:lnTo>
                    <a:lnTo>
                      <a:pt x="365" y="241"/>
                    </a:lnTo>
                    <a:lnTo>
                      <a:pt x="345" y="248"/>
                    </a:lnTo>
                    <a:lnTo>
                      <a:pt x="325" y="254"/>
                    </a:lnTo>
                    <a:lnTo>
                      <a:pt x="304" y="258"/>
                    </a:lnTo>
                    <a:lnTo>
                      <a:pt x="283" y="264"/>
                    </a:lnTo>
                    <a:lnTo>
                      <a:pt x="262" y="269"/>
                    </a:lnTo>
                    <a:lnTo>
                      <a:pt x="241" y="272"/>
                    </a:lnTo>
                    <a:lnTo>
                      <a:pt x="220" y="276"/>
                    </a:lnTo>
                    <a:lnTo>
                      <a:pt x="198" y="279"/>
                    </a:lnTo>
                    <a:lnTo>
                      <a:pt x="177" y="283"/>
                    </a:lnTo>
                    <a:lnTo>
                      <a:pt x="155" y="286"/>
                    </a:lnTo>
                    <a:lnTo>
                      <a:pt x="135" y="288"/>
                    </a:lnTo>
                    <a:lnTo>
                      <a:pt x="113" y="292"/>
                    </a:lnTo>
                    <a:lnTo>
                      <a:pt x="92" y="294"/>
                    </a:lnTo>
                    <a:lnTo>
                      <a:pt x="71" y="298"/>
                    </a:lnTo>
                    <a:lnTo>
                      <a:pt x="50" y="300"/>
                    </a:lnTo>
                    <a:close/>
                  </a:path>
                </a:pathLst>
              </a:custGeom>
              <a:solidFill>
                <a:srgbClr val="A882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p:cNvSpPr>
              <p:nvPr/>
            </p:nvSpPr>
            <p:spPr bwMode="auto">
              <a:xfrm>
                <a:off x="3003" y="868"/>
                <a:ext cx="229" cy="467"/>
              </a:xfrm>
              <a:custGeom>
                <a:avLst/>
                <a:gdLst>
                  <a:gd name="T0" fmla="*/ 54 w 502"/>
                  <a:gd name="T1" fmla="*/ 210 h 1038"/>
                  <a:gd name="T2" fmla="*/ 47 w 502"/>
                  <a:gd name="T3" fmla="*/ 207 h 1038"/>
                  <a:gd name="T4" fmla="*/ 40 w 502"/>
                  <a:gd name="T5" fmla="*/ 204 h 1038"/>
                  <a:gd name="T6" fmla="*/ 39 w 502"/>
                  <a:gd name="T7" fmla="*/ 204 h 1038"/>
                  <a:gd name="T8" fmla="*/ 33 w 502"/>
                  <a:gd name="T9" fmla="*/ 189 h 1038"/>
                  <a:gd name="T10" fmla="*/ 25 w 502"/>
                  <a:gd name="T11" fmla="*/ 169 h 1038"/>
                  <a:gd name="T12" fmla="*/ 16 w 502"/>
                  <a:gd name="T13" fmla="*/ 148 h 1038"/>
                  <a:gd name="T14" fmla="*/ 16 w 502"/>
                  <a:gd name="T15" fmla="*/ 121 h 1038"/>
                  <a:gd name="T16" fmla="*/ 24 w 502"/>
                  <a:gd name="T17" fmla="*/ 105 h 1038"/>
                  <a:gd name="T18" fmla="*/ 29 w 502"/>
                  <a:gd name="T19" fmla="*/ 94 h 1038"/>
                  <a:gd name="T20" fmla="*/ 33 w 502"/>
                  <a:gd name="T21" fmla="*/ 83 h 1038"/>
                  <a:gd name="T22" fmla="*/ 39 w 502"/>
                  <a:gd name="T23" fmla="*/ 42 h 1038"/>
                  <a:gd name="T24" fmla="*/ 36 w 502"/>
                  <a:gd name="T25" fmla="*/ 28 h 1038"/>
                  <a:gd name="T26" fmla="*/ 31 w 502"/>
                  <a:gd name="T27" fmla="*/ 30 h 1038"/>
                  <a:gd name="T28" fmla="*/ 21 w 502"/>
                  <a:gd name="T29" fmla="*/ 33 h 1038"/>
                  <a:gd name="T30" fmla="*/ 10 w 502"/>
                  <a:gd name="T31" fmla="*/ 36 h 1038"/>
                  <a:gd name="T32" fmla="*/ 2 w 502"/>
                  <a:gd name="T33" fmla="*/ 33 h 1038"/>
                  <a:gd name="T34" fmla="*/ 0 w 502"/>
                  <a:gd name="T35" fmla="*/ 26 h 1038"/>
                  <a:gd name="T36" fmla="*/ 4 w 502"/>
                  <a:gd name="T37" fmla="*/ 18 h 1038"/>
                  <a:gd name="T38" fmla="*/ 16 w 502"/>
                  <a:gd name="T39" fmla="*/ 14 h 1038"/>
                  <a:gd name="T40" fmla="*/ 27 w 502"/>
                  <a:gd name="T41" fmla="*/ 10 h 1038"/>
                  <a:gd name="T42" fmla="*/ 36 w 502"/>
                  <a:gd name="T43" fmla="*/ 5 h 1038"/>
                  <a:gd name="T44" fmla="*/ 44 w 502"/>
                  <a:gd name="T45" fmla="*/ 2 h 1038"/>
                  <a:gd name="T46" fmla="*/ 53 w 502"/>
                  <a:gd name="T47" fmla="*/ 0 h 1038"/>
                  <a:gd name="T48" fmla="*/ 59 w 502"/>
                  <a:gd name="T49" fmla="*/ 0 h 1038"/>
                  <a:gd name="T50" fmla="*/ 65 w 502"/>
                  <a:gd name="T51" fmla="*/ 1 h 1038"/>
                  <a:gd name="T52" fmla="*/ 71 w 502"/>
                  <a:gd name="T53" fmla="*/ 1 h 1038"/>
                  <a:gd name="T54" fmla="*/ 73 w 502"/>
                  <a:gd name="T55" fmla="*/ 15 h 1038"/>
                  <a:gd name="T56" fmla="*/ 82 w 502"/>
                  <a:gd name="T57" fmla="*/ 24 h 1038"/>
                  <a:gd name="T58" fmla="*/ 94 w 502"/>
                  <a:gd name="T59" fmla="*/ 26 h 1038"/>
                  <a:gd name="T60" fmla="*/ 97 w 502"/>
                  <a:gd name="T61" fmla="*/ 25 h 1038"/>
                  <a:gd name="T62" fmla="*/ 99 w 502"/>
                  <a:gd name="T63" fmla="*/ 23 h 1038"/>
                  <a:gd name="T64" fmla="*/ 104 w 502"/>
                  <a:gd name="T65" fmla="*/ 31 h 1038"/>
                  <a:gd name="T66" fmla="*/ 101 w 502"/>
                  <a:gd name="T67" fmla="*/ 42 h 1038"/>
                  <a:gd name="T68" fmla="*/ 100 w 502"/>
                  <a:gd name="T69" fmla="*/ 47 h 1038"/>
                  <a:gd name="T70" fmla="*/ 100 w 502"/>
                  <a:gd name="T71" fmla="*/ 56 h 1038"/>
                  <a:gd name="T72" fmla="*/ 97 w 502"/>
                  <a:gd name="T73" fmla="*/ 65 h 1038"/>
                  <a:gd name="T74" fmla="*/ 88 w 502"/>
                  <a:gd name="T75" fmla="*/ 73 h 1038"/>
                  <a:gd name="T76" fmla="*/ 79 w 502"/>
                  <a:gd name="T77" fmla="*/ 90 h 1038"/>
                  <a:gd name="T78" fmla="*/ 77 w 502"/>
                  <a:gd name="T79" fmla="*/ 109 h 1038"/>
                  <a:gd name="T80" fmla="*/ 78 w 502"/>
                  <a:gd name="T81" fmla="*/ 118 h 1038"/>
                  <a:gd name="T82" fmla="*/ 81 w 502"/>
                  <a:gd name="T83" fmla="*/ 131 h 1038"/>
                  <a:gd name="T84" fmla="*/ 87 w 502"/>
                  <a:gd name="T85" fmla="*/ 160 h 1038"/>
                  <a:gd name="T86" fmla="*/ 93 w 502"/>
                  <a:gd name="T87" fmla="*/ 188 h 1038"/>
                  <a:gd name="T88" fmla="*/ 87 w 502"/>
                  <a:gd name="T89" fmla="*/ 203 h 1038"/>
                  <a:gd name="T90" fmla="*/ 73 w 502"/>
                  <a:gd name="T91" fmla="*/ 208 h 1038"/>
                  <a:gd name="T92" fmla="*/ 59 w 502"/>
                  <a:gd name="T93" fmla="*/ 210 h 10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2"/>
                  <a:gd name="T142" fmla="*/ 0 h 1038"/>
                  <a:gd name="T143" fmla="*/ 502 w 502"/>
                  <a:gd name="T144" fmla="*/ 1038 h 10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2" h="1038">
                    <a:moveTo>
                      <a:pt x="282" y="1038"/>
                    </a:moveTo>
                    <a:lnTo>
                      <a:pt x="270" y="1037"/>
                    </a:lnTo>
                    <a:lnTo>
                      <a:pt x="258" y="1036"/>
                    </a:lnTo>
                    <a:lnTo>
                      <a:pt x="246" y="1032"/>
                    </a:lnTo>
                    <a:lnTo>
                      <a:pt x="235" y="1029"/>
                    </a:lnTo>
                    <a:lnTo>
                      <a:pt x="224" y="1025"/>
                    </a:lnTo>
                    <a:lnTo>
                      <a:pt x="213" y="1021"/>
                    </a:lnTo>
                    <a:lnTo>
                      <a:pt x="203" y="1016"/>
                    </a:lnTo>
                    <a:lnTo>
                      <a:pt x="193" y="1010"/>
                    </a:lnTo>
                    <a:lnTo>
                      <a:pt x="190" y="1009"/>
                    </a:lnTo>
                    <a:lnTo>
                      <a:pt x="189" y="1009"/>
                    </a:lnTo>
                    <a:lnTo>
                      <a:pt x="188" y="1008"/>
                    </a:lnTo>
                    <a:lnTo>
                      <a:pt x="186" y="1007"/>
                    </a:lnTo>
                    <a:lnTo>
                      <a:pt x="174" y="971"/>
                    </a:lnTo>
                    <a:lnTo>
                      <a:pt x="161" y="935"/>
                    </a:lnTo>
                    <a:lnTo>
                      <a:pt x="146" y="901"/>
                    </a:lnTo>
                    <a:lnTo>
                      <a:pt x="133" y="866"/>
                    </a:lnTo>
                    <a:lnTo>
                      <a:pt x="118" y="833"/>
                    </a:lnTo>
                    <a:lnTo>
                      <a:pt x="104" y="798"/>
                    </a:lnTo>
                    <a:lnTo>
                      <a:pt x="91" y="765"/>
                    </a:lnTo>
                    <a:lnTo>
                      <a:pt x="80" y="730"/>
                    </a:lnTo>
                    <a:lnTo>
                      <a:pt x="72" y="682"/>
                    </a:lnTo>
                    <a:lnTo>
                      <a:pt x="69" y="638"/>
                    </a:lnTo>
                    <a:lnTo>
                      <a:pt x="76" y="597"/>
                    </a:lnTo>
                    <a:lnTo>
                      <a:pt x="93" y="552"/>
                    </a:lnTo>
                    <a:lnTo>
                      <a:pt x="104" y="535"/>
                    </a:lnTo>
                    <a:lnTo>
                      <a:pt x="114" y="517"/>
                    </a:lnTo>
                    <a:lnTo>
                      <a:pt x="123" y="500"/>
                    </a:lnTo>
                    <a:lnTo>
                      <a:pt x="133" y="483"/>
                    </a:lnTo>
                    <a:lnTo>
                      <a:pt x="141" y="464"/>
                    </a:lnTo>
                    <a:lnTo>
                      <a:pt x="149" y="447"/>
                    </a:lnTo>
                    <a:lnTo>
                      <a:pt x="156" y="429"/>
                    </a:lnTo>
                    <a:lnTo>
                      <a:pt x="161" y="410"/>
                    </a:lnTo>
                    <a:lnTo>
                      <a:pt x="173" y="342"/>
                    </a:lnTo>
                    <a:lnTo>
                      <a:pt x="181" y="274"/>
                    </a:lnTo>
                    <a:lnTo>
                      <a:pt x="186" y="206"/>
                    </a:lnTo>
                    <a:lnTo>
                      <a:pt x="188" y="140"/>
                    </a:lnTo>
                    <a:lnTo>
                      <a:pt x="182" y="136"/>
                    </a:lnTo>
                    <a:lnTo>
                      <a:pt x="175" y="137"/>
                    </a:lnTo>
                    <a:lnTo>
                      <a:pt x="170" y="141"/>
                    </a:lnTo>
                    <a:lnTo>
                      <a:pt x="166" y="143"/>
                    </a:lnTo>
                    <a:lnTo>
                      <a:pt x="150" y="148"/>
                    </a:lnTo>
                    <a:lnTo>
                      <a:pt x="134" y="154"/>
                    </a:lnTo>
                    <a:lnTo>
                      <a:pt x="117" y="159"/>
                    </a:lnTo>
                    <a:lnTo>
                      <a:pt x="99" y="164"/>
                    </a:lnTo>
                    <a:lnTo>
                      <a:pt x="81" y="170"/>
                    </a:lnTo>
                    <a:lnTo>
                      <a:pt x="65" y="173"/>
                    </a:lnTo>
                    <a:lnTo>
                      <a:pt x="47" y="177"/>
                    </a:lnTo>
                    <a:lnTo>
                      <a:pt x="32" y="178"/>
                    </a:lnTo>
                    <a:lnTo>
                      <a:pt x="19" y="172"/>
                    </a:lnTo>
                    <a:lnTo>
                      <a:pt x="9" y="163"/>
                    </a:lnTo>
                    <a:lnTo>
                      <a:pt x="4" y="152"/>
                    </a:lnTo>
                    <a:lnTo>
                      <a:pt x="0" y="140"/>
                    </a:lnTo>
                    <a:lnTo>
                      <a:pt x="0" y="126"/>
                    </a:lnTo>
                    <a:lnTo>
                      <a:pt x="4" y="113"/>
                    </a:lnTo>
                    <a:lnTo>
                      <a:pt x="9" y="101"/>
                    </a:lnTo>
                    <a:lnTo>
                      <a:pt x="17" y="89"/>
                    </a:lnTo>
                    <a:lnTo>
                      <a:pt x="36" y="82"/>
                    </a:lnTo>
                    <a:lnTo>
                      <a:pt x="54" y="75"/>
                    </a:lnTo>
                    <a:lnTo>
                      <a:pt x="74" y="69"/>
                    </a:lnTo>
                    <a:lnTo>
                      <a:pt x="92" y="63"/>
                    </a:lnTo>
                    <a:lnTo>
                      <a:pt x="112" y="56"/>
                    </a:lnTo>
                    <a:lnTo>
                      <a:pt x="130" y="49"/>
                    </a:lnTo>
                    <a:lnTo>
                      <a:pt x="150" y="42"/>
                    </a:lnTo>
                    <a:lnTo>
                      <a:pt x="168" y="34"/>
                    </a:lnTo>
                    <a:lnTo>
                      <a:pt x="176" y="27"/>
                    </a:lnTo>
                    <a:lnTo>
                      <a:pt x="187" y="21"/>
                    </a:lnTo>
                    <a:lnTo>
                      <a:pt x="199" y="16"/>
                    </a:lnTo>
                    <a:lnTo>
                      <a:pt x="213" y="12"/>
                    </a:lnTo>
                    <a:lnTo>
                      <a:pt x="227" y="8"/>
                    </a:lnTo>
                    <a:lnTo>
                      <a:pt x="241" y="5"/>
                    </a:lnTo>
                    <a:lnTo>
                      <a:pt x="254" y="3"/>
                    </a:lnTo>
                    <a:lnTo>
                      <a:pt x="265" y="0"/>
                    </a:lnTo>
                    <a:lnTo>
                      <a:pt x="274" y="2"/>
                    </a:lnTo>
                    <a:lnTo>
                      <a:pt x="285" y="3"/>
                    </a:lnTo>
                    <a:lnTo>
                      <a:pt x="294" y="4"/>
                    </a:lnTo>
                    <a:lnTo>
                      <a:pt x="303" y="5"/>
                    </a:lnTo>
                    <a:lnTo>
                      <a:pt x="312" y="5"/>
                    </a:lnTo>
                    <a:lnTo>
                      <a:pt x="323" y="6"/>
                    </a:lnTo>
                    <a:lnTo>
                      <a:pt x="332" y="6"/>
                    </a:lnTo>
                    <a:lnTo>
                      <a:pt x="342" y="6"/>
                    </a:lnTo>
                    <a:lnTo>
                      <a:pt x="340" y="31"/>
                    </a:lnTo>
                    <a:lnTo>
                      <a:pt x="343" y="54"/>
                    </a:lnTo>
                    <a:lnTo>
                      <a:pt x="350" y="75"/>
                    </a:lnTo>
                    <a:lnTo>
                      <a:pt x="361" y="95"/>
                    </a:lnTo>
                    <a:lnTo>
                      <a:pt x="377" y="110"/>
                    </a:lnTo>
                    <a:lnTo>
                      <a:pt x="395" y="121"/>
                    </a:lnTo>
                    <a:lnTo>
                      <a:pt x="418" y="129"/>
                    </a:lnTo>
                    <a:lnTo>
                      <a:pt x="445" y="132"/>
                    </a:lnTo>
                    <a:lnTo>
                      <a:pt x="451" y="130"/>
                    </a:lnTo>
                    <a:lnTo>
                      <a:pt x="455" y="128"/>
                    </a:lnTo>
                    <a:lnTo>
                      <a:pt x="461" y="125"/>
                    </a:lnTo>
                    <a:lnTo>
                      <a:pt x="466" y="122"/>
                    </a:lnTo>
                    <a:lnTo>
                      <a:pt x="470" y="119"/>
                    </a:lnTo>
                    <a:lnTo>
                      <a:pt x="474" y="117"/>
                    </a:lnTo>
                    <a:lnTo>
                      <a:pt x="478" y="114"/>
                    </a:lnTo>
                    <a:lnTo>
                      <a:pt x="483" y="112"/>
                    </a:lnTo>
                    <a:lnTo>
                      <a:pt x="495" y="132"/>
                    </a:lnTo>
                    <a:lnTo>
                      <a:pt x="502" y="156"/>
                    </a:lnTo>
                    <a:lnTo>
                      <a:pt x="502" y="182"/>
                    </a:lnTo>
                    <a:lnTo>
                      <a:pt x="491" y="204"/>
                    </a:lnTo>
                    <a:lnTo>
                      <a:pt x="487" y="210"/>
                    </a:lnTo>
                    <a:lnTo>
                      <a:pt x="485" y="217"/>
                    </a:lnTo>
                    <a:lnTo>
                      <a:pt x="483" y="224"/>
                    </a:lnTo>
                    <a:lnTo>
                      <a:pt x="482" y="232"/>
                    </a:lnTo>
                    <a:lnTo>
                      <a:pt x="482" y="244"/>
                    </a:lnTo>
                    <a:lnTo>
                      <a:pt x="482" y="259"/>
                    </a:lnTo>
                    <a:lnTo>
                      <a:pt x="480" y="276"/>
                    </a:lnTo>
                    <a:lnTo>
                      <a:pt x="477" y="292"/>
                    </a:lnTo>
                    <a:lnTo>
                      <a:pt x="474" y="307"/>
                    </a:lnTo>
                    <a:lnTo>
                      <a:pt x="467" y="320"/>
                    </a:lnTo>
                    <a:lnTo>
                      <a:pt x="457" y="332"/>
                    </a:lnTo>
                    <a:lnTo>
                      <a:pt x="445" y="341"/>
                    </a:lnTo>
                    <a:lnTo>
                      <a:pt x="422" y="362"/>
                    </a:lnTo>
                    <a:lnTo>
                      <a:pt x="403" y="386"/>
                    </a:lnTo>
                    <a:lnTo>
                      <a:pt x="389" y="414"/>
                    </a:lnTo>
                    <a:lnTo>
                      <a:pt x="379" y="444"/>
                    </a:lnTo>
                    <a:lnTo>
                      <a:pt x="372" y="475"/>
                    </a:lnTo>
                    <a:lnTo>
                      <a:pt x="369" y="506"/>
                    </a:lnTo>
                    <a:lnTo>
                      <a:pt x="368" y="538"/>
                    </a:lnTo>
                    <a:lnTo>
                      <a:pt x="370" y="568"/>
                    </a:lnTo>
                    <a:lnTo>
                      <a:pt x="372" y="576"/>
                    </a:lnTo>
                    <a:lnTo>
                      <a:pt x="373" y="585"/>
                    </a:lnTo>
                    <a:lnTo>
                      <a:pt x="376" y="593"/>
                    </a:lnTo>
                    <a:lnTo>
                      <a:pt x="377" y="603"/>
                    </a:lnTo>
                    <a:lnTo>
                      <a:pt x="388" y="649"/>
                    </a:lnTo>
                    <a:lnTo>
                      <a:pt x="400" y="695"/>
                    </a:lnTo>
                    <a:lnTo>
                      <a:pt x="409" y="742"/>
                    </a:lnTo>
                    <a:lnTo>
                      <a:pt x="418" y="788"/>
                    </a:lnTo>
                    <a:lnTo>
                      <a:pt x="428" y="835"/>
                    </a:lnTo>
                    <a:lnTo>
                      <a:pt x="437" y="881"/>
                    </a:lnTo>
                    <a:lnTo>
                      <a:pt x="446" y="928"/>
                    </a:lnTo>
                    <a:lnTo>
                      <a:pt x="455" y="976"/>
                    </a:lnTo>
                    <a:lnTo>
                      <a:pt x="439" y="992"/>
                    </a:lnTo>
                    <a:lnTo>
                      <a:pt x="419" y="1004"/>
                    </a:lnTo>
                    <a:lnTo>
                      <a:pt x="398" y="1016"/>
                    </a:lnTo>
                    <a:lnTo>
                      <a:pt x="375" y="1024"/>
                    </a:lnTo>
                    <a:lnTo>
                      <a:pt x="350" y="1030"/>
                    </a:lnTo>
                    <a:lnTo>
                      <a:pt x="326" y="1034"/>
                    </a:lnTo>
                    <a:lnTo>
                      <a:pt x="303" y="1037"/>
                    </a:lnTo>
                    <a:lnTo>
                      <a:pt x="282" y="1038"/>
                    </a:lnTo>
                    <a:close/>
                  </a:path>
                </a:pathLst>
              </a:custGeom>
              <a:solidFill>
                <a:srgbClr val="B5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p:cNvSpPr>
                <a:spLocks/>
              </p:cNvSpPr>
              <p:nvPr/>
            </p:nvSpPr>
            <p:spPr bwMode="auto">
              <a:xfrm>
                <a:off x="3227" y="1218"/>
                <a:ext cx="151" cy="41"/>
              </a:xfrm>
              <a:custGeom>
                <a:avLst/>
                <a:gdLst>
                  <a:gd name="T0" fmla="*/ 0 w 332"/>
                  <a:gd name="T1" fmla="*/ 17 h 92"/>
                  <a:gd name="T2" fmla="*/ 2 w 332"/>
                  <a:gd name="T3" fmla="*/ 16 h 92"/>
                  <a:gd name="T4" fmla="*/ 5 w 332"/>
                  <a:gd name="T5" fmla="*/ 13 h 92"/>
                  <a:gd name="T6" fmla="*/ 7 w 332"/>
                  <a:gd name="T7" fmla="*/ 11 h 92"/>
                  <a:gd name="T8" fmla="*/ 9 w 332"/>
                  <a:gd name="T9" fmla="*/ 10 h 92"/>
                  <a:gd name="T10" fmla="*/ 12 w 332"/>
                  <a:gd name="T11" fmla="*/ 10 h 92"/>
                  <a:gd name="T12" fmla="*/ 14 w 332"/>
                  <a:gd name="T13" fmla="*/ 11 h 92"/>
                  <a:gd name="T14" fmla="*/ 16 w 332"/>
                  <a:gd name="T15" fmla="*/ 12 h 92"/>
                  <a:gd name="T16" fmla="*/ 19 w 332"/>
                  <a:gd name="T17" fmla="*/ 12 h 92"/>
                  <a:gd name="T18" fmla="*/ 21 w 332"/>
                  <a:gd name="T19" fmla="*/ 12 h 92"/>
                  <a:gd name="T20" fmla="*/ 22 w 332"/>
                  <a:gd name="T21" fmla="*/ 9 h 92"/>
                  <a:gd name="T22" fmla="*/ 22 w 332"/>
                  <a:gd name="T23" fmla="*/ 8 h 92"/>
                  <a:gd name="T24" fmla="*/ 22 w 332"/>
                  <a:gd name="T25" fmla="*/ 7 h 92"/>
                  <a:gd name="T26" fmla="*/ 23 w 332"/>
                  <a:gd name="T27" fmla="*/ 7 h 92"/>
                  <a:gd name="T28" fmla="*/ 25 w 332"/>
                  <a:gd name="T29" fmla="*/ 8 h 92"/>
                  <a:gd name="T30" fmla="*/ 27 w 332"/>
                  <a:gd name="T31" fmla="*/ 9 h 92"/>
                  <a:gd name="T32" fmla="*/ 30 w 332"/>
                  <a:gd name="T33" fmla="*/ 9 h 92"/>
                  <a:gd name="T34" fmla="*/ 33 w 332"/>
                  <a:gd name="T35" fmla="*/ 8 h 92"/>
                  <a:gd name="T36" fmla="*/ 36 w 332"/>
                  <a:gd name="T37" fmla="*/ 7 h 92"/>
                  <a:gd name="T38" fmla="*/ 38 w 332"/>
                  <a:gd name="T39" fmla="*/ 6 h 92"/>
                  <a:gd name="T40" fmla="*/ 40 w 332"/>
                  <a:gd name="T41" fmla="*/ 5 h 92"/>
                  <a:gd name="T42" fmla="*/ 42 w 332"/>
                  <a:gd name="T43" fmla="*/ 5 h 92"/>
                  <a:gd name="T44" fmla="*/ 44 w 332"/>
                  <a:gd name="T45" fmla="*/ 5 h 92"/>
                  <a:gd name="T46" fmla="*/ 48 w 332"/>
                  <a:gd name="T47" fmla="*/ 6 h 92"/>
                  <a:gd name="T48" fmla="*/ 50 w 332"/>
                  <a:gd name="T49" fmla="*/ 4 h 92"/>
                  <a:gd name="T50" fmla="*/ 50 w 332"/>
                  <a:gd name="T51" fmla="*/ 3 h 92"/>
                  <a:gd name="T52" fmla="*/ 50 w 332"/>
                  <a:gd name="T53" fmla="*/ 1 h 92"/>
                  <a:gd name="T54" fmla="*/ 53 w 332"/>
                  <a:gd name="T55" fmla="*/ 1 h 92"/>
                  <a:gd name="T56" fmla="*/ 55 w 332"/>
                  <a:gd name="T57" fmla="*/ 0 h 92"/>
                  <a:gd name="T58" fmla="*/ 57 w 332"/>
                  <a:gd name="T59" fmla="*/ 0 h 92"/>
                  <a:gd name="T60" fmla="*/ 60 w 332"/>
                  <a:gd name="T61" fmla="*/ 0 h 92"/>
                  <a:gd name="T62" fmla="*/ 62 w 332"/>
                  <a:gd name="T63" fmla="*/ 2 h 92"/>
                  <a:gd name="T64" fmla="*/ 65 w 332"/>
                  <a:gd name="T65" fmla="*/ 3 h 92"/>
                  <a:gd name="T66" fmla="*/ 67 w 332"/>
                  <a:gd name="T67" fmla="*/ 4 h 92"/>
                  <a:gd name="T68" fmla="*/ 67 w 332"/>
                  <a:gd name="T69" fmla="*/ 5 h 92"/>
                  <a:gd name="T70" fmla="*/ 58 w 332"/>
                  <a:gd name="T71" fmla="*/ 8 h 92"/>
                  <a:gd name="T72" fmla="*/ 46 w 332"/>
                  <a:gd name="T73" fmla="*/ 10 h 92"/>
                  <a:gd name="T74" fmla="*/ 36 w 332"/>
                  <a:gd name="T75" fmla="*/ 12 h 92"/>
                  <a:gd name="T76" fmla="*/ 29 w 332"/>
                  <a:gd name="T77" fmla="*/ 13 h 92"/>
                  <a:gd name="T78" fmla="*/ 20 w 332"/>
                  <a:gd name="T79" fmla="*/ 14 h 92"/>
                  <a:gd name="T80" fmla="*/ 12 w 332"/>
                  <a:gd name="T81" fmla="*/ 16 h 92"/>
                  <a:gd name="T82" fmla="*/ 4 w 332"/>
                  <a:gd name="T83" fmla="*/ 17 h 92"/>
                  <a:gd name="T84" fmla="*/ 0 w 332"/>
                  <a:gd name="T85" fmla="*/ 18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92"/>
                  <a:gd name="T131" fmla="*/ 332 w 332"/>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92">
                    <a:moveTo>
                      <a:pt x="0" y="92"/>
                    </a:moveTo>
                    <a:lnTo>
                      <a:pt x="2" y="87"/>
                    </a:lnTo>
                    <a:lnTo>
                      <a:pt x="6" y="83"/>
                    </a:lnTo>
                    <a:lnTo>
                      <a:pt x="11" y="78"/>
                    </a:lnTo>
                    <a:lnTo>
                      <a:pt x="17" y="72"/>
                    </a:lnTo>
                    <a:lnTo>
                      <a:pt x="23" y="68"/>
                    </a:lnTo>
                    <a:lnTo>
                      <a:pt x="27" y="63"/>
                    </a:lnTo>
                    <a:lnTo>
                      <a:pt x="32" y="57"/>
                    </a:lnTo>
                    <a:lnTo>
                      <a:pt x="34" y="53"/>
                    </a:lnTo>
                    <a:lnTo>
                      <a:pt x="42" y="51"/>
                    </a:lnTo>
                    <a:lnTo>
                      <a:pt x="51" y="50"/>
                    </a:lnTo>
                    <a:lnTo>
                      <a:pt x="57" y="49"/>
                    </a:lnTo>
                    <a:lnTo>
                      <a:pt x="66" y="49"/>
                    </a:lnTo>
                    <a:lnTo>
                      <a:pt x="69" y="54"/>
                    </a:lnTo>
                    <a:lnTo>
                      <a:pt x="74" y="58"/>
                    </a:lnTo>
                    <a:lnTo>
                      <a:pt x="79" y="61"/>
                    </a:lnTo>
                    <a:lnTo>
                      <a:pt x="85" y="63"/>
                    </a:lnTo>
                    <a:lnTo>
                      <a:pt x="92" y="63"/>
                    </a:lnTo>
                    <a:lnTo>
                      <a:pt x="98" y="62"/>
                    </a:lnTo>
                    <a:lnTo>
                      <a:pt x="104" y="58"/>
                    </a:lnTo>
                    <a:lnTo>
                      <a:pt x="108" y="53"/>
                    </a:lnTo>
                    <a:lnTo>
                      <a:pt x="106" y="47"/>
                    </a:lnTo>
                    <a:lnTo>
                      <a:pt x="105" y="42"/>
                    </a:lnTo>
                    <a:lnTo>
                      <a:pt x="105" y="38"/>
                    </a:lnTo>
                    <a:lnTo>
                      <a:pt x="105" y="33"/>
                    </a:lnTo>
                    <a:lnTo>
                      <a:pt x="106" y="33"/>
                    </a:lnTo>
                    <a:lnTo>
                      <a:pt x="107" y="33"/>
                    </a:lnTo>
                    <a:lnTo>
                      <a:pt x="109" y="33"/>
                    </a:lnTo>
                    <a:lnTo>
                      <a:pt x="112" y="33"/>
                    </a:lnTo>
                    <a:lnTo>
                      <a:pt x="118" y="40"/>
                    </a:lnTo>
                    <a:lnTo>
                      <a:pt x="125" y="43"/>
                    </a:lnTo>
                    <a:lnTo>
                      <a:pt x="132" y="46"/>
                    </a:lnTo>
                    <a:lnTo>
                      <a:pt x="139" y="46"/>
                    </a:lnTo>
                    <a:lnTo>
                      <a:pt x="146" y="45"/>
                    </a:lnTo>
                    <a:lnTo>
                      <a:pt x="154" y="42"/>
                    </a:lnTo>
                    <a:lnTo>
                      <a:pt x="161" y="40"/>
                    </a:lnTo>
                    <a:lnTo>
                      <a:pt x="170" y="36"/>
                    </a:lnTo>
                    <a:lnTo>
                      <a:pt x="176" y="35"/>
                    </a:lnTo>
                    <a:lnTo>
                      <a:pt x="181" y="34"/>
                    </a:lnTo>
                    <a:lnTo>
                      <a:pt x="185" y="32"/>
                    </a:lnTo>
                    <a:lnTo>
                      <a:pt x="190" y="30"/>
                    </a:lnTo>
                    <a:lnTo>
                      <a:pt x="193" y="27"/>
                    </a:lnTo>
                    <a:lnTo>
                      <a:pt x="198" y="25"/>
                    </a:lnTo>
                    <a:lnTo>
                      <a:pt x="203" y="24"/>
                    </a:lnTo>
                    <a:lnTo>
                      <a:pt x="207" y="23"/>
                    </a:lnTo>
                    <a:lnTo>
                      <a:pt x="214" y="27"/>
                    </a:lnTo>
                    <a:lnTo>
                      <a:pt x="223" y="31"/>
                    </a:lnTo>
                    <a:lnTo>
                      <a:pt x="233" y="31"/>
                    </a:lnTo>
                    <a:lnTo>
                      <a:pt x="238" y="25"/>
                    </a:lnTo>
                    <a:lnTo>
                      <a:pt x="239" y="20"/>
                    </a:lnTo>
                    <a:lnTo>
                      <a:pt x="239" y="17"/>
                    </a:lnTo>
                    <a:lnTo>
                      <a:pt x="239" y="13"/>
                    </a:lnTo>
                    <a:lnTo>
                      <a:pt x="237" y="7"/>
                    </a:lnTo>
                    <a:lnTo>
                      <a:pt x="243" y="7"/>
                    </a:lnTo>
                    <a:lnTo>
                      <a:pt x="249" y="5"/>
                    </a:lnTo>
                    <a:lnTo>
                      <a:pt x="254" y="4"/>
                    </a:lnTo>
                    <a:lnTo>
                      <a:pt x="260" y="3"/>
                    </a:lnTo>
                    <a:lnTo>
                      <a:pt x="266" y="2"/>
                    </a:lnTo>
                    <a:lnTo>
                      <a:pt x="272" y="1"/>
                    </a:lnTo>
                    <a:lnTo>
                      <a:pt x="277" y="0"/>
                    </a:lnTo>
                    <a:lnTo>
                      <a:pt x="283" y="0"/>
                    </a:lnTo>
                    <a:lnTo>
                      <a:pt x="289" y="2"/>
                    </a:lnTo>
                    <a:lnTo>
                      <a:pt x="295" y="5"/>
                    </a:lnTo>
                    <a:lnTo>
                      <a:pt x="300" y="9"/>
                    </a:lnTo>
                    <a:lnTo>
                      <a:pt x="307" y="12"/>
                    </a:lnTo>
                    <a:lnTo>
                      <a:pt x="313" y="16"/>
                    </a:lnTo>
                    <a:lnTo>
                      <a:pt x="319" y="18"/>
                    </a:lnTo>
                    <a:lnTo>
                      <a:pt x="325" y="22"/>
                    </a:lnTo>
                    <a:lnTo>
                      <a:pt x="332" y="25"/>
                    </a:lnTo>
                    <a:lnTo>
                      <a:pt x="324" y="28"/>
                    </a:lnTo>
                    <a:lnTo>
                      <a:pt x="306" y="33"/>
                    </a:lnTo>
                    <a:lnTo>
                      <a:pt x="281" y="38"/>
                    </a:lnTo>
                    <a:lnTo>
                      <a:pt x="252" y="43"/>
                    </a:lnTo>
                    <a:lnTo>
                      <a:pt x="223" y="49"/>
                    </a:lnTo>
                    <a:lnTo>
                      <a:pt x="196" y="54"/>
                    </a:lnTo>
                    <a:lnTo>
                      <a:pt x="173" y="58"/>
                    </a:lnTo>
                    <a:lnTo>
                      <a:pt x="159" y="61"/>
                    </a:lnTo>
                    <a:lnTo>
                      <a:pt x="138" y="64"/>
                    </a:lnTo>
                    <a:lnTo>
                      <a:pt x="118" y="69"/>
                    </a:lnTo>
                    <a:lnTo>
                      <a:pt x="98" y="72"/>
                    </a:lnTo>
                    <a:lnTo>
                      <a:pt x="78" y="76"/>
                    </a:lnTo>
                    <a:lnTo>
                      <a:pt x="59" y="79"/>
                    </a:lnTo>
                    <a:lnTo>
                      <a:pt x="39" y="84"/>
                    </a:lnTo>
                    <a:lnTo>
                      <a:pt x="19" y="87"/>
                    </a:lnTo>
                    <a:lnTo>
                      <a:pt x="0" y="92"/>
                    </a:lnTo>
                    <a:close/>
                  </a:path>
                </a:pathLst>
              </a:custGeom>
              <a:solidFill>
                <a:srgbClr val="8268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6"/>
              <p:cNvSpPr>
                <a:spLocks/>
              </p:cNvSpPr>
              <p:nvPr/>
            </p:nvSpPr>
            <p:spPr bwMode="auto">
              <a:xfrm>
                <a:off x="2849" y="1098"/>
                <a:ext cx="169" cy="160"/>
              </a:xfrm>
              <a:custGeom>
                <a:avLst/>
                <a:gdLst>
                  <a:gd name="T0" fmla="*/ 51 w 368"/>
                  <a:gd name="T1" fmla="*/ 70 h 360"/>
                  <a:gd name="T2" fmla="*/ 48 w 368"/>
                  <a:gd name="T3" fmla="*/ 68 h 360"/>
                  <a:gd name="T4" fmla="*/ 46 w 368"/>
                  <a:gd name="T5" fmla="*/ 66 h 360"/>
                  <a:gd name="T6" fmla="*/ 44 w 368"/>
                  <a:gd name="T7" fmla="*/ 64 h 360"/>
                  <a:gd name="T8" fmla="*/ 40 w 368"/>
                  <a:gd name="T9" fmla="*/ 61 h 360"/>
                  <a:gd name="T10" fmla="*/ 35 w 368"/>
                  <a:gd name="T11" fmla="*/ 57 h 360"/>
                  <a:gd name="T12" fmla="*/ 30 w 368"/>
                  <a:gd name="T13" fmla="*/ 54 h 360"/>
                  <a:gd name="T14" fmla="*/ 25 w 368"/>
                  <a:gd name="T15" fmla="*/ 51 h 360"/>
                  <a:gd name="T16" fmla="*/ 19 w 368"/>
                  <a:gd name="T17" fmla="*/ 48 h 360"/>
                  <a:gd name="T18" fmla="*/ 14 w 368"/>
                  <a:gd name="T19" fmla="*/ 45 h 360"/>
                  <a:gd name="T20" fmla="*/ 8 w 368"/>
                  <a:gd name="T21" fmla="*/ 43 h 360"/>
                  <a:gd name="T22" fmla="*/ 3 w 368"/>
                  <a:gd name="T23" fmla="*/ 40 h 360"/>
                  <a:gd name="T24" fmla="*/ 0 w 368"/>
                  <a:gd name="T25" fmla="*/ 39 h 360"/>
                  <a:gd name="T26" fmla="*/ 5 w 368"/>
                  <a:gd name="T27" fmla="*/ 34 h 360"/>
                  <a:gd name="T28" fmla="*/ 8 w 368"/>
                  <a:gd name="T29" fmla="*/ 28 h 360"/>
                  <a:gd name="T30" fmla="*/ 11 w 368"/>
                  <a:gd name="T31" fmla="*/ 23 h 360"/>
                  <a:gd name="T32" fmla="*/ 15 w 368"/>
                  <a:gd name="T33" fmla="*/ 18 h 360"/>
                  <a:gd name="T34" fmla="*/ 18 w 368"/>
                  <a:gd name="T35" fmla="*/ 9 h 360"/>
                  <a:gd name="T36" fmla="*/ 21 w 368"/>
                  <a:gd name="T37" fmla="*/ 0 h 360"/>
                  <a:gd name="T38" fmla="*/ 28 w 368"/>
                  <a:gd name="T39" fmla="*/ 3 h 360"/>
                  <a:gd name="T40" fmla="*/ 34 w 368"/>
                  <a:gd name="T41" fmla="*/ 7 h 360"/>
                  <a:gd name="T42" fmla="*/ 40 w 368"/>
                  <a:gd name="T43" fmla="*/ 11 h 360"/>
                  <a:gd name="T44" fmla="*/ 46 w 368"/>
                  <a:gd name="T45" fmla="*/ 15 h 360"/>
                  <a:gd name="T46" fmla="*/ 43 w 368"/>
                  <a:gd name="T47" fmla="*/ 21 h 360"/>
                  <a:gd name="T48" fmla="*/ 40 w 368"/>
                  <a:gd name="T49" fmla="*/ 26 h 360"/>
                  <a:gd name="T50" fmla="*/ 42 w 368"/>
                  <a:gd name="T51" fmla="*/ 26 h 360"/>
                  <a:gd name="T52" fmla="*/ 45 w 368"/>
                  <a:gd name="T53" fmla="*/ 25 h 360"/>
                  <a:gd name="T54" fmla="*/ 41 w 368"/>
                  <a:gd name="T55" fmla="*/ 29 h 360"/>
                  <a:gd name="T56" fmla="*/ 39 w 368"/>
                  <a:gd name="T57" fmla="*/ 34 h 360"/>
                  <a:gd name="T58" fmla="*/ 41 w 368"/>
                  <a:gd name="T59" fmla="*/ 34 h 360"/>
                  <a:gd name="T60" fmla="*/ 44 w 368"/>
                  <a:gd name="T61" fmla="*/ 33 h 360"/>
                  <a:gd name="T62" fmla="*/ 44 w 368"/>
                  <a:gd name="T63" fmla="*/ 35 h 360"/>
                  <a:gd name="T64" fmla="*/ 42 w 368"/>
                  <a:gd name="T65" fmla="*/ 37 h 360"/>
                  <a:gd name="T66" fmla="*/ 44 w 368"/>
                  <a:gd name="T67" fmla="*/ 40 h 360"/>
                  <a:gd name="T68" fmla="*/ 47 w 368"/>
                  <a:gd name="T69" fmla="*/ 38 h 360"/>
                  <a:gd name="T70" fmla="*/ 49 w 368"/>
                  <a:gd name="T71" fmla="*/ 39 h 360"/>
                  <a:gd name="T72" fmla="*/ 49 w 368"/>
                  <a:gd name="T73" fmla="*/ 40 h 360"/>
                  <a:gd name="T74" fmla="*/ 49 w 368"/>
                  <a:gd name="T75" fmla="*/ 41 h 360"/>
                  <a:gd name="T76" fmla="*/ 49 w 368"/>
                  <a:gd name="T77" fmla="*/ 42 h 360"/>
                  <a:gd name="T78" fmla="*/ 51 w 368"/>
                  <a:gd name="T79" fmla="*/ 41 h 360"/>
                  <a:gd name="T80" fmla="*/ 56 w 368"/>
                  <a:gd name="T81" fmla="*/ 37 h 360"/>
                  <a:gd name="T82" fmla="*/ 60 w 368"/>
                  <a:gd name="T83" fmla="*/ 33 h 360"/>
                  <a:gd name="T84" fmla="*/ 63 w 368"/>
                  <a:gd name="T85" fmla="*/ 28 h 360"/>
                  <a:gd name="T86" fmla="*/ 65 w 368"/>
                  <a:gd name="T87" fmla="*/ 26 h 360"/>
                  <a:gd name="T88" fmla="*/ 69 w 368"/>
                  <a:gd name="T89" fmla="*/ 28 h 360"/>
                  <a:gd name="T90" fmla="*/ 73 w 368"/>
                  <a:gd name="T91" fmla="*/ 31 h 360"/>
                  <a:gd name="T92" fmla="*/ 77 w 368"/>
                  <a:gd name="T93" fmla="*/ 34 h 360"/>
                  <a:gd name="T94" fmla="*/ 76 w 368"/>
                  <a:gd name="T95" fmla="*/ 40 h 360"/>
                  <a:gd name="T96" fmla="*/ 73 w 368"/>
                  <a:gd name="T97" fmla="*/ 48 h 360"/>
                  <a:gd name="T98" fmla="*/ 68 w 368"/>
                  <a:gd name="T99" fmla="*/ 56 h 360"/>
                  <a:gd name="T100" fmla="*/ 62 w 368"/>
                  <a:gd name="T101" fmla="*/ 64 h 360"/>
                  <a:gd name="T102" fmla="*/ 57 w 368"/>
                  <a:gd name="T103" fmla="*/ 68 h 360"/>
                  <a:gd name="T104" fmla="*/ 54 w 368"/>
                  <a:gd name="T105" fmla="*/ 71 h 360"/>
                  <a:gd name="T106" fmla="*/ 52 w 368"/>
                  <a:gd name="T107" fmla="*/ 71 h 3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8"/>
                  <a:gd name="T163" fmla="*/ 0 h 360"/>
                  <a:gd name="T164" fmla="*/ 368 w 368"/>
                  <a:gd name="T165" fmla="*/ 360 h 3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8" h="360">
                    <a:moveTo>
                      <a:pt x="249" y="360"/>
                    </a:moveTo>
                    <a:lnTo>
                      <a:pt x="242" y="355"/>
                    </a:lnTo>
                    <a:lnTo>
                      <a:pt x="235" y="350"/>
                    </a:lnTo>
                    <a:lnTo>
                      <a:pt x="229" y="345"/>
                    </a:lnTo>
                    <a:lnTo>
                      <a:pt x="223" y="339"/>
                    </a:lnTo>
                    <a:lnTo>
                      <a:pt x="218" y="333"/>
                    </a:lnTo>
                    <a:lnTo>
                      <a:pt x="213" y="327"/>
                    </a:lnTo>
                    <a:lnTo>
                      <a:pt x="207" y="323"/>
                    </a:lnTo>
                    <a:lnTo>
                      <a:pt x="203" y="318"/>
                    </a:lnTo>
                    <a:lnTo>
                      <a:pt x="191" y="309"/>
                    </a:lnTo>
                    <a:lnTo>
                      <a:pt x="178" y="300"/>
                    </a:lnTo>
                    <a:lnTo>
                      <a:pt x="167" y="291"/>
                    </a:lnTo>
                    <a:lnTo>
                      <a:pt x="154" y="282"/>
                    </a:lnTo>
                    <a:lnTo>
                      <a:pt x="143" y="274"/>
                    </a:lnTo>
                    <a:lnTo>
                      <a:pt x="130" y="266"/>
                    </a:lnTo>
                    <a:lnTo>
                      <a:pt x="117" y="258"/>
                    </a:lnTo>
                    <a:lnTo>
                      <a:pt x="105" y="251"/>
                    </a:lnTo>
                    <a:lnTo>
                      <a:pt x="92" y="244"/>
                    </a:lnTo>
                    <a:lnTo>
                      <a:pt x="79" y="236"/>
                    </a:lnTo>
                    <a:lnTo>
                      <a:pt x="67" y="229"/>
                    </a:lnTo>
                    <a:lnTo>
                      <a:pt x="54" y="223"/>
                    </a:lnTo>
                    <a:lnTo>
                      <a:pt x="40" y="217"/>
                    </a:lnTo>
                    <a:lnTo>
                      <a:pt x="28" y="210"/>
                    </a:lnTo>
                    <a:lnTo>
                      <a:pt x="14" y="203"/>
                    </a:lnTo>
                    <a:lnTo>
                      <a:pt x="0" y="197"/>
                    </a:lnTo>
                    <a:lnTo>
                      <a:pt x="0" y="195"/>
                    </a:lnTo>
                    <a:lnTo>
                      <a:pt x="11" y="182"/>
                    </a:lnTo>
                    <a:lnTo>
                      <a:pt x="22" y="171"/>
                    </a:lnTo>
                    <a:lnTo>
                      <a:pt x="31" y="158"/>
                    </a:lnTo>
                    <a:lnTo>
                      <a:pt x="39" y="145"/>
                    </a:lnTo>
                    <a:lnTo>
                      <a:pt x="47" y="132"/>
                    </a:lnTo>
                    <a:lnTo>
                      <a:pt x="55" y="118"/>
                    </a:lnTo>
                    <a:lnTo>
                      <a:pt x="63" y="104"/>
                    </a:lnTo>
                    <a:lnTo>
                      <a:pt x="70" y="89"/>
                    </a:lnTo>
                    <a:lnTo>
                      <a:pt x="78" y="66"/>
                    </a:lnTo>
                    <a:lnTo>
                      <a:pt x="86" y="44"/>
                    </a:lnTo>
                    <a:lnTo>
                      <a:pt x="94" y="21"/>
                    </a:lnTo>
                    <a:lnTo>
                      <a:pt x="101" y="0"/>
                    </a:lnTo>
                    <a:lnTo>
                      <a:pt x="116" y="5"/>
                    </a:lnTo>
                    <a:lnTo>
                      <a:pt x="130" y="13"/>
                    </a:lnTo>
                    <a:lnTo>
                      <a:pt x="145" y="22"/>
                    </a:lnTo>
                    <a:lnTo>
                      <a:pt x="161" y="34"/>
                    </a:lnTo>
                    <a:lnTo>
                      <a:pt x="176" y="45"/>
                    </a:lnTo>
                    <a:lnTo>
                      <a:pt x="191" y="57"/>
                    </a:lnTo>
                    <a:lnTo>
                      <a:pt x="206" y="68"/>
                    </a:lnTo>
                    <a:lnTo>
                      <a:pt x="221" y="77"/>
                    </a:lnTo>
                    <a:lnTo>
                      <a:pt x="214" y="92"/>
                    </a:lnTo>
                    <a:lnTo>
                      <a:pt x="204" y="107"/>
                    </a:lnTo>
                    <a:lnTo>
                      <a:pt x="195" y="121"/>
                    </a:lnTo>
                    <a:lnTo>
                      <a:pt x="192" y="133"/>
                    </a:lnTo>
                    <a:lnTo>
                      <a:pt x="197" y="132"/>
                    </a:lnTo>
                    <a:lnTo>
                      <a:pt x="201" y="130"/>
                    </a:lnTo>
                    <a:lnTo>
                      <a:pt x="207" y="129"/>
                    </a:lnTo>
                    <a:lnTo>
                      <a:pt x="213" y="129"/>
                    </a:lnTo>
                    <a:lnTo>
                      <a:pt x="203" y="140"/>
                    </a:lnTo>
                    <a:lnTo>
                      <a:pt x="193" y="149"/>
                    </a:lnTo>
                    <a:lnTo>
                      <a:pt x="185" y="158"/>
                    </a:lnTo>
                    <a:lnTo>
                      <a:pt x="182" y="172"/>
                    </a:lnTo>
                    <a:lnTo>
                      <a:pt x="188" y="174"/>
                    </a:lnTo>
                    <a:lnTo>
                      <a:pt x="193" y="173"/>
                    </a:lnTo>
                    <a:lnTo>
                      <a:pt x="199" y="171"/>
                    </a:lnTo>
                    <a:lnTo>
                      <a:pt x="206" y="167"/>
                    </a:lnTo>
                    <a:lnTo>
                      <a:pt x="208" y="167"/>
                    </a:lnTo>
                    <a:lnTo>
                      <a:pt x="206" y="175"/>
                    </a:lnTo>
                    <a:lnTo>
                      <a:pt x="204" y="183"/>
                    </a:lnTo>
                    <a:lnTo>
                      <a:pt x="201" y="190"/>
                    </a:lnTo>
                    <a:lnTo>
                      <a:pt x="200" y="200"/>
                    </a:lnTo>
                    <a:lnTo>
                      <a:pt x="206" y="203"/>
                    </a:lnTo>
                    <a:lnTo>
                      <a:pt x="215" y="200"/>
                    </a:lnTo>
                    <a:lnTo>
                      <a:pt x="224" y="194"/>
                    </a:lnTo>
                    <a:lnTo>
                      <a:pt x="231" y="190"/>
                    </a:lnTo>
                    <a:lnTo>
                      <a:pt x="231" y="195"/>
                    </a:lnTo>
                    <a:lnTo>
                      <a:pt x="230" y="200"/>
                    </a:lnTo>
                    <a:lnTo>
                      <a:pt x="230" y="204"/>
                    </a:lnTo>
                    <a:lnTo>
                      <a:pt x="231" y="210"/>
                    </a:lnTo>
                    <a:lnTo>
                      <a:pt x="231" y="211"/>
                    </a:lnTo>
                    <a:lnTo>
                      <a:pt x="231" y="212"/>
                    </a:lnTo>
                    <a:lnTo>
                      <a:pt x="233" y="213"/>
                    </a:lnTo>
                    <a:lnTo>
                      <a:pt x="244" y="206"/>
                    </a:lnTo>
                    <a:lnTo>
                      <a:pt x="256" y="198"/>
                    </a:lnTo>
                    <a:lnTo>
                      <a:pt x="265" y="189"/>
                    </a:lnTo>
                    <a:lnTo>
                      <a:pt x="274" y="178"/>
                    </a:lnTo>
                    <a:lnTo>
                      <a:pt x="283" y="167"/>
                    </a:lnTo>
                    <a:lnTo>
                      <a:pt x="291" y="156"/>
                    </a:lnTo>
                    <a:lnTo>
                      <a:pt x="298" y="143"/>
                    </a:lnTo>
                    <a:lnTo>
                      <a:pt x="305" y="132"/>
                    </a:lnTo>
                    <a:lnTo>
                      <a:pt x="310" y="133"/>
                    </a:lnTo>
                    <a:lnTo>
                      <a:pt x="318" y="137"/>
                    </a:lnTo>
                    <a:lnTo>
                      <a:pt x="326" y="143"/>
                    </a:lnTo>
                    <a:lnTo>
                      <a:pt x="336" y="150"/>
                    </a:lnTo>
                    <a:lnTo>
                      <a:pt x="345" y="158"/>
                    </a:lnTo>
                    <a:lnTo>
                      <a:pt x="355" y="166"/>
                    </a:lnTo>
                    <a:lnTo>
                      <a:pt x="363" y="173"/>
                    </a:lnTo>
                    <a:lnTo>
                      <a:pt x="368" y="179"/>
                    </a:lnTo>
                    <a:lnTo>
                      <a:pt x="362" y="201"/>
                    </a:lnTo>
                    <a:lnTo>
                      <a:pt x="353" y="223"/>
                    </a:lnTo>
                    <a:lnTo>
                      <a:pt x="343" y="244"/>
                    </a:lnTo>
                    <a:lnTo>
                      <a:pt x="333" y="265"/>
                    </a:lnTo>
                    <a:lnTo>
                      <a:pt x="320" y="286"/>
                    </a:lnTo>
                    <a:lnTo>
                      <a:pt x="306" y="305"/>
                    </a:lnTo>
                    <a:lnTo>
                      <a:pt x="291" y="324"/>
                    </a:lnTo>
                    <a:lnTo>
                      <a:pt x="276" y="341"/>
                    </a:lnTo>
                    <a:lnTo>
                      <a:pt x="271" y="347"/>
                    </a:lnTo>
                    <a:lnTo>
                      <a:pt x="264" y="354"/>
                    </a:lnTo>
                    <a:lnTo>
                      <a:pt x="257" y="357"/>
                    </a:lnTo>
                    <a:lnTo>
                      <a:pt x="249" y="360"/>
                    </a:lnTo>
                    <a:close/>
                  </a:path>
                </a:pathLst>
              </a:custGeom>
              <a:solidFill>
                <a:srgbClr val="FFF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p:cNvSpPr>
                <a:spLocks/>
              </p:cNvSpPr>
              <p:nvPr/>
            </p:nvSpPr>
            <p:spPr bwMode="auto">
              <a:xfrm>
                <a:off x="3260" y="1223"/>
                <a:ext cx="14" cy="19"/>
              </a:xfrm>
              <a:custGeom>
                <a:avLst/>
                <a:gdLst>
                  <a:gd name="T0" fmla="*/ 2 w 30"/>
                  <a:gd name="T1" fmla="*/ 8 h 44"/>
                  <a:gd name="T2" fmla="*/ 0 w 30"/>
                  <a:gd name="T3" fmla="*/ 6 h 44"/>
                  <a:gd name="T4" fmla="*/ 0 w 30"/>
                  <a:gd name="T5" fmla="*/ 4 h 44"/>
                  <a:gd name="T6" fmla="*/ 2 w 30"/>
                  <a:gd name="T7" fmla="*/ 2 h 44"/>
                  <a:gd name="T8" fmla="*/ 4 w 30"/>
                  <a:gd name="T9" fmla="*/ 0 h 44"/>
                  <a:gd name="T10" fmla="*/ 5 w 30"/>
                  <a:gd name="T11" fmla="*/ 0 h 44"/>
                  <a:gd name="T12" fmla="*/ 6 w 30"/>
                  <a:gd name="T13" fmla="*/ 0 h 44"/>
                  <a:gd name="T14" fmla="*/ 6 w 30"/>
                  <a:gd name="T15" fmla="*/ 0 h 44"/>
                  <a:gd name="T16" fmla="*/ 7 w 30"/>
                  <a:gd name="T17" fmla="*/ 0 h 44"/>
                  <a:gd name="T18" fmla="*/ 7 w 30"/>
                  <a:gd name="T19" fmla="*/ 0 h 44"/>
                  <a:gd name="T20" fmla="*/ 7 w 30"/>
                  <a:gd name="T21" fmla="*/ 1 h 44"/>
                  <a:gd name="T22" fmla="*/ 7 w 30"/>
                  <a:gd name="T23" fmla="*/ 2 h 44"/>
                  <a:gd name="T24" fmla="*/ 7 w 30"/>
                  <a:gd name="T25" fmla="*/ 3 h 44"/>
                  <a:gd name="T26" fmla="*/ 4 w 30"/>
                  <a:gd name="T27" fmla="*/ 3 h 44"/>
                  <a:gd name="T28" fmla="*/ 4 w 30"/>
                  <a:gd name="T29" fmla="*/ 4 h 44"/>
                  <a:gd name="T30" fmla="*/ 4 w 30"/>
                  <a:gd name="T31" fmla="*/ 6 h 44"/>
                  <a:gd name="T32" fmla="*/ 4 w 30"/>
                  <a:gd name="T33" fmla="*/ 8 h 44"/>
                  <a:gd name="T34" fmla="*/ 4 w 30"/>
                  <a:gd name="T35" fmla="*/ 8 h 44"/>
                  <a:gd name="T36" fmla="*/ 3 w 30"/>
                  <a:gd name="T37" fmla="*/ 8 h 44"/>
                  <a:gd name="T38" fmla="*/ 3 w 30"/>
                  <a:gd name="T39" fmla="*/ 8 h 44"/>
                  <a:gd name="T40" fmla="*/ 2 w 30"/>
                  <a:gd name="T41" fmla="*/ 8 h 44"/>
                  <a:gd name="T42" fmla="*/ 2 w 30"/>
                  <a:gd name="T43" fmla="*/ 8 h 44"/>
                  <a:gd name="T44" fmla="*/ 2 w 30"/>
                  <a:gd name="T45" fmla="*/ 8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4"/>
                  <a:gd name="T71" fmla="*/ 30 w 30"/>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4">
                    <a:moveTo>
                      <a:pt x="10" y="44"/>
                    </a:moveTo>
                    <a:lnTo>
                      <a:pt x="0" y="35"/>
                    </a:lnTo>
                    <a:lnTo>
                      <a:pt x="0" y="21"/>
                    </a:lnTo>
                    <a:lnTo>
                      <a:pt x="8" y="9"/>
                    </a:lnTo>
                    <a:lnTo>
                      <a:pt x="19" y="1"/>
                    </a:lnTo>
                    <a:lnTo>
                      <a:pt x="22" y="0"/>
                    </a:lnTo>
                    <a:lnTo>
                      <a:pt x="25" y="0"/>
                    </a:lnTo>
                    <a:lnTo>
                      <a:pt x="27" y="0"/>
                    </a:lnTo>
                    <a:lnTo>
                      <a:pt x="30" y="0"/>
                    </a:lnTo>
                    <a:lnTo>
                      <a:pt x="30" y="3"/>
                    </a:lnTo>
                    <a:lnTo>
                      <a:pt x="30" y="7"/>
                    </a:lnTo>
                    <a:lnTo>
                      <a:pt x="30" y="10"/>
                    </a:lnTo>
                    <a:lnTo>
                      <a:pt x="30" y="13"/>
                    </a:lnTo>
                    <a:lnTo>
                      <a:pt x="20" y="17"/>
                    </a:lnTo>
                    <a:lnTo>
                      <a:pt x="19" y="24"/>
                    </a:lnTo>
                    <a:lnTo>
                      <a:pt x="20" y="35"/>
                    </a:lnTo>
                    <a:lnTo>
                      <a:pt x="19" y="44"/>
                    </a:lnTo>
                    <a:lnTo>
                      <a:pt x="17" y="44"/>
                    </a:lnTo>
                    <a:lnTo>
                      <a:pt x="15" y="44"/>
                    </a:lnTo>
                    <a:lnTo>
                      <a:pt x="12" y="44"/>
                    </a:lnTo>
                    <a:lnTo>
                      <a:pt x="10" y="44"/>
                    </a:lnTo>
                    <a:close/>
                  </a:path>
                </a:pathLst>
              </a:custGeom>
              <a:solidFill>
                <a:srgbClr val="846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p:cNvSpPr>
                <a:spLocks/>
              </p:cNvSpPr>
              <p:nvPr/>
            </p:nvSpPr>
            <p:spPr bwMode="auto">
              <a:xfrm>
                <a:off x="3278" y="1218"/>
                <a:ext cx="11" cy="17"/>
              </a:xfrm>
              <a:custGeom>
                <a:avLst/>
                <a:gdLst>
                  <a:gd name="T0" fmla="*/ 5 w 25"/>
                  <a:gd name="T1" fmla="*/ 8 h 38"/>
                  <a:gd name="T2" fmla="*/ 2 w 25"/>
                  <a:gd name="T3" fmla="*/ 6 h 38"/>
                  <a:gd name="T4" fmla="*/ 0 w 25"/>
                  <a:gd name="T5" fmla="*/ 5 h 38"/>
                  <a:gd name="T6" fmla="*/ 0 w 25"/>
                  <a:gd name="T7" fmla="*/ 3 h 38"/>
                  <a:gd name="T8" fmla="*/ 0 w 25"/>
                  <a:gd name="T9" fmla="*/ 0 h 38"/>
                  <a:gd name="T10" fmla="*/ 1 w 25"/>
                  <a:gd name="T11" fmla="*/ 0 h 38"/>
                  <a:gd name="T12" fmla="*/ 1 w 25"/>
                  <a:gd name="T13" fmla="*/ 0 h 38"/>
                  <a:gd name="T14" fmla="*/ 1 w 25"/>
                  <a:gd name="T15" fmla="*/ 0 h 38"/>
                  <a:gd name="T16" fmla="*/ 2 w 25"/>
                  <a:gd name="T17" fmla="*/ 0 h 38"/>
                  <a:gd name="T18" fmla="*/ 2 w 25"/>
                  <a:gd name="T19" fmla="*/ 0 h 38"/>
                  <a:gd name="T20" fmla="*/ 2 w 25"/>
                  <a:gd name="T21" fmla="*/ 1 h 38"/>
                  <a:gd name="T22" fmla="*/ 2 w 25"/>
                  <a:gd name="T23" fmla="*/ 2 h 38"/>
                  <a:gd name="T24" fmla="*/ 2 w 25"/>
                  <a:gd name="T25" fmla="*/ 4 h 38"/>
                  <a:gd name="T26" fmla="*/ 3 w 25"/>
                  <a:gd name="T27" fmla="*/ 5 h 38"/>
                  <a:gd name="T28" fmla="*/ 4 w 25"/>
                  <a:gd name="T29" fmla="*/ 6 h 38"/>
                  <a:gd name="T30" fmla="*/ 5 w 25"/>
                  <a:gd name="T31" fmla="*/ 7 h 38"/>
                  <a:gd name="T32" fmla="*/ 5 w 25"/>
                  <a:gd name="T33" fmla="*/ 8 h 38"/>
                  <a:gd name="T34" fmla="*/ 5 w 25"/>
                  <a:gd name="T35" fmla="*/ 8 h 38"/>
                  <a:gd name="T36" fmla="*/ 5 w 25"/>
                  <a:gd name="T37" fmla="*/ 8 h 38"/>
                  <a:gd name="T38" fmla="*/ 5 w 25"/>
                  <a:gd name="T39" fmla="*/ 8 h 38"/>
                  <a:gd name="T40" fmla="*/ 5 w 25"/>
                  <a:gd name="T41" fmla="*/ 8 h 38"/>
                  <a:gd name="T42" fmla="*/ 5 w 25"/>
                  <a:gd name="T43" fmla="*/ 8 h 38"/>
                  <a:gd name="T44" fmla="*/ 5 w 25"/>
                  <a:gd name="T45" fmla="*/ 8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38"/>
                  <a:gd name="T71" fmla="*/ 25 w 25"/>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38">
                    <a:moveTo>
                      <a:pt x="24" y="38"/>
                    </a:moveTo>
                    <a:lnTo>
                      <a:pt x="10" y="32"/>
                    </a:lnTo>
                    <a:lnTo>
                      <a:pt x="2" y="24"/>
                    </a:lnTo>
                    <a:lnTo>
                      <a:pt x="0" y="15"/>
                    </a:lnTo>
                    <a:lnTo>
                      <a:pt x="3" y="2"/>
                    </a:lnTo>
                    <a:lnTo>
                      <a:pt x="4" y="1"/>
                    </a:lnTo>
                    <a:lnTo>
                      <a:pt x="4" y="0"/>
                    </a:lnTo>
                    <a:lnTo>
                      <a:pt x="5" y="0"/>
                    </a:lnTo>
                    <a:lnTo>
                      <a:pt x="8" y="0"/>
                    </a:lnTo>
                    <a:lnTo>
                      <a:pt x="9" y="2"/>
                    </a:lnTo>
                    <a:lnTo>
                      <a:pt x="9" y="4"/>
                    </a:lnTo>
                    <a:lnTo>
                      <a:pt x="10" y="9"/>
                    </a:lnTo>
                    <a:lnTo>
                      <a:pt x="11" y="17"/>
                    </a:lnTo>
                    <a:lnTo>
                      <a:pt x="16" y="24"/>
                    </a:lnTo>
                    <a:lnTo>
                      <a:pt x="20" y="31"/>
                    </a:lnTo>
                    <a:lnTo>
                      <a:pt x="24" y="35"/>
                    </a:lnTo>
                    <a:lnTo>
                      <a:pt x="25" y="38"/>
                    </a:lnTo>
                    <a:lnTo>
                      <a:pt x="24" y="38"/>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p:cNvSpPr>
                <a:spLocks/>
              </p:cNvSpPr>
              <p:nvPr/>
            </p:nvSpPr>
            <p:spPr bwMode="auto">
              <a:xfrm>
                <a:off x="3284" y="1215"/>
                <a:ext cx="14" cy="18"/>
              </a:xfrm>
              <a:custGeom>
                <a:avLst/>
                <a:gdLst>
                  <a:gd name="T0" fmla="*/ 5 w 30"/>
                  <a:gd name="T1" fmla="*/ 8 h 40"/>
                  <a:gd name="T2" fmla="*/ 3 w 30"/>
                  <a:gd name="T3" fmla="*/ 6 h 40"/>
                  <a:gd name="T4" fmla="*/ 1 w 30"/>
                  <a:gd name="T5" fmla="*/ 5 h 40"/>
                  <a:gd name="T6" fmla="*/ 0 w 30"/>
                  <a:gd name="T7" fmla="*/ 2 h 40"/>
                  <a:gd name="T8" fmla="*/ 0 w 30"/>
                  <a:gd name="T9" fmla="*/ 0 h 40"/>
                  <a:gd name="T10" fmla="*/ 2 w 30"/>
                  <a:gd name="T11" fmla="*/ 0 h 40"/>
                  <a:gd name="T12" fmla="*/ 4 w 30"/>
                  <a:gd name="T13" fmla="*/ 2 h 40"/>
                  <a:gd name="T14" fmla="*/ 6 w 30"/>
                  <a:gd name="T15" fmla="*/ 5 h 40"/>
                  <a:gd name="T16" fmla="*/ 7 w 30"/>
                  <a:gd name="T17" fmla="*/ 8 h 40"/>
                  <a:gd name="T18" fmla="*/ 6 w 30"/>
                  <a:gd name="T19" fmla="*/ 8 h 40"/>
                  <a:gd name="T20" fmla="*/ 6 w 30"/>
                  <a:gd name="T21" fmla="*/ 8 h 40"/>
                  <a:gd name="T22" fmla="*/ 6 w 30"/>
                  <a:gd name="T23" fmla="*/ 8 h 40"/>
                  <a:gd name="T24" fmla="*/ 5 w 30"/>
                  <a:gd name="T25" fmla="*/ 8 h 40"/>
                  <a:gd name="T26" fmla="*/ 5 w 30"/>
                  <a:gd name="T27" fmla="*/ 8 h 40"/>
                  <a:gd name="T28" fmla="*/ 5 w 30"/>
                  <a:gd name="T29" fmla="*/ 8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0"/>
                  <a:gd name="T47" fmla="*/ 30 w 30"/>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0">
                    <a:moveTo>
                      <a:pt x="23" y="40"/>
                    </a:moveTo>
                    <a:lnTo>
                      <a:pt x="13" y="31"/>
                    </a:lnTo>
                    <a:lnTo>
                      <a:pt x="7" y="22"/>
                    </a:lnTo>
                    <a:lnTo>
                      <a:pt x="3" y="11"/>
                    </a:lnTo>
                    <a:lnTo>
                      <a:pt x="0" y="1"/>
                    </a:lnTo>
                    <a:lnTo>
                      <a:pt x="11" y="0"/>
                    </a:lnTo>
                    <a:lnTo>
                      <a:pt x="19" y="11"/>
                    </a:lnTo>
                    <a:lnTo>
                      <a:pt x="26" y="26"/>
                    </a:lnTo>
                    <a:lnTo>
                      <a:pt x="30" y="39"/>
                    </a:lnTo>
                    <a:lnTo>
                      <a:pt x="28" y="39"/>
                    </a:lnTo>
                    <a:lnTo>
                      <a:pt x="27" y="39"/>
                    </a:lnTo>
                    <a:lnTo>
                      <a:pt x="26" y="39"/>
                    </a:lnTo>
                    <a:lnTo>
                      <a:pt x="23" y="40"/>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p:cNvSpPr>
                <a:spLocks/>
              </p:cNvSpPr>
              <p:nvPr/>
            </p:nvSpPr>
            <p:spPr bwMode="auto">
              <a:xfrm>
                <a:off x="3292" y="1211"/>
                <a:ext cx="17" cy="20"/>
              </a:xfrm>
              <a:custGeom>
                <a:avLst/>
                <a:gdLst>
                  <a:gd name="T0" fmla="*/ 5 w 36"/>
                  <a:gd name="T1" fmla="*/ 9 h 45"/>
                  <a:gd name="T2" fmla="*/ 4 w 36"/>
                  <a:gd name="T3" fmla="*/ 8 h 45"/>
                  <a:gd name="T4" fmla="*/ 2 w 36"/>
                  <a:gd name="T5" fmla="*/ 5 h 45"/>
                  <a:gd name="T6" fmla="*/ 0 w 36"/>
                  <a:gd name="T7" fmla="*/ 2 h 45"/>
                  <a:gd name="T8" fmla="*/ 0 w 36"/>
                  <a:gd name="T9" fmla="*/ 0 h 45"/>
                  <a:gd name="T10" fmla="*/ 1 w 36"/>
                  <a:gd name="T11" fmla="*/ 0 h 45"/>
                  <a:gd name="T12" fmla="*/ 2 w 36"/>
                  <a:gd name="T13" fmla="*/ 0 h 45"/>
                  <a:gd name="T14" fmla="*/ 4 w 36"/>
                  <a:gd name="T15" fmla="*/ 1 h 45"/>
                  <a:gd name="T16" fmla="*/ 5 w 36"/>
                  <a:gd name="T17" fmla="*/ 2 h 45"/>
                  <a:gd name="T18" fmla="*/ 6 w 36"/>
                  <a:gd name="T19" fmla="*/ 4 h 45"/>
                  <a:gd name="T20" fmla="*/ 7 w 36"/>
                  <a:gd name="T21" fmla="*/ 5 h 45"/>
                  <a:gd name="T22" fmla="*/ 8 w 36"/>
                  <a:gd name="T23" fmla="*/ 6 h 45"/>
                  <a:gd name="T24" fmla="*/ 8 w 36"/>
                  <a:gd name="T25" fmla="*/ 7 h 45"/>
                  <a:gd name="T26" fmla="*/ 8 w 36"/>
                  <a:gd name="T27" fmla="*/ 8 h 45"/>
                  <a:gd name="T28" fmla="*/ 8 w 36"/>
                  <a:gd name="T29" fmla="*/ 8 h 45"/>
                  <a:gd name="T30" fmla="*/ 8 w 36"/>
                  <a:gd name="T31" fmla="*/ 8 h 45"/>
                  <a:gd name="T32" fmla="*/ 8 w 36"/>
                  <a:gd name="T33" fmla="*/ 8 h 45"/>
                  <a:gd name="T34" fmla="*/ 7 w 36"/>
                  <a:gd name="T35" fmla="*/ 8 h 45"/>
                  <a:gd name="T36" fmla="*/ 7 w 36"/>
                  <a:gd name="T37" fmla="*/ 8 h 45"/>
                  <a:gd name="T38" fmla="*/ 6 w 36"/>
                  <a:gd name="T39" fmla="*/ 9 h 45"/>
                  <a:gd name="T40" fmla="*/ 5 w 36"/>
                  <a:gd name="T41" fmla="*/ 9 h 45"/>
                  <a:gd name="T42" fmla="*/ 5 w 36"/>
                  <a:gd name="T43" fmla="*/ 9 h 45"/>
                  <a:gd name="T44" fmla="*/ 5 w 36"/>
                  <a:gd name="T45" fmla="*/ 9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45"/>
                  <a:gd name="T71" fmla="*/ 36 w 36"/>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45">
                    <a:moveTo>
                      <a:pt x="23" y="45"/>
                    </a:moveTo>
                    <a:lnTo>
                      <a:pt x="16" y="38"/>
                    </a:lnTo>
                    <a:lnTo>
                      <a:pt x="8" y="25"/>
                    </a:lnTo>
                    <a:lnTo>
                      <a:pt x="2" y="12"/>
                    </a:lnTo>
                    <a:lnTo>
                      <a:pt x="0" y="3"/>
                    </a:lnTo>
                    <a:lnTo>
                      <a:pt x="6" y="0"/>
                    </a:lnTo>
                    <a:lnTo>
                      <a:pt x="11" y="1"/>
                    </a:lnTo>
                    <a:lnTo>
                      <a:pt x="16" y="4"/>
                    </a:lnTo>
                    <a:lnTo>
                      <a:pt x="22" y="11"/>
                    </a:lnTo>
                    <a:lnTo>
                      <a:pt x="26" y="18"/>
                    </a:lnTo>
                    <a:lnTo>
                      <a:pt x="30" y="26"/>
                    </a:lnTo>
                    <a:lnTo>
                      <a:pt x="33" y="32"/>
                    </a:lnTo>
                    <a:lnTo>
                      <a:pt x="36" y="37"/>
                    </a:lnTo>
                    <a:lnTo>
                      <a:pt x="36" y="38"/>
                    </a:lnTo>
                    <a:lnTo>
                      <a:pt x="36" y="39"/>
                    </a:lnTo>
                    <a:lnTo>
                      <a:pt x="36" y="40"/>
                    </a:lnTo>
                    <a:lnTo>
                      <a:pt x="36" y="41"/>
                    </a:lnTo>
                    <a:lnTo>
                      <a:pt x="32" y="42"/>
                    </a:lnTo>
                    <a:lnTo>
                      <a:pt x="29" y="43"/>
                    </a:lnTo>
                    <a:lnTo>
                      <a:pt x="25" y="45"/>
                    </a:lnTo>
                    <a:lnTo>
                      <a:pt x="23" y="45"/>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p:cNvSpPr>
                <a:spLocks/>
              </p:cNvSpPr>
              <p:nvPr/>
            </p:nvSpPr>
            <p:spPr bwMode="auto">
              <a:xfrm>
                <a:off x="3319" y="1218"/>
                <a:ext cx="12" cy="10"/>
              </a:xfrm>
              <a:custGeom>
                <a:avLst/>
                <a:gdLst>
                  <a:gd name="T0" fmla="*/ 4 w 28"/>
                  <a:gd name="T1" fmla="*/ 4 h 23"/>
                  <a:gd name="T2" fmla="*/ 3 w 28"/>
                  <a:gd name="T3" fmla="*/ 3 h 23"/>
                  <a:gd name="T4" fmla="*/ 1 w 28"/>
                  <a:gd name="T5" fmla="*/ 2 h 23"/>
                  <a:gd name="T6" fmla="*/ 0 w 28"/>
                  <a:gd name="T7" fmla="*/ 1 h 23"/>
                  <a:gd name="T8" fmla="*/ 0 w 28"/>
                  <a:gd name="T9" fmla="*/ 0 h 23"/>
                  <a:gd name="T10" fmla="*/ 2 w 28"/>
                  <a:gd name="T11" fmla="*/ 0 h 23"/>
                  <a:gd name="T12" fmla="*/ 4 w 28"/>
                  <a:gd name="T13" fmla="*/ 0 h 23"/>
                  <a:gd name="T14" fmla="*/ 5 w 28"/>
                  <a:gd name="T15" fmla="*/ 2 h 23"/>
                  <a:gd name="T16" fmla="*/ 5 w 28"/>
                  <a:gd name="T17" fmla="*/ 4 h 23"/>
                  <a:gd name="T18" fmla="*/ 5 w 28"/>
                  <a:gd name="T19" fmla="*/ 4 h 23"/>
                  <a:gd name="T20" fmla="*/ 4 w 28"/>
                  <a:gd name="T21" fmla="*/ 4 h 23"/>
                  <a:gd name="T22" fmla="*/ 4 w 28"/>
                  <a:gd name="T23" fmla="*/ 4 h 23"/>
                  <a:gd name="T24" fmla="*/ 4 w 28"/>
                  <a:gd name="T25" fmla="*/ 4 h 23"/>
                  <a:gd name="T26" fmla="*/ 4 w 28"/>
                  <a:gd name="T27" fmla="*/ 4 h 23"/>
                  <a:gd name="T28" fmla="*/ 4 w 28"/>
                  <a:gd name="T29" fmla="*/ 4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3"/>
                  <a:gd name="T47" fmla="*/ 28 w 28"/>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3">
                    <a:moveTo>
                      <a:pt x="20" y="23"/>
                    </a:moveTo>
                    <a:lnTo>
                      <a:pt x="15" y="19"/>
                    </a:lnTo>
                    <a:lnTo>
                      <a:pt x="8" y="12"/>
                    </a:lnTo>
                    <a:lnTo>
                      <a:pt x="2" y="4"/>
                    </a:lnTo>
                    <a:lnTo>
                      <a:pt x="0" y="0"/>
                    </a:lnTo>
                    <a:lnTo>
                      <a:pt x="12" y="0"/>
                    </a:lnTo>
                    <a:lnTo>
                      <a:pt x="20" y="3"/>
                    </a:lnTo>
                    <a:lnTo>
                      <a:pt x="26" y="11"/>
                    </a:lnTo>
                    <a:lnTo>
                      <a:pt x="28" y="22"/>
                    </a:lnTo>
                    <a:lnTo>
                      <a:pt x="26" y="23"/>
                    </a:lnTo>
                    <a:lnTo>
                      <a:pt x="23" y="23"/>
                    </a:lnTo>
                    <a:lnTo>
                      <a:pt x="21" y="23"/>
                    </a:lnTo>
                    <a:lnTo>
                      <a:pt x="20" y="23"/>
                    </a:lnTo>
                    <a:close/>
                  </a:path>
                </a:pathLst>
              </a:custGeom>
              <a:solidFill>
                <a:srgbClr val="846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p:cNvSpPr>
                <a:spLocks/>
              </p:cNvSpPr>
              <p:nvPr/>
            </p:nvSpPr>
            <p:spPr bwMode="auto">
              <a:xfrm>
                <a:off x="3304" y="1210"/>
                <a:ext cx="12" cy="17"/>
              </a:xfrm>
              <a:custGeom>
                <a:avLst/>
                <a:gdLst>
                  <a:gd name="T0" fmla="*/ 4 w 27"/>
                  <a:gd name="T1" fmla="*/ 7 h 39"/>
                  <a:gd name="T2" fmla="*/ 3 w 27"/>
                  <a:gd name="T3" fmla="*/ 6 h 39"/>
                  <a:gd name="T4" fmla="*/ 2 w 27"/>
                  <a:gd name="T5" fmla="*/ 4 h 39"/>
                  <a:gd name="T6" fmla="*/ 0 w 27"/>
                  <a:gd name="T7" fmla="*/ 2 h 39"/>
                  <a:gd name="T8" fmla="*/ 0 w 27"/>
                  <a:gd name="T9" fmla="*/ 0 h 39"/>
                  <a:gd name="T10" fmla="*/ 0 w 27"/>
                  <a:gd name="T11" fmla="*/ 0 h 39"/>
                  <a:gd name="T12" fmla="*/ 1 w 27"/>
                  <a:gd name="T13" fmla="*/ 0 h 39"/>
                  <a:gd name="T14" fmla="*/ 1 w 27"/>
                  <a:gd name="T15" fmla="*/ 0 h 39"/>
                  <a:gd name="T16" fmla="*/ 2 w 27"/>
                  <a:gd name="T17" fmla="*/ 0 h 39"/>
                  <a:gd name="T18" fmla="*/ 3 w 27"/>
                  <a:gd name="T19" fmla="*/ 1 h 39"/>
                  <a:gd name="T20" fmla="*/ 4 w 27"/>
                  <a:gd name="T21" fmla="*/ 3 h 39"/>
                  <a:gd name="T22" fmla="*/ 5 w 27"/>
                  <a:gd name="T23" fmla="*/ 5 h 39"/>
                  <a:gd name="T24" fmla="*/ 5 w 27"/>
                  <a:gd name="T25" fmla="*/ 7 h 39"/>
                  <a:gd name="T26" fmla="*/ 5 w 27"/>
                  <a:gd name="T27" fmla="*/ 7 h 39"/>
                  <a:gd name="T28" fmla="*/ 4 w 27"/>
                  <a:gd name="T29" fmla="*/ 7 h 39"/>
                  <a:gd name="T30" fmla="*/ 4 w 27"/>
                  <a:gd name="T31" fmla="*/ 7 h 39"/>
                  <a:gd name="T32" fmla="*/ 4 w 27"/>
                  <a:gd name="T33" fmla="*/ 7 h 39"/>
                  <a:gd name="T34" fmla="*/ 4 w 27"/>
                  <a:gd name="T35" fmla="*/ 7 h 39"/>
                  <a:gd name="T36" fmla="*/ 4 w 27"/>
                  <a:gd name="T37" fmla="*/ 7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39"/>
                    </a:moveTo>
                    <a:lnTo>
                      <a:pt x="15" y="30"/>
                    </a:lnTo>
                    <a:lnTo>
                      <a:pt x="8" y="20"/>
                    </a:lnTo>
                    <a:lnTo>
                      <a:pt x="3" y="11"/>
                    </a:lnTo>
                    <a:lnTo>
                      <a:pt x="0" y="3"/>
                    </a:lnTo>
                    <a:lnTo>
                      <a:pt x="1" y="1"/>
                    </a:lnTo>
                    <a:lnTo>
                      <a:pt x="4" y="0"/>
                    </a:lnTo>
                    <a:lnTo>
                      <a:pt x="6" y="0"/>
                    </a:lnTo>
                    <a:lnTo>
                      <a:pt x="8" y="0"/>
                    </a:lnTo>
                    <a:lnTo>
                      <a:pt x="14" y="7"/>
                    </a:lnTo>
                    <a:lnTo>
                      <a:pt x="20" y="16"/>
                    </a:lnTo>
                    <a:lnTo>
                      <a:pt x="25" y="28"/>
                    </a:lnTo>
                    <a:lnTo>
                      <a:pt x="27" y="37"/>
                    </a:lnTo>
                    <a:lnTo>
                      <a:pt x="26" y="37"/>
                    </a:lnTo>
                    <a:lnTo>
                      <a:pt x="23" y="37"/>
                    </a:lnTo>
                    <a:lnTo>
                      <a:pt x="22" y="38"/>
                    </a:lnTo>
                    <a:lnTo>
                      <a:pt x="20" y="39"/>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p:cNvSpPr>
                <a:spLocks/>
              </p:cNvSpPr>
              <p:nvPr/>
            </p:nvSpPr>
            <p:spPr bwMode="auto">
              <a:xfrm>
                <a:off x="3175" y="1084"/>
                <a:ext cx="151" cy="137"/>
              </a:xfrm>
              <a:custGeom>
                <a:avLst/>
                <a:gdLst>
                  <a:gd name="T0" fmla="*/ 41 w 332"/>
                  <a:gd name="T1" fmla="*/ 58 h 304"/>
                  <a:gd name="T2" fmla="*/ 39 w 332"/>
                  <a:gd name="T3" fmla="*/ 52 h 304"/>
                  <a:gd name="T4" fmla="*/ 32 w 332"/>
                  <a:gd name="T5" fmla="*/ 46 h 304"/>
                  <a:gd name="T6" fmla="*/ 23 w 332"/>
                  <a:gd name="T7" fmla="*/ 41 h 304"/>
                  <a:gd name="T8" fmla="*/ 15 w 332"/>
                  <a:gd name="T9" fmla="*/ 35 h 304"/>
                  <a:gd name="T10" fmla="*/ 7 w 332"/>
                  <a:gd name="T11" fmla="*/ 29 h 304"/>
                  <a:gd name="T12" fmla="*/ 0 w 332"/>
                  <a:gd name="T13" fmla="*/ 21 h 304"/>
                  <a:gd name="T14" fmla="*/ 0 w 332"/>
                  <a:gd name="T15" fmla="*/ 5 h 304"/>
                  <a:gd name="T16" fmla="*/ 2 w 332"/>
                  <a:gd name="T17" fmla="*/ 0 h 304"/>
                  <a:gd name="T18" fmla="*/ 6 w 332"/>
                  <a:gd name="T19" fmla="*/ 4 h 304"/>
                  <a:gd name="T20" fmla="*/ 11 w 332"/>
                  <a:gd name="T21" fmla="*/ 9 h 304"/>
                  <a:gd name="T22" fmla="*/ 15 w 332"/>
                  <a:gd name="T23" fmla="*/ 14 h 304"/>
                  <a:gd name="T24" fmla="*/ 18 w 332"/>
                  <a:gd name="T25" fmla="*/ 17 h 304"/>
                  <a:gd name="T26" fmla="*/ 22 w 332"/>
                  <a:gd name="T27" fmla="*/ 21 h 304"/>
                  <a:gd name="T28" fmla="*/ 26 w 332"/>
                  <a:gd name="T29" fmla="*/ 25 h 304"/>
                  <a:gd name="T30" fmla="*/ 30 w 332"/>
                  <a:gd name="T31" fmla="*/ 29 h 304"/>
                  <a:gd name="T32" fmla="*/ 35 w 332"/>
                  <a:gd name="T33" fmla="*/ 33 h 304"/>
                  <a:gd name="T34" fmla="*/ 38 w 332"/>
                  <a:gd name="T35" fmla="*/ 37 h 304"/>
                  <a:gd name="T36" fmla="*/ 42 w 332"/>
                  <a:gd name="T37" fmla="*/ 40 h 304"/>
                  <a:gd name="T38" fmla="*/ 47 w 332"/>
                  <a:gd name="T39" fmla="*/ 41 h 304"/>
                  <a:gd name="T40" fmla="*/ 50 w 332"/>
                  <a:gd name="T41" fmla="*/ 42 h 304"/>
                  <a:gd name="T42" fmla="*/ 52 w 332"/>
                  <a:gd name="T43" fmla="*/ 43 h 304"/>
                  <a:gd name="T44" fmla="*/ 55 w 332"/>
                  <a:gd name="T45" fmla="*/ 46 h 304"/>
                  <a:gd name="T46" fmla="*/ 59 w 332"/>
                  <a:gd name="T47" fmla="*/ 49 h 304"/>
                  <a:gd name="T48" fmla="*/ 63 w 332"/>
                  <a:gd name="T49" fmla="*/ 52 h 304"/>
                  <a:gd name="T50" fmla="*/ 66 w 332"/>
                  <a:gd name="T51" fmla="*/ 55 h 304"/>
                  <a:gd name="T52" fmla="*/ 68 w 332"/>
                  <a:gd name="T53" fmla="*/ 57 h 304"/>
                  <a:gd name="T54" fmla="*/ 65 w 332"/>
                  <a:gd name="T55" fmla="*/ 58 h 304"/>
                  <a:gd name="T56" fmla="*/ 63 w 332"/>
                  <a:gd name="T57" fmla="*/ 56 h 304"/>
                  <a:gd name="T58" fmla="*/ 61 w 332"/>
                  <a:gd name="T59" fmla="*/ 55 h 304"/>
                  <a:gd name="T60" fmla="*/ 59 w 332"/>
                  <a:gd name="T61" fmla="*/ 55 h 304"/>
                  <a:gd name="T62" fmla="*/ 57 w 332"/>
                  <a:gd name="T63" fmla="*/ 55 h 304"/>
                  <a:gd name="T64" fmla="*/ 54 w 332"/>
                  <a:gd name="T65" fmla="*/ 56 h 304"/>
                  <a:gd name="T66" fmla="*/ 52 w 332"/>
                  <a:gd name="T67" fmla="*/ 57 h 304"/>
                  <a:gd name="T68" fmla="*/ 49 w 332"/>
                  <a:gd name="T69" fmla="*/ 58 h 304"/>
                  <a:gd name="T70" fmla="*/ 47 w 332"/>
                  <a:gd name="T71" fmla="*/ 59 h 304"/>
                  <a:gd name="T72" fmla="*/ 45 w 332"/>
                  <a:gd name="T73" fmla="*/ 60 h 304"/>
                  <a:gd name="T74" fmla="*/ 45 w 332"/>
                  <a:gd name="T75" fmla="*/ 61 h 304"/>
                  <a:gd name="T76" fmla="*/ 45 w 332"/>
                  <a:gd name="T77" fmla="*/ 62 h 304"/>
                  <a:gd name="T78" fmla="*/ 44 w 332"/>
                  <a:gd name="T79" fmla="*/ 61 h 304"/>
                  <a:gd name="T80" fmla="*/ 42 w 332"/>
                  <a:gd name="T81" fmla="*/ 62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304"/>
                  <a:gd name="T125" fmla="*/ 332 w 332"/>
                  <a:gd name="T126" fmla="*/ 304 h 3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304">
                    <a:moveTo>
                      <a:pt x="203" y="304"/>
                    </a:moveTo>
                    <a:lnTo>
                      <a:pt x="197" y="285"/>
                    </a:lnTo>
                    <a:lnTo>
                      <a:pt x="193" y="270"/>
                    </a:lnTo>
                    <a:lnTo>
                      <a:pt x="188" y="256"/>
                    </a:lnTo>
                    <a:lnTo>
                      <a:pt x="177" y="243"/>
                    </a:lnTo>
                    <a:lnTo>
                      <a:pt x="155" y="229"/>
                    </a:lnTo>
                    <a:lnTo>
                      <a:pt x="133" y="215"/>
                    </a:lnTo>
                    <a:lnTo>
                      <a:pt x="113" y="200"/>
                    </a:lnTo>
                    <a:lnTo>
                      <a:pt x="92" y="186"/>
                    </a:lnTo>
                    <a:lnTo>
                      <a:pt x="71" y="171"/>
                    </a:lnTo>
                    <a:lnTo>
                      <a:pt x="52" y="156"/>
                    </a:lnTo>
                    <a:lnTo>
                      <a:pt x="32" y="141"/>
                    </a:lnTo>
                    <a:lnTo>
                      <a:pt x="12" y="126"/>
                    </a:lnTo>
                    <a:lnTo>
                      <a:pt x="3" y="105"/>
                    </a:lnTo>
                    <a:lnTo>
                      <a:pt x="0" y="66"/>
                    </a:lnTo>
                    <a:lnTo>
                      <a:pt x="1" y="25"/>
                    </a:lnTo>
                    <a:lnTo>
                      <a:pt x="3" y="0"/>
                    </a:lnTo>
                    <a:lnTo>
                      <a:pt x="11" y="3"/>
                    </a:lnTo>
                    <a:lnTo>
                      <a:pt x="21" y="10"/>
                    </a:lnTo>
                    <a:lnTo>
                      <a:pt x="31" y="20"/>
                    </a:lnTo>
                    <a:lnTo>
                      <a:pt x="41" y="32"/>
                    </a:lnTo>
                    <a:lnTo>
                      <a:pt x="52" y="44"/>
                    </a:lnTo>
                    <a:lnTo>
                      <a:pt x="61" y="57"/>
                    </a:lnTo>
                    <a:lnTo>
                      <a:pt x="70" y="67"/>
                    </a:lnTo>
                    <a:lnTo>
                      <a:pt x="78" y="74"/>
                    </a:lnTo>
                    <a:lnTo>
                      <a:pt x="87" y="85"/>
                    </a:lnTo>
                    <a:lnTo>
                      <a:pt x="97" y="94"/>
                    </a:lnTo>
                    <a:lnTo>
                      <a:pt x="106" y="104"/>
                    </a:lnTo>
                    <a:lnTo>
                      <a:pt x="116" y="114"/>
                    </a:lnTo>
                    <a:lnTo>
                      <a:pt x="127" y="124"/>
                    </a:lnTo>
                    <a:lnTo>
                      <a:pt x="136" y="134"/>
                    </a:lnTo>
                    <a:lnTo>
                      <a:pt x="146" y="145"/>
                    </a:lnTo>
                    <a:lnTo>
                      <a:pt x="156" y="155"/>
                    </a:lnTo>
                    <a:lnTo>
                      <a:pt x="167" y="164"/>
                    </a:lnTo>
                    <a:lnTo>
                      <a:pt x="176" y="172"/>
                    </a:lnTo>
                    <a:lnTo>
                      <a:pt x="185" y="181"/>
                    </a:lnTo>
                    <a:lnTo>
                      <a:pt x="194" y="188"/>
                    </a:lnTo>
                    <a:lnTo>
                      <a:pt x="205" y="195"/>
                    </a:lnTo>
                    <a:lnTo>
                      <a:pt x="215" y="200"/>
                    </a:lnTo>
                    <a:lnTo>
                      <a:pt x="228" y="203"/>
                    </a:lnTo>
                    <a:lnTo>
                      <a:pt x="242" y="206"/>
                    </a:lnTo>
                    <a:lnTo>
                      <a:pt x="243" y="207"/>
                    </a:lnTo>
                    <a:lnTo>
                      <a:pt x="247" y="209"/>
                    </a:lnTo>
                    <a:lnTo>
                      <a:pt x="253" y="213"/>
                    </a:lnTo>
                    <a:lnTo>
                      <a:pt x="261" y="218"/>
                    </a:lnTo>
                    <a:lnTo>
                      <a:pt x="269" y="225"/>
                    </a:lnTo>
                    <a:lnTo>
                      <a:pt x="276" y="233"/>
                    </a:lnTo>
                    <a:lnTo>
                      <a:pt x="284" y="241"/>
                    </a:lnTo>
                    <a:lnTo>
                      <a:pt x="294" y="249"/>
                    </a:lnTo>
                    <a:lnTo>
                      <a:pt x="303" y="256"/>
                    </a:lnTo>
                    <a:lnTo>
                      <a:pt x="312" y="264"/>
                    </a:lnTo>
                    <a:lnTo>
                      <a:pt x="321" y="271"/>
                    </a:lnTo>
                    <a:lnTo>
                      <a:pt x="332" y="277"/>
                    </a:lnTo>
                    <a:lnTo>
                      <a:pt x="327" y="281"/>
                    </a:lnTo>
                    <a:lnTo>
                      <a:pt x="320" y="283"/>
                    </a:lnTo>
                    <a:lnTo>
                      <a:pt x="313" y="284"/>
                    </a:lnTo>
                    <a:lnTo>
                      <a:pt x="307" y="285"/>
                    </a:lnTo>
                    <a:lnTo>
                      <a:pt x="303" y="277"/>
                    </a:lnTo>
                    <a:lnTo>
                      <a:pt x="299" y="272"/>
                    </a:lnTo>
                    <a:lnTo>
                      <a:pt x="295" y="270"/>
                    </a:lnTo>
                    <a:lnTo>
                      <a:pt x="289" y="270"/>
                    </a:lnTo>
                    <a:lnTo>
                      <a:pt x="284" y="270"/>
                    </a:lnTo>
                    <a:lnTo>
                      <a:pt x="280" y="271"/>
                    </a:lnTo>
                    <a:lnTo>
                      <a:pt x="274" y="272"/>
                    </a:lnTo>
                    <a:lnTo>
                      <a:pt x="269" y="272"/>
                    </a:lnTo>
                    <a:lnTo>
                      <a:pt x="262" y="275"/>
                    </a:lnTo>
                    <a:lnTo>
                      <a:pt x="256" y="277"/>
                    </a:lnTo>
                    <a:lnTo>
                      <a:pt x="250" y="279"/>
                    </a:lnTo>
                    <a:lnTo>
                      <a:pt x="244" y="283"/>
                    </a:lnTo>
                    <a:lnTo>
                      <a:pt x="238" y="286"/>
                    </a:lnTo>
                    <a:lnTo>
                      <a:pt x="232" y="289"/>
                    </a:lnTo>
                    <a:lnTo>
                      <a:pt x="226" y="291"/>
                    </a:lnTo>
                    <a:lnTo>
                      <a:pt x="220" y="293"/>
                    </a:lnTo>
                    <a:lnTo>
                      <a:pt x="219" y="295"/>
                    </a:lnTo>
                    <a:lnTo>
                      <a:pt x="219" y="297"/>
                    </a:lnTo>
                    <a:lnTo>
                      <a:pt x="219" y="299"/>
                    </a:lnTo>
                    <a:lnTo>
                      <a:pt x="219" y="304"/>
                    </a:lnTo>
                    <a:lnTo>
                      <a:pt x="218" y="304"/>
                    </a:lnTo>
                    <a:lnTo>
                      <a:pt x="215" y="302"/>
                    </a:lnTo>
                    <a:lnTo>
                      <a:pt x="211" y="302"/>
                    </a:lnTo>
                    <a:lnTo>
                      <a:pt x="203" y="304"/>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p:cNvSpPr>
                <a:spLocks/>
              </p:cNvSpPr>
              <p:nvPr/>
            </p:nvSpPr>
            <p:spPr bwMode="auto">
              <a:xfrm>
                <a:off x="2938" y="912"/>
                <a:ext cx="76" cy="274"/>
              </a:xfrm>
              <a:custGeom>
                <a:avLst/>
                <a:gdLst>
                  <a:gd name="T0" fmla="*/ 10 w 167"/>
                  <a:gd name="T1" fmla="*/ 121 h 609"/>
                  <a:gd name="T2" fmla="*/ 11 w 167"/>
                  <a:gd name="T3" fmla="*/ 119 h 609"/>
                  <a:gd name="T4" fmla="*/ 17 w 167"/>
                  <a:gd name="T5" fmla="*/ 113 h 609"/>
                  <a:gd name="T6" fmla="*/ 21 w 167"/>
                  <a:gd name="T7" fmla="*/ 106 h 609"/>
                  <a:gd name="T8" fmla="*/ 20 w 167"/>
                  <a:gd name="T9" fmla="*/ 106 h 609"/>
                  <a:gd name="T10" fmla="*/ 17 w 167"/>
                  <a:gd name="T11" fmla="*/ 110 h 609"/>
                  <a:gd name="T12" fmla="*/ 12 w 167"/>
                  <a:gd name="T13" fmla="*/ 117 h 609"/>
                  <a:gd name="T14" fmla="*/ 5 w 167"/>
                  <a:gd name="T15" fmla="*/ 121 h 609"/>
                  <a:gd name="T16" fmla="*/ 5 w 167"/>
                  <a:gd name="T17" fmla="*/ 119 h 609"/>
                  <a:gd name="T18" fmla="*/ 8 w 167"/>
                  <a:gd name="T19" fmla="*/ 114 h 609"/>
                  <a:gd name="T20" fmla="*/ 13 w 167"/>
                  <a:gd name="T21" fmla="*/ 109 h 609"/>
                  <a:gd name="T22" fmla="*/ 16 w 167"/>
                  <a:gd name="T23" fmla="*/ 104 h 609"/>
                  <a:gd name="T24" fmla="*/ 15 w 167"/>
                  <a:gd name="T25" fmla="*/ 103 h 609"/>
                  <a:gd name="T26" fmla="*/ 11 w 167"/>
                  <a:gd name="T27" fmla="*/ 108 h 609"/>
                  <a:gd name="T28" fmla="*/ 8 w 167"/>
                  <a:gd name="T29" fmla="*/ 112 h 609"/>
                  <a:gd name="T30" fmla="*/ 5 w 167"/>
                  <a:gd name="T31" fmla="*/ 114 h 609"/>
                  <a:gd name="T32" fmla="*/ 2 w 167"/>
                  <a:gd name="T33" fmla="*/ 116 h 609"/>
                  <a:gd name="T34" fmla="*/ 1 w 167"/>
                  <a:gd name="T35" fmla="*/ 115 h 609"/>
                  <a:gd name="T36" fmla="*/ 6 w 167"/>
                  <a:gd name="T37" fmla="*/ 109 h 609"/>
                  <a:gd name="T38" fmla="*/ 11 w 167"/>
                  <a:gd name="T39" fmla="*/ 102 h 609"/>
                  <a:gd name="T40" fmla="*/ 11 w 167"/>
                  <a:gd name="T41" fmla="*/ 99 h 609"/>
                  <a:gd name="T42" fmla="*/ 10 w 167"/>
                  <a:gd name="T43" fmla="*/ 99 h 609"/>
                  <a:gd name="T44" fmla="*/ 8 w 167"/>
                  <a:gd name="T45" fmla="*/ 103 h 609"/>
                  <a:gd name="T46" fmla="*/ 5 w 167"/>
                  <a:gd name="T47" fmla="*/ 107 h 609"/>
                  <a:gd name="T48" fmla="*/ 3 w 167"/>
                  <a:gd name="T49" fmla="*/ 108 h 609"/>
                  <a:gd name="T50" fmla="*/ 4 w 167"/>
                  <a:gd name="T51" fmla="*/ 106 h 609"/>
                  <a:gd name="T52" fmla="*/ 8 w 167"/>
                  <a:gd name="T53" fmla="*/ 99 h 609"/>
                  <a:gd name="T54" fmla="*/ 12 w 167"/>
                  <a:gd name="T55" fmla="*/ 92 h 609"/>
                  <a:gd name="T56" fmla="*/ 18 w 167"/>
                  <a:gd name="T57" fmla="*/ 85 h 609"/>
                  <a:gd name="T58" fmla="*/ 22 w 167"/>
                  <a:gd name="T59" fmla="*/ 77 h 609"/>
                  <a:gd name="T60" fmla="*/ 20 w 167"/>
                  <a:gd name="T61" fmla="*/ 67 h 609"/>
                  <a:gd name="T62" fmla="*/ 16 w 167"/>
                  <a:gd name="T63" fmla="*/ 58 h 609"/>
                  <a:gd name="T64" fmla="*/ 11 w 167"/>
                  <a:gd name="T65" fmla="*/ 46 h 609"/>
                  <a:gd name="T66" fmla="*/ 7 w 167"/>
                  <a:gd name="T67" fmla="*/ 31 h 609"/>
                  <a:gd name="T68" fmla="*/ 6 w 167"/>
                  <a:gd name="T69" fmla="*/ 16 h 609"/>
                  <a:gd name="T70" fmla="*/ 14 w 167"/>
                  <a:gd name="T71" fmla="*/ 9 h 609"/>
                  <a:gd name="T72" fmla="*/ 25 w 167"/>
                  <a:gd name="T73" fmla="*/ 1 h 609"/>
                  <a:gd name="T74" fmla="*/ 28 w 167"/>
                  <a:gd name="T75" fmla="*/ 4 h 609"/>
                  <a:gd name="T76" fmla="*/ 32 w 167"/>
                  <a:gd name="T77" fmla="*/ 17 h 609"/>
                  <a:gd name="T78" fmla="*/ 34 w 167"/>
                  <a:gd name="T79" fmla="*/ 18 h 609"/>
                  <a:gd name="T80" fmla="*/ 33 w 167"/>
                  <a:gd name="T81" fmla="*/ 19 h 609"/>
                  <a:gd name="T82" fmla="*/ 30 w 167"/>
                  <a:gd name="T83" fmla="*/ 21 h 609"/>
                  <a:gd name="T84" fmla="*/ 27 w 167"/>
                  <a:gd name="T85" fmla="*/ 23 h 609"/>
                  <a:gd name="T86" fmla="*/ 28 w 167"/>
                  <a:gd name="T87" fmla="*/ 29 h 609"/>
                  <a:gd name="T88" fmla="*/ 30 w 167"/>
                  <a:gd name="T89" fmla="*/ 46 h 609"/>
                  <a:gd name="T90" fmla="*/ 32 w 167"/>
                  <a:gd name="T91" fmla="*/ 71 h 609"/>
                  <a:gd name="T92" fmla="*/ 29 w 167"/>
                  <a:gd name="T93" fmla="*/ 94 h 609"/>
                  <a:gd name="T94" fmla="*/ 24 w 167"/>
                  <a:gd name="T95" fmla="*/ 106 h 609"/>
                  <a:gd name="T96" fmla="*/ 15 w 167"/>
                  <a:gd name="T97" fmla="*/ 119 h 609"/>
                  <a:gd name="T98" fmla="*/ 10 w 167"/>
                  <a:gd name="T99" fmla="*/ 123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609"/>
                  <a:gd name="T152" fmla="*/ 167 w 167"/>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609">
                    <a:moveTo>
                      <a:pt x="46" y="609"/>
                    </a:moveTo>
                    <a:lnTo>
                      <a:pt x="48" y="605"/>
                    </a:lnTo>
                    <a:lnTo>
                      <a:pt x="48" y="601"/>
                    </a:lnTo>
                    <a:lnTo>
                      <a:pt x="48" y="598"/>
                    </a:lnTo>
                    <a:lnTo>
                      <a:pt x="48" y="594"/>
                    </a:lnTo>
                    <a:lnTo>
                      <a:pt x="55" y="587"/>
                    </a:lnTo>
                    <a:lnTo>
                      <a:pt x="63" y="579"/>
                    </a:lnTo>
                    <a:lnTo>
                      <a:pt x="73" y="569"/>
                    </a:lnTo>
                    <a:lnTo>
                      <a:pt x="82" y="557"/>
                    </a:lnTo>
                    <a:lnTo>
                      <a:pt x="90" y="546"/>
                    </a:lnTo>
                    <a:lnTo>
                      <a:pt x="97" y="536"/>
                    </a:lnTo>
                    <a:lnTo>
                      <a:pt x="102" y="525"/>
                    </a:lnTo>
                    <a:lnTo>
                      <a:pt x="102" y="517"/>
                    </a:lnTo>
                    <a:lnTo>
                      <a:pt x="97" y="518"/>
                    </a:lnTo>
                    <a:lnTo>
                      <a:pt x="95" y="522"/>
                    </a:lnTo>
                    <a:lnTo>
                      <a:pt x="93" y="525"/>
                    </a:lnTo>
                    <a:lnTo>
                      <a:pt x="89" y="529"/>
                    </a:lnTo>
                    <a:lnTo>
                      <a:pt x="83" y="542"/>
                    </a:lnTo>
                    <a:lnTo>
                      <a:pt x="75" y="554"/>
                    </a:lnTo>
                    <a:lnTo>
                      <a:pt x="67" y="564"/>
                    </a:lnTo>
                    <a:lnTo>
                      <a:pt x="58" y="575"/>
                    </a:lnTo>
                    <a:lnTo>
                      <a:pt x="48" y="583"/>
                    </a:lnTo>
                    <a:lnTo>
                      <a:pt x="37" y="591"/>
                    </a:lnTo>
                    <a:lnTo>
                      <a:pt x="27" y="599"/>
                    </a:lnTo>
                    <a:lnTo>
                      <a:pt x="17" y="607"/>
                    </a:lnTo>
                    <a:lnTo>
                      <a:pt x="19" y="597"/>
                    </a:lnTo>
                    <a:lnTo>
                      <a:pt x="22" y="587"/>
                    </a:lnTo>
                    <a:lnTo>
                      <a:pt x="27" y="579"/>
                    </a:lnTo>
                    <a:lnTo>
                      <a:pt x="33" y="570"/>
                    </a:lnTo>
                    <a:lnTo>
                      <a:pt x="40" y="563"/>
                    </a:lnTo>
                    <a:lnTo>
                      <a:pt x="46" y="555"/>
                    </a:lnTo>
                    <a:lnTo>
                      <a:pt x="53" y="548"/>
                    </a:lnTo>
                    <a:lnTo>
                      <a:pt x="61" y="541"/>
                    </a:lnTo>
                    <a:lnTo>
                      <a:pt x="67" y="532"/>
                    </a:lnTo>
                    <a:lnTo>
                      <a:pt x="74" y="523"/>
                    </a:lnTo>
                    <a:lnTo>
                      <a:pt x="80" y="515"/>
                    </a:lnTo>
                    <a:lnTo>
                      <a:pt x="82" y="506"/>
                    </a:lnTo>
                    <a:lnTo>
                      <a:pt x="76" y="507"/>
                    </a:lnTo>
                    <a:lnTo>
                      <a:pt x="71" y="511"/>
                    </a:lnTo>
                    <a:lnTo>
                      <a:pt x="65" y="518"/>
                    </a:lnTo>
                    <a:lnTo>
                      <a:pt x="58" y="526"/>
                    </a:lnTo>
                    <a:lnTo>
                      <a:pt x="52" y="534"/>
                    </a:lnTo>
                    <a:lnTo>
                      <a:pt x="46" y="541"/>
                    </a:lnTo>
                    <a:lnTo>
                      <a:pt x="42" y="548"/>
                    </a:lnTo>
                    <a:lnTo>
                      <a:pt x="40" y="552"/>
                    </a:lnTo>
                    <a:lnTo>
                      <a:pt x="35" y="556"/>
                    </a:lnTo>
                    <a:lnTo>
                      <a:pt x="30" y="560"/>
                    </a:lnTo>
                    <a:lnTo>
                      <a:pt x="25" y="563"/>
                    </a:lnTo>
                    <a:lnTo>
                      <a:pt x="20" y="565"/>
                    </a:lnTo>
                    <a:lnTo>
                      <a:pt x="15" y="569"/>
                    </a:lnTo>
                    <a:lnTo>
                      <a:pt x="10" y="571"/>
                    </a:lnTo>
                    <a:lnTo>
                      <a:pt x="5" y="574"/>
                    </a:lnTo>
                    <a:lnTo>
                      <a:pt x="0" y="576"/>
                    </a:lnTo>
                    <a:lnTo>
                      <a:pt x="4" y="567"/>
                    </a:lnTo>
                    <a:lnTo>
                      <a:pt x="13" y="557"/>
                    </a:lnTo>
                    <a:lnTo>
                      <a:pt x="23" y="549"/>
                    </a:lnTo>
                    <a:lnTo>
                      <a:pt x="31" y="540"/>
                    </a:lnTo>
                    <a:lnTo>
                      <a:pt x="37" y="527"/>
                    </a:lnTo>
                    <a:lnTo>
                      <a:pt x="45" y="515"/>
                    </a:lnTo>
                    <a:lnTo>
                      <a:pt x="53" y="502"/>
                    </a:lnTo>
                    <a:lnTo>
                      <a:pt x="58" y="489"/>
                    </a:lnTo>
                    <a:lnTo>
                      <a:pt x="57" y="489"/>
                    </a:lnTo>
                    <a:lnTo>
                      <a:pt x="56" y="489"/>
                    </a:lnTo>
                    <a:lnTo>
                      <a:pt x="51" y="492"/>
                    </a:lnTo>
                    <a:lnTo>
                      <a:pt x="46" y="496"/>
                    </a:lnTo>
                    <a:lnTo>
                      <a:pt x="42" y="502"/>
                    </a:lnTo>
                    <a:lnTo>
                      <a:pt x="38" y="508"/>
                    </a:lnTo>
                    <a:lnTo>
                      <a:pt x="34" y="515"/>
                    </a:lnTo>
                    <a:lnTo>
                      <a:pt x="29" y="522"/>
                    </a:lnTo>
                    <a:lnTo>
                      <a:pt x="25" y="527"/>
                    </a:lnTo>
                    <a:lnTo>
                      <a:pt x="20" y="532"/>
                    </a:lnTo>
                    <a:lnTo>
                      <a:pt x="18" y="532"/>
                    </a:lnTo>
                    <a:lnTo>
                      <a:pt x="15" y="532"/>
                    </a:lnTo>
                    <a:lnTo>
                      <a:pt x="14" y="532"/>
                    </a:lnTo>
                    <a:lnTo>
                      <a:pt x="13" y="533"/>
                    </a:lnTo>
                    <a:lnTo>
                      <a:pt x="17" y="525"/>
                    </a:lnTo>
                    <a:lnTo>
                      <a:pt x="25" y="511"/>
                    </a:lnTo>
                    <a:lnTo>
                      <a:pt x="34" y="498"/>
                    </a:lnTo>
                    <a:lnTo>
                      <a:pt x="40" y="489"/>
                    </a:lnTo>
                    <a:lnTo>
                      <a:pt x="45" y="477"/>
                    </a:lnTo>
                    <a:lnTo>
                      <a:pt x="51" y="464"/>
                    </a:lnTo>
                    <a:lnTo>
                      <a:pt x="59" y="453"/>
                    </a:lnTo>
                    <a:lnTo>
                      <a:pt x="68" y="441"/>
                    </a:lnTo>
                    <a:lnTo>
                      <a:pt x="78" y="431"/>
                    </a:lnTo>
                    <a:lnTo>
                      <a:pt x="87" y="419"/>
                    </a:lnTo>
                    <a:lnTo>
                      <a:pt x="97" y="408"/>
                    </a:lnTo>
                    <a:lnTo>
                      <a:pt x="105" y="396"/>
                    </a:lnTo>
                    <a:lnTo>
                      <a:pt x="105" y="381"/>
                    </a:lnTo>
                    <a:lnTo>
                      <a:pt x="104" y="365"/>
                    </a:lnTo>
                    <a:lnTo>
                      <a:pt x="101" y="350"/>
                    </a:lnTo>
                    <a:lnTo>
                      <a:pt x="96" y="334"/>
                    </a:lnTo>
                    <a:lnTo>
                      <a:pt x="90" y="319"/>
                    </a:lnTo>
                    <a:lnTo>
                      <a:pt x="84" y="304"/>
                    </a:lnTo>
                    <a:lnTo>
                      <a:pt x="78" y="289"/>
                    </a:lnTo>
                    <a:lnTo>
                      <a:pt x="72" y="276"/>
                    </a:lnTo>
                    <a:lnTo>
                      <a:pt x="64" y="251"/>
                    </a:lnTo>
                    <a:lnTo>
                      <a:pt x="56" y="227"/>
                    </a:lnTo>
                    <a:lnTo>
                      <a:pt x="49" y="203"/>
                    </a:lnTo>
                    <a:lnTo>
                      <a:pt x="42" y="177"/>
                    </a:lnTo>
                    <a:lnTo>
                      <a:pt x="36" y="153"/>
                    </a:lnTo>
                    <a:lnTo>
                      <a:pt x="31" y="128"/>
                    </a:lnTo>
                    <a:lnTo>
                      <a:pt x="29" y="103"/>
                    </a:lnTo>
                    <a:lnTo>
                      <a:pt x="28" y="77"/>
                    </a:lnTo>
                    <a:lnTo>
                      <a:pt x="36" y="67"/>
                    </a:lnTo>
                    <a:lnTo>
                      <a:pt x="50" y="54"/>
                    </a:lnTo>
                    <a:lnTo>
                      <a:pt x="66" y="42"/>
                    </a:lnTo>
                    <a:lnTo>
                      <a:pt x="84" y="28"/>
                    </a:lnTo>
                    <a:lnTo>
                      <a:pt x="103" y="16"/>
                    </a:lnTo>
                    <a:lnTo>
                      <a:pt x="120" y="7"/>
                    </a:lnTo>
                    <a:lnTo>
                      <a:pt x="134" y="1"/>
                    </a:lnTo>
                    <a:lnTo>
                      <a:pt x="144" y="0"/>
                    </a:lnTo>
                    <a:lnTo>
                      <a:pt x="137" y="23"/>
                    </a:lnTo>
                    <a:lnTo>
                      <a:pt x="135" y="45"/>
                    </a:lnTo>
                    <a:lnTo>
                      <a:pt x="142" y="66"/>
                    </a:lnTo>
                    <a:lnTo>
                      <a:pt x="157" y="84"/>
                    </a:lnTo>
                    <a:lnTo>
                      <a:pt x="162" y="85"/>
                    </a:lnTo>
                    <a:lnTo>
                      <a:pt x="164" y="86"/>
                    </a:lnTo>
                    <a:lnTo>
                      <a:pt x="165" y="88"/>
                    </a:lnTo>
                    <a:lnTo>
                      <a:pt x="167" y="89"/>
                    </a:lnTo>
                    <a:lnTo>
                      <a:pt x="163" y="92"/>
                    </a:lnTo>
                    <a:lnTo>
                      <a:pt x="158" y="95"/>
                    </a:lnTo>
                    <a:lnTo>
                      <a:pt x="154" y="98"/>
                    </a:lnTo>
                    <a:lnTo>
                      <a:pt x="149" y="100"/>
                    </a:lnTo>
                    <a:lnTo>
                      <a:pt x="144" y="104"/>
                    </a:lnTo>
                    <a:lnTo>
                      <a:pt x="140" y="107"/>
                    </a:lnTo>
                    <a:lnTo>
                      <a:pt x="136" y="109"/>
                    </a:lnTo>
                    <a:lnTo>
                      <a:pt x="132" y="113"/>
                    </a:lnTo>
                    <a:lnTo>
                      <a:pt x="132" y="123"/>
                    </a:lnTo>
                    <a:lnTo>
                      <a:pt x="133" y="134"/>
                    </a:lnTo>
                    <a:lnTo>
                      <a:pt x="134" y="144"/>
                    </a:lnTo>
                    <a:lnTo>
                      <a:pt x="136" y="154"/>
                    </a:lnTo>
                    <a:lnTo>
                      <a:pt x="141" y="191"/>
                    </a:lnTo>
                    <a:lnTo>
                      <a:pt x="147" y="229"/>
                    </a:lnTo>
                    <a:lnTo>
                      <a:pt x="151" y="268"/>
                    </a:lnTo>
                    <a:lnTo>
                      <a:pt x="155" y="309"/>
                    </a:lnTo>
                    <a:lnTo>
                      <a:pt x="156" y="350"/>
                    </a:lnTo>
                    <a:lnTo>
                      <a:pt x="155" y="389"/>
                    </a:lnTo>
                    <a:lnTo>
                      <a:pt x="150" y="428"/>
                    </a:lnTo>
                    <a:lnTo>
                      <a:pt x="141" y="466"/>
                    </a:lnTo>
                    <a:lnTo>
                      <a:pt x="135" y="480"/>
                    </a:lnTo>
                    <a:lnTo>
                      <a:pt x="126" y="500"/>
                    </a:lnTo>
                    <a:lnTo>
                      <a:pt x="116" y="522"/>
                    </a:lnTo>
                    <a:lnTo>
                      <a:pt x="103" y="545"/>
                    </a:lnTo>
                    <a:lnTo>
                      <a:pt x="89" y="568"/>
                    </a:lnTo>
                    <a:lnTo>
                      <a:pt x="74" y="586"/>
                    </a:lnTo>
                    <a:lnTo>
                      <a:pt x="60" y="601"/>
                    </a:lnTo>
                    <a:lnTo>
                      <a:pt x="46" y="609"/>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p:cNvSpPr>
                <a:spLocks/>
              </p:cNvSpPr>
              <p:nvPr/>
            </p:nvSpPr>
            <p:spPr bwMode="auto">
              <a:xfrm>
                <a:off x="2992" y="1146"/>
                <a:ext cx="2" cy="9"/>
              </a:xfrm>
              <a:custGeom>
                <a:avLst/>
                <a:gdLst>
                  <a:gd name="T0" fmla="*/ 0 w 7"/>
                  <a:gd name="T1" fmla="*/ 5 h 18"/>
                  <a:gd name="T2" fmla="*/ 0 w 7"/>
                  <a:gd name="T3" fmla="*/ 3 h 18"/>
                  <a:gd name="T4" fmla="*/ 0 w 7"/>
                  <a:gd name="T5" fmla="*/ 2 h 18"/>
                  <a:gd name="T6" fmla="*/ 0 w 7"/>
                  <a:gd name="T7" fmla="*/ 1 h 18"/>
                  <a:gd name="T8" fmla="*/ 0 w 7"/>
                  <a:gd name="T9" fmla="*/ 0 h 18"/>
                  <a:gd name="T10" fmla="*/ 1 w 7"/>
                  <a:gd name="T11" fmla="*/ 1 h 18"/>
                  <a:gd name="T12" fmla="*/ 1 w 7"/>
                  <a:gd name="T13" fmla="*/ 2 h 18"/>
                  <a:gd name="T14" fmla="*/ 1 w 7"/>
                  <a:gd name="T15" fmla="*/ 3 h 18"/>
                  <a:gd name="T16" fmla="*/ 1 w 7"/>
                  <a:gd name="T17" fmla="*/ 5 h 18"/>
                  <a:gd name="T18" fmla="*/ 1 w 7"/>
                  <a:gd name="T19" fmla="*/ 5 h 18"/>
                  <a:gd name="T20" fmla="*/ 0 w 7"/>
                  <a:gd name="T21" fmla="*/ 5 h 18"/>
                  <a:gd name="T22" fmla="*/ 0 w 7"/>
                  <a:gd name="T23" fmla="*/ 5 h 18"/>
                  <a:gd name="T24" fmla="*/ 0 w 7"/>
                  <a:gd name="T25" fmla="*/ 5 h 18"/>
                  <a:gd name="T26" fmla="*/ 0 w 7"/>
                  <a:gd name="T27" fmla="*/ 5 h 18"/>
                  <a:gd name="T28" fmla="*/ 0 w 7"/>
                  <a:gd name="T29" fmla="*/ 5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18"/>
                  <a:gd name="T47" fmla="*/ 7 w 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18">
                    <a:moveTo>
                      <a:pt x="3" y="17"/>
                    </a:moveTo>
                    <a:lnTo>
                      <a:pt x="0" y="12"/>
                    </a:lnTo>
                    <a:lnTo>
                      <a:pt x="0" y="10"/>
                    </a:lnTo>
                    <a:lnTo>
                      <a:pt x="1" y="5"/>
                    </a:lnTo>
                    <a:lnTo>
                      <a:pt x="4" y="0"/>
                    </a:lnTo>
                    <a:lnTo>
                      <a:pt x="6" y="4"/>
                    </a:lnTo>
                    <a:lnTo>
                      <a:pt x="7" y="8"/>
                    </a:lnTo>
                    <a:lnTo>
                      <a:pt x="7" y="12"/>
                    </a:lnTo>
                    <a:lnTo>
                      <a:pt x="7" y="17"/>
                    </a:lnTo>
                    <a:lnTo>
                      <a:pt x="6" y="18"/>
                    </a:lnTo>
                    <a:lnTo>
                      <a:pt x="4" y="18"/>
                    </a:lnTo>
                    <a:lnTo>
                      <a:pt x="3" y="17"/>
                    </a:lnTo>
                    <a:close/>
                  </a:path>
                </a:pathLst>
              </a:custGeom>
              <a:solidFill>
                <a:srgbClr val="FFE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p:cNvSpPr>
                <a:spLocks/>
              </p:cNvSpPr>
              <p:nvPr/>
            </p:nvSpPr>
            <p:spPr bwMode="auto">
              <a:xfrm rot="-1858138">
                <a:off x="3149" y="836"/>
                <a:ext cx="151" cy="77"/>
              </a:xfrm>
              <a:custGeom>
                <a:avLst/>
                <a:gdLst>
                  <a:gd name="T0" fmla="*/ 15 w 332"/>
                  <a:gd name="T1" fmla="*/ 34 h 172"/>
                  <a:gd name="T2" fmla="*/ 12 w 332"/>
                  <a:gd name="T3" fmla="*/ 33 h 172"/>
                  <a:gd name="T4" fmla="*/ 8 w 332"/>
                  <a:gd name="T5" fmla="*/ 31 h 172"/>
                  <a:gd name="T6" fmla="*/ 5 w 332"/>
                  <a:gd name="T7" fmla="*/ 29 h 172"/>
                  <a:gd name="T8" fmla="*/ 1 w 332"/>
                  <a:gd name="T9" fmla="*/ 23 h 172"/>
                  <a:gd name="T10" fmla="*/ 0 w 332"/>
                  <a:gd name="T11" fmla="*/ 15 h 172"/>
                  <a:gd name="T12" fmla="*/ 0 w 332"/>
                  <a:gd name="T13" fmla="*/ 10 h 172"/>
                  <a:gd name="T14" fmla="*/ 4 w 332"/>
                  <a:gd name="T15" fmla="*/ 9 h 172"/>
                  <a:gd name="T16" fmla="*/ 7 w 332"/>
                  <a:gd name="T17" fmla="*/ 7 h 172"/>
                  <a:gd name="T18" fmla="*/ 10 w 332"/>
                  <a:gd name="T19" fmla="*/ 5 h 172"/>
                  <a:gd name="T20" fmla="*/ 13 w 332"/>
                  <a:gd name="T21" fmla="*/ 2 h 172"/>
                  <a:gd name="T22" fmla="*/ 15 w 332"/>
                  <a:gd name="T23" fmla="*/ 0 h 172"/>
                  <a:gd name="T24" fmla="*/ 20 w 332"/>
                  <a:gd name="T25" fmla="*/ 2 h 172"/>
                  <a:gd name="T26" fmla="*/ 26 w 332"/>
                  <a:gd name="T27" fmla="*/ 6 h 172"/>
                  <a:gd name="T28" fmla="*/ 33 w 332"/>
                  <a:gd name="T29" fmla="*/ 9 h 172"/>
                  <a:gd name="T30" fmla="*/ 41 w 332"/>
                  <a:gd name="T31" fmla="*/ 12 h 172"/>
                  <a:gd name="T32" fmla="*/ 46 w 332"/>
                  <a:gd name="T33" fmla="*/ 13 h 172"/>
                  <a:gd name="T34" fmla="*/ 50 w 332"/>
                  <a:gd name="T35" fmla="*/ 12 h 172"/>
                  <a:gd name="T36" fmla="*/ 52 w 332"/>
                  <a:gd name="T37" fmla="*/ 10 h 172"/>
                  <a:gd name="T38" fmla="*/ 54 w 332"/>
                  <a:gd name="T39" fmla="*/ 8 h 172"/>
                  <a:gd name="T40" fmla="*/ 57 w 332"/>
                  <a:gd name="T41" fmla="*/ 4 h 172"/>
                  <a:gd name="T42" fmla="*/ 60 w 332"/>
                  <a:gd name="T43" fmla="*/ 1 h 172"/>
                  <a:gd name="T44" fmla="*/ 63 w 332"/>
                  <a:gd name="T45" fmla="*/ 2 h 172"/>
                  <a:gd name="T46" fmla="*/ 66 w 332"/>
                  <a:gd name="T47" fmla="*/ 4 h 172"/>
                  <a:gd name="T48" fmla="*/ 69 w 332"/>
                  <a:gd name="T49" fmla="*/ 6 h 172"/>
                  <a:gd name="T50" fmla="*/ 67 w 332"/>
                  <a:gd name="T51" fmla="*/ 11 h 172"/>
                  <a:gd name="T52" fmla="*/ 66 w 332"/>
                  <a:gd name="T53" fmla="*/ 13 h 172"/>
                  <a:gd name="T54" fmla="*/ 65 w 332"/>
                  <a:gd name="T55" fmla="*/ 17 h 172"/>
                  <a:gd name="T56" fmla="*/ 63 w 332"/>
                  <a:gd name="T57" fmla="*/ 18 h 172"/>
                  <a:gd name="T58" fmla="*/ 61 w 332"/>
                  <a:gd name="T59" fmla="*/ 18 h 172"/>
                  <a:gd name="T60" fmla="*/ 60 w 332"/>
                  <a:gd name="T61" fmla="*/ 18 h 172"/>
                  <a:gd name="T62" fmla="*/ 58 w 332"/>
                  <a:gd name="T63" fmla="*/ 19 h 172"/>
                  <a:gd name="T64" fmla="*/ 55 w 332"/>
                  <a:gd name="T65" fmla="*/ 21 h 172"/>
                  <a:gd name="T66" fmla="*/ 55 w 332"/>
                  <a:gd name="T67" fmla="*/ 21 h 172"/>
                  <a:gd name="T68" fmla="*/ 51 w 332"/>
                  <a:gd name="T69" fmla="*/ 23 h 172"/>
                  <a:gd name="T70" fmla="*/ 50 w 332"/>
                  <a:gd name="T71" fmla="*/ 23 h 172"/>
                  <a:gd name="T72" fmla="*/ 46 w 332"/>
                  <a:gd name="T73" fmla="*/ 26 h 172"/>
                  <a:gd name="T74" fmla="*/ 41 w 332"/>
                  <a:gd name="T75" fmla="*/ 25 h 172"/>
                  <a:gd name="T76" fmla="*/ 37 w 332"/>
                  <a:gd name="T77" fmla="*/ 21 h 172"/>
                  <a:gd name="T78" fmla="*/ 32 w 332"/>
                  <a:gd name="T79" fmla="*/ 19 h 172"/>
                  <a:gd name="T80" fmla="*/ 29 w 332"/>
                  <a:gd name="T81" fmla="*/ 21 h 172"/>
                  <a:gd name="T82" fmla="*/ 27 w 332"/>
                  <a:gd name="T83" fmla="*/ 26 h 172"/>
                  <a:gd name="T84" fmla="*/ 26 w 332"/>
                  <a:gd name="T85" fmla="*/ 29 h 172"/>
                  <a:gd name="T86" fmla="*/ 23 w 332"/>
                  <a:gd name="T87" fmla="*/ 32 h 172"/>
                  <a:gd name="T88" fmla="*/ 20 w 332"/>
                  <a:gd name="T89" fmla="*/ 34 h 172"/>
                  <a:gd name="T90" fmla="*/ 19 w 332"/>
                  <a:gd name="T91" fmla="*/ 34 h 172"/>
                  <a:gd name="T92" fmla="*/ 18 w 332"/>
                  <a:gd name="T93" fmla="*/ 34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2"/>
                  <a:gd name="T142" fmla="*/ 0 h 172"/>
                  <a:gd name="T143" fmla="*/ 332 w 332"/>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2" h="172">
                    <a:moveTo>
                      <a:pt x="87" y="172"/>
                    </a:moveTo>
                    <a:lnTo>
                      <a:pt x="75" y="170"/>
                    </a:lnTo>
                    <a:lnTo>
                      <a:pt x="66" y="167"/>
                    </a:lnTo>
                    <a:lnTo>
                      <a:pt x="57" y="165"/>
                    </a:lnTo>
                    <a:lnTo>
                      <a:pt x="47" y="160"/>
                    </a:lnTo>
                    <a:lnTo>
                      <a:pt x="39" y="155"/>
                    </a:lnTo>
                    <a:lnTo>
                      <a:pt x="32" y="150"/>
                    </a:lnTo>
                    <a:lnTo>
                      <a:pt x="24" y="144"/>
                    </a:lnTo>
                    <a:lnTo>
                      <a:pt x="17" y="137"/>
                    </a:lnTo>
                    <a:lnTo>
                      <a:pt x="6" y="116"/>
                    </a:lnTo>
                    <a:lnTo>
                      <a:pt x="1" y="97"/>
                    </a:lnTo>
                    <a:lnTo>
                      <a:pt x="0" y="75"/>
                    </a:lnTo>
                    <a:lnTo>
                      <a:pt x="0" y="51"/>
                    </a:lnTo>
                    <a:lnTo>
                      <a:pt x="2" y="50"/>
                    </a:lnTo>
                    <a:lnTo>
                      <a:pt x="9" y="48"/>
                    </a:lnTo>
                    <a:lnTo>
                      <a:pt x="17" y="45"/>
                    </a:lnTo>
                    <a:lnTo>
                      <a:pt x="28" y="39"/>
                    </a:lnTo>
                    <a:lnTo>
                      <a:pt x="32" y="36"/>
                    </a:lnTo>
                    <a:lnTo>
                      <a:pt x="38" y="30"/>
                    </a:lnTo>
                    <a:lnTo>
                      <a:pt x="46" y="24"/>
                    </a:lnTo>
                    <a:lnTo>
                      <a:pt x="54" y="17"/>
                    </a:lnTo>
                    <a:lnTo>
                      <a:pt x="62" y="12"/>
                    </a:lnTo>
                    <a:lnTo>
                      <a:pt x="69" y="6"/>
                    </a:lnTo>
                    <a:lnTo>
                      <a:pt x="75" y="2"/>
                    </a:lnTo>
                    <a:lnTo>
                      <a:pt x="80" y="0"/>
                    </a:lnTo>
                    <a:lnTo>
                      <a:pt x="95" y="12"/>
                    </a:lnTo>
                    <a:lnTo>
                      <a:pt x="111" y="22"/>
                    </a:lnTo>
                    <a:lnTo>
                      <a:pt x="127" y="32"/>
                    </a:lnTo>
                    <a:lnTo>
                      <a:pt x="143" y="40"/>
                    </a:lnTo>
                    <a:lnTo>
                      <a:pt x="161" y="47"/>
                    </a:lnTo>
                    <a:lnTo>
                      <a:pt x="179" y="54"/>
                    </a:lnTo>
                    <a:lnTo>
                      <a:pt x="197" y="59"/>
                    </a:lnTo>
                    <a:lnTo>
                      <a:pt x="217" y="63"/>
                    </a:lnTo>
                    <a:lnTo>
                      <a:pt x="225" y="62"/>
                    </a:lnTo>
                    <a:lnTo>
                      <a:pt x="232" y="61"/>
                    </a:lnTo>
                    <a:lnTo>
                      <a:pt x="239" y="59"/>
                    </a:lnTo>
                    <a:lnTo>
                      <a:pt x="244" y="54"/>
                    </a:lnTo>
                    <a:lnTo>
                      <a:pt x="250" y="51"/>
                    </a:lnTo>
                    <a:lnTo>
                      <a:pt x="256" y="45"/>
                    </a:lnTo>
                    <a:lnTo>
                      <a:pt x="262" y="39"/>
                    </a:lnTo>
                    <a:lnTo>
                      <a:pt x="267" y="32"/>
                    </a:lnTo>
                    <a:lnTo>
                      <a:pt x="277" y="18"/>
                    </a:lnTo>
                    <a:lnTo>
                      <a:pt x="284" y="10"/>
                    </a:lnTo>
                    <a:lnTo>
                      <a:pt x="290" y="6"/>
                    </a:lnTo>
                    <a:lnTo>
                      <a:pt x="296" y="6"/>
                    </a:lnTo>
                    <a:lnTo>
                      <a:pt x="303" y="8"/>
                    </a:lnTo>
                    <a:lnTo>
                      <a:pt x="310" y="13"/>
                    </a:lnTo>
                    <a:lnTo>
                      <a:pt x="320" y="18"/>
                    </a:lnTo>
                    <a:lnTo>
                      <a:pt x="332" y="24"/>
                    </a:lnTo>
                    <a:lnTo>
                      <a:pt x="331" y="31"/>
                    </a:lnTo>
                    <a:lnTo>
                      <a:pt x="326" y="43"/>
                    </a:lnTo>
                    <a:lnTo>
                      <a:pt x="323" y="54"/>
                    </a:lnTo>
                    <a:lnTo>
                      <a:pt x="320" y="62"/>
                    </a:lnTo>
                    <a:lnTo>
                      <a:pt x="319" y="67"/>
                    </a:lnTo>
                    <a:lnTo>
                      <a:pt x="318" y="75"/>
                    </a:lnTo>
                    <a:lnTo>
                      <a:pt x="316" y="84"/>
                    </a:lnTo>
                    <a:lnTo>
                      <a:pt x="312" y="90"/>
                    </a:lnTo>
                    <a:lnTo>
                      <a:pt x="305" y="90"/>
                    </a:lnTo>
                    <a:lnTo>
                      <a:pt x="301" y="89"/>
                    </a:lnTo>
                    <a:lnTo>
                      <a:pt x="295" y="89"/>
                    </a:lnTo>
                    <a:lnTo>
                      <a:pt x="290" y="89"/>
                    </a:lnTo>
                    <a:lnTo>
                      <a:pt x="287" y="90"/>
                    </a:lnTo>
                    <a:lnTo>
                      <a:pt x="282" y="92"/>
                    </a:lnTo>
                    <a:lnTo>
                      <a:pt x="279" y="96"/>
                    </a:lnTo>
                    <a:lnTo>
                      <a:pt x="274" y="102"/>
                    </a:lnTo>
                    <a:lnTo>
                      <a:pt x="269" y="104"/>
                    </a:lnTo>
                    <a:lnTo>
                      <a:pt x="265" y="105"/>
                    </a:lnTo>
                    <a:lnTo>
                      <a:pt x="263" y="108"/>
                    </a:lnTo>
                    <a:lnTo>
                      <a:pt x="258" y="113"/>
                    </a:lnTo>
                    <a:lnTo>
                      <a:pt x="248" y="113"/>
                    </a:lnTo>
                    <a:lnTo>
                      <a:pt x="242" y="113"/>
                    </a:lnTo>
                    <a:lnTo>
                      <a:pt x="239" y="116"/>
                    </a:lnTo>
                    <a:lnTo>
                      <a:pt x="236" y="126"/>
                    </a:lnTo>
                    <a:lnTo>
                      <a:pt x="222" y="132"/>
                    </a:lnTo>
                    <a:lnTo>
                      <a:pt x="210" y="131"/>
                    </a:lnTo>
                    <a:lnTo>
                      <a:pt x="198" y="126"/>
                    </a:lnTo>
                    <a:lnTo>
                      <a:pt x="188" y="116"/>
                    </a:lnTo>
                    <a:lnTo>
                      <a:pt x="178" y="106"/>
                    </a:lnTo>
                    <a:lnTo>
                      <a:pt x="167" y="98"/>
                    </a:lnTo>
                    <a:lnTo>
                      <a:pt x="157" y="94"/>
                    </a:lnTo>
                    <a:lnTo>
                      <a:pt x="145" y="98"/>
                    </a:lnTo>
                    <a:lnTo>
                      <a:pt x="140" y="107"/>
                    </a:lnTo>
                    <a:lnTo>
                      <a:pt x="136" y="116"/>
                    </a:lnTo>
                    <a:lnTo>
                      <a:pt x="133" y="127"/>
                    </a:lnTo>
                    <a:lnTo>
                      <a:pt x="129" y="136"/>
                    </a:lnTo>
                    <a:lnTo>
                      <a:pt x="126" y="145"/>
                    </a:lnTo>
                    <a:lnTo>
                      <a:pt x="120" y="154"/>
                    </a:lnTo>
                    <a:lnTo>
                      <a:pt x="113" y="161"/>
                    </a:lnTo>
                    <a:lnTo>
                      <a:pt x="104" y="168"/>
                    </a:lnTo>
                    <a:lnTo>
                      <a:pt x="99" y="168"/>
                    </a:lnTo>
                    <a:lnTo>
                      <a:pt x="95" y="168"/>
                    </a:lnTo>
                    <a:lnTo>
                      <a:pt x="90" y="169"/>
                    </a:lnTo>
                    <a:lnTo>
                      <a:pt x="87" y="172"/>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p:cNvSpPr>
                <a:spLocks/>
              </p:cNvSpPr>
              <p:nvPr/>
            </p:nvSpPr>
            <p:spPr bwMode="auto">
              <a:xfrm rot="-1886902">
                <a:off x="3138" y="764"/>
                <a:ext cx="144" cy="102"/>
              </a:xfrm>
              <a:custGeom>
                <a:avLst/>
                <a:gdLst>
                  <a:gd name="T0" fmla="*/ 34 w 316"/>
                  <a:gd name="T1" fmla="*/ 46 h 224"/>
                  <a:gd name="T2" fmla="*/ 32 w 316"/>
                  <a:gd name="T3" fmla="*/ 46 h 224"/>
                  <a:gd name="T4" fmla="*/ 30 w 316"/>
                  <a:gd name="T5" fmla="*/ 46 h 224"/>
                  <a:gd name="T6" fmla="*/ 27 w 316"/>
                  <a:gd name="T7" fmla="*/ 45 h 224"/>
                  <a:gd name="T8" fmla="*/ 25 w 316"/>
                  <a:gd name="T9" fmla="*/ 44 h 224"/>
                  <a:gd name="T10" fmla="*/ 22 w 316"/>
                  <a:gd name="T11" fmla="*/ 44 h 224"/>
                  <a:gd name="T12" fmla="*/ 21 w 316"/>
                  <a:gd name="T13" fmla="*/ 42 h 224"/>
                  <a:gd name="T14" fmla="*/ 19 w 316"/>
                  <a:gd name="T15" fmla="*/ 41 h 224"/>
                  <a:gd name="T16" fmla="*/ 17 w 316"/>
                  <a:gd name="T17" fmla="*/ 40 h 224"/>
                  <a:gd name="T18" fmla="*/ 14 w 316"/>
                  <a:gd name="T19" fmla="*/ 39 h 224"/>
                  <a:gd name="T20" fmla="*/ 11 w 316"/>
                  <a:gd name="T21" fmla="*/ 37 h 224"/>
                  <a:gd name="T22" fmla="*/ 8 w 316"/>
                  <a:gd name="T23" fmla="*/ 35 h 224"/>
                  <a:gd name="T24" fmla="*/ 5 w 316"/>
                  <a:gd name="T25" fmla="*/ 32 h 224"/>
                  <a:gd name="T26" fmla="*/ 3 w 316"/>
                  <a:gd name="T27" fmla="*/ 29 h 224"/>
                  <a:gd name="T28" fmla="*/ 1 w 316"/>
                  <a:gd name="T29" fmla="*/ 26 h 224"/>
                  <a:gd name="T30" fmla="*/ 0 w 316"/>
                  <a:gd name="T31" fmla="*/ 23 h 224"/>
                  <a:gd name="T32" fmla="*/ 0 w 316"/>
                  <a:gd name="T33" fmla="*/ 20 h 224"/>
                  <a:gd name="T34" fmla="*/ 2 w 316"/>
                  <a:gd name="T35" fmla="*/ 17 h 224"/>
                  <a:gd name="T36" fmla="*/ 4 w 316"/>
                  <a:gd name="T37" fmla="*/ 14 h 224"/>
                  <a:gd name="T38" fmla="*/ 6 w 316"/>
                  <a:gd name="T39" fmla="*/ 12 h 224"/>
                  <a:gd name="T40" fmla="*/ 8 w 316"/>
                  <a:gd name="T41" fmla="*/ 10 h 224"/>
                  <a:gd name="T42" fmla="*/ 10 w 316"/>
                  <a:gd name="T43" fmla="*/ 8 h 224"/>
                  <a:gd name="T44" fmla="*/ 13 w 316"/>
                  <a:gd name="T45" fmla="*/ 6 h 224"/>
                  <a:gd name="T46" fmla="*/ 16 w 316"/>
                  <a:gd name="T47" fmla="*/ 5 h 224"/>
                  <a:gd name="T48" fmla="*/ 19 w 316"/>
                  <a:gd name="T49" fmla="*/ 3 h 224"/>
                  <a:gd name="T50" fmla="*/ 22 w 316"/>
                  <a:gd name="T51" fmla="*/ 2 h 224"/>
                  <a:gd name="T52" fmla="*/ 26 w 316"/>
                  <a:gd name="T53" fmla="*/ 1 h 224"/>
                  <a:gd name="T54" fmla="*/ 29 w 316"/>
                  <a:gd name="T55" fmla="*/ 0 h 224"/>
                  <a:gd name="T56" fmla="*/ 32 w 316"/>
                  <a:gd name="T57" fmla="*/ 0 h 224"/>
                  <a:gd name="T58" fmla="*/ 35 w 316"/>
                  <a:gd name="T59" fmla="*/ 0 h 224"/>
                  <a:gd name="T60" fmla="*/ 38 w 316"/>
                  <a:gd name="T61" fmla="*/ 0 h 224"/>
                  <a:gd name="T62" fmla="*/ 42 w 316"/>
                  <a:gd name="T63" fmla="*/ 0 h 224"/>
                  <a:gd name="T64" fmla="*/ 45 w 316"/>
                  <a:gd name="T65" fmla="*/ 0 h 224"/>
                  <a:gd name="T66" fmla="*/ 51 w 316"/>
                  <a:gd name="T67" fmla="*/ 3 h 224"/>
                  <a:gd name="T68" fmla="*/ 57 w 316"/>
                  <a:gd name="T69" fmla="*/ 6 h 224"/>
                  <a:gd name="T70" fmla="*/ 61 w 316"/>
                  <a:gd name="T71" fmla="*/ 10 h 224"/>
                  <a:gd name="T72" fmla="*/ 63 w 316"/>
                  <a:gd name="T73" fmla="*/ 14 h 224"/>
                  <a:gd name="T74" fmla="*/ 65 w 316"/>
                  <a:gd name="T75" fmla="*/ 20 h 224"/>
                  <a:gd name="T76" fmla="*/ 66 w 316"/>
                  <a:gd name="T77" fmla="*/ 25 h 224"/>
                  <a:gd name="T78" fmla="*/ 65 w 316"/>
                  <a:gd name="T79" fmla="*/ 31 h 224"/>
                  <a:gd name="T80" fmla="*/ 63 w 316"/>
                  <a:gd name="T81" fmla="*/ 38 h 224"/>
                  <a:gd name="T82" fmla="*/ 62 w 316"/>
                  <a:gd name="T83" fmla="*/ 39 h 224"/>
                  <a:gd name="T84" fmla="*/ 60 w 316"/>
                  <a:gd name="T85" fmla="*/ 39 h 224"/>
                  <a:gd name="T86" fmla="*/ 58 w 316"/>
                  <a:gd name="T87" fmla="*/ 38 h 224"/>
                  <a:gd name="T88" fmla="*/ 56 w 316"/>
                  <a:gd name="T89" fmla="*/ 37 h 224"/>
                  <a:gd name="T90" fmla="*/ 54 w 316"/>
                  <a:gd name="T91" fmla="*/ 36 h 224"/>
                  <a:gd name="T92" fmla="*/ 52 w 316"/>
                  <a:gd name="T93" fmla="*/ 35 h 224"/>
                  <a:gd name="T94" fmla="*/ 50 w 316"/>
                  <a:gd name="T95" fmla="*/ 34 h 224"/>
                  <a:gd name="T96" fmla="*/ 49 w 316"/>
                  <a:gd name="T97" fmla="*/ 34 h 224"/>
                  <a:gd name="T98" fmla="*/ 48 w 316"/>
                  <a:gd name="T99" fmla="*/ 35 h 224"/>
                  <a:gd name="T100" fmla="*/ 47 w 316"/>
                  <a:gd name="T101" fmla="*/ 37 h 224"/>
                  <a:gd name="T102" fmla="*/ 45 w 316"/>
                  <a:gd name="T103" fmla="*/ 39 h 224"/>
                  <a:gd name="T104" fmla="*/ 44 w 316"/>
                  <a:gd name="T105" fmla="*/ 41 h 224"/>
                  <a:gd name="T106" fmla="*/ 41 w 316"/>
                  <a:gd name="T107" fmla="*/ 43 h 224"/>
                  <a:gd name="T108" fmla="*/ 40 w 316"/>
                  <a:gd name="T109" fmla="*/ 45 h 224"/>
                  <a:gd name="T110" fmla="*/ 38 w 316"/>
                  <a:gd name="T111" fmla="*/ 46 h 224"/>
                  <a:gd name="T112" fmla="*/ 36 w 316"/>
                  <a:gd name="T113" fmla="*/ 46 h 224"/>
                  <a:gd name="T114" fmla="*/ 36 w 316"/>
                  <a:gd name="T115" fmla="*/ 46 h 224"/>
                  <a:gd name="T116" fmla="*/ 35 w 316"/>
                  <a:gd name="T117" fmla="*/ 46 h 224"/>
                  <a:gd name="T118" fmla="*/ 35 w 316"/>
                  <a:gd name="T119" fmla="*/ 46 h 224"/>
                  <a:gd name="T120" fmla="*/ 34 w 316"/>
                  <a:gd name="T121" fmla="*/ 46 h 224"/>
                  <a:gd name="T122" fmla="*/ 34 w 316"/>
                  <a:gd name="T123" fmla="*/ 46 h 224"/>
                  <a:gd name="T124" fmla="*/ 34 w 316"/>
                  <a:gd name="T125" fmla="*/ 46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
                  <a:gd name="T190" fmla="*/ 0 h 224"/>
                  <a:gd name="T191" fmla="*/ 316 w 316"/>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 h="224">
                    <a:moveTo>
                      <a:pt x="165" y="224"/>
                    </a:moveTo>
                    <a:lnTo>
                      <a:pt x="154" y="222"/>
                    </a:lnTo>
                    <a:lnTo>
                      <a:pt x="143" y="220"/>
                    </a:lnTo>
                    <a:lnTo>
                      <a:pt x="131" y="217"/>
                    </a:lnTo>
                    <a:lnTo>
                      <a:pt x="120" y="214"/>
                    </a:lnTo>
                    <a:lnTo>
                      <a:pt x="108" y="210"/>
                    </a:lnTo>
                    <a:lnTo>
                      <a:pt x="98" y="205"/>
                    </a:lnTo>
                    <a:lnTo>
                      <a:pt x="89" y="200"/>
                    </a:lnTo>
                    <a:lnTo>
                      <a:pt x="81" y="193"/>
                    </a:lnTo>
                    <a:lnTo>
                      <a:pt x="67" y="186"/>
                    </a:lnTo>
                    <a:lnTo>
                      <a:pt x="52" y="177"/>
                    </a:lnTo>
                    <a:lnTo>
                      <a:pt x="38" y="166"/>
                    </a:lnTo>
                    <a:lnTo>
                      <a:pt x="27" y="153"/>
                    </a:lnTo>
                    <a:lnTo>
                      <a:pt x="15" y="139"/>
                    </a:lnTo>
                    <a:lnTo>
                      <a:pt x="7" y="125"/>
                    </a:lnTo>
                    <a:lnTo>
                      <a:pt x="2" y="110"/>
                    </a:lnTo>
                    <a:lnTo>
                      <a:pt x="0" y="95"/>
                    </a:lnTo>
                    <a:lnTo>
                      <a:pt x="8" y="81"/>
                    </a:lnTo>
                    <a:lnTo>
                      <a:pt x="17" y="69"/>
                    </a:lnTo>
                    <a:lnTo>
                      <a:pt x="28" y="57"/>
                    </a:lnTo>
                    <a:lnTo>
                      <a:pt x="39" y="46"/>
                    </a:lnTo>
                    <a:lnTo>
                      <a:pt x="51" y="37"/>
                    </a:lnTo>
                    <a:lnTo>
                      <a:pt x="63" y="29"/>
                    </a:lnTo>
                    <a:lnTo>
                      <a:pt x="77" y="22"/>
                    </a:lnTo>
                    <a:lnTo>
                      <a:pt x="92" y="16"/>
                    </a:lnTo>
                    <a:lnTo>
                      <a:pt x="107" y="10"/>
                    </a:lnTo>
                    <a:lnTo>
                      <a:pt x="122" y="7"/>
                    </a:lnTo>
                    <a:lnTo>
                      <a:pt x="138" y="3"/>
                    </a:lnTo>
                    <a:lnTo>
                      <a:pt x="153" y="1"/>
                    </a:lnTo>
                    <a:lnTo>
                      <a:pt x="169" y="0"/>
                    </a:lnTo>
                    <a:lnTo>
                      <a:pt x="185" y="0"/>
                    </a:lnTo>
                    <a:lnTo>
                      <a:pt x="202" y="1"/>
                    </a:lnTo>
                    <a:lnTo>
                      <a:pt x="218" y="2"/>
                    </a:lnTo>
                    <a:lnTo>
                      <a:pt x="248" y="14"/>
                    </a:lnTo>
                    <a:lnTo>
                      <a:pt x="272" y="30"/>
                    </a:lnTo>
                    <a:lnTo>
                      <a:pt x="291" y="48"/>
                    </a:lnTo>
                    <a:lnTo>
                      <a:pt x="305" y="69"/>
                    </a:lnTo>
                    <a:lnTo>
                      <a:pt x="313" y="94"/>
                    </a:lnTo>
                    <a:lnTo>
                      <a:pt x="316" y="121"/>
                    </a:lnTo>
                    <a:lnTo>
                      <a:pt x="312" y="151"/>
                    </a:lnTo>
                    <a:lnTo>
                      <a:pt x="303" y="182"/>
                    </a:lnTo>
                    <a:lnTo>
                      <a:pt x="296" y="186"/>
                    </a:lnTo>
                    <a:lnTo>
                      <a:pt x="288" y="186"/>
                    </a:lnTo>
                    <a:lnTo>
                      <a:pt x="279" y="184"/>
                    </a:lnTo>
                    <a:lnTo>
                      <a:pt x="268" y="178"/>
                    </a:lnTo>
                    <a:lnTo>
                      <a:pt x="259" y="172"/>
                    </a:lnTo>
                    <a:lnTo>
                      <a:pt x="250" y="168"/>
                    </a:lnTo>
                    <a:lnTo>
                      <a:pt x="242" y="163"/>
                    </a:lnTo>
                    <a:lnTo>
                      <a:pt x="236" y="162"/>
                    </a:lnTo>
                    <a:lnTo>
                      <a:pt x="232" y="169"/>
                    </a:lnTo>
                    <a:lnTo>
                      <a:pt x="225" y="178"/>
                    </a:lnTo>
                    <a:lnTo>
                      <a:pt x="218" y="187"/>
                    </a:lnTo>
                    <a:lnTo>
                      <a:pt x="210" y="198"/>
                    </a:lnTo>
                    <a:lnTo>
                      <a:pt x="200" y="207"/>
                    </a:lnTo>
                    <a:lnTo>
                      <a:pt x="192" y="215"/>
                    </a:lnTo>
                    <a:lnTo>
                      <a:pt x="183" y="221"/>
                    </a:lnTo>
                    <a:lnTo>
                      <a:pt x="176" y="224"/>
                    </a:lnTo>
                    <a:lnTo>
                      <a:pt x="173" y="224"/>
                    </a:lnTo>
                    <a:lnTo>
                      <a:pt x="170" y="224"/>
                    </a:lnTo>
                    <a:lnTo>
                      <a:pt x="167" y="224"/>
                    </a:lnTo>
                    <a:lnTo>
                      <a:pt x="165" y="224"/>
                    </a:lnTo>
                    <a:close/>
                  </a:path>
                </a:pathLst>
              </a:custGeom>
              <a:solidFill>
                <a:srgbClr val="A56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 name="AutoShape 28"/>
            <p:cNvSpPr>
              <a:spLocks noChangeArrowheads="1"/>
            </p:cNvSpPr>
            <p:nvPr/>
          </p:nvSpPr>
          <p:spPr bwMode="auto">
            <a:xfrm>
              <a:off x="3775075" y="2471738"/>
              <a:ext cx="1296988" cy="338137"/>
            </a:xfrm>
            <a:custGeom>
              <a:avLst/>
              <a:gdLst>
                <a:gd name="T0" fmla="*/ 2147483647 w 21600"/>
                <a:gd name="T1" fmla="*/ 0 h 21600"/>
                <a:gd name="T2" fmla="*/ 0 w 21600"/>
                <a:gd name="T3" fmla="*/ 41432553 h 21600"/>
                <a:gd name="T4" fmla="*/ 2147483647 w 21600"/>
                <a:gd name="T5" fmla="*/ 82864856 h 21600"/>
                <a:gd name="T6" fmla="*/ 2147483647 w 21600"/>
                <a:gd name="T7" fmla="*/ 4143255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99FF"/>
            </a:solidFill>
            <a:ln w="9525">
              <a:solidFill>
                <a:schemeClr val="tx1"/>
              </a:solidFill>
              <a:miter lim="800000"/>
              <a:headEnd/>
              <a:tailEnd/>
            </a:ln>
          </p:spPr>
          <p:txBody>
            <a:bodyPr wrap="none" anchor="ctr"/>
            <a:lstStyle/>
            <a:p>
              <a:endParaRPr lang="en-US"/>
            </a:p>
          </p:txBody>
        </p:sp>
        <p:sp>
          <p:nvSpPr>
            <p:cNvPr id="29" name="Text Box 29"/>
            <p:cNvSpPr txBox="1">
              <a:spLocks noChangeArrowheads="1"/>
            </p:cNvSpPr>
            <p:nvPr/>
          </p:nvSpPr>
          <p:spPr bwMode="auto">
            <a:xfrm>
              <a:off x="1352550" y="3027363"/>
              <a:ext cx="20240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1000">
                  <a:latin typeface="Comic Sans MS" charset="0"/>
                </a:rPr>
                <a:t>BRING RECOMENDATION LETTER OF DEVICE (SP3) AND DEVICE UNDER TEST</a:t>
              </a:r>
              <a:endParaRPr lang="en-US" sz="1000">
                <a:latin typeface="Comic Sans MS" charset="0"/>
              </a:endParaRPr>
            </a:p>
          </p:txBody>
        </p:sp>
        <p:sp>
          <p:nvSpPr>
            <p:cNvPr id="30" name="Text Box 30"/>
            <p:cNvSpPr txBox="1">
              <a:spLocks noChangeArrowheads="1"/>
            </p:cNvSpPr>
            <p:nvPr/>
          </p:nvSpPr>
          <p:spPr bwMode="auto">
            <a:xfrm>
              <a:off x="3576638" y="3644900"/>
              <a:ext cx="1584325" cy="396875"/>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2000">
                  <a:effectLst>
                    <a:outerShdw blurRad="38100" dist="38100" dir="2700000" algn="tl">
                      <a:srgbClr val="DDDDDD"/>
                    </a:outerShdw>
                  </a:effectLst>
                </a:rPr>
                <a:t>STAGE</a:t>
              </a:r>
              <a:r>
                <a:rPr lang="en-US" sz="2000">
                  <a:effectLst>
                    <a:outerShdw blurRad="38100" dist="38100" dir="2700000" algn="tl">
                      <a:srgbClr val="DDDDDD"/>
                    </a:outerShdw>
                  </a:effectLst>
                </a:rPr>
                <a:t> 1</a:t>
              </a:r>
            </a:p>
          </p:txBody>
        </p:sp>
        <p:pic>
          <p:nvPicPr>
            <p:cNvPr id="31" name="Picture 31" descr="S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5" y="2182813"/>
              <a:ext cx="863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5" y="2103438"/>
              <a:ext cx="9366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descr="S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2182813"/>
              <a:ext cx="863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35"/>
            <p:cNvSpPr>
              <a:spLocks noChangeArrowheads="1"/>
            </p:cNvSpPr>
            <p:nvPr/>
          </p:nvSpPr>
          <p:spPr bwMode="auto">
            <a:xfrm rot="10800000">
              <a:off x="3797300" y="4978400"/>
              <a:ext cx="1296988" cy="338138"/>
            </a:xfrm>
            <a:custGeom>
              <a:avLst/>
              <a:gdLst>
                <a:gd name="T0" fmla="*/ 2147483647 w 21600"/>
                <a:gd name="T1" fmla="*/ 0 h 21600"/>
                <a:gd name="T2" fmla="*/ 0 w 21600"/>
                <a:gd name="T3" fmla="*/ 41432801 h 21600"/>
                <a:gd name="T4" fmla="*/ 2147483647 w 21600"/>
                <a:gd name="T5" fmla="*/ 82865602 h 21600"/>
                <a:gd name="T6" fmla="*/ 2147483647 w 21600"/>
                <a:gd name="T7" fmla="*/ 4143280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99FF"/>
            </a:solidFill>
            <a:ln w="9525">
              <a:solidFill>
                <a:schemeClr val="tx1"/>
              </a:solidFill>
              <a:miter lim="800000"/>
              <a:headEnd/>
              <a:tailEnd/>
            </a:ln>
          </p:spPr>
          <p:txBody>
            <a:bodyPr wrap="none" anchor="ctr"/>
            <a:lstStyle/>
            <a:p>
              <a:endParaRPr lang="en-US"/>
            </a:p>
          </p:txBody>
        </p:sp>
        <p:sp>
          <p:nvSpPr>
            <p:cNvPr id="35" name="AutoShape 36"/>
            <p:cNvSpPr>
              <a:spLocks noChangeArrowheads="1"/>
            </p:cNvSpPr>
            <p:nvPr/>
          </p:nvSpPr>
          <p:spPr bwMode="auto">
            <a:xfrm rot="5400000">
              <a:off x="6472237" y="3668713"/>
              <a:ext cx="504825" cy="431800"/>
            </a:xfrm>
            <a:custGeom>
              <a:avLst/>
              <a:gdLst>
                <a:gd name="T0" fmla="*/ 199433381 w 21600"/>
                <a:gd name="T1" fmla="*/ 0 h 21600"/>
                <a:gd name="T2" fmla="*/ 0 w 21600"/>
                <a:gd name="T3" fmla="*/ 86280046 h 21600"/>
                <a:gd name="T4" fmla="*/ 199433381 w 21600"/>
                <a:gd name="T5" fmla="*/ 172560092 h 21600"/>
                <a:gd name="T6" fmla="*/ 275749619 w 21600"/>
                <a:gd name="T7" fmla="*/ 86280046 h 21600"/>
                <a:gd name="T8" fmla="*/ 17694720 60000 65536"/>
                <a:gd name="T9" fmla="*/ 11796480 60000 65536"/>
                <a:gd name="T10" fmla="*/ 5898240 60000 65536"/>
                <a:gd name="T11" fmla="*/ 0 60000 65536"/>
                <a:gd name="T12" fmla="*/ 3375 w 21600"/>
                <a:gd name="T13" fmla="*/ 6035 h 21600"/>
                <a:gd name="T14" fmla="*/ 18962 w 21600"/>
                <a:gd name="T15" fmla="*/ 15565 h 21600"/>
              </a:gdLst>
              <a:ahLst/>
              <a:cxnLst>
                <a:cxn ang="T8">
                  <a:pos x="T0" y="T1"/>
                </a:cxn>
                <a:cxn ang="T9">
                  <a:pos x="T2" y="T3"/>
                </a:cxn>
                <a:cxn ang="T10">
                  <a:pos x="T4" y="T5"/>
                </a:cxn>
                <a:cxn ang="T11">
                  <a:pos x="T6" y="T7"/>
                </a:cxn>
              </a:cxnLst>
              <a:rect l="T12" t="T13" r="T14" b="T15"/>
              <a:pathLst>
                <a:path w="21600" h="21600">
                  <a:moveTo>
                    <a:pt x="15622" y="0"/>
                  </a:moveTo>
                  <a:lnTo>
                    <a:pt x="15622" y="6035"/>
                  </a:lnTo>
                  <a:lnTo>
                    <a:pt x="3375" y="6035"/>
                  </a:lnTo>
                  <a:lnTo>
                    <a:pt x="3375" y="15565"/>
                  </a:lnTo>
                  <a:lnTo>
                    <a:pt x="15622" y="15565"/>
                  </a:lnTo>
                  <a:lnTo>
                    <a:pt x="15622" y="21600"/>
                  </a:lnTo>
                  <a:lnTo>
                    <a:pt x="21600" y="10800"/>
                  </a:lnTo>
                  <a:close/>
                </a:path>
                <a:path w="21600" h="21600">
                  <a:moveTo>
                    <a:pt x="1350" y="6035"/>
                  </a:moveTo>
                  <a:lnTo>
                    <a:pt x="1350" y="15565"/>
                  </a:lnTo>
                  <a:lnTo>
                    <a:pt x="2700" y="15565"/>
                  </a:lnTo>
                  <a:lnTo>
                    <a:pt x="2700" y="6035"/>
                  </a:lnTo>
                  <a:close/>
                </a:path>
                <a:path w="21600" h="21600">
                  <a:moveTo>
                    <a:pt x="0" y="6035"/>
                  </a:moveTo>
                  <a:lnTo>
                    <a:pt x="0" y="15565"/>
                  </a:lnTo>
                  <a:lnTo>
                    <a:pt x="675" y="15565"/>
                  </a:lnTo>
                  <a:lnTo>
                    <a:pt x="675" y="6035"/>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36" name="Text Box 37"/>
            <p:cNvSpPr txBox="1">
              <a:spLocks noChangeArrowheads="1"/>
            </p:cNvSpPr>
            <p:nvPr/>
          </p:nvSpPr>
          <p:spPr bwMode="auto">
            <a:xfrm>
              <a:off x="5900738" y="5370513"/>
              <a:ext cx="2024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1000">
                  <a:latin typeface="Comic Sans MS" charset="0"/>
                </a:rPr>
                <a:t>PAY THE INVOICE TO THE BA</a:t>
              </a:r>
              <a:r>
                <a:rPr lang="en-US" sz="1000">
                  <a:latin typeface="Comic Sans MS" charset="0"/>
                </a:rPr>
                <a:t>NK</a:t>
              </a:r>
            </a:p>
          </p:txBody>
        </p:sp>
        <p:grpSp>
          <p:nvGrpSpPr>
            <p:cNvPr id="37" name="Group 38"/>
            <p:cNvGrpSpPr>
              <a:grpSpLocks/>
            </p:cNvGrpSpPr>
            <p:nvPr/>
          </p:nvGrpSpPr>
          <p:grpSpPr bwMode="auto">
            <a:xfrm>
              <a:off x="5387975" y="4302125"/>
              <a:ext cx="936625" cy="1295400"/>
              <a:chOff x="2781" y="710"/>
              <a:chExt cx="740" cy="1025"/>
            </a:xfrm>
          </p:grpSpPr>
          <p:sp>
            <p:nvSpPr>
              <p:cNvPr id="38" name="AutoShape 39"/>
              <p:cNvSpPr>
                <a:spLocks noChangeAspect="1" noChangeArrowheads="1" noTextEdit="1"/>
              </p:cNvSpPr>
              <p:nvPr/>
            </p:nvSpPr>
            <p:spPr bwMode="auto">
              <a:xfrm>
                <a:off x="2781" y="710"/>
                <a:ext cx="740"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Freeform 40"/>
              <p:cNvSpPr>
                <a:spLocks/>
              </p:cNvSpPr>
              <p:nvPr/>
            </p:nvSpPr>
            <p:spPr bwMode="auto">
              <a:xfrm>
                <a:off x="3200" y="1619"/>
                <a:ext cx="110" cy="62"/>
              </a:xfrm>
              <a:custGeom>
                <a:avLst/>
                <a:gdLst>
                  <a:gd name="T0" fmla="*/ 36 w 240"/>
                  <a:gd name="T1" fmla="*/ 28 h 138"/>
                  <a:gd name="T2" fmla="*/ 32 w 240"/>
                  <a:gd name="T3" fmla="*/ 27 h 138"/>
                  <a:gd name="T4" fmla="*/ 29 w 240"/>
                  <a:gd name="T5" fmla="*/ 26 h 138"/>
                  <a:gd name="T6" fmla="*/ 28 w 240"/>
                  <a:gd name="T7" fmla="*/ 24 h 138"/>
                  <a:gd name="T8" fmla="*/ 26 w 240"/>
                  <a:gd name="T9" fmla="*/ 22 h 138"/>
                  <a:gd name="T10" fmla="*/ 25 w 240"/>
                  <a:gd name="T11" fmla="*/ 19 h 138"/>
                  <a:gd name="T12" fmla="*/ 23 w 240"/>
                  <a:gd name="T13" fmla="*/ 17 h 138"/>
                  <a:gd name="T14" fmla="*/ 22 w 240"/>
                  <a:gd name="T15" fmla="*/ 15 h 138"/>
                  <a:gd name="T16" fmla="*/ 19 w 240"/>
                  <a:gd name="T17" fmla="*/ 13 h 138"/>
                  <a:gd name="T18" fmla="*/ 16 w 240"/>
                  <a:gd name="T19" fmla="*/ 14 h 138"/>
                  <a:gd name="T20" fmla="*/ 13 w 240"/>
                  <a:gd name="T21" fmla="*/ 14 h 138"/>
                  <a:gd name="T22" fmla="*/ 12 w 240"/>
                  <a:gd name="T23" fmla="*/ 15 h 138"/>
                  <a:gd name="T24" fmla="*/ 11 w 240"/>
                  <a:gd name="T25" fmla="*/ 16 h 138"/>
                  <a:gd name="T26" fmla="*/ 10 w 240"/>
                  <a:gd name="T27" fmla="*/ 18 h 138"/>
                  <a:gd name="T28" fmla="*/ 10 w 240"/>
                  <a:gd name="T29" fmla="*/ 20 h 138"/>
                  <a:gd name="T30" fmla="*/ 10 w 240"/>
                  <a:gd name="T31" fmla="*/ 22 h 138"/>
                  <a:gd name="T32" fmla="*/ 11 w 240"/>
                  <a:gd name="T33" fmla="*/ 26 h 138"/>
                  <a:gd name="T34" fmla="*/ 10 w 240"/>
                  <a:gd name="T35" fmla="*/ 26 h 138"/>
                  <a:gd name="T36" fmla="*/ 8 w 240"/>
                  <a:gd name="T37" fmla="*/ 26 h 138"/>
                  <a:gd name="T38" fmla="*/ 6 w 240"/>
                  <a:gd name="T39" fmla="*/ 26 h 138"/>
                  <a:gd name="T40" fmla="*/ 6 w 240"/>
                  <a:gd name="T41" fmla="*/ 26 h 138"/>
                  <a:gd name="T42" fmla="*/ 6 w 240"/>
                  <a:gd name="T43" fmla="*/ 21 h 138"/>
                  <a:gd name="T44" fmla="*/ 5 w 240"/>
                  <a:gd name="T45" fmla="*/ 17 h 138"/>
                  <a:gd name="T46" fmla="*/ 4 w 240"/>
                  <a:gd name="T47" fmla="*/ 13 h 138"/>
                  <a:gd name="T48" fmla="*/ 1 w 240"/>
                  <a:gd name="T49" fmla="*/ 9 h 138"/>
                  <a:gd name="T50" fmla="*/ 0 w 240"/>
                  <a:gd name="T51" fmla="*/ 7 h 138"/>
                  <a:gd name="T52" fmla="*/ 0 w 240"/>
                  <a:gd name="T53" fmla="*/ 4 h 138"/>
                  <a:gd name="T54" fmla="*/ 0 w 240"/>
                  <a:gd name="T55" fmla="*/ 1 h 138"/>
                  <a:gd name="T56" fmla="*/ 2 w 240"/>
                  <a:gd name="T57" fmla="*/ 0 h 138"/>
                  <a:gd name="T58" fmla="*/ 5 w 240"/>
                  <a:gd name="T59" fmla="*/ 3 h 138"/>
                  <a:gd name="T60" fmla="*/ 8 w 240"/>
                  <a:gd name="T61" fmla="*/ 5 h 138"/>
                  <a:gd name="T62" fmla="*/ 12 w 240"/>
                  <a:gd name="T63" fmla="*/ 7 h 138"/>
                  <a:gd name="T64" fmla="*/ 16 w 240"/>
                  <a:gd name="T65" fmla="*/ 9 h 138"/>
                  <a:gd name="T66" fmla="*/ 21 w 240"/>
                  <a:gd name="T67" fmla="*/ 9 h 138"/>
                  <a:gd name="T68" fmla="*/ 25 w 240"/>
                  <a:gd name="T69" fmla="*/ 10 h 138"/>
                  <a:gd name="T70" fmla="*/ 29 w 240"/>
                  <a:gd name="T71" fmla="*/ 11 h 138"/>
                  <a:gd name="T72" fmla="*/ 33 w 240"/>
                  <a:gd name="T73" fmla="*/ 11 h 138"/>
                  <a:gd name="T74" fmla="*/ 34 w 240"/>
                  <a:gd name="T75" fmla="*/ 11 h 138"/>
                  <a:gd name="T76" fmla="*/ 35 w 240"/>
                  <a:gd name="T77" fmla="*/ 11 h 138"/>
                  <a:gd name="T78" fmla="*/ 35 w 240"/>
                  <a:gd name="T79" fmla="*/ 10 h 138"/>
                  <a:gd name="T80" fmla="*/ 36 w 240"/>
                  <a:gd name="T81" fmla="*/ 10 h 138"/>
                  <a:gd name="T82" fmla="*/ 38 w 240"/>
                  <a:gd name="T83" fmla="*/ 13 h 138"/>
                  <a:gd name="T84" fmla="*/ 39 w 240"/>
                  <a:gd name="T85" fmla="*/ 15 h 138"/>
                  <a:gd name="T86" fmla="*/ 40 w 240"/>
                  <a:gd name="T87" fmla="*/ 17 h 138"/>
                  <a:gd name="T88" fmla="*/ 41 w 240"/>
                  <a:gd name="T89" fmla="*/ 18 h 138"/>
                  <a:gd name="T90" fmla="*/ 42 w 240"/>
                  <a:gd name="T91" fmla="*/ 18 h 138"/>
                  <a:gd name="T92" fmla="*/ 44 w 240"/>
                  <a:gd name="T93" fmla="*/ 19 h 138"/>
                  <a:gd name="T94" fmla="*/ 46 w 240"/>
                  <a:gd name="T95" fmla="*/ 20 h 138"/>
                  <a:gd name="T96" fmla="*/ 50 w 240"/>
                  <a:gd name="T97" fmla="*/ 21 h 138"/>
                  <a:gd name="T98" fmla="*/ 50 w 240"/>
                  <a:gd name="T99" fmla="*/ 22 h 138"/>
                  <a:gd name="T100" fmla="*/ 50 w 240"/>
                  <a:gd name="T101" fmla="*/ 23 h 138"/>
                  <a:gd name="T102" fmla="*/ 50 w 240"/>
                  <a:gd name="T103" fmla="*/ 24 h 138"/>
                  <a:gd name="T104" fmla="*/ 49 w 240"/>
                  <a:gd name="T105" fmla="*/ 26 h 138"/>
                  <a:gd name="T106" fmla="*/ 47 w 240"/>
                  <a:gd name="T107" fmla="*/ 26 h 138"/>
                  <a:gd name="T108" fmla="*/ 45 w 240"/>
                  <a:gd name="T109" fmla="*/ 27 h 138"/>
                  <a:gd name="T110" fmla="*/ 44 w 240"/>
                  <a:gd name="T111" fmla="*/ 27 h 138"/>
                  <a:gd name="T112" fmla="*/ 43 w 240"/>
                  <a:gd name="T113" fmla="*/ 28 h 138"/>
                  <a:gd name="T114" fmla="*/ 40 w 240"/>
                  <a:gd name="T115" fmla="*/ 28 h 138"/>
                  <a:gd name="T116" fmla="*/ 39 w 240"/>
                  <a:gd name="T117" fmla="*/ 28 h 138"/>
                  <a:gd name="T118" fmla="*/ 38 w 240"/>
                  <a:gd name="T119" fmla="*/ 28 h 138"/>
                  <a:gd name="T120" fmla="*/ 36 w 240"/>
                  <a:gd name="T121" fmla="*/ 28 h 138"/>
                  <a:gd name="T122" fmla="*/ 36 w 240"/>
                  <a:gd name="T123" fmla="*/ 28 h 138"/>
                  <a:gd name="T124" fmla="*/ 36 w 240"/>
                  <a:gd name="T125" fmla="*/ 28 h 1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0"/>
                  <a:gd name="T190" fmla="*/ 0 h 138"/>
                  <a:gd name="T191" fmla="*/ 240 w 240"/>
                  <a:gd name="T192" fmla="*/ 138 h 1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0" h="138">
                    <a:moveTo>
                      <a:pt x="171" y="138"/>
                    </a:moveTo>
                    <a:lnTo>
                      <a:pt x="152" y="134"/>
                    </a:lnTo>
                    <a:lnTo>
                      <a:pt x="138" y="127"/>
                    </a:lnTo>
                    <a:lnTo>
                      <a:pt x="130" y="118"/>
                    </a:lnTo>
                    <a:lnTo>
                      <a:pt x="124" y="106"/>
                    </a:lnTo>
                    <a:lnTo>
                      <a:pt x="118" y="94"/>
                    </a:lnTo>
                    <a:lnTo>
                      <a:pt x="111" y="84"/>
                    </a:lnTo>
                    <a:lnTo>
                      <a:pt x="102" y="74"/>
                    </a:lnTo>
                    <a:lnTo>
                      <a:pt x="89" y="67"/>
                    </a:lnTo>
                    <a:lnTo>
                      <a:pt x="75" y="68"/>
                    </a:lnTo>
                    <a:lnTo>
                      <a:pt x="64" y="70"/>
                    </a:lnTo>
                    <a:lnTo>
                      <a:pt x="56" y="75"/>
                    </a:lnTo>
                    <a:lnTo>
                      <a:pt x="50" y="81"/>
                    </a:lnTo>
                    <a:lnTo>
                      <a:pt x="46" y="88"/>
                    </a:lnTo>
                    <a:lnTo>
                      <a:pt x="45" y="98"/>
                    </a:lnTo>
                    <a:lnTo>
                      <a:pt x="46" y="111"/>
                    </a:lnTo>
                    <a:lnTo>
                      <a:pt x="50" y="126"/>
                    </a:lnTo>
                    <a:lnTo>
                      <a:pt x="45" y="126"/>
                    </a:lnTo>
                    <a:lnTo>
                      <a:pt x="38" y="126"/>
                    </a:lnTo>
                    <a:lnTo>
                      <a:pt x="31" y="126"/>
                    </a:lnTo>
                    <a:lnTo>
                      <a:pt x="27" y="126"/>
                    </a:lnTo>
                    <a:lnTo>
                      <a:pt x="26" y="104"/>
                    </a:lnTo>
                    <a:lnTo>
                      <a:pt x="23" y="84"/>
                    </a:lnTo>
                    <a:lnTo>
                      <a:pt x="18" y="66"/>
                    </a:lnTo>
                    <a:lnTo>
                      <a:pt x="7" y="47"/>
                    </a:lnTo>
                    <a:lnTo>
                      <a:pt x="3" y="36"/>
                    </a:lnTo>
                    <a:lnTo>
                      <a:pt x="0" y="21"/>
                    </a:lnTo>
                    <a:lnTo>
                      <a:pt x="1" y="7"/>
                    </a:lnTo>
                    <a:lnTo>
                      <a:pt x="11" y="0"/>
                    </a:lnTo>
                    <a:lnTo>
                      <a:pt x="23" y="13"/>
                    </a:lnTo>
                    <a:lnTo>
                      <a:pt x="39" y="24"/>
                    </a:lnTo>
                    <a:lnTo>
                      <a:pt x="58" y="33"/>
                    </a:lnTo>
                    <a:lnTo>
                      <a:pt x="77" y="42"/>
                    </a:lnTo>
                    <a:lnTo>
                      <a:pt x="98" y="47"/>
                    </a:lnTo>
                    <a:lnTo>
                      <a:pt x="120" y="52"/>
                    </a:lnTo>
                    <a:lnTo>
                      <a:pt x="140" y="54"/>
                    </a:lnTo>
                    <a:lnTo>
                      <a:pt x="159" y="55"/>
                    </a:lnTo>
                    <a:lnTo>
                      <a:pt x="162" y="54"/>
                    </a:lnTo>
                    <a:lnTo>
                      <a:pt x="165" y="53"/>
                    </a:lnTo>
                    <a:lnTo>
                      <a:pt x="168" y="52"/>
                    </a:lnTo>
                    <a:lnTo>
                      <a:pt x="173" y="52"/>
                    </a:lnTo>
                    <a:lnTo>
                      <a:pt x="180" y="66"/>
                    </a:lnTo>
                    <a:lnTo>
                      <a:pt x="185" y="76"/>
                    </a:lnTo>
                    <a:lnTo>
                      <a:pt x="190" y="82"/>
                    </a:lnTo>
                    <a:lnTo>
                      <a:pt x="195" y="88"/>
                    </a:lnTo>
                    <a:lnTo>
                      <a:pt x="201" y="91"/>
                    </a:lnTo>
                    <a:lnTo>
                      <a:pt x="210" y="93"/>
                    </a:lnTo>
                    <a:lnTo>
                      <a:pt x="221" y="98"/>
                    </a:lnTo>
                    <a:lnTo>
                      <a:pt x="236" y="103"/>
                    </a:lnTo>
                    <a:lnTo>
                      <a:pt x="240" y="109"/>
                    </a:lnTo>
                    <a:lnTo>
                      <a:pt x="240" y="115"/>
                    </a:lnTo>
                    <a:lnTo>
                      <a:pt x="236" y="121"/>
                    </a:lnTo>
                    <a:lnTo>
                      <a:pt x="231" y="126"/>
                    </a:lnTo>
                    <a:lnTo>
                      <a:pt x="224" y="129"/>
                    </a:lnTo>
                    <a:lnTo>
                      <a:pt x="216" y="132"/>
                    </a:lnTo>
                    <a:lnTo>
                      <a:pt x="209" y="136"/>
                    </a:lnTo>
                    <a:lnTo>
                      <a:pt x="202" y="137"/>
                    </a:lnTo>
                    <a:lnTo>
                      <a:pt x="193" y="138"/>
                    </a:lnTo>
                    <a:lnTo>
                      <a:pt x="186" y="138"/>
                    </a:lnTo>
                    <a:lnTo>
                      <a:pt x="180" y="138"/>
                    </a:lnTo>
                    <a:lnTo>
                      <a:pt x="171" y="138"/>
                    </a:lnTo>
                    <a:close/>
                  </a:path>
                </a:pathLst>
              </a:custGeom>
              <a:solidFill>
                <a:srgbClr val="7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1"/>
              <p:cNvSpPr>
                <a:spLocks/>
              </p:cNvSpPr>
              <p:nvPr/>
            </p:nvSpPr>
            <p:spPr bwMode="auto">
              <a:xfrm>
                <a:off x="2925" y="1532"/>
                <a:ext cx="87" cy="109"/>
              </a:xfrm>
              <a:custGeom>
                <a:avLst/>
                <a:gdLst>
                  <a:gd name="T0" fmla="*/ 35 w 189"/>
                  <a:gd name="T1" fmla="*/ 50 h 240"/>
                  <a:gd name="T2" fmla="*/ 33 w 189"/>
                  <a:gd name="T3" fmla="*/ 49 h 240"/>
                  <a:gd name="T4" fmla="*/ 29 w 189"/>
                  <a:gd name="T5" fmla="*/ 49 h 240"/>
                  <a:gd name="T6" fmla="*/ 27 w 189"/>
                  <a:gd name="T7" fmla="*/ 48 h 240"/>
                  <a:gd name="T8" fmla="*/ 25 w 189"/>
                  <a:gd name="T9" fmla="*/ 46 h 240"/>
                  <a:gd name="T10" fmla="*/ 23 w 189"/>
                  <a:gd name="T11" fmla="*/ 45 h 240"/>
                  <a:gd name="T12" fmla="*/ 21 w 189"/>
                  <a:gd name="T13" fmla="*/ 43 h 240"/>
                  <a:gd name="T14" fmla="*/ 19 w 189"/>
                  <a:gd name="T15" fmla="*/ 41 h 240"/>
                  <a:gd name="T16" fmla="*/ 17 w 189"/>
                  <a:gd name="T17" fmla="*/ 38 h 240"/>
                  <a:gd name="T18" fmla="*/ 17 w 189"/>
                  <a:gd name="T19" fmla="*/ 36 h 240"/>
                  <a:gd name="T20" fmla="*/ 16 w 189"/>
                  <a:gd name="T21" fmla="*/ 32 h 240"/>
                  <a:gd name="T22" fmla="*/ 16 w 189"/>
                  <a:gd name="T23" fmla="*/ 29 h 240"/>
                  <a:gd name="T24" fmla="*/ 15 w 189"/>
                  <a:gd name="T25" fmla="*/ 25 h 240"/>
                  <a:gd name="T26" fmla="*/ 13 w 189"/>
                  <a:gd name="T27" fmla="*/ 23 h 240"/>
                  <a:gd name="T28" fmla="*/ 12 w 189"/>
                  <a:gd name="T29" fmla="*/ 21 h 240"/>
                  <a:gd name="T30" fmla="*/ 9 w 189"/>
                  <a:gd name="T31" fmla="*/ 20 h 240"/>
                  <a:gd name="T32" fmla="*/ 6 w 189"/>
                  <a:gd name="T33" fmla="*/ 21 h 240"/>
                  <a:gd name="T34" fmla="*/ 5 w 189"/>
                  <a:gd name="T35" fmla="*/ 23 h 240"/>
                  <a:gd name="T36" fmla="*/ 4 w 189"/>
                  <a:gd name="T37" fmla="*/ 25 h 240"/>
                  <a:gd name="T38" fmla="*/ 3 w 189"/>
                  <a:gd name="T39" fmla="*/ 27 h 240"/>
                  <a:gd name="T40" fmla="*/ 3 w 189"/>
                  <a:gd name="T41" fmla="*/ 28 h 240"/>
                  <a:gd name="T42" fmla="*/ 2 w 189"/>
                  <a:gd name="T43" fmla="*/ 27 h 240"/>
                  <a:gd name="T44" fmla="*/ 1 w 189"/>
                  <a:gd name="T45" fmla="*/ 26 h 240"/>
                  <a:gd name="T46" fmla="*/ 0 w 189"/>
                  <a:gd name="T47" fmla="*/ 26 h 240"/>
                  <a:gd name="T48" fmla="*/ 0 w 189"/>
                  <a:gd name="T49" fmla="*/ 26 h 240"/>
                  <a:gd name="T50" fmla="*/ 0 w 189"/>
                  <a:gd name="T51" fmla="*/ 25 h 240"/>
                  <a:gd name="T52" fmla="*/ 0 w 189"/>
                  <a:gd name="T53" fmla="*/ 25 h 240"/>
                  <a:gd name="T54" fmla="*/ 1 w 189"/>
                  <a:gd name="T55" fmla="*/ 24 h 240"/>
                  <a:gd name="T56" fmla="*/ 3 w 189"/>
                  <a:gd name="T57" fmla="*/ 21 h 240"/>
                  <a:gd name="T58" fmla="*/ 3 w 189"/>
                  <a:gd name="T59" fmla="*/ 20 h 240"/>
                  <a:gd name="T60" fmla="*/ 3 w 189"/>
                  <a:gd name="T61" fmla="*/ 16 h 240"/>
                  <a:gd name="T62" fmla="*/ 4 w 189"/>
                  <a:gd name="T63" fmla="*/ 13 h 240"/>
                  <a:gd name="T64" fmla="*/ 5 w 189"/>
                  <a:gd name="T65" fmla="*/ 10 h 240"/>
                  <a:gd name="T66" fmla="*/ 6 w 189"/>
                  <a:gd name="T67" fmla="*/ 6 h 240"/>
                  <a:gd name="T68" fmla="*/ 6 w 189"/>
                  <a:gd name="T69" fmla="*/ 3 h 240"/>
                  <a:gd name="T70" fmla="*/ 8 w 189"/>
                  <a:gd name="T71" fmla="*/ 1 h 240"/>
                  <a:gd name="T72" fmla="*/ 11 w 189"/>
                  <a:gd name="T73" fmla="*/ 0 h 240"/>
                  <a:gd name="T74" fmla="*/ 11 w 189"/>
                  <a:gd name="T75" fmla="*/ 3 h 240"/>
                  <a:gd name="T76" fmla="*/ 11 w 189"/>
                  <a:gd name="T77" fmla="*/ 5 h 240"/>
                  <a:gd name="T78" fmla="*/ 12 w 189"/>
                  <a:gd name="T79" fmla="*/ 8 h 240"/>
                  <a:gd name="T80" fmla="*/ 12 w 189"/>
                  <a:gd name="T81" fmla="*/ 10 h 240"/>
                  <a:gd name="T82" fmla="*/ 13 w 189"/>
                  <a:gd name="T83" fmla="*/ 13 h 240"/>
                  <a:gd name="T84" fmla="*/ 15 w 189"/>
                  <a:gd name="T85" fmla="*/ 15 h 240"/>
                  <a:gd name="T86" fmla="*/ 16 w 189"/>
                  <a:gd name="T87" fmla="*/ 18 h 240"/>
                  <a:gd name="T88" fmla="*/ 18 w 189"/>
                  <a:gd name="T89" fmla="*/ 20 h 240"/>
                  <a:gd name="T90" fmla="*/ 19 w 189"/>
                  <a:gd name="T91" fmla="*/ 22 h 240"/>
                  <a:gd name="T92" fmla="*/ 21 w 189"/>
                  <a:gd name="T93" fmla="*/ 24 h 240"/>
                  <a:gd name="T94" fmla="*/ 22 w 189"/>
                  <a:gd name="T95" fmla="*/ 26 h 240"/>
                  <a:gd name="T96" fmla="*/ 23 w 189"/>
                  <a:gd name="T97" fmla="*/ 27 h 240"/>
                  <a:gd name="T98" fmla="*/ 25 w 189"/>
                  <a:gd name="T99" fmla="*/ 29 h 240"/>
                  <a:gd name="T100" fmla="*/ 27 w 189"/>
                  <a:gd name="T101" fmla="*/ 29 h 240"/>
                  <a:gd name="T102" fmla="*/ 29 w 189"/>
                  <a:gd name="T103" fmla="*/ 30 h 240"/>
                  <a:gd name="T104" fmla="*/ 32 w 189"/>
                  <a:gd name="T105" fmla="*/ 30 h 240"/>
                  <a:gd name="T106" fmla="*/ 33 w 189"/>
                  <a:gd name="T107" fmla="*/ 34 h 240"/>
                  <a:gd name="T108" fmla="*/ 33 w 189"/>
                  <a:gd name="T109" fmla="*/ 37 h 240"/>
                  <a:gd name="T110" fmla="*/ 35 w 189"/>
                  <a:gd name="T111" fmla="*/ 40 h 240"/>
                  <a:gd name="T112" fmla="*/ 38 w 189"/>
                  <a:gd name="T113" fmla="*/ 43 h 240"/>
                  <a:gd name="T114" fmla="*/ 40 w 189"/>
                  <a:gd name="T115" fmla="*/ 45 h 240"/>
                  <a:gd name="T116" fmla="*/ 40 w 189"/>
                  <a:gd name="T117" fmla="*/ 47 h 240"/>
                  <a:gd name="T118" fmla="*/ 39 w 189"/>
                  <a:gd name="T119" fmla="*/ 49 h 240"/>
                  <a:gd name="T120" fmla="*/ 35 w 189"/>
                  <a:gd name="T121" fmla="*/ 50 h 240"/>
                  <a:gd name="T122" fmla="*/ 35 w 189"/>
                  <a:gd name="T123" fmla="*/ 50 h 240"/>
                  <a:gd name="T124" fmla="*/ 35 w 189"/>
                  <a:gd name="T125" fmla="*/ 50 h 2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
                  <a:gd name="T190" fmla="*/ 0 h 240"/>
                  <a:gd name="T191" fmla="*/ 189 w 189"/>
                  <a:gd name="T192" fmla="*/ 240 h 2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 h="240">
                    <a:moveTo>
                      <a:pt x="168" y="240"/>
                    </a:moveTo>
                    <a:lnTo>
                      <a:pt x="154" y="238"/>
                    </a:lnTo>
                    <a:lnTo>
                      <a:pt x="140" y="236"/>
                    </a:lnTo>
                    <a:lnTo>
                      <a:pt x="129" y="231"/>
                    </a:lnTo>
                    <a:lnTo>
                      <a:pt x="117" y="225"/>
                    </a:lnTo>
                    <a:lnTo>
                      <a:pt x="107" y="217"/>
                    </a:lnTo>
                    <a:lnTo>
                      <a:pt x="99" y="209"/>
                    </a:lnTo>
                    <a:lnTo>
                      <a:pt x="90" y="199"/>
                    </a:lnTo>
                    <a:lnTo>
                      <a:pt x="83" y="186"/>
                    </a:lnTo>
                    <a:lnTo>
                      <a:pt x="80" y="173"/>
                    </a:lnTo>
                    <a:lnTo>
                      <a:pt x="77" y="157"/>
                    </a:lnTo>
                    <a:lnTo>
                      <a:pt x="73" y="141"/>
                    </a:lnTo>
                    <a:lnTo>
                      <a:pt x="69" y="124"/>
                    </a:lnTo>
                    <a:lnTo>
                      <a:pt x="63" y="111"/>
                    </a:lnTo>
                    <a:lnTo>
                      <a:pt x="54" y="102"/>
                    </a:lnTo>
                    <a:lnTo>
                      <a:pt x="42" y="99"/>
                    </a:lnTo>
                    <a:lnTo>
                      <a:pt x="27" y="104"/>
                    </a:lnTo>
                    <a:lnTo>
                      <a:pt x="24" y="110"/>
                    </a:lnTo>
                    <a:lnTo>
                      <a:pt x="20" y="122"/>
                    </a:lnTo>
                    <a:lnTo>
                      <a:pt x="16" y="131"/>
                    </a:lnTo>
                    <a:lnTo>
                      <a:pt x="12" y="135"/>
                    </a:lnTo>
                    <a:lnTo>
                      <a:pt x="10" y="131"/>
                    </a:lnTo>
                    <a:lnTo>
                      <a:pt x="7" y="127"/>
                    </a:lnTo>
                    <a:lnTo>
                      <a:pt x="3" y="126"/>
                    </a:lnTo>
                    <a:lnTo>
                      <a:pt x="0" y="125"/>
                    </a:lnTo>
                    <a:lnTo>
                      <a:pt x="1" y="123"/>
                    </a:lnTo>
                    <a:lnTo>
                      <a:pt x="3" y="119"/>
                    </a:lnTo>
                    <a:lnTo>
                      <a:pt x="7" y="114"/>
                    </a:lnTo>
                    <a:lnTo>
                      <a:pt x="12" y="104"/>
                    </a:lnTo>
                    <a:lnTo>
                      <a:pt x="15" y="94"/>
                    </a:lnTo>
                    <a:lnTo>
                      <a:pt x="16" y="79"/>
                    </a:lnTo>
                    <a:lnTo>
                      <a:pt x="18" y="63"/>
                    </a:lnTo>
                    <a:lnTo>
                      <a:pt x="22" y="46"/>
                    </a:lnTo>
                    <a:lnTo>
                      <a:pt x="25" y="30"/>
                    </a:lnTo>
                    <a:lnTo>
                      <a:pt x="31" y="16"/>
                    </a:lnTo>
                    <a:lnTo>
                      <a:pt x="39" y="5"/>
                    </a:lnTo>
                    <a:lnTo>
                      <a:pt x="50" y="0"/>
                    </a:lnTo>
                    <a:lnTo>
                      <a:pt x="50" y="15"/>
                    </a:lnTo>
                    <a:lnTo>
                      <a:pt x="52" y="27"/>
                    </a:lnTo>
                    <a:lnTo>
                      <a:pt x="54" y="39"/>
                    </a:lnTo>
                    <a:lnTo>
                      <a:pt x="57" y="50"/>
                    </a:lnTo>
                    <a:lnTo>
                      <a:pt x="62" y="61"/>
                    </a:lnTo>
                    <a:lnTo>
                      <a:pt x="69" y="72"/>
                    </a:lnTo>
                    <a:lnTo>
                      <a:pt x="76" y="85"/>
                    </a:lnTo>
                    <a:lnTo>
                      <a:pt x="85" y="100"/>
                    </a:lnTo>
                    <a:lnTo>
                      <a:pt x="91" y="108"/>
                    </a:lnTo>
                    <a:lnTo>
                      <a:pt x="98" y="116"/>
                    </a:lnTo>
                    <a:lnTo>
                      <a:pt x="105" y="125"/>
                    </a:lnTo>
                    <a:lnTo>
                      <a:pt x="111" y="132"/>
                    </a:lnTo>
                    <a:lnTo>
                      <a:pt x="120" y="138"/>
                    </a:lnTo>
                    <a:lnTo>
                      <a:pt x="129" y="142"/>
                    </a:lnTo>
                    <a:lnTo>
                      <a:pt x="139" y="145"/>
                    </a:lnTo>
                    <a:lnTo>
                      <a:pt x="152" y="144"/>
                    </a:lnTo>
                    <a:lnTo>
                      <a:pt x="154" y="165"/>
                    </a:lnTo>
                    <a:lnTo>
                      <a:pt x="156" y="179"/>
                    </a:lnTo>
                    <a:lnTo>
                      <a:pt x="163" y="191"/>
                    </a:lnTo>
                    <a:lnTo>
                      <a:pt x="181" y="206"/>
                    </a:lnTo>
                    <a:lnTo>
                      <a:pt x="186" y="217"/>
                    </a:lnTo>
                    <a:lnTo>
                      <a:pt x="189" y="228"/>
                    </a:lnTo>
                    <a:lnTo>
                      <a:pt x="183" y="236"/>
                    </a:lnTo>
                    <a:lnTo>
                      <a:pt x="168" y="240"/>
                    </a:lnTo>
                    <a:close/>
                  </a:path>
                </a:pathLst>
              </a:custGeom>
              <a:solidFill>
                <a:srgbClr val="7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2"/>
              <p:cNvSpPr>
                <a:spLocks/>
              </p:cNvSpPr>
              <p:nvPr/>
            </p:nvSpPr>
            <p:spPr bwMode="auto">
              <a:xfrm>
                <a:off x="3147" y="1313"/>
                <a:ext cx="128" cy="328"/>
              </a:xfrm>
              <a:custGeom>
                <a:avLst/>
                <a:gdLst>
                  <a:gd name="T0" fmla="*/ 50 w 280"/>
                  <a:gd name="T1" fmla="*/ 148 h 726"/>
                  <a:gd name="T2" fmla="*/ 43 w 280"/>
                  <a:gd name="T3" fmla="*/ 146 h 726"/>
                  <a:gd name="T4" fmla="*/ 36 w 280"/>
                  <a:gd name="T5" fmla="*/ 143 h 726"/>
                  <a:gd name="T6" fmla="*/ 29 w 280"/>
                  <a:gd name="T7" fmla="*/ 138 h 726"/>
                  <a:gd name="T8" fmla="*/ 27 w 280"/>
                  <a:gd name="T9" fmla="*/ 131 h 726"/>
                  <a:gd name="T10" fmla="*/ 26 w 280"/>
                  <a:gd name="T11" fmla="*/ 121 h 726"/>
                  <a:gd name="T12" fmla="*/ 23 w 280"/>
                  <a:gd name="T13" fmla="*/ 112 h 726"/>
                  <a:gd name="T14" fmla="*/ 20 w 280"/>
                  <a:gd name="T15" fmla="*/ 103 h 726"/>
                  <a:gd name="T16" fmla="*/ 16 w 280"/>
                  <a:gd name="T17" fmla="*/ 94 h 726"/>
                  <a:gd name="T18" fmla="*/ 12 w 280"/>
                  <a:gd name="T19" fmla="*/ 85 h 726"/>
                  <a:gd name="T20" fmla="*/ 8 w 280"/>
                  <a:gd name="T21" fmla="*/ 77 h 726"/>
                  <a:gd name="T22" fmla="*/ 5 w 280"/>
                  <a:gd name="T23" fmla="*/ 68 h 726"/>
                  <a:gd name="T24" fmla="*/ 2 w 280"/>
                  <a:gd name="T25" fmla="*/ 57 h 726"/>
                  <a:gd name="T26" fmla="*/ 0 w 280"/>
                  <a:gd name="T27" fmla="*/ 45 h 726"/>
                  <a:gd name="T28" fmla="*/ 1 w 280"/>
                  <a:gd name="T29" fmla="*/ 33 h 726"/>
                  <a:gd name="T30" fmla="*/ 3 w 280"/>
                  <a:gd name="T31" fmla="*/ 17 h 726"/>
                  <a:gd name="T32" fmla="*/ 5 w 280"/>
                  <a:gd name="T33" fmla="*/ 11 h 726"/>
                  <a:gd name="T34" fmla="*/ 12 w 280"/>
                  <a:gd name="T35" fmla="*/ 9 h 726"/>
                  <a:gd name="T36" fmla="*/ 20 w 280"/>
                  <a:gd name="T37" fmla="*/ 6 h 726"/>
                  <a:gd name="T38" fmla="*/ 27 w 280"/>
                  <a:gd name="T39" fmla="*/ 2 h 726"/>
                  <a:gd name="T40" fmla="*/ 29 w 280"/>
                  <a:gd name="T41" fmla="*/ 0 h 726"/>
                  <a:gd name="T42" fmla="*/ 30 w 280"/>
                  <a:gd name="T43" fmla="*/ 0 h 726"/>
                  <a:gd name="T44" fmla="*/ 31 w 280"/>
                  <a:gd name="T45" fmla="*/ 5 h 726"/>
                  <a:gd name="T46" fmla="*/ 30 w 280"/>
                  <a:gd name="T47" fmla="*/ 16 h 726"/>
                  <a:gd name="T48" fmla="*/ 30 w 280"/>
                  <a:gd name="T49" fmla="*/ 25 h 726"/>
                  <a:gd name="T50" fmla="*/ 29 w 280"/>
                  <a:gd name="T51" fmla="*/ 33 h 726"/>
                  <a:gd name="T52" fmla="*/ 30 w 280"/>
                  <a:gd name="T53" fmla="*/ 47 h 726"/>
                  <a:gd name="T54" fmla="*/ 32 w 280"/>
                  <a:gd name="T55" fmla="*/ 68 h 726"/>
                  <a:gd name="T56" fmla="*/ 35 w 280"/>
                  <a:gd name="T57" fmla="*/ 89 h 726"/>
                  <a:gd name="T58" fmla="*/ 39 w 280"/>
                  <a:gd name="T59" fmla="*/ 110 h 726"/>
                  <a:gd name="T60" fmla="*/ 43 w 280"/>
                  <a:gd name="T61" fmla="*/ 124 h 726"/>
                  <a:gd name="T62" fmla="*/ 47 w 280"/>
                  <a:gd name="T63" fmla="*/ 131 h 726"/>
                  <a:gd name="T64" fmla="*/ 51 w 280"/>
                  <a:gd name="T65" fmla="*/ 137 h 726"/>
                  <a:gd name="T66" fmla="*/ 56 w 280"/>
                  <a:gd name="T67" fmla="*/ 143 h 726"/>
                  <a:gd name="T68" fmla="*/ 58 w 280"/>
                  <a:gd name="T69" fmla="*/ 147 h 726"/>
                  <a:gd name="T70" fmla="*/ 56 w 280"/>
                  <a:gd name="T71" fmla="*/ 148 h 726"/>
                  <a:gd name="T72" fmla="*/ 54 w 280"/>
                  <a:gd name="T73" fmla="*/ 148 h 7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0"/>
                  <a:gd name="T112" fmla="*/ 0 h 726"/>
                  <a:gd name="T113" fmla="*/ 280 w 280"/>
                  <a:gd name="T114" fmla="*/ 726 h 7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0" h="726">
                    <a:moveTo>
                      <a:pt x="259" y="726"/>
                    </a:moveTo>
                    <a:lnTo>
                      <a:pt x="241" y="723"/>
                    </a:lnTo>
                    <a:lnTo>
                      <a:pt x="222" y="719"/>
                    </a:lnTo>
                    <a:lnTo>
                      <a:pt x="204" y="714"/>
                    </a:lnTo>
                    <a:lnTo>
                      <a:pt x="187" y="707"/>
                    </a:lnTo>
                    <a:lnTo>
                      <a:pt x="170" y="699"/>
                    </a:lnTo>
                    <a:lnTo>
                      <a:pt x="155" y="689"/>
                    </a:lnTo>
                    <a:lnTo>
                      <a:pt x="140" y="678"/>
                    </a:lnTo>
                    <a:lnTo>
                      <a:pt x="128" y="664"/>
                    </a:lnTo>
                    <a:lnTo>
                      <a:pt x="128" y="640"/>
                    </a:lnTo>
                    <a:lnTo>
                      <a:pt x="125" y="617"/>
                    </a:lnTo>
                    <a:lnTo>
                      <a:pt x="122" y="594"/>
                    </a:lnTo>
                    <a:lnTo>
                      <a:pt x="117" y="571"/>
                    </a:lnTo>
                    <a:lnTo>
                      <a:pt x="112" y="549"/>
                    </a:lnTo>
                    <a:lnTo>
                      <a:pt x="105" y="527"/>
                    </a:lnTo>
                    <a:lnTo>
                      <a:pt x="97" y="505"/>
                    </a:lnTo>
                    <a:lnTo>
                      <a:pt x="87" y="484"/>
                    </a:lnTo>
                    <a:lnTo>
                      <a:pt x="77" y="463"/>
                    </a:lnTo>
                    <a:lnTo>
                      <a:pt x="68" y="441"/>
                    </a:lnTo>
                    <a:lnTo>
                      <a:pt x="59" y="419"/>
                    </a:lnTo>
                    <a:lnTo>
                      <a:pt x="49" y="397"/>
                    </a:lnTo>
                    <a:lnTo>
                      <a:pt x="40" y="376"/>
                    </a:lnTo>
                    <a:lnTo>
                      <a:pt x="31" y="354"/>
                    </a:lnTo>
                    <a:lnTo>
                      <a:pt x="23" y="332"/>
                    </a:lnTo>
                    <a:lnTo>
                      <a:pt x="14" y="311"/>
                    </a:lnTo>
                    <a:lnTo>
                      <a:pt x="8" y="281"/>
                    </a:lnTo>
                    <a:lnTo>
                      <a:pt x="3" y="252"/>
                    </a:lnTo>
                    <a:lnTo>
                      <a:pt x="1" y="222"/>
                    </a:lnTo>
                    <a:lnTo>
                      <a:pt x="0" y="193"/>
                    </a:lnTo>
                    <a:lnTo>
                      <a:pt x="6" y="159"/>
                    </a:lnTo>
                    <a:lnTo>
                      <a:pt x="11" y="122"/>
                    </a:lnTo>
                    <a:lnTo>
                      <a:pt x="13" y="85"/>
                    </a:lnTo>
                    <a:lnTo>
                      <a:pt x="5" y="54"/>
                    </a:lnTo>
                    <a:lnTo>
                      <a:pt x="21" y="53"/>
                    </a:lnTo>
                    <a:lnTo>
                      <a:pt x="38" y="49"/>
                    </a:lnTo>
                    <a:lnTo>
                      <a:pt x="58" y="45"/>
                    </a:lnTo>
                    <a:lnTo>
                      <a:pt x="77" y="38"/>
                    </a:lnTo>
                    <a:lnTo>
                      <a:pt x="96" y="30"/>
                    </a:lnTo>
                    <a:lnTo>
                      <a:pt x="114" y="22"/>
                    </a:lnTo>
                    <a:lnTo>
                      <a:pt x="128" y="11"/>
                    </a:lnTo>
                    <a:lnTo>
                      <a:pt x="139" y="0"/>
                    </a:lnTo>
                    <a:lnTo>
                      <a:pt x="142" y="0"/>
                    </a:lnTo>
                    <a:lnTo>
                      <a:pt x="143" y="0"/>
                    </a:lnTo>
                    <a:lnTo>
                      <a:pt x="146" y="24"/>
                    </a:lnTo>
                    <a:lnTo>
                      <a:pt x="146" y="50"/>
                    </a:lnTo>
                    <a:lnTo>
                      <a:pt x="145" y="77"/>
                    </a:lnTo>
                    <a:lnTo>
                      <a:pt x="143" y="104"/>
                    </a:lnTo>
                    <a:lnTo>
                      <a:pt x="142" y="122"/>
                    </a:lnTo>
                    <a:lnTo>
                      <a:pt x="142" y="140"/>
                    </a:lnTo>
                    <a:lnTo>
                      <a:pt x="140" y="159"/>
                    </a:lnTo>
                    <a:lnTo>
                      <a:pt x="139" y="177"/>
                    </a:lnTo>
                    <a:lnTo>
                      <a:pt x="142" y="229"/>
                    </a:lnTo>
                    <a:lnTo>
                      <a:pt x="146" y="281"/>
                    </a:lnTo>
                    <a:lnTo>
                      <a:pt x="152" y="332"/>
                    </a:lnTo>
                    <a:lnTo>
                      <a:pt x="159" y="384"/>
                    </a:lnTo>
                    <a:lnTo>
                      <a:pt x="167" y="436"/>
                    </a:lnTo>
                    <a:lnTo>
                      <a:pt x="177" y="488"/>
                    </a:lnTo>
                    <a:lnTo>
                      <a:pt x="188" y="540"/>
                    </a:lnTo>
                    <a:lnTo>
                      <a:pt x="200" y="590"/>
                    </a:lnTo>
                    <a:lnTo>
                      <a:pt x="206" y="607"/>
                    </a:lnTo>
                    <a:lnTo>
                      <a:pt x="214" y="623"/>
                    </a:lnTo>
                    <a:lnTo>
                      <a:pt x="225" y="639"/>
                    </a:lnTo>
                    <a:lnTo>
                      <a:pt x="235" y="655"/>
                    </a:lnTo>
                    <a:lnTo>
                      <a:pt x="246" y="670"/>
                    </a:lnTo>
                    <a:lnTo>
                      <a:pt x="258" y="686"/>
                    </a:lnTo>
                    <a:lnTo>
                      <a:pt x="269" y="701"/>
                    </a:lnTo>
                    <a:lnTo>
                      <a:pt x="280" y="716"/>
                    </a:lnTo>
                    <a:lnTo>
                      <a:pt x="278" y="722"/>
                    </a:lnTo>
                    <a:lnTo>
                      <a:pt x="273" y="724"/>
                    </a:lnTo>
                    <a:lnTo>
                      <a:pt x="266" y="725"/>
                    </a:lnTo>
                    <a:lnTo>
                      <a:pt x="259" y="726"/>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3"/>
              <p:cNvSpPr>
                <a:spLocks/>
              </p:cNvSpPr>
              <p:nvPr/>
            </p:nvSpPr>
            <p:spPr bwMode="auto">
              <a:xfrm>
                <a:off x="2952" y="1327"/>
                <a:ext cx="197" cy="266"/>
              </a:xfrm>
              <a:custGeom>
                <a:avLst/>
                <a:gdLst>
                  <a:gd name="T0" fmla="*/ 13 w 430"/>
                  <a:gd name="T1" fmla="*/ 118 h 590"/>
                  <a:gd name="T2" fmla="*/ 6 w 430"/>
                  <a:gd name="T3" fmla="*/ 112 h 590"/>
                  <a:gd name="T4" fmla="*/ 2 w 430"/>
                  <a:gd name="T5" fmla="*/ 103 h 590"/>
                  <a:gd name="T6" fmla="*/ 0 w 430"/>
                  <a:gd name="T7" fmla="*/ 94 h 590"/>
                  <a:gd name="T8" fmla="*/ 7 w 430"/>
                  <a:gd name="T9" fmla="*/ 85 h 590"/>
                  <a:gd name="T10" fmla="*/ 19 w 430"/>
                  <a:gd name="T11" fmla="*/ 73 h 590"/>
                  <a:gd name="T12" fmla="*/ 28 w 430"/>
                  <a:gd name="T13" fmla="*/ 58 h 590"/>
                  <a:gd name="T14" fmla="*/ 34 w 430"/>
                  <a:gd name="T15" fmla="*/ 42 h 590"/>
                  <a:gd name="T16" fmla="*/ 38 w 430"/>
                  <a:gd name="T17" fmla="*/ 31 h 590"/>
                  <a:gd name="T18" fmla="*/ 40 w 430"/>
                  <a:gd name="T19" fmla="*/ 26 h 590"/>
                  <a:gd name="T20" fmla="*/ 43 w 430"/>
                  <a:gd name="T21" fmla="*/ 24 h 590"/>
                  <a:gd name="T22" fmla="*/ 43 w 430"/>
                  <a:gd name="T23" fmla="*/ 24 h 590"/>
                  <a:gd name="T24" fmla="*/ 45 w 430"/>
                  <a:gd name="T25" fmla="*/ 21 h 590"/>
                  <a:gd name="T26" fmla="*/ 51 w 430"/>
                  <a:gd name="T27" fmla="*/ 16 h 590"/>
                  <a:gd name="T28" fmla="*/ 56 w 430"/>
                  <a:gd name="T29" fmla="*/ 9 h 590"/>
                  <a:gd name="T30" fmla="*/ 61 w 430"/>
                  <a:gd name="T31" fmla="*/ 4 h 590"/>
                  <a:gd name="T32" fmla="*/ 63 w 430"/>
                  <a:gd name="T33" fmla="*/ 0 h 590"/>
                  <a:gd name="T34" fmla="*/ 63 w 430"/>
                  <a:gd name="T35" fmla="*/ 0 h 590"/>
                  <a:gd name="T36" fmla="*/ 66 w 430"/>
                  <a:gd name="T37" fmla="*/ 1 h 590"/>
                  <a:gd name="T38" fmla="*/ 72 w 430"/>
                  <a:gd name="T39" fmla="*/ 4 h 590"/>
                  <a:gd name="T40" fmla="*/ 78 w 430"/>
                  <a:gd name="T41" fmla="*/ 5 h 590"/>
                  <a:gd name="T42" fmla="*/ 85 w 430"/>
                  <a:gd name="T43" fmla="*/ 5 h 590"/>
                  <a:gd name="T44" fmla="*/ 89 w 430"/>
                  <a:gd name="T45" fmla="*/ 7 h 590"/>
                  <a:gd name="T46" fmla="*/ 90 w 430"/>
                  <a:gd name="T47" fmla="*/ 10 h 590"/>
                  <a:gd name="T48" fmla="*/ 88 w 430"/>
                  <a:gd name="T49" fmla="*/ 14 h 590"/>
                  <a:gd name="T50" fmla="*/ 85 w 430"/>
                  <a:gd name="T51" fmla="*/ 19 h 590"/>
                  <a:gd name="T52" fmla="*/ 82 w 430"/>
                  <a:gd name="T53" fmla="*/ 23 h 590"/>
                  <a:gd name="T54" fmla="*/ 78 w 430"/>
                  <a:gd name="T55" fmla="*/ 27 h 590"/>
                  <a:gd name="T56" fmla="*/ 73 w 430"/>
                  <a:gd name="T57" fmla="*/ 32 h 590"/>
                  <a:gd name="T58" fmla="*/ 67 w 430"/>
                  <a:gd name="T59" fmla="*/ 41 h 590"/>
                  <a:gd name="T60" fmla="*/ 60 w 430"/>
                  <a:gd name="T61" fmla="*/ 48 h 590"/>
                  <a:gd name="T62" fmla="*/ 53 w 430"/>
                  <a:gd name="T63" fmla="*/ 56 h 590"/>
                  <a:gd name="T64" fmla="*/ 46 w 430"/>
                  <a:gd name="T65" fmla="*/ 63 h 590"/>
                  <a:gd name="T66" fmla="*/ 39 w 430"/>
                  <a:gd name="T67" fmla="*/ 70 h 590"/>
                  <a:gd name="T68" fmla="*/ 33 w 430"/>
                  <a:gd name="T69" fmla="*/ 78 h 590"/>
                  <a:gd name="T70" fmla="*/ 27 w 430"/>
                  <a:gd name="T71" fmla="*/ 86 h 590"/>
                  <a:gd name="T72" fmla="*/ 22 w 430"/>
                  <a:gd name="T73" fmla="*/ 94 h 590"/>
                  <a:gd name="T74" fmla="*/ 19 w 430"/>
                  <a:gd name="T75" fmla="*/ 101 h 590"/>
                  <a:gd name="T76" fmla="*/ 18 w 430"/>
                  <a:gd name="T77" fmla="*/ 107 h 590"/>
                  <a:gd name="T78" fmla="*/ 18 w 430"/>
                  <a:gd name="T79" fmla="*/ 115 h 590"/>
                  <a:gd name="T80" fmla="*/ 18 w 430"/>
                  <a:gd name="T81" fmla="*/ 119 h 590"/>
                  <a:gd name="T82" fmla="*/ 17 w 430"/>
                  <a:gd name="T83" fmla="*/ 120 h 590"/>
                  <a:gd name="T84" fmla="*/ 16 w 430"/>
                  <a:gd name="T85" fmla="*/ 120 h 5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0"/>
                  <a:gd name="T130" fmla="*/ 0 h 590"/>
                  <a:gd name="T131" fmla="*/ 430 w 430"/>
                  <a:gd name="T132" fmla="*/ 590 h 5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0" h="590">
                    <a:moveTo>
                      <a:pt x="79" y="590"/>
                    </a:moveTo>
                    <a:lnTo>
                      <a:pt x="62" y="582"/>
                    </a:lnTo>
                    <a:lnTo>
                      <a:pt x="46" y="570"/>
                    </a:lnTo>
                    <a:lnTo>
                      <a:pt x="31" y="551"/>
                    </a:lnTo>
                    <a:lnTo>
                      <a:pt x="18" y="530"/>
                    </a:lnTo>
                    <a:lnTo>
                      <a:pt x="9" y="507"/>
                    </a:lnTo>
                    <a:lnTo>
                      <a:pt x="2" y="484"/>
                    </a:lnTo>
                    <a:lnTo>
                      <a:pt x="0" y="464"/>
                    </a:lnTo>
                    <a:lnTo>
                      <a:pt x="2" y="444"/>
                    </a:lnTo>
                    <a:lnTo>
                      <a:pt x="34" y="420"/>
                    </a:lnTo>
                    <a:lnTo>
                      <a:pt x="64" y="391"/>
                    </a:lnTo>
                    <a:lnTo>
                      <a:pt x="89" y="358"/>
                    </a:lnTo>
                    <a:lnTo>
                      <a:pt x="114" y="322"/>
                    </a:lnTo>
                    <a:lnTo>
                      <a:pt x="133" y="284"/>
                    </a:lnTo>
                    <a:lnTo>
                      <a:pt x="151" y="245"/>
                    </a:lnTo>
                    <a:lnTo>
                      <a:pt x="163" y="206"/>
                    </a:lnTo>
                    <a:lnTo>
                      <a:pt x="174" y="167"/>
                    </a:lnTo>
                    <a:lnTo>
                      <a:pt x="179" y="153"/>
                    </a:lnTo>
                    <a:lnTo>
                      <a:pt x="186" y="140"/>
                    </a:lnTo>
                    <a:lnTo>
                      <a:pt x="193" y="129"/>
                    </a:lnTo>
                    <a:lnTo>
                      <a:pt x="203" y="121"/>
                    </a:lnTo>
                    <a:lnTo>
                      <a:pt x="203" y="118"/>
                    </a:lnTo>
                    <a:lnTo>
                      <a:pt x="205" y="117"/>
                    </a:lnTo>
                    <a:lnTo>
                      <a:pt x="205" y="116"/>
                    </a:lnTo>
                    <a:lnTo>
                      <a:pt x="217" y="103"/>
                    </a:lnTo>
                    <a:lnTo>
                      <a:pt x="230" y="91"/>
                    </a:lnTo>
                    <a:lnTo>
                      <a:pt x="244" y="77"/>
                    </a:lnTo>
                    <a:lnTo>
                      <a:pt x="256" y="62"/>
                    </a:lnTo>
                    <a:lnTo>
                      <a:pt x="269" y="47"/>
                    </a:lnTo>
                    <a:lnTo>
                      <a:pt x="281" y="32"/>
                    </a:lnTo>
                    <a:lnTo>
                      <a:pt x="291" y="17"/>
                    </a:lnTo>
                    <a:lnTo>
                      <a:pt x="298" y="1"/>
                    </a:lnTo>
                    <a:lnTo>
                      <a:pt x="298" y="0"/>
                    </a:lnTo>
                    <a:lnTo>
                      <a:pt x="299" y="0"/>
                    </a:lnTo>
                    <a:lnTo>
                      <a:pt x="314" y="7"/>
                    </a:lnTo>
                    <a:lnTo>
                      <a:pt x="329" y="12"/>
                    </a:lnTo>
                    <a:lnTo>
                      <a:pt x="343" y="17"/>
                    </a:lnTo>
                    <a:lnTo>
                      <a:pt x="358" y="20"/>
                    </a:lnTo>
                    <a:lnTo>
                      <a:pt x="372" y="24"/>
                    </a:lnTo>
                    <a:lnTo>
                      <a:pt x="387" y="26"/>
                    </a:lnTo>
                    <a:lnTo>
                      <a:pt x="403" y="27"/>
                    </a:lnTo>
                    <a:lnTo>
                      <a:pt x="419" y="27"/>
                    </a:lnTo>
                    <a:lnTo>
                      <a:pt x="426" y="34"/>
                    </a:lnTo>
                    <a:lnTo>
                      <a:pt x="429" y="42"/>
                    </a:lnTo>
                    <a:lnTo>
                      <a:pt x="430" y="51"/>
                    </a:lnTo>
                    <a:lnTo>
                      <a:pt x="427" y="63"/>
                    </a:lnTo>
                    <a:lnTo>
                      <a:pt x="420" y="72"/>
                    </a:lnTo>
                    <a:lnTo>
                      <a:pt x="412" y="83"/>
                    </a:lnTo>
                    <a:lnTo>
                      <a:pt x="404" y="94"/>
                    </a:lnTo>
                    <a:lnTo>
                      <a:pt x="396" y="106"/>
                    </a:lnTo>
                    <a:lnTo>
                      <a:pt x="388" y="116"/>
                    </a:lnTo>
                    <a:lnTo>
                      <a:pt x="380" y="126"/>
                    </a:lnTo>
                    <a:lnTo>
                      <a:pt x="372" y="134"/>
                    </a:lnTo>
                    <a:lnTo>
                      <a:pt x="365" y="140"/>
                    </a:lnTo>
                    <a:lnTo>
                      <a:pt x="350" y="160"/>
                    </a:lnTo>
                    <a:lnTo>
                      <a:pt x="335" y="179"/>
                    </a:lnTo>
                    <a:lnTo>
                      <a:pt x="320" y="199"/>
                    </a:lnTo>
                    <a:lnTo>
                      <a:pt x="304" y="218"/>
                    </a:lnTo>
                    <a:lnTo>
                      <a:pt x="288" y="237"/>
                    </a:lnTo>
                    <a:lnTo>
                      <a:pt x="270" y="255"/>
                    </a:lnTo>
                    <a:lnTo>
                      <a:pt x="254" y="274"/>
                    </a:lnTo>
                    <a:lnTo>
                      <a:pt x="237" y="292"/>
                    </a:lnTo>
                    <a:lnTo>
                      <a:pt x="221" y="311"/>
                    </a:lnTo>
                    <a:lnTo>
                      <a:pt x="203" y="329"/>
                    </a:lnTo>
                    <a:lnTo>
                      <a:pt x="187" y="347"/>
                    </a:lnTo>
                    <a:lnTo>
                      <a:pt x="172" y="366"/>
                    </a:lnTo>
                    <a:lnTo>
                      <a:pt x="156" y="384"/>
                    </a:lnTo>
                    <a:lnTo>
                      <a:pt x="142" y="404"/>
                    </a:lnTo>
                    <a:lnTo>
                      <a:pt x="127" y="423"/>
                    </a:lnTo>
                    <a:lnTo>
                      <a:pt x="115" y="444"/>
                    </a:lnTo>
                    <a:lnTo>
                      <a:pt x="102" y="463"/>
                    </a:lnTo>
                    <a:lnTo>
                      <a:pt x="94" y="480"/>
                    </a:lnTo>
                    <a:lnTo>
                      <a:pt x="89" y="496"/>
                    </a:lnTo>
                    <a:lnTo>
                      <a:pt x="87" y="511"/>
                    </a:lnTo>
                    <a:lnTo>
                      <a:pt x="86" y="527"/>
                    </a:lnTo>
                    <a:lnTo>
                      <a:pt x="87" y="543"/>
                    </a:lnTo>
                    <a:lnTo>
                      <a:pt x="88" y="563"/>
                    </a:lnTo>
                    <a:lnTo>
                      <a:pt x="88" y="585"/>
                    </a:lnTo>
                    <a:lnTo>
                      <a:pt x="86" y="587"/>
                    </a:lnTo>
                    <a:lnTo>
                      <a:pt x="84" y="589"/>
                    </a:lnTo>
                    <a:lnTo>
                      <a:pt x="81" y="590"/>
                    </a:lnTo>
                    <a:lnTo>
                      <a:pt x="79" y="590"/>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4"/>
              <p:cNvSpPr>
                <a:spLocks/>
              </p:cNvSpPr>
              <p:nvPr/>
            </p:nvSpPr>
            <p:spPr bwMode="auto">
              <a:xfrm>
                <a:off x="3223" y="1234"/>
                <a:ext cx="175" cy="135"/>
              </a:xfrm>
              <a:custGeom>
                <a:avLst/>
                <a:gdLst>
                  <a:gd name="T0" fmla="*/ 10 w 384"/>
                  <a:gd name="T1" fmla="*/ 61 h 300"/>
                  <a:gd name="T2" fmla="*/ 10 w 384"/>
                  <a:gd name="T3" fmla="*/ 55 h 300"/>
                  <a:gd name="T4" fmla="*/ 8 w 384"/>
                  <a:gd name="T5" fmla="*/ 50 h 300"/>
                  <a:gd name="T6" fmla="*/ 7 w 384"/>
                  <a:gd name="T7" fmla="*/ 45 h 300"/>
                  <a:gd name="T8" fmla="*/ 5 w 384"/>
                  <a:gd name="T9" fmla="*/ 40 h 300"/>
                  <a:gd name="T10" fmla="*/ 4 w 384"/>
                  <a:gd name="T11" fmla="*/ 34 h 300"/>
                  <a:gd name="T12" fmla="*/ 2 w 384"/>
                  <a:gd name="T13" fmla="*/ 27 h 300"/>
                  <a:gd name="T14" fmla="*/ 0 w 384"/>
                  <a:gd name="T15" fmla="*/ 19 h 300"/>
                  <a:gd name="T16" fmla="*/ 0 w 384"/>
                  <a:gd name="T17" fmla="*/ 13 h 300"/>
                  <a:gd name="T18" fmla="*/ 4 w 384"/>
                  <a:gd name="T19" fmla="*/ 12 h 300"/>
                  <a:gd name="T20" fmla="*/ 8 w 384"/>
                  <a:gd name="T21" fmla="*/ 12 h 300"/>
                  <a:gd name="T22" fmla="*/ 12 w 384"/>
                  <a:gd name="T23" fmla="*/ 11 h 300"/>
                  <a:gd name="T24" fmla="*/ 16 w 384"/>
                  <a:gd name="T25" fmla="*/ 10 h 300"/>
                  <a:gd name="T26" fmla="*/ 21 w 384"/>
                  <a:gd name="T27" fmla="*/ 9 h 300"/>
                  <a:gd name="T28" fmla="*/ 25 w 384"/>
                  <a:gd name="T29" fmla="*/ 9 h 300"/>
                  <a:gd name="T30" fmla="*/ 29 w 384"/>
                  <a:gd name="T31" fmla="*/ 8 h 300"/>
                  <a:gd name="T32" fmla="*/ 33 w 384"/>
                  <a:gd name="T33" fmla="*/ 7 h 300"/>
                  <a:gd name="T34" fmla="*/ 37 w 384"/>
                  <a:gd name="T35" fmla="*/ 6 h 300"/>
                  <a:gd name="T36" fmla="*/ 41 w 384"/>
                  <a:gd name="T37" fmla="*/ 6 h 300"/>
                  <a:gd name="T38" fmla="*/ 46 w 384"/>
                  <a:gd name="T39" fmla="*/ 5 h 300"/>
                  <a:gd name="T40" fmla="*/ 50 w 384"/>
                  <a:gd name="T41" fmla="*/ 4 h 300"/>
                  <a:gd name="T42" fmla="*/ 54 w 384"/>
                  <a:gd name="T43" fmla="*/ 4 h 300"/>
                  <a:gd name="T44" fmla="*/ 58 w 384"/>
                  <a:gd name="T45" fmla="*/ 2 h 300"/>
                  <a:gd name="T46" fmla="*/ 62 w 384"/>
                  <a:gd name="T47" fmla="*/ 2 h 300"/>
                  <a:gd name="T48" fmla="*/ 67 w 384"/>
                  <a:gd name="T49" fmla="*/ 1 h 300"/>
                  <a:gd name="T50" fmla="*/ 68 w 384"/>
                  <a:gd name="T51" fmla="*/ 1 h 300"/>
                  <a:gd name="T52" fmla="*/ 69 w 384"/>
                  <a:gd name="T53" fmla="*/ 0 h 300"/>
                  <a:gd name="T54" fmla="*/ 70 w 384"/>
                  <a:gd name="T55" fmla="*/ 0 h 300"/>
                  <a:gd name="T56" fmla="*/ 72 w 384"/>
                  <a:gd name="T57" fmla="*/ 0 h 300"/>
                  <a:gd name="T58" fmla="*/ 72 w 384"/>
                  <a:gd name="T59" fmla="*/ 3 h 300"/>
                  <a:gd name="T60" fmla="*/ 73 w 384"/>
                  <a:gd name="T61" fmla="*/ 8 h 300"/>
                  <a:gd name="T62" fmla="*/ 75 w 384"/>
                  <a:gd name="T63" fmla="*/ 14 h 300"/>
                  <a:gd name="T64" fmla="*/ 77 w 384"/>
                  <a:gd name="T65" fmla="*/ 25 h 300"/>
                  <a:gd name="T66" fmla="*/ 78 w 384"/>
                  <a:gd name="T67" fmla="*/ 35 h 300"/>
                  <a:gd name="T68" fmla="*/ 79 w 384"/>
                  <a:gd name="T69" fmla="*/ 41 h 300"/>
                  <a:gd name="T70" fmla="*/ 80 w 384"/>
                  <a:gd name="T71" fmla="*/ 45 h 300"/>
                  <a:gd name="T72" fmla="*/ 80 w 384"/>
                  <a:gd name="T73" fmla="*/ 47 h 300"/>
                  <a:gd name="T74" fmla="*/ 76 w 384"/>
                  <a:gd name="T75" fmla="*/ 49 h 300"/>
                  <a:gd name="T76" fmla="*/ 72 w 384"/>
                  <a:gd name="T77" fmla="*/ 50 h 300"/>
                  <a:gd name="T78" fmla="*/ 67 w 384"/>
                  <a:gd name="T79" fmla="*/ 51 h 300"/>
                  <a:gd name="T80" fmla="*/ 63 w 384"/>
                  <a:gd name="T81" fmla="*/ 52 h 300"/>
                  <a:gd name="T82" fmla="*/ 59 w 384"/>
                  <a:gd name="T83" fmla="*/ 54 h 300"/>
                  <a:gd name="T84" fmla="*/ 54 w 384"/>
                  <a:gd name="T85" fmla="*/ 54 h 300"/>
                  <a:gd name="T86" fmla="*/ 50 w 384"/>
                  <a:gd name="T87" fmla="*/ 55 h 300"/>
                  <a:gd name="T88" fmla="*/ 46 w 384"/>
                  <a:gd name="T89" fmla="*/ 56 h 300"/>
                  <a:gd name="T90" fmla="*/ 41 w 384"/>
                  <a:gd name="T91" fmla="*/ 57 h 300"/>
                  <a:gd name="T92" fmla="*/ 37 w 384"/>
                  <a:gd name="T93" fmla="*/ 57 h 300"/>
                  <a:gd name="T94" fmla="*/ 32 w 384"/>
                  <a:gd name="T95" fmla="*/ 58 h 300"/>
                  <a:gd name="T96" fmla="*/ 28 w 384"/>
                  <a:gd name="T97" fmla="*/ 59 h 300"/>
                  <a:gd name="T98" fmla="*/ 23 w 384"/>
                  <a:gd name="T99" fmla="*/ 59 h 300"/>
                  <a:gd name="T100" fmla="*/ 19 w 384"/>
                  <a:gd name="T101" fmla="*/ 59 h 300"/>
                  <a:gd name="T102" fmla="*/ 15 w 384"/>
                  <a:gd name="T103" fmla="*/ 60 h 300"/>
                  <a:gd name="T104" fmla="*/ 10 w 384"/>
                  <a:gd name="T105" fmla="*/ 61 h 300"/>
                  <a:gd name="T106" fmla="*/ 10 w 384"/>
                  <a:gd name="T107" fmla="*/ 61 h 300"/>
                  <a:gd name="T108" fmla="*/ 10 w 384"/>
                  <a:gd name="T109" fmla="*/ 61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300"/>
                  <a:gd name="T167" fmla="*/ 384 w 384"/>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300">
                    <a:moveTo>
                      <a:pt x="50" y="300"/>
                    </a:moveTo>
                    <a:lnTo>
                      <a:pt x="46" y="273"/>
                    </a:lnTo>
                    <a:lnTo>
                      <a:pt x="40" y="248"/>
                    </a:lnTo>
                    <a:lnTo>
                      <a:pt x="33" y="223"/>
                    </a:lnTo>
                    <a:lnTo>
                      <a:pt x="26" y="200"/>
                    </a:lnTo>
                    <a:lnTo>
                      <a:pt x="18" y="166"/>
                    </a:lnTo>
                    <a:lnTo>
                      <a:pt x="10" y="132"/>
                    </a:lnTo>
                    <a:lnTo>
                      <a:pt x="2" y="96"/>
                    </a:lnTo>
                    <a:lnTo>
                      <a:pt x="0" y="64"/>
                    </a:lnTo>
                    <a:lnTo>
                      <a:pt x="19" y="60"/>
                    </a:lnTo>
                    <a:lnTo>
                      <a:pt x="40" y="57"/>
                    </a:lnTo>
                    <a:lnTo>
                      <a:pt x="60" y="55"/>
                    </a:lnTo>
                    <a:lnTo>
                      <a:pt x="79" y="51"/>
                    </a:lnTo>
                    <a:lnTo>
                      <a:pt x="100" y="47"/>
                    </a:lnTo>
                    <a:lnTo>
                      <a:pt x="120" y="43"/>
                    </a:lnTo>
                    <a:lnTo>
                      <a:pt x="140" y="40"/>
                    </a:lnTo>
                    <a:lnTo>
                      <a:pt x="160" y="36"/>
                    </a:lnTo>
                    <a:lnTo>
                      <a:pt x="179" y="32"/>
                    </a:lnTo>
                    <a:lnTo>
                      <a:pt x="200" y="28"/>
                    </a:lnTo>
                    <a:lnTo>
                      <a:pt x="220" y="25"/>
                    </a:lnTo>
                    <a:lnTo>
                      <a:pt x="241" y="20"/>
                    </a:lnTo>
                    <a:lnTo>
                      <a:pt x="260" y="17"/>
                    </a:lnTo>
                    <a:lnTo>
                      <a:pt x="280" y="12"/>
                    </a:lnTo>
                    <a:lnTo>
                      <a:pt x="300" y="9"/>
                    </a:lnTo>
                    <a:lnTo>
                      <a:pt x="320" y="5"/>
                    </a:lnTo>
                    <a:lnTo>
                      <a:pt x="326" y="4"/>
                    </a:lnTo>
                    <a:lnTo>
                      <a:pt x="332" y="2"/>
                    </a:lnTo>
                    <a:lnTo>
                      <a:pt x="338" y="0"/>
                    </a:lnTo>
                    <a:lnTo>
                      <a:pt x="345" y="0"/>
                    </a:lnTo>
                    <a:lnTo>
                      <a:pt x="348" y="15"/>
                    </a:lnTo>
                    <a:lnTo>
                      <a:pt x="352" y="37"/>
                    </a:lnTo>
                    <a:lnTo>
                      <a:pt x="359" y="72"/>
                    </a:lnTo>
                    <a:lnTo>
                      <a:pt x="370" y="123"/>
                    </a:lnTo>
                    <a:lnTo>
                      <a:pt x="376" y="174"/>
                    </a:lnTo>
                    <a:lnTo>
                      <a:pt x="381" y="204"/>
                    </a:lnTo>
                    <a:lnTo>
                      <a:pt x="383" y="223"/>
                    </a:lnTo>
                    <a:lnTo>
                      <a:pt x="384" y="234"/>
                    </a:lnTo>
                    <a:lnTo>
                      <a:pt x="365" y="241"/>
                    </a:lnTo>
                    <a:lnTo>
                      <a:pt x="345" y="248"/>
                    </a:lnTo>
                    <a:lnTo>
                      <a:pt x="325" y="254"/>
                    </a:lnTo>
                    <a:lnTo>
                      <a:pt x="304" y="258"/>
                    </a:lnTo>
                    <a:lnTo>
                      <a:pt x="283" y="264"/>
                    </a:lnTo>
                    <a:lnTo>
                      <a:pt x="262" y="269"/>
                    </a:lnTo>
                    <a:lnTo>
                      <a:pt x="241" y="272"/>
                    </a:lnTo>
                    <a:lnTo>
                      <a:pt x="220" y="276"/>
                    </a:lnTo>
                    <a:lnTo>
                      <a:pt x="198" y="279"/>
                    </a:lnTo>
                    <a:lnTo>
                      <a:pt x="177" y="283"/>
                    </a:lnTo>
                    <a:lnTo>
                      <a:pt x="155" y="286"/>
                    </a:lnTo>
                    <a:lnTo>
                      <a:pt x="135" y="288"/>
                    </a:lnTo>
                    <a:lnTo>
                      <a:pt x="113" y="292"/>
                    </a:lnTo>
                    <a:lnTo>
                      <a:pt x="92" y="294"/>
                    </a:lnTo>
                    <a:lnTo>
                      <a:pt x="71" y="298"/>
                    </a:lnTo>
                    <a:lnTo>
                      <a:pt x="50" y="300"/>
                    </a:lnTo>
                    <a:close/>
                  </a:path>
                </a:pathLst>
              </a:custGeom>
              <a:solidFill>
                <a:srgbClr val="A882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5"/>
              <p:cNvSpPr>
                <a:spLocks/>
              </p:cNvSpPr>
              <p:nvPr/>
            </p:nvSpPr>
            <p:spPr bwMode="auto">
              <a:xfrm>
                <a:off x="3003" y="868"/>
                <a:ext cx="229" cy="467"/>
              </a:xfrm>
              <a:custGeom>
                <a:avLst/>
                <a:gdLst>
                  <a:gd name="T0" fmla="*/ 54 w 502"/>
                  <a:gd name="T1" fmla="*/ 210 h 1038"/>
                  <a:gd name="T2" fmla="*/ 47 w 502"/>
                  <a:gd name="T3" fmla="*/ 207 h 1038"/>
                  <a:gd name="T4" fmla="*/ 40 w 502"/>
                  <a:gd name="T5" fmla="*/ 204 h 1038"/>
                  <a:gd name="T6" fmla="*/ 39 w 502"/>
                  <a:gd name="T7" fmla="*/ 204 h 1038"/>
                  <a:gd name="T8" fmla="*/ 33 w 502"/>
                  <a:gd name="T9" fmla="*/ 189 h 1038"/>
                  <a:gd name="T10" fmla="*/ 25 w 502"/>
                  <a:gd name="T11" fmla="*/ 169 h 1038"/>
                  <a:gd name="T12" fmla="*/ 16 w 502"/>
                  <a:gd name="T13" fmla="*/ 148 h 1038"/>
                  <a:gd name="T14" fmla="*/ 16 w 502"/>
                  <a:gd name="T15" fmla="*/ 121 h 1038"/>
                  <a:gd name="T16" fmla="*/ 24 w 502"/>
                  <a:gd name="T17" fmla="*/ 105 h 1038"/>
                  <a:gd name="T18" fmla="*/ 29 w 502"/>
                  <a:gd name="T19" fmla="*/ 94 h 1038"/>
                  <a:gd name="T20" fmla="*/ 33 w 502"/>
                  <a:gd name="T21" fmla="*/ 83 h 1038"/>
                  <a:gd name="T22" fmla="*/ 39 w 502"/>
                  <a:gd name="T23" fmla="*/ 42 h 1038"/>
                  <a:gd name="T24" fmla="*/ 36 w 502"/>
                  <a:gd name="T25" fmla="*/ 28 h 1038"/>
                  <a:gd name="T26" fmla="*/ 31 w 502"/>
                  <a:gd name="T27" fmla="*/ 30 h 1038"/>
                  <a:gd name="T28" fmla="*/ 21 w 502"/>
                  <a:gd name="T29" fmla="*/ 33 h 1038"/>
                  <a:gd name="T30" fmla="*/ 10 w 502"/>
                  <a:gd name="T31" fmla="*/ 36 h 1038"/>
                  <a:gd name="T32" fmla="*/ 2 w 502"/>
                  <a:gd name="T33" fmla="*/ 33 h 1038"/>
                  <a:gd name="T34" fmla="*/ 0 w 502"/>
                  <a:gd name="T35" fmla="*/ 26 h 1038"/>
                  <a:gd name="T36" fmla="*/ 4 w 502"/>
                  <a:gd name="T37" fmla="*/ 18 h 1038"/>
                  <a:gd name="T38" fmla="*/ 16 w 502"/>
                  <a:gd name="T39" fmla="*/ 14 h 1038"/>
                  <a:gd name="T40" fmla="*/ 27 w 502"/>
                  <a:gd name="T41" fmla="*/ 10 h 1038"/>
                  <a:gd name="T42" fmla="*/ 36 w 502"/>
                  <a:gd name="T43" fmla="*/ 5 h 1038"/>
                  <a:gd name="T44" fmla="*/ 44 w 502"/>
                  <a:gd name="T45" fmla="*/ 2 h 1038"/>
                  <a:gd name="T46" fmla="*/ 53 w 502"/>
                  <a:gd name="T47" fmla="*/ 0 h 1038"/>
                  <a:gd name="T48" fmla="*/ 59 w 502"/>
                  <a:gd name="T49" fmla="*/ 0 h 1038"/>
                  <a:gd name="T50" fmla="*/ 65 w 502"/>
                  <a:gd name="T51" fmla="*/ 1 h 1038"/>
                  <a:gd name="T52" fmla="*/ 71 w 502"/>
                  <a:gd name="T53" fmla="*/ 1 h 1038"/>
                  <a:gd name="T54" fmla="*/ 73 w 502"/>
                  <a:gd name="T55" fmla="*/ 15 h 1038"/>
                  <a:gd name="T56" fmla="*/ 82 w 502"/>
                  <a:gd name="T57" fmla="*/ 24 h 1038"/>
                  <a:gd name="T58" fmla="*/ 94 w 502"/>
                  <a:gd name="T59" fmla="*/ 26 h 1038"/>
                  <a:gd name="T60" fmla="*/ 97 w 502"/>
                  <a:gd name="T61" fmla="*/ 25 h 1038"/>
                  <a:gd name="T62" fmla="*/ 99 w 502"/>
                  <a:gd name="T63" fmla="*/ 23 h 1038"/>
                  <a:gd name="T64" fmla="*/ 104 w 502"/>
                  <a:gd name="T65" fmla="*/ 31 h 1038"/>
                  <a:gd name="T66" fmla="*/ 101 w 502"/>
                  <a:gd name="T67" fmla="*/ 42 h 1038"/>
                  <a:gd name="T68" fmla="*/ 100 w 502"/>
                  <a:gd name="T69" fmla="*/ 47 h 1038"/>
                  <a:gd name="T70" fmla="*/ 100 w 502"/>
                  <a:gd name="T71" fmla="*/ 56 h 1038"/>
                  <a:gd name="T72" fmla="*/ 97 w 502"/>
                  <a:gd name="T73" fmla="*/ 65 h 1038"/>
                  <a:gd name="T74" fmla="*/ 88 w 502"/>
                  <a:gd name="T75" fmla="*/ 73 h 1038"/>
                  <a:gd name="T76" fmla="*/ 79 w 502"/>
                  <a:gd name="T77" fmla="*/ 90 h 1038"/>
                  <a:gd name="T78" fmla="*/ 77 w 502"/>
                  <a:gd name="T79" fmla="*/ 109 h 1038"/>
                  <a:gd name="T80" fmla="*/ 78 w 502"/>
                  <a:gd name="T81" fmla="*/ 118 h 1038"/>
                  <a:gd name="T82" fmla="*/ 81 w 502"/>
                  <a:gd name="T83" fmla="*/ 131 h 1038"/>
                  <a:gd name="T84" fmla="*/ 87 w 502"/>
                  <a:gd name="T85" fmla="*/ 160 h 1038"/>
                  <a:gd name="T86" fmla="*/ 93 w 502"/>
                  <a:gd name="T87" fmla="*/ 188 h 1038"/>
                  <a:gd name="T88" fmla="*/ 87 w 502"/>
                  <a:gd name="T89" fmla="*/ 203 h 1038"/>
                  <a:gd name="T90" fmla="*/ 73 w 502"/>
                  <a:gd name="T91" fmla="*/ 208 h 1038"/>
                  <a:gd name="T92" fmla="*/ 59 w 502"/>
                  <a:gd name="T93" fmla="*/ 210 h 10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2"/>
                  <a:gd name="T142" fmla="*/ 0 h 1038"/>
                  <a:gd name="T143" fmla="*/ 502 w 502"/>
                  <a:gd name="T144" fmla="*/ 1038 h 10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2" h="1038">
                    <a:moveTo>
                      <a:pt x="282" y="1038"/>
                    </a:moveTo>
                    <a:lnTo>
                      <a:pt x="270" y="1037"/>
                    </a:lnTo>
                    <a:lnTo>
                      <a:pt x="258" y="1036"/>
                    </a:lnTo>
                    <a:lnTo>
                      <a:pt x="246" y="1032"/>
                    </a:lnTo>
                    <a:lnTo>
                      <a:pt x="235" y="1029"/>
                    </a:lnTo>
                    <a:lnTo>
                      <a:pt x="224" y="1025"/>
                    </a:lnTo>
                    <a:lnTo>
                      <a:pt x="213" y="1021"/>
                    </a:lnTo>
                    <a:lnTo>
                      <a:pt x="203" y="1016"/>
                    </a:lnTo>
                    <a:lnTo>
                      <a:pt x="193" y="1010"/>
                    </a:lnTo>
                    <a:lnTo>
                      <a:pt x="190" y="1009"/>
                    </a:lnTo>
                    <a:lnTo>
                      <a:pt x="189" y="1009"/>
                    </a:lnTo>
                    <a:lnTo>
                      <a:pt x="188" y="1008"/>
                    </a:lnTo>
                    <a:lnTo>
                      <a:pt x="186" y="1007"/>
                    </a:lnTo>
                    <a:lnTo>
                      <a:pt x="174" y="971"/>
                    </a:lnTo>
                    <a:lnTo>
                      <a:pt x="161" y="935"/>
                    </a:lnTo>
                    <a:lnTo>
                      <a:pt x="146" y="901"/>
                    </a:lnTo>
                    <a:lnTo>
                      <a:pt x="133" y="866"/>
                    </a:lnTo>
                    <a:lnTo>
                      <a:pt x="118" y="833"/>
                    </a:lnTo>
                    <a:lnTo>
                      <a:pt x="104" y="798"/>
                    </a:lnTo>
                    <a:lnTo>
                      <a:pt x="91" y="765"/>
                    </a:lnTo>
                    <a:lnTo>
                      <a:pt x="80" y="730"/>
                    </a:lnTo>
                    <a:lnTo>
                      <a:pt x="72" y="682"/>
                    </a:lnTo>
                    <a:lnTo>
                      <a:pt x="69" y="638"/>
                    </a:lnTo>
                    <a:lnTo>
                      <a:pt x="76" y="597"/>
                    </a:lnTo>
                    <a:lnTo>
                      <a:pt x="93" y="552"/>
                    </a:lnTo>
                    <a:lnTo>
                      <a:pt x="104" y="535"/>
                    </a:lnTo>
                    <a:lnTo>
                      <a:pt x="114" y="517"/>
                    </a:lnTo>
                    <a:lnTo>
                      <a:pt x="123" y="500"/>
                    </a:lnTo>
                    <a:lnTo>
                      <a:pt x="133" y="483"/>
                    </a:lnTo>
                    <a:lnTo>
                      <a:pt x="141" y="464"/>
                    </a:lnTo>
                    <a:lnTo>
                      <a:pt x="149" y="447"/>
                    </a:lnTo>
                    <a:lnTo>
                      <a:pt x="156" y="429"/>
                    </a:lnTo>
                    <a:lnTo>
                      <a:pt x="161" y="410"/>
                    </a:lnTo>
                    <a:lnTo>
                      <a:pt x="173" y="342"/>
                    </a:lnTo>
                    <a:lnTo>
                      <a:pt x="181" y="274"/>
                    </a:lnTo>
                    <a:lnTo>
                      <a:pt x="186" y="206"/>
                    </a:lnTo>
                    <a:lnTo>
                      <a:pt x="188" y="140"/>
                    </a:lnTo>
                    <a:lnTo>
                      <a:pt x="182" y="136"/>
                    </a:lnTo>
                    <a:lnTo>
                      <a:pt x="175" y="137"/>
                    </a:lnTo>
                    <a:lnTo>
                      <a:pt x="170" y="141"/>
                    </a:lnTo>
                    <a:lnTo>
                      <a:pt x="166" y="143"/>
                    </a:lnTo>
                    <a:lnTo>
                      <a:pt x="150" y="148"/>
                    </a:lnTo>
                    <a:lnTo>
                      <a:pt x="134" y="154"/>
                    </a:lnTo>
                    <a:lnTo>
                      <a:pt x="117" y="159"/>
                    </a:lnTo>
                    <a:lnTo>
                      <a:pt x="99" y="164"/>
                    </a:lnTo>
                    <a:lnTo>
                      <a:pt x="81" y="170"/>
                    </a:lnTo>
                    <a:lnTo>
                      <a:pt x="65" y="173"/>
                    </a:lnTo>
                    <a:lnTo>
                      <a:pt x="47" y="177"/>
                    </a:lnTo>
                    <a:lnTo>
                      <a:pt x="32" y="178"/>
                    </a:lnTo>
                    <a:lnTo>
                      <a:pt x="19" y="172"/>
                    </a:lnTo>
                    <a:lnTo>
                      <a:pt x="9" y="163"/>
                    </a:lnTo>
                    <a:lnTo>
                      <a:pt x="4" y="152"/>
                    </a:lnTo>
                    <a:lnTo>
                      <a:pt x="0" y="140"/>
                    </a:lnTo>
                    <a:lnTo>
                      <a:pt x="0" y="126"/>
                    </a:lnTo>
                    <a:lnTo>
                      <a:pt x="4" y="113"/>
                    </a:lnTo>
                    <a:lnTo>
                      <a:pt x="9" y="101"/>
                    </a:lnTo>
                    <a:lnTo>
                      <a:pt x="17" y="89"/>
                    </a:lnTo>
                    <a:lnTo>
                      <a:pt x="36" y="82"/>
                    </a:lnTo>
                    <a:lnTo>
                      <a:pt x="54" y="75"/>
                    </a:lnTo>
                    <a:lnTo>
                      <a:pt x="74" y="69"/>
                    </a:lnTo>
                    <a:lnTo>
                      <a:pt x="92" y="63"/>
                    </a:lnTo>
                    <a:lnTo>
                      <a:pt x="112" y="56"/>
                    </a:lnTo>
                    <a:lnTo>
                      <a:pt x="130" y="49"/>
                    </a:lnTo>
                    <a:lnTo>
                      <a:pt x="150" y="42"/>
                    </a:lnTo>
                    <a:lnTo>
                      <a:pt x="168" y="34"/>
                    </a:lnTo>
                    <a:lnTo>
                      <a:pt x="176" y="27"/>
                    </a:lnTo>
                    <a:lnTo>
                      <a:pt x="187" y="21"/>
                    </a:lnTo>
                    <a:lnTo>
                      <a:pt x="199" y="16"/>
                    </a:lnTo>
                    <a:lnTo>
                      <a:pt x="213" y="12"/>
                    </a:lnTo>
                    <a:lnTo>
                      <a:pt x="227" y="8"/>
                    </a:lnTo>
                    <a:lnTo>
                      <a:pt x="241" y="5"/>
                    </a:lnTo>
                    <a:lnTo>
                      <a:pt x="254" y="3"/>
                    </a:lnTo>
                    <a:lnTo>
                      <a:pt x="265" y="0"/>
                    </a:lnTo>
                    <a:lnTo>
                      <a:pt x="274" y="2"/>
                    </a:lnTo>
                    <a:lnTo>
                      <a:pt x="285" y="3"/>
                    </a:lnTo>
                    <a:lnTo>
                      <a:pt x="294" y="4"/>
                    </a:lnTo>
                    <a:lnTo>
                      <a:pt x="303" y="5"/>
                    </a:lnTo>
                    <a:lnTo>
                      <a:pt x="312" y="5"/>
                    </a:lnTo>
                    <a:lnTo>
                      <a:pt x="323" y="6"/>
                    </a:lnTo>
                    <a:lnTo>
                      <a:pt x="332" y="6"/>
                    </a:lnTo>
                    <a:lnTo>
                      <a:pt x="342" y="6"/>
                    </a:lnTo>
                    <a:lnTo>
                      <a:pt x="340" y="31"/>
                    </a:lnTo>
                    <a:lnTo>
                      <a:pt x="343" y="54"/>
                    </a:lnTo>
                    <a:lnTo>
                      <a:pt x="350" y="75"/>
                    </a:lnTo>
                    <a:lnTo>
                      <a:pt x="361" y="95"/>
                    </a:lnTo>
                    <a:lnTo>
                      <a:pt x="377" y="110"/>
                    </a:lnTo>
                    <a:lnTo>
                      <a:pt x="395" y="121"/>
                    </a:lnTo>
                    <a:lnTo>
                      <a:pt x="418" y="129"/>
                    </a:lnTo>
                    <a:lnTo>
                      <a:pt x="445" y="132"/>
                    </a:lnTo>
                    <a:lnTo>
                      <a:pt x="451" y="130"/>
                    </a:lnTo>
                    <a:lnTo>
                      <a:pt x="455" y="128"/>
                    </a:lnTo>
                    <a:lnTo>
                      <a:pt x="461" y="125"/>
                    </a:lnTo>
                    <a:lnTo>
                      <a:pt x="466" y="122"/>
                    </a:lnTo>
                    <a:lnTo>
                      <a:pt x="470" y="119"/>
                    </a:lnTo>
                    <a:lnTo>
                      <a:pt x="474" y="117"/>
                    </a:lnTo>
                    <a:lnTo>
                      <a:pt x="478" y="114"/>
                    </a:lnTo>
                    <a:lnTo>
                      <a:pt x="483" y="112"/>
                    </a:lnTo>
                    <a:lnTo>
                      <a:pt x="495" y="132"/>
                    </a:lnTo>
                    <a:lnTo>
                      <a:pt x="502" y="156"/>
                    </a:lnTo>
                    <a:lnTo>
                      <a:pt x="502" y="182"/>
                    </a:lnTo>
                    <a:lnTo>
                      <a:pt x="491" y="204"/>
                    </a:lnTo>
                    <a:lnTo>
                      <a:pt x="487" y="210"/>
                    </a:lnTo>
                    <a:lnTo>
                      <a:pt x="485" y="217"/>
                    </a:lnTo>
                    <a:lnTo>
                      <a:pt x="483" y="224"/>
                    </a:lnTo>
                    <a:lnTo>
                      <a:pt x="482" y="232"/>
                    </a:lnTo>
                    <a:lnTo>
                      <a:pt x="482" y="244"/>
                    </a:lnTo>
                    <a:lnTo>
                      <a:pt x="482" y="259"/>
                    </a:lnTo>
                    <a:lnTo>
                      <a:pt x="480" y="276"/>
                    </a:lnTo>
                    <a:lnTo>
                      <a:pt x="477" y="292"/>
                    </a:lnTo>
                    <a:lnTo>
                      <a:pt x="474" y="307"/>
                    </a:lnTo>
                    <a:lnTo>
                      <a:pt x="467" y="320"/>
                    </a:lnTo>
                    <a:lnTo>
                      <a:pt x="457" y="332"/>
                    </a:lnTo>
                    <a:lnTo>
                      <a:pt x="445" y="341"/>
                    </a:lnTo>
                    <a:lnTo>
                      <a:pt x="422" y="362"/>
                    </a:lnTo>
                    <a:lnTo>
                      <a:pt x="403" y="386"/>
                    </a:lnTo>
                    <a:lnTo>
                      <a:pt x="389" y="414"/>
                    </a:lnTo>
                    <a:lnTo>
                      <a:pt x="379" y="444"/>
                    </a:lnTo>
                    <a:lnTo>
                      <a:pt x="372" y="475"/>
                    </a:lnTo>
                    <a:lnTo>
                      <a:pt x="369" y="506"/>
                    </a:lnTo>
                    <a:lnTo>
                      <a:pt x="368" y="538"/>
                    </a:lnTo>
                    <a:lnTo>
                      <a:pt x="370" y="568"/>
                    </a:lnTo>
                    <a:lnTo>
                      <a:pt x="372" y="576"/>
                    </a:lnTo>
                    <a:lnTo>
                      <a:pt x="373" y="585"/>
                    </a:lnTo>
                    <a:lnTo>
                      <a:pt x="376" y="593"/>
                    </a:lnTo>
                    <a:lnTo>
                      <a:pt x="377" y="603"/>
                    </a:lnTo>
                    <a:lnTo>
                      <a:pt x="388" y="649"/>
                    </a:lnTo>
                    <a:lnTo>
                      <a:pt x="400" y="695"/>
                    </a:lnTo>
                    <a:lnTo>
                      <a:pt x="409" y="742"/>
                    </a:lnTo>
                    <a:lnTo>
                      <a:pt x="418" y="788"/>
                    </a:lnTo>
                    <a:lnTo>
                      <a:pt x="428" y="835"/>
                    </a:lnTo>
                    <a:lnTo>
                      <a:pt x="437" y="881"/>
                    </a:lnTo>
                    <a:lnTo>
                      <a:pt x="446" y="928"/>
                    </a:lnTo>
                    <a:lnTo>
                      <a:pt x="455" y="976"/>
                    </a:lnTo>
                    <a:lnTo>
                      <a:pt x="439" y="992"/>
                    </a:lnTo>
                    <a:lnTo>
                      <a:pt x="419" y="1004"/>
                    </a:lnTo>
                    <a:lnTo>
                      <a:pt x="398" y="1016"/>
                    </a:lnTo>
                    <a:lnTo>
                      <a:pt x="375" y="1024"/>
                    </a:lnTo>
                    <a:lnTo>
                      <a:pt x="350" y="1030"/>
                    </a:lnTo>
                    <a:lnTo>
                      <a:pt x="326" y="1034"/>
                    </a:lnTo>
                    <a:lnTo>
                      <a:pt x="303" y="1037"/>
                    </a:lnTo>
                    <a:lnTo>
                      <a:pt x="282" y="1038"/>
                    </a:lnTo>
                    <a:close/>
                  </a:path>
                </a:pathLst>
              </a:custGeom>
              <a:solidFill>
                <a:srgbClr val="B5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6"/>
              <p:cNvSpPr>
                <a:spLocks/>
              </p:cNvSpPr>
              <p:nvPr/>
            </p:nvSpPr>
            <p:spPr bwMode="auto">
              <a:xfrm>
                <a:off x="3227" y="1218"/>
                <a:ext cx="151" cy="41"/>
              </a:xfrm>
              <a:custGeom>
                <a:avLst/>
                <a:gdLst>
                  <a:gd name="T0" fmla="*/ 0 w 332"/>
                  <a:gd name="T1" fmla="*/ 17 h 92"/>
                  <a:gd name="T2" fmla="*/ 2 w 332"/>
                  <a:gd name="T3" fmla="*/ 16 h 92"/>
                  <a:gd name="T4" fmla="*/ 5 w 332"/>
                  <a:gd name="T5" fmla="*/ 13 h 92"/>
                  <a:gd name="T6" fmla="*/ 7 w 332"/>
                  <a:gd name="T7" fmla="*/ 11 h 92"/>
                  <a:gd name="T8" fmla="*/ 9 w 332"/>
                  <a:gd name="T9" fmla="*/ 10 h 92"/>
                  <a:gd name="T10" fmla="*/ 12 w 332"/>
                  <a:gd name="T11" fmla="*/ 10 h 92"/>
                  <a:gd name="T12" fmla="*/ 14 w 332"/>
                  <a:gd name="T13" fmla="*/ 11 h 92"/>
                  <a:gd name="T14" fmla="*/ 16 w 332"/>
                  <a:gd name="T15" fmla="*/ 12 h 92"/>
                  <a:gd name="T16" fmla="*/ 19 w 332"/>
                  <a:gd name="T17" fmla="*/ 12 h 92"/>
                  <a:gd name="T18" fmla="*/ 21 w 332"/>
                  <a:gd name="T19" fmla="*/ 12 h 92"/>
                  <a:gd name="T20" fmla="*/ 22 w 332"/>
                  <a:gd name="T21" fmla="*/ 9 h 92"/>
                  <a:gd name="T22" fmla="*/ 22 w 332"/>
                  <a:gd name="T23" fmla="*/ 8 h 92"/>
                  <a:gd name="T24" fmla="*/ 22 w 332"/>
                  <a:gd name="T25" fmla="*/ 7 h 92"/>
                  <a:gd name="T26" fmla="*/ 23 w 332"/>
                  <a:gd name="T27" fmla="*/ 7 h 92"/>
                  <a:gd name="T28" fmla="*/ 25 w 332"/>
                  <a:gd name="T29" fmla="*/ 8 h 92"/>
                  <a:gd name="T30" fmla="*/ 27 w 332"/>
                  <a:gd name="T31" fmla="*/ 9 h 92"/>
                  <a:gd name="T32" fmla="*/ 30 w 332"/>
                  <a:gd name="T33" fmla="*/ 9 h 92"/>
                  <a:gd name="T34" fmla="*/ 33 w 332"/>
                  <a:gd name="T35" fmla="*/ 8 h 92"/>
                  <a:gd name="T36" fmla="*/ 36 w 332"/>
                  <a:gd name="T37" fmla="*/ 7 h 92"/>
                  <a:gd name="T38" fmla="*/ 38 w 332"/>
                  <a:gd name="T39" fmla="*/ 6 h 92"/>
                  <a:gd name="T40" fmla="*/ 40 w 332"/>
                  <a:gd name="T41" fmla="*/ 5 h 92"/>
                  <a:gd name="T42" fmla="*/ 42 w 332"/>
                  <a:gd name="T43" fmla="*/ 5 h 92"/>
                  <a:gd name="T44" fmla="*/ 44 w 332"/>
                  <a:gd name="T45" fmla="*/ 5 h 92"/>
                  <a:gd name="T46" fmla="*/ 48 w 332"/>
                  <a:gd name="T47" fmla="*/ 6 h 92"/>
                  <a:gd name="T48" fmla="*/ 50 w 332"/>
                  <a:gd name="T49" fmla="*/ 4 h 92"/>
                  <a:gd name="T50" fmla="*/ 50 w 332"/>
                  <a:gd name="T51" fmla="*/ 3 h 92"/>
                  <a:gd name="T52" fmla="*/ 50 w 332"/>
                  <a:gd name="T53" fmla="*/ 1 h 92"/>
                  <a:gd name="T54" fmla="*/ 53 w 332"/>
                  <a:gd name="T55" fmla="*/ 1 h 92"/>
                  <a:gd name="T56" fmla="*/ 55 w 332"/>
                  <a:gd name="T57" fmla="*/ 0 h 92"/>
                  <a:gd name="T58" fmla="*/ 57 w 332"/>
                  <a:gd name="T59" fmla="*/ 0 h 92"/>
                  <a:gd name="T60" fmla="*/ 60 w 332"/>
                  <a:gd name="T61" fmla="*/ 0 h 92"/>
                  <a:gd name="T62" fmla="*/ 62 w 332"/>
                  <a:gd name="T63" fmla="*/ 2 h 92"/>
                  <a:gd name="T64" fmla="*/ 65 w 332"/>
                  <a:gd name="T65" fmla="*/ 3 h 92"/>
                  <a:gd name="T66" fmla="*/ 67 w 332"/>
                  <a:gd name="T67" fmla="*/ 4 h 92"/>
                  <a:gd name="T68" fmla="*/ 67 w 332"/>
                  <a:gd name="T69" fmla="*/ 5 h 92"/>
                  <a:gd name="T70" fmla="*/ 58 w 332"/>
                  <a:gd name="T71" fmla="*/ 8 h 92"/>
                  <a:gd name="T72" fmla="*/ 46 w 332"/>
                  <a:gd name="T73" fmla="*/ 10 h 92"/>
                  <a:gd name="T74" fmla="*/ 36 w 332"/>
                  <a:gd name="T75" fmla="*/ 12 h 92"/>
                  <a:gd name="T76" fmla="*/ 29 w 332"/>
                  <a:gd name="T77" fmla="*/ 13 h 92"/>
                  <a:gd name="T78" fmla="*/ 20 w 332"/>
                  <a:gd name="T79" fmla="*/ 14 h 92"/>
                  <a:gd name="T80" fmla="*/ 12 w 332"/>
                  <a:gd name="T81" fmla="*/ 16 h 92"/>
                  <a:gd name="T82" fmla="*/ 4 w 332"/>
                  <a:gd name="T83" fmla="*/ 17 h 92"/>
                  <a:gd name="T84" fmla="*/ 0 w 332"/>
                  <a:gd name="T85" fmla="*/ 18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92"/>
                  <a:gd name="T131" fmla="*/ 332 w 332"/>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92">
                    <a:moveTo>
                      <a:pt x="0" y="92"/>
                    </a:moveTo>
                    <a:lnTo>
                      <a:pt x="2" y="87"/>
                    </a:lnTo>
                    <a:lnTo>
                      <a:pt x="6" y="83"/>
                    </a:lnTo>
                    <a:lnTo>
                      <a:pt x="11" y="78"/>
                    </a:lnTo>
                    <a:lnTo>
                      <a:pt x="17" y="72"/>
                    </a:lnTo>
                    <a:lnTo>
                      <a:pt x="23" y="68"/>
                    </a:lnTo>
                    <a:lnTo>
                      <a:pt x="27" y="63"/>
                    </a:lnTo>
                    <a:lnTo>
                      <a:pt x="32" y="57"/>
                    </a:lnTo>
                    <a:lnTo>
                      <a:pt x="34" y="53"/>
                    </a:lnTo>
                    <a:lnTo>
                      <a:pt x="42" y="51"/>
                    </a:lnTo>
                    <a:lnTo>
                      <a:pt x="51" y="50"/>
                    </a:lnTo>
                    <a:lnTo>
                      <a:pt x="57" y="49"/>
                    </a:lnTo>
                    <a:lnTo>
                      <a:pt x="66" y="49"/>
                    </a:lnTo>
                    <a:lnTo>
                      <a:pt x="69" y="54"/>
                    </a:lnTo>
                    <a:lnTo>
                      <a:pt x="74" y="58"/>
                    </a:lnTo>
                    <a:lnTo>
                      <a:pt x="79" y="61"/>
                    </a:lnTo>
                    <a:lnTo>
                      <a:pt x="85" y="63"/>
                    </a:lnTo>
                    <a:lnTo>
                      <a:pt x="92" y="63"/>
                    </a:lnTo>
                    <a:lnTo>
                      <a:pt x="98" y="62"/>
                    </a:lnTo>
                    <a:lnTo>
                      <a:pt x="104" y="58"/>
                    </a:lnTo>
                    <a:lnTo>
                      <a:pt x="108" y="53"/>
                    </a:lnTo>
                    <a:lnTo>
                      <a:pt x="106" y="47"/>
                    </a:lnTo>
                    <a:lnTo>
                      <a:pt x="105" y="42"/>
                    </a:lnTo>
                    <a:lnTo>
                      <a:pt x="105" y="38"/>
                    </a:lnTo>
                    <a:lnTo>
                      <a:pt x="105" y="33"/>
                    </a:lnTo>
                    <a:lnTo>
                      <a:pt x="106" y="33"/>
                    </a:lnTo>
                    <a:lnTo>
                      <a:pt x="107" y="33"/>
                    </a:lnTo>
                    <a:lnTo>
                      <a:pt x="109" y="33"/>
                    </a:lnTo>
                    <a:lnTo>
                      <a:pt x="112" y="33"/>
                    </a:lnTo>
                    <a:lnTo>
                      <a:pt x="118" y="40"/>
                    </a:lnTo>
                    <a:lnTo>
                      <a:pt x="125" y="43"/>
                    </a:lnTo>
                    <a:lnTo>
                      <a:pt x="132" y="46"/>
                    </a:lnTo>
                    <a:lnTo>
                      <a:pt x="139" y="46"/>
                    </a:lnTo>
                    <a:lnTo>
                      <a:pt x="146" y="45"/>
                    </a:lnTo>
                    <a:lnTo>
                      <a:pt x="154" y="42"/>
                    </a:lnTo>
                    <a:lnTo>
                      <a:pt x="161" y="40"/>
                    </a:lnTo>
                    <a:lnTo>
                      <a:pt x="170" y="36"/>
                    </a:lnTo>
                    <a:lnTo>
                      <a:pt x="176" y="35"/>
                    </a:lnTo>
                    <a:lnTo>
                      <a:pt x="181" y="34"/>
                    </a:lnTo>
                    <a:lnTo>
                      <a:pt x="185" y="32"/>
                    </a:lnTo>
                    <a:lnTo>
                      <a:pt x="190" y="30"/>
                    </a:lnTo>
                    <a:lnTo>
                      <a:pt x="193" y="27"/>
                    </a:lnTo>
                    <a:lnTo>
                      <a:pt x="198" y="25"/>
                    </a:lnTo>
                    <a:lnTo>
                      <a:pt x="203" y="24"/>
                    </a:lnTo>
                    <a:lnTo>
                      <a:pt x="207" y="23"/>
                    </a:lnTo>
                    <a:lnTo>
                      <a:pt x="214" y="27"/>
                    </a:lnTo>
                    <a:lnTo>
                      <a:pt x="223" y="31"/>
                    </a:lnTo>
                    <a:lnTo>
                      <a:pt x="233" y="31"/>
                    </a:lnTo>
                    <a:lnTo>
                      <a:pt x="238" y="25"/>
                    </a:lnTo>
                    <a:lnTo>
                      <a:pt x="239" y="20"/>
                    </a:lnTo>
                    <a:lnTo>
                      <a:pt x="239" y="17"/>
                    </a:lnTo>
                    <a:lnTo>
                      <a:pt x="239" y="13"/>
                    </a:lnTo>
                    <a:lnTo>
                      <a:pt x="237" y="7"/>
                    </a:lnTo>
                    <a:lnTo>
                      <a:pt x="243" y="7"/>
                    </a:lnTo>
                    <a:lnTo>
                      <a:pt x="249" y="5"/>
                    </a:lnTo>
                    <a:lnTo>
                      <a:pt x="254" y="4"/>
                    </a:lnTo>
                    <a:lnTo>
                      <a:pt x="260" y="3"/>
                    </a:lnTo>
                    <a:lnTo>
                      <a:pt x="266" y="2"/>
                    </a:lnTo>
                    <a:lnTo>
                      <a:pt x="272" y="1"/>
                    </a:lnTo>
                    <a:lnTo>
                      <a:pt x="277" y="0"/>
                    </a:lnTo>
                    <a:lnTo>
                      <a:pt x="283" y="0"/>
                    </a:lnTo>
                    <a:lnTo>
                      <a:pt x="289" y="2"/>
                    </a:lnTo>
                    <a:lnTo>
                      <a:pt x="295" y="5"/>
                    </a:lnTo>
                    <a:lnTo>
                      <a:pt x="300" y="9"/>
                    </a:lnTo>
                    <a:lnTo>
                      <a:pt x="307" y="12"/>
                    </a:lnTo>
                    <a:lnTo>
                      <a:pt x="313" y="16"/>
                    </a:lnTo>
                    <a:lnTo>
                      <a:pt x="319" y="18"/>
                    </a:lnTo>
                    <a:lnTo>
                      <a:pt x="325" y="22"/>
                    </a:lnTo>
                    <a:lnTo>
                      <a:pt x="332" y="25"/>
                    </a:lnTo>
                    <a:lnTo>
                      <a:pt x="324" y="28"/>
                    </a:lnTo>
                    <a:lnTo>
                      <a:pt x="306" y="33"/>
                    </a:lnTo>
                    <a:lnTo>
                      <a:pt x="281" y="38"/>
                    </a:lnTo>
                    <a:lnTo>
                      <a:pt x="252" y="43"/>
                    </a:lnTo>
                    <a:lnTo>
                      <a:pt x="223" y="49"/>
                    </a:lnTo>
                    <a:lnTo>
                      <a:pt x="196" y="54"/>
                    </a:lnTo>
                    <a:lnTo>
                      <a:pt x="173" y="58"/>
                    </a:lnTo>
                    <a:lnTo>
                      <a:pt x="159" y="61"/>
                    </a:lnTo>
                    <a:lnTo>
                      <a:pt x="138" y="64"/>
                    </a:lnTo>
                    <a:lnTo>
                      <a:pt x="118" y="69"/>
                    </a:lnTo>
                    <a:lnTo>
                      <a:pt x="98" y="72"/>
                    </a:lnTo>
                    <a:lnTo>
                      <a:pt x="78" y="76"/>
                    </a:lnTo>
                    <a:lnTo>
                      <a:pt x="59" y="79"/>
                    </a:lnTo>
                    <a:lnTo>
                      <a:pt x="39" y="84"/>
                    </a:lnTo>
                    <a:lnTo>
                      <a:pt x="19" y="87"/>
                    </a:lnTo>
                    <a:lnTo>
                      <a:pt x="0" y="92"/>
                    </a:lnTo>
                    <a:close/>
                  </a:path>
                </a:pathLst>
              </a:custGeom>
              <a:solidFill>
                <a:srgbClr val="8268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7"/>
              <p:cNvSpPr>
                <a:spLocks/>
              </p:cNvSpPr>
              <p:nvPr/>
            </p:nvSpPr>
            <p:spPr bwMode="auto">
              <a:xfrm>
                <a:off x="2849" y="1098"/>
                <a:ext cx="169" cy="160"/>
              </a:xfrm>
              <a:custGeom>
                <a:avLst/>
                <a:gdLst>
                  <a:gd name="T0" fmla="*/ 51 w 368"/>
                  <a:gd name="T1" fmla="*/ 70 h 360"/>
                  <a:gd name="T2" fmla="*/ 48 w 368"/>
                  <a:gd name="T3" fmla="*/ 68 h 360"/>
                  <a:gd name="T4" fmla="*/ 46 w 368"/>
                  <a:gd name="T5" fmla="*/ 66 h 360"/>
                  <a:gd name="T6" fmla="*/ 44 w 368"/>
                  <a:gd name="T7" fmla="*/ 64 h 360"/>
                  <a:gd name="T8" fmla="*/ 40 w 368"/>
                  <a:gd name="T9" fmla="*/ 61 h 360"/>
                  <a:gd name="T10" fmla="*/ 35 w 368"/>
                  <a:gd name="T11" fmla="*/ 57 h 360"/>
                  <a:gd name="T12" fmla="*/ 30 w 368"/>
                  <a:gd name="T13" fmla="*/ 54 h 360"/>
                  <a:gd name="T14" fmla="*/ 25 w 368"/>
                  <a:gd name="T15" fmla="*/ 51 h 360"/>
                  <a:gd name="T16" fmla="*/ 19 w 368"/>
                  <a:gd name="T17" fmla="*/ 48 h 360"/>
                  <a:gd name="T18" fmla="*/ 14 w 368"/>
                  <a:gd name="T19" fmla="*/ 45 h 360"/>
                  <a:gd name="T20" fmla="*/ 8 w 368"/>
                  <a:gd name="T21" fmla="*/ 43 h 360"/>
                  <a:gd name="T22" fmla="*/ 3 w 368"/>
                  <a:gd name="T23" fmla="*/ 40 h 360"/>
                  <a:gd name="T24" fmla="*/ 0 w 368"/>
                  <a:gd name="T25" fmla="*/ 39 h 360"/>
                  <a:gd name="T26" fmla="*/ 5 w 368"/>
                  <a:gd name="T27" fmla="*/ 34 h 360"/>
                  <a:gd name="T28" fmla="*/ 8 w 368"/>
                  <a:gd name="T29" fmla="*/ 28 h 360"/>
                  <a:gd name="T30" fmla="*/ 11 w 368"/>
                  <a:gd name="T31" fmla="*/ 23 h 360"/>
                  <a:gd name="T32" fmla="*/ 15 w 368"/>
                  <a:gd name="T33" fmla="*/ 18 h 360"/>
                  <a:gd name="T34" fmla="*/ 18 w 368"/>
                  <a:gd name="T35" fmla="*/ 9 h 360"/>
                  <a:gd name="T36" fmla="*/ 21 w 368"/>
                  <a:gd name="T37" fmla="*/ 0 h 360"/>
                  <a:gd name="T38" fmla="*/ 28 w 368"/>
                  <a:gd name="T39" fmla="*/ 3 h 360"/>
                  <a:gd name="T40" fmla="*/ 34 w 368"/>
                  <a:gd name="T41" fmla="*/ 7 h 360"/>
                  <a:gd name="T42" fmla="*/ 40 w 368"/>
                  <a:gd name="T43" fmla="*/ 11 h 360"/>
                  <a:gd name="T44" fmla="*/ 46 w 368"/>
                  <a:gd name="T45" fmla="*/ 15 h 360"/>
                  <a:gd name="T46" fmla="*/ 43 w 368"/>
                  <a:gd name="T47" fmla="*/ 21 h 360"/>
                  <a:gd name="T48" fmla="*/ 40 w 368"/>
                  <a:gd name="T49" fmla="*/ 26 h 360"/>
                  <a:gd name="T50" fmla="*/ 42 w 368"/>
                  <a:gd name="T51" fmla="*/ 26 h 360"/>
                  <a:gd name="T52" fmla="*/ 45 w 368"/>
                  <a:gd name="T53" fmla="*/ 25 h 360"/>
                  <a:gd name="T54" fmla="*/ 41 w 368"/>
                  <a:gd name="T55" fmla="*/ 29 h 360"/>
                  <a:gd name="T56" fmla="*/ 39 w 368"/>
                  <a:gd name="T57" fmla="*/ 34 h 360"/>
                  <a:gd name="T58" fmla="*/ 41 w 368"/>
                  <a:gd name="T59" fmla="*/ 34 h 360"/>
                  <a:gd name="T60" fmla="*/ 44 w 368"/>
                  <a:gd name="T61" fmla="*/ 33 h 360"/>
                  <a:gd name="T62" fmla="*/ 44 w 368"/>
                  <a:gd name="T63" fmla="*/ 35 h 360"/>
                  <a:gd name="T64" fmla="*/ 42 w 368"/>
                  <a:gd name="T65" fmla="*/ 37 h 360"/>
                  <a:gd name="T66" fmla="*/ 44 w 368"/>
                  <a:gd name="T67" fmla="*/ 40 h 360"/>
                  <a:gd name="T68" fmla="*/ 47 w 368"/>
                  <a:gd name="T69" fmla="*/ 38 h 360"/>
                  <a:gd name="T70" fmla="*/ 49 w 368"/>
                  <a:gd name="T71" fmla="*/ 39 h 360"/>
                  <a:gd name="T72" fmla="*/ 49 w 368"/>
                  <a:gd name="T73" fmla="*/ 40 h 360"/>
                  <a:gd name="T74" fmla="*/ 49 w 368"/>
                  <a:gd name="T75" fmla="*/ 41 h 360"/>
                  <a:gd name="T76" fmla="*/ 49 w 368"/>
                  <a:gd name="T77" fmla="*/ 42 h 360"/>
                  <a:gd name="T78" fmla="*/ 51 w 368"/>
                  <a:gd name="T79" fmla="*/ 41 h 360"/>
                  <a:gd name="T80" fmla="*/ 56 w 368"/>
                  <a:gd name="T81" fmla="*/ 37 h 360"/>
                  <a:gd name="T82" fmla="*/ 60 w 368"/>
                  <a:gd name="T83" fmla="*/ 33 h 360"/>
                  <a:gd name="T84" fmla="*/ 63 w 368"/>
                  <a:gd name="T85" fmla="*/ 28 h 360"/>
                  <a:gd name="T86" fmla="*/ 65 w 368"/>
                  <a:gd name="T87" fmla="*/ 26 h 360"/>
                  <a:gd name="T88" fmla="*/ 69 w 368"/>
                  <a:gd name="T89" fmla="*/ 28 h 360"/>
                  <a:gd name="T90" fmla="*/ 73 w 368"/>
                  <a:gd name="T91" fmla="*/ 31 h 360"/>
                  <a:gd name="T92" fmla="*/ 77 w 368"/>
                  <a:gd name="T93" fmla="*/ 34 h 360"/>
                  <a:gd name="T94" fmla="*/ 76 w 368"/>
                  <a:gd name="T95" fmla="*/ 40 h 360"/>
                  <a:gd name="T96" fmla="*/ 73 w 368"/>
                  <a:gd name="T97" fmla="*/ 48 h 360"/>
                  <a:gd name="T98" fmla="*/ 68 w 368"/>
                  <a:gd name="T99" fmla="*/ 56 h 360"/>
                  <a:gd name="T100" fmla="*/ 62 w 368"/>
                  <a:gd name="T101" fmla="*/ 64 h 360"/>
                  <a:gd name="T102" fmla="*/ 57 w 368"/>
                  <a:gd name="T103" fmla="*/ 68 h 360"/>
                  <a:gd name="T104" fmla="*/ 54 w 368"/>
                  <a:gd name="T105" fmla="*/ 71 h 360"/>
                  <a:gd name="T106" fmla="*/ 52 w 368"/>
                  <a:gd name="T107" fmla="*/ 71 h 3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8"/>
                  <a:gd name="T163" fmla="*/ 0 h 360"/>
                  <a:gd name="T164" fmla="*/ 368 w 368"/>
                  <a:gd name="T165" fmla="*/ 360 h 3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8" h="360">
                    <a:moveTo>
                      <a:pt x="249" y="360"/>
                    </a:moveTo>
                    <a:lnTo>
                      <a:pt x="242" y="355"/>
                    </a:lnTo>
                    <a:lnTo>
                      <a:pt x="235" y="350"/>
                    </a:lnTo>
                    <a:lnTo>
                      <a:pt x="229" y="345"/>
                    </a:lnTo>
                    <a:lnTo>
                      <a:pt x="223" y="339"/>
                    </a:lnTo>
                    <a:lnTo>
                      <a:pt x="218" y="333"/>
                    </a:lnTo>
                    <a:lnTo>
                      <a:pt x="213" y="327"/>
                    </a:lnTo>
                    <a:lnTo>
                      <a:pt x="207" y="323"/>
                    </a:lnTo>
                    <a:lnTo>
                      <a:pt x="203" y="318"/>
                    </a:lnTo>
                    <a:lnTo>
                      <a:pt x="191" y="309"/>
                    </a:lnTo>
                    <a:lnTo>
                      <a:pt x="178" y="300"/>
                    </a:lnTo>
                    <a:lnTo>
                      <a:pt x="167" y="291"/>
                    </a:lnTo>
                    <a:lnTo>
                      <a:pt x="154" y="282"/>
                    </a:lnTo>
                    <a:lnTo>
                      <a:pt x="143" y="274"/>
                    </a:lnTo>
                    <a:lnTo>
                      <a:pt x="130" y="266"/>
                    </a:lnTo>
                    <a:lnTo>
                      <a:pt x="117" y="258"/>
                    </a:lnTo>
                    <a:lnTo>
                      <a:pt x="105" y="251"/>
                    </a:lnTo>
                    <a:lnTo>
                      <a:pt x="92" y="244"/>
                    </a:lnTo>
                    <a:lnTo>
                      <a:pt x="79" y="236"/>
                    </a:lnTo>
                    <a:lnTo>
                      <a:pt x="67" y="229"/>
                    </a:lnTo>
                    <a:lnTo>
                      <a:pt x="54" y="223"/>
                    </a:lnTo>
                    <a:lnTo>
                      <a:pt x="40" y="217"/>
                    </a:lnTo>
                    <a:lnTo>
                      <a:pt x="28" y="210"/>
                    </a:lnTo>
                    <a:lnTo>
                      <a:pt x="14" y="203"/>
                    </a:lnTo>
                    <a:lnTo>
                      <a:pt x="0" y="197"/>
                    </a:lnTo>
                    <a:lnTo>
                      <a:pt x="0" y="195"/>
                    </a:lnTo>
                    <a:lnTo>
                      <a:pt x="11" y="182"/>
                    </a:lnTo>
                    <a:lnTo>
                      <a:pt x="22" y="171"/>
                    </a:lnTo>
                    <a:lnTo>
                      <a:pt x="31" y="158"/>
                    </a:lnTo>
                    <a:lnTo>
                      <a:pt x="39" y="145"/>
                    </a:lnTo>
                    <a:lnTo>
                      <a:pt x="47" y="132"/>
                    </a:lnTo>
                    <a:lnTo>
                      <a:pt x="55" y="118"/>
                    </a:lnTo>
                    <a:lnTo>
                      <a:pt x="63" y="104"/>
                    </a:lnTo>
                    <a:lnTo>
                      <a:pt x="70" y="89"/>
                    </a:lnTo>
                    <a:lnTo>
                      <a:pt x="78" y="66"/>
                    </a:lnTo>
                    <a:lnTo>
                      <a:pt x="86" y="44"/>
                    </a:lnTo>
                    <a:lnTo>
                      <a:pt x="94" y="21"/>
                    </a:lnTo>
                    <a:lnTo>
                      <a:pt x="101" y="0"/>
                    </a:lnTo>
                    <a:lnTo>
                      <a:pt x="116" y="5"/>
                    </a:lnTo>
                    <a:lnTo>
                      <a:pt x="130" y="13"/>
                    </a:lnTo>
                    <a:lnTo>
                      <a:pt x="145" y="22"/>
                    </a:lnTo>
                    <a:lnTo>
                      <a:pt x="161" y="34"/>
                    </a:lnTo>
                    <a:lnTo>
                      <a:pt x="176" y="45"/>
                    </a:lnTo>
                    <a:lnTo>
                      <a:pt x="191" y="57"/>
                    </a:lnTo>
                    <a:lnTo>
                      <a:pt x="206" y="68"/>
                    </a:lnTo>
                    <a:lnTo>
                      <a:pt x="221" y="77"/>
                    </a:lnTo>
                    <a:lnTo>
                      <a:pt x="214" y="92"/>
                    </a:lnTo>
                    <a:lnTo>
                      <a:pt x="204" y="107"/>
                    </a:lnTo>
                    <a:lnTo>
                      <a:pt x="195" y="121"/>
                    </a:lnTo>
                    <a:lnTo>
                      <a:pt x="192" y="133"/>
                    </a:lnTo>
                    <a:lnTo>
                      <a:pt x="197" y="132"/>
                    </a:lnTo>
                    <a:lnTo>
                      <a:pt x="201" y="130"/>
                    </a:lnTo>
                    <a:lnTo>
                      <a:pt x="207" y="129"/>
                    </a:lnTo>
                    <a:lnTo>
                      <a:pt x="213" y="129"/>
                    </a:lnTo>
                    <a:lnTo>
                      <a:pt x="203" y="140"/>
                    </a:lnTo>
                    <a:lnTo>
                      <a:pt x="193" y="149"/>
                    </a:lnTo>
                    <a:lnTo>
                      <a:pt x="185" y="158"/>
                    </a:lnTo>
                    <a:lnTo>
                      <a:pt x="182" y="172"/>
                    </a:lnTo>
                    <a:lnTo>
                      <a:pt x="188" y="174"/>
                    </a:lnTo>
                    <a:lnTo>
                      <a:pt x="193" y="173"/>
                    </a:lnTo>
                    <a:lnTo>
                      <a:pt x="199" y="171"/>
                    </a:lnTo>
                    <a:lnTo>
                      <a:pt x="206" y="167"/>
                    </a:lnTo>
                    <a:lnTo>
                      <a:pt x="208" y="167"/>
                    </a:lnTo>
                    <a:lnTo>
                      <a:pt x="206" y="175"/>
                    </a:lnTo>
                    <a:lnTo>
                      <a:pt x="204" y="183"/>
                    </a:lnTo>
                    <a:lnTo>
                      <a:pt x="201" y="190"/>
                    </a:lnTo>
                    <a:lnTo>
                      <a:pt x="200" y="200"/>
                    </a:lnTo>
                    <a:lnTo>
                      <a:pt x="206" y="203"/>
                    </a:lnTo>
                    <a:lnTo>
                      <a:pt x="215" y="200"/>
                    </a:lnTo>
                    <a:lnTo>
                      <a:pt x="224" y="194"/>
                    </a:lnTo>
                    <a:lnTo>
                      <a:pt x="231" y="190"/>
                    </a:lnTo>
                    <a:lnTo>
                      <a:pt x="231" y="195"/>
                    </a:lnTo>
                    <a:lnTo>
                      <a:pt x="230" y="200"/>
                    </a:lnTo>
                    <a:lnTo>
                      <a:pt x="230" y="204"/>
                    </a:lnTo>
                    <a:lnTo>
                      <a:pt x="231" y="210"/>
                    </a:lnTo>
                    <a:lnTo>
                      <a:pt x="231" y="211"/>
                    </a:lnTo>
                    <a:lnTo>
                      <a:pt x="231" y="212"/>
                    </a:lnTo>
                    <a:lnTo>
                      <a:pt x="233" y="213"/>
                    </a:lnTo>
                    <a:lnTo>
                      <a:pt x="244" y="206"/>
                    </a:lnTo>
                    <a:lnTo>
                      <a:pt x="256" y="198"/>
                    </a:lnTo>
                    <a:lnTo>
                      <a:pt x="265" y="189"/>
                    </a:lnTo>
                    <a:lnTo>
                      <a:pt x="274" y="178"/>
                    </a:lnTo>
                    <a:lnTo>
                      <a:pt x="283" y="167"/>
                    </a:lnTo>
                    <a:lnTo>
                      <a:pt x="291" y="156"/>
                    </a:lnTo>
                    <a:lnTo>
                      <a:pt x="298" y="143"/>
                    </a:lnTo>
                    <a:lnTo>
                      <a:pt x="305" y="132"/>
                    </a:lnTo>
                    <a:lnTo>
                      <a:pt x="310" y="133"/>
                    </a:lnTo>
                    <a:lnTo>
                      <a:pt x="318" y="137"/>
                    </a:lnTo>
                    <a:lnTo>
                      <a:pt x="326" y="143"/>
                    </a:lnTo>
                    <a:lnTo>
                      <a:pt x="336" y="150"/>
                    </a:lnTo>
                    <a:lnTo>
                      <a:pt x="345" y="158"/>
                    </a:lnTo>
                    <a:lnTo>
                      <a:pt x="355" y="166"/>
                    </a:lnTo>
                    <a:lnTo>
                      <a:pt x="363" y="173"/>
                    </a:lnTo>
                    <a:lnTo>
                      <a:pt x="368" y="179"/>
                    </a:lnTo>
                    <a:lnTo>
                      <a:pt x="362" y="201"/>
                    </a:lnTo>
                    <a:lnTo>
                      <a:pt x="353" y="223"/>
                    </a:lnTo>
                    <a:lnTo>
                      <a:pt x="343" y="244"/>
                    </a:lnTo>
                    <a:lnTo>
                      <a:pt x="333" y="265"/>
                    </a:lnTo>
                    <a:lnTo>
                      <a:pt x="320" y="286"/>
                    </a:lnTo>
                    <a:lnTo>
                      <a:pt x="306" y="305"/>
                    </a:lnTo>
                    <a:lnTo>
                      <a:pt x="291" y="324"/>
                    </a:lnTo>
                    <a:lnTo>
                      <a:pt x="276" y="341"/>
                    </a:lnTo>
                    <a:lnTo>
                      <a:pt x="271" y="347"/>
                    </a:lnTo>
                    <a:lnTo>
                      <a:pt x="264" y="354"/>
                    </a:lnTo>
                    <a:lnTo>
                      <a:pt x="257" y="357"/>
                    </a:lnTo>
                    <a:lnTo>
                      <a:pt x="249" y="360"/>
                    </a:lnTo>
                    <a:close/>
                  </a:path>
                </a:pathLst>
              </a:custGeom>
              <a:solidFill>
                <a:srgbClr val="FFF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8"/>
              <p:cNvSpPr>
                <a:spLocks/>
              </p:cNvSpPr>
              <p:nvPr/>
            </p:nvSpPr>
            <p:spPr bwMode="auto">
              <a:xfrm>
                <a:off x="3260" y="1223"/>
                <a:ext cx="14" cy="19"/>
              </a:xfrm>
              <a:custGeom>
                <a:avLst/>
                <a:gdLst>
                  <a:gd name="T0" fmla="*/ 2 w 30"/>
                  <a:gd name="T1" fmla="*/ 8 h 44"/>
                  <a:gd name="T2" fmla="*/ 0 w 30"/>
                  <a:gd name="T3" fmla="*/ 6 h 44"/>
                  <a:gd name="T4" fmla="*/ 0 w 30"/>
                  <a:gd name="T5" fmla="*/ 4 h 44"/>
                  <a:gd name="T6" fmla="*/ 2 w 30"/>
                  <a:gd name="T7" fmla="*/ 2 h 44"/>
                  <a:gd name="T8" fmla="*/ 4 w 30"/>
                  <a:gd name="T9" fmla="*/ 0 h 44"/>
                  <a:gd name="T10" fmla="*/ 5 w 30"/>
                  <a:gd name="T11" fmla="*/ 0 h 44"/>
                  <a:gd name="T12" fmla="*/ 6 w 30"/>
                  <a:gd name="T13" fmla="*/ 0 h 44"/>
                  <a:gd name="T14" fmla="*/ 6 w 30"/>
                  <a:gd name="T15" fmla="*/ 0 h 44"/>
                  <a:gd name="T16" fmla="*/ 7 w 30"/>
                  <a:gd name="T17" fmla="*/ 0 h 44"/>
                  <a:gd name="T18" fmla="*/ 7 w 30"/>
                  <a:gd name="T19" fmla="*/ 0 h 44"/>
                  <a:gd name="T20" fmla="*/ 7 w 30"/>
                  <a:gd name="T21" fmla="*/ 1 h 44"/>
                  <a:gd name="T22" fmla="*/ 7 w 30"/>
                  <a:gd name="T23" fmla="*/ 2 h 44"/>
                  <a:gd name="T24" fmla="*/ 7 w 30"/>
                  <a:gd name="T25" fmla="*/ 3 h 44"/>
                  <a:gd name="T26" fmla="*/ 4 w 30"/>
                  <a:gd name="T27" fmla="*/ 3 h 44"/>
                  <a:gd name="T28" fmla="*/ 4 w 30"/>
                  <a:gd name="T29" fmla="*/ 4 h 44"/>
                  <a:gd name="T30" fmla="*/ 4 w 30"/>
                  <a:gd name="T31" fmla="*/ 6 h 44"/>
                  <a:gd name="T32" fmla="*/ 4 w 30"/>
                  <a:gd name="T33" fmla="*/ 8 h 44"/>
                  <a:gd name="T34" fmla="*/ 4 w 30"/>
                  <a:gd name="T35" fmla="*/ 8 h 44"/>
                  <a:gd name="T36" fmla="*/ 3 w 30"/>
                  <a:gd name="T37" fmla="*/ 8 h 44"/>
                  <a:gd name="T38" fmla="*/ 3 w 30"/>
                  <a:gd name="T39" fmla="*/ 8 h 44"/>
                  <a:gd name="T40" fmla="*/ 2 w 30"/>
                  <a:gd name="T41" fmla="*/ 8 h 44"/>
                  <a:gd name="T42" fmla="*/ 2 w 30"/>
                  <a:gd name="T43" fmla="*/ 8 h 44"/>
                  <a:gd name="T44" fmla="*/ 2 w 30"/>
                  <a:gd name="T45" fmla="*/ 8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4"/>
                  <a:gd name="T71" fmla="*/ 30 w 30"/>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4">
                    <a:moveTo>
                      <a:pt x="10" y="44"/>
                    </a:moveTo>
                    <a:lnTo>
                      <a:pt x="0" y="35"/>
                    </a:lnTo>
                    <a:lnTo>
                      <a:pt x="0" y="21"/>
                    </a:lnTo>
                    <a:lnTo>
                      <a:pt x="8" y="9"/>
                    </a:lnTo>
                    <a:lnTo>
                      <a:pt x="19" y="1"/>
                    </a:lnTo>
                    <a:lnTo>
                      <a:pt x="22" y="0"/>
                    </a:lnTo>
                    <a:lnTo>
                      <a:pt x="25" y="0"/>
                    </a:lnTo>
                    <a:lnTo>
                      <a:pt x="27" y="0"/>
                    </a:lnTo>
                    <a:lnTo>
                      <a:pt x="30" y="0"/>
                    </a:lnTo>
                    <a:lnTo>
                      <a:pt x="30" y="3"/>
                    </a:lnTo>
                    <a:lnTo>
                      <a:pt x="30" y="7"/>
                    </a:lnTo>
                    <a:lnTo>
                      <a:pt x="30" y="10"/>
                    </a:lnTo>
                    <a:lnTo>
                      <a:pt x="30" y="13"/>
                    </a:lnTo>
                    <a:lnTo>
                      <a:pt x="20" y="17"/>
                    </a:lnTo>
                    <a:lnTo>
                      <a:pt x="19" y="24"/>
                    </a:lnTo>
                    <a:lnTo>
                      <a:pt x="20" y="35"/>
                    </a:lnTo>
                    <a:lnTo>
                      <a:pt x="19" y="44"/>
                    </a:lnTo>
                    <a:lnTo>
                      <a:pt x="17" y="44"/>
                    </a:lnTo>
                    <a:lnTo>
                      <a:pt x="15" y="44"/>
                    </a:lnTo>
                    <a:lnTo>
                      <a:pt x="12" y="44"/>
                    </a:lnTo>
                    <a:lnTo>
                      <a:pt x="10" y="44"/>
                    </a:lnTo>
                    <a:close/>
                  </a:path>
                </a:pathLst>
              </a:custGeom>
              <a:solidFill>
                <a:srgbClr val="846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9"/>
              <p:cNvSpPr>
                <a:spLocks/>
              </p:cNvSpPr>
              <p:nvPr/>
            </p:nvSpPr>
            <p:spPr bwMode="auto">
              <a:xfrm>
                <a:off x="3278" y="1218"/>
                <a:ext cx="11" cy="17"/>
              </a:xfrm>
              <a:custGeom>
                <a:avLst/>
                <a:gdLst>
                  <a:gd name="T0" fmla="*/ 5 w 25"/>
                  <a:gd name="T1" fmla="*/ 8 h 38"/>
                  <a:gd name="T2" fmla="*/ 2 w 25"/>
                  <a:gd name="T3" fmla="*/ 6 h 38"/>
                  <a:gd name="T4" fmla="*/ 0 w 25"/>
                  <a:gd name="T5" fmla="*/ 5 h 38"/>
                  <a:gd name="T6" fmla="*/ 0 w 25"/>
                  <a:gd name="T7" fmla="*/ 3 h 38"/>
                  <a:gd name="T8" fmla="*/ 0 w 25"/>
                  <a:gd name="T9" fmla="*/ 0 h 38"/>
                  <a:gd name="T10" fmla="*/ 1 w 25"/>
                  <a:gd name="T11" fmla="*/ 0 h 38"/>
                  <a:gd name="T12" fmla="*/ 1 w 25"/>
                  <a:gd name="T13" fmla="*/ 0 h 38"/>
                  <a:gd name="T14" fmla="*/ 1 w 25"/>
                  <a:gd name="T15" fmla="*/ 0 h 38"/>
                  <a:gd name="T16" fmla="*/ 2 w 25"/>
                  <a:gd name="T17" fmla="*/ 0 h 38"/>
                  <a:gd name="T18" fmla="*/ 2 w 25"/>
                  <a:gd name="T19" fmla="*/ 0 h 38"/>
                  <a:gd name="T20" fmla="*/ 2 w 25"/>
                  <a:gd name="T21" fmla="*/ 1 h 38"/>
                  <a:gd name="T22" fmla="*/ 2 w 25"/>
                  <a:gd name="T23" fmla="*/ 2 h 38"/>
                  <a:gd name="T24" fmla="*/ 2 w 25"/>
                  <a:gd name="T25" fmla="*/ 4 h 38"/>
                  <a:gd name="T26" fmla="*/ 3 w 25"/>
                  <a:gd name="T27" fmla="*/ 5 h 38"/>
                  <a:gd name="T28" fmla="*/ 4 w 25"/>
                  <a:gd name="T29" fmla="*/ 6 h 38"/>
                  <a:gd name="T30" fmla="*/ 5 w 25"/>
                  <a:gd name="T31" fmla="*/ 7 h 38"/>
                  <a:gd name="T32" fmla="*/ 5 w 25"/>
                  <a:gd name="T33" fmla="*/ 8 h 38"/>
                  <a:gd name="T34" fmla="*/ 5 w 25"/>
                  <a:gd name="T35" fmla="*/ 8 h 38"/>
                  <a:gd name="T36" fmla="*/ 5 w 25"/>
                  <a:gd name="T37" fmla="*/ 8 h 38"/>
                  <a:gd name="T38" fmla="*/ 5 w 25"/>
                  <a:gd name="T39" fmla="*/ 8 h 38"/>
                  <a:gd name="T40" fmla="*/ 5 w 25"/>
                  <a:gd name="T41" fmla="*/ 8 h 38"/>
                  <a:gd name="T42" fmla="*/ 5 w 25"/>
                  <a:gd name="T43" fmla="*/ 8 h 38"/>
                  <a:gd name="T44" fmla="*/ 5 w 25"/>
                  <a:gd name="T45" fmla="*/ 8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38"/>
                  <a:gd name="T71" fmla="*/ 25 w 25"/>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38">
                    <a:moveTo>
                      <a:pt x="24" y="38"/>
                    </a:moveTo>
                    <a:lnTo>
                      <a:pt x="10" y="32"/>
                    </a:lnTo>
                    <a:lnTo>
                      <a:pt x="2" y="24"/>
                    </a:lnTo>
                    <a:lnTo>
                      <a:pt x="0" y="15"/>
                    </a:lnTo>
                    <a:lnTo>
                      <a:pt x="3" y="2"/>
                    </a:lnTo>
                    <a:lnTo>
                      <a:pt x="4" y="1"/>
                    </a:lnTo>
                    <a:lnTo>
                      <a:pt x="4" y="0"/>
                    </a:lnTo>
                    <a:lnTo>
                      <a:pt x="5" y="0"/>
                    </a:lnTo>
                    <a:lnTo>
                      <a:pt x="8" y="0"/>
                    </a:lnTo>
                    <a:lnTo>
                      <a:pt x="9" y="2"/>
                    </a:lnTo>
                    <a:lnTo>
                      <a:pt x="9" y="4"/>
                    </a:lnTo>
                    <a:lnTo>
                      <a:pt x="10" y="9"/>
                    </a:lnTo>
                    <a:lnTo>
                      <a:pt x="11" y="17"/>
                    </a:lnTo>
                    <a:lnTo>
                      <a:pt x="16" y="24"/>
                    </a:lnTo>
                    <a:lnTo>
                      <a:pt x="20" y="31"/>
                    </a:lnTo>
                    <a:lnTo>
                      <a:pt x="24" y="35"/>
                    </a:lnTo>
                    <a:lnTo>
                      <a:pt x="25" y="38"/>
                    </a:lnTo>
                    <a:lnTo>
                      <a:pt x="24" y="38"/>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50"/>
              <p:cNvSpPr>
                <a:spLocks/>
              </p:cNvSpPr>
              <p:nvPr/>
            </p:nvSpPr>
            <p:spPr bwMode="auto">
              <a:xfrm>
                <a:off x="3284" y="1215"/>
                <a:ext cx="14" cy="18"/>
              </a:xfrm>
              <a:custGeom>
                <a:avLst/>
                <a:gdLst>
                  <a:gd name="T0" fmla="*/ 5 w 30"/>
                  <a:gd name="T1" fmla="*/ 8 h 40"/>
                  <a:gd name="T2" fmla="*/ 3 w 30"/>
                  <a:gd name="T3" fmla="*/ 6 h 40"/>
                  <a:gd name="T4" fmla="*/ 1 w 30"/>
                  <a:gd name="T5" fmla="*/ 5 h 40"/>
                  <a:gd name="T6" fmla="*/ 0 w 30"/>
                  <a:gd name="T7" fmla="*/ 2 h 40"/>
                  <a:gd name="T8" fmla="*/ 0 w 30"/>
                  <a:gd name="T9" fmla="*/ 0 h 40"/>
                  <a:gd name="T10" fmla="*/ 2 w 30"/>
                  <a:gd name="T11" fmla="*/ 0 h 40"/>
                  <a:gd name="T12" fmla="*/ 4 w 30"/>
                  <a:gd name="T13" fmla="*/ 2 h 40"/>
                  <a:gd name="T14" fmla="*/ 6 w 30"/>
                  <a:gd name="T15" fmla="*/ 5 h 40"/>
                  <a:gd name="T16" fmla="*/ 7 w 30"/>
                  <a:gd name="T17" fmla="*/ 8 h 40"/>
                  <a:gd name="T18" fmla="*/ 6 w 30"/>
                  <a:gd name="T19" fmla="*/ 8 h 40"/>
                  <a:gd name="T20" fmla="*/ 6 w 30"/>
                  <a:gd name="T21" fmla="*/ 8 h 40"/>
                  <a:gd name="T22" fmla="*/ 6 w 30"/>
                  <a:gd name="T23" fmla="*/ 8 h 40"/>
                  <a:gd name="T24" fmla="*/ 5 w 30"/>
                  <a:gd name="T25" fmla="*/ 8 h 40"/>
                  <a:gd name="T26" fmla="*/ 5 w 30"/>
                  <a:gd name="T27" fmla="*/ 8 h 40"/>
                  <a:gd name="T28" fmla="*/ 5 w 30"/>
                  <a:gd name="T29" fmla="*/ 8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0"/>
                  <a:gd name="T47" fmla="*/ 30 w 30"/>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0">
                    <a:moveTo>
                      <a:pt x="23" y="40"/>
                    </a:moveTo>
                    <a:lnTo>
                      <a:pt x="13" y="31"/>
                    </a:lnTo>
                    <a:lnTo>
                      <a:pt x="7" y="22"/>
                    </a:lnTo>
                    <a:lnTo>
                      <a:pt x="3" y="11"/>
                    </a:lnTo>
                    <a:lnTo>
                      <a:pt x="0" y="1"/>
                    </a:lnTo>
                    <a:lnTo>
                      <a:pt x="11" y="0"/>
                    </a:lnTo>
                    <a:lnTo>
                      <a:pt x="19" y="11"/>
                    </a:lnTo>
                    <a:lnTo>
                      <a:pt x="26" y="26"/>
                    </a:lnTo>
                    <a:lnTo>
                      <a:pt x="30" y="39"/>
                    </a:lnTo>
                    <a:lnTo>
                      <a:pt x="28" y="39"/>
                    </a:lnTo>
                    <a:lnTo>
                      <a:pt x="27" y="39"/>
                    </a:lnTo>
                    <a:lnTo>
                      <a:pt x="26" y="39"/>
                    </a:lnTo>
                    <a:lnTo>
                      <a:pt x="23" y="40"/>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51"/>
              <p:cNvSpPr>
                <a:spLocks/>
              </p:cNvSpPr>
              <p:nvPr/>
            </p:nvSpPr>
            <p:spPr bwMode="auto">
              <a:xfrm>
                <a:off x="3292" y="1211"/>
                <a:ext cx="17" cy="20"/>
              </a:xfrm>
              <a:custGeom>
                <a:avLst/>
                <a:gdLst>
                  <a:gd name="T0" fmla="*/ 5 w 36"/>
                  <a:gd name="T1" fmla="*/ 9 h 45"/>
                  <a:gd name="T2" fmla="*/ 4 w 36"/>
                  <a:gd name="T3" fmla="*/ 8 h 45"/>
                  <a:gd name="T4" fmla="*/ 2 w 36"/>
                  <a:gd name="T5" fmla="*/ 5 h 45"/>
                  <a:gd name="T6" fmla="*/ 0 w 36"/>
                  <a:gd name="T7" fmla="*/ 2 h 45"/>
                  <a:gd name="T8" fmla="*/ 0 w 36"/>
                  <a:gd name="T9" fmla="*/ 0 h 45"/>
                  <a:gd name="T10" fmla="*/ 1 w 36"/>
                  <a:gd name="T11" fmla="*/ 0 h 45"/>
                  <a:gd name="T12" fmla="*/ 2 w 36"/>
                  <a:gd name="T13" fmla="*/ 0 h 45"/>
                  <a:gd name="T14" fmla="*/ 4 w 36"/>
                  <a:gd name="T15" fmla="*/ 1 h 45"/>
                  <a:gd name="T16" fmla="*/ 5 w 36"/>
                  <a:gd name="T17" fmla="*/ 2 h 45"/>
                  <a:gd name="T18" fmla="*/ 6 w 36"/>
                  <a:gd name="T19" fmla="*/ 4 h 45"/>
                  <a:gd name="T20" fmla="*/ 7 w 36"/>
                  <a:gd name="T21" fmla="*/ 5 h 45"/>
                  <a:gd name="T22" fmla="*/ 8 w 36"/>
                  <a:gd name="T23" fmla="*/ 6 h 45"/>
                  <a:gd name="T24" fmla="*/ 8 w 36"/>
                  <a:gd name="T25" fmla="*/ 7 h 45"/>
                  <a:gd name="T26" fmla="*/ 8 w 36"/>
                  <a:gd name="T27" fmla="*/ 8 h 45"/>
                  <a:gd name="T28" fmla="*/ 8 w 36"/>
                  <a:gd name="T29" fmla="*/ 8 h 45"/>
                  <a:gd name="T30" fmla="*/ 8 w 36"/>
                  <a:gd name="T31" fmla="*/ 8 h 45"/>
                  <a:gd name="T32" fmla="*/ 8 w 36"/>
                  <a:gd name="T33" fmla="*/ 8 h 45"/>
                  <a:gd name="T34" fmla="*/ 7 w 36"/>
                  <a:gd name="T35" fmla="*/ 8 h 45"/>
                  <a:gd name="T36" fmla="*/ 7 w 36"/>
                  <a:gd name="T37" fmla="*/ 8 h 45"/>
                  <a:gd name="T38" fmla="*/ 6 w 36"/>
                  <a:gd name="T39" fmla="*/ 9 h 45"/>
                  <a:gd name="T40" fmla="*/ 5 w 36"/>
                  <a:gd name="T41" fmla="*/ 9 h 45"/>
                  <a:gd name="T42" fmla="*/ 5 w 36"/>
                  <a:gd name="T43" fmla="*/ 9 h 45"/>
                  <a:gd name="T44" fmla="*/ 5 w 36"/>
                  <a:gd name="T45" fmla="*/ 9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45"/>
                  <a:gd name="T71" fmla="*/ 36 w 36"/>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45">
                    <a:moveTo>
                      <a:pt x="23" y="45"/>
                    </a:moveTo>
                    <a:lnTo>
                      <a:pt x="16" y="38"/>
                    </a:lnTo>
                    <a:lnTo>
                      <a:pt x="8" y="25"/>
                    </a:lnTo>
                    <a:lnTo>
                      <a:pt x="2" y="12"/>
                    </a:lnTo>
                    <a:lnTo>
                      <a:pt x="0" y="3"/>
                    </a:lnTo>
                    <a:lnTo>
                      <a:pt x="6" y="0"/>
                    </a:lnTo>
                    <a:lnTo>
                      <a:pt x="11" y="1"/>
                    </a:lnTo>
                    <a:lnTo>
                      <a:pt x="16" y="4"/>
                    </a:lnTo>
                    <a:lnTo>
                      <a:pt x="22" y="11"/>
                    </a:lnTo>
                    <a:lnTo>
                      <a:pt x="26" y="18"/>
                    </a:lnTo>
                    <a:lnTo>
                      <a:pt x="30" y="26"/>
                    </a:lnTo>
                    <a:lnTo>
                      <a:pt x="33" y="32"/>
                    </a:lnTo>
                    <a:lnTo>
                      <a:pt x="36" y="37"/>
                    </a:lnTo>
                    <a:lnTo>
                      <a:pt x="36" y="38"/>
                    </a:lnTo>
                    <a:lnTo>
                      <a:pt x="36" y="39"/>
                    </a:lnTo>
                    <a:lnTo>
                      <a:pt x="36" y="40"/>
                    </a:lnTo>
                    <a:lnTo>
                      <a:pt x="36" y="41"/>
                    </a:lnTo>
                    <a:lnTo>
                      <a:pt x="32" y="42"/>
                    </a:lnTo>
                    <a:lnTo>
                      <a:pt x="29" y="43"/>
                    </a:lnTo>
                    <a:lnTo>
                      <a:pt x="25" y="45"/>
                    </a:lnTo>
                    <a:lnTo>
                      <a:pt x="23" y="45"/>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52"/>
              <p:cNvSpPr>
                <a:spLocks/>
              </p:cNvSpPr>
              <p:nvPr/>
            </p:nvSpPr>
            <p:spPr bwMode="auto">
              <a:xfrm>
                <a:off x="3319" y="1218"/>
                <a:ext cx="12" cy="10"/>
              </a:xfrm>
              <a:custGeom>
                <a:avLst/>
                <a:gdLst>
                  <a:gd name="T0" fmla="*/ 4 w 28"/>
                  <a:gd name="T1" fmla="*/ 4 h 23"/>
                  <a:gd name="T2" fmla="*/ 3 w 28"/>
                  <a:gd name="T3" fmla="*/ 3 h 23"/>
                  <a:gd name="T4" fmla="*/ 1 w 28"/>
                  <a:gd name="T5" fmla="*/ 2 h 23"/>
                  <a:gd name="T6" fmla="*/ 0 w 28"/>
                  <a:gd name="T7" fmla="*/ 1 h 23"/>
                  <a:gd name="T8" fmla="*/ 0 w 28"/>
                  <a:gd name="T9" fmla="*/ 0 h 23"/>
                  <a:gd name="T10" fmla="*/ 2 w 28"/>
                  <a:gd name="T11" fmla="*/ 0 h 23"/>
                  <a:gd name="T12" fmla="*/ 4 w 28"/>
                  <a:gd name="T13" fmla="*/ 0 h 23"/>
                  <a:gd name="T14" fmla="*/ 5 w 28"/>
                  <a:gd name="T15" fmla="*/ 2 h 23"/>
                  <a:gd name="T16" fmla="*/ 5 w 28"/>
                  <a:gd name="T17" fmla="*/ 4 h 23"/>
                  <a:gd name="T18" fmla="*/ 5 w 28"/>
                  <a:gd name="T19" fmla="*/ 4 h 23"/>
                  <a:gd name="T20" fmla="*/ 4 w 28"/>
                  <a:gd name="T21" fmla="*/ 4 h 23"/>
                  <a:gd name="T22" fmla="*/ 4 w 28"/>
                  <a:gd name="T23" fmla="*/ 4 h 23"/>
                  <a:gd name="T24" fmla="*/ 4 w 28"/>
                  <a:gd name="T25" fmla="*/ 4 h 23"/>
                  <a:gd name="T26" fmla="*/ 4 w 28"/>
                  <a:gd name="T27" fmla="*/ 4 h 23"/>
                  <a:gd name="T28" fmla="*/ 4 w 28"/>
                  <a:gd name="T29" fmla="*/ 4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3"/>
                  <a:gd name="T47" fmla="*/ 28 w 28"/>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3">
                    <a:moveTo>
                      <a:pt x="20" y="23"/>
                    </a:moveTo>
                    <a:lnTo>
                      <a:pt x="15" y="19"/>
                    </a:lnTo>
                    <a:lnTo>
                      <a:pt x="8" y="12"/>
                    </a:lnTo>
                    <a:lnTo>
                      <a:pt x="2" y="4"/>
                    </a:lnTo>
                    <a:lnTo>
                      <a:pt x="0" y="0"/>
                    </a:lnTo>
                    <a:lnTo>
                      <a:pt x="12" y="0"/>
                    </a:lnTo>
                    <a:lnTo>
                      <a:pt x="20" y="3"/>
                    </a:lnTo>
                    <a:lnTo>
                      <a:pt x="26" y="11"/>
                    </a:lnTo>
                    <a:lnTo>
                      <a:pt x="28" y="22"/>
                    </a:lnTo>
                    <a:lnTo>
                      <a:pt x="26" y="23"/>
                    </a:lnTo>
                    <a:lnTo>
                      <a:pt x="23" y="23"/>
                    </a:lnTo>
                    <a:lnTo>
                      <a:pt x="21" y="23"/>
                    </a:lnTo>
                    <a:lnTo>
                      <a:pt x="20" y="23"/>
                    </a:lnTo>
                    <a:close/>
                  </a:path>
                </a:pathLst>
              </a:custGeom>
              <a:solidFill>
                <a:srgbClr val="846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3"/>
              <p:cNvSpPr>
                <a:spLocks/>
              </p:cNvSpPr>
              <p:nvPr/>
            </p:nvSpPr>
            <p:spPr bwMode="auto">
              <a:xfrm>
                <a:off x="3304" y="1210"/>
                <a:ext cx="12" cy="17"/>
              </a:xfrm>
              <a:custGeom>
                <a:avLst/>
                <a:gdLst>
                  <a:gd name="T0" fmla="*/ 4 w 27"/>
                  <a:gd name="T1" fmla="*/ 7 h 39"/>
                  <a:gd name="T2" fmla="*/ 3 w 27"/>
                  <a:gd name="T3" fmla="*/ 6 h 39"/>
                  <a:gd name="T4" fmla="*/ 2 w 27"/>
                  <a:gd name="T5" fmla="*/ 4 h 39"/>
                  <a:gd name="T6" fmla="*/ 0 w 27"/>
                  <a:gd name="T7" fmla="*/ 2 h 39"/>
                  <a:gd name="T8" fmla="*/ 0 w 27"/>
                  <a:gd name="T9" fmla="*/ 0 h 39"/>
                  <a:gd name="T10" fmla="*/ 0 w 27"/>
                  <a:gd name="T11" fmla="*/ 0 h 39"/>
                  <a:gd name="T12" fmla="*/ 1 w 27"/>
                  <a:gd name="T13" fmla="*/ 0 h 39"/>
                  <a:gd name="T14" fmla="*/ 1 w 27"/>
                  <a:gd name="T15" fmla="*/ 0 h 39"/>
                  <a:gd name="T16" fmla="*/ 2 w 27"/>
                  <a:gd name="T17" fmla="*/ 0 h 39"/>
                  <a:gd name="T18" fmla="*/ 3 w 27"/>
                  <a:gd name="T19" fmla="*/ 1 h 39"/>
                  <a:gd name="T20" fmla="*/ 4 w 27"/>
                  <a:gd name="T21" fmla="*/ 3 h 39"/>
                  <a:gd name="T22" fmla="*/ 5 w 27"/>
                  <a:gd name="T23" fmla="*/ 5 h 39"/>
                  <a:gd name="T24" fmla="*/ 5 w 27"/>
                  <a:gd name="T25" fmla="*/ 7 h 39"/>
                  <a:gd name="T26" fmla="*/ 5 w 27"/>
                  <a:gd name="T27" fmla="*/ 7 h 39"/>
                  <a:gd name="T28" fmla="*/ 4 w 27"/>
                  <a:gd name="T29" fmla="*/ 7 h 39"/>
                  <a:gd name="T30" fmla="*/ 4 w 27"/>
                  <a:gd name="T31" fmla="*/ 7 h 39"/>
                  <a:gd name="T32" fmla="*/ 4 w 27"/>
                  <a:gd name="T33" fmla="*/ 7 h 39"/>
                  <a:gd name="T34" fmla="*/ 4 w 27"/>
                  <a:gd name="T35" fmla="*/ 7 h 39"/>
                  <a:gd name="T36" fmla="*/ 4 w 27"/>
                  <a:gd name="T37" fmla="*/ 7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39"/>
                    </a:moveTo>
                    <a:lnTo>
                      <a:pt x="15" y="30"/>
                    </a:lnTo>
                    <a:lnTo>
                      <a:pt x="8" y="20"/>
                    </a:lnTo>
                    <a:lnTo>
                      <a:pt x="3" y="11"/>
                    </a:lnTo>
                    <a:lnTo>
                      <a:pt x="0" y="3"/>
                    </a:lnTo>
                    <a:lnTo>
                      <a:pt x="1" y="1"/>
                    </a:lnTo>
                    <a:lnTo>
                      <a:pt x="4" y="0"/>
                    </a:lnTo>
                    <a:lnTo>
                      <a:pt x="6" y="0"/>
                    </a:lnTo>
                    <a:lnTo>
                      <a:pt x="8" y="0"/>
                    </a:lnTo>
                    <a:lnTo>
                      <a:pt x="14" y="7"/>
                    </a:lnTo>
                    <a:lnTo>
                      <a:pt x="20" y="16"/>
                    </a:lnTo>
                    <a:lnTo>
                      <a:pt x="25" y="28"/>
                    </a:lnTo>
                    <a:lnTo>
                      <a:pt x="27" y="37"/>
                    </a:lnTo>
                    <a:lnTo>
                      <a:pt x="26" y="37"/>
                    </a:lnTo>
                    <a:lnTo>
                      <a:pt x="23" y="37"/>
                    </a:lnTo>
                    <a:lnTo>
                      <a:pt x="22" y="38"/>
                    </a:lnTo>
                    <a:lnTo>
                      <a:pt x="20" y="39"/>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4"/>
              <p:cNvSpPr>
                <a:spLocks/>
              </p:cNvSpPr>
              <p:nvPr/>
            </p:nvSpPr>
            <p:spPr bwMode="auto">
              <a:xfrm>
                <a:off x="3175" y="1084"/>
                <a:ext cx="151" cy="137"/>
              </a:xfrm>
              <a:custGeom>
                <a:avLst/>
                <a:gdLst>
                  <a:gd name="T0" fmla="*/ 41 w 332"/>
                  <a:gd name="T1" fmla="*/ 58 h 304"/>
                  <a:gd name="T2" fmla="*/ 39 w 332"/>
                  <a:gd name="T3" fmla="*/ 52 h 304"/>
                  <a:gd name="T4" fmla="*/ 32 w 332"/>
                  <a:gd name="T5" fmla="*/ 46 h 304"/>
                  <a:gd name="T6" fmla="*/ 23 w 332"/>
                  <a:gd name="T7" fmla="*/ 41 h 304"/>
                  <a:gd name="T8" fmla="*/ 15 w 332"/>
                  <a:gd name="T9" fmla="*/ 35 h 304"/>
                  <a:gd name="T10" fmla="*/ 7 w 332"/>
                  <a:gd name="T11" fmla="*/ 29 h 304"/>
                  <a:gd name="T12" fmla="*/ 0 w 332"/>
                  <a:gd name="T13" fmla="*/ 21 h 304"/>
                  <a:gd name="T14" fmla="*/ 0 w 332"/>
                  <a:gd name="T15" fmla="*/ 5 h 304"/>
                  <a:gd name="T16" fmla="*/ 2 w 332"/>
                  <a:gd name="T17" fmla="*/ 0 h 304"/>
                  <a:gd name="T18" fmla="*/ 6 w 332"/>
                  <a:gd name="T19" fmla="*/ 4 h 304"/>
                  <a:gd name="T20" fmla="*/ 11 w 332"/>
                  <a:gd name="T21" fmla="*/ 9 h 304"/>
                  <a:gd name="T22" fmla="*/ 15 w 332"/>
                  <a:gd name="T23" fmla="*/ 14 h 304"/>
                  <a:gd name="T24" fmla="*/ 18 w 332"/>
                  <a:gd name="T25" fmla="*/ 17 h 304"/>
                  <a:gd name="T26" fmla="*/ 22 w 332"/>
                  <a:gd name="T27" fmla="*/ 21 h 304"/>
                  <a:gd name="T28" fmla="*/ 26 w 332"/>
                  <a:gd name="T29" fmla="*/ 25 h 304"/>
                  <a:gd name="T30" fmla="*/ 30 w 332"/>
                  <a:gd name="T31" fmla="*/ 29 h 304"/>
                  <a:gd name="T32" fmla="*/ 35 w 332"/>
                  <a:gd name="T33" fmla="*/ 33 h 304"/>
                  <a:gd name="T34" fmla="*/ 38 w 332"/>
                  <a:gd name="T35" fmla="*/ 37 h 304"/>
                  <a:gd name="T36" fmla="*/ 42 w 332"/>
                  <a:gd name="T37" fmla="*/ 40 h 304"/>
                  <a:gd name="T38" fmla="*/ 47 w 332"/>
                  <a:gd name="T39" fmla="*/ 41 h 304"/>
                  <a:gd name="T40" fmla="*/ 50 w 332"/>
                  <a:gd name="T41" fmla="*/ 42 h 304"/>
                  <a:gd name="T42" fmla="*/ 52 w 332"/>
                  <a:gd name="T43" fmla="*/ 43 h 304"/>
                  <a:gd name="T44" fmla="*/ 55 w 332"/>
                  <a:gd name="T45" fmla="*/ 46 h 304"/>
                  <a:gd name="T46" fmla="*/ 59 w 332"/>
                  <a:gd name="T47" fmla="*/ 49 h 304"/>
                  <a:gd name="T48" fmla="*/ 63 w 332"/>
                  <a:gd name="T49" fmla="*/ 52 h 304"/>
                  <a:gd name="T50" fmla="*/ 66 w 332"/>
                  <a:gd name="T51" fmla="*/ 55 h 304"/>
                  <a:gd name="T52" fmla="*/ 68 w 332"/>
                  <a:gd name="T53" fmla="*/ 57 h 304"/>
                  <a:gd name="T54" fmla="*/ 65 w 332"/>
                  <a:gd name="T55" fmla="*/ 58 h 304"/>
                  <a:gd name="T56" fmla="*/ 63 w 332"/>
                  <a:gd name="T57" fmla="*/ 56 h 304"/>
                  <a:gd name="T58" fmla="*/ 61 w 332"/>
                  <a:gd name="T59" fmla="*/ 55 h 304"/>
                  <a:gd name="T60" fmla="*/ 59 w 332"/>
                  <a:gd name="T61" fmla="*/ 55 h 304"/>
                  <a:gd name="T62" fmla="*/ 57 w 332"/>
                  <a:gd name="T63" fmla="*/ 55 h 304"/>
                  <a:gd name="T64" fmla="*/ 54 w 332"/>
                  <a:gd name="T65" fmla="*/ 56 h 304"/>
                  <a:gd name="T66" fmla="*/ 52 w 332"/>
                  <a:gd name="T67" fmla="*/ 57 h 304"/>
                  <a:gd name="T68" fmla="*/ 49 w 332"/>
                  <a:gd name="T69" fmla="*/ 58 h 304"/>
                  <a:gd name="T70" fmla="*/ 47 w 332"/>
                  <a:gd name="T71" fmla="*/ 59 h 304"/>
                  <a:gd name="T72" fmla="*/ 45 w 332"/>
                  <a:gd name="T73" fmla="*/ 60 h 304"/>
                  <a:gd name="T74" fmla="*/ 45 w 332"/>
                  <a:gd name="T75" fmla="*/ 61 h 304"/>
                  <a:gd name="T76" fmla="*/ 45 w 332"/>
                  <a:gd name="T77" fmla="*/ 62 h 304"/>
                  <a:gd name="T78" fmla="*/ 44 w 332"/>
                  <a:gd name="T79" fmla="*/ 61 h 304"/>
                  <a:gd name="T80" fmla="*/ 42 w 332"/>
                  <a:gd name="T81" fmla="*/ 62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304"/>
                  <a:gd name="T125" fmla="*/ 332 w 332"/>
                  <a:gd name="T126" fmla="*/ 304 h 3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304">
                    <a:moveTo>
                      <a:pt x="203" y="304"/>
                    </a:moveTo>
                    <a:lnTo>
                      <a:pt x="197" y="285"/>
                    </a:lnTo>
                    <a:lnTo>
                      <a:pt x="193" y="270"/>
                    </a:lnTo>
                    <a:lnTo>
                      <a:pt x="188" y="256"/>
                    </a:lnTo>
                    <a:lnTo>
                      <a:pt x="177" y="243"/>
                    </a:lnTo>
                    <a:lnTo>
                      <a:pt x="155" y="229"/>
                    </a:lnTo>
                    <a:lnTo>
                      <a:pt x="133" y="215"/>
                    </a:lnTo>
                    <a:lnTo>
                      <a:pt x="113" y="200"/>
                    </a:lnTo>
                    <a:lnTo>
                      <a:pt x="92" y="186"/>
                    </a:lnTo>
                    <a:lnTo>
                      <a:pt x="71" y="171"/>
                    </a:lnTo>
                    <a:lnTo>
                      <a:pt x="52" y="156"/>
                    </a:lnTo>
                    <a:lnTo>
                      <a:pt x="32" y="141"/>
                    </a:lnTo>
                    <a:lnTo>
                      <a:pt x="12" y="126"/>
                    </a:lnTo>
                    <a:lnTo>
                      <a:pt x="3" y="105"/>
                    </a:lnTo>
                    <a:lnTo>
                      <a:pt x="0" y="66"/>
                    </a:lnTo>
                    <a:lnTo>
                      <a:pt x="1" y="25"/>
                    </a:lnTo>
                    <a:lnTo>
                      <a:pt x="3" y="0"/>
                    </a:lnTo>
                    <a:lnTo>
                      <a:pt x="11" y="3"/>
                    </a:lnTo>
                    <a:lnTo>
                      <a:pt x="21" y="10"/>
                    </a:lnTo>
                    <a:lnTo>
                      <a:pt x="31" y="20"/>
                    </a:lnTo>
                    <a:lnTo>
                      <a:pt x="41" y="32"/>
                    </a:lnTo>
                    <a:lnTo>
                      <a:pt x="52" y="44"/>
                    </a:lnTo>
                    <a:lnTo>
                      <a:pt x="61" y="57"/>
                    </a:lnTo>
                    <a:lnTo>
                      <a:pt x="70" y="67"/>
                    </a:lnTo>
                    <a:lnTo>
                      <a:pt x="78" y="74"/>
                    </a:lnTo>
                    <a:lnTo>
                      <a:pt x="87" y="85"/>
                    </a:lnTo>
                    <a:lnTo>
                      <a:pt x="97" y="94"/>
                    </a:lnTo>
                    <a:lnTo>
                      <a:pt x="106" y="104"/>
                    </a:lnTo>
                    <a:lnTo>
                      <a:pt x="116" y="114"/>
                    </a:lnTo>
                    <a:lnTo>
                      <a:pt x="127" y="124"/>
                    </a:lnTo>
                    <a:lnTo>
                      <a:pt x="136" y="134"/>
                    </a:lnTo>
                    <a:lnTo>
                      <a:pt x="146" y="145"/>
                    </a:lnTo>
                    <a:lnTo>
                      <a:pt x="156" y="155"/>
                    </a:lnTo>
                    <a:lnTo>
                      <a:pt x="167" y="164"/>
                    </a:lnTo>
                    <a:lnTo>
                      <a:pt x="176" y="172"/>
                    </a:lnTo>
                    <a:lnTo>
                      <a:pt x="185" y="181"/>
                    </a:lnTo>
                    <a:lnTo>
                      <a:pt x="194" y="188"/>
                    </a:lnTo>
                    <a:lnTo>
                      <a:pt x="205" y="195"/>
                    </a:lnTo>
                    <a:lnTo>
                      <a:pt x="215" y="200"/>
                    </a:lnTo>
                    <a:lnTo>
                      <a:pt x="228" y="203"/>
                    </a:lnTo>
                    <a:lnTo>
                      <a:pt x="242" y="206"/>
                    </a:lnTo>
                    <a:lnTo>
                      <a:pt x="243" y="207"/>
                    </a:lnTo>
                    <a:lnTo>
                      <a:pt x="247" y="209"/>
                    </a:lnTo>
                    <a:lnTo>
                      <a:pt x="253" y="213"/>
                    </a:lnTo>
                    <a:lnTo>
                      <a:pt x="261" y="218"/>
                    </a:lnTo>
                    <a:lnTo>
                      <a:pt x="269" y="225"/>
                    </a:lnTo>
                    <a:lnTo>
                      <a:pt x="276" y="233"/>
                    </a:lnTo>
                    <a:lnTo>
                      <a:pt x="284" y="241"/>
                    </a:lnTo>
                    <a:lnTo>
                      <a:pt x="294" y="249"/>
                    </a:lnTo>
                    <a:lnTo>
                      <a:pt x="303" y="256"/>
                    </a:lnTo>
                    <a:lnTo>
                      <a:pt x="312" y="264"/>
                    </a:lnTo>
                    <a:lnTo>
                      <a:pt x="321" y="271"/>
                    </a:lnTo>
                    <a:lnTo>
                      <a:pt x="332" y="277"/>
                    </a:lnTo>
                    <a:lnTo>
                      <a:pt x="327" y="281"/>
                    </a:lnTo>
                    <a:lnTo>
                      <a:pt x="320" y="283"/>
                    </a:lnTo>
                    <a:lnTo>
                      <a:pt x="313" y="284"/>
                    </a:lnTo>
                    <a:lnTo>
                      <a:pt x="307" y="285"/>
                    </a:lnTo>
                    <a:lnTo>
                      <a:pt x="303" y="277"/>
                    </a:lnTo>
                    <a:lnTo>
                      <a:pt x="299" y="272"/>
                    </a:lnTo>
                    <a:lnTo>
                      <a:pt x="295" y="270"/>
                    </a:lnTo>
                    <a:lnTo>
                      <a:pt x="289" y="270"/>
                    </a:lnTo>
                    <a:lnTo>
                      <a:pt x="284" y="270"/>
                    </a:lnTo>
                    <a:lnTo>
                      <a:pt x="280" y="271"/>
                    </a:lnTo>
                    <a:lnTo>
                      <a:pt x="274" y="272"/>
                    </a:lnTo>
                    <a:lnTo>
                      <a:pt x="269" y="272"/>
                    </a:lnTo>
                    <a:lnTo>
                      <a:pt x="262" y="275"/>
                    </a:lnTo>
                    <a:lnTo>
                      <a:pt x="256" y="277"/>
                    </a:lnTo>
                    <a:lnTo>
                      <a:pt x="250" y="279"/>
                    </a:lnTo>
                    <a:lnTo>
                      <a:pt x="244" y="283"/>
                    </a:lnTo>
                    <a:lnTo>
                      <a:pt x="238" y="286"/>
                    </a:lnTo>
                    <a:lnTo>
                      <a:pt x="232" y="289"/>
                    </a:lnTo>
                    <a:lnTo>
                      <a:pt x="226" y="291"/>
                    </a:lnTo>
                    <a:lnTo>
                      <a:pt x="220" y="293"/>
                    </a:lnTo>
                    <a:lnTo>
                      <a:pt x="219" y="295"/>
                    </a:lnTo>
                    <a:lnTo>
                      <a:pt x="219" y="297"/>
                    </a:lnTo>
                    <a:lnTo>
                      <a:pt x="219" y="299"/>
                    </a:lnTo>
                    <a:lnTo>
                      <a:pt x="219" y="304"/>
                    </a:lnTo>
                    <a:lnTo>
                      <a:pt x="218" y="304"/>
                    </a:lnTo>
                    <a:lnTo>
                      <a:pt x="215" y="302"/>
                    </a:lnTo>
                    <a:lnTo>
                      <a:pt x="211" y="302"/>
                    </a:lnTo>
                    <a:lnTo>
                      <a:pt x="203" y="304"/>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5"/>
              <p:cNvSpPr>
                <a:spLocks/>
              </p:cNvSpPr>
              <p:nvPr/>
            </p:nvSpPr>
            <p:spPr bwMode="auto">
              <a:xfrm>
                <a:off x="2938" y="912"/>
                <a:ext cx="76" cy="274"/>
              </a:xfrm>
              <a:custGeom>
                <a:avLst/>
                <a:gdLst>
                  <a:gd name="T0" fmla="*/ 10 w 167"/>
                  <a:gd name="T1" fmla="*/ 121 h 609"/>
                  <a:gd name="T2" fmla="*/ 11 w 167"/>
                  <a:gd name="T3" fmla="*/ 119 h 609"/>
                  <a:gd name="T4" fmla="*/ 17 w 167"/>
                  <a:gd name="T5" fmla="*/ 113 h 609"/>
                  <a:gd name="T6" fmla="*/ 21 w 167"/>
                  <a:gd name="T7" fmla="*/ 106 h 609"/>
                  <a:gd name="T8" fmla="*/ 20 w 167"/>
                  <a:gd name="T9" fmla="*/ 106 h 609"/>
                  <a:gd name="T10" fmla="*/ 17 w 167"/>
                  <a:gd name="T11" fmla="*/ 110 h 609"/>
                  <a:gd name="T12" fmla="*/ 12 w 167"/>
                  <a:gd name="T13" fmla="*/ 117 h 609"/>
                  <a:gd name="T14" fmla="*/ 5 w 167"/>
                  <a:gd name="T15" fmla="*/ 121 h 609"/>
                  <a:gd name="T16" fmla="*/ 5 w 167"/>
                  <a:gd name="T17" fmla="*/ 119 h 609"/>
                  <a:gd name="T18" fmla="*/ 8 w 167"/>
                  <a:gd name="T19" fmla="*/ 114 h 609"/>
                  <a:gd name="T20" fmla="*/ 13 w 167"/>
                  <a:gd name="T21" fmla="*/ 109 h 609"/>
                  <a:gd name="T22" fmla="*/ 16 w 167"/>
                  <a:gd name="T23" fmla="*/ 104 h 609"/>
                  <a:gd name="T24" fmla="*/ 15 w 167"/>
                  <a:gd name="T25" fmla="*/ 103 h 609"/>
                  <a:gd name="T26" fmla="*/ 11 w 167"/>
                  <a:gd name="T27" fmla="*/ 108 h 609"/>
                  <a:gd name="T28" fmla="*/ 8 w 167"/>
                  <a:gd name="T29" fmla="*/ 112 h 609"/>
                  <a:gd name="T30" fmla="*/ 5 w 167"/>
                  <a:gd name="T31" fmla="*/ 114 h 609"/>
                  <a:gd name="T32" fmla="*/ 2 w 167"/>
                  <a:gd name="T33" fmla="*/ 116 h 609"/>
                  <a:gd name="T34" fmla="*/ 1 w 167"/>
                  <a:gd name="T35" fmla="*/ 115 h 609"/>
                  <a:gd name="T36" fmla="*/ 6 w 167"/>
                  <a:gd name="T37" fmla="*/ 109 h 609"/>
                  <a:gd name="T38" fmla="*/ 11 w 167"/>
                  <a:gd name="T39" fmla="*/ 102 h 609"/>
                  <a:gd name="T40" fmla="*/ 11 w 167"/>
                  <a:gd name="T41" fmla="*/ 99 h 609"/>
                  <a:gd name="T42" fmla="*/ 10 w 167"/>
                  <a:gd name="T43" fmla="*/ 99 h 609"/>
                  <a:gd name="T44" fmla="*/ 8 w 167"/>
                  <a:gd name="T45" fmla="*/ 103 h 609"/>
                  <a:gd name="T46" fmla="*/ 5 w 167"/>
                  <a:gd name="T47" fmla="*/ 107 h 609"/>
                  <a:gd name="T48" fmla="*/ 3 w 167"/>
                  <a:gd name="T49" fmla="*/ 108 h 609"/>
                  <a:gd name="T50" fmla="*/ 4 w 167"/>
                  <a:gd name="T51" fmla="*/ 106 h 609"/>
                  <a:gd name="T52" fmla="*/ 8 w 167"/>
                  <a:gd name="T53" fmla="*/ 99 h 609"/>
                  <a:gd name="T54" fmla="*/ 12 w 167"/>
                  <a:gd name="T55" fmla="*/ 92 h 609"/>
                  <a:gd name="T56" fmla="*/ 18 w 167"/>
                  <a:gd name="T57" fmla="*/ 85 h 609"/>
                  <a:gd name="T58" fmla="*/ 22 w 167"/>
                  <a:gd name="T59" fmla="*/ 77 h 609"/>
                  <a:gd name="T60" fmla="*/ 20 w 167"/>
                  <a:gd name="T61" fmla="*/ 67 h 609"/>
                  <a:gd name="T62" fmla="*/ 16 w 167"/>
                  <a:gd name="T63" fmla="*/ 58 h 609"/>
                  <a:gd name="T64" fmla="*/ 11 w 167"/>
                  <a:gd name="T65" fmla="*/ 46 h 609"/>
                  <a:gd name="T66" fmla="*/ 7 w 167"/>
                  <a:gd name="T67" fmla="*/ 31 h 609"/>
                  <a:gd name="T68" fmla="*/ 6 w 167"/>
                  <a:gd name="T69" fmla="*/ 16 h 609"/>
                  <a:gd name="T70" fmla="*/ 14 w 167"/>
                  <a:gd name="T71" fmla="*/ 9 h 609"/>
                  <a:gd name="T72" fmla="*/ 25 w 167"/>
                  <a:gd name="T73" fmla="*/ 1 h 609"/>
                  <a:gd name="T74" fmla="*/ 28 w 167"/>
                  <a:gd name="T75" fmla="*/ 4 h 609"/>
                  <a:gd name="T76" fmla="*/ 32 w 167"/>
                  <a:gd name="T77" fmla="*/ 17 h 609"/>
                  <a:gd name="T78" fmla="*/ 34 w 167"/>
                  <a:gd name="T79" fmla="*/ 18 h 609"/>
                  <a:gd name="T80" fmla="*/ 33 w 167"/>
                  <a:gd name="T81" fmla="*/ 19 h 609"/>
                  <a:gd name="T82" fmla="*/ 30 w 167"/>
                  <a:gd name="T83" fmla="*/ 21 h 609"/>
                  <a:gd name="T84" fmla="*/ 27 w 167"/>
                  <a:gd name="T85" fmla="*/ 23 h 609"/>
                  <a:gd name="T86" fmla="*/ 28 w 167"/>
                  <a:gd name="T87" fmla="*/ 29 h 609"/>
                  <a:gd name="T88" fmla="*/ 30 w 167"/>
                  <a:gd name="T89" fmla="*/ 46 h 609"/>
                  <a:gd name="T90" fmla="*/ 32 w 167"/>
                  <a:gd name="T91" fmla="*/ 71 h 609"/>
                  <a:gd name="T92" fmla="*/ 29 w 167"/>
                  <a:gd name="T93" fmla="*/ 94 h 609"/>
                  <a:gd name="T94" fmla="*/ 24 w 167"/>
                  <a:gd name="T95" fmla="*/ 106 h 609"/>
                  <a:gd name="T96" fmla="*/ 15 w 167"/>
                  <a:gd name="T97" fmla="*/ 119 h 609"/>
                  <a:gd name="T98" fmla="*/ 10 w 167"/>
                  <a:gd name="T99" fmla="*/ 123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609"/>
                  <a:gd name="T152" fmla="*/ 167 w 167"/>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609">
                    <a:moveTo>
                      <a:pt x="46" y="609"/>
                    </a:moveTo>
                    <a:lnTo>
                      <a:pt x="48" y="605"/>
                    </a:lnTo>
                    <a:lnTo>
                      <a:pt x="48" y="601"/>
                    </a:lnTo>
                    <a:lnTo>
                      <a:pt x="48" y="598"/>
                    </a:lnTo>
                    <a:lnTo>
                      <a:pt x="48" y="594"/>
                    </a:lnTo>
                    <a:lnTo>
                      <a:pt x="55" y="587"/>
                    </a:lnTo>
                    <a:lnTo>
                      <a:pt x="63" y="579"/>
                    </a:lnTo>
                    <a:lnTo>
                      <a:pt x="73" y="569"/>
                    </a:lnTo>
                    <a:lnTo>
                      <a:pt x="82" y="557"/>
                    </a:lnTo>
                    <a:lnTo>
                      <a:pt x="90" y="546"/>
                    </a:lnTo>
                    <a:lnTo>
                      <a:pt x="97" y="536"/>
                    </a:lnTo>
                    <a:lnTo>
                      <a:pt x="102" y="525"/>
                    </a:lnTo>
                    <a:lnTo>
                      <a:pt x="102" y="517"/>
                    </a:lnTo>
                    <a:lnTo>
                      <a:pt x="97" y="518"/>
                    </a:lnTo>
                    <a:lnTo>
                      <a:pt x="95" y="522"/>
                    </a:lnTo>
                    <a:lnTo>
                      <a:pt x="93" y="525"/>
                    </a:lnTo>
                    <a:lnTo>
                      <a:pt x="89" y="529"/>
                    </a:lnTo>
                    <a:lnTo>
                      <a:pt x="83" y="542"/>
                    </a:lnTo>
                    <a:lnTo>
                      <a:pt x="75" y="554"/>
                    </a:lnTo>
                    <a:lnTo>
                      <a:pt x="67" y="564"/>
                    </a:lnTo>
                    <a:lnTo>
                      <a:pt x="58" y="575"/>
                    </a:lnTo>
                    <a:lnTo>
                      <a:pt x="48" y="583"/>
                    </a:lnTo>
                    <a:lnTo>
                      <a:pt x="37" y="591"/>
                    </a:lnTo>
                    <a:lnTo>
                      <a:pt x="27" y="599"/>
                    </a:lnTo>
                    <a:lnTo>
                      <a:pt x="17" y="607"/>
                    </a:lnTo>
                    <a:lnTo>
                      <a:pt x="19" y="597"/>
                    </a:lnTo>
                    <a:lnTo>
                      <a:pt x="22" y="587"/>
                    </a:lnTo>
                    <a:lnTo>
                      <a:pt x="27" y="579"/>
                    </a:lnTo>
                    <a:lnTo>
                      <a:pt x="33" y="570"/>
                    </a:lnTo>
                    <a:lnTo>
                      <a:pt x="40" y="563"/>
                    </a:lnTo>
                    <a:lnTo>
                      <a:pt x="46" y="555"/>
                    </a:lnTo>
                    <a:lnTo>
                      <a:pt x="53" y="548"/>
                    </a:lnTo>
                    <a:lnTo>
                      <a:pt x="61" y="541"/>
                    </a:lnTo>
                    <a:lnTo>
                      <a:pt x="67" y="532"/>
                    </a:lnTo>
                    <a:lnTo>
                      <a:pt x="74" y="523"/>
                    </a:lnTo>
                    <a:lnTo>
                      <a:pt x="80" y="515"/>
                    </a:lnTo>
                    <a:lnTo>
                      <a:pt x="82" y="506"/>
                    </a:lnTo>
                    <a:lnTo>
                      <a:pt x="76" y="507"/>
                    </a:lnTo>
                    <a:lnTo>
                      <a:pt x="71" y="511"/>
                    </a:lnTo>
                    <a:lnTo>
                      <a:pt x="65" y="518"/>
                    </a:lnTo>
                    <a:lnTo>
                      <a:pt x="58" y="526"/>
                    </a:lnTo>
                    <a:lnTo>
                      <a:pt x="52" y="534"/>
                    </a:lnTo>
                    <a:lnTo>
                      <a:pt x="46" y="541"/>
                    </a:lnTo>
                    <a:lnTo>
                      <a:pt x="42" y="548"/>
                    </a:lnTo>
                    <a:lnTo>
                      <a:pt x="40" y="552"/>
                    </a:lnTo>
                    <a:lnTo>
                      <a:pt x="35" y="556"/>
                    </a:lnTo>
                    <a:lnTo>
                      <a:pt x="30" y="560"/>
                    </a:lnTo>
                    <a:lnTo>
                      <a:pt x="25" y="563"/>
                    </a:lnTo>
                    <a:lnTo>
                      <a:pt x="20" y="565"/>
                    </a:lnTo>
                    <a:lnTo>
                      <a:pt x="15" y="569"/>
                    </a:lnTo>
                    <a:lnTo>
                      <a:pt x="10" y="571"/>
                    </a:lnTo>
                    <a:lnTo>
                      <a:pt x="5" y="574"/>
                    </a:lnTo>
                    <a:lnTo>
                      <a:pt x="0" y="576"/>
                    </a:lnTo>
                    <a:lnTo>
                      <a:pt x="4" y="567"/>
                    </a:lnTo>
                    <a:lnTo>
                      <a:pt x="13" y="557"/>
                    </a:lnTo>
                    <a:lnTo>
                      <a:pt x="23" y="549"/>
                    </a:lnTo>
                    <a:lnTo>
                      <a:pt x="31" y="540"/>
                    </a:lnTo>
                    <a:lnTo>
                      <a:pt x="37" y="527"/>
                    </a:lnTo>
                    <a:lnTo>
                      <a:pt x="45" y="515"/>
                    </a:lnTo>
                    <a:lnTo>
                      <a:pt x="53" y="502"/>
                    </a:lnTo>
                    <a:lnTo>
                      <a:pt x="58" y="489"/>
                    </a:lnTo>
                    <a:lnTo>
                      <a:pt x="57" y="489"/>
                    </a:lnTo>
                    <a:lnTo>
                      <a:pt x="56" y="489"/>
                    </a:lnTo>
                    <a:lnTo>
                      <a:pt x="51" y="492"/>
                    </a:lnTo>
                    <a:lnTo>
                      <a:pt x="46" y="496"/>
                    </a:lnTo>
                    <a:lnTo>
                      <a:pt x="42" y="502"/>
                    </a:lnTo>
                    <a:lnTo>
                      <a:pt x="38" y="508"/>
                    </a:lnTo>
                    <a:lnTo>
                      <a:pt x="34" y="515"/>
                    </a:lnTo>
                    <a:lnTo>
                      <a:pt x="29" y="522"/>
                    </a:lnTo>
                    <a:lnTo>
                      <a:pt x="25" y="527"/>
                    </a:lnTo>
                    <a:lnTo>
                      <a:pt x="20" y="532"/>
                    </a:lnTo>
                    <a:lnTo>
                      <a:pt x="18" y="532"/>
                    </a:lnTo>
                    <a:lnTo>
                      <a:pt x="15" y="532"/>
                    </a:lnTo>
                    <a:lnTo>
                      <a:pt x="14" y="532"/>
                    </a:lnTo>
                    <a:lnTo>
                      <a:pt x="13" y="533"/>
                    </a:lnTo>
                    <a:lnTo>
                      <a:pt x="17" y="525"/>
                    </a:lnTo>
                    <a:lnTo>
                      <a:pt x="25" y="511"/>
                    </a:lnTo>
                    <a:lnTo>
                      <a:pt x="34" y="498"/>
                    </a:lnTo>
                    <a:lnTo>
                      <a:pt x="40" y="489"/>
                    </a:lnTo>
                    <a:lnTo>
                      <a:pt x="45" y="477"/>
                    </a:lnTo>
                    <a:lnTo>
                      <a:pt x="51" y="464"/>
                    </a:lnTo>
                    <a:lnTo>
                      <a:pt x="59" y="453"/>
                    </a:lnTo>
                    <a:lnTo>
                      <a:pt x="68" y="441"/>
                    </a:lnTo>
                    <a:lnTo>
                      <a:pt x="78" y="431"/>
                    </a:lnTo>
                    <a:lnTo>
                      <a:pt x="87" y="419"/>
                    </a:lnTo>
                    <a:lnTo>
                      <a:pt x="97" y="408"/>
                    </a:lnTo>
                    <a:lnTo>
                      <a:pt x="105" y="396"/>
                    </a:lnTo>
                    <a:lnTo>
                      <a:pt x="105" y="381"/>
                    </a:lnTo>
                    <a:lnTo>
                      <a:pt x="104" y="365"/>
                    </a:lnTo>
                    <a:lnTo>
                      <a:pt x="101" y="350"/>
                    </a:lnTo>
                    <a:lnTo>
                      <a:pt x="96" y="334"/>
                    </a:lnTo>
                    <a:lnTo>
                      <a:pt x="90" y="319"/>
                    </a:lnTo>
                    <a:lnTo>
                      <a:pt x="84" y="304"/>
                    </a:lnTo>
                    <a:lnTo>
                      <a:pt x="78" y="289"/>
                    </a:lnTo>
                    <a:lnTo>
                      <a:pt x="72" y="276"/>
                    </a:lnTo>
                    <a:lnTo>
                      <a:pt x="64" y="251"/>
                    </a:lnTo>
                    <a:lnTo>
                      <a:pt x="56" y="227"/>
                    </a:lnTo>
                    <a:lnTo>
                      <a:pt x="49" y="203"/>
                    </a:lnTo>
                    <a:lnTo>
                      <a:pt x="42" y="177"/>
                    </a:lnTo>
                    <a:lnTo>
                      <a:pt x="36" y="153"/>
                    </a:lnTo>
                    <a:lnTo>
                      <a:pt x="31" y="128"/>
                    </a:lnTo>
                    <a:lnTo>
                      <a:pt x="29" y="103"/>
                    </a:lnTo>
                    <a:lnTo>
                      <a:pt x="28" y="77"/>
                    </a:lnTo>
                    <a:lnTo>
                      <a:pt x="36" y="67"/>
                    </a:lnTo>
                    <a:lnTo>
                      <a:pt x="50" y="54"/>
                    </a:lnTo>
                    <a:lnTo>
                      <a:pt x="66" y="42"/>
                    </a:lnTo>
                    <a:lnTo>
                      <a:pt x="84" y="28"/>
                    </a:lnTo>
                    <a:lnTo>
                      <a:pt x="103" y="16"/>
                    </a:lnTo>
                    <a:lnTo>
                      <a:pt x="120" y="7"/>
                    </a:lnTo>
                    <a:lnTo>
                      <a:pt x="134" y="1"/>
                    </a:lnTo>
                    <a:lnTo>
                      <a:pt x="144" y="0"/>
                    </a:lnTo>
                    <a:lnTo>
                      <a:pt x="137" y="23"/>
                    </a:lnTo>
                    <a:lnTo>
                      <a:pt x="135" y="45"/>
                    </a:lnTo>
                    <a:lnTo>
                      <a:pt x="142" y="66"/>
                    </a:lnTo>
                    <a:lnTo>
                      <a:pt x="157" y="84"/>
                    </a:lnTo>
                    <a:lnTo>
                      <a:pt x="162" y="85"/>
                    </a:lnTo>
                    <a:lnTo>
                      <a:pt x="164" y="86"/>
                    </a:lnTo>
                    <a:lnTo>
                      <a:pt x="165" y="88"/>
                    </a:lnTo>
                    <a:lnTo>
                      <a:pt x="167" y="89"/>
                    </a:lnTo>
                    <a:lnTo>
                      <a:pt x="163" y="92"/>
                    </a:lnTo>
                    <a:lnTo>
                      <a:pt x="158" y="95"/>
                    </a:lnTo>
                    <a:lnTo>
                      <a:pt x="154" y="98"/>
                    </a:lnTo>
                    <a:lnTo>
                      <a:pt x="149" y="100"/>
                    </a:lnTo>
                    <a:lnTo>
                      <a:pt x="144" y="104"/>
                    </a:lnTo>
                    <a:lnTo>
                      <a:pt x="140" y="107"/>
                    </a:lnTo>
                    <a:lnTo>
                      <a:pt x="136" y="109"/>
                    </a:lnTo>
                    <a:lnTo>
                      <a:pt x="132" y="113"/>
                    </a:lnTo>
                    <a:lnTo>
                      <a:pt x="132" y="123"/>
                    </a:lnTo>
                    <a:lnTo>
                      <a:pt x="133" y="134"/>
                    </a:lnTo>
                    <a:lnTo>
                      <a:pt x="134" y="144"/>
                    </a:lnTo>
                    <a:lnTo>
                      <a:pt x="136" y="154"/>
                    </a:lnTo>
                    <a:lnTo>
                      <a:pt x="141" y="191"/>
                    </a:lnTo>
                    <a:lnTo>
                      <a:pt x="147" y="229"/>
                    </a:lnTo>
                    <a:lnTo>
                      <a:pt x="151" y="268"/>
                    </a:lnTo>
                    <a:lnTo>
                      <a:pt x="155" y="309"/>
                    </a:lnTo>
                    <a:lnTo>
                      <a:pt x="156" y="350"/>
                    </a:lnTo>
                    <a:lnTo>
                      <a:pt x="155" y="389"/>
                    </a:lnTo>
                    <a:lnTo>
                      <a:pt x="150" y="428"/>
                    </a:lnTo>
                    <a:lnTo>
                      <a:pt x="141" y="466"/>
                    </a:lnTo>
                    <a:lnTo>
                      <a:pt x="135" y="480"/>
                    </a:lnTo>
                    <a:lnTo>
                      <a:pt x="126" y="500"/>
                    </a:lnTo>
                    <a:lnTo>
                      <a:pt x="116" y="522"/>
                    </a:lnTo>
                    <a:lnTo>
                      <a:pt x="103" y="545"/>
                    </a:lnTo>
                    <a:lnTo>
                      <a:pt x="89" y="568"/>
                    </a:lnTo>
                    <a:lnTo>
                      <a:pt x="74" y="586"/>
                    </a:lnTo>
                    <a:lnTo>
                      <a:pt x="60" y="601"/>
                    </a:lnTo>
                    <a:lnTo>
                      <a:pt x="46" y="609"/>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6"/>
              <p:cNvSpPr>
                <a:spLocks/>
              </p:cNvSpPr>
              <p:nvPr/>
            </p:nvSpPr>
            <p:spPr bwMode="auto">
              <a:xfrm>
                <a:off x="2992" y="1146"/>
                <a:ext cx="2" cy="9"/>
              </a:xfrm>
              <a:custGeom>
                <a:avLst/>
                <a:gdLst>
                  <a:gd name="T0" fmla="*/ 0 w 7"/>
                  <a:gd name="T1" fmla="*/ 5 h 18"/>
                  <a:gd name="T2" fmla="*/ 0 w 7"/>
                  <a:gd name="T3" fmla="*/ 3 h 18"/>
                  <a:gd name="T4" fmla="*/ 0 w 7"/>
                  <a:gd name="T5" fmla="*/ 2 h 18"/>
                  <a:gd name="T6" fmla="*/ 0 w 7"/>
                  <a:gd name="T7" fmla="*/ 1 h 18"/>
                  <a:gd name="T8" fmla="*/ 0 w 7"/>
                  <a:gd name="T9" fmla="*/ 0 h 18"/>
                  <a:gd name="T10" fmla="*/ 1 w 7"/>
                  <a:gd name="T11" fmla="*/ 1 h 18"/>
                  <a:gd name="T12" fmla="*/ 1 w 7"/>
                  <a:gd name="T13" fmla="*/ 2 h 18"/>
                  <a:gd name="T14" fmla="*/ 1 w 7"/>
                  <a:gd name="T15" fmla="*/ 3 h 18"/>
                  <a:gd name="T16" fmla="*/ 1 w 7"/>
                  <a:gd name="T17" fmla="*/ 5 h 18"/>
                  <a:gd name="T18" fmla="*/ 1 w 7"/>
                  <a:gd name="T19" fmla="*/ 5 h 18"/>
                  <a:gd name="T20" fmla="*/ 0 w 7"/>
                  <a:gd name="T21" fmla="*/ 5 h 18"/>
                  <a:gd name="T22" fmla="*/ 0 w 7"/>
                  <a:gd name="T23" fmla="*/ 5 h 18"/>
                  <a:gd name="T24" fmla="*/ 0 w 7"/>
                  <a:gd name="T25" fmla="*/ 5 h 18"/>
                  <a:gd name="T26" fmla="*/ 0 w 7"/>
                  <a:gd name="T27" fmla="*/ 5 h 18"/>
                  <a:gd name="T28" fmla="*/ 0 w 7"/>
                  <a:gd name="T29" fmla="*/ 5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18"/>
                  <a:gd name="T47" fmla="*/ 7 w 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18">
                    <a:moveTo>
                      <a:pt x="3" y="17"/>
                    </a:moveTo>
                    <a:lnTo>
                      <a:pt x="0" y="12"/>
                    </a:lnTo>
                    <a:lnTo>
                      <a:pt x="0" y="10"/>
                    </a:lnTo>
                    <a:lnTo>
                      <a:pt x="1" y="5"/>
                    </a:lnTo>
                    <a:lnTo>
                      <a:pt x="4" y="0"/>
                    </a:lnTo>
                    <a:lnTo>
                      <a:pt x="6" y="4"/>
                    </a:lnTo>
                    <a:lnTo>
                      <a:pt x="7" y="8"/>
                    </a:lnTo>
                    <a:lnTo>
                      <a:pt x="7" y="12"/>
                    </a:lnTo>
                    <a:lnTo>
                      <a:pt x="7" y="17"/>
                    </a:lnTo>
                    <a:lnTo>
                      <a:pt x="6" y="18"/>
                    </a:lnTo>
                    <a:lnTo>
                      <a:pt x="4" y="18"/>
                    </a:lnTo>
                    <a:lnTo>
                      <a:pt x="3" y="17"/>
                    </a:lnTo>
                    <a:close/>
                  </a:path>
                </a:pathLst>
              </a:custGeom>
              <a:solidFill>
                <a:srgbClr val="FFE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7"/>
              <p:cNvSpPr>
                <a:spLocks/>
              </p:cNvSpPr>
              <p:nvPr/>
            </p:nvSpPr>
            <p:spPr bwMode="auto">
              <a:xfrm rot="-1858138">
                <a:off x="3149" y="836"/>
                <a:ext cx="151" cy="77"/>
              </a:xfrm>
              <a:custGeom>
                <a:avLst/>
                <a:gdLst>
                  <a:gd name="T0" fmla="*/ 15 w 332"/>
                  <a:gd name="T1" fmla="*/ 34 h 172"/>
                  <a:gd name="T2" fmla="*/ 12 w 332"/>
                  <a:gd name="T3" fmla="*/ 33 h 172"/>
                  <a:gd name="T4" fmla="*/ 8 w 332"/>
                  <a:gd name="T5" fmla="*/ 31 h 172"/>
                  <a:gd name="T6" fmla="*/ 5 w 332"/>
                  <a:gd name="T7" fmla="*/ 29 h 172"/>
                  <a:gd name="T8" fmla="*/ 1 w 332"/>
                  <a:gd name="T9" fmla="*/ 23 h 172"/>
                  <a:gd name="T10" fmla="*/ 0 w 332"/>
                  <a:gd name="T11" fmla="*/ 15 h 172"/>
                  <a:gd name="T12" fmla="*/ 0 w 332"/>
                  <a:gd name="T13" fmla="*/ 10 h 172"/>
                  <a:gd name="T14" fmla="*/ 4 w 332"/>
                  <a:gd name="T15" fmla="*/ 9 h 172"/>
                  <a:gd name="T16" fmla="*/ 7 w 332"/>
                  <a:gd name="T17" fmla="*/ 7 h 172"/>
                  <a:gd name="T18" fmla="*/ 10 w 332"/>
                  <a:gd name="T19" fmla="*/ 5 h 172"/>
                  <a:gd name="T20" fmla="*/ 13 w 332"/>
                  <a:gd name="T21" fmla="*/ 2 h 172"/>
                  <a:gd name="T22" fmla="*/ 15 w 332"/>
                  <a:gd name="T23" fmla="*/ 0 h 172"/>
                  <a:gd name="T24" fmla="*/ 20 w 332"/>
                  <a:gd name="T25" fmla="*/ 2 h 172"/>
                  <a:gd name="T26" fmla="*/ 26 w 332"/>
                  <a:gd name="T27" fmla="*/ 6 h 172"/>
                  <a:gd name="T28" fmla="*/ 33 w 332"/>
                  <a:gd name="T29" fmla="*/ 9 h 172"/>
                  <a:gd name="T30" fmla="*/ 41 w 332"/>
                  <a:gd name="T31" fmla="*/ 12 h 172"/>
                  <a:gd name="T32" fmla="*/ 46 w 332"/>
                  <a:gd name="T33" fmla="*/ 13 h 172"/>
                  <a:gd name="T34" fmla="*/ 50 w 332"/>
                  <a:gd name="T35" fmla="*/ 12 h 172"/>
                  <a:gd name="T36" fmla="*/ 52 w 332"/>
                  <a:gd name="T37" fmla="*/ 10 h 172"/>
                  <a:gd name="T38" fmla="*/ 54 w 332"/>
                  <a:gd name="T39" fmla="*/ 8 h 172"/>
                  <a:gd name="T40" fmla="*/ 57 w 332"/>
                  <a:gd name="T41" fmla="*/ 4 h 172"/>
                  <a:gd name="T42" fmla="*/ 60 w 332"/>
                  <a:gd name="T43" fmla="*/ 1 h 172"/>
                  <a:gd name="T44" fmla="*/ 63 w 332"/>
                  <a:gd name="T45" fmla="*/ 2 h 172"/>
                  <a:gd name="T46" fmla="*/ 66 w 332"/>
                  <a:gd name="T47" fmla="*/ 4 h 172"/>
                  <a:gd name="T48" fmla="*/ 69 w 332"/>
                  <a:gd name="T49" fmla="*/ 6 h 172"/>
                  <a:gd name="T50" fmla="*/ 67 w 332"/>
                  <a:gd name="T51" fmla="*/ 11 h 172"/>
                  <a:gd name="T52" fmla="*/ 66 w 332"/>
                  <a:gd name="T53" fmla="*/ 13 h 172"/>
                  <a:gd name="T54" fmla="*/ 65 w 332"/>
                  <a:gd name="T55" fmla="*/ 17 h 172"/>
                  <a:gd name="T56" fmla="*/ 63 w 332"/>
                  <a:gd name="T57" fmla="*/ 18 h 172"/>
                  <a:gd name="T58" fmla="*/ 61 w 332"/>
                  <a:gd name="T59" fmla="*/ 18 h 172"/>
                  <a:gd name="T60" fmla="*/ 60 w 332"/>
                  <a:gd name="T61" fmla="*/ 18 h 172"/>
                  <a:gd name="T62" fmla="*/ 58 w 332"/>
                  <a:gd name="T63" fmla="*/ 19 h 172"/>
                  <a:gd name="T64" fmla="*/ 55 w 332"/>
                  <a:gd name="T65" fmla="*/ 21 h 172"/>
                  <a:gd name="T66" fmla="*/ 55 w 332"/>
                  <a:gd name="T67" fmla="*/ 21 h 172"/>
                  <a:gd name="T68" fmla="*/ 51 w 332"/>
                  <a:gd name="T69" fmla="*/ 23 h 172"/>
                  <a:gd name="T70" fmla="*/ 50 w 332"/>
                  <a:gd name="T71" fmla="*/ 23 h 172"/>
                  <a:gd name="T72" fmla="*/ 46 w 332"/>
                  <a:gd name="T73" fmla="*/ 26 h 172"/>
                  <a:gd name="T74" fmla="*/ 41 w 332"/>
                  <a:gd name="T75" fmla="*/ 25 h 172"/>
                  <a:gd name="T76" fmla="*/ 37 w 332"/>
                  <a:gd name="T77" fmla="*/ 21 h 172"/>
                  <a:gd name="T78" fmla="*/ 32 w 332"/>
                  <a:gd name="T79" fmla="*/ 19 h 172"/>
                  <a:gd name="T80" fmla="*/ 29 w 332"/>
                  <a:gd name="T81" fmla="*/ 21 h 172"/>
                  <a:gd name="T82" fmla="*/ 27 w 332"/>
                  <a:gd name="T83" fmla="*/ 26 h 172"/>
                  <a:gd name="T84" fmla="*/ 26 w 332"/>
                  <a:gd name="T85" fmla="*/ 29 h 172"/>
                  <a:gd name="T86" fmla="*/ 23 w 332"/>
                  <a:gd name="T87" fmla="*/ 32 h 172"/>
                  <a:gd name="T88" fmla="*/ 20 w 332"/>
                  <a:gd name="T89" fmla="*/ 34 h 172"/>
                  <a:gd name="T90" fmla="*/ 19 w 332"/>
                  <a:gd name="T91" fmla="*/ 34 h 172"/>
                  <a:gd name="T92" fmla="*/ 18 w 332"/>
                  <a:gd name="T93" fmla="*/ 34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2"/>
                  <a:gd name="T142" fmla="*/ 0 h 172"/>
                  <a:gd name="T143" fmla="*/ 332 w 332"/>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2" h="172">
                    <a:moveTo>
                      <a:pt x="87" y="172"/>
                    </a:moveTo>
                    <a:lnTo>
                      <a:pt x="75" y="170"/>
                    </a:lnTo>
                    <a:lnTo>
                      <a:pt x="66" y="167"/>
                    </a:lnTo>
                    <a:lnTo>
                      <a:pt x="57" y="165"/>
                    </a:lnTo>
                    <a:lnTo>
                      <a:pt x="47" y="160"/>
                    </a:lnTo>
                    <a:lnTo>
                      <a:pt x="39" y="155"/>
                    </a:lnTo>
                    <a:lnTo>
                      <a:pt x="32" y="150"/>
                    </a:lnTo>
                    <a:lnTo>
                      <a:pt x="24" y="144"/>
                    </a:lnTo>
                    <a:lnTo>
                      <a:pt x="17" y="137"/>
                    </a:lnTo>
                    <a:lnTo>
                      <a:pt x="6" y="116"/>
                    </a:lnTo>
                    <a:lnTo>
                      <a:pt x="1" y="97"/>
                    </a:lnTo>
                    <a:lnTo>
                      <a:pt x="0" y="75"/>
                    </a:lnTo>
                    <a:lnTo>
                      <a:pt x="0" y="51"/>
                    </a:lnTo>
                    <a:lnTo>
                      <a:pt x="2" y="50"/>
                    </a:lnTo>
                    <a:lnTo>
                      <a:pt x="9" y="48"/>
                    </a:lnTo>
                    <a:lnTo>
                      <a:pt x="17" y="45"/>
                    </a:lnTo>
                    <a:lnTo>
                      <a:pt x="28" y="39"/>
                    </a:lnTo>
                    <a:lnTo>
                      <a:pt x="32" y="36"/>
                    </a:lnTo>
                    <a:lnTo>
                      <a:pt x="38" y="30"/>
                    </a:lnTo>
                    <a:lnTo>
                      <a:pt x="46" y="24"/>
                    </a:lnTo>
                    <a:lnTo>
                      <a:pt x="54" y="17"/>
                    </a:lnTo>
                    <a:lnTo>
                      <a:pt x="62" y="12"/>
                    </a:lnTo>
                    <a:lnTo>
                      <a:pt x="69" y="6"/>
                    </a:lnTo>
                    <a:lnTo>
                      <a:pt x="75" y="2"/>
                    </a:lnTo>
                    <a:lnTo>
                      <a:pt x="80" y="0"/>
                    </a:lnTo>
                    <a:lnTo>
                      <a:pt x="95" y="12"/>
                    </a:lnTo>
                    <a:lnTo>
                      <a:pt x="111" y="22"/>
                    </a:lnTo>
                    <a:lnTo>
                      <a:pt x="127" y="32"/>
                    </a:lnTo>
                    <a:lnTo>
                      <a:pt x="143" y="40"/>
                    </a:lnTo>
                    <a:lnTo>
                      <a:pt x="161" y="47"/>
                    </a:lnTo>
                    <a:lnTo>
                      <a:pt x="179" y="54"/>
                    </a:lnTo>
                    <a:lnTo>
                      <a:pt x="197" y="59"/>
                    </a:lnTo>
                    <a:lnTo>
                      <a:pt x="217" y="63"/>
                    </a:lnTo>
                    <a:lnTo>
                      <a:pt x="225" y="62"/>
                    </a:lnTo>
                    <a:lnTo>
                      <a:pt x="232" y="61"/>
                    </a:lnTo>
                    <a:lnTo>
                      <a:pt x="239" y="59"/>
                    </a:lnTo>
                    <a:lnTo>
                      <a:pt x="244" y="54"/>
                    </a:lnTo>
                    <a:lnTo>
                      <a:pt x="250" y="51"/>
                    </a:lnTo>
                    <a:lnTo>
                      <a:pt x="256" y="45"/>
                    </a:lnTo>
                    <a:lnTo>
                      <a:pt x="262" y="39"/>
                    </a:lnTo>
                    <a:lnTo>
                      <a:pt x="267" y="32"/>
                    </a:lnTo>
                    <a:lnTo>
                      <a:pt x="277" y="18"/>
                    </a:lnTo>
                    <a:lnTo>
                      <a:pt x="284" y="10"/>
                    </a:lnTo>
                    <a:lnTo>
                      <a:pt x="290" y="6"/>
                    </a:lnTo>
                    <a:lnTo>
                      <a:pt x="296" y="6"/>
                    </a:lnTo>
                    <a:lnTo>
                      <a:pt x="303" y="8"/>
                    </a:lnTo>
                    <a:lnTo>
                      <a:pt x="310" y="13"/>
                    </a:lnTo>
                    <a:lnTo>
                      <a:pt x="320" y="18"/>
                    </a:lnTo>
                    <a:lnTo>
                      <a:pt x="332" y="24"/>
                    </a:lnTo>
                    <a:lnTo>
                      <a:pt x="331" y="31"/>
                    </a:lnTo>
                    <a:lnTo>
                      <a:pt x="326" y="43"/>
                    </a:lnTo>
                    <a:lnTo>
                      <a:pt x="323" y="54"/>
                    </a:lnTo>
                    <a:lnTo>
                      <a:pt x="320" y="62"/>
                    </a:lnTo>
                    <a:lnTo>
                      <a:pt x="319" y="67"/>
                    </a:lnTo>
                    <a:lnTo>
                      <a:pt x="318" y="75"/>
                    </a:lnTo>
                    <a:lnTo>
                      <a:pt x="316" y="84"/>
                    </a:lnTo>
                    <a:lnTo>
                      <a:pt x="312" y="90"/>
                    </a:lnTo>
                    <a:lnTo>
                      <a:pt x="305" y="90"/>
                    </a:lnTo>
                    <a:lnTo>
                      <a:pt x="301" y="89"/>
                    </a:lnTo>
                    <a:lnTo>
                      <a:pt x="295" y="89"/>
                    </a:lnTo>
                    <a:lnTo>
                      <a:pt x="290" y="89"/>
                    </a:lnTo>
                    <a:lnTo>
                      <a:pt x="287" y="90"/>
                    </a:lnTo>
                    <a:lnTo>
                      <a:pt x="282" y="92"/>
                    </a:lnTo>
                    <a:lnTo>
                      <a:pt x="279" y="96"/>
                    </a:lnTo>
                    <a:lnTo>
                      <a:pt x="274" y="102"/>
                    </a:lnTo>
                    <a:lnTo>
                      <a:pt x="269" y="104"/>
                    </a:lnTo>
                    <a:lnTo>
                      <a:pt x="265" y="105"/>
                    </a:lnTo>
                    <a:lnTo>
                      <a:pt x="263" y="108"/>
                    </a:lnTo>
                    <a:lnTo>
                      <a:pt x="258" y="113"/>
                    </a:lnTo>
                    <a:lnTo>
                      <a:pt x="248" y="113"/>
                    </a:lnTo>
                    <a:lnTo>
                      <a:pt x="242" y="113"/>
                    </a:lnTo>
                    <a:lnTo>
                      <a:pt x="239" y="116"/>
                    </a:lnTo>
                    <a:lnTo>
                      <a:pt x="236" y="126"/>
                    </a:lnTo>
                    <a:lnTo>
                      <a:pt x="222" y="132"/>
                    </a:lnTo>
                    <a:lnTo>
                      <a:pt x="210" y="131"/>
                    </a:lnTo>
                    <a:lnTo>
                      <a:pt x="198" y="126"/>
                    </a:lnTo>
                    <a:lnTo>
                      <a:pt x="188" y="116"/>
                    </a:lnTo>
                    <a:lnTo>
                      <a:pt x="178" y="106"/>
                    </a:lnTo>
                    <a:lnTo>
                      <a:pt x="167" y="98"/>
                    </a:lnTo>
                    <a:lnTo>
                      <a:pt x="157" y="94"/>
                    </a:lnTo>
                    <a:lnTo>
                      <a:pt x="145" y="98"/>
                    </a:lnTo>
                    <a:lnTo>
                      <a:pt x="140" y="107"/>
                    </a:lnTo>
                    <a:lnTo>
                      <a:pt x="136" y="116"/>
                    </a:lnTo>
                    <a:lnTo>
                      <a:pt x="133" y="127"/>
                    </a:lnTo>
                    <a:lnTo>
                      <a:pt x="129" y="136"/>
                    </a:lnTo>
                    <a:lnTo>
                      <a:pt x="126" y="145"/>
                    </a:lnTo>
                    <a:lnTo>
                      <a:pt x="120" y="154"/>
                    </a:lnTo>
                    <a:lnTo>
                      <a:pt x="113" y="161"/>
                    </a:lnTo>
                    <a:lnTo>
                      <a:pt x="104" y="168"/>
                    </a:lnTo>
                    <a:lnTo>
                      <a:pt x="99" y="168"/>
                    </a:lnTo>
                    <a:lnTo>
                      <a:pt x="95" y="168"/>
                    </a:lnTo>
                    <a:lnTo>
                      <a:pt x="90" y="169"/>
                    </a:lnTo>
                    <a:lnTo>
                      <a:pt x="87" y="172"/>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8"/>
              <p:cNvSpPr>
                <a:spLocks/>
              </p:cNvSpPr>
              <p:nvPr/>
            </p:nvSpPr>
            <p:spPr bwMode="auto">
              <a:xfrm rot="-1886902">
                <a:off x="3138" y="764"/>
                <a:ext cx="144" cy="102"/>
              </a:xfrm>
              <a:custGeom>
                <a:avLst/>
                <a:gdLst>
                  <a:gd name="T0" fmla="*/ 34 w 316"/>
                  <a:gd name="T1" fmla="*/ 46 h 224"/>
                  <a:gd name="T2" fmla="*/ 32 w 316"/>
                  <a:gd name="T3" fmla="*/ 46 h 224"/>
                  <a:gd name="T4" fmla="*/ 30 w 316"/>
                  <a:gd name="T5" fmla="*/ 46 h 224"/>
                  <a:gd name="T6" fmla="*/ 27 w 316"/>
                  <a:gd name="T7" fmla="*/ 45 h 224"/>
                  <a:gd name="T8" fmla="*/ 25 w 316"/>
                  <a:gd name="T9" fmla="*/ 44 h 224"/>
                  <a:gd name="T10" fmla="*/ 22 w 316"/>
                  <a:gd name="T11" fmla="*/ 44 h 224"/>
                  <a:gd name="T12" fmla="*/ 21 w 316"/>
                  <a:gd name="T13" fmla="*/ 42 h 224"/>
                  <a:gd name="T14" fmla="*/ 19 w 316"/>
                  <a:gd name="T15" fmla="*/ 41 h 224"/>
                  <a:gd name="T16" fmla="*/ 17 w 316"/>
                  <a:gd name="T17" fmla="*/ 40 h 224"/>
                  <a:gd name="T18" fmla="*/ 14 w 316"/>
                  <a:gd name="T19" fmla="*/ 39 h 224"/>
                  <a:gd name="T20" fmla="*/ 11 w 316"/>
                  <a:gd name="T21" fmla="*/ 37 h 224"/>
                  <a:gd name="T22" fmla="*/ 8 w 316"/>
                  <a:gd name="T23" fmla="*/ 35 h 224"/>
                  <a:gd name="T24" fmla="*/ 5 w 316"/>
                  <a:gd name="T25" fmla="*/ 32 h 224"/>
                  <a:gd name="T26" fmla="*/ 3 w 316"/>
                  <a:gd name="T27" fmla="*/ 29 h 224"/>
                  <a:gd name="T28" fmla="*/ 1 w 316"/>
                  <a:gd name="T29" fmla="*/ 26 h 224"/>
                  <a:gd name="T30" fmla="*/ 0 w 316"/>
                  <a:gd name="T31" fmla="*/ 23 h 224"/>
                  <a:gd name="T32" fmla="*/ 0 w 316"/>
                  <a:gd name="T33" fmla="*/ 20 h 224"/>
                  <a:gd name="T34" fmla="*/ 2 w 316"/>
                  <a:gd name="T35" fmla="*/ 17 h 224"/>
                  <a:gd name="T36" fmla="*/ 4 w 316"/>
                  <a:gd name="T37" fmla="*/ 14 h 224"/>
                  <a:gd name="T38" fmla="*/ 6 w 316"/>
                  <a:gd name="T39" fmla="*/ 12 h 224"/>
                  <a:gd name="T40" fmla="*/ 8 w 316"/>
                  <a:gd name="T41" fmla="*/ 10 h 224"/>
                  <a:gd name="T42" fmla="*/ 10 w 316"/>
                  <a:gd name="T43" fmla="*/ 8 h 224"/>
                  <a:gd name="T44" fmla="*/ 13 w 316"/>
                  <a:gd name="T45" fmla="*/ 6 h 224"/>
                  <a:gd name="T46" fmla="*/ 16 w 316"/>
                  <a:gd name="T47" fmla="*/ 5 h 224"/>
                  <a:gd name="T48" fmla="*/ 19 w 316"/>
                  <a:gd name="T49" fmla="*/ 3 h 224"/>
                  <a:gd name="T50" fmla="*/ 22 w 316"/>
                  <a:gd name="T51" fmla="*/ 2 h 224"/>
                  <a:gd name="T52" fmla="*/ 26 w 316"/>
                  <a:gd name="T53" fmla="*/ 1 h 224"/>
                  <a:gd name="T54" fmla="*/ 29 w 316"/>
                  <a:gd name="T55" fmla="*/ 0 h 224"/>
                  <a:gd name="T56" fmla="*/ 32 w 316"/>
                  <a:gd name="T57" fmla="*/ 0 h 224"/>
                  <a:gd name="T58" fmla="*/ 35 w 316"/>
                  <a:gd name="T59" fmla="*/ 0 h 224"/>
                  <a:gd name="T60" fmla="*/ 38 w 316"/>
                  <a:gd name="T61" fmla="*/ 0 h 224"/>
                  <a:gd name="T62" fmla="*/ 42 w 316"/>
                  <a:gd name="T63" fmla="*/ 0 h 224"/>
                  <a:gd name="T64" fmla="*/ 45 w 316"/>
                  <a:gd name="T65" fmla="*/ 0 h 224"/>
                  <a:gd name="T66" fmla="*/ 51 w 316"/>
                  <a:gd name="T67" fmla="*/ 3 h 224"/>
                  <a:gd name="T68" fmla="*/ 57 w 316"/>
                  <a:gd name="T69" fmla="*/ 6 h 224"/>
                  <a:gd name="T70" fmla="*/ 61 w 316"/>
                  <a:gd name="T71" fmla="*/ 10 h 224"/>
                  <a:gd name="T72" fmla="*/ 63 w 316"/>
                  <a:gd name="T73" fmla="*/ 14 h 224"/>
                  <a:gd name="T74" fmla="*/ 65 w 316"/>
                  <a:gd name="T75" fmla="*/ 20 h 224"/>
                  <a:gd name="T76" fmla="*/ 66 w 316"/>
                  <a:gd name="T77" fmla="*/ 25 h 224"/>
                  <a:gd name="T78" fmla="*/ 65 w 316"/>
                  <a:gd name="T79" fmla="*/ 31 h 224"/>
                  <a:gd name="T80" fmla="*/ 63 w 316"/>
                  <a:gd name="T81" fmla="*/ 38 h 224"/>
                  <a:gd name="T82" fmla="*/ 62 w 316"/>
                  <a:gd name="T83" fmla="*/ 39 h 224"/>
                  <a:gd name="T84" fmla="*/ 60 w 316"/>
                  <a:gd name="T85" fmla="*/ 39 h 224"/>
                  <a:gd name="T86" fmla="*/ 58 w 316"/>
                  <a:gd name="T87" fmla="*/ 38 h 224"/>
                  <a:gd name="T88" fmla="*/ 56 w 316"/>
                  <a:gd name="T89" fmla="*/ 37 h 224"/>
                  <a:gd name="T90" fmla="*/ 54 w 316"/>
                  <a:gd name="T91" fmla="*/ 36 h 224"/>
                  <a:gd name="T92" fmla="*/ 52 w 316"/>
                  <a:gd name="T93" fmla="*/ 35 h 224"/>
                  <a:gd name="T94" fmla="*/ 50 w 316"/>
                  <a:gd name="T95" fmla="*/ 34 h 224"/>
                  <a:gd name="T96" fmla="*/ 49 w 316"/>
                  <a:gd name="T97" fmla="*/ 34 h 224"/>
                  <a:gd name="T98" fmla="*/ 48 w 316"/>
                  <a:gd name="T99" fmla="*/ 35 h 224"/>
                  <a:gd name="T100" fmla="*/ 47 w 316"/>
                  <a:gd name="T101" fmla="*/ 37 h 224"/>
                  <a:gd name="T102" fmla="*/ 45 w 316"/>
                  <a:gd name="T103" fmla="*/ 39 h 224"/>
                  <a:gd name="T104" fmla="*/ 44 w 316"/>
                  <a:gd name="T105" fmla="*/ 41 h 224"/>
                  <a:gd name="T106" fmla="*/ 41 w 316"/>
                  <a:gd name="T107" fmla="*/ 43 h 224"/>
                  <a:gd name="T108" fmla="*/ 40 w 316"/>
                  <a:gd name="T109" fmla="*/ 45 h 224"/>
                  <a:gd name="T110" fmla="*/ 38 w 316"/>
                  <a:gd name="T111" fmla="*/ 46 h 224"/>
                  <a:gd name="T112" fmla="*/ 36 w 316"/>
                  <a:gd name="T113" fmla="*/ 46 h 224"/>
                  <a:gd name="T114" fmla="*/ 36 w 316"/>
                  <a:gd name="T115" fmla="*/ 46 h 224"/>
                  <a:gd name="T116" fmla="*/ 35 w 316"/>
                  <a:gd name="T117" fmla="*/ 46 h 224"/>
                  <a:gd name="T118" fmla="*/ 35 w 316"/>
                  <a:gd name="T119" fmla="*/ 46 h 224"/>
                  <a:gd name="T120" fmla="*/ 34 w 316"/>
                  <a:gd name="T121" fmla="*/ 46 h 224"/>
                  <a:gd name="T122" fmla="*/ 34 w 316"/>
                  <a:gd name="T123" fmla="*/ 46 h 224"/>
                  <a:gd name="T124" fmla="*/ 34 w 316"/>
                  <a:gd name="T125" fmla="*/ 46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
                  <a:gd name="T190" fmla="*/ 0 h 224"/>
                  <a:gd name="T191" fmla="*/ 316 w 316"/>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 h="224">
                    <a:moveTo>
                      <a:pt x="165" y="224"/>
                    </a:moveTo>
                    <a:lnTo>
                      <a:pt x="154" y="222"/>
                    </a:lnTo>
                    <a:lnTo>
                      <a:pt x="143" y="220"/>
                    </a:lnTo>
                    <a:lnTo>
                      <a:pt x="131" y="217"/>
                    </a:lnTo>
                    <a:lnTo>
                      <a:pt x="120" y="214"/>
                    </a:lnTo>
                    <a:lnTo>
                      <a:pt x="108" y="210"/>
                    </a:lnTo>
                    <a:lnTo>
                      <a:pt x="98" y="205"/>
                    </a:lnTo>
                    <a:lnTo>
                      <a:pt x="89" y="200"/>
                    </a:lnTo>
                    <a:lnTo>
                      <a:pt x="81" y="193"/>
                    </a:lnTo>
                    <a:lnTo>
                      <a:pt x="67" y="186"/>
                    </a:lnTo>
                    <a:lnTo>
                      <a:pt x="52" y="177"/>
                    </a:lnTo>
                    <a:lnTo>
                      <a:pt x="38" y="166"/>
                    </a:lnTo>
                    <a:lnTo>
                      <a:pt x="27" y="153"/>
                    </a:lnTo>
                    <a:lnTo>
                      <a:pt x="15" y="139"/>
                    </a:lnTo>
                    <a:lnTo>
                      <a:pt x="7" y="125"/>
                    </a:lnTo>
                    <a:lnTo>
                      <a:pt x="2" y="110"/>
                    </a:lnTo>
                    <a:lnTo>
                      <a:pt x="0" y="95"/>
                    </a:lnTo>
                    <a:lnTo>
                      <a:pt x="8" y="81"/>
                    </a:lnTo>
                    <a:lnTo>
                      <a:pt x="17" y="69"/>
                    </a:lnTo>
                    <a:lnTo>
                      <a:pt x="28" y="57"/>
                    </a:lnTo>
                    <a:lnTo>
                      <a:pt x="39" y="46"/>
                    </a:lnTo>
                    <a:lnTo>
                      <a:pt x="51" y="37"/>
                    </a:lnTo>
                    <a:lnTo>
                      <a:pt x="63" y="29"/>
                    </a:lnTo>
                    <a:lnTo>
                      <a:pt x="77" y="22"/>
                    </a:lnTo>
                    <a:lnTo>
                      <a:pt x="92" y="16"/>
                    </a:lnTo>
                    <a:lnTo>
                      <a:pt x="107" y="10"/>
                    </a:lnTo>
                    <a:lnTo>
                      <a:pt x="122" y="7"/>
                    </a:lnTo>
                    <a:lnTo>
                      <a:pt x="138" y="3"/>
                    </a:lnTo>
                    <a:lnTo>
                      <a:pt x="153" y="1"/>
                    </a:lnTo>
                    <a:lnTo>
                      <a:pt x="169" y="0"/>
                    </a:lnTo>
                    <a:lnTo>
                      <a:pt x="185" y="0"/>
                    </a:lnTo>
                    <a:lnTo>
                      <a:pt x="202" y="1"/>
                    </a:lnTo>
                    <a:lnTo>
                      <a:pt x="218" y="2"/>
                    </a:lnTo>
                    <a:lnTo>
                      <a:pt x="248" y="14"/>
                    </a:lnTo>
                    <a:lnTo>
                      <a:pt x="272" y="30"/>
                    </a:lnTo>
                    <a:lnTo>
                      <a:pt x="291" y="48"/>
                    </a:lnTo>
                    <a:lnTo>
                      <a:pt x="305" y="69"/>
                    </a:lnTo>
                    <a:lnTo>
                      <a:pt x="313" y="94"/>
                    </a:lnTo>
                    <a:lnTo>
                      <a:pt x="316" y="121"/>
                    </a:lnTo>
                    <a:lnTo>
                      <a:pt x="312" y="151"/>
                    </a:lnTo>
                    <a:lnTo>
                      <a:pt x="303" y="182"/>
                    </a:lnTo>
                    <a:lnTo>
                      <a:pt x="296" y="186"/>
                    </a:lnTo>
                    <a:lnTo>
                      <a:pt x="288" y="186"/>
                    </a:lnTo>
                    <a:lnTo>
                      <a:pt x="279" y="184"/>
                    </a:lnTo>
                    <a:lnTo>
                      <a:pt x="268" y="178"/>
                    </a:lnTo>
                    <a:lnTo>
                      <a:pt x="259" y="172"/>
                    </a:lnTo>
                    <a:lnTo>
                      <a:pt x="250" y="168"/>
                    </a:lnTo>
                    <a:lnTo>
                      <a:pt x="242" y="163"/>
                    </a:lnTo>
                    <a:lnTo>
                      <a:pt x="236" y="162"/>
                    </a:lnTo>
                    <a:lnTo>
                      <a:pt x="232" y="169"/>
                    </a:lnTo>
                    <a:lnTo>
                      <a:pt x="225" y="178"/>
                    </a:lnTo>
                    <a:lnTo>
                      <a:pt x="218" y="187"/>
                    </a:lnTo>
                    <a:lnTo>
                      <a:pt x="210" y="198"/>
                    </a:lnTo>
                    <a:lnTo>
                      <a:pt x="200" y="207"/>
                    </a:lnTo>
                    <a:lnTo>
                      <a:pt x="192" y="215"/>
                    </a:lnTo>
                    <a:lnTo>
                      <a:pt x="183" y="221"/>
                    </a:lnTo>
                    <a:lnTo>
                      <a:pt x="176" y="224"/>
                    </a:lnTo>
                    <a:lnTo>
                      <a:pt x="173" y="224"/>
                    </a:lnTo>
                    <a:lnTo>
                      <a:pt x="170" y="224"/>
                    </a:lnTo>
                    <a:lnTo>
                      <a:pt x="167" y="224"/>
                    </a:lnTo>
                    <a:lnTo>
                      <a:pt x="165" y="224"/>
                    </a:lnTo>
                    <a:close/>
                  </a:path>
                </a:pathLst>
              </a:custGeom>
              <a:solidFill>
                <a:srgbClr val="A56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8" name="Picture 59" descr="j02054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650" y="4411663"/>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60" descr="BUKTI BAY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688" y="4330700"/>
              <a:ext cx="135572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61"/>
            <p:cNvSpPr txBox="1">
              <a:spLocks noChangeArrowheads="1"/>
            </p:cNvSpPr>
            <p:nvPr/>
          </p:nvSpPr>
          <p:spPr bwMode="auto">
            <a:xfrm>
              <a:off x="996950" y="5648325"/>
              <a:ext cx="24399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1000">
                  <a:latin typeface="Comic Sans MS" charset="0"/>
                </a:rPr>
                <a:t>PROOF OF PAYMENT</a:t>
              </a:r>
              <a:endParaRPr lang="en-US" sz="1000">
                <a:latin typeface="Comic Sans MS" charset="0"/>
              </a:endParaRPr>
            </a:p>
            <a:p>
              <a:pPr algn="ctr" eaLnBrk="1" hangingPunct="1">
                <a:spcBef>
                  <a:spcPct val="50000"/>
                </a:spcBef>
              </a:pPr>
              <a:r>
                <a:rPr lang="en-US" sz="1000">
                  <a:latin typeface="Comic Sans MS" charset="0"/>
                </a:rPr>
                <a:t>(</a:t>
              </a:r>
              <a:r>
                <a:rPr lang="id-ID" sz="1000">
                  <a:latin typeface="Comic Sans MS" charset="0"/>
                </a:rPr>
                <a:t>ONE OF REQUIREMENTS</a:t>
              </a:r>
              <a:r>
                <a:rPr lang="en-US" sz="1000">
                  <a:latin typeface="Comic Sans MS" charset="0"/>
                </a:rPr>
                <a:t>)</a:t>
              </a:r>
            </a:p>
          </p:txBody>
        </p:sp>
        <p:pic>
          <p:nvPicPr>
            <p:cNvPr id="61" name="Picture 62" descr="S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652963"/>
              <a:ext cx="5762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34"/>
            <p:cNvSpPr txBox="1">
              <a:spLocks noChangeArrowheads="1"/>
            </p:cNvSpPr>
            <p:nvPr/>
          </p:nvSpPr>
          <p:spPr bwMode="auto">
            <a:xfrm>
              <a:off x="5397500" y="3065463"/>
              <a:ext cx="273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1000">
                  <a:latin typeface="Comic Sans MS" charset="0"/>
                </a:rPr>
                <a:t>MAKE INVOICE</a:t>
              </a:r>
              <a:r>
                <a:rPr lang="en-US" sz="1000">
                  <a:latin typeface="Comic Sans MS" charset="0"/>
                </a:rPr>
                <a:t> </a:t>
              </a:r>
              <a:r>
                <a:rPr lang="id-ID" sz="1000">
                  <a:latin typeface="Comic Sans MS" charset="0"/>
                </a:rPr>
                <a:t>(</a:t>
              </a:r>
              <a:r>
                <a:rPr lang="en-US" sz="1000">
                  <a:latin typeface="Comic Sans MS" charset="0"/>
                </a:rPr>
                <a:t>SP2</a:t>
              </a:r>
              <a:r>
                <a:rPr lang="id-ID" sz="1000">
                  <a:latin typeface="Comic Sans MS" charset="0"/>
                </a:rPr>
                <a:t>)</a:t>
              </a:r>
              <a:r>
                <a:rPr lang="en-US" sz="1000">
                  <a:latin typeface="Comic Sans MS" charset="0"/>
                </a:rPr>
                <a:t> </a:t>
              </a:r>
              <a:r>
                <a:rPr lang="id-ID" sz="1000">
                  <a:latin typeface="Comic Sans MS" charset="0"/>
                </a:rPr>
                <a:t>BASED ON </a:t>
              </a:r>
              <a:r>
                <a:rPr lang="en-US" sz="1000">
                  <a:latin typeface="Comic Sans MS" charset="0"/>
                </a:rPr>
                <a:t>SP3 </a:t>
              </a:r>
              <a:r>
                <a:rPr lang="id-ID" sz="1000">
                  <a:latin typeface="Comic Sans MS" charset="0"/>
                </a:rPr>
                <a:t>AND TECHNICAL SPECIFICATION</a:t>
              </a:r>
              <a:endParaRPr lang="en-US" sz="1000">
                <a:latin typeface="Comic Sans MS" charset="0"/>
              </a:endParaRPr>
            </a:p>
          </p:txBody>
        </p:sp>
      </p:grpSp>
    </p:spTree>
    <p:extLst>
      <p:ext uri="{BB962C8B-B14F-4D97-AF65-F5344CB8AC3E}">
        <p14:creationId xmlns:p14="http://schemas.microsoft.com/office/powerpoint/2010/main" val="8751764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Procedure </a:t>
            </a:r>
            <a:r>
              <a:rPr lang="en-US" dirty="0" smtClean="0"/>
              <a:t>(2/</a:t>
            </a:r>
            <a:r>
              <a:rPr lang="en-US" dirty="0"/>
              <a:t>2)</a:t>
            </a:r>
          </a:p>
        </p:txBody>
      </p:sp>
      <p:grpSp>
        <p:nvGrpSpPr>
          <p:cNvPr id="4" name="Group 3"/>
          <p:cNvGrpSpPr/>
          <p:nvPr/>
        </p:nvGrpSpPr>
        <p:grpSpPr>
          <a:xfrm>
            <a:off x="323850" y="1484314"/>
            <a:ext cx="8496300" cy="4395021"/>
            <a:chOff x="323850" y="1484313"/>
            <a:chExt cx="8496300" cy="4851400"/>
          </a:xfrm>
        </p:grpSpPr>
        <p:sp>
          <p:nvSpPr>
            <p:cNvPr id="5" name="AutoShape 2"/>
            <p:cNvSpPr>
              <a:spLocks noChangeArrowheads="1"/>
            </p:cNvSpPr>
            <p:nvPr/>
          </p:nvSpPr>
          <p:spPr bwMode="auto">
            <a:xfrm>
              <a:off x="323850" y="2492375"/>
              <a:ext cx="2447925" cy="2232025"/>
            </a:xfrm>
            <a:prstGeom prst="roundRect">
              <a:avLst>
                <a:gd name="adj" fmla="val 16667"/>
              </a:avLst>
            </a:prstGeom>
            <a:solidFill>
              <a:srgbClr val="99CC00">
                <a:alpha val="59999"/>
              </a:srgbClr>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id-ID"/>
            </a:p>
          </p:txBody>
        </p:sp>
        <p:sp>
          <p:nvSpPr>
            <p:cNvPr id="6" name="AutoShape 3"/>
            <p:cNvSpPr>
              <a:spLocks noChangeArrowheads="1"/>
            </p:cNvSpPr>
            <p:nvPr/>
          </p:nvSpPr>
          <p:spPr bwMode="auto">
            <a:xfrm>
              <a:off x="6372225" y="1785938"/>
              <a:ext cx="2447925" cy="4392612"/>
            </a:xfrm>
            <a:prstGeom prst="roundRect">
              <a:avLst>
                <a:gd name="adj" fmla="val 16667"/>
              </a:avLst>
            </a:prstGeom>
            <a:solidFill>
              <a:srgbClr val="80808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id-ID"/>
            </a:p>
          </p:txBody>
        </p:sp>
        <p:sp>
          <p:nvSpPr>
            <p:cNvPr id="7" name="AutoShape 6"/>
            <p:cNvSpPr>
              <a:spLocks noChangeArrowheads="1"/>
            </p:cNvSpPr>
            <p:nvPr/>
          </p:nvSpPr>
          <p:spPr bwMode="auto">
            <a:xfrm>
              <a:off x="3348038" y="1785938"/>
              <a:ext cx="5453062" cy="2087562"/>
            </a:xfrm>
            <a:prstGeom prst="roundRect">
              <a:avLst>
                <a:gd name="adj" fmla="val 16667"/>
              </a:avLst>
            </a:prstGeom>
            <a:solidFill>
              <a:srgbClr val="80808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id-ID"/>
            </a:p>
          </p:txBody>
        </p:sp>
        <p:grpSp>
          <p:nvGrpSpPr>
            <p:cNvPr id="8" name="Group 7"/>
            <p:cNvGrpSpPr>
              <a:grpSpLocks/>
            </p:cNvGrpSpPr>
            <p:nvPr/>
          </p:nvGrpSpPr>
          <p:grpSpPr bwMode="auto">
            <a:xfrm>
              <a:off x="1042988" y="1484313"/>
              <a:ext cx="1079500" cy="1296987"/>
              <a:chOff x="2781" y="710"/>
              <a:chExt cx="740" cy="1025"/>
            </a:xfrm>
          </p:grpSpPr>
          <p:sp>
            <p:nvSpPr>
              <p:cNvPr id="28" name="AutoShape 8"/>
              <p:cNvSpPr>
                <a:spLocks noChangeAspect="1" noChangeArrowheads="1" noTextEdit="1"/>
              </p:cNvSpPr>
              <p:nvPr/>
            </p:nvSpPr>
            <p:spPr bwMode="auto">
              <a:xfrm>
                <a:off x="2781" y="710"/>
                <a:ext cx="740"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 name="Freeform 9"/>
              <p:cNvSpPr>
                <a:spLocks/>
              </p:cNvSpPr>
              <p:nvPr/>
            </p:nvSpPr>
            <p:spPr bwMode="auto">
              <a:xfrm>
                <a:off x="3200" y="1619"/>
                <a:ext cx="110" cy="62"/>
              </a:xfrm>
              <a:custGeom>
                <a:avLst/>
                <a:gdLst>
                  <a:gd name="T0" fmla="*/ 36 w 240"/>
                  <a:gd name="T1" fmla="*/ 28 h 138"/>
                  <a:gd name="T2" fmla="*/ 32 w 240"/>
                  <a:gd name="T3" fmla="*/ 27 h 138"/>
                  <a:gd name="T4" fmla="*/ 29 w 240"/>
                  <a:gd name="T5" fmla="*/ 26 h 138"/>
                  <a:gd name="T6" fmla="*/ 28 w 240"/>
                  <a:gd name="T7" fmla="*/ 24 h 138"/>
                  <a:gd name="T8" fmla="*/ 26 w 240"/>
                  <a:gd name="T9" fmla="*/ 22 h 138"/>
                  <a:gd name="T10" fmla="*/ 25 w 240"/>
                  <a:gd name="T11" fmla="*/ 19 h 138"/>
                  <a:gd name="T12" fmla="*/ 23 w 240"/>
                  <a:gd name="T13" fmla="*/ 17 h 138"/>
                  <a:gd name="T14" fmla="*/ 22 w 240"/>
                  <a:gd name="T15" fmla="*/ 15 h 138"/>
                  <a:gd name="T16" fmla="*/ 19 w 240"/>
                  <a:gd name="T17" fmla="*/ 13 h 138"/>
                  <a:gd name="T18" fmla="*/ 16 w 240"/>
                  <a:gd name="T19" fmla="*/ 14 h 138"/>
                  <a:gd name="T20" fmla="*/ 13 w 240"/>
                  <a:gd name="T21" fmla="*/ 14 h 138"/>
                  <a:gd name="T22" fmla="*/ 12 w 240"/>
                  <a:gd name="T23" fmla="*/ 15 h 138"/>
                  <a:gd name="T24" fmla="*/ 11 w 240"/>
                  <a:gd name="T25" fmla="*/ 16 h 138"/>
                  <a:gd name="T26" fmla="*/ 10 w 240"/>
                  <a:gd name="T27" fmla="*/ 18 h 138"/>
                  <a:gd name="T28" fmla="*/ 10 w 240"/>
                  <a:gd name="T29" fmla="*/ 20 h 138"/>
                  <a:gd name="T30" fmla="*/ 10 w 240"/>
                  <a:gd name="T31" fmla="*/ 22 h 138"/>
                  <a:gd name="T32" fmla="*/ 11 w 240"/>
                  <a:gd name="T33" fmla="*/ 26 h 138"/>
                  <a:gd name="T34" fmla="*/ 10 w 240"/>
                  <a:gd name="T35" fmla="*/ 26 h 138"/>
                  <a:gd name="T36" fmla="*/ 8 w 240"/>
                  <a:gd name="T37" fmla="*/ 26 h 138"/>
                  <a:gd name="T38" fmla="*/ 6 w 240"/>
                  <a:gd name="T39" fmla="*/ 26 h 138"/>
                  <a:gd name="T40" fmla="*/ 6 w 240"/>
                  <a:gd name="T41" fmla="*/ 26 h 138"/>
                  <a:gd name="T42" fmla="*/ 6 w 240"/>
                  <a:gd name="T43" fmla="*/ 21 h 138"/>
                  <a:gd name="T44" fmla="*/ 5 w 240"/>
                  <a:gd name="T45" fmla="*/ 17 h 138"/>
                  <a:gd name="T46" fmla="*/ 4 w 240"/>
                  <a:gd name="T47" fmla="*/ 13 h 138"/>
                  <a:gd name="T48" fmla="*/ 1 w 240"/>
                  <a:gd name="T49" fmla="*/ 9 h 138"/>
                  <a:gd name="T50" fmla="*/ 0 w 240"/>
                  <a:gd name="T51" fmla="*/ 7 h 138"/>
                  <a:gd name="T52" fmla="*/ 0 w 240"/>
                  <a:gd name="T53" fmla="*/ 4 h 138"/>
                  <a:gd name="T54" fmla="*/ 0 w 240"/>
                  <a:gd name="T55" fmla="*/ 1 h 138"/>
                  <a:gd name="T56" fmla="*/ 2 w 240"/>
                  <a:gd name="T57" fmla="*/ 0 h 138"/>
                  <a:gd name="T58" fmla="*/ 5 w 240"/>
                  <a:gd name="T59" fmla="*/ 3 h 138"/>
                  <a:gd name="T60" fmla="*/ 8 w 240"/>
                  <a:gd name="T61" fmla="*/ 5 h 138"/>
                  <a:gd name="T62" fmla="*/ 12 w 240"/>
                  <a:gd name="T63" fmla="*/ 7 h 138"/>
                  <a:gd name="T64" fmla="*/ 16 w 240"/>
                  <a:gd name="T65" fmla="*/ 9 h 138"/>
                  <a:gd name="T66" fmla="*/ 21 w 240"/>
                  <a:gd name="T67" fmla="*/ 9 h 138"/>
                  <a:gd name="T68" fmla="*/ 25 w 240"/>
                  <a:gd name="T69" fmla="*/ 10 h 138"/>
                  <a:gd name="T70" fmla="*/ 29 w 240"/>
                  <a:gd name="T71" fmla="*/ 11 h 138"/>
                  <a:gd name="T72" fmla="*/ 33 w 240"/>
                  <a:gd name="T73" fmla="*/ 11 h 138"/>
                  <a:gd name="T74" fmla="*/ 34 w 240"/>
                  <a:gd name="T75" fmla="*/ 11 h 138"/>
                  <a:gd name="T76" fmla="*/ 35 w 240"/>
                  <a:gd name="T77" fmla="*/ 11 h 138"/>
                  <a:gd name="T78" fmla="*/ 35 w 240"/>
                  <a:gd name="T79" fmla="*/ 10 h 138"/>
                  <a:gd name="T80" fmla="*/ 36 w 240"/>
                  <a:gd name="T81" fmla="*/ 10 h 138"/>
                  <a:gd name="T82" fmla="*/ 38 w 240"/>
                  <a:gd name="T83" fmla="*/ 13 h 138"/>
                  <a:gd name="T84" fmla="*/ 39 w 240"/>
                  <a:gd name="T85" fmla="*/ 15 h 138"/>
                  <a:gd name="T86" fmla="*/ 40 w 240"/>
                  <a:gd name="T87" fmla="*/ 17 h 138"/>
                  <a:gd name="T88" fmla="*/ 41 w 240"/>
                  <a:gd name="T89" fmla="*/ 18 h 138"/>
                  <a:gd name="T90" fmla="*/ 42 w 240"/>
                  <a:gd name="T91" fmla="*/ 18 h 138"/>
                  <a:gd name="T92" fmla="*/ 44 w 240"/>
                  <a:gd name="T93" fmla="*/ 19 h 138"/>
                  <a:gd name="T94" fmla="*/ 46 w 240"/>
                  <a:gd name="T95" fmla="*/ 20 h 138"/>
                  <a:gd name="T96" fmla="*/ 50 w 240"/>
                  <a:gd name="T97" fmla="*/ 21 h 138"/>
                  <a:gd name="T98" fmla="*/ 50 w 240"/>
                  <a:gd name="T99" fmla="*/ 22 h 138"/>
                  <a:gd name="T100" fmla="*/ 50 w 240"/>
                  <a:gd name="T101" fmla="*/ 23 h 138"/>
                  <a:gd name="T102" fmla="*/ 50 w 240"/>
                  <a:gd name="T103" fmla="*/ 24 h 138"/>
                  <a:gd name="T104" fmla="*/ 49 w 240"/>
                  <a:gd name="T105" fmla="*/ 26 h 138"/>
                  <a:gd name="T106" fmla="*/ 47 w 240"/>
                  <a:gd name="T107" fmla="*/ 26 h 138"/>
                  <a:gd name="T108" fmla="*/ 45 w 240"/>
                  <a:gd name="T109" fmla="*/ 27 h 138"/>
                  <a:gd name="T110" fmla="*/ 44 w 240"/>
                  <a:gd name="T111" fmla="*/ 27 h 138"/>
                  <a:gd name="T112" fmla="*/ 43 w 240"/>
                  <a:gd name="T113" fmla="*/ 28 h 138"/>
                  <a:gd name="T114" fmla="*/ 40 w 240"/>
                  <a:gd name="T115" fmla="*/ 28 h 138"/>
                  <a:gd name="T116" fmla="*/ 39 w 240"/>
                  <a:gd name="T117" fmla="*/ 28 h 138"/>
                  <a:gd name="T118" fmla="*/ 38 w 240"/>
                  <a:gd name="T119" fmla="*/ 28 h 138"/>
                  <a:gd name="T120" fmla="*/ 36 w 240"/>
                  <a:gd name="T121" fmla="*/ 28 h 138"/>
                  <a:gd name="T122" fmla="*/ 36 w 240"/>
                  <a:gd name="T123" fmla="*/ 28 h 138"/>
                  <a:gd name="T124" fmla="*/ 36 w 240"/>
                  <a:gd name="T125" fmla="*/ 28 h 1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0"/>
                  <a:gd name="T190" fmla="*/ 0 h 138"/>
                  <a:gd name="T191" fmla="*/ 240 w 240"/>
                  <a:gd name="T192" fmla="*/ 138 h 1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0" h="138">
                    <a:moveTo>
                      <a:pt x="171" y="138"/>
                    </a:moveTo>
                    <a:lnTo>
                      <a:pt x="152" y="134"/>
                    </a:lnTo>
                    <a:lnTo>
                      <a:pt x="138" y="127"/>
                    </a:lnTo>
                    <a:lnTo>
                      <a:pt x="130" y="118"/>
                    </a:lnTo>
                    <a:lnTo>
                      <a:pt x="124" y="106"/>
                    </a:lnTo>
                    <a:lnTo>
                      <a:pt x="118" y="94"/>
                    </a:lnTo>
                    <a:lnTo>
                      <a:pt x="111" y="84"/>
                    </a:lnTo>
                    <a:lnTo>
                      <a:pt x="102" y="74"/>
                    </a:lnTo>
                    <a:lnTo>
                      <a:pt x="89" y="67"/>
                    </a:lnTo>
                    <a:lnTo>
                      <a:pt x="75" y="68"/>
                    </a:lnTo>
                    <a:lnTo>
                      <a:pt x="64" y="70"/>
                    </a:lnTo>
                    <a:lnTo>
                      <a:pt x="56" y="75"/>
                    </a:lnTo>
                    <a:lnTo>
                      <a:pt x="50" y="81"/>
                    </a:lnTo>
                    <a:lnTo>
                      <a:pt x="46" y="88"/>
                    </a:lnTo>
                    <a:lnTo>
                      <a:pt x="45" y="98"/>
                    </a:lnTo>
                    <a:lnTo>
                      <a:pt x="46" y="111"/>
                    </a:lnTo>
                    <a:lnTo>
                      <a:pt x="50" y="126"/>
                    </a:lnTo>
                    <a:lnTo>
                      <a:pt x="45" y="126"/>
                    </a:lnTo>
                    <a:lnTo>
                      <a:pt x="38" y="126"/>
                    </a:lnTo>
                    <a:lnTo>
                      <a:pt x="31" y="126"/>
                    </a:lnTo>
                    <a:lnTo>
                      <a:pt x="27" y="126"/>
                    </a:lnTo>
                    <a:lnTo>
                      <a:pt x="26" y="104"/>
                    </a:lnTo>
                    <a:lnTo>
                      <a:pt x="23" y="84"/>
                    </a:lnTo>
                    <a:lnTo>
                      <a:pt x="18" y="66"/>
                    </a:lnTo>
                    <a:lnTo>
                      <a:pt x="7" y="47"/>
                    </a:lnTo>
                    <a:lnTo>
                      <a:pt x="3" y="36"/>
                    </a:lnTo>
                    <a:lnTo>
                      <a:pt x="0" y="21"/>
                    </a:lnTo>
                    <a:lnTo>
                      <a:pt x="1" y="7"/>
                    </a:lnTo>
                    <a:lnTo>
                      <a:pt x="11" y="0"/>
                    </a:lnTo>
                    <a:lnTo>
                      <a:pt x="23" y="13"/>
                    </a:lnTo>
                    <a:lnTo>
                      <a:pt x="39" y="24"/>
                    </a:lnTo>
                    <a:lnTo>
                      <a:pt x="58" y="33"/>
                    </a:lnTo>
                    <a:lnTo>
                      <a:pt x="77" y="42"/>
                    </a:lnTo>
                    <a:lnTo>
                      <a:pt x="98" y="47"/>
                    </a:lnTo>
                    <a:lnTo>
                      <a:pt x="120" y="52"/>
                    </a:lnTo>
                    <a:lnTo>
                      <a:pt x="140" y="54"/>
                    </a:lnTo>
                    <a:lnTo>
                      <a:pt x="159" y="55"/>
                    </a:lnTo>
                    <a:lnTo>
                      <a:pt x="162" y="54"/>
                    </a:lnTo>
                    <a:lnTo>
                      <a:pt x="165" y="53"/>
                    </a:lnTo>
                    <a:lnTo>
                      <a:pt x="168" y="52"/>
                    </a:lnTo>
                    <a:lnTo>
                      <a:pt x="173" y="52"/>
                    </a:lnTo>
                    <a:lnTo>
                      <a:pt x="180" y="66"/>
                    </a:lnTo>
                    <a:lnTo>
                      <a:pt x="185" y="76"/>
                    </a:lnTo>
                    <a:lnTo>
                      <a:pt x="190" y="82"/>
                    </a:lnTo>
                    <a:lnTo>
                      <a:pt x="195" y="88"/>
                    </a:lnTo>
                    <a:lnTo>
                      <a:pt x="201" y="91"/>
                    </a:lnTo>
                    <a:lnTo>
                      <a:pt x="210" y="93"/>
                    </a:lnTo>
                    <a:lnTo>
                      <a:pt x="221" y="98"/>
                    </a:lnTo>
                    <a:lnTo>
                      <a:pt x="236" y="103"/>
                    </a:lnTo>
                    <a:lnTo>
                      <a:pt x="240" y="109"/>
                    </a:lnTo>
                    <a:lnTo>
                      <a:pt x="240" y="115"/>
                    </a:lnTo>
                    <a:lnTo>
                      <a:pt x="236" y="121"/>
                    </a:lnTo>
                    <a:lnTo>
                      <a:pt x="231" y="126"/>
                    </a:lnTo>
                    <a:lnTo>
                      <a:pt x="224" y="129"/>
                    </a:lnTo>
                    <a:lnTo>
                      <a:pt x="216" y="132"/>
                    </a:lnTo>
                    <a:lnTo>
                      <a:pt x="209" y="136"/>
                    </a:lnTo>
                    <a:lnTo>
                      <a:pt x="202" y="137"/>
                    </a:lnTo>
                    <a:lnTo>
                      <a:pt x="193" y="138"/>
                    </a:lnTo>
                    <a:lnTo>
                      <a:pt x="186" y="138"/>
                    </a:lnTo>
                    <a:lnTo>
                      <a:pt x="180" y="138"/>
                    </a:lnTo>
                    <a:lnTo>
                      <a:pt x="171" y="138"/>
                    </a:lnTo>
                    <a:close/>
                  </a:path>
                </a:pathLst>
              </a:custGeom>
              <a:solidFill>
                <a:srgbClr val="7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0"/>
              <p:cNvSpPr>
                <a:spLocks/>
              </p:cNvSpPr>
              <p:nvPr/>
            </p:nvSpPr>
            <p:spPr bwMode="auto">
              <a:xfrm>
                <a:off x="2925" y="1532"/>
                <a:ext cx="87" cy="109"/>
              </a:xfrm>
              <a:custGeom>
                <a:avLst/>
                <a:gdLst>
                  <a:gd name="T0" fmla="*/ 35 w 189"/>
                  <a:gd name="T1" fmla="*/ 50 h 240"/>
                  <a:gd name="T2" fmla="*/ 33 w 189"/>
                  <a:gd name="T3" fmla="*/ 49 h 240"/>
                  <a:gd name="T4" fmla="*/ 29 w 189"/>
                  <a:gd name="T5" fmla="*/ 49 h 240"/>
                  <a:gd name="T6" fmla="*/ 27 w 189"/>
                  <a:gd name="T7" fmla="*/ 48 h 240"/>
                  <a:gd name="T8" fmla="*/ 25 w 189"/>
                  <a:gd name="T9" fmla="*/ 46 h 240"/>
                  <a:gd name="T10" fmla="*/ 23 w 189"/>
                  <a:gd name="T11" fmla="*/ 45 h 240"/>
                  <a:gd name="T12" fmla="*/ 21 w 189"/>
                  <a:gd name="T13" fmla="*/ 43 h 240"/>
                  <a:gd name="T14" fmla="*/ 19 w 189"/>
                  <a:gd name="T15" fmla="*/ 41 h 240"/>
                  <a:gd name="T16" fmla="*/ 17 w 189"/>
                  <a:gd name="T17" fmla="*/ 38 h 240"/>
                  <a:gd name="T18" fmla="*/ 17 w 189"/>
                  <a:gd name="T19" fmla="*/ 36 h 240"/>
                  <a:gd name="T20" fmla="*/ 16 w 189"/>
                  <a:gd name="T21" fmla="*/ 32 h 240"/>
                  <a:gd name="T22" fmla="*/ 16 w 189"/>
                  <a:gd name="T23" fmla="*/ 29 h 240"/>
                  <a:gd name="T24" fmla="*/ 15 w 189"/>
                  <a:gd name="T25" fmla="*/ 25 h 240"/>
                  <a:gd name="T26" fmla="*/ 13 w 189"/>
                  <a:gd name="T27" fmla="*/ 23 h 240"/>
                  <a:gd name="T28" fmla="*/ 12 w 189"/>
                  <a:gd name="T29" fmla="*/ 21 h 240"/>
                  <a:gd name="T30" fmla="*/ 9 w 189"/>
                  <a:gd name="T31" fmla="*/ 20 h 240"/>
                  <a:gd name="T32" fmla="*/ 6 w 189"/>
                  <a:gd name="T33" fmla="*/ 21 h 240"/>
                  <a:gd name="T34" fmla="*/ 5 w 189"/>
                  <a:gd name="T35" fmla="*/ 23 h 240"/>
                  <a:gd name="T36" fmla="*/ 4 w 189"/>
                  <a:gd name="T37" fmla="*/ 25 h 240"/>
                  <a:gd name="T38" fmla="*/ 3 w 189"/>
                  <a:gd name="T39" fmla="*/ 27 h 240"/>
                  <a:gd name="T40" fmla="*/ 3 w 189"/>
                  <a:gd name="T41" fmla="*/ 28 h 240"/>
                  <a:gd name="T42" fmla="*/ 2 w 189"/>
                  <a:gd name="T43" fmla="*/ 27 h 240"/>
                  <a:gd name="T44" fmla="*/ 1 w 189"/>
                  <a:gd name="T45" fmla="*/ 26 h 240"/>
                  <a:gd name="T46" fmla="*/ 0 w 189"/>
                  <a:gd name="T47" fmla="*/ 26 h 240"/>
                  <a:gd name="T48" fmla="*/ 0 w 189"/>
                  <a:gd name="T49" fmla="*/ 26 h 240"/>
                  <a:gd name="T50" fmla="*/ 0 w 189"/>
                  <a:gd name="T51" fmla="*/ 25 h 240"/>
                  <a:gd name="T52" fmla="*/ 0 w 189"/>
                  <a:gd name="T53" fmla="*/ 25 h 240"/>
                  <a:gd name="T54" fmla="*/ 1 w 189"/>
                  <a:gd name="T55" fmla="*/ 24 h 240"/>
                  <a:gd name="T56" fmla="*/ 3 w 189"/>
                  <a:gd name="T57" fmla="*/ 21 h 240"/>
                  <a:gd name="T58" fmla="*/ 3 w 189"/>
                  <a:gd name="T59" fmla="*/ 20 h 240"/>
                  <a:gd name="T60" fmla="*/ 3 w 189"/>
                  <a:gd name="T61" fmla="*/ 16 h 240"/>
                  <a:gd name="T62" fmla="*/ 4 w 189"/>
                  <a:gd name="T63" fmla="*/ 13 h 240"/>
                  <a:gd name="T64" fmla="*/ 5 w 189"/>
                  <a:gd name="T65" fmla="*/ 10 h 240"/>
                  <a:gd name="T66" fmla="*/ 6 w 189"/>
                  <a:gd name="T67" fmla="*/ 6 h 240"/>
                  <a:gd name="T68" fmla="*/ 6 w 189"/>
                  <a:gd name="T69" fmla="*/ 3 h 240"/>
                  <a:gd name="T70" fmla="*/ 8 w 189"/>
                  <a:gd name="T71" fmla="*/ 1 h 240"/>
                  <a:gd name="T72" fmla="*/ 11 w 189"/>
                  <a:gd name="T73" fmla="*/ 0 h 240"/>
                  <a:gd name="T74" fmla="*/ 11 w 189"/>
                  <a:gd name="T75" fmla="*/ 3 h 240"/>
                  <a:gd name="T76" fmla="*/ 11 w 189"/>
                  <a:gd name="T77" fmla="*/ 5 h 240"/>
                  <a:gd name="T78" fmla="*/ 12 w 189"/>
                  <a:gd name="T79" fmla="*/ 8 h 240"/>
                  <a:gd name="T80" fmla="*/ 12 w 189"/>
                  <a:gd name="T81" fmla="*/ 10 h 240"/>
                  <a:gd name="T82" fmla="*/ 13 w 189"/>
                  <a:gd name="T83" fmla="*/ 13 h 240"/>
                  <a:gd name="T84" fmla="*/ 15 w 189"/>
                  <a:gd name="T85" fmla="*/ 15 h 240"/>
                  <a:gd name="T86" fmla="*/ 16 w 189"/>
                  <a:gd name="T87" fmla="*/ 18 h 240"/>
                  <a:gd name="T88" fmla="*/ 18 w 189"/>
                  <a:gd name="T89" fmla="*/ 20 h 240"/>
                  <a:gd name="T90" fmla="*/ 19 w 189"/>
                  <a:gd name="T91" fmla="*/ 22 h 240"/>
                  <a:gd name="T92" fmla="*/ 21 w 189"/>
                  <a:gd name="T93" fmla="*/ 24 h 240"/>
                  <a:gd name="T94" fmla="*/ 22 w 189"/>
                  <a:gd name="T95" fmla="*/ 26 h 240"/>
                  <a:gd name="T96" fmla="*/ 23 w 189"/>
                  <a:gd name="T97" fmla="*/ 27 h 240"/>
                  <a:gd name="T98" fmla="*/ 25 w 189"/>
                  <a:gd name="T99" fmla="*/ 29 h 240"/>
                  <a:gd name="T100" fmla="*/ 27 w 189"/>
                  <a:gd name="T101" fmla="*/ 29 h 240"/>
                  <a:gd name="T102" fmla="*/ 29 w 189"/>
                  <a:gd name="T103" fmla="*/ 30 h 240"/>
                  <a:gd name="T104" fmla="*/ 32 w 189"/>
                  <a:gd name="T105" fmla="*/ 30 h 240"/>
                  <a:gd name="T106" fmla="*/ 33 w 189"/>
                  <a:gd name="T107" fmla="*/ 34 h 240"/>
                  <a:gd name="T108" fmla="*/ 33 w 189"/>
                  <a:gd name="T109" fmla="*/ 37 h 240"/>
                  <a:gd name="T110" fmla="*/ 35 w 189"/>
                  <a:gd name="T111" fmla="*/ 40 h 240"/>
                  <a:gd name="T112" fmla="*/ 38 w 189"/>
                  <a:gd name="T113" fmla="*/ 43 h 240"/>
                  <a:gd name="T114" fmla="*/ 40 w 189"/>
                  <a:gd name="T115" fmla="*/ 45 h 240"/>
                  <a:gd name="T116" fmla="*/ 40 w 189"/>
                  <a:gd name="T117" fmla="*/ 47 h 240"/>
                  <a:gd name="T118" fmla="*/ 39 w 189"/>
                  <a:gd name="T119" fmla="*/ 49 h 240"/>
                  <a:gd name="T120" fmla="*/ 35 w 189"/>
                  <a:gd name="T121" fmla="*/ 50 h 240"/>
                  <a:gd name="T122" fmla="*/ 35 w 189"/>
                  <a:gd name="T123" fmla="*/ 50 h 240"/>
                  <a:gd name="T124" fmla="*/ 35 w 189"/>
                  <a:gd name="T125" fmla="*/ 50 h 2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
                  <a:gd name="T190" fmla="*/ 0 h 240"/>
                  <a:gd name="T191" fmla="*/ 189 w 189"/>
                  <a:gd name="T192" fmla="*/ 240 h 2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 h="240">
                    <a:moveTo>
                      <a:pt x="168" y="240"/>
                    </a:moveTo>
                    <a:lnTo>
                      <a:pt x="154" y="238"/>
                    </a:lnTo>
                    <a:lnTo>
                      <a:pt x="140" y="236"/>
                    </a:lnTo>
                    <a:lnTo>
                      <a:pt x="129" y="231"/>
                    </a:lnTo>
                    <a:lnTo>
                      <a:pt x="117" y="225"/>
                    </a:lnTo>
                    <a:lnTo>
                      <a:pt x="107" y="217"/>
                    </a:lnTo>
                    <a:lnTo>
                      <a:pt x="99" y="209"/>
                    </a:lnTo>
                    <a:lnTo>
                      <a:pt x="90" y="199"/>
                    </a:lnTo>
                    <a:lnTo>
                      <a:pt x="83" y="186"/>
                    </a:lnTo>
                    <a:lnTo>
                      <a:pt x="80" y="173"/>
                    </a:lnTo>
                    <a:lnTo>
                      <a:pt x="77" y="157"/>
                    </a:lnTo>
                    <a:lnTo>
                      <a:pt x="73" y="141"/>
                    </a:lnTo>
                    <a:lnTo>
                      <a:pt x="69" y="124"/>
                    </a:lnTo>
                    <a:lnTo>
                      <a:pt x="63" y="111"/>
                    </a:lnTo>
                    <a:lnTo>
                      <a:pt x="54" y="102"/>
                    </a:lnTo>
                    <a:lnTo>
                      <a:pt x="42" y="99"/>
                    </a:lnTo>
                    <a:lnTo>
                      <a:pt x="27" y="104"/>
                    </a:lnTo>
                    <a:lnTo>
                      <a:pt x="24" y="110"/>
                    </a:lnTo>
                    <a:lnTo>
                      <a:pt x="20" y="122"/>
                    </a:lnTo>
                    <a:lnTo>
                      <a:pt x="16" y="131"/>
                    </a:lnTo>
                    <a:lnTo>
                      <a:pt x="12" y="135"/>
                    </a:lnTo>
                    <a:lnTo>
                      <a:pt x="10" y="131"/>
                    </a:lnTo>
                    <a:lnTo>
                      <a:pt x="7" y="127"/>
                    </a:lnTo>
                    <a:lnTo>
                      <a:pt x="3" y="126"/>
                    </a:lnTo>
                    <a:lnTo>
                      <a:pt x="0" y="125"/>
                    </a:lnTo>
                    <a:lnTo>
                      <a:pt x="1" y="123"/>
                    </a:lnTo>
                    <a:lnTo>
                      <a:pt x="3" y="119"/>
                    </a:lnTo>
                    <a:lnTo>
                      <a:pt x="7" y="114"/>
                    </a:lnTo>
                    <a:lnTo>
                      <a:pt x="12" y="104"/>
                    </a:lnTo>
                    <a:lnTo>
                      <a:pt x="15" y="94"/>
                    </a:lnTo>
                    <a:lnTo>
                      <a:pt x="16" y="79"/>
                    </a:lnTo>
                    <a:lnTo>
                      <a:pt x="18" y="63"/>
                    </a:lnTo>
                    <a:lnTo>
                      <a:pt x="22" y="46"/>
                    </a:lnTo>
                    <a:lnTo>
                      <a:pt x="25" y="30"/>
                    </a:lnTo>
                    <a:lnTo>
                      <a:pt x="31" y="16"/>
                    </a:lnTo>
                    <a:lnTo>
                      <a:pt x="39" y="5"/>
                    </a:lnTo>
                    <a:lnTo>
                      <a:pt x="50" y="0"/>
                    </a:lnTo>
                    <a:lnTo>
                      <a:pt x="50" y="15"/>
                    </a:lnTo>
                    <a:lnTo>
                      <a:pt x="52" y="27"/>
                    </a:lnTo>
                    <a:lnTo>
                      <a:pt x="54" y="39"/>
                    </a:lnTo>
                    <a:lnTo>
                      <a:pt x="57" y="50"/>
                    </a:lnTo>
                    <a:lnTo>
                      <a:pt x="62" y="61"/>
                    </a:lnTo>
                    <a:lnTo>
                      <a:pt x="69" y="72"/>
                    </a:lnTo>
                    <a:lnTo>
                      <a:pt x="76" y="85"/>
                    </a:lnTo>
                    <a:lnTo>
                      <a:pt x="85" y="100"/>
                    </a:lnTo>
                    <a:lnTo>
                      <a:pt x="91" y="108"/>
                    </a:lnTo>
                    <a:lnTo>
                      <a:pt x="98" y="116"/>
                    </a:lnTo>
                    <a:lnTo>
                      <a:pt x="105" y="125"/>
                    </a:lnTo>
                    <a:lnTo>
                      <a:pt x="111" y="132"/>
                    </a:lnTo>
                    <a:lnTo>
                      <a:pt x="120" y="138"/>
                    </a:lnTo>
                    <a:lnTo>
                      <a:pt x="129" y="142"/>
                    </a:lnTo>
                    <a:lnTo>
                      <a:pt x="139" y="145"/>
                    </a:lnTo>
                    <a:lnTo>
                      <a:pt x="152" y="144"/>
                    </a:lnTo>
                    <a:lnTo>
                      <a:pt x="154" y="165"/>
                    </a:lnTo>
                    <a:lnTo>
                      <a:pt x="156" y="179"/>
                    </a:lnTo>
                    <a:lnTo>
                      <a:pt x="163" y="191"/>
                    </a:lnTo>
                    <a:lnTo>
                      <a:pt x="181" y="206"/>
                    </a:lnTo>
                    <a:lnTo>
                      <a:pt x="186" y="217"/>
                    </a:lnTo>
                    <a:lnTo>
                      <a:pt x="189" y="228"/>
                    </a:lnTo>
                    <a:lnTo>
                      <a:pt x="183" y="236"/>
                    </a:lnTo>
                    <a:lnTo>
                      <a:pt x="168" y="240"/>
                    </a:lnTo>
                    <a:close/>
                  </a:path>
                </a:pathLst>
              </a:custGeom>
              <a:solidFill>
                <a:srgbClr val="7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1"/>
              <p:cNvSpPr>
                <a:spLocks/>
              </p:cNvSpPr>
              <p:nvPr/>
            </p:nvSpPr>
            <p:spPr bwMode="auto">
              <a:xfrm>
                <a:off x="3147" y="1313"/>
                <a:ext cx="128" cy="328"/>
              </a:xfrm>
              <a:custGeom>
                <a:avLst/>
                <a:gdLst>
                  <a:gd name="T0" fmla="*/ 50 w 280"/>
                  <a:gd name="T1" fmla="*/ 148 h 726"/>
                  <a:gd name="T2" fmla="*/ 43 w 280"/>
                  <a:gd name="T3" fmla="*/ 146 h 726"/>
                  <a:gd name="T4" fmla="*/ 36 w 280"/>
                  <a:gd name="T5" fmla="*/ 143 h 726"/>
                  <a:gd name="T6" fmla="*/ 29 w 280"/>
                  <a:gd name="T7" fmla="*/ 138 h 726"/>
                  <a:gd name="T8" fmla="*/ 27 w 280"/>
                  <a:gd name="T9" fmla="*/ 131 h 726"/>
                  <a:gd name="T10" fmla="*/ 26 w 280"/>
                  <a:gd name="T11" fmla="*/ 121 h 726"/>
                  <a:gd name="T12" fmla="*/ 23 w 280"/>
                  <a:gd name="T13" fmla="*/ 112 h 726"/>
                  <a:gd name="T14" fmla="*/ 20 w 280"/>
                  <a:gd name="T15" fmla="*/ 103 h 726"/>
                  <a:gd name="T16" fmla="*/ 16 w 280"/>
                  <a:gd name="T17" fmla="*/ 94 h 726"/>
                  <a:gd name="T18" fmla="*/ 12 w 280"/>
                  <a:gd name="T19" fmla="*/ 85 h 726"/>
                  <a:gd name="T20" fmla="*/ 8 w 280"/>
                  <a:gd name="T21" fmla="*/ 77 h 726"/>
                  <a:gd name="T22" fmla="*/ 5 w 280"/>
                  <a:gd name="T23" fmla="*/ 68 h 726"/>
                  <a:gd name="T24" fmla="*/ 2 w 280"/>
                  <a:gd name="T25" fmla="*/ 57 h 726"/>
                  <a:gd name="T26" fmla="*/ 0 w 280"/>
                  <a:gd name="T27" fmla="*/ 45 h 726"/>
                  <a:gd name="T28" fmla="*/ 1 w 280"/>
                  <a:gd name="T29" fmla="*/ 33 h 726"/>
                  <a:gd name="T30" fmla="*/ 3 w 280"/>
                  <a:gd name="T31" fmla="*/ 17 h 726"/>
                  <a:gd name="T32" fmla="*/ 5 w 280"/>
                  <a:gd name="T33" fmla="*/ 11 h 726"/>
                  <a:gd name="T34" fmla="*/ 12 w 280"/>
                  <a:gd name="T35" fmla="*/ 9 h 726"/>
                  <a:gd name="T36" fmla="*/ 20 w 280"/>
                  <a:gd name="T37" fmla="*/ 6 h 726"/>
                  <a:gd name="T38" fmla="*/ 27 w 280"/>
                  <a:gd name="T39" fmla="*/ 2 h 726"/>
                  <a:gd name="T40" fmla="*/ 29 w 280"/>
                  <a:gd name="T41" fmla="*/ 0 h 726"/>
                  <a:gd name="T42" fmla="*/ 30 w 280"/>
                  <a:gd name="T43" fmla="*/ 0 h 726"/>
                  <a:gd name="T44" fmla="*/ 31 w 280"/>
                  <a:gd name="T45" fmla="*/ 5 h 726"/>
                  <a:gd name="T46" fmla="*/ 30 w 280"/>
                  <a:gd name="T47" fmla="*/ 16 h 726"/>
                  <a:gd name="T48" fmla="*/ 30 w 280"/>
                  <a:gd name="T49" fmla="*/ 25 h 726"/>
                  <a:gd name="T50" fmla="*/ 29 w 280"/>
                  <a:gd name="T51" fmla="*/ 33 h 726"/>
                  <a:gd name="T52" fmla="*/ 30 w 280"/>
                  <a:gd name="T53" fmla="*/ 47 h 726"/>
                  <a:gd name="T54" fmla="*/ 32 w 280"/>
                  <a:gd name="T55" fmla="*/ 68 h 726"/>
                  <a:gd name="T56" fmla="*/ 35 w 280"/>
                  <a:gd name="T57" fmla="*/ 89 h 726"/>
                  <a:gd name="T58" fmla="*/ 39 w 280"/>
                  <a:gd name="T59" fmla="*/ 110 h 726"/>
                  <a:gd name="T60" fmla="*/ 43 w 280"/>
                  <a:gd name="T61" fmla="*/ 124 h 726"/>
                  <a:gd name="T62" fmla="*/ 47 w 280"/>
                  <a:gd name="T63" fmla="*/ 131 h 726"/>
                  <a:gd name="T64" fmla="*/ 51 w 280"/>
                  <a:gd name="T65" fmla="*/ 137 h 726"/>
                  <a:gd name="T66" fmla="*/ 56 w 280"/>
                  <a:gd name="T67" fmla="*/ 143 h 726"/>
                  <a:gd name="T68" fmla="*/ 58 w 280"/>
                  <a:gd name="T69" fmla="*/ 147 h 726"/>
                  <a:gd name="T70" fmla="*/ 56 w 280"/>
                  <a:gd name="T71" fmla="*/ 148 h 726"/>
                  <a:gd name="T72" fmla="*/ 54 w 280"/>
                  <a:gd name="T73" fmla="*/ 148 h 7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0"/>
                  <a:gd name="T112" fmla="*/ 0 h 726"/>
                  <a:gd name="T113" fmla="*/ 280 w 280"/>
                  <a:gd name="T114" fmla="*/ 726 h 7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0" h="726">
                    <a:moveTo>
                      <a:pt x="259" y="726"/>
                    </a:moveTo>
                    <a:lnTo>
                      <a:pt x="241" y="723"/>
                    </a:lnTo>
                    <a:lnTo>
                      <a:pt x="222" y="719"/>
                    </a:lnTo>
                    <a:lnTo>
                      <a:pt x="204" y="714"/>
                    </a:lnTo>
                    <a:lnTo>
                      <a:pt x="187" y="707"/>
                    </a:lnTo>
                    <a:lnTo>
                      <a:pt x="170" y="699"/>
                    </a:lnTo>
                    <a:lnTo>
                      <a:pt x="155" y="689"/>
                    </a:lnTo>
                    <a:lnTo>
                      <a:pt x="140" y="678"/>
                    </a:lnTo>
                    <a:lnTo>
                      <a:pt x="128" y="664"/>
                    </a:lnTo>
                    <a:lnTo>
                      <a:pt x="128" y="640"/>
                    </a:lnTo>
                    <a:lnTo>
                      <a:pt x="125" y="617"/>
                    </a:lnTo>
                    <a:lnTo>
                      <a:pt x="122" y="594"/>
                    </a:lnTo>
                    <a:lnTo>
                      <a:pt x="117" y="571"/>
                    </a:lnTo>
                    <a:lnTo>
                      <a:pt x="112" y="549"/>
                    </a:lnTo>
                    <a:lnTo>
                      <a:pt x="105" y="527"/>
                    </a:lnTo>
                    <a:lnTo>
                      <a:pt x="97" y="505"/>
                    </a:lnTo>
                    <a:lnTo>
                      <a:pt x="87" y="484"/>
                    </a:lnTo>
                    <a:lnTo>
                      <a:pt x="77" y="463"/>
                    </a:lnTo>
                    <a:lnTo>
                      <a:pt x="68" y="441"/>
                    </a:lnTo>
                    <a:lnTo>
                      <a:pt x="59" y="419"/>
                    </a:lnTo>
                    <a:lnTo>
                      <a:pt x="49" y="397"/>
                    </a:lnTo>
                    <a:lnTo>
                      <a:pt x="40" y="376"/>
                    </a:lnTo>
                    <a:lnTo>
                      <a:pt x="31" y="354"/>
                    </a:lnTo>
                    <a:lnTo>
                      <a:pt x="23" y="332"/>
                    </a:lnTo>
                    <a:lnTo>
                      <a:pt x="14" y="311"/>
                    </a:lnTo>
                    <a:lnTo>
                      <a:pt x="8" y="281"/>
                    </a:lnTo>
                    <a:lnTo>
                      <a:pt x="3" y="252"/>
                    </a:lnTo>
                    <a:lnTo>
                      <a:pt x="1" y="222"/>
                    </a:lnTo>
                    <a:lnTo>
                      <a:pt x="0" y="193"/>
                    </a:lnTo>
                    <a:lnTo>
                      <a:pt x="6" y="159"/>
                    </a:lnTo>
                    <a:lnTo>
                      <a:pt x="11" y="122"/>
                    </a:lnTo>
                    <a:lnTo>
                      <a:pt x="13" y="85"/>
                    </a:lnTo>
                    <a:lnTo>
                      <a:pt x="5" y="54"/>
                    </a:lnTo>
                    <a:lnTo>
                      <a:pt x="21" y="53"/>
                    </a:lnTo>
                    <a:lnTo>
                      <a:pt x="38" y="49"/>
                    </a:lnTo>
                    <a:lnTo>
                      <a:pt x="58" y="45"/>
                    </a:lnTo>
                    <a:lnTo>
                      <a:pt x="77" y="38"/>
                    </a:lnTo>
                    <a:lnTo>
                      <a:pt x="96" y="30"/>
                    </a:lnTo>
                    <a:lnTo>
                      <a:pt x="114" y="22"/>
                    </a:lnTo>
                    <a:lnTo>
                      <a:pt x="128" y="11"/>
                    </a:lnTo>
                    <a:lnTo>
                      <a:pt x="139" y="0"/>
                    </a:lnTo>
                    <a:lnTo>
                      <a:pt x="142" y="0"/>
                    </a:lnTo>
                    <a:lnTo>
                      <a:pt x="143" y="0"/>
                    </a:lnTo>
                    <a:lnTo>
                      <a:pt x="146" y="24"/>
                    </a:lnTo>
                    <a:lnTo>
                      <a:pt x="146" y="50"/>
                    </a:lnTo>
                    <a:lnTo>
                      <a:pt x="145" y="77"/>
                    </a:lnTo>
                    <a:lnTo>
                      <a:pt x="143" y="104"/>
                    </a:lnTo>
                    <a:lnTo>
                      <a:pt x="142" y="122"/>
                    </a:lnTo>
                    <a:lnTo>
                      <a:pt x="142" y="140"/>
                    </a:lnTo>
                    <a:lnTo>
                      <a:pt x="140" y="159"/>
                    </a:lnTo>
                    <a:lnTo>
                      <a:pt x="139" y="177"/>
                    </a:lnTo>
                    <a:lnTo>
                      <a:pt x="142" y="229"/>
                    </a:lnTo>
                    <a:lnTo>
                      <a:pt x="146" y="281"/>
                    </a:lnTo>
                    <a:lnTo>
                      <a:pt x="152" y="332"/>
                    </a:lnTo>
                    <a:lnTo>
                      <a:pt x="159" y="384"/>
                    </a:lnTo>
                    <a:lnTo>
                      <a:pt x="167" y="436"/>
                    </a:lnTo>
                    <a:lnTo>
                      <a:pt x="177" y="488"/>
                    </a:lnTo>
                    <a:lnTo>
                      <a:pt x="188" y="540"/>
                    </a:lnTo>
                    <a:lnTo>
                      <a:pt x="200" y="590"/>
                    </a:lnTo>
                    <a:lnTo>
                      <a:pt x="206" y="607"/>
                    </a:lnTo>
                    <a:lnTo>
                      <a:pt x="214" y="623"/>
                    </a:lnTo>
                    <a:lnTo>
                      <a:pt x="225" y="639"/>
                    </a:lnTo>
                    <a:lnTo>
                      <a:pt x="235" y="655"/>
                    </a:lnTo>
                    <a:lnTo>
                      <a:pt x="246" y="670"/>
                    </a:lnTo>
                    <a:lnTo>
                      <a:pt x="258" y="686"/>
                    </a:lnTo>
                    <a:lnTo>
                      <a:pt x="269" y="701"/>
                    </a:lnTo>
                    <a:lnTo>
                      <a:pt x="280" y="716"/>
                    </a:lnTo>
                    <a:lnTo>
                      <a:pt x="278" y="722"/>
                    </a:lnTo>
                    <a:lnTo>
                      <a:pt x="273" y="724"/>
                    </a:lnTo>
                    <a:lnTo>
                      <a:pt x="266" y="725"/>
                    </a:lnTo>
                    <a:lnTo>
                      <a:pt x="259" y="726"/>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
              <p:cNvSpPr>
                <a:spLocks/>
              </p:cNvSpPr>
              <p:nvPr/>
            </p:nvSpPr>
            <p:spPr bwMode="auto">
              <a:xfrm>
                <a:off x="2952" y="1327"/>
                <a:ext cx="197" cy="266"/>
              </a:xfrm>
              <a:custGeom>
                <a:avLst/>
                <a:gdLst>
                  <a:gd name="T0" fmla="*/ 13 w 430"/>
                  <a:gd name="T1" fmla="*/ 118 h 590"/>
                  <a:gd name="T2" fmla="*/ 6 w 430"/>
                  <a:gd name="T3" fmla="*/ 112 h 590"/>
                  <a:gd name="T4" fmla="*/ 2 w 430"/>
                  <a:gd name="T5" fmla="*/ 103 h 590"/>
                  <a:gd name="T6" fmla="*/ 0 w 430"/>
                  <a:gd name="T7" fmla="*/ 94 h 590"/>
                  <a:gd name="T8" fmla="*/ 7 w 430"/>
                  <a:gd name="T9" fmla="*/ 85 h 590"/>
                  <a:gd name="T10" fmla="*/ 19 w 430"/>
                  <a:gd name="T11" fmla="*/ 73 h 590"/>
                  <a:gd name="T12" fmla="*/ 28 w 430"/>
                  <a:gd name="T13" fmla="*/ 58 h 590"/>
                  <a:gd name="T14" fmla="*/ 34 w 430"/>
                  <a:gd name="T15" fmla="*/ 42 h 590"/>
                  <a:gd name="T16" fmla="*/ 38 w 430"/>
                  <a:gd name="T17" fmla="*/ 31 h 590"/>
                  <a:gd name="T18" fmla="*/ 40 w 430"/>
                  <a:gd name="T19" fmla="*/ 26 h 590"/>
                  <a:gd name="T20" fmla="*/ 43 w 430"/>
                  <a:gd name="T21" fmla="*/ 24 h 590"/>
                  <a:gd name="T22" fmla="*/ 43 w 430"/>
                  <a:gd name="T23" fmla="*/ 24 h 590"/>
                  <a:gd name="T24" fmla="*/ 45 w 430"/>
                  <a:gd name="T25" fmla="*/ 21 h 590"/>
                  <a:gd name="T26" fmla="*/ 51 w 430"/>
                  <a:gd name="T27" fmla="*/ 16 h 590"/>
                  <a:gd name="T28" fmla="*/ 56 w 430"/>
                  <a:gd name="T29" fmla="*/ 9 h 590"/>
                  <a:gd name="T30" fmla="*/ 61 w 430"/>
                  <a:gd name="T31" fmla="*/ 4 h 590"/>
                  <a:gd name="T32" fmla="*/ 63 w 430"/>
                  <a:gd name="T33" fmla="*/ 0 h 590"/>
                  <a:gd name="T34" fmla="*/ 63 w 430"/>
                  <a:gd name="T35" fmla="*/ 0 h 590"/>
                  <a:gd name="T36" fmla="*/ 66 w 430"/>
                  <a:gd name="T37" fmla="*/ 1 h 590"/>
                  <a:gd name="T38" fmla="*/ 72 w 430"/>
                  <a:gd name="T39" fmla="*/ 4 h 590"/>
                  <a:gd name="T40" fmla="*/ 78 w 430"/>
                  <a:gd name="T41" fmla="*/ 5 h 590"/>
                  <a:gd name="T42" fmla="*/ 85 w 430"/>
                  <a:gd name="T43" fmla="*/ 5 h 590"/>
                  <a:gd name="T44" fmla="*/ 89 w 430"/>
                  <a:gd name="T45" fmla="*/ 7 h 590"/>
                  <a:gd name="T46" fmla="*/ 90 w 430"/>
                  <a:gd name="T47" fmla="*/ 10 h 590"/>
                  <a:gd name="T48" fmla="*/ 88 w 430"/>
                  <a:gd name="T49" fmla="*/ 14 h 590"/>
                  <a:gd name="T50" fmla="*/ 85 w 430"/>
                  <a:gd name="T51" fmla="*/ 19 h 590"/>
                  <a:gd name="T52" fmla="*/ 82 w 430"/>
                  <a:gd name="T53" fmla="*/ 23 h 590"/>
                  <a:gd name="T54" fmla="*/ 78 w 430"/>
                  <a:gd name="T55" fmla="*/ 27 h 590"/>
                  <a:gd name="T56" fmla="*/ 73 w 430"/>
                  <a:gd name="T57" fmla="*/ 32 h 590"/>
                  <a:gd name="T58" fmla="*/ 67 w 430"/>
                  <a:gd name="T59" fmla="*/ 41 h 590"/>
                  <a:gd name="T60" fmla="*/ 60 w 430"/>
                  <a:gd name="T61" fmla="*/ 48 h 590"/>
                  <a:gd name="T62" fmla="*/ 53 w 430"/>
                  <a:gd name="T63" fmla="*/ 56 h 590"/>
                  <a:gd name="T64" fmla="*/ 46 w 430"/>
                  <a:gd name="T65" fmla="*/ 63 h 590"/>
                  <a:gd name="T66" fmla="*/ 39 w 430"/>
                  <a:gd name="T67" fmla="*/ 70 h 590"/>
                  <a:gd name="T68" fmla="*/ 33 w 430"/>
                  <a:gd name="T69" fmla="*/ 78 h 590"/>
                  <a:gd name="T70" fmla="*/ 27 w 430"/>
                  <a:gd name="T71" fmla="*/ 86 h 590"/>
                  <a:gd name="T72" fmla="*/ 22 w 430"/>
                  <a:gd name="T73" fmla="*/ 94 h 590"/>
                  <a:gd name="T74" fmla="*/ 19 w 430"/>
                  <a:gd name="T75" fmla="*/ 101 h 590"/>
                  <a:gd name="T76" fmla="*/ 18 w 430"/>
                  <a:gd name="T77" fmla="*/ 107 h 590"/>
                  <a:gd name="T78" fmla="*/ 18 w 430"/>
                  <a:gd name="T79" fmla="*/ 115 h 590"/>
                  <a:gd name="T80" fmla="*/ 18 w 430"/>
                  <a:gd name="T81" fmla="*/ 119 h 590"/>
                  <a:gd name="T82" fmla="*/ 17 w 430"/>
                  <a:gd name="T83" fmla="*/ 120 h 590"/>
                  <a:gd name="T84" fmla="*/ 16 w 430"/>
                  <a:gd name="T85" fmla="*/ 120 h 5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0"/>
                  <a:gd name="T130" fmla="*/ 0 h 590"/>
                  <a:gd name="T131" fmla="*/ 430 w 430"/>
                  <a:gd name="T132" fmla="*/ 590 h 5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0" h="590">
                    <a:moveTo>
                      <a:pt x="79" y="590"/>
                    </a:moveTo>
                    <a:lnTo>
                      <a:pt x="62" y="582"/>
                    </a:lnTo>
                    <a:lnTo>
                      <a:pt x="46" y="570"/>
                    </a:lnTo>
                    <a:lnTo>
                      <a:pt x="31" y="551"/>
                    </a:lnTo>
                    <a:lnTo>
                      <a:pt x="18" y="530"/>
                    </a:lnTo>
                    <a:lnTo>
                      <a:pt x="9" y="507"/>
                    </a:lnTo>
                    <a:lnTo>
                      <a:pt x="2" y="484"/>
                    </a:lnTo>
                    <a:lnTo>
                      <a:pt x="0" y="464"/>
                    </a:lnTo>
                    <a:lnTo>
                      <a:pt x="2" y="444"/>
                    </a:lnTo>
                    <a:lnTo>
                      <a:pt x="34" y="420"/>
                    </a:lnTo>
                    <a:lnTo>
                      <a:pt x="64" y="391"/>
                    </a:lnTo>
                    <a:lnTo>
                      <a:pt x="89" y="358"/>
                    </a:lnTo>
                    <a:lnTo>
                      <a:pt x="114" y="322"/>
                    </a:lnTo>
                    <a:lnTo>
                      <a:pt x="133" y="284"/>
                    </a:lnTo>
                    <a:lnTo>
                      <a:pt x="151" y="245"/>
                    </a:lnTo>
                    <a:lnTo>
                      <a:pt x="163" y="206"/>
                    </a:lnTo>
                    <a:lnTo>
                      <a:pt x="174" y="167"/>
                    </a:lnTo>
                    <a:lnTo>
                      <a:pt x="179" y="153"/>
                    </a:lnTo>
                    <a:lnTo>
                      <a:pt x="186" y="140"/>
                    </a:lnTo>
                    <a:lnTo>
                      <a:pt x="193" y="129"/>
                    </a:lnTo>
                    <a:lnTo>
                      <a:pt x="203" y="121"/>
                    </a:lnTo>
                    <a:lnTo>
                      <a:pt x="203" y="118"/>
                    </a:lnTo>
                    <a:lnTo>
                      <a:pt x="205" y="117"/>
                    </a:lnTo>
                    <a:lnTo>
                      <a:pt x="205" y="116"/>
                    </a:lnTo>
                    <a:lnTo>
                      <a:pt x="217" y="103"/>
                    </a:lnTo>
                    <a:lnTo>
                      <a:pt x="230" y="91"/>
                    </a:lnTo>
                    <a:lnTo>
                      <a:pt x="244" y="77"/>
                    </a:lnTo>
                    <a:lnTo>
                      <a:pt x="256" y="62"/>
                    </a:lnTo>
                    <a:lnTo>
                      <a:pt x="269" y="47"/>
                    </a:lnTo>
                    <a:lnTo>
                      <a:pt x="281" y="32"/>
                    </a:lnTo>
                    <a:lnTo>
                      <a:pt x="291" y="17"/>
                    </a:lnTo>
                    <a:lnTo>
                      <a:pt x="298" y="1"/>
                    </a:lnTo>
                    <a:lnTo>
                      <a:pt x="298" y="0"/>
                    </a:lnTo>
                    <a:lnTo>
                      <a:pt x="299" y="0"/>
                    </a:lnTo>
                    <a:lnTo>
                      <a:pt x="314" y="7"/>
                    </a:lnTo>
                    <a:lnTo>
                      <a:pt x="329" y="12"/>
                    </a:lnTo>
                    <a:lnTo>
                      <a:pt x="343" y="17"/>
                    </a:lnTo>
                    <a:lnTo>
                      <a:pt x="358" y="20"/>
                    </a:lnTo>
                    <a:lnTo>
                      <a:pt x="372" y="24"/>
                    </a:lnTo>
                    <a:lnTo>
                      <a:pt x="387" y="26"/>
                    </a:lnTo>
                    <a:lnTo>
                      <a:pt x="403" y="27"/>
                    </a:lnTo>
                    <a:lnTo>
                      <a:pt x="419" y="27"/>
                    </a:lnTo>
                    <a:lnTo>
                      <a:pt x="426" y="34"/>
                    </a:lnTo>
                    <a:lnTo>
                      <a:pt x="429" y="42"/>
                    </a:lnTo>
                    <a:lnTo>
                      <a:pt x="430" y="51"/>
                    </a:lnTo>
                    <a:lnTo>
                      <a:pt x="427" y="63"/>
                    </a:lnTo>
                    <a:lnTo>
                      <a:pt x="420" y="72"/>
                    </a:lnTo>
                    <a:lnTo>
                      <a:pt x="412" y="83"/>
                    </a:lnTo>
                    <a:lnTo>
                      <a:pt x="404" y="94"/>
                    </a:lnTo>
                    <a:lnTo>
                      <a:pt x="396" y="106"/>
                    </a:lnTo>
                    <a:lnTo>
                      <a:pt x="388" y="116"/>
                    </a:lnTo>
                    <a:lnTo>
                      <a:pt x="380" y="126"/>
                    </a:lnTo>
                    <a:lnTo>
                      <a:pt x="372" y="134"/>
                    </a:lnTo>
                    <a:lnTo>
                      <a:pt x="365" y="140"/>
                    </a:lnTo>
                    <a:lnTo>
                      <a:pt x="350" y="160"/>
                    </a:lnTo>
                    <a:lnTo>
                      <a:pt x="335" y="179"/>
                    </a:lnTo>
                    <a:lnTo>
                      <a:pt x="320" y="199"/>
                    </a:lnTo>
                    <a:lnTo>
                      <a:pt x="304" y="218"/>
                    </a:lnTo>
                    <a:lnTo>
                      <a:pt x="288" y="237"/>
                    </a:lnTo>
                    <a:lnTo>
                      <a:pt x="270" y="255"/>
                    </a:lnTo>
                    <a:lnTo>
                      <a:pt x="254" y="274"/>
                    </a:lnTo>
                    <a:lnTo>
                      <a:pt x="237" y="292"/>
                    </a:lnTo>
                    <a:lnTo>
                      <a:pt x="221" y="311"/>
                    </a:lnTo>
                    <a:lnTo>
                      <a:pt x="203" y="329"/>
                    </a:lnTo>
                    <a:lnTo>
                      <a:pt x="187" y="347"/>
                    </a:lnTo>
                    <a:lnTo>
                      <a:pt x="172" y="366"/>
                    </a:lnTo>
                    <a:lnTo>
                      <a:pt x="156" y="384"/>
                    </a:lnTo>
                    <a:lnTo>
                      <a:pt x="142" y="404"/>
                    </a:lnTo>
                    <a:lnTo>
                      <a:pt x="127" y="423"/>
                    </a:lnTo>
                    <a:lnTo>
                      <a:pt x="115" y="444"/>
                    </a:lnTo>
                    <a:lnTo>
                      <a:pt x="102" y="463"/>
                    </a:lnTo>
                    <a:lnTo>
                      <a:pt x="94" y="480"/>
                    </a:lnTo>
                    <a:lnTo>
                      <a:pt x="89" y="496"/>
                    </a:lnTo>
                    <a:lnTo>
                      <a:pt x="87" y="511"/>
                    </a:lnTo>
                    <a:lnTo>
                      <a:pt x="86" y="527"/>
                    </a:lnTo>
                    <a:lnTo>
                      <a:pt x="87" y="543"/>
                    </a:lnTo>
                    <a:lnTo>
                      <a:pt x="88" y="563"/>
                    </a:lnTo>
                    <a:lnTo>
                      <a:pt x="88" y="585"/>
                    </a:lnTo>
                    <a:lnTo>
                      <a:pt x="86" y="587"/>
                    </a:lnTo>
                    <a:lnTo>
                      <a:pt x="84" y="589"/>
                    </a:lnTo>
                    <a:lnTo>
                      <a:pt x="81" y="590"/>
                    </a:lnTo>
                    <a:lnTo>
                      <a:pt x="79" y="590"/>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3"/>
              <p:cNvSpPr>
                <a:spLocks/>
              </p:cNvSpPr>
              <p:nvPr/>
            </p:nvSpPr>
            <p:spPr bwMode="auto">
              <a:xfrm>
                <a:off x="3223" y="1234"/>
                <a:ext cx="175" cy="135"/>
              </a:xfrm>
              <a:custGeom>
                <a:avLst/>
                <a:gdLst>
                  <a:gd name="T0" fmla="*/ 10 w 384"/>
                  <a:gd name="T1" fmla="*/ 61 h 300"/>
                  <a:gd name="T2" fmla="*/ 10 w 384"/>
                  <a:gd name="T3" fmla="*/ 55 h 300"/>
                  <a:gd name="T4" fmla="*/ 8 w 384"/>
                  <a:gd name="T5" fmla="*/ 50 h 300"/>
                  <a:gd name="T6" fmla="*/ 7 w 384"/>
                  <a:gd name="T7" fmla="*/ 45 h 300"/>
                  <a:gd name="T8" fmla="*/ 5 w 384"/>
                  <a:gd name="T9" fmla="*/ 40 h 300"/>
                  <a:gd name="T10" fmla="*/ 4 w 384"/>
                  <a:gd name="T11" fmla="*/ 34 h 300"/>
                  <a:gd name="T12" fmla="*/ 2 w 384"/>
                  <a:gd name="T13" fmla="*/ 27 h 300"/>
                  <a:gd name="T14" fmla="*/ 0 w 384"/>
                  <a:gd name="T15" fmla="*/ 19 h 300"/>
                  <a:gd name="T16" fmla="*/ 0 w 384"/>
                  <a:gd name="T17" fmla="*/ 13 h 300"/>
                  <a:gd name="T18" fmla="*/ 4 w 384"/>
                  <a:gd name="T19" fmla="*/ 12 h 300"/>
                  <a:gd name="T20" fmla="*/ 8 w 384"/>
                  <a:gd name="T21" fmla="*/ 12 h 300"/>
                  <a:gd name="T22" fmla="*/ 12 w 384"/>
                  <a:gd name="T23" fmla="*/ 11 h 300"/>
                  <a:gd name="T24" fmla="*/ 16 w 384"/>
                  <a:gd name="T25" fmla="*/ 10 h 300"/>
                  <a:gd name="T26" fmla="*/ 21 w 384"/>
                  <a:gd name="T27" fmla="*/ 9 h 300"/>
                  <a:gd name="T28" fmla="*/ 25 w 384"/>
                  <a:gd name="T29" fmla="*/ 9 h 300"/>
                  <a:gd name="T30" fmla="*/ 29 w 384"/>
                  <a:gd name="T31" fmla="*/ 8 h 300"/>
                  <a:gd name="T32" fmla="*/ 33 w 384"/>
                  <a:gd name="T33" fmla="*/ 7 h 300"/>
                  <a:gd name="T34" fmla="*/ 37 w 384"/>
                  <a:gd name="T35" fmla="*/ 6 h 300"/>
                  <a:gd name="T36" fmla="*/ 41 w 384"/>
                  <a:gd name="T37" fmla="*/ 6 h 300"/>
                  <a:gd name="T38" fmla="*/ 46 w 384"/>
                  <a:gd name="T39" fmla="*/ 5 h 300"/>
                  <a:gd name="T40" fmla="*/ 50 w 384"/>
                  <a:gd name="T41" fmla="*/ 4 h 300"/>
                  <a:gd name="T42" fmla="*/ 54 w 384"/>
                  <a:gd name="T43" fmla="*/ 4 h 300"/>
                  <a:gd name="T44" fmla="*/ 58 w 384"/>
                  <a:gd name="T45" fmla="*/ 2 h 300"/>
                  <a:gd name="T46" fmla="*/ 62 w 384"/>
                  <a:gd name="T47" fmla="*/ 2 h 300"/>
                  <a:gd name="T48" fmla="*/ 67 w 384"/>
                  <a:gd name="T49" fmla="*/ 1 h 300"/>
                  <a:gd name="T50" fmla="*/ 68 w 384"/>
                  <a:gd name="T51" fmla="*/ 1 h 300"/>
                  <a:gd name="T52" fmla="*/ 69 w 384"/>
                  <a:gd name="T53" fmla="*/ 0 h 300"/>
                  <a:gd name="T54" fmla="*/ 70 w 384"/>
                  <a:gd name="T55" fmla="*/ 0 h 300"/>
                  <a:gd name="T56" fmla="*/ 72 w 384"/>
                  <a:gd name="T57" fmla="*/ 0 h 300"/>
                  <a:gd name="T58" fmla="*/ 72 w 384"/>
                  <a:gd name="T59" fmla="*/ 3 h 300"/>
                  <a:gd name="T60" fmla="*/ 73 w 384"/>
                  <a:gd name="T61" fmla="*/ 8 h 300"/>
                  <a:gd name="T62" fmla="*/ 75 w 384"/>
                  <a:gd name="T63" fmla="*/ 14 h 300"/>
                  <a:gd name="T64" fmla="*/ 77 w 384"/>
                  <a:gd name="T65" fmla="*/ 25 h 300"/>
                  <a:gd name="T66" fmla="*/ 78 w 384"/>
                  <a:gd name="T67" fmla="*/ 35 h 300"/>
                  <a:gd name="T68" fmla="*/ 79 w 384"/>
                  <a:gd name="T69" fmla="*/ 41 h 300"/>
                  <a:gd name="T70" fmla="*/ 80 w 384"/>
                  <a:gd name="T71" fmla="*/ 45 h 300"/>
                  <a:gd name="T72" fmla="*/ 80 w 384"/>
                  <a:gd name="T73" fmla="*/ 47 h 300"/>
                  <a:gd name="T74" fmla="*/ 76 w 384"/>
                  <a:gd name="T75" fmla="*/ 49 h 300"/>
                  <a:gd name="T76" fmla="*/ 72 w 384"/>
                  <a:gd name="T77" fmla="*/ 50 h 300"/>
                  <a:gd name="T78" fmla="*/ 67 w 384"/>
                  <a:gd name="T79" fmla="*/ 51 h 300"/>
                  <a:gd name="T80" fmla="*/ 63 w 384"/>
                  <a:gd name="T81" fmla="*/ 52 h 300"/>
                  <a:gd name="T82" fmla="*/ 59 w 384"/>
                  <a:gd name="T83" fmla="*/ 54 h 300"/>
                  <a:gd name="T84" fmla="*/ 54 w 384"/>
                  <a:gd name="T85" fmla="*/ 54 h 300"/>
                  <a:gd name="T86" fmla="*/ 50 w 384"/>
                  <a:gd name="T87" fmla="*/ 55 h 300"/>
                  <a:gd name="T88" fmla="*/ 46 w 384"/>
                  <a:gd name="T89" fmla="*/ 56 h 300"/>
                  <a:gd name="T90" fmla="*/ 41 w 384"/>
                  <a:gd name="T91" fmla="*/ 57 h 300"/>
                  <a:gd name="T92" fmla="*/ 37 w 384"/>
                  <a:gd name="T93" fmla="*/ 57 h 300"/>
                  <a:gd name="T94" fmla="*/ 32 w 384"/>
                  <a:gd name="T95" fmla="*/ 58 h 300"/>
                  <a:gd name="T96" fmla="*/ 28 w 384"/>
                  <a:gd name="T97" fmla="*/ 59 h 300"/>
                  <a:gd name="T98" fmla="*/ 23 w 384"/>
                  <a:gd name="T99" fmla="*/ 59 h 300"/>
                  <a:gd name="T100" fmla="*/ 19 w 384"/>
                  <a:gd name="T101" fmla="*/ 59 h 300"/>
                  <a:gd name="T102" fmla="*/ 15 w 384"/>
                  <a:gd name="T103" fmla="*/ 60 h 300"/>
                  <a:gd name="T104" fmla="*/ 10 w 384"/>
                  <a:gd name="T105" fmla="*/ 61 h 300"/>
                  <a:gd name="T106" fmla="*/ 10 w 384"/>
                  <a:gd name="T107" fmla="*/ 61 h 300"/>
                  <a:gd name="T108" fmla="*/ 10 w 384"/>
                  <a:gd name="T109" fmla="*/ 61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300"/>
                  <a:gd name="T167" fmla="*/ 384 w 384"/>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300">
                    <a:moveTo>
                      <a:pt x="50" y="300"/>
                    </a:moveTo>
                    <a:lnTo>
                      <a:pt x="46" y="273"/>
                    </a:lnTo>
                    <a:lnTo>
                      <a:pt x="40" y="248"/>
                    </a:lnTo>
                    <a:lnTo>
                      <a:pt x="33" y="223"/>
                    </a:lnTo>
                    <a:lnTo>
                      <a:pt x="26" y="200"/>
                    </a:lnTo>
                    <a:lnTo>
                      <a:pt x="18" y="166"/>
                    </a:lnTo>
                    <a:lnTo>
                      <a:pt x="10" y="132"/>
                    </a:lnTo>
                    <a:lnTo>
                      <a:pt x="2" y="96"/>
                    </a:lnTo>
                    <a:lnTo>
                      <a:pt x="0" y="64"/>
                    </a:lnTo>
                    <a:lnTo>
                      <a:pt x="19" y="60"/>
                    </a:lnTo>
                    <a:lnTo>
                      <a:pt x="40" y="57"/>
                    </a:lnTo>
                    <a:lnTo>
                      <a:pt x="60" y="55"/>
                    </a:lnTo>
                    <a:lnTo>
                      <a:pt x="79" y="51"/>
                    </a:lnTo>
                    <a:lnTo>
                      <a:pt x="100" y="47"/>
                    </a:lnTo>
                    <a:lnTo>
                      <a:pt x="120" y="43"/>
                    </a:lnTo>
                    <a:lnTo>
                      <a:pt x="140" y="40"/>
                    </a:lnTo>
                    <a:lnTo>
                      <a:pt x="160" y="36"/>
                    </a:lnTo>
                    <a:lnTo>
                      <a:pt x="179" y="32"/>
                    </a:lnTo>
                    <a:lnTo>
                      <a:pt x="200" y="28"/>
                    </a:lnTo>
                    <a:lnTo>
                      <a:pt x="220" y="25"/>
                    </a:lnTo>
                    <a:lnTo>
                      <a:pt x="241" y="20"/>
                    </a:lnTo>
                    <a:lnTo>
                      <a:pt x="260" y="17"/>
                    </a:lnTo>
                    <a:lnTo>
                      <a:pt x="280" y="12"/>
                    </a:lnTo>
                    <a:lnTo>
                      <a:pt x="300" y="9"/>
                    </a:lnTo>
                    <a:lnTo>
                      <a:pt x="320" y="5"/>
                    </a:lnTo>
                    <a:lnTo>
                      <a:pt x="326" y="4"/>
                    </a:lnTo>
                    <a:lnTo>
                      <a:pt x="332" y="2"/>
                    </a:lnTo>
                    <a:lnTo>
                      <a:pt x="338" y="0"/>
                    </a:lnTo>
                    <a:lnTo>
                      <a:pt x="345" y="0"/>
                    </a:lnTo>
                    <a:lnTo>
                      <a:pt x="348" y="15"/>
                    </a:lnTo>
                    <a:lnTo>
                      <a:pt x="352" y="37"/>
                    </a:lnTo>
                    <a:lnTo>
                      <a:pt x="359" y="72"/>
                    </a:lnTo>
                    <a:lnTo>
                      <a:pt x="370" y="123"/>
                    </a:lnTo>
                    <a:lnTo>
                      <a:pt x="376" y="174"/>
                    </a:lnTo>
                    <a:lnTo>
                      <a:pt x="381" y="204"/>
                    </a:lnTo>
                    <a:lnTo>
                      <a:pt x="383" y="223"/>
                    </a:lnTo>
                    <a:lnTo>
                      <a:pt x="384" y="234"/>
                    </a:lnTo>
                    <a:lnTo>
                      <a:pt x="365" y="241"/>
                    </a:lnTo>
                    <a:lnTo>
                      <a:pt x="345" y="248"/>
                    </a:lnTo>
                    <a:lnTo>
                      <a:pt x="325" y="254"/>
                    </a:lnTo>
                    <a:lnTo>
                      <a:pt x="304" y="258"/>
                    </a:lnTo>
                    <a:lnTo>
                      <a:pt x="283" y="264"/>
                    </a:lnTo>
                    <a:lnTo>
                      <a:pt x="262" y="269"/>
                    </a:lnTo>
                    <a:lnTo>
                      <a:pt x="241" y="272"/>
                    </a:lnTo>
                    <a:lnTo>
                      <a:pt x="220" y="276"/>
                    </a:lnTo>
                    <a:lnTo>
                      <a:pt x="198" y="279"/>
                    </a:lnTo>
                    <a:lnTo>
                      <a:pt x="177" y="283"/>
                    </a:lnTo>
                    <a:lnTo>
                      <a:pt x="155" y="286"/>
                    </a:lnTo>
                    <a:lnTo>
                      <a:pt x="135" y="288"/>
                    </a:lnTo>
                    <a:lnTo>
                      <a:pt x="113" y="292"/>
                    </a:lnTo>
                    <a:lnTo>
                      <a:pt x="92" y="294"/>
                    </a:lnTo>
                    <a:lnTo>
                      <a:pt x="71" y="298"/>
                    </a:lnTo>
                    <a:lnTo>
                      <a:pt x="50" y="300"/>
                    </a:lnTo>
                    <a:close/>
                  </a:path>
                </a:pathLst>
              </a:custGeom>
              <a:solidFill>
                <a:srgbClr val="A882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4"/>
              <p:cNvSpPr>
                <a:spLocks/>
              </p:cNvSpPr>
              <p:nvPr/>
            </p:nvSpPr>
            <p:spPr bwMode="auto">
              <a:xfrm>
                <a:off x="3003" y="868"/>
                <a:ext cx="229" cy="467"/>
              </a:xfrm>
              <a:custGeom>
                <a:avLst/>
                <a:gdLst>
                  <a:gd name="T0" fmla="*/ 54 w 502"/>
                  <a:gd name="T1" fmla="*/ 210 h 1038"/>
                  <a:gd name="T2" fmla="*/ 47 w 502"/>
                  <a:gd name="T3" fmla="*/ 207 h 1038"/>
                  <a:gd name="T4" fmla="*/ 40 w 502"/>
                  <a:gd name="T5" fmla="*/ 204 h 1038"/>
                  <a:gd name="T6" fmla="*/ 39 w 502"/>
                  <a:gd name="T7" fmla="*/ 204 h 1038"/>
                  <a:gd name="T8" fmla="*/ 33 w 502"/>
                  <a:gd name="T9" fmla="*/ 189 h 1038"/>
                  <a:gd name="T10" fmla="*/ 25 w 502"/>
                  <a:gd name="T11" fmla="*/ 169 h 1038"/>
                  <a:gd name="T12" fmla="*/ 16 w 502"/>
                  <a:gd name="T13" fmla="*/ 148 h 1038"/>
                  <a:gd name="T14" fmla="*/ 16 w 502"/>
                  <a:gd name="T15" fmla="*/ 121 h 1038"/>
                  <a:gd name="T16" fmla="*/ 24 w 502"/>
                  <a:gd name="T17" fmla="*/ 105 h 1038"/>
                  <a:gd name="T18" fmla="*/ 29 w 502"/>
                  <a:gd name="T19" fmla="*/ 94 h 1038"/>
                  <a:gd name="T20" fmla="*/ 33 w 502"/>
                  <a:gd name="T21" fmla="*/ 83 h 1038"/>
                  <a:gd name="T22" fmla="*/ 39 w 502"/>
                  <a:gd name="T23" fmla="*/ 42 h 1038"/>
                  <a:gd name="T24" fmla="*/ 36 w 502"/>
                  <a:gd name="T25" fmla="*/ 28 h 1038"/>
                  <a:gd name="T26" fmla="*/ 31 w 502"/>
                  <a:gd name="T27" fmla="*/ 30 h 1038"/>
                  <a:gd name="T28" fmla="*/ 21 w 502"/>
                  <a:gd name="T29" fmla="*/ 33 h 1038"/>
                  <a:gd name="T30" fmla="*/ 10 w 502"/>
                  <a:gd name="T31" fmla="*/ 36 h 1038"/>
                  <a:gd name="T32" fmla="*/ 2 w 502"/>
                  <a:gd name="T33" fmla="*/ 33 h 1038"/>
                  <a:gd name="T34" fmla="*/ 0 w 502"/>
                  <a:gd name="T35" fmla="*/ 26 h 1038"/>
                  <a:gd name="T36" fmla="*/ 4 w 502"/>
                  <a:gd name="T37" fmla="*/ 18 h 1038"/>
                  <a:gd name="T38" fmla="*/ 16 w 502"/>
                  <a:gd name="T39" fmla="*/ 14 h 1038"/>
                  <a:gd name="T40" fmla="*/ 27 w 502"/>
                  <a:gd name="T41" fmla="*/ 10 h 1038"/>
                  <a:gd name="T42" fmla="*/ 36 w 502"/>
                  <a:gd name="T43" fmla="*/ 5 h 1038"/>
                  <a:gd name="T44" fmla="*/ 44 w 502"/>
                  <a:gd name="T45" fmla="*/ 2 h 1038"/>
                  <a:gd name="T46" fmla="*/ 53 w 502"/>
                  <a:gd name="T47" fmla="*/ 0 h 1038"/>
                  <a:gd name="T48" fmla="*/ 59 w 502"/>
                  <a:gd name="T49" fmla="*/ 0 h 1038"/>
                  <a:gd name="T50" fmla="*/ 65 w 502"/>
                  <a:gd name="T51" fmla="*/ 1 h 1038"/>
                  <a:gd name="T52" fmla="*/ 71 w 502"/>
                  <a:gd name="T53" fmla="*/ 1 h 1038"/>
                  <a:gd name="T54" fmla="*/ 73 w 502"/>
                  <a:gd name="T55" fmla="*/ 15 h 1038"/>
                  <a:gd name="T56" fmla="*/ 82 w 502"/>
                  <a:gd name="T57" fmla="*/ 24 h 1038"/>
                  <a:gd name="T58" fmla="*/ 94 w 502"/>
                  <a:gd name="T59" fmla="*/ 26 h 1038"/>
                  <a:gd name="T60" fmla="*/ 97 w 502"/>
                  <a:gd name="T61" fmla="*/ 25 h 1038"/>
                  <a:gd name="T62" fmla="*/ 99 w 502"/>
                  <a:gd name="T63" fmla="*/ 23 h 1038"/>
                  <a:gd name="T64" fmla="*/ 104 w 502"/>
                  <a:gd name="T65" fmla="*/ 31 h 1038"/>
                  <a:gd name="T66" fmla="*/ 101 w 502"/>
                  <a:gd name="T67" fmla="*/ 42 h 1038"/>
                  <a:gd name="T68" fmla="*/ 100 w 502"/>
                  <a:gd name="T69" fmla="*/ 47 h 1038"/>
                  <a:gd name="T70" fmla="*/ 100 w 502"/>
                  <a:gd name="T71" fmla="*/ 56 h 1038"/>
                  <a:gd name="T72" fmla="*/ 97 w 502"/>
                  <a:gd name="T73" fmla="*/ 65 h 1038"/>
                  <a:gd name="T74" fmla="*/ 88 w 502"/>
                  <a:gd name="T75" fmla="*/ 73 h 1038"/>
                  <a:gd name="T76" fmla="*/ 79 w 502"/>
                  <a:gd name="T77" fmla="*/ 90 h 1038"/>
                  <a:gd name="T78" fmla="*/ 77 w 502"/>
                  <a:gd name="T79" fmla="*/ 109 h 1038"/>
                  <a:gd name="T80" fmla="*/ 78 w 502"/>
                  <a:gd name="T81" fmla="*/ 118 h 1038"/>
                  <a:gd name="T82" fmla="*/ 81 w 502"/>
                  <a:gd name="T83" fmla="*/ 131 h 1038"/>
                  <a:gd name="T84" fmla="*/ 87 w 502"/>
                  <a:gd name="T85" fmla="*/ 160 h 1038"/>
                  <a:gd name="T86" fmla="*/ 93 w 502"/>
                  <a:gd name="T87" fmla="*/ 188 h 1038"/>
                  <a:gd name="T88" fmla="*/ 87 w 502"/>
                  <a:gd name="T89" fmla="*/ 203 h 1038"/>
                  <a:gd name="T90" fmla="*/ 73 w 502"/>
                  <a:gd name="T91" fmla="*/ 208 h 1038"/>
                  <a:gd name="T92" fmla="*/ 59 w 502"/>
                  <a:gd name="T93" fmla="*/ 210 h 10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2"/>
                  <a:gd name="T142" fmla="*/ 0 h 1038"/>
                  <a:gd name="T143" fmla="*/ 502 w 502"/>
                  <a:gd name="T144" fmla="*/ 1038 h 10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2" h="1038">
                    <a:moveTo>
                      <a:pt x="282" y="1038"/>
                    </a:moveTo>
                    <a:lnTo>
                      <a:pt x="270" y="1037"/>
                    </a:lnTo>
                    <a:lnTo>
                      <a:pt x="258" y="1036"/>
                    </a:lnTo>
                    <a:lnTo>
                      <a:pt x="246" y="1032"/>
                    </a:lnTo>
                    <a:lnTo>
                      <a:pt x="235" y="1029"/>
                    </a:lnTo>
                    <a:lnTo>
                      <a:pt x="224" y="1025"/>
                    </a:lnTo>
                    <a:lnTo>
                      <a:pt x="213" y="1021"/>
                    </a:lnTo>
                    <a:lnTo>
                      <a:pt x="203" y="1016"/>
                    </a:lnTo>
                    <a:lnTo>
                      <a:pt x="193" y="1010"/>
                    </a:lnTo>
                    <a:lnTo>
                      <a:pt x="190" y="1009"/>
                    </a:lnTo>
                    <a:lnTo>
                      <a:pt x="189" y="1009"/>
                    </a:lnTo>
                    <a:lnTo>
                      <a:pt x="188" y="1008"/>
                    </a:lnTo>
                    <a:lnTo>
                      <a:pt x="186" y="1007"/>
                    </a:lnTo>
                    <a:lnTo>
                      <a:pt x="174" y="971"/>
                    </a:lnTo>
                    <a:lnTo>
                      <a:pt x="161" y="935"/>
                    </a:lnTo>
                    <a:lnTo>
                      <a:pt x="146" y="901"/>
                    </a:lnTo>
                    <a:lnTo>
                      <a:pt x="133" y="866"/>
                    </a:lnTo>
                    <a:lnTo>
                      <a:pt x="118" y="833"/>
                    </a:lnTo>
                    <a:lnTo>
                      <a:pt x="104" y="798"/>
                    </a:lnTo>
                    <a:lnTo>
                      <a:pt x="91" y="765"/>
                    </a:lnTo>
                    <a:lnTo>
                      <a:pt x="80" y="730"/>
                    </a:lnTo>
                    <a:lnTo>
                      <a:pt x="72" y="682"/>
                    </a:lnTo>
                    <a:lnTo>
                      <a:pt x="69" y="638"/>
                    </a:lnTo>
                    <a:lnTo>
                      <a:pt x="76" y="597"/>
                    </a:lnTo>
                    <a:lnTo>
                      <a:pt x="93" y="552"/>
                    </a:lnTo>
                    <a:lnTo>
                      <a:pt x="104" y="535"/>
                    </a:lnTo>
                    <a:lnTo>
                      <a:pt x="114" y="517"/>
                    </a:lnTo>
                    <a:lnTo>
                      <a:pt x="123" y="500"/>
                    </a:lnTo>
                    <a:lnTo>
                      <a:pt x="133" y="483"/>
                    </a:lnTo>
                    <a:lnTo>
                      <a:pt x="141" y="464"/>
                    </a:lnTo>
                    <a:lnTo>
                      <a:pt x="149" y="447"/>
                    </a:lnTo>
                    <a:lnTo>
                      <a:pt x="156" y="429"/>
                    </a:lnTo>
                    <a:lnTo>
                      <a:pt x="161" y="410"/>
                    </a:lnTo>
                    <a:lnTo>
                      <a:pt x="173" y="342"/>
                    </a:lnTo>
                    <a:lnTo>
                      <a:pt x="181" y="274"/>
                    </a:lnTo>
                    <a:lnTo>
                      <a:pt x="186" y="206"/>
                    </a:lnTo>
                    <a:lnTo>
                      <a:pt x="188" y="140"/>
                    </a:lnTo>
                    <a:lnTo>
                      <a:pt x="182" y="136"/>
                    </a:lnTo>
                    <a:lnTo>
                      <a:pt x="175" y="137"/>
                    </a:lnTo>
                    <a:lnTo>
                      <a:pt x="170" y="141"/>
                    </a:lnTo>
                    <a:lnTo>
                      <a:pt x="166" y="143"/>
                    </a:lnTo>
                    <a:lnTo>
                      <a:pt x="150" y="148"/>
                    </a:lnTo>
                    <a:lnTo>
                      <a:pt x="134" y="154"/>
                    </a:lnTo>
                    <a:lnTo>
                      <a:pt x="117" y="159"/>
                    </a:lnTo>
                    <a:lnTo>
                      <a:pt x="99" y="164"/>
                    </a:lnTo>
                    <a:lnTo>
                      <a:pt x="81" y="170"/>
                    </a:lnTo>
                    <a:lnTo>
                      <a:pt x="65" y="173"/>
                    </a:lnTo>
                    <a:lnTo>
                      <a:pt x="47" y="177"/>
                    </a:lnTo>
                    <a:lnTo>
                      <a:pt x="32" y="178"/>
                    </a:lnTo>
                    <a:lnTo>
                      <a:pt x="19" y="172"/>
                    </a:lnTo>
                    <a:lnTo>
                      <a:pt x="9" y="163"/>
                    </a:lnTo>
                    <a:lnTo>
                      <a:pt x="4" y="152"/>
                    </a:lnTo>
                    <a:lnTo>
                      <a:pt x="0" y="140"/>
                    </a:lnTo>
                    <a:lnTo>
                      <a:pt x="0" y="126"/>
                    </a:lnTo>
                    <a:lnTo>
                      <a:pt x="4" y="113"/>
                    </a:lnTo>
                    <a:lnTo>
                      <a:pt x="9" y="101"/>
                    </a:lnTo>
                    <a:lnTo>
                      <a:pt x="17" y="89"/>
                    </a:lnTo>
                    <a:lnTo>
                      <a:pt x="36" y="82"/>
                    </a:lnTo>
                    <a:lnTo>
                      <a:pt x="54" y="75"/>
                    </a:lnTo>
                    <a:lnTo>
                      <a:pt x="74" y="69"/>
                    </a:lnTo>
                    <a:lnTo>
                      <a:pt x="92" y="63"/>
                    </a:lnTo>
                    <a:lnTo>
                      <a:pt x="112" y="56"/>
                    </a:lnTo>
                    <a:lnTo>
                      <a:pt x="130" y="49"/>
                    </a:lnTo>
                    <a:lnTo>
                      <a:pt x="150" y="42"/>
                    </a:lnTo>
                    <a:lnTo>
                      <a:pt x="168" y="34"/>
                    </a:lnTo>
                    <a:lnTo>
                      <a:pt x="176" y="27"/>
                    </a:lnTo>
                    <a:lnTo>
                      <a:pt x="187" y="21"/>
                    </a:lnTo>
                    <a:lnTo>
                      <a:pt x="199" y="16"/>
                    </a:lnTo>
                    <a:lnTo>
                      <a:pt x="213" y="12"/>
                    </a:lnTo>
                    <a:lnTo>
                      <a:pt x="227" y="8"/>
                    </a:lnTo>
                    <a:lnTo>
                      <a:pt x="241" y="5"/>
                    </a:lnTo>
                    <a:lnTo>
                      <a:pt x="254" y="3"/>
                    </a:lnTo>
                    <a:lnTo>
                      <a:pt x="265" y="0"/>
                    </a:lnTo>
                    <a:lnTo>
                      <a:pt x="274" y="2"/>
                    </a:lnTo>
                    <a:lnTo>
                      <a:pt x="285" y="3"/>
                    </a:lnTo>
                    <a:lnTo>
                      <a:pt x="294" y="4"/>
                    </a:lnTo>
                    <a:lnTo>
                      <a:pt x="303" y="5"/>
                    </a:lnTo>
                    <a:lnTo>
                      <a:pt x="312" y="5"/>
                    </a:lnTo>
                    <a:lnTo>
                      <a:pt x="323" y="6"/>
                    </a:lnTo>
                    <a:lnTo>
                      <a:pt x="332" y="6"/>
                    </a:lnTo>
                    <a:lnTo>
                      <a:pt x="342" y="6"/>
                    </a:lnTo>
                    <a:lnTo>
                      <a:pt x="340" y="31"/>
                    </a:lnTo>
                    <a:lnTo>
                      <a:pt x="343" y="54"/>
                    </a:lnTo>
                    <a:lnTo>
                      <a:pt x="350" y="75"/>
                    </a:lnTo>
                    <a:lnTo>
                      <a:pt x="361" y="95"/>
                    </a:lnTo>
                    <a:lnTo>
                      <a:pt x="377" y="110"/>
                    </a:lnTo>
                    <a:lnTo>
                      <a:pt x="395" y="121"/>
                    </a:lnTo>
                    <a:lnTo>
                      <a:pt x="418" y="129"/>
                    </a:lnTo>
                    <a:lnTo>
                      <a:pt x="445" y="132"/>
                    </a:lnTo>
                    <a:lnTo>
                      <a:pt x="451" y="130"/>
                    </a:lnTo>
                    <a:lnTo>
                      <a:pt x="455" y="128"/>
                    </a:lnTo>
                    <a:lnTo>
                      <a:pt x="461" y="125"/>
                    </a:lnTo>
                    <a:lnTo>
                      <a:pt x="466" y="122"/>
                    </a:lnTo>
                    <a:lnTo>
                      <a:pt x="470" y="119"/>
                    </a:lnTo>
                    <a:lnTo>
                      <a:pt x="474" y="117"/>
                    </a:lnTo>
                    <a:lnTo>
                      <a:pt x="478" y="114"/>
                    </a:lnTo>
                    <a:lnTo>
                      <a:pt x="483" y="112"/>
                    </a:lnTo>
                    <a:lnTo>
                      <a:pt x="495" y="132"/>
                    </a:lnTo>
                    <a:lnTo>
                      <a:pt x="502" y="156"/>
                    </a:lnTo>
                    <a:lnTo>
                      <a:pt x="502" y="182"/>
                    </a:lnTo>
                    <a:lnTo>
                      <a:pt x="491" y="204"/>
                    </a:lnTo>
                    <a:lnTo>
                      <a:pt x="487" y="210"/>
                    </a:lnTo>
                    <a:lnTo>
                      <a:pt x="485" y="217"/>
                    </a:lnTo>
                    <a:lnTo>
                      <a:pt x="483" y="224"/>
                    </a:lnTo>
                    <a:lnTo>
                      <a:pt x="482" y="232"/>
                    </a:lnTo>
                    <a:lnTo>
                      <a:pt x="482" y="244"/>
                    </a:lnTo>
                    <a:lnTo>
                      <a:pt x="482" y="259"/>
                    </a:lnTo>
                    <a:lnTo>
                      <a:pt x="480" y="276"/>
                    </a:lnTo>
                    <a:lnTo>
                      <a:pt x="477" y="292"/>
                    </a:lnTo>
                    <a:lnTo>
                      <a:pt x="474" y="307"/>
                    </a:lnTo>
                    <a:lnTo>
                      <a:pt x="467" y="320"/>
                    </a:lnTo>
                    <a:lnTo>
                      <a:pt x="457" y="332"/>
                    </a:lnTo>
                    <a:lnTo>
                      <a:pt x="445" y="341"/>
                    </a:lnTo>
                    <a:lnTo>
                      <a:pt x="422" y="362"/>
                    </a:lnTo>
                    <a:lnTo>
                      <a:pt x="403" y="386"/>
                    </a:lnTo>
                    <a:lnTo>
                      <a:pt x="389" y="414"/>
                    </a:lnTo>
                    <a:lnTo>
                      <a:pt x="379" y="444"/>
                    </a:lnTo>
                    <a:lnTo>
                      <a:pt x="372" y="475"/>
                    </a:lnTo>
                    <a:lnTo>
                      <a:pt x="369" y="506"/>
                    </a:lnTo>
                    <a:lnTo>
                      <a:pt x="368" y="538"/>
                    </a:lnTo>
                    <a:lnTo>
                      <a:pt x="370" y="568"/>
                    </a:lnTo>
                    <a:lnTo>
                      <a:pt x="372" y="576"/>
                    </a:lnTo>
                    <a:lnTo>
                      <a:pt x="373" y="585"/>
                    </a:lnTo>
                    <a:lnTo>
                      <a:pt x="376" y="593"/>
                    </a:lnTo>
                    <a:lnTo>
                      <a:pt x="377" y="603"/>
                    </a:lnTo>
                    <a:lnTo>
                      <a:pt x="388" y="649"/>
                    </a:lnTo>
                    <a:lnTo>
                      <a:pt x="400" y="695"/>
                    </a:lnTo>
                    <a:lnTo>
                      <a:pt x="409" y="742"/>
                    </a:lnTo>
                    <a:lnTo>
                      <a:pt x="418" y="788"/>
                    </a:lnTo>
                    <a:lnTo>
                      <a:pt x="428" y="835"/>
                    </a:lnTo>
                    <a:lnTo>
                      <a:pt x="437" y="881"/>
                    </a:lnTo>
                    <a:lnTo>
                      <a:pt x="446" y="928"/>
                    </a:lnTo>
                    <a:lnTo>
                      <a:pt x="455" y="976"/>
                    </a:lnTo>
                    <a:lnTo>
                      <a:pt x="439" y="992"/>
                    </a:lnTo>
                    <a:lnTo>
                      <a:pt x="419" y="1004"/>
                    </a:lnTo>
                    <a:lnTo>
                      <a:pt x="398" y="1016"/>
                    </a:lnTo>
                    <a:lnTo>
                      <a:pt x="375" y="1024"/>
                    </a:lnTo>
                    <a:lnTo>
                      <a:pt x="350" y="1030"/>
                    </a:lnTo>
                    <a:lnTo>
                      <a:pt x="326" y="1034"/>
                    </a:lnTo>
                    <a:lnTo>
                      <a:pt x="303" y="1037"/>
                    </a:lnTo>
                    <a:lnTo>
                      <a:pt x="282" y="1038"/>
                    </a:lnTo>
                    <a:close/>
                  </a:path>
                </a:pathLst>
              </a:custGeom>
              <a:solidFill>
                <a:srgbClr val="B5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5"/>
              <p:cNvSpPr>
                <a:spLocks/>
              </p:cNvSpPr>
              <p:nvPr/>
            </p:nvSpPr>
            <p:spPr bwMode="auto">
              <a:xfrm>
                <a:off x="3227" y="1218"/>
                <a:ext cx="151" cy="41"/>
              </a:xfrm>
              <a:custGeom>
                <a:avLst/>
                <a:gdLst>
                  <a:gd name="T0" fmla="*/ 0 w 332"/>
                  <a:gd name="T1" fmla="*/ 17 h 92"/>
                  <a:gd name="T2" fmla="*/ 2 w 332"/>
                  <a:gd name="T3" fmla="*/ 16 h 92"/>
                  <a:gd name="T4" fmla="*/ 5 w 332"/>
                  <a:gd name="T5" fmla="*/ 13 h 92"/>
                  <a:gd name="T6" fmla="*/ 7 w 332"/>
                  <a:gd name="T7" fmla="*/ 11 h 92"/>
                  <a:gd name="T8" fmla="*/ 9 w 332"/>
                  <a:gd name="T9" fmla="*/ 10 h 92"/>
                  <a:gd name="T10" fmla="*/ 12 w 332"/>
                  <a:gd name="T11" fmla="*/ 10 h 92"/>
                  <a:gd name="T12" fmla="*/ 14 w 332"/>
                  <a:gd name="T13" fmla="*/ 11 h 92"/>
                  <a:gd name="T14" fmla="*/ 16 w 332"/>
                  <a:gd name="T15" fmla="*/ 12 h 92"/>
                  <a:gd name="T16" fmla="*/ 19 w 332"/>
                  <a:gd name="T17" fmla="*/ 12 h 92"/>
                  <a:gd name="T18" fmla="*/ 21 w 332"/>
                  <a:gd name="T19" fmla="*/ 12 h 92"/>
                  <a:gd name="T20" fmla="*/ 22 w 332"/>
                  <a:gd name="T21" fmla="*/ 9 h 92"/>
                  <a:gd name="T22" fmla="*/ 22 w 332"/>
                  <a:gd name="T23" fmla="*/ 8 h 92"/>
                  <a:gd name="T24" fmla="*/ 22 w 332"/>
                  <a:gd name="T25" fmla="*/ 7 h 92"/>
                  <a:gd name="T26" fmla="*/ 23 w 332"/>
                  <a:gd name="T27" fmla="*/ 7 h 92"/>
                  <a:gd name="T28" fmla="*/ 25 w 332"/>
                  <a:gd name="T29" fmla="*/ 8 h 92"/>
                  <a:gd name="T30" fmla="*/ 27 w 332"/>
                  <a:gd name="T31" fmla="*/ 9 h 92"/>
                  <a:gd name="T32" fmla="*/ 30 w 332"/>
                  <a:gd name="T33" fmla="*/ 9 h 92"/>
                  <a:gd name="T34" fmla="*/ 33 w 332"/>
                  <a:gd name="T35" fmla="*/ 8 h 92"/>
                  <a:gd name="T36" fmla="*/ 36 w 332"/>
                  <a:gd name="T37" fmla="*/ 7 h 92"/>
                  <a:gd name="T38" fmla="*/ 38 w 332"/>
                  <a:gd name="T39" fmla="*/ 6 h 92"/>
                  <a:gd name="T40" fmla="*/ 40 w 332"/>
                  <a:gd name="T41" fmla="*/ 5 h 92"/>
                  <a:gd name="T42" fmla="*/ 42 w 332"/>
                  <a:gd name="T43" fmla="*/ 5 h 92"/>
                  <a:gd name="T44" fmla="*/ 44 w 332"/>
                  <a:gd name="T45" fmla="*/ 5 h 92"/>
                  <a:gd name="T46" fmla="*/ 48 w 332"/>
                  <a:gd name="T47" fmla="*/ 6 h 92"/>
                  <a:gd name="T48" fmla="*/ 50 w 332"/>
                  <a:gd name="T49" fmla="*/ 4 h 92"/>
                  <a:gd name="T50" fmla="*/ 50 w 332"/>
                  <a:gd name="T51" fmla="*/ 3 h 92"/>
                  <a:gd name="T52" fmla="*/ 50 w 332"/>
                  <a:gd name="T53" fmla="*/ 1 h 92"/>
                  <a:gd name="T54" fmla="*/ 53 w 332"/>
                  <a:gd name="T55" fmla="*/ 1 h 92"/>
                  <a:gd name="T56" fmla="*/ 55 w 332"/>
                  <a:gd name="T57" fmla="*/ 0 h 92"/>
                  <a:gd name="T58" fmla="*/ 57 w 332"/>
                  <a:gd name="T59" fmla="*/ 0 h 92"/>
                  <a:gd name="T60" fmla="*/ 60 w 332"/>
                  <a:gd name="T61" fmla="*/ 0 h 92"/>
                  <a:gd name="T62" fmla="*/ 62 w 332"/>
                  <a:gd name="T63" fmla="*/ 2 h 92"/>
                  <a:gd name="T64" fmla="*/ 65 w 332"/>
                  <a:gd name="T65" fmla="*/ 3 h 92"/>
                  <a:gd name="T66" fmla="*/ 67 w 332"/>
                  <a:gd name="T67" fmla="*/ 4 h 92"/>
                  <a:gd name="T68" fmla="*/ 67 w 332"/>
                  <a:gd name="T69" fmla="*/ 5 h 92"/>
                  <a:gd name="T70" fmla="*/ 58 w 332"/>
                  <a:gd name="T71" fmla="*/ 8 h 92"/>
                  <a:gd name="T72" fmla="*/ 46 w 332"/>
                  <a:gd name="T73" fmla="*/ 10 h 92"/>
                  <a:gd name="T74" fmla="*/ 36 w 332"/>
                  <a:gd name="T75" fmla="*/ 12 h 92"/>
                  <a:gd name="T76" fmla="*/ 29 w 332"/>
                  <a:gd name="T77" fmla="*/ 13 h 92"/>
                  <a:gd name="T78" fmla="*/ 20 w 332"/>
                  <a:gd name="T79" fmla="*/ 14 h 92"/>
                  <a:gd name="T80" fmla="*/ 12 w 332"/>
                  <a:gd name="T81" fmla="*/ 16 h 92"/>
                  <a:gd name="T82" fmla="*/ 4 w 332"/>
                  <a:gd name="T83" fmla="*/ 17 h 92"/>
                  <a:gd name="T84" fmla="*/ 0 w 332"/>
                  <a:gd name="T85" fmla="*/ 18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92"/>
                  <a:gd name="T131" fmla="*/ 332 w 332"/>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92">
                    <a:moveTo>
                      <a:pt x="0" y="92"/>
                    </a:moveTo>
                    <a:lnTo>
                      <a:pt x="2" y="87"/>
                    </a:lnTo>
                    <a:lnTo>
                      <a:pt x="6" y="83"/>
                    </a:lnTo>
                    <a:lnTo>
                      <a:pt x="11" y="78"/>
                    </a:lnTo>
                    <a:lnTo>
                      <a:pt x="17" y="72"/>
                    </a:lnTo>
                    <a:lnTo>
                      <a:pt x="23" y="68"/>
                    </a:lnTo>
                    <a:lnTo>
                      <a:pt x="27" y="63"/>
                    </a:lnTo>
                    <a:lnTo>
                      <a:pt x="32" y="57"/>
                    </a:lnTo>
                    <a:lnTo>
                      <a:pt x="34" y="53"/>
                    </a:lnTo>
                    <a:lnTo>
                      <a:pt x="42" y="51"/>
                    </a:lnTo>
                    <a:lnTo>
                      <a:pt x="51" y="50"/>
                    </a:lnTo>
                    <a:lnTo>
                      <a:pt x="57" y="49"/>
                    </a:lnTo>
                    <a:lnTo>
                      <a:pt x="66" y="49"/>
                    </a:lnTo>
                    <a:lnTo>
                      <a:pt x="69" y="54"/>
                    </a:lnTo>
                    <a:lnTo>
                      <a:pt x="74" y="58"/>
                    </a:lnTo>
                    <a:lnTo>
                      <a:pt x="79" y="61"/>
                    </a:lnTo>
                    <a:lnTo>
                      <a:pt x="85" y="63"/>
                    </a:lnTo>
                    <a:lnTo>
                      <a:pt x="92" y="63"/>
                    </a:lnTo>
                    <a:lnTo>
                      <a:pt x="98" y="62"/>
                    </a:lnTo>
                    <a:lnTo>
                      <a:pt x="104" y="58"/>
                    </a:lnTo>
                    <a:lnTo>
                      <a:pt x="108" y="53"/>
                    </a:lnTo>
                    <a:lnTo>
                      <a:pt x="106" y="47"/>
                    </a:lnTo>
                    <a:lnTo>
                      <a:pt x="105" y="42"/>
                    </a:lnTo>
                    <a:lnTo>
                      <a:pt x="105" y="38"/>
                    </a:lnTo>
                    <a:lnTo>
                      <a:pt x="105" y="33"/>
                    </a:lnTo>
                    <a:lnTo>
                      <a:pt x="106" y="33"/>
                    </a:lnTo>
                    <a:lnTo>
                      <a:pt x="107" y="33"/>
                    </a:lnTo>
                    <a:lnTo>
                      <a:pt x="109" y="33"/>
                    </a:lnTo>
                    <a:lnTo>
                      <a:pt x="112" y="33"/>
                    </a:lnTo>
                    <a:lnTo>
                      <a:pt x="118" y="40"/>
                    </a:lnTo>
                    <a:lnTo>
                      <a:pt x="125" y="43"/>
                    </a:lnTo>
                    <a:lnTo>
                      <a:pt x="132" y="46"/>
                    </a:lnTo>
                    <a:lnTo>
                      <a:pt x="139" y="46"/>
                    </a:lnTo>
                    <a:lnTo>
                      <a:pt x="146" y="45"/>
                    </a:lnTo>
                    <a:lnTo>
                      <a:pt x="154" y="42"/>
                    </a:lnTo>
                    <a:lnTo>
                      <a:pt x="161" y="40"/>
                    </a:lnTo>
                    <a:lnTo>
                      <a:pt x="170" y="36"/>
                    </a:lnTo>
                    <a:lnTo>
                      <a:pt x="176" y="35"/>
                    </a:lnTo>
                    <a:lnTo>
                      <a:pt x="181" y="34"/>
                    </a:lnTo>
                    <a:lnTo>
                      <a:pt x="185" y="32"/>
                    </a:lnTo>
                    <a:lnTo>
                      <a:pt x="190" y="30"/>
                    </a:lnTo>
                    <a:lnTo>
                      <a:pt x="193" y="27"/>
                    </a:lnTo>
                    <a:lnTo>
                      <a:pt x="198" y="25"/>
                    </a:lnTo>
                    <a:lnTo>
                      <a:pt x="203" y="24"/>
                    </a:lnTo>
                    <a:lnTo>
                      <a:pt x="207" y="23"/>
                    </a:lnTo>
                    <a:lnTo>
                      <a:pt x="214" y="27"/>
                    </a:lnTo>
                    <a:lnTo>
                      <a:pt x="223" y="31"/>
                    </a:lnTo>
                    <a:lnTo>
                      <a:pt x="233" y="31"/>
                    </a:lnTo>
                    <a:lnTo>
                      <a:pt x="238" y="25"/>
                    </a:lnTo>
                    <a:lnTo>
                      <a:pt x="239" y="20"/>
                    </a:lnTo>
                    <a:lnTo>
                      <a:pt x="239" y="17"/>
                    </a:lnTo>
                    <a:lnTo>
                      <a:pt x="239" y="13"/>
                    </a:lnTo>
                    <a:lnTo>
                      <a:pt x="237" y="7"/>
                    </a:lnTo>
                    <a:lnTo>
                      <a:pt x="243" y="7"/>
                    </a:lnTo>
                    <a:lnTo>
                      <a:pt x="249" y="5"/>
                    </a:lnTo>
                    <a:lnTo>
                      <a:pt x="254" y="4"/>
                    </a:lnTo>
                    <a:lnTo>
                      <a:pt x="260" y="3"/>
                    </a:lnTo>
                    <a:lnTo>
                      <a:pt x="266" y="2"/>
                    </a:lnTo>
                    <a:lnTo>
                      <a:pt x="272" y="1"/>
                    </a:lnTo>
                    <a:lnTo>
                      <a:pt x="277" y="0"/>
                    </a:lnTo>
                    <a:lnTo>
                      <a:pt x="283" y="0"/>
                    </a:lnTo>
                    <a:lnTo>
                      <a:pt x="289" y="2"/>
                    </a:lnTo>
                    <a:lnTo>
                      <a:pt x="295" y="5"/>
                    </a:lnTo>
                    <a:lnTo>
                      <a:pt x="300" y="9"/>
                    </a:lnTo>
                    <a:lnTo>
                      <a:pt x="307" y="12"/>
                    </a:lnTo>
                    <a:lnTo>
                      <a:pt x="313" y="16"/>
                    </a:lnTo>
                    <a:lnTo>
                      <a:pt x="319" y="18"/>
                    </a:lnTo>
                    <a:lnTo>
                      <a:pt x="325" y="22"/>
                    </a:lnTo>
                    <a:lnTo>
                      <a:pt x="332" y="25"/>
                    </a:lnTo>
                    <a:lnTo>
                      <a:pt x="324" y="28"/>
                    </a:lnTo>
                    <a:lnTo>
                      <a:pt x="306" y="33"/>
                    </a:lnTo>
                    <a:lnTo>
                      <a:pt x="281" y="38"/>
                    </a:lnTo>
                    <a:lnTo>
                      <a:pt x="252" y="43"/>
                    </a:lnTo>
                    <a:lnTo>
                      <a:pt x="223" y="49"/>
                    </a:lnTo>
                    <a:lnTo>
                      <a:pt x="196" y="54"/>
                    </a:lnTo>
                    <a:lnTo>
                      <a:pt x="173" y="58"/>
                    </a:lnTo>
                    <a:lnTo>
                      <a:pt x="159" y="61"/>
                    </a:lnTo>
                    <a:lnTo>
                      <a:pt x="138" y="64"/>
                    </a:lnTo>
                    <a:lnTo>
                      <a:pt x="118" y="69"/>
                    </a:lnTo>
                    <a:lnTo>
                      <a:pt x="98" y="72"/>
                    </a:lnTo>
                    <a:lnTo>
                      <a:pt x="78" y="76"/>
                    </a:lnTo>
                    <a:lnTo>
                      <a:pt x="59" y="79"/>
                    </a:lnTo>
                    <a:lnTo>
                      <a:pt x="39" y="84"/>
                    </a:lnTo>
                    <a:lnTo>
                      <a:pt x="19" y="87"/>
                    </a:lnTo>
                    <a:lnTo>
                      <a:pt x="0" y="92"/>
                    </a:lnTo>
                    <a:close/>
                  </a:path>
                </a:pathLst>
              </a:custGeom>
              <a:solidFill>
                <a:srgbClr val="8268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6"/>
              <p:cNvSpPr>
                <a:spLocks/>
              </p:cNvSpPr>
              <p:nvPr/>
            </p:nvSpPr>
            <p:spPr bwMode="auto">
              <a:xfrm>
                <a:off x="2849" y="1098"/>
                <a:ext cx="169" cy="160"/>
              </a:xfrm>
              <a:custGeom>
                <a:avLst/>
                <a:gdLst>
                  <a:gd name="T0" fmla="*/ 51 w 368"/>
                  <a:gd name="T1" fmla="*/ 70 h 360"/>
                  <a:gd name="T2" fmla="*/ 48 w 368"/>
                  <a:gd name="T3" fmla="*/ 68 h 360"/>
                  <a:gd name="T4" fmla="*/ 46 w 368"/>
                  <a:gd name="T5" fmla="*/ 66 h 360"/>
                  <a:gd name="T6" fmla="*/ 44 w 368"/>
                  <a:gd name="T7" fmla="*/ 64 h 360"/>
                  <a:gd name="T8" fmla="*/ 40 w 368"/>
                  <a:gd name="T9" fmla="*/ 61 h 360"/>
                  <a:gd name="T10" fmla="*/ 35 w 368"/>
                  <a:gd name="T11" fmla="*/ 57 h 360"/>
                  <a:gd name="T12" fmla="*/ 30 w 368"/>
                  <a:gd name="T13" fmla="*/ 54 h 360"/>
                  <a:gd name="T14" fmla="*/ 25 w 368"/>
                  <a:gd name="T15" fmla="*/ 51 h 360"/>
                  <a:gd name="T16" fmla="*/ 19 w 368"/>
                  <a:gd name="T17" fmla="*/ 48 h 360"/>
                  <a:gd name="T18" fmla="*/ 14 w 368"/>
                  <a:gd name="T19" fmla="*/ 45 h 360"/>
                  <a:gd name="T20" fmla="*/ 8 w 368"/>
                  <a:gd name="T21" fmla="*/ 43 h 360"/>
                  <a:gd name="T22" fmla="*/ 3 w 368"/>
                  <a:gd name="T23" fmla="*/ 40 h 360"/>
                  <a:gd name="T24" fmla="*/ 0 w 368"/>
                  <a:gd name="T25" fmla="*/ 39 h 360"/>
                  <a:gd name="T26" fmla="*/ 5 w 368"/>
                  <a:gd name="T27" fmla="*/ 34 h 360"/>
                  <a:gd name="T28" fmla="*/ 8 w 368"/>
                  <a:gd name="T29" fmla="*/ 28 h 360"/>
                  <a:gd name="T30" fmla="*/ 11 w 368"/>
                  <a:gd name="T31" fmla="*/ 23 h 360"/>
                  <a:gd name="T32" fmla="*/ 15 w 368"/>
                  <a:gd name="T33" fmla="*/ 18 h 360"/>
                  <a:gd name="T34" fmla="*/ 18 w 368"/>
                  <a:gd name="T35" fmla="*/ 9 h 360"/>
                  <a:gd name="T36" fmla="*/ 21 w 368"/>
                  <a:gd name="T37" fmla="*/ 0 h 360"/>
                  <a:gd name="T38" fmla="*/ 28 w 368"/>
                  <a:gd name="T39" fmla="*/ 3 h 360"/>
                  <a:gd name="T40" fmla="*/ 34 w 368"/>
                  <a:gd name="T41" fmla="*/ 7 h 360"/>
                  <a:gd name="T42" fmla="*/ 40 w 368"/>
                  <a:gd name="T43" fmla="*/ 11 h 360"/>
                  <a:gd name="T44" fmla="*/ 46 w 368"/>
                  <a:gd name="T45" fmla="*/ 15 h 360"/>
                  <a:gd name="T46" fmla="*/ 43 w 368"/>
                  <a:gd name="T47" fmla="*/ 21 h 360"/>
                  <a:gd name="T48" fmla="*/ 40 w 368"/>
                  <a:gd name="T49" fmla="*/ 26 h 360"/>
                  <a:gd name="T50" fmla="*/ 42 w 368"/>
                  <a:gd name="T51" fmla="*/ 26 h 360"/>
                  <a:gd name="T52" fmla="*/ 45 w 368"/>
                  <a:gd name="T53" fmla="*/ 25 h 360"/>
                  <a:gd name="T54" fmla="*/ 41 w 368"/>
                  <a:gd name="T55" fmla="*/ 29 h 360"/>
                  <a:gd name="T56" fmla="*/ 39 w 368"/>
                  <a:gd name="T57" fmla="*/ 34 h 360"/>
                  <a:gd name="T58" fmla="*/ 41 w 368"/>
                  <a:gd name="T59" fmla="*/ 34 h 360"/>
                  <a:gd name="T60" fmla="*/ 44 w 368"/>
                  <a:gd name="T61" fmla="*/ 33 h 360"/>
                  <a:gd name="T62" fmla="*/ 44 w 368"/>
                  <a:gd name="T63" fmla="*/ 35 h 360"/>
                  <a:gd name="T64" fmla="*/ 42 w 368"/>
                  <a:gd name="T65" fmla="*/ 37 h 360"/>
                  <a:gd name="T66" fmla="*/ 44 w 368"/>
                  <a:gd name="T67" fmla="*/ 40 h 360"/>
                  <a:gd name="T68" fmla="*/ 47 w 368"/>
                  <a:gd name="T69" fmla="*/ 38 h 360"/>
                  <a:gd name="T70" fmla="*/ 49 w 368"/>
                  <a:gd name="T71" fmla="*/ 39 h 360"/>
                  <a:gd name="T72" fmla="*/ 49 w 368"/>
                  <a:gd name="T73" fmla="*/ 40 h 360"/>
                  <a:gd name="T74" fmla="*/ 49 w 368"/>
                  <a:gd name="T75" fmla="*/ 41 h 360"/>
                  <a:gd name="T76" fmla="*/ 49 w 368"/>
                  <a:gd name="T77" fmla="*/ 42 h 360"/>
                  <a:gd name="T78" fmla="*/ 51 w 368"/>
                  <a:gd name="T79" fmla="*/ 41 h 360"/>
                  <a:gd name="T80" fmla="*/ 56 w 368"/>
                  <a:gd name="T81" fmla="*/ 37 h 360"/>
                  <a:gd name="T82" fmla="*/ 60 w 368"/>
                  <a:gd name="T83" fmla="*/ 33 h 360"/>
                  <a:gd name="T84" fmla="*/ 63 w 368"/>
                  <a:gd name="T85" fmla="*/ 28 h 360"/>
                  <a:gd name="T86" fmla="*/ 65 w 368"/>
                  <a:gd name="T87" fmla="*/ 26 h 360"/>
                  <a:gd name="T88" fmla="*/ 69 w 368"/>
                  <a:gd name="T89" fmla="*/ 28 h 360"/>
                  <a:gd name="T90" fmla="*/ 73 w 368"/>
                  <a:gd name="T91" fmla="*/ 31 h 360"/>
                  <a:gd name="T92" fmla="*/ 77 w 368"/>
                  <a:gd name="T93" fmla="*/ 34 h 360"/>
                  <a:gd name="T94" fmla="*/ 76 w 368"/>
                  <a:gd name="T95" fmla="*/ 40 h 360"/>
                  <a:gd name="T96" fmla="*/ 73 w 368"/>
                  <a:gd name="T97" fmla="*/ 48 h 360"/>
                  <a:gd name="T98" fmla="*/ 68 w 368"/>
                  <a:gd name="T99" fmla="*/ 56 h 360"/>
                  <a:gd name="T100" fmla="*/ 62 w 368"/>
                  <a:gd name="T101" fmla="*/ 64 h 360"/>
                  <a:gd name="T102" fmla="*/ 57 w 368"/>
                  <a:gd name="T103" fmla="*/ 68 h 360"/>
                  <a:gd name="T104" fmla="*/ 54 w 368"/>
                  <a:gd name="T105" fmla="*/ 71 h 360"/>
                  <a:gd name="T106" fmla="*/ 52 w 368"/>
                  <a:gd name="T107" fmla="*/ 71 h 3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8"/>
                  <a:gd name="T163" fmla="*/ 0 h 360"/>
                  <a:gd name="T164" fmla="*/ 368 w 368"/>
                  <a:gd name="T165" fmla="*/ 360 h 3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8" h="360">
                    <a:moveTo>
                      <a:pt x="249" y="360"/>
                    </a:moveTo>
                    <a:lnTo>
                      <a:pt x="242" y="355"/>
                    </a:lnTo>
                    <a:lnTo>
                      <a:pt x="235" y="350"/>
                    </a:lnTo>
                    <a:lnTo>
                      <a:pt x="229" y="345"/>
                    </a:lnTo>
                    <a:lnTo>
                      <a:pt x="223" y="339"/>
                    </a:lnTo>
                    <a:lnTo>
                      <a:pt x="218" y="333"/>
                    </a:lnTo>
                    <a:lnTo>
                      <a:pt x="213" y="327"/>
                    </a:lnTo>
                    <a:lnTo>
                      <a:pt x="207" y="323"/>
                    </a:lnTo>
                    <a:lnTo>
                      <a:pt x="203" y="318"/>
                    </a:lnTo>
                    <a:lnTo>
                      <a:pt x="191" y="309"/>
                    </a:lnTo>
                    <a:lnTo>
                      <a:pt x="178" y="300"/>
                    </a:lnTo>
                    <a:lnTo>
                      <a:pt x="167" y="291"/>
                    </a:lnTo>
                    <a:lnTo>
                      <a:pt x="154" y="282"/>
                    </a:lnTo>
                    <a:lnTo>
                      <a:pt x="143" y="274"/>
                    </a:lnTo>
                    <a:lnTo>
                      <a:pt x="130" y="266"/>
                    </a:lnTo>
                    <a:lnTo>
                      <a:pt x="117" y="258"/>
                    </a:lnTo>
                    <a:lnTo>
                      <a:pt x="105" y="251"/>
                    </a:lnTo>
                    <a:lnTo>
                      <a:pt x="92" y="244"/>
                    </a:lnTo>
                    <a:lnTo>
                      <a:pt x="79" y="236"/>
                    </a:lnTo>
                    <a:lnTo>
                      <a:pt x="67" y="229"/>
                    </a:lnTo>
                    <a:lnTo>
                      <a:pt x="54" y="223"/>
                    </a:lnTo>
                    <a:lnTo>
                      <a:pt x="40" y="217"/>
                    </a:lnTo>
                    <a:lnTo>
                      <a:pt x="28" y="210"/>
                    </a:lnTo>
                    <a:lnTo>
                      <a:pt x="14" y="203"/>
                    </a:lnTo>
                    <a:lnTo>
                      <a:pt x="0" y="197"/>
                    </a:lnTo>
                    <a:lnTo>
                      <a:pt x="0" y="195"/>
                    </a:lnTo>
                    <a:lnTo>
                      <a:pt x="11" y="182"/>
                    </a:lnTo>
                    <a:lnTo>
                      <a:pt x="22" y="171"/>
                    </a:lnTo>
                    <a:lnTo>
                      <a:pt x="31" y="158"/>
                    </a:lnTo>
                    <a:lnTo>
                      <a:pt x="39" y="145"/>
                    </a:lnTo>
                    <a:lnTo>
                      <a:pt x="47" y="132"/>
                    </a:lnTo>
                    <a:lnTo>
                      <a:pt x="55" y="118"/>
                    </a:lnTo>
                    <a:lnTo>
                      <a:pt x="63" y="104"/>
                    </a:lnTo>
                    <a:lnTo>
                      <a:pt x="70" y="89"/>
                    </a:lnTo>
                    <a:lnTo>
                      <a:pt x="78" y="66"/>
                    </a:lnTo>
                    <a:lnTo>
                      <a:pt x="86" y="44"/>
                    </a:lnTo>
                    <a:lnTo>
                      <a:pt x="94" y="21"/>
                    </a:lnTo>
                    <a:lnTo>
                      <a:pt x="101" y="0"/>
                    </a:lnTo>
                    <a:lnTo>
                      <a:pt x="116" y="5"/>
                    </a:lnTo>
                    <a:lnTo>
                      <a:pt x="130" y="13"/>
                    </a:lnTo>
                    <a:lnTo>
                      <a:pt x="145" y="22"/>
                    </a:lnTo>
                    <a:lnTo>
                      <a:pt x="161" y="34"/>
                    </a:lnTo>
                    <a:lnTo>
                      <a:pt x="176" y="45"/>
                    </a:lnTo>
                    <a:lnTo>
                      <a:pt x="191" y="57"/>
                    </a:lnTo>
                    <a:lnTo>
                      <a:pt x="206" y="68"/>
                    </a:lnTo>
                    <a:lnTo>
                      <a:pt x="221" y="77"/>
                    </a:lnTo>
                    <a:lnTo>
                      <a:pt x="214" y="92"/>
                    </a:lnTo>
                    <a:lnTo>
                      <a:pt x="204" y="107"/>
                    </a:lnTo>
                    <a:lnTo>
                      <a:pt x="195" y="121"/>
                    </a:lnTo>
                    <a:lnTo>
                      <a:pt x="192" y="133"/>
                    </a:lnTo>
                    <a:lnTo>
                      <a:pt x="197" y="132"/>
                    </a:lnTo>
                    <a:lnTo>
                      <a:pt x="201" y="130"/>
                    </a:lnTo>
                    <a:lnTo>
                      <a:pt x="207" y="129"/>
                    </a:lnTo>
                    <a:lnTo>
                      <a:pt x="213" y="129"/>
                    </a:lnTo>
                    <a:lnTo>
                      <a:pt x="203" y="140"/>
                    </a:lnTo>
                    <a:lnTo>
                      <a:pt x="193" y="149"/>
                    </a:lnTo>
                    <a:lnTo>
                      <a:pt x="185" y="158"/>
                    </a:lnTo>
                    <a:lnTo>
                      <a:pt x="182" y="172"/>
                    </a:lnTo>
                    <a:lnTo>
                      <a:pt x="188" y="174"/>
                    </a:lnTo>
                    <a:lnTo>
                      <a:pt x="193" y="173"/>
                    </a:lnTo>
                    <a:lnTo>
                      <a:pt x="199" y="171"/>
                    </a:lnTo>
                    <a:lnTo>
                      <a:pt x="206" y="167"/>
                    </a:lnTo>
                    <a:lnTo>
                      <a:pt x="208" y="167"/>
                    </a:lnTo>
                    <a:lnTo>
                      <a:pt x="206" y="175"/>
                    </a:lnTo>
                    <a:lnTo>
                      <a:pt x="204" y="183"/>
                    </a:lnTo>
                    <a:lnTo>
                      <a:pt x="201" y="190"/>
                    </a:lnTo>
                    <a:lnTo>
                      <a:pt x="200" y="200"/>
                    </a:lnTo>
                    <a:lnTo>
                      <a:pt x="206" y="203"/>
                    </a:lnTo>
                    <a:lnTo>
                      <a:pt x="215" y="200"/>
                    </a:lnTo>
                    <a:lnTo>
                      <a:pt x="224" y="194"/>
                    </a:lnTo>
                    <a:lnTo>
                      <a:pt x="231" y="190"/>
                    </a:lnTo>
                    <a:lnTo>
                      <a:pt x="231" y="195"/>
                    </a:lnTo>
                    <a:lnTo>
                      <a:pt x="230" y="200"/>
                    </a:lnTo>
                    <a:lnTo>
                      <a:pt x="230" y="204"/>
                    </a:lnTo>
                    <a:lnTo>
                      <a:pt x="231" y="210"/>
                    </a:lnTo>
                    <a:lnTo>
                      <a:pt x="231" y="211"/>
                    </a:lnTo>
                    <a:lnTo>
                      <a:pt x="231" y="212"/>
                    </a:lnTo>
                    <a:lnTo>
                      <a:pt x="233" y="213"/>
                    </a:lnTo>
                    <a:lnTo>
                      <a:pt x="244" y="206"/>
                    </a:lnTo>
                    <a:lnTo>
                      <a:pt x="256" y="198"/>
                    </a:lnTo>
                    <a:lnTo>
                      <a:pt x="265" y="189"/>
                    </a:lnTo>
                    <a:lnTo>
                      <a:pt x="274" y="178"/>
                    </a:lnTo>
                    <a:lnTo>
                      <a:pt x="283" y="167"/>
                    </a:lnTo>
                    <a:lnTo>
                      <a:pt x="291" y="156"/>
                    </a:lnTo>
                    <a:lnTo>
                      <a:pt x="298" y="143"/>
                    </a:lnTo>
                    <a:lnTo>
                      <a:pt x="305" y="132"/>
                    </a:lnTo>
                    <a:lnTo>
                      <a:pt x="310" y="133"/>
                    </a:lnTo>
                    <a:lnTo>
                      <a:pt x="318" y="137"/>
                    </a:lnTo>
                    <a:lnTo>
                      <a:pt x="326" y="143"/>
                    </a:lnTo>
                    <a:lnTo>
                      <a:pt x="336" y="150"/>
                    </a:lnTo>
                    <a:lnTo>
                      <a:pt x="345" y="158"/>
                    </a:lnTo>
                    <a:lnTo>
                      <a:pt x="355" y="166"/>
                    </a:lnTo>
                    <a:lnTo>
                      <a:pt x="363" y="173"/>
                    </a:lnTo>
                    <a:lnTo>
                      <a:pt x="368" y="179"/>
                    </a:lnTo>
                    <a:lnTo>
                      <a:pt x="362" y="201"/>
                    </a:lnTo>
                    <a:lnTo>
                      <a:pt x="353" y="223"/>
                    </a:lnTo>
                    <a:lnTo>
                      <a:pt x="343" y="244"/>
                    </a:lnTo>
                    <a:lnTo>
                      <a:pt x="333" y="265"/>
                    </a:lnTo>
                    <a:lnTo>
                      <a:pt x="320" y="286"/>
                    </a:lnTo>
                    <a:lnTo>
                      <a:pt x="306" y="305"/>
                    </a:lnTo>
                    <a:lnTo>
                      <a:pt x="291" y="324"/>
                    </a:lnTo>
                    <a:lnTo>
                      <a:pt x="276" y="341"/>
                    </a:lnTo>
                    <a:lnTo>
                      <a:pt x="271" y="347"/>
                    </a:lnTo>
                    <a:lnTo>
                      <a:pt x="264" y="354"/>
                    </a:lnTo>
                    <a:lnTo>
                      <a:pt x="257" y="357"/>
                    </a:lnTo>
                    <a:lnTo>
                      <a:pt x="249" y="360"/>
                    </a:lnTo>
                    <a:close/>
                  </a:path>
                </a:pathLst>
              </a:custGeom>
              <a:solidFill>
                <a:srgbClr val="FFF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7"/>
              <p:cNvSpPr>
                <a:spLocks/>
              </p:cNvSpPr>
              <p:nvPr/>
            </p:nvSpPr>
            <p:spPr bwMode="auto">
              <a:xfrm>
                <a:off x="3260" y="1223"/>
                <a:ext cx="14" cy="19"/>
              </a:xfrm>
              <a:custGeom>
                <a:avLst/>
                <a:gdLst>
                  <a:gd name="T0" fmla="*/ 2 w 30"/>
                  <a:gd name="T1" fmla="*/ 8 h 44"/>
                  <a:gd name="T2" fmla="*/ 0 w 30"/>
                  <a:gd name="T3" fmla="*/ 6 h 44"/>
                  <a:gd name="T4" fmla="*/ 0 w 30"/>
                  <a:gd name="T5" fmla="*/ 4 h 44"/>
                  <a:gd name="T6" fmla="*/ 2 w 30"/>
                  <a:gd name="T7" fmla="*/ 2 h 44"/>
                  <a:gd name="T8" fmla="*/ 4 w 30"/>
                  <a:gd name="T9" fmla="*/ 0 h 44"/>
                  <a:gd name="T10" fmla="*/ 5 w 30"/>
                  <a:gd name="T11" fmla="*/ 0 h 44"/>
                  <a:gd name="T12" fmla="*/ 6 w 30"/>
                  <a:gd name="T13" fmla="*/ 0 h 44"/>
                  <a:gd name="T14" fmla="*/ 6 w 30"/>
                  <a:gd name="T15" fmla="*/ 0 h 44"/>
                  <a:gd name="T16" fmla="*/ 7 w 30"/>
                  <a:gd name="T17" fmla="*/ 0 h 44"/>
                  <a:gd name="T18" fmla="*/ 7 w 30"/>
                  <a:gd name="T19" fmla="*/ 0 h 44"/>
                  <a:gd name="T20" fmla="*/ 7 w 30"/>
                  <a:gd name="T21" fmla="*/ 1 h 44"/>
                  <a:gd name="T22" fmla="*/ 7 w 30"/>
                  <a:gd name="T23" fmla="*/ 2 h 44"/>
                  <a:gd name="T24" fmla="*/ 7 w 30"/>
                  <a:gd name="T25" fmla="*/ 3 h 44"/>
                  <a:gd name="T26" fmla="*/ 4 w 30"/>
                  <a:gd name="T27" fmla="*/ 3 h 44"/>
                  <a:gd name="T28" fmla="*/ 4 w 30"/>
                  <a:gd name="T29" fmla="*/ 4 h 44"/>
                  <a:gd name="T30" fmla="*/ 4 w 30"/>
                  <a:gd name="T31" fmla="*/ 6 h 44"/>
                  <a:gd name="T32" fmla="*/ 4 w 30"/>
                  <a:gd name="T33" fmla="*/ 8 h 44"/>
                  <a:gd name="T34" fmla="*/ 4 w 30"/>
                  <a:gd name="T35" fmla="*/ 8 h 44"/>
                  <a:gd name="T36" fmla="*/ 3 w 30"/>
                  <a:gd name="T37" fmla="*/ 8 h 44"/>
                  <a:gd name="T38" fmla="*/ 3 w 30"/>
                  <a:gd name="T39" fmla="*/ 8 h 44"/>
                  <a:gd name="T40" fmla="*/ 2 w 30"/>
                  <a:gd name="T41" fmla="*/ 8 h 44"/>
                  <a:gd name="T42" fmla="*/ 2 w 30"/>
                  <a:gd name="T43" fmla="*/ 8 h 44"/>
                  <a:gd name="T44" fmla="*/ 2 w 30"/>
                  <a:gd name="T45" fmla="*/ 8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4"/>
                  <a:gd name="T71" fmla="*/ 30 w 30"/>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4">
                    <a:moveTo>
                      <a:pt x="10" y="44"/>
                    </a:moveTo>
                    <a:lnTo>
                      <a:pt x="0" y="35"/>
                    </a:lnTo>
                    <a:lnTo>
                      <a:pt x="0" y="21"/>
                    </a:lnTo>
                    <a:lnTo>
                      <a:pt x="8" y="9"/>
                    </a:lnTo>
                    <a:lnTo>
                      <a:pt x="19" y="1"/>
                    </a:lnTo>
                    <a:lnTo>
                      <a:pt x="22" y="0"/>
                    </a:lnTo>
                    <a:lnTo>
                      <a:pt x="25" y="0"/>
                    </a:lnTo>
                    <a:lnTo>
                      <a:pt x="27" y="0"/>
                    </a:lnTo>
                    <a:lnTo>
                      <a:pt x="30" y="0"/>
                    </a:lnTo>
                    <a:lnTo>
                      <a:pt x="30" y="3"/>
                    </a:lnTo>
                    <a:lnTo>
                      <a:pt x="30" y="7"/>
                    </a:lnTo>
                    <a:lnTo>
                      <a:pt x="30" y="10"/>
                    </a:lnTo>
                    <a:lnTo>
                      <a:pt x="30" y="13"/>
                    </a:lnTo>
                    <a:lnTo>
                      <a:pt x="20" y="17"/>
                    </a:lnTo>
                    <a:lnTo>
                      <a:pt x="19" y="24"/>
                    </a:lnTo>
                    <a:lnTo>
                      <a:pt x="20" y="35"/>
                    </a:lnTo>
                    <a:lnTo>
                      <a:pt x="19" y="44"/>
                    </a:lnTo>
                    <a:lnTo>
                      <a:pt x="17" y="44"/>
                    </a:lnTo>
                    <a:lnTo>
                      <a:pt x="15" y="44"/>
                    </a:lnTo>
                    <a:lnTo>
                      <a:pt x="12" y="44"/>
                    </a:lnTo>
                    <a:lnTo>
                      <a:pt x="10" y="44"/>
                    </a:lnTo>
                    <a:close/>
                  </a:path>
                </a:pathLst>
              </a:custGeom>
              <a:solidFill>
                <a:srgbClr val="846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8"/>
              <p:cNvSpPr>
                <a:spLocks/>
              </p:cNvSpPr>
              <p:nvPr/>
            </p:nvSpPr>
            <p:spPr bwMode="auto">
              <a:xfrm>
                <a:off x="3278" y="1218"/>
                <a:ext cx="11" cy="17"/>
              </a:xfrm>
              <a:custGeom>
                <a:avLst/>
                <a:gdLst>
                  <a:gd name="T0" fmla="*/ 5 w 25"/>
                  <a:gd name="T1" fmla="*/ 8 h 38"/>
                  <a:gd name="T2" fmla="*/ 2 w 25"/>
                  <a:gd name="T3" fmla="*/ 6 h 38"/>
                  <a:gd name="T4" fmla="*/ 0 w 25"/>
                  <a:gd name="T5" fmla="*/ 5 h 38"/>
                  <a:gd name="T6" fmla="*/ 0 w 25"/>
                  <a:gd name="T7" fmla="*/ 3 h 38"/>
                  <a:gd name="T8" fmla="*/ 0 w 25"/>
                  <a:gd name="T9" fmla="*/ 0 h 38"/>
                  <a:gd name="T10" fmla="*/ 1 w 25"/>
                  <a:gd name="T11" fmla="*/ 0 h 38"/>
                  <a:gd name="T12" fmla="*/ 1 w 25"/>
                  <a:gd name="T13" fmla="*/ 0 h 38"/>
                  <a:gd name="T14" fmla="*/ 1 w 25"/>
                  <a:gd name="T15" fmla="*/ 0 h 38"/>
                  <a:gd name="T16" fmla="*/ 2 w 25"/>
                  <a:gd name="T17" fmla="*/ 0 h 38"/>
                  <a:gd name="T18" fmla="*/ 2 w 25"/>
                  <a:gd name="T19" fmla="*/ 0 h 38"/>
                  <a:gd name="T20" fmla="*/ 2 w 25"/>
                  <a:gd name="T21" fmla="*/ 1 h 38"/>
                  <a:gd name="T22" fmla="*/ 2 w 25"/>
                  <a:gd name="T23" fmla="*/ 2 h 38"/>
                  <a:gd name="T24" fmla="*/ 2 w 25"/>
                  <a:gd name="T25" fmla="*/ 4 h 38"/>
                  <a:gd name="T26" fmla="*/ 3 w 25"/>
                  <a:gd name="T27" fmla="*/ 5 h 38"/>
                  <a:gd name="T28" fmla="*/ 4 w 25"/>
                  <a:gd name="T29" fmla="*/ 6 h 38"/>
                  <a:gd name="T30" fmla="*/ 5 w 25"/>
                  <a:gd name="T31" fmla="*/ 7 h 38"/>
                  <a:gd name="T32" fmla="*/ 5 w 25"/>
                  <a:gd name="T33" fmla="*/ 8 h 38"/>
                  <a:gd name="T34" fmla="*/ 5 w 25"/>
                  <a:gd name="T35" fmla="*/ 8 h 38"/>
                  <a:gd name="T36" fmla="*/ 5 w 25"/>
                  <a:gd name="T37" fmla="*/ 8 h 38"/>
                  <a:gd name="T38" fmla="*/ 5 w 25"/>
                  <a:gd name="T39" fmla="*/ 8 h 38"/>
                  <a:gd name="T40" fmla="*/ 5 w 25"/>
                  <a:gd name="T41" fmla="*/ 8 h 38"/>
                  <a:gd name="T42" fmla="*/ 5 w 25"/>
                  <a:gd name="T43" fmla="*/ 8 h 38"/>
                  <a:gd name="T44" fmla="*/ 5 w 25"/>
                  <a:gd name="T45" fmla="*/ 8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38"/>
                  <a:gd name="T71" fmla="*/ 25 w 25"/>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38">
                    <a:moveTo>
                      <a:pt x="24" y="38"/>
                    </a:moveTo>
                    <a:lnTo>
                      <a:pt x="10" y="32"/>
                    </a:lnTo>
                    <a:lnTo>
                      <a:pt x="2" y="24"/>
                    </a:lnTo>
                    <a:lnTo>
                      <a:pt x="0" y="15"/>
                    </a:lnTo>
                    <a:lnTo>
                      <a:pt x="3" y="2"/>
                    </a:lnTo>
                    <a:lnTo>
                      <a:pt x="4" y="1"/>
                    </a:lnTo>
                    <a:lnTo>
                      <a:pt x="4" y="0"/>
                    </a:lnTo>
                    <a:lnTo>
                      <a:pt x="5" y="0"/>
                    </a:lnTo>
                    <a:lnTo>
                      <a:pt x="8" y="0"/>
                    </a:lnTo>
                    <a:lnTo>
                      <a:pt x="9" y="2"/>
                    </a:lnTo>
                    <a:lnTo>
                      <a:pt x="9" y="4"/>
                    </a:lnTo>
                    <a:lnTo>
                      <a:pt x="10" y="9"/>
                    </a:lnTo>
                    <a:lnTo>
                      <a:pt x="11" y="17"/>
                    </a:lnTo>
                    <a:lnTo>
                      <a:pt x="16" y="24"/>
                    </a:lnTo>
                    <a:lnTo>
                      <a:pt x="20" y="31"/>
                    </a:lnTo>
                    <a:lnTo>
                      <a:pt x="24" y="35"/>
                    </a:lnTo>
                    <a:lnTo>
                      <a:pt x="25" y="38"/>
                    </a:lnTo>
                    <a:lnTo>
                      <a:pt x="24" y="38"/>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9"/>
              <p:cNvSpPr>
                <a:spLocks/>
              </p:cNvSpPr>
              <p:nvPr/>
            </p:nvSpPr>
            <p:spPr bwMode="auto">
              <a:xfrm>
                <a:off x="3284" y="1215"/>
                <a:ext cx="14" cy="18"/>
              </a:xfrm>
              <a:custGeom>
                <a:avLst/>
                <a:gdLst>
                  <a:gd name="T0" fmla="*/ 5 w 30"/>
                  <a:gd name="T1" fmla="*/ 8 h 40"/>
                  <a:gd name="T2" fmla="*/ 3 w 30"/>
                  <a:gd name="T3" fmla="*/ 6 h 40"/>
                  <a:gd name="T4" fmla="*/ 1 w 30"/>
                  <a:gd name="T5" fmla="*/ 5 h 40"/>
                  <a:gd name="T6" fmla="*/ 0 w 30"/>
                  <a:gd name="T7" fmla="*/ 2 h 40"/>
                  <a:gd name="T8" fmla="*/ 0 w 30"/>
                  <a:gd name="T9" fmla="*/ 0 h 40"/>
                  <a:gd name="T10" fmla="*/ 2 w 30"/>
                  <a:gd name="T11" fmla="*/ 0 h 40"/>
                  <a:gd name="T12" fmla="*/ 4 w 30"/>
                  <a:gd name="T13" fmla="*/ 2 h 40"/>
                  <a:gd name="T14" fmla="*/ 6 w 30"/>
                  <a:gd name="T15" fmla="*/ 5 h 40"/>
                  <a:gd name="T16" fmla="*/ 7 w 30"/>
                  <a:gd name="T17" fmla="*/ 8 h 40"/>
                  <a:gd name="T18" fmla="*/ 6 w 30"/>
                  <a:gd name="T19" fmla="*/ 8 h 40"/>
                  <a:gd name="T20" fmla="*/ 6 w 30"/>
                  <a:gd name="T21" fmla="*/ 8 h 40"/>
                  <a:gd name="T22" fmla="*/ 6 w 30"/>
                  <a:gd name="T23" fmla="*/ 8 h 40"/>
                  <a:gd name="T24" fmla="*/ 5 w 30"/>
                  <a:gd name="T25" fmla="*/ 8 h 40"/>
                  <a:gd name="T26" fmla="*/ 5 w 30"/>
                  <a:gd name="T27" fmla="*/ 8 h 40"/>
                  <a:gd name="T28" fmla="*/ 5 w 30"/>
                  <a:gd name="T29" fmla="*/ 8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0"/>
                  <a:gd name="T47" fmla="*/ 30 w 30"/>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0">
                    <a:moveTo>
                      <a:pt x="23" y="40"/>
                    </a:moveTo>
                    <a:lnTo>
                      <a:pt x="13" y="31"/>
                    </a:lnTo>
                    <a:lnTo>
                      <a:pt x="7" y="22"/>
                    </a:lnTo>
                    <a:lnTo>
                      <a:pt x="3" y="11"/>
                    </a:lnTo>
                    <a:lnTo>
                      <a:pt x="0" y="1"/>
                    </a:lnTo>
                    <a:lnTo>
                      <a:pt x="11" y="0"/>
                    </a:lnTo>
                    <a:lnTo>
                      <a:pt x="19" y="11"/>
                    </a:lnTo>
                    <a:lnTo>
                      <a:pt x="26" y="26"/>
                    </a:lnTo>
                    <a:lnTo>
                      <a:pt x="30" y="39"/>
                    </a:lnTo>
                    <a:lnTo>
                      <a:pt x="28" y="39"/>
                    </a:lnTo>
                    <a:lnTo>
                      <a:pt x="27" y="39"/>
                    </a:lnTo>
                    <a:lnTo>
                      <a:pt x="26" y="39"/>
                    </a:lnTo>
                    <a:lnTo>
                      <a:pt x="23" y="40"/>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20"/>
              <p:cNvSpPr>
                <a:spLocks/>
              </p:cNvSpPr>
              <p:nvPr/>
            </p:nvSpPr>
            <p:spPr bwMode="auto">
              <a:xfrm>
                <a:off x="3292" y="1211"/>
                <a:ext cx="17" cy="20"/>
              </a:xfrm>
              <a:custGeom>
                <a:avLst/>
                <a:gdLst>
                  <a:gd name="T0" fmla="*/ 5 w 36"/>
                  <a:gd name="T1" fmla="*/ 9 h 45"/>
                  <a:gd name="T2" fmla="*/ 4 w 36"/>
                  <a:gd name="T3" fmla="*/ 8 h 45"/>
                  <a:gd name="T4" fmla="*/ 2 w 36"/>
                  <a:gd name="T5" fmla="*/ 5 h 45"/>
                  <a:gd name="T6" fmla="*/ 0 w 36"/>
                  <a:gd name="T7" fmla="*/ 2 h 45"/>
                  <a:gd name="T8" fmla="*/ 0 w 36"/>
                  <a:gd name="T9" fmla="*/ 0 h 45"/>
                  <a:gd name="T10" fmla="*/ 1 w 36"/>
                  <a:gd name="T11" fmla="*/ 0 h 45"/>
                  <a:gd name="T12" fmla="*/ 2 w 36"/>
                  <a:gd name="T13" fmla="*/ 0 h 45"/>
                  <a:gd name="T14" fmla="*/ 4 w 36"/>
                  <a:gd name="T15" fmla="*/ 1 h 45"/>
                  <a:gd name="T16" fmla="*/ 5 w 36"/>
                  <a:gd name="T17" fmla="*/ 2 h 45"/>
                  <a:gd name="T18" fmla="*/ 6 w 36"/>
                  <a:gd name="T19" fmla="*/ 4 h 45"/>
                  <a:gd name="T20" fmla="*/ 7 w 36"/>
                  <a:gd name="T21" fmla="*/ 5 h 45"/>
                  <a:gd name="T22" fmla="*/ 8 w 36"/>
                  <a:gd name="T23" fmla="*/ 6 h 45"/>
                  <a:gd name="T24" fmla="*/ 8 w 36"/>
                  <a:gd name="T25" fmla="*/ 7 h 45"/>
                  <a:gd name="T26" fmla="*/ 8 w 36"/>
                  <a:gd name="T27" fmla="*/ 8 h 45"/>
                  <a:gd name="T28" fmla="*/ 8 w 36"/>
                  <a:gd name="T29" fmla="*/ 8 h 45"/>
                  <a:gd name="T30" fmla="*/ 8 w 36"/>
                  <a:gd name="T31" fmla="*/ 8 h 45"/>
                  <a:gd name="T32" fmla="*/ 8 w 36"/>
                  <a:gd name="T33" fmla="*/ 8 h 45"/>
                  <a:gd name="T34" fmla="*/ 7 w 36"/>
                  <a:gd name="T35" fmla="*/ 8 h 45"/>
                  <a:gd name="T36" fmla="*/ 7 w 36"/>
                  <a:gd name="T37" fmla="*/ 8 h 45"/>
                  <a:gd name="T38" fmla="*/ 6 w 36"/>
                  <a:gd name="T39" fmla="*/ 9 h 45"/>
                  <a:gd name="T40" fmla="*/ 5 w 36"/>
                  <a:gd name="T41" fmla="*/ 9 h 45"/>
                  <a:gd name="T42" fmla="*/ 5 w 36"/>
                  <a:gd name="T43" fmla="*/ 9 h 45"/>
                  <a:gd name="T44" fmla="*/ 5 w 36"/>
                  <a:gd name="T45" fmla="*/ 9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45"/>
                  <a:gd name="T71" fmla="*/ 36 w 36"/>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45">
                    <a:moveTo>
                      <a:pt x="23" y="45"/>
                    </a:moveTo>
                    <a:lnTo>
                      <a:pt x="16" y="38"/>
                    </a:lnTo>
                    <a:lnTo>
                      <a:pt x="8" y="25"/>
                    </a:lnTo>
                    <a:lnTo>
                      <a:pt x="2" y="12"/>
                    </a:lnTo>
                    <a:lnTo>
                      <a:pt x="0" y="3"/>
                    </a:lnTo>
                    <a:lnTo>
                      <a:pt x="6" y="0"/>
                    </a:lnTo>
                    <a:lnTo>
                      <a:pt x="11" y="1"/>
                    </a:lnTo>
                    <a:lnTo>
                      <a:pt x="16" y="4"/>
                    </a:lnTo>
                    <a:lnTo>
                      <a:pt x="22" y="11"/>
                    </a:lnTo>
                    <a:lnTo>
                      <a:pt x="26" y="18"/>
                    </a:lnTo>
                    <a:lnTo>
                      <a:pt x="30" y="26"/>
                    </a:lnTo>
                    <a:lnTo>
                      <a:pt x="33" y="32"/>
                    </a:lnTo>
                    <a:lnTo>
                      <a:pt x="36" y="37"/>
                    </a:lnTo>
                    <a:lnTo>
                      <a:pt x="36" y="38"/>
                    </a:lnTo>
                    <a:lnTo>
                      <a:pt x="36" y="39"/>
                    </a:lnTo>
                    <a:lnTo>
                      <a:pt x="36" y="40"/>
                    </a:lnTo>
                    <a:lnTo>
                      <a:pt x="36" y="41"/>
                    </a:lnTo>
                    <a:lnTo>
                      <a:pt x="32" y="42"/>
                    </a:lnTo>
                    <a:lnTo>
                      <a:pt x="29" y="43"/>
                    </a:lnTo>
                    <a:lnTo>
                      <a:pt x="25" y="45"/>
                    </a:lnTo>
                    <a:lnTo>
                      <a:pt x="23" y="45"/>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21"/>
              <p:cNvSpPr>
                <a:spLocks/>
              </p:cNvSpPr>
              <p:nvPr/>
            </p:nvSpPr>
            <p:spPr bwMode="auto">
              <a:xfrm>
                <a:off x="3319" y="1218"/>
                <a:ext cx="12" cy="10"/>
              </a:xfrm>
              <a:custGeom>
                <a:avLst/>
                <a:gdLst>
                  <a:gd name="T0" fmla="*/ 4 w 28"/>
                  <a:gd name="T1" fmla="*/ 4 h 23"/>
                  <a:gd name="T2" fmla="*/ 3 w 28"/>
                  <a:gd name="T3" fmla="*/ 3 h 23"/>
                  <a:gd name="T4" fmla="*/ 1 w 28"/>
                  <a:gd name="T5" fmla="*/ 2 h 23"/>
                  <a:gd name="T6" fmla="*/ 0 w 28"/>
                  <a:gd name="T7" fmla="*/ 1 h 23"/>
                  <a:gd name="T8" fmla="*/ 0 w 28"/>
                  <a:gd name="T9" fmla="*/ 0 h 23"/>
                  <a:gd name="T10" fmla="*/ 2 w 28"/>
                  <a:gd name="T11" fmla="*/ 0 h 23"/>
                  <a:gd name="T12" fmla="*/ 4 w 28"/>
                  <a:gd name="T13" fmla="*/ 0 h 23"/>
                  <a:gd name="T14" fmla="*/ 5 w 28"/>
                  <a:gd name="T15" fmla="*/ 2 h 23"/>
                  <a:gd name="T16" fmla="*/ 5 w 28"/>
                  <a:gd name="T17" fmla="*/ 4 h 23"/>
                  <a:gd name="T18" fmla="*/ 5 w 28"/>
                  <a:gd name="T19" fmla="*/ 4 h 23"/>
                  <a:gd name="T20" fmla="*/ 4 w 28"/>
                  <a:gd name="T21" fmla="*/ 4 h 23"/>
                  <a:gd name="T22" fmla="*/ 4 w 28"/>
                  <a:gd name="T23" fmla="*/ 4 h 23"/>
                  <a:gd name="T24" fmla="*/ 4 w 28"/>
                  <a:gd name="T25" fmla="*/ 4 h 23"/>
                  <a:gd name="T26" fmla="*/ 4 w 28"/>
                  <a:gd name="T27" fmla="*/ 4 h 23"/>
                  <a:gd name="T28" fmla="*/ 4 w 28"/>
                  <a:gd name="T29" fmla="*/ 4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3"/>
                  <a:gd name="T47" fmla="*/ 28 w 28"/>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3">
                    <a:moveTo>
                      <a:pt x="20" y="23"/>
                    </a:moveTo>
                    <a:lnTo>
                      <a:pt x="15" y="19"/>
                    </a:lnTo>
                    <a:lnTo>
                      <a:pt x="8" y="12"/>
                    </a:lnTo>
                    <a:lnTo>
                      <a:pt x="2" y="4"/>
                    </a:lnTo>
                    <a:lnTo>
                      <a:pt x="0" y="0"/>
                    </a:lnTo>
                    <a:lnTo>
                      <a:pt x="12" y="0"/>
                    </a:lnTo>
                    <a:lnTo>
                      <a:pt x="20" y="3"/>
                    </a:lnTo>
                    <a:lnTo>
                      <a:pt x="26" y="11"/>
                    </a:lnTo>
                    <a:lnTo>
                      <a:pt x="28" y="22"/>
                    </a:lnTo>
                    <a:lnTo>
                      <a:pt x="26" y="23"/>
                    </a:lnTo>
                    <a:lnTo>
                      <a:pt x="23" y="23"/>
                    </a:lnTo>
                    <a:lnTo>
                      <a:pt x="21" y="23"/>
                    </a:lnTo>
                    <a:lnTo>
                      <a:pt x="20" y="23"/>
                    </a:lnTo>
                    <a:close/>
                  </a:path>
                </a:pathLst>
              </a:custGeom>
              <a:solidFill>
                <a:srgbClr val="846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22"/>
              <p:cNvSpPr>
                <a:spLocks/>
              </p:cNvSpPr>
              <p:nvPr/>
            </p:nvSpPr>
            <p:spPr bwMode="auto">
              <a:xfrm>
                <a:off x="3304" y="1210"/>
                <a:ext cx="12" cy="17"/>
              </a:xfrm>
              <a:custGeom>
                <a:avLst/>
                <a:gdLst>
                  <a:gd name="T0" fmla="*/ 4 w 27"/>
                  <a:gd name="T1" fmla="*/ 7 h 39"/>
                  <a:gd name="T2" fmla="*/ 3 w 27"/>
                  <a:gd name="T3" fmla="*/ 6 h 39"/>
                  <a:gd name="T4" fmla="*/ 2 w 27"/>
                  <a:gd name="T5" fmla="*/ 4 h 39"/>
                  <a:gd name="T6" fmla="*/ 0 w 27"/>
                  <a:gd name="T7" fmla="*/ 2 h 39"/>
                  <a:gd name="T8" fmla="*/ 0 w 27"/>
                  <a:gd name="T9" fmla="*/ 0 h 39"/>
                  <a:gd name="T10" fmla="*/ 0 w 27"/>
                  <a:gd name="T11" fmla="*/ 0 h 39"/>
                  <a:gd name="T12" fmla="*/ 1 w 27"/>
                  <a:gd name="T13" fmla="*/ 0 h 39"/>
                  <a:gd name="T14" fmla="*/ 1 w 27"/>
                  <a:gd name="T15" fmla="*/ 0 h 39"/>
                  <a:gd name="T16" fmla="*/ 2 w 27"/>
                  <a:gd name="T17" fmla="*/ 0 h 39"/>
                  <a:gd name="T18" fmla="*/ 3 w 27"/>
                  <a:gd name="T19" fmla="*/ 1 h 39"/>
                  <a:gd name="T20" fmla="*/ 4 w 27"/>
                  <a:gd name="T21" fmla="*/ 3 h 39"/>
                  <a:gd name="T22" fmla="*/ 5 w 27"/>
                  <a:gd name="T23" fmla="*/ 5 h 39"/>
                  <a:gd name="T24" fmla="*/ 5 w 27"/>
                  <a:gd name="T25" fmla="*/ 7 h 39"/>
                  <a:gd name="T26" fmla="*/ 5 w 27"/>
                  <a:gd name="T27" fmla="*/ 7 h 39"/>
                  <a:gd name="T28" fmla="*/ 4 w 27"/>
                  <a:gd name="T29" fmla="*/ 7 h 39"/>
                  <a:gd name="T30" fmla="*/ 4 w 27"/>
                  <a:gd name="T31" fmla="*/ 7 h 39"/>
                  <a:gd name="T32" fmla="*/ 4 w 27"/>
                  <a:gd name="T33" fmla="*/ 7 h 39"/>
                  <a:gd name="T34" fmla="*/ 4 w 27"/>
                  <a:gd name="T35" fmla="*/ 7 h 39"/>
                  <a:gd name="T36" fmla="*/ 4 w 27"/>
                  <a:gd name="T37" fmla="*/ 7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39"/>
                    </a:moveTo>
                    <a:lnTo>
                      <a:pt x="15" y="30"/>
                    </a:lnTo>
                    <a:lnTo>
                      <a:pt x="8" y="20"/>
                    </a:lnTo>
                    <a:lnTo>
                      <a:pt x="3" y="11"/>
                    </a:lnTo>
                    <a:lnTo>
                      <a:pt x="0" y="3"/>
                    </a:lnTo>
                    <a:lnTo>
                      <a:pt x="1" y="1"/>
                    </a:lnTo>
                    <a:lnTo>
                      <a:pt x="4" y="0"/>
                    </a:lnTo>
                    <a:lnTo>
                      <a:pt x="6" y="0"/>
                    </a:lnTo>
                    <a:lnTo>
                      <a:pt x="8" y="0"/>
                    </a:lnTo>
                    <a:lnTo>
                      <a:pt x="14" y="7"/>
                    </a:lnTo>
                    <a:lnTo>
                      <a:pt x="20" y="16"/>
                    </a:lnTo>
                    <a:lnTo>
                      <a:pt x="25" y="28"/>
                    </a:lnTo>
                    <a:lnTo>
                      <a:pt x="27" y="37"/>
                    </a:lnTo>
                    <a:lnTo>
                      <a:pt x="26" y="37"/>
                    </a:lnTo>
                    <a:lnTo>
                      <a:pt x="23" y="37"/>
                    </a:lnTo>
                    <a:lnTo>
                      <a:pt x="22" y="38"/>
                    </a:lnTo>
                    <a:lnTo>
                      <a:pt x="20" y="39"/>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23"/>
              <p:cNvSpPr>
                <a:spLocks/>
              </p:cNvSpPr>
              <p:nvPr/>
            </p:nvSpPr>
            <p:spPr bwMode="auto">
              <a:xfrm>
                <a:off x="3175" y="1084"/>
                <a:ext cx="151" cy="137"/>
              </a:xfrm>
              <a:custGeom>
                <a:avLst/>
                <a:gdLst>
                  <a:gd name="T0" fmla="*/ 41 w 332"/>
                  <a:gd name="T1" fmla="*/ 58 h 304"/>
                  <a:gd name="T2" fmla="*/ 39 w 332"/>
                  <a:gd name="T3" fmla="*/ 52 h 304"/>
                  <a:gd name="T4" fmla="*/ 32 w 332"/>
                  <a:gd name="T5" fmla="*/ 46 h 304"/>
                  <a:gd name="T6" fmla="*/ 23 w 332"/>
                  <a:gd name="T7" fmla="*/ 41 h 304"/>
                  <a:gd name="T8" fmla="*/ 15 w 332"/>
                  <a:gd name="T9" fmla="*/ 35 h 304"/>
                  <a:gd name="T10" fmla="*/ 7 w 332"/>
                  <a:gd name="T11" fmla="*/ 29 h 304"/>
                  <a:gd name="T12" fmla="*/ 0 w 332"/>
                  <a:gd name="T13" fmla="*/ 21 h 304"/>
                  <a:gd name="T14" fmla="*/ 0 w 332"/>
                  <a:gd name="T15" fmla="*/ 5 h 304"/>
                  <a:gd name="T16" fmla="*/ 2 w 332"/>
                  <a:gd name="T17" fmla="*/ 0 h 304"/>
                  <a:gd name="T18" fmla="*/ 6 w 332"/>
                  <a:gd name="T19" fmla="*/ 4 h 304"/>
                  <a:gd name="T20" fmla="*/ 11 w 332"/>
                  <a:gd name="T21" fmla="*/ 9 h 304"/>
                  <a:gd name="T22" fmla="*/ 15 w 332"/>
                  <a:gd name="T23" fmla="*/ 14 h 304"/>
                  <a:gd name="T24" fmla="*/ 18 w 332"/>
                  <a:gd name="T25" fmla="*/ 17 h 304"/>
                  <a:gd name="T26" fmla="*/ 22 w 332"/>
                  <a:gd name="T27" fmla="*/ 21 h 304"/>
                  <a:gd name="T28" fmla="*/ 26 w 332"/>
                  <a:gd name="T29" fmla="*/ 25 h 304"/>
                  <a:gd name="T30" fmla="*/ 30 w 332"/>
                  <a:gd name="T31" fmla="*/ 29 h 304"/>
                  <a:gd name="T32" fmla="*/ 35 w 332"/>
                  <a:gd name="T33" fmla="*/ 33 h 304"/>
                  <a:gd name="T34" fmla="*/ 38 w 332"/>
                  <a:gd name="T35" fmla="*/ 37 h 304"/>
                  <a:gd name="T36" fmla="*/ 42 w 332"/>
                  <a:gd name="T37" fmla="*/ 40 h 304"/>
                  <a:gd name="T38" fmla="*/ 47 w 332"/>
                  <a:gd name="T39" fmla="*/ 41 h 304"/>
                  <a:gd name="T40" fmla="*/ 50 w 332"/>
                  <a:gd name="T41" fmla="*/ 42 h 304"/>
                  <a:gd name="T42" fmla="*/ 52 w 332"/>
                  <a:gd name="T43" fmla="*/ 43 h 304"/>
                  <a:gd name="T44" fmla="*/ 55 w 332"/>
                  <a:gd name="T45" fmla="*/ 46 h 304"/>
                  <a:gd name="T46" fmla="*/ 59 w 332"/>
                  <a:gd name="T47" fmla="*/ 49 h 304"/>
                  <a:gd name="T48" fmla="*/ 63 w 332"/>
                  <a:gd name="T49" fmla="*/ 52 h 304"/>
                  <a:gd name="T50" fmla="*/ 66 w 332"/>
                  <a:gd name="T51" fmla="*/ 55 h 304"/>
                  <a:gd name="T52" fmla="*/ 68 w 332"/>
                  <a:gd name="T53" fmla="*/ 57 h 304"/>
                  <a:gd name="T54" fmla="*/ 65 w 332"/>
                  <a:gd name="T55" fmla="*/ 58 h 304"/>
                  <a:gd name="T56" fmla="*/ 63 w 332"/>
                  <a:gd name="T57" fmla="*/ 56 h 304"/>
                  <a:gd name="T58" fmla="*/ 61 w 332"/>
                  <a:gd name="T59" fmla="*/ 55 h 304"/>
                  <a:gd name="T60" fmla="*/ 59 w 332"/>
                  <a:gd name="T61" fmla="*/ 55 h 304"/>
                  <a:gd name="T62" fmla="*/ 57 w 332"/>
                  <a:gd name="T63" fmla="*/ 55 h 304"/>
                  <a:gd name="T64" fmla="*/ 54 w 332"/>
                  <a:gd name="T65" fmla="*/ 56 h 304"/>
                  <a:gd name="T66" fmla="*/ 52 w 332"/>
                  <a:gd name="T67" fmla="*/ 57 h 304"/>
                  <a:gd name="T68" fmla="*/ 49 w 332"/>
                  <a:gd name="T69" fmla="*/ 58 h 304"/>
                  <a:gd name="T70" fmla="*/ 47 w 332"/>
                  <a:gd name="T71" fmla="*/ 59 h 304"/>
                  <a:gd name="T72" fmla="*/ 45 w 332"/>
                  <a:gd name="T73" fmla="*/ 60 h 304"/>
                  <a:gd name="T74" fmla="*/ 45 w 332"/>
                  <a:gd name="T75" fmla="*/ 61 h 304"/>
                  <a:gd name="T76" fmla="*/ 45 w 332"/>
                  <a:gd name="T77" fmla="*/ 62 h 304"/>
                  <a:gd name="T78" fmla="*/ 44 w 332"/>
                  <a:gd name="T79" fmla="*/ 61 h 304"/>
                  <a:gd name="T80" fmla="*/ 42 w 332"/>
                  <a:gd name="T81" fmla="*/ 62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304"/>
                  <a:gd name="T125" fmla="*/ 332 w 332"/>
                  <a:gd name="T126" fmla="*/ 304 h 3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304">
                    <a:moveTo>
                      <a:pt x="203" y="304"/>
                    </a:moveTo>
                    <a:lnTo>
                      <a:pt x="197" y="285"/>
                    </a:lnTo>
                    <a:lnTo>
                      <a:pt x="193" y="270"/>
                    </a:lnTo>
                    <a:lnTo>
                      <a:pt x="188" y="256"/>
                    </a:lnTo>
                    <a:lnTo>
                      <a:pt x="177" y="243"/>
                    </a:lnTo>
                    <a:lnTo>
                      <a:pt x="155" y="229"/>
                    </a:lnTo>
                    <a:lnTo>
                      <a:pt x="133" y="215"/>
                    </a:lnTo>
                    <a:lnTo>
                      <a:pt x="113" y="200"/>
                    </a:lnTo>
                    <a:lnTo>
                      <a:pt x="92" y="186"/>
                    </a:lnTo>
                    <a:lnTo>
                      <a:pt x="71" y="171"/>
                    </a:lnTo>
                    <a:lnTo>
                      <a:pt x="52" y="156"/>
                    </a:lnTo>
                    <a:lnTo>
                      <a:pt x="32" y="141"/>
                    </a:lnTo>
                    <a:lnTo>
                      <a:pt x="12" y="126"/>
                    </a:lnTo>
                    <a:lnTo>
                      <a:pt x="3" y="105"/>
                    </a:lnTo>
                    <a:lnTo>
                      <a:pt x="0" y="66"/>
                    </a:lnTo>
                    <a:lnTo>
                      <a:pt x="1" y="25"/>
                    </a:lnTo>
                    <a:lnTo>
                      <a:pt x="3" y="0"/>
                    </a:lnTo>
                    <a:lnTo>
                      <a:pt x="11" y="3"/>
                    </a:lnTo>
                    <a:lnTo>
                      <a:pt x="21" y="10"/>
                    </a:lnTo>
                    <a:lnTo>
                      <a:pt x="31" y="20"/>
                    </a:lnTo>
                    <a:lnTo>
                      <a:pt x="41" y="32"/>
                    </a:lnTo>
                    <a:lnTo>
                      <a:pt x="52" y="44"/>
                    </a:lnTo>
                    <a:lnTo>
                      <a:pt x="61" y="57"/>
                    </a:lnTo>
                    <a:lnTo>
                      <a:pt x="70" y="67"/>
                    </a:lnTo>
                    <a:lnTo>
                      <a:pt x="78" y="74"/>
                    </a:lnTo>
                    <a:lnTo>
                      <a:pt x="87" y="85"/>
                    </a:lnTo>
                    <a:lnTo>
                      <a:pt x="97" y="94"/>
                    </a:lnTo>
                    <a:lnTo>
                      <a:pt x="106" y="104"/>
                    </a:lnTo>
                    <a:lnTo>
                      <a:pt x="116" y="114"/>
                    </a:lnTo>
                    <a:lnTo>
                      <a:pt x="127" y="124"/>
                    </a:lnTo>
                    <a:lnTo>
                      <a:pt x="136" y="134"/>
                    </a:lnTo>
                    <a:lnTo>
                      <a:pt x="146" y="145"/>
                    </a:lnTo>
                    <a:lnTo>
                      <a:pt x="156" y="155"/>
                    </a:lnTo>
                    <a:lnTo>
                      <a:pt x="167" y="164"/>
                    </a:lnTo>
                    <a:lnTo>
                      <a:pt x="176" y="172"/>
                    </a:lnTo>
                    <a:lnTo>
                      <a:pt x="185" y="181"/>
                    </a:lnTo>
                    <a:lnTo>
                      <a:pt x="194" y="188"/>
                    </a:lnTo>
                    <a:lnTo>
                      <a:pt x="205" y="195"/>
                    </a:lnTo>
                    <a:lnTo>
                      <a:pt x="215" y="200"/>
                    </a:lnTo>
                    <a:lnTo>
                      <a:pt x="228" y="203"/>
                    </a:lnTo>
                    <a:lnTo>
                      <a:pt x="242" y="206"/>
                    </a:lnTo>
                    <a:lnTo>
                      <a:pt x="243" y="207"/>
                    </a:lnTo>
                    <a:lnTo>
                      <a:pt x="247" y="209"/>
                    </a:lnTo>
                    <a:lnTo>
                      <a:pt x="253" y="213"/>
                    </a:lnTo>
                    <a:lnTo>
                      <a:pt x="261" y="218"/>
                    </a:lnTo>
                    <a:lnTo>
                      <a:pt x="269" y="225"/>
                    </a:lnTo>
                    <a:lnTo>
                      <a:pt x="276" y="233"/>
                    </a:lnTo>
                    <a:lnTo>
                      <a:pt x="284" y="241"/>
                    </a:lnTo>
                    <a:lnTo>
                      <a:pt x="294" y="249"/>
                    </a:lnTo>
                    <a:lnTo>
                      <a:pt x="303" y="256"/>
                    </a:lnTo>
                    <a:lnTo>
                      <a:pt x="312" y="264"/>
                    </a:lnTo>
                    <a:lnTo>
                      <a:pt x="321" y="271"/>
                    </a:lnTo>
                    <a:lnTo>
                      <a:pt x="332" y="277"/>
                    </a:lnTo>
                    <a:lnTo>
                      <a:pt x="327" y="281"/>
                    </a:lnTo>
                    <a:lnTo>
                      <a:pt x="320" y="283"/>
                    </a:lnTo>
                    <a:lnTo>
                      <a:pt x="313" y="284"/>
                    </a:lnTo>
                    <a:lnTo>
                      <a:pt x="307" y="285"/>
                    </a:lnTo>
                    <a:lnTo>
                      <a:pt x="303" y="277"/>
                    </a:lnTo>
                    <a:lnTo>
                      <a:pt x="299" y="272"/>
                    </a:lnTo>
                    <a:lnTo>
                      <a:pt x="295" y="270"/>
                    </a:lnTo>
                    <a:lnTo>
                      <a:pt x="289" y="270"/>
                    </a:lnTo>
                    <a:lnTo>
                      <a:pt x="284" y="270"/>
                    </a:lnTo>
                    <a:lnTo>
                      <a:pt x="280" y="271"/>
                    </a:lnTo>
                    <a:lnTo>
                      <a:pt x="274" y="272"/>
                    </a:lnTo>
                    <a:lnTo>
                      <a:pt x="269" y="272"/>
                    </a:lnTo>
                    <a:lnTo>
                      <a:pt x="262" y="275"/>
                    </a:lnTo>
                    <a:lnTo>
                      <a:pt x="256" y="277"/>
                    </a:lnTo>
                    <a:lnTo>
                      <a:pt x="250" y="279"/>
                    </a:lnTo>
                    <a:lnTo>
                      <a:pt x="244" y="283"/>
                    </a:lnTo>
                    <a:lnTo>
                      <a:pt x="238" y="286"/>
                    </a:lnTo>
                    <a:lnTo>
                      <a:pt x="232" y="289"/>
                    </a:lnTo>
                    <a:lnTo>
                      <a:pt x="226" y="291"/>
                    </a:lnTo>
                    <a:lnTo>
                      <a:pt x="220" y="293"/>
                    </a:lnTo>
                    <a:lnTo>
                      <a:pt x="219" y="295"/>
                    </a:lnTo>
                    <a:lnTo>
                      <a:pt x="219" y="297"/>
                    </a:lnTo>
                    <a:lnTo>
                      <a:pt x="219" y="299"/>
                    </a:lnTo>
                    <a:lnTo>
                      <a:pt x="219" y="304"/>
                    </a:lnTo>
                    <a:lnTo>
                      <a:pt x="218" y="304"/>
                    </a:lnTo>
                    <a:lnTo>
                      <a:pt x="215" y="302"/>
                    </a:lnTo>
                    <a:lnTo>
                      <a:pt x="211" y="302"/>
                    </a:lnTo>
                    <a:lnTo>
                      <a:pt x="203" y="304"/>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24"/>
              <p:cNvSpPr>
                <a:spLocks/>
              </p:cNvSpPr>
              <p:nvPr/>
            </p:nvSpPr>
            <p:spPr bwMode="auto">
              <a:xfrm>
                <a:off x="2938" y="912"/>
                <a:ext cx="76" cy="274"/>
              </a:xfrm>
              <a:custGeom>
                <a:avLst/>
                <a:gdLst>
                  <a:gd name="T0" fmla="*/ 10 w 167"/>
                  <a:gd name="T1" fmla="*/ 121 h 609"/>
                  <a:gd name="T2" fmla="*/ 11 w 167"/>
                  <a:gd name="T3" fmla="*/ 119 h 609"/>
                  <a:gd name="T4" fmla="*/ 17 w 167"/>
                  <a:gd name="T5" fmla="*/ 113 h 609"/>
                  <a:gd name="T6" fmla="*/ 21 w 167"/>
                  <a:gd name="T7" fmla="*/ 106 h 609"/>
                  <a:gd name="T8" fmla="*/ 20 w 167"/>
                  <a:gd name="T9" fmla="*/ 106 h 609"/>
                  <a:gd name="T10" fmla="*/ 17 w 167"/>
                  <a:gd name="T11" fmla="*/ 110 h 609"/>
                  <a:gd name="T12" fmla="*/ 12 w 167"/>
                  <a:gd name="T13" fmla="*/ 117 h 609"/>
                  <a:gd name="T14" fmla="*/ 5 w 167"/>
                  <a:gd name="T15" fmla="*/ 121 h 609"/>
                  <a:gd name="T16" fmla="*/ 5 w 167"/>
                  <a:gd name="T17" fmla="*/ 119 h 609"/>
                  <a:gd name="T18" fmla="*/ 8 w 167"/>
                  <a:gd name="T19" fmla="*/ 114 h 609"/>
                  <a:gd name="T20" fmla="*/ 13 w 167"/>
                  <a:gd name="T21" fmla="*/ 109 h 609"/>
                  <a:gd name="T22" fmla="*/ 16 w 167"/>
                  <a:gd name="T23" fmla="*/ 104 h 609"/>
                  <a:gd name="T24" fmla="*/ 15 w 167"/>
                  <a:gd name="T25" fmla="*/ 103 h 609"/>
                  <a:gd name="T26" fmla="*/ 11 w 167"/>
                  <a:gd name="T27" fmla="*/ 108 h 609"/>
                  <a:gd name="T28" fmla="*/ 8 w 167"/>
                  <a:gd name="T29" fmla="*/ 112 h 609"/>
                  <a:gd name="T30" fmla="*/ 5 w 167"/>
                  <a:gd name="T31" fmla="*/ 114 h 609"/>
                  <a:gd name="T32" fmla="*/ 2 w 167"/>
                  <a:gd name="T33" fmla="*/ 116 h 609"/>
                  <a:gd name="T34" fmla="*/ 1 w 167"/>
                  <a:gd name="T35" fmla="*/ 115 h 609"/>
                  <a:gd name="T36" fmla="*/ 6 w 167"/>
                  <a:gd name="T37" fmla="*/ 109 h 609"/>
                  <a:gd name="T38" fmla="*/ 11 w 167"/>
                  <a:gd name="T39" fmla="*/ 102 h 609"/>
                  <a:gd name="T40" fmla="*/ 11 w 167"/>
                  <a:gd name="T41" fmla="*/ 99 h 609"/>
                  <a:gd name="T42" fmla="*/ 10 w 167"/>
                  <a:gd name="T43" fmla="*/ 99 h 609"/>
                  <a:gd name="T44" fmla="*/ 8 w 167"/>
                  <a:gd name="T45" fmla="*/ 103 h 609"/>
                  <a:gd name="T46" fmla="*/ 5 w 167"/>
                  <a:gd name="T47" fmla="*/ 107 h 609"/>
                  <a:gd name="T48" fmla="*/ 3 w 167"/>
                  <a:gd name="T49" fmla="*/ 108 h 609"/>
                  <a:gd name="T50" fmla="*/ 4 w 167"/>
                  <a:gd name="T51" fmla="*/ 106 h 609"/>
                  <a:gd name="T52" fmla="*/ 8 w 167"/>
                  <a:gd name="T53" fmla="*/ 99 h 609"/>
                  <a:gd name="T54" fmla="*/ 12 w 167"/>
                  <a:gd name="T55" fmla="*/ 92 h 609"/>
                  <a:gd name="T56" fmla="*/ 18 w 167"/>
                  <a:gd name="T57" fmla="*/ 85 h 609"/>
                  <a:gd name="T58" fmla="*/ 22 w 167"/>
                  <a:gd name="T59" fmla="*/ 77 h 609"/>
                  <a:gd name="T60" fmla="*/ 20 w 167"/>
                  <a:gd name="T61" fmla="*/ 67 h 609"/>
                  <a:gd name="T62" fmla="*/ 16 w 167"/>
                  <a:gd name="T63" fmla="*/ 58 h 609"/>
                  <a:gd name="T64" fmla="*/ 11 w 167"/>
                  <a:gd name="T65" fmla="*/ 46 h 609"/>
                  <a:gd name="T66" fmla="*/ 7 w 167"/>
                  <a:gd name="T67" fmla="*/ 31 h 609"/>
                  <a:gd name="T68" fmla="*/ 6 w 167"/>
                  <a:gd name="T69" fmla="*/ 16 h 609"/>
                  <a:gd name="T70" fmla="*/ 14 w 167"/>
                  <a:gd name="T71" fmla="*/ 9 h 609"/>
                  <a:gd name="T72" fmla="*/ 25 w 167"/>
                  <a:gd name="T73" fmla="*/ 1 h 609"/>
                  <a:gd name="T74" fmla="*/ 28 w 167"/>
                  <a:gd name="T75" fmla="*/ 4 h 609"/>
                  <a:gd name="T76" fmla="*/ 32 w 167"/>
                  <a:gd name="T77" fmla="*/ 17 h 609"/>
                  <a:gd name="T78" fmla="*/ 34 w 167"/>
                  <a:gd name="T79" fmla="*/ 18 h 609"/>
                  <a:gd name="T80" fmla="*/ 33 w 167"/>
                  <a:gd name="T81" fmla="*/ 19 h 609"/>
                  <a:gd name="T82" fmla="*/ 30 w 167"/>
                  <a:gd name="T83" fmla="*/ 21 h 609"/>
                  <a:gd name="T84" fmla="*/ 27 w 167"/>
                  <a:gd name="T85" fmla="*/ 23 h 609"/>
                  <a:gd name="T86" fmla="*/ 28 w 167"/>
                  <a:gd name="T87" fmla="*/ 29 h 609"/>
                  <a:gd name="T88" fmla="*/ 30 w 167"/>
                  <a:gd name="T89" fmla="*/ 46 h 609"/>
                  <a:gd name="T90" fmla="*/ 32 w 167"/>
                  <a:gd name="T91" fmla="*/ 71 h 609"/>
                  <a:gd name="T92" fmla="*/ 29 w 167"/>
                  <a:gd name="T93" fmla="*/ 94 h 609"/>
                  <a:gd name="T94" fmla="*/ 24 w 167"/>
                  <a:gd name="T95" fmla="*/ 106 h 609"/>
                  <a:gd name="T96" fmla="*/ 15 w 167"/>
                  <a:gd name="T97" fmla="*/ 119 h 609"/>
                  <a:gd name="T98" fmla="*/ 10 w 167"/>
                  <a:gd name="T99" fmla="*/ 123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609"/>
                  <a:gd name="T152" fmla="*/ 167 w 167"/>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609">
                    <a:moveTo>
                      <a:pt x="46" y="609"/>
                    </a:moveTo>
                    <a:lnTo>
                      <a:pt x="48" y="605"/>
                    </a:lnTo>
                    <a:lnTo>
                      <a:pt x="48" y="601"/>
                    </a:lnTo>
                    <a:lnTo>
                      <a:pt x="48" y="598"/>
                    </a:lnTo>
                    <a:lnTo>
                      <a:pt x="48" y="594"/>
                    </a:lnTo>
                    <a:lnTo>
                      <a:pt x="55" y="587"/>
                    </a:lnTo>
                    <a:lnTo>
                      <a:pt x="63" y="579"/>
                    </a:lnTo>
                    <a:lnTo>
                      <a:pt x="73" y="569"/>
                    </a:lnTo>
                    <a:lnTo>
                      <a:pt x="82" y="557"/>
                    </a:lnTo>
                    <a:lnTo>
                      <a:pt x="90" y="546"/>
                    </a:lnTo>
                    <a:lnTo>
                      <a:pt x="97" y="536"/>
                    </a:lnTo>
                    <a:lnTo>
                      <a:pt x="102" y="525"/>
                    </a:lnTo>
                    <a:lnTo>
                      <a:pt x="102" y="517"/>
                    </a:lnTo>
                    <a:lnTo>
                      <a:pt x="97" y="518"/>
                    </a:lnTo>
                    <a:lnTo>
                      <a:pt x="95" y="522"/>
                    </a:lnTo>
                    <a:lnTo>
                      <a:pt x="93" y="525"/>
                    </a:lnTo>
                    <a:lnTo>
                      <a:pt x="89" y="529"/>
                    </a:lnTo>
                    <a:lnTo>
                      <a:pt x="83" y="542"/>
                    </a:lnTo>
                    <a:lnTo>
                      <a:pt x="75" y="554"/>
                    </a:lnTo>
                    <a:lnTo>
                      <a:pt x="67" y="564"/>
                    </a:lnTo>
                    <a:lnTo>
                      <a:pt x="58" y="575"/>
                    </a:lnTo>
                    <a:lnTo>
                      <a:pt x="48" y="583"/>
                    </a:lnTo>
                    <a:lnTo>
                      <a:pt x="37" y="591"/>
                    </a:lnTo>
                    <a:lnTo>
                      <a:pt x="27" y="599"/>
                    </a:lnTo>
                    <a:lnTo>
                      <a:pt x="17" y="607"/>
                    </a:lnTo>
                    <a:lnTo>
                      <a:pt x="19" y="597"/>
                    </a:lnTo>
                    <a:lnTo>
                      <a:pt x="22" y="587"/>
                    </a:lnTo>
                    <a:lnTo>
                      <a:pt x="27" y="579"/>
                    </a:lnTo>
                    <a:lnTo>
                      <a:pt x="33" y="570"/>
                    </a:lnTo>
                    <a:lnTo>
                      <a:pt x="40" y="563"/>
                    </a:lnTo>
                    <a:lnTo>
                      <a:pt x="46" y="555"/>
                    </a:lnTo>
                    <a:lnTo>
                      <a:pt x="53" y="548"/>
                    </a:lnTo>
                    <a:lnTo>
                      <a:pt x="61" y="541"/>
                    </a:lnTo>
                    <a:lnTo>
                      <a:pt x="67" y="532"/>
                    </a:lnTo>
                    <a:lnTo>
                      <a:pt x="74" y="523"/>
                    </a:lnTo>
                    <a:lnTo>
                      <a:pt x="80" y="515"/>
                    </a:lnTo>
                    <a:lnTo>
                      <a:pt x="82" y="506"/>
                    </a:lnTo>
                    <a:lnTo>
                      <a:pt x="76" y="507"/>
                    </a:lnTo>
                    <a:lnTo>
                      <a:pt x="71" y="511"/>
                    </a:lnTo>
                    <a:lnTo>
                      <a:pt x="65" y="518"/>
                    </a:lnTo>
                    <a:lnTo>
                      <a:pt x="58" y="526"/>
                    </a:lnTo>
                    <a:lnTo>
                      <a:pt x="52" y="534"/>
                    </a:lnTo>
                    <a:lnTo>
                      <a:pt x="46" y="541"/>
                    </a:lnTo>
                    <a:lnTo>
                      <a:pt x="42" y="548"/>
                    </a:lnTo>
                    <a:lnTo>
                      <a:pt x="40" y="552"/>
                    </a:lnTo>
                    <a:lnTo>
                      <a:pt x="35" y="556"/>
                    </a:lnTo>
                    <a:lnTo>
                      <a:pt x="30" y="560"/>
                    </a:lnTo>
                    <a:lnTo>
                      <a:pt x="25" y="563"/>
                    </a:lnTo>
                    <a:lnTo>
                      <a:pt x="20" y="565"/>
                    </a:lnTo>
                    <a:lnTo>
                      <a:pt x="15" y="569"/>
                    </a:lnTo>
                    <a:lnTo>
                      <a:pt x="10" y="571"/>
                    </a:lnTo>
                    <a:lnTo>
                      <a:pt x="5" y="574"/>
                    </a:lnTo>
                    <a:lnTo>
                      <a:pt x="0" y="576"/>
                    </a:lnTo>
                    <a:lnTo>
                      <a:pt x="4" y="567"/>
                    </a:lnTo>
                    <a:lnTo>
                      <a:pt x="13" y="557"/>
                    </a:lnTo>
                    <a:lnTo>
                      <a:pt x="23" y="549"/>
                    </a:lnTo>
                    <a:lnTo>
                      <a:pt x="31" y="540"/>
                    </a:lnTo>
                    <a:lnTo>
                      <a:pt x="37" y="527"/>
                    </a:lnTo>
                    <a:lnTo>
                      <a:pt x="45" y="515"/>
                    </a:lnTo>
                    <a:lnTo>
                      <a:pt x="53" y="502"/>
                    </a:lnTo>
                    <a:lnTo>
                      <a:pt x="58" y="489"/>
                    </a:lnTo>
                    <a:lnTo>
                      <a:pt x="57" y="489"/>
                    </a:lnTo>
                    <a:lnTo>
                      <a:pt x="56" y="489"/>
                    </a:lnTo>
                    <a:lnTo>
                      <a:pt x="51" y="492"/>
                    </a:lnTo>
                    <a:lnTo>
                      <a:pt x="46" y="496"/>
                    </a:lnTo>
                    <a:lnTo>
                      <a:pt x="42" y="502"/>
                    </a:lnTo>
                    <a:lnTo>
                      <a:pt x="38" y="508"/>
                    </a:lnTo>
                    <a:lnTo>
                      <a:pt x="34" y="515"/>
                    </a:lnTo>
                    <a:lnTo>
                      <a:pt x="29" y="522"/>
                    </a:lnTo>
                    <a:lnTo>
                      <a:pt x="25" y="527"/>
                    </a:lnTo>
                    <a:lnTo>
                      <a:pt x="20" y="532"/>
                    </a:lnTo>
                    <a:lnTo>
                      <a:pt x="18" y="532"/>
                    </a:lnTo>
                    <a:lnTo>
                      <a:pt x="15" y="532"/>
                    </a:lnTo>
                    <a:lnTo>
                      <a:pt x="14" y="532"/>
                    </a:lnTo>
                    <a:lnTo>
                      <a:pt x="13" y="533"/>
                    </a:lnTo>
                    <a:lnTo>
                      <a:pt x="17" y="525"/>
                    </a:lnTo>
                    <a:lnTo>
                      <a:pt x="25" y="511"/>
                    </a:lnTo>
                    <a:lnTo>
                      <a:pt x="34" y="498"/>
                    </a:lnTo>
                    <a:lnTo>
                      <a:pt x="40" y="489"/>
                    </a:lnTo>
                    <a:lnTo>
                      <a:pt x="45" y="477"/>
                    </a:lnTo>
                    <a:lnTo>
                      <a:pt x="51" y="464"/>
                    </a:lnTo>
                    <a:lnTo>
                      <a:pt x="59" y="453"/>
                    </a:lnTo>
                    <a:lnTo>
                      <a:pt x="68" y="441"/>
                    </a:lnTo>
                    <a:lnTo>
                      <a:pt x="78" y="431"/>
                    </a:lnTo>
                    <a:lnTo>
                      <a:pt x="87" y="419"/>
                    </a:lnTo>
                    <a:lnTo>
                      <a:pt x="97" y="408"/>
                    </a:lnTo>
                    <a:lnTo>
                      <a:pt x="105" y="396"/>
                    </a:lnTo>
                    <a:lnTo>
                      <a:pt x="105" y="381"/>
                    </a:lnTo>
                    <a:lnTo>
                      <a:pt x="104" y="365"/>
                    </a:lnTo>
                    <a:lnTo>
                      <a:pt x="101" y="350"/>
                    </a:lnTo>
                    <a:lnTo>
                      <a:pt x="96" y="334"/>
                    </a:lnTo>
                    <a:lnTo>
                      <a:pt x="90" y="319"/>
                    </a:lnTo>
                    <a:lnTo>
                      <a:pt x="84" y="304"/>
                    </a:lnTo>
                    <a:lnTo>
                      <a:pt x="78" y="289"/>
                    </a:lnTo>
                    <a:lnTo>
                      <a:pt x="72" y="276"/>
                    </a:lnTo>
                    <a:lnTo>
                      <a:pt x="64" y="251"/>
                    </a:lnTo>
                    <a:lnTo>
                      <a:pt x="56" y="227"/>
                    </a:lnTo>
                    <a:lnTo>
                      <a:pt x="49" y="203"/>
                    </a:lnTo>
                    <a:lnTo>
                      <a:pt x="42" y="177"/>
                    </a:lnTo>
                    <a:lnTo>
                      <a:pt x="36" y="153"/>
                    </a:lnTo>
                    <a:lnTo>
                      <a:pt x="31" y="128"/>
                    </a:lnTo>
                    <a:lnTo>
                      <a:pt x="29" y="103"/>
                    </a:lnTo>
                    <a:lnTo>
                      <a:pt x="28" y="77"/>
                    </a:lnTo>
                    <a:lnTo>
                      <a:pt x="36" y="67"/>
                    </a:lnTo>
                    <a:lnTo>
                      <a:pt x="50" y="54"/>
                    </a:lnTo>
                    <a:lnTo>
                      <a:pt x="66" y="42"/>
                    </a:lnTo>
                    <a:lnTo>
                      <a:pt x="84" y="28"/>
                    </a:lnTo>
                    <a:lnTo>
                      <a:pt x="103" y="16"/>
                    </a:lnTo>
                    <a:lnTo>
                      <a:pt x="120" y="7"/>
                    </a:lnTo>
                    <a:lnTo>
                      <a:pt x="134" y="1"/>
                    </a:lnTo>
                    <a:lnTo>
                      <a:pt x="144" y="0"/>
                    </a:lnTo>
                    <a:lnTo>
                      <a:pt x="137" y="23"/>
                    </a:lnTo>
                    <a:lnTo>
                      <a:pt x="135" y="45"/>
                    </a:lnTo>
                    <a:lnTo>
                      <a:pt x="142" y="66"/>
                    </a:lnTo>
                    <a:lnTo>
                      <a:pt x="157" y="84"/>
                    </a:lnTo>
                    <a:lnTo>
                      <a:pt x="162" y="85"/>
                    </a:lnTo>
                    <a:lnTo>
                      <a:pt x="164" y="86"/>
                    </a:lnTo>
                    <a:lnTo>
                      <a:pt x="165" y="88"/>
                    </a:lnTo>
                    <a:lnTo>
                      <a:pt x="167" y="89"/>
                    </a:lnTo>
                    <a:lnTo>
                      <a:pt x="163" y="92"/>
                    </a:lnTo>
                    <a:lnTo>
                      <a:pt x="158" y="95"/>
                    </a:lnTo>
                    <a:lnTo>
                      <a:pt x="154" y="98"/>
                    </a:lnTo>
                    <a:lnTo>
                      <a:pt x="149" y="100"/>
                    </a:lnTo>
                    <a:lnTo>
                      <a:pt x="144" y="104"/>
                    </a:lnTo>
                    <a:lnTo>
                      <a:pt x="140" y="107"/>
                    </a:lnTo>
                    <a:lnTo>
                      <a:pt x="136" y="109"/>
                    </a:lnTo>
                    <a:lnTo>
                      <a:pt x="132" y="113"/>
                    </a:lnTo>
                    <a:lnTo>
                      <a:pt x="132" y="123"/>
                    </a:lnTo>
                    <a:lnTo>
                      <a:pt x="133" y="134"/>
                    </a:lnTo>
                    <a:lnTo>
                      <a:pt x="134" y="144"/>
                    </a:lnTo>
                    <a:lnTo>
                      <a:pt x="136" y="154"/>
                    </a:lnTo>
                    <a:lnTo>
                      <a:pt x="141" y="191"/>
                    </a:lnTo>
                    <a:lnTo>
                      <a:pt x="147" y="229"/>
                    </a:lnTo>
                    <a:lnTo>
                      <a:pt x="151" y="268"/>
                    </a:lnTo>
                    <a:lnTo>
                      <a:pt x="155" y="309"/>
                    </a:lnTo>
                    <a:lnTo>
                      <a:pt x="156" y="350"/>
                    </a:lnTo>
                    <a:lnTo>
                      <a:pt x="155" y="389"/>
                    </a:lnTo>
                    <a:lnTo>
                      <a:pt x="150" y="428"/>
                    </a:lnTo>
                    <a:lnTo>
                      <a:pt x="141" y="466"/>
                    </a:lnTo>
                    <a:lnTo>
                      <a:pt x="135" y="480"/>
                    </a:lnTo>
                    <a:lnTo>
                      <a:pt x="126" y="500"/>
                    </a:lnTo>
                    <a:lnTo>
                      <a:pt x="116" y="522"/>
                    </a:lnTo>
                    <a:lnTo>
                      <a:pt x="103" y="545"/>
                    </a:lnTo>
                    <a:lnTo>
                      <a:pt x="89" y="568"/>
                    </a:lnTo>
                    <a:lnTo>
                      <a:pt x="74" y="586"/>
                    </a:lnTo>
                    <a:lnTo>
                      <a:pt x="60" y="601"/>
                    </a:lnTo>
                    <a:lnTo>
                      <a:pt x="46" y="609"/>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25"/>
              <p:cNvSpPr>
                <a:spLocks/>
              </p:cNvSpPr>
              <p:nvPr/>
            </p:nvSpPr>
            <p:spPr bwMode="auto">
              <a:xfrm>
                <a:off x="2992" y="1146"/>
                <a:ext cx="2" cy="9"/>
              </a:xfrm>
              <a:custGeom>
                <a:avLst/>
                <a:gdLst>
                  <a:gd name="T0" fmla="*/ 0 w 7"/>
                  <a:gd name="T1" fmla="*/ 5 h 18"/>
                  <a:gd name="T2" fmla="*/ 0 w 7"/>
                  <a:gd name="T3" fmla="*/ 3 h 18"/>
                  <a:gd name="T4" fmla="*/ 0 w 7"/>
                  <a:gd name="T5" fmla="*/ 2 h 18"/>
                  <a:gd name="T6" fmla="*/ 0 w 7"/>
                  <a:gd name="T7" fmla="*/ 1 h 18"/>
                  <a:gd name="T8" fmla="*/ 0 w 7"/>
                  <a:gd name="T9" fmla="*/ 0 h 18"/>
                  <a:gd name="T10" fmla="*/ 1 w 7"/>
                  <a:gd name="T11" fmla="*/ 1 h 18"/>
                  <a:gd name="T12" fmla="*/ 1 w 7"/>
                  <a:gd name="T13" fmla="*/ 2 h 18"/>
                  <a:gd name="T14" fmla="*/ 1 w 7"/>
                  <a:gd name="T15" fmla="*/ 3 h 18"/>
                  <a:gd name="T16" fmla="*/ 1 w 7"/>
                  <a:gd name="T17" fmla="*/ 5 h 18"/>
                  <a:gd name="T18" fmla="*/ 1 w 7"/>
                  <a:gd name="T19" fmla="*/ 5 h 18"/>
                  <a:gd name="T20" fmla="*/ 0 w 7"/>
                  <a:gd name="T21" fmla="*/ 5 h 18"/>
                  <a:gd name="T22" fmla="*/ 0 w 7"/>
                  <a:gd name="T23" fmla="*/ 5 h 18"/>
                  <a:gd name="T24" fmla="*/ 0 w 7"/>
                  <a:gd name="T25" fmla="*/ 5 h 18"/>
                  <a:gd name="T26" fmla="*/ 0 w 7"/>
                  <a:gd name="T27" fmla="*/ 5 h 18"/>
                  <a:gd name="T28" fmla="*/ 0 w 7"/>
                  <a:gd name="T29" fmla="*/ 5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18"/>
                  <a:gd name="T47" fmla="*/ 7 w 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18">
                    <a:moveTo>
                      <a:pt x="3" y="17"/>
                    </a:moveTo>
                    <a:lnTo>
                      <a:pt x="0" y="12"/>
                    </a:lnTo>
                    <a:lnTo>
                      <a:pt x="0" y="10"/>
                    </a:lnTo>
                    <a:lnTo>
                      <a:pt x="1" y="5"/>
                    </a:lnTo>
                    <a:lnTo>
                      <a:pt x="4" y="0"/>
                    </a:lnTo>
                    <a:lnTo>
                      <a:pt x="6" y="4"/>
                    </a:lnTo>
                    <a:lnTo>
                      <a:pt x="7" y="8"/>
                    </a:lnTo>
                    <a:lnTo>
                      <a:pt x="7" y="12"/>
                    </a:lnTo>
                    <a:lnTo>
                      <a:pt x="7" y="17"/>
                    </a:lnTo>
                    <a:lnTo>
                      <a:pt x="6" y="18"/>
                    </a:lnTo>
                    <a:lnTo>
                      <a:pt x="4" y="18"/>
                    </a:lnTo>
                    <a:lnTo>
                      <a:pt x="3" y="17"/>
                    </a:lnTo>
                    <a:close/>
                  </a:path>
                </a:pathLst>
              </a:custGeom>
              <a:solidFill>
                <a:srgbClr val="FFE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26"/>
              <p:cNvSpPr>
                <a:spLocks/>
              </p:cNvSpPr>
              <p:nvPr/>
            </p:nvSpPr>
            <p:spPr bwMode="auto">
              <a:xfrm rot="-1858138">
                <a:off x="3149" y="836"/>
                <a:ext cx="151" cy="77"/>
              </a:xfrm>
              <a:custGeom>
                <a:avLst/>
                <a:gdLst>
                  <a:gd name="T0" fmla="*/ 15 w 332"/>
                  <a:gd name="T1" fmla="*/ 34 h 172"/>
                  <a:gd name="T2" fmla="*/ 12 w 332"/>
                  <a:gd name="T3" fmla="*/ 33 h 172"/>
                  <a:gd name="T4" fmla="*/ 8 w 332"/>
                  <a:gd name="T5" fmla="*/ 31 h 172"/>
                  <a:gd name="T6" fmla="*/ 5 w 332"/>
                  <a:gd name="T7" fmla="*/ 29 h 172"/>
                  <a:gd name="T8" fmla="*/ 1 w 332"/>
                  <a:gd name="T9" fmla="*/ 23 h 172"/>
                  <a:gd name="T10" fmla="*/ 0 w 332"/>
                  <a:gd name="T11" fmla="*/ 15 h 172"/>
                  <a:gd name="T12" fmla="*/ 0 w 332"/>
                  <a:gd name="T13" fmla="*/ 10 h 172"/>
                  <a:gd name="T14" fmla="*/ 4 w 332"/>
                  <a:gd name="T15" fmla="*/ 9 h 172"/>
                  <a:gd name="T16" fmla="*/ 7 w 332"/>
                  <a:gd name="T17" fmla="*/ 7 h 172"/>
                  <a:gd name="T18" fmla="*/ 10 w 332"/>
                  <a:gd name="T19" fmla="*/ 5 h 172"/>
                  <a:gd name="T20" fmla="*/ 13 w 332"/>
                  <a:gd name="T21" fmla="*/ 2 h 172"/>
                  <a:gd name="T22" fmla="*/ 15 w 332"/>
                  <a:gd name="T23" fmla="*/ 0 h 172"/>
                  <a:gd name="T24" fmla="*/ 20 w 332"/>
                  <a:gd name="T25" fmla="*/ 2 h 172"/>
                  <a:gd name="T26" fmla="*/ 26 w 332"/>
                  <a:gd name="T27" fmla="*/ 6 h 172"/>
                  <a:gd name="T28" fmla="*/ 33 w 332"/>
                  <a:gd name="T29" fmla="*/ 9 h 172"/>
                  <a:gd name="T30" fmla="*/ 41 w 332"/>
                  <a:gd name="T31" fmla="*/ 12 h 172"/>
                  <a:gd name="T32" fmla="*/ 46 w 332"/>
                  <a:gd name="T33" fmla="*/ 13 h 172"/>
                  <a:gd name="T34" fmla="*/ 50 w 332"/>
                  <a:gd name="T35" fmla="*/ 12 h 172"/>
                  <a:gd name="T36" fmla="*/ 52 w 332"/>
                  <a:gd name="T37" fmla="*/ 10 h 172"/>
                  <a:gd name="T38" fmla="*/ 54 w 332"/>
                  <a:gd name="T39" fmla="*/ 8 h 172"/>
                  <a:gd name="T40" fmla="*/ 57 w 332"/>
                  <a:gd name="T41" fmla="*/ 4 h 172"/>
                  <a:gd name="T42" fmla="*/ 60 w 332"/>
                  <a:gd name="T43" fmla="*/ 1 h 172"/>
                  <a:gd name="T44" fmla="*/ 63 w 332"/>
                  <a:gd name="T45" fmla="*/ 2 h 172"/>
                  <a:gd name="T46" fmla="*/ 66 w 332"/>
                  <a:gd name="T47" fmla="*/ 4 h 172"/>
                  <a:gd name="T48" fmla="*/ 69 w 332"/>
                  <a:gd name="T49" fmla="*/ 6 h 172"/>
                  <a:gd name="T50" fmla="*/ 67 w 332"/>
                  <a:gd name="T51" fmla="*/ 11 h 172"/>
                  <a:gd name="T52" fmla="*/ 66 w 332"/>
                  <a:gd name="T53" fmla="*/ 13 h 172"/>
                  <a:gd name="T54" fmla="*/ 65 w 332"/>
                  <a:gd name="T55" fmla="*/ 17 h 172"/>
                  <a:gd name="T56" fmla="*/ 63 w 332"/>
                  <a:gd name="T57" fmla="*/ 18 h 172"/>
                  <a:gd name="T58" fmla="*/ 61 w 332"/>
                  <a:gd name="T59" fmla="*/ 18 h 172"/>
                  <a:gd name="T60" fmla="*/ 60 w 332"/>
                  <a:gd name="T61" fmla="*/ 18 h 172"/>
                  <a:gd name="T62" fmla="*/ 58 w 332"/>
                  <a:gd name="T63" fmla="*/ 19 h 172"/>
                  <a:gd name="T64" fmla="*/ 55 w 332"/>
                  <a:gd name="T65" fmla="*/ 21 h 172"/>
                  <a:gd name="T66" fmla="*/ 55 w 332"/>
                  <a:gd name="T67" fmla="*/ 21 h 172"/>
                  <a:gd name="T68" fmla="*/ 51 w 332"/>
                  <a:gd name="T69" fmla="*/ 23 h 172"/>
                  <a:gd name="T70" fmla="*/ 50 w 332"/>
                  <a:gd name="T71" fmla="*/ 23 h 172"/>
                  <a:gd name="T72" fmla="*/ 46 w 332"/>
                  <a:gd name="T73" fmla="*/ 26 h 172"/>
                  <a:gd name="T74" fmla="*/ 41 w 332"/>
                  <a:gd name="T75" fmla="*/ 25 h 172"/>
                  <a:gd name="T76" fmla="*/ 37 w 332"/>
                  <a:gd name="T77" fmla="*/ 21 h 172"/>
                  <a:gd name="T78" fmla="*/ 32 w 332"/>
                  <a:gd name="T79" fmla="*/ 19 h 172"/>
                  <a:gd name="T80" fmla="*/ 29 w 332"/>
                  <a:gd name="T81" fmla="*/ 21 h 172"/>
                  <a:gd name="T82" fmla="*/ 27 w 332"/>
                  <a:gd name="T83" fmla="*/ 26 h 172"/>
                  <a:gd name="T84" fmla="*/ 26 w 332"/>
                  <a:gd name="T85" fmla="*/ 29 h 172"/>
                  <a:gd name="T86" fmla="*/ 23 w 332"/>
                  <a:gd name="T87" fmla="*/ 32 h 172"/>
                  <a:gd name="T88" fmla="*/ 20 w 332"/>
                  <a:gd name="T89" fmla="*/ 34 h 172"/>
                  <a:gd name="T90" fmla="*/ 19 w 332"/>
                  <a:gd name="T91" fmla="*/ 34 h 172"/>
                  <a:gd name="T92" fmla="*/ 18 w 332"/>
                  <a:gd name="T93" fmla="*/ 34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2"/>
                  <a:gd name="T142" fmla="*/ 0 h 172"/>
                  <a:gd name="T143" fmla="*/ 332 w 332"/>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2" h="172">
                    <a:moveTo>
                      <a:pt x="87" y="172"/>
                    </a:moveTo>
                    <a:lnTo>
                      <a:pt x="75" y="170"/>
                    </a:lnTo>
                    <a:lnTo>
                      <a:pt x="66" y="167"/>
                    </a:lnTo>
                    <a:lnTo>
                      <a:pt x="57" y="165"/>
                    </a:lnTo>
                    <a:lnTo>
                      <a:pt x="47" y="160"/>
                    </a:lnTo>
                    <a:lnTo>
                      <a:pt x="39" y="155"/>
                    </a:lnTo>
                    <a:lnTo>
                      <a:pt x="32" y="150"/>
                    </a:lnTo>
                    <a:lnTo>
                      <a:pt x="24" y="144"/>
                    </a:lnTo>
                    <a:lnTo>
                      <a:pt x="17" y="137"/>
                    </a:lnTo>
                    <a:lnTo>
                      <a:pt x="6" y="116"/>
                    </a:lnTo>
                    <a:lnTo>
                      <a:pt x="1" y="97"/>
                    </a:lnTo>
                    <a:lnTo>
                      <a:pt x="0" y="75"/>
                    </a:lnTo>
                    <a:lnTo>
                      <a:pt x="0" y="51"/>
                    </a:lnTo>
                    <a:lnTo>
                      <a:pt x="2" y="50"/>
                    </a:lnTo>
                    <a:lnTo>
                      <a:pt x="9" y="48"/>
                    </a:lnTo>
                    <a:lnTo>
                      <a:pt x="17" y="45"/>
                    </a:lnTo>
                    <a:lnTo>
                      <a:pt x="28" y="39"/>
                    </a:lnTo>
                    <a:lnTo>
                      <a:pt x="32" y="36"/>
                    </a:lnTo>
                    <a:lnTo>
                      <a:pt x="38" y="30"/>
                    </a:lnTo>
                    <a:lnTo>
                      <a:pt x="46" y="24"/>
                    </a:lnTo>
                    <a:lnTo>
                      <a:pt x="54" y="17"/>
                    </a:lnTo>
                    <a:lnTo>
                      <a:pt x="62" y="12"/>
                    </a:lnTo>
                    <a:lnTo>
                      <a:pt x="69" y="6"/>
                    </a:lnTo>
                    <a:lnTo>
                      <a:pt x="75" y="2"/>
                    </a:lnTo>
                    <a:lnTo>
                      <a:pt x="80" y="0"/>
                    </a:lnTo>
                    <a:lnTo>
                      <a:pt x="95" y="12"/>
                    </a:lnTo>
                    <a:lnTo>
                      <a:pt x="111" y="22"/>
                    </a:lnTo>
                    <a:lnTo>
                      <a:pt x="127" y="32"/>
                    </a:lnTo>
                    <a:lnTo>
                      <a:pt x="143" y="40"/>
                    </a:lnTo>
                    <a:lnTo>
                      <a:pt x="161" y="47"/>
                    </a:lnTo>
                    <a:lnTo>
                      <a:pt x="179" y="54"/>
                    </a:lnTo>
                    <a:lnTo>
                      <a:pt x="197" y="59"/>
                    </a:lnTo>
                    <a:lnTo>
                      <a:pt x="217" y="63"/>
                    </a:lnTo>
                    <a:lnTo>
                      <a:pt x="225" y="62"/>
                    </a:lnTo>
                    <a:lnTo>
                      <a:pt x="232" y="61"/>
                    </a:lnTo>
                    <a:lnTo>
                      <a:pt x="239" y="59"/>
                    </a:lnTo>
                    <a:lnTo>
                      <a:pt x="244" y="54"/>
                    </a:lnTo>
                    <a:lnTo>
                      <a:pt x="250" y="51"/>
                    </a:lnTo>
                    <a:lnTo>
                      <a:pt x="256" y="45"/>
                    </a:lnTo>
                    <a:lnTo>
                      <a:pt x="262" y="39"/>
                    </a:lnTo>
                    <a:lnTo>
                      <a:pt x="267" y="32"/>
                    </a:lnTo>
                    <a:lnTo>
                      <a:pt x="277" y="18"/>
                    </a:lnTo>
                    <a:lnTo>
                      <a:pt x="284" y="10"/>
                    </a:lnTo>
                    <a:lnTo>
                      <a:pt x="290" y="6"/>
                    </a:lnTo>
                    <a:lnTo>
                      <a:pt x="296" y="6"/>
                    </a:lnTo>
                    <a:lnTo>
                      <a:pt x="303" y="8"/>
                    </a:lnTo>
                    <a:lnTo>
                      <a:pt x="310" y="13"/>
                    </a:lnTo>
                    <a:lnTo>
                      <a:pt x="320" y="18"/>
                    </a:lnTo>
                    <a:lnTo>
                      <a:pt x="332" y="24"/>
                    </a:lnTo>
                    <a:lnTo>
                      <a:pt x="331" y="31"/>
                    </a:lnTo>
                    <a:lnTo>
                      <a:pt x="326" y="43"/>
                    </a:lnTo>
                    <a:lnTo>
                      <a:pt x="323" y="54"/>
                    </a:lnTo>
                    <a:lnTo>
                      <a:pt x="320" y="62"/>
                    </a:lnTo>
                    <a:lnTo>
                      <a:pt x="319" y="67"/>
                    </a:lnTo>
                    <a:lnTo>
                      <a:pt x="318" y="75"/>
                    </a:lnTo>
                    <a:lnTo>
                      <a:pt x="316" y="84"/>
                    </a:lnTo>
                    <a:lnTo>
                      <a:pt x="312" y="90"/>
                    </a:lnTo>
                    <a:lnTo>
                      <a:pt x="305" y="90"/>
                    </a:lnTo>
                    <a:lnTo>
                      <a:pt x="301" y="89"/>
                    </a:lnTo>
                    <a:lnTo>
                      <a:pt x="295" y="89"/>
                    </a:lnTo>
                    <a:lnTo>
                      <a:pt x="290" y="89"/>
                    </a:lnTo>
                    <a:lnTo>
                      <a:pt x="287" y="90"/>
                    </a:lnTo>
                    <a:lnTo>
                      <a:pt x="282" y="92"/>
                    </a:lnTo>
                    <a:lnTo>
                      <a:pt x="279" y="96"/>
                    </a:lnTo>
                    <a:lnTo>
                      <a:pt x="274" y="102"/>
                    </a:lnTo>
                    <a:lnTo>
                      <a:pt x="269" y="104"/>
                    </a:lnTo>
                    <a:lnTo>
                      <a:pt x="265" y="105"/>
                    </a:lnTo>
                    <a:lnTo>
                      <a:pt x="263" y="108"/>
                    </a:lnTo>
                    <a:lnTo>
                      <a:pt x="258" y="113"/>
                    </a:lnTo>
                    <a:lnTo>
                      <a:pt x="248" y="113"/>
                    </a:lnTo>
                    <a:lnTo>
                      <a:pt x="242" y="113"/>
                    </a:lnTo>
                    <a:lnTo>
                      <a:pt x="239" y="116"/>
                    </a:lnTo>
                    <a:lnTo>
                      <a:pt x="236" y="126"/>
                    </a:lnTo>
                    <a:lnTo>
                      <a:pt x="222" y="132"/>
                    </a:lnTo>
                    <a:lnTo>
                      <a:pt x="210" y="131"/>
                    </a:lnTo>
                    <a:lnTo>
                      <a:pt x="198" y="126"/>
                    </a:lnTo>
                    <a:lnTo>
                      <a:pt x="188" y="116"/>
                    </a:lnTo>
                    <a:lnTo>
                      <a:pt x="178" y="106"/>
                    </a:lnTo>
                    <a:lnTo>
                      <a:pt x="167" y="98"/>
                    </a:lnTo>
                    <a:lnTo>
                      <a:pt x="157" y="94"/>
                    </a:lnTo>
                    <a:lnTo>
                      <a:pt x="145" y="98"/>
                    </a:lnTo>
                    <a:lnTo>
                      <a:pt x="140" y="107"/>
                    </a:lnTo>
                    <a:lnTo>
                      <a:pt x="136" y="116"/>
                    </a:lnTo>
                    <a:lnTo>
                      <a:pt x="133" y="127"/>
                    </a:lnTo>
                    <a:lnTo>
                      <a:pt x="129" y="136"/>
                    </a:lnTo>
                    <a:lnTo>
                      <a:pt x="126" y="145"/>
                    </a:lnTo>
                    <a:lnTo>
                      <a:pt x="120" y="154"/>
                    </a:lnTo>
                    <a:lnTo>
                      <a:pt x="113" y="161"/>
                    </a:lnTo>
                    <a:lnTo>
                      <a:pt x="104" y="168"/>
                    </a:lnTo>
                    <a:lnTo>
                      <a:pt x="99" y="168"/>
                    </a:lnTo>
                    <a:lnTo>
                      <a:pt x="95" y="168"/>
                    </a:lnTo>
                    <a:lnTo>
                      <a:pt x="90" y="169"/>
                    </a:lnTo>
                    <a:lnTo>
                      <a:pt x="87" y="172"/>
                    </a:lnTo>
                    <a:close/>
                  </a:path>
                </a:pathLst>
              </a:custGeom>
              <a:solidFill>
                <a:srgbClr val="FFD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27"/>
              <p:cNvSpPr>
                <a:spLocks/>
              </p:cNvSpPr>
              <p:nvPr/>
            </p:nvSpPr>
            <p:spPr bwMode="auto">
              <a:xfrm rot="-1886902">
                <a:off x="3138" y="764"/>
                <a:ext cx="144" cy="102"/>
              </a:xfrm>
              <a:custGeom>
                <a:avLst/>
                <a:gdLst>
                  <a:gd name="T0" fmla="*/ 34 w 316"/>
                  <a:gd name="T1" fmla="*/ 46 h 224"/>
                  <a:gd name="T2" fmla="*/ 32 w 316"/>
                  <a:gd name="T3" fmla="*/ 46 h 224"/>
                  <a:gd name="T4" fmla="*/ 30 w 316"/>
                  <a:gd name="T5" fmla="*/ 46 h 224"/>
                  <a:gd name="T6" fmla="*/ 27 w 316"/>
                  <a:gd name="T7" fmla="*/ 45 h 224"/>
                  <a:gd name="T8" fmla="*/ 25 w 316"/>
                  <a:gd name="T9" fmla="*/ 44 h 224"/>
                  <a:gd name="T10" fmla="*/ 22 w 316"/>
                  <a:gd name="T11" fmla="*/ 44 h 224"/>
                  <a:gd name="T12" fmla="*/ 21 w 316"/>
                  <a:gd name="T13" fmla="*/ 42 h 224"/>
                  <a:gd name="T14" fmla="*/ 19 w 316"/>
                  <a:gd name="T15" fmla="*/ 41 h 224"/>
                  <a:gd name="T16" fmla="*/ 17 w 316"/>
                  <a:gd name="T17" fmla="*/ 40 h 224"/>
                  <a:gd name="T18" fmla="*/ 14 w 316"/>
                  <a:gd name="T19" fmla="*/ 39 h 224"/>
                  <a:gd name="T20" fmla="*/ 11 w 316"/>
                  <a:gd name="T21" fmla="*/ 37 h 224"/>
                  <a:gd name="T22" fmla="*/ 8 w 316"/>
                  <a:gd name="T23" fmla="*/ 35 h 224"/>
                  <a:gd name="T24" fmla="*/ 5 w 316"/>
                  <a:gd name="T25" fmla="*/ 32 h 224"/>
                  <a:gd name="T26" fmla="*/ 3 w 316"/>
                  <a:gd name="T27" fmla="*/ 29 h 224"/>
                  <a:gd name="T28" fmla="*/ 1 w 316"/>
                  <a:gd name="T29" fmla="*/ 26 h 224"/>
                  <a:gd name="T30" fmla="*/ 0 w 316"/>
                  <a:gd name="T31" fmla="*/ 23 h 224"/>
                  <a:gd name="T32" fmla="*/ 0 w 316"/>
                  <a:gd name="T33" fmla="*/ 20 h 224"/>
                  <a:gd name="T34" fmla="*/ 2 w 316"/>
                  <a:gd name="T35" fmla="*/ 17 h 224"/>
                  <a:gd name="T36" fmla="*/ 4 w 316"/>
                  <a:gd name="T37" fmla="*/ 14 h 224"/>
                  <a:gd name="T38" fmla="*/ 6 w 316"/>
                  <a:gd name="T39" fmla="*/ 12 h 224"/>
                  <a:gd name="T40" fmla="*/ 8 w 316"/>
                  <a:gd name="T41" fmla="*/ 10 h 224"/>
                  <a:gd name="T42" fmla="*/ 10 w 316"/>
                  <a:gd name="T43" fmla="*/ 8 h 224"/>
                  <a:gd name="T44" fmla="*/ 13 w 316"/>
                  <a:gd name="T45" fmla="*/ 6 h 224"/>
                  <a:gd name="T46" fmla="*/ 16 w 316"/>
                  <a:gd name="T47" fmla="*/ 5 h 224"/>
                  <a:gd name="T48" fmla="*/ 19 w 316"/>
                  <a:gd name="T49" fmla="*/ 3 h 224"/>
                  <a:gd name="T50" fmla="*/ 22 w 316"/>
                  <a:gd name="T51" fmla="*/ 2 h 224"/>
                  <a:gd name="T52" fmla="*/ 26 w 316"/>
                  <a:gd name="T53" fmla="*/ 1 h 224"/>
                  <a:gd name="T54" fmla="*/ 29 w 316"/>
                  <a:gd name="T55" fmla="*/ 0 h 224"/>
                  <a:gd name="T56" fmla="*/ 32 w 316"/>
                  <a:gd name="T57" fmla="*/ 0 h 224"/>
                  <a:gd name="T58" fmla="*/ 35 w 316"/>
                  <a:gd name="T59" fmla="*/ 0 h 224"/>
                  <a:gd name="T60" fmla="*/ 38 w 316"/>
                  <a:gd name="T61" fmla="*/ 0 h 224"/>
                  <a:gd name="T62" fmla="*/ 42 w 316"/>
                  <a:gd name="T63" fmla="*/ 0 h 224"/>
                  <a:gd name="T64" fmla="*/ 45 w 316"/>
                  <a:gd name="T65" fmla="*/ 0 h 224"/>
                  <a:gd name="T66" fmla="*/ 51 w 316"/>
                  <a:gd name="T67" fmla="*/ 3 h 224"/>
                  <a:gd name="T68" fmla="*/ 57 w 316"/>
                  <a:gd name="T69" fmla="*/ 6 h 224"/>
                  <a:gd name="T70" fmla="*/ 61 w 316"/>
                  <a:gd name="T71" fmla="*/ 10 h 224"/>
                  <a:gd name="T72" fmla="*/ 63 w 316"/>
                  <a:gd name="T73" fmla="*/ 14 h 224"/>
                  <a:gd name="T74" fmla="*/ 65 w 316"/>
                  <a:gd name="T75" fmla="*/ 20 h 224"/>
                  <a:gd name="T76" fmla="*/ 66 w 316"/>
                  <a:gd name="T77" fmla="*/ 25 h 224"/>
                  <a:gd name="T78" fmla="*/ 65 w 316"/>
                  <a:gd name="T79" fmla="*/ 31 h 224"/>
                  <a:gd name="T80" fmla="*/ 63 w 316"/>
                  <a:gd name="T81" fmla="*/ 38 h 224"/>
                  <a:gd name="T82" fmla="*/ 62 w 316"/>
                  <a:gd name="T83" fmla="*/ 39 h 224"/>
                  <a:gd name="T84" fmla="*/ 60 w 316"/>
                  <a:gd name="T85" fmla="*/ 39 h 224"/>
                  <a:gd name="T86" fmla="*/ 58 w 316"/>
                  <a:gd name="T87" fmla="*/ 38 h 224"/>
                  <a:gd name="T88" fmla="*/ 56 w 316"/>
                  <a:gd name="T89" fmla="*/ 37 h 224"/>
                  <a:gd name="T90" fmla="*/ 54 w 316"/>
                  <a:gd name="T91" fmla="*/ 36 h 224"/>
                  <a:gd name="T92" fmla="*/ 52 w 316"/>
                  <a:gd name="T93" fmla="*/ 35 h 224"/>
                  <a:gd name="T94" fmla="*/ 50 w 316"/>
                  <a:gd name="T95" fmla="*/ 34 h 224"/>
                  <a:gd name="T96" fmla="*/ 49 w 316"/>
                  <a:gd name="T97" fmla="*/ 34 h 224"/>
                  <a:gd name="T98" fmla="*/ 48 w 316"/>
                  <a:gd name="T99" fmla="*/ 35 h 224"/>
                  <a:gd name="T100" fmla="*/ 47 w 316"/>
                  <a:gd name="T101" fmla="*/ 37 h 224"/>
                  <a:gd name="T102" fmla="*/ 45 w 316"/>
                  <a:gd name="T103" fmla="*/ 39 h 224"/>
                  <a:gd name="T104" fmla="*/ 44 w 316"/>
                  <a:gd name="T105" fmla="*/ 41 h 224"/>
                  <a:gd name="T106" fmla="*/ 41 w 316"/>
                  <a:gd name="T107" fmla="*/ 43 h 224"/>
                  <a:gd name="T108" fmla="*/ 40 w 316"/>
                  <a:gd name="T109" fmla="*/ 45 h 224"/>
                  <a:gd name="T110" fmla="*/ 38 w 316"/>
                  <a:gd name="T111" fmla="*/ 46 h 224"/>
                  <a:gd name="T112" fmla="*/ 36 w 316"/>
                  <a:gd name="T113" fmla="*/ 46 h 224"/>
                  <a:gd name="T114" fmla="*/ 36 w 316"/>
                  <a:gd name="T115" fmla="*/ 46 h 224"/>
                  <a:gd name="T116" fmla="*/ 35 w 316"/>
                  <a:gd name="T117" fmla="*/ 46 h 224"/>
                  <a:gd name="T118" fmla="*/ 35 w 316"/>
                  <a:gd name="T119" fmla="*/ 46 h 224"/>
                  <a:gd name="T120" fmla="*/ 34 w 316"/>
                  <a:gd name="T121" fmla="*/ 46 h 224"/>
                  <a:gd name="T122" fmla="*/ 34 w 316"/>
                  <a:gd name="T123" fmla="*/ 46 h 224"/>
                  <a:gd name="T124" fmla="*/ 34 w 316"/>
                  <a:gd name="T125" fmla="*/ 46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
                  <a:gd name="T190" fmla="*/ 0 h 224"/>
                  <a:gd name="T191" fmla="*/ 316 w 316"/>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 h="224">
                    <a:moveTo>
                      <a:pt x="165" y="224"/>
                    </a:moveTo>
                    <a:lnTo>
                      <a:pt x="154" y="222"/>
                    </a:lnTo>
                    <a:lnTo>
                      <a:pt x="143" y="220"/>
                    </a:lnTo>
                    <a:lnTo>
                      <a:pt x="131" y="217"/>
                    </a:lnTo>
                    <a:lnTo>
                      <a:pt x="120" y="214"/>
                    </a:lnTo>
                    <a:lnTo>
                      <a:pt x="108" y="210"/>
                    </a:lnTo>
                    <a:lnTo>
                      <a:pt x="98" y="205"/>
                    </a:lnTo>
                    <a:lnTo>
                      <a:pt x="89" y="200"/>
                    </a:lnTo>
                    <a:lnTo>
                      <a:pt x="81" y="193"/>
                    </a:lnTo>
                    <a:lnTo>
                      <a:pt x="67" y="186"/>
                    </a:lnTo>
                    <a:lnTo>
                      <a:pt x="52" y="177"/>
                    </a:lnTo>
                    <a:lnTo>
                      <a:pt x="38" y="166"/>
                    </a:lnTo>
                    <a:lnTo>
                      <a:pt x="27" y="153"/>
                    </a:lnTo>
                    <a:lnTo>
                      <a:pt x="15" y="139"/>
                    </a:lnTo>
                    <a:lnTo>
                      <a:pt x="7" y="125"/>
                    </a:lnTo>
                    <a:lnTo>
                      <a:pt x="2" y="110"/>
                    </a:lnTo>
                    <a:lnTo>
                      <a:pt x="0" y="95"/>
                    </a:lnTo>
                    <a:lnTo>
                      <a:pt x="8" y="81"/>
                    </a:lnTo>
                    <a:lnTo>
                      <a:pt x="17" y="69"/>
                    </a:lnTo>
                    <a:lnTo>
                      <a:pt x="28" y="57"/>
                    </a:lnTo>
                    <a:lnTo>
                      <a:pt x="39" y="46"/>
                    </a:lnTo>
                    <a:lnTo>
                      <a:pt x="51" y="37"/>
                    </a:lnTo>
                    <a:lnTo>
                      <a:pt x="63" y="29"/>
                    </a:lnTo>
                    <a:lnTo>
                      <a:pt x="77" y="22"/>
                    </a:lnTo>
                    <a:lnTo>
                      <a:pt x="92" y="16"/>
                    </a:lnTo>
                    <a:lnTo>
                      <a:pt x="107" y="10"/>
                    </a:lnTo>
                    <a:lnTo>
                      <a:pt x="122" y="7"/>
                    </a:lnTo>
                    <a:lnTo>
                      <a:pt x="138" y="3"/>
                    </a:lnTo>
                    <a:lnTo>
                      <a:pt x="153" y="1"/>
                    </a:lnTo>
                    <a:lnTo>
                      <a:pt x="169" y="0"/>
                    </a:lnTo>
                    <a:lnTo>
                      <a:pt x="185" y="0"/>
                    </a:lnTo>
                    <a:lnTo>
                      <a:pt x="202" y="1"/>
                    </a:lnTo>
                    <a:lnTo>
                      <a:pt x="218" y="2"/>
                    </a:lnTo>
                    <a:lnTo>
                      <a:pt x="248" y="14"/>
                    </a:lnTo>
                    <a:lnTo>
                      <a:pt x="272" y="30"/>
                    </a:lnTo>
                    <a:lnTo>
                      <a:pt x="291" y="48"/>
                    </a:lnTo>
                    <a:lnTo>
                      <a:pt x="305" y="69"/>
                    </a:lnTo>
                    <a:lnTo>
                      <a:pt x="313" y="94"/>
                    </a:lnTo>
                    <a:lnTo>
                      <a:pt x="316" y="121"/>
                    </a:lnTo>
                    <a:lnTo>
                      <a:pt x="312" y="151"/>
                    </a:lnTo>
                    <a:lnTo>
                      <a:pt x="303" y="182"/>
                    </a:lnTo>
                    <a:lnTo>
                      <a:pt x="296" y="186"/>
                    </a:lnTo>
                    <a:lnTo>
                      <a:pt x="288" y="186"/>
                    </a:lnTo>
                    <a:lnTo>
                      <a:pt x="279" y="184"/>
                    </a:lnTo>
                    <a:lnTo>
                      <a:pt x="268" y="178"/>
                    </a:lnTo>
                    <a:lnTo>
                      <a:pt x="259" y="172"/>
                    </a:lnTo>
                    <a:lnTo>
                      <a:pt x="250" y="168"/>
                    </a:lnTo>
                    <a:lnTo>
                      <a:pt x="242" y="163"/>
                    </a:lnTo>
                    <a:lnTo>
                      <a:pt x="236" y="162"/>
                    </a:lnTo>
                    <a:lnTo>
                      <a:pt x="232" y="169"/>
                    </a:lnTo>
                    <a:lnTo>
                      <a:pt x="225" y="178"/>
                    </a:lnTo>
                    <a:lnTo>
                      <a:pt x="218" y="187"/>
                    </a:lnTo>
                    <a:lnTo>
                      <a:pt x="210" y="198"/>
                    </a:lnTo>
                    <a:lnTo>
                      <a:pt x="200" y="207"/>
                    </a:lnTo>
                    <a:lnTo>
                      <a:pt x="192" y="215"/>
                    </a:lnTo>
                    <a:lnTo>
                      <a:pt x="183" y="221"/>
                    </a:lnTo>
                    <a:lnTo>
                      <a:pt x="176" y="224"/>
                    </a:lnTo>
                    <a:lnTo>
                      <a:pt x="173" y="224"/>
                    </a:lnTo>
                    <a:lnTo>
                      <a:pt x="170" y="224"/>
                    </a:lnTo>
                    <a:lnTo>
                      <a:pt x="167" y="224"/>
                    </a:lnTo>
                    <a:lnTo>
                      <a:pt x="165" y="224"/>
                    </a:lnTo>
                    <a:close/>
                  </a:path>
                </a:pathLst>
              </a:custGeom>
              <a:solidFill>
                <a:srgbClr val="A56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 name="Picture 28" descr="j029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984375"/>
              <a:ext cx="10080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9"/>
            <p:cNvSpPr>
              <a:spLocks noChangeArrowheads="1"/>
            </p:cNvSpPr>
            <p:nvPr/>
          </p:nvSpPr>
          <p:spPr bwMode="auto">
            <a:xfrm>
              <a:off x="2339975" y="1844675"/>
              <a:ext cx="720725" cy="501650"/>
            </a:xfrm>
            <a:custGeom>
              <a:avLst/>
              <a:gdLst>
                <a:gd name="T0" fmla="*/ 601814500 w 21600"/>
                <a:gd name="T1" fmla="*/ 0 h 21600"/>
                <a:gd name="T2" fmla="*/ 0 w 21600"/>
                <a:gd name="T3" fmla="*/ 135289707 h 21600"/>
                <a:gd name="T4" fmla="*/ 601814500 w 21600"/>
                <a:gd name="T5" fmla="*/ 270579415 h 21600"/>
                <a:gd name="T6" fmla="*/ 802418889 w 21600"/>
                <a:gd name="T7" fmla="*/ 13528970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9525">
              <a:solidFill>
                <a:schemeClr val="tx1"/>
              </a:solidFill>
              <a:miter lim="800000"/>
              <a:headEnd/>
              <a:tailEnd/>
            </a:ln>
          </p:spPr>
          <p:txBody>
            <a:bodyPr wrap="none" anchor="ctr"/>
            <a:lstStyle/>
            <a:p>
              <a:endParaRPr lang="en-US"/>
            </a:p>
          </p:txBody>
        </p:sp>
        <p:sp>
          <p:nvSpPr>
            <p:cNvPr id="11" name="AutoShape 30"/>
            <p:cNvSpPr>
              <a:spLocks noChangeArrowheads="1"/>
            </p:cNvSpPr>
            <p:nvPr/>
          </p:nvSpPr>
          <p:spPr bwMode="auto">
            <a:xfrm rot="5400000">
              <a:off x="7375525" y="3609975"/>
              <a:ext cx="417513" cy="512763"/>
            </a:xfrm>
            <a:custGeom>
              <a:avLst/>
              <a:gdLst>
                <a:gd name="T0" fmla="*/ 117434651 w 21600"/>
                <a:gd name="T1" fmla="*/ 0 h 21600"/>
                <a:gd name="T2" fmla="*/ 0 w 21600"/>
                <a:gd name="T3" fmla="*/ 144481795 h 21600"/>
                <a:gd name="T4" fmla="*/ 117434651 w 21600"/>
                <a:gd name="T5" fmla="*/ 288963021 h 21600"/>
                <a:gd name="T6" fmla="*/ 155992040 w 21600"/>
                <a:gd name="T7" fmla="*/ 144481795 h 21600"/>
                <a:gd name="T8" fmla="*/ 17694720 60000 65536"/>
                <a:gd name="T9" fmla="*/ 11796480 60000 65536"/>
                <a:gd name="T10" fmla="*/ 5898240 60000 65536"/>
                <a:gd name="T11" fmla="*/ 0 60000 65536"/>
                <a:gd name="T12" fmla="*/ 3375 w 21600"/>
                <a:gd name="T13" fmla="*/ 6152 h 21600"/>
                <a:gd name="T14" fmla="*/ 19302 w 21600"/>
                <a:gd name="T15" fmla="*/ 15448 h 21600"/>
              </a:gdLst>
              <a:ahLst/>
              <a:cxnLst>
                <a:cxn ang="T8">
                  <a:pos x="T0" y="T1"/>
                </a:cxn>
                <a:cxn ang="T9">
                  <a:pos x="T2" y="T3"/>
                </a:cxn>
                <a:cxn ang="T10">
                  <a:pos x="T4" y="T5"/>
                </a:cxn>
                <a:cxn ang="T11">
                  <a:pos x="T6" y="T7"/>
                </a:cxn>
              </a:cxnLst>
              <a:rect l="T12" t="T13" r="T14" b="T15"/>
              <a:pathLst>
                <a:path w="21600" h="21600">
                  <a:moveTo>
                    <a:pt x="16261" y="0"/>
                  </a:moveTo>
                  <a:lnTo>
                    <a:pt x="16261" y="6152"/>
                  </a:lnTo>
                  <a:lnTo>
                    <a:pt x="3375" y="6152"/>
                  </a:lnTo>
                  <a:lnTo>
                    <a:pt x="3375" y="15448"/>
                  </a:lnTo>
                  <a:lnTo>
                    <a:pt x="16261" y="15448"/>
                  </a:lnTo>
                  <a:lnTo>
                    <a:pt x="16261" y="21600"/>
                  </a:lnTo>
                  <a:lnTo>
                    <a:pt x="21600" y="10800"/>
                  </a:lnTo>
                  <a:close/>
                </a:path>
                <a:path w="21600" h="21600">
                  <a:moveTo>
                    <a:pt x="1350" y="6152"/>
                  </a:moveTo>
                  <a:lnTo>
                    <a:pt x="1350" y="15448"/>
                  </a:lnTo>
                  <a:lnTo>
                    <a:pt x="2700" y="15448"/>
                  </a:lnTo>
                  <a:lnTo>
                    <a:pt x="2700" y="6152"/>
                  </a:lnTo>
                  <a:close/>
                </a:path>
                <a:path w="21600" h="21600">
                  <a:moveTo>
                    <a:pt x="0" y="6152"/>
                  </a:moveTo>
                  <a:lnTo>
                    <a:pt x="0" y="15448"/>
                  </a:lnTo>
                  <a:lnTo>
                    <a:pt x="675" y="15448"/>
                  </a:lnTo>
                  <a:lnTo>
                    <a:pt x="675" y="6152"/>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2" name="Text Box 31"/>
            <p:cNvSpPr txBox="1">
              <a:spLocks noChangeArrowheads="1"/>
            </p:cNvSpPr>
            <p:nvPr/>
          </p:nvSpPr>
          <p:spPr bwMode="auto">
            <a:xfrm>
              <a:off x="395288" y="2781300"/>
              <a:ext cx="2239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1000">
                  <a:latin typeface="Comic Sans MS" charset="0"/>
                </a:rPr>
                <a:t>REQUIREMENT OF TESTING :</a:t>
              </a:r>
              <a:endParaRPr lang="en-US" sz="1000">
                <a:latin typeface="Comic Sans MS" charset="0"/>
              </a:endParaRPr>
            </a:p>
          </p:txBody>
        </p:sp>
        <p:pic>
          <p:nvPicPr>
            <p:cNvPr id="13" name="Picture 33" descr="iq_big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300" y="2006600"/>
              <a:ext cx="133191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4"/>
            <p:cNvSpPr txBox="1">
              <a:spLocks noChangeArrowheads="1"/>
            </p:cNvSpPr>
            <p:nvPr/>
          </p:nvSpPr>
          <p:spPr bwMode="auto">
            <a:xfrm>
              <a:off x="6588125" y="3136900"/>
              <a:ext cx="1878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1000">
                  <a:latin typeface="Comic Sans MS" charset="0"/>
                </a:rPr>
                <a:t>DEVICE TESTING</a:t>
              </a:r>
              <a:endParaRPr lang="en-US" sz="1000">
                <a:latin typeface="Comic Sans MS" charset="0"/>
              </a:endParaRPr>
            </a:p>
          </p:txBody>
        </p:sp>
        <p:sp>
          <p:nvSpPr>
            <p:cNvPr id="15" name="AutoShape 35"/>
            <p:cNvSpPr>
              <a:spLocks noChangeArrowheads="1"/>
            </p:cNvSpPr>
            <p:nvPr/>
          </p:nvSpPr>
          <p:spPr bwMode="auto">
            <a:xfrm flipH="1">
              <a:off x="5419725" y="4648200"/>
              <a:ext cx="730250" cy="501650"/>
            </a:xfrm>
            <a:custGeom>
              <a:avLst/>
              <a:gdLst>
                <a:gd name="T0" fmla="*/ 625990899 w 21600"/>
                <a:gd name="T1" fmla="*/ 0 h 21600"/>
                <a:gd name="T2" fmla="*/ 0 w 21600"/>
                <a:gd name="T3" fmla="*/ 135289707 h 21600"/>
                <a:gd name="T4" fmla="*/ 625990899 w 21600"/>
                <a:gd name="T5" fmla="*/ 270579415 h 21600"/>
                <a:gd name="T6" fmla="*/ 834655163 w 21600"/>
                <a:gd name="T7" fmla="*/ 13528970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99FF"/>
            </a:solidFill>
            <a:ln w="9525">
              <a:solidFill>
                <a:schemeClr val="tx1"/>
              </a:solidFill>
              <a:miter lim="800000"/>
              <a:headEnd/>
              <a:tailEnd/>
            </a:ln>
          </p:spPr>
          <p:txBody>
            <a:bodyPr wrap="none" anchor="ctr"/>
            <a:lstStyle/>
            <a:p>
              <a:endParaRPr lang="en-US"/>
            </a:p>
          </p:txBody>
        </p:sp>
        <p:sp>
          <p:nvSpPr>
            <p:cNvPr id="16" name="AutoShape 36"/>
            <p:cNvSpPr>
              <a:spLocks noChangeArrowheads="1"/>
            </p:cNvSpPr>
            <p:nvPr/>
          </p:nvSpPr>
          <p:spPr bwMode="auto">
            <a:xfrm>
              <a:off x="5148263" y="3424238"/>
              <a:ext cx="1584325" cy="863600"/>
            </a:xfrm>
            <a:prstGeom prst="roundRect">
              <a:avLst>
                <a:gd name="adj" fmla="val 16667"/>
              </a:avLst>
            </a:prstGeom>
            <a:solidFill>
              <a:srgbClr val="FF9900"/>
            </a:solidFill>
            <a:ln w="38100" cap="rnd" cmpd="dbl">
              <a:solidFill>
                <a:schemeClr val="accent2"/>
              </a:solidFill>
              <a:prstDash val="sysDot"/>
              <a:round/>
              <a:headEnd/>
              <a:tailEnd/>
            </a:ln>
          </p:spPr>
          <p:txBody>
            <a:bodyPr wrap="none" anchor="ctr"/>
            <a:lstStyle/>
            <a:p>
              <a:endParaRPr lang="id-ID"/>
            </a:p>
          </p:txBody>
        </p:sp>
        <p:pic>
          <p:nvPicPr>
            <p:cNvPr id="17" name="Picture 37" descr="00000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288" y="3568700"/>
              <a:ext cx="3016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8"/>
            <p:cNvSpPr txBox="1">
              <a:spLocks noChangeArrowheads="1"/>
            </p:cNvSpPr>
            <p:nvPr/>
          </p:nvSpPr>
          <p:spPr bwMode="auto">
            <a:xfrm>
              <a:off x="5500688" y="3408363"/>
              <a:ext cx="122396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2000">
                  <a:solidFill>
                    <a:schemeClr val="bg1"/>
                  </a:solidFill>
                  <a:latin typeface="Comic Sans MS" charset="0"/>
                </a:rPr>
                <a:t>17</a:t>
              </a:r>
              <a:endParaRPr lang="en-US" sz="2000">
                <a:solidFill>
                  <a:schemeClr val="bg1"/>
                </a:solidFill>
                <a:latin typeface="Comic Sans MS" charset="0"/>
              </a:endParaRPr>
            </a:p>
            <a:p>
              <a:pPr algn="ctr" eaLnBrk="1" hangingPunct="1">
                <a:spcBef>
                  <a:spcPct val="50000"/>
                </a:spcBef>
              </a:pPr>
              <a:r>
                <a:rPr lang="en-US" sz="1200">
                  <a:solidFill>
                    <a:schemeClr val="bg1"/>
                  </a:solidFill>
                  <a:latin typeface="Comic Sans MS" charset="0"/>
                </a:rPr>
                <a:t>W</a:t>
              </a:r>
              <a:r>
                <a:rPr lang="id-ID" sz="1200">
                  <a:solidFill>
                    <a:schemeClr val="bg1"/>
                  </a:solidFill>
                  <a:latin typeface="Comic Sans MS" charset="0"/>
                </a:rPr>
                <a:t>ORKING DAYS</a:t>
              </a:r>
              <a:endParaRPr lang="en-US" sz="1200">
                <a:solidFill>
                  <a:schemeClr val="bg1"/>
                </a:solidFill>
                <a:latin typeface="Comic Sans MS" charset="0"/>
              </a:endParaRPr>
            </a:p>
          </p:txBody>
        </p:sp>
        <p:sp>
          <p:nvSpPr>
            <p:cNvPr id="19" name="Text Box 39"/>
            <p:cNvSpPr txBox="1">
              <a:spLocks noChangeArrowheads="1"/>
            </p:cNvSpPr>
            <p:nvPr/>
          </p:nvSpPr>
          <p:spPr bwMode="auto">
            <a:xfrm>
              <a:off x="6732588" y="5529263"/>
              <a:ext cx="1779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1000">
                  <a:latin typeface="Comic Sans MS" charset="0"/>
                </a:rPr>
                <a:t>TEST RESULT (RHU)</a:t>
              </a:r>
              <a:endParaRPr lang="en-US" sz="1000">
                <a:latin typeface="Comic Sans MS" charset="0"/>
              </a:endParaRPr>
            </a:p>
          </p:txBody>
        </p:sp>
        <p:sp>
          <p:nvSpPr>
            <p:cNvPr id="20" name="Text Box 40"/>
            <p:cNvSpPr txBox="1">
              <a:spLocks noChangeArrowheads="1"/>
            </p:cNvSpPr>
            <p:nvPr/>
          </p:nvSpPr>
          <p:spPr bwMode="auto">
            <a:xfrm>
              <a:off x="395288" y="3081338"/>
              <a:ext cx="233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endParaRPr lang="en-US" sz="1000">
                <a:latin typeface="Comic Sans MS" charset="0"/>
              </a:endParaRPr>
            </a:p>
            <a:p>
              <a:pPr eaLnBrk="1" hangingPunct="1">
                <a:buFontTx/>
                <a:buAutoNum type="arabicPeriod"/>
              </a:pPr>
              <a:r>
                <a:rPr lang="id-ID" sz="1000">
                  <a:latin typeface="Comic Sans MS" charset="0"/>
                </a:rPr>
                <a:t>PROOF OF PAYMENT</a:t>
              </a:r>
              <a:endParaRPr lang="en-US" sz="1000">
                <a:latin typeface="Comic Sans MS" charset="0"/>
              </a:endParaRPr>
            </a:p>
            <a:p>
              <a:pPr eaLnBrk="1" hangingPunct="1">
                <a:buFontTx/>
                <a:buAutoNum type="arabicPeriod"/>
              </a:pPr>
              <a:r>
                <a:rPr lang="id-ID" sz="1000">
                  <a:latin typeface="Comic Sans MS" charset="0"/>
                </a:rPr>
                <a:t>RECOMENDATION LETTER OF DEVICE (SP3)</a:t>
              </a:r>
              <a:endParaRPr lang="en-US" sz="1000">
                <a:latin typeface="Comic Sans MS" charset="0"/>
              </a:endParaRPr>
            </a:p>
            <a:p>
              <a:pPr eaLnBrk="1" hangingPunct="1">
                <a:buFontTx/>
                <a:buAutoNum type="arabicPeriod"/>
              </a:pPr>
              <a:r>
                <a:rPr lang="id-ID" sz="1000">
                  <a:latin typeface="Comic Sans MS" charset="0"/>
                </a:rPr>
                <a:t>TECHNICAL DOCUMENT (MANUAL BOOK, TECHNICAL SPECIFICATION,ETC)</a:t>
              </a:r>
              <a:endParaRPr lang="en-US" sz="1000">
                <a:latin typeface="Comic Sans MS" charset="0"/>
              </a:endParaRPr>
            </a:p>
            <a:p>
              <a:pPr eaLnBrk="1" hangingPunct="1">
                <a:buFontTx/>
                <a:buAutoNum type="arabicPeriod"/>
              </a:pPr>
              <a:r>
                <a:rPr lang="en-US" sz="1000">
                  <a:latin typeface="Comic Sans MS" charset="0"/>
                </a:rPr>
                <a:t>SAMPEL </a:t>
              </a:r>
              <a:r>
                <a:rPr lang="id-ID" sz="1000">
                  <a:latin typeface="Comic Sans MS" charset="0"/>
                </a:rPr>
                <a:t>OF DEVICE ( CPE 2 UNIT &amp; NON CPE 1 UNIT)</a:t>
              </a:r>
              <a:endParaRPr lang="en-US" sz="1000" b="0">
                <a:latin typeface="Comic Sans MS" charset="0"/>
              </a:endParaRPr>
            </a:p>
          </p:txBody>
        </p:sp>
        <p:sp>
          <p:nvSpPr>
            <p:cNvPr id="21" name="Text Box 42"/>
            <p:cNvSpPr txBox="1">
              <a:spLocks noChangeArrowheads="1"/>
            </p:cNvSpPr>
            <p:nvPr/>
          </p:nvSpPr>
          <p:spPr bwMode="auto">
            <a:xfrm>
              <a:off x="3479800" y="5440363"/>
              <a:ext cx="2298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1000">
                  <a:latin typeface="Comic Sans MS" charset="0"/>
                </a:rPr>
                <a:t>TEST RESULT SEND TO DIRECTORATE STANDARDIZATION</a:t>
              </a:r>
              <a:endParaRPr lang="en-US" sz="1000">
                <a:latin typeface="Comic Sans MS" charset="0"/>
              </a:endParaRPr>
            </a:p>
          </p:txBody>
        </p:sp>
        <p:sp>
          <p:nvSpPr>
            <p:cNvPr id="22" name="Text Box 43"/>
            <p:cNvSpPr txBox="1">
              <a:spLocks noChangeArrowheads="1"/>
            </p:cNvSpPr>
            <p:nvPr/>
          </p:nvSpPr>
          <p:spPr bwMode="auto">
            <a:xfrm>
              <a:off x="346075" y="4779963"/>
              <a:ext cx="28797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spcBef>
                  <a:spcPct val="50000"/>
                </a:spcBef>
              </a:pPr>
              <a:r>
                <a:rPr lang="id-ID" sz="1200" u="sng">
                  <a:latin typeface="Calibri" charset="0"/>
                </a:rPr>
                <a:t>Notes</a:t>
              </a:r>
              <a:r>
                <a:rPr lang="en-US" sz="1200">
                  <a:latin typeface="Calibri" charset="0"/>
                </a:rPr>
                <a:t>:</a:t>
              </a:r>
            </a:p>
            <a:p>
              <a:pPr eaLnBrk="1" hangingPunct="1">
                <a:spcBef>
                  <a:spcPct val="50000"/>
                </a:spcBef>
              </a:pPr>
              <a:r>
                <a:rPr lang="en-US" sz="1200">
                  <a:latin typeface="Calibri" charset="0"/>
                </a:rPr>
                <a:t>SP3   : Surat Pengantar Pengujian Perangkat</a:t>
              </a:r>
              <a:endParaRPr lang="id-ID" sz="1200">
                <a:latin typeface="Calibri" charset="0"/>
              </a:endParaRPr>
            </a:p>
            <a:p>
              <a:pPr eaLnBrk="1" hangingPunct="1">
                <a:spcBef>
                  <a:spcPct val="50000"/>
                </a:spcBef>
              </a:pPr>
              <a:r>
                <a:rPr lang="en-US" sz="1200">
                  <a:latin typeface="Calibri" charset="0"/>
                </a:rPr>
                <a:t>SP</a:t>
              </a:r>
              <a:r>
                <a:rPr lang="id-ID" sz="1200">
                  <a:latin typeface="Calibri" charset="0"/>
                </a:rPr>
                <a:t>2</a:t>
              </a:r>
              <a:r>
                <a:rPr lang="en-US" sz="1200">
                  <a:latin typeface="Calibri" charset="0"/>
                </a:rPr>
                <a:t>   : Surat </a:t>
              </a:r>
              <a:r>
                <a:rPr lang="id-ID" sz="1200">
                  <a:latin typeface="Calibri" charset="0"/>
                </a:rPr>
                <a:t>Pe</a:t>
              </a:r>
              <a:r>
                <a:rPr lang="en-US" sz="1200">
                  <a:latin typeface="Calibri" charset="0"/>
                </a:rPr>
                <a:t>mberitahuan</a:t>
              </a:r>
              <a:r>
                <a:rPr lang="id-ID" sz="1200">
                  <a:latin typeface="Calibri" charset="0"/>
                </a:rPr>
                <a:t> Pembayaran</a:t>
              </a:r>
              <a:endParaRPr lang="en-US" sz="1200">
                <a:latin typeface="Calibri" charset="0"/>
              </a:endParaRPr>
            </a:p>
            <a:p>
              <a:pPr eaLnBrk="1" hangingPunct="1">
                <a:spcBef>
                  <a:spcPct val="50000"/>
                </a:spcBef>
              </a:pPr>
              <a:r>
                <a:rPr lang="en-US" sz="1200">
                  <a:latin typeface="Calibri" charset="0"/>
                </a:rPr>
                <a:t>CPE   : Customer Premises Equipment</a:t>
              </a:r>
            </a:p>
            <a:p>
              <a:pPr eaLnBrk="1" hangingPunct="1">
                <a:spcBef>
                  <a:spcPct val="50000"/>
                </a:spcBef>
              </a:pPr>
              <a:r>
                <a:rPr lang="en-US" sz="1200">
                  <a:latin typeface="Calibri" charset="0"/>
                </a:rPr>
                <a:t>RHU  : Rekapitulasi Hasil Uji</a:t>
              </a:r>
            </a:p>
          </p:txBody>
        </p:sp>
        <p:pic>
          <p:nvPicPr>
            <p:cNvPr id="23" name="Picture 44" descr="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538" y="4505325"/>
              <a:ext cx="86518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45"/>
            <p:cNvSpPr>
              <a:spLocks noChangeArrowheads="1"/>
            </p:cNvSpPr>
            <p:nvPr/>
          </p:nvSpPr>
          <p:spPr bwMode="auto">
            <a:xfrm>
              <a:off x="5580063" y="2289175"/>
              <a:ext cx="720725" cy="501650"/>
            </a:xfrm>
            <a:custGeom>
              <a:avLst/>
              <a:gdLst>
                <a:gd name="T0" fmla="*/ 601814500 w 21600"/>
                <a:gd name="T1" fmla="*/ 0 h 21600"/>
                <a:gd name="T2" fmla="*/ 0 w 21600"/>
                <a:gd name="T3" fmla="*/ 135289707 h 21600"/>
                <a:gd name="T4" fmla="*/ 601814500 w 21600"/>
                <a:gd name="T5" fmla="*/ 270579415 h 21600"/>
                <a:gd name="T6" fmla="*/ 802418889 w 21600"/>
                <a:gd name="T7" fmla="*/ 13528970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endParaRPr lang="en-US"/>
            </a:p>
          </p:txBody>
        </p:sp>
        <p:pic>
          <p:nvPicPr>
            <p:cNvPr id="25" name="Picture 46" descr="R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2450" y="4325938"/>
              <a:ext cx="1403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47"/>
            <p:cNvSpPr txBox="1">
              <a:spLocks noChangeArrowheads="1"/>
            </p:cNvSpPr>
            <p:nvPr/>
          </p:nvSpPr>
          <p:spPr bwMode="auto">
            <a:xfrm>
              <a:off x="3500438" y="3962400"/>
              <a:ext cx="1584325" cy="396875"/>
            </a:xfrm>
            <a:prstGeom prst="rect">
              <a:avLst/>
            </a:prstGeom>
            <a:noFill/>
            <a:ln w="9525">
              <a:noFill/>
              <a:miter lim="800000"/>
              <a:headEnd/>
              <a:tailEnd/>
            </a:ln>
            <a:effectLst/>
          </p:spPr>
          <p:txBody>
            <a:bodyPr>
              <a:spAutoFit/>
            </a:bodyPr>
            <a:lstStyle/>
            <a:p>
              <a:pPr algn="ctr">
                <a:spcBef>
                  <a:spcPct val="50000"/>
                </a:spcBef>
                <a:defRPr/>
              </a:pPr>
              <a:r>
                <a:rPr lang="id-ID" sz="2000" dirty="0">
                  <a:effectLst>
                    <a:outerShdw blurRad="38100" dist="38100" dir="2700000" algn="tl">
                      <a:srgbClr val="C0C0C0"/>
                    </a:outerShdw>
                  </a:effectLst>
                  <a:latin typeface="Arial" pitchFamily="34" charset="0"/>
                  <a:ea typeface="+mn-ea"/>
                  <a:cs typeface="Arial" pitchFamily="34" charset="0"/>
                </a:rPr>
                <a:t>STAGE 2</a:t>
              </a:r>
              <a:endParaRPr lang="en-US" sz="2000" dirty="0">
                <a:effectLst>
                  <a:outerShdw blurRad="38100" dist="38100" dir="2700000" algn="tl">
                    <a:srgbClr val="C0C0C0"/>
                  </a:outerShdw>
                </a:effectLst>
                <a:latin typeface="Arial" pitchFamily="34" charset="0"/>
                <a:ea typeface="+mn-ea"/>
                <a:cs typeface="Arial" pitchFamily="34" charset="0"/>
              </a:endParaRPr>
            </a:p>
          </p:txBody>
        </p:sp>
        <p:sp>
          <p:nvSpPr>
            <p:cNvPr id="27" name="Text Box 32"/>
            <p:cNvSpPr txBox="1">
              <a:spLocks noChangeArrowheads="1"/>
            </p:cNvSpPr>
            <p:nvPr/>
          </p:nvSpPr>
          <p:spPr bwMode="auto">
            <a:xfrm>
              <a:off x="3335338" y="2992438"/>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ctr" eaLnBrk="1" hangingPunct="1">
                <a:spcBef>
                  <a:spcPct val="50000"/>
                </a:spcBef>
              </a:pPr>
              <a:r>
                <a:rPr lang="id-ID" sz="1000">
                  <a:latin typeface="Comic Sans MS" charset="0"/>
                </a:rPr>
                <a:t>CHECKING TESTING REQUIREMENT </a:t>
              </a:r>
              <a:endParaRPr lang="en-US" sz="1000">
                <a:latin typeface="Comic Sans MS" charset="0"/>
              </a:endParaRPr>
            </a:p>
          </p:txBody>
        </p:sp>
      </p:grpSp>
    </p:spTree>
    <p:extLst>
      <p:ext uri="{BB962C8B-B14F-4D97-AF65-F5344CB8AC3E}">
        <p14:creationId xmlns:p14="http://schemas.microsoft.com/office/powerpoint/2010/main" val="11769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BBPPT Facilities</a:t>
            </a:r>
            <a:endParaRPr lang="en-US" dirty="0"/>
          </a:p>
        </p:txBody>
      </p:sp>
      <p:sp>
        <p:nvSpPr>
          <p:cNvPr id="3" name="Content Placeholder 2"/>
          <p:cNvSpPr>
            <a:spLocks noGrp="1"/>
          </p:cNvSpPr>
          <p:nvPr>
            <p:ph idx="1"/>
          </p:nvPr>
        </p:nvSpPr>
        <p:spPr/>
        <p:txBody>
          <a:bodyPr>
            <a:normAutofit lnSpcReduction="10000"/>
          </a:bodyPr>
          <a:lstStyle/>
          <a:p>
            <a:pPr>
              <a:lnSpc>
                <a:spcPct val="80000"/>
              </a:lnSpc>
              <a:buClr>
                <a:schemeClr val="tx2"/>
              </a:buClr>
              <a:buNone/>
              <a:defRPr/>
            </a:pPr>
            <a:r>
              <a:rPr lang="id-ID" sz="2400" dirty="0" smtClean="0">
                <a:latin typeface="Calibri" pitchFamily="34" charset="0"/>
                <a:cs typeface="Arial" pitchFamily="34" charset="0"/>
              </a:rPr>
              <a:t>BBPPT HAVE </a:t>
            </a:r>
            <a:r>
              <a:rPr lang="id-ID" sz="2400" dirty="0">
                <a:latin typeface="Calibri" pitchFamily="34" charset="0"/>
                <a:cs typeface="Arial" pitchFamily="34" charset="0"/>
              </a:rPr>
              <a:t>MAIN 4 (FOUR</a:t>
            </a:r>
            <a:r>
              <a:rPr lang="id-ID" sz="2400">
                <a:latin typeface="Calibri" pitchFamily="34" charset="0"/>
                <a:cs typeface="Arial" pitchFamily="34" charset="0"/>
              </a:rPr>
              <a:t>) </a:t>
            </a:r>
            <a:r>
              <a:rPr lang="id-ID" sz="2400" smtClean="0">
                <a:latin typeface="Calibri" pitchFamily="34" charset="0"/>
                <a:cs typeface="Arial" pitchFamily="34" charset="0"/>
              </a:rPr>
              <a:t>TYPE LABORATORY </a:t>
            </a:r>
            <a:r>
              <a:rPr lang="id-ID" sz="2400" dirty="0">
                <a:latin typeface="Calibri" pitchFamily="34" charset="0"/>
                <a:cs typeface="Arial" pitchFamily="34" charset="0"/>
              </a:rPr>
              <a:t>:</a:t>
            </a:r>
            <a:endParaRPr lang="en-US" sz="2400" dirty="0">
              <a:latin typeface="Calibri" pitchFamily="34" charset="0"/>
              <a:cs typeface="Arial" pitchFamily="34" charset="0"/>
            </a:endParaRPr>
          </a:p>
          <a:p>
            <a:pPr marL="457200">
              <a:buClr>
                <a:schemeClr val="tx2"/>
              </a:buClr>
              <a:buFont typeface="Wingdings" pitchFamily="2" charset="2"/>
              <a:buChar char="v"/>
              <a:defRPr/>
            </a:pPr>
            <a:r>
              <a:rPr lang="id-ID" sz="2800" dirty="0" smtClean="0">
                <a:latin typeface="Calibri" pitchFamily="34" charset="0"/>
                <a:cs typeface="Arial" pitchFamily="34" charset="0"/>
              </a:rPr>
              <a:t>RADIO LABORATORY</a:t>
            </a:r>
            <a:endParaRPr lang="id-ID" sz="2800" dirty="0">
              <a:latin typeface="Calibri" pitchFamily="34" charset="0"/>
              <a:cs typeface="Arial" pitchFamily="34" charset="0"/>
            </a:endParaRPr>
          </a:p>
          <a:p>
            <a:pPr marL="914400" lvl="1">
              <a:buClr>
                <a:schemeClr val="tx2"/>
              </a:buClr>
              <a:buFont typeface="Wingdings" pitchFamily="2" charset="2"/>
              <a:buChar char="v"/>
              <a:defRPr/>
            </a:pPr>
            <a:r>
              <a:rPr lang="en-US" dirty="0">
                <a:latin typeface="Calibri" pitchFamily="34" charset="0"/>
                <a:cs typeface="Arial" pitchFamily="34" charset="0"/>
              </a:rPr>
              <a:t>  ADVANCE RADIO LABORATORY</a:t>
            </a:r>
          </a:p>
          <a:p>
            <a:pPr marL="914400" lvl="1">
              <a:buClr>
                <a:schemeClr val="tx2"/>
              </a:buClr>
              <a:buFont typeface="Wingdings" pitchFamily="2" charset="2"/>
              <a:buChar char="v"/>
              <a:defRPr/>
            </a:pPr>
            <a:r>
              <a:rPr lang="en-US" dirty="0">
                <a:latin typeface="Calibri" pitchFamily="34" charset="0"/>
                <a:cs typeface="Arial" pitchFamily="34" charset="0"/>
              </a:rPr>
              <a:t> CELLULAR LABORATORY</a:t>
            </a:r>
          </a:p>
          <a:p>
            <a:pPr marL="914400" lvl="1">
              <a:buClr>
                <a:schemeClr val="tx2"/>
              </a:buClr>
              <a:buFont typeface="Wingdings" pitchFamily="2" charset="2"/>
              <a:buChar char="v"/>
              <a:defRPr/>
            </a:pPr>
            <a:r>
              <a:rPr lang="en-US" dirty="0">
                <a:latin typeface="Calibri" pitchFamily="34" charset="0"/>
                <a:cs typeface="Arial" pitchFamily="34" charset="0"/>
              </a:rPr>
              <a:t> SORT RANGE DEVICE LABORATORY</a:t>
            </a:r>
          </a:p>
          <a:p>
            <a:pPr marL="457200">
              <a:buClr>
                <a:schemeClr val="tx2"/>
              </a:buClr>
              <a:buFont typeface="Wingdings" pitchFamily="2" charset="2"/>
              <a:buChar char="v"/>
              <a:defRPr/>
            </a:pPr>
            <a:r>
              <a:rPr lang="id-ID" sz="2800" dirty="0">
                <a:latin typeface="Calibri" pitchFamily="34" charset="0"/>
                <a:cs typeface="Arial" pitchFamily="34" charset="0"/>
              </a:rPr>
              <a:t> NON RADIO LABORATORY</a:t>
            </a:r>
            <a:r>
              <a:rPr lang="en-US" sz="2800" dirty="0">
                <a:latin typeface="Calibri" pitchFamily="34" charset="0"/>
                <a:cs typeface="Arial" pitchFamily="34" charset="0"/>
              </a:rPr>
              <a:t> </a:t>
            </a:r>
          </a:p>
          <a:p>
            <a:pPr marL="457200">
              <a:buClr>
                <a:schemeClr val="tx2"/>
              </a:buClr>
              <a:buFont typeface="Wingdings" pitchFamily="2" charset="2"/>
              <a:buChar char="v"/>
              <a:defRPr/>
            </a:pPr>
            <a:r>
              <a:rPr lang="id-ID" sz="2800" dirty="0">
                <a:latin typeface="Calibri" pitchFamily="34" charset="0"/>
                <a:cs typeface="Arial" pitchFamily="34" charset="0"/>
              </a:rPr>
              <a:t> ELECTROMAGNETIC COMPATIBILITY LABORATORY</a:t>
            </a:r>
            <a:endParaRPr lang="en-US" sz="2800" dirty="0">
              <a:latin typeface="Calibri" pitchFamily="34" charset="0"/>
              <a:cs typeface="Arial" pitchFamily="34" charset="0"/>
            </a:endParaRPr>
          </a:p>
          <a:p>
            <a:pPr marL="457200">
              <a:buClr>
                <a:schemeClr val="tx2"/>
              </a:buClr>
              <a:buFont typeface="Wingdings" pitchFamily="2" charset="2"/>
              <a:buChar char="v"/>
              <a:defRPr/>
            </a:pPr>
            <a:r>
              <a:rPr lang="id-ID" sz="2800" dirty="0" smtClean="0">
                <a:latin typeface="Calibri" pitchFamily="34" charset="0"/>
                <a:cs typeface="Arial" pitchFamily="34" charset="0"/>
              </a:rPr>
              <a:t>CALIBRATION </a:t>
            </a:r>
            <a:r>
              <a:rPr lang="id-ID" sz="2800" dirty="0">
                <a:latin typeface="Calibri" pitchFamily="34" charset="0"/>
                <a:cs typeface="Arial" pitchFamily="34" charset="0"/>
              </a:rPr>
              <a:t>LABORATORY</a:t>
            </a:r>
            <a:endParaRPr lang="en-US" sz="1400" dirty="0">
              <a:latin typeface="Calibri" pitchFamily="34" charset="0"/>
              <a:cs typeface="Arial" pitchFamily="34" charset="0"/>
            </a:endParaRPr>
          </a:p>
          <a:p>
            <a:endParaRPr lang="en-US" dirty="0"/>
          </a:p>
        </p:txBody>
      </p:sp>
    </p:spTree>
    <p:extLst>
      <p:ext uri="{BB962C8B-B14F-4D97-AF65-F5344CB8AC3E}">
        <p14:creationId xmlns:p14="http://schemas.microsoft.com/office/powerpoint/2010/main" val="4019043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Laboratory</a:t>
            </a:r>
            <a:endParaRPr lang="en-US" dirty="0"/>
          </a:p>
        </p:txBody>
      </p:sp>
      <p:sp>
        <p:nvSpPr>
          <p:cNvPr id="3" name="Content Placeholder 2"/>
          <p:cNvSpPr>
            <a:spLocks noGrp="1"/>
          </p:cNvSpPr>
          <p:nvPr>
            <p:ph idx="1"/>
          </p:nvPr>
        </p:nvSpPr>
        <p:spPr/>
        <p:txBody>
          <a:bodyPr>
            <a:normAutofit fontScale="62500" lnSpcReduction="20000"/>
          </a:bodyPr>
          <a:lstStyle/>
          <a:p>
            <a:pPr marL="88900">
              <a:buClr>
                <a:schemeClr val="tx2"/>
              </a:buClr>
              <a:buNone/>
              <a:defRPr/>
            </a:pPr>
            <a:r>
              <a:rPr lang="id-ID" dirty="0">
                <a:latin typeface="Calibri" pitchFamily="34" charset="0"/>
                <a:cs typeface="Arial" pitchFamily="34" charset="0"/>
              </a:rPr>
              <a:t>RADIO LABORATORY WERE USED TO THE TEST THE DEVICE/APPLIANCE BASED RADIO TELECOMMUNICATION SUCH AS:</a:t>
            </a:r>
          </a:p>
          <a:p>
            <a:pPr marL="88900">
              <a:buClr>
                <a:schemeClr val="tx2"/>
              </a:buClr>
              <a:buFont typeface="Arial" pitchFamily="34" charset="0"/>
              <a:buChar char="•"/>
              <a:defRPr/>
            </a:pPr>
            <a:r>
              <a:rPr lang="id-ID" dirty="0">
                <a:latin typeface="Calibri" pitchFamily="34" charset="0"/>
                <a:cs typeface="Arial" pitchFamily="34" charset="0"/>
              </a:rPr>
              <a:t>MOBILE PHONES</a:t>
            </a:r>
          </a:p>
          <a:p>
            <a:pPr marL="88900">
              <a:buClr>
                <a:schemeClr val="tx2"/>
              </a:buClr>
              <a:buFont typeface="Arial" pitchFamily="34" charset="0"/>
              <a:buChar char="•"/>
              <a:defRPr/>
            </a:pPr>
            <a:r>
              <a:rPr lang="id-ID" dirty="0">
                <a:latin typeface="Calibri" pitchFamily="34" charset="0"/>
                <a:cs typeface="Arial" pitchFamily="34" charset="0"/>
              </a:rPr>
              <a:t>BLUETOOTH</a:t>
            </a:r>
          </a:p>
          <a:p>
            <a:pPr marL="88900">
              <a:buClr>
                <a:schemeClr val="tx2"/>
              </a:buClr>
              <a:buFont typeface="Arial" pitchFamily="34" charset="0"/>
              <a:buChar char="•"/>
              <a:defRPr/>
            </a:pPr>
            <a:r>
              <a:rPr lang="id-ID" dirty="0">
                <a:latin typeface="Calibri" pitchFamily="34" charset="0"/>
                <a:cs typeface="Arial" pitchFamily="34" charset="0"/>
              </a:rPr>
              <a:t>WIRELESS LAN</a:t>
            </a:r>
          </a:p>
          <a:p>
            <a:pPr marL="88900">
              <a:buClr>
                <a:schemeClr val="tx2"/>
              </a:buClr>
              <a:buFont typeface="Arial" pitchFamily="34" charset="0"/>
              <a:buChar char="•"/>
              <a:defRPr/>
            </a:pPr>
            <a:r>
              <a:rPr lang="id-ID" dirty="0">
                <a:latin typeface="Calibri" pitchFamily="34" charset="0"/>
                <a:cs typeface="Arial" pitchFamily="34" charset="0"/>
              </a:rPr>
              <a:t>TV AND RADIO </a:t>
            </a:r>
            <a:r>
              <a:rPr lang="id-ID" dirty="0" smtClean="0">
                <a:latin typeface="Calibri" pitchFamily="34" charset="0"/>
                <a:cs typeface="Arial" pitchFamily="34" charset="0"/>
              </a:rPr>
              <a:t>TRANSMITTER</a:t>
            </a:r>
          </a:p>
          <a:p>
            <a:pPr marL="88900">
              <a:buClr>
                <a:schemeClr val="tx2"/>
              </a:buClr>
              <a:buFont typeface="Arial" pitchFamily="34" charset="0"/>
              <a:buChar char="•"/>
              <a:defRPr/>
            </a:pPr>
            <a:endParaRPr lang="id-ID" dirty="0">
              <a:latin typeface="Calibri" pitchFamily="34" charset="0"/>
              <a:cs typeface="Arial" pitchFamily="34" charset="0"/>
            </a:endParaRPr>
          </a:p>
          <a:p>
            <a:pPr marL="88900">
              <a:buClr>
                <a:schemeClr val="tx2"/>
              </a:buClr>
              <a:buNone/>
              <a:defRPr/>
            </a:pPr>
            <a:r>
              <a:rPr lang="id-ID" dirty="0">
                <a:latin typeface="Calibri" pitchFamily="34" charset="0"/>
                <a:cs typeface="Arial" pitchFamily="34" charset="0"/>
              </a:rPr>
              <a:t>THE MEASURING DEVICE ARE :</a:t>
            </a:r>
          </a:p>
          <a:p>
            <a:pPr marL="88900">
              <a:buClr>
                <a:schemeClr val="tx2"/>
              </a:buClr>
              <a:buFont typeface="Arial" pitchFamily="34" charset="0"/>
              <a:buChar char="•"/>
              <a:defRPr/>
            </a:pPr>
            <a:r>
              <a:rPr lang="id-ID" dirty="0">
                <a:latin typeface="Calibri" pitchFamily="34" charset="0"/>
                <a:cs typeface="Arial" pitchFamily="34" charset="0"/>
              </a:rPr>
              <a:t>SPECTRUM ANALYZER</a:t>
            </a:r>
          </a:p>
          <a:p>
            <a:pPr marL="88900">
              <a:buClr>
                <a:schemeClr val="tx2"/>
              </a:buClr>
              <a:buFont typeface="Arial" pitchFamily="34" charset="0"/>
              <a:buChar char="•"/>
              <a:defRPr/>
            </a:pPr>
            <a:r>
              <a:rPr lang="id-ID" dirty="0">
                <a:latin typeface="Calibri" pitchFamily="34" charset="0"/>
                <a:cs typeface="Arial" pitchFamily="34" charset="0"/>
              </a:rPr>
              <a:t>WIRELESS TELECOMUNICATION MANAGER (WTM)</a:t>
            </a:r>
          </a:p>
          <a:p>
            <a:pPr marL="88900">
              <a:buClr>
                <a:schemeClr val="tx2"/>
              </a:buClr>
              <a:buFont typeface="Arial" pitchFamily="34" charset="0"/>
              <a:buChar char="•"/>
              <a:defRPr/>
            </a:pPr>
            <a:r>
              <a:rPr lang="id-ID" dirty="0">
                <a:latin typeface="Calibri" pitchFamily="34" charset="0"/>
                <a:cs typeface="Arial" pitchFamily="34" charset="0"/>
              </a:rPr>
              <a:t>BLUETOOTH TEST SET</a:t>
            </a:r>
          </a:p>
          <a:p>
            <a:pPr marL="88900">
              <a:buClr>
                <a:schemeClr val="tx2"/>
              </a:buClr>
              <a:buFont typeface="Arial" pitchFamily="34" charset="0"/>
              <a:buChar char="•"/>
              <a:defRPr/>
            </a:pPr>
            <a:r>
              <a:rPr lang="id-ID" dirty="0">
                <a:latin typeface="Calibri" pitchFamily="34" charset="0"/>
                <a:cs typeface="Arial" pitchFamily="34" charset="0"/>
              </a:rPr>
              <a:t>WIRELESS TEST SET</a:t>
            </a:r>
            <a:endParaRPr lang="en-US" dirty="0">
              <a:latin typeface="Calibri" pitchFamily="34" charset="0"/>
              <a:cs typeface="Arial" pitchFamily="34" charset="0"/>
            </a:endParaRPr>
          </a:p>
          <a:p>
            <a:pPr marL="88900">
              <a:buClr>
                <a:schemeClr val="tx2"/>
              </a:buClr>
              <a:buFont typeface="Arial" pitchFamily="34" charset="0"/>
              <a:buChar char="•"/>
              <a:defRPr/>
            </a:pPr>
            <a:endParaRPr lang="en-US" dirty="0">
              <a:latin typeface="Calibri" pitchFamily="34" charset="0"/>
              <a:cs typeface="Arial" pitchFamily="34" charset="0"/>
            </a:endParaRPr>
          </a:p>
          <a:p>
            <a:endParaRPr lang="en-US" dirty="0"/>
          </a:p>
        </p:txBody>
      </p:sp>
    </p:spTree>
    <p:extLst>
      <p:ext uri="{BB962C8B-B14F-4D97-AF65-F5344CB8AC3E}">
        <p14:creationId xmlns:p14="http://schemas.microsoft.com/office/powerpoint/2010/main" val="145379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12" y="570972"/>
            <a:ext cx="8229600" cy="716110"/>
          </a:xfrm>
        </p:spPr>
        <p:txBody>
          <a:bodyPr>
            <a:normAutofit fontScale="90000"/>
          </a:bodyPr>
          <a:lstStyle/>
          <a:p>
            <a:r>
              <a:rPr lang="en-US" dirty="0" smtClean="0"/>
              <a:t>Overview of BBPPT</a:t>
            </a:r>
            <a:endParaRPr lang="en-US" dirty="0"/>
          </a:p>
        </p:txBody>
      </p:sp>
      <p:sp>
        <p:nvSpPr>
          <p:cNvPr id="3" name="Content Placeholder 2"/>
          <p:cNvSpPr>
            <a:spLocks noGrp="1"/>
          </p:cNvSpPr>
          <p:nvPr>
            <p:ph idx="1"/>
          </p:nvPr>
        </p:nvSpPr>
        <p:spPr>
          <a:xfrm>
            <a:off x="457200" y="1527338"/>
            <a:ext cx="8229600" cy="4272330"/>
          </a:xfrm>
        </p:spPr>
        <p:txBody>
          <a:bodyPr>
            <a:noAutofit/>
          </a:bodyPr>
          <a:lstStyle/>
          <a:p>
            <a:pPr algn="just">
              <a:lnSpc>
                <a:spcPct val="80000"/>
              </a:lnSpc>
            </a:pPr>
            <a:r>
              <a:rPr lang="id-ID" sz="1800" dirty="0">
                <a:latin typeface="Calibri" charset="0"/>
              </a:rPr>
              <a:t>ESTABLISHED BY THE NAME OF TELECOMMUNICATION DEVICE TESTING CENTER ON MAY 17th 1999 BASED ON MINISTRY OF TRANSPORTATION REGULATION NO.62 YEAR 1998 CONCERNING THE STRUCTURE AND ORGANIZATION OF TELECOMMUNICATION AND DEVICE TESTING CENTER </a:t>
            </a:r>
          </a:p>
          <a:p>
            <a:pPr algn="just">
              <a:lnSpc>
                <a:spcPct val="80000"/>
              </a:lnSpc>
            </a:pPr>
            <a:endParaRPr lang="en-US" sz="1800" dirty="0">
              <a:latin typeface="Calibri" charset="0"/>
            </a:endParaRPr>
          </a:p>
          <a:p>
            <a:pPr algn="just">
              <a:lnSpc>
                <a:spcPct val="80000"/>
              </a:lnSpc>
            </a:pPr>
            <a:r>
              <a:rPr lang="en-US" sz="1800" dirty="0">
                <a:latin typeface="Calibri" charset="0"/>
              </a:rPr>
              <a:t>ORGANIZATIONAL STRUCTURE CHANGES, FROM DIRECTORATE GENERAL OF POST AND TELECOMMUNICATIONS </a:t>
            </a:r>
            <a:r>
              <a:rPr lang="id-ID" sz="1800" dirty="0">
                <a:latin typeface="Calibri" charset="0"/>
              </a:rPr>
              <a:t>UNDER THE </a:t>
            </a:r>
            <a:r>
              <a:rPr lang="en-US" sz="1800" dirty="0">
                <a:latin typeface="Calibri" charset="0"/>
              </a:rPr>
              <a:t>DEPARTMENT OF TRANSPORTATION TO BE </a:t>
            </a:r>
            <a:r>
              <a:rPr lang="id-ID" sz="1800" b="1" dirty="0">
                <a:latin typeface="Calibri" charset="0"/>
              </a:rPr>
              <a:t>THE</a:t>
            </a:r>
            <a:r>
              <a:rPr lang="en-US" sz="1800" b="1" dirty="0">
                <a:latin typeface="Calibri" charset="0"/>
              </a:rPr>
              <a:t> </a:t>
            </a:r>
            <a:r>
              <a:rPr lang="id-ID" sz="1800" b="1" dirty="0">
                <a:latin typeface="Calibri" charset="0"/>
              </a:rPr>
              <a:t>DEPARTMENT </a:t>
            </a:r>
            <a:r>
              <a:rPr lang="en-US" sz="1800" b="1" dirty="0">
                <a:latin typeface="Calibri" charset="0"/>
              </a:rPr>
              <a:t>OF COMMUNICATION AND INFORMATION IN 2005</a:t>
            </a:r>
            <a:r>
              <a:rPr lang="en-US" sz="1800" dirty="0">
                <a:latin typeface="Calibri" charset="0"/>
              </a:rPr>
              <a:t>, TELECOMMUNICATION DEVICE TESTING</a:t>
            </a:r>
            <a:r>
              <a:rPr lang="id-ID" sz="1800" dirty="0">
                <a:latin typeface="Calibri" charset="0"/>
              </a:rPr>
              <a:t> CENTER UNDER </a:t>
            </a:r>
            <a:r>
              <a:rPr lang="en-US" sz="1800" dirty="0">
                <a:latin typeface="Calibri" charset="0"/>
              </a:rPr>
              <a:t>THE </a:t>
            </a:r>
            <a:r>
              <a:rPr lang="id-ID" sz="1800" dirty="0">
                <a:latin typeface="Calibri" charset="0"/>
              </a:rPr>
              <a:t>DEPARTMENT</a:t>
            </a:r>
            <a:r>
              <a:rPr lang="en-US" sz="1800" dirty="0">
                <a:latin typeface="Calibri" charset="0"/>
              </a:rPr>
              <a:t> OF COMMUNICATIONS AND INFORMATION.</a:t>
            </a:r>
          </a:p>
          <a:p>
            <a:pPr algn="just">
              <a:lnSpc>
                <a:spcPct val="80000"/>
              </a:lnSpc>
            </a:pPr>
            <a:endParaRPr lang="en-US" sz="1800" dirty="0">
              <a:latin typeface="Calibri" charset="0"/>
            </a:endParaRPr>
          </a:p>
          <a:p>
            <a:pPr algn="just">
              <a:lnSpc>
                <a:spcPct val="80000"/>
              </a:lnSpc>
            </a:pPr>
            <a:r>
              <a:rPr lang="en-US" sz="1800" dirty="0">
                <a:latin typeface="Calibri" charset="0"/>
              </a:rPr>
              <a:t>IN 2007, B</a:t>
            </a:r>
            <a:r>
              <a:rPr lang="id-ID" sz="1800" dirty="0">
                <a:latin typeface="Calibri" charset="0"/>
              </a:rPr>
              <a:t>ASED ON</a:t>
            </a:r>
            <a:r>
              <a:rPr lang="en-US" sz="1800" dirty="0">
                <a:latin typeface="Calibri" charset="0"/>
              </a:rPr>
              <a:t> MINISTER OF COMMUNICATION AND INFORMATION</a:t>
            </a:r>
            <a:r>
              <a:rPr lang="id-ID" sz="1800" dirty="0">
                <a:latin typeface="Calibri" charset="0"/>
              </a:rPr>
              <a:t> REGULATION</a:t>
            </a:r>
            <a:r>
              <a:rPr lang="en-US" sz="1800" dirty="0">
                <a:latin typeface="Calibri" charset="0"/>
              </a:rPr>
              <a:t> NO.20/PER/M.KOMINFO/4/2007 </a:t>
            </a:r>
            <a:r>
              <a:rPr lang="id-ID" sz="1800" dirty="0">
                <a:latin typeface="Calibri" charset="0"/>
              </a:rPr>
              <a:t>CONCERNING </a:t>
            </a:r>
            <a:r>
              <a:rPr lang="en-US" sz="1800" dirty="0">
                <a:latin typeface="Calibri" charset="0"/>
              </a:rPr>
              <a:t>THE ORGANIZATION AND </a:t>
            </a:r>
            <a:r>
              <a:rPr lang="id-ID" sz="1800" dirty="0">
                <a:latin typeface="Calibri" charset="0"/>
              </a:rPr>
              <a:t>WORK </a:t>
            </a:r>
            <a:r>
              <a:rPr lang="en-US" sz="1800" dirty="0">
                <a:latin typeface="Calibri" charset="0"/>
              </a:rPr>
              <a:t>PROCEDURES OF CENTER OF </a:t>
            </a:r>
            <a:r>
              <a:rPr lang="id-ID" sz="1800" dirty="0">
                <a:latin typeface="Calibri" charset="0"/>
              </a:rPr>
              <a:t>TELECOMMUNICATION AND DEVICE TESTING </a:t>
            </a:r>
            <a:r>
              <a:rPr lang="id-ID" sz="1800" dirty="0" smtClean="0">
                <a:latin typeface="Calibri" charset="0"/>
              </a:rPr>
              <a:t>CENTER, </a:t>
            </a:r>
            <a:endParaRPr lang="en-US" sz="1800" dirty="0">
              <a:latin typeface="Calibri" charset="0"/>
            </a:endParaRPr>
          </a:p>
          <a:p>
            <a:pPr marL="0" indent="0" algn="just">
              <a:lnSpc>
                <a:spcPct val="80000"/>
              </a:lnSpc>
              <a:buNone/>
            </a:pPr>
            <a:endParaRPr lang="en-US" sz="1800" dirty="0">
              <a:latin typeface="Calibri" charset="0"/>
            </a:endParaRPr>
          </a:p>
          <a:p>
            <a:pPr marL="400050" lvl="1" indent="0" algn="just">
              <a:lnSpc>
                <a:spcPct val="80000"/>
              </a:lnSpc>
              <a:buNone/>
            </a:pPr>
            <a:r>
              <a:rPr lang="en-US" sz="1800" dirty="0" smtClean="0">
                <a:latin typeface="Calibri" charset="0"/>
              </a:rPr>
              <a:t>TESTING </a:t>
            </a:r>
            <a:r>
              <a:rPr lang="en-US" sz="1800" dirty="0">
                <a:latin typeface="Calibri" charset="0"/>
              </a:rPr>
              <a:t>DEVICES TELECOMMUNICATIONS CENTER </a:t>
            </a:r>
            <a:r>
              <a:rPr lang="id-ID" sz="1800" dirty="0">
                <a:latin typeface="Calibri" charset="0"/>
              </a:rPr>
              <a:t>INCREASE THE STATUS TO BE</a:t>
            </a:r>
            <a:r>
              <a:rPr lang="en-US" sz="1800" dirty="0">
                <a:latin typeface="Calibri" charset="0"/>
              </a:rPr>
              <a:t> </a:t>
            </a:r>
            <a:r>
              <a:rPr lang="id-ID" sz="1800" dirty="0">
                <a:latin typeface="Calibri" charset="0"/>
              </a:rPr>
              <a:t>EXAMINATION GATER OF TELECOMMUNICATION EQUIPMENT</a:t>
            </a:r>
            <a:r>
              <a:rPr lang="en-US" sz="1800" dirty="0">
                <a:latin typeface="Calibri" charset="0"/>
              </a:rPr>
              <a:t>.</a:t>
            </a:r>
          </a:p>
          <a:p>
            <a:pPr algn="just">
              <a:lnSpc>
                <a:spcPct val="80000"/>
              </a:lnSpc>
            </a:pPr>
            <a:endParaRPr lang="en-US" sz="1800" dirty="0">
              <a:latin typeface="Calibri" charset="0"/>
            </a:endParaRPr>
          </a:p>
          <a:p>
            <a:endParaRPr lang="en-US" sz="1800" dirty="0"/>
          </a:p>
        </p:txBody>
      </p:sp>
    </p:spTree>
    <p:extLst>
      <p:ext uri="{BB962C8B-B14F-4D97-AF65-F5344CB8AC3E}">
        <p14:creationId xmlns:p14="http://schemas.microsoft.com/office/powerpoint/2010/main" val="2355399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Radio Laboratory</a:t>
            </a:r>
            <a:endParaRPr lang="en-US" dirty="0"/>
          </a:p>
        </p:txBody>
      </p:sp>
      <p:sp>
        <p:nvSpPr>
          <p:cNvPr id="3" name="Content Placeholder 2"/>
          <p:cNvSpPr>
            <a:spLocks noGrp="1"/>
          </p:cNvSpPr>
          <p:nvPr>
            <p:ph idx="1"/>
          </p:nvPr>
        </p:nvSpPr>
        <p:spPr/>
        <p:txBody>
          <a:bodyPr>
            <a:normAutofit fontScale="70000" lnSpcReduction="20000"/>
          </a:bodyPr>
          <a:lstStyle/>
          <a:p>
            <a:pPr marL="88900">
              <a:buClr>
                <a:schemeClr val="tx2"/>
              </a:buClr>
              <a:buNone/>
              <a:defRPr/>
            </a:pPr>
            <a:r>
              <a:rPr lang="id-ID" dirty="0">
                <a:latin typeface="Calibri" pitchFamily="34" charset="0"/>
                <a:cs typeface="Arial" pitchFamily="34" charset="0"/>
              </a:rPr>
              <a:t>NON RADIO LABORATORY WERE USED TO THE TEST THE DEVICE/APPLIANCE BASED CABLE LINE, SUCH AS :</a:t>
            </a:r>
          </a:p>
          <a:p>
            <a:pPr marL="88900">
              <a:buClr>
                <a:schemeClr val="tx2"/>
              </a:buClr>
              <a:buFont typeface="Arial" pitchFamily="34" charset="0"/>
              <a:buChar char="•"/>
              <a:defRPr/>
            </a:pPr>
            <a:r>
              <a:rPr lang="id-ID" dirty="0">
                <a:latin typeface="Calibri" pitchFamily="34" charset="0"/>
                <a:cs typeface="Arial" pitchFamily="34" charset="0"/>
              </a:rPr>
              <a:t>FACSIMILE</a:t>
            </a:r>
          </a:p>
          <a:p>
            <a:pPr marL="88900">
              <a:buClr>
                <a:schemeClr val="tx2"/>
              </a:buClr>
              <a:buFont typeface="Arial" pitchFamily="34" charset="0"/>
              <a:buChar char="•"/>
              <a:defRPr/>
            </a:pPr>
            <a:r>
              <a:rPr lang="id-ID" dirty="0">
                <a:latin typeface="Calibri" pitchFamily="34" charset="0"/>
                <a:cs typeface="Arial" pitchFamily="34" charset="0"/>
              </a:rPr>
              <a:t>FIXED TELEPHONE</a:t>
            </a:r>
          </a:p>
          <a:p>
            <a:pPr marL="88900">
              <a:buClr>
                <a:schemeClr val="tx2"/>
              </a:buClr>
              <a:buFont typeface="Arial" pitchFamily="34" charset="0"/>
              <a:buChar char="•"/>
              <a:defRPr/>
            </a:pPr>
            <a:r>
              <a:rPr lang="id-ID" dirty="0">
                <a:latin typeface="Calibri" pitchFamily="34" charset="0"/>
                <a:cs typeface="Arial" pitchFamily="34" charset="0"/>
              </a:rPr>
              <a:t>PABX</a:t>
            </a:r>
          </a:p>
          <a:p>
            <a:pPr marL="88900">
              <a:buClr>
                <a:schemeClr val="tx2"/>
              </a:buClr>
              <a:buFont typeface="Arial" pitchFamily="34" charset="0"/>
              <a:buChar char="•"/>
              <a:defRPr/>
            </a:pPr>
            <a:r>
              <a:rPr lang="id-ID" dirty="0">
                <a:latin typeface="Calibri" pitchFamily="34" charset="0"/>
                <a:cs typeface="Arial" pitchFamily="34" charset="0"/>
              </a:rPr>
              <a:t>OPTIC</a:t>
            </a:r>
            <a:endParaRPr lang="en-US" dirty="0">
              <a:latin typeface="Calibri" pitchFamily="34" charset="0"/>
              <a:cs typeface="Arial" pitchFamily="34" charset="0"/>
            </a:endParaRPr>
          </a:p>
          <a:p>
            <a:endParaRPr lang="en-US" dirty="0" smtClean="0"/>
          </a:p>
          <a:p>
            <a:pPr marL="88900">
              <a:buClr>
                <a:schemeClr val="tx2"/>
              </a:buClr>
              <a:buNone/>
              <a:defRPr/>
            </a:pPr>
            <a:r>
              <a:rPr lang="id-ID" dirty="0">
                <a:latin typeface="Calibri" pitchFamily="34" charset="0"/>
                <a:cs typeface="Arial" pitchFamily="34" charset="0"/>
              </a:rPr>
              <a:t>THE MEASURING DEVICE ARE :</a:t>
            </a:r>
          </a:p>
          <a:p>
            <a:pPr marL="88900">
              <a:buClr>
                <a:schemeClr val="tx2"/>
              </a:buClr>
              <a:buFont typeface="Arial" pitchFamily="34" charset="0"/>
              <a:buChar char="•"/>
              <a:defRPr/>
            </a:pPr>
            <a:r>
              <a:rPr lang="id-ID" dirty="0">
                <a:latin typeface="Calibri" pitchFamily="34" charset="0"/>
                <a:cs typeface="Arial" pitchFamily="34" charset="0"/>
              </a:rPr>
              <a:t>TELEPHONE ANALYZER</a:t>
            </a:r>
          </a:p>
          <a:p>
            <a:pPr marL="88900">
              <a:buClr>
                <a:schemeClr val="tx2"/>
              </a:buClr>
              <a:buFont typeface="Arial" pitchFamily="34" charset="0"/>
              <a:buChar char="•"/>
              <a:defRPr/>
            </a:pPr>
            <a:r>
              <a:rPr lang="id-ID" dirty="0">
                <a:latin typeface="Calibri" pitchFamily="34" charset="0"/>
                <a:cs typeface="Arial" pitchFamily="34" charset="0"/>
              </a:rPr>
              <a:t>OPTIC METER</a:t>
            </a:r>
          </a:p>
          <a:p>
            <a:r>
              <a:rPr lang="en-US" dirty="0" smtClean="0"/>
              <a:t>OPTIC Spectrum Analyzer</a:t>
            </a:r>
            <a:endParaRPr lang="en-US" dirty="0"/>
          </a:p>
        </p:txBody>
      </p:sp>
    </p:spTree>
    <p:extLst>
      <p:ext uri="{BB962C8B-B14F-4D97-AF65-F5344CB8AC3E}">
        <p14:creationId xmlns:p14="http://schemas.microsoft.com/office/powerpoint/2010/main" val="2123386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EMC Laboratory</a:t>
            </a:r>
            <a:endParaRPr lang="en-US" dirty="0"/>
          </a:p>
        </p:txBody>
      </p:sp>
      <p:sp>
        <p:nvSpPr>
          <p:cNvPr id="3" name="Content Placeholder 2"/>
          <p:cNvSpPr>
            <a:spLocks noGrp="1"/>
          </p:cNvSpPr>
          <p:nvPr>
            <p:ph idx="1"/>
          </p:nvPr>
        </p:nvSpPr>
        <p:spPr/>
        <p:txBody>
          <a:bodyPr>
            <a:normAutofit fontScale="85000" lnSpcReduction="20000"/>
          </a:bodyPr>
          <a:lstStyle/>
          <a:p>
            <a:pPr marL="88900">
              <a:buClr>
                <a:schemeClr val="tx2"/>
              </a:buClr>
              <a:buNone/>
              <a:defRPr/>
            </a:pPr>
            <a:r>
              <a:rPr lang="id-ID" dirty="0">
                <a:latin typeface="Calibri" pitchFamily="34" charset="0"/>
                <a:cs typeface="Arial" pitchFamily="34" charset="0"/>
              </a:rPr>
              <a:t>ELECTROMAGNETIC COMPATIBILITY LABORATORY WERE USED TO TESTS THE ENDURANCE PROPERTIES OF TELECOMMUNICATION DEVICE/APPLIANCE TOWARD BOTH OF RADIATED OR CONDUCTED INTERFERENCES. THE DEVICE USED ARE</a:t>
            </a:r>
          </a:p>
          <a:p>
            <a:pPr marL="88900">
              <a:buClr>
                <a:schemeClr val="tx2"/>
              </a:buClr>
              <a:buFont typeface="Arial" pitchFamily="34" charset="0"/>
              <a:buChar char="•"/>
              <a:defRPr/>
            </a:pPr>
            <a:r>
              <a:rPr lang="id-ID" dirty="0">
                <a:latin typeface="Calibri" pitchFamily="34" charset="0"/>
                <a:cs typeface="Arial" pitchFamily="34" charset="0"/>
              </a:rPr>
              <a:t>EMI RECEIVER</a:t>
            </a:r>
          </a:p>
          <a:p>
            <a:pPr marL="88900">
              <a:buClr>
                <a:schemeClr val="tx2"/>
              </a:buClr>
              <a:buFont typeface="Arial" pitchFamily="34" charset="0"/>
              <a:buChar char="•"/>
              <a:defRPr/>
            </a:pPr>
            <a:r>
              <a:rPr lang="id-ID" dirty="0">
                <a:latin typeface="Calibri" pitchFamily="34" charset="0"/>
                <a:cs typeface="Arial" pitchFamily="34" charset="0"/>
              </a:rPr>
              <a:t>SPECTRUM ANALYZER</a:t>
            </a:r>
          </a:p>
          <a:p>
            <a:pPr marL="88900">
              <a:buClr>
                <a:schemeClr val="tx2"/>
              </a:buClr>
              <a:buFont typeface="Arial" pitchFamily="34" charset="0"/>
              <a:buChar char="•"/>
              <a:defRPr/>
            </a:pPr>
            <a:r>
              <a:rPr lang="id-ID" dirty="0">
                <a:latin typeface="Calibri" pitchFamily="34" charset="0"/>
                <a:cs typeface="Arial" pitchFamily="34" charset="0"/>
              </a:rPr>
              <a:t>SIGNAL ANALYZER</a:t>
            </a:r>
          </a:p>
          <a:p>
            <a:pPr marL="88900">
              <a:buClr>
                <a:schemeClr val="tx2"/>
              </a:buClr>
              <a:buFont typeface="Arial" pitchFamily="34" charset="0"/>
              <a:buChar char="•"/>
              <a:defRPr/>
            </a:pPr>
            <a:r>
              <a:rPr lang="id-ID" dirty="0">
                <a:latin typeface="Calibri" pitchFamily="34" charset="0"/>
                <a:cs typeface="Arial" pitchFamily="34" charset="0"/>
              </a:rPr>
              <a:t>GTEM </a:t>
            </a:r>
            <a:r>
              <a:rPr lang="id-ID" dirty="0" smtClean="0">
                <a:latin typeface="Calibri" pitchFamily="34" charset="0"/>
                <a:cs typeface="Arial" pitchFamily="34" charset="0"/>
              </a:rPr>
              <a:t>CHAMBER</a:t>
            </a:r>
          </a:p>
          <a:p>
            <a:pPr marL="88900">
              <a:buClr>
                <a:schemeClr val="tx2"/>
              </a:buClr>
              <a:buFont typeface="Arial" pitchFamily="34" charset="0"/>
              <a:buChar char="•"/>
              <a:defRPr/>
            </a:pPr>
            <a:r>
              <a:rPr lang="id-ID" dirty="0" smtClean="0">
                <a:latin typeface="Calibri" pitchFamily="34" charset="0"/>
                <a:cs typeface="Arial" pitchFamily="34" charset="0"/>
              </a:rPr>
              <a:t>LISN</a:t>
            </a:r>
            <a:endParaRPr lang="en-US" dirty="0">
              <a:latin typeface="Calibri" pitchFamily="34" charset="0"/>
              <a:cs typeface="Arial" pitchFamily="34" charset="0"/>
            </a:endParaRPr>
          </a:p>
          <a:p>
            <a:endParaRPr lang="en-US" dirty="0"/>
          </a:p>
        </p:txBody>
      </p:sp>
    </p:spTree>
    <p:extLst>
      <p:ext uri="{BB962C8B-B14F-4D97-AF65-F5344CB8AC3E}">
        <p14:creationId xmlns:p14="http://schemas.microsoft.com/office/powerpoint/2010/main" val="284157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Laboratory</a:t>
            </a:r>
            <a:endParaRPr lang="en-US" dirty="0"/>
          </a:p>
        </p:txBody>
      </p:sp>
      <p:sp>
        <p:nvSpPr>
          <p:cNvPr id="3" name="Content Placeholder 2"/>
          <p:cNvSpPr>
            <a:spLocks noGrp="1"/>
          </p:cNvSpPr>
          <p:nvPr>
            <p:ph idx="1"/>
          </p:nvPr>
        </p:nvSpPr>
        <p:spPr/>
        <p:txBody>
          <a:bodyPr>
            <a:normAutofit fontScale="92500" lnSpcReduction="20000"/>
          </a:bodyPr>
          <a:lstStyle/>
          <a:p>
            <a:pPr marL="88900">
              <a:buClr>
                <a:schemeClr val="tx2"/>
              </a:buClr>
              <a:buNone/>
            </a:pPr>
            <a:r>
              <a:rPr lang="id-ID" sz="2000" dirty="0">
                <a:latin typeface="Calibri" charset="0"/>
              </a:rPr>
              <a:t>CALIBRATION LABORATORY WERE USED TO CALIBRATE THE GAUGE. CALIBRATION TECHNICAL WERE USED TO KNOW DEVIATION FROM ITS GAUGE.THE GAUGE THAT CAN BE CALIBRATED ARE :</a:t>
            </a:r>
          </a:p>
          <a:p>
            <a:pPr marL="444500" lvl="2" indent="-355600">
              <a:lnSpc>
                <a:spcPct val="80000"/>
              </a:lnSpc>
              <a:buClr>
                <a:schemeClr val="accent2"/>
              </a:buClr>
              <a:buFontTx/>
              <a:buAutoNum type="arabicPeriod"/>
            </a:pPr>
            <a:r>
              <a:rPr lang="en-US" dirty="0">
                <a:latin typeface="Calibri" charset="0"/>
              </a:rPr>
              <a:t>POWER METER</a:t>
            </a:r>
          </a:p>
          <a:p>
            <a:pPr marL="444500" lvl="2" indent="-355600">
              <a:lnSpc>
                <a:spcPct val="80000"/>
              </a:lnSpc>
              <a:buClr>
                <a:schemeClr val="accent2"/>
              </a:buClr>
              <a:buFontTx/>
              <a:buAutoNum type="arabicPeriod"/>
            </a:pPr>
            <a:r>
              <a:rPr lang="en-US" dirty="0">
                <a:latin typeface="Calibri" charset="0"/>
              </a:rPr>
              <a:t>POWER SENSOR</a:t>
            </a:r>
          </a:p>
          <a:p>
            <a:pPr marL="444500" lvl="2" indent="-355600">
              <a:lnSpc>
                <a:spcPct val="80000"/>
              </a:lnSpc>
              <a:buClr>
                <a:schemeClr val="accent2"/>
              </a:buClr>
              <a:buFontTx/>
              <a:buAutoNum type="arabicPeriod"/>
            </a:pPr>
            <a:r>
              <a:rPr lang="en-US" dirty="0">
                <a:latin typeface="Calibri" charset="0"/>
              </a:rPr>
              <a:t>FREKUENSI COUNTER &lt; 2 GHZ</a:t>
            </a:r>
          </a:p>
          <a:p>
            <a:pPr marL="444500" lvl="2" indent="-355600">
              <a:lnSpc>
                <a:spcPct val="80000"/>
              </a:lnSpc>
              <a:buClr>
                <a:schemeClr val="accent2"/>
              </a:buClr>
              <a:buFontTx/>
              <a:buAutoNum type="arabicPeriod"/>
            </a:pPr>
            <a:r>
              <a:rPr lang="en-US" dirty="0">
                <a:latin typeface="Calibri" charset="0"/>
              </a:rPr>
              <a:t>FREKUENSI COUNTER 2 – 10 GHZ</a:t>
            </a:r>
          </a:p>
          <a:p>
            <a:pPr marL="444500" lvl="2" indent="-355600">
              <a:lnSpc>
                <a:spcPct val="80000"/>
              </a:lnSpc>
              <a:buClr>
                <a:schemeClr val="accent2"/>
              </a:buClr>
              <a:buFontTx/>
              <a:buAutoNum type="arabicPeriod"/>
            </a:pPr>
            <a:r>
              <a:rPr lang="en-US" dirty="0">
                <a:latin typeface="Calibri" charset="0"/>
              </a:rPr>
              <a:t>FREKUENSI COUNTER &gt; 10 GHZ</a:t>
            </a:r>
          </a:p>
          <a:p>
            <a:pPr marL="444500" lvl="2" indent="-355600">
              <a:lnSpc>
                <a:spcPct val="80000"/>
              </a:lnSpc>
              <a:buClr>
                <a:schemeClr val="accent2"/>
              </a:buClr>
              <a:buFontTx/>
              <a:buAutoNum type="arabicPeriod"/>
            </a:pPr>
            <a:r>
              <a:rPr lang="en-US" dirty="0">
                <a:latin typeface="Calibri" charset="0"/>
              </a:rPr>
              <a:t>MODULATION ANALYZER</a:t>
            </a:r>
          </a:p>
          <a:p>
            <a:pPr marL="444500" lvl="2" indent="-355600">
              <a:lnSpc>
                <a:spcPct val="80000"/>
              </a:lnSpc>
              <a:buClr>
                <a:schemeClr val="accent2"/>
              </a:buClr>
              <a:buFontTx/>
              <a:buAutoNum type="arabicPeriod"/>
            </a:pPr>
            <a:r>
              <a:rPr lang="en-US" dirty="0">
                <a:latin typeface="Calibri" charset="0"/>
              </a:rPr>
              <a:t>MULTIMETER ANALOG</a:t>
            </a:r>
          </a:p>
          <a:p>
            <a:pPr marL="444500" lvl="2" indent="-355600">
              <a:lnSpc>
                <a:spcPct val="80000"/>
              </a:lnSpc>
              <a:buClr>
                <a:schemeClr val="accent2"/>
              </a:buClr>
              <a:buFontTx/>
              <a:buAutoNum type="arabicPeriod"/>
            </a:pPr>
            <a:r>
              <a:rPr lang="en-US" dirty="0">
                <a:latin typeface="Calibri" charset="0"/>
              </a:rPr>
              <a:t>MULTIMETER DIGITAL 4 DIGIT</a:t>
            </a:r>
          </a:p>
          <a:p>
            <a:pPr marL="444500" lvl="2" indent="-355600">
              <a:lnSpc>
                <a:spcPct val="80000"/>
              </a:lnSpc>
              <a:buClr>
                <a:schemeClr val="accent2"/>
              </a:buClr>
              <a:buFontTx/>
              <a:buAutoNum type="arabicPeriod"/>
            </a:pPr>
            <a:r>
              <a:rPr lang="en-US" dirty="0">
                <a:latin typeface="Calibri" charset="0"/>
              </a:rPr>
              <a:t>SPECTRUM ANALYZER</a:t>
            </a:r>
          </a:p>
          <a:p>
            <a:pPr marL="444500" lvl="2" indent="-355600">
              <a:lnSpc>
                <a:spcPct val="80000"/>
              </a:lnSpc>
              <a:buClr>
                <a:schemeClr val="accent2"/>
              </a:buClr>
              <a:buFontTx/>
              <a:buAutoNum type="arabicPeriod"/>
            </a:pPr>
            <a:r>
              <a:rPr lang="en-US" dirty="0">
                <a:latin typeface="Calibri" charset="0"/>
              </a:rPr>
              <a:t>SIGNAL GENERATOR</a:t>
            </a:r>
          </a:p>
          <a:p>
            <a:pPr marL="444500" lvl="2" indent="-355600">
              <a:lnSpc>
                <a:spcPct val="80000"/>
              </a:lnSpc>
              <a:buClr>
                <a:schemeClr val="accent2"/>
              </a:buClr>
              <a:buFontTx/>
              <a:buAutoNum type="arabicPeriod"/>
            </a:pPr>
            <a:r>
              <a:rPr lang="en-US" dirty="0">
                <a:latin typeface="Calibri" charset="0"/>
              </a:rPr>
              <a:t>ATTENUATOR</a:t>
            </a:r>
            <a:endParaRPr lang="en-US" sz="1600" dirty="0">
              <a:latin typeface="Calibri" charset="0"/>
            </a:endParaRPr>
          </a:p>
          <a:p>
            <a:pPr marL="88900">
              <a:buClr>
                <a:schemeClr val="tx2"/>
              </a:buClr>
              <a:buFont typeface="Wingdings" charset="0"/>
              <a:buChar char="v"/>
            </a:pPr>
            <a:endParaRPr lang="en-US" sz="2000" dirty="0">
              <a:latin typeface="Arial Narrow" charset="0"/>
            </a:endParaRPr>
          </a:p>
          <a:p>
            <a:endParaRPr lang="en-US" dirty="0"/>
          </a:p>
        </p:txBody>
      </p:sp>
    </p:spTree>
    <p:extLst>
      <p:ext uri="{BB962C8B-B14F-4D97-AF65-F5344CB8AC3E}">
        <p14:creationId xmlns:p14="http://schemas.microsoft.com/office/powerpoint/2010/main" val="422401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DSC004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557338"/>
            <a:ext cx="307498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SC004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221163"/>
            <a:ext cx="25558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SC006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844675"/>
            <a:ext cx="29718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004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357563"/>
            <a:ext cx="314642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DSC004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3068638"/>
            <a:ext cx="30575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1835150" y="2341900"/>
            <a:ext cx="5321300" cy="1015663"/>
          </a:xfrm>
          <a:prstGeom prst="rect">
            <a:avLst/>
          </a:prstGeom>
          <a:noFill/>
          <a:ln w="9525">
            <a:noFill/>
            <a:miter lim="800000"/>
            <a:headEnd/>
            <a:tailEnd/>
          </a:ln>
          <a:effectLst/>
        </p:spPr>
        <p:txBody>
          <a:bodyPr>
            <a:spAutoFit/>
          </a:bodyPr>
          <a:lstStyle/>
          <a:p>
            <a:pPr algn="ctr">
              <a:defRPr/>
            </a:pPr>
            <a:r>
              <a:rPr lang="id-ID" sz="6000" dirty="0">
                <a:solidFill>
                  <a:schemeClr val="bg1">
                    <a:lumMod val="95000"/>
                  </a:schemeClr>
                </a:solidFill>
                <a:latin typeface="Calibri" pitchFamily="34" charset="0"/>
                <a:ea typeface="+mn-ea"/>
                <a:cs typeface="Arial" pitchFamily="34" charset="0"/>
              </a:rPr>
              <a:t>THANK YOU</a:t>
            </a:r>
            <a:endParaRPr lang="en-US" sz="6000" b="0" dirty="0">
              <a:solidFill>
                <a:schemeClr val="bg1">
                  <a:lumMod val="95000"/>
                </a:schemeClr>
              </a:solidFill>
              <a:latin typeface="Calibri" pitchFamily="34" charset="0"/>
              <a:ea typeface="+mn-ea"/>
              <a:cs typeface="Arial" pitchFamily="34" charset="0"/>
            </a:endParaRPr>
          </a:p>
        </p:txBody>
      </p:sp>
    </p:spTree>
    <p:extLst>
      <p:ext uri="{BB962C8B-B14F-4D97-AF65-F5344CB8AC3E}">
        <p14:creationId xmlns:p14="http://schemas.microsoft.com/office/powerpoint/2010/main" val="570721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1000"/>
                                        <p:tgtEl>
                                          <p:spTgt spid="7"/>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1000"/>
                                        <p:tgtEl>
                                          <p:spTgt spid="5"/>
                                        </p:tgtEl>
                                      </p:cBhvr>
                                    </p:animEffect>
                                  </p:childTnLst>
                                </p:cTn>
                              </p:par>
                            </p:childTnLst>
                          </p:cTn>
                        </p:par>
                        <p:par>
                          <p:cTn id="20" fill="hold">
                            <p:stCondLst>
                              <p:cond delay="4000"/>
                            </p:stCondLst>
                            <p:childTnLst>
                              <p:par>
                                <p:cTn id="21" presetID="5"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par>
                          <p:cTn id="24" fill="hold">
                            <p:stCondLst>
                              <p:cond delay="4500"/>
                            </p:stCondLst>
                            <p:childTnLst>
                              <p:par>
                                <p:cTn id="25" presetID="5" presetClass="exit" presetSubtype="10" fill="hold" nodeType="afterEffect">
                                  <p:stCondLst>
                                    <p:cond delay="0"/>
                                  </p:stCondLst>
                                  <p:childTnLst>
                                    <p:animEffect transition="out" filter="checkerboard(across)">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2000"/>
                                        <p:tgtEl>
                                          <p:spTgt spid="4"/>
                                        </p:tgtEl>
                                      </p:cBhvr>
                                    </p:animEffect>
                                    <p:set>
                                      <p:cBhvr>
                                        <p:cTn id="30" dur="1" fill="hold">
                                          <p:stCondLst>
                                            <p:cond delay="1999"/>
                                          </p:stCondLst>
                                        </p:cTn>
                                        <p:tgtEl>
                                          <p:spTgt spid="4"/>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2000"/>
                                        <p:tgtEl>
                                          <p:spTgt spid="5"/>
                                        </p:tgtEl>
                                      </p:cBhvr>
                                    </p:animEffect>
                                    <p:set>
                                      <p:cBhvr>
                                        <p:cTn id="36" dur="1" fill="hold">
                                          <p:stCondLst>
                                            <p:cond delay="1999"/>
                                          </p:stCondLst>
                                        </p:cTn>
                                        <p:tgtEl>
                                          <p:spTgt spid="5"/>
                                        </p:tgtEl>
                                        <p:attrNameLst>
                                          <p:attrName>style.visibility</p:attrName>
                                        </p:attrNameLst>
                                      </p:cBhvr>
                                      <p:to>
                                        <p:strVal val="hidden"/>
                                      </p:to>
                                    </p:set>
                                  </p:childTnLst>
                                </p:cTn>
                              </p:par>
                              <p:par>
                                <p:cTn id="37" presetID="5" presetClass="exit" presetSubtype="10" fill="hold" nodeType="withEffect">
                                  <p:stCondLst>
                                    <p:cond delay="0"/>
                                  </p:stCondLst>
                                  <p:childTnLst>
                                    <p:animEffect transition="out" filter="checkerboard(across)">
                                      <p:cBhvr>
                                        <p:cTn id="38" dur="2000"/>
                                        <p:tgtEl>
                                          <p:spTgt spid="8"/>
                                        </p:tgtEl>
                                      </p:cBhvr>
                                    </p:animEffect>
                                    <p:set>
                                      <p:cBhvr>
                                        <p:cTn id="39" dur="1" fill="hold">
                                          <p:stCondLst>
                                            <p:cond delay="1999"/>
                                          </p:stCondLst>
                                        </p:cTn>
                                        <p:tgtEl>
                                          <p:spTgt spid="8"/>
                                        </p:tgtEl>
                                        <p:attrNameLst>
                                          <p:attrName>style.visibility</p:attrName>
                                        </p:attrNameLst>
                                      </p:cBhvr>
                                      <p:to>
                                        <p:strVal val="hidden"/>
                                      </p:to>
                                    </p:set>
                                  </p:childTnLst>
                                </p:cTn>
                              </p:par>
                              <p:par>
                                <p:cTn id="40" presetID="5" presetClass="entr" presetSubtype="10" fill="hold"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checkerboard(across)">
                                      <p:cBhvr>
                                        <p:cTn id="4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MOTTO and Service Level Agreement</a:t>
            </a:r>
            <a:endParaRPr lang="en-US" dirty="0"/>
          </a:p>
        </p:txBody>
      </p:sp>
      <p:sp>
        <p:nvSpPr>
          <p:cNvPr id="3" name="Content Placeholder 2"/>
          <p:cNvSpPr>
            <a:spLocks noGrp="1"/>
          </p:cNvSpPr>
          <p:nvPr>
            <p:ph idx="1"/>
          </p:nvPr>
        </p:nvSpPr>
        <p:spPr/>
        <p:txBody>
          <a:bodyPr>
            <a:normAutofit fontScale="70000" lnSpcReduction="20000"/>
          </a:bodyPr>
          <a:lstStyle/>
          <a:p>
            <a:r>
              <a:rPr lang="id-ID" sz="4000" dirty="0">
                <a:latin typeface="Calibri" charset="0"/>
              </a:rPr>
              <a:t>MOTTO</a:t>
            </a:r>
          </a:p>
          <a:p>
            <a:endParaRPr lang="id-ID" dirty="0">
              <a:latin typeface="Calibri" charset="0"/>
            </a:endParaRPr>
          </a:p>
          <a:p>
            <a:r>
              <a:rPr lang="id-ID" dirty="0">
                <a:latin typeface="Calibri" charset="0"/>
              </a:rPr>
              <a:t>TRUST , SERVICE , AND QUALITY ASSURANCE IS OUR GOAL</a:t>
            </a:r>
          </a:p>
          <a:p>
            <a:endParaRPr lang="id-ID" dirty="0">
              <a:latin typeface="Calibri" charset="0"/>
            </a:endParaRPr>
          </a:p>
          <a:p>
            <a:r>
              <a:rPr lang="id-ID" sz="4000" dirty="0">
                <a:latin typeface="Calibri" charset="0"/>
              </a:rPr>
              <a:t>SERVICE LEVEL AGREEMENT</a:t>
            </a:r>
            <a:r>
              <a:rPr lang="en-US" sz="4000" dirty="0">
                <a:latin typeface="Calibri" charset="0"/>
              </a:rPr>
              <a:t>:</a:t>
            </a:r>
          </a:p>
          <a:p>
            <a:endParaRPr lang="en-US" dirty="0">
              <a:latin typeface="Calibri" charset="0"/>
            </a:endParaRPr>
          </a:p>
          <a:p>
            <a:r>
              <a:rPr lang="en-US" dirty="0">
                <a:latin typeface="Calibri" charset="0"/>
              </a:rPr>
              <a:t>TESTING PROCESS CONDUCTED DURING </a:t>
            </a:r>
            <a:r>
              <a:rPr lang="id-ID" dirty="0">
                <a:latin typeface="Calibri" charset="0"/>
              </a:rPr>
              <a:t>17</a:t>
            </a:r>
            <a:r>
              <a:rPr lang="en-US" dirty="0">
                <a:latin typeface="Calibri" charset="0"/>
              </a:rPr>
              <a:t> </a:t>
            </a:r>
            <a:r>
              <a:rPr lang="id-ID" dirty="0">
                <a:latin typeface="Calibri" charset="0"/>
              </a:rPr>
              <a:t>WORKING </a:t>
            </a:r>
            <a:r>
              <a:rPr lang="en-US" dirty="0">
                <a:latin typeface="Calibri" charset="0"/>
              </a:rPr>
              <a:t>DAYS (IN ACCORDANCE WITH REGULATION OF THE MINISTER OF COMMUNICATION AND INFORMATION TECHNOLOGY N</a:t>
            </a:r>
            <a:r>
              <a:rPr lang="id-ID" dirty="0">
                <a:latin typeface="Calibri" charset="0"/>
              </a:rPr>
              <a:t>O. </a:t>
            </a:r>
            <a:r>
              <a:rPr lang="en-US" dirty="0">
                <a:latin typeface="Calibri" charset="0"/>
              </a:rPr>
              <a:t>29/PER/M.KOMINFO/09/2009 </a:t>
            </a:r>
            <a:r>
              <a:rPr lang="id-ID" dirty="0">
                <a:latin typeface="Calibri" charset="0"/>
              </a:rPr>
              <a:t>ABOUT</a:t>
            </a:r>
            <a:r>
              <a:rPr lang="en-US" dirty="0">
                <a:latin typeface="Calibri" charset="0"/>
              </a:rPr>
              <a:t> CERTIFICATION OF TELECOMMUNICATIONS EQUIPMENT DEVICE and 18/2014)</a:t>
            </a:r>
          </a:p>
          <a:p>
            <a:endParaRPr lang="en-US" dirty="0"/>
          </a:p>
        </p:txBody>
      </p:sp>
    </p:spTree>
    <p:extLst>
      <p:ext uri="{BB962C8B-B14F-4D97-AF65-F5344CB8AC3E}">
        <p14:creationId xmlns:p14="http://schemas.microsoft.com/office/powerpoint/2010/main" val="195812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29" y="570972"/>
            <a:ext cx="8719197" cy="561660"/>
          </a:xfrm>
        </p:spPr>
        <p:txBody>
          <a:bodyPr>
            <a:noAutofit/>
          </a:bodyPr>
          <a:lstStyle/>
          <a:p>
            <a:r>
              <a:rPr lang="en-US" sz="3200" dirty="0" smtClean="0"/>
              <a:t>Legal Framework Implementing Conformance Test</a:t>
            </a:r>
            <a:endParaRPr lang="en-US" sz="3200" dirty="0"/>
          </a:p>
        </p:txBody>
      </p:sp>
      <p:sp>
        <p:nvSpPr>
          <p:cNvPr id="3" name="Content Placeholder 2"/>
          <p:cNvSpPr>
            <a:spLocks noGrp="1"/>
          </p:cNvSpPr>
          <p:nvPr>
            <p:ph idx="1"/>
          </p:nvPr>
        </p:nvSpPr>
        <p:spPr>
          <a:xfrm>
            <a:off x="457200" y="1304242"/>
            <a:ext cx="8229600" cy="4822266"/>
          </a:xfrm>
        </p:spPr>
        <p:txBody>
          <a:bodyPr>
            <a:normAutofit fontScale="55000" lnSpcReduction="20000"/>
          </a:bodyPr>
          <a:lstStyle/>
          <a:p>
            <a:pPr algn="just">
              <a:lnSpc>
                <a:spcPct val="80000"/>
              </a:lnSpc>
            </a:pPr>
            <a:r>
              <a:rPr lang="id-ID" dirty="0">
                <a:latin typeface="Calibri" charset="0"/>
              </a:rPr>
              <a:t>LAW OF REPUBLIC INDONESIA </a:t>
            </a:r>
            <a:r>
              <a:rPr lang="id-ID" dirty="0" smtClean="0">
                <a:latin typeface="Calibri" charset="0"/>
              </a:rPr>
              <a:t>NO. </a:t>
            </a:r>
            <a:r>
              <a:rPr lang="id-ID" dirty="0">
                <a:latin typeface="Calibri" charset="0"/>
              </a:rPr>
              <a:t>36/1999 CONCERNING TELECOMMUNICATIONS (ARTICLE 32 SECTION 1 &amp; 2)</a:t>
            </a:r>
          </a:p>
          <a:p>
            <a:pPr algn="just">
              <a:lnSpc>
                <a:spcPct val="80000"/>
              </a:lnSpc>
            </a:pPr>
            <a:endParaRPr lang="id-ID" dirty="0">
              <a:latin typeface="Calibri" charset="0"/>
            </a:endParaRPr>
          </a:p>
          <a:p>
            <a:pPr algn="just">
              <a:lnSpc>
                <a:spcPct val="80000"/>
              </a:lnSpc>
            </a:pPr>
            <a:r>
              <a:rPr lang="id-ID" dirty="0">
                <a:latin typeface="Calibri" charset="0"/>
              </a:rPr>
              <a:t>GOVERNMENT REGULATION NO.50/2000 CONCERNING TELEKOMUNICATIONS PROVISION (ARTICLE 74</a:t>
            </a:r>
            <a:r>
              <a:rPr lang="id-ID" dirty="0" smtClean="0">
                <a:latin typeface="Calibri" charset="0"/>
              </a:rPr>
              <a:t>)</a:t>
            </a:r>
          </a:p>
          <a:p>
            <a:pPr lvl="1"/>
            <a:r>
              <a:rPr lang="en-US" sz="2900" dirty="0"/>
              <a:t>Article74:</a:t>
            </a:r>
          </a:p>
          <a:p>
            <a:pPr lvl="2"/>
            <a:r>
              <a:rPr lang="en-US" sz="2900" dirty="0"/>
              <a:t>Minister issues certificate of type approval for telecommunication equipment fulfilling technical requirement based on test report.</a:t>
            </a:r>
          </a:p>
          <a:p>
            <a:pPr lvl="2"/>
            <a:r>
              <a:rPr lang="en-US" sz="2900" dirty="0"/>
              <a:t>Telecommunication equipment  testing  conducted by accredited  test house designated by Minister.</a:t>
            </a:r>
          </a:p>
          <a:p>
            <a:pPr marL="0" indent="0" algn="just">
              <a:lnSpc>
                <a:spcPct val="80000"/>
              </a:lnSpc>
              <a:buNone/>
            </a:pPr>
            <a:endParaRPr lang="id-ID" dirty="0">
              <a:latin typeface="Calibri" charset="0"/>
            </a:endParaRPr>
          </a:p>
          <a:p>
            <a:pPr algn="just">
              <a:lnSpc>
                <a:spcPct val="80000"/>
              </a:lnSpc>
            </a:pPr>
            <a:r>
              <a:rPr lang="id-ID" dirty="0">
                <a:latin typeface="Calibri" charset="0"/>
              </a:rPr>
              <a:t>GOVERNMENT REGULATION NO.07/2009 CONCERNING PRICES OF STATE REVENUE THAT APPLY TO DEPARTMENT OF COMMUNICATION AND INFORMATION TECHNOLOGY (Jo pp NO.76/2010 REGARDING AMANDEMENTS TO </a:t>
            </a:r>
            <a:r>
              <a:rPr lang="id-ID" dirty="0" smtClean="0">
                <a:latin typeface="Calibri" charset="0"/>
              </a:rPr>
              <a:t>REGULATION NO.07/2009</a:t>
            </a:r>
            <a:r>
              <a:rPr lang="id-ID" dirty="0">
                <a:latin typeface="Calibri" charset="0"/>
              </a:rPr>
              <a:t>)</a:t>
            </a:r>
          </a:p>
          <a:p>
            <a:pPr algn="just">
              <a:lnSpc>
                <a:spcPct val="80000"/>
              </a:lnSpc>
            </a:pPr>
            <a:endParaRPr lang="id-ID" dirty="0">
              <a:latin typeface="Calibri" charset="0"/>
            </a:endParaRPr>
          </a:p>
          <a:p>
            <a:pPr algn="just">
              <a:lnSpc>
                <a:spcPct val="80000"/>
              </a:lnSpc>
            </a:pPr>
            <a:r>
              <a:rPr lang="id-ID" dirty="0">
                <a:latin typeface="Calibri" charset="0"/>
              </a:rPr>
              <a:t>REGULATION OF THE MINISTER AND COMMUNICATION AND INFORMATION NO.</a:t>
            </a:r>
            <a:r>
              <a:rPr lang="en-US" dirty="0">
                <a:latin typeface="Calibri" charset="0"/>
              </a:rPr>
              <a:t> 29/PER/M.KOMINFO/9/2008</a:t>
            </a:r>
            <a:r>
              <a:rPr lang="id-ID" dirty="0">
                <a:latin typeface="Calibri" charset="0"/>
              </a:rPr>
              <a:t> CONCERNING CERTIFICATION OF TELECOMMUNICATION EQUIPMENT AND DEVICES (ARTICLE 14 – 24)</a:t>
            </a:r>
          </a:p>
          <a:p>
            <a:pPr algn="just">
              <a:lnSpc>
                <a:spcPct val="80000"/>
              </a:lnSpc>
            </a:pPr>
            <a:endParaRPr lang="id-ID" dirty="0">
              <a:latin typeface="Calibri" charset="0"/>
            </a:endParaRPr>
          </a:p>
          <a:p>
            <a:pPr algn="just">
              <a:lnSpc>
                <a:spcPct val="80000"/>
              </a:lnSpc>
            </a:pPr>
            <a:r>
              <a:rPr lang="id-ID" dirty="0">
                <a:latin typeface="Calibri" charset="0"/>
              </a:rPr>
              <a:t>STRENGTEN REGULATION OF THE MINISTER COMMUNICATION AND INFORMATION NO.18/2014 CONCERNING CERTIFICATION OF TELECOMMUNICATION EQUIPMENT AND DEVICES (ARTICLE 7 – 16</a:t>
            </a:r>
            <a:r>
              <a:rPr lang="id-ID" dirty="0" smtClean="0">
                <a:latin typeface="Calibri" charset="0"/>
              </a:rPr>
              <a:t>)</a:t>
            </a:r>
            <a:endParaRPr lang="id-ID" dirty="0">
              <a:latin typeface="Calibri" charset="0"/>
            </a:endParaRPr>
          </a:p>
        </p:txBody>
      </p:sp>
    </p:spTree>
    <p:extLst>
      <p:ext uri="{BB962C8B-B14F-4D97-AF65-F5344CB8AC3E}">
        <p14:creationId xmlns:p14="http://schemas.microsoft.com/office/powerpoint/2010/main" val="150397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972"/>
            <a:ext cx="8229600" cy="698949"/>
          </a:xfrm>
        </p:spPr>
        <p:txBody>
          <a:bodyPr>
            <a:normAutofit fontScale="90000"/>
          </a:bodyPr>
          <a:lstStyle/>
          <a:p>
            <a:r>
              <a:rPr lang="en-US" dirty="0" smtClean="0"/>
              <a:t>Purpose </a:t>
            </a:r>
            <a:r>
              <a:rPr lang="en-US" dirty="0"/>
              <a:t>C</a:t>
            </a:r>
            <a:r>
              <a:rPr lang="en-US" dirty="0" smtClean="0"/>
              <a:t>onformance Test</a:t>
            </a:r>
            <a:endParaRPr lang="en-US" dirty="0"/>
          </a:p>
        </p:txBody>
      </p:sp>
      <p:sp>
        <p:nvSpPr>
          <p:cNvPr id="3" name="Content Placeholder 2"/>
          <p:cNvSpPr>
            <a:spLocks noGrp="1"/>
          </p:cNvSpPr>
          <p:nvPr>
            <p:ph idx="1"/>
          </p:nvPr>
        </p:nvSpPr>
        <p:spPr>
          <a:xfrm>
            <a:off x="457200" y="1544498"/>
            <a:ext cx="8229600" cy="4255169"/>
          </a:xfrm>
        </p:spPr>
        <p:txBody>
          <a:bodyPr>
            <a:normAutofit fontScale="77500" lnSpcReduction="20000"/>
          </a:bodyPr>
          <a:lstStyle/>
          <a:p>
            <a:pPr algn="just">
              <a:lnSpc>
                <a:spcPct val="80000"/>
              </a:lnSpc>
            </a:pPr>
            <a:r>
              <a:rPr lang="id-ID" dirty="0">
                <a:latin typeface="Calibri" charset="0"/>
              </a:rPr>
              <a:t>BASED ON TELECOMMUNICATION REGULATION MENTIONED THAT TELECOMMUNICATION EQUIPMENT WHICH WILL BE TRADED, MADE, BUILT UP, AND LEASED AND USED IN INDONESIA REGION IS COMPULSORY TO BE MATCH WITH TECNICAL REQUIREMENT AND COMPULSORY TO BE TESTED TO GET CERTIFICATION</a:t>
            </a:r>
          </a:p>
          <a:p>
            <a:pPr algn="just">
              <a:lnSpc>
                <a:spcPct val="80000"/>
              </a:lnSpc>
            </a:pPr>
            <a:endParaRPr lang="id-ID" dirty="0">
              <a:latin typeface="Calibri" charset="0"/>
            </a:endParaRPr>
          </a:p>
          <a:p>
            <a:pPr algn="just">
              <a:lnSpc>
                <a:spcPct val="80000"/>
              </a:lnSpc>
            </a:pPr>
            <a:r>
              <a:rPr lang="id-ID" dirty="0">
                <a:latin typeface="Calibri" charset="0"/>
              </a:rPr>
              <a:t>TO BE ABLE TO PROTECT AND MAINTAIN TELECOMMUNICATION TOOL/DEVICES QUALITY AND ENSURE THAT TELECOMMUNICATION DEVICE WHICH IS USED REALLY ACCORDANCE BY TECHNICAL REQUIREMENTS.</a:t>
            </a:r>
          </a:p>
          <a:p>
            <a:pPr algn="just">
              <a:lnSpc>
                <a:spcPct val="80000"/>
              </a:lnSpc>
            </a:pPr>
            <a:endParaRPr lang="id-ID" dirty="0">
              <a:latin typeface="Calibri" charset="0"/>
            </a:endParaRPr>
          </a:p>
          <a:p>
            <a:pPr algn="just">
              <a:lnSpc>
                <a:spcPct val="80000"/>
              </a:lnSpc>
            </a:pPr>
            <a:r>
              <a:rPr lang="id-ID" dirty="0">
                <a:latin typeface="Calibri" charset="0"/>
              </a:rPr>
              <a:t>ENSURE THE CONNECTIVITY AND INTEROPERABILITY ON TELECOMMUNICATION NETWORK TO PROTECT THE CONSUMENS</a:t>
            </a:r>
            <a:r>
              <a:rPr lang="id-ID" dirty="0" smtClean="0">
                <a:latin typeface="Calibri" charset="0"/>
              </a:rPr>
              <a:t>.</a:t>
            </a:r>
            <a:endParaRPr lang="id-ID" dirty="0">
              <a:latin typeface="Calibri" charset="0"/>
            </a:endParaRPr>
          </a:p>
        </p:txBody>
      </p:sp>
    </p:spTree>
    <p:extLst>
      <p:ext uri="{BB962C8B-B14F-4D97-AF65-F5344CB8AC3E}">
        <p14:creationId xmlns:p14="http://schemas.microsoft.com/office/powerpoint/2010/main" val="51056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972"/>
            <a:ext cx="8229600" cy="630304"/>
          </a:xfrm>
        </p:spPr>
        <p:txBody>
          <a:bodyPr>
            <a:normAutofit fontScale="90000"/>
          </a:bodyPr>
          <a:lstStyle/>
          <a:p>
            <a:r>
              <a:rPr lang="en-US" dirty="0" smtClean="0"/>
              <a:t>Organization Structure Based on Ministerial Decree </a:t>
            </a:r>
            <a:endParaRPr lang="en-US" dirty="0"/>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655461"/>
            <a:ext cx="8420100" cy="421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23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ITU’s highest decision making bodies</a:t>
            </a:r>
            <a:endParaRPr lang="en-US" dirty="0"/>
          </a:p>
        </p:txBody>
      </p:sp>
      <p:sp>
        <p:nvSpPr>
          <p:cNvPr id="3" name="Content Placeholder 2"/>
          <p:cNvSpPr>
            <a:spLocks noGrp="1"/>
          </p:cNvSpPr>
          <p:nvPr>
            <p:ph idx="1"/>
          </p:nvPr>
        </p:nvSpPr>
        <p:spPr>
          <a:xfrm>
            <a:off x="457200" y="1473911"/>
            <a:ext cx="8229600" cy="4547173"/>
          </a:xfrm>
        </p:spPr>
        <p:txBody>
          <a:bodyPr>
            <a:normAutofit fontScale="92500" lnSpcReduction="10000"/>
          </a:bodyPr>
          <a:lstStyle/>
          <a:p>
            <a:r>
              <a:rPr lang="en-US" altLang="en-US" dirty="0" smtClean="0"/>
              <a:t>WTSA-08 Resolution 76 :</a:t>
            </a:r>
          </a:p>
          <a:p>
            <a:pPr marL="400050" lvl="1" indent="0">
              <a:buNone/>
            </a:pPr>
            <a:r>
              <a:rPr lang="ja-JP" altLang="en-US" sz="1900" dirty="0">
                <a:solidFill>
                  <a:srgbClr val="7F7F7F"/>
                </a:solidFill>
                <a:latin typeface="Verdana" charset="0"/>
              </a:rPr>
              <a:t>“</a:t>
            </a:r>
            <a:r>
              <a:rPr lang="en-US" sz="1900" b="1" dirty="0">
                <a:solidFill>
                  <a:srgbClr val="7F7F7F"/>
                </a:solidFill>
                <a:latin typeface="Verdana" charset="0"/>
              </a:rPr>
              <a:t>Studies related to conformance and interoperability testing, assistance to developing  countries, and a possible future ITU mark </a:t>
            </a:r>
            <a:r>
              <a:rPr lang="en-US" sz="1900" b="1" dirty="0" err="1">
                <a:solidFill>
                  <a:srgbClr val="7F7F7F"/>
                </a:solidFill>
                <a:latin typeface="Verdana" charset="0"/>
              </a:rPr>
              <a:t>programme</a:t>
            </a:r>
            <a:r>
              <a:rPr lang="ja-JP" altLang="en-US" sz="1900" b="1" dirty="0" smtClean="0">
                <a:solidFill>
                  <a:srgbClr val="7F7F7F"/>
                </a:solidFill>
                <a:latin typeface="Verdana" charset="0"/>
              </a:rPr>
              <a:t>”</a:t>
            </a:r>
            <a:endParaRPr lang="en-US" altLang="ja-JP" sz="1900" b="1" dirty="0" smtClean="0">
              <a:solidFill>
                <a:srgbClr val="7F7F7F"/>
              </a:solidFill>
              <a:latin typeface="Verdana" charset="0"/>
            </a:endParaRPr>
          </a:p>
          <a:p>
            <a:pPr marL="400050" lvl="1" indent="0">
              <a:buNone/>
            </a:pPr>
            <a:endParaRPr lang="en-US" altLang="en-US" sz="500" dirty="0" smtClean="0"/>
          </a:p>
          <a:p>
            <a:r>
              <a:rPr lang="en-US" altLang="en-US" dirty="0" smtClean="0"/>
              <a:t>WTDC-14 Resolution 47</a:t>
            </a:r>
          </a:p>
          <a:p>
            <a:pPr marL="400050" lvl="1" indent="0">
              <a:buNone/>
            </a:pPr>
            <a:r>
              <a:rPr lang="en-GB" sz="1500" b="1" dirty="0" smtClean="0">
                <a:solidFill>
                  <a:srgbClr val="7F7F7F"/>
                </a:solidFill>
                <a:latin typeface="Verdana" charset="0"/>
              </a:rPr>
              <a:t>“Enhancement </a:t>
            </a:r>
            <a:r>
              <a:rPr lang="en-GB" sz="1500" b="1" dirty="0">
                <a:solidFill>
                  <a:srgbClr val="7F7F7F"/>
                </a:solidFill>
                <a:latin typeface="Verdana" charset="0"/>
              </a:rPr>
              <a:t>of knowledge and effective application of ITU Recommendations in developing countries, including conformance and interoperability testing of systems manufactured on the basis of ITU </a:t>
            </a:r>
            <a:r>
              <a:rPr lang="en-GB" sz="1500" b="1" dirty="0" smtClean="0">
                <a:solidFill>
                  <a:srgbClr val="7F7F7F"/>
                </a:solidFill>
                <a:latin typeface="Verdana" charset="0"/>
              </a:rPr>
              <a:t>Recommendations</a:t>
            </a:r>
            <a:r>
              <a:rPr lang="en-US" sz="1500" b="1" dirty="0" smtClean="0">
                <a:solidFill>
                  <a:srgbClr val="7F7F7F"/>
                </a:solidFill>
                <a:latin typeface="Verdana" charset="0"/>
              </a:rPr>
              <a:t>“</a:t>
            </a:r>
          </a:p>
          <a:p>
            <a:pPr marL="400050" lvl="1" indent="0">
              <a:buNone/>
            </a:pPr>
            <a:endParaRPr lang="en-US" altLang="en-US" sz="500" dirty="0"/>
          </a:p>
          <a:p>
            <a:r>
              <a:rPr lang="en-US" altLang="en-US" dirty="0" smtClean="0"/>
              <a:t>ITU Plenipotentiary Conference (PP-10) Resolution 177</a:t>
            </a:r>
          </a:p>
          <a:p>
            <a:endParaRPr lang="en-US" altLang="en-US" sz="500" dirty="0" smtClean="0"/>
          </a:p>
          <a:p>
            <a:r>
              <a:rPr lang="en-US" altLang="en-US" dirty="0" smtClean="0"/>
              <a:t>ITU council decisions</a:t>
            </a:r>
            <a:endParaRPr lang="en-US" altLang="en-US" dirty="0"/>
          </a:p>
        </p:txBody>
      </p:sp>
    </p:spTree>
    <p:extLst>
      <p:ext uri="{BB962C8B-B14F-4D97-AF65-F5344CB8AC3E}">
        <p14:creationId xmlns:p14="http://schemas.microsoft.com/office/powerpoint/2010/main" val="423057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972"/>
            <a:ext cx="8229600" cy="355727"/>
          </a:xfrm>
        </p:spPr>
        <p:txBody>
          <a:bodyPr>
            <a:noAutofit/>
          </a:bodyPr>
          <a:lstStyle/>
          <a:p>
            <a:pPr algn="just"/>
            <a:r>
              <a:rPr lang="en-US" sz="2800" dirty="0" smtClean="0">
                <a:solidFill>
                  <a:schemeClr val="tx1">
                    <a:lumMod val="50000"/>
                    <a:lumOff val="50000"/>
                  </a:schemeClr>
                </a:solidFill>
              </a:rPr>
              <a:t>Implementation</a:t>
            </a:r>
            <a:r>
              <a:rPr lang="en-US" sz="2800" dirty="0">
                <a:solidFill>
                  <a:schemeClr val="tx1">
                    <a:lumMod val="50000"/>
                    <a:lumOff val="50000"/>
                  </a:schemeClr>
                </a:solidFill>
              </a:rPr>
              <a:t> </a:t>
            </a:r>
            <a:r>
              <a:rPr lang="en-US" sz="2800" dirty="0" smtClean="0">
                <a:solidFill>
                  <a:schemeClr val="tx1">
                    <a:lumMod val="50000"/>
                    <a:lumOff val="50000"/>
                  </a:schemeClr>
                </a:solidFill>
              </a:rPr>
              <a:t>of </a:t>
            </a:r>
            <a:r>
              <a:rPr lang="en-US" sz="2800" dirty="0">
                <a:solidFill>
                  <a:schemeClr val="tx1">
                    <a:lumMod val="50000"/>
                    <a:lumOff val="50000"/>
                  </a:schemeClr>
                </a:solidFill>
              </a:rPr>
              <a:t>the ITU </a:t>
            </a:r>
            <a:r>
              <a:rPr lang="en-US" sz="2800" dirty="0" smtClean="0">
                <a:solidFill>
                  <a:schemeClr val="tx1">
                    <a:lumMod val="50000"/>
                    <a:lumOff val="50000"/>
                  </a:schemeClr>
                </a:solidFill>
              </a:rPr>
              <a:t>Conformity</a:t>
            </a:r>
            <a:endParaRPr lang="en-US" sz="2800" dirty="0"/>
          </a:p>
        </p:txBody>
      </p:sp>
      <p:pic>
        <p:nvPicPr>
          <p:cNvPr id="3" name="Picture 2" descr="Screenshot_2015-10-24-02-02-46.png"/>
          <p:cNvPicPr>
            <a:picLocks noChangeAspect="1"/>
          </p:cNvPicPr>
          <p:nvPr/>
        </p:nvPicPr>
        <p:blipFill rotWithShape="1">
          <a:blip r:embed="rId3">
            <a:extLst>
              <a:ext uri="{28A0092B-C50C-407E-A947-70E740481C1C}">
                <a14:useLocalDpi xmlns:a14="http://schemas.microsoft.com/office/drawing/2010/main" val="0"/>
              </a:ext>
            </a:extLst>
          </a:blip>
          <a:srcRect l="3408" r="3015"/>
          <a:stretch/>
        </p:blipFill>
        <p:spPr>
          <a:xfrm>
            <a:off x="457201" y="1135529"/>
            <a:ext cx="8229600" cy="4960471"/>
          </a:xfrm>
          <a:prstGeom prst="rect">
            <a:avLst/>
          </a:prstGeom>
        </p:spPr>
      </p:pic>
    </p:spTree>
    <p:extLst>
      <p:ext uri="{BB962C8B-B14F-4D97-AF65-F5344CB8AC3E}">
        <p14:creationId xmlns:p14="http://schemas.microsoft.com/office/powerpoint/2010/main" val="3955853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BBPPT Quality Management System</a:t>
            </a:r>
            <a:endParaRPr lang="en-US" dirty="0"/>
          </a:p>
        </p:txBody>
      </p:sp>
      <p:sp>
        <p:nvSpPr>
          <p:cNvPr id="3" name="Content Placeholder 2"/>
          <p:cNvSpPr>
            <a:spLocks noGrp="1"/>
          </p:cNvSpPr>
          <p:nvPr>
            <p:ph idx="1"/>
          </p:nvPr>
        </p:nvSpPr>
        <p:spPr>
          <a:xfrm>
            <a:off x="457199" y="1968500"/>
            <a:ext cx="8373035" cy="2682155"/>
          </a:xfrm>
        </p:spPr>
        <p:txBody>
          <a:bodyPr>
            <a:normAutofit fontScale="77500" lnSpcReduction="20000"/>
          </a:bodyPr>
          <a:lstStyle/>
          <a:p>
            <a:pPr algn="just">
              <a:lnSpc>
                <a:spcPct val="90000"/>
              </a:lnSpc>
              <a:buClr>
                <a:schemeClr val="tx2"/>
              </a:buClr>
              <a:buFont typeface="Wingdings" charset="0"/>
              <a:buChar char="v"/>
            </a:pPr>
            <a:r>
              <a:rPr lang="id-ID" dirty="0">
                <a:latin typeface="Calibri" charset="0"/>
              </a:rPr>
              <a:t>QUALITY MANAGEMENT SYSTEM BASED ON </a:t>
            </a:r>
            <a:r>
              <a:rPr lang="en-US" dirty="0">
                <a:latin typeface="Calibri" charset="0"/>
              </a:rPr>
              <a:t>ISO/IEC 17025:2008</a:t>
            </a:r>
          </a:p>
          <a:p>
            <a:pPr algn="just">
              <a:lnSpc>
                <a:spcPct val="90000"/>
              </a:lnSpc>
              <a:buClr>
                <a:schemeClr val="tx2"/>
              </a:buClr>
              <a:buFont typeface="Wingdings" charset="0"/>
              <a:buChar char="v"/>
            </a:pPr>
            <a:endParaRPr lang="en-US" dirty="0">
              <a:latin typeface="Calibri" charset="0"/>
            </a:endParaRPr>
          </a:p>
          <a:p>
            <a:pPr algn="just">
              <a:lnSpc>
                <a:spcPct val="90000"/>
              </a:lnSpc>
              <a:buClr>
                <a:schemeClr val="tx2"/>
              </a:buClr>
              <a:buFont typeface="Wingdings" charset="0"/>
              <a:buChar char="v"/>
            </a:pPr>
            <a:r>
              <a:rPr lang="id-ID" dirty="0">
                <a:latin typeface="Calibri" charset="0"/>
              </a:rPr>
              <a:t>ACCREDITED BY THE NATIONAL ACCREDITATION COMMITE (KAN) REGISTERED NUMBER </a:t>
            </a:r>
            <a:r>
              <a:rPr lang="id-ID" dirty="0" smtClean="0">
                <a:latin typeface="Calibri" charset="0"/>
              </a:rPr>
              <a:t>LP-112-IDN (Conformance Test)</a:t>
            </a:r>
            <a:endParaRPr lang="id-ID" dirty="0">
              <a:latin typeface="Calibri" charset="0"/>
            </a:endParaRPr>
          </a:p>
          <a:p>
            <a:pPr algn="just">
              <a:lnSpc>
                <a:spcPct val="90000"/>
              </a:lnSpc>
              <a:buClr>
                <a:schemeClr val="tx2"/>
              </a:buClr>
              <a:buFont typeface="Wingdings" charset="0"/>
              <a:buChar char="v"/>
            </a:pPr>
            <a:endParaRPr lang="id-ID" dirty="0">
              <a:latin typeface="Calibri" charset="0"/>
            </a:endParaRPr>
          </a:p>
          <a:p>
            <a:pPr algn="just">
              <a:lnSpc>
                <a:spcPct val="90000"/>
              </a:lnSpc>
              <a:buClr>
                <a:schemeClr val="tx2"/>
              </a:buClr>
              <a:buFont typeface="Wingdings" charset="0"/>
              <a:buChar char="v"/>
            </a:pPr>
            <a:r>
              <a:rPr lang="id-ID" dirty="0">
                <a:latin typeface="Calibri" charset="0"/>
              </a:rPr>
              <a:t>ACCREDITED BY THE NATIONAL ACCREDITATION COMMITE (KAN) REGISTERED NUMBER </a:t>
            </a:r>
            <a:r>
              <a:rPr lang="id-ID" dirty="0" smtClean="0">
                <a:latin typeface="Calibri" charset="0"/>
              </a:rPr>
              <a:t>LK-137-IDN (Calibration)</a:t>
            </a:r>
            <a:endParaRPr lang="id-ID" dirty="0">
              <a:latin typeface="Calibri" charset="0"/>
            </a:endParaRP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245101631"/>
              </p:ext>
            </p:extLst>
          </p:nvPr>
        </p:nvGraphicFramePr>
        <p:xfrm>
          <a:off x="457200" y="4839427"/>
          <a:ext cx="8267700" cy="978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279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79" y="244911"/>
            <a:ext cx="8229600" cy="1143000"/>
          </a:xfrm>
        </p:spPr>
        <p:txBody>
          <a:bodyPr>
            <a:normAutofit fontScale="90000"/>
          </a:bodyPr>
          <a:lstStyle/>
          <a:p>
            <a:r>
              <a:rPr lang="en-US" dirty="0" smtClean="0"/>
              <a:t>Laboratory Accreditation Cooperation</a:t>
            </a:r>
            <a:endParaRPr lang="en-US" dirty="0"/>
          </a:p>
        </p:txBody>
      </p:sp>
      <p:grpSp>
        <p:nvGrpSpPr>
          <p:cNvPr id="61" name="Group 60"/>
          <p:cNvGrpSpPr/>
          <p:nvPr/>
        </p:nvGrpSpPr>
        <p:grpSpPr>
          <a:xfrm>
            <a:off x="658812" y="1597026"/>
            <a:ext cx="7842250" cy="3259562"/>
            <a:chOff x="658812" y="1597025"/>
            <a:chExt cx="7842250" cy="4981575"/>
          </a:xfrm>
        </p:grpSpPr>
        <p:sp>
          <p:nvSpPr>
            <p:cNvPr id="4" name="Text Box 3"/>
            <p:cNvSpPr txBox="1">
              <a:spLocks noChangeArrowheads="1"/>
            </p:cNvSpPr>
            <p:nvPr/>
          </p:nvSpPr>
          <p:spPr bwMode="auto">
            <a:xfrm>
              <a:off x="658812" y="5307013"/>
              <a:ext cx="7842250"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tabLst>
                  <a:tab pos="1438275" algn="l"/>
                </a:tabLst>
                <a:defRPr sz="2400">
                  <a:solidFill>
                    <a:schemeClr val="tx1"/>
                  </a:solidFill>
                  <a:latin typeface="Times New Roman" charset="0"/>
                  <a:ea typeface="ＭＳ Ｐゴシック" charset="0"/>
                </a:defRPr>
              </a:lvl1pPr>
              <a:lvl2pPr>
                <a:tabLst>
                  <a:tab pos="1438275" algn="l"/>
                </a:tabLst>
                <a:defRPr sz="2400">
                  <a:solidFill>
                    <a:schemeClr val="tx1"/>
                  </a:solidFill>
                  <a:latin typeface="Times New Roman" charset="0"/>
                  <a:ea typeface="ＭＳ Ｐゴシック" charset="0"/>
                </a:defRPr>
              </a:lvl2pPr>
              <a:lvl3pPr>
                <a:tabLst>
                  <a:tab pos="1438275" algn="l"/>
                </a:tabLst>
                <a:defRPr sz="2400">
                  <a:solidFill>
                    <a:schemeClr val="tx1"/>
                  </a:solidFill>
                  <a:latin typeface="Times New Roman" charset="0"/>
                  <a:ea typeface="ＭＳ Ｐゴシック" charset="0"/>
                </a:defRPr>
              </a:lvl3pPr>
              <a:lvl4pPr>
                <a:tabLst>
                  <a:tab pos="1438275" algn="l"/>
                </a:tabLst>
                <a:defRPr sz="2400">
                  <a:solidFill>
                    <a:schemeClr val="tx1"/>
                  </a:solidFill>
                  <a:latin typeface="Times New Roman" charset="0"/>
                  <a:ea typeface="ＭＳ Ｐゴシック" charset="0"/>
                </a:defRPr>
              </a:lvl4pPr>
              <a:lvl5pPr>
                <a:tabLst>
                  <a:tab pos="1438275"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1438275"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1438275"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1438275"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1438275" algn="l"/>
                </a:tabLst>
                <a:defRPr sz="2400">
                  <a:solidFill>
                    <a:schemeClr val="tx1"/>
                  </a:solidFill>
                  <a:latin typeface="Times New Roman" charset="0"/>
                  <a:ea typeface="ＭＳ Ｐゴシック" charset="0"/>
                </a:defRPr>
              </a:lvl9pPr>
            </a:lstStyle>
            <a:p>
              <a:pPr>
                <a:spcBef>
                  <a:spcPct val="10000"/>
                </a:spcBef>
              </a:pPr>
              <a:r>
                <a:rPr lang="en-US" sz="1800" b="1" dirty="0">
                  <a:solidFill>
                    <a:srgbClr val="FF9900"/>
                  </a:solidFill>
                  <a:latin typeface="Arial" charset="0"/>
                </a:rPr>
                <a:t>EA</a:t>
              </a:r>
              <a:r>
                <a:rPr lang="en-US" sz="1800" b="1" dirty="0">
                  <a:latin typeface="Arial" charset="0"/>
                </a:rPr>
                <a:t>	European co-operation for Accreditation</a:t>
              </a:r>
            </a:p>
            <a:p>
              <a:pPr>
                <a:spcBef>
                  <a:spcPct val="10000"/>
                </a:spcBef>
              </a:pPr>
              <a:r>
                <a:rPr lang="en-US" sz="1800" b="1" dirty="0">
                  <a:solidFill>
                    <a:srgbClr val="FF9900"/>
                  </a:solidFill>
                  <a:latin typeface="Arial" charset="0"/>
                </a:rPr>
                <a:t>APLAC</a:t>
              </a:r>
              <a:r>
                <a:rPr lang="en-US" sz="1800" b="1" dirty="0">
                  <a:latin typeface="Arial" charset="0"/>
                </a:rPr>
                <a:t>	Asia Pacific Laboratory Accreditation Cooperation</a:t>
              </a:r>
            </a:p>
            <a:p>
              <a:pPr>
                <a:spcBef>
                  <a:spcPct val="10000"/>
                </a:spcBef>
              </a:pPr>
              <a:r>
                <a:rPr lang="en-US" sz="1800" b="1" dirty="0">
                  <a:solidFill>
                    <a:srgbClr val="FF9900"/>
                  </a:solidFill>
                  <a:latin typeface="Arial" charset="0"/>
                </a:rPr>
                <a:t>IAAC</a:t>
              </a:r>
              <a:r>
                <a:rPr lang="en-US" sz="1800" b="1" dirty="0">
                  <a:latin typeface="Arial" charset="0"/>
                </a:rPr>
                <a:t>	Inter-American Accreditation Cooperation</a:t>
              </a:r>
            </a:p>
            <a:p>
              <a:pPr>
                <a:spcBef>
                  <a:spcPct val="10000"/>
                </a:spcBef>
              </a:pPr>
              <a:r>
                <a:rPr lang="en-US" sz="1800" b="1" dirty="0">
                  <a:solidFill>
                    <a:srgbClr val="FF9900"/>
                  </a:solidFill>
                  <a:latin typeface="Arial" charset="0"/>
                </a:rPr>
                <a:t>SADCA</a:t>
              </a:r>
              <a:r>
                <a:rPr lang="en-US" sz="1800" b="1" dirty="0">
                  <a:latin typeface="Arial" charset="0"/>
                </a:rPr>
                <a:t>	Southern African Accreditation Cooperation</a:t>
              </a:r>
            </a:p>
          </p:txBody>
        </p:sp>
        <p:grpSp>
          <p:nvGrpSpPr>
            <p:cNvPr id="5" name="Group 4"/>
            <p:cNvGrpSpPr>
              <a:grpSpLocks/>
            </p:cNvGrpSpPr>
            <p:nvPr/>
          </p:nvGrpSpPr>
          <p:grpSpPr bwMode="auto">
            <a:xfrm>
              <a:off x="4881562" y="4300538"/>
              <a:ext cx="601663" cy="204787"/>
              <a:chOff x="4960" y="2620"/>
              <a:chExt cx="391" cy="187"/>
            </a:xfrm>
          </p:grpSpPr>
          <p:sp>
            <p:nvSpPr>
              <p:cNvPr id="6" name="Freeform 5"/>
              <p:cNvSpPr>
                <a:spLocks/>
              </p:cNvSpPr>
              <p:nvPr/>
            </p:nvSpPr>
            <p:spPr bwMode="auto">
              <a:xfrm>
                <a:off x="5289" y="2620"/>
                <a:ext cx="62" cy="114"/>
              </a:xfrm>
              <a:custGeom>
                <a:avLst/>
                <a:gdLst>
                  <a:gd name="T0" fmla="*/ 21 w 62"/>
                  <a:gd name="T1" fmla="*/ 1 h 114"/>
                  <a:gd name="T2" fmla="*/ 27 w 62"/>
                  <a:gd name="T3" fmla="*/ 0 h 114"/>
                  <a:gd name="T4" fmla="*/ 38 w 62"/>
                  <a:gd name="T5" fmla="*/ 12 h 114"/>
                  <a:gd name="T6" fmla="*/ 36 w 62"/>
                  <a:gd name="T7" fmla="*/ 48 h 114"/>
                  <a:gd name="T8" fmla="*/ 44 w 62"/>
                  <a:gd name="T9" fmla="*/ 48 h 114"/>
                  <a:gd name="T10" fmla="*/ 45 w 62"/>
                  <a:gd name="T11" fmla="*/ 52 h 114"/>
                  <a:gd name="T12" fmla="*/ 48 w 62"/>
                  <a:gd name="T13" fmla="*/ 60 h 114"/>
                  <a:gd name="T14" fmla="*/ 50 w 62"/>
                  <a:gd name="T15" fmla="*/ 65 h 114"/>
                  <a:gd name="T16" fmla="*/ 56 w 62"/>
                  <a:gd name="T17" fmla="*/ 63 h 114"/>
                  <a:gd name="T18" fmla="*/ 61 w 62"/>
                  <a:gd name="T19" fmla="*/ 55 h 114"/>
                  <a:gd name="T20" fmla="*/ 62 w 62"/>
                  <a:gd name="T21" fmla="*/ 60 h 114"/>
                  <a:gd name="T22" fmla="*/ 59 w 62"/>
                  <a:gd name="T23" fmla="*/ 66 h 114"/>
                  <a:gd name="T24" fmla="*/ 56 w 62"/>
                  <a:gd name="T25" fmla="*/ 71 h 114"/>
                  <a:gd name="T26" fmla="*/ 55 w 62"/>
                  <a:gd name="T27" fmla="*/ 80 h 114"/>
                  <a:gd name="T28" fmla="*/ 47 w 62"/>
                  <a:gd name="T29" fmla="*/ 85 h 114"/>
                  <a:gd name="T30" fmla="*/ 42 w 62"/>
                  <a:gd name="T31" fmla="*/ 86 h 114"/>
                  <a:gd name="T32" fmla="*/ 36 w 62"/>
                  <a:gd name="T33" fmla="*/ 91 h 114"/>
                  <a:gd name="T34" fmla="*/ 34 w 62"/>
                  <a:gd name="T35" fmla="*/ 95 h 114"/>
                  <a:gd name="T36" fmla="*/ 36 w 62"/>
                  <a:gd name="T37" fmla="*/ 100 h 114"/>
                  <a:gd name="T38" fmla="*/ 38 w 62"/>
                  <a:gd name="T39" fmla="*/ 108 h 114"/>
                  <a:gd name="T40" fmla="*/ 30 w 62"/>
                  <a:gd name="T41" fmla="*/ 111 h 114"/>
                  <a:gd name="T42" fmla="*/ 25 w 62"/>
                  <a:gd name="T43" fmla="*/ 112 h 114"/>
                  <a:gd name="T44" fmla="*/ 21 w 62"/>
                  <a:gd name="T45" fmla="*/ 114 h 114"/>
                  <a:gd name="T46" fmla="*/ 17 w 62"/>
                  <a:gd name="T47" fmla="*/ 112 h 114"/>
                  <a:gd name="T48" fmla="*/ 10 w 62"/>
                  <a:gd name="T49" fmla="*/ 111 h 114"/>
                  <a:gd name="T50" fmla="*/ 7 w 62"/>
                  <a:gd name="T51" fmla="*/ 108 h 114"/>
                  <a:gd name="T52" fmla="*/ 10 w 62"/>
                  <a:gd name="T53" fmla="*/ 102 h 114"/>
                  <a:gd name="T54" fmla="*/ 16 w 62"/>
                  <a:gd name="T55" fmla="*/ 100 h 114"/>
                  <a:gd name="T56" fmla="*/ 21 w 62"/>
                  <a:gd name="T57" fmla="*/ 92 h 114"/>
                  <a:gd name="T58" fmla="*/ 21 w 62"/>
                  <a:gd name="T59" fmla="*/ 89 h 114"/>
                  <a:gd name="T60" fmla="*/ 16 w 62"/>
                  <a:gd name="T61" fmla="*/ 86 h 114"/>
                  <a:gd name="T62" fmla="*/ 10 w 62"/>
                  <a:gd name="T63" fmla="*/ 82 h 114"/>
                  <a:gd name="T64" fmla="*/ 5 w 62"/>
                  <a:gd name="T65" fmla="*/ 82 h 114"/>
                  <a:gd name="T66" fmla="*/ 2 w 62"/>
                  <a:gd name="T67" fmla="*/ 80 h 114"/>
                  <a:gd name="T68" fmla="*/ 0 w 62"/>
                  <a:gd name="T69" fmla="*/ 75 h 114"/>
                  <a:gd name="T70" fmla="*/ 2 w 62"/>
                  <a:gd name="T71" fmla="*/ 72 h 114"/>
                  <a:gd name="T72" fmla="*/ 5 w 62"/>
                  <a:gd name="T73" fmla="*/ 72 h 114"/>
                  <a:gd name="T74" fmla="*/ 10 w 62"/>
                  <a:gd name="T75" fmla="*/ 71 h 114"/>
                  <a:gd name="T76" fmla="*/ 16 w 62"/>
                  <a:gd name="T77" fmla="*/ 66 h 114"/>
                  <a:gd name="T78" fmla="*/ 19 w 62"/>
                  <a:gd name="T79" fmla="*/ 65 h 114"/>
                  <a:gd name="T80" fmla="*/ 22 w 62"/>
                  <a:gd name="T81" fmla="*/ 48 h 114"/>
                  <a:gd name="T82" fmla="*/ 19 w 62"/>
                  <a:gd name="T83" fmla="*/ 43 h 114"/>
                  <a:gd name="T84" fmla="*/ 14 w 62"/>
                  <a:gd name="T85" fmla="*/ 40 h 114"/>
                  <a:gd name="T86" fmla="*/ 13 w 62"/>
                  <a:gd name="T87" fmla="*/ 31 h 114"/>
                  <a:gd name="T88" fmla="*/ 14 w 62"/>
                  <a:gd name="T89" fmla="*/ 21 h 114"/>
                  <a:gd name="T90" fmla="*/ 16 w 62"/>
                  <a:gd name="T91" fmla="*/ 15 h 114"/>
                  <a:gd name="T92" fmla="*/ 21 w 62"/>
                  <a:gd name="T93"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114">
                    <a:moveTo>
                      <a:pt x="21" y="1"/>
                    </a:moveTo>
                    <a:lnTo>
                      <a:pt x="27" y="0"/>
                    </a:lnTo>
                    <a:lnTo>
                      <a:pt x="38" y="12"/>
                    </a:lnTo>
                    <a:lnTo>
                      <a:pt x="36" y="48"/>
                    </a:lnTo>
                    <a:lnTo>
                      <a:pt x="44" y="48"/>
                    </a:lnTo>
                    <a:lnTo>
                      <a:pt x="45" y="52"/>
                    </a:lnTo>
                    <a:lnTo>
                      <a:pt x="48" y="60"/>
                    </a:lnTo>
                    <a:lnTo>
                      <a:pt x="50" y="65"/>
                    </a:lnTo>
                    <a:lnTo>
                      <a:pt x="56" y="63"/>
                    </a:lnTo>
                    <a:lnTo>
                      <a:pt x="61" y="55"/>
                    </a:lnTo>
                    <a:lnTo>
                      <a:pt x="62" y="60"/>
                    </a:lnTo>
                    <a:lnTo>
                      <a:pt x="59" y="66"/>
                    </a:lnTo>
                    <a:lnTo>
                      <a:pt x="56" y="71"/>
                    </a:lnTo>
                    <a:lnTo>
                      <a:pt x="55" y="80"/>
                    </a:lnTo>
                    <a:lnTo>
                      <a:pt x="47" y="85"/>
                    </a:lnTo>
                    <a:lnTo>
                      <a:pt x="42" y="86"/>
                    </a:lnTo>
                    <a:lnTo>
                      <a:pt x="36" y="91"/>
                    </a:lnTo>
                    <a:lnTo>
                      <a:pt x="34" y="95"/>
                    </a:lnTo>
                    <a:lnTo>
                      <a:pt x="36" y="100"/>
                    </a:lnTo>
                    <a:lnTo>
                      <a:pt x="38" y="108"/>
                    </a:lnTo>
                    <a:lnTo>
                      <a:pt x="30" y="111"/>
                    </a:lnTo>
                    <a:lnTo>
                      <a:pt x="25" y="112"/>
                    </a:lnTo>
                    <a:lnTo>
                      <a:pt x="21" y="114"/>
                    </a:lnTo>
                    <a:lnTo>
                      <a:pt x="17" y="112"/>
                    </a:lnTo>
                    <a:lnTo>
                      <a:pt x="10" y="111"/>
                    </a:lnTo>
                    <a:lnTo>
                      <a:pt x="7" y="108"/>
                    </a:lnTo>
                    <a:lnTo>
                      <a:pt x="10" y="102"/>
                    </a:lnTo>
                    <a:lnTo>
                      <a:pt x="16" y="100"/>
                    </a:lnTo>
                    <a:lnTo>
                      <a:pt x="21" y="92"/>
                    </a:lnTo>
                    <a:lnTo>
                      <a:pt x="21" y="89"/>
                    </a:lnTo>
                    <a:lnTo>
                      <a:pt x="16" y="86"/>
                    </a:lnTo>
                    <a:lnTo>
                      <a:pt x="10" y="82"/>
                    </a:lnTo>
                    <a:lnTo>
                      <a:pt x="5" y="82"/>
                    </a:lnTo>
                    <a:lnTo>
                      <a:pt x="2" y="80"/>
                    </a:lnTo>
                    <a:lnTo>
                      <a:pt x="0" y="75"/>
                    </a:lnTo>
                    <a:lnTo>
                      <a:pt x="2" y="72"/>
                    </a:lnTo>
                    <a:lnTo>
                      <a:pt x="5" y="72"/>
                    </a:lnTo>
                    <a:lnTo>
                      <a:pt x="10" y="71"/>
                    </a:lnTo>
                    <a:lnTo>
                      <a:pt x="16" y="66"/>
                    </a:lnTo>
                    <a:lnTo>
                      <a:pt x="19" y="65"/>
                    </a:lnTo>
                    <a:lnTo>
                      <a:pt x="22" y="48"/>
                    </a:lnTo>
                    <a:lnTo>
                      <a:pt x="19" y="43"/>
                    </a:lnTo>
                    <a:lnTo>
                      <a:pt x="14" y="40"/>
                    </a:lnTo>
                    <a:lnTo>
                      <a:pt x="13" y="31"/>
                    </a:lnTo>
                    <a:lnTo>
                      <a:pt x="14" y="21"/>
                    </a:lnTo>
                    <a:lnTo>
                      <a:pt x="16" y="15"/>
                    </a:lnTo>
                    <a:lnTo>
                      <a:pt x="21" y="1"/>
                    </a:lnTo>
                    <a:close/>
                  </a:path>
                </a:pathLst>
              </a:custGeom>
              <a:solidFill>
                <a:srgbClr val="B2B2B2"/>
              </a:solidFill>
              <a:ln w="19050">
                <a:solidFill>
                  <a:srgbClr val="000000"/>
                </a:solidFill>
                <a:prstDash val="solid"/>
                <a:round/>
                <a:headEnd/>
                <a:tailEnd/>
              </a:ln>
            </p:spPr>
            <p:txBody>
              <a:bodyPr/>
              <a:lstStyle/>
              <a:p>
                <a:endParaRPr lang="en-US"/>
              </a:p>
            </p:txBody>
          </p:sp>
          <p:sp>
            <p:nvSpPr>
              <p:cNvPr id="7" name="Freeform 6"/>
              <p:cNvSpPr>
                <a:spLocks/>
              </p:cNvSpPr>
              <p:nvPr/>
            </p:nvSpPr>
            <p:spPr bwMode="auto">
              <a:xfrm>
                <a:off x="5170" y="2709"/>
                <a:ext cx="115" cy="98"/>
              </a:xfrm>
              <a:custGeom>
                <a:avLst/>
                <a:gdLst>
                  <a:gd name="T0" fmla="*/ 81 w 115"/>
                  <a:gd name="T1" fmla="*/ 0 h 98"/>
                  <a:gd name="T2" fmla="*/ 95 w 115"/>
                  <a:gd name="T3" fmla="*/ 0 h 98"/>
                  <a:gd name="T4" fmla="*/ 115 w 115"/>
                  <a:gd name="T5" fmla="*/ 28 h 98"/>
                  <a:gd name="T6" fmla="*/ 93 w 115"/>
                  <a:gd name="T7" fmla="*/ 50 h 98"/>
                  <a:gd name="T8" fmla="*/ 93 w 115"/>
                  <a:gd name="T9" fmla="*/ 59 h 98"/>
                  <a:gd name="T10" fmla="*/ 88 w 115"/>
                  <a:gd name="T11" fmla="*/ 62 h 98"/>
                  <a:gd name="T12" fmla="*/ 76 w 115"/>
                  <a:gd name="T13" fmla="*/ 62 h 98"/>
                  <a:gd name="T14" fmla="*/ 61 w 115"/>
                  <a:gd name="T15" fmla="*/ 75 h 98"/>
                  <a:gd name="T16" fmla="*/ 47 w 115"/>
                  <a:gd name="T17" fmla="*/ 87 h 98"/>
                  <a:gd name="T18" fmla="*/ 37 w 115"/>
                  <a:gd name="T19" fmla="*/ 98 h 98"/>
                  <a:gd name="T20" fmla="*/ 37 w 115"/>
                  <a:gd name="T21" fmla="*/ 88 h 98"/>
                  <a:gd name="T22" fmla="*/ 20 w 115"/>
                  <a:gd name="T23" fmla="*/ 90 h 98"/>
                  <a:gd name="T24" fmla="*/ 13 w 115"/>
                  <a:gd name="T25" fmla="*/ 90 h 98"/>
                  <a:gd name="T26" fmla="*/ 0 w 115"/>
                  <a:gd name="T27" fmla="*/ 90 h 98"/>
                  <a:gd name="T28" fmla="*/ 17 w 115"/>
                  <a:gd name="T29" fmla="*/ 75 h 98"/>
                  <a:gd name="T30" fmla="*/ 23 w 115"/>
                  <a:gd name="T31" fmla="*/ 67 h 98"/>
                  <a:gd name="T32" fmla="*/ 30 w 115"/>
                  <a:gd name="T33" fmla="*/ 67 h 98"/>
                  <a:gd name="T34" fmla="*/ 42 w 115"/>
                  <a:gd name="T35" fmla="*/ 54 h 98"/>
                  <a:gd name="T36" fmla="*/ 47 w 115"/>
                  <a:gd name="T37" fmla="*/ 54 h 98"/>
                  <a:gd name="T38" fmla="*/ 47 w 115"/>
                  <a:gd name="T39" fmla="*/ 53 h 98"/>
                  <a:gd name="T40" fmla="*/ 53 w 115"/>
                  <a:gd name="T41" fmla="*/ 48 h 98"/>
                  <a:gd name="T42" fmla="*/ 61 w 115"/>
                  <a:gd name="T43" fmla="*/ 48 h 98"/>
                  <a:gd name="T44" fmla="*/ 58 w 115"/>
                  <a:gd name="T45" fmla="*/ 34 h 98"/>
                  <a:gd name="T46" fmla="*/ 59 w 115"/>
                  <a:gd name="T47" fmla="*/ 34 h 98"/>
                  <a:gd name="T48" fmla="*/ 67 w 115"/>
                  <a:gd name="T49" fmla="*/ 27 h 98"/>
                  <a:gd name="T50" fmla="*/ 70 w 115"/>
                  <a:gd name="T51" fmla="*/ 33 h 98"/>
                  <a:gd name="T52" fmla="*/ 82 w 115"/>
                  <a:gd name="T53" fmla="*/ 22 h 98"/>
                  <a:gd name="T54" fmla="*/ 81 w 115"/>
                  <a:gd name="T5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98">
                    <a:moveTo>
                      <a:pt x="81" y="0"/>
                    </a:moveTo>
                    <a:lnTo>
                      <a:pt x="95" y="0"/>
                    </a:lnTo>
                    <a:lnTo>
                      <a:pt x="115" y="28"/>
                    </a:lnTo>
                    <a:lnTo>
                      <a:pt x="93" y="50"/>
                    </a:lnTo>
                    <a:lnTo>
                      <a:pt x="93" y="59"/>
                    </a:lnTo>
                    <a:lnTo>
                      <a:pt x="88" y="62"/>
                    </a:lnTo>
                    <a:lnTo>
                      <a:pt x="76" y="62"/>
                    </a:lnTo>
                    <a:lnTo>
                      <a:pt x="61" y="75"/>
                    </a:lnTo>
                    <a:lnTo>
                      <a:pt x="47" y="87"/>
                    </a:lnTo>
                    <a:lnTo>
                      <a:pt x="37" y="98"/>
                    </a:lnTo>
                    <a:lnTo>
                      <a:pt x="37" y="88"/>
                    </a:lnTo>
                    <a:lnTo>
                      <a:pt x="20" y="90"/>
                    </a:lnTo>
                    <a:lnTo>
                      <a:pt x="13" y="90"/>
                    </a:lnTo>
                    <a:lnTo>
                      <a:pt x="0" y="90"/>
                    </a:lnTo>
                    <a:lnTo>
                      <a:pt x="17" y="75"/>
                    </a:lnTo>
                    <a:lnTo>
                      <a:pt x="23" y="67"/>
                    </a:lnTo>
                    <a:lnTo>
                      <a:pt x="30" y="67"/>
                    </a:lnTo>
                    <a:lnTo>
                      <a:pt x="42" y="54"/>
                    </a:lnTo>
                    <a:lnTo>
                      <a:pt x="47" y="54"/>
                    </a:lnTo>
                    <a:lnTo>
                      <a:pt x="47" y="53"/>
                    </a:lnTo>
                    <a:lnTo>
                      <a:pt x="53" y="48"/>
                    </a:lnTo>
                    <a:lnTo>
                      <a:pt x="61" y="48"/>
                    </a:lnTo>
                    <a:lnTo>
                      <a:pt x="58" y="34"/>
                    </a:lnTo>
                    <a:lnTo>
                      <a:pt x="59" y="34"/>
                    </a:lnTo>
                    <a:lnTo>
                      <a:pt x="67" y="27"/>
                    </a:lnTo>
                    <a:lnTo>
                      <a:pt x="70" y="33"/>
                    </a:lnTo>
                    <a:lnTo>
                      <a:pt x="82" y="22"/>
                    </a:lnTo>
                    <a:lnTo>
                      <a:pt x="81" y="0"/>
                    </a:lnTo>
                    <a:close/>
                  </a:path>
                </a:pathLst>
              </a:custGeom>
              <a:solidFill>
                <a:srgbClr val="B2B2B2"/>
              </a:solidFill>
              <a:ln w="19050">
                <a:solidFill>
                  <a:srgbClr val="000000"/>
                </a:solidFill>
                <a:prstDash val="solid"/>
                <a:round/>
                <a:headEnd/>
                <a:tailEnd/>
              </a:ln>
            </p:spPr>
            <p:txBody>
              <a:bodyPr/>
              <a:lstStyle/>
              <a:p>
                <a:endParaRPr lang="en-US"/>
              </a:p>
            </p:txBody>
          </p:sp>
          <p:sp>
            <p:nvSpPr>
              <p:cNvPr id="8" name="Freeform 7"/>
              <p:cNvSpPr>
                <a:spLocks/>
              </p:cNvSpPr>
              <p:nvPr/>
            </p:nvSpPr>
            <p:spPr bwMode="auto">
              <a:xfrm>
                <a:off x="4960" y="2715"/>
                <a:ext cx="43" cy="53"/>
              </a:xfrm>
              <a:custGeom>
                <a:avLst/>
                <a:gdLst>
                  <a:gd name="T0" fmla="*/ 0 w 43"/>
                  <a:gd name="T1" fmla="*/ 0 h 53"/>
                  <a:gd name="T2" fmla="*/ 9 w 43"/>
                  <a:gd name="T3" fmla="*/ 0 h 53"/>
                  <a:gd name="T4" fmla="*/ 20 w 43"/>
                  <a:gd name="T5" fmla="*/ 7 h 53"/>
                  <a:gd name="T6" fmla="*/ 43 w 43"/>
                  <a:gd name="T7" fmla="*/ 7 h 53"/>
                  <a:gd name="T8" fmla="*/ 40 w 43"/>
                  <a:gd name="T9" fmla="*/ 17 h 53"/>
                  <a:gd name="T10" fmla="*/ 43 w 43"/>
                  <a:gd name="T11" fmla="*/ 27 h 53"/>
                  <a:gd name="T12" fmla="*/ 35 w 43"/>
                  <a:gd name="T13" fmla="*/ 27 h 53"/>
                  <a:gd name="T14" fmla="*/ 34 w 43"/>
                  <a:gd name="T15" fmla="*/ 28 h 53"/>
                  <a:gd name="T16" fmla="*/ 29 w 43"/>
                  <a:gd name="T17" fmla="*/ 30 h 53"/>
                  <a:gd name="T18" fmla="*/ 34 w 43"/>
                  <a:gd name="T19" fmla="*/ 53 h 53"/>
                  <a:gd name="T20" fmla="*/ 20 w 43"/>
                  <a:gd name="T21" fmla="*/ 52 h 53"/>
                  <a:gd name="T22" fmla="*/ 8 w 43"/>
                  <a:gd name="T23" fmla="*/ 44 h 53"/>
                  <a:gd name="T24" fmla="*/ 8 w 43"/>
                  <a:gd name="T25" fmla="*/ 28 h 53"/>
                  <a:gd name="T26" fmla="*/ 8 w 43"/>
                  <a:gd name="T27" fmla="*/ 22 h 53"/>
                  <a:gd name="T28" fmla="*/ 0 w 43"/>
                  <a:gd name="T29" fmla="*/ 17 h 53"/>
                  <a:gd name="T30" fmla="*/ 0 w 43"/>
                  <a:gd name="T3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53">
                    <a:moveTo>
                      <a:pt x="0" y="0"/>
                    </a:moveTo>
                    <a:lnTo>
                      <a:pt x="9" y="0"/>
                    </a:lnTo>
                    <a:lnTo>
                      <a:pt x="20" y="7"/>
                    </a:lnTo>
                    <a:lnTo>
                      <a:pt x="43" y="7"/>
                    </a:lnTo>
                    <a:lnTo>
                      <a:pt x="40" y="17"/>
                    </a:lnTo>
                    <a:lnTo>
                      <a:pt x="43" y="27"/>
                    </a:lnTo>
                    <a:lnTo>
                      <a:pt x="35" y="27"/>
                    </a:lnTo>
                    <a:lnTo>
                      <a:pt x="34" y="28"/>
                    </a:lnTo>
                    <a:lnTo>
                      <a:pt x="29" y="30"/>
                    </a:lnTo>
                    <a:lnTo>
                      <a:pt x="34" y="53"/>
                    </a:lnTo>
                    <a:lnTo>
                      <a:pt x="20" y="52"/>
                    </a:lnTo>
                    <a:lnTo>
                      <a:pt x="8" y="44"/>
                    </a:lnTo>
                    <a:lnTo>
                      <a:pt x="8" y="28"/>
                    </a:lnTo>
                    <a:lnTo>
                      <a:pt x="8" y="22"/>
                    </a:lnTo>
                    <a:lnTo>
                      <a:pt x="0" y="17"/>
                    </a:lnTo>
                    <a:lnTo>
                      <a:pt x="0" y="0"/>
                    </a:lnTo>
                    <a:close/>
                  </a:path>
                </a:pathLst>
              </a:custGeom>
              <a:solidFill>
                <a:srgbClr val="B2B2B2"/>
              </a:solidFill>
              <a:ln w="19050">
                <a:solidFill>
                  <a:srgbClr val="000000"/>
                </a:solidFill>
                <a:prstDash val="solid"/>
                <a:round/>
                <a:headEnd/>
                <a:tailEnd/>
              </a:ln>
            </p:spPr>
            <p:txBody>
              <a:bodyPr/>
              <a:lstStyle/>
              <a:p>
                <a:endParaRPr lang="en-US"/>
              </a:p>
            </p:txBody>
          </p:sp>
        </p:grpSp>
        <p:sp>
          <p:nvSpPr>
            <p:cNvPr id="9" name="Freeform 8"/>
            <p:cNvSpPr>
              <a:spLocks/>
            </p:cNvSpPr>
            <p:nvPr/>
          </p:nvSpPr>
          <p:spPr bwMode="auto">
            <a:xfrm>
              <a:off x="4999037" y="3822700"/>
              <a:ext cx="112713" cy="60325"/>
            </a:xfrm>
            <a:custGeom>
              <a:avLst/>
              <a:gdLst>
                <a:gd name="T0" fmla="*/ 12 w 71"/>
                <a:gd name="T1" fmla="*/ 21 h 55"/>
                <a:gd name="T2" fmla="*/ 0 w 71"/>
                <a:gd name="T3" fmla="*/ 44 h 55"/>
                <a:gd name="T4" fmla="*/ 4 w 71"/>
                <a:gd name="T5" fmla="*/ 53 h 55"/>
                <a:gd name="T6" fmla="*/ 24 w 71"/>
                <a:gd name="T7" fmla="*/ 55 h 55"/>
                <a:gd name="T8" fmla="*/ 42 w 71"/>
                <a:gd name="T9" fmla="*/ 55 h 55"/>
                <a:gd name="T10" fmla="*/ 48 w 71"/>
                <a:gd name="T11" fmla="*/ 45 h 55"/>
                <a:gd name="T12" fmla="*/ 52 w 71"/>
                <a:gd name="T13" fmla="*/ 36 h 55"/>
                <a:gd name="T14" fmla="*/ 71 w 71"/>
                <a:gd name="T15" fmla="*/ 36 h 55"/>
                <a:gd name="T16" fmla="*/ 68 w 71"/>
                <a:gd name="T17" fmla="*/ 22 h 55"/>
                <a:gd name="T18" fmla="*/ 68 w 71"/>
                <a:gd name="T19" fmla="*/ 8 h 55"/>
                <a:gd name="T20" fmla="*/ 49 w 71"/>
                <a:gd name="T21" fmla="*/ 0 h 55"/>
                <a:gd name="T22" fmla="*/ 46 w 71"/>
                <a:gd name="T23" fmla="*/ 16 h 55"/>
                <a:gd name="T24" fmla="*/ 59 w 71"/>
                <a:gd name="T25" fmla="*/ 25 h 55"/>
                <a:gd name="T26" fmla="*/ 40 w 71"/>
                <a:gd name="T27" fmla="*/ 25 h 55"/>
                <a:gd name="T28" fmla="*/ 34 w 71"/>
                <a:gd name="T29" fmla="*/ 31 h 55"/>
                <a:gd name="T30" fmla="*/ 12 w 71"/>
                <a:gd name="T31"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55">
                  <a:moveTo>
                    <a:pt x="12" y="21"/>
                  </a:moveTo>
                  <a:lnTo>
                    <a:pt x="0" y="44"/>
                  </a:lnTo>
                  <a:lnTo>
                    <a:pt x="4" y="53"/>
                  </a:lnTo>
                  <a:lnTo>
                    <a:pt x="24" y="55"/>
                  </a:lnTo>
                  <a:lnTo>
                    <a:pt x="42" y="55"/>
                  </a:lnTo>
                  <a:lnTo>
                    <a:pt x="48" y="45"/>
                  </a:lnTo>
                  <a:lnTo>
                    <a:pt x="52" y="36"/>
                  </a:lnTo>
                  <a:lnTo>
                    <a:pt x="71" y="36"/>
                  </a:lnTo>
                  <a:lnTo>
                    <a:pt x="68" y="22"/>
                  </a:lnTo>
                  <a:lnTo>
                    <a:pt x="68" y="8"/>
                  </a:lnTo>
                  <a:lnTo>
                    <a:pt x="49" y="0"/>
                  </a:lnTo>
                  <a:lnTo>
                    <a:pt x="46" y="16"/>
                  </a:lnTo>
                  <a:lnTo>
                    <a:pt x="59" y="25"/>
                  </a:lnTo>
                  <a:lnTo>
                    <a:pt x="40" y="25"/>
                  </a:lnTo>
                  <a:lnTo>
                    <a:pt x="34" y="31"/>
                  </a:lnTo>
                  <a:lnTo>
                    <a:pt x="12" y="21"/>
                  </a:lnTo>
                  <a:close/>
                </a:path>
              </a:pathLst>
            </a:custGeom>
            <a:solidFill>
              <a:srgbClr val="008000"/>
            </a:solidFill>
            <a:ln w="19050">
              <a:solidFill>
                <a:srgbClr val="000000"/>
              </a:solidFill>
              <a:prstDash val="solid"/>
              <a:round/>
              <a:headEnd/>
              <a:tailEnd/>
            </a:ln>
          </p:spPr>
          <p:txBody>
            <a:bodyPr/>
            <a:lstStyle/>
            <a:p>
              <a:endParaRPr lang="en-US"/>
            </a:p>
          </p:txBody>
        </p:sp>
        <p:grpSp>
          <p:nvGrpSpPr>
            <p:cNvPr id="10" name="Group 9"/>
            <p:cNvGrpSpPr>
              <a:grpSpLocks/>
            </p:cNvGrpSpPr>
            <p:nvPr/>
          </p:nvGrpSpPr>
          <p:grpSpPr bwMode="auto">
            <a:xfrm>
              <a:off x="3808412" y="2928938"/>
              <a:ext cx="1271588" cy="1450975"/>
              <a:chOff x="4263" y="1359"/>
              <a:chExt cx="828" cy="1333"/>
            </a:xfrm>
          </p:grpSpPr>
          <p:grpSp>
            <p:nvGrpSpPr>
              <p:cNvPr id="11" name="Group 10"/>
              <p:cNvGrpSpPr>
                <a:grpSpLocks/>
              </p:cNvGrpSpPr>
              <p:nvPr/>
            </p:nvGrpSpPr>
            <p:grpSpPr bwMode="auto">
              <a:xfrm>
                <a:off x="4397" y="1495"/>
                <a:ext cx="184" cy="401"/>
                <a:chOff x="4397" y="1495"/>
                <a:chExt cx="184" cy="401"/>
              </a:xfrm>
            </p:grpSpPr>
            <p:sp>
              <p:nvSpPr>
                <p:cNvPr id="21" name="Freeform 11"/>
                <p:cNvSpPr>
                  <a:spLocks/>
                </p:cNvSpPr>
                <p:nvPr/>
              </p:nvSpPr>
              <p:spPr bwMode="auto">
                <a:xfrm>
                  <a:off x="4397" y="1856"/>
                  <a:ext cx="43" cy="40"/>
                </a:xfrm>
                <a:custGeom>
                  <a:avLst/>
                  <a:gdLst>
                    <a:gd name="T0" fmla="*/ 0 w 43"/>
                    <a:gd name="T1" fmla="*/ 31 h 40"/>
                    <a:gd name="T2" fmla="*/ 7 w 43"/>
                    <a:gd name="T3" fmla="*/ 38 h 40"/>
                    <a:gd name="T4" fmla="*/ 17 w 43"/>
                    <a:gd name="T5" fmla="*/ 37 h 40"/>
                    <a:gd name="T6" fmla="*/ 30 w 43"/>
                    <a:gd name="T7" fmla="*/ 40 h 40"/>
                    <a:gd name="T8" fmla="*/ 41 w 43"/>
                    <a:gd name="T9" fmla="*/ 40 h 40"/>
                    <a:gd name="T10" fmla="*/ 43 w 43"/>
                    <a:gd name="T11" fmla="*/ 26 h 40"/>
                    <a:gd name="T12" fmla="*/ 40 w 43"/>
                    <a:gd name="T13" fmla="*/ 17 h 40"/>
                    <a:gd name="T14" fmla="*/ 32 w 43"/>
                    <a:gd name="T15" fmla="*/ 6 h 40"/>
                    <a:gd name="T16" fmla="*/ 24 w 43"/>
                    <a:gd name="T17" fmla="*/ 6 h 40"/>
                    <a:gd name="T18" fmla="*/ 21 w 43"/>
                    <a:gd name="T19" fmla="*/ 0 h 40"/>
                    <a:gd name="T20" fmla="*/ 10 w 43"/>
                    <a:gd name="T21" fmla="*/ 0 h 40"/>
                    <a:gd name="T22" fmla="*/ 10 w 43"/>
                    <a:gd name="T23" fmla="*/ 12 h 40"/>
                    <a:gd name="T24" fmla="*/ 0 w 43"/>
                    <a:gd name="T25"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0">
                      <a:moveTo>
                        <a:pt x="0" y="31"/>
                      </a:moveTo>
                      <a:lnTo>
                        <a:pt x="7" y="38"/>
                      </a:lnTo>
                      <a:lnTo>
                        <a:pt x="17" y="37"/>
                      </a:lnTo>
                      <a:lnTo>
                        <a:pt x="30" y="40"/>
                      </a:lnTo>
                      <a:lnTo>
                        <a:pt x="41" y="40"/>
                      </a:lnTo>
                      <a:lnTo>
                        <a:pt x="43" y="26"/>
                      </a:lnTo>
                      <a:lnTo>
                        <a:pt x="40" y="17"/>
                      </a:lnTo>
                      <a:lnTo>
                        <a:pt x="32" y="6"/>
                      </a:lnTo>
                      <a:lnTo>
                        <a:pt x="24" y="6"/>
                      </a:lnTo>
                      <a:lnTo>
                        <a:pt x="21" y="0"/>
                      </a:lnTo>
                      <a:lnTo>
                        <a:pt x="10" y="0"/>
                      </a:lnTo>
                      <a:lnTo>
                        <a:pt x="10" y="12"/>
                      </a:lnTo>
                      <a:lnTo>
                        <a:pt x="0" y="31"/>
                      </a:lnTo>
                      <a:close/>
                    </a:path>
                  </a:pathLst>
                </a:custGeom>
                <a:solidFill>
                  <a:srgbClr val="33CC33"/>
                </a:solidFill>
                <a:ln w="19050">
                  <a:solidFill>
                    <a:srgbClr val="000000"/>
                  </a:solidFill>
                  <a:prstDash val="solid"/>
                  <a:round/>
                  <a:headEnd/>
                  <a:tailEnd/>
                </a:ln>
              </p:spPr>
              <p:txBody>
                <a:bodyPr/>
                <a:lstStyle/>
                <a:p>
                  <a:endParaRPr lang="en-US"/>
                </a:p>
              </p:txBody>
            </p:sp>
            <p:sp>
              <p:nvSpPr>
                <p:cNvPr id="22" name="Freeform 12"/>
                <p:cNvSpPr>
                  <a:spLocks/>
                </p:cNvSpPr>
                <p:nvPr/>
              </p:nvSpPr>
              <p:spPr bwMode="auto">
                <a:xfrm>
                  <a:off x="4514" y="1785"/>
                  <a:ext cx="42" cy="51"/>
                </a:xfrm>
                <a:custGeom>
                  <a:avLst/>
                  <a:gdLst>
                    <a:gd name="T0" fmla="*/ 9 w 42"/>
                    <a:gd name="T1" fmla="*/ 0 h 51"/>
                    <a:gd name="T2" fmla="*/ 28 w 42"/>
                    <a:gd name="T3" fmla="*/ 1 h 51"/>
                    <a:gd name="T4" fmla="*/ 34 w 42"/>
                    <a:gd name="T5" fmla="*/ 15 h 51"/>
                    <a:gd name="T6" fmla="*/ 42 w 42"/>
                    <a:gd name="T7" fmla="*/ 23 h 51"/>
                    <a:gd name="T8" fmla="*/ 36 w 42"/>
                    <a:gd name="T9" fmla="*/ 29 h 51"/>
                    <a:gd name="T10" fmla="*/ 42 w 42"/>
                    <a:gd name="T11" fmla="*/ 37 h 51"/>
                    <a:gd name="T12" fmla="*/ 39 w 42"/>
                    <a:gd name="T13" fmla="*/ 46 h 51"/>
                    <a:gd name="T14" fmla="*/ 33 w 42"/>
                    <a:gd name="T15" fmla="*/ 51 h 51"/>
                    <a:gd name="T16" fmla="*/ 20 w 42"/>
                    <a:gd name="T17" fmla="*/ 49 h 51"/>
                    <a:gd name="T18" fmla="*/ 13 w 42"/>
                    <a:gd name="T19" fmla="*/ 49 h 51"/>
                    <a:gd name="T20" fmla="*/ 8 w 42"/>
                    <a:gd name="T21" fmla="*/ 43 h 51"/>
                    <a:gd name="T22" fmla="*/ 3 w 42"/>
                    <a:gd name="T23" fmla="*/ 35 h 51"/>
                    <a:gd name="T24" fmla="*/ 3 w 42"/>
                    <a:gd name="T25" fmla="*/ 27 h 51"/>
                    <a:gd name="T26" fmla="*/ 0 w 42"/>
                    <a:gd name="T27" fmla="*/ 17 h 51"/>
                    <a:gd name="T28" fmla="*/ 9 w 42"/>
                    <a:gd name="T2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1">
                      <a:moveTo>
                        <a:pt x="9" y="0"/>
                      </a:moveTo>
                      <a:lnTo>
                        <a:pt x="28" y="1"/>
                      </a:lnTo>
                      <a:lnTo>
                        <a:pt x="34" y="15"/>
                      </a:lnTo>
                      <a:lnTo>
                        <a:pt x="42" y="23"/>
                      </a:lnTo>
                      <a:lnTo>
                        <a:pt x="36" y="29"/>
                      </a:lnTo>
                      <a:lnTo>
                        <a:pt x="42" y="37"/>
                      </a:lnTo>
                      <a:lnTo>
                        <a:pt x="39" y="46"/>
                      </a:lnTo>
                      <a:lnTo>
                        <a:pt x="33" y="51"/>
                      </a:lnTo>
                      <a:lnTo>
                        <a:pt x="20" y="49"/>
                      </a:lnTo>
                      <a:lnTo>
                        <a:pt x="13" y="49"/>
                      </a:lnTo>
                      <a:lnTo>
                        <a:pt x="8" y="43"/>
                      </a:lnTo>
                      <a:lnTo>
                        <a:pt x="3" y="35"/>
                      </a:lnTo>
                      <a:lnTo>
                        <a:pt x="3" y="27"/>
                      </a:lnTo>
                      <a:lnTo>
                        <a:pt x="0" y="17"/>
                      </a:lnTo>
                      <a:lnTo>
                        <a:pt x="9" y="0"/>
                      </a:lnTo>
                      <a:close/>
                    </a:path>
                  </a:pathLst>
                </a:custGeom>
                <a:solidFill>
                  <a:srgbClr val="33CC33"/>
                </a:solidFill>
                <a:ln w="19050">
                  <a:solidFill>
                    <a:srgbClr val="000000"/>
                  </a:solidFill>
                  <a:prstDash val="solid"/>
                  <a:round/>
                  <a:headEnd/>
                  <a:tailEnd/>
                </a:ln>
              </p:spPr>
              <p:txBody>
                <a:bodyPr/>
                <a:lstStyle/>
                <a:p>
                  <a:endParaRPr lang="en-US"/>
                </a:p>
              </p:txBody>
            </p:sp>
            <p:sp>
              <p:nvSpPr>
                <p:cNvPr id="23" name="Freeform 13"/>
                <p:cNvSpPr>
                  <a:spLocks/>
                </p:cNvSpPr>
                <p:nvPr/>
              </p:nvSpPr>
              <p:spPr bwMode="auto">
                <a:xfrm>
                  <a:off x="4506" y="1495"/>
                  <a:ext cx="75" cy="48"/>
                </a:xfrm>
                <a:custGeom>
                  <a:avLst/>
                  <a:gdLst>
                    <a:gd name="T0" fmla="*/ 11 w 75"/>
                    <a:gd name="T1" fmla="*/ 0 h 48"/>
                    <a:gd name="T2" fmla="*/ 21 w 75"/>
                    <a:gd name="T3" fmla="*/ 8 h 48"/>
                    <a:gd name="T4" fmla="*/ 30 w 75"/>
                    <a:gd name="T5" fmla="*/ 7 h 48"/>
                    <a:gd name="T6" fmla="*/ 44 w 75"/>
                    <a:gd name="T7" fmla="*/ 8 h 48"/>
                    <a:gd name="T8" fmla="*/ 56 w 75"/>
                    <a:gd name="T9" fmla="*/ 8 h 48"/>
                    <a:gd name="T10" fmla="*/ 62 w 75"/>
                    <a:gd name="T11" fmla="*/ 13 h 48"/>
                    <a:gd name="T12" fmla="*/ 70 w 75"/>
                    <a:gd name="T13" fmla="*/ 24 h 48"/>
                    <a:gd name="T14" fmla="*/ 75 w 75"/>
                    <a:gd name="T15" fmla="*/ 28 h 48"/>
                    <a:gd name="T16" fmla="*/ 58 w 75"/>
                    <a:gd name="T17" fmla="*/ 31 h 48"/>
                    <a:gd name="T18" fmla="*/ 53 w 75"/>
                    <a:gd name="T19" fmla="*/ 34 h 48"/>
                    <a:gd name="T20" fmla="*/ 58 w 75"/>
                    <a:gd name="T21" fmla="*/ 41 h 48"/>
                    <a:gd name="T22" fmla="*/ 58 w 75"/>
                    <a:gd name="T23" fmla="*/ 47 h 48"/>
                    <a:gd name="T24" fmla="*/ 41 w 75"/>
                    <a:gd name="T25" fmla="*/ 41 h 48"/>
                    <a:gd name="T26" fmla="*/ 27 w 75"/>
                    <a:gd name="T27" fmla="*/ 36 h 48"/>
                    <a:gd name="T28" fmla="*/ 21 w 75"/>
                    <a:gd name="T29" fmla="*/ 37 h 48"/>
                    <a:gd name="T30" fmla="*/ 21 w 75"/>
                    <a:gd name="T31" fmla="*/ 47 h 48"/>
                    <a:gd name="T32" fmla="*/ 11 w 75"/>
                    <a:gd name="T33" fmla="*/ 48 h 48"/>
                    <a:gd name="T34" fmla="*/ 7 w 75"/>
                    <a:gd name="T35" fmla="*/ 41 h 48"/>
                    <a:gd name="T36" fmla="*/ 5 w 75"/>
                    <a:gd name="T37" fmla="*/ 31 h 48"/>
                    <a:gd name="T38" fmla="*/ 0 w 75"/>
                    <a:gd name="T39" fmla="*/ 30 h 48"/>
                    <a:gd name="T40" fmla="*/ 5 w 75"/>
                    <a:gd name="T41" fmla="*/ 20 h 48"/>
                    <a:gd name="T42" fmla="*/ 13 w 75"/>
                    <a:gd name="T43" fmla="*/ 17 h 48"/>
                    <a:gd name="T44" fmla="*/ 11 w 75"/>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48">
                      <a:moveTo>
                        <a:pt x="11" y="0"/>
                      </a:moveTo>
                      <a:lnTo>
                        <a:pt x="21" y="8"/>
                      </a:lnTo>
                      <a:lnTo>
                        <a:pt x="30" y="7"/>
                      </a:lnTo>
                      <a:lnTo>
                        <a:pt x="44" y="8"/>
                      </a:lnTo>
                      <a:lnTo>
                        <a:pt x="56" y="8"/>
                      </a:lnTo>
                      <a:lnTo>
                        <a:pt x="62" y="13"/>
                      </a:lnTo>
                      <a:lnTo>
                        <a:pt x="70" y="24"/>
                      </a:lnTo>
                      <a:lnTo>
                        <a:pt x="75" y="28"/>
                      </a:lnTo>
                      <a:lnTo>
                        <a:pt x="58" y="31"/>
                      </a:lnTo>
                      <a:lnTo>
                        <a:pt x="53" y="34"/>
                      </a:lnTo>
                      <a:lnTo>
                        <a:pt x="58" y="41"/>
                      </a:lnTo>
                      <a:lnTo>
                        <a:pt x="58" y="47"/>
                      </a:lnTo>
                      <a:lnTo>
                        <a:pt x="41" y="41"/>
                      </a:lnTo>
                      <a:lnTo>
                        <a:pt x="27" y="36"/>
                      </a:lnTo>
                      <a:lnTo>
                        <a:pt x="21" y="37"/>
                      </a:lnTo>
                      <a:lnTo>
                        <a:pt x="21" y="47"/>
                      </a:lnTo>
                      <a:lnTo>
                        <a:pt x="11" y="48"/>
                      </a:lnTo>
                      <a:lnTo>
                        <a:pt x="7" y="41"/>
                      </a:lnTo>
                      <a:lnTo>
                        <a:pt x="5" y="31"/>
                      </a:lnTo>
                      <a:lnTo>
                        <a:pt x="0" y="30"/>
                      </a:lnTo>
                      <a:lnTo>
                        <a:pt x="5" y="20"/>
                      </a:lnTo>
                      <a:lnTo>
                        <a:pt x="13" y="17"/>
                      </a:lnTo>
                      <a:lnTo>
                        <a:pt x="11" y="0"/>
                      </a:lnTo>
                      <a:close/>
                    </a:path>
                  </a:pathLst>
                </a:custGeom>
                <a:solidFill>
                  <a:srgbClr val="33CC33"/>
                </a:solidFill>
                <a:ln w="19050">
                  <a:solidFill>
                    <a:srgbClr val="000000"/>
                  </a:solidFill>
                  <a:prstDash val="solid"/>
                  <a:round/>
                  <a:headEnd/>
                  <a:tailEnd/>
                </a:ln>
              </p:spPr>
              <p:txBody>
                <a:bodyPr/>
                <a:lstStyle/>
                <a:p>
                  <a:endParaRPr lang="en-US"/>
                </a:p>
              </p:txBody>
            </p:sp>
          </p:grpSp>
          <p:sp>
            <p:nvSpPr>
              <p:cNvPr id="12" name="Freeform 14"/>
              <p:cNvSpPr>
                <a:spLocks/>
              </p:cNvSpPr>
              <p:nvPr/>
            </p:nvSpPr>
            <p:spPr bwMode="auto">
              <a:xfrm>
                <a:off x="4570" y="2306"/>
                <a:ext cx="521" cy="386"/>
              </a:xfrm>
              <a:custGeom>
                <a:avLst/>
                <a:gdLst>
                  <a:gd name="T0" fmla="*/ 402 w 521"/>
                  <a:gd name="T1" fmla="*/ 31 h 386"/>
                  <a:gd name="T2" fmla="*/ 422 w 521"/>
                  <a:gd name="T3" fmla="*/ 45 h 386"/>
                  <a:gd name="T4" fmla="*/ 444 w 521"/>
                  <a:gd name="T5" fmla="*/ 102 h 386"/>
                  <a:gd name="T6" fmla="*/ 492 w 521"/>
                  <a:gd name="T7" fmla="*/ 161 h 386"/>
                  <a:gd name="T8" fmla="*/ 521 w 521"/>
                  <a:gd name="T9" fmla="*/ 221 h 386"/>
                  <a:gd name="T10" fmla="*/ 500 w 521"/>
                  <a:gd name="T11" fmla="*/ 276 h 386"/>
                  <a:gd name="T12" fmla="*/ 480 w 521"/>
                  <a:gd name="T13" fmla="*/ 312 h 386"/>
                  <a:gd name="T14" fmla="*/ 467 w 521"/>
                  <a:gd name="T15" fmla="*/ 346 h 386"/>
                  <a:gd name="T16" fmla="*/ 455 w 521"/>
                  <a:gd name="T17" fmla="*/ 366 h 386"/>
                  <a:gd name="T18" fmla="*/ 430 w 521"/>
                  <a:gd name="T19" fmla="*/ 380 h 386"/>
                  <a:gd name="T20" fmla="*/ 390 w 521"/>
                  <a:gd name="T21" fmla="*/ 375 h 386"/>
                  <a:gd name="T22" fmla="*/ 350 w 521"/>
                  <a:gd name="T23" fmla="*/ 366 h 386"/>
                  <a:gd name="T24" fmla="*/ 328 w 521"/>
                  <a:gd name="T25" fmla="*/ 345 h 386"/>
                  <a:gd name="T26" fmla="*/ 322 w 521"/>
                  <a:gd name="T27" fmla="*/ 317 h 386"/>
                  <a:gd name="T28" fmla="*/ 308 w 521"/>
                  <a:gd name="T29" fmla="*/ 304 h 386"/>
                  <a:gd name="T30" fmla="*/ 286 w 521"/>
                  <a:gd name="T31" fmla="*/ 306 h 386"/>
                  <a:gd name="T32" fmla="*/ 266 w 521"/>
                  <a:gd name="T33" fmla="*/ 284 h 386"/>
                  <a:gd name="T34" fmla="*/ 249 w 521"/>
                  <a:gd name="T35" fmla="*/ 281 h 386"/>
                  <a:gd name="T36" fmla="*/ 221 w 521"/>
                  <a:gd name="T37" fmla="*/ 284 h 386"/>
                  <a:gd name="T38" fmla="*/ 198 w 521"/>
                  <a:gd name="T39" fmla="*/ 287 h 386"/>
                  <a:gd name="T40" fmla="*/ 178 w 521"/>
                  <a:gd name="T41" fmla="*/ 300 h 386"/>
                  <a:gd name="T42" fmla="*/ 148 w 521"/>
                  <a:gd name="T43" fmla="*/ 309 h 386"/>
                  <a:gd name="T44" fmla="*/ 119 w 521"/>
                  <a:gd name="T45" fmla="*/ 323 h 386"/>
                  <a:gd name="T46" fmla="*/ 104 w 521"/>
                  <a:gd name="T47" fmla="*/ 329 h 386"/>
                  <a:gd name="T48" fmla="*/ 60 w 521"/>
                  <a:gd name="T49" fmla="*/ 326 h 386"/>
                  <a:gd name="T50" fmla="*/ 51 w 521"/>
                  <a:gd name="T51" fmla="*/ 318 h 386"/>
                  <a:gd name="T52" fmla="*/ 51 w 521"/>
                  <a:gd name="T53" fmla="*/ 276 h 386"/>
                  <a:gd name="T54" fmla="*/ 37 w 521"/>
                  <a:gd name="T55" fmla="*/ 252 h 386"/>
                  <a:gd name="T56" fmla="*/ 23 w 521"/>
                  <a:gd name="T57" fmla="*/ 232 h 386"/>
                  <a:gd name="T58" fmla="*/ 4 w 521"/>
                  <a:gd name="T59" fmla="*/ 161 h 386"/>
                  <a:gd name="T60" fmla="*/ 6 w 521"/>
                  <a:gd name="T61" fmla="*/ 137 h 386"/>
                  <a:gd name="T62" fmla="*/ 43 w 521"/>
                  <a:gd name="T63" fmla="*/ 125 h 386"/>
                  <a:gd name="T64" fmla="*/ 71 w 521"/>
                  <a:gd name="T65" fmla="*/ 122 h 386"/>
                  <a:gd name="T66" fmla="*/ 87 w 521"/>
                  <a:gd name="T67" fmla="*/ 116 h 386"/>
                  <a:gd name="T68" fmla="*/ 96 w 521"/>
                  <a:gd name="T69" fmla="*/ 96 h 386"/>
                  <a:gd name="T70" fmla="*/ 93 w 521"/>
                  <a:gd name="T71" fmla="*/ 85 h 386"/>
                  <a:gd name="T72" fmla="*/ 130 w 521"/>
                  <a:gd name="T73" fmla="*/ 57 h 386"/>
                  <a:gd name="T74" fmla="*/ 159 w 521"/>
                  <a:gd name="T75" fmla="*/ 35 h 386"/>
                  <a:gd name="T76" fmla="*/ 186 w 521"/>
                  <a:gd name="T77" fmla="*/ 51 h 386"/>
                  <a:gd name="T78" fmla="*/ 206 w 521"/>
                  <a:gd name="T79" fmla="*/ 34 h 386"/>
                  <a:gd name="T80" fmla="*/ 226 w 521"/>
                  <a:gd name="T81" fmla="*/ 15 h 386"/>
                  <a:gd name="T82" fmla="*/ 247 w 521"/>
                  <a:gd name="T83" fmla="*/ 4 h 386"/>
                  <a:gd name="T84" fmla="*/ 281 w 521"/>
                  <a:gd name="T85" fmla="*/ 7 h 386"/>
                  <a:gd name="T86" fmla="*/ 294 w 521"/>
                  <a:gd name="T87" fmla="*/ 21 h 386"/>
                  <a:gd name="T88" fmla="*/ 294 w 521"/>
                  <a:gd name="T89" fmla="*/ 40 h 386"/>
                  <a:gd name="T90" fmla="*/ 323 w 521"/>
                  <a:gd name="T91" fmla="*/ 71 h 386"/>
                  <a:gd name="T92" fmla="*/ 348 w 521"/>
                  <a:gd name="T93" fmla="*/ 80 h 386"/>
                  <a:gd name="T94" fmla="*/ 368 w 521"/>
                  <a:gd name="T95" fmla="*/ 51 h 386"/>
                  <a:gd name="T96" fmla="*/ 374 w 521"/>
                  <a:gd name="T9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1" h="386">
                    <a:moveTo>
                      <a:pt x="374" y="0"/>
                    </a:moveTo>
                    <a:lnTo>
                      <a:pt x="402" y="0"/>
                    </a:lnTo>
                    <a:lnTo>
                      <a:pt x="402" y="31"/>
                    </a:lnTo>
                    <a:lnTo>
                      <a:pt x="413" y="40"/>
                    </a:lnTo>
                    <a:lnTo>
                      <a:pt x="416" y="45"/>
                    </a:lnTo>
                    <a:lnTo>
                      <a:pt x="422" y="45"/>
                    </a:lnTo>
                    <a:lnTo>
                      <a:pt x="425" y="51"/>
                    </a:lnTo>
                    <a:lnTo>
                      <a:pt x="429" y="82"/>
                    </a:lnTo>
                    <a:lnTo>
                      <a:pt x="444" y="102"/>
                    </a:lnTo>
                    <a:lnTo>
                      <a:pt x="467" y="131"/>
                    </a:lnTo>
                    <a:lnTo>
                      <a:pt x="467" y="136"/>
                    </a:lnTo>
                    <a:lnTo>
                      <a:pt x="492" y="161"/>
                    </a:lnTo>
                    <a:lnTo>
                      <a:pt x="492" y="165"/>
                    </a:lnTo>
                    <a:lnTo>
                      <a:pt x="517" y="185"/>
                    </a:lnTo>
                    <a:lnTo>
                      <a:pt x="521" y="221"/>
                    </a:lnTo>
                    <a:lnTo>
                      <a:pt x="517" y="253"/>
                    </a:lnTo>
                    <a:lnTo>
                      <a:pt x="509" y="269"/>
                    </a:lnTo>
                    <a:lnTo>
                      <a:pt x="500" y="276"/>
                    </a:lnTo>
                    <a:lnTo>
                      <a:pt x="497" y="292"/>
                    </a:lnTo>
                    <a:lnTo>
                      <a:pt x="487" y="306"/>
                    </a:lnTo>
                    <a:lnTo>
                      <a:pt x="480" y="312"/>
                    </a:lnTo>
                    <a:lnTo>
                      <a:pt x="481" y="317"/>
                    </a:lnTo>
                    <a:lnTo>
                      <a:pt x="472" y="326"/>
                    </a:lnTo>
                    <a:lnTo>
                      <a:pt x="467" y="346"/>
                    </a:lnTo>
                    <a:lnTo>
                      <a:pt x="466" y="357"/>
                    </a:lnTo>
                    <a:lnTo>
                      <a:pt x="456" y="362"/>
                    </a:lnTo>
                    <a:lnTo>
                      <a:pt x="455" y="366"/>
                    </a:lnTo>
                    <a:lnTo>
                      <a:pt x="449" y="375"/>
                    </a:lnTo>
                    <a:lnTo>
                      <a:pt x="438" y="377"/>
                    </a:lnTo>
                    <a:lnTo>
                      <a:pt x="430" y="380"/>
                    </a:lnTo>
                    <a:lnTo>
                      <a:pt x="419" y="386"/>
                    </a:lnTo>
                    <a:lnTo>
                      <a:pt x="405" y="374"/>
                    </a:lnTo>
                    <a:lnTo>
                      <a:pt x="390" y="375"/>
                    </a:lnTo>
                    <a:lnTo>
                      <a:pt x="385" y="375"/>
                    </a:lnTo>
                    <a:lnTo>
                      <a:pt x="364" y="379"/>
                    </a:lnTo>
                    <a:lnTo>
                      <a:pt x="350" y="366"/>
                    </a:lnTo>
                    <a:lnTo>
                      <a:pt x="340" y="354"/>
                    </a:lnTo>
                    <a:lnTo>
                      <a:pt x="334" y="355"/>
                    </a:lnTo>
                    <a:lnTo>
                      <a:pt x="328" y="345"/>
                    </a:lnTo>
                    <a:lnTo>
                      <a:pt x="325" y="335"/>
                    </a:lnTo>
                    <a:lnTo>
                      <a:pt x="322" y="332"/>
                    </a:lnTo>
                    <a:lnTo>
                      <a:pt x="322" y="317"/>
                    </a:lnTo>
                    <a:lnTo>
                      <a:pt x="323" y="307"/>
                    </a:lnTo>
                    <a:lnTo>
                      <a:pt x="320" y="301"/>
                    </a:lnTo>
                    <a:lnTo>
                      <a:pt x="308" y="304"/>
                    </a:lnTo>
                    <a:lnTo>
                      <a:pt x="302" y="306"/>
                    </a:lnTo>
                    <a:lnTo>
                      <a:pt x="291" y="306"/>
                    </a:lnTo>
                    <a:lnTo>
                      <a:pt x="286" y="306"/>
                    </a:lnTo>
                    <a:lnTo>
                      <a:pt x="281" y="306"/>
                    </a:lnTo>
                    <a:lnTo>
                      <a:pt x="274" y="297"/>
                    </a:lnTo>
                    <a:lnTo>
                      <a:pt x="266" y="284"/>
                    </a:lnTo>
                    <a:lnTo>
                      <a:pt x="264" y="286"/>
                    </a:lnTo>
                    <a:lnTo>
                      <a:pt x="251" y="286"/>
                    </a:lnTo>
                    <a:lnTo>
                      <a:pt x="249" y="281"/>
                    </a:lnTo>
                    <a:lnTo>
                      <a:pt x="241" y="286"/>
                    </a:lnTo>
                    <a:lnTo>
                      <a:pt x="234" y="284"/>
                    </a:lnTo>
                    <a:lnTo>
                      <a:pt x="221" y="284"/>
                    </a:lnTo>
                    <a:lnTo>
                      <a:pt x="213" y="281"/>
                    </a:lnTo>
                    <a:lnTo>
                      <a:pt x="210" y="286"/>
                    </a:lnTo>
                    <a:lnTo>
                      <a:pt x="198" y="287"/>
                    </a:lnTo>
                    <a:lnTo>
                      <a:pt x="195" y="284"/>
                    </a:lnTo>
                    <a:lnTo>
                      <a:pt x="187" y="292"/>
                    </a:lnTo>
                    <a:lnTo>
                      <a:pt x="178" y="300"/>
                    </a:lnTo>
                    <a:lnTo>
                      <a:pt x="172" y="300"/>
                    </a:lnTo>
                    <a:lnTo>
                      <a:pt x="162" y="309"/>
                    </a:lnTo>
                    <a:lnTo>
                      <a:pt x="148" y="309"/>
                    </a:lnTo>
                    <a:lnTo>
                      <a:pt x="138" y="312"/>
                    </a:lnTo>
                    <a:lnTo>
                      <a:pt x="125" y="317"/>
                    </a:lnTo>
                    <a:lnTo>
                      <a:pt x="119" y="323"/>
                    </a:lnTo>
                    <a:lnTo>
                      <a:pt x="114" y="321"/>
                    </a:lnTo>
                    <a:lnTo>
                      <a:pt x="110" y="328"/>
                    </a:lnTo>
                    <a:lnTo>
                      <a:pt x="104" y="329"/>
                    </a:lnTo>
                    <a:lnTo>
                      <a:pt x="96" y="337"/>
                    </a:lnTo>
                    <a:lnTo>
                      <a:pt x="71" y="337"/>
                    </a:lnTo>
                    <a:lnTo>
                      <a:pt x="60" y="326"/>
                    </a:lnTo>
                    <a:lnTo>
                      <a:pt x="59" y="321"/>
                    </a:lnTo>
                    <a:lnTo>
                      <a:pt x="56" y="326"/>
                    </a:lnTo>
                    <a:lnTo>
                      <a:pt x="51" y="318"/>
                    </a:lnTo>
                    <a:lnTo>
                      <a:pt x="52" y="298"/>
                    </a:lnTo>
                    <a:lnTo>
                      <a:pt x="56" y="286"/>
                    </a:lnTo>
                    <a:lnTo>
                      <a:pt x="51" y="276"/>
                    </a:lnTo>
                    <a:lnTo>
                      <a:pt x="46" y="267"/>
                    </a:lnTo>
                    <a:lnTo>
                      <a:pt x="45" y="256"/>
                    </a:lnTo>
                    <a:lnTo>
                      <a:pt x="37" y="252"/>
                    </a:lnTo>
                    <a:lnTo>
                      <a:pt x="35" y="250"/>
                    </a:lnTo>
                    <a:lnTo>
                      <a:pt x="34" y="246"/>
                    </a:lnTo>
                    <a:lnTo>
                      <a:pt x="23" y="232"/>
                    </a:lnTo>
                    <a:lnTo>
                      <a:pt x="9" y="198"/>
                    </a:lnTo>
                    <a:lnTo>
                      <a:pt x="4" y="174"/>
                    </a:lnTo>
                    <a:lnTo>
                      <a:pt x="4" y="161"/>
                    </a:lnTo>
                    <a:lnTo>
                      <a:pt x="0" y="156"/>
                    </a:lnTo>
                    <a:lnTo>
                      <a:pt x="1" y="143"/>
                    </a:lnTo>
                    <a:lnTo>
                      <a:pt x="6" y="137"/>
                    </a:lnTo>
                    <a:lnTo>
                      <a:pt x="23" y="120"/>
                    </a:lnTo>
                    <a:lnTo>
                      <a:pt x="40" y="122"/>
                    </a:lnTo>
                    <a:lnTo>
                      <a:pt x="43" y="125"/>
                    </a:lnTo>
                    <a:lnTo>
                      <a:pt x="65" y="125"/>
                    </a:lnTo>
                    <a:lnTo>
                      <a:pt x="66" y="120"/>
                    </a:lnTo>
                    <a:lnTo>
                      <a:pt x="71" y="122"/>
                    </a:lnTo>
                    <a:lnTo>
                      <a:pt x="77" y="117"/>
                    </a:lnTo>
                    <a:lnTo>
                      <a:pt x="82" y="119"/>
                    </a:lnTo>
                    <a:lnTo>
                      <a:pt x="87" y="116"/>
                    </a:lnTo>
                    <a:lnTo>
                      <a:pt x="85" y="111"/>
                    </a:lnTo>
                    <a:lnTo>
                      <a:pt x="90" y="100"/>
                    </a:lnTo>
                    <a:lnTo>
                      <a:pt x="96" y="96"/>
                    </a:lnTo>
                    <a:lnTo>
                      <a:pt x="93" y="92"/>
                    </a:lnTo>
                    <a:lnTo>
                      <a:pt x="96" y="89"/>
                    </a:lnTo>
                    <a:lnTo>
                      <a:pt x="93" y="85"/>
                    </a:lnTo>
                    <a:lnTo>
                      <a:pt x="102" y="77"/>
                    </a:lnTo>
                    <a:lnTo>
                      <a:pt x="116" y="75"/>
                    </a:lnTo>
                    <a:lnTo>
                      <a:pt x="130" y="57"/>
                    </a:lnTo>
                    <a:lnTo>
                      <a:pt x="147" y="41"/>
                    </a:lnTo>
                    <a:lnTo>
                      <a:pt x="155" y="40"/>
                    </a:lnTo>
                    <a:lnTo>
                      <a:pt x="159" y="35"/>
                    </a:lnTo>
                    <a:lnTo>
                      <a:pt x="167" y="35"/>
                    </a:lnTo>
                    <a:lnTo>
                      <a:pt x="181" y="49"/>
                    </a:lnTo>
                    <a:lnTo>
                      <a:pt x="186" y="51"/>
                    </a:lnTo>
                    <a:lnTo>
                      <a:pt x="190" y="45"/>
                    </a:lnTo>
                    <a:lnTo>
                      <a:pt x="199" y="35"/>
                    </a:lnTo>
                    <a:lnTo>
                      <a:pt x="206" y="34"/>
                    </a:lnTo>
                    <a:lnTo>
                      <a:pt x="212" y="21"/>
                    </a:lnTo>
                    <a:lnTo>
                      <a:pt x="218" y="20"/>
                    </a:lnTo>
                    <a:lnTo>
                      <a:pt x="226" y="15"/>
                    </a:lnTo>
                    <a:lnTo>
                      <a:pt x="234" y="11"/>
                    </a:lnTo>
                    <a:lnTo>
                      <a:pt x="241" y="11"/>
                    </a:lnTo>
                    <a:lnTo>
                      <a:pt x="247" y="4"/>
                    </a:lnTo>
                    <a:lnTo>
                      <a:pt x="257" y="4"/>
                    </a:lnTo>
                    <a:lnTo>
                      <a:pt x="268" y="4"/>
                    </a:lnTo>
                    <a:lnTo>
                      <a:pt x="281" y="7"/>
                    </a:lnTo>
                    <a:lnTo>
                      <a:pt x="291" y="14"/>
                    </a:lnTo>
                    <a:lnTo>
                      <a:pt x="292" y="18"/>
                    </a:lnTo>
                    <a:lnTo>
                      <a:pt x="294" y="21"/>
                    </a:lnTo>
                    <a:lnTo>
                      <a:pt x="295" y="29"/>
                    </a:lnTo>
                    <a:lnTo>
                      <a:pt x="294" y="32"/>
                    </a:lnTo>
                    <a:lnTo>
                      <a:pt x="294" y="40"/>
                    </a:lnTo>
                    <a:lnTo>
                      <a:pt x="292" y="45"/>
                    </a:lnTo>
                    <a:lnTo>
                      <a:pt x="316" y="62"/>
                    </a:lnTo>
                    <a:lnTo>
                      <a:pt x="323" y="71"/>
                    </a:lnTo>
                    <a:lnTo>
                      <a:pt x="333" y="74"/>
                    </a:lnTo>
                    <a:lnTo>
                      <a:pt x="342" y="79"/>
                    </a:lnTo>
                    <a:lnTo>
                      <a:pt x="348" y="80"/>
                    </a:lnTo>
                    <a:lnTo>
                      <a:pt x="357" y="75"/>
                    </a:lnTo>
                    <a:lnTo>
                      <a:pt x="365" y="62"/>
                    </a:lnTo>
                    <a:lnTo>
                      <a:pt x="368" y="51"/>
                    </a:lnTo>
                    <a:lnTo>
                      <a:pt x="371" y="29"/>
                    </a:lnTo>
                    <a:lnTo>
                      <a:pt x="374" y="20"/>
                    </a:lnTo>
                    <a:lnTo>
                      <a:pt x="374" y="0"/>
                    </a:lnTo>
                    <a:close/>
                  </a:path>
                </a:pathLst>
              </a:custGeom>
              <a:solidFill>
                <a:srgbClr val="33CC33"/>
              </a:solidFill>
              <a:ln w="19050">
                <a:solidFill>
                  <a:srgbClr val="000000"/>
                </a:solidFill>
                <a:prstDash val="solid"/>
                <a:round/>
                <a:headEnd/>
                <a:tailEnd/>
              </a:ln>
            </p:spPr>
            <p:txBody>
              <a:bodyPr/>
              <a:lstStyle/>
              <a:p>
                <a:endParaRPr lang="en-US"/>
              </a:p>
            </p:txBody>
          </p:sp>
          <p:sp>
            <p:nvSpPr>
              <p:cNvPr id="13" name="Freeform 15"/>
              <p:cNvSpPr>
                <a:spLocks/>
              </p:cNvSpPr>
              <p:nvPr/>
            </p:nvSpPr>
            <p:spPr bwMode="auto">
              <a:xfrm>
                <a:off x="4448" y="2224"/>
                <a:ext cx="287" cy="52"/>
              </a:xfrm>
              <a:custGeom>
                <a:avLst/>
                <a:gdLst>
                  <a:gd name="T0" fmla="*/ 21 w 287"/>
                  <a:gd name="T1" fmla="*/ 7 h 52"/>
                  <a:gd name="T2" fmla="*/ 57 w 287"/>
                  <a:gd name="T3" fmla="*/ 7 h 52"/>
                  <a:gd name="T4" fmla="*/ 79 w 287"/>
                  <a:gd name="T5" fmla="*/ 9 h 52"/>
                  <a:gd name="T6" fmla="*/ 97 w 287"/>
                  <a:gd name="T7" fmla="*/ 24 h 52"/>
                  <a:gd name="T8" fmla="*/ 114 w 287"/>
                  <a:gd name="T9" fmla="*/ 28 h 52"/>
                  <a:gd name="T10" fmla="*/ 140 w 287"/>
                  <a:gd name="T11" fmla="*/ 34 h 52"/>
                  <a:gd name="T12" fmla="*/ 156 w 287"/>
                  <a:gd name="T13" fmla="*/ 37 h 52"/>
                  <a:gd name="T14" fmla="*/ 162 w 287"/>
                  <a:gd name="T15" fmla="*/ 24 h 52"/>
                  <a:gd name="T16" fmla="*/ 196 w 287"/>
                  <a:gd name="T17" fmla="*/ 28 h 52"/>
                  <a:gd name="T18" fmla="*/ 221 w 287"/>
                  <a:gd name="T19" fmla="*/ 32 h 52"/>
                  <a:gd name="T20" fmla="*/ 238 w 287"/>
                  <a:gd name="T21" fmla="*/ 34 h 52"/>
                  <a:gd name="T22" fmla="*/ 250 w 287"/>
                  <a:gd name="T23" fmla="*/ 28 h 52"/>
                  <a:gd name="T24" fmla="*/ 270 w 287"/>
                  <a:gd name="T25" fmla="*/ 24 h 52"/>
                  <a:gd name="T26" fmla="*/ 287 w 287"/>
                  <a:gd name="T27" fmla="*/ 21 h 52"/>
                  <a:gd name="T28" fmla="*/ 283 w 287"/>
                  <a:gd name="T29" fmla="*/ 37 h 52"/>
                  <a:gd name="T30" fmla="*/ 270 w 287"/>
                  <a:gd name="T31" fmla="*/ 41 h 52"/>
                  <a:gd name="T32" fmla="*/ 261 w 287"/>
                  <a:gd name="T33" fmla="*/ 43 h 52"/>
                  <a:gd name="T34" fmla="*/ 249 w 287"/>
                  <a:gd name="T35" fmla="*/ 48 h 52"/>
                  <a:gd name="T36" fmla="*/ 236 w 287"/>
                  <a:gd name="T37" fmla="*/ 48 h 52"/>
                  <a:gd name="T38" fmla="*/ 226 w 287"/>
                  <a:gd name="T39" fmla="*/ 49 h 52"/>
                  <a:gd name="T40" fmla="*/ 209 w 287"/>
                  <a:gd name="T41" fmla="*/ 52 h 52"/>
                  <a:gd name="T42" fmla="*/ 198 w 287"/>
                  <a:gd name="T43" fmla="*/ 41 h 52"/>
                  <a:gd name="T44" fmla="*/ 185 w 287"/>
                  <a:gd name="T45" fmla="*/ 52 h 52"/>
                  <a:gd name="T46" fmla="*/ 168 w 287"/>
                  <a:gd name="T47" fmla="*/ 41 h 52"/>
                  <a:gd name="T48" fmla="*/ 159 w 287"/>
                  <a:gd name="T49" fmla="*/ 43 h 52"/>
                  <a:gd name="T50" fmla="*/ 145 w 287"/>
                  <a:gd name="T51" fmla="*/ 48 h 52"/>
                  <a:gd name="T52" fmla="*/ 131 w 287"/>
                  <a:gd name="T53" fmla="*/ 45 h 52"/>
                  <a:gd name="T54" fmla="*/ 116 w 287"/>
                  <a:gd name="T55" fmla="*/ 43 h 52"/>
                  <a:gd name="T56" fmla="*/ 100 w 287"/>
                  <a:gd name="T57" fmla="*/ 48 h 52"/>
                  <a:gd name="T58" fmla="*/ 80 w 287"/>
                  <a:gd name="T59" fmla="*/ 40 h 52"/>
                  <a:gd name="T60" fmla="*/ 52 w 287"/>
                  <a:gd name="T61" fmla="*/ 35 h 52"/>
                  <a:gd name="T62" fmla="*/ 32 w 287"/>
                  <a:gd name="T63" fmla="*/ 31 h 52"/>
                  <a:gd name="T64" fmla="*/ 12 w 287"/>
                  <a:gd name="T65" fmla="*/ 23 h 52"/>
                  <a:gd name="T66" fmla="*/ 1 w 287"/>
                  <a:gd name="T67" fmla="*/ 20 h 52"/>
                  <a:gd name="T68" fmla="*/ 0 w 287"/>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 h="52">
                    <a:moveTo>
                      <a:pt x="0" y="0"/>
                    </a:moveTo>
                    <a:lnTo>
                      <a:pt x="21" y="7"/>
                    </a:lnTo>
                    <a:lnTo>
                      <a:pt x="40" y="7"/>
                    </a:lnTo>
                    <a:lnTo>
                      <a:pt x="57" y="7"/>
                    </a:lnTo>
                    <a:lnTo>
                      <a:pt x="69" y="7"/>
                    </a:lnTo>
                    <a:lnTo>
                      <a:pt x="79" y="9"/>
                    </a:lnTo>
                    <a:lnTo>
                      <a:pt x="91" y="14"/>
                    </a:lnTo>
                    <a:lnTo>
                      <a:pt x="97" y="24"/>
                    </a:lnTo>
                    <a:lnTo>
                      <a:pt x="103" y="29"/>
                    </a:lnTo>
                    <a:lnTo>
                      <a:pt x="114" y="28"/>
                    </a:lnTo>
                    <a:lnTo>
                      <a:pt x="126" y="28"/>
                    </a:lnTo>
                    <a:lnTo>
                      <a:pt x="140" y="34"/>
                    </a:lnTo>
                    <a:lnTo>
                      <a:pt x="150" y="37"/>
                    </a:lnTo>
                    <a:lnTo>
                      <a:pt x="156" y="37"/>
                    </a:lnTo>
                    <a:lnTo>
                      <a:pt x="157" y="29"/>
                    </a:lnTo>
                    <a:lnTo>
                      <a:pt x="162" y="24"/>
                    </a:lnTo>
                    <a:lnTo>
                      <a:pt x="181" y="28"/>
                    </a:lnTo>
                    <a:lnTo>
                      <a:pt x="196" y="28"/>
                    </a:lnTo>
                    <a:lnTo>
                      <a:pt x="210" y="28"/>
                    </a:lnTo>
                    <a:lnTo>
                      <a:pt x="221" y="32"/>
                    </a:lnTo>
                    <a:lnTo>
                      <a:pt x="227" y="35"/>
                    </a:lnTo>
                    <a:lnTo>
                      <a:pt x="238" y="34"/>
                    </a:lnTo>
                    <a:lnTo>
                      <a:pt x="246" y="31"/>
                    </a:lnTo>
                    <a:lnTo>
                      <a:pt x="250" y="28"/>
                    </a:lnTo>
                    <a:lnTo>
                      <a:pt x="263" y="28"/>
                    </a:lnTo>
                    <a:lnTo>
                      <a:pt x="270" y="24"/>
                    </a:lnTo>
                    <a:lnTo>
                      <a:pt x="281" y="21"/>
                    </a:lnTo>
                    <a:lnTo>
                      <a:pt x="287" y="21"/>
                    </a:lnTo>
                    <a:lnTo>
                      <a:pt x="286" y="32"/>
                    </a:lnTo>
                    <a:lnTo>
                      <a:pt x="283" y="37"/>
                    </a:lnTo>
                    <a:lnTo>
                      <a:pt x="277" y="41"/>
                    </a:lnTo>
                    <a:lnTo>
                      <a:pt x="270" y="41"/>
                    </a:lnTo>
                    <a:lnTo>
                      <a:pt x="269" y="41"/>
                    </a:lnTo>
                    <a:lnTo>
                      <a:pt x="261" y="43"/>
                    </a:lnTo>
                    <a:lnTo>
                      <a:pt x="255" y="49"/>
                    </a:lnTo>
                    <a:lnTo>
                      <a:pt x="249" y="48"/>
                    </a:lnTo>
                    <a:lnTo>
                      <a:pt x="243" y="45"/>
                    </a:lnTo>
                    <a:lnTo>
                      <a:pt x="236" y="48"/>
                    </a:lnTo>
                    <a:lnTo>
                      <a:pt x="230" y="49"/>
                    </a:lnTo>
                    <a:lnTo>
                      <a:pt x="226" y="49"/>
                    </a:lnTo>
                    <a:lnTo>
                      <a:pt x="221" y="52"/>
                    </a:lnTo>
                    <a:lnTo>
                      <a:pt x="209" y="52"/>
                    </a:lnTo>
                    <a:lnTo>
                      <a:pt x="204" y="48"/>
                    </a:lnTo>
                    <a:lnTo>
                      <a:pt x="198" y="41"/>
                    </a:lnTo>
                    <a:lnTo>
                      <a:pt x="190" y="48"/>
                    </a:lnTo>
                    <a:lnTo>
                      <a:pt x="185" y="52"/>
                    </a:lnTo>
                    <a:lnTo>
                      <a:pt x="179" y="52"/>
                    </a:lnTo>
                    <a:lnTo>
                      <a:pt x="168" y="41"/>
                    </a:lnTo>
                    <a:lnTo>
                      <a:pt x="165" y="43"/>
                    </a:lnTo>
                    <a:lnTo>
                      <a:pt x="159" y="43"/>
                    </a:lnTo>
                    <a:lnTo>
                      <a:pt x="154" y="49"/>
                    </a:lnTo>
                    <a:lnTo>
                      <a:pt x="145" y="48"/>
                    </a:lnTo>
                    <a:lnTo>
                      <a:pt x="136" y="48"/>
                    </a:lnTo>
                    <a:lnTo>
                      <a:pt x="131" y="45"/>
                    </a:lnTo>
                    <a:lnTo>
                      <a:pt x="125" y="41"/>
                    </a:lnTo>
                    <a:lnTo>
                      <a:pt x="116" y="43"/>
                    </a:lnTo>
                    <a:lnTo>
                      <a:pt x="106" y="49"/>
                    </a:lnTo>
                    <a:lnTo>
                      <a:pt x="100" y="48"/>
                    </a:lnTo>
                    <a:lnTo>
                      <a:pt x="91" y="45"/>
                    </a:lnTo>
                    <a:lnTo>
                      <a:pt x="80" y="40"/>
                    </a:lnTo>
                    <a:lnTo>
                      <a:pt x="71" y="40"/>
                    </a:lnTo>
                    <a:lnTo>
                      <a:pt x="52" y="35"/>
                    </a:lnTo>
                    <a:lnTo>
                      <a:pt x="40" y="32"/>
                    </a:lnTo>
                    <a:lnTo>
                      <a:pt x="32" y="31"/>
                    </a:lnTo>
                    <a:lnTo>
                      <a:pt x="20" y="29"/>
                    </a:lnTo>
                    <a:lnTo>
                      <a:pt x="12" y="23"/>
                    </a:lnTo>
                    <a:lnTo>
                      <a:pt x="4" y="21"/>
                    </a:lnTo>
                    <a:lnTo>
                      <a:pt x="1" y="20"/>
                    </a:lnTo>
                    <a:lnTo>
                      <a:pt x="0" y="17"/>
                    </a:lnTo>
                    <a:lnTo>
                      <a:pt x="0" y="0"/>
                    </a:lnTo>
                    <a:close/>
                  </a:path>
                </a:pathLst>
              </a:custGeom>
              <a:solidFill>
                <a:srgbClr val="33CC33"/>
              </a:solidFill>
              <a:ln w="19050">
                <a:solidFill>
                  <a:srgbClr val="000000"/>
                </a:solidFill>
                <a:prstDash val="solid"/>
                <a:round/>
                <a:headEnd/>
                <a:tailEnd/>
              </a:ln>
            </p:spPr>
            <p:txBody>
              <a:bodyPr/>
              <a:lstStyle/>
              <a:p>
                <a:endParaRPr lang="en-US"/>
              </a:p>
            </p:txBody>
          </p:sp>
          <p:sp>
            <p:nvSpPr>
              <p:cNvPr id="14" name="Freeform 16"/>
              <p:cNvSpPr>
                <a:spLocks/>
              </p:cNvSpPr>
              <p:nvPr/>
            </p:nvSpPr>
            <p:spPr bwMode="auto">
              <a:xfrm>
                <a:off x="4605" y="2120"/>
                <a:ext cx="130" cy="101"/>
              </a:xfrm>
              <a:custGeom>
                <a:avLst/>
                <a:gdLst>
                  <a:gd name="T0" fmla="*/ 64 w 130"/>
                  <a:gd name="T1" fmla="*/ 2 h 101"/>
                  <a:gd name="T2" fmla="*/ 109 w 130"/>
                  <a:gd name="T3" fmla="*/ 0 h 101"/>
                  <a:gd name="T4" fmla="*/ 117 w 130"/>
                  <a:gd name="T5" fmla="*/ 12 h 101"/>
                  <a:gd name="T6" fmla="*/ 104 w 130"/>
                  <a:gd name="T7" fmla="*/ 20 h 101"/>
                  <a:gd name="T8" fmla="*/ 101 w 130"/>
                  <a:gd name="T9" fmla="*/ 26 h 101"/>
                  <a:gd name="T10" fmla="*/ 92 w 130"/>
                  <a:gd name="T11" fmla="*/ 34 h 101"/>
                  <a:gd name="T12" fmla="*/ 81 w 130"/>
                  <a:gd name="T13" fmla="*/ 36 h 101"/>
                  <a:gd name="T14" fmla="*/ 70 w 130"/>
                  <a:gd name="T15" fmla="*/ 31 h 101"/>
                  <a:gd name="T16" fmla="*/ 58 w 130"/>
                  <a:gd name="T17" fmla="*/ 20 h 101"/>
                  <a:gd name="T18" fmla="*/ 42 w 130"/>
                  <a:gd name="T19" fmla="*/ 20 h 101"/>
                  <a:gd name="T20" fmla="*/ 41 w 130"/>
                  <a:gd name="T21" fmla="*/ 36 h 101"/>
                  <a:gd name="T22" fmla="*/ 42 w 130"/>
                  <a:gd name="T23" fmla="*/ 45 h 101"/>
                  <a:gd name="T24" fmla="*/ 58 w 130"/>
                  <a:gd name="T25" fmla="*/ 39 h 101"/>
                  <a:gd name="T26" fmla="*/ 69 w 130"/>
                  <a:gd name="T27" fmla="*/ 42 h 101"/>
                  <a:gd name="T28" fmla="*/ 65 w 130"/>
                  <a:gd name="T29" fmla="*/ 51 h 101"/>
                  <a:gd name="T30" fmla="*/ 64 w 130"/>
                  <a:gd name="T31" fmla="*/ 57 h 101"/>
                  <a:gd name="T32" fmla="*/ 65 w 130"/>
                  <a:gd name="T33" fmla="*/ 67 h 101"/>
                  <a:gd name="T34" fmla="*/ 73 w 130"/>
                  <a:gd name="T35" fmla="*/ 71 h 101"/>
                  <a:gd name="T36" fmla="*/ 70 w 130"/>
                  <a:gd name="T37" fmla="*/ 82 h 101"/>
                  <a:gd name="T38" fmla="*/ 65 w 130"/>
                  <a:gd name="T39" fmla="*/ 94 h 101"/>
                  <a:gd name="T40" fmla="*/ 55 w 130"/>
                  <a:gd name="T41" fmla="*/ 98 h 101"/>
                  <a:gd name="T42" fmla="*/ 50 w 130"/>
                  <a:gd name="T43" fmla="*/ 91 h 101"/>
                  <a:gd name="T44" fmla="*/ 44 w 130"/>
                  <a:gd name="T45" fmla="*/ 77 h 101"/>
                  <a:gd name="T46" fmla="*/ 44 w 130"/>
                  <a:gd name="T47" fmla="*/ 64 h 101"/>
                  <a:gd name="T48" fmla="*/ 28 w 130"/>
                  <a:gd name="T49" fmla="*/ 64 h 101"/>
                  <a:gd name="T50" fmla="*/ 19 w 130"/>
                  <a:gd name="T51" fmla="*/ 65 h 101"/>
                  <a:gd name="T52" fmla="*/ 31 w 130"/>
                  <a:gd name="T53" fmla="*/ 71 h 101"/>
                  <a:gd name="T54" fmla="*/ 38 w 130"/>
                  <a:gd name="T55" fmla="*/ 81 h 101"/>
                  <a:gd name="T56" fmla="*/ 33 w 130"/>
                  <a:gd name="T57" fmla="*/ 93 h 101"/>
                  <a:gd name="T58" fmla="*/ 24 w 130"/>
                  <a:gd name="T59" fmla="*/ 101 h 101"/>
                  <a:gd name="T60" fmla="*/ 24 w 130"/>
                  <a:gd name="T61" fmla="*/ 91 h 101"/>
                  <a:gd name="T62" fmla="*/ 17 w 130"/>
                  <a:gd name="T63" fmla="*/ 81 h 101"/>
                  <a:gd name="T64" fmla="*/ 8 w 130"/>
                  <a:gd name="T65" fmla="*/ 71 h 101"/>
                  <a:gd name="T66" fmla="*/ 2 w 130"/>
                  <a:gd name="T67" fmla="*/ 60 h 101"/>
                  <a:gd name="T68" fmla="*/ 13 w 130"/>
                  <a:gd name="T69" fmla="*/ 48 h 101"/>
                  <a:gd name="T70" fmla="*/ 19 w 130"/>
                  <a:gd name="T71" fmla="*/ 33 h 101"/>
                  <a:gd name="T72" fmla="*/ 21 w 130"/>
                  <a:gd name="T73" fmla="*/ 22 h 101"/>
                  <a:gd name="T74" fmla="*/ 19 w 130"/>
                  <a:gd name="T75"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01">
                    <a:moveTo>
                      <a:pt x="33" y="0"/>
                    </a:moveTo>
                    <a:lnTo>
                      <a:pt x="64" y="2"/>
                    </a:lnTo>
                    <a:lnTo>
                      <a:pt x="93" y="2"/>
                    </a:lnTo>
                    <a:lnTo>
                      <a:pt x="109" y="0"/>
                    </a:lnTo>
                    <a:lnTo>
                      <a:pt x="130" y="9"/>
                    </a:lnTo>
                    <a:lnTo>
                      <a:pt x="117" y="12"/>
                    </a:lnTo>
                    <a:lnTo>
                      <a:pt x="109" y="17"/>
                    </a:lnTo>
                    <a:lnTo>
                      <a:pt x="104" y="20"/>
                    </a:lnTo>
                    <a:lnTo>
                      <a:pt x="101" y="23"/>
                    </a:lnTo>
                    <a:lnTo>
                      <a:pt x="101" y="26"/>
                    </a:lnTo>
                    <a:lnTo>
                      <a:pt x="101" y="31"/>
                    </a:lnTo>
                    <a:lnTo>
                      <a:pt x="92" y="34"/>
                    </a:lnTo>
                    <a:lnTo>
                      <a:pt x="84" y="34"/>
                    </a:lnTo>
                    <a:lnTo>
                      <a:pt x="81" y="36"/>
                    </a:lnTo>
                    <a:lnTo>
                      <a:pt x="73" y="36"/>
                    </a:lnTo>
                    <a:lnTo>
                      <a:pt x="70" y="31"/>
                    </a:lnTo>
                    <a:lnTo>
                      <a:pt x="64" y="25"/>
                    </a:lnTo>
                    <a:lnTo>
                      <a:pt x="58" y="20"/>
                    </a:lnTo>
                    <a:lnTo>
                      <a:pt x="45" y="20"/>
                    </a:lnTo>
                    <a:lnTo>
                      <a:pt x="42" y="20"/>
                    </a:lnTo>
                    <a:lnTo>
                      <a:pt x="39" y="28"/>
                    </a:lnTo>
                    <a:lnTo>
                      <a:pt x="41" y="36"/>
                    </a:lnTo>
                    <a:lnTo>
                      <a:pt x="41" y="40"/>
                    </a:lnTo>
                    <a:lnTo>
                      <a:pt x="42" y="45"/>
                    </a:lnTo>
                    <a:lnTo>
                      <a:pt x="48" y="43"/>
                    </a:lnTo>
                    <a:lnTo>
                      <a:pt x="58" y="39"/>
                    </a:lnTo>
                    <a:lnTo>
                      <a:pt x="64" y="39"/>
                    </a:lnTo>
                    <a:lnTo>
                      <a:pt x="69" y="42"/>
                    </a:lnTo>
                    <a:lnTo>
                      <a:pt x="69" y="45"/>
                    </a:lnTo>
                    <a:lnTo>
                      <a:pt x="65" y="51"/>
                    </a:lnTo>
                    <a:lnTo>
                      <a:pt x="64" y="54"/>
                    </a:lnTo>
                    <a:lnTo>
                      <a:pt x="64" y="57"/>
                    </a:lnTo>
                    <a:lnTo>
                      <a:pt x="62" y="62"/>
                    </a:lnTo>
                    <a:lnTo>
                      <a:pt x="65" y="67"/>
                    </a:lnTo>
                    <a:lnTo>
                      <a:pt x="72" y="73"/>
                    </a:lnTo>
                    <a:lnTo>
                      <a:pt x="73" y="71"/>
                    </a:lnTo>
                    <a:lnTo>
                      <a:pt x="73" y="77"/>
                    </a:lnTo>
                    <a:lnTo>
                      <a:pt x="70" y="82"/>
                    </a:lnTo>
                    <a:lnTo>
                      <a:pt x="67" y="87"/>
                    </a:lnTo>
                    <a:lnTo>
                      <a:pt x="65" y="94"/>
                    </a:lnTo>
                    <a:lnTo>
                      <a:pt x="59" y="98"/>
                    </a:lnTo>
                    <a:lnTo>
                      <a:pt x="55" y="98"/>
                    </a:lnTo>
                    <a:lnTo>
                      <a:pt x="50" y="98"/>
                    </a:lnTo>
                    <a:lnTo>
                      <a:pt x="50" y="91"/>
                    </a:lnTo>
                    <a:lnTo>
                      <a:pt x="48" y="81"/>
                    </a:lnTo>
                    <a:lnTo>
                      <a:pt x="44" y="77"/>
                    </a:lnTo>
                    <a:lnTo>
                      <a:pt x="42" y="73"/>
                    </a:lnTo>
                    <a:lnTo>
                      <a:pt x="44" y="64"/>
                    </a:lnTo>
                    <a:lnTo>
                      <a:pt x="39" y="60"/>
                    </a:lnTo>
                    <a:lnTo>
                      <a:pt x="28" y="64"/>
                    </a:lnTo>
                    <a:lnTo>
                      <a:pt x="24" y="60"/>
                    </a:lnTo>
                    <a:lnTo>
                      <a:pt x="19" y="65"/>
                    </a:lnTo>
                    <a:lnTo>
                      <a:pt x="24" y="68"/>
                    </a:lnTo>
                    <a:lnTo>
                      <a:pt x="31" y="71"/>
                    </a:lnTo>
                    <a:lnTo>
                      <a:pt x="33" y="74"/>
                    </a:lnTo>
                    <a:lnTo>
                      <a:pt x="38" y="81"/>
                    </a:lnTo>
                    <a:lnTo>
                      <a:pt x="38" y="85"/>
                    </a:lnTo>
                    <a:lnTo>
                      <a:pt x="33" y="93"/>
                    </a:lnTo>
                    <a:lnTo>
                      <a:pt x="27" y="99"/>
                    </a:lnTo>
                    <a:lnTo>
                      <a:pt x="24" y="101"/>
                    </a:lnTo>
                    <a:lnTo>
                      <a:pt x="24" y="96"/>
                    </a:lnTo>
                    <a:lnTo>
                      <a:pt x="24" y="91"/>
                    </a:lnTo>
                    <a:lnTo>
                      <a:pt x="25" y="85"/>
                    </a:lnTo>
                    <a:lnTo>
                      <a:pt x="17" y="81"/>
                    </a:lnTo>
                    <a:lnTo>
                      <a:pt x="10" y="76"/>
                    </a:lnTo>
                    <a:lnTo>
                      <a:pt x="8" y="71"/>
                    </a:lnTo>
                    <a:lnTo>
                      <a:pt x="0" y="68"/>
                    </a:lnTo>
                    <a:lnTo>
                      <a:pt x="2" y="60"/>
                    </a:lnTo>
                    <a:lnTo>
                      <a:pt x="8" y="56"/>
                    </a:lnTo>
                    <a:lnTo>
                      <a:pt x="13" y="48"/>
                    </a:lnTo>
                    <a:lnTo>
                      <a:pt x="17" y="40"/>
                    </a:lnTo>
                    <a:lnTo>
                      <a:pt x="19" y="33"/>
                    </a:lnTo>
                    <a:lnTo>
                      <a:pt x="17" y="25"/>
                    </a:lnTo>
                    <a:lnTo>
                      <a:pt x="21" y="22"/>
                    </a:lnTo>
                    <a:lnTo>
                      <a:pt x="24" y="19"/>
                    </a:lnTo>
                    <a:lnTo>
                      <a:pt x="19" y="12"/>
                    </a:lnTo>
                    <a:lnTo>
                      <a:pt x="33" y="0"/>
                    </a:lnTo>
                    <a:close/>
                  </a:path>
                </a:pathLst>
              </a:custGeom>
              <a:solidFill>
                <a:srgbClr val="33CC33"/>
              </a:solidFill>
              <a:ln w="19050">
                <a:solidFill>
                  <a:srgbClr val="000000"/>
                </a:solidFill>
                <a:prstDash val="solid"/>
                <a:round/>
                <a:headEnd/>
                <a:tailEnd/>
              </a:ln>
            </p:spPr>
            <p:txBody>
              <a:bodyPr/>
              <a:lstStyle/>
              <a:p>
                <a:endParaRPr lang="en-US"/>
              </a:p>
            </p:txBody>
          </p:sp>
          <p:sp>
            <p:nvSpPr>
              <p:cNvPr id="15" name="Freeform 17"/>
              <p:cNvSpPr>
                <a:spLocks/>
              </p:cNvSpPr>
              <p:nvPr/>
            </p:nvSpPr>
            <p:spPr bwMode="auto">
              <a:xfrm>
                <a:off x="4468" y="2075"/>
                <a:ext cx="144" cy="139"/>
              </a:xfrm>
              <a:custGeom>
                <a:avLst/>
                <a:gdLst>
                  <a:gd name="T0" fmla="*/ 0 w 144"/>
                  <a:gd name="T1" fmla="*/ 47 h 139"/>
                  <a:gd name="T2" fmla="*/ 29 w 144"/>
                  <a:gd name="T3" fmla="*/ 25 h 139"/>
                  <a:gd name="T4" fmla="*/ 45 w 144"/>
                  <a:gd name="T5" fmla="*/ 16 h 139"/>
                  <a:gd name="T6" fmla="*/ 52 w 144"/>
                  <a:gd name="T7" fmla="*/ 8 h 139"/>
                  <a:gd name="T8" fmla="*/ 76 w 144"/>
                  <a:gd name="T9" fmla="*/ 0 h 139"/>
                  <a:gd name="T10" fmla="*/ 88 w 144"/>
                  <a:gd name="T11" fmla="*/ 17 h 139"/>
                  <a:gd name="T12" fmla="*/ 100 w 144"/>
                  <a:gd name="T13" fmla="*/ 10 h 139"/>
                  <a:gd name="T14" fmla="*/ 105 w 144"/>
                  <a:gd name="T15" fmla="*/ 5 h 139"/>
                  <a:gd name="T16" fmla="*/ 116 w 144"/>
                  <a:gd name="T17" fmla="*/ 0 h 139"/>
                  <a:gd name="T18" fmla="*/ 122 w 144"/>
                  <a:gd name="T19" fmla="*/ 0 h 139"/>
                  <a:gd name="T20" fmla="*/ 124 w 144"/>
                  <a:gd name="T21" fmla="*/ 6 h 139"/>
                  <a:gd name="T22" fmla="*/ 124 w 144"/>
                  <a:gd name="T23" fmla="*/ 11 h 139"/>
                  <a:gd name="T24" fmla="*/ 117 w 144"/>
                  <a:gd name="T25" fmla="*/ 19 h 139"/>
                  <a:gd name="T26" fmla="*/ 117 w 144"/>
                  <a:gd name="T27" fmla="*/ 23 h 139"/>
                  <a:gd name="T28" fmla="*/ 134 w 144"/>
                  <a:gd name="T29" fmla="*/ 44 h 139"/>
                  <a:gd name="T30" fmla="*/ 137 w 144"/>
                  <a:gd name="T31" fmla="*/ 56 h 139"/>
                  <a:gd name="T32" fmla="*/ 142 w 144"/>
                  <a:gd name="T33" fmla="*/ 56 h 139"/>
                  <a:gd name="T34" fmla="*/ 144 w 144"/>
                  <a:gd name="T35" fmla="*/ 62 h 139"/>
                  <a:gd name="T36" fmla="*/ 137 w 144"/>
                  <a:gd name="T37" fmla="*/ 68 h 139"/>
                  <a:gd name="T38" fmla="*/ 133 w 144"/>
                  <a:gd name="T39" fmla="*/ 65 h 139"/>
                  <a:gd name="T40" fmla="*/ 122 w 144"/>
                  <a:gd name="T41" fmla="*/ 70 h 139"/>
                  <a:gd name="T42" fmla="*/ 124 w 144"/>
                  <a:gd name="T43" fmla="*/ 82 h 139"/>
                  <a:gd name="T44" fmla="*/ 111 w 144"/>
                  <a:gd name="T45" fmla="*/ 90 h 139"/>
                  <a:gd name="T46" fmla="*/ 111 w 144"/>
                  <a:gd name="T47" fmla="*/ 110 h 139"/>
                  <a:gd name="T48" fmla="*/ 111 w 144"/>
                  <a:gd name="T49" fmla="*/ 124 h 139"/>
                  <a:gd name="T50" fmla="*/ 105 w 144"/>
                  <a:gd name="T51" fmla="*/ 130 h 139"/>
                  <a:gd name="T52" fmla="*/ 100 w 144"/>
                  <a:gd name="T53" fmla="*/ 139 h 139"/>
                  <a:gd name="T54" fmla="*/ 94 w 144"/>
                  <a:gd name="T55" fmla="*/ 138 h 139"/>
                  <a:gd name="T56" fmla="*/ 85 w 144"/>
                  <a:gd name="T57" fmla="*/ 133 h 139"/>
                  <a:gd name="T58" fmla="*/ 77 w 144"/>
                  <a:gd name="T59" fmla="*/ 129 h 139"/>
                  <a:gd name="T60" fmla="*/ 71 w 144"/>
                  <a:gd name="T61" fmla="*/ 121 h 139"/>
                  <a:gd name="T62" fmla="*/ 49 w 144"/>
                  <a:gd name="T63" fmla="*/ 122 h 139"/>
                  <a:gd name="T64" fmla="*/ 31 w 144"/>
                  <a:gd name="T65" fmla="*/ 118 h 139"/>
                  <a:gd name="T66" fmla="*/ 18 w 144"/>
                  <a:gd name="T67" fmla="*/ 105 h 139"/>
                  <a:gd name="T68" fmla="*/ 11 w 144"/>
                  <a:gd name="T69" fmla="*/ 96 h 139"/>
                  <a:gd name="T70" fmla="*/ 4 w 144"/>
                  <a:gd name="T71" fmla="*/ 88 h 139"/>
                  <a:gd name="T72" fmla="*/ 4 w 144"/>
                  <a:gd name="T73" fmla="*/ 73 h 139"/>
                  <a:gd name="T74" fmla="*/ 0 w 144"/>
                  <a:gd name="T75" fmla="*/ 4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39">
                    <a:moveTo>
                      <a:pt x="0" y="47"/>
                    </a:moveTo>
                    <a:lnTo>
                      <a:pt x="29" y="25"/>
                    </a:lnTo>
                    <a:lnTo>
                      <a:pt x="45" y="16"/>
                    </a:lnTo>
                    <a:lnTo>
                      <a:pt x="52" y="8"/>
                    </a:lnTo>
                    <a:lnTo>
                      <a:pt x="76" y="0"/>
                    </a:lnTo>
                    <a:lnTo>
                      <a:pt x="88" y="17"/>
                    </a:lnTo>
                    <a:lnTo>
                      <a:pt x="100" y="10"/>
                    </a:lnTo>
                    <a:lnTo>
                      <a:pt x="105" y="5"/>
                    </a:lnTo>
                    <a:lnTo>
                      <a:pt x="116" y="0"/>
                    </a:lnTo>
                    <a:lnTo>
                      <a:pt x="122" y="0"/>
                    </a:lnTo>
                    <a:lnTo>
                      <a:pt x="124" y="6"/>
                    </a:lnTo>
                    <a:lnTo>
                      <a:pt x="124" y="11"/>
                    </a:lnTo>
                    <a:lnTo>
                      <a:pt x="117" y="19"/>
                    </a:lnTo>
                    <a:lnTo>
                      <a:pt x="117" y="23"/>
                    </a:lnTo>
                    <a:lnTo>
                      <a:pt x="134" y="44"/>
                    </a:lnTo>
                    <a:lnTo>
                      <a:pt x="137" y="56"/>
                    </a:lnTo>
                    <a:lnTo>
                      <a:pt x="142" y="56"/>
                    </a:lnTo>
                    <a:lnTo>
                      <a:pt x="144" y="62"/>
                    </a:lnTo>
                    <a:lnTo>
                      <a:pt x="137" y="68"/>
                    </a:lnTo>
                    <a:lnTo>
                      <a:pt x="133" y="65"/>
                    </a:lnTo>
                    <a:lnTo>
                      <a:pt x="122" y="70"/>
                    </a:lnTo>
                    <a:lnTo>
                      <a:pt x="124" y="82"/>
                    </a:lnTo>
                    <a:lnTo>
                      <a:pt x="111" y="90"/>
                    </a:lnTo>
                    <a:lnTo>
                      <a:pt x="111" y="110"/>
                    </a:lnTo>
                    <a:lnTo>
                      <a:pt x="111" y="124"/>
                    </a:lnTo>
                    <a:lnTo>
                      <a:pt x="105" y="130"/>
                    </a:lnTo>
                    <a:lnTo>
                      <a:pt x="100" y="139"/>
                    </a:lnTo>
                    <a:lnTo>
                      <a:pt x="94" y="138"/>
                    </a:lnTo>
                    <a:lnTo>
                      <a:pt x="85" y="133"/>
                    </a:lnTo>
                    <a:lnTo>
                      <a:pt x="77" y="129"/>
                    </a:lnTo>
                    <a:lnTo>
                      <a:pt x="71" y="121"/>
                    </a:lnTo>
                    <a:lnTo>
                      <a:pt x="49" y="122"/>
                    </a:lnTo>
                    <a:lnTo>
                      <a:pt x="31" y="118"/>
                    </a:lnTo>
                    <a:lnTo>
                      <a:pt x="18" y="105"/>
                    </a:lnTo>
                    <a:lnTo>
                      <a:pt x="11" y="96"/>
                    </a:lnTo>
                    <a:lnTo>
                      <a:pt x="4" y="88"/>
                    </a:lnTo>
                    <a:lnTo>
                      <a:pt x="4" y="73"/>
                    </a:lnTo>
                    <a:lnTo>
                      <a:pt x="0" y="47"/>
                    </a:lnTo>
                    <a:close/>
                  </a:path>
                </a:pathLst>
              </a:custGeom>
              <a:solidFill>
                <a:srgbClr val="33CC33"/>
              </a:solidFill>
              <a:ln w="19050">
                <a:solidFill>
                  <a:srgbClr val="000000"/>
                </a:solidFill>
                <a:prstDash val="solid"/>
                <a:round/>
                <a:headEnd/>
                <a:tailEnd/>
              </a:ln>
            </p:spPr>
            <p:txBody>
              <a:bodyPr/>
              <a:lstStyle/>
              <a:p>
                <a:endParaRPr lang="en-US"/>
              </a:p>
            </p:txBody>
          </p:sp>
          <p:sp>
            <p:nvSpPr>
              <p:cNvPr id="16" name="Freeform 18"/>
              <p:cNvSpPr>
                <a:spLocks/>
              </p:cNvSpPr>
              <p:nvPr/>
            </p:nvSpPr>
            <p:spPr bwMode="auto">
              <a:xfrm>
                <a:off x="4774" y="2154"/>
                <a:ext cx="276" cy="130"/>
              </a:xfrm>
              <a:custGeom>
                <a:avLst/>
                <a:gdLst>
                  <a:gd name="T0" fmla="*/ 25 w 276"/>
                  <a:gd name="T1" fmla="*/ 2 h 130"/>
                  <a:gd name="T2" fmla="*/ 54 w 276"/>
                  <a:gd name="T3" fmla="*/ 22 h 130"/>
                  <a:gd name="T4" fmla="*/ 59 w 276"/>
                  <a:gd name="T5" fmla="*/ 31 h 130"/>
                  <a:gd name="T6" fmla="*/ 76 w 276"/>
                  <a:gd name="T7" fmla="*/ 26 h 130"/>
                  <a:gd name="T8" fmla="*/ 85 w 276"/>
                  <a:gd name="T9" fmla="*/ 30 h 130"/>
                  <a:gd name="T10" fmla="*/ 96 w 276"/>
                  <a:gd name="T11" fmla="*/ 22 h 130"/>
                  <a:gd name="T12" fmla="*/ 112 w 276"/>
                  <a:gd name="T13" fmla="*/ 17 h 130"/>
                  <a:gd name="T14" fmla="*/ 147 w 276"/>
                  <a:gd name="T15" fmla="*/ 26 h 130"/>
                  <a:gd name="T16" fmla="*/ 169 w 276"/>
                  <a:gd name="T17" fmla="*/ 37 h 130"/>
                  <a:gd name="T18" fmla="*/ 186 w 276"/>
                  <a:gd name="T19" fmla="*/ 45 h 130"/>
                  <a:gd name="T20" fmla="*/ 215 w 276"/>
                  <a:gd name="T21" fmla="*/ 62 h 130"/>
                  <a:gd name="T22" fmla="*/ 218 w 276"/>
                  <a:gd name="T23" fmla="*/ 71 h 130"/>
                  <a:gd name="T24" fmla="*/ 232 w 276"/>
                  <a:gd name="T25" fmla="*/ 79 h 130"/>
                  <a:gd name="T26" fmla="*/ 243 w 276"/>
                  <a:gd name="T27" fmla="*/ 82 h 130"/>
                  <a:gd name="T28" fmla="*/ 255 w 276"/>
                  <a:gd name="T29" fmla="*/ 98 h 130"/>
                  <a:gd name="T30" fmla="*/ 265 w 276"/>
                  <a:gd name="T31" fmla="*/ 107 h 130"/>
                  <a:gd name="T32" fmla="*/ 266 w 276"/>
                  <a:gd name="T33" fmla="*/ 130 h 130"/>
                  <a:gd name="T34" fmla="*/ 254 w 276"/>
                  <a:gd name="T35" fmla="*/ 130 h 130"/>
                  <a:gd name="T36" fmla="*/ 246 w 276"/>
                  <a:gd name="T37" fmla="*/ 125 h 130"/>
                  <a:gd name="T38" fmla="*/ 218 w 276"/>
                  <a:gd name="T39" fmla="*/ 102 h 130"/>
                  <a:gd name="T40" fmla="*/ 190 w 276"/>
                  <a:gd name="T41" fmla="*/ 102 h 130"/>
                  <a:gd name="T42" fmla="*/ 181 w 276"/>
                  <a:gd name="T43" fmla="*/ 110 h 130"/>
                  <a:gd name="T44" fmla="*/ 173 w 276"/>
                  <a:gd name="T45" fmla="*/ 115 h 130"/>
                  <a:gd name="T46" fmla="*/ 156 w 276"/>
                  <a:gd name="T47" fmla="*/ 121 h 130"/>
                  <a:gd name="T48" fmla="*/ 141 w 276"/>
                  <a:gd name="T49" fmla="*/ 118 h 130"/>
                  <a:gd name="T50" fmla="*/ 127 w 276"/>
                  <a:gd name="T51" fmla="*/ 118 h 130"/>
                  <a:gd name="T52" fmla="*/ 110 w 276"/>
                  <a:gd name="T53" fmla="*/ 88 h 130"/>
                  <a:gd name="T54" fmla="*/ 90 w 276"/>
                  <a:gd name="T55" fmla="*/ 62 h 130"/>
                  <a:gd name="T56" fmla="*/ 65 w 276"/>
                  <a:gd name="T57" fmla="*/ 53 h 130"/>
                  <a:gd name="T58" fmla="*/ 42 w 276"/>
                  <a:gd name="T59" fmla="*/ 51 h 130"/>
                  <a:gd name="T60" fmla="*/ 19 w 276"/>
                  <a:gd name="T61" fmla="*/ 42 h 130"/>
                  <a:gd name="T62" fmla="*/ 20 w 276"/>
                  <a:gd name="T63" fmla="*/ 1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30">
                    <a:moveTo>
                      <a:pt x="0" y="0"/>
                    </a:moveTo>
                    <a:lnTo>
                      <a:pt x="25" y="2"/>
                    </a:lnTo>
                    <a:lnTo>
                      <a:pt x="45" y="3"/>
                    </a:lnTo>
                    <a:lnTo>
                      <a:pt x="54" y="22"/>
                    </a:lnTo>
                    <a:lnTo>
                      <a:pt x="56" y="28"/>
                    </a:lnTo>
                    <a:lnTo>
                      <a:pt x="59" y="31"/>
                    </a:lnTo>
                    <a:lnTo>
                      <a:pt x="65" y="26"/>
                    </a:lnTo>
                    <a:lnTo>
                      <a:pt x="76" y="26"/>
                    </a:lnTo>
                    <a:lnTo>
                      <a:pt x="82" y="31"/>
                    </a:lnTo>
                    <a:lnTo>
                      <a:pt x="85" y="30"/>
                    </a:lnTo>
                    <a:lnTo>
                      <a:pt x="95" y="22"/>
                    </a:lnTo>
                    <a:lnTo>
                      <a:pt x="96" y="22"/>
                    </a:lnTo>
                    <a:lnTo>
                      <a:pt x="104" y="17"/>
                    </a:lnTo>
                    <a:lnTo>
                      <a:pt x="112" y="17"/>
                    </a:lnTo>
                    <a:lnTo>
                      <a:pt x="136" y="26"/>
                    </a:lnTo>
                    <a:lnTo>
                      <a:pt x="147" y="26"/>
                    </a:lnTo>
                    <a:lnTo>
                      <a:pt x="158" y="34"/>
                    </a:lnTo>
                    <a:lnTo>
                      <a:pt x="169" y="37"/>
                    </a:lnTo>
                    <a:lnTo>
                      <a:pt x="178" y="43"/>
                    </a:lnTo>
                    <a:lnTo>
                      <a:pt x="186" y="45"/>
                    </a:lnTo>
                    <a:lnTo>
                      <a:pt x="206" y="51"/>
                    </a:lnTo>
                    <a:lnTo>
                      <a:pt x="215" y="62"/>
                    </a:lnTo>
                    <a:lnTo>
                      <a:pt x="220" y="68"/>
                    </a:lnTo>
                    <a:lnTo>
                      <a:pt x="218" y="71"/>
                    </a:lnTo>
                    <a:lnTo>
                      <a:pt x="226" y="77"/>
                    </a:lnTo>
                    <a:lnTo>
                      <a:pt x="232" y="79"/>
                    </a:lnTo>
                    <a:lnTo>
                      <a:pt x="235" y="81"/>
                    </a:lnTo>
                    <a:lnTo>
                      <a:pt x="243" y="82"/>
                    </a:lnTo>
                    <a:lnTo>
                      <a:pt x="255" y="91"/>
                    </a:lnTo>
                    <a:lnTo>
                      <a:pt x="255" y="98"/>
                    </a:lnTo>
                    <a:lnTo>
                      <a:pt x="263" y="104"/>
                    </a:lnTo>
                    <a:lnTo>
                      <a:pt x="265" y="107"/>
                    </a:lnTo>
                    <a:lnTo>
                      <a:pt x="276" y="119"/>
                    </a:lnTo>
                    <a:lnTo>
                      <a:pt x="266" y="130"/>
                    </a:lnTo>
                    <a:lnTo>
                      <a:pt x="263" y="130"/>
                    </a:lnTo>
                    <a:lnTo>
                      <a:pt x="254" y="130"/>
                    </a:lnTo>
                    <a:lnTo>
                      <a:pt x="251" y="125"/>
                    </a:lnTo>
                    <a:lnTo>
                      <a:pt x="246" y="125"/>
                    </a:lnTo>
                    <a:lnTo>
                      <a:pt x="242" y="127"/>
                    </a:lnTo>
                    <a:lnTo>
                      <a:pt x="218" y="102"/>
                    </a:lnTo>
                    <a:lnTo>
                      <a:pt x="204" y="104"/>
                    </a:lnTo>
                    <a:lnTo>
                      <a:pt x="190" y="102"/>
                    </a:lnTo>
                    <a:lnTo>
                      <a:pt x="186" y="105"/>
                    </a:lnTo>
                    <a:lnTo>
                      <a:pt x="181" y="110"/>
                    </a:lnTo>
                    <a:lnTo>
                      <a:pt x="180" y="107"/>
                    </a:lnTo>
                    <a:lnTo>
                      <a:pt x="173" y="115"/>
                    </a:lnTo>
                    <a:lnTo>
                      <a:pt x="164" y="125"/>
                    </a:lnTo>
                    <a:lnTo>
                      <a:pt x="156" y="121"/>
                    </a:lnTo>
                    <a:lnTo>
                      <a:pt x="147" y="118"/>
                    </a:lnTo>
                    <a:lnTo>
                      <a:pt x="141" y="118"/>
                    </a:lnTo>
                    <a:lnTo>
                      <a:pt x="132" y="115"/>
                    </a:lnTo>
                    <a:lnTo>
                      <a:pt x="127" y="118"/>
                    </a:lnTo>
                    <a:lnTo>
                      <a:pt x="121" y="102"/>
                    </a:lnTo>
                    <a:lnTo>
                      <a:pt x="110" y="88"/>
                    </a:lnTo>
                    <a:lnTo>
                      <a:pt x="99" y="71"/>
                    </a:lnTo>
                    <a:lnTo>
                      <a:pt x="90" y="62"/>
                    </a:lnTo>
                    <a:lnTo>
                      <a:pt x="82" y="53"/>
                    </a:lnTo>
                    <a:lnTo>
                      <a:pt x="65" y="53"/>
                    </a:lnTo>
                    <a:lnTo>
                      <a:pt x="50" y="57"/>
                    </a:lnTo>
                    <a:lnTo>
                      <a:pt x="42" y="51"/>
                    </a:lnTo>
                    <a:lnTo>
                      <a:pt x="26" y="47"/>
                    </a:lnTo>
                    <a:lnTo>
                      <a:pt x="19" y="42"/>
                    </a:lnTo>
                    <a:lnTo>
                      <a:pt x="19" y="23"/>
                    </a:lnTo>
                    <a:lnTo>
                      <a:pt x="20" y="14"/>
                    </a:lnTo>
                    <a:lnTo>
                      <a:pt x="0" y="0"/>
                    </a:lnTo>
                    <a:close/>
                  </a:path>
                </a:pathLst>
              </a:custGeom>
              <a:solidFill>
                <a:srgbClr val="33CC33"/>
              </a:solidFill>
              <a:ln w="19050">
                <a:solidFill>
                  <a:srgbClr val="000000"/>
                </a:solidFill>
                <a:prstDash val="solid"/>
                <a:round/>
                <a:headEnd/>
                <a:tailEnd/>
              </a:ln>
            </p:spPr>
            <p:txBody>
              <a:bodyPr/>
              <a:lstStyle/>
              <a:p>
                <a:endParaRPr lang="en-US"/>
              </a:p>
            </p:txBody>
          </p:sp>
          <p:sp>
            <p:nvSpPr>
              <p:cNvPr id="17" name="Freeform 19"/>
              <p:cNvSpPr>
                <a:spLocks/>
              </p:cNvSpPr>
              <p:nvPr/>
            </p:nvSpPr>
            <p:spPr bwMode="auto">
              <a:xfrm>
                <a:off x="4263" y="2061"/>
                <a:ext cx="168" cy="172"/>
              </a:xfrm>
              <a:custGeom>
                <a:avLst/>
                <a:gdLst>
                  <a:gd name="T0" fmla="*/ 0 w 168"/>
                  <a:gd name="T1" fmla="*/ 5 h 172"/>
                  <a:gd name="T2" fmla="*/ 17 w 168"/>
                  <a:gd name="T3" fmla="*/ 0 h 172"/>
                  <a:gd name="T4" fmla="*/ 38 w 168"/>
                  <a:gd name="T5" fmla="*/ 8 h 172"/>
                  <a:gd name="T6" fmla="*/ 41 w 168"/>
                  <a:gd name="T7" fmla="*/ 16 h 172"/>
                  <a:gd name="T8" fmla="*/ 41 w 168"/>
                  <a:gd name="T9" fmla="*/ 19 h 172"/>
                  <a:gd name="T10" fmla="*/ 45 w 168"/>
                  <a:gd name="T11" fmla="*/ 20 h 172"/>
                  <a:gd name="T12" fmla="*/ 45 w 168"/>
                  <a:gd name="T13" fmla="*/ 24 h 172"/>
                  <a:gd name="T14" fmla="*/ 52 w 168"/>
                  <a:gd name="T15" fmla="*/ 25 h 172"/>
                  <a:gd name="T16" fmla="*/ 52 w 168"/>
                  <a:gd name="T17" fmla="*/ 31 h 172"/>
                  <a:gd name="T18" fmla="*/ 72 w 168"/>
                  <a:gd name="T19" fmla="*/ 50 h 172"/>
                  <a:gd name="T20" fmla="*/ 75 w 168"/>
                  <a:gd name="T21" fmla="*/ 50 h 172"/>
                  <a:gd name="T22" fmla="*/ 78 w 168"/>
                  <a:gd name="T23" fmla="*/ 54 h 172"/>
                  <a:gd name="T24" fmla="*/ 81 w 168"/>
                  <a:gd name="T25" fmla="*/ 59 h 172"/>
                  <a:gd name="T26" fmla="*/ 84 w 168"/>
                  <a:gd name="T27" fmla="*/ 59 h 172"/>
                  <a:gd name="T28" fmla="*/ 98 w 168"/>
                  <a:gd name="T29" fmla="*/ 65 h 172"/>
                  <a:gd name="T30" fmla="*/ 124 w 168"/>
                  <a:gd name="T31" fmla="*/ 68 h 172"/>
                  <a:gd name="T32" fmla="*/ 126 w 168"/>
                  <a:gd name="T33" fmla="*/ 90 h 172"/>
                  <a:gd name="T34" fmla="*/ 132 w 168"/>
                  <a:gd name="T35" fmla="*/ 93 h 172"/>
                  <a:gd name="T36" fmla="*/ 130 w 168"/>
                  <a:gd name="T37" fmla="*/ 101 h 172"/>
                  <a:gd name="T38" fmla="*/ 146 w 168"/>
                  <a:gd name="T39" fmla="*/ 112 h 172"/>
                  <a:gd name="T40" fmla="*/ 160 w 168"/>
                  <a:gd name="T41" fmla="*/ 116 h 172"/>
                  <a:gd name="T42" fmla="*/ 160 w 168"/>
                  <a:gd name="T43" fmla="*/ 152 h 172"/>
                  <a:gd name="T44" fmla="*/ 168 w 168"/>
                  <a:gd name="T45" fmla="*/ 166 h 172"/>
                  <a:gd name="T46" fmla="*/ 163 w 168"/>
                  <a:gd name="T47" fmla="*/ 170 h 172"/>
                  <a:gd name="T48" fmla="*/ 154 w 168"/>
                  <a:gd name="T49" fmla="*/ 172 h 172"/>
                  <a:gd name="T50" fmla="*/ 152 w 168"/>
                  <a:gd name="T51" fmla="*/ 160 h 172"/>
                  <a:gd name="T52" fmla="*/ 137 w 168"/>
                  <a:gd name="T53" fmla="*/ 172 h 172"/>
                  <a:gd name="T54" fmla="*/ 126 w 168"/>
                  <a:gd name="T55" fmla="*/ 153 h 172"/>
                  <a:gd name="T56" fmla="*/ 120 w 168"/>
                  <a:gd name="T57" fmla="*/ 141 h 172"/>
                  <a:gd name="T58" fmla="*/ 101 w 168"/>
                  <a:gd name="T59" fmla="*/ 124 h 172"/>
                  <a:gd name="T60" fmla="*/ 96 w 168"/>
                  <a:gd name="T61" fmla="*/ 124 h 172"/>
                  <a:gd name="T62" fmla="*/ 79 w 168"/>
                  <a:gd name="T63" fmla="*/ 115 h 172"/>
                  <a:gd name="T64" fmla="*/ 76 w 168"/>
                  <a:gd name="T65" fmla="*/ 106 h 172"/>
                  <a:gd name="T66" fmla="*/ 76 w 168"/>
                  <a:gd name="T67" fmla="*/ 99 h 172"/>
                  <a:gd name="T68" fmla="*/ 62 w 168"/>
                  <a:gd name="T69" fmla="*/ 75 h 172"/>
                  <a:gd name="T70" fmla="*/ 56 w 168"/>
                  <a:gd name="T71" fmla="*/ 59 h 172"/>
                  <a:gd name="T72" fmla="*/ 39 w 168"/>
                  <a:gd name="T73" fmla="*/ 45 h 172"/>
                  <a:gd name="T74" fmla="*/ 16 w 168"/>
                  <a:gd name="T75" fmla="*/ 24 h 172"/>
                  <a:gd name="T76" fmla="*/ 0 w 168"/>
                  <a:gd name="T77"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 h="172">
                    <a:moveTo>
                      <a:pt x="0" y="5"/>
                    </a:moveTo>
                    <a:lnTo>
                      <a:pt x="17" y="0"/>
                    </a:lnTo>
                    <a:lnTo>
                      <a:pt x="38" y="8"/>
                    </a:lnTo>
                    <a:lnTo>
                      <a:pt x="41" y="16"/>
                    </a:lnTo>
                    <a:lnTo>
                      <a:pt x="41" y="19"/>
                    </a:lnTo>
                    <a:lnTo>
                      <a:pt x="45" y="20"/>
                    </a:lnTo>
                    <a:lnTo>
                      <a:pt x="45" y="24"/>
                    </a:lnTo>
                    <a:lnTo>
                      <a:pt x="52" y="25"/>
                    </a:lnTo>
                    <a:lnTo>
                      <a:pt x="52" y="31"/>
                    </a:lnTo>
                    <a:lnTo>
                      <a:pt x="72" y="50"/>
                    </a:lnTo>
                    <a:lnTo>
                      <a:pt x="75" y="50"/>
                    </a:lnTo>
                    <a:lnTo>
                      <a:pt x="78" y="54"/>
                    </a:lnTo>
                    <a:lnTo>
                      <a:pt x="81" y="59"/>
                    </a:lnTo>
                    <a:lnTo>
                      <a:pt x="84" y="59"/>
                    </a:lnTo>
                    <a:lnTo>
                      <a:pt x="98" y="65"/>
                    </a:lnTo>
                    <a:lnTo>
                      <a:pt x="124" y="68"/>
                    </a:lnTo>
                    <a:lnTo>
                      <a:pt x="126" y="90"/>
                    </a:lnTo>
                    <a:lnTo>
                      <a:pt x="132" y="93"/>
                    </a:lnTo>
                    <a:lnTo>
                      <a:pt x="130" y="101"/>
                    </a:lnTo>
                    <a:lnTo>
                      <a:pt x="146" y="112"/>
                    </a:lnTo>
                    <a:lnTo>
                      <a:pt x="160" y="116"/>
                    </a:lnTo>
                    <a:lnTo>
                      <a:pt x="160" y="152"/>
                    </a:lnTo>
                    <a:lnTo>
                      <a:pt x="168" y="166"/>
                    </a:lnTo>
                    <a:lnTo>
                      <a:pt x="163" y="170"/>
                    </a:lnTo>
                    <a:lnTo>
                      <a:pt x="154" y="172"/>
                    </a:lnTo>
                    <a:lnTo>
                      <a:pt x="152" y="160"/>
                    </a:lnTo>
                    <a:lnTo>
                      <a:pt x="137" y="172"/>
                    </a:lnTo>
                    <a:lnTo>
                      <a:pt x="126" y="153"/>
                    </a:lnTo>
                    <a:lnTo>
                      <a:pt x="120" y="141"/>
                    </a:lnTo>
                    <a:lnTo>
                      <a:pt x="101" y="124"/>
                    </a:lnTo>
                    <a:lnTo>
                      <a:pt x="96" y="124"/>
                    </a:lnTo>
                    <a:lnTo>
                      <a:pt x="79" y="115"/>
                    </a:lnTo>
                    <a:lnTo>
                      <a:pt x="76" y="106"/>
                    </a:lnTo>
                    <a:lnTo>
                      <a:pt x="76" y="99"/>
                    </a:lnTo>
                    <a:lnTo>
                      <a:pt x="62" y="75"/>
                    </a:lnTo>
                    <a:lnTo>
                      <a:pt x="56" y="59"/>
                    </a:lnTo>
                    <a:lnTo>
                      <a:pt x="39" y="45"/>
                    </a:lnTo>
                    <a:lnTo>
                      <a:pt x="16" y="24"/>
                    </a:lnTo>
                    <a:lnTo>
                      <a:pt x="0" y="5"/>
                    </a:lnTo>
                    <a:close/>
                  </a:path>
                </a:pathLst>
              </a:custGeom>
              <a:solidFill>
                <a:srgbClr val="33CC33"/>
              </a:solidFill>
              <a:ln w="19050">
                <a:solidFill>
                  <a:srgbClr val="000000"/>
                </a:solidFill>
                <a:prstDash val="solid"/>
                <a:round/>
                <a:headEnd/>
                <a:tailEnd/>
              </a:ln>
            </p:spPr>
            <p:txBody>
              <a:bodyPr/>
              <a:lstStyle/>
              <a:p>
                <a:endParaRPr lang="en-US"/>
              </a:p>
            </p:txBody>
          </p:sp>
          <p:sp>
            <p:nvSpPr>
              <p:cNvPr id="18" name="Freeform 20"/>
              <p:cNvSpPr>
                <a:spLocks/>
              </p:cNvSpPr>
              <p:nvPr/>
            </p:nvSpPr>
            <p:spPr bwMode="auto">
              <a:xfrm>
                <a:off x="4561" y="1876"/>
                <a:ext cx="161" cy="190"/>
              </a:xfrm>
              <a:custGeom>
                <a:avLst/>
                <a:gdLst>
                  <a:gd name="T0" fmla="*/ 10 w 161"/>
                  <a:gd name="T1" fmla="*/ 0 h 190"/>
                  <a:gd name="T2" fmla="*/ 24 w 161"/>
                  <a:gd name="T3" fmla="*/ 0 h 190"/>
                  <a:gd name="T4" fmla="*/ 40 w 161"/>
                  <a:gd name="T5" fmla="*/ 20 h 190"/>
                  <a:gd name="T6" fmla="*/ 37 w 161"/>
                  <a:gd name="T7" fmla="*/ 38 h 190"/>
                  <a:gd name="T8" fmla="*/ 46 w 161"/>
                  <a:gd name="T9" fmla="*/ 45 h 190"/>
                  <a:gd name="T10" fmla="*/ 51 w 161"/>
                  <a:gd name="T11" fmla="*/ 57 h 190"/>
                  <a:gd name="T12" fmla="*/ 61 w 161"/>
                  <a:gd name="T13" fmla="*/ 63 h 190"/>
                  <a:gd name="T14" fmla="*/ 74 w 161"/>
                  <a:gd name="T15" fmla="*/ 65 h 190"/>
                  <a:gd name="T16" fmla="*/ 92 w 161"/>
                  <a:gd name="T17" fmla="*/ 74 h 190"/>
                  <a:gd name="T18" fmla="*/ 105 w 161"/>
                  <a:gd name="T19" fmla="*/ 86 h 190"/>
                  <a:gd name="T20" fmla="*/ 108 w 161"/>
                  <a:gd name="T21" fmla="*/ 86 h 190"/>
                  <a:gd name="T22" fmla="*/ 123 w 161"/>
                  <a:gd name="T23" fmla="*/ 96 h 190"/>
                  <a:gd name="T24" fmla="*/ 123 w 161"/>
                  <a:gd name="T25" fmla="*/ 119 h 190"/>
                  <a:gd name="T26" fmla="*/ 128 w 161"/>
                  <a:gd name="T27" fmla="*/ 130 h 190"/>
                  <a:gd name="T28" fmla="*/ 133 w 161"/>
                  <a:gd name="T29" fmla="*/ 136 h 190"/>
                  <a:gd name="T30" fmla="*/ 139 w 161"/>
                  <a:gd name="T31" fmla="*/ 142 h 190"/>
                  <a:gd name="T32" fmla="*/ 145 w 161"/>
                  <a:gd name="T33" fmla="*/ 150 h 190"/>
                  <a:gd name="T34" fmla="*/ 148 w 161"/>
                  <a:gd name="T35" fmla="*/ 159 h 190"/>
                  <a:gd name="T36" fmla="*/ 161 w 161"/>
                  <a:gd name="T37" fmla="*/ 167 h 190"/>
                  <a:gd name="T38" fmla="*/ 159 w 161"/>
                  <a:gd name="T39" fmla="*/ 176 h 190"/>
                  <a:gd name="T40" fmla="*/ 147 w 161"/>
                  <a:gd name="T41" fmla="*/ 178 h 190"/>
                  <a:gd name="T42" fmla="*/ 142 w 161"/>
                  <a:gd name="T43" fmla="*/ 170 h 190"/>
                  <a:gd name="T44" fmla="*/ 133 w 161"/>
                  <a:gd name="T45" fmla="*/ 170 h 190"/>
                  <a:gd name="T46" fmla="*/ 133 w 161"/>
                  <a:gd name="T47" fmla="*/ 190 h 190"/>
                  <a:gd name="T48" fmla="*/ 125 w 161"/>
                  <a:gd name="T49" fmla="*/ 190 h 190"/>
                  <a:gd name="T50" fmla="*/ 116 w 161"/>
                  <a:gd name="T51" fmla="*/ 181 h 190"/>
                  <a:gd name="T52" fmla="*/ 109 w 161"/>
                  <a:gd name="T53" fmla="*/ 176 h 190"/>
                  <a:gd name="T54" fmla="*/ 109 w 161"/>
                  <a:gd name="T55" fmla="*/ 165 h 190"/>
                  <a:gd name="T56" fmla="*/ 96 w 161"/>
                  <a:gd name="T57" fmla="*/ 165 h 190"/>
                  <a:gd name="T58" fmla="*/ 91 w 161"/>
                  <a:gd name="T59" fmla="*/ 176 h 190"/>
                  <a:gd name="T60" fmla="*/ 86 w 161"/>
                  <a:gd name="T61" fmla="*/ 165 h 190"/>
                  <a:gd name="T62" fmla="*/ 85 w 161"/>
                  <a:gd name="T63" fmla="*/ 154 h 190"/>
                  <a:gd name="T64" fmla="*/ 102 w 161"/>
                  <a:gd name="T65" fmla="*/ 150 h 190"/>
                  <a:gd name="T66" fmla="*/ 111 w 161"/>
                  <a:gd name="T67" fmla="*/ 153 h 190"/>
                  <a:gd name="T68" fmla="*/ 113 w 161"/>
                  <a:gd name="T69" fmla="*/ 134 h 190"/>
                  <a:gd name="T70" fmla="*/ 103 w 161"/>
                  <a:gd name="T71" fmla="*/ 128 h 190"/>
                  <a:gd name="T72" fmla="*/ 97 w 161"/>
                  <a:gd name="T73" fmla="*/ 113 h 190"/>
                  <a:gd name="T74" fmla="*/ 92 w 161"/>
                  <a:gd name="T75" fmla="*/ 94 h 190"/>
                  <a:gd name="T76" fmla="*/ 75 w 161"/>
                  <a:gd name="T77" fmla="*/ 88 h 190"/>
                  <a:gd name="T78" fmla="*/ 68 w 161"/>
                  <a:gd name="T79" fmla="*/ 79 h 190"/>
                  <a:gd name="T80" fmla="*/ 54 w 161"/>
                  <a:gd name="T81" fmla="*/ 74 h 190"/>
                  <a:gd name="T82" fmla="*/ 61 w 161"/>
                  <a:gd name="T83" fmla="*/ 93 h 190"/>
                  <a:gd name="T84" fmla="*/ 46 w 161"/>
                  <a:gd name="T85" fmla="*/ 100 h 190"/>
                  <a:gd name="T86" fmla="*/ 37 w 161"/>
                  <a:gd name="T87" fmla="*/ 80 h 190"/>
                  <a:gd name="T88" fmla="*/ 29 w 161"/>
                  <a:gd name="T89" fmla="*/ 76 h 190"/>
                  <a:gd name="T90" fmla="*/ 29 w 161"/>
                  <a:gd name="T91" fmla="*/ 65 h 190"/>
                  <a:gd name="T92" fmla="*/ 18 w 161"/>
                  <a:gd name="T93" fmla="*/ 52 h 190"/>
                  <a:gd name="T94" fmla="*/ 6 w 161"/>
                  <a:gd name="T95" fmla="*/ 45 h 190"/>
                  <a:gd name="T96" fmla="*/ 0 w 161"/>
                  <a:gd name="T97" fmla="*/ 37 h 190"/>
                  <a:gd name="T98" fmla="*/ 3 w 161"/>
                  <a:gd name="T99" fmla="*/ 31 h 190"/>
                  <a:gd name="T100" fmla="*/ 12 w 161"/>
                  <a:gd name="T101" fmla="*/ 34 h 190"/>
                  <a:gd name="T102" fmla="*/ 15 w 161"/>
                  <a:gd name="T103" fmla="*/ 26 h 190"/>
                  <a:gd name="T104" fmla="*/ 12 w 161"/>
                  <a:gd name="T105" fmla="*/ 15 h 190"/>
                  <a:gd name="T106" fmla="*/ 10 w 161"/>
                  <a:gd name="T10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90">
                    <a:moveTo>
                      <a:pt x="10" y="0"/>
                    </a:moveTo>
                    <a:lnTo>
                      <a:pt x="24" y="0"/>
                    </a:lnTo>
                    <a:lnTo>
                      <a:pt x="40" y="20"/>
                    </a:lnTo>
                    <a:lnTo>
                      <a:pt x="37" y="38"/>
                    </a:lnTo>
                    <a:lnTo>
                      <a:pt x="46" y="45"/>
                    </a:lnTo>
                    <a:lnTo>
                      <a:pt x="51" y="57"/>
                    </a:lnTo>
                    <a:lnTo>
                      <a:pt x="61" y="63"/>
                    </a:lnTo>
                    <a:lnTo>
                      <a:pt x="74" y="65"/>
                    </a:lnTo>
                    <a:lnTo>
                      <a:pt x="92" y="74"/>
                    </a:lnTo>
                    <a:lnTo>
                      <a:pt x="105" y="86"/>
                    </a:lnTo>
                    <a:lnTo>
                      <a:pt x="108" y="86"/>
                    </a:lnTo>
                    <a:lnTo>
                      <a:pt x="123" y="96"/>
                    </a:lnTo>
                    <a:lnTo>
                      <a:pt x="123" y="119"/>
                    </a:lnTo>
                    <a:lnTo>
                      <a:pt x="128" y="130"/>
                    </a:lnTo>
                    <a:lnTo>
                      <a:pt x="133" y="136"/>
                    </a:lnTo>
                    <a:lnTo>
                      <a:pt x="139" y="142"/>
                    </a:lnTo>
                    <a:lnTo>
                      <a:pt x="145" y="150"/>
                    </a:lnTo>
                    <a:lnTo>
                      <a:pt x="148" y="159"/>
                    </a:lnTo>
                    <a:lnTo>
                      <a:pt x="161" y="167"/>
                    </a:lnTo>
                    <a:lnTo>
                      <a:pt x="159" y="176"/>
                    </a:lnTo>
                    <a:lnTo>
                      <a:pt x="147" y="178"/>
                    </a:lnTo>
                    <a:lnTo>
                      <a:pt x="142" y="170"/>
                    </a:lnTo>
                    <a:lnTo>
                      <a:pt x="133" y="170"/>
                    </a:lnTo>
                    <a:lnTo>
                      <a:pt x="133" y="190"/>
                    </a:lnTo>
                    <a:lnTo>
                      <a:pt x="125" y="190"/>
                    </a:lnTo>
                    <a:lnTo>
                      <a:pt x="116" y="181"/>
                    </a:lnTo>
                    <a:lnTo>
                      <a:pt x="109" y="176"/>
                    </a:lnTo>
                    <a:lnTo>
                      <a:pt x="109" y="165"/>
                    </a:lnTo>
                    <a:lnTo>
                      <a:pt x="96" y="165"/>
                    </a:lnTo>
                    <a:lnTo>
                      <a:pt x="91" y="176"/>
                    </a:lnTo>
                    <a:lnTo>
                      <a:pt x="86" y="165"/>
                    </a:lnTo>
                    <a:lnTo>
                      <a:pt x="85" y="154"/>
                    </a:lnTo>
                    <a:lnTo>
                      <a:pt x="102" y="150"/>
                    </a:lnTo>
                    <a:lnTo>
                      <a:pt x="111" y="153"/>
                    </a:lnTo>
                    <a:lnTo>
                      <a:pt x="113" y="134"/>
                    </a:lnTo>
                    <a:lnTo>
                      <a:pt x="103" y="128"/>
                    </a:lnTo>
                    <a:lnTo>
                      <a:pt x="97" y="113"/>
                    </a:lnTo>
                    <a:lnTo>
                      <a:pt x="92" y="94"/>
                    </a:lnTo>
                    <a:lnTo>
                      <a:pt x="75" y="88"/>
                    </a:lnTo>
                    <a:lnTo>
                      <a:pt x="68" y="79"/>
                    </a:lnTo>
                    <a:lnTo>
                      <a:pt x="54" y="74"/>
                    </a:lnTo>
                    <a:lnTo>
                      <a:pt x="61" y="93"/>
                    </a:lnTo>
                    <a:lnTo>
                      <a:pt x="46" y="100"/>
                    </a:lnTo>
                    <a:lnTo>
                      <a:pt x="37" y="80"/>
                    </a:lnTo>
                    <a:lnTo>
                      <a:pt x="29" y="76"/>
                    </a:lnTo>
                    <a:lnTo>
                      <a:pt x="29" y="65"/>
                    </a:lnTo>
                    <a:lnTo>
                      <a:pt x="18" y="52"/>
                    </a:lnTo>
                    <a:lnTo>
                      <a:pt x="6" y="45"/>
                    </a:lnTo>
                    <a:lnTo>
                      <a:pt x="0" y="37"/>
                    </a:lnTo>
                    <a:lnTo>
                      <a:pt x="3" y="31"/>
                    </a:lnTo>
                    <a:lnTo>
                      <a:pt x="12" y="34"/>
                    </a:lnTo>
                    <a:lnTo>
                      <a:pt x="15" y="26"/>
                    </a:lnTo>
                    <a:lnTo>
                      <a:pt x="12" y="15"/>
                    </a:lnTo>
                    <a:lnTo>
                      <a:pt x="10" y="0"/>
                    </a:lnTo>
                    <a:close/>
                  </a:path>
                </a:pathLst>
              </a:custGeom>
              <a:solidFill>
                <a:srgbClr val="33CC33"/>
              </a:solidFill>
              <a:ln w="19050">
                <a:solidFill>
                  <a:srgbClr val="000000"/>
                </a:solidFill>
                <a:prstDash val="solid"/>
                <a:round/>
                <a:headEnd/>
                <a:tailEnd/>
              </a:ln>
            </p:spPr>
            <p:txBody>
              <a:bodyPr/>
              <a:lstStyle/>
              <a:p>
                <a:endParaRPr lang="en-US"/>
              </a:p>
            </p:txBody>
          </p:sp>
          <p:sp>
            <p:nvSpPr>
              <p:cNvPr id="19" name="Freeform 21"/>
              <p:cNvSpPr>
                <a:spLocks/>
              </p:cNvSpPr>
              <p:nvPr/>
            </p:nvSpPr>
            <p:spPr bwMode="auto">
              <a:xfrm>
                <a:off x="4523" y="1553"/>
                <a:ext cx="120" cy="162"/>
              </a:xfrm>
              <a:custGeom>
                <a:avLst/>
                <a:gdLst>
                  <a:gd name="T0" fmla="*/ 25 w 120"/>
                  <a:gd name="T1" fmla="*/ 0 h 162"/>
                  <a:gd name="T2" fmla="*/ 48 w 120"/>
                  <a:gd name="T3" fmla="*/ 10 h 162"/>
                  <a:gd name="T4" fmla="*/ 62 w 120"/>
                  <a:gd name="T5" fmla="*/ 23 h 162"/>
                  <a:gd name="T6" fmla="*/ 72 w 120"/>
                  <a:gd name="T7" fmla="*/ 37 h 162"/>
                  <a:gd name="T8" fmla="*/ 79 w 120"/>
                  <a:gd name="T9" fmla="*/ 37 h 162"/>
                  <a:gd name="T10" fmla="*/ 78 w 120"/>
                  <a:gd name="T11" fmla="*/ 46 h 162"/>
                  <a:gd name="T12" fmla="*/ 87 w 120"/>
                  <a:gd name="T13" fmla="*/ 52 h 162"/>
                  <a:gd name="T14" fmla="*/ 93 w 120"/>
                  <a:gd name="T15" fmla="*/ 61 h 162"/>
                  <a:gd name="T16" fmla="*/ 109 w 120"/>
                  <a:gd name="T17" fmla="*/ 80 h 162"/>
                  <a:gd name="T18" fmla="*/ 120 w 120"/>
                  <a:gd name="T19" fmla="*/ 102 h 162"/>
                  <a:gd name="T20" fmla="*/ 99 w 120"/>
                  <a:gd name="T21" fmla="*/ 100 h 162"/>
                  <a:gd name="T22" fmla="*/ 84 w 120"/>
                  <a:gd name="T23" fmla="*/ 97 h 162"/>
                  <a:gd name="T24" fmla="*/ 95 w 120"/>
                  <a:gd name="T25" fmla="*/ 112 h 162"/>
                  <a:gd name="T26" fmla="*/ 95 w 120"/>
                  <a:gd name="T27" fmla="*/ 122 h 162"/>
                  <a:gd name="T28" fmla="*/ 95 w 120"/>
                  <a:gd name="T29" fmla="*/ 131 h 162"/>
                  <a:gd name="T30" fmla="*/ 89 w 120"/>
                  <a:gd name="T31" fmla="*/ 126 h 162"/>
                  <a:gd name="T32" fmla="*/ 81 w 120"/>
                  <a:gd name="T33" fmla="*/ 119 h 162"/>
                  <a:gd name="T34" fmla="*/ 67 w 120"/>
                  <a:gd name="T35" fmla="*/ 109 h 162"/>
                  <a:gd name="T36" fmla="*/ 59 w 120"/>
                  <a:gd name="T37" fmla="*/ 105 h 162"/>
                  <a:gd name="T38" fmla="*/ 47 w 120"/>
                  <a:gd name="T39" fmla="*/ 109 h 162"/>
                  <a:gd name="T40" fmla="*/ 39 w 120"/>
                  <a:gd name="T41" fmla="*/ 112 h 162"/>
                  <a:gd name="T42" fmla="*/ 44 w 120"/>
                  <a:gd name="T43" fmla="*/ 120 h 162"/>
                  <a:gd name="T44" fmla="*/ 56 w 120"/>
                  <a:gd name="T45" fmla="*/ 126 h 162"/>
                  <a:gd name="T46" fmla="*/ 69 w 120"/>
                  <a:gd name="T47" fmla="*/ 133 h 162"/>
                  <a:gd name="T48" fmla="*/ 73 w 120"/>
                  <a:gd name="T49" fmla="*/ 143 h 162"/>
                  <a:gd name="T50" fmla="*/ 72 w 120"/>
                  <a:gd name="T51" fmla="*/ 157 h 162"/>
                  <a:gd name="T52" fmla="*/ 72 w 120"/>
                  <a:gd name="T53" fmla="*/ 162 h 162"/>
                  <a:gd name="T54" fmla="*/ 67 w 120"/>
                  <a:gd name="T55" fmla="*/ 162 h 162"/>
                  <a:gd name="T56" fmla="*/ 59 w 120"/>
                  <a:gd name="T57" fmla="*/ 157 h 162"/>
                  <a:gd name="T58" fmla="*/ 56 w 120"/>
                  <a:gd name="T59" fmla="*/ 156 h 162"/>
                  <a:gd name="T60" fmla="*/ 51 w 120"/>
                  <a:gd name="T61" fmla="*/ 153 h 162"/>
                  <a:gd name="T62" fmla="*/ 47 w 120"/>
                  <a:gd name="T63" fmla="*/ 160 h 162"/>
                  <a:gd name="T64" fmla="*/ 39 w 120"/>
                  <a:gd name="T65" fmla="*/ 162 h 162"/>
                  <a:gd name="T66" fmla="*/ 33 w 120"/>
                  <a:gd name="T67" fmla="*/ 156 h 162"/>
                  <a:gd name="T68" fmla="*/ 33 w 120"/>
                  <a:gd name="T69" fmla="*/ 142 h 162"/>
                  <a:gd name="T70" fmla="*/ 31 w 120"/>
                  <a:gd name="T71" fmla="*/ 134 h 162"/>
                  <a:gd name="T72" fmla="*/ 24 w 120"/>
                  <a:gd name="T73" fmla="*/ 129 h 162"/>
                  <a:gd name="T74" fmla="*/ 16 w 120"/>
                  <a:gd name="T75" fmla="*/ 137 h 162"/>
                  <a:gd name="T76" fmla="*/ 4 w 120"/>
                  <a:gd name="T77" fmla="*/ 137 h 162"/>
                  <a:gd name="T78" fmla="*/ 0 w 120"/>
                  <a:gd name="T79" fmla="*/ 131 h 162"/>
                  <a:gd name="T80" fmla="*/ 4 w 120"/>
                  <a:gd name="T81" fmla="*/ 116 h 162"/>
                  <a:gd name="T82" fmla="*/ 13 w 120"/>
                  <a:gd name="T83" fmla="*/ 106 h 162"/>
                  <a:gd name="T84" fmla="*/ 11 w 120"/>
                  <a:gd name="T85" fmla="*/ 82 h 162"/>
                  <a:gd name="T86" fmla="*/ 11 w 120"/>
                  <a:gd name="T87" fmla="*/ 75 h 162"/>
                  <a:gd name="T88" fmla="*/ 21 w 120"/>
                  <a:gd name="T89" fmla="*/ 74 h 162"/>
                  <a:gd name="T90" fmla="*/ 28 w 120"/>
                  <a:gd name="T91" fmla="*/ 80 h 162"/>
                  <a:gd name="T92" fmla="*/ 42 w 120"/>
                  <a:gd name="T93" fmla="*/ 83 h 162"/>
                  <a:gd name="T94" fmla="*/ 42 w 120"/>
                  <a:gd name="T95" fmla="*/ 72 h 162"/>
                  <a:gd name="T96" fmla="*/ 36 w 120"/>
                  <a:gd name="T97" fmla="*/ 66 h 162"/>
                  <a:gd name="T98" fmla="*/ 33 w 120"/>
                  <a:gd name="T99" fmla="*/ 61 h 162"/>
                  <a:gd name="T100" fmla="*/ 38 w 120"/>
                  <a:gd name="T101" fmla="*/ 61 h 162"/>
                  <a:gd name="T102" fmla="*/ 41 w 120"/>
                  <a:gd name="T103" fmla="*/ 61 h 162"/>
                  <a:gd name="T104" fmla="*/ 44 w 120"/>
                  <a:gd name="T105" fmla="*/ 61 h 162"/>
                  <a:gd name="T106" fmla="*/ 47 w 120"/>
                  <a:gd name="T107" fmla="*/ 61 h 162"/>
                  <a:gd name="T108" fmla="*/ 51 w 120"/>
                  <a:gd name="T109" fmla="*/ 57 h 162"/>
                  <a:gd name="T110" fmla="*/ 50 w 120"/>
                  <a:gd name="T111" fmla="*/ 52 h 162"/>
                  <a:gd name="T112" fmla="*/ 45 w 120"/>
                  <a:gd name="T113" fmla="*/ 41 h 162"/>
                  <a:gd name="T114" fmla="*/ 36 w 120"/>
                  <a:gd name="T115" fmla="*/ 31 h 162"/>
                  <a:gd name="T116" fmla="*/ 24 w 120"/>
                  <a:gd name="T117" fmla="*/ 24 h 162"/>
                  <a:gd name="T118" fmla="*/ 19 w 120"/>
                  <a:gd name="T119" fmla="*/ 15 h 162"/>
                  <a:gd name="T120" fmla="*/ 25 w 120"/>
                  <a:gd name="T1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162">
                    <a:moveTo>
                      <a:pt x="25" y="0"/>
                    </a:moveTo>
                    <a:lnTo>
                      <a:pt x="48" y="10"/>
                    </a:lnTo>
                    <a:lnTo>
                      <a:pt x="62" y="23"/>
                    </a:lnTo>
                    <a:lnTo>
                      <a:pt x="72" y="37"/>
                    </a:lnTo>
                    <a:lnTo>
                      <a:pt x="79" y="37"/>
                    </a:lnTo>
                    <a:lnTo>
                      <a:pt x="78" y="46"/>
                    </a:lnTo>
                    <a:lnTo>
                      <a:pt x="87" y="52"/>
                    </a:lnTo>
                    <a:lnTo>
                      <a:pt x="93" y="61"/>
                    </a:lnTo>
                    <a:lnTo>
                      <a:pt x="109" y="80"/>
                    </a:lnTo>
                    <a:lnTo>
                      <a:pt x="120" y="102"/>
                    </a:lnTo>
                    <a:lnTo>
                      <a:pt x="99" y="100"/>
                    </a:lnTo>
                    <a:lnTo>
                      <a:pt x="84" y="97"/>
                    </a:lnTo>
                    <a:lnTo>
                      <a:pt x="95" y="112"/>
                    </a:lnTo>
                    <a:lnTo>
                      <a:pt x="95" y="122"/>
                    </a:lnTo>
                    <a:lnTo>
                      <a:pt x="95" y="131"/>
                    </a:lnTo>
                    <a:lnTo>
                      <a:pt x="89" y="126"/>
                    </a:lnTo>
                    <a:lnTo>
                      <a:pt x="81" y="119"/>
                    </a:lnTo>
                    <a:lnTo>
                      <a:pt x="67" y="109"/>
                    </a:lnTo>
                    <a:lnTo>
                      <a:pt x="59" y="105"/>
                    </a:lnTo>
                    <a:lnTo>
                      <a:pt x="47" y="109"/>
                    </a:lnTo>
                    <a:lnTo>
                      <a:pt x="39" y="112"/>
                    </a:lnTo>
                    <a:lnTo>
                      <a:pt x="44" y="120"/>
                    </a:lnTo>
                    <a:lnTo>
                      <a:pt x="56" y="126"/>
                    </a:lnTo>
                    <a:lnTo>
                      <a:pt x="69" y="133"/>
                    </a:lnTo>
                    <a:lnTo>
                      <a:pt x="73" y="143"/>
                    </a:lnTo>
                    <a:lnTo>
                      <a:pt x="72" y="157"/>
                    </a:lnTo>
                    <a:lnTo>
                      <a:pt x="72" y="162"/>
                    </a:lnTo>
                    <a:lnTo>
                      <a:pt x="67" y="162"/>
                    </a:lnTo>
                    <a:lnTo>
                      <a:pt x="59" y="157"/>
                    </a:lnTo>
                    <a:lnTo>
                      <a:pt x="56" y="156"/>
                    </a:lnTo>
                    <a:lnTo>
                      <a:pt x="51" y="153"/>
                    </a:lnTo>
                    <a:lnTo>
                      <a:pt x="47" y="160"/>
                    </a:lnTo>
                    <a:lnTo>
                      <a:pt x="39" y="162"/>
                    </a:lnTo>
                    <a:lnTo>
                      <a:pt x="33" y="156"/>
                    </a:lnTo>
                    <a:lnTo>
                      <a:pt x="33" y="142"/>
                    </a:lnTo>
                    <a:lnTo>
                      <a:pt x="31" y="134"/>
                    </a:lnTo>
                    <a:lnTo>
                      <a:pt x="24" y="129"/>
                    </a:lnTo>
                    <a:lnTo>
                      <a:pt x="16" y="137"/>
                    </a:lnTo>
                    <a:lnTo>
                      <a:pt x="4" y="137"/>
                    </a:lnTo>
                    <a:lnTo>
                      <a:pt x="0" y="131"/>
                    </a:lnTo>
                    <a:lnTo>
                      <a:pt x="4" y="116"/>
                    </a:lnTo>
                    <a:lnTo>
                      <a:pt x="13" y="106"/>
                    </a:lnTo>
                    <a:lnTo>
                      <a:pt x="11" y="82"/>
                    </a:lnTo>
                    <a:lnTo>
                      <a:pt x="11" y="75"/>
                    </a:lnTo>
                    <a:lnTo>
                      <a:pt x="21" y="74"/>
                    </a:lnTo>
                    <a:lnTo>
                      <a:pt x="28" y="80"/>
                    </a:lnTo>
                    <a:lnTo>
                      <a:pt x="42" y="83"/>
                    </a:lnTo>
                    <a:lnTo>
                      <a:pt x="42" y="72"/>
                    </a:lnTo>
                    <a:lnTo>
                      <a:pt x="36" y="66"/>
                    </a:lnTo>
                    <a:lnTo>
                      <a:pt x="33" y="61"/>
                    </a:lnTo>
                    <a:lnTo>
                      <a:pt x="38" y="61"/>
                    </a:lnTo>
                    <a:lnTo>
                      <a:pt x="41" y="61"/>
                    </a:lnTo>
                    <a:lnTo>
                      <a:pt x="44" y="61"/>
                    </a:lnTo>
                    <a:lnTo>
                      <a:pt x="47" y="61"/>
                    </a:lnTo>
                    <a:lnTo>
                      <a:pt x="51" y="57"/>
                    </a:lnTo>
                    <a:lnTo>
                      <a:pt x="50" y="52"/>
                    </a:lnTo>
                    <a:lnTo>
                      <a:pt x="45" y="41"/>
                    </a:lnTo>
                    <a:lnTo>
                      <a:pt x="36" y="31"/>
                    </a:lnTo>
                    <a:lnTo>
                      <a:pt x="24" y="24"/>
                    </a:lnTo>
                    <a:lnTo>
                      <a:pt x="19" y="15"/>
                    </a:lnTo>
                    <a:lnTo>
                      <a:pt x="25" y="0"/>
                    </a:lnTo>
                    <a:close/>
                  </a:path>
                </a:pathLst>
              </a:custGeom>
              <a:solidFill>
                <a:srgbClr val="33CC33"/>
              </a:solidFill>
              <a:ln w="19050">
                <a:solidFill>
                  <a:srgbClr val="000000"/>
                </a:solidFill>
                <a:prstDash val="solid"/>
                <a:round/>
                <a:headEnd/>
                <a:tailEnd/>
              </a:ln>
            </p:spPr>
            <p:txBody>
              <a:bodyPr/>
              <a:lstStyle/>
              <a:p>
                <a:endParaRPr lang="en-US"/>
              </a:p>
            </p:txBody>
          </p:sp>
          <p:sp>
            <p:nvSpPr>
              <p:cNvPr id="20" name="Freeform 22"/>
              <p:cNvSpPr>
                <a:spLocks/>
              </p:cNvSpPr>
              <p:nvPr/>
            </p:nvSpPr>
            <p:spPr bwMode="auto">
              <a:xfrm>
                <a:off x="4387" y="1359"/>
                <a:ext cx="130" cy="132"/>
              </a:xfrm>
              <a:custGeom>
                <a:avLst/>
                <a:gdLst>
                  <a:gd name="T0" fmla="*/ 0 w 130"/>
                  <a:gd name="T1" fmla="*/ 0 h 132"/>
                  <a:gd name="T2" fmla="*/ 13 w 130"/>
                  <a:gd name="T3" fmla="*/ 0 h 132"/>
                  <a:gd name="T4" fmla="*/ 17 w 130"/>
                  <a:gd name="T5" fmla="*/ 10 h 132"/>
                  <a:gd name="T6" fmla="*/ 34 w 130"/>
                  <a:gd name="T7" fmla="*/ 24 h 132"/>
                  <a:gd name="T8" fmla="*/ 42 w 130"/>
                  <a:gd name="T9" fmla="*/ 39 h 132"/>
                  <a:gd name="T10" fmla="*/ 54 w 130"/>
                  <a:gd name="T11" fmla="*/ 41 h 132"/>
                  <a:gd name="T12" fmla="*/ 64 w 130"/>
                  <a:gd name="T13" fmla="*/ 44 h 132"/>
                  <a:gd name="T14" fmla="*/ 71 w 130"/>
                  <a:gd name="T15" fmla="*/ 50 h 132"/>
                  <a:gd name="T16" fmla="*/ 81 w 130"/>
                  <a:gd name="T17" fmla="*/ 50 h 132"/>
                  <a:gd name="T18" fmla="*/ 92 w 130"/>
                  <a:gd name="T19" fmla="*/ 59 h 132"/>
                  <a:gd name="T20" fmla="*/ 101 w 130"/>
                  <a:gd name="T21" fmla="*/ 67 h 132"/>
                  <a:gd name="T22" fmla="*/ 112 w 130"/>
                  <a:gd name="T23" fmla="*/ 71 h 132"/>
                  <a:gd name="T24" fmla="*/ 110 w 130"/>
                  <a:gd name="T25" fmla="*/ 76 h 132"/>
                  <a:gd name="T26" fmla="*/ 104 w 130"/>
                  <a:gd name="T27" fmla="*/ 79 h 132"/>
                  <a:gd name="T28" fmla="*/ 98 w 130"/>
                  <a:gd name="T29" fmla="*/ 79 h 132"/>
                  <a:gd name="T30" fmla="*/ 95 w 130"/>
                  <a:gd name="T31" fmla="*/ 84 h 132"/>
                  <a:gd name="T32" fmla="*/ 107 w 130"/>
                  <a:gd name="T33" fmla="*/ 93 h 132"/>
                  <a:gd name="T34" fmla="*/ 116 w 130"/>
                  <a:gd name="T35" fmla="*/ 102 h 132"/>
                  <a:gd name="T36" fmla="*/ 130 w 130"/>
                  <a:gd name="T37" fmla="*/ 112 h 132"/>
                  <a:gd name="T38" fmla="*/ 121 w 130"/>
                  <a:gd name="T39" fmla="*/ 122 h 132"/>
                  <a:gd name="T40" fmla="*/ 113 w 130"/>
                  <a:gd name="T41" fmla="*/ 126 h 132"/>
                  <a:gd name="T42" fmla="*/ 115 w 130"/>
                  <a:gd name="T43" fmla="*/ 132 h 132"/>
                  <a:gd name="T44" fmla="*/ 101 w 130"/>
                  <a:gd name="T45" fmla="*/ 132 h 132"/>
                  <a:gd name="T46" fmla="*/ 96 w 130"/>
                  <a:gd name="T47" fmla="*/ 127 h 132"/>
                  <a:gd name="T48" fmla="*/ 85 w 130"/>
                  <a:gd name="T49" fmla="*/ 115 h 132"/>
                  <a:gd name="T50" fmla="*/ 78 w 130"/>
                  <a:gd name="T51" fmla="*/ 104 h 132"/>
                  <a:gd name="T52" fmla="*/ 65 w 130"/>
                  <a:gd name="T53" fmla="*/ 85 h 132"/>
                  <a:gd name="T54" fmla="*/ 51 w 130"/>
                  <a:gd name="T55" fmla="*/ 71 h 132"/>
                  <a:gd name="T56" fmla="*/ 36 w 130"/>
                  <a:gd name="T57" fmla="*/ 51 h 132"/>
                  <a:gd name="T58" fmla="*/ 27 w 130"/>
                  <a:gd name="T59" fmla="*/ 45 h 132"/>
                  <a:gd name="T60" fmla="*/ 19 w 130"/>
                  <a:gd name="T61" fmla="*/ 41 h 132"/>
                  <a:gd name="T62" fmla="*/ 16 w 130"/>
                  <a:gd name="T63" fmla="*/ 30 h 132"/>
                  <a:gd name="T64" fmla="*/ 2 w 130"/>
                  <a:gd name="T65" fmla="*/ 20 h 132"/>
                  <a:gd name="T66" fmla="*/ 2 w 130"/>
                  <a:gd name="T67" fmla="*/ 14 h 132"/>
                  <a:gd name="T68" fmla="*/ 0 w 130"/>
                  <a:gd name="T6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 h="132">
                    <a:moveTo>
                      <a:pt x="0" y="0"/>
                    </a:moveTo>
                    <a:lnTo>
                      <a:pt x="13" y="0"/>
                    </a:lnTo>
                    <a:lnTo>
                      <a:pt x="17" y="10"/>
                    </a:lnTo>
                    <a:lnTo>
                      <a:pt x="34" y="24"/>
                    </a:lnTo>
                    <a:lnTo>
                      <a:pt x="42" y="39"/>
                    </a:lnTo>
                    <a:lnTo>
                      <a:pt x="54" y="41"/>
                    </a:lnTo>
                    <a:lnTo>
                      <a:pt x="64" y="44"/>
                    </a:lnTo>
                    <a:lnTo>
                      <a:pt x="71" y="50"/>
                    </a:lnTo>
                    <a:lnTo>
                      <a:pt x="81" y="50"/>
                    </a:lnTo>
                    <a:lnTo>
                      <a:pt x="92" y="59"/>
                    </a:lnTo>
                    <a:lnTo>
                      <a:pt x="101" y="67"/>
                    </a:lnTo>
                    <a:lnTo>
                      <a:pt x="112" y="71"/>
                    </a:lnTo>
                    <a:lnTo>
                      <a:pt x="110" y="76"/>
                    </a:lnTo>
                    <a:lnTo>
                      <a:pt x="104" y="79"/>
                    </a:lnTo>
                    <a:lnTo>
                      <a:pt x="98" y="79"/>
                    </a:lnTo>
                    <a:lnTo>
                      <a:pt x="95" y="84"/>
                    </a:lnTo>
                    <a:lnTo>
                      <a:pt x="107" y="93"/>
                    </a:lnTo>
                    <a:lnTo>
                      <a:pt x="116" y="102"/>
                    </a:lnTo>
                    <a:lnTo>
                      <a:pt x="130" y="112"/>
                    </a:lnTo>
                    <a:lnTo>
                      <a:pt x="121" y="122"/>
                    </a:lnTo>
                    <a:lnTo>
                      <a:pt x="113" y="126"/>
                    </a:lnTo>
                    <a:lnTo>
                      <a:pt x="115" y="132"/>
                    </a:lnTo>
                    <a:lnTo>
                      <a:pt x="101" y="132"/>
                    </a:lnTo>
                    <a:lnTo>
                      <a:pt x="96" y="127"/>
                    </a:lnTo>
                    <a:lnTo>
                      <a:pt x="85" y="115"/>
                    </a:lnTo>
                    <a:lnTo>
                      <a:pt x="78" y="104"/>
                    </a:lnTo>
                    <a:lnTo>
                      <a:pt x="65" y="85"/>
                    </a:lnTo>
                    <a:lnTo>
                      <a:pt x="51" y="71"/>
                    </a:lnTo>
                    <a:lnTo>
                      <a:pt x="36" y="51"/>
                    </a:lnTo>
                    <a:lnTo>
                      <a:pt x="27" y="45"/>
                    </a:lnTo>
                    <a:lnTo>
                      <a:pt x="19" y="41"/>
                    </a:lnTo>
                    <a:lnTo>
                      <a:pt x="16" y="30"/>
                    </a:lnTo>
                    <a:lnTo>
                      <a:pt x="2" y="20"/>
                    </a:lnTo>
                    <a:lnTo>
                      <a:pt x="2" y="14"/>
                    </a:lnTo>
                    <a:lnTo>
                      <a:pt x="0" y="0"/>
                    </a:lnTo>
                    <a:close/>
                  </a:path>
                </a:pathLst>
              </a:custGeom>
              <a:solidFill>
                <a:srgbClr val="33CC33"/>
              </a:solidFill>
              <a:ln w="19050">
                <a:solidFill>
                  <a:srgbClr val="000000"/>
                </a:solidFill>
                <a:prstDash val="solid"/>
                <a:round/>
                <a:headEnd/>
                <a:tailEnd/>
              </a:ln>
            </p:spPr>
            <p:txBody>
              <a:bodyPr/>
              <a:lstStyle/>
              <a:p>
                <a:endParaRPr lang="en-US"/>
              </a:p>
            </p:txBody>
          </p:sp>
        </p:grpSp>
        <p:sp>
          <p:nvSpPr>
            <p:cNvPr id="24" name="Freeform 23"/>
            <p:cNvSpPr>
              <a:spLocks/>
            </p:cNvSpPr>
            <p:nvPr/>
          </p:nvSpPr>
          <p:spPr bwMode="auto">
            <a:xfrm>
              <a:off x="1371600" y="3222625"/>
              <a:ext cx="1457325" cy="1087438"/>
            </a:xfrm>
            <a:custGeom>
              <a:avLst/>
              <a:gdLst>
                <a:gd name="T0" fmla="*/ 724 w 947"/>
                <a:gd name="T1" fmla="*/ 161 h 999"/>
                <a:gd name="T2" fmla="*/ 812 w 947"/>
                <a:gd name="T3" fmla="*/ 326 h 999"/>
                <a:gd name="T4" fmla="*/ 848 w 947"/>
                <a:gd name="T5" fmla="*/ 370 h 999"/>
                <a:gd name="T6" fmla="*/ 925 w 947"/>
                <a:gd name="T7" fmla="*/ 359 h 999"/>
                <a:gd name="T8" fmla="*/ 945 w 947"/>
                <a:gd name="T9" fmla="*/ 399 h 999"/>
                <a:gd name="T10" fmla="*/ 853 w 947"/>
                <a:gd name="T11" fmla="*/ 510 h 999"/>
                <a:gd name="T12" fmla="*/ 777 w 947"/>
                <a:gd name="T13" fmla="*/ 639 h 999"/>
                <a:gd name="T14" fmla="*/ 788 w 947"/>
                <a:gd name="T15" fmla="*/ 685 h 999"/>
                <a:gd name="T16" fmla="*/ 788 w 947"/>
                <a:gd name="T17" fmla="*/ 733 h 999"/>
                <a:gd name="T18" fmla="*/ 754 w 947"/>
                <a:gd name="T19" fmla="*/ 750 h 999"/>
                <a:gd name="T20" fmla="*/ 704 w 947"/>
                <a:gd name="T21" fmla="*/ 813 h 999"/>
                <a:gd name="T22" fmla="*/ 685 w 947"/>
                <a:gd name="T23" fmla="*/ 867 h 999"/>
                <a:gd name="T24" fmla="*/ 637 w 947"/>
                <a:gd name="T25" fmla="*/ 942 h 999"/>
                <a:gd name="T26" fmla="*/ 611 w 947"/>
                <a:gd name="T27" fmla="*/ 959 h 999"/>
                <a:gd name="T28" fmla="*/ 554 w 947"/>
                <a:gd name="T29" fmla="*/ 996 h 999"/>
                <a:gd name="T30" fmla="*/ 484 w 947"/>
                <a:gd name="T31" fmla="*/ 983 h 999"/>
                <a:gd name="T32" fmla="*/ 477 w 947"/>
                <a:gd name="T33" fmla="*/ 948 h 999"/>
                <a:gd name="T34" fmla="*/ 446 w 947"/>
                <a:gd name="T35" fmla="*/ 898 h 999"/>
                <a:gd name="T36" fmla="*/ 439 w 947"/>
                <a:gd name="T37" fmla="*/ 857 h 999"/>
                <a:gd name="T38" fmla="*/ 430 w 947"/>
                <a:gd name="T39" fmla="*/ 829 h 999"/>
                <a:gd name="T40" fmla="*/ 401 w 947"/>
                <a:gd name="T41" fmla="*/ 798 h 999"/>
                <a:gd name="T42" fmla="*/ 382 w 947"/>
                <a:gd name="T43" fmla="*/ 758 h 999"/>
                <a:gd name="T44" fmla="*/ 408 w 947"/>
                <a:gd name="T45" fmla="*/ 688 h 999"/>
                <a:gd name="T46" fmla="*/ 396 w 947"/>
                <a:gd name="T47" fmla="*/ 592 h 999"/>
                <a:gd name="T48" fmla="*/ 354 w 947"/>
                <a:gd name="T49" fmla="*/ 544 h 999"/>
                <a:gd name="T50" fmla="*/ 348 w 947"/>
                <a:gd name="T51" fmla="*/ 468 h 999"/>
                <a:gd name="T52" fmla="*/ 288 w 947"/>
                <a:gd name="T53" fmla="*/ 441 h 999"/>
                <a:gd name="T54" fmla="*/ 207 w 947"/>
                <a:gd name="T55" fmla="*/ 448 h 999"/>
                <a:gd name="T56" fmla="*/ 45 w 947"/>
                <a:gd name="T57" fmla="*/ 388 h 999"/>
                <a:gd name="T58" fmla="*/ 8 w 947"/>
                <a:gd name="T59" fmla="*/ 289 h 999"/>
                <a:gd name="T60" fmla="*/ 37 w 947"/>
                <a:gd name="T61" fmla="*/ 220 h 999"/>
                <a:gd name="T62" fmla="*/ 91 w 947"/>
                <a:gd name="T63" fmla="*/ 144 h 999"/>
                <a:gd name="T64" fmla="*/ 172 w 947"/>
                <a:gd name="T65" fmla="*/ 87 h 999"/>
                <a:gd name="T66" fmla="*/ 234 w 947"/>
                <a:gd name="T67" fmla="*/ 26 h 999"/>
                <a:gd name="T68" fmla="*/ 289 w 947"/>
                <a:gd name="T69" fmla="*/ 42 h 999"/>
                <a:gd name="T70" fmla="*/ 350 w 947"/>
                <a:gd name="T71" fmla="*/ 15 h 999"/>
                <a:gd name="T72" fmla="*/ 391 w 947"/>
                <a:gd name="T73" fmla="*/ 3 h 999"/>
                <a:gd name="T74" fmla="*/ 424 w 947"/>
                <a:gd name="T75" fmla="*/ 34 h 999"/>
                <a:gd name="T76" fmla="*/ 489 w 947"/>
                <a:gd name="T77" fmla="*/ 83 h 999"/>
                <a:gd name="T78" fmla="*/ 534 w 947"/>
                <a:gd name="T79" fmla="*/ 60 h 999"/>
                <a:gd name="T80" fmla="*/ 602 w 947"/>
                <a:gd name="T81" fmla="*/ 77 h 999"/>
                <a:gd name="T82" fmla="*/ 678 w 947"/>
                <a:gd name="T83" fmla="*/ 76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7" h="999">
                  <a:moveTo>
                    <a:pt x="709" y="119"/>
                  </a:moveTo>
                  <a:lnTo>
                    <a:pt x="724" y="161"/>
                  </a:lnTo>
                  <a:lnTo>
                    <a:pt x="754" y="224"/>
                  </a:lnTo>
                  <a:lnTo>
                    <a:pt x="812" y="326"/>
                  </a:lnTo>
                  <a:lnTo>
                    <a:pt x="834" y="340"/>
                  </a:lnTo>
                  <a:lnTo>
                    <a:pt x="848" y="370"/>
                  </a:lnTo>
                  <a:lnTo>
                    <a:pt x="894" y="368"/>
                  </a:lnTo>
                  <a:lnTo>
                    <a:pt x="925" y="359"/>
                  </a:lnTo>
                  <a:lnTo>
                    <a:pt x="947" y="359"/>
                  </a:lnTo>
                  <a:lnTo>
                    <a:pt x="945" y="399"/>
                  </a:lnTo>
                  <a:lnTo>
                    <a:pt x="938" y="421"/>
                  </a:lnTo>
                  <a:lnTo>
                    <a:pt x="853" y="510"/>
                  </a:lnTo>
                  <a:lnTo>
                    <a:pt x="775" y="603"/>
                  </a:lnTo>
                  <a:lnTo>
                    <a:pt x="777" y="639"/>
                  </a:lnTo>
                  <a:lnTo>
                    <a:pt x="798" y="665"/>
                  </a:lnTo>
                  <a:lnTo>
                    <a:pt x="788" y="685"/>
                  </a:lnTo>
                  <a:lnTo>
                    <a:pt x="794" y="713"/>
                  </a:lnTo>
                  <a:lnTo>
                    <a:pt x="788" y="733"/>
                  </a:lnTo>
                  <a:lnTo>
                    <a:pt x="769" y="750"/>
                  </a:lnTo>
                  <a:lnTo>
                    <a:pt x="754" y="750"/>
                  </a:lnTo>
                  <a:lnTo>
                    <a:pt x="727" y="779"/>
                  </a:lnTo>
                  <a:lnTo>
                    <a:pt x="704" y="813"/>
                  </a:lnTo>
                  <a:lnTo>
                    <a:pt x="709" y="850"/>
                  </a:lnTo>
                  <a:lnTo>
                    <a:pt x="685" y="867"/>
                  </a:lnTo>
                  <a:lnTo>
                    <a:pt x="664" y="906"/>
                  </a:lnTo>
                  <a:lnTo>
                    <a:pt x="637" y="942"/>
                  </a:lnTo>
                  <a:lnTo>
                    <a:pt x="624" y="956"/>
                  </a:lnTo>
                  <a:lnTo>
                    <a:pt x="611" y="959"/>
                  </a:lnTo>
                  <a:lnTo>
                    <a:pt x="590" y="982"/>
                  </a:lnTo>
                  <a:lnTo>
                    <a:pt x="554" y="996"/>
                  </a:lnTo>
                  <a:lnTo>
                    <a:pt x="509" y="999"/>
                  </a:lnTo>
                  <a:lnTo>
                    <a:pt x="484" y="983"/>
                  </a:lnTo>
                  <a:lnTo>
                    <a:pt x="481" y="968"/>
                  </a:lnTo>
                  <a:lnTo>
                    <a:pt x="477" y="948"/>
                  </a:lnTo>
                  <a:lnTo>
                    <a:pt x="460" y="937"/>
                  </a:lnTo>
                  <a:lnTo>
                    <a:pt x="446" y="898"/>
                  </a:lnTo>
                  <a:lnTo>
                    <a:pt x="441" y="880"/>
                  </a:lnTo>
                  <a:lnTo>
                    <a:pt x="439" y="857"/>
                  </a:lnTo>
                  <a:lnTo>
                    <a:pt x="432" y="840"/>
                  </a:lnTo>
                  <a:lnTo>
                    <a:pt x="430" y="829"/>
                  </a:lnTo>
                  <a:lnTo>
                    <a:pt x="416" y="812"/>
                  </a:lnTo>
                  <a:lnTo>
                    <a:pt x="401" y="798"/>
                  </a:lnTo>
                  <a:lnTo>
                    <a:pt x="390" y="775"/>
                  </a:lnTo>
                  <a:lnTo>
                    <a:pt x="382" y="758"/>
                  </a:lnTo>
                  <a:lnTo>
                    <a:pt x="385" y="730"/>
                  </a:lnTo>
                  <a:lnTo>
                    <a:pt x="408" y="688"/>
                  </a:lnTo>
                  <a:lnTo>
                    <a:pt x="413" y="643"/>
                  </a:lnTo>
                  <a:lnTo>
                    <a:pt x="396" y="592"/>
                  </a:lnTo>
                  <a:lnTo>
                    <a:pt x="371" y="572"/>
                  </a:lnTo>
                  <a:lnTo>
                    <a:pt x="354" y="544"/>
                  </a:lnTo>
                  <a:lnTo>
                    <a:pt x="360" y="501"/>
                  </a:lnTo>
                  <a:lnTo>
                    <a:pt x="348" y="468"/>
                  </a:lnTo>
                  <a:lnTo>
                    <a:pt x="319" y="465"/>
                  </a:lnTo>
                  <a:lnTo>
                    <a:pt x="288" y="441"/>
                  </a:lnTo>
                  <a:lnTo>
                    <a:pt x="249" y="427"/>
                  </a:lnTo>
                  <a:lnTo>
                    <a:pt x="207" y="448"/>
                  </a:lnTo>
                  <a:lnTo>
                    <a:pt x="102" y="442"/>
                  </a:lnTo>
                  <a:lnTo>
                    <a:pt x="45" y="388"/>
                  </a:lnTo>
                  <a:lnTo>
                    <a:pt x="0" y="314"/>
                  </a:lnTo>
                  <a:lnTo>
                    <a:pt x="8" y="289"/>
                  </a:lnTo>
                  <a:lnTo>
                    <a:pt x="28" y="271"/>
                  </a:lnTo>
                  <a:lnTo>
                    <a:pt x="37" y="220"/>
                  </a:lnTo>
                  <a:lnTo>
                    <a:pt x="51" y="182"/>
                  </a:lnTo>
                  <a:lnTo>
                    <a:pt x="91" y="144"/>
                  </a:lnTo>
                  <a:lnTo>
                    <a:pt x="133" y="127"/>
                  </a:lnTo>
                  <a:lnTo>
                    <a:pt x="172" y="87"/>
                  </a:lnTo>
                  <a:lnTo>
                    <a:pt x="181" y="70"/>
                  </a:lnTo>
                  <a:lnTo>
                    <a:pt x="234" y="26"/>
                  </a:lnTo>
                  <a:lnTo>
                    <a:pt x="266" y="43"/>
                  </a:lnTo>
                  <a:lnTo>
                    <a:pt x="289" y="42"/>
                  </a:lnTo>
                  <a:lnTo>
                    <a:pt x="317" y="18"/>
                  </a:lnTo>
                  <a:lnTo>
                    <a:pt x="350" y="15"/>
                  </a:lnTo>
                  <a:lnTo>
                    <a:pt x="371" y="22"/>
                  </a:lnTo>
                  <a:lnTo>
                    <a:pt x="391" y="3"/>
                  </a:lnTo>
                  <a:lnTo>
                    <a:pt x="418" y="0"/>
                  </a:lnTo>
                  <a:lnTo>
                    <a:pt x="424" y="34"/>
                  </a:lnTo>
                  <a:lnTo>
                    <a:pt x="441" y="59"/>
                  </a:lnTo>
                  <a:lnTo>
                    <a:pt x="489" y="83"/>
                  </a:lnTo>
                  <a:lnTo>
                    <a:pt x="529" y="88"/>
                  </a:lnTo>
                  <a:lnTo>
                    <a:pt x="534" y="60"/>
                  </a:lnTo>
                  <a:lnTo>
                    <a:pt x="565" y="60"/>
                  </a:lnTo>
                  <a:lnTo>
                    <a:pt x="602" y="77"/>
                  </a:lnTo>
                  <a:lnTo>
                    <a:pt x="642" y="87"/>
                  </a:lnTo>
                  <a:lnTo>
                    <a:pt x="678" y="76"/>
                  </a:lnTo>
                  <a:lnTo>
                    <a:pt x="709" y="119"/>
                  </a:lnTo>
                  <a:close/>
                </a:path>
              </a:pathLst>
            </a:custGeom>
            <a:solidFill>
              <a:schemeClr val="accent1"/>
            </a:solidFill>
            <a:ln w="19050">
              <a:solidFill>
                <a:srgbClr val="000000"/>
              </a:solidFill>
              <a:prstDash val="solid"/>
              <a:round/>
              <a:headEnd/>
              <a:tailEnd/>
            </a:ln>
          </p:spPr>
          <p:txBody>
            <a:bodyPr/>
            <a:lstStyle/>
            <a:p>
              <a:endParaRPr lang="en-US"/>
            </a:p>
          </p:txBody>
        </p:sp>
        <p:grpSp>
          <p:nvGrpSpPr>
            <p:cNvPr id="25" name="Group 24"/>
            <p:cNvGrpSpPr>
              <a:grpSpLocks/>
            </p:cNvGrpSpPr>
            <p:nvPr/>
          </p:nvGrpSpPr>
          <p:grpSpPr bwMode="auto">
            <a:xfrm>
              <a:off x="1470025" y="2635250"/>
              <a:ext cx="647700" cy="373063"/>
              <a:chOff x="2745" y="1089"/>
              <a:chExt cx="420" cy="343"/>
            </a:xfrm>
          </p:grpSpPr>
          <p:grpSp>
            <p:nvGrpSpPr>
              <p:cNvPr id="26" name="Group 25"/>
              <p:cNvGrpSpPr>
                <a:grpSpLocks/>
              </p:cNvGrpSpPr>
              <p:nvPr/>
            </p:nvGrpSpPr>
            <p:grpSpPr bwMode="auto">
              <a:xfrm>
                <a:off x="2914" y="1304"/>
                <a:ext cx="128" cy="128"/>
                <a:chOff x="2914" y="1304"/>
                <a:chExt cx="128" cy="128"/>
              </a:xfrm>
            </p:grpSpPr>
            <p:sp>
              <p:nvSpPr>
                <p:cNvPr id="28" name="Freeform 26"/>
                <p:cNvSpPr>
                  <a:spLocks/>
                </p:cNvSpPr>
                <p:nvPr/>
              </p:nvSpPr>
              <p:spPr bwMode="auto">
                <a:xfrm>
                  <a:off x="2914" y="1352"/>
                  <a:ext cx="60" cy="71"/>
                </a:xfrm>
                <a:custGeom>
                  <a:avLst/>
                  <a:gdLst>
                    <a:gd name="T0" fmla="*/ 14 w 60"/>
                    <a:gd name="T1" fmla="*/ 21 h 71"/>
                    <a:gd name="T2" fmla="*/ 19 w 60"/>
                    <a:gd name="T3" fmla="*/ 13 h 71"/>
                    <a:gd name="T4" fmla="*/ 29 w 60"/>
                    <a:gd name="T5" fmla="*/ 13 h 71"/>
                    <a:gd name="T6" fmla="*/ 45 w 60"/>
                    <a:gd name="T7" fmla="*/ 0 h 71"/>
                    <a:gd name="T8" fmla="*/ 50 w 60"/>
                    <a:gd name="T9" fmla="*/ 9 h 71"/>
                    <a:gd name="T10" fmla="*/ 57 w 60"/>
                    <a:gd name="T11" fmla="*/ 9 h 71"/>
                    <a:gd name="T12" fmla="*/ 60 w 60"/>
                    <a:gd name="T13" fmla="*/ 13 h 71"/>
                    <a:gd name="T14" fmla="*/ 56 w 60"/>
                    <a:gd name="T15" fmla="*/ 21 h 71"/>
                    <a:gd name="T16" fmla="*/ 50 w 60"/>
                    <a:gd name="T17" fmla="*/ 24 h 71"/>
                    <a:gd name="T18" fmla="*/ 50 w 60"/>
                    <a:gd name="T19" fmla="*/ 31 h 71"/>
                    <a:gd name="T20" fmla="*/ 48 w 60"/>
                    <a:gd name="T21" fmla="*/ 34 h 71"/>
                    <a:gd name="T22" fmla="*/ 46 w 60"/>
                    <a:gd name="T23" fmla="*/ 38 h 71"/>
                    <a:gd name="T24" fmla="*/ 50 w 60"/>
                    <a:gd name="T25" fmla="*/ 44 h 71"/>
                    <a:gd name="T26" fmla="*/ 45 w 60"/>
                    <a:gd name="T27" fmla="*/ 51 h 71"/>
                    <a:gd name="T28" fmla="*/ 40 w 60"/>
                    <a:gd name="T29" fmla="*/ 54 h 71"/>
                    <a:gd name="T30" fmla="*/ 36 w 60"/>
                    <a:gd name="T31" fmla="*/ 54 h 71"/>
                    <a:gd name="T32" fmla="*/ 34 w 60"/>
                    <a:gd name="T33" fmla="*/ 55 h 71"/>
                    <a:gd name="T34" fmla="*/ 33 w 60"/>
                    <a:gd name="T35" fmla="*/ 60 h 71"/>
                    <a:gd name="T36" fmla="*/ 25 w 60"/>
                    <a:gd name="T37" fmla="*/ 61 h 71"/>
                    <a:gd name="T38" fmla="*/ 23 w 60"/>
                    <a:gd name="T39" fmla="*/ 60 h 71"/>
                    <a:gd name="T40" fmla="*/ 17 w 60"/>
                    <a:gd name="T41" fmla="*/ 65 h 71"/>
                    <a:gd name="T42" fmla="*/ 16 w 60"/>
                    <a:gd name="T43" fmla="*/ 66 h 71"/>
                    <a:gd name="T44" fmla="*/ 8 w 60"/>
                    <a:gd name="T45" fmla="*/ 71 h 71"/>
                    <a:gd name="T46" fmla="*/ 5 w 60"/>
                    <a:gd name="T47" fmla="*/ 71 h 71"/>
                    <a:gd name="T48" fmla="*/ 3 w 60"/>
                    <a:gd name="T49" fmla="*/ 68 h 71"/>
                    <a:gd name="T50" fmla="*/ 2 w 60"/>
                    <a:gd name="T51" fmla="*/ 60 h 71"/>
                    <a:gd name="T52" fmla="*/ 0 w 60"/>
                    <a:gd name="T53" fmla="*/ 58 h 71"/>
                    <a:gd name="T54" fmla="*/ 0 w 60"/>
                    <a:gd name="T55" fmla="*/ 52 h 71"/>
                    <a:gd name="T56" fmla="*/ 5 w 60"/>
                    <a:gd name="T57" fmla="*/ 49 h 71"/>
                    <a:gd name="T58" fmla="*/ 9 w 60"/>
                    <a:gd name="T59" fmla="*/ 46 h 71"/>
                    <a:gd name="T60" fmla="*/ 12 w 60"/>
                    <a:gd name="T61" fmla="*/ 40 h 71"/>
                    <a:gd name="T62" fmla="*/ 17 w 60"/>
                    <a:gd name="T63" fmla="*/ 40 h 71"/>
                    <a:gd name="T64" fmla="*/ 20 w 60"/>
                    <a:gd name="T65" fmla="*/ 41 h 71"/>
                    <a:gd name="T66" fmla="*/ 25 w 60"/>
                    <a:gd name="T67" fmla="*/ 40 h 71"/>
                    <a:gd name="T68" fmla="*/ 20 w 60"/>
                    <a:gd name="T69" fmla="*/ 38 h 71"/>
                    <a:gd name="T70" fmla="*/ 14 w 60"/>
                    <a:gd name="T71"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1">
                      <a:moveTo>
                        <a:pt x="14" y="21"/>
                      </a:moveTo>
                      <a:lnTo>
                        <a:pt x="19" y="13"/>
                      </a:lnTo>
                      <a:lnTo>
                        <a:pt x="29" y="13"/>
                      </a:lnTo>
                      <a:lnTo>
                        <a:pt x="45" y="0"/>
                      </a:lnTo>
                      <a:lnTo>
                        <a:pt x="50" y="9"/>
                      </a:lnTo>
                      <a:lnTo>
                        <a:pt x="57" y="9"/>
                      </a:lnTo>
                      <a:lnTo>
                        <a:pt x="60" y="13"/>
                      </a:lnTo>
                      <a:lnTo>
                        <a:pt x="56" y="21"/>
                      </a:lnTo>
                      <a:lnTo>
                        <a:pt x="50" y="24"/>
                      </a:lnTo>
                      <a:lnTo>
                        <a:pt x="50" y="31"/>
                      </a:lnTo>
                      <a:lnTo>
                        <a:pt x="48" y="34"/>
                      </a:lnTo>
                      <a:lnTo>
                        <a:pt x="46" y="38"/>
                      </a:lnTo>
                      <a:lnTo>
                        <a:pt x="50" y="44"/>
                      </a:lnTo>
                      <a:lnTo>
                        <a:pt x="45" y="51"/>
                      </a:lnTo>
                      <a:lnTo>
                        <a:pt x="40" y="54"/>
                      </a:lnTo>
                      <a:lnTo>
                        <a:pt x="36" y="54"/>
                      </a:lnTo>
                      <a:lnTo>
                        <a:pt x="34" y="55"/>
                      </a:lnTo>
                      <a:lnTo>
                        <a:pt x="33" y="60"/>
                      </a:lnTo>
                      <a:lnTo>
                        <a:pt x="25" y="61"/>
                      </a:lnTo>
                      <a:lnTo>
                        <a:pt x="23" y="60"/>
                      </a:lnTo>
                      <a:lnTo>
                        <a:pt x="17" y="65"/>
                      </a:lnTo>
                      <a:lnTo>
                        <a:pt x="16" y="66"/>
                      </a:lnTo>
                      <a:lnTo>
                        <a:pt x="8" y="71"/>
                      </a:lnTo>
                      <a:lnTo>
                        <a:pt x="5" y="71"/>
                      </a:lnTo>
                      <a:lnTo>
                        <a:pt x="3" y="68"/>
                      </a:lnTo>
                      <a:lnTo>
                        <a:pt x="2" y="60"/>
                      </a:lnTo>
                      <a:lnTo>
                        <a:pt x="0" y="58"/>
                      </a:lnTo>
                      <a:lnTo>
                        <a:pt x="0" y="52"/>
                      </a:lnTo>
                      <a:lnTo>
                        <a:pt x="5" y="49"/>
                      </a:lnTo>
                      <a:lnTo>
                        <a:pt x="9" y="46"/>
                      </a:lnTo>
                      <a:lnTo>
                        <a:pt x="12" y="40"/>
                      </a:lnTo>
                      <a:lnTo>
                        <a:pt x="17" y="40"/>
                      </a:lnTo>
                      <a:lnTo>
                        <a:pt x="20" y="41"/>
                      </a:lnTo>
                      <a:lnTo>
                        <a:pt x="25" y="40"/>
                      </a:lnTo>
                      <a:lnTo>
                        <a:pt x="20" y="38"/>
                      </a:lnTo>
                      <a:lnTo>
                        <a:pt x="14" y="21"/>
                      </a:lnTo>
                      <a:close/>
                    </a:path>
                  </a:pathLst>
                </a:custGeom>
                <a:solidFill>
                  <a:srgbClr val="B2B2B2"/>
                </a:solidFill>
                <a:ln w="19050">
                  <a:solidFill>
                    <a:srgbClr val="000000"/>
                  </a:solidFill>
                  <a:prstDash val="solid"/>
                  <a:round/>
                  <a:headEnd/>
                  <a:tailEnd/>
                </a:ln>
              </p:spPr>
              <p:txBody>
                <a:bodyPr/>
                <a:lstStyle/>
                <a:p>
                  <a:endParaRPr lang="en-US"/>
                </a:p>
              </p:txBody>
            </p:sp>
            <p:sp>
              <p:nvSpPr>
                <p:cNvPr id="29" name="Freeform 27"/>
                <p:cNvSpPr>
                  <a:spLocks/>
                </p:cNvSpPr>
                <p:nvPr/>
              </p:nvSpPr>
              <p:spPr bwMode="auto">
                <a:xfrm>
                  <a:off x="2970" y="1304"/>
                  <a:ext cx="72" cy="128"/>
                </a:xfrm>
                <a:custGeom>
                  <a:avLst/>
                  <a:gdLst>
                    <a:gd name="T0" fmla="*/ 28 w 72"/>
                    <a:gd name="T1" fmla="*/ 14 h 128"/>
                    <a:gd name="T2" fmla="*/ 45 w 72"/>
                    <a:gd name="T3" fmla="*/ 12 h 128"/>
                    <a:gd name="T4" fmla="*/ 51 w 72"/>
                    <a:gd name="T5" fmla="*/ 7 h 128"/>
                    <a:gd name="T6" fmla="*/ 59 w 72"/>
                    <a:gd name="T7" fmla="*/ 3 h 128"/>
                    <a:gd name="T8" fmla="*/ 72 w 72"/>
                    <a:gd name="T9" fmla="*/ 1 h 128"/>
                    <a:gd name="T10" fmla="*/ 68 w 72"/>
                    <a:gd name="T11" fmla="*/ 12 h 128"/>
                    <a:gd name="T12" fmla="*/ 62 w 72"/>
                    <a:gd name="T13" fmla="*/ 15 h 128"/>
                    <a:gd name="T14" fmla="*/ 52 w 72"/>
                    <a:gd name="T15" fmla="*/ 24 h 128"/>
                    <a:gd name="T16" fmla="*/ 63 w 72"/>
                    <a:gd name="T17" fmla="*/ 24 h 128"/>
                    <a:gd name="T18" fmla="*/ 72 w 72"/>
                    <a:gd name="T19" fmla="*/ 24 h 128"/>
                    <a:gd name="T20" fmla="*/ 66 w 72"/>
                    <a:gd name="T21" fmla="*/ 35 h 128"/>
                    <a:gd name="T22" fmla="*/ 55 w 72"/>
                    <a:gd name="T23" fmla="*/ 40 h 128"/>
                    <a:gd name="T24" fmla="*/ 54 w 72"/>
                    <a:gd name="T25" fmla="*/ 48 h 128"/>
                    <a:gd name="T26" fmla="*/ 63 w 72"/>
                    <a:gd name="T27" fmla="*/ 58 h 128"/>
                    <a:gd name="T28" fmla="*/ 68 w 72"/>
                    <a:gd name="T29" fmla="*/ 69 h 128"/>
                    <a:gd name="T30" fmla="*/ 72 w 72"/>
                    <a:gd name="T31" fmla="*/ 83 h 128"/>
                    <a:gd name="T32" fmla="*/ 69 w 72"/>
                    <a:gd name="T33" fmla="*/ 100 h 128"/>
                    <a:gd name="T34" fmla="*/ 62 w 72"/>
                    <a:gd name="T35" fmla="*/ 108 h 128"/>
                    <a:gd name="T36" fmla="*/ 68 w 72"/>
                    <a:gd name="T37" fmla="*/ 120 h 128"/>
                    <a:gd name="T38" fmla="*/ 51 w 72"/>
                    <a:gd name="T39" fmla="*/ 120 h 128"/>
                    <a:gd name="T40" fmla="*/ 42 w 72"/>
                    <a:gd name="T41" fmla="*/ 119 h 128"/>
                    <a:gd name="T42" fmla="*/ 28 w 72"/>
                    <a:gd name="T43" fmla="*/ 123 h 128"/>
                    <a:gd name="T44" fmla="*/ 20 w 72"/>
                    <a:gd name="T45" fmla="*/ 125 h 128"/>
                    <a:gd name="T46" fmla="*/ 11 w 72"/>
                    <a:gd name="T47" fmla="*/ 126 h 128"/>
                    <a:gd name="T48" fmla="*/ 3 w 72"/>
                    <a:gd name="T49" fmla="*/ 122 h 128"/>
                    <a:gd name="T50" fmla="*/ 0 w 72"/>
                    <a:gd name="T51" fmla="*/ 114 h 128"/>
                    <a:gd name="T52" fmla="*/ 8 w 72"/>
                    <a:gd name="T53" fmla="*/ 106 h 128"/>
                    <a:gd name="T54" fmla="*/ 18 w 72"/>
                    <a:gd name="T55" fmla="*/ 105 h 128"/>
                    <a:gd name="T56" fmla="*/ 12 w 72"/>
                    <a:gd name="T57" fmla="*/ 100 h 128"/>
                    <a:gd name="T58" fmla="*/ 12 w 72"/>
                    <a:gd name="T59" fmla="*/ 92 h 128"/>
                    <a:gd name="T60" fmla="*/ 21 w 72"/>
                    <a:gd name="T61" fmla="*/ 88 h 128"/>
                    <a:gd name="T62" fmla="*/ 29 w 72"/>
                    <a:gd name="T63" fmla="*/ 86 h 128"/>
                    <a:gd name="T64" fmla="*/ 34 w 72"/>
                    <a:gd name="T65" fmla="*/ 72 h 128"/>
                    <a:gd name="T66" fmla="*/ 38 w 72"/>
                    <a:gd name="T67" fmla="*/ 58 h 128"/>
                    <a:gd name="T68" fmla="*/ 31 w 72"/>
                    <a:gd name="T69" fmla="*/ 49 h 128"/>
                    <a:gd name="T70" fmla="*/ 15 w 72"/>
                    <a:gd name="T71" fmla="*/ 46 h 128"/>
                    <a:gd name="T72" fmla="*/ 23 w 72"/>
                    <a:gd name="T73" fmla="*/ 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8">
                      <a:moveTo>
                        <a:pt x="23" y="18"/>
                      </a:moveTo>
                      <a:lnTo>
                        <a:pt x="28" y="14"/>
                      </a:lnTo>
                      <a:lnTo>
                        <a:pt x="42" y="15"/>
                      </a:lnTo>
                      <a:lnTo>
                        <a:pt x="45" y="12"/>
                      </a:lnTo>
                      <a:lnTo>
                        <a:pt x="48" y="7"/>
                      </a:lnTo>
                      <a:lnTo>
                        <a:pt x="51" y="7"/>
                      </a:lnTo>
                      <a:lnTo>
                        <a:pt x="54" y="6"/>
                      </a:lnTo>
                      <a:lnTo>
                        <a:pt x="59" y="3"/>
                      </a:lnTo>
                      <a:lnTo>
                        <a:pt x="65" y="0"/>
                      </a:lnTo>
                      <a:lnTo>
                        <a:pt x="72" y="1"/>
                      </a:lnTo>
                      <a:lnTo>
                        <a:pt x="71" y="7"/>
                      </a:lnTo>
                      <a:lnTo>
                        <a:pt x="68" y="12"/>
                      </a:lnTo>
                      <a:lnTo>
                        <a:pt x="65" y="14"/>
                      </a:lnTo>
                      <a:lnTo>
                        <a:pt x="62" y="15"/>
                      </a:lnTo>
                      <a:lnTo>
                        <a:pt x="52" y="18"/>
                      </a:lnTo>
                      <a:lnTo>
                        <a:pt x="52" y="24"/>
                      </a:lnTo>
                      <a:lnTo>
                        <a:pt x="54" y="27"/>
                      </a:lnTo>
                      <a:lnTo>
                        <a:pt x="63" y="24"/>
                      </a:lnTo>
                      <a:lnTo>
                        <a:pt x="71" y="21"/>
                      </a:lnTo>
                      <a:lnTo>
                        <a:pt x="72" y="24"/>
                      </a:lnTo>
                      <a:lnTo>
                        <a:pt x="72" y="34"/>
                      </a:lnTo>
                      <a:lnTo>
                        <a:pt x="66" y="35"/>
                      </a:lnTo>
                      <a:lnTo>
                        <a:pt x="60" y="35"/>
                      </a:lnTo>
                      <a:lnTo>
                        <a:pt x="55" y="40"/>
                      </a:lnTo>
                      <a:lnTo>
                        <a:pt x="54" y="43"/>
                      </a:lnTo>
                      <a:lnTo>
                        <a:pt x="54" y="48"/>
                      </a:lnTo>
                      <a:lnTo>
                        <a:pt x="59" y="54"/>
                      </a:lnTo>
                      <a:lnTo>
                        <a:pt x="63" y="58"/>
                      </a:lnTo>
                      <a:lnTo>
                        <a:pt x="66" y="63"/>
                      </a:lnTo>
                      <a:lnTo>
                        <a:pt x="68" y="69"/>
                      </a:lnTo>
                      <a:lnTo>
                        <a:pt x="69" y="75"/>
                      </a:lnTo>
                      <a:lnTo>
                        <a:pt x="72" y="83"/>
                      </a:lnTo>
                      <a:lnTo>
                        <a:pt x="72" y="94"/>
                      </a:lnTo>
                      <a:lnTo>
                        <a:pt x="69" y="100"/>
                      </a:lnTo>
                      <a:lnTo>
                        <a:pt x="63" y="105"/>
                      </a:lnTo>
                      <a:lnTo>
                        <a:pt x="62" y="108"/>
                      </a:lnTo>
                      <a:lnTo>
                        <a:pt x="65" y="114"/>
                      </a:lnTo>
                      <a:lnTo>
                        <a:pt x="68" y="120"/>
                      </a:lnTo>
                      <a:lnTo>
                        <a:pt x="59" y="120"/>
                      </a:lnTo>
                      <a:lnTo>
                        <a:pt x="51" y="120"/>
                      </a:lnTo>
                      <a:lnTo>
                        <a:pt x="48" y="119"/>
                      </a:lnTo>
                      <a:lnTo>
                        <a:pt x="42" y="119"/>
                      </a:lnTo>
                      <a:lnTo>
                        <a:pt x="34" y="120"/>
                      </a:lnTo>
                      <a:lnTo>
                        <a:pt x="28" y="123"/>
                      </a:lnTo>
                      <a:lnTo>
                        <a:pt x="23" y="123"/>
                      </a:lnTo>
                      <a:lnTo>
                        <a:pt x="20" y="125"/>
                      </a:lnTo>
                      <a:lnTo>
                        <a:pt x="12" y="128"/>
                      </a:lnTo>
                      <a:lnTo>
                        <a:pt x="11" y="126"/>
                      </a:lnTo>
                      <a:lnTo>
                        <a:pt x="8" y="123"/>
                      </a:lnTo>
                      <a:lnTo>
                        <a:pt x="3" y="122"/>
                      </a:lnTo>
                      <a:lnTo>
                        <a:pt x="0" y="120"/>
                      </a:lnTo>
                      <a:lnTo>
                        <a:pt x="0" y="114"/>
                      </a:lnTo>
                      <a:lnTo>
                        <a:pt x="3" y="106"/>
                      </a:lnTo>
                      <a:lnTo>
                        <a:pt x="8" y="106"/>
                      </a:lnTo>
                      <a:lnTo>
                        <a:pt x="12" y="105"/>
                      </a:lnTo>
                      <a:lnTo>
                        <a:pt x="18" y="105"/>
                      </a:lnTo>
                      <a:lnTo>
                        <a:pt x="18" y="103"/>
                      </a:lnTo>
                      <a:lnTo>
                        <a:pt x="12" y="100"/>
                      </a:lnTo>
                      <a:lnTo>
                        <a:pt x="12" y="96"/>
                      </a:lnTo>
                      <a:lnTo>
                        <a:pt x="12" y="92"/>
                      </a:lnTo>
                      <a:lnTo>
                        <a:pt x="18" y="89"/>
                      </a:lnTo>
                      <a:lnTo>
                        <a:pt x="21" y="88"/>
                      </a:lnTo>
                      <a:lnTo>
                        <a:pt x="25" y="86"/>
                      </a:lnTo>
                      <a:lnTo>
                        <a:pt x="29" y="86"/>
                      </a:lnTo>
                      <a:lnTo>
                        <a:pt x="32" y="85"/>
                      </a:lnTo>
                      <a:lnTo>
                        <a:pt x="34" y="72"/>
                      </a:lnTo>
                      <a:lnTo>
                        <a:pt x="38" y="63"/>
                      </a:lnTo>
                      <a:lnTo>
                        <a:pt x="38" y="58"/>
                      </a:lnTo>
                      <a:lnTo>
                        <a:pt x="28" y="57"/>
                      </a:lnTo>
                      <a:lnTo>
                        <a:pt x="31" y="49"/>
                      </a:lnTo>
                      <a:lnTo>
                        <a:pt x="23" y="44"/>
                      </a:lnTo>
                      <a:lnTo>
                        <a:pt x="15" y="46"/>
                      </a:lnTo>
                      <a:lnTo>
                        <a:pt x="25" y="35"/>
                      </a:lnTo>
                      <a:lnTo>
                        <a:pt x="23" y="18"/>
                      </a:lnTo>
                      <a:close/>
                    </a:path>
                  </a:pathLst>
                </a:custGeom>
                <a:solidFill>
                  <a:srgbClr val="B2B2B2"/>
                </a:solidFill>
                <a:ln w="19050">
                  <a:solidFill>
                    <a:srgbClr val="000000"/>
                  </a:solidFill>
                  <a:prstDash val="solid"/>
                  <a:round/>
                  <a:headEnd/>
                  <a:tailEnd/>
                </a:ln>
              </p:spPr>
              <p:txBody>
                <a:bodyPr/>
                <a:lstStyle/>
                <a:p>
                  <a:endParaRPr lang="en-US"/>
                </a:p>
              </p:txBody>
            </p:sp>
          </p:grpSp>
          <p:sp>
            <p:nvSpPr>
              <p:cNvPr id="27" name="Freeform 28"/>
              <p:cNvSpPr>
                <a:spLocks/>
              </p:cNvSpPr>
              <p:nvPr/>
            </p:nvSpPr>
            <p:spPr bwMode="auto">
              <a:xfrm>
                <a:off x="2745" y="1089"/>
                <a:ext cx="420" cy="216"/>
              </a:xfrm>
              <a:custGeom>
                <a:avLst/>
                <a:gdLst>
                  <a:gd name="T0" fmla="*/ 27 w 420"/>
                  <a:gd name="T1" fmla="*/ 212 h 216"/>
                  <a:gd name="T2" fmla="*/ 42 w 420"/>
                  <a:gd name="T3" fmla="*/ 196 h 216"/>
                  <a:gd name="T4" fmla="*/ 51 w 420"/>
                  <a:gd name="T5" fmla="*/ 191 h 216"/>
                  <a:gd name="T6" fmla="*/ 65 w 420"/>
                  <a:gd name="T7" fmla="*/ 187 h 216"/>
                  <a:gd name="T8" fmla="*/ 76 w 420"/>
                  <a:gd name="T9" fmla="*/ 187 h 216"/>
                  <a:gd name="T10" fmla="*/ 85 w 420"/>
                  <a:gd name="T11" fmla="*/ 181 h 216"/>
                  <a:gd name="T12" fmla="*/ 96 w 420"/>
                  <a:gd name="T13" fmla="*/ 171 h 216"/>
                  <a:gd name="T14" fmla="*/ 107 w 420"/>
                  <a:gd name="T15" fmla="*/ 167 h 216"/>
                  <a:gd name="T16" fmla="*/ 118 w 420"/>
                  <a:gd name="T17" fmla="*/ 162 h 216"/>
                  <a:gd name="T18" fmla="*/ 130 w 420"/>
                  <a:gd name="T19" fmla="*/ 156 h 216"/>
                  <a:gd name="T20" fmla="*/ 146 w 420"/>
                  <a:gd name="T21" fmla="*/ 153 h 216"/>
                  <a:gd name="T22" fmla="*/ 172 w 420"/>
                  <a:gd name="T23" fmla="*/ 156 h 216"/>
                  <a:gd name="T24" fmla="*/ 192 w 420"/>
                  <a:gd name="T25" fmla="*/ 150 h 216"/>
                  <a:gd name="T26" fmla="*/ 203 w 420"/>
                  <a:gd name="T27" fmla="*/ 134 h 216"/>
                  <a:gd name="T28" fmla="*/ 217 w 420"/>
                  <a:gd name="T29" fmla="*/ 122 h 216"/>
                  <a:gd name="T30" fmla="*/ 226 w 420"/>
                  <a:gd name="T31" fmla="*/ 111 h 216"/>
                  <a:gd name="T32" fmla="*/ 234 w 420"/>
                  <a:gd name="T33" fmla="*/ 102 h 216"/>
                  <a:gd name="T34" fmla="*/ 253 w 420"/>
                  <a:gd name="T35" fmla="*/ 91 h 216"/>
                  <a:gd name="T36" fmla="*/ 250 w 420"/>
                  <a:gd name="T37" fmla="*/ 105 h 216"/>
                  <a:gd name="T38" fmla="*/ 263 w 420"/>
                  <a:gd name="T39" fmla="*/ 111 h 216"/>
                  <a:gd name="T40" fmla="*/ 276 w 420"/>
                  <a:gd name="T41" fmla="*/ 106 h 216"/>
                  <a:gd name="T42" fmla="*/ 280 w 420"/>
                  <a:gd name="T43" fmla="*/ 96 h 216"/>
                  <a:gd name="T44" fmla="*/ 285 w 420"/>
                  <a:gd name="T45" fmla="*/ 86 h 216"/>
                  <a:gd name="T46" fmla="*/ 293 w 420"/>
                  <a:gd name="T47" fmla="*/ 77 h 216"/>
                  <a:gd name="T48" fmla="*/ 316 w 420"/>
                  <a:gd name="T49" fmla="*/ 77 h 216"/>
                  <a:gd name="T50" fmla="*/ 339 w 420"/>
                  <a:gd name="T51" fmla="*/ 62 h 216"/>
                  <a:gd name="T52" fmla="*/ 362 w 420"/>
                  <a:gd name="T53" fmla="*/ 51 h 216"/>
                  <a:gd name="T54" fmla="*/ 387 w 420"/>
                  <a:gd name="T55" fmla="*/ 24 h 216"/>
                  <a:gd name="T56" fmla="*/ 409 w 420"/>
                  <a:gd name="T57" fmla="*/ 12 h 216"/>
                  <a:gd name="T58" fmla="*/ 401 w 420"/>
                  <a:gd name="T59" fmla="*/ 0 h 216"/>
                  <a:gd name="T60" fmla="*/ 364 w 420"/>
                  <a:gd name="T61" fmla="*/ 7 h 216"/>
                  <a:gd name="T62" fmla="*/ 339 w 420"/>
                  <a:gd name="T63" fmla="*/ 15 h 216"/>
                  <a:gd name="T64" fmla="*/ 313 w 420"/>
                  <a:gd name="T65" fmla="*/ 20 h 216"/>
                  <a:gd name="T66" fmla="*/ 280 w 420"/>
                  <a:gd name="T67" fmla="*/ 32 h 216"/>
                  <a:gd name="T68" fmla="*/ 253 w 420"/>
                  <a:gd name="T69" fmla="*/ 40 h 216"/>
                  <a:gd name="T70" fmla="*/ 223 w 420"/>
                  <a:gd name="T71" fmla="*/ 51 h 216"/>
                  <a:gd name="T72" fmla="*/ 203 w 420"/>
                  <a:gd name="T73" fmla="*/ 66 h 216"/>
                  <a:gd name="T74" fmla="*/ 186 w 420"/>
                  <a:gd name="T75" fmla="*/ 77 h 216"/>
                  <a:gd name="T76" fmla="*/ 150 w 420"/>
                  <a:gd name="T77" fmla="*/ 96 h 216"/>
                  <a:gd name="T78" fmla="*/ 116 w 420"/>
                  <a:gd name="T79" fmla="*/ 120 h 216"/>
                  <a:gd name="T80" fmla="*/ 87 w 420"/>
                  <a:gd name="T81" fmla="*/ 137 h 216"/>
                  <a:gd name="T82" fmla="*/ 64 w 420"/>
                  <a:gd name="T83" fmla="*/ 161 h 216"/>
                  <a:gd name="T84" fmla="*/ 39 w 420"/>
                  <a:gd name="T85" fmla="*/ 176 h 216"/>
                  <a:gd name="T86" fmla="*/ 0 w 420"/>
                  <a:gd name="T8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0" h="216">
                    <a:moveTo>
                      <a:pt x="0" y="216"/>
                    </a:moveTo>
                    <a:lnTo>
                      <a:pt x="27" y="212"/>
                    </a:lnTo>
                    <a:lnTo>
                      <a:pt x="36" y="202"/>
                    </a:lnTo>
                    <a:lnTo>
                      <a:pt x="42" y="196"/>
                    </a:lnTo>
                    <a:lnTo>
                      <a:pt x="45" y="191"/>
                    </a:lnTo>
                    <a:lnTo>
                      <a:pt x="51" y="191"/>
                    </a:lnTo>
                    <a:lnTo>
                      <a:pt x="58" y="187"/>
                    </a:lnTo>
                    <a:lnTo>
                      <a:pt x="65" y="187"/>
                    </a:lnTo>
                    <a:lnTo>
                      <a:pt x="70" y="187"/>
                    </a:lnTo>
                    <a:lnTo>
                      <a:pt x="76" y="187"/>
                    </a:lnTo>
                    <a:lnTo>
                      <a:pt x="79" y="187"/>
                    </a:lnTo>
                    <a:lnTo>
                      <a:pt x="85" y="181"/>
                    </a:lnTo>
                    <a:lnTo>
                      <a:pt x="89" y="176"/>
                    </a:lnTo>
                    <a:lnTo>
                      <a:pt x="96" y="171"/>
                    </a:lnTo>
                    <a:lnTo>
                      <a:pt x="103" y="170"/>
                    </a:lnTo>
                    <a:lnTo>
                      <a:pt x="107" y="167"/>
                    </a:lnTo>
                    <a:lnTo>
                      <a:pt x="113" y="165"/>
                    </a:lnTo>
                    <a:lnTo>
                      <a:pt x="118" y="162"/>
                    </a:lnTo>
                    <a:lnTo>
                      <a:pt x="124" y="159"/>
                    </a:lnTo>
                    <a:lnTo>
                      <a:pt x="130" y="156"/>
                    </a:lnTo>
                    <a:lnTo>
                      <a:pt x="138" y="151"/>
                    </a:lnTo>
                    <a:lnTo>
                      <a:pt x="146" y="153"/>
                    </a:lnTo>
                    <a:lnTo>
                      <a:pt x="160" y="156"/>
                    </a:lnTo>
                    <a:lnTo>
                      <a:pt x="172" y="156"/>
                    </a:lnTo>
                    <a:lnTo>
                      <a:pt x="186" y="151"/>
                    </a:lnTo>
                    <a:lnTo>
                      <a:pt x="192" y="150"/>
                    </a:lnTo>
                    <a:lnTo>
                      <a:pt x="197" y="140"/>
                    </a:lnTo>
                    <a:lnTo>
                      <a:pt x="203" y="134"/>
                    </a:lnTo>
                    <a:lnTo>
                      <a:pt x="214" y="126"/>
                    </a:lnTo>
                    <a:lnTo>
                      <a:pt x="217" y="122"/>
                    </a:lnTo>
                    <a:lnTo>
                      <a:pt x="217" y="116"/>
                    </a:lnTo>
                    <a:lnTo>
                      <a:pt x="226" y="111"/>
                    </a:lnTo>
                    <a:lnTo>
                      <a:pt x="231" y="106"/>
                    </a:lnTo>
                    <a:lnTo>
                      <a:pt x="234" y="102"/>
                    </a:lnTo>
                    <a:lnTo>
                      <a:pt x="237" y="100"/>
                    </a:lnTo>
                    <a:lnTo>
                      <a:pt x="253" y="91"/>
                    </a:lnTo>
                    <a:lnTo>
                      <a:pt x="253" y="100"/>
                    </a:lnTo>
                    <a:lnTo>
                      <a:pt x="250" y="105"/>
                    </a:lnTo>
                    <a:lnTo>
                      <a:pt x="253" y="109"/>
                    </a:lnTo>
                    <a:lnTo>
                      <a:pt x="263" y="111"/>
                    </a:lnTo>
                    <a:lnTo>
                      <a:pt x="270" y="111"/>
                    </a:lnTo>
                    <a:lnTo>
                      <a:pt x="276" y="106"/>
                    </a:lnTo>
                    <a:lnTo>
                      <a:pt x="280" y="100"/>
                    </a:lnTo>
                    <a:lnTo>
                      <a:pt x="280" y="96"/>
                    </a:lnTo>
                    <a:lnTo>
                      <a:pt x="285" y="91"/>
                    </a:lnTo>
                    <a:lnTo>
                      <a:pt x="285" y="86"/>
                    </a:lnTo>
                    <a:lnTo>
                      <a:pt x="290" y="80"/>
                    </a:lnTo>
                    <a:lnTo>
                      <a:pt x="293" y="77"/>
                    </a:lnTo>
                    <a:lnTo>
                      <a:pt x="301" y="77"/>
                    </a:lnTo>
                    <a:lnTo>
                      <a:pt x="316" y="77"/>
                    </a:lnTo>
                    <a:lnTo>
                      <a:pt x="328" y="71"/>
                    </a:lnTo>
                    <a:lnTo>
                      <a:pt x="339" y="62"/>
                    </a:lnTo>
                    <a:lnTo>
                      <a:pt x="352" y="58"/>
                    </a:lnTo>
                    <a:lnTo>
                      <a:pt x="362" y="51"/>
                    </a:lnTo>
                    <a:lnTo>
                      <a:pt x="370" y="38"/>
                    </a:lnTo>
                    <a:lnTo>
                      <a:pt x="387" y="24"/>
                    </a:lnTo>
                    <a:lnTo>
                      <a:pt x="398" y="18"/>
                    </a:lnTo>
                    <a:lnTo>
                      <a:pt x="409" y="12"/>
                    </a:lnTo>
                    <a:lnTo>
                      <a:pt x="420" y="4"/>
                    </a:lnTo>
                    <a:lnTo>
                      <a:pt x="401" y="0"/>
                    </a:lnTo>
                    <a:lnTo>
                      <a:pt x="383" y="0"/>
                    </a:lnTo>
                    <a:lnTo>
                      <a:pt x="364" y="7"/>
                    </a:lnTo>
                    <a:lnTo>
                      <a:pt x="355" y="12"/>
                    </a:lnTo>
                    <a:lnTo>
                      <a:pt x="339" y="15"/>
                    </a:lnTo>
                    <a:lnTo>
                      <a:pt x="322" y="17"/>
                    </a:lnTo>
                    <a:lnTo>
                      <a:pt x="313" y="20"/>
                    </a:lnTo>
                    <a:lnTo>
                      <a:pt x="293" y="28"/>
                    </a:lnTo>
                    <a:lnTo>
                      <a:pt x="280" y="32"/>
                    </a:lnTo>
                    <a:lnTo>
                      <a:pt x="268" y="37"/>
                    </a:lnTo>
                    <a:lnTo>
                      <a:pt x="253" y="40"/>
                    </a:lnTo>
                    <a:lnTo>
                      <a:pt x="237" y="45"/>
                    </a:lnTo>
                    <a:lnTo>
                      <a:pt x="223" y="51"/>
                    </a:lnTo>
                    <a:lnTo>
                      <a:pt x="212" y="58"/>
                    </a:lnTo>
                    <a:lnTo>
                      <a:pt x="203" y="66"/>
                    </a:lnTo>
                    <a:lnTo>
                      <a:pt x="194" y="72"/>
                    </a:lnTo>
                    <a:lnTo>
                      <a:pt x="186" y="77"/>
                    </a:lnTo>
                    <a:lnTo>
                      <a:pt x="169" y="86"/>
                    </a:lnTo>
                    <a:lnTo>
                      <a:pt x="150" y="96"/>
                    </a:lnTo>
                    <a:lnTo>
                      <a:pt x="130" y="106"/>
                    </a:lnTo>
                    <a:lnTo>
                      <a:pt x="116" y="120"/>
                    </a:lnTo>
                    <a:lnTo>
                      <a:pt x="101" y="131"/>
                    </a:lnTo>
                    <a:lnTo>
                      <a:pt x="87" y="137"/>
                    </a:lnTo>
                    <a:lnTo>
                      <a:pt x="73" y="151"/>
                    </a:lnTo>
                    <a:lnTo>
                      <a:pt x="64" y="161"/>
                    </a:lnTo>
                    <a:lnTo>
                      <a:pt x="51" y="170"/>
                    </a:lnTo>
                    <a:lnTo>
                      <a:pt x="39" y="176"/>
                    </a:lnTo>
                    <a:lnTo>
                      <a:pt x="27" y="182"/>
                    </a:lnTo>
                    <a:lnTo>
                      <a:pt x="0" y="216"/>
                    </a:lnTo>
                    <a:close/>
                  </a:path>
                </a:pathLst>
              </a:custGeom>
              <a:solidFill>
                <a:srgbClr val="B2B2B2"/>
              </a:solidFill>
              <a:ln w="19050">
                <a:solidFill>
                  <a:srgbClr val="000000"/>
                </a:solidFill>
                <a:prstDash val="solid"/>
                <a:round/>
                <a:headEnd/>
                <a:tailEnd/>
              </a:ln>
            </p:spPr>
            <p:txBody>
              <a:bodyPr/>
              <a:lstStyle/>
              <a:p>
                <a:endParaRPr lang="en-US"/>
              </a:p>
            </p:txBody>
          </p:sp>
        </p:grpSp>
        <p:sp>
          <p:nvSpPr>
            <p:cNvPr id="30" name="Freeform 29"/>
            <p:cNvSpPr>
              <a:spLocks/>
            </p:cNvSpPr>
            <p:nvPr/>
          </p:nvSpPr>
          <p:spPr bwMode="auto">
            <a:xfrm>
              <a:off x="2614612" y="3967163"/>
              <a:ext cx="190500" cy="230187"/>
            </a:xfrm>
            <a:custGeom>
              <a:avLst/>
              <a:gdLst>
                <a:gd name="T0" fmla="*/ 23 w 124"/>
                <a:gd name="T1" fmla="*/ 67 h 211"/>
                <a:gd name="T2" fmla="*/ 20 w 124"/>
                <a:gd name="T3" fmla="*/ 109 h 211"/>
                <a:gd name="T4" fmla="*/ 9 w 124"/>
                <a:gd name="T5" fmla="*/ 135 h 211"/>
                <a:gd name="T6" fmla="*/ 0 w 124"/>
                <a:gd name="T7" fmla="*/ 160 h 211"/>
                <a:gd name="T8" fmla="*/ 0 w 124"/>
                <a:gd name="T9" fmla="*/ 178 h 211"/>
                <a:gd name="T10" fmla="*/ 3 w 124"/>
                <a:gd name="T11" fmla="*/ 194 h 211"/>
                <a:gd name="T12" fmla="*/ 14 w 124"/>
                <a:gd name="T13" fmla="*/ 208 h 211"/>
                <a:gd name="T14" fmla="*/ 23 w 124"/>
                <a:gd name="T15" fmla="*/ 209 h 211"/>
                <a:gd name="T16" fmla="*/ 31 w 124"/>
                <a:gd name="T17" fmla="*/ 209 h 211"/>
                <a:gd name="T18" fmla="*/ 40 w 124"/>
                <a:gd name="T19" fmla="*/ 211 h 211"/>
                <a:gd name="T20" fmla="*/ 45 w 124"/>
                <a:gd name="T21" fmla="*/ 200 h 211"/>
                <a:gd name="T22" fmla="*/ 49 w 124"/>
                <a:gd name="T23" fmla="*/ 172 h 211"/>
                <a:gd name="T24" fmla="*/ 63 w 124"/>
                <a:gd name="T25" fmla="*/ 154 h 211"/>
                <a:gd name="T26" fmla="*/ 66 w 124"/>
                <a:gd name="T27" fmla="*/ 126 h 211"/>
                <a:gd name="T28" fmla="*/ 72 w 124"/>
                <a:gd name="T29" fmla="*/ 115 h 211"/>
                <a:gd name="T30" fmla="*/ 79 w 124"/>
                <a:gd name="T31" fmla="*/ 107 h 211"/>
                <a:gd name="T32" fmla="*/ 83 w 124"/>
                <a:gd name="T33" fmla="*/ 87 h 211"/>
                <a:gd name="T34" fmla="*/ 93 w 124"/>
                <a:gd name="T35" fmla="*/ 75 h 211"/>
                <a:gd name="T36" fmla="*/ 99 w 124"/>
                <a:gd name="T37" fmla="*/ 65 h 211"/>
                <a:gd name="T38" fmla="*/ 105 w 124"/>
                <a:gd name="T39" fmla="*/ 58 h 211"/>
                <a:gd name="T40" fmla="*/ 105 w 124"/>
                <a:gd name="T41" fmla="*/ 53 h 211"/>
                <a:gd name="T42" fmla="*/ 119 w 124"/>
                <a:gd name="T43" fmla="*/ 42 h 211"/>
                <a:gd name="T44" fmla="*/ 120 w 124"/>
                <a:gd name="T45" fmla="*/ 24 h 211"/>
                <a:gd name="T46" fmla="*/ 124 w 124"/>
                <a:gd name="T47" fmla="*/ 13 h 211"/>
                <a:gd name="T48" fmla="*/ 111 w 124"/>
                <a:gd name="T49" fmla="*/ 8 h 211"/>
                <a:gd name="T50" fmla="*/ 103 w 124"/>
                <a:gd name="T51" fmla="*/ 0 h 211"/>
                <a:gd name="T52" fmla="*/ 93 w 124"/>
                <a:gd name="T53" fmla="*/ 8 h 211"/>
                <a:gd name="T54" fmla="*/ 83 w 124"/>
                <a:gd name="T55" fmla="*/ 27 h 211"/>
                <a:gd name="T56" fmla="*/ 72 w 124"/>
                <a:gd name="T57" fmla="*/ 41 h 211"/>
                <a:gd name="T58" fmla="*/ 63 w 124"/>
                <a:gd name="T59" fmla="*/ 51 h 211"/>
                <a:gd name="T60" fmla="*/ 59 w 124"/>
                <a:gd name="T61" fmla="*/ 51 h 211"/>
                <a:gd name="T62" fmla="*/ 49 w 124"/>
                <a:gd name="T63" fmla="*/ 58 h 211"/>
                <a:gd name="T64" fmla="*/ 45 w 124"/>
                <a:gd name="T65" fmla="*/ 64 h 211"/>
                <a:gd name="T66" fmla="*/ 23 w 124"/>
                <a:gd name="T67"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211">
                  <a:moveTo>
                    <a:pt x="23" y="67"/>
                  </a:moveTo>
                  <a:lnTo>
                    <a:pt x="20" y="109"/>
                  </a:lnTo>
                  <a:lnTo>
                    <a:pt x="9" y="135"/>
                  </a:lnTo>
                  <a:lnTo>
                    <a:pt x="0" y="160"/>
                  </a:lnTo>
                  <a:lnTo>
                    <a:pt x="0" y="178"/>
                  </a:lnTo>
                  <a:lnTo>
                    <a:pt x="3" y="194"/>
                  </a:lnTo>
                  <a:lnTo>
                    <a:pt x="14" y="208"/>
                  </a:lnTo>
                  <a:lnTo>
                    <a:pt x="23" y="209"/>
                  </a:lnTo>
                  <a:lnTo>
                    <a:pt x="31" y="209"/>
                  </a:lnTo>
                  <a:lnTo>
                    <a:pt x="40" y="211"/>
                  </a:lnTo>
                  <a:lnTo>
                    <a:pt x="45" y="200"/>
                  </a:lnTo>
                  <a:lnTo>
                    <a:pt x="49" y="172"/>
                  </a:lnTo>
                  <a:lnTo>
                    <a:pt x="63" y="154"/>
                  </a:lnTo>
                  <a:lnTo>
                    <a:pt x="66" y="126"/>
                  </a:lnTo>
                  <a:lnTo>
                    <a:pt x="72" y="115"/>
                  </a:lnTo>
                  <a:lnTo>
                    <a:pt x="79" y="107"/>
                  </a:lnTo>
                  <a:lnTo>
                    <a:pt x="83" y="87"/>
                  </a:lnTo>
                  <a:lnTo>
                    <a:pt x="93" y="75"/>
                  </a:lnTo>
                  <a:lnTo>
                    <a:pt x="99" y="65"/>
                  </a:lnTo>
                  <a:lnTo>
                    <a:pt x="105" y="58"/>
                  </a:lnTo>
                  <a:lnTo>
                    <a:pt x="105" y="53"/>
                  </a:lnTo>
                  <a:lnTo>
                    <a:pt x="119" y="42"/>
                  </a:lnTo>
                  <a:lnTo>
                    <a:pt x="120" y="24"/>
                  </a:lnTo>
                  <a:lnTo>
                    <a:pt x="124" y="13"/>
                  </a:lnTo>
                  <a:lnTo>
                    <a:pt x="111" y="8"/>
                  </a:lnTo>
                  <a:lnTo>
                    <a:pt x="103" y="0"/>
                  </a:lnTo>
                  <a:lnTo>
                    <a:pt x="93" y="8"/>
                  </a:lnTo>
                  <a:lnTo>
                    <a:pt x="83" y="27"/>
                  </a:lnTo>
                  <a:lnTo>
                    <a:pt x="72" y="41"/>
                  </a:lnTo>
                  <a:lnTo>
                    <a:pt x="63" y="51"/>
                  </a:lnTo>
                  <a:lnTo>
                    <a:pt x="59" y="51"/>
                  </a:lnTo>
                  <a:lnTo>
                    <a:pt x="49" y="58"/>
                  </a:lnTo>
                  <a:lnTo>
                    <a:pt x="45" y="64"/>
                  </a:lnTo>
                  <a:lnTo>
                    <a:pt x="23" y="67"/>
                  </a:lnTo>
                  <a:close/>
                </a:path>
              </a:pathLst>
            </a:custGeom>
            <a:solidFill>
              <a:srgbClr val="B2B2B2"/>
            </a:solidFill>
            <a:ln w="19050">
              <a:solidFill>
                <a:srgbClr val="000000"/>
              </a:solidFill>
              <a:prstDash val="solid"/>
              <a:round/>
              <a:headEnd/>
              <a:tailEnd/>
            </a:ln>
          </p:spPr>
          <p:txBody>
            <a:bodyPr/>
            <a:lstStyle/>
            <a:p>
              <a:endParaRPr lang="en-US"/>
            </a:p>
          </p:txBody>
        </p:sp>
        <p:sp>
          <p:nvSpPr>
            <p:cNvPr id="31" name="Freeform 30"/>
            <p:cNvSpPr>
              <a:spLocks/>
            </p:cNvSpPr>
            <p:nvPr/>
          </p:nvSpPr>
          <p:spPr bwMode="auto">
            <a:xfrm>
              <a:off x="1692275" y="2655888"/>
              <a:ext cx="2613025" cy="1084262"/>
            </a:xfrm>
            <a:custGeom>
              <a:avLst/>
              <a:gdLst>
                <a:gd name="T0" fmla="*/ 1545 w 1698"/>
                <a:gd name="T1" fmla="*/ 450 h 997"/>
                <a:gd name="T2" fmla="*/ 1495 w 1698"/>
                <a:gd name="T3" fmla="*/ 549 h 997"/>
                <a:gd name="T4" fmla="*/ 1573 w 1698"/>
                <a:gd name="T5" fmla="*/ 717 h 997"/>
                <a:gd name="T6" fmla="*/ 1532 w 1698"/>
                <a:gd name="T7" fmla="*/ 818 h 997"/>
                <a:gd name="T8" fmla="*/ 1446 w 1698"/>
                <a:gd name="T9" fmla="*/ 860 h 997"/>
                <a:gd name="T10" fmla="*/ 1458 w 1698"/>
                <a:gd name="T11" fmla="*/ 957 h 997"/>
                <a:gd name="T12" fmla="*/ 1424 w 1698"/>
                <a:gd name="T13" fmla="*/ 912 h 997"/>
                <a:gd name="T14" fmla="*/ 1314 w 1698"/>
                <a:gd name="T15" fmla="*/ 771 h 997"/>
                <a:gd name="T16" fmla="*/ 1155 w 1698"/>
                <a:gd name="T17" fmla="*/ 813 h 997"/>
                <a:gd name="T18" fmla="*/ 1062 w 1698"/>
                <a:gd name="T19" fmla="*/ 835 h 997"/>
                <a:gd name="T20" fmla="*/ 867 w 1698"/>
                <a:gd name="T21" fmla="*/ 683 h 997"/>
                <a:gd name="T22" fmla="*/ 681 w 1698"/>
                <a:gd name="T23" fmla="*/ 651 h 997"/>
                <a:gd name="T24" fmla="*/ 839 w 1698"/>
                <a:gd name="T25" fmla="*/ 742 h 997"/>
                <a:gd name="T26" fmla="*/ 625 w 1698"/>
                <a:gd name="T27" fmla="*/ 821 h 997"/>
                <a:gd name="T28" fmla="*/ 560 w 1698"/>
                <a:gd name="T29" fmla="*/ 723 h 997"/>
                <a:gd name="T30" fmla="*/ 471 w 1698"/>
                <a:gd name="T31" fmla="*/ 597 h 997"/>
                <a:gd name="T32" fmla="*/ 423 w 1698"/>
                <a:gd name="T33" fmla="*/ 529 h 997"/>
                <a:gd name="T34" fmla="*/ 400 w 1698"/>
                <a:gd name="T35" fmla="*/ 487 h 997"/>
                <a:gd name="T36" fmla="*/ 369 w 1698"/>
                <a:gd name="T37" fmla="*/ 462 h 997"/>
                <a:gd name="T38" fmla="*/ 353 w 1698"/>
                <a:gd name="T39" fmla="*/ 515 h 997"/>
                <a:gd name="T40" fmla="*/ 302 w 1698"/>
                <a:gd name="T41" fmla="*/ 430 h 997"/>
                <a:gd name="T42" fmla="*/ 257 w 1698"/>
                <a:gd name="T43" fmla="*/ 419 h 997"/>
                <a:gd name="T44" fmla="*/ 308 w 1698"/>
                <a:gd name="T45" fmla="*/ 485 h 997"/>
                <a:gd name="T46" fmla="*/ 293 w 1698"/>
                <a:gd name="T47" fmla="*/ 481 h 997"/>
                <a:gd name="T48" fmla="*/ 243 w 1698"/>
                <a:gd name="T49" fmla="*/ 442 h 997"/>
                <a:gd name="T50" fmla="*/ 189 w 1698"/>
                <a:gd name="T51" fmla="*/ 417 h 997"/>
                <a:gd name="T52" fmla="*/ 130 w 1698"/>
                <a:gd name="T53" fmla="*/ 459 h 997"/>
                <a:gd name="T54" fmla="*/ 119 w 1698"/>
                <a:gd name="T55" fmla="*/ 504 h 997"/>
                <a:gd name="T56" fmla="*/ 68 w 1698"/>
                <a:gd name="T57" fmla="*/ 529 h 997"/>
                <a:gd name="T58" fmla="*/ 6 w 1698"/>
                <a:gd name="T59" fmla="*/ 496 h 997"/>
                <a:gd name="T60" fmla="*/ 68 w 1698"/>
                <a:gd name="T61" fmla="*/ 425 h 997"/>
                <a:gd name="T62" fmla="*/ 87 w 1698"/>
                <a:gd name="T63" fmla="*/ 346 h 997"/>
                <a:gd name="T64" fmla="*/ 153 w 1698"/>
                <a:gd name="T65" fmla="*/ 323 h 997"/>
                <a:gd name="T66" fmla="*/ 217 w 1698"/>
                <a:gd name="T67" fmla="*/ 283 h 997"/>
                <a:gd name="T68" fmla="*/ 253 w 1698"/>
                <a:gd name="T69" fmla="*/ 222 h 997"/>
                <a:gd name="T70" fmla="*/ 322 w 1698"/>
                <a:gd name="T71" fmla="*/ 221 h 997"/>
                <a:gd name="T72" fmla="*/ 375 w 1698"/>
                <a:gd name="T73" fmla="*/ 187 h 997"/>
                <a:gd name="T74" fmla="*/ 348 w 1698"/>
                <a:gd name="T75" fmla="*/ 147 h 997"/>
                <a:gd name="T76" fmla="*/ 401 w 1698"/>
                <a:gd name="T77" fmla="*/ 111 h 997"/>
                <a:gd name="T78" fmla="*/ 338 w 1698"/>
                <a:gd name="T79" fmla="*/ 130 h 997"/>
                <a:gd name="T80" fmla="*/ 322 w 1698"/>
                <a:gd name="T81" fmla="*/ 184 h 997"/>
                <a:gd name="T82" fmla="*/ 268 w 1698"/>
                <a:gd name="T83" fmla="*/ 238 h 997"/>
                <a:gd name="T84" fmla="*/ 254 w 1698"/>
                <a:gd name="T85" fmla="*/ 192 h 997"/>
                <a:gd name="T86" fmla="*/ 220 w 1698"/>
                <a:gd name="T87" fmla="*/ 202 h 997"/>
                <a:gd name="T88" fmla="*/ 188 w 1698"/>
                <a:gd name="T89" fmla="*/ 184 h 997"/>
                <a:gd name="T90" fmla="*/ 197 w 1698"/>
                <a:gd name="T91" fmla="*/ 161 h 997"/>
                <a:gd name="T92" fmla="*/ 223 w 1698"/>
                <a:gd name="T93" fmla="*/ 130 h 997"/>
                <a:gd name="T94" fmla="*/ 268 w 1698"/>
                <a:gd name="T95" fmla="*/ 93 h 997"/>
                <a:gd name="T96" fmla="*/ 321 w 1698"/>
                <a:gd name="T97" fmla="*/ 35 h 997"/>
                <a:gd name="T98" fmla="*/ 400 w 1698"/>
                <a:gd name="T99" fmla="*/ 9 h 997"/>
                <a:gd name="T100" fmla="*/ 472 w 1698"/>
                <a:gd name="T101" fmla="*/ 28 h 997"/>
                <a:gd name="T102" fmla="*/ 472 w 1698"/>
                <a:gd name="T103" fmla="*/ 114 h 997"/>
                <a:gd name="T104" fmla="*/ 503 w 1698"/>
                <a:gd name="T105" fmla="*/ 153 h 997"/>
                <a:gd name="T106" fmla="*/ 543 w 1698"/>
                <a:gd name="T107" fmla="*/ 134 h 997"/>
                <a:gd name="T108" fmla="*/ 625 w 1698"/>
                <a:gd name="T109" fmla="*/ 105 h 997"/>
                <a:gd name="T110" fmla="*/ 805 w 1698"/>
                <a:gd name="T111" fmla="*/ 4 h 997"/>
                <a:gd name="T112" fmla="*/ 1065 w 1698"/>
                <a:gd name="T113" fmla="*/ 68 h 997"/>
                <a:gd name="T114" fmla="*/ 1388 w 1698"/>
                <a:gd name="T115" fmla="*/ 88 h 997"/>
                <a:gd name="T116" fmla="*/ 1600 w 1698"/>
                <a:gd name="T117" fmla="*/ 148 h 997"/>
                <a:gd name="T118" fmla="*/ 1662 w 1698"/>
                <a:gd name="T119" fmla="*/ 263 h 997"/>
                <a:gd name="T120" fmla="*/ 1549 w 1698"/>
                <a:gd name="T121" fmla="*/ 204 h 997"/>
                <a:gd name="T122" fmla="*/ 1435 w 1698"/>
                <a:gd name="T123" fmla="*/ 216 h 997"/>
                <a:gd name="T124" fmla="*/ 1563 w 1698"/>
                <a:gd name="T125" fmla="*/ 366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8" h="997">
                  <a:moveTo>
                    <a:pt x="1582" y="406"/>
                  </a:moveTo>
                  <a:lnTo>
                    <a:pt x="1566" y="434"/>
                  </a:lnTo>
                  <a:lnTo>
                    <a:pt x="1605" y="462"/>
                  </a:lnTo>
                  <a:lnTo>
                    <a:pt x="1619" y="490"/>
                  </a:lnTo>
                  <a:lnTo>
                    <a:pt x="1585" y="505"/>
                  </a:lnTo>
                  <a:lnTo>
                    <a:pt x="1576" y="478"/>
                  </a:lnTo>
                  <a:lnTo>
                    <a:pt x="1545" y="450"/>
                  </a:lnTo>
                  <a:lnTo>
                    <a:pt x="1535" y="420"/>
                  </a:lnTo>
                  <a:lnTo>
                    <a:pt x="1515" y="434"/>
                  </a:lnTo>
                  <a:lnTo>
                    <a:pt x="1495" y="447"/>
                  </a:lnTo>
                  <a:lnTo>
                    <a:pt x="1492" y="470"/>
                  </a:lnTo>
                  <a:lnTo>
                    <a:pt x="1514" y="495"/>
                  </a:lnTo>
                  <a:lnTo>
                    <a:pt x="1500" y="515"/>
                  </a:lnTo>
                  <a:lnTo>
                    <a:pt x="1495" y="549"/>
                  </a:lnTo>
                  <a:lnTo>
                    <a:pt x="1521" y="570"/>
                  </a:lnTo>
                  <a:lnTo>
                    <a:pt x="1551" y="577"/>
                  </a:lnTo>
                  <a:lnTo>
                    <a:pt x="1582" y="600"/>
                  </a:lnTo>
                  <a:lnTo>
                    <a:pt x="1608" y="631"/>
                  </a:lnTo>
                  <a:lnTo>
                    <a:pt x="1610" y="677"/>
                  </a:lnTo>
                  <a:lnTo>
                    <a:pt x="1600" y="699"/>
                  </a:lnTo>
                  <a:lnTo>
                    <a:pt x="1573" y="717"/>
                  </a:lnTo>
                  <a:lnTo>
                    <a:pt x="1538" y="727"/>
                  </a:lnTo>
                  <a:lnTo>
                    <a:pt x="1517" y="741"/>
                  </a:lnTo>
                  <a:lnTo>
                    <a:pt x="1504" y="733"/>
                  </a:lnTo>
                  <a:lnTo>
                    <a:pt x="1494" y="741"/>
                  </a:lnTo>
                  <a:lnTo>
                    <a:pt x="1491" y="775"/>
                  </a:lnTo>
                  <a:lnTo>
                    <a:pt x="1498" y="795"/>
                  </a:lnTo>
                  <a:lnTo>
                    <a:pt x="1532" y="818"/>
                  </a:lnTo>
                  <a:lnTo>
                    <a:pt x="1546" y="841"/>
                  </a:lnTo>
                  <a:lnTo>
                    <a:pt x="1557" y="855"/>
                  </a:lnTo>
                  <a:lnTo>
                    <a:pt x="1554" y="880"/>
                  </a:lnTo>
                  <a:lnTo>
                    <a:pt x="1532" y="900"/>
                  </a:lnTo>
                  <a:lnTo>
                    <a:pt x="1509" y="900"/>
                  </a:lnTo>
                  <a:lnTo>
                    <a:pt x="1472" y="870"/>
                  </a:lnTo>
                  <a:lnTo>
                    <a:pt x="1446" y="860"/>
                  </a:lnTo>
                  <a:lnTo>
                    <a:pt x="1435" y="853"/>
                  </a:lnTo>
                  <a:lnTo>
                    <a:pt x="1424" y="869"/>
                  </a:lnTo>
                  <a:lnTo>
                    <a:pt x="1427" y="891"/>
                  </a:lnTo>
                  <a:lnTo>
                    <a:pt x="1436" y="908"/>
                  </a:lnTo>
                  <a:lnTo>
                    <a:pt x="1443" y="934"/>
                  </a:lnTo>
                  <a:lnTo>
                    <a:pt x="1466" y="943"/>
                  </a:lnTo>
                  <a:lnTo>
                    <a:pt x="1458" y="957"/>
                  </a:lnTo>
                  <a:lnTo>
                    <a:pt x="1460" y="977"/>
                  </a:lnTo>
                  <a:lnTo>
                    <a:pt x="1467" y="997"/>
                  </a:lnTo>
                  <a:lnTo>
                    <a:pt x="1452" y="996"/>
                  </a:lnTo>
                  <a:lnTo>
                    <a:pt x="1435" y="972"/>
                  </a:lnTo>
                  <a:lnTo>
                    <a:pt x="1436" y="948"/>
                  </a:lnTo>
                  <a:lnTo>
                    <a:pt x="1430" y="940"/>
                  </a:lnTo>
                  <a:lnTo>
                    <a:pt x="1424" y="912"/>
                  </a:lnTo>
                  <a:lnTo>
                    <a:pt x="1416" y="904"/>
                  </a:lnTo>
                  <a:lnTo>
                    <a:pt x="1413" y="866"/>
                  </a:lnTo>
                  <a:lnTo>
                    <a:pt x="1402" y="841"/>
                  </a:lnTo>
                  <a:lnTo>
                    <a:pt x="1384" y="819"/>
                  </a:lnTo>
                  <a:lnTo>
                    <a:pt x="1350" y="807"/>
                  </a:lnTo>
                  <a:lnTo>
                    <a:pt x="1325" y="787"/>
                  </a:lnTo>
                  <a:lnTo>
                    <a:pt x="1314" y="771"/>
                  </a:lnTo>
                  <a:lnTo>
                    <a:pt x="1297" y="754"/>
                  </a:lnTo>
                  <a:lnTo>
                    <a:pt x="1271" y="716"/>
                  </a:lnTo>
                  <a:lnTo>
                    <a:pt x="1248" y="719"/>
                  </a:lnTo>
                  <a:lnTo>
                    <a:pt x="1217" y="737"/>
                  </a:lnTo>
                  <a:lnTo>
                    <a:pt x="1203" y="753"/>
                  </a:lnTo>
                  <a:lnTo>
                    <a:pt x="1175" y="782"/>
                  </a:lnTo>
                  <a:lnTo>
                    <a:pt x="1155" y="813"/>
                  </a:lnTo>
                  <a:lnTo>
                    <a:pt x="1147" y="824"/>
                  </a:lnTo>
                  <a:lnTo>
                    <a:pt x="1155" y="861"/>
                  </a:lnTo>
                  <a:lnTo>
                    <a:pt x="1153" y="897"/>
                  </a:lnTo>
                  <a:lnTo>
                    <a:pt x="1128" y="921"/>
                  </a:lnTo>
                  <a:lnTo>
                    <a:pt x="1114" y="923"/>
                  </a:lnTo>
                  <a:lnTo>
                    <a:pt x="1085" y="872"/>
                  </a:lnTo>
                  <a:lnTo>
                    <a:pt x="1062" y="835"/>
                  </a:lnTo>
                  <a:lnTo>
                    <a:pt x="1015" y="767"/>
                  </a:lnTo>
                  <a:lnTo>
                    <a:pt x="1014" y="741"/>
                  </a:lnTo>
                  <a:lnTo>
                    <a:pt x="1003" y="728"/>
                  </a:lnTo>
                  <a:lnTo>
                    <a:pt x="995" y="745"/>
                  </a:lnTo>
                  <a:lnTo>
                    <a:pt x="955" y="706"/>
                  </a:lnTo>
                  <a:lnTo>
                    <a:pt x="901" y="677"/>
                  </a:lnTo>
                  <a:lnTo>
                    <a:pt x="867" y="683"/>
                  </a:lnTo>
                  <a:lnTo>
                    <a:pt x="817" y="680"/>
                  </a:lnTo>
                  <a:lnTo>
                    <a:pt x="794" y="659"/>
                  </a:lnTo>
                  <a:lnTo>
                    <a:pt x="768" y="662"/>
                  </a:lnTo>
                  <a:lnTo>
                    <a:pt x="731" y="652"/>
                  </a:lnTo>
                  <a:lnTo>
                    <a:pt x="653" y="580"/>
                  </a:lnTo>
                  <a:lnTo>
                    <a:pt x="658" y="609"/>
                  </a:lnTo>
                  <a:lnTo>
                    <a:pt x="681" y="651"/>
                  </a:lnTo>
                  <a:lnTo>
                    <a:pt x="707" y="680"/>
                  </a:lnTo>
                  <a:lnTo>
                    <a:pt x="735" y="696"/>
                  </a:lnTo>
                  <a:lnTo>
                    <a:pt x="766" y="683"/>
                  </a:lnTo>
                  <a:lnTo>
                    <a:pt x="791" y="683"/>
                  </a:lnTo>
                  <a:lnTo>
                    <a:pt x="824" y="710"/>
                  </a:lnTo>
                  <a:lnTo>
                    <a:pt x="842" y="730"/>
                  </a:lnTo>
                  <a:lnTo>
                    <a:pt x="839" y="742"/>
                  </a:lnTo>
                  <a:lnTo>
                    <a:pt x="783" y="799"/>
                  </a:lnTo>
                  <a:lnTo>
                    <a:pt x="746" y="821"/>
                  </a:lnTo>
                  <a:lnTo>
                    <a:pt x="669" y="850"/>
                  </a:lnTo>
                  <a:lnTo>
                    <a:pt x="646" y="860"/>
                  </a:lnTo>
                  <a:lnTo>
                    <a:pt x="632" y="850"/>
                  </a:lnTo>
                  <a:lnTo>
                    <a:pt x="627" y="838"/>
                  </a:lnTo>
                  <a:lnTo>
                    <a:pt x="625" y="821"/>
                  </a:lnTo>
                  <a:lnTo>
                    <a:pt x="619" y="804"/>
                  </a:lnTo>
                  <a:lnTo>
                    <a:pt x="608" y="790"/>
                  </a:lnTo>
                  <a:lnTo>
                    <a:pt x="599" y="778"/>
                  </a:lnTo>
                  <a:lnTo>
                    <a:pt x="585" y="761"/>
                  </a:lnTo>
                  <a:lnTo>
                    <a:pt x="578" y="750"/>
                  </a:lnTo>
                  <a:lnTo>
                    <a:pt x="571" y="736"/>
                  </a:lnTo>
                  <a:lnTo>
                    <a:pt x="560" y="723"/>
                  </a:lnTo>
                  <a:lnTo>
                    <a:pt x="543" y="693"/>
                  </a:lnTo>
                  <a:lnTo>
                    <a:pt x="534" y="680"/>
                  </a:lnTo>
                  <a:lnTo>
                    <a:pt x="522" y="663"/>
                  </a:lnTo>
                  <a:lnTo>
                    <a:pt x="502" y="640"/>
                  </a:lnTo>
                  <a:lnTo>
                    <a:pt x="491" y="626"/>
                  </a:lnTo>
                  <a:lnTo>
                    <a:pt x="482" y="617"/>
                  </a:lnTo>
                  <a:lnTo>
                    <a:pt x="471" y="597"/>
                  </a:lnTo>
                  <a:lnTo>
                    <a:pt x="503" y="578"/>
                  </a:lnTo>
                  <a:lnTo>
                    <a:pt x="517" y="538"/>
                  </a:lnTo>
                  <a:lnTo>
                    <a:pt x="486" y="527"/>
                  </a:lnTo>
                  <a:lnTo>
                    <a:pt x="443" y="533"/>
                  </a:lnTo>
                  <a:lnTo>
                    <a:pt x="434" y="529"/>
                  </a:lnTo>
                  <a:lnTo>
                    <a:pt x="429" y="529"/>
                  </a:lnTo>
                  <a:lnTo>
                    <a:pt x="423" y="529"/>
                  </a:lnTo>
                  <a:lnTo>
                    <a:pt x="418" y="529"/>
                  </a:lnTo>
                  <a:lnTo>
                    <a:pt x="417" y="521"/>
                  </a:lnTo>
                  <a:lnTo>
                    <a:pt x="413" y="515"/>
                  </a:lnTo>
                  <a:lnTo>
                    <a:pt x="413" y="502"/>
                  </a:lnTo>
                  <a:lnTo>
                    <a:pt x="406" y="496"/>
                  </a:lnTo>
                  <a:lnTo>
                    <a:pt x="404" y="488"/>
                  </a:lnTo>
                  <a:lnTo>
                    <a:pt x="400" y="487"/>
                  </a:lnTo>
                  <a:lnTo>
                    <a:pt x="395" y="481"/>
                  </a:lnTo>
                  <a:lnTo>
                    <a:pt x="393" y="475"/>
                  </a:lnTo>
                  <a:lnTo>
                    <a:pt x="390" y="468"/>
                  </a:lnTo>
                  <a:lnTo>
                    <a:pt x="387" y="462"/>
                  </a:lnTo>
                  <a:lnTo>
                    <a:pt x="378" y="462"/>
                  </a:lnTo>
                  <a:lnTo>
                    <a:pt x="372" y="462"/>
                  </a:lnTo>
                  <a:lnTo>
                    <a:pt x="369" y="462"/>
                  </a:lnTo>
                  <a:lnTo>
                    <a:pt x="367" y="473"/>
                  </a:lnTo>
                  <a:lnTo>
                    <a:pt x="367" y="481"/>
                  </a:lnTo>
                  <a:lnTo>
                    <a:pt x="367" y="490"/>
                  </a:lnTo>
                  <a:lnTo>
                    <a:pt x="367" y="499"/>
                  </a:lnTo>
                  <a:lnTo>
                    <a:pt x="367" y="505"/>
                  </a:lnTo>
                  <a:lnTo>
                    <a:pt x="359" y="509"/>
                  </a:lnTo>
                  <a:lnTo>
                    <a:pt x="353" y="515"/>
                  </a:lnTo>
                  <a:lnTo>
                    <a:pt x="344" y="505"/>
                  </a:lnTo>
                  <a:lnTo>
                    <a:pt x="338" y="493"/>
                  </a:lnTo>
                  <a:lnTo>
                    <a:pt x="339" y="479"/>
                  </a:lnTo>
                  <a:lnTo>
                    <a:pt x="330" y="458"/>
                  </a:lnTo>
                  <a:lnTo>
                    <a:pt x="325" y="445"/>
                  </a:lnTo>
                  <a:lnTo>
                    <a:pt x="314" y="437"/>
                  </a:lnTo>
                  <a:lnTo>
                    <a:pt x="302" y="430"/>
                  </a:lnTo>
                  <a:lnTo>
                    <a:pt x="296" y="419"/>
                  </a:lnTo>
                  <a:lnTo>
                    <a:pt x="291" y="411"/>
                  </a:lnTo>
                  <a:lnTo>
                    <a:pt x="280" y="410"/>
                  </a:lnTo>
                  <a:lnTo>
                    <a:pt x="277" y="405"/>
                  </a:lnTo>
                  <a:lnTo>
                    <a:pt x="270" y="405"/>
                  </a:lnTo>
                  <a:lnTo>
                    <a:pt x="263" y="413"/>
                  </a:lnTo>
                  <a:lnTo>
                    <a:pt x="257" y="419"/>
                  </a:lnTo>
                  <a:lnTo>
                    <a:pt x="271" y="427"/>
                  </a:lnTo>
                  <a:lnTo>
                    <a:pt x="279" y="437"/>
                  </a:lnTo>
                  <a:lnTo>
                    <a:pt x="293" y="451"/>
                  </a:lnTo>
                  <a:lnTo>
                    <a:pt x="299" y="458"/>
                  </a:lnTo>
                  <a:lnTo>
                    <a:pt x="310" y="462"/>
                  </a:lnTo>
                  <a:lnTo>
                    <a:pt x="318" y="475"/>
                  </a:lnTo>
                  <a:lnTo>
                    <a:pt x="308" y="485"/>
                  </a:lnTo>
                  <a:lnTo>
                    <a:pt x="307" y="481"/>
                  </a:lnTo>
                  <a:lnTo>
                    <a:pt x="307" y="475"/>
                  </a:lnTo>
                  <a:lnTo>
                    <a:pt x="302" y="488"/>
                  </a:lnTo>
                  <a:lnTo>
                    <a:pt x="301" y="501"/>
                  </a:lnTo>
                  <a:lnTo>
                    <a:pt x="291" y="504"/>
                  </a:lnTo>
                  <a:lnTo>
                    <a:pt x="294" y="488"/>
                  </a:lnTo>
                  <a:lnTo>
                    <a:pt x="293" y="481"/>
                  </a:lnTo>
                  <a:lnTo>
                    <a:pt x="282" y="476"/>
                  </a:lnTo>
                  <a:lnTo>
                    <a:pt x="277" y="473"/>
                  </a:lnTo>
                  <a:lnTo>
                    <a:pt x="273" y="467"/>
                  </a:lnTo>
                  <a:lnTo>
                    <a:pt x="263" y="461"/>
                  </a:lnTo>
                  <a:lnTo>
                    <a:pt x="257" y="456"/>
                  </a:lnTo>
                  <a:lnTo>
                    <a:pt x="251" y="447"/>
                  </a:lnTo>
                  <a:lnTo>
                    <a:pt x="243" y="442"/>
                  </a:lnTo>
                  <a:lnTo>
                    <a:pt x="239" y="433"/>
                  </a:lnTo>
                  <a:lnTo>
                    <a:pt x="237" y="425"/>
                  </a:lnTo>
                  <a:lnTo>
                    <a:pt x="231" y="422"/>
                  </a:lnTo>
                  <a:lnTo>
                    <a:pt x="225" y="417"/>
                  </a:lnTo>
                  <a:lnTo>
                    <a:pt x="212" y="417"/>
                  </a:lnTo>
                  <a:lnTo>
                    <a:pt x="201" y="419"/>
                  </a:lnTo>
                  <a:lnTo>
                    <a:pt x="189" y="417"/>
                  </a:lnTo>
                  <a:lnTo>
                    <a:pt x="167" y="419"/>
                  </a:lnTo>
                  <a:lnTo>
                    <a:pt x="152" y="420"/>
                  </a:lnTo>
                  <a:lnTo>
                    <a:pt x="147" y="423"/>
                  </a:lnTo>
                  <a:lnTo>
                    <a:pt x="146" y="433"/>
                  </a:lnTo>
                  <a:lnTo>
                    <a:pt x="146" y="444"/>
                  </a:lnTo>
                  <a:lnTo>
                    <a:pt x="136" y="454"/>
                  </a:lnTo>
                  <a:lnTo>
                    <a:pt x="130" y="459"/>
                  </a:lnTo>
                  <a:lnTo>
                    <a:pt x="127" y="462"/>
                  </a:lnTo>
                  <a:lnTo>
                    <a:pt x="123" y="473"/>
                  </a:lnTo>
                  <a:lnTo>
                    <a:pt x="119" y="479"/>
                  </a:lnTo>
                  <a:lnTo>
                    <a:pt x="124" y="484"/>
                  </a:lnTo>
                  <a:lnTo>
                    <a:pt x="124" y="493"/>
                  </a:lnTo>
                  <a:lnTo>
                    <a:pt x="123" y="498"/>
                  </a:lnTo>
                  <a:lnTo>
                    <a:pt x="119" y="504"/>
                  </a:lnTo>
                  <a:lnTo>
                    <a:pt x="112" y="515"/>
                  </a:lnTo>
                  <a:lnTo>
                    <a:pt x="107" y="510"/>
                  </a:lnTo>
                  <a:lnTo>
                    <a:pt x="102" y="513"/>
                  </a:lnTo>
                  <a:lnTo>
                    <a:pt x="96" y="518"/>
                  </a:lnTo>
                  <a:lnTo>
                    <a:pt x="87" y="519"/>
                  </a:lnTo>
                  <a:lnTo>
                    <a:pt x="78" y="527"/>
                  </a:lnTo>
                  <a:lnTo>
                    <a:pt x="68" y="529"/>
                  </a:lnTo>
                  <a:lnTo>
                    <a:pt x="59" y="529"/>
                  </a:lnTo>
                  <a:lnTo>
                    <a:pt x="50" y="529"/>
                  </a:lnTo>
                  <a:lnTo>
                    <a:pt x="30" y="533"/>
                  </a:lnTo>
                  <a:lnTo>
                    <a:pt x="20" y="533"/>
                  </a:lnTo>
                  <a:lnTo>
                    <a:pt x="16" y="522"/>
                  </a:lnTo>
                  <a:lnTo>
                    <a:pt x="10" y="509"/>
                  </a:lnTo>
                  <a:lnTo>
                    <a:pt x="6" y="496"/>
                  </a:lnTo>
                  <a:lnTo>
                    <a:pt x="5" y="484"/>
                  </a:lnTo>
                  <a:lnTo>
                    <a:pt x="5" y="468"/>
                  </a:lnTo>
                  <a:lnTo>
                    <a:pt x="0" y="447"/>
                  </a:lnTo>
                  <a:lnTo>
                    <a:pt x="17" y="433"/>
                  </a:lnTo>
                  <a:lnTo>
                    <a:pt x="27" y="422"/>
                  </a:lnTo>
                  <a:lnTo>
                    <a:pt x="47" y="422"/>
                  </a:lnTo>
                  <a:lnTo>
                    <a:pt x="68" y="425"/>
                  </a:lnTo>
                  <a:lnTo>
                    <a:pt x="84" y="419"/>
                  </a:lnTo>
                  <a:lnTo>
                    <a:pt x="101" y="417"/>
                  </a:lnTo>
                  <a:lnTo>
                    <a:pt x="102" y="399"/>
                  </a:lnTo>
                  <a:lnTo>
                    <a:pt x="112" y="386"/>
                  </a:lnTo>
                  <a:lnTo>
                    <a:pt x="89" y="372"/>
                  </a:lnTo>
                  <a:lnTo>
                    <a:pt x="85" y="362"/>
                  </a:lnTo>
                  <a:lnTo>
                    <a:pt x="87" y="346"/>
                  </a:lnTo>
                  <a:lnTo>
                    <a:pt x="104" y="346"/>
                  </a:lnTo>
                  <a:lnTo>
                    <a:pt x="115" y="345"/>
                  </a:lnTo>
                  <a:lnTo>
                    <a:pt x="116" y="346"/>
                  </a:lnTo>
                  <a:lnTo>
                    <a:pt x="129" y="337"/>
                  </a:lnTo>
                  <a:lnTo>
                    <a:pt x="141" y="332"/>
                  </a:lnTo>
                  <a:lnTo>
                    <a:pt x="146" y="332"/>
                  </a:lnTo>
                  <a:lnTo>
                    <a:pt x="153" y="323"/>
                  </a:lnTo>
                  <a:lnTo>
                    <a:pt x="163" y="320"/>
                  </a:lnTo>
                  <a:lnTo>
                    <a:pt x="172" y="303"/>
                  </a:lnTo>
                  <a:lnTo>
                    <a:pt x="178" y="308"/>
                  </a:lnTo>
                  <a:lnTo>
                    <a:pt x="191" y="297"/>
                  </a:lnTo>
                  <a:lnTo>
                    <a:pt x="192" y="297"/>
                  </a:lnTo>
                  <a:lnTo>
                    <a:pt x="208" y="284"/>
                  </a:lnTo>
                  <a:lnTo>
                    <a:pt x="217" y="283"/>
                  </a:lnTo>
                  <a:lnTo>
                    <a:pt x="229" y="283"/>
                  </a:lnTo>
                  <a:lnTo>
                    <a:pt x="237" y="283"/>
                  </a:lnTo>
                  <a:lnTo>
                    <a:pt x="231" y="267"/>
                  </a:lnTo>
                  <a:lnTo>
                    <a:pt x="228" y="255"/>
                  </a:lnTo>
                  <a:lnTo>
                    <a:pt x="225" y="229"/>
                  </a:lnTo>
                  <a:lnTo>
                    <a:pt x="243" y="227"/>
                  </a:lnTo>
                  <a:lnTo>
                    <a:pt x="253" y="222"/>
                  </a:lnTo>
                  <a:lnTo>
                    <a:pt x="248" y="233"/>
                  </a:lnTo>
                  <a:lnTo>
                    <a:pt x="256" y="241"/>
                  </a:lnTo>
                  <a:lnTo>
                    <a:pt x="263" y="250"/>
                  </a:lnTo>
                  <a:lnTo>
                    <a:pt x="268" y="256"/>
                  </a:lnTo>
                  <a:lnTo>
                    <a:pt x="290" y="255"/>
                  </a:lnTo>
                  <a:lnTo>
                    <a:pt x="308" y="232"/>
                  </a:lnTo>
                  <a:lnTo>
                    <a:pt x="322" y="221"/>
                  </a:lnTo>
                  <a:lnTo>
                    <a:pt x="330" y="213"/>
                  </a:lnTo>
                  <a:lnTo>
                    <a:pt x="339" y="204"/>
                  </a:lnTo>
                  <a:lnTo>
                    <a:pt x="348" y="192"/>
                  </a:lnTo>
                  <a:lnTo>
                    <a:pt x="356" y="196"/>
                  </a:lnTo>
                  <a:lnTo>
                    <a:pt x="356" y="188"/>
                  </a:lnTo>
                  <a:lnTo>
                    <a:pt x="361" y="184"/>
                  </a:lnTo>
                  <a:lnTo>
                    <a:pt x="375" y="187"/>
                  </a:lnTo>
                  <a:lnTo>
                    <a:pt x="398" y="207"/>
                  </a:lnTo>
                  <a:lnTo>
                    <a:pt x="393" y="151"/>
                  </a:lnTo>
                  <a:lnTo>
                    <a:pt x="373" y="176"/>
                  </a:lnTo>
                  <a:lnTo>
                    <a:pt x="358" y="175"/>
                  </a:lnTo>
                  <a:lnTo>
                    <a:pt x="353" y="159"/>
                  </a:lnTo>
                  <a:lnTo>
                    <a:pt x="353" y="151"/>
                  </a:lnTo>
                  <a:lnTo>
                    <a:pt x="348" y="147"/>
                  </a:lnTo>
                  <a:lnTo>
                    <a:pt x="361" y="134"/>
                  </a:lnTo>
                  <a:lnTo>
                    <a:pt x="369" y="125"/>
                  </a:lnTo>
                  <a:lnTo>
                    <a:pt x="376" y="122"/>
                  </a:lnTo>
                  <a:lnTo>
                    <a:pt x="383" y="120"/>
                  </a:lnTo>
                  <a:lnTo>
                    <a:pt x="387" y="113"/>
                  </a:lnTo>
                  <a:lnTo>
                    <a:pt x="393" y="111"/>
                  </a:lnTo>
                  <a:lnTo>
                    <a:pt x="401" y="111"/>
                  </a:lnTo>
                  <a:lnTo>
                    <a:pt x="387" y="97"/>
                  </a:lnTo>
                  <a:lnTo>
                    <a:pt x="373" y="100"/>
                  </a:lnTo>
                  <a:lnTo>
                    <a:pt x="364" y="100"/>
                  </a:lnTo>
                  <a:lnTo>
                    <a:pt x="356" y="96"/>
                  </a:lnTo>
                  <a:lnTo>
                    <a:pt x="356" y="105"/>
                  </a:lnTo>
                  <a:lnTo>
                    <a:pt x="348" y="114"/>
                  </a:lnTo>
                  <a:lnTo>
                    <a:pt x="338" y="130"/>
                  </a:lnTo>
                  <a:lnTo>
                    <a:pt x="327" y="136"/>
                  </a:lnTo>
                  <a:lnTo>
                    <a:pt x="319" y="136"/>
                  </a:lnTo>
                  <a:lnTo>
                    <a:pt x="316" y="147"/>
                  </a:lnTo>
                  <a:lnTo>
                    <a:pt x="316" y="151"/>
                  </a:lnTo>
                  <a:lnTo>
                    <a:pt x="310" y="156"/>
                  </a:lnTo>
                  <a:lnTo>
                    <a:pt x="318" y="175"/>
                  </a:lnTo>
                  <a:lnTo>
                    <a:pt x="322" y="184"/>
                  </a:lnTo>
                  <a:lnTo>
                    <a:pt x="313" y="198"/>
                  </a:lnTo>
                  <a:lnTo>
                    <a:pt x="302" y="207"/>
                  </a:lnTo>
                  <a:lnTo>
                    <a:pt x="299" y="221"/>
                  </a:lnTo>
                  <a:lnTo>
                    <a:pt x="293" y="232"/>
                  </a:lnTo>
                  <a:lnTo>
                    <a:pt x="287" y="232"/>
                  </a:lnTo>
                  <a:lnTo>
                    <a:pt x="277" y="233"/>
                  </a:lnTo>
                  <a:lnTo>
                    <a:pt x="268" y="238"/>
                  </a:lnTo>
                  <a:lnTo>
                    <a:pt x="265" y="236"/>
                  </a:lnTo>
                  <a:lnTo>
                    <a:pt x="265" y="229"/>
                  </a:lnTo>
                  <a:lnTo>
                    <a:pt x="263" y="216"/>
                  </a:lnTo>
                  <a:lnTo>
                    <a:pt x="256" y="216"/>
                  </a:lnTo>
                  <a:lnTo>
                    <a:pt x="251" y="209"/>
                  </a:lnTo>
                  <a:lnTo>
                    <a:pt x="253" y="198"/>
                  </a:lnTo>
                  <a:lnTo>
                    <a:pt x="254" y="192"/>
                  </a:lnTo>
                  <a:lnTo>
                    <a:pt x="253" y="188"/>
                  </a:lnTo>
                  <a:lnTo>
                    <a:pt x="246" y="192"/>
                  </a:lnTo>
                  <a:lnTo>
                    <a:pt x="243" y="192"/>
                  </a:lnTo>
                  <a:lnTo>
                    <a:pt x="239" y="190"/>
                  </a:lnTo>
                  <a:lnTo>
                    <a:pt x="236" y="188"/>
                  </a:lnTo>
                  <a:lnTo>
                    <a:pt x="228" y="195"/>
                  </a:lnTo>
                  <a:lnTo>
                    <a:pt x="220" y="202"/>
                  </a:lnTo>
                  <a:lnTo>
                    <a:pt x="212" y="210"/>
                  </a:lnTo>
                  <a:lnTo>
                    <a:pt x="195" y="209"/>
                  </a:lnTo>
                  <a:lnTo>
                    <a:pt x="184" y="207"/>
                  </a:lnTo>
                  <a:lnTo>
                    <a:pt x="177" y="199"/>
                  </a:lnTo>
                  <a:lnTo>
                    <a:pt x="177" y="195"/>
                  </a:lnTo>
                  <a:lnTo>
                    <a:pt x="181" y="188"/>
                  </a:lnTo>
                  <a:lnTo>
                    <a:pt x="188" y="184"/>
                  </a:lnTo>
                  <a:lnTo>
                    <a:pt x="192" y="178"/>
                  </a:lnTo>
                  <a:lnTo>
                    <a:pt x="181" y="181"/>
                  </a:lnTo>
                  <a:lnTo>
                    <a:pt x="177" y="173"/>
                  </a:lnTo>
                  <a:lnTo>
                    <a:pt x="177" y="168"/>
                  </a:lnTo>
                  <a:lnTo>
                    <a:pt x="192" y="167"/>
                  </a:lnTo>
                  <a:lnTo>
                    <a:pt x="206" y="165"/>
                  </a:lnTo>
                  <a:lnTo>
                    <a:pt x="197" y="161"/>
                  </a:lnTo>
                  <a:lnTo>
                    <a:pt x="183" y="162"/>
                  </a:lnTo>
                  <a:lnTo>
                    <a:pt x="183" y="153"/>
                  </a:lnTo>
                  <a:lnTo>
                    <a:pt x="189" y="147"/>
                  </a:lnTo>
                  <a:lnTo>
                    <a:pt x="203" y="141"/>
                  </a:lnTo>
                  <a:lnTo>
                    <a:pt x="208" y="134"/>
                  </a:lnTo>
                  <a:lnTo>
                    <a:pt x="212" y="131"/>
                  </a:lnTo>
                  <a:lnTo>
                    <a:pt x="223" y="130"/>
                  </a:lnTo>
                  <a:lnTo>
                    <a:pt x="232" y="131"/>
                  </a:lnTo>
                  <a:lnTo>
                    <a:pt x="237" y="134"/>
                  </a:lnTo>
                  <a:lnTo>
                    <a:pt x="245" y="130"/>
                  </a:lnTo>
                  <a:lnTo>
                    <a:pt x="237" y="128"/>
                  </a:lnTo>
                  <a:lnTo>
                    <a:pt x="237" y="116"/>
                  </a:lnTo>
                  <a:lnTo>
                    <a:pt x="257" y="102"/>
                  </a:lnTo>
                  <a:lnTo>
                    <a:pt x="268" y="93"/>
                  </a:lnTo>
                  <a:lnTo>
                    <a:pt x="274" y="91"/>
                  </a:lnTo>
                  <a:lnTo>
                    <a:pt x="273" y="86"/>
                  </a:lnTo>
                  <a:lnTo>
                    <a:pt x="282" y="76"/>
                  </a:lnTo>
                  <a:lnTo>
                    <a:pt x="293" y="62"/>
                  </a:lnTo>
                  <a:lnTo>
                    <a:pt x="305" y="55"/>
                  </a:lnTo>
                  <a:lnTo>
                    <a:pt x="296" y="49"/>
                  </a:lnTo>
                  <a:lnTo>
                    <a:pt x="321" y="35"/>
                  </a:lnTo>
                  <a:lnTo>
                    <a:pt x="331" y="37"/>
                  </a:lnTo>
                  <a:lnTo>
                    <a:pt x="330" y="29"/>
                  </a:lnTo>
                  <a:lnTo>
                    <a:pt x="352" y="28"/>
                  </a:lnTo>
                  <a:lnTo>
                    <a:pt x="392" y="3"/>
                  </a:lnTo>
                  <a:lnTo>
                    <a:pt x="398" y="0"/>
                  </a:lnTo>
                  <a:lnTo>
                    <a:pt x="390" y="18"/>
                  </a:lnTo>
                  <a:lnTo>
                    <a:pt x="400" y="9"/>
                  </a:lnTo>
                  <a:lnTo>
                    <a:pt x="410" y="6"/>
                  </a:lnTo>
                  <a:lnTo>
                    <a:pt x="409" y="14"/>
                  </a:lnTo>
                  <a:lnTo>
                    <a:pt x="440" y="4"/>
                  </a:lnTo>
                  <a:lnTo>
                    <a:pt x="455" y="12"/>
                  </a:lnTo>
                  <a:lnTo>
                    <a:pt x="434" y="20"/>
                  </a:lnTo>
                  <a:lnTo>
                    <a:pt x="441" y="29"/>
                  </a:lnTo>
                  <a:lnTo>
                    <a:pt x="472" y="28"/>
                  </a:lnTo>
                  <a:lnTo>
                    <a:pt x="517" y="42"/>
                  </a:lnTo>
                  <a:lnTo>
                    <a:pt x="514" y="57"/>
                  </a:lnTo>
                  <a:lnTo>
                    <a:pt x="495" y="71"/>
                  </a:lnTo>
                  <a:lnTo>
                    <a:pt x="468" y="79"/>
                  </a:lnTo>
                  <a:lnTo>
                    <a:pt x="463" y="96"/>
                  </a:lnTo>
                  <a:lnTo>
                    <a:pt x="465" y="111"/>
                  </a:lnTo>
                  <a:lnTo>
                    <a:pt x="472" y="114"/>
                  </a:lnTo>
                  <a:lnTo>
                    <a:pt x="474" y="122"/>
                  </a:lnTo>
                  <a:lnTo>
                    <a:pt x="477" y="125"/>
                  </a:lnTo>
                  <a:lnTo>
                    <a:pt x="483" y="128"/>
                  </a:lnTo>
                  <a:lnTo>
                    <a:pt x="485" y="137"/>
                  </a:lnTo>
                  <a:lnTo>
                    <a:pt x="494" y="148"/>
                  </a:lnTo>
                  <a:lnTo>
                    <a:pt x="494" y="153"/>
                  </a:lnTo>
                  <a:lnTo>
                    <a:pt x="503" y="153"/>
                  </a:lnTo>
                  <a:lnTo>
                    <a:pt x="506" y="156"/>
                  </a:lnTo>
                  <a:lnTo>
                    <a:pt x="514" y="159"/>
                  </a:lnTo>
                  <a:lnTo>
                    <a:pt x="519" y="154"/>
                  </a:lnTo>
                  <a:lnTo>
                    <a:pt x="523" y="147"/>
                  </a:lnTo>
                  <a:lnTo>
                    <a:pt x="526" y="142"/>
                  </a:lnTo>
                  <a:lnTo>
                    <a:pt x="534" y="145"/>
                  </a:lnTo>
                  <a:lnTo>
                    <a:pt x="543" y="134"/>
                  </a:lnTo>
                  <a:lnTo>
                    <a:pt x="543" y="127"/>
                  </a:lnTo>
                  <a:lnTo>
                    <a:pt x="547" y="120"/>
                  </a:lnTo>
                  <a:lnTo>
                    <a:pt x="548" y="116"/>
                  </a:lnTo>
                  <a:lnTo>
                    <a:pt x="567" y="111"/>
                  </a:lnTo>
                  <a:lnTo>
                    <a:pt x="582" y="106"/>
                  </a:lnTo>
                  <a:lnTo>
                    <a:pt x="602" y="100"/>
                  </a:lnTo>
                  <a:lnTo>
                    <a:pt x="625" y="105"/>
                  </a:lnTo>
                  <a:lnTo>
                    <a:pt x="649" y="105"/>
                  </a:lnTo>
                  <a:lnTo>
                    <a:pt x="687" y="105"/>
                  </a:lnTo>
                  <a:lnTo>
                    <a:pt x="694" y="66"/>
                  </a:lnTo>
                  <a:lnTo>
                    <a:pt x="715" y="68"/>
                  </a:lnTo>
                  <a:lnTo>
                    <a:pt x="731" y="97"/>
                  </a:lnTo>
                  <a:lnTo>
                    <a:pt x="734" y="72"/>
                  </a:lnTo>
                  <a:lnTo>
                    <a:pt x="805" y="4"/>
                  </a:lnTo>
                  <a:lnTo>
                    <a:pt x="833" y="4"/>
                  </a:lnTo>
                  <a:lnTo>
                    <a:pt x="858" y="18"/>
                  </a:lnTo>
                  <a:lnTo>
                    <a:pt x="890" y="17"/>
                  </a:lnTo>
                  <a:lnTo>
                    <a:pt x="933" y="42"/>
                  </a:lnTo>
                  <a:lnTo>
                    <a:pt x="983" y="55"/>
                  </a:lnTo>
                  <a:lnTo>
                    <a:pt x="1019" y="52"/>
                  </a:lnTo>
                  <a:lnTo>
                    <a:pt x="1065" y="68"/>
                  </a:lnTo>
                  <a:lnTo>
                    <a:pt x="1104" y="68"/>
                  </a:lnTo>
                  <a:lnTo>
                    <a:pt x="1122" y="57"/>
                  </a:lnTo>
                  <a:lnTo>
                    <a:pt x="1166" y="57"/>
                  </a:lnTo>
                  <a:lnTo>
                    <a:pt x="1189" y="69"/>
                  </a:lnTo>
                  <a:lnTo>
                    <a:pt x="1248" y="69"/>
                  </a:lnTo>
                  <a:lnTo>
                    <a:pt x="1297" y="91"/>
                  </a:lnTo>
                  <a:lnTo>
                    <a:pt x="1388" y="88"/>
                  </a:lnTo>
                  <a:lnTo>
                    <a:pt x="1532" y="97"/>
                  </a:lnTo>
                  <a:lnTo>
                    <a:pt x="1602" y="127"/>
                  </a:lnTo>
                  <a:lnTo>
                    <a:pt x="1661" y="145"/>
                  </a:lnTo>
                  <a:lnTo>
                    <a:pt x="1698" y="161"/>
                  </a:lnTo>
                  <a:lnTo>
                    <a:pt x="1687" y="165"/>
                  </a:lnTo>
                  <a:lnTo>
                    <a:pt x="1661" y="153"/>
                  </a:lnTo>
                  <a:lnTo>
                    <a:pt x="1600" y="148"/>
                  </a:lnTo>
                  <a:lnTo>
                    <a:pt x="1617" y="161"/>
                  </a:lnTo>
                  <a:lnTo>
                    <a:pt x="1644" y="167"/>
                  </a:lnTo>
                  <a:lnTo>
                    <a:pt x="1636" y="187"/>
                  </a:lnTo>
                  <a:lnTo>
                    <a:pt x="1608" y="199"/>
                  </a:lnTo>
                  <a:lnTo>
                    <a:pt x="1599" y="219"/>
                  </a:lnTo>
                  <a:lnTo>
                    <a:pt x="1636" y="238"/>
                  </a:lnTo>
                  <a:lnTo>
                    <a:pt x="1662" y="263"/>
                  </a:lnTo>
                  <a:lnTo>
                    <a:pt x="1676" y="298"/>
                  </a:lnTo>
                  <a:lnTo>
                    <a:pt x="1659" y="301"/>
                  </a:lnTo>
                  <a:lnTo>
                    <a:pt x="1622" y="291"/>
                  </a:lnTo>
                  <a:lnTo>
                    <a:pt x="1583" y="264"/>
                  </a:lnTo>
                  <a:lnTo>
                    <a:pt x="1568" y="250"/>
                  </a:lnTo>
                  <a:lnTo>
                    <a:pt x="1559" y="232"/>
                  </a:lnTo>
                  <a:lnTo>
                    <a:pt x="1549" y="204"/>
                  </a:lnTo>
                  <a:lnTo>
                    <a:pt x="1534" y="195"/>
                  </a:lnTo>
                  <a:lnTo>
                    <a:pt x="1520" y="193"/>
                  </a:lnTo>
                  <a:lnTo>
                    <a:pt x="1508" y="196"/>
                  </a:lnTo>
                  <a:lnTo>
                    <a:pt x="1521" y="218"/>
                  </a:lnTo>
                  <a:lnTo>
                    <a:pt x="1484" y="221"/>
                  </a:lnTo>
                  <a:lnTo>
                    <a:pt x="1467" y="210"/>
                  </a:lnTo>
                  <a:lnTo>
                    <a:pt x="1435" y="216"/>
                  </a:lnTo>
                  <a:lnTo>
                    <a:pt x="1410" y="233"/>
                  </a:lnTo>
                  <a:lnTo>
                    <a:pt x="1410" y="243"/>
                  </a:lnTo>
                  <a:lnTo>
                    <a:pt x="1419" y="258"/>
                  </a:lnTo>
                  <a:lnTo>
                    <a:pt x="1458" y="263"/>
                  </a:lnTo>
                  <a:lnTo>
                    <a:pt x="1489" y="281"/>
                  </a:lnTo>
                  <a:lnTo>
                    <a:pt x="1542" y="332"/>
                  </a:lnTo>
                  <a:lnTo>
                    <a:pt x="1563" y="366"/>
                  </a:lnTo>
                  <a:lnTo>
                    <a:pt x="1586" y="406"/>
                  </a:lnTo>
                  <a:lnTo>
                    <a:pt x="1582" y="40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
            <p:cNvSpPr>
              <a:spLocks/>
            </p:cNvSpPr>
            <p:nvPr/>
          </p:nvSpPr>
          <p:spPr bwMode="auto">
            <a:xfrm>
              <a:off x="1692275" y="2655888"/>
              <a:ext cx="2613025" cy="1084262"/>
            </a:xfrm>
            <a:custGeom>
              <a:avLst/>
              <a:gdLst>
                <a:gd name="T0" fmla="*/ 1545 w 1698"/>
                <a:gd name="T1" fmla="*/ 450 h 997"/>
                <a:gd name="T2" fmla="*/ 1495 w 1698"/>
                <a:gd name="T3" fmla="*/ 549 h 997"/>
                <a:gd name="T4" fmla="*/ 1573 w 1698"/>
                <a:gd name="T5" fmla="*/ 717 h 997"/>
                <a:gd name="T6" fmla="*/ 1532 w 1698"/>
                <a:gd name="T7" fmla="*/ 818 h 997"/>
                <a:gd name="T8" fmla="*/ 1446 w 1698"/>
                <a:gd name="T9" fmla="*/ 860 h 997"/>
                <a:gd name="T10" fmla="*/ 1458 w 1698"/>
                <a:gd name="T11" fmla="*/ 957 h 997"/>
                <a:gd name="T12" fmla="*/ 1424 w 1698"/>
                <a:gd name="T13" fmla="*/ 912 h 997"/>
                <a:gd name="T14" fmla="*/ 1314 w 1698"/>
                <a:gd name="T15" fmla="*/ 771 h 997"/>
                <a:gd name="T16" fmla="*/ 1155 w 1698"/>
                <a:gd name="T17" fmla="*/ 813 h 997"/>
                <a:gd name="T18" fmla="*/ 1062 w 1698"/>
                <a:gd name="T19" fmla="*/ 835 h 997"/>
                <a:gd name="T20" fmla="*/ 867 w 1698"/>
                <a:gd name="T21" fmla="*/ 683 h 997"/>
                <a:gd name="T22" fmla="*/ 681 w 1698"/>
                <a:gd name="T23" fmla="*/ 651 h 997"/>
                <a:gd name="T24" fmla="*/ 839 w 1698"/>
                <a:gd name="T25" fmla="*/ 742 h 997"/>
                <a:gd name="T26" fmla="*/ 625 w 1698"/>
                <a:gd name="T27" fmla="*/ 821 h 997"/>
                <a:gd name="T28" fmla="*/ 560 w 1698"/>
                <a:gd name="T29" fmla="*/ 723 h 997"/>
                <a:gd name="T30" fmla="*/ 471 w 1698"/>
                <a:gd name="T31" fmla="*/ 597 h 997"/>
                <a:gd name="T32" fmla="*/ 423 w 1698"/>
                <a:gd name="T33" fmla="*/ 529 h 997"/>
                <a:gd name="T34" fmla="*/ 400 w 1698"/>
                <a:gd name="T35" fmla="*/ 487 h 997"/>
                <a:gd name="T36" fmla="*/ 369 w 1698"/>
                <a:gd name="T37" fmla="*/ 462 h 997"/>
                <a:gd name="T38" fmla="*/ 353 w 1698"/>
                <a:gd name="T39" fmla="*/ 515 h 997"/>
                <a:gd name="T40" fmla="*/ 302 w 1698"/>
                <a:gd name="T41" fmla="*/ 430 h 997"/>
                <a:gd name="T42" fmla="*/ 257 w 1698"/>
                <a:gd name="T43" fmla="*/ 419 h 997"/>
                <a:gd name="T44" fmla="*/ 308 w 1698"/>
                <a:gd name="T45" fmla="*/ 485 h 997"/>
                <a:gd name="T46" fmla="*/ 293 w 1698"/>
                <a:gd name="T47" fmla="*/ 481 h 997"/>
                <a:gd name="T48" fmla="*/ 243 w 1698"/>
                <a:gd name="T49" fmla="*/ 442 h 997"/>
                <a:gd name="T50" fmla="*/ 189 w 1698"/>
                <a:gd name="T51" fmla="*/ 417 h 997"/>
                <a:gd name="T52" fmla="*/ 130 w 1698"/>
                <a:gd name="T53" fmla="*/ 459 h 997"/>
                <a:gd name="T54" fmla="*/ 119 w 1698"/>
                <a:gd name="T55" fmla="*/ 504 h 997"/>
                <a:gd name="T56" fmla="*/ 68 w 1698"/>
                <a:gd name="T57" fmla="*/ 529 h 997"/>
                <a:gd name="T58" fmla="*/ 6 w 1698"/>
                <a:gd name="T59" fmla="*/ 496 h 997"/>
                <a:gd name="T60" fmla="*/ 68 w 1698"/>
                <a:gd name="T61" fmla="*/ 425 h 997"/>
                <a:gd name="T62" fmla="*/ 87 w 1698"/>
                <a:gd name="T63" fmla="*/ 346 h 997"/>
                <a:gd name="T64" fmla="*/ 153 w 1698"/>
                <a:gd name="T65" fmla="*/ 323 h 997"/>
                <a:gd name="T66" fmla="*/ 217 w 1698"/>
                <a:gd name="T67" fmla="*/ 283 h 997"/>
                <a:gd name="T68" fmla="*/ 253 w 1698"/>
                <a:gd name="T69" fmla="*/ 222 h 997"/>
                <a:gd name="T70" fmla="*/ 322 w 1698"/>
                <a:gd name="T71" fmla="*/ 221 h 997"/>
                <a:gd name="T72" fmla="*/ 375 w 1698"/>
                <a:gd name="T73" fmla="*/ 187 h 997"/>
                <a:gd name="T74" fmla="*/ 348 w 1698"/>
                <a:gd name="T75" fmla="*/ 147 h 997"/>
                <a:gd name="T76" fmla="*/ 401 w 1698"/>
                <a:gd name="T77" fmla="*/ 111 h 997"/>
                <a:gd name="T78" fmla="*/ 338 w 1698"/>
                <a:gd name="T79" fmla="*/ 130 h 997"/>
                <a:gd name="T80" fmla="*/ 322 w 1698"/>
                <a:gd name="T81" fmla="*/ 184 h 997"/>
                <a:gd name="T82" fmla="*/ 268 w 1698"/>
                <a:gd name="T83" fmla="*/ 238 h 997"/>
                <a:gd name="T84" fmla="*/ 254 w 1698"/>
                <a:gd name="T85" fmla="*/ 192 h 997"/>
                <a:gd name="T86" fmla="*/ 220 w 1698"/>
                <a:gd name="T87" fmla="*/ 202 h 997"/>
                <a:gd name="T88" fmla="*/ 188 w 1698"/>
                <a:gd name="T89" fmla="*/ 184 h 997"/>
                <a:gd name="T90" fmla="*/ 197 w 1698"/>
                <a:gd name="T91" fmla="*/ 161 h 997"/>
                <a:gd name="T92" fmla="*/ 223 w 1698"/>
                <a:gd name="T93" fmla="*/ 130 h 997"/>
                <a:gd name="T94" fmla="*/ 268 w 1698"/>
                <a:gd name="T95" fmla="*/ 93 h 997"/>
                <a:gd name="T96" fmla="*/ 321 w 1698"/>
                <a:gd name="T97" fmla="*/ 35 h 997"/>
                <a:gd name="T98" fmla="*/ 400 w 1698"/>
                <a:gd name="T99" fmla="*/ 9 h 997"/>
                <a:gd name="T100" fmla="*/ 472 w 1698"/>
                <a:gd name="T101" fmla="*/ 28 h 997"/>
                <a:gd name="T102" fmla="*/ 472 w 1698"/>
                <a:gd name="T103" fmla="*/ 114 h 997"/>
                <a:gd name="T104" fmla="*/ 503 w 1698"/>
                <a:gd name="T105" fmla="*/ 153 h 997"/>
                <a:gd name="T106" fmla="*/ 543 w 1698"/>
                <a:gd name="T107" fmla="*/ 134 h 997"/>
                <a:gd name="T108" fmla="*/ 625 w 1698"/>
                <a:gd name="T109" fmla="*/ 105 h 997"/>
                <a:gd name="T110" fmla="*/ 805 w 1698"/>
                <a:gd name="T111" fmla="*/ 4 h 997"/>
                <a:gd name="T112" fmla="*/ 1065 w 1698"/>
                <a:gd name="T113" fmla="*/ 68 h 997"/>
                <a:gd name="T114" fmla="*/ 1388 w 1698"/>
                <a:gd name="T115" fmla="*/ 88 h 997"/>
                <a:gd name="T116" fmla="*/ 1600 w 1698"/>
                <a:gd name="T117" fmla="*/ 148 h 997"/>
                <a:gd name="T118" fmla="*/ 1662 w 1698"/>
                <a:gd name="T119" fmla="*/ 263 h 997"/>
                <a:gd name="T120" fmla="*/ 1549 w 1698"/>
                <a:gd name="T121" fmla="*/ 204 h 997"/>
                <a:gd name="T122" fmla="*/ 1435 w 1698"/>
                <a:gd name="T123" fmla="*/ 216 h 997"/>
                <a:gd name="T124" fmla="*/ 1563 w 1698"/>
                <a:gd name="T125" fmla="*/ 366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8" h="997">
                  <a:moveTo>
                    <a:pt x="1582" y="406"/>
                  </a:moveTo>
                  <a:lnTo>
                    <a:pt x="1566" y="434"/>
                  </a:lnTo>
                  <a:lnTo>
                    <a:pt x="1605" y="462"/>
                  </a:lnTo>
                  <a:lnTo>
                    <a:pt x="1619" y="490"/>
                  </a:lnTo>
                  <a:lnTo>
                    <a:pt x="1585" y="505"/>
                  </a:lnTo>
                  <a:lnTo>
                    <a:pt x="1576" y="478"/>
                  </a:lnTo>
                  <a:lnTo>
                    <a:pt x="1545" y="450"/>
                  </a:lnTo>
                  <a:lnTo>
                    <a:pt x="1535" y="420"/>
                  </a:lnTo>
                  <a:lnTo>
                    <a:pt x="1515" y="434"/>
                  </a:lnTo>
                  <a:lnTo>
                    <a:pt x="1495" y="447"/>
                  </a:lnTo>
                  <a:lnTo>
                    <a:pt x="1492" y="470"/>
                  </a:lnTo>
                  <a:lnTo>
                    <a:pt x="1514" y="495"/>
                  </a:lnTo>
                  <a:lnTo>
                    <a:pt x="1500" y="515"/>
                  </a:lnTo>
                  <a:lnTo>
                    <a:pt x="1495" y="549"/>
                  </a:lnTo>
                  <a:lnTo>
                    <a:pt x="1521" y="570"/>
                  </a:lnTo>
                  <a:lnTo>
                    <a:pt x="1551" y="577"/>
                  </a:lnTo>
                  <a:lnTo>
                    <a:pt x="1582" y="600"/>
                  </a:lnTo>
                  <a:lnTo>
                    <a:pt x="1608" y="631"/>
                  </a:lnTo>
                  <a:lnTo>
                    <a:pt x="1610" y="677"/>
                  </a:lnTo>
                  <a:lnTo>
                    <a:pt x="1600" y="699"/>
                  </a:lnTo>
                  <a:lnTo>
                    <a:pt x="1573" y="717"/>
                  </a:lnTo>
                  <a:lnTo>
                    <a:pt x="1538" y="727"/>
                  </a:lnTo>
                  <a:lnTo>
                    <a:pt x="1517" y="741"/>
                  </a:lnTo>
                  <a:lnTo>
                    <a:pt x="1504" y="733"/>
                  </a:lnTo>
                  <a:lnTo>
                    <a:pt x="1494" y="741"/>
                  </a:lnTo>
                  <a:lnTo>
                    <a:pt x="1491" y="775"/>
                  </a:lnTo>
                  <a:lnTo>
                    <a:pt x="1498" y="795"/>
                  </a:lnTo>
                  <a:lnTo>
                    <a:pt x="1532" y="818"/>
                  </a:lnTo>
                  <a:lnTo>
                    <a:pt x="1546" y="841"/>
                  </a:lnTo>
                  <a:lnTo>
                    <a:pt x="1557" y="855"/>
                  </a:lnTo>
                  <a:lnTo>
                    <a:pt x="1554" y="880"/>
                  </a:lnTo>
                  <a:lnTo>
                    <a:pt x="1532" y="900"/>
                  </a:lnTo>
                  <a:lnTo>
                    <a:pt x="1509" y="900"/>
                  </a:lnTo>
                  <a:lnTo>
                    <a:pt x="1472" y="870"/>
                  </a:lnTo>
                  <a:lnTo>
                    <a:pt x="1446" y="860"/>
                  </a:lnTo>
                  <a:lnTo>
                    <a:pt x="1435" y="853"/>
                  </a:lnTo>
                  <a:lnTo>
                    <a:pt x="1424" y="869"/>
                  </a:lnTo>
                  <a:lnTo>
                    <a:pt x="1427" y="891"/>
                  </a:lnTo>
                  <a:lnTo>
                    <a:pt x="1436" y="908"/>
                  </a:lnTo>
                  <a:lnTo>
                    <a:pt x="1443" y="934"/>
                  </a:lnTo>
                  <a:lnTo>
                    <a:pt x="1466" y="943"/>
                  </a:lnTo>
                  <a:lnTo>
                    <a:pt x="1458" y="957"/>
                  </a:lnTo>
                  <a:lnTo>
                    <a:pt x="1460" y="977"/>
                  </a:lnTo>
                  <a:lnTo>
                    <a:pt x="1467" y="997"/>
                  </a:lnTo>
                  <a:lnTo>
                    <a:pt x="1452" y="996"/>
                  </a:lnTo>
                  <a:lnTo>
                    <a:pt x="1435" y="972"/>
                  </a:lnTo>
                  <a:lnTo>
                    <a:pt x="1436" y="948"/>
                  </a:lnTo>
                  <a:lnTo>
                    <a:pt x="1430" y="940"/>
                  </a:lnTo>
                  <a:lnTo>
                    <a:pt x="1424" y="912"/>
                  </a:lnTo>
                  <a:lnTo>
                    <a:pt x="1416" y="904"/>
                  </a:lnTo>
                  <a:lnTo>
                    <a:pt x="1413" y="866"/>
                  </a:lnTo>
                  <a:lnTo>
                    <a:pt x="1402" y="841"/>
                  </a:lnTo>
                  <a:lnTo>
                    <a:pt x="1384" y="819"/>
                  </a:lnTo>
                  <a:lnTo>
                    <a:pt x="1350" y="807"/>
                  </a:lnTo>
                  <a:lnTo>
                    <a:pt x="1325" y="787"/>
                  </a:lnTo>
                  <a:lnTo>
                    <a:pt x="1314" y="771"/>
                  </a:lnTo>
                  <a:lnTo>
                    <a:pt x="1297" y="754"/>
                  </a:lnTo>
                  <a:lnTo>
                    <a:pt x="1271" y="716"/>
                  </a:lnTo>
                  <a:lnTo>
                    <a:pt x="1248" y="719"/>
                  </a:lnTo>
                  <a:lnTo>
                    <a:pt x="1217" y="737"/>
                  </a:lnTo>
                  <a:lnTo>
                    <a:pt x="1203" y="753"/>
                  </a:lnTo>
                  <a:lnTo>
                    <a:pt x="1175" y="782"/>
                  </a:lnTo>
                  <a:lnTo>
                    <a:pt x="1155" y="813"/>
                  </a:lnTo>
                  <a:lnTo>
                    <a:pt x="1147" y="824"/>
                  </a:lnTo>
                  <a:lnTo>
                    <a:pt x="1155" y="861"/>
                  </a:lnTo>
                  <a:lnTo>
                    <a:pt x="1153" y="897"/>
                  </a:lnTo>
                  <a:lnTo>
                    <a:pt x="1128" y="921"/>
                  </a:lnTo>
                  <a:lnTo>
                    <a:pt x="1114" y="923"/>
                  </a:lnTo>
                  <a:lnTo>
                    <a:pt x="1085" y="872"/>
                  </a:lnTo>
                  <a:lnTo>
                    <a:pt x="1062" y="835"/>
                  </a:lnTo>
                  <a:lnTo>
                    <a:pt x="1015" y="767"/>
                  </a:lnTo>
                  <a:lnTo>
                    <a:pt x="1014" y="741"/>
                  </a:lnTo>
                  <a:lnTo>
                    <a:pt x="1003" y="728"/>
                  </a:lnTo>
                  <a:lnTo>
                    <a:pt x="995" y="745"/>
                  </a:lnTo>
                  <a:lnTo>
                    <a:pt x="955" y="706"/>
                  </a:lnTo>
                  <a:lnTo>
                    <a:pt x="901" y="677"/>
                  </a:lnTo>
                  <a:lnTo>
                    <a:pt x="867" y="683"/>
                  </a:lnTo>
                  <a:lnTo>
                    <a:pt x="817" y="680"/>
                  </a:lnTo>
                  <a:lnTo>
                    <a:pt x="794" y="659"/>
                  </a:lnTo>
                  <a:lnTo>
                    <a:pt x="768" y="662"/>
                  </a:lnTo>
                  <a:lnTo>
                    <a:pt x="731" y="652"/>
                  </a:lnTo>
                  <a:lnTo>
                    <a:pt x="653" y="580"/>
                  </a:lnTo>
                  <a:lnTo>
                    <a:pt x="658" y="609"/>
                  </a:lnTo>
                  <a:lnTo>
                    <a:pt x="681" y="651"/>
                  </a:lnTo>
                  <a:lnTo>
                    <a:pt x="707" y="680"/>
                  </a:lnTo>
                  <a:lnTo>
                    <a:pt x="735" y="696"/>
                  </a:lnTo>
                  <a:lnTo>
                    <a:pt x="766" y="683"/>
                  </a:lnTo>
                  <a:lnTo>
                    <a:pt x="791" y="683"/>
                  </a:lnTo>
                  <a:lnTo>
                    <a:pt x="824" y="710"/>
                  </a:lnTo>
                  <a:lnTo>
                    <a:pt x="842" y="730"/>
                  </a:lnTo>
                  <a:lnTo>
                    <a:pt x="839" y="742"/>
                  </a:lnTo>
                  <a:lnTo>
                    <a:pt x="783" y="799"/>
                  </a:lnTo>
                  <a:lnTo>
                    <a:pt x="746" y="821"/>
                  </a:lnTo>
                  <a:lnTo>
                    <a:pt x="669" y="850"/>
                  </a:lnTo>
                  <a:lnTo>
                    <a:pt x="646" y="860"/>
                  </a:lnTo>
                  <a:lnTo>
                    <a:pt x="632" y="850"/>
                  </a:lnTo>
                  <a:lnTo>
                    <a:pt x="627" y="838"/>
                  </a:lnTo>
                  <a:lnTo>
                    <a:pt x="625" y="821"/>
                  </a:lnTo>
                  <a:lnTo>
                    <a:pt x="619" y="804"/>
                  </a:lnTo>
                  <a:lnTo>
                    <a:pt x="608" y="790"/>
                  </a:lnTo>
                  <a:lnTo>
                    <a:pt x="599" y="778"/>
                  </a:lnTo>
                  <a:lnTo>
                    <a:pt x="585" y="761"/>
                  </a:lnTo>
                  <a:lnTo>
                    <a:pt x="578" y="750"/>
                  </a:lnTo>
                  <a:lnTo>
                    <a:pt x="571" y="736"/>
                  </a:lnTo>
                  <a:lnTo>
                    <a:pt x="560" y="723"/>
                  </a:lnTo>
                  <a:lnTo>
                    <a:pt x="543" y="693"/>
                  </a:lnTo>
                  <a:lnTo>
                    <a:pt x="534" y="680"/>
                  </a:lnTo>
                  <a:lnTo>
                    <a:pt x="522" y="663"/>
                  </a:lnTo>
                  <a:lnTo>
                    <a:pt x="502" y="640"/>
                  </a:lnTo>
                  <a:lnTo>
                    <a:pt x="491" y="626"/>
                  </a:lnTo>
                  <a:lnTo>
                    <a:pt x="482" y="617"/>
                  </a:lnTo>
                  <a:lnTo>
                    <a:pt x="471" y="597"/>
                  </a:lnTo>
                  <a:lnTo>
                    <a:pt x="503" y="578"/>
                  </a:lnTo>
                  <a:lnTo>
                    <a:pt x="517" y="538"/>
                  </a:lnTo>
                  <a:lnTo>
                    <a:pt x="486" y="527"/>
                  </a:lnTo>
                  <a:lnTo>
                    <a:pt x="443" y="533"/>
                  </a:lnTo>
                  <a:lnTo>
                    <a:pt x="434" y="529"/>
                  </a:lnTo>
                  <a:lnTo>
                    <a:pt x="429" y="529"/>
                  </a:lnTo>
                  <a:lnTo>
                    <a:pt x="423" y="529"/>
                  </a:lnTo>
                  <a:lnTo>
                    <a:pt x="418" y="529"/>
                  </a:lnTo>
                  <a:lnTo>
                    <a:pt x="417" y="521"/>
                  </a:lnTo>
                  <a:lnTo>
                    <a:pt x="413" y="515"/>
                  </a:lnTo>
                  <a:lnTo>
                    <a:pt x="413" y="502"/>
                  </a:lnTo>
                  <a:lnTo>
                    <a:pt x="406" y="496"/>
                  </a:lnTo>
                  <a:lnTo>
                    <a:pt x="404" y="488"/>
                  </a:lnTo>
                  <a:lnTo>
                    <a:pt x="400" y="487"/>
                  </a:lnTo>
                  <a:lnTo>
                    <a:pt x="395" y="481"/>
                  </a:lnTo>
                  <a:lnTo>
                    <a:pt x="393" y="475"/>
                  </a:lnTo>
                  <a:lnTo>
                    <a:pt x="390" y="468"/>
                  </a:lnTo>
                  <a:lnTo>
                    <a:pt x="387" y="462"/>
                  </a:lnTo>
                  <a:lnTo>
                    <a:pt x="378" y="462"/>
                  </a:lnTo>
                  <a:lnTo>
                    <a:pt x="372" y="462"/>
                  </a:lnTo>
                  <a:lnTo>
                    <a:pt x="369" y="462"/>
                  </a:lnTo>
                  <a:lnTo>
                    <a:pt x="367" y="473"/>
                  </a:lnTo>
                  <a:lnTo>
                    <a:pt x="367" y="481"/>
                  </a:lnTo>
                  <a:lnTo>
                    <a:pt x="367" y="490"/>
                  </a:lnTo>
                  <a:lnTo>
                    <a:pt x="367" y="499"/>
                  </a:lnTo>
                  <a:lnTo>
                    <a:pt x="367" y="505"/>
                  </a:lnTo>
                  <a:lnTo>
                    <a:pt x="359" y="509"/>
                  </a:lnTo>
                  <a:lnTo>
                    <a:pt x="353" y="515"/>
                  </a:lnTo>
                  <a:lnTo>
                    <a:pt x="344" y="505"/>
                  </a:lnTo>
                  <a:lnTo>
                    <a:pt x="338" y="493"/>
                  </a:lnTo>
                  <a:lnTo>
                    <a:pt x="339" y="479"/>
                  </a:lnTo>
                  <a:lnTo>
                    <a:pt x="330" y="458"/>
                  </a:lnTo>
                  <a:lnTo>
                    <a:pt x="325" y="445"/>
                  </a:lnTo>
                  <a:lnTo>
                    <a:pt x="314" y="437"/>
                  </a:lnTo>
                  <a:lnTo>
                    <a:pt x="302" y="430"/>
                  </a:lnTo>
                  <a:lnTo>
                    <a:pt x="296" y="419"/>
                  </a:lnTo>
                  <a:lnTo>
                    <a:pt x="291" y="411"/>
                  </a:lnTo>
                  <a:lnTo>
                    <a:pt x="280" y="410"/>
                  </a:lnTo>
                  <a:lnTo>
                    <a:pt x="277" y="405"/>
                  </a:lnTo>
                  <a:lnTo>
                    <a:pt x="270" y="405"/>
                  </a:lnTo>
                  <a:lnTo>
                    <a:pt x="263" y="413"/>
                  </a:lnTo>
                  <a:lnTo>
                    <a:pt x="257" y="419"/>
                  </a:lnTo>
                  <a:lnTo>
                    <a:pt x="271" y="427"/>
                  </a:lnTo>
                  <a:lnTo>
                    <a:pt x="279" y="437"/>
                  </a:lnTo>
                  <a:lnTo>
                    <a:pt x="293" y="451"/>
                  </a:lnTo>
                  <a:lnTo>
                    <a:pt x="299" y="458"/>
                  </a:lnTo>
                  <a:lnTo>
                    <a:pt x="310" y="462"/>
                  </a:lnTo>
                  <a:lnTo>
                    <a:pt x="318" y="475"/>
                  </a:lnTo>
                  <a:lnTo>
                    <a:pt x="308" y="485"/>
                  </a:lnTo>
                  <a:lnTo>
                    <a:pt x="307" y="481"/>
                  </a:lnTo>
                  <a:lnTo>
                    <a:pt x="307" y="475"/>
                  </a:lnTo>
                  <a:lnTo>
                    <a:pt x="302" y="488"/>
                  </a:lnTo>
                  <a:lnTo>
                    <a:pt x="301" y="501"/>
                  </a:lnTo>
                  <a:lnTo>
                    <a:pt x="291" y="504"/>
                  </a:lnTo>
                  <a:lnTo>
                    <a:pt x="294" y="488"/>
                  </a:lnTo>
                  <a:lnTo>
                    <a:pt x="293" y="481"/>
                  </a:lnTo>
                  <a:lnTo>
                    <a:pt x="282" y="476"/>
                  </a:lnTo>
                  <a:lnTo>
                    <a:pt x="277" y="473"/>
                  </a:lnTo>
                  <a:lnTo>
                    <a:pt x="273" y="467"/>
                  </a:lnTo>
                  <a:lnTo>
                    <a:pt x="263" y="461"/>
                  </a:lnTo>
                  <a:lnTo>
                    <a:pt x="257" y="456"/>
                  </a:lnTo>
                  <a:lnTo>
                    <a:pt x="251" y="447"/>
                  </a:lnTo>
                  <a:lnTo>
                    <a:pt x="243" y="442"/>
                  </a:lnTo>
                  <a:lnTo>
                    <a:pt x="239" y="433"/>
                  </a:lnTo>
                  <a:lnTo>
                    <a:pt x="237" y="425"/>
                  </a:lnTo>
                  <a:lnTo>
                    <a:pt x="231" y="422"/>
                  </a:lnTo>
                  <a:lnTo>
                    <a:pt x="225" y="417"/>
                  </a:lnTo>
                  <a:lnTo>
                    <a:pt x="212" y="417"/>
                  </a:lnTo>
                  <a:lnTo>
                    <a:pt x="201" y="419"/>
                  </a:lnTo>
                  <a:lnTo>
                    <a:pt x="189" y="417"/>
                  </a:lnTo>
                  <a:lnTo>
                    <a:pt x="167" y="419"/>
                  </a:lnTo>
                  <a:lnTo>
                    <a:pt x="152" y="420"/>
                  </a:lnTo>
                  <a:lnTo>
                    <a:pt x="147" y="423"/>
                  </a:lnTo>
                  <a:lnTo>
                    <a:pt x="146" y="433"/>
                  </a:lnTo>
                  <a:lnTo>
                    <a:pt x="146" y="444"/>
                  </a:lnTo>
                  <a:lnTo>
                    <a:pt x="136" y="454"/>
                  </a:lnTo>
                  <a:lnTo>
                    <a:pt x="130" y="459"/>
                  </a:lnTo>
                  <a:lnTo>
                    <a:pt x="127" y="462"/>
                  </a:lnTo>
                  <a:lnTo>
                    <a:pt x="123" y="473"/>
                  </a:lnTo>
                  <a:lnTo>
                    <a:pt x="119" y="479"/>
                  </a:lnTo>
                  <a:lnTo>
                    <a:pt x="124" y="484"/>
                  </a:lnTo>
                  <a:lnTo>
                    <a:pt x="124" y="493"/>
                  </a:lnTo>
                  <a:lnTo>
                    <a:pt x="123" y="498"/>
                  </a:lnTo>
                  <a:lnTo>
                    <a:pt x="119" y="504"/>
                  </a:lnTo>
                  <a:lnTo>
                    <a:pt x="112" y="515"/>
                  </a:lnTo>
                  <a:lnTo>
                    <a:pt x="107" y="510"/>
                  </a:lnTo>
                  <a:lnTo>
                    <a:pt x="102" y="513"/>
                  </a:lnTo>
                  <a:lnTo>
                    <a:pt x="96" y="518"/>
                  </a:lnTo>
                  <a:lnTo>
                    <a:pt x="87" y="519"/>
                  </a:lnTo>
                  <a:lnTo>
                    <a:pt x="78" y="527"/>
                  </a:lnTo>
                  <a:lnTo>
                    <a:pt x="68" y="529"/>
                  </a:lnTo>
                  <a:lnTo>
                    <a:pt x="59" y="529"/>
                  </a:lnTo>
                  <a:lnTo>
                    <a:pt x="50" y="529"/>
                  </a:lnTo>
                  <a:lnTo>
                    <a:pt x="30" y="533"/>
                  </a:lnTo>
                  <a:lnTo>
                    <a:pt x="20" y="533"/>
                  </a:lnTo>
                  <a:lnTo>
                    <a:pt x="16" y="522"/>
                  </a:lnTo>
                  <a:lnTo>
                    <a:pt x="10" y="509"/>
                  </a:lnTo>
                  <a:lnTo>
                    <a:pt x="6" y="496"/>
                  </a:lnTo>
                  <a:lnTo>
                    <a:pt x="5" y="484"/>
                  </a:lnTo>
                  <a:lnTo>
                    <a:pt x="5" y="468"/>
                  </a:lnTo>
                  <a:lnTo>
                    <a:pt x="0" y="447"/>
                  </a:lnTo>
                  <a:lnTo>
                    <a:pt x="17" y="433"/>
                  </a:lnTo>
                  <a:lnTo>
                    <a:pt x="27" y="422"/>
                  </a:lnTo>
                  <a:lnTo>
                    <a:pt x="47" y="422"/>
                  </a:lnTo>
                  <a:lnTo>
                    <a:pt x="68" y="425"/>
                  </a:lnTo>
                  <a:lnTo>
                    <a:pt x="84" y="419"/>
                  </a:lnTo>
                  <a:lnTo>
                    <a:pt x="101" y="417"/>
                  </a:lnTo>
                  <a:lnTo>
                    <a:pt x="102" y="399"/>
                  </a:lnTo>
                  <a:lnTo>
                    <a:pt x="112" y="386"/>
                  </a:lnTo>
                  <a:lnTo>
                    <a:pt x="89" y="372"/>
                  </a:lnTo>
                  <a:lnTo>
                    <a:pt x="85" y="362"/>
                  </a:lnTo>
                  <a:lnTo>
                    <a:pt x="87" y="346"/>
                  </a:lnTo>
                  <a:lnTo>
                    <a:pt x="104" y="346"/>
                  </a:lnTo>
                  <a:lnTo>
                    <a:pt x="115" y="345"/>
                  </a:lnTo>
                  <a:lnTo>
                    <a:pt x="116" y="346"/>
                  </a:lnTo>
                  <a:lnTo>
                    <a:pt x="129" y="337"/>
                  </a:lnTo>
                  <a:lnTo>
                    <a:pt x="141" y="332"/>
                  </a:lnTo>
                  <a:lnTo>
                    <a:pt x="146" y="332"/>
                  </a:lnTo>
                  <a:lnTo>
                    <a:pt x="153" y="323"/>
                  </a:lnTo>
                  <a:lnTo>
                    <a:pt x="163" y="320"/>
                  </a:lnTo>
                  <a:lnTo>
                    <a:pt x="172" y="303"/>
                  </a:lnTo>
                  <a:lnTo>
                    <a:pt x="178" y="308"/>
                  </a:lnTo>
                  <a:lnTo>
                    <a:pt x="191" y="297"/>
                  </a:lnTo>
                  <a:lnTo>
                    <a:pt x="192" y="297"/>
                  </a:lnTo>
                  <a:lnTo>
                    <a:pt x="208" y="284"/>
                  </a:lnTo>
                  <a:lnTo>
                    <a:pt x="217" y="283"/>
                  </a:lnTo>
                  <a:lnTo>
                    <a:pt x="229" y="283"/>
                  </a:lnTo>
                  <a:lnTo>
                    <a:pt x="237" y="283"/>
                  </a:lnTo>
                  <a:lnTo>
                    <a:pt x="231" y="267"/>
                  </a:lnTo>
                  <a:lnTo>
                    <a:pt x="228" y="255"/>
                  </a:lnTo>
                  <a:lnTo>
                    <a:pt x="225" y="229"/>
                  </a:lnTo>
                  <a:lnTo>
                    <a:pt x="243" y="227"/>
                  </a:lnTo>
                  <a:lnTo>
                    <a:pt x="253" y="222"/>
                  </a:lnTo>
                  <a:lnTo>
                    <a:pt x="248" y="233"/>
                  </a:lnTo>
                  <a:lnTo>
                    <a:pt x="256" y="241"/>
                  </a:lnTo>
                  <a:lnTo>
                    <a:pt x="263" y="250"/>
                  </a:lnTo>
                  <a:lnTo>
                    <a:pt x="268" y="256"/>
                  </a:lnTo>
                  <a:lnTo>
                    <a:pt x="290" y="255"/>
                  </a:lnTo>
                  <a:lnTo>
                    <a:pt x="308" y="232"/>
                  </a:lnTo>
                  <a:lnTo>
                    <a:pt x="322" y="221"/>
                  </a:lnTo>
                  <a:lnTo>
                    <a:pt x="330" y="213"/>
                  </a:lnTo>
                  <a:lnTo>
                    <a:pt x="339" y="204"/>
                  </a:lnTo>
                  <a:lnTo>
                    <a:pt x="348" y="192"/>
                  </a:lnTo>
                  <a:lnTo>
                    <a:pt x="356" y="196"/>
                  </a:lnTo>
                  <a:lnTo>
                    <a:pt x="356" y="188"/>
                  </a:lnTo>
                  <a:lnTo>
                    <a:pt x="361" y="184"/>
                  </a:lnTo>
                  <a:lnTo>
                    <a:pt x="375" y="187"/>
                  </a:lnTo>
                  <a:lnTo>
                    <a:pt x="398" y="207"/>
                  </a:lnTo>
                  <a:lnTo>
                    <a:pt x="393" y="151"/>
                  </a:lnTo>
                  <a:lnTo>
                    <a:pt x="373" y="176"/>
                  </a:lnTo>
                  <a:lnTo>
                    <a:pt x="358" y="175"/>
                  </a:lnTo>
                  <a:lnTo>
                    <a:pt x="353" y="159"/>
                  </a:lnTo>
                  <a:lnTo>
                    <a:pt x="353" y="151"/>
                  </a:lnTo>
                  <a:lnTo>
                    <a:pt x="348" y="147"/>
                  </a:lnTo>
                  <a:lnTo>
                    <a:pt x="361" y="134"/>
                  </a:lnTo>
                  <a:lnTo>
                    <a:pt x="369" y="125"/>
                  </a:lnTo>
                  <a:lnTo>
                    <a:pt x="376" y="122"/>
                  </a:lnTo>
                  <a:lnTo>
                    <a:pt x="383" y="120"/>
                  </a:lnTo>
                  <a:lnTo>
                    <a:pt x="387" y="113"/>
                  </a:lnTo>
                  <a:lnTo>
                    <a:pt x="393" y="111"/>
                  </a:lnTo>
                  <a:lnTo>
                    <a:pt x="401" y="111"/>
                  </a:lnTo>
                  <a:lnTo>
                    <a:pt x="387" y="97"/>
                  </a:lnTo>
                  <a:lnTo>
                    <a:pt x="373" y="100"/>
                  </a:lnTo>
                  <a:lnTo>
                    <a:pt x="364" y="100"/>
                  </a:lnTo>
                  <a:lnTo>
                    <a:pt x="356" y="96"/>
                  </a:lnTo>
                  <a:lnTo>
                    <a:pt x="356" y="105"/>
                  </a:lnTo>
                  <a:lnTo>
                    <a:pt x="348" y="114"/>
                  </a:lnTo>
                  <a:lnTo>
                    <a:pt x="338" y="130"/>
                  </a:lnTo>
                  <a:lnTo>
                    <a:pt x="327" y="136"/>
                  </a:lnTo>
                  <a:lnTo>
                    <a:pt x="319" y="136"/>
                  </a:lnTo>
                  <a:lnTo>
                    <a:pt x="316" y="147"/>
                  </a:lnTo>
                  <a:lnTo>
                    <a:pt x="316" y="151"/>
                  </a:lnTo>
                  <a:lnTo>
                    <a:pt x="310" y="156"/>
                  </a:lnTo>
                  <a:lnTo>
                    <a:pt x="318" y="175"/>
                  </a:lnTo>
                  <a:lnTo>
                    <a:pt x="322" y="184"/>
                  </a:lnTo>
                  <a:lnTo>
                    <a:pt x="313" y="198"/>
                  </a:lnTo>
                  <a:lnTo>
                    <a:pt x="302" y="207"/>
                  </a:lnTo>
                  <a:lnTo>
                    <a:pt x="299" y="221"/>
                  </a:lnTo>
                  <a:lnTo>
                    <a:pt x="293" y="232"/>
                  </a:lnTo>
                  <a:lnTo>
                    <a:pt x="287" y="232"/>
                  </a:lnTo>
                  <a:lnTo>
                    <a:pt x="277" y="233"/>
                  </a:lnTo>
                  <a:lnTo>
                    <a:pt x="268" y="238"/>
                  </a:lnTo>
                  <a:lnTo>
                    <a:pt x="265" y="236"/>
                  </a:lnTo>
                  <a:lnTo>
                    <a:pt x="265" y="229"/>
                  </a:lnTo>
                  <a:lnTo>
                    <a:pt x="263" y="216"/>
                  </a:lnTo>
                  <a:lnTo>
                    <a:pt x="256" y="216"/>
                  </a:lnTo>
                  <a:lnTo>
                    <a:pt x="251" y="209"/>
                  </a:lnTo>
                  <a:lnTo>
                    <a:pt x="253" y="198"/>
                  </a:lnTo>
                  <a:lnTo>
                    <a:pt x="254" y="192"/>
                  </a:lnTo>
                  <a:lnTo>
                    <a:pt x="253" y="188"/>
                  </a:lnTo>
                  <a:lnTo>
                    <a:pt x="246" y="192"/>
                  </a:lnTo>
                  <a:lnTo>
                    <a:pt x="243" y="192"/>
                  </a:lnTo>
                  <a:lnTo>
                    <a:pt x="239" y="190"/>
                  </a:lnTo>
                  <a:lnTo>
                    <a:pt x="236" y="188"/>
                  </a:lnTo>
                  <a:lnTo>
                    <a:pt x="228" y="195"/>
                  </a:lnTo>
                  <a:lnTo>
                    <a:pt x="220" y="202"/>
                  </a:lnTo>
                  <a:lnTo>
                    <a:pt x="212" y="210"/>
                  </a:lnTo>
                  <a:lnTo>
                    <a:pt x="195" y="209"/>
                  </a:lnTo>
                  <a:lnTo>
                    <a:pt x="184" y="207"/>
                  </a:lnTo>
                  <a:lnTo>
                    <a:pt x="177" y="199"/>
                  </a:lnTo>
                  <a:lnTo>
                    <a:pt x="177" y="195"/>
                  </a:lnTo>
                  <a:lnTo>
                    <a:pt x="181" y="188"/>
                  </a:lnTo>
                  <a:lnTo>
                    <a:pt x="188" y="184"/>
                  </a:lnTo>
                  <a:lnTo>
                    <a:pt x="192" y="178"/>
                  </a:lnTo>
                  <a:lnTo>
                    <a:pt x="181" y="181"/>
                  </a:lnTo>
                  <a:lnTo>
                    <a:pt x="177" y="173"/>
                  </a:lnTo>
                  <a:lnTo>
                    <a:pt x="177" y="168"/>
                  </a:lnTo>
                  <a:lnTo>
                    <a:pt x="192" y="167"/>
                  </a:lnTo>
                  <a:lnTo>
                    <a:pt x="206" y="165"/>
                  </a:lnTo>
                  <a:lnTo>
                    <a:pt x="197" y="161"/>
                  </a:lnTo>
                  <a:lnTo>
                    <a:pt x="183" y="162"/>
                  </a:lnTo>
                  <a:lnTo>
                    <a:pt x="183" y="153"/>
                  </a:lnTo>
                  <a:lnTo>
                    <a:pt x="189" y="147"/>
                  </a:lnTo>
                  <a:lnTo>
                    <a:pt x="203" y="141"/>
                  </a:lnTo>
                  <a:lnTo>
                    <a:pt x="208" y="134"/>
                  </a:lnTo>
                  <a:lnTo>
                    <a:pt x="212" y="131"/>
                  </a:lnTo>
                  <a:lnTo>
                    <a:pt x="223" y="130"/>
                  </a:lnTo>
                  <a:lnTo>
                    <a:pt x="232" y="131"/>
                  </a:lnTo>
                  <a:lnTo>
                    <a:pt x="237" y="134"/>
                  </a:lnTo>
                  <a:lnTo>
                    <a:pt x="245" y="130"/>
                  </a:lnTo>
                  <a:lnTo>
                    <a:pt x="237" y="128"/>
                  </a:lnTo>
                  <a:lnTo>
                    <a:pt x="237" y="116"/>
                  </a:lnTo>
                  <a:lnTo>
                    <a:pt x="257" y="102"/>
                  </a:lnTo>
                  <a:lnTo>
                    <a:pt x="268" y="93"/>
                  </a:lnTo>
                  <a:lnTo>
                    <a:pt x="274" y="91"/>
                  </a:lnTo>
                  <a:lnTo>
                    <a:pt x="273" y="86"/>
                  </a:lnTo>
                  <a:lnTo>
                    <a:pt x="282" y="76"/>
                  </a:lnTo>
                  <a:lnTo>
                    <a:pt x="293" y="62"/>
                  </a:lnTo>
                  <a:lnTo>
                    <a:pt x="305" y="55"/>
                  </a:lnTo>
                  <a:lnTo>
                    <a:pt x="296" y="49"/>
                  </a:lnTo>
                  <a:lnTo>
                    <a:pt x="321" y="35"/>
                  </a:lnTo>
                  <a:lnTo>
                    <a:pt x="331" y="37"/>
                  </a:lnTo>
                  <a:lnTo>
                    <a:pt x="330" y="29"/>
                  </a:lnTo>
                  <a:lnTo>
                    <a:pt x="352" y="28"/>
                  </a:lnTo>
                  <a:lnTo>
                    <a:pt x="392" y="3"/>
                  </a:lnTo>
                  <a:lnTo>
                    <a:pt x="398" y="0"/>
                  </a:lnTo>
                  <a:lnTo>
                    <a:pt x="390" y="18"/>
                  </a:lnTo>
                  <a:lnTo>
                    <a:pt x="400" y="9"/>
                  </a:lnTo>
                  <a:lnTo>
                    <a:pt x="410" y="6"/>
                  </a:lnTo>
                  <a:lnTo>
                    <a:pt x="409" y="14"/>
                  </a:lnTo>
                  <a:lnTo>
                    <a:pt x="440" y="4"/>
                  </a:lnTo>
                  <a:lnTo>
                    <a:pt x="455" y="12"/>
                  </a:lnTo>
                  <a:lnTo>
                    <a:pt x="434" y="20"/>
                  </a:lnTo>
                  <a:lnTo>
                    <a:pt x="441" y="29"/>
                  </a:lnTo>
                  <a:lnTo>
                    <a:pt x="472" y="28"/>
                  </a:lnTo>
                  <a:lnTo>
                    <a:pt x="517" y="42"/>
                  </a:lnTo>
                  <a:lnTo>
                    <a:pt x="514" y="57"/>
                  </a:lnTo>
                  <a:lnTo>
                    <a:pt x="495" y="71"/>
                  </a:lnTo>
                  <a:lnTo>
                    <a:pt x="468" y="79"/>
                  </a:lnTo>
                  <a:lnTo>
                    <a:pt x="463" y="96"/>
                  </a:lnTo>
                  <a:lnTo>
                    <a:pt x="465" y="111"/>
                  </a:lnTo>
                  <a:lnTo>
                    <a:pt x="472" y="114"/>
                  </a:lnTo>
                  <a:lnTo>
                    <a:pt x="474" y="122"/>
                  </a:lnTo>
                  <a:lnTo>
                    <a:pt x="477" y="125"/>
                  </a:lnTo>
                  <a:lnTo>
                    <a:pt x="483" y="128"/>
                  </a:lnTo>
                  <a:lnTo>
                    <a:pt x="485" y="137"/>
                  </a:lnTo>
                  <a:lnTo>
                    <a:pt x="494" y="148"/>
                  </a:lnTo>
                  <a:lnTo>
                    <a:pt x="494" y="153"/>
                  </a:lnTo>
                  <a:lnTo>
                    <a:pt x="503" y="153"/>
                  </a:lnTo>
                  <a:lnTo>
                    <a:pt x="506" y="156"/>
                  </a:lnTo>
                  <a:lnTo>
                    <a:pt x="514" y="159"/>
                  </a:lnTo>
                  <a:lnTo>
                    <a:pt x="519" y="154"/>
                  </a:lnTo>
                  <a:lnTo>
                    <a:pt x="523" y="147"/>
                  </a:lnTo>
                  <a:lnTo>
                    <a:pt x="526" y="142"/>
                  </a:lnTo>
                  <a:lnTo>
                    <a:pt x="534" y="145"/>
                  </a:lnTo>
                  <a:lnTo>
                    <a:pt x="543" y="134"/>
                  </a:lnTo>
                  <a:lnTo>
                    <a:pt x="543" y="127"/>
                  </a:lnTo>
                  <a:lnTo>
                    <a:pt x="547" y="120"/>
                  </a:lnTo>
                  <a:lnTo>
                    <a:pt x="548" y="116"/>
                  </a:lnTo>
                  <a:lnTo>
                    <a:pt x="567" y="111"/>
                  </a:lnTo>
                  <a:lnTo>
                    <a:pt x="582" y="106"/>
                  </a:lnTo>
                  <a:lnTo>
                    <a:pt x="602" y="100"/>
                  </a:lnTo>
                  <a:lnTo>
                    <a:pt x="625" y="105"/>
                  </a:lnTo>
                  <a:lnTo>
                    <a:pt x="649" y="105"/>
                  </a:lnTo>
                  <a:lnTo>
                    <a:pt x="687" y="105"/>
                  </a:lnTo>
                  <a:lnTo>
                    <a:pt x="694" y="66"/>
                  </a:lnTo>
                  <a:lnTo>
                    <a:pt x="715" y="68"/>
                  </a:lnTo>
                  <a:lnTo>
                    <a:pt x="731" y="97"/>
                  </a:lnTo>
                  <a:lnTo>
                    <a:pt x="734" y="72"/>
                  </a:lnTo>
                  <a:lnTo>
                    <a:pt x="805" y="4"/>
                  </a:lnTo>
                  <a:lnTo>
                    <a:pt x="833" y="4"/>
                  </a:lnTo>
                  <a:lnTo>
                    <a:pt x="858" y="18"/>
                  </a:lnTo>
                  <a:lnTo>
                    <a:pt x="890" y="17"/>
                  </a:lnTo>
                  <a:lnTo>
                    <a:pt x="933" y="42"/>
                  </a:lnTo>
                  <a:lnTo>
                    <a:pt x="983" y="55"/>
                  </a:lnTo>
                  <a:lnTo>
                    <a:pt x="1019" y="52"/>
                  </a:lnTo>
                  <a:lnTo>
                    <a:pt x="1065" y="68"/>
                  </a:lnTo>
                  <a:lnTo>
                    <a:pt x="1104" y="68"/>
                  </a:lnTo>
                  <a:lnTo>
                    <a:pt x="1122" y="57"/>
                  </a:lnTo>
                  <a:lnTo>
                    <a:pt x="1166" y="57"/>
                  </a:lnTo>
                  <a:lnTo>
                    <a:pt x="1189" y="69"/>
                  </a:lnTo>
                  <a:lnTo>
                    <a:pt x="1248" y="69"/>
                  </a:lnTo>
                  <a:lnTo>
                    <a:pt x="1297" y="91"/>
                  </a:lnTo>
                  <a:lnTo>
                    <a:pt x="1388" y="88"/>
                  </a:lnTo>
                  <a:lnTo>
                    <a:pt x="1532" y="97"/>
                  </a:lnTo>
                  <a:lnTo>
                    <a:pt x="1602" y="127"/>
                  </a:lnTo>
                  <a:lnTo>
                    <a:pt x="1661" y="145"/>
                  </a:lnTo>
                  <a:lnTo>
                    <a:pt x="1698" y="161"/>
                  </a:lnTo>
                  <a:lnTo>
                    <a:pt x="1687" y="165"/>
                  </a:lnTo>
                  <a:lnTo>
                    <a:pt x="1661" y="153"/>
                  </a:lnTo>
                  <a:lnTo>
                    <a:pt x="1600" y="148"/>
                  </a:lnTo>
                  <a:lnTo>
                    <a:pt x="1617" y="161"/>
                  </a:lnTo>
                  <a:lnTo>
                    <a:pt x="1644" y="167"/>
                  </a:lnTo>
                  <a:lnTo>
                    <a:pt x="1636" y="187"/>
                  </a:lnTo>
                  <a:lnTo>
                    <a:pt x="1608" y="199"/>
                  </a:lnTo>
                  <a:lnTo>
                    <a:pt x="1599" y="219"/>
                  </a:lnTo>
                  <a:lnTo>
                    <a:pt x="1636" y="238"/>
                  </a:lnTo>
                  <a:lnTo>
                    <a:pt x="1662" y="263"/>
                  </a:lnTo>
                  <a:lnTo>
                    <a:pt x="1676" y="298"/>
                  </a:lnTo>
                  <a:lnTo>
                    <a:pt x="1659" y="301"/>
                  </a:lnTo>
                  <a:lnTo>
                    <a:pt x="1622" y="291"/>
                  </a:lnTo>
                  <a:lnTo>
                    <a:pt x="1583" y="264"/>
                  </a:lnTo>
                  <a:lnTo>
                    <a:pt x="1568" y="250"/>
                  </a:lnTo>
                  <a:lnTo>
                    <a:pt x="1559" y="232"/>
                  </a:lnTo>
                  <a:lnTo>
                    <a:pt x="1549" y="204"/>
                  </a:lnTo>
                  <a:lnTo>
                    <a:pt x="1534" y="195"/>
                  </a:lnTo>
                  <a:lnTo>
                    <a:pt x="1520" y="193"/>
                  </a:lnTo>
                  <a:lnTo>
                    <a:pt x="1508" y="196"/>
                  </a:lnTo>
                  <a:lnTo>
                    <a:pt x="1521" y="218"/>
                  </a:lnTo>
                  <a:lnTo>
                    <a:pt x="1484" y="221"/>
                  </a:lnTo>
                  <a:lnTo>
                    <a:pt x="1467" y="210"/>
                  </a:lnTo>
                  <a:lnTo>
                    <a:pt x="1435" y="216"/>
                  </a:lnTo>
                  <a:lnTo>
                    <a:pt x="1410" y="233"/>
                  </a:lnTo>
                  <a:lnTo>
                    <a:pt x="1410" y="243"/>
                  </a:lnTo>
                  <a:lnTo>
                    <a:pt x="1419" y="258"/>
                  </a:lnTo>
                  <a:lnTo>
                    <a:pt x="1458" y="263"/>
                  </a:lnTo>
                  <a:lnTo>
                    <a:pt x="1489" y="281"/>
                  </a:lnTo>
                  <a:lnTo>
                    <a:pt x="1542" y="332"/>
                  </a:lnTo>
                  <a:lnTo>
                    <a:pt x="1563" y="366"/>
                  </a:lnTo>
                  <a:lnTo>
                    <a:pt x="1586" y="40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32"/>
            <p:cNvSpPr>
              <a:spLocks/>
            </p:cNvSpPr>
            <p:nvPr/>
          </p:nvSpPr>
          <p:spPr bwMode="auto">
            <a:xfrm>
              <a:off x="5281612" y="2540000"/>
              <a:ext cx="1552575" cy="942975"/>
            </a:xfrm>
            <a:custGeom>
              <a:avLst/>
              <a:gdLst>
                <a:gd name="T0" fmla="*/ 80 w 1007"/>
                <a:gd name="T1" fmla="*/ 162 h 866"/>
                <a:gd name="T2" fmla="*/ 65 w 1007"/>
                <a:gd name="T3" fmla="*/ 114 h 866"/>
                <a:gd name="T4" fmla="*/ 144 w 1007"/>
                <a:gd name="T5" fmla="*/ 74 h 866"/>
                <a:gd name="T6" fmla="*/ 179 w 1007"/>
                <a:gd name="T7" fmla="*/ 43 h 866"/>
                <a:gd name="T8" fmla="*/ 241 w 1007"/>
                <a:gd name="T9" fmla="*/ 37 h 866"/>
                <a:gd name="T10" fmla="*/ 433 w 1007"/>
                <a:gd name="T11" fmla="*/ 38 h 866"/>
                <a:gd name="T12" fmla="*/ 531 w 1007"/>
                <a:gd name="T13" fmla="*/ 54 h 866"/>
                <a:gd name="T14" fmla="*/ 494 w 1007"/>
                <a:gd name="T15" fmla="*/ 52 h 866"/>
                <a:gd name="T16" fmla="*/ 469 w 1007"/>
                <a:gd name="T17" fmla="*/ 1 h 866"/>
                <a:gd name="T18" fmla="*/ 517 w 1007"/>
                <a:gd name="T19" fmla="*/ 0 h 866"/>
                <a:gd name="T20" fmla="*/ 554 w 1007"/>
                <a:gd name="T21" fmla="*/ 23 h 866"/>
                <a:gd name="T22" fmla="*/ 611 w 1007"/>
                <a:gd name="T23" fmla="*/ 58 h 866"/>
                <a:gd name="T24" fmla="*/ 600 w 1007"/>
                <a:gd name="T25" fmla="*/ 18 h 866"/>
                <a:gd name="T26" fmla="*/ 707 w 1007"/>
                <a:gd name="T27" fmla="*/ 57 h 866"/>
                <a:gd name="T28" fmla="*/ 709 w 1007"/>
                <a:gd name="T29" fmla="*/ 72 h 866"/>
                <a:gd name="T30" fmla="*/ 675 w 1007"/>
                <a:gd name="T31" fmla="*/ 111 h 866"/>
                <a:gd name="T32" fmla="*/ 648 w 1007"/>
                <a:gd name="T33" fmla="*/ 174 h 866"/>
                <a:gd name="T34" fmla="*/ 747 w 1007"/>
                <a:gd name="T35" fmla="*/ 210 h 866"/>
                <a:gd name="T36" fmla="*/ 751 w 1007"/>
                <a:gd name="T37" fmla="*/ 266 h 866"/>
                <a:gd name="T38" fmla="*/ 764 w 1007"/>
                <a:gd name="T39" fmla="*/ 222 h 866"/>
                <a:gd name="T40" fmla="*/ 764 w 1007"/>
                <a:gd name="T41" fmla="*/ 142 h 866"/>
                <a:gd name="T42" fmla="*/ 834 w 1007"/>
                <a:gd name="T43" fmla="*/ 163 h 866"/>
                <a:gd name="T44" fmla="*/ 877 w 1007"/>
                <a:gd name="T45" fmla="*/ 140 h 866"/>
                <a:gd name="T46" fmla="*/ 955 w 1007"/>
                <a:gd name="T47" fmla="*/ 199 h 866"/>
                <a:gd name="T48" fmla="*/ 1007 w 1007"/>
                <a:gd name="T49" fmla="*/ 250 h 866"/>
                <a:gd name="T50" fmla="*/ 966 w 1007"/>
                <a:gd name="T51" fmla="*/ 270 h 866"/>
                <a:gd name="T52" fmla="*/ 893 w 1007"/>
                <a:gd name="T53" fmla="*/ 287 h 866"/>
                <a:gd name="T54" fmla="*/ 944 w 1007"/>
                <a:gd name="T55" fmla="*/ 298 h 866"/>
                <a:gd name="T56" fmla="*/ 966 w 1007"/>
                <a:gd name="T57" fmla="*/ 344 h 866"/>
                <a:gd name="T58" fmla="*/ 945 w 1007"/>
                <a:gd name="T59" fmla="*/ 347 h 866"/>
                <a:gd name="T60" fmla="*/ 916 w 1007"/>
                <a:gd name="T61" fmla="*/ 366 h 866"/>
                <a:gd name="T62" fmla="*/ 870 w 1007"/>
                <a:gd name="T63" fmla="*/ 409 h 866"/>
                <a:gd name="T64" fmla="*/ 865 w 1007"/>
                <a:gd name="T65" fmla="*/ 470 h 866"/>
                <a:gd name="T66" fmla="*/ 816 w 1007"/>
                <a:gd name="T67" fmla="*/ 561 h 866"/>
                <a:gd name="T68" fmla="*/ 829 w 1007"/>
                <a:gd name="T69" fmla="*/ 638 h 866"/>
                <a:gd name="T70" fmla="*/ 802 w 1007"/>
                <a:gd name="T71" fmla="*/ 586 h 866"/>
                <a:gd name="T72" fmla="*/ 754 w 1007"/>
                <a:gd name="T73" fmla="*/ 562 h 866"/>
                <a:gd name="T74" fmla="*/ 712 w 1007"/>
                <a:gd name="T75" fmla="*/ 578 h 866"/>
                <a:gd name="T76" fmla="*/ 641 w 1007"/>
                <a:gd name="T77" fmla="*/ 586 h 866"/>
                <a:gd name="T78" fmla="*/ 605 w 1007"/>
                <a:gd name="T79" fmla="*/ 643 h 866"/>
                <a:gd name="T80" fmla="*/ 686 w 1007"/>
                <a:gd name="T81" fmla="*/ 720 h 866"/>
                <a:gd name="T82" fmla="*/ 699 w 1007"/>
                <a:gd name="T83" fmla="*/ 677 h 866"/>
                <a:gd name="T84" fmla="*/ 744 w 1007"/>
                <a:gd name="T85" fmla="*/ 708 h 866"/>
                <a:gd name="T86" fmla="*/ 769 w 1007"/>
                <a:gd name="T87" fmla="*/ 751 h 866"/>
                <a:gd name="T88" fmla="*/ 789 w 1007"/>
                <a:gd name="T89" fmla="*/ 791 h 866"/>
                <a:gd name="T90" fmla="*/ 836 w 1007"/>
                <a:gd name="T91" fmla="*/ 850 h 866"/>
                <a:gd name="T92" fmla="*/ 905 w 1007"/>
                <a:gd name="T93" fmla="*/ 849 h 866"/>
                <a:gd name="T94" fmla="*/ 863 w 1007"/>
                <a:gd name="T95" fmla="*/ 856 h 866"/>
                <a:gd name="T96" fmla="*/ 781 w 1007"/>
                <a:gd name="T97" fmla="*/ 847 h 866"/>
                <a:gd name="T98" fmla="*/ 724 w 1007"/>
                <a:gd name="T99" fmla="*/ 794 h 866"/>
                <a:gd name="T100" fmla="*/ 679 w 1007"/>
                <a:gd name="T101" fmla="*/ 773 h 866"/>
                <a:gd name="T102" fmla="*/ 613 w 1007"/>
                <a:gd name="T103" fmla="*/ 748 h 866"/>
                <a:gd name="T104" fmla="*/ 495 w 1007"/>
                <a:gd name="T105" fmla="*/ 664 h 866"/>
                <a:gd name="T106" fmla="*/ 399 w 1007"/>
                <a:gd name="T107" fmla="*/ 542 h 866"/>
                <a:gd name="T108" fmla="*/ 432 w 1007"/>
                <a:gd name="T109" fmla="*/ 652 h 866"/>
                <a:gd name="T110" fmla="*/ 370 w 1007"/>
                <a:gd name="T111" fmla="*/ 576 h 866"/>
                <a:gd name="T112" fmla="*/ 313 w 1007"/>
                <a:gd name="T113" fmla="*/ 428 h 866"/>
                <a:gd name="T114" fmla="*/ 319 w 1007"/>
                <a:gd name="T115" fmla="*/ 317 h 866"/>
                <a:gd name="T116" fmla="*/ 299 w 1007"/>
                <a:gd name="T117" fmla="*/ 233 h 866"/>
                <a:gd name="T118" fmla="*/ 282 w 1007"/>
                <a:gd name="T119" fmla="*/ 184 h 866"/>
                <a:gd name="T120" fmla="*/ 243 w 1007"/>
                <a:gd name="T121" fmla="*/ 154 h 866"/>
                <a:gd name="T122" fmla="*/ 161 w 1007"/>
                <a:gd name="T123" fmla="*/ 162 h 866"/>
                <a:gd name="T124" fmla="*/ 99 w 1007"/>
                <a:gd name="T125" fmla="*/ 193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7" h="866">
                  <a:moveTo>
                    <a:pt x="0" y="222"/>
                  </a:moveTo>
                  <a:lnTo>
                    <a:pt x="48" y="193"/>
                  </a:lnTo>
                  <a:lnTo>
                    <a:pt x="76" y="180"/>
                  </a:lnTo>
                  <a:lnTo>
                    <a:pt x="80" y="162"/>
                  </a:lnTo>
                  <a:lnTo>
                    <a:pt x="59" y="151"/>
                  </a:lnTo>
                  <a:lnTo>
                    <a:pt x="57" y="129"/>
                  </a:lnTo>
                  <a:lnTo>
                    <a:pt x="67" y="123"/>
                  </a:lnTo>
                  <a:lnTo>
                    <a:pt x="65" y="114"/>
                  </a:lnTo>
                  <a:lnTo>
                    <a:pt x="102" y="111"/>
                  </a:lnTo>
                  <a:lnTo>
                    <a:pt x="111" y="94"/>
                  </a:lnTo>
                  <a:lnTo>
                    <a:pt x="113" y="78"/>
                  </a:lnTo>
                  <a:lnTo>
                    <a:pt x="144" y="74"/>
                  </a:lnTo>
                  <a:lnTo>
                    <a:pt x="147" y="58"/>
                  </a:lnTo>
                  <a:lnTo>
                    <a:pt x="118" y="54"/>
                  </a:lnTo>
                  <a:lnTo>
                    <a:pt x="132" y="43"/>
                  </a:lnTo>
                  <a:lnTo>
                    <a:pt x="179" y="43"/>
                  </a:lnTo>
                  <a:lnTo>
                    <a:pt x="193" y="30"/>
                  </a:lnTo>
                  <a:lnTo>
                    <a:pt x="214" y="29"/>
                  </a:lnTo>
                  <a:lnTo>
                    <a:pt x="226" y="18"/>
                  </a:lnTo>
                  <a:lnTo>
                    <a:pt x="241" y="37"/>
                  </a:lnTo>
                  <a:lnTo>
                    <a:pt x="302" y="34"/>
                  </a:lnTo>
                  <a:lnTo>
                    <a:pt x="330" y="52"/>
                  </a:lnTo>
                  <a:lnTo>
                    <a:pt x="419" y="47"/>
                  </a:lnTo>
                  <a:lnTo>
                    <a:pt x="433" y="38"/>
                  </a:lnTo>
                  <a:lnTo>
                    <a:pt x="467" y="54"/>
                  </a:lnTo>
                  <a:lnTo>
                    <a:pt x="503" y="68"/>
                  </a:lnTo>
                  <a:lnTo>
                    <a:pt x="520" y="61"/>
                  </a:lnTo>
                  <a:lnTo>
                    <a:pt x="531" y="54"/>
                  </a:lnTo>
                  <a:lnTo>
                    <a:pt x="560" y="58"/>
                  </a:lnTo>
                  <a:lnTo>
                    <a:pt x="540" y="47"/>
                  </a:lnTo>
                  <a:lnTo>
                    <a:pt x="521" y="49"/>
                  </a:lnTo>
                  <a:lnTo>
                    <a:pt x="494" y="52"/>
                  </a:lnTo>
                  <a:lnTo>
                    <a:pt x="480" y="37"/>
                  </a:lnTo>
                  <a:lnTo>
                    <a:pt x="464" y="29"/>
                  </a:lnTo>
                  <a:lnTo>
                    <a:pt x="464" y="15"/>
                  </a:lnTo>
                  <a:lnTo>
                    <a:pt x="469" y="1"/>
                  </a:lnTo>
                  <a:lnTo>
                    <a:pt x="481" y="0"/>
                  </a:lnTo>
                  <a:lnTo>
                    <a:pt x="498" y="12"/>
                  </a:lnTo>
                  <a:lnTo>
                    <a:pt x="503" y="6"/>
                  </a:lnTo>
                  <a:lnTo>
                    <a:pt x="517" y="0"/>
                  </a:lnTo>
                  <a:lnTo>
                    <a:pt x="534" y="9"/>
                  </a:lnTo>
                  <a:lnTo>
                    <a:pt x="543" y="1"/>
                  </a:lnTo>
                  <a:lnTo>
                    <a:pt x="552" y="13"/>
                  </a:lnTo>
                  <a:lnTo>
                    <a:pt x="554" y="23"/>
                  </a:lnTo>
                  <a:lnTo>
                    <a:pt x="579" y="34"/>
                  </a:lnTo>
                  <a:lnTo>
                    <a:pt x="569" y="43"/>
                  </a:lnTo>
                  <a:lnTo>
                    <a:pt x="569" y="55"/>
                  </a:lnTo>
                  <a:lnTo>
                    <a:pt x="611" y="58"/>
                  </a:lnTo>
                  <a:lnTo>
                    <a:pt x="622" y="43"/>
                  </a:lnTo>
                  <a:lnTo>
                    <a:pt x="614" y="35"/>
                  </a:lnTo>
                  <a:lnTo>
                    <a:pt x="596" y="37"/>
                  </a:lnTo>
                  <a:lnTo>
                    <a:pt x="600" y="18"/>
                  </a:lnTo>
                  <a:lnTo>
                    <a:pt x="638" y="29"/>
                  </a:lnTo>
                  <a:lnTo>
                    <a:pt x="645" y="41"/>
                  </a:lnTo>
                  <a:lnTo>
                    <a:pt x="676" y="41"/>
                  </a:lnTo>
                  <a:lnTo>
                    <a:pt x="707" y="57"/>
                  </a:lnTo>
                  <a:lnTo>
                    <a:pt x="723" y="54"/>
                  </a:lnTo>
                  <a:lnTo>
                    <a:pt x="740" y="68"/>
                  </a:lnTo>
                  <a:lnTo>
                    <a:pt x="723" y="86"/>
                  </a:lnTo>
                  <a:lnTo>
                    <a:pt x="709" y="72"/>
                  </a:lnTo>
                  <a:lnTo>
                    <a:pt x="699" y="77"/>
                  </a:lnTo>
                  <a:lnTo>
                    <a:pt x="686" y="88"/>
                  </a:lnTo>
                  <a:lnTo>
                    <a:pt x="664" y="97"/>
                  </a:lnTo>
                  <a:lnTo>
                    <a:pt x="675" y="111"/>
                  </a:lnTo>
                  <a:lnTo>
                    <a:pt x="656" y="112"/>
                  </a:lnTo>
                  <a:lnTo>
                    <a:pt x="641" y="131"/>
                  </a:lnTo>
                  <a:lnTo>
                    <a:pt x="625" y="154"/>
                  </a:lnTo>
                  <a:lnTo>
                    <a:pt x="648" y="174"/>
                  </a:lnTo>
                  <a:lnTo>
                    <a:pt x="667" y="197"/>
                  </a:lnTo>
                  <a:lnTo>
                    <a:pt x="703" y="201"/>
                  </a:lnTo>
                  <a:lnTo>
                    <a:pt x="733" y="197"/>
                  </a:lnTo>
                  <a:lnTo>
                    <a:pt x="747" y="210"/>
                  </a:lnTo>
                  <a:lnTo>
                    <a:pt x="741" y="216"/>
                  </a:lnTo>
                  <a:lnTo>
                    <a:pt x="732" y="228"/>
                  </a:lnTo>
                  <a:lnTo>
                    <a:pt x="746" y="250"/>
                  </a:lnTo>
                  <a:lnTo>
                    <a:pt x="751" y="266"/>
                  </a:lnTo>
                  <a:lnTo>
                    <a:pt x="768" y="273"/>
                  </a:lnTo>
                  <a:lnTo>
                    <a:pt x="791" y="259"/>
                  </a:lnTo>
                  <a:lnTo>
                    <a:pt x="785" y="239"/>
                  </a:lnTo>
                  <a:lnTo>
                    <a:pt x="764" y="222"/>
                  </a:lnTo>
                  <a:lnTo>
                    <a:pt x="788" y="202"/>
                  </a:lnTo>
                  <a:lnTo>
                    <a:pt x="768" y="168"/>
                  </a:lnTo>
                  <a:lnTo>
                    <a:pt x="749" y="154"/>
                  </a:lnTo>
                  <a:lnTo>
                    <a:pt x="764" y="142"/>
                  </a:lnTo>
                  <a:lnTo>
                    <a:pt x="761" y="123"/>
                  </a:lnTo>
                  <a:lnTo>
                    <a:pt x="772" y="112"/>
                  </a:lnTo>
                  <a:lnTo>
                    <a:pt x="791" y="123"/>
                  </a:lnTo>
                  <a:lnTo>
                    <a:pt x="834" y="163"/>
                  </a:lnTo>
                  <a:lnTo>
                    <a:pt x="860" y="170"/>
                  </a:lnTo>
                  <a:lnTo>
                    <a:pt x="868" y="159"/>
                  </a:lnTo>
                  <a:lnTo>
                    <a:pt x="862" y="137"/>
                  </a:lnTo>
                  <a:lnTo>
                    <a:pt x="877" y="140"/>
                  </a:lnTo>
                  <a:lnTo>
                    <a:pt x="904" y="165"/>
                  </a:lnTo>
                  <a:lnTo>
                    <a:pt x="908" y="179"/>
                  </a:lnTo>
                  <a:lnTo>
                    <a:pt x="924" y="188"/>
                  </a:lnTo>
                  <a:lnTo>
                    <a:pt x="955" y="199"/>
                  </a:lnTo>
                  <a:lnTo>
                    <a:pt x="970" y="219"/>
                  </a:lnTo>
                  <a:lnTo>
                    <a:pt x="993" y="233"/>
                  </a:lnTo>
                  <a:lnTo>
                    <a:pt x="1006" y="238"/>
                  </a:lnTo>
                  <a:lnTo>
                    <a:pt x="1007" y="250"/>
                  </a:lnTo>
                  <a:lnTo>
                    <a:pt x="989" y="258"/>
                  </a:lnTo>
                  <a:lnTo>
                    <a:pt x="978" y="249"/>
                  </a:lnTo>
                  <a:lnTo>
                    <a:pt x="969" y="250"/>
                  </a:lnTo>
                  <a:lnTo>
                    <a:pt x="966" y="270"/>
                  </a:lnTo>
                  <a:lnTo>
                    <a:pt x="950" y="275"/>
                  </a:lnTo>
                  <a:lnTo>
                    <a:pt x="933" y="264"/>
                  </a:lnTo>
                  <a:lnTo>
                    <a:pt x="898" y="264"/>
                  </a:lnTo>
                  <a:lnTo>
                    <a:pt x="893" y="287"/>
                  </a:lnTo>
                  <a:lnTo>
                    <a:pt x="902" y="301"/>
                  </a:lnTo>
                  <a:lnTo>
                    <a:pt x="916" y="293"/>
                  </a:lnTo>
                  <a:lnTo>
                    <a:pt x="930" y="290"/>
                  </a:lnTo>
                  <a:lnTo>
                    <a:pt x="944" y="298"/>
                  </a:lnTo>
                  <a:lnTo>
                    <a:pt x="925" y="315"/>
                  </a:lnTo>
                  <a:lnTo>
                    <a:pt x="944" y="330"/>
                  </a:lnTo>
                  <a:lnTo>
                    <a:pt x="969" y="335"/>
                  </a:lnTo>
                  <a:lnTo>
                    <a:pt x="966" y="344"/>
                  </a:lnTo>
                  <a:lnTo>
                    <a:pt x="956" y="346"/>
                  </a:lnTo>
                  <a:lnTo>
                    <a:pt x="933" y="399"/>
                  </a:lnTo>
                  <a:lnTo>
                    <a:pt x="935" y="364"/>
                  </a:lnTo>
                  <a:lnTo>
                    <a:pt x="945" y="347"/>
                  </a:lnTo>
                  <a:lnTo>
                    <a:pt x="933" y="340"/>
                  </a:lnTo>
                  <a:lnTo>
                    <a:pt x="919" y="351"/>
                  </a:lnTo>
                  <a:lnTo>
                    <a:pt x="927" y="360"/>
                  </a:lnTo>
                  <a:lnTo>
                    <a:pt x="916" y="366"/>
                  </a:lnTo>
                  <a:lnTo>
                    <a:pt x="905" y="374"/>
                  </a:lnTo>
                  <a:lnTo>
                    <a:pt x="907" y="397"/>
                  </a:lnTo>
                  <a:lnTo>
                    <a:pt x="891" y="406"/>
                  </a:lnTo>
                  <a:lnTo>
                    <a:pt x="870" y="409"/>
                  </a:lnTo>
                  <a:lnTo>
                    <a:pt x="877" y="422"/>
                  </a:lnTo>
                  <a:lnTo>
                    <a:pt x="870" y="436"/>
                  </a:lnTo>
                  <a:lnTo>
                    <a:pt x="877" y="446"/>
                  </a:lnTo>
                  <a:lnTo>
                    <a:pt x="865" y="470"/>
                  </a:lnTo>
                  <a:lnTo>
                    <a:pt x="860" y="491"/>
                  </a:lnTo>
                  <a:lnTo>
                    <a:pt x="842" y="504"/>
                  </a:lnTo>
                  <a:lnTo>
                    <a:pt x="819" y="538"/>
                  </a:lnTo>
                  <a:lnTo>
                    <a:pt x="816" y="561"/>
                  </a:lnTo>
                  <a:lnTo>
                    <a:pt x="823" y="579"/>
                  </a:lnTo>
                  <a:lnTo>
                    <a:pt x="834" y="603"/>
                  </a:lnTo>
                  <a:lnTo>
                    <a:pt x="840" y="627"/>
                  </a:lnTo>
                  <a:lnTo>
                    <a:pt x="829" y="638"/>
                  </a:lnTo>
                  <a:lnTo>
                    <a:pt x="816" y="630"/>
                  </a:lnTo>
                  <a:lnTo>
                    <a:pt x="819" y="618"/>
                  </a:lnTo>
                  <a:lnTo>
                    <a:pt x="811" y="590"/>
                  </a:lnTo>
                  <a:lnTo>
                    <a:pt x="802" y="586"/>
                  </a:lnTo>
                  <a:lnTo>
                    <a:pt x="795" y="569"/>
                  </a:lnTo>
                  <a:lnTo>
                    <a:pt x="783" y="569"/>
                  </a:lnTo>
                  <a:lnTo>
                    <a:pt x="769" y="559"/>
                  </a:lnTo>
                  <a:lnTo>
                    <a:pt x="754" y="562"/>
                  </a:lnTo>
                  <a:lnTo>
                    <a:pt x="740" y="556"/>
                  </a:lnTo>
                  <a:lnTo>
                    <a:pt x="723" y="564"/>
                  </a:lnTo>
                  <a:lnTo>
                    <a:pt x="692" y="558"/>
                  </a:lnTo>
                  <a:lnTo>
                    <a:pt x="712" y="578"/>
                  </a:lnTo>
                  <a:lnTo>
                    <a:pt x="686" y="576"/>
                  </a:lnTo>
                  <a:lnTo>
                    <a:pt x="667" y="561"/>
                  </a:lnTo>
                  <a:lnTo>
                    <a:pt x="636" y="561"/>
                  </a:lnTo>
                  <a:lnTo>
                    <a:pt x="641" y="586"/>
                  </a:lnTo>
                  <a:lnTo>
                    <a:pt x="617" y="578"/>
                  </a:lnTo>
                  <a:lnTo>
                    <a:pt x="605" y="603"/>
                  </a:lnTo>
                  <a:lnTo>
                    <a:pt x="614" y="613"/>
                  </a:lnTo>
                  <a:lnTo>
                    <a:pt x="605" y="643"/>
                  </a:lnTo>
                  <a:lnTo>
                    <a:pt x="616" y="677"/>
                  </a:lnTo>
                  <a:lnTo>
                    <a:pt x="628" y="700"/>
                  </a:lnTo>
                  <a:lnTo>
                    <a:pt x="642" y="722"/>
                  </a:lnTo>
                  <a:lnTo>
                    <a:pt x="686" y="720"/>
                  </a:lnTo>
                  <a:lnTo>
                    <a:pt x="704" y="716"/>
                  </a:lnTo>
                  <a:lnTo>
                    <a:pt x="707" y="700"/>
                  </a:lnTo>
                  <a:lnTo>
                    <a:pt x="698" y="688"/>
                  </a:lnTo>
                  <a:lnTo>
                    <a:pt x="699" y="677"/>
                  </a:lnTo>
                  <a:lnTo>
                    <a:pt x="726" y="680"/>
                  </a:lnTo>
                  <a:lnTo>
                    <a:pt x="752" y="674"/>
                  </a:lnTo>
                  <a:lnTo>
                    <a:pt x="752" y="688"/>
                  </a:lnTo>
                  <a:lnTo>
                    <a:pt x="744" y="708"/>
                  </a:lnTo>
                  <a:lnTo>
                    <a:pt x="732" y="723"/>
                  </a:lnTo>
                  <a:lnTo>
                    <a:pt x="729" y="745"/>
                  </a:lnTo>
                  <a:lnTo>
                    <a:pt x="746" y="754"/>
                  </a:lnTo>
                  <a:lnTo>
                    <a:pt x="769" y="751"/>
                  </a:lnTo>
                  <a:lnTo>
                    <a:pt x="783" y="759"/>
                  </a:lnTo>
                  <a:lnTo>
                    <a:pt x="795" y="756"/>
                  </a:lnTo>
                  <a:lnTo>
                    <a:pt x="800" y="770"/>
                  </a:lnTo>
                  <a:lnTo>
                    <a:pt x="789" y="791"/>
                  </a:lnTo>
                  <a:lnTo>
                    <a:pt x="798" y="804"/>
                  </a:lnTo>
                  <a:lnTo>
                    <a:pt x="800" y="828"/>
                  </a:lnTo>
                  <a:lnTo>
                    <a:pt x="816" y="845"/>
                  </a:lnTo>
                  <a:lnTo>
                    <a:pt x="836" y="850"/>
                  </a:lnTo>
                  <a:lnTo>
                    <a:pt x="850" y="845"/>
                  </a:lnTo>
                  <a:lnTo>
                    <a:pt x="856" y="847"/>
                  </a:lnTo>
                  <a:lnTo>
                    <a:pt x="882" y="847"/>
                  </a:lnTo>
                  <a:lnTo>
                    <a:pt x="905" y="849"/>
                  </a:lnTo>
                  <a:lnTo>
                    <a:pt x="911" y="838"/>
                  </a:lnTo>
                  <a:lnTo>
                    <a:pt x="891" y="856"/>
                  </a:lnTo>
                  <a:lnTo>
                    <a:pt x="877" y="855"/>
                  </a:lnTo>
                  <a:lnTo>
                    <a:pt x="863" y="856"/>
                  </a:lnTo>
                  <a:lnTo>
                    <a:pt x="836" y="866"/>
                  </a:lnTo>
                  <a:lnTo>
                    <a:pt x="812" y="853"/>
                  </a:lnTo>
                  <a:lnTo>
                    <a:pt x="791" y="845"/>
                  </a:lnTo>
                  <a:lnTo>
                    <a:pt x="781" y="847"/>
                  </a:lnTo>
                  <a:lnTo>
                    <a:pt x="783" y="836"/>
                  </a:lnTo>
                  <a:lnTo>
                    <a:pt x="781" y="819"/>
                  </a:lnTo>
                  <a:lnTo>
                    <a:pt x="763" y="804"/>
                  </a:lnTo>
                  <a:lnTo>
                    <a:pt x="724" y="794"/>
                  </a:lnTo>
                  <a:lnTo>
                    <a:pt x="718" y="787"/>
                  </a:lnTo>
                  <a:lnTo>
                    <a:pt x="707" y="788"/>
                  </a:lnTo>
                  <a:lnTo>
                    <a:pt x="696" y="780"/>
                  </a:lnTo>
                  <a:lnTo>
                    <a:pt x="679" y="773"/>
                  </a:lnTo>
                  <a:lnTo>
                    <a:pt x="661" y="751"/>
                  </a:lnTo>
                  <a:lnTo>
                    <a:pt x="639" y="745"/>
                  </a:lnTo>
                  <a:lnTo>
                    <a:pt x="627" y="759"/>
                  </a:lnTo>
                  <a:lnTo>
                    <a:pt x="613" y="748"/>
                  </a:lnTo>
                  <a:lnTo>
                    <a:pt x="596" y="748"/>
                  </a:lnTo>
                  <a:lnTo>
                    <a:pt x="562" y="740"/>
                  </a:lnTo>
                  <a:lnTo>
                    <a:pt x="500" y="703"/>
                  </a:lnTo>
                  <a:lnTo>
                    <a:pt x="495" y="664"/>
                  </a:lnTo>
                  <a:lnTo>
                    <a:pt x="489" y="649"/>
                  </a:lnTo>
                  <a:lnTo>
                    <a:pt x="478" y="638"/>
                  </a:lnTo>
                  <a:lnTo>
                    <a:pt x="464" y="617"/>
                  </a:lnTo>
                  <a:lnTo>
                    <a:pt x="399" y="542"/>
                  </a:lnTo>
                  <a:lnTo>
                    <a:pt x="399" y="570"/>
                  </a:lnTo>
                  <a:lnTo>
                    <a:pt x="439" y="620"/>
                  </a:lnTo>
                  <a:lnTo>
                    <a:pt x="456" y="661"/>
                  </a:lnTo>
                  <a:lnTo>
                    <a:pt x="432" y="652"/>
                  </a:lnTo>
                  <a:lnTo>
                    <a:pt x="427" y="627"/>
                  </a:lnTo>
                  <a:lnTo>
                    <a:pt x="395" y="612"/>
                  </a:lnTo>
                  <a:lnTo>
                    <a:pt x="413" y="603"/>
                  </a:lnTo>
                  <a:lnTo>
                    <a:pt x="370" y="576"/>
                  </a:lnTo>
                  <a:lnTo>
                    <a:pt x="387" y="561"/>
                  </a:lnTo>
                  <a:lnTo>
                    <a:pt x="371" y="530"/>
                  </a:lnTo>
                  <a:lnTo>
                    <a:pt x="319" y="465"/>
                  </a:lnTo>
                  <a:lnTo>
                    <a:pt x="313" y="428"/>
                  </a:lnTo>
                  <a:lnTo>
                    <a:pt x="316" y="397"/>
                  </a:lnTo>
                  <a:lnTo>
                    <a:pt x="330" y="366"/>
                  </a:lnTo>
                  <a:lnTo>
                    <a:pt x="330" y="335"/>
                  </a:lnTo>
                  <a:lnTo>
                    <a:pt x="319" y="317"/>
                  </a:lnTo>
                  <a:lnTo>
                    <a:pt x="348" y="310"/>
                  </a:lnTo>
                  <a:lnTo>
                    <a:pt x="313" y="273"/>
                  </a:lnTo>
                  <a:lnTo>
                    <a:pt x="314" y="256"/>
                  </a:lnTo>
                  <a:lnTo>
                    <a:pt x="299" y="233"/>
                  </a:lnTo>
                  <a:lnTo>
                    <a:pt x="305" y="219"/>
                  </a:lnTo>
                  <a:lnTo>
                    <a:pt x="294" y="211"/>
                  </a:lnTo>
                  <a:lnTo>
                    <a:pt x="292" y="196"/>
                  </a:lnTo>
                  <a:lnTo>
                    <a:pt x="282" y="184"/>
                  </a:lnTo>
                  <a:lnTo>
                    <a:pt x="294" y="173"/>
                  </a:lnTo>
                  <a:lnTo>
                    <a:pt x="277" y="165"/>
                  </a:lnTo>
                  <a:lnTo>
                    <a:pt x="263" y="176"/>
                  </a:lnTo>
                  <a:lnTo>
                    <a:pt x="243" y="154"/>
                  </a:lnTo>
                  <a:lnTo>
                    <a:pt x="221" y="148"/>
                  </a:lnTo>
                  <a:lnTo>
                    <a:pt x="190" y="148"/>
                  </a:lnTo>
                  <a:lnTo>
                    <a:pt x="170" y="168"/>
                  </a:lnTo>
                  <a:lnTo>
                    <a:pt x="161" y="162"/>
                  </a:lnTo>
                  <a:lnTo>
                    <a:pt x="178" y="136"/>
                  </a:lnTo>
                  <a:lnTo>
                    <a:pt x="162" y="140"/>
                  </a:lnTo>
                  <a:lnTo>
                    <a:pt x="132" y="168"/>
                  </a:lnTo>
                  <a:lnTo>
                    <a:pt x="99" y="193"/>
                  </a:lnTo>
                  <a:lnTo>
                    <a:pt x="70" y="199"/>
                  </a:lnTo>
                  <a:lnTo>
                    <a:pt x="20" y="224"/>
                  </a:lnTo>
                  <a:lnTo>
                    <a:pt x="0" y="222"/>
                  </a:lnTo>
                  <a:close/>
                </a:path>
              </a:pathLst>
            </a:custGeom>
            <a:solidFill>
              <a:srgbClr val="66FF66"/>
            </a:solidFill>
            <a:ln w="19050">
              <a:solidFill>
                <a:srgbClr val="000000"/>
              </a:solidFill>
              <a:prstDash val="solid"/>
              <a:round/>
              <a:headEnd/>
              <a:tailEnd/>
            </a:ln>
          </p:spPr>
          <p:txBody>
            <a:bodyPr/>
            <a:lstStyle/>
            <a:p>
              <a:endParaRPr lang="en-US"/>
            </a:p>
          </p:txBody>
        </p:sp>
        <p:sp>
          <p:nvSpPr>
            <p:cNvPr id="34" name="Freeform 33"/>
            <p:cNvSpPr>
              <a:spLocks/>
            </p:cNvSpPr>
            <p:nvPr/>
          </p:nvSpPr>
          <p:spPr bwMode="auto">
            <a:xfrm>
              <a:off x="6403975" y="2459038"/>
              <a:ext cx="525462" cy="247650"/>
            </a:xfrm>
            <a:custGeom>
              <a:avLst/>
              <a:gdLst>
                <a:gd name="T0" fmla="*/ 0 w 342"/>
                <a:gd name="T1" fmla="*/ 46 h 227"/>
                <a:gd name="T2" fmla="*/ 8 w 342"/>
                <a:gd name="T3" fmla="*/ 29 h 227"/>
                <a:gd name="T4" fmla="*/ 8 w 342"/>
                <a:gd name="T5" fmla="*/ 17 h 227"/>
                <a:gd name="T6" fmla="*/ 20 w 342"/>
                <a:gd name="T7" fmla="*/ 0 h 227"/>
                <a:gd name="T8" fmla="*/ 82 w 342"/>
                <a:gd name="T9" fmla="*/ 10 h 227"/>
                <a:gd name="T10" fmla="*/ 189 w 342"/>
                <a:gd name="T11" fmla="*/ 31 h 227"/>
                <a:gd name="T12" fmla="*/ 231 w 342"/>
                <a:gd name="T13" fmla="*/ 48 h 227"/>
                <a:gd name="T14" fmla="*/ 286 w 342"/>
                <a:gd name="T15" fmla="*/ 63 h 227"/>
                <a:gd name="T16" fmla="*/ 314 w 342"/>
                <a:gd name="T17" fmla="*/ 92 h 227"/>
                <a:gd name="T18" fmla="*/ 342 w 342"/>
                <a:gd name="T19" fmla="*/ 108 h 227"/>
                <a:gd name="T20" fmla="*/ 331 w 342"/>
                <a:gd name="T21" fmla="*/ 119 h 227"/>
                <a:gd name="T22" fmla="*/ 331 w 342"/>
                <a:gd name="T23" fmla="*/ 133 h 227"/>
                <a:gd name="T24" fmla="*/ 320 w 342"/>
                <a:gd name="T25" fmla="*/ 136 h 227"/>
                <a:gd name="T26" fmla="*/ 311 w 342"/>
                <a:gd name="T27" fmla="*/ 148 h 227"/>
                <a:gd name="T28" fmla="*/ 320 w 342"/>
                <a:gd name="T29" fmla="*/ 160 h 227"/>
                <a:gd name="T30" fmla="*/ 319 w 342"/>
                <a:gd name="T31" fmla="*/ 170 h 227"/>
                <a:gd name="T32" fmla="*/ 308 w 342"/>
                <a:gd name="T33" fmla="*/ 182 h 227"/>
                <a:gd name="T34" fmla="*/ 310 w 342"/>
                <a:gd name="T35" fmla="*/ 194 h 227"/>
                <a:gd name="T36" fmla="*/ 328 w 342"/>
                <a:gd name="T37" fmla="*/ 207 h 227"/>
                <a:gd name="T38" fmla="*/ 330 w 342"/>
                <a:gd name="T39" fmla="*/ 219 h 227"/>
                <a:gd name="T40" fmla="*/ 325 w 342"/>
                <a:gd name="T41" fmla="*/ 225 h 227"/>
                <a:gd name="T42" fmla="*/ 307 w 342"/>
                <a:gd name="T43" fmla="*/ 227 h 227"/>
                <a:gd name="T44" fmla="*/ 293 w 342"/>
                <a:gd name="T45" fmla="*/ 221 h 227"/>
                <a:gd name="T46" fmla="*/ 277 w 342"/>
                <a:gd name="T47" fmla="*/ 205 h 227"/>
                <a:gd name="T48" fmla="*/ 271 w 342"/>
                <a:gd name="T49" fmla="*/ 205 h 227"/>
                <a:gd name="T50" fmla="*/ 263 w 342"/>
                <a:gd name="T51" fmla="*/ 199 h 227"/>
                <a:gd name="T52" fmla="*/ 255 w 342"/>
                <a:gd name="T53" fmla="*/ 181 h 227"/>
                <a:gd name="T54" fmla="*/ 246 w 342"/>
                <a:gd name="T55" fmla="*/ 174 h 227"/>
                <a:gd name="T56" fmla="*/ 226 w 342"/>
                <a:gd name="T57" fmla="*/ 165 h 227"/>
                <a:gd name="T58" fmla="*/ 209 w 342"/>
                <a:gd name="T59" fmla="*/ 159 h 227"/>
                <a:gd name="T60" fmla="*/ 184 w 342"/>
                <a:gd name="T61" fmla="*/ 142 h 227"/>
                <a:gd name="T62" fmla="*/ 173 w 342"/>
                <a:gd name="T63" fmla="*/ 129 h 227"/>
                <a:gd name="T64" fmla="*/ 175 w 342"/>
                <a:gd name="T65" fmla="*/ 120 h 227"/>
                <a:gd name="T66" fmla="*/ 186 w 342"/>
                <a:gd name="T67" fmla="*/ 112 h 227"/>
                <a:gd name="T68" fmla="*/ 177 w 342"/>
                <a:gd name="T69" fmla="*/ 102 h 227"/>
                <a:gd name="T70" fmla="*/ 167 w 342"/>
                <a:gd name="T71" fmla="*/ 108 h 227"/>
                <a:gd name="T72" fmla="*/ 152 w 342"/>
                <a:gd name="T73" fmla="*/ 92 h 227"/>
                <a:gd name="T74" fmla="*/ 149 w 342"/>
                <a:gd name="T75" fmla="*/ 100 h 227"/>
                <a:gd name="T76" fmla="*/ 135 w 342"/>
                <a:gd name="T77" fmla="*/ 100 h 227"/>
                <a:gd name="T78" fmla="*/ 132 w 342"/>
                <a:gd name="T79" fmla="*/ 94 h 227"/>
                <a:gd name="T80" fmla="*/ 132 w 342"/>
                <a:gd name="T81" fmla="*/ 83 h 227"/>
                <a:gd name="T82" fmla="*/ 125 w 342"/>
                <a:gd name="T83" fmla="*/ 77 h 227"/>
                <a:gd name="T84" fmla="*/ 116 w 342"/>
                <a:gd name="T85" fmla="*/ 78 h 227"/>
                <a:gd name="T86" fmla="*/ 104 w 342"/>
                <a:gd name="T87" fmla="*/ 61 h 227"/>
                <a:gd name="T88" fmla="*/ 95 w 342"/>
                <a:gd name="T89" fmla="*/ 60 h 227"/>
                <a:gd name="T90" fmla="*/ 81 w 342"/>
                <a:gd name="T91" fmla="*/ 52 h 227"/>
                <a:gd name="T92" fmla="*/ 51 w 342"/>
                <a:gd name="T93" fmla="*/ 54 h 227"/>
                <a:gd name="T94" fmla="*/ 22 w 342"/>
                <a:gd name="T95" fmla="*/ 52 h 227"/>
                <a:gd name="T96" fmla="*/ 0 w 342"/>
                <a:gd name="T97" fmla="*/ 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 h="227">
                  <a:moveTo>
                    <a:pt x="0" y="46"/>
                  </a:moveTo>
                  <a:lnTo>
                    <a:pt x="8" y="29"/>
                  </a:lnTo>
                  <a:lnTo>
                    <a:pt x="8" y="17"/>
                  </a:lnTo>
                  <a:lnTo>
                    <a:pt x="20" y="0"/>
                  </a:lnTo>
                  <a:lnTo>
                    <a:pt x="82" y="10"/>
                  </a:lnTo>
                  <a:lnTo>
                    <a:pt x="189" y="31"/>
                  </a:lnTo>
                  <a:lnTo>
                    <a:pt x="231" y="48"/>
                  </a:lnTo>
                  <a:lnTo>
                    <a:pt x="286" y="63"/>
                  </a:lnTo>
                  <a:lnTo>
                    <a:pt x="314" y="92"/>
                  </a:lnTo>
                  <a:lnTo>
                    <a:pt x="342" y="108"/>
                  </a:lnTo>
                  <a:lnTo>
                    <a:pt x="331" y="119"/>
                  </a:lnTo>
                  <a:lnTo>
                    <a:pt x="331" y="133"/>
                  </a:lnTo>
                  <a:lnTo>
                    <a:pt x="320" y="136"/>
                  </a:lnTo>
                  <a:lnTo>
                    <a:pt x="311" y="148"/>
                  </a:lnTo>
                  <a:lnTo>
                    <a:pt x="320" y="160"/>
                  </a:lnTo>
                  <a:lnTo>
                    <a:pt x="319" y="170"/>
                  </a:lnTo>
                  <a:lnTo>
                    <a:pt x="308" y="182"/>
                  </a:lnTo>
                  <a:lnTo>
                    <a:pt x="310" y="194"/>
                  </a:lnTo>
                  <a:lnTo>
                    <a:pt x="328" y="207"/>
                  </a:lnTo>
                  <a:lnTo>
                    <a:pt x="330" y="219"/>
                  </a:lnTo>
                  <a:lnTo>
                    <a:pt x="325" y="225"/>
                  </a:lnTo>
                  <a:lnTo>
                    <a:pt x="307" y="227"/>
                  </a:lnTo>
                  <a:lnTo>
                    <a:pt x="293" y="221"/>
                  </a:lnTo>
                  <a:lnTo>
                    <a:pt x="277" y="205"/>
                  </a:lnTo>
                  <a:lnTo>
                    <a:pt x="271" y="205"/>
                  </a:lnTo>
                  <a:lnTo>
                    <a:pt x="263" y="199"/>
                  </a:lnTo>
                  <a:lnTo>
                    <a:pt x="255" y="181"/>
                  </a:lnTo>
                  <a:lnTo>
                    <a:pt x="246" y="174"/>
                  </a:lnTo>
                  <a:lnTo>
                    <a:pt x="226" y="165"/>
                  </a:lnTo>
                  <a:lnTo>
                    <a:pt x="209" y="159"/>
                  </a:lnTo>
                  <a:lnTo>
                    <a:pt x="184" y="142"/>
                  </a:lnTo>
                  <a:lnTo>
                    <a:pt x="173" y="129"/>
                  </a:lnTo>
                  <a:lnTo>
                    <a:pt x="175" y="120"/>
                  </a:lnTo>
                  <a:lnTo>
                    <a:pt x="186" y="112"/>
                  </a:lnTo>
                  <a:lnTo>
                    <a:pt x="177" y="102"/>
                  </a:lnTo>
                  <a:lnTo>
                    <a:pt x="167" y="108"/>
                  </a:lnTo>
                  <a:lnTo>
                    <a:pt x="152" y="92"/>
                  </a:lnTo>
                  <a:lnTo>
                    <a:pt x="149" y="100"/>
                  </a:lnTo>
                  <a:lnTo>
                    <a:pt x="135" y="100"/>
                  </a:lnTo>
                  <a:lnTo>
                    <a:pt x="132" y="94"/>
                  </a:lnTo>
                  <a:lnTo>
                    <a:pt x="132" y="83"/>
                  </a:lnTo>
                  <a:lnTo>
                    <a:pt x="125" y="77"/>
                  </a:lnTo>
                  <a:lnTo>
                    <a:pt x="116" y="78"/>
                  </a:lnTo>
                  <a:lnTo>
                    <a:pt x="104" y="61"/>
                  </a:lnTo>
                  <a:lnTo>
                    <a:pt x="95" y="60"/>
                  </a:lnTo>
                  <a:lnTo>
                    <a:pt x="81" y="52"/>
                  </a:lnTo>
                  <a:lnTo>
                    <a:pt x="51" y="54"/>
                  </a:lnTo>
                  <a:lnTo>
                    <a:pt x="22" y="52"/>
                  </a:lnTo>
                  <a:lnTo>
                    <a:pt x="0" y="46"/>
                  </a:lnTo>
                  <a:close/>
                </a:path>
              </a:pathLst>
            </a:custGeom>
            <a:solidFill>
              <a:srgbClr val="B2B2B2"/>
            </a:solidFill>
            <a:ln w="19050">
              <a:solidFill>
                <a:srgbClr val="000000"/>
              </a:solidFill>
              <a:prstDash val="solid"/>
              <a:round/>
              <a:headEnd/>
              <a:tailEnd/>
            </a:ln>
          </p:spPr>
          <p:txBody>
            <a:bodyPr/>
            <a:lstStyle/>
            <a:p>
              <a:endParaRPr lang="en-US"/>
            </a:p>
          </p:txBody>
        </p:sp>
        <p:sp>
          <p:nvSpPr>
            <p:cNvPr id="35" name="Freeform 34"/>
            <p:cNvSpPr>
              <a:spLocks/>
            </p:cNvSpPr>
            <p:nvPr/>
          </p:nvSpPr>
          <p:spPr bwMode="auto">
            <a:xfrm>
              <a:off x="6291262" y="2546350"/>
              <a:ext cx="344488" cy="128588"/>
            </a:xfrm>
            <a:custGeom>
              <a:avLst/>
              <a:gdLst>
                <a:gd name="T0" fmla="*/ 8 w 223"/>
                <a:gd name="T1" fmla="*/ 0 h 118"/>
                <a:gd name="T2" fmla="*/ 0 w 223"/>
                <a:gd name="T3" fmla="*/ 9 h 118"/>
                <a:gd name="T4" fmla="*/ 0 w 223"/>
                <a:gd name="T5" fmla="*/ 20 h 118"/>
                <a:gd name="T6" fmla="*/ 16 w 223"/>
                <a:gd name="T7" fmla="*/ 32 h 118"/>
                <a:gd name="T8" fmla="*/ 25 w 223"/>
                <a:gd name="T9" fmla="*/ 29 h 118"/>
                <a:gd name="T10" fmla="*/ 28 w 223"/>
                <a:gd name="T11" fmla="*/ 34 h 118"/>
                <a:gd name="T12" fmla="*/ 41 w 223"/>
                <a:gd name="T13" fmla="*/ 36 h 118"/>
                <a:gd name="T14" fmla="*/ 47 w 223"/>
                <a:gd name="T15" fmla="*/ 28 h 118"/>
                <a:gd name="T16" fmla="*/ 68 w 223"/>
                <a:gd name="T17" fmla="*/ 29 h 118"/>
                <a:gd name="T18" fmla="*/ 72 w 223"/>
                <a:gd name="T19" fmla="*/ 37 h 118"/>
                <a:gd name="T20" fmla="*/ 79 w 223"/>
                <a:gd name="T21" fmla="*/ 40 h 118"/>
                <a:gd name="T22" fmla="*/ 98 w 223"/>
                <a:gd name="T23" fmla="*/ 39 h 118"/>
                <a:gd name="T24" fmla="*/ 104 w 223"/>
                <a:gd name="T25" fmla="*/ 43 h 118"/>
                <a:gd name="T26" fmla="*/ 113 w 223"/>
                <a:gd name="T27" fmla="*/ 48 h 118"/>
                <a:gd name="T28" fmla="*/ 121 w 223"/>
                <a:gd name="T29" fmla="*/ 57 h 118"/>
                <a:gd name="T30" fmla="*/ 121 w 223"/>
                <a:gd name="T31" fmla="*/ 70 h 118"/>
                <a:gd name="T32" fmla="*/ 115 w 223"/>
                <a:gd name="T33" fmla="*/ 73 h 118"/>
                <a:gd name="T34" fmla="*/ 118 w 223"/>
                <a:gd name="T35" fmla="*/ 77 h 118"/>
                <a:gd name="T36" fmla="*/ 109 w 223"/>
                <a:gd name="T37" fmla="*/ 85 h 118"/>
                <a:gd name="T38" fmla="*/ 109 w 223"/>
                <a:gd name="T39" fmla="*/ 96 h 118"/>
                <a:gd name="T40" fmla="*/ 123 w 223"/>
                <a:gd name="T41" fmla="*/ 97 h 118"/>
                <a:gd name="T42" fmla="*/ 130 w 223"/>
                <a:gd name="T43" fmla="*/ 94 h 118"/>
                <a:gd name="T44" fmla="*/ 133 w 223"/>
                <a:gd name="T45" fmla="*/ 90 h 118"/>
                <a:gd name="T46" fmla="*/ 138 w 223"/>
                <a:gd name="T47" fmla="*/ 94 h 118"/>
                <a:gd name="T48" fmla="*/ 146 w 223"/>
                <a:gd name="T49" fmla="*/ 91 h 118"/>
                <a:gd name="T50" fmla="*/ 163 w 223"/>
                <a:gd name="T51" fmla="*/ 97 h 118"/>
                <a:gd name="T52" fmla="*/ 174 w 223"/>
                <a:gd name="T53" fmla="*/ 108 h 118"/>
                <a:gd name="T54" fmla="*/ 177 w 223"/>
                <a:gd name="T55" fmla="*/ 108 h 118"/>
                <a:gd name="T56" fmla="*/ 178 w 223"/>
                <a:gd name="T57" fmla="*/ 114 h 118"/>
                <a:gd name="T58" fmla="*/ 189 w 223"/>
                <a:gd name="T59" fmla="*/ 118 h 118"/>
                <a:gd name="T60" fmla="*/ 202 w 223"/>
                <a:gd name="T61" fmla="*/ 118 h 118"/>
                <a:gd name="T62" fmla="*/ 194 w 223"/>
                <a:gd name="T63" fmla="*/ 111 h 118"/>
                <a:gd name="T64" fmla="*/ 197 w 223"/>
                <a:gd name="T65" fmla="*/ 105 h 118"/>
                <a:gd name="T66" fmla="*/ 206 w 223"/>
                <a:gd name="T67" fmla="*/ 111 h 118"/>
                <a:gd name="T68" fmla="*/ 217 w 223"/>
                <a:gd name="T69" fmla="*/ 113 h 118"/>
                <a:gd name="T70" fmla="*/ 219 w 223"/>
                <a:gd name="T71" fmla="*/ 104 h 118"/>
                <a:gd name="T72" fmla="*/ 208 w 223"/>
                <a:gd name="T73" fmla="*/ 96 h 118"/>
                <a:gd name="T74" fmla="*/ 200 w 223"/>
                <a:gd name="T75" fmla="*/ 96 h 118"/>
                <a:gd name="T76" fmla="*/ 189 w 223"/>
                <a:gd name="T77" fmla="*/ 88 h 118"/>
                <a:gd name="T78" fmla="*/ 200 w 223"/>
                <a:gd name="T79" fmla="*/ 88 h 118"/>
                <a:gd name="T80" fmla="*/ 208 w 223"/>
                <a:gd name="T81" fmla="*/ 93 h 118"/>
                <a:gd name="T82" fmla="*/ 223 w 223"/>
                <a:gd name="T83" fmla="*/ 93 h 118"/>
                <a:gd name="T84" fmla="*/ 220 w 223"/>
                <a:gd name="T85" fmla="*/ 84 h 118"/>
                <a:gd name="T86" fmla="*/ 206 w 223"/>
                <a:gd name="T87" fmla="*/ 74 h 118"/>
                <a:gd name="T88" fmla="*/ 197 w 223"/>
                <a:gd name="T89" fmla="*/ 73 h 118"/>
                <a:gd name="T90" fmla="*/ 183 w 223"/>
                <a:gd name="T91" fmla="*/ 62 h 118"/>
                <a:gd name="T92" fmla="*/ 166 w 223"/>
                <a:gd name="T93" fmla="*/ 59 h 118"/>
                <a:gd name="T94" fmla="*/ 152 w 223"/>
                <a:gd name="T95" fmla="*/ 54 h 118"/>
                <a:gd name="T96" fmla="*/ 141 w 223"/>
                <a:gd name="T97" fmla="*/ 40 h 118"/>
                <a:gd name="T98" fmla="*/ 133 w 223"/>
                <a:gd name="T99" fmla="*/ 22 h 118"/>
                <a:gd name="T100" fmla="*/ 123 w 223"/>
                <a:gd name="T101" fmla="*/ 22 h 118"/>
                <a:gd name="T102" fmla="*/ 120 w 223"/>
                <a:gd name="T103" fmla="*/ 17 h 118"/>
                <a:gd name="T104" fmla="*/ 113 w 223"/>
                <a:gd name="T105" fmla="*/ 19 h 118"/>
                <a:gd name="T106" fmla="*/ 103 w 223"/>
                <a:gd name="T107" fmla="*/ 11 h 118"/>
                <a:gd name="T108" fmla="*/ 84 w 223"/>
                <a:gd name="T109" fmla="*/ 8 h 118"/>
                <a:gd name="T110" fmla="*/ 76 w 223"/>
                <a:gd name="T111" fmla="*/ 12 h 118"/>
                <a:gd name="T112" fmla="*/ 59 w 223"/>
                <a:gd name="T113" fmla="*/ 8 h 118"/>
                <a:gd name="T114" fmla="*/ 48 w 223"/>
                <a:gd name="T115" fmla="*/ 8 h 118"/>
                <a:gd name="T116" fmla="*/ 44 w 223"/>
                <a:gd name="T117" fmla="*/ 2 h 118"/>
                <a:gd name="T118" fmla="*/ 38 w 223"/>
                <a:gd name="T119" fmla="*/ 0 h 118"/>
                <a:gd name="T120" fmla="*/ 28 w 223"/>
                <a:gd name="T121" fmla="*/ 2 h 118"/>
                <a:gd name="T122" fmla="*/ 8 w 223"/>
                <a:gd name="T1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 h="118">
                  <a:moveTo>
                    <a:pt x="8" y="0"/>
                  </a:moveTo>
                  <a:lnTo>
                    <a:pt x="0" y="9"/>
                  </a:lnTo>
                  <a:lnTo>
                    <a:pt x="0" y="20"/>
                  </a:lnTo>
                  <a:lnTo>
                    <a:pt x="16" y="32"/>
                  </a:lnTo>
                  <a:lnTo>
                    <a:pt x="25" y="29"/>
                  </a:lnTo>
                  <a:lnTo>
                    <a:pt x="28" y="34"/>
                  </a:lnTo>
                  <a:lnTo>
                    <a:pt x="41" y="36"/>
                  </a:lnTo>
                  <a:lnTo>
                    <a:pt x="47" y="28"/>
                  </a:lnTo>
                  <a:lnTo>
                    <a:pt x="68" y="29"/>
                  </a:lnTo>
                  <a:lnTo>
                    <a:pt x="72" y="37"/>
                  </a:lnTo>
                  <a:lnTo>
                    <a:pt x="79" y="40"/>
                  </a:lnTo>
                  <a:lnTo>
                    <a:pt x="98" y="39"/>
                  </a:lnTo>
                  <a:lnTo>
                    <a:pt x="104" y="43"/>
                  </a:lnTo>
                  <a:lnTo>
                    <a:pt x="113" y="48"/>
                  </a:lnTo>
                  <a:lnTo>
                    <a:pt x="121" y="57"/>
                  </a:lnTo>
                  <a:lnTo>
                    <a:pt x="121" y="70"/>
                  </a:lnTo>
                  <a:lnTo>
                    <a:pt x="115" y="73"/>
                  </a:lnTo>
                  <a:lnTo>
                    <a:pt x="118" y="77"/>
                  </a:lnTo>
                  <a:lnTo>
                    <a:pt x="109" y="85"/>
                  </a:lnTo>
                  <a:lnTo>
                    <a:pt x="109" y="96"/>
                  </a:lnTo>
                  <a:lnTo>
                    <a:pt x="123" y="97"/>
                  </a:lnTo>
                  <a:lnTo>
                    <a:pt x="130" y="94"/>
                  </a:lnTo>
                  <a:lnTo>
                    <a:pt x="133" y="90"/>
                  </a:lnTo>
                  <a:lnTo>
                    <a:pt x="138" y="94"/>
                  </a:lnTo>
                  <a:lnTo>
                    <a:pt x="146" y="91"/>
                  </a:lnTo>
                  <a:lnTo>
                    <a:pt x="163" y="97"/>
                  </a:lnTo>
                  <a:lnTo>
                    <a:pt x="174" y="108"/>
                  </a:lnTo>
                  <a:lnTo>
                    <a:pt x="177" y="108"/>
                  </a:lnTo>
                  <a:lnTo>
                    <a:pt x="178" y="114"/>
                  </a:lnTo>
                  <a:lnTo>
                    <a:pt x="189" y="118"/>
                  </a:lnTo>
                  <a:lnTo>
                    <a:pt x="202" y="118"/>
                  </a:lnTo>
                  <a:lnTo>
                    <a:pt x="194" y="111"/>
                  </a:lnTo>
                  <a:lnTo>
                    <a:pt x="197" y="105"/>
                  </a:lnTo>
                  <a:lnTo>
                    <a:pt x="206" y="111"/>
                  </a:lnTo>
                  <a:lnTo>
                    <a:pt x="217" y="113"/>
                  </a:lnTo>
                  <a:lnTo>
                    <a:pt x="219" y="104"/>
                  </a:lnTo>
                  <a:lnTo>
                    <a:pt x="208" y="96"/>
                  </a:lnTo>
                  <a:lnTo>
                    <a:pt x="200" y="96"/>
                  </a:lnTo>
                  <a:lnTo>
                    <a:pt x="189" y="88"/>
                  </a:lnTo>
                  <a:lnTo>
                    <a:pt x="200" y="88"/>
                  </a:lnTo>
                  <a:lnTo>
                    <a:pt x="208" y="93"/>
                  </a:lnTo>
                  <a:lnTo>
                    <a:pt x="223" y="93"/>
                  </a:lnTo>
                  <a:lnTo>
                    <a:pt x="220" y="84"/>
                  </a:lnTo>
                  <a:lnTo>
                    <a:pt x="206" y="74"/>
                  </a:lnTo>
                  <a:lnTo>
                    <a:pt x="197" y="73"/>
                  </a:lnTo>
                  <a:lnTo>
                    <a:pt x="183" y="62"/>
                  </a:lnTo>
                  <a:lnTo>
                    <a:pt x="166" y="59"/>
                  </a:lnTo>
                  <a:lnTo>
                    <a:pt x="152" y="54"/>
                  </a:lnTo>
                  <a:lnTo>
                    <a:pt x="141" y="40"/>
                  </a:lnTo>
                  <a:lnTo>
                    <a:pt x="133" y="22"/>
                  </a:lnTo>
                  <a:lnTo>
                    <a:pt x="123" y="22"/>
                  </a:lnTo>
                  <a:lnTo>
                    <a:pt x="120" y="17"/>
                  </a:lnTo>
                  <a:lnTo>
                    <a:pt x="113" y="19"/>
                  </a:lnTo>
                  <a:lnTo>
                    <a:pt x="103" y="11"/>
                  </a:lnTo>
                  <a:lnTo>
                    <a:pt x="84" y="8"/>
                  </a:lnTo>
                  <a:lnTo>
                    <a:pt x="76" y="12"/>
                  </a:lnTo>
                  <a:lnTo>
                    <a:pt x="59" y="8"/>
                  </a:lnTo>
                  <a:lnTo>
                    <a:pt x="48" y="8"/>
                  </a:lnTo>
                  <a:lnTo>
                    <a:pt x="44" y="2"/>
                  </a:lnTo>
                  <a:lnTo>
                    <a:pt x="38" y="0"/>
                  </a:lnTo>
                  <a:lnTo>
                    <a:pt x="28" y="2"/>
                  </a:lnTo>
                  <a:lnTo>
                    <a:pt x="8" y="0"/>
                  </a:lnTo>
                  <a:close/>
                </a:path>
              </a:pathLst>
            </a:custGeom>
            <a:solidFill>
              <a:srgbClr val="B2B2B2"/>
            </a:solidFill>
            <a:ln w="19050">
              <a:solidFill>
                <a:srgbClr val="000000"/>
              </a:solidFill>
              <a:prstDash val="solid"/>
              <a:round/>
              <a:headEnd/>
              <a:tailEnd/>
            </a:ln>
          </p:spPr>
          <p:txBody>
            <a:bodyPr/>
            <a:lstStyle/>
            <a:p>
              <a:endParaRPr lang="en-US"/>
            </a:p>
          </p:txBody>
        </p:sp>
        <p:sp>
          <p:nvSpPr>
            <p:cNvPr id="36" name="Freeform 35"/>
            <p:cNvSpPr>
              <a:spLocks/>
            </p:cNvSpPr>
            <p:nvPr/>
          </p:nvSpPr>
          <p:spPr bwMode="auto">
            <a:xfrm>
              <a:off x="6489700" y="3257550"/>
              <a:ext cx="241300" cy="55563"/>
            </a:xfrm>
            <a:custGeom>
              <a:avLst/>
              <a:gdLst>
                <a:gd name="T0" fmla="*/ 0 w 157"/>
                <a:gd name="T1" fmla="*/ 26 h 52"/>
                <a:gd name="T2" fmla="*/ 14 w 157"/>
                <a:gd name="T3" fmla="*/ 10 h 52"/>
                <a:gd name="T4" fmla="*/ 20 w 157"/>
                <a:gd name="T5" fmla="*/ 10 h 52"/>
                <a:gd name="T6" fmla="*/ 31 w 157"/>
                <a:gd name="T7" fmla="*/ 3 h 52"/>
                <a:gd name="T8" fmla="*/ 44 w 157"/>
                <a:gd name="T9" fmla="*/ 3 h 52"/>
                <a:gd name="T10" fmla="*/ 47 w 157"/>
                <a:gd name="T11" fmla="*/ 1 h 52"/>
                <a:gd name="T12" fmla="*/ 51 w 157"/>
                <a:gd name="T13" fmla="*/ 0 h 52"/>
                <a:gd name="T14" fmla="*/ 67 w 157"/>
                <a:gd name="T15" fmla="*/ 9 h 52"/>
                <a:gd name="T16" fmla="*/ 71 w 157"/>
                <a:gd name="T17" fmla="*/ 15 h 52"/>
                <a:gd name="T18" fmla="*/ 75 w 157"/>
                <a:gd name="T19" fmla="*/ 12 h 52"/>
                <a:gd name="T20" fmla="*/ 87 w 157"/>
                <a:gd name="T21" fmla="*/ 18 h 52"/>
                <a:gd name="T22" fmla="*/ 95 w 157"/>
                <a:gd name="T23" fmla="*/ 18 h 52"/>
                <a:gd name="T24" fmla="*/ 101 w 157"/>
                <a:gd name="T25" fmla="*/ 23 h 52"/>
                <a:gd name="T26" fmla="*/ 112 w 157"/>
                <a:gd name="T27" fmla="*/ 26 h 52"/>
                <a:gd name="T28" fmla="*/ 112 w 157"/>
                <a:gd name="T29" fmla="*/ 34 h 52"/>
                <a:gd name="T30" fmla="*/ 132 w 157"/>
                <a:gd name="T31" fmla="*/ 34 h 52"/>
                <a:gd name="T32" fmla="*/ 136 w 157"/>
                <a:gd name="T33" fmla="*/ 41 h 52"/>
                <a:gd name="T34" fmla="*/ 149 w 157"/>
                <a:gd name="T35" fmla="*/ 41 h 52"/>
                <a:gd name="T36" fmla="*/ 157 w 157"/>
                <a:gd name="T37" fmla="*/ 51 h 52"/>
                <a:gd name="T38" fmla="*/ 152 w 157"/>
                <a:gd name="T39" fmla="*/ 52 h 52"/>
                <a:gd name="T40" fmla="*/ 149 w 157"/>
                <a:gd name="T41" fmla="*/ 49 h 52"/>
                <a:gd name="T42" fmla="*/ 147 w 157"/>
                <a:gd name="T43" fmla="*/ 48 h 52"/>
                <a:gd name="T44" fmla="*/ 136 w 157"/>
                <a:gd name="T45" fmla="*/ 49 h 52"/>
                <a:gd name="T46" fmla="*/ 133 w 157"/>
                <a:gd name="T47" fmla="*/ 51 h 52"/>
                <a:gd name="T48" fmla="*/ 124 w 157"/>
                <a:gd name="T49" fmla="*/ 52 h 52"/>
                <a:gd name="T50" fmla="*/ 110 w 157"/>
                <a:gd name="T51" fmla="*/ 52 h 52"/>
                <a:gd name="T52" fmla="*/ 101 w 157"/>
                <a:gd name="T53" fmla="*/ 52 h 52"/>
                <a:gd name="T54" fmla="*/ 101 w 157"/>
                <a:gd name="T55" fmla="*/ 48 h 52"/>
                <a:gd name="T56" fmla="*/ 87 w 157"/>
                <a:gd name="T57" fmla="*/ 35 h 52"/>
                <a:gd name="T58" fmla="*/ 87 w 157"/>
                <a:gd name="T59" fmla="*/ 27 h 52"/>
                <a:gd name="T60" fmla="*/ 71 w 157"/>
                <a:gd name="T61" fmla="*/ 27 h 52"/>
                <a:gd name="T62" fmla="*/ 65 w 157"/>
                <a:gd name="T63" fmla="*/ 23 h 52"/>
                <a:gd name="T64" fmla="*/ 61 w 157"/>
                <a:gd name="T65" fmla="*/ 27 h 52"/>
                <a:gd name="T66" fmla="*/ 56 w 157"/>
                <a:gd name="T67" fmla="*/ 21 h 52"/>
                <a:gd name="T68" fmla="*/ 51 w 157"/>
                <a:gd name="T69" fmla="*/ 21 h 52"/>
                <a:gd name="T70" fmla="*/ 51 w 157"/>
                <a:gd name="T71" fmla="*/ 13 h 52"/>
                <a:gd name="T72" fmla="*/ 47 w 157"/>
                <a:gd name="T73" fmla="*/ 10 h 52"/>
                <a:gd name="T74" fmla="*/ 33 w 157"/>
                <a:gd name="T75" fmla="*/ 12 h 52"/>
                <a:gd name="T76" fmla="*/ 23 w 157"/>
                <a:gd name="T77" fmla="*/ 21 h 52"/>
                <a:gd name="T78" fmla="*/ 13 w 157"/>
                <a:gd name="T79" fmla="*/ 23 h 52"/>
                <a:gd name="T80" fmla="*/ 0 w 157"/>
                <a:gd name="T8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52">
                  <a:moveTo>
                    <a:pt x="0" y="26"/>
                  </a:moveTo>
                  <a:lnTo>
                    <a:pt x="14" y="10"/>
                  </a:lnTo>
                  <a:lnTo>
                    <a:pt x="20" y="10"/>
                  </a:lnTo>
                  <a:lnTo>
                    <a:pt x="31" y="3"/>
                  </a:lnTo>
                  <a:lnTo>
                    <a:pt x="44" y="3"/>
                  </a:lnTo>
                  <a:lnTo>
                    <a:pt x="47" y="1"/>
                  </a:lnTo>
                  <a:lnTo>
                    <a:pt x="51" y="0"/>
                  </a:lnTo>
                  <a:lnTo>
                    <a:pt x="67" y="9"/>
                  </a:lnTo>
                  <a:lnTo>
                    <a:pt x="71" y="15"/>
                  </a:lnTo>
                  <a:lnTo>
                    <a:pt x="75" y="12"/>
                  </a:lnTo>
                  <a:lnTo>
                    <a:pt x="87" y="18"/>
                  </a:lnTo>
                  <a:lnTo>
                    <a:pt x="95" y="18"/>
                  </a:lnTo>
                  <a:lnTo>
                    <a:pt x="101" y="23"/>
                  </a:lnTo>
                  <a:lnTo>
                    <a:pt x="112" y="26"/>
                  </a:lnTo>
                  <a:lnTo>
                    <a:pt x="112" y="34"/>
                  </a:lnTo>
                  <a:lnTo>
                    <a:pt x="132" y="34"/>
                  </a:lnTo>
                  <a:lnTo>
                    <a:pt x="136" y="41"/>
                  </a:lnTo>
                  <a:lnTo>
                    <a:pt x="149" y="41"/>
                  </a:lnTo>
                  <a:lnTo>
                    <a:pt x="157" y="51"/>
                  </a:lnTo>
                  <a:lnTo>
                    <a:pt x="152" y="52"/>
                  </a:lnTo>
                  <a:lnTo>
                    <a:pt x="149" y="49"/>
                  </a:lnTo>
                  <a:lnTo>
                    <a:pt x="147" y="48"/>
                  </a:lnTo>
                  <a:lnTo>
                    <a:pt x="136" y="49"/>
                  </a:lnTo>
                  <a:lnTo>
                    <a:pt x="133" y="51"/>
                  </a:lnTo>
                  <a:lnTo>
                    <a:pt x="124" y="52"/>
                  </a:lnTo>
                  <a:lnTo>
                    <a:pt x="110" y="52"/>
                  </a:lnTo>
                  <a:lnTo>
                    <a:pt x="101" y="52"/>
                  </a:lnTo>
                  <a:lnTo>
                    <a:pt x="101" y="48"/>
                  </a:lnTo>
                  <a:lnTo>
                    <a:pt x="87" y="35"/>
                  </a:lnTo>
                  <a:lnTo>
                    <a:pt x="87" y="27"/>
                  </a:lnTo>
                  <a:lnTo>
                    <a:pt x="71" y="27"/>
                  </a:lnTo>
                  <a:lnTo>
                    <a:pt x="65" y="23"/>
                  </a:lnTo>
                  <a:lnTo>
                    <a:pt x="61" y="27"/>
                  </a:lnTo>
                  <a:lnTo>
                    <a:pt x="56" y="21"/>
                  </a:lnTo>
                  <a:lnTo>
                    <a:pt x="51" y="21"/>
                  </a:lnTo>
                  <a:lnTo>
                    <a:pt x="51" y="13"/>
                  </a:lnTo>
                  <a:lnTo>
                    <a:pt x="47" y="10"/>
                  </a:lnTo>
                  <a:lnTo>
                    <a:pt x="33" y="12"/>
                  </a:lnTo>
                  <a:lnTo>
                    <a:pt x="23" y="21"/>
                  </a:lnTo>
                  <a:lnTo>
                    <a:pt x="13" y="23"/>
                  </a:lnTo>
                  <a:lnTo>
                    <a:pt x="0" y="26"/>
                  </a:lnTo>
                  <a:close/>
                </a:path>
              </a:pathLst>
            </a:custGeom>
            <a:solidFill>
              <a:srgbClr val="008000"/>
            </a:solidFill>
            <a:ln w="19050">
              <a:solidFill>
                <a:srgbClr val="000000"/>
              </a:solidFill>
              <a:prstDash val="solid"/>
              <a:round/>
              <a:headEnd/>
              <a:tailEnd/>
            </a:ln>
          </p:spPr>
          <p:txBody>
            <a:bodyPr/>
            <a:lstStyle/>
            <a:p>
              <a:endParaRPr lang="en-US"/>
            </a:p>
          </p:txBody>
        </p:sp>
        <p:sp>
          <p:nvSpPr>
            <p:cNvPr id="37" name="Freeform 36"/>
            <p:cNvSpPr>
              <a:spLocks/>
            </p:cNvSpPr>
            <p:nvPr/>
          </p:nvSpPr>
          <p:spPr bwMode="auto">
            <a:xfrm>
              <a:off x="6700837" y="3297238"/>
              <a:ext cx="149225" cy="49212"/>
            </a:xfrm>
            <a:custGeom>
              <a:avLst/>
              <a:gdLst>
                <a:gd name="T0" fmla="*/ 0 w 99"/>
                <a:gd name="T1" fmla="*/ 34 h 45"/>
                <a:gd name="T2" fmla="*/ 9 w 99"/>
                <a:gd name="T3" fmla="*/ 36 h 45"/>
                <a:gd name="T4" fmla="*/ 31 w 99"/>
                <a:gd name="T5" fmla="*/ 34 h 45"/>
                <a:gd name="T6" fmla="*/ 40 w 99"/>
                <a:gd name="T7" fmla="*/ 44 h 45"/>
                <a:gd name="T8" fmla="*/ 53 w 99"/>
                <a:gd name="T9" fmla="*/ 45 h 45"/>
                <a:gd name="T10" fmla="*/ 59 w 99"/>
                <a:gd name="T11" fmla="*/ 34 h 45"/>
                <a:gd name="T12" fmla="*/ 56 w 99"/>
                <a:gd name="T13" fmla="*/ 31 h 45"/>
                <a:gd name="T14" fmla="*/ 62 w 99"/>
                <a:gd name="T15" fmla="*/ 27 h 45"/>
                <a:gd name="T16" fmla="*/ 74 w 99"/>
                <a:gd name="T17" fmla="*/ 34 h 45"/>
                <a:gd name="T18" fmla="*/ 84 w 99"/>
                <a:gd name="T19" fmla="*/ 34 h 45"/>
                <a:gd name="T20" fmla="*/ 84 w 99"/>
                <a:gd name="T21" fmla="*/ 30 h 45"/>
                <a:gd name="T22" fmla="*/ 90 w 99"/>
                <a:gd name="T23" fmla="*/ 30 h 45"/>
                <a:gd name="T24" fmla="*/ 99 w 99"/>
                <a:gd name="T25" fmla="*/ 22 h 45"/>
                <a:gd name="T26" fmla="*/ 93 w 99"/>
                <a:gd name="T27" fmla="*/ 20 h 45"/>
                <a:gd name="T28" fmla="*/ 93 w 99"/>
                <a:gd name="T29" fmla="*/ 13 h 45"/>
                <a:gd name="T30" fmla="*/ 93 w 99"/>
                <a:gd name="T31" fmla="*/ 6 h 45"/>
                <a:gd name="T32" fmla="*/ 79 w 99"/>
                <a:gd name="T33" fmla="*/ 5 h 45"/>
                <a:gd name="T34" fmla="*/ 68 w 99"/>
                <a:gd name="T35" fmla="*/ 6 h 45"/>
                <a:gd name="T36" fmla="*/ 59 w 99"/>
                <a:gd name="T37" fmla="*/ 6 h 45"/>
                <a:gd name="T38" fmla="*/ 45 w 99"/>
                <a:gd name="T39" fmla="*/ 5 h 45"/>
                <a:gd name="T40" fmla="*/ 34 w 99"/>
                <a:gd name="T41" fmla="*/ 0 h 45"/>
                <a:gd name="T42" fmla="*/ 31 w 99"/>
                <a:gd name="T43" fmla="*/ 5 h 45"/>
                <a:gd name="T44" fmla="*/ 29 w 99"/>
                <a:gd name="T45" fmla="*/ 14 h 45"/>
                <a:gd name="T46" fmla="*/ 19 w 99"/>
                <a:gd name="T47" fmla="*/ 14 h 45"/>
                <a:gd name="T48" fmla="*/ 15 w 99"/>
                <a:gd name="T49" fmla="*/ 22 h 45"/>
                <a:gd name="T50" fmla="*/ 9 w 99"/>
                <a:gd name="T51" fmla="*/ 25 h 45"/>
                <a:gd name="T52" fmla="*/ 0 w 99"/>
                <a:gd name="T53"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45">
                  <a:moveTo>
                    <a:pt x="0" y="34"/>
                  </a:moveTo>
                  <a:lnTo>
                    <a:pt x="9" y="36"/>
                  </a:lnTo>
                  <a:lnTo>
                    <a:pt x="31" y="34"/>
                  </a:lnTo>
                  <a:lnTo>
                    <a:pt x="40" y="44"/>
                  </a:lnTo>
                  <a:lnTo>
                    <a:pt x="53" y="45"/>
                  </a:lnTo>
                  <a:lnTo>
                    <a:pt x="59" y="34"/>
                  </a:lnTo>
                  <a:lnTo>
                    <a:pt x="56" y="31"/>
                  </a:lnTo>
                  <a:lnTo>
                    <a:pt x="62" y="27"/>
                  </a:lnTo>
                  <a:lnTo>
                    <a:pt x="74" y="34"/>
                  </a:lnTo>
                  <a:lnTo>
                    <a:pt x="84" y="34"/>
                  </a:lnTo>
                  <a:lnTo>
                    <a:pt x="84" y="30"/>
                  </a:lnTo>
                  <a:lnTo>
                    <a:pt x="90" y="30"/>
                  </a:lnTo>
                  <a:lnTo>
                    <a:pt x="99" y="22"/>
                  </a:lnTo>
                  <a:lnTo>
                    <a:pt x="93" y="20"/>
                  </a:lnTo>
                  <a:lnTo>
                    <a:pt x="93" y="13"/>
                  </a:lnTo>
                  <a:lnTo>
                    <a:pt x="93" y="6"/>
                  </a:lnTo>
                  <a:lnTo>
                    <a:pt x="79" y="5"/>
                  </a:lnTo>
                  <a:lnTo>
                    <a:pt x="68" y="6"/>
                  </a:lnTo>
                  <a:lnTo>
                    <a:pt x="59" y="6"/>
                  </a:lnTo>
                  <a:lnTo>
                    <a:pt x="45" y="5"/>
                  </a:lnTo>
                  <a:lnTo>
                    <a:pt x="34" y="0"/>
                  </a:lnTo>
                  <a:lnTo>
                    <a:pt x="31" y="5"/>
                  </a:lnTo>
                  <a:lnTo>
                    <a:pt x="29" y="14"/>
                  </a:lnTo>
                  <a:lnTo>
                    <a:pt x="19" y="14"/>
                  </a:lnTo>
                  <a:lnTo>
                    <a:pt x="15" y="22"/>
                  </a:lnTo>
                  <a:lnTo>
                    <a:pt x="9" y="25"/>
                  </a:lnTo>
                  <a:lnTo>
                    <a:pt x="0" y="34"/>
                  </a:lnTo>
                  <a:close/>
                </a:path>
              </a:pathLst>
            </a:custGeom>
            <a:solidFill>
              <a:srgbClr val="008000"/>
            </a:solidFill>
            <a:ln w="19050">
              <a:solidFill>
                <a:srgbClr val="000000"/>
              </a:solidFill>
              <a:prstDash val="solid"/>
              <a:round/>
              <a:headEnd/>
              <a:tailEnd/>
            </a:ln>
          </p:spPr>
          <p:txBody>
            <a:bodyPr/>
            <a:lstStyle/>
            <a:p>
              <a:endParaRPr lang="en-US"/>
            </a:p>
          </p:txBody>
        </p:sp>
        <p:sp>
          <p:nvSpPr>
            <p:cNvPr id="38" name="Freeform 37"/>
            <p:cNvSpPr>
              <a:spLocks/>
            </p:cNvSpPr>
            <p:nvPr/>
          </p:nvSpPr>
          <p:spPr bwMode="auto">
            <a:xfrm>
              <a:off x="6600825" y="3441700"/>
              <a:ext cx="977900" cy="1030288"/>
            </a:xfrm>
            <a:custGeom>
              <a:avLst/>
              <a:gdLst>
                <a:gd name="T0" fmla="*/ 72 w 636"/>
                <a:gd name="T1" fmla="*/ 15 h 945"/>
                <a:gd name="T2" fmla="*/ 120 w 636"/>
                <a:gd name="T3" fmla="*/ 1 h 945"/>
                <a:gd name="T4" fmla="*/ 100 w 636"/>
                <a:gd name="T5" fmla="*/ 32 h 945"/>
                <a:gd name="T6" fmla="*/ 120 w 636"/>
                <a:gd name="T7" fmla="*/ 31 h 945"/>
                <a:gd name="T8" fmla="*/ 140 w 636"/>
                <a:gd name="T9" fmla="*/ 29 h 945"/>
                <a:gd name="T10" fmla="*/ 168 w 636"/>
                <a:gd name="T11" fmla="*/ 40 h 945"/>
                <a:gd name="T12" fmla="*/ 255 w 636"/>
                <a:gd name="T13" fmla="*/ 57 h 945"/>
                <a:gd name="T14" fmla="*/ 295 w 636"/>
                <a:gd name="T15" fmla="*/ 74 h 945"/>
                <a:gd name="T16" fmla="*/ 346 w 636"/>
                <a:gd name="T17" fmla="*/ 83 h 945"/>
                <a:gd name="T18" fmla="*/ 420 w 636"/>
                <a:gd name="T19" fmla="*/ 130 h 945"/>
                <a:gd name="T20" fmla="*/ 461 w 636"/>
                <a:gd name="T21" fmla="*/ 187 h 945"/>
                <a:gd name="T22" fmla="*/ 619 w 636"/>
                <a:gd name="T23" fmla="*/ 235 h 945"/>
                <a:gd name="T24" fmla="*/ 620 w 636"/>
                <a:gd name="T25" fmla="*/ 314 h 945"/>
                <a:gd name="T26" fmla="*/ 580 w 636"/>
                <a:gd name="T27" fmla="*/ 357 h 945"/>
                <a:gd name="T28" fmla="*/ 574 w 636"/>
                <a:gd name="T29" fmla="*/ 417 h 945"/>
                <a:gd name="T30" fmla="*/ 550 w 636"/>
                <a:gd name="T31" fmla="*/ 443 h 945"/>
                <a:gd name="T32" fmla="*/ 513 w 636"/>
                <a:gd name="T33" fmla="*/ 488 h 945"/>
                <a:gd name="T34" fmla="*/ 459 w 636"/>
                <a:gd name="T35" fmla="*/ 504 h 945"/>
                <a:gd name="T36" fmla="*/ 431 w 636"/>
                <a:gd name="T37" fmla="*/ 550 h 945"/>
                <a:gd name="T38" fmla="*/ 425 w 636"/>
                <a:gd name="T39" fmla="*/ 589 h 945"/>
                <a:gd name="T40" fmla="*/ 382 w 636"/>
                <a:gd name="T41" fmla="*/ 624 h 945"/>
                <a:gd name="T42" fmla="*/ 355 w 636"/>
                <a:gd name="T43" fmla="*/ 652 h 945"/>
                <a:gd name="T44" fmla="*/ 338 w 636"/>
                <a:gd name="T45" fmla="*/ 666 h 945"/>
                <a:gd name="T46" fmla="*/ 329 w 636"/>
                <a:gd name="T47" fmla="*/ 703 h 945"/>
                <a:gd name="T48" fmla="*/ 286 w 636"/>
                <a:gd name="T49" fmla="*/ 719 h 945"/>
                <a:gd name="T50" fmla="*/ 252 w 636"/>
                <a:gd name="T51" fmla="*/ 734 h 945"/>
                <a:gd name="T52" fmla="*/ 250 w 636"/>
                <a:gd name="T53" fmla="*/ 773 h 945"/>
                <a:gd name="T54" fmla="*/ 218 w 636"/>
                <a:gd name="T55" fmla="*/ 801 h 945"/>
                <a:gd name="T56" fmla="*/ 238 w 636"/>
                <a:gd name="T57" fmla="*/ 825 h 945"/>
                <a:gd name="T58" fmla="*/ 205 w 636"/>
                <a:gd name="T59" fmla="*/ 849 h 945"/>
                <a:gd name="T60" fmla="*/ 188 w 636"/>
                <a:gd name="T61" fmla="*/ 889 h 945"/>
                <a:gd name="T62" fmla="*/ 232 w 636"/>
                <a:gd name="T63" fmla="*/ 945 h 945"/>
                <a:gd name="T64" fmla="*/ 181 w 636"/>
                <a:gd name="T65" fmla="*/ 917 h 945"/>
                <a:gd name="T66" fmla="*/ 148 w 636"/>
                <a:gd name="T67" fmla="*/ 867 h 945"/>
                <a:gd name="T68" fmla="*/ 145 w 636"/>
                <a:gd name="T69" fmla="*/ 734 h 945"/>
                <a:gd name="T70" fmla="*/ 140 w 636"/>
                <a:gd name="T71" fmla="*/ 679 h 945"/>
                <a:gd name="T72" fmla="*/ 143 w 636"/>
                <a:gd name="T73" fmla="*/ 618 h 945"/>
                <a:gd name="T74" fmla="*/ 150 w 636"/>
                <a:gd name="T75" fmla="*/ 570 h 945"/>
                <a:gd name="T76" fmla="*/ 147 w 636"/>
                <a:gd name="T77" fmla="*/ 493 h 945"/>
                <a:gd name="T78" fmla="*/ 151 w 636"/>
                <a:gd name="T79" fmla="*/ 430 h 945"/>
                <a:gd name="T80" fmla="*/ 114 w 636"/>
                <a:gd name="T81" fmla="*/ 386 h 945"/>
                <a:gd name="T82" fmla="*/ 57 w 636"/>
                <a:gd name="T83" fmla="*/ 351 h 945"/>
                <a:gd name="T84" fmla="*/ 37 w 636"/>
                <a:gd name="T85" fmla="*/ 298 h 945"/>
                <a:gd name="T86" fmla="*/ 10 w 636"/>
                <a:gd name="T87" fmla="*/ 269 h 945"/>
                <a:gd name="T88" fmla="*/ 12 w 636"/>
                <a:gd name="T89" fmla="*/ 219 h 945"/>
                <a:gd name="T90" fmla="*/ 6 w 636"/>
                <a:gd name="T91" fmla="*/ 171 h 945"/>
                <a:gd name="T92" fmla="*/ 46 w 636"/>
                <a:gd name="T93" fmla="*/ 7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45">
                  <a:moveTo>
                    <a:pt x="49" y="41"/>
                  </a:moveTo>
                  <a:lnTo>
                    <a:pt x="57" y="31"/>
                  </a:lnTo>
                  <a:lnTo>
                    <a:pt x="72" y="15"/>
                  </a:lnTo>
                  <a:lnTo>
                    <a:pt x="95" y="6"/>
                  </a:lnTo>
                  <a:lnTo>
                    <a:pt x="108" y="0"/>
                  </a:lnTo>
                  <a:lnTo>
                    <a:pt x="120" y="1"/>
                  </a:lnTo>
                  <a:lnTo>
                    <a:pt x="117" y="9"/>
                  </a:lnTo>
                  <a:lnTo>
                    <a:pt x="103" y="17"/>
                  </a:lnTo>
                  <a:lnTo>
                    <a:pt x="100" y="32"/>
                  </a:lnTo>
                  <a:lnTo>
                    <a:pt x="103" y="45"/>
                  </a:lnTo>
                  <a:lnTo>
                    <a:pt x="116" y="45"/>
                  </a:lnTo>
                  <a:lnTo>
                    <a:pt x="120" y="31"/>
                  </a:lnTo>
                  <a:lnTo>
                    <a:pt x="123" y="17"/>
                  </a:lnTo>
                  <a:lnTo>
                    <a:pt x="131" y="21"/>
                  </a:lnTo>
                  <a:lnTo>
                    <a:pt x="140" y="29"/>
                  </a:lnTo>
                  <a:lnTo>
                    <a:pt x="156" y="26"/>
                  </a:lnTo>
                  <a:lnTo>
                    <a:pt x="165" y="32"/>
                  </a:lnTo>
                  <a:lnTo>
                    <a:pt x="168" y="40"/>
                  </a:lnTo>
                  <a:lnTo>
                    <a:pt x="191" y="37"/>
                  </a:lnTo>
                  <a:lnTo>
                    <a:pt x="238" y="32"/>
                  </a:lnTo>
                  <a:lnTo>
                    <a:pt x="255" y="57"/>
                  </a:lnTo>
                  <a:lnTo>
                    <a:pt x="284" y="69"/>
                  </a:lnTo>
                  <a:lnTo>
                    <a:pt x="283" y="80"/>
                  </a:lnTo>
                  <a:lnTo>
                    <a:pt x="295" y="74"/>
                  </a:lnTo>
                  <a:lnTo>
                    <a:pt x="309" y="74"/>
                  </a:lnTo>
                  <a:lnTo>
                    <a:pt x="326" y="85"/>
                  </a:lnTo>
                  <a:lnTo>
                    <a:pt x="346" y="83"/>
                  </a:lnTo>
                  <a:lnTo>
                    <a:pt x="363" y="85"/>
                  </a:lnTo>
                  <a:lnTo>
                    <a:pt x="391" y="105"/>
                  </a:lnTo>
                  <a:lnTo>
                    <a:pt x="420" y="130"/>
                  </a:lnTo>
                  <a:lnTo>
                    <a:pt x="433" y="157"/>
                  </a:lnTo>
                  <a:lnTo>
                    <a:pt x="425" y="179"/>
                  </a:lnTo>
                  <a:lnTo>
                    <a:pt x="461" y="187"/>
                  </a:lnTo>
                  <a:lnTo>
                    <a:pt x="520" y="198"/>
                  </a:lnTo>
                  <a:lnTo>
                    <a:pt x="580" y="210"/>
                  </a:lnTo>
                  <a:lnTo>
                    <a:pt x="619" y="235"/>
                  </a:lnTo>
                  <a:lnTo>
                    <a:pt x="636" y="258"/>
                  </a:lnTo>
                  <a:lnTo>
                    <a:pt x="636" y="287"/>
                  </a:lnTo>
                  <a:lnTo>
                    <a:pt x="620" y="314"/>
                  </a:lnTo>
                  <a:lnTo>
                    <a:pt x="603" y="328"/>
                  </a:lnTo>
                  <a:lnTo>
                    <a:pt x="592" y="337"/>
                  </a:lnTo>
                  <a:lnTo>
                    <a:pt x="580" y="357"/>
                  </a:lnTo>
                  <a:lnTo>
                    <a:pt x="578" y="374"/>
                  </a:lnTo>
                  <a:lnTo>
                    <a:pt x="580" y="396"/>
                  </a:lnTo>
                  <a:lnTo>
                    <a:pt x="574" y="417"/>
                  </a:lnTo>
                  <a:lnTo>
                    <a:pt x="564" y="422"/>
                  </a:lnTo>
                  <a:lnTo>
                    <a:pt x="561" y="434"/>
                  </a:lnTo>
                  <a:lnTo>
                    <a:pt x="550" y="443"/>
                  </a:lnTo>
                  <a:lnTo>
                    <a:pt x="549" y="454"/>
                  </a:lnTo>
                  <a:lnTo>
                    <a:pt x="535" y="467"/>
                  </a:lnTo>
                  <a:lnTo>
                    <a:pt x="513" y="488"/>
                  </a:lnTo>
                  <a:lnTo>
                    <a:pt x="495" y="495"/>
                  </a:lnTo>
                  <a:lnTo>
                    <a:pt x="482" y="493"/>
                  </a:lnTo>
                  <a:lnTo>
                    <a:pt x="459" y="504"/>
                  </a:lnTo>
                  <a:lnTo>
                    <a:pt x="436" y="529"/>
                  </a:lnTo>
                  <a:lnTo>
                    <a:pt x="431" y="538"/>
                  </a:lnTo>
                  <a:lnTo>
                    <a:pt x="431" y="550"/>
                  </a:lnTo>
                  <a:lnTo>
                    <a:pt x="436" y="564"/>
                  </a:lnTo>
                  <a:lnTo>
                    <a:pt x="425" y="578"/>
                  </a:lnTo>
                  <a:lnTo>
                    <a:pt x="425" y="589"/>
                  </a:lnTo>
                  <a:lnTo>
                    <a:pt x="407" y="601"/>
                  </a:lnTo>
                  <a:lnTo>
                    <a:pt x="393" y="610"/>
                  </a:lnTo>
                  <a:lnTo>
                    <a:pt x="382" y="624"/>
                  </a:lnTo>
                  <a:lnTo>
                    <a:pt x="377" y="638"/>
                  </a:lnTo>
                  <a:lnTo>
                    <a:pt x="362" y="655"/>
                  </a:lnTo>
                  <a:lnTo>
                    <a:pt x="355" y="652"/>
                  </a:lnTo>
                  <a:lnTo>
                    <a:pt x="343" y="652"/>
                  </a:lnTo>
                  <a:lnTo>
                    <a:pt x="328" y="658"/>
                  </a:lnTo>
                  <a:lnTo>
                    <a:pt x="338" y="666"/>
                  </a:lnTo>
                  <a:lnTo>
                    <a:pt x="338" y="682"/>
                  </a:lnTo>
                  <a:lnTo>
                    <a:pt x="337" y="694"/>
                  </a:lnTo>
                  <a:lnTo>
                    <a:pt x="329" y="703"/>
                  </a:lnTo>
                  <a:lnTo>
                    <a:pt x="309" y="705"/>
                  </a:lnTo>
                  <a:lnTo>
                    <a:pt x="294" y="709"/>
                  </a:lnTo>
                  <a:lnTo>
                    <a:pt x="286" y="719"/>
                  </a:lnTo>
                  <a:lnTo>
                    <a:pt x="286" y="734"/>
                  </a:lnTo>
                  <a:lnTo>
                    <a:pt x="267" y="739"/>
                  </a:lnTo>
                  <a:lnTo>
                    <a:pt x="252" y="734"/>
                  </a:lnTo>
                  <a:lnTo>
                    <a:pt x="247" y="743"/>
                  </a:lnTo>
                  <a:lnTo>
                    <a:pt x="255" y="750"/>
                  </a:lnTo>
                  <a:lnTo>
                    <a:pt x="250" y="773"/>
                  </a:lnTo>
                  <a:lnTo>
                    <a:pt x="244" y="793"/>
                  </a:lnTo>
                  <a:lnTo>
                    <a:pt x="224" y="793"/>
                  </a:lnTo>
                  <a:lnTo>
                    <a:pt x="218" y="801"/>
                  </a:lnTo>
                  <a:lnTo>
                    <a:pt x="219" y="816"/>
                  </a:lnTo>
                  <a:lnTo>
                    <a:pt x="230" y="816"/>
                  </a:lnTo>
                  <a:lnTo>
                    <a:pt x="238" y="825"/>
                  </a:lnTo>
                  <a:lnTo>
                    <a:pt x="233" y="841"/>
                  </a:lnTo>
                  <a:lnTo>
                    <a:pt x="222" y="842"/>
                  </a:lnTo>
                  <a:lnTo>
                    <a:pt x="205" y="849"/>
                  </a:lnTo>
                  <a:lnTo>
                    <a:pt x="201" y="861"/>
                  </a:lnTo>
                  <a:lnTo>
                    <a:pt x="199" y="880"/>
                  </a:lnTo>
                  <a:lnTo>
                    <a:pt x="188" y="889"/>
                  </a:lnTo>
                  <a:lnTo>
                    <a:pt x="227" y="920"/>
                  </a:lnTo>
                  <a:lnTo>
                    <a:pt x="238" y="935"/>
                  </a:lnTo>
                  <a:lnTo>
                    <a:pt x="232" y="945"/>
                  </a:lnTo>
                  <a:lnTo>
                    <a:pt x="215" y="938"/>
                  </a:lnTo>
                  <a:lnTo>
                    <a:pt x="201" y="926"/>
                  </a:lnTo>
                  <a:lnTo>
                    <a:pt x="181" y="917"/>
                  </a:lnTo>
                  <a:lnTo>
                    <a:pt x="162" y="901"/>
                  </a:lnTo>
                  <a:lnTo>
                    <a:pt x="150" y="883"/>
                  </a:lnTo>
                  <a:lnTo>
                    <a:pt x="148" y="867"/>
                  </a:lnTo>
                  <a:lnTo>
                    <a:pt x="151" y="855"/>
                  </a:lnTo>
                  <a:lnTo>
                    <a:pt x="150" y="754"/>
                  </a:lnTo>
                  <a:lnTo>
                    <a:pt x="145" y="734"/>
                  </a:lnTo>
                  <a:lnTo>
                    <a:pt x="131" y="716"/>
                  </a:lnTo>
                  <a:lnTo>
                    <a:pt x="131" y="699"/>
                  </a:lnTo>
                  <a:lnTo>
                    <a:pt x="140" y="679"/>
                  </a:lnTo>
                  <a:lnTo>
                    <a:pt x="148" y="654"/>
                  </a:lnTo>
                  <a:lnTo>
                    <a:pt x="145" y="629"/>
                  </a:lnTo>
                  <a:lnTo>
                    <a:pt x="143" y="618"/>
                  </a:lnTo>
                  <a:lnTo>
                    <a:pt x="142" y="604"/>
                  </a:lnTo>
                  <a:lnTo>
                    <a:pt x="147" y="598"/>
                  </a:lnTo>
                  <a:lnTo>
                    <a:pt x="150" y="570"/>
                  </a:lnTo>
                  <a:lnTo>
                    <a:pt x="147" y="556"/>
                  </a:lnTo>
                  <a:lnTo>
                    <a:pt x="153" y="522"/>
                  </a:lnTo>
                  <a:lnTo>
                    <a:pt x="147" y="493"/>
                  </a:lnTo>
                  <a:lnTo>
                    <a:pt x="151" y="478"/>
                  </a:lnTo>
                  <a:lnTo>
                    <a:pt x="159" y="448"/>
                  </a:lnTo>
                  <a:lnTo>
                    <a:pt x="151" y="430"/>
                  </a:lnTo>
                  <a:lnTo>
                    <a:pt x="136" y="416"/>
                  </a:lnTo>
                  <a:lnTo>
                    <a:pt x="131" y="400"/>
                  </a:lnTo>
                  <a:lnTo>
                    <a:pt x="114" y="386"/>
                  </a:lnTo>
                  <a:lnTo>
                    <a:pt x="95" y="377"/>
                  </a:lnTo>
                  <a:lnTo>
                    <a:pt x="69" y="372"/>
                  </a:lnTo>
                  <a:lnTo>
                    <a:pt x="57" y="351"/>
                  </a:lnTo>
                  <a:lnTo>
                    <a:pt x="40" y="331"/>
                  </a:lnTo>
                  <a:lnTo>
                    <a:pt x="38" y="314"/>
                  </a:lnTo>
                  <a:lnTo>
                    <a:pt x="37" y="298"/>
                  </a:lnTo>
                  <a:lnTo>
                    <a:pt x="32" y="287"/>
                  </a:lnTo>
                  <a:lnTo>
                    <a:pt x="23" y="275"/>
                  </a:lnTo>
                  <a:lnTo>
                    <a:pt x="10" y="269"/>
                  </a:lnTo>
                  <a:lnTo>
                    <a:pt x="1" y="256"/>
                  </a:lnTo>
                  <a:lnTo>
                    <a:pt x="12" y="246"/>
                  </a:lnTo>
                  <a:lnTo>
                    <a:pt x="12" y="219"/>
                  </a:lnTo>
                  <a:lnTo>
                    <a:pt x="6" y="205"/>
                  </a:lnTo>
                  <a:lnTo>
                    <a:pt x="0" y="191"/>
                  </a:lnTo>
                  <a:lnTo>
                    <a:pt x="6" y="171"/>
                  </a:lnTo>
                  <a:lnTo>
                    <a:pt x="30" y="122"/>
                  </a:lnTo>
                  <a:lnTo>
                    <a:pt x="32" y="100"/>
                  </a:lnTo>
                  <a:lnTo>
                    <a:pt x="46" y="77"/>
                  </a:lnTo>
                  <a:lnTo>
                    <a:pt x="46" y="65"/>
                  </a:lnTo>
                  <a:lnTo>
                    <a:pt x="49" y="41"/>
                  </a:lnTo>
                  <a:close/>
                </a:path>
              </a:pathLst>
            </a:custGeom>
            <a:solidFill>
              <a:srgbClr val="99CC00"/>
            </a:solidFill>
            <a:ln w="19050">
              <a:solidFill>
                <a:srgbClr val="000000"/>
              </a:solidFill>
              <a:prstDash val="solid"/>
              <a:round/>
              <a:headEnd/>
              <a:tailEnd/>
            </a:ln>
          </p:spPr>
          <p:txBody>
            <a:bodyPr/>
            <a:lstStyle/>
            <a:p>
              <a:endParaRPr lang="en-US"/>
            </a:p>
          </p:txBody>
        </p:sp>
        <p:sp>
          <p:nvSpPr>
            <p:cNvPr id="39" name="Freeform 38"/>
            <p:cNvSpPr>
              <a:spLocks/>
            </p:cNvSpPr>
            <p:nvPr/>
          </p:nvSpPr>
          <p:spPr bwMode="auto">
            <a:xfrm>
              <a:off x="1460500" y="2613025"/>
              <a:ext cx="438150" cy="304800"/>
            </a:xfrm>
            <a:custGeom>
              <a:avLst/>
              <a:gdLst>
                <a:gd name="T0" fmla="*/ 286 w 286"/>
                <a:gd name="T1" fmla="*/ 0 h 281"/>
                <a:gd name="T2" fmla="*/ 160 w 286"/>
                <a:gd name="T3" fmla="*/ 106 h 281"/>
                <a:gd name="T4" fmla="*/ 70 w 286"/>
                <a:gd name="T5" fmla="*/ 201 h 281"/>
                <a:gd name="T6" fmla="*/ 0 w 286"/>
                <a:gd name="T7" fmla="*/ 281 h 281"/>
              </a:gdLst>
              <a:ahLst/>
              <a:cxnLst>
                <a:cxn ang="0">
                  <a:pos x="T0" y="T1"/>
                </a:cxn>
                <a:cxn ang="0">
                  <a:pos x="T2" y="T3"/>
                </a:cxn>
                <a:cxn ang="0">
                  <a:pos x="T4" y="T5"/>
                </a:cxn>
                <a:cxn ang="0">
                  <a:pos x="T6" y="T7"/>
                </a:cxn>
              </a:cxnLst>
              <a:rect l="0" t="0" r="r" b="b"/>
              <a:pathLst>
                <a:path w="286" h="281">
                  <a:moveTo>
                    <a:pt x="286" y="0"/>
                  </a:moveTo>
                  <a:lnTo>
                    <a:pt x="160" y="106"/>
                  </a:lnTo>
                  <a:lnTo>
                    <a:pt x="70" y="201"/>
                  </a:lnTo>
                  <a:lnTo>
                    <a:pt x="0" y="281"/>
                  </a:lnTo>
                </a:path>
              </a:pathLst>
            </a:custGeom>
            <a:solidFill>
              <a:srgbClr val="B2B2B2"/>
            </a:solidFill>
            <a:ln w="19050">
              <a:solidFill>
                <a:srgbClr val="000000"/>
              </a:solidFill>
              <a:prstDash val="solid"/>
              <a:round/>
              <a:headEnd/>
              <a:tailEnd/>
            </a:ln>
          </p:spPr>
          <p:txBody>
            <a:bodyPr/>
            <a:lstStyle/>
            <a:p>
              <a:endParaRPr lang="en-US"/>
            </a:p>
          </p:txBody>
        </p:sp>
        <p:sp>
          <p:nvSpPr>
            <p:cNvPr id="40" name="Freeform 39"/>
            <p:cNvSpPr>
              <a:spLocks/>
            </p:cNvSpPr>
            <p:nvPr/>
          </p:nvSpPr>
          <p:spPr bwMode="auto">
            <a:xfrm>
              <a:off x="2085975" y="3197225"/>
              <a:ext cx="34925" cy="25400"/>
            </a:xfrm>
            <a:custGeom>
              <a:avLst/>
              <a:gdLst>
                <a:gd name="T0" fmla="*/ 23 w 23"/>
                <a:gd name="T1" fmla="*/ 2 h 23"/>
                <a:gd name="T2" fmla="*/ 23 w 23"/>
                <a:gd name="T3" fmla="*/ 22 h 23"/>
                <a:gd name="T4" fmla="*/ 16 w 23"/>
                <a:gd name="T5" fmla="*/ 23 h 23"/>
                <a:gd name="T6" fmla="*/ 0 w 23"/>
                <a:gd name="T7" fmla="*/ 5 h 23"/>
                <a:gd name="T8" fmla="*/ 9 w 23"/>
                <a:gd name="T9" fmla="*/ 0 h 23"/>
                <a:gd name="T10" fmla="*/ 23 w 23"/>
                <a:gd name="T11" fmla="*/ 2 h 23"/>
              </a:gdLst>
              <a:ahLst/>
              <a:cxnLst>
                <a:cxn ang="0">
                  <a:pos x="T0" y="T1"/>
                </a:cxn>
                <a:cxn ang="0">
                  <a:pos x="T2" y="T3"/>
                </a:cxn>
                <a:cxn ang="0">
                  <a:pos x="T4" y="T5"/>
                </a:cxn>
                <a:cxn ang="0">
                  <a:pos x="T6" y="T7"/>
                </a:cxn>
                <a:cxn ang="0">
                  <a:pos x="T8" y="T9"/>
                </a:cxn>
                <a:cxn ang="0">
                  <a:pos x="T10" y="T11"/>
                </a:cxn>
              </a:cxnLst>
              <a:rect l="0" t="0" r="r" b="b"/>
              <a:pathLst>
                <a:path w="23" h="23">
                  <a:moveTo>
                    <a:pt x="23" y="2"/>
                  </a:moveTo>
                  <a:lnTo>
                    <a:pt x="23" y="22"/>
                  </a:lnTo>
                  <a:lnTo>
                    <a:pt x="16" y="23"/>
                  </a:lnTo>
                  <a:lnTo>
                    <a:pt x="0" y="5"/>
                  </a:lnTo>
                  <a:lnTo>
                    <a:pt x="9" y="0"/>
                  </a:lnTo>
                  <a:lnTo>
                    <a:pt x="23" y="2"/>
                  </a:lnTo>
                  <a:close/>
                </a:path>
              </a:pathLst>
            </a:custGeom>
            <a:solidFill>
              <a:srgbClr val="008000"/>
            </a:solidFill>
            <a:ln w="19050">
              <a:solidFill>
                <a:srgbClr val="000000"/>
              </a:solidFill>
              <a:prstDash val="solid"/>
              <a:round/>
              <a:headEnd/>
              <a:tailEnd/>
            </a:ln>
          </p:spPr>
          <p:txBody>
            <a:bodyPr/>
            <a:lstStyle/>
            <a:p>
              <a:endParaRPr lang="en-US"/>
            </a:p>
          </p:txBody>
        </p:sp>
        <p:sp>
          <p:nvSpPr>
            <p:cNvPr id="41" name="Freeform 40"/>
            <p:cNvSpPr>
              <a:spLocks/>
            </p:cNvSpPr>
            <p:nvPr/>
          </p:nvSpPr>
          <p:spPr bwMode="auto">
            <a:xfrm>
              <a:off x="2022475" y="3152775"/>
              <a:ext cx="26987" cy="36513"/>
            </a:xfrm>
            <a:custGeom>
              <a:avLst/>
              <a:gdLst>
                <a:gd name="T0" fmla="*/ 20 w 20"/>
                <a:gd name="T1" fmla="*/ 0 h 34"/>
                <a:gd name="T2" fmla="*/ 0 w 20"/>
                <a:gd name="T3" fmla="*/ 6 h 34"/>
                <a:gd name="T4" fmla="*/ 3 w 20"/>
                <a:gd name="T5" fmla="*/ 34 h 34"/>
                <a:gd name="T6" fmla="*/ 17 w 20"/>
                <a:gd name="T7" fmla="*/ 31 h 34"/>
                <a:gd name="T8" fmla="*/ 20 w 20"/>
                <a:gd name="T9" fmla="*/ 0 h 34"/>
              </a:gdLst>
              <a:ahLst/>
              <a:cxnLst>
                <a:cxn ang="0">
                  <a:pos x="T0" y="T1"/>
                </a:cxn>
                <a:cxn ang="0">
                  <a:pos x="T2" y="T3"/>
                </a:cxn>
                <a:cxn ang="0">
                  <a:pos x="T4" y="T5"/>
                </a:cxn>
                <a:cxn ang="0">
                  <a:pos x="T6" y="T7"/>
                </a:cxn>
                <a:cxn ang="0">
                  <a:pos x="T8" y="T9"/>
                </a:cxn>
              </a:cxnLst>
              <a:rect l="0" t="0" r="r" b="b"/>
              <a:pathLst>
                <a:path w="20" h="34">
                  <a:moveTo>
                    <a:pt x="20" y="0"/>
                  </a:moveTo>
                  <a:lnTo>
                    <a:pt x="0" y="6"/>
                  </a:lnTo>
                  <a:lnTo>
                    <a:pt x="3" y="34"/>
                  </a:lnTo>
                  <a:lnTo>
                    <a:pt x="17" y="31"/>
                  </a:lnTo>
                  <a:lnTo>
                    <a:pt x="20" y="0"/>
                  </a:lnTo>
                  <a:close/>
                </a:path>
              </a:pathLst>
            </a:custGeom>
            <a:solidFill>
              <a:srgbClr val="008000"/>
            </a:solidFill>
            <a:ln w="19050">
              <a:solidFill>
                <a:srgbClr val="000000"/>
              </a:solidFill>
              <a:prstDash val="solid"/>
              <a:round/>
              <a:headEnd/>
              <a:tailEnd/>
            </a:ln>
          </p:spPr>
          <p:txBody>
            <a:bodyPr/>
            <a:lstStyle/>
            <a:p>
              <a:endParaRPr lang="en-US"/>
            </a:p>
          </p:txBody>
        </p:sp>
        <p:grpSp>
          <p:nvGrpSpPr>
            <p:cNvPr id="42" name="Group 41"/>
            <p:cNvGrpSpPr>
              <a:grpSpLocks/>
            </p:cNvGrpSpPr>
            <p:nvPr/>
          </p:nvGrpSpPr>
          <p:grpSpPr bwMode="auto">
            <a:xfrm>
              <a:off x="1001712" y="1597025"/>
              <a:ext cx="7099300" cy="3305175"/>
              <a:chOff x="535" y="1086"/>
              <a:chExt cx="4128" cy="2082"/>
            </a:xfrm>
          </p:grpSpPr>
          <p:sp>
            <p:nvSpPr>
              <p:cNvPr id="43" name="Oval 42"/>
              <p:cNvSpPr>
                <a:spLocks noChangeArrowheads="1"/>
              </p:cNvSpPr>
              <p:nvPr/>
            </p:nvSpPr>
            <p:spPr bwMode="auto">
              <a:xfrm>
                <a:off x="535" y="1397"/>
                <a:ext cx="4128" cy="1771"/>
              </a:xfrm>
              <a:prstGeom prst="ellipse">
                <a:avLst/>
              </a:prstGeom>
              <a:noFill/>
              <a:ln w="31750" cap="sq">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Text Box 43"/>
              <p:cNvSpPr txBox="1">
                <a:spLocks noChangeArrowheads="1"/>
              </p:cNvSpPr>
              <p:nvPr/>
            </p:nvSpPr>
            <p:spPr bwMode="auto">
              <a:xfrm>
                <a:off x="2318" y="1086"/>
                <a:ext cx="612" cy="335"/>
              </a:xfrm>
              <a:prstGeom prst="rect">
                <a:avLst/>
              </a:prstGeom>
              <a:noFill/>
              <a:ln w="12700" cap="sq">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800" b="1" dirty="0">
                    <a:latin typeface="Tahoma" charset="0"/>
                  </a:rPr>
                  <a:t>ILAC</a:t>
                </a:r>
              </a:p>
            </p:txBody>
          </p:sp>
        </p:grpSp>
        <p:grpSp>
          <p:nvGrpSpPr>
            <p:cNvPr id="45" name="Group 44"/>
            <p:cNvGrpSpPr>
              <a:grpSpLocks/>
            </p:cNvGrpSpPr>
            <p:nvPr/>
          </p:nvGrpSpPr>
          <p:grpSpPr bwMode="auto">
            <a:xfrm>
              <a:off x="1404937" y="2166938"/>
              <a:ext cx="1152525" cy="1135062"/>
              <a:chOff x="770" y="1445"/>
              <a:chExt cx="670" cy="715"/>
            </a:xfrm>
          </p:grpSpPr>
          <p:sp>
            <p:nvSpPr>
              <p:cNvPr id="46" name="Oval 45"/>
              <p:cNvSpPr>
                <a:spLocks noChangeArrowheads="1"/>
              </p:cNvSpPr>
              <p:nvPr/>
            </p:nvSpPr>
            <p:spPr bwMode="auto">
              <a:xfrm>
                <a:off x="864" y="1728"/>
                <a:ext cx="576" cy="432"/>
              </a:xfrm>
              <a:prstGeom prst="ellipse">
                <a:avLst/>
              </a:prstGeom>
              <a:noFill/>
              <a:ln w="31750" cap="sq">
                <a:solidFill>
                  <a:srgbClr val="33339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Text Box 46"/>
              <p:cNvSpPr txBox="1">
                <a:spLocks noChangeArrowheads="1"/>
              </p:cNvSpPr>
              <p:nvPr/>
            </p:nvSpPr>
            <p:spPr bwMode="auto">
              <a:xfrm>
                <a:off x="770" y="1445"/>
                <a:ext cx="1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endParaRPr lang="en-US" sz="2400">
                  <a:latin typeface="Times New Roman" charset="0"/>
                </a:endParaRPr>
              </a:p>
            </p:txBody>
          </p:sp>
        </p:grpSp>
        <p:grpSp>
          <p:nvGrpSpPr>
            <p:cNvPr id="48" name="Group 47"/>
            <p:cNvGrpSpPr>
              <a:grpSpLocks/>
            </p:cNvGrpSpPr>
            <p:nvPr/>
          </p:nvGrpSpPr>
          <p:grpSpPr bwMode="auto">
            <a:xfrm>
              <a:off x="3233737" y="2219325"/>
              <a:ext cx="3714750" cy="2362200"/>
              <a:chOff x="1824" y="1440"/>
              <a:chExt cx="2160" cy="1488"/>
            </a:xfrm>
          </p:grpSpPr>
          <p:sp>
            <p:nvSpPr>
              <p:cNvPr id="49" name="Oval 48"/>
              <p:cNvSpPr>
                <a:spLocks noChangeArrowheads="1"/>
              </p:cNvSpPr>
              <p:nvPr/>
            </p:nvSpPr>
            <p:spPr bwMode="auto">
              <a:xfrm>
                <a:off x="1824" y="1728"/>
                <a:ext cx="2160" cy="1200"/>
              </a:xfrm>
              <a:prstGeom prst="ellipse">
                <a:avLst/>
              </a:prstGeom>
              <a:noFill/>
              <a:ln w="31750" cap="sq">
                <a:solidFill>
                  <a:srgbClr val="FF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chemeClr val="accent2"/>
                  </a:solidFill>
                  <a:latin typeface="Times New Roman" charset="0"/>
                </a:endParaRPr>
              </a:p>
            </p:txBody>
          </p:sp>
          <p:sp>
            <p:nvSpPr>
              <p:cNvPr id="50" name="Text Box 49"/>
              <p:cNvSpPr txBox="1">
                <a:spLocks noChangeArrowheads="1"/>
              </p:cNvSpPr>
              <p:nvPr/>
            </p:nvSpPr>
            <p:spPr bwMode="auto">
              <a:xfrm>
                <a:off x="2400" y="1440"/>
                <a:ext cx="6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endParaRPr lang="en-US" sz="2400" b="1">
                  <a:latin typeface="Times New Roman" charset="0"/>
                </a:endParaRPr>
              </a:p>
            </p:txBody>
          </p:sp>
        </p:grpSp>
        <p:grpSp>
          <p:nvGrpSpPr>
            <p:cNvPr id="51" name="Group 50"/>
            <p:cNvGrpSpPr>
              <a:grpSpLocks/>
            </p:cNvGrpSpPr>
            <p:nvPr/>
          </p:nvGrpSpPr>
          <p:grpSpPr bwMode="auto">
            <a:xfrm>
              <a:off x="5376862" y="2395538"/>
              <a:ext cx="2228850" cy="2476500"/>
              <a:chOff x="3079" y="1589"/>
              <a:chExt cx="1296" cy="1560"/>
            </a:xfrm>
          </p:grpSpPr>
          <p:sp>
            <p:nvSpPr>
              <p:cNvPr id="52" name="Oval 51"/>
              <p:cNvSpPr>
                <a:spLocks noChangeArrowheads="1"/>
              </p:cNvSpPr>
              <p:nvPr/>
            </p:nvSpPr>
            <p:spPr bwMode="auto">
              <a:xfrm>
                <a:off x="3079" y="1589"/>
                <a:ext cx="1296" cy="1392"/>
              </a:xfrm>
              <a:prstGeom prst="ellipse">
                <a:avLst/>
              </a:prstGeom>
              <a:noFill/>
              <a:ln w="31750" cap="sq">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Text Box 52"/>
              <p:cNvSpPr txBox="1">
                <a:spLocks noChangeArrowheads="1"/>
              </p:cNvSpPr>
              <p:nvPr/>
            </p:nvSpPr>
            <p:spPr bwMode="auto">
              <a:xfrm>
                <a:off x="4241" y="2861"/>
                <a:ext cx="1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endParaRPr lang="en-US" sz="2400">
                  <a:latin typeface="Times New Roman" charset="0"/>
                </a:endParaRPr>
              </a:p>
            </p:txBody>
          </p:sp>
        </p:grpSp>
        <p:grpSp>
          <p:nvGrpSpPr>
            <p:cNvPr id="54" name="Group 53"/>
            <p:cNvGrpSpPr>
              <a:grpSpLocks/>
            </p:cNvGrpSpPr>
            <p:nvPr/>
          </p:nvGrpSpPr>
          <p:grpSpPr bwMode="auto">
            <a:xfrm>
              <a:off x="1071562" y="3835400"/>
              <a:ext cx="2076450" cy="1004888"/>
              <a:chOff x="576" y="2496"/>
              <a:chExt cx="1207" cy="633"/>
            </a:xfrm>
          </p:grpSpPr>
          <p:sp>
            <p:nvSpPr>
              <p:cNvPr id="55" name="Oval 54"/>
              <p:cNvSpPr>
                <a:spLocks noChangeArrowheads="1"/>
              </p:cNvSpPr>
              <p:nvPr/>
            </p:nvSpPr>
            <p:spPr bwMode="auto">
              <a:xfrm>
                <a:off x="1008" y="2496"/>
                <a:ext cx="775" cy="336"/>
              </a:xfrm>
              <a:prstGeom prst="ellipse">
                <a:avLst/>
              </a:prstGeom>
              <a:noFill/>
              <a:ln w="31750" cap="sq">
                <a:solidFill>
                  <a:srgbClr val="80008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Rectangle 55"/>
              <p:cNvSpPr>
                <a:spLocks noChangeArrowheads="1"/>
              </p:cNvSpPr>
              <p:nvPr/>
            </p:nvSpPr>
            <p:spPr bwMode="auto">
              <a:xfrm>
                <a:off x="576" y="2879"/>
                <a:ext cx="1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endParaRPr lang="en-US" sz="2000">
                  <a:latin typeface="Times New Roman" charset="0"/>
                </a:endParaRPr>
              </a:p>
            </p:txBody>
          </p:sp>
        </p:grpSp>
        <p:sp>
          <p:nvSpPr>
            <p:cNvPr id="57" name="Rectangle 56"/>
            <p:cNvSpPr>
              <a:spLocks noChangeArrowheads="1"/>
            </p:cNvSpPr>
            <p:nvPr/>
          </p:nvSpPr>
          <p:spPr bwMode="auto">
            <a:xfrm>
              <a:off x="6048375" y="36830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IAAC</a:t>
              </a:r>
            </a:p>
          </p:txBody>
        </p:sp>
        <p:sp>
          <p:nvSpPr>
            <p:cNvPr id="58" name="Rectangle 57"/>
            <p:cNvSpPr>
              <a:spLocks noChangeArrowheads="1"/>
            </p:cNvSpPr>
            <p:nvPr/>
          </p:nvSpPr>
          <p:spPr bwMode="auto">
            <a:xfrm>
              <a:off x="4502150" y="3209925"/>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APLAC</a:t>
              </a:r>
            </a:p>
          </p:txBody>
        </p:sp>
        <p:sp>
          <p:nvSpPr>
            <p:cNvPr id="59" name="Rectangle 58"/>
            <p:cNvSpPr>
              <a:spLocks noChangeArrowheads="1"/>
            </p:cNvSpPr>
            <p:nvPr/>
          </p:nvSpPr>
          <p:spPr bwMode="auto">
            <a:xfrm>
              <a:off x="1827212" y="28463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EA</a:t>
              </a:r>
            </a:p>
          </p:txBody>
        </p:sp>
        <p:sp>
          <p:nvSpPr>
            <p:cNvPr id="60" name="Rectangle 59"/>
            <p:cNvSpPr>
              <a:spLocks noChangeArrowheads="1"/>
            </p:cNvSpPr>
            <p:nvPr/>
          </p:nvSpPr>
          <p:spPr bwMode="auto">
            <a:xfrm>
              <a:off x="1928812" y="3911600"/>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SADCA</a:t>
              </a:r>
            </a:p>
          </p:txBody>
        </p:sp>
      </p:grpSp>
      <p:sp>
        <p:nvSpPr>
          <p:cNvPr id="62" name="TextBox 61"/>
          <p:cNvSpPr txBox="1"/>
          <p:nvPr/>
        </p:nvSpPr>
        <p:spPr>
          <a:xfrm>
            <a:off x="658812" y="5082577"/>
            <a:ext cx="7989267" cy="830997"/>
          </a:xfrm>
          <a:prstGeom prst="rect">
            <a:avLst/>
          </a:prstGeom>
          <a:noFill/>
        </p:spPr>
        <p:txBody>
          <a:bodyPr wrap="square" rtlCol="0">
            <a:spAutoFit/>
          </a:bodyPr>
          <a:lstStyle/>
          <a:p>
            <a:r>
              <a:rPr lang="en-US" sz="2400" dirty="0"/>
              <a:t>Komite </a:t>
            </a:r>
            <a:r>
              <a:rPr lang="en-US" sz="2400" dirty="0" err="1"/>
              <a:t>Akreditasi</a:t>
            </a:r>
            <a:r>
              <a:rPr lang="en-US" sz="2400" dirty="0"/>
              <a:t> </a:t>
            </a:r>
            <a:r>
              <a:rPr lang="en-US" sz="2400" dirty="0" err="1"/>
              <a:t>Nasional</a:t>
            </a:r>
            <a:r>
              <a:rPr lang="en-US" sz="2400" dirty="0"/>
              <a:t> – </a:t>
            </a:r>
          </a:p>
          <a:p>
            <a:r>
              <a:rPr lang="en-US" sz="2400" dirty="0"/>
              <a:t>The Accreditation Body of Indonesia (KAN)</a:t>
            </a:r>
          </a:p>
        </p:txBody>
      </p:sp>
    </p:spTree>
    <p:extLst>
      <p:ext uri="{BB962C8B-B14F-4D97-AF65-F5344CB8AC3E}">
        <p14:creationId xmlns:p14="http://schemas.microsoft.com/office/powerpoint/2010/main" val="493738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E67DA60C76A54EADB29B096CB65BE3" ma:contentTypeVersion="1" ma:contentTypeDescription="Create a new document." ma:contentTypeScope="" ma:versionID="780d449f7202861cfead20317662c31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A1792A-AB26-4603-81F0-93D59A25EA69}"/>
</file>

<file path=customXml/itemProps2.xml><?xml version="1.0" encoding="utf-8"?>
<ds:datastoreItem xmlns:ds="http://schemas.openxmlformats.org/officeDocument/2006/customXml" ds:itemID="{E579530D-D5B9-45F2-90ED-C2B3C7EECC52}"/>
</file>

<file path=customXml/itemProps3.xml><?xml version="1.0" encoding="utf-8"?>
<ds:datastoreItem xmlns:ds="http://schemas.openxmlformats.org/officeDocument/2006/customXml" ds:itemID="{B4F50C1B-18A6-419C-9725-D1FFA916CFD9}"/>
</file>

<file path=docProps/app.xml><?xml version="1.0" encoding="utf-8"?>
<Properties xmlns="http://schemas.openxmlformats.org/officeDocument/2006/extended-properties" xmlns:vt="http://schemas.openxmlformats.org/officeDocument/2006/docPropsVTypes">
  <TotalTime>5545</TotalTime>
  <Words>2452</Words>
  <Application>Microsoft Macintosh PowerPoint</Application>
  <PresentationFormat>On-screen Show (4:3)</PresentationFormat>
  <Paragraphs>407</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ITU Regional Standardization Forum for Asia-Pacific  (Jakarta, Indonesia, 27-28 October 2015)</vt:lpstr>
      <vt:lpstr>Overview of BBPPT</vt:lpstr>
      <vt:lpstr>Legal Framework Implementing Conformance Test</vt:lpstr>
      <vt:lpstr>Purpose Conformance Test</vt:lpstr>
      <vt:lpstr>Organization Structure Based on Ministerial Decree </vt:lpstr>
      <vt:lpstr>ITU’s highest decision making bodies</vt:lpstr>
      <vt:lpstr>Implementation of the ITU Conformity</vt:lpstr>
      <vt:lpstr>BBPPT Quality Management System</vt:lpstr>
      <vt:lpstr>Laboratory Accreditation Cooperation</vt:lpstr>
      <vt:lpstr>BBPPT Organization Structure Based on  ISO/IEC 17025</vt:lpstr>
      <vt:lpstr>Conformity Assessment Routes 1</vt:lpstr>
      <vt:lpstr>Requirement of ISO 17025 Standard (1/2)</vt:lpstr>
      <vt:lpstr>Requirement of ISO 17025 Standard (2/2)</vt:lpstr>
      <vt:lpstr>BBPPT existing condition</vt:lpstr>
      <vt:lpstr>BBPPT Future</vt:lpstr>
      <vt:lpstr>Administration Procedure (1/2)</vt:lpstr>
      <vt:lpstr>Test Procedure (2/2)</vt:lpstr>
      <vt:lpstr>BBPPT Facilities</vt:lpstr>
      <vt:lpstr>Radio Laboratory</vt:lpstr>
      <vt:lpstr>Non Radio Laboratory</vt:lpstr>
      <vt:lpstr>EMC Laboratory</vt:lpstr>
      <vt:lpstr>Calibration Laboratory</vt:lpstr>
      <vt:lpstr>PowerPoint Presentation</vt:lpstr>
      <vt:lpstr>MOTTO and Service Level Agreement</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Dodik  Sudiyono</cp:lastModifiedBy>
  <cp:revision>149</cp:revision>
  <cp:lastPrinted>2015-10-26T02:54:49Z</cp:lastPrinted>
  <dcterms:created xsi:type="dcterms:W3CDTF">2014-09-01T15:38:30Z</dcterms:created>
  <dcterms:modified xsi:type="dcterms:W3CDTF">2015-10-26T11:09:48Z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0x01010039E67DA60C76A54EADB29B096CB65BE3</vt:lpwstr>
  </property>
</Properties>
</file>