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3.xml" ContentType="application/vnd.ms-office.drawingml.diagramDrawing+xml"/>
  <Override PartName="/ppt/diagrams/quickStyle3.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3.xml" ContentType="application/vnd.openxmlformats-officedocument.drawingml.diagramColors+xml"/>
  <Override PartName="/ppt/diagrams/colors2.xml" ContentType="application/vnd.openxmlformats-officedocument.drawingml.diagramColors+xml"/>
  <Override PartName="/ppt/diagrams/layout3.xml" ContentType="application/vnd.openxmlformats-officedocument.drawingml.diagramLayout+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89" r:id="rId21"/>
    <p:sldId id="295" r:id="rId22"/>
    <p:sldId id="3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4" autoAdjust="0"/>
  </p:normalViewPr>
  <p:slideViewPr>
    <p:cSldViewPr>
      <p:cViewPr varScale="1">
        <p:scale>
          <a:sx n="65" d="100"/>
          <a:sy n="65" d="100"/>
        </p:scale>
        <p:origin x="145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n-US" dirty="0" smtClean="0"/>
            <a:t>1  Conformance Assessment</a:t>
          </a:r>
          <a:endParaRPr lang="en-US" dirty="0"/>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dgm:spPr>
      <dgm:t>
        <a:bodyPr/>
        <a:lstStyle/>
        <a:p>
          <a:r>
            <a:rPr lang="en-US" dirty="0" smtClean="0"/>
            <a:t>4   Testing Centers (Labs/MRAs)</a:t>
          </a:r>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2 Interoperability</a:t>
          </a:r>
          <a:endParaRPr lang="en-US" dirty="0"/>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dirty="0" smtClean="0"/>
            <a:t>3 Capacity Building</a:t>
          </a:r>
          <a:endParaRPr lang="en-US" dirty="0"/>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custLinFactNeighborY="-354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NeighborY="-3544"/>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7547C71A-46FF-4BF2-9E5B-BE128EE5FBB4}" type="presOf" srcId="{B1BAC015-E1A3-457F-875C-772CA79E25CC}" destId="{C46A1041-0648-42C1-855E-E4C955464D52}" srcOrd="1" destOrd="0" presId="urn:microsoft.com/office/officeart/2005/8/layout/matrix1"/>
    <dgm:cxn modelId="{906C5B08-D67A-4B6D-92D1-1AD597A14A4A}" type="presOf" srcId="{75141E06-2236-4368-8880-354C4B5A599E}" destId="{CDB4452D-6190-43F8-8D65-D9CE9AB50682}" srcOrd="1" destOrd="0" presId="urn:microsoft.com/office/officeart/2005/8/layout/matrix1"/>
    <dgm:cxn modelId="{0ECA1A0A-B35B-4AAB-83BF-27F67A3B832B}" type="presOf" srcId="{980B1970-7B6B-4A9E-87BE-C0EC940F3602}" destId="{517CB1FE-A6C5-4F65-B192-22F6AFBC7134}" srcOrd="1" destOrd="0" presId="urn:microsoft.com/office/officeart/2005/8/layout/matrix1"/>
    <dgm:cxn modelId="{8F218A5D-CEB3-49A1-84EF-913F1B62D5CD}" srcId="{49662AE6-68E5-4628-A17B-0A4E45AA412B}" destId="{48046104-1890-4291-823C-B2E5CC433D79}" srcOrd="2" destOrd="0" parTransId="{6C22CE85-8864-4531-8CF4-2A64836EA138}" sibTransId="{6099B9A3-3F7D-4893-AC17-D7AB53702839}"/>
    <dgm:cxn modelId="{70960D20-E233-4295-9A63-BC1AC0322C2B}" srcId="{49662AE6-68E5-4628-A17B-0A4E45AA412B}" destId="{980B1970-7B6B-4A9E-87BE-C0EC940F3602}" srcOrd="1" destOrd="0" parTransId="{D5DCEC7C-6A11-49CA-8221-2E48C2FFC8FE}" sibTransId="{188C6930-6564-4F7F-A669-D005FD02C806}"/>
    <dgm:cxn modelId="{AF810586-490A-43D9-964D-EB81D557781D}" type="presOf" srcId="{49662AE6-68E5-4628-A17B-0A4E45AA412B}" destId="{8B3A5DC7-61E4-4656-BD65-65A377AD5347}" srcOrd="0" destOrd="0" presId="urn:microsoft.com/office/officeart/2005/8/layout/matrix1"/>
    <dgm:cxn modelId="{06688E3C-3133-49CA-A720-C696FF3679E9}" srcId="{13108186-8875-49F0-BEF7-DCBB3BA78360}" destId="{49662AE6-68E5-4628-A17B-0A4E45AA412B}" srcOrd="0" destOrd="0" parTransId="{969C7A70-3603-4B20-8B31-277D2A6178A3}" sibTransId="{1F8D6196-3809-45F3-A7BC-120649788EA4}"/>
    <dgm:cxn modelId="{F4494B22-4D29-43A4-84B9-9934AF932D30}" type="presOf" srcId="{13108186-8875-49F0-BEF7-DCBB3BA78360}" destId="{295A8491-16CE-4ACA-8CA4-637B6B2299B9}" srcOrd="0" destOrd="0" presId="urn:microsoft.com/office/officeart/2005/8/layout/matrix1"/>
    <dgm:cxn modelId="{FA380CEF-2CF8-40F9-883C-81467C2D4DB3}" type="presOf" srcId="{48046104-1890-4291-823C-B2E5CC433D79}" destId="{27606CB9-C8C7-47AA-9645-2680231A5561}"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F4F8303A-320C-4849-B398-83A45A29BBFA}" type="presOf" srcId="{980B1970-7B6B-4A9E-87BE-C0EC940F3602}" destId="{FE4AD0F1-E319-4ADD-8A59-924AB8316502}" srcOrd="0" destOrd="0" presId="urn:microsoft.com/office/officeart/2005/8/layout/matrix1"/>
    <dgm:cxn modelId="{215E6C61-A9E7-4437-AEEF-CF9F5AC2730A}" type="presOf" srcId="{48046104-1890-4291-823C-B2E5CC433D79}" destId="{D4B202FF-EAFE-414C-A78E-204DB49AD503}" srcOrd="0"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E79369B1-BC8A-4679-B12A-022DACDCD61D}" type="presOf" srcId="{75141E06-2236-4368-8880-354C4B5A599E}" destId="{F3D05419-02D5-4E05-802B-56819E15B0F7}" srcOrd="0" destOrd="0" presId="urn:microsoft.com/office/officeart/2005/8/layout/matrix1"/>
    <dgm:cxn modelId="{C5C5FBD6-FA55-4428-95CF-39F3E477CBE0}" type="presOf" srcId="{B1BAC015-E1A3-457F-875C-772CA79E25CC}" destId="{D6A4F6DA-11F5-4DEF-ACFD-184488894B00}" srcOrd="0" destOrd="0" presId="urn:microsoft.com/office/officeart/2005/8/layout/matrix1"/>
    <dgm:cxn modelId="{07AD0D4D-8FE2-44ED-B590-5CA8E0C3DAFD}" type="presParOf" srcId="{295A8491-16CE-4ACA-8CA4-637B6B2299B9}" destId="{26511AA4-AB34-4DB1-82CD-0D0C2AA1CEF3}" srcOrd="0" destOrd="0" presId="urn:microsoft.com/office/officeart/2005/8/layout/matrix1"/>
    <dgm:cxn modelId="{422C9F3D-C911-409B-A0FE-9EF0555B89DB}" type="presParOf" srcId="{26511AA4-AB34-4DB1-82CD-0D0C2AA1CEF3}" destId="{D6A4F6DA-11F5-4DEF-ACFD-184488894B00}" srcOrd="0" destOrd="0" presId="urn:microsoft.com/office/officeart/2005/8/layout/matrix1"/>
    <dgm:cxn modelId="{62770D0A-C1C3-485B-B879-2944AC86F4B4}" type="presParOf" srcId="{26511AA4-AB34-4DB1-82CD-0D0C2AA1CEF3}" destId="{C46A1041-0648-42C1-855E-E4C955464D52}" srcOrd="1" destOrd="0" presId="urn:microsoft.com/office/officeart/2005/8/layout/matrix1"/>
    <dgm:cxn modelId="{D4555BC7-380E-42DC-9D4C-B189C4E37B8E}" type="presParOf" srcId="{26511AA4-AB34-4DB1-82CD-0D0C2AA1CEF3}" destId="{FE4AD0F1-E319-4ADD-8A59-924AB8316502}" srcOrd="2" destOrd="0" presId="urn:microsoft.com/office/officeart/2005/8/layout/matrix1"/>
    <dgm:cxn modelId="{293027CE-A2E3-424E-962E-F8DEB643B46E}" type="presParOf" srcId="{26511AA4-AB34-4DB1-82CD-0D0C2AA1CEF3}" destId="{517CB1FE-A6C5-4F65-B192-22F6AFBC7134}" srcOrd="3" destOrd="0" presId="urn:microsoft.com/office/officeart/2005/8/layout/matrix1"/>
    <dgm:cxn modelId="{76BF86CA-0713-4720-AC15-0E60DC1C730E}" type="presParOf" srcId="{26511AA4-AB34-4DB1-82CD-0D0C2AA1CEF3}" destId="{D4B202FF-EAFE-414C-A78E-204DB49AD503}" srcOrd="4" destOrd="0" presId="urn:microsoft.com/office/officeart/2005/8/layout/matrix1"/>
    <dgm:cxn modelId="{2187BE25-31C2-4710-B645-48BC9FBCD94F}" type="presParOf" srcId="{26511AA4-AB34-4DB1-82CD-0D0C2AA1CEF3}" destId="{27606CB9-C8C7-47AA-9645-2680231A5561}" srcOrd="5" destOrd="0" presId="urn:microsoft.com/office/officeart/2005/8/layout/matrix1"/>
    <dgm:cxn modelId="{8198255F-E4E0-404F-9AF0-0BFAF1DE3953}" type="presParOf" srcId="{26511AA4-AB34-4DB1-82CD-0D0C2AA1CEF3}" destId="{F3D05419-02D5-4E05-802B-56819E15B0F7}" srcOrd="6" destOrd="0" presId="urn:microsoft.com/office/officeart/2005/8/layout/matrix1"/>
    <dgm:cxn modelId="{12C52842-EEC7-4C6D-B75F-C152169A078B}" type="presParOf" srcId="{26511AA4-AB34-4DB1-82CD-0D0C2AA1CEF3}" destId="{CDB4452D-6190-43F8-8D65-D9CE9AB50682}" srcOrd="7" destOrd="0" presId="urn:microsoft.com/office/officeart/2005/8/layout/matrix1"/>
    <dgm:cxn modelId="{8C16D01E-8993-442C-806E-0A39E571D109}"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1  Conformance Assessment</a:t>
          </a:r>
          <a:endParaRPr lang="en-US" dirty="0">
            <a:solidFill>
              <a:schemeClr val="tx1">
                <a:lumMod val="40000"/>
                <a:lumOff val="60000"/>
              </a:schemeClr>
            </a:solidFill>
          </a:endParaRP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4   Testing Centers (Labs/MRAs)</a:t>
          </a:r>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en-US" dirty="0" smtClean="0">
              <a:solidFill>
                <a:schemeClr val="tx1">
                  <a:lumMod val="40000"/>
                  <a:lumOff val="60000"/>
                </a:schemeClr>
              </a:solidFill>
            </a:rPr>
            <a:t>2 Interoperability</a:t>
          </a:r>
          <a:endParaRPr lang="en-US" dirty="0">
            <a:solidFill>
              <a:schemeClr val="tx1">
                <a:lumMod val="40000"/>
                <a:lumOff val="60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dirty="0" smtClean="0">
              <a:solidFill>
                <a:srgbClr val="0A0A0A"/>
              </a:solidFill>
            </a:rPr>
            <a:t>3 Capacity Building</a:t>
          </a:r>
          <a:endParaRPr lang="en-US" dirty="0">
            <a:solidFill>
              <a:srgbClr val="0A0A0A"/>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custLinFactNeighborX="-2362"/>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8F218A5D-CEB3-49A1-84EF-913F1B62D5CD}" srcId="{49662AE6-68E5-4628-A17B-0A4E45AA412B}" destId="{48046104-1890-4291-823C-B2E5CC433D79}" srcOrd="2" destOrd="0" parTransId="{6C22CE85-8864-4531-8CF4-2A64836EA138}" sibTransId="{6099B9A3-3F7D-4893-AC17-D7AB53702839}"/>
    <dgm:cxn modelId="{70960D20-E233-4295-9A63-BC1AC0322C2B}" srcId="{49662AE6-68E5-4628-A17B-0A4E45AA412B}" destId="{980B1970-7B6B-4A9E-87BE-C0EC940F3602}" srcOrd="1" destOrd="0" parTransId="{D5DCEC7C-6A11-49CA-8221-2E48C2FFC8FE}" sibTransId="{188C6930-6564-4F7F-A669-D005FD02C806}"/>
    <dgm:cxn modelId="{28E1FD9B-C718-4A0B-B8F9-E69A6CCBB3D4}" type="presOf" srcId="{48046104-1890-4291-823C-B2E5CC433D79}" destId="{D4B202FF-EAFE-414C-A78E-204DB49AD503}" srcOrd="0" destOrd="0" presId="urn:microsoft.com/office/officeart/2005/8/layout/matrix1"/>
    <dgm:cxn modelId="{61B4DE80-9E15-41AF-966D-B1C72856227B}" type="presOf" srcId="{13108186-8875-49F0-BEF7-DCBB3BA78360}" destId="{295A8491-16CE-4ACA-8CA4-637B6B2299B9}" srcOrd="0" destOrd="0" presId="urn:microsoft.com/office/officeart/2005/8/layout/matrix1"/>
    <dgm:cxn modelId="{06688E3C-3133-49CA-A720-C696FF3679E9}" srcId="{13108186-8875-49F0-BEF7-DCBB3BA78360}" destId="{49662AE6-68E5-4628-A17B-0A4E45AA412B}" srcOrd="0" destOrd="0" parTransId="{969C7A70-3603-4B20-8B31-277D2A6178A3}" sibTransId="{1F8D6196-3809-45F3-A7BC-120649788EA4}"/>
    <dgm:cxn modelId="{09938F01-FB3C-4732-964E-78FC6FB53443}" type="presOf" srcId="{75141E06-2236-4368-8880-354C4B5A599E}" destId="{F3D05419-02D5-4E05-802B-56819E15B0F7}" srcOrd="0" destOrd="0" presId="urn:microsoft.com/office/officeart/2005/8/layout/matrix1"/>
    <dgm:cxn modelId="{6A72DA4A-7DE7-48DC-B51C-469D439DF4F3}" type="presOf" srcId="{B1BAC015-E1A3-457F-875C-772CA79E25CC}" destId="{D6A4F6DA-11F5-4DEF-ACFD-184488894B00}" srcOrd="0" destOrd="0" presId="urn:microsoft.com/office/officeart/2005/8/layout/matrix1"/>
    <dgm:cxn modelId="{D936D4F5-ED32-40C6-8DA2-86DC1051C2AC}" type="presOf" srcId="{48046104-1890-4291-823C-B2E5CC433D79}" destId="{27606CB9-C8C7-47AA-9645-2680231A5561}" srcOrd="1" destOrd="0" presId="urn:microsoft.com/office/officeart/2005/8/layout/matrix1"/>
    <dgm:cxn modelId="{EA6B35C6-CB4A-4176-B4F8-949D540D563F}" type="presOf" srcId="{49662AE6-68E5-4628-A17B-0A4E45AA412B}" destId="{8B3A5DC7-61E4-4656-BD65-65A377AD5347}" srcOrd="0" destOrd="0" presId="urn:microsoft.com/office/officeart/2005/8/layout/matrix1"/>
    <dgm:cxn modelId="{E8394C00-25C8-4FAB-B83B-98BDEA36876D}" type="presOf" srcId="{75141E06-2236-4368-8880-354C4B5A599E}" destId="{CDB4452D-6190-43F8-8D65-D9CE9AB50682}" srcOrd="1" destOrd="0" presId="urn:microsoft.com/office/officeart/2005/8/layout/matrix1"/>
    <dgm:cxn modelId="{E99C0D86-C647-4461-A1DD-608739B8B948}" type="presOf" srcId="{980B1970-7B6B-4A9E-87BE-C0EC940F3602}" destId="{FE4AD0F1-E319-4ADD-8A59-924AB8316502}" srcOrd="0"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4F962056-5CFE-4409-A1D7-9DC5833E188D}" type="presOf" srcId="{B1BAC015-E1A3-457F-875C-772CA79E25CC}" destId="{C46A1041-0648-42C1-855E-E4C955464D52}" srcOrd="1" destOrd="0" presId="urn:microsoft.com/office/officeart/2005/8/layout/matrix1"/>
    <dgm:cxn modelId="{AF908C6C-1105-4C69-8CC4-4BED092DF40E}" type="presOf" srcId="{980B1970-7B6B-4A9E-87BE-C0EC940F3602}" destId="{517CB1FE-A6C5-4F65-B192-22F6AFBC7134}"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36FC3FAA-75A5-4570-87AB-5A79C1B01C61}" type="presParOf" srcId="{295A8491-16CE-4ACA-8CA4-637B6B2299B9}" destId="{26511AA4-AB34-4DB1-82CD-0D0C2AA1CEF3}" srcOrd="0" destOrd="0" presId="urn:microsoft.com/office/officeart/2005/8/layout/matrix1"/>
    <dgm:cxn modelId="{3003D37C-CE1C-4439-A7E1-0A7FA581B710}" type="presParOf" srcId="{26511AA4-AB34-4DB1-82CD-0D0C2AA1CEF3}" destId="{D6A4F6DA-11F5-4DEF-ACFD-184488894B00}" srcOrd="0" destOrd="0" presId="urn:microsoft.com/office/officeart/2005/8/layout/matrix1"/>
    <dgm:cxn modelId="{7C531E22-775C-4E9E-AC28-8B636D28B0ED}" type="presParOf" srcId="{26511AA4-AB34-4DB1-82CD-0D0C2AA1CEF3}" destId="{C46A1041-0648-42C1-855E-E4C955464D52}" srcOrd="1" destOrd="0" presId="urn:microsoft.com/office/officeart/2005/8/layout/matrix1"/>
    <dgm:cxn modelId="{0AEC04A3-1B04-464E-B7DD-095D7788EFA5}" type="presParOf" srcId="{26511AA4-AB34-4DB1-82CD-0D0C2AA1CEF3}" destId="{FE4AD0F1-E319-4ADD-8A59-924AB8316502}" srcOrd="2" destOrd="0" presId="urn:microsoft.com/office/officeart/2005/8/layout/matrix1"/>
    <dgm:cxn modelId="{B3EAD56E-4956-41B3-80C3-93729BD06C71}" type="presParOf" srcId="{26511AA4-AB34-4DB1-82CD-0D0C2AA1CEF3}" destId="{517CB1FE-A6C5-4F65-B192-22F6AFBC7134}" srcOrd="3" destOrd="0" presId="urn:microsoft.com/office/officeart/2005/8/layout/matrix1"/>
    <dgm:cxn modelId="{C3D9A71F-B341-458B-A276-8E62F73F58FA}" type="presParOf" srcId="{26511AA4-AB34-4DB1-82CD-0D0C2AA1CEF3}" destId="{D4B202FF-EAFE-414C-A78E-204DB49AD503}" srcOrd="4" destOrd="0" presId="urn:microsoft.com/office/officeart/2005/8/layout/matrix1"/>
    <dgm:cxn modelId="{2533B5BF-0C5A-4121-A977-8475784E2DCC}" type="presParOf" srcId="{26511AA4-AB34-4DB1-82CD-0D0C2AA1CEF3}" destId="{27606CB9-C8C7-47AA-9645-2680231A5561}" srcOrd="5" destOrd="0" presId="urn:microsoft.com/office/officeart/2005/8/layout/matrix1"/>
    <dgm:cxn modelId="{1F9F2C61-46E2-4198-A173-6370EDD0D446}" type="presParOf" srcId="{26511AA4-AB34-4DB1-82CD-0D0C2AA1CEF3}" destId="{F3D05419-02D5-4E05-802B-56819E15B0F7}" srcOrd="6" destOrd="0" presId="urn:microsoft.com/office/officeart/2005/8/layout/matrix1"/>
    <dgm:cxn modelId="{7B5C9137-2D92-434D-8621-1627F3A45191}" type="presParOf" srcId="{26511AA4-AB34-4DB1-82CD-0D0C2AA1CEF3}" destId="{CDB4452D-6190-43F8-8D65-D9CE9AB50682}" srcOrd="7" destOrd="0" presId="urn:microsoft.com/office/officeart/2005/8/layout/matrix1"/>
    <dgm:cxn modelId="{977011DF-A09C-434E-AC07-425891C69B7E}"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1  Conformance Assessment</a:t>
          </a:r>
          <a:endParaRPr lang="en-US" dirty="0">
            <a:solidFill>
              <a:schemeClr val="tx1">
                <a:lumMod val="40000"/>
                <a:lumOff val="60000"/>
              </a:schemeClr>
            </a:solidFill>
          </a:endParaRP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dgm:spPr>
      <dgm:t>
        <a:bodyPr/>
        <a:lstStyle/>
        <a:p>
          <a:r>
            <a:rPr lang="en-US" dirty="0" smtClean="0">
              <a:solidFill>
                <a:srgbClr val="0A0A0A"/>
              </a:solidFill>
            </a:rPr>
            <a:t>4   Testing Centers (Labs/MRAs)</a:t>
          </a:r>
          <a:endParaRPr lang="en-US" dirty="0">
            <a:solidFill>
              <a:srgbClr val="0A0A0A"/>
            </a:solidFill>
          </a:endParaRPr>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en-US" dirty="0" smtClean="0">
              <a:solidFill>
                <a:schemeClr val="tx1">
                  <a:lumMod val="40000"/>
                  <a:lumOff val="60000"/>
                </a:schemeClr>
              </a:solidFill>
            </a:rPr>
            <a:t>2 Interoperability</a:t>
          </a:r>
          <a:endParaRPr lang="en-US" dirty="0">
            <a:solidFill>
              <a:schemeClr val="tx1">
                <a:lumMod val="40000"/>
                <a:lumOff val="60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3 Capacity Building</a:t>
          </a:r>
          <a:endParaRPr lang="en-US" dirty="0">
            <a:solidFill>
              <a:schemeClr val="tx1">
                <a:lumMod val="40000"/>
                <a:lumOff val="60000"/>
              </a:schemeClr>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70960D20-E233-4295-9A63-BC1AC0322C2B}" srcId="{49662AE6-68E5-4628-A17B-0A4E45AA412B}" destId="{980B1970-7B6B-4A9E-87BE-C0EC940F3602}" srcOrd="1" destOrd="0" parTransId="{D5DCEC7C-6A11-49CA-8221-2E48C2FFC8FE}" sibTransId="{188C6930-6564-4F7F-A669-D005FD02C806}"/>
    <dgm:cxn modelId="{CDF45B4E-B09B-4DFC-9A33-1BF8C401ED24}" type="presOf" srcId="{75141E06-2236-4368-8880-354C4B5A599E}" destId="{F3D05419-02D5-4E05-802B-56819E15B0F7}" srcOrd="0" destOrd="0" presId="urn:microsoft.com/office/officeart/2005/8/layout/matrix1"/>
    <dgm:cxn modelId="{A678AA38-ED92-45FC-992B-0DC7310E2CC0}" type="presOf" srcId="{13108186-8875-49F0-BEF7-DCBB3BA78360}" destId="{295A8491-16CE-4ACA-8CA4-637B6B2299B9}" srcOrd="0" destOrd="0" presId="urn:microsoft.com/office/officeart/2005/8/layout/matrix1"/>
    <dgm:cxn modelId="{2D66602A-19D3-496A-A5EC-F102584C1644}" type="presOf" srcId="{48046104-1890-4291-823C-B2E5CC433D79}" destId="{D4B202FF-EAFE-414C-A78E-204DB49AD503}" srcOrd="0" destOrd="0" presId="urn:microsoft.com/office/officeart/2005/8/layout/matrix1"/>
    <dgm:cxn modelId="{06688E3C-3133-49CA-A720-C696FF3679E9}" srcId="{13108186-8875-49F0-BEF7-DCBB3BA78360}" destId="{49662AE6-68E5-4628-A17B-0A4E45AA412B}" srcOrd="0" destOrd="0" parTransId="{969C7A70-3603-4B20-8B31-277D2A6178A3}" sibTransId="{1F8D6196-3809-45F3-A7BC-120649788EA4}"/>
    <dgm:cxn modelId="{A7DC209A-3646-432B-B052-24CCE52880C0}" type="presOf" srcId="{48046104-1890-4291-823C-B2E5CC433D79}" destId="{27606CB9-C8C7-47AA-9645-2680231A5561}" srcOrd="1" destOrd="0" presId="urn:microsoft.com/office/officeart/2005/8/layout/matrix1"/>
    <dgm:cxn modelId="{DAE8FB0E-1761-47B5-9024-CC0719C6F86C}" type="presOf" srcId="{75141E06-2236-4368-8880-354C4B5A599E}" destId="{CDB4452D-6190-43F8-8D65-D9CE9AB50682}" srcOrd="1" destOrd="0" presId="urn:microsoft.com/office/officeart/2005/8/layout/matrix1"/>
    <dgm:cxn modelId="{9CEEC8F9-83CA-41F1-9848-165A27372437}" type="presOf" srcId="{B1BAC015-E1A3-457F-875C-772CA79E25CC}" destId="{D6A4F6DA-11F5-4DEF-ACFD-184488894B00}" srcOrd="0"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8F218A5D-CEB3-49A1-84EF-913F1B62D5CD}" srcId="{49662AE6-68E5-4628-A17B-0A4E45AA412B}" destId="{48046104-1890-4291-823C-B2E5CC433D79}" srcOrd="2" destOrd="0" parTransId="{6C22CE85-8864-4531-8CF4-2A64836EA138}" sibTransId="{6099B9A3-3F7D-4893-AC17-D7AB53702839}"/>
    <dgm:cxn modelId="{730A1A5F-3D29-45D4-BECC-77D2CC44FA48}" type="presOf" srcId="{49662AE6-68E5-4628-A17B-0A4E45AA412B}" destId="{8B3A5DC7-61E4-4656-BD65-65A377AD5347}" srcOrd="0" destOrd="0" presId="urn:microsoft.com/office/officeart/2005/8/layout/matrix1"/>
    <dgm:cxn modelId="{24EC3C88-6980-46FA-9B4B-C92596557AAA}" type="presOf" srcId="{B1BAC015-E1A3-457F-875C-772CA79E25CC}" destId="{C46A1041-0648-42C1-855E-E4C955464D52}"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54DDA205-BDF1-4E88-A5FA-027EB1216DD6}" type="presOf" srcId="{980B1970-7B6B-4A9E-87BE-C0EC940F3602}" destId="{FE4AD0F1-E319-4ADD-8A59-924AB8316502}" srcOrd="0" destOrd="0" presId="urn:microsoft.com/office/officeart/2005/8/layout/matrix1"/>
    <dgm:cxn modelId="{F18CBC2C-A92F-4DEB-8735-8F721D612F9F}" type="presOf" srcId="{980B1970-7B6B-4A9E-87BE-C0EC940F3602}" destId="{517CB1FE-A6C5-4F65-B192-22F6AFBC7134}" srcOrd="1" destOrd="0" presId="urn:microsoft.com/office/officeart/2005/8/layout/matrix1"/>
    <dgm:cxn modelId="{CB5EF3EC-7040-4BC0-8A93-D0A950661C41}" type="presParOf" srcId="{295A8491-16CE-4ACA-8CA4-637B6B2299B9}" destId="{26511AA4-AB34-4DB1-82CD-0D0C2AA1CEF3}" srcOrd="0" destOrd="0" presId="urn:microsoft.com/office/officeart/2005/8/layout/matrix1"/>
    <dgm:cxn modelId="{A3350661-0060-4314-8125-90DF1710B6E6}" type="presParOf" srcId="{26511AA4-AB34-4DB1-82CD-0D0C2AA1CEF3}" destId="{D6A4F6DA-11F5-4DEF-ACFD-184488894B00}" srcOrd="0" destOrd="0" presId="urn:microsoft.com/office/officeart/2005/8/layout/matrix1"/>
    <dgm:cxn modelId="{D6E4383B-14FD-4B32-A7DF-A902D665172D}" type="presParOf" srcId="{26511AA4-AB34-4DB1-82CD-0D0C2AA1CEF3}" destId="{C46A1041-0648-42C1-855E-E4C955464D52}" srcOrd="1" destOrd="0" presId="urn:microsoft.com/office/officeart/2005/8/layout/matrix1"/>
    <dgm:cxn modelId="{142DF989-AAA2-43F7-B078-D045498F532B}" type="presParOf" srcId="{26511AA4-AB34-4DB1-82CD-0D0C2AA1CEF3}" destId="{FE4AD0F1-E319-4ADD-8A59-924AB8316502}" srcOrd="2" destOrd="0" presId="urn:microsoft.com/office/officeart/2005/8/layout/matrix1"/>
    <dgm:cxn modelId="{C9A59A02-117A-4A72-9464-BF5E7CB14BC3}" type="presParOf" srcId="{26511AA4-AB34-4DB1-82CD-0D0C2AA1CEF3}" destId="{517CB1FE-A6C5-4F65-B192-22F6AFBC7134}" srcOrd="3" destOrd="0" presId="urn:microsoft.com/office/officeart/2005/8/layout/matrix1"/>
    <dgm:cxn modelId="{F41B9048-09C5-4CAC-9A1F-32DDEB29CBAA}" type="presParOf" srcId="{26511AA4-AB34-4DB1-82CD-0D0C2AA1CEF3}" destId="{D4B202FF-EAFE-414C-A78E-204DB49AD503}" srcOrd="4" destOrd="0" presId="urn:microsoft.com/office/officeart/2005/8/layout/matrix1"/>
    <dgm:cxn modelId="{A013A58F-C735-486E-B50A-2800F5BF539B}" type="presParOf" srcId="{26511AA4-AB34-4DB1-82CD-0D0C2AA1CEF3}" destId="{27606CB9-C8C7-47AA-9645-2680231A5561}" srcOrd="5" destOrd="0" presId="urn:microsoft.com/office/officeart/2005/8/layout/matrix1"/>
    <dgm:cxn modelId="{9A521981-35F3-4305-8F77-741E73DF4F6A}" type="presParOf" srcId="{26511AA4-AB34-4DB1-82CD-0D0C2AA1CEF3}" destId="{F3D05419-02D5-4E05-802B-56819E15B0F7}" srcOrd="6" destOrd="0" presId="urn:microsoft.com/office/officeart/2005/8/layout/matrix1"/>
    <dgm:cxn modelId="{70B6FE01-E265-4885-98E2-4519D7D128D1}" type="presParOf" srcId="{26511AA4-AB34-4DB1-82CD-0D0C2AA1CEF3}" destId="{CDB4452D-6190-43F8-8D65-D9CE9AB50682}" srcOrd="7" destOrd="0" presId="urn:microsoft.com/office/officeart/2005/8/layout/matrix1"/>
    <dgm:cxn modelId="{7428BD2B-BEE0-43E3-AC2A-151B3F745D8A}"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4F6DA-11F5-4DEF-ACFD-184488894B00}">
      <dsp:nvSpPr>
        <dsp:cNvPr id="0" name=""/>
        <dsp:cNvSpPr/>
      </dsp:nvSpPr>
      <dsp:spPr>
        <a:xfrm rot="16200000">
          <a:off x="508000" y="-508000"/>
          <a:ext cx="2032000" cy="3048000"/>
        </a:xfrm>
        <a:prstGeom prst="round1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1  Conformance Assessment</a:t>
          </a:r>
          <a:endParaRPr lang="en-US" sz="2800" kern="1200" dirty="0"/>
        </a:p>
      </dsp:txBody>
      <dsp:txXfrm rot="5400000">
        <a:off x="0" y="0"/>
        <a:ext cx="3048000" cy="1524000"/>
      </dsp:txXfrm>
    </dsp:sp>
    <dsp:sp modelId="{FE4AD0F1-E319-4ADD-8A59-924AB8316502}">
      <dsp:nvSpPr>
        <dsp:cNvPr id="0" name=""/>
        <dsp:cNvSpPr/>
      </dsp:nvSpPr>
      <dsp:spPr>
        <a:xfrm>
          <a:off x="3048000" y="0"/>
          <a:ext cx="3048000" cy="2032000"/>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2 Interoperability</a:t>
          </a:r>
          <a:endParaRPr lang="en-US" sz="2800" kern="1200" dirty="0"/>
        </a:p>
      </dsp:txBody>
      <dsp:txXfrm>
        <a:off x="3048000" y="0"/>
        <a:ext cx="3048000" cy="1524000"/>
      </dsp:txXfrm>
    </dsp:sp>
    <dsp:sp modelId="{D4B202FF-EAFE-414C-A78E-204DB49AD503}">
      <dsp:nvSpPr>
        <dsp:cNvPr id="0" name=""/>
        <dsp:cNvSpPr/>
      </dsp:nvSpPr>
      <dsp:spPr>
        <a:xfrm rot="10800000">
          <a:off x="0" y="2032000"/>
          <a:ext cx="3048000" cy="2032000"/>
        </a:xfrm>
        <a:prstGeom prst="round1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3 Capacity Building</a:t>
          </a:r>
          <a:endParaRPr lang="en-US" sz="2800" kern="1200" dirty="0"/>
        </a:p>
      </dsp:txBody>
      <dsp:txXfrm rot="10800000">
        <a:off x="0" y="2539999"/>
        <a:ext cx="3048000" cy="1524000"/>
      </dsp:txXfrm>
    </dsp:sp>
    <dsp:sp modelId="{F3D05419-02D5-4E05-802B-56819E15B0F7}">
      <dsp:nvSpPr>
        <dsp:cNvPr id="0" name=""/>
        <dsp:cNvSpPr/>
      </dsp:nvSpPr>
      <dsp:spPr>
        <a:xfrm rot="5400000">
          <a:off x="3556000" y="1523999"/>
          <a:ext cx="2032000" cy="3048000"/>
        </a:xfrm>
        <a:prstGeom prst="round1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4   Testing Centers (Labs/MRAs)</a:t>
          </a:r>
          <a:endParaRPr lang="en-US" sz="2800" kern="1200" dirty="0"/>
        </a:p>
      </dsp:txBody>
      <dsp:txXfrm rot="-5400000">
        <a:off x="3048000" y="2539999"/>
        <a:ext cx="3048000" cy="1524000"/>
      </dsp:txXfrm>
    </dsp:sp>
    <dsp:sp modelId="{8B3A5DC7-61E4-4656-BD65-65A377AD5347}">
      <dsp:nvSpPr>
        <dsp:cNvPr id="0" name=""/>
        <dsp:cNvSpPr/>
      </dsp:nvSpPr>
      <dsp:spPr>
        <a:xfrm>
          <a:off x="2133600" y="1523999"/>
          <a:ext cx="1828800" cy="1016000"/>
        </a:xfrm>
        <a:prstGeom prst="roundRect">
          <a:avLst/>
        </a:prstGeom>
        <a:blipFill rotWithShape="0">
          <a:blip xmlns:r="http://schemas.openxmlformats.org/officeDocument/2006/relationships" r:embed="rId1"/>
          <a:tile tx="0" ty="0" sx="100000" sy="100000" flip="none" algn="tl"/>
        </a:blip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C&amp;I</a:t>
          </a:r>
          <a:endParaRPr lang="en-US" sz="2800" kern="1200" dirty="0"/>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C3E3F-ACA9-4A5D-9304-D5919BAA189B}" type="datetimeFigureOut">
              <a:rPr lang="en-US" smtClean="0"/>
              <a:pPr/>
              <a:t>26/10/2015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5D8E8-71E4-4806-8767-456F4439B423}" type="slidenum">
              <a:rPr lang="en-US" smtClean="0"/>
              <a:pPr/>
              <a:t>‹#›</a:t>
            </a:fld>
            <a:endParaRPr lang="en-US"/>
          </a:p>
        </p:txBody>
      </p:sp>
    </p:spTree>
    <p:extLst>
      <p:ext uri="{BB962C8B-B14F-4D97-AF65-F5344CB8AC3E}">
        <p14:creationId xmlns:p14="http://schemas.microsoft.com/office/powerpoint/2010/main" val="221464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09" eaLnBrk="0" hangingPunct="0">
              <a:spcBef>
                <a:spcPct val="30000"/>
              </a:spcBef>
              <a:defRPr sz="1200">
                <a:solidFill>
                  <a:schemeClr val="tx1"/>
                </a:solidFill>
                <a:latin typeface="Arial" charset="0"/>
                <a:cs typeface="Arial" charset="0"/>
              </a:defRPr>
            </a:lvl1pPr>
            <a:lvl2pPr marL="716872" indent="-275720" defTabSz="911409" eaLnBrk="0" hangingPunct="0">
              <a:spcBef>
                <a:spcPct val="30000"/>
              </a:spcBef>
              <a:defRPr sz="1200">
                <a:solidFill>
                  <a:schemeClr val="tx1"/>
                </a:solidFill>
                <a:latin typeface="Arial" charset="0"/>
                <a:cs typeface="Arial" charset="0"/>
              </a:defRPr>
            </a:lvl2pPr>
            <a:lvl3pPr marL="1102881" indent="-220576" defTabSz="911409" eaLnBrk="0" hangingPunct="0">
              <a:spcBef>
                <a:spcPct val="30000"/>
              </a:spcBef>
              <a:defRPr sz="1200">
                <a:solidFill>
                  <a:schemeClr val="tx1"/>
                </a:solidFill>
                <a:latin typeface="Arial" charset="0"/>
                <a:cs typeface="Arial" charset="0"/>
              </a:defRPr>
            </a:lvl3pPr>
            <a:lvl4pPr marL="1544033" indent="-220576" defTabSz="911409" eaLnBrk="0" hangingPunct="0">
              <a:spcBef>
                <a:spcPct val="30000"/>
              </a:spcBef>
              <a:defRPr sz="1200">
                <a:solidFill>
                  <a:schemeClr val="tx1"/>
                </a:solidFill>
                <a:latin typeface="Arial" charset="0"/>
                <a:cs typeface="Arial" charset="0"/>
              </a:defRPr>
            </a:lvl4pPr>
            <a:lvl5pPr marL="1985185" indent="-220576" defTabSz="911409" eaLnBrk="0" hangingPunct="0">
              <a:spcBef>
                <a:spcPct val="30000"/>
              </a:spcBef>
              <a:defRPr sz="1200">
                <a:solidFill>
                  <a:schemeClr val="tx1"/>
                </a:solidFill>
                <a:latin typeface="Arial" charset="0"/>
                <a:cs typeface="Arial" charset="0"/>
              </a:defRPr>
            </a:lvl5pPr>
            <a:lvl6pPr marL="2426338" indent="-220576" defTabSz="911409" eaLnBrk="0" fontAlgn="base" hangingPunct="0">
              <a:spcBef>
                <a:spcPct val="30000"/>
              </a:spcBef>
              <a:spcAft>
                <a:spcPct val="0"/>
              </a:spcAft>
              <a:defRPr sz="1200">
                <a:solidFill>
                  <a:schemeClr val="tx1"/>
                </a:solidFill>
                <a:latin typeface="Arial" charset="0"/>
                <a:cs typeface="Arial" charset="0"/>
              </a:defRPr>
            </a:lvl6pPr>
            <a:lvl7pPr marL="2867490" indent="-220576" defTabSz="911409" eaLnBrk="0" fontAlgn="base" hangingPunct="0">
              <a:spcBef>
                <a:spcPct val="30000"/>
              </a:spcBef>
              <a:spcAft>
                <a:spcPct val="0"/>
              </a:spcAft>
              <a:defRPr sz="1200">
                <a:solidFill>
                  <a:schemeClr val="tx1"/>
                </a:solidFill>
                <a:latin typeface="Arial" charset="0"/>
                <a:cs typeface="Arial" charset="0"/>
              </a:defRPr>
            </a:lvl7pPr>
            <a:lvl8pPr marL="3308642" indent="-220576" defTabSz="911409" eaLnBrk="0" fontAlgn="base" hangingPunct="0">
              <a:spcBef>
                <a:spcPct val="30000"/>
              </a:spcBef>
              <a:spcAft>
                <a:spcPct val="0"/>
              </a:spcAft>
              <a:defRPr sz="1200">
                <a:solidFill>
                  <a:schemeClr val="tx1"/>
                </a:solidFill>
                <a:latin typeface="Arial" charset="0"/>
                <a:cs typeface="Arial" charset="0"/>
              </a:defRPr>
            </a:lvl8pPr>
            <a:lvl9pPr marL="3749794" indent="-220576" defTabSz="91140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D572FFB-06A4-4059-97A8-A86B71293A03}" type="slidenum">
              <a:rPr lang="en-US" altLang="en-US" smtClean="0">
                <a:solidFill>
                  <a:prstClr val="black"/>
                </a:solidFill>
              </a:rPr>
              <a:pPr eaLnBrk="1" hangingPunct="1">
                <a:spcBef>
                  <a:spcPct val="0"/>
                </a:spcBef>
              </a:pPr>
              <a:t>1</a:t>
            </a:fld>
            <a:endParaRPr lang="en-US" altLang="en-US" dirty="0" smtClean="0">
              <a:solidFill>
                <a:prstClr val="black"/>
              </a:solidFill>
            </a:endParaRPr>
          </a:p>
        </p:txBody>
      </p:sp>
      <p:sp>
        <p:nvSpPr>
          <p:cNvPr id="84995" name="Rectangle 7"/>
          <p:cNvSpPr txBox="1">
            <a:spLocks noGrp="1" noChangeArrowheads="1"/>
          </p:cNvSpPr>
          <p:nvPr/>
        </p:nvSpPr>
        <p:spPr bwMode="auto">
          <a:xfrm>
            <a:off x="3884463" y="8685878"/>
            <a:ext cx="2972005"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14" tIns="47257" rIns="94514" bIns="47257" anchor="b"/>
          <a:lstStyle>
            <a:lvl1pPr defTabSz="977900" eaLnBrk="0" hangingPunct="0">
              <a:spcBef>
                <a:spcPct val="30000"/>
              </a:spcBef>
              <a:defRPr sz="1200">
                <a:solidFill>
                  <a:schemeClr val="tx1"/>
                </a:solidFill>
                <a:latin typeface="Arial" charset="0"/>
                <a:cs typeface="Arial" charset="0"/>
              </a:defRPr>
            </a:lvl1pPr>
            <a:lvl2pPr marL="742950" indent="-285750" defTabSz="977900" eaLnBrk="0" hangingPunct="0">
              <a:spcBef>
                <a:spcPct val="30000"/>
              </a:spcBef>
              <a:defRPr sz="1200">
                <a:solidFill>
                  <a:schemeClr val="tx1"/>
                </a:solidFill>
                <a:latin typeface="Arial" charset="0"/>
                <a:cs typeface="Arial" charset="0"/>
              </a:defRPr>
            </a:lvl2pPr>
            <a:lvl3pPr marL="1143000" indent="-228600" defTabSz="977900" eaLnBrk="0" hangingPunct="0">
              <a:spcBef>
                <a:spcPct val="30000"/>
              </a:spcBef>
              <a:defRPr sz="1200">
                <a:solidFill>
                  <a:schemeClr val="tx1"/>
                </a:solidFill>
                <a:latin typeface="Arial" charset="0"/>
                <a:cs typeface="Arial" charset="0"/>
              </a:defRPr>
            </a:lvl3pPr>
            <a:lvl4pPr marL="1600200" indent="-228600" defTabSz="977900" eaLnBrk="0" hangingPunct="0">
              <a:spcBef>
                <a:spcPct val="30000"/>
              </a:spcBef>
              <a:defRPr sz="1200">
                <a:solidFill>
                  <a:schemeClr val="tx1"/>
                </a:solidFill>
                <a:latin typeface="Arial" charset="0"/>
                <a:cs typeface="Arial" charset="0"/>
              </a:defRPr>
            </a:lvl4pPr>
            <a:lvl5pPr marL="2057400" indent="-228600" defTabSz="977900" eaLnBrk="0" hangingPunct="0">
              <a:spcBef>
                <a:spcPct val="30000"/>
              </a:spcBef>
              <a:defRPr sz="1200">
                <a:solidFill>
                  <a:schemeClr val="tx1"/>
                </a:solidFill>
                <a:latin typeface="Arial" charset="0"/>
                <a:cs typeface="Arial" charset="0"/>
              </a:defRPr>
            </a:lvl5pPr>
            <a:lvl6pPr marL="2514600" indent="-228600" defTabSz="977900" eaLnBrk="0" fontAlgn="base" hangingPunct="0">
              <a:spcBef>
                <a:spcPct val="30000"/>
              </a:spcBef>
              <a:spcAft>
                <a:spcPct val="0"/>
              </a:spcAft>
              <a:defRPr sz="1200">
                <a:solidFill>
                  <a:schemeClr val="tx1"/>
                </a:solidFill>
                <a:latin typeface="Arial" charset="0"/>
                <a:cs typeface="Arial" charset="0"/>
              </a:defRPr>
            </a:lvl6pPr>
            <a:lvl7pPr marL="2971800" indent="-228600" defTabSz="977900" eaLnBrk="0" fontAlgn="base" hangingPunct="0">
              <a:spcBef>
                <a:spcPct val="30000"/>
              </a:spcBef>
              <a:spcAft>
                <a:spcPct val="0"/>
              </a:spcAft>
              <a:defRPr sz="1200">
                <a:solidFill>
                  <a:schemeClr val="tx1"/>
                </a:solidFill>
                <a:latin typeface="Arial" charset="0"/>
                <a:cs typeface="Arial" charset="0"/>
              </a:defRPr>
            </a:lvl7pPr>
            <a:lvl8pPr marL="3429000" indent="-228600" defTabSz="977900" eaLnBrk="0" fontAlgn="base" hangingPunct="0">
              <a:spcBef>
                <a:spcPct val="30000"/>
              </a:spcBef>
              <a:spcAft>
                <a:spcPct val="0"/>
              </a:spcAft>
              <a:defRPr sz="1200">
                <a:solidFill>
                  <a:schemeClr val="tx1"/>
                </a:solidFill>
                <a:latin typeface="Arial" charset="0"/>
                <a:cs typeface="Arial" charset="0"/>
              </a:defRPr>
            </a:lvl8pPr>
            <a:lvl9pPr marL="3886200" indent="-228600" defTabSz="9779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754CB8C-9245-4A5F-9597-62FAF948EFA2}" type="slidenum">
              <a:rPr lang="en-US" altLang="en-US">
                <a:solidFill>
                  <a:prstClr val="black"/>
                </a:solidFill>
              </a:rPr>
              <a:pPr algn="r" eaLnBrk="1" fontAlgn="base" hangingPunct="1">
                <a:spcBef>
                  <a:spcPct val="0"/>
                </a:spcBef>
                <a:spcAft>
                  <a:spcPct val="0"/>
                </a:spcAft>
              </a:pPr>
              <a:t>1</a:t>
            </a:fld>
            <a:endParaRPr lang="en-US" altLang="en-US" dirty="0">
              <a:solidFill>
                <a:prstClr val="black"/>
              </a:solidFill>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xfrm>
            <a:off x="913993" y="4341521"/>
            <a:ext cx="5030017" cy="41160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14" tIns="47257" rIns="94514" bIns="47257"/>
          <a:lstStyle/>
          <a:p>
            <a:endParaRPr lang="en-US" altLang="en-US" dirty="0" smtClean="0">
              <a:latin typeface="Arial" charset="0"/>
              <a:cs typeface="Arial" charset="0"/>
            </a:endParaRPr>
          </a:p>
          <a:p>
            <a:endParaRPr lang="en-GB" altLang="en-US" dirty="0" smtClean="0">
              <a:latin typeface="Arial" charset="0"/>
              <a:cs typeface="Arial" charset="0"/>
            </a:endParaRPr>
          </a:p>
        </p:txBody>
      </p:sp>
    </p:spTree>
    <p:extLst>
      <p:ext uri="{BB962C8B-B14F-4D97-AF65-F5344CB8AC3E}">
        <p14:creationId xmlns:p14="http://schemas.microsoft.com/office/powerpoint/2010/main" val="105120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C&amp;I Task</a:t>
            </a:r>
            <a:r>
              <a:rPr lang="en-US" baseline="0" dirty="0" smtClean="0"/>
              <a:t> Force evolving all Sectors</a:t>
            </a:r>
          </a:p>
          <a:p>
            <a:r>
              <a:rPr lang="en-US" baseline="0" dirty="0" smtClean="0"/>
              <a:t>C&amp;I Action Plan</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a:t>
            </a:fld>
            <a:endParaRPr lang="en-CA" dirty="0"/>
          </a:p>
        </p:txBody>
      </p:sp>
    </p:spTree>
    <p:extLst>
      <p:ext uri="{BB962C8B-B14F-4D97-AF65-F5344CB8AC3E}">
        <p14:creationId xmlns:p14="http://schemas.microsoft.com/office/powerpoint/2010/main" val="67814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a:t>
            </a:r>
            <a:r>
              <a:rPr lang="en-US" baseline="0" dirty="0" smtClean="0"/>
              <a:t> STATEMENT</a:t>
            </a:r>
          </a:p>
          <a:p>
            <a:endParaRPr lang="en-US" baseline="0" dirty="0" smtClean="0"/>
          </a:p>
          <a:p>
            <a:r>
              <a:rPr lang="en-US" dirty="0" smtClean="0"/>
              <a:t>Conformity assessment builds consumers’ trust and confidence in tested products and consequently strengthens business environment and, thanks to interoperability, the economy benefits from business stability, scalability and cost reduction of systems, equipment and tariffs.</a:t>
            </a:r>
          </a:p>
          <a:p>
            <a:r>
              <a:rPr lang="en-US" dirty="0" smtClean="0"/>
              <a:t> </a:t>
            </a:r>
          </a:p>
          <a:p>
            <a:r>
              <a:rPr lang="en-US" dirty="0" smtClean="0"/>
              <a:t>While economically Conformance and Interoperability (C&amp;I) increase market opportunities, encourage trade and technology transfer and contribute to the removal of technical barriers, they socially help spreading ICT services availability and affordability to all people at a good level of quality.</a:t>
            </a:r>
          </a:p>
          <a:p>
            <a:r>
              <a:rPr lang="en-US" dirty="0" smtClean="0"/>
              <a:t> </a:t>
            </a:r>
          </a:p>
          <a:p>
            <a:r>
              <a:rPr lang="en-US" dirty="0" smtClean="0"/>
              <a:t>To increase the benefits of C&amp;I, many countries have adopted harmonized C&amp;I regimes both at national and bi- or multi-lateral level. However, some developing countries, such as Southern African countries, have not yet done so because of a number of major challenges, such as the lack of appropriate/adequate regulatory frameworks, human capacity and infrastructure, to be in a position to test or to recognize tested ICT equipment (laboratories and related infrastructure). </a:t>
            </a:r>
          </a:p>
          <a:p>
            <a:r>
              <a:rPr lang="en-US" dirty="0" smtClean="0"/>
              <a:t>World Telecommunication Standardization Assembly 2012 (WTSA-12), Dubai, Resolution 76.</a:t>
            </a: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3</a:t>
            </a:fld>
            <a:endParaRPr lang="en-CA" dirty="0"/>
          </a:p>
        </p:txBody>
      </p:sp>
    </p:spTree>
    <p:extLst>
      <p:ext uri="{BB962C8B-B14F-4D97-AF65-F5344CB8AC3E}">
        <p14:creationId xmlns:p14="http://schemas.microsoft.com/office/powerpoint/2010/main" val="181499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4</a:t>
            </a:fld>
            <a:endParaRPr lang="en-CA" dirty="0"/>
          </a:p>
        </p:txBody>
      </p:sp>
    </p:spTree>
    <p:extLst>
      <p:ext uri="{BB962C8B-B14F-4D97-AF65-F5344CB8AC3E}">
        <p14:creationId xmlns:p14="http://schemas.microsoft.com/office/powerpoint/2010/main" val="285388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a:t>
            </a:r>
            <a:r>
              <a:rPr lang="en-US" baseline="0" dirty="0" smtClean="0"/>
              <a:t> and Action Plan Status</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5</a:t>
            </a:fld>
            <a:endParaRPr lang="en-CA" dirty="0"/>
          </a:p>
        </p:txBody>
      </p:sp>
    </p:spTree>
    <p:extLst>
      <p:ext uri="{BB962C8B-B14F-4D97-AF65-F5344CB8AC3E}">
        <p14:creationId xmlns:p14="http://schemas.microsoft.com/office/powerpoint/2010/main" val="85141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12</a:t>
            </a:fld>
            <a:endParaRPr lang="en-CA" dirty="0"/>
          </a:p>
        </p:txBody>
      </p:sp>
    </p:spTree>
    <p:extLst>
      <p:ext uri="{BB962C8B-B14F-4D97-AF65-F5344CB8AC3E}">
        <p14:creationId xmlns:p14="http://schemas.microsoft.com/office/powerpoint/2010/main" val="380448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Institutions:</a:t>
            </a:r>
            <a:r>
              <a:rPr lang="en-US" baseline="0" dirty="0" smtClean="0"/>
              <a:t> Accredita</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18</a:t>
            </a:fld>
            <a:endParaRPr lang="en-CA" dirty="0"/>
          </a:p>
        </p:txBody>
      </p:sp>
    </p:spTree>
    <p:extLst>
      <p:ext uri="{BB962C8B-B14F-4D97-AF65-F5344CB8AC3E}">
        <p14:creationId xmlns:p14="http://schemas.microsoft.com/office/powerpoint/2010/main" val="176283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086766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176632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3265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083542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454715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13042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207853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a:fld id="{283C63E4-F9BE-C24A-B4FF-309EB18BA564}" type="slidenum">
              <a:rPr lang="en-US" smtClean="0">
                <a:solidFill>
                  <a:srgbClr val="4F81BD">
                    <a:lumMod val="60000"/>
                    <a:lumOff val="40000"/>
                  </a:srgbClr>
                </a:solidFill>
                <a:cs typeface="Arial" pitchFamily="34" charset="0"/>
              </a:rPr>
              <a:pPr defTabSz="457200"/>
              <a:t>‹#›</a:t>
            </a:fld>
            <a:endParaRPr lang="en-US" dirty="0">
              <a:solidFill>
                <a:srgbClr val="4F81BD">
                  <a:lumMod val="60000"/>
                  <a:lumOff val="40000"/>
                </a:srgbClr>
              </a:solidFill>
              <a:cs typeface="Arial" pitchFamily="34" charset="0"/>
            </a:endParaRPr>
          </a:p>
        </p:txBody>
      </p:sp>
    </p:spTree>
    <p:extLst>
      <p:ext uri="{BB962C8B-B14F-4D97-AF65-F5344CB8AC3E}">
        <p14:creationId xmlns:p14="http://schemas.microsoft.com/office/powerpoint/2010/main" val="121551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http://www.itu.int/en/ITU-D/Technology/Pages/CICollabAgreements.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en/ITU-D/Technology/Pages/CI_Event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academy.itu.int/moodle/course/view.php?id=6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itu.int/en/ITU-D/Projects"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tu.int/en/ITU-D/Technology/Pages/CI_Event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ChangeArrowheads="1"/>
          </p:cNvSpPr>
          <p:nvPr/>
        </p:nvSpPr>
        <p:spPr bwMode="auto">
          <a:xfrm>
            <a:off x="2987822" y="3853160"/>
            <a:ext cx="3352800" cy="101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base">
              <a:lnSpc>
                <a:spcPct val="85000"/>
              </a:lnSpc>
              <a:spcBef>
                <a:spcPct val="20000"/>
              </a:spcBef>
              <a:spcAft>
                <a:spcPct val="0"/>
              </a:spcAft>
              <a:buClr>
                <a:srgbClr val="0E438A"/>
              </a:buClr>
              <a:buSzPct val="110000"/>
            </a:pPr>
            <a:r>
              <a:rPr lang="en-US" altLang="en-US" sz="2600" dirty="0" smtClean="0">
                <a:solidFill>
                  <a:srgbClr val="3333CC"/>
                </a:solidFill>
                <a:latin typeface="Monotype Corsiva" pitchFamily="66" charset="0"/>
                <a:cs typeface="Arial" charset="0"/>
              </a:rPr>
              <a:t>27-28 </a:t>
            </a:r>
            <a:r>
              <a:rPr lang="en-US" altLang="en-US" sz="2600" dirty="0">
                <a:solidFill>
                  <a:srgbClr val="3333CC"/>
                </a:solidFill>
                <a:latin typeface="Monotype Corsiva" pitchFamily="66" charset="0"/>
                <a:cs typeface="Arial" charset="0"/>
              </a:rPr>
              <a:t>October 2015</a:t>
            </a:r>
          </a:p>
          <a:p>
            <a:pPr algn="ctr" fontAlgn="base">
              <a:lnSpc>
                <a:spcPct val="85000"/>
              </a:lnSpc>
              <a:spcBef>
                <a:spcPct val="20000"/>
              </a:spcBef>
              <a:spcAft>
                <a:spcPct val="0"/>
              </a:spcAft>
              <a:buClr>
                <a:srgbClr val="0E438A"/>
              </a:buClr>
              <a:buSzPct val="110000"/>
            </a:pPr>
            <a:r>
              <a:rPr lang="en-US" altLang="en-US" sz="2600" dirty="0" smtClean="0">
                <a:solidFill>
                  <a:srgbClr val="3333CC"/>
                </a:solidFill>
                <a:latin typeface="Monotype Corsiva" pitchFamily="66" charset="0"/>
                <a:cs typeface="Arial" charset="0"/>
              </a:rPr>
              <a:t>Jakarta</a:t>
            </a:r>
            <a:r>
              <a:rPr lang="en-US" altLang="en-US" sz="2600" dirty="0">
                <a:solidFill>
                  <a:srgbClr val="3333CC"/>
                </a:solidFill>
                <a:latin typeface="Monotype Corsiva" pitchFamily="66" charset="0"/>
                <a:cs typeface="Arial" charset="0"/>
              </a:rPr>
              <a:t>, Indonesia, </a:t>
            </a:r>
          </a:p>
        </p:txBody>
      </p:sp>
      <p:sp>
        <p:nvSpPr>
          <p:cNvPr id="53251" name="Rectangle 3"/>
          <p:cNvSpPr>
            <a:spLocks noChangeArrowheads="1"/>
          </p:cNvSpPr>
          <p:nvPr/>
        </p:nvSpPr>
        <p:spPr bwMode="auto">
          <a:xfrm>
            <a:off x="1576535" y="4869160"/>
            <a:ext cx="6175375" cy="1016000"/>
          </a:xfrm>
          <a:prstGeom prst="rect">
            <a:avLst/>
          </a:prstGeom>
          <a:solidFill>
            <a:schemeClr val="bg1"/>
          </a:solidFill>
          <a:ln w="9525">
            <a:solidFill>
              <a:schemeClr val="bg1"/>
            </a:solidFill>
            <a:miter lim="800000"/>
            <a:headEnd/>
            <a:tailEnd/>
          </a:ln>
          <a:extLst/>
        </p:spPr>
        <p:txBody>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charset="0"/>
              </a:defRPr>
            </a:lvl9pPr>
          </a:lstStyle>
          <a:p>
            <a:pPr algn="ctr" eaLnBrk="1" fontAlgn="base" hangingPunct="1">
              <a:lnSpc>
                <a:spcPct val="85000"/>
              </a:lnSpc>
              <a:spcAft>
                <a:spcPct val="0"/>
              </a:spcAft>
              <a:buFont typeface="Wingdings" pitchFamily="2" charset="2"/>
              <a:buNone/>
            </a:pPr>
            <a:r>
              <a:rPr lang="en-GB" altLang="en-US" sz="2600" dirty="0" smtClean="0">
                <a:solidFill>
                  <a:srgbClr val="3333CC"/>
                </a:solidFill>
                <a:latin typeface="Monotype Corsiva" pitchFamily="66" charset="0"/>
              </a:rPr>
              <a:t>Sameer Sharma</a:t>
            </a:r>
          </a:p>
          <a:p>
            <a:pPr algn="ctr" eaLnBrk="1" fontAlgn="base" hangingPunct="1">
              <a:lnSpc>
                <a:spcPct val="85000"/>
              </a:lnSpc>
              <a:spcAft>
                <a:spcPct val="0"/>
              </a:spcAft>
              <a:buFont typeface="Wingdings" pitchFamily="2" charset="2"/>
              <a:buNone/>
            </a:pPr>
            <a:r>
              <a:rPr lang="en-GB" altLang="en-US" sz="2600" dirty="0" smtClean="0">
                <a:solidFill>
                  <a:srgbClr val="3333CC"/>
                </a:solidFill>
                <a:latin typeface="Monotype Corsiva" pitchFamily="66" charset="0"/>
              </a:rPr>
              <a:t>Senior Advisor, ITU Regional Office, Bangkok</a:t>
            </a:r>
            <a:endParaRPr lang="en-US" altLang="en-US" sz="2600" dirty="0">
              <a:solidFill>
                <a:srgbClr val="3333CC"/>
              </a:solidFill>
              <a:latin typeface="Monotype Corsiva" pitchFamily="66" charset="0"/>
            </a:endParaRPr>
          </a:p>
        </p:txBody>
      </p:sp>
      <p:sp>
        <p:nvSpPr>
          <p:cNvPr id="6" name="Text Box 4"/>
          <p:cNvSpPr txBox="1">
            <a:spLocks noChangeArrowheads="1"/>
          </p:cNvSpPr>
          <p:nvPr/>
        </p:nvSpPr>
        <p:spPr bwMode="auto">
          <a:xfrm>
            <a:off x="739786" y="1628800"/>
            <a:ext cx="7848872" cy="193899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eaLnBrk="1" fontAlgn="base" hangingPunct="1">
              <a:spcBef>
                <a:spcPct val="0"/>
              </a:spcBef>
              <a:spcAft>
                <a:spcPct val="0"/>
              </a:spcAft>
              <a:defRPr/>
            </a:pPr>
            <a:r>
              <a:rPr lang="en-US" sz="4000" b="1" dirty="0">
                <a:solidFill>
                  <a:srgbClr val="FFFFFF"/>
                </a:solidFill>
                <a:effectLst>
                  <a:outerShdw blurRad="38100" dist="38100" dir="2700000" algn="tl">
                    <a:srgbClr val="000000"/>
                  </a:outerShdw>
                </a:effectLst>
                <a:latin typeface="Trebuchet MS" pitchFamily="34" charset="0"/>
              </a:rPr>
              <a:t>Conformance and Interoperability  </a:t>
            </a:r>
            <a:r>
              <a:rPr lang="en-US" sz="4000" b="1" dirty="0" smtClean="0">
                <a:solidFill>
                  <a:srgbClr val="FFFFFF"/>
                </a:solidFill>
                <a:effectLst>
                  <a:outerShdw blurRad="38100" dist="38100" dir="2700000" algn="tl">
                    <a:srgbClr val="000000"/>
                  </a:outerShdw>
                </a:effectLst>
                <a:latin typeface="Trebuchet MS" pitchFamily="34" charset="0"/>
              </a:rPr>
              <a:t>Programme </a:t>
            </a:r>
            <a:r>
              <a:rPr lang="en-US" sz="4000" b="1" dirty="0">
                <a:solidFill>
                  <a:srgbClr val="FFFFFF"/>
                </a:solidFill>
                <a:effectLst>
                  <a:outerShdw blurRad="38100" dist="38100" dir="2700000" algn="tl">
                    <a:srgbClr val="000000"/>
                  </a:outerShdw>
                </a:effectLst>
                <a:latin typeface="Trebuchet MS" pitchFamily="34" charset="0"/>
              </a:rPr>
              <a:t>Pillars 3 and 4 </a:t>
            </a:r>
            <a:endParaRPr lang="en-US" sz="3600" dirty="0" smtClean="0">
              <a:solidFill>
                <a:srgbClr val="FFFFFF"/>
              </a:solidFill>
              <a:effectLst>
                <a:outerShdw blurRad="38100" dist="38100" dir="2700000" algn="tl">
                  <a:srgbClr val="000000"/>
                </a:outerShdw>
              </a:effectLst>
              <a:latin typeface="Verdana" pitchFamily="34" charset="0"/>
            </a:endParaRPr>
          </a:p>
        </p:txBody>
      </p:sp>
      <p:sp>
        <p:nvSpPr>
          <p:cNvPr id="2" name="Rectangle 1"/>
          <p:cNvSpPr/>
          <p:nvPr/>
        </p:nvSpPr>
        <p:spPr>
          <a:xfrm>
            <a:off x="1559223" y="751468"/>
            <a:ext cx="59046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ITU Regional Standardization Forum for Asia-Pacific Region</a:t>
            </a:r>
          </a:p>
        </p:txBody>
      </p:sp>
    </p:spTree>
    <p:extLst>
      <p:ext uri="{BB962C8B-B14F-4D97-AF65-F5344CB8AC3E}">
        <p14:creationId xmlns:p14="http://schemas.microsoft.com/office/powerpoint/2010/main" val="295390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7024066" cy="584775"/>
          </a:xfrm>
        </p:spPr>
        <p:txBody>
          <a:bodyPr>
            <a:normAutofit/>
          </a:bodyPr>
          <a:lstStyle/>
          <a:p>
            <a:pPr algn="l"/>
            <a:r>
              <a:rPr lang="en-US" sz="2800" dirty="0"/>
              <a:t>Pillar 3</a:t>
            </a:r>
          </a:p>
        </p:txBody>
      </p:sp>
      <p:graphicFrame>
        <p:nvGraphicFramePr>
          <p:cNvPr id="5" name="Diagram 4"/>
          <p:cNvGraphicFramePr/>
          <p:nvPr>
            <p:extLst>
              <p:ext uri="{D42A27DB-BD31-4B8C-83A1-F6EECF244321}">
                <p14:modId xmlns:p14="http://schemas.microsoft.com/office/powerpoint/2010/main" val="4186882498"/>
              </p:ext>
            </p:extLst>
          </p:nvPr>
        </p:nvGraphicFramePr>
        <p:xfrm>
          <a:off x="1691680" y="11967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67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528" y="-99392"/>
            <a:ext cx="7772400" cy="584775"/>
          </a:xfrm>
        </p:spPr>
        <p:txBody>
          <a:bodyPr/>
          <a:lstStyle/>
          <a:p>
            <a:pPr algn="l"/>
            <a:r>
              <a:rPr lang="en-CA" sz="3200" dirty="0" smtClean="0">
                <a:latin typeface="+mn-lt"/>
                <a:cs typeface="Arial" pitchFamily="34" charset="0"/>
              </a:rPr>
              <a:t>Partnership and Collaboration</a:t>
            </a:r>
          </a:p>
        </p:txBody>
      </p:sp>
      <p:sp>
        <p:nvSpPr>
          <p:cNvPr id="17411" name="Content Placeholder 2"/>
          <p:cNvSpPr>
            <a:spLocks noGrp="1"/>
          </p:cNvSpPr>
          <p:nvPr>
            <p:ph idx="1"/>
          </p:nvPr>
        </p:nvSpPr>
        <p:spPr>
          <a:xfrm>
            <a:off x="179512" y="496185"/>
            <a:ext cx="8847418" cy="5832648"/>
          </a:xfrm>
        </p:spPr>
        <p:txBody>
          <a:bodyPr>
            <a:normAutofit fontScale="92500"/>
          </a:bodyPr>
          <a:lstStyle/>
          <a:p>
            <a:pPr marL="0" indent="0">
              <a:spcAft>
                <a:spcPts val="1200"/>
              </a:spcAft>
              <a:buNone/>
            </a:pPr>
            <a:r>
              <a:rPr lang="en-US" sz="2200" dirty="0"/>
              <a:t>The ITU Secretariat signed MoUs </a:t>
            </a:r>
            <a:r>
              <a:rPr lang="en-US" sz="2200" dirty="0" smtClean="0"/>
              <a:t>with </a:t>
            </a:r>
            <a:r>
              <a:rPr lang="en-US" sz="2200" dirty="0" smtClean="0">
                <a:hlinkClick r:id="rId2"/>
              </a:rPr>
              <a:t>Testing centers </a:t>
            </a:r>
            <a:r>
              <a:rPr lang="en-US" sz="2200" dirty="0" smtClean="0"/>
              <a:t>in the Regions for promoting activities of the C&amp;I Programme e.g. capacity </a:t>
            </a:r>
            <a:r>
              <a:rPr lang="en-US" sz="2200" dirty="0"/>
              <a:t>b</a:t>
            </a:r>
            <a:r>
              <a:rPr lang="en-US" sz="2200" dirty="0" smtClean="0"/>
              <a:t>uilding events and direct assistance: </a:t>
            </a:r>
          </a:p>
          <a:p>
            <a:pPr marL="633413" indent="-457200">
              <a:spcAft>
                <a:spcPts val="1200"/>
              </a:spcAft>
              <a:buFont typeface="Wingdings" panose="05000000000000000000" pitchFamily="2" charset="2"/>
              <a:buChar char="§"/>
            </a:pPr>
            <a:r>
              <a:rPr lang="en-US" sz="2200" dirty="0" smtClean="0"/>
              <a:t>AFR and ARB: CERT </a:t>
            </a:r>
            <a:r>
              <a:rPr lang="en-US" sz="2200" dirty="0"/>
              <a:t>(Research and Studies Telecommunication Center, Tunisia</a:t>
            </a:r>
            <a:r>
              <a:rPr lang="en-US" sz="2200" dirty="0" smtClean="0"/>
              <a:t>)</a:t>
            </a:r>
          </a:p>
          <a:p>
            <a:pPr marL="633413" indent="-457200">
              <a:spcAft>
                <a:spcPts val="1200"/>
              </a:spcAft>
              <a:buFont typeface="Wingdings" panose="05000000000000000000" pitchFamily="2" charset="2"/>
              <a:buChar char="§"/>
            </a:pPr>
            <a:r>
              <a:rPr lang="en-US" sz="2200" dirty="0" smtClean="0"/>
              <a:t>AMS: CPqD </a:t>
            </a:r>
            <a:r>
              <a:rPr lang="en-US" sz="2200" dirty="0"/>
              <a:t>(Brazil</a:t>
            </a:r>
            <a:r>
              <a:rPr lang="en-US" sz="2200" dirty="0" smtClean="0"/>
              <a:t>)</a:t>
            </a:r>
          </a:p>
          <a:p>
            <a:pPr marL="633413" indent="-457200">
              <a:spcAft>
                <a:spcPts val="1200"/>
              </a:spcAft>
              <a:buFont typeface="Wingdings" panose="05000000000000000000" pitchFamily="2" charset="2"/>
              <a:buChar char="§"/>
            </a:pPr>
            <a:r>
              <a:rPr lang="en-US" sz="2200" dirty="0" smtClean="0"/>
              <a:t>Europe: Sintesio </a:t>
            </a:r>
            <a:r>
              <a:rPr lang="en-US" sz="2200" dirty="0"/>
              <a:t>(Slovenia</a:t>
            </a:r>
            <a:r>
              <a:rPr lang="en-US" sz="2200" dirty="0" smtClean="0"/>
              <a:t>) and Tilab</a:t>
            </a:r>
            <a:r>
              <a:rPr lang="en-US" sz="2200" dirty="0"/>
              <a:t> </a:t>
            </a:r>
            <a:r>
              <a:rPr lang="en-US" sz="2200" dirty="0" smtClean="0"/>
              <a:t>(Italy)</a:t>
            </a:r>
          </a:p>
          <a:p>
            <a:pPr marL="633413" indent="-457200">
              <a:spcAft>
                <a:spcPts val="1200"/>
              </a:spcAft>
              <a:buFont typeface="Wingdings" panose="05000000000000000000" pitchFamily="2" charset="2"/>
              <a:buChar char="§"/>
            </a:pPr>
            <a:r>
              <a:rPr lang="en-US" sz="2200" dirty="0" smtClean="0"/>
              <a:t>CIS: ZNIIS </a:t>
            </a:r>
            <a:r>
              <a:rPr lang="en-US" sz="2200" dirty="0"/>
              <a:t>(Russia</a:t>
            </a:r>
            <a:r>
              <a:rPr lang="en-US" sz="2200" dirty="0" smtClean="0"/>
              <a:t>)</a:t>
            </a:r>
          </a:p>
          <a:p>
            <a:pPr marL="633413" indent="-457200">
              <a:spcAft>
                <a:spcPts val="1200"/>
              </a:spcAft>
              <a:buFont typeface="Wingdings" panose="05000000000000000000" pitchFamily="2" charset="2"/>
              <a:buChar char="§"/>
            </a:pPr>
            <a:r>
              <a:rPr lang="en-US" sz="2200" dirty="0" smtClean="0"/>
              <a:t>ASP: Project proposal for collaboration under consideration by MIIT (China)</a:t>
            </a:r>
          </a:p>
          <a:p>
            <a:pPr marL="633413" indent="-457200">
              <a:spcAft>
                <a:spcPts val="1200"/>
              </a:spcAft>
              <a:buFont typeface="Wingdings" panose="05000000000000000000" pitchFamily="2" charset="2"/>
              <a:buChar char="§"/>
            </a:pPr>
            <a:r>
              <a:rPr lang="en-US" sz="2200" dirty="0"/>
              <a:t>International Accreditation Forum (IAF) and </a:t>
            </a:r>
          </a:p>
          <a:p>
            <a:pPr marL="633413" indent="-457200">
              <a:spcAft>
                <a:spcPts val="1200"/>
              </a:spcAft>
              <a:buFont typeface="Wingdings" panose="05000000000000000000" pitchFamily="2" charset="2"/>
              <a:buChar char="§"/>
            </a:pPr>
            <a:r>
              <a:rPr lang="en-US" sz="2200" dirty="0"/>
              <a:t>International Laboratory Accreditation Cooperation (ILAC)</a:t>
            </a:r>
          </a:p>
          <a:p>
            <a:pPr marL="633413" indent="-457200">
              <a:spcAft>
                <a:spcPts val="1200"/>
              </a:spcAft>
              <a:buFont typeface="Wingdings" panose="05000000000000000000" pitchFamily="2" charset="2"/>
              <a:buChar char="§"/>
            </a:pPr>
            <a:r>
              <a:rPr lang="en-US" sz="2200" dirty="0"/>
              <a:t>International Standardization Organization (ISO)</a:t>
            </a:r>
          </a:p>
          <a:p>
            <a:pPr marL="633413" indent="-457200">
              <a:spcAft>
                <a:spcPts val="1200"/>
              </a:spcAft>
              <a:buFont typeface="Wingdings" panose="05000000000000000000" pitchFamily="2" charset="2"/>
              <a:buChar char="§"/>
            </a:pPr>
            <a:r>
              <a:rPr lang="en-US" sz="2200" dirty="0"/>
              <a:t>UNIDO</a:t>
            </a:r>
          </a:p>
          <a:p>
            <a:pPr marL="904875">
              <a:spcAft>
                <a:spcPts val="1200"/>
              </a:spcAft>
            </a:pPr>
            <a:endParaRPr lang="en-US" sz="2200" dirty="0"/>
          </a:p>
        </p:txBody>
      </p:sp>
    </p:spTree>
    <p:extLst>
      <p:ext uri="{BB962C8B-B14F-4D97-AF65-F5344CB8AC3E}">
        <p14:creationId xmlns:p14="http://schemas.microsoft.com/office/powerpoint/2010/main" val="3803792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60040" y="-99392"/>
            <a:ext cx="8244408" cy="614972"/>
          </a:xfrm>
        </p:spPr>
        <p:txBody>
          <a:bodyPr>
            <a:normAutofit/>
          </a:bodyPr>
          <a:lstStyle/>
          <a:p>
            <a:pPr algn="l"/>
            <a:r>
              <a:rPr lang="en-US" sz="3200" dirty="0">
                <a:latin typeface="+mn-lt"/>
                <a:cs typeface="Arial" pitchFamily="34" charset="0"/>
              </a:rPr>
              <a:t>ITU Training activities on C&amp;I</a:t>
            </a:r>
            <a:endParaRPr lang="en-CA" sz="3200" dirty="0">
              <a:latin typeface="+mn-lt"/>
              <a:cs typeface="Arial" pitchFamily="34" charset="0"/>
            </a:endParaRPr>
          </a:p>
        </p:txBody>
      </p:sp>
      <p:sp>
        <p:nvSpPr>
          <p:cNvPr id="24579" name="Content Placeholder 2"/>
          <p:cNvSpPr>
            <a:spLocks noGrp="1"/>
          </p:cNvSpPr>
          <p:nvPr>
            <p:ph idx="1"/>
          </p:nvPr>
        </p:nvSpPr>
        <p:spPr>
          <a:xfrm>
            <a:off x="323528" y="708651"/>
            <a:ext cx="8712968" cy="6392757"/>
          </a:xfrm>
        </p:spPr>
        <p:txBody>
          <a:bodyPr>
            <a:noAutofit/>
          </a:bodyPr>
          <a:lstStyle/>
          <a:p>
            <a:pPr marL="0" indent="0">
              <a:lnSpc>
                <a:spcPct val="80000"/>
              </a:lnSpc>
              <a:buFontTx/>
              <a:buNone/>
            </a:pPr>
            <a:r>
              <a:rPr lang="en-GB" altLang="ja-JP" sz="1600" dirty="0">
                <a:solidFill>
                  <a:schemeClr val="tx2">
                    <a:lumMod val="75000"/>
                  </a:schemeClr>
                </a:solidFill>
                <a:ea typeface="MS PGothic" pitchFamily="34" charset="-128"/>
              </a:rPr>
              <a:t> </a:t>
            </a:r>
            <a:r>
              <a:rPr lang="en-GB" altLang="ja-JP" sz="1600" dirty="0">
                <a:solidFill>
                  <a:schemeClr val="tx2">
                    <a:lumMod val="75000"/>
                  </a:schemeClr>
                </a:solidFill>
                <a:ea typeface="MS PGothic" pitchFamily="34" charset="-128"/>
                <a:hlinkClick r:id="rId3"/>
              </a:rPr>
              <a:t>http://</a:t>
            </a:r>
            <a:r>
              <a:rPr lang="en-GB" altLang="ja-JP" sz="1600" dirty="0" smtClean="0">
                <a:solidFill>
                  <a:schemeClr val="tx2">
                    <a:lumMod val="75000"/>
                  </a:schemeClr>
                </a:solidFill>
                <a:ea typeface="MS PGothic" pitchFamily="34" charset="-128"/>
                <a:hlinkClick r:id="rId3"/>
              </a:rPr>
              <a:t>www.itu.int/en/ITU-D/Technology/Pages/CI_Events.aspx</a:t>
            </a:r>
            <a:endParaRPr lang="en-GB" altLang="ja-JP" sz="1600" dirty="0" smtClean="0">
              <a:solidFill>
                <a:schemeClr val="tx2">
                  <a:lumMod val="75000"/>
                </a:schemeClr>
              </a:solidFill>
              <a:ea typeface="MS PGothic" pitchFamily="34" charset="-128"/>
            </a:endParaRPr>
          </a:p>
          <a:p>
            <a:pPr marL="0" indent="0">
              <a:lnSpc>
                <a:spcPct val="80000"/>
              </a:lnSpc>
              <a:buNone/>
            </a:pPr>
            <a:r>
              <a:rPr lang="en-GB" sz="1600" dirty="0">
                <a:solidFill>
                  <a:schemeClr val="tx2">
                    <a:lumMod val="75000"/>
                  </a:schemeClr>
                </a:solidFill>
                <a:ea typeface="MS PGothic" pitchFamily="34" charset="-128"/>
              </a:rPr>
              <a:t> </a:t>
            </a:r>
            <a:r>
              <a:rPr lang="en-US" sz="1600" dirty="0" smtClean="0">
                <a:solidFill>
                  <a:srgbClr val="000066"/>
                </a:solidFill>
                <a:latin typeface="Calibri"/>
                <a:ea typeface="Times New Roman"/>
                <a:cs typeface="Times New Roman"/>
              </a:rPr>
              <a:t>ITU </a:t>
            </a:r>
            <a:r>
              <a:rPr lang="en-US" sz="1600" dirty="0">
                <a:solidFill>
                  <a:srgbClr val="000066"/>
                </a:solidFill>
                <a:latin typeface="Calibri"/>
                <a:ea typeface="Times New Roman"/>
                <a:cs typeface="Times New Roman"/>
              </a:rPr>
              <a:t>Academy – </a:t>
            </a:r>
            <a:r>
              <a:rPr lang="en-US" sz="1600" dirty="0">
                <a:solidFill>
                  <a:srgbClr val="000066"/>
                </a:solidFill>
                <a:latin typeface="Calibri"/>
                <a:ea typeface="Times New Roman"/>
                <a:cs typeface="Times New Roman"/>
                <a:hlinkClick r:id="rId4"/>
              </a:rPr>
              <a:t>C&amp;I </a:t>
            </a:r>
            <a:r>
              <a:rPr lang="en-US" sz="1600" dirty="0" smtClean="0">
                <a:solidFill>
                  <a:srgbClr val="000066"/>
                </a:solidFill>
                <a:latin typeface="Calibri"/>
                <a:ea typeface="Times New Roman"/>
                <a:cs typeface="Times New Roman"/>
                <a:hlinkClick r:id="rId4"/>
              </a:rPr>
              <a:t>training</a:t>
            </a:r>
            <a:endParaRPr lang="en-GB" altLang="ja-JP" sz="1800" dirty="0" smtClean="0">
              <a:solidFill>
                <a:schemeClr val="tx2"/>
              </a:solidFill>
              <a:ea typeface="MS PGothic" pitchFamily="34" charset="-128"/>
            </a:endParaRPr>
          </a:p>
          <a:p>
            <a:pPr marL="354013" indent="-354013">
              <a:lnSpc>
                <a:spcPct val="120000"/>
              </a:lnSpc>
              <a:spcAft>
                <a:spcPts val="600"/>
              </a:spcAft>
              <a:buSzPct val="100000"/>
            </a:pPr>
            <a:r>
              <a:rPr lang="en-GB" altLang="ja-JP" sz="1800" dirty="0" smtClean="0">
                <a:solidFill>
                  <a:srgbClr val="0070C0"/>
                </a:solidFill>
                <a:ea typeface="MS PGothic" pitchFamily="34" charset="-128"/>
              </a:rPr>
              <a:t>CIS Countries NGN integration testing, Moscow (Russian Federation),  2010 and 2011</a:t>
            </a:r>
          </a:p>
          <a:p>
            <a:pPr marL="354013" indent="-354013">
              <a:lnSpc>
                <a:spcPct val="120000"/>
              </a:lnSpc>
              <a:spcAft>
                <a:spcPts val="600"/>
              </a:spcAft>
              <a:buSzPct val="100000"/>
            </a:pPr>
            <a:r>
              <a:rPr lang="en-GB" sz="1800" dirty="0" smtClean="0">
                <a:solidFill>
                  <a:srgbClr val="0070C0"/>
                </a:solidFill>
                <a:ea typeface="MS PGothic" pitchFamily="34" charset="-128"/>
              </a:rPr>
              <a:t>Africa and Arab Regions, Tunis 5-7 Nov 2012</a:t>
            </a:r>
          </a:p>
          <a:p>
            <a:pPr marL="354013" indent="-354013">
              <a:lnSpc>
                <a:spcPct val="120000"/>
              </a:lnSpc>
              <a:spcAft>
                <a:spcPts val="600"/>
              </a:spcAft>
              <a:buSzPct val="100000"/>
            </a:pPr>
            <a:r>
              <a:rPr lang="en-GB" sz="1800" dirty="0" smtClean="0">
                <a:solidFill>
                  <a:srgbClr val="0070C0"/>
                </a:solidFill>
                <a:ea typeface="MS PGothic" pitchFamily="34" charset="-128"/>
              </a:rPr>
              <a:t>ARB Region, Tunis 2-6 April 2013 (EMC Compatibility)</a:t>
            </a:r>
          </a:p>
          <a:p>
            <a:pPr marL="354013" indent="-354013">
              <a:lnSpc>
                <a:spcPct val="120000"/>
              </a:lnSpc>
              <a:spcAft>
                <a:spcPts val="600"/>
              </a:spcAft>
              <a:buSzPct val="100000"/>
            </a:pPr>
            <a:r>
              <a:rPr lang="en-GB" sz="1800" dirty="0" smtClean="0">
                <a:solidFill>
                  <a:srgbClr val="0070C0"/>
                </a:solidFill>
                <a:ea typeface="MS PGothic" pitchFamily="34" charset="-128"/>
              </a:rPr>
              <a:t>Africa Region, Tunis 28 October-1</a:t>
            </a:r>
            <a:r>
              <a:rPr lang="en-GB" sz="1800" baseline="30000" dirty="0" smtClean="0">
                <a:solidFill>
                  <a:srgbClr val="0070C0"/>
                </a:solidFill>
                <a:ea typeface="MS PGothic" pitchFamily="34" charset="-128"/>
              </a:rPr>
              <a:t>st</a:t>
            </a:r>
            <a:r>
              <a:rPr lang="en-GB" sz="1800" dirty="0" smtClean="0">
                <a:solidFill>
                  <a:srgbClr val="0070C0"/>
                </a:solidFill>
                <a:ea typeface="MS PGothic" pitchFamily="34" charset="-128"/>
              </a:rPr>
              <a:t> November 2013 (EMC Compatibility)</a:t>
            </a:r>
          </a:p>
          <a:p>
            <a:pPr marL="354013" indent="-354013">
              <a:lnSpc>
                <a:spcPct val="120000"/>
              </a:lnSpc>
              <a:spcAft>
                <a:spcPts val="600"/>
              </a:spcAft>
              <a:buSzPct val="100000"/>
            </a:pPr>
            <a:r>
              <a:rPr lang="en-US" sz="1800" dirty="0" smtClean="0">
                <a:solidFill>
                  <a:srgbClr val="0070C0"/>
                </a:solidFill>
              </a:rPr>
              <a:t>Americas Region, Campinas</a:t>
            </a:r>
            <a:r>
              <a:rPr lang="en-US" sz="1800" dirty="0">
                <a:solidFill>
                  <a:srgbClr val="0070C0"/>
                </a:solidFill>
              </a:rPr>
              <a:t>, 24-28 June </a:t>
            </a:r>
            <a:r>
              <a:rPr lang="en-US" sz="1800" dirty="0" smtClean="0">
                <a:solidFill>
                  <a:srgbClr val="0070C0"/>
                </a:solidFill>
              </a:rPr>
              <a:t>2013 (EMC Compatibility)  </a:t>
            </a:r>
            <a:endParaRPr lang="en-GB" sz="1800" dirty="0" smtClean="0">
              <a:solidFill>
                <a:srgbClr val="0070C0"/>
              </a:solidFill>
              <a:ea typeface="MS PGothic" pitchFamily="34" charset="-128"/>
            </a:endParaRPr>
          </a:p>
          <a:p>
            <a:pPr marL="354013" indent="-354013">
              <a:lnSpc>
                <a:spcPct val="120000"/>
              </a:lnSpc>
              <a:spcAft>
                <a:spcPts val="600"/>
              </a:spcAft>
              <a:buSzPct val="100000"/>
            </a:pPr>
            <a:r>
              <a:rPr lang="en-GB" sz="1800" dirty="0" smtClean="0">
                <a:solidFill>
                  <a:srgbClr val="0070C0"/>
                </a:solidFill>
                <a:ea typeface="MS PGothic" pitchFamily="34" charset="-128"/>
              </a:rPr>
              <a:t>ARB Region, Tunis 17-22 March 2014 (Mobile terminals)</a:t>
            </a:r>
            <a:r>
              <a:rPr lang="en-US" sz="1800" dirty="0">
                <a:solidFill>
                  <a:srgbClr val="0070C0"/>
                </a:solidFill>
              </a:rPr>
              <a:t> </a:t>
            </a:r>
            <a:endParaRPr lang="en-US" sz="1800" dirty="0" smtClean="0">
              <a:solidFill>
                <a:srgbClr val="0070C0"/>
              </a:solidFill>
            </a:endParaRPr>
          </a:p>
          <a:p>
            <a:pPr marL="354013" indent="-354013">
              <a:lnSpc>
                <a:spcPct val="120000"/>
              </a:lnSpc>
              <a:spcAft>
                <a:spcPts val="600"/>
              </a:spcAft>
              <a:buSzPct val="100000"/>
            </a:pPr>
            <a:r>
              <a:rPr lang="en-US" sz="1800" dirty="0" smtClean="0">
                <a:solidFill>
                  <a:srgbClr val="0070C0"/>
                </a:solidFill>
              </a:rPr>
              <a:t>Americas Region, Campinas </a:t>
            </a:r>
            <a:r>
              <a:rPr lang="en-US" sz="1800" dirty="0">
                <a:solidFill>
                  <a:srgbClr val="0070C0"/>
                </a:solidFill>
              </a:rPr>
              <a:t>(Brazil</a:t>
            </a:r>
            <a:r>
              <a:rPr lang="en-US" sz="1800" dirty="0" smtClean="0">
                <a:solidFill>
                  <a:srgbClr val="0070C0"/>
                </a:solidFill>
              </a:rPr>
              <a:t>)</a:t>
            </a:r>
            <a:r>
              <a:rPr lang="en-US" sz="1800" dirty="0">
                <a:solidFill>
                  <a:srgbClr val="0070C0"/>
                </a:solidFill>
              </a:rPr>
              <a:t> 12-16 May 2014, </a:t>
            </a:r>
            <a:r>
              <a:rPr lang="en-US" sz="1800" dirty="0" smtClean="0">
                <a:solidFill>
                  <a:srgbClr val="0070C0"/>
                </a:solidFill>
              </a:rPr>
              <a:t>(Mobile terminals)</a:t>
            </a:r>
            <a:endParaRPr lang="en-GB" sz="1800" dirty="0" smtClean="0">
              <a:solidFill>
                <a:srgbClr val="0070C0"/>
              </a:solidFill>
              <a:ea typeface="MS PGothic" pitchFamily="34" charset="-128"/>
            </a:endParaRPr>
          </a:p>
          <a:p>
            <a:pPr>
              <a:lnSpc>
                <a:spcPct val="120000"/>
              </a:lnSpc>
            </a:pPr>
            <a:r>
              <a:rPr lang="en-US" sz="1800" dirty="0" smtClean="0">
                <a:solidFill>
                  <a:srgbClr val="0070C0"/>
                </a:solidFill>
              </a:rPr>
              <a:t>Training </a:t>
            </a:r>
            <a:r>
              <a:rPr lang="en-US" sz="1800" dirty="0">
                <a:solidFill>
                  <a:srgbClr val="0070C0"/>
                </a:solidFill>
              </a:rPr>
              <a:t>Course on Conformance and Interoperability Testing for the Africa Region, 23-27 June 2014, Tunis (Tunisia</a:t>
            </a:r>
            <a:r>
              <a:rPr lang="en-US" sz="1800" dirty="0" smtClean="0">
                <a:solidFill>
                  <a:srgbClr val="0070C0"/>
                </a:solidFill>
              </a:rPr>
              <a:t>)</a:t>
            </a:r>
          </a:p>
          <a:p>
            <a:pPr>
              <a:lnSpc>
                <a:spcPct val="120000"/>
              </a:lnSpc>
            </a:pPr>
            <a:r>
              <a:rPr lang="en-US" sz="1800" dirty="0" smtClean="0">
                <a:solidFill>
                  <a:srgbClr val="0070C0"/>
                </a:solidFill>
              </a:rPr>
              <a:t>CIS Region: ITU </a:t>
            </a:r>
            <a:r>
              <a:rPr lang="en-US" sz="1800" dirty="0">
                <a:solidFill>
                  <a:srgbClr val="0070C0"/>
                </a:solidFill>
              </a:rPr>
              <a:t>Virtual Laboratory for Remote Tests of Equipment, New Technologies and Services", 10-12 November 2014, Moscow (Russian Federation)</a:t>
            </a:r>
            <a:endParaRPr lang="en-US" sz="1800" dirty="0" smtClean="0">
              <a:solidFill>
                <a:srgbClr val="0070C0"/>
              </a:solidFill>
            </a:endParaRPr>
          </a:p>
          <a:p>
            <a:pPr>
              <a:lnSpc>
                <a:spcPct val="120000"/>
              </a:lnSpc>
            </a:pPr>
            <a:endParaRPr lang="en-US" sz="1800" dirty="0">
              <a:solidFill>
                <a:schemeClr val="tx2">
                  <a:lumMod val="75000"/>
                </a:schemeClr>
              </a:solidFill>
            </a:endParaRPr>
          </a:p>
          <a:p>
            <a:pPr>
              <a:lnSpc>
                <a:spcPct val="120000"/>
              </a:lnSpc>
            </a:pPr>
            <a:endParaRPr lang="en-US" sz="1800" dirty="0"/>
          </a:p>
          <a:p>
            <a:pPr marL="354013" indent="-354013">
              <a:lnSpc>
                <a:spcPct val="80000"/>
              </a:lnSpc>
              <a:spcAft>
                <a:spcPts val="600"/>
              </a:spcAft>
              <a:buSzPct val="100000"/>
            </a:pPr>
            <a:endParaRPr lang="en-US" sz="1800" dirty="0" smtClean="0">
              <a:solidFill>
                <a:schemeClr val="tx2">
                  <a:lumMod val="75000"/>
                </a:schemeClr>
              </a:solidFill>
            </a:endParaRPr>
          </a:p>
        </p:txBody>
      </p:sp>
    </p:spTree>
    <p:extLst>
      <p:ext uri="{BB962C8B-B14F-4D97-AF65-F5344CB8AC3E}">
        <p14:creationId xmlns:p14="http://schemas.microsoft.com/office/powerpoint/2010/main" val="218179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0" y="-171400"/>
            <a:ext cx="8604448" cy="792089"/>
          </a:xfrm>
        </p:spPr>
        <p:txBody>
          <a:bodyPr>
            <a:normAutofit/>
          </a:bodyPr>
          <a:lstStyle/>
          <a:p>
            <a:pPr algn="l"/>
            <a:r>
              <a:rPr lang="en-US" sz="3200" dirty="0">
                <a:latin typeface="+mn-lt"/>
                <a:cs typeface="Arial" pitchFamily="34" charset="0"/>
              </a:rPr>
              <a:t>ITU Training activities on C&amp;I for 2015</a:t>
            </a:r>
          </a:p>
        </p:txBody>
      </p:sp>
      <p:sp>
        <p:nvSpPr>
          <p:cNvPr id="3" name="Content Placeholder 2"/>
          <p:cNvSpPr>
            <a:spLocks noGrp="1"/>
          </p:cNvSpPr>
          <p:nvPr>
            <p:ph idx="1"/>
          </p:nvPr>
        </p:nvSpPr>
        <p:spPr>
          <a:xfrm>
            <a:off x="539552" y="764705"/>
            <a:ext cx="8424936" cy="5616623"/>
          </a:xfrm>
        </p:spPr>
        <p:txBody>
          <a:bodyPr>
            <a:normAutofit/>
          </a:bodyPr>
          <a:lstStyle/>
          <a:p>
            <a:pPr>
              <a:lnSpc>
                <a:spcPct val="120000"/>
              </a:lnSpc>
            </a:pPr>
            <a:r>
              <a:rPr lang="en-US" sz="2000" dirty="0">
                <a:solidFill>
                  <a:srgbClr val="0070C0"/>
                </a:solidFill>
              </a:rPr>
              <a:t>Training Course for the Arab Region on Type Approval Testing for Mobile Terminals, Homologation Procedures and Market Surveillance, 20-24 April 2015, Tunis (Tunisia)</a:t>
            </a:r>
          </a:p>
          <a:p>
            <a:pPr>
              <a:lnSpc>
                <a:spcPct val="120000"/>
              </a:lnSpc>
            </a:pPr>
            <a:r>
              <a:rPr lang="en-US" sz="2000" dirty="0">
                <a:solidFill>
                  <a:srgbClr val="0070C0"/>
                </a:solidFill>
              </a:rPr>
              <a:t>Training Course for the Americas Region on Type Approval Testing for Mobile Terminals, NGN integration and interoperability testing, Homologation Procedures and Market Surveillance, 8-12 June 2015, Campinas (Brazil</a:t>
            </a:r>
            <a:r>
              <a:rPr lang="en-US" sz="2000" dirty="0" smtClean="0">
                <a:solidFill>
                  <a:srgbClr val="0070C0"/>
                </a:solidFill>
              </a:rPr>
              <a:t>)</a:t>
            </a:r>
          </a:p>
          <a:p>
            <a:pPr>
              <a:lnSpc>
                <a:spcPct val="120000"/>
              </a:lnSpc>
            </a:pPr>
            <a:r>
              <a:rPr lang="en-US" sz="2000" dirty="0">
                <a:solidFill>
                  <a:srgbClr val="0070C0"/>
                </a:solidFill>
              </a:rPr>
              <a:t>Training Course for the </a:t>
            </a:r>
            <a:r>
              <a:rPr lang="en-US" sz="2000" dirty="0" smtClean="0">
                <a:solidFill>
                  <a:srgbClr val="0070C0"/>
                </a:solidFill>
              </a:rPr>
              <a:t>Africa  </a:t>
            </a:r>
            <a:r>
              <a:rPr lang="en-US" sz="2000" dirty="0">
                <a:solidFill>
                  <a:srgbClr val="0070C0"/>
                </a:solidFill>
              </a:rPr>
              <a:t>Region on Type Approval Testing for Mobile Terminals, Homologation Procedures and Market </a:t>
            </a:r>
            <a:r>
              <a:rPr lang="en-US" sz="2000" dirty="0" smtClean="0">
                <a:solidFill>
                  <a:srgbClr val="0070C0"/>
                </a:solidFill>
              </a:rPr>
              <a:t>Surveillance14-18 December 2015</a:t>
            </a:r>
            <a:r>
              <a:rPr lang="en-US" sz="2000" dirty="0">
                <a:solidFill>
                  <a:srgbClr val="0070C0"/>
                </a:solidFill>
              </a:rPr>
              <a:t>, Tunis (Tunisia</a:t>
            </a:r>
            <a:r>
              <a:rPr lang="en-US" sz="2000" dirty="0" smtClean="0">
                <a:solidFill>
                  <a:srgbClr val="0070C0"/>
                </a:solidFill>
              </a:rPr>
              <a:t>). </a:t>
            </a:r>
          </a:p>
          <a:p>
            <a:pPr>
              <a:lnSpc>
                <a:spcPct val="120000"/>
              </a:lnSpc>
            </a:pPr>
            <a:r>
              <a:rPr lang="en-US" sz="2000" dirty="0" smtClean="0">
                <a:solidFill>
                  <a:srgbClr val="0070C0"/>
                </a:solidFill>
              </a:rPr>
              <a:t>Training </a:t>
            </a:r>
            <a:r>
              <a:rPr lang="en-US" sz="2000" dirty="0">
                <a:solidFill>
                  <a:srgbClr val="0070C0"/>
                </a:solidFill>
              </a:rPr>
              <a:t>Course for CIS Region,  Moscow (Russian Federation),  7-9 July 2015</a:t>
            </a:r>
          </a:p>
          <a:p>
            <a:pPr>
              <a:lnSpc>
                <a:spcPct val="120000"/>
              </a:lnSpc>
            </a:pPr>
            <a:r>
              <a:rPr lang="en-US" sz="2000" dirty="0">
                <a:solidFill>
                  <a:srgbClr val="00B050"/>
                </a:solidFill>
              </a:rPr>
              <a:t>ITU Asia-Pacific Centres of Excellence Training on Conformity and Interoperability, Beijing, P. R. China​​,  12-16 October 2015</a:t>
            </a:r>
          </a:p>
          <a:p>
            <a:endParaRPr lang="en-US" sz="1800" dirty="0"/>
          </a:p>
          <a:p>
            <a:endParaRPr lang="en-US" sz="1800" dirty="0" smtClean="0">
              <a:solidFill>
                <a:srgbClr val="FF0000"/>
              </a:solidFill>
            </a:endParaRPr>
          </a:p>
          <a:p>
            <a:endParaRPr lang="en-US" sz="900" dirty="0">
              <a:solidFill>
                <a:srgbClr val="FF0000"/>
              </a:solidFill>
            </a:endParaRPr>
          </a:p>
        </p:txBody>
      </p:sp>
    </p:spTree>
    <p:extLst>
      <p:ext uri="{BB962C8B-B14F-4D97-AF65-F5344CB8AC3E}">
        <p14:creationId xmlns:p14="http://schemas.microsoft.com/office/powerpoint/2010/main" val="2656490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38" y="-99392"/>
            <a:ext cx="7024066" cy="584775"/>
          </a:xfrm>
        </p:spPr>
        <p:txBody>
          <a:bodyPr>
            <a:normAutofit/>
          </a:bodyPr>
          <a:lstStyle/>
          <a:p>
            <a:pPr algn="l"/>
            <a:r>
              <a:rPr lang="en-US" sz="3200" dirty="0">
                <a:latin typeface="+mn-lt"/>
                <a:cs typeface="Arial" pitchFamily="34" charset="0"/>
              </a:rPr>
              <a:t>Training Goals</a:t>
            </a:r>
          </a:p>
        </p:txBody>
      </p:sp>
      <p:sp>
        <p:nvSpPr>
          <p:cNvPr id="3" name="Content Placeholder 2"/>
          <p:cNvSpPr>
            <a:spLocks noGrp="1"/>
          </p:cNvSpPr>
          <p:nvPr>
            <p:ph idx="1"/>
          </p:nvPr>
        </p:nvSpPr>
        <p:spPr>
          <a:xfrm>
            <a:off x="275139" y="764704"/>
            <a:ext cx="8545333" cy="4893126"/>
          </a:xfrm>
        </p:spPr>
        <p:txBody>
          <a:bodyPr>
            <a:noAutofit/>
          </a:bodyPr>
          <a:lstStyle/>
          <a:p>
            <a:pPr>
              <a:lnSpc>
                <a:spcPct val="110000"/>
              </a:lnSpc>
            </a:pPr>
            <a:r>
              <a:rPr lang="en-US" sz="2000" dirty="0" smtClean="0"/>
              <a:t>The </a:t>
            </a:r>
            <a:r>
              <a:rPr lang="en-US" sz="2000" dirty="0"/>
              <a:t>ITU Training on C&amp;I </a:t>
            </a:r>
            <a:r>
              <a:rPr lang="en-US" sz="2000" dirty="0" smtClean="0"/>
              <a:t>– is </a:t>
            </a:r>
            <a:r>
              <a:rPr lang="en-US" sz="2000" dirty="0"/>
              <a:t>a capacity event in the </a:t>
            </a:r>
            <a:r>
              <a:rPr lang="en-US" sz="2000" dirty="0" smtClean="0"/>
              <a:t>framework </a:t>
            </a:r>
            <a:r>
              <a:rPr lang="en-US" sz="2000" dirty="0"/>
              <a:t>of the Conformity and Interoperability Programme that </a:t>
            </a:r>
            <a:r>
              <a:rPr lang="en-US" sz="2000" dirty="0" smtClean="0"/>
              <a:t>has as objective:</a:t>
            </a:r>
            <a:endParaRPr lang="en-US" sz="2400" dirty="0" smtClean="0"/>
          </a:p>
          <a:p>
            <a:pPr lvl="1">
              <a:lnSpc>
                <a:spcPct val="110000"/>
              </a:lnSpc>
              <a:spcAft>
                <a:spcPts val="1000"/>
              </a:spcAft>
            </a:pPr>
            <a:r>
              <a:rPr lang="en-US" sz="1900" b="1" dirty="0" smtClean="0"/>
              <a:t>Improve </a:t>
            </a:r>
            <a:r>
              <a:rPr lang="en-US" sz="1900" b="1" dirty="0"/>
              <a:t>knowledge </a:t>
            </a:r>
            <a:r>
              <a:rPr lang="en-US" sz="1900" dirty="0"/>
              <a:t>of participants through the presentation of up-to-date information/technologies</a:t>
            </a:r>
          </a:p>
          <a:p>
            <a:pPr lvl="1">
              <a:lnSpc>
                <a:spcPct val="110000"/>
              </a:lnSpc>
              <a:spcAft>
                <a:spcPts val="1000"/>
              </a:spcAft>
            </a:pPr>
            <a:r>
              <a:rPr lang="en-US" sz="1900" dirty="0" smtClean="0"/>
              <a:t>Contribute </a:t>
            </a:r>
            <a:r>
              <a:rPr lang="en-US" sz="1900" dirty="0"/>
              <a:t>to </a:t>
            </a:r>
            <a:r>
              <a:rPr lang="en-US" sz="1900" b="1" dirty="0"/>
              <a:t>increase awareness </a:t>
            </a:r>
            <a:r>
              <a:rPr lang="en-US" sz="1900" dirty="0"/>
              <a:t>on the relevance of C&amp;I testing</a:t>
            </a:r>
          </a:p>
          <a:p>
            <a:pPr lvl="1">
              <a:lnSpc>
                <a:spcPct val="110000"/>
              </a:lnSpc>
              <a:spcAft>
                <a:spcPts val="1000"/>
              </a:spcAft>
            </a:pPr>
            <a:r>
              <a:rPr lang="en-US" sz="1900" dirty="0" smtClean="0"/>
              <a:t>Provide </a:t>
            </a:r>
            <a:r>
              <a:rPr lang="en-US" sz="1900" dirty="0"/>
              <a:t>the necessary tools for participants to </a:t>
            </a:r>
            <a:r>
              <a:rPr lang="en-US" sz="1900" b="1" dirty="0"/>
              <a:t>replicate knowledge in their country</a:t>
            </a:r>
            <a:r>
              <a:rPr lang="en-US" sz="1900" dirty="0"/>
              <a:t>, taking into consideration national </a:t>
            </a:r>
            <a:r>
              <a:rPr lang="en-US" sz="1900" dirty="0" smtClean="0"/>
              <a:t>specificities</a:t>
            </a:r>
          </a:p>
          <a:p>
            <a:pPr lvl="1">
              <a:lnSpc>
                <a:spcPct val="110000"/>
              </a:lnSpc>
              <a:spcAft>
                <a:spcPts val="1000"/>
              </a:spcAft>
            </a:pPr>
            <a:r>
              <a:rPr lang="en-US" sz="1900" b="1" dirty="0"/>
              <a:t>Promote experience-sharing </a:t>
            </a:r>
            <a:r>
              <a:rPr lang="en-US" sz="1900" dirty="0"/>
              <a:t>on Certification/Homologation process, Lab. Accreditation and </a:t>
            </a:r>
            <a:r>
              <a:rPr lang="en-US" sz="1900" dirty="0" smtClean="0"/>
              <a:t>testing </a:t>
            </a:r>
            <a:r>
              <a:rPr lang="en-US" sz="1900" dirty="0"/>
              <a:t>among the participants from different countries in Conformance and Interoperability field</a:t>
            </a:r>
          </a:p>
          <a:p>
            <a:pPr lvl="1">
              <a:lnSpc>
                <a:spcPct val="110000"/>
              </a:lnSpc>
              <a:spcAft>
                <a:spcPts val="1000"/>
              </a:spcAft>
            </a:pPr>
            <a:r>
              <a:rPr lang="en-US" sz="1900" dirty="0"/>
              <a:t>Present a practical learning on </a:t>
            </a:r>
            <a:r>
              <a:rPr lang="en-US" sz="1900" b="1" dirty="0" smtClean="0"/>
              <a:t>standards</a:t>
            </a:r>
            <a:r>
              <a:rPr lang="en-US" sz="1900" dirty="0"/>
              <a:t>, </a:t>
            </a:r>
            <a:r>
              <a:rPr lang="en-US" sz="1900" b="1" dirty="0"/>
              <a:t>regulations</a:t>
            </a:r>
            <a:r>
              <a:rPr lang="en-US" sz="1900" dirty="0"/>
              <a:t>, </a:t>
            </a:r>
            <a:r>
              <a:rPr lang="en-US" sz="1900" b="1" dirty="0"/>
              <a:t>real Lab experience</a:t>
            </a:r>
            <a:r>
              <a:rPr lang="en-US" sz="1900" dirty="0"/>
              <a:t> and  </a:t>
            </a:r>
            <a:r>
              <a:rPr lang="en-US" sz="1900" b="1" dirty="0"/>
              <a:t>accreditation </a:t>
            </a:r>
            <a:r>
              <a:rPr lang="en-US" sz="1900" b="1" dirty="0" smtClean="0"/>
              <a:t>procedures</a:t>
            </a:r>
            <a:r>
              <a:rPr lang="en-US" sz="1900" dirty="0"/>
              <a:t>.</a:t>
            </a:r>
            <a:endParaRPr lang="en-US" sz="1900" dirty="0" smtClean="0"/>
          </a:p>
        </p:txBody>
      </p:sp>
    </p:spTree>
    <p:extLst>
      <p:ext uri="{BB962C8B-B14F-4D97-AF65-F5344CB8AC3E}">
        <p14:creationId xmlns:p14="http://schemas.microsoft.com/office/powerpoint/2010/main" val="1943012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029"/>
            <a:ext cx="7024066" cy="1138773"/>
          </a:xfrm>
        </p:spPr>
        <p:txBody>
          <a:bodyPr>
            <a:normAutofit fontScale="90000"/>
          </a:bodyPr>
          <a:lstStyle/>
          <a:p>
            <a:pPr algn="l"/>
            <a:r>
              <a:rPr lang="en-US" sz="3200" dirty="0" smtClean="0"/>
              <a:t>Pillar 4</a:t>
            </a:r>
            <a:r>
              <a:rPr lang="en-US" dirty="0" smtClean="0"/>
              <a:t/>
            </a:r>
            <a:br>
              <a:rPr lang="en-US" dirty="0" smtClean="0"/>
            </a:br>
            <a:endParaRPr lang="en-US" dirty="0"/>
          </a:p>
        </p:txBody>
      </p:sp>
      <p:graphicFrame>
        <p:nvGraphicFramePr>
          <p:cNvPr id="4" name="Diagram 3"/>
          <p:cNvGraphicFramePr/>
          <p:nvPr>
            <p:extLst>
              <p:ext uri="{D42A27DB-BD31-4B8C-83A1-F6EECF244321}">
                <p14:modId xmlns:p14="http://schemas.microsoft.com/office/powerpoint/2010/main" val="3392483300"/>
              </p:ext>
            </p:extLst>
          </p:nvPr>
        </p:nvGraphicFramePr>
        <p:xfrm>
          <a:off x="1691680" y="11459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419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52" y="-46548"/>
            <a:ext cx="7772400" cy="523220"/>
          </a:xfrm>
        </p:spPr>
        <p:txBody>
          <a:bodyPr>
            <a:noAutofit/>
          </a:bodyPr>
          <a:lstStyle/>
          <a:p>
            <a:pPr algn="l"/>
            <a:r>
              <a:rPr lang="pt-BR" sz="2900" dirty="0"/>
              <a:t>ITU C&amp;I Guidelines</a:t>
            </a:r>
            <a:endParaRPr lang="en-US" sz="29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06" t="4574" r="3119" b="3335"/>
          <a:stretch/>
        </p:blipFill>
        <p:spPr bwMode="auto">
          <a:xfrm>
            <a:off x="158467" y="3720890"/>
            <a:ext cx="1378498" cy="1956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49290" y="625222"/>
            <a:ext cx="3024945" cy="2308324"/>
          </a:xfrm>
          <a:prstGeom prst="rect">
            <a:avLst/>
          </a:prstGeom>
          <a:noFill/>
        </p:spPr>
        <p:txBody>
          <a:bodyPr wrap="square" rtlCol="0">
            <a:spAutoFit/>
          </a:bodyPr>
          <a:lstStyle/>
          <a:p>
            <a:r>
              <a:rPr lang="en-US" sz="1200" b="1" dirty="0">
                <a:solidFill>
                  <a:schemeClr val="tx2"/>
                </a:solidFill>
              </a:rPr>
              <a:t>Guidelines for developing </a:t>
            </a:r>
            <a:endParaRPr lang="en-US" sz="1200" b="1" dirty="0" smtClean="0">
              <a:solidFill>
                <a:schemeClr val="tx2"/>
              </a:solidFill>
            </a:endParaRPr>
          </a:p>
          <a:p>
            <a:r>
              <a:rPr lang="en-US" sz="1200" b="1" dirty="0" smtClean="0">
                <a:solidFill>
                  <a:schemeClr val="tx2"/>
                </a:solidFill>
              </a:rPr>
              <a:t>countries </a:t>
            </a:r>
            <a:r>
              <a:rPr lang="en-US" sz="1200" b="1" dirty="0">
                <a:solidFill>
                  <a:schemeClr val="tx2"/>
                </a:solidFill>
              </a:rPr>
              <a:t>on Establishing Conformity assessment Test Labs in Different Regions </a:t>
            </a:r>
            <a:r>
              <a:rPr lang="en-US" sz="1200" b="1" dirty="0" smtClean="0">
                <a:solidFill>
                  <a:schemeClr val="tx2"/>
                </a:solidFill>
              </a:rPr>
              <a:t>(2012)</a:t>
            </a:r>
          </a:p>
          <a:p>
            <a:pPr marL="0" indent="0">
              <a:spcAft>
                <a:spcPts val="600"/>
              </a:spcAft>
              <a:buNone/>
            </a:pPr>
            <a:r>
              <a:rPr lang="en-US" sz="1200" dirty="0">
                <a:solidFill>
                  <a:srgbClr val="0070C0"/>
                </a:solidFill>
              </a:rPr>
              <a:t>This set of guidelines is the first publication on C&amp;I, its valuable content includes information concerning: </a:t>
            </a:r>
            <a:r>
              <a:rPr lang="en-US" sz="1200" dirty="0" smtClean="0">
                <a:solidFill>
                  <a:srgbClr val="0070C0"/>
                </a:solidFill>
              </a:rPr>
              <a:t>The </a:t>
            </a:r>
            <a:r>
              <a:rPr lang="en-US" sz="1200" dirty="0">
                <a:solidFill>
                  <a:srgbClr val="0070C0"/>
                </a:solidFill>
              </a:rPr>
              <a:t>process required for building testing </a:t>
            </a:r>
            <a:r>
              <a:rPr lang="en-US" sz="1200" dirty="0" smtClean="0">
                <a:solidFill>
                  <a:srgbClr val="0070C0"/>
                </a:solidFill>
              </a:rPr>
              <a:t>labs; A </a:t>
            </a:r>
            <a:r>
              <a:rPr lang="en-US" sz="1200" dirty="0">
                <a:solidFill>
                  <a:srgbClr val="0070C0"/>
                </a:solidFill>
              </a:rPr>
              <a:t>site analysis (e.g. existing testing labs, know-how</a:t>
            </a:r>
            <a:r>
              <a:rPr lang="en-US" sz="1200" dirty="0" smtClean="0">
                <a:solidFill>
                  <a:srgbClr val="0070C0"/>
                </a:solidFill>
              </a:rPr>
              <a:t>);Collaboration mechanisms; Best practices; Reference </a:t>
            </a:r>
            <a:r>
              <a:rPr lang="en-US" sz="1200" dirty="0">
                <a:solidFill>
                  <a:srgbClr val="0070C0"/>
                </a:solidFill>
              </a:rPr>
              <a:t>standards and ITU Recommendations</a:t>
            </a:r>
            <a:endParaRPr lang="es-ES_tradnl" sz="1200" dirty="0">
              <a:solidFill>
                <a:srgbClr val="0070C0"/>
              </a:solidFill>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050" r="5452" b="5030"/>
          <a:stretch/>
        </p:blipFill>
        <p:spPr bwMode="auto">
          <a:xfrm>
            <a:off x="4709675" y="3708079"/>
            <a:ext cx="1460127" cy="1981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80011" y="4858733"/>
            <a:ext cx="2832449" cy="307777"/>
          </a:xfrm>
          <a:prstGeom prst="rect">
            <a:avLst/>
          </a:prstGeom>
        </p:spPr>
        <p:txBody>
          <a:bodyPr wrap="square">
            <a:spAutoFit/>
          </a:bodyPr>
          <a:lstStyle/>
          <a:p>
            <a:r>
              <a:rPr lang="en-US" altLang="pt-BR" sz="1400" dirty="0" smtClean="0"/>
              <a:t> </a:t>
            </a:r>
            <a:endParaRPr lang="es-ES_tradnl" sz="1400" dirty="0" smtClean="0">
              <a:solidFill>
                <a:schemeClr val="tx2"/>
              </a:solidFill>
            </a:endParaRP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697" t="4243" r="7520" b="3824"/>
          <a:stretch/>
        </p:blipFill>
        <p:spPr bwMode="auto">
          <a:xfrm>
            <a:off x="97837" y="646008"/>
            <a:ext cx="1395420"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5696" y="1771427"/>
            <a:ext cx="2304256" cy="307777"/>
          </a:xfrm>
          <a:prstGeom prst="rect">
            <a:avLst/>
          </a:prstGeom>
        </p:spPr>
        <p:txBody>
          <a:bodyPr wrap="square">
            <a:spAutoFit/>
          </a:bodyPr>
          <a:lstStyle/>
          <a:p>
            <a:r>
              <a:rPr lang="en-US" sz="1400" dirty="0" smtClean="0">
                <a:solidFill>
                  <a:schemeClr val="tx2"/>
                </a:solidFill>
              </a:rPr>
              <a:t> </a:t>
            </a:r>
            <a:endParaRPr lang="en-US" sz="1400" dirty="0">
              <a:solidFill>
                <a:schemeClr val="tx2"/>
              </a:solidFill>
            </a:endParaRPr>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904" y="682065"/>
            <a:ext cx="1412099" cy="1879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522055" y="3619803"/>
            <a:ext cx="3284159" cy="2123658"/>
          </a:xfrm>
          <a:prstGeom prst="rect">
            <a:avLst/>
          </a:prstGeom>
          <a:noFill/>
        </p:spPr>
        <p:txBody>
          <a:bodyPr wrap="square" rtlCol="0">
            <a:spAutoFit/>
          </a:bodyPr>
          <a:lstStyle/>
          <a:p>
            <a:r>
              <a:rPr lang="en-US" sz="1100" b="1" dirty="0">
                <a:solidFill>
                  <a:schemeClr val="tx2"/>
                </a:solidFill>
              </a:rPr>
              <a:t>Guidelines for the Development, Implementation and Management of </a:t>
            </a:r>
            <a:r>
              <a:rPr lang="en-US" sz="1100" b="1" dirty="0" smtClean="0">
                <a:solidFill>
                  <a:schemeClr val="tx2"/>
                </a:solidFill>
              </a:rPr>
              <a:t>Mutual Recognition Arrangements/Agreements </a:t>
            </a:r>
            <a:r>
              <a:rPr lang="en-US" sz="1100" b="1" dirty="0">
                <a:solidFill>
                  <a:schemeClr val="tx2"/>
                </a:solidFill>
              </a:rPr>
              <a:t>on Conformity Assessment (2013</a:t>
            </a:r>
            <a:r>
              <a:rPr lang="en-US" sz="1100" b="1" dirty="0" smtClean="0">
                <a:solidFill>
                  <a:schemeClr val="tx2"/>
                </a:solidFill>
              </a:rPr>
              <a:t>)</a:t>
            </a:r>
            <a:endParaRPr lang="en-US" sz="1100" b="1" dirty="0"/>
          </a:p>
          <a:p>
            <a:r>
              <a:rPr lang="en-US" sz="1100" dirty="0">
                <a:solidFill>
                  <a:srgbClr val="0070C0"/>
                </a:solidFill>
              </a:rPr>
              <a:t>These guidelines promote the understanding and establishment of </a:t>
            </a:r>
            <a:r>
              <a:rPr lang="en-US" sz="1100" dirty="0" smtClean="0">
                <a:solidFill>
                  <a:srgbClr val="0070C0"/>
                </a:solidFill>
              </a:rPr>
              <a:t>Mutual Recognition </a:t>
            </a:r>
            <a:r>
              <a:rPr lang="en-US" sz="1100" dirty="0">
                <a:solidFill>
                  <a:srgbClr val="0070C0"/>
                </a:solidFill>
              </a:rPr>
              <a:t>Agreements (MRAs)</a:t>
            </a:r>
          </a:p>
          <a:p>
            <a:r>
              <a:rPr lang="en-US" sz="1100" dirty="0" smtClean="0">
                <a:solidFill>
                  <a:srgbClr val="0070C0"/>
                </a:solidFill>
              </a:rPr>
              <a:t>on </a:t>
            </a:r>
            <a:r>
              <a:rPr lang="en-US" sz="1100" dirty="0">
                <a:solidFill>
                  <a:srgbClr val="0070C0"/>
                </a:solidFill>
              </a:rPr>
              <a:t>conformity assessment </a:t>
            </a:r>
            <a:r>
              <a:rPr lang="en-US" sz="1100" dirty="0" smtClean="0">
                <a:solidFill>
                  <a:srgbClr val="0070C0"/>
                </a:solidFill>
              </a:rPr>
              <a:t>that are </a:t>
            </a:r>
            <a:r>
              <a:rPr lang="en-US" sz="1100" dirty="0">
                <a:solidFill>
                  <a:srgbClr val="0070C0"/>
                </a:solidFill>
              </a:rPr>
              <a:t>intended to promote efficiency and resource </a:t>
            </a:r>
            <a:r>
              <a:rPr lang="en-US" sz="1100" dirty="0" smtClean="0">
                <a:solidFill>
                  <a:srgbClr val="0070C0"/>
                </a:solidFill>
              </a:rPr>
              <a:t>sharing as </a:t>
            </a:r>
            <a:r>
              <a:rPr lang="en-US" sz="1100" dirty="0">
                <a:solidFill>
                  <a:srgbClr val="0070C0"/>
                </a:solidFill>
              </a:rPr>
              <a:t>well as to streamline the flow of products among participating Parties </a:t>
            </a:r>
            <a:r>
              <a:rPr lang="en-US" sz="1100" dirty="0" smtClean="0">
                <a:solidFill>
                  <a:srgbClr val="0070C0"/>
                </a:solidFill>
              </a:rPr>
              <a:t>such as </a:t>
            </a:r>
            <a:r>
              <a:rPr lang="en-US" sz="1100" dirty="0">
                <a:solidFill>
                  <a:srgbClr val="0070C0"/>
                </a:solidFill>
              </a:rPr>
              <a:t>ITU Member States and private sector organizations, such as testing laboratories</a:t>
            </a:r>
          </a:p>
        </p:txBody>
      </p:sp>
      <p:sp>
        <p:nvSpPr>
          <p:cNvPr id="7" name="Rectangle 6"/>
          <p:cNvSpPr/>
          <p:nvPr/>
        </p:nvSpPr>
        <p:spPr>
          <a:xfrm>
            <a:off x="1571450" y="554747"/>
            <a:ext cx="2704227" cy="2893100"/>
          </a:xfrm>
          <a:prstGeom prst="rect">
            <a:avLst/>
          </a:prstGeom>
        </p:spPr>
        <p:txBody>
          <a:bodyPr wrap="square">
            <a:spAutoFit/>
          </a:bodyPr>
          <a:lstStyle/>
          <a:p>
            <a:r>
              <a:rPr lang="en-US" sz="1300" b="1" dirty="0">
                <a:solidFill>
                  <a:schemeClr val="tx2"/>
                </a:solidFill>
              </a:rPr>
              <a:t>Establishing Conformity and Interoperability Regimes – Basic </a:t>
            </a:r>
            <a:r>
              <a:rPr lang="en-US" sz="1300" b="1" dirty="0" smtClean="0">
                <a:solidFill>
                  <a:schemeClr val="tx2"/>
                </a:solidFill>
              </a:rPr>
              <a:t>Guidelines (2014)</a:t>
            </a:r>
            <a:endParaRPr lang="en-US" sz="1300" b="1" dirty="0">
              <a:solidFill>
                <a:schemeClr val="tx2"/>
              </a:solidFill>
            </a:endParaRPr>
          </a:p>
          <a:p>
            <a:r>
              <a:rPr lang="en-US" sz="1300" dirty="0" smtClean="0">
                <a:solidFill>
                  <a:srgbClr val="0070C0"/>
                </a:solidFill>
              </a:rPr>
              <a:t>These </a:t>
            </a:r>
            <a:r>
              <a:rPr lang="en-US" sz="1300" dirty="0">
                <a:solidFill>
                  <a:srgbClr val="0070C0"/>
                </a:solidFill>
              </a:rPr>
              <a:t>Guidelines address challenges faced by developing countries as they plan and review their own C&amp;I regimes. Aspects covered by this publication include, inter alia, conformity assessment procedures; legislation to promote an orderly equipment marketplace; surveillance; coordination across regulatory agencies; and relevant international standards.</a:t>
            </a:r>
          </a:p>
        </p:txBody>
      </p:sp>
      <p:sp>
        <p:nvSpPr>
          <p:cNvPr id="9" name="Rectangle 8"/>
          <p:cNvSpPr/>
          <p:nvPr/>
        </p:nvSpPr>
        <p:spPr>
          <a:xfrm>
            <a:off x="6249137" y="3612238"/>
            <a:ext cx="2695817" cy="1938992"/>
          </a:xfrm>
          <a:prstGeom prst="rect">
            <a:avLst/>
          </a:prstGeom>
        </p:spPr>
        <p:txBody>
          <a:bodyPr wrap="square">
            <a:spAutoFit/>
          </a:bodyPr>
          <a:lstStyle/>
          <a:p>
            <a:r>
              <a:rPr lang="en-US" sz="1200" b="1" dirty="0">
                <a:solidFill>
                  <a:schemeClr val="tx2"/>
                </a:solidFill>
              </a:rPr>
              <a:t>Feasibility Study for the establishment of a Conformance Testing Centre (2013)</a:t>
            </a:r>
          </a:p>
          <a:p>
            <a:endParaRPr lang="pt-BR" sz="1200" b="1" dirty="0">
              <a:solidFill>
                <a:schemeClr val="tx2"/>
              </a:solidFill>
            </a:endParaRPr>
          </a:p>
          <a:p>
            <a:r>
              <a:rPr lang="en-US" sz="1200" dirty="0">
                <a:solidFill>
                  <a:srgbClr val="0070C0"/>
                </a:solidFill>
              </a:rPr>
              <a:t>This feasibility study describes environments, procedures and methodologies to </a:t>
            </a:r>
            <a:r>
              <a:rPr lang="en-US" sz="1200" dirty="0" smtClean="0">
                <a:solidFill>
                  <a:srgbClr val="0070C0"/>
                </a:solidFill>
              </a:rPr>
              <a:t>be adopted </a:t>
            </a:r>
            <a:r>
              <a:rPr lang="en-US" sz="1200" dirty="0">
                <a:solidFill>
                  <a:srgbClr val="0070C0"/>
                </a:solidFill>
              </a:rPr>
              <a:t>to establish, manage and maintain a testing center covering different </a:t>
            </a:r>
            <a:r>
              <a:rPr lang="en-US" sz="1200" dirty="0" smtClean="0">
                <a:solidFill>
                  <a:srgbClr val="0070C0"/>
                </a:solidFill>
              </a:rPr>
              <a:t>kinds of </a:t>
            </a:r>
            <a:r>
              <a:rPr lang="en-US" sz="1200" dirty="0">
                <a:solidFill>
                  <a:srgbClr val="0070C0"/>
                </a:solidFill>
              </a:rPr>
              <a:t>conformance and interoperability testing areas</a:t>
            </a:r>
          </a:p>
        </p:txBody>
      </p:sp>
    </p:spTree>
    <p:extLst>
      <p:ext uri="{BB962C8B-B14F-4D97-AF65-F5344CB8AC3E}">
        <p14:creationId xmlns:p14="http://schemas.microsoft.com/office/powerpoint/2010/main" val="1342435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08" y="6272530"/>
            <a:ext cx="7024066" cy="307777"/>
          </a:xfrm>
        </p:spPr>
        <p:txBody>
          <a:bodyPr/>
          <a:lstStyle/>
          <a:p>
            <a:r>
              <a:rPr lang="en-US" sz="1400" dirty="0" smtClean="0"/>
              <a:t> </a:t>
            </a:r>
            <a:endParaRPr lang="en-US" sz="1400" dirty="0"/>
          </a:p>
        </p:txBody>
      </p:sp>
      <p:pic>
        <p:nvPicPr>
          <p:cNvPr id="4" name="Content Placeholder 3"/>
          <p:cNvPicPr>
            <a:picLocks noGrp="1" noChangeAspect="1"/>
          </p:cNvPicPr>
          <p:nvPr>
            <p:ph idx="1"/>
          </p:nvPr>
        </p:nvPicPr>
        <p:blipFill>
          <a:blip r:embed="rId2"/>
          <a:stretch>
            <a:fillRect/>
          </a:stretch>
        </p:blipFill>
        <p:spPr>
          <a:xfrm>
            <a:off x="395536" y="1283875"/>
            <a:ext cx="3019192" cy="4248018"/>
          </a:xfrm>
          <a:prstGeom prst="rect">
            <a:avLst/>
          </a:prstGeom>
        </p:spPr>
      </p:pic>
      <p:sp>
        <p:nvSpPr>
          <p:cNvPr id="5" name="Title 1"/>
          <p:cNvSpPr txBox="1">
            <a:spLocks/>
          </p:cNvSpPr>
          <p:nvPr/>
        </p:nvSpPr>
        <p:spPr bwMode="auto">
          <a:xfrm>
            <a:off x="323528" y="-76309"/>
            <a:ext cx="7024066" cy="5386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pPr algn="l"/>
            <a:r>
              <a:rPr lang="en-US" sz="2900" dirty="0">
                <a:solidFill>
                  <a:schemeClr val="tx2">
                    <a:lumMod val="60000"/>
                    <a:lumOff val="40000"/>
                  </a:schemeClr>
                </a:solidFill>
                <a:latin typeface="Calibri"/>
                <a:cs typeface="Calibri"/>
              </a:rPr>
              <a:t>New ITU C&amp;I Guidelines</a:t>
            </a:r>
          </a:p>
        </p:txBody>
      </p:sp>
      <p:sp>
        <p:nvSpPr>
          <p:cNvPr id="6" name="Rectangle 5"/>
          <p:cNvSpPr/>
          <p:nvPr/>
        </p:nvSpPr>
        <p:spPr>
          <a:xfrm>
            <a:off x="3635896" y="1280806"/>
            <a:ext cx="5112568" cy="3970318"/>
          </a:xfrm>
          <a:prstGeom prst="rect">
            <a:avLst/>
          </a:prstGeom>
        </p:spPr>
        <p:txBody>
          <a:bodyPr wrap="square">
            <a:spAutoFit/>
          </a:bodyPr>
          <a:lstStyle/>
          <a:p>
            <a:r>
              <a:rPr lang="en-US" b="1" dirty="0">
                <a:solidFill>
                  <a:schemeClr val="tx2">
                    <a:lumMod val="75000"/>
                  </a:schemeClr>
                </a:solidFill>
              </a:rPr>
              <a:t>Establishing Conformity and Interoperability Regimes – </a:t>
            </a:r>
            <a:r>
              <a:rPr lang="en-US" b="1" dirty="0" smtClean="0">
                <a:solidFill>
                  <a:schemeClr val="tx2">
                    <a:lumMod val="75000"/>
                  </a:schemeClr>
                </a:solidFill>
              </a:rPr>
              <a:t> Complete Guidelines </a:t>
            </a:r>
            <a:r>
              <a:rPr lang="en-US" b="1" dirty="0">
                <a:solidFill>
                  <a:schemeClr val="tx2">
                    <a:lumMod val="75000"/>
                  </a:schemeClr>
                </a:solidFill>
              </a:rPr>
              <a:t>(</a:t>
            </a:r>
            <a:r>
              <a:rPr lang="en-US" b="1" dirty="0" smtClean="0">
                <a:solidFill>
                  <a:schemeClr val="tx2">
                    <a:lumMod val="75000"/>
                  </a:schemeClr>
                </a:solidFill>
              </a:rPr>
              <a:t>2015)</a:t>
            </a:r>
            <a:endParaRPr lang="en-US" b="1" dirty="0">
              <a:solidFill>
                <a:schemeClr val="tx2">
                  <a:lumMod val="75000"/>
                </a:schemeClr>
              </a:solidFill>
            </a:endParaRPr>
          </a:p>
          <a:p>
            <a:r>
              <a:rPr lang="en-US" dirty="0"/>
              <a:t>These </a:t>
            </a:r>
            <a:r>
              <a:rPr lang="en-US" dirty="0" smtClean="0"/>
              <a:t>Guidelines compiled </a:t>
            </a:r>
            <a:r>
              <a:rPr lang="en-US" dirty="0"/>
              <a:t>from a careful collection of international best </a:t>
            </a:r>
            <a:r>
              <a:rPr lang="en-US" dirty="0" smtClean="0"/>
              <a:t>practices, </a:t>
            </a:r>
            <a:endParaRPr lang="en-US" dirty="0"/>
          </a:p>
          <a:p>
            <a:r>
              <a:rPr lang="en-US" dirty="0" smtClean="0"/>
              <a:t>address </a:t>
            </a:r>
            <a:r>
              <a:rPr lang="en-US" dirty="0"/>
              <a:t>challenges faced by developing countries as they plan and review their own C&amp;I regimes. Aspects covered by this publication include, inter alia, conformity assessment procedures; the right type of approval system, the legislation required to promote an </a:t>
            </a:r>
            <a:r>
              <a:rPr lang="en-US" dirty="0" smtClean="0"/>
              <a:t>orderly telecommunication </a:t>
            </a:r>
            <a:r>
              <a:rPr lang="en-US" dirty="0"/>
              <a:t>service and </a:t>
            </a:r>
            <a:r>
              <a:rPr lang="en-US" dirty="0" smtClean="0"/>
              <a:t>marketplace; </a:t>
            </a:r>
            <a:r>
              <a:rPr lang="en-US" dirty="0"/>
              <a:t>the calculation of fees, and the ideal enforcement </a:t>
            </a:r>
            <a:r>
              <a:rPr lang="en-US" dirty="0" smtClean="0"/>
              <a:t>and Surveillance; coordination </a:t>
            </a:r>
            <a:r>
              <a:rPr lang="en-US" dirty="0"/>
              <a:t>across regulatory agencies; </a:t>
            </a:r>
            <a:r>
              <a:rPr lang="en-US" dirty="0" smtClean="0"/>
              <a:t>relevant </a:t>
            </a:r>
            <a:r>
              <a:rPr lang="en-US" dirty="0"/>
              <a:t>international </a:t>
            </a:r>
            <a:r>
              <a:rPr lang="en-US" dirty="0" smtClean="0"/>
              <a:t>standards.  </a:t>
            </a:r>
            <a:endParaRPr lang="en-US" dirty="0"/>
          </a:p>
        </p:txBody>
      </p:sp>
    </p:spTree>
    <p:extLst>
      <p:ext uri="{BB962C8B-B14F-4D97-AF65-F5344CB8AC3E}">
        <p14:creationId xmlns:p14="http://schemas.microsoft.com/office/powerpoint/2010/main" val="3088622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2008" y="-99392"/>
            <a:ext cx="7772400" cy="584775"/>
          </a:xfrm>
        </p:spPr>
        <p:txBody>
          <a:bodyPr>
            <a:normAutofit/>
          </a:bodyPr>
          <a:lstStyle/>
          <a:p>
            <a:pPr algn="l" defTabSz="914400" eaLnBrk="0" fontAlgn="base" hangingPunct="0">
              <a:spcAft>
                <a:spcPct val="0"/>
              </a:spcAft>
            </a:pPr>
            <a:r>
              <a:rPr lang="en-CA" sz="2900" dirty="0"/>
              <a:t>Direct Assistance on C&amp;I</a:t>
            </a:r>
          </a:p>
        </p:txBody>
      </p:sp>
      <p:sp>
        <p:nvSpPr>
          <p:cNvPr id="17411" name="Content Placeholder 2"/>
          <p:cNvSpPr>
            <a:spLocks noGrp="1"/>
          </p:cNvSpPr>
          <p:nvPr>
            <p:ph idx="1"/>
          </p:nvPr>
        </p:nvSpPr>
        <p:spPr>
          <a:xfrm>
            <a:off x="323529" y="620689"/>
            <a:ext cx="8352928" cy="5256584"/>
          </a:xfrm>
        </p:spPr>
        <p:txBody>
          <a:bodyPr>
            <a:noAutofit/>
          </a:bodyPr>
          <a:lstStyle/>
          <a:p>
            <a:pPr marL="0" indent="0">
              <a:spcAft>
                <a:spcPts val="1800"/>
              </a:spcAft>
              <a:buNone/>
            </a:pPr>
            <a:r>
              <a:rPr lang="en-US" sz="2300" dirty="0"/>
              <a:t>A number of countries have expressed strong interest and requested direct assistance (e.g. </a:t>
            </a:r>
            <a:r>
              <a:rPr lang="en-US" sz="2300" dirty="0" smtClean="0"/>
              <a:t>Sri-Lanka</a:t>
            </a:r>
            <a:r>
              <a:rPr lang="en-US" sz="2300" dirty="0"/>
              <a:t>, </a:t>
            </a:r>
            <a:r>
              <a:rPr lang="en-US" sz="2300" dirty="0" smtClean="0"/>
              <a:t>Kiribati, Mongolia, Zambia, Cameroon, Cote d’Ivoire) </a:t>
            </a:r>
            <a:r>
              <a:rPr lang="en-US" sz="2300" dirty="0"/>
              <a:t>in establishing C&amp;I </a:t>
            </a:r>
            <a:r>
              <a:rPr lang="en-US" sz="2300" dirty="0" smtClean="0"/>
              <a:t>infrastructure and procedures</a:t>
            </a:r>
          </a:p>
          <a:p>
            <a:pPr marL="0" indent="0">
              <a:spcAft>
                <a:spcPts val="600"/>
              </a:spcAft>
              <a:buNone/>
            </a:pPr>
            <a:r>
              <a:rPr lang="en-US" sz="2300" dirty="0" smtClean="0"/>
              <a:t>The Direct Assistance provided through the Regional Offices will provide support taken into consideration all C&amp;I aspects, as:  </a:t>
            </a:r>
          </a:p>
          <a:p>
            <a:pPr lvl="1">
              <a:spcAft>
                <a:spcPts val="600"/>
              </a:spcAft>
              <a:buFont typeface="Wingdings" panose="05000000000000000000" pitchFamily="2" charset="2"/>
              <a:buChar char="§"/>
            </a:pPr>
            <a:r>
              <a:rPr lang="en-US" sz="2200" dirty="0" smtClean="0"/>
              <a:t>Regulatory framework</a:t>
            </a:r>
          </a:p>
          <a:p>
            <a:pPr lvl="1">
              <a:spcAft>
                <a:spcPts val="600"/>
              </a:spcAft>
              <a:buFont typeface="Wingdings" panose="05000000000000000000" pitchFamily="2" charset="2"/>
              <a:buChar char="§"/>
            </a:pPr>
            <a:r>
              <a:rPr lang="en-US" sz="2200" dirty="0" smtClean="0"/>
              <a:t>Institutions roles and typical procedures </a:t>
            </a:r>
          </a:p>
          <a:p>
            <a:pPr lvl="1">
              <a:spcAft>
                <a:spcPts val="600"/>
              </a:spcAft>
              <a:buFont typeface="Wingdings" panose="05000000000000000000" pitchFamily="2" charset="2"/>
              <a:buChar char="§"/>
            </a:pPr>
            <a:r>
              <a:rPr lang="en-US" sz="2200" dirty="0" smtClean="0"/>
              <a:t>Mutual </a:t>
            </a:r>
            <a:r>
              <a:rPr lang="en-US" sz="2200" dirty="0"/>
              <a:t>Recognition </a:t>
            </a:r>
            <a:r>
              <a:rPr lang="en-US" sz="2200" dirty="0" smtClean="0"/>
              <a:t>Agreements</a:t>
            </a:r>
          </a:p>
          <a:p>
            <a:pPr lvl="1">
              <a:spcAft>
                <a:spcPts val="600"/>
              </a:spcAft>
              <a:buFont typeface="Wingdings" panose="05000000000000000000" pitchFamily="2" charset="2"/>
              <a:buChar char="§"/>
            </a:pPr>
            <a:r>
              <a:rPr lang="en-US" sz="2200" dirty="0" smtClean="0"/>
              <a:t>Funding </a:t>
            </a:r>
          </a:p>
          <a:p>
            <a:pPr lvl="1">
              <a:spcAft>
                <a:spcPts val="600"/>
              </a:spcAft>
              <a:buFont typeface="Wingdings" panose="05000000000000000000" pitchFamily="2" charset="2"/>
              <a:buChar char="§"/>
            </a:pPr>
            <a:r>
              <a:rPr lang="en-US" sz="2200" dirty="0" smtClean="0"/>
              <a:t>National and Regional </a:t>
            </a:r>
            <a:r>
              <a:rPr lang="en-US" sz="2200" dirty="0"/>
              <a:t>test centres and harmonized C&amp;I </a:t>
            </a:r>
            <a:r>
              <a:rPr lang="en-US" sz="2200" dirty="0" smtClean="0"/>
              <a:t>programmes: Roadmap and Feasibility Study </a:t>
            </a:r>
          </a:p>
        </p:txBody>
      </p:sp>
    </p:spTree>
    <p:extLst>
      <p:ext uri="{BB962C8B-B14F-4D97-AF65-F5344CB8AC3E}">
        <p14:creationId xmlns:p14="http://schemas.microsoft.com/office/powerpoint/2010/main" val="3035107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50" y="-315416"/>
            <a:ext cx="7851650" cy="1015663"/>
          </a:xfrm>
        </p:spPr>
        <p:txBody>
          <a:bodyPr>
            <a:normAutofit/>
          </a:bodyPr>
          <a:lstStyle/>
          <a:p>
            <a:pPr algn="l" defTabSz="914400" eaLnBrk="0" fontAlgn="base" hangingPunct="0">
              <a:spcAft>
                <a:spcPct val="0"/>
              </a:spcAft>
            </a:pPr>
            <a:r>
              <a:rPr lang="en-US" sz="2900" dirty="0"/>
              <a:t>C&amp;I Regional Assessment Studies</a:t>
            </a:r>
          </a:p>
        </p:txBody>
      </p:sp>
      <p:sp>
        <p:nvSpPr>
          <p:cNvPr id="3" name="Content Placeholder 2"/>
          <p:cNvSpPr>
            <a:spLocks noGrp="1"/>
          </p:cNvSpPr>
          <p:nvPr>
            <p:ph idx="1"/>
          </p:nvPr>
        </p:nvSpPr>
        <p:spPr>
          <a:xfrm>
            <a:off x="338907" y="700247"/>
            <a:ext cx="8625581" cy="5733256"/>
          </a:xfrm>
        </p:spPr>
        <p:txBody>
          <a:bodyPr>
            <a:normAutofit/>
          </a:bodyPr>
          <a:lstStyle/>
          <a:p>
            <a:pPr marL="0" indent="0">
              <a:lnSpc>
                <a:spcPct val="120000"/>
              </a:lnSpc>
              <a:spcAft>
                <a:spcPts val="600"/>
              </a:spcAft>
              <a:buNone/>
            </a:pPr>
            <a:r>
              <a:rPr lang="en-US" sz="2200" dirty="0" smtClean="0"/>
              <a:t>The C&amp;I Assessment Studies looks for promoting the establishment of  Harmonized </a:t>
            </a:r>
            <a:r>
              <a:rPr lang="en-US" sz="2200" dirty="0"/>
              <a:t>C&amp;I </a:t>
            </a:r>
            <a:r>
              <a:rPr lang="en-US" sz="2200" dirty="0" smtClean="0"/>
              <a:t>Programmes, when possible.</a:t>
            </a:r>
          </a:p>
          <a:p>
            <a:pPr marL="0" indent="0">
              <a:lnSpc>
                <a:spcPct val="120000"/>
              </a:lnSpc>
              <a:spcAft>
                <a:spcPts val="600"/>
              </a:spcAft>
              <a:buNone/>
            </a:pPr>
            <a:r>
              <a:rPr lang="en-US" sz="2200" dirty="0" smtClean="0"/>
              <a:t>It will collaborate to improve </a:t>
            </a:r>
            <a:r>
              <a:rPr lang="en-US" sz="2200" b="1" dirty="0" smtClean="0">
                <a:solidFill>
                  <a:schemeClr val="tx2"/>
                </a:solidFill>
              </a:rPr>
              <a:t>regional </a:t>
            </a:r>
            <a:r>
              <a:rPr lang="en-US" sz="2200" b="1" dirty="0">
                <a:solidFill>
                  <a:schemeClr val="tx2"/>
                </a:solidFill>
              </a:rPr>
              <a:t>integration </a:t>
            </a:r>
            <a:r>
              <a:rPr lang="en-US" sz="2200" dirty="0" smtClean="0"/>
              <a:t>and  foster </a:t>
            </a:r>
            <a:r>
              <a:rPr lang="en-US" sz="2200" dirty="0"/>
              <a:t>the availability of highly qualified institutions </a:t>
            </a:r>
            <a:r>
              <a:rPr lang="en-US" sz="2200" dirty="0" smtClean="0"/>
              <a:t>(as Laboratories</a:t>
            </a:r>
            <a:r>
              <a:rPr lang="en-US" sz="2200" dirty="0"/>
              <a:t>, Certification and Accreditation Bodies) </a:t>
            </a:r>
            <a:endParaRPr lang="en-US" sz="2200" dirty="0" smtClean="0"/>
          </a:p>
          <a:p>
            <a:pPr marL="0" indent="0">
              <a:lnSpc>
                <a:spcPct val="120000"/>
              </a:lnSpc>
              <a:spcAft>
                <a:spcPts val="600"/>
              </a:spcAft>
              <a:buNone/>
            </a:pPr>
            <a:r>
              <a:rPr lang="en-US" sz="2200" dirty="0" smtClean="0"/>
              <a:t>In an overall analysis, the Assessment Studies contributes to:</a:t>
            </a:r>
          </a:p>
          <a:p>
            <a:pPr lvl="1">
              <a:lnSpc>
                <a:spcPct val="120000"/>
              </a:lnSpc>
              <a:spcAft>
                <a:spcPts val="600"/>
              </a:spcAft>
              <a:buFont typeface="Wingdings" panose="05000000000000000000" pitchFamily="2" charset="2"/>
              <a:buChar char="§"/>
            </a:pPr>
            <a:r>
              <a:rPr lang="en-US" sz="2400" dirty="0" smtClean="0">
                <a:solidFill>
                  <a:schemeClr val="tx2"/>
                </a:solidFill>
              </a:rPr>
              <a:t>Bridging </a:t>
            </a:r>
            <a:r>
              <a:rPr lang="en-US" sz="2400" dirty="0">
                <a:solidFill>
                  <a:schemeClr val="tx2"/>
                </a:solidFill>
              </a:rPr>
              <a:t>the Standardization Gap</a:t>
            </a:r>
            <a:r>
              <a:rPr lang="en-US" sz="2400" dirty="0" smtClean="0"/>
              <a:t>,</a:t>
            </a:r>
          </a:p>
          <a:p>
            <a:pPr lvl="1">
              <a:lnSpc>
                <a:spcPct val="120000"/>
              </a:lnSpc>
              <a:spcAft>
                <a:spcPts val="600"/>
              </a:spcAft>
              <a:buFont typeface="Wingdings" panose="05000000000000000000" pitchFamily="2" charset="2"/>
              <a:buChar char="§"/>
            </a:pPr>
            <a:r>
              <a:rPr lang="en-US" sz="2400" dirty="0" smtClean="0"/>
              <a:t>reducing </a:t>
            </a:r>
            <a:r>
              <a:rPr lang="en-US" sz="2400" dirty="0"/>
              <a:t>the </a:t>
            </a:r>
            <a:r>
              <a:rPr lang="en-US" sz="2400" dirty="0">
                <a:solidFill>
                  <a:schemeClr val="tx2"/>
                </a:solidFill>
              </a:rPr>
              <a:t>Digital </a:t>
            </a:r>
            <a:r>
              <a:rPr lang="en-US" sz="2400" dirty="0" smtClean="0">
                <a:solidFill>
                  <a:schemeClr val="tx2"/>
                </a:solidFill>
              </a:rPr>
              <a:t>Divide, </a:t>
            </a:r>
            <a:r>
              <a:rPr lang="en-US" sz="2400" dirty="0" smtClean="0"/>
              <a:t>and</a:t>
            </a:r>
          </a:p>
          <a:p>
            <a:pPr lvl="1">
              <a:lnSpc>
                <a:spcPct val="120000"/>
              </a:lnSpc>
              <a:spcAft>
                <a:spcPts val="600"/>
              </a:spcAft>
              <a:buFont typeface="Wingdings" panose="05000000000000000000" pitchFamily="2" charset="2"/>
              <a:buChar char="§"/>
            </a:pPr>
            <a:r>
              <a:rPr lang="en-US" sz="2400" dirty="0" smtClean="0"/>
              <a:t>as </a:t>
            </a:r>
            <a:r>
              <a:rPr lang="en-US" sz="2400" dirty="0"/>
              <a:t>is inherent to ICT technologies development, </a:t>
            </a:r>
            <a:r>
              <a:rPr lang="en-US" sz="2400" dirty="0" smtClean="0">
                <a:solidFill>
                  <a:schemeClr val="tx2"/>
                </a:solidFill>
              </a:rPr>
              <a:t>strengthens </a:t>
            </a:r>
            <a:r>
              <a:rPr lang="en-US" sz="2400" dirty="0">
                <a:solidFill>
                  <a:schemeClr val="tx2"/>
                </a:solidFill>
              </a:rPr>
              <a:t>business environment for global players</a:t>
            </a:r>
            <a:r>
              <a:rPr lang="en-US" sz="2400" dirty="0" smtClean="0"/>
              <a:t>.</a:t>
            </a:r>
            <a:endParaRPr lang="en-US" sz="1800" dirty="0"/>
          </a:p>
        </p:txBody>
      </p:sp>
    </p:spTree>
    <p:extLst>
      <p:ext uri="{BB962C8B-B14F-4D97-AF65-F5344CB8AC3E}">
        <p14:creationId xmlns:p14="http://schemas.microsoft.com/office/powerpoint/2010/main" val="1510952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7024066" cy="584775"/>
          </a:xfrm>
        </p:spPr>
        <p:txBody>
          <a:bodyPr/>
          <a:lstStyle/>
          <a:p>
            <a:pPr algn="l"/>
            <a:r>
              <a:rPr lang="en-US" sz="3200" dirty="0" smtClean="0"/>
              <a:t>C&amp;I Programme</a:t>
            </a:r>
            <a:endParaRPr lang="en-US" sz="3200" dirty="0"/>
          </a:p>
        </p:txBody>
      </p:sp>
      <p:sp>
        <p:nvSpPr>
          <p:cNvPr id="3" name="Content Placeholder 2"/>
          <p:cNvSpPr>
            <a:spLocks noGrp="1"/>
          </p:cNvSpPr>
          <p:nvPr>
            <p:ph idx="1"/>
          </p:nvPr>
        </p:nvSpPr>
        <p:spPr>
          <a:xfrm>
            <a:off x="251520" y="755853"/>
            <a:ext cx="8640959" cy="3816350"/>
          </a:xfrm>
        </p:spPr>
        <p:txBody>
          <a:bodyPr>
            <a:normAutofit/>
          </a:bodyPr>
          <a:lstStyle/>
          <a:p>
            <a:r>
              <a:rPr lang="en-US" dirty="0" smtClean="0"/>
              <a:t>To tackle different obstacles to the achievement of conformity and interoperability, expressed by member states in ITU`s Decisions.</a:t>
            </a:r>
            <a:endParaRPr lang="en-US" dirty="0"/>
          </a:p>
        </p:txBody>
      </p:sp>
      <p:pic>
        <p:nvPicPr>
          <p:cNvPr id="4" name="Picture 1" descr="C:\Documents and Settings\tarif\Local Settings\Temporary Internet Files\Content.Outlook\CEAXITGN\Interop_logo (2).gif"/>
          <p:cNvPicPr>
            <a:picLocks noChangeAspect="1" noChangeArrowheads="1"/>
          </p:cNvPicPr>
          <p:nvPr/>
        </p:nvPicPr>
        <p:blipFill>
          <a:blip r:embed="rId3" cstate="print">
            <a:clrChange>
              <a:clrFrom>
                <a:srgbClr val="000000">
                  <a:alpha val="0"/>
                </a:srgbClr>
              </a:clrFrom>
              <a:clrTo>
                <a:srgbClr val="000000">
                  <a:alpha val="0"/>
                </a:srgbClr>
              </a:clrTo>
            </a:clrChange>
          </a:blip>
          <a:srcRect b="17868"/>
          <a:stretch>
            <a:fillRect/>
          </a:stretch>
        </p:blipFill>
        <p:spPr bwMode="auto">
          <a:xfrm>
            <a:off x="3763553" y="3038034"/>
            <a:ext cx="2255022" cy="1939984"/>
          </a:xfrm>
          <a:prstGeom prst="rect">
            <a:avLst/>
          </a:prstGeom>
          <a:noFill/>
          <a:ln w="9525">
            <a:noFill/>
            <a:miter lim="800000"/>
            <a:headEnd/>
            <a:tailEnd/>
          </a:ln>
          <a:effectLst>
            <a:outerShdw blurRad="50800" dist="50800" dir="5400000" algn="ctr" rotWithShape="0">
              <a:srgbClr val="000000"/>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728" y="3305098"/>
            <a:ext cx="2113699" cy="1405856"/>
          </a:xfrm>
          <a:prstGeom prst="rect">
            <a:avLst/>
          </a:prstGeom>
          <a:effectLst>
            <a:innerShdw blurRad="63500" dist="50800" dir="2700000">
              <a:prstClr val="black">
                <a:alpha val="50000"/>
              </a:prstClr>
            </a:innerShdw>
          </a:effectLst>
        </p:spPr>
      </p:pic>
      <p:sp>
        <p:nvSpPr>
          <p:cNvPr id="8" name="TextBox 7"/>
          <p:cNvSpPr txBox="1"/>
          <p:nvPr/>
        </p:nvSpPr>
        <p:spPr>
          <a:xfrm>
            <a:off x="6338558" y="5013195"/>
            <a:ext cx="1822037" cy="369332"/>
          </a:xfrm>
          <a:prstGeom prst="rect">
            <a:avLst/>
          </a:prstGeom>
          <a:noFill/>
        </p:spPr>
        <p:txBody>
          <a:bodyPr wrap="none" rtlCol="0">
            <a:spAutoFit/>
          </a:bodyPr>
          <a:lstStyle/>
          <a:p>
            <a:r>
              <a:rPr lang="en-US" dirty="0" smtClean="0"/>
              <a:t>C&amp;I Task Force </a:t>
            </a:r>
            <a:endParaRPr lang="en-US" dirty="0"/>
          </a:p>
        </p:txBody>
      </p:sp>
      <p:pic>
        <p:nvPicPr>
          <p:cNvPr id="1026" name="Picture 2" descr="http://www.itu.int/en/ITU-D/Projects/PublishingImages/projects_opportuniti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846" y="3161030"/>
            <a:ext cx="2378981" cy="15859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49909" y="5108318"/>
            <a:ext cx="2133918" cy="369332"/>
          </a:xfrm>
          <a:prstGeom prst="rect">
            <a:avLst/>
          </a:prstGeom>
          <a:noFill/>
        </p:spPr>
        <p:txBody>
          <a:bodyPr wrap="none" rtlCol="0">
            <a:spAutoFit/>
          </a:bodyPr>
          <a:lstStyle/>
          <a:p>
            <a:r>
              <a:rPr lang="en-US" dirty="0" smtClean="0"/>
              <a:t>Regional Presence</a:t>
            </a:r>
            <a:endParaRPr lang="en-US" dirty="0"/>
          </a:p>
        </p:txBody>
      </p:sp>
    </p:spTree>
    <p:extLst>
      <p:ext uri="{BB962C8B-B14F-4D97-AF65-F5344CB8AC3E}">
        <p14:creationId xmlns:p14="http://schemas.microsoft.com/office/powerpoint/2010/main" val="1470544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7560840" cy="908720"/>
          </a:xfrm>
        </p:spPr>
        <p:txBody>
          <a:bodyPr/>
          <a:lstStyle/>
          <a:p>
            <a:pPr algn="l"/>
            <a:r>
              <a:rPr lang="en-US" sz="3200" dirty="0"/>
              <a:t>C&amp;I Activities planned for 2016</a:t>
            </a:r>
          </a:p>
        </p:txBody>
      </p:sp>
      <p:sp>
        <p:nvSpPr>
          <p:cNvPr id="3" name="Content Placeholder 2"/>
          <p:cNvSpPr>
            <a:spLocks noGrp="1"/>
          </p:cNvSpPr>
          <p:nvPr>
            <p:ph idx="1"/>
          </p:nvPr>
        </p:nvSpPr>
        <p:spPr>
          <a:xfrm>
            <a:off x="395536" y="836712"/>
            <a:ext cx="8060432" cy="6021288"/>
          </a:xfrm>
        </p:spPr>
        <p:txBody>
          <a:bodyPr>
            <a:normAutofit fontScale="32500" lnSpcReduction="20000"/>
          </a:bodyPr>
          <a:lstStyle/>
          <a:p>
            <a:r>
              <a:rPr lang="en-US" sz="5800" b="1" dirty="0">
                <a:solidFill>
                  <a:srgbClr val="0070C0"/>
                </a:solidFill>
              </a:rPr>
              <a:t>Assessment </a:t>
            </a:r>
            <a:r>
              <a:rPr lang="en-US" sz="5800" b="1" dirty="0" smtClean="0">
                <a:solidFill>
                  <a:srgbClr val="0070C0"/>
                </a:solidFill>
              </a:rPr>
              <a:t>Studies:</a:t>
            </a:r>
          </a:p>
          <a:p>
            <a:pPr marL="0" indent="0">
              <a:buNone/>
            </a:pPr>
            <a:r>
              <a:rPr lang="en-US" sz="5800" dirty="0"/>
              <a:t> </a:t>
            </a:r>
            <a:r>
              <a:rPr lang="en-US" sz="5800" dirty="0" smtClean="0"/>
              <a:t>  a) Follow Up for Maghreb, SADC, EAC, Central America,</a:t>
            </a:r>
          </a:p>
          <a:p>
            <a:pPr marL="0" indent="0">
              <a:buNone/>
            </a:pPr>
            <a:r>
              <a:rPr lang="en-US" sz="5800" dirty="0"/>
              <a:t> </a:t>
            </a:r>
            <a:r>
              <a:rPr lang="en-US" sz="5800" dirty="0" smtClean="0"/>
              <a:t>      </a:t>
            </a:r>
            <a:r>
              <a:rPr lang="en-US" sz="5800" dirty="0"/>
              <a:t>Caribbean: </a:t>
            </a:r>
            <a:r>
              <a:rPr lang="en-US" sz="5800" dirty="0" smtClean="0"/>
              <a:t> ITU </a:t>
            </a:r>
            <a:r>
              <a:rPr lang="en-US" sz="5800" dirty="0"/>
              <a:t>assistance on </a:t>
            </a:r>
            <a:r>
              <a:rPr lang="en-US" sz="5800" dirty="0" smtClean="0"/>
              <a:t>establishing national</a:t>
            </a:r>
          </a:p>
          <a:p>
            <a:pPr marL="0" indent="0">
              <a:buNone/>
            </a:pPr>
            <a:r>
              <a:rPr lang="en-US" sz="5800" dirty="0"/>
              <a:t> </a:t>
            </a:r>
            <a:r>
              <a:rPr lang="en-US" sz="5800" dirty="0" smtClean="0"/>
              <a:t>      laboratories/regional Laboratories </a:t>
            </a:r>
            <a:r>
              <a:rPr lang="en-US" sz="5800" dirty="0"/>
              <a:t>and/or MRAs</a:t>
            </a:r>
            <a:endParaRPr lang="en-US" sz="5800" dirty="0" smtClean="0"/>
          </a:p>
          <a:p>
            <a:pPr marL="0" indent="0">
              <a:buNone/>
            </a:pPr>
            <a:r>
              <a:rPr lang="en-US" sz="5800" dirty="0" smtClean="0"/>
              <a:t>   b) New C&amp;I Assessment Study for Central Africa</a:t>
            </a:r>
          </a:p>
          <a:p>
            <a:pPr marL="0" indent="0">
              <a:buNone/>
            </a:pPr>
            <a:endParaRPr lang="en-US" sz="5800" dirty="0"/>
          </a:p>
          <a:p>
            <a:r>
              <a:rPr lang="en-US" sz="5800" b="1" dirty="0">
                <a:solidFill>
                  <a:srgbClr val="0070C0"/>
                </a:solidFill>
              </a:rPr>
              <a:t>Direct country assistance:  </a:t>
            </a:r>
            <a:r>
              <a:rPr lang="en-US" sz="5800" dirty="0"/>
              <a:t>Specific training on </a:t>
            </a:r>
            <a:r>
              <a:rPr lang="en-US" sz="5800" dirty="0" smtClean="0"/>
              <a:t>C&amp;I such </a:t>
            </a:r>
            <a:r>
              <a:rPr lang="en-US" sz="5800" dirty="0"/>
              <a:t>as </a:t>
            </a:r>
            <a:r>
              <a:rPr lang="en-US" sz="5800" dirty="0" smtClean="0"/>
              <a:t>Market </a:t>
            </a:r>
            <a:r>
              <a:rPr lang="en-US" sz="5800" dirty="0"/>
              <a:t>S</a:t>
            </a:r>
            <a:r>
              <a:rPr lang="en-US" sz="5800" dirty="0" smtClean="0"/>
              <a:t>urveillance, Analysis of Certificates and documentations for Homologation Procedures; </a:t>
            </a:r>
            <a:r>
              <a:rPr lang="en-US" sz="5800" dirty="0"/>
              <a:t>b) </a:t>
            </a:r>
            <a:r>
              <a:rPr lang="en-US" sz="5800" dirty="0" smtClean="0"/>
              <a:t>Regulatory issue for revision/establishment  of National C&amp;I regimes; ICT </a:t>
            </a:r>
            <a:r>
              <a:rPr lang="en-US" sz="5800" dirty="0"/>
              <a:t>standards for type </a:t>
            </a:r>
            <a:r>
              <a:rPr lang="en-US" sz="5800" dirty="0" smtClean="0"/>
              <a:t>approval; implementing </a:t>
            </a:r>
            <a:r>
              <a:rPr lang="en-US" sz="5800" dirty="0"/>
              <a:t>technical collaboration or MRAs with other countries; </a:t>
            </a:r>
            <a:r>
              <a:rPr lang="en-US" sz="5800" dirty="0" smtClean="0"/>
              <a:t>Feasibility Studies for building C&amp;I laboratories.</a:t>
            </a:r>
            <a:endParaRPr lang="en-US" sz="5800" dirty="0"/>
          </a:p>
          <a:p>
            <a:endParaRPr lang="en-US" sz="5800" dirty="0"/>
          </a:p>
          <a:p>
            <a:r>
              <a:rPr lang="en-US" sz="5800" b="1" dirty="0">
                <a:solidFill>
                  <a:srgbClr val="0070C0"/>
                </a:solidFill>
              </a:rPr>
              <a:t>Training on C&amp;I </a:t>
            </a:r>
            <a:r>
              <a:rPr lang="en-US" sz="5800" dirty="0" smtClean="0"/>
              <a:t>(ASP, ARB, AFR, CIS):  </a:t>
            </a:r>
            <a:r>
              <a:rPr lang="en-US" sz="5800" dirty="0"/>
              <a:t>1. C&amp;I Regimes: Market </a:t>
            </a:r>
            <a:r>
              <a:rPr lang="en-US" sz="5800" dirty="0" smtClean="0"/>
              <a:t>surveillance, Analysis of Certificates and documentation for Homologation Procedures,    </a:t>
            </a:r>
            <a:r>
              <a:rPr lang="en-US" sz="5800" dirty="0"/>
              <a:t>best practices for developing countries; 2. C&amp;I testing domains: Mobile </a:t>
            </a:r>
            <a:r>
              <a:rPr lang="en-US" sz="5800" dirty="0" smtClean="0"/>
              <a:t>terminals, wireless technologies </a:t>
            </a:r>
            <a:r>
              <a:rPr lang="en-US" sz="5800" dirty="0"/>
              <a:t>and broadband.</a:t>
            </a:r>
          </a:p>
          <a:p>
            <a:endParaRPr lang="en-US" sz="5800" dirty="0"/>
          </a:p>
          <a:p>
            <a:endParaRPr lang="en-US" sz="5800" dirty="0"/>
          </a:p>
          <a:p>
            <a:pPr marL="0" indent="0">
              <a:buNone/>
            </a:pPr>
            <a:r>
              <a:rPr lang="en-US" sz="5800" dirty="0"/>
              <a:t>  </a:t>
            </a:r>
            <a:r>
              <a:rPr lang="en-US" sz="5800" dirty="0" smtClean="0"/>
              <a:t> </a:t>
            </a:r>
            <a:endParaRPr lang="en-US" sz="5800"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09827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3831167"/>
          </a:xfrm>
        </p:spPr>
        <p:txBody>
          <a:bodyPr>
            <a:normAutofit fontScale="92500" lnSpcReduction="20000"/>
          </a:bodyPr>
          <a:lstStyle/>
          <a:p>
            <a:r>
              <a:rPr lang="en-US" dirty="0" err="1"/>
              <a:t>Analysing</a:t>
            </a:r>
            <a:r>
              <a:rPr lang="en-US" dirty="0"/>
              <a:t> the status of resources in the regions</a:t>
            </a:r>
          </a:p>
          <a:p>
            <a:r>
              <a:rPr lang="en-US" dirty="0" smtClean="0"/>
              <a:t>Finding </a:t>
            </a:r>
            <a:r>
              <a:rPr lang="en-US" dirty="0"/>
              <a:t>regional agreements about possible locations for resources/ MRAs and testing capabilities: establishing Forums of Experts at </a:t>
            </a:r>
            <a:r>
              <a:rPr lang="en-US" dirty="0" err="1"/>
              <a:t>Subregional</a:t>
            </a:r>
            <a:r>
              <a:rPr lang="en-US" dirty="0"/>
              <a:t> Level</a:t>
            </a:r>
          </a:p>
          <a:p>
            <a:r>
              <a:rPr lang="en-US" dirty="0" smtClean="0"/>
              <a:t>Participation </a:t>
            </a:r>
            <a:r>
              <a:rPr lang="en-US" dirty="0"/>
              <a:t>in Capacity Building activities, accreditation and certification</a:t>
            </a:r>
          </a:p>
          <a:p>
            <a:r>
              <a:rPr lang="en-US" dirty="0" smtClean="0"/>
              <a:t>Participation </a:t>
            </a:r>
            <a:r>
              <a:rPr lang="en-US" dirty="0"/>
              <a:t>in the creation of a common C&amp;I regime: MRAs and  regional test laboratories</a:t>
            </a:r>
          </a:p>
          <a:p>
            <a:endParaRPr lang="en-US" dirty="0"/>
          </a:p>
        </p:txBody>
      </p:sp>
      <p:sp>
        <p:nvSpPr>
          <p:cNvPr id="4" name="Título 1"/>
          <p:cNvSpPr>
            <a:spLocks noGrp="1"/>
          </p:cNvSpPr>
          <p:nvPr>
            <p:ph type="title"/>
          </p:nvPr>
        </p:nvSpPr>
        <p:spPr>
          <a:xfrm>
            <a:off x="457200" y="-99392"/>
            <a:ext cx="8147248" cy="593685"/>
          </a:xfrm>
        </p:spPr>
        <p:txBody>
          <a:bodyPr>
            <a:normAutofit fontScale="90000"/>
          </a:bodyPr>
          <a:lstStyle/>
          <a:p>
            <a:pPr algn="l"/>
            <a:r>
              <a:rPr lang="pt-BR" sz="3600" b="1" dirty="0" smtClean="0">
                <a:solidFill>
                  <a:schemeClr val="tx2">
                    <a:lumMod val="75000"/>
                  </a:schemeClr>
                </a:solidFill>
                <a:latin typeface="Verdana" pitchFamily="34" charset="0"/>
              </a:rPr>
              <a:t> </a:t>
            </a:r>
            <a:r>
              <a:rPr lang="pt-BR" sz="3600" dirty="0"/>
              <a:t>ITU Cooperation</a:t>
            </a:r>
          </a:p>
        </p:txBody>
      </p:sp>
    </p:spTree>
    <p:extLst>
      <p:ext uri="{BB962C8B-B14F-4D97-AF65-F5344CB8AC3E}">
        <p14:creationId xmlns:p14="http://schemas.microsoft.com/office/powerpoint/2010/main" val="2903919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7664" y="2708920"/>
            <a:ext cx="6229350" cy="900230"/>
          </a:xfrm>
          <a:prstGeom prst="rect">
            <a:avLst/>
          </a:prstGeom>
        </p:spPr>
        <p:txBody>
          <a:bodyPr vert="horz" lIns="68580" tIns="34290" rIns="68580" bIns="3429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en-US" sz="4050" b="0" i="0" dirty="0">
                <a:solidFill>
                  <a:srgbClr val="0070C0"/>
                </a:solidFill>
                <a:effectLst>
                  <a:outerShdw blurRad="38100" dist="38100" dir="2700000" algn="tl">
                    <a:srgbClr val="C0C0C0"/>
                  </a:outerShdw>
                </a:effectLst>
                <a:cs typeface="Arial" charset="0"/>
              </a:rPr>
              <a:t>ITU : I T</a:t>
            </a:r>
            <a:r>
              <a:rPr lang="en-US" sz="4050" b="0" i="0" dirty="0">
                <a:solidFill>
                  <a:prstClr val="black"/>
                </a:solidFill>
                <a:effectLst>
                  <a:outerShdw blurRad="38100" dist="38100" dir="2700000" algn="tl">
                    <a:srgbClr val="C0C0C0"/>
                  </a:outerShdw>
                </a:effectLst>
                <a:cs typeface="Arial" charset="0"/>
              </a:rPr>
              <a:t>hank</a:t>
            </a:r>
            <a:r>
              <a:rPr lang="en-US" sz="4050" b="0" i="0" dirty="0">
                <a:solidFill>
                  <a:srgbClr val="0070C0"/>
                </a:solidFill>
                <a:effectLst>
                  <a:outerShdw blurRad="38100" dist="38100" dir="2700000" algn="tl">
                    <a:srgbClr val="C0C0C0"/>
                  </a:outerShdw>
                </a:effectLst>
                <a:cs typeface="Arial" charset="0"/>
              </a:rPr>
              <a:t> U</a:t>
            </a:r>
            <a:endParaRPr lang="fa-IR" sz="4050" b="0" i="0" dirty="0">
              <a:solidFill>
                <a:srgbClr val="0070C0"/>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412326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416824" cy="764703"/>
          </a:xfrm>
        </p:spPr>
        <p:txBody>
          <a:bodyPr/>
          <a:lstStyle/>
          <a:p>
            <a:pPr algn="l"/>
            <a:r>
              <a:rPr lang="en-US" sz="3000" dirty="0" smtClean="0"/>
              <a:t>Conformity Assessment benefits</a:t>
            </a:r>
            <a:endParaRPr lang="en-US" sz="3000" dirty="0"/>
          </a:p>
        </p:txBody>
      </p:sp>
      <p:sp>
        <p:nvSpPr>
          <p:cNvPr id="3" name="Content Placeholder 2"/>
          <p:cNvSpPr>
            <a:spLocks noGrp="1"/>
          </p:cNvSpPr>
          <p:nvPr>
            <p:ph idx="1"/>
          </p:nvPr>
        </p:nvSpPr>
        <p:spPr>
          <a:xfrm>
            <a:off x="251520" y="836712"/>
            <a:ext cx="8424937" cy="4896569"/>
          </a:xfrm>
        </p:spPr>
        <p:txBody>
          <a:bodyPr>
            <a:noAutofit/>
          </a:bodyPr>
          <a:lstStyle/>
          <a:p>
            <a:pPr>
              <a:lnSpc>
                <a:spcPct val="120000"/>
              </a:lnSpc>
            </a:pPr>
            <a:r>
              <a:rPr lang="en-US" sz="2300" dirty="0"/>
              <a:t>Conformity assessment builds consumers’ trust and confidence in tested products and consequently strengthens business environment and, thanks to interoperability, the economy benefits from business </a:t>
            </a:r>
            <a:r>
              <a:rPr lang="en-US" sz="2300" dirty="0">
                <a:solidFill>
                  <a:schemeClr val="tx2"/>
                </a:solidFill>
              </a:rPr>
              <a:t>stability, scalability and cost reduction of systems, equipment and tariffs</a:t>
            </a:r>
            <a:r>
              <a:rPr lang="en-US" sz="2300" dirty="0" smtClean="0"/>
              <a:t>.</a:t>
            </a:r>
            <a:endParaRPr lang="en-US" sz="2300" dirty="0"/>
          </a:p>
          <a:p>
            <a:pPr>
              <a:lnSpc>
                <a:spcPct val="120000"/>
              </a:lnSpc>
            </a:pPr>
            <a:r>
              <a:rPr lang="en-US" sz="2300" dirty="0"/>
              <a:t>While economically Conformance and Interoperability (C&amp;I) </a:t>
            </a:r>
            <a:r>
              <a:rPr lang="en-US" sz="2300" dirty="0">
                <a:solidFill>
                  <a:schemeClr val="tx2"/>
                </a:solidFill>
              </a:rPr>
              <a:t>increase</a:t>
            </a:r>
            <a:r>
              <a:rPr lang="en-US" sz="2300" dirty="0"/>
              <a:t> market opportunities, encourage trade and technology transfer and contribute to the removal of technical barriers, they socially help spreading ICT services </a:t>
            </a:r>
            <a:r>
              <a:rPr lang="en-US" sz="2300" dirty="0">
                <a:solidFill>
                  <a:schemeClr val="tx2"/>
                </a:solidFill>
              </a:rPr>
              <a:t>availability and affordability </a:t>
            </a:r>
            <a:r>
              <a:rPr lang="en-US" sz="2300" dirty="0"/>
              <a:t>to all people at a good level of quality</a:t>
            </a:r>
            <a:r>
              <a:rPr lang="en-US" sz="2300" dirty="0" smtClean="0"/>
              <a:t>.</a:t>
            </a:r>
            <a:endParaRPr lang="en-US" sz="2300" dirty="0"/>
          </a:p>
        </p:txBody>
      </p:sp>
    </p:spTree>
    <p:extLst>
      <p:ext uri="{BB962C8B-B14F-4D97-AF65-F5344CB8AC3E}">
        <p14:creationId xmlns:p14="http://schemas.microsoft.com/office/powerpoint/2010/main" val="2873438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4544" y="-387424"/>
            <a:ext cx="8927976" cy="1143000"/>
          </a:xfrm>
        </p:spPr>
        <p:txBody>
          <a:bodyPr>
            <a:noAutofit/>
          </a:bodyPr>
          <a:lstStyle/>
          <a:p>
            <a:pPr algn="l"/>
            <a:r>
              <a:rPr lang="en-US" sz="3000" dirty="0"/>
              <a:t>ITU’s Decisions – C&amp;I Action Plan</a:t>
            </a:r>
            <a:endParaRPr lang="en-CA" sz="3000" dirty="0"/>
          </a:p>
        </p:txBody>
      </p:sp>
      <p:sp>
        <p:nvSpPr>
          <p:cNvPr id="12291" name="Content Placeholder 2"/>
          <p:cNvSpPr>
            <a:spLocks noGrp="1"/>
          </p:cNvSpPr>
          <p:nvPr>
            <p:ph idx="1"/>
          </p:nvPr>
        </p:nvSpPr>
        <p:spPr>
          <a:xfrm>
            <a:off x="467544" y="1052736"/>
            <a:ext cx="8208912" cy="4752528"/>
          </a:xfrm>
          <a:noFill/>
          <a:ln>
            <a:noFill/>
          </a:ln>
          <a:scene3d>
            <a:camera prst="orthographicFront"/>
            <a:lightRig rig="threePt" dir="t"/>
          </a:scene3d>
          <a:sp3d>
            <a:bevelT w="165100" prst="coolSlant"/>
          </a:sp3d>
        </p:spPr>
        <p:txBody>
          <a:bodyPr>
            <a:noAutofit/>
          </a:bodyPr>
          <a:lstStyle/>
          <a:p>
            <a:r>
              <a:rPr lang="en-US" sz="2400" b="1" dirty="0">
                <a:solidFill>
                  <a:srgbClr val="0070C0"/>
                </a:solidFill>
              </a:rPr>
              <a:t>Resolution 177 </a:t>
            </a:r>
            <a:r>
              <a:rPr lang="en-US" sz="2400" dirty="0">
                <a:solidFill>
                  <a:srgbClr val="002060"/>
                </a:solidFill>
              </a:rPr>
              <a:t>ITU Plenipotentiary Conference </a:t>
            </a:r>
          </a:p>
          <a:p>
            <a:pPr>
              <a:buNone/>
            </a:pPr>
            <a:r>
              <a:rPr lang="en-US" sz="2400" dirty="0">
                <a:solidFill>
                  <a:srgbClr val="002060"/>
                </a:solidFill>
              </a:rPr>
              <a:t>	(</a:t>
            </a:r>
            <a:r>
              <a:rPr lang="en-US" sz="2400" dirty="0" smtClean="0">
                <a:solidFill>
                  <a:srgbClr val="002060"/>
                </a:solidFill>
              </a:rPr>
              <a:t>PP-14)</a:t>
            </a:r>
            <a:endParaRPr lang="en-US" sz="2400" b="1" dirty="0">
              <a:solidFill>
                <a:srgbClr val="0070C0"/>
              </a:solidFill>
            </a:endParaRPr>
          </a:p>
          <a:p>
            <a:pPr>
              <a:spcBef>
                <a:spcPts val="600"/>
              </a:spcBef>
            </a:pPr>
            <a:r>
              <a:rPr lang="en-US" sz="2400" b="1" dirty="0">
                <a:solidFill>
                  <a:srgbClr val="0070C0"/>
                </a:solidFill>
              </a:rPr>
              <a:t>Resolution 47 </a:t>
            </a:r>
            <a:r>
              <a:rPr lang="en-US" sz="2400" dirty="0">
                <a:solidFill>
                  <a:srgbClr val="002060"/>
                </a:solidFill>
              </a:rPr>
              <a:t>ITU World Telecommunication Development Conference (</a:t>
            </a:r>
            <a:r>
              <a:rPr lang="en-US" sz="2400" dirty="0" smtClean="0">
                <a:solidFill>
                  <a:srgbClr val="002060"/>
                </a:solidFill>
              </a:rPr>
              <a:t>WTDC-10,  rev. WTDC-14)</a:t>
            </a:r>
            <a:endParaRPr lang="en-US" sz="2400" b="1" dirty="0">
              <a:solidFill>
                <a:srgbClr val="0070C0"/>
              </a:solidFill>
            </a:endParaRPr>
          </a:p>
          <a:p>
            <a:pPr>
              <a:spcBef>
                <a:spcPts val="600"/>
              </a:spcBef>
            </a:pPr>
            <a:r>
              <a:rPr lang="en-US" sz="2400" b="1" dirty="0" smtClean="0">
                <a:solidFill>
                  <a:srgbClr val="0070C0"/>
                </a:solidFill>
              </a:rPr>
              <a:t>Resolution 76 </a:t>
            </a:r>
            <a:r>
              <a:rPr lang="en-US" sz="2400" dirty="0">
                <a:solidFill>
                  <a:srgbClr val="002060"/>
                </a:solidFill>
              </a:rPr>
              <a:t>ITU World Telecommunication Standardization Assembly </a:t>
            </a:r>
            <a:r>
              <a:rPr lang="en-US" sz="2400" dirty="0" smtClean="0">
                <a:solidFill>
                  <a:srgbClr val="002060"/>
                </a:solidFill>
              </a:rPr>
              <a:t>(WTSA-08 rev. WTSA-12)</a:t>
            </a:r>
            <a:endParaRPr lang="en-US" sz="2400" b="1" dirty="0">
              <a:solidFill>
                <a:srgbClr val="0070C0"/>
              </a:solidFill>
            </a:endParaRPr>
          </a:p>
          <a:p>
            <a:r>
              <a:rPr lang="en-US" sz="2400" b="1" dirty="0" smtClean="0">
                <a:solidFill>
                  <a:srgbClr val="0070C0"/>
                </a:solidFill>
              </a:rPr>
              <a:t>Resolution 62 </a:t>
            </a:r>
            <a:r>
              <a:rPr lang="en-US" sz="2400" dirty="0">
                <a:solidFill>
                  <a:srgbClr val="002060"/>
                </a:solidFill>
              </a:rPr>
              <a:t>Radiocommunication Assembly </a:t>
            </a:r>
            <a:r>
              <a:rPr lang="en-US" sz="2400" dirty="0" smtClean="0">
                <a:solidFill>
                  <a:srgbClr val="002060"/>
                </a:solidFill>
              </a:rPr>
              <a:t>(RA-2012)</a:t>
            </a:r>
            <a:endParaRPr lang="en-US" sz="2400" b="1" dirty="0" smtClean="0">
              <a:solidFill>
                <a:srgbClr val="0070C0"/>
              </a:solidFill>
            </a:endParaRPr>
          </a:p>
          <a:p>
            <a:r>
              <a:rPr lang="en-US" sz="2400" b="1" dirty="0" smtClean="0">
                <a:solidFill>
                  <a:srgbClr val="0070C0"/>
                </a:solidFill>
              </a:rPr>
              <a:t>ITU Council Decisions  </a:t>
            </a:r>
            <a:r>
              <a:rPr lang="en-US" sz="2400" dirty="0">
                <a:solidFill>
                  <a:srgbClr val="002060"/>
                </a:solidFill>
              </a:rPr>
              <a:t>(2009, 2010, </a:t>
            </a:r>
            <a:r>
              <a:rPr lang="en-US" sz="2400" dirty="0" smtClean="0">
                <a:solidFill>
                  <a:srgbClr val="002060"/>
                </a:solidFill>
              </a:rPr>
              <a:t>2011,2012</a:t>
            </a:r>
            <a:r>
              <a:rPr lang="en-US" sz="2400" dirty="0">
                <a:solidFill>
                  <a:srgbClr val="002060"/>
                </a:solidFill>
              </a:rPr>
              <a:t>, </a:t>
            </a:r>
            <a:r>
              <a:rPr lang="en-US" sz="2400" dirty="0" smtClean="0">
                <a:solidFill>
                  <a:srgbClr val="002060"/>
                </a:solidFill>
              </a:rPr>
              <a:t>2013, 2014, 2015)</a:t>
            </a:r>
            <a:endParaRPr lang="en-CA" sz="2400" dirty="0">
              <a:solidFill>
                <a:srgbClr val="002060"/>
              </a:solidFill>
            </a:endParaRPr>
          </a:p>
        </p:txBody>
      </p:sp>
    </p:spTree>
    <p:extLst>
      <p:ext uri="{BB962C8B-B14F-4D97-AF65-F5344CB8AC3E}">
        <p14:creationId xmlns:p14="http://schemas.microsoft.com/office/powerpoint/2010/main" val="505369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27669" y="-27384"/>
            <a:ext cx="8132763" cy="584775"/>
          </a:xfrm>
        </p:spPr>
        <p:txBody>
          <a:bodyPr/>
          <a:lstStyle/>
          <a:p>
            <a:pPr algn="l" eaLnBrk="1" hangingPunct="1"/>
            <a:r>
              <a:rPr lang="en-US" sz="3000" dirty="0" smtClean="0"/>
              <a:t>The </a:t>
            </a:r>
            <a:r>
              <a:rPr lang="en-US" sz="3000" dirty="0"/>
              <a:t>ITU 4 </a:t>
            </a:r>
            <a:r>
              <a:rPr lang="en-US" sz="3000" dirty="0" smtClean="0"/>
              <a:t>Pillars</a:t>
            </a:r>
            <a:endParaRPr lang="en-CA" sz="3000" dirty="0"/>
          </a:p>
        </p:txBody>
      </p:sp>
      <p:graphicFrame>
        <p:nvGraphicFramePr>
          <p:cNvPr id="2" name="Diagram 1"/>
          <p:cNvGraphicFramePr/>
          <p:nvPr>
            <p:extLst>
              <p:ext uri="{D42A27DB-BD31-4B8C-83A1-F6EECF244321}">
                <p14:modId xmlns:p14="http://schemas.microsoft.com/office/powerpoint/2010/main" val="280711234"/>
              </p:ext>
            </p:extLst>
          </p:nvPr>
        </p:nvGraphicFramePr>
        <p:xfrm>
          <a:off x="1619672" y="11967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183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7024066" cy="584775"/>
          </a:xfrm>
        </p:spPr>
        <p:txBody>
          <a:bodyPr/>
          <a:lstStyle/>
          <a:p>
            <a:pPr algn="l"/>
            <a:r>
              <a:rPr lang="en-US" sz="3200" dirty="0" smtClean="0"/>
              <a:t>The ITU 4 “Pillars”</a:t>
            </a:r>
            <a:endParaRPr lang="en-US" sz="3200" dirty="0"/>
          </a:p>
        </p:txBody>
      </p:sp>
      <p:sp>
        <p:nvSpPr>
          <p:cNvPr id="3" name="Content Placeholder 2"/>
          <p:cNvSpPr>
            <a:spLocks noGrp="1"/>
          </p:cNvSpPr>
          <p:nvPr>
            <p:ph idx="1"/>
          </p:nvPr>
        </p:nvSpPr>
        <p:spPr>
          <a:xfrm>
            <a:off x="346069" y="908720"/>
            <a:ext cx="8424936" cy="4824561"/>
          </a:xfrm>
        </p:spPr>
        <p:txBody>
          <a:bodyPr>
            <a:normAutofit/>
          </a:bodyPr>
          <a:lstStyle/>
          <a:p>
            <a:pPr>
              <a:buFont typeface="Wingdings" panose="05000000000000000000" pitchFamily="2" charset="2"/>
              <a:buChar char="§"/>
            </a:pPr>
            <a:r>
              <a:rPr lang="en-US" sz="3600" dirty="0" smtClean="0">
                <a:solidFill>
                  <a:srgbClr val="0070C0"/>
                </a:solidFill>
              </a:rPr>
              <a:t>The Standardization Sector Side</a:t>
            </a:r>
          </a:p>
          <a:p>
            <a:pPr lvl="1">
              <a:buFont typeface="Wingdings" panose="05000000000000000000" pitchFamily="2" charset="2"/>
              <a:buChar char="Ø"/>
            </a:pPr>
            <a:r>
              <a:rPr lang="en-US" dirty="0" smtClean="0">
                <a:solidFill>
                  <a:srgbClr val="00B050"/>
                </a:solidFill>
              </a:rPr>
              <a:t>Conformity Assessment</a:t>
            </a:r>
          </a:p>
          <a:p>
            <a:pPr lvl="1">
              <a:buFont typeface="Wingdings" panose="05000000000000000000" pitchFamily="2" charset="2"/>
              <a:buChar char="Ø"/>
            </a:pPr>
            <a:r>
              <a:rPr lang="en-US" dirty="0" smtClean="0">
                <a:solidFill>
                  <a:srgbClr val="00B050"/>
                </a:solidFill>
              </a:rPr>
              <a:t>Interoperability Events</a:t>
            </a:r>
          </a:p>
          <a:p>
            <a:endParaRPr lang="en-US" sz="3600" dirty="0"/>
          </a:p>
          <a:p>
            <a:pPr>
              <a:buFont typeface="Wingdings" panose="05000000000000000000" pitchFamily="2" charset="2"/>
              <a:buChar char="§"/>
            </a:pPr>
            <a:r>
              <a:rPr lang="en-US" sz="3600" dirty="0">
                <a:solidFill>
                  <a:srgbClr val="0070C0"/>
                </a:solidFill>
              </a:rPr>
              <a:t>The Development Sector Side</a:t>
            </a:r>
          </a:p>
          <a:p>
            <a:pPr lvl="1">
              <a:buFont typeface="Wingdings" panose="05000000000000000000" pitchFamily="2" charset="2"/>
              <a:buChar char="Ø"/>
            </a:pPr>
            <a:r>
              <a:rPr lang="en-US" dirty="0">
                <a:solidFill>
                  <a:srgbClr val="00B050"/>
                </a:solidFill>
              </a:rPr>
              <a:t>Capacity building</a:t>
            </a:r>
          </a:p>
          <a:p>
            <a:pPr lvl="1">
              <a:buFont typeface="Wingdings" panose="05000000000000000000" pitchFamily="2" charset="2"/>
              <a:buChar char="Ø"/>
            </a:pPr>
            <a:r>
              <a:rPr lang="en-US" dirty="0">
                <a:solidFill>
                  <a:srgbClr val="00B050"/>
                </a:solidFill>
              </a:rPr>
              <a:t>Establishing C&amp;I programmes in developing countries </a:t>
            </a:r>
          </a:p>
          <a:p>
            <a:endParaRPr lang="en-US" sz="3600" dirty="0"/>
          </a:p>
        </p:txBody>
      </p:sp>
    </p:spTree>
    <p:extLst>
      <p:ext uri="{BB962C8B-B14F-4D97-AF65-F5344CB8AC3E}">
        <p14:creationId xmlns:p14="http://schemas.microsoft.com/office/powerpoint/2010/main" val="316584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7504" y="-243408"/>
            <a:ext cx="8132763" cy="954107"/>
          </a:xfrm>
        </p:spPr>
        <p:txBody>
          <a:bodyPr/>
          <a:lstStyle/>
          <a:p>
            <a:pPr eaLnBrk="1" hangingPunct="1"/>
            <a:r>
              <a:rPr lang="en-CA" sz="2800" dirty="0" smtClean="0"/>
              <a:t>The Telecommunication Development  </a:t>
            </a:r>
            <a:r>
              <a:rPr lang="en-US" sz="2800" dirty="0" smtClean="0"/>
              <a:t>Bureau Side</a:t>
            </a:r>
            <a:endParaRPr lang="en-CA" sz="2800" dirty="0" smtClean="0">
              <a:latin typeface="Arial" pitchFamily="34" charset="0"/>
            </a:endParaRPr>
          </a:p>
        </p:txBody>
      </p:sp>
      <p:sp>
        <p:nvSpPr>
          <p:cNvPr id="4" name="Content Placeholder 2"/>
          <p:cNvSpPr txBox="1">
            <a:spLocks/>
          </p:cNvSpPr>
          <p:nvPr/>
        </p:nvSpPr>
        <p:spPr bwMode="auto">
          <a:xfrm>
            <a:off x="539480" y="2330877"/>
            <a:ext cx="8064897" cy="3330371"/>
          </a:xfrm>
          <a:prstGeom prst="rect">
            <a:avLst/>
          </a:prstGeom>
          <a:noFill/>
          <a:ln w="9525">
            <a:noFill/>
            <a:miter lim="800000"/>
            <a:headEnd/>
            <a:tailEnd/>
          </a:ln>
          <a:scene3d>
            <a:camera prst="orthographicFront"/>
            <a:lightRig rig="threePt" dir="t"/>
          </a:scene3d>
          <a:sp3d>
            <a:bevelT w="165100" prst="coolSlant"/>
          </a:sp3d>
          <a:extLst/>
        </p:spPr>
        <p:txBody>
          <a:bodyPr/>
          <a:lstStyle/>
          <a:p>
            <a:pPr eaLnBrk="0" hangingPunct="0"/>
            <a:r>
              <a:rPr lang="en-GB" sz="2400" dirty="0" smtClean="0">
                <a:solidFill>
                  <a:srgbClr val="00B050"/>
                </a:solidFill>
                <a:latin typeface="Verdana" pitchFamily="34" charset="0"/>
                <a:cs typeface="Times New Roman" pitchFamily="18" charset="0"/>
              </a:rPr>
              <a:t>ITU</a:t>
            </a:r>
            <a:r>
              <a:rPr lang="en-GB" sz="2400" dirty="0" smtClean="0">
                <a:latin typeface="Verdana" pitchFamily="34" charset="0"/>
                <a:cs typeface="Times New Roman" pitchFamily="18" charset="0"/>
              </a:rPr>
              <a:t> </a:t>
            </a:r>
            <a:r>
              <a:rPr lang="en-GB" sz="2400" dirty="0" smtClean="0">
                <a:latin typeface="Verdana" pitchFamily="34" charset="0"/>
                <a:cs typeface="Times New Roman" pitchFamily="18" charset="0"/>
                <a:hlinkClick r:id="rId2"/>
              </a:rPr>
              <a:t>Forums</a:t>
            </a:r>
            <a:r>
              <a:rPr lang="en-GB" sz="2400" dirty="0" smtClean="0">
                <a:latin typeface="Verdana" pitchFamily="34" charset="0"/>
                <a:cs typeface="Times New Roman" pitchFamily="18" charset="0"/>
              </a:rPr>
              <a:t> </a:t>
            </a:r>
            <a:r>
              <a:rPr lang="en-GB" sz="2400" dirty="0" smtClean="0">
                <a:solidFill>
                  <a:srgbClr val="00B050"/>
                </a:solidFill>
                <a:latin typeface="Verdana" pitchFamily="34" charset="0"/>
                <a:cs typeface="Times New Roman" pitchFamily="18" charset="0"/>
              </a:rPr>
              <a:t>with in-deep consideration for test centres and Capacity Building in the Regions</a:t>
            </a:r>
            <a:endParaRPr lang="en-GB" sz="1400" dirty="0" smtClean="0">
              <a:solidFill>
                <a:srgbClr val="00B050"/>
              </a:solidFill>
              <a:latin typeface="Verdana" pitchFamily="34" charset="0"/>
              <a:cs typeface="Times New Roman" pitchFamily="18" charset="0"/>
            </a:endParaRPr>
          </a:p>
          <a:p>
            <a:pPr eaLnBrk="0" hangingPunct="0"/>
            <a:r>
              <a:rPr lang="en-GB" sz="2000" b="1" dirty="0" smtClean="0">
                <a:solidFill>
                  <a:srgbClr val="00B050"/>
                </a:solidFill>
                <a:latin typeface="Verdana" pitchFamily="34" charset="0"/>
                <a:cs typeface="Times New Roman" pitchFamily="18" charset="0"/>
              </a:rPr>
              <a:t>Held 2010 -2013</a:t>
            </a:r>
            <a:r>
              <a:rPr lang="en-GB" sz="2000" dirty="0" smtClean="0">
                <a:solidFill>
                  <a:srgbClr val="00B050"/>
                </a:solidFill>
                <a:latin typeface="Verdana" pitchFamily="34" charset="0"/>
                <a:cs typeface="Times New Roman" pitchFamily="18" charset="0"/>
              </a:rPr>
              <a:t>:</a:t>
            </a:r>
          </a:p>
          <a:p>
            <a:pPr marL="355600" indent="-355600" eaLnBrk="0" hangingPunct="0">
              <a:buFont typeface="Wingdings" pitchFamily="2" charset="2"/>
              <a:buChar char="v"/>
            </a:pPr>
            <a:r>
              <a:rPr lang="en-GB" sz="2000" dirty="0" smtClean="0">
                <a:solidFill>
                  <a:srgbClr val="00B050"/>
                </a:solidFill>
                <a:latin typeface="Verdana" pitchFamily="34" charset="0"/>
                <a:cs typeface="Times New Roman" pitchFamily="18" charset="0"/>
              </a:rPr>
              <a:t>Africa (Kenya 2010, Ghana 2011)</a:t>
            </a:r>
          </a:p>
          <a:p>
            <a:pPr marL="355600" indent="-355600" eaLnBrk="0" hangingPunct="0">
              <a:buFont typeface="Wingdings" pitchFamily="2" charset="2"/>
              <a:buChar char="v"/>
            </a:pPr>
            <a:r>
              <a:rPr lang="en-GB" sz="2000" dirty="0" smtClean="0">
                <a:solidFill>
                  <a:srgbClr val="00B050"/>
                </a:solidFill>
                <a:latin typeface="Verdana" pitchFamily="34" charset="0"/>
                <a:cs typeface="Times New Roman" pitchFamily="18" charset="0"/>
              </a:rPr>
              <a:t>CIS (Moscow 2011)</a:t>
            </a:r>
          </a:p>
          <a:p>
            <a:pPr marL="355600" indent="-355600" eaLnBrk="0" hangingPunct="0">
              <a:buFont typeface="Wingdings" pitchFamily="2" charset="2"/>
              <a:buChar char="v"/>
            </a:pPr>
            <a:r>
              <a:rPr lang="en-GB" sz="2000" dirty="0" smtClean="0">
                <a:solidFill>
                  <a:srgbClr val="00B050"/>
                </a:solidFill>
                <a:latin typeface="Verdana" pitchFamily="34" charset="0"/>
                <a:cs typeface="Times New Roman" pitchFamily="18" charset="0"/>
              </a:rPr>
              <a:t>Americas (Brasilia 2012)</a:t>
            </a:r>
          </a:p>
          <a:p>
            <a:pPr marL="355600" indent="-355600" eaLnBrk="0" hangingPunct="0">
              <a:buFont typeface="Wingdings" pitchFamily="2" charset="2"/>
              <a:buChar char="v"/>
            </a:pPr>
            <a:r>
              <a:rPr lang="en-GB" sz="2000" dirty="0" smtClean="0">
                <a:solidFill>
                  <a:srgbClr val="00B050"/>
                </a:solidFill>
                <a:latin typeface="Verdana" pitchFamily="34" charset="0"/>
                <a:cs typeface="Times New Roman" pitchFamily="18" charset="0"/>
              </a:rPr>
              <a:t>Arab States (Tunis 2012) Forum and Training</a:t>
            </a:r>
          </a:p>
          <a:p>
            <a:pPr marL="355600" indent="-355600" eaLnBrk="0" hangingPunct="0">
              <a:buFont typeface="Wingdings" pitchFamily="2" charset="2"/>
              <a:buChar char="v"/>
            </a:pPr>
            <a:r>
              <a:rPr lang="en-GB" sz="2000" dirty="0" smtClean="0">
                <a:solidFill>
                  <a:srgbClr val="00B050"/>
                </a:solidFill>
                <a:latin typeface="Verdana" pitchFamily="34" charset="0"/>
                <a:cs typeface="Times New Roman" pitchFamily="18" charset="0"/>
              </a:rPr>
              <a:t>Asia Pacific (Myanmar 2013)  </a:t>
            </a:r>
          </a:p>
          <a:p>
            <a:pPr marL="355600" indent="-355600" eaLnBrk="0" hangingPunct="0"/>
            <a:r>
              <a:rPr lang="en-GB" sz="2000" b="1" dirty="0" smtClean="0">
                <a:solidFill>
                  <a:srgbClr val="00B050"/>
                </a:solidFill>
                <a:latin typeface="Verdana" pitchFamily="34" charset="0"/>
                <a:cs typeface="Times New Roman" pitchFamily="18" charset="0"/>
              </a:rPr>
              <a:t>Held 2014</a:t>
            </a:r>
            <a:r>
              <a:rPr lang="en-GB" sz="2000" dirty="0" smtClean="0">
                <a:solidFill>
                  <a:srgbClr val="00B050"/>
                </a:solidFill>
                <a:latin typeface="Verdana" pitchFamily="34" charset="0"/>
                <a:cs typeface="Times New Roman" pitchFamily="18" charset="0"/>
              </a:rPr>
              <a:t>:</a:t>
            </a:r>
          </a:p>
          <a:p>
            <a:pPr marL="355600" indent="-355600" eaLnBrk="0" hangingPunct="0">
              <a:buFont typeface="Wingdings" pitchFamily="2" charset="2"/>
              <a:buChar char="v"/>
            </a:pPr>
            <a:r>
              <a:rPr lang="en-GB" sz="2000" dirty="0" smtClean="0">
                <a:solidFill>
                  <a:srgbClr val="00B050"/>
                </a:solidFill>
                <a:latin typeface="Verdana" pitchFamily="34" charset="0"/>
                <a:cs typeface="Times New Roman" pitchFamily="18" charset="0"/>
              </a:rPr>
              <a:t>CIS (Moscow)</a:t>
            </a:r>
            <a:endParaRPr lang="en-GB" sz="2000" b="1" dirty="0" smtClean="0">
              <a:solidFill>
                <a:srgbClr val="00B050"/>
              </a:solidFill>
              <a:latin typeface="Verdana" pitchFamily="34" charset="0"/>
              <a:cs typeface="Times New Roman" pitchFamily="18" charset="0"/>
            </a:endParaRPr>
          </a:p>
          <a:p>
            <a:pPr marL="355600" indent="-355600" eaLnBrk="0" hangingPunct="0">
              <a:buFont typeface="Wingdings" pitchFamily="2" charset="2"/>
              <a:buChar char="v"/>
            </a:pPr>
            <a:endParaRPr lang="en-GB" sz="2000" dirty="0" smtClean="0">
              <a:solidFill>
                <a:srgbClr val="FF0000"/>
              </a:solidFill>
              <a:latin typeface="Verdana" pitchFamily="34" charset="0"/>
              <a:cs typeface="Times New Roman" pitchFamily="18" charset="0"/>
            </a:endParaRPr>
          </a:p>
          <a:p>
            <a:pPr eaLnBrk="0" hangingPunct="0"/>
            <a:endParaRPr lang="en-GB" sz="2400" dirty="0">
              <a:latin typeface="Verdana" pitchFamily="34" charset="0"/>
            </a:endParaRPr>
          </a:p>
        </p:txBody>
      </p:sp>
      <p:sp>
        <p:nvSpPr>
          <p:cNvPr id="5" name="Content Placeholder 2"/>
          <p:cNvSpPr txBox="1">
            <a:spLocks/>
          </p:cNvSpPr>
          <p:nvPr/>
        </p:nvSpPr>
        <p:spPr bwMode="auto">
          <a:xfrm>
            <a:off x="539480" y="908720"/>
            <a:ext cx="8568952" cy="1224136"/>
          </a:xfrm>
          <a:prstGeom prst="rect">
            <a:avLst/>
          </a:prstGeom>
          <a:noFill/>
          <a:ln w="9525">
            <a:noFill/>
            <a:miter lim="800000"/>
            <a:headEnd/>
            <a:tailEnd/>
          </a:ln>
          <a:scene3d>
            <a:camera prst="orthographicFront"/>
            <a:lightRig rig="threePt" dir="t"/>
          </a:scene3d>
          <a:sp3d>
            <a:bevelT w="165100" prst="coolSlant"/>
          </a:sp3d>
          <a:extLst/>
        </p:spPr>
        <p:txBody>
          <a:bodyPr/>
          <a:lstStyle/>
          <a:p>
            <a:pPr marL="354013" indent="-354013" eaLnBrk="0" hangingPunct="0">
              <a:buFont typeface="Wingdings" panose="05000000000000000000" pitchFamily="2" charset="2"/>
              <a:buChar char="§"/>
            </a:pPr>
            <a:r>
              <a:rPr lang="en-GB" sz="2400" dirty="0" smtClean="0">
                <a:solidFill>
                  <a:schemeClr val="tx2">
                    <a:lumMod val="60000"/>
                    <a:lumOff val="40000"/>
                  </a:schemeClr>
                </a:solidFill>
                <a:latin typeface="Verdana" pitchFamily="34" charset="0"/>
                <a:cs typeface="Times New Roman" pitchFamily="18" charset="0"/>
              </a:rPr>
              <a:t>Capacity building</a:t>
            </a:r>
          </a:p>
          <a:p>
            <a:pPr marL="354013" indent="-354013" eaLnBrk="0" hangingPunct="0">
              <a:buFont typeface="Wingdings" panose="05000000000000000000" pitchFamily="2" charset="2"/>
              <a:buChar char="§"/>
            </a:pPr>
            <a:r>
              <a:rPr lang="en-GB" sz="2400" dirty="0" smtClean="0">
                <a:solidFill>
                  <a:schemeClr val="tx2">
                    <a:lumMod val="60000"/>
                    <a:lumOff val="40000"/>
                  </a:schemeClr>
                </a:solidFill>
                <a:latin typeface="Verdana" pitchFamily="34" charset="0"/>
                <a:cs typeface="Times New Roman" pitchFamily="18" charset="0"/>
              </a:rPr>
              <a:t>Establishment of test centres and appropriate C&amp;I Regimes including MRAs in developing countries</a:t>
            </a:r>
            <a:endParaRPr lang="en-GB" sz="2400" dirty="0">
              <a:solidFill>
                <a:schemeClr val="tx2">
                  <a:lumMod val="60000"/>
                  <a:lumOff val="40000"/>
                </a:schemeClr>
              </a:solidFill>
              <a:latin typeface="Verdana" pitchFamily="34" charset="0"/>
            </a:endParaRPr>
          </a:p>
        </p:txBody>
      </p:sp>
    </p:spTree>
    <p:extLst>
      <p:ext uri="{BB962C8B-B14F-4D97-AF65-F5344CB8AC3E}">
        <p14:creationId xmlns:p14="http://schemas.microsoft.com/office/powerpoint/2010/main" val="2117367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2559" y="-531440"/>
            <a:ext cx="8643937" cy="1439862"/>
          </a:xfrm>
          <a:prstGeom prst="rect">
            <a:avLst/>
          </a:prstGeom>
          <a:noFill/>
          <a:ln w="9525">
            <a:noFill/>
            <a:miter lim="800000"/>
            <a:headEnd/>
            <a:tailEnd/>
          </a:ln>
        </p:spPr>
        <p:txBody>
          <a:bodyPr anchor="ctr">
            <a:normAutofit/>
          </a:bodyPr>
          <a:lstStyle/>
          <a:p>
            <a:pPr fontAlgn="auto">
              <a:spcAft>
                <a:spcPts val="0"/>
              </a:spcAft>
              <a:defRPr/>
            </a:pPr>
            <a:r>
              <a:rPr lang="en-US" sz="2800" b="1" dirty="0">
                <a:solidFill>
                  <a:schemeClr val="tx2">
                    <a:lumMod val="60000"/>
                    <a:lumOff val="40000"/>
                  </a:schemeClr>
                </a:solidFill>
                <a:latin typeface="Calibri"/>
                <a:ea typeface="+mj-ea"/>
                <a:cs typeface="Calibri"/>
              </a:rPr>
              <a:t>Capacity building and test centres</a:t>
            </a:r>
          </a:p>
        </p:txBody>
      </p:sp>
      <p:sp>
        <p:nvSpPr>
          <p:cNvPr id="6" name="Rectangle 3"/>
          <p:cNvSpPr txBox="1">
            <a:spLocks noChangeArrowheads="1"/>
          </p:cNvSpPr>
          <p:nvPr/>
        </p:nvSpPr>
        <p:spPr bwMode="auto">
          <a:xfrm>
            <a:off x="179512" y="908422"/>
            <a:ext cx="8856984" cy="4680520"/>
          </a:xfrm>
          <a:prstGeom prst="rect">
            <a:avLst/>
          </a:prstGeom>
          <a:noFill/>
          <a:ln w="9525">
            <a:noFill/>
            <a:miter lim="800000"/>
            <a:headEnd/>
            <a:tailEnd/>
          </a:ln>
          <a:scene3d>
            <a:camera prst="orthographicFront"/>
            <a:lightRig rig="threePt" dir="t"/>
          </a:scene3d>
          <a:sp3d>
            <a:bevelT w="165100" prst="coolSlant"/>
          </a:sp3d>
        </p:spPr>
        <p:txBody>
          <a:bodyPr/>
          <a:lstStyle/>
          <a:p>
            <a:pPr marL="342900" indent="-342900" algn="just">
              <a:spcBef>
                <a:spcPct val="20000"/>
              </a:spcBef>
              <a:buSzPct val="100000"/>
              <a:buFont typeface="Wingdings" panose="05000000000000000000" pitchFamily="2" charset="2"/>
              <a:buChar char="§"/>
              <a:defRPr/>
            </a:pPr>
            <a:r>
              <a:rPr lang="en-US" sz="2600" dirty="0">
                <a:solidFill>
                  <a:srgbClr val="1B5BA2"/>
                </a:solidFill>
              </a:rPr>
              <a:t>ITU is implementing proposals on human </a:t>
            </a:r>
            <a:r>
              <a:rPr lang="en-US" sz="2600" b="1" i="1" dirty="0">
                <a:solidFill>
                  <a:srgbClr val="FF0000"/>
                </a:solidFill>
              </a:rPr>
              <a:t>capacity building</a:t>
            </a:r>
          </a:p>
          <a:p>
            <a:pPr marL="342900" indent="-342900" algn="just">
              <a:spcBef>
                <a:spcPct val="20000"/>
              </a:spcBef>
              <a:buSzPct val="100000"/>
              <a:buFont typeface="Wingdings" panose="05000000000000000000" pitchFamily="2" charset="2"/>
              <a:buChar char="§"/>
              <a:defRPr/>
            </a:pPr>
            <a:endParaRPr lang="en-US" sz="2600" dirty="0">
              <a:solidFill>
                <a:srgbClr val="1B5BA2"/>
              </a:solidFill>
            </a:endParaRPr>
          </a:p>
          <a:p>
            <a:pPr marL="342900" indent="-342900">
              <a:spcBef>
                <a:spcPct val="20000"/>
              </a:spcBef>
              <a:buSzPct val="100000"/>
              <a:buFont typeface="Wingdings" panose="05000000000000000000" pitchFamily="2" charset="2"/>
              <a:buChar char="§"/>
              <a:defRPr/>
            </a:pPr>
            <a:r>
              <a:rPr lang="en-US" sz="2600" dirty="0">
                <a:solidFill>
                  <a:srgbClr val="1B5BA2"/>
                </a:solidFill>
              </a:rPr>
              <a:t>ITU will assist developing countries in the establishment of test facilities and in cooperation with </a:t>
            </a:r>
            <a:r>
              <a:rPr lang="en-US" sz="2600" b="1" i="1" dirty="0">
                <a:solidFill>
                  <a:srgbClr val="FF0000"/>
                </a:solidFill>
              </a:rPr>
              <a:t>international institutions</a:t>
            </a:r>
            <a:r>
              <a:rPr lang="en-US" sz="2600" dirty="0">
                <a:solidFill>
                  <a:srgbClr val="1B5BA2"/>
                </a:solidFill>
              </a:rPr>
              <a:t>:</a:t>
            </a:r>
          </a:p>
          <a:p>
            <a:pPr marL="800100" lvl="1" indent="-342900">
              <a:spcBef>
                <a:spcPct val="20000"/>
              </a:spcBef>
              <a:buSzPct val="100000"/>
              <a:buFont typeface="Wingdings" pitchFamily="2" charset="2"/>
              <a:buChar char="Ø"/>
              <a:defRPr/>
            </a:pPr>
            <a:r>
              <a:rPr lang="en-US" sz="2600" dirty="0">
                <a:solidFill>
                  <a:srgbClr val="1B5BA2"/>
                </a:solidFill>
              </a:rPr>
              <a:t>UNIDO </a:t>
            </a:r>
          </a:p>
          <a:p>
            <a:pPr marL="800100" lvl="1" indent="-342900">
              <a:spcBef>
                <a:spcPct val="20000"/>
              </a:spcBef>
              <a:buSzPct val="100000"/>
              <a:buFont typeface="Wingdings" pitchFamily="2" charset="2"/>
              <a:buChar char="Ø"/>
              <a:defRPr/>
            </a:pPr>
            <a:r>
              <a:rPr lang="en-US" sz="2600" dirty="0">
                <a:solidFill>
                  <a:srgbClr val="1B5BA2"/>
                </a:solidFill>
              </a:rPr>
              <a:t>International Laboratory Accreditation Cooperation (ILAC)</a:t>
            </a:r>
          </a:p>
          <a:p>
            <a:pPr marL="800100" lvl="1" indent="-342900">
              <a:spcBef>
                <a:spcPct val="20000"/>
              </a:spcBef>
              <a:buSzPct val="100000"/>
              <a:buFont typeface="Wingdings" pitchFamily="2" charset="2"/>
              <a:buChar char="Ø"/>
              <a:defRPr/>
            </a:pPr>
            <a:r>
              <a:rPr lang="en-US" sz="2600" dirty="0">
                <a:solidFill>
                  <a:srgbClr val="1B5BA2"/>
                </a:solidFill>
              </a:rPr>
              <a:t>International Accreditation Forum (IAF),…)</a:t>
            </a:r>
          </a:p>
          <a:p>
            <a:pPr marL="800100" lvl="1" indent="-342900">
              <a:spcBef>
                <a:spcPct val="20000"/>
              </a:spcBef>
              <a:buSzPct val="100000"/>
              <a:buFont typeface="Wingdings" pitchFamily="2" charset="2"/>
              <a:buChar char="Ø"/>
              <a:defRPr/>
            </a:pPr>
            <a:r>
              <a:rPr lang="en-US" sz="2600" dirty="0">
                <a:solidFill>
                  <a:srgbClr val="1B5BA2"/>
                </a:solidFill>
              </a:rPr>
              <a:t>Labs and R&amp;D institutions</a:t>
            </a:r>
          </a:p>
        </p:txBody>
      </p:sp>
    </p:spTree>
    <p:extLst>
      <p:ext uri="{BB962C8B-B14F-4D97-AF65-F5344CB8AC3E}">
        <p14:creationId xmlns:p14="http://schemas.microsoft.com/office/powerpoint/2010/main" val="1768911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292189"/>
            <a:ext cx="9145016" cy="984885"/>
          </a:xfrm>
        </p:spPr>
        <p:txBody>
          <a:bodyPr>
            <a:normAutofit/>
          </a:bodyPr>
          <a:lstStyle/>
          <a:p>
            <a:pPr algn="l"/>
            <a:r>
              <a:rPr lang="en-CA" sz="2800" dirty="0"/>
              <a:t>Needs in Developing Countries for Test Labs and/or MRAs</a:t>
            </a:r>
          </a:p>
        </p:txBody>
      </p:sp>
      <p:sp>
        <p:nvSpPr>
          <p:cNvPr id="10243" name="Content Placeholder 2"/>
          <p:cNvSpPr>
            <a:spLocks noGrp="1"/>
          </p:cNvSpPr>
          <p:nvPr>
            <p:ph idx="1"/>
          </p:nvPr>
        </p:nvSpPr>
        <p:spPr>
          <a:xfrm>
            <a:off x="467544" y="764704"/>
            <a:ext cx="8064896" cy="5688632"/>
          </a:xfrm>
        </p:spPr>
        <p:txBody>
          <a:bodyPr>
            <a:normAutofit lnSpcReduction="10000"/>
          </a:bodyPr>
          <a:lstStyle/>
          <a:p>
            <a:pPr>
              <a:defRPr/>
            </a:pPr>
            <a:r>
              <a:rPr lang="en-CA" sz="2400" dirty="0" smtClean="0"/>
              <a:t>Conformity Assessment Bodies to contribute to create an orderly telecom apparatus </a:t>
            </a:r>
            <a:r>
              <a:rPr lang="en-CA" sz="2400" u="sng" dirty="0" smtClean="0">
                <a:solidFill>
                  <a:srgbClr val="00B050"/>
                </a:solidFill>
              </a:rPr>
              <a:t>market </a:t>
            </a:r>
            <a:r>
              <a:rPr lang="en-CA" sz="2400" dirty="0" smtClean="0"/>
              <a:t>place </a:t>
            </a:r>
          </a:p>
          <a:p>
            <a:pPr>
              <a:buNone/>
              <a:defRPr/>
            </a:pPr>
            <a:endParaRPr lang="en-CA" sz="2400" dirty="0" smtClean="0"/>
          </a:p>
          <a:p>
            <a:pPr>
              <a:defRPr/>
            </a:pPr>
            <a:r>
              <a:rPr lang="en-CA" sz="2400" dirty="0" smtClean="0"/>
              <a:t>Once reference standards and procedures are in place, test labs and/or MRAs can approve equipment for compliance</a:t>
            </a:r>
          </a:p>
          <a:p>
            <a:pPr marL="0" indent="0">
              <a:buNone/>
              <a:defRPr/>
            </a:pPr>
            <a:r>
              <a:rPr lang="en-CA" sz="2400" dirty="0" smtClean="0"/>
              <a:t> </a:t>
            </a:r>
          </a:p>
          <a:p>
            <a:pPr>
              <a:defRPr/>
            </a:pPr>
            <a:r>
              <a:rPr lang="en-CA" sz="2400" dirty="0" smtClean="0"/>
              <a:t>Sharing test labs resources and using same procedures amongst countries and regions may lowering overall costs while continuing addressing regional priorities </a:t>
            </a:r>
          </a:p>
          <a:p>
            <a:pPr>
              <a:buNone/>
              <a:defRPr/>
            </a:pPr>
            <a:endParaRPr lang="en-CA" sz="2400" dirty="0" smtClean="0"/>
          </a:p>
          <a:p>
            <a:pPr>
              <a:defRPr/>
            </a:pPr>
            <a:r>
              <a:rPr lang="en-CA" sz="2400" dirty="0" smtClean="0"/>
              <a:t>A robust framework (following international procedures – ISO/CASCO) needed for trust and confidence in test results and among test labs (MRAs) </a:t>
            </a:r>
          </a:p>
          <a:p>
            <a:pPr marL="0" indent="0">
              <a:buFont typeface="Wingdings" pitchFamily="2" charset="2"/>
              <a:buNone/>
              <a:defRPr/>
            </a:pPr>
            <a:r>
              <a:rPr lang="en-CA" sz="2400" dirty="0" smtClean="0"/>
              <a:t>  </a:t>
            </a:r>
          </a:p>
        </p:txBody>
      </p:sp>
    </p:spTree>
    <p:extLst>
      <p:ext uri="{BB962C8B-B14F-4D97-AF65-F5344CB8AC3E}">
        <p14:creationId xmlns:p14="http://schemas.microsoft.com/office/powerpoint/2010/main" val="336021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E67DA60C76A54EADB29B096CB65BE3" ma:contentTypeVersion="1" ma:contentTypeDescription="Create a new document." ma:contentTypeScope="" ma:versionID="780d449f7202861cfead20317662c31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88C06C-2DD5-426E-8767-6EC5354F45BC}"/>
</file>

<file path=customXml/itemProps2.xml><?xml version="1.0" encoding="utf-8"?>
<ds:datastoreItem xmlns:ds="http://schemas.openxmlformats.org/officeDocument/2006/customXml" ds:itemID="{5E427485-FB19-4D2A-8E11-79431CAC10A5}"/>
</file>

<file path=customXml/itemProps3.xml><?xml version="1.0" encoding="utf-8"?>
<ds:datastoreItem xmlns:ds="http://schemas.openxmlformats.org/officeDocument/2006/customXml" ds:itemID="{008D3760-0052-4C77-A2AC-857924331B8B}"/>
</file>

<file path=docProps/app.xml><?xml version="1.0" encoding="utf-8"?>
<Properties xmlns="http://schemas.openxmlformats.org/officeDocument/2006/extended-properties" xmlns:vt="http://schemas.openxmlformats.org/officeDocument/2006/docPropsVTypes">
  <Template/>
  <TotalTime>759</TotalTime>
  <Words>1603</Words>
  <Application>Microsoft Office PowerPoint</Application>
  <PresentationFormat>On-screen Show (4:3)</PresentationFormat>
  <Paragraphs>187</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Arial</vt:lpstr>
      <vt:lpstr>Calibri</vt:lpstr>
      <vt:lpstr>Monotype Corsiva</vt:lpstr>
      <vt:lpstr>Times New Roman</vt:lpstr>
      <vt:lpstr>Trebuchet MS</vt:lpstr>
      <vt:lpstr>Verdana</vt:lpstr>
      <vt:lpstr>Wingdings</vt:lpstr>
      <vt:lpstr>9_Office Theme</vt:lpstr>
      <vt:lpstr>PowerPoint Presentation</vt:lpstr>
      <vt:lpstr>C&amp;I Programme</vt:lpstr>
      <vt:lpstr>Conformity Assessment benefits</vt:lpstr>
      <vt:lpstr>ITU’s Decisions – C&amp;I Action Plan</vt:lpstr>
      <vt:lpstr>The ITU 4 Pillars</vt:lpstr>
      <vt:lpstr>The ITU 4 “Pillars”</vt:lpstr>
      <vt:lpstr>The Telecommunication Development  Bureau Side</vt:lpstr>
      <vt:lpstr>PowerPoint Presentation</vt:lpstr>
      <vt:lpstr>Needs in Developing Countries for Test Labs and/or MRAs</vt:lpstr>
      <vt:lpstr>Pillar 3</vt:lpstr>
      <vt:lpstr>Partnership and Collaboration</vt:lpstr>
      <vt:lpstr>ITU Training activities on C&amp;I</vt:lpstr>
      <vt:lpstr>ITU Training activities on C&amp;I for 2015</vt:lpstr>
      <vt:lpstr>Training Goals</vt:lpstr>
      <vt:lpstr>Pillar 4 </vt:lpstr>
      <vt:lpstr>ITU C&amp;I Guidelines</vt:lpstr>
      <vt:lpstr> </vt:lpstr>
      <vt:lpstr>Direct Assistance on C&amp;I</vt:lpstr>
      <vt:lpstr>C&amp;I Regional Assessment Studies</vt:lpstr>
      <vt:lpstr>C&amp;I Activities planned for 2016</vt:lpstr>
      <vt:lpstr> ITU Cooperation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Juhee</dc:creator>
  <cp:lastModifiedBy>Sharma, Sameer</cp:lastModifiedBy>
  <cp:revision>81</cp:revision>
  <dcterms:created xsi:type="dcterms:W3CDTF">2015-08-13T13:59:09Z</dcterms:created>
  <dcterms:modified xsi:type="dcterms:W3CDTF">2015-10-26T03:06:53Z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0x01010039E67DA60C76A54EADB29B096CB65BE3</vt:lpwstr>
  </property>
</Properties>
</file>