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01" r:id="rId2"/>
    <p:sldId id="303" r:id="rId3"/>
    <p:sldId id="332" r:id="rId4"/>
    <p:sldId id="304" r:id="rId5"/>
    <p:sldId id="306" r:id="rId6"/>
    <p:sldId id="307" r:id="rId7"/>
    <p:sldId id="334" r:id="rId8"/>
    <p:sldId id="308" r:id="rId9"/>
    <p:sldId id="335" r:id="rId10"/>
    <p:sldId id="309" r:id="rId11"/>
    <p:sldId id="310" r:id="rId12"/>
    <p:sldId id="311" r:id="rId13"/>
    <p:sldId id="313" r:id="rId14"/>
    <p:sldId id="314" r:id="rId15"/>
    <p:sldId id="315" r:id="rId16"/>
    <p:sldId id="336" r:id="rId17"/>
    <p:sldId id="337" r:id="rId18"/>
    <p:sldId id="338" r:id="rId19"/>
    <p:sldId id="340" r:id="rId20"/>
    <p:sldId id="339" r:id="rId21"/>
    <p:sldId id="316" r:id="rId22"/>
    <p:sldId id="317" r:id="rId23"/>
    <p:sldId id="318" r:id="rId24"/>
    <p:sldId id="341" r:id="rId25"/>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밝은 스타일 3 - 강조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746" autoAdjust="0"/>
    <p:restoredTop sz="94660"/>
  </p:normalViewPr>
  <p:slideViewPr>
    <p:cSldViewPr snapToGrid="0" snapToObjects="1" showGuides="1">
      <p:cViewPr varScale="1">
        <p:scale>
          <a:sx n="83" d="100"/>
          <a:sy n="83" d="100"/>
        </p:scale>
        <p:origin x="100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10/27/2015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10/27/2015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45ECFA5-82D6-4FAA-AC71-4FE3398F1523}" type="slidenum">
              <a:rPr lang="en-US" smtClean="0"/>
              <a:t>11</a:t>
            </a:fld>
            <a:endParaRPr lang="en-US"/>
          </a:p>
        </p:txBody>
      </p:sp>
    </p:spTree>
    <p:extLst>
      <p:ext uri="{BB962C8B-B14F-4D97-AF65-F5344CB8AC3E}">
        <p14:creationId xmlns:p14="http://schemas.microsoft.com/office/powerpoint/2010/main" val="408300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ITU Regional Standardization Forum for Asia-Pacific </a:t>
            </a:r>
            <a:br>
              <a:rPr lang="en-US" sz="2800" dirty="0" smtClean="0"/>
            </a:br>
            <a:r>
              <a:rPr lang="en-US" sz="2800" dirty="0" smtClean="0"/>
              <a:t>(Jakarta, Indonesia, 27-28 October 2015)</a:t>
            </a:r>
            <a:endParaRPr lang="en-US" sz="2400" i="1" dirty="0"/>
          </a:p>
        </p:txBody>
      </p:sp>
      <p:sp>
        <p:nvSpPr>
          <p:cNvPr id="9" name="Content Placeholder 8"/>
          <p:cNvSpPr>
            <a:spLocks noGrp="1"/>
          </p:cNvSpPr>
          <p:nvPr>
            <p:ph idx="1"/>
          </p:nvPr>
        </p:nvSpPr>
        <p:spPr>
          <a:xfrm>
            <a:off x="457200" y="2451886"/>
            <a:ext cx="8229600" cy="3505294"/>
          </a:xfrm>
        </p:spPr>
        <p:txBody>
          <a:bodyPr>
            <a:normAutofit fontScale="25000" lnSpcReduction="20000"/>
          </a:bodyPr>
          <a:lstStyle/>
          <a:p>
            <a:pPr marL="0" indent="0" algn="ctr">
              <a:buNone/>
            </a:pPr>
            <a:endParaRPr lang="en-US" sz="6400" b="1" dirty="0" smtClean="0"/>
          </a:p>
          <a:p>
            <a:pPr marL="0" indent="0" algn="ctr">
              <a:buNone/>
            </a:pPr>
            <a:r>
              <a:rPr lang="en-US" sz="16000" b="1" dirty="0" smtClean="0"/>
              <a:t>EMF </a:t>
            </a:r>
            <a:r>
              <a:rPr lang="en-US" sz="16000" b="1" dirty="0"/>
              <a:t>Policy, research and activity in </a:t>
            </a:r>
            <a:r>
              <a:rPr lang="en-US" sz="16000" b="1" dirty="0" smtClean="0"/>
              <a:t>Korea</a:t>
            </a:r>
            <a:endParaRPr lang="en-US" sz="12800" b="1" dirty="0" smtClean="0"/>
          </a:p>
          <a:p>
            <a:pPr marL="0" indent="0" algn="ctr">
              <a:buNone/>
            </a:pPr>
            <a:endParaRPr lang="en-US" sz="16000" b="1" dirty="0"/>
          </a:p>
          <a:p>
            <a:pPr marL="0" indent="0" algn="ctr">
              <a:buNone/>
            </a:pPr>
            <a:r>
              <a:rPr lang="en-US" sz="12800" b="1" dirty="0" err="1" smtClean="0"/>
              <a:t>Seungwoo</a:t>
            </a:r>
            <a:r>
              <a:rPr lang="en-US" sz="12800" b="1" dirty="0" smtClean="0"/>
              <a:t> Lee, Ph. D.</a:t>
            </a:r>
            <a:endParaRPr lang="en-US" sz="12800" b="1" dirty="0"/>
          </a:p>
          <a:p>
            <a:pPr marL="0" indent="0" algn="ctr">
              <a:buNone/>
            </a:pPr>
            <a:r>
              <a:rPr lang="en-US" sz="12800" b="1" dirty="0" smtClean="0"/>
              <a:t>Research Professor, </a:t>
            </a:r>
            <a:r>
              <a:rPr lang="en-US" sz="12800" b="1" dirty="0" err="1" smtClean="0"/>
              <a:t>Chungbuk</a:t>
            </a:r>
            <a:r>
              <a:rPr lang="en-US" sz="12800" b="1" dirty="0" smtClean="0"/>
              <a:t> Nat’l University</a:t>
            </a:r>
          </a:p>
          <a:p>
            <a:pPr marL="0" indent="0" algn="ctr">
              <a:buNone/>
            </a:pPr>
            <a:r>
              <a:rPr lang="en-US" sz="12800" b="1" dirty="0" smtClean="0"/>
              <a:t>leesw@chungbuk.ac.kr</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Policy </a:t>
            </a:r>
            <a:r>
              <a:rPr lang="en-US" altLang="ko-KR" dirty="0" smtClean="0"/>
              <a:t>[3]</a:t>
            </a:r>
            <a:endParaRPr lang="ko-KR" altLang="en-US" dirty="0"/>
          </a:p>
        </p:txBody>
      </p:sp>
      <p:sp>
        <p:nvSpPr>
          <p:cNvPr id="3" name="내용 개체 틀 2"/>
          <p:cNvSpPr>
            <a:spLocks noGrp="1"/>
          </p:cNvSpPr>
          <p:nvPr>
            <p:ph idx="1"/>
          </p:nvPr>
        </p:nvSpPr>
        <p:spPr/>
        <p:txBody>
          <a:bodyPr>
            <a:normAutofit/>
          </a:bodyPr>
          <a:lstStyle/>
          <a:p>
            <a:pPr lvl="1"/>
            <a:r>
              <a:rPr lang="en-US" altLang="ko-KR" sz="1800" dirty="0"/>
              <a:t>Radio stations</a:t>
            </a:r>
          </a:p>
          <a:p>
            <a:pPr lvl="2"/>
            <a:r>
              <a:rPr lang="en-US" altLang="ko-KR" sz="1600" dirty="0"/>
              <a:t>Report of fields strength of radio stations : Jun. 2007</a:t>
            </a:r>
          </a:p>
          <a:p>
            <a:pPr lvl="2"/>
            <a:r>
              <a:rPr lang="en-US" altLang="ko-KR" sz="1600" dirty="0"/>
              <a:t>New guidelines for multi-sources : Mar. 2014</a:t>
            </a:r>
          </a:p>
          <a:p>
            <a:pPr lvl="2"/>
            <a:r>
              <a:rPr lang="en-US" altLang="ko-KR" sz="1600" dirty="0"/>
              <a:t>Total exposure index </a:t>
            </a:r>
            <a:endParaRPr lang="en-US" altLang="ko-KR" sz="1800" dirty="0" smtClean="0"/>
          </a:p>
          <a:p>
            <a:pPr lvl="1"/>
            <a:endParaRPr lang="en-US" altLang="ko-KR" sz="1800" dirty="0"/>
          </a:p>
          <a:p>
            <a:pPr lvl="1"/>
            <a:endParaRPr lang="en-US" altLang="ko-KR" sz="1100" dirty="0"/>
          </a:p>
          <a:p>
            <a:pPr lvl="1"/>
            <a:endParaRPr lang="en-US" altLang="ko-KR" sz="900" dirty="0"/>
          </a:p>
          <a:p>
            <a:pPr lvl="1"/>
            <a:r>
              <a:rPr lang="en-US" altLang="ko-KR" sz="1800" dirty="0"/>
              <a:t>EMF </a:t>
            </a:r>
            <a:r>
              <a:rPr lang="en-US" altLang="ko-KR" sz="1800" dirty="0" smtClean="0"/>
              <a:t>rating and labeling policy</a:t>
            </a:r>
            <a:endParaRPr lang="en-US" altLang="ko-KR" sz="1800" dirty="0"/>
          </a:p>
          <a:p>
            <a:pPr lvl="2"/>
            <a:r>
              <a:rPr lang="en-US" altLang="ko-KR" sz="1600" dirty="0"/>
              <a:t>Startup the standard for EMF rating : </a:t>
            </a:r>
            <a:r>
              <a:rPr lang="en-US" altLang="ko-KR" sz="1600" dirty="0"/>
              <a:t>1</a:t>
            </a:r>
            <a:r>
              <a:rPr lang="en-US" altLang="ko-KR" sz="1600" baseline="30000" dirty="0"/>
              <a:t>st</a:t>
            </a:r>
            <a:r>
              <a:rPr lang="en-US" altLang="ko-KR" sz="1600" dirty="0"/>
              <a:t> Aug</a:t>
            </a:r>
            <a:r>
              <a:rPr lang="en-US" altLang="ko-KR" sz="1600" dirty="0"/>
              <a:t>. </a:t>
            </a:r>
            <a:r>
              <a:rPr lang="en-US" altLang="ko-KR" sz="1600" dirty="0" smtClean="0"/>
              <a:t>2014</a:t>
            </a:r>
            <a:endParaRPr lang="ko-KR" altLang="en-US" sz="1600" dirty="0"/>
          </a:p>
          <a:p>
            <a:endParaRPr lang="ko-KR" altLang="en-US" sz="2000" dirty="0"/>
          </a:p>
          <a:p>
            <a:endParaRPr lang="ko-KR" altLang="en-US" sz="2000" dirty="0"/>
          </a:p>
        </p:txBody>
      </p:sp>
      <mc:AlternateContent xmlns:mc="http://schemas.openxmlformats.org/markup-compatibility/2006" xmlns:a14="http://schemas.microsoft.com/office/drawing/2010/main">
        <mc:Choice Requires="a14">
          <p:sp>
            <p:nvSpPr>
              <p:cNvPr id="4" name="TextBox 3"/>
              <p:cNvSpPr txBox="1"/>
              <p:nvPr/>
            </p:nvSpPr>
            <p:spPr>
              <a:xfrm>
                <a:off x="1746386" y="3233041"/>
                <a:ext cx="1262910" cy="637547"/>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en-US" altLang="ko-KR" sz="1400" b="0" i="1" smtClean="0">
                              <a:solidFill>
                                <a:schemeClr val="accent1"/>
                              </a:solidFill>
                              <a:latin typeface="Cambria Math" panose="02040503050406030204" pitchFamily="18" charset="0"/>
                            </a:rPr>
                          </m:ctrlPr>
                        </m:sSubPr>
                        <m:e>
                          <m:r>
                            <a:rPr lang="en-US" altLang="ko-KR" sz="1400" b="0" i="1" smtClean="0">
                              <a:solidFill>
                                <a:schemeClr val="accent1"/>
                              </a:solidFill>
                              <a:latin typeface="Cambria Math"/>
                            </a:rPr>
                            <m:t>𝐸</m:t>
                          </m:r>
                        </m:e>
                        <m:sub>
                          <m:r>
                            <a:rPr lang="en-US" altLang="ko-KR" sz="1400" b="0" i="1" smtClean="0">
                              <a:solidFill>
                                <a:schemeClr val="accent1"/>
                              </a:solidFill>
                              <a:latin typeface="Cambria Math"/>
                            </a:rPr>
                            <m:t>𝑇</m:t>
                          </m:r>
                        </m:sub>
                      </m:sSub>
                      <m:r>
                        <a:rPr lang="en-US" altLang="ko-KR" sz="1400" b="0" i="1" smtClean="0">
                          <a:solidFill>
                            <a:schemeClr val="accent1"/>
                          </a:solidFill>
                          <a:latin typeface="Cambria Math"/>
                        </a:rPr>
                        <m:t>= </m:t>
                      </m:r>
                      <m:nary>
                        <m:naryPr>
                          <m:chr m:val="∑"/>
                          <m:ctrlPr>
                            <a:rPr lang="en-US" altLang="ko-KR" sz="1400" b="0" i="1" smtClean="0">
                              <a:solidFill>
                                <a:schemeClr val="accent1"/>
                              </a:solidFill>
                              <a:latin typeface="Cambria Math" panose="02040503050406030204" pitchFamily="18" charset="0"/>
                            </a:rPr>
                          </m:ctrlPr>
                        </m:naryPr>
                        <m:sub>
                          <m:r>
                            <m:rPr>
                              <m:brk m:alnAt="23"/>
                            </m:rPr>
                            <a:rPr lang="en-US" altLang="ko-KR" sz="1400" b="0" i="1" smtClean="0">
                              <a:solidFill>
                                <a:schemeClr val="accent1"/>
                              </a:solidFill>
                              <a:latin typeface="Cambria Math"/>
                            </a:rPr>
                            <m:t>𝑖</m:t>
                          </m:r>
                          <m:r>
                            <a:rPr lang="en-US" altLang="ko-KR" sz="1400" b="0" i="1" smtClean="0">
                              <a:solidFill>
                                <a:schemeClr val="accent1"/>
                              </a:solidFill>
                              <a:latin typeface="Cambria Math"/>
                            </a:rPr>
                            <m:t>=1</m:t>
                          </m:r>
                        </m:sub>
                        <m:sup>
                          <m:r>
                            <a:rPr lang="en-US" altLang="ko-KR" sz="1400" b="0" i="1" smtClean="0">
                              <a:solidFill>
                                <a:schemeClr val="accent1"/>
                              </a:solidFill>
                              <a:latin typeface="Cambria Math"/>
                            </a:rPr>
                            <m:t>𝑀</m:t>
                          </m:r>
                        </m:sup>
                        <m:e>
                          <m:sSub>
                            <m:sSubPr>
                              <m:ctrlPr>
                                <a:rPr lang="en-US" altLang="ko-KR" sz="1400" b="0" i="1" smtClean="0">
                                  <a:solidFill>
                                    <a:schemeClr val="accent1"/>
                                  </a:solidFill>
                                  <a:latin typeface="Cambria Math" panose="02040503050406030204" pitchFamily="18" charset="0"/>
                                </a:rPr>
                              </m:ctrlPr>
                            </m:sSubPr>
                            <m:e>
                              <m:r>
                                <a:rPr lang="en-US" altLang="ko-KR" sz="1400" b="0" i="1" smtClean="0">
                                  <a:solidFill>
                                    <a:schemeClr val="accent1"/>
                                  </a:solidFill>
                                  <a:latin typeface="Cambria Math"/>
                                </a:rPr>
                                <m:t>(</m:t>
                              </m:r>
                              <m:r>
                                <a:rPr lang="en-US" altLang="ko-KR" sz="1400" b="0" i="1" smtClean="0">
                                  <a:solidFill>
                                    <a:schemeClr val="accent1"/>
                                  </a:solidFill>
                                  <a:latin typeface="Cambria Math"/>
                                </a:rPr>
                                <m:t>𝐸</m:t>
                              </m:r>
                              <m:r>
                                <a:rPr lang="en-US" altLang="ko-KR" sz="1400" b="0" i="1" smtClean="0">
                                  <a:solidFill>
                                    <a:schemeClr val="accent1"/>
                                  </a:solidFill>
                                  <a:latin typeface="Cambria Math"/>
                                </a:rPr>
                                <m:t>)</m:t>
                              </m:r>
                            </m:e>
                            <m:sub>
                              <m:r>
                                <a:rPr lang="en-US" altLang="ko-KR" sz="1400" b="0" i="1" smtClean="0">
                                  <a:solidFill>
                                    <a:schemeClr val="accent1"/>
                                  </a:solidFill>
                                  <a:latin typeface="Cambria Math"/>
                                </a:rPr>
                                <m:t>𝑖</m:t>
                              </m:r>
                            </m:sub>
                          </m:sSub>
                        </m:e>
                      </m:nary>
                    </m:oMath>
                  </m:oMathPara>
                </a14:m>
                <a:endParaRPr lang="ko-KR" altLang="en-US" sz="1400" dirty="0">
                  <a:solidFill>
                    <a:schemeClr val="accent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46386" y="3233041"/>
                <a:ext cx="1262910" cy="637547"/>
              </a:xfrm>
              <a:prstGeom prst="rect">
                <a:avLst/>
              </a:prstGeom>
              <a:blipFill rotWithShape="0">
                <a:blip r:embed="rId2"/>
                <a:stretch>
                  <a:fillRect/>
                </a:stretch>
              </a:blipFill>
            </p:spPr>
            <p:txBody>
              <a:bodyPr/>
              <a:lstStyle/>
              <a:p>
                <a:r>
                  <a:rPr lang="ko-KR" altLang="en-US">
                    <a:noFill/>
                  </a:rPr>
                  <a:t> </a:t>
                </a:r>
              </a:p>
            </p:txBody>
          </p:sp>
        </mc:Fallback>
      </mc:AlternateContent>
      <p:sp>
        <p:nvSpPr>
          <p:cNvPr id="5" name="TextBox 4"/>
          <p:cNvSpPr txBox="1"/>
          <p:nvPr/>
        </p:nvSpPr>
        <p:spPr>
          <a:xfrm>
            <a:off x="5434039" y="3106755"/>
            <a:ext cx="2071284" cy="923330"/>
          </a:xfrm>
          <a:prstGeom prst="rect">
            <a:avLst/>
          </a:prstGeom>
          <a:noFill/>
        </p:spPr>
        <p:txBody>
          <a:bodyPr wrap="square" rtlCol="0">
            <a:spAutoFit/>
          </a:bodyPr>
          <a:lstStyle/>
          <a:p>
            <a:pPr>
              <a:lnSpc>
                <a:spcPct val="150000"/>
              </a:lnSpc>
            </a:pPr>
            <a:r>
              <a:rPr lang="en-US" altLang="ko-KR" sz="1200" dirty="0" smtClean="0">
                <a:solidFill>
                  <a:schemeClr val="accent1"/>
                </a:solidFill>
                <a:latin typeface="Times New Roman" panose="02020603050405020304" pitchFamily="18" charset="0"/>
                <a:cs typeface="Times New Roman" panose="02020603050405020304" pitchFamily="18" charset="0"/>
              </a:rPr>
              <a:t>E</a:t>
            </a:r>
            <a:r>
              <a:rPr lang="en-US" altLang="ko-KR" sz="1200" baseline="-25000" dirty="0" smtClean="0">
                <a:solidFill>
                  <a:schemeClr val="accent1"/>
                </a:solidFill>
                <a:latin typeface="Times New Roman" panose="02020603050405020304" pitchFamily="18" charset="0"/>
                <a:cs typeface="Times New Roman" panose="02020603050405020304" pitchFamily="18" charset="0"/>
              </a:rPr>
              <a:t>T</a:t>
            </a:r>
            <a:r>
              <a:rPr lang="en-US" altLang="ko-KR" sz="1200" dirty="0" smtClean="0">
                <a:solidFill>
                  <a:schemeClr val="accent1"/>
                </a:solidFill>
                <a:latin typeface="Times New Roman" panose="02020603050405020304" pitchFamily="18" charset="0"/>
                <a:cs typeface="Times New Roman" panose="02020603050405020304" pitchFamily="18" charset="0"/>
              </a:rPr>
              <a:t> : total exposure index</a:t>
            </a:r>
          </a:p>
          <a:p>
            <a:pPr>
              <a:lnSpc>
                <a:spcPct val="150000"/>
              </a:lnSpc>
            </a:pPr>
            <a:r>
              <a:rPr lang="en-US" altLang="ko-KR" sz="1200" dirty="0" smtClean="0">
                <a:solidFill>
                  <a:schemeClr val="accent1"/>
                </a:solidFill>
                <a:latin typeface="Times New Roman" panose="02020603050405020304" pitchFamily="18" charset="0"/>
                <a:cs typeface="Times New Roman" panose="02020603050405020304" pitchFamily="18" charset="0"/>
              </a:rPr>
              <a:t>M : number of radio stations</a:t>
            </a:r>
          </a:p>
          <a:p>
            <a:pPr>
              <a:lnSpc>
                <a:spcPct val="150000"/>
              </a:lnSpc>
            </a:pPr>
            <a:r>
              <a:rPr lang="en-US" altLang="ko-KR" sz="1200" dirty="0" smtClean="0">
                <a:solidFill>
                  <a:schemeClr val="accent1"/>
                </a:solidFill>
                <a:latin typeface="Times New Roman" panose="02020603050405020304" pitchFamily="18" charset="0"/>
                <a:cs typeface="Times New Roman" panose="02020603050405020304" pitchFamily="18" charset="0"/>
              </a:rPr>
              <a:t>E : exposure index</a:t>
            </a:r>
            <a:endParaRPr lang="ko-KR" altLang="en-US" sz="1200" dirty="0">
              <a:solidFill>
                <a:schemeClr val="accent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3070756" y="3268691"/>
                <a:ext cx="2120709" cy="566245"/>
              </a:xfrm>
              <a:prstGeom prst="rect">
                <a:avLst/>
              </a:prstGeom>
              <a:noFill/>
            </p:spPr>
            <p:txBody>
              <a:bodyPr wrap="none" rtlCol="0">
                <a:spAutoFit/>
              </a:bodyPr>
              <a:lstStyle/>
              <a:p>
                <a:pPr>
                  <a:lnSpc>
                    <a:spcPct val="90000"/>
                  </a:lnSpc>
                </a:pPr>
                <a14:m>
                  <m:oMathPara xmlns:m="http://schemas.openxmlformats.org/officeDocument/2006/math">
                    <m:oMathParaPr>
                      <m:jc m:val="centerGroup"/>
                    </m:oMathParaPr>
                    <m:oMath xmlns:m="http://schemas.openxmlformats.org/officeDocument/2006/math">
                      <m:r>
                        <a:rPr lang="en-US" altLang="ko-KR" sz="1400" b="0" i="1" smtClean="0">
                          <a:solidFill>
                            <a:schemeClr val="accent1"/>
                          </a:solidFill>
                          <a:latin typeface="Cambria Math"/>
                        </a:rPr>
                        <m:t>𝐸</m:t>
                      </m:r>
                      <m:r>
                        <a:rPr lang="en-US" altLang="ko-KR" sz="1400" b="0" i="1" smtClean="0">
                          <a:solidFill>
                            <a:schemeClr val="accent1"/>
                          </a:solidFill>
                          <a:latin typeface="Cambria Math"/>
                        </a:rPr>
                        <m:t>=</m:t>
                      </m:r>
                      <m:sSup>
                        <m:sSupPr>
                          <m:ctrlPr>
                            <a:rPr lang="en-US" altLang="ko-KR" sz="1400" b="0" i="1" smtClean="0">
                              <a:solidFill>
                                <a:schemeClr val="accent1"/>
                              </a:solidFill>
                              <a:latin typeface="Cambria Math" panose="02040503050406030204" pitchFamily="18" charset="0"/>
                            </a:rPr>
                          </m:ctrlPr>
                        </m:sSupPr>
                        <m:e>
                          <m:d>
                            <m:dPr>
                              <m:ctrlPr>
                                <a:rPr lang="en-US" altLang="ko-KR" sz="1400" b="0" i="1" smtClean="0">
                                  <a:solidFill>
                                    <a:schemeClr val="accent1"/>
                                  </a:solidFill>
                                  <a:latin typeface="Cambria Math" panose="02040503050406030204" pitchFamily="18" charset="0"/>
                                </a:rPr>
                              </m:ctrlPr>
                            </m:dPr>
                            <m:e>
                              <m:f>
                                <m:fPr>
                                  <m:ctrlPr>
                                    <a:rPr lang="en-US" altLang="ko-KR" sz="1400" b="0" i="1" smtClean="0">
                                      <a:solidFill>
                                        <a:schemeClr val="accent1"/>
                                      </a:solidFill>
                                      <a:latin typeface="Cambria Math" panose="02040503050406030204" pitchFamily="18" charset="0"/>
                                    </a:rPr>
                                  </m:ctrlPr>
                                </m:fPr>
                                <m:num>
                                  <m:r>
                                    <a:rPr lang="en-US" altLang="ko-KR" sz="1400" b="0" i="1" smtClean="0">
                                      <a:solidFill>
                                        <a:schemeClr val="accent1"/>
                                      </a:solidFill>
                                      <a:latin typeface="Cambria Math"/>
                                    </a:rPr>
                                    <m:t>𝑚𝑒𝑎𝑠𝑢𝑟𝑒𝑑</m:t>
                                  </m:r>
                                  <m:r>
                                    <a:rPr lang="en-US" altLang="ko-KR" sz="1400" b="0" i="1" smtClean="0">
                                      <a:solidFill>
                                        <a:schemeClr val="accent1"/>
                                      </a:solidFill>
                                      <a:latin typeface="Cambria Math"/>
                                    </a:rPr>
                                    <m:t> </m:t>
                                  </m:r>
                                  <m:r>
                                    <a:rPr lang="en-US" altLang="ko-KR" sz="1400" b="0" i="1" smtClean="0">
                                      <a:solidFill>
                                        <a:schemeClr val="accent1"/>
                                      </a:solidFill>
                                      <a:latin typeface="Cambria Math"/>
                                    </a:rPr>
                                    <m:t>𝑙𝑒𝑣𝑒𝑙</m:t>
                                  </m:r>
                                </m:num>
                                <m:den>
                                  <m:r>
                                    <a:rPr lang="en-US" altLang="ko-KR" sz="1400" b="0" i="1" smtClean="0">
                                      <a:solidFill>
                                        <a:schemeClr val="accent1"/>
                                      </a:solidFill>
                                      <a:latin typeface="Cambria Math"/>
                                    </a:rPr>
                                    <m:t>𝑟𝑒𝑓𝑒𝑟𝑒𝑛𝑐𝑒</m:t>
                                  </m:r>
                                  <m:r>
                                    <a:rPr lang="en-US" altLang="ko-KR" sz="1400" b="0" i="1" smtClean="0">
                                      <a:solidFill>
                                        <a:schemeClr val="accent1"/>
                                      </a:solidFill>
                                      <a:latin typeface="Cambria Math"/>
                                    </a:rPr>
                                    <m:t> </m:t>
                                  </m:r>
                                  <m:r>
                                    <a:rPr lang="en-US" altLang="ko-KR" sz="1400" b="0" i="1" smtClean="0">
                                      <a:solidFill>
                                        <a:schemeClr val="accent1"/>
                                      </a:solidFill>
                                      <a:latin typeface="Cambria Math"/>
                                    </a:rPr>
                                    <m:t>𝑙𝑒𝑣𝑒𝑙</m:t>
                                  </m:r>
                                </m:den>
                              </m:f>
                            </m:e>
                          </m:d>
                        </m:e>
                        <m:sup>
                          <m:r>
                            <a:rPr lang="en-US" altLang="ko-KR" sz="1400" b="0" i="1" smtClean="0">
                              <a:solidFill>
                                <a:schemeClr val="accent1"/>
                              </a:solidFill>
                              <a:latin typeface="Cambria Math"/>
                            </a:rPr>
                            <m:t>2</m:t>
                          </m:r>
                        </m:sup>
                      </m:sSup>
                    </m:oMath>
                  </m:oMathPara>
                </a14:m>
                <a:endParaRPr lang="ko-KR" altLang="en-US" sz="1400" dirty="0">
                  <a:solidFill>
                    <a:schemeClr val="accent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70756" y="3268691"/>
                <a:ext cx="2120709" cy="566245"/>
              </a:xfrm>
              <a:prstGeom prst="rect">
                <a:avLst/>
              </a:prstGeom>
              <a:blipFill rotWithShape="0">
                <a:blip r:embed="rId3"/>
                <a:stretch>
                  <a:fillRect b="-3226"/>
                </a:stretch>
              </a:blipFill>
            </p:spPr>
            <p:txBody>
              <a:bodyPr/>
              <a:lstStyle/>
              <a:p>
                <a:r>
                  <a:rPr lang="ko-KR" altLang="en-US">
                    <a:noFill/>
                  </a:rPr>
                  <a:t> </a:t>
                </a:r>
              </a:p>
            </p:txBody>
          </p:sp>
        </mc:Fallback>
      </mc:AlternateContent>
      <p:grpSp>
        <p:nvGrpSpPr>
          <p:cNvPr id="17" name="그룹 16"/>
          <p:cNvGrpSpPr/>
          <p:nvPr/>
        </p:nvGrpSpPr>
        <p:grpSpPr>
          <a:xfrm>
            <a:off x="1635759" y="4547604"/>
            <a:ext cx="7327171" cy="1277646"/>
            <a:chOff x="1635759" y="4547604"/>
            <a:chExt cx="7327171" cy="1277646"/>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759" y="4547604"/>
              <a:ext cx="2407673" cy="126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562" y="4556703"/>
              <a:ext cx="4643368" cy="126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직사각형 9"/>
            <p:cNvSpPr/>
            <p:nvPr/>
          </p:nvSpPr>
          <p:spPr>
            <a:xfrm>
              <a:off x="1746386" y="5613149"/>
              <a:ext cx="933440" cy="204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100" dirty="0" smtClean="0">
                  <a:solidFill>
                    <a:schemeClr val="tx1"/>
                  </a:solidFill>
                </a:rPr>
                <a:t>&lt;class 1&gt;</a:t>
              </a:r>
              <a:endParaRPr lang="ko-KR" altLang="en-US" sz="1100" dirty="0">
                <a:solidFill>
                  <a:schemeClr val="tx1"/>
                </a:solidFill>
              </a:endParaRPr>
            </a:p>
          </p:txBody>
        </p:sp>
        <p:sp>
          <p:nvSpPr>
            <p:cNvPr id="11" name="직사각형 10"/>
            <p:cNvSpPr/>
            <p:nvPr/>
          </p:nvSpPr>
          <p:spPr>
            <a:xfrm>
              <a:off x="2955956" y="5618598"/>
              <a:ext cx="933440" cy="204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100" dirty="0" smtClean="0">
                  <a:solidFill>
                    <a:schemeClr val="tx1"/>
                  </a:solidFill>
                </a:rPr>
                <a:t>&lt;class 2&gt;</a:t>
              </a:r>
              <a:endParaRPr lang="ko-KR" altLang="en-US" sz="1100" dirty="0">
                <a:solidFill>
                  <a:schemeClr val="tx1"/>
                </a:solidFill>
              </a:endParaRPr>
            </a:p>
          </p:txBody>
        </p:sp>
        <p:sp>
          <p:nvSpPr>
            <p:cNvPr id="13" name="직사각형 12"/>
            <p:cNvSpPr/>
            <p:nvPr/>
          </p:nvSpPr>
          <p:spPr>
            <a:xfrm>
              <a:off x="5681309" y="5618598"/>
              <a:ext cx="933440" cy="204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100" dirty="0" smtClean="0">
                  <a:solidFill>
                    <a:schemeClr val="tx1"/>
                  </a:solidFill>
                </a:rPr>
                <a:t>&lt;category 2&gt;</a:t>
              </a:r>
              <a:endParaRPr lang="ko-KR" altLang="en-US" sz="1100" dirty="0">
                <a:solidFill>
                  <a:schemeClr val="tx1"/>
                </a:solidFill>
              </a:endParaRPr>
            </a:p>
          </p:txBody>
        </p:sp>
        <p:sp>
          <p:nvSpPr>
            <p:cNvPr id="14" name="직사각형 13"/>
            <p:cNvSpPr/>
            <p:nvPr/>
          </p:nvSpPr>
          <p:spPr>
            <a:xfrm>
              <a:off x="4458701" y="5620534"/>
              <a:ext cx="933440" cy="204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100" dirty="0" smtClean="0">
                  <a:solidFill>
                    <a:schemeClr val="tx1"/>
                  </a:solidFill>
                </a:rPr>
                <a:t>&lt;category 1&gt;</a:t>
              </a:r>
              <a:endParaRPr lang="ko-KR" altLang="en-US" sz="1100" dirty="0">
                <a:solidFill>
                  <a:schemeClr val="tx1"/>
                </a:solidFill>
              </a:endParaRPr>
            </a:p>
          </p:txBody>
        </p:sp>
        <p:sp>
          <p:nvSpPr>
            <p:cNvPr id="15" name="직사각형 14"/>
            <p:cNvSpPr/>
            <p:nvPr/>
          </p:nvSpPr>
          <p:spPr>
            <a:xfrm>
              <a:off x="6789626" y="5613149"/>
              <a:ext cx="933440" cy="204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100" dirty="0" smtClean="0">
                  <a:solidFill>
                    <a:schemeClr val="tx1"/>
                  </a:solidFill>
                </a:rPr>
                <a:t>&lt;caution&gt;</a:t>
              </a:r>
              <a:endParaRPr lang="ko-KR" altLang="en-US" sz="1100" dirty="0">
                <a:solidFill>
                  <a:schemeClr val="tx1"/>
                </a:solidFill>
              </a:endParaRPr>
            </a:p>
          </p:txBody>
        </p:sp>
        <p:sp>
          <p:nvSpPr>
            <p:cNvPr id="16" name="직사각형 15"/>
            <p:cNvSpPr/>
            <p:nvPr/>
          </p:nvSpPr>
          <p:spPr>
            <a:xfrm>
              <a:off x="7959042" y="5620534"/>
              <a:ext cx="933440" cy="204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sz="1100" dirty="0" smtClean="0">
                  <a:solidFill>
                    <a:schemeClr val="tx1"/>
                  </a:solidFill>
                </a:rPr>
                <a:t>&lt;warning&gt;</a:t>
              </a:r>
              <a:endParaRPr lang="ko-KR" altLang="en-US" sz="1100" dirty="0">
                <a:solidFill>
                  <a:schemeClr val="tx1"/>
                </a:solidFill>
              </a:endParaRPr>
            </a:p>
          </p:txBody>
        </p:sp>
      </p:grpSp>
    </p:spTree>
    <p:extLst>
      <p:ext uri="{BB962C8B-B14F-4D97-AF65-F5344CB8AC3E}">
        <p14:creationId xmlns:p14="http://schemas.microsoft.com/office/powerpoint/2010/main" val="2906965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Policy </a:t>
            </a:r>
            <a:r>
              <a:rPr lang="en-US" altLang="ko-KR" dirty="0" smtClean="0"/>
              <a:t>[4]</a:t>
            </a:r>
            <a:endParaRPr lang="ko-KR" altLang="en-US" dirty="0"/>
          </a:p>
        </p:txBody>
      </p:sp>
      <p:grpSp>
        <p:nvGrpSpPr>
          <p:cNvPr id="20" name="그룹 19"/>
          <p:cNvGrpSpPr/>
          <p:nvPr/>
        </p:nvGrpSpPr>
        <p:grpSpPr>
          <a:xfrm>
            <a:off x="368098" y="4615849"/>
            <a:ext cx="643699" cy="1211104"/>
            <a:chOff x="697256" y="4615849"/>
            <a:chExt cx="643699" cy="1211104"/>
          </a:xfrm>
        </p:grpSpPr>
        <p:pic>
          <p:nvPicPr>
            <p:cNvPr id="2050" name="Picture 2" descr="http://pisces.bbystatic.com/image2/BestBuy_US/images/products/4374/4374025_sd.jpg;canvasHeight=500;canvasWidth=500"/>
            <p:cNvPicPr>
              <a:picLocks noChangeAspect="1" noChangeArrowheads="1"/>
            </p:cNvPicPr>
            <p:nvPr/>
          </p:nvPicPr>
          <p:blipFill rotWithShape="1">
            <a:blip r:embed="rId3">
              <a:extLst>
                <a:ext uri="{28A0092B-C50C-407E-A947-70E740481C1C}">
                  <a14:useLocalDpi xmlns:a14="http://schemas.microsoft.com/office/drawing/2010/main" val="0"/>
                </a:ext>
              </a:extLst>
            </a:blip>
            <a:srcRect l="23425" r="23425"/>
            <a:stretch/>
          </p:blipFill>
          <p:spPr bwMode="auto">
            <a:xfrm>
              <a:off x="697256" y="4615849"/>
              <a:ext cx="643699" cy="1211104"/>
            </a:xfrm>
            <a:prstGeom prst="rect">
              <a:avLst/>
            </a:prstGeom>
            <a:noFill/>
            <a:extLst>
              <a:ext uri="{909E8E84-426E-40DD-AFC4-6F175D3DCCD1}">
                <a14:hiddenFill xmlns:a14="http://schemas.microsoft.com/office/drawing/2010/main">
                  <a:solidFill>
                    <a:srgbClr val="FFFFFF"/>
                  </a:solidFill>
                </a14:hiddenFill>
              </a:ext>
            </a:extLst>
          </p:spPr>
        </p:pic>
        <p:sp>
          <p:nvSpPr>
            <p:cNvPr id="18" name="직사각형 17"/>
            <p:cNvSpPr/>
            <p:nvPr/>
          </p:nvSpPr>
          <p:spPr>
            <a:xfrm>
              <a:off x="845221" y="4670905"/>
              <a:ext cx="308452" cy="45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grpSp>
      <p:pic>
        <p:nvPicPr>
          <p:cNvPr id="2054" name="Picture 6" descr="http://cfile27.uf.tistory.com/image/1523493651133BDF2A9F64"/>
          <p:cNvPicPr>
            <a:picLocks noChangeAspect="1" noChangeArrowheads="1"/>
          </p:cNvPicPr>
          <p:nvPr/>
        </p:nvPicPr>
        <p:blipFill rotWithShape="1">
          <a:blip r:embed="rId4">
            <a:extLst>
              <a:ext uri="{28A0092B-C50C-407E-A947-70E740481C1C}">
                <a14:useLocalDpi xmlns:a14="http://schemas.microsoft.com/office/drawing/2010/main" val="0"/>
              </a:ext>
            </a:extLst>
          </a:blip>
          <a:srcRect l="45798" t="18619" r="19773" b="6267"/>
          <a:stretch/>
        </p:blipFill>
        <p:spPr bwMode="auto">
          <a:xfrm>
            <a:off x="267544" y="1965275"/>
            <a:ext cx="844809" cy="24574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표 30"/>
          <p:cNvGraphicFramePr>
            <a:graphicFrameLocks noGrp="1"/>
          </p:cNvGraphicFramePr>
          <p:nvPr>
            <p:extLst>
              <p:ext uri="{D42A27DB-BD31-4B8C-83A1-F6EECF244321}">
                <p14:modId xmlns:p14="http://schemas.microsoft.com/office/powerpoint/2010/main" val="1747078688"/>
              </p:ext>
            </p:extLst>
          </p:nvPr>
        </p:nvGraphicFramePr>
        <p:xfrm>
          <a:off x="1258591" y="1965276"/>
          <a:ext cx="4774553" cy="2440591"/>
        </p:xfrm>
        <a:graphic>
          <a:graphicData uri="http://schemas.openxmlformats.org/drawingml/2006/table">
            <a:tbl>
              <a:tblPr/>
              <a:tblGrid>
                <a:gridCol w="909439"/>
                <a:gridCol w="3865114"/>
              </a:tblGrid>
              <a:tr h="320946">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Class</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9E6EF"/>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smtClean="0">
                          <a:solidFill>
                            <a:schemeClr val="tx1"/>
                          </a:solidFill>
                          <a:latin typeface="Times New Roman" panose="02020603050405020304" pitchFamily="18" charset="0"/>
                          <a:ea typeface="휴먼모음T" pitchFamily="18" charset="-127"/>
                          <a:cs typeface="Times New Roman" panose="02020603050405020304" pitchFamily="18" charset="0"/>
                        </a:rPr>
                        <a:t>Criteria of Radio-stations</a:t>
                      </a:r>
                      <a:endPar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9E6EF"/>
                    </a:solidFill>
                  </a:tcPr>
                </a:tc>
              </a:tr>
              <a:tr h="373119">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Class 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rPr>
                        <a:t>EMF strength value ≦ 50% of the general public exposure limit </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45233">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Class 2</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rPr>
                        <a:t>50% of the general public exposure limit &lt; EMF strength value </a:t>
                      </a:r>
                    </a:p>
                    <a:p>
                      <a:pPr marL="0" marR="0" indent="0" algn="ctr" fontAlgn="base" latinLnBrk="0">
                        <a:lnSpc>
                          <a:spcPct val="100000"/>
                        </a:lnSpc>
                        <a:spcBef>
                          <a:spcPts val="0"/>
                        </a:spcBef>
                        <a:spcAft>
                          <a:spcPts val="0"/>
                        </a:spcAft>
                      </a:pPr>
                      <a:r>
                        <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rPr>
                        <a:t>≦ the general public exposure limit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18683">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Caution</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rPr>
                        <a:t>the general public exposure limit &lt; EMF strength value ≦ the occupational exposure limit </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0251">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Warning</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rPr>
                        <a:t>the occupational exposure limit &lt; EMF strength value</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32" name="표 31"/>
          <p:cNvGraphicFramePr>
            <a:graphicFrameLocks noGrp="1"/>
          </p:cNvGraphicFramePr>
          <p:nvPr>
            <p:extLst>
              <p:ext uri="{D42A27DB-BD31-4B8C-83A1-F6EECF244321}">
                <p14:modId xmlns:p14="http://schemas.microsoft.com/office/powerpoint/2010/main" val="1054114078"/>
              </p:ext>
            </p:extLst>
          </p:nvPr>
        </p:nvGraphicFramePr>
        <p:xfrm>
          <a:off x="1258591" y="4615849"/>
          <a:ext cx="4774553" cy="1239298"/>
        </p:xfrm>
        <a:graphic>
          <a:graphicData uri="http://schemas.openxmlformats.org/drawingml/2006/table">
            <a:tbl>
              <a:tblPr/>
              <a:tblGrid>
                <a:gridCol w="909439"/>
                <a:gridCol w="3865114"/>
              </a:tblGrid>
              <a:tr h="320946">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Class</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smtClean="0">
                          <a:solidFill>
                            <a:schemeClr val="tx1"/>
                          </a:solidFill>
                          <a:latin typeface="Times New Roman" panose="02020603050405020304" pitchFamily="18" charset="0"/>
                          <a:ea typeface="휴먼모음T" pitchFamily="18" charset="-127"/>
                          <a:cs typeface="Times New Roman" panose="02020603050405020304" pitchFamily="18" charset="0"/>
                        </a:rPr>
                        <a:t>Criteria of Mobile</a:t>
                      </a:r>
                      <a:r>
                        <a:rPr lang="en-US" sz="1400" b="1" kern="0" spc="0" baseline="0" dirty="0" smtClean="0">
                          <a:solidFill>
                            <a:schemeClr val="tx1"/>
                          </a:solidFill>
                          <a:latin typeface="Times New Roman" panose="02020603050405020304" pitchFamily="18" charset="0"/>
                          <a:ea typeface="휴먼모음T" pitchFamily="18" charset="-127"/>
                          <a:cs typeface="Times New Roman" panose="02020603050405020304" pitchFamily="18" charset="0"/>
                        </a:rPr>
                        <a:t> phones</a:t>
                      </a:r>
                      <a:endPar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59176">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Class 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0" kern="0" spc="0" dirty="0" smtClean="0">
                          <a:solidFill>
                            <a:schemeClr val="tx1"/>
                          </a:solidFill>
                          <a:latin typeface="Times New Roman" panose="02020603050405020304" pitchFamily="18" charset="0"/>
                          <a:ea typeface="휴먼모음T" pitchFamily="18" charset="-127"/>
                          <a:cs typeface="Times New Roman" panose="02020603050405020304" pitchFamily="18" charset="0"/>
                        </a:rPr>
                        <a:t>SAR value </a:t>
                      </a:r>
                      <a:r>
                        <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rPr>
                        <a:t>≦ </a:t>
                      </a:r>
                      <a:r>
                        <a:rPr lang="en-US" sz="1400" b="0" kern="0" spc="0" dirty="0" smtClean="0">
                          <a:solidFill>
                            <a:schemeClr val="tx1"/>
                          </a:solidFill>
                          <a:latin typeface="Times New Roman" panose="02020603050405020304" pitchFamily="18" charset="0"/>
                          <a:ea typeface="휴먼모음T" pitchFamily="18" charset="-127"/>
                          <a:cs typeface="Times New Roman" panose="02020603050405020304" pitchFamily="18" charset="0"/>
                        </a:rPr>
                        <a:t>0.8 W/kg</a:t>
                      </a:r>
                      <a:r>
                        <a:rPr lang="en-US" sz="1400" b="0" kern="0" spc="0" baseline="0" dirty="0" smtClean="0">
                          <a:solidFill>
                            <a:schemeClr val="tx1"/>
                          </a:solidFill>
                          <a:latin typeface="Times New Roman" panose="02020603050405020304" pitchFamily="18" charset="0"/>
                          <a:ea typeface="휴먼모음T" pitchFamily="18" charset="-127"/>
                          <a:cs typeface="Times New Roman" panose="02020603050405020304" pitchFamily="18" charset="0"/>
                        </a:rPr>
                        <a:t> (1g-averaged)</a:t>
                      </a:r>
                      <a:endPar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59176">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1" kern="0" spc="0" dirty="0">
                          <a:solidFill>
                            <a:schemeClr val="tx1"/>
                          </a:solidFill>
                          <a:latin typeface="Times New Roman" panose="02020603050405020304" pitchFamily="18" charset="0"/>
                          <a:ea typeface="휴먼모음T" pitchFamily="18" charset="-127"/>
                          <a:cs typeface="Times New Roman" panose="02020603050405020304" pitchFamily="18" charset="0"/>
                        </a:rPr>
                        <a:t>Class 2</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1" hangingPunct="1">
                        <a:defRPr lang="ko-KR" sz="1800" kern="1200">
                          <a:solidFill>
                            <a:schemeClr val="tx1"/>
                          </a:solidFill>
                          <a:latin typeface="Arial"/>
                          <a:ea typeface="산돌고딕 M"/>
                          <a:cs typeface=""/>
                        </a:defRPr>
                      </a:lvl1pPr>
                      <a:lvl2pPr marL="457200" algn="l" defTabSz="914400" rtl="0" eaLnBrk="1" latinLnBrk="1" hangingPunct="1">
                        <a:defRPr lang="ko-KR" sz="1800" kern="1200">
                          <a:solidFill>
                            <a:schemeClr val="tx1"/>
                          </a:solidFill>
                          <a:latin typeface="Arial"/>
                          <a:ea typeface="산돌고딕 M"/>
                          <a:cs typeface=""/>
                        </a:defRPr>
                      </a:lvl2pPr>
                      <a:lvl3pPr marL="914400" algn="l" defTabSz="914400" rtl="0" eaLnBrk="1" latinLnBrk="1" hangingPunct="1">
                        <a:defRPr lang="ko-KR" sz="1800" kern="1200">
                          <a:solidFill>
                            <a:schemeClr val="tx1"/>
                          </a:solidFill>
                          <a:latin typeface="Arial"/>
                          <a:ea typeface="산돌고딕 M"/>
                          <a:cs typeface=""/>
                        </a:defRPr>
                      </a:lvl3pPr>
                      <a:lvl4pPr marL="1371600" algn="l" defTabSz="914400" rtl="0" eaLnBrk="1" latinLnBrk="1" hangingPunct="1">
                        <a:defRPr lang="ko-KR" sz="1800" kern="1200">
                          <a:solidFill>
                            <a:schemeClr val="tx1"/>
                          </a:solidFill>
                          <a:latin typeface="Arial"/>
                          <a:ea typeface="산돌고딕 M"/>
                          <a:cs typeface=""/>
                        </a:defRPr>
                      </a:lvl4pPr>
                      <a:lvl5pPr marL="1828800" algn="l" defTabSz="914400" rtl="0" eaLnBrk="1" latinLnBrk="1" hangingPunct="1">
                        <a:defRPr lang="ko-KR" sz="1800" kern="1200">
                          <a:solidFill>
                            <a:schemeClr val="tx1"/>
                          </a:solidFill>
                          <a:latin typeface="Arial"/>
                          <a:ea typeface="산돌고딕 M"/>
                          <a:cs typeface=""/>
                        </a:defRPr>
                      </a:lvl5pPr>
                      <a:lvl6pPr marL="2286000" algn="l" defTabSz="914400" rtl="0" eaLnBrk="1" latinLnBrk="1" hangingPunct="1">
                        <a:defRPr lang="ko-KR" sz="1800" kern="1200">
                          <a:solidFill>
                            <a:schemeClr val="tx1"/>
                          </a:solidFill>
                          <a:latin typeface="Arial"/>
                          <a:ea typeface="산돌고딕 M"/>
                          <a:cs typeface=""/>
                        </a:defRPr>
                      </a:lvl6pPr>
                      <a:lvl7pPr marL="2743200" algn="l" defTabSz="914400" rtl="0" eaLnBrk="1" latinLnBrk="1" hangingPunct="1">
                        <a:defRPr lang="ko-KR" sz="1800" kern="1200">
                          <a:solidFill>
                            <a:schemeClr val="tx1"/>
                          </a:solidFill>
                          <a:latin typeface="Arial"/>
                          <a:ea typeface="산돌고딕 M"/>
                          <a:cs typeface=""/>
                        </a:defRPr>
                      </a:lvl7pPr>
                      <a:lvl8pPr marL="3200400" algn="l" defTabSz="914400" rtl="0" eaLnBrk="1" latinLnBrk="1" hangingPunct="1">
                        <a:defRPr lang="ko-KR" sz="1800" kern="1200">
                          <a:solidFill>
                            <a:schemeClr val="tx1"/>
                          </a:solidFill>
                          <a:latin typeface="Arial"/>
                          <a:ea typeface="산돌고딕 M"/>
                          <a:cs typeface=""/>
                        </a:defRPr>
                      </a:lvl8pPr>
                      <a:lvl9pPr marL="3657600" algn="l" defTabSz="914400" rtl="0" eaLnBrk="1" latinLnBrk="1" hangingPunct="1">
                        <a:defRPr lang="ko-KR" sz="1800" kern="1200">
                          <a:solidFill>
                            <a:schemeClr val="tx1"/>
                          </a:solidFill>
                          <a:latin typeface="Arial"/>
                          <a:ea typeface="산돌고딕 M"/>
                          <a:cs typeface=""/>
                        </a:defRPr>
                      </a:lvl9pPr>
                    </a:lstStyle>
                    <a:p>
                      <a:pPr marL="0" marR="0" indent="0" algn="ctr" fontAlgn="base" latinLnBrk="0">
                        <a:lnSpc>
                          <a:spcPct val="100000"/>
                        </a:lnSpc>
                        <a:spcBef>
                          <a:spcPts val="0"/>
                        </a:spcBef>
                        <a:spcAft>
                          <a:spcPts val="0"/>
                        </a:spcAft>
                      </a:pPr>
                      <a:r>
                        <a:rPr lang="en-US" sz="1400" b="0" kern="0" spc="0" dirty="0" smtClean="0">
                          <a:solidFill>
                            <a:schemeClr val="tx1"/>
                          </a:solidFill>
                          <a:latin typeface="Times New Roman" panose="02020603050405020304" pitchFamily="18" charset="0"/>
                          <a:ea typeface="휴먼모음T" pitchFamily="18" charset="-127"/>
                          <a:cs typeface="Times New Roman" panose="02020603050405020304" pitchFamily="18" charset="0"/>
                        </a:rPr>
                        <a:t>0.8</a:t>
                      </a:r>
                      <a:r>
                        <a:rPr lang="en-US" sz="1400" b="0" kern="0" spc="0" baseline="0" dirty="0" smtClean="0">
                          <a:solidFill>
                            <a:schemeClr val="tx1"/>
                          </a:solidFill>
                          <a:latin typeface="Times New Roman" panose="02020603050405020304" pitchFamily="18" charset="0"/>
                          <a:ea typeface="휴먼모음T" pitchFamily="18" charset="-127"/>
                          <a:cs typeface="Times New Roman" panose="02020603050405020304" pitchFamily="18" charset="0"/>
                        </a:rPr>
                        <a:t> W/kg </a:t>
                      </a:r>
                      <a:r>
                        <a:rPr lang="en-US" sz="1400" b="0" kern="0" spc="0" dirty="0" smtClean="0">
                          <a:solidFill>
                            <a:schemeClr val="tx1"/>
                          </a:solidFill>
                          <a:latin typeface="Times New Roman" panose="02020603050405020304" pitchFamily="18" charset="0"/>
                          <a:ea typeface="휴먼모음T" pitchFamily="18" charset="-127"/>
                          <a:cs typeface="Times New Roman" panose="02020603050405020304" pitchFamily="18" charset="0"/>
                        </a:rPr>
                        <a:t>&lt; SAR value ≦ 1.6 W/kg (1g-averaged)</a:t>
                      </a:r>
                      <a:endParaRPr lang="en-US" sz="1400" b="0" kern="0" spc="0" dirty="0">
                        <a:solidFill>
                          <a:schemeClr val="tx1"/>
                        </a:solidFill>
                        <a:latin typeface="Times New Roman" panose="02020603050405020304" pitchFamily="18" charset="0"/>
                        <a:ea typeface="휴먼모음T" pitchFamily="18" charset="-127"/>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21" name="직사각형 20"/>
          <p:cNvSpPr/>
          <p:nvPr/>
        </p:nvSpPr>
        <p:spPr>
          <a:xfrm>
            <a:off x="6193403" y="1965275"/>
            <a:ext cx="2799761" cy="461665"/>
          </a:xfrm>
          <a:prstGeom prst="rect">
            <a:avLst/>
          </a:prstGeom>
        </p:spPr>
        <p:txBody>
          <a:bodyPr wrap="square">
            <a:spAutoFit/>
          </a:bodyPr>
          <a:lstStyle/>
          <a:p>
            <a:r>
              <a:rPr lang="en-US" altLang="ko-KR" sz="1200" dirty="0" smtClean="0">
                <a:solidFill>
                  <a:schemeClr val="accent5"/>
                </a:solidFill>
              </a:rPr>
              <a:t>※ Number </a:t>
            </a:r>
            <a:r>
              <a:rPr lang="en-US" altLang="ko-KR" sz="1200" dirty="0">
                <a:solidFill>
                  <a:schemeClr val="accent5"/>
                </a:solidFill>
              </a:rPr>
              <a:t>of </a:t>
            </a:r>
            <a:r>
              <a:rPr lang="en-US" altLang="ko-KR" sz="1200" dirty="0" smtClean="0">
                <a:solidFill>
                  <a:schemeClr val="accent5"/>
                </a:solidFill>
              </a:rPr>
              <a:t>EMF rating and labeling </a:t>
            </a:r>
            <a:br>
              <a:rPr lang="en-US" altLang="ko-KR" sz="1200" dirty="0" smtClean="0">
                <a:solidFill>
                  <a:schemeClr val="accent5"/>
                </a:solidFill>
              </a:rPr>
            </a:br>
            <a:r>
              <a:rPr lang="en-US" altLang="ko-KR" sz="1200" dirty="0" smtClean="0">
                <a:solidFill>
                  <a:schemeClr val="accent5"/>
                </a:solidFill>
              </a:rPr>
              <a:t>    </a:t>
            </a:r>
            <a:r>
              <a:rPr lang="en-US" altLang="ko-KR" sz="1200" dirty="0" smtClean="0">
                <a:solidFill>
                  <a:schemeClr val="accent5"/>
                </a:solidFill>
              </a:rPr>
              <a:t>(8</a:t>
            </a:r>
            <a:r>
              <a:rPr lang="en-US" altLang="ko-KR" sz="1200" dirty="0">
                <a:solidFill>
                  <a:schemeClr val="accent5"/>
                </a:solidFill>
              </a:rPr>
              <a:t>. 1. ~ 10. </a:t>
            </a:r>
            <a:r>
              <a:rPr lang="en-US" altLang="ko-KR" sz="1200" dirty="0" smtClean="0">
                <a:solidFill>
                  <a:schemeClr val="accent5"/>
                </a:solidFill>
              </a:rPr>
              <a:t>31, 2014)</a:t>
            </a:r>
            <a:endParaRPr lang="en-US" altLang="ko-KR" sz="1200" dirty="0">
              <a:solidFill>
                <a:schemeClr val="accent5"/>
              </a:solidFill>
            </a:endParaRPr>
          </a:p>
        </p:txBody>
      </p:sp>
      <p:graphicFrame>
        <p:nvGraphicFramePr>
          <p:cNvPr id="35" name="표 34"/>
          <p:cNvGraphicFramePr>
            <a:graphicFrameLocks noGrp="1"/>
          </p:cNvGraphicFramePr>
          <p:nvPr>
            <p:extLst>
              <p:ext uri="{D42A27DB-BD31-4B8C-83A1-F6EECF244321}">
                <p14:modId xmlns:p14="http://schemas.microsoft.com/office/powerpoint/2010/main" val="4226807983"/>
              </p:ext>
            </p:extLst>
          </p:nvPr>
        </p:nvGraphicFramePr>
        <p:xfrm>
          <a:off x="6273524" y="2520232"/>
          <a:ext cx="2539078" cy="3306720"/>
        </p:xfrm>
        <a:graphic>
          <a:graphicData uri="http://schemas.openxmlformats.org/drawingml/2006/table">
            <a:tbl>
              <a:tblPr/>
              <a:tblGrid>
                <a:gridCol w="487078"/>
                <a:gridCol w="360000"/>
                <a:gridCol w="360000"/>
                <a:gridCol w="468000"/>
                <a:gridCol w="504000"/>
                <a:gridCol w="360000"/>
              </a:tblGrid>
              <a:tr h="471858">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b="1" kern="0" spc="0" dirty="0" smtClean="0">
                          <a:solidFill>
                            <a:srgbClr val="000000"/>
                          </a:solidFill>
                          <a:effectLst/>
                          <a:latin typeface="+mn-lt"/>
                          <a:ea typeface="휴먼고딕"/>
                          <a:cs typeface="Times New Roman" panose="02020603050405020304" pitchFamily="18" charset="0"/>
                        </a:rPr>
                        <a:t>Class</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b="1" kern="0" spc="0" dirty="0" smtClean="0">
                          <a:solidFill>
                            <a:srgbClr val="000000"/>
                          </a:solidFill>
                          <a:effectLst/>
                          <a:latin typeface="+mn-lt"/>
                          <a:cs typeface="Times New Roman" panose="02020603050405020304" pitchFamily="18" charset="0"/>
                        </a:rPr>
                        <a:t>Class 1</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b="1" kern="0" spc="0" dirty="0" smtClean="0">
                          <a:solidFill>
                            <a:srgbClr val="000000"/>
                          </a:solidFill>
                          <a:effectLst/>
                          <a:latin typeface="+mn-lt"/>
                          <a:cs typeface="Times New Roman" panose="02020603050405020304" pitchFamily="18" charset="0"/>
                        </a:rPr>
                        <a:t>Class 2</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b="1" kern="0" spc="0" dirty="0" smtClean="0">
                          <a:solidFill>
                            <a:srgbClr val="000000"/>
                          </a:solidFill>
                          <a:effectLst/>
                          <a:latin typeface="+mn-lt"/>
                          <a:ea typeface="휴먼고딕"/>
                          <a:cs typeface="Times New Roman" panose="02020603050405020304" pitchFamily="18" charset="0"/>
                        </a:rPr>
                        <a:t>Caution</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b="1" kern="0" spc="0" dirty="0" smtClean="0">
                          <a:solidFill>
                            <a:srgbClr val="000000"/>
                          </a:solidFill>
                          <a:effectLst/>
                          <a:latin typeface="+mn-lt"/>
                          <a:ea typeface="휴먼고딕"/>
                          <a:cs typeface="Times New Roman" panose="02020603050405020304" pitchFamily="18" charset="0"/>
                        </a:rPr>
                        <a:t>Warning</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b="1" kern="0" spc="0" dirty="0" smtClean="0">
                          <a:solidFill>
                            <a:srgbClr val="000000"/>
                          </a:solidFill>
                          <a:effectLst/>
                          <a:latin typeface="+mn-lt"/>
                          <a:ea typeface="휴먼고딕"/>
                          <a:cs typeface="Times New Roman" panose="02020603050405020304" pitchFamily="18" charset="0"/>
                        </a:rPr>
                        <a:t>Total</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D6D6"/>
                    </a:solidFill>
                  </a:tcPr>
                </a:tc>
              </a:tr>
              <a:tr h="472477">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kern="0" spc="0" dirty="0" smtClean="0">
                          <a:solidFill>
                            <a:srgbClr val="000000"/>
                          </a:solidFill>
                          <a:effectLst/>
                          <a:latin typeface="+mn-lt"/>
                          <a:ea typeface="휴먼고딕"/>
                          <a:cs typeface="Times New Roman" panose="02020603050405020304" pitchFamily="18" charset="0"/>
                        </a:rPr>
                        <a:t>Broad-casting</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6</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9</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2477">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Cellular</a:t>
                      </a: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2</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2</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2477">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TRS</a:t>
                      </a: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41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41</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2477">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LTE</a:t>
                      </a: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1,864</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1,864</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2477">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IMT-2000</a:t>
                      </a:r>
                    </a:p>
                  </a:txBody>
                  <a:tcPr marL="64770" marR="64770" marT="17907" marB="17907" anchor="ctr">
                    <a:lnL>
                      <a:noFill/>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a:solidFill>
                            <a:srgbClr val="000000"/>
                          </a:solidFill>
                          <a:effectLst/>
                          <a:latin typeface="+mn-lt"/>
                          <a:cs typeface="Times New Roman" panose="02020603050405020304" pitchFamily="18" charset="0"/>
                        </a:rPr>
                        <a:t>151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151</a:t>
                      </a:r>
                    </a:p>
                  </a:txBody>
                  <a:tcPr marL="64770" marR="64770" marT="17907" marB="17907" anchor="ctr">
                    <a:lnL w="3556" cap="flat" cmpd="sng" algn="ctr">
                      <a:solidFill>
                        <a:srgbClr val="000000"/>
                      </a:solidFill>
                      <a:prstDash val="solid"/>
                      <a:round/>
                      <a:headEnd type="none" w="med" len="med"/>
                      <a:tailEnd type="none" w="med" len="med"/>
                    </a:lnL>
                    <a:lnR>
                      <a:noFill/>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2477">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altLang="ko-KR" sz="800" kern="0" spc="0" dirty="0" smtClean="0">
                          <a:solidFill>
                            <a:srgbClr val="000000"/>
                          </a:solidFill>
                          <a:effectLst/>
                          <a:latin typeface="+mn-lt"/>
                          <a:ea typeface="휴먼고딕"/>
                          <a:cs typeface="Times New Roman" panose="02020603050405020304" pitchFamily="18" charset="0"/>
                        </a:rPr>
                        <a:t>Total</a:t>
                      </a:r>
                      <a:endParaRPr lang="ko-KR" altLang="en-US" sz="800" kern="0" spc="0" dirty="0">
                        <a:solidFill>
                          <a:srgbClr val="000000"/>
                        </a:solidFill>
                        <a:effectLst/>
                        <a:latin typeface="+mn-lt"/>
                        <a:cs typeface="Times New Roman" panose="02020603050405020304" pitchFamily="18" charset="0"/>
                      </a:endParaRPr>
                    </a:p>
                  </a:txBody>
                  <a:tcPr marL="64770" marR="64770" marT="17907" marB="17907" anchor="ctr">
                    <a:lnL>
                      <a:noFill/>
                    </a:lnL>
                    <a:lnR w="3556" cap="flat" cmpd="sng" algn="ctr">
                      <a:solidFill>
                        <a:srgbClr val="000000"/>
                      </a:solidFill>
                      <a:prstDash val="solid"/>
                      <a:round/>
                      <a:headEnd type="none" w="med" len="med"/>
                      <a:tailEnd type="none" w="med" len="med"/>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2,064</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0</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0</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457200" rtl="0" eaLnBrk="1" latinLnBrk="0" hangingPunct="1">
                        <a:defRPr sz="1800" kern="1200">
                          <a:solidFill>
                            <a:schemeClr val="tx1"/>
                          </a:solidFill>
                          <a:latin typeface="Constantia"/>
                        </a:defRPr>
                      </a:lvl1pPr>
                      <a:lvl2pPr marL="457200" algn="l" defTabSz="457200" rtl="0" eaLnBrk="1" latinLnBrk="0" hangingPunct="1">
                        <a:defRPr sz="1800" kern="1200">
                          <a:solidFill>
                            <a:schemeClr val="tx1"/>
                          </a:solidFill>
                          <a:latin typeface="Constantia"/>
                        </a:defRPr>
                      </a:lvl2pPr>
                      <a:lvl3pPr marL="914400" algn="l" defTabSz="457200" rtl="0" eaLnBrk="1" latinLnBrk="0" hangingPunct="1">
                        <a:defRPr sz="1800" kern="1200">
                          <a:solidFill>
                            <a:schemeClr val="tx1"/>
                          </a:solidFill>
                          <a:latin typeface="Constantia"/>
                        </a:defRPr>
                      </a:lvl3pPr>
                      <a:lvl4pPr marL="1371600" algn="l" defTabSz="457200" rtl="0" eaLnBrk="1" latinLnBrk="0" hangingPunct="1">
                        <a:defRPr sz="1800" kern="1200">
                          <a:solidFill>
                            <a:schemeClr val="tx1"/>
                          </a:solidFill>
                          <a:latin typeface="Constantia"/>
                        </a:defRPr>
                      </a:lvl4pPr>
                      <a:lvl5pPr marL="1828800" algn="l" defTabSz="457200" rtl="0" eaLnBrk="1" latinLnBrk="0" hangingPunct="1">
                        <a:defRPr sz="1800" kern="1200">
                          <a:solidFill>
                            <a:schemeClr val="tx1"/>
                          </a:solidFill>
                          <a:latin typeface="Constantia"/>
                        </a:defRPr>
                      </a:lvl5pPr>
                      <a:lvl6pPr marL="2286000" algn="l" defTabSz="457200" rtl="0" eaLnBrk="1" latinLnBrk="0" hangingPunct="1">
                        <a:defRPr sz="1800" kern="1200">
                          <a:solidFill>
                            <a:schemeClr val="tx1"/>
                          </a:solidFill>
                          <a:latin typeface="Constantia"/>
                        </a:defRPr>
                      </a:lvl6pPr>
                      <a:lvl7pPr marL="2743200" algn="l" defTabSz="457200" rtl="0" eaLnBrk="1" latinLnBrk="0" hangingPunct="1">
                        <a:defRPr sz="1800" kern="1200">
                          <a:solidFill>
                            <a:schemeClr val="tx1"/>
                          </a:solidFill>
                          <a:latin typeface="Constantia"/>
                        </a:defRPr>
                      </a:lvl7pPr>
                      <a:lvl8pPr marL="3200400" algn="l" defTabSz="457200" rtl="0" eaLnBrk="1" latinLnBrk="0" hangingPunct="1">
                        <a:defRPr sz="1800" kern="1200">
                          <a:solidFill>
                            <a:schemeClr val="tx1"/>
                          </a:solidFill>
                          <a:latin typeface="Constantia"/>
                        </a:defRPr>
                      </a:lvl8pPr>
                      <a:lvl9pPr marL="3657600" algn="l" defTabSz="457200" rtl="0" eaLnBrk="1" latinLnBrk="0" hangingPunct="1">
                        <a:defRPr sz="1800" kern="1200">
                          <a:solidFill>
                            <a:schemeClr val="tx1"/>
                          </a:solidFill>
                          <a:latin typeface="Constantia"/>
                        </a:defRPr>
                      </a:lvl9pPr>
                    </a:lstStyle>
                    <a:p>
                      <a:pPr marL="0" marR="0" indent="0" algn="ctr" fontAlgn="base" latinLnBrk="0">
                        <a:lnSpc>
                          <a:spcPct val="100000"/>
                        </a:lnSpc>
                        <a:spcBef>
                          <a:spcPts val="0"/>
                        </a:spcBef>
                        <a:spcAft>
                          <a:spcPts val="0"/>
                        </a:spcAft>
                      </a:pPr>
                      <a:r>
                        <a:rPr lang="en-US" sz="800" kern="0" spc="0" dirty="0">
                          <a:solidFill>
                            <a:srgbClr val="000000"/>
                          </a:solidFill>
                          <a:effectLst/>
                          <a:latin typeface="+mn-lt"/>
                          <a:cs typeface="Times New Roman" panose="02020603050405020304" pitchFamily="18" charset="0"/>
                        </a:rPr>
                        <a:t>2,067</a:t>
                      </a:r>
                    </a:p>
                  </a:txBody>
                  <a:tcPr marL="64770" marR="64770" marT="17907" marB="17907" anchor="ctr">
                    <a:lnL w="3556" cap="flat" cmpd="sng" algn="ctr">
                      <a:solidFill>
                        <a:srgbClr val="000000"/>
                      </a:solidFill>
                      <a:prstDash val="solid"/>
                      <a:round/>
                      <a:headEnd type="none" w="med" len="med"/>
                      <a:tailEnd type="none" w="med" len="med"/>
                    </a:lnL>
                    <a:lnR>
                      <a:noFill/>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cxnSp>
        <p:nvCxnSpPr>
          <p:cNvPr id="25" name="직선 연결선 24"/>
          <p:cNvCxnSpPr/>
          <p:nvPr/>
        </p:nvCxnSpPr>
        <p:spPr>
          <a:xfrm>
            <a:off x="37702" y="4515439"/>
            <a:ext cx="6084000" cy="0"/>
          </a:xfrm>
          <a:prstGeom prst="line">
            <a:avLst/>
          </a:prstGeom>
          <a:ln w="19050">
            <a:solidFill>
              <a:schemeClr val="bg1">
                <a:lumMod val="50000"/>
              </a:schemeClr>
            </a:solidFill>
            <a:prstDash val="sys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3833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EMF Research [1]</a:t>
            </a:r>
            <a:endParaRPr lang="ko-KR" altLang="en-US" dirty="0"/>
          </a:p>
        </p:txBody>
      </p:sp>
      <p:pic>
        <p:nvPicPr>
          <p:cNvPr id="6" name="그림 5"/>
          <p:cNvPicPr>
            <a:picLocks noChangeAspect="1"/>
          </p:cNvPicPr>
          <p:nvPr/>
        </p:nvPicPr>
        <p:blipFill rotWithShape="1">
          <a:blip r:embed="rId2"/>
          <a:srcRect l="21945" r="21945"/>
          <a:stretch/>
        </p:blipFill>
        <p:spPr>
          <a:xfrm>
            <a:off x="4829969" y="2263366"/>
            <a:ext cx="4260422" cy="3599672"/>
          </a:xfrm>
          <a:prstGeom prst="rect">
            <a:avLst/>
          </a:prstGeom>
        </p:spPr>
      </p:pic>
      <p:sp>
        <p:nvSpPr>
          <p:cNvPr id="7" name="내용 개체 틀 6"/>
          <p:cNvSpPr>
            <a:spLocks noGrp="1"/>
          </p:cNvSpPr>
          <p:nvPr>
            <p:ph idx="1"/>
          </p:nvPr>
        </p:nvSpPr>
        <p:spPr>
          <a:xfrm>
            <a:off x="457200" y="1968500"/>
            <a:ext cx="4458832" cy="3894538"/>
          </a:xfrm>
        </p:spPr>
        <p:txBody>
          <a:bodyPr>
            <a:normAutofit lnSpcReduction="10000"/>
          </a:bodyPr>
          <a:lstStyle/>
          <a:p>
            <a:r>
              <a:rPr lang="en-US" altLang="ko-KR" sz="2000" b="1" dirty="0" smtClean="0"/>
              <a:t>‘Electromagnetic </a:t>
            </a:r>
            <a:r>
              <a:rPr lang="en-US" altLang="ko-KR" sz="2000" b="1" dirty="0"/>
              <a:t>Field and Biology Research </a:t>
            </a:r>
            <a:r>
              <a:rPr lang="en-US" altLang="ko-KR" sz="2000" b="1" dirty="0" smtClean="0"/>
              <a:t>Institute’ who consists of experts in the fields of engineering, biology, epidemiology, etc. under KIEES has researched in the fields of biological effect by EMF radiation</a:t>
            </a:r>
          </a:p>
          <a:p>
            <a:pPr lvl="1"/>
            <a:r>
              <a:rPr lang="en-US" altLang="ko-KR" sz="1600" b="1" dirty="0" smtClean="0"/>
              <a:t>1</a:t>
            </a:r>
            <a:r>
              <a:rPr lang="en-US" altLang="ko-KR" sz="1600" b="1" baseline="30000" dirty="0" smtClean="0"/>
              <a:t>st</a:t>
            </a:r>
            <a:r>
              <a:rPr lang="en-US" altLang="ko-KR" sz="1600" b="1" dirty="0" smtClean="0"/>
              <a:t> period (2008-2012) of the project is finished</a:t>
            </a:r>
          </a:p>
          <a:p>
            <a:pPr lvl="1"/>
            <a:r>
              <a:rPr lang="en-US" altLang="ko-KR" sz="1600" b="1" dirty="0" smtClean="0"/>
              <a:t>2</a:t>
            </a:r>
            <a:r>
              <a:rPr lang="en-US" altLang="ko-KR" sz="1600" b="1" baseline="30000" dirty="0" smtClean="0"/>
              <a:t>nd</a:t>
            </a:r>
            <a:r>
              <a:rPr lang="en-US" altLang="ko-KR" sz="1600" b="1" dirty="0" smtClean="0"/>
              <a:t> period (2013-2018) of the project is now ongoing</a:t>
            </a:r>
          </a:p>
          <a:p>
            <a:r>
              <a:rPr lang="en-US" altLang="ko-KR" sz="2000" b="1" dirty="0"/>
              <a:t>Researches are supported by MSIP </a:t>
            </a:r>
            <a:r>
              <a:rPr lang="en-US" altLang="ko-KR" sz="2000" b="1" dirty="0" smtClean="0"/>
              <a:t>Various scientific papers are published on top-class journals</a:t>
            </a:r>
          </a:p>
        </p:txBody>
      </p:sp>
    </p:spTree>
    <p:extLst>
      <p:ext uri="{BB962C8B-B14F-4D97-AF65-F5344CB8AC3E}">
        <p14:creationId xmlns:p14="http://schemas.microsoft.com/office/powerpoint/2010/main" val="47815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Research </a:t>
            </a:r>
            <a:r>
              <a:rPr lang="en-US" altLang="ko-KR" dirty="0" smtClean="0"/>
              <a:t>[2]</a:t>
            </a:r>
            <a:endParaRPr lang="ko-KR" altLang="en-US" dirty="0"/>
          </a:p>
        </p:txBody>
      </p:sp>
      <p:sp>
        <p:nvSpPr>
          <p:cNvPr id="3" name="내용 개체 틀 2"/>
          <p:cNvSpPr>
            <a:spLocks noGrp="1"/>
          </p:cNvSpPr>
          <p:nvPr>
            <p:ph idx="1"/>
          </p:nvPr>
        </p:nvSpPr>
        <p:spPr/>
        <p:txBody>
          <a:bodyPr>
            <a:normAutofit/>
          </a:bodyPr>
          <a:lstStyle/>
          <a:p>
            <a:r>
              <a:rPr lang="en-US" altLang="ko-KR" sz="2000" dirty="0"/>
              <a:t>Biological </a:t>
            </a:r>
            <a:r>
              <a:rPr lang="en-US" altLang="ko-KR" sz="2000" dirty="0" smtClean="0"/>
              <a:t>effects</a:t>
            </a:r>
            <a:r>
              <a:rPr lang="en-US" altLang="ko-KR" sz="2000" dirty="0"/>
              <a:t> (in vivo study)</a:t>
            </a:r>
            <a:r>
              <a:rPr lang="en-US" altLang="ko-KR" sz="2000" dirty="0" smtClean="0"/>
              <a:t> </a:t>
            </a:r>
            <a:r>
              <a:rPr lang="en-US" altLang="ko-KR" sz="2000" dirty="0"/>
              <a:t>of RF </a:t>
            </a:r>
            <a:r>
              <a:rPr lang="en-US" altLang="ko-KR" sz="2000" dirty="0" smtClean="0"/>
              <a:t>multi-exposure (849 &amp; 1950 MHz)</a:t>
            </a:r>
            <a:r>
              <a:rPr lang="en-US" altLang="ko-KR" sz="2000" dirty="0"/>
              <a:t/>
            </a:r>
            <a:br>
              <a:rPr lang="en-US" altLang="ko-KR" sz="2000" dirty="0"/>
            </a:br>
            <a:endParaRPr lang="ko-KR" altLang="en-US" sz="2000" dirty="0"/>
          </a:p>
        </p:txBody>
      </p:sp>
      <p:pic>
        <p:nvPicPr>
          <p:cNvPr id="4" name="그림 3"/>
          <p:cNvPicPr>
            <a:picLocks noChangeAspect="1"/>
          </p:cNvPicPr>
          <p:nvPr/>
        </p:nvPicPr>
        <p:blipFill rotWithShape="1">
          <a:blip r:embed="rId2"/>
          <a:srcRect l="8891" t="12436" r="6324" b="1861"/>
          <a:stretch/>
        </p:blipFill>
        <p:spPr>
          <a:xfrm>
            <a:off x="904973" y="2422688"/>
            <a:ext cx="6777872" cy="3490959"/>
          </a:xfrm>
          <a:prstGeom prst="rect">
            <a:avLst/>
          </a:prstGeom>
        </p:spPr>
      </p:pic>
    </p:spTree>
    <p:extLst>
      <p:ext uri="{BB962C8B-B14F-4D97-AF65-F5344CB8AC3E}">
        <p14:creationId xmlns:p14="http://schemas.microsoft.com/office/powerpoint/2010/main" val="939730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Research </a:t>
            </a:r>
            <a:r>
              <a:rPr lang="en-US" altLang="ko-KR" dirty="0" smtClean="0"/>
              <a:t>[3]</a:t>
            </a:r>
            <a:endParaRPr lang="ko-KR" altLang="en-US" dirty="0"/>
          </a:p>
        </p:txBody>
      </p:sp>
      <p:sp>
        <p:nvSpPr>
          <p:cNvPr id="3" name="내용 개체 틀 2"/>
          <p:cNvSpPr>
            <a:spLocks noGrp="1"/>
          </p:cNvSpPr>
          <p:nvPr>
            <p:ph idx="1"/>
          </p:nvPr>
        </p:nvSpPr>
        <p:spPr/>
        <p:txBody>
          <a:bodyPr/>
          <a:lstStyle/>
          <a:p>
            <a:pPr lvl="0"/>
            <a:r>
              <a:rPr lang="en-US" altLang="ko-KR" sz="2000" dirty="0">
                <a:solidFill>
                  <a:srgbClr val="1F497D">
                    <a:lumMod val="60000"/>
                    <a:lumOff val="40000"/>
                  </a:srgbClr>
                </a:solidFill>
              </a:rPr>
              <a:t>Biological effects (in </a:t>
            </a:r>
            <a:r>
              <a:rPr lang="en-US" altLang="ko-KR" sz="2000" dirty="0" smtClean="0">
                <a:solidFill>
                  <a:srgbClr val="1F497D">
                    <a:lumMod val="60000"/>
                    <a:lumOff val="40000"/>
                  </a:srgbClr>
                </a:solidFill>
              </a:rPr>
              <a:t>vitro </a:t>
            </a:r>
            <a:r>
              <a:rPr lang="en-US" altLang="ko-KR" sz="2000" dirty="0">
                <a:solidFill>
                  <a:srgbClr val="1F497D">
                    <a:lumMod val="60000"/>
                    <a:lumOff val="40000"/>
                  </a:srgbClr>
                </a:solidFill>
              </a:rPr>
              <a:t>study) of RF multi-exposure (</a:t>
            </a:r>
            <a:r>
              <a:rPr lang="en-US" altLang="ko-KR" sz="2000" dirty="0" smtClean="0">
                <a:solidFill>
                  <a:srgbClr val="1F497D">
                    <a:lumMod val="60000"/>
                    <a:lumOff val="40000"/>
                  </a:srgbClr>
                </a:solidFill>
              </a:rPr>
              <a:t>837 </a:t>
            </a:r>
            <a:r>
              <a:rPr lang="en-US" altLang="ko-KR" sz="2000" dirty="0">
                <a:solidFill>
                  <a:srgbClr val="1F497D">
                    <a:lumMod val="60000"/>
                    <a:lumOff val="40000"/>
                  </a:srgbClr>
                </a:solidFill>
              </a:rPr>
              <a:t>&amp; 1950 MHz</a:t>
            </a:r>
            <a:r>
              <a:rPr lang="en-US" altLang="ko-KR" sz="2000" dirty="0" smtClean="0">
                <a:solidFill>
                  <a:srgbClr val="1F497D">
                    <a:lumMod val="60000"/>
                    <a:lumOff val="40000"/>
                  </a:srgbClr>
                </a:solidFill>
              </a:rPr>
              <a:t>)</a:t>
            </a:r>
            <a:endParaRPr lang="ko-KR" altLang="en-US" dirty="0"/>
          </a:p>
        </p:txBody>
      </p:sp>
      <p:pic>
        <p:nvPicPr>
          <p:cNvPr id="4" name="그림 3"/>
          <p:cNvPicPr>
            <a:picLocks noChangeAspect="1"/>
          </p:cNvPicPr>
          <p:nvPr/>
        </p:nvPicPr>
        <p:blipFill rotWithShape="1">
          <a:blip r:embed="rId2"/>
          <a:srcRect l="7919" t="12454" b="1961"/>
          <a:stretch/>
        </p:blipFill>
        <p:spPr>
          <a:xfrm>
            <a:off x="921469" y="2415874"/>
            <a:ext cx="7326984" cy="3469992"/>
          </a:xfrm>
          <a:prstGeom prst="rect">
            <a:avLst/>
          </a:prstGeom>
        </p:spPr>
      </p:pic>
    </p:spTree>
    <p:extLst>
      <p:ext uri="{BB962C8B-B14F-4D97-AF65-F5344CB8AC3E}">
        <p14:creationId xmlns:p14="http://schemas.microsoft.com/office/powerpoint/2010/main" val="366828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Research </a:t>
            </a:r>
            <a:r>
              <a:rPr lang="en-US" altLang="ko-KR" dirty="0" smtClean="0"/>
              <a:t>[4]</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RFID exposure system (in vivo study)</a:t>
            </a:r>
            <a:endParaRPr lang="ko-KR" altLang="en-US" sz="2000" dirty="0"/>
          </a:p>
        </p:txBody>
      </p:sp>
      <p:pic>
        <p:nvPicPr>
          <p:cNvPr id="4" name="그림 3"/>
          <p:cNvPicPr>
            <a:picLocks noChangeAspect="1"/>
          </p:cNvPicPr>
          <p:nvPr/>
        </p:nvPicPr>
        <p:blipFill rotWithShape="1">
          <a:blip r:embed="rId2"/>
          <a:srcRect l="7722" t="11712" b="2271"/>
          <a:stretch/>
        </p:blipFill>
        <p:spPr>
          <a:xfrm>
            <a:off x="876692" y="2403643"/>
            <a:ext cx="7334054" cy="3483456"/>
          </a:xfrm>
          <a:prstGeom prst="rect">
            <a:avLst/>
          </a:prstGeom>
        </p:spPr>
      </p:pic>
    </p:spTree>
    <p:extLst>
      <p:ext uri="{BB962C8B-B14F-4D97-AF65-F5344CB8AC3E}">
        <p14:creationId xmlns:p14="http://schemas.microsoft.com/office/powerpoint/2010/main" val="240165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Risk Communication [1]</a:t>
            </a:r>
            <a:endParaRPr lang="ko-KR" altLang="en-US" dirty="0"/>
          </a:p>
        </p:txBody>
      </p:sp>
      <p:sp>
        <p:nvSpPr>
          <p:cNvPr id="3" name="내용 개체 틀 2"/>
          <p:cNvSpPr>
            <a:spLocks noGrp="1"/>
          </p:cNvSpPr>
          <p:nvPr>
            <p:ph idx="1"/>
          </p:nvPr>
        </p:nvSpPr>
        <p:spPr/>
        <p:txBody>
          <a:bodyPr>
            <a:normAutofit fontScale="70000" lnSpcReduction="20000"/>
          </a:bodyPr>
          <a:lstStyle/>
          <a:p>
            <a:r>
              <a:rPr lang="en-US" altLang="ko-KR" dirty="0" smtClean="0"/>
              <a:t>3 major points of view for EMF risk communication</a:t>
            </a:r>
          </a:p>
          <a:p>
            <a:pPr lvl="1"/>
            <a:r>
              <a:rPr lang="en-US" altLang="ko-KR" dirty="0" smtClean="0"/>
              <a:t>Establish of EMF </a:t>
            </a:r>
            <a:r>
              <a:rPr lang="en-US" altLang="ko-KR" dirty="0"/>
              <a:t>conflict control </a:t>
            </a:r>
            <a:r>
              <a:rPr lang="en-US" altLang="ko-KR" dirty="0" smtClean="0"/>
              <a:t>tower(organization)</a:t>
            </a:r>
            <a:endParaRPr lang="en-US" altLang="ko-KR" dirty="0"/>
          </a:p>
          <a:p>
            <a:pPr lvl="2"/>
            <a:r>
              <a:rPr lang="en-US" altLang="ko-KR" dirty="0"/>
              <a:t>Composition of experts from the industry-academy-institute and civic groups</a:t>
            </a:r>
          </a:p>
          <a:p>
            <a:pPr lvl="2"/>
            <a:r>
              <a:rPr lang="en-US" altLang="ko-KR" dirty="0" smtClean="0"/>
              <a:t>Arbitration by </a:t>
            </a:r>
            <a:r>
              <a:rPr lang="en-US" altLang="ko-KR" dirty="0"/>
              <a:t>fact, expert consultation, concerned parties</a:t>
            </a:r>
          </a:p>
          <a:p>
            <a:pPr lvl="1"/>
            <a:r>
              <a:rPr lang="en-US" altLang="ko-KR" dirty="0"/>
              <a:t>One-stop EMF civil </a:t>
            </a:r>
            <a:r>
              <a:rPr lang="en-US" altLang="ko-KR" dirty="0" smtClean="0"/>
              <a:t>compliant consultation service</a:t>
            </a:r>
            <a:endParaRPr lang="en-US" altLang="ko-KR" dirty="0"/>
          </a:p>
          <a:p>
            <a:pPr lvl="2"/>
            <a:r>
              <a:rPr lang="en-US" altLang="ko-KR" dirty="0"/>
              <a:t>Organization of an exclusive window for customer service </a:t>
            </a:r>
            <a:r>
              <a:rPr lang="en-US" altLang="ko-KR" dirty="0" smtClean="0"/>
              <a:t>by government</a:t>
            </a:r>
            <a:endParaRPr lang="en-US" altLang="ko-KR" dirty="0"/>
          </a:p>
          <a:p>
            <a:pPr lvl="2"/>
            <a:r>
              <a:rPr lang="en-US" altLang="ko-KR" dirty="0"/>
              <a:t>Open an EMF consultation hot-line</a:t>
            </a:r>
          </a:p>
          <a:p>
            <a:pPr lvl="2"/>
            <a:r>
              <a:rPr lang="en-US" altLang="ko-KR" dirty="0"/>
              <a:t>Free measurement service for EMF exposure sites</a:t>
            </a:r>
          </a:p>
          <a:p>
            <a:pPr lvl="1"/>
            <a:r>
              <a:rPr lang="en-US" altLang="ko-KR" dirty="0">
                <a:solidFill>
                  <a:schemeClr val="accent6">
                    <a:lumMod val="75000"/>
                  </a:schemeClr>
                </a:solidFill>
              </a:rPr>
              <a:t>Extension of risk </a:t>
            </a:r>
            <a:r>
              <a:rPr lang="en-US" altLang="ko-KR" dirty="0" smtClean="0">
                <a:solidFill>
                  <a:schemeClr val="accent6">
                    <a:lumMod val="75000"/>
                  </a:schemeClr>
                </a:solidFill>
              </a:rPr>
              <a:t>communication programs (on-going project in 2015)</a:t>
            </a:r>
            <a:endParaRPr lang="en-US" altLang="ko-KR" dirty="0">
              <a:solidFill>
                <a:schemeClr val="accent6">
                  <a:lumMod val="75000"/>
                </a:schemeClr>
              </a:solidFill>
            </a:endParaRPr>
          </a:p>
          <a:p>
            <a:pPr lvl="2"/>
            <a:r>
              <a:rPr lang="en-US" altLang="ko-KR" dirty="0">
                <a:solidFill>
                  <a:schemeClr val="accent6">
                    <a:lumMod val="75000"/>
                  </a:schemeClr>
                </a:solidFill>
              </a:rPr>
              <a:t>Development of EMF specialized website</a:t>
            </a:r>
          </a:p>
          <a:p>
            <a:pPr lvl="2"/>
            <a:r>
              <a:rPr lang="en-US" altLang="ko-KR" dirty="0" smtClean="0">
                <a:solidFill>
                  <a:schemeClr val="accent6">
                    <a:lumMod val="75000"/>
                  </a:schemeClr>
                </a:solidFill>
              </a:rPr>
              <a:t>Education </a:t>
            </a:r>
            <a:r>
              <a:rPr lang="en-US" altLang="ko-KR" dirty="0">
                <a:solidFill>
                  <a:schemeClr val="accent6">
                    <a:lumMod val="75000"/>
                  </a:schemeClr>
                </a:solidFill>
              </a:rPr>
              <a:t>of EMF : flash animations, cartoons, video clip, SNS</a:t>
            </a:r>
          </a:p>
          <a:p>
            <a:pPr lvl="2"/>
            <a:r>
              <a:rPr lang="en-US" altLang="ko-KR" dirty="0">
                <a:solidFill>
                  <a:schemeClr val="accent6">
                    <a:lumMod val="75000"/>
                  </a:schemeClr>
                </a:solidFill>
              </a:rPr>
              <a:t>Open forum for EMF safety : </a:t>
            </a:r>
            <a:r>
              <a:rPr lang="en-US" altLang="ko-KR" dirty="0" smtClean="0">
                <a:solidFill>
                  <a:schemeClr val="accent6">
                    <a:lumMod val="75000"/>
                  </a:schemeClr>
                </a:solidFill>
              </a:rPr>
              <a:t>newly EMF </a:t>
            </a:r>
            <a:r>
              <a:rPr lang="en-US" altLang="ko-KR" dirty="0">
                <a:solidFill>
                  <a:schemeClr val="accent6">
                    <a:lumMod val="75000"/>
                  </a:schemeClr>
                </a:solidFill>
              </a:rPr>
              <a:t>issue, human effect information, and opinion </a:t>
            </a:r>
            <a:r>
              <a:rPr lang="en-US" altLang="ko-KR" dirty="0" smtClean="0">
                <a:solidFill>
                  <a:schemeClr val="accent6">
                    <a:lumMod val="75000"/>
                  </a:schemeClr>
                </a:solidFill>
              </a:rPr>
              <a:t>discussion</a:t>
            </a:r>
            <a:endParaRPr lang="ko-KR" altLang="en-US" dirty="0">
              <a:solidFill>
                <a:schemeClr val="accent6">
                  <a:lumMod val="75000"/>
                </a:schemeClr>
              </a:solidFill>
            </a:endParaRPr>
          </a:p>
        </p:txBody>
      </p:sp>
    </p:spTree>
    <p:extLst>
      <p:ext uri="{BB962C8B-B14F-4D97-AF65-F5344CB8AC3E}">
        <p14:creationId xmlns:p14="http://schemas.microsoft.com/office/powerpoint/2010/main" val="375263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a:stretch>
            <a:fillRect/>
          </a:stretch>
        </p:blipFill>
        <p:spPr>
          <a:xfrm>
            <a:off x="4854323" y="2009082"/>
            <a:ext cx="3341486" cy="2674385"/>
          </a:xfrm>
          <a:prstGeom prst="rect">
            <a:avLst/>
          </a:prstGeom>
          <a:ln>
            <a:solidFill>
              <a:schemeClr val="tx1"/>
            </a:solidFill>
          </a:ln>
        </p:spPr>
      </p:pic>
      <p:sp>
        <p:nvSpPr>
          <p:cNvPr id="2" name="제목 1"/>
          <p:cNvSpPr>
            <a:spLocks noGrp="1"/>
          </p:cNvSpPr>
          <p:nvPr>
            <p:ph type="title"/>
          </p:nvPr>
        </p:nvSpPr>
        <p:spPr/>
        <p:txBody>
          <a:bodyPr/>
          <a:lstStyle/>
          <a:p>
            <a:r>
              <a:rPr lang="en-US" altLang="ko-KR" dirty="0" smtClean="0"/>
              <a:t>Risk Communication [2]</a:t>
            </a:r>
            <a:endParaRPr lang="ko-KR" alt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48" r="6248"/>
          <a:stretch/>
        </p:blipFill>
        <p:spPr bwMode="auto">
          <a:xfrm>
            <a:off x="1033841" y="1990032"/>
            <a:ext cx="3338134" cy="26743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그림 7"/>
          <p:cNvPicPr>
            <a:picLocks noChangeAspect="1"/>
          </p:cNvPicPr>
          <p:nvPr/>
        </p:nvPicPr>
        <p:blipFill rotWithShape="1">
          <a:blip r:embed="rId4"/>
          <a:srcRect l="2483" r="2124" b="15115"/>
          <a:stretch/>
        </p:blipFill>
        <p:spPr>
          <a:xfrm>
            <a:off x="5540022" y="3536775"/>
            <a:ext cx="3429000" cy="2378538"/>
          </a:xfrm>
          <a:prstGeom prst="rect">
            <a:avLst/>
          </a:prstGeom>
          <a:ln>
            <a:solidFill>
              <a:schemeClr val="tx1"/>
            </a:solidFill>
          </a:ln>
        </p:spPr>
      </p:pic>
      <p:pic>
        <p:nvPicPr>
          <p:cNvPr id="9" name="그림 8"/>
          <p:cNvPicPr>
            <a:picLocks noChangeAspect="1"/>
          </p:cNvPicPr>
          <p:nvPr/>
        </p:nvPicPr>
        <p:blipFill rotWithShape="1">
          <a:blip r:embed="rId5"/>
          <a:srcRect b="13937"/>
          <a:stretch/>
        </p:blipFill>
        <p:spPr>
          <a:xfrm>
            <a:off x="270031" y="3536775"/>
            <a:ext cx="3416245" cy="2378538"/>
          </a:xfrm>
          <a:prstGeom prst="rect">
            <a:avLst/>
          </a:prstGeom>
          <a:ln>
            <a:solidFill>
              <a:schemeClr val="tx1"/>
            </a:solidFill>
          </a:ln>
        </p:spPr>
      </p:pic>
      <p:sp>
        <p:nvSpPr>
          <p:cNvPr id="11" name="TextBox 10"/>
          <p:cNvSpPr txBox="1"/>
          <p:nvPr/>
        </p:nvSpPr>
        <p:spPr>
          <a:xfrm>
            <a:off x="209834" y="1713972"/>
            <a:ext cx="1768319"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ko-KR" sz="1400" b="1" dirty="0" smtClean="0">
                <a:solidFill>
                  <a:srgbClr val="FF0000"/>
                </a:solidFill>
              </a:rPr>
              <a:t>EMF levels of </a:t>
            </a:r>
            <a:br>
              <a:rPr lang="en-US" altLang="ko-KR" sz="1400" b="1" dirty="0" smtClean="0">
                <a:solidFill>
                  <a:srgbClr val="FF0000"/>
                </a:solidFill>
              </a:rPr>
            </a:br>
            <a:r>
              <a:rPr lang="en-US" altLang="ko-KR" sz="1400" b="1" dirty="0" smtClean="0">
                <a:solidFill>
                  <a:srgbClr val="FF0000"/>
                </a:solidFill>
              </a:rPr>
              <a:t>home appliances </a:t>
            </a:r>
            <a:br>
              <a:rPr lang="en-US" altLang="ko-KR" sz="1400" b="1" dirty="0" smtClean="0">
                <a:solidFill>
                  <a:srgbClr val="FF0000"/>
                </a:solidFill>
              </a:rPr>
            </a:br>
            <a:r>
              <a:rPr lang="en-US" altLang="ko-KR" sz="1400" b="1" dirty="0" smtClean="0">
                <a:solidFill>
                  <a:srgbClr val="FF0000"/>
                </a:solidFill>
              </a:rPr>
              <a:t>and EMF information</a:t>
            </a:r>
            <a:endParaRPr lang="ko-KR" altLang="en-US" sz="1400" b="1" dirty="0">
              <a:solidFill>
                <a:srgbClr val="FF0000"/>
              </a:solidFill>
            </a:endParaRPr>
          </a:p>
        </p:txBody>
      </p:sp>
      <p:sp>
        <p:nvSpPr>
          <p:cNvPr id="12" name="TextBox 11"/>
          <p:cNvSpPr txBox="1"/>
          <p:nvPr/>
        </p:nvSpPr>
        <p:spPr>
          <a:xfrm>
            <a:off x="3011616" y="4807317"/>
            <a:ext cx="1560384"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ko-KR" sz="1400" b="1" dirty="0" smtClean="0">
                <a:solidFill>
                  <a:srgbClr val="FF0000"/>
                </a:solidFill>
              </a:rPr>
              <a:t>EMF levels and its map based on GIS for base-stations</a:t>
            </a:r>
            <a:endParaRPr lang="ko-KR" altLang="en-US" sz="1400" b="1" dirty="0">
              <a:solidFill>
                <a:srgbClr val="FF0000"/>
              </a:solidFill>
            </a:endParaRPr>
          </a:p>
        </p:txBody>
      </p:sp>
      <p:sp>
        <p:nvSpPr>
          <p:cNvPr id="13" name="TextBox 12"/>
          <p:cNvSpPr txBox="1"/>
          <p:nvPr/>
        </p:nvSpPr>
        <p:spPr>
          <a:xfrm>
            <a:off x="7254522" y="1723497"/>
            <a:ext cx="1560384"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ko-KR" sz="1400" b="1" dirty="0" smtClean="0">
                <a:solidFill>
                  <a:srgbClr val="FF0000"/>
                </a:solidFill>
              </a:rPr>
              <a:t>Radio map for all RF sources (base-stations, </a:t>
            </a:r>
            <a:r>
              <a:rPr lang="en-US" altLang="ko-KR" sz="1400" b="1" dirty="0" err="1" smtClean="0">
                <a:solidFill>
                  <a:srgbClr val="FF0000"/>
                </a:solidFill>
              </a:rPr>
              <a:t>wifi</a:t>
            </a:r>
            <a:r>
              <a:rPr lang="en-US" altLang="ko-KR" sz="1400" b="1" dirty="0" smtClean="0">
                <a:solidFill>
                  <a:srgbClr val="FF0000"/>
                </a:solidFill>
              </a:rPr>
              <a:t>, etc.)</a:t>
            </a:r>
            <a:endParaRPr lang="ko-KR" altLang="en-US" sz="1400" b="1" dirty="0">
              <a:solidFill>
                <a:srgbClr val="FF0000"/>
              </a:solidFill>
            </a:endParaRPr>
          </a:p>
        </p:txBody>
      </p:sp>
      <p:sp>
        <p:nvSpPr>
          <p:cNvPr id="14" name="TextBox 13"/>
          <p:cNvSpPr txBox="1"/>
          <p:nvPr/>
        </p:nvSpPr>
        <p:spPr>
          <a:xfrm>
            <a:off x="4854323" y="5157599"/>
            <a:ext cx="1689352"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ko-KR" sz="1400" b="1" dirty="0" smtClean="0">
                <a:solidFill>
                  <a:srgbClr val="FF0000"/>
                </a:solidFill>
              </a:rPr>
              <a:t>Most popular EMF website in Korea established in 2007</a:t>
            </a:r>
            <a:endParaRPr lang="ko-KR" altLang="en-US" sz="1400" b="1" dirty="0">
              <a:solidFill>
                <a:srgbClr val="FF0000"/>
              </a:solidFill>
            </a:endParaRPr>
          </a:p>
        </p:txBody>
      </p:sp>
      <p:sp>
        <p:nvSpPr>
          <p:cNvPr id="3" name="직사각형 2"/>
          <p:cNvSpPr/>
          <p:nvPr/>
        </p:nvSpPr>
        <p:spPr>
          <a:xfrm>
            <a:off x="2121980" y="1713972"/>
            <a:ext cx="1360359" cy="276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1600" dirty="0" smtClean="0"/>
              <a:t>emf.go.kr</a:t>
            </a:r>
            <a:endParaRPr lang="ko-KR" altLang="en-US" sz="1600" dirty="0"/>
          </a:p>
        </p:txBody>
      </p:sp>
      <p:sp>
        <p:nvSpPr>
          <p:cNvPr id="15" name="직사각형 14"/>
          <p:cNvSpPr/>
          <p:nvPr/>
        </p:nvSpPr>
        <p:spPr>
          <a:xfrm>
            <a:off x="3206393" y="5592617"/>
            <a:ext cx="1360359" cy="276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1600" dirty="0" smtClean="0"/>
              <a:t>emf.kca.kr</a:t>
            </a:r>
            <a:endParaRPr lang="ko-KR" altLang="en-US" sz="1600" dirty="0"/>
          </a:p>
        </p:txBody>
      </p:sp>
      <p:sp>
        <p:nvSpPr>
          <p:cNvPr id="16" name="직사각형 15"/>
          <p:cNvSpPr/>
          <p:nvPr/>
        </p:nvSpPr>
        <p:spPr>
          <a:xfrm>
            <a:off x="4854323" y="4807317"/>
            <a:ext cx="1360359" cy="2760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1600" dirty="0" smtClean="0"/>
              <a:t>emf.or.kr</a:t>
            </a:r>
            <a:endParaRPr lang="ko-KR" altLang="en-US" sz="1600" dirty="0"/>
          </a:p>
        </p:txBody>
      </p:sp>
      <p:sp>
        <p:nvSpPr>
          <p:cNvPr id="17" name="직사각형 16"/>
          <p:cNvSpPr/>
          <p:nvPr/>
        </p:nvSpPr>
        <p:spPr>
          <a:xfrm>
            <a:off x="5428528" y="1723496"/>
            <a:ext cx="1686264" cy="2855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ko-KR" sz="1600" dirty="0" smtClean="0"/>
              <a:t>Radiomap.go.kr</a:t>
            </a:r>
            <a:endParaRPr lang="ko-KR" altLang="en-US" sz="1600" dirty="0"/>
          </a:p>
        </p:txBody>
      </p:sp>
    </p:spTree>
    <p:extLst>
      <p:ext uri="{BB962C8B-B14F-4D97-AF65-F5344CB8AC3E}">
        <p14:creationId xmlns:p14="http://schemas.microsoft.com/office/powerpoint/2010/main" val="1723552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Risk Communication [3]</a:t>
            </a:r>
            <a:endParaRPr lang="ko-KR" altLang="en-US" dirty="0"/>
          </a:p>
        </p:txBody>
      </p:sp>
      <p:sp>
        <p:nvSpPr>
          <p:cNvPr id="3" name="내용 개체 틀 2"/>
          <p:cNvSpPr>
            <a:spLocks noGrp="1"/>
          </p:cNvSpPr>
          <p:nvPr>
            <p:ph idx="1"/>
          </p:nvPr>
        </p:nvSpPr>
        <p:spPr>
          <a:xfrm>
            <a:off x="457199" y="1968500"/>
            <a:ext cx="8375715" cy="3831167"/>
          </a:xfrm>
        </p:spPr>
        <p:txBody>
          <a:bodyPr>
            <a:normAutofit/>
          </a:bodyPr>
          <a:lstStyle/>
          <a:p>
            <a:r>
              <a:rPr lang="en-US" altLang="ko-KR" sz="2000" dirty="0" smtClean="0"/>
              <a:t>User guidebooks and pamphlets </a:t>
            </a:r>
          </a:p>
          <a:p>
            <a:pPr lvl="1"/>
            <a:r>
              <a:rPr lang="en-US" altLang="ko-KR" sz="1600" dirty="0" smtClean="0"/>
              <a:t>EMF </a:t>
            </a:r>
            <a:r>
              <a:rPr lang="en-US" altLang="ko-KR" sz="1600" dirty="0"/>
              <a:t>principles and basics, EMF use cases, EMF health hazard, user guidelines (</a:t>
            </a:r>
            <a:r>
              <a:rPr lang="en-US" altLang="ko-KR" sz="1600" dirty="0" smtClean="0"/>
              <a:t>electric </a:t>
            </a:r>
            <a:r>
              <a:rPr lang="en-US" altLang="ko-KR" sz="1600" dirty="0"/>
              <a:t>blanket, microwave oven, hair dryer, truth of EMF shielding filters or cactus or charcoals)</a:t>
            </a:r>
          </a:p>
          <a:p>
            <a:pPr lvl="1"/>
            <a:r>
              <a:rPr lang="en-US" altLang="ko-KR" sz="1600" dirty="0" smtClean="0"/>
              <a:t>Measured EMF </a:t>
            </a:r>
            <a:r>
              <a:rPr lang="en-US" altLang="ko-KR" sz="1600" dirty="0"/>
              <a:t>levels of home appliances, mobile phone  </a:t>
            </a:r>
            <a:r>
              <a:rPr lang="en-US" altLang="ko-KR" sz="1600" dirty="0" smtClean="0"/>
              <a:t>user guidelines for </a:t>
            </a:r>
            <a:r>
              <a:rPr lang="en-US" altLang="ko-KR" sz="1600" dirty="0"/>
              <a:t>reducing SAR</a:t>
            </a:r>
            <a:endParaRPr lang="ko-KR" altLang="en-US" sz="1600" dirty="0"/>
          </a:p>
          <a:p>
            <a:pPr lvl="1"/>
            <a:endParaRPr lang="ko-KR" altLang="en-US"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895" y="3342794"/>
            <a:ext cx="1692157" cy="2539168"/>
          </a:xfrm>
          <a:prstGeom prst="rect">
            <a:avLst/>
          </a:prstGeom>
          <a:noFill/>
          <a:ln w="19050" algn="ctr">
            <a:solidFill>
              <a:srgbClr val="000000"/>
            </a:solidFill>
            <a:miter lim="800000"/>
            <a:headEnd/>
            <a:tailEnd/>
          </a:ln>
          <a:effectLst>
            <a:prstShdw prst="shdw17" dist="17961" dir="2700000">
              <a:srgbClr val="999999"/>
            </a:prst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916" t="5339" r="4509" b="6311"/>
          <a:stretch/>
        </p:blipFill>
        <p:spPr bwMode="auto">
          <a:xfrm>
            <a:off x="2820234" y="3342794"/>
            <a:ext cx="1633141" cy="254044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그림 5"/>
          <p:cNvPicPr>
            <a:picLocks noChangeAspect="1"/>
          </p:cNvPicPr>
          <p:nvPr/>
        </p:nvPicPr>
        <p:blipFill>
          <a:blip r:embed="rId4"/>
          <a:stretch>
            <a:fillRect/>
          </a:stretch>
        </p:blipFill>
        <p:spPr>
          <a:xfrm>
            <a:off x="4784642" y="3342794"/>
            <a:ext cx="1753626" cy="2547166"/>
          </a:xfrm>
          <a:prstGeom prst="rect">
            <a:avLst/>
          </a:prstGeom>
          <a:ln w="19050">
            <a:solidFill>
              <a:schemeClr val="tx1"/>
            </a:solidFill>
          </a:ln>
        </p:spPr>
      </p:pic>
      <p:pic>
        <p:nvPicPr>
          <p:cNvPr id="7" name="그림 6"/>
          <p:cNvPicPr>
            <a:picLocks noChangeAspect="1"/>
          </p:cNvPicPr>
          <p:nvPr/>
        </p:nvPicPr>
        <p:blipFill>
          <a:blip r:embed="rId5"/>
          <a:stretch>
            <a:fillRect/>
          </a:stretch>
        </p:blipFill>
        <p:spPr>
          <a:xfrm>
            <a:off x="6881612" y="3345341"/>
            <a:ext cx="1773524" cy="2539167"/>
          </a:xfrm>
          <a:prstGeom prst="rect">
            <a:avLst/>
          </a:prstGeom>
          <a:ln w="19050">
            <a:solidFill>
              <a:schemeClr val="tx1"/>
            </a:solidFill>
          </a:ln>
        </p:spPr>
      </p:pic>
    </p:spTree>
    <p:extLst>
      <p:ext uri="{BB962C8B-B14F-4D97-AF65-F5344CB8AC3E}">
        <p14:creationId xmlns:p14="http://schemas.microsoft.com/office/powerpoint/2010/main" val="1689138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Risk Communication </a:t>
            </a:r>
            <a:r>
              <a:rPr lang="en-US" altLang="ko-KR" dirty="0" smtClean="0"/>
              <a:t>[4]</a:t>
            </a:r>
            <a:endParaRPr lang="ko-KR" altLang="en-US" dirty="0"/>
          </a:p>
        </p:txBody>
      </p:sp>
      <p:sp>
        <p:nvSpPr>
          <p:cNvPr id="3" name="내용 개체 틀 2"/>
          <p:cNvSpPr>
            <a:spLocks noGrp="1"/>
          </p:cNvSpPr>
          <p:nvPr>
            <p:ph idx="1"/>
          </p:nvPr>
        </p:nvSpPr>
        <p:spPr>
          <a:xfrm>
            <a:off x="457200" y="1968500"/>
            <a:ext cx="8229600" cy="4111789"/>
          </a:xfrm>
        </p:spPr>
        <p:txBody>
          <a:bodyPr>
            <a:normAutofit/>
          </a:bodyPr>
          <a:lstStyle/>
          <a:p>
            <a:r>
              <a:rPr lang="en-US" altLang="ko-KR" sz="2800" dirty="0" smtClean="0"/>
              <a:t>Various extra RC programs in 2015</a:t>
            </a:r>
          </a:p>
          <a:p>
            <a:pPr lvl="1"/>
            <a:r>
              <a:rPr lang="en-US" altLang="ko-KR" sz="2400" dirty="0" smtClean="0"/>
              <a:t>EMF Safety Forum for publics with experts</a:t>
            </a:r>
          </a:p>
          <a:p>
            <a:pPr lvl="1"/>
            <a:r>
              <a:rPr lang="en-US" altLang="ko-KR" sz="2400" dirty="0" smtClean="0"/>
              <a:t>EMF Safety Education for children</a:t>
            </a:r>
          </a:p>
          <a:p>
            <a:pPr lvl="1"/>
            <a:r>
              <a:rPr lang="en-US" altLang="ko-KR" sz="2400" dirty="0" smtClean="0"/>
              <a:t>Technical contests by using radio wave</a:t>
            </a:r>
          </a:p>
          <a:p>
            <a:pPr lvl="1"/>
            <a:r>
              <a:rPr lang="en-US" altLang="ko-KR" sz="2400" dirty="0"/>
              <a:t>Art contest (pictures, drawings, </a:t>
            </a:r>
            <a:r>
              <a:rPr lang="en-US" altLang="ko-KR" sz="2400" dirty="0" err="1"/>
              <a:t>webtoons</a:t>
            </a:r>
            <a:r>
              <a:rPr lang="en-US" altLang="ko-KR" sz="2400" dirty="0"/>
              <a:t>, movies, etc.) with radio wave</a:t>
            </a:r>
            <a:endParaRPr lang="ko-KR" altLang="en-US" sz="2400" dirty="0"/>
          </a:p>
          <a:p>
            <a:pPr lvl="1"/>
            <a:r>
              <a:rPr lang="en-US" altLang="ko-KR" sz="2400" dirty="0" smtClean="0"/>
              <a:t>Paper contest for university and graduate school</a:t>
            </a:r>
          </a:p>
          <a:p>
            <a:pPr lvl="1"/>
            <a:r>
              <a:rPr lang="en-US" altLang="ko-KR" sz="2400" dirty="0" smtClean="0"/>
              <a:t>Educational EMF Movies for </a:t>
            </a:r>
            <a:r>
              <a:rPr lang="en-US" altLang="ko-KR" sz="2400" dirty="0" err="1" smtClean="0"/>
              <a:t>Youtube</a:t>
            </a:r>
            <a:endParaRPr lang="en-US" altLang="ko-KR" sz="2400" dirty="0" smtClean="0"/>
          </a:p>
          <a:p>
            <a:pPr lvl="1"/>
            <a:r>
              <a:rPr lang="en-US" altLang="ko-KR" sz="2400" dirty="0" smtClean="0"/>
              <a:t>Etc.</a:t>
            </a:r>
          </a:p>
        </p:txBody>
      </p:sp>
    </p:spTree>
    <p:extLst>
      <p:ext uri="{BB962C8B-B14F-4D97-AF65-F5344CB8AC3E}">
        <p14:creationId xmlns:p14="http://schemas.microsoft.com/office/powerpoint/2010/main" val="162588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sp>
        <p:nvSpPr>
          <p:cNvPr id="3" name="Content Placeholder 2"/>
          <p:cNvSpPr>
            <a:spLocks noGrp="1"/>
          </p:cNvSpPr>
          <p:nvPr>
            <p:ph idx="1"/>
          </p:nvPr>
        </p:nvSpPr>
        <p:spPr/>
        <p:txBody>
          <a:bodyPr>
            <a:normAutofit/>
          </a:bodyPr>
          <a:lstStyle/>
          <a:p>
            <a:r>
              <a:rPr lang="en-US" altLang="en-US" dirty="0" smtClean="0"/>
              <a:t>Main Organizations of EMF in Korea</a:t>
            </a:r>
          </a:p>
          <a:p>
            <a:r>
              <a:rPr lang="en-US" altLang="en-US" dirty="0" smtClean="0"/>
              <a:t>EMF Survey Results in Korea</a:t>
            </a:r>
          </a:p>
          <a:p>
            <a:r>
              <a:rPr lang="en-US" altLang="en-US" dirty="0"/>
              <a:t>EMF </a:t>
            </a:r>
            <a:r>
              <a:rPr lang="en-US" altLang="en-US" dirty="0" smtClean="0"/>
              <a:t>Policies and </a:t>
            </a:r>
            <a:r>
              <a:rPr lang="en-US" altLang="en-US" dirty="0"/>
              <a:t>Researches in Korea</a:t>
            </a:r>
            <a:endParaRPr lang="en-US" altLang="en-US" dirty="0" smtClean="0"/>
          </a:p>
          <a:p>
            <a:r>
              <a:rPr lang="en-US" altLang="en-US" dirty="0" smtClean="0"/>
              <a:t>Risk Communication and Activities</a:t>
            </a:r>
          </a:p>
          <a:p>
            <a:r>
              <a:rPr lang="en-US" altLang="en-US" dirty="0" smtClean="0"/>
              <a:t>Summary  </a:t>
            </a:r>
            <a:endParaRPr lang="en-US" altLang="en-US" dirty="0"/>
          </a:p>
        </p:txBody>
      </p:sp>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Extra Activities [1]</a:t>
            </a:r>
            <a:endParaRPr lang="ko-KR" altLang="en-US" dirty="0"/>
          </a:p>
        </p:txBody>
      </p:sp>
      <p:sp>
        <p:nvSpPr>
          <p:cNvPr id="3" name="내용 개체 틀 2"/>
          <p:cNvSpPr>
            <a:spLocks noGrp="1"/>
          </p:cNvSpPr>
          <p:nvPr>
            <p:ph idx="1"/>
          </p:nvPr>
        </p:nvSpPr>
        <p:spPr>
          <a:xfrm>
            <a:off x="457200" y="1968500"/>
            <a:ext cx="8229600" cy="4111789"/>
          </a:xfrm>
        </p:spPr>
        <p:txBody>
          <a:bodyPr>
            <a:normAutofit lnSpcReduction="10000"/>
          </a:bodyPr>
          <a:lstStyle/>
          <a:p>
            <a:r>
              <a:rPr lang="en-US" altLang="ko-KR" sz="2400" dirty="0" smtClean="0"/>
              <a:t>Government activities and future planning (MSIP)</a:t>
            </a:r>
          </a:p>
          <a:p>
            <a:pPr lvl="1"/>
            <a:r>
              <a:rPr lang="en-US" altLang="ko-KR" sz="1800" dirty="0" smtClean="0"/>
              <a:t>Comprehensive Countermeasures for Health Protection from EMF</a:t>
            </a:r>
          </a:p>
          <a:p>
            <a:pPr lvl="2"/>
            <a:r>
              <a:rPr lang="en-US" altLang="ko-KR" sz="1400" dirty="0" smtClean="0"/>
              <a:t>Vision : Realization of safety living environment from EMF exposure</a:t>
            </a:r>
          </a:p>
          <a:p>
            <a:pPr lvl="2"/>
            <a:r>
              <a:rPr lang="en-US" altLang="ko-KR" sz="1400" dirty="0" smtClean="0"/>
              <a:t>Strategies </a:t>
            </a:r>
            <a:r>
              <a:rPr lang="en-US" altLang="ko-KR" sz="1400" dirty="0"/>
              <a:t>: </a:t>
            </a:r>
            <a:r>
              <a:rPr lang="en-US" altLang="ko-KR" sz="1400" dirty="0" smtClean="0"/>
              <a:t>① maintenance of </a:t>
            </a:r>
            <a:r>
              <a:rPr lang="en-US" altLang="ko-KR" sz="1400" dirty="0"/>
              <a:t>law </a:t>
            </a:r>
            <a:r>
              <a:rPr lang="en-US" altLang="ko-KR" sz="1400" dirty="0" smtClean="0"/>
              <a:t>legal system, ② reinforcement of EMF research, ③ RC program for conflict </a:t>
            </a:r>
          </a:p>
          <a:p>
            <a:pPr lvl="2"/>
            <a:r>
              <a:rPr lang="en-US" altLang="ko-KR" sz="1400" dirty="0" smtClean="0"/>
              <a:t>main projects</a:t>
            </a:r>
          </a:p>
          <a:p>
            <a:pPr lvl="3"/>
            <a:r>
              <a:rPr lang="en-US" altLang="ko-KR" sz="1400" dirty="0" smtClean="0"/>
              <a:t>Precautionary principles</a:t>
            </a:r>
          </a:p>
          <a:p>
            <a:pPr lvl="4"/>
            <a:r>
              <a:rPr lang="en-US" altLang="ko-KR" sz="1100" dirty="0" smtClean="0"/>
              <a:t>Expansion of EMF standards to electric/wireless devices on the body and wearable devices</a:t>
            </a:r>
          </a:p>
          <a:p>
            <a:pPr lvl="4"/>
            <a:r>
              <a:rPr lang="en-US" altLang="ko-KR" sz="1100" dirty="0" smtClean="0"/>
              <a:t>New standards for facilities of vulnerable </a:t>
            </a:r>
            <a:r>
              <a:rPr lang="en-US" altLang="ko-KR" sz="1100" dirty="0"/>
              <a:t>social </a:t>
            </a:r>
            <a:r>
              <a:rPr lang="en-US" altLang="ko-KR" sz="1100" dirty="0" smtClean="0"/>
              <a:t>groups</a:t>
            </a:r>
          </a:p>
          <a:p>
            <a:pPr lvl="4"/>
            <a:r>
              <a:rPr lang="en-US" altLang="ko-KR" sz="1100" dirty="0" smtClean="0"/>
              <a:t>Protection for high power and long-term exposure</a:t>
            </a:r>
          </a:p>
          <a:p>
            <a:pPr lvl="4"/>
            <a:r>
              <a:rPr lang="en-US" altLang="ko-KR" sz="1100" dirty="0" smtClean="0"/>
              <a:t>Management of total EMF exposure index</a:t>
            </a:r>
          </a:p>
          <a:p>
            <a:pPr lvl="3"/>
            <a:r>
              <a:rPr lang="en-US" altLang="ko-KR" sz="1400" dirty="0" smtClean="0"/>
              <a:t>EMF research</a:t>
            </a:r>
          </a:p>
          <a:p>
            <a:pPr lvl="4"/>
            <a:r>
              <a:rPr lang="en-US" altLang="ko-KR" sz="1100" dirty="0" smtClean="0"/>
              <a:t>Establish of foundation of researches on EMF health effect to be a world leader</a:t>
            </a:r>
          </a:p>
          <a:p>
            <a:pPr lvl="4"/>
            <a:r>
              <a:rPr lang="en-US" altLang="ko-KR" sz="1100" dirty="0" smtClean="0"/>
              <a:t>R&amp;D for reduction methods of EMF radiation</a:t>
            </a:r>
          </a:p>
          <a:p>
            <a:pPr lvl="3"/>
            <a:r>
              <a:rPr lang="en-US" altLang="ko-KR" sz="1400" dirty="0" smtClean="0"/>
              <a:t>Prevention of social conflict</a:t>
            </a:r>
          </a:p>
          <a:p>
            <a:pPr lvl="4"/>
            <a:r>
              <a:rPr lang="en-US" altLang="ko-KR" sz="1100" dirty="0" smtClean="0"/>
              <a:t>EMF conflict control tower</a:t>
            </a:r>
          </a:p>
          <a:p>
            <a:pPr lvl="4"/>
            <a:r>
              <a:rPr lang="en-US" altLang="ko-KR" sz="1100" dirty="0" smtClean="0"/>
              <a:t>One-stop </a:t>
            </a:r>
            <a:r>
              <a:rPr lang="en-US" altLang="ko-KR" sz="1100" dirty="0"/>
              <a:t>EMF civil compliant consultation </a:t>
            </a:r>
            <a:r>
              <a:rPr lang="en-US" altLang="ko-KR" sz="1100" dirty="0" smtClean="0"/>
              <a:t>service</a:t>
            </a:r>
          </a:p>
          <a:p>
            <a:pPr lvl="4"/>
            <a:r>
              <a:rPr lang="en-US" altLang="ko-KR" sz="1100" dirty="0" smtClean="0"/>
              <a:t>Risk communication programs</a:t>
            </a:r>
          </a:p>
        </p:txBody>
      </p:sp>
    </p:spTree>
    <p:extLst>
      <p:ext uri="{BB962C8B-B14F-4D97-AF65-F5344CB8AC3E}">
        <p14:creationId xmlns:p14="http://schemas.microsoft.com/office/powerpoint/2010/main" val="119568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Extra </a:t>
            </a:r>
            <a:r>
              <a:rPr lang="en-US" altLang="ko-KR" dirty="0" smtClean="0"/>
              <a:t>Activities [2]</a:t>
            </a:r>
            <a:endParaRPr lang="ko-KR" altLang="en-US" dirty="0"/>
          </a:p>
        </p:txBody>
      </p:sp>
      <p:sp>
        <p:nvSpPr>
          <p:cNvPr id="3" name="내용 개체 틀 2"/>
          <p:cNvSpPr>
            <a:spLocks noGrp="1"/>
          </p:cNvSpPr>
          <p:nvPr>
            <p:ph idx="1"/>
          </p:nvPr>
        </p:nvSpPr>
        <p:spPr>
          <a:xfrm>
            <a:off x="457200" y="1968500"/>
            <a:ext cx="8229600" cy="4102362"/>
          </a:xfrm>
        </p:spPr>
        <p:txBody>
          <a:bodyPr>
            <a:normAutofit fontScale="85000" lnSpcReduction="10000"/>
          </a:bodyPr>
          <a:lstStyle/>
          <a:p>
            <a:r>
              <a:rPr lang="en-US" altLang="ko-KR" sz="2400" dirty="0" smtClean="0"/>
              <a:t>GLORE 2015</a:t>
            </a:r>
          </a:p>
          <a:p>
            <a:pPr lvl="1"/>
            <a:r>
              <a:rPr lang="en-US" altLang="ko-KR" sz="2000" dirty="0"/>
              <a:t>2015 Global Coordination of Research and Health Policy on RF Electromagnetic </a:t>
            </a:r>
            <a:r>
              <a:rPr lang="en-US" altLang="ko-KR" sz="2000" dirty="0" smtClean="0"/>
              <a:t>Fields will be held in Seoul </a:t>
            </a:r>
            <a:r>
              <a:rPr lang="en-US" altLang="ko-KR" sz="2000" dirty="0"/>
              <a:t>Korea, 19-20 November 2015</a:t>
            </a:r>
          </a:p>
          <a:p>
            <a:pPr lvl="1"/>
            <a:r>
              <a:rPr lang="en-US" altLang="ko-KR" sz="2000" dirty="0"/>
              <a:t>GLORE is coordination activities that have members from Europe, USA, Japan, Korea, China, and Australia, and related international organizations, such as WHO, ICNIRP, IEEE, etc.</a:t>
            </a:r>
            <a:endParaRPr lang="en-US" altLang="ko-KR" sz="2000" dirty="0" smtClean="0"/>
          </a:p>
          <a:p>
            <a:pPr lvl="1"/>
            <a:r>
              <a:rPr lang="en-US" altLang="ko-KR" sz="2000" dirty="0"/>
              <a:t>GLORE is annual event to coordinate and harmonize the research activities and the process of health risk management, on the possible human exposure effects from electromagnetic fields (EMF). </a:t>
            </a:r>
            <a:endParaRPr lang="en-US" altLang="ko-KR" sz="2000" dirty="0" smtClean="0"/>
          </a:p>
          <a:p>
            <a:pPr lvl="1"/>
            <a:r>
              <a:rPr lang="en-US" altLang="ko-KR" sz="2000" dirty="0" smtClean="0"/>
              <a:t>GLORE </a:t>
            </a:r>
            <a:r>
              <a:rPr lang="en-US" altLang="ko-KR" sz="2000" dirty="0"/>
              <a:t>also aims to introduce current policies and regulation status and plans related to the human exposure to EMFs which are implementing and/or scheduled to be enforced in the GLORE member countries. </a:t>
            </a:r>
            <a:endParaRPr lang="ko-KR" altLang="en-US" sz="2000" dirty="0"/>
          </a:p>
          <a:p>
            <a:pPr lvl="1"/>
            <a:r>
              <a:rPr lang="en-US" altLang="ko-KR" sz="2000" dirty="0" smtClean="0"/>
              <a:t>During </a:t>
            </a:r>
            <a:r>
              <a:rPr lang="en-US" altLang="ko-KR" sz="2000" dirty="0"/>
              <a:t>the past three years, Japanese Ministry of Internal Affairs and Communications (in 2012), and the US Federal Communication Commission (in 2013), and the European Commission (in 2014) have hosted the GLORE meetings</a:t>
            </a:r>
            <a:r>
              <a:rPr lang="en-US" altLang="ko-KR" sz="2000" dirty="0" smtClean="0"/>
              <a:t>.</a:t>
            </a:r>
            <a:endParaRPr lang="en-US" altLang="ko-KR" sz="2000" dirty="0"/>
          </a:p>
        </p:txBody>
      </p:sp>
    </p:spTree>
    <p:extLst>
      <p:ext uri="{BB962C8B-B14F-4D97-AF65-F5344CB8AC3E}">
        <p14:creationId xmlns:p14="http://schemas.microsoft.com/office/powerpoint/2010/main" val="2813179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Extra </a:t>
            </a:r>
            <a:r>
              <a:rPr lang="en-US" altLang="ko-KR" dirty="0" smtClean="0"/>
              <a:t>Activities [3]</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Elected BEMS President for 2015~2017</a:t>
            </a:r>
            <a:endParaRPr lang="ko-KR" altLang="en-US" sz="2000" dirty="0"/>
          </a:p>
        </p:txBody>
      </p:sp>
      <p:pic>
        <p:nvPicPr>
          <p:cNvPr id="4" name="그림 3"/>
          <p:cNvPicPr>
            <a:picLocks noChangeAspect="1"/>
          </p:cNvPicPr>
          <p:nvPr/>
        </p:nvPicPr>
        <p:blipFill>
          <a:blip r:embed="rId2"/>
          <a:stretch>
            <a:fillRect/>
          </a:stretch>
        </p:blipFill>
        <p:spPr>
          <a:xfrm>
            <a:off x="896333" y="2417524"/>
            <a:ext cx="3430570" cy="3439693"/>
          </a:xfrm>
          <a:prstGeom prst="rect">
            <a:avLst/>
          </a:prstGeom>
        </p:spPr>
      </p:pic>
      <p:pic>
        <p:nvPicPr>
          <p:cNvPr id="6" name="그림 5"/>
          <p:cNvPicPr>
            <a:picLocks noChangeAspect="1"/>
          </p:cNvPicPr>
          <p:nvPr/>
        </p:nvPicPr>
        <p:blipFill>
          <a:blip r:embed="rId3"/>
          <a:stretch>
            <a:fillRect/>
          </a:stretch>
        </p:blipFill>
        <p:spPr>
          <a:xfrm>
            <a:off x="4572000" y="2416157"/>
            <a:ext cx="3338202" cy="3441060"/>
          </a:xfrm>
          <a:prstGeom prst="rect">
            <a:avLst/>
          </a:prstGeom>
        </p:spPr>
      </p:pic>
    </p:spTree>
    <p:extLst>
      <p:ext uri="{BB962C8B-B14F-4D97-AF65-F5344CB8AC3E}">
        <p14:creationId xmlns:p14="http://schemas.microsoft.com/office/powerpoint/2010/main" val="3871265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a:xfrm>
            <a:off x="457200" y="1968500"/>
            <a:ext cx="8229600" cy="4121215"/>
          </a:xfrm>
        </p:spPr>
        <p:txBody>
          <a:bodyPr>
            <a:normAutofit/>
          </a:bodyPr>
          <a:lstStyle/>
          <a:p>
            <a:r>
              <a:rPr lang="en-US" altLang="en-US" sz="2400" dirty="0" smtClean="0"/>
              <a:t>I talked about followed points</a:t>
            </a:r>
          </a:p>
          <a:p>
            <a:pPr lvl="1"/>
            <a:r>
              <a:rPr lang="en-US" altLang="en-US" sz="2000" dirty="0" smtClean="0"/>
              <a:t>Major organizations for EMF policies and activities in Korea</a:t>
            </a:r>
          </a:p>
          <a:p>
            <a:pPr lvl="2"/>
            <a:r>
              <a:rPr lang="en-US" altLang="en-US" sz="1600" dirty="0" smtClean="0"/>
              <a:t>Policy (Government ; MSIP, RRA), RC (Public institute ; KCA, RRA), Research (</a:t>
            </a:r>
            <a:r>
              <a:rPr lang="en-US" altLang="en-US" sz="1600" dirty="0"/>
              <a:t>Academic </a:t>
            </a:r>
            <a:r>
              <a:rPr lang="en-US" altLang="en-US" sz="1600" dirty="0" smtClean="0"/>
              <a:t>institute ; KIEES, ETRI)</a:t>
            </a:r>
            <a:endParaRPr lang="en-US" altLang="en-US" sz="1600" dirty="0"/>
          </a:p>
          <a:p>
            <a:pPr lvl="1"/>
            <a:r>
              <a:rPr lang="en-US" altLang="en-US" sz="2000" dirty="0"/>
              <a:t>EMF Survey Results in </a:t>
            </a:r>
            <a:r>
              <a:rPr lang="en-US" altLang="en-US" sz="2000" dirty="0" smtClean="0"/>
              <a:t>Korea</a:t>
            </a:r>
          </a:p>
          <a:p>
            <a:pPr lvl="2"/>
            <a:r>
              <a:rPr lang="en-US" altLang="en-US" sz="1600" dirty="0" smtClean="0"/>
              <a:t>Normally, general publics afraid EMF effect and its interest is constantly increasing</a:t>
            </a:r>
            <a:endParaRPr lang="en-US" altLang="en-US" sz="1600" dirty="0"/>
          </a:p>
          <a:p>
            <a:pPr lvl="1"/>
            <a:r>
              <a:rPr lang="en-US" altLang="en-US" sz="2000" dirty="0"/>
              <a:t>EMF Policies and Researches in </a:t>
            </a:r>
            <a:r>
              <a:rPr lang="en-US" altLang="en-US" sz="2000" dirty="0" smtClean="0"/>
              <a:t>Korea</a:t>
            </a:r>
          </a:p>
          <a:p>
            <a:pPr lvl="2"/>
            <a:r>
              <a:rPr lang="en-US" altLang="en-US" sz="1600" dirty="0" smtClean="0"/>
              <a:t>New regulations or standards is developed and published</a:t>
            </a:r>
          </a:p>
          <a:p>
            <a:pPr lvl="2"/>
            <a:r>
              <a:rPr lang="en-US" altLang="en-US" sz="1600" dirty="0" smtClean="0"/>
              <a:t>Various researches supported by government are consistently studied </a:t>
            </a:r>
            <a:endParaRPr lang="en-US" altLang="en-US" sz="1600" dirty="0"/>
          </a:p>
          <a:p>
            <a:pPr lvl="1"/>
            <a:r>
              <a:rPr lang="en-US" altLang="en-US" sz="2000" dirty="0"/>
              <a:t>Risk Communication and </a:t>
            </a:r>
            <a:r>
              <a:rPr lang="en-US" altLang="en-US" sz="2000" dirty="0" smtClean="0"/>
              <a:t>Activities</a:t>
            </a:r>
          </a:p>
          <a:p>
            <a:pPr lvl="2"/>
            <a:r>
              <a:rPr lang="en-US" altLang="en-US" sz="1600" dirty="0" smtClean="0"/>
              <a:t>Ongoing RC programs are stably managed, and unique RC programs are preparing</a:t>
            </a:r>
          </a:p>
          <a:p>
            <a:pPr lvl="2"/>
            <a:r>
              <a:rPr lang="en-US" altLang="ko-KR" sz="1600" dirty="0" smtClean="0"/>
              <a:t>Domestic and international activities are cooperated with other nations</a:t>
            </a:r>
            <a:endParaRPr lang="ko-KR" altLang="en-US" sz="1600" dirty="0"/>
          </a:p>
        </p:txBody>
      </p:sp>
    </p:spTree>
    <p:extLst>
      <p:ext uri="{BB962C8B-B14F-4D97-AF65-F5344CB8AC3E}">
        <p14:creationId xmlns:p14="http://schemas.microsoft.com/office/powerpoint/2010/main" val="1439287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570971"/>
            <a:ext cx="8229600" cy="5254793"/>
          </a:xfrm>
        </p:spPr>
        <p:txBody>
          <a:bodyPr/>
          <a:lstStyle/>
          <a:p>
            <a:r>
              <a:rPr lang="en-US" altLang="ko-KR" dirty="0" smtClean="0"/>
              <a:t>Thank you for your </a:t>
            </a:r>
            <a:r>
              <a:rPr lang="en-US" altLang="ko-KR" dirty="0" smtClean="0"/>
              <a:t>attention</a:t>
            </a:r>
            <a:r>
              <a:rPr lang="en-US" altLang="ko-KR" dirty="0" smtClean="0"/>
              <a:t/>
            </a:r>
            <a:br>
              <a:rPr lang="en-US" altLang="ko-KR" dirty="0" smtClean="0"/>
            </a:br>
            <a:r>
              <a:rPr lang="en-US" altLang="ko-KR" dirty="0" smtClean="0"/>
              <a:t/>
            </a:r>
            <a:br>
              <a:rPr lang="en-US" altLang="ko-KR" dirty="0" smtClean="0"/>
            </a:br>
            <a:r>
              <a:rPr lang="en-US" altLang="ko-KR" dirty="0" smtClean="0"/>
              <a:t>Q &amp; A</a:t>
            </a:r>
            <a:endParaRPr lang="ko-KR" altLang="en-US" dirty="0"/>
          </a:p>
        </p:txBody>
      </p:sp>
    </p:spTree>
    <p:extLst>
      <p:ext uri="{BB962C8B-B14F-4D97-AF65-F5344CB8AC3E}">
        <p14:creationId xmlns:p14="http://schemas.microsoft.com/office/powerpoint/2010/main" val="637328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그림 21"/>
          <p:cNvPicPr>
            <a:picLocks noChangeAspect="1"/>
          </p:cNvPicPr>
          <p:nvPr/>
        </p:nvPicPr>
        <p:blipFill rotWithShape="1">
          <a:blip r:embed="rId2"/>
          <a:srcRect l="17528" r="17528"/>
          <a:stretch/>
        </p:blipFill>
        <p:spPr>
          <a:xfrm>
            <a:off x="5183104" y="1884829"/>
            <a:ext cx="3852253" cy="3998508"/>
          </a:xfrm>
          <a:prstGeom prst="rect">
            <a:avLst/>
          </a:prstGeom>
        </p:spPr>
      </p:pic>
      <p:sp>
        <p:nvSpPr>
          <p:cNvPr id="2" name="제목 1"/>
          <p:cNvSpPr>
            <a:spLocks noGrp="1"/>
          </p:cNvSpPr>
          <p:nvPr>
            <p:ph type="title"/>
          </p:nvPr>
        </p:nvSpPr>
        <p:spPr/>
        <p:txBody>
          <a:bodyPr/>
          <a:lstStyle/>
          <a:p>
            <a:r>
              <a:rPr lang="en-US" altLang="ko-KR" dirty="0" smtClean="0"/>
              <a:t>Main Organizations in Korea</a:t>
            </a:r>
            <a:endParaRPr lang="ko-KR" altLang="en-US" dirty="0"/>
          </a:p>
        </p:txBody>
      </p:sp>
      <p:sp>
        <p:nvSpPr>
          <p:cNvPr id="8" name="내용 개체 틀 7"/>
          <p:cNvSpPr>
            <a:spLocks noGrp="1"/>
          </p:cNvSpPr>
          <p:nvPr>
            <p:ph idx="1"/>
          </p:nvPr>
        </p:nvSpPr>
        <p:spPr>
          <a:xfrm>
            <a:off x="457198" y="1968500"/>
            <a:ext cx="4982903" cy="3831167"/>
          </a:xfrm>
        </p:spPr>
        <p:txBody>
          <a:bodyPr>
            <a:normAutofit/>
          </a:bodyPr>
          <a:lstStyle/>
          <a:p>
            <a:r>
              <a:rPr lang="en-US" altLang="ko-KR" sz="2800" dirty="0" smtClean="0"/>
              <a:t>Korea has major organizations which are a key role of EMF activities in RF field </a:t>
            </a:r>
          </a:p>
          <a:p>
            <a:pPr lvl="1"/>
            <a:r>
              <a:rPr lang="en-US" altLang="ko-KR" sz="2000" dirty="0" smtClean="0"/>
              <a:t>to establish EMF policy</a:t>
            </a:r>
          </a:p>
          <a:p>
            <a:pPr lvl="1"/>
            <a:r>
              <a:rPr lang="en-US" altLang="ko-KR" sz="2000" dirty="0" smtClean="0"/>
              <a:t>to research EMF health effect</a:t>
            </a:r>
          </a:p>
          <a:p>
            <a:pPr lvl="1"/>
            <a:r>
              <a:rPr lang="en-US" altLang="ko-KR" sz="2000" dirty="0" smtClean="0"/>
              <a:t>to support EMF risk communication</a:t>
            </a:r>
            <a:endParaRPr lang="ko-KR" altLang="en-US" sz="2000" dirty="0"/>
          </a:p>
        </p:txBody>
      </p:sp>
      <p:sp>
        <p:nvSpPr>
          <p:cNvPr id="10" name="TextBox 9"/>
          <p:cNvSpPr txBox="1"/>
          <p:nvPr/>
        </p:nvSpPr>
        <p:spPr>
          <a:xfrm>
            <a:off x="7432895" y="3260747"/>
            <a:ext cx="1004935" cy="646331"/>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smtClean="0">
                <a:solidFill>
                  <a:srgbClr val="FF0000"/>
                </a:solidFill>
              </a:rPr>
              <a:t>MSIP</a:t>
            </a:r>
          </a:p>
          <a:p>
            <a:pPr marL="285750" indent="-285750">
              <a:buFont typeface="Wingdings" panose="05000000000000000000" pitchFamily="2" charset="2"/>
              <a:buChar char="v"/>
            </a:pPr>
            <a:r>
              <a:rPr lang="en-US" altLang="ko-KR" b="1" dirty="0" smtClean="0">
                <a:solidFill>
                  <a:srgbClr val="FF0000"/>
                </a:solidFill>
              </a:rPr>
              <a:t>RRA</a:t>
            </a:r>
            <a:endParaRPr lang="ko-KR" altLang="en-US" b="1" dirty="0">
              <a:solidFill>
                <a:srgbClr val="FF0000"/>
              </a:solidFill>
            </a:endParaRPr>
          </a:p>
        </p:txBody>
      </p:sp>
      <p:sp>
        <p:nvSpPr>
          <p:cNvPr id="11" name="TextBox 10"/>
          <p:cNvSpPr txBox="1"/>
          <p:nvPr/>
        </p:nvSpPr>
        <p:spPr>
          <a:xfrm>
            <a:off x="5599565" y="3258230"/>
            <a:ext cx="1004935" cy="646331"/>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smtClean="0">
                <a:solidFill>
                  <a:srgbClr val="FF0000"/>
                </a:solidFill>
              </a:rPr>
              <a:t>KCA</a:t>
            </a:r>
          </a:p>
          <a:p>
            <a:pPr marL="285750" indent="-285750">
              <a:buFont typeface="Wingdings" panose="05000000000000000000" pitchFamily="2" charset="2"/>
              <a:buChar char="v"/>
            </a:pPr>
            <a:r>
              <a:rPr lang="en-US" altLang="ko-KR" b="1" dirty="0" smtClean="0">
                <a:solidFill>
                  <a:srgbClr val="FF0000"/>
                </a:solidFill>
              </a:rPr>
              <a:t>RAPA</a:t>
            </a:r>
          </a:p>
        </p:txBody>
      </p:sp>
      <p:sp>
        <p:nvSpPr>
          <p:cNvPr id="12" name="TextBox 11"/>
          <p:cNvSpPr txBox="1"/>
          <p:nvPr/>
        </p:nvSpPr>
        <p:spPr>
          <a:xfrm>
            <a:off x="6606762" y="4790607"/>
            <a:ext cx="1004935" cy="646331"/>
          </a:xfrm>
          <a:prstGeom prst="rect">
            <a:avLst/>
          </a:prstGeom>
          <a:noFill/>
        </p:spPr>
        <p:txBody>
          <a:bodyPr wrap="square" rtlCol="0">
            <a:spAutoFit/>
          </a:bodyPr>
          <a:lstStyle/>
          <a:p>
            <a:pPr marL="285750" indent="-285750">
              <a:buFont typeface="Wingdings" panose="05000000000000000000" pitchFamily="2" charset="2"/>
              <a:buChar char="v"/>
            </a:pPr>
            <a:r>
              <a:rPr lang="en-US" altLang="ko-KR" b="1" dirty="0" smtClean="0">
                <a:solidFill>
                  <a:srgbClr val="FF0000"/>
                </a:solidFill>
              </a:rPr>
              <a:t>KIEES</a:t>
            </a:r>
          </a:p>
          <a:p>
            <a:pPr marL="285750" indent="-285750">
              <a:buFont typeface="Wingdings" panose="05000000000000000000" pitchFamily="2" charset="2"/>
              <a:buChar char="v"/>
            </a:pPr>
            <a:r>
              <a:rPr lang="en-US" altLang="ko-KR" b="1" dirty="0" smtClean="0">
                <a:solidFill>
                  <a:srgbClr val="FF0000"/>
                </a:solidFill>
              </a:rPr>
              <a:t>ETRI</a:t>
            </a:r>
            <a:endParaRPr lang="ko-KR" altLang="en-US" b="1" dirty="0">
              <a:solidFill>
                <a:srgbClr val="FF0000"/>
              </a:solidFill>
            </a:endParaRPr>
          </a:p>
        </p:txBody>
      </p:sp>
      <p:sp>
        <p:nvSpPr>
          <p:cNvPr id="23" name="TextBox 22"/>
          <p:cNvSpPr txBox="1"/>
          <p:nvPr/>
        </p:nvSpPr>
        <p:spPr>
          <a:xfrm>
            <a:off x="1219200" y="4471386"/>
            <a:ext cx="4808990" cy="1200329"/>
          </a:xfrm>
          <a:prstGeom prst="rect">
            <a:avLst/>
          </a:prstGeom>
          <a:noFill/>
        </p:spPr>
        <p:txBody>
          <a:bodyPr wrap="square" rtlCol="0">
            <a:spAutoFit/>
          </a:bodyPr>
          <a:lstStyle/>
          <a:p>
            <a:pPr marL="180975" indent="-180975">
              <a:buFont typeface="Arial" panose="020B0604020202020204" pitchFamily="34" charset="0"/>
              <a:buChar char="•"/>
            </a:pPr>
            <a:r>
              <a:rPr lang="en-US" altLang="ko-KR" sz="1200" dirty="0" smtClean="0"/>
              <a:t>MSIP : Ministry of Science, ICT and Planning</a:t>
            </a:r>
          </a:p>
          <a:p>
            <a:pPr marL="180975" indent="-180975">
              <a:buFont typeface="Arial" panose="020B0604020202020204" pitchFamily="34" charset="0"/>
              <a:buChar char="•"/>
            </a:pPr>
            <a:r>
              <a:rPr lang="en-US" altLang="ko-KR" sz="1200" dirty="0" smtClean="0"/>
              <a:t>RRA : National Radio Research Agency</a:t>
            </a:r>
          </a:p>
          <a:p>
            <a:pPr marL="180975" indent="-180975">
              <a:buFont typeface="Arial" panose="020B0604020202020204" pitchFamily="34" charset="0"/>
              <a:buChar char="•"/>
            </a:pPr>
            <a:r>
              <a:rPr lang="en-US" altLang="ko-KR" sz="1200" dirty="0" smtClean="0"/>
              <a:t>KCA : Korea Communications Agency</a:t>
            </a:r>
          </a:p>
          <a:p>
            <a:pPr marL="180975" indent="-180975">
              <a:buFont typeface="Arial" panose="020B0604020202020204" pitchFamily="34" charset="0"/>
              <a:buChar char="•"/>
            </a:pPr>
            <a:r>
              <a:rPr lang="en-US" altLang="ko-KR" sz="1200" dirty="0" smtClean="0"/>
              <a:t>RAPA : Korea Radio Promotion Agency</a:t>
            </a:r>
          </a:p>
          <a:p>
            <a:pPr marL="180975" indent="-180975">
              <a:buFont typeface="Arial" panose="020B0604020202020204" pitchFamily="34" charset="0"/>
              <a:buChar char="•"/>
            </a:pPr>
            <a:r>
              <a:rPr lang="en-US" altLang="ko-KR" sz="1200" dirty="0" smtClean="0"/>
              <a:t>KIEES : Korean Institute of Electromagnetic Engineering and Science</a:t>
            </a:r>
          </a:p>
          <a:p>
            <a:pPr marL="180975" indent="-180975">
              <a:buFont typeface="Arial" panose="020B0604020202020204" pitchFamily="34" charset="0"/>
              <a:buChar char="•"/>
            </a:pPr>
            <a:r>
              <a:rPr lang="en-US" altLang="ko-KR" sz="1200" dirty="0" smtClean="0"/>
              <a:t>ETRI : </a:t>
            </a:r>
            <a:r>
              <a:rPr lang="en-US" altLang="ko-KR" sz="1200" dirty="0"/>
              <a:t>Electronics and Telecommunications Research </a:t>
            </a:r>
            <a:r>
              <a:rPr lang="en-US" altLang="ko-KR" sz="1200" dirty="0" smtClean="0"/>
              <a:t>Institute</a:t>
            </a:r>
            <a:endParaRPr lang="ko-KR" altLang="en-US" sz="1200" dirty="0"/>
          </a:p>
        </p:txBody>
      </p:sp>
    </p:spTree>
    <p:extLst>
      <p:ext uri="{BB962C8B-B14F-4D97-AF65-F5344CB8AC3E}">
        <p14:creationId xmlns:p14="http://schemas.microsoft.com/office/powerpoint/2010/main" val="3389273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EMF Survey [1]</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Korea has biennially surveyed opinions of general publics about EMF health effect, learning route, and knowledge and its understanding</a:t>
            </a:r>
          </a:p>
        </p:txBody>
      </p:sp>
      <p:graphicFrame>
        <p:nvGraphicFramePr>
          <p:cNvPr id="19" name="Group 87"/>
          <p:cNvGraphicFramePr>
            <a:graphicFrameLocks/>
          </p:cNvGraphicFramePr>
          <p:nvPr>
            <p:extLst>
              <p:ext uri="{D42A27DB-BD31-4B8C-83A1-F6EECF244321}">
                <p14:modId xmlns:p14="http://schemas.microsoft.com/office/powerpoint/2010/main" val="1725834750"/>
              </p:ext>
            </p:extLst>
          </p:nvPr>
        </p:nvGraphicFramePr>
        <p:xfrm>
          <a:off x="303291" y="2694365"/>
          <a:ext cx="8640960" cy="3197749"/>
        </p:xfrm>
        <a:graphic>
          <a:graphicData uri="http://schemas.openxmlformats.org/drawingml/2006/table">
            <a:tbl>
              <a:tblPr/>
              <a:tblGrid>
                <a:gridCol w="2051760"/>
                <a:gridCol w="6589200"/>
              </a:tblGrid>
              <a:tr h="183895">
                <a:tc>
                  <a:txBody>
                    <a:bodyPr/>
                    <a:lstStyle/>
                    <a:p>
                      <a:pPr marL="0" marR="0" lvl="0" indent="0" algn="ctr" defTabSz="914400" rtl="0" eaLnBrk="0" fontAlgn="base" latinLnBrk="1" hangingPunct="0">
                        <a:lnSpc>
                          <a:spcPct val="100000"/>
                        </a:lnSpc>
                        <a:spcBef>
                          <a:spcPct val="20000"/>
                        </a:spcBef>
                        <a:spcAft>
                          <a:spcPct val="0"/>
                        </a:spcAft>
                        <a:buClr>
                          <a:srgbClr val="CC0000"/>
                        </a:buClr>
                        <a:buSzTx/>
                        <a:buFont typeface="굴림체" pitchFamily="49" charset="-127"/>
                        <a:buNone/>
                        <a:tabLst/>
                      </a:pPr>
                      <a:r>
                        <a:rPr kumimoji="1" lang="en-US" altLang="ko-KR" sz="1100" b="1" i="0" u="none" strike="noStrike" cap="none" normalizeH="0" baseline="0" dirty="0" smtClean="0">
                          <a:ln>
                            <a:noFill/>
                          </a:ln>
                          <a:solidFill>
                            <a:schemeClr val="tx1"/>
                          </a:solidFill>
                          <a:effectLst/>
                          <a:latin typeface="맑은 고딕" pitchFamily="50" charset="-127"/>
                          <a:ea typeface="맑은 고딕" pitchFamily="50" charset="-127"/>
                        </a:rPr>
                        <a:t>Classification</a:t>
                      </a:r>
                      <a:endParaRPr kumimoji="1" lang="ko-KR" altLang="en-US" sz="11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1" hangingPunct="0">
                        <a:lnSpc>
                          <a:spcPct val="100000"/>
                        </a:lnSpc>
                        <a:spcBef>
                          <a:spcPct val="20000"/>
                        </a:spcBef>
                        <a:spcAft>
                          <a:spcPct val="0"/>
                        </a:spcAft>
                        <a:buClr>
                          <a:srgbClr val="CC0000"/>
                        </a:buClr>
                        <a:buSzTx/>
                        <a:buFont typeface="굴림체" pitchFamily="49" charset="-127"/>
                        <a:buNone/>
                        <a:tabLst/>
                      </a:pPr>
                      <a:r>
                        <a:rPr kumimoji="1" lang="en-US" altLang="ko-KR" sz="1100" b="1" i="0" u="none" strike="noStrike" cap="none" normalizeH="0" baseline="0" dirty="0" smtClean="0">
                          <a:ln>
                            <a:noFill/>
                          </a:ln>
                          <a:solidFill>
                            <a:schemeClr val="tx1"/>
                          </a:solidFill>
                          <a:effectLst/>
                          <a:latin typeface="맑은 고딕" pitchFamily="50" charset="-127"/>
                          <a:ea typeface="맑은 고딕" pitchFamily="50" charset="-127"/>
                        </a:rPr>
                        <a:t>Contents</a:t>
                      </a:r>
                      <a:endParaRPr kumimoji="1" lang="ko-KR" altLang="en-US" sz="110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90000" marR="90000" marT="46800" marB="46800"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798589">
                <a:tc>
                  <a:txBody>
                    <a:bodyPr/>
                    <a:lstStyle/>
                    <a:p>
                      <a:pPr marL="0" marR="0" lvl="0" indent="0" algn="ctr" defTabSz="914400" rtl="0" eaLnBrk="0" fontAlgn="base" latinLnBrk="1" hangingPunct="0">
                        <a:lnSpc>
                          <a:spcPct val="100000"/>
                        </a:lnSpc>
                        <a:spcBef>
                          <a:spcPct val="20000"/>
                        </a:spcBef>
                        <a:spcAft>
                          <a:spcPct val="0"/>
                        </a:spcAft>
                        <a:buClr>
                          <a:srgbClr val="CC0000"/>
                        </a:buClr>
                        <a:buSzTx/>
                        <a:buFont typeface="굴림체" pitchFamily="49" charset="-127"/>
                        <a:buNone/>
                        <a:tabLst/>
                      </a:pPr>
                      <a:r>
                        <a:rPr kumimoji="1" lang="en-US" altLang="ko-KR" sz="1050" b="1" i="0" u="none" strike="noStrike" cap="none" normalizeH="0" baseline="0" dirty="0" smtClean="0">
                          <a:ln>
                            <a:noFill/>
                          </a:ln>
                          <a:solidFill>
                            <a:schemeClr val="tx1"/>
                          </a:solidFill>
                          <a:effectLst/>
                          <a:latin typeface="맑은 고딕" pitchFamily="50" charset="-127"/>
                          <a:ea typeface="맑은 고딕" pitchFamily="50" charset="-127"/>
                        </a:rPr>
                        <a:t>Knowledge and Understanding about EMF</a:t>
                      </a:r>
                      <a:endParaRPr kumimoji="1" lang="ko-KR" altLang="en-US" sz="105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Imagination and Awareness of EMF</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Recognition rate about EMF hazard and electronic devices</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Experience of unusual symptoms by EMF</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Suggestions about limit of usage on mobile phones for kids or teenagers</a:t>
                      </a:r>
                      <a:endParaRPr kumimoji="1" lang="ko-KR" altLang="en-US" sz="1000" b="0" i="0" u="none" strike="noStrike" cap="none" normalizeH="0" baseline="0" dirty="0" smtClean="0">
                        <a:ln>
                          <a:noFill/>
                        </a:ln>
                        <a:solidFill>
                          <a:schemeClr val="tx1"/>
                        </a:solidFill>
                        <a:effectLst/>
                        <a:latin typeface="맑은 고딕" pitchFamily="50" charset="-127"/>
                        <a:ea typeface="맑은 고딕" pitchFamily="50" charset="-127"/>
                      </a:endParaRPr>
                    </a:p>
                  </a:txBody>
                  <a:tcPr marL="90000" marR="90000" marT="46800" marB="4680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372">
                <a:tc>
                  <a:txBody>
                    <a:bodyPr/>
                    <a:lstStyle/>
                    <a:p>
                      <a:pPr marL="0" marR="0" lvl="0" indent="0" algn="ctr" defTabSz="914400" rtl="0" eaLnBrk="0" fontAlgn="base" latinLnBrk="1" hangingPunct="0">
                        <a:lnSpc>
                          <a:spcPct val="100000"/>
                        </a:lnSpc>
                        <a:spcBef>
                          <a:spcPct val="20000"/>
                        </a:spcBef>
                        <a:spcAft>
                          <a:spcPct val="0"/>
                        </a:spcAft>
                        <a:buClr>
                          <a:srgbClr val="CC0000"/>
                        </a:buClr>
                        <a:buSzTx/>
                        <a:buFont typeface="굴림체" pitchFamily="49" charset="-127"/>
                        <a:buNone/>
                        <a:tabLst/>
                      </a:pPr>
                      <a:r>
                        <a:rPr kumimoji="1" lang="en-US" altLang="ko-KR" sz="1050" b="1" i="0" u="none" strike="noStrike" cap="none" normalizeH="0" baseline="0" dirty="0" smtClean="0">
                          <a:ln>
                            <a:noFill/>
                          </a:ln>
                          <a:solidFill>
                            <a:schemeClr val="tx1"/>
                          </a:solidFill>
                          <a:effectLst/>
                          <a:latin typeface="맑은 고딕" pitchFamily="50" charset="-127"/>
                          <a:ea typeface="맑은 고딕" pitchFamily="50" charset="-127"/>
                        </a:rPr>
                        <a:t>Acquisition methods for EMF</a:t>
                      </a:r>
                      <a:endParaRPr kumimoji="1" lang="ko-KR" altLang="en-US" sz="105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Searching experience and engines for EMF</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Perception of information for EMF health hazard books</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Trusted organizations or institutions announced for EMF hazard</a:t>
                      </a:r>
                    </a:p>
                  </a:txBody>
                  <a:tcPr marL="90000" marR="90000" marT="46800" marB="4680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3046">
                <a:tc>
                  <a:txBody>
                    <a:bodyPr/>
                    <a:lstStyle/>
                    <a:p>
                      <a:pPr marL="0" marR="0" lvl="0" indent="0" algn="ctr" defTabSz="914400" rtl="0" eaLnBrk="0" fontAlgn="base" latinLnBrk="1" hangingPunct="0">
                        <a:lnSpc>
                          <a:spcPct val="100000"/>
                        </a:lnSpc>
                        <a:spcBef>
                          <a:spcPct val="20000"/>
                        </a:spcBef>
                        <a:spcAft>
                          <a:spcPct val="0"/>
                        </a:spcAft>
                        <a:buClr>
                          <a:srgbClr val="CC0000"/>
                        </a:buClr>
                        <a:buSzTx/>
                        <a:buFont typeface="굴림체" pitchFamily="49" charset="-127"/>
                        <a:buNone/>
                        <a:tabLst/>
                      </a:pPr>
                      <a:r>
                        <a:rPr kumimoji="1" lang="en-US" altLang="ko-KR" sz="1050" b="1" i="0" u="none" strike="noStrike" cap="none" normalizeH="0" baseline="0" dirty="0" smtClean="0">
                          <a:ln>
                            <a:noFill/>
                          </a:ln>
                          <a:solidFill>
                            <a:schemeClr val="tx1"/>
                          </a:solidFill>
                          <a:effectLst/>
                          <a:latin typeface="맑은 고딕" pitchFamily="50" charset="-127"/>
                          <a:ea typeface="맑은 고딕" pitchFamily="50" charset="-127"/>
                        </a:rPr>
                        <a:t>Opinion for mobile phones and base-stations’ EMF</a:t>
                      </a:r>
                      <a:endParaRPr kumimoji="1" lang="ko-KR" altLang="en-US" sz="1050" b="1" i="0" u="none" strike="noStrike" cap="none" normalizeH="0" baseline="0" dirty="0" smtClean="0">
                        <a:ln>
                          <a:noFill/>
                        </a:ln>
                        <a:solidFill>
                          <a:schemeClr val="tx1"/>
                        </a:solidFill>
                        <a:effectLst/>
                        <a:latin typeface="맑은 고딕" pitchFamily="50" charset="-127"/>
                        <a:ea typeface="맑은 고딕" pitchFamily="50" charset="-127"/>
                      </a:endParaRPr>
                    </a:p>
                  </a:txBody>
                  <a:tcPr marL="90000" marR="90000" marT="46800" marB="4680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Situation for occurrence of extremely strong EMF by mobile phones</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Perception of EMF effects by using the earphone</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Perception about EMF exposure rating system of mobile phone </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Reliability for EMF regulations for mobile phones and base-stations</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Reason for increment of civil compliant about removal of base-stations and transmission towers</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Personal opinions for installation of base-stations</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Necessity of researches for EMF health hazard for kids</a:t>
                      </a:r>
                    </a:p>
                    <a:p>
                      <a:pPr marL="180975" marR="0" lvl="0" indent="-180975" algn="l" defTabSz="914400" rtl="0" eaLnBrk="0" fontAlgn="base" latinLnBrk="1" hangingPunct="0">
                        <a:lnSpc>
                          <a:spcPct val="100000"/>
                        </a:lnSpc>
                        <a:spcBef>
                          <a:spcPct val="20000"/>
                        </a:spcBef>
                        <a:spcAft>
                          <a:spcPct val="0"/>
                        </a:spcAft>
                        <a:buClr>
                          <a:schemeClr val="tx1"/>
                        </a:buClr>
                        <a:buSzTx/>
                        <a:buFontTx/>
                        <a:buChar char="•"/>
                        <a:tabLst/>
                      </a:pPr>
                      <a:r>
                        <a:rPr kumimoji="1" lang="en-US" altLang="ko-KR" sz="1000" b="0" i="0" u="none" strike="noStrike" cap="none" normalizeH="0" baseline="0" dirty="0" smtClean="0">
                          <a:ln>
                            <a:noFill/>
                          </a:ln>
                          <a:solidFill>
                            <a:schemeClr val="tx1"/>
                          </a:solidFill>
                          <a:effectLst/>
                          <a:latin typeface="맑은 고딕" pitchFamily="50" charset="-127"/>
                          <a:ea typeface="맑은 고딕" pitchFamily="50" charset="-127"/>
                        </a:rPr>
                        <a:t>Confidence rate for international joint researches</a:t>
                      </a:r>
                    </a:p>
                  </a:txBody>
                  <a:tcPr marL="90000" marR="90000" marT="46800" marB="4680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791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Survey </a:t>
            </a:r>
            <a:r>
              <a:rPr lang="en-US" altLang="ko-KR" dirty="0" smtClean="0"/>
              <a:t>[4]</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By the telephone survey results, a </a:t>
            </a:r>
            <a:r>
              <a:rPr lang="en-US" altLang="ko-KR" sz="2000" dirty="0"/>
              <a:t>civil complaint </a:t>
            </a:r>
            <a:r>
              <a:rPr lang="en-US" altLang="ko-KR" sz="2000" dirty="0" smtClean="0"/>
              <a:t>of EMF </a:t>
            </a:r>
            <a:r>
              <a:rPr lang="en-US" altLang="ko-KR" sz="2000" dirty="0"/>
              <a:t>was growing from 2011 to 2013</a:t>
            </a:r>
          </a:p>
          <a:p>
            <a:pPr lvl="1"/>
            <a:r>
              <a:rPr lang="en-US" altLang="ko-KR" sz="1800" dirty="0" smtClean="0"/>
              <a:t>Removal </a:t>
            </a:r>
            <a:r>
              <a:rPr lang="en-US" altLang="ko-KR" sz="1800" dirty="0"/>
              <a:t>of radio stations (blue line)</a:t>
            </a:r>
          </a:p>
          <a:p>
            <a:pPr lvl="1"/>
            <a:r>
              <a:rPr lang="en-US" altLang="ko-KR" sz="1800" dirty="0"/>
              <a:t>Opposition of installation of radio stations (green line)</a:t>
            </a:r>
          </a:p>
          <a:p>
            <a:pPr lvl="1"/>
            <a:r>
              <a:rPr lang="en-US" altLang="ko-KR" sz="1800" dirty="0"/>
              <a:t>Total number of the civil </a:t>
            </a:r>
            <a:r>
              <a:rPr lang="en-US" altLang="ko-KR" sz="1800" dirty="0" smtClean="0"/>
              <a:t>complaint (black line) </a:t>
            </a:r>
            <a:endParaRPr lang="ko-KR" altLang="en-US" sz="1800" dirty="0"/>
          </a:p>
          <a:p>
            <a:endParaRPr lang="ko-KR" altLang="en-US" sz="20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9" t="3551" b="3551"/>
          <a:stretch/>
        </p:blipFill>
        <p:spPr bwMode="auto">
          <a:xfrm>
            <a:off x="1339909" y="3672135"/>
            <a:ext cx="6005894" cy="220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366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Survey </a:t>
            </a:r>
            <a:r>
              <a:rPr lang="en-US" altLang="ko-KR" dirty="0" smtClean="0"/>
              <a:t>[5]</a:t>
            </a:r>
            <a:endParaRPr lang="ko-KR" altLang="en-US" dirty="0"/>
          </a:p>
        </p:txBody>
      </p:sp>
      <p:sp>
        <p:nvSpPr>
          <p:cNvPr id="3" name="내용 개체 틀 2"/>
          <p:cNvSpPr>
            <a:spLocks noGrp="1"/>
          </p:cNvSpPr>
          <p:nvPr>
            <p:ph idx="1"/>
          </p:nvPr>
        </p:nvSpPr>
        <p:spPr/>
        <p:txBody>
          <a:bodyPr>
            <a:normAutofit/>
          </a:bodyPr>
          <a:lstStyle/>
          <a:p>
            <a:r>
              <a:rPr lang="en-US" altLang="ko-KR" sz="2000" dirty="0"/>
              <a:t>The public interest about EMF human hazard was </a:t>
            </a:r>
            <a:r>
              <a:rPr lang="en-US" altLang="ko-KR" sz="2000" dirty="0" smtClean="0"/>
              <a:t>growing</a:t>
            </a:r>
          </a:p>
          <a:p>
            <a:r>
              <a:rPr lang="en-US" altLang="ko-KR" sz="2000" dirty="0" smtClean="0"/>
              <a:t>A requirements of preparation for comprehensive EMF countermeasure to reduce the anxiety are</a:t>
            </a:r>
          </a:p>
          <a:p>
            <a:pPr lvl="1"/>
            <a:r>
              <a:rPr lang="en-US" altLang="ko-KR" sz="1800" dirty="0" smtClean="0"/>
              <a:t>The </a:t>
            </a:r>
            <a:r>
              <a:rPr lang="en-US" altLang="ko-KR" sz="1800" dirty="0"/>
              <a:t>introduction of precautionary policy for human effect</a:t>
            </a:r>
          </a:p>
          <a:p>
            <a:pPr lvl="1"/>
            <a:r>
              <a:rPr lang="en-US" altLang="ko-KR" sz="1800" dirty="0"/>
              <a:t>The vitalization of international researches</a:t>
            </a:r>
          </a:p>
          <a:p>
            <a:pPr lvl="1"/>
            <a:r>
              <a:rPr lang="en-US" altLang="ko-KR" sz="1800" dirty="0"/>
              <a:t>The extension of risk communication policy</a:t>
            </a:r>
          </a:p>
          <a:p>
            <a:pPr lvl="1"/>
            <a:endParaRPr lang="ko-KR" altLang="en-US" sz="1800" dirty="0"/>
          </a:p>
          <a:p>
            <a:endParaRPr lang="ko-KR" altLang="en-US" sz="20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1" t="3806" r="1691" b="3806"/>
          <a:stretch/>
        </p:blipFill>
        <p:spPr bwMode="auto">
          <a:xfrm>
            <a:off x="1333376" y="4046900"/>
            <a:ext cx="5230385" cy="186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031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직사각형 19"/>
          <p:cNvSpPr/>
          <p:nvPr/>
        </p:nvSpPr>
        <p:spPr>
          <a:xfrm>
            <a:off x="4592942" y="3941778"/>
            <a:ext cx="4392000" cy="198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21" name="직사각형 20"/>
          <p:cNvSpPr/>
          <p:nvPr/>
        </p:nvSpPr>
        <p:spPr>
          <a:xfrm>
            <a:off x="99590" y="3941778"/>
            <a:ext cx="4392000" cy="198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19" name="직사각형 18"/>
          <p:cNvSpPr/>
          <p:nvPr/>
        </p:nvSpPr>
        <p:spPr>
          <a:xfrm>
            <a:off x="4587053" y="1713972"/>
            <a:ext cx="4392000" cy="198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18" name="직사각형 17"/>
          <p:cNvSpPr/>
          <p:nvPr/>
        </p:nvSpPr>
        <p:spPr>
          <a:xfrm>
            <a:off x="93701" y="1713972"/>
            <a:ext cx="4392000" cy="198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a:t>EMF Survey </a:t>
            </a:r>
            <a:r>
              <a:rPr lang="en-US" altLang="ko-KR" dirty="0" smtClean="0"/>
              <a:t>[6]</a:t>
            </a:r>
            <a:endParaRPr lang="ko-KR" altLang="en-US" dirty="0"/>
          </a:p>
        </p:txBody>
      </p:sp>
      <p:pic>
        <p:nvPicPr>
          <p:cNvPr id="5" name="그림 4"/>
          <p:cNvPicPr>
            <a:picLocks noChangeAspect="1"/>
          </p:cNvPicPr>
          <p:nvPr/>
        </p:nvPicPr>
        <p:blipFill rotWithShape="1">
          <a:blip r:embed="rId2"/>
          <a:srcRect t="6744" r="3153" b="6744"/>
          <a:stretch/>
        </p:blipFill>
        <p:spPr>
          <a:xfrm>
            <a:off x="93701" y="1867994"/>
            <a:ext cx="4170482" cy="1780553"/>
          </a:xfrm>
          <a:prstGeom prst="rect">
            <a:avLst/>
          </a:prstGeom>
        </p:spPr>
      </p:pic>
      <p:pic>
        <p:nvPicPr>
          <p:cNvPr id="8" name="그림 7"/>
          <p:cNvPicPr>
            <a:picLocks noChangeAspect="1"/>
          </p:cNvPicPr>
          <p:nvPr/>
        </p:nvPicPr>
        <p:blipFill rotWithShape="1">
          <a:blip r:embed="rId3"/>
          <a:srcRect t="8547" b="3435"/>
          <a:stretch/>
        </p:blipFill>
        <p:spPr>
          <a:xfrm>
            <a:off x="315219" y="4177495"/>
            <a:ext cx="3975530" cy="1677486"/>
          </a:xfrm>
          <a:prstGeom prst="rect">
            <a:avLst/>
          </a:prstGeom>
        </p:spPr>
      </p:pic>
      <p:sp>
        <p:nvSpPr>
          <p:cNvPr id="9" name="TextBox 8"/>
          <p:cNvSpPr txBox="1"/>
          <p:nvPr/>
        </p:nvSpPr>
        <p:spPr>
          <a:xfrm>
            <a:off x="530386" y="3779301"/>
            <a:ext cx="351863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ko-KR" sz="1400" dirty="0" smtClean="0">
                <a:solidFill>
                  <a:schemeClr val="bg1">
                    <a:lumMod val="50000"/>
                  </a:schemeClr>
                </a:solidFill>
              </a:rPr>
              <a:t>[Learning Route of EMF hazard information]</a:t>
            </a:r>
            <a:endParaRPr lang="ko-KR" altLang="en-US" sz="1400" dirty="0">
              <a:solidFill>
                <a:schemeClr val="bg1">
                  <a:lumMod val="50000"/>
                </a:schemeClr>
              </a:solidFill>
            </a:endParaRPr>
          </a:p>
        </p:txBody>
      </p:sp>
      <p:pic>
        <p:nvPicPr>
          <p:cNvPr id="11" name="그림 10"/>
          <p:cNvPicPr>
            <a:picLocks noChangeAspect="1"/>
          </p:cNvPicPr>
          <p:nvPr/>
        </p:nvPicPr>
        <p:blipFill rotWithShape="1">
          <a:blip r:embed="rId4"/>
          <a:srcRect t="7972" r="3228" b="7972"/>
          <a:stretch/>
        </p:blipFill>
        <p:spPr>
          <a:xfrm>
            <a:off x="4708023" y="1863736"/>
            <a:ext cx="4170482" cy="1731563"/>
          </a:xfrm>
          <a:prstGeom prst="rect">
            <a:avLst/>
          </a:prstGeom>
        </p:spPr>
      </p:pic>
      <p:sp>
        <p:nvSpPr>
          <p:cNvPr id="12" name="TextBox 11"/>
          <p:cNvSpPr txBox="1"/>
          <p:nvPr/>
        </p:nvSpPr>
        <p:spPr>
          <a:xfrm>
            <a:off x="5109211" y="1555959"/>
            <a:ext cx="331945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ko-KR" sz="1400" dirty="0" smtClean="0">
                <a:solidFill>
                  <a:schemeClr val="bg1">
                    <a:lumMod val="50000"/>
                  </a:schemeClr>
                </a:solidFill>
              </a:rPr>
              <a:t>[Searching experience of EMF information]</a:t>
            </a:r>
            <a:endParaRPr lang="ko-KR" altLang="en-US" sz="1400" dirty="0">
              <a:solidFill>
                <a:schemeClr val="bg1">
                  <a:lumMod val="50000"/>
                </a:schemeClr>
              </a:solidFill>
            </a:endParaRPr>
          </a:p>
        </p:txBody>
      </p:sp>
      <p:pic>
        <p:nvPicPr>
          <p:cNvPr id="14" name="그림 13"/>
          <p:cNvPicPr>
            <a:picLocks noChangeAspect="1"/>
          </p:cNvPicPr>
          <p:nvPr/>
        </p:nvPicPr>
        <p:blipFill rotWithShape="1">
          <a:blip r:embed="rId5"/>
          <a:srcRect l="1846" t="9451" r="1046" b="7419"/>
          <a:stretch/>
        </p:blipFill>
        <p:spPr>
          <a:xfrm>
            <a:off x="4948471" y="4177495"/>
            <a:ext cx="3689586" cy="1688697"/>
          </a:xfrm>
          <a:prstGeom prst="rect">
            <a:avLst/>
          </a:prstGeom>
        </p:spPr>
      </p:pic>
      <p:sp>
        <p:nvSpPr>
          <p:cNvPr id="15" name="TextBox 14"/>
          <p:cNvSpPr txBox="1"/>
          <p:nvPr/>
        </p:nvSpPr>
        <p:spPr>
          <a:xfrm>
            <a:off x="4970575" y="3781845"/>
            <a:ext cx="3645378"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ko-KR" sz="1400" dirty="0" smtClean="0">
                <a:solidFill>
                  <a:schemeClr val="bg1">
                    <a:lumMod val="50000"/>
                  </a:schemeClr>
                </a:solidFill>
              </a:rPr>
              <a:t>[Searching methodology of EMF information]</a:t>
            </a:r>
            <a:endParaRPr lang="ko-KR" altLang="en-US" sz="1400" dirty="0">
              <a:solidFill>
                <a:schemeClr val="bg1">
                  <a:lumMod val="50000"/>
                </a:schemeClr>
              </a:solidFill>
            </a:endParaRPr>
          </a:p>
        </p:txBody>
      </p:sp>
      <p:sp>
        <p:nvSpPr>
          <p:cNvPr id="6" name="TextBox 5"/>
          <p:cNvSpPr txBox="1"/>
          <p:nvPr/>
        </p:nvSpPr>
        <p:spPr>
          <a:xfrm>
            <a:off x="1121268" y="1559220"/>
            <a:ext cx="2187774" cy="30777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ko-KR" sz="1400" dirty="0" smtClean="0">
                <a:solidFill>
                  <a:schemeClr val="bg1">
                    <a:lumMod val="50000"/>
                  </a:schemeClr>
                </a:solidFill>
              </a:rPr>
              <a:t>[Awareness of EMF hazard]</a:t>
            </a:r>
            <a:endParaRPr lang="ko-KR" altLang="en-US" sz="1400" dirty="0">
              <a:solidFill>
                <a:schemeClr val="bg1">
                  <a:lumMod val="50000"/>
                </a:schemeClr>
              </a:solidFill>
            </a:endParaRPr>
          </a:p>
        </p:txBody>
      </p:sp>
    </p:spTree>
    <p:extLst>
      <p:ext uri="{BB962C8B-B14F-4D97-AF65-F5344CB8AC3E}">
        <p14:creationId xmlns:p14="http://schemas.microsoft.com/office/powerpoint/2010/main" val="1162026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EMF </a:t>
            </a:r>
            <a:r>
              <a:rPr lang="en-US" altLang="ko-KR" dirty="0" smtClean="0"/>
              <a:t>Policy [1]</a:t>
            </a:r>
            <a:endParaRPr lang="ko-KR" altLang="en-US" dirty="0"/>
          </a:p>
        </p:txBody>
      </p:sp>
      <p:sp>
        <p:nvSpPr>
          <p:cNvPr id="3" name="내용 개체 틀 2"/>
          <p:cNvSpPr>
            <a:spLocks noGrp="1"/>
          </p:cNvSpPr>
          <p:nvPr>
            <p:ph idx="1"/>
          </p:nvPr>
        </p:nvSpPr>
        <p:spPr/>
        <p:txBody>
          <a:bodyPr>
            <a:normAutofit/>
          </a:bodyPr>
          <a:lstStyle/>
          <a:p>
            <a:r>
              <a:rPr lang="en-US" altLang="ko-KR" sz="2000" dirty="0"/>
              <a:t>Summary of EMF standard(Radio Wave Act.) in Korea</a:t>
            </a:r>
          </a:p>
          <a:p>
            <a:pPr lvl="1"/>
            <a:r>
              <a:rPr lang="en-US" altLang="ko-KR" sz="1800" dirty="0"/>
              <a:t>Mobile phone and wireless devices</a:t>
            </a:r>
          </a:p>
          <a:p>
            <a:pPr lvl="2"/>
            <a:r>
              <a:rPr lang="en-US" altLang="ko-KR" sz="1600" dirty="0"/>
              <a:t>SAR limitation : 1.6 W/kg (1g-averaged)</a:t>
            </a:r>
          </a:p>
          <a:p>
            <a:pPr lvl="2"/>
            <a:r>
              <a:rPr lang="en-US" altLang="ko-KR" sz="1600" dirty="0"/>
              <a:t>Obligation : human body protection standard of mobile phones on Apr. 2002</a:t>
            </a:r>
          </a:p>
          <a:p>
            <a:pPr lvl="2"/>
            <a:r>
              <a:rPr lang="en-US" altLang="ko-KR" sz="1600" dirty="0"/>
              <a:t>Extension : wireless devices that use within 20 cm from human body on Jan. 2013</a:t>
            </a:r>
          </a:p>
          <a:p>
            <a:pPr lvl="3"/>
            <a:r>
              <a:rPr lang="en-US" altLang="ko-KR" sz="1400" dirty="0"/>
              <a:t>Target devices : laptops, tablet PCs, walkie-talkies, cordless phones, etc.</a:t>
            </a:r>
          </a:p>
        </p:txBody>
      </p:sp>
      <p:pic>
        <p:nvPicPr>
          <p:cNvPr id="4" name="Picture 7" descr="https://d132kcqk86twlq.cloudfront.net/assets/smartphonesol-ba6e178a5d7da061d0af8f2181114195.png"/>
          <p:cNvPicPr>
            <a:picLocks noChangeAspect="1" noChangeArrowheads="1"/>
          </p:cNvPicPr>
          <p:nvPr/>
        </p:nvPicPr>
        <p:blipFill rotWithShape="1">
          <a:blip r:embed="rId2">
            <a:extLst>
              <a:ext uri="{28A0092B-C50C-407E-A947-70E740481C1C}">
                <a14:useLocalDpi xmlns:a14="http://schemas.microsoft.com/office/drawing/2010/main" val="0"/>
              </a:ext>
            </a:extLst>
          </a:blip>
          <a:srcRect b="9068"/>
          <a:stretch/>
        </p:blipFill>
        <p:spPr bwMode="auto">
          <a:xfrm>
            <a:off x="1286177" y="4051019"/>
            <a:ext cx="2272315" cy="1446378"/>
          </a:xfrm>
          <a:prstGeom prst="rect">
            <a:avLst/>
          </a:prstGeom>
          <a:solidFill>
            <a:schemeClr val="tx1"/>
          </a:solidFill>
          <a:ln>
            <a:solidFill>
              <a:schemeClr val="tx1"/>
            </a:solidFill>
          </a:ln>
        </p:spPr>
      </p:pic>
      <p:grpSp>
        <p:nvGrpSpPr>
          <p:cNvPr id="5" name="그룹 4"/>
          <p:cNvGrpSpPr/>
          <p:nvPr/>
        </p:nvGrpSpPr>
        <p:grpSpPr>
          <a:xfrm>
            <a:off x="3591809" y="4143488"/>
            <a:ext cx="2777613" cy="1353910"/>
            <a:chOff x="4860032" y="3717032"/>
            <a:chExt cx="4455633" cy="2664000"/>
          </a:xfrm>
        </p:grpSpPr>
        <p:pic>
          <p:nvPicPr>
            <p:cNvPr id="6" name="Picture 9" descr="http://4.bp.blogspot.com/-tlqZh133t7g/UMpRzkT3LWI/AAAAAAAACM0/wF0Z2AeA9iA/s1600/2011-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17032"/>
              <a:ext cx="3123634" cy="266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http://www.hightech-edge.com/wp-content/uploads/motorola-walkie-talk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6776" y="3717032"/>
              <a:ext cx="1438889" cy="133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http://cdn-media.vtechphones.com/media/p/document2/products/%7B6ECF1425-A987-41C7-87C6-A4D0B577EDC7%7D/lg/ST_6421-3_H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3665" y="5049031"/>
              <a:ext cx="1332000" cy="1332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Group 224"/>
          <p:cNvGraphicFramePr>
            <a:graphicFrameLocks noGrp="1"/>
          </p:cNvGraphicFramePr>
          <p:nvPr>
            <p:extLst>
              <p:ext uri="{D42A27DB-BD31-4B8C-83A1-F6EECF244321}">
                <p14:modId xmlns:p14="http://schemas.microsoft.com/office/powerpoint/2010/main" val="2728440830"/>
              </p:ext>
            </p:extLst>
          </p:nvPr>
        </p:nvGraphicFramePr>
        <p:xfrm>
          <a:off x="6527549" y="4055142"/>
          <a:ext cx="1973200" cy="1527549"/>
        </p:xfrm>
        <a:graphic>
          <a:graphicData uri="http://schemas.openxmlformats.org/drawingml/2006/table">
            <a:tbl>
              <a:tblPr>
                <a:tableStyleId>{5DA37D80-6434-44D0-A028-1B22A696006F}</a:tableStyleId>
              </a:tblPr>
              <a:tblGrid>
                <a:gridCol w="987245"/>
                <a:gridCol w="985955"/>
              </a:tblGrid>
              <a:tr h="366943">
                <a:tc gridSpan="2">
                  <a:txBody>
                    <a:bodyPr/>
                    <a:lstStyle>
                      <a:defPPr>
                        <a:defRPr lang="en-US"/>
                      </a:defPPr>
                      <a:lvl1pPr marL="0" algn="l" defTabSz="914400" rtl="0" eaLnBrk="1" latinLnBrk="0" hangingPunct="1">
                        <a:defRPr sz="1800" kern="1200">
                          <a:solidFill>
                            <a:schemeClr val="tx1"/>
                          </a:solidFill>
                          <a:latin typeface="굴림"/>
                          <a:ea typeface="굴림"/>
                        </a:defRPr>
                      </a:lvl1pPr>
                      <a:lvl2pPr marL="457200" algn="l" defTabSz="914400" rtl="0" eaLnBrk="1" latinLnBrk="0" hangingPunct="1">
                        <a:defRPr sz="1800" kern="1200">
                          <a:solidFill>
                            <a:schemeClr val="tx1"/>
                          </a:solidFill>
                          <a:latin typeface="굴림"/>
                          <a:ea typeface="굴림"/>
                        </a:defRPr>
                      </a:lvl2pPr>
                      <a:lvl3pPr marL="914400" algn="l" defTabSz="914400" rtl="0" eaLnBrk="1" latinLnBrk="0" hangingPunct="1">
                        <a:defRPr sz="1800" kern="1200">
                          <a:solidFill>
                            <a:schemeClr val="tx1"/>
                          </a:solidFill>
                          <a:latin typeface="굴림"/>
                          <a:ea typeface="굴림"/>
                        </a:defRPr>
                      </a:lvl3pPr>
                      <a:lvl4pPr marL="1371600" algn="l" defTabSz="914400" rtl="0" eaLnBrk="1" latinLnBrk="0" hangingPunct="1">
                        <a:defRPr sz="1800" kern="1200">
                          <a:solidFill>
                            <a:schemeClr val="tx1"/>
                          </a:solidFill>
                          <a:latin typeface="굴림"/>
                          <a:ea typeface="굴림"/>
                        </a:defRPr>
                      </a:lvl4pPr>
                      <a:lvl5pPr marL="1828800" algn="l" defTabSz="914400" rtl="0" eaLnBrk="1" latinLnBrk="0" hangingPunct="1">
                        <a:defRPr sz="1800" kern="1200">
                          <a:solidFill>
                            <a:schemeClr val="tx1"/>
                          </a:solidFill>
                          <a:latin typeface="굴림"/>
                          <a:ea typeface="굴림"/>
                        </a:defRPr>
                      </a:lvl5pPr>
                      <a:lvl6pPr marL="2286000" algn="l" defTabSz="914400" rtl="0" eaLnBrk="1" latinLnBrk="0" hangingPunct="1">
                        <a:defRPr sz="1800" kern="1200">
                          <a:solidFill>
                            <a:schemeClr val="tx1"/>
                          </a:solidFill>
                          <a:latin typeface="굴림"/>
                          <a:ea typeface="굴림"/>
                        </a:defRPr>
                      </a:lvl6pPr>
                      <a:lvl7pPr marL="2743200" algn="l" defTabSz="914400" rtl="0" eaLnBrk="1" latinLnBrk="0" hangingPunct="1">
                        <a:defRPr sz="1800" kern="1200">
                          <a:solidFill>
                            <a:schemeClr val="tx1"/>
                          </a:solidFill>
                          <a:latin typeface="굴림"/>
                          <a:ea typeface="굴림"/>
                        </a:defRPr>
                      </a:lvl7pPr>
                      <a:lvl8pPr marL="3200400" algn="l" defTabSz="914400" rtl="0" eaLnBrk="1" latinLnBrk="0" hangingPunct="1">
                        <a:defRPr sz="1800" kern="1200">
                          <a:solidFill>
                            <a:schemeClr val="tx1"/>
                          </a:solidFill>
                          <a:latin typeface="굴림"/>
                          <a:ea typeface="굴림"/>
                        </a:defRPr>
                      </a:lvl8pPr>
                      <a:lvl9pPr marL="3657600" algn="l" defTabSz="914400" rtl="0" eaLnBrk="1" latinLnBrk="0"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
                          <a:schemeClr val="accent1"/>
                        </a:buClr>
                        <a:buSzPct val="65000"/>
                        <a:buFont typeface="Wingdings" pitchFamily="2" charset="2"/>
                        <a:buNone/>
                        <a:tabLst/>
                      </a:pPr>
                      <a:r>
                        <a:rPr kumimoji="1" lang="en-US" altLang="ko-KR" sz="1100" u="none" strike="noStrike" cap="none" normalizeH="0" baseline="0" dirty="0" smtClean="0">
                          <a:ln>
                            <a:noFill/>
                          </a:ln>
                          <a:effectLst/>
                          <a:latin typeface="+mn-lt"/>
                        </a:rPr>
                        <a:t>Head SAR limits</a:t>
                      </a:r>
                      <a:r>
                        <a:rPr kumimoji="1" lang="ko-KR" altLang="en-US" sz="1100" u="none" strike="noStrike" cap="none" normalizeH="0" baseline="0" dirty="0" smtClean="0">
                          <a:ln>
                            <a:noFill/>
                          </a:ln>
                          <a:effectLst/>
                          <a:latin typeface="+mn-lt"/>
                        </a:rPr>
                        <a:t> </a:t>
                      </a:r>
                      <a:r>
                        <a:rPr kumimoji="1" lang="en-US" altLang="ko-KR" sz="1100" u="none" strike="noStrike" cap="none" normalizeH="0" baseline="0" dirty="0" smtClean="0">
                          <a:ln>
                            <a:noFill/>
                          </a:ln>
                          <a:effectLst/>
                          <a:latin typeface="+mn-lt"/>
                        </a:rPr>
                        <a:t>[W/kg]</a:t>
                      </a:r>
                      <a:endParaRPr kumimoji="1" lang="en-US" altLang="ko-KR" sz="1100" b="0" i="0" u="none" strike="noStrike" cap="none" normalizeH="0" baseline="0" dirty="0" smtClean="0">
                        <a:ln>
                          <a:noFill/>
                        </a:ln>
                        <a:solidFill>
                          <a:schemeClr val="tx1"/>
                        </a:solidFill>
                        <a:effectLst/>
                        <a:latin typeface="+mn-lt"/>
                        <a:ea typeface="굴림" panose="020B0600000101010101" pitchFamily="50" charset="-127"/>
                      </a:endParaRPr>
                    </a:p>
                  </a:txBody>
                  <a:tcPr anchor="ctr" horzOverflow="overflow">
                    <a:solidFill>
                      <a:schemeClr val="accent6">
                        <a:lumMod val="40000"/>
                        <a:lumOff val="60000"/>
                      </a:schemeClr>
                    </a:solidFill>
                  </a:tcPr>
                </a:tc>
                <a:tc hMerge="1">
                  <a:txBody>
                    <a:bodyPr/>
                    <a:lstStyle/>
                    <a:p>
                      <a:endParaRPr lang="en-US"/>
                    </a:p>
                  </a:txBody>
                  <a:tcPr/>
                </a:tc>
              </a:tr>
              <a:tr h="366943">
                <a:tc>
                  <a:txBody>
                    <a:bodyPr/>
                    <a:lstStyle>
                      <a:defPPr>
                        <a:defRPr lang="en-US"/>
                      </a:defPPr>
                      <a:lvl1pPr marL="0" algn="l" defTabSz="914400" rtl="0" eaLnBrk="1" latinLnBrk="0" hangingPunct="1">
                        <a:defRPr sz="1800" kern="1200">
                          <a:solidFill>
                            <a:schemeClr val="tx1"/>
                          </a:solidFill>
                          <a:latin typeface="굴림"/>
                          <a:ea typeface="굴림"/>
                        </a:defRPr>
                      </a:lvl1pPr>
                      <a:lvl2pPr marL="457200" algn="l" defTabSz="914400" rtl="0" eaLnBrk="1" latinLnBrk="0" hangingPunct="1">
                        <a:defRPr sz="1800" kern="1200">
                          <a:solidFill>
                            <a:schemeClr val="tx1"/>
                          </a:solidFill>
                          <a:latin typeface="굴림"/>
                          <a:ea typeface="굴림"/>
                        </a:defRPr>
                      </a:lvl2pPr>
                      <a:lvl3pPr marL="914400" algn="l" defTabSz="914400" rtl="0" eaLnBrk="1" latinLnBrk="0" hangingPunct="1">
                        <a:defRPr sz="1800" kern="1200">
                          <a:solidFill>
                            <a:schemeClr val="tx1"/>
                          </a:solidFill>
                          <a:latin typeface="굴림"/>
                          <a:ea typeface="굴림"/>
                        </a:defRPr>
                      </a:lvl3pPr>
                      <a:lvl4pPr marL="1371600" algn="l" defTabSz="914400" rtl="0" eaLnBrk="1" latinLnBrk="0" hangingPunct="1">
                        <a:defRPr sz="1800" kern="1200">
                          <a:solidFill>
                            <a:schemeClr val="tx1"/>
                          </a:solidFill>
                          <a:latin typeface="굴림"/>
                          <a:ea typeface="굴림"/>
                        </a:defRPr>
                      </a:lvl4pPr>
                      <a:lvl5pPr marL="1828800" algn="l" defTabSz="914400" rtl="0" eaLnBrk="1" latinLnBrk="0" hangingPunct="1">
                        <a:defRPr sz="1800" kern="1200">
                          <a:solidFill>
                            <a:schemeClr val="tx1"/>
                          </a:solidFill>
                          <a:latin typeface="굴림"/>
                          <a:ea typeface="굴림"/>
                        </a:defRPr>
                      </a:lvl5pPr>
                      <a:lvl6pPr marL="2286000" algn="l" defTabSz="914400" rtl="0" eaLnBrk="1" latinLnBrk="0" hangingPunct="1">
                        <a:defRPr sz="1800" kern="1200">
                          <a:solidFill>
                            <a:schemeClr val="tx1"/>
                          </a:solidFill>
                          <a:latin typeface="굴림"/>
                          <a:ea typeface="굴림"/>
                        </a:defRPr>
                      </a:lvl6pPr>
                      <a:lvl7pPr marL="2743200" algn="l" defTabSz="914400" rtl="0" eaLnBrk="1" latinLnBrk="0" hangingPunct="1">
                        <a:defRPr sz="1800" kern="1200">
                          <a:solidFill>
                            <a:schemeClr val="tx1"/>
                          </a:solidFill>
                          <a:latin typeface="굴림"/>
                          <a:ea typeface="굴림"/>
                        </a:defRPr>
                      </a:lvl7pPr>
                      <a:lvl8pPr marL="3200400" algn="l" defTabSz="914400" rtl="0" eaLnBrk="1" latinLnBrk="0" hangingPunct="1">
                        <a:defRPr sz="1800" kern="1200">
                          <a:solidFill>
                            <a:schemeClr val="tx1"/>
                          </a:solidFill>
                          <a:latin typeface="굴림"/>
                          <a:ea typeface="굴림"/>
                        </a:defRPr>
                      </a:lvl8pPr>
                      <a:lvl9pPr marL="3657600" algn="l" defTabSz="914400" rtl="0" eaLnBrk="1" latinLnBrk="0"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
                          <a:schemeClr val="accent1"/>
                        </a:buClr>
                        <a:buSzPct val="65000"/>
                        <a:buFont typeface="Wingdings" pitchFamily="2" charset="2"/>
                        <a:buNone/>
                        <a:tabLst/>
                      </a:pPr>
                      <a:r>
                        <a:rPr kumimoji="1" lang="en-US" altLang="ko-KR" sz="1100" u="none" strike="noStrike" cap="none" normalizeH="0" baseline="0" dirty="0" smtClean="0">
                          <a:ln>
                            <a:noFill/>
                          </a:ln>
                          <a:effectLst/>
                          <a:latin typeface="+mn-lt"/>
                        </a:rPr>
                        <a:t>Occupation </a:t>
                      </a:r>
                      <a:endParaRPr kumimoji="1" lang="ko-KR" altLang="en-US" sz="1100" b="0" i="0" u="none" strike="noStrike" cap="none" normalizeH="0" baseline="0" dirty="0" smtClean="0">
                        <a:ln>
                          <a:noFill/>
                        </a:ln>
                        <a:solidFill>
                          <a:schemeClr val="tx1"/>
                        </a:solidFill>
                        <a:effectLst/>
                        <a:latin typeface="+mn-lt"/>
                        <a:ea typeface="굴림" panose="020B0600000101010101" pitchFamily="50" charset="-127"/>
                      </a:endParaRPr>
                    </a:p>
                  </a:txBody>
                  <a:tcPr anchor="ctr" horzOverflow="overflow">
                    <a:solidFill>
                      <a:schemeClr val="accent6">
                        <a:lumMod val="40000"/>
                        <a:lumOff val="60000"/>
                      </a:schemeClr>
                    </a:solidFill>
                  </a:tcPr>
                </a:tc>
                <a:tc>
                  <a:txBody>
                    <a:bodyPr/>
                    <a:lstStyle>
                      <a:defPPr>
                        <a:defRPr lang="en-US"/>
                      </a:defPPr>
                      <a:lvl1pPr marL="0" algn="l" defTabSz="914400" rtl="0" eaLnBrk="1" latinLnBrk="0" hangingPunct="1">
                        <a:defRPr sz="1800" kern="1200">
                          <a:solidFill>
                            <a:schemeClr val="tx1"/>
                          </a:solidFill>
                          <a:latin typeface="굴림"/>
                          <a:ea typeface="굴림"/>
                        </a:defRPr>
                      </a:lvl1pPr>
                      <a:lvl2pPr marL="457200" algn="l" defTabSz="914400" rtl="0" eaLnBrk="1" latinLnBrk="0" hangingPunct="1">
                        <a:defRPr sz="1800" kern="1200">
                          <a:solidFill>
                            <a:schemeClr val="tx1"/>
                          </a:solidFill>
                          <a:latin typeface="굴림"/>
                          <a:ea typeface="굴림"/>
                        </a:defRPr>
                      </a:lvl2pPr>
                      <a:lvl3pPr marL="914400" algn="l" defTabSz="914400" rtl="0" eaLnBrk="1" latinLnBrk="0" hangingPunct="1">
                        <a:defRPr sz="1800" kern="1200">
                          <a:solidFill>
                            <a:schemeClr val="tx1"/>
                          </a:solidFill>
                          <a:latin typeface="굴림"/>
                          <a:ea typeface="굴림"/>
                        </a:defRPr>
                      </a:lvl3pPr>
                      <a:lvl4pPr marL="1371600" algn="l" defTabSz="914400" rtl="0" eaLnBrk="1" latinLnBrk="0" hangingPunct="1">
                        <a:defRPr sz="1800" kern="1200">
                          <a:solidFill>
                            <a:schemeClr val="tx1"/>
                          </a:solidFill>
                          <a:latin typeface="굴림"/>
                          <a:ea typeface="굴림"/>
                        </a:defRPr>
                      </a:lvl4pPr>
                      <a:lvl5pPr marL="1828800" algn="l" defTabSz="914400" rtl="0" eaLnBrk="1" latinLnBrk="0" hangingPunct="1">
                        <a:defRPr sz="1800" kern="1200">
                          <a:solidFill>
                            <a:schemeClr val="tx1"/>
                          </a:solidFill>
                          <a:latin typeface="굴림"/>
                          <a:ea typeface="굴림"/>
                        </a:defRPr>
                      </a:lvl5pPr>
                      <a:lvl6pPr marL="2286000" algn="l" defTabSz="914400" rtl="0" eaLnBrk="1" latinLnBrk="0" hangingPunct="1">
                        <a:defRPr sz="1800" kern="1200">
                          <a:solidFill>
                            <a:schemeClr val="tx1"/>
                          </a:solidFill>
                          <a:latin typeface="굴림"/>
                          <a:ea typeface="굴림"/>
                        </a:defRPr>
                      </a:lvl6pPr>
                      <a:lvl7pPr marL="2743200" algn="l" defTabSz="914400" rtl="0" eaLnBrk="1" latinLnBrk="0" hangingPunct="1">
                        <a:defRPr sz="1800" kern="1200">
                          <a:solidFill>
                            <a:schemeClr val="tx1"/>
                          </a:solidFill>
                          <a:latin typeface="굴림"/>
                          <a:ea typeface="굴림"/>
                        </a:defRPr>
                      </a:lvl7pPr>
                      <a:lvl8pPr marL="3200400" algn="l" defTabSz="914400" rtl="0" eaLnBrk="1" latinLnBrk="0" hangingPunct="1">
                        <a:defRPr sz="1800" kern="1200">
                          <a:solidFill>
                            <a:schemeClr val="tx1"/>
                          </a:solidFill>
                          <a:latin typeface="굴림"/>
                          <a:ea typeface="굴림"/>
                        </a:defRPr>
                      </a:lvl8pPr>
                      <a:lvl9pPr marL="3657600" algn="l" defTabSz="914400" rtl="0" eaLnBrk="1" latinLnBrk="0"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
                          <a:schemeClr val="accent1"/>
                        </a:buClr>
                        <a:buSzPct val="65000"/>
                        <a:buFont typeface="Wingdings" pitchFamily="2" charset="2"/>
                        <a:buNone/>
                        <a:tabLst/>
                      </a:pPr>
                      <a:r>
                        <a:rPr kumimoji="1" lang="en-US" altLang="ko-KR" sz="1100" u="none" strike="noStrike" cap="none" normalizeH="0" baseline="0" dirty="0" smtClean="0">
                          <a:ln>
                            <a:noFill/>
                          </a:ln>
                          <a:effectLst/>
                          <a:latin typeface="+mn-lt"/>
                        </a:rPr>
                        <a:t>General publics</a:t>
                      </a:r>
                      <a:endParaRPr kumimoji="1" lang="ko-KR" altLang="en-US" sz="1100" b="0" i="0" u="none" strike="noStrike" cap="none" normalizeH="0" baseline="0" dirty="0" smtClean="0">
                        <a:ln>
                          <a:noFill/>
                        </a:ln>
                        <a:solidFill>
                          <a:schemeClr val="tx1"/>
                        </a:solidFill>
                        <a:effectLst/>
                        <a:latin typeface="+mn-lt"/>
                        <a:ea typeface="굴림" panose="020B0600000101010101" pitchFamily="50" charset="-127"/>
                      </a:endParaRPr>
                    </a:p>
                  </a:txBody>
                  <a:tcPr anchor="ctr" horzOverflow="overflow">
                    <a:solidFill>
                      <a:schemeClr val="accent6">
                        <a:lumMod val="40000"/>
                        <a:lumOff val="60000"/>
                      </a:schemeClr>
                    </a:solidFill>
                  </a:tcPr>
                </a:tc>
              </a:tr>
              <a:tr h="366943">
                <a:tc>
                  <a:txBody>
                    <a:bodyPr/>
                    <a:lstStyle>
                      <a:defPPr>
                        <a:defRPr lang="en-US"/>
                      </a:defPPr>
                      <a:lvl1pPr marL="0" algn="l" defTabSz="914400" rtl="0" eaLnBrk="1" latinLnBrk="0" hangingPunct="1">
                        <a:defRPr sz="1800" kern="1200">
                          <a:solidFill>
                            <a:schemeClr val="tx1"/>
                          </a:solidFill>
                          <a:latin typeface="굴림"/>
                          <a:ea typeface="굴림"/>
                        </a:defRPr>
                      </a:lvl1pPr>
                      <a:lvl2pPr marL="457200" algn="l" defTabSz="914400" rtl="0" eaLnBrk="1" latinLnBrk="0" hangingPunct="1">
                        <a:defRPr sz="1800" kern="1200">
                          <a:solidFill>
                            <a:schemeClr val="tx1"/>
                          </a:solidFill>
                          <a:latin typeface="굴림"/>
                          <a:ea typeface="굴림"/>
                        </a:defRPr>
                      </a:lvl2pPr>
                      <a:lvl3pPr marL="914400" algn="l" defTabSz="914400" rtl="0" eaLnBrk="1" latinLnBrk="0" hangingPunct="1">
                        <a:defRPr sz="1800" kern="1200">
                          <a:solidFill>
                            <a:schemeClr val="tx1"/>
                          </a:solidFill>
                          <a:latin typeface="굴림"/>
                          <a:ea typeface="굴림"/>
                        </a:defRPr>
                      </a:lvl3pPr>
                      <a:lvl4pPr marL="1371600" algn="l" defTabSz="914400" rtl="0" eaLnBrk="1" latinLnBrk="0" hangingPunct="1">
                        <a:defRPr sz="1800" kern="1200">
                          <a:solidFill>
                            <a:schemeClr val="tx1"/>
                          </a:solidFill>
                          <a:latin typeface="굴림"/>
                          <a:ea typeface="굴림"/>
                        </a:defRPr>
                      </a:lvl4pPr>
                      <a:lvl5pPr marL="1828800" algn="l" defTabSz="914400" rtl="0" eaLnBrk="1" latinLnBrk="0" hangingPunct="1">
                        <a:defRPr sz="1800" kern="1200">
                          <a:solidFill>
                            <a:schemeClr val="tx1"/>
                          </a:solidFill>
                          <a:latin typeface="굴림"/>
                          <a:ea typeface="굴림"/>
                        </a:defRPr>
                      </a:lvl5pPr>
                      <a:lvl6pPr marL="2286000" algn="l" defTabSz="914400" rtl="0" eaLnBrk="1" latinLnBrk="0" hangingPunct="1">
                        <a:defRPr sz="1800" kern="1200">
                          <a:solidFill>
                            <a:schemeClr val="tx1"/>
                          </a:solidFill>
                          <a:latin typeface="굴림"/>
                          <a:ea typeface="굴림"/>
                        </a:defRPr>
                      </a:lvl6pPr>
                      <a:lvl7pPr marL="2743200" algn="l" defTabSz="914400" rtl="0" eaLnBrk="1" latinLnBrk="0" hangingPunct="1">
                        <a:defRPr sz="1800" kern="1200">
                          <a:solidFill>
                            <a:schemeClr val="tx1"/>
                          </a:solidFill>
                          <a:latin typeface="굴림"/>
                          <a:ea typeface="굴림"/>
                        </a:defRPr>
                      </a:lvl7pPr>
                      <a:lvl8pPr marL="3200400" algn="l" defTabSz="914400" rtl="0" eaLnBrk="1" latinLnBrk="0" hangingPunct="1">
                        <a:defRPr sz="1800" kern="1200">
                          <a:solidFill>
                            <a:schemeClr val="tx1"/>
                          </a:solidFill>
                          <a:latin typeface="굴림"/>
                          <a:ea typeface="굴림"/>
                        </a:defRPr>
                      </a:lvl8pPr>
                      <a:lvl9pPr marL="3657600" algn="l" defTabSz="914400" rtl="0" eaLnBrk="1" latinLnBrk="0"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
                          <a:schemeClr val="accent1"/>
                        </a:buClr>
                        <a:buSzPct val="65000"/>
                        <a:buFont typeface="Wingdings" pitchFamily="2" charset="2"/>
                        <a:buNone/>
                        <a:tabLst/>
                      </a:pPr>
                      <a:r>
                        <a:rPr kumimoji="1" lang="en-US" altLang="ko-KR" sz="1100" u="none" strike="noStrike" cap="none" normalizeH="0" baseline="0" dirty="0" smtClean="0">
                          <a:ln>
                            <a:noFill/>
                          </a:ln>
                          <a:effectLst/>
                          <a:latin typeface="+mn-lt"/>
                        </a:rPr>
                        <a:t>8.0</a:t>
                      </a:r>
                      <a:endParaRPr kumimoji="1" lang="en-US" altLang="ko-KR" sz="1100" b="0" i="0" u="none" strike="noStrike" cap="none" normalizeH="0" baseline="0" dirty="0" smtClean="0">
                        <a:ln>
                          <a:noFill/>
                        </a:ln>
                        <a:solidFill>
                          <a:schemeClr val="tx1"/>
                        </a:solidFill>
                        <a:effectLst/>
                        <a:latin typeface="+mn-lt"/>
                        <a:ea typeface="굴림" panose="020B0600000101010101" pitchFamily="50" charset="-127"/>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굴림"/>
                          <a:ea typeface="굴림"/>
                        </a:defRPr>
                      </a:lvl1pPr>
                      <a:lvl2pPr marL="457200" algn="l" defTabSz="914400" rtl="0" eaLnBrk="1" latinLnBrk="0" hangingPunct="1">
                        <a:defRPr sz="1800" kern="1200">
                          <a:solidFill>
                            <a:schemeClr val="tx1"/>
                          </a:solidFill>
                          <a:latin typeface="굴림"/>
                          <a:ea typeface="굴림"/>
                        </a:defRPr>
                      </a:lvl2pPr>
                      <a:lvl3pPr marL="914400" algn="l" defTabSz="914400" rtl="0" eaLnBrk="1" latinLnBrk="0" hangingPunct="1">
                        <a:defRPr sz="1800" kern="1200">
                          <a:solidFill>
                            <a:schemeClr val="tx1"/>
                          </a:solidFill>
                          <a:latin typeface="굴림"/>
                          <a:ea typeface="굴림"/>
                        </a:defRPr>
                      </a:lvl3pPr>
                      <a:lvl4pPr marL="1371600" algn="l" defTabSz="914400" rtl="0" eaLnBrk="1" latinLnBrk="0" hangingPunct="1">
                        <a:defRPr sz="1800" kern="1200">
                          <a:solidFill>
                            <a:schemeClr val="tx1"/>
                          </a:solidFill>
                          <a:latin typeface="굴림"/>
                          <a:ea typeface="굴림"/>
                        </a:defRPr>
                      </a:lvl4pPr>
                      <a:lvl5pPr marL="1828800" algn="l" defTabSz="914400" rtl="0" eaLnBrk="1" latinLnBrk="0" hangingPunct="1">
                        <a:defRPr sz="1800" kern="1200">
                          <a:solidFill>
                            <a:schemeClr val="tx1"/>
                          </a:solidFill>
                          <a:latin typeface="굴림"/>
                          <a:ea typeface="굴림"/>
                        </a:defRPr>
                      </a:lvl5pPr>
                      <a:lvl6pPr marL="2286000" algn="l" defTabSz="914400" rtl="0" eaLnBrk="1" latinLnBrk="0" hangingPunct="1">
                        <a:defRPr sz="1800" kern="1200">
                          <a:solidFill>
                            <a:schemeClr val="tx1"/>
                          </a:solidFill>
                          <a:latin typeface="굴림"/>
                          <a:ea typeface="굴림"/>
                        </a:defRPr>
                      </a:lvl6pPr>
                      <a:lvl7pPr marL="2743200" algn="l" defTabSz="914400" rtl="0" eaLnBrk="1" latinLnBrk="0" hangingPunct="1">
                        <a:defRPr sz="1800" kern="1200">
                          <a:solidFill>
                            <a:schemeClr val="tx1"/>
                          </a:solidFill>
                          <a:latin typeface="굴림"/>
                          <a:ea typeface="굴림"/>
                        </a:defRPr>
                      </a:lvl7pPr>
                      <a:lvl8pPr marL="3200400" algn="l" defTabSz="914400" rtl="0" eaLnBrk="1" latinLnBrk="0" hangingPunct="1">
                        <a:defRPr sz="1800" kern="1200">
                          <a:solidFill>
                            <a:schemeClr val="tx1"/>
                          </a:solidFill>
                          <a:latin typeface="굴림"/>
                          <a:ea typeface="굴림"/>
                        </a:defRPr>
                      </a:lvl8pPr>
                      <a:lvl9pPr marL="3657600" algn="l" defTabSz="914400" rtl="0" eaLnBrk="1" latinLnBrk="0"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
                          <a:schemeClr val="accent1"/>
                        </a:buClr>
                        <a:buSzPct val="65000"/>
                        <a:buFont typeface="Wingdings" pitchFamily="2" charset="2"/>
                        <a:buNone/>
                        <a:tabLst/>
                      </a:pPr>
                      <a:r>
                        <a:rPr kumimoji="1" lang="en-US" altLang="ko-KR" sz="1100" u="none" strike="noStrike" cap="none" normalizeH="0" baseline="0" dirty="0" smtClean="0">
                          <a:ln>
                            <a:noFill/>
                          </a:ln>
                          <a:effectLst/>
                          <a:latin typeface="+mn-lt"/>
                        </a:rPr>
                        <a:t>1.6</a:t>
                      </a:r>
                      <a:endParaRPr kumimoji="1" lang="en-US" altLang="ko-KR" sz="1100" b="0" i="0" u="none" strike="noStrike" cap="none" normalizeH="0" baseline="0" dirty="0" smtClean="0">
                        <a:ln>
                          <a:noFill/>
                        </a:ln>
                        <a:solidFill>
                          <a:schemeClr val="tx1"/>
                        </a:solidFill>
                        <a:effectLst/>
                        <a:latin typeface="+mn-lt"/>
                        <a:ea typeface="굴림" panose="020B0600000101010101" pitchFamily="50" charset="-127"/>
                      </a:endParaRPr>
                    </a:p>
                  </a:txBody>
                  <a:tcPr anchor="ctr" horzOverflow="overflow"/>
                </a:tc>
              </a:tr>
              <a:tr h="366943">
                <a:tc>
                  <a:txBody>
                    <a:bodyPr/>
                    <a:lstStyle>
                      <a:defPPr>
                        <a:defRPr lang="en-US"/>
                      </a:defPPr>
                      <a:lvl1pPr marL="0" algn="l" defTabSz="914400" rtl="0" eaLnBrk="1" latinLnBrk="0" hangingPunct="1">
                        <a:defRPr sz="1800" kern="1200">
                          <a:solidFill>
                            <a:schemeClr val="tx1"/>
                          </a:solidFill>
                          <a:latin typeface="굴림"/>
                          <a:ea typeface="굴림"/>
                        </a:defRPr>
                      </a:lvl1pPr>
                      <a:lvl2pPr marL="457200" algn="l" defTabSz="914400" rtl="0" eaLnBrk="1" latinLnBrk="0" hangingPunct="1">
                        <a:defRPr sz="1800" kern="1200">
                          <a:solidFill>
                            <a:schemeClr val="tx1"/>
                          </a:solidFill>
                          <a:latin typeface="굴림"/>
                          <a:ea typeface="굴림"/>
                        </a:defRPr>
                      </a:lvl2pPr>
                      <a:lvl3pPr marL="914400" algn="l" defTabSz="914400" rtl="0" eaLnBrk="1" latinLnBrk="0" hangingPunct="1">
                        <a:defRPr sz="1800" kern="1200">
                          <a:solidFill>
                            <a:schemeClr val="tx1"/>
                          </a:solidFill>
                          <a:latin typeface="굴림"/>
                          <a:ea typeface="굴림"/>
                        </a:defRPr>
                      </a:lvl3pPr>
                      <a:lvl4pPr marL="1371600" algn="l" defTabSz="914400" rtl="0" eaLnBrk="1" latinLnBrk="0" hangingPunct="1">
                        <a:defRPr sz="1800" kern="1200">
                          <a:solidFill>
                            <a:schemeClr val="tx1"/>
                          </a:solidFill>
                          <a:latin typeface="굴림"/>
                          <a:ea typeface="굴림"/>
                        </a:defRPr>
                      </a:lvl4pPr>
                      <a:lvl5pPr marL="1828800" algn="l" defTabSz="914400" rtl="0" eaLnBrk="1" latinLnBrk="0" hangingPunct="1">
                        <a:defRPr sz="1800" kern="1200">
                          <a:solidFill>
                            <a:schemeClr val="tx1"/>
                          </a:solidFill>
                          <a:latin typeface="굴림"/>
                          <a:ea typeface="굴림"/>
                        </a:defRPr>
                      </a:lvl5pPr>
                      <a:lvl6pPr marL="2286000" algn="l" defTabSz="914400" rtl="0" eaLnBrk="1" latinLnBrk="0" hangingPunct="1">
                        <a:defRPr sz="1800" kern="1200">
                          <a:solidFill>
                            <a:schemeClr val="tx1"/>
                          </a:solidFill>
                          <a:latin typeface="굴림"/>
                          <a:ea typeface="굴림"/>
                        </a:defRPr>
                      </a:lvl6pPr>
                      <a:lvl7pPr marL="2743200" algn="l" defTabSz="914400" rtl="0" eaLnBrk="1" latinLnBrk="0" hangingPunct="1">
                        <a:defRPr sz="1800" kern="1200">
                          <a:solidFill>
                            <a:schemeClr val="tx1"/>
                          </a:solidFill>
                          <a:latin typeface="굴림"/>
                          <a:ea typeface="굴림"/>
                        </a:defRPr>
                      </a:lvl7pPr>
                      <a:lvl8pPr marL="3200400" algn="l" defTabSz="914400" rtl="0" eaLnBrk="1" latinLnBrk="0" hangingPunct="1">
                        <a:defRPr sz="1800" kern="1200">
                          <a:solidFill>
                            <a:schemeClr val="tx1"/>
                          </a:solidFill>
                          <a:latin typeface="굴림"/>
                          <a:ea typeface="굴림"/>
                        </a:defRPr>
                      </a:lvl8pPr>
                      <a:lvl9pPr marL="3657600" algn="l" defTabSz="914400" rtl="0" eaLnBrk="1" latinLnBrk="0"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
                          <a:schemeClr val="accent1"/>
                        </a:buClr>
                        <a:buSzPct val="65000"/>
                        <a:buFont typeface="Wingdings" pitchFamily="2" charset="2"/>
                        <a:buNone/>
                        <a:tabLst/>
                      </a:pPr>
                      <a:r>
                        <a:rPr kumimoji="1" lang="en-US" altLang="ko-KR" sz="1100" u="none" strike="noStrike" cap="none" normalizeH="0" baseline="0" dirty="0" smtClean="0">
                          <a:ln>
                            <a:noFill/>
                          </a:ln>
                          <a:effectLst/>
                          <a:latin typeface="+mn-lt"/>
                        </a:rPr>
                        <a:t>10.0</a:t>
                      </a:r>
                      <a:endParaRPr kumimoji="1" lang="en-US" altLang="ko-KR" sz="1100" b="0" i="0" u="none" strike="noStrike" cap="none" normalizeH="0" baseline="0" dirty="0" smtClean="0">
                        <a:ln>
                          <a:noFill/>
                        </a:ln>
                        <a:solidFill>
                          <a:schemeClr val="tx1"/>
                        </a:solidFill>
                        <a:effectLst/>
                        <a:latin typeface="+mn-lt"/>
                        <a:ea typeface="굴림" panose="020B0600000101010101" pitchFamily="50" charset="-127"/>
                      </a:endParaRPr>
                    </a:p>
                  </a:txBody>
                  <a:tcPr anchor="ctr" horzOverflow="overflow"/>
                </a:tc>
                <a:tc>
                  <a:txBody>
                    <a:bodyPr/>
                    <a:lstStyle>
                      <a:defPPr>
                        <a:defRPr lang="en-US"/>
                      </a:defPPr>
                      <a:lvl1pPr marL="0" algn="l" defTabSz="914400" rtl="0" eaLnBrk="1" latinLnBrk="0" hangingPunct="1">
                        <a:defRPr sz="1800" kern="1200">
                          <a:solidFill>
                            <a:schemeClr val="tx1"/>
                          </a:solidFill>
                          <a:latin typeface="굴림"/>
                          <a:ea typeface="굴림"/>
                        </a:defRPr>
                      </a:lvl1pPr>
                      <a:lvl2pPr marL="457200" algn="l" defTabSz="914400" rtl="0" eaLnBrk="1" latinLnBrk="0" hangingPunct="1">
                        <a:defRPr sz="1800" kern="1200">
                          <a:solidFill>
                            <a:schemeClr val="tx1"/>
                          </a:solidFill>
                          <a:latin typeface="굴림"/>
                          <a:ea typeface="굴림"/>
                        </a:defRPr>
                      </a:lvl2pPr>
                      <a:lvl3pPr marL="914400" algn="l" defTabSz="914400" rtl="0" eaLnBrk="1" latinLnBrk="0" hangingPunct="1">
                        <a:defRPr sz="1800" kern="1200">
                          <a:solidFill>
                            <a:schemeClr val="tx1"/>
                          </a:solidFill>
                          <a:latin typeface="굴림"/>
                          <a:ea typeface="굴림"/>
                        </a:defRPr>
                      </a:lvl3pPr>
                      <a:lvl4pPr marL="1371600" algn="l" defTabSz="914400" rtl="0" eaLnBrk="1" latinLnBrk="0" hangingPunct="1">
                        <a:defRPr sz="1800" kern="1200">
                          <a:solidFill>
                            <a:schemeClr val="tx1"/>
                          </a:solidFill>
                          <a:latin typeface="굴림"/>
                          <a:ea typeface="굴림"/>
                        </a:defRPr>
                      </a:lvl4pPr>
                      <a:lvl5pPr marL="1828800" algn="l" defTabSz="914400" rtl="0" eaLnBrk="1" latinLnBrk="0" hangingPunct="1">
                        <a:defRPr sz="1800" kern="1200">
                          <a:solidFill>
                            <a:schemeClr val="tx1"/>
                          </a:solidFill>
                          <a:latin typeface="굴림"/>
                          <a:ea typeface="굴림"/>
                        </a:defRPr>
                      </a:lvl5pPr>
                      <a:lvl6pPr marL="2286000" algn="l" defTabSz="914400" rtl="0" eaLnBrk="1" latinLnBrk="0" hangingPunct="1">
                        <a:defRPr sz="1800" kern="1200">
                          <a:solidFill>
                            <a:schemeClr val="tx1"/>
                          </a:solidFill>
                          <a:latin typeface="굴림"/>
                          <a:ea typeface="굴림"/>
                        </a:defRPr>
                      </a:lvl6pPr>
                      <a:lvl7pPr marL="2743200" algn="l" defTabSz="914400" rtl="0" eaLnBrk="1" latinLnBrk="0" hangingPunct="1">
                        <a:defRPr sz="1800" kern="1200">
                          <a:solidFill>
                            <a:schemeClr val="tx1"/>
                          </a:solidFill>
                          <a:latin typeface="굴림"/>
                          <a:ea typeface="굴림"/>
                        </a:defRPr>
                      </a:lvl7pPr>
                      <a:lvl8pPr marL="3200400" algn="l" defTabSz="914400" rtl="0" eaLnBrk="1" latinLnBrk="0" hangingPunct="1">
                        <a:defRPr sz="1800" kern="1200">
                          <a:solidFill>
                            <a:schemeClr val="tx1"/>
                          </a:solidFill>
                          <a:latin typeface="굴림"/>
                          <a:ea typeface="굴림"/>
                        </a:defRPr>
                      </a:lvl8pPr>
                      <a:lvl9pPr marL="3657600" algn="l" defTabSz="914400" rtl="0" eaLnBrk="1" latinLnBrk="0"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
                          <a:schemeClr val="accent1"/>
                        </a:buClr>
                        <a:buSzPct val="65000"/>
                        <a:buFont typeface="Wingdings" pitchFamily="2" charset="2"/>
                        <a:buNone/>
                        <a:tabLst/>
                      </a:pPr>
                      <a:r>
                        <a:rPr kumimoji="1" lang="en-US" altLang="ko-KR" sz="1100" u="none" strike="noStrike" cap="none" normalizeH="0" baseline="0" dirty="0" smtClean="0">
                          <a:ln>
                            <a:noFill/>
                          </a:ln>
                          <a:effectLst/>
                          <a:latin typeface="+mn-lt"/>
                        </a:rPr>
                        <a:t>2.0</a:t>
                      </a:r>
                      <a:endParaRPr kumimoji="1" lang="en-US" altLang="ko-KR" sz="1100" b="0" i="0" u="none" strike="noStrike" cap="none" normalizeH="0" baseline="0" dirty="0" smtClean="0">
                        <a:ln>
                          <a:noFill/>
                        </a:ln>
                        <a:solidFill>
                          <a:schemeClr val="tx1"/>
                        </a:solidFill>
                        <a:effectLst/>
                        <a:latin typeface="+mn-lt"/>
                        <a:ea typeface="굴림" panose="020B0600000101010101" pitchFamily="50" charset="-127"/>
                      </a:endParaRPr>
                    </a:p>
                  </a:txBody>
                  <a:tcPr anchor="ctr" horzOverflow="overflow"/>
                </a:tc>
              </a:tr>
            </a:tbl>
          </a:graphicData>
        </a:graphic>
      </p:graphicFrame>
    </p:spTree>
    <p:extLst>
      <p:ext uri="{BB962C8B-B14F-4D97-AF65-F5344CB8AC3E}">
        <p14:creationId xmlns:p14="http://schemas.microsoft.com/office/powerpoint/2010/main" val="628224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0" y="2399168"/>
            <a:ext cx="9144000" cy="338295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a:t>EMF Policy </a:t>
            </a:r>
            <a:r>
              <a:rPr lang="en-US" altLang="ko-KR" dirty="0" smtClean="0"/>
              <a:t>[2]</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EMF Standards for general publics</a:t>
            </a:r>
            <a:endParaRPr lang="ko-KR" altLang="en-US" sz="2000" dirty="0"/>
          </a:p>
        </p:txBody>
      </p:sp>
      <p:grpSp>
        <p:nvGrpSpPr>
          <p:cNvPr id="9" name="그룹 8"/>
          <p:cNvGrpSpPr/>
          <p:nvPr/>
        </p:nvGrpSpPr>
        <p:grpSpPr>
          <a:xfrm>
            <a:off x="615549" y="2511854"/>
            <a:ext cx="3856863" cy="3151179"/>
            <a:chOff x="615549" y="2510470"/>
            <a:chExt cx="3748221" cy="3117517"/>
          </a:xfrm>
          <a:solidFill>
            <a:schemeClr val="bg1"/>
          </a:solidFill>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58"/>
            <a:stretch/>
          </p:blipFill>
          <p:spPr bwMode="auto">
            <a:xfrm>
              <a:off x="615549" y="2510470"/>
              <a:ext cx="3748221" cy="3117517"/>
            </a:xfrm>
            <a:prstGeom prst="rect">
              <a:avLst/>
            </a:prstGeom>
            <a:grpFill/>
            <a:ln>
              <a:noFill/>
            </a:ln>
            <a:effectLst/>
            <a:extLst/>
          </p:spPr>
        </p:pic>
        <p:sp>
          <p:nvSpPr>
            <p:cNvPr id="6" name="직사각형 5"/>
            <p:cNvSpPr/>
            <p:nvPr/>
          </p:nvSpPr>
          <p:spPr>
            <a:xfrm>
              <a:off x="2104174" y="2515966"/>
              <a:ext cx="1009650" cy="3561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그룹 7"/>
          <p:cNvGrpSpPr/>
          <p:nvPr/>
        </p:nvGrpSpPr>
        <p:grpSpPr>
          <a:xfrm>
            <a:off x="4559267" y="2510470"/>
            <a:ext cx="3932036" cy="3152574"/>
            <a:chOff x="4559267" y="2510470"/>
            <a:chExt cx="3932036" cy="3152574"/>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70"/>
            <a:stretch/>
          </p:blipFill>
          <p:spPr bwMode="auto">
            <a:xfrm>
              <a:off x="4559267" y="2510470"/>
              <a:ext cx="3932036" cy="3152574"/>
            </a:xfrm>
            <a:prstGeom prst="rect">
              <a:avLst/>
            </a:prstGeom>
            <a:solidFill>
              <a:schemeClr val="bg1"/>
            </a:solidFill>
            <a:ln>
              <a:noFill/>
            </a:ln>
            <a:effectLst/>
            <a:extLst/>
          </p:spPr>
        </p:pic>
        <p:sp>
          <p:nvSpPr>
            <p:cNvPr id="7" name="직사각형 6"/>
            <p:cNvSpPr/>
            <p:nvPr/>
          </p:nvSpPr>
          <p:spPr>
            <a:xfrm>
              <a:off x="6020460" y="2516250"/>
              <a:ext cx="1009650" cy="3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92207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E67DA60C76A54EADB29B096CB65BE3" ma:contentTypeVersion="1" ma:contentTypeDescription="Create a new document." ma:contentTypeScope="" ma:versionID="780d449f7202861cfead20317662c31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AB598EF-BF51-4E4F-A2B5-D48961080E44}"/>
</file>

<file path=customXml/itemProps2.xml><?xml version="1.0" encoding="utf-8"?>
<ds:datastoreItem xmlns:ds="http://schemas.openxmlformats.org/officeDocument/2006/customXml" ds:itemID="{F7CBD630-85B6-4BAA-BF72-8B9CD783FCB4}"/>
</file>

<file path=customXml/itemProps3.xml><?xml version="1.0" encoding="utf-8"?>
<ds:datastoreItem xmlns:ds="http://schemas.openxmlformats.org/officeDocument/2006/customXml" ds:itemID="{24953F03-AB92-400D-92C6-64DEAD827919}"/>
</file>

<file path=docProps/app.xml><?xml version="1.0" encoding="utf-8"?>
<Properties xmlns="http://schemas.openxmlformats.org/officeDocument/2006/extended-properties" xmlns:vt="http://schemas.openxmlformats.org/officeDocument/2006/docPropsVTypes">
  <TotalTime>4732</TotalTime>
  <Words>1581</Words>
  <Application>Microsoft Office PowerPoint</Application>
  <PresentationFormat>화면 슬라이드 쇼(4:3)</PresentationFormat>
  <Paragraphs>254</Paragraphs>
  <Slides>24</Slides>
  <Notes>2</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24</vt:i4>
      </vt:variant>
    </vt:vector>
  </HeadingPairs>
  <TitlesOfParts>
    <vt:vector size="35" baseType="lpstr">
      <vt:lpstr>굴림</vt:lpstr>
      <vt:lpstr>굴림체</vt:lpstr>
      <vt:lpstr>맑은 고딕</vt:lpstr>
      <vt:lpstr>휴먼고딕</vt:lpstr>
      <vt:lpstr>휴먼모음T</vt:lpstr>
      <vt:lpstr>Arial</vt:lpstr>
      <vt:lpstr>Calibri</vt:lpstr>
      <vt:lpstr>Cambria Math</vt:lpstr>
      <vt:lpstr>Times New Roman</vt:lpstr>
      <vt:lpstr>Wingdings</vt:lpstr>
      <vt:lpstr>Office Theme</vt:lpstr>
      <vt:lpstr>ITU Regional Standardization Forum for Asia-Pacific  (Jakarta, Indonesia, 27-28 October 2015)</vt:lpstr>
      <vt:lpstr>Outlines</vt:lpstr>
      <vt:lpstr>Main Organizations in Korea</vt:lpstr>
      <vt:lpstr>EMF Survey [1]</vt:lpstr>
      <vt:lpstr>EMF Survey [4]</vt:lpstr>
      <vt:lpstr>EMF Survey [5]</vt:lpstr>
      <vt:lpstr>EMF Survey [6]</vt:lpstr>
      <vt:lpstr>EMF Policy [1]</vt:lpstr>
      <vt:lpstr>EMF Policy [2]</vt:lpstr>
      <vt:lpstr>EMF Policy [3]</vt:lpstr>
      <vt:lpstr>EMF Policy [4]</vt:lpstr>
      <vt:lpstr>EMF Research [1]</vt:lpstr>
      <vt:lpstr>EMF Research [2]</vt:lpstr>
      <vt:lpstr>EMF Research [3]</vt:lpstr>
      <vt:lpstr>EMF Research [4]</vt:lpstr>
      <vt:lpstr>Risk Communication [1]</vt:lpstr>
      <vt:lpstr>Risk Communication [2]</vt:lpstr>
      <vt:lpstr>Risk Communication [3]</vt:lpstr>
      <vt:lpstr>Risk Communication [4]</vt:lpstr>
      <vt:lpstr>Extra Activities [1]</vt:lpstr>
      <vt:lpstr>Extra Activities [2]</vt:lpstr>
      <vt:lpstr>Extra Activities [3]</vt:lpstr>
      <vt:lpstr>Summary</vt:lpstr>
      <vt:lpstr>Thank you for your attention  Q &amp; A</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Seungwoo Lee</cp:lastModifiedBy>
  <cp:revision>142</cp:revision>
  <cp:lastPrinted>2015-10-06T18:13:52Z</cp:lastPrinted>
  <dcterms:created xsi:type="dcterms:W3CDTF">2014-09-01T15:38:30Z</dcterms:created>
  <dcterms:modified xsi:type="dcterms:W3CDTF">2015-10-27T03:09:26Z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0x01010039E67DA60C76A54EADB29B096CB65BE3</vt:lpwstr>
  </property>
</Properties>
</file>