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4"/>
  </p:notesMasterIdLst>
  <p:handoutMasterIdLst>
    <p:handoutMasterId r:id="rId25"/>
  </p:handoutMasterIdLst>
  <p:sldIdLst>
    <p:sldId id="256" r:id="rId3"/>
    <p:sldId id="257" r:id="rId4"/>
    <p:sldId id="288" r:id="rId5"/>
    <p:sldId id="268" r:id="rId6"/>
    <p:sldId id="292" r:id="rId7"/>
    <p:sldId id="272" r:id="rId8"/>
    <p:sldId id="273" r:id="rId9"/>
    <p:sldId id="275" r:id="rId10"/>
    <p:sldId id="278" r:id="rId11"/>
    <p:sldId id="258" r:id="rId12"/>
    <p:sldId id="260" r:id="rId13"/>
    <p:sldId id="261" r:id="rId14"/>
    <p:sldId id="262" r:id="rId15"/>
    <p:sldId id="263" r:id="rId16"/>
    <p:sldId id="282" r:id="rId17"/>
    <p:sldId id="294" r:id="rId18"/>
    <p:sldId id="286" r:id="rId19"/>
    <p:sldId id="264" r:id="rId20"/>
    <p:sldId id="265" r:id="rId21"/>
    <p:sldId id="284" r:id="rId22"/>
    <p:sldId id="267" r:id="rId23"/>
  </p:sldIdLst>
  <p:sldSz cx="9144000" cy="6858000" type="screen4x3"/>
  <p:notesSz cx="6983413" cy="9269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52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2B1BF-4FC7-4294-87C6-072E3C3447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E859D47A-88EB-4F46-9D5A-3A0CD060EBDC}">
      <dgm:prSet/>
      <dgm:spPr/>
      <dgm:t>
        <a:bodyPr/>
        <a:lstStyle/>
        <a:p>
          <a:pPr rtl="0"/>
          <a:r>
            <a:rPr lang="en-IN" dirty="0" smtClean="0"/>
            <a:t>Issues and challenges</a:t>
          </a:r>
          <a:endParaRPr lang="en-IN" dirty="0"/>
        </a:p>
      </dgm:t>
    </dgm:pt>
    <dgm:pt modelId="{6F74DF3C-3370-4B1C-AFE0-EB8E3C094BAD}" type="parTrans" cxnId="{7DBC2779-ABA1-49B4-8282-7967FAAFFFA2}">
      <dgm:prSet/>
      <dgm:spPr/>
      <dgm:t>
        <a:bodyPr/>
        <a:lstStyle/>
        <a:p>
          <a:endParaRPr lang="en-IN"/>
        </a:p>
      </dgm:t>
    </dgm:pt>
    <dgm:pt modelId="{6DC2BE43-2A2E-4F4F-8739-63391543C30F}" type="sibTrans" cxnId="{7DBC2779-ABA1-49B4-8282-7967FAAFFFA2}">
      <dgm:prSet/>
      <dgm:spPr/>
      <dgm:t>
        <a:bodyPr/>
        <a:lstStyle/>
        <a:p>
          <a:endParaRPr lang="en-IN"/>
        </a:p>
      </dgm:t>
    </dgm:pt>
    <dgm:pt modelId="{5BE68506-7295-477C-BA0B-A6B62B159ABA}">
      <dgm:prSet/>
      <dgm:spPr/>
      <dgm:t>
        <a:bodyPr/>
        <a:lstStyle/>
        <a:p>
          <a:pPr rtl="0"/>
          <a:r>
            <a:rPr lang="en-IN" dirty="0" smtClean="0"/>
            <a:t> EMF Radiation Norms in India</a:t>
          </a:r>
          <a:endParaRPr lang="en-IN" dirty="0"/>
        </a:p>
      </dgm:t>
    </dgm:pt>
    <dgm:pt modelId="{23B8D0FB-D666-4C2D-84C6-9F76E4FED72F}" type="parTrans" cxnId="{7CC85F35-1B16-4841-B0B1-97A6A46A3301}">
      <dgm:prSet/>
      <dgm:spPr/>
      <dgm:t>
        <a:bodyPr/>
        <a:lstStyle/>
        <a:p>
          <a:endParaRPr lang="en-IN"/>
        </a:p>
      </dgm:t>
    </dgm:pt>
    <dgm:pt modelId="{E6919FAC-A26D-4991-BFEB-4A1F2CF35807}" type="sibTrans" cxnId="{7CC85F35-1B16-4841-B0B1-97A6A46A3301}">
      <dgm:prSet/>
      <dgm:spPr/>
      <dgm:t>
        <a:bodyPr/>
        <a:lstStyle/>
        <a:p>
          <a:endParaRPr lang="en-IN"/>
        </a:p>
      </dgm:t>
    </dgm:pt>
    <dgm:pt modelId="{2538B3B0-96D0-4C7E-AFFE-5595731F2E48}">
      <dgm:prSet/>
      <dgm:spPr/>
      <dgm:t>
        <a:bodyPr/>
        <a:lstStyle/>
        <a:p>
          <a:pPr rtl="0"/>
          <a:r>
            <a:rPr lang="en-IN" dirty="0" smtClean="0"/>
            <a:t>Initiatives by the Government to ensure compliance to EMF Radiation norms </a:t>
          </a:r>
          <a:endParaRPr lang="en-IN" dirty="0"/>
        </a:p>
      </dgm:t>
    </dgm:pt>
    <dgm:pt modelId="{35DCA4D6-6C56-465D-AC60-AFF983CC1748}" type="parTrans" cxnId="{80DBC688-2609-4BC3-AB99-31AA5E39910B}">
      <dgm:prSet/>
      <dgm:spPr/>
      <dgm:t>
        <a:bodyPr/>
        <a:lstStyle/>
        <a:p>
          <a:endParaRPr lang="en-IN"/>
        </a:p>
      </dgm:t>
    </dgm:pt>
    <dgm:pt modelId="{F8D09408-506E-442D-8C44-B4A56D0CB43E}" type="sibTrans" cxnId="{80DBC688-2609-4BC3-AB99-31AA5E39910B}">
      <dgm:prSet/>
      <dgm:spPr/>
      <dgm:t>
        <a:bodyPr/>
        <a:lstStyle/>
        <a:p>
          <a:endParaRPr lang="en-IN"/>
        </a:p>
      </dgm:t>
    </dgm:pt>
    <dgm:pt modelId="{22FC3E64-5D9B-4D49-835A-50842E61D879}" type="pres">
      <dgm:prSet presAssocID="{A552B1BF-4FC7-4294-87C6-072E3C344713}" presName="linear" presStyleCnt="0">
        <dgm:presLayoutVars>
          <dgm:animLvl val="lvl"/>
          <dgm:resizeHandles val="exact"/>
        </dgm:presLayoutVars>
      </dgm:prSet>
      <dgm:spPr/>
      <dgm:t>
        <a:bodyPr/>
        <a:lstStyle/>
        <a:p>
          <a:endParaRPr lang="en-IN"/>
        </a:p>
      </dgm:t>
    </dgm:pt>
    <dgm:pt modelId="{AC8C5057-4519-44FC-AB1F-758045CA49A7}" type="pres">
      <dgm:prSet presAssocID="{E859D47A-88EB-4F46-9D5A-3A0CD060EBDC}" presName="parentText" presStyleLbl="node1" presStyleIdx="0" presStyleCnt="3">
        <dgm:presLayoutVars>
          <dgm:chMax val="0"/>
          <dgm:bulletEnabled val="1"/>
        </dgm:presLayoutVars>
      </dgm:prSet>
      <dgm:spPr/>
      <dgm:t>
        <a:bodyPr/>
        <a:lstStyle/>
        <a:p>
          <a:endParaRPr lang="en-IN"/>
        </a:p>
      </dgm:t>
    </dgm:pt>
    <dgm:pt modelId="{8AA9CFDB-1847-4F37-84FE-7EF1F99802BB}" type="pres">
      <dgm:prSet presAssocID="{6DC2BE43-2A2E-4F4F-8739-63391543C30F}" presName="spacer" presStyleCnt="0"/>
      <dgm:spPr/>
    </dgm:pt>
    <dgm:pt modelId="{AAF71C50-53A7-4D1D-9573-BB4980E2FC9A}" type="pres">
      <dgm:prSet presAssocID="{5BE68506-7295-477C-BA0B-A6B62B159ABA}" presName="parentText" presStyleLbl="node1" presStyleIdx="1" presStyleCnt="3">
        <dgm:presLayoutVars>
          <dgm:chMax val="0"/>
          <dgm:bulletEnabled val="1"/>
        </dgm:presLayoutVars>
      </dgm:prSet>
      <dgm:spPr/>
      <dgm:t>
        <a:bodyPr/>
        <a:lstStyle/>
        <a:p>
          <a:endParaRPr lang="en-IN"/>
        </a:p>
      </dgm:t>
    </dgm:pt>
    <dgm:pt modelId="{DA7E54E8-C13A-4653-BEF1-118CA2D287F2}" type="pres">
      <dgm:prSet presAssocID="{E6919FAC-A26D-4991-BFEB-4A1F2CF35807}" presName="spacer" presStyleCnt="0"/>
      <dgm:spPr/>
    </dgm:pt>
    <dgm:pt modelId="{62E66D20-77ED-4EE3-88DC-BB7AFF3A15B5}" type="pres">
      <dgm:prSet presAssocID="{2538B3B0-96D0-4C7E-AFFE-5595731F2E48}" presName="parentText" presStyleLbl="node1" presStyleIdx="2" presStyleCnt="3">
        <dgm:presLayoutVars>
          <dgm:chMax val="0"/>
          <dgm:bulletEnabled val="1"/>
        </dgm:presLayoutVars>
      </dgm:prSet>
      <dgm:spPr/>
      <dgm:t>
        <a:bodyPr/>
        <a:lstStyle/>
        <a:p>
          <a:endParaRPr lang="en-IN"/>
        </a:p>
      </dgm:t>
    </dgm:pt>
  </dgm:ptLst>
  <dgm:cxnLst>
    <dgm:cxn modelId="{FC6466E2-BE93-4B3F-96D3-EDA831210C6F}" type="presOf" srcId="{E859D47A-88EB-4F46-9D5A-3A0CD060EBDC}" destId="{AC8C5057-4519-44FC-AB1F-758045CA49A7}" srcOrd="0" destOrd="0" presId="urn:microsoft.com/office/officeart/2005/8/layout/vList2"/>
    <dgm:cxn modelId="{7CC85F35-1B16-4841-B0B1-97A6A46A3301}" srcId="{A552B1BF-4FC7-4294-87C6-072E3C344713}" destId="{5BE68506-7295-477C-BA0B-A6B62B159ABA}" srcOrd="1" destOrd="0" parTransId="{23B8D0FB-D666-4C2D-84C6-9F76E4FED72F}" sibTransId="{E6919FAC-A26D-4991-BFEB-4A1F2CF35807}"/>
    <dgm:cxn modelId="{E91BD09A-8F36-488B-A5A4-731F48002145}" type="presOf" srcId="{2538B3B0-96D0-4C7E-AFFE-5595731F2E48}" destId="{62E66D20-77ED-4EE3-88DC-BB7AFF3A15B5}" srcOrd="0" destOrd="0" presId="urn:microsoft.com/office/officeart/2005/8/layout/vList2"/>
    <dgm:cxn modelId="{B868C4C3-D44B-4200-A515-EC78E70A2142}" type="presOf" srcId="{A552B1BF-4FC7-4294-87C6-072E3C344713}" destId="{22FC3E64-5D9B-4D49-835A-50842E61D879}" srcOrd="0" destOrd="0" presId="urn:microsoft.com/office/officeart/2005/8/layout/vList2"/>
    <dgm:cxn modelId="{80DBC688-2609-4BC3-AB99-31AA5E39910B}" srcId="{A552B1BF-4FC7-4294-87C6-072E3C344713}" destId="{2538B3B0-96D0-4C7E-AFFE-5595731F2E48}" srcOrd="2" destOrd="0" parTransId="{35DCA4D6-6C56-465D-AC60-AFF983CC1748}" sibTransId="{F8D09408-506E-442D-8C44-B4A56D0CB43E}"/>
    <dgm:cxn modelId="{7DBC2779-ABA1-49B4-8282-7967FAAFFFA2}" srcId="{A552B1BF-4FC7-4294-87C6-072E3C344713}" destId="{E859D47A-88EB-4F46-9D5A-3A0CD060EBDC}" srcOrd="0" destOrd="0" parTransId="{6F74DF3C-3370-4B1C-AFE0-EB8E3C094BAD}" sibTransId="{6DC2BE43-2A2E-4F4F-8739-63391543C30F}"/>
    <dgm:cxn modelId="{C7088670-EC7A-4496-BD06-4E00C0F41AF5}" type="presOf" srcId="{5BE68506-7295-477C-BA0B-A6B62B159ABA}" destId="{AAF71C50-53A7-4D1D-9573-BB4980E2FC9A}" srcOrd="0" destOrd="0" presId="urn:microsoft.com/office/officeart/2005/8/layout/vList2"/>
    <dgm:cxn modelId="{E887FD1C-968F-47C2-A24F-871F74EC725B}" type="presParOf" srcId="{22FC3E64-5D9B-4D49-835A-50842E61D879}" destId="{AC8C5057-4519-44FC-AB1F-758045CA49A7}" srcOrd="0" destOrd="0" presId="urn:microsoft.com/office/officeart/2005/8/layout/vList2"/>
    <dgm:cxn modelId="{118299FA-36C2-4090-8794-432F32544280}" type="presParOf" srcId="{22FC3E64-5D9B-4D49-835A-50842E61D879}" destId="{8AA9CFDB-1847-4F37-84FE-7EF1F99802BB}" srcOrd="1" destOrd="0" presId="urn:microsoft.com/office/officeart/2005/8/layout/vList2"/>
    <dgm:cxn modelId="{EC5ADB99-2ACD-4F46-8A36-CBDCFEF6B5F9}" type="presParOf" srcId="{22FC3E64-5D9B-4D49-835A-50842E61D879}" destId="{AAF71C50-53A7-4D1D-9573-BB4980E2FC9A}" srcOrd="2" destOrd="0" presId="urn:microsoft.com/office/officeart/2005/8/layout/vList2"/>
    <dgm:cxn modelId="{A95E9101-6E3E-4EDB-9EE4-D23CE51665CA}" type="presParOf" srcId="{22FC3E64-5D9B-4D49-835A-50842E61D879}" destId="{DA7E54E8-C13A-4653-BEF1-118CA2D287F2}" srcOrd="3" destOrd="0" presId="urn:microsoft.com/office/officeart/2005/8/layout/vList2"/>
    <dgm:cxn modelId="{E120B1B4-206F-4147-B2F8-CD90733C315F}" type="presParOf" srcId="{22FC3E64-5D9B-4D49-835A-50842E61D879}" destId="{62E66D20-77ED-4EE3-88DC-BB7AFF3A15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C5057-4519-44FC-AB1F-758045CA49A7}">
      <dsp:nvSpPr>
        <dsp:cNvPr id="0" name=""/>
        <dsp:cNvSpPr/>
      </dsp:nvSpPr>
      <dsp:spPr>
        <a:xfrm>
          <a:off x="0" y="40662"/>
          <a:ext cx="8229600" cy="1350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IN" sz="3400" kern="1200" dirty="0" smtClean="0"/>
            <a:t>Issues and challenges</a:t>
          </a:r>
          <a:endParaRPr lang="en-IN" sz="3400" kern="1200" dirty="0"/>
        </a:p>
      </dsp:txBody>
      <dsp:txXfrm>
        <a:off x="65934" y="106596"/>
        <a:ext cx="8097732" cy="1218787"/>
      </dsp:txXfrm>
    </dsp:sp>
    <dsp:sp modelId="{AAF71C50-53A7-4D1D-9573-BB4980E2FC9A}">
      <dsp:nvSpPr>
        <dsp:cNvPr id="0" name=""/>
        <dsp:cNvSpPr/>
      </dsp:nvSpPr>
      <dsp:spPr>
        <a:xfrm>
          <a:off x="0" y="1489237"/>
          <a:ext cx="8229600" cy="1350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IN" sz="3400" kern="1200" dirty="0" smtClean="0"/>
            <a:t> EMF Radiation Norms in India</a:t>
          </a:r>
          <a:endParaRPr lang="en-IN" sz="3400" kern="1200" dirty="0"/>
        </a:p>
      </dsp:txBody>
      <dsp:txXfrm>
        <a:off x="65934" y="1555171"/>
        <a:ext cx="8097732" cy="1218787"/>
      </dsp:txXfrm>
    </dsp:sp>
    <dsp:sp modelId="{62E66D20-77ED-4EE3-88DC-BB7AFF3A15B5}">
      <dsp:nvSpPr>
        <dsp:cNvPr id="0" name=""/>
        <dsp:cNvSpPr/>
      </dsp:nvSpPr>
      <dsp:spPr>
        <a:xfrm>
          <a:off x="0" y="2937812"/>
          <a:ext cx="8229600" cy="1350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IN" sz="3400" kern="1200" dirty="0" smtClean="0"/>
            <a:t>Initiatives by the Government to ensure compliance to EMF Radiation norms </a:t>
          </a:r>
          <a:endParaRPr lang="en-IN" sz="3400" kern="1200" dirty="0"/>
        </a:p>
      </dsp:txBody>
      <dsp:txXfrm>
        <a:off x="65934" y="3003746"/>
        <a:ext cx="8097732" cy="12187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146" cy="463471"/>
          </a:xfrm>
          <a:prstGeom prst="rect">
            <a:avLst/>
          </a:prstGeom>
        </p:spPr>
        <p:txBody>
          <a:bodyPr vert="horz" lIns="92866" tIns="46433" rIns="92866" bIns="46433" rtlCol="0"/>
          <a:lstStyle>
            <a:lvl1pPr algn="l">
              <a:defRPr sz="1200"/>
            </a:lvl1pPr>
          </a:lstStyle>
          <a:p>
            <a:endParaRPr lang="en-IN"/>
          </a:p>
        </p:txBody>
      </p:sp>
      <p:sp>
        <p:nvSpPr>
          <p:cNvPr id="3" name="Date Placeholder 2"/>
          <p:cNvSpPr>
            <a:spLocks noGrp="1"/>
          </p:cNvSpPr>
          <p:nvPr>
            <p:ph type="dt" sz="quarter" idx="1"/>
          </p:nvPr>
        </p:nvSpPr>
        <p:spPr>
          <a:xfrm>
            <a:off x="3955651" y="0"/>
            <a:ext cx="3026146" cy="463471"/>
          </a:xfrm>
          <a:prstGeom prst="rect">
            <a:avLst/>
          </a:prstGeom>
        </p:spPr>
        <p:txBody>
          <a:bodyPr vert="horz" lIns="92866" tIns="46433" rIns="92866" bIns="46433" rtlCol="0"/>
          <a:lstStyle>
            <a:lvl1pPr algn="r">
              <a:defRPr sz="1200"/>
            </a:lvl1pPr>
          </a:lstStyle>
          <a:p>
            <a:fld id="{134AFFC2-00C4-4619-930A-01C66DBF82BC}" type="datetimeFigureOut">
              <a:rPr lang="en-US" smtClean="0"/>
              <a:t>10/26/2015</a:t>
            </a:fld>
            <a:endParaRPr lang="en-IN"/>
          </a:p>
        </p:txBody>
      </p:sp>
      <p:sp>
        <p:nvSpPr>
          <p:cNvPr id="4" name="Footer Placeholder 3"/>
          <p:cNvSpPr>
            <a:spLocks noGrp="1"/>
          </p:cNvSpPr>
          <p:nvPr>
            <p:ph type="ftr" sz="quarter" idx="2"/>
          </p:nvPr>
        </p:nvSpPr>
        <p:spPr>
          <a:xfrm>
            <a:off x="0" y="8804333"/>
            <a:ext cx="3026146" cy="463471"/>
          </a:xfrm>
          <a:prstGeom prst="rect">
            <a:avLst/>
          </a:prstGeom>
        </p:spPr>
        <p:txBody>
          <a:bodyPr vert="horz" lIns="92866" tIns="46433" rIns="92866" bIns="46433" rtlCol="0" anchor="b"/>
          <a:lstStyle>
            <a:lvl1pPr algn="l">
              <a:defRPr sz="1200"/>
            </a:lvl1pPr>
          </a:lstStyle>
          <a:p>
            <a:endParaRPr lang="en-IN"/>
          </a:p>
        </p:txBody>
      </p:sp>
      <p:sp>
        <p:nvSpPr>
          <p:cNvPr id="5" name="Slide Number Placeholder 4"/>
          <p:cNvSpPr>
            <a:spLocks noGrp="1"/>
          </p:cNvSpPr>
          <p:nvPr>
            <p:ph type="sldNum" sz="quarter" idx="3"/>
          </p:nvPr>
        </p:nvSpPr>
        <p:spPr>
          <a:xfrm>
            <a:off x="3955651" y="8804333"/>
            <a:ext cx="3026146" cy="463471"/>
          </a:xfrm>
          <a:prstGeom prst="rect">
            <a:avLst/>
          </a:prstGeom>
        </p:spPr>
        <p:txBody>
          <a:bodyPr vert="horz" lIns="92866" tIns="46433" rIns="92866" bIns="46433" rtlCol="0" anchor="b"/>
          <a:lstStyle>
            <a:lvl1pPr algn="r">
              <a:defRPr sz="1200"/>
            </a:lvl1pPr>
          </a:lstStyle>
          <a:p>
            <a:fld id="{AFAB5066-73AD-4A2B-93CD-2C73268D4AB3}" type="slidenum">
              <a:rPr lang="en-IN" smtClean="0"/>
              <a:t>‹#›</a:t>
            </a:fld>
            <a:endParaRPr lang="en-IN"/>
          </a:p>
        </p:txBody>
      </p:sp>
    </p:spTree>
    <p:extLst>
      <p:ext uri="{BB962C8B-B14F-4D97-AF65-F5344CB8AC3E}">
        <p14:creationId xmlns:p14="http://schemas.microsoft.com/office/powerpoint/2010/main" val="4008824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146" cy="463471"/>
          </a:xfrm>
          <a:prstGeom prst="rect">
            <a:avLst/>
          </a:prstGeom>
        </p:spPr>
        <p:txBody>
          <a:bodyPr vert="horz" lIns="92866" tIns="46433" rIns="92866" bIns="46433" rtlCol="0"/>
          <a:lstStyle>
            <a:lvl1pPr algn="l">
              <a:defRPr sz="1200"/>
            </a:lvl1pPr>
          </a:lstStyle>
          <a:p>
            <a:endParaRPr lang="en-IN"/>
          </a:p>
        </p:txBody>
      </p:sp>
      <p:sp>
        <p:nvSpPr>
          <p:cNvPr id="3" name="Date Placeholder 2"/>
          <p:cNvSpPr>
            <a:spLocks noGrp="1"/>
          </p:cNvSpPr>
          <p:nvPr>
            <p:ph type="dt" idx="1"/>
          </p:nvPr>
        </p:nvSpPr>
        <p:spPr>
          <a:xfrm>
            <a:off x="3955651" y="0"/>
            <a:ext cx="3026146" cy="463471"/>
          </a:xfrm>
          <a:prstGeom prst="rect">
            <a:avLst/>
          </a:prstGeom>
        </p:spPr>
        <p:txBody>
          <a:bodyPr vert="horz" lIns="92866" tIns="46433" rIns="92866" bIns="46433" rtlCol="0"/>
          <a:lstStyle>
            <a:lvl1pPr algn="r">
              <a:defRPr sz="1200"/>
            </a:lvl1pPr>
          </a:lstStyle>
          <a:p>
            <a:fld id="{91A77478-2476-4049-8FF8-B8699A2F97CC}" type="datetimeFigureOut">
              <a:rPr lang="en-US" smtClean="0"/>
              <a:pPr/>
              <a:t>10/26/2015</a:t>
            </a:fld>
            <a:endParaRPr lang="en-IN"/>
          </a:p>
        </p:txBody>
      </p:sp>
      <p:sp>
        <p:nvSpPr>
          <p:cNvPr id="4" name="Slide Image Placeholder 3"/>
          <p:cNvSpPr>
            <a:spLocks noGrp="1" noRot="1" noChangeAspect="1"/>
          </p:cNvSpPr>
          <p:nvPr>
            <p:ph type="sldImg" idx="2"/>
          </p:nvPr>
        </p:nvSpPr>
        <p:spPr>
          <a:xfrm>
            <a:off x="1173163" y="695325"/>
            <a:ext cx="4637087" cy="3476625"/>
          </a:xfrm>
          <a:prstGeom prst="rect">
            <a:avLst/>
          </a:prstGeom>
          <a:noFill/>
          <a:ln w="12700">
            <a:solidFill>
              <a:prstClr val="black"/>
            </a:solidFill>
          </a:ln>
        </p:spPr>
        <p:txBody>
          <a:bodyPr vert="horz" lIns="92866" tIns="46433" rIns="92866" bIns="46433" rtlCol="0" anchor="ctr"/>
          <a:lstStyle/>
          <a:p>
            <a:endParaRPr lang="en-IN"/>
          </a:p>
        </p:txBody>
      </p:sp>
      <p:sp>
        <p:nvSpPr>
          <p:cNvPr id="5" name="Notes Placeholder 4"/>
          <p:cNvSpPr>
            <a:spLocks noGrp="1"/>
          </p:cNvSpPr>
          <p:nvPr>
            <p:ph type="body" sz="quarter" idx="3"/>
          </p:nvPr>
        </p:nvSpPr>
        <p:spPr>
          <a:xfrm>
            <a:off x="698342" y="4402971"/>
            <a:ext cx="5586730" cy="4171236"/>
          </a:xfrm>
          <a:prstGeom prst="rect">
            <a:avLst/>
          </a:prstGeom>
        </p:spPr>
        <p:txBody>
          <a:bodyPr vert="horz" lIns="92866" tIns="46433" rIns="92866" bIns="464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04333"/>
            <a:ext cx="3026146" cy="463471"/>
          </a:xfrm>
          <a:prstGeom prst="rect">
            <a:avLst/>
          </a:prstGeom>
        </p:spPr>
        <p:txBody>
          <a:bodyPr vert="horz" lIns="92866" tIns="46433" rIns="92866" bIns="46433" rtlCol="0" anchor="b"/>
          <a:lstStyle>
            <a:lvl1pPr algn="l">
              <a:defRPr sz="1200"/>
            </a:lvl1pPr>
          </a:lstStyle>
          <a:p>
            <a:endParaRPr lang="en-IN"/>
          </a:p>
        </p:txBody>
      </p:sp>
      <p:sp>
        <p:nvSpPr>
          <p:cNvPr id="7" name="Slide Number Placeholder 6"/>
          <p:cNvSpPr>
            <a:spLocks noGrp="1"/>
          </p:cNvSpPr>
          <p:nvPr>
            <p:ph type="sldNum" sz="quarter" idx="5"/>
          </p:nvPr>
        </p:nvSpPr>
        <p:spPr>
          <a:xfrm>
            <a:off x="3955651" y="8804333"/>
            <a:ext cx="3026146" cy="463471"/>
          </a:xfrm>
          <a:prstGeom prst="rect">
            <a:avLst/>
          </a:prstGeom>
        </p:spPr>
        <p:txBody>
          <a:bodyPr vert="horz" lIns="92866" tIns="46433" rIns="92866" bIns="46433" rtlCol="0" anchor="b"/>
          <a:lstStyle>
            <a:lvl1pPr algn="r">
              <a:defRPr sz="1200"/>
            </a:lvl1pPr>
          </a:lstStyle>
          <a:p>
            <a:fld id="{7B1C3955-4E03-4783-80A9-EE483882CC37}" type="slidenum">
              <a:rPr lang="en-IN" smtClean="0"/>
              <a:pPr/>
              <a:t>‹#›</a:t>
            </a:fld>
            <a:endParaRPr lang="en-IN"/>
          </a:p>
        </p:txBody>
      </p:sp>
    </p:spTree>
    <p:extLst>
      <p:ext uri="{BB962C8B-B14F-4D97-AF65-F5344CB8AC3E}">
        <p14:creationId xmlns:p14="http://schemas.microsoft.com/office/powerpoint/2010/main" val="299635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B1C3955-4E03-4783-80A9-EE483882CC37}"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defRPr>
            </a:lvl1pPr>
          </a:lstStyle>
          <a:p>
            <a:r>
              <a:rPr lang="en-US" dirty="0" smtClean="0"/>
              <a:t>Click to edit Master title style</a:t>
            </a:r>
            <a:endParaRPr lang="en-IN"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F16EFE-4272-43BC-B8BE-654EFBE2ABB8}" type="datetimeFigureOut">
              <a:rPr lang="en-US" smtClean="0"/>
              <a:pPr/>
              <a:t>10/26/2015</a:t>
            </a:fld>
            <a:endParaRPr lang="en-IN"/>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902554-4975-4C5B-9F24-F9921E3016A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3" name="Group 32"/>
          <p:cNvGrpSpPr/>
          <p:nvPr userDrawn="1"/>
        </p:nvGrpSpPr>
        <p:grpSpPr>
          <a:xfrm>
            <a:off x="0" y="6143644"/>
            <a:ext cx="9144000" cy="714356"/>
            <a:chOff x="0" y="6143644"/>
            <a:chExt cx="9144000" cy="714356"/>
          </a:xfrm>
        </p:grpSpPr>
        <p:sp>
          <p:nvSpPr>
            <p:cNvPr id="16" name="Snip Diagonal Corner Rectangle 15"/>
            <p:cNvSpPr/>
            <p:nvPr userDrawn="1"/>
          </p:nvSpPr>
          <p:spPr>
            <a:xfrm>
              <a:off x="0" y="6143644"/>
              <a:ext cx="9144000" cy="285752"/>
            </a:xfrm>
            <a:prstGeom prst="snip2DiagRect">
              <a:avLst/>
            </a:prstGeom>
            <a:solidFill>
              <a:srgbClr val="E27D54"/>
            </a:solidFill>
            <a:ln>
              <a:solidFill>
                <a:srgbClr val="E27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Snip Diagonal Corner Rectangle 17"/>
            <p:cNvSpPr/>
            <p:nvPr userDrawn="1"/>
          </p:nvSpPr>
          <p:spPr>
            <a:xfrm>
              <a:off x="0" y="6572272"/>
              <a:ext cx="9144000" cy="285728"/>
            </a:xfrm>
            <a:prstGeom prst="snip2Diag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026" name="Picture 2"/>
          <p:cNvPicPr>
            <a:picLocks noChangeAspect="1" noChangeArrowheads="1"/>
          </p:cNvPicPr>
          <p:nvPr userDrawn="1"/>
        </p:nvPicPr>
        <p:blipFill>
          <a:blip r:embed="rId3"/>
          <a:srcRect/>
          <a:stretch>
            <a:fillRect/>
          </a:stretch>
        </p:blipFill>
        <p:spPr bwMode="auto">
          <a:xfrm>
            <a:off x="1" y="0"/>
            <a:ext cx="9144000" cy="1500174"/>
          </a:xfrm>
          <a:prstGeom prst="rect">
            <a:avLst/>
          </a:prstGeom>
          <a:noFill/>
          <a:ln w="9525">
            <a:noFill/>
            <a:miter lim="800000"/>
            <a:headEnd/>
            <a:tailEnd/>
          </a:ln>
          <a:effectLst/>
        </p:spPr>
      </p:pic>
      <p:grpSp>
        <p:nvGrpSpPr>
          <p:cNvPr id="25" name="Group 24"/>
          <p:cNvGrpSpPr/>
          <p:nvPr userDrawn="1"/>
        </p:nvGrpSpPr>
        <p:grpSpPr>
          <a:xfrm>
            <a:off x="0" y="1500174"/>
            <a:ext cx="9144000" cy="4572032"/>
            <a:chOff x="0" y="-24"/>
            <a:chExt cx="9144000" cy="6858024"/>
          </a:xfrm>
        </p:grpSpPr>
        <p:pic>
          <p:nvPicPr>
            <p:cNvPr id="26" name="Picture 25" descr="cell_phone_sar_172212388463.jpg"/>
            <p:cNvPicPr>
              <a:picLocks noChangeAspect="1"/>
            </p:cNvPicPr>
            <p:nvPr/>
          </p:nvPicPr>
          <p:blipFill>
            <a:blip r:embed="rId4">
              <a:lum bright="9000"/>
            </a:blip>
            <a:stretch>
              <a:fillRect/>
            </a:stretch>
          </p:blipFill>
          <p:spPr>
            <a:xfrm>
              <a:off x="1366850" y="1824060"/>
              <a:ext cx="6096000" cy="3419475"/>
            </a:xfrm>
            <a:prstGeom prst="rect">
              <a:avLst/>
            </a:prstGeom>
          </p:spPr>
        </p:pic>
        <p:pic>
          <p:nvPicPr>
            <p:cNvPr id="27" name="Picture 26" descr="to.jpg"/>
            <p:cNvPicPr>
              <a:picLocks noChangeAspect="1"/>
            </p:cNvPicPr>
            <p:nvPr/>
          </p:nvPicPr>
          <p:blipFill>
            <a:blip r:embed="rId5">
              <a:lum bright="9000"/>
            </a:blip>
            <a:stretch>
              <a:fillRect/>
            </a:stretch>
          </p:blipFill>
          <p:spPr>
            <a:xfrm>
              <a:off x="2278850" y="2412210"/>
              <a:ext cx="4572000" cy="2543175"/>
            </a:xfrm>
            <a:prstGeom prst="rect">
              <a:avLst/>
            </a:prstGeom>
          </p:spPr>
        </p:pic>
        <p:pic>
          <p:nvPicPr>
            <p:cNvPr id="28" name="Picture 27" descr="Tower-call-drop.jpg"/>
            <p:cNvPicPr>
              <a:picLocks noChangeAspect="1"/>
            </p:cNvPicPr>
            <p:nvPr/>
          </p:nvPicPr>
          <p:blipFill>
            <a:blip r:embed="rId6">
              <a:lum bright="9000"/>
            </a:blip>
            <a:stretch>
              <a:fillRect/>
            </a:stretch>
          </p:blipFill>
          <p:spPr>
            <a:xfrm>
              <a:off x="0" y="-24"/>
              <a:ext cx="9144000" cy="5286412"/>
            </a:xfrm>
            <a:prstGeom prst="rect">
              <a:avLst/>
            </a:prstGeom>
          </p:spPr>
        </p:pic>
        <p:pic>
          <p:nvPicPr>
            <p:cNvPr id="29" name="Picture 28" descr="cell_phone_sar_172212388463.jpg"/>
            <p:cNvPicPr>
              <a:picLocks noChangeAspect="1"/>
            </p:cNvPicPr>
            <p:nvPr/>
          </p:nvPicPr>
          <p:blipFill>
            <a:blip r:embed="rId4">
              <a:lum bright="9000"/>
            </a:blip>
            <a:stretch>
              <a:fillRect/>
            </a:stretch>
          </p:blipFill>
          <p:spPr>
            <a:xfrm>
              <a:off x="3048000" y="2143116"/>
              <a:ext cx="6096000" cy="3714752"/>
            </a:xfrm>
            <a:prstGeom prst="rect">
              <a:avLst/>
            </a:prstGeom>
          </p:spPr>
        </p:pic>
        <p:pic>
          <p:nvPicPr>
            <p:cNvPr id="30" name="Picture 29" descr="to.jpg"/>
            <p:cNvPicPr>
              <a:picLocks noChangeAspect="1"/>
            </p:cNvPicPr>
            <p:nvPr/>
          </p:nvPicPr>
          <p:blipFill>
            <a:blip r:embed="rId5">
              <a:lum bright="9000"/>
            </a:blip>
            <a:stretch>
              <a:fillRect/>
            </a:stretch>
          </p:blipFill>
          <p:spPr>
            <a:xfrm>
              <a:off x="0" y="3714752"/>
              <a:ext cx="4572000" cy="3143248"/>
            </a:xfrm>
            <a:prstGeom prst="rect">
              <a:avLst/>
            </a:prstGeom>
          </p:spPr>
        </p:pic>
        <p:pic>
          <p:nvPicPr>
            <p:cNvPr id="31" name="Picture 10"/>
            <p:cNvPicPr>
              <a:picLocks noChangeAspect="1" noChangeArrowheads="1"/>
            </p:cNvPicPr>
            <p:nvPr/>
          </p:nvPicPr>
          <p:blipFill>
            <a:blip r:embed="rId7" cstate="print">
              <a:lum bright="9000"/>
            </a:blip>
            <a:srcRect/>
            <a:stretch>
              <a:fillRect/>
            </a:stretch>
          </p:blipFill>
          <p:spPr bwMode="auto">
            <a:xfrm>
              <a:off x="4572000" y="4643421"/>
              <a:ext cx="4572000" cy="2214577"/>
            </a:xfrm>
            <a:prstGeom prst="rect">
              <a:avLst/>
            </a:prstGeom>
            <a:noFill/>
            <a:ln w="9525">
              <a:noFill/>
              <a:miter lim="800000"/>
              <a:headEnd/>
              <a:tailEnd/>
            </a:ln>
          </p:spPr>
        </p:pic>
        <p:pic>
          <p:nvPicPr>
            <p:cNvPr id="32" name="Picture 31" descr="LatamMovil1.jpg"/>
            <p:cNvPicPr>
              <a:picLocks noChangeAspect="1"/>
            </p:cNvPicPr>
            <p:nvPr/>
          </p:nvPicPr>
          <p:blipFill>
            <a:blip r:embed="rId8" cstate="print">
              <a:lum bright="9000"/>
            </a:blip>
            <a:stretch>
              <a:fillRect/>
            </a:stretch>
          </p:blipFill>
          <p:spPr>
            <a:xfrm>
              <a:off x="3857620" y="3714752"/>
              <a:ext cx="3117940" cy="2357454"/>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grpSp>
        <p:nvGrpSpPr>
          <p:cNvPr id="7" name="Group 6"/>
          <p:cNvGrpSpPr/>
          <p:nvPr userDrawn="1"/>
        </p:nvGrpSpPr>
        <p:grpSpPr>
          <a:xfrm>
            <a:off x="0" y="6143644"/>
            <a:ext cx="9144000" cy="714356"/>
            <a:chOff x="0" y="6143644"/>
            <a:chExt cx="9144000" cy="714356"/>
          </a:xfrm>
        </p:grpSpPr>
        <p:sp>
          <p:nvSpPr>
            <p:cNvPr id="8" name="Snip Diagonal Corner Rectangle 7"/>
            <p:cNvSpPr/>
            <p:nvPr userDrawn="1"/>
          </p:nvSpPr>
          <p:spPr>
            <a:xfrm>
              <a:off x="0" y="6143644"/>
              <a:ext cx="9144000" cy="285752"/>
            </a:xfrm>
            <a:prstGeom prst="snip2DiagRect">
              <a:avLst/>
            </a:prstGeom>
            <a:solidFill>
              <a:srgbClr val="E27D54"/>
            </a:solidFill>
            <a:ln>
              <a:solidFill>
                <a:srgbClr val="E27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Snip Diagonal Corner Rectangle 8"/>
            <p:cNvSpPr/>
            <p:nvPr userDrawn="1"/>
          </p:nvSpPr>
          <p:spPr>
            <a:xfrm>
              <a:off x="0" y="6572272"/>
              <a:ext cx="9144000" cy="285728"/>
            </a:xfrm>
            <a:prstGeom prst="snip2Diag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050" name="Picture 2"/>
          <p:cNvPicPr>
            <a:picLocks noChangeAspect="1" noChangeArrowheads="1"/>
          </p:cNvPicPr>
          <p:nvPr userDrawn="1"/>
        </p:nvPicPr>
        <p:blipFill>
          <a:blip r:embed="rId14"/>
          <a:srcRect/>
          <a:stretch>
            <a:fillRect/>
          </a:stretch>
        </p:blipFill>
        <p:spPr bwMode="auto">
          <a:xfrm>
            <a:off x="8072462" y="214290"/>
            <a:ext cx="857256" cy="128588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628" y="4857760"/>
            <a:ext cx="4143372" cy="1285884"/>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l"/>
            <a:r>
              <a:rPr lang="en-IN" sz="2000" b="1" dirty="0" err="1" smtClean="0">
                <a:ln w="11430"/>
                <a:solidFill>
                  <a:schemeClr val="tx1"/>
                </a:solidFill>
                <a:effectLst>
                  <a:outerShdw blurRad="80000" dist="40000" dir="5040000" algn="tl">
                    <a:srgbClr val="000000">
                      <a:alpha val="30000"/>
                    </a:srgbClr>
                  </a:outerShdw>
                </a:effectLst>
              </a:rPr>
              <a:t>Ashutosh</a:t>
            </a:r>
            <a:r>
              <a:rPr lang="en-IN" sz="2000" b="1" dirty="0" smtClean="0">
                <a:ln w="11430"/>
                <a:solidFill>
                  <a:schemeClr val="tx1"/>
                </a:solidFill>
                <a:effectLst>
                  <a:outerShdw blurRad="80000" dist="40000" dir="5040000" algn="tl">
                    <a:srgbClr val="000000">
                      <a:alpha val="30000"/>
                    </a:srgbClr>
                  </a:outerShdw>
                </a:effectLst>
              </a:rPr>
              <a:t> </a:t>
            </a:r>
            <a:r>
              <a:rPr lang="en-IN" sz="2000" b="1" dirty="0" err="1" smtClean="0">
                <a:ln w="11430"/>
                <a:solidFill>
                  <a:schemeClr val="tx1"/>
                </a:solidFill>
                <a:effectLst>
                  <a:outerShdw blurRad="80000" dist="40000" dir="5040000" algn="tl">
                    <a:srgbClr val="000000">
                      <a:alpha val="30000"/>
                    </a:srgbClr>
                  </a:outerShdw>
                </a:effectLst>
              </a:rPr>
              <a:t>Pandey</a:t>
            </a:r>
            <a:endParaRPr lang="en-IN" sz="2000" b="1" dirty="0" smtClean="0">
              <a:ln w="11430"/>
              <a:solidFill>
                <a:schemeClr val="tx1"/>
              </a:solidFill>
              <a:effectLst>
                <a:outerShdw blurRad="80000" dist="40000" dir="5040000" algn="tl">
                  <a:srgbClr val="000000">
                    <a:alpha val="30000"/>
                  </a:srgbClr>
                </a:outerShdw>
              </a:effectLst>
            </a:endParaRPr>
          </a:p>
          <a:p>
            <a:pPr algn="l"/>
            <a:r>
              <a:rPr lang="en-IN" sz="2000" b="1" dirty="0" smtClean="0">
                <a:ln w="11430"/>
                <a:solidFill>
                  <a:schemeClr val="tx1"/>
                </a:solidFill>
                <a:effectLst>
                  <a:outerShdw blurRad="80000" dist="40000" dir="5040000" algn="tl">
                    <a:srgbClr val="000000">
                      <a:alpha val="30000"/>
                    </a:srgbClr>
                  </a:outerShdw>
                </a:effectLst>
              </a:rPr>
              <a:t>Deputy Director General ( Radio )</a:t>
            </a:r>
          </a:p>
          <a:p>
            <a:pPr algn="l"/>
            <a:r>
              <a:rPr lang="en-IN" sz="2000" b="1" dirty="0" smtClean="0">
                <a:ln w="11430"/>
                <a:solidFill>
                  <a:schemeClr val="tx1"/>
                </a:solidFill>
                <a:effectLst>
                  <a:outerShdw blurRad="80000" dist="40000" dir="5040000" algn="tl">
                    <a:srgbClr val="000000">
                      <a:alpha val="30000"/>
                    </a:srgbClr>
                  </a:outerShdw>
                </a:effectLst>
              </a:rPr>
              <a:t>Department of Telecommunications, Ministry of Communications &amp; IT, Government of India</a:t>
            </a:r>
            <a:endParaRPr lang="en-IN" sz="2000" b="1" dirty="0">
              <a:ln w="11430"/>
              <a:solidFill>
                <a:schemeClr val="tx1"/>
              </a:solidFill>
              <a:effectLst>
                <a:outerShdw blurRad="80000" dist="40000" dir="5040000" algn="tl">
                  <a:srgbClr val="000000">
                    <a:alpha val="30000"/>
                  </a:srgbClr>
                </a:outerShdw>
              </a:effectLst>
            </a:endParaRPr>
          </a:p>
        </p:txBody>
      </p:sp>
      <p:sp>
        <p:nvSpPr>
          <p:cNvPr id="4" name="Title 3"/>
          <p:cNvSpPr>
            <a:spLocks noGrp="1"/>
          </p:cNvSpPr>
          <p:nvPr>
            <p:ph type="ctrTitle"/>
          </p:nvPr>
        </p:nvSpPr>
        <p:spPr>
          <a:xfrm>
            <a:off x="785786" y="1285860"/>
            <a:ext cx="7772400" cy="1655765"/>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IN" sz="32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rPr>
              <a:t>Electro</a:t>
            </a:r>
            <a:r>
              <a:rPr lang="en-IN" sz="3200" b="1" cap="none" spc="0" baseline="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rPr>
              <a:t>magnetic Field Radiations : Issues and Challenges</a:t>
            </a:r>
            <a:br>
              <a:rPr lang="en-IN" sz="3200" b="1" cap="none" spc="0" baseline="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rPr>
            </a:br>
            <a:r>
              <a:rPr lang="en-IN" sz="3200" b="1" cap="none" spc="0" baseline="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rPr>
              <a:t> Government of India</a:t>
            </a:r>
            <a:r>
              <a:rPr lang="en-IN" sz="32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rPr>
              <a:t> </a:t>
            </a:r>
            <a:r>
              <a:rPr lang="en-IN" sz="3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Initiatives</a:t>
            </a:r>
            <a:endParaRPr lang="en-IN" sz="32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EMF Radiation norms in India</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Govt of India, in the year 2008, adopted the International Commission for Non Ionizing Radiation Protection (ICNIRP) Guidelines </a:t>
            </a:r>
          </a:p>
          <a:p>
            <a:r>
              <a:rPr lang="en-IN" dirty="0" smtClean="0"/>
              <a:t>License conditions of Operators were amended on 4.11.2008, with directions to comply to ICNIRP prescribed radiation norms. </a:t>
            </a:r>
          </a:p>
          <a:p>
            <a:r>
              <a:rPr lang="en-IN" dirty="0" smtClean="0"/>
              <a:t>Directions to report compliance of radiation limits/ levels through self certification of their BTS to the respective Telecom Enforcement Resource &amp; Monitoring (TERM ) Units of Licensor (DoT). </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Revised EMF Radiation Norms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On 24.08.2010, the DoT set up an Inter-ministerial Committee (IMC) consisting of officers from DoT, Indian Council of Medical Research (Ministry of Health), Department of Biotechnology and Ministry of Environment and Forest to examine the effects of Electro Magnetic Field radiation from base stations and mobile phones.</a:t>
            </a:r>
          </a:p>
          <a:p>
            <a:r>
              <a:rPr lang="en-IN" dirty="0" smtClean="0"/>
              <a:t>Indian standards are now 10 times more stringent than many countries  in the world which follow ICNIRP guidelines.</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0"/>
            <a:ext cx="8229600" cy="5429288"/>
          </a:xfrm>
        </p:spPr>
        <p:txBody>
          <a:bodyPr>
            <a:normAutofit/>
          </a:bodyPr>
          <a:lstStyle/>
          <a:p>
            <a:r>
              <a:rPr lang="en-IN" sz="2800" dirty="0" smtClean="0"/>
              <a:t>Based on the Recommendations of an Inter Ministerial Committee constituted by DoT in the year 2010, limiting reference levels of Electromagnetic Radiation from Mobile towers is reduced to 1/10th of the limit prescribed by the ICNIRP with effect from 01.09.2012. </a:t>
            </a:r>
          </a:p>
          <a:p>
            <a:pPr>
              <a:buNone/>
            </a:pPr>
            <a:endParaRPr lang="en-IN" b="1" dirty="0" smtClean="0"/>
          </a:p>
          <a:p>
            <a:endParaRPr lang="en-IN" dirty="0"/>
          </a:p>
        </p:txBody>
      </p:sp>
      <p:pic>
        <p:nvPicPr>
          <p:cNvPr id="3076" name="Picture 4"/>
          <p:cNvPicPr>
            <a:picLocks noChangeAspect="1" noChangeArrowheads="1"/>
          </p:cNvPicPr>
          <p:nvPr/>
        </p:nvPicPr>
        <p:blipFill>
          <a:blip r:embed="rId2"/>
          <a:srcRect/>
          <a:stretch>
            <a:fillRect/>
          </a:stretch>
        </p:blipFill>
        <p:spPr bwMode="auto">
          <a:xfrm>
            <a:off x="428596" y="3214686"/>
            <a:ext cx="8143932" cy="2824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SAR level for Mobile Handsets</a:t>
            </a:r>
            <a:endParaRPr lang="en-IN" dirty="0"/>
          </a:p>
        </p:txBody>
      </p:sp>
      <p:sp>
        <p:nvSpPr>
          <p:cNvPr id="3" name="Content Placeholder 2"/>
          <p:cNvSpPr>
            <a:spLocks noGrp="1"/>
          </p:cNvSpPr>
          <p:nvPr>
            <p:ph idx="1"/>
          </p:nvPr>
        </p:nvSpPr>
        <p:spPr/>
        <p:txBody>
          <a:bodyPr/>
          <a:lstStyle/>
          <a:p>
            <a:r>
              <a:rPr lang="en-IN" dirty="0" smtClean="0"/>
              <a:t>Adoption of Specific Absorption Rate (SAR) limit of 1.6watt/Kg (averaged over 1 gm of tissue) also implemented from 01.09.2012. </a:t>
            </a:r>
          </a:p>
          <a:p>
            <a:endParaRPr lang="en-IN" dirty="0"/>
          </a:p>
        </p:txBody>
      </p:sp>
      <p:pic>
        <p:nvPicPr>
          <p:cNvPr id="4098" name="Picture 2"/>
          <p:cNvPicPr>
            <a:picLocks noChangeAspect="1" noChangeArrowheads="1"/>
          </p:cNvPicPr>
          <p:nvPr/>
        </p:nvPicPr>
        <p:blipFill>
          <a:blip r:embed="rId2"/>
          <a:srcRect/>
          <a:stretch>
            <a:fillRect/>
          </a:stretch>
        </p:blipFill>
        <p:spPr bwMode="auto">
          <a:xfrm>
            <a:off x="714348" y="3357562"/>
            <a:ext cx="7643866"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92500" lnSpcReduction="20000"/>
          </a:bodyPr>
          <a:lstStyle/>
          <a:p>
            <a:r>
              <a:rPr lang="en-IN" dirty="0" smtClean="0"/>
              <a:t>India has adopted the most stringent SAR values for mobile handsets .</a:t>
            </a:r>
          </a:p>
          <a:p>
            <a:r>
              <a:rPr lang="en-IN" dirty="0" smtClean="0"/>
              <a:t>Only mobile handsets with SAR value of 1.6 Watt/Kg are  permitted for manufacturing or to import in India for domestic market. </a:t>
            </a:r>
          </a:p>
          <a:p>
            <a:r>
              <a:rPr lang="en-IN" dirty="0" smtClean="0"/>
              <a:t>It has been made mandatory for manufacturers to display the SAR level on each mobile handset like IMEI (International Mobile Equipment Identity) display from 01.09.2013. </a:t>
            </a:r>
          </a:p>
          <a:p>
            <a:r>
              <a:rPr lang="en-IN" dirty="0" smtClean="0"/>
              <a:t>SAR Test Laboratory has been set up in the Telecom Engineering Centre, DoT, for testing of SAR value of Mobile handsets imported/ manufactured in India. </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229600" cy="5240343"/>
          </a:xfrm>
        </p:spPr>
        <p:txBody>
          <a:bodyPr/>
          <a:lstStyle/>
          <a:p>
            <a:pPr marL="342900" lvl="1" indent="-342900">
              <a:lnSpc>
                <a:spcPct val="90000"/>
              </a:lnSpc>
              <a:buFont typeface="Arial" pitchFamily="34" charset="0"/>
              <a:buChar char="•"/>
              <a:defRPr sz="1800"/>
            </a:pPr>
            <a:r>
              <a:rPr lang="en-IN" sz="2700" dirty="0" smtClean="0"/>
              <a:t>Manufacturers in India provides </a:t>
            </a:r>
            <a:r>
              <a:rPr lang="en-IN" sz="2700" dirty="0" smtClean="0">
                <a:sym typeface="Helvetica"/>
              </a:rPr>
              <a:t>self declaration</a:t>
            </a:r>
            <a:r>
              <a:rPr lang="en-IN" sz="2700" dirty="0" smtClean="0"/>
              <a:t> of SAR value of the handset. For imported handset, manufacturers apart from self declaration of SAR specifies the SAR information in </a:t>
            </a:r>
            <a:r>
              <a:rPr lang="en-IN" sz="2700" dirty="0" smtClean="0">
                <a:sym typeface="Helvetica"/>
              </a:rPr>
              <a:t>user documents for verification</a:t>
            </a:r>
            <a:r>
              <a:rPr lang="en-IN" sz="2700" dirty="0" smtClean="0"/>
              <a:t>. </a:t>
            </a:r>
          </a:p>
          <a:p>
            <a:pPr marL="342900" lvl="1" indent="-342900">
              <a:lnSpc>
                <a:spcPct val="90000"/>
              </a:lnSpc>
              <a:buFont typeface="Arial" pitchFamily="34" charset="0"/>
              <a:buChar char="•"/>
              <a:defRPr sz="1800"/>
            </a:pPr>
            <a:r>
              <a:rPr lang="en-IN" sz="2700" dirty="0" smtClean="0">
                <a:sym typeface="Helvetica"/>
              </a:rPr>
              <a:t>Indian Telegraph Rule/ Act</a:t>
            </a:r>
            <a:r>
              <a:rPr lang="en-IN" sz="2700" dirty="0" smtClean="0"/>
              <a:t> 1885 is being enacted for strict compliance.</a:t>
            </a:r>
          </a:p>
          <a:p>
            <a:pPr marL="342900" lvl="1" indent="-342900">
              <a:lnSpc>
                <a:spcPct val="90000"/>
              </a:lnSpc>
              <a:buFont typeface="Arial" pitchFamily="34" charset="0"/>
              <a:buChar char="•"/>
              <a:defRPr sz="1800"/>
            </a:pPr>
            <a:r>
              <a:rPr lang="en-IN" sz="2700" dirty="0" smtClean="0"/>
              <a:t>Manufacturer's mobile handset </a:t>
            </a:r>
            <a:r>
              <a:rPr lang="en-IN" sz="2700" dirty="0" smtClean="0">
                <a:sym typeface="Helvetica"/>
              </a:rPr>
              <a:t>booklet contains the safety precautions</a:t>
            </a:r>
          </a:p>
          <a:p>
            <a:pPr>
              <a:buNone/>
            </a:pP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defRPr sz="1800"/>
            </a:pPr>
            <a:r>
              <a:rPr lang="e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Initiatives by the Government</a:t>
            </a:r>
          </a:p>
        </p:txBody>
      </p:sp>
      <p:sp>
        <p:nvSpPr>
          <p:cNvPr id="3" name="Text Placeholder 2"/>
          <p:cNvSpPr>
            <a:spLocks noGrp="1"/>
          </p:cNvSpPr>
          <p:nvPr>
            <p:ph type="body" idx="1"/>
          </p:nvPr>
        </p:nvSpPr>
        <p:spPr/>
        <p:txBody>
          <a:bodyPr>
            <a:normAutofit fontScale="92500" lnSpcReduction="10000"/>
          </a:bodyPr>
          <a:lstStyle/>
          <a:p>
            <a:r>
              <a:rPr lang="en-IN" dirty="0" smtClean="0"/>
              <a:t>Stringent Norms for EMF Radiation from Base Stations and Mobile phones.</a:t>
            </a:r>
          </a:p>
          <a:p>
            <a:r>
              <a:rPr lang="en-IN" dirty="0" smtClean="0"/>
              <a:t>TERM (Telecom Enforcement &amp; Resource Monitoring ) Cells, field units of DoT, carry out the EMR compliance monitoring.</a:t>
            </a:r>
          </a:p>
          <a:p>
            <a:r>
              <a:rPr lang="en-IN" dirty="0" smtClean="0"/>
              <a:t>SAR Lab established to measure SAR levels from mobile phones at TEC (Telecommunication Engineering Centre), DoT.</a:t>
            </a:r>
          </a:p>
          <a:p>
            <a:r>
              <a:rPr lang="en-IN" dirty="0" smtClean="0"/>
              <a:t>Setting up of EMF portal : a website mapping all the cellular base stations in the country and their compliance to EMR regulations </a:t>
            </a:r>
          </a:p>
          <a:p>
            <a:r>
              <a:rPr lang="en-IN" dirty="0" smtClean="0"/>
              <a:t>Enhancing public awareness.</a:t>
            </a:r>
          </a:p>
          <a:p>
            <a:r>
              <a:rPr lang="en-IN" dirty="0" smtClean="0"/>
              <a:t>Guidelines for EMR compliance.</a:t>
            </a:r>
          </a:p>
          <a:p>
            <a:r>
              <a:rPr lang="en-IN" dirty="0" smtClean="0"/>
              <a:t>Mobile phones  to compulsorily display SAR values on them.</a:t>
            </a:r>
          </a:p>
          <a:p>
            <a:r>
              <a:rPr lang="en-IN" dirty="0" smtClean="0"/>
              <a:t>Deployment of Public complaint handling system for EMR.</a:t>
            </a:r>
            <a:endParaRPr lang="en-IN" dirty="0"/>
          </a:p>
        </p:txBody>
      </p:sp>
    </p:spTree>
    <p:extLst>
      <p:ext uri="{BB962C8B-B14F-4D97-AF65-F5344CB8AC3E}">
        <p14:creationId xmlns:p14="http://schemas.microsoft.com/office/powerpoint/2010/main" val="218704290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xfrm>
            <a:off x="535277" y="251409"/>
            <a:ext cx="7804548" cy="677261"/>
          </a:xfrm>
          <a:prstGeom prst="rect">
            <a:avLst/>
          </a:prstGeom>
        </p:spPr>
        <p:txBody>
          <a:bodyPr>
            <a:noAutofit/>
          </a:bodyPr>
          <a:lstStyle>
            <a:lvl1pPr defTabSz="403097">
              <a:defRPr sz="5520"/>
            </a:lvl1pPr>
          </a:lstStyle>
          <a:p>
            <a:pPr lvl="0" algn="l" defTabSz="914400">
              <a:defRPr sz="1800"/>
            </a:pPr>
            <a:r>
              <a:rPr lang="e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Precautionary Guidelines in  INDIA for mobile phone users</a:t>
            </a:r>
          </a:p>
        </p:txBody>
      </p:sp>
      <p:sp>
        <p:nvSpPr>
          <p:cNvPr id="277" name="Shape 277"/>
          <p:cNvSpPr>
            <a:spLocks noGrp="1"/>
          </p:cNvSpPr>
          <p:nvPr>
            <p:ph type="body" idx="1"/>
          </p:nvPr>
        </p:nvSpPr>
        <p:spPr>
          <a:xfrm>
            <a:off x="288788" y="1637842"/>
            <a:ext cx="3789859" cy="4814614"/>
          </a:xfrm>
          <a:prstGeom prst="rect">
            <a:avLst/>
          </a:prstGeom>
        </p:spPr>
        <p:txBody>
          <a:bodyPr/>
          <a:lstStyle/>
          <a:p>
            <a:pPr marL="433074" indent="-433074" algn="just" defTabSz="398428">
              <a:spcBef>
                <a:spcPts val="352"/>
              </a:spcBef>
              <a:buSzPct val="100000"/>
              <a:buAutoNum type="arabicPeriod"/>
              <a:defRPr sz="1800"/>
            </a:pPr>
            <a:r>
              <a:rPr sz="1400" b="1" dirty="0">
                <a:latin typeface="Helvetica"/>
                <a:ea typeface="Helvetica"/>
                <a:cs typeface="Helvetica"/>
                <a:sym typeface="Helvetica"/>
              </a:rPr>
              <a:t>Keep distance</a:t>
            </a:r>
            <a:r>
              <a:rPr sz="1400" dirty="0"/>
              <a:t> – Hold the cell phone away from body to the extent possible</a:t>
            </a:r>
          </a:p>
          <a:p>
            <a:pPr marL="433074" indent="-433074" algn="just" defTabSz="398428">
              <a:spcBef>
                <a:spcPts val="352"/>
              </a:spcBef>
              <a:buSzPct val="100000"/>
              <a:buAutoNum type="arabicPeriod"/>
              <a:defRPr sz="1800"/>
            </a:pPr>
            <a:r>
              <a:rPr sz="1400" dirty="0"/>
              <a:t>Use a </a:t>
            </a:r>
            <a:r>
              <a:rPr sz="1400" b="1" dirty="0">
                <a:latin typeface="Helvetica"/>
                <a:ea typeface="Helvetica"/>
                <a:cs typeface="Helvetica"/>
                <a:sym typeface="Helvetica"/>
              </a:rPr>
              <a:t>headset</a:t>
            </a:r>
            <a:r>
              <a:rPr sz="1400" dirty="0"/>
              <a:t> (or ear bud) to keep the handset</a:t>
            </a:r>
          </a:p>
          <a:p>
            <a:pPr marL="433074" indent="-433074" algn="just" defTabSz="398428">
              <a:spcBef>
                <a:spcPts val="352"/>
              </a:spcBef>
              <a:buSzPct val="100000"/>
              <a:buAutoNum type="arabicPeriod"/>
              <a:defRPr sz="1800"/>
            </a:pPr>
            <a:r>
              <a:rPr sz="1400" dirty="0"/>
              <a:t>Do not press the phone handset against your head. Radiation proportional to the square of the distance from the source increases energy absorption much more. The </a:t>
            </a:r>
            <a:r>
              <a:rPr sz="1400" b="1" dirty="0">
                <a:latin typeface="Helvetica"/>
                <a:ea typeface="Helvetica"/>
                <a:cs typeface="Helvetica"/>
                <a:sym typeface="Helvetica"/>
              </a:rPr>
              <a:t>farther your brain is from the handset the better it is</a:t>
            </a:r>
          </a:p>
          <a:p>
            <a:pPr marL="433074" indent="-433074" algn="just" defTabSz="398428">
              <a:spcBef>
                <a:spcPts val="352"/>
              </a:spcBef>
              <a:buSzPct val="100000"/>
              <a:buAutoNum type="arabicPeriod"/>
              <a:defRPr sz="1800"/>
            </a:pPr>
            <a:r>
              <a:rPr sz="1400" dirty="0"/>
              <a:t>Use a wired headset</a:t>
            </a:r>
          </a:p>
          <a:p>
            <a:pPr marL="433074" indent="-433074" algn="just" defTabSz="398428">
              <a:spcBef>
                <a:spcPts val="352"/>
              </a:spcBef>
              <a:buSzPct val="100000"/>
              <a:buAutoNum type="arabicPeriod"/>
              <a:defRPr sz="1800"/>
            </a:pPr>
            <a:r>
              <a:rPr sz="1400" b="1" dirty="0">
                <a:latin typeface="Helvetica"/>
                <a:ea typeface="Helvetica"/>
                <a:cs typeface="Helvetica"/>
                <a:sym typeface="Helvetica"/>
              </a:rPr>
              <a:t>Limit the length</a:t>
            </a:r>
            <a:r>
              <a:rPr sz="1400" dirty="0"/>
              <a:t> of mobile Calls</a:t>
            </a:r>
          </a:p>
          <a:p>
            <a:pPr marL="433074" indent="-433074" algn="just" defTabSz="398428">
              <a:spcBef>
                <a:spcPts val="352"/>
              </a:spcBef>
              <a:buSzPct val="100000"/>
              <a:buAutoNum type="arabicPeriod"/>
              <a:defRPr sz="1800"/>
            </a:pPr>
            <a:r>
              <a:rPr sz="1400" b="1" dirty="0">
                <a:latin typeface="Helvetica"/>
                <a:ea typeface="Helvetica"/>
                <a:cs typeface="Helvetica"/>
                <a:sym typeface="Helvetica"/>
              </a:rPr>
              <a:t>Use text</a:t>
            </a:r>
            <a:r>
              <a:rPr sz="1400" dirty="0"/>
              <a:t> as compared to voice wherever possible</a:t>
            </a:r>
          </a:p>
          <a:p>
            <a:pPr marL="433074" indent="-433074" algn="just" defTabSz="398428">
              <a:spcBef>
                <a:spcPts val="352"/>
              </a:spcBef>
              <a:buSzPct val="100000"/>
              <a:buAutoNum type="arabicPeriod"/>
              <a:defRPr sz="1800"/>
            </a:pPr>
            <a:r>
              <a:rPr sz="1400" dirty="0"/>
              <a:t>Put the cell phone on </a:t>
            </a:r>
            <a:r>
              <a:rPr sz="1400" b="1" dirty="0">
                <a:latin typeface="Helvetica"/>
                <a:ea typeface="Helvetica"/>
                <a:cs typeface="Helvetica"/>
                <a:sym typeface="Helvetica"/>
              </a:rPr>
              <a:t>speaker mode</a:t>
            </a:r>
            <a:endParaRPr sz="1400" dirty="0"/>
          </a:p>
          <a:p>
            <a:pPr marL="433074" indent="-433074" algn="just" defTabSz="398428">
              <a:spcBef>
                <a:spcPts val="352"/>
              </a:spcBef>
              <a:buSzPct val="100000"/>
              <a:buAutoNum type="arabicPeriod"/>
              <a:defRPr sz="1800"/>
            </a:pPr>
            <a:r>
              <a:rPr sz="1400" dirty="0"/>
              <a:t>Use a wireless Bluetooth headset</a:t>
            </a:r>
          </a:p>
          <a:p>
            <a:pPr marL="433074" indent="-433074" algn="just" defTabSz="398428">
              <a:spcBef>
                <a:spcPts val="352"/>
              </a:spcBef>
              <a:buSzPct val="100000"/>
              <a:buAutoNum type="arabicPeriod"/>
              <a:defRPr sz="1800"/>
            </a:pPr>
            <a:r>
              <a:rPr sz="1400" dirty="0"/>
              <a:t>If the radio signal is weak, a mobile phone will increase its transmission power. </a:t>
            </a:r>
            <a:r>
              <a:rPr sz="1400" b="1" dirty="0">
                <a:latin typeface="Helvetica"/>
                <a:ea typeface="Helvetica"/>
                <a:cs typeface="Helvetica"/>
                <a:sym typeface="Helvetica"/>
              </a:rPr>
              <a:t>Find a strong signal</a:t>
            </a:r>
            <a:r>
              <a:rPr sz="1400" dirty="0"/>
              <a:t> and avoid movement – Use your phone where reception is good.</a:t>
            </a:r>
          </a:p>
        </p:txBody>
      </p:sp>
      <p:sp>
        <p:nvSpPr>
          <p:cNvPr id="278" name="Shape 278"/>
          <p:cNvSpPr/>
          <p:nvPr/>
        </p:nvSpPr>
        <p:spPr>
          <a:xfrm>
            <a:off x="4188255" y="1647532"/>
            <a:ext cx="4763607" cy="47952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marL="446469" indent="-446469">
              <a:spcBef>
                <a:spcPts val="422"/>
              </a:spcBef>
              <a:buSzPct val="100000"/>
              <a:buAutoNum type="arabicPeriod"/>
              <a:defRPr sz="1800"/>
            </a:pPr>
            <a:r>
              <a:rPr sz="1400" dirty="0"/>
              <a:t>Metal &amp; water are good conductors of radio waves so </a:t>
            </a:r>
            <a:r>
              <a:rPr sz="1400" b="1" dirty="0">
                <a:latin typeface="Helvetica"/>
                <a:ea typeface="Helvetica"/>
                <a:cs typeface="Helvetica"/>
                <a:sym typeface="Helvetica"/>
              </a:rPr>
              <a:t>avoid using</a:t>
            </a:r>
            <a:r>
              <a:rPr sz="1400" dirty="0"/>
              <a:t> a mobile phone while </a:t>
            </a:r>
            <a:r>
              <a:rPr sz="1400" b="1" dirty="0">
                <a:latin typeface="Helvetica"/>
                <a:ea typeface="Helvetica"/>
                <a:cs typeface="Helvetica"/>
                <a:sym typeface="Helvetica"/>
              </a:rPr>
              <a:t>wearing metal-framed glasses or having wet hair</a:t>
            </a:r>
            <a:r>
              <a:rPr sz="1400" dirty="0"/>
              <a:t>.</a:t>
            </a:r>
          </a:p>
          <a:p>
            <a:pPr marL="446469" indent="-446469">
              <a:spcBef>
                <a:spcPts val="422"/>
              </a:spcBef>
              <a:buSzPct val="100000"/>
              <a:buAutoNum type="arabicPeriod"/>
              <a:defRPr sz="1800"/>
            </a:pPr>
            <a:r>
              <a:rPr sz="1400" b="1" dirty="0">
                <a:latin typeface="Helvetica"/>
                <a:ea typeface="Helvetica"/>
                <a:cs typeface="Helvetica"/>
                <a:sym typeface="Helvetica"/>
              </a:rPr>
              <a:t>Let the call connect</a:t>
            </a:r>
            <a:r>
              <a:rPr sz="1400" dirty="0"/>
              <a:t> before putting the handset on your ear or start speaking and listening – A mobile phone first makes the communication at higher power and then reduces power to an adequate level. more power is radiated during call connecting time</a:t>
            </a:r>
          </a:p>
          <a:p>
            <a:pPr marL="446469" indent="-446469">
              <a:spcBef>
                <a:spcPts val="422"/>
              </a:spcBef>
              <a:buSzPct val="100000"/>
              <a:buAutoNum type="arabicPeriod"/>
              <a:defRPr sz="1800"/>
            </a:pPr>
            <a:r>
              <a:rPr sz="1400" dirty="0"/>
              <a:t>If you have a choice, </a:t>
            </a:r>
            <a:r>
              <a:rPr sz="1400" b="1" dirty="0">
                <a:latin typeface="Helvetica"/>
                <a:ea typeface="Helvetica"/>
                <a:cs typeface="Helvetica"/>
                <a:sym typeface="Helvetica"/>
              </a:rPr>
              <a:t>use a landline</a:t>
            </a:r>
            <a:r>
              <a:rPr sz="1400" dirty="0"/>
              <a:t> (wired) phone, not a mobile phone.</a:t>
            </a:r>
          </a:p>
          <a:p>
            <a:pPr marL="446469" indent="-446469">
              <a:spcBef>
                <a:spcPts val="422"/>
              </a:spcBef>
              <a:buSzPct val="100000"/>
              <a:buAutoNum type="arabicPeriod"/>
              <a:defRPr sz="1800"/>
            </a:pPr>
            <a:r>
              <a:rPr sz="1400" dirty="0"/>
              <a:t>When your phone is ON, don't carry it in a breast or pants pocket. When a mobile phone is on, it automatically transmits at high power every one or two minutes to check (poll) the network.</a:t>
            </a:r>
          </a:p>
          <a:p>
            <a:pPr marL="446469" indent="-446469">
              <a:spcBef>
                <a:spcPts val="422"/>
              </a:spcBef>
              <a:buSzPct val="100000"/>
              <a:buAutoNum type="arabicPeriod"/>
              <a:defRPr sz="1800"/>
            </a:pPr>
            <a:r>
              <a:rPr sz="1400" b="1" dirty="0">
                <a:latin typeface="Helvetica"/>
                <a:ea typeface="Helvetica"/>
                <a:cs typeface="Helvetica"/>
                <a:sym typeface="Helvetica"/>
              </a:rPr>
              <a:t>Reduce</a:t>
            </a:r>
            <a:r>
              <a:rPr sz="1400" dirty="0"/>
              <a:t> mobile phone </a:t>
            </a:r>
            <a:r>
              <a:rPr sz="1400" b="1" dirty="0">
                <a:latin typeface="Helvetica"/>
                <a:ea typeface="Helvetica"/>
                <a:cs typeface="Helvetica"/>
                <a:sym typeface="Helvetica"/>
              </a:rPr>
              <a:t>use by children</a:t>
            </a:r>
            <a:r>
              <a:rPr sz="1400" dirty="0"/>
              <a:t> as a younger person will likely have a longer lifetime exposure to radiation from cell phones</a:t>
            </a:r>
          </a:p>
          <a:p>
            <a:pPr marL="446469" indent="-446469">
              <a:spcBef>
                <a:spcPts val="422"/>
              </a:spcBef>
              <a:buSzPct val="100000"/>
              <a:buAutoNum type="arabicPeriod"/>
              <a:defRPr sz="1800"/>
            </a:pPr>
            <a:r>
              <a:rPr sz="1400" dirty="0"/>
              <a:t>People having </a:t>
            </a:r>
            <a:r>
              <a:rPr sz="1400" b="1" dirty="0">
                <a:latin typeface="Helvetica"/>
                <a:ea typeface="Helvetica"/>
                <a:cs typeface="Helvetica"/>
                <a:sym typeface="Helvetica"/>
              </a:rPr>
              <a:t>active medical implants</a:t>
            </a:r>
            <a:r>
              <a:rPr sz="1400" dirty="0"/>
              <a:t> should preferably </a:t>
            </a:r>
            <a:r>
              <a:rPr sz="1400" b="1" dirty="0">
                <a:latin typeface="Helvetica"/>
                <a:ea typeface="Helvetica"/>
                <a:cs typeface="Helvetica"/>
                <a:sym typeface="Helvetica"/>
              </a:rPr>
              <a:t>keep</a:t>
            </a:r>
            <a:r>
              <a:rPr sz="1400" dirty="0"/>
              <a:t> the cell phone </a:t>
            </a:r>
            <a:r>
              <a:rPr sz="1400" b="1" dirty="0">
                <a:latin typeface="Helvetica"/>
                <a:ea typeface="Helvetica"/>
                <a:cs typeface="Helvetica"/>
                <a:sym typeface="Helvetica"/>
              </a:rPr>
              <a:t>at least 15 cm away</a:t>
            </a:r>
            <a:r>
              <a:rPr sz="1400" dirty="0"/>
              <a:t> from the implant.</a:t>
            </a:r>
          </a:p>
        </p:txBody>
      </p:sp>
      <p:sp>
        <p:nvSpPr>
          <p:cNvPr id="279" name="Shape 279"/>
          <p:cNvSpPr/>
          <p:nvPr/>
        </p:nvSpPr>
        <p:spPr>
          <a:xfrm>
            <a:off x="656764" y="1140031"/>
            <a:ext cx="8187822" cy="50301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lvl="0">
              <a:defRPr sz="1800"/>
            </a:pPr>
            <a:r>
              <a:rPr sz="1400"/>
              <a:t>For Mobile Users</a:t>
            </a:r>
            <a:r>
              <a:rPr sz="1400" b="1">
                <a:latin typeface="Helvetica"/>
                <a:ea typeface="Helvetica"/>
                <a:cs typeface="Helvetica"/>
                <a:sym typeface="Helvetica"/>
              </a:rPr>
              <a:t> to minimise RF exposure</a:t>
            </a:r>
            <a:r>
              <a:rPr sz="1400"/>
              <a:t> to human body &amp; advised to take following precautionary measures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Other Guidelines by DoT to ensure compliance to EMF Radiation norms </a:t>
            </a:r>
            <a:endParaRPr lang="en-IN" dirty="0"/>
          </a:p>
        </p:txBody>
      </p:sp>
      <p:sp>
        <p:nvSpPr>
          <p:cNvPr id="3" name="Content Placeholder 2"/>
          <p:cNvSpPr>
            <a:spLocks noGrp="1"/>
          </p:cNvSpPr>
          <p:nvPr>
            <p:ph idx="1"/>
          </p:nvPr>
        </p:nvSpPr>
        <p:spPr/>
        <p:txBody>
          <a:bodyPr>
            <a:normAutofit/>
          </a:bodyPr>
          <a:lstStyle/>
          <a:p>
            <a:r>
              <a:rPr lang="en-IN" dirty="0" smtClean="0"/>
              <a:t>Broad guidelines issued by DoT for issuing clearances for installation of Mobile Towers. </a:t>
            </a:r>
          </a:p>
          <a:p>
            <a:r>
              <a:rPr lang="en-IN" dirty="0" smtClean="0"/>
              <a:t>Precautionary Guidelines issued for Mobile Users advising them to take precautions while using/ purchasing the mobile handsets. </a:t>
            </a:r>
          </a:p>
          <a:p>
            <a:r>
              <a:rPr lang="en-IN" dirty="0" smtClean="0"/>
              <a:t>These guidelines are available at DoT website. </a:t>
            </a:r>
          </a:p>
          <a:p>
            <a:pPr>
              <a:buNone/>
            </a:pP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5697559"/>
          </a:xfrm>
        </p:spPr>
        <p:txBody>
          <a:bodyPr>
            <a:normAutofit fontScale="62500" lnSpcReduction="20000"/>
          </a:bodyPr>
          <a:lstStyle/>
          <a:p>
            <a:endParaRPr lang="en-IN" dirty="0" smtClean="0"/>
          </a:p>
          <a:p>
            <a:pPr algn="just"/>
            <a:r>
              <a:rPr lang="en-IN" sz="3800" dirty="0" smtClean="0"/>
              <a:t>A Handbook on EMF Radiation Issues Mobile Communications-Radio is available on DoT website. </a:t>
            </a:r>
          </a:p>
          <a:p>
            <a:pPr algn="just"/>
            <a:r>
              <a:rPr lang="en-IN" sz="3800" dirty="0" smtClean="0"/>
              <a:t>The Handbook covers : </a:t>
            </a:r>
          </a:p>
          <a:p>
            <a:pPr lvl="1" algn="just"/>
            <a:r>
              <a:rPr lang="en-IN" sz="3800" dirty="0" smtClean="0"/>
              <a:t>Basic introduction to radio waves, </a:t>
            </a:r>
          </a:p>
          <a:p>
            <a:pPr lvl="1" algn="just"/>
            <a:r>
              <a:rPr lang="en-IN" sz="3800" dirty="0" smtClean="0"/>
              <a:t> Various Terminologies, </a:t>
            </a:r>
          </a:p>
          <a:p>
            <a:pPr lvl="1" algn="just"/>
            <a:r>
              <a:rPr lang="en-IN" sz="3800" dirty="0" smtClean="0"/>
              <a:t>Clarification of various myths </a:t>
            </a:r>
          </a:p>
          <a:p>
            <a:pPr lvl="1" algn="just"/>
            <a:r>
              <a:rPr lang="en-IN" sz="3800" dirty="0" smtClean="0"/>
              <a:t>Revised Standards – Mobile Towers &amp; Handsets </a:t>
            </a:r>
          </a:p>
          <a:p>
            <a:pPr lvl="1" algn="just"/>
            <a:r>
              <a:rPr lang="en-IN" sz="3800" dirty="0" smtClean="0"/>
              <a:t>Frequently asked questions (FAQs) relating to Mobile phones &amp; Human health. </a:t>
            </a:r>
          </a:p>
          <a:p>
            <a:pPr algn="just"/>
            <a:r>
              <a:rPr lang="en-IN" sz="3800" dirty="0" smtClean="0"/>
              <a:t>The handbook enhances awareness of Public and helps creating an environment where everyone can use the radio wave safely. </a:t>
            </a:r>
          </a:p>
          <a:p>
            <a:pPr algn="just"/>
            <a:r>
              <a:rPr lang="en-IN" sz="3800" dirty="0" smtClean="0"/>
              <a:t>Advertisement for ensuring safety from radiations of Mobile Towers &amp; handsets are published for awareness of General public in National &amp; Regional Newspapers . </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Outline</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3437486"/>
              </p:ext>
            </p:extLst>
          </p:nvPr>
        </p:nvGraphicFramePr>
        <p:xfrm>
          <a:off x="457200" y="1600201"/>
          <a:ext cx="8229600" cy="4329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428596" y="214290"/>
            <a:ext cx="7804547" cy="745886"/>
          </a:xfrm>
          <a:prstGeom prst="rect">
            <a:avLst/>
          </a:prstGeom>
        </p:spPr>
        <p:txBody>
          <a:bodyPr>
            <a:normAutofit/>
          </a:bodyPr>
          <a:lstStyle>
            <a:lvl1pPr defTabSz="455675">
              <a:defRPr sz="6240"/>
            </a:lvl1pPr>
          </a:lstStyle>
          <a:p>
            <a:pPr lvl="0" algn="l" defTabSz="914400">
              <a:defRPr sz="1800"/>
            </a:pPr>
            <a:r>
              <a:rPr lang="e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Summary/ Conclusions</a:t>
            </a:r>
          </a:p>
        </p:txBody>
      </p:sp>
      <p:sp>
        <p:nvSpPr>
          <p:cNvPr id="288" name="Shape 288"/>
          <p:cNvSpPr>
            <a:spLocks noGrp="1"/>
          </p:cNvSpPr>
          <p:nvPr>
            <p:ph type="body" idx="1"/>
          </p:nvPr>
        </p:nvSpPr>
        <p:spPr>
          <a:xfrm>
            <a:off x="214282" y="1071546"/>
            <a:ext cx="8929717" cy="5500726"/>
          </a:xfrm>
          <a:prstGeom prst="rect">
            <a:avLst/>
          </a:prstGeom>
        </p:spPr>
        <p:txBody>
          <a:bodyPr>
            <a:normAutofit/>
          </a:bodyPr>
          <a:lstStyle/>
          <a:p>
            <a:pPr marL="196892" indent="-196892" defTabSz="258772">
              <a:spcBef>
                <a:spcPts val="1828"/>
              </a:spcBef>
              <a:defRPr sz="1800"/>
            </a:pPr>
            <a:r>
              <a:rPr sz="2000" dirty="0"/>
              <a:t>Communication is </a:t>
            </a:r>
            <a:r>
              <a:rPr sz="2000" dirty="0" smtClean="0"/>
              <a:t> </a:t>
            </a:r>
            <a:r>
              <a:rPr sz="2000" dirty="0"/>
              <a:t>integral part of life, important tool to achieve in Sustainable Development Goals (SDGs)</a:t>
            </a:r>
          </a:p>
          <a:p>
            <a:pPr marL="196892" indent="-196892" defTabSz="258772">
              <a:spcBef>
                <a:spcPts val="1828"/>
              </a:spcBef>
              <a:defRPr sz="1800"/>
            </a:pPr>
            <a:r>
              <a:rPr sz="2000" dirty="0"/>
              <a:t>Evolve to provide excellent </a:t>
            </a:r>
            <a:r>
              <a:rPr sz="2000" dirty="0" err="1"/>
              <a:t>QoS</a:t>
            </a:r>
            <a:r>
              <a:rPr sz="2000" dirty="0"/>
              <a:t> with acceptable safety </a:t>
            </a:r>
            <a:r>
              <a:rPr sz="2000" dirty="0" smtClean="0"/>
              <a:t>nor</a:t>
            </a:r>
            <a:r>
              <a:rPr lang="en-US" sz="2000" dirty="0" smtClean="0"/>
              <a:t>ms</a:t>
            </a:r>
            <a:endParaRPr sz="2000" dirty="0"/>
          </a:p>
          <a:p>
            <a:pPr marL="196892" indent="-196892" defTabSz="258772">
              <a:spcBef>
                <a:spcPts val="1828"/>
              </a:spcBef>
              <a:defRPr sz="1800"/>
            </a:pPr>
            <a:r>
              <a:rPr sz="2000" dirty="0"/>
              <a:t>Safety propaganda on unfounded claims may also have serious consequences on socio-economic progress</a:t>
            </a:r>
          </a:p>
          <a:p>
            <a:pPr marL="196892" indent="-196892" defTabSz="258772">
              <a:spcBef>
                <a:spcPts val="1828"/>
              </a:spcBef>
              <a:defRPr sz="1800"/>
            </a:pPr>
            <a:r>
              <a:rPr sz="2000" dirty="0"/>
              <a:t>Not heeding to genuine concerns may impact quality life or survivability. It also impacts social </a:t>
            </a:r>
            <a:r>
              <a:rPr sz="2000" dirty="0" smtClean="0"/>
              <a:t>costs</a:t>
            </a:r>
            <a:endParaRPr sz="2000" dirty="0"/>
          </a:p>
          <a:p>
            <a:pPr marL="196892" indent="-196892" defTabSz="258772">
              <a:spcBef>
                <a:spcPts val="1828"/>
              </a:spcBef>
              <a:defRPr sz="1800"/>
            </a:pPr>
            <a:r>
              <a:rPr sz="2000" dirty="0"/>
              <a:t>Spectrally Efficient, Energy Efficient technologies, Passive Optical Networks, Fast Copper networks etc. may help to achieve desired objectives.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5992"/>
            <a:ext cx="8229600" cy="1143000"/>
          </a:xfrm>
        </p:spPr>
        <p:txBody>
          <a:bodyPr/>
          <a:lstStyle/>
          <a:p>
            <a:r>
              <a:rPr lang="en-IN" dirty="0" smtClean="0"/>
              <a:t>Thanks</a:t>
            </a:r>
            <a:endParaRPr lang="en-IN" dirty="0"/>
          </a:p>
        </p:txBody>
      </p:sp>
      <p:sp>
        <p:nvSpPr>
          <p:cNvPr id="5" name="Title 3"/>
          <p:cNvSpPr txBox="1">
            <a:spLocks/>
          </p:cNvSpPr>
          <p:nvPr/>
        </p:nvSpPr>
        <p:spPr>
          <a:xfrm>
            <a:off x="4714876" y="4214818"/>
            <a:ext cx="4429124" cy="1643074"/>
          </a:xfrm>
          <a:prstGeom prst="rect">
            <a:avLst/>
          </a:prstGeom>
        </p:spPr>
        <p:txBody>
          <a:bodyPr vert="horz" lIns="91440" tIns="45720" rIns="91440" bIns="45720" rtlCol="0" anchor="ct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smtClean="0">
                <a:ln>
                  <a:noFill/>
                </a:ln>
                <a:solidFill>
                  <a:schemeClr val="tx1"/>
                </a:solidFill>
                <a:effectLst/>
                <a:uLnTx/>
                <a:uFillTx/>
                <a:latin typeface="+mj-lt"/>
                <a:ea typeface="+mj-ea"/>
                <a:cs typeface="+mj-cs"/>
              </a:rPr>
              <a:t>Contact:</a:t>
            </a:r>
          </a:p>
          <a:p>
            <a:pPr marL="0" marR="0" lvl="0" indent="0" defTabSz="914400" rtl="0" eaLnBrk="1" fontAlgn="auto" latinLnBrk="0" hangingPunct="1">
              <a:lnSpc>
                <a:spcPct val="100000"/>
              </a:lnSpc>
              <a:spcBef>
                <a:spcPct val="0"/>
              </a:spcBef>
              <a:spcAft>
                <a:spcPts val="0"/>
              </a:spcAft>
              <a:buClrTx/>
              <a:buSzTx/>
              <a:buFontTx/>
              <a:buNone/>
              <a:tabLst/>
              <a:defRPr/>
            </a:pPr>
            <a:r>
              <a:rPr lang="en-IN" sz="4400" dirty="0" err="1" smtClean="0">
                <a:latin typeface="+mj-lt"/>
                <a:ea typeface="+mj-ea"/>
                <a:cs typeface="+mj-cs"/>
              </a:rPr>
              <a:t>Ashutosh</a:t>
            </a:r>
            <a:r>
              <a:rPr lang="en-IN" sz="4400" dirty="0" smtClean="0">
                <a:latin typeface="+mj-lt"/>
                <a:ea typeface="+mj-ea"/>
                <a:cs typeface="+mj-cs"/>
              </a:rPr>
              <a:t> </a:t>
            </a:r>
            <a:r>
              <a:rPr lang="en-IN" sz="4400" dirty="0" err="1" smtClean="0">
                <a:latin typeface="+mj-lt"/>
                <a:ea typeface="+mj-ea"/>
                <a:cs typeface="+mj-cs"/>
              </a:rPr>
              <a:t>Pandey</a:t>
            </a:r>
            <a:r>
              <a:rPr lang="en-IN" sz="4400" dirty="0" smtClean="0">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smtClean="0">
                <a:ln>
                  <a:noFill/>
                </a:ln>
                <a:solidFill>
                  <a:schemeClr val="tx1"/>
                </a:solidFill>
                <a:effectLst/>
                <a:uLnTx/>
                <a:uFillTx/>
                <a:latin typeface="+mj-lt"/>
                <a:ea typeface="+mj-ea"/>
                <a:cs typeface="+mj-cs"/>
              </a:rPr>
              <a:t>DDG(Radio),</a:t>
            </a:r>
            <a:r>
              <a:rPr kumimoji="0" lang="en-IN" sz="4400" b="0" i="0" u="none" strike="noStrike" kern="1200" cap="none" spc="0" normalizeH="0" noProof="0" dirty="0" smtClean="0">
                <a:ln>
                  <a:noFill/>
                </a:ln>
                <a:solidFill>
                  <a:schemeClr val="tx1"/>
                </a:solidFill>
                <a:effectLst/>
                <a:uLnTx/>
                <a:uFillTx/>
                <a:latin typeface="+mj-lt"/>
                <a:ea typeface="+mj-ea"/>
                <a:cs typeface="+mj-cs"/>
              </a:rPr>
              <a:t> Telecommunication Engineering Centre, Department of Telecom, Ministry of Communications &amp; IT, Government of India.</a:t>
            </a:r>
          </a:p>
          <a:p>
            <a:pPr marL="0" marR="0" lvl="0" indent="0" defTabSz="914400" rtl="0" eaLnBrk="1" fontAlgn="auto" latinLnBrk="0" hangingPunct="1">
              <a:lnSpc>
                <a:spcPct val="100000"/>
              </a:lnSpc>
              <a:spcBef>
                <a:spcPct val="0"/>
              </a:spcBef>
              <a:spcAft>
                <a:spcPts val="0"/>
              </a:spcAft>
              <a:buClrTx/>
              <a:buSzTx/>
              <a:buFontTx/>
              <a:buNone/>
              <a:tabLst/>
              <a:defRPr/>
            </a:pPr>
            <a:r>
              <a:rPr lang="en-IN" sz="4400" baseline="0" dirty="0" smtClean="0">
                <a:latin typeface="+mj-lt"/>
                <a:ea typeface="+mj-ea"/>
                <a:cs typeface="+mj-cs"/>
              </a:rPr>
              <a:t>E-mail: ddgsat.tec@gov.in</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EMF Radiation</a:t>
            </a:r>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285720" y="1714489"/>
            <a:ext cx="8572560" cy="4357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Common Sources of EMF Radiation</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642910" y="1428736"/>
            <a:ext cx="7929618" cy="4668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defRPr sz="1800"/>
            </a:pPr>
            <a:r>
              <a:rPr lang="e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Issues and Challenges: Public Expectations and Apprehensions</a:t>
            </a:r>
          </a:p>
        </p:txBody>
      </p:sp>
      <p:pic>
        <p:nvPicPr>
          <p:cNvPr id="4" name="Picture 3" descr="cover.gif"/>
          <p:cNvPicPr>
            <a:picLocks noChangeAspect="1"/>
          </p:cNvPicPr>
          <p:nvPr/>
        </p:nvPicPr>
        <p:blipFill>
          <a:blip r:embed="rId2"/>
          <a:stretch>
            <a:fillRect/>
          </a:stretch>
        </p:blipFill>
        <p:spPr>
          <a:xfrm>
            <a:off x="2714612" y="2266949"/>
            <a:ext cx="3643338" cy="2948001"/>
          </a:xfrm>
          <a:prstGeom prst="rect">
            <a:avLst/>
          </a:prstGeom>
        </p:spPr>
      </p:pic>
      <p:sp>
        <p:nvSpPr>
          <p:cNvPr id="5" name="Rounded Rectangle 4"/>
          <p:cNvSpPr/>
          <p:nvPr/>
        </p:nvSpPr>
        <p:spPr>
          <a:xfrm>
            <a:off x="214282" y="1928802"/>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Perfect network</a:t>
            </a:r>
            <a:endParaRPr lang="en-IN" dirty="0"/>
          </a:p>
        </p:txBody>
      </p:sp>
      <p:sp>
        <p:nvSpPr>
          <p:cNvPr id="6" name="Rounded Rectangle 5"/>
          <p:cNvSpPr/>
          <p:nvPr/>
        </p:nvSpPr>
        <p:spPr>
          <a:xfrm>
            <a:off x="214282" y="2714620"/>
            <a:ext cx="200026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Better connectivity &amp; </a:t>
            </a:r>
            <a:r>
              <a:rPr lang="en-IN" dirty="0" err="1" smtClean="0"/>
              <a:t>QoS</a:t>
            </a:r>
            <a:endParaRPr lang="en-IN" dirty="0" smtClean="0"/>
          </a:p>
        </p:txBody>
      </p:sp>
      <p:sp>
        <p:nvSpPr>
          <p:cNvPr id="7" name="Rounded Rectangle 6"/>
          <p:cNvSpPr/>
          <p:nvPr/>
        </p:nvSpPr>
        <p:spPr>
          <a:xfrm>
            <a:off x="214282" y="3643314"/>
            <a:ext cx="200026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High speed broadband and multimedia support </a:t>
            </a:r>
            <a:endParaRPr lang="en-IN" dirty="0"/>
          </a:p>
        </p:txBody>
      </p:sp>
      <p:sp>
        <p:nvSpPr>
          <p:cNvPr id="8" name="Rounded Rectangle 7"/>
          <p:cNvSpPr/>
          <p:nvPr/>
        </p:nvSpPr>
        <p:spPr>
          <a:xfrm>
            <a:off x="214282" y="4857760"/>
            <a:ext cx="200026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24x7 service availability</a:t>
            </a:r>
            <a:endParaRPr lang="en-IN" dirty="0"/>
          </a:p>
        </p:txBody>
      </p:sp>
      <p:sp>
        <p:nvSpPr>
          <p:cNvPr id="9" name="Left Arrow 8"/>
          <p:cNvSpPr/>
          <p:nvPr/>
        </p:nvSpPr>
        <p:spPr>
          <a:xfrm>
            <a:off x="2214546" y="3286124"/>
            <a:ext cx="928694"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5929322" y="3286124"/>
            <a:ext cx="928694" cy="5715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ounded Rectangle 10"/>
          <p:cNvSpPr/>
          <p:nvPr/>
        </p:nvSpPr>
        <p:spPr>
          <a:xfrm>
            <a:off x="6929454" y="2071678"/>
            <a:ext cx="2000264" cy="135732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Myths about Health hazards due to EMR</a:t>
            </a:r>
            <a:endParaRPr lang="en-IN" dirty="0"/>
          </a:p>
        </p:txBody>
      </p:sp>
      <p:sp>
        <p:nvSpPr>
          <p:cNvPr id="12" name="Rounded Rectangle 11"/>
          <p:cNvSpPr/>
          <p:nvPr/>
        </p:nvSpPr>
        <p:spPr>
          <a:xfrm>
            <a:off x="6929454" y="3786190"/>
            <a:ext cx="2000264" cy="10715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Media/NGOs outcry</a:t>
            </a:r>
            <a:endParaRPr lang="en-IN" dirty="0"/>
          </a:p>
        </p:txBody>
      </p:sp>
      <p:sp>
        <p:nvSpPr>
          <p:cNvPr id="14" name="TextBox 13"/>
          <p:cNvSpPr txBox="1"/>
          <p:nvPr/>
        </p:nvSpPr>
        <p:spPr>
          <a:xfrm>
            <a:off x="285720" y="1428736"/>
            <a:ext cx="3643338" cy="523220"/>
          </a:xfrm>
          <a:prstGeom prst="rect">
            <a:avLst/>
          </a:prstGeom>
          <a:noFill/>
        </p:spPr>
        <p:txBody>
          <a:bodyPr wrap="square" rtlCol="0">
            <a:spAutoFit/>
          </a:bodyPr>
          <a:lstStyle/>
          <a:p>
            <a:r>
              <a:rPr lang="en-IN" sz="2800" dirty="0" smtClean="0"/>
              <a:t>Expectations</a:t>
            </a:r>
            <a:endParaRPr lang="en-IN" sz="2800" dirty="0"/>
          </a:p>
        </p:txBody>
      </p:sp>
      <p:sp>
        <p:nvSpPr>
          <p:cNvPr id="15" name="TextBox 14"/>
          <p:cNvSpPr txBox="1"/>
          <p:nvPr/>
        </p:nvSpPr>
        <p:spPr>
          <a:xfrm>
            <a:off x="6500826" y="1500174"/>
            <a:ext cx="2428892" cy="523220"/>
          </a:xfrm>
          <a:prstGeom prst="rect">
            <a:avLst/>
          </a:prstGeom>
          <a:noFill/>
        </p:spPr>
        <p:txBody>
          <a:bodyPr wrap="square" rtlCol="0">
            <a:spAutoFit/>
          </a:bodyPr>
          <a:lstStyle/>
          <a:p>
            <a:r>
              <a:rPr lang="en-IN" sz="2800" dirty="0" smtClean="0"/>
              <a:t>Apprehensions</a:t>
            </a:r>
            <a:endParaRPr lang="en-IN" sz="2800" dirty="0"/>
          </a:p>
        </p:txBody>
      </p:sp>
    </p:spTree>
    <p:extLst>
      <p:ext uri="{BB962C8B-B14F-4D97-AF65-F5344CB8AC3E}">
        <p14:creationId xmlns:p14="http://schemas.microsoft.com/office/powerpoint/2010/main" val="32367589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669727" y="235887"/>
            <a:ext cx="7804547" cy="942832"/>
          </a:xfrm>
          <a:prstGeom prst="rect">
            <a:avLst/>
          </a:prstGeom>
        </p:spPr>
        <p:txBody>
          <a:bodyPr>
            <a:normAutofit fontScale="90000"/>
          </a:bodyPr>
          <a:lstStyle/>
          <a:p>
            <a:pPr lvl="0" algn="l">
              <a:defRPr sz="1800"/>
            </a:pPr>
            <a:r>
              <a:rPr lang="en-I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Phenomenal Growth of Mobile Communications</a:t>
            </a:r>
          </a:p>
        </p:txBody>
      </p:sp>
      <p:pic>
        <p:nvPicPr>
          <p:cNvPr id="39" name="Screen Shot 2015-10-08 at 3.43.09 am.png"/>
          <p:cNvPicPr/>
          <p:nvPr/>
        </p:nvPicPr>
        <p:blipFill>
          <a:blip r:embed="rId2">
            <a:extLst/>
          </a:blip>
          <a:stretch>
            <a:fillRect/>
          </a:stretch>
        </p:blipFill>
        <p:spPr>
          <a:xfrm>
            <a:off x="571473" y="1992219"/>
            <a:ext cx="7858180" cy="4105858"/>
          </a:xfrm>
          <a:prstGeom prst="rect">
            <a:avLst/>
          </a:prstGeom>
          <a:ln w="12700">
            <a:miter lim="400000"/>
          </a:ln>
        </p:spPr>
      </p:pic>
      <p:sp>
        <p:nvSpPr>
          <p:cNvPr id="40" name="Shape 40"/>
          <p:cNvSpPr/>
          <p:nvPr/>
        </p:nvSpPr>
        <p:spPr>
          <a:xfrm>
            <a:off x="2770561" y="6096071"/>
            <a:ext cx="4123497"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1800"/>
            </a:lvl1pPr>
          </a:lstStyle>
          <a:p>
            <a:pPr lvl="0"/>
            <a:r>
              <a:t>Source: Ericsson Mobility Report June 2015</a:t>
            </a:r>
          </a:p>
        </p:txBody>
      </p:sp>
      <p:sp>
        <p:nvSpPr>
          <p:cNvPr id="41" name="Shape 41"/>
          <p:cNvSpPr/>
          <p:nvPr/>
        </p:nvSpPr>
        <p:spPr>
          <a:xfrm>
            <a:off x="571472" y="1214422"/>
            <a:ext cx="72196"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200" b="1">
                <a:solidFill>
                  <a:srgbClr val="EA2200"/>
                </a:solidFill>
                <a:latin typeface="Helvetica"/>
                <a:ea typeface="Helvetica"/>
                <a:cs typeface="Helvetica"/>
                <a:sym typeface="Helvetica"/>
              </a:defRPr>
            </a:lvl1pPr>
          </a:lstStyle>
          <a:p>
            <a:pPr lvl="0">
              <a:defRPr sz="1800" b="0">
                <a:solidFill>
                  <a:srgbClr val="000000"/>
                </a:solidFill>
              </a:defRPr>
            </a:pPr>
            <a:endParaRPr sz="2000" dirty="0"/>
          </a:p>
        </p:txBody>
      </p:sp>
      <p:pic>
        <p:nvPicPr>
          <p:cNvPr id="42" name="Picture 41"/>
          <p:cNvPicPr/>
          <p:nvPr/>
        </p:nvPicPr>
        <p:blipFill>
          <a:blip r:embed="rId3">
            <a:extLst/>
          </a:blip>
          <a:stretch>
            <a:fillRect/>
          </a:stretch>
        </p:blipFill>
        <p:spPr>
          <a:xfrm>
            <a:off x="4572000" y="2071678"/>
            <a:ext cx="460162" cy="452072"/>
          </a:xfrm>
          <a:prstGeom prst="rect">
            <a:avLst/>
          </a:prstGeom>
        </p:spPr>
      </p:pic>
      <p:pic>
        <p:nvPicPr>
          <p:cNvPr id="44" name="Picture 43"/>
          <p:cNvPicPr/>
          <p:nvPr/>
        </p:nvPicPr>
        <p:blipFill>
          <a:blip r:embed="rId3">
            <a:extLst/>
          </a:blip>
          <a:stretch>
            <a:fillRect/>
          </a:stretch>
        </p:blipFill>
        <p:spPr>
          <a:xfrm>
            <a:off x="6821292" y="3214686"/>
            <a:ext cx="460162" cy="452073"/>
          </a:xfrm>
          <a:prstGeom prst="rect">
            <a:avLst/>
          </a:prstGeom>
        </p:spPr>
      </p:pic>
      <p:sp>
        <p:nvSpPr>
          <p:cNvPr id="46" name="Shape 46"/>
          <p:cNvSpPr/>
          <p:nvPr/>
        </p:nvSpPr>
        <p:spPr>
          <a:xfrm>
            <a:off x="5255681" y="1785926"/>
            <a:ext cx="3959789" cy="62612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1800" b="1">
                <a:solidFill>
                  <a:srgbClr val="007E92"/>
                </a:solidFill>
                <a:latin typeface="Helvetica"/>
                <a:ea typeface="Helvetica"/>
                <a:cs typeface="Helvetica"/>
                <a:sym typeface="Helvetica"/>
              </a:defRPr>
            </a:lvl1pPr>
          </a:lstStyle>
          <a:p>
            <a:pPr lvl="0">
              <a:defRPr b="0">
                <a:solidFill>
                  <a:srgbClr val="000000"/>
                </a:solidFill>
              </a:defRPr>
            </a:pPr>
            <a:r>
              <a:rPr b="1">
                <a:solidFill>
                  <a:srgbClr val="007E92"/>
                </a:solidFill>
              </a:rPr>
              <a:t>Mobile Broadband Subscribers were 2.9 Billions</a:t>
            </a:r>
          </a:p>
        </p:txBody>
      </p:sp>
      <p:sp>
        <p:nvSpPr>
          <p:cNvPr id="47" name="Shape 47"/>
          <p:cNvSpPr/>
          <p:nvPr/>
        </p:nvSpPr>
        <p:spPr>
          <a:xfrm>
            <a:off x="1435959" y="1714488"/>
            <a:ext cx="3064603" cy="90312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1800" b="1">
                <a:solidFill>
                  <a:srgbClr val="00A276"/>
                </a:solidFill>
                <a:latin typeface="Helvetica"/>
                <a:ea typeface="Helvetica"/>
                <a:cs typeface="Helvetica"/>
                <a:sym typeface="Helvetica"/>
              </a:defRPr>
            </a:lvl1pPr>
          </a:lstStyle>
          <a:p>
            <a:pPr lvl="0">
              <a:defRPr b="0">
                <a:solidFill>
                  <a:srgbClr val="000000"/>
                </a:solidFill>
              </a:defRPr>
            </a:pPr>
            <a:r>
              <a:rPr b="1">
                <a:solidFill>
                  <a:srgbClr val="00A276"/>
                </a:solidFill>
              </a:rPr>
              <a:t>About 50% subscribers are from APAC region including India and China</a:t>
            </a:r>
          </a:p>
        </p:txBody>
      </p:sp>
      <p:pic>
        <p:nvPicPr>
          <p:cNvPr id="48" name="Picture 47"/>
          <p:cNvPicPr/>
          <p:nvPr/>
        </p:nvPicPr>
        <p:blipFill>
          <a:blip r:embed="rId3">
            <a:extLst/>
          </a:blip>
          <a:stretch>
            <a:fillRect/>
          </a:stretch>
        </p:blipFill>
        <p:spPr>
          <a:xfrm>
            <a:off x="6072198" y="2357430"/>
            <a:ext cx="460162" cy="452073"/>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669727" y="71414"/>
            <a:ext cx="7804547" cy="1184595"/>
          </a:xfrm>
          <a:prstGeom prst="rect">
            <a:avLst/>
          </a:prstGeom>
        </p:spPr>
        <p:txBody>
          <a:bodyPr>
            <a:normAutofit/>
          </a:bodyPr>
          <a:lstStyle>
            <a:lvl1pPr defTabSz="525779">
              <a:defRPr sz="7200"/>
            </a:lvl1pPr>
          </a:lstStyle>
          <a:p>
            <a:pPr algn="l" defTabSz="914400">
              <a:defRPr sz="1800"/>
            </a:pPr>
            <a:r>
              <a:rPr lang="e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Network Capacity Creation</a:t>
            </a:r>
          </a:p>
        </p:txBody>
      </p:sp>
      <p:sp>
        <p:nvSpPr>
          <p:cNvPr id="61" name="Shape 61"/>
          <p:cNvSpPr/>
          <p:nvPr/>
        </p:nvSpPr>
        <p:spPr>
          <a:xfrm>
            <a:off x="389990" y="2035531"/>
            <a:ext cx="2753250"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800"/>
            </a:lvl1pPr>
          </a:lstStyle>
          <a:p>
            <a:pPr lvl="0">
              <a:defRPr sz="1800"/>
            </a:pPr>
            <a:r>
              <a:rPr sz="2000"/>
              <a:t>By Introducing More Sites</a:t>
            </a:r>
          </a:p>
        </p:txBody>
      </p:sp>
      <p:sp>
        <p:nvSpPr>
          <p:cNvPr id="62" name="Shape 62"/>
          <p:cNvSpPr/>
          <p:nvPr/>
        </p:nvSpPr>
        <p:spPr>
          <a:xfrm>
            <a:off x="357158" y="3394936"/>
            <a:ext cx="3486176" cy="99546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2800"/>
            </a:lvl1pPr>
          </a:lstStyle>
          <a:p>
            <a:pPr lvl="0">
              <a:defRPr sz="1800"/>
            </a:pPr>
            <a:r>
              <a:rPr sz="2000"/>
              <a:t>By Introducing More Layers of Networks and Multiple Radio Access Technologies</a:t>
            </a:r>
          </a:p>
        </p:txBody>
      </p:sp>
      <p:sp>
        <p:nvSpPr>
          <p:cNvPr id="63" name="Shape 63"/>
          <p:cNvSpPr/>
          <p:nvPr/>
        </p:nvSpPr>
        <p:spPr>
          <a:xfrm>
            <a:off x="357158" y="5167115"/>
            <a:ext cx="3641507"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800"/>
            </a:lvl1pPr>
          </a:lstStyle>
          <a:p>
            <a:pPr lvl="0">
              <a:defRPr sz="1800"/>
            </a:pPr>
            <a:r>
              <a:rPr sz="2000"/>
              <a:t>By Introducing Wide band Carriers</a:t>
            </a:r>
          </a:p>
        </p:txBody>
      </p:sp>
      <p:grpSp>
        <p:nvGrpSpPr>
          <p:cNvPr id="75" name="Group 74"/>
          <p:cNvGrpSpPr/>
          <p:nvPr/>
        </p:nvGrpSpPr>
        <p:grpSpPr>
          <a:xfrm>
            <a:off x="4714876" y="1549706"/>
            <a:ext cx="2043509" cy="1369591"/>
            <a:chOff x="5237226" y="1549706"/>
            <a:chExt cx="2043509" cy="1369591"/>
          </a:xfrm>
        </p:grpSpPr>
        <p:grpSp>
          <p:nvGrpSpPr>
            <p:cNvPr id="2" name="Group 66"/>
            <p:cNvGrpSpPr/>
            <p:nvPr/>
          </p:nvGrpSpPr>
          <p:grpSpPr>
            <a:xfrm>
              <a:off x="5237226" y="1688536"/>
              <a:ext cx="773236" cy="890762"/>
              <a:chOff x="0" y="0"/>
              <a:chExt cx="1099711" cy="1266859"/>
            </a:xfrm>
          </p:grpSpPr>
          <p:sp>
            <p:nvSpPr>
              <p:cNvPr id="64" name="Shape 64"/>
              <p:cNvSpPr/>
              <p:nvPr/>
            </p:nvSpPr>
            <p:spPr>
              <a:xfrm>
                <a:off x="0" y="606373"/>
                <a:ext cx="1099712" cy="454369"/>
              </a:xfrm>
              <a:custGeom>
                <a:avLst/>
                <a:gdLst/>
                <a:ahLst/>
                <a:cxnLst>
                  <a:cxn ang="0">
                    <a:pos x="wd2" y="hd2"/>
                  </a:cxn>
                  <a:cxn ang="5400000">
                    <a:pos x="wd2" y="hd2"/>
                  </a:cxn>
                  <a:cxn ang="10800000">
                    <a:pos x="wd2" y="hd2"/>
                  </a:cxn>
                  <a:cxn ang="16200000">
                    <a:pos x="wd2" y="hd2"/>
                  </a:cxn>
                </a:cxnLst>
                <a:rect l="0" t="0" r="r" b="b"/>
                <a:pathLst>
                  <a:path w="21600" h="21600" extrusionOk="0">
                    <a:moveTo>
                      <a:pt x="5265" y="112"/>
                    </a:moveTo>
                    <a:lnTo>
                      <a:pt x="17346" y="0"/>
                    </a:lnTo>
                    <a:lnTo>
                      <a:pt x="21600" y="12452"/>
                    </a:lnTo>
                    <a:lnTo>
                      <a:pt x="17348" y="21444"/>
                    </a:lnTo>
                    <a:lnTo>
                      <a:pt x="5517" y="21600"/>
                    </a:lnTo>
                    <a:lnTo>
                      <a:pt x="0" y="11696"/>
                    </a:lnTo>
                    <a:lnTo>
                      <a:pt x="5265" y="112"/>
                    </a:lnTo>
                    <a:close/>
                  </a:path>
                </a:pathLst>
              </a:custGeom>
              <a:solidFill>
                <a:srgbClr val="CCE7FF"/>
              </a:solidFill>
              <a:ln w="25400" cap="rnd">
                <a:solidFill>
                  <a:srgbClr val="7C7C7C"/>
                </a:solidFill>
                <a:custDash>
                  <a:ds d="100000" sp="200000"/>
                </a:custDash>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pic>
            <p:nvPicPr>
              <p:cNvPr id="65" name="image71.png"/>
              <p:cNvPicPr/>
              <p:nvPr/>
            </p:nvPicPr>
            <p:blipFill>
              <a:blip r:embed="rId2">
                <a:extLst/>
              </a:blip>
              <a:stretch>
                <a:fillRect/>
              </a:stretch>
            </p:blipFill>
            <p:spPr>
              <a:xfrm>
                <a:off x="351765" y="0"/>
                <a:ext cx="437030" cy="1266860"/>
              </a:xfrm>
              <a:prstGeom prst="rect">
                <a:avLst/>
              </a:prstGeom>
              <a:ln w="12700" cap="flat">
                <a:noFill/>
                <a:miter lim="400000"/>
              </a:ln>
              <a:effectLst/>
            </p:spPr>
          </p:pic>
        </p:grpSp>
        <p:grpSp>
          <p:nvGrpSpPr>
            <p:cNvPr id="3" name="Group 69"/>
            <p:cNvGrpSpPr/>
            <p:nvPr/>
          </p:nvGrpSpPr>
          <p:grpSpPr>
            <a:xfrm>
              <a:off x="5849069" y="1549706"/>
              <a:ext cx="773236" cy="890762"/>
              <a:chOff x="0" y="0"/>
              <a:chExt cx="1099711" cy="1266859"/>
            </a:xfrm>
          </p:grpSpPr>
          <p:sp>
            <p:nvSpPr>
              <p:cNvPr id="67" name="Shape 67"/>
              <p:cNvSpPr/>
              <p:nvPr/>
            </p:nvSpPr>
            <p:spPr>
              <a:xfrm>
                <a:off x="0" y="606373"/>
                <a:ext cx="1099712" cy="454369"/>
              </a:xfrm>
              <a:custGeom>
                <a:avLst/>
                <a:gdLst/>
                <a:ahLst/>
                <a:cxnLst>
                  <a:cxn ang="0">
                    <a:pos x="wd2" y="hd2"/>
                  </a:cxn>
                  <a:cxn ang="5400000">
                    <a:pos x="wd2" y="hd2"/>
                  </a:cxn>
                  <a:cxn ang="10800000">
                    <a:pos x="wd2" y="hd2"/>
                  </a:cxn>
                  <a:cxn ang="16200000">
                    <a:pos x="wd2" y="hd2"/>
                  </a:cxn>
                </a:cxnLst>
                <a:rect l="0" t="0" r="r" b="b"/>
                <a:pathLst>
                  <a:path w="21600" h="21600" extrusionOk="0">
                    <a:moveTo>
                      <a:pt x="5265" y="112"/>
                    </a:moveTo>
                    <a:lnTo>
                      <a:pt x="17346" y="0"/>
                    </a:lnTo>
                    <a:lnTo>
                      <a:pt x="21600" y="12452"/>
                    </a:lnTo>
                    <a:lnTo>
                      <a:pt x="17348" y="21444"/>
                    </a:lnTo>
                    <a:lnTo>
                      <a:pt x="5517" y="21600"/>
                    </a:lnTo>
                    <a:lnTo>
                      <a:pt x="0" y="11696"/>
                    </a:lnTo>
                    <a:lnTo>
                      <a:pt x="5265" y="112"/>
                    </a:lnTo>
                    <a:close/>
                  </a:path>
                </a:pathLst>
              </a:custGeom>
              <a:solidFill>
                <a:srgbClr val="CCE7FF"/>
              </a:solidFill>
              <a:ln w="25400" cap="rnd">
                <a:solidFill>
                  <a:srgbClr val="7C7C7C"/>
                </a:solidFill>
                <a:custDash>
                  <a:ds d="100000" sp="200000"/>
                </a:custDash>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pic>
            <p:nvPicPr>
              <p:cNvPr id="68" name="image71.png"/>
              <p:cNvPicPr/>
              <p:nvPr/>
            </p:nvPicPr>
            <p:blipFill>
              <a:blip r:embed="rId2">
                <a:extLst/>
              </a:blip>
              <a:stretch>
                <a:fillRect/>
              </a:stretch>
            </p:blipFill>
            <p:spPr>
              <a:xfrm>
                <a:off x="351765" y="0"/>
                <a:ext cx="437030" cy="1266860"/>
              </a:xfrm>
              <a:prstGeom prst="rect">
                <a:avLst/>
              </a:prstGeom>
              <a:ln w="12700" cap="flat">
                <a:noFill/>
                <a:miter lim="400000"/>
              </a:ln>
              <a:effectLst/>
            </p:spPr>
          </p:pic>
        </p:grpSp>
        <p:grpSp>
          <p:nvGrpSpPr>
            <p:cNvPr id="4" name="Group 72"/>
            <p:cNvGrpSpPr/>
            <p:nvPr/>
          </p:nvGrpSpPr>
          <p:grpSpPr>
            <a:xfrm>
              <a:off x="5456162" y="2028535"/>
              <a:ext cx="773236" cy="890762"/>
              <a:chOff x="0" y="0"/>
              <a:chExt cx="1099711" cy="1266859"/>
            </a:xfrm>
          </p:grpSpPr>
          <p:sp>
            <p:nvSpPr>
              <p:cNvPr id="70" name="Shape 70"/>
              <p:cNvSpPr/>
              <p:nvPr/>
            </p:nvSpPr>
            <p:spPr>
              <a:xfrm>
                <a:off x="0" y="606373"/>
                <a:ext cx="1099712" cy="454369"/>
              </a:xfrm>
              <a:custGeom>
                <a:avLst/>
                <a:gdLst/>
                <a:ahLst/>
                <a:cxnLst>
                  <a:cxn ang="0">
                    <a:pos x="wd2" y="hd2"/>
                  </a:cxn>
                  <a:cxn ang="5400000">
                    <a:pos x="wd2" y="hd2"/>
                  </a:cxn>
                  <a:cxn ang="10800000">
                    <a:pos x="wd2" y="hd2"/>
                  </a:cxn>
                  <a:cxn ang="16200000">
                    <a:pos x="wd2" y="hd2"/>
                  </a:cxn>
                </a:cxnLst>
                <a:rect l="0" t="0" r="r" b="b"/>
                <a:pathLst>
                  <a:path w="21600" h="21600" extrusionOk="0">
                    <a:moveTo>
                      <a:pt x="5265" y="112"/>
                    </a:moveTo>
                    <a:lnTo>
                      <a:pt x="17346" y="0"/>
                    </a:lnTo>
                    <a:lnTo>
                      <a:pt x="21600" y="12452"/>
                    </a:lnTo>
                    <a:lnTo>
                      <a:pt x="17348" y="21444"/>
                    </a:lnTo>
                    <a:lnTo>
                      <a:pt x="5517" y="21600"/>
                    </a:lnTo>
                    <a:lnTo>
                      <a:pt x="0" y="11696"/>
                    </a:lnTo>
                    <a:lnTo>
                      <a:pt x="5265" y="112"/>
                    </a:lnTo>
                    <a:close/>
                  </a:path>
                </a:pathLst>
              </a:custGeom>
              <a:solidFill>
                <a:srgbClr val="CCE7FF"/>
              </a:solidFill>
              <a:ln w="25400" cap="rnd">
                <a:solidFill>
                  <a:srgbClr val="7C7C7C"/>
                </a:solidFill>
                <a:custDash>
                  <a:ds d="100000" sp="200000"/>
                </a:custDash>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pic>
            <p:nvPicPr>
              <p:cNvPr id="71" name="image71.png"/>
              <p:cNvPicPr/>
              <p:nvPr/>
            </p:nvPicPr>
            <p:blipFill>
              <a:blip r:embed="rId2">
                <a:extLst/>
              </a:blip>
              <a:stretch>
                <a:fillRect/>
              </a:stretch>
            </p:blipFill>
            <p:spPr>
              <a:xfrm>
                <a:off x="351765" y="0"/>
                <a:ext cx="437030" cy="1266860"/>
              </a:xfrm>
              <a:prstGeom prst="rect">
                <a:avLst/>
              </a:prstGeom>
              <a:ln w="12700" cap="flat">
                <a:noFill/>
                <a:miter lim="400000"/>
              </a:ln>
              <a:effectLst/>
            </p:spPr>
          </p:pic>
        </p:grpSp>
        <p:grpSp>
          <p:nvGrpSpPr>
            <p:cNvPr id="5" name="Group 75"/>
            <p:cNvGrpSpPr/>
            <p:nvPr/>
          </p:nvGrpSpPr>
          <p:grpSpPr>
            <a:xfrm>
              <a:off x="6507499" y="1688536"/>
              <a:ext cx="773236" cy="890762"/>
              <a:chOff x="0" y="0"/>
              <a:chExt cx="1099711" cy="1266859"/>
            </a:xfrm>
          </p:grpSpPr>
          <p:sp>
            <p:nvSpPr>
              <p:cNvPr id="73" name="Shape 73"/>
              <p:cNvSpPr/>
              <p:nvPr/>
            </p:nvSpPr>
            <p:spPr>
              <a:xfrm>
                <a:off x="0" y="606373"/>
                <a:ext cx="1099712" cy="454369"/>
              </a:xfrm>
              <a:custGeom>
                <a:avLst/>
                <a:gdLst/>
                <a:ahLst/>
                <a:cxnLst>
                  <a:cxn ang="0">
                    <a:pos x="wd2" y="hd2"/>
                  </a:cxn>
                  <a:cxn ang="5400000">
                    <a:pos x="wd2" y="hd2"/>
                  </a:cxn>
                  <a:cxn ang="10800000">
                    <a:pos x="wd2" y="hd2"/>
                  </a:cxn>
                  <a:cxn ang="16200000">
                    <a:pos x="wd2" y="hd2"/>
                  </a:cxn>
                </a:cxnLst>
                <a:rect l="0" t="0" r="r" b="b"/>
                <a:pathLst>
                  <a:path w="21600" h="21600" extrusionOk="0">
                    <a:moveTo>
                      <a:pt x="5265" y="112"/>
                    </a:moveTo>
                    <a:lnTo>
                      <a:pt x="17346" y="0"/>
                    </a:lnTo>
                    <a:lnTo>
                      <a:pt x="21600" y="12452"/>
                    </a:lnTo>
                    <a:lnTo>
                      <a:pt x="17348" y="21444"/>
                    </a:lnTo>
                    <a:lnTo>
                      <a:pt x="5517" y="21600"/>
                    </a:lnTo>
                    <a:lnTo>
                      <a:pt x="0" y="11696"/>
                    </a:lnTo>
                    <a:lnTo>
                      <a:pt x="5265" y="112"/>
                    </a:lnTo>
                    <a:close/>
                  </a:path>
                </a:pathLst>
              </a:custGeom>
              <a:solidFill>
                <a:srgbClr val="CCE7FF"/>
              </a:solidFill>
              <a:ln w="25400" cap="rnd">
                <a:solidFill>
                  <a:srgbClr val="7C7C7C"/>
                </a:solidFill>
                <a:custDash>
                  <a:ds d="100000" sp="200000"/>
                </a:custDash>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pic>
            <p:nvPicPr>
              <p:cNvPr id="74" name="image71.png"/>
              <p:cNvPicPr/>
              <p:nvPr/>
            </p:nvPicPr>
            <p:blipFill>
              <a:blip r:embed="rId2">
                <a:extLst/>
              </a:blip>
              <a:stretch>
                <a:fillRect/>
              </a:stretch>
            </p:blipFill>
            <p:spPr>
              <a:xfrm>
                <a:off x="351765" y="0"/>
                <a:ext cx="437030" cy="1266860"/>
              </a:xfrm>
              <a:prstGeom prst="rect">
                <a:avLst/>
              </a:prstGeom>
              <a:ln w="12700" cap="flat">
                <a:noFill/>
                <a:miter lim="400000"/>
              </a:ln>
              <a:effectLst/>
            </p:spPr>
          </p:pic>
        </p:grpSp>
        <p:grpSp>
          <p:nvGrpSpPr>
            <p:cNvPr id="6" name="Group 78"/>
            <p:cNvGrpSpPr/>
            <p:nvPr/>
          </p:nvGrpSpPr>
          <p:grpSpPr>
            <a:xfrm>
              <a:off x="6212819" y="2024658"/>
              <a:ext cx="773236" cy="890762"/>
              <a:chOff x="0" y="0"/>
              <a:chExt cx="1099711" cy="1266859"/>
            </a:xfrm>
          </p:grpSpPr>
          <p:sp>
            <p:nvSpPr>
              <p:cNvPr id="76" name="Shape 76"/>
              <p:cNvSpPr/>
              <p:nvPr/>
            </p:nvSpPr>
            <p:spPr>
              <a:xfrm>
                <a:off x="0" y="606373"/>
                <a:ext cx="1099712" cy="454369"/>
              </a:xfrm>
              <a:custGeom>
                <a:avLst/>
                <a:gdLst/>
                <a:ahLst/>
                <a:cxnLst>
                  <a:cxn ang="0">
                    <a:pos x="wd2" y="hd2"/>
                  </a:cxn>
                  <a:cxn ang="5400000">
                    <a:pos x="wd2" y="hd2"/>
                  </a:cxn>
                  <a:cxn ang="10800000">
                    <a:pos x="wd2" y="hd2"/>
                  </a:cxn>
                  <a:cxn ang="16200000">
                    <a:pos x="wd2" y="hd2"/>
                  </a:cxn>
                </a:cxnLst>
                <a:rect l="0" t="0" r="r" b="b"/>
                <a:pathLst>
                  <a:path w="21600" h="21600" extrusionOk="0">
                    <a:moveTo>
                      <a:pt x="5265" y="112"/>
                    </a:moveTo>
                    <a:lnTo>
                      <a:pt x="17346" y="0"/>
                    </a:lnTo>
                    <a:lnTo>
                      <a:pt x="21600" y="12452"/>
                    </a:lnTo>
                    <a:lnTo>
                      <a:pt x="17348" y="21444"/>
                    </a:lnTo>
                    <a:lnTo>
                      <a:pt x="5517" y="21600"/>
                    </a:lnTo>
                    <a:lnTo>
                      <a:pt x="0" y="11696"/>
                    </a:lnTo>
                    <a:lnTo>
                      <a:pt x="5265" y="112"/>
                    </a:lnTo>
                    <a:close/>
                  </a:path>
                </a:pathLst>
              </a:custGeom>
              <a:solidFill>
                <a:srgbClr val="CCE7FF"/>
              </a:solidFill>
              <a:ln w="25400" cap="rnd">
                <a:solidFill>
                  <a:srgbClr val="7C7C7C"/>
                </a:solidFill>
                <a:custDash>
                  <a:ds d="100000" sp="200000"/>
                </a:custDash>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pic>
            <p:nvPicPr>
              <p:cNvPr id="77" name="image71.png"/>
              <p:cNvPicPr/>
              <p:nvPr/>
            </p:nvPicPr>
            <p:blipFill>
              <a:blip r:embed="rId2">
                <a:extLst/>
              </a:blip>
              <a:stretch>
                <a:fillRect/>
              </a:stretch>
            </p:blipFill>
            <p:spPr>
              <a:xfrm>
                <a:off x="351765" y="0"/>
                <a:ext cx="437030" cy="1266860"/>
              </a:xfrm>
              <a:prstGeom prst="rect">
                <a:avLst/>
              </a:prstGeom>
              <a:ln w="12700" cap="flat">
                <a:noFill/>
                <a:miter lim="400000"/>
              </a:ln>
              <a:effectLst/>
            </p:spPr>
          </p:pic>
        </p:grpSp>
      </p:grpSp>
      <p:sp>
        <p:nvSpPr>
          <p:cNvPr id="89" name="Shape 89"/>
          <p:cNvSpPr/>
          <p:nvPr/>
        </p:nvSpPr>
        <p:spPr>
          <a:xfrm>
            <a:off x="4071930" y="1604982"/>
            <a:ext cx="1421913" cy="500063"/>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2000">
                <a:solidFill>
                  <a:srgbClr val="0221B7"/>
                </a:solidFill>
              </a:defRPr>
            </a:lvl1pPr>
          </a:lstStyle>
          <a:p>
            <a:pPr lvl="0">
              <a:defRPr sz="1800">
                <a:solidFill>
                  <a:srgbClr val="000000"/>
                </a:solidFill>
              </a:defRPr>
            </a:pPr>
            <a:r>
              <a:rPr sz="1400"/>
              <a:t>Average EIRP is Lower</a:t>
            </a:r>
          </a:p>
        </p:txBody>
      </p:sp>
      <p:sp>
        <p:nvSpPr>
          <p:cNvPr id="90" name="Shape 90"/>
          <p:cNvSpPr/>
          <p:nvPr/>
        </p:nvSpPr>
        <p:spPr>
          <a:xfrm>
            <a:off x="6858016" y="1524615"/>
            <a:ext cx="2357454" cy="810795"/>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1800">
                <a:solidFill>
                  <a:srgbClr val="0221B7"/>
                </a:solidFill>
              </a:defRPr>
            </a:lvl1pPr>
          </a:lstStyle>
          <a:p>
            <a:pPr lvl="0">
              <a:defRPr>
                <a:solidFill>
                  <a:srgbClr val="000000"/>
                </a:solidFill>
              </a:defRPr>
            </a:pPr>
            <a:r>
              <a:rPr sz="1600">
                <a:solidFill>
                  <a:srgbClr val="0221B7"/>
                </a:solidFill>
              </a:rPr>
              <a:t>Average Distance of Subscriber from Site may be relatively smaller</a:t>
            </a:r>
          </a:p>
        </p:txBody>
      </p:sp>
      <p:pic>
        <p:nvPicPr>
          <p:cNvPr id="91" name="image71.png"/>
          <p:cNvPicPr/>
          <p:nvPr/>
        </p:nvPicPr>
        <p:blipFill>
          <a:blip r:embed="rId2">
            <a:extLst/>
          </a:blip>
          <a:stretch>
            <a:fillRect/>
          </a:stretch>
        </p:blipFill>
        <p:spPr>
          <a:xfrm>
            <a:off x="5118779" y="3221964"/>
            <a:ext cx="307287" cy="890762"/>
          </a:xfrm>
          <a:prstGeom prst="rect">
            <a:avLst/>
          </a:prstGeom>
          <a:ln w="12700">
            <a:miter lim="400000"/>
          </a:ln>
        </p:spPr>
      </p:pic>
      <p:grpSp>
        <p:nvGrpSpPr>
          <p:cNvPr id="78" name="Group 77"/>
          <p:cNvGrpSpPr/>
          <p:nvPr/>
        </p:nvGrpSpPr>
        <p:grpSpPr>
          <a:xfrm>
            <a:off x="3643306" y="3250542"/>
            <a:ext cx="3488180" cy="1487922"/>
            <a:chOff x="3906532" y="3250542"/>
            <a:chExt cx="3488180" cy="1487922"/>
          </a:xfrm>
        </p:grpSpPr>
        <p:grpSp>
          <p:nvGrpSpPr>
            <p:cNvPr id="7" name="Group 84"/>
            <p:cNvGrpSpPr/>
            <p:nvPr/>
          </p:nvGrpSpPr>
          <p:grpSpPr>
            <a:xfrm>
              <a:off x="4659382" y="3706803"/>
              <a:ext cx="2690699" cy="679589"/>
              <a:chOff x="0" y="0"/>
              <a:chExt cx="3826770" cy="966524"/>
            </a:xfrm>
          </p:grpSpPr>
          <p:sp>
            <p:nvSpPr>
              <p:cNvPr id="79" name="Shape 79"/>
              <p:cNvSpPr/>
              <p:nvPr/>
            </p:nvSpPr>
            <p:spPr>
              <a:xfrm>
                <a:off x="-1" y="0"/>
                <a:ext cx="3826772" cy="9665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709" y="21600"/>
                    </a:lnTo>
                    <a:lnTo>
                      <a:pt x="21600" y="0"/>
                    </a:lnTo>
                    <a:lnTo>
                      <a:pt x="10273" y="0"/>
                    </a:lnTo>
                    <a:lnTo>
                      <a:pt x="0" y="21600"/>
                    </a:lnTo>
                    <a:close/>
                  </a:path>
                </a:pathLst>
              </a:custGeom>
              <a:solidFill>
                <a:srgbClr val="FFA02F">
                  <a:alpha val="59999"/>
                </a:srgbClr>
              </a:solidFill>
              <a:ln w="9525" cap="flat">
                <a:solidFill>
                  <a:srgbClr val="000000"/>
                </a:solidFill>
                <a:prstDash val="solid"/>
                <a:round/>
                <a:tailEnd type="triangle" w="med" len="med"/>
              </a:ln>
              <a:effectLst/>
            </p:spPr>
            <p:txBody>
              <a:bodyPr wrap="square" lIns="45718" tIns="45718" rIns="45718" bIns="45718" numCol="1" anchor="t">
                <a:noAutofit/>
              </a:bodyPr>
              <a:lstStyle/>
              <a:p>
                <a:pPr defTabSz="642915">
                  <a:defRPr sz="2400">
                    <a:latin typeface="Times New Roman"/>
                    <a:ea typeface="Times New Roman"/>
                    <a:cs typeface="Times New Roman"/>
                    <a:sym typeface="Times New Roman"/>
                  </a:defRPr>
                </a:pPr>
                <a:endParaRPr/>
              </a:p>
            </p:txBody>
          </p:sp>
          <p:sp>
            <p:nvSpPr>
              <p:cNvPr id="80" name="Shape 80"/>
              <p:cNvSpPr/>
              <p:nvPr/>
            </p:nvSpPr>
            <p:spPr>
              <a:xfrm flipH="1">
                <a:off x="1183579" y="1637"/>
                <a:ext cx="1337569" cy="962430"/>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sp>
            <p:nvSpPr>
              <p:cNvPr id="81" name="Shape 81"/>
              <p:cNvSpPr/>
              <p:nvPr/>
            </p:nvSpPr>
            <p:spPr>
              <a:xfrm>
                <a:off x="1328557" y="267022"/>
                <a:ext cx="2395009" cy="1"/>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sp>
            <p:nvSpPr>
              <p:cNvPr id="82" name="Shape 82"/>
              <p:cNvSpPr/>
              <p:nvPr/>
            </p:nvSpPr>
            <p:spPr>
              <a:xfrm>
                <a:off x="671650" y="610220"/>
                <a:ext cx="2945435" cy="1"/>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sp>
            <p:nvSpPr>
              <p:cNvPr id="83" name="Shape 83"/>
              <p:cNvSpPr/>
              <p:nvPr/>
            </p:nvSpPr>
            <p:spPr>
              <a:xfrm flipH="1">
                <a:off x="2345043" y="-1"/>
                <a:ext cx="827278" cy="966526"/>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grpSp>
        <p:grpSp>
          <p:nvGrpSpPr>
            <p:cNvPr id="8" name="Group 88"/>
            <p:cNvGrpSpPr/>
            <p:nvPr/>
          </p:nvGrpSpPr>
          <p:grpSpPr>
            <a:xfrm>
              <a:off x="4609949" y="3396735"/>
              <a:ext cx="2784763" cy="541218"/>
              <a:chOff x="-1" y="-1"/>
              <a:chExt cx="3960550" cy="769731"/>
            </a:xfrm>
          </p:grpSpPr>
          <p:sp>
            <p:nvSpPr>
              <p:cNvPr id="85" name="Shape 85"/>
              <p:cNvSpPr/>
              <p:nvPr/>
            </p:nvSpPr>
            <p:spPr>
              <a:xfrm>
                <a:off x="-1" y="-1"/>
                <a:ext cx="3960550" cy="769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922" y="21600"/>
                    </a:lnTo>
                    <a:lnTo>
                      <a:pt x="21600" y="0"/>
                    </a:lnTo>
                    <a:lnTo>
                      <a:pt x="10273" y="0"/>
                    </a:lnTo>
                    <a:lnTo>
                      <a:pt x="0" y="21600"/>
                    </a:lnTo>
                    <a:close/>
                  </a:path>
                </a:pathLst>
              </a:custGeom>
              <a:solidFill>
                <a:srgbClr val="D71F85">
                  <a:alpha val="59999"/>
                </a:srgbClr>
              </a:solidFill>
              <a:ln w="9525" cap="flat">
                <a:solidFill>
                  <a:srgbClr val="000000"/>
                </a:solidFill>
                <a:prstDash val="solid"/>
                <a:round/>
                <a:tailEnd type="triangle" w="med" len="med"/>
              </a:ln>
              <a:effectLst/>
            </p:spPr>
            <p:txBody>
              <a:bodyPr wrap="square" lIns="45718" tIns="45718" rIns="45718" bIns="45718" numCol="1" anchor="t">
                <a:noAutofit/>
              </a:bodyPr>
              <a:lstStyle/>
              <a:p>
                <a:pPr defTabSz="642915">
                  <a:defRPr sz="2400">
                    <a:latin typeface="Times New Roman"/>
                    <a:ea typeface="Times New Roman"/>
                    <a:cs typeface="Times New Roman"/>
                    <a:sym typeface="Times New Roman"/>
                  </a:defRPr>
                </a:pPr>
                <a:endParaRPr/>
              </a:p>
            </p:txBody>
          </p:sp>
          <p:sp>
            <p:nvSpPr>
              <p:cNvPr id="86" name="Shape 86"/>
              <p:cNvSpPr/>
              <p:nvPr/>
            </p:nvSpPr>
            <p:spPr>
              <a:xfrm flipH="1">
                <a:off x="1814120" y="1694"/>
                <a:ext cx="1115601" cy="767189"/>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sp>
            <p:nvSpPr>
              <p:cNvPr id="87" name="Shape 87"/>
              <p:cNvSpPr/>
              <p:nvPr/>
            </p:nvSpPr>
            <p:spPr>
              <a:xfrm>
                <a:off x="1037609" y="346718"/>
                <a:ext cx="2768656" cy="1"/>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grpSp>
        <p:sp>
          <p:nvSpPr>
            <p:cNvPr id="92" name="Shape 92"/>
            <p:cNvSpPr/>
            <p:nvPr/>
          </p:nvSpPr>
          <p:spPr>
            <a:xfrm>
              <a:off x="4177520" y="3250542"/>
              <a:ext cx="1049944" cy="28575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2000">
                  <a:solidFill>
                    <a:srgbClr val="0221B7"/>
                  </a:solidFill>
                </a:defRPr>
              </a:lvl1pPr>
            </a:lstStyle>
            <a:p>
              <a:pPr lvl="0">
                <a:defRPr sz="1800">
                  <a:solidFill>
                    <a:srgbClr val="000000"/>
                  </a:solidFill>
                </a:defRPr>
              </a:pPr>
              <a:r>
                <a:rPr sz="1400"/>
                <a:t>Macro-Sites</a:t>
              </a:r>
            </a:p>
          </p:txBody>
        </p:sp>
        <p:pic>
          <p:nvPicPr>
            <p:cNvPr id="93" name="Screen Shot 2015-10-08 at 2.30.25 am.png"/>
            <p:cNvPicPr/>
            <p:nvPr/>
          </p:nvPicPr>
          <p:blipFill>
            <a:blip r:embed="rId3" cstate="print">
              <a:extLst/>
            </a:blip>
            <a:srcRect/>
            <a:stretch>
              <a:fillRect/>
            </a:stretch>
          </p:blipFill>
          <p:spPr>
            <a:xfrm>
              <a:off x="3906532" y="4197247"/>
              <a:ext cx="619714" cy="541217"/>
            </a:xfrm>
            <a:prstGeom prst="rect">
              <a:avLst/>
            </a:prstGeom>
            <a:ln w="12700">
              <a:miter lim="400000"/>
            </a:ln>
          </p:spPr>
        </p:pic>
        <p:sp>
          <p:nvSpPr>
            <p:cNvPr id="94" name="Shape 94"/>
            <p:cNvSpPr/>
            <p:nvPr/>
          </p:nvSpPr>
          <p:spPr>
            <a:xfrm>
              <a:off x="3922012" y="3975365"/>
              <a:ext cx="1049944" cy="28575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2000">
                  <a:solidFill>
                    <a:srgbClr val="0221B7"/>
                  </a:solidFill>
                </a:defRPr>
              </a:lvl1pPr>
            </a:lstStyle>
            <a:p>
              <a:pPr lvl="0">
                <a:defRPr sz="1800">
                  <a:solidFill>
                    <a:srgbClr val="000000"/>
                  </a:solidFill>
                </a:defRPr>
              </a:pPr>
              <a:r>
                <a:rPr sz="1400"/>
                <a:t>Micro-Sites</a:t>
              </a:r>
            </a:p>
          </p:txBody>
        </p:sp>
      </p:grpSp>
      <p:grpSp>
        <p:nvGrpSpPr>
          <p:cNvPr id="9" name="Group 101"/>
          <p:cNvGrpSpPr/>
          <p:nvPr/>
        </p:nvGrpSpPr>
        <p:grpSpPr>
          <a:xfrm>
            <a:off x="4978113" y="3972365"/>
            <a:ext cx="382834" cy="398365"/>
            <a:chOff x="0" y="0"/>
            <a:chExt cx="544474" cy="566561"/>
          </a:xfrm>
        </p:grpSpPr>
        <p:sp>
          <p:nvSpPr>
            <p:cNvPr id="95" name="Shape 95"/>
            <p:cNvSpPr/>
            <p:nvPr/>
          </p:nvSpPr>
          <p:spPr>
            <a:xfrm>
              <a:off x="180935" y="221666"/>
              <a:ext cx="184074" cy="344896"/>
            </a:xfrm>
            <a:custGeom>
              <a:avLst/>
              <a:gdLst/>
              <a:ahLst/>
              <a:cxnLst>
                <a:cxn ang="0">
                  <a:pos x="wd2" y="hd2"/>
                </a:cxn>
                <a:cxn ang="5400000">
                  <a:pos x="wd2" y="hd2"/>
                </a:cxn>
                <a:cxn ang="10800000">
                  <a:pos x="wd2" y="hd2"/>
                </a:cxn>
                <a:cxn ang="16200000">
                  <a:pos x="wd2" y="hd2"/>
                </a:cxn>
              </a:cxnLst>
              <a:rect l="0" t="0" r="r" b="b"/>
              <a:pathLst>
                <a:path w="21600" h="21542" extrusionOk="0">
                  <a:moveTo>
                    <a:pt x="0" y="20973"/>
                  </a:moveTo>
                  <a:lnTo>
                    <a:pt x="6559" y="1666"/>
                  </a:lnTo>
                  <a:cubicBezTo>
                    <a:pt x="7420" y="605"/>
                    <a:pt x="9431" y="-58"/>
                    <a:pt x="11599" y="4"/>
                  </a:cubicBezTo>
                  <a:cubicBezTo>
                    <a:pt x="14319" y="82"/>
                    <a:pt x="16492" y="1239"/>
                    <a:pt x="16638" y="2687"/>
                  </a:cubicBezTo>
                  <a:lnTo>
                    <a:pt x="21600" y="21542"/>
                  </a:lnTo>
                  <a:lnTo>
                    <a:pt x="84" y="21525"/>
                  </a:lnTo>
                </a:path>
              </a:pathLst>
            </a:custGeom>
            <a:noFill/>
            <a:ln w="25400" cap="flat">
              <a:solidFill>
                <a:srgbClr val="E46A18"/>
              </a:solidFill>
              <a:prstDash val="solid"/>
              <a:bevel/>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sp>
          <p:nvSpPr>
            <p:cNvPr id="96" name="Shape 96"/>
            <p:cNvSpPr/>
            <p:nvPr/>
          </p:nvSpPr>
          <p:spPr>
            <a:xfrm flipV="1">
              <a:off x="285711" y="42083"/>
              <a:ext cx="1" cy="172788"/>
            </a:xfrm>
            <a:prstGeom prst="line">
              <a:avLst/>
            </a:prstGeom>
            <a:noFill/>
            <a:ln w="38100" cap="flat">
              <a:solidFill>
                <a:srgbClr val="E46A18"/>
              </a:solidFill>
              <a:prstDash val="solid"/>
              <a:bevel/>
            </a:ln>
            <a:effectLst/>
          </p:spPr>
          <p:txBody>
            <a:bodyPr wrap="square" lIns="45718" tIns="45718" rIns="45718" bIns="45718" numCol="1" anchor="t">
              <a:noAutofit/>
            </a:bodyPr>
            <a:lstStyle/>
            <a:p>
              <a:pPr defTabSz="321457">
                <a:defRPr sz="1200">
                  <a:latin typeface="Helvetica"/>
                  <a:ea typeface="Helvetica"/>
                  <a:cs typeface="Helvetica"/>
                  <a:sym typeface="Helvetica"/>
                </a:defRPr>
              </a:pPr>
              <a:endParaRPr/>
            </a:p>
          </p:txBody>
        </p:sp>
        <p:sp>
          <p:nvSpPr>
            <p:cNvPr id="132" name="Shape 132"/>
            <p:cNvSpPr/>
            <p:nvPr/>
          </p:nvSpPr>
          <p:spPr>
            <a:xfrm>
              <a:off x="101600" y="0"/>
              <a:ext cx="99975" cy="230783"/>
            </a:xfrm>
            <a:custGeom>
              <a:avLst/>
              <a:gdLst/>
              <a:ahLst/>
              <a:cxnLst>
                <a:cxn ang="0">
                  <a:pos x="wd2" y="hd2"/>
                </a:cxn>
                <a:cxn ang="5400000">
                  <a:pos x="wd2" y="hd2"/>
                </a:cxn>
                <a:cxn ang="10800000">
                  <a:pos x="wd2" y="hd2"/>
                </a:cxn>
                <a:cxn ang="16200000">
                  <a:pos x="wd2" y="hd2"/>
                </a:cxn>
              </a:cxnLst>
              <a:rect l="0" t="0" r="r" b="b"/>
              <a:pathLst>
                <a:path w="16211" h="21600" extrusionOk="0">
                  <a:moveTo>
                    <a:pt x="14578" y="21600"/>
                  </a:moveTo>
                  <a:cubicBezTo>
                    <a:pt x="-5389" y="16129"/>
                    <a:pt x="-4845" y="8929"/>
                    <a:pt x="16211" y="0"/>
                  </a:cubicBezTo>
                </a:path>
              </a:pathLst>
            </a:custGeom>
            <a:noFill/>
            <a:ln w="25400" cap="flat">
              <a:solidFill>
                <a:srgbClr val="E46A18"/>
              </a:solidFill>
              <a:prstDash val="solid"/>
              <a:bevel/>
            </a:ln>
            <a:effectLst/>
          </p:spPr>
          <p:txBody>
            <a:bodyPr/>
            <a:lstStyle/>
            <a:p>
              <a:pPr lvl="0"/>
              <a:endParaRPr/>
            </a:p>
          </p:txBody>
        </p:sp>
        <p:sp>
          <p:nvSpPr>
            <p:cNvPr id="133" name="Shape 133"/>
            <p:cNvSpPr/>
            <p:nvPr/>
          </p:nvSpPr>
          <p:spPr>
            <a:xfrm>
              <a:off x="0" y="0"/>
              <a:ext cx="99975" cy="230783"/>
            </a:xfrm>
            <a:custGeom>
              <a:avLst/>
              <a:gdLst/>
              <a:ahLst/>
              <a:cxnLst>
                <a:cxn ang="0">
                  <a:pos x="wd2" y="hd2"/>
                </a:cxn>
                <a:cxn ang="5400000">
                  <a:pos x="wd2" y="hd2"/>
                </a:cxn>
                <a:cxn ang="10800000">
                  <a:pos x="wd2" y="hd2"/>
                </a:cxn>
                <a:cxn ang="16200000">
                  <a:pos x="wd2" y="hd2"/>
                </a:cxn>
              </a:cxnLst>
              <a:rect l="0" t="0" r="r" b="b"/>
              <a:pathLst>
                <a:path w="16211" h="21600" extrusionOk="0">
                  <a:moveTo>
                    <a:pt x="14578" y="21600"/>
                  </a:moveTo>
                  <a:cubicBezTo>
                    <a:pt x="-5389" y="16129"/>
                    <a:pt x="-4845" y="8929"/>
                    <a:pt x="16211" y="0"/>
                  </a:cubicBezTo>
                </a:path>
              </a:pathLst>
            </a:custGeom>
            <a:noFill/>
            <a:ln w="25400" cap="flat">
              <a:solidFill>
                <a:srgbClr val="E46A18"/>
              </a:solidFill>
              <a:prstDash val="solid"/>
              <a:bevel/>
            </a:ln>
            <a:effectLst/>
          </p:spPr>
          <p:txBody>
            <a:bodyPr/>
            <a:lstStyle/>
            <a:p>
              <a:pPr lvl="0"/>
              <a:endParaRPr/>
            </a:p>
          </p:txBody>
        </p:sp>
        <p:sp>
          <p:nvSpPr>
            <p:cNvPr id="134" name="Shape 134"/>
            <p:cNvSpPr/>
            <p:nvPr/>
          </p:nvSpPr>
          <p:spPr>
            <a:xfrm>
              <a:off x="342900" y="0"/>
              <a:ext cx="99975" cy="230783"/>
            </a:xfrm>
            <a:custGeom>
              <a:avLst/>
              <a:gdLst/>
              <a:ahLst/>
              <a:cxnLst>
                <a:cxn ang="0">
                  <a:pos x="wd2" y="hd2"/>
                </a:cxn>
                <a:cxn ang="5400000">
                  <a:pos x="wd2" y="hd2"/>
                </a:cxn>
                <a:cxn ang="10800000">
                  <a:pos x="wd2" y="hd2"/>
                </a:cxn>
                <a:cxn ang="16200000">
                  <a:pos x="wd2" y="hd2"/>
                </a:cxn>
              </a:cxnLst>
              <a:rect l="0" t="0" r="r" b="b"/>
              <a:pathLst>
                <a:path w="16211" h="21600" extrusionOk="0">
                  <a:moveTo>
                    <a:pt x="1633" y="21600"/>
                  </a:moveTo>
                  <a:cubicBezTo>
                    <a:pt x="21600" y="16129"/>
                    <a:pt x="21056" y="8929"/>
                    <a:pt x="0" y="0"/>
                  </a:cubicBezTo>
                </a:path>
              </a:pathLst>
            </a:custGeom>
            <a:noFill/>
            <a:ln w="25400" cap="flat">
              <a:solidFill>
                <a:srgbClr val="E46A18"/>
              </a:solidFill>
              <a:prstDash val="solid"/>
              <a:bevel/>
            </a:ln>
            <a:effectLst/>
          </p:spPr>
          <p:txBody>
            <a:bodyPr/>
            <a:lstStyle/>
            <a:p>
              <a:pPr lvl="0"/>
              <a:endParaRPr/>
            </a:p>
          </p:txBody>
        </p:sp>
        <p:sp>
          <p:nvSpPr>
            <p:cNvPr id="135" name="Shape 135"/>
            <p:cNvSpPr/>
            <p:nvPr/>
          </p:nvSpPr>
          <p:spPr>
            <a:xfrm>
              <a:off x="444500" y="12699"/>
              <a:ext cx="99975" cy="230784"/>
            </a:xfrm>
            <a:custGeom>
              <a:avLst/>
              <a:gdLst/>
              <a:ahLst/>
              <a:cxnLst>
                <a:cxn ang="0">
                  <a:pos x="wd2" y="hd2"/>
                </a:cxn>
                <a:cxn ang="5400000">
                  <a:pos x="wd2" y="hd2"/>
                </a:cxn>
                <a:cxn ang="10800000">
                  <a:pos x="wd2" y="hd2"/>
                </a:cxn>
                <a:cxn ang="16200000">
                  <a:pos x="wd2" y="hd2"/>
                </a:cxn>
              </a:cxnLst>
              <a:rect l="0" t="0" r="r" b="b"/>
              <a:pathLst>
                <a:path w="16211" h="21600" extrusionOk="0">
                  <a:moveTo>
                    <a:pt x="1633" y="21600"/>
                  </a:moveTo>
                  <a:cubicBezTo>
                    <a:pt x="21600" y="16129"/>
                    <a:pt x="21056" y="8929"/>
                    <a:pt x="0" y="0"/>
                  </a:cubicBezTo>
                </a:path>
              </a:pathLst>
            </a:custGeom>
            <a:noFill/>
            <a:ln w="25400" cap="flat">
              <a:solidFill>
                <a:srgbClr val="E46A18"/>
              </a:solidFill>
              <a:prstDash val="solid"/>
              <a:bevel/>
            </a:ln>
            <a:effectLst/>
          </p:spPr>
          <p:txBody>
            <a:bodyPr/>
            <a:lstStyle/>
            <a:p>
              <a:pPr lvl="0"/>
              <a:endParaRPr/>
            </a:p>
          </p:txBody>
        </p:sp>
      </p:grpSp>
      <p:sp>
        <p:nvSpPr>
          <p:cNvPr id="102" name="Shape 102"/>
          <p:cNvSpPr/>
          <p:nvPr/>
        </p:nvSpPr>
        <p:spPr>
          <a:xfrm>
            <a:off x="7072363" y="3857628"/>
            <a:ext cx="2285983" cy="564574"/>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1800">
                <a:solidFill>
                  <a:srgbClr val="0221B7"/>
                </a:solidFill>
              </a:defRPr>
            </a:lvl1pPr>
          </a:lstStyle>
          <a:p>
            <a:pPr lvl="0">
              <a:defRPr>
                <a:solidFill>
                  <a:srgbClr val="000000"/>
                </a:solidFill>
              </a:defRPr>
            </a:pPr>
            <a:r>
              <a:rPr sz="1600">
                <a:solidFill>
                  <a:srgbClr val="0221B7"/>
                </a:solidFill>
              </a:rPr>
              <a:t>Femto-Cell, In-building Solutions, WLAN APs</a:t>
            </a:r>
          </a:p>
        </p:txBody>
      </p:sp>
      <p:sp>
        <p:nvSpPr>
          <p:cNvPr id="103" name="Shape 103"/>
          <p:cNvSpPr/>
          <p:nvPr/>
        </p:nvSpPr>
        <p:spPr>
          <a:xfrm>
            <a:off x="7215238" y="2857496"/>
            <a:ext cx="2143108" cy="810795"/>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1800">
                <a:solidFill>
                  <a:srgbClr val="0221B7"/>
                </a:solidFill>
              </a:defRPr>
            </a:lvl1pPr>
          </a:lstStyle>
          <a:p>
            <a:pPr lvl="0">
              <a:defRPr>
                <a:solidFill>
                  <a:srgbClr val="000000"/>
                </a:solidFill>
              </a:defRPr>
            </a:pPr>
            <a:r>
              <a:rPr sz="1600">
                <a:solidFill>
                  <a:srgbClr val="0221B7"/>
                </a:solidFill>
              </a:rPr>
              <a:t>Average EIRP of Out-door Micro may be Lower</a:t>
            </a:r>
          </a:p>
        </p:txBody>
      </p:sp>
      <p:grpSp>
        <p:nvGrpSpPr>
          <p:cNvPr id="10" name="Group 129"/>
          <p:cNvGrpSpPr/>
          <p:nvPr/>
        </p:nvGrpSpPr>
        <p:grpSpPr>
          <a:xfrm>
            <a:off x="4357686" y="5039758"/>
            <a:ext cx="2504195" cy="711028"/>
            <a:chOff x="0" y="-1"/>
            <a:chExt cx="2898775" cy="1011239"/>
          </a:xfrm>
        </p:grpSpPr>
        <p:sp>
          <p:nvSpPr>
            <p:cNvPr id="104" name="Shape 104"/>
            <p:cNvSpPr/>
            <p:nvPr/>
          </p:nvSpPr>
          <p:spPr>
            <a:xfrm>
              <a:off x="1485900" y="365125"/>
              <a:ext cx="1411288" cy="0"/>
            </a:xfrm>
            <a:prstGeom prst="line">
              <a:avLst/>
            </a:prstGeom>
            <a:noFill/>
            <a:ln w="9525" cap="flat">
              <a:solidFill>
                <a:srgbClr val="000000"/>
              </a:solidFill>
              <a:prstDash val="dash"/>
              <a:round/>
              <a:headEnd type="triangle" w="med" len="med"/>
              <a:tailEnd type="triangle" w="med" len="med"/>
            </a:ln>
            <a:effectLst/>
          </p:spPr>
          <p:txBody>
            <a:bodyPr wrap="square" lIns="45719" tIns="45719" rIns="45719" bIns="45719" numCol="1" anchor="t">
              <a:noAutofit/>
            </a:bodyPr>
            <a:lstStyle/>
            <a:p>
              <a:pPr defTabSz="321457">
                <a:defRPr sz="1200">
                  <a:latin typeface="Helvetica"/>
                  <a:ea typeface="Helvetica"/>
                  <a:cs typeface="Helvetica"/>
                  <a:sym typeface="Helvetica"/>
                </a:defRPr>
              </a:pPr>
              <a:endParaRPr/>
            </a:p>
          </p:txBody>
        </p:sp>
        <p:sp>
          <p:nvSpPr>
            <p:cNvPr id="105" name="Shape 105"/>
            <p:cNvSpPr/>
            <p:nvPr/>
          </p:nvSpPr>
          <p:spPr>
            <a:xfrm>
              <a:off x="1585912" y="423861"/>
              <a:ext cx="1211264" cy="3282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914400">
                <a:defRPr sz="1300" b="1">
                  <a:latin typeface="Arial"/>
                  <a:ea typeface="Arial"/>
                  <a:cs typeface="Arial"/>
                  <a:sym typeface="Arial"/>
                </a:defRPr>
              </a:lvl1pPr>
            </a:lstStyle>
            <a:p>
              <a:pPr lvl="0">
                <a:defRPr sz="1800" b="0"/>
              </a:pPr>
              <a:r>
                <a:rPr sz="900"/>
                <a:t>20 MHz</a:t>
              </a:r>
            </a:p>
          </p:txBody>
        </p:sp>
        <p:sp>
          <p:nvSpPr>
            <p:cNvPr id="106" name="Shape 106"/>
            <p:cNvSpPr/>
            <p:nvPr/>
          </p:nvSpPr>
          <p:spPr>
            <a:xfrm>
              <a:off x="433387" y="365125"/>
              <a:ext cx="352426" cy="0"/>
            </a:xfrm>
            <a:prstGeom prst="line">
              <a:avLst/>
            </a:prstGeom>
            <a:noFill/>
            <a:ln w="9525" cap="flat">
              <a:solidFill>
                <a:srgbClr val="000000"/>
              </a:solidFill>
              <a:prstDash val="dash"/>
              <a:round/>
              <a:headEnd type="triangle" w="med" len="med"/>
              <a:tailEnd type="triangle" w="med" len="med"/>
            </a:ln>
            <a:effectLst/>
          </p:spPr>
          <p:txBody>
            <a:bodyPr wrap="square" lIns="45719" tIns="45719" rIns="45719" bIns="45719" numCol="1" anchor="t">
              <a:noAutofit/>
            </a:bodyPr>
            <a:lstStyle/>
            <a:p>
              <a:pPr defTabSz="321457">
                <a:defRPr sz="1200">
                  <a:latin typeface="Helvetica"/>
                  <a:ea typeface="Helvetica"/>
                  <a:cs typeface="Helvetica"/>
                  <a:sym typeface="Helvetica"/>
                </a:defRPr>
              </a:pPr>
              <a:endParaRPr/>
            </a:p>
          </p:txBody>
        </p:sp>
        <p:sp>
          <p:nvSpPr>
            <p:cNvPr id="107" name="Shape 107"/>
            <p:cNvSpPr/>
            <p:nvPr/>
          </p:nvSpPr>
          <p:spPr>
            <a:xfrm>
              <a:off x="221609" y="423862"/>
              <a:ext cx="742309" cy="3282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914400">
                <a:defRPr sz="1300" b="1">
                  <a:latin typeface="Arial"/>
                  <a:ea typeface="Arial"/>
                  <a:cs typeface="Arial"/>
                  <a:sym typeface="Arial"/>
                </a:defRPr>
              </a:lvl1pPr>
            </a:lstStyle>
            <a:p>
              <a:pPr lvl="0">
                <a:defRPr sz="1800" b="0"/>
              </a:pPr>
              <a:r>
                <a:rPr sz="900"/>
                <a:t>1.4 MHz</a:t>
              </a:r>
            </a:p>
          </p:txBody>
        </p:sp>
        <p:sp>
          <p:nvSpPr>
            <p:cNvPr id="108" name="Shape 108"/>
            <p:cNvSpPr/>
            <p:nvPr/>
          </p:nvSpPr>
          <p:spPr>
            <a:xfrm>
              <a:off x="815975" y="161925"/>
              <a:ext cx="631825" cy="1"/>
            </a:xfrm>
            <a:prstGeom prst="line">
              <a:avLst/>
            </a:prstGeom>
            <a:noFill/>
            <a:ln w="9525" cap="flat">
              <a:solidFill>
                <a:srgbClr val="000000"/>
              </a:solidFill>
              <a:prstDash val="dash"/>
              <a:round/>
            </a:ln>
            <a:effectLst/>
          </p:spPr>
          <p:txBody>
            <a:bodyPr wrap="square" lIns="45719" tIns="45719" rIns="45719" bIns="45719" numCol="1" anchor="t">
              <a:noAutofit/>
            </a:bodyPr>
            <a:lstStyle/>
            <a:p>
              <a:pPr defTabSz="321457">
                <a:defRPr sz="1200">
                  <a:latin typeface="Helvetica"/>
                  <a:ea typeface="Helvetica"/>
                  <a:cs typeface="Helvetica"/>
                  <a:sym typeface="Helvetica"/>
                </a:defRPr>
              </a:pPr>
              <a:endParaRPr/>
            </a:p>
          </p:txBody>
        </p:sp>
        <p:sp>
          <p:nvSpPr>
            <p:cNvPr id="109" name="Shape 109"/>
            <p:cNvSpPr/>
            <p:nvPr/>
          </p:nvSpPr>
          <p:spPr>
            <a:xfrm>
              <a:off x="1611312" y="865187"/>
              <a:ext cx="122238" cy="61913"/>
            </a:xfrm>
            <a:prstGeom prst="rect">
              <a:avLst/>
            </a:pr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0" name="Shape 110"/>
            <p:cNvSpPr/>
            <p:nvPr/>
          </p:nvSpPr>
          <p:spPr>
            <a:xfrm>
              <a:off x="1733550" y="863600"/>
              <a:ext cx="244475" cy="60325"/>
            </a:xfrm>
            <a:prstGeom prst="rect">
              <a:avLst/>
            </a:prstGeom>
            <a:solidFill>
              <a:srgbClr val="3333CC"/>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1" name="Shape 111"/>
            <p:cNvSpPr/>
            <p:nvPr/>
          </p:nvSpPr>
          <p:spPr>
            <a:xfrm>
              <a:off x="1978025" y="865187"/>
              <a:ext cx="242888" cy="61913"/>
            </a:xfrm>
            <a:prstGeom prst="rect">
              <a:avLst/>
            </a:pr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2" name="Shape 112"/>
            <p:cNvSpPr/>
            <p:nvPr/>
          </p:nvSpPr>
          <p:spPr>
            <a:xfrm>
              <a:off x="2220912" y="863600"/>
              <a:ext cx="244476" cy="60325"/>
            </a:xfrm>
            <a:prstGeom prst="rect">
              <a:avLst/>
            </a:prstGeom>
            <a:solidFill>
              <a:srgbClr val="3333CC"/>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3" name="Shape 113"/>
            <p:cNvSpPr/>
            <p:nvPr/>
          </p:nvSpPr>
          <p:spPr>
            <a:xfrm>
              <a:off x="1733550" y="865187"/>
              <a:ext cx="244475" cy="61913"/>
            </a:xfrm>
            <a:prstGeom prst="rect">
              <a:avLst/>
            </a:prstGeom>
            <a:solidFill>
              <a:srgbClr val="3333CC"/>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4" name="Shape 114"/>
            <p:cNvSpPr/>
            <p:nvPr/>
          </p:nvSpPr>
          <p:spPr>
            <a:xfrm>
              <a:off x="2220912" y="865187"/>
              <a:ext cx="244476" cy="61913"/>
            </a:xfrm>
            <a:prstGeom prst="rect">
              <a:avLst/>
            </a:prstGeom>
            <a:solidFill>
              <a:srgbClr val="3333CC"/>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5" name="Shape 115"/>
            <p:cNvSpPr/>
            <p:nvPr/>
          </p:nvSpPr>
          <p:spPr>
            <a:xfrm>
              <a:off x="1978025" y="865187"/>
              <a:ext cx="242888" cy="61913"/>
            </a:xfrm>
            <a:prstGeom prst="rect">
              <a:avLst/>
            </a:pr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6" name="Shape 116"/>
            <p:cNvSpPr/>
            <p:nvPr/>
          </p:nvSpPr>
          <p:spPr>
            <a:xfrm>
              <a:off x="1611312" y="865187"/>
              <a:ext cx="122238" cy="61913"/>
            </a:xfrm>
            <a:prstGeom prst="rect">
              <a:avLst/>
            </a:pr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7" name="Shape 117"/>
            <p:cNvSpPr/>
            <p:nvPr/>
          </p:nvSpPr>
          <p:spPr>
            <a:xfrm>
              <a:off x="2465387" y="865187"/>
              <a:ext cx="244476" cy="61913"/>
            </a:xfrm>
            <a:prstGeom prst="rect">
              <a:avLst/>
            </a:pr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8" name="Shape 118"/>
            <p:cNvSpPr/>
            <p:nvPr/>
          </p:nvSpPr>
          <p:spPr>
            <a:xfrm>
              <a:off x="2465387" y="865187"/>
              <a:ext cx="244476" cy="61913"/>
            </a:xfrm>
            <a:prstGeom prst="rect">
              <a:avLst/>
            </a:pr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19" name="Shape 119"/>
            <p:cNvSpPr/>
            <p:nvPr/>
          </p:nvSpPr>
          <p:spPr>
            <a:xfrm>
              <a:off x="2709862" y="863600"/>
              <a:ext cx="122238" cy="60325"/>
            </a:xfrm>
            <a:prstGeom prst="rect">
              <a:avLst/>
            </a:prstGeom>
            <a:solidFill>
              <a:srgbClr val="3333CC"/>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20" name="Shape 120"/>
            <p:cNvSpPr/>
            <p:nvPr/>
          </p:nvSpPr>
          <p:spPr>
            <a:xfrm>
              <a:off x="2709862" y="865187"/>
              <a:ext cx="122238" cy="61913"/>
            </a:xfrm>
            <a:prstGeom prst="rect">
              <a:avLst/>
            </a:prstGeom>
            <a:solidFill>
              <a:srgbClr val="3333CC"/>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21" name="Shape 121"/>
            <p:cNvSpPr/>
            <p:nvPr/>
          </p:nvSpPr>
          <p:spPr>
            <a:xfrm>
              <a:off x="0" y="782637"/>
              <a:ext cx="1208088" cy="61913"/>
            </a:xfrm>
            <a:prstGeom prst="rect">
              <a:avLst/>
            </a:pr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22" name="Shape 122"/>
            <p:cNvSpPr/>
            <p:nvPr/>
          </p:nvSpPr>
          <p:spPr>
            <a:xfrm>
              <a:off x="0" y="949325"/>
              <a:ext cx="1208088" cy="61913"/>
            </a:xfrm>
            <a:prstGeom prst="rect">
              <a:avLst/>
            </a:prstGeom>
            <a:solidFill>
              <a:srgbClr val="3333CC"/>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23" name="Shape 123"/>
            <p:cNvSpPr/>
            <p:nvPr/>
          </p:nvSpPr>
          <p:spPr>
            <a:xfrm>
              <a:off x="444500" y="266700"/>
              <a:ext cx="371475" cy="0"/>
            </a:xfrm>
            <a:prstGeom prst="line">
              <a:avLst/>
            </a:prstGeom>
            <a:noFill/>
            <a:ln w="9525" cap="flat">
              <a:solidFill>
                <a:srgbClr val="808080"/>
              </a:solidFill>
              <a:prstDash val="solid"/>
              <a:round/>
            </a:ln>
            <a:effectLst/>
          </p:spPr>
          <p:txBody>
            <a:bodyPr wrap="square" lIns="45719" tIns="45719" rIns="45719" bIns="45719" numCol="1" anchor="t">
              <a:noAutofit/>
            </a:bodyPr>
            <a:lstStyle/>
            <a:p>
              <a:pPr defTabSz="321457">
                <a:defRPr sz="1200">
                  <a:latin typeface="Helvetica"/>
                  <a:ea typeface="Helvetica"/>
                  <a:cs typeface="Helvetica"/>
                  <a:sym typeface="Helvetica"/>
                </a:defRPr>
              </a:pPr>
              <a:endParaRPr/>
            </a:p>
          </p:txBody>
        </p:sp>
        <p:sp>
          <p:nvSpPr>
            <p:cNvPr id="124" name="Shape 124"/>
            <p:cNvSpPr/>
            <p:nvPr/>
          </p:nvSpPr>
          <p:spPr>
            <a:xfrm rot="16200000">
              <a:off x="497681" y="793"/>
              <a:ext cx="266701" cy="2651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16765" y="0"/>
                    <a:pt x="21600" y="4835"/>
                    <a:pt x="21600" y="10800"/>
                  </a:cubicBezTo>
                  <a:lnTo>
                    <a:pt x="21600" y="10800"/>
                  </a:lnTo>
                  <a:cubicBezTo>
                    <a:pt x="21600" y="16765"/>
                    <a:pt x="16765" y="21600"/>
                    <a:pt x="10800" y="21600"/>
                  </a:cubicBezTo>
                  <a:lnTo>
                    <a:pt x="0" y="21600"/>
                  </a:lnTo>
                  <a:lnTo>
                    <a:pt x="0" y="0"/>
                  </a:lnTo>
                  <a:close/>
                </a:path>
              </a:pathLst>
            </a:custGeom>
            <a:solidFill>
              <a:srgbClr val="CCCCFF"/>
            </a:solidFill>
            <a:ln w="9525" cap="flat">
              <a:solidFill>
                <a:srgbClr val="000000"/>
              </a:solidFill>
              <a:prstDash val="solid"/>
              <a:round/>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25" name="Shape 125"/>
            <p:cNvSpPr/>
            <p:nvPr/>
          </p:nvSpPr>
          <p:spPr>
            <a:xfrm rot="16200000">
              <a:off x="497681" y="793"/>
              <a:ext cx="266701" cy="2651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16765" y="0"/>
                    <a:pt x="21600" y="4835"/>
                    <a:pt x="21600" y="10800"/>
                  </a:cubicBezTo>
                  <a:lnTo>
                    <a:pt x="21600" y="10800"/>
                  </a:lnTo>
                  <a:cubicBezTo>
                    <a:pt x="21600" y="16765"/>
                    <a:pt x="16765" y="21600"/>
                    <a:pt x="10800" y="21600"/>
                  </a:cubicBezTo>
                  <a:lnTo>
                    <a:pt x="0" y="21600"/>
                  </a:lnTo>
                  <a:lnTo>
                    <a:pt x="0" y="0"/>
                  </a:lnTo>
                  <a:close/>
                </a:path>
              </a:pathLst>
            </a:cu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26" name="Shape 126"/>
            <p:cNvSpPr/>
            <p:nvPr/>
          </p:nvSpPr>
          <p:spPr>
            <a:xfrm>
              <a:off x="1482725" y="266700"/>
              <a:ext cx="1416050" cy="0"/>
            </a:xfrm>
            <a:prstGeom prst="line">
              <a:avLst/>
            </a:prstGeom>
            <a:noFill/>
            <a:ln w="9525" cap="flat">
              <a:solidFill>
                <a:srgbClr val="808080"/>
              </a:solidFill>
              <a:prstDash val="solid"/>
              <a:round/>
            </a:ln>
            <a:effectLst/>
          </p:spPr>
          <p:txBody>
            <a:bodyPr wrap="square" lIns="45719" tIns="45719" rIns="45719" bIns="45719" numCol="1" anchor="t">
              <a:noAutofit/>
            </a:bodyPr>
            <a:lstStyle/>
            <a:p>
              <a:pPr defTabSz="321457">
                <a:defRPr sz="1200">
                  <a:latin typeface="Helvetica"/>
                  <a:ea typeface="Helvetica"/>
                  <a:cs typeface="Helvetica"/>
                  <a:sym typeface="Helvetica"/>
                </a:defRPr>
              </a:pPr>
              <a:endParaRPr/>
            </a:p>
          </p:txBody>
        </p:sp>
        <p:sp>
          <p:nvSpPr>
            <p:cNvPr id="127" name="Shape 127"/>
            <p:cNvSpPr/>
            <p:nvPr/>
          </p:nvSpPr>
          <p:spPr>
            <a:xfrm rot="16200000">
              <a:off x="2058193" y="-521494"/>
              <a:ext cx="266701" cy="13096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16765" y="0"/>
                    <a:pt x="21600" y="4835"/>
                    <a:pt x="21600" y="10800"/>
                  </a:cubicBezTo>
                  <a:lnTo>
                    <a:pt x="21600" y="10800"/>
                  </a:lnTo>
                  <a:cubicBezTo>
                    <a:pt x="21600" y="16765"/>
                    <a:pt x="16765" y="21600"/>
                    <a:pt x="10800" y="21600"/>
                  </a:cubicBezTo>
                  <a:lnTo>
                    <a:pt x="0" y="21600"/>
                  </a:lnTo>
                  <a:lnTo>
                    <a:pt x="0" y="0"/>
                  </a:lnTo>
                  <a:close/>
                </a:path>
              </a:pathLst>
            </a:custGeom>
            <a:solidFill>
              <a:srgbClr val="CCCCFF"/>
            </a:solidFill>
            <a:ln w="9525" cap="flat">
              <a:solidFill>
                <a:srgbClr val="000000"/>
              </a:solidFill>
              <a:prstDash val="solid"/>
              <a:round/>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sp>
          <p:nvSpPr>
            <p:cNvPr id="128" name="Shape 128"/>
            <p:cNvSpPr/>
            <p:nvPr/>
          </p:nvSpPr>
          <p:spPr>
            <a:xfrm rot="16200000">
              <a:off x="2058193" y="-521494"/>
              <a:ext cx="266701" cy="13096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16765" y="0"/>
                    <a:pt x="21600" y="4835"/>
                    <a:pt x="21600" y="10800"/>
                  </a:cubicBezTo>
                  <a:lnTo>
                    <a:pt x="21600" y="10800"/>
                  </a:lnTo>
                  <a:cubicBezTo>
                    <a:pt x="21600" y="16765"/>
                    <a:pt x="16765" y="21600"/>
                    <a:pt x="10800" y="21600"/>
                  </a:cubicBezTo>
                  <a:lnTo>
                    <a:pt x="0" y="21600"/>
                  </a:lnTo>
                  <a:lnTo>
                    <a:pt x="0" y="0"/>
                  </a:lnTo>
                  <a:close/>
                </a:path>
              </a:pathLst>
            </a:custGeom>
            <a:solidFill>
              <a:srgbClr val="CCCCFF"/>
            </a:solidFill>
            <a:ln w="12700" cap="flat">
              <a:noFill/>
              <a:miter lim="400000"/>
            </a:ln>
            <a:effectLst/>
          </p:spPr>
          <p:txBody>
            <a:bodyPr wrap="square" lIns="45719" tIns="45719" rIns="45719" bIns="45719" numCol="1" anchor="ctr">
              <a:noAutofit/>
            </a:bodyPr>
            <a:lstStyle/>
            <a:p>
              <a:pPr defTabSz="642915">
                <a:lnSpc>
                  <a:spcPct val="90000"/>
                </a:lnSpc>
                <a:defRPr sz="1800">
                  <a:latin typeface="Arial"/>
                  <a:ea typeface="Arial"/>
                  <a:cs typeface="Arial"/>
                  <a:sym typeface="Arial"/>
                </a:defRPr>
              </a:pPr>
              <a:endParaRPr/>
            </a:p>
          </p:txBody>
        </p:sp>
      </p:grpSp>
      <p:sp>
        <p:nvSpPr>
          <p:cNvPr id="130" name="Shape 130"/>
          <p:cNvSpPr/>
          <p:nvPr/>
        </p:nvSpPr>
        <p:spPr>
          <a:xfrm>
            <a:off x="7072330" y="4857760"/>
            <a:ext cx="2071670" cy="1057017"/>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1800">
                <a:solidFill>
                  <a:srgbClr val="0221B7"/>
                </a:solidFill>
              </a:defRPr>
            </a:lvl1pPr>
          </a:lstStyle>
          <a:p>
            <a:pPr lvl="0">
              <a:defRPr>
                <a:solidFill>
                  <a:srgbClr val="000000"/>
                </a:solidFill>
              </a:defRPr>
            </a:pPr>
            <a:r>
              <a:rPr sz="1600">
                <a:solidFill>
                  <a:srgbClr val="0221B7"/>
                </a:solidFill>
              </a:rPr>
              <a:t>WCDMA with 5MHz, LTE upto 20 MHz, LTE-Advanced much larger carrier sizes</a:t>
            </a:r>
          </a:p>
        </p:txBody>
      </p:sp>
      <p:sp>
        <p:nvSpPr>
          <p:cNvPr id="131" name="Shape 131"/>
          <p:cNvSpPr/>
          <p:nvPr/>
        </p:nvSpPr>
        <p:spPr>
          <a:xfrm>
            <a:off x="3786182" y="5996391"/>
            <a:ext cx="4273789" cy="349131"/>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1800">
                <a:solidFill>
                  <a:srgbClr val="0221B7"/>
                </a:solidFill>
              </a:defRPr>
            </a:lvl1pPr>
          </a:lstStyle>
          <a:p>
            <a:pPr lvl="0">
              <a:defRPr>
                <a:solidFill>
                  <a:srgbClr val="000000"/>
                </a:solidFill>
              </a:defRPr>
            </a:pPr>
            <a:r>
              <a:rPr dirty="0" smtClean="0">
                <a:solidFill>
                  <a:srgbClr val="0221B7"/>
                </a:solidFill>
              </a:rPr>
              <a:t> </a:t>
            </a:r>
            <a:r>
              <a:rPr dirty="0">
                <a:solidFill>
                  <a:srgbClr val="0221B7"/>
                </a:solidFill>
              </a:rPr>
              <a:t>EIRP/MHz may remain of similar order</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noAutofit/>
          </a:bodyPr>
          <a:lstStyle>
            <a:lvl1pPr defTabSz="490727">
              <a:defRPr sz="6719"/>
            </a:lvl1pPr>
          </a:lstStyle>
          <a:p>
            <a:pPr lvl="0" algn="l" defTabSz="914400">
              <a:defRPr sz="1800"/>
            </a:pPr>
            <a:r>
              <a:rPr lang="e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Projections of Number of Tower Sites in India</a:t>
            </a:r>
          </a:p>
        </p:txBody>
      </p:sp>
      <p:pic>
        <p:nvPicPr>
          <p:cNvPr id="138" name="Screen Shot 2015-10-07 at 9.13.40 pm.png"/>
          <p:cNvPicPr/>
          <p:nvPr/>
        </p:nvPicPr>
        <p:blipFill>
          <a:blip r:embed="rId2">
            <a:extLst/>
          </a:blip>
          <a:stretch>
            <a:fillRect/>
          </a:stretch>
        </p:blipFill>
        <p:spPr>
          <a:xfrm>
            <a:off x="428596" y="2369705"/>
            <a:ext cx="8143931" cy="3586939"/>
          </a:xfrm>
          <a:prstGeom prst="rect">
            <a:avLst/>
          </a:prstGeom>
          <a:ln w="12700">
            <a:miter lim="400000"/>
          </a:ln>
        </p:spPr>
      </p:pic>
      <p:sp>
        <p:nvSpPr>
          <p:cNvPr id="139" name="Shape 139"/>
          <p:cNvSpPr/>
          <p:nvPr/>
        </p:nvSpPr>
        <p:spPr>
          <a:xfrm>
            <a:off x="785786" y="1928802"/>
            <a:ext cx="1714512" cy="44146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1800"/>
            </a:lvl1pPr>
          </a:lstStyle>
          <a:p>
            <a:pPr lvl="0"/>
            <a:r>
              <a:rPr sz="2400"/>
              <a:t>In Thousands</a:t>
            </a:r>
          </a:p>
        </p:txBody>
      </p:sp>
      <p:sp>
        <p:nvSpPr>
          <p:cNvPr id="140" name="Shape 140"/>
          <p:cNvSpPr/>
          <p:nvPr/>
        </p:nvSpPr>
        <p:spPr>
          <a:xfrm>
            <a:off x="571472" y="6072206"/>
            <a:ext cx="6943052"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1800"/>
            </a:lvl1pPr>
          </a:lstStyle>
          <a:p>
            <a:pPr lvl="0"/>
            <a:r>
              <a:rPr b="1"/>
              <a:t>Source: Deloitte Report- Indian Tower Industry-Future is Data-June 2015</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285720" y="312539"/>
            <a:ext cx="7804547" cy="1000647"/>
          </a:xfrm>
          <a:prstGeom prst="rect">
            <a:avLst/>
          </a:prstGeom>
        </p:spPr>
        <p:txBody>
          <a:bodyPr>
            <a:noAutofit/>
          </a:bodyPr>
          <a:lstStyle>
            <a:lvl1pPr defTabSz="315468">
              <a:defRPr sz="4320"/>
            </a:lvl1pPr>
          </a:lstStyle>
          <a:p>
            <a:pPr lvl="0" algn="l" defTabSz="914400">
              <a:defRPr sz="1800"/>
            </a:pPr>
            <a:r>
              <a:rPr lang="e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Radiation Levels by Multiple Base Station Sites and Antennas</a:t>
            </a:r>
          </a:p>
        </p:txBody>
      </p:sp>
      <p:sp>
        <p:nvSpPr>
          <p:cNvPr id="180" name="Shape 180"/>
          <p:cNvSpPr>
            <a:spLocks noGrp="1"/>
          </p:cNvSpPr>
          <p:nvPr>
            <p:ph type="body" idx="1"/>
          </p:nvPr>
        </p:nvSpPr>
        <p:spPr>
          <a:xfrm>
            <a:off x="557686" y="1360015"/>
            <a:ext cx="7804548" cy="3098291"/>
          </a:xfrm>
          <a:prstGeom prst="rect">
            <a:avLst/>
          </a:prstGeom>
        </p:spPr>
        <p:txBody>
          <a:bodyPr>
            <a:normAutofit/>
          </a:bodyPr>
          <a:lstStyle/>
          <a:p>
            <a:pPr marL="0" indent="0" algn="just" defTabSz="221806">
              <a:spcBef>
                <a:spcPts val="1547"/>
              </a:spcBef>
              <a:buNone/>
              <a:defRPr sz="1800"/>
            </a:pPr>
            <a:r>
              <a:rPr sz="1400" dirty="0"/>
              <a:t>The Radio Frequency Radiation (RFR) exposure from both mobile phones and mobile towers may have possible thermal/non-thermal effects.</a:t>
            </a:r>
          </a:p>
          <a:p>
            <a:pPr marL="0" indent="0" defTabSz="221806">
              <a:spcBef>
                <a:spcPts val="1547"/>
              </a:spcBef>
              <a:buNone/>
              <a:defRPr sz="1800"/>
            </a:pPr>
            <a:r>
              <a:rPr sz="1400" dirty="0"/>
              <a:t>Radiation level by a Mobile Base Station Sites</a:t>
            </a:r>
          </a:p>
          <a:p>
            <a:pPr marL="337530" lvl="1" indent="-168765" defTabSz="221806">
              <a:spcBef>
                <a:spcPts val="844"/>
              </a:spcBef>
              <a:defRPr sz="1800"/>
            </a:pPr>
            <a:r>
              <a:rPr sz="1400" dirty="0"/>
              <a:t>Every site radiates electro-magnetic power, one of the factor for level of radiation depends upon EIRP of site</a:t>
            </a:r>
          </a:p>
          <a:p>
            <a:pPr marL="337530" lvl="1" indent="-168765" defTabSz="221806">
              <a:spcBef>
                <a:spcPts val="844"/>
              </a:spcBef>
              <a:defRPr sz="1800"/>
            </a:pPr>
            <a:r>
              <a:rPr sz="1400" dirty="0"/>
              <a:t>More number of Sites may lead to more power intensity in the nearby area, if power of sites remains same</a:t>
            </a:r>
          </a:p>
          <a:p>
            <a:pPr marL="337530" lvl="1" indent="-168765" defTabSz="221806">
              <a:spcBef>
                <a:spcPts val="844"/>
              </a:spcBef>
              <a:defRPr sz="1800"/>
            </a:pPr>
            <a:r>
              <a:rPr sz="1400" dirty="0"/>
              <a:t>More number of antennas, may lead to more power density, if power of each antenna is same or higher than previous case and type of antenna is same.</a:t>
            </a:r>
          </a:p>
          <a:p>
            <a:pPr marL="337530" lvl="1" indent="-168765" defTabSz="221806">
              <a:spcBef>
                <a:spcPts val="844"/>
              </a:spcBef>
              <a:defRPr sz="1800"/>
            </a:pPr>
            <a:r>
              <a:rPr sz="1400" dirty="0"/>
              <a:t>The power level varies with the distance from the nearby towers </a:t>
            </a:r>
            <a:r>
              <a:rPr lang="en-IN" sz="1400" dirty="0" smtClean="0"/>
              <a:t>, </a:t>
            </a:r>
            <a:r>
              <a:rPr sz="1400" dirty="0" smtClean="0"/>
              <a:t>it </a:t>
            </a:r>
            <a:r>
              <a:rPr sz="1400" dirty="0"/>
              <a:t>reduces with distance. </a:t>
            </a:r>
          </a:p>
        </p:txBody>
      </p:sp>
      <p:pic>
        <p:nvPicPr>
          <p:cNvPr id="181" name="Screen Shot 2015-10-07 at 9.15.15 pm.png"/>
          <p:cNvPicPr/>
          <p:nvPr/>
        </p:nvPicPr>
        <p:blipFill>
          <a:blip r:embed="rId2" cstate="print">
            <a:extLst/>
          </a:blip>
          <a:stretch>
            <a:fillRect/>
          </a:stretch>
        </p:blipFill>
        <p:spPr>
          <a:xfrm>
            <a:off x="857224" y="4505135"/>
            <a:ext cx="4714908" cy="2074788"/>
          </a:xfrm>
          <a:prstGeom prst="rect">
            <a:avLst/>
          </a:prstGeom>
          <a:ln w="12700">
            <a:miter lim="400000"/>
          </a:ln>
        </p:spPr>
      </p:pic>
      <p:pic>
        <p:nvPicPr>
          <p:cNvPr id="182" name="Screen Shot 2015-10-07 at 9.06.01 pm.png"/>
          <p:cNvPicPr/>
          <p:nvPr/>
        </p:nvPicPr>
        <p:blipFill>
          <a:blip r:embed="rId3">
            <a:extLst/>
          </a:blip>
          <a:stretch>
            <a:fillRect/>
          </a:stretch>
        </p:blipFill>
        <p:spPr>
          <a:xfrm>
            <a:off x="5786446" y="4497484"/>
            <a:ext cx="2214578" cy="2074788"/>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E67DA60C76A54EADB29B096CB65BE3" ma:contentTypeVersion="1" ma:contentTypeDescription="Create a new document." ma:contentTypeScope="" ma:versionID="780d449f7202861cfead20317662c31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1B601AC-12FD-463E-9923-0A956214B1AA}"/>
</file>

<file path=customXml/itemProps2.xml><?xml version="1.0" encoding="utf-8"?>
<ds:datastoreItem xmlns:ds="http://schemas.openxmlformats.org/officeDocument/2006/customXml" ds:itemID="{EFF8CE36-83E8-4F7C-B332-3F143A8E5363}"/>
</file>

<file path=customXml/itemProps3.xml><?xml version="1.0" encoding="utf-8"?>
<ds:datastoreItem xmlns:ds="http://schemas.openxmlformats.org/officeDocument/2006/customXml" ds:itemID="{71461A0D-9F8D-47C8-AB77-707F2E6AB844}"/>
</file>

<file path=docProps/app.xml><?xml version="1.0" encoding="utf-8"?>
<Properties xmlns="http://schemas.openxmlformats.org/officeDocument/2006/extended-properties" xmlns:vt="http://schemas.openxmlformats.org/officeDocument/2006/docPropsVTypes">
  <Template/>
  <TotalTime>1257</TotalTime>
  <Words>1413</Words>
  <Application>Microsoft Office PowerPoint</Application>
  <PresentationFormat>On-screen Show (4:3)</PresentationFormat>
  <Paragraphs>116</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Custom Design</vt:lpstr>
      <vt:lpstr>Electromagnetic Field Radiations : Issues and Challenges  Government of India Initiatives</vt:lpstr>
      <vt:lpstr>Outline</vt:lpstr>
      <vt:lpstr>Types of EMF Radiation</vt:lpstr>
      <vt:lpstr>Common Sources of EMF Radiation</vt:lpstr>
      <vt:lpstr>Issues and Challenges: Public Expectations and Apprehensions</vt:lpstr>
      <vt:lpstr>Phenomenal Growth of Mobile Communications</vt:lpstr>
      <vt:lpstr>Network Capacity Creation</vt:lpstr>
      <vt:lpstr>Projections of Number of Tower Sites in India</vt:lpstr>
      <vt:lpstr>Radiation Levels by Multiple Base Station Sites and Antennas</vt:lpstr>
      <vt:lpstr>EMF Radiation norms in India</vt:lpstr>
      <vt:lpstr>Revised EMF Radiation Norms</vt:lpstr>
      <vt:lpstr>PowerPoint Presentation</vt:lpstr>
      <vt:lpstr>SAR level for Mobile Handsets</vt:lpstr>
      <vt:lpstr>PowerPoint Presentation</vt:lpstr>
      <vt:lpstr>PowerPoint Presentation</vt:lpstr>
      <vt:lpstr>Initiatives by the Government</vt:lpstr>
      <vt:lpstr>Precautionary Guidelines in  INDIA for mobile phone users</vt:lpstr>
      <vt:lpstr>Other Guidelines by DoT to ensure compliance to EMF Radiation norms </vt:lpstr>
      <vt:lpstr>PowerPoint Presentation</vt:lpstr>
      <vt:lpstr>Summary/ Conclusions</vt:lpstr>
      <vt:lpstr>Thanks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106</cp:revision>
  <cp:lastPrinted>2015-10-25T12:16:07Z</cp:lastPrinted>
  <dcterms:created xsi:type="dcterms:W3CDTF">2015-10-01T05:08:28Z</dcterms:created>
  <dcterms:modified xsi:type="dcterms:W3CDTF">2015-10-26T15:27:46Z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0x01010039E67DA60C76A54EADB29B096CB65BE3</vt:lpwstr>
  </property>
</Properties>
</file>