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35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6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58" r:id="rId2"/>
  </p:sldMasterIdLst>
  <p:notesMasterIdLst>
    <p:notesMasterId r:id="rId38"/>
  </p:notesMasterIdLst>
  <p:handoutMasterIdLst>
    <p:handoutMasterId r:id="rId39"/>
  </p:handoutMasterIdLst>
  <p:sldIdLst>
    <p:sldId id="556" r:id="rId3"/>
    <p:sldId id="415" r:id="rId4"/>
    <p:sldId id="516" r:id="rId5"/>
    <p:sldId id="481" r:id="rId6"/>
    <p:sldId id="515" r:id="rId7"/>
    <p:sldId id="518" r:id="rId8"/>
    <p:sldId id="482" r:id="rId9"/>
    <p:sldId id="522" r:id="rId10"/>
    <p:sldId id="521" r:id="rId11"/>
    <p:sldId id="446" r:id="rId12"/>
    <p:sldId id="544" r:id="rId13"/>
    <p:sldId id="545" r:id="rId14"/>
    <p:sldId id="547" r:id="rId15"/>
    <p:sldId id="546" r:id="rId16"/>
    <p:sldId id="453" r:id="rId17"/>
    <p:sldId id="548" r:id="rId18"/>
    <p:sldId id="550" r:id="rId19"/>
    <p:sldId id="552" r:id="rId20"/>
    <p:sldId id="553" r:id="rId21"/>
    <p:sldId id="554" r:id="rId22"/>
    <p:sldId id="555" r:id="rId23"/>
    <p:sldId id="499" r:id="rId24"/>
    <p:sldId id="441" r:id="rId25"/>
    <p:sldId id="557" r:id="rId26"/>
    <p:sldId id="558" r:id="rId27"/>
    <p:sldId id="559" r:id="rId28"/>
    <p:sldId id="560" r:id="rId29"/>
    <p:sldId id="534" r:id="rId30"/>
    <p:sldId id="523" r:id="rId31"/>
    <p:sldId id="561" r:id="rId32"/>
    <p:sldId id="536" r:id="rId33"/>
    <p:sldId id="535" r:id="rId34"/>
    <p:sldId id="540" r:id="rId35"/>
    <p:sldId id="539" r:id="rId36"/>
    <p:sldId id="537" r:id="rId37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B5BA2"/>
    <a:srgbClr val="FF3300"/>
    <a:srgbClr val="000066"/>
    <a:srgbClr val="0E438A"/>
    <a:srgbClr val="525152"/>
    <a:srgbClr val="0099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16" autoAdjust="0"/>
    <p:restoredTop sz="91209" autoAdjust="0"/>
  </p:normalViewPr>
  <p:slideViewPr>
    <p:cSldViewPr>
      <p:cViewPr>
        <p:scale>
          <a:sx n="110" d="100"/>
          <a:sy n="110" d="100"/>
        </p:scale>
        <p:origin x="-5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42" y="-9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79B27EAA-E3DE-45C4-B19D-26D4B7ABB787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23253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500" tIns="47750" rIns="95500" bIns="47750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30A5C144-570A-48C2-8CF9-1C8BADE0976E}" type="slidenum">
              <a:rPr lang="en-US" altLang="pl-PL"/>
              <a:pPr>
                <a:defRPr/>
              </a:pPr>
              <a:t>‹#›</a:t>
            </a:fld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981203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pl-PL" altLang="pl-PL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71F17-6F7A-4842-939D-9EDBD2CF843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D59BA5B0-4D99-4299-AE9B-993F8FE6D754}" type="slidenum">
              <a:rPr lang="en-US" altLang="pl-PL" sz="1300"/>
              <a:pPr algn="r"/>
              <a:t>10</a:t>
            </a:fld>
            <a:endParaRPr lang="en-US" altLang="pl-PL" sz="13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0CC3F5E6-510B-4E4F-8CF6-E5EE1EB315D9}" type="slidenum">
              <a:rPr lang="en-US" altLang="pl-PL" sz="1300"/>
              <a:pPr algn="r"/>
              <a:t>11</a:t>
            </a:fld>
            <a:endParaRPr lang="en-US" altLang="pl-PL" sz="13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C4B87CB8-357E-4C0C-BCE9-AD9824717010}" type="slidenum">
              <a:rPr lang="en-US" altLang="pl-PL" sz="1300"/>
              <a:pPr algn="r"/>
              <a:t>12</a:t>
            </a:fld>
            <a:endParaRPr lang="en-US" altLang="pl-PL" sz="13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38D1B914-0D08-4CF5-8D29-7C24F658EAB4}" type="slidenum">
              <a:rPr lang="en-US" altLang="pl-PL" sz="1300"/>
              <a:pPr algn="r"/>
              <a:t>13</a:t>
            </a:fld>
            <a:endParaRPr lang="en-US" altLang="pl-PL" sz="13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F3C8D4E2-B114-455C-8ADC-4F5B8060C94D}" type="slidenum">
              <a:rPr lang="en-US" altLang="pl-PL" sz="1300"/>
              <a:pPr algn="r"/>
              <a:t>14</a:t>
            </a:fld>
            <a:endParaRPr lang="en-US" altLang="pl-PL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5D4401AE-0F43-4E26-9E22-EB15396AF06B}" type="slidenum">
              <a:rPr lang="en-US" altLang="pl-PL" sz="1300"/>
              <a:pPr algn="r"/>
              <a:t>15</a:t>
            </a:fld>
            <a:endParaRPr lang="en-US" altLang="pl-PL" sz="13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E2F8342A-A49F-4434-B808-FC1033F93DFC}" type="slidenum">
              <a:rPr lang="en-US" altLang="pl-PL" sz="1300"/>
              <a:pPr algn="r"/>
              <a:t>16</a:t>
            </a:fld>
            <a:endParaRPr lang="en-US" altLang="pl-PL" sz="13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A4D194CB-D7A5-45D1-95C2-5C571A3C56A4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F58A5C87-BA78-4582-B7C0-E34C38454408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4C53D9F5-C2F5-4198-906D-53DFD1440B21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76288" indent="-2984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93800" indent="-238125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71638" indent="-239713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149475" indent="-239713" defTabSz="955675" eaLnBrk="0" hangingPunct="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6066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30638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5210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978275" indent="-239713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218C34A3-0707-4E70-88B1-5D681D7626A1}" type="slidenum">
              <a:rPr lang="en-US" altLang="pl-PL" sz="1300" smtClean="0"/>
              <a:pPr>
                <a:defRPr/>
              </a:pPr>
              <a:t>2</a:t>
            </a:fld>
            <a:endParaRPr lang="en-US" altLang="pl-PL" sz="130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19522592-9414-4830-B5A8-FB7A757CBDED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cs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1pPr>
            <a:lvl2pPr marL="742950" indent="-28575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2pPr>
            <a:lvl3pPr marL="11430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3pPr>
            <a:lvl4pPr marL="16002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4pPr>
            <a:lvl5pPr marL="2057400" indent="-228600"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anose="020B0604030504040204" pitchFamily="34" charset="0"/>
                <a:ea typeface="SimSun" panose="02010600030101010101" pitchFamily="2" charset="-122"/>
              </a:defRPr>
            </a:lvl9pPr>
          </a:lstStyle>
          <a:p>
            <a:pPr>
              <a:defRPr/>
            </a:pPr>
            <a:fld id="{11EEB3E5-55A7-4BD9-A75D-D491F8082797}" type="slidenum">
              <a:rPr lang="en-US" altLang="en-US" sz="1200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2415B278-01E1-428C-8437-E7D9599A2114}" type="slidenum">
              <a:rPr lang="en-US" altLang="pl-PL" sz="1300"/>
              <a:pPr algn="r"/>
              <a:t>22</a:t>
            </a:fld>
            <a:endParaRPr lang="en-US" altLang="pl-PL" sz="13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D7EF6C4E-8AE8-4CE6-B73F-200D5741838F}" type="slidenum">
              <a:rPr lang="en-US" altLang="pl-PL" sz="1300"/>
              <a:pPr algn="r"/>
              <a:t>23</a:t>
            </a:fld>
            <a:endParaRPr lang="en-US" altLang="pl-PL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6B5E7603-610A-4E9B-9CC4-EA27EB4EB8EE}" type="slidenum">
              <a:rPr lang="en-US" altLang="pl-PL" sz="1300"/>
              <a:pPr algn="r"/>
              <a:t>24</a:t>
            </a:fld>
            <a:endParaRPr lang="en-US" altLang="pl-PL" sz="13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325FA09A-A045-46F4-BC23-77E0849A729C}" type="slidenum">
              <a:rPr lang="en-US" altLang="pl-PL" sz="1300"/>
              <a:pPr algn="r"/>
              <a:t>25</a:t>
            </a:fld>
            <a:endParaRPr lang="en-US" altLang="pl-PL" sz="13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718E97AE-E260-42D7-9F1A-5C5F7D16836E}" type="slidenum">
              <a:rPr lang="en-US" altLang="pl-PL" sz="1300"/>
              <a:pPr algn="r"/>
              <a:t>26</a:t>
            </a:fld>
            <a:endParaRPr lang="en-US" altLang="pl-PL" sz="13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84AE856B-FB4C-420B-8ADD-D439C7EB5C97}" type="slidenum">
              <a:rPr lang="en-US" altLang="pl-PL" sz="1300"/>
              <a:pPr algn="r"/>
              <a:t>27</a:t>
            </a:fld>
            <a:endParaRPr lang="en-US" altLang="pl-PL" sz="13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4EDF3E38-E46F-4A58-94B6-AAC9FFABE59D}" type="slidenum">
              <a:rPr lang="en-US" altLang="pl-PL" sz="1300"/>
              <a:pPr algn="r"/>
              <a:t>28</a:t>
            </a:fld>
            <a:endParaRPr lang="en-US" altLang="pl-PL" sz="13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090AF065-1A75-4C82-8197-08D96F0E9D9D}" type="slidenum">
              <a:rPr lang="en-US" altLang="pl-PL" sz="1300"/>
              <a:pPr algn="r"/>
              <a:t>29</a:t>
            </a:fld>
            <a:endParaRPr lang="en-US" altLang="pl-PL" sz="13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73148AA5-05D1-45CB-8542-7CE37D3A2E37}" type="slidenum">
              <a:rPr lang="en-US" altLang="pl-PL" sz="1300"/>
              <a:pPr algn="r"/>
              <a:t>3</a:t>
            </a:fld>
            <a:endParaRPr lang="en-US" altLang="pl-PL" sz="13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939CF985-F16B-4133-AD65-C0B81E9D0886}" type="slidenum">
              <a:rPr lang="en-US" altLang="pl-PL" sz="1300"/>
              <a:pPr algn="r"/>
              <a:t>30</a:t>
            </a:fld>
            <a:endParaRPr lang="en-US" altLang="pl-PL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470E8D78-CFFB-4B5E-91D2-9E9EEB9AFDF8}" type="slidenum">
              <a:rPr lang="en-US" altLang="pl-PL" sz="1300"/>
              <a:pPr algn="r"/>
              <a:t>31</a:t>
            </a:fld>
            <a:endParaRPr lang="en-US" altLang="pl-PL" sz="13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7EC6F07C-8B3F-4CA5-ADAB-649F2913189F}" type="slidenum">
              <a:rPr lang="en-US" altLang="pl-PL" sz="1300"/>
              <a:pPr algn="r"/>
              <a:t>32</a:t>
            </a:fld>
            <a:endParaRPr lang="en-US" altLang="pl-PL" sz="13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FA991557-B5E6-494C-8775-8529BCB50410}" type="slidenum">
              <a:rPr lang="en-US" altLang="pl-PL" sz="1300"/>
              <a:pPr algn="r"/>
              <a:t>33</a:t>
            </a:fld>
            <a:endParaRPr lang="en-US" altLang="pl-PL" sz="13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2A778211-095A-4D5E-935E-7BB0BDDF6C40}" type="slidenum">
              <a:rPr lang="en-US" altLang="pl-PL" sz="1300"/>
              <a:pPr algn="r"/>
              <a:t>34</a:t>
            </a:fld>
            <a:endParaRPr lang="en-US" altLang="pl-PL" sz="13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AFFF4C2B-FE93-4A8D-9294-27DAE0E15F5B}" type="slidenum">
              <a:rPr lang="en-US" altLang="pl-PL" sz="1300"/>
              <a:pPr algn="r"/>
              <a:t>35</a:t>
            </a:fld>
            <a:endParaRPr lang="en-US" altLang="pl-PL" sz="13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EA122B16-80E9-4685-A298-B2A8C60E9425}" type="slidenum">
              <a:rPr lang="en-US" altLang="pl-PL" sz="1300"/>
              <a:pPr algn="r"/>
              <a:t>4</a:t>
            </a:fld>
            <a:endParaRPr lang="en-US" altLang="pl-PL" sz="13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003E26F0-40B0-4A19-85F6-2F8D461AD1D0}" type="slidenum">
              <a:rPr lang="en-US" altLang="pl-PL" sz="1300"/>
              <a:pPr algn="r"/>
              <a:t>5</a:t>
            </a:fld>
            <a:endParaRPr lang="en-US" altLang="pl-PL" sz="13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F833F8C9-E9E4-4A7B-9CE6-75E6AA2850FF}" type="slidenum">
              <a:rPr lang="en-US" altLang="pl-PL" sz="1300"/>
              <a:pPr algn="r"/>
              <a:t>6</a:t>
            </a:fld>
            <a:endParaRPr lang="en-US" altLang="pl-PL" sz="13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757FE7AE-D7E3-43AA-A03C-3D1E3D0E2842}" type="slidenum">
              <a:rPr lang="en-US" altLang="pl-PL" sz="1300"/>
              <a:pPr algn="r"/>
              <a:t>7</a:t>
            </a:fld>
            <a:endParaRPr lang="en-US" altLang="pl-PL" sz="13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E47F7F50-0E68-4020-AF0B-06AB42BAEF03}" type="slidenum">
              <a:rPr lang="en-US" altLang="pl-PL" sz="1300"/>
              <a:pPr algn="r"/>
              <a:t>8</a:t>
            </a:fld>
            <a:endParaRPr lang="en-US" altLang="pl-PL" sz="13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 txBox="1">
            <a:spLocks noGrp="1" noChangeArrowheads="1"/>
          </p:cNvSpPr>
          <p:nvPr/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00" tIns="47750" rIns="95500" bIns="47750" anchor="b"/>
          <a:lstStyle>
            <a:lvl1pPr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955675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r"/>
            <a:fld id="{32A4925B-1832-42DF-893C-496AE9AD7ACD}" type="slidenum">
              <a:rPr lang="en-US" altLang="pl-PL" sz="1300"/>
              <a:pPr algn="r"/>
              <a:t>9</a:t>
            </a:fld>
            <a:endParaRPr lang="en-US" altLang="pl-PL" sz="13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l-PL" altLang="pl-PL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  <a:cs typeface="+mn-cs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  <a:cs typeface="+mn-cs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200" b="1" smtClean="0">
                <a:solidFill>
                  <a:srgbClr val="0C4B84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200" b="1" smtClean="0">
                <a:solidFill>
                  <a:srgbClr val="0C4B84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pl-PL" sz="1000" smtClean="0">
                <a:solidFill>
                  <a:srgbClr val="000000"/>
                </a:solidFill>
                <a:cs typeface="+mn-cs"/>
              </a:rPr>
              <a:t> </a:t>
            </a:r>
            <a:endParaRPr lang="en-US" altLang="pl-PL" sz="2400" smtClean="0">
              <a:cs typeface="+mn-cs"/>
            </a:endParaRPr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hangingPunct="0">
              <a:defRPr/>
            </a:pPr>
            <a:endParaRPr lang="en-GB" altLang="pl-PL" smtClean="0">
              <a:cs typeface="+mn-cs"/>
            </a:endParaRPr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2271713" y="6334125"/>
            <a:ext cx="5832475" cy="2682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l-PL" altLang="pl-PL" sz="1800" kern="1200" dirty="0">
                <a:solidFill>
                  <a:srgbClr val="0E438A"/>
                </a:solidFill>
                <a:latin typeface="Zurich BlkEx BT"/>
                <a:ea typeface="宋体" pitchFamily="2" charset="-122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r>
              <a:rPr sz="1600" smtClean="0"/>
              <a:t>EMF in ITU, F. Lewicki, </a:t>
            </a:r>
            <a:r>
              <a:rPr sz="1600" err="1" smtClean="0"/>
              <a:t>Jakarta</a:t>
            </a:r>
            <a:r>
              <a:rPr sz="1600" smtClean="0"/>
              <a:t>, </a:t>
            </a:r>
            <a:r>
              <a:rPr sz="1600" err="1" smtClean="0"/>
              <a:t>Indonesia</a:t>
            </a:r>
            <a:r>
              <a:rPr sz="1600" smtClean="0"/>
              <a:t>, 27.10.2015</a:t>
            </a:r>
            <a:endParaRPr sz="1600"/>
          </a:p>
        </p:txBody>
      </p:sp>
      <p:pic>
        <p:nvPicPr>
          <p:cNvPr id="15" name="Picture 16" descr="orange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5373688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Author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Country</a:t>
            </a:r>
          </a:p>
          <a:p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274045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56C159DD-3088-4787-A07D-959E148A42D5}" type="datetime1">
              <a:rPr lang="pl-PL" altLang="pl-PL"/>
              <a:pPr>
                <a:defRPr/>
              </a:pPr>
              <a:t>2015-10-15</a:t>
            </a:fld>
            <a:endParaRPr lang="pl-PL" altLang="pl-PL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08850" y="6237288"/>
            <a:ext cx="1366838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95F50-8AA4-4115-A3F0-DB3A25AE3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9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6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653AE2-2F76-4F42-9804-669767246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4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oran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5300663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E3C081D-6B25-436A-8B71-75EF9FB3D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0" y="5205412"/>
            <a:ext cx="1695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4933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16A3D8E-73C9-40E6-B3C1-4DDD3CF08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124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A39E7A4-BB94-4DB8-8DD1-78ACA3CC6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4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80D53A-D665-44AA-9076-5F734D02B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3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AFB3C0-FD91-484D-ADD6-2AD96F8AB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00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A8A02B-CCBC-47D8-9270-DEA359A7F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94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9C7A0ED-1D40-4A83-82EB-9C96D23122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391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DC3FF17-113C-43B9-9089-E1592EFF4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76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A6A3FAE-4C49-4B56-9555-BDE8C7616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08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5590E2-1BB3-42B3-882C-EC4B649E2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9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06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699C0F0A-2401-4BDA-9917-3F9F8F38CF83}" type="datetime1">
              <a:rPr lang="pl-PL" altLang="pl-PL"/>
              <a:pPr>
                <a:defRPr/>
              </a:pPr>
              <a:t>2015-10-15</a:t>
            </a:fld>
            <a:r>
              <a:rPr lang="en-US" altLang="pl-PL"/>
              <a:t>Geneva, Switzerland, 1-2 September 2011</a:t>
            </a:r>
          </a:p>
        </p:txBody>
      </p:sp>
    </p:spTree>
    <p:extLst>
      <p:ext uri="{BB962C8B-B14F-4D97-AF65-F5344CB8AC3E}">
        <p14:creationId xmlns:p14="http://schemas.microsoft.com/office/powerpoint/2010/main" val="65801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441A518F-6AA6-402E-99FB-7291C74E2577}" type="datetime1">
              <a:rPr lang="pl-PL" altLang="pl-PL"/>
              <a:pPr>
                <a:defRPr/>
              </a:pPr>
              <a:t>2015-10-15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780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39E1E911-93E5-45D0-A279-AF03C2E9D7FC}" type="datetime1">
              <a:rPr lang="pl-PL" altLang="pl-PL"/>
              <a:pPr>
                <a:defRPr/>
              </a:pPr>
              <a:t>2015-10-15</a:t>
            </a:fld>
            <a:r>
              <a:rPr lang="en-US" altLang="pl-PL"/>
              <a:t>Geneva, Switzerland, 1-2 September 2011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08850" y="6237288"/>
            <a:ext cx="1366838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6DD9F-B4E3-42B8-8AE5-EA555D83D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4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 bwMode="auto">
          <a:xfrm>
            <a:off x="323850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839DDEBF-C6A7-48AB-900C-9B148F3DA951}" type="datetime1">
              <a:rPr lang="pl-PL" altLang="pl-PL"/>
              <a:pPr>
                <a:defRPr/>
              </a:pPr>
              <a:t>2015-10-15</a:t>
            </a:fld>
            <a:r>
              <a:rPr lang="en-US" altLang="pl-PL" dirty="0"/>
              <a:t>Geneva, Switzerland, 1-2 September 2011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308850" y="6237288"/>
            <a:ext cx="1366838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3FE52-6541-485E-9435-726EB9CF7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23850" y="6237288"/>
            <a:ext cx="4032250" cy="312737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1CAA0780-62AE-4DE6-9FAA-CCEBC12CA34E}" type="datetime1">
              <a:rPr lang="pl-PL" altLang="pl-PL"/>
              <a:pPr>
                <a:defRPr/>
              </a:pPr>
              <a:t>2015-10-15</a:t>
            </a:fld>
            <a:endParaRPr lang="pl-PL" altLang="pl-PL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08850" y="6237288"/>
            <a:ext cx="1366838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4AB30-9417-4708-9480-D54B60C79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5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Waterma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685800"/>
            <a:ext cx="64674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395288" y="6308725"/>
            <a:ext cx="4032250" cy="3127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Univers" pitchFamily="34" charset="0"/>
                <a:cs typeface="+mn-cs"/>
              </a:defRPr>
            </a:lvl1pPr>
          </a:lstStyle>
          <a:p>
            <a:pPr>
              <a:defRPr/>
            </a:pPr>
            <a:fld id="{B3DC1F38-7BFE-4E41-A486-248A94F7352D}" type="datetime1">
              <a:rPr lang="pl-PL" altLang="pl-PL"/>
              <a:pPr>
                <a:defRPr/>
              </a:pPr>
              <a:t>2015-10-15</a:t>
            </a:fld>
            <a:endParaRPr lang="pl-PL" altLang="pl-PL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08850" y="6237288"/>
            <a:ext cx="1366838" cy="431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7D4E8-85D7-466C-A754-5C334F17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2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1028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8" name="Rectangle 23"/>
          <p:cNvSpPr>
            <a:spLocks noChangeArrowheads="1"/>
          </p:cNvSpPr>
          <p:nvPr userDrawn="1"/>
        </p:nvSpPr>
        <p:spPr bwMode="auto">
          <a:xfrm>
            <a:off x="1763713" y="6348413"/>
            <a:ext cx="6121400" cy="3683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rgbClr val="646464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pl-PL" altLang="en-US" sz="1600" dirty="0" smtClean="0">
                <a:solidFill>
                  <a:srgbClr val="0E438A"/>
                </a:solidFill>
                <a:latin typeface="Zurich BlkEx BT"/>
              </a:rPr>
              <a:t>EMF in ITU, F. Lewicki, </a:t>
            </a:r>
            <a:r>
              <a:rPr lang="pl-PL" altLang="en-US" sz="1600" dirty="0" err="1" smtClean="0">
                <a:solidFill>
                  <a:srgbClr val="0E438A"/>
                </a:solidFill>
                <a:latin typeface="Zurich BlkEx BT"/>
              </a:rPr>
              <a:t>Jakarta</a:t>
            </a:r>
            <a:r>
              <a:rPr lang="pl-PL" altLang="en-US" sz="1600" dirty="0" smtClean="0">
                <a:solidFill>
                  <a:srgbClr val="0E438A"/>
                </a:solidFill>
                <a:latin typeface="Zurich BlkEx BT"/>
              </a:rPr>
              <a:t>, </a:t>
            </a:r>
            <a:r>
              <a:rPr lang="pl-PL" altLang="en-US" sz="1600" dirty="0" err="1" smtClean="0">
                <a:solidFill>
                  <a:srgbClr val="0E438A"/>
                </a:solidFill>
                <a:latin typeface="Zurich BlkEx BT"/>
              </a:rPr>
              <a:t>Indonesia</a:t>
            </a:r>
            <a:r>
              <a:rPr lang="pl-PL" altLang="en-US" sz="1600" dirty="0" smtClean="0">
                <a:solidFill>
                  <a:srgbClr val="0E438A"/>
                </a:solidFill>
                <a:latin typeface="Zurich BlkEx BT"/>
              </a:rPr>
              <a:t>, 27.10.2015</a:t>
            </a:r>
          </a:p>
        </p:txBody>
      </p:sp>
      <p:sp>
        <p:nvSpPr>
          <p:cNvPr id="9" name="Rectangle 27"/>
          <p:cNvSpPr txBox="1">
            <a:spLocks noChangeArrowheads="1"/>
          </p:cNvSpPr>
          <p:nvPr userDrawn="1"/>
        </p:nvSpPr>
        <p:spPr bwMode="auto">
          <a:xfrm>
            <a:off x="8745538" y="6445250"/>
            <a:ext cx="373062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sz="1000" kern="1200">
                <a:solidFill>
                  <a:srgbClr val="0E438A"/>
                </a:solidFill>
                <a:latin typeface="Zurich BT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0BD3CA05-7A77-4BD0-AACC-1D04AF45010B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3" r:id="rId2"/>
    <p:sldLayoutId id="2147484254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5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/>
        <a:buBlip>
          <a:blip r:embed="rId15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4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l-PL" smtClean="0"/>
              <a:t>Click to edit Master text styles</a:t>
            </a:r>
          </a:p>
          <a:p>
            <a:pPr lvl="1"/>
            <a:r>
              <a:rPr lang="en-US" altLang="pl-PL" smtClean="0"/>
              <a:t>Second level</a:t>
            </a:r>
          </a:p>
          <a:p>
            <a:pPr lvl="2"/>
            <a:r>
              <a:rPr lang="en-US" altLang="pl-PL" smtClean="0"/>
              <a:t>Third level</a:t>
            </a:r>
          </a:p>
          <a:p>
            <a:pPr lvl="3"/>
            <a:r>
              <a:rPr lang="en-US" altLang="pl-PL" smtClean="0"/>
              <a:t>Fourth level</a:t>
            </a:r>
          </a:p>
          <a:p>
            <a:pPr lvl="4"/>
            <a:r>
              <a:rPr lang="en-US" altLang="pl-PL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4F81BD">
                    <a:lumMod val="60000"/>
                    <a:lumOff val="40000"/>
                  </a:srgb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48D1B17-99C4-472A-86AE-E7CE9CB41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Calibri" pitchFamily="34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rgbClr val="558ED5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58ED5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558ED5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rgbClr val="558ED5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rgbClr val="558ED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://www.who.int/docstore/peh-emf/EMFStandards/who-0102/Worldmap5.ht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://www.itu.int/en/ITU-T/studygroups/2013-2016/05/Pages/default.aspx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jpeg"/><Relationship Id="rId5" Type="http://schemas.openxmlformats.org/officeDocument/2006/relationships/hyperlink" Target="http://www.itu.int/pub/D-STG-SG01.23-2014" TargetMode="Externa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ryderyk.lewicki@orange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rec/T-REC-K.70-201105-I!Amd2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itu.int/ITU-T/recommendations/index_sg.aspx?sg=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 txBox="1">
            <a:spLocks/>
          </p:cNvSpPr>
          <p:nvPr/>
        </p:nvSpPr>
        <p:spPr bwMode="auto">
          <a:xfrm>
            <a:off x="457200" y="28368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pl-PL" altLang="pl-PL" sz="54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22531" name="Title 1"/>
          <p:cNvSpPr txBox="1">
            <a:spLocks/>
          </p:cNvSpPr>
          <p:nvPr/>
        </p:nvSpPr>
        <p:spPr bwMode="auto">
          <a:xfrm>
            <a:off x="457200" y="4910138"/>
            <a:ext cx="822960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Aft>
                <a:spcPts val="800"/>
              </a:spcAft>
            </a:pPr>
            <a:endParaRPr lang="pl-PL" altLang="pl-PL" sz="2800" b="1">
              <a:solidFill>
                <a:srgbClr val="558ED5"/>
              </a:solidFill>
              <a:latin typeface="Calibri" pitchFamily="34" charset="0"/>
            </a:endParaRPr>
          </a:p>
        </p:txBody>
      </p:sp>
      <p:sp>
        <p:nvSpPr>
          <p:cNvPr id="22532" name="Title 3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828800"/>
          </a:xfrm>
        </p:spPr>
        <p:txBody>
          <a:bodyPr/>
          <a:lstStyle/>
          <a:p>
            <a:pPr eaLnBrk="1" hangingPunct="1"/>
            <a:r>
              <a:rPr lang="en-US" altLang="pl-PL" sz="2800" smtClean="0">
                <a:latin typeface="Calibri" pitchFamily="34" charset="0"/>
                <a:cs typeface="Calibri" pitchFamily="34" charset="0"/>
              </a:rPr>
              <a:t>ITU Regional Standardization Forum for Asia-Pacific </a:t>
            </a:r>
            <a:br>
              <a:rPr lang="en-US" altLang="pl-PL" sz="2800" smtClean="0">
                <a:latin typeface="Calibri" pitchFamily="34" charset="0"/>
                <a:cs typeface="Calibri" pitchFamily="34" charset="0"/>
              </a:rPr>
            </a:br>
            <a:r>
              <a:rPr lang="en-US" altLang="pl-PL" sz="2800" smtClean="0">
                <a:latin typeface="Calibri" pitchFamily="34" charset="0"/>
                <a:cs typeface="Calibri" pitchFamily="34" charset="0"/>
              </a:rPr>
              <a:t>(Jakarta, Indonesia, 27-28 October 2015)</a:t>
            </a:r>
            <a:endParaRPr lang="en-US" altLang="pl-PL" sz="2400" i="1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100"/>
            <a:ext cx="8229600" cy="3203575"/>
          </a:xfrm>
        </p:spPr>
        <p:txBody>
          <a:bodyPr rtlCol="0">
            <a:normAutofit fontScale="250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EMF STANDARDIZATION IN </a:t>
            </a: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ITU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z="1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Fryderyk </a:t>
            </a: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Lewicki</a:t>
            </a:r>
            <a:endParaRPr lang="en-US" sz="1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ITU-T SG5, </a:t>
            </a: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Vice-chair </a:t>
            </a:r>
            <a:r>
              <a:rPr lang="en-US" sz="1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WP2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Orange </a:t>
            </a:r>
            <a:r>
              <a:rPr lang="en-US" sz="12800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Polska</a:t>
            </a:r>
            <a:r>
              <a:rPr lang="en-US" sz="1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1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Poland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								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441325"/>
            <a:ext cx="91440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Multi</a:t>
            </a:r>
            <a:r>
              <a:rPr lang="pl-PL" altLang="pl-PL" b="1">
                <a:solidFill>
                  <a:schemeClr val="bg2"/>
                </a:solidFill>
              </a:rPr>
              <a:t> </a:t>
            </a:r>
            <a:r>
              <a:rPr lang="en-US" altLang="pl-PL" b="1">
                <a:solidFill>
                  <a:schemeClr val="bg2"/>
                </a:solidFill>
              </a:rPr>
              <a:t>sources environment</a:t>
            </a:r>
            <a:r>
              <a:rPr lang="pl-PL" altLang="pl-PL" b="1">
                <a:solidFill>
                  <a:schemeClr val="bg2"/>
                </a:solidFill>
              </a:rPr>
              <a:t> 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82109" y="1124744"/>
            <a:ext cx="4897437" cy="482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 dirty="0" smtClean="0">
                <a:solidFill>
                  <a:srgbClr val="000099"/>
                </a:solidFill>
              </a:rPr>
              <a:t>Many base stations are collocated at the same or neighboring towers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 dirty="0" smtClean="0">
                <a:solidFill>
                  <a:srgbClr val="000099"/>
                </a:solidFill>
              </a:rPr>
              <a:t>Other radiating systems: broadcasting, radiocommunication, point-to-point fixed systems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 dirty="0" smtClean="0">
                <a:solidFill>
                  <a:srgbClr val="000099"/>
                </a:solidFill>
              </a:rPr>
              <a:t>Total exposure have to be evaluated</a:t>
            </a:r>
            <a:endParaRPr lang="en-US" altLang="pl-PL" sz="2800" dirty="0">
              <a:solidFill>
                <a:srgbClr val="000099"/>
              </a:solidFill>
            </a:endParaRPr>
          </a:p>
        </p:txBody>
      </p:sp>
      <p:pic>
        <p:nvPicPr>
          <p:cNvPr id="31748" name="Picture 6" descr="Wiele_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027113"/>
            <a:ext cx="3492500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endParaRPr lang="pl-PL" altLang="pl-PL" b="1">
              <a:solidFill>
                <a:schemeClr val="bg2"/>
              </a:solidFill>
            </a:endParaRP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-19050" y="476250"/>
            <a:ext cx="89281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chemeClr val="bg2"/>
                </a:solidFill>
              </a:rPr>
              <a:t>Main tasks in protection against EMF</a:t>
            </a:r>
            <a:endParaRPr lang="en-US" altLang="pl-PL" sz="2400" b="1">
              <a:solidFill>
                <a:schemeClr val="bg2"/>
              </a:solidFill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07950" y="1052513"/>
            <a:ext cx="74422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200" dirty="0">
                <a:solidFill>
                  <a:schemeClr val="bg2"/>
                </a:solidFill>
              </a:rPr>
              <a:t>Assignment of the exposure limits which are safe for </a:t>
            </a:r>
            <a:r>
              <a:rPr lang="en-US" altLang="pl-PL" sz="2200" dirty="0" smtClean="0">
                <a:solidFill>
                  <a:schemeClr val="bg2"/>
                </a:solidFill>
              </a:rPr>
              <a:t>people </a:t>
            </a:r>
            <a:r>
              <a:rPr lang="en-US" altLang="pl-PL" sz="2200" dirty="0">
                <a:solidFill>
                  <a:schemeClr val="bg2"/>
                </a:solidFill>
              </a:rPr>
              <a:t>- Medical bodies responsibility: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>
                <a:solidFill>
                  <a:schemeClr val="bg2"/>
                </a:solidFill>
              </a:rPr>
              <a:t>WHO (recommend ICNIRP limits)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>
                <a:solidFill>
                  <a:schemeClr val="bg2"/>
                </a:solidFill>
              </a:rPr>
              <a:t>IEEE ICES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>
                <a:solidFill>
                  <a:schemeClr val="bg2"/>
                </a:solidFill>
              </a:rPr>
              <a:t>National medical authorities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200" dirty="0">
                <a:solidFill>
                  <a:schemeClr val="bg2"/>
                </a:solidFill>
              </a:rPr>
              <a:t>Standards for evaluation and measurement of exposure level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>
                <a:solidFill>
                  <a:schemeClr val="bg2"/>
                </a:solidFill>
              </a:rPr>
              <a:t>IEC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>
                <a:solidFill>
                  <a:schemeClr val="bg2"/>
                </a:solidFill>
              </a:rPr>
              <a:t>CENELEC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>
                <a:solidFill>
                  <a:schemeClr val="bg2"/>
                </a:solidFill>
              </a:rPr>
              <a:t>COST 281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/>
            </a:pPr>
            <a:r>
              <a:rPr lang="en-US" altLang="pl-PL" sz="1800" dirty="0" smtClean="0">
                <a:solidFill>
                  <a:schemeClr val="bg2"/>
                </a:solidFill>
              </a:rPr>
              <a:t>National </a:t>
            </a:r>
            <a:r>
              <a:rPr lang="en-US" altLang="pl-PL" sz="1800" dirty="0">
                <a:solidFill>
                  <a:schemeClr val="bg2"/>
                </a:solidFill>
              </a:rPr>
              <a:t>standardization committees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200" dirty="0">
                <a:solidFill>
                  <a:schemeClr val="bg2"/>
                </a:solidFill>
              </a:rPr>
              <a:t>Guidance on numerical modeling and measurements of EMFs in the vicinity of  telecommunication installations, best practice and mitigation techniques - ITU </a:t>
            </a:r>
          </a:p>
        </p:txBody>
      </p:sp>
      <p:pic>
        <p:nvPicPr>
          <p:cNvPr id="32773" name="Picture 11" descr="Sleza_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3" r="38814"/>
          <a:stretch>
            <a:fillRect/>
          </a:stretch>
        </p:blipFill>
        <p:spPr bwMode="auto">
          <a:xfrm>
            <a:off x="7550150" y="1341438"/>
            <a:ext cx="159385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endParaRPr lang="pl-PL" altLang="pl-PL" b="1">
              <a:solidFill>
                <a:schemeClr val="bg2"/>
              </a:solidFill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92075" y="476250"/>
            <a:ext cx="89281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chemeClr val="bg2"/>
                </a:solidFill>
              </a:rPr>
              <a:t>WHO / ICNIRP exposure limits</a:t>
            </a:r>
            <a:endParaRPr lang="en-US" altLang="pl-PL" sz="2400" b="1">
              <a:solidFill>
                <a:schemeClr val="bg2"/>
              </a:solidFill>
            </a:endParaRP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538163" y="1084263"/>
            <a:ext cx="82804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Data concerning exposure limits in different countries can be found on the WHO website: 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None/>
            </a:pPr>
            <a:r>
              <a:rPr lang="en-US" altLang="pl-PL" sz="1800">
                <a:solidFill>
                  <a:schemeClr val="bg2"/>
                </a:solidFill>
                <a:hlinkClick r:id="rId4"/>
              </a:rPr>
              <a:t>http://www.who.int/docstore/peh-emf/EMFStandards/who-0102/Worldmap5.htm</a:t>
            </a:r>
            <a:r>
              <a:rPr lang="pl-PL" altLang="pl-PL" sz="1800">
                <a:solidFill>
                  <a:schemeClr val="bg2"/>
                </a:solidFill>
              </a:rPr>
              <a:t> </a:t>
            </a:r>
            <a:r>
              <a:rPr lang="en-US" altLang="pl-PL" sz="180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There is no data in WHO with </a:t>
            </a:r>
            <a:r>
              <a:rPr lang="pl-PL" altLang="pl-PL" sz="2200">
                <a:solidFill>
                  <a:schemeClr val="bg2"/>
                </a:solidFill>
              </a:rPr>
              <a:t>Indonesia</a:t>
            </a:r>
            <a:r>
              <a:rPr lang="en-US" altLang="pl-PL" sz="2200">
                <a:solidFill>
                  <a:schemeClr val="bg2"/>
                </a:solidFill>
              </a:rPr>
              <a:t> limits</a:t>
            </a:r>
          </a:p>
        </p:txBody>
      </p:sp>
      <p:pic>
        <p:nvPicPr>
          <p:cNvPr id="33797" name="Picture 9" descr="As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2781300"/>
            <a:ext cx="3392488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4" descr="WH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" y="2703513"/>
            <a:ext cx="5475287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endParaRPr lang="pl-PL" altLang="pl-PL" b="1">
              <a:solidFill>
                <a:schemeClr val="bg2"/>
              </a:solidFill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101600" y="476250"/>
            <a:ext cx="89281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chemeClr val="bg2"/>
                </a:solidFill>
              </a:rPr>
              <a:t>WHO / ICNIRP exposure limits</a:t>
            </a:r>
            <a:endParaRPr lang="en-US" altLang="pl-PL" sz="2400" b="1">
              <a:solidFill>
                <a:schemeClr val="bg2"/>
              </a:solidFill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539750" y="950913"/>
            <a:ext cx="82804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WHO and ITU recommends the use of the ICNIRP exposure limits </a:t>
            </a:r>
            <a:endParaRPr lang="pl-PL" altLang="pl-PL" sz="2200">
              <a:solidFill>
                <a:schemeClr val="bg2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pl-PL" altLang="pl-PL" sz="2200">
                <a:solidFill>
                  <a:schemeClr val="bg2"/>
                </a:solidFill>
              </a:rPr>
              <a:t>T</a:t>
            </a:r>
            <a:r>
              <a:rPr lang="en-US" altLang="pl-PL" sz="2200">
                <a:solidFill>
                  <a:schemeClr val="bg2"/>
                </a:solidFill>
              </a:rPr>
              <a:t>he limits are frequency dependent (chart from </a:t>
            </a:r>
            <a:r>
              <a:rPr lang="pl-PL" altLang="pl-PL" sz="2200">
                <a:solidFill>
                  <a:schemeClr val="bg2"/>
                </a:solidFill>
              </a:rPr>
              <a:t>ITU-T </a:t>
            </a:r>
            <a:r>
              <a:rPr lang="en-US" altLang="pl-PL" sz="2200">
                <a:solidFill>
                  <a:schemeClr val="bg2"/>
                </a:solidFill>
              </a:rPr>
              <a:t>EMF-estimator)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General public and occupational exposure</a:t>
            </a:r>
          </a:p>
        </p:txBody>
      </p:sp>
      <p:pic>
        <p:nvPicPr>
          <p:cNvPr id="34821" name="Picture 11" descr="ICNIR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636838"/>
            <a:ext cx="6300787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endParaRPr lang="pl-PL" altLang="pl-PL" b="1">
              <a:solidFill>
                <a:schemeClr val="bg2"/>
              </a:solidFill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3975" y="476250"/>
            <a:ext cx="89281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chemeClr val="bg2"/>
                </a:solidFill>
              </a:rPr>
              <a:t>Standards for evaluation and measurement of exposure level</a:t>
            </a:r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415925" y="1844675"/>
            <a:ext cx="5164138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 dirty="0" smtClean="0">
                <a:solidFill>
                  <a:schemeClr val="bg2"/>
                </a:solidFill>
              </a:rPr>
              <a:t>IEC/CENELEC TC106/TC106X „Methods for the assessment of electric, magnetic and electromagnetic fields associated with human exposure”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 dirty="0" smtClean="0">
                <a:solidFill>
                  <a:schemeClr val="bg2"/>
                </a:solidFill>
              </a:rPr>
              <a:t>Standards concerning EMF are: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 dirty="0" smtClean="0">
                <a:solidFill>
                  <a:schemeClr val="bg2"/>
                </a:solidFill>
              </a:rPr>
              <a:t>IEC: 62xxx series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 dirty="0" smtClean="0">
                <a:solidFill>
                  <a:schemeClr val="bg2"/>
                </a:solidFill>
              </a:rPr>
              <a:t>CENELEC: EN50XXX series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 dirty="0" smtClean="0">
                <a:solidFill>
                  <a:schemeClr val="bg2"/>
                </a:solidFill>
              </a:rPr>
              <a:t>The coordination of the work  between IEC/CENELEC and ITU avoid duplication of the work</a:t>
            </a:r>
            <a:endParaRPr lang="en-US" altLang="pl-PL" sz="2200" dirty="0">
              <a:solidFill>
                <a:schemeClr val="bg2"/>
              </a:solidFill>
            </a:endParaRPr>
          </a:p>
        </p:txBody>
      </p:sp>
      <p:pic>
        <p:nvPicPr>
          <p:cNvPr id="35845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38275"/>
            <a:ext cx="28082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endParaRPr lang="pl-PL" altLang="pl-PL" b="1">
              <a:solidFill>
                <a:schemeClr val="bg2"/>
              </a:solidFill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19063" y="463550"/>
            <a:ext cx="89281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chemeClr val="bg2"/>
                </a:solidFill>
              </a:rPr>
              <a:t>ITU</a:t>
            </a:r>
            <a:r>
              <a:rPr lang="pl-PL" altLang="pl-PL" sz="2800" b="1">
                <a:solidFill>
                  <a:schemeClr val="bg2"/>
                </a:solidFill>
              </a:rPr>
              <a:t/>
            </a:r>
            <a:br>
              <a:rPr lang="pl-PL" altLang="pl-PL" sz="2800" b="1">
                <a:solidFill>
                  <a:schemeClr val="bg2"/>
                </a:solidFill>
              </a:rPr>
            </a:br>
            <a:endParaRPr lang="en-US" altLang="pl-PL" sz="2400" b="1">
              <a:solidFill>
                <a:schemeClr val="bg2"/>
              </a:solidFill>
            </a:endParaRPr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106363" y="1146175"/>
            <a:ext cx="577532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altLang="pl-PL" sz="2200" dirty="0" smtClean="0"/>
              <a:t>Best practice and mitigation techniques in the protection against non-ionizing radiation</a:t>
            </a:r>
          </a:p>
          <a:p>
            <a:pPr>
              <a:lnSpc>
                <a:spcPct val="90000"/>
              </a:lnSpc>
              <a:defRPr/>
            </a:pPr>
            <a:r>
              <a:rPr lang="en-US" altLang="pl-PL" sz="2200" dirty="0" smtClean="0"/>
              <a:t>guidance on numerical modeling and measurements of EMFs in vicinity of  radiocommunication installations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pl-PL" sz="2200" dirty="0" smtClean="0"/>
              <a:t>Assessment of the human exposure to </a:t>
            </a:r>
            <a:r>
              <a:rPr lang="en-US" sz="2400" dirty="0" smtClean="0"/>
              <a:t>simultaneously operating </a:t>
            </a:r>
            <a:r>
              <a:rPr lang="en-US" altLang="pl-PL" sz="2200" dirty="0" smtClean="0"/>
              <a:t>many  radiocommunication and broadcasting installations</a:t>
            </a:r>
          </a:p>
          <a:p>
            <a:pPr>
              <a:lnSpc>
                <a:spcPct val="90000"/>
              </a:lnSpc>
              <a:defRPr/>
            </a:pPr>
            <a:r>
              <a:rPr lang="en-US" altLang="pl-PL" sz="2200" dirty="0" smtClean="0"/>
              <a:t>Support to developing countries – ITU-T Resolution 72 (WTSA-12, Dubai, 20-29 November 2012) 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US" altLang="pl-PL" sz="1600" dirty="0" smtClean="0">
                <a:hlinkClick r:id="rId5"/>
              </a:rPr>
              <a:t>http://www.itu.int/en/ITU-T/studygroups/2013-2016/05/Pages/default.aspx</a:t>
            </a:r>
            <a:r>
              <a:rPr lang="en-US" altLang="pl-PL" sz="1600" dirty="0" smtClean="0"/>
              <a:t> 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738188"/>
            <a:ext cx="3043238" cy="474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endParaRPr lang="pl-PL" altLang="pl-PL" b="1">
              <a:solidFill>
                <a:schemeClr val="bg2"/>
              </a:solidFill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11125" y="469900"/>
            <a:ext cx="8928100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5F1A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rgbClr val="000099"/>
                </a:solidFill>
              </a:rPr>
              <a:t>ITU</a:t>
            </a:r>
            <a:endParaRPr lang="en-US" altLang="pl-PL" sz="2400" b="1">
              <a:solidFill>
                <a:srgbClr val="000099"/>
              </a:solidFill>
            </a:endParaRP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111125" y="1143000"/>
            <a:ext cx="5540375" cy="485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ITU-R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SG1 „Spectrum Monitoring” - Handbook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SG6 „Broadcasting service” – Recommendation BS.1698 (EMF around broadcasting systems)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ITU-D SG2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Question 7/2 - Strategies and policies concerning human exposure to electromagnetic fields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Final deliverables online in all six languages at: </a:t>
            </a:r>
            <a:r>
              <a:rPr lang="en-US" altLang="pl-PL" sz="1800">
                <a:solidFill>
                  <a:schemeClr val="bg2"/>
                </a:solidFill>
                <a:hlinkClick r:id="rId5"/>
              </a:rPr>
              <a:t>http://www.itu.int/pub/D-STG-SG01.23-2014</a:t>
            </a:r>
            <a:r>
              <a:rPr lang="en-US" altLang="pl-PL" sz="1800">
                <a:solidFill>
                  <a:schemeClr val="bg2"/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200">
                <a:solidFill>
                  <a:schemeClr val="bg2"/>
                </a:solidFill>
              </a:rPr>
              <a:t>ITU-T SG5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Q7/5, Human exposure to electromagnetic fields (EMFs) due to radio systems and mobile equipment</a:t>
            </a:r>
          </a:p>
        </p:txBody>
      </p:sp>
      <p:pic>
        <p:nvPicPr>
          <p:cNvPr id="37893" name="Picture 4" descr="http://web.itu.int/dms_pub/itu-r/opb/hdb/R-HDB-23-2011-JPG-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08050"/>
            <a:ext cx="3240088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Calibri" pitchFamily="34" charset="0"/>
              </a:rPr>
              <a:t>ITU-T Recommendations for EMF assessment</a:t>
            </a:r>
          </a:p>
        </p:txBody>
      </p:sp>
      <p:sp>
        <p:nvSpPr>
          <p:cNvPr id="38915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K.52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(2000/2014) - Guidance on complying with limits for human exposure to electromagnetic fields – </a:t>
            </a: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includes „K.52calculator software”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K.61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(2003/2008) - Guidance on measurement and numerical prediction of electromagnetic fields for compliance with human exposure limits for telecommunication installations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K.70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(2007/2014) </a:t>
            </a: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-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Mitigation techniques to limit human exposure to EMFs in the vicinity of radiocommunication stations – </a:t>
            </a: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includes „EMF Estimator software”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K.83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(2011/2014) - Monitoring of electromagnetic field levels</a:t>
            </a:r>
          </a:p>
        </p:txBody>
      </p:sp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971925"/>
            <a:ext cx="149066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4000500"/>
            <a:ext cx="15494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7800"/>
            <a:ext cx="1466850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995738"/>
            <a:ext cx="1439862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Calibri" pitchFamily="34" charset="0"/>
              </a:rPr>
              <a:t>ITU-T Recommendations for EMF assessment</a:t>
            </a:r>
          </a:p>
        </p:txBody>
      </p:sp>
      <p:sp>
        <p:nvSpPr>
          <p:cNvPr id="39939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268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K.90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(2012) - Evaluation techniques and working procedures for compliance with limits to power-frequency (DC, 50 Hz, and 60 Hz), electromagnetic field exposure of network operator personnel – </a:t>
            </a: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includes EMFACDC software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K.91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(2012/2014) - Guidance</a:t>
            </a: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for assessment, evaluation and monitoring of human exposure to radio frequency electromagnetic fields – </a:t>
            </a: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includes „Uncertainty calculator” and „Watt_Guard” software and Supplement „EMF-guide”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K.100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(2014) - Measurement of radio frequency electromagnetic fields to determine compliance with human exposure limits when a base station is put into service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897313"/>
            <a:ext cx="1368425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883025"/>
            <a:ext cx="14478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Obraz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3910013"/>
            <a:ext cx="1395412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Calibri" pitchFamily="34" charset="0"/>
              </a:rPr>
              <a:t>ITU-T Recommendations </a:t>
            </a:r>
            <a:r>
              <a:rPr lang="pl-PL" altLang="en-US" b="1">
                <a:solidFill>
                  <a:srgbClr val="000099"/>
                </a:solidFill>
                <a:latin typeface="Calibri" pitchFamily="34" charset="0"/>
              </a:rPr>
              <a:t>– additional tools</a:t>
            </a:r>
            <a:endParaRPr lang="en-US" altLang="en-US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0963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Software: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K.52-calculator (Recommendation K.52)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EMF-estimator (Recommendation K.70)</a:t>
            </a:r>
            <a:endParaRPr lang="en-US" altLang="en-US" sz="1800" b="1">
              <a:solidFill>
                <a:srgbClr val="000099"/>
              </a:solidFill>
              <a:latin typeface="Calibri" pitchFamily="34" charset="0"/>
              <a:cs typeface="Gisha" pitchFamily="34" charset="-79"/>
            </a:endParaRPr>
          </a:p>
        </p:txBody>
      </p:sp>
      <p:pic>
        <p:nvPicPr>
          <p:cNvPr id="40964" name="Obraz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413000"/>
            <a:ext cx="4462463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8" descr="EMF-cumul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413000"/>
            <a:ext cx="42481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476250"/>
            <a:ext cx="9144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Outline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539750" y="1341438"/>
            <a:ext cx="54006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>
                <a:solidFill>
                  <a:schemeClr val="bg2"/>
                </a:solidFill>
              </a:rPr>
              <a:t>Introduction (some general information and comments concerning EMF)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>
                <a:solidFill>
                  <a:schemeClr val="bg2"/>
                </a:solidFill>
              </a:rPr>
              <a:t>International organizations involved in EMF standardization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>
                <a:solidFill>
                  <a:schemeClr val="bg2"/>
                </a:solidFill>
              </a:rPr>
              <a:t>ITU-T activity in EMF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>
                <a:solidFill>
                  <a:schemeClr val="bg2"/>
                </a:solidFill>
              </a:rPr>
              <a:t>ITU-T Recommendations (including software, apps</a:t>
            </a:r>
            <a:r>
              <a:rPr lang="pl-PL" altLang="pl-PL" sz="2800">
                <a:solidFill>
                  <a:schemeClr val="bg2"/>
                </a:solidFill>
              </a:rPr>
              <a:t> and</a:t>
            </a:r>
            <a:r>
              <a:rPr lang="en-US" altLang="pl-PL" sz="2800">
                <a:solidFill>
                  <a:schemeClr val="bg2"/>
                </a:solidFill>
              </a:rPr>
              <a:t> Supplements</a:t>
            </a:r>
            <a:r>
              <a:rPr lang="pl-PL" altLang="pl-PL" sz="2800">
                <a:solidFill>
                  <a:schemeClr val="bg2"/>
                </a:solidFill>
              </a:rPr>
              <a:t>)</a:t>
            </a:r>
            <a:endParaRPr lang="en-US" altLang="pl-PL" sz="280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>
                <a:solidFill>
                  <a:schemeClr val="bg2"/>
                </a:solidFill>
              </a:rPr>
              <a:t>Conclusions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1304925"/>
            <a:ext cx="3116263" cy="428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Calibri" pitchFamily="34" charset="0"/>
              </a:rPr>
              <a:t>ITU-T Recommendations </a:t>
            </a:r>
            <a:r>
              <a:rPr lang="pl-PL" altLang="en-US" b="1">
                <a:solidFill>
                  <a:srgbClr val="000099"/>
                </a:solidFill>
                <a:latin typeface="Calibri" pitchFamily="34" charset="0"/>
              </a:rPr>
              <a:t>– additional tools</a:t>
            </a:r>
            <a:endParaRPr lang="en-US" altLang="en-US" b="1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41987" name="Content Placeholder 2"/>
          <p:cNvSpPr txBox="1">
            <a:spLocks/>
          </p:cNvSpPr>
          <p:nvPr/>
        </p:nvSpPr>
        <p:spPr bwMode="auto">
          <a:xfrm>
            <a:off x="265113" y="1058863"/>
            <a:ext cx="845026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Software: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EMFACDC (Recommendation K.90)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4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Uncertainty calculator (Recommendation K.91) and „Watt_Guard” (Recommendation K.91)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Application for smartphones and tablets on EMF: „Guide on electromagnetic fields and health”, Supplement 1 to ITU-T Recommendation K.91</a:t>
            </a:r>
          </a:p>
        </p:txBody>
      </p:sp>
      <p:pic>
        <p:nvPicPr>
          <p:cNvPr id="41988" name="Picture 18" descr="220kV_1220A_525mm_E_M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1913" r="1692" b="12076"/>
          <a:stretch>
            <a:fillRect/>
          </a:stretch>
        </p:blipFill>
        <p:spPr bwMode="auto">
          <a:xfrm>
            <a:off x="107950" y="2708275"/>
            <a:ext cx="46513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2414588"/>
            <a:ext cx="3632200" cy="339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2"/>
          <p:cNvSpPr txBox="1">
            <a:spLocks noChangeArrowheads="1"/>
          </p:cNvSpPr>
          <p:nvPr/>
        </p:nvSpPr>
        <p:spPr bwMode="auto">
          <a:xfrm>
            <a:off x="382588" y="474663"/>
            <a:ext cx="821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99"/>
                </a:solidFill>
                <a:latin typeface="Calibri" pitchFamily="34" charset="0"/>
              </a:rPr>
              <a:t>ITU-T Recommendations for EMF assessment</a:t>
            </a:r>
          </a:p>
        </p:txBody>
      </p:sp>
      <p:sp>
        <p:nvSpPr>
          <p:cNvPr id="43011" name="Content Placeholder 2"/>
          <p:cNvSpPr txBox="1">
            <a:spLocks/>
          </p:cNvSpPr>
          <p:nvPr/>
        </p:nvSpPr>
        <p:spPr bwMode="auto">
          <a:xfrm>
            <a:off x="265113" y="1173163"/>
            <a:ext cx="84502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</a:t>
            </a:r>
            <a:r>
              <a:rPr lang="pl-PL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maps </a:t>
            </a:r>
            <a:r>
              <a:rPr lang="pl-PL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(planned for 2015)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- Maps of the RF EMF</a:t>
            </a:r>
            <a:endParaRPr lang="pl-PL" altLang="en-US" sz="1800">
              <a:solidFill>
                <a:srgbClr val="000099"/>
              </a:solidFill>
              <a:latin typeface="Calibri" pitchFamily="34" charset="0"/>
              <a:cs typeface="Gisha" pitchFamily="34" charset="-79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</a:t>
            </a:r>
            <a:r>
              <a:rPr lang="pl-PL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env </a:t>
            </a:r>
            <a:r>
              <a:rPr lang="pl-PL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(planned for 2016) – Guidance on the Environmental Management for Electromagnetic Radiation from  Radiocommunication Base Stations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558ED5"/>
              </a:buClr>
              <a:buSzPct val="110000"/>
              <a:buFont typeface="Wingdings" pitchFamily="2" charset="2"/>
              <a:buChar char="§"/>
            </a:pPr>
            <a:r>
              <a:rPr lang="en-US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Recommendation ITU-T K.</a:t>
            </a:r>
            <a:r>
              <a:rPr lang="pl-PL" altLang="en-US" sz="1800" b="1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emf </a:t>
            </a:r>
            <a:r>
              <a:rPr lang="pl-PL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(planned for 2017) - </a:t>
            </a:r>
            <a:r>
              <a:rPr lang="en-US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Exposure levels in the close proximity of the radiocommunication antennas</a:t>
            </a:r>
            <a:r>
              <a:rPr lang="pl-PL" altLang="en-US" sz="1800">
                <a:solidFill>
                  <a:srgbClr val="000099"/>
                </a:solidFill>
                <a:latin typeface="Calibri" pitchFamily="34" charset="0"/>
                <a:cs typeface="Gisha" pitchFamily="34" charset="-79"/>
              </a:rPr>
              <a:t>”</a:t>
            </a:r>
          </a:p>
        </p:txBody>
      </p:sp>
      <p:pic>
        <p:nvPicPr>
          <p:cNvPr id="43012" name="Obraz 6" descr="pozioma 88MHz 426V_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0"/>
          <a:stretch>
            <a:fillRect/>
          </a:stretch>
        </p:blipFill>
        <p:spPr bwMode="auto">
          <a:xfrm>
            <a:off x="468313" y="2832100"/>
            <a:ext cx="3486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Obraz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5"/>
          <a:stretch>
            <a:fillRect/>
          </a:stretch>
        </p:blipFill>
        <p:spPr bwMode="auto">
          <a:xfrm>
            <a:off x="5076825" y="2708275"/>
            <a:ext cx="295116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ChangeArrowheads="1"/>
          </p:cNvSpPr>
          <p:nvPr/>
        </p:nvSpPr>
        <p:spPr bwMode="auto">
          <a:xfrm>
            <a:off x="611188" y="4762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Conclusions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0" y="1065213"/>
            <a:ext cx="6659563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800" dirty="0">
                <a:solidFill>
                  <a:schemeClr val="bg2"/>
                </a:solidFill>
              </a:rPr>
              <a:t>Main goal: the science </a:t>
            </a:r>
            <a:r>
              <a:rPr lang="en-US" altLang="pl-PL" sz="2800" dirty="0" smtClean="0">
                <a:solidFill>
                  <a:schemeClr val="bg2"/>
                </a:solidFill>
              </a:rPr>
              <a:t>based </a:t>
            </a:r>
            <a:r>
              <a:rPr lang="en-US" altLang="pl-PL" sz="2800" dirty="0">
                <a:solidFill>
                  <a:schemeClr val="bg2"/>
                </a:solidFill>
              </a:rPr>
              <a:t>EMF standards that provide appropriate level of health protection 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800" dirty="0">
                <a:solidFill>
                  <a:schemeClr val="bg2"/>
                </a:solidFill>
              </a:rPr>
              <a:t>EMF standards are required for smooth and safe implementation of wireless systems 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800" dirty="0">
                <a:solidFill>
                  <a:schemeClr val="bg2"/>
                </a:solidFill>
              </a:rPr>
              <a:t>ITU-T SG5 is preparing Recommendations, which give appropriate guidance for administrations and telecommunication operators</a:t>
            </a:r>
          </a:p>
        </p:txBody>
      </p:sp>
      <p:pic>
        <p:nvPicPr>
          <p:cNvPr id="4403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3" y="620713"/>
            <a:ext cx="2555875" cy="514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8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8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ChangeArrowheads="1"/>
          </p:cNvSpPr>
          <p:nvPr/>
        </p:nvSpPr>
        <p:spPr bwMode="auto">
          <a:xfrm>
            <a:off x="1042988" y="1484313"/>
            <a:ext cx="72009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pl-PL" altLang="pl-PL" b="1">
                <a:solidFill>
                  <a:schemeClr val="bg2"/>
                </a:solidFill>
              </a:rPr>
              <a:t/>
            </a:r>
            <a:br>
              <a:rPr lang="pl-PL" altLang="pl-PL" b="1">
                <a:solidFill>
                  <a:schemeClr val="bg2"/>
                </a:solidFill>
              </a:rPr>
            </a:br>
            <a:r>
              <a:rPr lang="en-US" altLang="pl-PL" b="1">
                <a:solidFill>
                  <a:schemeClr val="bg2"/>
                </a:solidFill>
              </a:rPr>
              <a:t>Thank you</a:t>
            </a:r>
            <a:br>
              <a:rPr lang="en-US" altLang="pl-PL" b="1">
                <a:solidFill>
                  <a:schemeClr val="bg2"/>
                </a:solidFill>
              </a:rPr>
            </a:br>
            <a:r>
              <a:rPr lang="en-US" altLang="pl-PL" b="1">
                <a:solidFill>
                  <a:schemeClr val="bg2"/>
                </a:solidFill>
              </a:rPr>
              <a:t/>
            </a:r>
            <a:br>
              <a:rPr lang="en-US" altLang="pl-PL" b="1">
                <a:solidFill>
                  <a:schemeClr val="bg2"/>
                </a:solidFill>
              </a:rPr>
            </a:br>
            <a:r>
              <a:rPr lang="en-US" altLang="pl-PL" b="1">
                <a:solidFill>
                  <a:schemeClr val="bg2"/>
                </a:solidFill>
              </a:rPr>
              <a:t>Questions, </a:t>
            </a:r>
            <a:endParaRPr lang="pl-PL" altLang="pl-PL" b="1">
              <a:solidFill>
                <a:schemeClr val="bg2"/>
              </a:solidFill>
            </a:endParaRPr>
          </a:p>
          <a:p>
            <a:pPr algn="ctr"/>
            <a:r>
              <a:rPr lang="en-US" altLang="pl-PL" b="1">
                <a:solidFill>
                  <a:schemeClr val="bg2"/>
                </a:solidFill>
              </a:rPr>
              <a:t>Comments?</a:t>
            </a:r>
            <a:endParaRPr lang="pl-PL" altLang="pl-PL" b="1">
              <a:solidFill>
                <a:schemeClr val="bg2"/>
              </a:solidFill>
            </a:endParaRPr>
          </a:p>
          <a:p>
            <a:pPr algn="ctr"/>
            <a:endParaRPr lang="pl-PL" altLang="pl-PL" b="1">
              <a:solidFill>
                <a:schemeClr val="bg2"/>
              </a:solidFill>
            </a:endParaRPr>
          </a:p>
          <a:p>
            <a:pPr algn="ctr"/>
            <a:endParaRPr lang="pl-PL" altLang="pl-PL" b="1">
              <a:solidFill>
                <a:schemeClr val="bg2"/>
              </a:solidFill>
            </a:endParaRPr>
          </a:p>
          <a:p>
            <a:pPr algn="ctr"/>
            <a:r>
              <a:rPr lang="pl-PL" altLang="pl-PL" sz="2400" b="1">
                <a:solidFill>
                  <a:schemeClr val="bg2"/>
                </a:solidFill>
                <a:hlinkClick r:id="rId3"/>
              </a:rPr>
              <a:t>fryderyk.lewicki@orange.com</a:t>
            </a:r>
            <a:r>
              <a:rPr lang="pl-PL" altLang="pl-PL" sz="2400" b="1">
                <a:solidFill>
                  <a:schemeClr val="bg2"/>
                </a:solidFill>
              </a:rPr>
              <a:t> </a:t>
            </a:r>
            <a:endParaRPr lang="en-US" altLang="pl-PL" sz="24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904875" y="476250"/>
            <a:ext cx="7267575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Recommendation ITU-T K.52</a:t>
            </a:r>
            <a:r>
              <a:rPr lang="pl-PL" altLang="pl-PL" b="1">
                <a:solidFill>
                  <a:schemeClr val="bg2"/>
                </a:solidFill>
              </a:rPr>
              <a:t> 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439299" name="Rectangle 3"/>
          <p:cNvSpPr>
            <a:spLocks noChangeArrowheads="1"/>
          </p:cNvSpPr>
          <p:nvPr/>
        </p:nvSpPr>
        <p:spPr bwMode="auto">
          <a:xfrm>
            <a:off x="468313" y="908050"/>
            <a:ext cx="78851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75000"/>
            </a:pPr>
            <a:r>
              <a:rPr lang="en-US" altLang="pl-PL" sz="2000">
                <a:solidFill>
                  <a:schemeClr val="bg2"/>
                </a:solidFill>
              </a:rPr>
              <a:t>Guidance on complying with limits for human exposure to electromagnetic fields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1052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268413"/>
            <a:ext cx="33448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03188" y="4121150"/>
            <a:ext cx="44719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pl-PL" sz="1000" b="1">
                <a:solidFill>
                  <a:srgbClr val="000000"/>
                </a:solidFill>
              </a:rPr>
              <a:t>Figure B.1/K.52 – Illustration of the accessibility category 1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4106863" y="4840288"/>
            <a:ext cx="49974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r>
              <a:rPr lang="en-US" altLang="pl-PL" sz="1000" b="1">
                <a:solidFill>
                  <a:schemeClr val="tx2"/>
                </a:solidFill>
              </a:rPr>
              <a:t>Figure B.7/K.52 – Illustration of terms relating to antenna patterns</a:t>
            </a:r>
            <a:endParaRPr lang="pl-PL" altLang="pl-PL" sz="1000" b="1">
              <a:solidFill>
                <a:schemeClr val="tx2"/>
              </a:solidFill>
            </a:endParaRPr>
          </a:p>
        </p:txBody>
      </p:sp>
      <p:sp>
        <p:nvSpPr>
          <p:cNvPr id="46088" name="Rectangle 16"/>
          <p:cNvSpPr>
            <a:spLocks noChangeArrowheads="1"/>
          </p:cNvSpPr>
          <p:nvPr/>
        </p:nvSpPr>
        <p:spPr bwMode="auto">
          <a:xfrm>
            <a:off x="1320800" y="5089525"/>
            <a:ext cx="6624638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pl-PL" sz="1600">
                <a:solidFill>
                  <a:schemeClr val="bg2"/>
                </a:solidFill>
              </a:rPr>
              <a:t>Compliance testing in an easy way: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pl-PL" sz="1600">
                <a:solidFill>
                  <a:schemeClr val="bg2"/>
                </a:solidFill>
              </a:rPr>
              <a:t>Accessibility category + directivity category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pl-PL" sz="1600">
                <a:solidFill>
                  <a:schemeClr val="bg2"/>
                </a:solidFill>
              </a:rPr>
              <a:t>= maximum EIRP Compliance with ICNIRP limits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903288" y="417513"/>
            <a:ext cx="7267575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Recommendation ITU-T K.52</a:t>
            </a:r>
            <a:r>
              <a:rPr lang="pl-PL" altLang="pl-PL" b="1">
                <a:solidFill>
                  <a:schemeClr val="bg2"/>
                </a:solidFill>
              </a:rPr>
              <a:t> </a:t>
            </a:r>
            <a:endParaRPr lang="en-US" altLang="pl-PL" b="1">
              <a:solidFill>
                <a:schemeClr val="bg2"/>
              </a:solidFill>
            </a:endParaRPr>
          </a:p>
        </p:txBody>
      </p:sp>
      <p:pic>
        <p:nvPicPr>
          <p:cNvPr id="47107" name="Obraz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3622675"/>
            <a:ext cx="3043238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Obraz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22675"/>
            <a:ext cx="3043237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Obraz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1341438"/>
            <a:ext cx="30353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Obraz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3041650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5923" name="Rectangle 3"/>
          <p:cNvSpPr>
            <a:spLocks noChangeArrowheads="1"/>
          </p:cNvSpPr>
          <p:nvPr/>
        </p:nvSpPr>
        <p:spPr bwMode="auto">
          <a:xfrm>
            <a:off x="468313" y="933450"/>
            <a:ext cx="78851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pl-PL" altLang="pl-PL" sz="2400">
                <a:solidFill>
                  <a:schemeClr val="bg2"/>
                </a:solidFill>
              </a:rPr>
              <a:t>Software K.52 Calculator</a:t>
            </a:r>
            <a:endParaRPr lang="en-US" altLang="pl-PL" sz="240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92163" y="419100"/>
            <a:ext cx="7380287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Recommendation ITU-T K.</a:t>
            </a:r>
            <a:r>
              <a:rPr lang="pl-PL" altLang="pl-PL" b="1">
                <a:solidFill>
                  <a:schemeClr val="bg2"/>
                </a:solidFill>
              </a:rPr>
              <a:t>61 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444419" name="Rectangle 3"/>
          <p:cNvSpPr>
            <a:spLocks noChangeArrowheads="1"/>
          </p:cNvSpPr>
          <p:nvPr/>
        </p:nvSpPr>
        <p:spPr bwMode="auto">
          <a:xfrm>
            <a:off x="4763" y="908050"/>
            <a:ext cx="90360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75000"/>
            </a:pPr>
            <a:r>
              <a:rPr lang="en-US" altLang="pl-PL" sz="2000">
                <a:solidFill>
                  <a:schemeClr val="bg2"/>
                </a:solidFill>
              </a:rPr>
              <a:t>Guidance </a:t>
            </a:r>
            <a:r>
              <a:rPr lang="pl-PL" altLang="pl-PL" sz="2000">
                <a:solidFill>
                  <a:schemeClr val="bg2"/>
                </a:solidFill>
              </a:rPr>
              <a:t>on </a:t>
            </a:r>
            <a:r>
              <a:rPr lang="en-US" altLang="pl-PL" sz="2000">
                <a:solidFill>
                  <a:schemeClr val="bg2"/>
                </a:solidFill>
              </a:rPr>
              <a:t>measurement and numerical prediction of electromagnetic fields for compliance with human exposure limits</a:t>
            </a:r>
            <a:r>
              <a:rPr lang="pl-PL" altLang="pl-PL" sz="2000">
                <a:solidFill>
                  <a:schemeClr val="bg2"/>
                </a:solidFill>
              </a:rPr>
              <a:t>,</a:t>
            </a:r>
            <a:r>
              <a:rPr lang="en-US" altLang="pl-PL" sz="2000">
                <a:solidFill>
                  <a:schemeClr val="bg2"/>
                </a:solidFill>
              </a:rPr>
              <a:t> for telecommunication installations</a:t>
            </a:r>
          </a:p>
        </p:txBody>
      </p:sp>
      <p:sp>
        <p:nvSpPr>
          <p:cNvPr id="48132" name="Rectangle 422"/>
          <p:cNvSpPr>
            <a:spLocks noChangeArrowheads="1"/>
          </p:cNvSpPr>
          <p:nvPr/>
        </p:nvSpPr>
        <p:spPr bwMode="auto">
          <a:xfrm>
            <a:off x="0" y="2128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pl-PL" altLang="pl-PL"/>
          </a:p>
        </p:txBody>
      </p:sp>
      <p:graphicFrame>
        <p:nvGraphicFramePr>
          <p:cNvPr id="48133" name="Object 421"/>
          <p:cNvGraphicFramePr>
            <a:graphicFrameLocks noChangeAspect="1"/>
          </p:cNvGraphicFramePr>
          <p:nvPr/>
        </p:nvGraphicFramePr>
        <p:xfrm>
          <a:off x="1857375" y="3860800"/>
          <a:ext cx="5329238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r:id="rId4" imgW="6117336" imgH="2599944" progId="CorelDRAW.Graphic.12">
                  <p:embed/>
                </p:oleObj>
              </mc:Choice>
              <mc:Fallback>
                <p:oleObj r:id="rId4" imgW="6117336" imgH="2599944" progId="CorelDRAW.Graphic.12">
                  <p:embed/>
                  <p:pic>
                    <p:nvPicPr>
                      <p:cNvPr id="0" name="Object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3860800"/>
                        <a:ext cx="5329238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840" name="Rectangle 424"/>
          <p:cNvSpPr>
            <a:spLocks noChangeArrowheads="1"/>
          </p:cNvSpPr>
          <p:nvPr/>
        </p:nvSpPr>
        <p:spPr bwMode="auto">
          <a:xfrm>
            <a:off x="0" y="1916113"/>
            <a:ext cx="8964613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Tx/>
              <a:buBlip>
                <a:blip r:embed="rId6"/>
              </a:buBlip>
            </a:pPr>
            <a:r>
              <a:rPr lang="en-US" altLang="pl-PL" sz="2400">
                <a:solidFill>
                  <a:schemeClr val="bg2"/>
                </a:solidFill>
              </a:rPr>
              <a:t>Measurement instrumentation, measurement </a:t>
            </a:r>
            <a:r>
              <a:rPr lang="en-US" altLang="pl-PL" sz="2200">
                <a:solidFill>
                  <a:schemeClr val="bg2"/>
                </a:solidFill>
              </a:rPr>
              <a:t>uncertainties</a:t>
            </a:r>
            <a:r>
              <a:rPr lang="en-US" altLang="pl-PL" sz="2400">
                <a:solidFill>
                  <a:schemeClr val="bg2"/>
                </a:solidFill>
              </a:rPr>
              <a:t>, Probe selection, Procedures, Safety precautions, Field regions, Multiple sources, Time and spatial variability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6"/>
              </a:buBlip>
            </a:pPr>
            <a:r>
              <a:rPr lang="en-US" altLang="pl-PL" sz="2400">
                <a:solidFill>
                  <a:schemeClr val="bg2"/>
                </a:solidFill>
              </a:rPr>
              <a:t>List and short description of numerical 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4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48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71550" y="476250"/>
            <a:ext cx="73802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Recommendation ITU-T K.</a:t>
            </a:r>
            <a:r>
              <a:rPr lang="pl-PL" altLang="pl-PL" b="1">
                <a:solidFill>
                  <a:schemeClr val="bg2"/>
                </a:solidFill>
              </a:rPr>
              <a:t>61 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0" y="1052513"/>
            <a:ext cx="9036050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20000"/>
              </a:spcBef>
              <a:buSzPct val="75000"/>
            </a:pPr>
            <a:r>
              <a:rPr lang="en-US" altLang="pl-PL" sz="2000">
                <a:solidFill>
                  <a:schemeClr val="bg2"/>
                </a:solidFill>
              </a:rPr>
              <a:t>Guidance to measurement and numerical prediction of electromagnetic fields for compliance with human exposure limits for telecommunication installations</a:t>
            </a:r>
            <a:endParaRPr lang="pl-PL" altLang="pl-PL" sz="2000">
              <a:solidFill>
                <a:schemeClr val="bg2"/>
              </a:solidFill>
            </a:endParaRPr>
          </a:p>
          <a:p>
            <a:pPr>
              <a:spcBef>
                <a:spcPts val="1200"/>
              </a:spcBef>
              <a:buSzPct val="75000"/>
            </a:pPr>
            <a:r>
              <a:rPr lang="en-US" altLang="pl-PL" sz="2000">
                <a:solidFill>
                  <a:schemeClr val="bg2"/>
                </a:solidFill>
              </a:rPr>
              <a:t>General information concerning measurement and calculation</a:t>
            </a:r>
          </a:p>
        </p:txBody>
      </p:sp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1908175" y="2276475"/>
          <a:ext cx="5976938" cy="381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Dokument" r:id="rId4" imgW="6214211" imgH="3962710" progId="Word.Document.8">
                  <p:embed/>
                </p:oleObj>
              </mc:Choice>
              <mc:Fallback>
                <p:oleObj name="Dokument" r:id="rId4" imgW="6214211" imgH="39627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76475"/>
                        <a:ext cx="5976938" cy="381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85800" y="4762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pl-PL" altLang="pl-PL" b="1">
                <a:solidFill>
                  <a:schemeClr val="bg2"/>
                </a:solidFill>
              </a:rPr>
              <a:t>ITU-T </a:t>
            </a:r>
            <a:r>
              <a:rPr lang="en-US" altLang="pl-PL" b="1">
                <a:solidFill>
                  <a:schemeClr val="bg2"/>
                </a:solidFill>
              </a:rPr>
              <a:t>Rec</a:t>
            </a:r>
            <a:r>
              <a:rPr lang="pl-PL" altLang="pl-PL" b="1">
                <a:solidFill>
                  <a:schemeClr val="bg2"/>
                </a:solidFill>
              </a:rPr>
              <a:t>. </a:t>
            </a:r>
            <a:r>
              <a:rPr lang="en-US" altLang="pl-PL" b="1">
                <a:solidFill>
                  <a:schemeClr val="bg2"/>
                </a:solidFill>
              </a:rPr>
              <a:t>K.70</a:t>
            </a:r>
            <a:r>
              <a:rPr lang="pl-PL" altLang="pl-PL" b="1">
                <a:solidFill>
                  <a:schemeClr val="bg2"/>
                </a:solidFill>
              </a:rPr>
              <a:t>, EMF-estimator </a:t>
            </a:r>
            <a:endParaRPr lang="en-US" altLang="pl-PL" b="1">
              <a:solidFill>
                <a:schemeClr val="bg2"/>
              </a:solidFill>
            </a:endParaRPr>
          </a:p>
        </p:txBody>
      </p:sp>
      <p:pic>
        <p:nvPicPr>
          <p:cNvPr id="50179" name="Picture 8" descr="EMF-cumul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738313"/>
            <a:ext cx="52197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Rectangle 9"/>
          <p:cNvSpPr>
            <a:spLocks noChangeArrowheads="1"/>
          </p:cNvSpPr>
          <p:nvPr/>
        </p:nvSpPr>
        <p:spPr bwMode="auto">
          <a:xfrm>
            <a:off x="250825" y="976313"/>
            <a:ext cx="86423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200">
                <a:solidFill>
                  <a:schemeClr val="bg2"/>
                </a:solidFill>
              </a:rPr>
              <a:t>Mitigation techniques to limit human exposure to</a:t>
            </a: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200">
                <a:solidFill>
                  <a:schemeClr val="bg2"/>
                </a:solidFill>
              </a:rPr>
              <a:t>EMFs </a:t>
            </a:r>
            <a:endParaRPr lang="pl-PL" altLang="pl-PL" sz="2200">
              <a:solidFill>
                <a:schemeClr val="bg2"/>
              </a:solidFill>
            </a:endParaRPr>
          </a:p>
          <a:p>
            <a:pPr algn="ctr"/>
            <a:r>
              <a:rPr lang="en-US" altLang="pl-PL" sz="2200">
                <a:solidFill>
                  <a:schemeClr val="bg2"/>
                </a:solidFill>
              </a:rPr>
              <a:t>in the vicinity of</a:t>
            </a: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200">
                <a:solidFill>
                  <a:schemeClr val="bg2"/>
                </a:solidFill>
              </a:rPr>
              <a:t>radiocommunication</a:t>
            </a: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200">
                <a:solidFill>
                  <a:schemeClr val="bg2"/>
                </a:solidFill>
              </a:rPr>
              <a:t>stations</a:t>
            </a:r>
          </a:p>
        </p:txBody>
      </p:sp>
      <p:sp>
        <p:nvSpPr>
          <p:cNvPr id="50181" name="Rectangle 10"/>
          <p:cNvSpPr>
            <a:spLocks noChangeArrowheads="1"/>
          </p:cNvSpPr>
          <p:nvPr/>
        </p:nvSpPr>
        <p:spPr bwMode="auto">
          <a:xfrm>
            <a:off x="5364163" y="1993900"/>
            <a:ext cx="3671887" cy="394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pl-PL" altLang="pl-PL" sz="2000">
                <a:solidFill>
                  <a:schemeClr val="bg2"/>
                </a:solidFill>
              </a:rPr>
              <a:t> </a:t>
            </a:r>
            <a:r>
              <a:rPr lang="en-US" altLang="pl-PL" sz="1800">
                <a:solidFill>
                  <a:schemeClr val="bg2"/>
                </a:solidFill>
              </a:rPr>
              <a:t>Modeling of the transmitting antennas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 Importance of the Vertical Radiation Pattern (VRP)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 Identification of the main source of radiation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 Mitigation techniques employed to reduce radiation level – if required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altLang="pl-PL" sz="1800">
                <a:solidFill>
                  <a:schemeClr val="bg2"/>
                </a:solidFill>
              </a:rPr>
              <a:t> EMF-estimator – software including the library of examples of transmitting antennas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75" y="476250"/>
            <a:ext cx="9144000" cy="576263"/>
          </a:xfrm>
        </p:spPr>
        <p:txBody>
          <a:bodyPr/>
          <a:lstStyle/>
          <a:p>
            <a:r>
              <a:rPr lang="pl-PL" altLang="pl-PL" smtClean="0"/>
              <a:t>ITU-T Rec. K.70, EMF-estimator</a:t>
            </a:r>
            <a:endParaRPr lang="en-US" altLang="pl-PL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165225"/>
            <a:ext cx="84963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l-PL" sz="2800" smtClean="0"/>
              <a:t>EMF-estimator is the Annex I to the ITU-T Recommendation K.70 </a:t>
            </a:r>
          </a:p>
          <a:p>
            <a:pPr>
              <a:lnSpc>
                <a:spcPct val="90000"/>
              </a:lnSpc>
            </a:pPr>
            <a:r>
              <a:rPr lang="en-US" altLang="pl-PL" sz="2800" smtClean="0"/>
              <a:t>The last version of the software (04.2011) may be loaded from the: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l-PL" sz="2000" smtClean="0">
                <a:hlinkClick r:id="rId3"/>
              </a:rPr>
              <a:t>http://www.itu.int/rec/T-REC-K.70-201105-I!Amd2</a:t>
            </a:r>
            <a:endParaRPr lang="en-US" altLang="pl-PL" sz="200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pl-PL" sz="2000" smtClean="0">
                <a:hlinkClick r:id="rId4"/>
              </a:rPr>
              <a:t>http://www.itu.int/ITU-T/recommendations/index_sg.aspx?sg=5</a:t>
            </a:r>
            <a:endParaRPr lang="en-US" altLang="pl-PL" sz="2000" smtClean="0"/>
          </a:p>
          <a:p>
            <a:pPr>
              <a:lnSpc>
                <a:spcPct val="90000"/>
              </a:lnSpc>
            </a:pPr>
            <a:r>
              <a:rPr lang="en-US" altLang="pl-PL" sz="2800" smtClean="0"/>
              <a:t>EMF-estimator is offered by ITU-T since 06.2007</a:t>
            </a:r>
          </a:p>
          <a:p>
            <a:pPr>
              <a:lnSpc>
                <a:spcPct val="90000"/>
              </a:lnSpc>
            </a:pPr>
            <a:r>
              <a:rPr lang="en-US" altLang="pl-PL" sz="2800" smtClean="0"/>
              <a:t>It is periodically updated / expanded according to the needs (in 2009, 2011 and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ChangeArrowheads="1"/>
          </p:cNvSpPr>
          <p:nvPr/>
        </p:nvSpPr>
        <p:spPr bwMode="auto">
          <a:xfrm>
            <a:off x="620713" y="434975"/>
            <a:ext cx="7772400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Introduction 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251520" y="1052513"/>
            <a:ext cx="5148263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>
                <a:solidFill>
                  <a:schemeClr val="bg2"/>
                </a:solidFill>
              </a:rPr>
              <a:t>Constant development of </a:t>
            </a:r>
            <a:r>
              <a:rPr lang="en-US" altLang="pl-PL" sz="2400" strike="sngStrike" dirty="0">
                <a:solidFill>
                  <a:schemeClr val="bg2"/>
                </a:solidFill>
              </a:rPr>
              <a:t>the</a:t>
            </a:r>
            <a:r>
              <a:rPr lang="en-US" altLang="pl-PL" sz="2400" dirty="0">
                <a:solidFill>
                  <a:schemeClr val="bg2"/>
                </a:solidFill>
              </a:rPr>
              <a:t> radio communication systems and networks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pl-PL" altLang="pl-PL" sz="2400" dirty="0">
                <a:solidFill>
                  <a:schemeClr val="bg2"/>
                </a:solidFill>
              </a:rPr>
              <a:t>7</a:t>
            </a:r>
            <a:r>
              <a:rPr lang="en-US" altLang="pl-PL" sz="2400" dirty="0">
                <a:solidFill>
                  <a:schemeClr val="bg2"/>
                </a:solidFill>
              </a:rPr>
              <a:t>,</a:t>
            </a:r>
            <a:r>
              <a:rPr lang="pl-PL" altLang="pl-PL" sz="2400" dirty="0">
                <a:solidFill>
                  <a:schemeClr val="bg2"/>
                </a:solidFill>
              </a:rPr>
              <a:t>1</a:t>
            </a:r>
            <a:r>
              <a:rPr lang="en-US" altLang="pl-PL" sz="2400" dirty="0">
                <a:solidFill>
                  <a:schemeClr val="bg2"/>
                </a:solidFill>
              </a:rPr>
              <a:t> billions of mobile phones were in use around the world (201</a:t>
            </a:r>
            <a:r>
              <a:rPr lang="pl-PL" altLang="pl-PL" sz="2400" dirty="0">
                <a:solidFill>
                  <a:schemeClr val="bg2"/>
                </a:solidFill>
              </a:rPr>
              <a:t>4</a:t>
            </a:r>
            <a:r>
              <a:rPr lang="en-US" altLang="pl-PL" sz="2400" dirty="0">
                <a:solidFill>
                  <a:schemeClr val="bg2"/>
                </a:solidFill>
              </a:rPr>
              <a:t>)  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>
                <a:solidFill>
                  <a:srgbClr val="000099"/>
                </a:solidFill>
              </a:rPr>
              <a:t>Constant</a:t>
            </a:r>
            <a:r>
              <a:rPr lang="en-US" altLang="pl-PL" sz="2400" dirty="0">
                <a:solidFill>
                  <a:schemeClr val="bg2"/>
                </a:solidFill>
              </a:rPr>
              <a:t> growth of the number of base stations 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>
                <a:solidFill>
                  <a:schemeClr val="bg2"/>
                </a:solidFill>
              </a:rPr>
              <a:t>In general th</a:t>
            </a:r>
            <a:r>
              <a:rPr lang="en-US" altLang="pl-PL" sz="2400" dirty="0">
                <a:solidFill>
                  <a:srgbClr val="000099"/>
                </a:solidFill>
              </a:rPr>
              <a:t>er</a:t>
            </a:r>
            <a:r>
              <a:rPr lang="en-US" altLang="pl-PL" sz="2400" dirty="0">
                <a:solidFill>
                  <a:schemeClr val="bg2"/>
                </a:solidFill>
              </a:rPr>
              <a:t>e is a bigger concern related to base </a:t>
            </a:r>
            <a:r>
              <a:rPr lang="en-US" altLang="pl-PL" sz="2400" dirty="0">
                <a:solidFill>
                  <a:srgbClr val="000099"/>
                </a:solidFill>
              </a:rPr>
              <a:t>stations </a:t>
            </a:r>
            <a:r>
              <a:rPr lang="pl-PL" altLang="pl-PL" sz="2400" dirty="0">
                <a:solidFill>
                  <a:srgbClr val="000099"/>
                </a:solidFill>
              </a:rPr>
              <a:t>and </a:t>
            </a:r>
            <a:r>
              <a:rPr lang="en-US" altLang="pl-PL" sz="2400" dirty="0">
                <a:solidFill>
                  <a:schemeClr val="bg2"/>
                </a:solidFill>
              </a:rPr>
              <a:t>then to mobile phones</a:t>
            </a:r>
          </a:p>
        </p:txBody>
      </p:sp>
      <p:pic>
        <p:nvPicPr>
          <p:cNvPr id="24580" name="Picture 4" descr="070726210108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1052513"/>
            <a:ext cx="32178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ChangeArrowheads="1"/>
          </p:cNvSpPr>
          <p:nvPr/>
        </p:nvSpPr>
        <p:spPr bwMode="auto">
          <a:xfrm>
            <a:off x="623888" y="482600"/>
            <a:ext cx="7772400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ITU-T Recommendation K.</a:t>
            </a:r>
            <a:r>
              <a:rPr lang="pl-PL" altLang="pl-PL" b="1">
                <a:solidFill>
                  <a:schemeClr val="bg2"/>
                </a:solidFill>
              </a:rPr>
              <a:t>83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459784" name="Rectangle 8"/>
          <p:cNvSpPr>
            <a:spLocks noChangeArrowheads="1"/>
          </p:cNvSpPr>
          <p:nvPr/>
        </p:nvSpPr>
        <p:spPr bwMode="auto">
          <a:xfrm>
            <a:off x="179388" y="1196975"/>
            <a:ext cx="540067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400">
                <a:solidFill>
                  <a:schemeClr val="bg2"/>
                </a:solidFill>
              </a:rPr>
              <a:t>EMF fields are unknown to the general public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400">
                <a:solidFill>
                  <a:schemeClr val="bg2"/>
                </a:solidFill>
              </a:rPr>
              <a:t>The confidence may be achieved thanks to the control of the EMF by taking continuous measurements and having a proper communication (for example websites)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400">
                <a:solidFill>
                  <a:schemeClr val="bg2"/>
                </a:solidFill>
              </a:rPr>
              <a:t>The balance between costs and accuracy is very important (broadband and frequency selective measurement)</a:t>
            </a:r>
          </a:p>
        </p:txBody>
      </p:sp>
      <p:sp>
        <p:nvSpPr>
          <p:cNvPr id="52228" name="Rectangle 11"/>
          <p:cNvSpPr>
            <a:spLocks noChangeArrowheads="1"/>
          </p:cNvSpPr>
          <p:nvPr/>
        </p:nvSpPr>
        <p:spPr bwMode="auto">
          <a:xfrm>
            <a:off x="2211388" y="906463"/>
            <a:ext cx="4572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200">
                <a:solidFill>
                  <a:schemeClr val="bg2"/>
                </a:solidFill>
              </a:rPr>
              <a:t>Monitoring of EMF levels</a:t>
            </a:r>
          </a:p>
        </p:txBody>
      </p:sp>
      <p:pic>
        <p:nvPicPr>
          <p:cNvPr id="522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412875"/>
            <a:ext cx="3568700" cy="4437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9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9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97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9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97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2"/>
          <p:cNvSpPr>
            <a:spLocks noChangeArrowheads="1"/>
          </p:cNvSpPr>
          <p:nvPr/>
        </p:nvSpPr>
        <p:spPr bwMode="auto">
          <a:xfrm>
            <a:off x="641350" y="476250"/>
            <a:ext cx="7772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ITU-T Recommendation K.</a:t>
            </a:r>
            <a:r>
              <a:rPr lang="pl-PL" altLang="pl-PL" b="1">
                <a:solidFill>
                  <a:schemeClr val="bg2"/>
                </a:solidFill>
              </a:rPr>
              <a:t>90 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53251" name="Rectangle 14"/>
          <p:cNvSpPr>
            <a:spLocks noChangeArrowheads="1"/>
          </p:cNvSpPr>
          <p:nvPr/>
        </p:nvSpPr>
        <p:spPr bwMode="auto">
          <a:xfrm>
            <a:off x="107950" y="908050"/>
            <a:ext cx="8928100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200">
                <a:solidFill>
                  <a:schemeClr val="bg2"/>
                </a:solidFill>
              </a:rPr>
              <a:t>Evaluation techniques and working procedures for compliance with limits to power-frequency (DC, 50 Hz, and 60 Hz), electromagnetic field exposure of network operator personnel</a:t>
            </a:r>
          </a:p>
        </p:txBody>
      </p:sp>
      <p:sp>
        <p:nvSpPr>
          <p:cNvPr id="53252" name="Rectangle 15"/>
          <p:cNvSpPr>
            <a:spLocks noChangeArrowheads="1"/>
          </p:cNvSpPr>
          <p:nvPr/>
        </p:nvSpPr>
        <p:spPr bwMode="auto">
          <a:xfrm>
            <a:off x="5003800" y="2005013"/>
            <a:ext cx="39592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400">
                <a:solidFill>
                  <a:schemeClr val="bg2"/>
                </a:solidFill>
              </a:rPr>
              <a:t>Guidelines for the compliance with safety limits for the personnel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400">
                <a:solidFill>
                  <a:schemeClr val="bg2"/>
                </a:solidFill>
              </a:rPr>
              <a:t> </a:t>
            </a:r>
            <a:r>
              <a:rPr lang="pl-PL" altLang="pl-PL" sz="2400">
                <a:solidFill>
                  <a:schemeClr val="bg2"/>
                </a:solidFill>
              </a:rPr>
              <a:t>EMF i</a:t>
            </a:r>
            <a:r>
              <a:rPr lang="en-US" altLang="pl-PL" sz="2400">
                <a:solidFill>
                  <a:schemeClr val="bg2"/>
                </a:solidFill>
              </a:rPr>
              <a:t>n the vicinity of  medium-voltage (MV) and high-voltage (HV) power lines at power frequencies (DC, 50 Hz, and 60 Hz)</a:t>
            </a:r>
            <a:endParaRPr lang="pl-PL" altLang="pl-PL" sz="2400">
              <a:solidFill>
                <a:schemeClr val="bg2"/>
              </a:solidFill>
            </a:endParaRPr>
          </a:p>
          <a:p>
            <a:pPr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pl-PL" altLang="pl-PL" sz="2400">
                <a:solidFill>
                  <a:schemeClr val="bg2"/>
                </a:solidFill>
              </a:rPr>
              <a:t>Software: EMFACDC</a:t>
            </a:r>
            <a:endParaRPr lang="en-US" altLang="pl-PL" sz="2400">
              <a:solidFill>
                <a:schemeClr val="bg2"/>
              </a:solidFill>
            </a:endParaRPr>
          </a:p>
        </p:txBody>
      </p:sp>
      <p:pic>
        <p:nvPicPr>
          <p:cNvPr id="53253" name="Picture 18" descr="220kV_1220A_525mm_E_M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1" t="11913" r="1692" b="12076"/>
          <a:stretch>
            <a:fillRect/>
          </a:stretch>
        </p:blipFill>
        <p:spPr bwMode="auto">
          <a:xfrm>
            <a:off x="0" y="2636838"/>
            <a:ext cx="4752975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61950" y="485775"/>
            <a:ext cx="8280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ITU-T Recommendation K.</a:t>
            </a:r>
            <a:r>
              <a:rPr lang="pl-PL" altLang="pl-PL" b="1">
                <a:solidFill>
                  <a:schemeClr val="bg2"/>
                </a:solidFill>
              </a:rPr>
              <a:t>91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0" y="2276475"/>
            <a:ext cx="59626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>
                <a:solidFill>
                  <a:schemeClr val="bg2"/>
                </a:solidFill>
              </a:rPr>
              <a:t>There are plenty of standards concerning human exposure assessment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>
                <a:solidFill>
                  <a:schemeClr val="bg2"/>
                </a:solidFill>
              </a:rPr>
              <a:t>Most of the standards are very general or product oriented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>
                <a:solidFill>
                  <a:schemeClr val="bg2"/>
                </a:solidFill>
              </a:rPr>
              <a:t>In real environment there are many sources of radiation operating simultaneously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>
                <a:solidFill>
                  <a:schemeClr val="bg2"/>
                </a:solidFill>
              </a:rPr>
              <a:t>Guidance on the assessment of human exposure is required</a:t>
            </a:r>
          </a:p>
        </p:txBody>
      </p:sp>
      <p:pic>
        <p:nvPicPr>
          <p:cNvPr id="54276" name="Picture 6" descr="DSC00713_v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1989138"/>
            <a:ext cx="25558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Prostokąt 1"/>
          <p:cNvSpPr>
            <a:spLocks noChangeArrowheads="1"/>
          </p:cNvSpPr>
          <p:nvPr/>
        </p:nvSpPr>
        <p:spPr bwMode="auto">
          <a:xfrm>
            <a:off x="539750" y="1062038"/>
            <a:ext cx="81026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en-US" altLang="pl-PL" sz="2200">
                <a:solidFill>
                  <a:schemeClr val="bg2"/>
                </a:solidFill>
              </a:rPr>
              <a:t>Guidance for assessment, evaluation and</a:t>
            </a: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200">
                <a:solidFill>
                  <a:schemeClr val="bg2"/>
                </a:solidFill>
              </a:rPr>
              <a:t>monitoring of human exposure to </a:t>
            </a:r>
            <a:endParaRPr lang="pl-PL" altLang="pl-PL" sz="2200">
              <a:solidFill>
                <a:schemeClr val="bg2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en-US" altLang="pl-PL" sz="2200">
                <a:solidFill>
                  <a:schemeClr val="bg2"/>
                </a:solidFill>
              </a:rPr>
              <a:t>radio</a:t>
            </a: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200">
                <a:solidFill>
                  <a:schemeClr val="bg2"/>
                </a:solidFill>
              </a:rPr>
              <a:t>frequency electromagnetic fields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95288" y="404813"/>
            <a:ext cx="82804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Supplement 1 to ITU Rec</a:t>
            </a:r>
            <a:r>
              <a:rPr lang="pl-PL" altLang="pl-PL" b="1">
                <a:solidFill>
                  <a:schemeClr val="bg2"/>
                </a:solidFill>
              </a:rPr>
              <a:t>. </a:t>
            </a:r>
            <a:r>
              <a:rPr lang="en-US" altLang="pl-PL" b="1">
                <a:solidFill>
                  <a:schemeClr val="bg2"/>
                </a:solidFill>
              </a:rPr>
              <a:t>K91</a:t>
            </a: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0" y="1700213"/>
            <a:ext cx="4427538" cy="410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 dirty="0">
                <a:solidFill>
                  <a:srgbClr val="000099"/>
                </a:solidFill>
              </a:rPr>
              <a:t>Developed to answer the common questions on EMF asked by the public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 dirty="0">
                <a:solidFill>
                  <a:srgbClr val="000099"/>
                </a:solidFill>
              </a:rPr>
              <a:t>Promote EMF information and education resources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600" dirty="0">
                <a:solidFill>
                  <a:srgbClr val="000099"/>
                </a:solidFill>
              </a:rPr>
              <a:t>provides information most useful in helping </a:t>
            </a:r>
            <a:r>
              <a:rPr lang="pl-PL" altLang="pl-PL" sz="2600" dirty="0">
                <a:solidFill>
                  <a:srgbClr val="000099"/>
                </a:solidFill>
              </a:rPr>
              <a:t>to </a:t>
            </a:r>
            <a:r>
              <a:rPr lang="en-US" altLang="pl-PL" sz="2600" dirty="0">
                <a:solidFill>
                  <a:srgbClr val="000099"/>
                </a:solidFill>
              </a:rPr>
              <a:t>clarify uncertainties concerning EMF</a:t>
            </a:r>
          </a:p>
        </p:txBody>
      </p:sp>
      <p:sp>
        <p:nvSpPr>
          <p:cNvPr id="55300" name="Prostokąt 1"/>
          <p:cNvSpPr>
            <a:spLocks noChangeArrowheads="1"/>
          </p:cNvSpPr>
          <p:nvPr/>
        </p:nvSpPr>
        <p:spPr bwMode="auto">
          <a:xfrm>
            <a:off x="360363" y="1052513"/>
            <a:ext cx="810260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en-US" altLang="pl-PL" sz="2200">
                <a:solidFill>
                  <a:schemeClr val="bg2"/>
                </a:solidFill>
              </a:rPr>
              <a:t>Guide on Electromagnetic Fields and Health</a:t>
            </a:r>
            <a:endParaRPr lang="pl-PL" altLang="pl-PL" sz="2200">
              <a:solidFill>
                <a:schemeClr val="bg2"/>
              </a:solidFill>
            </a:endParaRPr>
          </a:p>
        </p:txBody>
      </p:sp>
      <p:pic>
        <p:nvPicPr>
          <p:cNvPr id="55301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1700213"/>
            <a:ext cx="4486275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385763" y="469900"/>
            <a:ext cx="8280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ITU-T Recommendation K.</a:t>
            </a:r>
            <a:r>
              <a:rPr lang="pl-PL" altLang="pl-PL" b="1">
                <a:solidFill>
                  <a:schemeClr val="bg2"/>
                </a:solidFill>
              </a:rPr>
              <a:t>100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250825" y="2276872"/>
            <a:ext cx="5400675" cy="360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 dirty="0" smtClean="0">
                <a:solidFill>
                  <a:schemeClr val="bg2"/>
                </a:solidFill>
              </a:rPr>
              <a:t>The procedure </a:t>
            </a:r>
            <a:r>
              <a:rPr lang="en-US" altLang="pl-PL" sz="2800" dirty="0">
                <a:solidFill>
                  <a:schemeClr val="bg2"/>
                </a:solidFill>
              </a:rPr>
              <a:t>to assess compliance with general public EMF exposure limits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</a:pPr>
            <a:r>
              <a:rPr lang="en-US" altLang="pl-PL" sz="2800" dirty="0">
                <a:solidFill>
                  <a:schemeClr val="bg2"/>
                </a:solidFill>
              </a:rPr>
              <a:t>Simplified assessment procedures to identify those installations which are known to be compliant with EMF exposure limits without measurements </a:t>
            </a:r>
          </a:p>
        </p:txBody>
      </p:sp>
      <p:sp>
        <p:nvSpPr>
          <p:cNvPr id="56324" name="Prostokąt 1"/>
          <p:cNvSpPr>
            <a:spLocks noChangeArrowheads="1"/>
          </p:cNvSpPr>
          <p:nvPr/>
        </p:nvSpPr>
        <p:spPr bwMode="auto">
          <a:xfrm>
            <a:off x="377825" y="981075"/>
            <a:ext cx="82804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75000"/>
            </a:pPr>
            <a:r>
              <a:rPr lang="en-US" altLang="pl-PL" sz="2200">
                <a:solidFill>
                  <a:schemeClr val="bg2"/>
                </a:solidFill>
              </a:rPr>
              <a:t>Measurement of radio frequency electromagnetic fields to determine compliance with human exposure limits when a base station is put into service</a:t>
            </a:r>
          </a:p>
        </p:txBody>
      </p:sp>
      <p:pic>
        <p:nvPicPr>
          <p:cNvPr id="56325" name="Picture 12" descr="070726210108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885950"/>
            <a:ext cx="25939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"/>
          <p:cNvSpPr>
            <a:spLocks noChangeArrowheads="1"/>
          </p:cNvSpPr>
          <p:nvPr/>
        </p:nvSpPr>
        <p:spPr bwMode="auto">
          <a:xfrm>
            <a:off x="323850" y="476250"/>
            <a:ext cx="8496300" cy="62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800" b="1">
                <a:solidFill>
                  <a:schemeClr val="bg2"/>
                </a:solidFill>
              </a:rPr>
              <a:t>ITU-</a:t>
            </a:r>
            <a:r>
              <a:rPr lang="pl-PL" altLang="pl-PL" sz="2800" b="1">
                <a:solidFill>
                  <a:schemeClr val="bg2"/>
                </a:solidFill>
              </a:rPr>
              <a:t>R</a:t>
            </a:r>
            <a:r>
              <a:rPr lang="en-US" altLang="pl-PL" sz="2800" b="1">
                <a:solidFill>
                  <a:schemeClr val="bg2"/>
                </a:solidFill>
              </a:rPr>
              <a:t> Recommendation ITU-R BS.1698 </a:t>
            </a:r>
            <a:r>
              <a:rPr lang="pl-PL" altLang="pl-PL" sz="2800" b="1">
                <a:solidFill>
                  <a:schemeClr val="bg2"/>
                </a:solidFill>
              </a:rPr>
              <a:t> </a:t>
            </a:r>
            <a:endParaRPr lang="en-US" altLang="pl-PL" sz="2800" b="1">
              <a:solidFill>
                <a:schemeClr val="bg2"/>
              </a:solidFill>
            </a:endParaRPr>
          </a:p>
        </p:txBody>
      </p:sp>
      <p:sp>
        <p:nvSpPr>
          <p:cNvPr id="57347" name="Rectangle 14"/>
          <p:cNvSpPr>
            <a:spLocks noChangeArrowheads="1"/>
          </p:cNvSpPr>
          <p:nvPr/>
        </p:nvSpPr>
        <p:spPr bwMode="auto">
          <a:xfrm>
            <a:off x="107950" y="1046163"/>
            <a:ext cx="89281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sz="2000" dirty="0">
                <a:solidFill>
                  <a:schemeClr val="bg2"/>
                </a:solidFill>
              </a:rPr>
              <a:t>Evaluating </a:t>
            </a:r>
            <a:r>
              <a:rPr lang="en-US" altLang="pl-PL" sz="2000" dirty="0" smtClean="0">
                <a:solidFill>
                  <a:schemeClr val="bg2"/>
                </a:solidFill>
              </a:rPr>
              <a:t>fields </a:t>
            </a:r>
            <a:r>
              <a:rPr lang="en-US" altLang="pl-PL" sz="2000" dirty="0">
                <a:solidFill>
                  <a:schemeClr val="bg2"/>
                </a:solidFill>
              </a:rPr>
              <a:t>from terrestrial broadcasting transmitting systems operating in any frequency band for assessing exposure to non ionizing radiation</a:t>
            </a:r>
          </a:p>
        </p:txBody>
      </p:sp>
      <p:sp>
        <p:nvSpPr>
          <p:cNvPr id="57348" name="Rectangle 15"/>
          <p:cNvSpPr>
            <a:spLocks noChangeArrowheads="1"/>
          </p:cNvSpPr>
          <p:nvPr/>
        </p:nvSpPr>
        <p:spPr bwMode="auto">
          <a:xfrm>
            <a:off x="125413" y="2420938"/>
            <a:ext cx="3814762" cy="320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pl-PL" altLang="pl-PL" sz="2200">
                <a:solidFill>
                  <a:schemeClr val="bg2"/>
                </a:solidFill>
              </a:rPr>
              <a:t> </a:t>
            </a:r>
            <a:r>
              <a:rPr lang="en-US" altLang="pl-PL" sz="2200">
                <a:solidFill>
                  <a:schemeClr val="bg2"/>
                </a:solidFill>
              </a:rPr>
              <a:t>Many practical information concerning exposure assessment around AM antennas (LW, MW and SW)</a:t>
            </a:r>
          </a:p>
          <a:p>
            <a:pPr>
              <a:spcBef>
                <a:spcPct val="20000"/>
              </a:spcBef>
              <a:buSzPct val="75000"/>
              <a:buFontTx/>
              <a:buBlip>
                <a:blip r:embed="rId4"/>
              </a:buBlip>
            </a:pPr>
            <a:r>
              <a:rPr lang="en-US" altLang="pl-PL" sz="2200">
                <a:solidFill>
                  <a:schemeClr val="bg2"/>
                </a:solidFill>
              </a:rPr>
              <a:t> Guidelines for the exposure assessment in the vicinity of the Fixed Point-to-point antennas</a:t>
            </a:r>
          </a:p>
        </p:txBody>
      </p:sp>
      <p:graphicFrame>
        <p:nvGraphicFramePr>
          <p:cNvPr id="57349" name="Object 7"/>
          <p:cNvGraphicFramePr>
            <a:graphicFrameLocks noChangeAspect="1"/>
          </p:cNvGraphicFramePr>
          <p:nvPr/>
        </p:nvGraphicFramePr>
        <p:xfrm>
          <a:off x="3924300" y="2420938"/>
          <a:ext cx="521970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Dokument" r:id="rId5" imgW="6351697" imgH="3729779" progId="Word.Document.8">
                  <p:embed/>
                </p:oleObj>
              </mc:Choice>
              <mc:Fallback>
                <p:oleObj name="Dokument" r:id="rId5" imgW="6351697" imgH="3729779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420938"/>
                        <a:ext cx="5219700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611188" y="188913"/>
            <a:ext cx="77724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Introduction 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323528" y="1207499"/>
            <a:ext cx="6084888" cy="47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 smtClean="0">
                <a:solidFill>
                  <a:srgbClr val="000099"/>
                </a:solidFill>
              </a:rPr>
              <a:t>There is significant opposition </a:t>
            </a:r>
            <a:r>
              <a:rPr lang="en-US" altLang="pl-PL" sz="2400" strike="sngStrike" dirty="0" smtClean="0">
                <a:solidFill>
                  <a:srgbClr val="000099"/>
                </a:solidFill>
              </a:rPr>
              <a:t>to</a:t>
            </a:r>
            <a:r>
              <a:rPr lang="en-US" altLang="pl-PL" sz="2400" dirty="0" smtClean="0">
                <a:solidFill>
                  <a:srgbClr val="000099"/>
                </a:solidFill>
              </a:rPr>
              <a:t> against the deployment of mobile network antenna sites and other wireless infrastructures 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 smtClean="0">
                <a:solidFill>
                  <a:srgbClr val="000099"/>
                </a:solidFill>
              </a:rPr>
              <a:t>Fears of possible health risks from exposure to EMF, concerns about aesthetics or fears of effect on property values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 smtClean="0">
                <a:solidFill>
                  <a:srgbClr val="000099"/>
                </a:solidFill>
              </a:rPr>
              <a:t>EMF fields are imperceptible and unknown for the general public 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3"/>
              </a:buBlip>
              <a:defRPr/>
            </a:pPr>
            <a:r>
              <a:rPr lang="en-US" altLang="pl-PL" sz="2400" dirty="0" smtClean="0">
                <a:solidFill>
                  <a:srgbClr val="000099"/>
                </a:solidFill>
              </a:rPr>
              <a:t>Fears of EMF can result in social conflicts and lead to delays in the deployment of wireless networks </a:t>
            </a:r>
            <a:endParaRPr lang="en-US" altLang="pl-PL" sz="2400" dirty="0">
              <a:solidFill>
                <a:srgbClr val="000099"/>
              </a:solidFill>
            </a:endParaRPr>
          </a:p>
        </p:txBody>
      </p:sp>
      <p:pic>
        <p:nvPicPr>
          <p:cNvPr id="25604" name="Picture 6" descr="DSC01628_v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476250"/>
            <a:ext cx="2281237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"/>
          <a:stretch>
            <a:fillRect/>
          </a:stretch>
        </p:blipFill>
        <p:spPr bwMode="auto">
          <a:xfrm>
            <a:off x="2520950" y="944563"/>
            <a:ext cx="4660900" cy="360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11188" y="415925"/>
            <a:ext cx="77724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Introduction 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7950" y="4508500"/>
            <a:ext cx="8891588" cy="144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4"/>
              </a:buBlip>
              <a:defRPr/>
            </a:pPr>
            <a:r>
              <a:rPr lang="en-US" altLang="pl-PL" sz="2400" dirty="0" smtClean="0">
                <a:solidFill>
                  <a:srgbClr val="000099"/>
                </a:solidFill>
              </a:rPr>
              <a:t>The variety of devices that are connected to the internet is rapidly growing – Smart Sustainable City</a:t>
            </a:r>
          </a:p>
          <a:p>
            <a:pPr marL="342900" indent="285750" eaLnBrk="0" hangingPunct="0">
              <a:lnSpc>
                <a:spcPct val="90000"/>
              </a:lnSpc>
              <a:spcBef>
                <a:spcPct val="20000"/>
              </a:spcBef>
              <a:buSzPct val="75000"/>
              <a:buFontTx/>
              <a:buBlip>
                <a:blip r:embed="rId4"/>
              </a:buBlip>
              <a:defRPr/>
            </a:pPr>
            <a:r>
              <a:rPr lang="en-US" altLang="pl-PL" sz="2400" dirty="0" smtClean="0">
                <a:solidFill>
                  <a:srgbClr val="000099"/>
                </a:solidFill>
              </a:rPr>
              <a:t>The connection is mostly wireless – it means that the devices have to radiate EMF</a:t>
            </a:r>
            <a:endParaRPr lang="en-US" altLang="pl-PL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ChangeArrowheads="1"/>
          </p:cNvSpPr>
          <p:nvPr/>
        </p:nvSpPr>
        <p:spPr bwMode="auto">
          <a:xfrm>
            <a:off x="611188" y="382588"/>
            <a:ext cx="7772400" cy="62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EMF in home environment  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109538" y="5222875"/>
            <a:ext cx="8891587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US" altLang="pl-PL" sz="2400">
                <a:solidFill>
                  <a:schemeClr val="bg2"/>
                </a:solidFill>
              </a:rPr>
              <a:t>Exposure levels around typical electronic and electric equipment in home environment </a:t>
            </a:r>
          </a:p>
        </p:txBody>
      </p:sp>
      <p:pic>
        <p:nvPicPr>
          <p:cNvPr id="2765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7"/>
          <a:stretch>
            <a:fillRect/>
          </a:stretch>
        </p:blipFill>
        <p:spPr bwMode="auto">
          <a:xfrm>
            <a:off x="800100" y="1019175"/>
            <a:ext cx="7394575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Prostokąt 1"/>
          <p:cNvSpPr>
            <a:spLocks noChangeArrowheads="1"/>
          </p:cNvSpPr>
          <p:nvPr/>
        </p:nvSpPr>
        <p:spPr bwMode="auto">
          <a:xfrm>
            <a:off x="3600450" y="5029200"/>
            <a:ext cx="2159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pl-PL" altLang="pl-PL" sz="1600">
                <a:solidFill>
                  <a:schemeClr val="bg2"/>
                </a:solidFill>
              </a:rPr>
              <a:t>Source: 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327025" y="404813"/>
            <a:ext cx="85693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/>
            <a:r>
              <a:rPr lang="en-US" altLang="pl-PL" b="1">
                <a:solidFill>
                  <a:schemeClr val="bg2"/>
                </a:solidFill>
              </a:rPr>
              <a:t>The electromagnetic spectrum </a:t>
            </a:r>
            <a:r>
              <a:rPr lang="en-US" altLang="pl-PL" b="1">
                <a:solidFill>
                  <a:schemeClr val="bg2"/>
                </a:solidFill>
                <a:latin typeface="Arial" pitchFamily="34" charset="0"/>
              </a:rPr>
              <a:t> </a:t>
            </a:r>
            <a:endParaRPr lang="en-US" altLang="pl-PL" b="1">
              <a:solidFill>
                <a:schemeClr val="bg2"/>
              </a:solidFill>
            </a:endParaRPr>
          </a:p>
        </p:txBody>
      </p:sp>
      <p:sp>
        <p:nvSpPr>
          <p:cNvPr id="153606" name="Rectangle 6"/>
          <p:cNvSpPr>
            <a:spLocks noChangeArrowheads="1"/>
          </p:cNvSpPr>
          <p:nvPr/>
        </p:nvSpPr>
        <p:spPr bwMode="auto">
          <a:xfrm>
            <a:off x="69850" y="954088"/>
            <a:ext cx="90741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285750">
              <a:spcBef>
                <a:spcPct val="20000"/>
              </a:spcBef>
              <a:buSzPct val="75000"/>
              <a:buBlip>
                <a:blip r:embed="rId3"/>
              </a:buBlip>
              <a:defRPr sz="3200">
                <a:solidFill>
                  <a:schemeClr val="bg2"/>
                </a:solidFill>
                <a:latin typeface="Verdana" pitchFamily="34" charset="0"/>
              </a:defRPr>
            </a:lvl1pPr>
            <a:lvl2pPr marL="1266825" indent="-45720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800">
                <a:solidFill>
                  <a:schemeClr val="bg2"/>
                </a:solidFill>
                <a:latin typeface="Verdana" pitchFamily="34" charset="0"/>
              </a:defRPr>
            </a:lvl2pPr>
            <a:lvl3pPr marL="1387475" indent="-381000">
              <a:spcBef>
                <a:spcPct val="20000"/>
              </a:spcBef>
              <a:buSzPct val="60000"/>
              <a:buBlip>
                <a:blip r:embed="rId3"/>
              </a:buBlip>
              <a:defRPr sz="2400">
                <a:solidFill>
                  <a:schemeClr val="bg2"/>
                </a:solidFill>
                <a:latin typeface="Verdana" pitchFamily="34" charset="0"/>
              </a:defRPr>
            </a:lvl3pPr>
            <a:lvl4pPr marL="1757363" indent="-342900">
              <a:spcBef>
                <a:spcPct val="20000"/>
              </a:spcBef>
              <a:buSzPct val="70000"/>
              <a:buFont typeface="ZapfDingbats BT"/>
              <a:buBlip>
                <a:blip r:embed="rId4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4pPr>
            <a:lvl5pPr marL="2171700" indent="-342900">
              <a:spcBef>
                <a:spcPct val="20000"/>
              </a:spcBef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Blip>
                <a:blip r:embed="rId3"/>
              </a:buBlip>
              <a:defRPr sz="2000">
                <a:solidFill>
                  <a:schemeClr val="bg2"/>
                </a:solidFill>
                <a:latin typeface="Verdana" pitchFamily="34" charset="0"/>
              </a:defRPr>
            </a:lvl9pPr>
          </a:lstStyle>
          <a:p>
            <a:pPr indent="0" algn="ctr" eaLnBrk="0" hangingPunct="0">
              <a:lnSpc>
                <a:spcPct val="80000"/>
              </a:lnSpc>
              <a:buFontTx/>
              <a:buNone/>
              <a:defRPr/>
            </a:pPr>
            <a:r>
              <a:rPr lang="en-US" altLang="pl-PL" sz="2400" dirty="0" smtClean="0">
                <a:solidFill>
                  <a:srgbClr val="000099"/>
                </a:solidFill>
                <a:cs typeface="+mn-cs"/>
              </a:rPr>
              <a:t>This is </a:t>
            </a:r>
            <a:r>
              <a:rPr lang="pl-PL" altLang="pl-PL" sz="2400" dirty="0" smtClean="0">
                <a:solidFill>
                  <a:srgbClr val="000099"/>
                </a:solidFill>
                <a:cs typeface="+mn-cs"/>
              </a:rPr>
              <a:t>a </a:t>
            </a:r>
            <a:r>
              <a:rPr lang="en-US" altLang="pl-PL" sz="2400" dirty="0" smtClean="0">
                <a:solidFill>
                  <a:srgbClr val="000099"/>
                </a:solidFill>
                <a:cs typeface="+mn-cs"/>
              </a:rPr>
              <a:t>unique resource with limited capacity and strong dependence on the frequency</a:t>
            </a: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 smtClean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 smtClean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 smtClean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 smtClean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endParaRPr lang="pl-PL" altLang="pl-PL" sz="2400" dirty="0">
              <a:cs typeface="+mn-cs"/>
            </a:endParaRPr>
          </a:p>
          <a:p>
            <a:pPr indent="0" algn="ctr" eaLnBrk="0" hangingPunct="0">
              <a:lnSpc>
                <a:spcPct val="80000"/>
              </a:lnSpc>
              <a:buFontTx/>
              <a:buNone/>
              <a:defRPr/>
            </a:pPr>
            <a:r>
              <a:rPr lang="en-US" altLang="pl-PL" sz="1600" dirty="0"/>
              <a:t>Source: World Broadcast Engineering </a:t>
            </a:r>
            <a:r>
              <a:rPr lang="en-US" altLang="pl-PL" sz="1600" dirty="0" smtClean="0"/>
              <a:t>10/2000</a:t>
            </a:r>
            <a:endParaRPr lang="pl-PL" altLang="pl-PL" sz="1600" dirty="0" smtClean="0"/>
          </a:p>
          <a:p>
            <a:pPr indent="0" algn="ctr" eaLnBrk="0" hangingPunct="0">
              <a:lnSpc>
                <a:spcPct val="80000"/>
              </a:lnSpc>
              <a:buFontTx/>
              <a:buNone/>
              <a:defRPr/>
            </a:pPr>
            <a:endParaRPr lang="pl-PL" altLang="pl-PL" sz="1600" dirty="0" smtClean="0">
              <a:cs typeface="+mn-cs"/>
            </a:endParaRPr>
          </a:p>
          <a:p>
            <a:pPr eaLnBrk="0" hangingPunct="0">
              <a:lnSpc>
                <a:spcPct val="80000"/>
              </a:lnSpc>
              <a:defRPr/>
            </a:pPr>
            <a:r>
              <a:rPr lang="en-US" altLang="pl-PL" sz="2200" dirty="0" smtClean="0">
                <a:cs typeface="+mn-cs"/>
              </a:rPr>
              <a:t>RF EMF – frequencies lower then visible light </a:t>
            </a:r>
          </a:p>
          <a:p>
            <a:pPr eaLnBrk="0" hangingPunct="0">
              <a:lnSpc>
                <a:spcPct val="80000"/>
              </a:lnSpc>
              <a:defRPr/>
            </a:pPr>
            <a:r>
              <a:rPr lang="en-US" altLang="pl-PL" sz="2200" dirty="0" err="1" smtClean="0">
                <a:cs typeface="+mn-cs"/>
              </a:rPr>
              <a:t>Ionising</a:t>
            </a:r>
            <a:r>
              <a:rPr lang="en-US" altLang="pl-PL" sz="2200" dirty="0" smtClean="0">
                <a:cs typeface="+mn-cs"/>
              </a:rPr>
              <a:t> radiation – frequencies higher then visible light </a:t>
            </a:r>
          </a:p>
          <a:p>
            <a:pPr indent="0" algn="ctr" eaLnBrk="0" hangingPunct="0">
              <a:lnSpc>
                <a:spcPct val="80000"/>
              </a:lnSpc>
              <a:buFontTx/>
              <a:buNone/>
              <a:defRPr/>
            </a:pPr>
            <a:r>
              <a:rPr lang="pl-PL" altLang="pl-PL" sz="2400" dirty="0" smtClean="0">
                <a:cs typeface="+mn-cs"/>
              </a:rPr>
              <a:t/>
            </a:r>
            <a:br>
              <a:rPr lang="pl-PL" altLang="pl-PL" sz="2400" dirty="0" smtClean="0">
                <a:cs typeface="+mn-cs"/>
              </a:rPr>
            </a:br>
            <a:endParaRPr lang="en-US" altLang="pl-PL" sz="2400" dirty="0">
              <a:cs typeface="+mn-cs"/>
            </a:endParaRP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0" y="2751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pl-PL" altLang="pl-PL"/>
          </a:p>
        </p:txBody>
      </p:sp>
      <p:pic>
        <p:nvPicPr>
          <p:cNvPr id="28677" name="Picture 8" descr="Widm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700213"/>
            <a:ext cx="7164387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0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Telefo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" b="18234"/>
          <a:stretch>
            <a:fillRect/>
          </a:stretch>
        </p:blipFill>
        <p:spPr bwMode="auto">
          <a:xfrm>
            <a:off x="1277938" y="836613"/>
            <a:ext cx="6732587" cy="373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17513"/>
            <a:ext cx="9144000" cy="549275"/>
          </a:xfrm>
        </p:spPr>
        <p:txBody>
          <a:bodyPr/>
          <a:lstStyle/>
          <a:p>
            <a:r>
              <a:rPr lang="en-US" altLang="pl-PL" smtClean="0"/>
              <a:t>Exposure around mobile phone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3857" y="4437112"/>
            <a:ext cx="9074150" cy="158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l-PL" sz="2000" dirty="0" smtClean="0">
                <a:solidFill>
                  <a:srgbClr val="000099"/>
                </a:solidFill>
              </a:rPr>
              <a:t>Each mobile phone is equipped </a:t>
            </a:r>
            <a:r>
              <a:rPr lang="pl-PL" altLang="pl-PL" sz="2000" dirty="0" smtClean="0">
                <a:solidFill>
                  <a:srgbClr val="000099"/>
                </a:solidFill>
              </a:rPr>
              <a:t>with </a:t>
            </a:r>
            <a:r>
              <a:rPr lang="en-US" altLang="pl-PL" sz="2000" dirty="0" smtClean="0">
                <a:solidFill>
                  <a:srgbClr val="000099"/>
                </a:solidFill>
              </a:rPr>
              <a:t>Automatic Power Control system which adjusts the output power level to the minimum required value necessary to establish connection with </a:t>
            </a:r>
            <a:r>
              <a:rPr lang="pl-PL" altLang="pl-PL" sz="2000" dirty="0" smtClean="0">
                <a:solidFill>
                  <a:srgbClr val="000099"/>
                </a:solidFill>
              </a:rPr>
              <a:t>a BS</a:t>
            </a:r>
            <a:r>
              <a:rPr lang="en-US" altLang="pl-PL" sz="2000" dirty="0" smtClean="0">
                <a:solidFill>
                  <a:srgbClr val="000099"/>
                </a:solidFill>
              </a:rPr>
              <a:t>  </a:t>
            </a:r>
          </a:p>
          <a:p>
            <a:pPr>
              <a:lnSpc>
                <a:spcPct val="90000"/>
              </a:lnSpc>
            </a:pPr>
            <a:r>
              <a:rPr lang="en-US" altLang="pl-PL" sz="2000" dirty="0" smtClean="0">
                <a:solidFill>
                  <a:srgbClr val="000099"/>
                </a:solidFill>
              </a:rPr>
              <a:t>Power radiated by the mobile phone is lower if the user is close to a base station and higher if the distance is longer. </a:t>
            </a:r>
          </a:p>
        </p:txBody>
      </p:sp>
      <p:sp>
        <p:nvSpPr>
          <p:cNvPr id="29701" name="Prostokąt 1"/>
          <p:cNvSpPr>
            <a:spLocks noChangeArrowheads="1"/>
          </p:cNvSpPr>
          <p:nvPr/>
        </p:nvSpPr>
        <p:spPr bwMode="auto">
          <a:xfrm>
            <a:off x="6732588" y="3860800"/>
            <a:ext cx="2159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pl-PL" altLang="pl-PL" sz="1600">
                <a:solidFill>
                  <a:schemeClr val="bg2"/>
                </a:solidFill>
              </a:rPr>
              <a:t>Source: 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Tel 1 WYSY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2" y="836712"/>
            <a:ext cx="22320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Tel 1 ODBI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49" y="835483"/>
            <a:ext cx="223202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4025"/>
            <a:ext cx="9144000" cy="476250"/>
          </a:xfrm>
        </p:spPr>
        <p:txBody>
          <a:bodyPr/>
          <a:lstStyle/>
          <a:p>
            <a:r>
              <a:rPr lang="en-US" altLang="pl-PL" smtClean="0"/>
              <a:t>Radiation from the mobile phone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284538"/>
            <a:ext cx="9074150" cy="2587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l-PL" sz="2400" dirty="0" smtClean="0">
                <a:solidFill>
                  <a:srgbClr val="000099"/>
                </a:solidFill>
              </a:rPr>
              <a:t>Mobile phone is a semi-duplex device</a:t>
            </a:r>
            <a:r>
              <a:rPr lang="pl-PL" altLang="pl-PL" sz="2400" dirty="0" smtClean="0">
                <a:solidFill>
                  <a:srgbClr val="000099"/>
                </a:solidFill>
              </a:rPr>
              <a:t> -</a:t>
            </a:r>
            <a:r>
              <a:rPr lang="en-US" altLang="pl-PL" sz="2400" dirty="0" smtClean="0">
                <a:solidFill>
                  <a:srgbClr val="000099"/>
                </a:solidFill>
              </a:rPr>
              <a:t> </a:t>
            </a:r>
            <a:r>
              <a:rPr lang="pl-PL" altLang="pl-PL" sz="2400" dirty="0" smtClean="0">
                <a:solidFill>
                  <a:srgbClr val="000099"/>
                </a:solidFill>
              </a:rPr>
              <a:t>t</a:t>
            </a:r>
            <a:r>
              <a:rPr lang="en-US" altLang="pl-PL" sz="2400" dirty="0" smtClean="0">
                <a:solidFill>
                  <a:srgbClr val="000099"/>
                </a:solidFill>
              </a:rPr>
              <a:t>he mobile phone can not transmit and receive at the same time</a:t>
            </a:r>
          </a:p>
          <a:p>
            <a:pPr>
              <a:lnSpc>
                <a:spcPct val="90000"/>
              </a:lnSpc>
            </a:pPr>
            <a:r>
              <a:rPr lang="en-US" altLang="pl-PL" sz="2400" dirty="0" smtClean="0">
                <a:solidFill>
                  <a:srgbClr val="000099"/>
                </a:solidFill>
              </a:rPr>
              <a:t>During the voice connection the mobile phone is switching from receiving to transmitting mode many times in </a:t>
            </a:r>
            <a:r>
              <a:rPr lang="pl-PL" altLang="pl-PL" sz="2400" dirty="0" smtClean="0">
                <a:solidFill>
                  <a:srgbClr val="000099"/>
                </a:solidFill>
              </a:rPr>
              <a:t>a</a:t>
            </a:r>
            <a:r>
              <a:rPr lang="en-US" altLang="pl-PL" sz="2400" dirty="0" smtClean="0">
                <a:solidFill>
                  <a:srgbClr val="000099"/>
                </a:solidFill>
              </a:rPr>
              <a:t> way which is not noticeable for the user </a:t>
            </a:r>
          </a:p>
          <a:p>
            <a:pPr>
              <a:lnSpc>
                <a:spcPct val="90000"/>
              </a:lnSpc>
            </a:pPr>
            <a:r>
              <a:rPr lang="en-US" altLang="pl-PL" sz="2400" dirty="0" smtClean="0">
                <a:solidFill>
                  <a:srgbClr val="000099"/>
                </a:solidFill>
              </a:rPr>
              <a:t>If during the voice call the user is listening then the mobile phone is not radiating </a:t>
            </a:r>
          </a:p>
        </p:txBody>
      </p:sp>
      <p:sp>
        <p:nvSpPr>
          <p:cNvPr id="30726" name="Prostokąt 1"/>
          <p:cNvSpPr>
            <a:spLocks noChangeArrowheads="1"/>
          </p:cNvSpPr>
          <p:nvPr/>
        </p:nvSpPr>
        <p:spPr bwMode="auto">
          <a:xfrm>
            <a:off x="3367088" y="2832100"/>
            <a:ext cx="21590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pl-PL" altLang="pl-PL" sz="1600">
                <a:solidFill>
                  <a:schemeClr val="bg2"/>
                </a:solidFill>
              </a:rPr>
              <a:t>Source: Orange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E67DA60C76A54EADB29B096CB65BE3" ma:contentTypeVersion="1" ma:contentTypeDescription="Create a new document." ma:contentTypeScope="" ma:versionID="780d449f7202861cfead20317662c3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8b0b90613641d2007733df16481c6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7BBC3E-F60E-466F-97FA-424DE4A4138B}"/>
</file>

<file path=customXml/itemProps2.xml><?xml version="1.0" encoding="utf-8"?>
<ds:datastoreItem xmlns:ds="http://schemas.openxmlformats.org/officeDocument/2006/customXml" ds:itemID="{BBBD9129-E1A0-442F-95C5-2E92C286745B}"/>
</file>

<file path=customXml/itemProps3.xml><?xml version="1.0" encoding="utf-8"?>
<ds:datastoreItem xmlns:ds="http://schemas.openxmlformats.org/officeDocument/2006/customXml" ds:itemID="{6EB7183A-01E0-46B6-984E-C9D7FF74F85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6000</TotalTime>
  <Words>1744</Words>
  <Application>Microsoft Office PowerPoint</Application>
  <PresentationFormat>Pokaz na ekranie (4:3)</PresentationFormat>
  <Paragraphs>223</Paragraphs>
  <Slides>35</Slides>
  <Notes>35</Notes>
  <HiddenSlides>0</HiddenSlides>
  <MMClips>0</MMClips>
  <ScaleCrop>false</ScaleCrop>
  <HeadingPairs>
    <vt:vector size="6" baseType="variant">
      <vt:variant>
        <vt:lpstr>Motyw</vt:lpstr>
      </vt:variant>
      <vt:variant>
        <vt:i4>2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35</vt:i4>
      </vt:variant>
    </vt:vector>
  </HeadingPairs>
  <TitlesOfParts>
    <vt:vector size="39" baseType="lpstr">
      <vt:lpstr>ITU-e</vt:lpstr>
      <vt:lpstr>Office Theme</vt:lpstr>
      <vt:lpstr>CorelDRAW.Graphic.12</vt:lpstr>
      <vt:lpstr>Dokument</vt:lpstr>
      <vt:lpstr>ITU Regional Standardization Forum for Asia-Pacific  (Jakarta, Indonesia, 27-28 October 2015)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Exposure around mobile phone</vt:lpstr>
      <vt:lpstr>Radiation from the mobile phone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ITU-T Rec. K.70, EMF-estimator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Lewicki Fryderyk - Hurt</cp:lastModifiedBy>
  <cp:revision>547</cp:revision>
  <cp:lastPrinted>2001-11-25T13:41:09Z</cp:lastPrinted>
  <dcterms:created xsi:type="dcterms:W3CDTF">2007-02-20T15:47:31Z</dcterms:created>
  <dcterms:modified xsi:type="dcterms:W3CDTF">2015-10-15T06:10:58Z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-110147729</vt:i4>
  </property>
  <property fmtid="{D5CDD505-2E9C-101B-9397-08002B2CF9AE}" pid="3" name="_NewReviewCycle">
    <vt:lpwstr/>
  </property>
  <property fmtid="{D5CDD505-2E9C-101B-9397-08002B2CF9AE}" pid="4" name="_EmailSubject">
    <vt:lpwstr>Templates &amp; Guidelines for the "ITU Regional Standardization Forum for Asia-Pacific Region" (Jakarta, Indonesia, 27-28 October 2015)</vt:lpwstr>
  </property>
  <property fmtid="{D5CDD505-2E9C-101B-9397-08002B2CF9AE}" pid="5" name="_AuthorEmail">
    <vt:lpwstr>Fryderyk.Lewicki@orange.com</vt:lpwstr>
  </property>
  <property fmtid="{D5CDD505-2E9C-101B-9397-08002B2CF9AE}" pid="6" name="_AuthorEmailDisplayName">
    <vt:lpwstr>Lewicki Fryderyk - Hurt</vt:lpwstr>
  </property>
  <property fmtid="{D5CDD505-2E9C-101B-9397-08002B2CF9AE}" pid="7" name="ContentTypeId">
    <vt:lpwstr>0x01010039E67DA60C76A54EADB29B096CB65BE3</vt:lpwstr>
  </property>
</Properties>
</file>