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1" r:id="rId2"/>
    <p:sldId id="328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27" r:id="rId12"/>
    <p:sldId id="325" r:id="rId13"/>
    <p:sldId id="326" r:id="rId14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5374" autoAdjust="0"/>
  </p:normalViewPr>
  <p:slideViewPr>
    <p:cSldViewPr snapToGrid="0" snapToObjects="1" showGuides="1">
      <p:cViewPr>
        <p:scale>
          <a:sx n="72" d="100"/>
          <a:sy n="72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8ABC1C-BCFE-4F47-87D7-67B518968EDB}" type="slidenum">
              <a:rPr lang="en-US" altLang="en-US" smtClean="0">
                <a:latin typeface="Trebuchet MS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latin typeface="Trebuchet MS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77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dirty="0" smtClean="0">
              <a:latin typeface="Arial" pitchFamily="34" charset="0"/>
            </a:endParaRPr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pPr eaLnBrk="1" hangingPunct="1"/>
            <a:fld id="{DF55FF73-A163-4FA9-AA09-D0B2435605FA}" type="slidenum">
              <a:rPr kumimoji="0" lang="en-US" altLang="ko-KR" smtClean="0">
                <a:latin typeface="Malgun Gothic" pitchFamily="34" charset="-127"/>
                <a:ea typeface="Malgun Gothic" pitchFamily="34" charset="-127"/>
              </a:rPr>
              <a:pPr eaLnBrk="1" hangingPunct="1"/>
              <a:t>3</a:t>
            </a:fld>
            <a:endParaRPr kumimoji="0" lang="en-US" altLang="ko-KR" smtClean="0"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pPr eaLnBrk="1" hangingPunct="1"/>
            <a:fld id="{DF55FF73-A163-4FA9-AA09-D0B2435605FA}" type="slidenum">
              <a:rPr kumimoji="0" lang="en-US" altLang="ko-KR" smtClean="0">
                <a:latin typeface="Malgun Gothic" pitchFamily="34" charset="-127"/>
                <a:ea typeface="Malgun Gothic" pitchFamily="34" charset="-127"/>
              </a:rPr>
              <a:pPr eaLnBrk="1" hangingPunct="1"/>
              <a:t>4</a:t>
            </a:fld>
            <a:endParaRPr kumimoji="0" lang="en-US" altLang="ko-KR" smtClean="0"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pPr eaLnBrk="1" hangingPunct="1"/>
            <a:fld id="{DF55FF73-A163-4FA9-AA09-D0B2435605FA}" type="slidenum">
              <a:rPr kumimoji="0" lang="en-US" altLang="ko-KR" smtClean="0">
                <a:latin typeface="Malgun Gothic" pitchFamily="34" charset="-127"/>
                <a:ea typeface="Malgun Gothic" pitchFamily="34" charset="-127"/>
              </a:rPr>
              <a:pPr eaLnBrk="1" hangingPunct="1"/>
              <a:t>5</a:t>
            </a:fld>
            <a:endParaRPr kumimoji="0" lang="en-US" altLang="ko-KR" smtClean="0"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FFD0AB-E060-4E74-8B6C-58CA9907EBEA}" type="slidenum">
              <a:rPr kumimoji="1" lang="en-US" altLang="en-US" smtClean="0">
                <a:latin typeface="Gulim" pitchFamily="34" charset="-127"/>
                <a:ea typeface="Gulim" pitchFamily="34" charset="-127"/>
                <a:cs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kumimoji="1" lang="en-US" altLang="en-US" smtClean="0">
              <a:latin typeface="Gulim" pitchFamily="34" charset="-127"/>
              <a:ea typeface="Gulim" pitchFamily="34" charset="-127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CB0A92-5DF6-4A52-9F0B-26C043460ECD}" type="slidenum">
              <a:rPr lang="en-US" altLang="en-US" smtClean="0">
                <a:latin typeface="Trebuchet MS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latin typeface="Trebuchet MS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186E28-E9A7-404D-AE88-C5DF8D9206D5}" type="slidenum">
              <a:rPr lang="id-ID" altLang="en-US" smtClean="0">
                <a:latin typeface="Trebuchet MS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id-ID" altLang="en-US" smtClean="0">
              <a:latin typeface="Trebuchet MS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en-US" sz="1200" kern="0" dirty="0" smtClean="0">
              <a:solidFill>
                <a:schemeClr val="tx2"/>
              </a:solidFill>
              <a:latin typeface="Tw Cen MT" pitchFamily="34" charset="0"/>
              <a:ea typeface="Tw Cen MT" pitchFamily="34" charset="0"/>
              <a:cs typeface="Tw Cen MT" pitchFamily="34" charset="0"/>
            </a:endParaRPr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pPr eaLnBrk="1" hangingPunct="1"/>
            <a:fld id="{DF55FF73-A163-4FA9-AA09-D0B2435605FA}" type="slidenum">
              <a:rPr kumimoji="0" lang="en-US" altLang="ko-KR" smtClean="0">
                <a:latin typeface="Malgun Gothic" pitchFamily="34" charset="-127"/>
                <a:ea typeface="Malgun Gothic" pitchFamily="34" charset="-127"/>
              </a:rPr>
              <a:pPr eaLnBrk="1" hangingPunct="1"/>
              <a:t>9</a:t>
            </a:fld>
            <a:endParaRPr kumimoji="0" lang="en-US" altLang="ko-KR" smtClean="0"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8ABC1C-BCFE-4F47-87D7-67B518968EDB}" type="slidenum">
              <a:rPr lang="en-US" altLang="en-US" smtClean="0">
                <a:latin typeface="Trebuchet MS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latin typeface="Trebuchet MS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o.org/iso/en/ISOOnline.openerpage" TargetMode="External"/><Relationship Id="rId13" Type="http://schemas.openxmlformats.org/officeDocument/2006/relationships/hyperlink" Target="http://www.trai.gov.in/" TargetMode="External"/><Relationship Id="rId3" Type="http://schemas.openxmlformats.org/officeDocument/2006/relationships/hyperlink" Target="http://www.bis.org.in/" TargetMode="External"/><Relationship Id="rId7" Type="http://schemas.openxmlformats.org/officeDocument/2006/relationships/hyperlink" Target="http://www.jtc1.org/" TargetMode="External"/><Relationship Id="rId12" Type="http://schemas.openxmlformats.org/officeDocument/2006/relationships/hyperlink" Target="http://stqc.nic.in/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www.aptsec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to.org/english/tratop_e/tbt_e/tbt_e.htm" TargetMode="External"/><Relationship Id="rId11" Type="http://schemas.openxmlformats.org/officeDocument/2006/relationships/hyperlink" Target="http://www.aplac.org/" TargetMode="External"/><Relationship Id="rId5" Type="http://schemas.openxmlformats.org/officeDocument/2006/relationships/hyperlink" Target="http://www.ilac.org/" TargetMode="External"/><Relationship Id="rId15" Type="http://schemas.openxmlformats.org/officeDocument/2006/relationships/hyperlink" Target="http://www.itu.int/home/index.html" TargetMode="External"/><Relationship Id="rId10" Type="http://schemas.openxmlformats.org/officeDocument/2006/relationships/hyperlink" Target="http://www.dot.gov.in/" TargetMode="External"/><Relationship Id="rId4" Type="http://schemas.openxmlformats.org/officeDocument/2006/relationships/hyperlink" Target="http://www.moc.gov.in/" TargetMode="External"/><Relationship Id="rId9" Type="http://schemas.openxmlformats.org/officeDocument/2006/relationships/hyperlink" Target="http://www.nabl-india.org/" TargetMode="External"/><Relationship Id="rId14" Type="http://schemas.openxmlformats.org/officeDocument/2006/relationships/hyperlink" Target="http://www.cca.gov.i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Regional Standardization Forum for Asia-Pacific </a:t>
            </a:r>
            <a:br>
              <a:rPr lang="en-US" sz="2800" dirty="0" smtClean="0"/>
            </a:br>
            <a:r>
              <a:rPr lang="en-US" sz="2800" dirty="0" smtClean="0"/>
              <a:t>(Jakarta, Indonesia, 27-28 October 2015)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TELECOMMUNICATION STANDARDIZATION IN INDONESIA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err="1" smtClean="0"/>
              <a:t>Mochamad</a:t>
            </a:r>
            <a:r>
              <a:rPr lang="en-US" sz="12800" b="1" dirty="0" smtClean="0"/>
              <a:t> </a:t>
            </a:r>
            <a:r>
              <a:rPr lang="en-US" sz="12800" b="1" dirty="0" err="1" smtClean="0"/>
              <a:t>Hadiyana</a:t>
            </a:r>
            <a:r>
              <a:rPr lang="en-US" sz="12800" b="1" dirty="0" smtClean="0"/>
              <a:t> (hadiyana@postel.go.id),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Deputy Director for </a:t>
            </a:r>
            <a:r>
              <a:rPr lang="en-US" sz="12800" b="1" dirty="0" err="1" smtClean="0"/>
              <a:t>QoS</a:t>
            </a:r>
            <a:r>
              <a:rPr lang="en-US" sz="12800" b="1" dirty="0" smtClean="0"/>
              <a:t> and Standardization Cooperation, MCIT Indonesia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86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2436" y="1255989"/>
            <a:ext cx="8418959" cy="415090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Technical Regulations (TR) has been issued by Minister to make voluntary standards mandatory.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Equipment: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Wireless module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Fixed module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Wireless radio sets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Vehicle security devices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RFID Equipment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VoIP terminal equipment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Fixed wireless terminal equipment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Broadband terminal equipment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PABX/IP-PBX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Quality of service:</a:t>
            </a:r>
          </a:p>
          <a:p>
            <a:pPr lvl="2"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PSTN, mobile, internet telephony, and satellite services</a:t>
            </a:r>
          </a:p>
        </p:txBody>
      </p:sp>
      <p:sp>
        <p:nvSpPr>
          <p:cNvPr id="12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Technical Regulation Scope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288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846361"/>
              </p:ext>
            </p:extLst>
          </p:nvPr>
        </p:nvGraphicFramePr>
        <p:xfrm>
          <a:off x="690694" y="1350989"/>
          <a:ext cx="7817200" cy="3973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300"/>
                <a:gridCol w="1954300"/>
                <a:gridCol w="1954300"/>
                <a:gridCol w="1954300"/>
              </a:tblGrid>
              <a:tr h="3173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Standards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Industry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University/R&amp;D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Government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04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 to standards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Lack of access</a:t>
                      </a:r>
                    </a:p>
                    <a:p>
                      <a:r>
                        <a:rPr lang="en-US" sz="1400" dirty="0" smtClean="0"/>
                        <a:t>Budget constraint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Lack of access</a:t>
                      </a:r>
                    </a:p>
                    <a:p>
                      <a:r>
                        <a:rPr lang="en-US" sz="1400" dirty="0" smtClean="0"/>
                        <a:t>Budget constraint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</a:t>
                      </a:r>
                      <a:r>
                        <a:rPr lang="en-US" sz="1400" baseline="0" dirty="0" smtClean="0"/>
                        <a:t> access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2982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Contribution to standards development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Have knowledge and skill but low level of participation</a:t>
                      </a:r>
                    </a:p>
                    <a:p>
                      <a:r>
                        <a:rPr lang="en-US" sz="1400" dirty="0" smtClean="0"/>
                        <a:t>Profit center, not cost center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Have knowledge and skill but low level of participation</a:t>
                      </a:r>
                    </a:p>
                    <a:p>
                      <a:r>
                        <a:rPr lang="en-US" sz="1400" dirty="0" smtClean="0"/>
                        <a:t>Budget constraint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level participation but lack of knowledge, skill and contribution</a:t>
                      </a:r>
                    </a:p>
                    <a:p>
                      <a:r>
                        <a:rPr lang="en-US" sz="1400" dirty="0" smtClean="0"/>
                        <a:t>Lack of coordination with industry and universities/R&amp;D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9433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Influence to standard development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level of influence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level of influence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</a:t>
                      </a:r>
                      <a:r>
                        <a:rPr lang="en-US" sz="1400" baseline="0" dirty="0" smtClean="0"/>
                        <a:t> to influence in high level (policy) but lack of low level influence (technical matters)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37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Implementation of standards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Lack of testing facilities</a:t>
                      </a:r>
                    </a:p>
                    <a:p>
                      <a:r>
                        <a:rPr lang="en-US" sz="1400" dirty="0" smtClean="0"/>
                        <a:t>Profit center, not cost center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Lack of testing facilities</a:t>
                      </a:r>
                    </a:p>
                    <a:p>
                      <a:r>
                        <a:rPr lang="en-US" sz="1400" dirty="0" smtClean="0"/>
                        <a:t>Budget constraint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Lack of testing facilities,</a:t>
                      </a:r>
                      <a:r>
                        <a:rPr lang="en-US" sz="1400" baseline="0" dirty="0" smtClean="0"/>
                        <a:t> knowledge and skill</a:t>
                      </a:r>
                      <a:endParaRPr lang="en-US" sz="14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Challenges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574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3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69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2"/>
            <a:ext cx="8858250" cy="4892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37364"/>
              </p:ext>
            </p:extLst>
          </p:nvPr>
        </p:nvGraphicFramePr>
        <p:xfrm>
          <a:off x="526368" y="1491012"/>
          <a:ext cx="815759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98"/>
                <a:gridCol w="2039398"/>
                <a:gridCol w="2039398"/>
                <a:gridCol w="2039398"/>
              </a:tblGrid>
              <a:tr h="3201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Standards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Industry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University/R&amp;D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Government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85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 to standards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</a:t>
                      </a:r>
                      <a:r>
                        <a:rPr lang="en-US" sz="1400" baseline="0" dirty="0" smtClean="0"/>
                        <a:t> access to standards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 access to standards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Sharing</a:t>
                      </a:r>
                      <a:r>
                        <a:rPr lang="en-US" sz="1400" baseline="0" dirty="0" smtClean="0"/>
                        <a:t> the standards obtained with industry and university 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1059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Contribution to standards development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R&amp;D center establishment and fellowship for industry to attend standardization meeting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Fellowship for universities/R&amp;D centers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to attend standardization meeting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Coordinating the establishment of common contribution with industry and university/R&amp;D centers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224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Influence to standard development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Fellowship for industry to attend standardization meeting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Fellowship for universities/R&amp;D</a:t>
                      </a:r>
                      <a:r>
                        <a:rPr lang="en-US" sz="1400" baseline="0" dirty="0" smtClean="0"/>
                        <a:t> centers</a:t>
                      </a:r>
                      <a:r>
                        <a:rPr lang="en-US" sz="1400" dirty="0" smtClean="0"/>
                        <a:t> to attend standardization meeting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Coordinating the establishment of common proposals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0224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Implementation of standards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Establishment of regional testing center and capacity building</a:t>
                      </a:r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Establishment of regional testing center</a:t>
                      </a:r>
                      <a:r>
                        <a:rPr lang="en-US" sz="1400" baseline="0" dirty="0" smtClean="0"/>
                        <a:t> and capacity building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Establishment of regional testing center</a:t>
                      </a:r>
                      <a:r>
                        <a:rPr lang="en-US" sz="1400" baseline="0" dirty="0" smtClean="0"/>
                        <a:t> and capacity building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25319" y="969103"/>
            <a:ext cx="2217882" cy="406400"/>
          </a:xfrm>
          <a:prstGeom prst="roundRect">
            <a:avLst>
              <a:gd name="adj" fmla="val 50000"/>
            </a:avLst>
          </a:prstGeom>
          <a:solidFill>
            <a:srgbClr val="006699"/>
          </a:solidFill>
          <a:ln w="28575">
            <a:solidFill>
              <a:srgbClr val="99CCFF"/>
            </a:solidFill>
            <a:round/>
            <a:headEnd/>
            <a:tailEnd/>
          </a:ln>
          <a:effectLst>
            <a:outerShdw dist="35921" dir="2700000" algn="ctr" rotWithShape="0">
              <a:srgbClr val="7495C0"/>
            </a:outerShdw>
          </a:effectLst>
        </p:spPr>
        <p:txBody>
          <a:bodyPr wrap="none" lIns="90000" anchor="ctr"/>
          <a:lstStyle/>
          <a:p>
            <a:pPr algn="ctr" eaLnBrk="0" hangingPunct="0">
              <a:defRPr/>
            </a:pPr>
            <a:endParaRPr kumimoji="0" lang="ko-KR" altLang="ko-KR" sz="2000">
              <a:solidFill>
                <a:srgbClr val="FFFFFF"/>
              </a:solidFill>
              <a:latin typeface="HY헤드라인M" charset="-127"/>
              <a:ea typeface="HY헤드라인M" charset="-127"/>
            </a:endParaRP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703194" y="991328"/>
            <a:ext cx="1431925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F9AD5"/>
              </a:gs>
              <a:gs pos="100000">
                <a:srgbClr val="0066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endParaRPr kumimoji="0" lang="ko-KR" altLang="en-US" sz="2000" b="1">
              <a:latin typeface="HY헤드라인M" charset="-127"/>
              <a:ea typeface="HY헤드라인M" charset="-127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109072" y="969103"/>
            <a:ext cx="103981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HY견고딕" charset="-127"/>
                <a:ea typeface="HY견고딕" charset="-127"/>
              </a:rPr>
              <a:t>Possible Solution</a:t>
            </a:r>
            <a:endParaRPr lang="ko-KR" altLang="en-US" dirty="0">
              <a:solidFill>
                <a:schemeClr val="bg1"/>
              </a:solidFill>
              <a:latin typeface="HY견고딕" charset="-127"/>
              <a:ea typeface="HY견고딕" charset="-127"/>
            </a:endParaRPr>
          </a:p>
        </p:txBody>
      </p:sp>
      <p:sp>
        <p:nvSpPr>
          <p:cNvPr id="8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Challenges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71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9716" y="2636912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Thank You</a:t>
            </a:r>
            <a:endParaRPr lang="en-US" sz="5400" b="1" cap="none" spc="0" dirty="0">
              <a:ln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5" name="Picture 4" descr="Handphone s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2" y="4305907"/>
            <a:ext cx="9144000" cy="15051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07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494"/>
            <a:ext cx="8229600" cy="38311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Legal Framework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Stakeholders of Standardization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MCIT </a:t>
            </a:r>
            <a:r>
              <a:rPr lang="en-US" dirty="0" smtClean="0"/>
              <a:t>Role </a:t>
            </a:r>
            <a:r>
              <a:rPr lang="en-US" dirty="0" smtClean="0"/>
              <a:t>in National Standards Development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Sector Member Participation in </a:t>
            </a:r>
            <a:r>
              <a:rPr lang="en-US" dirty="0" smtClean="0"/>
              <a:t>ITU-T </a:t>
            </a:r>
            <a:r>
              <a:rPr lang="en-US" dirty="0" smtClean="0"/>
              <a:t>Study Group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Technical Regulation Scope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Title 23"/>
          <p:cNvSpPr txBox="1">
            <a:spLocks/>
          </p:cNvSpPr>
          <p:nvPr/>
        </p:nvSpPr>
        <p:spPr bwMode="gray">
          <a:xfrm>
            <a:off x="260300" y="440428"/>
            <a:ext cx="72390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Outline of Presentation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90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4"/>
            <a:ext cx="8858250" cy="457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itle 23"/>
          <p:cNvSpPr txBox="1">
            <a:spLocks/>
          </p:cNvSpPr>
          <p:nvPr/>
        </p:nvSpPr>
        <p:spPr bwMode="gray">
          <a:xfrm>
            <a:off x="268372" y="201892"/>
            <a:ext cx="72390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 Framework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2950" y="1879312"/>
            <a:ext cx="7429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i="1" dirty="0" smtClean="0">
                <a:solidFill>
                  <a:schemeClr val="tx2"/>
                </a:solidFill>
              </a:rPr>
              <a:t>Every </a:t>
            </a:r>
            <a:r>
              <a:rPr lang="en-US" altLang="en-US" i="1" dirty="0">
                <a:solidFill>
                  <a:schemeClr val="tx2"/>
                </a:solidFill>
              </a:rPr>
              <a:t>telecommunications equipment traded, made, assembled, </a:t>
            </a:r>
            <a:r>
              <a:rPr lang="en-US" altLang="en-US" i="1" dirty="0" smtClean="0">
                <a:solidFill>
                  <a:schemeClr val="tx2"/>
                </a:solidFill>
              </a:rPr>
              <a:t>imported </a:t>
            </a:r>
            <a:r>
              <a:rPr lang="en-US" altLang="en-US" i="1" dirty="0">
                <a:solidFill>
                  <a:schemeClr val="tx2"/>
                </a:solidFill>
              </a:rPr>
              <a:t>and/or used in Indonesia territory required to comply with technical regulation and based on license in line with prevailing laws and legislation – Article 32 clause </a:t>
            </a:r>
            <a:r>
              <a:rPr lang="en-US" altLang="en-US" i="1" dirty="0" smtClean="0">
                <a:solidFill>
                  <a:schemeClr val="tx2"/>
                </a:solidFill>
              </a:rPr>
              <a:t>1 of Telecommunication Law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4795861"/>
            <a:ext cx="8003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Source: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Law Number 36 </a:t>
            </a:r>
            <a:r>
              <a:rPr lang="en-US" altLang="en-US" dirty="0">
                <a:solidFill>
                  <a:schemeClr val="tx2"/>
                </a:solidFill>
              </a:rPr>
              <a:t>Year </a:t>
            </a:r>
            <a:r>
              <a:rPr lang="en-US" altLang="en-US" dirty="0" smtClean="0">
                <a:solidFill>
                  <a:schemeClr val="tx2"/>
                </a:solidFill>
              </a:rPr>
              <a:t>1999 concerning Telecommunication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478958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49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3568" y="1471200"/>
            <a:ext cx="7776864" cy="40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>
                <a:solidFill>
                  <a:schemeClr val="tx2"/>
                </a:solidFill>
              </a:rPr>
              <a:t>Objectives of technical regulation:</a:t>
            </a:r>
          </a:p>
          <a:p>
            <a:pPr lvl="1"/>
            <a:r>
              <a:rPr lang="en-US" altLang="en-US" sz="2400" dirty="0" smtClean="0">
                <a:solidFill>
                  <a:schemeClr val="tx2"/>
                </a:solidFill>
              </a:rPr>
              <a:t>To </a:t>
            </a:r>
            <a:r>
              <a:rPr lang="en-US" altLang="en-US" sz="2400" dirty="0">
                <a:solidFill>
                  <a:schemeClr val="tx2"/>
                </a:solidFill>
              </a:rPr>
              <a:t>ensure telecommunication network interoperability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To avoid interference among telecommunication equipment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To ensure public safety</a:t>
            </a:r>
          </a:p>
          <a:p>
            <a:pPr lvl="1"/>
            <a:r>
              <a:rPr lang="en-US" altLang="en-US" sz="2400" dirty="0">
                <a:solidFill>
                  <a:schemeClr val="tx2"/>
                </a:solidFill>
              </a:rPr>
              <a:t>To support national telecommunication industry, innovation and </a:t>
            </a:r>
            <a:r>
              <a:rPr lang="en-US" altLang="en-US" sz="2400" dirty="0" smtClean="0">
                <a:solidFill>
                  <a:schemeClr val="tx2"/>
                </a:solidFill>
              </a:rPr>
              <a:t>engineering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4488846"/>
            <a:ext cx="8003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Source: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Article 72, Government </a:t>
            </a:r>
            <a:r>
              <a:rPr lang="en-US" altLang="en-US" dirty="0">
                <a:solidFill>
                  <a:schemeClr val="tx2"/>
                </a:solidFill>
              </a:rPr>
              <a:t>Regulation Number 52 Year </a:t>
            </a:r>
            <a:r>
              <a:rPr lang="en-US" altLang="en-US" dirty="0" smtClean="0">
                <a:solidFill>
                  <a:schemeClr val="tx2"/>
                </a:solidFill>
              </a:rPr>
              <a:t>2000 concerning Telecommunication Provision,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itle 23"/>
          <p:cNvSpPr txBox="1">
            <a:spLocks/>
          </p:cNvSpPr>
          <p:nvPr/>
        </p:nvSpPr>
        <p:spPr bwMode="gray">
          <a:xfrm>
            <a:off x="268372" y="201892"/>
            <a:ext cx="72390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 Framework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9330618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4"/>
            <a:ext cx="8858250" cy="4447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3568" y="1365184"/>
            <a:ext cx="7776864" cy="40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>
                <a:solidFill>
                  <a:schemeClr val="tx2"/>
                </a:solidFill>
              </a:rPr>
              <a:t>Technical regulation establishment:</a:t>
            </a:r>
          </a:p>
          <a:p>
            <a:pPr lvl="1"/>
            <a:r>
              <a:rPr lang="en-US" altLang="en-US" sz="1800" dirty="0" smtClean="0">
                <a:solidFill>
                  <a:schemeClr val="tx2"/>
                </a:solidFill>
              </a:rPr>
              <a:t>Minister </a:t>
            </a:r>
            <a:r>
              <a:rPr lang="en-US" altLang="en-US" sz="1800" dirty="0">
                <a:solidFill>
                  <a:schemeClr val="tx2"/>
                </a:solidFill>
              </a:rPr>
              <a:t>endorses technical regulations taking into consideration all inputs from technical committee consisting of stakeholders (industry, telecommunication </a:t>
            </a:r>
            <a:r>
              <a:rPr lang="en-US" altLang="en-US" sz="1800" dirty="0" smtClean="0">
                <a:solidFill>
                  <a:schemeClr val="tx2"/>
                </a:solidFill>
              </a:rPr>
              <a:t>network operators/service providers</a:t>
            </a:r>
            <a:r>
              <a:rPr lang="en-US" altLang="en-US" sz="1800" dirty="0">
                <a:solidFill>
                  <a:schemeClr val="tx2"/>
                </a:solidFill>
              </a:rPr>
              <a:t>, society, research institution, consumer organization and universities</a:t>
            </a:r>
            <a:r>
              <a:rPr lang="en-US" altLang="en-US" sz="1800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altLang="en-US" sz="2000" dirty="0" smtClean="0">
                <a:solidFill>
                  <a:schemeClr val="tx2"/>
                </a:solidFill>
              </a:rPr>
              <a:t> </a:t>
            </a:r>
            <a:r>
              <a:rPr lang="sv-SE" altLang="en-US" sz="2000" dirty="0">
                <a:solidFill>
                  <a:schemeClr val="tx2"/>
                </a:solidFill>
              </a:rPr>
              <a:t>Technical regulation is formulated based on:</a:t>
            </a:r>
          </a:p>
          <a:p>
            <a:pPr marL="971550" lvl="1" indent="-514350">
              <a:buFont typeface="Trebuchet MS" pitchFamily="34" charset="0"/>
              <a:buAutoNum type="alphaLcPeriod"/>
            </a:pPr>
            <a:r>
              <a:rPr lang="en-US" altLang="en-US" sz="1800" dirty="0">
                <a:solidFill>
                  <a:schemeClr val="tx2"/>
                </a:solidFill>
              </a:rPr>
              <a:t>Adoption </a:t>
            </a:r>
            <a:r>
              <a:rPr lang="en-US" altLang="en-US" sz="1800" dirty="0" smtClean="0">
                <a:solidFill>
                  <a:schemeClr val="tx2"/>
                </a:solidFill>
              </a:rPr>
              <a:t>of </a:t>
            </a:r>
            <a:r>
              <a:rPr lang="en-US" altLang="en-US" sz="1800" dirty="0">
                <a:solidFill>
                  <a:schemeClr val="tx2"/>
                </a:solidFill>
              </a:rPr>
              <a:t>international or regional standards;</a:t>
            </a:r>
          </a:p>
          <a:p>
            <a:pPr marL="971550" lvl="1" indent="-514350">
              <a:buFont typeface="Trebuchet MS" pitchFamily="34" charset="0"/>
              <a:buAutoNum type="alphaLcPeriod"/>
            </a:pPr>
            <a:r>
              <a:rPr lang="en-US" altLang="en-US" sz="1800" dirty="0">
                <a:solidFill>
                  <a:schemeClr val="tx2"/>
                </a:solidFill>
              </a:rPr>
              <a:t>Adaptation </a:t>
            </a:r>
            <a:r>
              <a:rPr lang="en-US" altLang="en-US" sz="1800" dirty="0" smtClean="0">
                <a:solidFill>
                  <a:schemeClr val="tx2"/>
                </a:solidFill>
              </a:rPr>
              <a:t>of </a:t>
            </a:r>
            <a:r>
              <a:rPr lang="en-US" altLang="en-US" sz="1800" dirty="0">
                <a:solidFill>
                  <a:schemeClr val="tx2"/>
                </a:solidFill>
              </a:rPr>
              <a:t>international or regional standards; or</a:t>
            </a:r>
          </a:p>
          <a:p>
            <a:pPr marL="971550" lvl="1" indent="-514350">
              <a:buFont typeface="Trebuchet MS" pitchFamily="34" charset="0"/>
              <a:buAutoNum type="alphaLcPeriod"/>
            </a:pPr>
            <a:r>
              <a:rPr lang="en-US" altLang="en-US" sz="1800" dirty="0" smtClean="0">
                <a:solidFill>
                  <a:schemeClr val="tx2"/>
                </a:solidFill>
              </a:rPr>
              <a:t>Adoption of Standards </a:t>
            </a:r>
            <a:r>
              <a:rPr lang="en-US" altLang="en-US" sz="1800" dirty="0">
                <a:solidFill>
                  <a:schemeClr val="tx2"/>
                </a:solidFill>
              </a:rPr>
              <a:t>developed by national t</a:t>
            </a:r>
            <a:r>
              <a:rPr lang="en-US" altLang="en-US" sz="2000" dirty="0">
                <a:solidFill>
                  <a:schemeClr val="tx2"/>
                </a:solidFill>
              </a:rPr>
              <a:t>elecommunication industry (Indonesia National Standard</a:t>
            </a:r>
            <a:r>
              <a:rPr lang="en-US" altLang="en-US" sz="2000" dirty="0" smtClean="0">
                <a:solidFill>
                  <a:schemeClr val="tx2"/>
                </a:solidFill>
              </a:rPr>
              <a:t>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581610"/>
            <a:ext cx="8003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 smtClean="0">
                <a:solidFill>
                  <a:schemeClr val="tx2"/>
                </a:solidFill>
              </a:rPr>
              <a:t>Source:</a:t>
            </a:r>
          </a:p>
          <a:p>
            <a:r>
              <a:rPr lang="en-US" altLang="en-US" sz="1600" dirty="0" smtClean="0">
                <a:solidFill>
                  <a:schemeClr val="tx2"/>
                </a:solidFill>
              </a:rPr>
              <a:t>Article 73, Government </a:t>
            </a:r>
            <a:r>
              <a:rPr lang="en-US" altLang="en-US" sz="1600" dirty="0">
                <a:solidFill>
                  <a:schemeClr val="tx2"/>
                </a:solidFill>
              </a:rPr>
              <a:t>Regulation Number 52 Year </a:t>
            </a:r>
            <a:r>
              <a:rPr lang="en-US" altLang="en-US" sz="1600" dirty="0" smtClean="0">
                <a:solidFill>
                  <a:schemeClr val="tx2"/>
                </a:solidFill>
              </a:rPr>
              <a:t>2000 concerning Telecommunication Provision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" name="Title 23"/>
          <p:cNvSpPr txBox="1">
            <a:spLocks/>
          </p:cNvSpPr>
          <p:nvPr/>
        </p:nvSpPr>
        <p:spPr bwMode="gray">
          <a:xfrm>
            <a:off x="268372" y="201892"/>
            <a:ext cx="72390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Legal Framework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636011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400" y="2438400"/>
            <a:ext cx="18288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BSN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National Standardization Agency</a:t>
            </a:r>
            <a:endParaRPr lang="en-US" altLang="ja-JP" sz="1000" b="1">
              <a:solidFill>
                <a:schemeClr val="tx1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11267" name="Text Box 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" y="3733800"/>
            <a:ext cx="1295400" cy="762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MCIT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 dirty="0" smtClean="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Ministry </a:t>
            </a:r>
            <a:r>
              <a:rPr lang="en-US" altLang="zh-CN" sz="1000" dirty="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of Communications and Information Technology</a:t>
            </a:r>
            <a:endParaRPr lang="en-US" altLang="ja-JP" sz="1000" dirty="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68" name="Oval 8">
            <a:hlinkClick r:id="rId5"/>
          </p:cNvPr>
          <p:cNvSpPr>
            <a:spLocks noChangeArrowheads="1"/>
          </p:cNvSpPr>
          <p:nvPr/>
        </p:nvSpPr>
        <p:spPr bwMode="auto">
          <a:xfrm>
            <a:off x="5257800" y="12954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ILAC</a:t>
            </a:r>
          </a:p>
        </p:txBody>
      </p:sp>
      <p:sp>
        <p:nvSpPr>
          <p:cNvPr id="11269" name="Oval 10">
            <a:hlinkClick r:id="rId6"/>
          </p:cNvPr>
          <p:cNvSpPr>
            <a:spLocks noChangeArrowheads="1"/>
          </p:cNvSpPr>
          <p:nvPr/>
        </p:nvSpPr>
        <p:spPr bwMode="auto">
          <a:xfrm>
            <a:off x="8382000" y="22860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WTO/TBT</a:t>
            </a:r>
          </a:p>
        </p:txBody>
      </p:sp>
      <p:sp>
        <p:nvSpPr>
          <p:cNvPr id="11270" name="Oval 12">
            <a:hlinkClick r:id="rId7"/>
          </p:cNvPr>
          <p:cNvSpPr>
            <a:spLocks noChangeArrowheads="1"/>
          </p:cNvSpPr>
          <p:nvPr/>
        </p:nvSpPr>
        <p:spPr bwMode="auto">
          <a:xfrm>
            <a:off x="7772400" y="14478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IEC</a:t>
            </a:r>
          </a:p>
        </p:txBody>
      </p:sp>
      <p:sp>
        <p:nvSpPr>
          <p:cNvPr id="11271" name="Oval 13">
            <a:hlinkClick r:id="rId5"/>
          </p:cNvPr>
          <p:cNvSpPr>
            <a:spLocks noChangeArrowheads="1"/>
          </p:cNvSpPr>
          <p:nvPr/>
        </p:nvSpPr>
        <p:spPr bwMode="auto">
          <a:xfrm>
            <a:off x="7086600" y="16002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JTC1</a:t>
            </a:r>
            <a:endParaRPr lang="en-US" altLang="ja-JP" sz="1000" dirty="0">
              <a:solidFill>
                <a:schemeClr val="tx1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11272" name="Oval 15">
            <a:hlinkClick r:id="rId8"/>
          </p:cNvPr>
          <p:cNvSpPr>
            <a:spLocks noChangeArrowheads="1"/>
          </p:cNvSpPr>
          <p:nvPr/>
        </p:nvSpPr>
        <p:spPr bwMode="auto">
          <a:xfrm>
            <a:off x="8229600" y="17526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ISO</a:t>
            </a:r>
          </a:p>
        </p:txBody>
      </p:sp>
      <p:sp>
        <p:nvSpPr>
          <p:cNvPr id="11273" name="Oval 17"/>
          <p:cNvSpPr>
            <a:spLocks noChangeArrowheads="1"/>
          </p:cNvSpPr>
          <p:nvPr/>
        </p:nvSpPr>
        <p:spPr bwMode="auto">
          <a:xfrm>
            <a:off x="6553200" y="61722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8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International</a:t>
            </a:r>
          </a:p>
        </p:txBody>
      </p:sp>
      <p:sp>
        <p:nvSpPr>
          <p:cNvPr id="11274" name="AutoShape 18"/>
          <p:cNvSpPr>
            <a:spLocks noChangeArrowheads="1"/>
          </p:cNvSpPr>
          <p:nvPr/>
        </p:nvSpPr>
        <p:spPr bwMode="auto">
          <a:xfrm>
            <a:off x="6477000" y="5715000"/>
            <a:ext cx="838200" cy="3810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8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Regional</a:t>
            </a:r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6400800" y="5638800"/>
            <a:ext cx="2438400" cy="914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1800">
              <a:solidFill>
                <a:schemeClr val="tx1"/>
              </a:solidFill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276" name="AutoShape 20"/>
          <p:cNvSpPr>
            <a:spLocks noChangeArrowheads="1"/>
          </p:cNvSpPr>
          <p:nvPr/>
        </p:nvSpPr>
        <p:spPr bwMode="auto">
          <a:xfrm>
            <a:off x="7620000" y="5791200"/>
            <a:ext cx="990600" cy="228600"/>
          </a:xfrm>
          <a:prstGeom prst="flowChart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8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Government</a:t>
            </a:r>
          </a:p>
        </p:txBody>
      </p:sp>
      <p:sp>
        <p:nvSpPr>
          <p:cNvPr id="11277" name="AutoShape 21"/>
          <p:cNvSpPr>
            <a:spLocks noChangeArrowheads="1"/>
          </p:cNvSpPr>
          <p:nvPr/>
        </p:nvSpPr>
        <p:spPr bwMode="auto">
          <a:xfrm>
            <a:off x="7620000" y="6172200"/>
            <a:ext cx="9906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8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Non-Government</a:t>
            </a:r>
          </a:p>
        </p:txBody>
      </p:sp>
      <p:sp>
        <p:nvSpPr>
          <p:cNvPr id="11278" name="Text Box 23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05400" y="1752600"/>
            <a:ext cx="18288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 anchor="ctr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KAN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National Accreditation Committee for Testing &amp; Calibration Laboratories </a:t>
            </a:r>
          </a:p>
        </p:txBody>
      </p:sp>
      <p:sp>
        <p:nvSpPr>
          <p:cNvPr id="11279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76400" y="37338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DG SDPPI</a:t>
            </a:r>
            <a:endParaRPr lang="en-US" altLang="zh-CN" sz="12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8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Radio Frequency and Post and ICT Equipment Authority</a:t>
            </a:r>
            <a:endParaRPr lang="en-US" altLang="ja-JP" sz="8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11280" name="AutoShape 35"/>
          <p:cNvCxnSpPr>
            <a:cxnSpLocks noChangeShapeType="1"/>
            <a:stCxn id="11266" idx="3"/>
            <a:endCxn id="11269" idx="2"/>
          </p:cNvCxnSpPr>
          <p:nvPr/>
        </p:nvCxnSpPr>
        <p:spPr bwMode="auto">
          <a:xfrm flipV="1">
            <a:off x="6934200" y="2438400"/>
            <a:ext cx="14478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1" name="AutoShape 37"/>
          <p:cNvCxnSpPr>
            <a:cxnSpLocks noChangeShapeType="1"/>
            <a:stCxn id="11278" idx="0"/>
            <a:endCxn id="11268" idx="4"/>
          </p:cNvCxnSpPr>
          <p:nvPr/>
        </p:nvCxnSpPr>
        <p:spPr bwMode="auto">
          <a:xfrm flipH="1" flipV="1">
            <a:off x="5600700" y="1600200"/>
            <a:ext cx="4191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2" name="AutoShape 38"/>
          <p:cNvCxnSpPr>
            <a:cxnSpLocks noChangeShapeType="1"/>
            <a:stCxn id="11266" idx="3"/>
            <a:endCxn id="11271" idx="4"/>
          </p:cNvCxnSpPr>
          <p:nvPr/>
        </p:nvCxnSpPr>
        <p:spPr bwMode="auto">
          <a:xfrm flipV="1">
            <a:off x="6934200" y="1905000"/>
            <a:ext cx="495300" cy="800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3" name="AutoShape 39"/>
          <p:cNvCxnSpPr>
            <a:cxnSpLocks noChangeShapeType="1"/>
            <a:stCxn id="11266" idx="3"/>
            <a:endCxn id="11270" idx="4"/>
          </p:cNvCxnSpPr>
          <p:nvPr/>
        </p:nvCxnSpPr>
        <p:spPr bwMode="auto">
          <a:xfrm flipV="1">
            <a:off x="6934200" y="1752600"/>
            <a:ext cx="1181100" cy="952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84" name="AutoShape 40"/>
          <p:cNvCxnSpPr>
            <a:cxnSpLocks noChangeShapeType="1"/>
            <a:stCxn id="11266" idx="3"/>
            <a:endCxn id="11272" idx="4"/>
          </p:cNvCxnSpPr>
          <p:nvPr/>
        </p:nvCxnSpPr>
        <p:spPr bwMode="auto">
          <a:xfrm flipV="1">
            <a:off x="6934200" y="2057400"/>
            <a:ext cx="163830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5" name="AutoShape 51">
            <a:hlinkClick r:id="rId11"/>
          </p:cNvPr>
          <p:cNvSpPr>
            <a:spLocks noChangeArrowheads="1"/>
          </p:cNvSpPr>
          <p:nvPr/>
        </p:nvSpPr>
        <p:spPr bwMode="auto">
          <a:xfrm>
            <a:off x="6019800" y="1219200"/>
            <a:ext cx="838200" cy="3810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APLAC</a:t>
            </a:r>
          </a:p>
        </p:txBody>
      </p:sp>
      <p:cxnSp>
        <p:nvCxnSpPr>
          <p:cNvPr id="11286" name="AutoShape 52"/>
          <p:cNvCxnSpPr>
            <a:cxnSpLocks noChangeShapeType="1"/>
            <a:stCxn id="11278" idx="0"/>
            <a:endCxn id="11285" idx="2"/>
          </p:cNvCxnSpPr>
          <p:nvPr/>
        </p:nvCxnSpPr>
        <p:spPr bwMode="auto">
          <a:xfrm flipV="1">
            <a:off x="6019800" y="1600200"/>
            <a:ext cx="4191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7" name="Text Box 53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105400" y="4533900"/>
            <a:ext cx="1828800" cy="43815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 anchor="ctr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Sub Directorates in charge of Technical Regulations</a:t>
            </a:r>
            <a:endParaRPr lang="en-US" altLang="ja-JP" sz="800">
              <a:solidFill>
                <a:schemeClr val="tx1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cxnSp>
        <p:nvCxnSpPr>
          <p:cNvPr id="11288" name="AutoShape 54"/>
          <p:cNvCxnSpPr>
            <a:cxnSpLocks noChangeShapeType="1"/>
            <a:stCxn id="11278" idx="3"/>
            <a:endCxn id="11290" idx="3"/>
          </p:cNvCxnSpPr>
          <p:nvPr/>
        </p:nvCxnSpPr>
        <p:spPr bwMode="auto">
          <a:xfrm>
            <a:off x="6934200" y="2057400"/>
            <a:ext cx="12700" cy="3209925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89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31242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DG PPI</a:t>
            </a:r>
            <a:endParaRPr lang="en-US" altLang="zh-CN" sz="12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Post and ICT Provision Authority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90" name="Text Box 5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5105400" y="5048250"/>
            <a:ext cx="1828800" cy="43815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 anchor="ctr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1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Sub Directorate in charge of Certification</a:t>
            </a:r>
            <a:endParaRPr lang="en-US" altLang="ja-JP" sz="900">
              <a:solidFill>
                <a:schemeClr val="tx1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cxnSp>
        <p:nvCxnSpPr>
          <p:cNvPr id="11291" name="AutoShape 62"/>
          <p:cNvCxnSpPr>
            <a:cxnSpLocks noChangeShapeType="1"/>
            <a:stCxn id="11287" idx="0"/>
            <a:endCxn id="11266" idx="2"/>
          </p:cNvCxnSpPr>
          <p:nvPr/>
        </p:nvCxnSpPr>
        <p:spPr bwMode="auto">
          <a:xfrm flipV="1">
            <a:off x="6019800" y="2971800"/>
            <a:ext cx="0" cy="15621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92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44196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DG APTIKA</a:t>
            </a:r>
            <a:endParaRPr lang="en-US" altLang="zh-CN" sz="12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ICT Application Authority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93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50292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DG IKP</a:t>
            </a:r>
            <a:endParaRPr lang="en-US" altLang="zh-CN" sz="12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8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Information and Public Communication Authority</a:t>
            </a:r>
            <a:endParaRPr lang="en-US" altLang="ja-JP" sz="8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94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25146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Secretary Gen.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Center of International Affairs</a:t>
            </a:r>
            <a:endParaRPr lang="en-US" altLang="ja-JP" sz="7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95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37338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10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Directorate of Frequency Planning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96" name="Oval 5">
            <a:hlinkClick r:id="rId15"/>
          </p:cNvPr>
          <p:cNvSpPr>
            <a:spLocks noChangeArrowheads="1"/>
          </p:cNvSpPr>
          <p:nvPr/>
        </p:nvSpPr>
        <p:spPr bwMode="auto">
          <a:xfrm>
            <a:off x="3581400" y="17526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ITU</a:t>
            </a:r>
          </a:p>
        </p:txBody>
      </p:sp>
      <p:sp>
        <p:nvSpPr>
          <p:cNvPr id="11297" name="Oval 5">
            <a:hlinkClick r:id="rId15"/>
          </p:cNvPr>
          <p:cNvSpPr>
            <a:spLocks noChangeArrowheads="1"/>
          </p:cNvSpPr>
          <p:nvPr/>
        </p:nvSpPr>
        <p:spPr bwMode="auto">
          <a:xfrm>
            <a:off x="3581400" y="2590800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ETSI</a:t>
            </a:r>
          </a:p>
        </p:txBody>
      </p:sp>
      <p:cxnSp>
        <p:nvCxnSpPr>
          <p:cNvPr id="28" name="Straight Connector 27"/>
          <p:cNvCxnSpPr>
            <a:stCxn id="11296" idx="6"/>
            <a:endCxn id="11287" idx="0"/>
          </p:cNvCxnSpPr>
          <p:nvPr/>
        </p:nvCxnSpPr>
        <p:spPr>
          <a:xfrm>
            <a:off x="4267200" y="1905000"/>
            <a:ext cx="1752600" cy="2628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297" idx="6"/>
            <a:endCxn id="11287" idx="0"/>
          </p:cNvCxnSpPr>
          <p:nvPr/>
        </p:nvCxnSpPr>
        <p:spPr>
          <a:xfrm>
            <a:off x="4267200" y="2743200"/>
            <a:ext cx="1752600" cy="1790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0" name="AutoShape 31">
            <a:hlinkClick r:id="rId16"/>
          </p:cNvPr>
          <p:cNvSpPr>
            <a:spLocks noChangeArrowheads="1"/>
          </p:cNvSpPr>
          <p:nvPr/>
        </p:nvSpPr>
        <p:spPr bwMode="auto">
          <a:xfrm>
            <a:off x="3505200" y="2133600"/>
            <a:ext cx="838200" cy="3810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APT</a:t>
            </a:r>
          </a:p>
        </p:txBody>
      </p:sp>
      <p:cxnSp>
        <p:nvCxnSpPr>
          <p:cNvPr id="11301" name="AutoShape 56"/>
          <p:cNvCxnSpPr>
            <a:cxnSpLocks noChangeShapeType="1"/>
            <a:stCxn id="11294" idx="3"/>
            <a:endCxn id="11300" idx="1"/>
          </p:cNvCxnSpPr>
          <p:nvPr/>
        </p:nvCxnSpPr>
        <p:spPr bwMode="auto">
          <a:xfrm flipV="1">
            <a:off x="2971800" y="2324100"/>
            <a:ext cx="53340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2" name="AutoShape 56"/>
          <p:cNvCxnSpPr>
            <a:cxnSpLocks noChangeShapeType="1"/>
            <a:stCxn id="11294" idx="3"/>
            <a:endCxn id="11297" idx="2"/>
          </p:cNvCxnSpPr>
          <p:nvPr/>
        </p:nvCxnSpPr>
        <p:spPr bwMode="auto">
          <a:xfrm flipV="1">
            <a:off x="2971800" y="2743200"/>
            <a:ext cx="609600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03" name="AutoShape 56"/>
          <p:cNvCxnSpPr>
            <a:cxnSpLocks noChangeShapeType="1"/>
            <a:stCxn id="11294" idx="3"/>
            <a:endCxn id="11296" idx="2"/>
          </p:cNvCxnSpPr>
          <p:nvPr/>
        </p:nvCxnSpPr>
        <p:spPr bwMode="auto">
          <a:xfrm flipV="1">
            <a:off x="2971800" y="1905000"/>
            <a:ext cx="609600" cy="857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04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2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BALITBANG</a:t>
            </a:r>
            <a:endParaRPr lang="en-US" altLang="zh-CN" sz="12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8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Research and Development Unit</a:t>
            </a:r>
            <a:endParaRPr lang="en-US" altLang="ja-JP" sz="8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305" name="Text Box 5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676400" y="6248400"/>
            <a:ext cx="1295400" cy="495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1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INSPECTORATE GENERAL</a:t>
            </a:r>
            <a:endParaRPr lang="en-US" altLang="ja-JP" sz="7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1524000" y="2762250"/>
            <a:ext cx="0" cy="3714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11294" idx="1"/>
          </p:cNvCxnSpPr>
          <p:nvPr/>
        </p:nvCxnSpPr>
        <p:spPr>
          <a:xfrm>
            <a:off x="1524000" y="276225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1524000" y="3352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1524000" y="4038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1524000" y="4648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1524000" y="5257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1524000" y="5867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1524000" y="6477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4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43434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Directorate of Frequency Usage Revenue Collection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315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49530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10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Directorate of Standardization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316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55626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10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Directorate of Law Enforcement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>
            <a:off x="1371600" y="4114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4" name="Straight Connector 2133"/>
          <p:cNvCxnSpPr/>
          <p:nvPr/>
        </p:nvCxnSpPr>
        <p:spPr>
          <a:xfrm>
            <a:off x="3124200" y="3371850"/>
            <a:ext cx="0" cy="2495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3124200" y="4038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3124200" y="4572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3124200" y="5257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867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2971800" y="4038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8" name="Straight Connector 2137"/>
          <p:cNvCxnSpPr/>
          <p:nvPr/>
        </p:nvCxnSpPr>
        <p:spPr>
          <a:xfrm>
            <a:off x="4953000" y="4724400"/>
            <a:ext cx="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53000" y="474345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4953000" y="535305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4572000" y="51816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0" name="Straight Connector 2139"/>
          <p:cNvCxnSpPr>
            <a:stCxn id="11287" idx="3"/>
          </p:cNvCxnSpPr>
          <p:nvPr/>
        </p:nvCxnSpPr>
        <p:spPr>
          <a:xfrm>
            <a:off x="6934200" y="4752975"/>
            <a:ext cx="228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1300" idx="3"/>
            <a:endCxn id="11287" idx="0"/>
          </p:cNvCxnSpPr>
          <p:nvPr/>
        </p:nvCxnSpPr>
        <p:spPr>
          <a:xfrm>
            <a:off x="4343400" y="2324100"/>
            <a:ext cx="1676400" cy="2209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0" name="Text Box 34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3124200"/>
            <a:ext cx="12954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966" tIns="39483" rIns="78966" bIns="39483"/>
          <a:lstStyle>
            <a:lvl1pPr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790575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790575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1000">
              <a:solidFill>
                <a:schemeClr val="tx1"/>
              </a:solidFill>
              <a:latin typeface="Tahoma" pitchFamily="34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tx1"/>
                </a:solidFill>
                <a:latin typeface="Tahoma" pitchFamily="34" charset="0"/>
                <a:ea typeface="SimSun" pitchFamily="2" charset="-122"/>
                <a:cs typeface="Times New Roman" pitchFamily="18" charset="0"/>
              </a:rPr>
              <a:t>Secretary of DG SDPPI</a:t>
            </a:r>
            <a:endParaRPr lang="en-US" altLang="ja-JP" sz="1000">
              <a:solidFill>
                <a:schemeClr val="tx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208" name="Straight Connector 207"/>
          <p:cNvCxnSpPr/>
          <p:nvPr/>
        </p:nvCxnSpPr>
        <p:spPr>
          <a:xfrm>
            <a:off x="3124200" y="3352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287" idx="0"/>
            <a:endCxn id="11272" idx="4"/>
          </p:cNvCxnSpPr>
          <p:nvPr/>
        </p:nvCxnSpPr>
        <p:spPr>
          <a:xfrm flipV="1">
            <a:off x="6019800" y="2057400"/>
            <a:ext cx="2552700" cy="24765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11270" idx="4"/>
          </p:cNvCxnSpPr>
          <p:nvPr/>
        </p:nvCxnSpPr>
        <p:spPr>
          <a:xfrm flipV="1">
            <a:off x="6012160" y="1752600"/>
            <a:ext cx="2103140" cy="27847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76400" y="2057400"/>
            <a:ext cx="1295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PT Telkom</a:t>
            </a:r>
            <a:endParaRPr lang="en-US" sz="1200" dirty="0"/>
          </a:p>
        </p:txBody>
      </p:sp>
      <p:cxnSp>
        <p:nvCxnSpPr>
          <p:cNvPr id="4" name="Straight Arrow Connector 3"/>
          <p:cNvCxnSpPr>
            <a:stCxn id="2" idx="3"/>
            <a:endCxn id="11296" idx="2"/>
          </p:cNvCxnSpPr>
          <p:nvPr/>
        </p:nvCxnSpPr>
        <p:spPr>
          <a:xfrm flipV="1">
            <a:off x="2971800" y="1905000"/>
            <a:ext cx="609600" cy="2909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itle 23"/>
          <p:cNvSpPr txBox="1">
            <a:spLocks/>
          </p:cNvSpPr>
          <p:nvPr/>
        </p:nvSpPr>
        <p:spPr bwMode="gray">
          <a:xfrm>
            <a:off x="268372" y="201892"/>
            <a:ext cx="72390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Stakeholders of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standardization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7" name="AutoShape 10"/>
          <p:cNvSpPr>
            <a:spLocks noChangeArrowheads="1"/>
          </p:cNvSpPr>
          <p:nvPr/>
        </p:nvSpPr>
        <p:spPr bwMode="auto">
          <a:xfrm>
            <a:off x="525319" y="969103"/>
            <a:ext cx="1798782" cy="406400"/>
          </a:xfrm>
          <a:prstGeom prst="roundRect">
            <a:avLst>
              <a:gd name="adj" fmla="val 50000"/>
            </a:avLst>
          </a:prstGeom>
          <a:solidFill>
            <a:srgbClr val="006699"/>
          </a:solidFill>
          <a:ln w="28575">
            <a:solidFill>
              <a:srgbClr val="99CCFF"/>
            </a:solidFill>
            <a:round/>
            <a:headEnd/>
            <a:tailEnd/>
          </a:ln>
          <a:effectLst>
            <a:outerShdw dist="35921" dir="2700000" algn="ctr" rotWithShape="0">
              <a:srgbClr val="7495C0"/>
            </a:outerShdw>
          </a:effectLst>
        </p:spPr>
        <p:txBody>
          <a:bodyPr wrap="none" lIns="90000" anchor="ctr"/>
          <a:lstStyle/>
          <a:p>
            <a:pPr algn="ctr" eaLnBrk="0" hangingPunct="0">
              <a:defRPr/>
            </a:pPr>
            <a:endParaRPr kumimoji="0" lang="ko-KR" altLang="ko-KR" sz="2000">
              <a:solidFill>
                <a:srgbClr val="FFFFFF"/>
              </a:solidFill>
              <a:latin typeface="HY헤드라인M" charset="-127"/>
              <a:ea typeface="HY헤드라인M" charset="-127"/>
            </a:endParaRPr>
          </a:p>
        </p:txBody>
      </p:sp>
      <p:sp>
        <p:nvSpPr>
          <p:cNvPr id="78" name="AutoShape 11"/>
          <p:cNvSpPr>
            <a:spLocks noChangeArrowheads="1"/>
          </p:cNvSpPr>
          <p:nvPr/>
        </p:nvSpPr>
        <p:spPr bwMode="auto">
          <a:xfrm>
            <a:off x="703195" y="991328"/>
            <a:ext cx="501906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F9AD5"/>
              </a:gs>
              <a:gs pos="100000">
                <a:srgbClr val="0066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endParaRPr kumimoji="0" lang="ko-KR" altLang="en-US" sz="2000" b="1">
              <a:latin typeface="HY헤드라인M" charset="-127"/>
              <a:ea typeface="HY헤드라인M" charset="-127"/>
            </a:endParaRP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281349" y="969103"/>
            <a:ext cx="364466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HY견고딕" charset="-127"/>
                <a:ea typeface="HY견고딕" charset="-127"/>
              </a:rPr>
              <a:t>Organization</a:t>
            </a:r>
            <a:endParaRPr lang="ko-KR" altLang="en-US" dirty="0">
              <a:solidFill>
                <a:schemeClr val="bg1"/>
              </a:solidFill>
              <a:latin typeface="HY견고딕" charset="-127"/>
              <a:ea typeface="HY견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897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66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alsi-itb.org/home/wp-content/uploads/2014/04/wiratman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6" y="3507411"/>
            <a:ext cx="25908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376" y="1588359"/>
            <a:ext cx="6182072" cy="371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MCIT Role in National Standards Development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525318" y="969103"/>
            <a:ext cx="6062905" cy="406400"/>
          </a:xfrm>
          <a:prstGeom prst="roundRect">
            <a:avLst>
              <a:gd name="adj" fmla="val 50000"/>
            </a:avLst>
          </a:prstGeom>
          <a:solidFill>
            <a:srgbClr val="006699"/>
          </a:solidFill>
          <a:ln w="28575">
            <a:solidFill>
              <a:srgbClr val="99CCFF"/>
            </a:solidFill>
            <a:round/>
            <a:headEnd/>
            <a:tailEnd/>
          </a:ln>
          <a:effectLst>
            <a:outerShdw dist="35921" dir="2700000" algn="ctr" rotWithShape="0">
              <a:srgbClr val="7495C0"/>
            </a:outerShdw>
          </a:effectLst>
        </p:spPr>
        <p:txBody>
          <a:bodyPr wrap="none" lIns="90000" anchor="ctr"/>
          <a:lstStyle/>
          <a:p>
            <a:pPr algn="ctr" eaLnBrk="0" hangingPunct="0">
              <a:defRPr/>
            </a:pPr>
            <a:endParaRPr kumimoji="0" lang="ko-KR" altLang="ko-KR" sz="2000">
              <a:solidFill>
                <a:srgbClr val="FFFFFF"/>
              </a:solidFill>
              <a:latin typeface="HY헤드라인M" charset="-127"/>
              <a:ea typeface="HY헤드라인M" charset="-127"/>
            </a:endParaRP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703194" y="991328"/>
            <a:ext cx="1431925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F9AD5"/>
              </a:gs>
              <a:gs pos="100000">
                <a:srgbClr val="0066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endParaRPr kumimoji="0" lang="ko-KR" altLang="en-US" sz="2000" b="1">
              <a:latin typeface="HY헤드라인M" charset="-127"/>
              <a:ea typeface="HY헤드라인M" charset="-127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3864" y="969103"/>
            <a:ext cx="103981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HY견고딕" charset="-127"/>
                <a:ea typeface="HY견고딕" charset="-127"/>
              </a:rPr>
              <a:t>Participation in BSN National Standards Development</a:t>
            </a:r>
            <a:endParaRPr lang="ko-KR" altLang="en-US" dirty="0">
              <a:solidFill>
                <a:schemeClr val="bg1"/>
              </a:solidFill>
              <a:latin typeface="HY견고딕" charset="-127"/>
              <a:ea typeface="HY견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2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49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612775" y="1389456"/>
            <a:ext cx="8153400" cy="3659628"/>
          </a:xfrm>
        </p:spPr>
        <p:txBody>
          <a:bodyPr lIns="82945" tIns="41473" rIns="82945" bIns="41473">
            <a:normAutofit fontScale="92500" lnSpcReduction="20000"/>
          </a:bodyPr>
          <a:lstStyle/>
          <a:p>
            <a:r>
              <a:rPr lang="en-US" altLang="en-US" sz="24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MCIT becomes a secretariat of TC 33-02: Telecommunication</a:t>
            </a:r>
          </a:p>
          <a:p>
            <a:pPr lvl="1"/>
            <a:r>
              <a:rPr lang="en-US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 Electromagnetic Compatibility</a:t>
            </a:r>
          </a:p>
          <a:p>
            <a:r>
              <a:rPr lang="en-US" altLang="en-US" sz="24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MCIT becomes a secretariat of </a:t>
            </a:r>
            <a:r>
              <a:rPr lang="id-ID" altLang="en-US" sz="24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TC 35-01: </a:t>
            </a:r>
            <a:r>
              <a:rPr lang="en-US" altLang="en-US" sz="24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Information Technology</a:t>
            </a:r>
            <a:endParaRPr lang="id-ID" altLang="en-US" sz="2400" dirty="0" smtClean="0">
              <a:solidFill>
                <a:schemeClr val="tx2"/>
              </a:solidFill>
              <a:latin typeface="Tw Cen MT" pitchFamily="34" charset="0"/>
              <a:ea typeface="Tw Cen MT" pitchFamily="34" charset="0"/>
              <a:cs typeface="Tw Cen MT" pitchFamily="34" charset="0"/>
            </a:endParaRP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WG-1 Keamanan Informasi (Information Security)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WG-2 Manajemen Teknologi Informasi (IT Services)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WG-3 Kartu Elektronik (Smart Cards)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WG-4 Dokumen Elektronik (Electronic Documents)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WG-5 Glosarium (Glossarium)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WG-6 e-</a:t>
            </a:r>
            <a:r>
              <a:rPr lang="en-US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H</a:t>
            </a:r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ealth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WG-7 Transaksi Elektronik (Electronic Transactions)</a:t>
            </a:r>
          </a:p>
          <a:p>
            <a:pPr lvl="1"/>
            <a:r>
              <a:rPr lang="id-ID" altLang="en-US" sz="20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WG-8 Software</a:t>
            </a:r>
            <a:endParaRPr lang="en-US" altLang="en-US" sz="2000" dirty="0" smtClean="0">
              <a:solidFill>
                <a:schemeClr val="tx2"/>
              </a:solidFill>
              <a:latin typeface="Tw Cen MT" pitchFamily="34" charset="0"/>
              <a:ea typeface="Tw Cen MT" pitchFamily="34" charset="0"/>
              <a:cs typeface="Tw Cen MT" pitchFamily="34" charset="0"/>
            </a:endParaRPr>
          </a:p>
          <a:p>
            <a:r>
              <a:rPr lang="en-US" altLang="en-US" sz="240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The work of the TC is to adopt the ISO/IEC standards only </a:t>
            </a:r>
          </a:p>
        </p:txBody>
      </p:sp>
      <p:sp>
        <p:nvSpPr>
          <p:cNvPr id="12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MCIT Role in National Standards Development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525318" y="969103"/>
            <a:ext cx="6062905" cy="406400"/>
          </a:xfrm>
          <a:prstGeom prst="roundRect">
            <a:avLst>
              <a:gd name="adj" fmla="val 50000"/>
            </a:avLst>
          </a:prstGeom>
          <a:solidFill>
            <a:srgbClr val="006699"/>
          </a:solidFill>
          <a:ln w="28575">
            <a:solidFill>
              <a:srgbClr val="99CCFF"/>
            </a:solidFill>
            <a:round/>
            <a:headEnd/>
            <a:tailEnd/>
          </a:ln>
          <a:effectLst>
            <a:outerShdw dist="35921" dir="2700000" algn="ctr" rotWithShape="0">
              <a:srgbClr val="7495C0"/>
            </a:outerShdw>
          </a:effectLst>
        </p:spPr>
        <p:txBody>
          <a:bodyPr wrap="none" lIns="90000" anchor="ctr"/>
          <a:lstStyle/>
          <a:p>
            <a:pPr algn="ctr" eaLnBrk="0" hangingPunct="0">
              <a:defRPr/>
            </a:pPr>
            <a:endParaRPr kumimoji="0" lang="ko-KR" altLang="ko-KR" sz="2000">
              <a:solidFill>
                <a:srgbClr val="FFFFFF"/>
              </a:solidFill>
              <a:latin typeface="HY헤드라인M" charset="-127"/>
              <a:ea typeface="HY헤드라인M" charset="-127"/>
            </a:endParaRP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703194" y="991328"/>
            <a:ext cx="1431925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F9AD5"/>
              </a:gs>
              <a:gs pos="100000">
                <a:srgbClr val="0066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산돌고딕 M"/>
                <a:cs typeface="산돌고딕 M"/>
              </a:defRPr>
            </a:lvl9pPr>
          </a:lstStyle>
          <a:p>
            <a:endParaRPr kumimoji="0" lang="ko-KR" altLang="en-US" sz="2000" b="1">
              <a:latin typeface="HY헤드라인M" charset="-127"/>
              <a:ea typeface="HY헤드라인M" charset="-127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3864" y="969103"/>
            <a:ext cx="103981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ko-KR" dirty="0" smtClean="0">
                <a:solidFill>
                  <a:schemeClr val="bg1"/>
                </a:solidFill>
                <a:latin typeface="HY견고딕" charset="-127"/>
                <a:ea typeface="HY견고딕" charset="-127"/>
              </a:rPr>
              <a:t>Participation in BSN National Standards Development</a:t>
            </a:r>
            <a:endParaRPr lang="ko-KR" altLang="en-US" dirty="0">
              <a:solidFill>
                <a:schemeClr val="bg1"/>
              </a:solidFill>
              <a:latin typeface="HY견고딕" charset="-127"/>
              <a:ea typeface="HY견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95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69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8003"/>
            <a:ext cx="8858250" cy="449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3568" y="1868760"/>
            <a:ext cx="7776864" cy="40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en-US" dirty="0">
              <a:solidFill>
                <a:srgbClr val="7030A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gray">
          <a:xfrm>
            <a:off x="611560" y="1541651"/>
            <a:ext cx="5618485" cy="150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PT Telkom’s R&amp;D Center began to participate in ITU-T’s SG in SG 4 (Telecommunication Management Network) in 2001-2004 study period. A team of editors was established, consisting of 3 people: </a:t>
            </a:r>
            <a:r>
              <a:rPr lang="en-US" altLang="en-US" sz="2200" kern="0" dirty="0" err="1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Bengris</a:t>
            </a: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 </a:t>
            </a:r>
            <a:r>
              <a:rPr lang="en-US" altLang="en-US" sz="2200" kern="0" dirty="0" err="1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Pasaribu</a:t>
            </a: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, Ahmed Yasser, and </a:t>
            </a:r>
            <a:r>
              <a:rPr lang="en-US" altLang="en-US" sz="2200" kern="0" dirty="0" err="1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Adi</a:t>
            </a: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 </a:t>
            </a:r>
            <a:r>
              <a:rPr lang="en-US" altLang="en-US" sz="2200" kern="0" dirty="0" err="1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Permadi</a:t>
            </a: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.</a:t>
            </a:r>
          </a:p>
          <a:p>
            <a:pPr marL="0" indent="0">
              <a:buNone/>
            </a:pPr>
            <a:r>
              <a:rPr lang="en-US" altLang="en-US" sz="2200" kern="0" dirty="0" smtClean="0">
                <a:solidFill>
                  <a:schemeClr val="tx2"/>
                </a:solidFill>
                <a:latin typeface="Tw Cen MT" pitchFamily="34" charset="0"/>
                <a:ea typeface="Tw Cen MT" pitchFamily="34" charset="0"/>
                <a:cs typeface="Tw Cen MT" pitchFamily="34" charset="0"/>
              </a:rPr>
              <a:t>In February 16, 2004, they together with other participants of SG 4 were successful to produce Rec Q.837.1 (SDH-DLC functional requirements for the network and network element views)</a:t>
            </a:r>
          </a:p>
        </p:txBody>
      </p:sp>
      <p:pic>
        <p:nvPicPr>
          <p:cNvPr id="1026" name="Picture 2" descr="http://www.apsca.org/resource/speaker/photo/ujgequ0u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366" y="2551088"/>
            <a:ext cx="1052469" cy="13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ny\Desktop\bengri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33" y="1293932"/>
            <a:ext cx="1043002" cy="117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ony\Desktop\adi permad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32" y="3981277"/>
            <a:ext cx="1043003" cy="133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23"/>
          <p:cNvSpPr txBox="1">
            <a:spLocks/>
          </p:cNvSpPr>
          <p:nvPr/>
        </p:nvSpPr>
        <p:spPr bwMode="gray">
          <a:xfrm>
            <a:off x="268371" y="201892"/>
            <a:ext cx="87518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Sector Member Participation </a:t>
            </a:r>
            <a:r>
              <a:rPr lang="en-US" sz="3200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in </a:t>
            </a:r>
            <a:r>
              <a:rPr lang="en-US" sz="3200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ITU-T </a:t>
            </a:r>
            <a:r>
              <a:rPr lang="en-US" sz="32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Study Group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692752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E67DA60C76A54EADB29B096CB65BE3" ma:contentTypeVersion="1" ma:contentTypeDescription="Create a new document." ma:contentTypeScope="" ma:versionID="780d449f7202861cfead20317662c31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96B8C0-F9BC-4D8A-B26B-44C67E805955}"/>
</file>

<file path=customXml/itemProps2.xml><?xml version="1.0" encoding="utf-8"?>
<ds:datastoreItem xmlns:ds="http://schemas.openxmlformats.org/officeDocument/2006/customXml" ds:itemID="{1DF6720F-9DF1-44BA-B27E-0AE3C78E5843}"/>
</file>

<file path=customXml/itemProps3.xml><?xml version="1.0" encoding="utf-8"?>
<ds:datastoreItem xmlns:ds="http://schemas.openxmlformats.org/officeDocument/2006/customXml" ds:itemID="{FC3AA700-4981-4A97-AAEA-1ACF794B4FB2}"/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830</Words>
  <Application>Microsoft Office PowerPoint</Application>
  <PresentationFormat>On-screen Show (4:3)</PresentationFormat>
  <Paragraphs>175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ITU Regional Standardization Forum for Asia-Pacific  (Jakarta, Indonesia, 27-28 October 2015)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Sony</cp:lastModifiedBy>
  <cp:revision>115</cp:revision>
  <cp:lastPrinted>2015-10-06T18:13:52Z</cp:lastPrinted>
  <dcterms:created xsi:type="dcterms:W3CDTF">2014-09-01T15:38:30Z</dcterms:created>
  <dcterms:modified xsi:type="dcterms:W3CDTF">2015-10-26T05:00:51Z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0x01010039E67DA60C76A54EADB29B096CB65BE3</vt:lpwstr>
  </property>
</Properties>
</file>