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4.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4.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5"/>
  </p:notesMasterIdLst>
  <p:handoutMasterIdLst>
    <p:handoutMasterId r:id="rId36"/>
  </p:handoutMasterIdLst>
  <p:sldIdLst>
    <p:sldId id="412" r:id="rId5"/>
    <p:sldId id="417" r:id="rId6"/>
    <p:sldId id="432" r:id="rId7"/>
    <p:sldId id="418" r:id="rId8"/>
    <p:sldId id="434" r:id="rId9"/>
    <p:sldId id="435" r:id="rId10"/>
    <p:sldId id="436" r:id="rId11"/>
    <p:sldId id="433" r:id="rId12"/>
    <p:sldId id="419" r:id="rId13"/>
    <p:sldId id="420" r:id="rId14"/>
    <p:sldId id="421" r:id="rId15"/>
    <p:sldId id="422" r:id="rId16"/>
    <p:sldId id="423" r:id="rId17"/>
    <p:sldId id="425" r:id="rId18"/>
    <p:sldId id="426" r:id="rId19"/>
    <p:sldId id="427" r:id="rId20"/>
    <p:sldId id="444" r:id="rId21"/>
    <p:sldId id="429" r:id="rId22"/>
    <p:sldId id="438" r:id="rId23"/>
    <p:sldId id="439" r:id="rId24"/>
    <p:sldId id="440" r:id="rId25"/>
    <p:sldId id="442" r:id="rId26"/>
    <p:sldId id="443" r:id="rId27"/>
    <p:sldId id="445" r:id="rId28"/>
    <p:sldId id="437" r:id="rId29"/>
    <p:sldId id="446" r:id="rId30"/>
    <p:sldId id="447" r:id="rId31"/>
    <p:sldId id="430" r:id="rId32"/>
    <p:sldId id="449" r:id="rId33"/>
    <p:sldId id="448" r:id="rId34"/>
  </p:sldIdLst>
  <p:sldSz cx="9144000" cy="6858000" type="screen4x3"/>
  <p:notesSz cx="6985000" cy="9283700"/>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DFF"/>
    <a:srgbClr val="BDCDFF"/>
    <a:srgbClr val="89A5FF"/>
    <a:srgbClr val="FE3C00"/>
    <a:srgbClr val="A3C8FF"/>
    <a:srgbClr val="66CCFF"/>
    <a:srgbClr val="000099"/>
    <a:srgbClr val="FFFF99"/>
    <a:srgbClr val="FF99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1" autoAdjust="0"/>
    <p:restoredTop sz="99645" autoAdjust="0"/>
  </p:normalViewPr>
  <p:slideViewPr>
    <p:cSldViewPr>
      <p:cViewPr>
        <p:scale>
          <a:sx n="80" d="100"/>
          <a:sy n="80"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72" y="-102"/>
      </p:cViewPr>
      <p:guideLst>
        <p:guide orient="horz" pos="2925"/>
        <p:guide pos="22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tx1"/>
              </a:solidFill>
            </a:rPr>
            <a:t>1.</a:t>
          </a:r>
          <a:r>
            <a:rPr lang="en-GB" sz="2000" b="0" dirty="0" smtClean="0">
              <a:solidFill>
                <a:schemeClr val="tx1"/>
              </a:solidFill>
            </a:rPr>
            <a:t> </a:t>
          </a:r>
          <a:r>
            <a:rPr lang="en-GB" sz="2000" b="0" i="0" dirty="0" smtClean="0">
              <a:solidFill>
                <a:schemeClr val="tx1"/>
              </a:solidFill>
            </a:rPr>
            <a:t>What is Cloud Computing?</a:t>
          </a:r>
          <a:endParaRPr lang="fr-FR" sz="2000" b="0" i="0" dirty="0">
            <a:solidFill>
              <a:schemeClr val="tx1"/>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tx1"/>
              </a:solidFill>
            </a:rPr>
            <a:t>2.</a:t>
          </a:r>
          <a:r>
            <a:rPr lang="en-GB" sz="2000" b="0" dirty="0" smtClean="0">
              <a:solidFill>
                <a:schemeClr val="tx1"/>
              </a:solidFill>
            </a:rPr>
            <a:t> </a:t>
          </a:r>
          <a:r>
            <a:rPr lang="en-GB" sz="2000" b="0" i="0" dirty="0" smtClean="0">
              <a:solidFill>
                <a:schemeClr val="tx1"/>
              </a:solidFill>
            </a:rPr>
            <a:t>ITU-T </a:t>
          </a:r>
          <a:r>
            <a:rPr lang="en-GB" sz="2000" b="0" i="0" dirty="0" smtClean="0">
              <a:solidFill>
                <a:schemeClr val="tx1"/>
              </a:solidFill>
              <a:latin typeface="+mn-lt"/>
            </a:rPr>
            <a:t>SG 13 Work on Cloud Computing </a:t>
          </a:r>
          <a:endParaRPr lang="fr-FR" sz="2000" b="0" i="0" dirty="0">
            <a:solidFill>
              <a:schemeClr val="tx1"/>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tx1"/>
              </a:solidFill>
            </a:rPr>
            <a:t>3.</a:t>
          </a:r>
          <a:r>
            <a:rPr lang="en-GB" sz="2000" b="0" dirty="0" smtClean="0">
              <a:solidFill>
                <a:schemeClr val="tx1"/>
              </a:solidFill>
            </a:rPr>
            <a:t> </a:t>
          </a:r>
          <a:r>
            <a:rPr lang="en-GB" sz="2000" b="0" i="0" dirty="0" smtClean="0">
              <a:solidFill>
                <a:schemeClr val="tx1"/>
              </a:solidFill>
            </a:rPr>
            <a:t>Experience of Tunisie Telecom with Cloud Computing</a:t>
          </a:r>
          <a:endParaRPr lang="fr-FR" sz="2000" b="0" i="0" dirty="0">
            <a:solidFill>
              <a:schemeClr val="tx1"/>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i="0" dirty="0" smtClean="0">
              <a:solidFill>
                <a:schemeClr val="tx1"/>
              </a:solidFill>
            </a:rPr>
            <a:t>4.</a:t>
          </a:r>
          <a:r>
            <a:rPr lang="en-GB" sz="2000" b="0" i="0" dirty="0" smtClean="0">
              <a:solidFill>
                <a:schemeClr val="tx1"/>
              </a:solidFill>
            </a:rPr>
            <a:t> </a:t>
          </a:r>
          <a:r>
            <a:rPr lang="en-GB" sz="2000" b="0" i="0" dirty="0" smtClean="0">
              <a:solidFill>
                <a:schemeClr val="tx1"/>
              </a:solidFill>
              <a:latin typeface="+mn-lt"/>
            </a:rPr>
            <a:t>Conclusion &amp; Recommendations</a:t>
          </a:r>
          <a:endParaRPr lang="fr-FR" sz="2000" b="0" i="0" dirty="0">
            <a:solidFill>
              <a:schemeClr val="tx1"/>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4"/>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4"/>
      <dgm:spPr/>
      <dgm:t>
        <a:bodyPr/>
        <a:lstStyle/>
        <a:p>
          <a:endParaRPr lang="fr-FR"/>
        </a:p>
      </dgm:t>
    </dgm:pt>
    <dgm:pt modelId="{F5AB78E0-5468-E443-89E9-B83BCE7EA29B}" type="pres">
      <dgm:prSet presAssocID="{15D5A1E5-CFE0-3643-A72E-2F2AC25C919D}" presName="vertSpace2" presStyleLbl="node1" presStyleIdx="0" presStyleCnt="4"/>
      <dgm:spPr/>
    </dgm:pt>
    <dgm:pt modelId="{645FE8E3-9311-4947-8E0E-1B700B7C94F7}" type="pres">
      <dgm:prSet presAssocID="{15D5A1E5-CFE0-3643-A72E-2F2AC25C919D}" presName="circle2" presStyleLbl="node1" presStyleIdx="1" presStyleCnt="4"/>
      <dgm:spPr>
        <a:solidFill>
          <a:schemeClr val="accent1">
            <a:lumMod val="75000"/>
          </a:schemeClr>
        </a:solidFill>
      </dgm:spPr>
    </dgm:pt>
    <dgm:pt modelId="{146549A5-6208-A841-81DC-DCB70C8CCFC2}" type="pres">
      <dgm:prSet presAssocID="{15D5A1E5-CFE0-3643-A72E-2F2AC25C919D}" presName="rect2" presStyleLbl="alignAcc1" presStyleIdx="1" presStyleCnt="4"/>
      <dgm:spPr/>
      <dgm:t>
        <a:bodyPr/>
        <a:lstStyle/>
        <a:p>
          <a:endParaRPr lang="fr-FR"/>
        </a:p>
      </dgm:t>
    </dgm:pt>
    <dgm:pt modelId="{51A6E564-ED1F-EF4C-A052-2BF8716C9058}" type="pres">
      <dgm:prSet presAssocID="{9781FE4B-8C2C-E34F-A983-386CF8D0A9BF}" presName="vertSpace3" presStyleLbl="node1" presStyleIdx="1" presStyleCnt="4"/>
      <dgm:spPr/>
    </dgm:pt>
    <dgm:pt modelId="{F8E5CE14-367A-5040-B472-B0EFED94A6B7}" type="pres">
      <dgm:prSet presAssocID="{9781FE4B-8C2C-E34F-A983-386CF8D0A9BF}" presName="circle3" presStyleLbl="node1" presStyleIdx="2" presStyleCnt="4"/>
      <dgm:spPr/>
    </dgm:pt>
    <dgm:pt modelId="{AD435BE7-3B55-DB4B-98DD-46D837C19AB2}" type="pres">
      <dgm:prSet presAssocID="{9781FE4B-8C2C-E34F-A983-386CF8D0A9BF}" presName="rect3" presStyleLbl="alignAcc1" presStyleIdx="2" presStyleCnt="4"/>
      <dgm:spPr/>
      <dgm:t>
        <a:bodyPr/>
        <a:lstStyle/>
        <a:p>
          <a:endParaRPr lang="fr-FR"/>
        </a:p>
      </dgm:t>
    </dgm:pt>
    <dgm:pt modelId="{1AAF24FB-3D16-F84A-A67D-25A843863A4E}" type="pres">
      <dgm:prSet presAssocID="{CE4C5131-EA93-744B-AD9A-B41E01259194}" presName="vertSpace4" presStyleLbl="node1" presStyleIdx="2" presStyleCnt="4"/>
      <dgm:spPr/>
    </dgm:pt>
    <dgm:pt modelId="{BEE5D385-4442-174E-8E36-6E77F4DD70EA}" type="pres">
      <dgm:prSet presAssocID="{CE4C5131-EA93-744B-AD9A-B41E01259194}" presName="circle4" presStyleLbl="node1" presStyleIdx="3" presStyleCnt="4"/>
      <dgm:spPr>
        <a:solidFill>
          <a:srgbClr val="BF9900"/>
        </a:solidFill>
      </dgm:spPr>
    </dgm:pt>
    <dgm:pt modelId="{525EC218-9A27-1E40-9823-AD0E8B8CC6C8}" type="pres">
      <dgm:prSet presAssocID="{CE4C5131-EA93-744B-AD9A-B41E01259194}" presName="rect4" presStyleLbl="alignAcc1" presStyleIdx="3" presStyleCnt="4"/>
      <dgm:spPr/>
      <dgm:t>
        <a:bodyPr/>
        <a:lstStyle/>
        <a:p>
          <a:endParaRPr lang="fr-FR"/>
        </a:p>
      </dgm:t>
    </dgm:pt>
    <dgm:pt modelId="{481BCFB9-BDF3-2B42-B1D1-892EB7748839}" type="pres">
      <dgm:prSet presAssocID="{3791B2EB-88FD-8541-9C8A-AB8C5B93A6E1}" presName="rect1ParTxNoCh" presStyleLbl="alignAcc1" presStyleIdx="3" presStyleCnt="4">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3" presStyleCnt="4">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3" presStyleCnt="4">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3" presStyleCnt="4">
        <dgm:presLayoutVars>
          <dgm:chMax val="1"/>
          <dgm:bulletEnabled val="1"/>
        </dgm:presLayoutVars>
      </dgm:prSet>
      <dgm:spPr/>
      <dgm:t>
        <a:bodyPr/>
        <a:lstStyle/>
        <a:p>
          <a:endParaRPr lang="fr-FR"/>
        </a:p>
      </dgm:t>
    </dgm:pt>
  </dgm:ptLst>
  <dgm:cxnLst>
    <dgm:cxn modelId="{809DBC8A-5083-8148-8F0F-506298990F3E}" srcId="{9C015157-51CB-9C45-8393-0FDE49B11BED}" destId="{CE4C5131-EA93-744B-AD9A-B41E01259194}" srcOrd="3" destOrd="0" parTransId="{BD4D3AA7-4BB8-2449-9918-4BAE0B0F8DE9}" sibTransId="{EF81F54D-1855-F442-98C4-06CE8901682A}"/>
    <dgm:cxn modelId="{2E1E4133-1EB4-4506-8664-234EB9AA8F51}" type="presOf" srcId="{CE4C5131-EA93-744B-AD9A-B41E01259194}" destId="{525EC218-9A27-1E40-9823-AD0E8B8CC6C8}" srcOrd="0" destOrd="0" presId="urn:microsoft.com/office/officeart/2005/8/layout/target3"/>
    <dgm:cxn modelId="{95837A70-0E07-4E60-AFE7-A18192941C40}" type="presOf" srcId="{3791B2EB-88FD-8541-9C8A-AB8C5B93A6E1}" destId="{A29C8A98-EF87-514C-A8F6-A96C826FB3F1}" srcOrd="0" destOrd="0" presId="urn:microsoft.com/office/officeart/2005/8/layout/target3"/>
    <dgm:cxn modelId="{CC54C579-48C6-42A1-8BD0-ABEF23A11E5D}" type="presOf" srcId="{9781FE4B-8C2C-E34F-A983-386CF8D0A9BF}" destId="{C25EBED1-79FE-B64B-B633-2F53F49BAD52}" srcOrd="1" destOrd="0" presId="urn:microsoft.com/office/officeart/2005/8/layout/target3"/>
    <dgm:cxn modelId="{CD919561-D12E-4C9D-8175-7981B062B1EA}" type="presOf" srcId="{15D5A1E5-CFE0-3643-A72E-2F2AC25C919D}" destId="{E7DBB2F8-E9BC-C749-B97E-E8E051730B9F}" srcOrd="1" destOrd="0" presId="urn:microsoft.com/office/officeart/2005/8/layout/target3"/>
    <dgm:cxn modelId="{145A54E2-DBD6-48A2-979D-7D27CEB0ADFA}" type="presOf" srcId="{15D5A1E5-CFE0-3643-A72E-2F2AC25C919D}" destId="{146549A5-6208-A841-81DC-DCB70C8CCFC2}" srcOrd="0"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106465CF-F7DD-421F-A8AA-DA713A712F15}" type="presOf" srcId="{9781FE4B-8C2C-E34F-A983-386CF8D0A9BF}" destId="{AD435BE7-3B55-DB4B-98DD-46D837C19AB2}" srcOrd="0"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E99A643B-EC27-42F0-8ECB-B8D9FE94F261}" type="presOf" srcId="{3791B2EB-88FD-8541-9C8A-AB8C5B93A6E1}" destId="{481BCFB9-BDF3-2B42-B1D1-892EB7748839}" srcOrd="1" destOrd="0" presId="urn:microsoft.com/office/officeart/2005/8/layout/target3"/>
    <dgm:cxn modelId="{BC1A0068-B60F-4E3A-9EE8-FDE8D748D8A4}" type="presOf" srcId="{9C015157-51CB-9C45-8393-0FDE49B11BED}" destId="{42001A7F-A343-2346-AA6D-99FD7C778F58}" srcOrd="0"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11469993-E0E0-45D3-96DF-7C03A79A0A29}" type="presOf" srcId="{CE4C5131-EA93-744B-AD9A-B41E01259194}" destId="{F0B261C8-A367-324B-89D9-B2FF5C694F6E}" srcOrd="1" destOrd="0" presId="urn:microsoft.com/office/officeart/2005/8/layout/target3"/>
    <dgm:cxn modelId="{09350BCB-341E-4122-9DC1-15CA8D785488}" type="presParOf" srcId="{42001A7F-A343-2346-AA6D-99FD7C778F58}" destId="{673E671A-0350-0A4D-9278-FA1C1022C2F2}" srcOrd="0" destOrd="0" presId="urn:microsoft.com/office/officeart/2005/8/layout/target3"/>
    <dgm:cxn modelId="{DB69E518-45A7-4C5A-AA6E-83AE8E764A3A}" type="presParOf" srcId="{42001A7F-A343-2346-AA6D-99FD7C778F58}" destId="{D1CC93D4-0878-D049-AF69-7BF221BED643}" srcOrd="1" destOrd="0" presId="urn:microsoft.com/office/officeart/2005/8/layout/target3"/>
    <dgm:cxn modelId="{B81166CF-EFA2-4D40-94FA-3EEC6981E086}" type="presParOf" srcId="{42001A7F-A343-2346-AA6D-99FD7C778F58}" destId="{A29C8A98-EF87-514C-A8F6-A96C826FB3F1}" srcOrd="2" destOrd="0" presId="urn:microsoft.com/office/officeart/2005/8/layout/target3"/>
    <dgm:cxn modelId="{27848856-1BF4-43EF-B0CC-0DE58344E59A}" type="presParOf" srcId="{42001A7F-A343-2346-AA6D-99FD7C778F58}" destId="{F5AB78E0-5468-E443-89E9-B83BCE7EA29B}" srcOrd="3" destOrd="0" presId="urn:microsoft.com/office/officeart/2005/8/layout/target3"/>
    <dgm:cxn modelId="{A9DD37F1-2E0A-489C-BC2C-FD4C5D2768EE}" type="presParOf" srcId="{42001A7F-A343-2346-AA6D-99FD7C778F58}" destId="{645FE8E3-9311-4947-8E0E-1B700B7C94F7}" srcOrd="4" destOrd="0" presId="urn:microsoft.com/office/officeart/2005/8/layout/target3"/>
    <dgm:cxn modelId="{C3FE7943-73E1-435B-BF77-FCB74A246836}" type="presParOf" srcId="{42001A7F-A343-2346-AA6D-99FD7C778F58}" destId="{146549A5-6208-A841-81DC-DCB70C8CCFC2}" srcOrd="5" destOrd="0" presId="urn:microsoft.com/office/officeart/2005/8/layout/target3"/>
    <dgm:cxn modelId="{CED40AF9-9A68-4E8F-AABE-9501017D770E}" type="presParOf" srcId="{42001A7F-A343-2346-AA6D-99FD7C778F58}" destId="{51A6E564-ED1F-EF4C-A052-2BF8716C9058}" srcOrd="6" destOrd="0" presId="urn:microsoft.com/office/officeart/2005/8/layout/target3"/>
    <dgm:cxn modelId="{9F4D8E66-E2B1-4531-88D2-EBE5DCE5992D}" type="presParOf" srcId="{42001A7F-A343-2346-AA6D-99FD7C778F58}" destId="{F8E5CE14-367A-5040-B472-B0EFED94A6B7}" srcOrd="7" destOrd="0" presId="urn:microsoft.com/office/officeart/2005/8/layout/target3"/>
    <dgm:cxn modelId="{45F645BD-54AD-420C-8513-521B25464A67}" type="presParOf" srcId="{42001A7F-A343-2346-AA6D-99FD7C778F58}" destId="{AD435BE7-3B55-DB4B-98DD-46D837C19AB2}" srcOrd="8" destOrd="0" presId="urn:microsoft.com/office/officeart/2005/8/layout/target3"/>
    <dgm:cxn modelId="{F4566E5B-497C-4041-BE17-00C7F9FA0DB9}" type="presParOf" srcId="{42001A7F-A343-2346-AA6D-99FD7C778F58}" destId="{1AAF24FB-3D16-F84A-A67D-25A843863A4E}" srcOrd="9" destOrd="0" presId="urn:microsoft.com/office/officeart/2005/8/layout/target3"/>
    <dgm:cxn modelId="{775B5CB8-38FE-4571-A278-0D9C44466119}" type="presParOf" srcId="{42001A7F-A343-2346-AA6D-99FD7C778F58}" destId="{BEE5D385-4442-174E-8E36-6E77F4DD70EA}" srcOrd="10" destOrd="0" presId="urn:microsoft.com/office/officeart/2005/8/layout/target3"/>
    <dgm:cxn modelId="{B96C1AB7-6BF5-470B-801C-564A00A5E4B3}" type="presParOf" srcId="{42001A7F-A343-2346-AA6D-99FD7C778F58}" destId="{525EC218-9A27-1E40-9823-AD0E8B8CC6C8}" srcOrd="11" destOrd="0" presId="urn:microsoft.com/office/officeart/2005/8/layout/target3"/>
    <dgm:cxn modelId="{8B9E27A4-D2A0-49E4-AA3A-67559279C800}" type="presParOf" srcId="{42001A7F-A343-2346-AA6D-99FD7C778F58}" destId="{481BCFB9-BDF3-2B42-B1D1-892EB7748839}" srcOrd="12" destOrd="0" presId="urn:microsoft.com/office/officeart/2005/8/layout/target3"/>
    <dgm:cxn modelId="{7E7B0A95-FACF-49A7-BD13-31EAFF2523C9}" type="presParOf" srcId="{42001A7F-A343-2346-AA6D-99FD7C778F58}" destId="{E7DBB2F8-E9BC-C749-B97E-E8E051730B9F}" srcOrd="13" destOrd="0" presId="urn:microsoft.com/office/officeart/2005/8/layout/target3"/>
    <dgm:cxn modelId="{FD2D92AD-C6B1-4230-921E-3D5014CC961C}" type="presParOf" srcId="{42001A7F-A343-2346-AA6D-99FD7C778F58}" destId="{C25EBED1-79FE-B64B-B633-2F53F49BAD52}" srcOrd="14" destOrd="0" presId="urn:microsoft.com/office/officeart/2005/8/layout/target3"/>
    <dgm:cxn modelId="{B285A342-9659-448A-B6EB-1674377005BE}" type="presParOf" srcId="{42001A7F-A343-2346-AA6D-99FD7C778F58}" destId="{F0B261C8-A367-324B-89D9-B2FF5C694F6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rgbClr val="C00000"/>
              </a:solidFill>
            </a:rPr>
            <a:t>1.</a:t>
          </a:r>
          <a:r>
            <a:rPr lang="en-GB" sz="2000" b="0" dirty="0" smtClean="0">
              <a:solidFill>
                <a:srgbClr val="C00000"/>
              </a:solidFill>
            </a:rPr>
            <a:t> </a:t>
          </a:r>
          <a:r>
            <a:rPr lang="en-GB" sz="2000" b="0" i="0" dirty="0" smtClean="0">
              <a:solidFill>
                <a:srgbClr val="C00000"/>
              </a:solidFill>
            </a:rPr>
            <a:t>What is Cloud Computing?</a:t>
          </a:r>
          <a:endParaRPr lang="fr-FR" sz="2000" b="0" i="0" dirty="0">
            <a:solidFill>
              <a:srgbClr val="C00000"/>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bg1">
                  <a:lumMod val="75000"/>
                </a:schemeClr>
              </a:solidFill>
            </a:rPr>
            <a:t>2.</a:t>
          </a:r>
          <a:r>
            <a:rPr lang="en-GB" sz="2000" b="0" dirty="0" smtClean="0">
              <a:solidFill>
                <a:schemeClr val="bg1">
                  <a:lumMod val="75000"/>
                </a:schemeClr>
              </a:solidFill>
            </a:rPr>
            <a:t> </a:t>
          </a:r>
          <a:r>
            <a:rPr lang="en-GB" sz="2000" b="0" i="0" dirty="0" smtClean="0">
              <a:solidFill>
                <a:schemeClr val="bg1">
                  <a:lumMod val="75000"/>
                </a:schemeClr>
              </a:solidFill>
            </a:rPr>
            <a:t>ITU-T </a:t>
          </a:r>
          <a:r>
            <a:rPr lang="en-GB" sz="2000" b="0" i="0" dirty="0" smtClean="0">
              <a:solidFill>
                <a:schemeClr val="bg1">
                  <a:lumMod val="75000"/>
                </a:schemeClr>
              </a:solidFill>
              <a:latin typeface="+mn-lt"/>
            </a:rPr>
            <a:t>SG 13 Work on Cloud Computing </a:t>
          </a:r>
          <a:endParaRPr lang="fr-FR" sz="2000" b="0" i="0" dirty="0">
            <a:solidFill>
              <a:schemeClr val="bg1">
                <a:lumMod val="75000"/>
              </a:schemeClr>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bg1">
                  <a:lumMod val="75000"/>
                </a:schemeClr>
              </a:solidFill>
            </a:rPr>
            <a:t>3.</a:t>
          </a:r>
          <a:r>
            <a:rPr lang="en-GB" sz="2000" b="0" dirty="0" smtClean="0">
              <a:solidFill>
                <a:schemeClr val="bg1">
                  <a:lumMod val="75000"/>
                </a:schemeClr>
              </a:solidFill>
            </a:rPr>
            <a:t> </a:t>
          </a:r>
          <a:r>
            <a:rPr lang="en-GB" sz="2000" b="0" i="0" dirty="0" smtClean="0">
              <a:solidFill>
                <a:schemeClr val="bg1">
                  <a:lumMod val="75000"/>
                </a:schemeClr>
              </a:solidFill>
            </a:rPr>
            <a:t>Experience of Tunisie Telecom with Cloud Computing</a:t>
          </a:r>
          <a:endParaRPr lang="fr-FR" sz="2000" b="0" i="0" dirty="0">
            <a:solidFill>
              <a:schemeClr val="bg1">
                <a:lumMod val="75000"/>
              </a:schemeClr>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i="0" dirty="0" smtClean="0">
              <a:solidFill>
                <a:schemeClr val="bg1">
                  <a:lumMod val="75000"/>
                </a:schemeClr>
              </a:solidFill>
            </a:rPr>
            <a:t>4.</a:t>
          </a:r>
          <a:r>
            <a:rPr lang="en-GB" sz="2000" b="0" i="0" dirty="0" smtClean="0">
              <a:solidFill>
                <a:schemeClr val="bg1">
                  <a:lumMod val="75000"/>
                </a:schemeClr>
              </a:solidFill>
            </a:rPr>
            <a:t> </a:t>
          </a:r>
          <a:r>
            <a:rPr lang="en-GB" sz="2000" b="0" i="0" dirty="0" smtClean="0">
              <a:solidFill>
                <a:schemeClr val="bg1">
                  <a:lumMod val="75000"/>
                </a:schemeClr>
              </a:solidFill>
              <a:latin typeface="+mn-lt"/>
            </a:rPr>
            <a:t>Conclusion &amp; Recommendations</a:t>
          </a:r>
          <a:endParaRPr lang="fr-FR" sz="2000" b="0" i="0" dirty="0">
            <a:solidFill>
              <a:schemeClr val="bg1">
                <a:lumMod val="75000"/>
              </a:schemeClr>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4"/>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4"/>
      <dgm:spPr/>
      <dgm:t>
        <a:bodyPr/>
        <a:lstStyle/>
        <a:p>
          <a:endParaRPr lang="fr-FR"/>
        </a:p>
      </dgm:t>
    </dgm:pt>
    <dgm:pt modelId="{F5AB78E0-5468-E443-89E9-B83BCE7EA29B}" type="pres">
      <dgm:prSet presAssocID="{15D5A1E5-CFE0-3643-A72E-2F2AC25C919D}" presName="vertSpace2" presStyleLbl="node1" presStyleIdx="0" presStyleCnt="4"/>
      <dgm:spPr/>
    </dgm:pt>
    <dgm:pt modelId="{645FE8E3-9311-4947-8E0E-1B700B7C94F7}" type="pres">
      <dgm:prSet presAssocID="{15D5A1E5-CFE0-3643-A72E-2F2AC25C919D}" presName="circle2" presStyleLbl="node1" presStyleIdx="1" presStyleCnt="4"/>
      <dgm:spPr>
        <a:solidFill>
          <a:schemeClr val="accent1">
            <a:lumMod val="75000"/>
          </a:schemeClr>
        </a:solidFill>
      </dgm:spPr>
    </dgm:pt>
    <dgm:pt modelId="{146549A5-6208-A841-81DC-DCB70C8CCFC2}" type="pres">
      <dgm:prSet presAssocID="{15D5A1E5-CFE0-3643-A72E-2F2AC25C919D}" presName="rect2" presStyleLbl="alignAcc1" presStyleIdx="1" presStyleCnt="4"/>
      <dgm:spPr/>
      <dgm:t>
        <a:bodyPr/>
        <a:lstStyle/>
        <a:p>
          <a:endParaRPr lang="fr-FR"/>
        </a:p>
      </dgm:t>
    </dgm:pt>
    <dgm:pt modelId="{51A6E564-ED1F-EF4C-A052-2BF8716C9058}" type="pres">
      <dgm:prSet presAssocID="{9781FE4B-8C2C-E34F-A983-386CF8D0A9BF}" presName="vertSpace3" presStyleLbl="node1" presStyleIdx="1" presStyleCnt="4"/>
      <dgm:spPr/>
    </dgm:pt>
    <dgm:pt modelId="{F8E5CE14-367A-5040-B472-B0EFED94A6B7}" type="pres">
      <dgm:prSet presAssocID="{9781FE4B-8C2C-E34F-A983-386CF8D0A9BF}" presName="circle3" presStyleLbl="node1" presStyleIdx="2" presStyleCnt="4"/>
      <dgm:spPr/>
    </dgm:pt>
    <dgm:pt modelId="{AD435BE7-3B55-DB4B-98DD-46D837C19AB2}" type="pres">
      <dgm:prSet presAssocID="{9781FE4B-8C2C-E34F-A983-386CF8D0A9BF}" presName="rect3" presStyleLbl="alignAcc1" presStyleIdx="2" presStyleCnt="4"/>
      <dgm:spPr/>
      <dgm:t>
        <a:bodyPr/>
        <a:lstStyle/>
        <a:p>
          <a:endParaRPr lang="fr-FR"/>
        </a:p>
      </dgm:t>
    </dgm:pt>
    <dgm:pt modelId="{1AAF24FB-3D16-F84A-A67D-25A843863A4E}" type="pres">
      <dgm:prSet presAssocID="{CE4C5131-EA93-744B-AD9A-B41E01259194}" presName="vertSpace4" presStyleLbl="node1" presStyleIdx="2" presStyleCnt="4"/>
      <dgm:spPr/>
    </dgm:pt>
    <dgm:pt modelId="{BEE5D385-4442-174E-8E36-6E77F4DD70EA}" type="pres">
      <dgm:prSet presAssocID="{CE4C5131-EA93-744B-AD9A-B41E01259194}" presName="circle4" presStyleLbl="node1" presStyleIdx="3" presStyleCnt="4"/>
      <dgm:spPr>
        <a:solidFill>
          <a:srgbClr val="BF9900"/>
        </a:solidFill>
      </dgm:spPr>
    </dgm:pt>
    <dgm:pt modelId="{525EC218-9A27-1E40-9823-AD0E8B8CC6C8}" type="pres">
      <dgm:prSet presAssocID="{CE4C5131-EA93-744B-AD9A-B41E01259194}" presName="rect4" presStyleLbl="alignAcc1" presStyleIdx="3" presStyleCnt="4"/>
      <dgm:spPr/>
      <dgm:t>
        <a:bodyPr/>
        <a:lstStyle/>
        <a:p>
          <a:endParaRPr lang="fr-FR"/>
        </a:p>
      </dgm:t>
    </dgm:pt>
    <dgm:pt modelId="{481BCFB9-BDF3-2B42-B1D1-892EB7748839}" type="pres">
      <dgm:prSet presAssocID="{3791B2EB-88FD-8541-9C8A-AB8C5B93A6E1}" presName="rect1ParTxNoCh" presStyleLbl="alignAcc1" presStyleIdx="3" presStyleCnt="4">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3" presStyleCnt="4">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3" presStyleCnt="4">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3" presStyleCnt="4">
        <dgm:presLayoutVars>
          <dgm:chMax val="1"/>
          <dgm:bulletEnabled val="1"/>
        </dgm:presLayoutVars>
      </dgm:prSet>
      <dgm:spPr/>
      <dgm:t>
        <a:bodyPr/>
        <a:lstStyle/>
        <a:p>
          <a:endParaRPr lang="fr-FR"/>
        </a:p>
      </dgm:t>
    </dgm:pt>
  </dgm:ptLst>
  <dgm:cxnLst>
    <dgm:cxn modelId="{3F48E755-25C0-41F7-886F-B8A64C339F10}" type="presOf" srcId="{15D5A1E5-CFE0-3643-A72E-2F2AC25C919D}" destId="{146549A5-6208-A841-81DC-DCB70C8CCFC2}" srcOrd="0"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347A044C-D95E-448F-87C8-9A832E4CDE36}" type="presOf" srcId="{3791B2EB-88FD-8541-9C8A-AB8C5B93A6E1}" destId="{481BCFB9-BDF3-2B42-B1D1-892EB7748839}" srcOrd="1"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3315AF2B-5BB4-4BC6-9A39-A068C3F18E3D}" type="presOf" srcId="{9C015157-51CB-9C45-8393-0FDE49B11BED}" destId="{42001A7F-A343-2346-AA6D-99FD7C778F58}" srcOrd="0" destOrd="0" presId="urn:microsoft.com/office/officeart/2005/8/layout/target3"/>
    <dgm:cxn modelId="{C7BE9FB0-3299-4D26-A8A3-128197CA42BC}" type="presOf" srcId="{CE4C5131-EA93-744B-AD9A-B41E01259194}" destId="{525EC218-9A27-1E40-9823-AD0E8B8CC6C8}" srcOrd="0" destOrd="0" presId="urn:microsoft.com/office/officeart/2005/8/layout/target3"/>
    <dgm:cxn modelId="{57745A7F-CBCE-4BE9-905B-7ADE6A76D639}" type="presOf" srcId="{9781FE4B-8C2C-E34F-A983-386CF8D0A9BF}" destId="{AD435BE7-3B55-DB4B-98DD-46D837C19AB2}" srcOrd="0" destOrd="0" presId="urn:microsoft.com/office/officeart/2005/8/layout/target3"/>
    <dgm:cxn modelId="{B04FBFF5-F18B-413F-A116-E577A2718123}" type="presOf" srcId="{9781FE4B-8C2C-E34F-A983-386CF8D0A9BF}" destId="{C25EBED1-79FE-B64B-B633-2F53F49BAD52}" srcOrd="1"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4BF947A0-26C2-D64F-9236-FB3F9DA3B703}" srcId="{9C015157-51CB-9C45-8393-0FDE49B11BED}" destId="{15D5A1E5-CFE0-3643-A72E-2F2AC25C919D}" srcOrd="1" destOrd="0" parTransId="{8AB192A9-D26A-3543-9C50-AE2BB53855B2}" sibTransId="{82311121-2C79-7548-97B8-FDBB4C0BE850}"/>
    <dgm:cxn modelId="{07A4C8AE-1634-444E-9529-36AC8CC611D1}" type="presOf" srcId="{3791B2EB-88FD-8541-9C8A-AB8C5B93A6E1}" destId="{A29C8A98-EF87-514C-A8F6-A96C826FB3F1}" srcOrd="0" destOrd="0" presId="urn:microsoft.com/office/officeart/2005/8/layout/target3"/>
    <dgm:cxn modelId="{83299288-B1D0-47E6-BEE8-7A0E8822D1FE}" type="presOf" srcId="{15D5A1E5-CFE0-3643-A72E-2F2AC25C919D}" destId="{E7DBB2F8-E9BC-C749-B97E-E8E051730B9F}" srcOrd="1" destOrd="0" presId="urn:microsoft.com/office/officeart/2005/8/layout/target3"/>
    <dgm:cxn modelId="{5FC0FEC0-CE23-4E58-8BBB-4475D87C1CEB}" type="presOf" srcId="{CE4C5131-EA93-744B-AD9A-B41E01259194}" destId="{F0B261C8-A367-324B-89D9-B2FF5C694F6E}" srcOrd="1" destOrd="0" presId="urn:microsoft.com/office/officeart/2005/8/layout/target3"/>
    <dgm:cxn modelId="{BE49BE04-07CD-4829-B5A1-06EC780B8BBC}" type="presParOf" srcId="{42001A7F-A343-2346-AA6D-99FD7C778F58}" destId="{673E671A-0350-0A4D-9278-FA1C1022C2F2}" srcOrd="0" destOrd="0" presId="urn:microsoft.com/office/officeart/2005/8/layout/target3"/>
    <dgm:cxn modelId="{1002D37C-A036-4D9C-83E6-5E88A0820C40}" type="presParOf" srcId="{42001A7F-A343-2346-AA6D-99FD7C778F58}" destId="{D1CC93D4-0878-D049-AF69-7BF221BED643}" srcOrd="1" destOrd="0" presId="urn:microsoft.com/office/officeart/2005/8/layout/target3"/>
    <dgm:cxn modelId="{376DE020-553B-4AB9-8B28-DC80F9AC3BB2}" type="presParOf" srcId="{42001A7F-A343-2346-AA6D-99FD7C778F58}" destId="{A29C8A98-EF87-514C-A8F6-A96C826FB3F1}" srcOrd="2" destOrd="0" presId="urn:microsoft.com/office/officeart/2005/8/layout/target3"/>
    <dgm:cxn modelId="{E7C2273F-4746-4165-8B81-4878A7349A10}" type="presParOf" srcId="{42001A7F-A343-2346-AA6D-99FD7C778F58}" destId="{F5AB78E0-5468-E443-89E9-B83BCE7EA29B}" srcOrd="3" destOrd="0" presId="urn:microsoft.com/office/officeart/2005/8/layout/target3"/>
    <dgm:cxn modelId="{FA94C28C-25A5-4286-A105-978DB979D299}" type="presParOf" srcId="{42001A7F-A343-2346-AA6D-99FD7C778F58}" destId="{645FE8E3-9311-4947-8E0E-1B700B7C94F7}" srcOrd="4" destOrd="0" presId="urn:microsoft.com/office/officeart/2005/8/layout/target3"/>
    <dgm:cxn modelId="{44FEE509-0F9D-4442-8B09-3253F77EBA6B}" type="presParOf" srcId="{42001A7F-A343-2346-AA6D-99FD7C778F58}" destId="{146549A5-6208-A841-81DC-DCB70C8CCFC2}" srcOrd="5" destOrd="0" presId="urn:microsoft.com/office/officeart/2005/8/layout/target3"/>
    <dgm:cxn modelId="{A530A9F3-D0D0-4D94-9826-3970F9398098}" type="presParOf" srcId="{42001A7F-A343-2346-AA6D-99FD7C778F58}" destId="{51A6E564-ED1F-EF4C-A052-2BF8716C9058}" srcOrd="6" destOrd="0" presId="urn:microsoft.com/office/officeart/2005/8/layout/target3"/>
    <dgm:cxn modelId="{11C24D27-6539-42FF-878F-046A0B6FDEE9}" type="presParOf" srcId="{42001A7F-A343-2346-AA6D-99FD7C778F58}" destId="{F8E5CE14-367A-5040-B472-B0EFED94A6B7}" srcOrd="7" destOrd="0" presId="urn:microsoft.com/office/officeart/2005/8/layout/target3"/>
    <dgm:cxn modelId="{B963DB8E-E30F-4ABB-8D0E-7DC00CEC8F04}" type="presParOf" srcId="{42001A7F-A343-2346-AA6D-99FD7C778F58}" destId="{AD435BE7-3B55-DB4B-98DD-46D837C19AB2}" srcOrd="8" destOrd="0" presId="urn:microsoft.com/office/officeart/2005/8/layout/target3"/>
    <dgm:cxn modelId="{DA4EC487-08A7-42EB-9FA2-18B8C5CB33EA}" type="presParOf" srcId="{42001A7F-A343-2346-AA6D-99FD7C778F58}" destId="{1AAF24FB-3D16-F84A-A67D-25A843863A4E}" srcOrd="9" destOrd="0" presId="urn:microsoft.com/office/officeart/2005/8/layout/target3"/>
    <dgm:cxn modelId="{B13DFAD0-60BF-4AE3-8DE4-9403239DA76F}" type="presParOf" srcId="{42001A7F-A343-2346-AA6D-99FD7C778F58}" destId="{BEE5D385-4442-174E-8E36-6E77F4DD70EA}" srcOrd="10" destOrd="0" presId="urn:microsoft.com/office/officeart/2005/8/layout/target3"/>
    <dgm:cxn modelId="{C8E0B7C4-92D3-42F9-A466-18C52090D7DE}" type="presParOf" srcId="{42001A7F-A343-2346-AA6D-99FD7C778F58}" destId="{525EC218-9A27-1E40-9823-AD0E8B8CC6C8}" srcOrd="11" destOrd="0" presId="urn:microsoft.com/office/officeart/2005/8/layout/target3"/>
    <dgm:cxn modelId="{F54B69A1-3A9F-4975-8F4B-1DA3BB1212C2}" type="presParOf" srcId="{42001A7F-A343-2346-AA6D-99FD7C778F58}" destId="{481BCFB9-BDF3-2B42-B1D1-892EB7748839}" srcOrd="12" destOrd="0" presId="urn:microsoft.com/office/officeart/2005/8/layout/target3"/>
    <dgm:cxn modelId="{A775CA9C-70ED-43C4-9704-85D0118CC496}" type="presParOf" srcId="{42001A7F-A343-2346-AA6D-99FD7C778F58}" destId="{E7DBB2F8-E9BC-C749-B97E-E8E051730B9F}" srcOrd="13" destOrd="0" presId="urn:microsoft.com/office/officeart/2005/8/layout/target3"/>
    <dgm:cxn modelId="{CB9FC26F-D0F4-40FF-8FE5-CF6258011626}" type="presParOf" srcId="{42001A7F-A343-2346-AA6D-99FD7C778F58}" destId="{C25EBED1-79FE-B64B-B633-2F53F49BAD52}" srcOrd="14" destOrd="0" presId="urn:microsoft.com/office/officeart/2005/8/layout/target3"/>
    <dgm:cxn modelId="{7EDB1F44-CC28-43BA-BC09-F62BA5B0D209}" type="presParOf" srcId="{42001A7F-A343-2346-AA6D-99FD7C778F58}" destId="{F0B261C8-A367-324B-89D9-B2FF5C694F6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bg1">
                  <a:lumMod val="75000"/>
                </a:schemeClr>
              </a:solidFill>
            </a:rPr>
            <a:t>1.</a:t>
          </a:r>
          <a:r>
            <a:rPr lang="en-GB" sz="2000" b="0" dirty="0" smtClean="0">
              <a:solidFill>
                <a:schemeClr val="bg1">
                  <a:lumMod val="75000"/>
                </a:schemeClr>
              </a:solidFill>
            </a:rPr>
            <a:t> </a:t>
          </a:r>
          <a:r>
            <a:rPr lang="en-GB" sz="2000" b="0" i="0" dirty="0" smtClean="0">
              <a:solidFill>
                <a:schemeClr val="bg1">
                  <a:lumMod val="75000"/>
                </a:schemeClr>
              </a:solidFill>
            </a:rPr>
            <a:t>What is Cloud Computing?</a:t>
          </a:r>
          <a:endParaRPr lang="fr-FR" sz="2000" b="0" i="0" dirty="0">
            <a:solidFill>
              <a:schemeClr val="bg1">
                <a:lumMod val="75000"/>
              </a:schemeClr>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rgbClr val="C00000"/>
              </a:solidFill>
            </a:rPr>
            <a:t>2.</a:t>
          </a:r>
          <a:r>
            <a:rPr lang="en-GB" sz="2000" b="0" dirty="0" smtClean="0">
              <a:solidFill>
                <a:srgbClr val="C00000"/>
              </a:solidFill>
            </a:rPr>
            <a:t> </a:t>
          </a:r>
          <a:r>
            <a:rPr lang="en-GB" sz="2000" b="0" i="0" dirty="0" smtClean="0">
              <a:solidFill>
                <a:srgbClr val="C00000"/>
              </a:solidFill>
            </a:rPr>
            <a:t>ITU-T </a:t>
          </a:r>
          <a:r>
            <a:rPr lang="en-GB" sz="2000" b="0" i="0" dirty="0" smtClean="0">
              <a:solidFill>
                <a:srgbClr val="C00000"/>
              </a:solidFill>
              <a:latin typeface="+mn-lt"/>
            </a:rPr>
            <a:t>SG 13 Work on Cloud Computing </a:t>
          </a:r>
          <a:endParaRPr lang="fr-FR" sz="2000" b="0" i="0" dirty="0">
            <a:solidFill>
              <a:srgbClr val="C00000"/>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bg1">
                  <a:lumMod val="75000"/>
                </a:schemeClr>
              </a:solidFill>
            </a:rPr>
            <a:t>3.</a:t>
          </a:r>
          <a:r>
            <a:rPr lang="en-GB" sz="2000" b="0" dirty="0" smtClean="0">
              <a:solidFill>
                <a:schemeClr val="bg1">
                  <a:lumMod val="75000"/>
                </a:schemeClr>
              </a:solidFill>
            </a:rPr>
            <a:t> </a:t>
          </a:r>
          <a:r>
            <a:rPr lang="en-GB" sz="2000" b="0" i="0" dirty="0" smtClean="0">
              <a:solidFill>
                <a:schemeClr val="bg1">
                  <a:lumMod val="75000"/>
                </a:schemeClr>
              </a:solidFill>
            </a:rPr>
            <a:t>Experience of Tunisie Telecom with Cloud Computing</a:t>
          </a:r>
          <a:endParaRPr lang="fr-FR" sz="2000" b="0" i="0" dirty="0">
            <a:solidFill>
              <a:schemeClr val="bg1">
                <a:lumMod val="75000"/>
              </a:schemeClr>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i="0" dirty="0" smtClean="0">
              <a:solidFill>
                <a:schemeClr val="bg1">
                  <a:lumMod val="75000"/>
                </a:schemeClr>
              </a:solidFill>
            </a:rPr>
            <a:t>4.</a:t>
          </a:r>
          <a:r>
            <a:rPr lang="en-GB" sz="2000" b="0" i="0" dirty="0" smtClean="0">
              <a:solidFill>
                <a:schemeClr val="bg1">
                  <a:lumMod val="75000"/>
                </a:schemeClr>
              </a:solidFill>
            </a:rPr>
            <a:t> </a:t>
          </a:r>
          <a:r>
            <a:rPr lang="en-GB" sz="2000" b="0" i="0" dirty="0" smtClean="0">
              <a:solidFill>
                <a:schemeClr val="bg1">
                  <a:lumMod val="75000"/>
                </a:schemeClr>
              </a:solidFill>
              <a:latin typeface="+mn-lt"/>
            </a:rPr>
            <a:t>Conclusion &amp; Recommendations</a:t>
          </a:r>
          <a:endParaRPr lang="fr-FR" sz="2000" b="0" i="0" dirty="0">
            <a:solidFill>
              <a:schemeClr val="bg1">
                <a:lumMod val="75000"/>
              </a:schemeClr>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4"/>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4"/>
      <dgm:spPr/>
      <dgm:t>
        <a:bodyPr/>
        <a:lstStyle/>
        <a:p>
          <a:endParaRPr lang="fr-FR"/>
        </a:p>
      </dgm:t>
    </dgm:pt>
    <dgm:pt modelId="{F5AB78E0-5468-E443-89E9-B83BCE7EA29B}" type="pres">
      <dgm:prSet presAssocID="{15D5A1E5-CFE0-3643-A72E-2F2AC25C919D}" presName="vertSpace2" presStyleLbl="node1" presStyleIdx="0" presStyleCnt="4"/>
      <dgm:spPr/>
    </dgm:pt>
    <dgm:pt modelId="{645FE8E3-9311-4947-8E0E-1B700B7C94F7}" type="pres">
      <dgm:prSet presAssocID="{15D5A1E5-CFE0-3643-A72E-2F2AC25C919D}" presName="circle2" presStyleLbl="node1" presStyleIdx="1" presStyleCnt="4"/>
      <dgm:spPr>
        <a:solidFill>
          <a:schemeClr val="accent1">
            <a:lumMod val="75000"/>
          </a:schemeClr>
        </a:solidFill>
      </dgm:spPr>
    </dgm:pt>
    <dgm:pt modelId="{146549A5-6208-A841-81DC-DCB70C8CCFC2}" type="pres">
      <dgm:prSet presAssocID="{15D5A1E5-CFE0-3643-A72E-2F2AC25C919D}" presName="rect2" presStyleLbl="alignAcc1" presStyleIdx="1" presStyleCnt="4"/>
      <dgm:spPr/>
      <dgm:t>
        <a:bodyPr/>
        <a:lstStyle/>
        <a:p>
          <a:endParaRPr lang="fr-FR"/>
        </a:p>
      </dgm:t>
    </dgm:pt>
    <dgm:pt modelId="{51A6E564-ED1F-EF4C-A052-2BF8716C9058}" type="pres">
      <dgm:prSet presAssocID="{9781FE4B-8C2C-E34F-A983-386CF8D0A9BF}" presName="vertSpace3" presStyleLbl="node1" presStyleIdx="1" presStyleCnt="4"/>
      <dgm:spPr/>
    </dgm:pt>
    <dgm:pt modelId="{F8E5CE14-367A-5040-B472-B0EFED94A6B7}" type="pres">
      <dgm:prSet presAssocID="{9781FE4B-8C2C-E34F-A983-386CF8D0A9BF}" presName="circle3" presStyleLbl="node1" presStyleIdx="2" presStyleCnt="4"/>
      <dgm:spPr/>
    </dgm:pt>
    <dgm:pt modelId="{AD435BE7-3B55-DB4B-98DD-46D837C19AB2}" type="pres">
      <dgm:prSet presAssocID="{9781FE4B-8C2C-E34F-A983-386CF8D0A9BF}" presName="rect3" presStyleLbl="alignAcc1" presStyleIdx="2" presStyleCnt="4"/>
      <dgm:spPr/>
      <dgm:t>
        <a:bodyPr/>
        <a:lstStyle/>
        <a:p>
          <a:endParaRPr lang="fr-FR"/>
        </a:p>
      </dgm:t>
    </dgm:pt>
    <dgm:pt modelId="{1AAF24FB-3D16-F84A-A67D-25A843863A4E}" type="pres">
      <dgm:prSet presAssocID="{CE4C5131-EA93-744B-AD9A-B41E01259194}" presName="vertSpace4" presStyleLbl="node1" presStyleIdx="2" presStyleCnt="4"/>
      <dgm:spPr/>
    </dgm:pt>
    <dgm:pt modelId="{BEE5D385-4442-174E-8E36-6E77F4DD70EA}" type="pres">
      <dgm:prSet presAssocID="{CE4C5131-EA93-744B-AD9A-B41E01259194}" presName="circle4" presStyleLbl="node1" presStyleIdx="3" presStyleCnt="4"/>
      <dgm:spPr>
        <a:solidFill>
          <a:srgbClr val="BF9900"/>
        </a:solidFill>
      </dgm:spPr>
    </dgm:pt>
    <dgm:pt modelId="{525EC218-9A27-1E40-9823-AD0E8B8CC6C8}" type="pres">
      <dgm:prSet presAssocID="{CE4C5131-EA93-744B-AD9A-B41E01259194}" presName="rect4" presStyleLbl="alignAcc1" presStyleIdx="3" presStyleCnt="4"/>
      <dgm:spPr/>
      <dgm:t>
        <a:bodyPr/>
        <a:lstStyle/>
        <a:p>
          <a:endParaRPr lang="fr-FR"/>
        </a:p>
      </dgm:t>
    </dgm:pt>
    <dgm:pt modelId="{481BCFB9-BDF3-2B42-B1D1-892EB7748839}" type="pres">
      <dgm:prSet presAssocID="{3791B2EB-88FD-8541-9C8A-AB8C5B93A6E1}" presName="rect1ParTxNoCh" presStyleLbl="alignAcc1" presStyleIdx="3" presStyleCnt="4">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3" presStyleCnt="4">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3" presStyleCnt="4">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3" presStyleCnt="4">
        <dgm:presLayoutVars>
          <dgm:chMax val="1"/>
          <dgm:bulletEnabled val="1"/>
        </dgm:presLayoutVars>
      </dgm:prSet>
      <dgm:spPr/>
      <dgm:t>
        <a:bodyPr/>
        <a:lstStyle/>
        <a:p>
          <a:endParaRPr lang="fr-FR"/>
        </a:p>
      </dgm:t>
    </dgm:pt>
  </dgm:ptLst>
  <dgm:cxnLst>
    <dgm:cxn modelId="{809DBC8A-5083-8148-8F0F-506298990F3E}" srcId="{9C015157-51CB-9C45-8393-0FDE49B11BED}" destId="{CE4C5131-EA93-744B-AD9A-B41E01259194}" srcOrd="3" destOrd="0" parTransId="{BD4D3AA7-4BB8-2449-9918-4BAE0B0F8DE9}" sibTransId="{EF81F54D-1855-F442-98C4-06CE8901682A}"/>
    <dgm:cxn modelId="{769A9464-1F30-4A1D-A6F6-DE2AA3B93A07}" type="presOf" srcId="{9781FE4B-8C2C-E34F-A983-386CF8D0A9BF}" destId="{AD435BE7-3B55-DB4B-98DD-46D837C19AB2}" srcOrd="0" destOrd="0" presId="urn:microsoft.com/office/officeart/2005/8/layout/target3"/>
    <dgm:cxn modelId="{1EEB524E-C114-4A2C-A328-E2139C6FA151}" type="presOf" srcId="{15D5A1E5-CFE0-3643-A72E-2F2AC25C919D}" destId="{E7DBB2F8-E9BC-C749-B97E-E8E051730B9F}" srcOrd="1" destOrd="0" presId="urn:microsoft.com/office/officeart/2005/8/layout/target3"/>
    <dgm:cxn modelId="{55976D3F-6D47-4B3B-B89F-80E48EC6BDAA}" type="presOf" srcId="{CE4C5131-EA93-744B-AD9A-B41E01259194}" destId="{F0B261C8-A367-324B-89D9-B2FF5C694F6E}" srcOrd="1" destOrd="0" presId="urn:microsoft.com/office/officeart/2005/8/layout/target3"/>
    <dgm:cxn modelId="{EC462DA4-A7B3-4564-8B64-151883523CB7}" type="presOf" srcId="{9C015157-51CB-9C45-8393-0FDE49B11BED}" destId="{42001A7F-A343-2346-AA6D-99FD7C778F58}" srcOrd="0" destOrd="0" presId="urn:microsoft.com/office/officeart/2005/8/layout/target3"/>
    <dgm:cxn modelId="{4E73B1BD-8643-48F2-AA5C-2E0A20B22A31}" type="presOf" srcId="{15D5A1E5-CFE0-3643-A72E-2F2AC25C919D}" destId="{146549A5-6208-A841-81DC-DCB70C8CCFC2}" srcOrd="0"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70D4A8C0-3628-1240-8915-C1D9A0E84D28}" srcId="{9C015157-51CB-9C45-8393-0FDE49B11BED}" destId="{3791B2EB-88FD-8541-9C8A-AB8C5B93A6E1}" srcOrd="0" destOrd="0" parTransId="{B90A456A-FF55-1044-BC16-F1F44D3FBA8E}" sibTransId="{2F8D5F2E-8A8D-334E-9793-4BF0304827DC}"/>
    <dgm:cxn modelId="{4FC98DD6-9860-4A8D-83B9-FE437B34256A}" type="presOf" srcId="{3791B2EB-88FD-8541-9C8A-AB8C5B93A6E1}" destId="{A29C8A98-EF87-514C-A8F6-A96C826FB3F1}" srcOrd="0" destOrd="0" presId="urn:microsoft.com/office/officeart/2005/8/layout/target3"/>
    <dgm:cxn modelId="{5E97AACA-9DE4-40B7-902A-ED1DA3FAA3E0}" type="presOf" srcId="{CE4C5131-EA93-744B-AD9A-B41E01259194}" destId="{525EC218-9A27-1E40-9823-AD0E8B8CC6C8}" srcOrd="0" destOrd="0" presId="urn:microsoft.com/office/officeart/2005/8/layout/target3"/>
    <dgm:cxn modelId="{BDC0572C-CCE0-4D7D-8829-D6E1C4C9F12E}" type="presOf" srcId="{9781FE4B-8C2C-E34F-A983-386CF8D0A9BF}" destId="{C25EBED1-79FE-B64B-B633-2F53F49BAD52}" srcOrd="1" destOrd="0" presId="urn:microsoft.com/office/officeart/2005/8/layout/target3"/>
    <dgm:cxn modelId="{F007EB77-7BDC-4ECA-B3A5-E57D9C95240F}" type="presOf" srcId="{3791B2EB-88FD-8541-9C8A-AB8C5B93A6E1}" destId="{481BCFB9-BDF3-2B42-B1D1-892EB7748839}" srcOrd="1"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BA9F88DD-8583-4F42-8E51-1624112E28F9}" type="presParOf" srcId="{42001A7F-A343-2346-AA6D-99FD7C778F58}" destId="{673E671A-0350-0A4D-9278-FA1C1022C2F2}" srcOrd="0" destOrd="0" presId="urn:microsoft.com/office/officeart/2005/8/layout/target3"/>
    <dgm:cxn modelId="{15154FC5-56F4-46BC-8ECF-0ECC421418AF}" type="presParOf" srcId="{42001A7F-A343-2346-AA6D-99FD7C778F58}" destId="{D1CC93D4-0878-D049-AF69-7BF221BED643}" srcOrd="1" destOrd="0" presId="urn:microsoft.com/office/officeart/2005/8/layout/target3"/>
    <dgm:cxn modelId="{016CC5E2-8B1F-4BFA-A96C-1F4865A5D39E}" type="presParOf" srcId="{42001A7F-A343-2346-AA6D-99FD7C778F58}" destId="{A29C8A98-EF87-514C-A8F6-A96C826FB3F1}" srcOrd="2" destOrd="0" presId="urn:microsoft.com/office/officeart/2005/8/layout/target3"/>
    <dgm:cxn modelId="{707CA26F-E544-4F53-B217-BDFBB7A1F498}" type="presParOf" srcId="{42001A7F-A343-2346-AA6D-99FD7C778F58}" destId="{F5AB78E0-5468-E443-89E9-B83BCE7EA29B}" srcOrd="3" destOrd="0" presId="urn:microsoft.com/office/officeart/2005/8/layout/target3"/>
    <dgm:cxn modelId="{D9F7FBF4-C24A-44FA-97EC-B97CBAFF8391}" type="presParOf" srcId="{42001A7F-A343-2346-AA6D-99FD7C778F58}" destId="{645FE8E3-9311-4947-8E0E-1B700B7C94F7}" srcOrd="4" destOrd="0" presId="urn:microsoft.com/office/officeart/2005/8/layout/target3"/>
    <dgm:cxn modelId="{F988D087-2012-4A78-AE21-2E77C4184167}" type="presParOf" srcId="{42001A7F-A343-2346-AA6D-99FD7C778F58}" destId="{146549A5-6208-A841-81DC-DCB70C8CCFC2}" srcOrd="5" destOrd="0" presId="urn:microsoft.com/office/officeart/2005/8/layout/target3"/>
    <dgm:cxn modelId="{1A74CBCE-C7ED-4B65-9FB8-99432914A85C}" type="presParOf" srcId="{42001A7F-A343-2346-AA6D-99FD7C778F58}" destId="{51A6E564-ED1F-EF4C-A052-2BF8716C9058}" srcOrd="6" destOrd="0" presId="urn:microsoft.com/office/officeart/2005/8/layout/target3"/>
    <dgm:cxn modelId="{6DE7D870-7431-4B29-AE65-8EEADCF4A5F0}" type="presParOf" srcId="{42001A7F-A343-2346-AA6D-99FD7C778F58}" destId="{F8E5CE14-367A-5040-B472-B0EFED94A6B7}" srcOrd="7" destOrd="0" presId="urn:microsoft.com/office/officeart/2005/8/layout/target3"/>
    <dgm:cxn modelId="{D46CBE48-D843-4E91-B8EA-409132BBC182}" type="presParOf" srcId="{42001A7F-A343-2346-AA6D-99FD7C778F58}" destId="{AD435BE7-3B55-DB4B-98DD-46D837C19AB2}" srcOrd="8" destOrd="0" presId="urn:microsoft.com/office/officeart/2005/8/layout/target3"/>
    <dgm:cxn modelId="{6677526D-CC32-47D5-B4DA-BDC68CC508B5}" type="presParOf" srcId="{42001A7F-A343-2346-AA6D-99FD7C778F58}" destId="{1AAF24FB-3D16-F84A-A67D-25A843863A4E}" srcOrd="9" destOrd="0" presId="urn:microsoft.com/office/officeart/2005/8/layout/target3"/>
    <dgm:cxn modelId="{B79D617D-190B-444C-9865-46C623969F6E}" type="presParOf" srcId="{42001A7F-A343-2346-AA6D-99FD7C778F58}" destId="{BEE5D385-4442-174E-8E36-6E77F4DD70EA}" srcOrd="10" destOrd="0" presId="urn:microsoft.com/office/officeart/2005/8/layout/target3"/>
    <dgm:cxn modelId="{B7896B11-6022-4538-877E-1D4DA5BBF59D}" type="presParOf" srcId="{42001A7F-A343-2346-AA6D-99FD7C778F58}" destId="{525EC218-9A27-1E40-9823-AD0E8B8CC6C8}" srcOrd="11" destOrd="0" presId="urn:microsoft.com/office/officeart/2005/8/layout/target3"/>
    <dgm:cxn modelId="{DEEC996A-6869-48A0-B329-815F07B2B98D}" type="presParOf" srcId="{42001A7F-A343-2346-AA6D-99FD7C778F58}" destId="{481BCFB9-BDF3-2B42-B1D1-892EB7748839}" srcOrd="12" destOrd="0" presId="urn:microsoft.com/office/officeart/2005/8/layout/target3"/>
    <dgm:cxn modelId="{0CDAEBC8-F52C-4672-AA56-98808A7738EB}" type="presParOf" srcId="{42001A7F-A343-2346-AA6D-99FD7C778F58}" destId="{E7DBB2F8-E9BC-C749-B97E-E8E051730B9F}" srcOrd="13" destOrd="0" presId="urn:microsoft.com/office/officeart/2005/8/layout/target3"/>
    <dgm:cxn modelId="{C9CB2653-07E3-4FE1-970A-6B4EED991748}" type="presParOf" srcId="{42001A7F-A343-2346-AA6D-99FD7C778F58}" destId="{C25EBED1-79FE-B64B-B633-2F53F49BAD52}" srcOrd="14" destOrd="0" presId="urn:microsoft.com/office/officeart/2005/8/layout/target3"/>
    <dgm:cxn modelId="{6DCA5043-5994-4580-88F7-522F7A5FA9FA}" type="presParOf" srcId="{42001A7F-A343-2346-AA6D-99FD7C778F58}" destId="{F0B261C8-A367-324B-89D9-B2FF5C694F6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bg1">
                  <a:lumMod val="75000"/>
                </a:schemeClr>
              </a:solidFill>
            </a:rPr>
            <a:t>1.</a:t>
          </a:r>
          <a:r>
            <a:rPr lang="en-GB" sz="2000" b="0" dirty="0" smtClean="0">
              <a:solidFill>
                <a:schemeClr val="bg1">
                  <a:lumMod val="75000"/>
                </a:schemeClr>
              </a:solidFill>
            </a:rPr>
            <a:t> </a:t>
          </a:r>
          <a:r>
            <a:rPr lang="en-GB" sz="2000" b="0" i="0" dirty="0" smtClean="0">
              <a:solidFill>
                <a:schemeClr val="bg1">
                  <a:lumMod val="75000"/>
                </a:schemeClr>
              </a:solidFill>
            </a:rPr>
            <a:t>What is Cloud Computing?</a:t>
          </a:r>
          <a:endParaRPr lang="fr-FR" sz="2000" b="0" i="0" dirty="0">
            <a:solidFill>
              <a:schemeClr val="bg1">
                <a:lumMod val="75000"/>
              </a:schemeClr>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bg1">
                  <a:lumMod val="65000"/>
                </a:schemeClr>
              </a:solidFill>
            </a:rPr>
            <a:t>2.</a:t>
          </a:r>
          <a:r>
            <a:rPr lang="en-GB" sz="2000" b="0" dirty="0" smtClean="0">
              <a:solidFill>
                <a:schemeClr val="bg1">
                  <a:lumMod val="65000"/>
                </a:schemeClr>
              </a:solidFill>
            </a:rPr>
            <a:t> </a:t>
          </a:r>
          <a:r>
            <a:rPr lang="en-GB" sz="2000" b="0" i="0" dirty="0" smtClean="0">
              <a:solidFill>
                <a:schemeClr val="bg1">
                  <a:lumMod val="65000"/>
                </a:schemeClr>
              </a:solidFill>
            </a:rPr>
            <a:t>ITU-T </a:t>
          </a:r>
          <a:r>
            <a:rPr lang="en-GB" sz="2000" b="0" i="0" dirty="0" smtClean="0">
              <a:solidFill>
                <a:schemeClr val="bg1">
                  <a:lumMod val="65000"/>
                </a:schemeClr>
              </a:solidFill>
              <a:latin typeface="+mn-lt"/>
            </a:rPr>
            <a:t>SG 13 Work on Cloud Computing </a:t>
          </a:r>
          <a:endParaRPr lang="fr-FR" sz="2000" b="0" i="0" dirty="0">
            <a:solidFill>
              <a:schemeClr val="bg1">
                <a:lumMod val="65000"/>
              </a:schemeClr>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rgbClr val="C00000"/>
              </a:solidFill>
            </a:rPr>
            <a:t>3.</a:t>
          </a:r>
          <a:r>
            <a:rPr lang="en-GB" sz="2000" b="0" dirty="0" smtClean="0">
              <a:solidFill>
                <a:srgbClr val="C00000"/>
              </a:solidFill>
            </a:rPr>
            <a:t> </a:t>
          </a:r>
          <a:r>
            <a:rPr lang="en-GB" sz="2000" b="0" i="0" dirty="0" smtClean="0">
              <a:solidFill>
                <a:srgbClr val="C00000"/>
              </a:solidFill>
            </a:rPr>
            <a:t>Experience of Tunisie Telecom with Cloud Computing</a:t>
          </a:r>
          <a:endParaRPr lang="fr-FR" sz="2000" b="0" i="0" dirty="0">
            <a:solidFill>
              <a:srgbClr val="C00000"/>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i="0" dirty="0" smtClean="0">
              <a:solidFill>
                <a:schemeClr val="bg1">
                  <a:lumMod val="75000"/>
                </a:schemeClr>
              </a:solidFill>
            </a:rPr>
            <a:t>4.</a:t>
          </a:r>
          <a:r>
            <a:rPr lang="en-GB" sz="2000" b="0" i="0" dirty="0" smtClean="0">
              <a:solidFill>
                <a:schemeClr val="bg1">
                  <a:lumMod val="75000"/>
                </a:schemeClr>
              </a:solidFill>
            </a:rPr>
            <a:t> </a:t>
          </a:r>
          <a:r>
            <a:rPr lang="en-GB" sz="2000" b="0" i="0" dirty="0" smtClean="0">
              <a:solidFill>
                <a:schemeClr val="bg1">
                  <a:lumMod val="75000"/>
                </a:schemeClr>
              </a:solidFill>
              <a:latin typeface="+mn-lt"/>
            </a:rPr>
            <a:t>Conclusion &amp; Recommendations</a:t>
          </a:r>
          <a:endParaRPr lang="fr-FR" sz="2000" b="0" i="0" dirty="0">
            <a:solidFill>
              <a:schemeClr val="bg1">
                <a:lumMod val="75000"/>
              </a:schemeClr>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4"/>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4"/>
      <dgm:spPr/>
      <dgm:t>
        <a:bodyPr/>
        <a:lstStyle/>
        <a:p>
          <a:endParaRPr lang="fr-FR"/>
        </a:p>
      </dgm:t>
    </dgm:pt>
    <dgm:pt modelId="{F5AB78E0-5468-E443-89E9-B83BCE7EA29B}" type="pres">
      <dgm:prSet presAssocID="{15D5A1E5-CFE0-3643-A72E-2F2AC25C919D}" presName="vertSpace2" presStyleLbl="node1" presStyleIdx="0" presStyleCnt="4"/>
      <dgm:spPr/>
    </dgm:pt>
    <dgm:pt modelId="{645FE8E3-9311-4947-8E0E-1B700B7C94F7}" type="pres">
      <dgm:prSet presAssocID="{15D5A1E5-CFE0-3643-A72E-2F2AC25C919D}" presName="circle2" presStyleLbl="node1" presStyleIdx="1" presStyleCnt="4"/>
      <dgm:spPr>
        <a:solidFill>
          <a:schemeClr val="accent1">
            <a:lumMod val="75000"/>
          </a:schemeClr>
        </a:solidFill>
      </dgm:spPr>
    </dgm:pt>
    <dgm:pt modelId="{146549A5-6208-A841-81DC-DCB70C8CCFC2}" type="pres">
      <dgm:prSet presAssocID="{15D5A1E5-CFE0-3643-A72E-2F2AC25C919D}" presName="rect2" presStyleLbl="alignAcc1" presStyleIdx="1" presStyleCnt="4"/>
      <dgm:spPr/>
      <dgm:t>
        <a:bodyPr/>
        <a:lstStyle/>
        <a:p>
          <a:endParaRPr lang="fr-FR"/>
        </a:p>
      </dgm:t>
    </dgm:pt>
    <dgm:pt modelId="{51A6E564-ED1F-EF4C-A052-2BF8716C9058}" type="pres">
      <dgm:prSet presAssocID="{9781FE4B-8C2C-E34F-A983-386CF8D0A9BF}" presName="vertSpace3" presStyleLbl="node1" presStyleIdx="1" presStyleCnt="4"/>
      <dgm:spPr/>
    </dgm:pt>
    <dgm:pt modelId="{F8E5CE14-367A-5040-B472-B0EFED94A6B7}" type="pres">
      <dgm:prSet presAssocID="{9781FE4B-8C2C-E34F-A983-386CF8D0A9BF}" presName="circle3" presStyleLbl="node1" presStyleIdx="2" presStyleCnt="4"/>
      <dgm:spPr/>
    </dgm:pt>
    <dgm:pt modelId="{AD435BE7-3B55-DB4B-98DD-46D837C19AB2}" type="pres">
      <dgm:prSet presAssocID="{9781FE4B-8C2C-E34F-A983-386CF8D0A9BF}" presName="rect3" presStyleLbl="alignAcc1" presStyleIdx="2" presStyleCnt="4"/>
      <dgm:spPr/>
      <dgm:t>
        <a:bodyPr/>
        <a:lstStyle/>
        <a:p>
          <a:endParaRPr lang="fr-FR"/>
        </a:p>
      </dgm:t>
    </dgm:pt>
    <dgm:pt modelId="{1AAF24FB-3D16-F84A-A67D-25A843863A4E}" type="pres">
      <dgm:prSet presAssocID="{CE4C5131-EA93-744B-AD9A-B41E01259194}" presName="vertSpace4" presStyleLbl="node1" presStyleIdx="2" presStyleCnt="4"/>
      <dgm:spPr/>
    </dgm:pt>
    <dgm:pt modelId="{BEE5D385-4442-174E-8E36-6E77F4DD70EA}" type="pres">
      <dgm:prSet presAssocID="{CE4C5131-EA93-744B-AD9A-B41E01259194}" presName="circle4" presStyleLbl="node1" presStyleIdx="3" presStyleCnt="4"/>
      <dgm:spPr>
        <a:solidFill>
          <a:srgbClr val="BF9900"/>
        </a:solidFill>
      </dgm:spPr>
    </dgm:pt>
    <dgm:pt modelId="{525EC218-9A27-1E40-9823-AD0E8B8CC6C8}" type="pres">
      <dgm:prSet presAssocID="{CE4C5131-EA93-744B-AD9A-B41E01259194}" presName="rect4" presStyleLbl="alignAcc1" presStyleIdx="3" presStyleCnt="4"/>
      <dgm:spPr/>
      <dgm:t>
        <a:bodyPr/>
        <a:lstStyle/>
        <a:p>
          <a:endParaRPr lang="fr-FR"/>
        </a:p>
      </dgm:t>
    </dgm:pt>
    <dgm:pt modelId="{481BCFB9-BDF3-2B42-B1D1-892EB7748839}" type="pres">
      <dgm:prSet presAssocID="{3791B2EB-88FD-8541-9C8A-AB8C5B93A6E1}" presName="rect1ParTxNoCh" presStyleLbl="alignAcc1" presStyleIdx="3" presStyleCnt="4">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3" presStyleCnt="4">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3" presStyleCnt="4">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3" presStyleCnt="4">
        <dgm:presLayoutVars>
          <dgm:chMax val="1"/>
          <dgm:bulletEnabled val="1"/>
        </dgm:presLayoutVars>
      </dgm:prSet>
      <dgm:spPr/>
      <dgm:t>
        <a:bodyPr/>
        <a:lstStyle/>
        <a:p>
          <a:endParaRPr lang="fr-FR"/>
        </a:p>
      </dgm:t>
    </dgm:pt>
  </dgm:ptLst>
  <dgm:cxnLst>
    <dgm:cxn modelId="{8337344D-D84F-44ED-BAC3-4CAD99FA009C}" type="presOf" srcId="{9781FE4B-8C2C-E34F-A983-386CF8D0A9BF}" destId="{AD435BE7-3B55-DB4B-98DD-46D837C19AB2}" srcOrd="0" destOrd="0" presId="urn:microsoft.com/office/officeart/2005/8/layout/target3"/>
    <dgm:cxn modelId="{5661D4AD-2400-4C0A-A805-E036FBA1184A}" type="presOf" srcId="{15D5A1E5-CFE0-3643-A72E-2F2AC25C919D}" destId="{E7DBB2F8-E9BC-C749-B97E-E8E051730B9F}" srcOrd="1" destOrd="0" presId="urn:microsoft.com/office/officeart/2005/8/layout/target3"/>
    <dgm:cxn modelId="{944E31F8-C5CF-4DB3-BD12-808049A2D2AD}" type="presOf" srcId="{CE4C5131-EA93-744B-AD9A-B41E01259194}" destId="{F0B261C8-A367-324B-89D9-B2FF5C694F6E}" srcOrd="1"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1DDB88C8-81FD-AC42-B262-35AD0E7483C5}" srcId="{9C015157-51CB-9C45-8393-0FDE49B11BED}" destId="{9781FE4B-8C2C-E34F-A983-386CF8D0A9BF}" srcOrd="2" destOrd="0" parTransId="{3F031C51-FE17-CF47-807E-CE827BF528C5}" sibTransId="{9EDC9BCE-58A8-5441-9148-DA10FE26AA18}"/>
    <dgm:cxn modelId="{EA1A74D4-0319-4651-A3F6-13B09DD0E579}" type="presOf" srcId="{3791B2EB-88FD-8541-9C8A-AB8C5B93A6E1}" destId="{A29C8A98-EF87-514C-A8F6-A96C826FB3F1}" srcOrd="0"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ED1D57AD-F32A-40B4-85AA-D190D81E13D7}" type="presOf" srcId="{9781FE4B-8C2C-E34F-A983-386CF8D0A9BF}" destId="{C25EBED1-79FE-B64B-B633-2F53F49BAD52}" srcOrd="1"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2516332B-0EF4-4108-ACDA-A18B5939D5BD}" type="presOf" srcId="{CE4C5131-EA93-744B-AD9A-B41E01259194}" destId="{525EC218-9A27-1E40-9823-AD0E8B8CC6C8}" srcOrd="0" destOrd="0" presId="urn:microsoft.com/office/officeart/2005/8/layout/target3"/>
    <dgm:cxn modelId="{8D0FF65A-177A-413B-9C48-B359C16833F0}" type="presOf" srcId="{3791B2EB-88FD-8541-9C8A-AB8C5B93A6E1}" destId="{481BCFB9-BDF3-2B42-B1D1-892EB7748839}" srcOrd="1" destOrd="0" presId="urn:microsoft.com/office/officeart/2005/8/layout/target3"/>
    <dgm:cxn modelId="{3522E6E3-1B75-4594-AA8C-343A6B888600}" type="presOf" srcId="{9C015157-51CB-9C45-8393-0FDE49B11BED}" destId="{42001A7F-A343-2346-AA6D-99FD7C778F58}" srcOrd="0" destOrd="0" presId="urn:microsoft.com/office/officeart/2005/8/layout/target3"/>
    <dgm:cxn modelId="{0A1DF9CA-E08B-4C24-8712-915A22B3B83B}" type="presOf" srcId="{15D5A1E5-CFE0-3643-A72E-2F2AC25C919D}" destId="{146549A5-6208-A841-81DC-DCB70C8CCFC2}" srcOrd="0" destOrd="0" presId="urn:microsoft.com/office/officeart/2005/8/layout/target3"/>
    <dgm:cxn modelId="{109DA41C-359B-4257-93A6-86E3D00DF31C}" type="presParOf" srcId="{42001A7F-A343-2346-AA6D-99FD7C778F58}" destId="{673E671A-0350-0A4D-9278-FA1C1022C2F2}" srcOrd="0" destOrd="0" presId="urn:microsoft.com/office/officeart/2005/8/layout/target3"/>
    <dgm:cxn modelId="{2BF8D87C-3BE6-4DF4-9DCC-A436DABE48B8}" type="presParOf" srcId="{42001A7F-A343-2346-AA6D-99FD7C778F58}" destId="{D1CC93D4-0878-D049-AF69-7BF221BED643}" srcOrd="1" destOrd="0" presId="urn:microsoft.com/office/officeart/2005/8/layout/target3"/>
    <dgm:cxn modelId="{698DDBFB-A552-4F81-A345-7424BC2A564D}" type="presParOf" srcId="{42001A7F-A343-2346-AA6D-99FD7C778F58}" destId="{A29C8A98-EF87-514C-A8F6-A96C826FB3F1}" srcOrd="2" destOrd="0" presId="urn:microsoft.com/office/officeart/2005/8/layout/target3"/>
    <dgm:cxn modelId="{351CBDB1-17AE-498D-B96A-9644F2D13418}" type="presParOf" srcId="{42001A7F-A343-2346-AA6D-99FD7C778F58}" destId="{F5AB78E0-5468-E443-89E9-B83BCE7EA29B}" srcOrd="3" destOrd="0" presId="urn:microsoft.com/office/officeart/2005/8/layout/target3"/>
    <dgm:cxn modelId="{2C575F03-54A4-4D01-A451-75C58C01582E}" type="presParOf" srcId="{42001A7F-A343-2346-AA6D-99FD7C778F58}" destId="{645FE8E3-9311-4947-8E0E-1B700B7C94F7}" srcOrd="4" destOrd="0" presId="urn:microsoft.com/office/officeart/2005/8/layout/target3"/>
    <dgm:cxn modelId="{D1B2CF34-C2A0-4C98-8E02-C809C00BEAE1}" type="presParOf" srcId="{42001A7F-A343-2346-AA6D-99FD7C778F58}" destId="{146549A5-6208-A841-81DC-DCB70C8CCFC2}" srcOrd="5" destOrd="0" presId="urn:microsoft.com/office/officeart/2005/8/layout/target3"/>
    <dgm:cxn modelId="{DB07EADD-5F5D-4B17-AA75-A9079CFC3FDF}" type="presParOf" srcId="{42001A7F-A343-2346-AA6D-99FD7C778F58}" destId="{51A6E564-ED1F-EF4C-A052-2BF8716C9058}" srcOrd="6" destOrd="0" presId="urn:microsoft.com/office/officeart/2005/8/layout/target3"/>
    <dgm:cxn modelId="{846B764E-5DC2-4FF5-9D3F-69644B923D83}" type="presParOf" srcId="{42001A7F-A343-2346-AA6D-99FD7C778F58}" destId="{F8E5CE14-367A-5040-B472-B0EFED94A6B7}" srcOrd="7" destOrd="0" presId="urn:microsoft.com/office/officeart/2005/8/layout/target3"/>
    <dgm:cxn modelId="{8A52EB42-3B92-4052-AADE-3F8061B8B2B8}" type="presParOf" srcId="{42001A7F-A343-2346-AA6D-99FD7C778F58}" destId="{AD435BE7-3B55-DB4B-98DD-46D837C19AB2}" srcOrd="8" destOrd="0" presId="urn:microsoft.com/office/officeart/2005/8/layout/target3"/>
    <dgm:cxn modelId="{FB974896-45C4-492D-BA3A-6692E85D764E}" type="presParOf" srcId="{42001A7F-A343-2346-AA6D-99FD7C778F58}" destId="{1AAF24FB-3D16-F84A-A67D-25A843863A4E}" srcOrd="9" destOrd="0" presId="urn:microsoft.com/office/officeart/2005/8/layout/target3"/>
    <dgm:cxn modelId="{2560CEB4-AB03-4EA1-B159-1DACACFEF547}" type="presParOf" srcId="{42001A7F-A343-2346-AA6D-99FD7C778F58}" destId="{BEE5D385-4442-174E-8E36-6E77F4DD70EA}" srcOrd="10" destOrd="0" presId="urn:microsoft.com/office/officeart/2005/8/layout/target3"/>
    <dgm:cxn modelId="{9750EDC8-8D43-49C4-8BF2-6C6AE0488455}" type="presParOf" srcId="{42001A7F-A343-2346-AA6D-99FD7C778F58}" destId="{525EC218-9A27-1E40-9823-AD0E8B8CC6C8}" srcOrd="11" destOrd="0" presId="urn:microsoft.com/office/officeart/2005/8/layout/target3"/>
    <dgm:cxn modelId="{86FA13C8-0669-4E5F-8D4A-0683FCE078CE}" type="presParOf" srcId="{42001A7F-A343-2346-AA6D-99FD7C778F58}" destId="{481BCFB9-BDF3-2B42-B1D1-892EB7748839}" srcOrd="12" destOrd="0" presId="urn:microsoft.com/office/officeart/2005/8/layout/target3"/>
    <dgm:cxn modelId="{7344DF48-77F5-4B08-B253-2ADAD4A396CE}" type="presParOf" srcId="{42001A7F-A343-2346-AA6D-99FD7C778F58}" destId="{E7DBB2F8-E9BC-C749-B97E-E8E051730B9F}" srcOrd="13" destOrd="0" presId="urn:microsoft.com/office/officeart/2005/8/layout/target3"/>
    <dgm:cxn modelId="{E68CBB0D-C941-4A5B-9614-CBDCDD6AE13E}" type="presParOf" srcId="{42001A7F-A343-2346-AA6D-99FD7C778F58}" destId="{C25EBED1-79FE-B64B-B633-2F53F49BAD52}" srcOrd="14" destOrd="0" presId="urn:microsoft.com/office/officeart/2005/8/layout/target3"/>
    <dgm:cxn modelId="{47BCF126-72BE-4515-9052-E90253B6F703}" type="presParOf" srcId="{42001A7F-A343-2346-AA6D-99FD7C778F58}" destId="{F0B261C8-A367-324B-89D9-B2FF5C694F6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bg1">
                  <a:lumMod val="75000"/>
                </a:schemeClr>
              </a:solidFill>
            </a:rPr>
            <a:t>1.</a:t>
          </a:r>
          <a:r>
            <a:rPr lang="en-GB" sz="2000" b="0" dirty="0" smtClean="0">
              <a:solidFill>
                <a:schemeClr val="bg1">
                  <a:lumMod val="75000"/>
                </a:schemeClr>
              </a:solidFill>
            </a:rPr>
            <a:t> </a:t>
          </a:r>
          <a:r>
            <a:rPr lang="en-GB" sz="2000" b="0" i="0" dirty="0" smtClean="0">
              <a:solidFill>
                <a:schemeClr val="bg1">
                  <a:lumMod val="75000"/>
                </a:schemeClr>
              </a:solidFill>
            </a:rPr>
            <a:t>What is Cloud Computing?</a:t>
          </a:r>
          <a:endParaRPr lang="fr-FR" sz="2000" b="0" i="0" dirty="0">
            <a:solidFill>
              <a:schemeClr val="bg1">
                <a:lumMod val="75000"/>
              </a:schemeClr>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bg1">
                  <a:lumMod val="65000"/>
                </a:schemeClr>
              </a:solidFill>
            </a:rPr>
            <a:t>2.</a:t>
          </a:r>
          <a:r>
            <a:rPr lang="en-GB" sz="2000" b="0" dirty="0" smtClean="0">
              <a:solidFill>
                <a:schemeClr val="bg1">
                  <a:lumMod val="65000"/>
                </a:schemeClr>
              </a:solidFill>
            </a:rPr>
            <a:t> </a:t>
          </a:r>
          <a:r>
            <a:rPr lang="en-GB" sz="2000" b="0" i="0" dirty="0" smtClean="0">
              <a:solidFill>
                <a:schemeClr val="bg1">
                  <a:lumMod val="65000"/>
                </a:schemeClr>
              </a:solidFill>
            </a:rPr>
            <a:t>ITU-T </a:t>
          </a:r>
          <a:r>
            <a:rPr lang="en-GB" sz="2000" b="0" i="0" dirty="0" smtClean="0">
              <a:solidFill>
                <a:schemeClr val="bg1">
                  <a:lumMod val="65000"/>
                </a:schemeClr>
              </a:solidFill>
              <a:latin typeface="+mn-lt"/>
            </a:rPr>
            <a:t>SG 13 Work on Cloud Computing </a:t>
          </a:r>
          <a:endParaRPr lang="fr-FR" sz="2000" b="0" i="0" dirty="0">
            <a:solidFill>
              <a:schemeClr val="bg1">
                <a:lumMod val="65000"/>
              </a:schemeClr>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bg1">
                  <a:lumMod val="65000"/>
                </a:schemeClr>
              </a:solidFill>
            </a:rPr>
            <a:t>3.</a:t>
          </a:r>
          <a:r>
            <a:rPr lang="en-GB" sz="2000" b="0" dirty="0" smtClean="0">
              <a:solidFill>
                <a:schemeClr val="bg1">
                  <a:lumMod val="65000"/>
                </a:schemeClr>
              </a:solidFill>
            </a:rPr>
            <a:t> </a:t>
          </a:r>
          <a:r>
            <a:rPr lang="en-GB" sz="2000" b="0" i="0" dirty="0" smtClean="0">
              <a:solidFill>
                <a:schemeClr val="bg1">
                  <a:lumMod val="65000"/>
                </a:schemeClr>
              </a:solidFill>
            </a:rPr>
            <a:t>Experience of Tunisie Telecom with Cloud Computing</a:t>
          </a:r>
          <a:endParaRPr lang="fr-FR" sz="2000" b="0" i="0" dirty="0">
            <a:solidFill>
              <a:schemeClr val="bg1">
                <a:lumMod val="65000"/>
              </a:schemeClr>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i="0" dirty="0" smtClean="0">
              <a:solidFill>
                <a:srgbClr val="C00000"/>
              </a:solidFill>
            </a:rPr>
            <a:t>4.</a:t>
          </a:r>
          <a:r>
            <a:rPr lang="en-GB" sz="2000" b="0" i="0" dirty="0" smtClean="0">
              <a:solidFill>
                <a:srgbClr val="C00000"/>
              </a:solidFill>
            </a:rPr>
            <a:t> </a:t>
          </a:r>
          <a:r>
            <a:rPr lang="en-GB" sz="2000" b="0" i="0" dirty="0" smtClean="0">
              <a:solidFill>
                <a:srgbClr val="C00000"/>
              </a:solidFill>
              <a:latin typeface="+mn-lt"/>
            </a:rPr>
            <a:t>Conclusion &amp; Recommendations</a:t>
          </a:r>
          <a:endParaRPr lang="fr-FR" sz="2000" b="0" i="0" dirty="0">
            <a:solidFill>
              <a:srgbClr val="C00000"/>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4"/>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4"/>
      <dgm:spPr/>
      <dgm:t>
        <a:bodyPr/>
        <a:lstStyle/>
        <a:p>
          <a:endParaRPr lang="fr-FR"/>
        </a:p>
      </dgm:t>
    </dgm:pt>
    <dgm:pt modelId="{F5AB78E0-5468-E443-89E9-B83BCE7EA29B}" type="pres">
      <dgm:prSet presAssocID="{15D5A1E5-CFE0-3643-A72E-2F2AC25C919D}" presName="vertSpace2" presStyleLbl="node1" presStyleIdx="0" presStyleCnt="4"/>
      <dgm:spPr/>
    </dgm:pt>
    <dgm:pt modelId="{645FE8E3-9311-4947-8E0E-1B700B7C94F7}" type="pres">
      <dgm:prSet presAssocID="{15D5A1E5-CFE0-3643-A72E-2F2AC25C919D}" presName="circle2" presStyleLbl="node1" presStyleIdx="1" presStyleCnt="4"/>
      <dgm:spPr>
        <a:solidFill>
          <a:schemeClr val="accent1">
            <a:lumMod val="75000"/>
          </a:schemeClr>
        </a:solidFill>
      </dgm:spPr>
    </dgm:pt>
    <dgm:pt modelId="{146549A5-6208-A841-81DC-DCB70C8CCFC2}" type="pres">
      <dgm:prSet presAssocID="{15D5A1E5-CFE0-3643-A72E-2F2AC25C919D}" presName="rect2" presStyleLbl="alignAcc1" presStyleIdx="1" presStyleCnt="4"/>
      <dgm:spPr/>
      <dgm:t>
        <a:bodyPr/>
        <a:lstStyle/>
        <a:p>
          <a:endParaRPr lang="fr-FR"/>
        </a:p>
      </dgm:t>
    </dgm:pt>
    <dgm:pt modelId="{51A6E564-ED1F-EF4C-A052-2BF8716C9058}" type="pres">
      <dgm:prSet presAssocID="{9781FE4B-8C2C-E34F-A983-386CF8D0A9BF}" presName="vertSpace3" presStyleLbl="node1" presStyleIdx="1" presStyleCnt="4"/>
      <dgm:spPr/>
    </dgm:pt>
    <dgm:pt modelId="{F8E5CE14-367A-5040-B472-B0EFED94A6B7}" type="pres">
      <dgm:prSet presAssocID="{9781FE4B-8C2C-E34F-A983-386CF8D0A9BF}" presName="circle3" presStyleLbl="node1" presStyleIdx="2" presStyleCnt="4"/>
      <dgm:spPr/>
    </dgm:pt>
    <dgm:pt modelId="{AD435BE7-3B55-DB4B-98DD-46D837C19AB2}" type="pres">
      <dgm:prSet presAssocID="{9781FE4B-8C2C-E34F-A983-386CF8D0A9BF}" presName="rect3" presStyleLbl="alignAcc1" presStyleIdx="2" presStyleCnt="4"/>
      <dgm:spPr/>
      <dgm:t>
        <a:bodyPr/>
        <a:lstStyle/>
        <a:p>
          <a:endParaRPr lang="fr-FR"/>
        </a:p>
      </dgm:t>
    </dgm:pt>
    <dgm:pt modelId="{1AAF24FB-3D16-F84A-A67D-25A843863A4E}" type="pres">
      <dgm:prSet presAssocID="{CE4C5131-EA93-744B-AD9A-B41E01259194}" presName="vertSpace4" presStyleLbl="node1" presStyleIdx="2" presStyleCnt="4"/>
      <dgm:spPr/>
    </dgm:pt>
    <dgm:pt modelId="{BEE5D385-4442-174E-8E36-6E77F4DD70EA}" type="pres">
      <dgm:prSet presAssocID="{CE4C5131-EA93-744B-AD9A-B41E01259194}" presName="circle4" presStyleLbl="node1" presStyleIdx="3" presStyleCnt="4"/>
      <dgm:spPr>
        <a:solidFill>
          <a:srgbClr val="BF9900"/>
        </a:solidFill>
      </dgm:spPr>
    </dgm:pt>
    <dgm:pt modelId="{525EC218-9A27-1E40-9823-AD0E8B8CC6C8}" type="pres">
      <dgm:prSet presAssocID="{CE4C5131-EA93-744B-AD9A-B41E01259194}" presName="rect4" presStyleLbl="alignAcc1" presStyleIdx="3" presStyleCnt="4"/>
      <dgm:spPr/>
      <dgm:t>
        <a:bodyPr/>
        <a:lstStyle/>
        <a:p>
          <a:endParaRPr lang="fr-FR"/>
        </a:p>
      </dgm:t>
    </dgm:pt>
    <dgm:pt modelId="{481BCFB9-BDF3-2B42-B1D1-892EB7748839}" type="pres">
      <dgm:prSet presAssocID="{3791B2EB-88FD-8541-9C8A-AB8C5B93A6E1}" presName="rect1ParTxNoCh" presStyleLbl="alignAcc1" presStyleIdx="3" presStyleCnt="4">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3" presStyleCnt="4">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3" presStyleCnt="4">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3" presStyleCnt="4">
        <dgm:presLayoutVars>
          <dgm:chMax val="1"/>
          <dgm:bulletEnabled val="1"/>
        </dgm:presLayoutVars>
      </dgm:prSet>
      <dgm:spPr/>
      <dgm:t>
        <a:bodyPr/>
        <a:lstStyle/>
        <a:p>
          <a:endParaRPr lang="fr-FR"/>
        </a:p>
      </dgm:t>
    </dgm:pt>
  </dgm:ptLst>
  <dgm:cxnLst>
    <dgm:cxn modelId="{9F3EC04F-3237-4815-A190-1AE81EA31461}" type="presOf" srcId="{CE4C5131-EA93-744B-AD9A-B41E01259194}" destId="{F0B261C8-A367-324B-89D9-B2FF5C694F6E}" srcOrd="1" destOrd="0" presId="urn:microsoft.com/office/officeart/2005/8/layout/target3"/>
    <dgm:cxn modelId="{455588E9-5BC8-4672-9057-1B2287ABFA97}" type="presOf" srcId="{CE4C5131-EA93-744B-AD9A-B41E01259194}" destId="{525EC218-9A27-1E40-9823-AD0E8B8CC6C8}" srcOrd="0" destOrd="0" presId="urn:microsoft.com/office/officeart/2005/8/layout/target3"/>
    <dgm:cxn modelId="{B5273C82-63EB-4825-8F45-8906EB901A88}" type="presOf" srcId="{9781FE4B-8C2C-E34F-A983-386CF8D0A9BF}" destId="{C25EBED1-79FE-B64B-B633-2F53F49BAD52}" srcOrd="1" destOrd="0" presId="urn:microsoft.com/office/officeart/2005/8/layout/target3"/>
    <dgm:cxn modelId="{D73DB5AB-3B89-4CE4-ACA1-D7AE6D853F45}" type="presOf" srcId="{9C015157-51CB-9C45-8393-0FDE49B11BED}" destId="{42001A7F-A343-2346-AA6D-99FD7C778F58}" srcOrd="0"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1DDB88C8-81FD-AC42-B262-35AD0E7483C5}" srcId="{9C015157-51CB-9C45-8393-0FDE49B11BED}" destId="{9781FE4B-8C2C-E34F-A983-386CF8D0A9BF}" srcOrd="2" destOrd="0" parTransId="{3F031C51-FE17-CF47-807E-CE827BF528C5}" sibTransId="{9EDC9BCE-58A8-5441-9148-DA10FE26AA18}"/>
    <dgm:cxn modelId="{90D60615-4680-4BF0-A870-BFF248CCD174}" type="presOf" srcId="{15D5A1E5-CFE0-3643-A72E-2F2AC25C919D}" destId="{E7DBB2F8-E9BC-C749-B97E-E8E051730B9F}" srcOrd="1" destOrd="0" presId="urn:microsoft.com/office/officeart/2005/8/layout/target3"/>
    <dgm:cxn modelId="{58F14699-5553-43CA-A88B-EB11A4B72321}" type="presOf" srcId="{15D5A1E5-CFE0-3643-A72E-2F2AC25C919D}" destId="{146549A5-6208-A841-81DC-DCB70C8CCFC2}" srcOrd="0" destOrd="0" presId="urn:microsoft.com/office/officeart/2005/8/layout/target3"/>
    <dgm:cxn modelId="{F1D3F079-AB2D-4A6F-A079-9A4953A1B73A}" type="presOf" srcId="{9781FE4B-8C2C-E34F-A983-386CF8D0A9BF}" destId="{AD435BE7-3B55-DB4B-98DD-46D837C19AB2}" srcOrd="0"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4BF947A0-26C2-D64F-9236-FB3F9DA3B703}" srcId="{9C015157-51CB-9C45-8393-0FDE49B11BED}" destId="{15D5A1E5-CFE0-3643-A72E-2F2AC25C919D}" srcOrd="1" destOrd="0" parTransId="{8AB192A9-D26A-3543-9C50-AE2BB53855B2}" sibTransId="{82311121-2C79-7548-97B8-FDBB4C0BE850}"/>
    <dgm:cxn modelId="{297813B1-7EB9-416B-86BC-0F90AA1CAB12}" type="presOf" srcId="{3791B2EB-88FD-8541-9C8A-AB8C5B93A6E1}" destId="{A29C8A98-EF87-514C-A8F6-A96C826FB3F1}" srcOrd="0" destOrd="0" presId="urn:microsoft.com/office/officeart/2005/8/layout/target3"/>
    <dgm:cxn modelId="{1DD11C30-7FC6-4B80-848E-66030E47458D}" type="presOf" srcId="{3791B2EB-88FD-8541-9C8A-AB8C5B93A6E1}" destId="{481BCFB9-BDF3-2B42-B1D1-892EB7748839}" srcOrd="1" destOrd="0" presId="urn:microsoft.com/office/officeart/2005/8/layout/target3"/>
    <dgm:cxn modelId="{DE41EABD-B7AA-4C62-89D3-86622C93E79F}" type="presParOf" srcId="{42001A7F-A343-2346-AA6D-99FD7C778F58}" destId="{673E671A-0350-0A4D-9278-FA1C1022C2F2}" srcOrd="0" destOrd="0" presId="urn:microsoft.com/office/officeart/2005/8/layout/target3"/>
    <dgm:cxn modelId="{B78B3342-2F5E-41CC-BDE9-E50F0E500160}" type="presParOf" srcId="{42001A7F-A343-2346-AA6D-99FD7C778F58}" destId="{D1CC93D4-0878-D049-AF69-7BF221BED643}" srcOrd="1" destOrd="0" presId="urn:microsoft.com/office/officeart/2005/8/layout/target3"/>
    <dgm:cxn modelId="{AF41D2F4-164A-4762-8A18-D3074223BAC5}" type="presParOf" srcId="{42001A7F-A343-2346-AA6D-99FD7C778F58}" destId="{A29C8A98-EF87-514C-A8F6-A96C826FB3F1}" srcOrd="2" destOrd="0" presId="urn:microsoft.com/office/officeart/2005/8/layout/target3"/>
    <dgm:cxn modelId="{6A37547D-6C3B-49DC-B358-58E01C63472A}" type="presParOf" srcId="{42001A7F-A343-2346-AA6D-99FD7C778F58}" destId="{F5AB78E0-5468-E443-89E9-B83BCE7EA29B}" srcOrd="3" destOrd="0" presId="urn:microsoft.com/office/officeart/2005/8/layout/target3"/>
    <dgm:cxn modelId="{E01E9A8B-993A-46B0-8931-902B080A1151}" type="presParOf" srcId="{42001A7F-A343-2346-AA6D-99FD7C778F58}" destId="{645FE8E3-9311-4947-8E0E-1B700B7C94F7}" srcOrd="4" destOrd="0" presId="urn:microsoft.com/office/officeart/2005/8/layout/target3"/>
    <dgm:cxn modelId="{E2DC3A3C-67F3-4831-8A3C-087FEA74620D}" type="presParOf" srcId="{42001A7F-A343-2346-AA6D-99FD7C778F58}" destId="{146549A5-6208-A841-81DC-DCB70C8CCFC2}" srcOrd="5" destOrd="0" presId="urn:microsoft.com/office/officeart/2005/8/layout/target3"/>
    <dgm:cxn modelId="{E013A478-8FB8-4D0B-9FD8-A61E4F6C70D8}" type="presParOf" srcId="{42001A7F-A343-2346-AA6D-99FD7C778F58}" destId="{51A6E564-ED1F-EF4C-A052-2BF8716C9058}" srcOrd="6" destOrd="0" presId="urn:microsoft.com/office/officeart/2005/8/layout/target3"/>
    <dgm:cxn modelId="{E7932611-EFC9-448A-957A-627F07C9E0B1}" type="presParOf" srcId="{42001A7F-A343-2346-AA6D-99FD7C778F58}" destId="{F8E5CE14-367A-5040-B472-B0EFED94A6B7}" srcOrd="7" destOrd="0" presId="urn:microsoft.com/office/officeart/2005/8/layout/target3"/>
    <dgm:cxn modelId="{12F7390C-3B03-48D0-9BA9-56B6D2DB0ABA}" type="presParOf" srcId="{42001A7F-A343-2346-AA6D-99FD7C778F58}" destId="{AD435BE7-3B55-DB4B-98DD-46D837C19AB2}" srcOrd="8" destOrd="0" presId="urn:microsoft.com/office/officeart/2005/8/layout/target3"/>
    <dgm:cxn modelId="{D86A4C6D-1FFD-42F1-B1A7-5169B922F602}" type="presParOf" srcId="{42001A7F-A343-2346-AA6D-99FD7C778F58}" destId="{1AAF24FB-3D16-F84A-A67D-25A843863A4E}" srcOrd="9" destOrd="0" presId="urn:microsoft.com/office/officeart/2005/8/layout/target3"/>
    <dgm:cxn modelId="{443E4439-2696-4707-ACF5-4ED3BD16EAAE}" type="presParOf" srcId="{42001A7F-A343-2346-AA6D-99FD7C778F58}" destId="{BEE5D385-4442-174E-8E36-6E77F4DD70EA}" srcOrd="10" destOrd="0" presId="urn:microsoft.com/office/officeart/2005/8/layout/target3"/>
    <dgm:cxn modelId="{3A822ABB-BC4C-445E-B508-E2438BC5F83A}" type="presParOf" srcId="{42001A7F-A343-2346-AA6D-99FD7C778F58}" destId="{525EC218-9A27-1E40-9823-AD0E8B8CC6C8}" srcOrd="11" destOrd="0" presId="urn:microsoft.com/office/officeart/2005/8/layout/target3"/>
    <dgm:cxn modelId="{B8FF9607-A0DC-40C5-A126-9171D78E6CCD}" type="presParOf" srcId="{42001A7F-A343-2346-AA6D-99FD7C778F58}" destId="{481BCFB9-BDF3-2B42-B1D1-892EB7748839}" srcOrd="12" destOrd="0" presId="urn:microsoft.com/office/officeart/2005/8/layout/target3"/>
    <dgm:cxn modelId="{CF9379D4-D0CD-4026-890F-504EECE03B97}" type="presParOf" srcId="{42001A7F-A343-2346-AA6D-99FD7C778F58}" destId="{E7DBB2F8-E9BC-C749-B97E-E8E051730B9F}" srcOrd="13" destOrd="0" presId="urn:microsoft.com/office/officeart/2005/8/layout/target3"/>
    <dgm:cxn modelId="{6B2ADD1E-435D-4339-A04A-5B7E34AF9EA2}" type="presParOf" srcId="{42001A7F-A343-2346-AA6D-99FD7C778F58}" destId="{C25EBED1-79FE-B64B-B633-2F53F49BAD52}" srcOrd="14" destOrd="0" presId="urn:microsoft.com/office/officeart/2005/8/layout/target3"/>
    <dgm:cxn modelId="{36A9E8B8-797A-42DB-9F5F-34C54008411B}" type="presParOf" srcId="{42001A7F-A343-2346-AA6D-99FD7C778F58}" destId="{F0B261C8-A367-324B-89D9-B2FF5C694F6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tx1"/>
              </a:solidFill>
            </a:rPr>
            <a:t>1.</a:t>
          </a:r>
          <a:r>
            <a:rPr lang="en-GB" sz="2000" b="0" kern="1200" dirty="0" smtClean="0">
              <a:solidFill>
                <a:schemeClr val="tx1"/>
              </a:solidFill>
            </a:rPr>
            <a:t> </a:t>
          </a:r>
          <a:r>
            <a:rPr lang="en-GB" sz="2000" b="0" i="0" kern="1200" dirty="0" smtClean="0">
              <a:solidFill>
                <a:schemeClr val="tx1"/>
              </a:solidFill>
            </a:rPr>
            <a:t>What is Cloud Computing?</a:t>
          </a:r>
          <a:endParaRPr lang="fr-FR" sz="2000" b="0" i="0" kern="1200" dirty="0">
            <a:solidFill>
              <a:schemeClr val="tx1"/>
            </a:solidFill>
          </a:endParaRPr>
        </a:p>
      </dsp:txBody>
      <dsp:txXfrm>
        <a:off x="2262981" y="0"/>
        <a:ext cx="5966618" cy="961767"/>
      </dsp:txXfrm>
    </dsp:sp>
    <dsp:sp modelId="{645FE8E3-9311-4947-8E0E-1B700B7C94F7}">
      <dsp:nvSpPr>
        <dsp:cNvPr id="0" name=""/>
        <dsp:cNvSpPr/>
      </dsp:nvSpPr>
      <dsp:spPr>
        <a:xfrm>
          <a:off x="594032" y="961767"/>
          <a:ext cx="3337897" cy="3337897"/>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961767"/>
          <a:ext cx="5966618" cy="33378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a:t>
          </a:r>
          <a:r>
            <a:rPr lang="en-GB" sz="2000" b="0" kern="1200" dirty="0" smtClean="0">
              <a:solidFill>
                <a:schemeClr val="tx1"/>
              </a:solidFill>
            </a:rPr>
            <a:t> </a:t>
          </a:r>
          <a:r>
            <a:rPr lang="en-GB" sz="2000" b="0" i="0" kern="1200" dirty="0" smtClean="0">
              <a:solidFill>
                <a:schemeClr val="tx1"/>
              </a:solidFill>
            </a:rPr>
            <a:t>ITU-T </a:t>
          </a:r>
          <a:r>
            <a:rPr lang="en-GB" sz="2000" b="0" i="0" kern="1200" dirty="0" smtClean="0">
              <a:solidFill>
                <a:schemeClr val="tx1"/>
              </a:solidFill>
              <a:latin typeface="+mn-lt"/>
            </a:rPr>
            <a:t>SG 13 Work on Cloud Computing </a:t>
          </a:r>
          <a:endParaRPr lang="fr-FR" sz="2000" b="0" i="0" kern="1200" dirty="0">
            <a:solidFill>
              <a:schemeClr val="tx1"/>
            </a:solidFill>
          </a:endParaRPr>
        </a:p>
      </dsp:txBody>
      <dsp:txXfrm>
        <a:off x="2262981" y="961767"/>
        <a:ext cx="5966618" cy="961767"/>
      </dsp:txXfrm>
    </dsp:sp>
    <dsp:sp modelId="{F8E5CE14-367A-5040-B472-B0EFED94A6B7}">
      <dsp:nvSpPr>
        <dsp:cNvPr id="0" name=""/>
        <dsp:cNvSpPr/>
      </dsp:nvSpPr>
      <dsp:spPr>
        <a:xfrm>
          <a:off x="1188065" y="1923534"/>
          <a:ext cx="2149832" cy="214983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3.</a:t>
          </a:r>
          <a:r>
            <a:rPr lang="en-GB" sz="2000" b="0" kern="1200" dirty="0" smtClean="0">
              <a:solidFill>
                <a:schemeClr val="tx1"/>
              </a:solidFill>
            </a:rPr>
            <a:t> </a:t>
          </a:r>
          <a:r>
            <a:rPr lang="en-GB" sz="2000" b="0" i="0" kern="1200" dirty="0" smtClean="0">
              <a:solidFill>
                <a:schemeClr val="tx1"/>
              </a:solidFill>
            </a:rPr>
            <a:t>Experience of Tunisie Telecom with Cloud Computing</a:t>
          </a:r>
          <a:endParaRPr lang="fr-FR" sz="2000" b="0" i="0" kern="1200" dirty="0">
            <a:solidFill>
              <a:schemeClr val="tx1"/>
            </a:solidFill>
          </a:endParaRPr>
        </a:p>
      </dsp:txBody>
      <dsp:txXfrm>
        <a:off x="2262981" y="1923534"/>
        <a:ext cx="5966618" cy="961767"/>
      </dsp:txXfrm>
    </dsp:sp>
    <dsp:sp modelId="{BEE5D385-4442-174E-8E36-6E77F4DD70EA}">
      <dsp:nvSpPr>
        <dsp:cNvPr id="0" name=""/>
        <dsp:cNvSpPr/>
      </dsp:nvSpPr>
      <dsp:spPr>
        <a:xfrm>
          <a:off x="1782097" y="2885301"/>
          <a:ext cx="961767" cy="961767"/>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885301"/>
          <a:ext cx="5966618" cy="9617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dirty="0" smtClean="0">
              <a:solidFill>
                <a:schemeClr val="tx1"/>
              </a:solidFill>
            </a:rPr>
            <a:t>4.</a:t>
          </a:r>
          <a:r>
            <a:rPr lang="en-GB" sz="2000" b="0" i="0" kern="1200" dirty="0" smtClean="0">
              <a:solidFill>
                <a:schemeClr val="tx1"/>
              </a:solidFill>
            </a:rPr>
            <a:t> </a:t>
          </a:r>
          <a:r>
            <a:rPr lang="en-GB" sz="2000" b="0" i="0" kern="1200" dirty="0" smtClean="0">
              <a:solidFill>
                <a:schemeClr val="tx1"/>
              </a:solidFill>
              <a:latin typeface="+mn-lt"/>
            </a:rPr>
            <a:t>Conclusion &amp; Recommendations</a:t>
          </a:r>
          <a:endParaRPr lang="fr-FR" sz="2000" b="0" i="0" kern="1200" dirty="0">
            <a:solidFill>
              <a:schemeClr val="tx1"/>
            </a:solidFill>
          </a:endParaRPr>
        </a:p>
      </dsp:txBody>
      <dsp:txXfrm>
        <a:off x="2262981" y="2885301"/>
        <a:ext cx="5966618" cy="961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rgbClr val="C00000"/>
              </a:solidFill>
            </a:rPr>
            <a:t>1.</a:t>
          </a:r>
          <a:r>
            <a:rPr lang="en-GB" sz="2000" b="0" kern="1200" dirty="0" smtClean="0">
              <a:solidFill>
                <a:srgbClr val="C00000"/>
              </a:solidFill>
            </a:rPr>
            <a:t> </a:t>
          </a:r>
          <a:r>
            <a:rPr lang="en-GB" sz="2000" b="0" i="0" kern="1200" dirty="0" smtClean="0">
              <a:solidFill>
                <a:srgbClr val="C00000"/>
              </a:solidFill>
            </a:rPr>
            <a:t>What is Cloud Computing?</a:t>
          </a:r>
          <a:endParaRPr lang="fr-FR" sz="2000" b="0" i="0" kern="1200" dirty="0">
            <a:solidFill>
              <a:srgbClr val="C00000"/>
            </a:solidFill>
          </a:endParaRPr>
        </a:p>
      </dsp:txBody>
      <dsp:txXfrm>
        <a:off x="2262981" y="0"/>
        <a:ext cx="5966618" cy="961767"/>
      </dsp:txXfrm>
    </dsp:sp>
    <dsp:sp modelId="{645FE8E3-9311-4947-8E0E-1B700B7C94F7}">
      <dsp:nvSpPr>
        <dsp:cNvPr id="0" name=""/>
        <dsp:cNvSpPr/>
      </dsp:nvSpPr>
      <dsp:spPr>
        <a:xfrm>
          <a:off x="594032" y="961767"/>
          <a:ext cx="3337897" cy="3337897"/>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961767"/>
          <a:ext cx="5966618" cy="33378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75000"/>
                </a:schemeClr>
              </a:solidFill>
            </a:rPr>
            <a:t>2.</a:t>
          </a:r>
          <a:r>
            <a:rPr lang="en-GB" sz="2000" b="0" kern="1200" dirty="0" smtClean="0">
              <a:solidFill>
                <a:schemeClr val="bg1">
                  <a:lumMod val="75000"/>
                </a:schemeClr>
              </a:solidFill>
            </a:rPr>
            <a:t> </a:t>
          </a:r>
          <a:r>
            <a:rPr lang="en-GB" sz="2000" b="0" i="0" kern="1200" dirty="0" smtClean="0">
              <a:solidFill>
                <a:schemeClr val="bg1">
                  <a:lumMod val="75000"/>
                </a:schemeClr>
              </a:solidFill>
            </a:rPr>
            <a:t>ITU-T </a:t>
          </a:r>
          <a:r>
            <a:rPr lang="en-GB" sz="2000" b="0" i="0" kern="1200" dirty="0" smtClean="0">
              <a:solidFill>
                <a:schemeClr val="bg1">
                  <a:lumMod val="75000"/>
                </a:schemeClr>
              </a:solidFill>
              <a:latin typeface="+mn-lt"/>
            </a:rPr>
            <a:t>SG 13 Work on Cloud Computing </a:t>
          </a:r>
          <a:endParaRPr lang="fr-FR" sz="2000" b="0" i="0" kern="1200" dirty="0">
            <a:solidFill>
              <a:schemeClr val="bg1">
                <a:lumMod val="75000"/>
              </a:schemeClr>
            </a:solidFill>
          </a:endParaRPr>
        </a:p>
      </dsp:txBody>
      <dsp:txXfrm>
        <a:off x="2262981" y="961767"/>
        <a:ext cx="5966618" cy="961767"/>
      </dsp:txXfrm>
    </dsp:sp>
    <dsp:sp modelId="{F8E5CE14-367A-5040-B472-B0EFED94A6B7}">
      <dsp:nvSpPr>
        <dsp:cNvPr id="0" name=""/>
        <dsp:cNvSpPr/>
      </dsp:nvSpPr>
      <dsp:spPr>
        <a:xfrm>
          <a:off x="1188065" y="1923534"/>
          <a:ext cx="2149832" cy="214983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75000"/>
                </a:schemeClr>
              </a:solidFill>
            </a:rPr>
            <a:t>3.</a:t>
          </a:r>
          <a:r>
            <a:rPr lang="en-GB" sz="2000" b="0" kern="1200" dirty="0" smtClean="0">
              <a:solidFill>
                <a:schemeClr val="bg1">
                  <a:lumMod val="75000"/>
                </a:schemeClr>
              </a:solidFill>
            </a:rPr>
            <a:t> </a:t>
          </a:r>
          <a:r>
            <a:rPr lang="en-GB" sz="2000" b="0" i="0" kern="1200" dirty="0" smtClean="0">
              <a:solidFill>
                <a:schemeClr val="bg1">
                  <a:lumMod val="75000"/>
                </a:schemeClr>
              </a:solidFill>
            </a:rPr>
            <a:t>Experience of Tunisie Telecom with Cloud Computing</a:t>
          </a:r>
          <a:endParaRPr lang="fr-FR" sz="2000" b="0" i="0" kern="1200" dirty="0">
            <a:solidFill>
              <a:schemeClr val="bg1">
                <a:lumMod val="75000"/>
              </a:schemeClr>
            </a:solidFill>
          </a:endParaRPr>
        </a:p>
      </dsp:txBody>
      <dsp:txXfrm>
        <a:off x="2262981" y="1923534"/>
        <a:ext cx="5966618" cy="961767"/>
      </dsp:txXfrm>
    </dsp:sp>
    <dsp:sp modelId="{BEE5D385-4442-174E-8E36-6E77F4DD70EA}">
      <dsp:nvSpPr>
        <dsp:cNvPr id="0" name=""/>
        <dsp:cNvSpPr/>
      </dsp:nvSpPr>
      <dsp:spPr>
        <a:xfrm>
          <a:off x="1782097" y="2885301"/>
          <a:ext cx="961767" cy="961767"/>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885301"/>
          <a:ext cx="5966618" cy="9617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dirty="0" smtClean="0">
              <a:solidFill>
                <a:schemeClr val="bg1">
                  <a:lumMod val="75000"/>
                </a:schemeClr>
              </a:solidFill>
            </a:rPr>
            <a:t>4.</a:t>
          </a:r>
          <a:r>
            <a:rPr lang="en-GB" sz="2000" b="0" i="0" kern="1200" dirty="0" smtClean="0">
              <a:solidFill>
                <a:schemeClr val="bg1">
                  <a:lumMod val="75000"/>
                </a:schemeClr>
              </a:solidFill>
            </a:rPr>
            <a:t> </a:t>
          </a:r>
          <a:r>
            <a:rPr lang="en-GB" sz="2000" b="0" i="0" kern="1200" dirty="0" smtClean="0">
              <a:solidFill>
                <a:schemeClr val="bg1">
                  <a:lumMod val="75000"/>
                </a:schemeClr>
              </a:solidFill>
              <a:latin typeface="+mn-lt"/>
            </a:rPr>
            <a:t>Conclusion &amp; Recommendations</a:t>
          </a:r>
          <a:endParaRPr lang="fr-FR" sz="2000" b="0" i="0" kern="1200" dirty="0">
            <a:solidFill>
              <a:schemeClr val="bg1">
                <a:lumMod val="75000"/>
              </a:schemeClr>
            </a:solidFill>
          </a:endParaRPr>
        </a:p>
      </dsp:txBody>
      <dsp:txXfrm>
        <a:off x="2262981" y="2885301"/>
        <a:ext cx="5966618" cy="961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bg1">
                  <a:lumMod val="75000"/>
                </a:schemeClr>
              </a:solidFill>
            </a:rPr>
            <a:t>1.</a:t>
          </a:r>
          <a:r>
            <a:rPr lang="en-GB" sz="2000" b="0" kern="1200" dirty="0" smtClean="0">
              <a:solidFill>
                <a:schemeClr val="bg1">
                  <a:lumMod val="75000"/>
                </a:schemeClr>
              </a:solidFill>
            </a:rPr>
            <a:t> </a:t>
          </a:r>
          <a:r>
            <a:rPr lang="en-GB" sz="2000" b="0" i="0" kern="1200" dirty="0" smtClean="0">
              <a:solidFill>
                <a:schemeClr val="bg1">
                  <a:lumMod val="75000"/>
                </a:schemeClr>
              </a:solidFill>
            </a:rPr>
            <a:t>What is Cloud Computing?</a:t>
          </a:r>
          <a:endParaRPr lang="fr-FR" sz="2000" b="0" i="0" kern="1200" dirty="0">
            <a:solidFill>
              <a:schemeClr val="bg1">
                <a:lumMod val="75000"/>
              </a:schemeClr>
            </a:solidFill>
          </a:endParaRPr>
        </a:p>
      </dsp:txBody>
      <dsp:txXfrm>
        <a:off x="2262981" y="0"/>
        <a:ext cx="5966618" cy="961767"/>
      </dsp:txXfrm>
    </dsp:sp>
    <dsp:sp modelId="{645FE8E3-9311-4947-8E0E-1B700B7C94F7}">
      <dsp:nvSpPr>
        <dsp:cNvPr id="0" name=""/>
        <dsp:cNvSpPr/>
      </dsp:nvSpPr>
      <dsp:spPr>
        <a:xfrm>
          <a:off x="594032" y="961767"/>
          <a:ext cx="3337897" cy="3337897"/>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961767"/>
          <a:ext cx="5966618" cy="33378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C00000"/>
              </a:solidFill>
            </a:rPr>
            <a:t>2.</a:t>
          </a:r>
          <a:r>
            <a:rPr lang="en-GB" sz="2000" b="0" kern="1200" dirty="0" smtClean="0">
              <a:solidFill>
                <a:srgbClr val="C00000"/>
              </a:solidFill>
            </a:rPr>
            <a:t> </a:t>
          </a:r>
          <a:r>
            <a:rPr lang="en-GB" sz="2000" b="0" i="0" kern="1200" dirty="0" smtClean="0">
              <a:solidFill>
                <a:srgbClr val="C00000"/>
              </a:solidFill>
            </a:rPr>
            <a:t>ITU-T </a:t>
          </a:r>
          <a:r>
            <a:rPr lang="en-GB" sz="2000" b="0" i="0" kern="1200" dirty="0" smtClean="0">
              <a:solidFill>
                <a:srgbClr val="C00000"/>
              </a:solidFill>
              <a:latin typeface="+mn-lt"/>
            </a:rPr>
            <a:t>SG 13 Work on Cloud Computing </a:t>
          </a:r>
          <a:endParaRPr lang="fr-FR" sz="2000" b="0" i="0" kern="1200" dirty="0">
            <a:solidFill>
              <a:srgbClr val="C00000"/>
            </a:solidFill>
          </a:endParaRPr>
        </a:p>
      </dsp:txBody>
      <dsp:txXfrm>
        <a:off x="2262981" y="961767"/>
        <a:ext cx="5966618" cy="961767"/>
      </dsp:txXfrm>
    </dsp:sp>
    <dsp:sp modelId="{F8E5CE14-367A-5040-B472-B0EFED94A6B7}">
      <dsp:nvSpPr>
        <dsp:cNvPr id="0" name=""/>
        <dsp:cNvSpPr/>
      </dsp:nvSpPr>
      <dsp:spPr>
        <a:xfrm>
          <a:off x="1188065" y="1923534"/>
          <a:ext cx="2149832" cy="214983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75000"/>
                </a:schemeClr>
              </a:solidFill>
            </a:rPr>
            <a:t>3.</a:t>
          </a:r>
          <a:r>
            <a:rPr lang="en-GB" sz="2000" b="0" kern="1200" dirty="0" smtClean="0">
              <a:solidFill>
                <a:schemeClr val="bg1">
                  <a:lumMod val="75000"/>
                </a:schemeClr>
              </a:solidFill>
            </a:rPr>
            <a:t> </a:t>
          </a:r>
          <a:r>
            <a:rPr lang="en-GB" sz="2000" b="0" i="0" kern="1200" dirty="0" smtClean="0">
              <a:solidFill>
                <a:schemeClr val="bg1">
                  <a:lumMod val="75000"/>
                </a:schemeClr>
              </a:solidFill>
            </a:rPr>
            <a:t>Experience of Tunisie Telecom with Cloud Computing</a:t>
          </a:r>
          <a:endParaRPr lang="fr-FR" sz="2000" b="0" i="0" kern="1200" dirty="0">
            <a:solidFill>
              <a:schemeClr val="bg1">
                <a:lumMod val="75000"/>
              </a:schemeClr>
            </a:solidFill>
          </a:endParaRPr>
        </a:p>
      </dsp:txBody>
      <dsp:txXfrm>
        <a:off x="2262981" y="1923534"/>
        <a:ext cx="5966618" cy="961767"/>
      </dsp:txXfrm>
    </dsp:sp>
    <dsp:sp modelId="{BEE5D385-4442-174E-8E36-6E77F4DD70EA}">
      <dsp:nvSpPr>
        <dsp:cNvPr id="0" name=""/>
        <dsp:cNvSpPr/>
      </dsp:nvSpPr>
      <dsp:spPr>
        <a:xfrm>
          <a:off x="1782097" y="2885301"/>
          <a:ext cx="961767" cy="961767"/>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885301"/>
          <a:ext cx="5966618" cy="9617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dirty="0" smtClean="0">
              <a:solidFill>
                <a:schemeClr val="bg1">
                  <a:lumMod val="75000"/>
                </a:schemeClr>
              </a:solidFill>
            </a:rPr>
            <a:t>4.</a:t>
          </a:r>
          <a:r>
            <a:rPr lang="en-GB" sz="2000" b="0" i="0" kern="1200" dirty="0" smtClean="0">
              <a:solidFill>
                <a:schemeClr val="bg1">
                  <a:lumMod val="75000"/>
                </a:schemeClr>
              </a:solidFill>
            </a:rPr>
            <a:t> </a:t>
          </a:r>
          <a:r>
            <a:rPr lang="en-GB" sz="2000" b="0" i="0" kern="1200" dirty="0" smtClean="0">
              <a:solidFill>
                <a:schemeClr val="bg1">
                  <a:lumMod val="75000"/>
                </a:schemeClr>
              </a:solidFill>
              <a:latin typeface="+mn-lt"/>
            </a:rPr>
            <a:t>Conclusion &amp; Recommendations</a:t>
          </a:r>
          <a:endParaRPr lang="fr-FR" sz="2000" b="0" i="0" kern="1200" dirty="0">
            <a:solidFill>
              <a:schemeClr val="bg1">
                <a:lumMod val="75000"/>
              </a:schemeClr>
            </a:solidFill>
          </a:endParaRPr>
        </a:p>
      </dsp:txBody>
      <dsp:txXfrm>
        <a:off x="2262981" y="2885301"/>
        <a:ext cx="5966618" cy="961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bg1">
                  <a:lumMod val="75000"/>
                </a:schemeClr>
              </a:solidFill>
            </a:rPr>
            <a:t>1.</a:t>
          </a:r>
          <a:r>
            <a:rPr lang="en-GB" sz="2000" b="0" kern="1200" dirty="0" smtClean="0">
              <a:solidFill>
                <a:schemeClr val="bg1">
                  <a:lumMod val="75000"/>
                </a:schemeClr>
              </a:solidFill>
            </a:rPr>
            <a:t> </a:t>
          </a:r>
          <a:r>
            <a:rPr lang="en-GB" sz="2000" b="0" i="0" kern="1200" dirty="0" smtClean="0">
              <a:solidFill>
                <a:schemeClr val="bg1">
                  <a:lumMod val="75000"/>
                </a:schemeClr>
              </a:solidFill>
            </a:rPr>
            <a:t>What is Cloud Computing?</a:t>
          </a:r>
          <a:endParaRPr lang="fr-FR" sz="2000" b="0" i="0" kern="1200" dirty="0">
            <a:solidFill>
              <a:schemeClr val="bg1">
                <a:lumMod val="75000"/>
              </a:schemeClr>
            </a:solidFill>
          </a:endParaRPr>
        </a:p>
      </dsp:txBody>
      <dsp:txXfrm>
        <a:off x="2262981" y="0"/>
        <a:ext cx="5966618" cy="961767"/>
      </dsp:txXfrm>
    </dsp:sp>
    <dsp:sp modelId="{645FE8E3-9311-4947-8E0E-1B700B7C94F7}">
      <dsp:nvSpPr>
        <dsp:cNvPr id="0" name=""/>
        <dsp:cNvSpPr/>
      </dsp:nvSpPr>
      <dsp:spPr>
        <a:xfrm>
          <a:off x="594032" y="961767"/>
          <a:ext cx="3337897" cy="3337897"/>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961767"/>
          <a:ext cx="5966618" cy="33378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65000"/>
                </a:schemeClr>
              </a:solidFill>
            </a:rPr>
            <a:t>2.</a:t>
          </a:r>
          <a:r>
            <a:rPr lang="en-GB" sz="2000" b="0" kern="1200" dirty="0" smtClean="0">
              <a:solidFill>
                <a:schemeClr val="bg1">
                  <a:lumMod val="65000"/>
                </a:schemeClr>
              </a:solidFill>
            </a:rPr>
            <a:t> </a:t>
          </a:r>
          <a:r>
            <a:rPr lang="en-GB" sz="2000" b="0" i="0" kern="1200" dirty="0" smtClean="0">
              <a:solidFill>
                <a:schemeClr val="bg1">
                  <a:lumMod val="65000"/>
                </a:schemeClr>
              </a:solidFill>
            </a:rPr>
            <a:t>ITU-T </a:t>
          </a:r>
          <a:r>
            <a:rPr lang="en-GB" sz="2000" b="0" i="0" kern="1200" dirty="0" smtClean="0">
              <a:solidFill>
                <a:schemeClr val="bg1">
                  <a:lumMod val="65000"/>
                </a:schemeClr>
              </a:solidFill>
              <a:latin typeface="+mn-lt"/>
            </a:rPr>
            <a:t>SG 13 Work on Cloud Computing </a:t>
          </a:r>
          <a:endParaRPr lang="fr-FR" sz="2000" b="0" i="0" kern="1200" dirty="0">
            <a:solidFill>
              <a:schemeClr val="bg1">
                <a:lumMod val="65000"/>
              </a:schemeClr>
            </a:solidFill>
          </a:endParaRPr>
        </a:p>
      </dsp:txBody>
      <dsp:txXfrm>
        <a:off x="2262981" y="961767"/>
        <a:ext cx="5966618" cy="961767"/>
      </dsp:txXfrm>
    </dsp:sp>
    <dsp:sp modelId="{F8E5CE14-367A-5040-B472-B0EFED94A6B7}">
      <dsp:nvSpPr>
        <dsp:cNvPr id="0" name=""/>
        <dsp:cNvSpPr/>
      </dsp:nvSpPr>
      <dsp:spPr>
        <a:xfrm>
          <a:off x="1188065" y="1923534"/>
          <a:ext cx="2149832" cy="214983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C00000"/>
              </a:solidFill>
            </a:rPr>
            <a:t>3.</a:t>
          </a:r>
          <a:r>
            <a:rPr lang="en-GB" sz="2000" b="0" kern="1200" dirty="0" smtClean="0">
              <a:solidFill>
                <a:srgbClr val="C00000"/>
              </a:solidFill>
            </a:rPr>
            <a:t> </a:t>
          </a:r>
          <a:r>
            <a:rPr lang="en-GB" sz="2000" b="0" i="0" kern="1200" dirty="0" smtClean="0">
              <a:solidFill>
                <a:srgbClr val="C00000"/>
              </a:solidFill>
            </a:rPr>
            <a:t>Experience of Tunisie Telecom with Cloud Computing</a:t>
          </a:r>
          <a:endParaRPr lang="fr-FR" sz="2000" b="0" i="0" kern="1200" dirty="0">
            <a:solidFill>
              <a:srgbClr val="C00000"/>
            </a:solidFill>
          </a:endParaRPr>
        </a:p>
      </dsp:txBody>
      <dsp:txXfrm>
        <a:off x="2262981" y="1923534"/>
        <a:ext cx="5966618" cy="961767"/>
      </dsp:txXfrm>
    </dsp:sp>
    <dsp:sp modelId="{BEE5D385-4442-174E-8E36-6E77F4DD70EA}">
      <dsp:nvSpPr>
        <dsp:cNvPr id="0" name=""/>
        <dsp:cNvSpPr/>
      </dsp:nvSpPr>
      <dsp:spPr>
        <a:xfrm>
          <a:off x="1782097" y="2885301"/>
          <a:ext cx="961767" cy="961767"/>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885301"/>
          <a:ext cx="5966618" cy="9617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dirty="0" smtClean="0">
              <a:solidFill>
                <a:schemeClr val="bg1">
                  <a:lumMod val="75000"/>
                </a:schemeClr>
              </a:solidFill>
            </a:rPr>
            <a:t>4.</a:t>
          </a:r>
          <a:r>
            <a:rPr lang="en-GB" sz="2000" b="0" i="0" kern="1200" dirty="0" smtClean="0">
              <a:solidFill>
                <a:schemeClr val="bg1">
                  <a:lumMod val="75000"/>
                </a:schemeClr>
              </a:solidFill>
            </a:rPr>
            <a:t> </a:t>
          </a:r>
          <a:r>
            <a:rPr lang="en-GB" sz="2000" b="0" i="0" kern="1200" dirty="0" smtClean="0">
              <a:solidFill>
                <a:schemeClr val="bg1">
                  <a:lumMod val="75000"/>
                </a:schemeClr>
              </a:solidFill>
              <a:latin typeface="+mn-lt"/>
            </a:rPr>
            <a:t>Conclusion &amp; Recommendations</a:t>
          </a:r>
          <a:endParaRPr lang="fr-FR" sz="2000" b="0" i="0" kern="1200" dirty="0">
            <a:solidFill>
              <a:schemeClr val="bg1">
                <a:lumMod val="75000"/>
              </a:schemeClr>
            </a:solidFill>
          </a:endParaRPr>
        </a:p>
      </dsp:txBody>
      <dsp:txXfrm>
        <a:off x="2262981" y="2885301"/>
        <a:ext cx="5966618" cy="961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dirty="0"/>
          </a:p>
        </p:txBody>
      </p:sp>
      <p:sp>
        <p:nvSpPr>
          <p:cNvPr id="28675" name="Rectangle 3"/>
          <p:cNvSpPr>
            <a:spLocks noGrp="1" noChangeArrowheads="1"/>
          </p:cNvSpPr>
          <p:nvPr>
            <p:ph type="dt" sz="quarter" idx="1"/>
          </p:nvPr>
        </p:nvSpPr>
        <p:spPr bwMode="auto">
          <a:xfrm>
            <a:off x="3957638" y="0"/>
            <a:ext cx="302736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dirty="0"/>
          </a:p>
        </p:txBody>
      </p:sp>
      <p:sp>
        <p:nvSpPr>
          <p:cNvPr id="28676" name="Rectangle 4"/>
          <p:cNvSpPr>
            <a:spLocks noGrp="1" noChangeArrowheads="1"/>
          </p:cNvSpPr>
          <p:nvPr>
            <p:ph type="ftr" sz="quarter" idx="2"/>
          </p:nvPr>
        </p:nvSpPr>
        <p:spPr bwMode="auto">
          <a:xfrm>
            <a:off x="0" y="8818563"/>
            <a:ext cx="3027363"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dirty="0"/>
          </a:p>
        </p:txBody>
      </p:sp>
      <p:sp>
        <p:nvSpPr>
          <p:cNvPr id="28677" name="Rectangle 5"/>
          <p:cNvSpPr>
            <a:spLocks noGrp="1" noChangeArrowheads="1"/>
          </p:cNvSpPr>
          <p:nvPr>
            <p:ph type="sldNum" sz="quarter" idx="3"/>
          </p:nvPr>
        </p:nvSpPr>
        <p:spPr bwMode="auto">
          <a:xfrm>
            <a:off x="3957638" y="8818563"/>
            <a:ext cx="3027362"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B147A6-DF0D-41AB-9F9B-5B65DA422CDF}" type="slidenum">
              <a:rPr lang="en-US"/>
              <a:pPr>
                <a:defRPr/>
              </a:pPr>
              <a:t>‹N°›</a:t>
            </a:fld>
            <a:endParaRPr lang="en-US" dirty="0"/>
          </a:p>
        </p:txBody>
      </p:sp>
    </p:spTree>
    <p:extLst>
      <p:ext uri="{BB962C8B-B14F-4D97-AF65-F5344CB8AC3E}">
        <p14:creationId xmlns:p14="http://schemas.microsoft.com/office/powerpoint/2010/main" val="331587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dirty="0"/>
          </a:p>
        </p:txBody>
      </p:sp>
      <p:sp>
        <p:nvSpPr>
          <p:cNvPr id="48131" name="Rectangle 3"/>
          <p:cNvSpPr>
            <a:spLocks noGrp="1" noChangeArrowheads="1"/>
          </p:cNvSpPr>
          <p:nvPr>
            <p:ph type="dt" idx="1"/>
          </p:nvPr>
        </p:nvSpPr>
        <p:spPr bwMode="auto">
          <a:xfrm>
            <a:off x="3957638" y="0"/>
            <a:ext cx="302736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dirty="0"/>
          </a:p>
        </p:txBody>
      </p:sp>
      <p:sp>
        <p:nvSpPr>
          <p:cNvPr id="11268"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31863" y="4408488"/>
            <a:ext cx="5121275"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18563"/>
            <a:ext cx="3027363"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dirty="0"/>
          </a:p>
        </p:txBody>
      </p:sp>
      <p:sp>
        <p:nvSpPr>
          <p:cNvPr id="48135" name="Rectangle 7"/>
          <p:cNvSpPr>
            <a:spLocks noGrp="1" noChangeArrowheads="1"/>
          </p:cNvSpPr>
          <p:nvPr>
            <p:ph type="sldNum" sz="quarter" idx="5"/>
          </p:nvPr>
        </p:nvSpPr>
        <p:spPr bwMode="auto">
          <a:xfrm>
            <a:off x="3957638" y="8818563"/>
            <a:ext cx="3027362"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D06B568-8AC5-46BD-9F30-A8D6C68B8C52}" type="slidenum">
              <a:rPr lang="en-US"/>
              <a:pPr>
                <a:defRPr/>
              </a:pPr>
              <a:t>‹N°›</a:t>
            </a:fld>
            <a:endParaRPr lang="en-US" dirty="0"/>
          </a:p>
        </p:txBody>
      </p:sp>
    </p:spTree>
    <p:extLst>
      <p:ext uri="{BB962C8B-B14F-4D97-AF65-F5344CB8AC3E}">
        <p14:creationId xmlns:p14="http://schemas.microsoft.com/office/powerpoint/2010/main" val="1712858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F91658E-7884-4437-ABB6-4E3E374302C3}" type="slidenum">
              <a:rPr lang="en-US" altLang="en-US"/>
              <a:pPr/>
              <a:t>1</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Bef>
                <a:spcPts val="1200"/>
              </a:spcBef>
            </a:pPr>
            <a:endParaRPr lang="en-GB" sz="1200" b="1" kern="1200" dirty="0" smtClean="0">
              <a:solidFill>
                <a:schemeClr val="bg2"/>
              </a:solidFill>
              <a:latin typeface="Verdana" pitchFamily="34"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76A94D4-1993-4C42-8226-D0A089C9B45F}" type="slidenum">
              <a:rPr lang="en-US" altLang="en-US"/>
              <a:pPr/>
              <a:t>17</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76A94D4-1993-4C42-8226-D0A089C9B45F}" type="slidenum">
              <a:rPr lang="en-US" altLang="en-US"/>
              <a:pPr/>
              <a:t>24</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F91658E-7884-4437-ABB6-4E3E374302C3}" type="slidenum">
              <a:rPr lang="en-US" altLang="en-US"/>
              <a:pPr/>
              <a:t>30</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76A94D4-1993-4C42-8226-D0A089C9B45F}" type="slidenum">
              <a:rPr lang="en-US" altLang="en-US"/>
              <a:pPr/>
              <a:t>2</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76A94D4-1993-4C42-8226-D0A089C9B45F}" type="slidenum">
              <a:rPr lang="en-US" altLang="en-US"/>
              <a:pPr/>
              <a:t>3</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76A94D4-1993-4C42-8226-D0A089C9B45F}" type="slidenum">
              <a:rPr lang="en-US" altLang="en-US"/>
              <a:pPr/>
              <a:t>7</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FR" b="0"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06B568-8AC5-46BD-9F30-A8D6C68B8C5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srcRect l="6723" b="12773"/>
          <a:stretch>
            <a:fillRect/>
          </a:stretch>
        </p:blipFill>
        <p:spPr bwMode="auto">
          <a:xfrm>
            <a:off x="0" y="765175"/>
            <a:ext cx="6467475" cy="609282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a:noFill/>
          </a:ln>
          <a:extLst/>
        </p:spPr>
        <p:txBody>
          <a:bodyPr wrap="none">
            <a:spAutoFit/>
          </a:bodyPr>
          <a:lstStyle/>
          <a:p>
            <a:pPr>
              <a:lnSpc>
                <a:spcPct val="90000"/>
              </a:lnSpc>
              <a:defRPr/>
            </a:pPr>
            <a:r>
              <a:rPr lang="en-US" sz="1000" dirty="0">
                <a:solidFill>
                  <a:schemeClr val="bg1"/>
                </a:solidFill>
                <a:latin typeface="Univers"/>
              </a:rPr>
              <a:t/>
            </a:r>
            <a:br>
              <a:rPr lang="en-US" sz="1000" dirty="0">
                <a:solidFill>
                  <a:schemeClr val="bg1"/>
                </a:solidFill>
                <a:latin typeface="Univers"/>
              </a:rPr>
            </a:br>
            <a:endParaRPr lang="en-US" sz="1000" dirty="0">
              <a:solidFill>
                <a:schemeClr val="bg1"/>
              </a:solidFill>
              <a:latin typeface="Univers"/>
            </a:endParaRPr>
          </a:p>
        </p:txBody>
      </p:sp>
      <p:sp>
        <p:nvSpPr>
          <p:cNvPr id="6" name="Rectangle 7"/>
          <p:cNvSpPr>
            <a:spLocks noChangeArrowheads="1"/>
          </p:cNvSpPr>
          <p:nvPr/>
        </p:nvSpPr>
        <p:spPr bwMode="auto">
          <a:xfrm>
            <a:off x="6426200" y="4343400"/>
            <a:ext cx="52388" cy="182563"/>
          </a:xfrm>
          <a:prstGeom prst="rect">
            <a:avLst/>
          </a:prstGeom>
          <a:noFill/>
          <a:ln>
            <a:noFill/>
          </a:ln>
          <a:extLst/>
        </p:spPr>
        <p:txBody>
          <a:bodyPr wrap="none" lIns="0" tIns="0" rIns="0" bIns="0">
            <a:spAutoFit/>
          </a:bodyPr>
          <a:lstStyle/>
          <a:p>
            <a:pPr>
              <a:defRPr/>
            </a:pPr>
            <a:r>
              <a:rPr lang="en-US" altLang="en-US" sz="1200" b="1" dirty="0">
                <a:solidFill>
                  <a:srgbClr val="0C4B84"/>
                </a:solidFill>
              </a:rPr>
              <a:t> </a:t>
            </a:r>
            <a:endParaRPr lang="en-US" altLang="en-US" sz="2400" dirty="0"/>
          </a:p>
        </p:txBody>
      </p:sp>
      <p:sp>
        <p:nvSpPr>
          <p:cNvPr id="7" name="Rectangle 8"/>
          <p:cNvSpPr>
            <a:spLocks noChangeArrowheads="1"/>
          </p:cNvSpPr>
          <p:nvPr/>
        </p:nvSpPr>
        <p:spPr bwMode="auto">
          <a:xfrm>
            <a:off x="7319963" y="4524375"/>
            <a:ext cx="52387" cy="182563"/>
          </a:xfrm>
          <a:prstGeom prst="rect">
            <a:avLst/>
          </a:prstGeom>
          <a:noFill/>
          <a:ln>
            <a:noFill/>
          </a:ln>
          <a:extLst/>
        </p:spPr>
        <p:txBody>
          <a:bodyPr wrap="none" lIns="0" tIns="0" rIns="0" bIns="0">
            <a:spAutoFit/>
          </a:bodyPr>
          <a:lstStyle/>
          <a:p>
            <a:pPr>
              <a:defRPr/>
            </a:pPr>
            <a:r>
              <a:rPr lang="en-US" altLang="en-US" sz="1200" b="1" dirty="0">
                <a:solidFill>
                  <a:srgbClr val="0C4B84"/>
                </a:solidFill>
              </a:rPr>
              <a:t> </a:t>
            </a:r>
            <a:endParaRPr lang="en-US" altLang="en-US" sz="2400" dirty="0"/>
          </a:p>
        </p:txBody>
      </p:sp>
      <p:sp>
        <p:nvSpPr>
          <p:cNvPr id="8" name="Rectangle 9"/>
          <p:cNvSpPr>
            <a:spLocks noChangeArrowheads="1"/>
          </p:cNvSpPr>
          <p:nvPr/>
        </p:nvSpPr>
        <p:spPr bwMode="auto">
          <a:xfrm>
            <a:off x="5280025" y="4802188"/>
            <a:ext cx="44450" cy="152400"/>
          </a:xfrm>
          <a:prstGeom prst="rect">
            <a:avLst/>
          </a:prstGeom>
          <a:noFill/>
          <a:ln>
            <a:noFill/>
          </a:ln>
          <a:extLst/>
        </p:spPr>
        <p:txBody>
          <a:bodyPr wrap="none" lIns="0" tIns="0" rIns="0" bIns="0">
            <a:spAutoFit/>
          </a:bodyPr>
          <a:lstStyle/>
          <a:p>
            <a:pPr>
              <a:defRPr/>
            </a:pPr>
            <a:r>
              <a:rPr lang="en-US" altLang="en-US" sz="1000" dirty="0">
                <a:solidFill>
                  <a:srgbClr val="000000"/>
                </a:solidFill>
              </a:rPr>
              <a:t> </a:t>
            </a:r>
            <a:endParaRPr lang="en-US" altLang="en-US" sz="2400" dirty="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p>
            <a:pPr>
              <a:defRPr/>
            </a:pPr>
            <a:endParaRPr lang="en-GB" altLang="en-US" dirty="0"/>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p>
            <a:pPr>
              <a:defRPr/>
            </a:pPr>
            <a:endParaRPr lang="en-GB" altLang="en-US" dirty="0"/>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a:noFill/>
          </a:ln>
          <a:extLst/>
        </p:spPr>
        <p:txBody>
          <a:bodyPr/>
          <a:lstStyle/>
          <a:p>
            <a:pPr>
              <a:defRPr/>
            </a:pPr>
            <a:endParaRPr lang="en-GB" altLang="en-US" dirty="0"/>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p>
            <a:pPr>
              <a:defRPr/>
            </a:pPr>
            <a:endParaRPr lang="en-GB" altLang="en-US" dirty="0"/>
          </a:p>
        </p:txBody>
      </p:sp>
      <p:pic>
        <p:nvPicPr>
          <p:cNvPr id="13" name="Picture 26" descr="Picture1"/>
          <p:cNvPicPr>
            <a:picLocks noChangeAspect="1" noChangeArrowheads="1"/>
          </p:cNvPicPr>
          <p:nvPr userDrawn="1"/>
        </p:nvPicPr>
        <p:blipFill>
          <a:blip r:embed="rId3"/>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a:lvl1pPr>
          </a:lstStyle>
          <a:p>
            <a:pPr>
              <a:defRPr/>
            </a:pPr>
            <a:r>
              <a:rPr lang="en-US" altLang="en-US" dirty="0"/>
              <a:t>Tunis, Tunisia, 27 January 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5" name="Rectangle 36"/>
          <p:cNvSpPr>
            <a:spLocks noGrp="1" noChangeArrowheads="1"/>
          </p:cNvSpPr>
          <p:nvPr>
            <p:ph type="sldNum" sz="quarter" idx="11"/>
          </p:nvPr>
        </p:nvSpPr>
        <p:spPr>
          <a:ln/>
        </p:spPr>
        <p:txBody>
          <a:bodyPr/>
          <a:lstStyle>
            <a:lvl1pPr>
              <a:defRPr/>
            </a:lvl1pPr>
          </a:lstStyle>
          <a:p>
            <a:pPr>
              <a:defRPr/>
            </a:pPr>
            <a:fld id="{A472E9E3-CB73-481F-9ED2-4A89B339F403}"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5" name="Rectangle 36"/>
          <p:cNvSpPr>
            <a:spLocks noGrp="1" noChangeArrowheads="1"/>
          </p:cNvSpPr>
          <p:nvPr>
            <p:ph type="sldNum" sz="quarter" idx="11"/>
          </p:nvPr>
        </p:nvSpPr>
        <p:spPr>
          <a:ln/>
        </p:spPr>
        <p:txBody>
          <a:bodyPr/>
          <a:lstStyle>
            <a:lvl1pPr>
              <a:defRPr/>
            </a:lvl1pPr>
          </a:lstStyle>
          <a:p>
            <a:pPr>
              <a:defRPr/>
            </a:pPr>
            <a:fld id="{D64DC845-85CE-4F1E-9AD1-E46EAA1FDE6B}" type="slidenum">
              <a:rPr lang="en-US"/>
              <a:pPr>
                <a:defRPr/>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sz="1200">
                <a:latin typeface="Univers" pitchFamily="34" charset="0"/>
              </a:defRPr>
            </a:lvl1pPr>
          </a:lstStyle>
          <a:p>
            <a:pPr>
              <a:defRPr/>
            </a:pPr>
            <a:r>
              <a:rPr lang="en-US" altLang="en-US" dirty="0"/>
              <a:t>Tunis, Tunisia, 27 January 2014</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smtClean="0"/>
            </a:lvl1pPr>
          </a:lstStyle>
          <a:p>
            <a:pPr>
              <a:defRPr/>
            </a:pPr>
            <a:fld id="{A018CC72-ECBF-4C54-8757-A37E8D7D975D}"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5" name="Rectangle 36"/>
          <p:cNvSpPr>
            <a:spLocks noGrp="1" noChangeArrowheads="1"/>
          </p:cNvSpPr>
          <p:nvPr>
            <p:ph type="sldNum" sz="quarter" idx="11"/>
          </p:nvPr>
        </p:nvSpPr>
        <p:spPr>
          <a:ln/>
        </p:spPr>
        <p:txBody>
          <a:bodyPr/>
          <a:lstStyle>
            <a:lvl1pPr>
              <a:defRPr/>
            </a:lvl1pPr>
          </a:lstStyle>
          <a:p>
            <a:pPr>
              <a:defRPr/>
            </a:pPr>
            <a:fld id="{5A25C06D-5F8F-4098-BD62-2153FAE23134}"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5" name="Rectangle 36"/>
          <p:cNvSpPr>
            <a:spLocks noGrp="1" noChangeArrowheads="1"/>
          </p:cNvSpPr>
          <p:nvPr>
            <p:ph type="sldNum" sz="quarter" idx="11"/>
          </p:nvPr>
        </p:nvSpPr>
        <p:spPr>
          <a:ln/>
        </p:spPr>
        <p:txBody>
          <a:bodyPr/>
          <a:lstStyle>
            <a:lvl1pPr>
              <a:defRPr/>
            </a:lvl1pPr>
          </a:lstStyle>
          <a:p>
            <a:pPr>
              <a:defRPr/>
            </a:pPr>
            <a:fld id="{B85E2765-90EE-4EF4-A2EF-DD7A227084F9}"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6" name="Rectangle 36"/>
          <p:cNvSpPr>
            <a:spLocks noGrp="1" noChangeArrowheads="1"/>
          </p:cNvSpPr>
          <p:nvPr>
            <p:ph type="sldNum" sz="quarter" idx="11"/>
          </p:nvPr>
        </p:nvSpPr>
        <p:spPr>
          <a:ln/>
        </p:spPr>
        <p:txBody>
          <a:bodyPr/>
          <a:lstStyle>
            <a:lvl1pPr>
              <a:defRPr/>
            </a:lvl1pPr>
          </a:lstStyle>
          <a:p>
            <a:pPr>
              <a:defRPr/>
            </a:pPr>
            <a:fld id="{9F158AAA-B020-4639-B726-9AE768CA4367}"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8" name="Rectangle 36"/>
          <p:cNvSpPr>
            <a:spLocks noGrp="1" noChangeArrowheads="1"/>
          </p:cNvSpPr>
          <p:nvPr>
            <p:ph type="sldNum" sz="quarter" idx="11"/>
          </p:nvPr>
        </p:nvSpPr>
        <p:spPr>
          <a:ln/>
        </p:spPr>
        <p:txBody>
          <a:bodyPr/>
          <a:lstStyle>
            <a:lvl1pPr>
              <a:defRPr/>
            </a:lvl1pPr>
          </a:lstStyle>
          <a:p>
            <a:pPr>
              <a:defRPr/>
            </a:pPr>
            <a:fld id="{D521D9EC-F8B3-42E0-890A-F5F1648B0185}"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4" name="Rectangle 36"/>
          <p:cNvSpPr>
            <a:spLocks noGrp="1" noChangeArrowheads="1"/>
          </p:cNvSpPr>
          <p:nvPr>
            <p:ph type="sldNum" sz="quarter" idx="11"/>
          </p:nvPr>
        </p:nvSpPr>
        <p:spPr>
          <a:ln/>
        </p:spPr>
        <p:txBody>
          <a:bodyPr/>
          <a:lstStyle>
            <a:lvl1pPr>
              <a:defRPr/>
            </a:lvl1pPr>
          </a:lstStyle>
          <a:p>
            <a:pPr>
              <a:defRPr/>
            </a:pPr>
            <a:fld id="{9486AC28-946C-4033-A5CC-62113F6D5B5B}"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3" name="Rectangle 36"/>
          <p:cNvSpPr>
            <a:spLocks noGrp="1" noChangeArrowheads="1"/>
          </p:cNvSpPr>
          <p:nvPr>
            <p:ph type="sldNum" sz="quarter" idx="11"/>
          </p:nvPr>
        </p:nvSpPr>
        <p:spPr>
          <a:ln/>
        </p:spPr>
        <p:txBody>
          <a:bodyPr/>
          <a:lstStyle>
            <a:lvl1pPr>
              <a:defRPr/>
            </a:lvl1pPr>
          </a:lstStyle>
          <a:p>
            <a:pPr>
              <a:defRPr/>
            </a:pPr>
            <a:fld id="{B8607334-1264-4302-B02C-7F19E6DC785C}"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6" name="Rectangle 36"/>
          <p:cNvSpPr>
            <a:spLocks noGrp="1" noChangeArrowheads="1"/>
          </p:cNvSpPr>
          <p:nvPr>
            <p:ph type="sldNum" sz="quarter" idx="11"/>
          </p:nvPr>
        </p:nvSpPr>
        <p:spPr>
          <a:ln/>
        </p:spPr>
        <p:txBody>
          <a:bodyPr/>
          <a:lstStyle>
            <a:lvl1pPr>
              <a:defRPr/>
            </a:lvl1pPr>
          </a:lstStyle>
          <a:p>
            <a:pPr>
              <a:defRPr/>
            </a:pPr>
            <a:fld id="{239DC406-5E1C-427F-BD61-5EA7C3126869}"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Tunis, Tunisia, 27 January 2014</a:t>
            </a:r>
          </a:p>
        </p:txBody>
      </p:sp>
      <p:sp>
        <p:nvSpPr>
          <p:cNvPr id="6" name="Rectangle 36"/>
          <p:cNvSpPr>
            <a:spLocks noGrp="1" noChangeArrowheads="1"/>
          </p:cNvSpPr>
          <p:nvPr>
            <p:ph type="sldNum" sz="quarter" idx="11"/>
          </p:nvPr>
        </p:nvSpPr>
        <p:spPr>
          <a:ln/>
        </p:spPr>
        <p:txBody>
          <a:bodyPr/>
          <a:lstStyle>
            <a:lvl1pPr>
              <a:defRPr/>
            </a:lvl1pPr>
          </a:lstStyle>
          <a:p>
            <a:pPr>
              <a:defRPr/>
            </a:pPr>
            <a:fld id="{28C1F869-E373-4FE1-ABFF-92728D94EBCB}"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4"/>
          <a:srcRect l="6723" b="12773"/>
          <a:stretch>
            <a:fillRect/>
          </a:stretch>
        </p:blipFill>
        <p:spPr bwMode="auto">
          <a:xfrm>
            <a:off x="0" y="765175"/>
            <a:ext cx="6443663" cy="6092825"/>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Univers" pitchFamily="34" charset="0"/>
              </a:defRPr>
            </a:lvl1pPr>
          </a:lstStyle>
          <a:p>
            <a:pPr>
              <a:defRPr/>
            </a:pPr>
            <a:r>
              <a:rPr lang="en-US" altLang="en-US" dirty="0"/>
              <a:t>Tunis, Tunisia, 27 January 2014</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45C5700B-5729-4E50-9CD4-ACF19E479FD2}" type="slidenum">
              <a:rPr lang="en-US"/>
              <a:pPr>
                <a:defRPr/>
              </a:pPr>
              <a:t>‹N°›</a:t>
            </a:fld>
            <a:endParaRPr lang="en-US" dirty="0"/>
          </a:p>
        </p:txBody>
      </p:sp>
      <p:sp>
        <p:nvSpPr>
          <p:cNvPr id="2054"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53"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4"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ITU-T/workprog/wp_item.aspx?isn=985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itu.int/ITU-T/workprog/wp_item.aspx?isn=9522" TargetMode="External"/><Relationship Id="rId4" Type="http://schemas.openxmlformats.org/officeDocument/2006/relationships/hyperlink" Target="http://www.itu.int/ITU-T/workprog/wp_item.aspx?isn=952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itu.int/ITU-T/workprog/wp_item.aspx?isn=9522" TargetMode="External"/><Relationship Id="rId13" Type="http://schemas.openxmlformats.org/officeDocument/2006/relationships/hyperlink" Target="http://www.itu.int/ITU-T/workprog/wp_item.aspx?isn=9744" TargetMode="External"/><Relationship Id="rId3" Type="http://schemas.openxmlformats.org/officeDocument/2006/relationships/hyperlink" Target="http://www.itu.int/ITU-T/workprog/wp_item.aspx?isn=9525" TargetMode="External"/><Relationship Id="rId7" Type="http://schemas.openxmlformats.org/officeDocument/2006/relationships/hyperlink" Target="http://www.itu.int/ITU-T/workprog/wp_item.aspx?isn=9743" TargetMode="External"/><Relationship Id="rId12"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itu.int/ITU-T/workprog/wp_item.aspx?isn=9520" TargetMode="External"/><Relationship Id="rId11" Type="http://schemas.openxmlformats.org/officeDocument/2006/relationships/image" Target="../media/image2.png"/><Relationship Id="rId5" Type="http://schemas.openxmlformats.org/officeDocument/2006/relationships/hyperlink" Target="http://www.itu.int/ITU-T/workprog/wp_item.aspx?isn=9742" TargetMode="External"/><Relationship Id="rId10" Type="http://schemas.openxmlformats.org/officeDocument/2006/relationships/image" Target="../media/image7.png"/><Relationship Id="rId4" Type="http://schemas.openxmlformats.org/officeDocument/2006/relationships/hyperlink" Target="http://www.itu.int/ITU-T/workprog/wp_item.aspx?isn=9853" TargetMode="External"/><Relationship Id="rId9" Type="http://schemas.openxmlformats.org/officeDocument/2006/relationships/hyperlink" Target="http://www.itu.int/ITU-T/workprog/wp_item.aspx?isn=9523" TargetMode="External"/><Relationship Id="rId14" Type="http://schemas.openxmlformats.org/officeDocument/2006/relationships/hyperlink" Target="http://www.itu.int/ITU-T/workprog/wp_item.aspx?isn=974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itu.int/md/T09-TSB-CIR-0261/e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ctrTitle"/>
          </p:nvPr>
        </p:nvSpPr>
        <p:spPr>
          <a:xfrm>
            <a:off x="0" y="2708275"/>
            <a:ext cx="9144000" cy="1296988"/>
          </a:xfrm>
        </p:spPr>
        <p:txBody>
          <a:bodyPr/>
          <a:lstStyle/>
          <a:p>
            <a:pPr>
              <a:spcBef>
                <a:spcPts val="1200"/>
              </a:spcBef>
              <a:spcAft>
                <a:spcPts val="1200"/>
              </a:spcAft>
            </a:pPr>
            <a:r>
              <a:rPr lang="en-US" altLang="en-US" dirty="0" smtClean="0"/>
              <a:t>Cloud Computing:</a:t>
            </a:r>
            <a:br>
              <a:rPr lang="en-US" altLang="en-US" dirty="0" smtClean="0"/>
            </a:br>
            <a:r>
              <a:rPr lang="en-US" altLang="en-US" dirty="0" smtClean="0"/>
              <a:t>ITU-T SG 13 Activities</a:t>
            </a:r>
            <a:br>
              <a:rPr lang="en-US" altLang="en-US" dirty="0" smtClean="0"/>
            </a:br>
            <a:r>
              <a:rPr lang="en-US" altLang="en-US" dirty="0" smtClean="0"/>
              <a:t>&amp; Tunisie Telecom Experience</a:t>
            </a:r>
          </a:p>
        </p:txBody>
      </p:sp>
      <p:sp>
        <p:nvSpPr>
          <p:cNvPr id="5124" name="Rectangle 11"/>
          <p:cNvSpPr>
            <a:spLocks noGrp="1" noChangeArrowheads="1"/>
          </p:cNvSpPr>
          <p:nvPr>
            <p:ph type="subTitle" idx="1"/>
          </p:nvPr>
        </p:nvSpPr>
        <p:spPr>
          <a:xfrm>
            <a:off x="714348" y="4437063"/>
            <a:ext cx="8001056" cy="1655762"/>
          </a:xfrm>
        </p:spPr>
        <p:txBody>
          <a:bodyPr/>
          <a:lstStyle/>
          <a:p>
            <a:r>
              <a:rPr lang="en-GB" b="1" dirty="0" smtClean="0"/>
              <a:t>Rim Belhassine-Cherif, Ph.D.</a:t>
            </a:r>
          </a:p>
          <a:p>
            <a:pPr>
              <a:lnSpc>
                <a:spcPct val="80000"/>
              </a:lnSpc>
            </a:pPr>
            <a:r>
              <a:rPr lang="en-US" sz="2000" dirty="0" smtClean="0">
                <a:solidFill>
                  <a:srgbClr val="000099"/>
                </a:solidFill>
                <a:cs typeface="Arial" pitchFamily="34" charset="0"/>
              </a:rPr>
              <a:t>Executive</a:t>
            </a:r>
            <a:r>
              <a:rPr lang="fr-FR" sz="2000" dirty="0" smtClean="0">
                <a:solidFill>
                  <a:srgbClr val="000099"/>
                </a:solidFill>
                <a:cs typeface="Arial" pitchFamily="34" charset="0"/>
              </a:rPr>
              <a:t> </a:t>
            </a:r>
            <a:r>
              <a:rPr lang="en-GB" sz="2000" dirty="0" smtClean="0">
                <a:solidFill>
                  <a:srgbClr val="000099"/>
                </a:solidFill>
                <a:cs typeface="Arial" pitchFamily="34" charset="0"/>
              </a:rPr>
              <a:t>Director of Products </a:t>
            </a:r>
            <a:r>
              <a:rPr lang="fr-FR" sz="2000" dirty="0" smtClean="0">
                <a:solidFill>
                  <a:srgbClr val="000099"/>
                </a:solidFill>
                <a:cs typeface="Arial" pitchFamily="34" charset="0"/>
              </a:rPr>
              <a:t>and Services, Tunisie Telecom</a:t>
            </a:r>
          </a:p>
          <a:p>
            <a:pPr>
              <a:lnSpc>
                <a:spcPct val="80000"/>
              </a:lnSpc>
            </a:pPr>
            <a:r>
              <a:rPr lang="en-GB" sz="2000" dirty="0" smtClean="0">
                <a:solidFill>
                  <a:srgbClr val="000099"/>
                </a:solidFill>
                <a:cs typeface="Arial" pitchFamily="34" charset="0"/>
              </a:rPr>
              <a:t>Vice-chair of ITU-T Study Group 13</a:t>
            </a:r>
          </a:p>
          <a:p>
            <a:r>
              <a:rPr lang="fr-FR" sz="1800" i="1" dirty="0" smtClean="0">
                <a:solidFill>
                  <a:srgbClr val="0070C0"/>
                </a:solidFill>
              </a:rPr>
              <a:t>r</a:t>
            </a:r>
            <a:r>
              <a:rPr lang="en-GB" sz="1800" i="1" dirty="0" smtClean="0">
                <a:solidFill>
                  <a:srgbClr val="0070C0"/>
                </a:solidFill>
              </a:rPr>
              <a:t>im.belhassine-cherif@tunisietelecom.tn</a:t>
            </a:r>
            <a:endParaRPr lang="en-US" sz="2000" i="1" dirty="0" smtClean="0">
              <a:solidFill>
                <a:srgbClr val="0070C0"/>
              </a:solidFill>
            </a:endParaRPr>
          </a:p>
        </p:txBody>
      </p:sp>
      <p:sp>
        <p:nvSpPr>
          <p:cNvPr id="5125" name="Rectangle 13"/>
          <p:cNvSpPr>
            <a:spLocks noChangeArrowheads="1"/>
          </p:cNvSpPr>
          <p:nvPr/>
        </p:nvSpPr>
        <p:spPr bwMode="auto">
          <a:xfrm>
            <a:off x="0" y="952500"/>
            <a:ext cx="9144000" cy="1612900"/>
          </a:xfrm>
          <a:prstGeom prst="rect">
            <a:avLst/>
          </a:prstGeom>
          <a:noFill/>
          <a:ln w="9525">
            <a:noFill/>
            <a:miter lim="800000"/>
            <a:headEnd/>
            <a:tailEnd/>
          </a:ln>
        </p:spPr>
        <p:txBody>
          <a:bodyPr anchor="ctr"/>
          <a:lstStyle/>
          <a:p>
            <a:pPr algn="ctr">
              <a:lnSpc>
                <a:spcPct val="80000"/>
              </a:lnSpc>
            </a:pPr>
            <a:r>
              <a:rPr lang="en-US" sz="2400" b="1" dirty="0">
                <a:solidFill>
                  <a:srgbClr val="528DFF"/>
                </a:solidFill>
              </a:rPr>
              <a:t>Joint ITU-AICTO Regional</a:t>
            </a:r>
          </a:p>
          <a:p>
            <a:pPr algn="ctr">
              <a:lnSpc>
                <a:spcPct val="80000"/>
              </a:lnSpc>
            </a:pPr>
            <a:r>
              <a:rPr lang="en-US" sz="2400" b="1" dirty="0">
                <a:solidFill>
                  <a:srgbClr val="528DFF"/>
                </a:solidFill>
              </a:rPr>
              <a:t>Standardization Forum for Arab Region</a:t>
            </a:r>
          </a:p>
          <a:p>
            <a:pPr algn="ctr">
              <a:lnSpc>
                <a:spcPct val="80000"/>
              </a:lnSpc>
            </a:pPr>
            <a:endParaRPr lang="en-US" sz="2400" b="1" dirty="0">
              <a:solidFill>
                <a:srgbClr val="528DFF"/>
              </a:solidFill>
            </a:endParaRPr>
          </a:p>
          <a:p>
            <a:pPr algn="ctr">
              <a:lnSpc>
                <a:spcPct val="80000"/>
              </a:lnSpc>
            </a:pPr>
            <a:r>
              <a:rPr lang="en-US" sz="1800" b="1" dirty="0">
                <a:solidFill>
                  <a:srgbClr val="528DFF"/>
                </a:solidFill>
              </a:rPr>
              <a:t>(Tunis, Tunisia, 27 January 2014)</a:t>
            </a:r>
          </a:p>
        </p:txBody>
      </p:sp>
      <p:sp>
        <p:nvSpPr>
          <p:cNvPr id="5126"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27"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28"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29"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30"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ltLang="en-US" dirty="0"/>
          </a:p>
        </p:txBody>
      </p:sp>
      <p:pic>
        <p:nvPicPr>
          <p:cNvPr id="5131" name="Picture 16" descr="ITUseries"/>
          <p:cNvPicPr>
            <a:picLocks noChangeAspect="1" noChangeArrowheads="1"/>
          </p:cNvPicPr>
          <p:nvPr/>
        </p:nvPicPr>
        <p:blipFill>
          <a:blip r:embed="rId3"/>
          <a:srcRect t="17264" b="69327"/>
          <a:stretch>
            <a:fillRect/>
          </a:stretch>
        </p:blipFill>
        <p:spPr bwMode="auto">
          <a:xfrm>
            <a:off x="6609669" y="188913"/>
            <a:ext cx="2210803" cy="719807"/>
          </a:xfrm>
          <a:prstGeom prst="rect">
            <a:avLst/>
          </a:prstGeom>
          <a:noFill/>
          <a:ln w="9525">
            <a:noFill/>
            <a:miter lim="800000"/>
            <a:headEnd/>
            <a:tailEnd/>
          </a:ln>
        </p:spPr>
      </p:pic>
      <p:pic>
        <p:nvPicPr>
          <p:cNvPr id="5132" name="Picture 13" descr="C:\Users\quist\AppData\Local\Microsoft\Windows\Temporary Internet Files\Content.Outlook\Z9ZKYVVF\LOGO_AICTO (3).jpg"/>
          <p:cNvPicPr>
            <a:picLocks noChangeAspect="1" noChangeArrowheads="1"/>
          </p:cNvPicPr>
          <p:nvPr/>
        </p:nvPicPr>
        <p:blipFill>
          <a:blip r:embed="rId4"/>
          <a:srcRect/>
          <a:stretch>
            <a:fillRect/>
          </a:stretch>
        </p:blipFill>
        <p:spPr bwMode="auto">
          <a:xfrm>
            <a:off x="539552" y="115895"/>
            <a:ext cx="864096" cy="864833"/>
          </a:xfrm>
          <a:prstGeom prst="rect">
            <a:avLst/>
          </a:prstGeom>
          <a:noFill/>
          <a:ln w="9525">
            <a:noFill/>
            <a:miter lim="800000"/>
            <a:headEnd/>
            <a:tailEnd/>
          </a:ln>
        </p:spPr>
      </p:pic>
      <p:pic>
        <p:nvPicPr>
          <p:cNvPr id="5133" name="Picture 2"/>
          <p:cNvPicPr>
            <a:picLocks noChangeAspect="1" noChangeArrowheads="1"/>
          </p:cNvPicPr>
          <p:nvPr/>
        </p:nvPicPr>
        <p:blipFill>
          <a:blip r:embed="rId5"/>
          <a:srcRect/>
          <a:stretch>
            <a:fillRect/>
          </a:stretch>
        </p:blipFill>
        <p:spPr bwMode="auto">
          <a:xfrm>
            <a:off x="3857620" y="5929313"/>
            <a:ext cx="1428760"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0"/>
            <a:ext cx="9144000" cy="1143000"/>
          </a:xfrm>
        </p:spPr>
        <p:txBody>
          <a:bodyPr/>
          <a:lstStyle/>
          <a:p>
            <a:pPr algn="r"/>
            <a:r>
              <a:rPr lang="fr-FR" dirty="0" smtClean="0"/>
              <a:t>SG 13 </a:t>
            </a:r>
            <a:r>
              <a:rPr lang="en-GB" dirty="0" smtClean="0"/>
              <a:t>Work on CC </a:t>
            </a:r>
            <a:br>
              <a:rPr lang="en-GB" dirty="0" smtClean="0"/>
            </a:br>
            <a:r>
              <a:rPr lang="en-GB" sz="2400" b="0" i="1" dirty="0" smtClean="0"/>
              <a:t>Study period </a:t>
            </a:r>
            <a:r>
              <a:rPr lang="fr-FR" sz="2400" b="0" i="1" dirty="0" smtClean="0"/>
              <a:t>2009-2012 </a:t>
            </a:r>
            <a:endParaRPr lang="fr-FR" b="0" i="1" dirty="0" smtClean="0">
              <a:solidFill>
                <a:schemeClr val="accent6">
                  <a:lumMod val="60000"/>
                  <a:lumOff val="40000"/>
                </a:schemeClr>
              </a:solidFill>
            </a:endParaRPr>
          </a:p>
        </p:txBody>
      </p:sp>
      <p:sp>
        <p:nvSpPr>
          <p:cNvPr id="8195" name="Espace réservé du contenu 2"/>
          <p:cNvSpPr>
            <a:spLocks noGrp="1"/>
          </p:cNvSpPr>
          <p:nvPr>
            <p:ph idx="1"/>
          </p:nvPr>
        </p:nvSpPr>
        <p:spPr>
          <a:xfrm>
            <a:off x="357158" y="1617681"/>
            <a:ext cx="8358246" cy="1454129"/>
          </a:xfrm>
        </p:spPr>
        <p:txBody>
          <a:bodyPr/>
          <a:lstStyle/>
          <a:p>
            <a:pPr>
              <a:buNone/>
            </a:pPr>
            <a:r>
              <a:rPr lang="en-US" sz="2400" b="1" dirty="0" smtClean="0">
                <a:solidFill>
                  <a:schemeClr val="accent1">
                    <a:lumMod val="50000"/>
                  </a:schemeClr>
                </a:solidFill>
                <a:latin typeface="+mn-lt"/>
                <a:ea typeface="+mn-ea"/>
                <a:cs typeface="+mn-cs"/>
              </a:rPr>
              <a:t>Main Questions’ tasks: </a:t>
            </a:r>
          </a:p>
          <a:p>
            <a:pPr marL="0" indent="0">
              <a:buNone/>
            </a:pPr>
            <a:r>
              <a:rPr lang="en-US" sz="2400" dirty="0" smtClean="0">
                <a:solidFill>
                  <a:schemeClr val="bg2"/>
                </a:solidFill>
                <a:latin typeface="+mn-lt"/>
                <a:ea typeface="+mn-ea"/>
                <a:cs typeface="+mn-cs"/>
              </a:rPr>
              <a:t>Developing New Recommendations on the Cloud Computing regarding:</a:t>
            </a:r>
          </a:p>
          <a:p>
            <a:pPr>
              <a:buNone/>
            </a:pPr>
            <a:endParaRPr lang="en-US" sz="600" dirty="0" smtClean="0">
              <a:solidFill>
                <a:schemeClr val="bg2"/>
              </a:solidFill>
              <a:latin typeface="+mn-lt"/>
              <a:ea typeface="+mn-ea"/>
              <a:cs typeface="+mn-cs"/>
            </a:endParaRPr>
          </a:p>
          <a:p>
            <a:pPr>
              <a:spcBef>
                <a:spcPts val="1200"/>
              </a:spcBef>
            </a:pPr>
            <a:r>
              <a:rPr lang="en-GB" sz="2400" b="1" dirty="0" smtClean="0">
                <a:solidFill>
                  <a:schemeClr val="bg2"/>
                </a:solidFill>
                <a:latin typeface="+mn-lt"/>
                <a:ea typeface="+mn-ea"/>
                <a:cs typeface="+mn-cs"/>
              </a:rPr>
              <a:t>Definition and vocabulary</a:t>
            </a:r>
          </a:p>
          <a:p>
            <a:pPr>
              <a:spcBef>
                <a:spcPts val="1200"/>
              </a:spcBef>
            </a:pPr>
            <a:r>
              <a:rPr lang="en-US" sz="2400" b="1" dirty="0" smtClean="0">
                <a:solidFill>
                  <a:schemeClr val="bg2"/>
                </a:solidFill>
                <a:latin typeface="+mn-lt"/>
                <a:ea typeface="+mn-ea"/>
                <a:cs typeface="+mn-cs"/>
              </a:rPr>
              <a:t>Ecosystem , use cases &amp; general requirements</a:t>
            </a:r>
          </a:p>
          <a:p>
            <a:pPr>
              <a:spcBef>
                <a:spcPts val="1200"/>
              </a:spcBef>
            </a:pPr>
            <a:r>
              <a:rPr lang="en-US" sz="2400" b="1" dirty="0" smtClean="0">
                <a:solidFill>
                  <a:schemeClr val="bg2"/>
                </a:solidFill>
                <a:latin typeface="+mn-lt"/>
                <a:ea typeface="+mn-ea"/>
                <a:cs typeface="+mn-cs"/>
              </a:rPr>
              <a:t>Reference Architecture of cloud computing</a:t>
            </a:r>
          </a:p>
          <a:p>
            <a:pPr>
              <a:spcBef>
                <a:spcPts val="1200"/>
              </a:spcBef>
            </a:pPr>
            <a:r>
              <a:rPr lang="fr-FR" sz="2400" b="1" dirty="0" smtClean="0">
                <a:solidFill>
                  <a:schemeClr val="bg2"/>
                </a:solidFill>
                <a:latin typeface="+mn-lt"/>
                <a:ea typeface="+mn-ea"/>
                <a:cs typeface="+mn-cs"/>
              </a:rPr>
              <a:t>Infrastructure </a:t>
            </a:r>
            <a:r>
              <a:rPr lang="en-GB" sz="2400" b="1" dirty="0" smtClean="0">
                <a:solidFill>
                  <a:schemeClr val="bg2"/>
                </a:solidFill>
                <a:latin typeface="+mn-lt"/>
                <a:ea typeface="+mn-ea"/>
                <a:cs typeface="+mn-cs"/>
              </a:rPr>
              <a:t>functional requirements</a:t>
            </a:r>
          </a:p>
          <a:p>
            <a:pPr>
              <a:spcBef>
                <a:spcPts val="1200"/>
              </a:spcBef>
            </a:pPr>
            <a:r>
              <a:rPr lang="fr-FR" sz="2400" b="1" dirty="0" smtClean="0">
                <a:solidFill>
                  <a:schemeClr val="bg2"/>
                </a:solidFill>
                <a:latin typeface="+mn-lt"/>
                <a:ea typeface="+mn-ea"/>
                <a:cs typeface="+mn-cs"/>
              </a:rPr>
              <a:t>Resource Management, </a:t>
            </a:r>
            <a:r>
              <a:rPr lang="en-GB" sz="2400" b="1" dirty="0" smtClean="0">
                <a:solidFill>
                  <a:schemeClr val="bg2"/>
                </a:solidFill>
                <a:latin typeface="+mn-lt"/>
                <a:ea typeface="+mn-ea"/>
                <a:cs typeface="+mn-cs"/>
              </a:rPr>
              <a:t>DaaS &amp; InterCloud</a:t>
            </a:r>
          </a:p>
          <a:p>
            <a:pPr>
              <a:spcBef>
                <a:spcPts val="1200"/>
              </a:spcBef>
            </a:pPr>
            <a:r>
              <a:rPr lang="en-GB" sz="2400" dirty="0" smtClean="0"/>
              <a:t>…</a:t>
            </a:r>
            <a:endParaRPr lang="en-GB" sz="2400" dirty="0" smtClean="0">
              <a:solidFill>
                <a:schemeClr val="bg2"/>
              </a:solidFill>
              <a:latin typeface="+mn-lt"/>
              <a:ea typeface="+mn-ea"/>
              <a:cs typeface="+mn-cs"/>
            </a:endParaRPr>
          </a:p>
          <a:p>
            <a:pPr>
              <a:buNone/>
            </a:pPr>
            <a:endParaRPr lang="en-US" sz="2400" dirty="0" smtClean="0">
              <a:latin typeface="+mn-lt"/>
              <a:ea typeface="+mn-ea"/>
              <a:cs typeface="+mn-cs"/>
            </a:endParaRPr>
          </a:p>
        </p:txBody>
      </p:sp>
      <p:sp>
        <p:nvSpPr>
          <p:cNvPr id="8"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3</a:t>
            </a:r>
          </a:p>
        </p:txBody>
      </p:sp>
      <p:pic>
        <p:nvPicPr>
          <p:cNvPr id="10242" name="Picture 2" descr="http://www.cnmeonline.com/wp-content/uploads/2012/06/Big-data-in-the-cloud.jpg"/>
          <p:cNvPicPr>
            <a:picLocks noChangeAspect="1" noChangeArrowheads="1"/>
          </p:cNvPicPr>
          <p:nvPr/>
        </p:nvPicPr>
        <p:blipFill>
          <a:blip r:embed="rId3"/>
          <a:srcRect/>
          <a:stretch>
            <a:fillRect/>
          </a:stretch>
        </p:blipFill>
        <p:spPr bwMode="auto">
          <a:xfrm>
            <a:off x="6429388" y="2643182"/>
            <a:ext cx="2353215" cy="178595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1"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2"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10</a:t>
            </a:fld>
            <a:endParaRPr lang="en-US"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0"/>
            <a:ext cx="9144000" cy="1143000"/>
          </a:xfrm>
        </p:spPr>
        <p:txBody>
          <a:bodyPr/>
          <a:lstStyle/>
          <a:p>
            <a:pPr algn="r"/>
            <a:r>
              <a:rPr lang="fr-FR" dirty="0" smtClean="0"/>
              <a:t>SG 13 </a:t>
            </a:r>
            <a:r>
              <a:rPr lang="en-GB" dirty="0" smtClean="0"/>
              <a:t>Work</a:t>
            </a:r>
            <a:r>
              <a:rPr lang="fr-FR" dirty="0" smtClean="0"/>
              <a:t> on CC </a:t>
            </a:r>
            <a:br>
              <a:rPr lang="fr-FR" dirty="0" smtClean="0"/>
            </a:br>
            <a:r>
              <a:rPr lang="en-GB" sz="2400" b="0" i="1" dirty="0" smtClean="0"/>
              <a:t> Study period </a:t>
            </a:r>
            <a:r>
              <a:rPr lang="fr-FR" sz="2400" b="0" i="1" dirty="0" smtClean="0"/>
              <a:t>2013-2016 </a:t>
            </a:r>
            <a:endParaRPr lang="fr-FR" b="0" i="1" dirty="0" smtClean="0">
              <a:solidFill>
                <a:schemeClr val="accent6">
                  <a:lumMod val="60000"/>
                  <a:lumOff val="40000"/>
                </a:schemeClr>
              </a:solidFill>
            </a:endParaRPr>
          </a:p>
        </p:txBody>
      </p:sp>
      <p:sp>
        <p:nvSpPr>
          <p:cNvPr id="8195" name="Espace réservé du contenu 2"/>
          <p:cNvSpPr>
            <a:spLocks noGrp="1"/>
          </p:cNvSpPr>
          <p:nvPr>
            <p:ph idx="1"/>
          </p:nvPr>
        </p:nvSpPr>
        <p:spPr>
          <a:xfrm>
            <a:off x="357158" y="1617681"/>
            <a:ext cx="8786842" cy="1454129"/>
          </a:xfrm>
        </p:spPr>
        <p:txBody>
          <a:bodyPr/>
          <a:lstStyle/>
          <a:p>
            <a:r>
              <a:rPr lang="en-US" sz="2000" dirty="0" smtClean="0">
                <a:solidFill>
                  <a:schemeClr val="bg2"/>
                </a:solidFill>
                <a:latin typeface="+mn-lt"/>
                <a:ea typeface="+mn-ea"/>
                <a:cs typeface="+mn-cs"/>
              </a:rPr>
              <a:t>3 questions under the scope of </a:t>
            </a:r>
            <a:r>
              <a:rPr lang="en-US" sz="2000" b="1" dirty="0" smtClean="0">
                <a:solidFill>
                  <a:schemeClr val="bg2"/>
                </a:solidFill>
                <a:latin typeface="+mn-lt"/>
                <a:ea typeface="+mn-ea"/>
                <a:cs typeface="+mn-cs"/>
              </a:rPr>
              <a:t>WP 2/13 : </a:t>
            </a:r>
          </a:p>
          <a:p>
            <a:pPr>
              <a:buNone/>
            </a:pPr>
            <a:r>
              <a:rPr lang="en-US" sz="2000" b="1" dirty="0" smtClean="0"/>
              <a:t>	Cloud Computing and Common Capabilities</a:t>
            </a:r>
            <a:r>
              <a:rPr lang="en-US" sz="2000" b="1" dirty="0" smtClean="0">
                <a:solidFill>
                  <a:schemeClr val="bg2"/>
                </a:solidFill>
                <a:latin typeface="+mn-lt"/>
                <a:ea typeface="+mn-ea"/>
                <a:cs typeface="+mn-cs"/>
              </a:rPr>
              <a:t> </a:t>
            </a:r>
            <a:endParaRPr lang="en-US" sz="2000" dirty="0" smtClean="0">
              <a:solidFill>
                <a:schemeClr val="accent1">
                  <a:lumMod val="50000"/>
                </a:schemeClr>
              </a:solidFill>
              <a:latin typeface="+mn-lt"/>
              <a:ea typeface="+mn-ea"/>
              <a:cs typeface="+mn-cs"/>
            </a:endParaRPr>
          </a:p>
          <a:p>
            <a:pPr>
              <a:buNone/>
            </a:pPr>
            <a:endParaRPr lang="en-US" sz="1200" dirty="0" smtClean="0">
              <a:solidFill>
                <a:schemeClr val="accent1">
                  <a:lumMod val="50000"/>
                </a:schemeClr>
              </a:solidFill>
              <a:latin typeface="+mn-lt"/>
              <a:ea typeface="+mn-ea"/>
              <a:cs typeface="+mn-cs"/>
            </a:endParaRPr>
          </a:p>
        </p:txBody>
      </p:sp>
      <p:sp>
        <p:nvSpPr>
          <p:cNvPr id="8"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4</a:t>
            </a:r>
          </a:p>
        </p:txBody>
      </p:sp>
      <p:sp>
        <p:nvSpPr>
          <p:cNvPr id="15" name="Rectangle 14"/>
          <p:cNvSpPr/>
          <p:nvPr/>
        </p:nvSpPr>
        <p:spPr>
          <a:xfrm>
            <a:off x="428596" y="3143248"/>
            <a:ext cx="2643206" cy="221457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rPr>
              <a:t>Cloud computing ecosystem, general requirements, and capabilities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bg2"/>
                </a:solidFill>
                <a:latin typeface="Calibri"/>
              </a:rPr>
              <a:t>(Continuation of Q26/13)</a:t>
            </a:r>
            <a:endParaRPr kumimoji="0" lang="fr-FR" sz="2000" b="1" i="0" u="none" strike="noStrike" kern="0" cap="none" spc="0" normalizeH="0" baseline="0" noProof="0" dirty="0" smtClean="0">
              <a:ln>
                <a:noFill/>
              </a:ln>
              <a:solidFill>
                <a:schemeClr val="bg2"/>
              </a:solidFill>
              <a:effectLst/>
              <a:uLnTx/>
              <a:uFillTx/>
              <a:latin typeface="Calibri"/>
              <a:ea typeface="+mn-ea"/>
              <a:cs typeface="+mn-cs"/>
            </a:endParaRPr>
          </a:p>
        </p:txBody>
      </p:sp>
      <p:sp>
        <p:nvSpPr>
          <p:cNvPr id="16" name="Rogner un rectangle avec un coin du même côté 15"/>
          <p:cNvSpPr/>
          <p:nvPr/>
        </p:nvSpPr>
        <p:spPr>
          <a:xfrm>
            <a:off x="428596" y="2571744"/>
            <a:ext cx="2643206" cy="428628"/>
          </a:xfrm>
          <a:prstGeom prst="snip2Same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Q17/13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7" name="Rectangle 16"/>
          <p:cNvSpPr/>
          <p:nvPr/>
        </p:nvSpPr>
        <p:spPr>
          <a:xfrm>
            <a:off x="3330660" y="3143248"/>
            <a:ext cx="2643206" cy="221457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ysClr val="windowText" lastClr="000000">
                    <a:lumMod val="50000"/>
                    <a:lumOff val="50000"/>
                  </a:sysClr>
                </a:solidFill>
                <a:latin typeface="Calibri"/>
              </a:rPr>
              <a:t>Cloud functional architecture, infrastructure and </a:t>
            </a:r>
            <a:r>
              <a:rPr lang="en-US" sz="2400" b="1" kern="0" dirty="0" smtClean="0">
                <a:solidFill>
                  <a:sysClr val="windowText" lastClr="000000">
                    <a:lumMod val="50000"/>
                    <a:lumOff val="50000"/>
                  </a:sysClr>
                </a:solidFill>
                <a:latin typeface="Calibri"/>
              </a:rPr>
              <a:t>networking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bg2"/>
                </a:solidFill>
                <a:latin typeface="Calibri"/>
              </a:rPr>
              <a:t>(Continuation </a:t>
            </a:r>
            <a:r>
              <a:rPr lang="en-US" sz="2000" b="1" kern="0" dirty="0">
                <a:solidFill>
                  <a:schemeClr val="bg2"/>
                </a:solidFill>
                <a:latin typeface="Calibri"/>
              </a:rPr>
              <a:t>of </a:t>
            </a:r>
            <a:r>
              <a:rPr lang="en-US" sz="2000" b="1" kern="0" dirty="0" smtClean="0">
                <a:solidFill>
                  <a:schemeClr val="bg2"/>
                </a:solidFill>
                <a:latin typeface="Calibri"/>
              </a:rPr>
              <a:t>Q27/13</a:t>
            </a:r>
            <a:r>
              <a:rPr lang="en-US" sz="2000" b="1" kern="0" dirty="0">
                <a:solidFill>
                  <a:schemeClr val="bg2"/>
                </a:solidFill>
                <a:latin typeface="Calibri"/>
              </a:rPr>
              <a:t>)</a:t>
            </a:r>
            <a:endParaRPr lang="fr-FR" sz="2000" b="1" kern="0" dirty="0">
              <a:solidFill>
                <a:schemeClr val="bg2"/>
              </a:solidFill>
              <a:latin typeface="Calibri"/>
            </a:endParaRPr>
          </a:p>
        </p:txBody>
      </p:sp>
      <p:sp>
        <p:nvSpPr>
          <p:cNvPr id="18" name="Rogner un rectangle avec un coin du même côté 17"/>
          <p:cNvSpPr/>
          <p:nvPr/>
        </p:nvSpPr>
        <p:spPr>
          <a:xfrm>
            <a:off x="3330660" y="2571744"/>
            <a:ext cx="2643206" cy="428628"/>
          </a:xfrm>
          <a:prstGeom prst="snip2Same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Q18/13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9" name="Rectangle 18"/>
          <p:cNvSpPr/>
          <p:nvPr/>
        </p:nvSpPr>
        <p:spPr>
          <a:xfrm>
            <a:off x="6215074" y="3143248"/>
            <a:ext cx="2643206" cy="214314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ysClr val="windowText" lastClr="000000">
                    <a:lumMod val="50000"/>
                    <a:lumOff val="50000"/>
                  </a:sysClr>
                </a:solidFill>
                <a:latin typeface="Calibri"/>
              </a:rPr>
              <a:t>End-to-end Cloud computing service and resource </a:t>
            </a:r>
            <a:r>
              <a:rPr lang="en-US" sz="2400" b="1" kern="0" dirty="0" smtClean="0">
                <a:solidFill>
                  <a:sysClr val="windowText" lastClr="000000">
                    <a:lumMod val="50000"/>
                    <a:lumOff val="50000"/>
                  </a:sysClr>
                </a:solidFill>
                <a:latin typeface="Calibri"/>
              </a:rPr>
              <a:t>management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bg2"/>
                </a:solidFill>
                <a:latin typeface="Calibri"/>
              </a:rPr>
              <a:t>(Continuation of Q28/13)</a:t>
            </a:r>
            <a:endParaRPr lang="fr-FR" sz="2000" b="1" kern="0" dirty="0">
              <a:solidFill>
                <a:schemeClr val="bg2"/>
              </a:solidFill>
              <a:latin typeface="Calibri"/>
            </a:endParaRPr>
          </a:p>
        </p:txBody>
      </p:sp>
      <p:sp>
        <p:nvSpPr>
          <p:cNvPr id="20" name="Rogner un rectangle avec un coin du même côté 19"/>
          <p:cNvSpPr/>
          <p:nvPr/>
        </p:nvSpPr>
        <p:spPr>
          <a:xfrm>
            <a:off x="6215074" y="2571744"/>
            <a:ext cx="2643206" cy="428628"/>
          </a:xfrm>
          <a:prstGeom prst="snip2Same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Q19/13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4" name="Rectangle 13"/>
          <p:cNvSpPr/>
          <p:nvPr/>
        </p:nvSpPr>
        <p:spPr>
          <a:xfrm>
            <a:off x="428596" y="5500702"/>
            <a:ext cx="8429684" cy="707886"/>
          </a:xfrm>
          <a:prstGeom prst="rect">
            <a:avLst/>
          </a:prstGeom>
        </p:spPr>
        <p:txBody>
          <a:bodyPr wrap="square">
            <a:spAutoFit/>
          </a:bodyPr>
          <a:lstStyle/>
          <a:p>
            <a:pPr marL="342900" lvl="0" indent="-342900" algn="just">
              <a:spcBef>
                <a:spcPts val="1200"/>
              </a:spcBef>
              <a:buSzPct val="75000"/>
              <a:buBlip>
                <a:blip r:embed="rId3"/>
              </a:buBlip>
            </a:pPr>
            <a:r>
              <a:rPr lang="en-GB" sz="2000" b="1" i="1" dirty="0" smtClean="0">
                <a:solidFill>
                  <a:schemeClr val="bg2"/>
                </a:solidFill>
              </a:rPr>
              <a:t>Common task: </a:t>
            </a:r>
            <a:r>
              <a:rPr lang="en-US" sz="2000" kern="0" dirty="0" smtClean="0">
                <a:solidFill>
                  <a:srgbClr val="000099"/>
                </a:solidFill>
                <a:latin typeface="Verdana"/>
              </a:rPr>
              <a:t>Providing </a:t>
            </a:r>
            <a:r>
              <a:rPr lang="en-GB" sz="2000" kern="0" dirty="0" smtClean="0">
                <a:solidFill>
                  <a:srgbClr val="000099"/>
                </a:solidFill>
                <a:latin typeface="Verdana"/>
              </a:rPr>
              <a:t>necessary collaboration with external SDOs, consortia and forums working on CC</a:t>
            </a:r>
            <a:endParaRPr lang="en-US" sz="2000" kern="0" dirty="0" smtClean="0">
              <a:solidFill>
                <a:srgbClr val="000099"/>
              </a:solidFill>
              <a:latin typeface="Verdana"/>
            </a:endParaRPr>
          </a:p>
        </p:txBody>
      </p:sp>
      <p:pic>
        <p:nvPicPr>
          <p:cNvPr id="21"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2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2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11</a:t>
            </a:fld>
            <a:endParaRPr lang="en-US" alt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457200" y="2760689"/>
            <a:ext cx="8472518" cy="4525963"/>
          </a:xfrm>
        </p:spPr>
        <p:txBody>
          <a:bodyPr/>
          <a:lstStyle/>
          <a:p>
            <a:pPr>
              <a:spcBef>
                <a:spcPts val="1200"/>
              </a:spcBef>
            </a:pPr>
            <a:r>
              <a:rPr lang="en-US" sz="2000" b="1" dirty="0" smtClean="0"/>
              <a:t>Work Items </a:t>
            </a:r>
            <a:r>
              <a:rPr lang="en-US" sz="2000" i="1" dirty="0" smtClean="0"/>
              <a:t>(under study)</a:t>
            </a:r>
            <a:r>
              <a:rPr lang="en-US" sz="2000" dirty="0" smtClean="0"/>
              <a:t>:</a:t>
            </a:r>
          </a:p>
          <a:p>
            <a:pPr lvl="1">
              <a:spcBef>
                <a:spcPts val="1800"/>
              </a:spcBef>
            </a:pPr>
            <a:r>
              <a:rPr lang="fr-FR" sz="2000" b="1" dirty="0" smtClean="0">
                <a:solidFill>
                  <a:srgbClr val="66CCFF"/>
                </a:solidFill>
                <a:hlinkClick r:id="rId3" tooltip="See more details"/>
              </a:rPr>
              <a:t>Y.BigData-reqts</a:t>
            </a:r>
            <a:r>
              <a:rPr lang="fr-FR" sz="2000" b="1" u="sng" dirty="0" smtClean="0">
                <a:solidFill>
                  <a:srgbClr val="66CCFF"/>
                </a:solidFill>
                <a:hlinkClick r:id="rId3" tooltip="See more details"/>
              </a:rPr>
              <a:t> </a:t>
            </a:r>
            <a:r>
              <a:rPr lang="en-US" sz="2000" dirty="0" smtClean="0"/>
              <a:t>:</a:t>
            </a:r>
            <a:r>
              <a:rPr lang="en-US" sz="2000" b="1" dirty="0" smtClean="0">
                <a:solidFill>
                  <a:srgbClr val="66CCFF"/>
                </a:solidFill>
              </a:rPr>
              <a:t> </a:t>
            </a:r>
            <a:r>
              <a:rPr lang="en-US" sz="2000" dirty="0" smtClean="0"/>
              <a:t>Requirements and capabilities for cloud computing based big data</a:t>
            </a:r>
          </a:p>
          <a:p>
            <a:pPr lvl="1">
              <a:spcBef>
                <a:spcPts val="1800"/>
              </a:spcBef>
            </a:pPr>
            <a:r>
              <a:rPr lang="fr-FR" sz="2000" b="1" dirty="0" smtClean="0">
                <a:solidFill>
                  <a:srgbClr val="66CCFF"/>
                </a:solidFill>
                <a:hlinkClick r:id="rId4" tooltip="See more details"/>
              </a:rPr>
              <a:t>Y.ccdef </a:t>
            </a:r>
            <a:r>
              <a:rPr lang="fr-FR" sz="2000" dirty="0" smtClean="0"/>
              <a:t>:</a:t>
            </a:r>
            <a:r>
              <a:rPr lang="fr-FR" sz="2000" b="1" dirty="0" smtClean="0">
                <a:solidFill>
                  <a:srgbClr val="66CCFF"/>
                </a:solidFill>
              </a:rPr>
              <a:t> </a:t>
            </a:r>
            <a:r>
              <a:rPr lang="en-US" sz="2000" dirty="0" smtClean="0"/>
              <a:t>Cloud computing - Overview and Vocabulary</a:t>
            </a:r>
            <a:endParaRPr lang="fr-FR" sz="2000" dirty="0" smtClean="0"/>
          </a:p>
          <a:p>
            <a:pPr lvl="1">
              <a:spcBef>
                <a:spcPts val="1800"/>
              </a:spcBef>
            </a:pPr>
            <a:r>
              <a:rPr lang="fr-FR" sz="2000" b="1" dirty="0" smtClean="0">
                <a:solidFill>
                  <a:srgbClr val="66CCFF"/>
                </a:solidFill>
                <a:hlinkClick r:id="rId5" tooltip="See more details"/>
              </a:rPr>
              <a:t>Y.daas </a:t>
            </a:r>
            <a:r>
              <a:rPr lang="fr-FR" sz="2000" dirty="0" smtClean="0"/>
              <a:t>:</a:t>
            </a:r>
            <a:r>
              <a:rPr lang="fr-FR" sz="2000" b="1" dirty="0" smtClean="0">
                <a:solidFill>
                  <a:srgbClr val="66CCFF"/>
                </a:solidFill>
              </a:rPr>
              <a:t> </a:t>
            </a:r>
            <a:r>
              <a:rPr lang="en-US" sz="2000" dirty="0" smtClean="0"/>
              <a:t>Requirement and reference architecture of desktop as a service</a:t>
            </a:r>
          </a:p>
          <a:p>
            <a:pPr>
              <a:buNone/>
            </a:pPr>
            <a:endParaRPr lang="fr-FR" sz="2400" dirty="0" smtClean="0"/>
          </a:p>
        </p:txBody>
      </p:sp>
      <p:sp>
        <p:nvSpPr>
          <p:cNvPr id="7" name="Rectangle 6"/>
          <p:cNvSpPr/>
          <p:nvPr/>
        </p:nvSpPr>
        <p:spPr bwMode="auto">
          <a:xfrm>
            <a:off x="500034" y="1714488"/>
            <a:ext cx="8286808" cy="785818"/>
          </a:xfrm>
          <a:prstGeom prst="rect">
            <a:avLst/>
          </a:prstGeom>
          <a:solidFill>
            <a:srgbClr val="FF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1520825" indent="-1338263"/>
            <a:r>
              <a:rPr lang="en-US" sz="2000" b="1" dirty="0" smtClean="0">
                <a:solidFill>
                  <a:srgbClr val="C00000"/>
                </a:solidFill>
              </a:rPr>
              <a:t>Q17/13: </a:t>
            </a:r>
            <a:r>
              <a:rPr lang="en-US" sz="2000" b="1" dirty="0" smtClean="0">
                <a:solidFill>
                  <a:schemeClr val="tx1">
                    <a:lumMod val="65000"/>
                    <a:lumOff val="35000"/>
                  </a:schemeClr>
                </a:solidFill>
              </a:rPr>
              <a:t>Cloud computing ecosystem, general requirements, and capabilities </a:t>
            </a:r>
            <a:endParaRPr kumimoji="0" lang="fr-FR" sz="2000" b="1" i="0" u="none" strike="noStrike" cap="none" normalizeH="0" baseline="0" dirty="0" smtClean="0">
              <a:ln>
                <a:noFill/>
              </a:ln>
              <a:solidFill>
                <a:schemeClr val="tx1">
                  <a:lumMod val="65000"/>
                  <a:lumOff val="35000"/>
                </a:schemeClr>
              </a:solidFill>
              <a:effectLst/>
              <a:latin typeface="Verdana" pitchFamily="34" charset="0"/>
            </a:endParaRPr>
          </a:p>
        </p:txBody>
      </p:sp>
      <p:sp>
        <p:nvSpPr>
          <p:cNvPr id="11" name="Titre 1"/>
          <p:cNvSpPr>
            <a:spLocks noGrp="1"/>
          </p:cNvSpPr>
          <p:nvPr>
            <p:ph type="title"/>
          </p:nvPr>
        </p:nvSpPr>
        <p:spPr>
          <a:xfrm>
            <a:off x="-500098" y="0"/>
            <a:ext cx="9144000" cy="1143000"/>
          </a:xfrm>
        </p:spPr>
        <p:txBody>
          <a:bodyPr/>
          <a:lstStyle/>
          <a:p>
            <a:pPr algn="r"/>
            <a:r>
              <a:rPr lang="fr-FR" dirty="0" smtClean="0"/>
              <a:t>SG 13 </a:t>
            </a:r>
            <a:r>
              <a:rPr lang="en-GB" dirty="0" smtClean="0"/>
              <a:t>Work on CC </a:t>
            </a:r>
            <a:br>
              <a:rPr lang="en-GB" dirty="0" smtClean="0"/>
            </a:br>
            <a:r>
              <a:rPr lang="en-GB" sz="2400" b="0" i="1" dirty="0" smtClean="0"/>
              <a:t>Study period </a:t>
            </a:r>
            <a:r>
              <a:rPr lang="fr-FR" sz="2400" b="0" i="1" dirty="0" smtClean="0"/>
              <a:t>2013-2016 </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5</a:t>
            </a:r>
          </a:p>
        </p:txBody>
      </p:sp>
      <p:pic>
        <p:nvPicPr>
          <p:cNvPr id="9" name="Picture 2"/>
          <p:cNvPicPr>
            <a:picLocks noChangeAspect="1" noChangeArrowheads="1"/>
          </p:cNvPicPr>
          <p:nvPr/>
        </p:nvPicPr>
        <p:blipFill>
          <a:blip r:embed="rId6"/>
          <a:srcRect/>
          <a:stretch>
            <a:fillRect/>
          </a:stretch>
        </p:blipFill>
        <p:spPr bwMode="auto">
          <a:xfrm>
            <a:off x="-11536" y="265783"/>
            <a:ext cx="1428760" cy="642937"/>
          </a:xfrm>
          <a:prstGeom prst="rect">
            <a:avLst/>
          </a:prstGeom>
          <a:noFill/>
          <a:ln w="9525">
            <a:noFill/>
            <a:miter lim="800000"/>
            <a:headEnd/>
            <a:tailEnd/>
          </a:ln>
        </p:spPr>
      </p:pic>
      <p:sp>
        <p:nvSpPr>
          <p:cNvPr id="1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12</a:t>
            </a:fld>
            <a:endParaRPr lang="en-US"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457200" y="2117747"/>
            <a:ext cx="4114800" cy="4525963"/>
          </a:xfrm>
        </p:spPr>
        <p:txBody>
          <a:bodyPr/>
          <a:lstStyle/>
          <a:p>
            <a:pPr marL="355600" indent="-273050">
              <a:spcBef>
                <a:spcPts val="1200"/>
              </a:spcBef>
            </a:pPr>
            <a:r>
              <a:rPr lang="en-US" sz="1600" b="1" dirty="0" smtClean="0"/>
              <a:t>Work Items :</a:t>
            </a:r>
          </a:p>
          <a:p>
            <a:pPr marL="534988" lvl="1" indent="-179388">
              <a:spcBef>
                <a:spcPts val="1800"/>
              </a:spcBef>
            </a:pPr>
            <a:r>
              <a:rPr lang="fr-FR" sz="1600" b="1" dirty="0" smtClean="0">
                <a:solidFill>
                  <a:srgbClr val="66CCFF"/>
                </a:solidFill>
                <a:hlinkClick r:id="rId3" tooltip="See more details"/>
              </a:rPr>
              <a:t>Y.3511</a:t>
            </a:r>
            <a:r>
              <a:rPr lang="fr-FR" sz="1600" b="1" dirty="0" smtClean="0">
                <a:solidFill>
                  <a:srgbClr val="66CCFF"/>
                </a:solidFill>
                <a:hlinkClick r:id="rId4" tooltip="See more details"/>
              </a:rPr>
              <a:t> </a:t>
            </a:r>
            <a:r>
              <a:rPr lang="en-US" sz="1600" dirty="0" smtClean="0"/>
              <a:t>:</a:t>
            </a:r>
            <a:r>
              <a:rPr lang="en-US" sz="1600" b="1" dirty="0" smtClean="0">
                <a:solidFill>
                  <a:srgbClr val="66CCFF"/>
                </a:solidFill>
              </a:rPr>
              <a:t> </a:t>
            </a:r>
            <a:r>
              <a:rPr lang="en-US" sz="1600" dirty="0" smtClean="0"/>
              <a:t>Framework of inter-cloud for network and infrastructure (</a:t>
            </a:r>
            <a:r>
              <a:rPr lang="en-GB" sz="1600" dirty="0" smtClean="0"/>
              <a:t>consented </a:t>
            </a:r>
            <a:r>
              <a:rPr lang="fr-FR" sz="1600" dirty="0" smtClean="0"/>
              <a:t>on 2013-11-15)</a:t>
            </a:r>
            <a:endParaRPr lang="en-US" sz="1600" dirty="0" smtClean="0"/>
          </a:p>
          <a:p>
            <a:pPr marL="534988" lvl="1" indent="-179388">
              <a:spcBef>
                <a:spcPts val="1800"/>
              </a:spcBef>
            </a:pPr>
            <a:r>
              <a:rPr lang="fr-FR" sz="1600" b="1" dirty="0" smtClean="0">
                <a:solidFill>
                  <a:srgbClr val="66CCFF"/>
                </a:solidFill>
                <a:hlinkClick r:id="rId5" tooltip="See more details"/>
              </a:rPr>
              <a:t>Y.cciaas</a:t>
            </a:r>
            <a:r>
              <a:rPr lang="fr-FR" sz="1600" b="1" dirty="0" smtClean="0">
                <a:solidFill>
                  <a:srgbClr val="66CCFF"/>
                </a:solidFill>
                <a:hlinkClick r:id="rId6" tooltip="See more details"/>
              </a:rPr>
              <a:t> </a:t>
            </a:r>
            <a:r>
              <a:rPr lang="fr-FR" sz="1600" dirty="0" smtClean="0"/>
              <a:t>:</a:t>
            </a:r>
            <a:r>
              <a:rPr lang="fr-FR" sz="1600" b="1" dirty="0" smtClean="0">
                <a:solidFill>
                  <a:srgbClr val="66CCFF"/>
                </a:solidFill>
              </a:rPr>
              <a:t> </a:t>
            </a:r>
            <a:r>
              <a:rPr lang="en-US" sz="1600" dirty="0" smtClean="0"/>
              <a:t>Functional requirements and architecture of IaaS service</a:t>
            </a:r>
            <a:endParaRPr lang="fr-FR" sz="1600" dirty="0" smtClean="0"/>
          </a:p>
          <a:p>
            <a:pPr marL="534988" lvl="1" indent="-179388">
              <a:spcBef>
                <a:spcPts val="1800"/>
              </a:spcBef>
            </a:pPr>
            <a:r>
              <a:rPr lang="fr-FR" sz="1600" b="1" dirty="0" smtClean="0">
                <a:solidFill>
                  <a:srgbClr val="66CCFF"/>
                </a:solidFill>
                <a:hlinkClick r:id="rId7" tooltip="See more details"/>
              </a:rPr>
              <a:t>Y.ccnaas</a:t>
            </a:r>
            <a:r>
              <a:rPr lang="fr-FR" sz="1600" b="1" dirty="0" smtClean="0">
                <a:solidFill>
                  <a:srgbClr val="66CCFF"/>
                </a:solidFill>
                <a:hlinkClick r:id="rId8" tooltip="See more details"/>
              </a:rPr>
              <a:t> </a:t>
            </a:r>
            <a:r>
              <a:rPr lang="fr-FR" sz="1600" dirty="0" smtClean="0"/>
              <a:t>:</a:t>
            </a:r>
            <a:r>
              <a:rPr lang="fr-FR" sz="1600" b="1" dirty="0" smtClean="0">
                <a:solidFill>
                  <a:srgbClr val="66CCFF"/>
                </a:solidFill>
              </a:rPr>
              <a:t> </a:t>
            </a:r>
            <a:r>
              <a:rPr lang="en-US" sz="1600" dirty="0" smtClean="0"/>
              <a:t>Requirements, use cases and functional architecture of network as a service</a:t>
            </a:r>
          </a:p>
          <a:p>
            <a:pPr marL="534988" lvl="1" indent="-179388">
              <a:spcBef>
                <a:spcPts val="1800"/>
              </a:spcBef>
            </a:pPr>
            <a:r>
              <a:rPr lang="fr-FR" sz="1600" dirty="0" smtClean="0"/>
              <a:t> </a:t>
            </a:r>
            <a:r>
              <a:rPr lang="fr-FR" sz="1600" b="1" dirty="0" smtClean="0">
                <a:solidFill>
                  <a:srgbClr val="66CCFF"/>
                </a:solidFill>
                <a:hlinkClick r:id="rId9" tooltip="See more details"/>
              </a:rPr>
              <a:t>Y.ccra</a:t>
            </a:r>
            <a:r>
              <a:rPr lang="fr-FR" sz="1600" b="1" dirty="0" smtClean="0">
                <a:solidFill>
                  <a:srgbClr val="66CCFF"/>
                </a:solidFill>
              </a:rPr>
              <a:t> </a:t>
            </a:r>
            <a:r>
              <a:rPr lang="fr-FR" sz="1600" dirty="0" smtClean="0"/>
              <a:t>:</a:t>
            </a:r>
            <a:r>
              <a:rPr lang="fr-FR" sz="1600" b="1" dirty="0" smtClean="0">
                <a:solidFill>
                  <a:srgbClr val="66CCFF"/>
                </a:solidFill>
              </a:rPr>
              <a:t> </a:t>
            </a:r>
            <a:r>
              <a:rPr lang="en-GB" sz="1600" dirty="0" smtClean="0"/>
              <a:t>Cloud computing reference </a:t>
            </a:r>
            <a:r>
              <a:rPr lang="fr-FR" sz="1600" dirty="0" smtClean="0"/>
              <a:t>architecture </a:t>
            </a:r>
            <a:endParaRPr lang="en-US" sz="1600" dirty="0" smtClean="0"/>
          </a:p>
          <a:p>
            <a:pPr>
              <a:buNone/>
            </a:pPr>
            <a:endParaRPr lang="fr-FR" sz="2400" dirty="0" smtClean="0"/>
          </a:p>
        </p:txBody>
      </p:sp>
      <p:sp>
        <p:nvSpPr>
          <p:cNvPr id="7" name="Rectangle 6"/>
          <p:cNvSpPr/>
          <p:nvPr/>
        </p:nvSpPr>
        <p:spPr bwMode="auto">
          <a:xfrm>
            <a:off x="428596" y="1214422"/>
            <a:ext cx="3929090" cy="857256"/>
          </a:xfrm>
          <a:prstGeom prst="rect">
            <a:avLst/>
          </a:prstGeom>
          <a:solidFill>
            <a:srgbClr val="FF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177800" indent="4763" algn="ctr"/>
            <a:r>
              <a:rPr lang="en-US" sz="1600" b="1" dirty="0" smtClean="0">
                <a:solidFill>
                  <a:srgbClr val="C00000"/>
                </a:solidFill>
              </a:rPr>
              <a:t>Q18/13: </a:t>
            </a:r>
            <a:r>
              <a:rPr lang="en-US" sz="1600" b="1" dirty="0" smtClean="0">
                <a:solidFill>
                  <a:schemeClr val="tx1">
                    <a:lumMod val="65000"/>
                    <a:lumOff val="35000"/>
                  </a:schemeClr>
                </a:solidFill>
              </a:rPr>
              <a:t>Cloud functional architecture, infrastructure and networking</a:t>
            </a:r>
            <a:endParaRPr lang="fr-FR" sz="1600" b="1" dirty="0">
              <a:solidFill>
                <a:schemeClr val="tx1">
                  <a:lumMod val="65000"/>
                  <a:lumOff val="35000"/>
                </a:schemeClr>
              </a:solidFill>
            </a:endParaRPr>
          </a:p>
          <a:p>
            <a:pPr marL="182563"/>
            <a:endParaRPr kumimoji="0" lang="fr-FR" sz="2000" b="1" i="0" u="none" strike="noStrike" cap="none" normalizeH="0" baseline="0" dirty="0" smtClean="0">
              <a:ln>
                <a:noFill/>
              </a:ln>
              <a:solidFill>
                <a:schemeClr val="tx1">
                  <a:lumMod val="65000"/>
                  <a:lumOff val="35000"/>
                </a:schemeClr>
              </a:solidFill>
              <a:effectLst/>
              <a:latin typeface="Verdana" pitchFamily="34" charset="0"/>
            </a:endParaRPr>
          </a:p>
        </p:txBody>
      </p:sp>
      <p:sp>
        <p:nvSpPr>
          <p:cNvPr id="11" name="Titre 1"/>
          <p:cNvSpPr>
            <a:spLocks noGrp="1"/>
          </p:cNvSpPr>
          <p:nvPr>
            <p:ph type="title"/>
          </p:nvPr>
        </p:nvSpPr>
        <p:spPr>
          <a:xfrm>
            <a:off x="-500098" y="0"/>
            <a:ext cx="9144000" cy="1143000"/>
          </a:xfrm>
        </p:spPr>
        <p:txBody>
          <a:bodyPr/>
          <a:lstStyle/>
          <a:p>
            <a:pPr algn="r"/>
            <a:r>
              <a:rPr lang="fr-FR" dirty="0" smtClean="0"/>
              <a:t>SG 13 </a:t>
            </a:r>
            <a:r>
              <a:rPr lang="en-GB" dirty="0" smtClean="0"/>
              <a:t>Work on CC </a:t>
            </a:r>
            <a:br>
              <a:rPr lang="en-GB" dirty="0" smtClean="0"/>
            </a:br>
            <a:r>
              <a:rPr lang="en-GB" sz="2400" b="0" i="1" dirty="0" smtClean="0"/>
              <a:t>Study period </a:t>
            </a:r>
            <a:r>
              <a:rPr lang="fr-FR" sz="2400" b="0" i="1" dirty="0" smtClean="0"/>
              <a:t>2013-2016 </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6</a:t>
            </a:r>
          </a:p>
        </p:txBody>
      </p:sp>
      <p:pic>
        <p:nvPicPr>
          <p:cNvPr id="9" name="Picture 2"/>
          <p:cNvPicPr>
            <a:picLocks noChangeAspect="1" noChangeArrowheads="1"/>
          </p:cNvPicPr>
          <p:nvPr/>
        </p:nvPicPr>
        <p:blipFill>
          <a:blip r:embed="rId10"/>
          <a:srcRect/>
          <a:stretch>
            <a:fillRect/>
          </a:stretch>
        </p:blipFill>
        <p:spPr bwMode="auto">
          <a:xfrm>
            <a:off x="-11536" y="265783"/>
            <a:ext cx="1428760" cy="642937"/>
          </a:xfrm>
          <a:prstGeom prst="rect">
            <a:avLst/>
          </a:prstGeom>
          <a:noFill/>
          <a:ln w="9525">
            <a:noFill/>
            <a:miter lim="800000"/>
            <a:headEnd/>
            <a:tailEnd/>
          </a:ln>
        </p:spPr>
      </p:pic>
      <p:sp>
        <p:nvSpPr>
          <p:cNvPr id="1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13</a:t>
            </a:fld>
            <a:endParaRPr lang="en-US" altLang="en-US" sz="1400" dirty="0"/>
          </a:p>
        </p:txBody>
      </p:sp>
      <p:sp>
        <p:nvSpPr>
          <p:cNvPr id="10" name="Rectangle 9"/>
          <p:cNvSpPr/>
          <p:nvPr/>
        </p:nvSpPr>
        <p:spPr bwMode="auto">
          <a:xfrm>
            <a:off x="4929190" y="1214422"/>
            <a:ext cx="3929090" cy="857256"/>
          </a:xfrm>
          <a:prstGeom prst="rect">
            <a:avLst/>
          </a:prstGeom>
          <a:solidFill>
            <a:srgbClr val="FF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177800" indent="4763" algn="ctr"/>
            <a:r>
              <a:rPr lang="en-US" sz="1600" b="1" dirty="0" smtClean="0">
                <a:solidFill>
                  <a:srgbClr val="C00000"/>
                </a:solidFill>
              </a:rPr>
              <a:t>Q19/13: </a:t>
            </a:r>
            <a:r>
              <a:rPr lang="en-US" sz="1600" b="1" dirty="0" smtClean="0">
                <a:solidFill>
                  <a:schemeClr val="tx1">
                    <a:lumMod val="65000"/>
                    <a:lumOff val="35000"/>
                  </a:schemeClr>
                </a:solidFill>
              </a:rPr>
              <a:t>End-to-end Cloud computing service and resource management</a:t>
            </a:r>
            <a:endParaRPr lang="fr-FR" sz="1600" b="1" dirty="0">
              <a:solidFill>
                <a:schemeClr val="tx1">
                  <a:lumMod val="65000"/>
                  <a:lumOff val="35000"/>
                </a:schemeClr>
              </a:solidFill>
            </a:endParaRPr>
          </a:p>
          <a:p>
            <a:pPr marL="182563"/>
            <a:endParaRPr lang="fr-FR" sz="2000" b="1" dirty="0">
              <a:solidFill>
                <a:schemeClr val="tx1">
                  <a:lumMod val="65000"/>
                  <a:lumOff val="35000"/>
                </a:schemeClr>
              </a:solidFill>
            </a:endParaRPr>
          </a:p>
          <a:p>
            <a:pPr marL="182563"/>
            <a:endParaRPr kumimoji="0" lang="fr-FR" sz="2000" b="1" i="0" u="none" strike="noStrike" cap="none" normalizeH="0" baseline="0" dirty="0" smtClean="0">
              <a:ln>
                <a:noFill/>
              </a:ln>
              <a:solidFill>
                <a:schemeClr val="tx1">
                  <a:lumMod val="65000"/>
                  <a:lumOff val="35000"/>
                </a:schemeClr>
              </a:solidFill>
              <a:effectLst/>
              <a:latin typeface="Verdana" pitchFamily="34" charset="0"/>
            </a:endParaRPr>
          </a:p>
        </p:txBody>
      </p:sp>
      <p:sp>
        <p:nvSpPr>
          <p:cNvPr id="15" name="Espace réservé du contenu 2"/>
          <p:cNvSpPr txBox="1">
            <a:spLocks/>
          </p:cNvSpPr>
          <p:nvPr/>
        </p:nvSpPr>
        <p:spPr bwMode="auto">
          <a:xfrm>
            <a:off x="4929190" y="2117747"/>
            <a:ext cx="407196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1200"/>
              </a:spcBef>
              <a:spcAft>
                <a:spcPct val="0"/>
              </a:spcAft>
              <a:buClrTx/>
              <a:buSzPct val="75000"/>
              <a:buFontTx/>
              <a:buBlip>
                <a:blip r:embed="rId11"/>
              </a:buBlip>
              <a:tabLst/>
              <a:defRPr/>
            </a:pPr>
            <a:r>
              <a:rPr kumimoji="0" lang="en-US" sz="1600" b="1" i="0" u="none" strike="noStrike" kern="0" cap="none" spc="0" normalizeH="0" baseline="0" noProof="0" dirty="0" smtClean="0">
                <a:ln>
                  <a:noFill/>
                </a:ln>
                <a:solidFill>
                  <a:schemeClr val="bg2"/>
                </a:solidFill>
                <a:effectLst/>
                <a:uLnTx/>
                <a:uFillTx/>
                <a:latin typeface="+mn-lt"/>
                <a:ea typeface="+mn-ea"/>
                <a:cs typeface="+mn-cs"/>
              </a:rPr>
              <a:t>Work Items </a:t>
            </a:r>
            <a:r>
              <a:rPr kumimoji="0" lang="en-US" sz="1600" b="0" i="1" u="none" strike="noStrike" kern="0" cap="none" spc="0" normalizeH="0" baseline="0" noProof="0" dirty="0" smtClean="0">
                <a:ln>
                  <a:noFill/>
                </a:ln>
                <a:solidFill>
                  <a:schemeClr val="bg2"/>
                </a:solidFill>
                <a:effectLst/>
                <a:uLnTx/>
                <a:uFillTx/>
                <a:latin typeface="+mn-lt"/>
                <a:ea typeface="+mn-ea"/>
                <a:cs typeface="+mn-cs"/>
              </a:rPr>
              <a:t>(under study)</a:t>
            </a:r>
            <a:r>
              <a:rPr kumimoji="0" lang="en-US" sz="1600" b="0" i="0" u="none" strike="noStrike" kern="0" cap="none" spc="0" normalizeH="0" baseline="0" noProof="0" dirty="0" smtClean="0">
                <a:ln>
                  <a:noFill/>
                </a:ln>
                <a:solidFill>
                  <a:schemeClr val="bg2"/>
                </a:solidFill>
                <a:effectLst/>
                <a:uLnTx/>
                <a:uFillTx/>
                <a:latin typeface="+mn-lt"/>
                <a:ea typeface="+mn-ea"/>
                <a:cs typeface="+mn-cs"/>
              </a:rPr>
              <a:t>:</a:t>
            </a:r>
          </a:p>
          <a:p>
            <a:pPr marL="534988" marR="0" lvl="1" indent="-179388" algn="l" defTabSz="914400" rtl="0" eaLnBrk="0" fontAlgn="base" latinLnBrk="0" hangingPunct="0">
              <a:lnSpc>
                <a:spcPct val="100000"/>
              </a:lnSpc>
              <a:spcBef>
                <a:spcPts val="1800"/>
              </a:spcBef>
              <a:spcAft>
                <a:spcPct val="0"/>
              </a:spcAft>
              <a:buClrTx/>
              <a:buSzPct val="70000"/>
              <a:buFont typeface="ZapfDingbats BT"/>
              <a:buBlip>
                <a:blip r:embed="rId12"/>
              </a:buBlip>
              <a:tabLst/>
              <a:defRPr/>
            </a:pPr>
            <a:r>
              <a:rPr kumimoji="0" lang="fr-FR" sz="1600" b="1" i="0" u="none" strike="noStrike" kern="0" cap="none" spc="0" normalizeH="0" baseline="0" noProof="0" dirty="0" err="1" smtClean="0">
                <a:ln>
                  <a:noFill/>
                </a:ln>
                <a:solidFill>
                  <a:srgbClr val="66CCFF"/>
                </a:solidFill>
                <a:effectLst/>
                <a:uLnTx/>
                <a:uFillTx/>
                <a:latin typeface="+mn-lt"/>
                <a:hlinkClick r:id="rId13" tooltip="See more details"/>
              </a:rPr>
              <a:t>Y.e2ecslm</a:t>
            </a:r>
            <a:r>
              <a:rPr kumimoji="0" lang="fr-FR" sz="1600" b="1" i="0" u="none" strike="noStrike" kern="0" cap="none" spc="0" normalizeH="0" baseline="0" noProof="0" dirty="0" smtClean="0">
                <a:ln>
                  <a:noFill/>
                </a:ln>
                <a:solidFill>
                  <a:srgbClr val="66CCFF"/>
                </a:solidFill>
                <a:effectLst/>
                <a:uLnTx/>
                <a:uFillTx/>
                <a:latin typeface="+mn-lt"/>
                <a:hlinkClick r:id="rId13" tooltip="See more details"/>
              </a:rPr>
              <a:t>-</a:t>
            </a:r>
            <a:r>
              <a:rPr kumimoji="0" lang="fr-FR" sz="1600" b="1" i="0" u="none" strike="noStrike" kern="0" cap="none" spc="0" normalizeH="0" baseline="0" noProof="0" dirty="0" err="1" smtClean="0">
                <a:ln>
                  <a:noFill/>
                </a:ln>
                <a:solidFill>
                  <a:srgbClr val="66CCFF"/>
                </a:solidFill>
                <a:effectLst/>
                <a:uLnTx/>
                <a:uFillTx/>
                <a:latin typeface="+mn-lt"/>
                <a:hlinkClick r:id="rId13" tooltip="See more details"/>
              </a:rPr>
              <a:t>Req</a:t>
            </a:r>
            <a:r>
              <a:rPr kumimoji="0" lang="fr-FR" sz="1600" b="1" i="0" u="none" strike="noStrike" kern="0" cap="none" spc="0" normalizeH="0" baseline="0" noProof="0" dirty="0" smtClean="0">
                <a:ln>
                  <a:noFill/>
                </a:ln>
                <a:solidFill>
                  <a:srgbClr val="66CCFF"/>
                </a:solidFill>
                <a:effectLst/>
                <a:uLnTx/>
                <a:uFillTx/>
                <a:latin typeface="+mn-lt"/>
                <a:hlinkClick r:id="rId4" tooltip="See more details"/>
              </a:rPr>
              <a:t> </a:t>
            </a:r>
            <a:r>
              <a:rPr kumimoji="0" lang="en-US" sz="1600" b="0" i="0" u="none" strike="noStrike" kern="0" cap="none" spc="0" normalizeH="0" baseline="0" noProof="0" dirty="0" smtClean="0">
                <a:ln>
                  <a:noFill/>
                </a:ln>
                <a:solidFill>
                  <a:schemeClr val="bg2"/>
                </a:solidFill>
                <a:effectLst/>
                <a:uLnTx/>
                <a:uFillTx/>
                <a:latin typeface="+mn-lt"/>
              </a:rPr>
              <a:t>:</a:t>
            </a:r>
            <a:r>
              <a:rPr kumimoji="0" lang="en-US" sz="1600" b="1" i="0" u="none" strike="noStrike" kern="0" cap="none" spc="0" normalizeH="0" baseline="0" noProof="0" dirty="0" smtClean="0">
                <a:ln>
                  <a:noFill/>
                </a:ln>
                <a:solidFill>
                  <a:srgbClr val="66CCFF"/>
                </a:solidFill>
                <a:effectLst/>
                <a:uLnTx/>
                <a:uFillTx/>
                <a:latin typeface="+mn-lt"/>
              </a:rPr>
              <a:t> </a:t>
            </a:r>
            <a:r>
              <a:rPr kumimoji="0" lang="en-US" sz="1600" b="0" i="0" u="none" strike="noStrike" kern="0" cap="none" spc="0" normalizeH="0" baseline="0" noProof="0" dirty="0" smtClean="0">
                <a:ln>
                  <a:noFill/>
                </a:ln>
                <a:solidFill>
                  <a:schemeClr val="bg2"/>
                </a:solidFill>
                <a:effectLst/>
                <a:uLnTx/>
                <a:uFillTx/>
                <a:latin typeface="+mn-lt"/>
              </a:rPr>
              <a:t>End-to-end cloud service lifecycle management</a:t>
            </a:r>
          </a:p>
          <a:p>
            <a:pPr marL="534988" marR="0" lvl="1" indent="-179388" algn="l" defTabSz="914400" rtl="0" eaLnBrk="0" fontAlgn="base" latinLnBrk="0" hangingPunct="0">
              <a:lnSpc>
                <a:spcPct val="100000"/>
              </a:lnSpc>
              <a:spcBef>
                <a:spcPts val="1800"/>
              </a:spcBef>
              <a:spcAft>
                <a:spcPct val="0"/>
              </a:spcAft>
              <a:buClrTx/>
              <a:buSzPct val="70000"/>
              <a:buFont typeface="ZapfDingbats BT"/>
              <a:buBlip>
                <a:blip r:embed="rId12"/>
              </a:buBlip>
              <a:tabLst/>
              <a:defRPr/>
            </a:pPr>
            <a:r>
              <a:rPr kumimoji="0" lang="fr-FR" sz="1600" b="1" i="0" u="none" strike="noStrike" kern="0" cap="none" spc="0" normalizeH="0" baseline="0" noProof="0" dirty="0" err="1" smtClean="0">
                <a:ln>
                  <a:noFill/>
                </a:ln>
                <a:solidFill>
                  <a:srgbClr val="66CCFF"/>
                </a:solidFill>
                <a:effectLst/>
                <a:uLnTx/>
                <a:uFillTx/>
                <a:latin typeface="+mn-lt"/>
                <a:hlinkClick r:id="rId14" tooltip="See more details"/>
              </a:rPr>
              <a:t>Y.e2ecmrgb</a:t>
            </a:r>
            <a:r>
              <a:rPr kumimoji="0" lang="fr-FR" sz="1600" b="1" i="0" u="none" strike="noStrike" kern="0" cap="none" spc="0" normalizeH="0" baseline="0" noProof="0" dirty="0" smtClean="0">
                <a:ln>
                  <a:noFill/>
                </a:ln>
                <a:solidFill>
                  <a:srgbClr val="66CCFF"/>
                </a:solidFill>
                <a:effectLst/>
                <a:uLnTx/>
                <a:uFillTx/>
                <a:latin typeface="+mn-lt"/>
                <a:hlinkClick r:id="rId6" tooltip="See more details"/>
              </a:rPr>
              <a:t> </a:t>
            </a:r>
            <a:r>
              <a:rPr kumimoji="0" lang="fr-FR" sz="1600" b="0" i="0" u="none" strike="noStrike" kern="0" cap="none" spc="0" normalizeH="0" baseline="0" noProof="0" dirty="0" smtClean="0">
                <a:ln>
                  <a:noFill/>
                </a:ln>
                <a:solidFill>
                  <a:schemeClr val="bg2"/>
                </a:solidFill>
                <a:effectLst/>
                <a:uLnTx/>
                <a:uFillTx/>
                <a:latin typeface="+mn-lt"/>
              </a:rPr>
              <a:t>: </a:t>
            </a:r>
            <a:r>
              <a:rPr kumimoji="0" lang="en-US" sz="1600" b="0" i="0" u="none" strike="noStrike" kern="0" cap="none" spc="0" normalizeH="0" baseline="0" noProof="0" dirty="0" smtClean="0">
                <a:ln>
                  <a:noFill/>
                </a:ln>
                <a:solidFill>
                  <a:schemeClr val="bg2"/>
                </a:solidFill>
                <a:effectLst/>
                <a:uLnTx/>
                <a:uFillTx/>
                <a:latin typeface="+mn-lt"/>
              </a:rPr>
              <a:t>Common Model for E2E Cloud Computing Resource Management</a:t>
            </a:r>
            <a:endParaRPr kumimoji="0" lang="fr-FR" sz="1600" b="0" i="0" u="none" strike="noStrike" kern="0" cap="none" spc="0" normalizeH="0" baseline="0" noProof="0" dirty="0" smtClean="0">
              <a:ln>
                <a:noFill/>
              </a:ln>
              <a:solidFill>
                <a:schemeClr val="bg2"/>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Pct val="75000"/>
              <a:buFontTx/>
              <a:buNone/>
              <a:tabLst/>
              <a:defRPr/>
            </a:pPr>
            <a:endParaRPr kumimoji="0" lang="fr-FR" sz="24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500034" y="1571612"/>
            <a:ext cx="8472518" cy="4525963"/>
          </a:xfrm>
        </p:spPr>
        <p:txBody>
          <a:bodyPr/>
          <a:lstStyle/>
          <a:p>
            <a:pPr>
              <a:spcBef>
                <a:spcPts val="600"/>
              </a:spcBef>
              <a:spcAft>
                <a:spcPts val="600"/>
              </a:spcAft>
              <a:buNone/>
            </a:pPr>
            <a:r>
              <a:rPr lang="fr-FR" sz="2000" b="1" i="1" dirty="0" smtClean="0">
                <a:solidFill>
                  <a:schemeClr val="accent1">
                    <a:lumMod val="50000"/>
                  </a:schemeClr>
                </a:solidFill>
              </a:rPr>
              <a:t>Q17/13</a:t>
            </a:r>
          </a:p>
          <a:p>
            <a:r>
              <a:rPr lang="fr-FR" sz="2000" b="1" dirty="0" smtClean="0"/>
              <a:t>ITU-T </a:t>
            </a:r>
            <a:r>
              <a:rPr lang="en-GB" sz="2000" b="1" dirty="0" smtClean="0"/>
              <a:t>Y.3501 </a:t>
            </a:r>
            <a:r>
              <a:rPr lang="en-GB" sz="2000" dirty="0" smtClean="0"/>
              <a:t>(Approved in </a:t>
            </a:r>
            <a:r>
              <a:rPr lang="fr-FR" sz="2000" dirty="0" smtClean="0"/>
              <a:t>2013-05)</a:t>
            </a:r>
          </a:p>
          <a:p>
            <a:pPr>
              <a:buNone/>
            </a:pPr>
            <a:r>
              <a:rPr lang="fr-FR" sz="2000" i="1" dirty="0" smtClean="0"/>
              <a:t>	</a:t>
            </a:r>
            <a:r>
              <a:rPr lang="en-GB" sz="2000" i="1" dirty="0" smtClean="0">
                <a:solidFill>
                  <a:schemeClr val="bg2">
                    <a:lumMod val="60000"/>
                    <a:lumOff val="40000"/>
                  </a:schemeClr>
                </a:solidFill>
              </a:rPr>
              <a:t>Cloud computing framework and high-level requirements</a:t>
            </a:r>
          </a:p>
          <a:p>
            <a:pPr>
              <a:buNone/>
            </a:pPr>
            <a:r>
              <a:rPr lang="en-GB" sz="2000" i="1" dirty="0" smtClean="0"/>
              <a:t>	</a:t>
            </a:r>
          </a:p>
          <a:p>
            <a:pPr>
              <a:spcBef>
                <a:spcPts val="600"/>
              </a:spcBef>
              <a:spcAft>
                <a:spcPts val="600"/>
              </a:spcAft>
              <a:buNone/>
            </a:pPr>
            <a:r>
              <a:rPr lang="en-GB" sz="2000" b="1" i="1" dirty="0" smtClean="0">
                <a:solidFill>
                  <a:schemeClr val="accent1">
                    <a:lumMod val="50000"/>
                  </a:schemeClr>
                </a:solidFill>
              </a:rPr>
              <a:t>Q18/13</a:t>
            </a:r>
          </a:p>
          <a:p>
            <a:r>
              <a:rPr lang="en-GB" sz="2000" b="1" dirty="0" smtClean="0"/>
              <a:t>ITU-T Y.3510 </a:t>
            </a:r>
            <a:r>
              <a:rPr lang="en-GB" sz="2000" dirty="0" smtClean="0"/>
              <a:t>(Approved in 2013-05)</a:t>
            </a:r>
          </a:p>
          <a:p>
            <a:pPr>
              <a:buNone/>
            </a:pPr>
            <a:r>
              <a:rPr lang="en-GB" sz="2000" dirty="0" smtClean="0"/>
              <a:t>	</a:t>
            </a:r>
            <a:r>
              <a:rPr lang="en-GB" sz="2000" dirty="0" smtClean="0">
                <a:solidFill>
                  <a:schemeClr val="bg2">
                    <a:lumMod val="60000"/>
                    <a:lumOff val="40000"/>
                  </a:schemeClr>
                </a:solidFill>
              </a:rPr>
              <a:t> </a:t>
            </a:r>
            <a:r>
              <a:rPr lang="en-GB" sz="2000" i="1" dirty="0" smtClean="0">
                <a:solidFill>
                  <a:schemeClr val="bg2">
                    <a:lumMod val="60000"/>
                    <a:lumOff val="40000"/>
                  </a:schemeClr>
                </a:solidFill>
              </a:rPr>
              <a:t>Cloud Computing Infrastructure Requirements</a:t>
            </a:r>
            <a:endParaRPr lang="en-GB" sz="2000" dirty="0" smtClean="0">
              <a:solidFill>
                <a:schemeClr val="bg2">
                  <a:lumMod val="60000"/>
                  <a:lumOff val="40000"/>
                </a:schemeClr>
              </a:solidFill>
            </a:endParaRPr>
          </a:p>
          <a:p>
            <a:pPr>
              <a:buNone/>
            </a:pPr>
            <a:endParaRPr lang="en-GB" sz="2000" dirty="0" smtClean="0"/>
          </a:p>
          <a:p>
            <a:pPr>
              <a:buNone/>
            </a:pPr>
            <a:r>
              <a:rPr lang="en-GB" sz="2000" b="1" i="1" dirty="0" smtClean="0">
                <a:solidFill>
                  <a:schemeClr val="accent1">
                    <a:lumMod val="50000"/>
                  </a:schemeClr>
                </a:solidFill>
              </a:rPr>
              <a:t>Q19/13</a:t>
            </a:r>
            <a:endParaRPr lang="en-GB" sz="2000" dirty="0" smtClean="0"/>
          </a:p>
          <a:p>
            <a:r>
              <a:rPr lang="en-GB" sz="2000" b="1" dirty="0" smtClean="0"/>
              <a:t>ITU-T Y.3520 </a:t>
            </a:r>
            <a:r>
              <a:rPr lang="en-GB" sz="2000" dirty="0" smtClean="0"/>
              <a:t>(Approved in 2013-06) </a:t>
            </a:r>
          </a:p>
          <a:p>
            <a:pPr>
              <a:buNone/>
            </a:pPr>
            <a:r>
              <a:rPr lang="en-GB" sz="2000" i="1" dirty="0" smtClean="0"/>
              <a:t>	</a:t>
            </a:r>
            <a:r>
              <a:rPr lang="en-GB" sz="2000" i="1" dirty="0" smtClean="0">
                <a:solidFill>
                  <a:schemeClr val="bg2">
                    <a:lumMod val="60000"/>
                    <a:lumOff val="40000"/>
                  </a:schemeClr>
                </a:solidFill>
              </a:rPr>
              <a:t>Cloud computing framework </a:t>
            </a:r>
            <a:r>
              <a:rPr lang="fr-FR" sz="2000" i="1" dirty="0" smtClean="0">
                <a:solidFill>
                  <a:schemeClr val="bg2">
                    <a:lumMod val="60000"/>
                    <a:lumOff val="40000"/>
                  </a:schemeClr>
                </a:solidFill>
              </a:rPr>
              <a:t>for end to end </a:t>
            </a:r>
            <a:r>
              <a:rPr lang="en-GB" sz="2000" i="1" dirty="0" smtClean="0">
                <a:solidFill>
                  <a:schemeClr val="bg2">
                    <a:lumMod val="60000"/>
                    <a:lumOff val="40000"/>
                  </a:schemeClr>
                </a:solidFill>
              </a:rPr>
              <a:t>resource</a:t>
            </a:r>
            <a:r>
              <a:rPr lang="fr-FR" sz="2000" i="1" dirty="0" smtClean="0">
                <a:solidFill>
                  <a:schemeClr val="bg2">
                    <a:lumMod val="60000"/>
                    <a:lumOff val="40000"/>
                  </a:schemeClr>
                </a:solidFill>
              </a:rPr>
              <a:t> management</a:t>
            </a:r>
            <a:endParaRPr lang="fr-FR" sz="2000" dirty="0" smtClean="0">
              <a:solidFill>
                <a:schemeClr val="bg2">
                  <a:lumMod val="60000"/>
                  <a:lumOff val="40000"/>
                </a:schemeClr>
              </a:solidFill>
            </a:endParaRPr>
          </a:p>
          <a:p>
            <a:pPr>
              <a:buNone/>
            </a:pPr>
            <a:endParaRPr lang="fr-FR" sz="2400" dirty="0" smtClean="0"/>
          </a:p>
        </p:txBody>
      </p:sp>
      <p:sp>
        <p:nvSpPr>
          <p:cNvPr id="11" name="Titre 1"/>
          <p:cNvSpPr>
            <a:spLocks noGrp="1"/>
          </p:cNvSpPr>
          <p:nvPr>
            <p:ph type="title"/>
          </p:nvPr>
        </p:nvSpPr>
        <p:spPr>
          <a:xfrm>
            <a:off x="-500098" y="0"/>
            <a:ext cx="9144000" cy="1143000"/>
          </a:xfrm>
        </p:spPr>
        <p:txBody>
          <a:bodyPr/>
          <a:lstStyle/>
          <a:p>
            <a:pPr algn="r"/>
            <a:r>
              <a:rPr lang="en-GB" dirty="0" smtClean="0"/>
              <a:t>SG 13 Work </a:t>
            </a:r>
            <a:r>
              <a:rPr lang="fr-FR" dirty="0" smtClean="0"/>
              <a:t>on CC </a:t>
            </a:r>
            <a:br>
              <a:rPr lang="fr-FR" dirty="0" smtClean="0"/>
            </a:br>
            <a:r>
              <a:rPr lang="fr-FR" sz="2400" b="0" i="1" dirty="0" smtClean="0"/>
              <a:t> </a:t>
            </a:r>
            <a:r>
              <a:rPr lang="en-GB" sz="2400" b="0" i="1" dirty="0" smtClean="0"/>
              <a:t>Approved</a:t>
            </a:r>
            <a:r>
              <a:rPr lang="fr-FR" sz="2400" b="0" i="1" dirty="0" smtClean="0"/>
              <a:t> Recommandations</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7</a:t>
            </a:r>
            <a:endParaRPr lang="en-GB" sz="2400" b="0" dirty="0" smtClean="0"/>
          </a:p>
        </p:txBody>
      </p:sp>
      <p:pic>
        <p:nvPicPr>
          <p:cNvPr id="3075" name="Picture 3" descr="http://www.votre-branding.fr/wp-content/uploads/2012/11/checklist-300x199.jpg"/>
          <p:cNvPicPr>
            <a:picLocks noChangeAspect="1" noChangeArrowheads="1"/>
          </p:cNvPicPr>
          <p:nvPr/>
        </p:nvPicPr>
        <p:blipFill>
          <a:blip r:embed="rId3"/>
          <a:srcRect/>
          <a:stretch>
            <a:fillRect/>
          </a:stretch>
        </p:blipFill>
        <p:spPr bwMode="auto">
          <a:xfrm>
            <a:off x="7215206" y="3000372"/>
            <a:ext cx="1582404" cy="178595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14</a:t>
            </a:fld>
            <a:endParaRPr lang="en-US"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rainsignal.com/blog/wp-content/uploads/2012/10/standard-cloud-computing.jpg"/>
          <p:cNvPicPr>
            <a:picLocks noChangeAspect="1" noChangeArrowheads="1"/>
          </p:cNvPicPr>
          <p:nvPr/>
        </p:nvPicPr>
        <p:blipFill>
          <a:blip r:embed="rId3" cstate="print"/>
          <a:srcRect/>
          <a:stretch>
            <a:fillRect/>
          </a:stretch>
        </p:blipFill>
        <p:spPr bwMode="auto">
          <a:xfrm>
            <a:off x="1427860" y="788074"/>
            <a:ext cx="1715380" cy="1200766"/>
          </a:xfrm>
          <a:prstGeom prst="rect">
            <a:avLst/>
          </a:prstGeom>
          <a:noFill/>
        </p:spPr>
      </p:pic>
      <p:sp>
        <p:nvSpPr>
          <p:cNvPr id="8195" name="Espace réservé du contenu 2"/>
          <p:cNvSpPr>
            <a:spLocks noGrp="1"/>
          </p:cNvSpPr>
          <p:nvPr>
            <p:ph idx="1"/>
          </p:nvPr>
        </p:nvSpPr>
        <p:spPr>
          <a:xfrm>
            <a:off x="500034" y="2117747"/>
            <a:ext cx="8472518" cy="4525963"/>
          </a:xfrm>
        </p:spPr>
        <p:txBody>
          <a:bodyPr/>
          <a:lstStyle/>
          <a:p>
            <a:r>
              <a:rPr lang="en-US" sz="2000" dirty="0" smtClean="0"/>
              <a:t>Established after the TSAG agreement in </a:t>
            </a:r>
            <a:r>
              <a:rPr lang="en-US" sz="2000" b="1" dirty="0" smtClean="0">
                <a:solidFill>
                  <a:srgbClr val="C00000"/>
                </a:solidFill>
              </a:rPr>
              <a:t>January 2012 </a:t>
            </a:r>
            <a:r>
              <a:rPr lang="en-US" sz="2000" dirty="0" smtClean="0"/>
              <a:t>meeting with </a:t>
            </a:r>
            <a:r>
              <a:rPr lang="en-US" sz="2000" b="1" dirty="0" smtClean="0"/>
              <a:t>SG13 as parent group </a:t>
            </a:r>
            <a:r>
              <a:rPr lang="en-US" sz="2000" dirty="0" smtClean="0"/>
              <a:t>(Cf. </a:t>
            </a:r>
            <a:r>
              <a:rPr lang="en-US" sz="2000" dirty="0" smtClean="0">
                <a:hlinkClick r:id="rId4"/>
              </a:rPr>
              <a:t>TSB Circular 261</a:t>
            </a:r>
            <a:r>
              <a:rPr lang="en-US" sz="2000" dirty="0" smtClean="0"/>
              <a:t>)</a:t>
            </a:r>
          </a:p>
          <a:p>
            <a:pPr>
              <a:spcBef>
                <a:spcPts val="1200"/>
              </a:spcBef>
            </a:pPr>
            <a:r>
              <a:rPr lang="en-US" sz="2000" b="1" i="1" dirty="0" smtClean="0">
                <a:solidFill>
                  <a:schemeClr val="accent1">
                    <a:lumMod val="50000"/>
                  </a:schemeClr>
                </a:solidFill>
              </a:rPr>
              <a:t>Scope :</a:t>
            </a:r>
          </a:p>
          <a:p>
            <a:pPr lvl="1"/>
            <a:r>
              <a:rPr lang="en-US" sz="2000" b="1" dirty="0" smtClean="0"/>
              <a:t>coordination of the ITU-T cloud computing standardization work within ITU-T </a:t>
            </a:r>
          </a:p>
          <a:p>
            <a:pPr lvl="1">
              <a:buNone/>
            </a:pPr>
            <a:r>
              <a:rPr lang="en-US" sz="2000" dirty="0" smtClean="0"/>
              <a:t>	</a:t>
            </a:r>
            <a:r>
              <a:rPr lang="en-US" sz="1600" dirty="0" smtClean="0"/>
              <a:t>For example: </a:t>
            </a:r>
            <a:r>
              <a:rPr lang="en-US" sz="1600" i="1" dirty="0" smtClean="0"/>
              <a:t>SG2 </a:t>
            </a:r>
            <a:r>
              <a:rPr lang="en-US" sz="1600" dirty="0" smtClean="0"/>
              <a:t>on telecommunication management, </a:t>
            </a:r>
            <a:r>
              <a:rPr lang="en-US" sz="1600" i="1" dirty="0" smtClean="0"/>
              <a:t>SG5 </a:t>
            </a:r>
            <a:r>
              <a:rPr lang="en-US" sz="1600" dirty="0" smtClean="0"/>
              <a:t>on ICT and climate change, </a:t>
            </a:r>
            <a:r>
              <a:rPr lang="en-US" sz="1600" i="1" dirty="0" smtClean="0"/>
              <a:t>SG11</a:t>
            </a:r>
            <a:r>
              <a:rPr lang="en-US" sz="1600" dirty="0" smtClean="0"/>
              <a:t> on protocols and interoperability, </a:t>
            </a:r>
            <a:r>
              <a:rPr lang="en-US" sz="1600" i="1" dirty="0" smtClean="0"/>
              <a:t>SG12</a:t>
            </a:r>
            <a:r>
              <a:rPr lang="en-US" sz="1600" dirty="0" smtClean="0"/>
              <a:t> on QoS and </a:t>
            </a:r>
            <a:r>
              <a:rPr lang="en-US" sz="1600" i="1" dirty="0" smtClean="0"/>
              <a:t>SG17 </a:t>
            </a:r>
            <a:r>
              <a:rPr lang="en-US" sz="1600" dirty="0" smtClean="0"/>
              <a:t>on security</a:t>
            </a:r>
          </a:p>
          <a:p>
            <a:pPr lvl="1">
              <a:buNone/>
            </a:pPr>
            <a:endParaRPr lang="en-US" sz="1600" dirty="0" smtClean="0"/>
          </a:p>
          <a:p>
            <a:pPr lvl="1"/>
            <a:r>
              <a:rPr lang="en-US" sz="2000" b="1" dirty="0" smtClean="0"/>
              <a:t>coordination of the communication with standards development organizations and forums </a:t>
            </a:r>
            <a:r>
              <a:rPr lang="en-US" sz="2000" dirty="0" smtClean="0"/>
              <a:t>working on Cloud Computing protocols and standards</a:t>
            </a:r>
            <a:endParaRPr lang="fr-FR" dirty="0" smtClean="0"/>
          </a:p>
        </p:txBody>
      </p:sp>
      <p:sp>
        <p:nvSpPr>
          <p:cNvPr id="11" name="Titre 1"/>
          <p:cNvSpPr>
            <a:spLocks noGrp="1"/>
          </p:cNvSpPr>
          <p:nvPr>
            <p:ph type="title"/>
          </p:nvPr>
        </p:nvSpPr>
        <p:spPr>
          <a:xfrm>
            <a:off x="-500098" y="71422"/>
            <a:ext cx="9144000" cy="1143000"/>
          </a:xfrm>
        </p:spPr>
        <p:txBody>
          <a:bodyPr/>
          <a:lstStyle/>
          <a:p>
            <a:pPr algn="r"/>
            <a:r>
              <a:rPr lang="fr-FR" dirty="0" smtClean="0"/>
              <a:t/>
            </a:r>
            <a:br>
              <a:rPr lang="fr-FR" dirty="0" smtClean="0"/>
            </a:br>
            <a:r>
              <a:rPr lang="en-GB" dirty="0" smtClean="0"/>
              <a:t>SG 13 Work </a:t>
            </a:r>
            <a:r>
              <a:rPr lang="fr-FR" dirty="0" smtClean="0"/>
              <a:t>on CC </a:t>
            </a:r>
            <a:br>
              <a:rPr lang="fr-FR" dirty="0" smtClean="0"/>
            </a:br>
            <a:r>
              <a:rPr lang="fr-FR" sz="2400" b="0" i="1" dirty="0" smtClean="0"/>
              <a:t> </a:t>
            </a:r>
            <a:r>
              <a:rPr lang="en-US" sz="2400" b="0" i="1" dirty="0" smtClean="0"/>
              <a:t>Joint Coordination Activity </a:t>
            </a:r>
            <a:br>
              <a:rPr lang="en-US" sz="2400" b="0" i="1" dirty="0" smtClean="0"/>
            </a:br>
            <a:r>
              <a:rPr lang="en-US" sz="2400" b="0" i="1" dirty="0" smtClean="0"/>
              <a:t>for Cloud Computing (JCA-Cloud)</a:t>
            </a:r>
            <a:br>
              <a:rPr lang="en-US" sz="2400" b="0" i="1" dirty="0" smtClean="0"/>
            </a:b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8</a:t>
            </a:r>
            <a:endParaRPr lang="en-GB" sz="2400" b="0" dirty="0" smtClean="0"/>
          </a:p>
        </p:txBody>
      </p:sp>
      <p:pic>
        <p:nvPicPr>
          <p:cNvPr id="9" name="Picture 2"/>
          <p:cNvPicPr>
            <a:picLocks noChangeAspect="1" noChangeArrowheads="1"/>
          </p:cNvPicPr>
          <p:nvPr/>
        </p:nvPicPr>
        <p:blipFill>
          <a:blip r:embed="rId5"/>
          <a:srcRect/>
          <a:stretch>
            <a:fillRect/>
          </a:stretch>
        </p:blipFill>
        <p:spPr bwMode="auto">
          <a:xfrm>
            <a:off x="-11536" y="265783"/>
            <a:ext cx="1428760" cy="642937"/>
          </a:xfrm>
          <a:prstGeom prst="rect">
            <a:avLst/>
          </a:prstGeom>
          <a:noFill/>
          <a:ln w="9525">
            <a:noFill/>
            <a:miter lim="800000"/>
            <a:headEnd/>
            <a:tailEnd/>
          </a:ln>
        </p:spPr>
      </p:pic>
      <p:sp>
        <p:nvSpPr>
          <p:cNvPr id="1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15</a:t>
            </a:fld>
            <a:endParaRPr lang="en-US" alt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714348" y="1496042"/>
          <a:ext cx="3714776" cy="4861916"/>
        </p:xfrm>
        <a:graphic>
          <a:graphicData uri="http://schemas.openxmlformats.org/drawingml/2006/table">
            <a:tbl>
              <a:tblPr firstRow="1" bandRow="1">
                <a:tableStyleId>{93296810-A885-4BE3-A3E7-6D5BEEA58F35}</a:tableStyleId>
              </a:tblPr>
              <a:tblGrid>
                <a:gridCol w="3714776"/>
              </a:tblGrid>
              <a:tr h="1018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Definition, Ecosystem, Network, Access &amp; Architectures</a:t>
                      </a:r>
                      <a:endParaRPr lang="fr-FR" dirty="0" smtClean="0"/>
                    </a:p>
                  </a:txBody>
                  <a:tcPr>
                    <a:solidFill>
                      <a:schemeClr val="bg2">
                        <a:lumMod val="40000"/>
                        <a:lumOff val="60000"/>
                      </a:schemeClr>
                    </a:solidFill>
                  </a:tcPr>
                </a:tc>
              </a:tr>
              <a:tr h="640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t>ITU-T</a:t>
                      </a:r>
                      <a:r>
                        <a:rPr lang="en-US" sz="1600" kern="1200" baseline="0" dirty="0" smtClean="0"/>
                        <a:t> - Cloud Computing Focus Group , SG 13 and SG 17</a:t>
                      </a:r>
                      <a:endParaRPr lang="fr-FR" sz="1600" dirty="0" smtClean="0"/>
                    </a:p>
                  </a:txBody>
                  <a:tcPr/>
                </a:tc>
              </a:tr>
              <a:tr h="1108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t>ISO </a:t>
                      </a:r>
                      <a:r>
                        <a:rPr lang="en-US" sz="1600" b="0" kern="1200" baseline="0" dirty="0" smtClean="0"/>
                        <a:t>IEC</a:t>
                      </a:r>
                      <a:r>
                        <a:rPr lang="en-US" sz="1600" kern="1200" baseline="0" dirty="0" smtClean="0"/>
                        <a:t>-JTC 1; SC 38: Distributed Application Platforms and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(SOA, WS, Cloud)</a:t>
                      </a:r>
                      <a:endParaRPr lang="en-US" sz="1600" kern="1200" baseline="0" dirty="0" smtClean="0">
                        <a:solidFill>
                          <a:schemeClr val="dk1"/>
                        </a:solidFill>
                        <a:latin typeface="+mn-lt"/>
                        <a:ea typeface="+mn-ea"/>
                        <a:cs typeface="+mn-cs"/>
                      </a:endParaRPr>
                    </a:p>
                  </a:txBody>
                  <a:tcPr/>
                </a:tc>
              </a:tr>
              <a:tr h="698147">
                <a:tc>
                  <a:txBody>
                    <a:bodyPr/>
                    <a:lstStyle/>
                    <a:p>
                      <a:r>
                        <a:rPr lang="en-US" sz="1600" b="1" kern="1200" baseline="0" dirty="0" smtClean="0"/>
                        <a:t>NIST</a:t>
                      </a:r>
                      <a:r>
                        <a:rPr lang="en-US" sz="1600" kern="1200" baseline="0" dirty="0" smtClean="0"/>
                        <a:t> - National Institute of Standards and Technology</a:t>
                      </a:r>
                      <a:endParaRPr lang="fr-FR" sz="1600" dirty="0"/>
                    </a:p>
                  </a:txBody>
                  <a:tcPr/>
                </a:tc>
              </a:tr>
              <a:tr h="698147">
                <a:tc>
                  <a:txBody>
                    <a:bodyPr/>
                    <a:lstStyle/>
                    <a:p>
                      <a:r>
                        <a:rPr lang="fr-FR" sz="1600" b="1" kern="1200" baseline="0" dirty="0" smtClean="0"/>
                        <a:t>W3C </a:t>
                      </a:r>
                      <a:r>
                        <a:rPr lang="fr-FR" sz="1600" kern="1200" baseline="0" dirty="0" smtClean="0"/>
                        <a:t>– </a:t>
                      </a:r>
                      <a:r>
                        <a:rPr lang="en-GB" sz="1600" kern="1200" baseline="0" noProof="0" dirty="0" smtClean="0"/>
                        <a:t>activities</a:t>
                      </a:r>
                      <a:r>
                        <a:rPr lang="fr-FR" sz="1600" kern="1200" baseline="0" dirty="0" smtClean="0"/>
                        <a:t> on HTML-5 (offline mode, </a:t>
                      </a:r>
                      <a:r>
                        <a:rPr lang="en-GB" sz="1600" kern="1200" baseline="0" noProof="0" dirty="0" smtClean="0"/>
                        <a:t>multi-device</a:t>
                      </a:r>
                      <a:r>
                        <a:rPr lang="fr-FR" sz="1600" kern="1200" baseline="0" dirty="0" smtClean="0"/>
                        <a:t>…)</a:t>
                      </a:r>
                      <a:endParaRPr lang="fr-FR" sz="1600" dirty="0"/>
                    </a:p>
                  </a:txBody>
                  <a:tcPr/>
                </a:tc>
              </a:tr>
              <a:tr h="698147">
                <a:tc>
                  <a:txBody>
                    <a:bodyPr/>
                    <a:lstStyle/>
                    <a:p>
                      <a:r>
                        <a:rPr lang="en-US" sz="1600" b="1" kern="1200" baseline="0" dirty="0" smtClean="0"/>
                        <a:t>IETF</a:t>
                      </a:r>
                      <a:r>
                        <a:rPr lang="en-US" sz="1600" kern="1200" baseline="0" dirty="0" smtClean="0"/>
                        <a:t> - Network &amp; Real Time Communication protocols</a:t>
                      </a:r>
                      <a:endParaRPr lang="fr-FR" sz="1600" dirty="0"/>
                    </a:p>
                  </a:txBody>
                  <a:tcPr/>
                </a:tc>
              </a:tr>
            </a:tbl>
          </a:graphicData>
        </a:graphic>
      </p:graphicFrame>
      <p:graphicFrame>
        <p:nvGraphicFramePr>
          <p:cNvPr id="7" name="Tableau 6"/>
          <p:cNvGraphicFramePr>
            <a:graphicFrameLocks noGrp="1"/>
          </p:cNvGraphicFramePr>
          <p:nvPr/>
        </p:nvGraphicFramePr>
        <p:xfrm>
          <a:off x="4786314" y="1510556"/>
          <a:ext cx="3786214" cy="4839851"/>
        </p:xfrm>
        <a:graphic>
          <a:graphicData uri="http://schemas.openxmlformats.org/drawingml/2006/table">
            <a:tbl>
              <a:tblPr firstRow="1" bandRow="1">
                <a:tableStyleId>{93296810-A885-4BE3-A3E7-6D5BEEA58F35}</a:tableStyleId>
              </a:tblPr>
              <a:tblGrid>
                <a:gridCol w="3786214"/>
              </a:tblGrid>
              <a:tr h="989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Management API, Inter-cloud and security</a:t>
                      </a:r>
                    </a:p>
                  </a:txBody>
                  <a:tcPr>
                    <a:solidFill>
                      <a:schemeClr val="bg2">
                        <a:lumMod val="40000"/>
                        <a:lumOff val="60000"/>
                      </a:schemeClr>
                    </a:solidFill>
                  </a:tcPr>
                </a:tc>
              </a:tr>
              <a:tr h="679908">
                <a:tc>
                  <a:txBody>
                    <a:bodyPr/>
                    <a:lstStyle/>
                    <a:p>
                      <a:r>
                        <a:rPr lang="en-US" sz="1600" b="1" kern="1200" baseline="0" dirty="0" smtClean="0"/>
                        <a:t>DMTF</a:t>
                      </a:r>
                      <a:r>
                        <a:rPr lang="en-US" sz="1600" kern="1200" baseline="0" dirty="0" smtClean="0"/>
                        <a:t> – Distributed Management Task Force</a:t>
                      </a:r>
                      <a:endParaRPr lang="en-US" sz="1600" kern="1200" baseline="0" dirty="0" smtClean="0">
                        <a:solidFill>
                          <a:schemeClr val="dk1"/>
                        </a:solidFill>
                        <a:latin typeface="+mn-lt"/>
                        <a:ea typeface="+mn-ea"/>
                        <a:cs typeface="+mn-cs"/>
                      </a:endParaRPr>
                    </a:p>
                  </a:txBody>
                  <a:tcPr/>
                </a:tc>
              </a:tr>
              <a:tr h="679908">
                <a:tc>
                  <a:txBody>
                    <a:bodyPr/>
                    <a:lstStyle/>
                    <a:p>
                      <a:r>
                        <a:rPr lang="en-US" sz="1600" b="1" kern="1200" baseline="0" dirty="0" smtClean="0"/>
                        <a:t>SNIA </a:t>
                      </a:r>
                      <a:r>
                        <a:rPr lang="en-US" sz="1600" b="0" kern="1200" baseline="0" dirty="0" smtClean="0"/>
                        <a:t>- Storage Networking Industry Association</a:t>
                      </a:r>
                      <a:endParaRPr lang="fr-FR" sz="1600" b="0" dirty="0"/>
                    </a:p>
                  </a:txBody>
                  <a:tcPr/>
                </a:tc>
              </a:tr>
              <a:tr h="408871">
                <a:tc>
                  <a:txBody>
                    <a:bodyPr/>
                    <a:lstStyle/>
                    <a:p>
                      <a:r>
                        <a:rPr lang="fr-FR" sz="1600" b="1" kern="1200" baseline="0" dirty="0" smtClean="0"/>
                        <a:t>OGF</a:t>
                      </a:r>
                      <a:r>
                        <a:rPr lang="fr-FR" sz="1600" kern="1200" baseline="0" dirty="0" smtClean="0"/>
                        <a:t> – Open </a:t>
                      </a:r>
                      <a:r>
                        <a:rPr lang="en-GB" sz="1600" kern="1200" baseline="0" noProof="0" dirty="0" smtClean="0"/>
                        <a:t>Grid</a:t>
                      </a:r>
                      <a:r>
                        <a:rPr lang="fr-FR" sz="1600" kern="1200" baseline="0" dirty="0" smtClean="0"/>
                        <a:t> Forum</a:t>
                      </a:r>
                      <a:endParaRPr lang="fr-FR" sz="1600" dirty="0"/>
                    </a:p>
                  </a:txBody>
                  <a:tcPr/>
                </a:tc>
              </a:tr>
              <a:tr h="679908">
                <a:tc>
                  <a:txBody>
                    <a:bodyPr/>
                    <a:lstStyle/>
                    <a:p>
                      <a:r>
                        <a:rPr lang="en-US" sz="1600" b="1" kern="1200" baseline="0" dirty="0" smtClean="0"/>
                        <a:t>GICTF</a:t>
                      </a:r>
                      <a:r>
                        <a:rPr lang="en-US" sz="1600" kern="1200" baseline="0" dirty="0" smtClean="0"/>
                        <a:t> - Global Inter-Cloud Technology Forum</a:t>
                      </a:r>
                      <a:endParaRPr lang="fr-FR" sz="1600" dirty="0"/>
                    </a:p>
                  </a:txBody>
                  <a:tcPr/>
                </a:tc>
              </a:tr>
              <a:tr h="583764">
                <a:tc>
                  <a:txBody>
                    <a:bodyPr/>
                    <a:lstStyle/>
                    <a:p>
                      <a:r>
                        <a:rPr lang="fr-FR" sz="1600" b="1" kern="1200" baseline="0" dirty="0" smtClean="0"/>
                        <a:t>TM Forum </a:t>
                      </a:r>
                      <a:r>
                        <a:rPr lang="fr-FR" sz="1600" kern="1200" baseline="0" dirty="0" smtClean="0"/>
                        <a:t>– </a:t>
                      </a:r>
                      <a:r>
                        <a:rPr lang="en-GB" sz="1600" kern="1200" baseline="0" noProof="0" dirty="0" smtClean="0"/>
                        <a:t>Tele</a:t>
                      </a:r>
                      <a:r>
                        <a:rPr lang="fr-FR" sz="1600" kern="1200" baseline="0" dirty="0" smtClean="0"/>
                        <a:t> Management Forum</a:t>
                      </a:r>
                      <a:endParaRPr lang="fr-FR" sz="1600" dirty="0"/>
                    </a:p>
                  </a:txBody>
                  <a:tcPr/>
                </a:tc>
              </a:tr>
              <a:tr h="408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baseline="0" dirty="0" smtClean="0"/>
                        <a:t>OASIS</a:t>
                      </a:r>
                      <a:endParaRPr lang="fr-FR" sz="1600" b="1" dirty="0" smtClean="0"/>
                    </a:p>
                  </a:txBody>
                  <a:tcPr/>
                </a:tc>
              </a:tr>
              <a:tr h="408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baseline="0" dirty="0" smtClean="0"/>
                        <a:t>Cloud Security Alliance</a:t>
                      </a:r>
                      <a:endParaRPr lang="fr-FR" sz="1600" b="1" dirty="0" smtClean="0"/>
                    </a:p>
                  </a:txBody>
                  <a:tcPr/>
                </a:tc>
              </a:tr>
            </a:tbl>
          </a:graphicData>
        </a:graphic>
      </p:graphicFrame>
      <p:pic>
        <p:nvPicPr>
          <p:cNvPr id="31746" name="Picture 2"/>
          <p:cNvPicPr>
            <a:picLocks noChangeAspect="1" noChangeArrowheads="1"/>
          </p:cNvPicPr>
          <p:nvPr/>
        </p:nvPicPr>
        <p:blipFill>
          <a:blip r:embed="rId3"/>
          <a:srcRect/>
          <a:stretch>
            <a:fillRect/>
          </a:stretch>
        </p:blipFill>
        <p:spPr bwMode="auto">
          <a:xfrm>
            <a:off x="7786714" y="2710488"/>
            <a:ext cx="571500" cy="35719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7786710" y="3281992"/>
            <a:ext cx="533400" cy="385763"/>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a:srcRect/>
          <a:stretch>
            <a:fillRect/>
          </a:stretch>
        </p:blipFill>
        <p:spPr bwMode="auto">
          <a:xfrm>
            <a:off x="7786710" y="3853496"/>
            <a:ext cx="600075" cy="285750"/>
          </a:xfrm>
          <a:prstGeom prst="rect">
            <a:avLst/>
          </a:prstGeom>
          <a:noFill/>
          <a:ln w="9525">
            <a:noFill/>
            <a:miter lim="800000"/>
            <a:headEnd/>
            <a:tailEnd/>
          </a:ln>
          <a:effectLst/>
        </p:spPr>
      </p:pic>
      <p:pic>
        <p:nvPicPr>
          <p:cNvPr id="31749" name="Picture 5"/>
          <p:cNvPicPr>
            <a:picLocks noChangeAspect="1" noChangeArrowheads="1"/>
          </p:cNvPicPr>
          <p:nvPr/>
        </p:nvPicPr>
        <p:blipFill>
          <a:blip r:embed="rId6"/>
          <a:srcRect/>
          <a:stretch>
            <a:fillRect/>
          </a:stretch>
        </p:blipFill>
        <p:spPr bwMode="auto">
          <a:xfrm>
            <a:off x="7786710" y="4425000"/>
            <a:ext cx="547688" cy="361474"/>
          </a:xfrm>
          <a:prstGeom prst="rect">
            <a:avLst/>
          </a:prstGeom>
          <a:noFill/>
          <a:ln w="9525">
            <a:noFill/>
            <a:miter lim="800000"/>
            <a:headEnd/>
            <a:tailEnd/>
          </a:ln>
          <a:effectLst/>
        </p:spPr>
      </p:pic>
      <p:pic>
        <p:nvPicPr>
          <p:cNvPr id="31750" name="Picture 6"/>
          <p:cNvPicPr>
            <a:picLocks noChangeAspect="1" noChangeArrowheads="1"/>
          </p:cNvPicPr>
          <p:nvPr/>
        </p:nvPicPr>
        <p:blipFill>
          <a:blip r:embed="rId7"/>
          <a:srcRect/>
          <a:stretch>
            <a:fillRect/>
          </a:stretch>
        </p:blipFill>
        <p:spPr bwMode="auto">
          <a:xfrm>
            <a:off x="7700989" y="5210818"/>
            <a:ext cx="657225" cy="200025"/>
          </a:xfrm>
          <a:prstGeom prst="rect">
            <a:avLst/>
          </a:prstGeom>
          <a:noFill/>
          <a:ln w="9525">
            <a:noFill/>
            <a:miter lim="800000"/>
            <a:headEnd/>
            <a:tailEnd/>
          </a:ln>
          <a:effectLst/>
        </p:spPr>
      </p:pic>
      <p:pic>
        <p:nvPicPr>
          <p:cNvPr id="31751" name="Picture 7"/>
          <p:cNvPicPr>
            <a:picLocks noChangeAspect="1" noChangeArrowheads="1"/>
          </p:cNvPicPr>
          <p:nvPr/>
        </p:nvPicPr>
        <p:blipFill>
          <a:blip r:embed="rId8"/>
          <a:srcRect/>
          <a:stretch>
            <a:fillRect/>
          </a:stretch>
        </p:blipFill>
        <p:spPr bwMode="auto">
          <a:xfrm>
            <a:off x="7748614" y="5496570"/>
            <a:ext cx="609600" cy="285752"/>
          </a:xfrm>
          <a:prstGeom prst="rect">
            <a:avLst/>
          </a:prstGeom>
          <a:noFill/>
          <a:ln w="9525">
            <a:noFill/>
            <a:miter lim="800000"/>
            <a:headEnd/>
            <a:tailEnd/>
          </a:ln>
          <a:effectLst/>
        </p:spPr>
      </p:pic>
      <p:pic>
        <p:nvPicPr>
          <p:cNvPr id="31752" name="Picture 8"/>
          <p:cNvPicPr>
            <a:picLocks noChangeAspect="1" noChangeArrowheads="1"/>
          </p:cNvPicPr>
          <p:nvPr/>
        </p:nvPicPr>
        <p:blipFill>
          <a:blip r:embed="rId9"/>
          <a:srcRect/>
          <a:stretch>
            <a:fillRect/>
          </a:stretch>
        </p:blipFill>
        <p:spPr bwMode="auto">
          <a:xfrm>
            <a:off x="7643834" y="5925198"/>
            <a:ext cx="785818" cy="287151"/>
          </a:xfrm>
          <a:prstGeom prst="rect">
            <a:avLst/>
          </a:prstGeom>
          <a:noFill/>
          <a:ln w="9525">
            <a:noFill/>
            <a:miter lim="800000"/>
            <a:headEnd/>
            <a:tailEnd/>
          </a:ln>
          <a:effectLst/>
        </p:spPr>
      </p:pic>
      <p:pic>
        <p:nvPicPr>
          <p:cNvPr id="31753" name="Picture 9"/>
          <p:cNvPicPr>
            <a:picLocks noChangeAspect="1" noChangeArrowheads="1"/>
          </p:cNvPicPr>
          <p:nvPr/>
        </p:nvPicPr>
        <p:blipFill>
          <a:blip r:embed="rId10"/>
          <a:srcRect/>
          <a:stretch>
            <a:fillRect/>
          </a:stretch>
        </p:blipFill>
        <p:spPr bwMode="auto">
          <a:xfrm>
            <a:off x="3571868" y="3643314"/>
            <a:ext cx="714380" cy="406004"/>
          </a:xfrm>
          <a:prstGeom prst="rect">
            <a:avLst/>
          </a:prstGeom>
          <a:noFill/>
          <a:ln w="9525">
            <a:noFill/>
            <a:miter lim="800000"/>
            <a:headEnd/>
            <a:tailEnd/>
          </a:ln>
          <a:effectLst/>
        </p:spPr>
      </p:pic>
      <p:pic>
        <p:nvPicPr>
          <p:cNvPr id="31754" name="Picture 10"/>
          <p:cNvPicPr>
            <a:picLocks noChangeAspect="1" noChangeArrowheads="1"/>
          </p:cNvPicPr>
          <p:nvPr/>
        </p:nvPicPr>
        <p:blipFill>
          <a:blip r:embed="rId11"/>
          <a:srcRect/>
          <a:stretch>
            <a:fillRect/>
          </a:stretch>
        </p:blipFill>
        <p:spPr bwMode="auto">
          <a:xfrm>
            <a:off x="3714744" y="4286256"/>
            <a:ext cx="590551" cy="357190"/>
          </a:xfrm>
          <a:prstGeom prst="rect">
            <a:avLst/>
          </a:prstGeom>
          <a:noFill/>
          <a:ln w="9525">
            <a:noFill/>
            <a:miter lim="800000"/>
            <a:headEnd/>
            <a:tailEnd/>
          </a:ln>
          <a:effectLst/>
        </p:spPr>
      </p:pic>
      <p:pic>
        <p:nvPicPr>
          <p:cNvPr id="31757" name="Picture 13"/>
          <p:cNvPicPr>
            <a:picLocks noChangeAspect="1" noChangeArrowheads="1"/>
          </p:cNvPicPr>
          <p:nvPr/>
        </p:nvPicPr>
        <p:blipFill>
          <a:blip r:embed="rId12" cstate="print"/>
          <a:srcRect/>
          <a:stretch>
            <a:fillRect/>
          </a:stretch>
        </p:blipFill>
        <p:spPr bwMode="auto">
          <a:xfrm>
            <a:off x="3857620" y="4996504"/>
            <a:ext cx="500066" cy="475387"/>
          </a:xfrm>
          <a:prstGeom prst="rect">
            <a:avLst/>
          </a:prstGeom>
          <a:noFill/>
          <a:ln w="9525">
            <a:noFill/>
            <a:miter lim="800000"/>
            <a:headEnd/>
            <a:tailEnd/>
          </a:ln>
          <a:effectLst/>
        </p:spPr>
      </p:pic>
      <p:pic>
        <p:nvPicPr>
          <p:cNvPr id="31760" name="Picture 16"/>
          <p:cNvPicPr>
            <a:picLocks noChangeAspect="1" noChangeArrowheads="1"/>
          </p:cNvPicPr>
          <p:nvPr/>
        </p:nvPicPr>
        <p:blipFill>
          <a:blip r:embed="rId13" cstate="print"/>
          <a:srcRect/>
          <a:stretch>
            <a:fillRect/>
          </a:stretch>
        </p:blipFill>
        <p:spPr bwMode="auto">
          <a:xfrm>
            <a:off x="3714744" y="2786058"/>
            <a:ext cx="500066" cy="466561"/>
          </a:xfrm>
          <a:prstGeom prst="rect">
            <a:avLst/>
          </a:prstGeom>
          <a:noFill/>
          <a:ln w="9525">
            <a:noFill/>
            <a:miter lim="800000"/>
            <a:headEnd/>
            <a:tailEnd/>
          </a:ln>
          <a:effectLst/>
        </p:spPr>
      </p:pic>
      <p:sp>
        <p:nvSpPr>
          <p:cNvPr id="31762" name="AutoShape 18" descr="data:image/jpeg;base64,/9j/4AAQSkZJRgABAQAAAQABAAD/2wCEAAkGBxQREhUUExQVERUWFRcaFxgYGBUcHhodGRwcGxocHyIYHSgiISYlGxUXITEiJikrLjAvFyIzODMsNygtMC0BCgoKDg0OGxAQGywkHyQyLDQuNCwvNSwuNzcsNCwsLTQwLDQsLCwsMDUsLSwsLzAsLSwvNzQsKywvLCwsLCwsN//AABEIAIAA4AMBIgACEQEDEQH/xAAcAAEAAgIDAQAAAAAAAAAAAAAABgcEBQIDCAH/xABHEAABAwIEAwQEBw8DBQEAAAABAAIDBBESITFBBQZRBxMiYTJCUnGBkaGxwdLwFBYzNFRVcnOSk7LC0dThJDViFyNT0+QV/8QAGQEBAAMBAQAAAAAAAAAAAAAAAAECAwQF/8QALBEAAwACAAQFAwMFAAAAAAAAAAECAxEhMVFhBBIyQYETsdHB4fAFFBVSof/aAAwDAQACEQMRAD8AvFERAEREAREQBERAERY9XWxxYcbg3EbC/wBtPNAZCIiAIi6qqpbG0vebNGqA7UXCKUOAc0hwIuCN1zQBEXCWUNBc4hoAuSdkBzRdVLUtkaHsN2nRdqAIiIAiIgCIiAIiIAiIgCIul9SxrmsLgHOvhG5sgO5ERAERdFTVNjsHOa0uuGhxtc/bfzQHTxXiTKdmJ2Z9Vu7j9tSq/r618zy95uT8QHQLlxSpfJK4yekCRbYWOg+VYiAk3LXH8FopTZvqO6eR8vPb5pgqpUi5b5na1wp5XDQFp9kaAHy6Ha3xAS+qqGxtL3nC0alQDjXF3VLrnwsHot+k+f29/fzTVyPmLH+FrT4Wg3Fva95+TRadAbbgHGjTus7ONxzG4PUf0U8ikDgHNIcCLgjdVYtrwSvla17WvDIhfG8+pbM4Scr21Og11WWbNGGHdvgWmXT0ifSyhoLnENAFyTsoJx/jRqDhbdsYOQ9o9T9AXHmDiUzi2KXJtvCRkJCNSejgPV95HlqVOLLOWFcPaZDTT0zY8F4s6mfcDE02xN+keYVgUtQ2Roew4mnQqr1sOBcSljkLIbOLhdwdfC0G4DzbzBsMsWEjYkTdzEuqekgk29IsVFoeGcULSGSu7xrjZkuXpXsWOtkPFkCP0SAQMW+VMGeM0eeHwJqXL0wiItioRcIpmuvhIdYkG2xGoXNAEREARFS/blzhW0FVAylndC10GJwAYbnG4X8TTsAgLW43xdtO32nn0W/SfJQGpqXyPL3OJcTe+mmlraWUa5S4pLWUzZqjiNM2VxcCJmAvsCQL2nYLWGXhC3GBv5yoP3Y/ulx34/w8U5dcV2f4LrFT46J9y5x7vv8AtyG0g0Pt/wCfJb9VEABmOJ0IOxwf/UpRw/mCZ2FrauhqXAXLWsILwNc21DsN/awute9joq/5Lw3+3/K/BP0b6fYlHFeJMp2YnZk+i3dx+26r+vrXzPL3m56bAdAvldWvmkc6S4eDYtPq+Qz0zvfe91jrtTVLa5GZ1yAg4hn1HVc2OBFwvq50XC3z4ix/dNzGPCHYnDLIHUA6nLoOoyz58eGPPb0i0y6ekaziXEC0iOIB8rtBs0e07+m67OG8PEIOZe92b3nVxTh/Dvucua+5myMjjq697EH2TY29x0tYZi0mlSVS9pkNa4M4T4j4rkkDfcDQLlG8HRfVypKLvXEh3dxtv3j8gLDMtBOV+p9X3qmbNGGHdvgTMunpHOkpjKTngjZ+Ek0tbMgE721Og96+1dUJAGMGCBtsLbWxWzDnXztfMA+85kW6TxOOpaBAR9zsNmhvrFudzva+YG/pG9xb6uTDhvNazZlrXpnp3ff7F6pSvLPyztpalrWd1N+AtkdO6tpns0bHLDbcHw8aqndC7A/O98D9MdvmcNx8IyvbgF9j4hHEwRVBa2ncQ1hJt3bvVAPs9DlhtuD4Yy4q8PTy4ltP1T+q79epMtWvLXwz5FE6R3dx2x2uSQbMBuMTre42FxisQCLEjIqJwwGGAm1z3st/E52hAItnlYuFrWDR/wAeuSuYMdPTvvgdaeQHxF+mHw6HKxItbDhGd8PSxoAAAAAAAAyAA0AsoiK8XSyZFqF6V17v9F/GbWNaXP3Oyhm7m7QwOicLPisLWtbwjTTIt0I81MuDcWADWudjidbupLk65Bj7565BxzJyNiAXQpBxFtM17n2MJ/CsIuDfIkDcn2fW96vnwXjv6+Dn7rr+5E0mvLRayjHMvH8N4oj4tHuHq+Q8/Pb5tNPzFePBDxGkY0gWMnjeB0xd+zbLMX6klaIMb+cqD92P7pF/UvDtcW18P8B4bNnwriDqd+JmY9Zt7Bw6fPY7KwaCtZMwPYbg/GD0KqvA385UH7sf3SinPXM1Vw/uTSV8LzJ3gf3DGi2HBhxYpJPadbTfVa4/G4MlKZri+zX3RV46S20eiEVVdiPOc9bHIyqkM0gkJa84R4cLbNs1oGuI381aq6igUU545Ig4kGue1veMBDXkEm2uHXqVK0QFXQ8oScOhwizogb3Hq4jnfyvvtf4uu6tRwvkcwoLzNyvK2/3Jo7K28d+nUdOiAidZWSPkFPTgvldkSM8F/p8ttSpPw3syiYwF0jxOCHCRpza7c55k3vvmt7yfyqyhj9uV3pvPnrr8p3UjRrfBgryspXPf3UuGOqY3wPzDJmj6NbjVpJIyJB1YvcggtcDZzTqD8HlvuFZHGeEsqWYXXa4G7Hj0mO2cD9G6hVfGwOLa0iGSJpJkBwtljGZIPTq3UEm2q8tqvBPcpvG/b3l9uzN1rJz5mHSUwkBe84IG3xOvbFbLC22dr5Ej3DPThXy9/YFuCJtu7j0th9FxtoRYWA9GwtmvtTV99hIGCJoHdsFrW0DjbLTQaAea61rgwXkv62fn7Lp+5WqSXlky4pBUARSnDKL9zLYG99WkZZ+EXbkHWBFiMsQhzXFjxhe21xe+RvYg2zBsbGw0O4IHyRgcLHMfYjTQ+e2SyG10UrmQVLwyUNc6KS4aS0WxgnQGwF9jhxDNptnU14Nu4W8b5rp3XbqiU1k4PmcaSmMpOeCNt+8k0tbMgE721Og96+1dUJAGMGCBtsLbEYrZ4nXztfMA+85kW65OIMna0Q2FO30APXLT6R8r6DrmdrcVfDhvNazZlrXpnp3ff7EVSleWflmN9yhri9gALvSGzvtf5V3xvDh865LqkFiCCATl7/JegZHCurGwsL3nLYbk9B5rBoaJ0jxPOBiH4Nm0Y+HfTPy+LKdwd7Zu8qB4h+DZbJg656nTPy+LMQGJ9wNa7GwBjrAZCwIGgsNsgsmOS/kRqFzXTOLeK4B6nz2QCpqGxtL3nC0an7fMuXLPLT+JPE04McDfQZ18+l/PbQbrN4VybJVTNkqfDCwAsZ1vv7/PYHLVWTFGGgNaA0AWAGyAi9TyHTEh0WKFwGRBv8d9cr5KOV1I+F5ZILEZ5aEdR5fMrOWDxbhjKhmF2RHouGrT1H9EBW0soaC5xwgC5JOQWmi5Wfxp4cW4IYsQYXXzxWuT78LctvhUldyTPUVAZMQyBhucOjz1/oNlYtJTNiYGMaGtaLABARDkTkJnDiXAgk3yAOWmevvU1REAREQBERAEREAWBxjg8VUzBM0OANxpcHqFnogIHxLlQ0zMURL2N1bbNvmPLXJaUK1lDuZeXHi8lM0OJ1j0AJ3Hl1CAhnFOIiEAAY5Hegz6T0CkHLnZ617DLW3kkfmWnbp7rG1htZZ3JXJpgcaip8c7tAbeH7bdFNkBD6zkpkbCaa4IGbSfSI+Y238vPKNfIdCNCOoVqqPcycB728seUgGY9sD6eh+D3AQOurGwsxPOWwGpOwHmtlyTy1JUSNq6kYWj8FHt/kZC5tnZdvL3JMks/f1oADMo49R9shc72VitFshkEBqeYeDfdDBhs17PR6H/AIn4tdlAnsLSWuBa4GxB1BVqLTcwcDFQMTbNlAyOzh7J+g7ICvqmobG0vecLRqft8y7OVOX5OISCeYGOBh8DOv8AnqdtAsvhnJc1ROH1QwQszYy+vn7/AD22VkRRhoDWgNAFgBsgOTWgCwFh5L6iIAiIgCIiAIiIAiIgCLzfFz/xIgf6uTQerF9RXN2Z8SlqaCOWd5lkL5AXGwyDyBoANAtbwuFtkJkqREWRIREQBFVXa3zLVUlTEynmdE10OIgBhucRF/EDsFBvv+4j+Vv/AGYvqracFUt7I2ejkXn/AIFzvxCSqp2Oqnua+eFrhhjzDntBHo7gkL0Aq5MbjmEwiIsyQiKDdrnGZ6SlifTyGFzpw0kBpuMEht4gd2g/ArTPmegTlF5x+/7iP5W/9mL6qff9xH8rf+zF9Vbf21dURs9HIqr7JOZaqrqZmVEzpWthxAEMFjiAv4QNirUWNy5emSERFUBEVVdrfMtVSVMTKeZ0TXQ4iAGG5xEX8QOwVoh09IFqovOP3/cR/K3/ALMX1Vn8B54r31VOx9S9zXzwtcC2PMOe0EZN6ErZ+HrqRsv9ERc5IREQHkqH0R7gvQHY/wD7ZH+nL/G5ef4fRHuC9Adj/wDtkf6cv8bl3eJ9PyVRNURFwlgiIgKV7cvxuD9R/O5V9R1PduxYI5MiMMjcTfiurB7cvxuD9R/O5QLhk8TH4poTUMsfAJDHnscTQTl0su/F6EVfMmnZrOyqr2MkpqYBrXSAsjwkOZYtIN9jmrzVEcn8zUsFXCYeHmN8j2xYjVvfYSODSbOjsbXvtor3XPnT8xKCIiwJC1XMXL0FfG2OoaXNa/GAHObnYt9U9HFbVFKbXFAoDtR5egoaiKOnaWtdFiN3OdniI9Y9AtNyZw6OproIZQXRyOIcASMg1x1GeoCl/bm3/VU56wH5Hn+qjXZv/udL+m7+B67pb+nvsV9y7uXeTqWge6SnY5rnNwm73uyuD6x6hSBEXC23xZYIiKAFSvbl+NwfqP53K6lSvbl+NwfqP53LbB6yGV/w+oEcjXujZMGnNj74XZEWNs97/AptybxmCorqeL/8+kjxSXD2iTE0tBe0i7rXBaFG+TOHR1NdBDKC6ORxDgCRkGuOoz1AV3cK7PqGmmZNFG9skZJaTI85kEaE20JW+W5XB8yESpERcRYIiICtm9jdIAB39Tl5w/8ArU05Y4Eygp2wRue9rS4gvw38RLj6IA36Laor1kquDY0ERFQBERARXm3kWDiMjJJZJWFjMIDCwC1yc8TT1Wk/6PUf/mqf2o/qKxUV1kpLSY0QCh7KKSKWOVstQXRyMeAXR2JY4OAPg0uFP0RRVOuYCIiqAiIgIzzXyTBxF7HzOkaWNLRgLQLE33BWBwXs0paWeOeN8xdGSQHOaQbgjPw+amqK3nrWtgIiKoCIiAKKc3ciQcRlZJLJNGWMwAMLLWuTniYeqlaKVTT2gQbgXZhTUlRHOyadzoySA4xWNwW52YD63VTlEU1TrmAiIqg//9k="/>
          <p:cNvSpPr>
            <a:spLocks noChangeAspect="1" noChangeArrowheads="1"/>
          </p:cNvSpPr>
          <p:nvPr/>
        </p:nvSpPr>
        <p:spPr bwMode="auto">
          <a:xfrm>
            <a:off x="234950" y="-2428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31763" name="Picture 19"/>
          <p:cNvPicPr>
            <a:picLocks noChangeAspect="1" noChangeArrowheads="1"/>
          </p:cNvPicPr>
          <p:nvPr/>
        </p:nvPicPr>
        <p:blipFill>
          <a:blip r:embed="rId14" cstate="print"/>
          <a:srcRect/>
          <a:stretch>
            <a:fillRect/>
          </a:stretch>
        </p:blipFill>
        <p:spPr bwMode="auto">
          <a:xfrm>
            <a:off x="3558778" y="5853760"/>
            <a:ext cx="798908" cy="428628"/>
          </a:xfrm>
          <a:prstGeom prst="rect">
            <a:avLst/>
          </a:prstGeom>
          <a:noFill/>
          <a:ln w="9525">
            <a:noFill/>
            <a:miter lim="800000"/>
            <a:headEnd/>
            <a:tailEnd/>
          </a:ln>
          <a:effectLst/>
        </p:spPr>
      </p:pic>
      <p:sp>
        <p:nvSpPr>
          <p:cNvPr id="23" name="Titre 1"/>
          <p:cNvSpPr>
            <a:spLocks noGrp="1"/>
          </p:cNvSpPr>
          <p:nvPr>
            <p:ph type="title"/>
          </p:nvPr>
        </p:nvSpPr>
        <p:spPr>
          <a:xfrm>
            <a:off x="-500098" y="0"/>
            <a:ext cx="9144000" cy="1143000"/>
          </a:xfrm>
        </p:spPr>
        <p:txBody>
          <a:bodyPr/>
          <a:lstStyle/>
          <a:p>
            <a:pPr algn="r"/>
            <a:r>
              <a:rPr lang="en-US" dirty="0" smtClean="0"/>
              <a:t>Active Organizations in cloud standards</a:t>
            </a:r>
            <a:endParaRPr lang="fr-FR" b="0" i="1" dirty="0" smtClean="0">
              <a:solidFill>
                <a:schemeClr val="accent6">
                  <a:lumMod val="60000"/>
                  <a:lumOff val="40000"/>
                </a:schemeClr>
              </a:solidFill>
            </a:endParaRPr>
          </a:p>
        </p:txBody>
      </p:sp>
      <p:sp>
        <p:nvSpPr>
          <p:cNvPr id="24"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p>
        </p:txBody>
      </p:sp>
      <p:pic>
        <p:nvPicPr>
          <p:cNvPr id="21" name="Picture 2"/>
          <p:cNvPicPr>
            <a:picLocks noChangeAspect="1" noChangeArrowheads="1"/>
          </p:cNvPicPr>
          <p:nvPr/>
        </p:nvPicPr>
        <p:blipFill>
          <a:blip r:embed="rId15"/>
          <a:srcRect/>
          <a:stretch>
            <a:fillRect/>
          </a:stretch>
        </p:blipFill>
        <p:spPr bwMode="auto">
          <a:xfrm>
            <a:off x="-11536" y="265783"/>
            <a:ext cx="1428760" cy="642937"/>
          </a:xfrm>
          <a:prstGeom prst="rect">
            <a:avLst/>
          </a:prstGeom>
          <a:noFill/>
          <a:ln w="9525">
            <a:noFill/>
            <a:miter lim="800000"/>
            <a:headEnd/>
            <a:tailEnd/>
          </a:ln>
        </p:spPr>
      </p:pic>
      <p:sp>
        <p:nvSpPr>
          <p:cNvPr id="25"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26"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16</a:t>
            </a:fld>
            <a:endParaRPr lang="en-US"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itre 1"/>
          <p:cNvSpPr>
            <a:spLocks noGrp="1"/>
          </p:cNvSpPr>
          <p:nvPr>
            <p:ph type="title"/>
          </p:nvPr>
        </p:nvSpPr>
        <p:spPr>
          <a:xfrm>
            <a:off x="0" y="1"/>
            <a:ext cx="8675688" cy="1124744"/>
          </a:xfrm>
        </p:spPr>
        <p:txBody>
          <a:bodyPr/>
          <a:lstStyle/>
          <a:p>
            <a:pPr algn="r"/>
            <a:r>
              <a:rPr lang="fr-FR" dirty="0" smtClean="0"/>
              <a:t>Agenda</a:t>
            </a:r>
          </a:p>
        </p:txBody>
      </p:sp>
      <p:pic>
        <p:nvPicPr>
          <p:cNvPr id="8" name="Picture 2"/>
          <p:cNvPicPr>
            <a:picLocks noChangeAspect="1" noChangeArrowheads="1"/>
          </p:cNvPicPr>
          <p:nvPr/>
        </p:nvPicPr>
        <p:blipFill>
          <a:blip r:embed="rId8"/>
          <a:srcRect/>
          <a:stretch>
            <a:fillRect/>
          </a:stretch>
        </p:blipFill>
        <p:spPr bwMode="auto">
          <a:xfrm>
            <a:off x="-11536" y="265783"/>
            <a:ext cx="1428760" cy="642937"/>
          </a:xfrm>
          <a:prstGeom prst="rect">
            <a:avLst/>
          </a:prstGeom>
          <a:noFill/>
          <a:ln w="9525">
            <a:noFill/>
            <a:miter lim="800000"/>
            <a:headEnd/>
            <a:tailEnd/>
          </a:ln>
        </p:spPr>
      </p:pic>
      <p:sp>
        <p:nvSpPr>
          <p:cNvPr id="10"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1"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17</a:t>
            </a:fld>
            <a:endParaRPr lang="en-US"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357158" y="1571612"/>
            <a:ext cx="8472518" cy="739749"/>
          </a:xfrm>
        </p:spPr>
        <p:txBody>
          <a:bodyPr/>
          <a:lstStyle/>
          <a:p>
            <a:pPr marL="342900" lvl="1" indent="-342900" algn="just">
              <a:spcBef>
                <a:spcPts val="1200"/>
              </a:spcBef>
              <a:buSzPct val="75000"/>
              <a:buBlip>
                <a:blip r:embed="rId2"/>
              </a:buBlip>
            </a:pPr>
            <a:r>
              <a:rPr lang="en-US" sz="2400" dirty="0" smtClean="0">
                <a:ea typeface="+mn-ea"/>
                <a:cs typeface="+mn-cs"/>
              </a:rPr>
              <a:t>Offer </a:t>
            </a:r>
            <a:r>
              <a:rPr lang="en-US" sz="2400" b="1" dirty="0" smtClean="0">
                <a:ea typeface="+mn-ea"/>
                <a:cs typeface="+mn-cs"/>
              </a:rPr>
              <a:t>innovative services </a:t>
            </a:r>
            <a:r>
              <a:rPr lang="en-US" sz="2400" dirty="0" smtClean="0">
                <a:ea typeface="+mn-ea"/>
                <a:cs typeface="+mn-cs"/>
              </a:rPr>
              <a:t>and match the market trends</a:t>
            </a:r>
          </a:p>
          <a:p>
            <a:pPr marL="342900" lvl="1" indent="-342900" algn="just">
              <a:spcBef>
                <a:spcPts val="1200"/>
              </a:spcBef>
              <a:buSzPct val="75000"/>
              <a:buBlip>
                <a:blip r:embed="rId2"/>
              </a:buBlip>
            </a:pPr>
            <a:r>
              <a:rPr lang="en-US" sz="2400" b="1" dirty="0" smtClean="0">
                <a:ea typeface="+mn-ea"/>
                <a:cs typeface="+mn-cs"/>
              </a:rPr>
              <a:t>Enrich</a:t>
            </a:r>
            <a:r>
              <a:rPr lang="en-US" sz="2400" dirty="0" smtClean="0">
                <a:ea typeface="+mn-ea"/>
                <a:cs typeface="+mn-cs"/>
              </a:rPr>
              <a:t> its service portfolio </a:t>
            </a:r>
          </a:p>
          <a:p>
            <a:pPr marL="342900" lvl="1" indent="-342900" algn="just">
              <a:spcBef>
                <a:spcPts val="1200"/>
              </a:spcBef>
              <a:buSzPct val="75000"/>
              <a:buBlip>
                <a:blip r:embed="rId2"/>
              </a:buBlip>
            </a:pPr>
            <a:r>
              <a:rPr lang="en-US" sz="2400" dirty="0" smtClean="0">
                <a:ea typeface="+mn-ea"/>
                <a:cs typeface="+mn-cs"/>
              </a:rPr>
              <a:t>Maintain its position as an "Historical Operator" and be </a:t>
            </a:r>
            <a:r>
              <a:rPr lang="en-US" sz="2400" b="1" dirty="0" smtClean="0">
                <a:ea typeface="+mn-ea"/>
                <a:cs typeface="+mn-cs"/>
              </a:rPr>
              <a:t>a leader </a:t>
            </a:r>
            <a:r>
              <a:rPr lang="en-US" sz="2400" dirty="0" smtClean="0">
                <a:ea typeface="+mn-ea"/>
                <a:cs typeface="+mn-cs"/>
              </a:rPr>
              <a:t>in the local market</a:t>
            </a:r>
            <a:endParaRPr lang="fr-FR" sz="2400" dirty="0" smtClean="0">
              <a:ea typeface="+mn-ea"/>
              <a:cs typeface="+mn-cs"/>
            </a:endParaRPr>
          </a:p>
          <a:p>
            <a:pPr marL="342900" lvl="1" indent="-342900" algn="just">
              <a:spcBef>
                <a:spcPts val="1200"/>
              </a:spcBef>
              <a:buSzPct val="75000"/>
              <a:buBlip>
                <a:blip r:embed="rId2"/>
              </a:buBlip>
            </a:pPr>
            <a:r>
              <a:rPr lang="en-US" sz="2400" b="1" dirty="0" smtClean="0">
                <a:ea typeface="+mn-ea"/>
                <a:cs typeface="+mn-cs"/>
              </a:rPr>
              <a:t>Reduce</a:t>
            </a:r>
            <a:r>
              <a:rPr lang="en-US" sz="2400" dirty="0" smtClean="0">
                <a:ea typeface="+mn-ea"/>
                <a:cs typeface="+mn-cs"/>
              </a:rPr>
              <a:t> Opex and Capex</a:t>
            </a:r>
          </a:p>
        </p:txBody>
      </p:sp>
      <p:sp>
        <p:nvSpPr>
          <p:cNvPr id="11" name="Titre 1"/>
          <p:cNvSpPr>
            <a:spLocks noGrp="1"/>
          </p:cNvSpPr>
          <p:nvPr>
            <p:ph type="title"/>
          </p:nvPr>
        </p:nvSpPr>
        <p:spPr>
          <a:xfrm>
            <a:off x="-500098" y="-24"/>
            <a:ext cx="9144000" cy="1143000"/>
          </a:xfrm>
        </p:spPr>
        <p:txBody>
          <a:bodyPr/>
          <a:lstStyle/>
          <a:p>
            <a:pPr algn="r"/>
            <a:r>
              <a:rPr lang="fr-FR" dirty="0" smtClean="0"/>
              <a:t>TT </a:t>
            </a:r>
            <a:r>
              <a:rPr lang="en-GB" dirty="0" smtClean="0"/>
              <a:t>Strategy for </a:t>
            </a:r>
            <a:r>
              <a:rPr lang="fr-FR" dirty="0" smtClean="0"/>
              <a:t>Cloud Solutions</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p>
        </p:txBody>
      </p:sp>
      <p:grpSp>
        <p:nvGrpSpPr>
          <p:cNvPr id="8" name="Groupe 7"/>
          <p:cNvGrpSpPr/>
          <p:nvPr/>
        </p:nvGrpSpPr>
        <p:grpSpPr>
          <a:xfrm>
            <a:off x="3929058" y="4500570"/>
            <a:ext cx="4643470" cy="2143164"/>
            <a:chOff x="3071802" y="2928934"/>
            <a:chExt cx="4286280" cy="3071834"/>
          </a:xfrm>
        </p:grpSpPr>
        <p:pic>
          <p:nvPicPr>
            <p:cNvPr id="9" name="Picture 2" descr="http://www.winky.net/images/stories/iaas_diagram.jpg"/>
            <p:cNvPicPr>
              <a:picLocks noChangeAspect="1" noChangeArrowheads="1"/>
            </p:cNvPicPr>
            <p:nvPr/>
          </p:nvPicPr>
          <p:blipFill>
            <a:blip r:embed="rId3" cstate="print"/>
            <a:srcRect/>
            <a:stretch>
              <a:fillRect/>
            </a:stretch>
          </p:blipFill>
          <p:spPr bwMode="auto">
            <a:xfrm>
              <a:off x="3071802" y="2928934"/>
              <a:ext cx="4276725" cy="2847976"/>
            </a:xfrm>
            <a:prstGeom prst="rect">
              <a:avLst/>
            </a:prstGeom>
            <a:noFill/>
          </p:spPr>
        </p:pic>
        <p:sp>
          <p:nvSpPr>
            <p:cNvPr id="10" name="Rectangle 9"/>
            <p:cNvSpPr/>
            <p:nvPr/>
          </p:nvSpPr>
          <p:spPr>
            <a:xfrm>
              <a:off x="6000760" y="5072074"/>
              <a:ext cx="1357322"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3"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5"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6"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18</a:t>
            </a:fld>
            <a:endParaRPr lang="en-US" alt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500098" y="-24"/>
            <a:ext cx="9144000" cy="1143000"/>
          </a:xfrm>
        </p:spPr>
        <p:txBody>
          <a:bodyPr/>
          <a:lstStyle/>
          <a:p>
            <a:pPr algn="r"/>
            <a:r>
              <a:rPr lang="en-GB" dirty="0" smtClean="0"/>
              <a:t>Existing TT </a:t>
            </a:r>
            <a:br>
              <a:rPr lang="en-GB" dirty="0" smtClean="0"/>
            </a:br>
            <a:r>
              <a:rPr lang="en-GB" dirty="0" smtClean="0"/>
              <a:t>Cloud Computing Offers</a:t>
            </a:r>
            <a:endParaRPr lang="en-GB"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p>
        </p:txBody>
      </p:sp>
      <p:sp>
        <p:nvSpPr>
          <p:cNvPr id="28" name="Espace réservé du contenu 2"/>
          <p:cNvSpPr>
            <a:spLocks noGrp="1"/>
          </p:cNvSpPr>
          <p:nvPr>
            <p:ph idx="1"/>
          </p:nvPr>
        </p:nvSpPr>
        <p:spPr bwMode="auto">
          <a:xfrm>
            <a:off x="4929190" y="4857736"/>
            <a:ext cx="3471858" cy="1643098"/>
          </a:xfrm>
          <a:prstGeom prst="rect">
            <a:avLst/>
          </a:prstGeom>
          <a:noFill/>
          <a:ln w="9525">
            <a:noFill/>
            <a:miter lim="800000"/>
            <a:headEnd/>
            <a:tailEnd/>
          </a:ln>
        </p:spPr>
        <p:txBody>
          <a:bodyPr>
            <a:normAutofit/>
          </a:bodyPr>
          <a:lstStyle/>
          <a:p>
            <a:pPr marL="0" marR="0" lvl="1" indent="176213" defTabSz="914400" eaLnBrk="1" fontAlgn="auto" latinLnBrk="0" hangingPunct="1">
              <a:lnSpc>
                <a:spcPct val="100000"/>
              </a:lnSpc>
              <a:spcBef>
                <a:spcPts val="600"/>
              </a:spcBef>
              <a:spcAft>
                <a:spcPts val="0"/>
              </a:spcAft>
              <a:buClrTx/>
              <a:buSzTx/>
              <a:buFont typeface="Wingdings" pitchFamily="2" charset="2"/>
              <a:buChar char="§"/>
              <a:tabLst/>
              <a:defRPr/>
            </a:pPr>
            <a:r>
              <a:rPr kumimoji="0" lang="en-GB" sz="1800" b="0" i="0" u="none" strike="noStrike" kern="0" cap="none" spc="0" normalizeH="0" baseline="0" dirty="0" smtClean="0">
                <a:ln>
                  <a:noFill/>
                </a:ln>
                <a:solidFill>
                  <a:sysClr val="windowText" lastClr="000000"/>
                </a:solidFill>
                <a:effectLst/>
                <a:uLnTx/>
                <a:uFillTx/>
              </a:rPr>
              <a:t>Audio conference</a:t>
            </a:r>
          </a:p>
          <a:p>
            <a:pPr marL="0" marR="0" lvl="1" indent="176213" defTabSz="914400" eaLnBrk="1" fontAlgn="auto" latinLnBrk="0" hangingPunct="1">
              <a:lnSpc>
                <a:spcPct val="100000"/>
              </a:lnSpc>
              <a:spcBef>
                <a:spcPts val="600"/>
              </a:spcBef>
              <a:spcAft>
                <a:spcPts val="0"/>
              </a:spcAft>
              <a:buClrTx/>
              <a:buSzTx/>
              <a:buFont typeface="Wingdings" pitchFamily="2" charset="2"/>
              <a:buChar char="§"/>
              <a:tabLst/>
              <a:defRPr/>
            </a:pPr>
            <a:r>
              <a:rPr kumimoji="0" lang="en-GB" sz="1800" b="0" i="0" u="none" strike="noStrike" kern="0" cap="none" spc="0" normalizeH="0" baseline="0" dirty="0" smtClean="0">
                <a:ln>
                  <a:noFill/>
                </a:ln>
                <a:solidFill>
                  <a:sysClr val="windowText" lastClr="000000"/>
                </a:solidFill>
                <a:effectLst/>
                <a:uLnTx/>
                <a:uFillTx/>
              </a:rPr>
              <a:t>Video conference </a:t>
            </a:r>
          </a:p>
          <a:p>
            <a:pPr marL="0" marR="0" lvl="1" indent="176213" defTabSz="914400" eaLnBrk="1" fontAlgn="auto" latinLnBrk="0" hangingPunct="1">
              <a:lnSpc>
                <a:spcPct val="100000"/>
              </a:lnSpc>
              <a:spcBef>
                <a:spcPts val="600"/>
              </a:spcBef>
              <a:spcAft>
                <a:spcPts val="0"/>
              </a:spcAft>
              <a:buClrTx/>
              <a:buSzTx/>
              <a:buFont typeface="Wingdings" pitchFamily="2" charset="2"/>
              <a:buChar char="§"/>
              <a:tabLst/>
              <a:defRPr/>
            </a:pPr>
            <a:r>
              <a:rPr kumimoji="0" lang="fr-FR" sz="1800" b="0" i="0" u="none" strike="noStrike" kern="0" cap="none" spc="0" normalizeH="0" baseline="0" noProof="0" dirty="0" smtClean="0">
                <a:ln>
                  <a:noFill/>
                </a:ln>
                <a:solidFill>
                  <a:sysClr val="windowText" lastClr="000000"/>
                </a:solidFill>
                <a:effectLst/>
                <a:uLnTx/>
                <a:uFillTx/>
              </a:rPr>
              <a:t>Web Meeting</a:t>
            </a:r>
            <a:endParaRPr kumimoji="0" lang="fr-FR" sz="1800" b="0" i="0" u="none" strike="noStrike" kern="0" cap="none" spc="0" normalizeH="0" baseline="0" noProof="0" dirty="0">
              <a:ln>
                <a:noFill/>
              </a:ln>
              <a:solidFill>
                <a:sysClr val="windowText" lastClr="000000"/>
              </a:solidFill>
              <a:effectLst/>
              <a:uLnTx/>
              <a:uFillTx/>
            </a:endParaRPr>
          </a:p>
        </p:txBody>
      </p:sp>
      <p:sp>
        <p:nvSpPr>
          <p:cNvPr id="30" name="Rectangle 29"/>
          <p:cNvSpPr/>
          <p:nvPr/>
        </p:nvSpPr>
        <p:spPr>
          <a:xfrm>
            <a:off x="214282" y="1285836"/>
            <a:ext cx="4286280" cy="451790"/>
          </a:xfrm>
          <a:prstGeom prst="rect">
            <a:avLst/>
          </a:prstGeom>
          <a:solidFill>
            <a:srgbClr val="4F81BD"/>
          </a:solid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800" b="1" i="0" u="none" strike="noStrike" kern="0" cap="none" spc="0" normalizeH="0" baseline="0" dirty="0" smtClean="0">
                <a:ln>
                  <a:noFill/>
                </a:ln>
                <a:solidFill>
                  <a:sysClr val="window" lastClr="FFFFFF"/>
                </a:solidFill>
                <a:effectLst/>
                <a:uLnTx/>
                <a:uFillTx/>
              </a:rPr>
              <a:t>Corporate Housing</a:t>
            </a:r>
          </a:p>
        </p:txBody>
      </p:sp>
      <p:sp>
        <p:nvSpPr>
          <p:cNvPr id="31" name="Rectangle 30"/>
          <p:cNvSpPr/>
          <p:nvPr/>
        </p:nvSpPr>
        <p:spPr>
          <a:xfrm>
            <a:off x="214282" y="4334508"/>
            <a:ext cx="4286280" cy="507831"/>
          </a:xfrm>
          <a:prstGeom prst="rect">
            <a:avLst/>
          </a:prstGeom>
          <a:solidFill>
            <a:srgbClr val="33CC33"/>
          </a:solid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 lastClr="FFFFFF"/>
                </a:solidFill>
                <a:effectLst/>
                <a:uLnTx/>
                <a:uFillTx/>
              </a:rPr>
              <a:t>SaaS « Software as a Service » </a:t>
            </a:r>
          </a:p>
        </p:txBody>
      </p:sp>
      <p:sp>
        <p:nvSpPr>
          <p:cNvPr id="32" name="Rectangle 31"/>
          <p:cNvSpPr/>
          <p:nvPr/>
        </p:nvSpPr>
        <p:spPr>
          <a:xfrm>
            <a:off x="4929190" y="1791266"/>
            <a:ext cx="4214810" cy="1200329"/>
          </a:xfrm>
          <a:prstGeom prst="rect">
            <a:avLst/>
          </a:prstGeom>
        </p:spPr>
        <p:txBody>
          <a:bodyPr wrap="square">
            <a:spAutoFit/>
          </a:bodyPr>
          <a:lstStyle/>
          <a:p>
            <a:pPr marL="0" marR="0" lvl="0" indent="17463"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DaaS: A thin Client is provided to customer while the back-end of a virtual desktop infrastructure (VDI) is hosted by TT cloud. </a:t>
            </a:r>
            <a:endParaRPr kumimoji="0" lang="fr-FR" sz="1800" b="0" i="0" u="none" strike="noStrike" kern="0" cap="none" spc="0" normalizeH="0" baseline="0" noProof="0" dirty="0" smtClean="0">
              <a:ln>
                <a:noFill/>
              </a:ln>
              <a:solidFill>
                <a:sysClr val="windowText" lastClr="000000"/>
              </a:solidFill>
              <a:effectLst/>
              <a:uLnTx/>
              <a:uFillTx/>
            </a:endParaRPr>
          </a:p>
        </p:txBody>
      </p:sp>
      <p:sp>
        <p:nvSpPr>
          <p:cNvPr id="33" name="Rectangle 32"/>
          <p:cNvSpPr/>
          <p:nvPr/>
        </p:nvSpPr>
        <p:spPr>
          <a:xfrm>
            <a:off x="214282" y="1785902"/>
            <a:ext cx="4286280"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Text" lastClr="000000"/>
                </a:solidFill>
                <a:effectLst/>
                <a:uLnTx/>
                <a:uFillTx/>
              </a:rPr>
              <a:t>Housing</a:t>
            </a:r>
            <a:r>
              <a:rPr kumimoji="0" lang="fr-FR" sz="1800" b="0" i="0" u="none" strike="noStrike" kern="0" cap="none" spc="0" normalizeH="0" baseline="0" noProof="0" dirty="0" smtClean="0">
                <a:ln>
                  <a:noFill/>
                </a:ln>
                <a:solidFill>
                  <a:sysClr val="windowText" lastClr="000000"/>
                </a:solidFill>
                <a:effectLst/>
                <a:uLnTx/>
                <a:uFillTx/>
              </a:rPr>
              <a:t> service </a:t>
            </a:r>
            <a:r>
              <a:rPr kumimoji="0" lang="en-US" sz="1800" b="0" i="0" u="none" strike="noStrike" kern="0" cap="none" spc="0" normalizeH="0" baseline="0" noProof="0" dirty="0" smtClean="0">
                <a:ln>
                  <a:noFill/>
                </a:ln>
                <a:solidFill>
                  <a:sysClr val="windowText" lastClr="000000"/>
                </a:solidFill>
                <a:effectLst/>
                <a:uLnTx/>
                <a:uFillTx/>
              </a:rPr>
              <a:t>provides Corporate Customers with space, power, cooling, and physical security for their server, storage, and networking equipment in TT </a:t>
            </a:r>
            <a:r>
              <a:rPr kumimoji="0" lang="fr-FR" sz="1800" b="0" i="0" u="none" strike="noStrike" kern="0" cap="none" spc="0" normalizeH="0" baseline="0" noProof="0" dirty="0" smtClean="0">
                <a:ln>
                  <a:noFill/>
                </a:ln>
                <a:solidFill>
                  <a:sysClr val="windowText" lastClr="000000"/>
                </a:solidFill>
                <a:effectLst/>
                <a:uLnTx/>
                <a:uFillTx/>
              </a:rPr>
              <a:t>Data Center </a:t>
            </a:r>
          </a:p>
        </p:txBody>
      </p:sp>
      <p:sp>
        <p:nvSpPr>
          <p:cNvPr id="34" name="Rectangle 33"/>
          <p:cNvSpPr/>
          <p:nvPr/>
        </p:nvSpPr>
        <p:spPr>
          <a:xfrm>
            <a:off x="4857784" y="1285837"/>
            <a:ext cx="4071934" cy="507831"/>
          </a:xfrm>
          <a:prstGeom prst="rect">
            <a:avLst/>
          </a:prstGeom>
          <a:solidFill>
            <a:srgbClr val="4BACC6"/>
          </a:solid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 lastClr="FFFFFF"/>
                </a:solidFill>
                <a:effectLst/>
                <a:uLnTx/>
                <a:uFillTx/>
              </a:rPr>
              <a:t>DaaS « Desktop as a Service»</a:t>
            </a:r>
          </a:p>
        </p:txBody>
      </p:sp>
      <p:sp>
        <p:nvSpPr>
          <p:cNvPr id="35" name="Rectangle 34"/>
          <p:cNvSpPr/>
          <p:nvPr/>
        </p:nvSpPr>
        <p:spPr>
          <a:xfrm>
            <a:off x="214282" y="4786298"/>
            <a:ext cx="4572000" cy="175432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Microsoft MCS2010 </a:t>
            </a:r>
            <a:r>
              <a:rPr kumimoji="0" lang="en-GB" sz="1800" b="0" i="0" u="none" strike="noStrike" kern="0" cap="none" spc="0" normalizeH="0" baseline="0" dirty="0" smtClean="0">
                <a:ln>
                  <a:noFill/>
                </a:ln>
                <a:solidFill>
                  <a:sysClr val="windowText" lastClr="000000"/>
                </a:solidFill>
                <a:effectLst/>
                <a:uLnTx/>
                <a:uFillTx/>
              </a:rPr>
              <a:t>platform based Solution. The following services are provided: </a:t>
            </a:r>
          </a:p>
          <a:p>
            <a:pPr marL="0" marR="0" lvl="1"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 - Exchange </a:t>
            </a:r>
          </a:p>
          <a:p>
            <a:pPr marL="0" marR="0" lvl="1"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  Link</a:t>
            </a:r>
          </a:p>
          <a:p>
            <a:pPr marL="0" marR="0" lvl="1"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 </a:t>
            </a:r>
            <a:r>
              <a:rPr kumimoji="0" lang="en-GB" sz="1800" b="0" i="0" u="none" strike="noStrike" kern="0" cap="none" spc="0" normalizeH="0" baseline="0" dirty="0" smtClean="0">
                <a:ln>
                  <a:noFill/>
                </a:ln>
                <a:solidFill>
                  <a:sysClr val="windowText" lastClr="000000"/>
                </a:solidFill>
                <a:effectLst/>
                <a:uLnTx/>
                <a:uFillTx/>
              </a:rPr>
              <a:t> Sharepoint</a:t>
            </a:r>
          </a:p>
        </p:txBody>
      </p:sp>
      <p:sp>
        <p:nvSpPr>
          <p:cNvPr id="36" name="Rectangle 35"/>
          <p:cNvSpPr/>
          <p:nvPr/>
        </p:nvSpPr>
        <p:spPr>
          <a:xfrm>
            <a:off x="4857784" y="4316212"/>
            <a:ext cx="4071934" cy="431849"/>
          </a:xfrm>
          <a:prstGeom prst="rect">
            <a:avLst/>
          </a:prstGeom>
          <a:solidFill>
            <a:srgbClr val="FF9933"/>
          </a:solid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700" b="1" i="0" u="none" strike="noStrike" kern="0" cap="none" spc="0" normalizeH="0" baseline="0" dirty="0" smtClean="0">
                <a:ln>
                  <a:noFill/>
                </a:ln>
                <a:solidFill>
                  <a:sysClr val="window" lastClr="FFFFFF"/>
                </a:solidFill>
                <a:effectLst/>
                <a:uLnTx/>
                <a:uFillTx/>
              </a:rPr>
              <a:t>Hosted Conferencing Solutions</a:t>
            </a:r>
          </a:p>
        </p:txBody>
      </p:sp>
      <p:grpSp>
        <p:nvGrpSpPr>
          <p:cNvPr id="37" name="Groupe 36"/>
          <p:cNvGrpSpPr/>
          <p:nvPr/>
        </p:nvGrpSpPr>
        <p:grpSpPr>
          <a:xfrm>
            <a:off x="5643570" y="3214662"/>
            <a:ext cx="1785950" cy="1071570"/>
            <a:chOff x="5200650" y="3500438"/>
            <a:chExt cx="3208338" cy="1463675"/>
          </a:xfrm>
        </p:grpSpPr>
        <p:pic>
          <p:nvPicPr>
            <p:cNvPr id="38" name="Picture 9"/>
            <p:cNvPicPr>
              <a:picLocks noChangeAspect="1" noChangeArrowheads="1"/>
            </p:cNvPicPr>
            <p:nvPr/>
          </p:nvPicPr>
          <p:blipFill>
            <a:blip r:embed="rId2" cstate="print"/>
            <a:srcRect/>
            <a:stretch>
              <a:fillRect/>
            </a:stretch>
          </p:blipFill>
          <p:spPr bwMode="auto">
            <a:xfrm>
              <a:off x="5200650" y="3554413"/>
              <a:ext cx="838200" cy="1157287"/>
            </a:xfrm>
            <a:prstGeom prst="rect">
              <a:avLst/>
            </a:prstGeom>
            <a:noFill/>
            <a:ln w="9525">
              <a:noFill/>
              <a:round/>
              <a:headEnd/>
              <a:tailEnd/>
            </a:ln>
          </p:spPr>
        </p:pic>
        <p:pic>
          <p:nvPicPr>
            <p:cNvPr id="39" name="Picture 10"/>
            <p:cNvPicPr>
              <a:picLocks noChangeAspect="1" noChangeArrowheads="1"/>
            </p:cNvPicPr>
            <p:nvPr/>
          </p:nvPicPr>
          <p:blipFill>
            <a:blip r:embed="rId3" cstate="print"/>
            <a:srcRect/>
            <a:stretch>
              <a:fillRect/>
            </a:stretch>
          </p:blipFill>
          <p:spPr bwMode="auto">
            <a:xfrm>
              <a:off x="6351588" y="3500438"/>
              <a:ext cx="2057400" cy="1463675"/>
            </a:xfrm>
            <a:prstGeom prst="rect">
              <a:avLst/>
            </a:prstGeom>
            <a:noFill/>
            <a:ln w="9525">
              <a:noFill/>
              <a:round/>
              <a:headEnd/>
              <a:tailEnd/>
            </a:ln>
          </p:spPr>
        </p:pic>
      </p:grpSp>
      <p:pic>
        <p:nvPicPr>
          <p:cNvPr id="40" name="Picture 2"/>
          <p:cNvPicPr>
            <a:picLocks noChangeAspect="1" noChangeArrowheads="1"/>
          </p:cNvPicPr>
          <p:nvPr/>
        </p:nvPicPr>
        <p:blipFill>
          <a:blip r:embed="rId4" cstate="print"/>
          <a:srcRect/>
          <a:stretch>
            <a:fillRect/>
          </a:stretch>
        </p:blipFill>
        <p:spPr bwMode="auto">
          <a:xfrm>
            <a:off x="7239050" y="5214950"/>
            <a:ext cx="1619230" cy="1214446"/>
          </a:xfrm>
          <a:prstGeom prst="rect">
            <a:avLst/>
          </a:prstGeom>
          <a:noFill/>
          <a:ln w="9525">
            <a:noFill/>
            <a:miter lim="800000"/>
            <a:headEnd/>
            <a:tailEnd/>
          </a:ln>
        </p:spPr>
      </p:pic>
      <p:pic>
        <p:nvPicPr>
          <p:cNvPr id="41" name="Picture 6"/>
          <p:cNvPicPr>
            <a:picLocks noChangeAspect="1" noChangeArrowheads="1"/>
          </p:cNvPicPr>
          <p:nvPr/>
        </p:nvPicPr>
        <p:blipFill>
          <a:blip r:embed="rId5" cstate="print"/>
          <a:srcRect l="61719" t="75163" r="18291" b="8797"/>
          <a:stretch>
            <a:fillRect/>
          </a:stretch>
        </p:blipFill>
        <p:spPr bwMode="auto">
          <a:xfrm>
            <a:off x="2143108" y="3286100"/>
            <a:ext cx="2143140" cy="857255"/>
          </a:xfrm>
          <a:prstGeom prst="rect">
            <a:avLst/>
          </a:prstGeom>
          <a:ln>
            <a:noFill/>
          </a:ln>
          <a:effectLst>
            <a:outerShdw blurRad="292100" dist="139700" dir="2700000" algn="tl" rotWithShape="0">
              <a:srgbClr val="333333">
                <a:alpha val="65000"/>
              </a:srgbClr>
            </a:outerShdw>
          </a:effectLst>
        </p:spPr>
      </p:pic>
      <p:pic>
        <p:nvPicPr>
          <p:cNvPr id="21" name="Picture 2"/>
          <p:cNvPicPr>
            <a:picLocks noChangeAspect="1" noChangeArrowheads="1"/>
          </p:cNvPicPr>
          <p:nvPr/>
        </p:nvPicPr>
        <p:blipFill>
          <a:blip r:embed="rId6"/>
          <a:srcRect/>
          <a:stretch>
            <a:fillRect/>
          </a:stretch>
        </p:blipFill>
        <p:spPr bwMode="auto">
          <a:xfrm>
            <a:off x="-11536" y="265783"/>
            <a:ext cx="1428760" cy="642937"/>
          </a:xfrm>
          <a:prstGeom prst="rect">
            <a:avLst/>
          </a:prstGeom>
          <a:noFill/>
          <a:ln w="9525">
            <a:noFill/>
            <a:miter lim="800000"/>
            <a:headEnd/>
            <a:tailEnd/>
          </a:ln>
        </p:spPr>
      </p:pic>
      <p:sp>
        <p:nvSpPr>
          <p:cNvPr id="2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2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19</a:t>
            </a:fld>
            <a:endParaRPr lang="en-US" alt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itre 1"/>
          <p:cNvSpPr>
            <a:spLocks noGrp="1"/>
          </p:cNvSpPr>
          <p:nvPr>
            <p:ph type="title"/>
          </p:nvPr>
        </p:nvSpPr>
        <p:spPr>
          <a:xfrm>
            <a:off x="0" y="1"/>
            <a:ext cx="8675688" cy="1124744"/>
          </a:xfrm>
        </p:spPr>
        <p:txBody>
          <a:bodyPr/>
          <a:lstStyle/>
          <a:p>
            <a:pPr algn="r"/>
            <a:r>
              <a:rPr lang="fr-FR" dirty="0" smtClean="0"/>
              <a:t>Agenda</a:t>
            </a:r>
          </a:p>
        </p:txBody>
      </p:sp>
      <p:pic>
        <p:nvPicPr>
          <p:cNvPr id="8" name="Picture 2"/>
          <p:cNvPicPr>
            <a:picLocks noChangeAspect="1" noChangeArrowheads="1"/>
          </p:cNvPicPr>
          <p:nvPr/>
        </p:nvPicPr>
        <p:blipFill>
          <a:blip r:embed="rId8"/>
          <a:srcRect/>
          <a:stretch>
            <a:fillRect/>
          </a:stretch>
        </p:blipFill>
        <p:spPr bwMode="auto">
          <a:xfrm>
            <a:off x="-11536" y="265783"/>
            <a:ext cx="1428760" cy="642937"/>
          </a:xfrm>
          <a:prstGeom prst="rect">
            <a:avLst/>
          </a:prstGeom>
          <a:noFill/>
          <a:ln w="9525">
            <a:noFill/>
            <a:miter lim="800000"/>
            <a:headEnd/>
            <a:tailEnd/>
          </a:ln>
        </p:spPr>
      </p:pic>
      <p:sp>
        <p:nvSpPr>
          <p:cNvPr id="10"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1"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a:t>
            </a:fld>
            <a:endParaRPr lang="en-US"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1714488"/>
            <a:ext cx="8472518" cy="739749"/>
          </a:xfrm>
        </p:spPr>
        <p:txBody>
          <a:bodyPr/>
          <a:lstStyle/>
          <a:p>
            <a:pPr algn="just"/>
            <a:r>
              <a:rPr lang="en-GB" sz="2200" dirty="0" smtClean="0"/>
              <a:t>Tunisie Telecom intends to implement a Cloud Computing platform being </a:t>
            </a:r>
            <a:r>
              <a:rPr lang="en-GB" sz="2200" b="1" dirty="0" smtClean="0"/>
              <a:t>secured, scalable and efficient</a:t>
            </a:r>
          </a:p>
          <a:p>
            <a:pPr algn="just">
              <a:buNone/>
            </a:pPr>
            <a:endParaRPr lang="en-GB" sz="700" dirty="0" smtClean="0"/>
          </a:p>
          <a:p>
            <a:pPr algn="just"/>
            <a:r>
              <a:rPr lang="en-GB" sz="2200" dirty="0" smtClean="0"/>
              <a:t>In the first phase, the following services will be provided:</a:t>
            </a:r>
          </a:p>
          <a:p>
            <a:pPr algn="just">
              <a:buNone/>
            </a:pPr>
            <a:endParaRPr lang="en-GB" sz="1100" b="1" dirty="0" smtClean="0">
              <a:solidFill>
                <a:schemeClr val="tx2">
                  <a:lumMod val="75000"/>
                </a:schemeClr>
              </a:solidFill>
            </a:endParaRPr>
          </a:p>
          <a:p>
            <a:pPr marL="989013" lvl="1" indent="-358775">
              <a:spcBef>
                <a:spcPts val="0"/>
              </a:spcBef>
            </a:pPr>
            <a:r>
              <a:rPr lang="en-GB" sz="2000" b="1" dirty="0" smtClean="0"/>
              <a:t>IaaS : </a:t>
            </a:r>
            <a:r>
              <a:rPr lang="en-GB" sz="2000" dirty="0" smtClean="0"/>
              <a:t>Infrastructure as a Service (DS, VPS, Storage)</a:t>
            </a:r>
          </a:p>
          <a:p>
            <a:pPr marL="989013" lvl="1" indent="-358775">
              <a:lnSpc>
                <a:spcPct val="160000"/>
              </a:lnSpc>
              <a:spcBef>
                <a:spcPts val="0"/>
              </a:spcBef>
            </a:pPr>
            <a:r>
              <a:rPr lang="en-GB" sz="2000" b="1" dirty="0" smtClean="0"/>
              <a:t>BaaS : </a:t>
            </a:r>
            <a:r>
              <a:rPr lang="en-GB" sz="2000" dirty="0" smtClean="0"/>
              <a:t>Backup as a Service</a:t>
            </a:r>
          </a:p>
          <a:p>
            <a:pPr marL="989013" lvl="1" indent="-358775">
              <a:lnSpc>
                <a:spcPct val="160000"/>
              </a:lnSpc>
              <a:spcBef>
                <a:spcPts val="0"/>
              </a:spcBef>
            </a:pPr>
            <a:r>
              <a:rPr lang="en-GB" sz="2000" b="1" dirty="0" smtClean="0"/>
              <a:t>Web Hosting</a:t>
            </a:r>
          </a:p>
          <a:p>
            <a:pPr marL="989013" lvl="1" indent="-358775">
              <a:lnSpc>
                <a:spcPct val="160000"/>
              </a:lnSpc>
              <a:spcBef>
                <a:spcPts val="0"/>
              </a:spcBef>
            </a:pPr>
            <a:r>
              <a:rPr lang="en-GB" sz="2000" b="1" dirty="0" smtClean="0"/>
              <a:t>Firewalling as a Service</a:t>
            </a:r>
          </a:p>
          <a:p>
            <a:pPr marL="989013" lvl="1" indent="-358775">
              <a:lnSpc>
                <a:spcPct val="160000"/>
              </a:lnSpc>
              <a:spcBef>
                <a:spcPts val="0"/>
              </a:spcBef>
            </a:pPr>
            <a:r>
              <a:rPr lang="en-GB" sz="2000" b="1" dirty="0" smtClean="0"/>
              <a:t>Load Balancing as a Service</a:t>
            </a:r>
          </a:p>
          <a:p>
            <a:pPr algn="just">
              <a:buNone/>
            </a:pPr>
            <a:endParaRPr lang="fr-FR" sz="2000" dirty="0"/>
          </a:p>
        </p:txBody>
      </p:sp>
      <p:sp>
        <p:nvSpPr>
          <p:cNvPr id="11" name="Titre 1"/>
          <p:cNvSpPr>
            <a:spLocks noGrp="1"/>
          </p:cNvSpPr>
          <p:nvPr>
            <p:ph type="title"/>
          </p:nvPr>
        </p:nvSpPr>
        <p:spPr>
          <a:xfrm>
            <a:off x="-500098" y="-27384"/>
            <a:ext cx="9144000" cy="1143000"/>
          </a:xfrm>
        </p:spPr>
        <p:txBody>
          <a:bodyPr/>
          <a:lstStyle/>
          <a:p>
            <a:pPr algn="r"/>
            <a:r>
              <a:rPr lang="en-GB" dirty="0" smtClean="0"/>
              <a:t>Future TT</a:t>
            </a:r>
            <a:br>
              <a:rPr lang="en-GB" dirty="0" smtClean="0"/>
            </a:br>
            <a:r>
              <a:rPr lang="en-GB" dirty="0" smtClean="0"/>
              <a:t> Cloud Computing services</a:t>
            </a:r>
            <a:endParaRPr lang="en-GB"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pic>
        <p:nvPicPr>
          <p:cNvPr id="8" name="Picture 2" descr="http://blog.itnservice.net/public/iaas_opensource_cloud.jpg"/>
          <p:cNvPicPr>
            <a:picLocks noChangeAspect="1" noChangeArrowheads="1"/>
          </p:cNvPicPr>
          <p:nvPr/>
        </p:nvPicPr>
        <p:blipFill>
          <a:blip r:embed="rId2" cstate="print"/>
          <a:srcRect/>
          <a:stretch>
            <a:fillRect/>
          </a:stretch>
        </p:blipFill>
        <p:spPr bwMode="auto">
          <a:xfrm>
            <a:off x="5857884" y="4286256"/>
            <a:ext cx="2582396" cy="2357454"/>
          </a:xfrm>
          <a:prstGeom prst="rect">
            <a:avLst/>
          </a:prstGeom>
          <a:noFill/>
        </p:spPr>
      </p:pic>
      <p:pic>
        <p:nvPicPr>
          <p:cNvPr id="17" name="Picture 2"/>
          <p:cNvPicPr>
            <a:picLocks noChangeAspect="1" noChangeArrowheads="1"/>
          </p:cNvPicPr>
          <p:nvPr/>
        </p:nvPicPr>
        <p:blipFill>
          <a:blip r:embed="rId3"/>
          <a:srcRect/>
          <a:stretch>
            <a:fillRect/>
          </a:stretch>
        </p:blipFill>
        <p:spPr bwMode="auto">
          <a:xfrm>
            <a:off x="-11536" y="265783"/>
            <a:ext cx="1428760" cy="642937"/>
          </a:xfrm>
          <a:prstGeom prst="rect">
            <a:avLst/>
          </a:prstGeom>
          <a:noFill/>
          <a:ln w="9525">
            <a:noFill/>
            <a:miter lim="800000"/>
            <a:headEnd/>
            <a:tailEnd/>
          </a:ln>
        </p:spPr>
      </p:pic>
      <p:sp>
        <p:nvSpPr>
          <p:cNvPr id="18"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9"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20</a:t>
            </a:fld>
            <a:endParaRPr lang="en-US" alt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1714488"/>
            <a:ext cx="8472518" cy="739749"/>
          </a:xfrm>
        </p:spPr>
        <p:txBody>
          <a:bodyPr/>
          <a:lstStyle/>
          <a:p>
            <a:pPr marL="0" indent="0">
              <a:lnSpc>
                <a:spcPct val="80000"/>
              </a:lnSpc>
              <a:buNone/>
            </a:pPr>
            <a:r>
              <a:rPr lang="fr-FR" sz="2600" dirty="0" smtClean="0"/>
              <a:t>The </a:t>
            </a:r>
            <a:r>
              <a:rPr lang="en-GB" sz="2600" dirty="0" smtClean="0"/>
              <a:t>platform is characterized by the following features: </a:t>
            </a:r>
          </a:p>
          <a:p>
            <a:pPr marL="0" indent="0">
              <a:lnSpc>
                <a:spcPct val="80000"/>
              </a:lnSpc>
              <a:buNone/>
            </a:pPr>
            <a:endParaRPr lang="fr-FR" sz="1400" dirty="0" smtClean="0"/>
          </a:p>
          <a:p>
            <a:pPr marL="0" indent="0">
              <a:lnSpc>
                <a:spcPct val="80000"/>
              </a:lnSpc>
              <a:buNone/>
            </a:pPr>
            <a:endParaRPr lang="fr-FR" sz="1400" dirty="0" smtClean="0"/>
          </a:p>
          <a:p>
            <a:pPr marL="539750" lvl="1" indent="-360363">
              <a:lnSpc>
                <a:spcPct val="80000"/>
              </a:lnSpc>
              <a:spcBef>
                <a:spcPts val="1800"/>
              </a:spcBef>
              <a:buSzPct val="75000"/>
              <a:buBlip>
                <a:blip r:embed="rId2"/>
              </a:buBlip>
            </a:pPr>
            <a:r>
              <a:rPr lang="en-US" sz="2400" b="1" dirty="0" smtClean="0">
                <a:ea typeface="+mn-ea"/>
                <a:cs typeface="+mn-cs"/>
              </a:rPr>
              <a:t>High availability</a:t>
            </a:r>
          </a:p>
          <a:p>
            <a:pPr marL="539750" lvl="1" indent="-360363">
              <a:lnSpc>
                <a:spcPct val="80000"/>
              </a:lnSpc>
              <a:spcBef>
                <a:spcPts val="1800"/>
              </a:spcBef>
              <a:buSzPct val="75000"/>
              <a:buBlip>
                <a:blip r:embed="rId2"/>
              </a:buBlip>
            </a:pPr>
            <a:r>
              <a:rPr lang="en-US" sz="2400" b="1" dirty="0" smtClean="0">
                <a:ea typeface="+mn-ea"/>
                <a:cs typeface="+mn-cs"/>
              </a:rPr>
              <a:t>Flexibility and scalability </a:t>
            </a:r>
          </a:p>
          <a:p>
            <a:pPr marL="539750" lvl="1" indent="-360363">
              <a:lnSpc>
                <a:spcPct val="80000"/>
              </a:lnSpc>
              <a:spcBef>
                <a:spcPts val="1800"/>
              </a:spcBef>
              <a:buSzPct val="75000"/>
              <a:buBlip>
                <a:blip r:embed="rId2"/>
              </a:buBlip>
            </a:pPr>
            <a:r>
              <a:rPr lang="en-US" sz="2400" b="1" dirty="0" smtClean="0">
                <a:ea typeface="+mn-ea"/>
                <a:cs typeface="+mn-cs"/>
              </a:rPr>
              <a:t>High security</a:t>
            </a:r>
          </a:p>
          <a:p>
            <a:pPr marL="539750" lvl="1" indent="0">
              <a:lnSpc>
                <a:spcPct val="80000"/>
              </a:lnSpc>
              <a:spcBef>
                <a:spcPts val="600"/>
              </a:spcBef>
              <a:buSzPct val="75000"/>
              <a:buNone/>
            </a:pPr>
            <a:r>
              <a:rPr lang="en-US" sz="2400" dirty="0" smtClean="0">
                <a:ea typeface="+mn-ea"/>
                <a:cs typeface="+mn-cs"/>
              </a:rPr>
              <a:t>end-to-end physical and logical security</a:t>
            </a:r>
          </a:p>
          <a:p>
            <a:pPr marL="539750" lvl="1" indent="-360363">
              <a:lnSpc>
                <a:spcPct val="80000"/>
              </a:lnSpc>
              <a:spcBef>
                <a:spcPts val="1800"/>
              </a:spcBef>
              <a:buSzPct val="75000"/>
              <a:buBlip>
                <a:blip r:embed="rId2"/>
              </a:buBlip>
            </a:pPr>
            <a:r>
              <a:rPr lang="en-US" sz="2400" b="1" dirty="0" smtClean="0">
                <a:ea typeface="+mn-ea"/>
                <a:cs typeface="+mn-cs"/>
              </a:rPr>
              <a:t>Fully automatic service provisioning</a:t>
            </a:r>
          </a:p>
          <a:p>
            <a:pPr marL="539750" lvl="1" indent="0">
              <a:lnSpc>
                <a:spcPct val="80000"/>
              </a:lnSpc>
              <a:spcBef>
                <a:spcPts val="600"/>
              </a:spcBef>
              <a:buSzPct val="75000"/>
              <a:buNone/>
            </a:pPr>
            <a:r>
              <a:rPr lang="en-US" sz="2400" b="1" dirty="0" smtClean="0">
                <a:ea typeface="+mn-ea"/>
                <a:cs typeface="+mn-cs"/>
                <a:sym typeface="Wingdings" pitchFamily="2" charset="2"/>
              </a:rPr>
              <a:t> </a:t>
            </a:r>
            <a:r>
              <a:rPr lang="en-US" sz="2400" dirty="0" smtClean="0">
                <a:ea typeface="+mn-ea"/>
                <a:cs typeface="+mn-cs"/>
              </a:rPr>
              <a:t>reduce activation time</a:t>
            </a:r>
            <a:endParaRPr lang="fr-FR" sz="2400" dirty="0" smtClean="0">
              <a:ea typeface="+mn-ea"/>
              <a:cs typeface="+mn-cs"/>
            </a:endParaRPr>
          </a:p>
          <a:p>
            <a:pPr algn="just">
              <a:buNone/>
            </a:pPr>
            <a:endParaRPr lang="fr-FR" sz="2000" dirty="0"/>
          </a:p>
        </p:txBody>
      </p:sp>
      <p:sp>
        <p:nvSpPr>
          <p:cNvPr id="11" name="Titre 1"/>
          <p:cNvSpPr>
            <a:spLocks noGrp="1"/>
          </p:cNvSpPr>
          <p:nvPr>
            <p:ph type="title"/>
          </p:nvPr>
        </p:nvSpPr>
        <p:spPr>
          <a:xfrm>
            <a:off x="-500098" y="-27384"/>
            <a:ext cx="9144000" cy="1143000"/>
          </a:xfrm>
        </p:spPr>
        <p:txBody>
          <a:bodyPr/>
          <a:lstStyle/>
          <a:p>
            <a:pPr algn="r"/>
            <a:r>
              <a:rPr lang="fr-FR" dirty="0" smtClean="0"/>
              <a:t>Future TT</a:t>
            </a:r>
            <a:br>
              <a:rPr lang="fr-FR" dirty="0" smtClean="0"/>
            </a:br>
            <a:r>
              <a:rPr lang="fr-FR" dirty="0" smtClean="0"/>
              <a:t> Cloud</a:t>
            </a:r>
            <a:r>
              <a:rPr lang="en-GB" dirty="0" smtClean="0"/>
              <a:t> Computing </a:t>
            </a:r>
            <a:r>
              <a:rPr lang="fr-FR" dirty="0" smtClean="0"/>
              <a:t>services</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pic>
        <p:nvPicPr>
          <p:cNvPr id="9" name="Picture 6" descr="https://encrypted-tbn1.gstatic.com/images?q=tbn:ANd9GcQlX_odmnDXjIAnVAKpVIS0fvOkWjS82sCRAObAZCu9-QaFNiO-tQ"/>
          <p:cNvPicPr>
            <a:picLocks noChangeAspect="1" noChangeArrowheads="1"/>
          </p:cNvPicPr>
          <p:nvPr/>
        </p:nvPicPr>
        <p:blipFill>
          <a:blip r:embed="rId3" cstate="print"/>
          <a:srcRect/>
          <a:stretch>
            <a:fillRect/>
          </a:stretch>
        </p:blipFill>
        <p:spPr bwMode="auto">
          <a:xfrm>
            <a:off x="5572132" y="2143116"/>
            <a:ext cx="3000396" cy="214314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4"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5"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21</a:t>
            </a:fld>
            <a:endParaRPr lang="en-US" alt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1142984"/>
            <a:ext cx="8472518" cy="739749"/>
          </a:xfrm>
        </p:spPr>
        <p:txBody>
          <a:bodyPr/>
          <a:lstStyle/>
          <a:p>
            <a:pPr marL="0" lvl="0" indent="0" algn="ctr">
              <a:lnSpc>
                <a:spcPct val="110000"/>
              </a:lnSpc>
              <a:spcBef>
                <a:spcPts val="0"/>
              </a:spcBef>
              <a:buNone/>
              <a:defRPr/>
            </a:pPr>
            <a:r>
              <a:rPr lang="fr-FR" sz="2000" b="1" u="sng" dirty="0" smtClean="0">
                <a:solidFill>
                  <a:srgbClr val="00B0F0"/>
                </a:solidFill>
              </a:rPr>
              <a:t>TIA-942 Standard</a:t>
            </a:r>
            <a:endParaRPr lang="en-GB" sz="1800" b="1" u="sng" dirty="0" smtClean="0">
              <a:solidFill>
                <a:srgbClr val="00B0F0"/>
              </a:solidFill>
            </a:endParaRPr>
          </a:p>
          <a:p>
            <a:pPr marL="0" lvl="0" indent="0">
              <a:lnSpc>
                <a:spcPct val="110000"/>
              </a:lnSpc>
              <a:spcBef>
                <a:spcPts val="0"/>
              </a:spcBef>
              <a:buNone/>
              <a:defRPr/>
            </a:pPr>
            <a:endParaRPr lang="fr-FR" sz="700" dirty="0" smtClean="0">
              <a:solidFill>
                <a:schemeClr val="tx2"/>
              </a:solidFill>
            </a:endParaRPr>
          </a:p>
          <a:p>
            <a:pPr lvl="1">
              <a:defRPr/>
            </a:pPr>
            <a:r>
              <a:rPr lang="fr-FR" sz="2000" b="1" dirty="0" smtClean="0"/>
              <a:t>Kasbah Data Center (First TT DC )</a:t>
            </a:r>
            <a:endParaRPr lang="en-US" sz="2000" dirty="0" smtClean="0"/>
          </a:p>
          <a:p>
            <a:pPr lvl="2" fontAlgn="t">
              <a:spcBef>
                <a:spcPts val="600"/>
              </a:spcBef>
              <a:buSzPct val="80000"/>
              <a:tabLst>
                <a:tab pos="34317" algn="ctr"/>
              </a:tabLst>
              <a:defRPr/>
            </a:pPr>
            <a:r>
              <a:rPr lang="en-US" sz="2000" dirty="0" smtClean="0"/>
              <a:t>Area: 280 m², 92 42U Racks</a:t>
            </a:r>
          </a:p>
          <a:p>
            <a:pPr lvl="2" fontAlgn="t">
              <a:buSzPct val="80000"/>
              <a:tabLst>
                <a:tab pos="34317" algn="ctr"/>
              </a:tabLst>
              <a:defRPr/>
            </a:pPr>
            <a:r>
              <a:rPr lang="en-GB" sz="2000" dirty="0" smtClean="0"/>
              <a:t>Redundant power and  redundant air conditioning</a:t>
            </a:r>
          </a:p>
          <a:p>
            <a:pPr lvl="2" fontAlgn="t">
              <a:buSzPct val="80000"/>
              <a:tabLst>
                <a:tab pos="34317" algn="ctr"/>
              </a:tabLst>
              <a:defRPr/>
            </a:pPr>
            <a:r>
              <a:rPr lang="en-GB" sz="2000" dirty="0" smtClean="0"/>
              <a:t>Hosts TT </a:t>
            </a:r>
            <a:r>
              <a:rPr lang="en-GB" sz="2000" b="1" dirty="0" smtClean="0"/>
              <a:t>SaaS platform </a:t>
            </a:r>
            <a:r>
              <a:rPr lang="en-GB" sz="2000" dirty="0" smtClean="0"/>
              <a:t>and </a:t>
            </a:r>
            <a:r>
              <a:rPr lang="en-GB" sz="2000" b="1" dirty="0" smtClean="0"/>
              <a:t>Cloud Platform </a:t>
            </a:r>
            <a:r>
              <a:rPr lang="en-GB" sz="2000" dirty="0" smtClean="0"/>
              <a:t>(nearly)</a:t>
            </a:r>
          </a:p>
          <a:p>
            <a:pPr lvl="2" fontAlgn="t">
              <a:buSzPct val="80000"/>
              <a:tabLst>
                <a:tab pos="34317" algn="ctr"/>
              </a:tabLst>
              <a:defRPr/>
            </a:pPr>
            <a:r>
              <a:rPr lang="en-GB" sz="2000" dirty="0" smtClean="0"/>
              <a:t>Used for Corporate Housing TT offers</a:t>
            </a:r>
          </a:p>
          <a:p>
            <a:pPr lvl="2" fontAlgn="t">
              <a:buSzPct val="80000"/>
              <a:tabLst>
                <a:tab pos="34317" algn="ctr"/>
              </a:tabLst>
              <a:defRPr/>
            </a:pPr>
            <a:endParaRPr lang="fr-FR" sz="900" dirty="0" smtClean="0"/>
          </a:p>
          <a:p>
            <a:pPr lvl="1">
              <a:defRPr/>
            </a:pPr>
            <a:r>
              <a:rPr lang="fr-FR" sz="2000" b="1" dirty="0" smtClean="0"/>
              <a:t>Carthage Data Center</a:t>
            </a:r>
          </a:p>
          <a:p>
            <a:pPr lvl="2">
              <a:defRPr/>
            </a:pPr>
            <a:r>
              <a:rPr lang="fr-FR" sz="2000" dirty="0" smtClean="0"/>
              <a:t>A second Data Center : </a:t>
            </a:r>
            <a:r>
              <a:rPr lang="en-GB" sz="2000" dirty="0" smtClean="0"/>
              <a:t>Hosting new platforms and can be used  </a:t>
            </a:r>
            <a:r>
              <a:rPr lang="fr-FR" sz="2000" dirty="0" smtClean="0"/>
              <a:t>for </a:t>
            </a:r>
            <a:r>
              <a:rPr lang="en-GB" sz="2000" dirty="0" smtClean="0"/>
              <a:t>load balancing. This DC is ready since October 2013</a:t>
            </a:r>
          </a:p>
          <a:p>
            <a:pPr lvl="2">
              <a:defRPr/>
            </a:pPr>
            <a:endParaRPr lang="en-GB" sz="900" dirty="0" smtClean="0"/>
          </a:p>
          <a:p>
            <a:pPr lvl="1">
              <a:defRPr/>
            </a:pPr>
            <a:r>
              <a:rPr lang="fr-FR" sz="2000" b="1" dirty="0" smtClean="0"/>
              <a:t>Kairouan Data Center</a:t>
            </a:r>
          </a:p>
          <a:p>
            <a:pPr lvl="2">
              <a:defRPr/>
            </a:pPr>
            <a:r>
              <a:rPr lang="fr-FR" sz="2000" dirty="0" smtClean="0"/>
              <a:t>Data Center for </a:t>
            </a:r>
            <a:r>
              <a:rPr lang="en-GB" sz="2000" dirty="0" smtClean="0"/>
              <a:t>«</a:t>
            </a:r>
            <a:r>
              <a:rPr lang="en-GB" sz="2000" i="1" dirty="0" smtClean="0"/>
              <a:t>Disaster Recovery</a:t>
            </a:r>
            <a:r>
              <a:rPr lang="en-GB" sz="2000" dirty="0" smtClean="0"/>
              <a:t>»</a:t>
            </a:r>
          </a:p>
          <a:p>
            <a:pPr lvl="2">
              <a:defRPr/>
            </a:pPr>
            <a:r>
              <a:rPr lang="fr-FR" sz="2000" dirty="0" smtClean="0"/>
              <a:t>Installation </a:t>
            </a:r>
            <a:r>
              <a:rPr lang="en-GB" sz="2000" dirty="0" smtClean="0"/>
              <a:t>is in going</a:t>
            </a:r>
          </a:p>
          <a:p>
            <a:pPr algn="just">
              <a:buNone/>
            </a:pPr>
            <a:endParaRPr lang="fr-FR" sz="2000" dirty="0"/>
          </a:p>
        </p:txBody>
      </p:sp>
      <p:sp>
        <p:nvSpPr>
          <p:cNvPr id="11" name="Titre 1"/>
          <p:cNvSpPr>
            <a:spLocks noGrp="1"/>
          </p:cNvSpPr>
          <p:nvPr>
            <p:ph type="title"/>
          </p:nvPr>
        </p:nvSpPr>
        <p:spPr>
          <a:xfrm>
            <a:off x="-500098" y="-27384"/>
            <a:ext cx="9144000" cy="1143000"/>
          </a:xfrm>
        </p:spPr>
        <p:txBody>
          <a:bodyPr/>
          <a:lstStyle/>
          <a:p>
            <a:pPr algn="r"/>
            <a:r>
              <a:rPr lang="en-GB" dirty="0" smtClean="0"/>
              <a:t>TT DATA Centers</a:t>
            </a:r>
            <a:endParaRPr lang="en-GB" b="0" i="1" dirty="0" smtClean="0">
              <a:solidFill>
                <a:schemeClr val="accent6">
                  <a:lumMod val="60000"/>
                  <a:lumOff val="40000"/>
                </a:schemeClr>
              </a:solidFill>
            </a:endParaRPr>
          </a:p>
        </p:txBody>
      </p:sp>
      <p:pic>
        <p:nvPicPr>
          <p:cNvPr id="10" name="Picture 2" descr="https://encrypted-tbn2.gstatic.com/images?q=tbn:ANd9GcSD_OWBvxQv9Xb-wKDR31ErRzToKK8YFFT2Sy4hpK2uSQw8gKnn"/>
          <p:cNvPicPr>
            <a:picLocks noChangeAspect="1" noChangeArrowheads="1"/>
          </p:cNvPicPr>
          <p:nvPr/>
        </p:nvPicPr>
        <p:blipFill>
          <a:blip r:embed="rId2" cstate="print"/>
          <a:srcRect/>
          <a:stretch>
            <a:fillRect/>
          </a:stretch>
        </p:blipFill>
        <p:spPr bwMode="auto">
          <a:xfrm>
            <a:off x="6643702" y="1214422"/>
            <a:ext cx="2154830" cy="1143008"/>
          </a:xfrm>
          <a:prstGeom prst="rect">
            <a:avLst/>
          </a:prstGeom>
          <a:noFill/>
        </p:spPr>
      </p:pic>
      <p:pic>
        <p:nvPicPr>
          <p:cNvPr id="13" name="Picture 6"/>
          <p:cNvPicPr>
            <a:picLocks noChangeAspect="1" noChangeArrowheads="1"/>
          </p:cNvPicPr>
          <p:nvPr/>
        </p:nvPicPr>
        <p:blipFill>
          <a:blip r:embed="rId3" cstate="print"/>
          <a:srcRect l="63118" t="53290" r="18000" b="29941"/>
          <a:stretch>
            <a:fillRect/>
          </a:stretch>
        </p:blipFill>
        <p:spPr bwMode="auto">
          <a:xfrm>
            <a:off x="6929454" y="4786322"/>
            <a:ext cx="1630534" cy="1658566"/>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4"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5"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22</a:t>
            </a:fld>
            <a:endParaRPr lang="en-US" alt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1643050"/>
            <a:ext cx="8472518" cy="739749"/>
          </a:xfrm>
        </p:spPr>
        <p:txBody>
          <a:bodyPr/>
          <a:lstStyle/>
          <a:p>
            <a:pPr marL="457200" lvl="0" indent="-457200" eaLnBrk="1" fontAlgn="auto" hangingPunct="1">
              <a:spcAft>
                <a:spcPts val="0"/>
              </a:spcAft>
              <a:buClr>
                <a:schemeClr val="accent1">
                  <a:lumMod val="50000"/>
                </a:schemeClr>
              </a:buClr>
              <a:buSzTx/>
              <a:buFont typeface="+mj-lt"/>
              <a:buAutoNum type="arabicPeriod"/>
              <a:defRPr/>
            </a:pPr>
            <a:r>
              <a:rPr lang="en-GB" sz="2200" b="1" dirty="0" smtClean="0"/>
              <a:t>Qualification and certification of TT Team in many technical fields </a:t>
            </a:r>
            <a:r>
              <a:rPr lang="en-GB" sz="2200" dirty="0" smtClean="0"/>
              <a:t>(Networks, Security, Infrastructure, virtualization, storage…)</a:t>
            </a:r>
          </a:p>
          <a:p>
            <a:pPr marL="457200" lvl="0" indent="-457200" eaLnBrk="1" fontAlgn="auto" hangingPunct="1">
              <a:spcAft>
                <a:spcPts val="0"/>
              </a:spcAft>
              <a:buSzTx/>
              <a:buFont typeface="+mj-lt"/>
              <a:buAutoNum type="arabicPeriod"/>
              <a:defRPr/>
            </a:pPr>
            <a:endParaRPr lang="fr-FR" sz="1200" dirty="0" smtClean="0"/>
          </a:p>
          <a:p>
            <a:pPr marL="457200" lvl="0" indent="-457200" eaLnBrk="1" fontAlgn="auto" hangingPunct="1">
              <a:spcAft>
                <a:spcPts val="0"/>
              </a:spcAft>
              <a:buClr>
                <a:schemeClr val="accent1">
                  <a:lumMod val="50000"/>
                </a:schemeClr>
              </a:buClr>
              <a:buSzTx/>
              <a:buFont typeface="+mj-lt"/>
              <a:buAutoNum type="arabicPeriod"/>
              <a:defRPr/>
            </a:pPr>
            <a:r>
              <a:rPr lang="en-GB" sz="2200" b="1" dirty="0" smtClean="0"/>
              <a:t>Network and Data Center Monitoring centers </a:t>
            </a:r>
          </a:p>
          <a:p>
            <a:pPr marL="457200" lvl="0" indent="-457200" eaLnBrk="1" fontAlgn="auto" hangingPunct="1">
              <a:spcAft>
                <a:spcPts val="0"/>
              </a:spcAft>
              <a:buSzTx/>
              <a:buNone/>
              <a:defRPr/>
            </a:pPr>
            <a:r>
              <a:rPr lang="en-GB" sz="2200" b="1" dirty="0" smtClean="0"/>
              <a:t>	</a:t>
            </a:r>
            <a:r>
              <a:rPr lang="en-GB" sz="2200" dirty="0" smtClean="0"/>
              <a:t>(24 x 7)</a:t>
            </a:r>
          </a:p>
          <a:p>
            <a:pPr marL="457200" lvl="0" indent="-457200" eaLnBrk="1" fontAlgn="auto" hangingPunct="1">
              <a:spcAft>
                <a:spcPts val="0"/>
              </a:spcAft>
              <a:buSzTx/>
              <a:buFont typeface="+mj-lt"/>
              <a:buAutoNum type="arabicPeriod"/>
              <a:defRPr/>
            </a:pPr>
            <a:endParaRPr lang="fr-FR" sz="1200" dirty="0" smtClean="0"/>
          </a:p>
          <a:p>
            <a:pPr marL="457200" lvl="0" indent="-457200" eaLnBrk="1" fontAlgn="auto" hangingPunct="1">
              <a:lnSpc>
                <a:spcPct val="80000"/>
              </a:lnSpc>
              <a:spcAft>
                <a:spcPts val="0"/>
              </a:spcAft>
              <a:buSzTx/>
              <a:buFont typeface="+mj-lt"/>
              <a:buAutoNum type="arabicPeriod" startAt="4"/>
              <a:defRPr/>
            </a:pPr>
            <a:endParaRPr lang="fr-FR" sz="2400" kern="1200" dirty="0" smtClean="0">
              <a:solidFill>
                <a:srgbClr val="1F497D">
                  <a:lumMod val="75000"/>
                </a:srgbClr>
              </a:solidFill>
              <a:latin typeface="Calibri"/>
            </a:endParaRPr>
          </a:p>
          <a:p>
            <a:pPr algn="just">
              <a:buNone/>
            </a:pPr>
            <a:endParaRPr lang="fr-FR" sz="2000" dirty="0"/>
          </a:p>
        </p:txBody>
      </p:sp>
      <p:sp>
        <p:nvSpPr>
          <p:cNvPr id="11" name="Titre 1"/>
          <p:cNvSpPr>
            <a:spLocks noGrp="1"/>
          </p:cNvSpPr>
          <p:nvPr>
            <p:ph type="title"/>
          </p:nvPr>
        </p:nvSpPr>
        <p:spPr>
          <a:xfrm>
            <a:off x="-500098" y="-27384"/>
            <a:ext cx="9144000" cy="1143000"/>
          </a:xfrm>
        </p:spPr>
        <p:txBody>
          <a:bodyPr/>
          <a:lstStyle/>
          <a:p>
            <a:pPr algn="r"/>
            <a:r>
              <a:rPr lang="fr-FR" dirty="0" smtClean="0"/>
              <a:t>TT </a:t>
            </a:r>
            <a:r>
              <a:rPr lang="en-GB" dirty="0" smtClean="0"/>
              <a:t>Preparations</a:t>
            </a:r>
            <a:r>
              <a:rPr lang="fr-FR" dirty="0" smtClean="0"/>
              <a:t> for the Cloud</a:t>
            </a:r>
            <a:endParaRPr lang="fr-FR" b="0" i="1" dirty="0" smtClean="0">
              <a:solidFill>
                <a:schemeClr val="accent6">
                  <a:lumMod val="60000"/>
                  <a:lumOff val="40000"/>
                </a:schemeClr>
              </a:solidFill>
            </a:endParaRPr>
          </a:p>
        </p:txBody>
      </p:sp>
      <p:pic>
        <p:nvPicPr>
          <p:cNvPr id="9" name="Picture 2" descr="http://solutionsauxentreprises.lemonde.fr/partners/sfr/cacheDirectory/HTMLcontributions/img/20120125105934_Cloud-le769ger.jpeg"/>
          <p:cNvPicPr>
            <a:picLocks noChangeAspect="1" noChangeArrowheads="1"/>
          </p:cNvPicPr>
          <p:nvPr/>
        </p:nvPicPr>
        <p:blipFill>
          <a:blip r:embed="rId2" cstate="print"/>
          <a:srcRect/>
          <a:stretch>
            <a:fillRect/>
          </a:stretch>
        </p:blipFill>
        <p:spPr bwMode="auto">
          <a:xfrm>
            <a:off x="6286512" y="4000504"/>
            <a:ext cx="2571768" cy="2143140"/>
          </a:xfrm>
          <a:prstGeom prst="rect">
            <a:avLst/>
          </a:prstGeom>
          <a:noFill/>
        </p:spPr>
      </p:pic>
      <p:sp>
        <p:nvSpPr>
          <p:cNvPr id="12" name="Rectangle 11"/>
          <p:cNvSpPr/>
          <p:nvPr/>
        </p:nvSpPr>
        <p:spPr>
          <a:xfrm>
            <a:off x="285720" y="3929066"/>
            <a:ext cx="5929354" cy="2412968"/>
          </a:xfrm>
          <a:prstGeom prst="rect">
            <a:avLst/>
          </a:prstGeom>
        </p:spPr>
        <p:txBody>
          <a:bodyPr wrap="square">
            <a:spAutoFit/>
          </a:bodyPr>
          <a:lstStyle/>
          <a:p>
            <a:pPr marL="457200" lvl="0" indent="-457200" eaLnBrk="1" fontAlgn="auto" hangingPunct="1">
              <a:spcBef>
                <a:spcPct val="20000"/>
              </a:spcBef>
              <a:spcAft>
                <a:spcPts val="0"/>
              </a:spcAft>
              <a:buClr>
                <a:schemeClr val="accent1">
                  <a:lumMod val="50000"/>
                </a:schemeClr>
              </a:buClr>
              <a:buFont typeface="+mj-lt"/>
              <a:buAutoNum type="arabicPeriod" startAt="3"/>
              <a:defRPr/>
            </a:pPr>
            <a:r>
              <a:rPr lang="en-GB" sz="2200" b="1" kern="0" dirty="0" smtClean="0">
                <a:solidFill>
                  <a:srgbClr val="000099"/>
                </a:solidFill>
                <a:latin typeface="Verdana"/>
              </a:rPr>
              <a:t>Processes for services , conform to international standards </a:t>
            </a:r>
            <a:r>
              <a:rPr lang="en-GB" sz="2200" kern="0" dirty="0" smtClean="0">
                <a:solidFill>
                  <a:srgbClr val="000099"/>
                </a:solidFill>
                <a:latin typeface="Verdana"/>
              </a:rPr>
              <a:t>(ITIL or eTOM)</a:t>
            </a:r>
          </a:p>
          <a:p>
            <a:pPr marL="457200" lvl="0" indent="-457200" eaLnBrk="1" fontAlgn="auto" hangingPunct="1">
              <a:spcBef>
                <a:spcPct val="20000"/>
              </a:spcBef>
              <a:spcAft>
                <a:spcPts val="0"/>
              </a:spcAft>
              <a:defRPr/>
            </a:pPr>
            <a:endParaRPr lang="fr-FR" sz="1200" kern="0" dirty="0" smtClean="0">
              <a:solidFill>
                <a:srgbClr val="000099"/>
              </a:solidFill>
              <a:latin typeface="Verdana"/>
            </a:endParaRPr>
          </a:p>
          <a:p>
            <a:pPr marL="457200" lvl="0" indent="-457200" eaLnBrk="1" fontAlgn="auto" hangingPunct="1">
              <a:spcBef>
                <a:spcPct val="20000"/>
              </a:spcBef>
              <a:spcAft>
                <a:spcPts val="0"/>
              </a:spcAft>
              <a:buClr>
                <a:schemeClr val="accent1">
                  <a:lumMod val="50000"/>
                </a:schemeClr>
              </a:buClr>
              <a:buFont typeface="+mj-lt"/>
              <a:buAutoNum type="arabicPeriod" startAt="4"/>
              <a:defRPr/>
            </a:pPr>
            <a:r>
              <a:rPr lang="en-US" sz="2200" b="1" kern="0" dirty="0" smtClean="0">
                <a:solidFill>
                  <a:srgbClr val="000099"/>
                </a:solidFill>
                <a:latin typeface="Verdana"/>
              </a:rPr>
              <a:t>Assisting the companies as a long-term partner for telecom and IT services</a:t>
            </a:r>
            <a:endParaRPr lang="fr-FR" sz="2200" b="1" kern="0" dirty="0" smtClean="0">
              <a:solidFill>
                <a:srgbClr val="000099"/>
              </a:solidFill>
              <a:latin typeface="Verdana"/>
            </a:endParaRPr>
          </a:p>
        </p:txBody>
      </p:sp>
      <p:pic>
        <p:nvPicPr>
          <p:cNvPr id="10" name="Picture 2"/>
          <p:cNvPicPr>
            <a:picLocks noChangeAspect="1" noChangeArrowheads="1"/>
          </p:cNvPicPr>
          <p:nvPr/>
        </p:nvPicPr>
        <p:blipFill>
          <a:blip r:embed="rId3"/>
          <a:srcRect/>
          <a:stretch>
            <a:fillRect/>
          </a:stretch>
        </p:blipFill>
        <p:spPr bwMode="auto">
          <a:xfrm>
            <a:off x="-11536" y="265783"/>
            <a:ext cx="1428760" cy="642937"/>
          </a:xfrm>
          <a:prstGeom prst="rect">
            <a:avLst/>
          </a:prstGeom>
          <a:noFill/>
          <a:ln w="9525">
            <a:noFill/>
            <a:miter lim="800000"/>
            <a:headEnd/>
            <a:tailEnd/>
          </a:ln>
        </p:spPr>
      </p:pic>
      <p:sp>
        <p:nvSpPr>
          <p:cNvPr id="14"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5"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23</a:t>
            </a:fld>
            <a:endParaRPr lang="en-US" alt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itre 1"/>
          <p:cNvSpPr>
            <a:spLocks noGrp="1"/>
          </p:cNvSpPr>
          <p:nvPr>
            <p:ph type="title"/>
          </p:nvPr>
        </p:nvSpPr>
        <p:spPr>
          <a:xfrm>
            <a:off x="0" y="1"/>
            <a:ext cx="8675688" cy="1124744"/>
          </a:xfrm>
        </p:spPr>
        <p:txBody>
          <a:bodyPr/>
          <a:lstStyle/>
          <a:p>
            <a:pPr algn="r"/>
            <a:r>
              <a:rPr lang="fr-FR" dirty="0" smtClean="0"/>
              <a:t>Agenda</a:t>
            </a:r>
          </a:p>
        </p:txBody>
      </p:sp>
      <p:pic>
        <p:nvPicPr>
          <p:cNvPr id="8" name="Picture 2"/>
          <p:cNvPicPr>
            <a:picLocks noChangeAspect="1" noChangeArrowheads="1"/>
          </p:cNvPicPr>
          <p:nvPr/>
        </p:nvPicPr>
        <p:blipFill>
          <a:blip r:embed="rId8"/>
          <a:srcRect/>
          <a:stretch>
            <a:fillRect/>
          </a:stretch>
        </p:blipFill>
        <p:spPr bwMode="auto">
          <a:xfrm>
            <a:off x="-11536" y="265783"/>
            <a:ext cx="1428760" cy="642937"/>
          </a:xfrm>
          <a:prstGeom prst="rect">
            <a:avLst/>
          </a:prstGeom>
          <a:noFill/>
          <a:ln w="9525">
            <a:noFill/>
            <a:miter lim="800000"/>
            <a:headEnd/>
            <a:tailEnd/>
          </a:ln>
        </p:spPr>
      </p:pic>
      <p:sp>
        <p:nvSpPr>
          <p:cNvPr id="10"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1"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24</a:t>
            </a:fld>
            <a:endParaRPr lang="en-US" alt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1142984"/>
            <a:ext cx="8472518" cy="739749"/>
          </a:xfrm>
        </p:spPr>
        <p:txBody>
          <a:bodyPr/>
          <a:lstStyle/>
          <a:p>
            <a:pPr algn="just"/>
            <a:r>
              <a:rPr lang="en-GB" sz="2000" dirty="0" smtClean="0"/>
              <a:t>Cloud Computing, with its interesting characteristics and different service models, is seen as an opportunity for customers but also as </a:t>
            </a:r>
            <a:r>
              <a:rPr lang="en-GB" sz="2000" b="1" dirty="0" smtClean="0"/>
              <a:t>a challenge for telecom stakeholders that should more concentrate their activities on this concept </a:t>
            </a:r>
          </a:p>
          <a:p>
            <a:pPr algn="just"/>
            <a:endParaRPr lang="fr-FR" sz="800" b="1" dirty="0" smtClean="0"/>
          </a:p>
          <a:p>
            <a:pPr algn="just"/>
            <a:r>
              <a:rPr lang="fr-FR" sz="2000" b="1" dirty="0" smtClean="0"/>
              <a:t>ITU, as </a:t>
            </a:r>
            <a:r>
              <a:rPr lang="en-GB" sz="2000" b="1" dirty="0" smtClean="0"/>
              <a:t>other worldwide SDOs, was interested in the Cloud Computing concept, and that, since 2010 </a:t>
            </a:r>
            <a:r>
              <a:rPr lang="en-GB" sz="2000" dirty="0" smtClean="0"/>
              <a:t>and it is continuing its work on Cloud Computing under the lead of its ITU-T Study </a:t>
            </a:r>
            <a:r>
              <a:rPr lang="fr-FR" sz="2000" dirty="0" smtClean="0"/>
              <a:t>Group 13</a:t>
            </a:r>
          </a:p>
          <a:p>
            <a:pPr algn="just">
              <a:buNone/>
            </a:pPr>
            <a:endParaRPr lang="fr-FR" sz="800" dirty="0" smtClean="0"/>
          </a:p>
          <a:p>
            <a:pPr algn="just">
              <a:spcBef>
                <a:spcPts val="1200"/>
              </a:spcBef>
            </a:pPr>
            <a:r>
              <a:rPr lang="en-GB" sz="2000" b="1" dirty="0" smtClean="0"/>
              <a:t>SG 13 is deploying serious efforts in developing standards that encloses many Cloud Computing-related </a:t>
            </a:r>
            <a:r>
              <a:rPr lang="fr-FR" sz="2000" b="1" dirty="0" smtClean="0"/>
              <a:t>aspect </a:t>
            </a:r>
            <a:r>
              <a:rPr lang="fr-FR" sz="2000" dirty="0" smtClean="0"/>
              <a:t>(</a:t>
            </a:r>
            <a:r>
              <a:rPr lang="en-GB" sz="2000" dirty="0" smtClean="0"/>
              <a:t>definition, </a:t>
            </a:r>
            <a:r>
              <a:rPr lang="en-US" sz="2000" dirty="0" smtClean="0"/>
              <a:t>ecosystem , general requirements, Reference Architecture, </a:t>
            </a:r>
            <a:r>
              <a:rPr lang="fr-FR" sz="2000" dirty="0" smtClean="0"/>
              <a:t>Infrastructure</a:t>
            </a:r>
            <a:r>
              <a:rPr lang="en-GB" sz="2000" dirty="0" smtClean="0"/>
              <a:t>, </a:t>
            </a:r>
            <a:r>
              <a:rPr lang="fr-FR" sz="2000" dirty="0" smtClean="0"/>
              <a:t>Resource Management, </a:t>
            </a:r>
            <a:r>
              <a:rPr lang="en-GB" sz="2000" dirty="0" smtClean="0"/>
              <a:t>DaaS,...) and that, </a:t>
            </a:r>
            <a:r>
              <a:rPr lang="en-GB" sz="2000" b="1" dirty="0" smtClean="0"/>
              <a:t>in collaboration with other study groups through the </a:t>
            </a:r>
            <a:r>
              <a:rPr lang="en-US" sz="2000" b="1" i="1" dirty="0" smtClean="0"/>
              <a:t>JCA-Cloud</a:t>
            </a:r>
            <a:endParaRPr lang="en-GB" sz="2000" b="1" dirty="0" smtClean="0"/>
          </a:p>
          <a:p>
            <a:pPr algn="just"/>
            <a:endParaRPr lang="fr-FR" sz="2000" dirty="0"/>
          </a:p>
        </p:txBody>
      </p:sp>
      <p:sp>
        <p:nvSpPr>
          <p:cNvPr id="11" name="Titre 1"/>
          <p:cNvSpPr>
            <a:spLocks noGrp="1"/>
          </p:cNvSpPr>
          <p:nvPr>
            <p:ph type="title"/>
          </p:nvPr>
        </p:nvSpPr>
        <p:spPr>
          <a:xfrm>
            <a:off x="-500098" y="-27384"/>
            <a:ext cx="9144000" cy="1143000"/>
          </a:xfrm>
        </p:spPr>
        <p:txBody>
          <a:bodyPr/>
          <a:lstStyle/>
          <a:p>
            <a:pPr algn="r"/>
            <a:r>
              <a:rPr lang="fr-FR" dirty="0" smtClean="0"/>
              <a:t>Conclusion</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pic>
        <p:nvPicPr>
          <p:cNvPr id="8" name="Picture 2"/>
          <p:cNvPicPr>
            <a:picLocks noChangeAspect="1" noChangeArrowheads="1"/>
          </p:cNvPicPr>
          <p:nvPr/>
        </p:nvPicPr>
        <p:blipFill>
          <a:blip r:embed="rId2" cstate="print"/>
          <a:srcRect/>
          <a:stretch>
            <a:fillRect/>
          </a:stretch>
        </p:blipFill>
        <p:spPr bwMode="auto">
          <a:xfrm>
            <a:off x="4071934" y="61445"/>
            <a:ext cx="1785950" cy="938663"/>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11536" y="265783"/>
            <a:ext cx="1428760" cy="642937"/>
          </a:xfrm>
          <a:prstGeom prst="rect">
            <a:avLst/>
          </a:prstGeom>
          <a:noFill/>
          <a:ln w="9525">
            <a:noFill/>
            <a:miter lim="800000"/>
            <a:headEnd/>
            <a:tailEnd/>
          </a:ln>
        </p:spPr>
      </p:pic>
      <p:sp>
        <p:nvSpPr>
          <p:cNvPr id="1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4"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25</a:t>
            </a:fld>
            <a:endParaRPr lang="en-US" alt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857232"/>
            <a:ext cx="8358246" cy="739749"/>
          </a:xfrm>
        </p:spPr>
        <p:txBody>
          <a:bodyPr/>
          <a:lstStyle/>
          <a:p>
            <a:pPr algn="just"/>
            <a:endParaRPr lang="fr-FR" sz="2000" b="1" dirty="0" smtClean="0"/>
          </a:p>
          <a:p>
            <a:pPr marL="274638" indent="0" algn="ctr">
              <a:buNone/>
            </a:pPr>
            <a:r>
              <a:rPr lang="en-US" sz="2400" b="1" dirty="0" smtClean="0">
                <a:solidFill>
                  <a:schemeClr val="bg2">
                    <a:lumMod val="60000"/>
                    <a:lumOff val="40000"/>
                  </a:schemeClr>
                </a:solidFill>
              </a:rPr>
              <a:t>Tunisie Telecom is aware of the emergence of cloud computing</a:t>
            </a:r>
          </a:p>
          <a:p>
            <a:pPr marL="274638" indent="0">
              <a:buNone/>
            </a:pPr>
            <a:endParaRPr lang="fr-FR" sz="1050" b="1" dirty="0" smtClean="0">
              <a:solidFill>
                <a:schemeClr val="tx2">
                  <a:lumMod val="75000"/>
                </a:schemeClr>
              </a:solidFill>
            </a:endParaRPr>
          </a:p>
          <a:p>
            <a:pPr marL="539750" indent="-269875" algn="just"/>
            <a:r>
              <a:rPr lang="en-US" sz="2000" b="1" dirty="0" smtClean="0"/>
              <a:t>Exciting Revolution in Computer Infrastructure</a:t>
            </a:r>
            <a:endParaRPr lang="fr-FR" sz="2000" b="1" dirty="0" smtClean="0"/>
          </a:p>
          <a:p>
            <a:pPr marL="539750" indent="-269875" algn="just"/>
            <a:r>
              <a:rPr lang="en-US" sz="2000" b="1" dirty="0" smtClean="0"/>
              <a:t>TT has focused since 2010 on Cloud Computing offers : </a:t>
            </a:r>
            <a:r>
              <a:rPr lang="en-US" sz="2000" dirty="0" smtClean="0"/>
              <a:t>"SaaS", "DaaS“,…</a:t>
            </a:r>
            <a:endParaRPr lang="fr-FR" sz="2000" dirty="0" smtClean="0"/>
          </a:p>
          <a:p>
            <a:pPr marL="539750" indent="-269875" algn="just"/>
            <a:r>
              <a:rPr lang="en-US" sz="2000" b="1" dirty="0" smtClean="0"/>
              <a:t>TT is still investing in Cloud computing infrastructure for cloud services </a:t>
            </a:r>
            <a:r>
              <a:rPr lang="en-US" sz="2000" dirty="0" smtClean="0"/>
              <a:t>to host more enhanced services: Storage as a service, Firewall as a service, Load balancing service, … </a:t>
            </a:r>
          </a:p>
          <a:p>
            <a:pPr marL="539750" indent="-269875" algn="just"/>
            <a:r>
              <a:rPr lang="en-US" sz="2000" b="1" dirty="0" smtClean="0"/>
              <a:t>TT capitalizes on its teams</a:t>
            </a:r>
            <a:r>
              <a:rPr lang="en-US" sz="2000" dirty="0" smtClean="0"/>
              <a:t>: training, certifications </a:t>
            </a:r>
            <a:r>
              <a:rPr lang="fr-FR" sz="2000" dirty="0" smtClean="0"/>
              <a:t>…</a:t>
            </a:r>
          </a:p>
          <a:p>
            <a:pPr>
              <a:buNone/>
            </a:pPr>
            <a:endParaRPr lang="fr-FR" sz="1200" dirty="0" smtClean="0">
              <a:solidFill>
                <a:schemeClr val="tx2">
                  <a:lumMod val="75000"/>
                </a:schemeClr>
              </a:solidFill>
            </a:endParaRPr>
          </a:p>
          <a:p>
            <a:pPr algn="just">
              <a:buNone/>
            </a:pPr>
            <a:r>
              <a:rPr lang="fr-FR" sz="2000" dirty="0" smtClean="0"/>
              <a:t> </a:t>
            </a:r>
            <a:endParaRPr lang="fr-FR" sz="2000" dirty="0"/>
          </a:p>
        </p:txBody>
      </p:sp>
      <p:sp>
        <p:nvSpPr>
          <p:cNvPr id="11" name="Titre 1"/>
          <p:cNvSpPr>
            <a:spLocks noGrp="1"/>
          </p:cNvSpPr>
          <p:nvPr>
            <p:ph type="title"/>
          </p:nvPr>
        </p:nvSpPr>
        <p:spPr>
          <a:xfrm>
            <a:off x="-500098" y="-27384"/>
            <a:ext cx="9144000" cy="1143000"/>
          </a:xfrm>
        </p:spPr>
        <p:txBody>
          <a:bodyPr/>
          <a:lstStyle/>
          <a:p>
            <a:pPr algn="r"/>
            <a:r>
              <a:rPr lang="fr-FR" dirty="0" smtClean="0"/>
              <a:t>Conclusion</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
        <p:nvSpPr>
          <p:cNvPr id="9" name="Rectangle 8"/>
          <p:cNvSpPr/>
          <p:nvPr/>
        </p:nvSpPr>
        <p:spPr bwMode="auto">
          <a:xfrm>
            <a:off x="1071538" y="5143512"/>
            <a:ext cx="7429552" cy="1000132"/>
          </a:xfrm>
          <a:prstGeom prst="rect">
            <a:avLst/>
          </a:prstGeom>
          <a:solidFill>
            <a:srgbClr val="BDCD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just">
              <a:buNone/>
            </a:pPr>
            <a:r>
              <a:rPr lang="en-US" sz="2000" dirty="0" smtClean="0">
                <a:solidFill>
                  <a:schemeClr val="bg2"/>
                </a:solidFill>
              </a:rPr>
              <a:t>The main aim is to </a:t>
            </a:r>
            <a:r>
              <a:rPr lang="en-US" sz="2000" b="1" dirty="0" smtClean="0">
                <a:solidFill>
                  <a:schemeClr val="bg2"/>
                </a:solidFill>
              </a:rPr>
              <a:t>offer cloud services supporting quality of service</a:t>
            </a:r>
            <a:r>
              <a:rPr lang="en-US" sz="2000" dirty="0" smtClean="0">
                <a:solidFill>
                  <a:schemeClr val="bg2"/>
                </a:solidFill>
              </a:rPr>
              <a:t>, in order to ensure </a:t>
            </a:r>
            <a:r>
              <a:rPr lang="en-US" sz="2000" b="1" dirty="0" smtClean="0">
                <a:solidFill>
                  <a:schemeClr val="bg2"/>
                </a:solidFill>
              </a:rPr>
              <a:t>customer satisfaction</a:t>
            </a:r>
            <a:endParaRPr lang="fr-FR" sz="2000" b="1" dirty="0" smtClean="0">
              <a:solidFill>
                <a:schemeClr val="bg2"/>
              </a:solidFill>
            </a:endParaRPr>
          </a:p>
        </p:txBody>
      </p:sp>
      <p:sp>
        <p:nvSpPr>
          <p:cNvPr id="8" name="Flèche droite 7"/>
          <p:cNvSpPr/>
          <p:nvPr/>
        </p:nvSpPr>
        <p:spPr bwMode="auto">
          <a:xfrm>
            <a:off x="428580" y="5372816"/>
            <a:ext cx="571520" cy="500066"/>
          </a:xfrm>
          <a:prstGeom prst="rightArrow">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pic>
        <p:nvPicPr>
          <p:cNvPr id="39942" name="Picture 6" descr="https://encrypted-tbn2.gstatic.com/images?q=tbn:ANd9GcQwM3XfurvRdqfxOzgzn8uUrrkRPiEpgumM_pr594eBKbovV63tfA"/>
          <p:cNvPicPr>
            <a:picLocks noChangeAspect="1" noChangeArrowheads="1"/>
          </p:cNvPicPr>
          <p:nvPr/>
        </p:nvPicPr>
        <p:blipFill>
          <a:blip r:embed="rId2"/>
          <a:srcRect/>
          <a:stretch>
            <a:fillRect/>
          </a:stretch>
        </p:blipFill>
        <p:spPr bwMode="auto">
          <a:xfrm>
            <a:off x="4000496" y="0"/>
            <a:ext cx="1793469" cy="1285884"/>
          </a:xfrm>
          <a:prstGeom prst="rect">
            <a:avLst/>
          </a:prstGeom>
          <a:noFill/>
        </p:spPr>
      </p:pic>
      <p:pic>
        <p:nvPicPr>
          <p:cNvPr id="13" name="Picture 2"/>
          <p:cNvPicPr>
            <a:picLocks noChangeAspect="1" noChangeArrowheads="1"/>
          </p:cNvPicPr>
          <p:nvPr/>
        </p:nvPicPr>
        <p:blipFill>
          <a:blip r:embed="rId3"/>
          <a:srcRect/>
          <a:stretch>
            <a:fillRect/>
          </a:stretch>
        </p:blipFill>
        <p:spPr bwMode="auto">
          <a:xfrm>
            <a:off x="-11536" y="265783"/>
            <a:ext cx="1428760" cy="642937"/>
          </a:xfrm>
          <a:prstGeom prst="rect">
            <a:avLst/>
          </a:prstGeom>
          <a:noFill/>
          <a:ln w="9525">
            <a:noFill/>
            <a:miter lim="800000"/>
            <a:headEnd/>
            <a:tailEnd/>
          </a:ln>
        </p:spPr>
      </p:pic>
      <p:sp>
        <p:nvSpPr>
          <p:cNvPr id="15"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6"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26</a:t>
            </a:fld>
            <a:endParaRPr lang="en-US" alt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85720" y="1285860"/>
            <a:ext cx="8472518" cy="739749"/>
          </a:xfrm>
        </p:spPr>
        <p:txBody>
          <a:bodyPr/>
          <a:lstStyle/>
          <a:p>
            <a:pPr algn="just"/>
            <a:r>
              <a:rPr lang="en-US" sz="1800" b="1" dirty="0" smtClean="0"/>
              <a:t>Cloud Computing standards should follow the accelerating rhythm of Cloud Computing growth and evolution </a:t>
            </a:r>
            <a:r>
              <a:rPr lang="en-US" sz="1800" dirty="0" smtClean="0"/>
              <a:t>and that, in order to make it reach its full potential, become universally accepted and implemented and avoid service provider lock-in </a:t>
            </a:r>
          </a:p>
          <a:p>
            <a:pPr algn="just"/>
            <a:endParaRPr lang="en-US" sz="800" dirty="0" smtClean="0"/>
          </a:p>
          <a:p>
            <a:pPr algn="just">
              <a:spcBef>
                <a:spcPts val="600"/>
              </a:spcBef>
            </a:pPr>
            <a:r>
              <a:rPr lang="en-US" sz="1800" b="1" dirty="0" smtClean="0"/>
              <a:t>Cloud computing standardization should be managed to support both innovation and competition</a:t>
            </a:r>
            <a:r>
              <a:rPr lang="en-US" sz="1800" dirty="0" smtClean="0"/>
              <a:t>, maximize contribution in the standardization process and minimize incompatibility of competing cloud services</a:t>
            </a:r>
          </a:p>
          <a:p>
            <a:pPr algn="just">
              <a:spcBef>
                <a:spcPts val="600"/>
              </a:spcBef>
            </a:pPr>
            <a:endParaRPr lang="en-US" sz="800" dirty="0" smtClean="0"/>
          </a:p>
          <a:p>
            <a:pPr algn="just"/>
            <a:r>
              <a:rPr lang="en-US" sz="1800" b="1" dirty="0" smtClean="0"/>
              <a:t>Standardization should focus on the most important challenges of Cloud Computing </a:t>
            </a:r>
            <a:r>
              <a:rPr lang="en-US" sz="1800" dirty="0" smtClean="0"/>
              <a:t>(efficiency of service provisioning, effectiveness of service usage and control, transparency of service delivery and billing, information security, data privacy, interoperability, portability between providers, ensuring fair competition in the market and compliance with regulatory requirements*) which are slowing down the adoption of Cloud Computing in markets around the world</a:t>
            </a:r>
          </a:p>
          <a:p>
            <a:endParaRPr lang="en-US" sz="2000" dirty="0" smtClean="0"/>
          </a:p>
          <a:p>
            <a:pPr algn="just"/>
            <a:endParaRPr lang="en-US" sz="2000" dirty="0" smtClean="0"/>
          </a:p>
          <a:p>
            <a:pPr algn="just"/>
            <a:endParaRPr lang="en-US" sz="2000" dirty="0" smtClean="0"/>
          </a:p>
          <a:p>
            <a:pPr algn="just"/>
            <a:endParaRPr lang="fr-FR" sz="2000" dirty="0"/>
          </a:p>
        </p:txBody>
      </p:sp>
      <p:sp>
        <p:nvSpPr>
          <p:cNvPr id="11" name="Titre 1"/>
          <p:cNvSpPr>
            <a:spLocks noGrp="1"/>
          </p:cNvSpPr>
          <p:nvPr>
            <p:ph type="title"/>
          </p:nvPr>
        </p:nvSpPr>
        <p:spPr>
          <a:xfrm>
            <a:off x="-500098" y="-27384"/>
            <a:ext cx="9144000" cy="1143000"/>
          </a:xfrm>
        </p:spPr>
        <p:txBody>
          <a:bodyPr/>
          <a:lstStyle/>
          <a:p>
            <a:pPr algn="r"/>
            <a:r>
              <a:rPr lang="en-GB" dirty="0" smtClean="0"/>
              <a:t>Recommendations</a:t>
            </a: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0"/>
            <a:ext cx="504056"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
        <p:nvSpPr>
          <p:cNvPr id="8" name="Rectangle 7"/>
          <p:cNvSpPr/>
          <p:nvPr/>
        </p:nvSpPr>
        <p:spPr>
          <a:xfrm>
            <a:off x="3923928" y="6357958"/>
            <a:ext cx="4572000" cy="461665"/>
          </a:xfrm>
          <a:prstGeom prst="rect">
            <a:avLst/>
          </a:prstGeom>
        </p:spPr>
        <p:txBody>
          <a:bodyPr>
            <a:spAutoFit/>
          </a:bodyPr>
          <a:lstStyle/>
          <a:p>
            <a:r>
              <a:rPr lang="en-US" sz="1200" dirty="0" smtClean="0">
                <a:solidFill>
                  <a:schemeClr val="accent1">
                    <a:lumMod val="50000"/>
                  </a:schemeClr>
                </a:solidFill>
              </a:rPr>
              <a:t>* Booz &amp; Company, “The Standardization Environment for Cloud Computing”, 2013</a:t>
            </a:r>
            <a:endParaRPr lang="fr-FR" sz="1200" dirty="0">
              <a:solidFill>
                <a:schemeClr val="accent1">
                  <a:lumMod val="50000"/>
                </a:schemeClr>
              </a:solidFill>
            </a:endParaRPr>
          </a:p>
        </p:txBody>
      </p:sp>
      <p:pic>
        <p:nvPicPr>
          <p:cNvPr id="38914" name="Picture 2" descr="http://aimdanismanlik.files.wordpress.com/2011/09/i_2-4-filter-standardization.jpg"/>
          <p:cNvPicPr>
            <a:picLocks noChangeAspect="1" noChangeArrowheads="1"/>
          </p:cNvPicPr>
          <p:nvPr/>
        </p:nvPicPr>
        <p:blipFill>
          <a:blip r:embed="rId2"/>
          <a:srcRect/>
          <a:stretch>
            <a:fillRect/>
          </a:stretch>
        </p:blipFill>
        <p:spPr bwMode="auto">
          <a:xfrm>
            <a:off x="2214546" y="0"/>
            <a:ext cx="1963895" cy="1285884"/>
          </a:xfrm>
          <a:prstGeom prst="rect">
            <a:avLst/>
          </a:prstGeom>
          <a:noFill/>
        </p:spPr>
      </p:pic>
      <p:pic>
        <p:nvPicPr>
          <p:cNvPr id="10" name="Picture 2"/>
          <p:cNvPicPr>
            <a:picLocks noChangeAspect="1" noChangeArrowheads="1"/>
          </p:cNvPicPr>
          <p:nvPr/>
        </p:nvPicPr>
        <p:blipFill>
          <a:blip r:embed="rId3"/>
          <a:srcRect/>
          <a:stretch>
            <a:fillRect/>
          </a:stretch>
        </p:blipFill>
        <p:spPr bwMode="auto">
          <a:xfrm>
            <a:off x="-11536" y="265783"/>
            <a:ext cx="1428760" cy="642937"/>
          </a:xfrm>
          <a:prstGeom prst="rect">
            <a:avLst/>
          </a:prstGeom>
          <a:noFill/>
          <a:ln w="9525">
            <a:noFill/>
            <a:miter lim="800000"/>
            <a:headEnd/>
            <a:tailEnd/>
          </a:ln>
        </p:spPr>
      </p:pic>
      <p:sp>
        <p:nvSpPr>
          <p:cNvPr id="14"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5"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27</a:t>
            </a:fld>
            <a:endParaRPr lang="en-US"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14282" y="1214422"/>
            <a:ext cx="8472518" cy="739749"/>
          </a:xfrm>
        </p:spPr>
        <p:txBody>
          <a:bodyPr/>
          <a:lstStyle/>
          <a:p>
            <a:pPr algn="just"/>
            <a:r>
              <a:rPr lang="en-US" sz="2000" b="1" dirty="0" smtClean="0"/>
              <a:t>Cloud Computing standardization stakeholders should further collaborate and work</a:t>
            </a:r>
            <a:r>
              <a:rPr lang="en-US" sz="2000" dirty="0" smtClean="0"/>
              <a:t> </a:t>
            </a:r>
            <a:r>
              <a:rPr lang="en-US" sz="2000" b="1" dirty="0" smtClean="0"/>
              <a:t>together</a:t>
            </a:r>
            <a:r>
              <a:rPr lang="en-US" sz="2000" dirty="0" smtClean="0"/>
              <a:t> in order to avoid standards fragmentation</a:t>
            </a:r>
            <a:endParaRPr lang="en-US" sz="2000" b="1" dirty="0" smtClean="0"/>
          </a:p>
          <a:p>
            <a:pPr algn="just">
              <a:buNone/>
            </a:pPr>
            <a:endParaRPr lang="en-US" sz="800" b="1" dirty="0" smtClean="0"/>
          </a:p>
          <a:p>
            <a:pPr algn="just"/>
            <a:r>
              <a:rPr lang="en-US" sz="2000" b="1" dirty="0" smtClean="0"/>
              <a:t>Governments need to promulgate the legal and regulatory standards</a:t>
            </a:r>
            <a:r>
              <a:rPr lang="en-US" sz="2000" dirty="0" smtClean="0"/>
              <a:t> to ensure the consistent regulatory environment to concentrate on specific CC issues such as privacy</a:t>
            </a:r>
          </a:p>
          <a:p>
            <a:pPr algn="just">
              <a:buNone/>
            </a:pPr>
            <a:endParaRPr lang="en-US" sz="800" dirty="0" smtClean="0"/>
          </a:p>
          <a:p>
            <a:pPr algn="just"/>
            <a:r>
              <a:rPr lang="en-US" sz="2000" dirty="0" smtClean="0"/>
              <a:t>Since telecommunication technologies, infrastructure and networks varies from a region to another, it is important for SG13 to </a:t>
            </a:r>
            <a:r>
              <a:rPr lang="en-US" sz="2000" b="1" dirty="0" smtClean="0"/>
              <a:t>incorporate more regional groups </a:t>
            </a:r>
            <a:r>
              <a:rPr lang="en-US" sz="2000" dirty="0" smtClean="0"/>
              <a:t>in order to encourage national authorities and operators from region’s countries </a:t>
            </a:r>
            <a:r>
              <a:rPr lang="en-US" sz="2000" b="1" dirty="0" smtClean="0"/>
              <a:t>to work together and better contribute to the SG 13 activities in general and to Cloud Computing in particular</a:t>
            </a:r>
          </a:p>
          <a:p>
            <a:pPr algn="just">
              <a:buNone/>
            </a:pPr>
            <a:endParaRPr lang="en-US" sz="1200" dirty="0" smtClean="0"/>
          </a:p>
        </p:txBody>
      </p:sp>
      <p:sp>
        <p:nvSpPr>
          <p:cNvPr id="11" name="Titre 1"/>
          <p:cNvSpPr>
            <a:spLocks noGrp="1"/>
          </p:cNvSpPr>
          <p:nvPr>
            <p:ph type="title"/>
          </p:nvPr>
        </p:nvSpPr>
        <p:spPr>
          <a:xfrm>
            <a:off x="-500098" y="-27384"/>
            <a:ext cx="9144000" cy="1143000"/>
          </a:xfrm>
        </p:spPr>
        <p:txBody>
          <a:bodyPr/>
          <a:lstStyle/>
          <a:p>
            <a:pPr algn="r"/>
            <a:r>
              <a:rPr lang="fr-FR" dirty="0" smtClean="0"/>
              <a:t/>
            </a:r>
            <a:br>
              <a:rPr lang="fr-FR" dirty="0" smtClean="0"/>
            </a:br>
            <a:r>
              <a:rPr lang="en-GB" dirty="0" smtClean="0"/>
              <a:t>Recommendations</a:t>
            </a:r>
            <a:r>
              <a:rPr lang="en-US" sz="2400" b="0" i="1" dirty="0" smtClean="0"/>
              <a:t/>
            </a:r>
            <a:br>
              <a:rPr lang="en-US" sz="2400" b="0" i="1" dirty="0" smtClean="0"/>
            </a:b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pic>
        <p:nvPicPr>
          <p:cNvPr id="13" name="Picture 2"/>
          <p:cNvPicPr>
            <a:picLocks noChangeAspect="1" noChangeArrowheads="1"/>
          </p:cNvPicPr>
          <p:nvPr/>
        </p:nvPicPr>
        <p:blipFill>
          <a:blip r:embed="rId2"/>
          <a:srcRect/>
          <a:stretch>
            <a:fillRect/>
          </a:stretch>
        </p:blipFill>
        <p:spPr bwMode="auto">
          <a:xfrm>
            <a:off x="-11536" y="265783"/>
            <a:ext cx="1428760" cy="642937"/>
          </a:xfrm>
          <a:prstGeom prst="rect">
            <a:avLst/>
          </a:prstGeom>
          <a:noFill/>
          <a:ln w="9525">
            <a:noFill/>
            <a:miter lim="800000"/>
            <a:headEnd/>
            <a:tailEnd/>
          </a:ln>
        </p:spPr>
      </p:pic>
      <p:sp>
        <p:nvSpPr>
          <p:cNvPr id="15"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6"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28</a:t>
            </a:fld>
            <a:endParaRPr lang="en-US" altLang="en-US" sz="1400" dirty="0"/>
          </a:p>
        </p:txBody>
      </p:sp>
      <p:pic>
        <p:nvPicPr>
          <p:cNvPr id="14" name="Picture 2" descr="http://leacademy.org/wp-content/uploads/2013/07/collaboration.jpg"/>
          <p:cNvPicPr>
            <a:picLocks noChangeAspect="1" noChangeArrowheads="1"/>
          </p:cNvPicPr>
          <p:nvPr/>
        </p:nvPicPr>
        <p:blipFill>
          <a:blip r:embed="rId3" cstate="print"/>
          <a:srcRect/>
          <a:stretch>
            <a:fillRect/>
          </a:stretch>
        </p:blipFill>
        <p:spPr bwMode="auto">
          <a:xfrm>
            <a:off x="2714612" y="0"/>
            <a:ext cx="1428760" cy="124390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500098" y="-27384"/>
            <a:ext cx="9144000" cy="1143000"/>
          </a:xfrm>
        </p:spPr>
        <p:txBody>
          <a:bodyPr/>
          <a:lstStyle/>
          <a:p>
            <a:pPr algn="r"/>
            <a:r>
              <a:rPr lang="fr-FR" dirty="0" smtClean="0"/>
              <a:t/>
            </a:r>
            <a:br>
              <a:rPr lang="fr-FR" dirty="0" smtClean="0"/>
            </a:br>
            <a:r>
              <a:rPr lang="en-GB" dirty="0" smtClean="0"/>
              <a:t>Recommendations</a:t>
            </a:r>
            <a:r>
              <a:rPr lang="en-US" sz="2400" b="0" i="1" dirty="0" smtClean="0"/>
              <a:t/>
            </a:r>
            <a:br>
              <a:rPr lang="en-US" sz="2400" b="0" i="1" dirty="0" smtClean="0"/>
            </a:br>
            <a:endParaRPr lang="fr-FR" b="0" i="1" dirty="0" smtClean="0">
              <a:solidFill>
                <a:schemeClr val="accent6">
                  <a:lumMod val="60000"/>
                  <a:lumOff val="40000"/>
                </a:schemeClr>
              </a:solidFill>
            </a:endParaRPr>
          </a:p>
        </p:txBody>
      </p:sp>
      <p:sp>
        <p:nvSpPr>
          <p:cNvPr id="12"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3</a:t>
            </a:r>
          </a:p>
        </p:txBody>
      </p:sp>
      <p:pic>
        <p:nvPicPr>
          <p:cNvPr id="9" name="Image 8" descr="C:\Documents and Settings\Administrateur\Bureau\Contributions\Sans titre3.bmp"/>
          <p:cNvPicPr/>
          <p:nvPr/>
        </p:nvPicPr>
        <p:blipFill>
          <a:blip r:embed="rId2"/>
          <a:srcRect/>
          <a:stretch>
            <a:fillRect/>
          </a:stretch>
        </p:blipFill>
        <p:spPr bwMode="auto">
          <a:xfrm>
            <a:off x="6643702" y="1428736"/>
            <a:ext cx="2357454" cy="2143140"/>
          </a:xfrm>
          <a:prstGeom prst="rect">
            <a:avLst/>
          </a:prstGeom>
          <a:noFill/>
          <a:ln w="9525">
            <a:noFill/>
            <a:miter lim="800000"/>
            <a:headEnd/>
            <a:tailEnd/>
          </a:ln>
        </p:spPr>
      </p:pic>
      <p:sp>
        <p:nvSpPr>
          <p:cNvPr id="10" name="Rectangle 9"/>
          <p:cNvSpPr/>
          <p:nvPr/>
        </p:nvSpPr>
        <p:spPr>
          <a:xfrm>
            <a:off x="142844" y="1428736"/>
            <a:ext cx="6357982" cy="2246769"/>
          </a:xfrm>
          <a:prstGeom prst="rect">
            <a:avLst/>
          </a:prstGeom>
        </p:spPr>
        <p:txBody>
          <a:bodyPr wrap="square">
            <a:spAutoFit/>
          </a:bodyPr>
          <a:lstStyle/>
          <a:p>
            <a:pPr marL="342900" lvl="0" indent="-342900" algn="just">
              <a:spcBef>
                <a:spcPct val="20000"/>
              </a:spcBef>
              <a:buSzPct val="75000"/>
              <a:buBlip>
                <a:blip r:embed="rId3"/>
              </a:buBlip>
            </a:pPr>
            <a:r>
              <a:rPr lang="en-US" sz="2000" b="1" kern="0" dirty="0" smtClean="0">
                <a:solidFill>
                  <a:srgbClr val="000099"/>
                </a:solidFill>
                <a:latin typeface="Verdana"/>
              </a:rPr>
              <a:t>A similar approach were proposed for the SG13RG-AFR </a:t>
            </a:r>
            <a:r>
              <a:rPr lang="en-US" sz="2000" kern="0" dirty="0" smtClean="0">
                <a:solidFill>
                  <a:schemeClr val="bg2"/>
                </a:solidFill>
                <a:latin typeface="Verdana"/>
              </a:rPr>
              <a:t>in the last SG 13 meeting in </a:t>
            </a:r>
            <a:r>
              <a:rPr lang="en-US" sz="2000" kern="0" dirty="0" smtClean="0">
                <a:solidFill>
                  <a:srgbClr val="C00000"/>
                </a:solidFill>
                <a:latin typeface="Verdana"/>
              </a:rPr>
              <a:t>November 2013 </a:t>
            </a:r>
            <a:r>
              <a:rPr lang="en-US" sz="2000" kern="0" dirty="0" smtClean="0">
                <a:solidFill>
                  <a:srgbClr val="000099"/>
                </a:solidFill>
                <a:latin typeface="Verdana"/>
              </a:rPr>
              <a:t>(work partitioning on 5 different African regions)</a:t>
            </a:r>
            <a:r>
              <a:rPr lang="en-US" sz="2000" kern="0" dirty="0" smtClean="0">
                <a:solidFill>
                  <a:schemeClr val="bg2"/>
                </a:solidFill>
                <a:latin typeface="Verdana"/>
              </a:rPr>
              <a:t>. This approach </a:t>
            </a:r>
            <a:r>
              <a:rPr lang="en-US" sz="2000" kern="0" dirty="0" smtClean="0">
                <a:solidFill>
                  <a:srgbClr val="000099"/>
                </a:solidFill>
                <a:latin typeface="Verdana"/>
              </a:rPr>
              <a:t>will be approved during the </a:t>
            </a:r>
            <a:r>
              <a:rPr lang="en-US" sz="2000" kern="0" dirty="0" smtClean="0">
                <a:solidFill>
                  <a:schemeClr val="bg2"/>
                </a:solidFill>
                <a:latin typeface="Verdana"/>
              </a:rPr>
              <a:t>SG13RG-AFR</a:t>
            </a:r>
            <a:r>
              <a:rPr lang="en-US" sz="2000" kern="0" dirty="0" smtClean="0">
                <a:solidFill>
                  <a:srgbClr val="000099"/>
                </a:solidFill>
                <a:latin typeface="Verdana"/>
              </a:rPr>
              <a:t> second meeting next </a:t>
            </a:r>
            <a:r>
              <a:rPr lang="en-US" sz="2000" kern="0" dirty="0" smtClean="0">
                <a:solidFill>
                  <a:srgbClr val="C00000"/>
                </a:solidFill>
                <a:latin typeface="Verdana"/>
              </a:rPr>
              <a:t>10-11 April </a:t>
            </a:r>
            <a:r>
              <a:rPr lang="en-US" sz="2000" kern="0" dirty="0" smtClean="0">
                <a:solidFill>
                  <a:srgbClr val="000099"/>
                </a:solidFill>
                <a:latin typeface="Verdana"/>
              </a:rPr>
              <a:t>in Tunisia, which will be hosted by </a:t>
            </a:r>
            <a:r>
              <a:rPr lang="en-US" sz="2000" kern="0" dirty="0" err="1" smtClean="0">
                <a:solidFill>
                  <a:srgbClr val="000099"/>
                </a:solidFill>
                <a:latin typeface="Verdana"/>
              </a:rPr>
              <a:t>Tunisie</a:t>
            </a:r>
            <a:r>
              <a:rPr lang="en-US" sz="2000" kern="0" dirty="0" smtClean="0">
                <a:solidFill>
                  <a:srgbClr val="000099"/>
                </a:solidFill>
                <a:latin typeface="Verdana"/>
              </a:rPr>
              <a:t> Telecom</a:t>
            </a:r>
            <a:endParaRPr lang="fr-FR" sz="2000" kern="0" dirty="0">
              <a:solidFill>
                <a:srgbClr val="000099"/>
              </a:solidFill>
              <a:latin typeface="Verdana"/>
            </a:endParaRPr>
          </a:p>
        </p:txBody>
      </p:sp>
      <p:pic>
        <p:nvPicPr>
          <p:cNvPr id="13"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5"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6"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29</a:t>
            </a:fld>
            <a:endParaRPr lang="en-US" altLang="en-US" sz="1400" dirty="0"/>
          </a:p>
        </p:txBody>
      </p:sp>
      <p:sp>
        <p:nvSpPr>
          <p:cNvPr id="14" name="Rectangle 13"/>
          <p:cNvSpPr/>
          <p:nvPr/>
        </p:nvSpPr>
        <p:spPr>
          <a:xfrm>
            <a:off x="142844" y="3968313"/>
            <a:ext cx="8501122" cy="2246769"/>
          </a:xfrm>
          <a:prstGeom prst="rect">
            <a:avLst/>
          </a:prstGeom>
        </p:spPr>
        <p:txBody>
          <a:bodyPr wrap="square">
            <a:spAutoFit/>
          </a:bodyPr>
          <a:lstStyle/>
          <a:p>
            <a:pPr marL="342900" indent="-342900" algn="just">
              <a:spcBef>
                <a:spcPct val="20000"/>
              </a:spcBef>
              <a:buSzPct val="75000"/>
              <a:buBlip>
                <a:blip r:embed="rId3"/>
              </a:buBlip>
            </a:pPr>
            <a:r>
              <a:rPr lang="en-US" sz="2000" kern="0" dirty="0" smtClean="0">
                <a:solidFill>
                  <a:srgbClr val="000099"/>
                </a:solidFill>
                <a:latin typeface="Verdana"/>
              </a:rPr>
              <a:t>Arabic region, having many similarities between its countries regarding language, culture, and telecommunication attributes (infrastructure, technologies Networks,…) </a:t>
            </a:r>
            <a:r>
              <a:rPr lang="en-US" sz="2000" b="1" kern="0" dirty="0" smtClean="0">
                <a:solidFill>
                  <a:srgbClr val="000099"/>
                </a:solidFill>
                <a:latin typeface="Verdana"/>
              </a:rPr>
              <a:t>can present opportunities for the creation of a Task Force around Cloud Computing </a:t>
            </a:r>
            <a:r>
              <a:rPr lang="en-US" sz="2000" kern="0" dirty="0" smtClean="0">
                <a:solidFill>
                  <a:srgbClr val="000099"/>
                </a:solidFill>
                <a:latin typeface="Verdana"/>
              </a:rPr>
              <a:t>in order to further and effectively contribute to the standardization activities of the ITU-T SG 13 on the Cloud Computing</a:t>
            </a:r>
            <a:endParaRPr lang="fr-FR" sz="2000" kern="0" dirty="0" smtClean="0">
              <a:solidFill>
                <a:srgbClr val="000099"/>
              </a:solidFill>
              <a:latin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itre 1"/>
          <p:cNvSpPr>
            <a:spLocks noGrp="1"/>
          </p:cNvSpPr>
          <p:nvPr>
            <p:ph type="title"/>
          </p:nvPr>
        </p:nvSpPr>
        <p:spPr>
          <a:xfrm>
            <a:off x="0" y="1"/>
            <a:ext cx="8675688" cy="1124744"/>
          </a:xfrm>
        </p:spPr>
        <p:txBody>
          <a:bodyPr/>
          <a:lstStyle/>
          <a:p>
            <a:pPr algn="r"/>
            <a:r>
              <a:rPr lang="fr-FR" dirty="0" smtClean="0"/>
              <a:t>Agenda</a:t>
            </a:r>
          </a:p>
        </p:txBody>
      </p:sp>
      <p:pic>
        <p:nvPicPr>
          <p:cNvPr id="8" name="Picture 2"/>
          <p:cNvPicPr>
            <a:picLocks noChangeAspect="1" noChangeArrowheads="1"/>
          </p:cNvPicPr>
          <p:nvPr/>
        </p:nvPicPr>
        <p:blipFill>
          <a:blip r:embed="rId8"/>
          <a:srcRect/>
          <a:stretch>
            <a:fillRect/>
          </a:stretch>
        </p:blipFill>
        <p:spPr bwMode="auto">
          <a:xfrm>
            <a:off x="-11536" y="265783"/>
            <a:ext cx="1428760" cy="642937"/>
          </a:xfrm>
          <a:prstGeom prst="rect">
            <a:avLst/>
          </a:prstGeom>
          <a:noFill/>
          <a:ln w="9525">
            <a:noFill/>
            <a:miter lim="800000"/>
            <a:headEnd/>
            <a:tailEnd/>
          </a:ln>
        </p:spPr>
      </p:pic>
      <p:sp>
        <p:nvSpPr>
          <p:cNvPr id="10"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1"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3</a:t>
            </a:fld>
            <a:endParaRPr lang="en-US"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ctrTitle"/>
          </p:nvPr>
        </p:nvSpPr>
        <p:spPr>
          <a:xfrm>
            <a:off x="0" y="2708275"/>
            <a:ext cx="9144000" cy="1296988"/>
          </a:xfrm>
        </p:spPr>
        <p:txBody>
          <a:bodyPr/>
          <a:lstStyle/>
          <a:p>
            <a:pPr>
              <a:spcBef>
                <a:spcPts val="1200"/>
              </a:spcBef>
              <a:spcAft>
                <a:spcPts val="1200"/>
              </a:spcAft>
            </a:pPr>
            <a:r>
              <a:rPr lang="en-US" altLang="en-US" dirty="0" smtClean="0"/>
              <a:t>Thank you for Your Attention</a:t>
            </a:r>
          </a:p>
        </p:txBody>
      </p:sp>
      <p:sp>
        <p:nvSpPr>
          <p:cNvPr id="5124" name="Rectangle 11"/>
          <p:cNvSpPr>
            <a:spLocks noGrp="1" noChangeArrowheads="1"/>
          </p:cNvSpPr>
          <p:nvPr>
            <p:ph type="subTitle" idx="1"/>
          </p:nvPr>
        </p:nvSpPr>
        <p:spPr>
          <a:xfrm>
            <a:off x="714348" y="4437063"/>
            <a:ext cx="8001056" cy="1655762"/>
          </a:xfrm>
        </p:spPr>
        <p:txBody>
          <a:bodyPr/>
          <a:lstStyle/>
          <a:p>
            <a:r>
              <a:rPr lang="en-GB" b="1" dirty="0" smtClean="0"/>
              <a:t>Rim Belhassine-Cherif, Ph.D</a:t>
            </a:r>
          </a:p>
          <a:p>
            <a:pPr>
              <a:lnSpc>
                <a:spcPct val="80000"/>
              </a:lnSpc>
            </a:pPr>
            <a:r>
              <a:rPr lang="en-US" sz="2000" dirty="0" smtClean="0">
                <a:solidFill>
                  <a:srgbClr val="000099"/>
                </a:solidFill>
                <a:cs typeface="Arial" pitchFamily="34" charset="0"/>
              </a:rPr>
              <a:t>Executive</a:t>
            </a:r>
            <a:r>
              <a:rPr lang="fr-FR" sz="2000" dirty="0" smtClean="0">
                <a:solidFill>
                  <a:srgbClr val="000099"/>
                </a:solidFill>
                <a:cs typeface="Arial" pitchFamily="34" charset="0"/>
              </a:rPr>
              <a:t> </a:t>
            </a:r>
            <a:r>
              <a:rPr lang="en-GB" sz="2000" dirty="0" smtClean="0">
                <a:solidFill>
                  <a:srgbClr val="000099"/>
                </a:solidFill>
                <a:cs typeface="Arial" pitchFamily="34" charset="0"/>
              </a:rPr>
              <a:t>Director of Products </a:t>
            </a:r>
            <a:r>
              <a:rPr lang="fr-FR" sz="2000" dirty="0" smtClean="0">
                <a:solidFill>
                  <a:srgbClr val="000099"/>
                </a:solidFill>
                <a:cs typeface="Arial" pitchFamily="34" charset="0"/>
              </a:rPr>
              <a:t>and Services, Tunisie Telecom</a:t>
            </a:r>
          </a:p>
          <a:p>
            <a:pPr>
              <a:lnSpc>
                <a:spcPct val="80000"/>
              </a:lnSpc>
            </a:pPr>
            <a:r>
              <a:rPr lang="en-GB" sz="2000" dirty="0" smtClean="0">
                <a:solidFill>
                  <a:srgbClr val="000099"/>
                </a:solidFill>
                <a:cs typeface="Arial" pitchFamily="34" charset="0"/>
              </a:rPr>
              <a:t>Vice-chair of ITU-T Study Group 13</a:t>
            </a:r>
          </a:p>
          <a:p>
            <a:r>
              <a:rPr lang="fr-FR" sz="1800" i="1" dirty="0" smtClean="0">
                <a:solidFill>
                  <a:srgbClr val="0070C0"/>
                </a:solidFill>
              </a:rPr>
              <a:t>r</a:t>
            </a:r>
            <a:r>
              <a:rPr lang="en-GB" sz="1800" i="1" dirty="0" smtClean="0">
                <a:solidFill>
                  <a:srgbClr val="0070C0"/>
                </a:solidFill>
              </a:rPr>
              <a:t>im.belhassine-cherif@tunisietelecom.tn</a:t>
            </a:r>
            <a:endParaRPr lang="en-US" sz="2000" i="1" dirty="0" smtClean="0">
              <a:solidFill>
                <a:srgbClr val="0070C0"/>
              </a:solidFill>
            </a:endParaRPr>
          </a:p>
        </p:txBody>
      </p:sp>
      <p:sp>
        <p:nvSpPr>
          <p:cNvPr id="5125" name="Rectangle 13"/>
          <p:cNvSpPr>
            <a:spLocks noChangeArrowheads="1"/>
          </p:cNvSpPr>
          <p:nvPr/>
        </p:nvSpPr>
        <p:spPr bwMode="auto">
          <a:xfrm>
            <a:off x="0" y="952500"/>
            <a:ext cx="9144000" cy="1612900"/>
          </a:xfrm>
          <a:prstGeom prst="rect">
            <a:avLst/>
          </a:prstGeom>
          <a:noFill/>
          <a:ln w="9525">
            <a:noFill/>
            <a:miter lim="800000"/>
            <a:headEnd/>
            <a:tailEnd/>
          </a:ln>
        </p:spPr>
        <p:txBody>
          <a:bodyPr anchor="ctr"/>
          <a:lstStyle/>
          <a:p>
            <a:pPr algn="ctr">
              <a:lnSpc>
                <a:spcPct val="80000"/>
              </a:lnSpc>
            </a:pPr>
            <a:r>
              <a:rPr lang="en-US" sz="2400" b="1" dirty="0">
                <a:solidFill>
                  <a:schemeClr val="bg2"/>
                </a:solidFill>
              </a:rPr>
              <a:t>Joint ITU-AICTO Regional</a:t>
            </a:r>
          </a:p>
          <a:p>
            <a:pPr algn="ctr">
              <a:lnSpc>
                <a:spcPct val="80000"/>
              </a:lnSpc>
            </a:pPr>
            <a:r>
              <a:rPr lang="en-US" sz="2400" b="1" dirty="0">
                <a:solidFill>
                  <a:schemeClr val="bg2"/>
                </a:solidFill>
              </a:rPr>
              <a:t>Standardization Forum for Arab Region</a:t>
            </a:r>
            <a:endParaRPr lang="en-US" sz="2400" b="1" dirty="0">
              <a:solidFill>
                <a:srgbClr val="22228B"/>
              </a:solidFill>
            </a:endParaRPr>
          </a:p>
          <a:p>
            <a:pPr algn="ctr">
              <a:lnSpc>
                <a:spcPct val="80000"/>
              </a:lnSpc>
            </a:pPr>
            <a:endParaRPr lang="en-US" sz="2400" b="1" dirty="0">
              <a:solidFill>
                <a:srgbClr val="22228B"/>
              </a:solidFill>
            </a:endParaRPr>
          </a:p>
          <a:p>
            <a:pPr algn="ctr">
              <a:lnSpc>
                <a:spcPct val="80000"/>
              </a:lnSpc>
            </a:pPr>
            <a:r>
              <a:rPr lang="en-US" sz="1800" b="1" dirty="0">
                <a:solidFill>
                  <a:srgbClr val="22228B"/>
                </a:solidFill>
              </a:rPr>
              <a:t>(Tunis, Tunisia, 27 January 2014)</a:t>
            </a:r>
            <a:endParaRPr lang="en-US" sz="1800" b="1" dirty="0">
              <a:solidFill>
                <a:schemeClr val="bg2"/>
              </a:solidFill>
            </a:endParaRPr>
          </a:p>
        </p:txBody>
      </p:sp>
      <p:sp>
        <p:nvSpPr>
          <p:cNvPr id="5126"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27"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28"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29"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dirty="0"/>
          </a:p>
        </p:txBody>
      </p:sp>
      <p:sp>
        <p:nvSpPr>
          <p:cNvPr id="5130"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ltLang="en-US" dirty="0"/>
          </a:p>
        </p:txBody>
      </p:sp>
      <p:pic>
        <p:nvPicPr>
          <p:cNvPr id="5133" name="Picture 2"/>
          <p:cNvPicPr>
            <a:picLocks noChangeAspect="1" noChangeArrowheads="1"/>
          </p:cNvPicPr>
          <p:nvPr/>
        </p:nvPicPr>
        <p:blipFill>
          <a:blip r:embed="rId3"/>
          <a:srcRect/>
          <a:stretch>
            <a:fillRect/>
          </a:stretch>
        </p:blipFill>
        <p:spPr bwMode="auto">
          <a:xfrm>
            <a:off x="3857620" y="5929313"/>
            <a:ext cx="1428760" cy="642937"/>
          </a:xfrm>
          <a:prstGeom prst="rect">
            <a:avLst/>
          </a:prstGeom>
          <a:noFill/>
          <a:ln w="9525">
            <a:noFill/>
            <a:miter lim="800000"/>
            <a:headEnd/>
            <a:tailEnd/>
          </a:ln>
        </p:spPr>
      </p:pic>
      <p:pic>
        <p:nvPicPr>
          <p:cNvPr id="14" name="Picture 16" descr="ITUseries"/>
          <p:cNvPicPr>
            <a:picLocks noChangeAspect="1" noChangeArrowheads="1"/>
          </p:cNvPicPr>
          <p:nvPr/>
        </p:nvPicPr>
        <p:blipFill>
          <a:blip r:embed="rId4"/>
          <a:srcRect t="17264" b="69327"/>
          <a:stretch>
            <a:fillRect/>
          </a:stretch>
        </p:blipFill>
        <p:spPr bwMode="auto">
          <a:xfrm>
            <a:off x="6609669" y="188913"/>
            <a:ext cx="2210803" cy="719807"/>
          </a:xfrm>
          <a:prstGeom prst="rect">
            <a:avLst/>
          </a:prstGeom>
          <a:noFill/>
          <a:ln w="9525">
            <a:noFill/>
            <a:miter lim="800000"/>
            <a:headEnd/>
            <a:tailEnd/>
          </a:ln>
        </p:spPr>
      </p:pic>
      <p:pic>
        <p:nvPicPr>
          <p:cNvPr id="15" name="Picture 13" descr="C:\Users\quist\AppData\Local\Microsoft\Windows\Temporary Internet Files\Content.Outlook\Z9ZKYVVF\LOGO_AICTO (3).jpg"/>
          <p:cNvPicPr>
            <a:picLocks noChangeAspect="1" noChangeArrowheads="1"/>
          </p:cNvPicPr>
          <p:nvPr/>
        </p:nvPicPr>
        <p:blipFill>
          <a:blip r:embed="rId5"/>
          <a:srcRect/>
          <a:stretch>
            <a:fillRect/>
          </a:stretch>
        </p:blipFill>
        <p:spPr bwMode="auto">
          <a:xfrm>
            <a:off x="539552" y="115895"/>
            <a:ext cx="864096" cy="864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27384"/>
            <a:ext cx="9144000" cy="1143000"/>
          </a:xfrm>
        </p:spPr>
        <p:txBody>
          <a:bodyPr/>
          <a:lstStyle/>
          <a:p>
            <a:pPr algn="r"/>
            <a:r>
              <a:rPr lang="en-GB" dirty="0" smtClean="0"/>
              <a:t>What is Cloud Computing ?</a:t>
            </a:r>
            <a:endParaRPr lang="en-GB" b="0" i="1" dirty="0" smtClean="0">
              <a:solidFill>
                <a:schemeClr val="accent6">
                  <a:lumMod val="60000"/>
                  <a:lumOff val="40000"/>
                </a:schemeClr>
              </a:solidFill>
            </a:endParaRPr>
          </a:p>
        </p:txBody>
      </p:sp>
      <p:sp>
        <p:nvSpPr>
          <p:cNvPr id="8195" name="Espace réservé du contenu 2"/>
          <p:cNvSpPr>
            <a:spLocks noGrp="1"/>
          </p:cNvSpPr>
          <p:nvPr>
            <p:ph idx="1"/>
          </p:nvPr>
        </p:nvSpPr>
        <p:spPr>
          <a:xfrm>
            <a:off x="428596" y="1331929"/>
            <a:ext cx="8358246" cy="4977391"/>
          </a:xfrm>
        </p:spPr>
        <p:txBody>
          <a:bodyPr/>
          <a:lstStyle/>
          <a:p>
            <a:pPr>
              <a:spcBef>
                <a:spcPct val="0"/>
              </a:spcBef>
              <a:buNone/>
            </a:pPr>
            <a:r>
              <a:rPr lang="en-US" sz="2000" b="1" dirty="0" smtClean="0">
                <a:solidFill>
                  <a:srgbClr val="00B0F0"/>
                </a:solidFill>
                <a:latin typeface="Trebuchet MS"/>
                <a:ea typeface="ＭＳ Ｐゴシック" charset="0"/>
              </a:rPr>
              <a:t>ITU-T Focus Group Cloud Definition *</a:t>
            </a:r>
          </a:p>
          <a:p>
            <a:pPr>
              <a:spcBef>
                <a:spcPct val="0"/>
              </a:spcBef>
            </a:pPr>
            <a:endParaRPr lang="en-US" sz="1000" dirty="0" smtClean="0">
              <a:solidFill>
                <a:srgbClr val="000000"/>
              </a:solidFill>
              <a:latin typeface="Trebuchet MS"/>
              <a:ea typeface="ＭＳ Ｐゴシック" charset="0"/>
            </a:endParaRPr>
          </a:p>
          <a:p>
            <a:pPr marL="0" indent="0" algn="just">
              <a:spcBef>
                <a:spcPts val="600"/>
              </a:spcBef>
              <a:buNone/>
            </a:pPr>
            <a:r>
              <a:rPr lang="en-US" sz="2000" i="1" dirty="0" smtClean="0"/>
              <a:t>“Cloud Computing is an </a:t>
            </a:r>
            <a:r>
              <a:rPr lang="en-US" sz="2000" b="1" i="1" dirty="0" smtClean="0"/>
              <a:t>emerging IT development, deployment and delivery model</a:t>
            </a:r>
            <a:r>
              <a:rPr lang="en-US" sz="2000" i="1" dirty="0" smtClean="0"/>
              <a:t>, enabling service users to have </a:t>
            </a:r>
            <a:r>
              <a:rPr lang="en-US" sz="2000" b="1" i="1" dirty="0" smtClean="0"/>
              <a:t>ubiquitous, convenient and on-demand network access to a shared pool of configurable computing resources </a:t>
            </a:r>
            <a:r>
              <a:rPr lang="en-US" sz="2000" i="1" dirty="0" smtClean="0"/>
              <a:t>(networks, servers, storage, applications, and services) that can be rapidly provisioned and released </a:t>
            </a:r>
            <a:r>
              <a:rPr lang="en-US" sz="2000" b="1" i="1" dirty="0" smtClean="0"/>
              <a:t>with minimal management effort or service-provider interaction</a:t>
            </a:r>
            <a:r>
              <a:rPr lang="en-US" sz="2000" i="1" dirty="0" smtClean="0"/>
              <a:t>.”</a:t>
            </a:r>
            <a:endParaRPr lang="fr-FR" sz="2000" i="1" dirty="0" smtClean="0">
              <a:solidFill>
                <a:srgbClr val="000000"/>
              </a:solidFill>
              <a:latin typeface="Trebuchet MS"/>
              <a:ea typeface="ＭＳ Ｐゴシック" charset="0"/>
            </a:endParaRPr>
          </a:p>
          <a:p>
            <a:endParaRPr lang="en-US" sz="2000" dirty="0" smtClean="0"/>
          </a:p>
        </p:txBody>
      </p:sp>
      <p:sp>
        <p:nvSpPr>
          <p:cNvPr id="8"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p>
        </p:txBody>
      </p:sp>
      <p:pic>
        <p:nvPicPr>
          <p:cNvPr id="11" name="Picture 2" descr="File:Cloud computing.svg"/>
          <p:cNvPicPr>
            <a:picLocks noChangeAspect="1" noChangeArrowheads="1"/>
          </p:cNvPicPr>
          <p:nvPr/>
        </p:nvPicPr>
        <p:blipFill>
          <a:blip r:embed="rId3" cstate="print"/>
          <a:srcRect/>
          <a:stretch>
            <a:fillRect/>
          </a:stretch>
        </p:blipFill>
        <p:spPr bwMode="auto">
          <a:xfrm>
            <a:off x="5286380" y="4357694"/>
            <a:ext cx="3000396" cy="2500306"/>
          </a:xfrm>
          <a:prstGeom prst="rect">
            <a:avLst/>
          </a:prstGeom>
          <a:noFill/>
        </p:spPr>
      </p:pic>
      <p:sp>
        <p:nvSpPr>
          <p:cNvPr id="12" name="Rectangle 11"/>
          <p:cNvSpPr/>
          <p:nvPr/>
        </p:nvSpPr>
        <p:spPr>
          <a:xfrm>
            <a:off x="432048" y="4581128"/>
            <a:ext cx="4572000" cy="338554"/>
          </a:xfrm>
          <a:prstGeom prst="rect">
            <a:avLst/>
          </a:prstGeom>
        </p:spPr>
        <p:txBody>
          <a:bodyPr>
            <a:spAutoFit/>
          </a:bodyPr>
          <a:lstStyle/>
          <a:p>
            <a:r>
              <a:rPr lang="en-US" sz="1600" dirty="0" smtClean="0">
                <a:solidFill>
                  <a:schemeClr val="accent1">
                    <a:lumMod val="50000"/>
                  </a:schemeClr>
                </a:solidFill>
              </a:rPr>
              <a:t>* Partially based on NIST cloud definition</a:t>
            </a:r>
            <a:endParaRPr lang="fr-FR" sz="1600" dirty="0">
              <a:solidFill>
                <a:schemeClr val="accent1">
                  <a:lumMod val="50000"/>
                </a:schemeClr>
              </a:solidFill>
            </a:endParaRPr>
          </a:p>
        </p:txBody>
      </p:sp>
      <p:sp>
        <p:nvSpPr>
          <p:cNvPr id="13" name="Rectangle 2"/>
          <p:cNvSpPr txBox="1">
            <a:spLocks noChangeArrowheads="1"/>
          </p:cNvSpPr>
          <p:nvPr/>
        </p:nvSpPr>
        <p:spPr bwMode="auto">
          <a:xfrm>
            <a:off x="8643966" y="-24"/>
            <a:ext cx="504056" cy="1124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pic>
        <p:nvPicPr>
          <p:cNvPr id="14"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6"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7"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4</a:t>
            </a:fld>
            <a:endParaRPr lang="en-US"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27384"/>
            <a:ext cx="9144000" cy="1143000"/>
          </a:xfrm>
        </p:spPr>
        <p:txBody>
          <a:bodyPr/>
          <a:lstStyle/>
          <a:p>
            <a:pPr algn="r"/>
            <a:r>
              <a:rPr lang="en-GB" dirty="0" smtClean="0"/>
              <a:t>What is Cloud Computing ?</a:t>
            </a:r>
            <a:br>
              <a:rPr lang="en-GB" dirty="0" smtClean="0"/>
            </a:br>
            <a:r>
              <a:rPr lang="en-GB" sz="2400" b="0" i="1" dirty="0" smtClean="0"/>
              <a:t>Main Characteristics</a:t>
            </a:r>
            <a:endParaRPr lang="en-GB" b="0" i="1" dirty="0" smtClean="0">
              <a:solidFill>
                <a:schemeClr val="accent6">
                  <a:lumMod val="60000"/>
                  <a:lumOff val="40000"/>
                </a:schemeClr>
              </a:solidFill>
            </a:endParaRPr>
          </a:p>
        </p:txBody>
      </p:sp>
      <p:sp>
        <p:nvSpPr>
          <p:cNvPr id="8"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p>
        </p:txBody>
      </p:sp>
      <p:pic>
        <p:nvPicPr>
          <p:cNvPr id="19" name="Picture 4" descr="http://www.bluesci.org/wordpress/wp-content/uploads/2011/09/Sevensheaven_illustration-Cloud_Computing.jpg"/>
          <p:cNvPicPr>
            <a:picLocks noChangeAspect="1" noChangeArrowheads="1"/>
          </p:cNvPicPr>
          <p:nvPr/>
        </p:nvPicPr>
        <p:blipFill>
          <a:blip r:embed="rId3" cstate="print"/>
          <a:srcRect/>
          <a:stretch>
            <a:fillRect/>
          </a:stretch>
        </p:blipFill>
        <p:spPr bwMode="auto">
          <a:xfrm>
            <a:off x="4676783" y="1571612"/>
            <a:ext cx="4110059" cy="4214842"/>
          </a:xfrm>
          <a:prstGeom prst="rect">
            <a:avLst/>
          </a:prstGeom>
          <a:noFill/>
        </p:spPr>
      </p:pic>
      <p:sp>
        <p:nvSpPr>
          <p:cNvPr id="20" name="ZoneTexte 19"/>
          <p:cNvSpPr txBox="1"/>
          <p:nvPr/>
        </p:nvSpPr>
        <p:spPr>
          <a:xfrm>
            <a:off x="285720" y="1671568"/>
            <a:ext cx="4143404" cy="400110"/>
          </a:xfrm>
          <a:prstGeom prst="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On-demand self-service </a:t>
            </a:r>
            <a:endParaRPr kumimoji="0" lang="en-US" sz="20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ZoneTexte 20"/>
          <p:cNvSpPr txBox="1"/>
          <p:nvPr/>
        </p:nvSpPr>
        <p:spPr>
          <a:xfrm>
            <a:off x="285720" y="2500306"/>
            <a:ext cx="4143404" cy="400110"/>
          </a:xfrm>
          <a:prstGeom prst="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Ubiquitous network access</a:t>
            </a:r>
          </a:p>
        </p:txBody>
      </p:sp>
      <p:sp>
        <p:nvSpPr>
          <p:cNvPr id="22" name="ZoneTexte 21"/>
          <p:cNvSpPr txBox="1"/>
          <p:nvPr/>
        </p:nvSpPr>
        <p:spPr>
          <a:xfrm>
            <a:off x="285720" y="3357562"/>
            <a:ext cx="4143404" cy="707886"/>
          </a:xfrm>
          <a:prstGeom prst="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Location independent resource pooling</a:t>
            </a:r>
          </a:p>
        </p:txBody>
      </p:sp>
      <p:sp>
        <p:nvSpPr>
          <p:cNvPr id="23" name="ZoneTexte 22"/>
          <p:cNvSpPr txBox="1"/>
          <p:nvPr/>
        </p:nvSpPr>
        <p:spPr>
          <a:xfrm>
            <a:off x="285720" y="4500570"/>
            <a:ext cx="4143404" cy="400110"/>
          </a:xfrm>
          <a:prstGeom prst="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Rapid elasticity</a:t>
            </a:r>
          </a:p>
        </p:txBody>
      </p:sp>
      <p:sp>
        <p:nvSpPr>
          <p:cNvPr id="24" name="ZoneTexte 23"/>
          <p:cNvSpPr txBox="1"/>
          <p:nvPr/>
        </p:nvSpPr>
        <p:spPr>
          <a:xfrm>
            <a:off x="285720" y="5314906"/>
            <a:ext cx="4143404" cy="400110"/>
          </a:xfrm>
          <a:prstGeom prst="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Pay per use</a:t>
            </a:r>
          </a:p>
        </p:txBody>
      </p:sp>
      <p:sp>
        <p:nvSpPr>
          <p:cNvPr id="25" name="Rectangle 2"/>
          <p:cNvSpPr txBox="1">
            <a:spLocks noChangeArrowheads="1"/>
          </p:cNvSpPr>
          <p:nvPr/>
        </p:nvSpPr>
        <p:spPr bwMode="auto">
          <a:xfrm>
            <a:off x="8639976" y="0"/>
            <a:ext cx="504056"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pic>
        <p:nvPicPr>
          <p:cNvPr id="14"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6"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7"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5</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27384"/>
            <a:ext cx="9144000" cy="1143000"/>
          </a:xfrm>
        </p:spPr>
        <p:txBody>
          <a:bodyPr/>
          <a:lstStyle/>
          <a:p>
            <a:pPr algn="r"/>
            <a:r>
              <a:rPr lang="en-GB" dirty="0" smtClean="0"/>
              <a:t>What is Cloud Computing ?</a:t>
            </a:r>
            <a:br>
              <a:rPr lang="en-GB" dirty="0" smtClean="0"/>
            </a:br>
            <a:r>
              <a:rPr lang="en-GB" sz="2400" b="0" i="1" dirty="0" smtClean="0"/>
              <a:t>Service Models</a:t>
            </a:r>
            <a:endParaRPr lang="en-GB" b="0" i="1" dirty="0" smtClean="0">
              <a:solidFill>
                <a:schemeClr val="accent6">
                  <a:lumMod val="60000"/>
                  <a:lumOff val="40000"/>
                </a:schemeClr>
              </a:solidFill>
            </a:endParaRPr>
          </a:p>
        </p:txBody>
      </p:sp>
      <p:sp>
        <p:nvSpPr>
          <p:cNvPr id="8"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p>
        </p:txBody>
      </p:sp>
      <p:sp>
        <p:nvSpPr>
          <p:cNvPr id="25" name="Rectangle 2"/>
          <p:cNvSpPr txBox="1">
            <a:spLocks noChangeArrowheads="1"/>
          </p:cNvSpPr>
          <p:nvPr/>
        </p:nvSpPr>
        <p:spPr bwMode="auto">
          <a:xfrm>
            <a:off x="8639976" y="0"/>
            <a:ext cx="504056"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3</a:t>
            </a:r>
          </a:p>
        </p:txBody>
      </p:sp>
      <p:sp>
        <p:nvSpPr>
          <p:cNvPr id="18" name="Rectangle 3"/>
          <p:cNvSpPr>
            <a:spLocks noGrp="1" noChangeArrowheads="1"/>
          </p:cNvSpPr>
          <p:nvPr>
            <p:ph idx="1"/>
          </p:nvPr>
        </p:nvSpPr>
        <p:spPr bwMode="auto">
          <a:xfrm>
            <a:off x="5143536" y="1971676"/>
            <a:ext cx="3929058" cy="4171968"/>
          </a:xfrm>
          <a:prstGeom prst="rect">
            <a:avLst/>
          </a:prstGeom>
          <a:noFill/>
          <a:ln w="9525">
            <a:noFill/>
            <a:miter lim="800000"/>
            <a:headEnd/>
            <a:tailEnd/>
          </a:ln>
        </p:spPr>
        <p:txBody>
          <a:bodyPr>
            <a:normAutofit/>
          </a:bodyPr>
          <a:lstStyle/>
          <a:p>
            <a:pPr marL="0" marR="0" lvl="1" indent="269875" defTabSz="914400" eaLnBrk="1" fontAlgn="auto" latinLnBrk="0" hangingPunct="1">
              <a:lnSpc>
                <a:spcPct val="80000"/>
              </a:lnSpc>
              <a:spcBef>
                <a:spcPts val="0"/>
              </a:spcBef>
              <a:spcAft>
                <a:spcPts val="0"/>
              </a:spcAft>
              <a:buClrTx/>
              <a:buSzTx/>
              <a:buFont typeface="Wingdings" pitchFamily="2" charset="2"/>
              <a:buChar char="§"/>
              <a:tabLst/>
              <a:defRPr/>
            </a:pPr>
            <a:r>
              <a:rPr kumimoji="0" lang="en-US" altLang="ja-JP" sz="2000" b="1" i="0" u="none" strike="noStrike" kern="0" cap="none" spc="0" normalizeH="0" baseline="0" noProof="0" dirty="0" smtClean="0">
                <a:ln>
                  <a:noFill/>
                </a:ln>
                <a:solidFill>
                  <a:srgbClr val="4F81BD"/>
                </a:solidFill>
                <a:effectLst/>
                <a:uLnTx/>
                <a:uFillTx/>
                <a:ea typeface="ＭＳ Ｐゴシック" pitchFamily="34" charset="-128"/>
              </a:rPr>
              <a:t>SaaS</a:t>
            </a:r>
            <a:endParaRPr lang="en-US" altLang="ja-JP" sz="2000" b="1" dirty="0" smtClean="0">
              <a:solidFill>
                <a:srgbClr val="4F81BD"/>
              </a:solidFill>
              <a:ea typeface="ＭＳ Ｐゴシック" pitchFamily="34" charset="-128"/>
            </a:endParaRPr>
          </a:p>
          <a:p>
            <a:pPr marL="269875" marR="0" lvl="1" indent="0" defTabSz="914400" eaLnBrk="1" fontAlgn="auto" latinLnBrk="0" hangingPunct="1">
              <a:lnSpc>
                <a:spcPct val="80000"/>
              </a:lnSpc>
              <a:spcBef>
                <a:spcPts val="600"/>
              </a:spcBef>
              <a:spcAft>
                <a:spcPts val="0"/>
              </a:spcAft>
              <a:buClrTx/>
              <a:buSzTx/>
              <a:buNone/>
              <a:tabLst/>
              <a:defRPr/>
            </a:pPr>
            <a:r>
              <a:rPr kumimoji="0" lang="en-US" altLang="ja-JP" sz="2000" i="0" u="none" strike="noStrike" kern="0" cap="none" spc="0" normalizeH="0" baseline="0" noProof="0" dirty="0" smtClean="0">
                <a:ln>
                  <a:noFill/>
                </a:ln>
                <a:solidFill>
                  <a:srgbClr val="4F81BD"/>
                </a:solidFill>
                <a:effectLst/>
                <a:uLnTx/>
                <a:uFillTx/>
                <a:ea typeface="ＭＳ Ｐゴシック" pitchFamily="34" charset="-128"/>
              </a:rPr>
              <a:t>Use </a:t>
            </a:r>
            <a:r>
              <a:rPr kumimoji="0" lang="en-US" altLang="ja-JP" sz="2000" i="0" u="none" strike="noStrike" kern="0" cap="none" spc="0" normalizeH="0" baseline="0" noProof="0" dirty="0">
                <a:ln>
                  <a:noFill/>
                </a:ln>
                <a:solidFill>
                  <a:srgbClr val="4F81BD"/>
                </a:solidFill>
                <a:effectLst/>
                <a:uLnTx/>
                <a:uFillTx/>
                <a:ea typeface="ＭＳ Ｐゴシック" pitchFamily="34" charset="-128"/>
              </a:rPr>
              <a:t>provider’s applications over a network </a:t>
            </a:r>
            <a:endParaRPr kumimoji="0" lang="en-US" altLang="ja-JP" sz="2000" i="0" u="none" strike="noStrike" kern="0" cap="none" spc="0" normalizeH="0" baseline="0" noProof="0" dirty="0" smtClean="0">
              <a:ln>
                <a:noFill/>
              </a:ln>
              <a:solidFill>
                <a:srgbClr val="4F81BD"/>
              </a:solidFill>
              <a:effectLst/>
              <a:uLnTx/>
              <a:uFillTx/>
              <a:ea typeface="ＭＳ Ｐゴシック" pitchFamily="34" charset="-128"/>
            </a:endParaRPr>
          </a:p>
          <a:p>
            <a:pPr marL="0" marR="0" lvl="1" indent="269875" defTabSz="914400" eaLnBrk="1" fontAlgn="auto" latinLnBrk="0" hangingPunct="1">
              <a:lnSpc>
                <a:spcPct val="80000"/>
              </a:lnSpc>
              <a:spcBef>
                <a:spcPts val="0"/>
              </a:spcBef>
              <a:spcAft>
                <a:spcPts val="0"/>
              </a:spcAft>
              <a:buClrTx/>
              <a:buSzTx/>
              <a:buFont typeface="Wingdings" pitchFamily="2" charset="2"/>
              <a:buChar char="§"/>
              <a:tabLst/>
              <a:defRPr/>
            </a:pPr>
            <a:endParaRPr kumimoji="0" lang="en-US" altLang="ja-JP" sz="2000" b="1" i="0" u="none" strike="noStrike" kern="0" cap="none" spc="0" normalizeH="0" baseline="0" noProof="0" dirty="0" smtClean="0">
              <a:ln>
                <a:noFill/>
              </a:ln>
              <a:solidFill>
                <a:sysClr val="windowText" lastClr="000000"/>
              </a:solidFill>
              <a:effectLst/>
              <a:uLnTx/>
              <a:uFillTx/>
              <a:ea typeface="ＭＳ Ｐゴシック" pitchFamily="34" charset="-128"/>
            </a:endParaRPr>
          </a:p>
          <a:p>
            <a:pPr marL="0" marR="0" lvl="1" indent="269875" defTabSz="914400" eaLnBrk="1" fontAlgn="auto" latinLnBrk="0" hangingPunct="1">
              <a:lnSpc>
                <a:spcPct val="80000"/>
              </a:lnSpc>
              <a:spcBef>
                <a:spcPts val="0"/>
              </a:spcBef>
              <a:spcAft>
                <a:spcPts val="600"/>
              </a:spcAft>
              <a:buClrTx/>
              <a:buSzTx/>
              <a:buFont typeface="Wingdings" pitchFamily="2" charset="2"/>
              <a:buChar char="§"/>
              <a:tabLst/>
              <a:defRPr/>
            </a:pPr>
            <a:r>
              <a:rPr kumimoji="0" lang="en-US" altLang="ja-JP" sz="2000" b="1" i="0" u="none" strike="noStrike" kern="0" cap="none" spc="0" normalizeH="0" baseline="0" noProof="0" dirty="0" smtClean="0">
                <a:ln>
                  <a:noFill/>
                </a:ln>
                <a:solidFill>
                  <a:srgbClr val="33CC33"/>
                </a:solidFill>
                <a:effectLst/>
                <a:uLnTx/>
                <a:uFillTx/>
                <a:ea typeface="ＭＳ Ｐゴシック" pitchFamily="34" charset="-128"/>
              </a:rPr>
              <a:t>PaaS</a:t>
            </a:r>
            <a:endParaRPr lang="en-US" altLang="ja-JP" sz="2000" b="1" dirty="0" smtClean="0">
              <a:solidFill>
                <a:srgbClr val="33CC33"/>
              </a:solidFill>
              <a:ea typeface="ＭＳ Ｐゴシック" pitchFamily="34" charset="-128"/>
            </a:endParaRPr>
          </a:p>
          <a:p>
            <a:pPr marL="269875" marR="0" lvl="1" indent="0" defTabSz="914400" eaLnBrk="1" fontAlgn="auto" latinLnBrk="0" hangingPunct="1">
              <a:lnSpc>
                <a:spcPct val="80000"/>
              </a:lnSpc>
              <a:spcBef>
                <a:spcPts val="0"/>
              </a:spcBef>
              <a:spcAft>
                <a:spcPts val="0"/>
              </a:spcAft>
              <a:buClrTx/>
              <a:buSzTx/>
              <a:buNone/>
              <a:tabLst/>
              <a:defRPr/>
            </a:pPr>
            <a:r>
              <a:rPr kumimoji="0" lang="en-US" altLang="ja-JP" sz="2000" i="0" u="none" strike="noStrike" kern="0" cap="none" spc="0" normalizeH="0" baseline="0" noProof="0" dirty="0" smtClean="0">
                <a:ln>
                  <a:noFill/>
                </a:ln>
                <a:solidFill>
                  <a:srgbClr val="33CC33"/>
                </a:solidFill>
                <a:effectLst/>
                <a:uLnTx/>
                <a:uFillTx/>
                <a:ea typeface="ＭＳ Ｐゴシック" pitchFamily="34" charset="-128"/>
              </a:rPr>
              <a:t>Deploy </a:t>
            </a:r>
            <a:r>
              <a:rPr kumimoji="0" lang="en-US" sz="2000" i="0" u="none" strike="noStrike" kern="0" cap="none" spc="0" normalizeH="0" baseline="0" noProof="0" dirty="0">
                <a:ln>
                  <a:noFill/>
                </a:ln>
                <a:solidFill>
                  <a:srgbClr val="33CC33"/>
                </a:solidFill>
                <a:effectLst/>
                <a:uLnTx/>
                <a:uFillTx/>
              </a:rPr>
              <a:t>customer-created applications to a cloud </a:t>
            </a:r>
            <a:endParaRPr kumimoji="0" lang="en-US" sz="2000" i="0" u="none" strike="noStrike" kern="0" cap="none" spc="0" normalizeH="0" baseline="0" noProof="0" dirty="0" smtClean="0">
              <a:ln>
                <a:noFill/>
              </a:ln>
              <a:solidFill>
                <a:srgbClr val="33CC33"/>
              </a:solidFill>
              <a:effectLst/>
              <a:uLnTx/>
              <a:uFillTx/>
            </a:endParaRPr>
          </a:p>
          <a:p>
            <a:pPr marL="0" marR="0" lvl="1" indent="269875" defTabSz="914400" eaLnBrk="1" fontAlgn="auto" latinLnBrk="0" hangingPunct="1">
              <a:lnSpc>
                <a:spcPct val="80000"/>
              </a:lnSpc>
              <a:spcBef>
                <a:spcPts val="0"/>
              </a:spcBef>
              <a:spcAft>
                <a:spcPts val="0"/>
              </a:spcAft>
              <a:buClrTx/>
              <a:buSzTx/>
              <a:buFont typeface="Wingdings" pitchFamily="2" charset="2"/>
              <a:buChar char="§"/>
              <a:tabLst/>
              <a:defRPr/>
            </a:pPr>
            <a:endParaRPr kumimoji="0" lang="en-US" sz="2000" b="1" i="0" u="none" strike="noStrike" kern="0" cap="none" spc="0" normalizeH="0" baseline="0" noProof="0" dirty="0" smtClean="0">
              <a:ln>
                <a:noFill/>
              </a:ln>
              <a:solidFill>
                <a:sysClr val="windowText" lastClr="000000"/>
              </a:solidFill>
              <a:effectLst/>
              <a:uLnTx/>
              <a:uFillTx/>
            </a:endParaRPr>
          </a:p>
          <a:p>
            <a:pPr marL="0" marR="0" lvl="1" indent="269875" defTabSz="914400" eaLnBrk="1" fontAlgn="auto" latinLnBrk="0" hangingPunct="1">
              <a:lnSpc>
                <a:spcPct val="80000"/>
              </a:lnSpc>
              <a:spcBef>
                <a:spcPts val="0"/>
              </a:spcBef>
              <a:spcAft>
                <a:spcPts val="600"/>
              </a:spcAft>
              <a:buClrTx/>
              <a:buSzTx/>
              <a:buFont typeface="Wingdings" pitchFamily="2" charset="2"/>
              <a:buChar char="§"/>
              <a:tabLst/>
              <a:defRPr/>
            </a:pPr>
            <a:r>
              <a:rPr kumimoji="0" lang="en-US" sz="2000" b="1" i="0" u="none" strike="noStrike" kern="0" cap="none" spc="0" normalizeH="0" baseline="0" noProof="0" dirty="0" smtClean="0">
                <a:ln>
                  <a:noFill/>
                </a:ln>
                <a:solidFill>
                  <a:srgbClr val="FF9933"/>
                </a:solidFill>
                <a:effectLst/>
                <a:uLnTx/>
                <a:uFillTx/>
              </a:rPr>
              <a:t>IaaS: </a:t>
            </a:r>
          </a:p>
          <a:p>
            <a:pPr marL="269875" marR="0" lvl="1" indent="0" defTabSz="914400" eaLnBrk="1" fontAlgn="auto" latinLnBrk="0" hangingPunct="1">
              <a:lnSpc>
                <a:spcPct val="80000"/>
              </a:lnSpc>
              <a:spcBef>
                <a:spcPts val="0"/>
              </a:spcBef>
              <a:spcAft>
                <a:spcPts val="0"/>
              </a:spcAft>
              <a:buClrTx/>
              <a:buSzTx/>
              <a:buNone/>
              <a:tabLst/>
              <a:defRPr/>
            </a:pPr>
            <a:r>
              <a:rPr kumimoji="0" lang="en-US" sz="2000" i="0" u="none" strike="noStrike" kern="0" cap="none" spc="0" normalizeH="0" baseline="0" noProof="0" dirty="0" smtClean="0">
                <a:ln>
                  <a:noFill/>
                </a:ln>
                <a:solidFill>
                  <a:srgbClr val="FF9933"/>
                </a:solidFill>
                <a:effectLst/>
                <a:uLnTx/>
                <a:uFillTx/>
              </a:rPr>
              <a:t>Rent </a:t>
            </a:r>
            <a:r>
              <a:rPr kumimoji="0" lang="en-US" sz="2000" i="0" u="none" strike="noStrike" kern="0" cap="none" spc="0" normalizeH="0" baseline="0" noProof="0" dirty="0">
                <a:ln>
                  <a:noFill/>
                </a:ln>
                <a:solidFill>
                  <a:srgbClr val="FF9933"/>
                </a:solidFill>
                <a:effectLst/>
                <a:uLnTx/>
                <a:uFillTx/>
              </a:rPr>
              <a:t>processing, storage, network capacity, and other fundamental computing </a:t>
            </a:r>
            <a:r>
              <a:rPr kumimoji="0" lang="en-US" sz="2000" i="0" u="none" strike="noStrike" kern="0" cap="none" spc="0" normalizeH="0" baseline="0" noProof="0" dirty="0" smtClean="0">
                <a:ln>
                  <a:noFill/>
                </a:ln>
                <a:solidFill>
                  <a:srgbClr val="FF9933"/>
                </a:solidFill>
                <a:effectLst/>
                <a:uLnTx/>
                <a:uFillTx/>
              </a:rPr>
              <a:t>resources</a:t>
            </a:r>
          </a:p>
        </p:txBody>
      </p:sp>
      <p:pic>
        <p:nvPicPr>
          <p:cNvPr id="26" name="Image 1" descr="image002"/>
          <p:cNvPicPr>
            <a:picLocks noChangeAspect="1" noChangeArrowheads="1"/>
          </p:cNvPicPr>
          <p:nvPr/>
        </p:nvPicPr>
        <p:blipFill>
          <a:blip r:embed="rId3" cstate="print"/>
          <a:srcRect/>
          <a:stretch>
            <a:fillRect/>
          </a:stretch>
        </p:blipFill>
        <p:spPr bwMode="auto">
          <a:xfrm>
            <a:off x="0" y="1071546"/>
            <a:ext cx="5219700" cy="5214974"/>
          </a:xfrm>
          <a:prstGeom prst="rect">
            <a:avLst/>
          </a:prstGeom>
          <a:solidFill>
            <a:srgbClr val="C0504D">
              <a:lumMod val="20000"/>
              <a:lumOff val="80000"/>
            </a:srgbClr>
          </a:solid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2"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3"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6</a:t>
            </a:fld>
            <a:endParaRPr lang="en-US"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itre 1"/>
          <p:cNvSpPr>
            <a:spLocks noGrp="1"/>
          </p:cNvSpPr>
          <p:nvPr>
            <p:ph type="title"/>
          </p:nvPr>
        </p:nvSpPr>
        <p:spPr>
          <a:xfrm>
            <a:off x="0" y="1"/>
            <a:ext cx="8675688" cy="1124744"/>
          </a:xfrm>
        </p:spPr>
        <p:txBody>
          <a:bodyPr/>
          <a:lstStyle/>
          <a:p>
            <a:pPr algn="r"/>
            <a:r>
              <a:rPr lang="fr-FR" dirty="0" smtClean="0"/>
              <a:t>Agenda</a:t>
            </a:r>
          </a:p>
        </p:txBody>
      </p:sp>
      <p:pic>
        <p:nvPicPr>
          <p:cNvPr id="8" name="Picture 2"/>
          <p:cNvPicPr>
            <a:picLocks noChangeAspect="1" noChangeArrowheads="1"/>
          </p:cNvPicPr>
          <p:nvPr/>
        </p:nvPicPr>
        <p:blipFill>
          <a:blip r:embed="rId8"/>
          <a:srcRect/>
          <a:stretch>
            <a:fillRect/>
          </a:stretch>
        </p:blipFill>
        <p:spPr bwMode="auto">
          <a:xfrm>
            <a:off x="-11536" y="265783"/>
            <a:ext cx="1428760" cy="642937"/>
          </a:xfrm>
          <a:prstGeom prst="rect">
            <a:avLst/>
          </a:prstGeom>
          <a:noFill/>
          <a:ln w="9525">
            <a:noFill/>
            <a:miter lim="800000"/>
            <a:headEnd/>
            <a:tailEnd/>
          </a:ln>
        </p:spPr>
      </p:pic>
      <p:sp>
        <p:nvSpPr>
          <p:cNvPr id="10"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1"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7</a:t>
            </a:fld>
            <a:endParaRPr lang="en-US"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0"/>
            <a:ext cx="9144000" cy="1143000"/>
          </a:xfrm>
        </p:spPr>
        <p:txBody>
          <a:bodyPr/>
          <a:lstStyle/>
          <a:p>
            <a:pPr algn="r"/>
            <a:r>
              <a:rPr lang="fr-FR" dirty="0" smtClean="0"/>
              <a:t>SG 13 </a:t>
            </a:r>
            <a:r>
              <a:rPr lang="en-GB" dirty="0" smtClean="0"/>
              <a:t>Work</a:t>
            </a:r>
            <a:r>
              <a:rPr lang="fr-FR" dirty="0" smtClean="0"/>
              <a:t> on CC </a:t>
            </a:r>
            <a:br>
              <a:rPr lang="fr-FR" dirty="0" smtClean="0"/>
            </a:br>
            <a:r>
              <a:rPr lang="fr-FR" sz="2400" b="0" i="1" dirty="0" smtClean="0"/>
              <a:t>Prior ITU-T </a:t>
            </a:r>
            <a:r>
              <a:rPr lang="en-GB" sz="2400" b="0" i="1" dirty="0" smtClean="0"/>
              <a:t>works</a:t>
            </a:r>
            <a:endParaRPr lang="en-GB" b="0" i="1" dirty="0" smtClean="0">
              <a:solidFill>
                <a:schemeClr val="accent6">
                  <a:lumMod val="60000"/>
                  <a:lumOff val="40000"/>
                </a:schemeClr>
              </a:solidFill>
            </a:endParaRPr>
          </a:p>
        </p:txBody>
      </p:sp>
      <p:sp>
        <p:nvSpPr>
          <p:cNvPr id="8195" name="Espace réservé du contenu 2"/>
          <p:cNvSpPr>
            <a:spLocks noGrp="1"/>
          </p:cNvSpPr>
          <p:nvPr>
            <p:ph idx="1"/>
          </p:nvPr>
        </p:nvSpPr>
        <p:spPr>
          <a:xfrm>
            <a:off x="428596" y="2071678"/>
            <a:ext cx="6929486" cy="1454129"/>
          </a:xfrm>
        </p:spPr>
        <p:txBody>
          <a:bodyPr/>
          <a:lstStyle/>
          <a:p>
            <a:r>
              <a:rPr lang="en-US" sz="2000" dirty="0" smtClean="0"/>
              <a:t>Established further to</a:t>
            </a:r>
            <a:r>
              <a:rPr lang="en-US" sz="2000" b="1" dirty="0" smtClean="0"/>
              <a:t> </a:t>
            </a:r>
            <a:r>
              <a:rPr lang="en-US" sz="2000" dirty="0" smtClean="0"/>
              <a:t>ITU-T TSAG agreement at Geneva meeting, </a:t>
            </a:r>
            <a:r>
              <a:rPr lang="en-US" sz="2000" b="1" dirty="0" smtClean="0">
                <a:solidFill>
                  <a:srgbClr val="C00000"/>
                </a:solidFill>
              </a:rPr>
              <a:t>8-11 February 2010</a:t>
            </a:r>
          </a:p>
          <a:p>
            <a:endParaRPr lang="en-US" sz="800" b="1" dirty="0" smtClean="0"/>
          </a:p>
          <a:p>
            <a:r>
              <a:rPr lang="en-US" sz="2000" dirty="0" smtClean="0"/>
              <a:t>Concluded in </a:t>
            </a:r>
            <a:r>
              <a:rPr lang="en-US" sz="2000" b="1" dirty="0" smtClean="0">
                <a:solidFill>
                  <a:srgbClr val="C00000"/>
                </a:solidFill>
              </a:rPr>
              <a:t>December 2011 </a:t>
            </a:r>
            <a:r>
              <a:rPr lang="en-US" sz="2000" dirty="0" smtClean="0"/>
              <a:t>with the publication of a technical report in </a:t>
            </a:r>
            <a:r>
              <a:rPr lang="en-US" sz="2000" b="1" dirty="0" smtClean="0">
                <a:solidFill>
                  <a:srgbClr val="C00000"/>
                </a:solidFill>
              </a:rPr>
              <a:t>7</a:t>
            </a:r>
            <a:r>
              <a:rPr lang="en-US" sz="2000" dirty="0" smtClean="0"/>
              <a:t> parts :</a:t>
            </a:r>
          </a:p>
        </p:txBody>
      </p:sp>
      <p:sp>
        <p:nvSpPr>
          <p:cNvPr id="8"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
        <p:nvSpPr>
          <p:cNvPr id="14" name="Rectangle 13"/>
          <p:cNvSpPr/>
          <p:nvPr/>
        </p:nvSpPr>
        <p:spPr>
          <a:xfrm>
            <a:off x="2000232" y="1500174"/>
            <a:ext cx="5357850" cy="461665"/>
          </a:xfrm>
          <a:prstGeom prst="rect">
            <a:avLst/>
          </a:prstGeom>
        </p:spPr>
        <p:txBody>
          <a:bodyPr wrap="square">
            <a:spAutoFit/>
          </a:bodyPr>
          <a:lstStyle/>
          <a:p>
            <a:r>
              <a:rPr lang="en-US" sz="2400" b="1" dirty="0" smtClean="0">
                <a:solidFill>
                  <a:srgbClr val="0070C0"/>
                </a:solidFill>
              </a:rPr>
              <a:t>Focus Group Cloud Computing </a:t>
            </a:r>
            <a:endParaRPr lang="en-US" sz="2400" b="1" dirty="0">
              <a:solidFill>
                <a:srgbClr val="0070C0"/>
              </a:solidFill>
            </a:endParaRPr>
          </a:p>
        </p:txBody>
      </p:sp>
      <p:sp>
        <p:nvSpPr>
          <p:cNvPr id="22" name="Rectangle 21"/>
          <p:cNvSpPr/>
          <p:nvPr/>
        </p:nvSpPr>
        <p:spPr>
          <a:xfrm>
            <a:off x="928662" y="3643314"/>
            <a:ext cx="8215338" cy="2769989"/>
          </a:xfrm>
          <a:prstGeom prst="rect">
            <a:avLst/>
          </a:prstGeom>
        </p:spPr>
        <p:txBody>
          <a:bodyPr wrap="square">
            <a:spAutoFit/>
          </a:bodyPr>
          <a:lstStyle/>
          <a:p>
            <a:pPr marL="350838" indent="-350838">
              <a:spcBef>
                <a:spcPts val="600"/>
              </a:spcBef>
              <a:buClr>
                <a:schemeClr val="accent1">
                  <a:lumMod val="50000"/>
                </a:schemeClr>
              </a:buClr>
              <a:buFont typeface="+mj-lt"/>
              <a:buAutoNum type="arabicParenR"/>
            </a:pPr>
            <a:r>
              <a:rPr lang="en-US" sz="1600" b="1" dirty="0" smtClean="0">
                <a:solidFill>
                  <a:schemeClr val="bg2"/>
                </a:solidFill>
              </a:rPr>
              <a:t>Introduction to the cloud ecosystem: </a:t>
            </a:r>
            <a:r>
              <a:rPr lang="en-US" sz="1600" dirty="0" smtClean="0">
                <a:solidFill>
                  <a:schemeClr val="bg2"/>
                </a:solidFill>
              </a:rPr>
              <a:t>definitions, taxonomies, use cases and high-level requirements </a:t>
            </a:r>
          </a:p>
          <a:p>
            <a:pPr marL="350838" indent="-350838">
              <a:spcBef>
                <a:spcPts val="600"/>
              </a:spcBef>
              <a:buClr>
                <a:schemeClr val="accent1">
                  <a:lumMod val="50000"/>
                </a:schemeClr>
              </a:buClr>
              <a:buFont typeface="+mj-lt"/>
              <a:buAutoNum type="arabicParenR"/>
            </a:pPr>
            <a:r>
              <a:rPr lang="en-US" sz="1600" b="1" dirty="0" smtClean="0">
                <a:solidFill>
                  <a:schemeClr val="bg2"/>
                </a:solidFill>
              </a:rPr>
              <a:t>Functional requirements and reference architecture </a:t>
            </a:r>
          </a:p>
          <a:p>
            <a:pPr marL="350838" indent="-350838">
              <a:spcBef>
                <a:spcPts val="600"/>
              </a:spcBef>
              <a:buClr>
                <a:schemeClr val="accent1">
                  <a:lumMod val="50000"/>
                </a:schemeClr>
              </a:buClr>
              <a:buFont typeface="+mj-lt"/>
              <a:buAutoNum type="arabicParenR"/>
            </a:pPr>
            <a:r>
              <a:rPr lang="en-US" sz="1600" b="1" dirty="0" smtClean="0">
                <a:solidFill>
                  <a:schemeClr val="bg2"/>
                </a:solidFill>
              </a:rPr>
              <a:t>Requirements and framework architecture of cloud infrastructure </a:t>
            </a:r>
          </a:p>
          <a:p>
            <a:pPr marL="350838" indent="-350838">
              <a:spcBef>
                <a:spcPts val="600"/>
              </a:spcBef>
              <a:buClr>
                <a:schemeClr val="accent1">
                  <a:lumMod val="50000"/>
                </a:schemeClr>
              </a:buClr>
              <a:buFont typeface="+mj-lt"/>
              <a:buAutoNum type="arabicParenR"/>
            </a:pPr>
            <a:r>
              <a:rPr lang="en-US" sz="1600" b="1" dirty="0" smtClean="0">
                <a:solidFill>
                  <a:schemeClr val="bg2"/>
                </a:solidFill>
              </a:rPr>
              <a:t>Cloud resource management gap analysis </a:t>
            </a:r>
          </a:p>
          <a:p>
            <a:pPr marL="350838" indent="-350838">
              <a:spcBef>
                <a:spcPts val="600"/>
              </a:spcBef>
              <a:buClr>
                <a:schemeClr val="accent1">
                  <a:lumMod val="50000"/>
                </a:schemeClr>
              </a:buClr>
              <a:buFont typeface="+mj-lt"/>
              <a:buAutoNum type="arabicParenR"/>
            </a:pPr>
            <a:r>
              <a:rPr lang="en-US" sz="1600" b="1" dirty="0" smtClean="0">
                <a:solidFill>
                  <a:schemeClr val="bg2"/>
                </a:solidFill>
              </a:rPr>
              <a:t>Cloud security </a:t>
            </a:r>
          </a:p>
          <a:p>
            <a:pPr marL="350838" indent="-350838">
              <a:spcBef>
                <a:spcPts val="600"/>
              </a:spcBef>
              <a:buClr>
                <a:schemeClr val="accent1">
                  <a:lumMod val="50000"/>
                </a:schemeClr>
              </a:buClr>
              <a:buFont typeface="+mj-lt"/>
              <a:buAutoNum type="arabicParenR"/>
            </a:pPr>
            <a:r>
              <a:rPr lang="en-US" sz="1600" b="1" dirty="0" smtClean="0">
                <a:solidFill>
                  <a:schemeClr val="bg2"/>
                </a:solidFill>
              </a:rPr>
              <a:t>Overview of SDOs involved in cloud computing </a:t>
            </a:r>
          </a:p>
          <a:p>
            <a:pPr marL="350838" indent="-350838">
              <a:spcBef>
                <a:spcPts val="600"/>
              </a:spcBef>
              <a:buClr>
                <a:schemeClr val="accent1">
                  <a:lumMod val="50000"/>
                </a:schemeClr>
              </a:buClr>
              <a:buFont typeface="+mj-lt"/>
              <a:buAutoNum type="arabicParenR"/>
            </a:pPr>
            <a:r>
              <a:rPr lang="en-US" sz="1600" b="1" dirty="0" smtClean="0">
                <a:solidFill>
                  <a:schemeClr val="bg2"/>
                </a:solidFill>
              </a:rPr>
              <a:t>Cloud computing benefits from telecommunication and ICT perspectives </a:t>
            </a:r>
          </a:p>
        </p:txBody>
      </p:sp>
      <p:pic>
        <p:nvPicPr>
          <p:cNvPr id="11269" name="Picture 5"/>
          <p:cNvPicPr>
            <a:picLocks noChangeAspect="1" noChangeArrowheads="1"/>
          </p:cNvPicPr>
          <p:nvPr/>
        </p:nvPicPr>
        <p:blipFill>
          <a:blip r:embed="rId3"/>
          <a:srcRect/>
          <a:stretch>
            <a:fillRect/>
          </a:stretch>
        </p:blipFill>
        <p:spPr bwMode="auto">
          <a:xfrm>
            <a:off x="7500958" y="1928802"/>
            <a:ext cx="1344884" cy="1643074"/>
          </a:xfrm>
          <a:prstGeom prst="rect">
            <a:avLst/>
          </a:prstGeom>
          <a:noFill/>
          <a:ln w="9525">
            <a:solidFill>
              <a:schemeClr val="tx1">
                <a:lumMod val="50000"/>
                <a:lumOff val="50000"/>
              </a:schemeClr>
            </a:solidFill>
            <a:miter lim="800000"/>
            <a:headEnd/>
            <a:tailEnd/>
          </a:ln>
          <a:effectLst/>
        </p:spPr>
      </p:pic>
      <p:pic>
        <p:nvPicPr>
          <p:cNvPr id="11" name="Picture 2"/>
          <p:cNvPicPr>
            <a:picLocks noChangeAspect="1" noChangeArrowheads="1"/>
          </p:cNvPicPr>
          <p:nvPr/>
        </p:nvPicPr>
        <p:blipFill>
          <a:blip r:embed="rId4"/>
          <a:srcRect/>
          <a:stretch>
            <a:fillRect/>
          </a:stretch>
        </p:blipFill>
        <p:spPr bwMode="auto">
          <a:xfrm>
            <a:off x="-11536" y="265783"/>
            <a:ext cx="1428760" cy="642937"/>
          </a:xfrm>
          <a:prstGeom prst="rect">
            <a:avLst/>
          </a:prstGeom>
          <a:noFill/>
          <a:ln w="9525">
            <a:noFill/>
            <a:miter lim="800000"/>
            <a:headEnd/>
            <a:tailEnd/>
          </a:ln>
        </p:spPr>
      </p:pic>
      <p:sp>
        <p:nvSpPr>
          <p:cNvPr id="13"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15"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8</a:t>
            </a:fld>
            <a:endParaRPr lang="en-US"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98" y="0"/>
            <a:ext cx="9144000" cy="1143000"/>
          </a:xfrm>
        </p:spPr>
        <p:txBody>
          <a:bodyPr/>
          <a:lstStyle/>
          <a:p>
            <a:pPr algn="r"/>
            <a:r>
              <a:rPr lang="fr-FR" dirty="0" smtClean="0"/>
              <a:t>SG 13 </a:t>
            </a:r>
            <a:r>
              <a:rPr lang="en-GB" dirty="0" smtClean="0"/>
              <a:t>Work</a:t>
            </a:r>
            <a:r>
              <a:rPr lang="fr-FR" dirty="0" smtClean="0"/>
              <a:t> on CC </a:t>
            </a:r>
            <a:br>
              <a:rPr lang="fr-FR" dirty="0" smtClean="0"/>
            </a:br>
            <a:r>
              <a:rPr lang="en-GB" sz="2400" b="0" i="1" dirty="0" smtClean="0"/>
              <a:t>Study period </a:t>
            </a:r>
            <a:r>
              <a:rPr lang="fr-FR" sz="2400" b="0" i="1" dirty="0" smtClean="0"/>
              <a:t>2009-2012 </a:t>
            </a:r>
            <a:endParaRPr lang="fr-FR" b="0" i="1" dirty="0" smtClean="0">
              <a:solidFill>
                <a:schemeClr val="accent6">
                  <a:lumMod val="60000"/>
                  <a:lumOff val="40000"/>
                </a:schemeClr>
              </a:solidFill>
            </a:endParaRPr>
          </a:p>
        </p:txBody>
      </p:sp>
      <p:sp>
        <p:nvSpPr>
          <p:cNvPr id="8195" name="Espace réservé du contenu 2"/>
          <p:cNvSpPr>
            <a:spLocks noGrp="1"/>
          </p:cNvSpPr>
          <p:nvPr>
            <p:ph idx="1"/>
          </p:nvPr>
        </p:nvSpPr>
        <p:spPr>
          <a:xfrm>
            <a:off x="357158" y="1617681"/>
            <a:ext cx="8358246" cy="1454129"/>
          </a:xfrm>
        </p:spPr>
        <p:txBody>
          <a:bodyPr/>
          <a:lstStyle/>
          <a:p>
            <a:r>
              <a:rPr lang="en-US" sz="2400" dirty="0" smtClean="0">
                <a:solidFill>
                  <a:schemeClr val="bg2"/>
                </a:solidFill>
                <a:latin typeface="+mn-lt"/>
                <a:ea typeface="+mn-ea"/>
                <a:cs typeface="+mn-cs"/>
              </a:rPr>
              <a:t>Creation of new </a:t>
            </a:r>
            <a:r>
              <a:rPr lang="en-US" sz="2400" b="1" dirty="0" smtClean="0">
                <a:solidFill>
                  <a:schemeClr val="bg2"/>
                </a:solidFill>
                <a:latin typeface="+mn-lt"/>
                <a:ea typeface="+mn-ea"/>
                <a:cs typeface="+mn-cs"/>
              </a:rPr>
              <a:t>WP 6/13 :</a:t>
            </a:r>
            <a:r>
              <a:rPr lang="fr-FR" sz="2400" b="1" dirty="0" smtClean="0">
                <a:solidFill>
                  <a:schemeClr val="bg2"/>
                </a:solidFill>
                <a:latin typeface="+mn-lt"/>
                <a:ea typeface="+mn-ea"/>
                <a:cs typeface="+mn-cs"/>
              </a:rPr>
              <a:t> Cloud </a:t>
            </a:r>
            <a:r>
              <a:rPr lang="en-GB" sz="2400" b="1" dirty="0" smtClean="0">
                <a:solidFill>
                  <a:schemeClr val="bg2"/>
                </a:solidFill>
                <a:latin typeface="+mn-lt"/>
                <a:ea typeface="+mn-ea"/>
                <a:cs typeface="+mn-cs"/>
              </a:rPr>
              <a:t>Computing</a:t>
            </a:r>
            <a:r>
              <a:rPr lang="fr-FR" sz="2400" dirty="0" smtClean="0">
                <a:solidFill>
                  <a:schemeClr val="bg2"/>
                </a:solidFill>
                <a:latin typeface="+mn-lt"/>
                <a:ea typeface="+mn-ea"/>
                <a:cs typeface="+mn-cs"/>
              </a:rPr>
              <a:t> </a:t>
            </a:r>
          </a:p>
          <a:p>
            <a:pPr>
              <a:buNone/>
            </a:pPr>
            <a:r>
              <a:rPr lang="fr-FR" sz="2400" dirty="0" smtClean="0"/>
              <a:t>	</a:t>
            </a:r>
            <a:r>
              <a:rPr lang="en-US" sz="2400" dirty="0" smtClean="0">
                <a:solidFill>
                  <a:schemeClr val="accent1">
                    <a:lumMod val="50000"/>
                  </a:schemeClr>
                </a:solidFill>
                <a:latin typeface="+mn-lt"/>
                <a:ea typeface="+mn-ea"/>
                <a:cs typeface="+mn-cs"/>
              </a:rPr>
              <a:t>(February 2012)</a:t>
            </a:r>
          </a:p>
          <a:p>
            <a:pPr>
              <a:buNone/>
            </a:pPr>
            <a:endParaRPr lang="en-US" sz="1200" dirty="0" smtClean="0">
              <a:solidFill>
                <a:schemeClr val="accent1">
                  <a:lumMod val="50000"/>
                </a:schemeClr>
              </a:solidFill>
              <a:latin typeface="+mn-lt"/>
              <a:ea typeface="+mn-ea"/>
              <a:cs typeface="+mn-cs"/>
            </a:endParaRPr>
          </a:p>
          <a:p>
            <a:r>
              <a:rPr lang="en-US" sz="2400" dirty="0" smtClean="0"/>
              <a:t>3 questions:</a:t>
            </a:r>
            <a:endParaRPr lang="en-US" sz="2400" dirty="0" smtClean="0">
              <a:latin typeface="+mn-lt"/>
              <a:ea typeface="+mn-ea"/>
              <a:cs typeface="+mn-cs"/>
            </a:endParaRPr>
          </a:p>
        </p:txBody>
      </p:sp>
      <p:sp>
        <p:nvSpPr>
          <p:cNvPr id="8" name="Rectangle 2"/>
          <p:cNvSpPr txBox="1">
            <a:spLocks noChangeArrowheads="1"/>
          </p:cNvSpPr>
          <p:nvPr/>
        </p:nvSpPr>
        <p:spPr bwMode="auto">
          <a:xfrm>
            <a:off x="8676456" y="-27384"/>
            <a:ext cx="50405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
        <p:nvSpPr>
          <p:cNvPr id="15" name="Rectangle 14"/>
          <p:cNvSpPr/>
          <p:nvPr/>
        </p:nvSpPr>
        <p:spPr>
          <a:xfrm>
            <a:off x="428596" y="3857628"/>
            <a:ext cx="2643206" cy="171451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rPr>
              <a:t>Cloud computing ecosystem, inter-cloud and general requirements</a:t>
            </a:r>
            <a:endParaRPr kumimoji="0" lang="fr-FR"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endParaRPr>
          </a:p>
        </p:txBody>
      </p:sp>
      <p:sp>
        <p:nvSpPr>
          <p:cNvPr id="16" name="Rogner un rectangle avec un coin du même côté 15"/>
          <p:cNvSpPr/>
          <p:nvPr/>
        </p:nvSpPr>
        <p:spPr>
          <a:xfrm>
            <a:off x="428596" y="3286124"/>
            <a:ext cx="2643206" cy="428628"/>
          </a:xfrm>
          <a:prstGeom prst="snip2Same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Q26/13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7" name="Rectangle 16"/>
          <p:cNvSpPr/>
          <p:nvPr/>
        </p:nvSpPr>
        <p:spPr>
          <a:xfrm>
            <a:off x="3330660" y="3857628"/>
            <a:ext cx="2643206" cy="17145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rPr>
              <a:t>Cloud functional architecture, infrastructure and networking</a:t>
            </a:r>
            <a:endParaRPr kumimoji="0" lang="fr-FR"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endParaRPr>
          </a:p>
        </p:txBody>
      </p:sp>
      <p:sp>
        <p:nvSpPr>
          <p:cNvPr id="18" name="Rogner un rectangle avec un coin du même côté 17"/>
          <p:cNvSpPr/>
          <p:nvPr/>
        </p:nvSpPr>
        <p:spPr>
          <a:xfrm>
            <a:off x="3330660" y="3286124"/>
            <a:ext cx="2643206" cy="428628"/>
          </a:xfrm>
          <a:prstGeom prst="snip2Same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Q27/13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9" name="Rectangle 18"/>
          <p:cNvSpPr/>
          <p:nvPr/>
        </p:nvSpPr>
        <p:spPr>
          <a:xfrm>
            <a:off x="6215074" y="3857628"/>
            <a:ext cx="2643206" cy="1714512"/>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rPr>
              <a:t>Cloud computing resource management and virtualization</a:t>
            </a:r>
            <a:endParaRPr kumimoji="0" lang="fr-FR" sz="24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endParaRPr>
          </a:p>
        </p:txBody>
      </p:sp>
      <p:sp>
        <p:nvSpPr>
          <p:cNvPr id="20" name="Rogner un rectangle avec un coin du même côté 19"/>
          <p:cNvSpPr/>
          <p:nvPr/>
        </p:nvSpPr>
        <p:spPr>
          <a:xfrm>
            <a:off x="6215074" y="3286124"/>
            <a:ext cx="2643206" cy="428628"/>
          </a:xfrm>
          <a:prstGeom prst="snip2Same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Q28/13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pic>
        <p:nvPicPr>
          <p:cNvPr id="14" name="Picture 2"/>
          <p:cNvPicPr>
            <a:picLocks noChangeAspect="1" noChangeArrowheads="1"/>
          </p:cNvPicPr>
          <p:nvPr/>
        </p:nvPicPr>
        <p:blipFill>
          <a:blip r:embed="rId3"/>
          <a:srcRect/>
          <a:stretch>
            <a:fillRect/>
          </a:stretch>
        </p:blipFill>
        <p:spPr bwMode="auto">
          <a:xfrm>
            <a:off x="-11536" y="265783"/>
            <a:ext cx="1428760" cy="642937"/>
          </a:xfrm>
          <a:prstGeom prst="rect">
            <a:avLst/>
          </a:prstGeom>
          <a:noFill/>
          <a:ln w="9525">
            <a:noFill/>
            <a:miter lim="800000"/>
            <a:headEnd/>
            <a:tailEnd/>
          </a:ln>
        </p:spPr>
      </p:pic>
      <p:sp>
        <p:nvSpPr>
          <p:cNvPr id="22" name="Date Placeholder 3"/>
          <p:cNvSpPr>
            <a:spLocks noGrp="1"/>
          </p:cNvSpPr>
          <p:nvPr>
            <p:ph type="dt" sz="quarter" idx="10"/>
          </p:nvPr>
        </p:nvSpPr>
        <p:spPr>
          <a:xfrm>
            <a:off x="179388" y="6453188"/>
            <a:ext cx="4032250" cy="312737"/>
          </a:xfrm>
          <a:noFill/>
        </p:spPr>
        <p:txBody>
          <a:bodyPr/>
          <a:lstStyle/>
          <a:p>
            <a:r>
              <a:rPr lang="en-US" altLang="en-US" sz="1400" dirty="0" smtClean="0"/>
              <a:t>Tunis, Tunisia, 27 January 2014</a:t>
            </a:r>
          </a:p>
        </p:txBody>
      </p:sp>
      <p:sp>
        <p:nvSpPr>
          <p:cNvPr id="23" name="Slide Number Placeholder 4"/>
          <p:cNvSpPr>
            <a:spLocks noGrp="1"/>
          </p:cNvSpPr>
          <p:nvPr>
            <p:ph type="sldNum" sz="quarter" idx="11"/>
          </p:nvPr>
        </p:nvSpPr>
        <p:spPr>
          <a:xfrm>
            <a:off x="8594352" y="6453188"/>
            <a:ext cx="514152" cy="431800"/>
          </a:xfrm>
          <a:noFill/>
        </p:spPr>
        <p:txBody>
          <a:bodyPr/>
          <a:lstStyle/>
          <a:p>
            <a:pPr algn="ctr"/>
            <a:fld id="{D14966D5-962B-4AD2-BF9D-519C6E0D60F7}" type="slidenum">
              <a:rPr lang="en-US" altLang="en-US" sz="1400"/>
              <a:pPr algn="ctr"/>
              <a:t>9</a:t>
            </a:fld>
            <a:endParaRPr lang="en-US"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5A7E56BAAFA46A63FB64C1AB7B917" ma:contentTypeVersion="3" ma:contentTypeDescription="Create a new document." ma:contentTypeScope="" ma:versionID="1165994a1b78f0abcc498d44dbb65f95">
  <xsd:schema xmlns:xsd="http://www.w3.org/2001/XMLSchema" xmlns:xs="http://www.w3.org/2001/XMLSchema" xmlns:p="http://schemas.microsoft.com/office/2006/metadata/properties" xmlns:ns1="http://schemas.microsoft.com/sharepoint/v3" targetNamespace="http://schemas.microsoft.com/office/2006/metadata/properties" ma:root="true" ma:fieldsID="6f683ceec20255c2e0c615744c076f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1A0BD-66F1-40B9-90AD-FFA93004E220}"/>
</file>

<file path=customXml/itemProps2.xml><?xml version="1.0" encoding="utf-8"?>
<ds:datastoreItem xmlns:ds="http://schemas.openxmlformats.org/officeDocument/2006/customXml" ds:itemID="{33A2B6E1-03E3-4D0A-B7E1-FA35E026E822}"/>
</file>

<file path=customXml/itemProps3.xml><?xml version="1.0" encoding="utf-8"?>
<ds:datastoreItem xmlns:ds="http://schemas.openxmlformats.org/officeDocument/2006/customXml" ds:itemID="{2CDDF146-5872-4C69-917F-7024CBECF30D}"/>
</file>

<file path=docProps/app.xml><?xml version="1.0" encoding="utf-8"?>
<Properties xmlns="http://schemas.openxmlformats.org/officeDocument/2006/extended-properties" xmlns:vt="http://schemas.openxmlformats.org/officeDocument/2006/docPropsVTypes">
  <Template>ITU-e</Template>
  <TotalTime>3033</TotalTime>
  <Words>2094</Words>
  <Application>Microsoft Office PowerPoint</Application>
  <PresentationFormat>Affichage à l'écran (4:3)</PresentationFormat>
  <Paragraphs>352</Paragraphs>
  <Slides>30</Slides>
  <Notes>19</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ITU-e</vt:lpstr>
      <vt:lpstr>Cloud Computing: ITU-T SG 13 Activities &amp; Tunisie Telecom Experience</vt:lpstr>
      <vt:lpstr>Agenda</vt:lpstr>
      <vt:lpstr>Agenda</vt:lpstr>
      <vt:lpstr>What is Cloud Computing ?</vt:lpstr>
      <vt:lpstr>What is Cloud Computing ? Main Characteristics</vt:lpstr>
      <vt:lpstr>What is Cloud Computing ? Service Models</vt:lpstr>
      <vt:lpstr>Agenda</vt:lpstr>
      <vt:lpstr>SG 13 Work on CC  Prior ITU-T works</vt:lpstr>
      <vt:lpstr>SG 13 Work on CC  Study period 2009-2012 </vt:lpstr>
      <vt:lpstr>SG 13 Work on CC  Study period 2009-2012 </vt:lpstr>
      <vt:lpstr>SG 13 Work on CC   Study period 2013-2016 </vt:lpstr>
      <vt:lpstr>SG 13 Work on CC  Study period 2013-2016 </vt:lpstr>
      <vt:lpstr>SG 13 Work on CC  Study period 2013-2016 </vt:lpstr>
      <vt:lpstr>SG 13 Work on CC   Approved Recommandations</vt:lpstr>
      <vt:lpstr> SG 13 Work on CC   Joint Coordination Activity  for Cloud Computing (JCA-Cloud) </vt:lpstr>
      <vt:lpstr>Active Organizations in cloud standards</vt:lpstr>
      <vt:lpstr>Agenda</vt:lpstr>
      <vt:lpstr>TT Strategy for Cloud Solutions</vt:lpstr>
      <vt:lpstr>Existing TT  Cloud Computing Offers</vt:lpstr>
      <vt:lpstr>Future TT  Cloud Computing services</vt:lpstr>
      <vt:lpstr>Future TT  Cloud Computing services</vt:lpstr>
      <vt:lpstr>TT DATA Centers</vt:lpstr>
      <vt:lpstr>TT Preparations for the Cloud</vt:lpstr>
      <vt:lpstr>Agenda</vt:lpstr>
      <vt:lpstr>Conclusion</vt:lpstr>
      <vt:lpstr>Conclusion</vt:lpstr>
      <vt:lpstr>Recommendations</vt:lpstr>
      <vt:lpstr> Recommendations </vt:lpstr>
      <vt:lpstr> Recommendations </vt:lpstr>
      <vt:lpstr>Thank you for Your Attention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rc60043</cp:lastModifiedBy>
  <cp:revision>391</cp:revision>
  <cp:lastPrinted>2014-01-16T10:03:22Z</cp:lastPrinted>
  <dcterms:created xsi:type="dcterms:W3CDTF">2007-02-20T15:47:31Z</dcterms:created>
  <dcterms:modified xsi:type="dcterms:W3CDTF">2014-01-25T23:57:54Z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0x01010011C5A7E56BAAFA46A63FB64C1AB7B917</vt:lpwstr>
  </property>
</Properties>
</file>