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notesSlides/notesSlide6.xml" ContentType="application/vnd.openxmlformats-officedocument.presentationml.notesSlide+xml"/>
  <Override PartName="/ppt/slideLayouts/slideLayout9.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6.xml" ContentType="application/vnd.openxmlformats-officedocument.presentationml.slideLayout+xml"/>
  <Override PartName="/ppt/notesSlides/notesSlide9.xml" ContentType="application/vnd.openxmlformats-officedocument.presentationml.notesSlide+xml"/>
  <Override PartName="/ppt/slideLayouts/slideLayout8.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charts/chart3.xml" ContentType="application/vnd.openxmlformats-officedocument.drawingml.chart+xml"/>
  <Override PartName="/ppt/charts/chart1.xml" ContentType="application/vnd.openxmlformats-officedocument.drawingml.chart+xml"/>
  <Override PartName="/ppt/charts/chart2.xml" ContentType="application/vnd.openxmlformats-officedocument.drawingml.char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 id="2147483656" r:id="rId2"/>
  </p:sldMasterIdLst>
  <p:notesMasterIdLst>
    <p:notesMasterId r:id="rId28"/>
  </p:notesMasterIdLst>
  <p:sldIdLst>
    <p:sldId id="256" r:id="rId3"/>
    <p:sldId id="263" r:id="rId4"/>
    <p:sldId id="257" r:id="rId5"/>
    <p:sldId id="258" r:id="rId6"/>
    <p:sldId id="259" r:id="rId7"/>
    <p:sldId id="260" r:id="rId8"/>
    <p:sldId id="264" r:id="rId9"/>
    <p:sldId id="262" r:id="rId10"/>
    <p:sldId id="265" r:id="rId11"/>
    <p:sldId id="261" r:id="rId12"/>
    <p:sldId id="266" r:id="rId13"/>
    <p:sldId id="267" r:id="rId14"/>
    <p:sldId id="270" r:id="rId15"/>
    <p:sldId id="269" r:id="rId16"/>
    <p:sldId id="284" r:id="rId17"/>
    <p:sldId id="285" r:id="rId18"/>
    <p:sldId id="286" r:id="rId19"/>
    <p:sldId id="287" r:id="rId20"/>
    <p:sldId id="294" r:id="rId21"/>
    <p:sldId id="288" r:id="rId22"/>
    <p:sldId id="290" r:id="rId23"/>
    <p:sldId id="291" r:id="rId24"/>
    <p:sldId id="292" r:id="rId25"/>
    <p:sldId id="293" r:id="rId26"/>
    <p:sldId id="271" r:id="rId27"/>
  </p:sldIdLst>
  <p:sldSz cx="9144000" cy="6229350"/>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88611" autoAdjust="0"/>
  </p:normalViewPr>
  <p:slideViewPr>
    <p:cSldViewPr>
      <p:cViewPr>
        <p:scale>
          <a:sx n="77" d="100"/>
          <a:sy n="77" d="100"/>
        </p:scale>
        <p:origin x="-2610" y="-1134"/>
      </p:cViewPr>
      <p:guideLst>
        <p:guide orient="horz" pos="1962"/>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0"/>
          <c:order val="0"/>
          <c:tx>
            <c:strRef>
              <c:f>Sheet1!$B$1</c:f>
              <c:strCache>
                <c:ptCount val="1"/>
                <c:pt idx="0">
                  <c:v>Developed countries</c:v>
                </c:pt>
              </c:strCache>
            </c:strRef>
          </c:tx>
          <c:cat>
            <c:strRef>
              <c:f>Sheet1!$A$2:$A$8</c:f>
              <c:strCache>
                <c:ptCount val="7"/>
                <c:pt idx="0">
                  <c:v>2007</c:v>
                </c:pt>
                <c:pt idx="1">
                  <c:v>2008</c:v>
                </c:pt>
                <c:pt idx="2">
                  <c:v>2009</c:v>
                </c:pt>
                <c:pt idx="3">
                  <c:v>2010</c:v>
                </c:pt>
                <c:pt idx="4">
                  <c:v>2011</c:v>
                </c:pt>
                <c:pt idx="5">
                  <c:v>2012*</c:v>
                </c:pt>
                <c:pt idx="6">
                  <c:v>2013*</c:v>
                </c:pt>
              </c:strCache>
            </c:strRef>
          </c:cat>
          <c:val>
            <c:numRef>
              <c:f>Sheet1!$B$2:$B$8</c:f>
              <c:numCache>
                <c:formatCode>General</c:formatCode>
                <c:ptCount val="7"/>
                <c:pt idx="0">
                  <c:v>444</c:v>
                </c:pt>
                <c:pt idx="1">
                  <c:v>587</c:v>
                </c:pt>
                <c:pt idx="2">
                  <c:v>721</c:v>
                </c:pt>
                <c:pt idx="3">
                  <c:v>820</c:v>
                </c:pt>
                <c:pt idx="4">
                  <c:v>989</c:v>
                </c:pt>
                <c:pt idx="5">
                  <c:v>1110</c:v>
                </c:pt>
                <c:pt idx="6">
                  <c:v>1274</c:v>
                </c:pt>
              </c:numCache>
            </c:numRef>
          </c:val>
        </c:ser>
        <c:ser>
          <c:idx val="1"/>
          <c:order val="1"/>
          <c:tx>
            <c:strRef>
              <c:f>Sheet1!$C$1</c:f>
              <c:strCache>
                <c:ptCount val="1"/>
                <c:pt idx="0">
                  <c:v>Developing countries</c:v>
                </c:pt>
              </c:strCache>
            </c:strRef>
          </c:tx>
          <c:spPr>
            <a:solidFill>
              <a:schemeClr val="accent4"/>
            </a:solidFill>
          </c:spPr>
          <c:cat>
            <c:strRef>
              <c:f>Sheet1!$A$2:$A$8</c:f>
              <c:strCache>
                <c:ptCount val="7"/>
                <c:pt idx="0">
                  <c:v>2007</c:v>
                </c:pt>
                <c:pt idx="1">
                  <c:v>2008</c:v>
                </c:pt>
                <c:pt idx="2">
                  <c:v>2009</c:v>
                </c:pt>
                <c:pt idx="3">
                  <c:v>2010</c:v>
                </c:pt>
                <c:pt idx="4">
                  <c:v>2011</c:v>
                </c:pt>
                <c:pt idx="5">
                  <c:v>2012*</c:v>
                </c:pt>
                <c:pt idx="6">
                  <c:v>2013*</c:v>
                </c:pt>
              </c:strCache>
            </c:strRef>
          </c:cat>
          <c:val>
            <c:numRef>
              <c:f>Sheet1!$C$2:$C$8</c:f>
              <c:numCache>
                <c:formatCode>General</c:formatCode>
                <c:ptCount val="7"/>
                <c:pt idx="0">
                  <c:v>170</c:v>
                </c:pt>
                <c:pt idx="1">
                  <c:v>245</c:v>
                </c:pt>
                <c:pt idx="2">
                  <c:v>362</c:v>
                </c:pt>
                <c:pt idx="3">
                  <c:v>485</c:v>
                </c:pt>
                <c:pt idx="4">
                  <c:v>754</c:v>
                </c:pt>
                <c:pt idx="5">
                  <c:v>1084</c:v>
                </c:pt>
                <c:pt idx="6">
                  <c:v>1519</c:v>
                </c:pt>
              </c:numCache>
            </c:numRef>
          </c:val>
        </c:ser>
        <c:dLbls>
          <c:showLegendKey val="0"/>
          <c:showVal val="0"/>
          <c:showCatName val="0"/>
          <c:showSerName val="0"/>
          <c:showPercent val="0"/>
          <c:showBubbleSize val="0"/>
        </c:dLbls>
        <c:axId val="125255680"/>
        <c:axId val="125257600"/>
      </c:areaChart>
      <c:catAx>
        <c:axId val="125255680"/>
        <c:scaling>
          <c:orientation val="minMax"/>
        </c:scaling>
        <c:delete val="0"/>
        <c:axPos val="b"/>
        <c:numFmt formatCode="General" sourceLinked="1"/>
        <c:majorTickMark val="out"/>
        <c:minorTickMark val="none"/>
        <c:tickLblPos val="nextTo"/>
        <c:txPr>
          <a:bodyPr/>
          <a:lstStyle/>
          <a:p>
            <a:pPr>
              <a:defRPr>
                <a:solidFill>
                  <a:schemeClr val="bg1"/>
                </a:solidFill>
              </a:defRPr>
            </a:pPr>
            <a:endParaRPr lang="en-US"/>
          </a:p>
        </c:txPr>
        <c:crossAx val="125257600"/>
        <c:crosses val="autoZero"/>
        <c:auto val="1"/>
        <c:lblAlgn val="ctr"/>
        <c:lblOffset val="100"/>
        <c:noMultiLvlLbl val="0"/>
      </c:catAx>
      <c:valAx>
        <c:axId val="125257600"/>
        <c:scaling>
          <c:orientation val="minMax"/>
        </c:scaling>
        <c:delete val="0"/>
        <c:axPos val="l"/>
        <c:majorGridlines/>
        <c:numFmt formatCode="General" sourceLinked="1"/>
        <c:majorTickMark val="out"/>
        <c:minorTickMark val="none"/>
        <c:tickLblPos val="nextTo"/>
        <c:txPr>
          <a:bodyPr/>
          <a:lstStyle/>
          <a:p>
            <a:pPr>
              <a:defRPr>
                <a:solidFill>
                  <a:schemeClr val="bg1"/>
                </a:solidFill>
              </a:defRPr>
            </a:pPr>
            <a:endParaRPr lang="en-US"/>
          </a:p>
        </c:txPr>
        <c:crossAx val="125255680"/>
        <c:crosses val="autoZero"/>
        <c:crossBetween val="midCat"/>
      </c:valAx>
    </c:plotArea>
    <c:legend>
      <c:legendPos val="r"/>
      <c:layout/>
      <c:overlay val="0"/>
      <c:txPr>
        <a:bodyPr/>
        <a:lstStyle/>
        <a:p>
          <a:pPr>
            <a:defRPr>
              <a:solidFill>
                <a:schemeClr val="bg1"/>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0"/>
          <c:order val="0"/>
          <c:tx>
            <c:strRef>
              <c:f>Sheet1!$B$1</c:f>
              <c:strCache>
                <c:ptCount val="1"/>
                <c:pt idx="0">
                  <c:v>Mobile</c:v>
                </c:pt>
              </c:strCache>
            </c:strRef>
          </c:tx>
          <c:dLbls>
            <c:dLbl>
              <c:idx val="0"/>
              <c:delete val="1"/>
            </c:dLbl>
            <c:dLbl>
              <c:idx val="1"/>
              <c:delete val="1"/>
            </c:dLbl>
            <c:dLbl>
              <c:idx val="2"/>
              <c:delete val="1"/>
            </c:dLbl>
            <c:dLbl>
              <c:idx val="3"/>
              <c:delete val="1"/>
            </c:dLbl>
            <c:dLbl>
              <c:idx val="4"/>
              <c:delete val="1"/>
            </c:dLbl>
            <c:dLbl>
              <c:idx val="5"/>
              <c:delete val="1"/>
            </c:dLbl>
            <c:dLbl>
              <c:idx val="6"/>
              <c:layout>
                <c:manualLayout>
                  <c:x val="0"/>
                  <c:y val="-0.26562499999999994"/>
                </c:manualLayout>
              </c:layout>
              <c:showLegendKey val="0"/>
              <c:showVal val="1"/>
              <c:showCatName val="0"/>
              <c:showSerName val="0"/>
              <c:showPercent val="0"/>
              <c:showBubbleSize val="0"/>
            </c:dLbl>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Sheet1!$A$2:$A$8</c:f>
              <c:strCache>
                <c:ptCount val="7"/>
                <c:pt idx="0">
                  <c:v>2007</c:v>
                </c:pt>
                <c:pt idx="1">
                  <c:v>2008</c:v>
                </c:pt>
                <c:pt idx="2">
                  <c:v>2009</c:v>
                </c:pt>
                <c:pt idx="3">
                  <c:v>2010</c:v>
                </c:pt>
                <c:pt idx="4">
                  <c:v>2011</c:v>
                </c:pt>
                <c:pt idx="5">
                  <c:v>2012*</c:v>
                </c:pt>
                <c:pt idx="6">
                  <c:v>2013*</c:v>
                </c:pt>
              </c:strCache>
            </c:strRef>
          </c:cat>
          <c:val>
            <c:numRef>
              <c:f>Sheet1!$B$2:$B$8</c:f>
              <c:numCache>
                <c:formatCode>General</c:formatCode>
                <c:ptCount val="7"/>
                <c:pt idx="0">
                  <c:v>268</c:v>
                </c:pt>
                <c:pt idx="1">
                  <c:v>422</c:v>
                </c:pt>
                <c:pt idx="2">
                  <c:v>615</c:v>
                </c:pt>
                <c:pt idx="3">
                  <c:v>778</c:v>
                </c:pt>
                <c:pt idx="4">
                  <c:v>1155</c:v>
                </c:pt>
                <c:pt idx="5">
                  <c:v>1556</c:v>
                </c:pt>
                <c:pt idx="6">
                  <c:v>2096</c:v>
                </c:pt>
              </c:numCache>
            </c:numRef>
          </c:val>
        </c:ser>
        <c:ser>
          <c:idx val="1"/>
          <c:order val="1"/>
          <c:tx>
            <c:strRef>
              <c:f>Sheet1!$C$1</c:f>
              <c:strCache>
                <c:ptCount val="1"/>
                <c:pt idx="0">
                  <c:v>Fixed (wired)</c:v>
                </c:pt>
              </c:strCache>
            </c:strRef>
          </c:tx>
          <c:spPr>
            <a:solidFill>
              <a:schemeClr val="accent4"/>
            </a:solidFill>
          </c:spPr>
          <c:dLbls>
            <c:dLbl>
              <c:idx val="0"/>
              <c:delete val="1"/>
            </c:dLbl>
            <c:dLbl>
              <c:idx val="1"/>
              <c:delete val="1"/>
            </c:dLbl>
            <c:dLbl>
              <c:idx val="2"/>
              <c:delete val="1"/>
            </c:dLbl>
            <c:dLbl>
              <c:idx val="3"/>
              <c:delete val="1"/>
            </c:dLbl>
            <c:dLbl>
              <c:idx val="4"/>
              <c:delete val="1"/>
            </c:dLbl>
            <c:dLbl>
              <c:idx val="5"/>
              <c:delete val="1"/>
            </c:dLbl>
            <c:dLbl>
              <c:idx val="6"/>
              <c:layout>
                <c:manualLayout>
                  <c:x val="2.0272332448374934E-3"/>
                  <c:y val="-9.3750000000000014E-2"/>
                </c:manualLayout>
              </c:layout>
              <c:showLegendKey val="0"/>
              <c:showVal val="1"/>
              <c:showCatName val="0"/>
              <c:showSerName val="0"/>
              <c:showPercent val="0"/>
              <c:showBubbleSize val="0"/>
            </c:dLbl>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Sheet1!$A$2:$A$8</c:f>
              <c:strCache>
                <c:ptCount val="7"/>
                <c:pt idx="0">
                  <c:v>2007</c:v>
                </c:pt>
                <c:pt idx="1">
                  <c:v>2008</c:v>
                </c:pt>
                <c:pt idx="2">
                  <c:v>2009</c:v>
                </c:pt>
                <c:pt idx="3">
                  <c:v>2010</c:v>
                </c:pt>
                <c:pt idx="4">
                  <c:v>2011</c:v>
                </c:pt>
                <c:pt idx="5">
                  <c:v>2012*</c:v>
                </c:pt>
                <c:pt idx="6">
                  <c:v>2013*</c:v>
                </c:pt>
              </c:strCache>
            </c:strRef>
          </c:cat>
          <c:val>
            <c:numRef>
              <c:f>Sheet1!$C$2:$C$8</c:f>
              <c:numCache>
                <c:formatCode>General</c:formatCode>
                <c:ptCount val="7"/>
                <c:pt idx="0">
                  <c:v>346</c:v>
                </c:pt>
                <c:pt idx="1">
                  <c:v>411</c:v>
                </c:pt>
                <c:pt idx="2">
                  <c:v>468</c:v>
                </c:pt>
                <c:pt idx="3">
                  <c:v>527</c:v>
                </c:pt>
                <c:pt idx="4">
                  <c:v>588</c:v>
                </c:pt>
                <c:pt idx="5">
                  <c:v>638</c:v>
                </c:pt>
                <c:pt idx="6">
                  <c:v>696</c:v>
                </c:pt>
              </c:numCache>
            </c:numRef>
          </c:val>
        </c:ser>
        <c:dLbls>
          <c:showLegendKey val="0"/>
          <c:showVal val="0"/>
          <c:showCatName val="0"/>
          <c:showSerName val="0"/>
          <c:showPercent val="0"/>
          <c:showBubbleSize val="0"/>
        </c:dLbls>
        <c:axId val="67658112"/>
        <c:axId val="67659648"/>
      </c:areaChart>
      <c:catAx>
        <c:axId val="67658112"/>
        <c:scaling>
          <c:orientation val="minMax"/>
        </c:scaling>
        <c:delete val="0"/>
        <c:axPos val="b"/>
        <c:numFmt formatCode="@" sourceLinked="1"/>
        <c:majorTickMark val="out"/>
        <c:minorTickMark val="none"/>
        <c:tickLblPos val="nextTo"/>
        <c:txPr>
          <a:bodyPr/>
          <a:lstStyle/>
          <a:p>
            <a:pPr>
              <a:defRPr>
                <a:solidFill>
                  <a:schemeClr val="bg1"/>
                </a:solidFill>
              </a:defRPr>
            </a:pPr>
            <a:endParaRPr lang="en-US"/>
          </a:p>
        </c:txPr>
        <c:crossAx val="67659648"/>
        <c:crosses val="autoZero"/>
        <c:auto val="1"/>
        <c:lblAlgn val="ctr"/>
        <c:lblOffset val="100"/>
        <c:noMultiLvlLbl val="0"/>
      </c:catAx>
      <c:valAx>
        <c:axId val="67659648"/>
        <c:scaling>
          <c:orientation val="minMax"/>
        </c:scaling>
        <c:delete val="0"/>
        <c:axPos val="l"/>
        <c:majorGridlines/>
        <c:numFmt formatCode="General" sourceLinked="1"/>
        <c:majorTickMark val="out"/>
        <c:minorTickMark val="none"/>
        <c:tickLblPos val="nextTo"/>
        <c:txPr>
          <a:bodyPr/>
          <a:lstStyle/>
          <a:p>
            <a:pPr>
              <a:defRPr>
                <a:solidFill>
                  <a:schemeClr val="bg1"/>
                </a:solidFill>
              </a:defRPr>
            </a:pPr>
            <a:endParaRPr lang="en-US"/>
          </a:p>
        </c:txPr>
        <c:crossAx val="67658112"/>
        <c:crosses val="autoZero"/>
        <c:crossBetween val="midCat"/>
      </c:valAx>
    </c:plotArea>
    <c:legend>
      <c:legendPos val="r"/>
      <c:layout/>
      <c:overlay val="0"/>
      <c:txPr>
        <a:bodyPr/>
        <a:lstStyle/>
        <a:p>
          <a:pPr>
            <a:defRPr>
              <a:solidFill>
                <a:schemeClr val="bg1"/>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Total fixed (wired) broadband subscriptions</c:v>
                </c:pt>
              </c:strCache>
            </c:strRef>
          </c:tx>
          <c:dPt>
            <c:idx val="1"/>
            <c:bubble3D val="0"/>
            <c:spPr>
              <a:solidFill>
                <a:schemeClr val="accent2">
                  <a:lumMod val="75000"/>
                </a:schemeClr>
              </a:solidFill>
            </c:spPr>
          </c:dPt>
          <c:dPt>
            <c:idx val="2"/>
            <c:bubble3D val="0"/>
            <c:spPr>
              <a:solidFill>
                <a:schemeClr val="accent2">
                  <a:lumMod val="40000"/>
                  <a:lumOff val="60000"/>
                </a:schemeClr>
              </a:solidFill>
            </c:spPr>
          </c:dPt>
          <c:dLbls>
            <c:dLblPos val="inEnd"/>
            <c:showLegendKey val="0"/>
            <c:showVal val="0"/>
            <c:showCatName val="0"/>
            <c:showSerName val="0"/>
            <c:showPercent val="1"/>
            <c:showBubbleSize val="0"/>
            <c:showLeaderLines val="1"/>
          </c:dLbls>
          <c:cat>
            <c:strRef>
              <c:f>Sheet1!$A$2:$A$5</c:f>
              <c:strCache>
                <c:ptCount val="4"/>
                <c:pt idx="0">
                  <c:v>DSL</c:v>
                </c:pt>
                <c:pt idx="1">
                  <c:v>Cable Modem</c:v>
                </c:pt>
                <c:pt idx="2">
                  <c:v>Fibre + LAN</c:v>
                </c:pt>
                <c:pt idx="3">
                  <c:v>Other</c:v>
                </c:pt>
              </c:strCache>
            </c:strRef>
          </c:cat>
          <c:val>
            <c:numRef>
              <c:f>Sheet1!$B$2:$B$5</c:f>
              <c:numCache>
                <c:formatCode>#,##0</c:formatCode>
                <c:ptCount val="4"/>
                <c:pt idx="0">
                  <c:v>175941671</c:v>
                </c:pt>
                <c:pt idx="1">
                  <c:v>97603718.887523621</c:v>
                </c:pt>
                <c:pt idx="2">
                  <c:v>45744330.446192384</c:v>
                </c:pt>
                <c:pt idx="3">
                  <c:v>2028252.6745603264</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946150" y="696913"/>
            <a:ext cx="51181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701041" y="4415790"/>
            <a:ext cx="5608319" cy="4183380"/>
          </a:xfrm>
          <a:prstGeom prst="rect">
            <a:avLst/>
          </a:prstGeom>
        </p:spPr>
        <p:txBody>
          <a:bodyPr lIns="93162" tIns="93162" rIns="93162" bIns="93162"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28226220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itu.int/rec/T-REC-G.Sup50-201109-I/e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946150" y="696913"/>
            <a:ext cx="51181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buNone/>
            </a:pPr>
            <a:endParaRPr lang="e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946150" y="696913"/>
            <a:ext cx="51181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Different configurations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946150" y="696913"/>
            <a:ext cx="51181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ITU-T SG15 is spearheading the GPON standards world. </a:t>
            </a:r>
          </a:p>
          <a:p>
            <a:endParaRPr lang="en-US" dirty="0" smtClean="0"/>
          </a:p>
          <a:p>
            <a:r>
              <a:rPr lang="en-US" dirty="0" smtClean="0"/>
              <a:t>A passive optical network (PON) is a point-to-multipoint, fiber to the premises network architecture in which unpowered optical splitters are used to enable a single optical fiber to serve multiple premises, typically 16-128. </a:t>
            </a:r>
          </a:p>
          <a:p>
            <a:endParaRPr lang="en-US" dirty="0" smtClean="0"/>
          </a:p>
          <a:p>
            <a:r>
              <a:rPr lang="en-US" dirty="0" smtClean="0"/>
              <a:t>A PON consists of an optical line terminal (OLT) at the service provider's central office and a number of optical network units (ONUs) near end users. </a:t>
            </a:r>
          </a:p>
          <a:p>
            <a:endParaRPr lang="en-US" dirty="0" smtClean="0"/>
          </a:p>
          <a:p>
            <a:r>
              <a:rPr lang="en-US" dirty="0" smtClean="0"/>
              <a:t>A PON reduces the amount of fiber and central office equipment required compared with point-to-point architectures. A passive optical network is a form of fiber-optic access network.</a:t>
            </a:r>
          </a:p>
          <a:p>
            <a:endParaRPr lang="en-US" dirty="0" smtClean="0"/>
          </a:p>
          <a:p>
            <a:r>
              <a:rPr lang="en-US" dirty="0" smtClean="0"/>
              <a:t>BPON – broadband PON</a:t>
            </a:r>
            <a:r>
              <a:rPr lang="en-US" baseline="0" dirty="0" smtClean="0"/>
              <a:t> – 622 Mbps down / 155 Mbps up</a:t>
            </a:r>
          </a:p>
          <a:p>
            <a:r>
              <a:rPr lang="en-US" baseline="0" dirty="0" smtClean="0"/>
              <a:t>GPON – Gigabit PON – 2.488 </a:t>
            </a:r>
            <a:r>
              <a:rPr lang="en-US" baseline="0" dirty="0" err="1" smtClean="0"/>
              <a:t>Gbps</a:t>
            </a:r>
            <a:r>
              <a:rPr lang="en-US" baseline="0" dirty="0" smtClean="0"/>
              <a:t> down / 1.244 </a:t>
            </a:r>
            <a:r>
              <a:rPr lang="en-US" baseline="0" dirty="0" err="1" smtClean="0"/>
              <a:t>Gbps</a:t>
            </a:r>
            <a:r>
              <a:rPr lang="en-US" baseline="0" dirty="0" smtClean="0"/>
              <a:t> up</a:t>
            </a:r>
          </a:p>
          <a:p>
            <a:r>
              <a:rPr lang="en-US" baseline="0" dirty="0" smtClean="0"/>
              <a:t>XG-PON – 10 Gig PON – 10 </a:t>
            </a:r>
            <a:r>
              <a:rPr lang="en-US" baseline="0" dirty="0" err="1" smtClean="0"/>
              <a:t>Gbps</a:t>
            </a:r>
            <a:r>
              <a:rPr lang="en-US" baseline="0" dirty="0" smtClean="0"/>
              <a:t> down / 2.5 </a:t>
            </a:r>
            <a:r>
              <a:rPr lang="en-US" baseline="0" dirty="0" err="1" smtClean="0"/>
              <a:t>Gbps</a:t>
            </a:r>
            <a:r>
              <a:rPr lang="en-US" baseline="0" dirty="0" smtClean="0"/>
              <a:t> up</a:t>
            </a:r>
          </a:p>
          <a:p>
            <a:r>
              <a:rPr lang="en-US" baseline="0" dirty="0" smtClean="0"/>
              <a:t>NG-PON2 – Next Generation PON – 40 </a:t>
            </a:r>
            <a:r>
              <a:rPr lang="en-US" baseline="0" dirty="0" err="1" smtClean="0"/>
              <a:t>Gbps</a:t>
            </a:r>
            <a:r>
              <a:rPr lang="en-US" baseline="0" dirty="0" smtClean="0"/>
              <a:t> down / 10 </a:t>
            </a:r>
            <a:r>
              <a:rPr lang="en-US" baseline="0" dirty="0" err="1" smtClean="0"/>
              <a:t>Gbps</a:t>
            </a:r>
            <a:r>
              <a:rPr lang="en-US" baseline="0" dirty="0" smtClean="0"/>
              <a:t> up</a:t>
            </a:r>
          </a:p>
          <a:p>
            <a:endParaRPr lang="en-US" baseline="0" dirty="0" smtClean="0"/>
          </a:p>
          <a:p>
            <a:r>
              <a:rPr lang="en-US" baseline="0" dirty="0" err="1" smtClean="0"/>
              <a:t>Fibre</a:t>
            </a:r>
            <a:r>
              <a:rPr lang="en-US" baseline="0" dirty="0" smtClean="0"/>
              <a:t> expected to be used in combination with </a:t>
            </a:r>
            <a:r>
              <a:rPr lang="en-US" baseline="0" dirty="0" err="1" smtClean="0"/>
              <a:t>G.fast</a:t>
            </a:r>
            <a:r>
              <a:rPr lang="en-US" baseline="0" dirty="0" smtClean="0"/>
              <a:t> copper on the last meters (e.g., from curb to home)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696913"/>
            <a:ext cx="51181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598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696913"/>
            <a:ext cx="5118100" cy="3486150"/>
          </a:xfrm>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Upper figure: Example of multiple unit cable construction </a:t>
            </a:r>
          </a:p>
          <a:p>
            <a:r>
              <a:rPr lang="en-US" dirty="0" smtClean="0"/>
              <a:t>Lower</a:t>
            </a:r>
            <a:r>
              <a:rPr lang="en-US" baseline="0" dirty="0" smtClean="0"/>
              <a:t> figure: </a:t>
            </a:r>
            <a:r>
              <a:rPr lang="en-US" dirty="0" smtClean="0"/>
              <a:t>Installation of optical cables with the mini-trench technique</a:t>
            </a:r>
            <a:r>
              <a:rPr lang="en-US" baseline="0" dirty="0" smtClean="0"/>
              <a:t> </a:t>
            </a:r>
            <a:r>
              <a:rPr lang="en-US" dirty="0" smtClean="0"/>
              <a:t>(For further information on this installation technique, see Recommendation ITU-T L.48).</a:t>
            </a:r>
            <a:endParaRPr lang="en-US" dirty="0"/>
          </a:p>
        </p:txBody>
      </p:sp>
    </p:spTree>
    <p:extLst>
      <p:ext uri="{BB962C8B-B14F-4D97-AF65-F5344CB8AC3E}">
        <p14:creationId xmlns:p14="http://schemas.microsoft.com/office/powerpoint/2010/main" val="348598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696913"/>
            <a:ext cx="5118100"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08596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696913"/>
            <a:ext cx="5118100"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0" y="0"/>
            <a:ext cx="3038604" cy="465266"/>
          </a:xfrm>
          <a:prstGeom prst="rect">
            <a:avLst/>
          </a:prstGeom>
        </p:spPr>
        <p:txBody>
          <a:bodyPr/>
          <a:lstStyle/>
          <a:p>
            <a:endParaRPr lang="en-US" dirty="0">
              <a:solidFill>
                <a:prstClr val="black"/>
              </a:solidFill>
              <a:latin typeface="Calibri"/>
            </a:endParaRPr>
          </a:p>
        </p:txBody>
      </p:sp>
      <p:sp>
        <p:nvSpPr>
          <p:cNvPr id="5" name="Date Placeholder 4"/>
          <p:cNvSpPr>
            <a:spLocks noGrp="1"/>
          </p:cNvSpPr>
          <p:nvPr>
            <p:ph type="dt" idx="11"/>
          </p:nvPr>
        </p:nvSpPr>
        <p:spPr>
          <a:xfrm>
            <a:off x="3970159" y="0"/>
            <a:ext cx="3038604" cy="465266"/>
          </a:xfrm>
          <a:prstGeom prst="rect">
            <a:avLst/>
          </a:prstGeom>
        </p:spPr>
        <p:txBody>
          <a:bodyPr/>
          <a:lstStyle/>
          <a:p>
            <a:fld id="{81331B57-0BE5-4F82-AA58-76F53EFF3ADA}" type="datetime8">
              <a:rPr lang="en-US" smtClean="0">
                <a:solidFill>
                  <a:prstClr val="black"/>
                </a:solidFill>
                <a:latin typeface="Calibri"/>
              </a:rPr>
              <a:pPr/>
              <a:t>22/01/2014 15:16</a:t>
            </a:fld>
            <a:endParaRPr lang="en-US">
              <a:solidFill>
                <a:prstClr val="black"/>
              </a:solidFill>
              <a:latin typeface="Calibri"/>
            </a:endParaRPr>
          </a:p>
        </p:txBody>
      </p:sp>
      <p:sp>
        <p:nvSpPr>
          <p:cNvPr id="6" name="Footer Placeholder 5"/>
          <p:cNvSpPr>
            <a:spLocks noGrp="1"/>
          </p:cNvSpPr>
          <p:nvPr>
            <p:ph type="ftr" sz="quarter" idx="12"/>
          </p:nvPr>
        </p:nvSpPr>
        <p:spPr>
          <a:xfrm>
            <a:off x="0" y="8829648"/>
            <a:ext cx="3038604" cy="465266"/>
          </a:xfrm>
          <a:prstGeom prst="rect">
            <a:avLst/>
          </a:prstGeom>
        </p:spPr>
        <p:txBody>
          <a:bodyPr/>
          <a:lstStyle/>
          <a:p>
            <a:r>
              <a:rPr lang="en-US" smtClean="0">
                <a:solidFill>
                  <a:srgbClr val="000000"/>
                </a:solidFill>
                <a:latin typeface="Calibri"/>
              </a:rPr>
              <a:t>© 2007 Microsoft Corporation. All rights reserved. Microsoft, Windows, Windows Vista and other product names are or may be registered trademarks and/or trademarks in the U.S. and/or other countries.</a:t>
            </a:r>
          </a:p>
          <a:p>
            <a:r>
              <a:rPr lang="en-US" smtClean="0">
                <a:solidFill>
                  <a:srgbClr val="000000"/>
                </a:solidFill>
                <a:latin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Calibri"/>
              </a:rPr>
            </a:br>
            <a:r>
              <a:rPr lang="en-US" smtClean="0">
                <a:solidFill>
                  <a:srgbClr val="000000"/>
                </a:solidFill>
                <a:latin typeface="Calibri"/>
              </a:rPr>
              <a:t>MICROSOFT MAKES NO WARRANTIES, EXPRESS, IMPLIED OR STATUTORY, AS TO THE INFORMATION IN THIS PRESENTATION.</a:t>
            </a:r>
          </a:p>
          <a:p>
            <a:endParaRPr lang="en-US" dirty="0">
              <a:solidFill>
                <a:prstClr val="black"/>
              </a:solidFill>
              <a:latin typeface="Calibri"/>
            </a:endParaRPr>
          </a:p>
        </p:txBody>
      </p:sp>
      <p:sp>
        <p:nvSpPr>
          <p:cNvPr id="7" name="Slide Number Placeholder 6"/>
          <p:cNvSpPr>
            <a:spLocks noGrp="1"/>
          </p:cNvSpPr>
          <p:nvPr>
            <p:ph type="sldNum" sz="quarter" idx="13"/>
          </p:nvPr>
        </p:nvSpPr>
        <p:spPr>
          <a:xfrm>
            <a:off x="3970159" y="8829648"/>
            <a:ext cx="3038604" cy="465266"/>
          </a:xfrm>
          <a:prstGeom prst="rect">
            <a:avLst/>
          </a:prstGeom>
        </p:spPr>
        <p:txBody>
          <a:bodyPr/>
          <a:lstStyle/>
          <a:p>
            <a:fld id="{EC87E0CF-87F6-4B58-B8B8-DCAB2DAAF3CA}" type="slidenum">
              <a:rPr lang="en-US" smtClean="0">
                <a:solidFill>
                  <a:prstClr val="black"/>
                </a:solidFill>
                <a:latin typeface="Calibri"/>
              </a:rPr>
              <a:pPr/>
              <a:t>16</a:t>
            </a:fld>
            <a:endParaRPr lang="en-US" dirty="0">
              <a:solidFill>
                <a:prstClr val="black"/>
              </a:solidFill>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696913"/>
            <a:ext cx="5118100"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0" y="0"/>
            <a:ext cx="3038604" cy="465266"/>
          </a:xfrm>
          <a:prstGeom prst="rect">
            <a:avLst/>
          </a:prstGeom>
        </p:spPr>
        <p:txBody>
          <a:bodyPr/>
          <a:lstStyle/>
          <a:p>
            <a:endParaRPr lang="en-US" dirty="0">
              <a:solidFill>
                <a:prstClr val="black"/>
              </a:solidFill>
              <a:latin typeface="Calibri"/>
            </a:endParaRPr>
          </a:p>
        </p:txBody>
      </p:sp>
      <p:sp>
        <p:nvSpPr>
          <p:cNvPr id="5" name="Date Placeholder 4"/>
          <p:cNvSpPr>
            <a:spLocks noGrp="1"/>
          </p:cNvSpPr>
          <p:nvPr>
            <p:ph type="dt" idx="11"/>
          </p:nvPr>
        </p:nvSpPr>
        <p:spPr>
          <a:xfrm>
            <a:off x="3970159" y="0"/>
            <a:ext cx="3038604" cy="465266"/>
          </a:xfrm>
          <a:prstGeom prst="rect">
            <a:avLst/>
          </a:prstGeom>
        </p:spPr>
        <p:txBody>
          <a:bodyPr/>
          <a:lstStyle/>
          <a:p>
            <a:fld id="{81331B57-0BE5-4F82-AA58-76F53EFF3ADA}" type="datetime8">
              <a:rPr lang="en-US" smtClean="0">
                <a:solidFill>
                  <a:prstClr val="black"/>
                </a:solidFill>
                <a:latin typeface="Calibri"/>
              </a:rPr>
              <a:pPr/>
              <a:t>22/01/2014 15:16</a:t>
            </a:fld>
            <a:endParaRPr lang="en-US">
              <a:solidFill>
                <a:prstClr val="black"/>
              </a:solidFill>
              <a:latin typeface="Calibri"/>
            </a:endParaRPr>
          </a:p>
        </p:txBody>
      </p:sp>
      <p:sp>
        <p:nvSpPr>
          <p:cNvPr id="6" name="Footer Placeholder 5"/>
          <p:cNvSpPr>
            <a:spLocks noGrp="1"/>
          </p:cNvSpPr>
          <p:nvPr>
            <p:ph type="ftr" sz="quarter" idx="12"/>
          </p:nvPr>
        </p:nvSpPr>
        <p:spPr>
          <a:xfrm>
            <a:off x="0" y="8829648"/>
            <a:ext cx="3038604" cy="465266"/>
          </a:xfrm>
          <a:prstGeom prst="rect">
            <a:avLst/>
          </a:prstGeom>
        </p:spPr>
        <p:txBody>
          <a:bodyPr/>
          <a:lstStyle/>
          <a:p>
            <a:r>
              <a:rPr lang="en-US" smtClean="0">
                <a:solidFill>
                  <a:srgbClr val="000000"/>
                </a:solidFill>
                <a:latin typeface="Calibri"/>
              </a:rPr>
              <a:t>© 2007 Microsoft Corporation. All rights reserved. Microsoft, Windows, Windows Vista and other product names are or may be registered trademarks and/or trademarks in the U.S. and/or other countries.</a:t>
            </a:r>
          </a:p>
          <a:p>
            <a:r>
              <a:rPr lang="en-US" smtClean="0">
                <a:solidFill>
                  <a:srgbClr val="000000"/>
                </a:solidFill>
                <a:latin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Calibri"/>
              </a:rPr>
            </a:br>
            <a:r>
              <a:rPr lang="en-US" smtClean="0">
                <a:solidFill>
                  <a:srgbClr val="000000"/>
                </a:solidFill>
                <a:latin typeface="Calibri"/>
              </a:rPr>
              <a:t>MICROSOFT MAKES NO WARRANTIES, EXPRESS, IMPLIED OR STATUTORY, AS TO THE INFORMATION IN THIS PRESENTATION.</a:t>
            </a:r>
          </a:p>
          <a:p>
            <a:endParaRPr lang="en-US" dirty="0">
              <a:solidFill>
                <a:prstClr val="black"/>
              </a:solidFill>
              <a:latin typeface="Calibri"/>
            </a:endParaRPr>
          </a:p>
        </p:txBody>
      </p:sp>
      <p:sp>
        <p:nvSpPr>
          <p:cNvPr id="7" name="Slide Number Placeholder 6"/>
          <p:cNvSpPr>
            <a:spLocks noGrp="1"/>
          </p:cNvSpPr>
          <p:nvPr>
            <p:ph type="sldNum" sz="quarter" idx="13"/>
          </p:nvPr>
        </p:nvSpPr>
        <p:spPr>
          <a:xfrm>
            <a:off x="3970159" y="8829648"/>
            <a:ext cx="3038604" cy="465266"/>
          </a:xfrm>
          <a:prstGeom prst="rect">
            <a:avLst/>
          </a:prstGeom>
        </p:spPr>
        <p:txBody>
          <a:bodyPr/>
          <a:lstStyle/>
          <a:p>
            <a:fld id="{EC87E0CF-87F6-4B58-B8B8-DCAB2DAAF3CA}" type="slidenum">
              <a:rPr lang="en-US" smtClean="0">
                <a:solidFill>
                  <a:prstClr val="black"/>
                </a:solidFill>
                <a:latin typeface="Calibri"/>
              </a:rPr>
              <a:pPr/>
              <a:t>17</a:t>
            </a:fld>
            <a:endParaRPr lang="en-US" dirty="0">
              <a:solidFill>
                <a:prstClr val="black"/>
              </a:solidFill>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696913"/>
            <a:ext cx="5118100"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10208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696913"/>
            <a:ext cx="5118100" cy="3486150"/>
          </a:xfrm>
        </p:spPr>
      </p:sp>
      <p:sp>
        <p:nvSpPr>
          <p:cNvPr id="3" name="Notes Placeholder 2"/>
          <p:cNvSpPr>
            <a:spLocks noGrp="1"/>
          </p:cNvSpPr>
          <p:nvPr>
            <p:ph type="body" idx="1"/>
          </p:nvPr>
        </p:nvSpPr>
        <p:spPr/>
        <p:txBody>
          <a:bodyPr/>
          <a:lstStyle/>
          <a:p>
            <a:r>
              <a:rPr lang="en-US" dirty="0" smtClean="0"/>
              <a:t>Do</a:t>
            </a:r>
            <a:r>
              <a:rPr lang="en-US" baseline="0" dirty="0" smtClean="0"/>
              <a:t> you remember the narrowband times… ?</a:t>
            </a:r>
          </a:p>
          <a:p>
            <a:endParaRPr lang="en-US" baseline="0" dirty="0" smtClean="0"/>
          </a:p>
          <a:p>
            <a:pPr defTabSz="931774">
              <a:defRPr/>
            </a:pPr>
            <a:r>
              <a:rPr lang="en" dirty="0" smtClean="0"/>
              <a:t>No YouTube, hardly any Skype, never-ending progress bars.</a:t>
            </a:r>
            <a:r>
              <a:rPr lang="en" baseline="0" dirty="0" smtClean="0"/>
              <a:t> </a:t>
            </a:r>
            <a:r>
              <a:rPr lang="en" dirty="0" smtClean="0"/>
              <a:t>Billing per minute online.</a:t>
            </a:r>
          </a:p>
          <a:p>
            <a:pPr defTabSz="931774">
              <a:defRPr/>
            </a:pPr>
            <a:endParaRPr lang="en" dirty="0" smtClean="0"/>
          </a:p>
          <a:p>
            <a:pPr defTabSz="931774">
              <a:defRPr/>
            </a:pPr>
            <a:r>
              <a:rPr lang="en" dirty="0" smtClean="0"/>
              <a:t>Figure illustrates</a:t>
            </a:r>
            <a:r>
              <a:rPr lang="en" baseline="0" dirty="0" smtClean="0"/>
              <a:t> the handshake of a dialup modem connecting to the Internet. </a:t>
            </a:r>
          </a:p>
          <a:p>
            <a:pPr defTabSz="931774">
              <a:defRPr/>
            </a:pPr>
            <a:r>
              <a:rPr lang="en" baseline="0" dirty="0" smtClean="0"/>
              <a:t>With audio</a:t>
            </a:r>
            <a:endParaRPr lang="en" dirty="0" smtClean="0"/>
          </a:p>
        </p:txBody>
      </p:sp>
    </p:spTree>
    <p:extLst>
      <p:ext uri="{BB962C8B-B14F-4D97-AF65-F5344CB8AC3E}">
        <p14:creationId xmlns:p14="http://schemas.microsoft.com/office/powerpoint/2010/main" val="1724919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946150" y="696913"/>
            <a:ext cx="51181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Much has happened since: We have left the</a:t>
            </a:r>
            <a:r>
              <a:rPr lang="en-US" baseline="0" dirty="0" smtClean="0"/>
              <a:t> narrowband era</a:t>
            </a:r>
          </a:p>
          <a:p>
            <a:r>
              <a:rPr lang="en-US" dirty="0" smtClean="0"/>
              <a:t>ITU’s estimate for 2013: 2.8bn broadband subscriptions</a:t>
            </a:r>
          </a:p>
          <a:p>
            <a:r>
              <a:rPr lang="en-US" dirty="0" smtClean="0"/>
              <a:t>Important to note: subscriptions in so-called</a:t>
            </a:r>
            <a:r>
              <a:rPr lang="en-US" baseline="0" dirty="0" smtClean="0"/>
              <a:t> developing countries have rapidly caught up and by now overtaken developed countries…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946150" y="696913"/>
            <a:ext cx="51181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This is largely due to the rapid uptake of mobile broadband, which now represents</a:t>
            </a:r>
            <a:r>
              <a:rPr lang="en-US" baseline="0" dirty="0" smtClean="0"/>
              <a:t> ¾ of all broadband subscriptions.</a:t>
            </a:r>
          </a:p>
          <a:p>
            <a:endParaRPr lang="en-US" dirty="0" smtClean="0"/>
          </a:p>
          <a:p>
            <a:r>
              <a:rPr lang="en-US" dirty="0" smtClean="0"/>
              <a:t>We also note that fixed broadband is continuing</a:t>
            </a:r>
            <a:r>
              <a:rPr lang="en-US" baseline="0" dirty="0" smtClean="0"/>
              <a:t> its </a:t>
            </a:r>
            <a:r>
              <a:rPr lang="en-US" dirty="0" smtClean="0"/>
              <a:t>growth and will reach a total of 0.7bn</a:t>
            </a:r>
            <a:r>
              <a:rPr lang="en-US" baseline="0" dirty="0" smtClean="0"/>
              <a:t> subscriptions in 2013</a:t>
            </a:r>
            <a:r>
              <a:rPr lang="en-US" dirty="0" smtClean="0"/>
              <a: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946150" y="696913"/>
            <a:ext cx="51181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Having</a:t>
            </a:r>
            <a:r>
              <a:rPr lang="en-US" baseline="0" dirty="0" smtClean="0"/>
              <a:t> a closer look at fixed broadband, we see 3 dominating technologies: DSL, Cable, and Fiber.</a:t>
            </a:r>
          </a:p>
          <a:p>
            <a:r>
              <a:rPr lang="en-US" baseline="0" dirty="0" smtClean="0"/>
              <a:t>This is based on statistics in the OECD countries.</a:t>
            </a:r>
          </a:p>
          <a:p>
            <a:endParaRPr lang="en-US" baseline="0" dirty="0" smtClean="0"/>
          </a:p>
          <a:p>
            <a:r>
              <a:rPr lang="en-US" dirty="0" smtClean="0"/>
              <a:t>ITU STAT data for some countries</a:t>
            </a:r>
            <a:r>
              <a:rPr lang="en-US" baseline="0" dirty="0" smtClean="0"/>
              <a:t>, but no global estimate</a:t>
            </a:r>
            <a:r>
              <a:rPr lang="en-US" dirty="0" smtClean="0"/>
              <a: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946150" y="696913"/>
            <a:ext cx="51181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Digital Subscriber Line (DSL) service provides a connection to the Internet through the telephone network. Unlike dial-up, DSL can operate using a single phone line without preventing normal use of the telephone line for voice phone calls. DSL uses the high frequencies, while the low (audible) frequencies of the line are left free for regular telephone communication. These frequency bands are subsequently separated by filters installed at the customer's premises.</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946150" y="696913"/>
            <a:ext cx="51181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a:t>The family of ITU-T Recommendations on DSL includes 19 ITU-T Recommendations. (G.Sup50 : Overview of digital subscriber line Recommendations: </a:t>
            </a:r>
            <a:r>
              <a:rPr lang="en-US" dirty="0" smtClean="0">
                <a:hlinkClick r:id="rId3"/>
              </a:rPr>
              <a:t>http://www.itu.int/rec/T-REC-G.Sup50-201109-I/en</a:t>
            </a:r>
            <a:r>
              <a:rPr lang="en-US" dirty="0"/>
              <a:t>)</a:t>
            </a:r>
          </a:p>
          <a:p>
            <a:endParaRPr lang="en-US" dirty="0"/>
          </a:p>
          <a:p>
            <a:r>
              <a:rPr lang="en-US" dirty="0"/>
              <a:t>A few key </a:t>
            </a:r>
            <a:r>
              <a:rPr lang="en-US" dirty="0" err="1"/>
              <a:t>xDSL</a:t>
            </a:r>
            <a:r>
              <a:rPr lang="en-US" dirty="0"/>
              <a:t> technologies and their ITU-T designation are listed here. What started with maximum downlink and uplink speeds of about 1 Mbps has now reached 100 Mbps.</a:t>
            </a:r>
          </a:p>
          <a:p>
            <a:endParaRPr lang="en-US" dirty="0"/>
          </a:p>
          <a:p>
            <a:r>
              <a:rPr lang="en-US" dirty="0"/>
              <a:t>Experts in ITU-T Study Group 15 are enhancing working on the next generation of DSL standards. </a:t>
            </a:r>
          </a:p>
          <a:p>
            <a:endParaRPr lang="en-US" dirty="0"/>
          </a:p>
          <a:p>
            <a:r>
              <a:rPr lang="en-US" dirty="0"/>
              <a:t>“Bonding”, “Vectoring” and “Phantom mode” are enabling technologies for the next generation of DSL standards, realizing speeds up to 1 </a:t>
            </a:r>
            <a:r>
              <a:rPr lang="en-US" dirty="0" err="1"/>
              <a:t>Gbps</a:t>
            </a:r>
            <a:r>
              <a:rPr lang="en-US" dirty="0"/>
              <a:t>. </a:t>
            </a:r>
          </a:p>
          <a:p>
            <a:endParaRPr lang="en-US" dirty="0"/>
          </a:p>
          <a:p>
            <a:r>
              <a:rPr lang="en-US" dirty="0"/>
              <a:t>ITU-T </a:t>
            </a:r>
            <a:r>
              <a:rPr lang="en-US" dirty="0" err="1"/>
              <a:t>G.fast</a:t>
            </a:r>
            <a:r>
              <a:rPr lang="en-US" dirty="0"/>
              <a:t> is the working title for an upcoming ITU-T Recommendation.</a:t>
            </a:r>
          </a:p>
          <a:p>
            <a:endParaRPr lang="en-US" dirty="0"/>
          </a:p>
          <a:p>
            <a:r>
              <a:rPr lang="en-US" dirty="0" err="1"/>
              <a:t>G.fast</a:t>
            </a:r>
            <a:r>
              <a:rPr lang="en-US" dirty="0"/>
              <a:t> will and other copper innovations allow operators to gradually build up their fiber networks.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946150" y="696913"/>
            <a:ext cx="51181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Current commercial deployments provide</a:t>
            </a:r>
            <a:r>
              <a:rPr lang="en-US" baseline="0" dirty="0" smtClean="0"/>
              <a:t> up to 250 Mbps downstream and 15 Mbps up.</a:t>
            </a:r>
          </a:p>
          <a:p>
            <a:endParaRPr lang="en-US" baseline="0" dirty="0" smtClean="0"/>
          </a:p>
          <a:p>
            <a:r>
              <a:rPr lang="en-US" dirty="0" smtClean="0"/>
              <a:t>The U.S. Federal Communications Commission (FCC) urged U.S. providers to make 100 Mbit/s a standard speed available to 100 million households before 2020,</a:t>
            </a:r>
            <a:r>
              <a:rPr lang="en-US" baseline="0" dirty="0" smtClean="0"/>
              <a:t> and cable is a technology seen to contribute to achieve this speed on a large scale in that time frame.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946150" y="696913"/>
            <a:ext cx="51181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ITU-T Study Group 9</a:t>
            </a:r>
          </a:p>
          <a:p>
            <a:endParaRPr lang="en-US" baseline="0" dirty="0" smtClean="0"/>
          </a:p>
          <a:p>
            <a:r>
              <a:rPr lang="en-US" baseline="0" dirty="0" smtClean="0"/>
              <a:t>ITU-T J.83 : Digital multi-</a:t>
            </a:r>
            <a:r>
              <a:rPr lang="en-US" baseline="0" dirty="0" err="1" smtClean="0"/>
              <a:t>programme</a:t>
            </a:r>
            <a:r>
              <a:rPr lang="en-US" baseline="0" dirty="0" smtClean="0"/>
              <a:t> systems for television, sound and data services for cable distribution, parts of it are basis for DOCSIS specifications</a:t>
            </a:r>
          </a:p>
          <a:p>
            <a:endParaRPr lang="en-US" baseline="0" dirty="0" smtClean="0"/>
          </a:p>
          <a:p>
            <a:r>
              <a:rPr lang="en-US" baseline="0" dirty="0" smtClean="0"/>
              <a:t>Max down and uplink for DOCSIS 3.0 depends on number of channels n x 50 Mbps</a:t>
            </a:r>
          </a:p>
          <a:p>
            <a:endParaRPr lang="en-US" baseline="0" dirty="0" smtClean="0"/>
          </a:p>
          <a:p>
            <a:r>
              <a:rPr lang="en-US" baseline="0" dirty="0" smtClean="0"/>
              <a:t>An update of J.83 is proposed in J.381 (Requirements for advanced digital cable transmission technologies) and the </a:t>
            </a:r>
            <a:r>
              <a:rPr lang="en-US" baseline="0" dirty="0" err="1" smtClean="0"/>
              <a:t>J.atrans</a:t>
            </a:r>
            <a:r>
              <a:rPr lang="en-US" baseline="0" dirty="0" smtClean="0"/>
              <a:t> family of standards. </a:t>
            </a:r>
            <a:r>
              <a:rPr lang="en-US" baseline="0" dirty="0" err="1" smtClean="0"/>
              <a:t>Atrans</a:t>
            </a:r>
            <a:r>
              <a:rPr lang="en-US" baseline="0" dirty="0" smtClean="0"/>
              <a:t> - advanced digital cable transmission technologies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subTitle" idx="1"/>
          </p:nvPr>
        </p:nvSpPr>
        <p:spPr>
          <a:xfrm>
            <a:off x="685800" y="3439620"/>
            <a:ext cx="7772400" cy="950480"/>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1pPr>
            <a:lvl2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2pPr>
            <a:lvl3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3pPr>
            <a:lvl4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4pPr>
            <a:lvl5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5pPr>
            <a:lvl6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6pPr>
            <a:lvl7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7pPr>
            <a:lvl8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8pPr>
            <a:lvl9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9pPr>
          </a:lstStyle>
          <a:p>
            <a:endParaRPr/>
          </a:p>
        </p:txBody>
      </p:sp>
      <p:sp>
        <p:nvSpPr>
          <p:cNvPr id="9" name="Shape 9"/>
          <p:cNvSpPr txBox="1">
            <a:spLocks noGrp="1"/>
          </p:cNvSpPr>
          <p:nvPr>
            <p:ph type="ctrTitle"/>
          </p:nvPr>
        </p:nvSpPr>
        <p:spPr>
          <a:xfrm>
            <a:off x="685800" y="1917603"/>
            <a:ext cx="7772400" cy="1404738"/>
          </a:xfrm>
          <a:prstGeom prst="rect">
            <a:avLst/>
          </a:prstGeom>
          <a:noFill/>
          <a:ln>
            <a:noFill/>
          </a:ln>
        </p:spPr>
        <p:txBody>
          <a:bodyPr lIns="91425" tIns="91425" rIns="91425" bIns="91425" anchor="b" anchorCtr="0"/>
          <a:lstStyle>
            <a:lvl1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1pPr>
            <a:lvl2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2pPr>
            <a:lvl3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3pPr>
            <a:lvl4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4pPr>
            <a:lvl5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5pPr>
            <a:lvl6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6pPr>
            <a:lvl7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7pPr>
            <a:lvl8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8pPr>
            <a:lvl9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62"/>
            <a:ext cx="8229600" cy="1038225"/>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94394"/>
            <a:ext cx="4040188" cy="5811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75511"/>
            <a:ext cx="4040188" cy="358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394394"/>
            <a:ext cx="4041775" cy="5811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975511"/>
            <a:ext cx="4041775" cy="358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EF29E8-146C-4445-B451-1A0D5CDA1F72}" type="datetimeFigureOut">
              <a:rPr lang="en-US" smtClean="0">
                <a:solidFill>
                  <a:prstClr val="black">
                    <a:tint val="75000"/>
                  </a:prstClr>
                </a:solidFill>
              </a:rPr>
              <a:pPr/>
              <a:t>22/01/2014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032228-3051-44BC-AAF9-934F3C5AE6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231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62"/>
            <a:ext cx="8229600" cy="1038225"/>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EF29E8-146C-4445-B451-1A0D5CDA1F72}" type="datetimeFigureOut">
              <a:rPr lang="en-US" smtClean="0">
                <a:solidFill>
                  <a:prstClr val="black">
                    <a:tint val="75000"/>
                  </a:prstClr>
                </a:solidFill>
              </a:rPr>
              <a:pPr/>
              <a:t>22/01/2014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032228-3051-44BC-AAF9-934F3C5AE6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401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EF29E8-146C-4445-B451-1A0D5CDA1F72}" type="datetimeFigureOut">
              <a:rPr lang="en-US" smtClean="0">
                <a:solidFill>
                  <a:prstClr val="black">
                    <a:tint val="75000"/>
                  </a:prstClr>
                </a:solidFill>
              </a:rPr>
              <a:pPr/>
              <a:t>22/01/2014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032228-3051-44BC-AAF9-934F3C5AE6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532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48020"/>
            <a:ext cx="3008313" cy="1055529"/>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48023"/>
            <a:ext cx="5111750" cy="53165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303552"/>
            <a:ext cx="3008313" cy="42610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EF29E8-146C-4445-B451-1A0D5CDA1F72}" type="datetimeFigureOut">
              <a:rPr lang="en-US" smtClean="0">
                <a:solidFill>
                  <a:prstClr val="black">
                    <a:tint val="75000"/>
                  </a:prstClr>
                </a:solidFill>
              </a:rPr>
              <a:pPr/>
              <a:t>22/01/2014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032228-3051-44BC-AAF9-934F3C5AE6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990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360546"/>
            <a:ext cx="5486400" cy="51478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56604"/>
            <a:ext cx="5486400" cy="373761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875333"/>
            <a:ext cx="5486400" cy="7310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EF29E8-146C-4445-B451-1A0D5CDA1F72}" type="datetimeFigureOut">
              <a:rPr lang="en-US" smtClean="0">
                <a:solidFill>
                  <a:prstClr val="black">
                    <a:tint val="75000"/>
                  </a:prstClr>
                </a:solidFill>
              </a:rPr>
              <a:pPr/>
              <a:t>22/01/2014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032228-3051-44BC-AAF9-934F3C5AE6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849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62"/>
            <a:ext cx="8229600" cy="103822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EF29E8-146C-4445-B451-1A0D5CDA1F72}" type="datetimeFigureOut">
              <a:rPr lang="en-US" smtClean="0">
                <a:solidFill>
                  <a:prstClr val="black">
                    <a:tint val="75000"/>
                  </a:prstClr>
                </a:solidFill>
              </a:rPr>
              <a:pPr/>
              <a:t>22/01/2014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032228-3051-44BC-AAF9-934F3C5AE6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189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49463"/>
            <a:ext cx="2057400" cy="5315136"/>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9463"/>
            <a:ext cx="6019800" cy="53151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EF29E8-146C-4445-B451-1A0D5CDA1F72}" type="datetimeFigureOut">
              <a:rPr lang="en-US" smtClean="0">
                <a:solidFill>
                  <a:prstClr val="black">
                    <a:tint val="75000"/>
                  </a:prstClr>
                </a:solidFill>
              </a:rPr>
              <a:pPr/>
              <a:t>22/01/2014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032228-3051-44BC-AAF9-934F3C5AE6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2346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56035"/>
            <a:ext cx="7772400" cy="58256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9E1174B2-ED72-4868-BC68-6602E8404F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1203473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49462"/>
            <a:ext cx="8229600" cy="1038225"/>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lt1"/>
                </a:solidFill>
                <a:latin typeface="Arial"/>
                <a:ea typeface="Arial"/>
                <a:cs typeface="Arial"/>
                <a:sym typeface="Arial"/>
              </a:defRPr>
            </a:lvl1pPr>
            <a:lvl2pPr algn="l" rtl="0">
              <a:spcBef>
                <a:spcPts val="0"/>
              </a:spcBef>
              <a:buSzPct val="100000"/>
              <a:buFont typeface="Arial"/>
              <a:buNone/>
              <a:defRPr sz="3600" b="1">
                <a:solidFill>
                  <a:schemeClr val="lt1"/>
                </a:solidFill>
                <a:latin typeface="Arial"/>
                <a:ea typeface="Arial"/>
                <a:cs typeface="Arial"/>
                <a:sym typeface="Arial"/>
              </a:defRPr>
            </a:lvl2pPr>
            <a:lvl3pPr algn="l" rtl="0">
              <a:spcBef>
                <a:spcPts val="0"/>
              </a:spcBef>
              <a:buSzPct val="100000"/>
              <a:buFont typeface="Arial"/>
              <a:buNone/>
              <a:defRPr sz="3600" b="1">
                <a:solidFill>
                  <a:schemeClr val="lt1"/>
                </a:solidFill>
                <a:latin typeface="Arial"/>
                <a:ea typeface="Arial"/>
                <a:cs typeface="Arial"/>
                <a:sym typeface="Arial"/>
              </a:defRPr>
            </a:lvl3pPr>
            <a:lvl4pPr algn="l" rtl="0">
              <a:spcBef>
                <a:spcPts val="0"/>
              </a:spcBef>
              <a:buSzPct val="100000"/>
              <a:buFont typeface="Arial"/>
              <a:buNone/>
              <a:defRPr sz="3600" b="1">
                <a:solidFill>
                  <a:schemeClr val="lt1"/>
                </a:solidFill>
                <a:latin typeface="Arial"/>
                <a:ea typeface="Arial"/>
                <a:cs typeface="Arial"/>
                <a:sym typeface="Arial"/>
              </a:defRPr>
            </a:lvl4pPr>
            <a:lvl5pPr algn="l" rtl="0">
              <a:spcBef>
                <a:spcPts val="0"/>
              </a:spcBef>
              <a:buSzPct val="100000"/>
              <a:buFont typeface="Arial"/>
              <a:buNone/>
              <a:defRPr sz="3600" b="1">
                <a:solidFill>
                  <a:schemeClr val="lt1"/>
                </a:solidFill>
                <a:latin typeface="Arial"/>
                <a:ea typeface="Arial"/>
                <a:cs typeface="Arial"/>
                <a:sym typeface="Arial"/>
              </a:defRPr>
            </a:lvl5pPr>
            <a:lvl6pPr algn="l" rtl="0">
              <a:spcBef>
                <a:spcPts val="0"/>
              </a:spcBef>
              <a:buSzPct val="100000"/>
              <a:buFont typeface="Arial"/>
              <a:buNone/>
              <a:defRPr sz="3600" b="1">
                <a:solidFill>
                  <a:schemeClr val="lt1"/>
                </a:solidFill>
                <a:latin typeface="Arial"/>
                <a:ea typeface="Arial"/>
                <a:cs typeface="Arial"/>
                <a:sym typeface="Arial"/>
              </a:defRPr>
            </a:lvl6pPr>
            <a:lvl7pPr algn="l" rtl="0">
              <a:spcBef>
                <a:spcPts val="0"/>
              </a:spcBef>
              <a:buSzPct val="100000"/>
              <a:buFont typeface="Arial"/>
              <a:buNone/>
              <a:defRPr sz="3600" b="1">
                <a:solidFill>
                  <a:schemeClr val="lt1"/>
                </a:solidFill>
                <a:latin typeface="Arial"/>
                <a:ea typeface="Arial"/>
                <a:cs typeface="Arial"/>
                <a:sym typeface="Arial"/>
              </a:defRPr>
            </a:lvl7pPr>
            <a:lvl8pPr algn="l" rtl="0">
              <a:spcBef>
                <a:spcPts val="0"/>
              </a:spcBef>
              <a:buSzPct val="100000"/>
              <a:buFont typeface="Arial"/>
              <a:buNone/>
              <a:defRPr sz="3600" b="1">
                <a:solidFill>
                  <a:schemeClr val="lt1"/>
                </a:solidFill>
                <a:latin typeface="Arial"/>
                <a:ea typeface="Arial"/>
                <a:cs typeface="Arial"/>
                <a:sym typeface="Arial"/>
              </a:defRPr>
            </a:lvl8pPr>
            <a:lvl9pPr algn="l" rtl="0">
              <a:spcBef>
                <a:spcPts val="0"/>
              </a:spcBef>
              <a:buSzPct val="100000"/>
              <a:buFont typeface="Arial"/>
              <a:buNone/>
              <a:defRPr sz="3600" b="1">
                <a:solidFill>
                  <a:schemeClr val="lt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453515"/>
            <a:ext cx="8229600" cy="4512328"/>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49462"/>
            <a:ext cx="8229600" cy="1038225"/>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lt1"/>
                </a:solidFill>
                <a:latin typeface="Arial"/>
                <a:ea typeface="Arial"/>
                <a:cs typeface="Arial"/>
                <a:sym typeface="Arial"/>
              </a:defRPr>
            </a:lvl1pPr>
            <a:lvl2pPr algn="l" rtl="0">
              <a:spcBef>
                <a:spcPts val="0"/>
              </a:spcBef>
              <a:buSzPct val="100000"/>
              <a:buFont typeface="Arial"/>
              <a:buNone/>
              <a:defRPr sz="3600" b="1">
                <a:solidFill>
                  <a:schemeClr val="lt1"/>
                </a:solidFill>
                <a:latin typeface="Arial"/>
                <a:ea typeface="Arial"/>
                <a:cs typeface="Arial"/>
                <a:sym typeface="Arial"/>
              </a:defRPr>
            </a:lvl2pPr>
            <a:lvl3pPr algn="l" rtl="0">
              <a:spcBef>
                <a:spcPts val="0"/>
              </a:spcBef>
              <a:buSzPct val="100000"/>
              <a:buFont typeface="Arial"/>
              <a:buNone/>
              <a:defRPr sz="3600" b="1">
                <a:solidFill>
                  <a:schemeClr val="lt1"/>
                </a:solidFill>
                <a:latin typeface="Arial"/>
                <a:ea typeface="Arial"/>
                <a:cs typeface="Arial"/>
                <a:sym typeface="Arial"/>
              </a:defRPr>
            </a:lvl3pPr>
            <a:lvl4pPr algn="l" rtl="0">
              <a:spcBef>
                <a:spcPts val="0"/>
              </a:spcBef>
              <a:buSzPct val="100000"/>
              <a:buFont typeface="Arial"/>
              <a:buNone/>
              <a:defRPr sz="3600" b="1">
                <a:solidFill>
                  <a:schemeClr val="lt1"/>
                </a:solidFill>
                <a:latin typeface="Arial"/>
                <a:ea typeface="Arial"/>
                <a:cs typeface="Arial"/>
                <a:sym typeface="Arial"/>
              </a:defRPr>
            </a:lvl4pPr>
            <a:lvl5pPr algn="l" rtl="0">
              <a:spcBef>
                <a:spcPts val="0"/>
              </a:spcBef>
              <a:buSzPct val="100000"/>
              <a:buFont typeface="Arial"/>
              <a:buNone/>
              <a:defRPr sz="3600" b="1">
                <a:solidFill>
                  <a:schemeClr val="lt1"/>
                </a:solidFill>
                <a:latin typeface="Arial"/>
                <a:ea typeface="Arial"/>
                <a:cs typeface="Arial"/>
                <a:sym typeface="Arial"/>
              </a:defRPr>
            </a:lvl5pPr>
            <a:lvl6pPr algn="l" rtl="0">
              <a:spcBef>
                <a:spcPts val="0"/>
              </a:spcBef>
              <a:buSzPct val="100000"/>
              <a:buFont typeface="Arial"/>
              <a:buNone/>
              <a:defRPr sz="3600" b="1">
                <a:solidFill>
                  <a:schemeClr val="lt1"/>
                </a:solidFill>
                <a:latin typeface="Arial"/>
                <a:ea typeface="Arial"/>
                <a:cs typeface="Arial"/>
                <a:sym typeface="Arial"/>
              </a:defRPr>
            </a:lvl6pPr>
            <a:lvl7pPr algn="l" rtl="0">
              <a:spcBef>
                <a:spcPts val="0"/>
              </a:spcBef>
              <a:buSzPct val="100000"/>
              <a:buFont typeface="Arial"/>
              <a:buNone/>
              <a:defRPr sz="3600" b="1">
                <a:solidFill>
                  <a:schemeClr val="lt1"/>
                </a:solidFill>
                <a:latin typeface="Arial"/>
                <a:ea typeface="Arial"/>
                <a:cs typeface="Arial"/>
                <a:sym typeface="Arial"/>
              </a:defRPr>
            </a:lvl7pPr>
            <a:lvl8pPr algn="l" rtl="0">
              <a:spcBef>
                <a:spcPts val="0"/>
              </a:spcBef>
              <a:buSzPct val="100000"/>
              <a:buFont typeface="Arial"/>
              <a:buNone/>
              <a:defRPr sz="3600" b="1">
                <a:solidFill>
                  <a:schemeClr val="lt1"/>
                </a:solidFill>
                <a:latin typeface="Arial"/>
                <a:ea typeface="Arial"/>
                <a:cs typeface="Arial"/>
                <a:sym typeface="Arial"/>
              </a:defRPr>
            </a:lvl8pPr>
            <a:lvl9pPr algn="l" rtl="0">
              <a:spcBef>
                <a:spcPts val="0"/>
              </a:spcBef>
              <a:buSzPct val="100000"/>
              <a:buFont typeface="Arial"/>
              <a:buNone/>
              <a:defRPr sz="3600" b="1">
                <a:solidFill>
                  <a:schemeClr val="lt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453515"/>
            <a:ext cx="3994500" cy="4512328"/>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453515"/>
            <a:ext cx="3994500" cy="4512328"/>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336529"/>
            <a:ext cx="8229600" cy="629203"/>
          </a:xfrm>
          <a:prstGeom prst="rect">
            <a:avLst/>
          </a:prstGeom>
          <a:noFill/>
          <a:ln>
            <a:noFill/>
          </a:ln>
        </p:spPr>
        <p:txBody>
          <a:bodyPr lIns="91425" tIns="91425" rIns="91425" bIns="91425" anchor="t" anchorCtr="0"/>
          <a:lstStyle>
            <a:lvl1pPr marL="285750" indent="-285750" algn="ctr" rtl="0">
              <a:lnSpc>
                <a:spcPct val="100000"/>
              </a:lnSpc>
              <a:spcBef>
                <a:spcPts val="0"/>
              </a:spcBef>
              <a:spcAft>
                <a:spcPts val="0"/>
              </a:spcAft>
              <a:buClr>
                <a:schemeClr val="lt1"/>
              </a:buClr>
              <a:buSzPct val="166666"/>
              <a:buFont typeface="Arial"/>
              <a:buChar char="•"/>
              <a:defRPr sz="1800">
                <a:solidFill>
                  <a:schemeClr val="lt1"/>
                </a:solidFill>
              </a:defRPr>
            </a:lvl1pPr>
            <a:lvl2pPr marL="285750" indent="-285750" algn="ctr" rtl="0">
              <a:lnSpc>
                <a:spcPct val="100000"/>
              </a:lnSpc>
              <a:spcBef>
                <a:spcPts val="0"/>
              </a:spcBef>
              <a:spcAft>
                <a:spcPts val="0"/>
              </a:spcAft>
              <a:buClr>
                <a:schemeClr val="lt1"/>
              </a:buClr>
              <a:buSzPct val="100000"/>
              <a:buFont typeface="Courier New"/>
              <a:buChar char="o"/>
              <a:defRPr sz="1800">
                <a:solidFill>
                  <a:schemeClr val="lt1"/>
                </a:solidFill>
              </a:defRPr>
            </a:lvl2pPr>
            <a:lvl3pPr marL="285750" indent="-285750" algn="ctr" rtl="0">
              <a:lnSpc>
                <a:spcPct val="100000"/>
              </a:lnSpc>
              <a:spcBef>
                <a:spcPts val="0"/>
              </a:spcBef>
              <a:spcAft>
                <a:spcPts val="0"/>
              </a:spcAft>
              <a:buClr>
                <a:schemeClr val="lt1"/>
              </a:buClr>
              <a:buSzPct val="100000"/>
              <a:buFont typeface="Wingdings"/>
              <a:buChar char="§"/>
              <a:defRPr sz="1800">
                <a:solidFill>
                  <a:schemeClr val="lt1"/>
                </a:solidFill>
              </a:defRPr>
            </a:lvl3pPr>
            <a:lvl4pPr marL="285750" indent="-285750" algn="ctr" rtl="0">
              <a:lnSpc>
                <a:spcPct val="100000"/>
              </a:lnSpc>
              <a:spcBef>
                <a:spcPts val="0"/>
              </a:spcBef>
              <a:spcAft>
                <a:spcPts val="0"/>
              </a:spcAft>
              <a:buClr>
                <a:schemeClr val="lt1"/>
              </a:buClr>
              <a:buSzPct val="166666"/>
              <a:buFont typeface="Arial"/>
              <a:buChar char="•"/>
              <a:defRPr sz="1800">
                <a:solidFill>
                  <a:schemeClr val="lt1"/>
                </a:solidFill>
              </a:defRPr>
            </a:lvl4pPr>
            <a:lvl5pPr marL="285750" indent="-285750" algn="ctr" rtl="0">
              <a:lnSpc>
                <a:spcPct val="100000"/>
              </a:lnSpc>
              <a:spcBef>
                <a:spcPts val="0"/>
              </a:spcBef>
              <a:spcAft>
                <a:spcPts val="0"/>
              </a:spcAft>
              <a:buClr>
                <a:schemeClr val="lt1"/>
              </a:buClr>
              <a:buSzPct val="100000"/>
              <a:buFont typeface="Courier New"/>
              <a:buChar char="o"/>
              <a:defRPr sz="1800">
                <a:solidFill>
                  <a:schemeClr val="lt1"/>
                </a:solidFill>
              </a:defRPr>
            </a:lvl5pPr>
            <a:lvl6pPr marL="285750" indent="-285750" algn="ctr" rtl="0">
              <a:lnSpc>
                <a:spcPct val="100000"/>
              </a:lnSpc>
              <a:spcBef>
                <a:spcPts val="0"/>
              </a:spcBef>
              <a:spcAft>
                <a:spcPts val="0"/>
              </a:spcAft>
              <a:buClr>
                <a:schemeClr val="lt1"/>
              </a:buClr>
              <a:buSzPct val="100000"/>
              <a:buFont typeface="Wingdings"/>
              <a:buChar char="§"/>
              <a:defRPr sz="1800">
                <a:solidFill>
                  <a:schemeClr val="lt1"/>
                </a:solidFill>
              </a:defRPr>
            </a:lvl6pPr>
            <a:lvl7pPr marL="285750" indent="-285750" algn="ctr" rtl="0">
              <a:lnSpc>
                <a:spcPct val="100000"/>
              </a:lnSpc>
              <a:spcBef>
                <a:spcPts val="0"/>
              </a:spcBef>
              <a:spcAft>
                <a:spcPts val="0"/>
              </a:spcAft>
              <a:buClr>
                <a:schemeClr val="lt1"/>
              </a:buClr>
              <a:buSzPct val="166666"/>
              <a:buFont typeface="Arial"/>
              <a:buChar char="•"/>
              <a:defRPr sz="1800">
                <a:solidFill>
                  <a:schemeClr val="lt1"/>
                </a:solidFill>
              </a:defRPr>
            </a:lvl7pPr>
            <a:lvl8pPr marL="285750" indent="-285750" algn="ctr" rtl="0">
              <a:lnSpc>
                <a:spcPct val="100000"/>
              </a:lnSpc>
              <a:spcBef>
                <a:spcPts val="0"/>
              </a:spcBef>
              <a:spcAft>
                <a:spcPts val="0"/>
              </a:spcAft>
              <a:buClr>
                <a:schemeClr val="lt1"/>
              </a:buClr>
              <a:buSzPct val="100000"/>
              <a:buFont typeface="Courier New"/>
              <a:buChar char="o"/>
              <a:defRPr sz="1800">
                <a:solidFill>
                  <a:schemeClr val="lt1"/>
                </a:solidFill>
              </a:defRPr>
            </a:lvl8pPr>
            <a:lvl9pPr marL="285750" indent="-285750" algn="ctr" rtl="0">
              <a:lnSpc>
                <a:spcPct val="100000"/>
              </a:lnSpc>
              <a:spcBef>
                <a:spcPts val="0"/>
              </a:spcBef>
              <a:spcAft>
                <a:spcPts val="0"/>
              </a:spcAft>
              <a:buClr>
                <a:schemeClr val="lt1"/>
              </a:buClr>
              <a:buSzPct val="100000"/>
              <a:buFont typeface="Wingdings"/>
              <a:buChar char="§"/>
              <a:defRPr sz="1800">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35138"/>
            <a:ext cx="7772400" cy="1335273"/>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529965"/>
            <a:ext cx="6400800" cy="159194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EF29E8-146C-4445-B451-1A0D5CDA1F72}" type="datetimeFigureOut">
              <a:rPr lang="en-US" smtClean="0">
                <a:solidFill>
                  <a:prstClr val="black">
                    <a:tint val="75000"/>
                  </a:prstClr>
                </a:solidFill>
              </a:rPr>
              <a:pPr/>
              <a:t>22/01/2014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032228-3051-44BC-AAF9-934F3C5AE6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877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EF29E8-146C-4445-B451-1A0D5CDA1F72}" type="datetimeFigureOut">
              <a:rPr lang="en-US" smtClean="0">
                <a:solidFill>
                  <a:prstClr val="black">
                    <a:tint val="75000"/>
                  </a:prstClr>
                </a:solidFill>
              </a:rPr>
              <a:pPr/>
              <a:t>22/01/2014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032228-3051-44BC-AAF9-934F3C5AE6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499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02935"/>
            <a:ext cx="7772400" cy="1237218"/>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640264"/>
            <a:ext cx="7772400" cy="136267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EF29E8-146C-4445-B451-1A0D5CDA1F72}" type="datetimeFigureOut">
              <a:rPr lang="en-US" smtClean="0">
                <a:solidFill>
                  <a:prstClr val="black">
                    <a:tint val="75000"/>
                  </a:prstClr>
                </a:solidFill>
              </a:rPr>
              <a:pPr/>
              <a:t>22/01/2014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032228-3051-44BC-AAF9-934F3C5AE6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188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62"/>
            <a:ext cx="8229600" cy="10382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53516"/>
            <a:ext cx="4038600" cy="41110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53516"/>
            <a:ext cx="4038600" cy="41110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EF29E8-146C-4445-B451-1A0D5CDA1F72}" type="datetimeFigureOut">
              <a:rPr lang="en-US" smtClean="0">
                <a:solidFill>
                  <a:prstClr val="black">
                    <a:tint val="75000"/>
                  </a:prstClr>
                </a:solidFill>
              </a:rPr>
              <a:pPr/>
              <a:t>22/01/2014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032228-3051-44BC-AAF9-934F3C5AE6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0760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49462"/>
            <a:ext cx="8229600" cy="1038225"/>
          </a:xfrm>
          <a:prstGeom prst="rect">
            <a:avLst/>
          </a:prstGeom>
          <a:noFill/>
          <a:ln>
            <a:noFill/>
          </a:ln>
        </p:spPr>
        <p:txBody>
          <a:bodyPr lIns="91425" tIns="91425" rIns="91425" bIns="91425" anchor="b" anchorCtr="0"/>
          <a:lstStyle>
            <a:lvl1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1pPr>
            <a:lvl2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2pPr>
            <a:lvl3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3pPr>
            <a:lvl4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4pPr>
            <a:lvl5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5pPr>
            <a:lvl6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6pPr>
            <a:lvl7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7pPr>
            <a:lvl8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8pPr>
            <a:lvl9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453515"/>
            <a:ext cx="8229600" cy="4512328"/>
          </a:xfrm>
          <a:prstGeom prst="rect">
            <a:avLst/>
          </a:prstGeom>
          <a:noFill/>
          <a:ln>
            <a:noFill/>
          </a:ln>
        </p:spPr>
        <p:txBody>
          <a:bodyPr lIns="91425" tIns="91425" rIns="91425" bIns="91425" anchor="t" anchorCtr="0"/>
          <a:lstStyle>
            <a:lvl1pPr marL="342900" indent="-342900" algn="l" rtl="0">
              <a:spcBef>
                <a:spcPts val="600"/>
              </a:spcBef>
              <a:buClr>
                <a:schemeClr val="lt1"/>
              </a:buClr>
              <a:buSzPct val="166666"/>
              <a:buFont typeface="Arial"/>
              <a:buChar char="•"/>
              <a:defRPr sz="3000" b="0" i="0" u="none" strike="noStrike" cap="none" baseline="0">
                <a:solidFill>
                  <a:schemeClr val="lt1"/>
                </a:solidFill>
                <a:latin typeface="Arial"/>
                <a:ea typeface="Arial"/>
                <a:cs typeface="Arial"/>
                <a:sym typeface="Arial"/>
              </a:defRPr>
            </a:lvl1pPr>
            <a:lvl2pPr marL="742950" indent="-285750" algn="l" rtl="0">
              <a:spcBef>
                <a:spcPts val="480"/>
              </a:spcBef>
              <a:buClr>
                <a:schemeClr val="lt1"/>
              </a:buClr>
              <a:buSzPct val="100000"/>
              <a:buFont typeface="Courier New"/>
              <a:buChar char="o"/>
              <a:defRPr sz="2400" b="0" i="0" u="none" strike="noStrike" cap="none" baseline="0">
                <a:solidFill>
                  <a:schemeClr val="lt1"/>
                </a:solidFill>
                <a:latin typeface="Arial"/>
                <a:ea typeface="Arial"/>
                <a:cs typeface="Arial"/>
                <a:sym typeface="Arial"/>
              </a:defRPr>
            </a:lvl2pPr>
            <a:lvl3pPr marL="1143000" indent="-228600" algn="l" rtl="0">
              <a:spcBef>
                <a:spcPts val="480"/>
              </a:spcBef>
              <a:buClr>
                <a:schemeClr val="lt1"/>
              </a:buClr>
              <a:buSzPct val="100000"/>
              <a:buFont typeface="Wingdings"/>
              <a:buChar char="§"/>
              <a:defRPr sz="2400" b="0" i="0" u="none" strike="noStrike" cap="none" baseline="0">
                <a:solidFill>
                  <a:schemeClr val="lt1"/>
                </a:solidFill>
                <a:latin typeface="Arial"/>
                <a:ea typeface="Arial"/>
                <a:cs typeface="Arial"/>
                <a:sym typeface="Arial"/>
              </a:defRPr>
            </a:lvl3pPr>
            <a:lvl4pPr marL="1600200" indent="-228600" algn="l" rtl="0">
              <a:spcBef>
                <a:spcPts val="360"/>
              </a:spcBef>
              <a:buClr>
                <a:schemeClr val="lt1"/>
              </a:buClr>
              <a:buSzPct val="166666"/>
              <a:buFont typeface="Arial"/>
              <a:buChar char="•"/>
              <a:defRPr sz="1800" b="0" i="0" u="none" strike="noStrike" cap="none" baseline="0">
                <a:solidFill>
                  <a:schemeClr val="lt1"/>
                </a:solidFill>
                <a:latin typeface="Arial"/>
                <a:ea typeface="Arial"/>
                <a:cs typeface="Arial"/>
                <a:sym typeface="Arial"/>
              </a:defRPr>
            </a:lvl4pPr>
            <a:lvl5pPr marL="2057400" indent="-228600" algn="l" rtl="0">
              <a:spcBef>
                <a:spcPts val="360"/>
              </a:spcBef>
              <a:buClr>
                <a:schemeClr val="lt1"/>
              </a:buClr>
              <a:buSzPct val="100000"/>
              <a:buFont typeface="Courier New"/>
              <a:buChar char="o"/>
              <a:defRPr sz="1800" b="0" i="0" u="none" strike="noStrike" cap="none" baseline="0">
                <a:solidFill>
                  <a:schemeClr val="lt1"/>
                </a:solidFill>
                <a:latin typeface="Arial"/>
                <a:ea typeface="Arial"/>
                <a:cs typeface="Arial"/>
                <a:sym typeface="Arial"/>
              </a:defRPr>
            </a:lvl5pPr>
            <a:lvl6pPr marL="2514600" indent="-228600" algn="l" rtl="0">
              <a:spcBef>
                <a:spcPts val="360"/>
              </a:spcBef>
              <a:buClr>
                <a:schemeClr val="lt1"/>
              </a:buClr>
              <a:buSzPct val="100000"/>
              <a:buFont typeface="Wingdings"/>
              <a:buChar char="§"/>
              <a:defRPr sz="1800" b="0" i="0" u="none" strike="noStrike" cap="none" baseline="0">
                <a:solidFill>
                  <a:schemeClr val="lt1"/>
                </a:solidFill>
                <a:latin typeface="Arial"/>
                <a:ea typeface="Arial"/>
                <a:cs typeface="Arial"/>
                <a:sym typeface="Arial"/>
              </a:defRPr>
            </a:lvl6pPr>
            <a:lvl7pPr marL="2971800" indent="-228600" algn="l" rtl="0">
              <a:spcBef>
                <a:spcPts val="360"/>
              </a:spcBef>
              <a:buClr>
                <a:schemeClr val="lt1"/>
              </a:buClr>
              <a:buSzPct val="166666"/>
              <a:buFont typeface="Arial"/>
              <a:buChar char="•"/>
              <a:defRPr sz="1800" b="0" i="0" u="none" strike="noStrike" cap="none" baseline="0">
                <a:solidFill>
                  <a:schemeClr val="lt1"/>
                </a:solidFill>
                <a:latin typeface="Arial"/>
                <a:ea typeface="Arial"/>
                <a:cs typeface="Arial"/>
                <a:sym typeface="Arial"/>
              </a:defRPr>
            </a:lvl7pPr>
            <a:lvl8pPr marL="3429000" indent="-228600" algn="l" rtl="0">
              <a:spcBef>
                <a:spcPts val="360"/>
              </a:spcBef>
              <a:buClr>
                <a:schemeClr val="lt1"/>
              </a:buClr>
              <a:buSzPct val="100000"/>
              <a:buFont typeface="Courier New"/>
              <a:buChar char="o"/>
              <a:defRPr sz="1800" b="0" i="0" u="none" strike="noStrike" cap="none" baseline="0">
                <a:solidFill>
                  <a:schemeClr val="lt1"/>
                </a:solidFill>
                <a:latin typeface="Arial"/>
                <a:ea typeface="Arial"/>
                <a:cs typeface="Arial"/>
                <a:sym typeface="Arial"/>
              </a:defRPr>
            </a:lvl8pPr>
            <a:lvl9pPr marL="3886200" indent="-228600" algn="l" rtl="0">
              <a:spcBef>
                <a:spcPts val="360"/>
              </a:spcBef>
              <a:buClr>
                <a:schemeClr val="lt1"/>
              </a:buClr>
              <a:buSzPct val="100000"/>
              <a:buFont typeface="Wingdings"/>
              <a:buChar char="§"/>
              <a:defRPr sz="1800" b="0" i="0" u="none" strike="noStrike" cap="none" baseline="0">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53516"/>
            <a:ext cx="8229600" cy="411108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5773686"/>
            <a:ext cx="2133600" cy="331656"/>
          </a:xfrm>
          <a:prstGeom prst="rect">
            <a:avLst/>
          </a:prstGeom>
        </p:spPr>
        <p:txBody>
          <a:bodyPr vert="horz" lIns="91440" tIns="45720" rIns="91440" bIns="45720" rtlCol="0" anchor="ctr"/>
          <a:lstStyle>
            <a:lvl1pPr algn="l">
              <a:defRPr sz="1200">
                <a:solidFill>
                  <a:schemeClr val="tx1">
                    <a:tint val="75000"/>
                  </a:schemeClr>
                </a:solidFill>
              </a:defRPr>
            </a:lvl1pPr>
          </a:lstStyle>
          <a:p>
            <a:fld id="{D6EF29E8-146C-4445-B451-1A0D5CDA1F72}" type="datetimeFigureOut">
              <a:rPr lang="en-US" kern="1200" smtClean="0">
                <a:solidFill>
                  <a:prstClr val="black">
                    <a:tint val="75000"/>
                  </a:prstClr>
                </a:solidFill>
                <a:latin typeface="Calibri"/>
              </a:rPr>
              <a:pPr/>
              <a:t>22/01/2014</a:t>
            </a:fld>
            <a:endParaRPr lang="en-US" kern="1200">
              <a:solidFill>
                <a:prstClr val="black">
                  <a:tint val="75000"/>
                </a:prstClr>
              </a:solidFill>
              <a:latin typeface="Calibri"/>
            </a:endParaRPr>
          </a:p>
        </p:txBody>
      </p:sp>
      <p:sp>
        <p:nvSpPr>
          <p:cNvPr id="5" name="Footer Placeholder 4"/>
          <p:cNvSpPr>
            <a:spLocks noGrp="1"/>
          </p:cNvSpPr>
          <p:nvPr>
            <p:ph type="ftr" sz="quarter" idx="3"/>
          </p:nvPr>
        </p:nvSpPr>
        <p:spPr>
          <a:xfrm>
            <a:off x="3124200" y="5773686"/>
            <a:ext cx="2895600" cy="33165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120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5773686"/>
            <a:ext cx="2133600" cy="331656"/>
          </a:xfrm>
          <a:prstGeom prst="rect">
            <a:avLst/>
          </a:prstGeom>
        </p:spPr>
        <p:txBody>
          <a:bodyPr vert="horz" lIns="91440" tIns="45720" rIns="91440" bIns="45720" rtlCol="0" anchor="ctr"/>
          <a:lstStyle>
            <a:lvl1pPr algn="r">
              <a:defRPr sz="1200">
                <a:solidFill>
                  <a:schemeClr val="tx1">
                    <a:tint val="75000"/>
                  </a:schemeClr>
                </a:solidFill>
              </a:defRPr>
            </a:lvl1pPr>
          </a:lstStyle>
          <a:p>
            <a:fld id="{02032228-3051-44BC-AAF9-934F3C5AE60F}" type="slidenum">
              <a:rPr lang="en-US" kern="1200" smtClean="0">
                <a:solidFill>
                  <a:prstClr val="black">
                    <a:tint val="75000"/>
                  </a:prstClr>
                </a:solidFill>
                <a:latin typeface="Calibri"/>
              </a:rPr>
              <a:pPr/>
              <a:t>‹#›</a:t>
            </a:fld>
            <a:endParaRPr lang="en-US" kern="1200">
              <a:solidFill>
                <a:prstClr val="black">
                  <a:tint val="75000"/>
                </a:prstClr>
              </a:solidFill>
              <a:latin typeface="Calibri"/>
            </a:endParaRPr>
          </a:p>
        </p:txBody>
      </p:sp>
      <p:sp>
        <p:nvSpPr>
          <p:cNvPr id="8" name="Title 1"/>
          <p:cNvSpPr txBox="1">
            <a:spLocks/>
          </p:cNvSpPr>
          <p:nvPr userDrawn="1"/>
        </p:nvSpPr>
        <p:spPr bwMode="auto">
          <a:xfrm>
            <a:off x="609600" y="387892"/>
            <a:ext cx="8229600" cy="103380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marR="0" indent="0" algn="ctr" defTabSz="914400" rtl="1" eaLnBrk="1" fontAlgn="auto" latinLnBrk="0" hangingPunct="1">
              <a:lnSpc>
                <a:spcPct val="100000"/>
              </a:lnSpc>
              <a:spcBef>
                <a:spcPct val="0"/>
              </a:spcBef>
              <a:spcAft>
                <a:spcPts val="0"/>
              </a:spcAft>
              <a:buClrTx/>
              <a:buSzTx/>
              <a:buFontTx/>
              <a:buNone/>
              <a:tabLst/>
              <a:defRPr sz="3600" kern="1200">
                <a:solidFill>
                  <a:schemeClr val="accent1">
                    <a:lumMod val="75000"/>
                  </a:schemeClr>
                </a:solidFill>
                <a:latin typeface="+mj-lt"/>
                <a:ea typeface="+mj-ea"/>
                <a:cs typeface="+mj-cs"/>
              </a:defRPr>
            </a:lvl1pPr>
            <a:lvl2pPr algn="ctr" rtl="1" fontAlgn="base">
              <a:spcBef>
                <a:spcPct val="0"/>
              </a:spcBef>
              <a:spcAft>
                <a:spcPct val="0"/>
              </a:spcAft>
              <a:defRPr sz="4400">
                <a:solidFill>
                  <a:schemeClr val="tx1"/>
                </a:solidFill>
                <a:latin typeface="Calibri" pitchFamily="34" charset="0"/>
              </a:defRPr>
            </a:lvl2pPr>
            <a:lvl3pPr algn="ctr" rtl="1" fontAlgn="base">
              <a:spcBef>
                <a:spcPct val="0"/>
              </a:spcBef>
              <a:spcAft>
                <a:spcPct val="0"/>
              </a:spcAft>
              <a:defRPr sz="4400">
                <a:solidFill>
                  <a:schemeClr val="tx1"/>
                </a:solidFill>
                <a:latin typeface="Calibri" pitchFamily="34" charset="0"/>
              </a:defRPr>
            </a:lvl3pPr>
            <a:lvl4pPr algn="ctr" rtl="1" fontAlgn="base">
              <a:spcBef>
                <a:spcPct val="0"/>
              </a:spcBef>
              <a:spcAft>
                <a:spcPct val="0"/>
              </a:spcAft>
              <a:defRPr sz="4400">
                <a:solidFill>
                  <a:schemeClr val="tx1"/>
                </a:solidFill>
                <a:latin typeface="Calibri" pitchFamily="34" charset="0"/>
              </a:defRPr>
            </a:lvl4pPr>
            <a:lvl5pPr algn="ctr" rtl="1" fontAlgn="base">
              <a:spcBef>
                <a:spcPct val="0"/>
              </a:spcBef>
              <a:spcAft>
                <a:spcPct val="0"/>
              </a:spcAft>
              <a:defRPr sz="4400">
                <a:solidFill>
                  <a:schemeClr val="tx1"/>
                </a:solidFill>
                <a:latin typeface="Calibri" pitchFamily="34" charset="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a:lstStyle>
          <a:p>
            <a:pPr>
              <a:defRPr/>
            </a:pPr>
            <a:endParaRPr lang="en-US" dirty="0">
              <a:solidFill>
                <a:srgbClr val="4F81BD">
                  <a:lumMod val="75000"/>
                </a:srgbClr>
              </a:solidFill>
            </a:endParaRPr>
          </a:p>
        </p:txBody>
      </p:sp>
    </p:spTree>
    <p:extLst>
      <p:ext uri="{BB962C8B-B14F-4D97-AF65-F5344CB8AC3E}">
        <p14:creationId xmlns:p14="http://schemas.microsoft.com/office/powerpoint/2010/main" val="122207344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creativecommons.org/licenses/by-sa/2.0/" TargetMode="External"/><Relationship Id="rId4" Type="http://schemas.openxmlformats.org/officeDocument/2006/relationships/hyperlink" Target="http://www.flickr.com/photos/flakepardigm/353819566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creativecommons.org/licenses/by-sa/2.0/" TargetMode="External"/><Relationship Id="rId4" Type="http://schemas.openxmlformats.org/officeDocument/2006/relationships/hyperlink" Target="http://www.flickr.com/photos/flakepardigm/353819566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hyperlink" Target="http://www.itu.int/en/ITU-T/techwatch/Pages/optical-standards.aspx"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itu.int/en/ITU-D/Statistics/Pages/default.aspx"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itu.int/en/ITU-D/Statistics/Pages/default.aspx"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oecd.org/sti/broadband/oecdbroadbandportal.h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creativecommons.org/licenses/by-nc/2.0/" TargetMode="External"/><Relationship Id="rId4" Type="http://schemas.openxmlformats.org/officeDocument/2006/relationships/hyperlink" Target="http://www.flickr.com/photos/zphaze/474765544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creativecommons.org/licenses/by-nc/2.0/" TargetMode="External"/><Relationship Id="rId4" Type="http://schemas.openxmlformats.org/officeDocument/2006/relationships/hyperlink" Target="http://www.flickr.com/photos/zphaze/474765544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File:Coaxial_cable_cut.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File:Coaxial_cable_cut.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1917604"/>
            <a:ext cx="7772400" cy="1404713"/>
          </a:xfrm>
          <a:prstGeom prst="rect">
            <a:avLst/>
          </a:prstGeom>
        </p:spPr>
        <p:txBody>
          <a:bodyPr lIns="91425" tIns="91425" rIns="91425" bIns="91425" anchor="b" anchorCtr="0">
            <a:noAutofit/>
          </a:bodyPr>
          <a:lstStyle/>
          <a:p>
            <a:pPr>
              <a:buNone/>
            </a:pPr>
            <a:r>
              <a:rPr lang="en" dirty="0" smtClean="0"/>
              <a:t>Overview of ITU Standards For Broadband</a:t>
            </a:r>
            <a:endParaRPr lang="en" dirty="0"/>
          </a:p>
        </p:txBody>
      </p:sp>
      <p:sp>
        <p:nvSpPr>
          <p:cNvPr id="24" name="Shape 24"/>
          <p:cNvSpPr txBox="1">
            <a:spLocks noGrp="1"/>
          </p:cNvSpPr>
          <p:nvPr>
            <p:ph type="subTitle" idx="1"/>
          </p:nvPr>
        </p:nvSpPr>
        <p:spPr>
          <a:xfrm>
            <a:off x="685800" y="3439621"/>
            <a:ext cx="7772400" cy="950405"/>
          </a:xfrm>
          <a:prstGeom prst="rect">
            <a:avLst/>
          </a:prstGeom>
        </p:spPr>
        <p:txBody>
          <a:bodyPr lIns="91425" tIns="91425" rIns="91425" bIns="91425" anchor="t" anchorCtr="0">
            <a:noAutofit/>
          </a:bodyPr>
          <a:lstStyle/>
          <a:p>
            <a:r>
              <a:rPr lang="en-US" dirty="0" smtClean="0"/>
              <a:t>Bilel Jamoussi, </a:t>
            </a:r>
            <a:r>
              <a:rPr lang="en-US" dirty="0" smtClean="0"/>
              <a:t>ITU</a:t>
            </a: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prstGeom prst="rect">
            <a:avLst/>
          </a:prstGeom>
        </p:spPr>
        <p:txBody>
          <a:bodyPr lIns="91425" tIns="91425" rIns="91425" bIns="91425" anchor="b" anchorCtr="0">
            <a:noAutofit/>
          </a:bodyPr>
          <a:lstStyle/>
          <a:p>
            <a:pPr>
              <a:buNone/>
            </a:pPr>
            <a:r>
              <a:rPr lang="en" dirty="0" smtClean="0"/>
              <a:t>Fibre</a:t>
            </a:r>
            <a:endParaRPr lang="en" dirty="0"/>
          </a:p>
        </p:txBody>
      </p:sp>
      <p:sp>
        <p:nvSpPr>
          <p:cNvPr id="57" name="Shape 57"/>
          <p:cNvSpPr txBox="1">
            <a:spLocks noGrp="1"/>
          </p:cNvSpPr>
          <p:nvPr>
            <p:ph type="body" idx="1"/>
          </p:nvPr>
        </p:nvSpPr>
        <p:spPr>
          <a:prstGeom prst="rect">
            <a:avLst/>
          </a:prstGeom>
        </p:spPr>
        <p:txBody>
          <a:bodyPr lIns="91425" tIns="91425" rIns="91425" bIns="91425" anchor="t" anchorCtr="0">
            <a:noAutofit/>
          </a:bodyPr>
          <a:lstStyle/>
          <a:p>
            <a:pPr marL="0" indent="0">
              <a:buNone/>
            </a:pPr>
            <a:r>
              <a:rPr lang="en-US" dirty="0" smtClean="0"/>
              <a:t>Optical </a:t>
            </a:r>
            <a:r>
              <a:rPr lang="en-US" dirty="0" err="1" smtClean="0"/>
              <a:t>fibre</a:t>
            </a:r>
            <a:r>
              <a:rPr lang="en-US" dirty="0" smtClean="0"/>
              <a:t> to replace all or part of the metal local loop</a:t>
            </a:r>
          </a:p>
          <a:p>
            <a:pPr marL="0" indent="0">
              <a:buNone/>
            </a:pPr>
            <a:endParaRPr lang="en-US" dirty="0"/>
          </a:p>
          <a:p>
            <a:pPr marL="0" indent="0">
              <a:buNone/>
            </a:pPr>
            <a:r>
              <a:rPr lang="en-US" dirty="0" smtClean="0"/>
              <a:t>High speed over (relatively) long distances</a:t>
            </a:r>
            <a:endParaRPr dirty="0"/>
          </a:p>
        </p:txBody>
      </p:sp>
      <p:sp>
        <p:nvSpPr>
          <p:cNvPr id="2" name="Text Placeholder 1"/>
          <p:cNvSpPr>
            <a:spLocks noGrp="1"/>
          </p:cNvSpPr>
          <p:nvPr>
            <p:ph type="body" idx="2"/>
          </p:nvPr>
        </p:nvSpPr>
        <p:spPr/>
        <p:txBody>
          <a:bodyPr/>
          <a:lstStyle/>
          <a:p>
            <a:endParaRPr lang="en-US"/>
          </a:p>
        </p:txBody>
      </p:sp>
      <p:sp>
        <p:nvSpPr>
          <p:cNvPr id="58" name="Shape 58"/>
          <p:cNvSpPr/>
          <p:nvPr/>
        </p:nvSpPr>
        <p:spPr>
          <a:xfrm>
            <a:off x="4733928" y="951707"/>
            <a:ext cx="4410075" cy="4325938"/>
          </a:xfrm>
          <a:prstGeom prst="rect">
            <a:avLst/>
          </a:prstGeom>
          <a:blipFill>
            <a:blip r:embed="rId3"/>
            <a:stretch>
              <a:fillRect/>
            </a:stretch>
          </a:blipFill>
          <a:ln>
            <a:noFill/>
          </a:ln>
        </p:spPr>
      </p:sp>
      <p:sp>
        <p:nvSpPr>
          <p:cNvPr id="59" name="Shape 59"/>
          <p:cNvSpPr txBox="1"/>
          <p:nvPr/>
        </p:nvSpPr>
        <p:spPr>
          <a:xfrm rot="-5400000">
            <a:off x="7326039" y="4339589"/>
            <a:ext cx="3322320" cy="457200"/>
          </a:xfrm>
          <a:prstGeom prst="rect">
            <a:avLst/>
          </a:prstGeom>
          <a:noFill/>
        </p:spPr>
        <p:txBody>
          <a:bodyPr lIns="91425" tIns="91425" rIns="91425" bIns="91425" anchor="t" anchorCtr="0">
            <a:noAutofit/>
          </a:bodyPr>
          <a:lstStyle/>
          <a:p>
            <a:pPr lvl="0" rtl="0">
              <a:lnSpc>
                <a:spcPct val="110000"/>
              </a:lnSpc>
              <a:buNone/>
            </a:pPr>
            <a:r>
              <a:rPr lang="en" u="sng" dirty="0">
                <a:solidFill>
                  <a:schemeClr val="hlink"/>
                </a:solidFill>
                <a:hlinkClick r:id="rId4"/>
              </a:rPr>
              <a:t>flakeparadigm</a:t>
            </a:r>
            <a:r>
              <a:rPr lang="en" dirty="0">
                <a:solidFill>
                  <a:srgbClr val="FFFFFF"/>
                </a:solidFill>
              </a:rPr>
              <a:t> (</a:t>
            </a:r>
            <a:r>
              <a:rPr lang="en" u="sng" dirty="0">
                <a:solidFill>
                  <a:schemeClr val="hlink"/>
                </a:solidFill>
                <a:hlinkClick r:id="rId5"/>
              </a:rPr>
              <a:t>CC BY-SA 2.0</a:t>
            </a:r>
            <a:r>
              <a:rPr lang="en" dirty="0">
                <a:solidFill>
                  <a:srgbClr val="FFFFFF"/>
                </a:solidFill>
              </a:rPr>
              <a:t>)</a:t>
            </a:r>
          </a:p>
          <a:p>
            <a:endParaRPr lang="en"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prstGeom prst="rect">
            <a:avLst/>
          </a:prstGeom>
        </p:spPr>
        <p:txBody>
          <a:bodyPr lIns="91425" tIns="91425" rIns="91425" bIns="91425" anchor="b" anchorCtr="0">
            <a:noAutofit/>
          </a:bodyPr>
          <a:lstStyle/>
          <a:p>
            <a:pPr>
              <a:buNone/>
            </a:pPr>
            <a:r>
              <a:rPr lang="en" dirty="0" smtClean="0"/>
              <a:t>Fibre</a:t>
            </a:r>
            <a:endParaRPr lang="en" dirty="0"/>
          </a:p>
        </p:txBody>
      </p:sp>
      <p:sp>
        <p:nvSpPr>
          <p:cNvPr id="57" name="Shape 57"/>
          <p:cNvSpPr txBox="1">
            <a:spLocks noGrp="1"/>
          </p:cNvSpPr>
          <p:nvPr>
            <p:ph type="body" idx="1"/>
          </p:nvPr>
        </p:nvSpPr>
        <p:spPr>
          <a:prstGeom prst="rect">
            <a:avLst/>
          </a:prstGeom>
        </p:spPr>
        <p:txBody>
          <a:bodyPr lIns="91425" tIns="91425" rIns="91425" bIns="91425" anchor="t" anchorCtr="0">
            <a:no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PON: Passive Optical Network</a:t>
            </a:r>
          </a:p>
        </p:txBody>
      </p:sp>
      <p:sp>
        <p:nvSpPr>
          <p:cNvPr id="2" name="Text Placeholder 1"/>
          <p:cNvSpPr>
            <a:spLocks noGrp="1"/>
          </p:cNvSpPr>
          <p:nvPr>
            <p:ph type="body" idx="2"/>
          </p:nvPr>
        </p:nvSpPr>
        <p:spPr/>
        <p:txBody>
          <a:bodyPr/>
          <a:lstStyle/>
          <a:p>
            <a:endParaRPr lang="en-US"/>
          </a:p>
        </p:txBody>
      </p:sp>
      <p:sp>
        <p:nvSpPr>
          <p:cNvPr id="58" name="Shape 58"/>
          <p:cNvSpPr/>
          <p:nvPr/>
        </p:nvSpPr>
        <p:spPr>
          <a:xfrm>
            <a:off x="4733928" y="951707"/>
            <a:ext cx="4410075" cy="4325938"/>
          </a:xfrm>
          <a:prstGeom prst="rect">
            <a:avLst/>
          </a:prstGeom>
          <a:blipFill>
            <a:blip r:embed="rId3"/>
            <a:stretch>
              <a:fillRect/>
            </a:stretch>
          </a:blipFill>
          <a:ln>
            <a:noFill/>
          </a:ln>
        </p:spPr>
      </p:sp>
      <p:sp>
        <p:nvSpPr>
          <p:cNvPr id="59" name="Shape 59"/>
          <p:cNvSpPr txBox="1"/>
          <p:nvPr/>
        </p:nvSpPr>
        <p:spPr>
          <a:xfrm rot="-5400000">
            <a:off x="7326039" y="4339589"/>
            <a:ext cx="3322320" cy="457200"/>
          </a:xfrm>
          <a:prstGeom prst="rect">
            <a:avLst/>
          </a:prstGeom>
          <a:noFill/>
        </p:spPr>
        <p:txBody>
          <a:bodyPr lIns="91425" tIns="91425" rIns="91425" bIns="91425" anchor="t" anchorCtr="0">
            <a:noAutofit/>
          </a:bodyPr>
          <a:lstStyle/>
          <a:p>
            <a:pPr lvl="0" rtl="0">
              <a:lnSpc>
                <a:spcPct val="110000"/>
              </a:lnSpc>
              <a:buNone/>
            </a:pPr>
            <a:r>
              <a:rPr lang="en" u="sng" dirty="0">
                <a:solidFill>
                  <a:schemeClr val="hlink"/>
                </a:solidFill>
                <a:hlinkClick r:id="rId4"/>
              </a:rPr>
              <a:t>flakeparadigm</a:t>
            </a:r>
            <a:r>
              <a:rPr lang="en" dirty="0">
                <a:solidFill>
                  <a:srgbClr val="FFFFFF"/>
                </a:solidFill>
              </a:rPr>
              <a:t> (</a:t>
            </a:r>
            <a:r>
              <a:rPr lang="en" u="sng" dirty="0">
                <a:solidFill>
                  <a:schemeClr val="hlink"/>
                </a:solidFill>
                <a:hlinkClick r:id="rId5"/>
              </a:rPr>
              <a:t>CC BY-SA 2.0</a:t>
            </a:r>
            <a:r>
              <a:rPr lang="en" dirty="0">
                <a:solidFill>
                  <a:srgbClr val="FFFFFF"/>
                </a:solidFill>
              </a:rPr>
              <a:t>)</a:t>
            </a:r>
          </a:p>
          <a:p>
            <a:endParaRPr lang="en" dirty="0">
              <a:solidFill>
                <a:srgbClr val="FFFFFF"/>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458027924"/>
              </p:ext>
            </p:extLst>
          </p:nvPr>
        </p:nvGraphicFramePr>
        <p:xfrm>
          <a:off x="395536" y="1544901"/>
          <a:ext cx="4104456" cy="3403600"/>
        </p:xfrm>
        <a:graphic>
          <a:graphicData uri="http://schemas.openxmlformats.org/drawingml/2006/table">
            <a:tbl>
              <a:tblPr firstRow="1" bandRow="1">
                <a:tableStyleId>{08FB837D-C827-4EFA-A057-4D05807E0F7C}</a:tableStyleId>
              </a:tblPr>
              <a:tblGrid>
                <a:gridCol w="1026114"/>
                <a:gridCol w="1026114"/>
                <a:gridCol w="1026114"/>
                <a:gridCol w="1026114"/>
              </a:tblGrid>
              <a:tr h="627549">
                <a:tc>
                  <a:txBody>
                    <a:bodyPr/>
                    <a:lstStyle/>
                    <a:p>
                      <a:r>
                        <a:rPr lang="en-US" sz="1700" dirty="0" smtClean="0"/>
                        <a:t>Type</a:t>
                      </a:r>
                      <a:endParaRPr lang="en-US" sz="1700" dirty="0"/>
                    </a:p>
                  </a:txBody>
                  <a:tcPr marT="55372" marB="55372"/>
                </a:tc>
                <a:tc>
                  <a:txBody>
                    <a:bodyPr/>
                    <a:lstStyle/>
                    <a:p>
                      <a:r>
                        <a:rPr lang="en-US" sz="1700" dirty="0" smtClean="0"/>
                        <a:t>ITU-T</a:t>
                      </a:r>
                      <a:endParaRPr lang="en-US" sz="1700" dirty="0"/>
                    </a:p>
                  </a:txBody>
                  <a:tcPr marT="55372" marB="55372"/>
                </a:tc>
                <a:tc>
                  <a:txBody>
                    <a:bodyPr/>
                    <a:lstStyle/>
                    <a:p>
                      <a:r>
                        <a:rPr lang="en-US" sz="1700" dirty="0" smtClean="0"/>
                        <a:t>Initial approval</a:t>
                      </a:r>
                      <a:endParaRPr lang="en-US" sz="1700" dirty="0"/>
                    </a:p>
                  </a:txBody>
                  <a:tcPr marT="55372" marB="55372"/>
                </a:tc>
                <a:tc>
                  <a:txBody>
                    <a:bodyPr/>
                    <a:lstStyle/>
                    <a:p>
                      <a:r>
                        <a:rPr lang="en-US" sz="1700" dirty="0" smtClean="0"/>
                        <a:t>Max down</a:t>
                      </a:r>
                      <a:endParaRPr lang="en-US" sz="1700" dirty="0"/>
                    </a:p>
                  </a:txBody>
                  <a:tcPr marT="55372" marB="55372"/>
                </a:tc>
              </a:tr>
              <a:tr h="577764">
                <a:tc>
                  <a:txBody>
                    <a:bodyPr/>
                    <a:lstStyle/>
                    <a:p>
                      <a:r>
                        <a:rPr lang="en-US" sz="1700" dirty="0" smtClean="0"/>
                        <a:t>BPON</a:t>
                      </a:r>
                      <a:endParaRPr lang="en-US" sz="1700" dirty="0"/>
                    </a:p>
                  </a:txBody>
                  <a:tcPr marT="55372" marB="55372"/>
                </a:tc>
                <a:tc>
                  <a:txBody>
                    <a:bodyPr/>
                    <a:lstStyle/>
                    <a:p>
                      <a:r>
                        <a:rPr lang="en-US" sz="1700" dirty="0" smtClean="0"/>
                        <a:t>G.983</a:t>
                      </a:r>
                      <a:endParaRPr lang="en-US" sz="1700" dirty="0"/>
                    </a:p>
                  </a:txBody>
                  <a:tcPr marT="55372" marB="55372"/>
                </a:tc>
                <a:tc>
                  <a:txBody>
                    <a:bodyPr/>
                    <a:lstStyle/>
                    <a:p>
                      <a:r>
                        <a:rPr lang="en-US" sz="1700" dirty="0" smtClean="0"/>
                        <a:t>1998</a:t>
                      </a:r>
                      <a:endParaRPr lang="en-US" sz="1700" dirty="0"/>
                    </a:p>
                  </a:txBody>
                  <a:tcPr marT="55372" marB="55372"/>
                </a:tc>
                <a:tc>
                  <a:txBody>
                    <a:bodyPr/>
                    <a:lstStyle/>
                    <a:p>
                      <a:r>
                        <a:rPr lang="en-US" sz="1700" dirty="0" smtClean="0"/>
                        <a:t>622 Mbps</a:t>
                      </a:r>
                      <a:endParaRPr lang="en-US" sz="1700" dirty="0"/>
                    </a:p>
                  </a:txBody>
                  <a:tcPr marT="55372" marB="55372"/>
                </a:tc>
              </a:tr>
              <a:tr h="577764">
                <a:tc>
                  <a:txBody>
                    <a:bodyPr/>
                    <a:lstStyle/>
                    <a:p>
                      <a:r>
                        <a:rPr lang="en-US" sz="1700" dirty="0" smtClean="0"/>
                        <a:t>GPON</a:t>
                      </a:r>
                      <a:endParaRPr lang="en-US" sz="1700" dirty="0"/>
                    </a:p>
                  </a:txBody>
                  <a:tcPr marT="55372" marB="55372"/>
                </a:tc>
                <a:tc>
                  <a:txBody>
                    <a:bodyPr/>
                    <a:lstStyle/>
                    <a:p>
                      <a:r>
                        <a:rPr lang="en-US" sz="1700" dirty="0" smtClean="0"/>
                        <a:t>G.984</a:t>
                      </a:r>
                      <a:endParaRPr lang="en-US" sz="1700" dirty="0"/>
                    </a:p>
                  </a:txBody>
                  <a:tcPr marT="55372" marB="55372"/>
                </a:tc>
                <a:tc>
                  <a:txBody>
                    <a:bodyPr/>
                    <a:lstStyle/>
                    <a:p>
                      <a:r>
                        <a:rPr lang="en-US" sz="1700" dirty="0" smtClean="0"/>
                        <a:t>2003</a:t>
                      </a:r>
                      <a:endParaRPr lang="en-US" sz="1700" dirty="0"/>
                    </a:p>
                  </a:txBody>
                  <a:tcPr marT="55372" marB="55372"/>
                </a:tc>
                <a:tc>
                  <a:txBody>
                    <a:bodyPr/>
                    <a:lstStyle/>
                    <a:p>
                      <a:r>
                        <a:rPr lang="en-US" sz="1700" dirty="0" smtClean="0"/>
                        <a:t>2.5 </a:t>
                      </a:r>
                      <a:r>
                        <a:rPr lang="en-US" sz="1700" dirty="0" err="1" smtClean="0"/>
                        <a:t>Gbps</a:t>
                      </a:r>
                      <a:endParaRPr lang="en-US" sz="1700" dirty="0"/>
                    </a:p>
                  </a:txBody>
                  <a:tcPr marT="55372" marB="55372"/>
                </a:tc>
              </a:tr>
              <a:tr h="577764">
                <a:tc>
                  <a:txBody>
                    <a:bodyPr/>
                    <a:lstStyle/>
                    <a:p>
                      <a:r>
                        <a:rPr lang="en-US" sz="1700" dirty="0" smtClean="0"/>
                        <a:t>XG-PON</a:t>
                      </a:r>
                      <a:endParaRPr lang="en-US" sz="1700" dirty="0"/>
                    </a:p>
                  </a:txBody>
                  <a:tcPr marT="55372" marB="55372"/>
                </a:tc>
                <a:tc>
                  <a:txBody>
                    <a:bodyPr/>
                    <a:lstStyle/>
                    <a:p>
                      <a:r>
                        <a:rPr lang="en-US" sz="1700" dirty="0" smtClean="0"/>
                        <a:t>G.987</a:t>
                      </a:r>
                      <a:endParaRPr lang="en-US" sz="1700" dirty="0"/>
                    </a:p>
                  </a:txBody>
                  <a:tcPr marT="55372" marB="55372"/>
                </a:tc>
                <a:tc>
                  <a:txBody>
                    <a:bodyPr/>
                    <a:lstStyle/>
                    <a:p>
                      <a:r>
                        <a:rPr lang="en-US" sz="1700" dirty="0" smtClean="0"/>
                        <a:t>2010</a:t>
                      </a:r>
                      <a:endParaRPr lang="en-US" sz="1700" dirty="0"/>
                    </a:p>
                  </a:txBody>
                  <a:tcPr marT="55372" marB="55372"/>
                </a:tc>
                <a:tc>
                  <a:txBody>
                    <a:bodyPr/>
                    <a:lstStyle/>
                    <a:p>
                      <a:r>
                        <a:rPr lang="en-US" sz="1700" dirty="0" smtClean="0"/>
                        <a:t>10 </a:t>
                      </a:r>
                      <a:r>
                        <a:rPr lang="en-US" sz="1700" dirty="0" err="1" smtClean="0"/>
                        <a:t>Gbps</a:t>
                      </a:r>
                      <a:endParaRPr lang="en-US" sz="1700" dirty="0"/>
                    </a:p>
                  </a:txBody>
                  <a:tcPr marT="55372" marB="55372"/>
                </a:tc>
              </a:tr>
              <a:tr h="577764">
                <a:tc>
                  <a:txBody>
                    <a:bodyPr/>
                    <a:lstStyle/>
                    <a:p>
                      <a:r>
                        <a:rPr lang="en-US" sz="1700" dirty="0" smtClean="0"/>
                        <a:t>NG-PON2</a:t>
                      </a:r>
                      <a:endParaRPr lang="en-US" sz="1700" dirty="0"/>
                    </a:p>
                  </a:txBody>
                  <a:tcPr marT="55372" marB="55372"/>
                </a:tc>
                <a:tc>
                  <a:txBody>
                    <a:bodyPr/>
                    <a:lstStyle/>
                    <a:p>
                      <a:r>
                        <a:rPr lang="en-US" sz="1700" dirty="0" smtClean="0"/>
                        <a:t>G.989</a:t>
                      </a:r>
                      <a:endParaRPr lang="en-US" sz="1700" dirty="0"/>
                    </a:p>
                  </a:txBody>
                  <a:tcPr marT="55372" marB="55372"/>
                </a:tc>
                <a:tc>
                  <a:txBody>
                    <a:bodyPr/>
                    <a:lstStyle/>
                    <a:p>
                      <a:r>
                        <a:rPr lang="en-US" sz="1700" dirty="0" smtClean="0"/>
                        <a:t>2013</a:t>
                      </a:r>
                      <a:endParaRPr lang="en-US" sz="1700" dirty="0"/>
                    </a:p>
                  </a:txBody>
                  <a:tcPr marT="55372" marB="55372"/>
                </a:tc>
                <a:tc>
                  <a:txBody>
                    <a:bodyPr/>
                    <a:lstStyle/>
                    <a:p>
                      <a:r>
                        <a:rPr lang="en-US" sz="1700" dirty="0" smtClean="0"/>
                        <a:t>40 </a:t>
                      </a:r>
                      <a:r>
                        <a:rPr lang="en-US" sz="1700" dirty="0" err="1" smtClean="0"/>
                        <a:t>Gbps</a:t>
                      </a:r>
                      <a:endParaRPr lang="en-US" sz="1700" dirty="0"/>
                    </a:p>
                  </a:txBody>
                  <a:tcPr marT="55372" marB="55372"/>
                </a:tc>
              </a:tr>
            </a:tbl>
          </a:graphicData>
        </a:graphic>
      </p:graphicFrame>
    </p:spTree>
    <p:extLst>
      <p:ext uri="{BB962C8B-B14F-4D97-AF65-F5344CB8AC3E}">
        <p14:creationId xmlns:p14="http://schemas.microsoft.com/office/powerpoint/2010/main" val="939790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Optical Transport Networks (OTN)</a:t>
            </a:r>
            <a:endParaRPr lang="en-US" dirty="0"/>
          </a:p>
        </p:txBody>
      </p:sp>
      <p:sp>
        <p:nvSpPr>
          <p:cNvPr id="6" name="Text Placeholder 5"/>
          <p:cNvSpPr>
            <a:spLocks noGrp="1"/>
          </p:cNvSpPr>
          <p:nvPr>
            <p:ph type="body" idx="1"/>
          </p:nvPr>
        </p:nvSpPr>
        <p:spPr/>
        <p:txBody>
          <a:bodyPr>
            <a:normAutofit fontScale="92500" lnSpcReduction="10000"/>
          </a:bodyPr>
          <a:lstStyle/>
          <a:p>
            <a:pPr marL="0" indent="0">
              <a:buNone/>
            </a:pPr>
            <a:r>
              <a:rPr lang="en-US" dirty="0" smtClean="0"/>
              <a:t>Key enabler for fixed and mobile Broadband uptake </a:t>
            </a:r>
          </a:p>
          <a:p>
            <a:pPr marL="0" indent="0">
              <a:buNone/>
            </a:pPr>
            <a:endParaRPr lang="en-US" dirty="0" smtClean="0"/>
          </a:p>
          <a:p>
            <a:pPr marL="0" indent="0">
              <a:buNone/>
            </a:pPr>
            <a:r>
              <a:rPr lang="en-US" dirty="0"/>
              <a:t>Mechanism to build multiple networks and services (e.g., </a:t>
            </a:r>
            <a:r>
              <a:rPr lang="en-US" dirty="0" smtClean="0"/>
              <a:t>video</a:t>
            </a:r>
            <a:r>
              <a:rPr lang="en-US" dirty="0"/>
              <a:t>, Internet) over a single </a:t>
            </a:r>
            <a:r>
              <a:rPr lang="en-US" dirty="0" smtClean="0"/>
              <a:t>infrastructure</a:t>
            </a:r>
          </a:p>
          <a:p>
            <a:pPr marL="0" indent="0">
              <a:buNone/>
            </a:pPr>
            <a:endParaRPr lang="en-US" dirty="0" smtClean="0"/>
          </a:p>
          <a:p>
            <a:pPr marL="0" indent="0">
              <a:buNone/>
            </a:pPr>
            <a:r>
              <a:rPr lang="en-US" dirty="0" smtClean="0"/>
              <a:t>Key standards: ITU-T G.709, ITU-T G.798</a:t>
            </a:r>
          </a:p>
          <a:p>
            <a:pPr marL="0" indent="0">
              <a:buNone/>
            </a:pPr>
            <a:r>
              <a:rPr lang="en-US" dirty="0" smtClean="0"/>
              <a:t> </a:t>
            </a:r>
            <a:endParaRPr lang="en-US" dirty="0"/>
          </a:p>
          <a:p>
            <a:pPr marL="0" indent="0">
              <a:buNone/>
            </a:pPr>
            <a:r>
              <a:rPr lang="en-US" dirty="0" smtClean="0"/>
              <a:t>Outlook: Faster</a:t>
            </a:r>
            <a:r>
              <a:rPr lang="en-US" dirty="0"/>
              <a:t>, more </a:t>
            </a:r>
            <a:r>
              <a:rPr lang="en-US" dirty="0" smtClean="0"/>
              <a:t>efficient, resilient, cheaper </a:t>
            </a:r>
            <a:r>
              <a:rPr lang="en-US" dirty="0"/>
              <a:t>core transport </a:t>
            </a:r>
            <a:r>
              <a:rPr lang="en-US" dirty="0" smtClean="0"/>
              <a:t>solutions – </a:t>
            </a:r>
            <a:r>
              <a:rPr lang="en-US" dirty="0"/>
              <a:t>beyond </a:t>
            </a:r>
            <a:r>
              <a:rPr lang="en-US" dirty="0" smtClean="0"/>
              <a:t>100 </a:t>
            </a:r>
            <a:r>
              <a:rPr lang="en-US" dirty="0" err="1" smtClean="0"/>
              <a:t>Gbps</a:t>
            </a:r>
            <a:endParaRPr lang="en-US" dirty="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823813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a:t>
            </a:r>
            <a:r>
              <a:rPr lang="en-US" dirty="0" err="1" smtClean="0"/>
              <a:t>Fibre</a:t>
            </a:r>
            <a:r>
              <a:rPr lang="en-US" dirty="0" smtClean="0"/>
              <a:t> Basics</a:t>
            </a:r>
            <a:endParaRPr lang="en-US" dirty="0"/>
          </a:p>
        </p:txBody>
      </p:sp>
      <p:sp>
        <p:nvSpPr>
          <p:cNvPr id="6" name="Text Placeholder 5"/>
          <p:cNvSpPr>
            <a:spLocks noGrp="1"/>
          </p:cNvSpPr>
          <p:nvPr>
            <p:ph type="body" idx="1"/>
          </p:nvPr>
        </p:nvSpPr>
        <p:spPr/>
        <p:txBody>
          <a:bodyPr>
            <a:normAutofit/>
          </a:bodyPr>
          <a:lstStyle/>
          <a:p>
            <a:pPr marL="0" indent="0">
              <a:buNone/>
            </a:pPr>
            <a:r>
              <a:rPr lang="en-US" dirty="0" smtClean="0"/>
              <a:t>ITU-T L series standards for characteristics of </a:t>
            </a:r>
            <a:r>
              <a:rPr lang="en-US" dirty="0" err="1" smtClean="0"/>
              <a:t>fibres</a:t>
            </a:r>
            <a:r>
              <a:rPr lang="en-US" dirty="0" smtClean="0"/>
              <a:t> and cables, installation, system design, etc.</a:t>
            </a:r>
          </a:p>
          <a:p>
            <a:pPr marL="0" indent="0">
              <a:buNone/>
            </a:pPr>
            <a:endParaRPr lang="en-US" dirty="0" smtClean="0"/>
          </a:p>
        </p:txBody>
      </p:sp>
      <p:sp>
        <p:nvSpPr>
          <p:cNvPr id="2" name="Text Placeholder 1"/>
          <p:cNvSpPr>
            <a:spLocks noGrp="1"/>
          </p:cNvSpPr>
          <p:nvPr>
            <p:ph type="body" idx="2"/>
          </p:nvPr>
        </p:nvSpPr>
        <p:spPr/>
        <p:txBody>
          <a:bodyPr/>
          <a:lstStyle/>
          <a:p>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1874"/>
          <a:stretch/>
        </p:blipFill>
        <p:spPr bwMode="auto">
          <a:xfrm>
            <a:off x="4067945" y="1226145"/>
            <a:ext cx="4944081" cy="3022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4344626"/>
            <a:ext cx="4944082" cy="17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2142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Taking Broadband to the Next Level</a:t>
            </a:r>
            <a:endParaRPr lang="en-US" dirty="0"/>
          </a:p>
        </p:txBody>
      </p:sp>
      <p:sp>
        <p:nvSpPr>
          <p:cNvPr id="6" name="Text Placeholder 5"/>
          <p:cNvSpPr>
            <a:spLocks noGrp="1"/>
          </p:cNvSpPr>
          <p:nvPr>
            <p:ph type="body" idx="1"/>
          </p:nvPr>
        </p:nvSpPr>
        <p:spPr/>
        <p:txBody>
          <a:bodyPr>
            <a:normAutofit fontScale="92500" lnSpcReduction="20000"/>
          </a:bodyPr>
          <a:lstStyle/>
          <a:p>
            <a:pPr marL="0" indent="0">
              <a:buNone/>
            </a:pPr>
            <a:r>
              <a:rPr lang="en-US" dirty="0" smtClean="0"/>
              <a:t>Ever faster broadband transport and access </a:t>
            </a:r>
            <a:r>
              <a:rPr lang="en-US" dirty="0"/>
              <a:t>solutions over </a:t>
            </a:r>
            <a:r>
              <a:rPr lang="en-US" dirty="0" err="1" smtClean="0"/>
              <a:t>fibre</a:t>
            </a:r>
            <a:r>
              <a:rPr lang="en-US" dirty="0" smtClean="0"/>
              <a:t>, </a:t>
            </a:r>
            <a:r>
              <a:rPr lang="en-US" dirty="0"/>
              <a:t>copper and </a:t>
            </a:r>
            <a:r>
              <a:rPr lang="en-US" dirty="0" err="1" smtClean="0"/>
              <a:t>fibre</a:t>
            </a:r>
            <a:r>
              <a:rPr lang="en-US" dirty="0" smtClean="0"/>
              <a:t> </a:t>
            </a:r>
            <a:r>
              <a:rPr lang="en-US" dirty="0"/>
              <a:t>plus </a:t>
            </a:r>
            <a:r>
              <a:rPr lang="en-US" dirty="0" smtClean="0"/>
              <a:t>copper are in the pipeline.</a:t>
            </a:r>
          </a:p>
          <a:p>
            <a:pPr marL="0" indent="0">
              <a:buNone/>
            </a:pPr>
            <a:endParaRPr lang="en-US" dirty="0" smtClean="0"/>
          </a:p>
          <a:p>
            <a:pPr marL="0" indent="0">
              <a:buNone/>
            </a:pPr>
            <a:r>
              <a:rPr lang="en-US" dirty="0"/>
              <a:t>ITU-T standards are </a:t>
            </a:r>
            <a:r>
              <a:rPr lang="en-US" dirty="0" smtClean="0"/>
              <a:t>an </a:t>
            </a:r>
            <a:r>
              <a:rPr lang="en-US" dirty="0"/>
              <a:t>essential aid to </a:t>
            </a:r>
            <a:r>
              <a:rPr lang="en-US" dirty="0" smtClean="0"/>
              <a:t>countries </a:t>
            </a:r>
            <a:r>
              <a:rPr lang="en-US" dirty="0"/>
              <a:t>in building </a:t>
            </a:r>
            <a:r>
              <a:rPr lang="en-US" dirty="0" smtClean="0"/>
              <a:t>and upgrading their </a:t>
            </a:r>
            <a:r>
              <a:rPr lang="en-US" dirty="0"/>
              <a:t>infrastructure and encouraging economic </a:t>
            </a:r>
            <a:r>
              <a:rPr lang="en-US" dirty="0" smtClean="0"/>
              <a:t>development. </a:t>
            </a:r>
          </a:p>
          <a:p>
            <a:pPr marL="0" indent="0">
              <a:buNone/>
            </a:pPr>
            <a:endParaRPr lang="en-US" dirty="0" smtClean="0"/>
          </a:p>
          <a:p>
            <a:pPr marL="0" indent="0">
              <a:buNone/>
            </a:pPr>
            <a:r>
              <a:rPr lang="en-US" dirty="0" smtClean="0"/>
              <a:t>Through </a:t>
            </a:r>
            <a:r>
              <a:rPr lang="en-US" dirty="0"/>
              <a:t>economies of scale, </a:t>
            </a:r>
            <a:r>
              <a:rPr lang="en-US" dirty="0" smtClean="0"/>
              <a:t>standards help reduce </a:t>
            </a:r>
            <a:r>
              <a:rPr lang="en-US" dirty="0"/>
              <a:t>costs for </a:t>
            </a:r>
            <a:r>
              <a:rPr lang="en-US" dirty="0" smtClean="0"/>
              <a:t>manufacturers</a:t>
            </a:r>
            <a:r>
              <a:rPr lang="en-US" dirty="0"/>
              <a:t>, operators and consumers</a:t>
            </a:r>
            <a:r>
              <a:rPr lang="en-US" dirty="0" smtClean="0"/>
              <a:t>.</a:t>
            </a:r>
            <a:endParaRPr lang="en-US" dirty="0"/>
          </a:p>
        </p:txBody>
      </p:sp>
    </p:spTree>
    <p:extLst>
      <p:ext uri="{BB962C8B-B14F-4D97-AF65-F5344CB8AC3E}">
        <p14:creationId xmlns:p14="http://schemas.microsoft.com/office/powerpoint/2010/main" val="2456587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0" y="-29931"/>
            <a:ext cx="9144000" cy="617364"/>
          </a:xfrm>
          <a:prstGeom prst="rect">
            <a:avLst/>
          </a:prstGeom>
          <a:solidFill>
            <a:schemeClr val="tx2">
              <a:lumMod val="60000"/>
              <a:lumOff val="40000"/>
            </a:schemeClr>
          </a:solidFill>
        </p:spPr>
        <p:txBody>
          <a:bodyPr/>
          <a:lstStyle/>
          <a:p>
            <a:pPr algn="ctr">
              <a:spcBef>
                <a:spcPct val="0"/>
              </a:spcBef>
              <a:defRPr/>
            </a:pPr>
            <a:r>
              <a:rPr lang="en-US" sz="3600" b="1" kern="1200" dirty="0" smtClean="0">
                <a:solidFill>
                  <a:prstClr val="white"/>
                </a:solidFill>
                <a:latin typeface="Calibri"/>
                <a:ea typeface="+mj-ea"/>
                <a:cs typeface="+mj-cs"/>
              </a:rPr>
              <a:t>ITU-R Studies for WRC-15 on IMT</a:t>
            </a:r>
            <a:endParaRPr lang="en-US" sz="3600" b="1" kern="1200" dirty="0">
              <a:solidFill>
                <a:prstClr val="white"/>
              </a:solidFill>
              <a:latin typeface="Calibri"/>
              <a:ea typeface="+mj-ea"/>
              <a:cs typeface="+mj-cs"/>
            </a:endParaRPr>
          </a:p>
        </p:txBody>
      </p:sp>
      <p:sp>
        <p:nvSpPr>
          <p:cNvPr id="7" name="TextBox 6"/>
          <p:cNvSpPr txBox="1"/>
          <p:nvPr/>
        </p:nvSpPr>
        <p:spPr>
          <a:xfrm>
            <a:off x="0" y="4865375"/>
            <a:ext cx="9144000" cy="954107"/>
          </a:xfrm>
          <a:prstGeom prst="rect">
            <a:avLst/>
          </a:prstGeom>
          <a:solidFill>
            <a:schemeClr val="accent1">
              <a:lumMod val="20000"/>
              <a:lumOff val="80000"/>
            </a:schemeClr>
          </a:solidFill>
        </p:spPr>
        <p:txBody>
          <a:bodyPr wrap="square" rtlCol="0">
            <a:spAutoFit/>
          </a:bodyPr>
          <a:lstStyle/>
          <a:p>
            <a:pPr algn="ctr" hangingPunct="0"/>
            <a:r>
              <a:rPr lang="en-GB" sz="2800" b="1" kern="1200" dirty="0" smtClean="0">
                <a:solidFill>
                  <a:prstClr val="black"/>
                </a:solidFill>
                <a:latin typeface="Calibri"/>
              </a:rPr>
              <a:t>Spectrum </a:t>
            </a:r>
            <a:r>
              <a:rPr lang="en-GB" sz="2800" b="1" kern="1200" dirty="0">
                <a:solidFill>
                  <a:prstClr val="black"/>
                </a:solidFill>
                <a:latin typeface="Calibri"/>
              </a:rPr>
              <a:t>sharing and </a:t>
            </a:r>
            <a:r>
              <a:rPr lang="en-GB" sz="2800" b="1" kern="1200" dirty="0" smtClean="0">
                <a:solidFill>
                  <a:prstClr val="black"/>
                </a:solidFill>
                <a:latin typeface="Calibri"/>
              </a:rPr>
              <a:t>compatibility with other services</a:t>
            </a:r>
          </a:p>
          <a:p>
            <a:pPr algn="ctr" hangingPunct="0"/>
            <a:r>
              <a:rPr lang="en-GB" sz="2800" kern="1200" dirty="0" smtClean="0">
                <a:solidFill>
                  <a:prstClr val="black"/>
                </a:solidFill>
                <a:latin typeface="Calibri"/>
              </a:rPr>
              <a:t> </a:t>
            </a:r>
            <a:r>
              <a:rPr lang="en-GB" sz="2400" kern="1200" dirty="0" smtClean="0">
                <a:solidFill>
                  <a:prstClr val="black"/>
                </a:solidFill>
                <a:latin typeface="Calibri"/>
              </a:rPr>
              <a:t>including consolidation of draft </a:t>
            </a:r>
            <a:r>
              <a:rPr lang="en-GB" sz="2400" kern="1200" dirty="0">
                <a:solidFill>
                  <a:prstClr val="black"/>
                </a:solidFill>
                <a:latin typeface="Calibri"/>
              </a:rPr>
              <a:t>CPM </a:t>
            </a:r>
            <a:r>
              <a:rPr lang="en-GB" sz="2400" kern="1200" dirty="0" smtClean="0">
                <a:solidFill>
                  <a:prstClr val="black"/>
                </a:solidFill>
                <a:latin typeface="Calibri"/>
              </a:rPr>
              <a:t>text</a:t>
            </a:r>
          </a:p>
        </p:txBody>
      </p:sp>
      <p:pic>
        <p:nvPicPr>
          <p:cNvPr id="9" name="Picture 2" descr="http://www.itu.int/ITU-R/images/imt-advanced.jpg"/>
          <p:cNvPicPr>
            <a:picLocks noChangeAspect="1" noChangeArrowheads="1"/>
          </p:cNvPicPr>
          <p:nvPr/>
        </p:nvPicPr>
        <p:blipFill>
          <a:blip r:embed="rId2" cstate="print"/>
          <a:srcRect/>
          <a:stretch>
            <a:fillRect/>
          </a:stretch>
        </p:blipFill>
        <p:spPr bwMode="auto">
          <a:xfrm>
            <a:off x="0" y="0"/>
            <a:ext cx="1008112" cy="587432"/>
          </a:xfrm>
          <a:prstGeom prst="rect">
            <a:avLst/>
          </a:prstGeom>
          <a:noFill/>
        </p:spPr>
      </p:pic>
      <p:sp>
        <p:nvSpPr>
          <p:cNvPr id="3" name="TextBox 2"/>
          <p:cNvSpPr txBox="1"/>
          <p:nvPr/>
        </p:nvSpPr>
        <p:spPr>
          <a:xfrm>
            <a:off x="-10445" y="3426412"/>
            <a:ext cx="9144000" cy="892552"/>
          </a:xfrm>
          <a:prstGeom prst="rect">
            <a:avLst/>
          </a:prstGeom>
          <a:solidFill>
            <a:schemeClr val="accent2">
              <a:lumMod val="20000"/>
              <a:lumOff val="80000"/>
            </a:schemeClr>
          </a:solidFill>
        </p:spPr>
        <p:txBody>
          <a:bodyPr wrap="square" rtlCol="0">
            <a:spAutoFit/>
          </a:bodyPr>
          <a:lstStyle/>
          <a:p>
            <a:pPr algn="ctr"/>
            <a:r>
              <a:rPr lang="en-GB" sz="2800" b="1" kern="1200" dirty="0" smtClean="0">
                <a:solidFill>
                  <a:prstClr val="black"/>
                </a:solidFill>
                <a:latin typeface="Calibri"/>
              </a:rPr>
              <a:t>Spectrum </a:t>
            </a:r>
            <a:r>
              <a:rPr lang="en-GB" sz="2800" b="1" kern="1200" dirty="0">
                <a:solidFill>
                  <a:prstClr val="black"/>
                </a:solidFill>
                <a:latin typeface="Calibri"/>
              </a:rPr>
              <a:t>requirements for the mobile </a:t>
            </a:r>
            <a:r>
              <a:rPr lang="en-GB" sz="2800" b="1" kern="1200" dirty="0" smtClean="0">
                <a:solidFill>
                  <a:prstClr val="black"/>
                </a:solidFill>
                <a:latin typeface="Calibri"/>
              </a:rPr>
              <a:t>service</a:t>
            </a:r>
            <a:br>
              <a:rPr lang="en-GB" sz="2800" b="1" kern="1200" dirty="0" smtClean="0">
                <a:solidFill>
                  <a:prstClr val="black"/>
                </a:solidFill>
                <a:latin typeface="Calibri"/>
              </a:rPr>
            </a:br>
            <a:r>
              <a:rPr lang="en-GB" sz="2400" kern="1200" dirty="0">
                <a:solidFill>
                  <a:prstClr val="black"/>
                </a:solidFill>
                <a:latin typeface="Calibri"/>
              </a:rPr>
              <a:t>including suitable frequency ranges, and other specific </a:t>
            </a:r>
            <a:r>
              <a:rPr lang="en-GB" sz="2400" kern="1200" dirty="0" smtClean="0">
                <a:solidFill>
                  <a:prstClr val="black"/>
                </a:solidFill>
                <a:latin typeface="Calibri"/>
              </a:rPr>
              <a:t>requirements</a:t>
            </a:r>
          </a:p>
        </p:txBody>
      </p:sp>
      <p:sp>
        <p:nvSpPr>
          <p:cNvPr id="8" name="TextBox 7"/>
          <p:cNvSpPr txBox="1"/>
          <p:nvPr/>
        </p:nvSpPr>
        <p:spPr>
          <a:xfrm>
            <a:off x="-10445" y="760013"/>
            <a:ext cx="9144000" cy="2185214"/>
          </a:xfrm>
          <a:prstGeom prst="rect">
            <a:avLst/>
          </a:prstGeom>
          <a:noFill/>
        </p:spPr>
        <p:txBody>
          <a:bodyPr wrap="square" rtlCol="0">
            <a:spAutoFit/>
          </a:bodyPr>
          <a:lstStyle/>
          <a:p>
            <a:r>
              <a:rPr lang="en-US" sz="2400" b="1" kern="1200" dirty="0" smtClean="0">
                <a:solidFill>
                  <a:prstClr val="black"/>
                </a:solidFill>
                <a:latin typeface="Calibri"/>
              </a:rPr>
              <a:t>Agenda items for WRC-15 </a:t>
            </a:r>
            <a:r>
              <a:rPr lang="en-US" sz="1800" b="1" kern="1200" dirty="0" smtClean="0">
                <a:solidFill>
                  <a:prstClr val="black"/>
                </a:solidFill>
                <a:latin typeface="Calibri"/>
              </a:rPr>
              <a:t>(Resolution 807 (WRC-12))</a:t>
            </a:r>
            <a:r>
              <a:rPr lang="en-US" sz="2400" b="1" kern="1200" dirty="0" smtClean="0">
                <a:solidFill>
                  <a:prstClr val="black"/>
                </a:solidFill>
                <a:latin typeface="Calibri"/>
              </a:rPr>
              <a:t>:</a:t>
            </a:r>
          </a:p>
          <a:p>
            <a:r>
              <a:rPr lang="en-GB" sz="1600" kern="1200" dirty="0">
                <a:solidFill>
                  <a:prstClr val="black"/>
                </a:solidFill>
                <a:latin typeface="Calibri"/>
              </a:rPr>
              <a:t>1.1 	to consider additional spectrum allocations to the mobile service on a primary basis and identification of additional frequency bands for International Mobile Telecommunications (IMT) and related regulatory provisions, to facilitate the development of </a:t>
            </a:r>
            <a:r>
              <a:rPr lang="en-GB" sz="1600" b="1" kern="1200" dirty="0">
                <a:solidFill>
                  <a:srgbClr val="C0504D"/>
                </a:solidFill>
                <a:latin typeface="Calibri"/>
              </a:rPr>
              <a:t>terrestrial mobile broadband applications</a:t>
            </a:r>
            <a:r>
              <a:rPr lang="en-GB" sz="1600" kern="1200" dirty="0">
                <a:solidFill>
                  <a:prstClr val="black"/>
                </a:solidFill>
                <a:latin typeface="Calibri"/>
              </a:rPr>
              <a:t>, in accordance with Resolution </a:t>
            </a:r>
            <a:r>
              <a:rPr lang="en-GB" sz="1600" b="1" kern="1200" dirty="0" smtClean="0">
                <a:solidFill>
                  <a:prstClr val="black"/>
                </a:solidFill>
                <a:latin typeface="Calibri"/>
              </a:rPr>
              <a:t>233 </a:t>
            </a:r>
            <a:r>
              <a:rPr lang="en-GB" sz="1600" b="1" kern="1200" dirty="0">
                <a:solidFill>
                  <a:prstClr val="black"/>
                </a:solidFill>
                <a:latin typeface="Calibri"/>
              </a:rPr>
              <a:t>(WRC‑12</a:t>
            </a:r>
            <a:r>
              <a:rPr lang="en-GB" sz="1600" b="1" kern="1200" dirty="0" smtClean="0">
                <a:solidFill>
                  <a:prstClr val="black"/>
                </a:solidFill>
                <a:latin typeface="Calibri"/>
              </a:rPr>
              <a:t>)</a:t>
            </a:r>
            <a:r>
              <a:rPr lang="en-GB" sz="1600" kern="1200" dirty="0" smtClean="0">
                <a:solidFill>
                  <a:prstClr val="black"/>
                </a:solidFill>
                <a:latin typeface="Calibri"/>
              </a:rPr>
              <a:t>;</a:t>
            </a:r>
          </a:p>
          <a:p>
            <a:r>
              <a:rPr lang="en-GB" sz="1600" kern="1200" dirty="0">
                <a:solidFill>
                  <a:prstClr val="black"/>
                </a:solidFill>
                <a:latin typeface="Calibri"/>
              </a:rPr>
              <a:t>1.2	to examine the results of ITU‑R studies, in accordance with Resolution </a:t>
            </a:r>
            <a:r>
              <a:rPr lang="en-GB" sz="1600" b="1" kern="1200" dirty="0" smtClean="0">
                <a:solidFill>
                  <a:prstClr val="black"/>
                </a:solidFill>
                <a:latin typeface="Calibri"/>
              </a:rPr>
              <a:t>232 </a:t>
            </a:r>
            <a:r>
              <a:rPr lang="en-GB" sz="1600" b="1" kern="1200" dirty="0">
                <a:solidFill>
                  <a:prstClr val="black"/>
                </a:solidFill>
                <a:latin typeface="Calibri"/>
              </a:rPr>
              <a:t>(WRC‑12)</a:t>
            </a:r>
            <a:r>
              <a:rPr lang="en-GB" sz="1600" kern="1200" dirty="0">
                <a:solidFill>
                  <a:prstClr val="black"/>
                </a:solidFill>
                <a:latin typeface="Calibri"/>
              </a:rPr>
              <a:t>, on the </a:t>
            </a:r>
            <a:r>
              <a:rPr lang="en-GB" sz="1600" b="1" kern="1200" dirty="0">
                <a:solidFill>
                  <a:srgbClr val="C00000"/>
                </a:solidFill>
                <a:latin typeface="Calibri"/>
              </a:rPr>
              <a:t>use of the frequency band 694-790 MHz by the mobile</a:t>
            </a:r>
            <a:r>
              <a:rPr lang="en-GB" sz="1600" kern="1200" dirty="0">
                <a:solidFill>
                  <a:prstClr val="black"/>
                </a:solidFill>
                <a:latin typeface="Calibri"/>
              </a:rPr>
              <a:t>, except aeronautical mobile, service in Region 1 and take the appropriate measures</a:t>
            </a:r>
            <a:r>
              <a:rPr lang="en-GB" sz="1600" kern="1200" dirty="0" smtClean="0">
                <a:solidFill>
                  <a:prstClr val="black"/>
                </a:solidFill>
                <a:latin typeface="Calibri"/>
              </a:rPr>
              <a:t>;</a:t>
            </a:r>
            <a:endParaRPr lang="en-US" sz="1600" kern="1200" dirty="0">
              <a:solidFill>
                <a:prstClr val="black"/>
              </a:solidFill>
              <a:latin typeface="Calibri"/>
            </a:endParaRPr>
          </a:p>
        </p:txBody>
      </p:sp>
    </p:spTree>
    <p:extLst>
      <p:ext uri="{BB962C8B-B14F-4D97-AF65-F5344CB8AC3E}">
        <p14:creationId xmlns:p14="http://schemas.microsoft.com/office/powerpoint/2010/main" val="3162549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0800000" flipV="1">
            <a:off x="8627717" y="5935847"/>
            <a:ext cx="410732" cy="246221"/>
          </a:xfrm>
          <a:prstGeom prst="rect">
            <a:avLst/>
          </a:prstGeom>
          <a:noFill/>
        </p:spPr>
        <p:txBody>
          <a:bodyPr wrap="square" rtlCol="0">
            <a:spAutoFit/>
          </a:bodyPr>
          <a:lstStyle/>
          <a:p>
            <a:fld id="{C4853B02-ACB2-4A16-A819-2E6E96E324CF}" type="slidenum">
              <a:rPr lang="en-US" sz="1000" kern="1200" smtClean="0">
                <a:solidFill>
                  <a:srgbClr val="EEECE1"/>
                </a:solidFill>
                <a:latin typeface="Calibri"/>
              </a:rPr>
              <a:pPr/>
              <a:t>16</a:t>
            </a:fld>
            <a:endParaRPr lang="en-US" sz="1000" kern="1200" dirty="0">
              <a:solidFill>
                <a:srgbClr val="EEECE1"/>
              </a:solidFill>
              <a:latin typeface="Calibri"/>
            </a:endParaRPr>
          </a:p>
        </p:txBody>
      </p:sp>
      <p:sp>
        <p:nvSpPr>
          <p:cNvPr id="6" name="Title 1"/>
          <p:cNvSpPr txBox="1">
            <a:spLocks/>
          </p:cNvSpPr>
          <p:nvPr/>
        </p:nvSpPr>
        <p:spPr>
          <a:xfrm>
            <a:off x="703123" y="629199"/>
            <a:ext cx="7772400"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defTabSz="914400"/>
            <a:r>
              <a:rPr sz="3200">
                <a:solidFill>
                  <a:srgbClr val="1F497D">
                    <a:lumMod val="75000"/>
                  </a:srgbClr>
                </a:solidFill>
                <a:latin typeface="Arial" pitchFamily="34" charset="0"/>
                <a:cs typeface="+mn-cs"/>
              </a:rPr>
              <a:t>Spectrum identified for IMT</a:t>
            </a:r>
          </a:p>
        </p:txBody>
      </p:sp>
      <p:graphicFrame>
        <p:nvGraphicFramePr>
          <p:cNvPr id="7" name="Table 6"/>
          <p:cNvGraphicFramePr>
            <a:graphicFrameLocks noGrp="1"/>
          </p:cNvGraphicFramePr>
          <p:nvPr>
            <p:extLst>
              <p:ext uri="{D42A27DB-BD31-4B8C-83A1-F6EECF244321}">
                <p14:modId xmlns:p14="http://schemas.microsoft.com/office/powerpoint/2010/main" val="1070654801"/>
              </p:ext>
            </p:extLst>
          </p:nvPr>
        </p:nvGraphicFramePr>
        <p:xfrm>
          <a:off x="812801" y="1937347"/>
          <a:ext cx="7359600" cy="3515491"/>
        </p:xfrm>
        <a:graphic>
          <a:graphicData uri="http://schemas.openxmlformats.org/drawingml/2006/table">
            <a:tbl>
              <a:tblPr/>
              <a:tblGrid>
                <a:gridCol w="2801052"/>
                <a:gridCol w="4558548"/>
              </a:tblGrid>
              <a:tr h="654073">
                <a:tc>
                  <a:txBody>
                    <a:bodyPr/>
                    <a:lstStyle/>
                    <a:p>
                      <a:pPr algn="ctr" hangingPunct="0">
                        <a:lnSpc>
                          <a:spcPct val="115000"/>
                        </a:lnSpc>
                        <a:spcBef>
                          <a:spcPts val="400"/>
                        </a:spcBef>
                        <a:spcAft>
                          <a:spcPts val="400"/>
                        </a:spcAft>
                        <a:tabLst>
                          <a:tab pos="180340" algn="l"/>
                          <a:tab pos="540385" algn="l"/>
                          <a:tab pos="900430" algn="l"/>
                          <a:tab pos="1188085" algn="l"/>
                          <a:tab pos="1260475" algn="l"/>
                          <a:tab pos="1620520" algn="l"/>
                          <a:tab pos="1980565" algn="l"/>
                          <a:tab pos="2340610" algn="l"/>
                        </a:tabLst>
                      </a:pPr>
                      <a:r>
                        <a:rPr lang="en-GB" sz="1800" b="1" baseline="0" dirty="0">
                          <a:solidFill>
                            <a:schemeClr val="tx2">
                              <a:lumMod val="75000"/>
                            </a:schemeClr>
                          </a:solidFill>
                          <a:latin typeface="Arial" pitchFamily="34" charset="0"/>
                          <a:ea typeface="Times New Roman"/>
                          <a:cs typeface="Arial" pitchFamily="34" charset="0"/>
                        </a:rPr>
                        <a:t>Band (MHz)</a:t>
                      </a:r>
                      <a:endParaRPr lang="en-US" sz="1800" b="1" baseline="0" dirty="0">
                        <a:solidFill>
                          <a:schemeClr val="tx2">
                            <a:lumMod val="75000"/>
                          </a:schemeClr>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Bef>
                          <a:spcPts val="400"/>
                        </a:spcBef>
                        <a:spcAft>
                          <a:spcPts val="400"/>
                        </a:spcAft>
                        <a:tabLst>
                          <a:tab pos="180340" algn="l"/>
                          <a:tab pos="540385" algn="l"/>
                          <a:tab pos="900430" algn="l"/>
                          <a:tab pos="1188085" algn="l"/>
                          <a:tab pos="1260475" algn="l"/>
                          <a:tab pos="1620520" algn="l"/>
                          <a:tab pos="1980565" algn="l"/>
                          <a:tab pos="2340610" algn="l"/>
                        </a:tabLst>
                      </a:pPr>
                      <a:r>
                        <a:rPr lang="en-GB" sz="1800" b="1" baseline="0" dirty="0">
                          <a:solidFill>
                            <a:schemeClr val="tx2">
                              <a:lumMod val="75000"/>
                            </a:schemeClr>
                          </a:solidFill>
                          <a:latin typeface="Arial" pitchFamily="34" charset="0"/>
                          <a:ea typeface="Times New Roman"/>
                          <a:cs typeface="Arial" pitchFamily="34" charset="0"/>
                        </a:rPr>
                        <a:t>RR Footnotes identifying the </a:t>
                      </a:r>
                      <a:r>
                        <a:rPr lang="en-GB" sz="1800" b="1" baseline="0" dirty="0" smtClean="0">
                          <a:solidFill>
                            <a:schemeClr val="tx2">
                              <a:lumMod val="75000"/>
                            </a:schemeClr>
                          </a:solidFill>
                          <a:latin typeface="Arial" pitchFamily="34" charset="0"/>
                          <a:ea typeface="Times New Roman"/>
                          <a:cs typeface="Arial" pitchFamily="34" charset="0"/>
                        </a:rPr>
                        <a:t>band for </a:t>
                      </a:r>
                      <a:r>
                        <a:rPr lang="en-GB" sz="1800" b="1" baseline="0" dirty="0">
                          <a:solidFill>
                            <a:schemeClr val="tx2">
                              <a:lumMod val="75000"/>
                            </a:schemeClr>
                          </a:solidFill>
                          <a:latin typeface="Arial" pitchFamily="34" charset="0"/>
                          <a:ea typeface="Times New Roman"/>
                          <a:cs typeface="Arial" pitchFamily="34" charset="0"/>
                        </a:rPr>
                        <a:t>IMT</a:t>
                      </a:r>
                      <a:endParaRPr lang="en-US" sz="1800" b="1" baseline="0" dirty="0">
                        <a:solidFill>
                          <a:schemeClr val="tx2">
                            <a:lumMod val="75000"/>
                          </a:schemeClr>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774">
                <a:tc>
                  <a:txBody>
                    <a:bodyPr/>
                    <a:lstStyle/>
                    <a:p>
                      <a:pPr algn="ctr" hangingPunct="0">
                        <a:lnSpc>
                          <a:spcPct val="115000"/>
                        </a:lnSpc>
                        <a:spcBef>
                          <a:spcPts val="200"/>
                        </a:spcBef>
                        <a:spcAft>
                          <a:spcPts val="200"/>
                        </a:spcAft>
                        <a:tabLst>
                          <a:tab pos="180340" algn="l"/>
                          <a:tab pos="540385" algn="l"/>
                          <a:tab pos="900430" algn="l"/>
                          <a:tab pos="1188085" algn="l"/>
                          <a:tab pos="1260475" algn="l"/>
                          <a:tab pos="1620520" algn="l"/>
                          <a:tab pos="1980565" algn="l"/>
                          <a:tab pos="2340610" algn="l"/>
                        </a:tabLst>
                      </a:pPr>
                      <a:r>
                        <a:rPr lang="en-GB" sz="1800" b="1" baseline="0" dirty="0" smtClean="0">
                          <a:solidFill>
                            <a:schemeClr val="tx2">
                              <a:lumMod val="75000"/>
                            </a:schemeClr>
                          </a:solidFill>
                          <a:latin typeface="Arial" pitchFamily="34" charset="0"/>
                          <a:ea typeface="Times New Roman"/>
                          <a:cs typeface="Arial" pitchFamily="34" charset="0"/>
                        </a:rPr>
                        <a:t>450 – 470</a:t>
                      </a:r>
                      <a:endParaRPr lang="en-US" sz="1800" b="1" baseline="0" dirty="0">
                        <a:solidFill>
                          <a:schemeClr val="tx2">
                            <a:lumMod val="75000"/>
                          </a:schemeClr>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Bef>
                          <a:spcPts val="200"/>
                        </a:spcBef>
                        <a:spcAft>
                          <a:spcPts val="200"/>
                        </a:spcAft>
                        <a:tabLst>
                          <a:tab pos="180340" algn="l"/>
                          <a:tab pos="540385" algn="l"/>
                          <a:tab pos="900430" algn="l"/>
                          <a:tab pos="1188085" algn="l"/>
                          <a:tab pos="1260475" algn="l"/>
                          <a:tab pos="1620520" algn="l"/>
                          <a:tab pos="1980565" algn="l"/>
                          <a:tab pos="2340610" algn="l"/>
                        </a:tabLst>
                      </a:pPr>
                      <a:r>
                        <a:rPr lang="en-GB" sz="1800" b="1" baseline="0" dirty="0">
                          <a:solidFill>
                            <a:schemeClr val="tx2">
                              <a:lumMod val="75000"/>
                            </a:schemeClr>
                          </a:solidFill>
                          <a:latin typeface="Arial" pitchFamily="34" charset="0"/>
                          <a:ea typeface="Times New Roman"/>
                          <a:cs typeface="Arial" pitchFamily="34" charset="0"/>
                        </a:rPr>
                        <a:t>5.286AA</a:t>
                      </a:r>
                      <a:endParaRPr lang="en-US" sz="1800" b="1" baseline="0" dirty="0">
                        <a:solidFill>
                          <a:schemeClr val="tx2">
                            <a:lumMod val="75000"/>
                          </a:schemeClr>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774">
                <a:tc>
                  <a:txBody>
                    <a:bodyPr/>
                    <a:lstStyle/>
                    <a:p>
                      <a:pPr algn="ctr" hangingPunct="0">
                        <a:lnSpc>
                          <a:spcPct val="115000"/>
                        </a:lnSpc>
                        <a:spcBef>
                          <a:spcPts val="200"/>
                        </a:spcBef>
                        <a:spcAft>
                          <a:spcPts val="200"/>
                        </a:spcAft>
                        <a:tabLst>
                          <a:tab pos="180340" algn="l"/>
                          <a:tab pos="540385" algn="l"/>
                          <a:tab pos="900430" algn="l"/>
                          <a:tab pos="1188085" algn="l"/>
                          <a:tab pos="1260475" algn="l"/>
                          <a:tab pos="1620520" algn="l"/>
                          <a:tab pos="1980565" algn="l"/>
                          <a:tab pos="2340610" algn="l"/>
                        </a:tabLst>
                      </a:pPr>
                      <a:r>
                        <a:rPr lang="en-GB" sz="1800" b="1" baseline="0" dirty="0" smtClean="0">
                          <a:solidFill>
                            <a:schemeClr val="tx2">
                              <a:lumMod val="75000"/>
                            </a:schemeClr>
                          </a:solidFill>
                          <a:latin typeface="Arial" pitchFamily="34" charset="0"/>
                          <a:ea typeface="Times New Roman"/>
                          <a:cs typeface="Arial" pitchFamily="34" charset="0"/>
                        </a:rPr>
                        <a:t>698 – 960</a:t>
                      </a:r>
                      <a:endParaRPr lang="en-US" sz="1800" b="1" baseline="0" dirty="0">
                        <a:solidFill>
                          <a:schemeClr val="tx2">
                            <a:lumMod val="75000"/>
                          </a:schemeClr>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Bef>
                          <a:spcPts val="200"/>
                        </a:spcBef>
                        <a:spcAft>
                          <a:spcPts val="200"/>
                        </a:spcAft>
                        <a:tabLst>
                          <a:tab pos="180340" algn="l"/>
                          <a:tab pos="540385" algn="l"/>
                          <a:tab pos="900430" algn="l"/>
                          <a:tab pos="1188085" algn="l"/>
                          <a:tab pos="1260475" algn="l"/>
                          <a:tab pos="1620520" algn="l"/>
                          <a:tab pos="1980565" algn="l"/>
                          <a:tab pos="2340610" algn="l"/>
                        </a:tabLst>
                      </a:pPr>
                      <a:r>
                        <a:rPr lang="en-GB" sz="1800" b="1" baseline="0" dirty="0">
                          <a:solidFill>
                            <a:schemeClr val="tx2">
                              <a:lumMod val="75000"/>
                            </a:schemeClr>
                          </a:solidFill>
                          <a:latin typeface="Arial" pitchFamily="34" charset="0"/>
                          <a:ea typeface="Times New Roman"/>
                          <a:cs typeface="Arial" pitchFamily="34" charset="0"/>
                        </a:rPr>
                        <a:t>5.313A, 5.317A</a:t>
                      </a:r>
                      <a:endParaRPr lang="en-US" sz="1800" b="1" baseline="0" dirty="0">
                        <a:solidFill>
                          <a:schemeClr val="tx2">
                            <a:lumMod val="75000"/>
                          </a:schemeClr>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774">
                <a:tc>
                  <a:txBody>
                    <a:bodyPr/>
                    <a:lstStyle/>
                    <a:p>
                      <a:pPr algn="ctr" hangingPunct="0">
                        <a:lnSpc>
                          <a:spcPct val="115000"/>
                        </a:lnSpc>
                        <a:spcBef>
                          <a:spcPts val="200"/>
                        </a:spcBef>
                        <a:spcAft>
                          <a:spcPts val="200"/>
                        </a:spcAft>
                        <a:tabLst>
                          <a:tab pos="180340" algn="l"/>
                          <a:tab pos="540385" algn="l"/>
                          <a:tab pos="900430" algn="l"/>
                          <a:tab pos="1188085" algn="l"/>
                          <a:tab pos="1260475" algn="l"/>
                          <a:tab pos="1620520" algn="l"/>
                          <a:tab pos="1980565" algn="l"/>
                          <a:tab pos="2340610" algn="l"/>
                        </a:tabLst>
                      </a:pPr>
                      <a:r>
                        <a:rPr lang="en-GB" sz="1800" b="1" baseline="0" dirty="0">
                          <a:solidFill>
                            <a:schemeClr val="tx2">
                              <a:lumMod val="75000"/>
                            </a:schemeClr>
                          </a:solidFill>
                          <a:latin typeface="Arial" pitchFamily="34" charset="0"/>
                          <a:ea typeface="Times New Roman"/>
                          <a:cs typeface="Arial" pitchFamily="34" charset="0"/>
                        </a:rPr>
                        <a:t>1 </a:t>
                      </a:r>
                      <a:r>
                        <a:rPr lang="en-GB" sz="1800" b="1" baseline="0" dirty="0" smtClean="0">
                          <a:solidFill>
                            <a:schemeClr val="tx2">
                              <a:lumMod val="75000"/>
                            </a:schemeClr>
                          </a:solidFill>
                          <a:latin typeface="Arial" pitchFamily="34" charset="0"/>
                          <a:ea typeface="Times New Roman"/>
                          <a:cs typeface="Arial" pitchFamily="34" charset="0"/>
                        </a:rPr>
                        <a:t>710 - 2 </a:t>
                      </a:r>
                      <a:r>
                        <a:rPr lang="en-GB" sz="1800" b="1" baseline="0" dirty="0">
                          <a:solidFill>
                            <a:schemeClr val="tx2">
                              <a:lumMod val="75000"/>
                            </a:schemeClr>
                          </a:solidFill>
                          <a:latin typeface="Arial" pitchFamily="34" charset="0"/>
                          <a:ea typeface="Times New Roman"/>
                          <a:cs typeface="Arial" pitchFamily="34" charset="0"/>
                        </a:rPr>
                        <a:t>025</a:t>
                      </a:r>
                      <a:endParaRPr lang="en-US" sz="1800" b="1" baseline="0" dirty="0">
                        <a:solidFill>
                          <a:schemeClr val="tx2">
                            <a:lumMod val="75000"/>
                          </a:schemeClr>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Bef>
                          <a:spcPts val="200"/>
                        </a:spcBef>
                        <a:spcAft>
                          <a:spcPts val="200"/>
                        </a:spcAft>
                        <a:tabLst>
                          <a:tab pos="180340" algn="l"/>
                          <a:tab pos="540385" algn="l"/>
                          <a:tab pos="900430" algn="l"/>
                          <a:tab pos="1188085" algn="l"/>
                          <a:tab pos="1260475" algn="l"/>
                          <a:tab pos="1620520" algn="l"/>
                          <a:tab pos="1980565" algn="l"/>
                          <a:tab pos="2340610" algn="l"/>
                        </a:tabLst>
                      </a:pPr>
                      <a:r>
                        <a:rPr lang="en-GB" sz="1800" b="1" baseline="0" dirty="0">
                          <a:solidFill>
                            <a:schemeClr val="tx2">
                              <a:lumMod val="75000"/>
                            </a:schemeClr>
                          </a:solidFill>
                          <a:latin typeface="Arial" pitchFamily="34" charset="0"/>
                          <a:ea typeface="Times New Roman"/>
                          <a:cs typeface="Arial" pitchFamily="34" charset="0"/>
                        </a:rPr>
                        <a:t>5.384A, 5.388</a:t>
                      </a:r>
                      <a:endParaRPr lang="en-US" sz="1800" b="1" baseline="0" dirty="0">
                        <a:solidFill>
                          <a:schemeClr val="tx2">
                            <a:lumMod val="75000"/>
                          </a:schemeClr>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774">
                <a:tc>
                  <a:txBody>
                    <a:bodyPr/>
                    <a:lstStyle/>
                    <a:p>
                      <a:pPr algn="ctr" hangingPunct="0">
                        <a:lnSpc>
                          <a:spcPct val="115000"/>
                        </a:lnSpc>
                        <a:spcBef>
                          <a:spcPts val="200"/>
                        </a:spcBef>
                        <a:spcAft>
                          <a:spcPts val="200"/>
                        </a:spcAft>
                        <a:tabLst>
                          <a:tab pos="180340" algn="l"/>
                          <a:tab pos="540385" algn="l"/>
                          <a:tab pos="900430" algn="l"/>
                          <a:tab pos="1188085" algn="l"/>
                          <a:tab pos="1260475" algn="l"/>
                          <a:tab pos="1620520" algn="l"/>
                          <a:tab pos="1980565" algn="l"/>
                          <a:tab pos="2340610" algn="l"/>
                        </a:tabLst>
                      </a:pPr>
                      <a:r>
                        <a:rPr lang="en-GB" sz="1800" b="1" baseline="0" dirty="0">
                          <a:solidFill>
                            <a:schemeClr val="tx2">
                              <a:lumMod val="75000"/>
                            </a:schemeClr>
                          </a:solidFill>
                          <a:latin typeface="Arial" pitchFamily="34" charset="0"/>
                          <a:ea typeface="Times New Roman"/>
                          <a:cs typeface="Arial" pitchFamily="34" charset="0"/>
                        </a:rPr>
                        <a:t>2 </a:t>
                      </a:r>
                      <a:r>
                        <a:rPr lang="en-GB" sz="1800" b="1" baseline="0" dirty="0" smtClean="0">
                          <a:solidFill>
                            <a:schemeClr val="tx2">
                              <a:lumMod val="75000"/>
                            </a:schemeClr>
                          </a:solidFill>
                          <a:latin typeface="Arial" pitchFamily="34" charset="0"/>
                          <a:ea typeface="Times New Roman"/>
                          <a:cs typeface="Arial" pitchFamily="34" charset="0"/>
                        </a:rPr>
                        <a:t>110 - 2 </a:t>
                      </a:r>
                      <a:r>
                        <a:rPr lang="en-GB" sz="1800" b="1" baseline="0" dirty="0">
                          <a:solidFill>
                            <a:schemeClr val="tx2">
                              <a:lumMod val="75000"/>
                            </a:schemeClr>
                          </a:solidFill>
                          <a:latin typeface="Arial" pitchFamily="34" charset="0"/>
                          <a:ea typeface="Times New Roman"/>
                          <a:cs typeface="Arial" pitchFamily="34" charset="0"/>
                        </a:rPr>
                        <a:t>200</a:t>
                      </a:r>
                      <a:endParaRPr lang="en-US" sz="1800" b="1" baseline="0" dirty="0">
                        <a:solidFill>
                          <a:schemeClr val="tx2">
                            <a:lumMod val="75000"/>
                          </a:schemeClr>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Bef>
                          <a:spcPts val="200"/>
                        </a:spcBef>
                        <a:spcAft>
                          <a:spcPts val="200"/>
                        </a:spcAft>
                        <a:tabLst>
                          <a:tab pos="180340" algn="l"/>
                          <a:tab pos="540385" algn="l"/>
                          <a:tab pos="900430" algn="l"/>
                          <a:tab pos="1188085" algn="l"/>
                          <a:tab pos="1260475" algn="l"/>
                          <a:tab pos="1620520" algn="l"/>
                          <a:tab pos="1980565" algn="l"/>
                          <a:tab pos="2340610" algn="l"/>
                        </a:tabLst>
                      </a:pPr>
                      <a:r>
                        <a:rPr lang="en-GB" sz="1800" b="1" baseline="0" dirty="0">
                          <a:solidFill>
                            <a:schemeClr val="tx2">
                              <a:lumMod val="75000"/>
                            </a:schemeClr>
                          </a:solidFill>
                          <a:latin typeface="Arial" pitchFamily="34" charset="0"/>
                          <a:ea typeface="Times New Roman"/>
                          <a:cs typeface="Arial" pitchFamily="34" charset="0"/>
                        </a:rPr>
                        <a:t>5.388</a:t>
                      </a:r>
                      <a:endParaRPr lang="en-US" sz="1800" b="1" baseline="0" dirty="0">
                        <a:solidFill>
                          <a:schemeClr val="tx2">
                            <a:lumMod val="75000"/>
                          </a:schemeClr>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774">
                <a:tc>
                  <a:txBody>
                    <a:bodyPr/>
                    <a:lstStyle/>
                    <a:p>
                      <a:pPr algn="ctr" hangingPunct="0">
                        <a:lnSpc>
                          <a:spcPct val="115000"/>
                        </a:lnSpc>
                        <a:spcBef>
                          <a:spcPts val="200"/>
                        </a:spcBef>
                        <a:spcAft>
                          <a:spcPts val="200"/>
                        </a:spcAft>
                        <a:tabLst>
                          <a:tab pos="180340" algn="l"/>
                          <a:tab pos="540385" algn="l"/>
                          <a:tab pos="900430" algn="l"/>
                          <a:tab pos="1188085" algn="l"/>
                          <a:tab pos="1260475" algn="l"/>
                          <a:tab pos="1620520" algn="l"/>
                          <a:tab pos="1980565" algn="l"/>
                          <a:tab pos="2340610" algn="l"/>
                        </a:tabLst>
                      </a:pPr>
                      <a:r>
                        <a:rPr lang="en-GB" sz="1800" b="1" baseline="0" dirty="0">
                          <a:solidFill>
                            <a:schemeClr val="tx2">
                              <a:lumMod val="75000"/>
                            </a:schemeClr>
                          </a:solidFill>
                          <a:latin typeface="Arial" pitchFamily="34" charset="0"/>
                          <a:ea typeface="Times New Roman"/>
                          <a:cs typeface="Arial" pitchFamily="34" charset="0"/>
                        </a:rPr>
                        <a:t>2 </a:t>
                      </a:r>
                      <a:r>
                        <a:rPr lang="en-GB" sz="1800" b="1" baseline="0" dirty="0" smtClean="0">
                          <a:solidFill>
                            <a:schemeClr val="tx2">
                              <a:lumMod val="75000"/>
                            </a:schemeClr>
                          </a:solidFill>
                          <a:latin typeface="Arial" pitchFamily="34" charset="0"/>
                          <a:ea typeface="Times New Roman"/>
                          <a:cs typeface="Arial" pitchFamily="34" charset="0"/>
                        </a:rPr>
                        <a:t>300 - 2 </a:t>
                      </a:r>
                      <a:r>
                        <a:rPr lang="en-GB" sz="1800" b="1" baseline="0" dirty="0">
                          <a:solidFill>
                            <a:schemeClr val="tx2">
                              <a:lumMod val="75000"/>
                            </a:schemeClr>
                          </a:solidFill>
                          <a:latin typeface="Arial" pitchFamily="34" charset="0"/>
                          <a:ea typeface="Times New Roman"/>
                          <a:cs typeface="Arial" pitchFamily="34" charset="0"/>
                        </a:rPr>
                        <a:t>400</a:t>
                      </a:r>
                      <a:endParaRPr lang="en-US" sz="1800" b="1" baseline="0" dirty="0">
                        <a:solidFill>
                          <a:schemeClr val="tx2">
                            <a:lumMod val="75000"/>
                          </a:schemeClr>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Bef>
                          <a:spcPts val="200"/>
                        </a:spcBef>
                        <a:spcAft>
                          <a:spcPts val="200"/>
                        </a:spcAft>
                        <a:tabLst>
                          <a:tab pos="180340" algn="l"/>
                          <a:tab pos="540385" algn="l"/>
                          <a:tab pos="900430" algn="l"/>
                          <a:tab pos="1188085" algn="l"/>
                          <a:tab pos="1260475" algn="l"/>
                          <a:tab pos="1620520" algn="l"/>
                          <a:tab pos="1980565" algn="l"/>
                          <a:tab pos="2340610" algn="l"/>
                        </a:tabLst>
                      </a:pPr>
                      <a:r>
                        <a:rPr lang="en-GB" sz="1800" b="1" baseline="0" dirty="0">
                          <a:solidFill>
                            <a:schemeClr val="tx2">
                              <a:lumMod val="75000"/>
                            </a:schemeClr>
                          </a:solidFill>
                          <a:latin typeface="Arial" pitchFamily="34" charset="0"/>
                          <a:ea typeface="Times New Roman"/>
                          <a:cs typeface="Arial" pitchFamily="34" charset="0"/>
                        </a:rPr>
                        <a:t>5.384A</a:t>
                      </a:r>
                      <a:endParaRPr lang="en-US" sz="1800" b="1" baseline="0" dirty="0">
                        <a:solidFill>
                          <a:schemeClr val="tx2">
                            <a:lumMod val="75000"/>
                          </a:schemeClr>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774">
                <a:tc>
                  <a:txBody>
                    <a:bodyPr/>
                    <a:lstStyle/>
                    <a:p>
                      <a:pPr algn="ctr" hangingPunct="0">
                        <a:lnSpc>
                          <a:spcPct val="115000"/>
                        </a:lnSpc>
                        <a:spcBef>
                          <a:spcPts val="200"/>
                        </a:spcBef>
                        <a:spcAft>
                          <a:spcPts val="200"/>
                        </a:spcAft>
                        <a:tabLst>
                          <a:tab pos="180340" algn="l"/>
                          <a:tab pos="540385" algn="l"/>
                          <a:tab pos="900430" algn="l"/>
                          <a:tab pos="1188085" algn="l"/>
                          <a:tab pos="1260475" algn="l"/>
                          <a:tab pos="1620520" algn="l"/>
                          <a:tab pos="1980565" algn="l"/>
                          <a:tab pos="2340610" algn="l"/>
                        </a:tabLst>
                      </a:pPr>
                      <a:r>
                        <a:rPr lang="en-GB" sz="1800" b="1" baseline="0" dirty="0">
                          <a:solidFill>
                            <a:schemeClr val="tx2">
                              <a:lumMod val="75000"/>
                            </a:schemeClr>
                          </a:solidFill>
                          <a:latin typeface="Arial" pitchFamily="34" charset="0"/>
                          <a:ea typeface="Times New Roman"/>
                          <a:cs typeface="Arial" pitchFamily="34" charset="0"/>
                        </a:rPr>
                        <a:t>2 </a:t>
                      </a:r>
                      <a:r>
                        <a:rPr lang="en-GB" sz="1800" b="1" baseline="0" dirty="0" smtClean="0">
                          <a:solidFill>
                            <a:schemeClr val="tx2">
                              <a:lumMod val="75000"/>
                            </a:schemeClr>
                          </a:solidFill>
                          <a:latin typeface="Arial" pitchFamily="34" charset="0"/>
                          <a:ea typeface="Times New Roman"/>
                          <a:cs typeface="Arial" pitchFamily="34" charset="0"/>
                        </a:rPr>
                        <a:t>500 - 2 </a:t>
                      </a:r>
                      <a:r>
                        <a:rPr lang="en-GB" sz="1800" b="1" baseline="0" dirty="0">
                          <a:solidFill>
                            <a:schemeClr val="tx2">
                              <a:lumMod val="75000"/>
                            </a:schemeClr>
                          </a:solidFill>
                          <a:latin typeface="Arial" pitchFamily="34" charset="0"/>
                          <a:ea typeface="Times New Roman"/>
                          <a:cs typeface="Arial" pitchFamily="34" charset="0"/>
                        </a:rPr>
                        <a:t>690</a:t>
                      </a:r>
                      <a:endParaRPr lang="en-US" sz="1800" b="1" baseline="0" dirty="0">
                        <a:solidFill>
                          <a:schemeClr val="tx2">
                            <a:lumMod val="75000"/>
                          </a:schemeClr>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Bef>
                          <a:spcPts val="200"/>
                        </a:spcBef>
                        <a:spcAft>
                          <a:spcPts val="200"/>
                        </a:spcAft>
                        <a:tabLst>
                          <a:tab pos="180340" algn="l"/>
                          <a:tab pos="540385" algn="l"/>
                          <a:tab pos="900430" algn="l"/>
                          <a:tab pos="1188085" algn="l"/>
                          <a:tab pos="1260475" algn="l"/>
                          <a:tab pos="1620520" algn="l"/>
                          <a:tab pos="1980565" algn="l"/>
                          <a:tab pos="2340610" algn="l"/>
                        </a:tabLst>
                      </a:pPr>
                      <a:r>
                        <a:rPr lang="en-GB" sz="1800" b="1" baseline="0" dirty="0">
                          <a:solidFill>
                            <a:schemeClr val="tx2">
                              <a:lumMod val="75000"/>
                            </a:schemeClr>
                          </a:solidFill>
                          <a:latin typeface="Arial" pitchFamily="34" charset="0"/>
                          <a:ea typeface="Times New Roman"/>
                          <a:cs typeface="Arial" pitchFamily="34" charset="0"/>
                        </a:rPr>
                        <a:t>5.384A</a:t>
                      </a:r>
                      <a:endParaRPr lang="en-US" sz="1800" b="1" baseline="0" dirty="0">
                        <a:solidFill>
                          <a:schemeClr val="tx2">
                            <a:lumMod val="75000"/>
                          </a:schemeClr>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774">
                <a:tc>
                  <a:txBody>
                    <a:bodyPr/>
                    <a:lstStyle/>
                    <a:p>
                      <a:pPr algn="ctr" hangingPunct="0">
                        <a:lnSpc>
                          <a:spcPct val="115000"/>
                        </a:lnSpc>
                        <a:spcBef>
                          <a:spcPts val="200"/>
                        </a:spcBef>
                        <a:spcAft>
                          <a:spcPts val="200"/>
                        </a:spcAft>
                        <a:tabLst>
                          <a:tab pos="180340" algn="l"/>
                          <a:tab pos="540385" algn="l"/>
                          <a:tab pos="900430" algn="l"/>
                          <a:tab pos="1188085" algn="l"/>
                          <a:tab pos="1260475" algn="l"/>
                          <a:tab pos="1620520" algn="l"/>
                          <a:tab pos="1980565" algn="l"/>
                          <a:tab pos="2340610" algn="l"/>
                        </a:tabLst>
                      </a:pPr>
                      <a:r>
                        <a:rPr lang="en-GB" sz="1800" b="1" baseline="0" dirty="0">
                          <a:solidFill>
                            <a:schemeClr val="tx2">
                              <a:lumMod val="75000"/>
                            </a:schemeClr>
                          </a:solidFill>
                          <a:latin typeface="Arial" pitchFamily="34" charset="0"/>
                          <a:ea typeface="Times New Roman"/>
                          <a:cs typeface="Arial" pitchFamily="34" charset="0"/>
                        </a:rPr>
                        <a:t>3 </a:t>
                      </a:r>
                      <a:r>
                        <a:rPr lang="en-GB" sz="1800" b="1" baseline="0" dirty="0" smtClean="0">
                          <a:solidFill>
                            <a:schemeClr val="tx2">
                              <a:lumMod val="75000"/>
                            </a:schemeClr>
                          </a:solidFill>
                          <a:latin typeface="Arial" pitchFamily="34" charset="0"/>
                          <a:ea typeface="Times New Roman"/>
                          <a:cs typeface="Arial" pitchFamily="34" charset="0"/>
                        </a:rPr>
                        <a:t>400 - 3 </a:t>
                      </a:r>
                      <a:r>
                        <a:rPr lang="en-GB" sz="1800" b="1" baseline="0" dirty="0">
                          <a:solidFill>
                            <a:schemeClr val="tx2">
                              <a:lumMod val="75000"/>
                            </a:schemeClr>
                          </a:solidFill>
                          <a:latin typeface="Arial" pitchFamily="34" charset="0"/>
                          <a:ea typeface="Times New Roman"/>
                          <a:cs typeface="Arial" pitchFamily="34" charset="0"/>
                        </a:rPr>
                        <a:t>600</a:t>
                      </a:r>
                      <a:endParaRPr lang="en-US" sz="1800" b="1" baseline="0" dirty="0">
                        <a:solidFill>
                          <a:schemeClr val="tx2">
                            <a:lumMod val="75000"/>
                          </a:schemeClr>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Bef>
                          <a:spcPts val="200"/>
                        </a:spcBef>
                        <a:spcAft>
                          <a:spcPts val="200"/>
                        </a:spcAft>
                        <a:tabLst>
                          <a:tab pos="180340" algn="l"/>
                          <a:tab pos="540385" algn="l"/>
                          <a:tab pos="900430" algn="l"/>
                          <a:tab pos="1188085" algn="l"/>
                          <a:tab pos="1260475" algn="l"/>
                          <a:tab pos="1620520" algn="l"/>
                          <a:tab pos="1980565" algn="l"/>
                          <a:tab pos="2340610" algn="l"/>
                        </a:tabLst>
                      </a:pPr>
                      <a:r>
                        <a:rPr lang="en-GB" sz="1800" b="1" baseline="0" dirty="0">
                          <a:solidFill>
                            <a:schemeClr val="tx2">
                              <a:lumMod val="75000"/>
                            </a:schemeClr>
                          </a:solidFill>
                          <a:latin typeface="Arial" pitchFamily="34" charset="0"/>
                          <a:ea typeface="Times New Roman"/>
                          <a:cs typeface="Arial" pitchFamily="34" charset="0"/>
                        </a:rPr>
                        <a:t>5.430A, 5.432A, 5.432B, 5.433A</a:t>
                      </a:r>
                      <a:endParaRPr lang="en-US" sz="1800" b="1" baseline="0" dirty="0">
                        <a:solidFill>
                          <a:schemeClr val="tx2">
                            <a:lumMod val="75000"/>
                          </a:schemeClr>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1"/>
          <p:cNvSpPr>
            <a:spLocks noChangeArrowheads="1"/>
          </p:cNvSpPr>
          <p:nvPr/>
        </p:nvSpPr>
        <p:spPr bwMode="auto">
          <a:xfrm>
            <a:off x="478972" y="1229932"/>
            <a:ext cx="8026399"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tabLst>
                <a:tab pos="1187450" algn="l"/>
              </a:tabLst>
            </a:pPr>
            <a:r>
              <a:rPr lang="en-US" sz="2000" kern="1200" dirty="0" smtClean="0">
                <a:solidFill>
                  <a:prstClr val="black"/>
                </a:solidFill>
                <a:latin typeface="Calibri"/>
                <a:ea typeface="SimSun" pitchFamily="2" charset="-122"/>
                <a:cs typeface="Arial" pitchFamily="34" charset="0"/>
              </a:rPr>
              <a:t>Frequency bands identified for IMT in the Radio Regulations (RR):</a:t>
            </a:r>
            <a:endParaRPr lang="en-US" sz="2000" kern="1200" dirty="0" smtClean="0">
              <a:solidFill>
                <a:prstClr val="black"/>
              </a:solidFill>
              <a:latin typeface="Calibri"/>
              <a:cs typeface="Arial" pitchFamily="34" charset="0"/>
            </a:endParaRPr>
          </a:p>
        </p:txBody>
      </p:sp>
    </p:spTree>
    <p:extLst>
      <p:ext uri="{BB962C8B-B14F-4D97-AF65-F5344CB8AC3E}">
        <p14:creationId xmlns:p14="http://schemas.microsoft.com/office/powerpoint/2010/main" val="247042377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0800000" flipV="1">
            <a:off x="8627717" y="5935847"/>
            <a:ext cx="410732" cy="246221"/>
          </a:xfrm>
          <a:prstGeom prst="rect">
            <a:avLst/>
          </a:prstGeom>
          <a:noFill/>
        </p:spPr>
        <p:txBody>
          <a:bodyPr wrap="square" rtlCol="0">
            <a:spAutoFit/>
          </a:bodyPr>
          <a:lstStyle/>
          <a:p>
            <a:fld id="{C4853B02-ACB2-4A16-A819-2E6E96E324CF}" type="slidenum">
              <a:rPr lang="en-US" sz="1000" kern="1200" smtClean="0">
                <a:solidFill>
                  <a:srgbClr val="EEECE1"/>
                </a:solidFill>
                <a:latin typeface="Calibri"/>
              </a:rPr>
              <a:pPr/>
              <a:t>17</a:t>
            </a:fld>
            <a:endParaRPr lang="en-US" sz="1000" kern="1200" dirty="0">
              <a:solidFill>
                <a:srgbClr val="EEECE1"/>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1939837469"/>
              </p:ext>
            </p:extLst>
          </p:nvPr>
        </p:nvGraphicFramePr>
        <p:xfrm>
          <a:off x="703123" y="624874"/>
          <a:ext cx="7848872" cy="5662593"/>
        </p:xfrm>
        <a:graphic>
          <a:graphicData uri="http://schemas.openxmlformats.org/drawingml/2006/table">
            <a:tbl>
              <a:tblPr/>
              <a:tblGrid>
                <a:gridCol w="1835472"/>
                <a:gridCol w="2267346"/>
                <a:gridCol w="3746054"/>
              </a:tblGrid>
              <a:tr h="401541">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Description</a:t>
                      </a:r>
                      <a:endParaRPr lang="en-US" sz="1300" dirty="0">
                        <a:latin typeface="Times New Roman"/>
                        <a:ea typeface="Times New Roman"/>
                        <a:cs typeface="Arial"/>
                      </a:endParaRPr>
                    </a:p>
                  </a:txBody>
                  <a:tcPr marL="42309" marR="42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auto" hangingPunct="1">
                        <a:lnSpc>
                          <a:spcPct val="115000"/>
                        </a:lnSpc>
                        <a:spcBef>
                          <a:spcPts val="200"/>
                        </a:spcBef>
                        <a:spcAft>
                          <a:spcPts val="200"/>
                        </a:spcAft>
                        <a:tabLst>
                          <a:tab pos="1188085" algn="l"/>
                          <a:tab pos="457200" algn="l"/>
                        </a:tabLst>
                      </a:pPr>
                      <a:r>
                        <a:rPr lang="en-US" sz="1300" b="1" dirty="0" smtClean="0">
                          <a:solidFill>
                            <a:srgbClr val="000000"/>
                          </a:solidFill>
                          <a:latin typeface="Times New Roman"/>
                          <a:ea typeface="Times New Roman"/>
                          <a:cs typeface="Arial"/>
                        </a:rPr>
                        <a:t>Freq. ranges (MHz)</a:t>
                      </a:r>
                      <a:endParaRPr lang="en-US" sz="1300" dirty="0">
                        <a:latin typeface="Times New Roman"/>
                        <a:ea typeface="Times New Roman"/>
                        <a:cs typeface="Arial"/>
                      </a:endParaRPr>
                    </a:p>
                  </a:txBody>
                  <a:tcPr marL="42309" marR="42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auto" hangingPunct="1">
                        <a:lnSpc>
                          <a:spcPct val="115000"/>
                        </a:lnSpc>
                        <a:spcBef>
                          <a:spcPts val="200"/>
                        </a:spcBef>
                        <a:spcAft>
                          <a:spcPts val="200"/>
                        </a:spcAft>
                        <a:tabLst>
                          <a:tab pos="1188085" algn="l"/>
                          <a:tab pos="457200" algn="l"/>
                        </a:tabLst>
                      </a:pPr>
                      <a:r>
                        <a:rPr lang="en-US" sz="1300" b="1" dirty="0" smtClean="0">
                          <a:solidFill>
                            <a:srgbClr val="000000"/>
                          </a:solidFill>
                          <a:latin typeface="Times New Roman"/>
                          <a:ea typeface="Times New Roman"/>
                          <a:cs typeface="Arial"/>
                        </a:rPr>
                        <a:t>Inputs to </a:t>
                      </a:r>
                      <a:r>
                        <a:rPr lang="en-US" sz="1300" b="1" dirty="0">
                          <a:solidFill>
                            <a:srgbClr val="000000"/>
                          </a:solidFill>
                          <a:latin typeface="Times New Roman"/>
                          <a:ea typeface="Times New Roman"/>
                          <a:cs typeface="Arial"/>
                        </a:rPr>
                        <a:t>WP </a:t>
                      </a:r>
                      <a:r>
                        <a:rPr lang="en-US" sz="1300" b="1" dirty="0" smtClean="0">
                          <a:solidFill>
                            <a:srgbClr val="000000"/>
                          </a:solidFill>
                          <a:latin typeface="Times New Roman"/>
                          <a:ea typeface="Times New Roman"/>
                          <a:cs typeface="Arial"/>
                        </a:rPr>
                        <a:t>5D</a:t>
                      </a:r>
                      <a:endParaRPr lang="en-US" sz="1300" dirty="0">
                        <a:latin typeface="Times New Roman"/>
                        <a:ea typeface="Times New Roman"/>
                        <a:cs typeface="Arial"/>
                      </a:endParaRPr>
                    </a:p>
                  </a:txBody>
                  <a:tcPr marL="42309" marR="42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38792">
                <a:tc rowSpan="5">
                  <a:txBody>
                    <a:bodyPr/>
                    <a:lstStyle/>
                    <a:p>
                      <a:pPr algn="ctr" fontAlgn="auto" hangingPunct="1">
                        <a:lnSpc>
                          <a:spcPct val="115000"/>
                        </a:lnSpc>
                        <a:spcBef>
                          <a:spcPts val="200"/>
                        </a:spcBef>
                        <a:spcAft>
                          <a:spcPts val="200"/>
                        </a:spcAft>
                        <a:tabLst>
                          <a:tab pos="1188085" algn="l"/>
                          <a:tab pos="457200" algn="l"/>
                        </a:tabLst>
                      </a:pPr>
                      <a:r>
                        <a:rPr lang="en-US" sz="1300" b="1" dirty="0" smtClean="0">
                          <a:solidFill>
                            <a:srgbClr val="000000"/>
                          </a:solidFill>
                          <a:latin typeface="Times New Roman"/>
                          <a:ea typeface="Times New Roman"/>
                          <a:cs typeface="Arial"/>
                        </a:rPr>
                        <a:t>&lt; 1 </a:t>
                      </a:r>
                      <a:r>
                        <a:rPr lang="en-US" sz="1300" b="1" dirty="0">
                          <a:solidFill>
                            <a:srgbClr val="000000"/>
                          </a:solidFill>
                          <a:latin typeface="Times New Roman"/>
                          <a:ea typeface="Times New Roman"/>
                          <a:cs typeface="Arial"/>
                        </a:rPr>
                        <a:t>GHz</a:t>
                      </a:r>
                      <a:endParaRPr lang="en-US" sz="1300" dirty="0">
                        <a:latin typeface="Times New Roman"/>
                        <a:ea typeface="Times New Roman"/>
                        <a:cs typeface="Arial"/>
                      </a:endParaRPr>
                    </a:p>
                  </a:txBody>
                  <a:tcPr marL="42309" marR="42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rowSpan="4">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470-694</a:t>
                      </a:r>
                      <a:endParaRPr lang="en-US" sz="1300" b="1" dirty="0">
                        <a:latin typeface="Times New Roman"/>
                        <a:ea typeface="Times New Roman"/>
                        <a:cs typeface="Arial"/>
                      </a:endParaRPr>
                    </a:p>
                  </a:txBody>
                  <a:tcPr marL="42309" marR="42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470-598</a:t>
                      </a:r>
                      <a:endParaRPr lang="en-US" sz="1300" b="1" dirty="0">
                        <a:latin typeface="Times New Roman"/>
                        <a:ea typeface="Times New Roman"/>
                        <a:cs typeface="Arial"/>
                      </a:endParaRPr>
                    </a:p>
                  </a:txBody>
                  <a:tcPr marL="42309" marR="42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vMerge="1">
                  <a:txBody>
                    <a:bodyPr/>
                    <a:lstStyle/>
                    <a:p>
                      <a:endParaRPr lang="en-US"/>
                    </a:p>
                  </a:txBody>
                  <a:tcPr/>
                </a:tc>
                <a:tc vMerge="1">
                  <a:txBody>
                    <a:bodyPr/>
                    <a:lstStyle/>
                    <a:p>
                      <a:endParaRPr lang="en-US"/>
                    </a:p>
                  </a:txBody>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598-608</a:t>
                      </a:r>
                      <a:endParaRPr lang="en-US" sz="1300" b="1" dirty="0">
                        <a:latin typeface="Times New Roman"/>
                        <a:ea typeface="Times New Roman"/>
                        <a:cs typeface="Arial"/>
                      </a:endParaRPr>
                    </a:p>
                  </a:txBody>
                  <a:tcPr marL="42309" marR="42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vMerge="1">
                  <a:txBody>
                    <a:bodyPr/>
                    <a:lstStyle/>
                    <a:p>
                      <a:endParaRPr lang="en-US"/>
                    </a:p>
                  </a:txBody>
                  <a:tcPr/>
                </a:tc>
                <a:tc vMerge="1">
                  <a:txBody>
                    <a:bodyPr/>
                    <a:lstStyle/>
                    <a:p>
                      <a:endParaRPr lang="en-US"/>
                    </a:p>
                  </a:txBody>
                  <a:tcPr/>
                </a:tc>
                <a:tc>
                  <a:txBody>
                    <a:bodyPr/>
                    <a:lstStyle/>
                    <a:p>
                      <a:pPr algn="ctr" fontAlgn="auto" hangingPunct="1">
                        <a:lnSpc>
                          <a:spcPct val="115000"/>
                        </a:lnSpc>
                        <a:spcBef>
                          <a:spcPts val="200"/>
                        </a:spcBef>
                        <a:spcAft>
                          <a:spcPts val="200"/>
                        </a:spcAft>
                        <a:tabLst>
                          <a:tab pos="1188085" algn="l"/>
                          <a:tab pos="457200" algn="l"/>
                        </a:tabLst>
                      </a:pPr>
                      <a:r>
                        <a:rPr lang="en-US" sz="1300" b="1" baseline="0" dirty="0">
                          <a:solidFill>
                            <a:schemeClr val="bg1"/>
                          </a:solidFill>
                          <a:latin typeface="Times New Roman"/>
                          <a:ea typeface="Times New Roman"/>
                          <a:cs typeface="Arial"/>
                        </a:rPr>
                        <a:t>608-614</a:t>
                      </a:r>
                    </a:p>
                  </a:txBody>
                  <a:tcPr marL="42309" marR="42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vMerge="1">
                  <a:txBody>
                    <a:bodyPr/>
                    <a:lstStyle/>
                    <a:p>
                      <a:endParaRPr lang="en-US"/>
                    </a:p>
                  </a:txBody>
                  <a:tcPr/>
                </a:tc>
                <a:tc vMerge="1">
                  <a:txBody>
                    <a:bodyPr/>
                    <a:lstStyle/>
                    <a:p>
                      <a:endParaRPr lang="en-US"/>
                    </a:p>
                  </a:txBody>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614-694</a:t>
                      </a:r>
                      <a:endParaRPr lang="en-US" sz="1300" b="1" dirty="0">
                        <a:latin typeface="Times New Roman"/>
                        <a:ea typeface="Times New Roman"/>
                        <a:cs typeface="Arial"/>
                      </a:endParaRPr>
                    </a:p>
                  </a:txBody>
                  <a:tcPr marL="42309" marR="42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vMerge="1">
                  <a:txBody>
                    <a:bodyPr/>
                    <a:lstStyle/>
                    <a:p>
                      <a:endParaRPr lang="en-US"/>
                    </a:p>
                  </a:txBody>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694-790</a:t>
                      </a:r>
                      <a:endParaRPr lang="en-US" sz="1300" b="1" dirty="0">
                        <a:latin typeface="Times New Roman"/>
                        <a:ea typeface="Times New Roman"/>
                        <a:cs typeface="Arial"/>
                      </a:endParaRPr>
                    </a:p>
                  </a:txBody>
                  <a:tcPr marL="42309" marR="42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auto" hangingPunct="1">
                        <a:lnSpc>
                          <a:spcPct val="115000"/>
                        </a:lnSpc>
                        <a:spcBef>
                          <a:spcPts val="200"/>
                        </a:spcBef>
                        <a:spcAft>
                          <a:spcPts val="200"/>
                        </a:spcAft>
                        <a:tabLst>
                          <a:tab pos="1188085" algn="l"/>
                          <a:tab pos="457200" algn="l"/>
                        </a:tabLst>
                      </a:pPr>
                      <a:r>
                        <a:rPr lang="en-US" sz="1300" b="1" dirty="0" smtClean="0">
                          <a:solidFill>
                            <a:srgbClr val="000000"/>
                          </a:solidFill>
                          <a:latin typeface="Times New Roman"/>
                          <a:ea typeface="Times New Roman"/>
                          <a:cs typeface="Arial"/>
                        </a:rPr>
                        <a:t>694-790</a:t>
                      </a:r>
                      <a:endParaRPr lang="en-US" sz="1300" b="1" dirty="0">
                        <a:latin typeface="Times New Roman"/>
                        <a:ea typeface="Times New Roman"/>
                        <a:cs typeface="Arial"/>
                      </a:endParaRPr>
                    </a:p>
                  </a:txBody>
                  <a:tcPr marL="42309" marR="42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rowSpan="17">
                  <a:txBody>
                    <a:bodyPr/>
                    <a:lstStyle/>
                    <a:p>
                      <a:pPr algn="ctr" fontAlgn="auto" hangingPunct="1">
                        <a:lnSpc>
                          <a:spcPct val="115000"/>
                        </a:lnSpc>
                        <a:spcBef>
                          <a:spcPts val="200"/>
                        </a:spcBef>
                        <a:spcAft>
                          <a:spcPts val="200"/>
                        </a:spcAft>
                        <a:tabLst>
                          <a:tab pos="1188085" algn="l"/>
                          <a:tab pos="457200" algn="l"/>
                        </a:tabLst>
                      </a:pPr>
                      <a:r>
                        <a:rPr lang="en-US" sz="1300" b="1" dirty="0" smtClean="0">
                          <a:solidFill>
                            <a:srgbClr val="000000"/>
                          </a:solidFill>
                          <a:latin typeface="Times New Roman"/>
                          <a:ea typeface="Times New Roman"/>
                          <a:cs typeface="Arial"/>
                        </a:rPr>
                        <a:t>~ 1.5 </a:t>
                      </a:r>
                      <a:r>
                        <a:rPr lang="en-US" sz="1300" b="1" dirty="0">
                          <a:solidFill>
                            <a:srgbClr val="000000"/>
                          </a:solidFill>
                          <a:latin typeface="Times New Roman"/>
                          <a:ea typeface="Times New Roman"/>
                          <a:cs typeface="Arial"/>
                        </a:rPr>
                        <a:t>GHz</a:t>
                      </a:r>
                      <a:endParaRPr lang="en-US" sz="1300" dirty="0">
                        <a:latin typeface="Times New Roman"/>
                        <a:ea typeface="Times New Roman"/>
                        <a:cs typeface="Arial"/>
                      </a:endParaRPr>
                    </a:p>
                  </a:txBody>
                  <a:tcPr marL="42309" marR="42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rowSpan="17">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1000-1700</a:t>
                      </a:r>
                      <a:endParaRPr lang="en-US" sz="1300" b="1" dirty="0">
                        <a:latin typeface="Times New Roman"/>
                        <a:ea typeface="Times New Roman"/>
                        <a:cs typeface="Arial"/>
                      </a:endParaRPr>
                    </a:p>
                  </a:txBody>
                  <a:tcPr marL="42309" marR="42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1000-1300</a:t>
                      </a:r>
                      <a:endParaRPr lang="en-US" sz="1300" b="1" dirty="0">
                        <a:latin typeface="Times New Roman"/>
                        <a:ea typeface="Times New Roman"/>
                        <a:cs typeface="Arial"/>
                      </a:endParaRPr>
                    </a:p>
                  </a:txBody>
                  <a:tcPr marL="42309" marR="42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vMerge="1">
                  <a:txBody>
                    <a:bodyPr/>
                    <a:lstStyle/>
                    <a:p>
                      <a:endParaRPr lang="en-US"/>
                    </a:p>
                  </a:txBody>
                  <a:tcPr/>
                </a:tc>
                <a:tc vMerge="1">
                  <a:txBody>
                    <a:bodyPr/>
                    <a:lstStyle/>
                    <a:p>
                      <a:endParaRPr lang="en-US"/>
                    </a:p>
                  </a:txBody>
                  <a:tcPr/>
                </a:tc>
                <a:tc>
                  <a:txBody>
                    <a:bodyPr/>
                    <a:lstStyle/>
                    <a:p>
                      <a:pPr algn="ctr" fontAlgn="auto" hangingPunct="1">
                        <a:lnSpc>
                          <a:spcPct val="115000"/>
                        </a:lnSpc>
                        <a:spcBef>
                          <a:spcPts val="200"/>
                        </a:spcBef>
                        <a:spcAft>
                          <a:spcPts val="200"/>
                        </a:spcAft>
                        <a:tabLst>
                          <a:tab pos="1188085" algn="l"/>
                          <a:tab pos="457200" algn="l"/>
                        </a:tabLst>
                      </a:pPr>
                      <a:r>
                        <a:rPr lang="en-US" sz="1300" b="1">
                          <a:solidFill>
                            <a:srgbClr val="000000"/>
                          </a:solidFill>
                          <a:latin typeface="Times New Roman"/>
                          <a:ea typeface="Times New Roman"/>
                          <a:cs typeface="Arial"/>
                        </a:rPr>
                        <a:t>1300-1375</a:t>
                      </a:r>
                      <a:endParaRPr lang="en-US" sz="1300" b="1">
                        <a:latin typeface="Times New Roman"/>
                        <a:ea typeface="Times New Roman"/>
                        <a:cs typeface="Arial"/>
                      </a:endParaRPr>
                    </a:p>
                  </a:txBody>
                  <a:tcPr marL="42309" marR="42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vMerge="1">
                  <a:txBody>
                    <a:bodyPr/>
                    <a:lstStyle/>
                    <a:p>
                      <a:endParaRPr lang="en-US"/>
                    </a:p>
                  </a:txBody>
                  <a:tcPr/>
                </a:tc>
                <a:tc vMerge="1">
                  <a:txBody>
                    <a:bodyPr/>
                    <a:lstStyle/>
                    <a:p>
                      <a:endParaRPr lang="en-US"/>
                    </a:p>
                  </a:txBody>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1375-1400</a:t>
                      </a:r>
                      <a:endParaRPr lang="en-US" sz="1300" b="1" dirty="0">
                        <a:latin typeface="Times New Roman"/>
                        <a:ea typeface="Times New Roman"/>
                        <a:cs typeface="Arial"/>
                      </a:endParaRPr>
                    </a:p>
                  </a:txBody>
                  <a:tcPr marL="42309" marR="42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vMerge="1">
                  <a:txBody>
                    <a:bodyPr/>
                    <a:lstStyle/>
                    <a:p>
                      <a:endParaRPr lang="en-US"/>
                    </a:p>
                  </a:txBody>
                  <a:tcPr/>
                </a:tc>
                <a:tc vMerge="1">
                  <a:txBody>
                    <a:bodyPr/>
                    <a:lstStyle/>
                    <a:p>
                      <a:endParaRPr lang="en-US"/>
                    </a:p>
                  </a:txBody>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1400-1427/1427.9</a:t>
                      </a:r>
                      <a:endParaRPr lang="en-US" sz="1300" b="1" dirty="0">
                        <a:latin typeface="Times New Roman"/>
                        <a:ea typeface="Times New Roman"/>
                        <a:cs typeface="Arial"/>
                      </a:endParaRPr>
                    </a:p>
                  </a:txBody>
                  <a:tcPr marL="42309" marR="42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vMerge="1">
                  <a:txBody>
                    <a:bodyPr/>
                    <a:lstStyle/>
                    <a:p>
                      <a:endParaRPr lang="en-US"/>
                    </a:p>
                  </a:txBody>
                  <a:tcPr/>
                </a:tc>
                <a:tc vMerge="1">
                  <a:txBody>
                    <a:bodyPr/>
                    <a:lstStyle/>
                    <a:p>
                      <a:endParaRPr lang="en-US"/>
                    </a:p>
                  </a:txBody>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1427/1427.9-1452</a:t>
                      </a:r>
                      <a:endParaRPr lang="en-US" sz="1300" b="1" dirty="0">
                        <a:latin typeface="Times New Roman"/>
                        <a:ea typeface="Times New Roman"/>
                        <a:cs typeface="Arial"/>
                      </a:endParaRPr>
                    </a:p>
                  </a:txBody>
                  <a:tcPr marL="42309" marR="42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vMerge="1">
                  <a:txBody>
                    <a:bodyPr/>
                    <a:lstStyle/>
                    <a:p>
                      <a:endParaRPr lang="en-US"/>
                    </a:p>
                  </a:txBody>
                  <a:tcPr/>
                </a:tc>
                <a:tc vMerge="1">
                  <a:txBody>
                    <a:bodyPr/>
                    <a:lstStyle/>
                    <a:p>
                      <a:endParaRPr lang="en-US"/>
                    </a:p>
                  </a:txBody>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1452-1462.9</a:t>
                      </a:r>
                      <a:endParaRPr lang="en-US" sz="1300" b="1" dirty="0">
                        <a:latin typeface="Times New Roman"/>
                        <a:ea typeface="Times New Roman"/>
                        <a:cs typeface="Arial"/>
                      </a:endParaRPr>
                    </a:p>
                  </a:txBody>
                  <a:tcPr marL="42309" marR="42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vMerge="1">
                  <a:txBody>
                    <a:bodyPr/>
                    <a:lstStyle/>
                    <a:p>
                      <a:endParaRPr lang="en-US"/>
                    </a:p>
                  </a:txBody>
                  <a:tcPr/>
                </a:tc>
                <a:tc vMerge="1">
                  <a:txBody>
                    <a:bodyPr/>
                    <a:lstStyle/>
                    <a:p>
                      <a:endParaRPr lang="en-US"/>
                    </a:p>
                  </a:txBody>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1462.9-1475.9</a:t>
                      </a:r>
                      <a:endParaRPr lang="en-US" sz="1300" b="1" dirty="0">
                        <a:latin typeface="Times New Roman"/>
                        <a:ea typeface="Times New Roman"/>
                        <a:cs typeface="Arial"/>
                      </a:endParaRPr>
                    </a:p>
                  </a:txBody>
                  <a:tcPr marL="42309" marR="42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vMerge="1">
                  <a:txBody>
                    <a:bodyPr/>
                    <a:lstStyle/>
                    <a:p>
                      <a:endParaRPr lang="en-US"/>
                    </a:p>
                  </a:txBody>
                  <a:tcPr/>
                </a:tc>
                <a:tc vMerge="1">
                  <a:txBody>
                    <a:bodyPr/>
                    <a:lstStyle/>
                    <a:p>
                      <a:endParaRPr lang="en-US"/>
                    </a:p>
                  </a:txBody>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1 475.9-1492</a:t>
                      </a:r>
                      <a:endParaRPr lang="en-US" sz="1300" b="1" dirty="0">
                        <a:latin typeface="Times New Roman"/>
                        <a:ea typeface="Times New Roman"/>
                        <a:cs typeface="Arial"/>
                      </a:endParaRPr>
                    </a:p>
                  </a:txBody>
                  <a:tcPr marL="42309" marR="42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vMerge="1">
                  <a:txBody>
                    <a:bodyPr/>
                    <a:lstStyle/>
                    <a:p>
                      <a:endParaRPr lang="en-US"/>
                    </a:p>
                  </a:txBody>
                  <a:tcPr/>
                </a:tc>
                <a:tc vMerge="1">
                  <a:txBody>
                    <a:bodyPr/>
                    <a:lstStyle/>
                    <a:p>
                      <a:endParaRPr lang="en-US"/>
                    </a:p>
                  </a:txBody>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1492-1510/1510.9</a:t>
                      </a:r>
                      <a:endParaRPr lang="en-US" sz="1300" b="1" dirty="0">
                        <a:latin typeface="Times New Roman"/>
                        <a:ea typeface="Times New Roman"/>
                        <a:cs typeface="Arial"/>
                      </a:endParaRPr>
                    </a:p>
                  </a:txBody>
                  <a:tcPr marL="42309" marR="42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vMerge="1">
                  <a:txBody>
                    <a:bodyPr/>
                    <a:lstStyle/>
                    <a:p>
                      <a:endParaRPr lang="en-US"/>
                    </a:p>
                  </a:txBody>
                  <a:tcPr/>
                </a:tc>
                <a:tc vMerge="1">
                  <a:txBody>
                    <a:bodyPr/>
                    <a:lstStyle/>
                    <a:p>
                      <a:endParaRPr lang="en-US"/>
                    </a:p>
                  </a:txBody>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1510/1510.9-1518</a:t>
                      </a:r>
                      <a:endParaRPr lang="en-US" sz="1300" b="1" dirty="0">
                        <a:latin typeface="Times New Roman"/>
                        <a:ea typeface="Times New Roman"/>
                        <a:cs typeface="Arial"/>
                      </a:endParaRPr>
                    </a:p>
                  </a:txBody>
                  <a:tcPr marL="42309" marR="42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vMerge="1">
                  <a:txBody>
                    <a:bodyPr/>
                    <a:lstStyle/>
                    <a:p>
                      <a:endParaRPr lang="en-US"/>
                    </a:p>
                  </a:txBody>
                  <a:tcPr/>
                </a:tc>
                <a:tc vMerge="1">
                  <a:txBody>
                    <a:bodyPr/>
                    <a:lstStyle/>
                    <a:p>
                      <a:endParaRPr lang="en-US"/>
                    </a:p>
                  </a:txBody>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1518-1525</a:t>
                      </a:r>
                      <a:endParaRPr lang="en-US" sz="1300" b="1" dirty="0">
                        <a:latin typeface="Times New Roman"/>
                        <a:ea typeface="Times New Roman"/>
                        <a:cs typeface="Arial"/>
                      </a:endParaRPr>
                    </a:p>
                  </a:txBody>
                  <a:tcPr marL="42309" marR="42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6420">
                <a:tc vMerge="1">
                  <a:txBody>
                    <a:bodyPr/>
                    <a:lstStyle/>
                    <a:p>
                      <a:endParaRPr lang="en-US"/>
                    </a:p>
                  </a:txBody>
                  <a:tcPr/>
                </a:tc>
                <a:tc vMerge="1">
                  <a:txBody>
                    <a:bodyPr/>
                    <a:lstStyle/>
                    <a:p>
                      <a:endParaRPr lang="en-US"/>
                    </a:p>
                  </a:txBody>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1525-1559</a:t>
                      </a:r>
                      <a:endParaRPr lang="en-US" sz="1300" b="1" dirty="0">
                        <a:latin typeface="Times New Roman"/>
                        <a:ea typeface="Times New Roman"/>
                        <a:cs typeface="Arial"/>
                      </a:endParaRPr>
                    </a:p>
                  </a:txBody>
                  <a:tcPr marL="42309" marR="42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vMerge="1">
                  <a:txBody>
                    <a:bodyPr/>
                    <a:lstStyle/>
                    <a:p>
                      <a:endParaRPr lang="en-US"/>
                    </a:p>
                  </a:txBody>
                  <a:tcPr/>
                </a:tc>
                <a:tc vMerge="1">
                  <a:txBody>
                    <a:bodyPr/>
                    <a:lstStyle/>
                    <a:p>
                      <a:endParaRPr lang="en-US"/>
                    </a:p>
                  </a:txBody>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1559-1610</a:t>
                      </a:r>
                      <a:endParaRPr lang="en-US" sz="1300" b="1" dirty="0">
                        <a:latin typeface="Times New Roman"/>
                        <a:ea typeface="Times New Roman"/>
                        <a:cs typeface="Arial"/>
                      </a:endParaRPr>
                    </a:p>
                  </a:txBody>
                  <a:tcPr marL="42309" marR="42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vMerge="1">
                  <a:txBody>
                    <a:bodyPr/>
                    <a:lstStyle/>
                    <a:p>
                      <a:endParaRPr lang="en-US"/>
                    </a:p>
                  </a:txBody>
                  <a:tcPr/>
                </a:tc>
                <a:tc vMerge="1">
                  <a:txBody>
                    <a:bodyPr/>
                    <a:lstStyle/>
                    <a:p>
                      <a:endParaRPr lang="en-US"/>
                    </a:p>
                  </a:txBody>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1610-1660.5</a:t>
                      </a:r>
                      <a:endParaRPr lang="en-US" sz="1300" b="1" dirty="0">
                        <a:latin typeface="Times New Roman"/>
                        <a:ea typeface="Times New Roman"/>
                        <a:cs typeface="Arial"/>
                      </a:endParaRPr>
                    </a:p>
                  </a:txBody>
                  <a:tcPr marL="42309" marR="42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vMerge="1">
                  <a:txBody>
                    <a:bodyPr/>
                    <a:lstStyle/>
                    <a:p>
                      <a:endParaRPr lang="en-US"/>
                    </a:p>
                  </a:txBody>
                  <a:tcPr/>
                </a:tc>
                <a:tc vMerge="1">
                  <a:txBody>
                    <a:bodyPr/>
                    <a:lstStyle/>
                    <a:p>
                      <a:endParaRPr lang="en-US"/>
                    </a:p>
                  </a:txBody>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1660.5-1668</a:t>
                      </a:r>
                      <a:endParaRPr lang="en-US" sz="1300" b="1" dirty="0">
                        <a:latin typeface="Times New Roman"/>
                        <a:ea typeface="Times New Roman"/>
                        <a:cs typeface="Arial"/>
                      </a:endParaRPr>
                    </a:p>
                  </a:txBody>
                  <a:tcPr marL="42309" marR="42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vMerge="1">
                  <a:txBody>
                    <a:bodyPr/>
                    <a:lstStyle/>
                    <a:p>
                      <a:endParaRPr lang="en-US"/>
                    </a:p>
                  </a:txBody>
                  <a:tcPr/>
                </a:tc>
                <a:tc vMerge="1">
                  <a:txBody>
                    <a:bodyPr/>
                    <a:lstStyle/>
                    <a:p>
                      <a:endParaRPr lang="en-US"/>
                    </a:p>
                  </a:txBody>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1668-1675</a:t>
                      </a:r>
                      <a:endParaRPr lang="en-US" sz="1300" b="1" dirty="0">
                        <a:latin typeface="Times New Roman"/>
                        <a:ea typeface="Times New Roman"/>
                        <a:cs typeface="Arial"/>
                      </a:endParaRPr>
                    </a:p>
                  </a:txBody>
                  <a:tcPr marL="42309" marR="42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vMerge="1">
                  <a:txBody>
                    <a:bodyPr/>
                    <a:lstStyle/>
                    <a:p>
                      <a:endParaRPr lang="en-US"/>
                    </a:p>
                  </a:txBody>
                  <a:tcPr/>
                </a:tc>
                <a:tc vMerge="1">
                  <a:txBody>
                    <a:bodyPr/>
                    <a:lstStyle/>
                    <a:p>
                      <a:endParaRPr lang="en-US"/>
                    </a:p>
                  </a:txBody>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1675-1700</a:t>
                      </a:r>
                      <a:endParaRPr lang="en-US" sz="1300" b="1" dirty="0">
                        <a:latin typeface="Times New Roman"/>
                        <a:ea typeface="Times New Roman"/>
                        <a:cs typeface="Arial"/>
                      </a:endParaRPr>
                    </a:p>
                  </a:txBody>
                  <a:tcPr marL="42309" marR="42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7" name="Title 1"/>
          <p:cNvSpPr txBox="1">
            <a:spLocks/>
          </p:cNvSpPr>
          <p:nvPr/>
        </p:nvSpPr>
        <p:spPr>
          <a:xfrm>
            <a:off x="703123" y="47906"/>
            <a:ext cx="7772400"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sz="3200">
                <a:ln>
                  <a:noFill/>
                </a:ln>
                <a:solidFill>
                  <a:srgbClr val="1F497D">
                    <a:lumMod val="75000"/>
                  </a:srgbClr>
                </a:solidFill>
                <a:effectLst/>
                <a:latin typeface="Arial" pitchFamily="34" charset="0"/>
                <a:ea typeface="SimSun" pitchFamily="2" charset="-122"/>
                <a:cs typeface="Arial" pitchFamily="34" charset="0"/>
              </a:rPr>
              <a:t>Proposed frequency ranges</a:t>
            </a:r>
            <a:endParaRPr sz="3200">
              <a:solidFill>
                <a:srgbClr val="1F497D">
                  <a:lumMod val="75000"/>
                </a:srgbClr>
              </a:solidFill>
              <a:latin typeface="Arial" pitchFamily="34" charset="0"/>
              <a:cs typeface="Arial" pitchFamily="34" charset="0"/>
            </a:endParaRPr>
          </a:p>
        </p:txBody>
      </p:sp>
    </p:spTree>
    <p:extLst>
      <p:ext uri="{BB962C8B-B14F-4D97-AF65-F5344CB8AC3E}">
        <p14:creationId xmlns:p14="http://schemas.microsoft.com/office/powerpoint/2010/main" val="348567816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69134672"/>
              </p:ext>
            </p:extLst>
          </p:nvPr>
        </p:nvGraphicFramePr>
        <p:xfrm>
          <a:off x="703123" y="594395"/>
          <a:ext cx="8064896" cy="4947408"/>
        </p:xfrm>
        <a:graphic>
          <a:graphicData uri="http://schemas.openxmlformats.org/drawingml/2006/table">
            <a:tbl>
              <a:tblPr/>
              <a:tblGrid>
                <a:gridCol w="1872208"/>
                <a:gridCol w="3091472"/>
                <a:gridCol w="3101216"/>
              </a:tblGrid>
              <a:tr h="319518">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Description</a:t>
                      </a:r>
                      <a:endParaRPr lang="en-US" sz="1300" dirty="0">
                        <a:latin typeface="Times New Roman"/>
                        <a:ea typeface="Times New Roman"/>
                        <a:cs typeface="Arial"/>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auto" hangingPunct="1">
                        <a:lnSpc>
                          <a:spcPct val="115000"/>
                        </a:lnSpc>
                        <a:spcBef>
                          <a:spcPts val="200"/>
                        </a:spcBef>
                        <a:spcAft>
                          <a:spcPts val="200"/>
                        </a:spcAft>
                        <a:tabLst>
                          <a:tab pos="1188085" algn="l"/>
                          <a:tab pos="457200" algn="l"/>
                        </a:tabLst>
                      </a:pPr>
                      <a:r>
                        <a:rPr lang="en-US" sz="1300" b="1" dirty="0" smtClean="0">
                          <a:solidFill>
                            <a:srgbClr val="000000"/>
                          </a:solidFill>
                          <a:latin typeface="Times New Roman"/>
                          <a:ea typeface="Times New Roman"/>
                          <a:cs typeface="Arial"/>
                        </a:rPr>
                        <a:t>Freq. ranges (MHz)</a:t>
                      </a:r>
                      <a:endParaRPr lang="en-US" sz="1300" dirty="0">
                        <a:latin typeface="Times New Roman"/>
                        <a:ea typeface="Times New Roman"/>
                        <a:cs typeface="Arial"/>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auto" hangingPunct="1">
                        <a:lnSpc>
                          <a:spcPct val="115000"/>
                        </a:lnSpc>
                        <a:spcBef>
                          <a:spcPts val="200"/>
                        </a:spcBef>
                        <a:spcAft>
                          <a:spcPts val="200"/>
                        </a:spcAft>
                        <a:tabLst>
                          <a:tab pos="1188085" algn="l"/>
                          <a:tab pos="457200" algn="l"/>
                        </a:tabLst>
                      </a:pPr>
                      <a:r>
                        <a:rPr lang="en-US" sz="1300" b="1" dirty="0" smtClean="0">
                          <a:solidFill>
                            <a:srgbClr val="000000"/>
                          </a:solidFill>
                          <a:latin typeface="Times New Roman"/>
                          <a:ea typeface="Times New Roman"/>
                          <a:cs typeface="Arial"/>
                        </a:rPr>
                        <a:t>Inputs </a:t>
                      </a:r>
                      <a:r>
                        <a:rPr lang="en-US" sz="1300" b="1" dirty="0">
                          <a:solidFill>
                            <a:srgbClr val="000000"/>
                          </a:solidFill>
                          <a:latin typeface="Times New Roman"/>
                          <a:ea typeface="Times New Roman"/>
                          <a:cs typeface="Arial"/>
                        </a:rPr>
                        <a:t>to WP </a:t>
                      </a:r>
                      <a:r>
                        <a:rPr lang="en-US" sz="1300" b="1" dirty="0" smtClean="0">
                          <a:solidFill>
                            <a:srgbClr val="000000"/>
                          </a:solidFill>
                          <a:latin typeface="Times New Roman"/>
                          <a:ea typeface="Times New Roman"/>
                          <a:cs typeface="Arial"/>
                        </a:rPr>
                        <a:t>5D</a:t>
                      </a:r>
                      <a:endParaRPr lang="en-US" sz="1300" dirty="0">
                        <a:latin typeface="Times New Roman"/>
                        <a:ea typeface="Times New Roman"/>
                        <a:cs typeface="Arial"/>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38792">
                <a:tc rowSpan="6">
                  <a:txBody>
                    <a:bodyPr/>
                    <a:lstStyle/>
                    <a:p>
                      <a:pPr algn="ctr" fontAlgn="auto" hangingPunct="1">
                        <a:lnSpc>
                          <a:spcPct val="115000"/>
                        </a:lnSpc>
                        <a:spcBef>
                          <a:spcPts val="200"/>
                        </a:spcBef>
                        <a:spcAft>
                          <a:spcPts val="200"/>
                        </a:spcAft>
                        <a:tabLst>
                          <a:tab pos="1188085" algn="l"/>
                          <a:tab pos="457200" algn="l"/>
                        </a:tabLst>
                      </a:pPr>
                      <a:r>
                        <a:rPr lang="en-US" sz="1300" b="1" dirty="0" smtClean="0">
                          <a:solidFill>
                            <a:srgbClr val="000000"/>
                          </a:solidFill>
                          <a:latin typeface="Times New Roman"/>
                          <a:ea typeface="Times New Roman"/>
                          <a:cs typeface="Arial"/>
                        </a:rPr>
                        <a:t>~ </a:t>
                      </a:r>
                      <a:r>
                        <a:rPr lang="en-US" sz="1300" b="1" dirty="0">
                          <a:solidFill>
                            <a:srgbClr val="000000"/>
                          </a:solidFill>
                          <a:latin typeface="Times New Roman"/>
                          <a:ea typeface="Times New Roman"/>
                          <a:cs typeface="Arial"/>
                        </a:rPr>
                        <a:t>2 GHz</a:t>
                      </a:r>
                      <a:endParaRPr lang="en-US" sz="1300" b="1" dirty="0">
                        <a:latin typeface="Times New Roman"/>
                        <a:ea typeface="Times New Roman"/>
                        <a:cs typeface="Arial"/>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rowSpan="2">
                  <a:txBody>
                    <a:bodyPr/>
                    <a:lstStyle/>
                    <a:p>
                      <a:pPr algn="ctr" fontAlgn="auto" hangingPunct="1">
                        <a:lnSpc>
                          <a:spcPct val="115000"/>
                        </a:lnSpc>
                        <a:spcBef>
                          <a:spcPts val="200"/>
                        </a:spcBef>
                        <a:spcAft>
                          <a:spcPts val="200"/>
                        </a:spcAft>
                        <a:tabLst>
                          <a:tab pos="1188085" algn="l"/>
                          <a:tab pos="457200" algn="l"/>
                        </a:tabLst>
                      </a:pPr>
                      <a:r>
                        <a:rPr lang="en-US" sz="1300" b="1" baseline="0" dirty="0">
                          <a:solidFill>
                            <a:schemeClr val="bg1"/>
                          </a:solidFill>
                          <a:latin typeface="Times New Roman"/>
                          <a:ea typeface="Times New Roman"/>
                          <a:cs typeface="Arial"/>
                        </a:rPr>
                        <a:t>2025-2110</a:t>
                      </a: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auto" hangingPunct="1">
                        <a:lnSpc>
                          <a:spcPct val="115000"/>
                        </a:lnSpc>
                        <a:spcBef>
                          <a:spcPts val="200"/>
                        </a:spcBef>
                        <a:spcAft>
                          <a:spcPts val="200"/>
                        </a:spcAft>
                        <a:tabLst>
                          <a:tab pos="1188085" algn="l"/>
                          <a:tab pos="457200" algn="l"/>
                        </a:tabLst>
                      </a:pPr>
                      <a:r>
                        <a:rPr lang="en-US" sz="1300" b="1" baseline="0" dirty="0">
                          <a:solidFill>
                            <a:schemeClr val="bg1"/>
                          </a:solidFill>
                          <a:latin typeface="Times New Roman"/>
                          <a:ea typeface="Times New Roman"/>
                          <a:cs typeface="Arial"/>
                        </a:rPr>
                        <a:t>2025-2090</a:t>
                      </a: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vMerge="1">
                  <a:txBody>
                    <a:bodyPr/>
                    <a:lstStyle/>
                    <a:p>
                      <a:endParaRPr lang="en-US"/>
                    </a:p>
                  </a:txBody>
                  <a:tcPr/>
                </a:tc>
                <a:tc vMerge="1">
                  <a:txBody>
                    <a:bodyPr/>
                    <a:lstStyle/>
                    <a:p>
                      <a:endParaRPr lang="en-US"/>
                    </a:p>
                  </a:txBody>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2090-2110</a:t>
                      </a:r>
                      <a:endParaRPr lang="en-US" sz="1300" b="1" dirty="0">
                        <a:latin typeface="Times New Roman"/>
                        <a:ea typeface="Times New Roman"/>
                        <a:cs typeface="Arial"/>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vMerge="1">
                  <a:txBody>
                    <a:bodyPr/>
                    <a:lstStyle/>
                    <a:p>
                      <a:endParaRPr lang="en-US"/>
                    </a:p>
                  </a:txBody>
                  <a:tcPr/>
                </a:tc>
                <a:tc rowSpan="2">
                  <a:txBody>
                    <a:bodyPr/>
                    <a:lstStyle/>
                    <a:p>
                      <a:pPr algn="ctr" fontAlgn="auto" hangingPunct="1">
                        <a:lnSpc>
                          <a:spcPct val="115000"/>
                        </a:lnSpc>
                        <a:spcBef>
                          <a:spcPts val="200"/>
                        </a:spcBef>
                        <a:spcAft>
                          <a:spcPts val="200"/>
                        </a:spcAft>
                        <a:tabLst>
                          <a:tab pos="1188085" algn="l"/>
                          <a:tab pos="457200" algn="l"/>
                        </a:tabLst>
                      </a:pPr>
                      <a:r>
                        <a:rPr lang="en-US" sz="1300" b="1" baseline="0" dirty="0">
                          <a:solidFill>
                            <a:schemeClr val="bg1"/>
                          </a:solidFill>
                          <a:latin typeface="Times New Roman"/>
                          <a:ea typeface="Times New Roman"/>
                          <a:cs typeface="Arial"/>
                        </a:rPr>
                        <a:t>2200-2290</a:t>
                      </a: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hangingPunct="0">
                        <a:lnSpc>
                          <a:spcPct val="115000"/>
                        </a:lnSpc>
                        <a:spcBef>
                          <a:spcPts val="200"/>
                        </a:spcBef>
                        <a:spcAft>
                          <a:spcPts val="200"/>
                        </a:spcAft>
                        <a:tabLst>
                          <a:tab pos="1188085" algn="l"/>
                        </a:tabLst>
                      </a:pPr>
                      <a:r>
                        <a:rPr lang="en-US" sz="1300" b="1" dirty="0">
                          <a:solidFill>
                            <a:srgbClr val="000000"/>
                          </a:solidFill>
                          <a:latin typeface="Times New Roman"/>
                          <a:ea typeface="Times New Roman"/>
                          <a:cs typeface="Arial"/>
                        </a:rPr>
                        <a:t>2200-2215</a:t>
                      </a:r>
                      <a:endParaRPr lang="en-US" sz="1300" b="1" dirty="0">
                        <a:latin typeface="Times New Roman"/>
                        <a:ea typeface="Times New Roman"/>
                        <a:cs typeface="Arial"/>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vMerge="1">
                  <a:txBody>
                    <a:bodyPr/>
                    <a:lstStyle/>
                    <a:p>
                      <a:endParaRPr lang="en-US"/>
                    </a:p>
                  </a:txBody>
                  <a:tcPr/>
                </a:tc>
                <a:tc vMerge="1">
                  <a:txBody>
                    <a:bodyPr/>
                    <a:lstStyle/>
                    <a:p>
                      <a:endParaRPr lang="en-US"/>
                    </a:p>
                  </a:txBody>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2215-2290</a:t>
                      </a:r>
                      <a:endParaRPr lang="en-US" sz="1300" b="1" dirty="0">
                        <a:latin typeface="Times New Roman"/>
                        <a:ea typeface="Times New Roman"/>
                        <a:cs typeface="Arial"/>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vMerge="1">
                  <a:txBody>
                    <a:bodyPr/>
                    <a:lstStyle/>
                    <a:p>
                      <a:endParaRPr lang="en-US"/>
                    </a:p>
                  </a:txBody>
                  <a:tcPr/>
                </a:tc>
                <a:tc rowSpan="6">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2700-3400</a:t>
                      </a:r>
                      <a:endParaRPr lang="en-US" sz="1300" b="1" dirty="0">
                        <a:latin typeface="Times New Roman"/>
                        <a:ea typeface="Times New Roman"/>
                        <a:cs typeface="Arial"/>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2700-2900</a:t>
                      </a:r>
                      <a:endParaRPr lang="en-US" sz="1300" b="1" dirty="0">
                        <a:latin typeface="Times New Roman"/>
                        <a:ea typeface="Times New Roman"/>
                        <a:cs typeface="Arial"/>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vMerge="1">
                  <a:txBody>
                    <a:bodyPr/>
                    <a:lstStyle/>
                    <a:p>
                      <a:endParaRPr lang="en-US"/>
                    </a:p>
                  </a:txBody>
                  <a:tcPr/>
                </a:tc>
                <a:tc vMerge="1">
                  <a:txBody>
                    <a:bodyPr/>
                    <a:lstStyle/>
                    <a:p>
                      <a:endParaRPr lang="en-US"/>
                    </a:p>
                  </a:txBody>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2900–2930</a:t>
                      </a:r>
                      <a:endParaRPr lang="en-US" sz="1300" b="1" dirty="0">
                        <a:latin typeface="Times New Roman"/>
                        <a:ea typeface="Times New Roman"/>
                        <a:cs typeface="Arial"/>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rowSpan="13">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
                      </a:r>
                      <a:br>
                        <a:rPr lang="en-US" sz="1300" b="1" dirty="0">
                          <a:solidFill>
                            <a:srgbClr val="000000"/>
                          </a:solidFill>
                          <a:latin typeface="Times New Roman"/>
                          <a:ea typeface="Times New Roman"/>
                          <a:cs typeface="Arial"/>
                        </a:rPr>
                      </a:br>
                      <a:r>
                        <a:rPr lang="en-US" sz="1300" b="1" dirty="0">
                          <a:solidFill>
                            <a:srgbClr val="000000"/>
                          </a:solidFill>
                          <a:latin typeface="Times New Roman"/>
                          <a:ea typeface="Times New Roman"/>
                          <a:cs typeface="Arial"/>
                        </a:rPr>
                        <a:t>3-5 GHz</a:t>
                      </a:r>
                      <a:endParaRPr lang="en-US" sz="1300" b="1" dirty="0">
                        <a:latin typeface="Times New Roman"/>
                        <a:ea typeface="Times New Roman"/>
                        <a:cs typeface="Arial"/>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2930-3100</a:t>
                      </a:r>
                      <a:endParaRPr lang="en-US" sz="1300" b="1" dirty="0">
                        <a:latin typeface="Times New Roman"/>
                        <a:ea typeface="Times New Roman"/>
                        <a:cs typeface="Arial"/>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vMerge="1">
                  <a:txBody>
                    <a:bodyPr/>
                    <a:lstStyle/>
                    <a:p>
                      <a:endParaRPr lang="en-US"/>
                    </a:p>
                  </a:txBody>
                  <a:tcPr/>
                </a:tc>
                <a:tc vMerge="1">
                  <a:txBody>
                    <a:bodyPr/>
                    <a:lstStyle/>
                    <a:p>
                      <a:endParaRPr lang="en-US"/>
                    </a:p>
                  </a:txBody>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3100-3200</a:t>
                      </a:r>
                      <a:endParaRPr lang="en-US" sz="1300" b="1" dirty="0">
                        <a:latin typeface="Times New Roman"/>
                        <a:ea typeface="Times New Roman"/>
                        <a:cs typeface="Arial"/>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vMerge="1">
                  <a:txBody>
                    <a:bodyPr/>
                    <a:lstStyle/>
                    <a:p>
                      <a:endParaRPr lang="en-US"/>
                    </a:p>
                  </a:txBody>
                  <a:tcPr/>
                </a:tc>
                <a:tc vMerge="1">
                  <a:txBody>
                    <a:bodyPr/>
                    <a:lstStyle/>
                    <a:p>
                      <a:endParaRPr lang="en-US"/>
                    </a:p>
                  </a:txBody>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3200-3300</a:t>
                      </a:r>
                      <a:endParaRPr lang="en-US" sz="1300" b="1" dirty="0">
                        <a:latin typeface="Times New Roman"/>
                        <a:ea typeface="Times New Roman"/>
                        <a:cs typeface="Arial"/>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vMerge="1">
                  <a:txBody>
                    <a:bodyPr/>
                    <a:lstStyle/>
                    <a:p>
                      <a:endParaRPr lang="en-US"/>
                    </a:p>
                  </a:txBody>
                  <a:tcPr/>
                </a:tc>
                <a:tc vMerge="1">
                  <a:txBody>
                    <a:bodyPr/>
                    <a:lstStyle/>
                    <a:p>
                      <a:endParaRPr lang="en-US"/>
                    </a:p>
                  </a:txBody>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3300-3400</a:t>
                      </a:r>
                      <a:endParaRPr lang="en-US" sz="1300" b="1" dirty="0">
                        <a:latin typeface="Times New Roman"/>
                        <a:ea typeface="Times New Roman"/>
                        <a:cs typeface="Arial"/>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vMerge="1">
                  <a:txBody>
                    <a:bodyPr/>
                    <a:lstStyle/>
                    <a:p>
                      <a:endParaRPr lang="en-US"/>
                    </a:p>
                  </a:txBody>
                  <a:tcPr/>
                </a:tc>
                <a:tc rowSpan="9">
                  <a:txBody>
                    <a:bodyPr/>
                    <a:lstStyle/>
                    <a:p>
                      <a:pPr algn="ctr" fontAlgn="auto" hangingPunct="1">
                        <a:lnSpc>
                          <a:spcPct val="115000"/>
                        </a:lnSpc>
                        <a:spcBef>
                          <a:spcPts val="200"/>
                        </a:spcBef>
                        <a:spcAft>
                          <a:spcPts val="200"/>
                        </a:spcAft>
                        <a:tabLst>
                          <a:tab pos="1188085" algn="l"/>
                          <a:tab pos="457200" algn="l"/>
                        </a:tabLst>
                      </a:pPr>
                      <a:r>
                        <a:rPr lang="en-US" sz="1300" b="1">
                          <a:solidFill>
                            <a:srgbClr val="000000"/>
                          </a:solidFill>
                          <a:latin typeface="Times New Roman"/>
                          <a:ea typeface="Times New Roman"/>
                          <a:cs typeface="Arial"/>
                        </a:rPr>
                        <a:t>3400-5000</a:t>
                      </a:r>
                      <a:endParaRPr lang="en-US" sz="1300" b="1">
                        <a:latin typeface="Times New Roman"/>
                        <a:ea typeface="Times New Roman"/>
                        <a:cs typeface="Arial"/>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3400-3492.5</a:t>
                      </a:r>
                      <a:endParaRPr lang="en-US" sz="1300" b="1" dirty="0">
                        <a:latin typeface="Times New Roman"/>
                        <a:ea typeface="Times New Roman"/>
                        <a:cs typeface="Arial"/>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vMerge="1">
                  <a:txBody>
                    <a:bodyPr/>
                    <a:lstStyle/>
                    <a:p>
                      <a:endParaRPr lang="en-US"/>
                    </a:p>
                  </a:txBody>
                  <a:tcPr/>
                </a:tc>
                <a:tc vMerge="1">
                  <a:txBody>
                    <a:bodyPr/>
                    <a:lstStyle/>
                    <a:p>
                      <a:endParaRPr lang="en-US"/>
                    </a:p>
                  </a:txBody>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3492.5-3542.5</a:t>
                      </a:r>
                      <a:endParaRPr lang="en-US" sz="1300" b="1" dirty="0">
                        <a:latin typeface="Times New Roman"/>
                        <a:ea typeface="Times New Roman"/>
                        <a:cs typeface="Arial"/>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vMerge="1">
                  <a:txBody>
                    <a:bodyPr/>
                    <a:lstStyle/>
                    <a:p>
                      <a:endParaRPr lang="en-US"/>
                    </a:p>
                  </a:txBody>
                  <a:tcPr/>
                </a:tc>
                <a:tc vMerge="1">
                  <a:txBody>
                    <a:bodyPr/>
                    <a:lstStyle/>
                    <a:p>
                      <a:endParaRPr lang="en-US"/>
                    </a:p>
                  </a:txBody>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3542.5-3575</a:t>
                      </a:r>
                      <a:endParaRPr lang="en-US" sz="1300" b="1" dirty="0">
                        <a:latin typeface="Times New Roman"/>
                        <a:ea typeface="Times New Roman"/>
                        <a:cs typeface="Arial"/>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vMerge="1">
                  <a:txBody>
                    <a:bodyPr/>
                    <a:lstStyle/>
                    <a:p>
                      <a:endParaRPr lang="en-US"/>
                    </a:p>
                  </a:txBody>
                  <a:tcPr/>
                </a:tc>
                <a:tc vMerge="1">
                  <a:txBody>
                    <a:bodyPr/>
                    <a:lstStyle/>
                    <a:p>
                      <a:endParaRPr lang="en-US"/>
                    </a:p>
                  </a:txBody>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3575-3600</a:t>
                      </a:r>
                      <a:endParaRPr lang="en-US" sz="1300" b="1" dirty="0">
                        <a:latin typeface="Times New Roman"/>
                        <a:ea typeface="Times New Roman"/>
                        <a:cs typeface="Arial"/>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vMerge="1">
                  <a:txBody>
                    <a:bodyPr/>
                    <a:lstStyle/>
                    <a:p>
                      <a:endParaRPr lang="en-US"/>
                    </a:p>
                  </a:txBody>
                  <a:tcPr/>
                </a:tc>
                <a:tc vMerge="1">
                  <a:txBody>
                    <a:bodyPr/>
                    <a:lstStyle/>
                    <a:p>
                      <a:endParaRPr lang="en-US"/>
                    </a:p>
                  </a:txBody>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3600-3800</a:t>
                      </a:r>
                      <a:endParaRPr lang="en-US" sz="1300" b="1" dirty="0">
                        <a:latin typeface="Times New Roman"/>
                        <a:ea typeface="Times New Roman"/>
                        <a:cs typeface="Arial"/>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vMerge="1">
                  <a:txBody>
                    <a:bodyPr/>
                    <a:lstStyle/>
                    <a:p>
                      <a:endParaRPr lang="en-US"/>
                    </a:p>
                  </a:txBody>
                  <a:tcPr/>
                </a:tc>
                <a:tc vMerge="1">
                  <a:txBody>
                    <a:bodyPr/>
                    <a:lstStyle/>
                    <a:p>
                      <a:endParaRPr lang="en-US"/>
                    </a:p>
                  </a:txBody>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3800-4200</a:t>
                      </a:r>
                      <a:endParaRPr lang="en-US" sz="1300" b="1" dirty="0">
                        <a:latin typeface="Times New Roman"/>
                        <a:ea typeface="Times New Roman"/>
                        <a:cs typeface="Arial"/>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vMerge="1">
                  <a:txBody>
                    <a:bodyPr/>
                    <a:lstStyle/>
                    <a:p>
                      <a:endParaRPr lang="en-US"/>
                    </a:p>
                  </a:txBody>
                  <a:tcPr/>
                </a:tc>
                <a:tc vMerge="1">
                  <a:txBody>
                    <a:bodyPr/>
                    <a:lstStyle/>
                    <a:p>
                      <a:endParaRPr lang="en-US"/>
                    </a:p>
                  </a:txBody>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4200-4400</a:t>
                      </a:r>
                      <a:endParaRPr lang="en-US" sz="1300" b="1" dirty="0">
                        <a:latin typeface="Times New Roman"/>
                        <a:ea typeface="Times New Roman"/>
                        <a:cs typeface="Arial"/>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vMerge="1">
                  <a:txBody>
                    <a:bodyPr/>
                    <a:lstStyle/>
                    <a:p>
                      <a:endParaRPr lang="en-US"/>
                    </a:p>
                  </a:txBody>
                  <a:tcPr/>
                </a:tc>
                <a:tc vMerge="1">
                  <a:txBody>
                    <a:bodyPr/>
                    <a:lstStyle/>
                    <a:p>
                      <a:endParaRPr lang="en-US"/>
                    </a:p>
                  </a:txBody>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4400-4900</a:t>
                      </a:r>
                      <a:endParaRPr lang="en-US" sz="1300" b="1" dirty="0">
                        <a:latin typeface="Times New Roman"/>
                        <a:ea typeface="Times New Roman"/>
                        <a:cs typeface="Arial"/>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9634">
                <a:tc vMerge="1">
                  <a:txBody>
                    <a:bodyPr/>
                    <a:lstStyle/>
                    <a:p>
                      <a:endParaRPr lang="en-US"/>
                    </a:p>
                  </a:txBody>
                  <a:tcPr/>
                </a:tc>
                <a:tc vMerge="1">
                  <a:txBody>
                    <a:bodyPr/>
                    <a:lstStyle/>
                    <a:p>
                      <a:endParaRPr lang="en-US"/>
                    </a:p>
                  </a:txBody>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4900-5000</a:t>
                      </a:r>
                      <a:endParaRPr lang="en-US" sz="1300" b="1" dirty="0">
                        <a:latin typeface="Times New Roman"/>
                        <a:ea typeface="Times New Roman"/>
                        <a:cs typeface="Arial"/>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Title 1"/>
          <p:cNvSpPr txBox="1">
            <a:spLocks/>
          </p:cNvSpPr>
          <p:nvPr/>
        </p:nvSpPr>
        <p:spPr>
          <a:xfrm>
            <a:off x="703123" y="47906"/>
            <a:ext cx="7772400"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sz="3200">
                <a:ln>
                  <a:noFill/>
                </a:ln>
                <a:solidFill>
                  <a:srgbClr val="1F497D">
                    <a:lumMod val="75000"/>
                  </a:srgbClr>
                </a:solidFill>
                <a:effectLst/>
                <a:latin typeface="Arial" pitchFamily="34" charset="0"/>
                <a:ea typeface="SimSun" pitchFamily="2" charset="-122"/>
                <a:cs typeface="Arial" pitchFamily="34" charset="0"/>
              </a:rPr>
              <a:t>Proposed frequency ranges</a:t>
            </a:r>
            <a:endParaRPr sz="3200">
              <a:solidFill>
                <a:srgbClr val="1F497D">
                  <a:lumMod val="75000"/>
                </a:srgbClr>
              </a:solidFill>
              <a:latin typeface="Arial" pitchFamily="34" charset="0"/>
              <a:cs typeface="Arial" pitchFamily="34" charset="0"/>
            </a:endParaRPr>
          </a:p>
        </p:txBody>
      </p:sp>
    </p:spTree>
    <p:extLst>
      <p:ext uri="{BB962C8B-B14F-4D97-AF65-F5344CB8AC3E}">
        <p14:creationId xmlns:p14="http://schemas.microsoft.com/office/powerpoint/2010/main" val="134909951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8318292"/>
              </p:ext>
            </p:extLst>
          </p:nvPr>
        </p:nvGraphicFramePr>
        <p:xfrm>
          <a:off x="703123" y="1314475"/>
          <a:ext cx="8064896" cy="1627454"/>
        </p:xfrm>
        <a:graphic>
          <a:graphicData uri="http://schemas.openxmlformats.org/drawingml/2006/table">
            <a:tbl>
              <a:tblPr/>
              <a:tblGrid>
                <a:gridCol w="1872208"/>
                <a:gridCol w="3091472"/>
                <a:gridCol w="3101216"/>
              </a:tblGrid>
              <a:tr h="319518">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Description</a:t>
                      </a:r>
                      <a:endParaRPr lang="en-US" sz="1300" dirty="0">
                        <a:latin typeface="Times New Roman"/>
                        <a:ea typeface="Times New Roman"/>
                        <a:cs typeface="Arial"/>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auto" hangingPunct="1">
                        <a:lnSpc>
                          <a:spcPct val="115000"/>
                        </a:lnSpc>
                        <a:spcBef>
                          <a:spcPts val="200"/>
                        </a:spcBef>
                        <a:spcAft>
                          <a:spcPts val="200"/>
                        </a:spcAft>
                        <a:tabLst>
                          <a:tab pos="1188085" algn="l"/>
                          <a:tab pos="457200" algn="l"/>
                        </a:tabLst>
                      </a:pPr>
                      <a:r>
                        <a:rPr lang="en-US" sz="1300" b="1" dirty="0" smtClean="0">
                          <a:solidFill>
                            <a:srgbClr val="000000"/>
                          </a:solidFill>
                          <a:latin typeface="Times New Roman"/>
                          <a:ea typeface="Times New Roman"/>
                          <a:cs typeface="Arial"/>
                        </a:rPr>
                        <a:t>Freq. ranges (MHz)</a:t>
                      </a:r>
                      <a:endParaRPr lang="en-US" sz="1300" dirty="0">
                        <a:latin typeface="Times New Roman"/>
                        <a:ea typeface="Times New Roman"/>
                        <a:cs typeface="Arial"/>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auto" hangingPunct="1">
                        <a:lnSpc>
                          <a:spcPct val="115000"/>
                        </a:lnSpc>
                        <a:spcBef>
                          <a:spcPts val="200"/>
                        </a:spcBef>
                        <a:spcAft>
                          <a:spcPts val="200"/>
                        </a:spcAft>
                        <a:tabLst>
                          <a:tab pos="1188085" algn="l"/>
                          <a:tab pos="457200" algn="l"/>
                        </a:tabLst>
                      </a:pPr>
                      <a:r>
                        <a:rPr lang="en-US" sz="1300" b="1" dirty="0" smtClean="0">
                          <a:solidFill>
                            <a:srgbClr val="000000"/>
                          </a:solidFill>
                          <a:latin typeface="Times New Roman"/>
                          <a:ea typeface="Times New Roman"/>
                          <a:cs typeface="Arial"/>
                        </a:rPr>
                        <a:t>Inputs </a:t>
                      </a:r>
                      <a:r>
                        <a:rPr lang="en-US" sz="1300" b="1" dirty="0">
                          <a:solidFill>
                            <a:srgbClr val="000000"/>
                          </a:solidFill>
                          <a:latin typeface="Times New Roman"/>
                          <a:ea typeface="Times New Roman"/>
                          <a:cs typeface="Arial"/>
                        </a:rPr>
                        <a:t>to WP </a:t>
                      </a:r>
                      <a:r>
                        <a:rPr lang="en-US" sz="1300" b="1" dirty="0" smtClean="0">
                          <a:solidFill>
                            <a:srgbClr val="000000"/>
                          </a:solidFill>
                          <a:latin typeface="Times New Roman"/>
                          <a:ea typeface="Times New Roman"/>
                          <a:cs typeface="Arial"/>
                        </a:rPr>
                        <a:t>5D</a:t>
                      </a:r>
                      <a:endParaRPr lang="en-US" sz="1300" dirty="0">
                        <a:latin typeface="Times New Roman"/>
                        <a:ea typeface="Times New Roman"/>
                        <a:cs typeface="Arial"/>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38792">
                <a:tc>
                  <a:txBody>
                    <a:bodyPr/>
                    <a:lstStyle/>
                    <a:p>
                      <a:pPr algn="ctr" fontAlgn="auto" hangingPunct="1">
                        <a:lnSpc>
                          <a:spcPct val="115000"/>
                        </a:lnSpc>
                        <a:spcBef>
                          <a:spcPts val="200"/>
                        </a:spcBef>
                        <a:spcAft>
                          <a:spcPts val="200"/>
                        </a:spcAft>
                        <a:tabLst>
                          <a:tab pos="1188085" algn="l"/>
                          <a:tab pos="457200" algn="l"/>
                        </a:tabLst>
                      </a:pPr>
                      <a:r>
                        <a:rPr lang="en-US" sz="1300" b="1" dirty="0" smtClean="0">
                          <a:solidFill>
                            <a:srgbClr val="000000"/>
                          </a:solidFill>
                          <a:latin typeface="Times New Roman"/>
                          <a:ea typeface="Times New Roman"/>
                          <a:cs typeface="Arial"/>
                        </a:rPr>
                        <a:t>~ </a:t>
                      </a:r>
                      <a:r>
                        <a:rPr lang="en-US" sz="1300" b="1" dirty="0">
                          <a:solidFill>
                            <a:srgbClr val="000000"/>
                          </a:solidFill>
                          <a:latin typeface="Times New Roman"/>
                          <a:ea typeface="Times New Roman"/>
                          <a:cs typeface="Arial"/>
                        </a:rPr>
                        <a:t>2 GHz</a:t>
                      </a:r>
                      <a:endParaRPr lang="en-US" sz="1300" b="1" dirty="0">
                        <a:latin typeface="Times New Roman"/>
                        <a:ea typeface="Times New Roman"/>
                        <a:cs typeface="Arial"/>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auto" hangingPunct="1">
                        <a:lnSpc>
                          <a:spcPct val="115000"/>
                        </a:lnSpc>
                        <a:spcBef>
                          <a:spcPts val="200"/>
                        </a:spcBef>
                        <a:spcAft>
                          <a:spcPts val="200"/>
                        </a:spcAft>
                        <a:tabLst>
                          <a:tab pos="1188085" algn="l"/>
                          <a:tab pos="457200" algn="l"/>
                        </a:tabLst>
                      </a:pPr>
                      <a:r>
                        <a:rPr lang="en-US" sz="1300" b="1" baseline="0" dirty="0">
                          <a:solidFill>
                            <a:schemeClr val="bg1"/>
                          </a:solidFill>
                          <a:latin typeface="Times New Roman"/>
                          <a:ea typeface="Times New Roman"/>
                          <a:cs typeface="Arial"/>
                        </a:rPr>
                        <a:t>2025-2110</a:t>
                      </a: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auto" hangingPunct="1">
                        <a:lnSpc>
                          <a:spcPct val="115000"/>
                        </a:lnSpc>
                        <a:spcBef>
                          <a:spcPts val="200"/>
                        </a:spcBef>
                        <a:spcAft>
                          <a:spcPts val="200"/>
                        </a:spcAft>
                        <a:tabLst>
                          <a:tab pos="1188085" algn="l"/>
                          <a:tab pos="457200" algn="l"/>
                        </a:tabLst>
                      </a:pPr>
                      <a:r>
                        <a:rPr lang="en-US" sz="1300" b="1" baseline="0" dirty="0">
                          <a:solidFill>
                            <a:schemeClr val="bg1"/>
                          </a:solidFill>
                          <a:latin typeface="Times New Roman"/>
                          <a:ea typeface="Times New Roman"/>
                          <a:cs typeface="Arial"/>
                        </a:rPr>
                        <a:t>2025-2090</a:t>
                      </a: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rowSpan="3">
                  <a:txBody>
                    <a:bodyPr/>
                    <a:lstStyle/>
                    <a:p>
                      <a:pPr algn="ctr" fontAlgn="auto" hangingPunct="1">
                        <a:lnSpc>
                          <a:spcPct val="115000"/>
                        </a:lnSpc>
                        <a:spcBef>
                          <a:spcPts val="200"/>
                        </a:spcBef>
                        <a:spcAft>
                          <a:spcPts val="200"/>
                        </a:spcAft>
                        <a:tabLst>
                          <a:tab pos="1188085" algn="l"/>
                          <a:tab pos="457200" algn="l"/>
                        </a:tabLst>
                      </a:pPr>
                      <a:r>
                        <a:rPr lang="en-US" sz="1300" b="1" dirty="0" smtClean="0">
                          <a:solidFill>
                            <a:srgbClr val="000000"/>
                          </a:solidFill>
                          <a:latin typeface="Times New Roman"/>
                          <a:ea typeface="Times New Roman"/>
                          <a:cs typeface="Arial"/>
                        </a:rPr>
                        <a:t>&gt; </a:t>
                      </a:r>
                      <a:r>
                        <a:rPr lang="en-US" sz="1300" b="1" dirty="0">
                          <a:solidFill>
                            <a:srgbClr val="000000"/>
                          </a:solidFill>
                          <a:latin typeface="Times New Roman"/>
                          <a:ea typeface="Times New Roman"/>
                          <a:cs typeface="Arial"/>
                        </a:rPr>
                        <a:t>5 GHz</a:t>
                      </a:r>
                      <a:endParaRPr lang="en-US" sz="1300" b="1" dirty="0">
                        <a:latin typeface="Times New Roman"/>
                        <a:ea typeface="Times New Roman"/>
                        <a:cs typeface="Arial"/>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5350-5470</a:t>
                      </a:r>
                      <a:endParaRPr lang="en-US" sz="1300" b="1" dirty="0">
                        <a:latin typeface="Times New Roman"/>
                        <a:ea typeface="Times New Roman"/>
                        <a:cs typeface="Arial"/>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5350-5470</a:t>
                      </a:r>
                      <a:endParaRPr lang="en-US" sz="1300" b="1" dirty="0">
                        <a:latin typeface="Times New Roman"/>
                        <a:ea typeface="Times New Roman"/>
                        <a:cs typeface="Arial"/>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vMerge="1">
                  <a:txBody>
                    <a:bodyPr/>
                    <a:lstStyle/>
                    <a:p>
                      <a:endParaRPr lang="en-US"/>
                    </a:p>
                  </a:txBody>
                  <a:tcPr/>
                </a:tc>
                <a:tc rowSpan="2">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5850-6425</a:t>
                      </a:r>
                      <a:endParaRPr lang="en-US" sz="1300" b="1" dirty="0">
                        <a:latin typeface="Times New Roman"/>
                        <a:ea typeface="Times New Roman"/>
                        <a:cs typeface="Arial"/>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5850-5925</a:t>
                      </a:r>
                      <a:endParaRPr lang="en-US" sz="1300" b="1" dirty="0">
                        <a:latin typeface="Times New Roman"/>
                        <a:ea typeface="Times New Roman"/>
                        <a:cs typeface="Arial"/>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92">
                <a:tc vMerge="1">
                  <a:txBody>
                    <a:bodyPr/>
                    <a:lstStyle/>
                    <a:p>
                      <a:endParaRPr lang="en-US"/>
                    </a:p>
                  </a:txBody>
                  <a:tcPr/>
                </a:tc>
                <a:tc vMerge="1">
                  <a:txBody>
                    <a:bodyPr/>
                    <a:lstStyle/>
                    <a:p>
                      <a:endParaRPr lang="en-US"/>
                    </a:p>
                  </a:txBody>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5925-6425</a:t>
                      </a:r>
                      <a:endParaRPr lang="en-US" sz="1300" b="1" dirty="0">
                        <a:latin typeface="Times New Roman"/>
                        <a:ea typeface="Times New Roman"/>
                        <a:cs typeface="Arial"/>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52768">
                <a:tc>
                  <a:txBody>
                    <a:bodyPr/>
                    <a:lstStyle/>
                    <a:p>
                      <a:pPr algn="ctr" fontAlgn="auto" hangingPunct="1">
                        <a:lnSpc>
                          <a:spcPct val="115000"/>
                        </a:lnSpc>
                        <a:spcBef>
                          <a:spcPts val="200"/>
                        </a:spcBef>
                        <a:spcAft>
                          <a:spcPts val="200"/>
                        </a:spcAft>
                        <a:tabLst>
                          <a:tab pos="1188085" algn="l"/>
                          <a:tab pos="457200" algn="l"/>
                        </a:tabLst>
                      </a:pPr>
                      <a:r>
                        <a:rPr lang="en-US" sz="1300" b="1" dirty="0" smtClean="0">
                          <a:solidFill>
                            <a:srgbClr val="000000"/>
                          </a:solidFill>
                          <a:latin typeface="Times New Roman"/>
                          <a:ea typeface="Times New Roman"/>
                          <a:cs typeface="Arial"/>
                        </a:rPr>
                        <a:t>&gt; </a:t>
                      </a:r>
                      <a:r>
                        <a:rPr lang="en-US" sz="1300" b="1" dirty="0">
                          <a:solidFill>
                            <a:srgbClr val="000000"/>
                          </a:solidFill>
                          <a:latin typeface="Times New Roman"/>
                          <a:ea typeface="Times New Roman"/>
                          <a:cs typeface="Arial"/>
                        </a:rPr>
                        <a:t>6 GHz</a:t>
                      </a:r>
                      <a:endParaRPr lang="en-US" sz="1300" b="1" dirty="0">
                        <a:latin typeface="Times New Roman"/>
                        <a:ea typeface="Times New Roman"/>
                        <a:cs typeface="Arial"/>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auto" hangingPunct="1">
                        <a:lnSpc>
                          <a:spcPct val="115000"/>
                        </a:lnSpc>
                        <a:spcBef>
                          <a:spcPts val="200"/>
                        </a:spcBef>
                        <a:spcAft>
                          <a:spcPts val="200"/>
                        </a:spcAft>
                        <a:tabLst>
                          <a:tab pos="1188085" algn="l"/>
                          <a:tab pos="457200" algn="l"/>
                        </a:tabLst>
                      </a:pPr>
                      <a:r>
                        <a:rPr lang="en-US" sz="1300" b="1">
                          <a:solidFill>
                            <a:srgbClr val="000000"/>
                          </a:solidFill>
                          <a:latin typeface="Times New Roman"/>
                          <a:ea typeface="Times New Roman"/>
                          <a:cs typeface="Arial"/>
                        </a:rPr>
                        <a:t>Above 6000</a:t>
                      </a:r>
                      <a:endParaRPr lang="en-US" sz="1300" b="1">
                        <a:latin typeface="Times New Roman"/>
                        <a:ea typeface="Times New Roman"/>
                        <a:cs typeface="Arial"/>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auto" hangingPunct="1">
                        <a:lnSpc>
                          <a:spcPct val="115000"/>
                        </a:lnSpc>
                        <a:spcBef>
                          <a:spcPts val="200"/>
                        </a:spcBef>
                        <a:spcAft>
                          <a:spcPts val="200"/>
                        </a:spcAft>
                        <a:tabLst>
                          <a:tab pos="1188085" algn="l"/>
                          <a:tab pos="457200" algn="l"/>
                        </a:tabLst>
                      </a:pPr>
                      <a:r>
                        <a:rPr lang="en-US" sz="1300" b="1" dirty="0">
                          <a:solidFill>
                            <a:srgbClr val="000000"/>
                          </a:solidFill>
                          <a:latin typeface="Times New Roman"/>
                          <a:ea typeface="Times New Roman"/>
                          <a:cs typeface="Arial"/>
                        </a:rPr>
                        <a:t>Above </a:t>
                      </a:r>
                      <a:r>
                        <a:rPr lang="en-US" sz="1300" b="1" dirty="0" smtClean="0">
                          <a:solidFill>
                            <a:srgbClr val="000000"/>
                          </a:solidFill>
                          <a:latin typeface="Times New Roman"/>
                          <a:ea typeface="Times New Roman"/>
                          <a:cs typeface="Arial"/>
                        </a:rPr>
                        <a:t>6000</a:t>
                      </a:r>
                      <a:endParaRPr lang="en-US" sz="1300" b="1" dirty="0">
                        <a:latin typeface="Times New Roman"/>
                        <a:ea typeface="Times New Roman"/>
                        <a:cs typeface="Arial"/>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Title 1"/>
          <p:cNvSpPr txBox="1">
            <a:spLocks/>
          </p:cNvSpPr>
          <p:nvPr/>
        </p:nvSpPr>
        <p:spPr>
          <a:xfrm>
            <a:off x="703123" y="47906"/>
            <a:ext cx="7772400"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sz="3200">
                <a:ln>
                  <a:noFill/>
                </a:ln>
                <a:solidFill>
                  <a:srgbClr val="1F497D">
                    <a:lumMod val="75000"/>
                  </a:srgbClr>
                </a:solidFill>
                <a:effectLst/>
                <a:latin typeface="Arial" pitchFamily="34" charset="0"/>
                <a:ea typeface="SimSun" pitchFamily="2" charset="-122"/>
                <a:cs typeface="Arial" pitchFamily="34" charset="0"/>
              </a:rPr>
              <a:t>Proposed frequency ranges</a:t>
            </a:r>
            <a:endParaRPr sz="3200">
              <a:solidFill>
                <a:srgbClr val="1F497D">
                  <a:lumMod val="75000"/>
                </a:srgbClr>
              </a:solidFill>
              <a:latin typeface="Arial" pitchFamily="34" charset="0"/>
              <a:cs typeface="Arial" pitchFamily="34" charset="0"/>
            </a:endParaRPr>
          </a:p>
        </p:txBody>
      </p:sp>
    </p:spTree>
    <p:extLst>
      <p:ext uri="{BB962C8B-B14F-4D97-AF65-F5344CB8AC3E}">
        <p14:creationId xmlns:p14="http://schemas.microsoft.com/office/powerpoint/2010/main" val="98615923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9892390" cy="6234800"/>
          </a:xfrm>
          <a:prstGeom prst="rect">
            <a:avLst/>
          </a:prstGeom>
        </p:spPr>
      </p:pic>
      <p:pic>
        <p:nvPicPr>
          <p:cNvPr id="5" name="Dial_up_modem_noises.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5491057"/>
            <a:ext cx="609600" cy="738293"/>
          </a:xfrm>
          <a:prstGeom prst="rect">
            <a:avLst/>
          </a:prstGeom>
        </p:spPr>
      </p:pic>
    </p:spTree>
    <p:extLst>
      <p:ext uri="{BB962C8B-B14F-4D97-AF65-F5344CB8AC3E}">
        <p14:creationId xmlns:p14="http://schemas.microsoft.com/office/powerpoint/2010/main" val="1227847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57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903663" y="211272"/>
            <a:ext cx="7301753" cy="584775"/>
          </a:xfrm>
          <a:prstGeom prst="rect">
            <a:avLst/>
          </a:prstGeom>
          <a:noFill/>
          <a:ln>
            <a:noFill/>
          </a:ln>
          <a:effectLst/>
          <a:extLst/>
        </p:spPr>
        <p:txBody>
          <a:bodyPr wrap="square" anchor="ctr">
            <a:spAutoFit/>
          </a:bodyPr>
          <a:lstStyle/>
          <a:p>
            <a:pPr algn="ctr"/>
            <a:r>
              <a:rPr lang="en-GB" sz="3200" kern="1200" dirty="0" smtClean="0">
                <a:solidFill>
                  <a:srgbClr val="1F497D">
                    <a:lumMod val="75000"/>
                  </a:srgbClr>
                </a:solidFill>
                <a:latin typeface="Arial" pitchFamily="34" charset="0"/>
              </a:rPr>
              <a:t>Initial views on spectrum requirements</a:t>
            </a:r>
            <a:endParaRPr lang="en-US" sz="2400" kern="1200" dirty="0">
              <a:solidFill>
                <a:srgbClr val="1F497D">
                  <a:lumMod val="75000"/>
                </a:srgbClr>
              </a:solidFill>
              <a:latin typeface="Arial" pitchFamily="34" charset="0"/>
            </a:endParaRPr>
          </a:p>
        </p:txBody>
      </p:sp>
      <p:sp>
        <p:nvSpPr>
          <p:cNvPr id="6" name="Rectangle 3"/>
          <p:cNvSpPr txBox="1">
            <a:spLocks noChangeArrowheads="1"/>
          </p:cNvSpPr>
          <p:nvPr/>
        </p:nvSpPr>
        <p:spPr bwMode="auto">
          <a:xfrm>
            <a:off x="274344" y="1058344"/>
            <a:ext cx="8893175" cy="47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933450" lvl="1" indent="-533400">
              <a:lnSpc>
                <a:spcPct val="80000"/>
              </a:lnSpc>
              <a:spcBef>
                <a:spcPts val="800"/>
              </a:spcBef>
              <a:buClr>
                <a:srgbClr val="009900"/>
              </a:buClr>
              <a:buFont typeface="Wingdings" pitchFamily="2" charset="2"/>
              <a:buChar char="ü"/>
              <a:tabLst>
                <a:tab pos="804863" algn="l"/>
                <a:tab pos="1169988" algn="l"/>
              </a:tabLst>
            </a:pPr>
            <a:r>
              <a:rPr lang="en-US" sz="2400" kern="1200" dirty="0" smtClean="0">
                <a:solidFill>
                  <a:srgbClr val="1F497D">
                    <a:lumMod val="75000"/>
                  </a:srgbClr>
                </a:solidFill>
                <a:latin typeface="Arial" pitchFamily="34" charset="0"/>
              </a:rPr>
              <a:t>Review of the methodology (</a:t>
            </a:r>
            <a:r>
              <a:rPr lang="en-US" sz="2400" kern="1200" dirty="0" smtClean="0">
                <a:solidFill>
                  <a:prstClr val="black"/>
                </a:solidFill>
                <a:latin typeface="Arial" pitchFamily="34" charset="0"/>
              </a:rPr>
              <a:t>Rec. ITU-R M.1768-1</a:t>
            </a:r>
            <a:r>
              <a:rPr lang="en-US" sz="2400" kern="1200" dirty="0" smtClean="0">
                <a:solidFill>
                  <a:srgbClr val="1F497D">
                    <a:lumMod val="75000"/>
                  </a:srgbClr>
                </a:solidFill>
                <a:latin typeface="Arial" pitchFamily="34" charset="0"/>
              </a:rPr>
              <a:t>)</a:t>
            </a:r>
          </a:p>
          <a:p>
            <a:pPr marL="933450" lvl="1" indent="-533400">
              <a:spcBef>
                <a:spcPts val="800"/>
              </a:spcBef>
              <a:buClr>
                <a:srgbClr val="009900"/>
              </a:buClr>
              <a:buFont typeface="Wingdings" pitchFamily="2" charset="2"/>
              <a:buChar char="ü"/>
              <a:tabLst>
                <a:tab pos="804863" algn="l"/>
                <a:tab pos="1169988" algn="l"/>
                <a:tab pos="1887538" algn="l"/>
              </a:tabLst>
            </a:pPr>
            <a:r>
              <a:rPr lang="en-US" sz="2400" kern="1200" dirty="0" smtClean="0">
                <a:solidFill>
                  <a:srgbClr val="1F497D">
                    <a:lumMod val="75000"/>
                  </a:srgbClr>
                </a:solidFill>
                <a:latin typeface="Arial" pitchFamily="34" charset="0"/>
              </a:rPr>
              <a:t>WP 5D members are considering the following</a:t>
            </a:r>
            <a:r>
              <a:rPr lang="en-US" sz="2400" kern="1200" dirty="0" smtClean="0">
                <a:solidFill>
                  <a:srgbClr val="000000"/>
                </a:solidFill>
                <a:latin typeface="Arial" pitchFamily="34" charset="0"/>
              </a:rPr>
              <a:t> </a:t>
            </a:r>
            <a:r>
              <a:rPr lang="en-US" sz="2400" kern="1200" dirty="0" smtClean="0">
                <a:solidFill>
                  <a:srgbClr val="9BBB59">
                    <a:lumMod val="40000"/>
                    <a:lumOff val="60000"/>
                  </a:srgbClr>
                </a:solidFill>
                <a:latin typeface="Arial" pitchFamily="34" charset="0"/>
              </a:rPr>
              <a:t>Total</a:t>
            </a:r>
            <a:r>
              <a:rPr lang="en-US" sz="2400" kern="1200" dirty="0" smtClean="0">
                <a:solidFill>
                  <a:srgbClr val="1F497D">
                    <a:lumMod val="75000"/>
                  </a:srgbClr>
                </a:solidFill>
                <a:latin typeface="Arial" pitchFamily="34" charset="0"/>
              </a:rPr>
              <a:t>/</a:t>
            </a:r>
            <a:r>
              <a:rPr lang="en-US" sz="2400" kern="1200" dirty="0" smtClean="0">
                <a:solidFill>
                  <a:srgbClr val="8064A2">
                    <a:lumMod val="40000"/>
                    <a:lumOff val="60000"/>
                  </a:srgbClr>
                </a:solidFill>
                <a:latin typeface="Arial" pitchFamily="34" charset="0"/>
              </a:rPr>
              <a:t>Additional</a:t>
            </a:r>
            <a:r>
              <a:rPr lang="en-US" sz="2400" kern="1200" dirty="0" smtClean="0">
                <a:solidFill>
                  <a:srgbClr val="000000"/>
                </a:solidFill>
                <a:latin typeface="Arial" pitchFamily="34" charset="0"/>
              </a:rPr>
              <a:t> </a:t>
            </a:r>
            <a:r>
              <a:rPr lang="en-US" sz="2400" kern="1200" dirty="0" smtClean="0">
                <a:solidFill>
                  <a:srgbClr val="1F497D">
                    <a:lumMod val="75000"/>
                  </a:srgbClr>
                </a:solidFill>
                <a:latin typeface="Arial" pitchFamily="34" charset="0"/>
              </a:rPr>
              <a:t>spectrum requirements (in MHz):</a:t>
            </a:r>
          </a:p>
          <a:p>
            <a:pPr marL="933450" lvl="1" indent="-533400">
              <a:spcBef>
                <a:spcPts val="800"/>
              </a:spcBef>
              <a:buClr>
                <a:srgbClr val="009900"/>
              </a:buClr>
              <a:buFont typeface="Wingdings" pitchFamily="2" charset="2"/>
              <a:buChar char="ü"/>
              <a:tabLst>
                <a:tab pos="804863" algn="l"/>
                <a:tab pos="1169988" algn="l"/>
                <a:tab pos="1887538" algn="l"/>
              </a:tabLst>
            </a:pPr>
            <a:endParaRPr lang="en-US" sz="1100" kern="1200" dirty="0" smtClean="0">
              <a:solidFill>
                <a:srgbClr val="000000"/>
              </a:solidFill>
              <a:latin typeface="Arial" pitchFamily="34" charset="0"/>
            </a:endParaRPr>
          </a:p>
          <a:p>
            <a:pPr marL="168275" lvl="1" indent="0">
              <a:spcBef>
                <a:spcPts val="600"/>
              </a:spcBef>
              <a:buClr>
                <a:srgbClr val="009900"/>
              </a:buClr>
              <a:buFont typeface="Wingdings" pitchFamily="2" charset="2"/>
              <a:buNone/>
              <a:tabLst>
                <a:tab pos="1344613" algn="l"/>
                <a:tab pos="3052763" algn="l"/>
                <a:tab pos="6280150" algn="l"/>
              </a:tabLst>
            </a:pPr>
            <a:r>
              <a:rPr lang="en-US" sz="2400" i="1" u="sng" kern="1200" dirty="0" smtClean="0">
                <a:solidFill>
                  <a:srgbClr val="1F497D">
                    <a:lumMod val="75000"/>
                  </a:srgbClr>
                </a:solidFill>
                <a:latin typeface="Arial" pitchFamily="34" charset="0"/>
              </a:rPr>
              <a:t>by 2014</a:t>
            </a:r>
            <a:r>
              <a:rPr lang="en-US" sz="2400" i="1" kern="1200" dirty="0" smtClean="0">
                <a:solidFill>
                  <a:srgbClr val="1F497D">
                    <a:lumMod val="75000"/>
                  </a:srgbClr>
                </a:solidFill>
                <a:latin typeface="Arial" pitchFamily="34" charset="0"/>
              </a:rPr>
              <a:t>:</a:t>
            </a:r>
            <a:r>
              <a:rPr lang="en-US" sz="2400" i="1" kern="1200" dirty="0" smtClean="0">
                <a:solidFill>
                  <a:srgbClr val="000000"/>
                </a:solidFill>
                <a:latin typeface="Arial" pitchFamily="34" charset="0"/>
              </a:rPr>
              <a:t>	 </a:t>
            </a:r>
            <a:r>
              <a:rPr lang="en-US" sz="2400" kern="1200" dirty="0" smtClean="0">
                <a:solidFill>
                  <a:srgbClr val="8064A2">
                    <a:lumMod val="60000"/>
                    <a:lumOff val="40000"/>
                  </a:srgbClr>
                </a:solidFill>
                <a:latin typeface="Arial" pitchFamily="34" charset="0"/>
              </a:rPr>
              <a:t>275</a:t>
            </a:r>
            <a:r>
              <a:rPr lang="en-US" sz="2400" kern="1200" dirty="0" smtClean="0">
                <a:solidFill>
                  <a:srgbClr val="000000"/>
                </a:solidFill>
                <a:latin typeface="Arial" pitchFamily="34" charset="0"/>
              </a:rPr>
              <a:t>*; </a:t>
            </a:r>
          </a:p>
          <a:p>
            <a:pPr marL="168275" lvl="1" indent="0">
              <a:spcBef>
                <a:spcPts val="600"/>
              </a:spcBef>
              <a:buClr>
                <a:srgbClr val="009900"/>
              </a:buClr>
              <a:buFont typeface="Wingdings" pitchFamily="2" charset="2"/>
              <a:buNone/>
              <a:tabLst>
                <a:tab pos="1344613" algn="l"/>
                <a:tab pos="3052763" algn="l"/>
                <a:tab pos="6280150" algn="l"/>
              </a:tabLst>
            </a:pPr>
            <a:r>
              <a:rPr lang="en-US" sz="2400" i="1" u="sng" kern="1200" dirty="0" smtClean="0">
                <a:solidFill>
                  <a:srgbClr val="1F497D">
                    <a:lumMod val="75000"/>
                  </a:srgbClr>
                </a:solidFill>
                <a:latin typeface="Arial" pitchFamily="34" charset="0"/>
              </a:rPr>
              <a:t>by 2015</a:t>
            </a:r>
            <a:r>
              <a:rPr lang="en-US" sz="2400" i="1" kern="1200" dirty="0" smtClean="0">
                <a:solidFill>
                  <a:srgbClr val="1F497D">
                    <a:lumMod val="75000"/>
                  </a:srgbClr>
                </a:solidFill>
                <a:latin typeface="Arial" pitchFamily="34" charset="0"/>
              </a:rPr>
              <a:t>:</a:t>
            </a:r>
            <a:r>
              <a:rPr lang="en-US" sz="2400" i="1" kern="1200" dirty="0" smtClean="0">
                <a:solidFill>
                  <a:srgbClr val="000000"/>
                </a:solidFill>
                <a:latin typeface="Arial" pitchFamily="34" charset="0"/>
              </a:rPr>
              <a:t> </a:t>
            </a:r>
            <a:r>
              <a:rPr lang="en-US" sz="2400" kern="1200" dirty="0" smtClean="0">
                <a:solidFill>
                  <a:srgbClr val="9BBB59">
                    <a:lumMod val="60000"/>
                    <a:lumOff val="40000"/>
                  </a:srgbClr>
                </a:solidFill>
                <a:latin typeface="Arial" pitchFamily="34" charset="0"/>
              </a:rPr>
              <a:t>600-800</a:t>
            </a:r>
            <a:r>
              <a:rPr lang="en-US" sz="2400" kern="1200" dirty="0" smtClean="0">
                <a:solidFill>
                  <a:srgbClr val="000000"/>
                </a:solidFill>
                <a:latin typeface="Arial" pitchFamily="34" charset="0"/>
              </a:rPr>
              <a:t>**;</a:t>
            </a:r>
          </a:p>
          <a:p>
            <a:pPr marL="168275" lvl="1" indent="0">
              <a:spcBef>
                <a:spcPts val="600"/>
              </a:spcBef>
              <a:spcAft>
                <a:spcPts val="600"/>
              </a:spcAft>
              <a:buClr>
                <a:srgbClr val="009900"/>
              </a:buClr>
              <a:buFont typeface="Wingdings" pitchFamily="2" charset="2"/>
              <a:buNone/>
              <a:tabLst>
                <a:tab pos="1344613" algn="l"/>
                <a:tab pos="3052763" algn="l"/>
                <a:tab pos="6280150" algn="l"/>
              </a:tabLst>
            </a:pPr>
            <a:r>
              <a:rPr lang="en-US" sz="2400" i="1" u="sng" kern="1200" dirty="0" smtClean="0">
                <a:solidFill>
                  <a:srgbClr val="1F497D">
                    <a:lumMod val="75000"/>
                  </a:srgbClr>
                </a:solidFill>
                <a:latin typeface="Arial" pitchFamily="34" charset="0"/>
              </a:rPr>
              <a:t>by 2017</a:t>
            </a:r>
            <a:r>
              <a:rPr lang="en-US" sz="2400" i="1" kern="1200" dirty="0" smtClean="0">
                <a:solidFill>
                  <a:srgbClr val="1F497D">
                    <a:lumMod val="75000"/>
                  </a:srgbClr>
                </a:solidFill>
                <a:latin typeface="Arial" pitchFamily="34" charset="0"/>
              </a:rPr>
              <a:t>:</a:t>
            </a:r>
            <a:r>
              <a:rPr lang="en-US" sz="2400" i="1" kern="1200" dirty="0" smtClean="0">
                <a:solidFill>
                  <a:srgbClr val="000000"/>
                </a:solidFill>
                <a:latin typeface="Arial" pitchFamily="34" charset="0"/>
              </a:rPr>
              <a:t> </a:t>
            </a:r>
            <a:r>
              <a:rPr lang="en-US" sz="2400" kern="1200" dirty="0" smtClean="0">
                <a:solidFill>
                  <a:srgbClr val="8064A2">
                    <a:lumMod val="60000"/>
                    <a:lumOff val="40000"/>
                  </a:srgbClr>
                </a:solidFill>
                <a:latin typeface="Arial" pitchFamily="34" charset="0"/>
              </a:rPr>
              <a:t>300</a:t>
            </a:r>
            <a:r>
              <a:rPr lang="en-US" sz="2400" kern="1200" dirty="0" smtClean="0">
                <a:solidFill>
                  <a:srgbClr val="000000"/>
                </a:solidFill>
                <a:latin typeface="Arial" pitchFamily="34" charset="0"/>
              </a:rPr>
              <a:t>*;</a:t>
            </a:r>
            <a:br>
              <a:rPr lang="en-US" sz="2400" kern="1200" dirty="0" smtClean="0">
                <a:solidFill>
                  <a:srgbClr val="000000"/>
                </a:solidFill>
                <a:latin typeface="Arial" pitchFamily="34" charset="0"/>
              </a:rPr>
            </a:br>
            <a:r>
              <a:rPr lang="en-US" sz="2400" i="1" u="sng" kern="1200" dirty="0" smtClean="0">
                <a:solidFill>
                  <a:srgbClr val="1F497D">
                    <a:lumMod val="75000"/>
                  </a:srgbClr>
                </a:solidFill>
                <a:latin typeface="Arial" pitchFamily="34" charset="0"/>
              </a:rPr>
              <a:t>by 2020</a:t>
            </a:r>
            <a:r>
              <a:rPr lang="en-US" sz="2400" i="1" kern="1200" dirty="0" smtClean="0">
                <a:solidFill>
                  <a:srgbClr val="1F497D">
                    <a:lumMod val="75000"/>
                  </a:srgbClr>
                </a:solidFill>
                <a:latin typeface="Arial" pitchFamily="34" charset="0"/>
              </a:rPr>
              <a:t>:</a:t>
            </a:r>
            <a:r>
              <a:rPr lang="en-US" sz="2400" i="1" kern="1200" dirty="0" smtClean="0">
                <a:solidFill>
                  <a:srgbClr val="000000"/>
                </a:solidFill>
                <a:latin typeface="Arial" pitchFamily="34" charset="0"/>
              </a:rPr>
              <a:t>	</a:t>
            </a:r>
            <a:r>
              <a:rPr lang="en-US" sz="2400" kern="1200" dirty="0" smtClean="0">
                <a:solidFill>
                  <a:srgbClr val="9BBB59">
                    <a:lumMod val="60000"/>
                    <a:lumOff val="40000"/>
                  </a:srgbClr>
                </a:solidFill>
                <a:latin typeface="Arial" pitchFamily="34" charset="0"/>
              </a:rPr>
              <a:t>1081</a:t>
            </a:r>
            <a:r>
              <a:rPr lang="en-US" sz="2400" kern="1200" dirty="0" smtClean="0">
                <a:solidFill>
                  <a:srgbClr val="1F497D">
                    <a:lumMod val="75000"/>
                  </a:srgbClr>
                </a:solidFill>
                <a:latin typeface="Arial" pitchFamily="34" charset="0"/>
              </a:rPr>
              <a:t>/</a:t>
            </a:r>
            <a:r>
              <a:rPr lang="en-US" sz="2400" kern="1200" dirty="0" smtClean="0">
                <a:solidFill>
                  <a:srgbClr val="8064A2">
                    <a:lumMod val="60000"/>
                    <a:lumOff val="40000"/>
                  </a:srgbClr>
                </a:solidFill>
                <a:latin typeface="Arial" pitchFamily="34" charset="0"/>
              </a:rPr>
              <a:t>300</a:t>
            </a:r>
            <a:r>
              <a:rPr lang="en-US" sz="2400" kern="1200" dirty="0" smtClean="0">
                <a:solidFill>
                  <a:srgbClr val="000000"/>
                </a:solidFill>
                <a:latin typeface="Arial" pitchFamily="34" charset="0"/>
              </a:rPr>
              <a:t>*; </a:t>
            </a:r>
            <a:r>
              <a:rPr lang="en-US" sz="2400" kern="1200" dirty="0" smtClean="0">
                <a:solidFill>
                  <a:srgbClr val="9BBB59">
                    <a:lumMod val="60000"/>
                    <a:lumOff val="40000"/>
                  </a:srgbClr>
                </a:solidFill>
                <a:latin typeface="Arial" pitchFamily="34" charset="0"/>
              </a:rPr>
              <a:t>1065</a:t>
            </a:r>
            <a:r>
              <a:rPr lang="en-US" sz="2400" kern="1200" dirty="0" smtClean="0">
                <a:solidFill>
                  <a:srgbClr val="1F497D">
                    <a:lumMod val="75000"/>
                  </a:srgbClr>
                </a:solidFill>
                <a:latin typeface="Arial" pitchFamily="34" charset="0"/>
              </a:rPr>
              <a:t>/</a:t>
            </a:r>
            <a:r>
              <a:rPr lang="en-US" sz="2400" kern="1200" dirty="0" smtClean="0">
                <a:solidFill>
                  <a:srgbClr val="8064A2">
                    <a:lumMod val="60000"/>
                    <a:lumOff val="40000"/>
                  </a:srgbClr>
                </a:solidFill>
                <a:latin typeface="Arial" pitchFamily="34" charset="0"/>
              </a:rPr>
              <a:t>385</a:t>
            </a:r>
            <a:r>
              <a:rPr lang="en-US" sz="2400" kern="1200" dirty="0" smtClean="0">
                <a:solidFill>
                  <a:srgbClr val="000000"/>
                </a:solidFill>
                <a:latin typeface="Arial" pitchFamily="34" charset="0"/>
              </a:rPr>
              <a:t>*; </a:t>
            </a:r>
            <a:r>
              <a:rPr lang="en-US" sz="2400" kern="1200" dirty="0" smtClean="0">
                <a:solidFill>
                  <a:srgbClr val="9BBB59">
                    <a:lumMod val="60000"/>
                    <a:lumOff val="40000"/>
                  </a:srgbClr>
                </a:solidFill>
                <a:latin typeface="Arial" pitchFamily="34" charset="0"/>
              </a:rPr>
              <a:t>2020</a:t>
            </a:r>
            <a:r>
              <a:rPr lang="en-US" sz="2400" kern="1200" dirty="0" smtClean="0">
                <a:solidFill>
                  <a:srgbClr val="000000"/>
                </a:solidFill>
                <a:latin typeface="Arial" pitchFamily="34" charset="0"/>
              </a:rPr>
              <a:t>**; </a:t>
            </a:r>
            <a:r>
              <a:rPr lang="en-US" sz="2400" kern="1200" dirty="0" smtClean="0">
                <a:solidFill>
                  <a:srgbClr val="9BBB59">
                    <a:lumMod val="60000"/>
                    <a:lumOff val="40000"/>
                  </a:srgbClr>
                </a:solidFill>
                <a:latin typeface="Arial" pitchFamily="34" charset="0"/>
              </a:rPr>
              <a:t>1700-2100</a:t>
            </a:r>
            <a:r>
              <a:rPr lang="en-US" sz="2400" kern="1200" dirty="0" smtClean="0">
                <a:solidFill>
                  <a:srgbClr val="000000"/>
                </a:solidFill>
                <a:latin typeface="Arial" pitchFamily="34" charset="0"/>
              </a:rPr>
              <a:t>**; 		</a:t>
            </a:r>
            <a:r>
              <a:rPr lang="en-US" sz="2400" kern="1200" dirty="0" smtClean="0">
                <a:solidFill>
                  <a:srgbClr val="9BBB59">
                    <a:lumMod val="60000"/>
                    <a:lumOff val="40000"/>
                  </a:srgbClr>
                </a:solidFill>
                <a:latin typeface="Arial" pitchFamily="34" charset="0"/>
              </a:rPr>
              <a:t>1240</a:t>
            </a:r>
            <a:r>
              <a:rPr lang="en-US" sz="2400" kern="1200" baseline="30000" dirty="0" smtClean="0">
                <a:solidFill>
                  <a:srgbClr val="00B050"/>
                </a:solidFill>
                <a:latin typeface="Arial" pitchFamily="34" charset="0"/>
              </a:rPr>
              <a:t>a</a:t>
            </a:r>
            <a:r>
              <a:rPr lang="en-US" sz="2400" kern="1200" dirty="0" smtClean="0">
                <a:solidFill>
                  <a:srgbClr val="1F497D">
                    <a:lumMod val="75000"/>
                  </a:srgbClr>
                </a:solidFill>
                <a:latin typeface="Arial" pitchFamily="34" charset="0"/>
              </a:rPr>
              <a:t>/</a:t>
            </a:r>
            <a:r>
              <a:rPr lang="en-US" sz="2400" kern="1200" dirty="0" smtClean="0">
                <a:solidFill>
                  <a:srgbClr val="9BBB59">
                    <a:lumMod val="60000"/>
                    <a:lumOff val="40000"/>
                  </a:srgbClr>
                </a:solidFill>
                <a:latin typeface="Arial" pitchFamily="34" charset="0"/>
              </a:rPr>
              <a:t>1880</a:t>
            </a:r>
            <a:r>
              <a:rPr lang="en-US" sz="2400" kern="1200" baseline="30000" dirty="0" smtClean="0">
                <a:solidFill>
                  <a:srgbClr val="00B050"/>
                </a:solidFill>
                <a:latin typeface="Arial" pitchFamily="34" charset="0"/>
              </a:rPr>
              <a:t>b</a:t>
            </a:r>
            <a:r>
              <a:rPr lang="en-US" sz="2400" kern="1200" dirty="0" smtClean="0">
                <a:solidFill>
                  <a:srgbClr val="000000"/>
                </a:solidFill>
                <a:latin typeface="Arial" pitchFamily="34" charset="0"/>
              </a:rPr>
              <a:t>**; </a:t>
            </a:r>
            <a:r>
              <a:rPr lang="en-US" sz="2400" kern="1200" dirty="0" smtClean="0">
                <a:solidFill>
                  <a:srgbClr val="9BBB59">
                    <a:lumMod val="60000"/>
                    <a:lumOff val="40000"/>
                  </a:srgbClr>
                </a:solidFill>
                <a:latin typeface="Arial" pitchFamily="34" charset="0"/>
              </a:rPr>
              <a:t>1600-1800</a:t>
            </a:r>
            <a:r>
              <a:rPr lang="en-US" sz="2400" kern="1200" dirty="0" smtClean="0">
                <a:solidFill>
                  <a:srgbClr val="000000"/>
                </a:solidFill>
                <a:latin typeface="Arial" pitchFamily="34" charset="0"/>
              </a:rPr>
              <a:t>* </a:t>
            </a:r>
            <a:r>
              <a:rPr lang="en-US" sz="2400" kern="1200" dirty="0" smtClean="0">
                <a:solidFill>
                  <a:srgbClr val="1F497D">
                    <a:lumMod val="75000"/>
                  </a:srgbClr>
                </a:solidFill>
                <a:latin typeface="Arial" pitchFamily="34" charset="0"/>
              </a:rPr>
              <a:t>or</a:t>
            </a:r>
            <a:r>
              <a:rPr lang="en-US" sz="2400" kern="1200" dirty="0" smtClean="0">
                <a:solidFill>
                  <a:srgbClr val="000000"/>
                </a:solidFill>
                <a:latin typeface="Arial" pitchFamily="34" charset="0"/>
              </a:rPr>
              <a:t> </a:t>
            </a:r>
            <a:r>
              <a:rPr lang="en-US" sz="2400" kern="1200" dirty="0" smtClean="0">
                <a:solidFill>
                  <a:srgbClr val="8064A2">
                    <a:lumMod val="60000"/>
                    <a:lumOff val="40000"/>
                  </a:srgbClr>
                </a:solidFill>
                <a:latin typeface="Arial" pitchFamily="34" charset="0"/>
              </a:rPr>
              <a:t>(300)+200</a:t>
            </a:r>
            <a:r>
              <a:rPr lang="en-US" sz="2400" kern="1200" dirty="0" smtClean="0">
                <a:solidFill>
                  <a:srgbClr val="000000"/>
                </a:solidFill>
                <a:latin typeface="Arial" pitchFamily="34" charset="0"/>
              </a:rPr>
              <a:t>*</a:t>
            </a:r>
            <a:endParaRPr lang="en-US" sz="2400" kern="1200" dirty="0" smtClean="0">
              <a:solidFill>
                <a:srgbClr val="000000"/>
              </a:solidFill>
              <a:latin typeface="Arial" pitchFamily="34" charset="0"/>
            </a:endParaRPr>
          </a:p>
          <a:p>
            <a:pPr marL="400050" lvl="1" indent="0">
              <a:lnSpc>
                <a:spcPct val="80000"/>
              </a:lnSpc>
              <a:spcBef>
                <a:spcPct val="30000"/>
              </a:spcBef>
              <a:buClr>
                <a:srgbClr val="009900"/>
              </a:buClr>
              <a:buFont typeface="Wingdings" pitchFamily="2" charset="2"/>
              <a:buNone/>
              <a:tabLst>
                <a:tab pos="623888" algn="l"/>
                <a:tab pos="804863" algn="l"/>
                <a:tab pos="1169988" algn="l"/>
                <a:tab pos="4746625" algn="l"/>
                <a:tab pos="5021263" algn="l"/>
              </a:tabLst>
            </a:pPr>
            <a:r>
              <a:rPr lang="en-US" sz="1800" b="1" kern="1200" dirty="0" smtClean="0">
                <a:solidFill>
                  <a:srgbClr val="000000"/>
                </a:solidFill>
                <a:latin typeface="Arial" pitchFamily="34" charset="0"/>
              </a:rPr>
              <a:t>*Using an original methodology	**Using Rec. ITU-R M.1768</a:t>
            </a:r>
          </a:p>
          <a:p>
            <a:pPr marL="400050" lvl="1" indent="0">
              <a:lnSpc>
                <a:spcPct val="80000"/>
              </a:lnSpc>
              <a:spcBef>
                <a:spcPct val="30000"/>
              </a:spcBef>
              <a:buClr>
                <a:srgbClr val="009900"/>
              </a:buClr>
              <a:buFont typeface="Wingdings" pitchFamily="2" charset="2"/>
              <a:buNone/>
              <a:tabLst>
                <a:tab pos="623888" algn="l"/>
                <a:tab pos="804863" algn="l"/>
                <a:tab pos="1169988" algn="l"/>
                <a:tab pos="4746625" algn="l"/>
                <a:tab pos="5021263" algn="l"/>
              </a:tabLst>
            </a:pPr>
            <a:r>
              <a:rPr lang="en-US" sz="1800" b="1" kern="1200" baseline="30000" dirty="0" smtClean="0">
                <a:solidFill>
                  <a:srgbClr val="00B050"/>
                </a:solidFill>
                <a:latin typeface="Arial" pitchFamily="34" charset="0"/>
              </a:rPr>
              <a:t>a	</a:t>
            </a:r>
            <a:r>
              <a:rPr lang="en-US" sz="1800" b="1" kern="1200" dirty="0" smtClean="0">
                <a:solidFill>
                  <a:srgbClr val="00B050"/>
                </a:solidFill>
                <a:latin typeface="Arial" pitchFamily="34" charset="0"/>
              </a:rPr>
              <a:t>for lower user density	</a:t>
            </a:r>
            <a:r>
              <a:rPr lang="en-US" sz="1800" b="1" kern="1200" baseline="30000" dirty="0" smtClean="0">
                <a:solidFill>
                  <a:srgbClr val="00B050"/>
                </a:solidFill>
                <a:latin typeface="Arial" pitchFamily="34" charset="0"/>
              </a:rPr>
              <a:t>b	</a:t>
            </a:r>
            <a:r>
              <a:rPr lang="en-US" sz="1800" b="1" kern="1200" dirty="0" smtClean="0">
                <a:solidFill>
                  <a:srgbClr val="00B050"/>
                </a:solidFill>
                <a:latin typeface="Arial" pitchFamily="34" charset="0"/>
              </a:rPr>
              <a:t>for higher user </a:t>
            </a:r>
            <a:r>
              <a:rPr lang="en-US" sz="1800" b="1" kern="1200" dirty="0">
                <a:solidFill>
                  <a:srgbClr val="00B050"/>
                </a:solidFill>
                <a:latin typeface="Arial" pitchFamily="34" charset="0"/>
              </a:rPr>
              <a:t>density</a:t>
            </a:r>
            <a:endParaRPr lang="en-US" sz="1800" b="1" kern="1200" dirty="0" smtClean="0">
              <a:solidFill>
                <a:srgbClr val="00B050"/>
              </a:solidFill>
              <a:latin typeface="Arial" pitchFamily="34" charset="0"/>
            </a:endParaRPr>
          </a:p>
        </p:txBody>
      </p:sp>
    </p:spTree>
    <p:extLst>
      <p:ext uri="{BB962C8B-B14F-4D97-AF65-F5344CB8AC3E}">
        <p14:creationId xmlns:p14="http://schemas.microsoft.com/office/powerpoint/2010/main" val="317016294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68"/>
          <p:cNvSpPr>
            <a:spLocks/>
          </p:cNvSpPr>
          <p:nvPr/>
        </p:nvSpPr>
        <p:spPr bwMode="auto">
          <a:xfrm>
            <a:off x="-22922" y="2751296"/>
            <a:ext cx="4605337" cy="3478054"/>
          </a:xfrm>
          <a:custGeom>
            <a:avLst/>
            <a:gdLst/>
            <a:ahLst/>
            <a:cxnLst>
              <a:cxn ang="0">
                <a:pos x="0" y="1562"/>
              </a:cxn>
              <a:cxn ang="0">
                <a:pos x="0" y="2604"/>
              </a:cxn>
              <a:cxn ang="0">
                <a:pos x="1272" y="2604"/>
              </a:cxn>
              <a:cxn ang="0">
                <a:pos x="2612" y="0"/>
              </a:cxn>
              <a:cxn ang="0">
                <a:pos x="0" y="1562"/>
              </a:cxn>
            </a:cxnLst>
            <a:rect l="0" t="0" r="r" b="b"/>
            <a:pathLst>
              <a:path w="2612" h="2604">
                <a:moveTo>
                  <a:pt x="0" y="1562"/>
                </a:moveTo>
                <a:lnTo>
                  <a:pt x="0" y="2604"/>
                </a:lnTo>
                <a:lnTo>
                  <a:pt x="1272" y="2604"/>
                </a:lnTo>
                <a:lnTo>
                  <a:pt x="2612" y="0"/>
                </a:lnTo>
                <a:lnTo>
                  <a:pt x="0" y="1562"/>
                </a:lnTo>
                <a:close/>
              </a:path>
            </a:pathLst>
          </a:custGeom>
          <a:gradFill flip="none" rotWithShape="1">
            <a:gsLst>
              <a:gs pos="6000">
                <a:srgbClr val="0070C0"/>
              </a:gs>
              <a:gs pos="70000">
                <a:srgbClr val="0081BE">
                  <a:lumMod val="60000"/>
                  <a:lumOff val="40000"/>
                </a:srgbClr>
              </a:gs>
              <a:gs pos="100000">
                <a:schemeClr val="accent5">
                  <a:lumMod val="20000"/>
                  <a:lumOff val="80000"/>
                </a:schemeClr>
              </a:gs>
            </a:gsLst>
            <a:lin ang="16200000" scaled="1"/>
            <a:tileRect/>
          </a:gradFill>
          <a:ln w="9525" cap="flat" cmpd="sng" algn="ctr">
            <a:solidFill>
              <a:schemeClr val="accent5">
                <a:lumMod val="60000"/>
                <a:lumOff val="40000"/>
              </a:schemeClr>
            </a:solidFill>
            <a:prstDash val="solid"/>
          </a:ln>
          <a:effectLst/>
        </p:spPr>
        <p:txBody>
          <a:bodyPr anchor="ctr"/>
          <a:lstStyle/>
          <a:p>
            <a:pPr algn="ctr">
              <a:defRPr/>
            </a:pPr>
            <a:endParaRPr lang="da-DK" sz="1800">
              <a:solidFill>
                <a:sysClr val="window" lastClr="FFFFFF"/>
              </a:solidFill>
              <a:latin typeface="Calibri"/>
            </a:endParaRPr>
          </a:p>
        </p:txBody>
      </p:sp>
      <p:sp>
        <p:nvSpPr>
          <p:cNvPr id="24" name="Down Arrow 23"/>
          <p:cNvSpPr/>
          <p:nvPr/>
        </p:nvSpPr>
        <p:spPr bwMode="auto">
          <a:xfrm rot="3372884">
            <a:off x="2007109" y="363270"/>
            <a:ext cx="998289" cy="3279901"/>
          </a:xfrm>
          <a:prstGeom prst="downArrow">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3600000" scaled="0"/>
          </a:grad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buClr>
                <a:prstClr val="black"/>
              </a:buClr>
              <a:buFont typeface="Arial" pitchFamily="34" charset="0"/>
              <a:buNone/>
            </a:pPr>
            <a:endParaRPr lang="en-US" sz="2400" kern="1200" dirty="0" smtClean="0">
              <a:solidFill>
                <a:srgbClr val="000066"/>
              </a:solidFill>
              <a:latin typeface="Trebuchet MS" pitchFamily="34" charset="0"/>
            </a:endParaRPr>
          </a:p>
        </p:txBody>
      </p:sp>
      <p:sp>
        <p:nvSpPr>
          <p:cNvPr id="56" name="Freeform 70"/>
          <p:cNvSpPr>
            <a:spLocks/>
          </p:cNvSpPr>
          <p:nvPr/>
        </p:nvSpPr>
        <p:spPr bwMode="auto">
          <a:xfrm>
            <a:off x="2147537" y="2733413"/>
            <a:ext cx="4525962" cy="3475169"/>
          </a:xfrm>
          <a:custGeom>
            <a:avLst/>
            <a:gdLst/>
            <a:ahLst/>
            <a:cxnLst>
              <a:cxn ang="0">
                <a:pos x="0" y="2602"/>
              </a:cxn>
              <a:cxn ang="0">
                <a:pos x="2568" y="2602"/>
              </a:cxn>
              <a:cxn ang="0">
                <a:pos x="1338" y="0"/>
              </a:cxn>
              <a:cxn ang="0">
                <a:pos x="0" y="2602"/>
              </a:cxn>
            </a:cxnLst>
            <a:rect l="0" t="0" r="r" b="b"/>
            <a:pathLst>
              <a:path w="2568" h="2602">
                <a:moveTo>
                  <a:pt x="0" y="2602"/>
                </a:moveTo>
                <a:lnTo>
                  <a:pt x="2568" y="2602"/>
                </a:lnTo>
                <a:lnTo>
                  <a:pt x="1338" y="0"/>
                </a:lnTo>
                <a:lnTo>
                  <a:pt x="0" y="2602"/>
                </a:lnTo>
                <a:close/>
              </a:path>
            </a:pathLst>
          </a:custGeom>
          <a:gradFill flip="none" rotWithShape="1">
            <a:gsLst>
              <a:gs pos="6000">
                <a:srgbClr val="0070C0"/>
              </a:gs>
              <a:gs pos="70000">
                <a:srgbClr val="0081BE">
                  <a:lumMod val="60000"/>
                  <a:lumOff val="40000"/>
                </a:srgbClr>
              </a:gs>
              <a:gs pos="100000">
                <a:schemeClr val="accent5">
                  <a:lumMod val="20000"/>
                  <a:lumOff val="80000"/>
                </a:schemeClr>
              </a:gs>
            </a:gsLst>
            <a:lin ang="16200000" scaled="1"/>
            <a:tileRect/>
          </a:gradFill>
          <a:ln w="9525" cap="flat" cmpd="sng" algn="ctr">
            <a:solidFill>
              <a:schemeClr val="accent5">
                <a:lumMod val="60000"/>
                <a:lumOff val="40000"/>
              </a:schemeClr>
            </a:solidFill>
            <a:prstDash val="solid"/>
          </a:ln>
          <a:effectLst/>
        </p:spPr>
        <p:txBody>
          <a:bodyPr anchor="ctr"/>
          <a:lstStyle/>
          <a:p>
            <a:pPr algn="ctr">
              <a:defRPr/>
            </a:pPr>
            <a:endParaRPr lang="da-DK" sz="1800">
              <a:solidFill>
                <a:sysClr val="window" lastClr="FFFFFF"/>
              </a:solidFill>
              <a:latin typeface="Calibri"/>
            </a:endParaRPr>
          </a:p>
        </p:txBody>
      </p:sp>
      <p:sp>
        <p:nvSpPr>
          <p:cNvPr id="58" name="Freeform 72"/>
          <p:cNvSpPr>
            <a:spLocks/>
          </p:cNvSpPr>
          <p:nvPr/>
        </p:nvSpPr>
        <p:spPr bwMode="auto">
          <a:xfrm>
            <a:off x="-59957" y="3319213"/>
            <a:ext cx="4576762" cy="2073566"/>
          </a:xfrm>
          <a:custGeom>
            <a:avLst/>
            <a:gdLst/>
            <a:ahLst/>
            <a:cxnLst>
              <a:cxn ang="0">
                <a:pos x="2592" y="0"/>
              </a:cxn>
              <a:cxn ang="0">
                <a:pos x="0" y="0"/>
              </a:cxn>
              <a:cxn ang="0">
                <a:pos x="0" y="1552"/>
              </a:cxn>
              <a:cxn ang="0">
                <a:pos x="2596" y="0"/>
              </a:cxn>
              <a:cxn ang="0">
                <a:pos x="2592" y="0"/>
              </a:cxn>
            </a:cxnLst>
            <a:rect l="0" t="0" r="r" b="b"/>
            <a:pathLst>
              <a:path w="2596" h="1552">
                <a:moveTo>
                  <a:pt x="2592" y="0"/>
                </a:moveTo>
                <a:lnTo>
                  <a:pt x="0" y="0"/>
                </a:lnTo>
                <a:lnTo>
                  <a:pt x="0" y="1552"/>
                </a:lnTo>
                <a:lnTo>
                  <a:pt x="2596" y="0"/>
                </a:lnTo>
                <a:lnTo>
                  <a:pt x="2592" y="0"/>
                </a:lnTo>
                <a:close/>
              </a:path>
            </a:pathLst>
          </a:custGeom>
          <a:gradFill flip="none" rotWithShape="1">
            <a:gsLst>
              <a:gs pos="6000">
                <a:srgbClr val="0070C0"/>
              </a:gs>
              <a:gs pos="70000">
                <a:srgbClr val="0081BE">
                  <a:lumMod val="60000"/>
                  <a:lumOff val="40000"/>
                </a:srgbClr>
              </a:gs>
              <a:gs pos="100000">
                <a:schemeClr val="accent5">
                  <a:lumMod val="20000"/>
                  <a:lumOff val="80000"/>
                </a:schemeClr>
              </a:gs>
            </a:gsLst>
            <a:lin ang="16200000" scaled="1"/>
            <a:tileRect/>
          </a:gradFill>
          <a:ln w="9525" cap="flat" cmpd="sng" algn="ctr">
            <a:solidFill>
              <a:schemeClr val="accent5">
                <a:lumMod val="60000"/>
                <a:lumOff val="40000"/>
              </a:schemeClr>
            </a:solidFill>
            <a:prstDash val="solid"/>
          </a:ln>
          <a:effectLst/>
        </p:spPr>
        <p:txBody>
          <a:bodyPr anchor="ctr"/>
          <a:lstStyle/>
          <a:p>
            <a:pPr algn="ctr">
              <a:defRPr/>
            </a:pPr>
            <a:endParaRPr lang="da-DK" sz="1800">
              <a:solidFill>
                <a:sysClr val="window" lastClr="FFFFFF"/>
              </a:solidFill>
              <a:latin typeface="Calibri"/>
            </a:endParaRPr>
          </a:p>
        </p:txBody>
      </p:sp>
      <p:grpSp>
        <p:nvGrpSpPr>
          <p:cNvPr id="9227" name="Gruppe 71"/>
          <p:cNvGrpSpPr>
            <a:grpSpLocks/>
          </p:cNvGrpSpPr>
          <p:nvPr/>
        </p:nvGrpSpPr>
        <p:grpSpPr bwMode="auto">
          <a:xfrm>
            <a:off x="1473335" y="5885684"/>
            <a:ext cx="2085975" cy="285512"/>
            <a:chOff x="3341918" y="6161740"/>
            <a:chExt cx="2085072" cy="260831"/>
          </a:xfrm>
        </p:grpSpPr>
        <p:sp>
          <p:nvSpPr>
            <p:cNvPr id="390" name="Rektangel 389"/>
            <p:cNvSpPr/>
            <p:nvPr/>
          </p:nvSpPr>
          <p:spPr>
            <a:xfrm>
              <a:off x="3368720" y="6281577"/>
              <a:ext cx="2030594" cy="140994"/>
            </a:xfrm>
            <a:prstGeom prst="rect">
              <a:avLst/>
            </a:prstGeom>
            <a:gradFill flip="none" rotWithShape="1">
              <a:gsLst>
                <a:gs pos="1000">
                  <a:schemeClr val="tx1"/>
                </a:gs>
                <a:gs pos="100000">
                  <a:schemeClr val="bg1">
                    <a:alpha val="0"/>
                  </a:schemeClr>
                </a:gs>
              </a:gsLst>
              <a:lin ang="5400000" scaled="1"/>
              <a:tileRect/>
            </a:gradFill>
            <a:ln w="3175" cap="flat" cmpd="sng">
              <a:noFill/>
              <a:prstDash val="solid"/>
              <a:round/>
              <a:headEnd type="none" w="med" len="med"/>
              <a:tailEnd type="none" w="med" len="med"/>
            </a:ln>
            <a:effectLst/>
          </p:spPr>
          <p:txBody>
            <a:bodyPr/>
            <a:lstStyle/>
            <a:p>
              <a:pPr>
                <a:defRPr/>
              </a:pPr>
              <a:endParaRPr lang="da-DK" sz="1800">
                <a:solidFill>
                  <a:sysClr val="windowText" lastClr="000000">
                    <a:lumMod val="95000"/>
                    <a:lumOff val="5000"/>
                  </a:sysClr>
                </a:solidFill>
                <a:latin typeface="Calibri"/>
              </a:endParaRPr>
            </a:p>
          </p:txBody>
        </p:sp>
        <p:sp>
          <p:nvSpPr>
            <p:cNvPr id="407" name="Ligebenet trapez 406"/>
            <p:cNvSpPr/>
            <p:nvPr/>
          </p:nvSpPr>
          <p:spPr bwMode="auto">
            <a:xfrm flipV="1">
              <a:off x="3341918" y="6161740"/>
              <a:ext cx="2085072" cy="108021"/>
            </a:xfrm>
            <a:prstGeom prst="trapezoid">
              <a:avLst/>
            </a:prstGeom>
            <a:solidFill>
              <a:schemeClr val="tx2"/>
            </a:solidFill>
            <a:ln w="3175" cap="flat" cmpd="sng">
              <a:solidFill>
                <a:srgbClr val="0070C0"/>
              </a:solidFill>
              <a:prstDash val="solid"/>
              <a:round/>
              <a:headEnd type="none" w="med" len="med"/>
              <a:tailEnd type="none" w="med" len="med"/>
            </a:ln>
            <a:effectLst/>
          </p:spPr>
          <p:txBody>
            <a:bodyPr/>
            <a:lstStyle/>
            <a:p>
              <a:pPr>
                <a:defRPr/>
              </a:pPr>
              <a:endParaRPr lang="da-DK" sz="1800">
                <a:solidFill>
                  <a:sysClr val="windowText" lastClr="000000">
                    <a:lumMod val="95000"/>
                    <a:lumOff val="5000"/>
                  </a:sysClr>
                </a:solidFill>
                <a:latin typeface="Calibri"/>
              </a:endParaRPr>
            </a:p>
          </p:txBody>
        </p:sp>
      </p:grpSp>
      <p:sp>
        <p:nvSpPr>
          <p:cNvPr id="350" name="Rektangel med afrundet, diagonalt hjørne 349"/>
          <p:cNvSpPr/>
          <p:nvPr/>
        </p:nvSpPr>
        <p:spPr>
          <a:xfrm>
            <a:off x="-36512" y="3079749"/>
            <a:ext cx="1569020" cy="1767205"/>
          </a:xfrm>
          <a:prstGeom prst="round2DiagRect">
            <a:avLst>
              <a:gd name="adj1" fmla="val 20046"/>
              <a:gd name="adj2" fmla="val 0"/>
            </a:avLst>
          </a:prstGeom>
          <a:gradFill flip="none" rotWithShape="1">
            <a:gsLst>
              <a:gs pos="0">
                <a:srgbClr val="FFFFFF"/>
              </a:gs>
              <a:gs pos="16000">
                <a:schemeClr val="bg1">
                  <a:lumMod val="85000"/>
                </a:schemeClr>
              </a:gs>
              <a:gs pos="34000">
                <a:srgbClr val="FFFFFF"/>
              </a:gs>
              <a:gs pos="42000">
                <a:schemeClr val="bg1">
                  <a:lumMod val="85000"/>
                </a:schemeClr>
              </a:gs>
              <a:gs pos="53000">
                <a:schemeClr val="bg1">
                  <a:lumMod val="95000"/>
                </a:schemeClr>
              </a:gs>
              <a:gs pos="66000">
                <a:schemeClr val="bg1"/>
              </a:gs>
              <a:gs pos="75999">
                <a:schemeClr val="bg1">
                  <a:lumMod val="85000"/>
                </a:schemeClr>
              </a:gs>
              <a:gs pos="89000">
                <a:srgbClr val="FFFFFF"/>
              </a:gs>
              <a:gs pos="100000">
                <a:schemeClr val="bg1">
                  <a:lumMod val="85000"/>
                </a:schemeClr>
              </a:gs>
            </a:gsLst>
            <a:lin ang="14400000" scaled="0"/>
            <a:tileRect/>
          </a:gradFill>
          <a:ln w="57150" cap="flat" cmpd="sng" algn="ctr">
            <a:gradFill flip="none" rotWithShape="1">
              <a:gsLst>
                <a:gs pos="0">
                  <a:schemeClr val="accent5">
                    <a:lumMod val="60000"/>
                    <a:lumOff val="40000"/>
                  </a:schemeClr>
                </a:gs>
                <a:gs pos="100000">
                  <a:srgbClr val="0070C0"/>
                </a:gs>
              </a:gsLst>
              <a:lin ang="3600000" scaled="0"/>
              <a:tileRect/>
            </a:gradFill>
            <a:prstDash val="solid"/>
          </a:ln>
          <a:effectLst>
            <a:outerShdw blurRad="50800" dist="38100" dir="2700000" algn="tl" rotWithShape="0">
              <a:prstClr val="black">
                <a:alpha val="40000"/>
              </a:prstClr>
            </a:outerShdw>
          </a:effectLst>
        </p:spPr>
        <p:txBody>
          <a:bodyPr anchor="ctr"/>
          <a:lstStyle/>
          <a:p>
            <a:endParaRPr lang="en-US" sz="1800" b="1" kern="1200" dirty="0" smtClean="0">
              <a:solidFill>
                <a:srgbClr val="FFC000"/>
              </a:solidFill>
              <a:latin typeface="Calibri"/>
            </a:endParaRPr>
          </a:p>
          <a:p>
            <a:r>
              <a:rPr lang="en-US" b="1" kern="1200" dirty="0" smtClean="0">
                <a:solidFill>
                  <a:srgbClr val="002060"/>
                </a:solidFill>
                <a:latin typeface="Calibri"/>
              </a:rPr>
              <a:t>CDMA-DS</a:t>
            </a:r>
            <a:r>
              <a:rPr lang="en-US" b="1" kern="1200" dirty="0">
                <a:solidFill>
                  <a:srgbClr val="002060"/>
                </a:solidFill>
                <a:latin typeface="Calibri"/>
              </a:rPr>
              <a:t>, CDMA-MC</a:t>
            </a:r>
          </a:p>
          <a:p>
            <a:r>
              <a:rPr lang="en-US" b="1" kern="1200" dirty="0">
                <a:solidFill>
                  <a:srgbClr val="002060"/>
                </a:solidFill>
                <a:latin typeface="Calibri"/>
              </a:rPr>
              <a:t>CDMA-TDD</a:t>
            </a:r>
          </a:p>
          <a:p>
            <a:r>
              <a:rPr lang="en-US" b="1" kern="1200" dirty="0">
                <a:solidFill>
                  <a:srgbClr val="002060"/>
                </a:solidFill>
                <a:latin typeface="Calibri"/>
              </a:rPr>
              <a:t>TDMA-SC</a:t>
            </a:r>
          </a:p>
          <a:p>
            <a:r>
              <a:rPr lang="en-US" b="1" kern="1200" dirty="0">
                <a:solidFill>
                  <a:srgbClr val="002060"/>
                </a:solidFill>
                <a:latin typeface="Calibri"/>
              </a:rPr>
              <a:t>FDMA-TDMA</a:t>
            </a:r>
          </a:p>
          <a:p>
            <a:r>
              <a:rPr lang="en-US" b="1" kern="1200" dirty="0">
                <a:solidFill>
                  <a:srgbClr val="002060"/>
                </a:solidFill>
                <a:latin typeface="Calibri"/>
              </a:rPr>
              <a:t>OFDMA-TDD-WMAN</a:t>
            </a:r>
          </a:p>
          <a:p>
            <a:pPr algn="ctr">
              <a:defRPr/>
            </a:pPr>
            <a:endParaRPr lang="da-DK" sz="1800" dirty="0">
              <a:solidFill>
                <a:srgbClr val="002060"/>
              </a:solidFill>
              <a:latin typeface="Calibri"/>
            </a:endParaRPr>
          </a:p>
        </p:txBody>
      </p:sp>
      <p:pic>
        <p:nvPicPr>
          <p:cNvPr id="23" name="Picture 2" descr="http://www.itu.int/ITU-R/images/imt-advanced.jpg"/>
          <p:cNvPicPr>
            <a:picLocks noChangeAspect="1" noChangeArrowheads="1"/>
          </p:cNvPicPr>
          <p:nvPr/>
        </p:nvPicPr>
        <p:blipFill>
          <a:blip r:embed="rId2" cstate="print"/>
          <a:srcRect/>
          <a:stretch>
            <a:fillRect/>
          </a:stretch>
        </p:blipFill>
        <p:spPr bwMode="auto">
          <a:xfrm>
            <a:off x="3981478" y="80164"/>
            <a:ext cx="2204442" cy="1284538"/>
          </a:xfrm>
          <a:prstGeom prst="rect">
            <a:avLst/>
          </a:prstGeom>
          <a:noFill/>
        </p:spPr>
      </p:pic>
      <p:cxnSp>
        <p:nvCxnSpPr>
          <p:cNvPr id="28" name="Straight Arrow Connector 27"/>
          <p:cNvCxnSpPr/>
          <p:nvPr/>
        </p:nvCxnSpPr>
        <p:spPr bwMode="auto">
          <a:xfrm flipH="1">
            <a:off x="5083699" y="1665051"/>
            <a:ext cx="82758" cy="2157827"/>
          </a:xfrm>
          <a:prstGeom prst="straightConnector1">
            <a:avLst/>
          </a:prstGeom>
          <a:solidFill>
            <a:srgbClr val="000000"/>
          </a:solidFill>
          <a:ln w="76200" cap="flat" cmpd="sng" algn="ctr">
            <a:solidFill>
              <a:srgbClr val="B2B2B2"/>
            </a:solidFill>
            <a:prstDash val="dash"/>
            <a:round/>
            <a:headEnd type="none" w="med" len="med"/>
            <a:tailEnd type="arrow"/>
          </a:ln>
          <a:effectLst/>
        </p:spPr>
      </p:cxnSp>
      <p:sp>
        <p:nvSpPr>
          <p:cNvPr id="25" name="Down Arrow 24"/>
          <p:cNvSpPr/>
          <p:nvPr/>
        </p:nvSpPr>
        <p:spPr bwMode="auto">
          <a:xfrm rot="2056104">
            <a:off x="2671407" y="1249935"/>
            <a:ext cx="1573251" cy="2890645"/>
          </a:xfrm>
          <a:prstGeom prst="downArrow">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3600000" scaled="0"/>
          </a:grad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buClr>
                <a:prstClr val="black"/>
              </a:buClr>
              <a:buFont typeface="Arial" pitchFamily="34" charset="0"/>
              <a:buNone/>
            </a:pPr>
            <a:endParaRPr lang="en-US" sz="2400" kern="1200" smtClean="0">
              <a:solidFill>
                <a:srgbClr val="000066"/>
              </a:solidFill>
              <a:latin typeface="Trebuchet MS" pitchFamily="34" charset="0"/>
            </a:endParaRPr>
          </a:p>
        </p:txBody>
      </p:sp>
      <p:sp>
        <p:nvSpPr>
          <p:cNvPr id="35" name="Rektangel med afrundet, diagonalt hjørne 349"/>
          <p:cNvSpPr/>
          <p:nvPr/>
        </p:nvSpPr>
        <p:spPr>
          <a:xfrm>
            <a:off x="6897920" y="1889434"/>
            <a:ext cx="2092754" cy="1793662"/>
          </a:xfrm>
          <a:prstGeom prst="round2DiagRect">
            <a:avLst>
              <a:gd name="adj1" fmla="val 20046"/>
              <a:gd name="adj2" fmla="val 0"/>
            </a:avLst>
          </a:prstGeom>
          <a:gradFill flip="none" rotWithShape="1">
            <a:gsLst>
              <a:gs pos="0">
                <a:schemeClr val="accent5">
                  <a:lumMod val="20000"/>
                  <a:lumOff val="80000"/>
                </a:schemeClr>
              </a:gs>
              <a:gs pos="39999">
                <a:schemeClr val="accent5">
                  <a:lumMod val="20000"/>
                  <a:lumOff val="80000"/>
                </a:schemeClr>
              </a:gs>
              <a:gs pos="70000">
                <a:srgbClr val="C4D6EB"/>
              </a:gs>
              <a:gs pos="100000">
                <a:schemeClr val="accent5">
                  <a:lumMod val="75000"/>
                </a:schemeClr>
              </a:gs>
            </a:gsLst>
            <a:lin ang="0" scaled="1"/>
            <a:tileRect/>
          </a:gradFill>
          <a:ln w="57150" cap="flat" cmpd="sng" algn="ctr">
            <a:gradFill flip="none" rotWithShape="1">
              <a:gsLst>
                <a:gs pos="0">
                  <a:schemeClr val="accent5">
                    <a:lumMod val="60000"/>
                    <a:lumOff val="40000"/>
                  </a:schemeClr>
                </a:gs>
                <a:gs pos="100000">
                  <a:srgbClr val="0070C0"/>
                </a:gs>
              </a:gsLst>
              <a:lin ang="3600000" scaled="0"/>
              <a:tileRect/>
            </a:gradFill>
            <a:prstDash val="solid"/>
          </a:ln>
          <a:effectLst>
            <a:outerShdw blurRad="50800" dist="38100" dir="2700000" algn="tl" rotWithShape="0">
              <a:prstClr val="black">
                <a:alpha val="40000"/>
              </a:prstClr>
            </a:outerShdw>
          </a:effectLst>
        </p:spPr>
        <p:txBody>
          <a:bodyPr anchor="ctr"/>
          <a:lstStyle/>
          <a:p>
            <a:r>
              <a:rPr lang="en-GB" sz="1100" kern="1200" dirty="0">
                <a:solidFill>
                  <a:prstClr val="black"/>
                </a:solidFill>
                <a:latin typeface="Calibri"/>
              </a:rPr>
              <a:t>Following a detailed evaluation against stringent technical and operational criteria, ITU has determined that “LTE-Advanced” and “</a:t>
            </a:r>
            <a:r>
              <a:rPr lang="en-GB" sz="1100" kern="1200" dirty="0" err="1">
                <a:solidFill>
                  <a:prstClr val="black"/>
                </a:solidFill>
                <a:latin typeface="Calibri"/>
              </a:rPr>
              <a:t>WirelessMAN</a:t>
            </a:r>
            <a:r>
              <a:rPr lang="en-GB" sz="1100" kern="1200" dirty="0">
                <a:solidFill>
                  <a:prstClr val="black"/>
                </a:solidFill>
                <a:latin typeface="Calibri"/>
              </a:rPr>
              <a:t>-Advanced” </a:t>
            </a:r>
            <a:r>
              <a:rPr lang="en-GB" sz="1100" kern="1200" dirty="0" smtClean="0">
                <a:solidFill>
                  <a:prstClr val="black"/>
                </a:solidFill>
                <a:latin typeface="Calibri"/>
              </a:rPr>
              <a:t>were </a:t>
            </a:r>
            <a:r>
              <a:rPr lang="en-GB" sz="1100" kern="1200" dirty="0">
                <a:solidFill>
                  <a:prstClr val="black"/>
                </a:solidFill>
                <a:latin typeface="Calibri"/>
              </a:rPr>
              <a:t>accorded the official designation of IMT-Advanced</a:t>
            </a:r>
            <a:r>
              <a:rPr lang="en-GB" sz="1100" kern="1200" dirty="0" smtClean="0">
                <a:solidFill>
                  <a:prstClr val="black"/>
                </a:solidFill>
                <a:latin typeface="Calibri"/>
              </a:rPr>
              <a:t>.</a:t>
            </a:r>
            <a:endParaRPr lang="en-GB" sz="1100" kern="1200" dirty="0">
              <a:solidFill>
                <a:prstClr val="black"/>
              </a:solidFill>
              <a:latin typeface="Calibri"/>
            </a:endParaRPr>
          </a:p>
        </p:txBody>
      </p:sp>
      <p:sp>
        <p:nvSpPr>
          <p:cNvPr id="36" name="Rektangel med afrundet, diagonalt hjørne 349"/>
          <p:cNvSpPr/>
          <p:nvPr/>
        </p:nvSpPr>
        <p:spPr>
          <a:xfrm>
            <a:off x="1719940" y="4267819"/>
            <a:ext cx="2708045" cy="769995"/>
          </a:xfrm>
          <a:prstGeom prst="round2DiagRect">
            <a:avLst>
              <a:gd name="adj1" fmla="val 20046"/>
              <a:gd name="adj2" fmla="val 0"/>
            </a:avLst>
          </a:prstGeom>
          <a:gradFill flip="none" rotWithShape="1">
            <a:gsLst>
              <a:gs pos="0">
                <a:srgbClr val="FFFFFF"/>
              </a:gs>
              <a:gs pos="16000">
                <a:schemeClr val="bg1">
                  <a:lumMod val="75000"/>
                </a:schemeClr>
              </a:gs>
              <a:gs pos="23000">
                <a:srgbClr val="FFFFFF"/>
              </a:gs>
              <a:gs pos="42000">
                <a:schemeClr val="bg1"/>
              </a:gs>
              <a:gs pos="53000">
                <a:srgbClr val="CFCFCF"/>
              </a:gs>
              <a:gs pos="66000">
                <a:srgbClr val="CFCFCF"/>
              </a:gs>
              <a:gs pos="44585">
                <a:schemeClr val="bg1">
                  <a:lumMod val="95000"/>
                </a:schemeClr>
              </a:gs>
              <a:gs pos="75000">
                <a:schemeClr val="bg1">
                  <a:lumMod val="75000"/>
                </a:schemeClr>
              </a:gs>
              <a:gs pos="78999">
                <a:srgbClr val="FFFFFF"/>
              </a:gs>
              <a:gs pos="100000">
                <a:srgbClr val="7F7F7F"/>
              </a:gs>
            </a:gsLst>
            <a:lin ang="2700000" scaled="1"/>
            <a:tileRect/>
          </a:gradFill>
          <a:ln w="57150" cap="flat" cmpd="sng" algn="ctr">
            <a:gradFill flip="none" rotWithShape="1">
              <a:gsLst>
                <a:gs pos="0">
                  <a:schemeClr val="accent5">
                    <a:lumMod val="60000"/>
                    <a:lumOff val="40000"/>
                  </a:schemeClr>
                </a:gs>
                <a:gs pos="100000">
                  <a:srgbClr val="0070C0"/>
                </a:gs>
              </a:gsLst>
              <a:lin ang="3600000" scaled="0"/>
              <a:tileRect/>
            </a:gradFill>
            <a:prstDash val="solid"/>
          </a:ln>
          <a:effectLst>
            <a:outerShdw blurRad="50800" dist="38100" dir="2700000" algn="tl" rotWithShape="0">
              <a:prstClr val="black">
                <a:alpha val="40000"/>
              </a:prstClr>
            </a:outerShdw>
          </a:effectLst>
        </p:spPr>
        <p:txBody>
          <a:bodyPr anchor="ctr"/>
          <a:lstStyle/>
          <a:p>
            <a:r>
              <a:rPr lang="en-US" sz="1800" b="1" kern="1200" dirty="0">
                <a:solidFill>
                  <a:srgbClr val="002060"/>
                </a:solidFill>
                <a:latin typeface="Calibri"/>
              </a:rPr>
              <a:t>LTE-Advanced</a:t>
            </a:r>
          </a:p>
          <a:p>
            <a:r>
              <a:rPr lang="en-US" sz="1800" b="1" kern="1200" dirty="0">
                <a:solidFill>
                  <a:srgbClr val="002060"/>
                </a:solidFill>
                <a:latin typeface="Calibri"/>
              </a:rPr>
              <a:t>WirelessMAN-Advanced</a:t>
            </a:r>
          </a:p>
        </p:txBody>
      </p:sp>
      <p:sp>
        <p:nvSpPr>
          <p:cNvPr id="38" name="Rektangel med afrundet, diagonalt hjørne 349"/>
          <p:cNvSpPr/>
          <p:nvPr/>
        </p:nvSpPr>
        <p:spPr>
          <a:xfrm>
            <a:off x="6917808" y="136600"/>
            <a:ext cx="2072866" cy="1589375"/>
          </a:xfrm>
          <a:prstGeom prst="round2DiagRect">
            <a:avLst>
              <a:gd name="adj1" fmla="val 20046"/>
              <a:gd name="adj2" fmla="val 0"/>
            </a:avLst>
          </a:prstGeom>
          <a:gradFill flip="none" rotWithShape="1">
            <a:gsLst>
              <a:gs pos="0">
                <a:schemeClr val="accent5">
                  <a:lumMod val="20000"/>
                  <a:lumOff val="80000"/>
                </a:schemeClr>
              </a:gs>
              <a:gs pos="39999">
                <a:schemeClr val="accent5">
                  <a:lumMod val="20000"/>
                  <a:lumOff val="80000"/>
                </a:schemeClr>
              </a:gs>
              <a:gs pos="70000">
                <a:srgbClr val="C4D6EB"/>
              </a:gs>
              <a:gs pos="100000">
                <a:schemeClr val="accent5">
                  <a:lumMod val="75000"/>
                </a:schemeClr>
              </a:gs>
            </a:gsLst>
            <a:lin ang="0" scaled="1"/>
            <a:tileRect/>
          </a:gradFill>
          <a:ln w="57150" cap="flat" cmpd="sng" algn="ctr">
            <a:gradFill flip="none" rotWithShape="1">
              <a:gsLst>
                <a:gs pos="0">
                  <a:schemeClr val="accent5">
                    <a:lumMod val="60000"/>
                    <a:lumOff val="40000"/>
                  </a:schemeClr>
                </a:gs>
                <a:gs pos="100000">
                  <a:srgbClr val="0070C0"/>
                </a:gs>
              </a:gsLst>
              <a:lin ang="3600000" scaled="0"/>
              <a:tileRect/>
            </a:gradFill>
            <a:prstDash val="solid"/>
          </a:ln>
          <a:effectLst>
            <a:outerShdw blurRad="50800" dist="38100" dir="2700000" algn="tl" rotWithShape="0">
              <a:prstClr val="black">
                <a:alpha val="40000"/>
              </a:prstClr>
            </a:outerShdw>
          </a:effectLst>
        </p:spPr>
        <p:txBody>
          <a:bodyPr anchor="ctr"/>
          <a:lstStyle/>
          <a:p>
            <a:r>
              <a:rPr lang="en-GB" sz="1100" kern="1200" dirty="0">
                <a:solidFill>
                  <a:prstClr val="black"/>
                </a:solidFill>
                <a:latin typeface="Calibri"/>
              </a:rPr>
              <a:t>IMT-Advanced is the next generation set of standards in the International Mobile Telecommunications (IMT) framework for global wireless broadband communications.</a:t>
            </a:r>
            <a:endParaRPr lang="en-US" sz="1100" kern="1200" dirty="0">
              <a:solidFill>
                <a:prstClr val="black"/>
              </a:solidFill>
              <a:latin typeface="Calibri"/>
            </a:endParaRPr>
          </a:p>
          <a:p>
            <a:endParaRPr lang="en-US" sz="1100" kern="1200" dirty="0">
              <a:solidFill>
                <a:prstClr val="black"/>
              </a:solidFill>
              <a:latin typeface="Calibri"/>
            </a:endParaRPr>
          </a:p>
        </p:txBody>
      </p:sp>
      <p:sp>
        <p:nvSpPr>
          <p:cNvPr id="43" name="Pentagon 42"/>
          <p:cNvSpPr/>
          <p:nvPr/>
        </p:nvSpPr>
        <p:spPr bwMode="auto">
          <a:xfrm>
            <a:off x="49758" y="5730966"/>
            <a:ext cx="4176464" cy="457851"/>
          </a:xfrm>
          <a:prstGeom prst="homePlate">
            <a:avLst/>
          </a:prstGeom>
          <a:gradFill>
            <a:gsLst>
              <a:gs pos="0">
                <a:srgbClr val="D6B19C"/>
              </a:gs>
              <a:gs pos="30000">
                <a:srgbClr val="D49E6C"/>
              </a:gs>
              <a:gs pos="70000">
                <a:srgbClr val="A65528"/>
              </a:gs>
              <a:gs pos="100000">
                <a:srgbClr val="663012"/>
              </a:gs>
            </a:gsLst>
            <a:lin ang="3600000" scaled="0"/>
          </a:grad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buClr>
                <a:prstClr val="black"/>
              </a:buClr>
              <a:buFont typeface="Arial" pitchFamily="34" charset="0"/>
              <a:buNone/>
            </a:pPr>
            <a:r>
              <a:rPr lang="en-US" sz="1800" kern="1200" dirty="0" smtClean="0">
                <a:solidFill>
                  <a:srgbClr val="000066"/>
                </a:solidFill>
                <a:latin typeface="Trebuchet MS" pitchFamily="34" charset="0"/>
              </a:rPr>
              <a:t>2 </a:t>
            </a:r>
            <a:r>
              <a:rPr lang="en-US" sz="1800" kern="1200" dirty="0" err="1" smtClean="0">
                <a:solidFill>
                  <a:srgbClr val="000066"/>
                </a:solidFill>
                <a:latin typeface="Trebuchet MS" pitchFamily="34" charset="0"/>
              </a:rPr>
              <a:t>Mbit</a:t>
            </a:r>
            <a:r>
              <a:rPr lang="en-US" sz="1800" kern="1200" dirty="0" smtClean="0">
                <a:solidFill>
                  <a:srgbClr val="000066"/>
                </a:solidFill>
                <a:latin typeface="Trebuchet MS" pitchFamily="34" charset="0"/>
              </a:rPr>
              <a:t>/s		1 </a:t>
            </a:r>
            <a:r>
              <a:rPr lang="en-US" sz="1800" kern="1200" dirty="0" err="1" smtClean="0">
                <a:solidFill>
                  <a:srgbClr val="000066"/>
                </a:solidFill>
                <a:latin typeface="Trebuchet MS" pitchFamily="34" charset="0"/>
              </a:rPr>
              <a:t>Gbit</a:t>
            </a:r>
            <a:r>
              <a:rPr lang="en-US" sz="1800" kern="1200" dirty="0" smtClean="0">
                <a:solidFill>
                  <a:srgbClr val="000066"/>
                </a:solidFill>
                <a:latin typeface="Trebuchet MS" pitchFamily="34" charset="0"/>
              </a:rPr>
              <a:t>/s</a:t>
            </a:r>
          </a:p>
        </p:txBody>
      </p:sp>
      <p:sp>
        <p:nvSpPr>
          <p:cNvPr id="37" name="Rektangel med afrundet, diagonalt hjørne 349"/>
          <p:cNvSpPr/>
          <p:nvPr/>
        </p:nvSpPr>
        <p:spPr>
          <a:xfrm>
            <a:off x="6183350" y="3878446"/>
            <a:ext cx="2807324" cy="1852519"/>
          </a:xfrm>
          <a:prstGeom prst="round2DiagRect">
            <a:avLst>
              <a:gd name="adj1" fmla="val 20046"/>
              <a:gd name="adj2" fmla="val 0"/>
            </a:avLst>
          </a:prstGeom>
          <a:gradFill flip="none" rotWithShape="1">
            <a:gsLst>
              <a:gs pos="0">
                <a:schemeClr val="accent5">
                  <a:lumMod val="20000"/>
                  <a:lumOff val="80000"/>
                </a:schemeClr>
              </a:gs>
              <a:gs pos="39999">
                <a:schemeClr val="accent5">
                  <a:lumMod val="20000"/>
                  <a:lumOff val="80000"/>
                </a:schemeClr>
              </a:gs>
              <a:gs pos="70000">
                <a:srgbClr val="C4D6EB"/>
              </a:gs>
              <a:gs pos="100000">
                <a:schemeClr val="accent5">
                  <a:lumMod val="75000"/>
                </a:schemeClr>
              </a:gs>
            </a:gsLst>
            <a:lin ang="0" scaled="1"/>
            <a:tileRect/>
          </a:gradFill>
          <a:ln w="57150" cap="flat" cmpd="sng" algn="ctr">
            <a:gradFill flip="none" rotWithShape="1">
              <a:gsLst>
                <a:gs pos="0">
                  <a:schemeClr val="accent5">
                    <a:lumMod val="60000"/>
                    <a:lumOff val="40000"/>
                  </a:schemeClr>
                </a:gs>
                <a:gs pos="100000">
                  <a:srgbClr val="0070C0"/>
                </a:gs>
              </a:gsLst>
              <a:lin ang="3600000" scaled="0"/>
              <a:tileRect/>
            </a:gradFill>
            <a:prstDash val="solid"/>
          </a:ln>
          <a:effectLst>
            <a:outerShdw blurRad="50800" dist="38100" dir="2700000" algn="tl" rotWithShape="0">
              <a:prstClr val="black">
                <a:alpha val="40000"/>
              </a:prstClr>
            </a:outerShdw>
          </a:effectLst>
        </p:spPr>
        <p:txBody>
          <a:bodyPr anchor="ctr"/>
          <a:lstStyle/>
          <a:p>
            <a:r>
              <a:rPr lang="en-GB" kern="1200" dirty="0" smtClean="0">
                <a:solidFill>
                  <a:prstClr val="black"/>
                </a:solidFill>
                <a:latin typeface="Calibri"/>
              </a:rPr>
              <a:t>Studies </a:t>
            </a:r>
            <a:r>
              <a:rPr lang="en-GB" kern="1200" dirty="0">
                <a:solidFill>
                  <a:prstClr val="black"/>
                </a:solidFill>
                <a:latin typeface="Calibri"/>
              </a:rPr>
              <a:t>are underway to harmonize the existing spectrum identified for IMT and to determine the additional spectrum required to support the burgeoning demand for mobile broadband</a:t>
            </a:r>
            <a:endParaRPr lang="en-US" kern="1200" dirty="0">
              <a:solidFill>
                <a:prstClr val="black"/>
              </a:solidFill>
              <a:latin typeface="Calibri"/>
            </a:endParaRPr>
          </a:p>
        </p:txBody>
      </p:sp>
      <p:sp>
        <p:nvSpPr>
          <p:cNvPr id="44" name="TextBox 43"/>
          <p:cNvSpPr txBox="1"/>
          <p:nvPr/>
        </p:nvSpPr>
        <p:spPr>
          <a:xfrm>
            <a:off x="2985335" y="1400374"/>
            <a:ext cx="673582" cy="261610"/>
          </a:xfrm>
          <a:prstGeom prst="rect">
            <a:avLst/>
          </a:prstGeom>
          <a:noFill/>
        </p:spPr>
        <p:txBody>
          <a:bodyPr wrap="none" rtlCol="0">
            <a:spAutoFit/>
          </a:bodyPr>
          <a:lstStyle/>
          <a:p>
            <a:r>
              <a:rPr lang="en-US" sz="1100" kern="1200" dirty="0" smtClean="0">
                <a:solidFill>
                  <a:srgbClr val="1F497D"/>
                </a:solidFill>
                <a:latin typeface="Calibri"/>
              </a:rPr>
              <a:t>WCDMA</a:t>
            </a:r>
            <a:endParaRPr lang="en-US" sz="1100" kern="1200" dirty="0">
              <a:solidFill>
                <a:srgbClr val="1F497D"/>
              </a:solidFill>
              <a:latin typeface="Calibri"/>
            </a:endParaRPr>
          </a:p>
        </p:txBody>
      </p:sp>
      <p:sp>
        <p:nvSpPr>
          <p:cNvPr id="45" name="TextBox 44"/>
          <p:cNvSpPr txBox="1"/>
          <p:nvPr/>
        </p:nvSpPr>
        <p:spPr>
          <a:xfrm>
            <a:off x="2522580" y="1596596"/>
            <a:ext cx="837089" cy="261610"/>
          </a:xfrm>
          <a:prstGeom prst="rect">
            <a:avLst/>
          </a:prstGeom>
          <a:noFill/>
        </p:spPr>
        <p:txBody>
          <a:bodyPr wrap="none" rtlCol="0">
            <a:spAutoFit/>
          </a:bodyPr>
          <a:lstStyle/>
          <a:p>
            <a:r>
              <a:rPr lang="en-US" sz="1100" kern="1200" dirty="0" smtClean="0">
                <a:solidFill>
                  <a:srgbClr val="1F497D"/>
                </a:solidFill>
                <a:latin typeface="Calibri"/>
              </a:rPr>
              <a:t>CDMA2000</a:t>
            </a:r>
            <a:endParaRPr lang="en-US" sz="1100" kern="1200" dirty="0">
              <a:solidFill>
                <a:srgbClr val="1F497D"/>
              </a:solidFill>
              <a:latin typeface="Calibri"/>
            </a:endParaRPr>
          </a:p>
        </p:txBody>
      </p:sp>
      <p:sp>
        <p:nvSpPr>
          <p:cNvPr id="46" name="TextBox 45"/>
          <p:cNvSpPr txBox="1"/>
          <p:nvPr/>
        </p:nvSpPr>
        <p:spPr>
          <a:xfrm>
            <a:off x="2060316" y="1834224"/>
            <a:ext cx="811441" cy="261610"/>
          </a:xfrm>
          <a:prstGeom prst="rect">
            <a:avLst/>
          </a:prstGeom>
          <a:noFill/>
        </p:spPr>
        <p:txBody>
          <a:bodyPr wrap="none" rtlCol="0">
            <a:spAutoFit/>
          </a:bodyPr>
          <a:lstStyle/>
          <a:p>
            <a:r>
              <a:rPr lang="en-US" sz="1100" kern="1200" dirty="0" smtClean="0">
                <a:solidFill>
                  <a:srgbClr val="1F497D"/>
                </a:solidFill>
                <a:latin typeface="Calibri"/>
              </a:rPr>
              <a:t>TD-SCDMA</a:t>
            </a:r>
            <a:endParaRPr lang="en-US" sz="1100" kern="1200" dirty="0">
              <a:solidFill>
                <a:srgbClr val="1F497D"/>
              </a:solidFill>
              <a:latin typeface="Calibri"/>
            </a:endParaRPr>
          </a:p>
        </p:txBody>
      </p:sp>
      <p:sp>
        <p:nvSpPr>
          <p:cNvPr id="47" name="TextBox 46"/>
          <p:cNvSpPr txBox="1"/>
          <p:nvPr/>
        </p:nvSpPr>
        <p:spPr>
          <a:xfrm>
            <a:off x="1604499" y="2016506"/>
            <a:ext cx="1167307" cy="261610"/>
          </a:xfrm>
          <a:prstGeom prst="rect">
            <a:avLst/>
          </a:prstGeom>
          <a:noFill/>
        </p:spPr>
        <p:txBody>
          <a:bodyPr wrap="none" rtlCol="0">
            <a:spAutoFit/>
          </a:bodyPr>
          <a:lstStyle/>
          <a:p>
            <a:r>
              <a:rPr lang="en-US" sz="1100" kern="1200" dirty="0" smtClean="0">
                <a:solidFill>
                  <a:srgbClr val="1F497D"/>
                </a:solidFill>
                <a:latin typeface="Calibri"/>
              </a:rPr>
              <a:t>EDGE (UWC-136)</a:t>
            </a:r>
            <a:endParaRPr lang="en-US" sz="1100" kern="1200" dirty="0">
              <a:solidFill>
                <a:srgbClr val="1F497D"/>
              </a:solidFill>
              <a:latin typeface="Calibri"/>
            </a:endParaRPr>
          </a:p>
        </p:txBody>
      </p:sp>
      <p:sp>
        <p:nvSpPr>
          <p:cNvPr id="49" name="TextBox 48"/>
          <p:cNvSpPr txBox="1"/>
          <p:nvPr/>
        </p:nvSpPr>
        <p:spPr>
          <a:xfrm>
            <a:off x="2780394" y="2161260"/>
            <a:ext cx="1069524" cy="261610"/>
          </a:xfrm>
          <a:prstGeom prst="rect">
            <a:avLst/>
          </a:prstGeom>
          <a:noFill/>
        </p:spPr>
        <p:txBody>
          <a:bodyPr wrap="none" rtlCol="0">
            <a:spAutoFit/>
          </a:bodyPr>
          <a:lstStyle/>
          <a:p>
            <a:r>
              <a:rPr lang="en-US" sz="1100" kern="1200" dirty="0" smtClean="0">
                <a:solidFill>
                  <a:srgbClr val="1F497D"/>
                </a:solidFill>
                <a:latin typeface="Calibri"/>
              </a:rPr>
              <a:t>EDGE Evolution</a:t>
            </a:r>
            <a:endParaRPr lang="en-US" sz="1100" kern="1200" dirty="0">
              <a:solidFill>
                <a:srgbClr val="1F497D"/>
              </a:solidFill>
              <a:latin typeface="Calibri"/>
            </a:endParaRPr>
          </a:p>
        </p:txBody>
      </p:sp>
      <p:sp>
        <p:nvSpPr>
          <p:cNvPr id="51" name="TextBox 50"/>
          <p:cNvSpPr txBox="1"/>
          <p:nvPr/>
        </p:nvSpPr>
        <p:spPr>
          <a:xfrm>
            <a:off x="3860514" y="1638002"/>
            <a:ext cx="381836" cy="261610"/>
          </a:xfrm>
          <a:prstGeom prst="rect">
            <a:avLst/>
          </a:prstGeom>
          <a:noFill/>
        </p:spPr>
        <p:txBody>
          <a:bodyPr wrap="none" rtlCol="0">
            <a:spAutoFit/>
          </a:bodyPr>
          <a:lstStyle/>
          <a:p>
            <a:r>
              <a:rPr lang="en-US" sz="1100" kern="1200" dirty="0" smtClean="0">
                <a:solidFill>
                  <a:srgbClr val="1F497D"/>
                </a:solidFill>
                <a:latin typeface="Calibri"/>
              </a:rPr>
              <a:t>LTE</a:t>
            </a:r>
            <a:endParaRPr lang="en-US" sz="1100" kern="1200" dirty="0">
              <a:solidFill>
                <a:srgbClr val="1F497D"/>
              </a:solidFill>
              <a:latin typeface="Calibri"/>
            </a:endParaRPr>
          </a:p>
        </p:txBody>
      </p:sp>
      <p:sp>
        <p:nvSpPr>
          <p:cNvPr id="52" name="TextBox 51"/>
          <p:cNvSpPr txBox="1"/>
          <p:nvPr/>
        </p:nvSpPr>
        <p:spPr>
          <a:xfrm>
            <a:off x="3483106" y="1834224"/>
            <a:ext cx="577402" cy="261610"/>
          </a:xfrm>
          <a:prstGeom prst="rect">
            <a:avLst/>
          </a:prstGeom>
          <a:noFill/>
        </p:spPr>
        <p:txBody>
          <a:bodyPr wrap="none" rtlCol="0">
            <a:spAutoFit/>
          </a:bodyPr>
          <a:lstStyle/>
          <a:p>
            <a:r>
              <a:rPr lang="en-US" sz="1100" kern="1200" dirty="0" smtClean="0">
                <a:solidFill>
                  <a:srgbClr val="1F497D"/>
                </a:solidFill>
                <a:latin typeface="Calibri"/>
              </a:rPr>
              <a:t>HSDPA</a:t>
            </a:r>
            <a:endParaRPr lang="en-US" sz="1100" kern="1200" dirty="0">
              <a:solidFill>
                <a:srgbClr val="1F497D"/>
              </a:solidFill>
              <a:latin typeface="Calibri"/>
            </a:endParaRPr>
          </a:p>
        </p:txBody>
      </p:sp>
      <p:sp>
        <p:nvSpPr>
          <p:cNvPr id="53" name="TextBox 52"/>
          <p:cNvSpPr txBox="1"/>
          <p:nvPr/>
        </p:nvSpPr>
        <p:spPr>
          <a:xfrm>
            <a:off x="227688" y="2787639"/>
            <a:ext cx="1099981" cy="369332"/>
          </a:xfrm>
          <a:prstGeom prst="rect">
            <a:avLst/>
          </a:prstGeom>
          <a:noFill/>
        </p:spPr>
        <p:txBody>
          <a:bodyPr wrap="none" rtlCol="0">
            <a:spAutoFit/>
          </a:bodyPr>
          <a:lstStyle/>
          <a:p>
            <a:r>
              <a:rPr lang="en-US" sz="1800" b="1" kern="1200" dirty="0" smtClean="0">
                <a:solidFill>
                  <a:srgbClr val="1F497D"/>
                </a:solidFill>
                <a:latin typeface="Calibri"/>
              </a:rPr>
              <a:t>IMT-2000</a:t>
            </a:r>
            <a:endParaRPr lang="en-US" sz="1800" b="1" kern="1200" dirty="0">
              <a:solidFill>
                <a:srgbClr val="1F497D"/>
              </a:solidFill>
              <a:latin typeface="Calibri"/>
            </a:endParaRPr>
          </a:p>
        </p:txBody>
      </p:sp>
      <p:sp>
        <p:nvSpPr>
          <p:cNvPr id="59" name="TextBox 58"/>
          <p:cNvSpPr txBox="1"/>
          <p:nvPr/>
        </p:nvSpPr>
        <p:spPr>
          <a:xfrm>
            <a:off x="1805309" y="3964970"/>
            <a:ext cx="1572675" cy="369332"/>
          </a:xfrm>
          <a:prstGeom prst="rect">
            <a:avLst/>
          </a:prstGeom>
          <a:noFill/>
        </p:spPr>
        <p:txBody>
          <a:bodyPr wrap="none" rtlCol="0">
            <a:spAutoFit/>
          </a:bodyPr>
          <a:lstStyle/>
          <a:p>
            <a:r>
              <a:rPr lang="en-US" sz="1800" b="1" kern="1200" dirty="0" smtClean="0">
                <a:solidFill>
                  <a:srgbClr val="1F497D">
                    <a:lumMod val="50000"/>
                  </a:srgbClr>
                </a:solidFill>
                <a:latin typeface="Calibri"/>
              </a:rPr>
              <a:t>IMT-Advanced</a:t>
            </a:r>
            <a:endParaRPr lang="en-US" sz="1800" b="1" kern="1200" dirty="0">
              <a:solidFill>
                <a:srgbClr val="1F497D">
                  <a:lumMod val="50000"/>
                </a:srgbClr>
              </a:solidFill>
              <a:latin typeface="Calibri"/>
            </a:endParaRPr>
          </a:p>
        </p:txBody>
      </p:sp>
      <p:sp>
        <p:nvSpPr>
          <p:cNvPr id="60" name="TextBox 59"/>
          <p:cNvSpPr txBox="1"/>
          <p:nvPr/>
        </p:nvSpPr>
        <p:spPr>
          <a:xfrm>
            <a:off x="1203421" y="2593633"/>
            <a:ext cx="389850" cy="307777"/>
          </a:xfrm>
          <a:prstGeom prst="rect">
            <a:avLst/>
          </a:prstGeom>
          <a:noFill/>
        </p:spPr>
        <p:txBody>
          <a:bodyPr wrap="none" rtlCol="0">
            <a:spAutoFit/>
          </a:bodyPr>
          <a:lstStyle/>
          <a:p>
            <a:r>
              <a:rPr lang="en-US" b="1" kern="1200" dirty="0" smtClean="0">
                <a:solidFill>
                  <a:srgbClr val="1F497D"/>
                </a:solidFill>
                <a:latin typeface="Calibri"/>
              </a:rPr>
              <a:t>3G</a:t>
            </a:r>
            <a:endParaRPr lang="en-US" sz="1800" b="1" kern="1200" dirty="0">
              <a:solidFill>
                <a:srgbClr val="1F497D"/>
              </a:solidFill>
              <a:latin typeface="Calibri"/>
            </a:endParaRPr>
          </a:p>
        </p:txBody>
      </p:sp>
      <p:sp>
        <p:nvSpPr>
          <p:cNvPr id="67" name="TextBox 66"/>
          <p:cNvSpPr txBox="1"/>
          <p:nvPr/>
        </p:nvSpPr>
        <p:spPr>
          <a:xfrm>
            <a:off x="3191233" y="722435"/>
            <a:ext cx="498855" cy="276999"/>
          </a:xfrm>
          <a:prstGeom prst="rect">
            <a:avLst/>
          </a:prstGeom>
          <a:noFill/>
        </p:spPr>
        <p:txBody>
          <a:bodyPr wrap="none" rtlCol="0">
            <a:spAutoFit/>
          </a:bodyPr>
          <a:lstStyle/>
          <a:p>
            <a:r>
              <a:rPr lang="en-US" sz="1200" b="1" kern="1200" dirty="0" smtClean="0">
                <a:solidFill>
                  <a:prstClr val="white"/>
                </a:solidFill>
                <a:latin typeface="Calibri"/>
              </a:rPr>
              <a:t>1985</a:t>
            </a:r>
            <a:endParaRPr lang="en-US" sz="1800" b="1" kern="1200" dirty="0">
              <a:solidFill>
                <a:prstClr val="white"/>
              </a:solidFill>
              <a:latin typeface="Calibri"/>
            </a:endParaRPr>
          </a:p>
        </p:txBody>
      </p:sp>
      <p:sp>
        <p:nvSpPr>
          <p:cNvPr id="26" name="Curved Up Arrow 25"/>
          <p:cNvSpPr/>
          <p:nvPr/>
        </p:nvSpPr>
        <p:spPr bwMode="auto">
          <a:xfrm>
            <a:off x="3698471" y="722433"/>
            <a:ext cx="2934570" cy="937211"/>
          </a:xfrm>
          <a:prstGeom prst="curvedUpArrow">
            <a:avLst/>
          </a:prstGeom>
          <a:solidFill>
            <a:schemeClr val="bg1">
              <a:lumMod val="65000"/>
              <a:alpha val="60000"/>
            </a:schemeClr>
          </a:solidFill>
          <a:ln w="76200" cap="flat" cmpd="sng" algn="ctr">
            <a:solidFill>
              <a:srgbClr val="B2B2B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buClr>
                <a:prstClr val="black"/>
              </a:buClr>
              <a:buFont typeface="Arial" pitchFamily="34" charset="0"/>
              <a:buNone/>
            </a:pPr>
            <a:endParaRPr lang="en-US" sz="2400" kern="1200" smtClean="0">
              <a:solidFill>
                <a:srgbClr val="000066"/>
              </a:solidFill>
              <a:latin typeface="Trebuchet MS" pitchFamily="34" charset="0"/>
            </a:endParaRPr>
          </a:p>
        </p:txBody>
      </p:sp>
      <p:sp>
        <p:nvSpPr>
          <p:cNvPr id="2" name="Rectangle 1"/>
          <p:cNvSpPr/>
          <p:nvPr/>
        </p:nvSpPr>
        <p:spPr>
          <a:xfrm>
            <a:off x="4161876" y="3881157"/>
            <a:ext cx="1843646" cy="369332"/>
          </a:xfrm>
          <a:prstGeom prst="rect">
            <a:avLst/>
          </a:prstGeom>
        </p:spPr>
        <p:txBody>
          <a:bodyPr wrap="none">
            <a:spAutoFit/>
          </a:bodyPr>
          <a:lstStyle/>
          <a:p>
            <a:pPr algn="ctr"/>
            <a:r>
              <a:rPr lang="en-US" sz="1800" b="1" kern="1200" dirty="0">
                <a:solidFill>
                  <a:srgbClr val="002060"/>
                </a:solidFill>
                <a:latin typeface="Calibri"/>
              </a:rPr>
              <a:t>IMT-Next </a:t>
            </a:r>
            <a:r>
              <a:rPr lang="en-US" sz="1800" b="1" kern="1200" dirty="0" smtClean="0">
                <a:solidFill>
                  <a:srgbClr val="002060"/>
                </a:solidFill>
                <a:latin typeface="Calibri"/>
              </a:rPr>
              <a:t>Decade</a:t>
            </a:r>
            <a:endParaRPr lang="en-US" sz="1800" b="1" kern="1200" dirty="0">
              <a:solidFill>
                <a:srgbClr val="002060"/>
              </a:solidFill>
              <a:latin typeface="Calibri"/>
            </a:endParaRPr>
          </a:p>
        </p:txBody>
      </p:sp>
      <p:cxnSp>
        <p:nvCxnSpPr>
          <p:cNvPr id="68" name="Straight Arrow Connector 67"/>
          <p:cNvCxnSpPr>
            <a:stCxn id="35" idx="2"/>
          </p:cNvCxnSpPr>
          <p:nvPr/>
        </p:nvCxnSpPr>
        <p:spPr bwMode="auto">
          <a:xfrm flipH="1">
            <a:off x="4067944" y="2786265"/>
            <a:ext cx="2829976" cy="1635138"/>
          </a:xfrm>
          <a:prstGeom prst="straightConnector1">
            <a:avLst/>
          </a:prstGeom>
          <a:solidFill>
            <a:srgbClr val="000000"/>
          </a:solidFill>
          <a:ln w="9525" cap="flat" cmpd="sng" algn="ctr">
            <a:solidFill>
              <a:schemeClr val="accent2">
                <a:lumMod val="75000"/>
              </a:schemeClr>
            </a:solidFill>
            <a:prstDash val="solid"/>
            <a:round/>
            <a:headEnd type="none" w="med" len="med"/>
            <a:tailEnd type="arrow"/>
          </a:ln>
          <a:effectLst/>
        </p:spPr>
      </p:cxnSp>
      <p:cxnSp>
        <p:nvCxnSpPr>
          <p:cNvPr id="70" name="Straight Arrow Connector 69"/>
          <p:cNvCxnSpPr>
            <a:stCxn id="38" idx="2"/>
          </p:cNvCxnSpPr>
          <p:nvPr/>
        </p:nvCxnSpPr>
        <p:spPr bwMode="auto">
          <a:xfrm flipH="1">
            <a:off x="3696496" y="931288"/>
            <a:ext cx="3221312" cy="3340460"/>
          </a:xfrm>
          <a:prstGeom prst="straightConnector1">
            <a:avLst/>
          </a:prstGeom>
          <a:solidFill>
            <a:srgbClr val="000000"/>
          </a:solidFill>
          <a:ln w="9525" cap="flat" cmpd="sng" algn="ctr">
            <a:solidFill>
              <a:srgbClr val="C00000"/>
            </a:solidFill>
            <a:prstDash val="solid"/>
            <a:round/>
            <a:headEnd type="none" w="med" len="med"/>
            <a:tailEnd type="arrow"/>
          </a:ln>
          <a:effectLst/>
        </p:spPr>
      </p:cxnSp>
      <p:sp>
        <p:nvSpPr>
          <p:cNvPr id="3" name="TextBox 2"/>
          <p:cNvSpPr txBox="1"/>
          <p:nvPr/>
        </p:nvSpPr>
        <p:spPr>
          <a:xfrm>
            <a:off x="0" y="302162"/>
            <a:ext cx="3830216" cy="523220"/>
          </a:xfrm>
          <a:prstGeom prst="rect">
            <a:avLst/>
          </a:prstGeom>
          <a:noFill/>
        </p:spPr>
        <p:txBody>
          <a:bodyPr wrap="none" rtlCol="0">
            <a:spAutoFit/>
          </a:bodyPr>
          <a:lstStyle/>
          <a:p>
            <a:r>
              <a:rPr lang="en-US" sz="2800" b="1" kern="1200" dirty="0" smtClean="0">
                <a:solidFill>
                  <a:srgbClr val="C0504D"/>
                </a:solidFill>
                <a:latin typeface="Calibri"/>
              </a:rPr>
              <a:t>IMT Standards Evolution</a:t>
            </a:r>
            <a:endParaRPr lang="en-US" sz="2800" b="1" kern="1200" dirty="0">
              <a:solidFill>
                <a:srgbClr val="C0504D"/>
              </a:solidFill>
              <a:latin typeface="Calibri"/>
            </a:endParaRPr>
          </a:p>
        </p:txBody>
      </p:sp>
      <p:sp>
        <p:nvSpPr>
          <p:cNvPr id="42" name="TextBox 41"/>
          <p:cNvSpPr txBox="1"/>
          <p:nvPr/>
        </p:nvSpPr>
        <p:spPr>
          <a:xfrm>
            <a:off x="2551269" y="3543317"/>
            <a:ext cx="389850" cy="307777"/>
          </a:xfrm>
          <a:prstGeom prst="rect">
            <a:avLst/>
          </a:prstGeom>
          <a:noFill/>
        </p:spPr>
        <p:txBody>
          <a:bodyPr wrap="none" rtlCol="0">
            <a:spAutoFit/>
          </a:bodyPr>
          <a:lstStyle/>
          <a:p>
            <a:r>
              <a:rPr lang="en-US" b="1" kern="1200" dirty="0" smtClean="0">
                <a:solidFill>
                  <a:srgbClr val="1F497D"/>
                </a:solidFill>
                <a:latin typeface="Calibri"/>
              </a:rPr>
              <a:t>4G</a:t>
            </a:r>
            <a:endParaRPr lang="en-US" sz="1800" b="1" kern="1200" dirty="0">
              <a:solidFill>
                <a:srgbClr val="1F497D"/>
              </a:solidFill>
              <a:latin typeface="Calibri"/>
            </a:endParaRPr>
          </a:p>
        </p:txBody>
      </p:sp>
      <p:cxnSp>
        <p:nvCxnSpPr>
          <p:cNvPr id="55" name="Straight Arrow Connector 54"/>
          <p:cNvCxnSpPr/>
          <p:nvPr/>
        </p:nvCxnSpPr>
        <p:spPr bwMode="auto">
          <a:xfrm flipH="1">
            <a:off x="1403648" y="1379937"/>
            <a:ext cx="2650611" cy="1603927"/>
          </a:xfrm>
          <a:prstGeom prst="straightConnector1">
            <a:avLst/>
          </a:prstGeom>
          <a:solidFill>
            <a:srgbClr val="000000"/>
          </a:solidFill>
          <a:ln w="76200" cap="flat" cmpd="sng" algn="ctr">
            <a:solidFill>
              <a:srgbClr val="B2B2B2"/>
            </a:solidFill>
            <a:prstDash val="solid"/>
            <a:round/>
            <a:headEnd type="none" w="med" len="med"/>
            <a:tailEnd type="arrow"/>
          </a:ln>
          <a:effectLst/>
        </p:spPr>
      </p:cxnSp>
      <p:sp>
        <p:nvSpPr>
          <p:cNvPr id="57" name="TextBox 56"/>
          <p:cNvSpPr txBox="1"/>
          <p:nvPr/>
        </p:nvSpPr>
        <p:spPr>
          <a:xfrm>
            <a:off x="2996424" y="1768817"/>
            <a:ext cx="556563" cy="261610"/>
          </a:xfrm>
          <a:prstGeom prst="rect">
            <a:avLst/>
          </a:prstGeom>
          <a:noFill/>
        </p:spPr>
        <p:txBody>
          <a:bodyPr wrap="none" rtlCol="0">
            <a:spAutoFit/>
          </a:bodyPr>
          <a:lstStyle/>
          <a:p>
            <a:r>
              <a:rPr lang="en-US" sz="1100" kern="1200" dirty="0" smtClean="0">
                <a:solidFill>
                  <a:srgbClr val="1F497D"/>
                </a:solidFill>
                <a:latin typeface="Calibri"/>
              </a:rPr>
              <a:t>EV-DO</a:t>
            </a:r>
            <a:endParaRPr lang="en-US" sz="1100" kern="1200" dirty="0">
              <a:solidFill>
                <a:srgbClr val="1F497D"/>
              </a:solidFill>
              <a:latin typeface="Calibri"/>
            </a:endParaRPr>
          </a:p>
        </p:txBody>
      </p:sp>
      <p:sp>
        <p:nvSpPr>
          <p:cNvPr id="61" name="TextBox 60"/>
          <p:cNvSpPr txBox="1"/>
          <p:nvPr/>
        </p:nvSpPr>
        <p:spPr>
          <a:xfrm>
            <a:off x="3284450" y="1572595"/>
            <a:ext cx="490840" cy="261610"/>
          </a:xfrm>
          <a:prstGeom prst="rect">
            <a:avLst/>
          </a:prstGeom>
          <a:noFill/>
        </p:spPr>
        <p:txBody>
          <a:bodyPr wrap="none" rtlCol="0">
            <a:spAutoFit/>
          </a:bodyPr>
          <a:lstStyle/>
          <a:p>
            <a:r>
              <a:rPr lang="en-US" sz="1100" kern="1200" dirty="0" smtClean="0">
                <a:solidFill>
                  <a:srgbClr val="1F497D"/>
                </a:solidFill>
                <a:latin typeface="Calibri"/>
              </a:rPr>
              <a:t>HSPA</a:t>
            </a:r>
            <a:endParaRPr lang="en-US" sz="1100" kern="1200" dirty="0">
              <a:solidFill>
                <a:srgbClr val="1F497D"/>
              </a:solidFill>
              <a:latin typeface="Calibri"/>
            </a:endParaRPr>
          </a:p>
        </p:txBody>
      </p:sp>
      <p:cxnSp>
        <p:nvCxnSpPr>
          <p:cNvPr id="62" name="Straight Arrow Connector 61"/>
          <p:cNvCxnSpPr/>
          <p:nvPr/>
        </p:nvCxnSpPr>
        <p:spPr bwMode="auto">
          <a:xfrm flipH="1">
            <a:off x="2996424" y="1715412"/>
            <a:ext cx="1647591" cy="2247940"/>
          </a:xfrm>
          <a:prstGeom prst="straightConnector1">
            <a:avLst/>
          </a:prstGeom>
          <a:solidFill>
            <a:srgbClr val="000000"/>
          </a:solidFill>
          <a:ln w="76200" cap="flat" cmpd="sng" algn="ctr">
            <a:solidFill>
              <a:srgbClr val="B2B2B2"/>
            </a:solidFill>
            <a:prstDash val="solid"/>
            <a:round/>
            <a:headEnd type="none" w="med" len="med"/>
            <a:tailEnd type="arrow"/>
          </a:ln>
          <a:effectLst/>
        </p:spPr>
      </p:cxnSp>
      <p:sp>
        <p:nvSpPr>
          <p:cNvPr id="63" name="TextBox 62"/>
          <p:cNvSpPr txBox="1"/>
          <p:nvPr/>
        </p:nvSpPr>
        <p:spPr>
          <a:xfrm>
            <a:off x="3347864" y="1675715"/>
            <a:ext cx="561372" cy="261610"/>
          </a:xfrm>
          <a:prstGeom prst="rect">
            <a:avLst/>
          </a:prstGeom>
          <a:noFill/>
        </p:spPr>
        <p:txBody>
          <a:bodyPr wrap="none" rtlCol="0">
            <a:spAutoFit/>
          </a:bodyPr>
          <a:lstStyle/>
          <a:p>
            <a:r>
              <a:rPr lang="en-US" sz="1100" kern="1200" dirty="0" smtClean="0">
                <a:solidFill>
                  <a:srgbClr val="1F497D"/>
                </a:solidFill>
                <a:latin typeface="Calibri"/>
              </a:rPr>
              <a:t>HSPA+</a:t>
            </a:r>
            <a:endParaRPr lang="en-US" sz="1100" kern="1200" dirty="0">
              <a:solidFill>
                <a:srgbClr val="1F497D"/>
              </a:solidFill>
              <a:latin typeface="Calibri"/>
            </a:endParaRPr>
          </a:p>
        </p:txBody>
      </p:sp>
    </p:spTree>
    <p:extLst>
      <p:ext uri="{BB962C8B-B14F-4D97-AF65-F5344CB8AC3E}">
        <p14:creationId xmlns:p14="http://schemas.microsoft.com/office/powerpoint/2010/main" val="16714371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p:txBody>
          <a:bodyPr/>
          <a:lstStyle>
            <a:lvl1pPr>
              <a:defRPr sz="2400">
                <a:solidFill>
                  <a:srgbClr val="000066"/>
                </a:solidFill>
                <a:latin typeface="Trebuchet MS" pitchFamily="34" charset="0"/>
              </a:defRPr>
            </a:lvl1pPr>
            <a:lvl2pPr marL="742950" indent="-285750">
              <a:defRPr sz="2400">
                <a:solidFill>
                  <a:srgbClr val="000066"/>
                </a:solidFill>
                <a:latin typeface="Trebuchet MS" pitchFamily="34" charset="0"/>
              </a:defRPr>
            </a:lvl2pPr>
            <a:lvl3pPr marL="1143000" indent="-228600">
              <a:defRPr sz="2400">
                <a:solidFill>
                  <a:srgbClr val="000066"/>
                </a:solidFill>
                <a:latin typeface="Trebuchet MS" pitchFamily="34" charset="0"/>
              </a:defRPr>
            </a:lvl3pPr>
            <a:lvl4pPr marL="1600200" indent="-228600">
              <a:defRPr sz="2400">
                <a:solidFill>
                  <a:srgbClr val="000066"/>
                </a:solidFill>
                <a:latin typeface="Trebuchet MS" pitchFamily="34" charset="0"/>
              </a:defRPr>
            </a:lvl4pPr>
            <a:lvl5pPr marL="2057400" indent="-228600">
              <a:defRPr sz="2400">
                <a:solidFill>
                  <a:srgbClr val="000066"/>
                </a:solidFill>
                <a:latin typeface="Trebuchet MS" pitchFamily="34" charset="0"/>
              </a:defRPr>
            </a:lvl5pPr>
            <a:lvl6pPr marL="2514600" indent="-228600" eaLnBrk="0" fontAlgn="base" hangingPunct="0">
              <a:spcBef>
                <a:spcPct val="0"/>
              </a:spcBef>
              <a:spcAft>
                <a:spcPct val="0"/>
              </a:spcAft>
              <a:buClr>
                <a:schemeClr val="tx1"/>
              </a:buClr>
              <a:buFont typeface="Arial" pitchFamily="34" charset="0"/>
              <a:defRPr sz="2400">
                <a:solidFill>
                  <a:srgbClr val="000066"/>
                </a:solidFill>
                <a:latin typeface="Trebuchet MS" pitchFamily="34" charset="0"/>
              </a:defRPr>
            </a:lvl6pPr>
            <a:lvl7pPr marL="2971800" indent="-228600" eaLnBrk="0" fontAlgn="base" hangingPunct="0">
              <a:spcBef>
                <a:spcPct val="0"/>
              </a:spcBef>
              <a:spcAft>
                <a:spcPct val="0"/>
              </a:spcAft>
              <a:buClr>
                <a:schemeClr val="tx1"/>
              </a:buClr>
              <a:buFont typeface="Arial" pitchFamily="34" charset="0"/>
              <a:defRPr sz="2400">
                <a:solidFill>
                  <a:srgbClr val="000066"/>
                </a:solidFill>
                <a:latin typeface="Trebuchet MS" pitchFamily="34" charset="0"/>
              </a:defRPr>
            </a:lvl7pPr>
            <a:lvl8pPr marL="3429000" indent="-228600" eaLnBrk="0" fontAlgn="base" hangingPunct="0">
              <a:spcBef>
                <a:spcPct val="0"/>
              </a:spcBef>
              <a:spcAft>
                <a:spcPct val="0"/>
              </a:spcAft>
              <a:buClr>
                <a:schemeClr val="tx1"/>
              </a:buClr>
              <a:buFont typeface="Arial" pitchFamily="34" charset="0"/>
              <a:defRPr sz="2400">
                <a:solidFill>
                  <a:srgbClr val="000066"/>
                </a:solidFill>
                <a:latin typeface="Trebuchet MS" pitchFamily="34" charset="0"/>
              </a:defRPr>
            </a:lvl8pPr>
            <a:lvl9pPr marL="3886200" indent="-228600" eaLnBrk="0" fontAlgn="base" hangingPunct="0">
              <a:spcBef>
                <a:spcPct val="0"/>
              </a:spcBef>
              <a:spcAft>
                <a:spcPct val="0"/>
              </a:spcAft>
              <a:buClr>
                <a:schemeClr val="tx1"/>
              </a:buClr>
              <a:buFont typeface="Arial" pitchFamily="34" charset="0"/>
              <a:defRPr sz="2400">
                <a:solidFill>
                  <a:srgbClr val="000066"/>
                </a:solidFill>
                <a:latin typeface="Trebuchet MS" pitchFamily="34" charset="0"/>
              </a:defRPr>
            </a:lvl9pPr>
          </a:lstStyle>
          <a:p>
            <a:fld id="{17A38ADE-40A3-4B3C-AECC-1BA68BA014A2}" type="slidenum">
              <a:rPr lang="en-US" altLang="en-US" sz="1000" smtClean="0">
                <a:solidFill>
                  <a:srgbClr val="0E438A"/>
                </a:solidFill>
                <a:latin typeface="Zurich BT" charset="0"/>
              </a:rPr>
              <a:pPr/>
              <a:t>22</a:t>
            </a:fld>
            <a:endParaRPr lang="en-US" altLang="en-US" sz="1000" smtClean="0">
              <a:solidFill>
                <a:srgbClr val="0E438A"/>
              </a:solidFill>
              <a:latin typeface="Zurich BT" charset="0"/>
            </a:endParaRPr>
          </a:p>
        </p:txBody>
      </p:sp>
      <p:sp>
        <p:nvSpPr>
          <p:cNvPr id="1093637" name="Rectangle 5"/>
          <p:cNvSpPr>
            <a:spLocks noGrp="1" noChangeArrowheads="1"/>
          </p:cNvSpPr>
          <p:nvPr>
            <p:ph type="body" idx="1"/>
          </p:nvPr>
        </p:nvSpPr>
        <p:spPr>
          <a:xfrm>
            <a:off x="684213" y="1414585"/>
            <a:ext cx="7772400" cy="4250955"/>
          </a:xfrm>
        </p:spPr>
        <p:txBody>
          <a:bodyPr>
            <a:normAutofit fontScale="92500" lnSpcReduction="10000"/>
          </a:bodyPr>
          <a:lstStyle/>
          <a:p>
            <a:pPr>
              <a:defRPr/>
            </a:pPr>
            <a:r>
              <a:rPr lang="en-US" sz="2400" b="1" dirty="0" smtClean="0">
                <a:solidFill>
                  <a:schemeClr val="accent2">
                    <a:lumMod val="75000"/>
                  </a:schemeClr>
                </a:solidFill>
                <a:latin typeface="Calibri" pitchFamily="34" charset="0"/>
                <a:cs typeface="Arial" pitchFamily="34" charset="0"/>
              </a:rPr>
              <a:t>IMT-2000 Technologies </a:t>
            </a:r>
          </a:p>
          <a:p>
            <a:pPr lvl="1">
              <a:defRPr/>
            </a:pPr>
            <a:r>
              <a:rPr lang="en-US" sz="2000" b="1" dirty="0" smtClean="0">
                <a:solidFill>
                  <a:schemeClr val="accent2">
                    <a:lumMod val="75000"/>
                  </a:schemeClr>
                </a:solidFill>
                <a:latin typeface="Calibri" pitchFamily="34" charset="0"/>
                <a:cs typeface="Arial" pitchFamily="34" charset="0"/>
              </a:rPr>
              <a:t>Rec. ITU-R M.1457-11, </a:t>
            </a:r>
            <a:r>
              <a:rPr lang="en-US" sz="2000" b="1" i="1" dirty="0" smtClean="0">
                <a:solidFill>
                  <a:schemeClr val="accent2">
                    <a:lumMod val="75000"/>
                  </a:schemeClr>
                </a:solidFill>
                <a:latin typeface="Calibri" pitchFamily="34" charset="0"/>
                <a:cs typeface="Arial" pitchFamily="34" charset="0"/>
              </a:rPr>
              <a:t>Detailed specifications of the terrestrial radio interfaces of International Mobile Telecommunications-2000 (IMT-2000) </a:t>
            </a:r>
          </a:p>
          <a:p>
            <a:pPr lvl="2">
              <a:defRPr/>
            </a:pPr>
            <a:r>
              <a:rPr lang="en-US" sz="1800" i="1" dirty="0" smtClean="0">
                <a:latin typeface="Calibri" pitchFamily="34" charset="0"/>
                <a:cs typeface="Arial" pitchFamily="34" charset="0"/>
              </a:rPr>
              <a:t>First Released in year 2000</a:t>
            </a:r>
          </a:p>
          <a:p>
            <a:pPr lvl="2">
              <a:defRPr/>
            </a:pPr>
            <a:r>
              <a:rPr lang="en-US" sz="1800" i="1" dirty="0" smtClean="0">
                <a:latin typeface="Calibri" pitchFamily="34" charset="0"/>
                <a:cs typeface="Arial" pitchFamily="34" charset="0"/>
              </a:rPr>
              <a:t>Updated approximately annually to accommodate the continuous improvement/evolution of the technology - Revision 12 in progress</a:t>
            </a:r>
          </a:p>
          <a:p>
            <a:pPr lvl="1">
              <a:defRPr/>
            </a:pPr>
            <a:r>
              <a:rPr lang="en-US" sz="2000" b="1" i="1" dirty="0" smtClean="0">
                <a:solidFill>
                  <a:schemeClr val="accent2">
                    <a:lumMod val="75000"/>
                  </a:schemeClr>
                </a:solidFill>
                <a:latin typeface="Calibri" pitchFamily="34" charset="0"/>
                <a:cs typeface="Arial" pitchFamily="34" charset="0"/>
              </a:rPr>
              <a:t>Six Technologies in IMT-2000 today</a:t>
            </a:r>
          </a:p>
          <a:p>
            <a:pPr lvl="2">
              <a:defRPr/>
            </a:pPr>
            <a:r>
              <a:rPr lang="en-GB" sz="1800" dirty="0" smtClean="0">
                <a:latin typeface="Calibri" pitchFamily="34" charset="0"/>
                <a:cs typeface="Arial" pitchFamily="34" charset="0"/>
              </a:rPr>
              <a:t>IMT-2000 CDMA Direct Spread</a:t>
            </a:r>
            <a:endParaRPr lang="en-US" sz="1800" dirty="0" smtClean="0">
              <a:latin typeface="Calibri" pitchFamily="34" charset="0"/>
              <a:cs typeface="Arial" pitchFamily="34" charset="0"/>
            </a:endParaRPr>
          </a:p>
          <a:p>
            <a:pPr lvl="2">
              <a:defRPr/>
            </a:pPr>
            <a:r>
              <a:rPr lang="en-GB" sz="1800" dirty="0" smtClean="0">
                <a:latin typeface="Calibri" pitchFamily="34" charset="0"/>
                <a:cs typeface="Arial" pitchFamily="34" charset="0"/>
              </a:rPr>
              <a:t>IMT-2000 CDMA Multi-Carrier</a:t>
            </a:r>
            <a:endParaRPr lang="en-US" sz="1800" dirty="0" smtClean="0">
              <a:latin typeface="Calibri" pitchFamily="34" charset="0"/>
              <a:cs typeface="Arial" pitchFamily="34" charset="0"/>
            </a:endParaRPr>
          </a:p>
          <a:p>
            <a:pPr lvl="2">
              <a:defRPr/>
            </a:pPr>
            <a:r>
              <a:rPr lang="en-GB" sz="1800" dirty="0" smtClean="0">
                <a:latin typeface="Calibri" pitchFamily="34" charset="0"/>
                <a:cs typeface="Arial" pitchFamily="34" charset="0"/>
              </a:rPr>
              <a:t>IMT-2000 CDMA TDD</a:t>
            </a:r>
          </a:p>
          <a:p>
            <a:pPr lvl="2">
              <a:defRPr/>
            </a:pPr>
            <a:r>
              <a:rPr lang="en-GB" sz="1800" dirty="0" smtClean="0">
                <a:latin typeface="Calibri" pitchFamily="34" charset="0"/>
                <a:cs typeface="Arial" pitchFamily="34" charset="0"/>
              </a:rPr>
              <a:t>IMT-2000 TDMA Single-Carrier </a:t>
            </a:r>
            <a:endParaRPr lang="en-US" sz="1800" dirty="0" smtClean="0">
              <a:latin typeface="Calibri" pitchFamily="34" charset="0"/>
              <a:cs typeface="Arial" pitchFamily="34" charset="0"/>
            </a:endParaRPr>
          </a:p>
          <a:p>
            <a:pPr lvl="2">
              <a:defRPr/>
            </a:pPr>
            <a:r>
              <a:rPr lang="en-GB" sz="1800" dirty="0" smtClean="0">
                <a:latin typeface="Calibri" pitchFamily="34" charset="0"/>
                <a:cs typeface="Arial" pitchFamily="34" charset="0"/>
              </a:rPr>
              <a:t>IMT-2000 FDMA/TDMA</a:t>
            </a:r>
            <a:endParaRPr lang="en-US" sz="1800" dirty="0" smtClean="0">
              <a:latin typeface="Calibri" pitchFamily="34" charset="0"/>
              <a:cs typeface="Arial" pitchFamily="34" charset="0"/>
            </a:endParaRPr>
          </a:p>
          <a:p>
            <a:pPr lvl="2">
              <a:defRPr/>
            </a:pPr>
            <a:r>
              <a:rPr lang="en-GB" sz="1800" dirty="0" smtClean="0">
                <a:latin typeface="Calibri" pitchFamily="34" charset="0"/>
                <a:cs typeface="Arial" pitchFamily="34" charset="0"/>
              </a:rPr>
              <a:t>IMT-2000 OFDMA TDD WMAN.</a:t>
            </a:r>
            <a:endParaRPr lang="en-US" sz="1800" i="1" dirty="0" smtClean="0">
              <a:latin typeface="Calibri" pitchFamily="34" charset="0"/>
              <a:cs typeface="Arial" pitchFamily="34" charset="0"/>
            </a:endParaRPr>
          </a:p>
          <a:p>
            <a:pPr marL="914400" lvl="2" indent="0">
              <a:buFont typeface="Wingdings" pitchFamily="2" charset="2"/>
              <a:buNone/>
              <a:defRPr/>
            </a:pPr>
            <a:endParaRPr lang="en-US" sz="1800" i="1" dirty="0" smtClean="0">
              <a:latin typeface="Calibri" pitchFamily="34" charset="0"/>
              <a:cs typeface="Arial" pitchFamily="34" charset="0"/>
            </a:endParaRPr>
          </a:p>
        </p:txBody>
      </p:sp>
      <p:sp>
        <p:nvSpPr>
          <p:cNvPr id="4100" name="Rectangle 6"/>
          <p:cNvSpPr>
            <a:spLocks noGrp="1" noChangeArrowheads="1"/>
          </p:cNvSpPr>
          <p:nvPr>
            <p:ph type="title"/>
          </p:nvPr>
        </p:nvSpPr>
        <p:spPr>
          <a:xfrm>
            <a:off x="683568" y="585594"/>
            <a:ext cx="7772400" cy="610468"/>
          </a:xfrm>
        </p:spPr>
        <p:txBody>
          <a:bodyPr/>
          <a:lstStyle/>
          <a:p>
            <a:r>
              <a:rPr lang="en-US" altLang="en-US" sz="2800" dirty="0" smtClean="0"/>
              <a:t>The Technologies of IMT</a:t>
            </a:r>
          </a:p>
        </p:txBody>
      </p:sp>
    </p:spTree>
    <p:extLst>
      <p:ext uri="{BB962C8B-B14F-4D97-AF65-F5344CB8AC3E}">
        <p14:creationId xmlns:p14="http://schemas.microsoft.com/office/powerpoint/2010/main" val="48383745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3568" y="585594"/>
            <a:ext cx="7772400" cy="475853"/>
          </a:xfrm>
        </p:spPr>
        <p:txBody>
          <a:bodyPr/>
          <a:lstStyle/>
          <a:p>
            <a:r>
              <a:rPr lang="en-US" altLang="en-US" sz="2800" dirty="0" smtClean="0"/>
              <a:t>The Technologies of IMT</a:t>
            </a:r>
          </a:p>
        </p:txBody>
      </p:sp>
      <p:sp>
        <p:nvSpPr>
          <p:cNvPr id="5123" name="Content Placeholder 2"/>
          <p:cNvSpPr>
            <a:spLocks noGrp="1"/>
          </p:cNvSpPr>
          <p:nvPr>
            <p:ph idx="1"/>
          </p:nvPr>
        </p:nvSpPr>
        <p:spPr>
          <a:xfrm>
            <a:off x="395288" y="1283365"/>
            <a:ext cx="8424862" cy="4360392"/>
          </a:xfrm>
        </p:spPr>
        <p:txBody>
          <a:bodyPr>
            <a:normAutofit fontScale="92500" lnSpcReduction="20000"/>
          </a:bodyPr>
          <a:lstStyle/>
          <a:p>
            <a:r>
              <a:rPr lang="en-US" altLang="en-US" sz="2400" b="1" dirty="0" smtClean="0">
                <a:latin typeface="Calibri" pitchFamily="34" charset="0"/>
              </a:rPr>
              <a:t>IMT-Advanced Technologies</a:t>
            </a:r>
          </a:p>
          <a:p>
            <a:pPr lvl="1"/>
            <a:r>
              <a:rPr lang="en-US" altLang="en-US" sz="2000" b="1" dirty="0" smtClean="0">
                <a:latin typeface="Calibri" pitchFamily="34" charset="0"/>
              </a:rPr>
              <a:t>Rec. ITU-R M.2012, </a:t>
            </a:r>
            <a:r>
              <a:rPr lang="en-US" altLang="en-US" sz="2000" b="1" i="1" dirty="0" smtClean="0">
                <a:latin typeface="Calibri" pitchFamily="34" charset="0"/>
              </a:rPr>
              <a:t>Detailed specifications of the terrestrial radio interfaces of International Mobile Telecommunications Advanced (IMT-Advanced)</a:t>
            </a:r>
          </a:p>
          <a:p>
            <a:pPr lvl="2"/>
            <a:r>
              <a:rPr lang="en-US" altLang="en-US" sz="1800" i="1" dirty="0" smtClean="0">
                <a:latin typeface="Calibri" pitchFamily="34" charset="0"/>
              </a:rPr>
              <a:t>Call for technology proposals in March 2008 (5/LCCE/2)</a:t>
            </a:r>
          </a:p>
          <a:p>
            <a:pPr lvl="2"/>
            <a:r>
              <a:rPr lang="en-US" altLang="en-US" sz="1800" i="1" dirty="0" smtClean="0">
                <a:latin typeface="Calibri" pitchFamily="34" charset="0"/>
              </a:rPr>
              <a:t>Candidate Technology Proposals Received in October 2009 &amp; Evaluation/Selection of Technologies for IMT-Advanced completed in  December 2010</a:t>
            </a:r>
          </a:p>
          <a:p>
            <a:pPr lvl="2"/>
            <a:r>
              <a:rPr lang="en-US" altLang="en-US" sz="1800" i="1" dirty="0" smtClean="0">
                <a:latin typeface="Calibri" pitchFamily="34" charset="0"/>
              </a:rPr>
              <a:t>First Release of M.2012 in year 2012 - Revision 1 is in the approval phase to accommodate the underway improvement/evolution of the technology </a:t>
            </a:r>
          </a:p>
          <a:p>
            <a:pPr lvl="1"/>
            <a:r>
              <a:rPr lang="en-US" altLang="en-US" sz="2000" b="1" dirty="0" smtClean="0">
                <a:latin typeface="Calibri" pitchFamily="34" charset="0"/>
              </a:rPr>
              <a:t>Two Technologies in IMT-Advanced today</a:t>
            </a:r>
          </a:p>
          <a:p>
            <a:pPr lvl="2"/>
            <a:r>
              <a:rPr lang="en-US" altLang="en-US" sz="1800" dirty="0" smtClean="0">
                <a:latin typeface="Calibri" pitchFamily="34" charset="0"/>
              </a:rPr>
              <a:t>“LTE-Advanced” - Developed by 3GPP as LTE Release 10 and Beyond (</a:t>
            </a:r>
            <a:r>
              <a:rPr lang="en-US" altLang="en-US" sz="1800" i="1" dirty="0" smtClean="0">
                <a:latin typeface="Calibri" pitchFamily="34" charset="0"/>
              </a:rPr>
              <a:t>LTE-Advanced</a:t>
            </a:r>
            <a:r>
              <a:rPr lang="en-US" altLang="en-US" sz="1800" dirty="0" smtClean="0">
                <a:latin typeface="Calibri" pitchFamily="34" charset="0"/>
              </a:rPr>
              <a:t>).</a:t>
            </a:r>
          </a:p>
          <a:p>
            <a:pPr lvl="2"/>
            <a:r>
              <a:rPr lang="en-US" altLang="en-US" sz="1800" dirty="0" smtClean="0">
                <a:latin typeface="Calibri" pitchFamily="34" charset="0"/>
              </a:rPr>
              <a:t>“</a:t>
            </a:r>
            <a:r>
              <a:rPr lang="en-US" altLang="en-US" sz="1800" dirty="0" err="1" smtClean="0">
                <a:latin typeface="Calibri" pitchFamily="34" charset="0"/>
              </a:rPr>
              <a:t>WirelessMAN</a:t>
            </a:r>
            <a:r>
              <a:rPr lang="en-US" altLang="en-US" sz="1800" dirty="0" smtClean="0">
                <a:latin typeface="Calibri" pitchFamily="34" charset="0"/>
              </a:rPr>
              <a:t>-Advanced” -Developed by IEEE as the </a:t>
            </a:r>
            <a:r>
              <a:rPr lang="en-US" altLang="en-US" sz="1800" dirty="0" err="1" smtClean="0">
                <a:latin typeface="Calibri" pitchFamily="34" charset="0"/>
              </a:rPr>
              <a:t>WirelessMAN</a:t>
            </a:r>
            <a:r>
              <a:rPr lang="en-US" altLang="en-US" sz="1800" dirty="0" smtClean="0">
                <a:latin typeface="Calibri" pitchFamily="34" charset="0"/>
              </a:rPr>
              <a:t>-Advanced specification incorporated in IEEE </a:t>
            </a:r>
            <a:r>
              <a:rPr lang="en-US" altLang="en-US" sz="1800" dirty="0" err="1" smtClean="0">
                <a:latin typeface="Calibri" pitchFamily="34" charset="0"/>
              </a:rPr>
              <a:t>Std</a:t>
            </a:r>
            <a:r>
              <a:rPr lang="en-US" altLang="en-US" sz="1800" dirty="0" smtClean="0">
                <a:latin typeface="Calibri" pitchFamily="34" charset="0"/>
              </a:rPr>
              <a:t> 802.16 beginning with approval of IEEE </a:t>
            </a:r>
            <a:r>
              <a:rPr lang="en-US" altLang="en-US" sz="1800" dirty="0" err="1" smtClean="0">
                <a:latin typeface="Calibri" pitchFamily="34" charset="0"/>
              </a:rPr>
              <a:t>Std</a:t>
            </a:r>
            <a:r>
              <a:rPr lang="en-US" altLang="en-US" sz="1800" dirty="0" smtClean="0">
                <a:latin typeface="Calibri" pitchFamily="34" charset="0"/>
              </a:rPr>
              <a:t> 802.16m.</a:t>
            </a:r>
          </a:p>
          <a:p>
            <a:pPr lvl="1"/>
            <a:endParaRPr lang="en-US" altLang="en-US" sz="2400" dirty="0" smtClean="0"/>
          </a:p>
          <a:p>
            <a:pPr lvl="1"/>
            <a:endParaRPr lang="en-US" altLang="en-US" dirty="0" smtClean="0"/>
          </a:p>
        </p:txBody>
      </p:sp>
      <p:sp>
        <p:nvSpPr>
          <p:cNvPr id="5124" name="Slide Number Placeholder 3"/>
          <p:cNvSpPr>
            <a:spLocks noGrp="1"/>
          </p:cNvSpPr>
          <p:nvPr>
            <p:ph type="sldNum" sz="quarter" idx="10"/>
          </p:nvPr>
        </p:nvSpPr>
        <p:spPr/>
        <p:txBody>
          <a:bodyPr/>
          <a:lstStyle>
            <a:lvl1pPr>
              <a:defRPr sz="2400">
                <a:solidFill>
                  <a:srgbClr val="000066"/>
                </a:solidFill>
                <a:latin typeface="Trebuchet MS" pitchFamily="34" charset="0"/>
              </a:defRPr>
            </a:lvl1pPr>
            <a:lvl2pPr marL="742950" indent="-285750">
              <a:defRPr sz="2400">
                <a:solidFill>
                  <a:srgbClr val="000066"/>
                </a:solidFill>
                <a:latin typeface="Trebuchet MS" pitchFamily="34" charset="0"/>
              </a:defRPr>
            </a:lvl2pPr>
            <a:lvl3pPr marL="1143000" indent="-228600">
              <a:defRPr sz="2400">
                <a:solidFill>
                  <a:srgbClr val="000066"/>
                </a:solidFill>
                <a:latin typeface="Trebuchet MS" pitchFamily="34" charset="0"/>
              </a:defRPr>
            </a:lvl3pPr>
            <a:lvl4pPr marL="1600200" indent="-228600">
              <a:defRPr sz="2400">
                <a:solidFill>
                  <a:srgbClr val="000066"/>
                </a:solidFill>
                <a:latin typeface="Trebuchet MS" pitchFamily="34" charset="0"/>
              </a:defRPr>
            </a:lvl4pPr>
            <a:lvl5pPr marL="2057400" indent="-228600">
              <a:defRPr sz="2400">
                <a:solidFill>
                  <a:srgbClr val="000066"/>
                </a:solidFill>
                <a:latin typeface="Trebuchet MS" pitchFamily="34" charset="0"/>
              </a:defRPr>
            </a:lvl5pPr>
            <a:lvl6pPr marL="2514600" indent="-228600" eaLnBrk="0" fontAlgn="base" hangingPunct="0">
              <a:spcBef>
                <a:spcPct val="0"/>
              </a:spcBef>
              <a:spcAft>
                <a:spcPct val="0"/>
              </a:spcAft>
              <a:buClr>
                <a:schemeClr val="tx1"/>
              </a:buClr>
              <a:buFont typeface="Arial" pitchFamily="34" charset="0"/>
              <a:defRPr sz="2400">
                <a:solidFill>
                  <a:srgbClr val="000066"/>
                </a:solidFill>
                <a:latin typeface="Trebuchet MS" pitchFamily="34" charset="0"/>
              </a:defRPr>
            </a:lvl6pPr>
            <a:lvl7pPr marL="2971800" indent="-228600" eaLnBrk="0" fontAlgn="base" hangingPunct="0">
              <a:spcBef>
                <a:spcPct val="0"/>
              </a:spcBef>
              <a:spcAft>
                <a:spcPct val="0"/>
              </a:spcAft>
              <a:buClr>
                <a:schemeClr val="tx1"/>
              </a:buClr>
              <a:buFont typeface="Arial" pitchFamily="34" charset="0"/>
              <a:defRPr sz="2400">
                <a:solidFill>
                  <a:srgbClr val="000066"/>
                </a:solidFill>
                <a:latin typeface="Trebuchet MS" pitchFamily="34" charset="0"/>
              </a:defRPr>
            </a:lvl7pPr>
            <a:lvl8pPr marL="3429000" indent="-228600" eaLnBrk="0" fontAlgn="base" hangingPunct="0">
              <a:spcBef>
                <a:spcPct val="0"/>
              </a:spcBef>
              <a:spcAft>
                <a:spcPct val="0"/>
              </a:spcAft>
              <a:buClr>
                <a:schemeClr val="tx1"/>
              </a:buClr>
              <a:buFont typeface="Arial" pitchFamily="34" charset="0"/>
              <a:defRPr sz="2400">
                <a:solidFill>
                  <a:srgbClr val="000066"/>
                </a:solidFill>
                <a:latin typeface="Trebuchet MS" pitchFamily="34" charset="0"/>
              </a:defRPr>
            </a:lvl8pPr>
            <a:lvl9pPr marL="3886200" indent="-228600" eaLnBrk="0" fontAlgn="base" hangingPunct="0">
              <a:spcBef>
                <a:spcPct val="0"/>
              </a:spcBef>
              <a:spcAft>
                <a:spcPct val="0"/>
              </a:spcAft>
              <a:buClr>
                <a:schemeClr val="tx1"/>
              </a:buClr>
              <a:buFont typeface="Arial" pitchFamily="34" charset="0"/>
              <a:defRPr sz="2400">
                <a:solidFill>
                  <a:srgbClr val="000066"/>
                </a:solidFill>
                <a:latin typeface="Trebuchet MS" pitchFamily="34" charset="0"/>
              </a:defRPr>
            </a:lvl9pPr>
          </a:lstStyle>
          <a:p>
            <a:fld id="{1387F632-7D6E-4227-9D01-E3278921C877}" type="slidenum">
              <a:rPr lang="en-US" altLang="en-US" sz="1000" smtClean="0">
                <a:solidFill>
                  <a:srgbClr val="0E438A"/>
                </a:solidFill>
                <a:latin typeface="Zurich BT" charset="0"/>
              </a:rPr>
              <a:pPr/>
              <a:t>23</a:t>
            </a:fld>
            <a:endParaRPr lang="en-US" altLang="en-US" sz="1000" smtClean="0">
              <a:solidFill>
                <a:srgbClr val="0E438A"/>
              </a:solidFill>
              <a:latin typeface="Zurich BT" charset="0"/>
            </a:endParaRPr>
          </a:p>
        </p:txBody>
      </p:sp>
    </p:spTree>
    <p:extLst>
      <p:ext uri="{BB962C8B-B14F-4D97-AF65-F5344CB8AC3E}">
        <p14:creationId xmlns:p14="http://schemas.microsoft.com/office/powerpoint/2010/main" val="304221277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760013"/>
            <a:ext cx="7772400" cy="553720"/>
          </a:xfrm>
        </p:spPr>
        <p:txBody>
          <a:bodyPr>
            <a:normAutofit fontScale="90000"/>
          </a:bodyPr>
          <a:lstStyle/>
          <a:p>
            <a:r>
              <a:rPr lang="en-US" b="1" dirty="0" smtClean="0">
                <a:solidFill>
                  <a:schemeClr val="accent2">
                    <a:lumMod val="50000"/>
                  </a:schemeClr>
                </a:solidFill>
              </a:rPr>
              <a:t>IMT-Advanced</a:t>
            </a:r>
            <a:br>
              <a:rPr lang="en-US" b="1" dirty="0" smtClean="0">
                <a:solidFill>
                  <a:schemeClr val="accent2">
                    <a:lumMod val="50000"/>
                  </a:schemeClr>
                </a:solidFill>
              </a:rPr>
            </a:br>
            <a:r>
              <a:rPr lang="en-US" b="1" dirty="0" smtClean="0">
                <a:solidFill>
                  <a:schemeClr val="accent2">
                    <a:lumMod val="50000"/>
                  </a:schemeClr>
                </a:solidFill>
              </a:rPr>
              <a:t/>
            </a:r>
            <a:br>
              <a:rPr lang="en-US" b="1" dirty="0" smtClean="0">
                <a:solidFill>
                  <a:schemeClr val="accent2">
                    <a:lumMod val="50000"/>
                  </a:schemeClr>
                </a:solidFill>
              </a:rPr>
            </a:br>
            <a:r>
              <a:rPr lang="en-US" b="1" dirty="0" smtClean="0">
                <a:solidFill>
                  <a:schemeClr val="accent2">
                    <a:lumMod val="50000"/>
                  </a:schemeClr>
                </a:solidFill>
              </a:rPr>
              <a:t/>
            </a:r>
            <a:br>
              <a:rPr lang="en-US" b="1" dirty="0" smtClean="0">
                <a:solidFill>
                  <a:schemeClr val="accent2">
                    <a:lumMod val="50000"/>
                  </a:schemeClr>
                </a:solidFill>
              </a:rPr>
            </a:br>
            <a:r>
              <a:rPr lang="en-US" b="1" i="1" dirty="0" smtClean="0">
                <a:solidFill>
                  <a:schemeClr val="accent2">
                    <a:lumMod val="50000"/>
                  </a:schemeClr>
                </a:solidFill>
              </a:rPr>
              <a:t>The advanced future of IMT mobile broadband is happening now and happening rapidly!</a:t>
            </a:r>
            <a:br>
              <a:rPr lang="en-US" b="1" i="1" dirty="0" smtClean="0">
                <a:solidFill>
                  <a:schemeClr val="accent2">
                    <a:lumMod val="50000"/>
                  </a:schemeClr>
                </a:solidFill>
              </a:rPr>
            </a:br>
            <a:r>
              <a:rPr lang="en-US" dirty="0">
                <a:solidFill>
                  <a:schemeClr val="accent2">
                    <a:lumMod val="50000"/>
                  </a:schemeClr>
                </a:solidFill>
              </a:rPr>
              <a:t/>
            </a:r>
            <a:br>
              <a:rPr lang="en-US" dirty="0">
                <a:solidFill>
                  <a:schemeClr val="accent2">
                    <a:lumMod val="50000"/>
                  </a:schemeClr>
                </a:solidFill>
              </a:rPr>
            </a:br>
            <a:endParaRPr lang="en-US" dirty="0">
              <a:solidFill>
                <a:schemeClr val="accent2">
                  <a:lumMod val="50000"/>
                </a:schemeClr>
              </a:solidFill>
            </a:endParaRPr>
          </a:p>
        </p:txBody>
      </p:sp>
      <p:sp>
        <p:nvSpPr>
          <p:cNvPr id="3" name="Slide Number Placeholder 2"/>
          <p:cNvSpPr>
            <a:spLocks noGrp="1"/>
          </p:cNvSpPr>
          <p:nvPr>
            <p:ph type="sldNum" sz="quarter" idx="10"/>
          </p:nvPr>
        </p:nvSpPr>
        <p:spPr/>
        <p:txBody>
          <a:bodyPr/>
          <a:lstStyle/>
          <a:p>
            <a:pPr>
              <a:defRPr/>
            </a:pPr>
            <a:fld id="{CC7C365B-4D8D-491D-A5D6-A70F38A3EF75}" type="slidenum">
              <a:rPr lang="en-US" smtClean="0">
                <a:solidFill>
                  <a:prstClr val="black">
                    <a:tint val="75000"/>
                  </a:prstClr>
                </a:solidFill>
              </a:rPr>
              <a:pPr>
                <a:defRPr/>
              </a:pPr>
              <a:t>24</a:t>
            </a:fld>
            <a:endParaRPr lang="en-US">
              <a:solidFill>
                <a:prstClr val="black">
                  <a:tint val="75000"/>
                </a:prstClr>
              </a:solidFill>
            </a:endParaRPr>
          </a:p>
        </p:txBody>
      </p:sp>
    </p:spTree>
    <p:extLst>
      <p:ext uri="{BB962C8B-B14F-4D97-AF65-F5344CB8AC3E}">
        <p14:creationId xmlns:p14="http://schemas.microsoft.com/office/powerpoint/2010/main" val="16807490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indent="0">
              <a:buNone/>
            </a:pPr>
            <a:r>
              <a:rPr lang="en-US" dirty="0" smtClean="0"/>
              <a:t>Find out more: </a:t>
            </a:r>
          </a:p>
          <a:p>
            <a:pPr marL="0" indent="0">
              <a:buNone/>
            </a:pPr>
            <a:r>
              <a:rPr lang="en-US" dirty="0">
                <a:hlinkClick r:id="rId3"/>
              </a:rPr>
              <a:t>http://</a:t>
            </a:r>
            <a:r>
              <a:rPr lang="en-US" dirty="0" smtClean="0">
                <a:hlinkClick r:id="rId3"/>
              </a:rPr>
              <a:t>www.itu.int/en/ITU-T/techwatch/Pages/optical-standards.aspx</a:t>
            </a:r>
            <a:r>
              <a:rPr lang="en-US" dirty="0" smtClean="0"/>
              <a:t> </a:t>
            </a:r>
            <a:endParaRPr lang="en-US" dirty="0"/>
          </a:p>
        </p:txBody>
      </p:sp>
      <p:grpSp>
        <p:nvGrpSpPr>
          <p:cNvPr id="3" name="Group 2"/>
          <p:cNvGrpSpPr/>
          <p:nvPr/>
        </p:nvGrpSpPr>
        <p:grpSpPr>
          <a:xfrm>
            <a:off x="3998" y="934675"/>
            <a:ext cx="9140003" cy="4360000"/>
            <a:chOff x="3997" y="1131590"/>
            <a:chExt cx="9140003" cy="3600000"/>
          </a:xfrm>
        </p:grpSpPr>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7" y="1131590"/>
              <a:ext cx="2545248"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0661" y="1131590"/>
              <a:ext cx="2544231"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6308" y="1131590"/>
              <a:ext cx="2547692"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585197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49462"/>
            <a:ext cx="8229600" cy="1038225"/>
          </a:xfrm>
          <a:prstGeom prst="rect">
            <a:avLst/>
          </a:prstGeom>
        </p:spPr>
        <p:txBody>
          <a:bodyPr lIns="91425" tIns="91425" rIns="91425" bIns="91425" anchor="b" anchorCtr="0">
            <a:noAutofit/>
          </a:bodyPr>
          <a:lstStyle/>
          <a:p>
            <a:pPr>
              <a:buNone/>
            </a:pPr>
            <a:r>
              <a:rPr lang="en" dirty="0" smtClean="0"/>
              <a:t>We’ve come a long way...</a:t>
            </a:r>
            <a:endParaRPr lang="en" dirty="0"/>
          </a:p>
        </p:txBody>
      </p:sp>
      <p:sp>
        <p:nvSpPr>
          <p:cNvPr id="30" name="Shape 30"/>
          <p:cNvSpPr txBox="1">
            <a:spLocks noGrp="1"/>
          </p:cNvSpPr>
          <p:nvPr>
            <p:ph type="body" idx="1"/>
          </p:nvPr>
        </p:nvSpPr>
        <p:spPr>
          <a:xfrm>
            <a:off x="457200" y="1453515"/>
            <a:ext cx="8229600" cy="4512328"/>
          </a:xfrm>
          <a:prstGeom prst="rect">
            <a:avLst/>
          </a:prstGeom>
        </p:spPr>
        <p:txBody>
          <a:bodyPr lIns="91425" tIns="91425" rIns="91425" bIns="91425" anchor="t" anchorCtr="0">
            <a:noAutofit/>
          </a:bodyPr>
          <a:lstStyle/>
          <a:p>
            <a:pPr marL="0" indent="0">
              <a:buNone/>
            </a:pPr>
            <a:r>
              <a:rPr lang="en-US" dirty="0" smtClean="0"/>
              <a:t>Broadband subscriptions (millions)</a:t>
            </a:r>
            <a:endParaRPr dirty="0"/>
          </a:p>
        </p:txBody>
      </p:sp>
      <p:graphicFrame>
        <p:nvGraphicFramePr>
          <p:cNvPr id="2" name="Chart 1"/>
          <p:cNvGraphicFramePr/>
          <p:nvPr>
            <p:extLst>
              <p:ext uri="{D42A27DB-BD31-4B8C-83A1-F6EECF244321}">
                <p14:modId xmlns:p14="http://schemas.microsoft.com/office/powerpoint/2010/main" val="2504758610"/>
              </p:ext>
            </p:extLst>
          </p:nvPr>
        </p:nvGraphicFramePr>
        <p:xfrm>
          <a:off x="1547664" y="2068159"/>
          <a:ext cx="6096000" cy="369146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723144" y="5595672"/>
            <a:ext cx="2420856" cy="523220"/>
          </a:xfrm>
          <a:prstGeom prst="rect">
            <a:avLst/>
          </a:prstGeom>
          <a:noFill/>
        </p:spPr>
        <p:txBody>
          <a:bodyPr wrap="none" rtlCol="0">
            <a:spAutoFit/>
          </a:bodyPr>
          <a:lstStyle/>
          <a:p>
            <a:r>
              <a:rPr lang="en-US" dirty="0" smtClean="0">
                <a:solidFill>
                  <a:schemeClr val="bg1"/>
                </a:solidFill>
              </a:rPr>
              <a:t>Total: 2.8bn (estimate 2013)</a:t>
            </a:r>
          </a:p>
          <a:p>
            <a:r>
              <a:rPr lang="en-US" dirty="0" smtClean="0">
                <a:solidFill>
                  <a:schemeClr val="bg1"/>
                </a:solidFill>
              </a:rPr>
              <a:t>Source: </a:t>
            </a:r>
            <a:r>
              <a:rPr lang="en-US" dirty="0" smtClean="0">
                <a:solidFill>
                  <a:schemeClr val="bg1"/>
                </a:solidFill>
                <a:hlinkClick r:id="rId4"/>
              </a:rPr>
              <a:t>ITU</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49462"/>
            <a:ext cx="8229600" cy="1038225"/>
          </a:xfrm>
          <a:prstGeom prst="rect">
            <a:avLst/>
          </a:prstGeom>
        </p:spPr>
        <p:txBody>
          <a:bodyPr lIns="91425" tIns="91425" rIns="91425" bIns="91425" anchor="b" anchorCtr="0">
            <a:noAutofit/>
          </a:bodyPr>
          <a:lstStyle/>
          <a:p>
            <a:pPr>
              <a:buNone/>
            </a:pPr>
            <a:r>
              <a:rPr lang="en" dirty="0" smtClean="0"/>
              <a:t>Broadband to go…</a:t>
            </a:r>
            <a:endParaRPr lang="en" dirty="0"/>
          </a:p>
        </p:txBody>
      </p:sp>
      <p:sp>
        <p:nvSpPr>
          <p:cNvPr id="36" name="Shape 36"/>
          <p:cNvSpPr txBox="1">
            <a:spLocks noGrp="1"/>
          </p:cNvSpPr>
          <p:nvPr>
            <p:ph type="body" idx="1"/>
          </p:nvPr>
        </p:nvSpPr>
        <p:spPr>
          <a:xfrm>
            <a:off x="457200" y="1453515"/>
            <a:ext cx="8229600" cy="4512328"/>
          </a:xfrm>
          <a:prstGeom prst="rect">
            <a:avLst/>
          </a:prstGeom>
        </p:spPr>
        <p:txBody>
          <a:bodyPr lIns="91425" tIns="91425" rIns="91425" bIns="91425" anchor="t" anchorCtr="0">
            <a:noAutofit/>
          </a:bodyPr>
          <a:lstStyle/>
          <a:p>
            <a:pPr marL="0" indent="0">
              <a:buNone/>
            </a:pPr>
            <a:r>
              <a:rPr lang="en-US" dirty="0"/>
              <a:t>Broadband subscriptions (millions</a:t>
            </a:r>
            <a:r>
              <a:rPr lang="en-US" dirty="0" smtClean="0"/>
              <a:t>) by access</a:t>
            </a:r>
            <a:endParaRPr lang="en-US" dirty="0"/>
          </a:p>
        </p:txBody>
      </p:sp>
      <p:graphicFrame>
        <p:nvGraphicFramePr>
          <p:cNvPr id="2" name="Chart 1"/>
          <p:cNvGraphicFramePr/>
          <p:nvPr>
            <p:extLst>
              <p:ext uri="{D42A27DB-BD31-4B8C-83A1-F6EECF244321}">
                <p14:modId xmlns:p14="http://schemas.microsoft.com/office/powerpoint/2010/main" val="2733585422"/>
              </p:ext>
            </p:extLst>
          </p:nvPr>
        </p:nvGraphicFramePr>
        <p:xfrm>
          <a:off x="1547664" y="2068159"/>
          <a:ext cx="6264696" cy="369146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723144" y="5595672"/>
            <a:ext cx="2420856" cy="523220"/>
          </a:xfrm>
          <a:prstGeom prst="rect">
            <a:avLst/>
          </a:prstGeom>
          <a:noFill/>
        </p:spPr>
        <p:txBody>
          <a:bodyPr wrap="none" rtlCol="0">
            <a:spAutoFit/>
          </a:bodyPr>
          <a:lstStyle/>
          <a:p>
            <a:r>
              <a:rPr lang="en-US" dirty="0" smtClean="0">
                <a:solidFill>
                  <a:schemeClr val="bg1"/>
                </a:solidFill>
              </a:rPr>
              <a:t>Total: 2.8bn (estimate 2013)</a:t>
            </a:r>
          </a:p>
          <a:p>
            <a:r>
              <a:rPr lang="en-US" dirty="0" smtClean="0">
                <a:solidFill>
                  <a:schemeClr val="bg1"/>
                </a:solidFill>
              </a:rPr>
              <a:t>Source: </a:t>
            </a:r>
            <a:r>
              <a:rPr lang="en-US" dirty="0" smtClean="0">
                <a:solidFill>
                  <a:schemeClr val="bg1"/>
                </a:solidFill>
                <a:hlinkClick r:id="rId4"/>
              </a:rPr>
              <a:t>ITU</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49462"/>
            <a:ext cx="8229600" cy="1038225"/>
          </a:xfrm>
          <a:prstGeom prst="rect">
            <a:avLst/>
          </a:prstGeom>
        </p:spPr>
        <p:txBody>
          <a:bodyPr lIns="91425" tIns="91425" rIns="91425" bIns="91425" anchor="b" anchorCtr="0">
            <a:noAutofit/>
          </a:bodyPr>
          <a:lstStyle/>
          <a:p>
            <a:r>
              <a:rPr lang="en-US" dirty="0" smtClean="0"/>
              <a:t>Fixed broadband by technology</a:t>
            </a:r>
            <a:endParaRPr dirty="0"/>
          </a:p>
        </p:txBody>
      </p:sp>
      <p:sp>
        <p:nvSpPr>
          <p:cNvPr id="42" name="Shape 42"/>
          <p:cNvSpPr txBox="1">
            <a:spLocks noGrp="1"/>
          </p:cNvSpPr>
          <p:nvPr>
            <p:ph type="body" idx="1"/>
          </p:nvPr>
        </p:nvSpPr>
        <p:spPr>
          <a:xfrm>
            <a:off x="457200" y="1453515"/>
            <a:ext cx="8229600" cy="4512328"/>
          </a:xfrm>
          <a:prstGeom prst="rect">
            <a:avLst/>
          </a:prstGeom>
        </p:spPr>
        <p:txBody>
          <a:bodyPr lIns="91425" tIns="91425" rIns="91425" bIns="91425" anchor="t" anchorCtr="0">
            <a:noAutofit/>
          </a:bodyPr>
          <a:lstStyle/>
          <a:p>
            <a:pPr lvl="0" rtl="0">
              <a:buNone/>
            </a:pPr>
            <a:endParaRPr lang="en" dirty="0"/>
          </a:p>
        </p:txBody>
      </p:sp>
      <p:graphicFrame>
        <p:nvGraphicFramePr>
          <p:cNvPr id="2" name="Chart 1"/>
          <p:cNvGraphicFramePr/>
          <p:nvPr>
            <p:extLst>
              <p:ext uri="{D42A27DB-BD31-4B8C-83A1-F6EECF244321}">
                <p14:modId xmlns:p14="http://schemas.microsoft.com/office/powerpoint/2010/main" val="3736115917"/>
              </p:ext>
            </p:extLst>
          </p:nvPr>
        </p:nvGraphicFramePr>
        <p:xfrm>
          <a:off x="1547664" y="1610309"/>
          <a:ext cx="6096000" cy="369146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023688" y="5595672"/>
            <a:ext cx="5170005" cy="523220"/>
          </a:xfrm>
          <a:prstGeom prst="rect">
            <a:avLst/>
          </a:prstGeom>
          <a:noFill/>
        </p:spPr>
        <p:txBody>
          <a:bodyPr wrap="none" rtlCol="0">
            <a:spAutoFit/>
          </a:bodyPr>
          <a:lstStyle/>
          <a:p>
            <a:r>
              <a:rPr lang="en-US" dirty="0" smtClean="0">
                <a:solidFill>
                  <a:schemeClr val="bg1"/>
                </a:solidFill>
              </a:rPr>
              <a:t>Total: 321 million subscriptions in OECD countries (June 2012)</a:t>
            </a:r>
          </a:p>
          <a:p>
            <a:r>
              <a:rPr lang="en-US" dirty="0" smtClean="0">
                <a:solidFill>
                  <a:schemeClr val="bg1"/>
                </a:solidFill>
              </a:rPr>
              <a:t>Source: </a:t>
            </a:r>
            <a:r>
              <a:rPr lang="en-US" dirty="0" smtClean="0">
                <a:solidFill>
                  <a:schemeClr val="bg1"/>
                </a:solidFill>
                <a:hlinkClick r:id="rId4"/>
              </a:rPr>
              <a:t>OECD</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prstGeom prst="rect">
            <a:avLst/>
          </a:prstGeom>
        </p:spPr>
        <p:txBody>
          <a:bodyPr lIns="91425" tIns="91425" rIns="91425" bIns="91425" anchor="b" anchorCtr="0">
            <a:noAutofit/>
          </a:bodyPr>
          <a:lstStyle/>
          <a:p>
            <a:pPr>
              <a:buNone/>
            </a:pPr>
            <a:r>
              <a:rPr lang="en"/>
              <a:t>DSL</a:t>
            </a:r>
          </a:p>
        </p:txBody>
      </p:sp>
      <p:sp>
        <p:nvSpPr>
          <p:cNvPr id="48" name="Shape 48"/>
          <p:cNvSpPr txBox="1">
            <a:spLocks noGrp="1"/>
          </p:cNvSpPr>
          <p:nvPr>
            <p:ph type="body" idx="1"/>
          </p:nvPr>
        </p:nvSpPr>
        <p:spPr>
          <a:prstGeom prst="rect">
            <a:avLst/>
          </a:prstGeom>
        </p:spPr>
        <p:txBody>
          <a:bodyPr lIns="91425" tIns="91425" rIns="91425" bIns="91425" anchor="t" anchorCtr="0">
            <a:noAutofit/>
          </a:bodyPr>
          <a:lstStyle/>
          <a:p>
            <a:pPr marL="0" indent="0">
              <a:buNone/>
            </a:pPr>
            <a:r>
              <a:rPr lang="en-US" dirty="0" smtClean="0"/>
              <a:t>Copper based</a:t>
            </a:r>
          </a:p>
          <a:p>
            <a:pPr marL="0" indent="0">
              <a:buNone/>
            </a:pPr>
            <a:endParaRPr lang="en-US" dirty="0" smtClean="0"/>
          </a:p>
          <a:p>
            <a:pPr marL="0" indent="0">
              <a:buNone/>
            </a:pPr>
            <a:r>
              <a:rPr lang="en-US" dirty="0" smtClean="0"/>
              <a:t>Available in any region of the world</a:t>
            </a:r>
          </a:p>
          <a:p>
            <a:pPr marL="0" indent="0">
              <a:buNone/>
            </a:pPr>
            <a:endParaRPr lang="en-US" dirty="0" smtClean="0"/>
          </a:p>
          <a:p>
            <a:pPr marL="0" indent="0">
              <a:buNone/>
            </a:pPr>
            <a:r>
              <a:rPr lang="en-US" dirty="0" smtClean="0"/>
              <a:t>Capable </a:t>
            </a:r>
            <a:r>
              <a:rPr lang="en-US" dirty="0"/>
              <a:t>of providing up to 100 </a:t>
            </a:r>
            <a:r>
              <a:rPr lang="en-US" dirty="0" smtClean="0"/>
              <a:t>Mbps, today</a:t>
            </a:r>
          </a:p>
        </p:txBody>
      </p:sp>
      <p:sp>
        <p:nvSpPr>
          <p:cNvPr id="2" name="Text Placeholder 1"/>
          <p:cNvSpPr>
            <a:spLocks noGrp="1"/>
          </p:cNvSpPr>
          <p:nvPr>
            <p:ph type="body" idx="2"/>
          </p:nvPr>
        </p:nvSpPr>
        <p:spPr/>
        <p:txBody>
          <a:bodyPr/>
          <a:lstStyle/>
          <a:p>
            <a:endParaRPr lang="en-US"/>
          </a:p>
        </p:txBody>
      </p:sp>
      <p:sp>
        <p:nvSpPr>
          <p:cNvPr id="49" name="Shape 49"/>
          <p:cNvSpPr>
            <a:spLocks noChangeAspect="1"/>
          </p:cNvSpPr>
          <p:nvPr/>
        </p:nvSpPr>
        <p:spPr>
          <a:xfrm>
            <a:off x="4786702" y="2"/>
            <a:ext cx="4357299" cy="6229349"/>
          </a:xfrm>
          <a:prstGeom prst="rect">
            <a:avLst/>
          </a:prstGeom>
          <a:blipFill>
            <a:blip r:embed="rId3"/>
            <a:srcRect/>
            <a:stretch>
              <a:fillRect l="-1314" r="-16730"/>
            </a:stretch>
          </a:blipFill>
          <a:ln>
            <a:noFill/>
          </a:ln>
        </p:spPr>
      </p:sp>
      <p:sp>
        <p:nvSpPr>
          <p:cNvPr id="50" name="Shape 50"/>
          <p:cNvSpPr txBox="1"/>
          <p:nvPr/>
        </p:nvSpPr>
        <p:spPr>
          <a:xfrm>
            <a:off x="1861052" y="3340965"/>
            <a:ext cx="879299" cy="266231"/>
          </a:xfrm>
          <a:prstGeom prst="rect">
            <a:avLst/>
          </a:prstGeom>
          <a:noFill/>
        </p:spPr>
        <p:txBody>
          <a:bodyPr lIns="91425" tIns="91425" rIns="91425" bIns="91425" anchor="t" anchorCtr="0">
            <a:noAutofit/>
          </a:bodyPr>
          <a:lstStyle/>
          <a:p>
            <a:endParaRPr/>
          </a:p>
        </p:txBody>
      </p:sp>
      <p:sp>
        <p:nvSpPr>
          <p:cNvPr id="51" name="Shape 51"/>
          <p:cNvSpPr txBox="1"/>
          <p:nvPr/>
        </p:nvSpPr>
        <p:spPr>
          <a:xfrm rot="-5400000">
            <a:off x="7311389" y="4339589"/>
            <a:ext cx="3322320" cy="457200"/>
          </a:xfrm>
          <a:prstGeom prst="rect">
            <a:avLst/>
          </a:prstGeom>
          <a:noFill/>
        </p:spPr>
        <p:txBody>
          <a:bodyPr lIns="91425" tIns="91425" rIns="91425" bIns="91425" anchor="t" anchorCtr="0">
            <a:noAutofit/>
          </a:bodyPr>
          <a:lstStyle/>
          <a:p>
            <a:pPr lvl="0" rtl="0">
              <a:buNone/>
            </a:pPr>
            <a:r>
              <a:rPr lang="en" u="sng">
                <a:solidFill>
                  <a:schemeClr val="hlink"/>
                </a:solidFill>
                <a:hlinkClick r:id="rId4"/>
              </a:rPr>
              <a:t>Zphaze</a:t>
            </a:r>
            <a:r>
              <a:rPr lang="en">
                <a:solidFill>
                  <a:srgbClr val="FFFFFF"/>
                </a:solidFill>
              </a:rPr>
              <a:t> (</a:t>
            </a:r>
            <a:r>
              <a:rPr lang="en" u="sng">
                <a:solidFill>
                  <a:schemeClr val="hlink"/>
                </a:solidFill>
                <a:hlinkClick r:id="rId5"/>
              </a:rPr>
              <a:t>CC BY-NC 2.0</a:t>
            </a:r>
            <a:r>
              <a:rPr lang="en">
                <a:solidFill>
                  <a:srgbClr val="FFFFFF"/>
                </a:solidFill>
              </a:rPr>
              <a:t>)</a:t>
            </a:r>
          </a:p>
          <a:p>
            <a:endParaRPr lang="en">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prstGeom prst="rect">
            <a:avLst/>
          </a:prstGeom>
        </p:spPr>
        <p:txBody>
          <a:bodyPr lIns="91425" tIns="91425" rIns="91425" bIns="91425" anchor="b" anchorCtr="0">
            <a:noAutofit/>
          </a:bodyPr>
          <a:lstStyle/>
          <a:p>
            <a:pPr>
              <a:buNone/>
            </a:pPr>
            <a:r>
              <a:rPr lang="en" dirty="0"/>
              <a:t>DSL</a:t>
            </a:r>
          </a:p>
        </p:txBody>
      </p:sp>
      <p:sp>
        <p:nvSpPr>
          <p:cNvPr id="50" name="Shape 50"/>
          <p:cNvSpPr txBox="1"/>
          <p:nvPr/>
        </p:nvSpPr>
        <p:spPr>
          <a:xfrm>
            <a:off x="1861052" y="3340965"/>
            <a:ext cx="879299" cy="266231"/>
          </a:xfrm>
          <a:prstGeom prst="rect">
            <a:avLst/>
          </a:prstGeom>
          <a:noFill/>
        </p:spPr>
        <p:txBody>
          <a:bodyPr lIns="91425" tIns="91425" rIns="91425" bIns="91425" anchor="t" anchorCtr="0">
            <a:noAutofit/>
          </a:bodyPr>
          <a:lstStyle/>
          <a:p>
            <a:endParaRPr/>
          </a:p>
        </p:txBody>
      </p:sp>
      <p:graphicFrame>
        <p:nvGraphicFramePr>
          <p:cNvPr id="3" name="Table 2"/>
          <p:cNvGraphicFramePr>
            <a:graphicFrameLocks noGrp="1"/>
          </p:cNvGraphicFramePr>
          <p:nvPr>
            <p:extLst>
              <p:ext uri="{D42A27DB-BD31-4B8C-83A1-F6EECF244321}">
                <p14:modId xmlns:p14="http://schemas.microsoft.com/office/powerpoint/2010/main" val="823010513"/>
              </p:ext>
            </p:extLst>
          </p:nvPr>
        </p:nvGraphicFramePr>
        <p:xfrm>
          <a:off x="395536" y="1271247"/>
          <a:ext cx="4104456" cy="4983472"/>
        </p:xfrm>
        <a:graphic>
          <a:graphicData uri="http://schemas.openxmlformats.org/drawingml/2006/table">
            <a:tbl>
              <a:tblPr firstRow="1" bandRow="1">
                <a:tableStyleId>{08FB837D-C827-4EFA-A057-4D05807E0F7C}</a:tableStyleId>
              </a:tblPr>
              <a:tblGrid>
                <a:gridCol w="1026114"/>
                <a:gridCol w="1026114"/>
                <a:gridCol w="1026114"/>
                <a:gridCol w="1026114"/>
              </a:tblGrid>
              <a:tr h="627549">
                <a:tc>
                  <a:txBody>
                    <a:bodyPr/>
                    <a:lstStyle/>
                    <a:p>
                      <a:r>
                        <a:rPr lang="en-US" sz="1700" dirty="0" smtClean="0"/>
                        <a:t>Type</a:t>
                      </a:r>
                      <a:endParaRPr lang="en-US" sz="1700" dirty="0"/>
                    </a:p>
                  </a:txBody>
                  <a:tcPr marT="55372" marB="55372"/>
                </a:tc>
                <a:tc>
                  <a:txBody>
                    <a:bodyPr/>
                    <a:lstStyle/>
                    <a:p>
                      <a:r>
                        <a:rPr lang="en-US" sz="1700" dirty="0" smtClean="0"/>
                        <a:t>ITU-T</a:t>
                      </a:r>
                      <a:endParaRPr lang="en-US" sz="1700" dirty="0"/>
                    </a:p>
                  </a:txBody>
                  <a:tcPr marT="55372" marB="55372"/>
                </a:tc>
                <a:tc>
                  <a:txBody>
                    <a:bodyPr/>
                    <a:lstStyle/>
                    <a:p>
                      <a:r>
                        <a:rPr lang="en-US" sz="1700" dirty="0" smtClean="0"/>
                        <a:t>Initial approval</a:t>
                      </a:r>
                      <a:endParaRPr lang="en-US" sz="1700" dirty="0"/>
                    </a:p>
                  </a:txBody>
                  <a:tcPr marT="55372" marB="55372"/>
                </a:tc>
                <a:tc>
                  <a:txBody>
                    <a:bodyPr/>
                    <a:lstStyle/>
                    <a:p>
                      <a:r>
                        <a:rPr lang="en-US" sz="1700" dirty="0" smtClean="0"/>
                        <a:t>Max down</a:t>
                      </a:r>
                      <a:endParaRPr lang="en-US" sz="1700" dirty="0"/>
                    </a:p>
                  </a:txBody>
                  <a:tcPr marT="55372" marB="55372"/>
                </a:tc>
              </a:tr>
              <a:tr h="577764">
                <a:tc>
                  <a:txBody>
                    <a:bodyPr/>
                    <a:lstStyle/>
                    <a:p>
                      <a:r>
                        <a:rPr lang="en-US" sz="1700" dirty="0" smtClean="0"/>
                        <a:t>HDSL</a:t>
                      </a:r>
                      <a:endParaRPr lang="en-US" sz="1700" dirty="0"/>
                    </a:p>
                  </a:txBody>
                  <a:tcPr marT="55372" marB="55372"/>
                </a:tc>
                <a:tc>
                  <a:txBody>
                    <a:bodyPr/>
                    <a:lstStyle/>
                    <a:p>
                      <a:r>
                        <a:rPr lang="en-US" sz="1700" dirty="0" smtClean="0"/>
                        <a:t>G.991.1</a:t>
                      </a:r>
                      <a:endParaRPr lang="en-US" sz="1700" dirty="0"/>
                    </a:p>
                  </a:txBody>
                  <a:tcPr marT="55372" marB="55372"/>
                </a:tc>
                <a:tc>
                  <a:txBody>
                    <a:bodyPr/>
                    <a:lstStyle/>
                    <a:p>
                      <a:r>
                        <a:rPr lang="en-US" sz="1700" dirty="0" smtClean="0"/>
                        <a:t>1998</a:t>
                      </a:r>
                      <a:endParaRPr lang="en-US" sz="1700" dirty="0"/>
                    </a:p>
                  </a:txBody>
                  <a:tcPr marT="55372" marB="55372"/>
                </a:tc>
                <a:tc>
                  <a:txBody>
                    <a:bodyPr/>
                    <a:lstStyle/>
                    <a:p>
                      <a:r>
                        <a:rPr lang="en-US" sz="1700" dirty="0" smtClean="0"/>
                        <a:t>2 Mbps</a:t>
                      </a:r>
                      <a:endParaRPr lang="en-US" sz="1700" dirty="0"/>
                    </a:p>
                  </a:txBody>
                  <a:tcPr marT="55372" marB="55372"/>
                </a:tc>
              </a:tr>
              <a:tr h="577764">
                <a:tc>
                  <a:txBody>
                    <a:bodyPr/>
                    <a:lstStyle/>
                    <a:p>
                      <a:r>
                        <a:rPr lang="en-US" sz="1700" dirty="0" smtClean="0"/>
                        <a:t>ADSL</a:t>
                      </a:r>
                      <a:endParaRPr lang="en-US" sz="1700" dirty="0"/>
                    </a:p>
                  </a:txBody>
                  <a:tcPr marT="55372" marB="55372"/>
                </a:tc>
                <a:tc>
                  <a:txBody>
                    <a:bodyPr/>
                    <a:lstStyle/>
                    <a:p>
                      <a:r>
                        <a:rPr lang="en-US" sz="1700" dirty="0" smtClean="0"/>
                        <a:t>G.992.1</a:t>
                      </a:r>
                      <a:endParaRPr lang="en-US" sz="1700" dirty="0"/>
                    </a:p>
                  </a:txBody>
                  <a:tcPr marT="55372" marB="55372"/>
                </a:tc>
                <a:tc>
                  <a:txBody>
                    <a:bodyPr/>
                    <a:lstStyle/>
                    <a:p>
                      <a:r>
                        <a:rPr lang="en-US" sz="1700" dirty="0" smtClean="0"/>
                        <a:t>1999</a:t>
                      </a:r>
                      <a:endParaRPr lang="en-US" sz="1700" dirty="0"/>
                    </a:p>
                  </a:txBody>
                  <a:tcPr marT="55372" marB="55372"/>
                </a:tc>
                <a:tc>
                  <a:txBody>
                    <a:bodyPr/>
                    <a:lstStyle/>
                    <a:p>
                      <a:endParaRPr lang="en-US" sz="1700" dirty="0"/>
                    </a:p>
                  </a:txBody>
                  <a:tcPr marT="55372" marB="55372"/>
                </a:tc>
              </a:tr>
              <a:tr h="577764">
                <a:tc>
                  <a:txBody>
                    <a:bodyPr/>
                    <a:lstStyle/>
                    <a:p>
                      <a:r>
                        <a:rPr lang="en-US" sz="1700" dirty="0" smtClean="0"/>
                        <a:t>SHDSL</a:t>
                      </a:r>
                      <a:endParaRPr lang="en-US" sz="1700" dirty="0"/>
                    </a:p>
                  </a:txBody>
                  <a:tcPr marT="55372" marB="55372"/>
                </a:tc>
                <a:tc>
                  <a:txBody>
                    <a:bodyPr/>
                    <a:lstStyle/>
                    <a:p>
                      <a:r>
                        <a:rPr lang="en-US" sz="1700" dirty="0" smtClean="0"/>
                        <a:t>G.991.2</a:t>
                      </a:r>
                      <a:endParaRPr lang="en-US" sz="1700" dirty="0"/>
                    </a:p>
                  </a:txBody>
                  <a:tcPr marT="55372" marB="55372"/>
                </a:tc>
                <a:tc>
                  <a:txBody>
                    <a:bodyPr/>
                    <a:lstStyle/>
                    <a:p>
                      <a:r>
                        <a:rPr lang="en-US" sz="1700" dirty="0" smtClean="0"/>
                        <a:t>2001</a:t>
                      </a:r>
                      <a:endParaRPr lang="en-US" sz="1700" dirty="0"/>
                    </a:p>
                  </a:txBody>
                  <a:tcPr marT="55372" marB="55372"/>
                </a:tc>
                <a:tc>
                  <a:txBody>
                    <a:bodyPr/>
                    <a:lstStyle/>
                    <a:p>
                      <a:endParaRPr lang="en-US" sz="1700" dirty="0"/>
                    </a:p>
                  </a:txBody>
                  <a:tcPr marT="55372" marB="55372"/>
                </a:tc>
              </a:tr>
              <a:tr h="577764">
                <a:tc>
                  <a:txBody>
                    <a:bodyPr/>
                    <a:lstStyle/>
                    <a:p>
                      <a:r>
                        <a:rPr lang="en-US" sz="1700" dirty="0" smtClean="0"/>
                        <a:t>ADSL2</a:t>
                      </a:r>
                      <a:endParaRPr lang="en-US" sz="1700" dirty="0"/>
                    </a:p>
                  </a:txBody>
                  <a:tcPr marT="55372" marB="55372"/>
                </a:tc>
                <a:tc>
                  <a:txBody>
                    <a:bodyPr/>
                    <a:lstStyle/>
                    <a:p>
                      <a:r>
                        <a:rPr lang="en-US" sz="1700" dirty="0" smtClean="0"/>
                        <a:t>G.992.3</a:t>
                      </a:r>
                      <a:endParaRPr lang="en-US" sz="1700" dirty="0"/>
                    </a:p>
                  </a:txBody>
                  <a:tcPr marT="55372" marB="55372"/>
                </a:tc>
                <a:tc>
                  <a:txBody>
                    <a:bodyPr/>
                    <a:lstStyle/>
                    <a:p>
                      <a:r>
                        <a:rPr lang="en-US" sz="1700" dirty="0" smtClean="0"/>
                        <a:t>2002</a:t>
                      </a:r>
                      <a:endParaRPr lang="en-US" sz="1700" dirty="0"/>
                    </a:p>
                  </a:txBody>
                  <a:tcPr marT="55372" marB="55372"/>
                </a:tc>
                <a:tc>
                  <a:txBody>
                    <a:bodyPr/>
                    <a:lstStyle/>
                    <a:p>
                      <a:endParaRPr lang="en-US" sz="1700" dirty="0"/>
                    </a:p>
                  </a:txBody>
                  <a:tcPr marT="55372" marB="55372"/>
                </a:tc>
              </a:tr>
              <a:tr h="577764">
                <a:tc>
                  <a:txBody>
                    <a:bodyPr/>
                    <a:lstStyle/>
                    <a:p>
                      <a:r>
                        <a:rPr lang="en-US" sz="1700" dirty="0" smtClean="0"/>
                        <a:t>VDSL</a:t>
                      </a:r>
                      <a:endParaRPr lang="en-US" sz="1700" dirty="0"/>
                    </a:p>
                  </a:txBody>
                  <a:tcPr marT="55372" marB="55372"/>
                </a:tc>
                <a:tc>
                  <a:txBody>
                    <a:bodyPr/>
                    <a:lstStyle/>
                    <a:p>
                      <a:r>
                        <a:rPr lang="en-US" sz="1700" dirty="0" smtClean="0"/>
                        <a:t>G.993.1</a:t>
                      </a:r>
                      <a:endParaRPr lang="en-US" sz="1700" dirty="0"/>
                    </a:p>
                  </a:txBody>
                  <a:tcPr marT="55372" marB="55372"/>
                </a:tc>
                <a:tc>
                  <a:txBody>
                    <a:bodyPr/>
                    <a:lstStyle/>
                    <a:p>
                      <a:r>
                        <a:rPr lang="en-US" sz="1700" dirty="0" smtClean="0"/>
                        <a:t>2004</a:t>
                      </a:r>
                      <a:endParaRPr lang="en-US" sz="1700" dirty="0"/>
                    </a:p>
                  </a:txBody>
                  <a:tcPr marT="55372" marB="55372"/>
                </a:tc>
                <a:tc>
                  <a:txBody>
                    <a:bodyPr/>
                    <a:lstStyle/>
                    <a:p>
                      <a:endParaRPr lang="en-US" sz="1700" dirty="0"/>
                    </a:p>
                  </a:txBody>
                  <a:tcPr marT="55372" marB="55372"/>
                </a:tc>
              </a:tr>
              <a:tr h="577764">
                <a:tc>
                  <a:txBody>
                    <a:bodyPr/>
                    <a:lstStyle/>
                    <a:p>
                      <a:r>
                        <a:rPr lang="en-US" sz="1700" dirty="0" smtClean="0"/>
                        <a:t>VDSL2</a:t>
                      </a:r>
                      <a:endParaRPr lang="en-US" sz="1700" dirty="0"/>
                    </a:p>
                  </a:txBody>
                  <a:tcPr marT="55372" marB="55372"/>
                </a:tc>
                <a:tc>
                  <a:txBody>
                    <a:bodyPr/>
                    <a:lstStyle/>
                    <a:p>
                      <a:r>
                        <a:rPr lang="en-US" sz="1700" dirty="0" smtClean="0"/>
                        <a:t>G.993.2</a:t>
                      </a:r>
                      <a:endParaRPr lang="en-US" sz="1700" dirty="0"/>
                    </a:p>
                  </a:txBody>
                  <a:tcPr marT="55372" marB="55372"/>
                </a:tc>
                <a:tc>
                  <a:txBody>
                    <a:bodyPr/>
                    <a:lstStyle/>
                    <a:p>
                      <a:r>
                        <a:rPr lang="en-US" sz="1700" dirty="0" smtClean="0"/>
                        <a:t>2006</a:t>
                      </a:r>
                      <a:endParaRPr lang="en-US" sz="1700" dirty="0"/>
                    </a:p>
                  </a:txBody>
                  <a:tcPr marT="55372" marB="55372"/>
                </a:tc>
                <a:tc>
                  <a:txBody>
                    <a:bodyPr/>
                    <a:lstStyle/>
                    <a:p>
                      <a:r>
                        <a:rPr lang="en-US" sz="1700" dirty="0" smtClean="0"/>
                        <a:t>100 Mbps</a:t>
                      </a:r>
                      <a:endParaRPr lang="en-US" sz="1700" dirty="0"/>
                    </a:p>
                  </a:txBody>
                  <a:tcPr marT="55372" marB="55372"/>
                </a:tc>
              </a:tr>
              <a:tr h="577764">
                <a:tc>
                  <a:txBody>
                    <a:bodyPr/>
                    <a:lstStyle/>
                    <a:p>
                      <a:endParaRPr lang="en-US" sz="1700" dirty="0"/>
                    </a:p>
                  </a:txBody>
                  <a:tcPr marT="55372" marB="55372"/>
                </a:tc>
                <a:tc>
                  <a:txBody>
                    <a:bodyPr/>
                    <a:lstStyle/>
                    <a:p>
                      <a:r>
                        <a:rPr lang="en-US" sz="1700" dirty="0" err="1" smtClean="0"/>
                        <a:t>G.fast</a:t>
                      </a:r>
                      <a:endParaRPr lang="en-US" sz="1700" dirty="0"/>
                    </a:p>
                  </a:txBody>
                  <a:tcPr marT="55372" marB="55372"/>
                </a:tc>
                <a:tc>
                  <a:txBody>
                    <a:bodyPr/>
                    <a:lstStyle/>
                    <a:p>
                      <a:r>
                        <a:rPr lang="en-US" sz="1700" dirty="0" smtClean="0"/>
                        <a:t>[2014]</a:t>
                      </a:r>
                      <a:endParaRPr lang="en-US" sz="1700" dirty="0"/>
                    </a:p>
                  </a:txBody>
                  <a:tcPr marT="55372" marB="55372"/>
                </a:tc>
                <a:tc>
                  <a:txBody>
                    <a:bodyPr/>
                    <a:lstStyle/>
                    <a:p>
                      <a:r>
                        <a:rPr lang="en-US" sz="1700" dirty="0" smtClean="0"/>
                        <a:t>1 </a:t>
                      </a:r>
                      <a:r>
                        <a:rPr lang="en-US" sz="1700" dirty="0" err="1" smtClean="0"/>
                        <a:t>Gbps</a:t>
                      </a:r>
                      <a:endParaRPr lang="en-US" sz="1700" dirty="0"/>
                    </a:p>
                  </a:txBody>
                  <a:tcPr marT="55372" marB="55372"/>
                </a:tc>
              </a:tr>
            </a:tbl>
          </a:graphicData>
        </a:graphic>
      </p:graphicFrame>
      <p:sp>
        <p:nvSpPr>
          <p:cNvPr id="11" name="Shape 49"/>
          <p:cNvSpPr>
            <a:spLocks noChangeAspect="1"/>
          </p:cNvSpPr>
          <p:nvPr/>
        </p:nvSpPr>
        <p:spPr>
          <a:xfrm>
            <a:off x="4786702" y="2"/>
            <a:ext cx="4357299" cy="6229349"/>
          </a:xfrm>
          <a:prstGeom prst="rect">
            <a:avLst/>
          </a:prstGeom>
          <a:blipFill>
            <a:blip r:embed="rId3"/>
            <a:srcRect/>
            <a:stretch>
              <a:fillRect l="-1314" r="-16730"/>
            </a:stretch>
          </a:blipFill>
          <a:ln>
            <a:noFill/>
          </a:ln>
        </p:spPr>
      </p:sp>
      <p:sp>
        <p:nvSpPr>
          <p:cNvPr id="12" name="Shape 51"/>
          <p:cNvSpPr txBox="1"/>
          <p:nvPr/>
        </p:nvSpPr>
        <p:spPr>
          <a:xfrm rot="-5400000">
            <a:off x="7311389" y="4339589"/>
            <a:ext cx="3322320" cy="457200"/>
          </a:xfrm>
          <a:prstGeom prst="rect">
            <a:avLst/>
          </a:prstGeom>
          <a:noFill/>
        </p:spPr>
        <p:txBody>
          <a:bodyPr lIns="91425" tIns="91425" rIns="91425" bIns="91425" anchor="t" anchorCtr="0">
            <a:noAutofit/>
          </a:bodyPr>
          <a:lstStyle/>
          <a:p>
            <a:pPr lvl="0" rtl="0">
              <a:buNone/>
            </a:pPr>
            <a:r>
              <a:rPr lang="en" u="sng">
                <a:solidFill>
                  <a:schemeClr val="hlink"/>
                </a:solidFill>
                <a:hlinkClick r:id="rId4"/>
              </a:rPr>
              <a:t>Zphaze</a:t>
            </a:r>
            <a:r>
              <a:rPr lang="en">
                <a:solidFill>
                  <a:srgbClr val="FFFFFF"/>
                </a:solidFill>
              </a:rPr>
              <a:t> (</a:t>
            </a:r>
            <a:r>
              <a:rPr lang="en" u="sng">
                <a:solidFill>
                  <a:schemeClr val="hlink"/>
                </a:solidFill>
                <a:hlinkClick r:id="rId5"/>
              </a:rPr>
              <a:t>CC BY-NC 2.0</a:t>
            </a:r>
            <a:r>
              <a:rPr lang="en">
                <a:solidFill>
                  <a:srgbClr val="FFFFFF"/>
                </a:solidFill>
              </a:rPr>
              <a:t>)</a:t>
            </a:r>
          </a:p>
          <a:p>
            <a:endParaRPr lang="en">
              <a:solidFill>
                <a:srgbClr val="FFFFFF"/>
              </a:solidFill>
            </a:endParaRPr>
          </a:p>
        </p:txBody>
      </p:sp>
      <p:sp>
        <p:nvSpPr>
          <p:cNvPr id="2" name="Down Arrow 1"/>
          <p:cNvSpPr/>
          <p:nvPr/>
        </p:nvSpPr>
        <p:spPr>
          <a:xfrm>
            <a:off x="3707904" y="2736786"/>
            <a:ext cx="432048" cy="18314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7670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prstGeom prst="rect">
            <a:avLst/>
          </a:prstGeom>
        </p:spPr>
        <p:txBody>
          <a:bodyPr lIns="91425" tIns="91425" rIns="91425" bIns="91425" anchor="b" anchorCtr="0">
            <a:noAutofit/>
          </a:bodyPr>
          <a:lstStyle/>
          <a:p>
            <a:pPr>
              <a:buNone/>
            </a:pPr>
            <a:r>
              <a:rPr lang="en" dirty="0" smtClean="0"/>
              <a:t>Cable</a:t>
            </a:r>
            <a:endParaRPr lang="en" dirty="0"/>
          </a:p>
        </p:txBody>
      </p:sp>
      <p:sp>
        <p:nvSpPr>
          <p:cNvPr id="48" name="Shape 48"/>
          <p:cNvSpPr txBox="1">
            <a:spLocks noGrp="1"/>
          </p:cNvSpPr>
          <p:nvPr>
            <p:ph type="body" idx="1"/>
          </p:nvPr>
        </p:nvSpPr>
        <p:spPr>
          <a:prstGeom prst="rect">
            <a:avLst/>
          </a:prstGeom>
        </p:spPr>
        <p:txBody>
          <a:bodyPr lIns="91425" tIns="91425" rIns="91425" bIns="91425" anchor="t" anchorCtr="0">
            <a:noAutofit/>
          </a:bodyPr>
          <a:lstStyle/>
          <a:p>
            <a:pPr marL="0" indent="0">
              <a:buNone/>
            </a:pPr>
            <a:r>
              <a:rPr lang="en-US" dirty="0"/>
              <a:t>Hybrid </a:t>
            </a:r>
            <a:r>
              <a:rPr lang="en-US" dirty="0" err="1" smtClean="0"/>
              <a:t>Fibre</a:t>
            </a:r>
            <a:r>
              <a:rPr lang="en-US" dirty="0" smtClean="0"/>
              <a:t> </a:t>
            </a:r>
            <a:r>
              <a:rPr lang="en-US" dirty="0"/>
              <a:t>Coaxial wiring </a:t>
            </a:r>
            <a:endParaRPr lang="en-US" dirty="0" smtClean="0"/>
          </a:p>
          <a:p>
            <a:pPr marL="0" indent="0">
              <a:buNone/>
            </a:pPr>
            <a:endParaRPr lang="en-US" dirty="0"/>
          </a:p>
          <a:p>
            <a:pPr marL="0" indent="0">
              <a:buNone/>
            </a:pPr>
            <a:r>
              <a:rPr lang="en-US" dirty="0" smtClean="0"/>
              <a:t>Originally </a:t>
            </a:r>
            <a:r>
              <a:rPr lang="en-US" dirty="0"/>
              <a:t>developed to carry </a:t>
            </a:r>
            <a:r>
              <a:rPr lang="en-US" dirty="0" smtClean="0"/>
              <a:t>TV signals</a:t>
            </a:r>
          </a:p>
          <a:p>
            <a:pPr marL="0" indent="0">
              <a:buNone/>
            </a:pPr>
            <a:endParaRPr lang="en-US" dirty="0"/>
          </a:p>
          <a:p>
            <a:pPr marL="0" indent="0">
              <a:buNone/>
            </a:pPr>
            <a:r>
              <a:rPr lang="en-US" dirty="0" smtClean="0"/>
              <a:t>Up to 250 Mbps</a:t>
            </a:r>
            <a:endParaRPr dirty="0"/>
          </a:p>
        </p:txBody>
      </p:sp>
      <p:sp>
        <p:nvSpPr>
          <p:cNvPr id="2" name="Text Placeholder 1"/>
          <p:cNvSpPr>
            <a:spLocks noGrp="1"/>
          </p:cNvSpPr>
          <p:nvPr>
            <p:ph type="body" idx="2"/>
          </p:nvPr>
        </p:nvSpPr>
        <p:spPr/>
        <p:txBody>
          <a:bodyPr/>
          <a:lstStyle/>
          <a:p>
            <a:endParaRPr lang="en-US"/>
          </a:p>
        </p:txBody>
      </p:sp>
      <p:sp>
        <p:nvSpPr>
          <p:cNvPr id="50" name="Shape 50"/>
          <p:cNvSpPr txBox="1"/>
          <p:nvPr/>
        </p:nvSpPr>
        <p:spPr>
          <a:xfrm>
            <a:off x="1861052" y="3340965"/>
            <a:ext cx="879299" cy="266231"/>
          </a:xfrm>
          <a:prstGeom prst="rect">
            <a:avLst/>
          </a:prstGeom>
          <a:noFill/>
        </p:spPr>
        <p:txBody>
          <a:bodyPr lIns="91425" tIns="91425" rIns="91425" bIns="91425" anchor="t" anchorCtr="0">
            <a:noAutofit/>
          </a:bodyPr>
          <a:lstStyle/>
          <a:p>
            <a:endParaRPr/>
          </a:p>
        </p:txBody>
      </p:sp>
      <p:pic>
        <p:nvPicPr>
          <p:cNvPr id="1026" name="Picture 2" descr="http://upload.wikimedia.org/wikipedia/commons/0/08/Coaxial_cable_cut.jpg"/>
          <p:cNvPicPr>
            <a:picLocks noChangeAspect="1" noChangeArrowheads="1"/>
          </p:cNvPicPr>
          <p:nvPr/>
        </p:nvPicPr>
        <p:blipFill rotWithShape="1">
          <a:blip r:embed="rId3">
            <a:extLst>
              <a:ext uri="{28A0092B-C50C-407E-A947-70E740481C1C}">
                <a14:useLocalDpi xmlns:a14="http://schemas.microsoft.com/office/drawing/2010/main" val="0"/>
              </a:ext>
            </a:extLst>
          </a:blip>
          <a:srcRect l="1482" r="34256"/>
          <a:stretch/>
        </p:blipFill>
        <p:spPr bwMode="auto">
          <a:xfrm>
            <a:off x="4782066" y="2"/>
            <a:ext cx="4361934" cy="6229349"/>
          </a:xfrm>
          <a:prstGeom prst="rect">
            <a:avLst/>
          </a:prstGeom>
          <a:noFill/>
          <a:extLst>
            <a:ext uri="{909E8E84-426E-40DD-AFC4-6F175D3DCCD1}">
              <a14:hiddenFill xmlns:a14="http://schemas.microsoft.com/office/drawing/2010/main">
                <a:solidFill>
                  <a:srgbClr val="FFFFFF"/>
                </a:solidFill>
              </a14:hiddenFill>
            </a:ext>
          </a:extLst>
        </p:spPr>
      </p:pic>
      <p:sp>
        <p:nvSpPr>
          <p:cNvPr id="51" name="Shape 51"/>
          <p:cNvSpPr txBox="1"/>
          <p:nvPr/>
        </p:nvSpPr>
        <p:spPr>
          <a:xfrm rot="-5400000">
            <a:off x="7311389" y="4339589"/>
            <a:ext cx="3322320" cy="457200"/>
          </a:xfrm>
          <a:prstGeom prst="rect">
            <a:avLst/>
          </a:prstGeom>
          <a:noFill/>
        </p:spPr>
        <p:txBody>
          <a:bodyPr lIns="91425" tIns="91425" rIns="91425" bIns="91425" anchor="t" anchorCtr="0">
            <a:noAutofit/>
          </a:bodyPr>
          <a:lstStyle/>
          <a:p>
            <a:pPr lvl="0"/>
            <a:r>
              <a:rPr lang="en-US" u="sng" dirty="0" err="1" smtClean="0">
                <a:solidFill>
                  <a:schemeClr val="hlink"/>
                </a:solidFill>
                <a:hlinkClick r:id="rId4"/>
              </a:rPr>
              <a:t>FDominec</a:t>
            </a:r>
            <a:r>
              <a:rPr lang="en" dirty="0" smtClean="0">
                <a:solidFill>
                  <a:srgbClr val="FFFFFF"/>
                </a:solidFill>
              </a:rPr>
              <a:t> (</a:t>
            </a:r>
            <a:r>
              <a:rPr lang="en-US" u="sng" dirty="0" smtClean="0">
                <a:solidFill>
                  <a:schemeClr val="hlink"/>
                </a:solidFill>
                <a:hlinkClick r:id="rId5"/>
              </a:rPr>
              <a:t>CC BY-SA 3.0</a:t>
            </a:r>
            <a:r>
              <a:rPr lang="en" dirty="0" smtClean="0">
                <a:solidFill>
                  <a:srgbClr val="FFFFFF"/>
                </a:solidFill>
              </a:rPr>
              <a:t>)</a:t>
            </a:r>
            <a:endParaRPr lang="en" dirty="0">
              <a:solidFill>
                <a:srgbClr val="FFFFFF"/>
              </a:solidFill>
            </a:endParaRPr>
          </a:p>
        </p:txBody>
      </p:sp>
    </p:spTree>
    <p:extLst>
      <p:ext uri="{BB962C8B-B14F-4D97-AF65-F5344CB8AC3E}">
        <p14:creationId xmlns:p14="http://schemas.microsoft.com/office/powerpoint/2010/main" val="3526859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prstGeom prst="rect">
            <a:avLst/>
          </a:prstGeom>
        </p:spPr>
        <p:txBody>
          <a:bodyPr lIns="91425" tIns="91425" rIns="91425" bIns="91425" anchor="b" anchorCtr="0">
            <a:noAutofit/>
          </a:bodyPr>
          <a:lstStyle/>
          <a:p>
            <a:pPr>
              <a:buNone/>
            </a:pPr>
            <a:r>
              <a:rPr lang="en" dirty="0" smtClean="0"/>
              <a:t>Cable</a:t>
            </a:r>
            <a:endParaRPr lang="en" dirty="0"/>
          </a:p>
        </p:txBody>
      </p:sp>
      <p:sp>
        <p:nvSpPr>
          <p:cNvPr id="4" name="Text Placeholder 3"/>
          <p:cNvSpPr>
            <a:spLocks noGrp="1"/>
          </p:cNvSpPr>
          <p:nvPr>
            <p:ph type="body" idx="1"/>
          </p:nvPr>
        </p:nvSpPr>
        <p:spPr>
          <a:xfrm>
            <a:off x="457200" y="1976773"/>
            <a:ext cx="3994500" cy="4015822"/>
          </a:xfrm>
        </p:spPr>
        <p:txBody>
          <a:bodyPr>
            <a:normAutofit fontScale="77500" lnSpcReduction="20000"/>
          </a:bodyPr>
          <a:lstStyle/>
          <a:p>
            <a:endParaRPr lang="en-US" dirty="0" smtClean="0"/>
          </a:p>
          <a:p>
            <a:endParaRPr lang="en-US" dirty="0"/>
          </a:p>
          <a:p>
            <a:endParaRPr lang="en-US" dirty="0" smtClean="0"/>
          </a:p>
          <a:p>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DOCSIS: Data </a:t>
            </a:r>
            <a:r>
              <a:rPr lang="en-US" dirty="0"/>
              <a:t>Over Cable Service Interface Specification</a:t>
            </a:r>
          </a:p>
        </p:txBody>
      </p:sp>
      <p:sp>
        <p:nvSpPr>
          <p:cNvPr id="5" name="Text Placeholder 4"/>
          <p:cNvSpPr>
            <a:spLocks noGrp="1"/>
          </p:cNvSpPr>
          <p:nvPr>
            <p:ph type="body" idx="2"/>
          </p:nvPr>
        </p:nvSpPr>
        <p:spPr/>
        <p:txBody>
          <a:bodyPr/>
          <a:lstStyle/>
          <a:p>
            <a:endParaRPr lang="en-US"/>
          </a:p>
        </p:txBody>
      </p:sp>
      <p:sp>
        <p:nvSpPr>
          <p:cNvPr id="50" name="Shape 50"/>
          <p:cNvSpPr txBox="1"/>
          <p:nvPr/>
        </p:nvSpPr>
        <p:spPr>
          <a:xfrm>
            <a:off x="1861052" y="3340965"/>
            <a:ext cx="879299" cy="266231"/>
          </a:xfrm>
          <a:prstGeom prst="rect">
            <a:avLst/>
          </a:prstGeom>
          <a:noFill/>
        </p:spPr>
        <p:txBody>
          <a:bodyPr lIns="91425" tIns="91425" rIns="91425" bIns="91425" anchor="t" anchorCtr="0">
            <a:noAutofit/>
          </a:bodyPr>
          <a:lstStyle/>
          <a:p>
            <a:endParaRPr/>
          </a:p>
        </p:txBody>
      </p:sp>
      <p:pic>
        <p:nvPicPr>
          <p:cNvPr id="1026" name="Picture 2" descr="http://upload.wikimedia.org/wikipedia/commons/0/08/Coaxial_cable_cut.jpg"/>
          <p:cNvPicPr>
            <a:picLocks noChangeAspect="1" noChangeArrowheads="1"/>
          </p:cNvPicPr>
          <p:nvPr/>
        </p:nvPicPr>
        <p:blipFill rotWithShape="1">
          <a:blip r:embed="rId3">
            <a:extLst>
              <a:ext uri="{28A0092B-C50C-407E-A947-70E740481C1C}">
                <a14:useLocalDpi xmlns:a14="http://schemas.microsoft.com/office/drawing/2010/main" val="0"/>
              </a:ext>
            </a:extLst>
          </a:blip>
          <a:srcRect l="1482" r="34256"/>
          <a:stretch/>
        </p:blipFill>
        <p:spPr bwMode="auto">
          <a:xfrm>
            <a:off x="4782066" y="2"/>
            <a:ext cx="4361934" cy="6229349"/>
          </a:xfrm>
          <a:prstGeom prst="rect">
            <a:avLst/>
          </a:prstGeom>
          <a:noFill/>
          <a:extLst>
            <a:ext uri="{909E8E84-426E-40DD-AFC4-6F175D3DCCD1}">
              <a14:hiddenFill xmlns:a14="http://schemas.microsoft.com/office/drawing/2010/main">
                <a:solidFill>
                  <a:srgbClr val="FFFFFF"/>
                </a:solidFill>
              </a14:hiddenFill>
            </a:ext>
          </a:extLst>
        </p:spPr>
      </p:pic>
      <p:sp>
        <p:nvSpPr>
          <p:cNvPr id="51" name="Shape 51"/>
          <p:cNvSpPr txBox="1"/>
          <p:nvPr/>
        </p:nvSpPr>
        <p:spPr>
          <a:xfrm rot="-5400000">
            <a:off x="7311389" y="4339589"/>
            <a:ext cx="3322320" cy="457200"/>
          </a:xfrm>
          <a:prstGeom prst="rect">
            <a:avLst/>
          </a:prstGeom>
          <a:noFill/>
        </p:spPr>
        <p:txBody>
          <a:bodyPr lIns="91425" tIns="91425" rIns="91425" bIns="91425" anchor="t" anchorCtr="0">
            <a:noAutofit/>
          </a:bodyPr>
          <a:lstStyle/>
          <a:p>
            <a:pPr lvl="0"/>
            <a:r>
              <a:rPr lang="en-US" u="sng" dirty="0" err="1" smtClean="0">
                <a:solidFill>
                  <a:schemeClr val="hlink"/>
                </a:solidFill>
                <a:hlinkClick r:id="rId4"/>
              </a:rPr>
              <a:t>FDominec</a:t>
            </a:r>
            <a:r>
              <a:rPr lang="en" dirty="0" smtClean="0">
                <a:solidFill>
                  <a:srgbClr val="FFFFFF"/>
                </a:solidFill>
              </a:rPr>
              <a:t> (</a:t>
            </a:r>
            <a:r>
              <a:rPr lang="en-US" u="sng" dirty="0" smtClean="0">
                <a:solidFill>
                  <a:schemeClr val="hlink"/>
                </a:solidFill>
                <a:hlinkClick r:id="rId5"/>
              </a:rPr>
              <a:t>CC BY-SA 3.0</a:t>
            </a:r>
            <a:r>
              <a:rPr lang="en" dirty="0" smtClean="0">
                <a:solidFill>
                  <a:srgbClr val="FFFFFF"/>
                </a:solidFill>
              </a:rPr>
              <a:t>)</a:t>
            </a:r>
            <a:endParaRPr lang="en" dirty="0">
              <a:solidFill>
                <a:srgbClr val="FFFFFF"/>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4003310570"/>
              </p:ext>
            </p:extLst>
          </p:nvPr>
        </p:nvGraphicFramePr>
        <p:xfrm>
          <a:off x="395536" y="1280353"/>
          <a:ext cx="4104456" cy="4189304"/>
        </p:xfrm>
        <a:graphic>
          <a:graphicData uri="http://schemas.openxmlformats.org/drawingml/2006/table">
            <a:tbl>
              <a:tblPr firstRow="1" bandRow="1">
                <a:tableStyleId>{08FB837D-C827-4EFA-A057-4D05807E0F7C}</a:tableStyleId>
              </a:tblPr>
              <a:tblGrid>
                <a:gridCol w="1026114"/>
                <a:gridCol w="1026114"/>
                <a:gridCol w="1026114"/>
                <a:gridCol w="1026114"/>
              </a:tblGrid>
              <a:tr h="627549">
                <a:tc>
                  <a:txBody>
                    <a:bodyPr/>
                    <a:lstStyle/>
                    <a:p>
                      <a:r>
                        <a:rPr lang="en-US" sz="1700" dirty="0" smtClean="0"/>
                        <a:t>Type</a:t>
                      </a:r>
                      <a:endParaRPr lang="en-US" sz="1700" dirty="0"/>
                    </a:p>
                  </a:txBody>
                  <a:tcPr marT="55372" marB="55372"/>
                </a:tc>
                <a:tc>
                  <a:txBody>
                    <a:bodyPr/>
                    <a:lstStyle/>
                    <a:p>
                      <a:r>
                        <a:rPr lang="en-US" sz="1700" dirty="0" smtClean="0"/>
                        <a:t>ITU-T</a:t>
                      </a:r>
                      <a:endParaRPr lang="en-US" sz="1700" dirty="0"/>
                    </a:p>
                  </a:txBody>
                  <a:tcPr marT="55372" marB="55372"/>
                </a:tc>
                <a:tc>
                  <a:txBody>
                    <a:bodyPr/>
                    <a:lstStyle/>
                    <a:p>
                      <a:r>
                        <a:rPr lang="en-US" sz="1700" dirty="0" smtClean="0"/>
                        <a:t>Initial approval</a:t>
                      </a:r>
                      <a:endParaRPr lang="en-US" sz="1700" dirty="0"/>
                    </a:p>
                  </a:txBody>
                  <a:tcPr marT="55372" marB="55372"/>
                </a:tc>
                <a:tc>
                  <a:txBody>
                    <a:bodyPr/>
                    <a:lstStyle/>
                    <a:p>
                      <a:r>
                        <a:rPr lang="en-US" sz="1700" dirty="0" smtClean="0"/>
                        <a:t>Max down</a:t>
                      </a:r>
                      <a:endParaRPr lang="en-US" sz="1700" dirty="0"/>
                    </a:p>
                  </a:txBody>
                  <a:tcPr marT="55372" marB="55372"/>
                </a:tc>
              </a:tr>
              <a:tr h="577764">
                <a:tc>
                  <a:txBody>
                    <a:bodyPr/>
                    <a:lstStyle/>
                    <a:p>
                      <a:endParaRPr lang="en-US" sz="1700" dirty="0"/>
                    </a:p>
                  </a:txBody>
                  <a:tcPr marT="55372" marB="55372"/>
                </a:tc>
                <a:tc>
                  <a:txBody>
                    <a:bodyPr/>
                    <a:lstStyle/>
                    <a:p>
                      <a:r>
                        <a:rPr lang="en-US" sz="1700" dirty="0" smtClean="0"/>
                        <a:t>J.83</a:t>
                      </a:r>
                      <a:endParaRPr lang="en-US" sz="1700" dirty="0"/>
                    </a:p>
                  </a:txBody>
                  <a:tcPr marT="55372" marB="55372"/>
                </a:tc>
                <a:tc>
                  <a:txBody>
                    <a:bodyPr/>
                    <a:lstStyle/>
                    <a:p>
                      <a:r>
                        <a:rPr lang="en-US" sz="1700" dirty="0" smtClean="0"/>
                        <a:t>1998</a:t>
                      </a:r>
                      <a:endParaRPr lang="en-US" sz="1700" dirty="0"/>
                    </a:p>
                  </a:txBody>
                  <a:tcPr marT="55372" marB="55372"/>
                </a:tc>
                <a:tc>
                  <a:txBody>
                    <a:bodyPr/>
                    <a:lstStyle/>
                    <a:p>
                      <a:r>
                        <a:rPr lang="en-US" sz="1700" dirty="0" smtClean="0"/>
                        <a:t>38 Mbps</a:t>
                      </a:r>
                      <a:endParaRPr lang="en-US" sz="1700" dirty="0"/>
                    </a:p>
                  </a:txBody>
                  <a:tcPr marT="55372" marB="55372"/>
                </a:tc>
              </a:tr>
              <a:tr h="627549">
                <a:tc>
                  <a:txBody>
                    <a:bodyPr/>
                    <a:lstStyle/>
                    <a:p>
                      <a:r>
                        <a:rPr lang="en-US" sz="1700" dirty="0" smtClean="0"/>
                        <a:t>DOCSIS 1.1</a:t>
                      </a:r>
                      <a:endParaRPr lang="en-US" sz="1700" dirty="0"/>
                    </a:p>
                  </a:txBody>
                  <a:tcPr marT="55372" marB="55372"/>
                </a:tc>
                <a:tc>
                  <a:txBody>
                    <a:bodyPr/>
                    <a:lstStyle/>
                    <a:p>
                      <a:r>
                        <a:rPr lang="en-US" sz="1700" dirty="0" smtClean="0"/>
                        <a:t>J.112 </a:t>
                      </a:r>
                    </a:p>
                    <a:p>
                      <a:r>
                        <a:rPr lang="en-US" sz="1700" dirty="0" smtClean="0"/>
                        <a:t>(Annex</a:t>
                      </a:r>
                      <a:r>
                        <a:rPr lang="en-US" sz="1700" baseline="0" dirty="0" smtClean="0"/>
                        <a:t> B)</a:t>
                      </a:r>
                      <a:endParaRPr lang="en-US" sz="1700" dirty="0"/>
                    </a:p>
                  </a:txBody>
                  <a:tcPr marT="55372" marB="55372"/>
                </a:tc>
                <a:tc>
                  <a:txBody>
                    <a:bodyPr/>
                    <a:lstStyle/>
                    <a:p>
                      <a:r>
                        <a:rPr lang="en-US" sz="1700" dirty="0" smtClean="0"/>
                        <a:t>2001</a:t>
                      </a:r>
                      <a:endParaRPr lang="en-US" sz="1700" dirty="0"/>
                    </a:p>
                  </a:txBody>
                  <a:tcPr marT="55372" marB="55372"/>
                </a:tc>
                <a:tc>
                  <a:txBody>
                    <a:bodyPr/>
                    <a:lstStyle/>
                    <a:p>
                      <a:r>
                        <a:rPr lang="en-US" sz="1700" dirty="0" smtClean="0"/>
                        <a:t>50 Mbps</a:t>
                      </a:r>
                      <a:endParaRPr lang="en-US" sz="1700" dirty="0"/>
                    </a:p>
                  </a:txBody>
                  <a:tcPr marT="55372" marB="55372"/>
                </a:tc>
              </a:tr>
              <a:tr h="627549">
                <a:tc>
                  <a:txBody>
                    <a:bodyPr/>
                    <a:lstStyle/>
                    <a:p>
                      <a:r>
                        <a:rPr lang="en-US" sz="1700" dirty="0" smtClean="0"/>
                        <a:t>DOCSIS 2.0</a:t>
                      </a:r>
                      <a:endParaRPr lang="en-US" sz="1700" dirty="0"/>
                    </a:p>
                  </a:txBody>
                  <a:tcPr marT="55372" marB="55372"/>
                </a:tc>
                <a:tc>
                  <a:txBody>
                    <a:bodyPr/>
                    <a:lstStyle/>
                    <a:p>
                      <a:r>
                        <a:rPr lang="en-US" sz="1700" dirty="0" smtClean="0"/>
                        <a:t>J.122</a:t>
                      </a:r>
                      <a:endParaRPr lang="en-US" sz="1700" dirty="0"/>
                    </a:p>
                  </a:txBody>
                  <a:tcPr marT="55372" marB="55372"/>
                </a:tc>
                <a:tc>
                  <a:txBody>
                    <a:bodyPr/>
                    <a:lstStyle/>
                    <a:p>
                      <a:r>
                        <a:rPr lang="en-US" sz="1700" dirty="0" smtClean="0"/>
                        <a:t>2002</a:t>
                      </a:r>
                      <a:endParaRPr lang="en-US" sz="1700" dirty="0"/>
                    </a:p>
                  </a:txBody>
                  <a:tcPr marT="55372" marB="55372"/>
                </a:tc>
                <a:tc>
                  <a:txBody>
                    <a:bodyPr/>
                    <a:lstStyle/>
                    <a:p>
                      <a:r>
                        <a:rPr lang="en-US" sz="1700" dirty="0" smtClean="0"/>
                        <a:t>50 Mbps</a:t>
                      </a:r>
                      <a:endParaRPr lang="en-US" sz="1700" dirty="0"/>
                    </a:p>
                  </a:txBody>
                  <a:tcPr marT="55372" marB="55372"/>
                </a:tc>
              </a:tr>
              <a:tr h="627549">
                <a:tc>
                  <a:txBody>
                    <a:bodyPr/>
                    <a:lstStyle/>
                    <a:p>
                      <a:r>
                        <a:rPr lang="en-US" sz="1700" dirty="0" smtClean="0"/>
                        <a:t>DOCSIS 3.0</a:t>
                      </a:r>
                      <a:endParaRPr lang="en-US" sz="1700" dirty="0"/>
                    </a:p>
                  </a:txBody>
                  <a:tcPr marT="55372" marB="55372"/>
                </a:tc>
                <a:tc>
                  <a:txBody>
                    <a:bodyPr/>
                    <a:lstStyle/>
                    <a:p>
                      <a:r>
                        <a:rPr lang="en-US" sz="1700" dirty="0" smtClean="0"/>
                        <a:t>J.222.1</a:t>
                      </a:r>
                      <a:endParaRPr lang="en-US" sz="1700" dirty="0"/>
                    </a:p>
                  </a:txBody>
                  <a:tcPr marT="55372" marB="55372"/>
                </a:tc>
                <a:tc>
                  <a:txBody>
                    <a:bodyPr/>
                    <a:lstStyle/>
                    <a:p>
                      <a:r>
                        <a:rPr lang="en-US" sz="1700" dirty="0" smtClean="0"/>
                        <a:t>2007</a:t>
                      </a:r>
                      <a:endParaRPr lang="en-US" sz="1700" dirty="0"/>
                    </a:p>
                  </a:txBody>
                  <a:tcPr marT="55372" marB="55372"/>
                </a:tc>
                <a:tc>
                  <a:txBody>
                    <a:bodyPr/>
                    <a:lstStyle/>
                    <a:p>
                      <a:r>
                        <a:rPr lang="en-US" sz="1700" i="1" dirty="0" smtClean="0"/>
                        <a:t>n</a:t>
                      </a:r>
                      <a:r>
                        <a:rPr lang="en-US" sz="1700" dirty="0" smtClean="0"/>
                        <a:t> x 50 Mbps</a:t>
                      </a:r>
                      <a:endParaRPr lang="en-US" sz="1700" dirty="0"/>
                    </a:p>
                  </a:txBody>
                  <a:tcPr marT="55372" marB="55372"/>
                </a:tc>
              </a:tr>
              <a:tr h="577764">
                <a:tc>
                  <a:txBody>
                    <a:bodyPr/>
                    <a:lstStyle/>
                    <a:p>
                      <a:endParaRPr lang="en-US" sz="1700" dirty="0"/>
                    </a:p>
                  </a:txBody>
                  <a:tcPr marT="55372" marB="55372"/>
                </a:tc>
                <a:tc>
                  <a:txBody>
                    <a:bodyPr/>
                    <a:lstStyle/>
                    <a:p>
                      <a:r>
                        <a:rPr lang="en-US" sz="1700" dirty="0" err="1" smtClean="0"/>
                        <a:t>J.atrans</a:t>
                      </a:r>
                      <a:endParaRPr lang="en-US" sz="1700" dirty="0"/>
                    </a:p>
                  </a:txBody>
                  <a:tcPr marT="55372" marB="55372"/>
                </a:tc>
                <a:tc>
                  <a:txBody>
                    <a:bodyPr/>
                    <a:lstStyle/>
                    <a:p>
                      <a:r>
                        <a:rPr lang="en-US" sz="1700" dirty="0" smtClean="0"/>
                        <a:t>[2013]</a:t>
                      </a:r>
                      <a:endParaRPr lang="en-US" sz="1700" dirty="0"/>
                    </a:p>
                  </a:txBody>
                  <a:tcPr marT="55372" marB="55372"/>
                </a:tc>
                <a:tc>
                  <a:txBody>
                    <a:bodyPr/>
                    <a:lstStyle/>
                    <a:p>
                      <a:endParaRPr lang="en-US" sz="1700" dirty="0"/>
                    </a:p>
                  </a:txBody>
                  <a:tcPr marT="55372" marB="55372"/>
                </a:tc>
              </a:tr>
            </a:tbl>
          </a:graphicData>
        </a:graphic>
      </p:graphicFrame>
    </p:spTree>
    <p:extLst>
      <p:ext uri="{BB962C8B-B14F-4D97-AF65-F5344CB8AC3E}">
        <p14:creationId xmlns:p14="http://schemas.microsoft.com/office/powerpoint/2010/main" val="1049315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a:themeElements>
    <a:clrScheme name="Custom 345">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1C5A7E56BAAFA46A63FB64C1AB7B917" ma:contentTypeVersion="3" ma:contentTypeDescription="Create a new document." ma:contentTypeScope="" ma:versionID="1165994a1b78f0abcc498d44dbb65f95">
  <xsd:schema xmlns:xsd="http://www.w3.org/2001/XMLSchema" xmlns:xs="http://www.w3.org/2001/XMLSchema" xmlns:p="http://schemas.microsoft.com/office/2006/metadata/properties" xmlns:ns1="http://schemas.microsoft.com/sharepoint/v3" targetNamespace="http://schemas.microsoft.com/office/2006/metadata/properties" ma:root="true" ma:fieldsID="6f683ceec20255c2e0c615744c076fe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81749A-1034-4327-B577-76092E70B14E}"/>
</file>

<file path=customXml/itemProps2.xml><?xml version="1.0" encoding="utf-8"?>
<ds:datastoreItem xmlns:ds="http://schemas.openxmlformats.org/officeDocument/2006/customXml" ds:itemID="{BD03347D-13D6-4A5B-A09E-4D0594F22ED3}"/>
</file>

<file path=customXml/itemProps3.xml><?xml version="1.0" encoding="utf-8"?>
<ds:datastoreItem xmlns:ds="http://schemas.openxmlformats.org/officeDocument/2006/customXml" ds:itemID="{87ECB09F-910B-44AE-995A-3892A2EB5098}"/>
</file>

<file path=docProps/app.xml><?xml version="1.0" encoding="utf-8"?>
<Properties xmlns="http://schemas.openxmlformats.org/officeDocument/2006/extended-properties" xmlns:vt="http://schemas.openxmlformats.org/officeDocument/2006/docPropsVTypes">
  <TotalTime>787</TotalTime>
  <Words>1934</Words>
  <Application>Microsoft Office PowerPoint</Application>
  <PresentationFormat>Custom</PresentationFormat>
  <Paragraphs>373</Paragraphs>
  <Slides>25</Slides>
  <Notes>17</Notes>
  <HiddenSlides>0</HiddenSlides>
  <MMClips>1</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
      <vt:lpstr>Office Theme</vt:lpstr>
      <vt:lpstr>Overview of ITU Standards For Broadband</vt:lpstr>
      <vt:lpstr>PowerPoint Presentation</vt:lpstr>
      <vt:lpstr>We’ve come a long way...</vt:lpstr>
      <vt:lpstr>Broadband to go…</vt:lpstr>
      <vt:lpstr>Fixed broadband by technology</vt:lpstr>
      <vt:lpstr>DSL</vt:lpstr>
      <vt:lpstr>DSL</vt:lpstr>
      <vt:lpstr>Cable</vt:lpstr>
      <vt:lpstr>Cable</vt:lpstr>
      <vt:lpstr>Fibre</vt:lpstr>
      <vt:lpstr>Fibre</vt:lpstr>
      <vt:lpstr>Optical Transport Networks (OTN)</vt:lpstr>
      <vt:lpstr>The Fibre Basics</vt:lpstr>
      <vt:lpstr>Taking Broadband to the Next Level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Technologies of IMT</vt:lpstr>
      <vt:lpstr>The Technologies of IMT</vt:lpstr>
      <vt:lpstr>IMT-Advanced   The advanced future of IMT mobile broadband is happening now and happening rapidly!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Propelling Broadband through ITU-T Standards</dc:title>
  <dc:creator>Mauree, Venkatesen</dc:creator>
  <cp:lastModifiedBy>Mauree, Venkatesen</cp:lastModifiedBy>
  <cp:revision>47</cp:revision>
  <cp:lastPrinted>2013-05-09T12:28:11Z</cp:lastPrinted>
  <dcterms:modified xsi:type="dcterms:W3CDTF">2014-01-22T14:38:30Z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0x01010011C5A7E56BAAFA46A63FB64C1AB7B917</vt:lpwstr>
  </property>
</Properties>
</file>