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412" r:id="rId5"/>
    <p:sldId id="427" r:id="rId6"/>
    <p:sldId id="425" r:id="rId7"/>
    <p:sldId id="423" r:id="rId8"/>
    <p:sldId id="417" r:id="rId9"/>
    <p:sldId id="419" r:id="rId10"/>
    <p:sldId id="420" r:id="rId11"/>
    <p:sldId id="421" r:id="rId12"/>
    <p:sldId id="428" r:id="rId13"/>
    <p:sldId id="429" r:id="rId14"/>
    <p:sldId id="432" r:id="rId15"/>
    <p:sldId id="430" r:id="rId16"/>
    <p:sldId id="431" r:id="rId17"/>
    <p:sldId id="435" r:id="rId18"/>
    <p:sldId id="436" r:id="rId19"/>
    <p:sldId id="437" r:id="rId20"/>
    <p:sldId id="433" r:id="rId21"/>
    <p:sldId id="434" r:id="rId22"/>
    <p:sldId id="440" r:id="rId23"/>
    <p:sldId id="442" r:id="rId24"/>
    <p:sldId id="439" r:id="rId25"/>
    <p:sldId id="438" r:id="rId26"/>
    <p:sldId id="441" r:id="rId27"/>
    <p:sldId id="416" r:id="rId28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1209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9BED37-9C99-45E4-9680-EB9F1ACC8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5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0F4713-0D3F-4421-A91C-0D6892FC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5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20156C4-D34C-4DD6-A35C-39FC2B330D30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1FA1D-5CA6-4D24-8CCA-A05D8DD051B7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3891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F100E2-59B2-4535-846D-140B9E2CFEC7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3994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2C8E2D-6827-4178-803B-3581A9C969D9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096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43678C-806A-43D9-8CD6-750A15ED07E8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198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7F0D4C-3024-42C3-857D-3113E58A2556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301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A88649-9147-401F-AC46-B081C285BEEB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403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CBE2205-9BED-426F-9548-0B8213ED4E3F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506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9E1E11-671C-41DD-9106-44372C97221F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4608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E31760-44D7-4E1C-BB99-DBBCEA9E4A8D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4710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F9325B-6302-490A-842D-904786F92C3E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4813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562641-6BFF-4F91-BC50-5F4A2F6AF137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3072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E2B683-371C-45EC-B295-96D56217330C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4915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B03CAD5-F59D-420E-B3E7-9178217D1D7D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81C9BD-D5BF-493F-9DC8-D692F50F307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2D6819-A4AB-402A-B08C-10EDBD6A7D5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379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24A69C7-234D-4513-B2D6-26004613ED6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482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AF2F6C-E61E-412B-AF3F-0361E42B911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584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8DEECC-35CC-4811-B356-37A34DC1C09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90D15B-8326-42E2-A5BF-5AE550DD3F0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789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6755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5EF0-4B33-4934-A3DC-7A248B6E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5101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C890-ED31-45C9-ACEE-873B4CA7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146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8F17062-A289-4F59-9982-2FD18585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412486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8B97-F5EF-4F8B-A2CC-36AB9CBC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436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3F6B-7960-4DAD-95BE-C62D5BFC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8183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4E14-14EC-407A-A3B0-56E65B49E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2401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3AB3-6ADA-4C48-BFB1-7A7E05691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8321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B449-D6FB-4A73-9566-D6F114639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9877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4779-DA63-43FD-89EC-51D69826F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171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2C27-6906-4AE5-BA70-5CD37539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4736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9A97-04B8-47A2-8FB0-CFC4C674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8723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160487-2BB5-44B0-BB7A-9F01B343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Setting up a National Standardization Secretariat (NSS)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b="1" dirty="0" smtClean="0"/>
              <a:t>Vijay Mauree,</a:t>
            </a:r>
          </a:p>
          <a:p>
            <a:r>
              <a:rPr lang="en-GB" altLang="en-US" b="1" dirty="0" smtClean="0"/>
              <a:t>Programme Coordinator</a:t>
            </a:r>
          </a:p>
          <a:p>
            <a:r>
              <a:rPr lang="en-GB" altLang="en-US" b="1" dirty="0" smtClean="0"/>
              <a:t>ITU</a:t>
            </a:r>
            <a:endParaRPr lang="en-US" altLang="en-US" b="1" dirty="0" smtClean="0"/>
          </a:p>
        </p:txBody>
      </p:sp>
      <p:sp>
        <p:nvSpPr>
          <p:cNvPr id="410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476672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Joint ITU-AICTO Regional</a:t>
            </a:r>
            <a:endParaRPr lang="en-US" sz="2400" b="1" dirty="0">
              <a:solidFill>
                <a:schemeClr val="bg2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Standardization Forum for Arab Region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(Tunis, Tunisia,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27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January 2014)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13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quist\AppData\Local\Microsoft\Windows\Temporary Internet Files\Content.Outlook\Z9ZKYVVF\LOGO_AICTO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5088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Responsible Agency – Best 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RA is needed for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Policy or strategic issues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Resolution of internal disagreements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Creating secretariat staff positions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Creation of ITU or ITU-T national advisory committees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Member State representation at ITU events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46C1053-1C48-44AC-B3B7-B637D800B5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Evolution of NSS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3F697C-8AF6-4361-9D96-9BB6107832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14341" name="Content Placeholder 4" descr="stdcapsc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696075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Evolution of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3173413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3 options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1600" dirty="0" smtClean="0"/>
              <a:t>General Level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1600" dirty="0" smtClean="0"/>
              <a:t>Study Group Level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1600" dirty="0" smtClean="0"/>
              <a:t>Full Sector Level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D508FF8-74FE-4A4D-93E5-941232010A2D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341438"/>
            <a:ext cx="59023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030538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Limited resources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Use ITU-T standards mainly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Not much involvement in ITU-T study groups</a:t>
            </a:r>
            <a:endParaRPr lang="en-US" altLang="en-US" sz="1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39E14-4ED6-40B6-8524-73C766A504D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5329237" cy="123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860800"/>
            <a:ext cx="5307012" cy="14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92" name="Straight Connector 2"/>
          <p:cNvCxnSpPr>
            <a:cxnSpLocks noChangeShapeType="1"/>
          </p:cNvCxnSpPr>
          <p:nvPr/>
        </p:nvCxnSpPr>
        <p:spPr bwMode="auto">
          <a:xfrm>
            <a:off x="6372225" y="2940050"/>
            <a:ext cx="0" cy="9207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Use existing resources as much as possible </a:t>
            </a:r>
          </a:p>
          <a:p>
            <a:r>
              <a:rPr lang="en-US" altLang="en-US" sz="2400" smtClean="0"/>
              <a:t>Responsible Agency could exist, or one can be agreed informally among involved agencies: </a:t>
            </a:r>
          </a:p>
          <a:p>
            <a:pPr lvl="1"/>
            <a:r>
              <a:rPr lang="en-US" altLang="en-US" sz="1800" smtClean="0"/>
              <a:t>Responsible for PP, Council, MS issues </a:t>
            </a:r>
          </a:p>
          <a:p>
            <a:pPr lvl="1"/>
            <a:r>
              <a:rPr lang="en-US" altLang="en-US" sz="1800" smtClean="0"/>
              <a:t>Point of contact to ITU </a:t>
            </a:r>
          </a:p>
          <a:p>
            <a:pPr lvl="1"/>
            <a:r>
              <a:rPr lang="en-US" altLang="en-US" sz="1800" smtClean="0"/>
              <a:t>Approve contributions, SM applications </a:t>
            </a:r>
          </a:p>
          <a:p>
            <a:pPr lvl="1"/>
            <a:r>
              <a:rPr lang="en-US" altLang="en-US" sz="1800" smtClean="0"/>
              <a:t>Provide MS delegations to ITU meetings </a:t>
            </a:r>
          </a:p>
          <a:p>
            <a:pPr lvl="1"/>
            <a:r>
              <a:rPr lang="en-US" altLang="en-US" sz="1800" smtClean="0"/>
              <a:t>Create T-NAC and appoint T-NAC Chairman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B197B6-8132-4E5B-84D2-ADC270C6F83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T-NAC: </a:t>
            </a:r>
          </a:p>
          <a:p>
            <a:pPr lvl="1"/>
            <a:r>
              <a:rPr lang="en-US" altLang="en-US" sz="2000" smtClean="0"/>
              <a:t>The main working level advisory committee for the NSS-General Level </a:t>
            </a:r>
          </a:p>
          <a:p>
            <a:pPr lvl="1"/>
            <a:r>
              <a:rPr lang="en-US" altLang="en-US" sz="2000" smtClean="0"/>
              <a:t>Responsible for all ITU-T matters of interest, including WTSA, TSAG and SGs </a:t>
            </a:r>
          </a:p>
          <a:p>
            <a:pPr lvl="1"/>
            <a:r>
              <a:rPr lang="en-US" altLang="en-US" sz="2000" smtClean="0"/>
              <a:t>Open to all interested public and private organizations </a:t>
            </a:r>
          </a:p>
          <a:p>
            <a:pPr lvl="1"/>
            <a:r>
              <a:rPr lang="en-US" altLang="en-US" sz="2000" smtClean="0"/>
              <a:t>Can create ad hoc groups as needed, e.g.:  WTSA, TSAG, a SG </a:t>
            </a:r>
          </a:p>
          <a:p>
            <a:pPr lvl="1"/>
            <a:r>
              <a:rPr lang="en-US" altLang="en-US" sz="2000" smtClean="0"/>
              <a:t>Draft national process procedures </a:t>
            </a:r>
          </a:p>
          <a:p>
            <a:pPr lvl="1"/>
            <a:r>
              <a:rPr lang="en-US" altLang="en-US" sz="2000" smtClean="0"/>
              <a:t>Acts as preparatory group for ITU-T meetings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5FD7D6E-5A16-4F10-8569-F111A8FB9B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General Level NSS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Secretariat staff functions are provided from within RA or contracted by RA </a:t>
            </a:r>
          </a:p>
          <a:p>
            <a:pPr lvl="1"/>
            <a:r>
              <a:rPr lang="en-US" altLang="en-US" sz="2000" smtClean="0"/>
              <a:t>Monitor Circulars and other ITU communications, and facilitate responses </a:t>
            </a:r>
          </a:p>
          <a:p>
            <a:pPr lvl="1"/>
            <a:r>
              <a:rPr lang="en-US" altLang="en-US" sz="2000" smtClean="0"/>
              <a:t>Develop and maintain website </a:t>
            </a:r>
          </a:p>
          <a:p>
            <a:pPr lvl="1"/>
            <a:r>
              <a:rPr lang="en-US" altLang="en-US" sz="2000" smtClean="0"/>
              <a:t>Support national level meetings </a:t>
            </a:r>
          </a:p>
          <a:p>
            <a:pPr lvl="1"/>
            <a:r>
              <a:rPr lang="en-US" altLang="en-US" sz="2000" smtClean="0"/>
              <a:t>Record-keeping </a:t>
            </a:r>
          </a:p>
          <a:p>
            <a:r>
              <a:rPr lang="en-US" altLang="en-US" sz="2400" smtClean="0"/>
              <a:t>Top priority for the NSS-General Level: </a:t>
            </a:r>
          </a:p>
          <a:p>
            <a:pPr lvl="1"/>
            <a:r>
              <a:rPr lang="en-US" altLang="en-US" sz="2000" smtClean="0"/>
              <a:t>Draft enabling legislation (if required) </a:t>
            </a:r>
          </a:p>
          <a:p>
            <a:pPr lvl="1"/>
            <a:r>
              <a:rPr lang="en-US" altLang="en-US" sz="2000" smtClean="0"/>
              <a:t>Funding! </a:t>
            </a:r>
          </a:p>
          <a:p>
            <a:pPr lvl="1"/>
            <a:r>
              <a:rPr lang="en-US" altLang="en-US" sz="2000" smtClean="0"/>
              <a:t>Establish national procedures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79C91-281F-48C4-9FF0-FDE84E6E8E1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2913" y="1196975"/>
            <a:ext cx="7777162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There is participation in ITU-T study groups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Hold positions of responsibility in ITU-T study groups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Operational functions of RA move down to NAC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3CFBBC-9DEA-40F7-9AA0-9DF16EBFB76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0486" name="Group 29"/>
          <p:cNvGrpSpPr>
            <a:grpSpLocks/>
          </p:cNvGrpSpPr>
          <p:nvPr/>
        </p:nvGrpSpPr>
        <p:grpSpPr bwMode="auto">
          <a:xfrm>
            <a:off x="457200" y="2633663"/>
            <a:ext cx="8229600" cy="4108450"/>
            <a:chOff x="457200" y="1524000"/>
            <a:chExt cx="8229600" cy="4107333"/>
          </a:xfrm>
        </p:grpSpPr>
        <p:cxnSp>
          <p:nvCxnSpPr>
            <p:cNvPr id="20488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9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1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3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0494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5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6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7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(Subcommittees: WTSA, TSAG, SGs) </a:t>
              </a:r>
              <a:endParaRPr lang="en-US" alt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0500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487" name="AutoShape 16"/>
          <p:cNvCxnSpPr>
            <a:cxnSpLocks noChangeShapeType="1"/>
          </p:cNvCxnSpPr>
          <p:nvPr/>
        </p:nvCxnSpPr>
        <p:spPr bwMode="auto">
          <a:xfrm flipH="1">
            <a:off x="5838825" y="5876925"/>
            <a:ext cx="1588" cy="1984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RA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Overall </a:t>
            </a:r>
            <a:r>
              <a:rPr lang="en-US" sz="2000" dirty="0"/>
              <a:t>responsibility for ITU matters, assigned under enabling legislation </a:t>
            </a:r>
          </a:p>
          <a:p>
            <a:pPr lvl="1">
              <a:defRPr/>
            </a:pPr>
            <a:r>
              <a:rPr lang="en-US" sz="2000" dirty="0" smtClean="0"/>
              <a:t>Ensure </a:t>
            </a:r>
            <a:r>
              <a:rPr lang="en-US" sz="2000" dirty="0"/>
              <a:t>stable funding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national procedures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MS contributions </a:t>
            </a:r>
          </a:p>
          <a:p>
            <a:pPr lvl="1">
              <a:defRPr/>
            </a:pPr>
            <a:r>
              <a:rPr lang="en-US" sz="2000" dirty="0" smtClean="0"/>
              <a:t>Official </a:t>
            </a:r>
            <a:r>
              <a:rPr lang="en-US" sz="2000" dirty="0"/>
              <a:t>point of contact with ITU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SM applications for membership </a:t>
            </a:r>
          </a:p>
          <a:p>
            <a:pPr lvl="1">
              <a:defRPr/>
            </a:pPr>
            <a:r>
              <a:rPr lang="en-US" sz="2000" dirty="0" smtClean="0"/>
              <a:t>Appoints </a:t>
            </a:r>
            <a:r>
              <a:rPr lang="en-US" sz="2000" dirty="0"/>
              <a:t>NAC Chair and T-NAC Chair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2CD73D-2C3D-4C3D-97D8-3BAD1AF77F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NAC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Open </a:t>
            </a:r>
            <a:r>
              <a:rPr lang="en-US" sz="2000" dirty="0"/>
              <a:t>to public and private sectors </a:t>
            </a:r>
          </a:p>
          <a:p>
            <a:pPr lvl="1">
              <a:defRPr/>
            </a:pPr>
            <a:r>
              <a:rPr lang="en-US" sz="2000" dirty="0" smtClean="0"/>
              <a:t>Chairs </a:t>
            </a:r>
            <a:r>
              <a:rPr lang="en-US" sz="2000" dirty="0"/>
              <a:t>of T-NAC, R-NAC, D-NAC and NSGs are members of NAC </a:t>
            </a:r>
          </a:p>
          <a:p>
            <a:pPr lvl="1">
              <a:defRPr/>
            </a:pPr>
            <a:r>
              <a:rPr lang="en-US" sz="2000" dirty="0" smtClean="0"/>
              <a:t>Preparatory </a:t>
            </a:r>
            <a:r>
              <a:rPr lang="en-US" sz="2000" dirty="0"/>
              <a:t>group for ITU-level events, e.g., </a:t>
            </a:r>
            <a:r>
              <a:rPr lang="en-US" sz="2000" dirty="0" err="1"/>
              <a:t>Plenipot</a:t>
            </a:r>
            <a:r>
              <a:rPr lang="en-US" sz="2000" dirty="0"/>
              <a:t>, Council </a:t>
            </a:r>
          </a:p>
          <a:p>
            <a:pPr lvl="1">
              <a:defRPr/>
            </a:pPr>
            <a:r>
              <a:rPr lang="en-US" sz="2000" dirty="0" smtClean="0"/>
              <a:t>Maintain </a:t>
            </a:r>
            <a:r>
              <a:rPr lang="en-US" sz="2000" dirty="0"/>
              <a:t>national procedures for ITU </a:t>
            </a:r>
          </a:p>
          <a:p>
            <a:pPr lvl="1">
              <a:defRPr/>
            </a:pPr>
            <a:r>
              <a:rPr lang="en-US" sz="2000" dirty="0" smtClean="0"/>
              <a:t>Parent </a:t>
            </a:r>
            <a:r>
              <a:rPr lang="en-US" sz="2000" dirty="0"/>
              <a:t>body to T-, R- and D-NACs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C5C497-A781-4092-9BFE-E12706C18FA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r>
              <a:rPr lang="en-US" altLang="en-US" smtClean="0"/>
              <a:t>WTSA Resolution 44 (BSG)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334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n-US" altLang="en-US" sz="2800" smtClean="0"/>
              <a:t>Recognizing</a:t>
            </a:r>
          </a:p>
          <a:p>
            <a:pPr>
              <a:buFontTx/>
              <a:buNone/>
            </a:pPr>
            <a:r>
              <a:rPr lang="en-GB" altLang="en-US" sz="1800" i="1" smtClean="0"/>
              <a:t>e)</a:t>
            </a:r>
            <a:r>
              <a:rPr lang="en-GB" altLang="en-US" sz="1800" smtClean="0"/>
              <a:t>	that it is of </a:t>
            </a:r>
            <a:r>
              <a:rPr lang="en-GB" altLang="en-US" sz="1800" b="1" u="sng" smtClean="0"/>
              <a:t>high importance for developing countries to increase their participation in</a:t>
            </a:r>
            <a:r>
              <a:rPr lang="en-GB" altLang="en-US" sz="1800" smtClean="0"/>
              <a:t> the establishment of telecommunication </a:t>
            </a:r>
            <a:r>
              <a:rPr lang="en-GB" altLang="en-US" sz="1800" b="1" u="sng" smtClean="0"/>
              <a:t>standards</a:t>
            </a:r>
            <a:r>
              <a:rPr lang="en-GB" altLang="en-US" sz="1800" smtClean="0"/>
              <a:t>;</a:t>
            </a:r>
            <a:endParaRPr lang="en-US" altLang="en-US" sz="1800" smtClean="0"/>
          </a:p>
          <a:p>
            <a:pPr>
              <a:buFontTx/>
              <a:buNone/>
            </a:pPr>
            <a:r>
              <a:rPr lang="en-GB" altLang="en-US" sz="1800" i="1" smtClean="0"/>
              <a:t>f)</a:t>
            </a:r>
            <a:r>
              <a:rPr lang="en-GB" altLang="en-US" sz="1800" smtClean="0"/>
              <a:t>	that, based on the findings of the ITU study on standardization capability of developing countries, there is a </a:t>
            </a:r>
            <a:r>
              <a:rPr lang="en-GB" altLang="en-US" sz="1800" b="1" u="sng" smtClean="0"/>
              <a:t>need to improve the coordination of ICT standardization activities </a:t>
            </a:r>
            <a:r>
              <a:rPr lang="en-GB" altLang="en-US" sz="1800" smtClean="0"/>
              <a:t>in many developing countries in order to improve their contribution in ITU-T SGs, </a:t>
            </a:r>
            <a:r>
              <a:rPr lang="en-GB" altLang="en-US" sz="1800" b="1" u="sng" smtClean="0"/>
              <a:t>and</a:t>
            </a:r>
            <a:r>
              <a:rPr lang="en-GB" altLang="en-US" sz="1800" smtClean="0"/>
              <a:t> that the </a:t>
            </a:r>
            <a:r>
              <a:rPr lang="en-GB" altLang="en-US" sz="1800" b="1" u="sng" smtClean="0"/>
              <a:t>establishment of national standardization </a:t>
            </a:r>
            <a:r>
              <a:rPr lang="en-GB" altLang="en-US" sz="1800" b="1" i="1" u="sng" smtClean="0"/>
              <a:t>secretariats</a:t>
            </a:r>
            <a:r>
              <a:rPr lang="en-GB" altLang="en-US" sz="1800" u="sng" smtClean="0"/>
              <a:t> </a:t>
            </a:r>
            <a:r>
              <a:rPr lang="en-GB" altLang="en-US" sz="1800" smtClean="0"/>
              <a:t>could </a:t>
            </a:r>
            <a:r>
              <a:rPr lang="en-GB" altLang="en-US" sz="1800" b="1" u="sng" smtClean="0"/>
              <a:t>enhance</a:t>
            </a:r>
            <a:r>
              <a:rPr lang="en-GB" altLang="en-US" sz="1800" smtClean="0"/>
              <a:t> both the </a:t>
            </a:r>
            <a:r>
              <a:rPr lang="en-GB" altLang="en-US" sz="1800" b="1" u="sng" smtClean="0"/>
              <a:t>standardization </a:t>
            </a:r>
            <a:r>
              <a:rPr lang="en-GB" altLang="en-US" sz="1800" smtClean="0"/>
              <a:t>activities </a:t>
            </a:r>
            <a:r>
              <a:rPr lang="en-GB" altLang="en-US" sz="1800" b="1" u="sng" smtClean="0"/>
              <a:t>at national level and</a:t>
            </a:r>
            <a:r>
              <a:rPr lang="en-GB" altLang="en-US" sz="1800" smtClean="0"/>
              <a:t> the </a:t>
            </a:r>
            <a:r>
              <a:rPr lang="en-GB" altLang="en-US" sz="1800" b="1" u="sng" smtClean="0"/>
              <a:t>contribution in ITU-T SGs</a:t>
            </a:r>
            <a:r>
              <a:rPr lang="en-GB" altLang="en-US" sz="1800" smtClean="0"/>
              <a:t>;</a:t>
            </a:r>
            <a:endParaRPr lang="en-US" altLang="en-US" sz="1800" smtClean="0"/>
          </a:p>
          <a:p>
            <a:pPr>
              <a:buFontTx/>
              <a:buNone/>
            </a:pPr>
            <a:r>
              <a:rPr lang="en-GB" altLang="en-US" sz="1800" i="1" smtClean="0"/>
              <a:t>g)</a:t>
            </a:r>
            <a:r>
              <a:rPr lang="en-GB" altLang="en-US" sz="1800" smtClean="0"/>
              <a:t>	that the </a:t>
            </a:r>
            <a:r>
              <a:rPr lang="en-GB" altLang="en-US" sz="1800" b="1" u="sng" smtClean="0"/>
              <a:t>development of guidelines </a:t>
            </a:r>
            <a:r>
              <a:rPr lang="en-GB" altLang="en-US" sz="1800" smtClean="0"/>
              <a:t>would </a:t>
            </a:r>
            <a:r>
              <a:rPr lang="en-GB" altLang="en-US" sz="1800" b="1" u="sng" smtClean="0"/>
              <a:t>enhance the participation of developing countries in ITU-T SGs,</a:t>
            </a:r>
            <a:endParaRPr lang="en-US" altLang="en-US" sz="1800" b="1" u="sng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n-GB" altLang="en-US" sz="1800" b="1" smtClean="0"/>
              <a:t>Programme 2: Assisting developing countries with respect to the application of standards </a:t>
            </a:r>
          </a:p>
          <a:p>
            <a:pPr lvl="1"/>
            <a:r>
              <a:rPr lang="en-GB" altLang="en-US" sz="1800" smtClean="0"/>
              <a:t>To </a:t>
            </a:r>
            <a:r>
              <a:rPr lang="en-GB" altLang="en-US" sz="1800" b="1" u="sng" smtClean="0"/>
              <a:t>assist developing countries in Establishing a standardization </a:t>
            </a:r>
            <a:r>
              <a:rPr lang="en-GB" altLang="en-US" sz="1800" b="1" i="1" u="sng" smtClean="0"/>
              <a:t>secretariat</a:t>
            </a:r>
            <a:r>
              <a:rPr lang="en-GB" altLang="en-US" sz="1800" b="1" u="sng" smtClean="0"/>
              <a:t> </a:t>
            </a:r>
            <a:r>
              <a:rPr lang="en-GB" altLang="en-US" sz="1800" smtClean="0"/>
              <a:t>to </a:t>
            </a:r>
            <a:r>
              <a:rPr lang="en-GB" altLang="en-US" sz="1800" b="1" u="sng" smtClean="0"/>
              <a:t>coordinate standardization activities and participation in ITU-T </a:t>
            </a:r>
            <a:r>
              <a:rPr lang="en-GB" altLang="en-US" sz="1800" smtClean="0"/>
              <a:t>study groups.</a:t>
            </a:r>
            <a:endParaRPr lang="en-US" altLang="en-US" sz="1800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endParaRPr lang="en-US" altLang="en-US" sz="1800" smtClean="0"/>
          </a:p>
          <a:p>
            <a:pPr>
              <a:buFontTx/>
              <a:buNone/>
            </a:pPr>
            <a:endParaRPr lang="en-US" altLang="en-US" sz="180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CE42159-761C-4B5D-848C-F745A76BC7B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T-NAC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Continues </a:t>
            </a:r>
            <a:r>
              <a:rPr lang="en-US" sz="2000" dirty="0"/>
              <a:t>from T-NAC of General Level </a:t>
            </a:r>
          </a:p>
          <a:p>
            <a:pPr lvl="1">
              <a:defRPr/>
            </a:pPr>
            <a:r>
              <a:rPr lang="en-US" sz="2000" dirty="0" smtClean="0"/>
              <a:t>Open </a:t>
            </a:r>
            <a:r>
              <a:rPr lang="en-US" sz="2000" dirty="0"/>
              <a:t>to public and private sector </a:t>
            </a:r>
          </a:p>
          <a:p>
            <a:pPr lvl="1">
              <a:defRPr/>
            </a:pPr>
            <a:r>
              <a:rPr lang="en-US" sz="2000" dirty="0" smtClean="0"/>
              <a:t>Create </a:t>
            </a:r>
            <a:r>
              <a:rPr lang="en-US" sz="2000" dirty="0"/>
              <a:t>National Study Groups, only as needed, one-to-one with ITU-T SGs </a:t>
            </a:r>
          </a:p>
          <a:p>
            <a:pPr lvl="1">
              <a:defRPr/>
            </a:pPr>
            <a:r>
              <a:rPr lang="en-US" sz="2000" dirty="0" smtClean="0"/>
              <a:t>T-NAC </a:t>
            </a:r>
            <a:r>
              <a:rPr lang="en-US" sz="2000" dirty="0"/>
              <a:t>chair appoints NSG Chairs </a:t>
            </a:r>
          </a:p>
          <a:p>
            <a:pPr>
              <a:defRPr/>
            </a:pPr>
            <a:r>
              <a:rPr lang="en-US" sz="2400" dirty="0" smtClean="0"/>
              <a:t>Change </a:t>
            </a:r>
            <a:r>
              <a:rPr lang="en-US" sz="2400" dirty="0"/>
              <a:t>former ad hoc groups into permanent subcommittees of T-NAC, e.g.: </a:t>
            </a:r>
          </a:p>
          <a:p>
            <a:pPr lvl="1">
              <a:defRPr/>
            </a:pPr>
            <a:r>
              <a:rPr lang="en-US" sz="2000" dirty="0" smtClean="0"/>
              <a:t>SC-Policy</a:t>
            </a:r>
            <a:r>
              <a:rPr lang="en-US" sz="2000" dirty="0"/>
              <a:t>: ITU-T policy matters and WTSA </a:t>
            </a:r>
          </a:p>
          <a:p>
            <a:pPr lvl="1">
              <a:defRPr/>
            </a:pPr>
            <a:r>
              <a:rPr lang="en-US" sz="2000" dirty="0" smtClean="0"/>
              <a:t>SC-TSAG</a:t>
            </a:r>
            <a:r>
              <a:rPr lang="en-US" sz="2000" dirty="0"/>
              <a:t>: TSAG </a:t>
            </a:r>
          </a:p>
          <a:p>
            <a:pPr lvl="1">
              <a:defRPr/>
            </a:pPr>
            <a:r>
              <a:rPr lang="en-US" sz="2000" dirty="0" smtClean="0"/>
              <a:t>SC-SG</a:t>
            </a:r>
            <a:r>
              <a:rPr lang="en-US" sz="2000" dirty="0"/>
              <a:t>: General and cross-SG matters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AFFD13-2044-4771-AB5D-74151425997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Full Sector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783513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Participation in most ITU-T study groups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Develop own standards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55FBD4-A17C-4B66-A362-F312D60EBC5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4582" name="Group 29"/>
          <p:cNvGrpSpPr>
            <a:grpSpLocks/>
          </p:cNvGrpSpPr>
          <p:nvPr/>
        </p:nvGrpSpPr>
        <p:grpSpPr bwMode="auto">
          <a:xfrm>
            <a:off x="390525" y="2417763"/>
            <a:ext cx="8229600" cy="4106862"/>
            <a:chOff x="457200" y="1524000"/>
            <a:chExt cx="8229600" cy="4107333"/>
          </a:xfrm>
        </p:grpSpPr>
        <p:cxnSp>
          <p:nvCxnSpPr>
            <p:cNvPr id="24583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(SCs: WTSA, TSAG, SGs, </a:t>
              </a:r>
              <a:r>
                <a:rPr lang="en-US" altLang="en-US" sz="1600">
                  <a:solidFill>
                    <a:srgbClr val="FF0000"/>
                  </a:solidFill>
                </a:rPr>
                <a:t>Other Committees</a:t>
              </a:r>
              <a:r>
                <a:rPr lang="en-US" altLang="en-US" sz="1600">
                  <a:solidFill>
                    <a:schemeClr val="tx1"/>
                  </a:solidFill>
                </a:rPr>
                <a:t>) </a:t>
              </a:r>
              <a:endParaRPr lang="en-US" alt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3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4595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 Roadmap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en-US" sz="2400" smtClean="0"/>
              <a:t>Determine if there is enabling legislation </a:t>
            </a:r>
          </a:p>
          <a:p>
            <a:r>
              <a:rPr lang="en-US" altLang="en-US" sz="2400" smtClean="0"/>
              <a:t>Determine if there are sufficient human resources for desired structure </a:t>
            </a:r>
          </a:p>
          <a:p>
            <a:r>
              <a:rPr lang="en-US" altLang="en-US" sz="2400" smtClean="0"/>
              <a:t>Determine if there are sufficient financial resources for desired structure </a:t>
            </a:r>
          </a:p>
          <a:p>
            <a:r>
              <a:rPr lang="en-US" altLang="en-US" sz="2400" smtClean="0"/>
              <a:t>Appoint RA leader, support staff and secretariat staff </a:t>
            </a:r>
          </a:p>
          <a:p>
            <a:r>
              <a:rPr lang="en-US" altLang="en-US" sz="2400" smtClean="0"/>
              <a:t>Undertake a national ICT standards requirements assessment</a:t>
            </a:r>
          </a:p>
          <a:p>
            <a:r>
              <a:rPr lang="en-US" altLang="en-US" sz="2400" smtClean="0"/>
              <a:t>Establish necessary committees and appoint leadership </a:t>
            </a:r>
          </a:p>
          <a:p>
            <a:r>
              <a:rPr lang="en-US" altLang="en-US" sz="2400" smtClean="0"/>
              <a:t>Begin operations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2E6F083-9C83-4A6A-A1F5-B9EA66AD812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NSS Pilot Programme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en-US" sz="2400" smtClean="0"/>
              <a:t>If you are interested in implementing a NSS in your country: </a:t>
            </a:r>
          </a:p>
          <a:p>
            <a:pPr lvl="1"/>
            <a:r>
              <a:rPr lang="en-US" altLang="en-US" sz="2000" smtClean="0"/>
              <a:t>NSS Pilot Programme of ITU-T Telecommunication Standardization Bureau (TSB) </a:t>
            </a:r>
          </a:p>
          <a:p>
            <a:pPr lvl="1"/>
            <a:r>
              <a:rPr lang="en-US" altLang="en-US" sz="2000" smtClean="0"/>
              <a:t>Member State provides programme support </a:t>
            </a:r>
          </a:p>
          <a:p>
            <a:pPr lvl="1"/>
            <a:r>
              <a:rPr lang="en-US" altLang="en-US" sz="2000" smtClean="0"/>
              <a:t>TSB provides information and assistance </a:t>
            </a:r>
          </a:p>
          <a:p>
            <a:pPr lvl="1"/>
            <a:r>
              <a:rPr lang="en-US" altLang="en-US" sz="2000" smtClean="0"/>
              <a:t>Please contact at TSB: </a:t>
            </a:r>
            <a:endParaRPr lang="en-US" altLang="en-US" sz="2400" smtClean="0"/>
          </a:p>
          <a:p>
            <a:pPr lvl="2"/>
            <a:r>
              <a:rPr lang="en-US" altLang="en-US" sz="1800" smtClean="0"/>
              <a:t>Mr. Venkatesen (Vijay) Mauree </a:t>
            </a:r>
          </a:p>
          <a:p>
            <a:pPr lvl="2"/>
            <a:r>
              <a:rPr lang="en-US" altLang="en-US" sz="1800" smtClean="0"/>
              <a:t>e-mail: vijay.mauree@itu.int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6C0A8-6125-449B-997D-A93602E376F0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5229225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b="1" kern="0" smtClean="0">
                <a:solidFill>
                  <a:schemeClr val="accent2"/>
                </a:solidFill>
              </a:rPr>
              <a:t>vijay.mauree@itu.int </a:t>
            </a:r>
            <a:endParaRPr lang="en-US" sz="2400" b="1" kern="0" dirty="0" smtClean="0">
              <a:solidFill>
                <a:schemeClr val="accent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Thank You </a:t>
            </a:r>
          </a:p>
        </p:txBody>
      </p:sp>
      <p:pic>
        <p:nvPicPr>
          <p:cNvPr id="27654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762000"/>
          </a:xfrm>
        </p:spPr>
        <p:txBody>
          <a:bodyPr/>
          <a:lstStyle/>
          <a:p>
            <a:r>
              <a:rPr lang="en-US" altLang="en-US" smtClean="0"/>
              <a:t>Challenges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A developing country might not have assigned the responsibility for ITU-T to a particular government agency or official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Each developing country might have a different goal regarding its ultimate involvement in ITU-T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Conclusion: One size does not fit all.  Options will be needed to match different countries’ different situations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Benefits of a NSS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Clearly </a:t>
            </a:r>
            <a:r>
              <a:rPr lang="en-US" altLang="en-US" sz="2400" dirty="0" smtClean="0"/>
              <a:t>defined roles, responsibility and authority within the country on ITU-T </a:t>
            </a:r>
            <a:r>
              <a:rPr lang="en-US" altLang="en-US" sz="2400" dirty="0" smtClean="0"/>
              <a:t>matters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Coordinate requirements for ICT standards</a:t>
            </a:r>
            <a:endParaRPr lang="en-US" altLang="en-US" sz="2400" dirty="0" smtClean="0"/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Enhance contribution in ITU-T Study Groups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altLang="en-US" smtClean="0"/>
              <a:t>Best-Practice Example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69AE00E-3231-4D85-8B5C-0AF3E1553ED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457200" y="1524000"/>
            <a:ext cx="8229600" cy="3790950"/>
            <a:chOff x="457200" y="1524000"/>
            <a:chExt cx="8229600" cy="3790387"/>
          </a:xfrm>
        </p:grpSpPr>
        <p:cxnSp>
          <p:nvCxnSpPr>
            <p:cNvPr id="8199" name="AutoShape 3"/>
            <p:cNvCxnSpPr>
              <a:cxnSpLocks noChangeShapeType="1"/>
            </p:cNvCxnSpPr>
            <p:nvPr/>
          </p:nvCxnSpPr>
          <p:spPr bwMode="auto">
            <a:xfrm flipH="1">
              <a:off x="7380981" y="4640641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6783639" y="4898534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6000801" y="4961718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533196" y="2591034"/>
              <a:ext cx="5964438" cy="609918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</a:t>
              </a: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457200" y="3657422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(D)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830026" y="3652909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(R)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8" name="Text Box 12"/>
            <p:cNvSpPr txBox="1">
              <a:spLocks noChangeArrowheads="1"/>
            </p:cNvSpPr>
            <p:nvPr/>
          </p:nvSpPr>
          <p:spPr bwMode="auto">
            <a:xfrm>
              <a:off x="3200400" y="3657422"/>
              <a:ext cx="5019803" cy="691154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ITU-T</a:t>
              </a:r>
              <a:endParaRPr lang="en-US" alt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3282116" y="4914652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663930" y="4914652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8211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2" name="AutoShape 16"/>
            <p:cNvCxnSpPr>
              <a:cxnSpLocks noChangeShapeType="1"/>
            </p:cNvCxnSpPr>
            <p:nvPr/>
          </p:nvCxnSpPr>
          <p:spPr bwMode="auto">
            <a:xfrm flipH="1">
              <a:off x="3563218" y="3189991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7"/>
            <p:cNvCxnSpPr>
              <a:cxnSpLocks noChangeShapeType="1"/>
            </p:cNvCxnSpPr>
            <p:nvPr/>
          </p:nvCxnSpPr>
          <p:spPr bwMode="auto">
            <a:xfrm>
              <a:off x="1142796" y="3429187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"/>
            <p:cNvCxnSpPr>
              <a:cxnSpLocks noChangeShapeType="1"/>
            </p:cNvCxnSpPr>
            <p:nvPr/>
          </p:nvCxnSpPr>
          <p:spPr bwMode="auto">
            <a:xfrm flipH="1">
              <a:off x="1135441" y="3422740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AutoShape 19"/>
            <p:cNvCxnSpPr>
              <a:cxnSpLocks noChangeShapeType="1"/>
            </p:cNvCxnSpPr>
            <p:nvPr/>
          </p:nvCxnSpPr>
          <p:spPr bwMode="auto">
            <a:xfrm flipH="1">
              <a:off x="5985275" y="3428542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AutoShape 20"/>
            <p:cNvCxnSpPr>
              <a:cxnSpLocks noChangeShapeType="1"/>
            </p:cNvCxnSpPr>
            <p:nvPr/>
          </p:nvCxnSpPr>
          <p:spPr bwMode="auto">
            <a:xfrm>
              <a:off x="2516439" y="3434989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AutoShape 21"/>
            <p:cNvCxnSpPr>
              <a:cxnSpLocks noChangeShapeType="1"/>
            </p:cNvCxnSpPr>
            <p:nvPr/>
          </p:nvCxnSpPr>
          <p:spPr bwMode="auto">
            <a:xfrm>
              <a:off x="3885996" y="4648378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22"/>
            <p:cNvCxnSpPr>
              <a:cxnSpLocks noChangeShapeType="1"/>
            </p:cNvCxnSpPr>
            <p:nvPr/>
          </p:nvCxnSpPr>
          <p:spPr bwMode="auto">
            <a:xfrm flipH="1">
              <a:off x="5232672" y="4648378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9" name="AutoShape 23"/>
            <p:cNvCxnSpPr>
              <a:cxnSpLocks noChangeShapeType="1"/>
            </p:cNvCxnSpPr>
            <p:nvPr/>
          </p:nvCxnSpPr>
          <p:spPr bwMode="auto">
            <a:xfrm flipH="1">
              <a:off x="3881093" y="4642575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4"/>
            <p:cNvCxnSpPr>
              <a:cxnSpLocks noChangeShapeType="1"/>
            </p:cNvCxnSpPr>
            <p:nvPr/>
          </p:nvCxnSpPr>
          <p:spPr bwMode="auto">
            <a:xfrm>
              <a:off x="5714796" y="4412405"/>
              <a:ext cx="4086" cy="2321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533400" y="58674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NSG: National Study Group</a:t>
            </a:r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Functions of the NSS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Management of the national organization and processes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Dissemination of information from ITU-T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Responses to ITU-T inquiries/consultations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Development of national positions, strategies and action plans for ITU-T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Leading international delegations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2B9753-A25E-45CD-80CF-D8CDE36B30A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Functions of the NSS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18745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Development and approval of contributions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Reporting on national and international meetings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Authorizing applications to join ITU-T from private sector entities and requests for TIES accounts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Coordination of capacity building for standardization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E17423-F970-4D5B-BCB8-D457590BEF0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Legal Basis for the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Authority for NSS is established under appropriate legislation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Responsibility will be assigned to the gov’t agency (or official position) responsible for ITU, or another governmental organization designated by the Member State.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This will be the “Responsible Agency” (RA)</a:t>
            </a:r>
          </a:p>
          <a:p>
            <a:pPr>
              <a:lnSpc>
                <a:spcPct val="150000"/>
              </a:lnSpc>
            </a:pPr>
            <a:endParaRPr lang="en-US" altLang="en-US" sz="240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E4B5216-E240-4BC6-A531-76106DFBF0F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Responsible Agency – Best 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Only the Responsible Agency (RA) has decision-making authority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Other subordinate groups are advisory to 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Work takes places in the subordinate groups and is approved by RA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F5C64B0-445A-4DB5-BE19-A67ECE4C3DBD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Univers" pitchFamily="34" charset="0"/>
              </a:rPr>
              <a:t>Tunis, Tunisia, 27 January 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5A7E56BAAFA46A63FB64C1AB7B917" ma:contentTypeVersion="3" ma:contentTypeDescription="Create a new document." ma:contentTypeScope="" ma:versionID="1165994a1b78f0abcc498d44dbb65f9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683ceec20255c2e0c615744c076f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3CACED-D80A-4B92-A3A4-2E73740643E9}"/>
</file>

<file path=customXml/itemProps2.xml><?xml version="1.0" encoding="utf-8"?>
<ds:datastoreItem xmlns:ds="http://schemas.openxmlformats.org/officeDocument/2006/customXml" ds:itemID="{33A2B6E1-03E3-4D0A-B7E1-FA35E026E822}"/>
</file>

<file path=customXml/itemProps3.xml><?xml version="1.0" encoding="utf-8"?>
<ds:datastoreItem xmlns:ds="http://schemas.openxmlformats.org/officeDocument/2006/customXml" ds:itemID="{D05A4477-6403-4A70-B93F-F944355221D6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2620</TotalTime>
  <Words>1285</Words>
  <Application>Microsoft Office PowerPoint</Application>
  <PresentationFormat>On-screen Show (4:3)</PresentationFormat>
  <Paragraphs>266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Verdana</vt:lpstr>
      <vt:lpstr>Arial</vt:lpstr>
      <vt:lpstr>ZapfDingbats BT</vt:lpstr>
      <vt:lpstr>Univers</vt:lpstr>
      <vt:lpstr>Calibri</vt:lpstr>
      <vt:lpstr>Malgun Gothic</vt:lpstr>
      <vt:lpstr>Times New Roman</vt:lpstr>
      <vt:lpstr>Symbol</vt:lpstr>
      <vt:lpstr>ITU-e</vt:lpstr>
      <vt:lpstr>Setting up a National Standardization Secretariat (NSS)</vt:lpstr>
      <vt:lpstr>WTSA Resolution 44 (BSG)</vt:lpstr>
      <vt:lpstr>Challenges</vt:lpstr>
      <vt:lpstr>Benefits of a NSS</vt:lpstr>
      <vt:lpstr>Best-Practice Example</vt:lpstr>
      <vt:lpstr>Functions of the NSS</vt:lpstr>
      <vt:lpstr>Functions of the NSS (cont.)</vt:lpstr>
      <vt:lpstr>Legal Basis for the NSS</vt:lpstr>
      <vt:lpstr>Responsible Agency – Best Practice</vt:lpstr>
      <vt:lpstr>Responsible Agency – Best Practice</vt:lpstr>
      <vt:lpstr>Evolution of NSS</vt:lpstr>
      <vt:lpstr>Evolution of NSS</vt:lpstr>
      <vt:lpstr>General Level NSS</vt:lpstr>
      <vt:lpstr>General Level NSS</vt:lpstr>
      <vt:lpstr>General Level NSS</vt:lpstr>
      <vt:lpstr>General Level NSS</vt:lpstr>
      <vt:lpstr>Study Group Level NSS</vt:lpstr>
      <vt:lpstr>Study Group Level NSS</vt:lpstr>
      <vt:lpstr>Study Group Level NSS</vt:lpstr>
      <vt:lpstr>Study Group Level NSS</vt:lpstr>
      <vt:lpstr>Full Sector Level NSS</vt:lpstr>
      <vt:lpstr>Implementation Roadmap</vt:lpstr>
      <vt:lpstr>NSS Pilot Programme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Mauree, Venkatesen</cp:lastModifiedBy>
  <cp:revision>372</cp:revision>
  <cp:lastPrinted>2001-11-25T13:41:09Z</cp:lastPrinted>
  <dcterms:created xsi:type="dcterms:W3CDTF">2007-02-20T15:47:31Z</dcterms:created>
  <dcterms:modified xsi:type="dcterms:W3CDTF">2014-01-24T15:55:53Z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0x01010011C5A7E56BAAFA46A63FB64C1AB7B917</vt:lpwstr>
  </property>
</Properties>
</file>