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318" r:id="rId2"/>
    <p:sldId id="337" r:id="rId3"/>
    <p:sldId id="299" r:id="rId4"/>
    <p:sldId id="324" r:id="rId5"/>
    <p:sldId id="325" r:id="rId6"/>
    <p:sldId id="370" r:id="rId7"/>
    <p:sldId id="321" r:id="rId8"/>
    <p:sldId id="323" r:id="rId9"/>
    <p:sldId id="327" r:id="rId10"/>
    <p:sldId id="354" r:id="rId11"/>
    <p:sldId id="355" r:id="rId12"/>
    <p:sldId id="333" r:id="rId13"/>
    <p:sldId id="289" r:id="rId14"/>
    <p:sldId id="372" r:id="rId15"/>
    <p:sldId id="319" r:id="rId16"/>
    <p:sldId id="373" r:id="rId17"/>
    <p:sldId id="331" r:id="rId18"/>
    <p:sldId id="374" r:id="rId19"/>
    <p:sldId id="371" r:id="rId20"/>
    <p:sldId id="362" r:id="rId21"/>
    <p:sldId id="368" r:id="rId22"/>
    <p:sldId id="335" r:id="rId23"/>
    <p:sldId id="367" r:id="rId24"/>
    <p:sldId id="375" r:id="rId25"/>
    <p:sldId id="3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F756E-7419-4D2E-9BA1-B0D85238506E}" type="datetimeFigureOut">
              <a:rPr lang="en-US" smtClean="0"/>
              <a:pPr/>
              <a:t>29/11/2013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BE125-8D22-498C-AE07-45B21C110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2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CFAA-6D41-4F0D-912B-B86EC3851B90}" type="datetimeFigureOut">
              <a:rPr lang="en-US" smtClean="0"/>
              <a:pPr/>
              <a:t>29/11/2013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C8F9-1592-4752-8DE4-ECBA3C5D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CFAA-6D41-4F0D-912B-B86EC3851B90}" type="datetimeFigureOut">
              <a:rPr lang="en-US" smtClean="0"/>
              <a:pPr/>
              <a:t>29/11/2013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C8F9-1592-4752-8DE4-ECBA3C5D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CFAA-6D41-4F0D-912B-B86EC3851B90}" type="datetimeFigureOut">
              <a:rPr lang="en-US" smtClean="0"/>
              <a:pPr/>
              <a:t>29/11/2013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C8F9-1592-4752-8DE4-ECBA3C5D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CFAA-6D41-4F0D-912B-B86EC3851B90}" type="datetimeFigureOut">
              <a:rPr lang="en-US" smtClean="0"/>
              <a:pPr/>
              <a:t>29/11/2013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C8F9-1592-4752-8DE4-ECBA3C5D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CFAA-6D41-4F0D-912B-B86EC3851B90}" type="datetimeFigureOut">
              <a:rPr lang="en-US" smtClean="0"/>
              <a:pPr/>
              <a:t>29/11/2013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C8F9-1592-4752-8DE4-ECBA3C5D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CFAA-6D41-4F0D-912B-B86EC3851B90}" type="datetimeFigureOut">
              <a:rPr lang="en-US" smtClean="0"/>
              <a:pPr/>
              <a:t>29/11/2013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C8F9-1592-4752-8DE4-ECBA3C5D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CFAA-6D41-4F0D-912B-B86EC3851B90}" type="datetimeFigureOut">
              <a:rPr lang="en-US" smtClean="0"/>
              <a:pPr/>
              <a:t>29/11/2013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C8F9-1592-4752-8DE4-ECBA3C5D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CFAA-6D41-4F0D-912B-B86EC3851B90}" type="datetimeFigureOut">
              <a:rPr lang="en-US" smtClean="0"/>
              <a:pPr/>
              <a:t>29/11/2013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C8F9-1592-4752-8DE4-ECBA3C5D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CFAA-6D41-4F0D-912B-B86EC3851B90}" type="datetimeFigureOut">
              <a:rPr lang="en-US" smtClean="0"/>
              <a:pPr/>
              <a:t>29/11/2013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C8F9-1592-4752-8DE4-ECBA3C5D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CFAA-6D41-4F0D-912B-B86EC3851B90}" type="datetimeFigureOut">
              <a:rPr lang="en-US" smtClean="0"/>
              <a:pPr/>
              <a:t>29/11/2013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C8F9-1592-4752-8DE4-ECBA3C5D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CFAA-6D41-4F0D-912B-B86EC3851B90}" type="datetimeFigureOut">
              <a:rPr lang="en-US" smtClean="0"/>
              <a:pPr/>
              <a:t>29/11/2013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C8F9-1592-4752-8DE4-ECBA3C5D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CFAA-6D41-4F0D-912B-B86EC3851B90}" type="datetimeFigureOut">
              <a:rPr lang="en-US" smtClean="0"/>
              <a:pPr/>
              <a:t>29/11/2013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CC8F9-1592-4752-8DE4-ECBA3C5D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ITU Regional Workshop on 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Bridging the Standardization Gap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(Yangon, Myanmar, 28-29 November 2013)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7696200" cy="1371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300" b="1" dirty="0" smtClean="0">
                <a:solidFill>
                  <a:srgbClr val="0000FF"/>
                </a:solidFill>
              </a:rPr>
              <a:t>U </a:t>
            </a:r>
            <a:r>
              <a:rPr lang="en-US" sz="2300" b="1" dirty="0" err="1" smtClean="0">
                <a:solidFill>
                  <a:srgbClr val="0000FF"/>
                </a:solidFill>
              </a:rPr>
              <a:t>Kyaw</a:t>
            </a:r>
            <a:r>
              <a:rPr lang="en-US" sz="2300" b="1" dirty="0" smtClean="0">
                <a:solidFill>
                  <a:srgbClr val="0000FF"/>
                </a:solidFill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</a:rPr>
              <a:t>Soe</a:t>
            </a:r>
            <a:endParaRPr lang="en-US" sz="2300" b="1" dirty="0" smtClean="0">
              <a:solidFill>
                <a:srgbClr val="0000FF"/>
              </a:solidFill>
            </a:endParaRPr>
          </a:p>
          <a:p>
            <a:pPr algn="just"/>
            <a:r>
              <a:rPr lang="en-US" sz="2300" b="1" dirty="0" smtClean="0">
                <a:solidFill>
                  <a:srgbClr val="0000FF"/>
                </a:solidFill>
              </a:rPr>
              <a:t>Principal</a:t>
            </a: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</a:rPr>
              <a:t>Telecommunications Postal Training Centre,</a:t>
            </a:r>
          </a:p>
          <a:p>
            <a:pPr algn="just"/>
            <a:r>
              <a:rPr lang="en-US" sz="2000" b="1" dirty="0" err="1" smtClean="0">
                <a:solidFill>
                  <a:srgbClr val="0000FF"/>
                </a:solidFill>
              </a:rPr>
              <a:t>Myanma</a:t>
            </a:r>
            <a:r>
              <a:rPr lang="en-US" sz="2000" b="1" dirty="0" smtClean="0">
                <a:solidFill>
                  <a:srgbClr val="0000FF"/>
                </a:solidFill>
              </a:rPr>
              <a:t> Posts &amp; Telecommunications</a:t>
            </a: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</a:rPr>
              <a:t>Ministry of Communications and Information Technology</a:t>
            </a:r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66850" cy="1466850"/>
          </a:xfrm>
          <a:prstGeom prst="rect">
            <a:avLst/>
          </a:prstGeom>
          <a:noFill/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1371600" cy="1543050"/>
          </a:xfrm>
          <a:prstGeom prst="rect">
            <a:avLst/>
          </a:prstGeom>
          <a:noFill/>
        </p:spPr>
      </p:pic>
      <p:pic>
        <p:nvPicPr>
          <p:cNvPr id="17413" name="Picture 6" descr="tta symb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3700" y="0"/>
            <a:ext cx="2400300" cy="1447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97382" y="3244334"/>
            <a:ext cx="774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Broadband Tariff in Myanmar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MPT Broadband Fees for E1 and </a:t>
            </a:r>
            <a:r>
              <a:rPr lang="en-US" sz="3200" b="1" dirty="0" err="1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Fibre</a:t>
            </a:r>
            <a:endParaRPr lang="en-US" sz="3200" b="1" dirty="0" smtClean="0">
              <a:solidFill>
                <a:srgbClr val="0000FF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0121"/>
          <a:stretch>
            <a:fillRect/>
          </a:stretch>
        </p:blipFill>
        <p:spPr bwMode="auto">
          <a:xfrm>
            <a:off x="1143000" y="1524000"/>
            <a:ext cx="6477000" cy="51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990600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Verdana" pitchFamily="34" charset="0"/>
                <a:ea typeface="+mj-ea"/>
                <a:cs typeface="Times New Roman" pitchFamily="18" charset="0"/>
              </a:rPr>
              <a:t>Government/Personal/Local Co.,/Foreign Co.,/Embassy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MPT Internet Users and Capacity in Myanmar (Oct 2013)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505200"/>
                <a:gridCol w="17526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Verdana" pitchFamily="34" charset="0"/>
                        </a:rPr>
                        <a:t>Sr.No</a:t>
                      </a:r>
                      <a:endParaRPr lang="en-US" b="1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itchFamily="34" charset="0"/>
                        </a:rPr>
                        <a:t>Particulars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itchFamily="34" charset="0"/>
                        </a:rPr>
                        <a:t>Capacity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itchFamily="34" charset="0"/>
                        </a:rPr>
                        <a:t>Number of users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itchFamily="34" charset="0"/>
                        </a:rPr>
                        <a:t>1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Verdana" pitchFamily="34" charset="0"/>
                        </a:rPr>
                        <a:t>Fibre</a:t>
                      </a:r>
                      <a:r>
                        <a:rPr lang="en-US" dirty="0" smtClean="0">
                          <a:latin typeface="Verdana" pitchFamily="34" charset="0"/>
                        </a:rPr>
                        <a:t> Line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217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2,170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itchFamily="34" charset="0"/>
                        </a:rPr>
                        <a:t>2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MPT Satellite Terminal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797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7,970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itchFamily="34" charset="0"/>
                        </a:rPr>
                        <a:t>3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E1 Line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142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1,420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itchFamily="34" charset="0"/>
                        </a:rPr>
                        <a:t>4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ADSL Line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7,754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77,540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itchFamily="34" charset="0"/>
                        </a:rPr>
                        <a:t>5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Dial up Line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1,875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9,375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itchFamily="34" charset="0"/>
                        </a:rPr>
                        <a:t>6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Mobile Telephone(EDGE)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1,243,923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1,243,923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itchFamily="34" charset="0"/>
                        </a:rPr>
                        <a:t>7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Verdana" pitchFamily="34" charset="0"/>
                        </a:rPr>
                        <a:t>Mobile Telephone( WCDMA)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167,522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167,522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itchFamily="34" charset="0"/>
                        </a:rPr>
                        <a:t>8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Verdana" pitchFamily="34" charset="0"/>
                        </a:rPr>
                        <a:t>Mobile Telephone(EVDO)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105,124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105,124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itchFamily="34" charset="0"/>
                        </a:rPr>
                        <a:t>9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Verdana" pitchFamily="34" charset="0"/>
                        </a:rPr>
                        <a:t>Mobile Telephone(MEC)</a:t>
                      </a:r>
                    </a:p>
                    <a:p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179,052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Verdana" pitchFamily="34" charset="0"/>
                        </a:rPr>
                        <a:t>179,052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TOTAL</a:t>
                      </a:r>
                      <a:endParaRPr lang="en-US" b="1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1,706,406</a:t>
                      </a:r>
                      <a:endParaRPr lang="en-US" b="1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1,794,096</a:t>
                      </a:r>
                      <a:endParaRPr lang="en-US" b="1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Broadband Market Share in Myanmar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600200"/>
          <a:ext cx="6096000" cy="381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Company 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Market Share</a:t>
                      </a:r>
                      <a:endParaRPr lang="en-US" sz="24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Redlink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38%</a:t>
                      </a:r>
                      <a:endParaRPr lang="en-US" sz="24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MPT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27%</a:t>
                      </a:r>
                      <a:endParaRPr lang="en-US" sz="24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YTP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24%</a:t>
                      </a:r>
                      <a:endParaRPr lang="en-US" sz="24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SKYNET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5791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Redlink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9933"/>
                </a:solidFill>
              </a:rPr>
              <a:t>Broadband Application Areas</a:t>
            </a:r>
            <a:endParaRPr lang="en-US" b="1" dirty="0">
              <a:solidFill>
                <a:srgbClr val="33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Video–based applications;</a:t>
            </a:r>
          </a:p>
          <a:p>
            <a:pPr lvl="2"/>
            <a:r>
              <a:rPr lang="en-US" i="1" dirty="0" smtClean="0"/>
              <a:t>Downloading media</a:t>
            </a:r>
          </a:p>
          <a:p>
            <a:pPr lvl="2"/>
            <a:r>
              <a:rPr lang="en-US" i="1" dirty="0" smtClean="0"/>
              <a:t>Online multiplayer video gaming</a:t>
            </a:r>
          </a:p>
          <a:p>
            <a:pPr lvl="2"/>
            <a:r>
              <a:rPr lang="en-US" i="1" dirty="0" smtClean="0"/>
              <a:t>Multi–point video conferencing</a:t>
            </a:r>
            <a:endParaRPr lang="en-US" dirty="0" smtClean="0"/>
          </a:p>
          <a:p>
            <a:pPr lvl="0"/>
            <a:r>
              <a:rPr lang="en-US" dirty="0" err="1" smtClean="0">
                <a:solidFill>
                  <a:srgbClr val="FF0000"/>
                </a:solidFill>
              </a:rPr>
              <a:t>Telehealth</a:t>
            </a:r>
            <a:r>
              <a:rPr lang="en-US" dirty="0" smtClean="0">
                <a:solidFill>
                  <a:srgbClr val="FF0000"/>
                </a:solidFill>
              </a:rPr>
              <a:t> applications</a:t>
            </a:r>
            <a:r>
              <a:rPr lang="en-US" dirty="0" smtClean="0"/>
              <a:t>;</a:t>
            </a:r>
          </a:p>
          <a:p>
            <a:pPr lvl="0"/>
            <a:r>
              <a:rPr lang="en-US" dirty="0" smtClean="0"/>
              <a:t>Distance learning applications;</a:t>
            </a:r>
          </a:p>
          <a:p>
            <a:pPr lvl="0"/>
            <a:r>
              <a:rPr lang="en-US" dirty="0" smtClean="0"/>
              <a:t>E–government applications; and,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Emergency management operations applications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The broadband ecosystem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1"/>
            <a:ext cx="863285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339933"/>
                </a:solidFill>
              </a:rPr>
              <a:t>Goals</a:t>
            </a:r>
          </a:p>
          <a:p>
            <a:pPr lvl="1"/>
            <a:r>
              <a:rPr lang="en-US" sz="4000" dirty="0" smtClean="0">
                <a:solidFill>
                  <a:schemeClr val="dk1"/>
                </a:solidFill>
              </a:rPr>
              <a:t>Appropriate balance between </a:t>
            </a:r>
          </a:p>
          <a:p>
            <a:pPr lvl="2"/>
            <a:r>
              <a:rPr lang="en-US" sz="3600" dirty="0" smtClean="0">
                <a:solidFill>
                  <a:schemeClr val="dk1"/>
                </a:solidFill>
              </a:rPr>
              <a:t>Raising revenues </a:t>
            </a:r>
          </a:p>
          <a:p>
            <a:pPr lvl="2"/>
            <a:r>
              <a:rPr lang="en-US" sz="3600" dirty="0" smtClean="0">
                <a:solidFill>
                  <a:schemeClr val="dk1"/>
                </a:solidFill>
              </a:rPr>
              <a:t>Facilitating economic expansion in a broadband environment </a:t>
            </a: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9933"/>
                </a:solidFill>
              </a:rPr>
              <a:t>Broadband building blocks</a:t>
            </a:r>
            <a:r>
              <a:rPr lang="en-US" dirty="0" smtClean="0">
                <a:solidFill>
                  <a:srgbClr val="339933"/>
                </a:solidFill>
              </a:rPr>
              <a:t/>
            </a:r>
            <a:br>
              <a:rPr lang="en-US" dirty="0" smtClean="0">
                <a:solidFill>
                  <a:srgbClr val="339933"/>
                </a:solidFill>
              </a:rPr>
            </a:br>
            <a:r>
              <a:rPr lang="en-US" dirty="0" smtClean="0">
                <a:solidFill>
                  <a:srgbClr val="339933"/>
                </a:solidFill>
              </a:rPr>
              <a:t> </a:t>
            </a:r>
            <a:endParaRPr lang="en-US" dirty="0">
              <a:solidFill>
                <a:srgbClr val="33993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i="1" dirty="0"/>
              <a:t>Be visionary yet flexible </a:t>
            </a:r>
            <a:endParaRPr lang="en-US" dirty="0"/>
          </a:p>
          <a:p>
            <a:r>
              <a:rPr lang="en-US" b="1" i="1" dirty="0"/>
              <a:t>Use competition to promote market </a:t>
            </a:r>
            <a:r>
              <a:rPr lang="en-US" b="1" i="1" dirty="0" smtClean="0"/>
              <a:t>growth</a:t>
            </a:r>
            <a:endParaRPr lang="en-US" dirty="0"/>
          </a:p>
          <a:p>
            <a:r>
              <a:rPr lang="en-US" b="1" i="1" dirty="0"/>
              <a:t>Facilitate demand </a:t>
            </a:r>
            <a:endParaRPr lang="en-US" b="1" i="1" dirty="0" smtClean="0"/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Source:</a:t>
            </a:r>
            <a:r>
              <a:rPr lang="en-US" i="1" dirty="0" smtClean="0"/>
              <a:t> </a:t>
            </a:r>
            <a:r>
              <a:rPr lang="en-US" sz="1600" b="1" i="1" dirty="0" smtClean="0">
                <a:solidFill>
                  <a:srgbClr val="0070C0"/>
                </a:solidFill>
              </a:rPr>
              <a:t>Building broadband: Strategies and policies for the developing world</a:t>
            </a:r>
            <a:r>
              <a:rPr lang="en-US" sz="1600" b="1" dirty="0" smtClean="0">
                <a:solidFill>
                  <a:srgbClr val="0070C0"/>
                </a:solidFill>
              </a:rPr>
              <a:t> ,</a:t>
            </a:r>
            <a:r>
              <a:rPr lang="en-US" sz="1400" dirty="0" err="1" smtClean="0">
                <a:solidFill>
                  <a:srgbClr val="0070C0"/>
                </a:solidFill>
              </a:rPr>
              <a:t>Yongsoo</a:t>
            </a:r>
            <a:r>
              <a:rPr lang="en-US" sz="1400" dirty="0" smtClean="0">
                <a:solidFill>
                  <a:srgbClr val="0070C0"/>
                </a:solidFill>
              </a:rPr>
              <a:t> Kim, Tim Kelly, and Siddhartha Raja, Global Information and Communication Technologies (GICT) </a:t>
            </a:r>
            <a:r>
              <a:rPr lang="en-US" sz="1400" dirty="0" err="1" smtClean="0">
                <a:solidFill>
                  <a:srgbClr val="0070C0"/>
                </a:solidFill>
              </a:rPr>
              <a:t>Department,World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Bank,January</a:t>
            </a:r>
            <a:r>
              <a:rPr lang="en-US" sz="1400" dirty="0" smtClean="0">
                <a:solidFill>
                  <a:srgbClr val="0070C0"/>
                </a:solidFill>
              </a:rPr>
              <a:t> 2010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endParaRPr lang="en-US" sz="18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Measures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Supply Side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3951288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Promote the competition and investment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Reduce the cost of infrastructure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Expand broadband </a:t>
            </a:r>
            <a:r>
              <a:rPr lang="en-US" dirty="0" smtClean="0"/>
              <a:t>network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Support policies on promoting the use of broadband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339933"/>
                </a:solidFill>
              </a:rPr>
              <a:t>Demand Side</a:t>
            </a:r>
          </a:p>
          <a:p>
            <a:endParaRPr lang="en-US" dirty="0">
              <a:solidFill>
                <a:srgbClr val="33993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828800"/>
            <a:ext cx="4041775" cy="395128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Increase affordability with the proper cost for handset and the service access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Help government’s leading broadband use and online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Increase ICT technology, online and local contents (application, new technology and services included)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Activate policies to protect the consumers’ right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6290846"/>
            <a:ext cx="8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b="1" dirty="0" smtClean="0">
                <a:solidFill>
                  <a:srgbClr val="00B050"/>
                </a:solidFill>
              </a:rPr>
              <a:t>Source: Kang, Shin-Won, Professor, </a:t>
            </a:r>
            <a:r>
              <a:rPr lang="en-GB" altLang="en-US" sz="1600" b="1" dirty="0" err="1" smtClean="0">
                <a:solidFill>
                  <a:srgbClr val="00B050"/>
                </a:solidFill>
              </a:rPr>
              <a:t>Sunchon</a:t>
            </a:r>
            <a:r>
              <a:rPr lang="en-GB" altLang="en-US" sz="1600" b="1" dirty="0" smtClean="0">
                <a:solidFill>
                  <a:srgbClr val="00B050"/>
                </a:solidFill>
              </a:rPr>
              <a:t> National University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List of parameters affecting penetration of broadband services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82665"/>
            <a:ext cx="8839200" cy="503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884783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dirty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Source: </a:t>
            </a:r>
            <a:r>
              <a:rPr lang="en-US" sz="1200" b="1" i="1" dirty="0" smtClean="0"/>
              <a:t>HOW </a:t>
            </a:r>
            <a:r>
              <a:rPr lang="en-US" sz="1200" b="1" i="1" dirty="0"/>
              <a:t>TO ACHIEVE THE GOAL OF BROADBAND FOR ALL</a:t>
            </a:r>
            <a:r>
              <a:rPr lang="en-US" sz="1600" b="1" dirty="0"/>
              <a:t> </a:t>
            </a:r>
            <a:r>
              <a:rPr lang="en-US" sz="1600" b="1" dirty="0" smtClean="0"/>
              <a:t>: </a:t>
            </a:r>
            <a:r>
              <a:rPr lang="de-DE" sz="1600" dirty="0" smtClean="0"/>
              <a:t> </a:t>
            </a:r>
            <a:r>
              <a:rPr lang="de-DE" sz="1600" dirty="0"/>
              <a:t>Morten Falch, Dan Saugstrup &amp; Markus Schneider </a:t>
            </a:r>
            <a:r>
              <a:rPr lang="de-DE" sz="1600" dirty="0" smtClean="0"/>
              <a:t> </a:t>
            </a:r>
            <a:r>
              <a:rPr lang="en-US" sz="1600" i="1" dirty="0" smtClean="0"/>
              <a:t>Center </a:t>
            </a:r>
            <a:r>
              <a:rPr lang="en-US" sz="1600" i="1" dirty="0"/>
              <a:t>for Tele-Information, Technical University of Denmark,	</a:t>
            </a:r>
          </a:p>
          <a:p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3 Factors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dk1"/>
                </a:solidFill>
              </a:rPr>
              <a:t>Attracting investment in</a:t>
            </a:r>
            <a:br>
              <a:rPr lang="en-US" dirty="0" smtClean="0">
                <a:solidFill>
                  <a:schemeClr val="dk1"/>
                </a:solidFill>
              </a:rPr>
            </a:br>
            <a:r>
              <a:rPr lang="en-US" dirty="0" smtClean="0">
                <a:solidFill>
                  <a:schemeClr val="dk1"/>
                </a:solidFill>
              </a:rPr>
              <a:t>broadband</a:t>
            </a:r>
          </a:p>
          <a:p>
            <a:r>
              <a:rPr lang="en-US" dirty="0" smtClean="0"/>
              <a:t>Addressing persistent gaps</a:t>
            </a:r>
            <a:br>
              <a:rPr lang="en-US" dirty="0" smtClean="0"/>
            </a:br>
            <a:r>
              <a:rPr lang="en-US" dirty="0" smtClean="0"/>
              <a:t>in the market</a:t>
            </a:r>
          </a:p>
          <a:p>
            <a:r>
              <a:rPr lang="en-US" dirty="0" smtClean="0"/>
              <a:t>Funding broadband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Contents</a:t>
            </a:r>
            <a:endParaRPr lang="en-US" sz="36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Broadband Situation and Tariff Rates in Myanmar</a:t>
            </a:r>
          </a:p>
          <a:p>
            <a:r>
              <a:rPr lang="en-US" b="1" dirty="0" smtClean="0">
                <a:solidFill>
                  <a:srgbClr val="339933"/>
                </a:solidFill>
              </a:rPr>
              <a:t>Broadband Application Areas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The broadband ecosystem</a:t>
            </a:r>
          </a:p>
          <a:p>
            <a:r>
              <a:rPr lang="en-US" b="1" dirty="0" smtClean="0">
                <a:solidFill>
                  <a:srgbClr val="339933"/>
                </a:solidFill>
              </a:rPr>
              <a:t>Broadband building blocks and measures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Policies and programs to build broadband</a:t>
            </a:r>
          </a:p>
          <a:p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Future Trend of Myanmar Telecommunications Tariff</a:t>
            </a:r>
          </a:p>
          <a:p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Conclusion </a:t>
            </a:r>
            <a:endParaRPr lang="en-US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Policies and programs to build broadband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Early stage: </a:t>
            </a:r>
            <a:r>
              <a:rPr lang="en-US" b="1" i="1" dirty="0" smtClean="0">
                <a:solidFill>
                  <a:srgbClr val="0070C0"/>
                </a:solidFill>
              </a:rPr>
              <a:t>promote</a:t>
            </a:r>
          </a:p>
          <a:p>
            <a:pPr lvl="1"/>
            <a:r>
              <a:rPr lang="en-US" b="1" dirty="0" smtClean="0"/>
              <a:t>Supply-side promotion policies</a:t>
            </a:r>
          </a:p>
          <a:p>
            <a:pPr lvl="1"/>
            <a:r>
              <a:rPr lang="en-US" b="1" dirty="0" smtClean="0"/>
              <a:t>Demand-side promotion policies</a:t>
            </a:r>
            <a:endParaRPr lang="en-US" dirty="0"/>
          </a:p>
          <a:p>
            <a:r>
              <a:rPr lang="en-US" b="1" i="1" dirty="0">
                <a:solidFill>
                  <a:srgbClr val="0070C0"/>
                </a:solidFill>
              </a:rPr>
              <a:t>Mass market: </a:t>
            </a:r>
            <a:r>
              <a:rPr lang="en-US" b="1" i="1" dirty="0" smtClean="0">
                <a:solidFill>
                  <a:srgbClr val="0070C0"/>
                </a:solidFill>
              </a:rPr>
              <a:t>Oversee</a:t>
            </a:r>
          </a:p>
          <a:p>
            <a:pPr lvl="1"/>
            <a:r>
              <a:rPr lang="en-US" b="1" dirty="0" smtClean="0"/>
              <a:t>Facilitate competition-led growth through consistent oversight</a:t>
            </a:r>
            <a:endParaRPr lang="en-US" dirty="0"/>
          </a:p>
          <a:p>
            <a:r>
              <a:rPr lang="en-US" b="1" i="1" dirty="0">
                <a:solidFill>
                  <a:srgbClr val="0070C0"/>
                </a:solidFill>
              </a:rPr>
              <a:t>Universal </a:t>
            </a:r>
            <a:r>
              <a:rPr lang="en-US" b="1" i="1" dirty="0" smtClean="0">
                <a:solidFill>
                  <a:srgbClr val="0070C0"/>
                </a:solidFill>
              </a:rPr>
              <a:t>service</a:t>
            </a:r>
          </a:p>
          <a:p>
            <a:pPr lvl="1"/>
            <a:r>
              <a:rPr lang="en-US" b="1" dirty="0" smtClean="0"/>
              <a:t>Focus on widespread diffusion as broadband market grows</a:t>
            </a:r>
            <a:endParaRPr lang="en-US" b="1" i="1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POLICY INTERVENTION AND REGULATION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Facilitation </a:t>
            </a:r>
          </a:p>
          <a:p>
            <a:r>
              <a:rPr lang="en-US" dirty="0" smtClean="0"/>
              <a:t>Regulation </a:t>
            </a:r>
          </a:p>
          <a:p>
            <a:r>
              <a:rPr lang="en-US" dirty="0" smtClean="0"/>
              <a:t>Direct Intervention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339933"/>
                </a:solidFill>
                <a:latin typeface="Verdana" pitchFamily="34" charset="0"/>
                <a:cs typeface="Times New Roman" pitchFamily="18" charset="0"/>
              </a:rPr>
              <a:t>Future Trend of Myanmar Telecommunications Tariff</a:t>
            </a:r>
            <a:br>
              <a:rPr lang="en-US" sz="3200" b="1" dirty="0" smtClean="0">
                <a:solidFill>
                  <a:srgbClr val="339933"/>
                </a:solidFill>
                <a:latin typeface="Verdana" pitchFamily="34" charset="0"/>
                <a:cs typeface="Times New Roman" pitchFamily="18" charset="0"/>
              </a:rPr>
            </a:br>
            <a:endParaRPr lang="en-US" sz="3200" b="1" dirty="0">
              <a:solidFill>
                <a:srgbClr val="339933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Fair or reasonable prices</a:t>
            </a:r>
            <a:endParaRPr lang="en-US" sz="2800" dirty="0" smtClean="0">
              <a:solidFill>
                <a:srgbClr val="0000FF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Cheap rates</a:t>
            </a:r>
            <a:endParaRPr lang="en-US" sz="2800" dirty="0" smtClean="0">
              <a:solidFill>
                <a:srgbClr val="0000FF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The tariff rates according to international standard rates</a:t>
            </a:r>
            <a:endParaRPr lang="en-US" sz="2800" dirty="0" smtClean="0">
              <a:solidFill>
                <a:srgbClr val="0000FF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Perfect competition market rates</a:t>
            </a:r>
            <a:endParaRPr lang="en-US" sz="2800" dirty="0" smtClean="0">
              <a:solidFill>
                <a:srgbClr val="0000FF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It is too early to say whether the rates are equilibrium rates or not.  </a:t>
            </a:r>
            <a:endParaRPr lang="en-US" sz="2800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CONCLUSION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Public </a:t>
            </a:r>
            <a:r>
              <a:rPr lang="en-US" b="1" dirty="0">
                <a:solidFill>
                  <a:srgbClr val="FF0000"/>
                </a:solidFill>
              </a:rPr>
              <a:t>policy does matter.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uccessful implementation of broadband also depend on the kind of policy measures to be taken </a:t>
            </a:r>
          </a:p>
          <a:p>
            <a:pPr lvl="1"/>
            <a:r>
              <a:rPr lang="en-US" sz="2400" dirty="0" smtClean="0"/>
              <a:t>Although </a:t>
            </a:r>
            <a:r>
              <a:rPr lang="en-US" sz="2400" dirty="0"/>
              <a:t>technical and economic parameters such as income level play a role for the development of broadband services</a:t>
            </a:r>
            <a:r>
              <a:rPr lang="en-US" sz="2400" dirty="0" smtClean="0"/>
              <a:t>,.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These </a:t>
            </a:r>
            <a:r>
              <a:rPr lang="en-US" dirty="0"/>
              <a:t>measures may include </a:t>
            </a:r>
            <a:endParaRPr lang="en-US" dirty="0" smtClean="0"/>
          </a:p>
          <a:p>
            <a:pPr lvl="1"/>
            <a:r>
              <a:rPr lang="en-US" dirty="0" smtClean="0"/>
              <a:t>stimulation </a:t>
            </a:r>
            <a:r>
              <a:rPr lang="en-US" dirty="0"/>
              <a:t>of both demand and supply of both content and infrastructure.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References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486400"/>
          </a:xfrm>
        </p:spPr>
        <p:txBody>
          <a:bodyPr>
            <a:noAutofit/>
          </a:bodyPr>
          <a:lstStyle/>
          <a:p>
            <a:pPr algn="just"/>
            <a:r>
              <a:rPr lang="en-US" sz="1600" b="1" i="1" dirty="0" smtClean="0">
                <a:solidFill>
                  <a:srgbClr val="FF0000"/>
                </a:solidFill>
              </a:rPr>
              <a:t>Wireless broadband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masterplan</a:t>
            </a:r>
            <a:r>
              <a:rPr lang="en-US" sz="1600" b="1" i="1" dirty="0" smtClean="0">
                <a:solidFill>
                  <a:srgbClr val="FF0000"/>
                </a:solidFill>
              </a:rPr>
              <a:t> for the Union of Myanmar, October 2012,ITU</a:t>
            </a:r>
          </a:p>
          <a:p>
            <a:pPr algn="just"/>
            <a:r>
              <a:rPr lang="en-US" sz="1600" b="1" i="1" dirty="0" smtClean="0">
                <a:solidFill>
                  <a:srgbClr val="339933"/>
                </a:solidFill>
              </a:rPr>
              <a:t>Building broadband: Strategies and policies for the developing world, </a:t>
            </a:r>
            <a:r>
              <a:rPr lang="en-US" sz="1600" b="1" i="1" dirty="0" err="1" smtClean="0">
                <a:solidFill>
                  <a:srgbClr val="339933"/>
                </a:solidFill>
              </a:rPr>
              <a:t>Yongsoo</a:t>
            </a:r>
            <a:r>
              <a:rPr lang="en-US" sz="1600" b="1" i="1" dirty="0" smtClean="0">
                <a:solidFill>
                  <a:srgbClr val="339933"/>
                </a:solidFill>
              </a:rPr>
              <a:t> Kim, Tim Kelly, and Siddhartha Raja, Global Information and Communication Technologies (GICT) Department, World Bank ,January 2010</a:t>
            </a:r>
          </a:p>
          <a:p>
            <a:pPr algn="just"/>
            <a:r>
              <a:rPr lang="en-US" altLang="en-US" sz="1600" b="1" i="1" dirty="0" smtClean="0">
                <a:solidFill>
                  <a:srgbClr val="002060"/>
                </a:solidFill>
              </a:rPr>
              <a:t>Strategies for Installation and Diffusion of Broadband Network in Developing Countries,</a:t>
            </a:r>
            <a:r>
              <a:rPr lang="en-GB" altLang="en-US" sz="1600" b="1" i="1" dirty="0" smtClean="0">
                <a:solidFill>
                  <a:srgbClr val="002060"/>
                </a:solidFill>
              </a:rPr>
              <a:t>Kang, Shin-Won, Professor, </a:t>
            </a:r>
            <a:r>
              <a:rPr lang="en-GB" altLang="en-US" sz="1600" b="1" i="1" dirty="0" err="1" smtClean="0">
                <a:solidFill>
                  <a:srgbClr val="002060"/>
                </a:solidFill>
              </a:rPr>
              <a:t>Sunchon</a:t>
            </a:r>
            <a:r>
              <a:rPr lang="en-GB" altLang="en-US" sz="1600" b="1" i="1" dirty="0" smtClean="0">
                <a:solidFill>
                  <a:srgbClr val="002060"/>
                </a:solidFill>
              </a:rPr>
              <a:t> National University</a:t>
            </a:r>
            <a:endParaRPr lang="en-US" sz="1600" b="1" i="1" dirty="0" smtClean="0">
              <a:solidFill>
                <a:srgbClr val="002060"/>
              </a:solidFill>
            </a:endParaRPr>
          </a:p>
          <a:p>
            <a:pPr algn="just"/>
            <a:r>
              <a:rPr lang="en-US" sz="1600" b="1" i="1" dirty="0" smtClean="0">
                <a:solidFill>
                  <a:srgbClr val="339933"/>
                </a:solidFill>
              </a:rPr>
              <a:t>Future Broadband Trend and Myanmar Landscape, Min </a:t>
            </a:r>
            <a:r>
              <a:rPr lang="en-US" sz="1600" b="1" i="1" dirty="0" err="1" smtClean="0">
                <a:solidFill>
                  <a:srgbClr val="339933"/>
                </a:solidFill>
              </a:rPr>
              <a:t>Swe</a:t>
            </a:r>
            <a:r>
              <a:rPr lang="en-US" sz="1600" b="1" i="1" dirty="0" smtClean="0">
                <a:solidFill>
                  <a:srgbClr val="339933"/>
                </a:solidFill>
              </a:rPr>
              <a:t> </a:t>
            </a:r>
            <a:r>
              <a:rPr lang="en-US" sz="1600" b="1" i="1" dirty="0" err="1" smtClean="0">
                <a:solidFill>
                  <a:srgbClr val="339933"/>
                </a:solidFill>
              </a:rPr>
              <a:t>Hlaing</a:t>
            </a:r>
            <a:r>
              <a:rPr lang="en-US" sz="1600" b="1" i="1" dirty="0" smtClean="0">
                <a:solidFill>
                  <a:srgbClr val="339933"/>
                </a:solidFill>
              </a:rPr>
              <a:t>, Vice Chairman and Co-Founder, </a:t>
            </a:r>
            <a:r>
              <a:rPr lang="en-US" sz="1600" b="1" i="1" dirty="0" err="1" smtClean="0">
                <a:solidFill>
                  <a:srgbClr val="339933"/>
                </a:solidFill>
              </a:rPr>
              <a:t>Redlink</a:t>
            </a:r>
            <a:r>
              <a:rPr lang="en-US" sz="1600" b="1" i="1" dirty="0" smtClean="0">
                <a:solidFill>
                  <a:srgbClr val="339933"/>
                </a:solidFill>
              </a:rPr>
              <a:t> Co. Ltd</a:t>
            </a:r>
          </a:p>
          <a:p>
            <a:pPr algn="just"/>
            <a:r>
              <a:rPr lang="en-US" sz="1600" b="1" i="1" dirty="0" smtClean="0">
                <a:solidFill>
                  <a:srgbClr val="7030A0"/>
                </a:solidFill>
              </a:rPr>
              <a:t>HOW TO ACHIEVE THE GOAL OF BROADBAND FOR ALL,</a:t>
            </a:r>
            <a:r>
              <a:rPr lang="de-DE" sz="1600" b="1" i="1" dirty="0" smtClean="0">
                <a:solidFill>
                  <a:srgbClr val="7030A0"/>
                </a:solidFill>
              </a:rPr>
              <a:t>Morten Falch, Dan Saugstrup &amp; Markus Schneider ,</a:t>
            </a:r>
            <a:r>
              <a:rPr lang="en-US" sz="1600" b="1" i="1" dirty="0" smtClean="0">
                <a:solidFill>
                  <a:srgbClr val="7030A0"/>
                </a:solidFill>
              </a:rPr>
              <a:t>Center for Tele-Information, Technical University of Denmark</a:t>
            </a:r>
          </a:p>
          <a:p>
            <a:pPr algn="just"/>
            <a:r>
              <a:rPr lang="en-US" sz="1600" b="1" i="1" dirty="0" smtClean="0">
                <a:solidFill>
                  <a:srgbClr val="002060"/>
                </a:solidFill>
              </a:rPr>
              <a:t>Evaluating Factors Affecting Broadband Readiness in Kenya: A Pilot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Study,Gilbert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Barasa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Mugeni</a:t>
            </a:r>
            <a:r>
              <a:rPr lang="en-US" sz="1600" b="1" i="1" dirty="0" smtClean="0">
                <a:solidFill>
                  <a:srgbClr val="002060"/>
                </a:solidFill>
              </a:rPr>
              <a:t>, Gregory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Wabuke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Wanyembi</a:t>
            </a:r>
            <a:r>
              <a:rPr lang="en-US" sz="1600" b="1" i="1" dirty="0" smtClean="0">
                <a:solidFill>
                  <a:srgbClr val="002060"/>
                </a:solidFill>
              </a:rPr>
              <a:t>, Joseph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Muliaro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Wafula</a:t>
            </a:r>
            <a:r>
              <a:rPr lang="en-US" sz="1600" b="1" i="1" dirty="0" smtClean="0">
                <a:solidFill>
                  <a:srgbClr val="002060"/>
                </a:solidFill>
              </a:rPr>
              <a:t> ,Department of Computer Science,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Masinde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Muliro</a:t>
            </a:r>
            <a:r>
              <a:rPr lang="en-US" sz="1600" b="1" i="1" dirty="0" smtClean="0">
                <a:solidFill>
                  <a:srgbClr val="002060"/>
                </a:solidFill>
              </a:rPr>
              <a:t> University of Science and Technology,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Kakamega</a:t>
            </a:r>
            <a:r>
              <a:rPr lang="en-US" sz="1600" b="1" i="1" dirty="0" smtClean="0">
                <a:solidFill>
                  <a:srgbClr val="002060"/>
                </a:solidFill>
              </a:rPr>
              <a:t>, Kenya and Department of Computing,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Jomo</a:t>
            </a:r>
            <a:r>
              <a:rPr lang="en-US" sz="1600" b="1" i="1" dirty="0" smtClean="0">
                <a:solidFill>
                  <a:srgbClr val="002060"/>
                </a:solidFill>
              </a:rPr>
              <a:t> Kenyatta University of Agriculture and Technology, Nairobi, Kenya</a:t>
            </a:r>
          </a:p>
          <a:p>
            <a:pPr algn="just"/>
            <a:r>
              <a:rPr lang="en-US" sz="1600" b="1" i="1" dirty="0" err="1" smtClean="0">
                <a:solidFill>
                  <a:srgbClr val="0000FF"/>
                </a:solidFill>
              </a:rPr>
              <a:t>Myanma</a:t>
            </a:r>
            <a:r>
              <a:rPr lang="en-US" sz="1600" b="1" i="1" dirty="0" smtClean="0">
                <a:solidFill>
                  <a:srgbClr val="0000FF"/>
                </a:solidFill>
              </a:rPr>
              <a:t> Post and Telecommunications</a:t>
            </a:r>
          </a:p>
          <a:p>
            <a:pPr algn="just"/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0802" y="2967335"/>
            <a:ext cx="66624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YOU.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Broadband Contribution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rgbClr val="339933"/>
                </a:solidFill>
              </a:rPr>
              <a:t>Every 10 percent increase in broadband penetration provides a 1.38 per cent increase in GDP.</a:t>
            </a:r>
            <a:r>
              <a:rPr lang="en-US" sz="1400" b="1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en-US" sz="1600" b="1" dirty="0" smtClean="0"/>
              <a:t>Growth Effects of Telecommunications?</a:t>
            </a:r>
            <a:endParaRPr lang="en-US" sz="1600" dirty="0" smtClean="0">
              <a:solidFill>
                <a:srgbClr val="339933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1600" dirty="0" smtClean="0"/>
              <a:t> 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19400"/>
            <a:ext cx="5210837" cy="321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01831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CaslonPro-Regular"/>
              </a:rPr>
              <a:t>Source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CaslonPro-Regular"/>
              </a:rPr>
              <a:t>: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CaslonPro-Regular"/>
              </a:rPr>
              <a:t>Qiang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CaslonPro-Regular"/>
              </a:rPr>
              <a:t>, Christine, Carlo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CaslonPro-Regular"/>
              </a:rPr>
              <a:t>Rossotto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CaslonPro-Regular"/>
              </a:rPr>
              <a:t>, and Kaoru Kimura. 2009. “Economic Impact of</a:t>
            </a:r>
            <a:r>
              <a:rPr lang="en-US" sz="12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CaslonPro-Regular"/>
              </a:rPr>
              <a:t>Broadband.” In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CaslonPro-Italic"/>
              </a:rPr>
              <a:t>Information and Communications for Development 2009: Extending Reach and Increasing Impact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CaslonPro-Regular"/>
              </a:rPr>
              <a:t>, 35–50. Washington, DC: World Bank.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Overview of the Broadband Status (2012)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Broadband Penetration in ASEAN Region (2012)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The Telephone Tariff Rates in Myanmar</a:t>
            </a:r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Fixed Line Telephone Tariff  Rates (Local &amp; Overseas)</a:t>
            </a:r>
          </a:p>
          <a:p>
            <a:r>
              <a:rPr lang="en-US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ADSL Line Tariff  Rates </a:t>
            </a:r>
          </a:p>
          <a:p>
            <a:r>
              <a:rPr lang="en-US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Broadband Tariff Rates</a:t>
            </a:r>
          </a:p>
          <a:p>
            <a:r>
              <a:rPr lang="en-US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Mobile Telephone Tariff  Rates</a:t>
            </a:r>
          </a:p>
          <a:p>
            <a:endParaRPr lang="en-US" dirty="0" smtClean="0">
              <a:solidFill>
                <a:srgbClr val="0000FF"/>
              </a:solidFill>
              <a:latin typeface="Verdana" pitchFamily="34" charset="0"/>
              <a:cs typeface="Times New Roman" pitchFamily="18" charset="0"/>
            </a:endParaRPr>
          </a:p>
          <a:p>
            <a:endParaRPr lang="en-US" dirty="0">
              <a:solidFill>
                <a:srgbClr val="0000FF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Broadband  </a:t>
            </a:r>
            <a:r>
              <a:rPr lang="en-US" dirty="0" err="1" smtClean="0"/>
              <a:t>Tarriff</a:t>
            </a:r>
            <a:r>
              <a:rPr lang="en-US" dirty="0" smtClean="0"/>
              <a:t>(SKYNET)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2989" y="1600200"/>
            <a:ext cx="75180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58674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0"/>
          <p:cNvSpPr txBox="1">
            <a:spLocks noChangeArrowheads="1"/>
          </p:cNvSpPr>
          <p:nvPr/>
        </p:nvSpPr>
        <p:spPr bwMode="auto">
          <a:xfrm>
            <a:off x="6858000" y="207645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Thaicom 4 (ipstar)</a:t>
            </a:r>
          </a:p>
          <a:p>
            <a:pPr algn="ctr"/>
            <a:r>
              <a:rPr lang="en-US" sz="2400" b="1">
                <a:latin typeface="Calibri" pitchFamily="34" charset="0"/>
              </a:rPr>
              <a:t>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Prices for Broadband (YTP)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990600"/>
          <a:ext cx="7772400" cy="5957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2200"/>
                <a:gridCol w="1600200"/>
                <a:gridCol w="1371600"/>
                <a:gridCol w="1066800"/>
                <a:gridCol w="1371600"/>
              </a:tblGrid>
              <a:tr h="3671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Broadband Service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Price per month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Capacity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Additional Fees</a:t>
                      </a:r>
                      <a:endParaRPr lang="en-US" sz="1400" dirty="0"/>
                    </a:p>
                  </a:txBody>
                  <a:tcPr/>
                </a:tc>
              </a:tr>
              <a:tr h="5130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WLLCOND</a:t>
                      </a:r>
                      <a:r>
                        <a:rPr lang="en-US" sz="1400" baseline="0" dirty="0" smtClean="0"/>
                        <a:t> Consumer Data Only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Consumer Data Only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FEC 35/M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400MB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FEC 0.20/MB</a:t>
                      </a:r>
                      <a:endParaRPr lang="en-US" sz="1400" dirty="0"/>
                    </a:p>
                  </a:txBody>
                  <a:tcPr/>
                </a:tc>
              </a:tr>
              <a:tr h="3671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WLLJAD$ Jade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US$ 35/M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400MB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US$ 0.20/MB</a:t>
                      </a:r>
                      <a:endParaRPr lang="en-US" sz="1400" dirty="0"/>
                    </a:p>
                  </a:txBody>
                  <a:tcPr/>
                </a:tc>
              </a:tr>
              <a:tr h="3671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WLLPLA Platinum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Platinum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Ks 30000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400MB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Ks 250/MB</a:t>
                      </a:r>
                      <a:endParaRPr lang="en-US" sz="1400" dirty="0"/>
                    </a:p>
                  </a:txBody>
                  <a:tcPr/>
                </a:tc>
              </a:tr>
              <a:tr h="3671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WLLCON Consumer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Consumer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FEC 45/M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400MB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FEC 0.20/MB</a:t>
                      </a:r>
                      <a:endParaRPr lang="en-US" sz="1400" dirty="0"/>
                    </a:p>
                  </a:txBody>
                  <a:tcPr/>
                </a:tc>
              </a:tr>
              <a:tr h="3671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WLLSAP$ SAPPHIRE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Sapphire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US$ 45/M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400MB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US$ 0.20/MB</a:t>
                      </a:r>
                      <a:endParaRPr lang="en-US" sz="1400" dirty="0"/>
                    </a:p>
                  </a:txBody>
                  <a:tcPr/>
                </a:tc>
              </a:tr>
              <a:tr h="3671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WLLBRO Bronze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Bronze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Ks 38000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400MB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Ks 250/MB</a:t>
                      </a:r>
                    </a:p>
                  </a:txBody>
                  <a:tcPr/>
                </a:tc>
              </a:tr>
              <a:tr h="3671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WLLENT Enterprise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Enterprise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FEC 75/M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2000MB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FEC 0.20/MB</a:t>
                      </a:r>
                    </a:p>
                  </a:txBody>
                  <a:tcPr/>
                </a:tc>
              </a:tr>
              <a:tr h="3671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WLLRUB$</a:t>
                      </a:r>
                      <a:r>
                        <a:rPr lang="en-US" sz="1400" baseline="0" dirty="0" smtClean="0"/>
                        <a:t> Ruby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Ruby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US$75/M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2000MB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US$ 0.20/MB</a:t>
                      </a:r>
                    </a:p>
                  </a:txBody>
                  <a:tcPr/>
                </a:tc>
              </a:tr>
              <a:tr h="5130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WLLSIL Silver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Silver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Ks 64000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2000MB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Ks 250/MB</a:t>
                      </a:r>
                    </a:p>
                  </a:txBody>
                  <a:tcPr/>
                </a:tc>
              </a:tr>
              <a:tr h="3671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WLLCOR Corporate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Corporate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FEC 130/M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10000MB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FEC 0.20/MB</a:t>
                      </a:r>
                    </a:p>
                  </a:txBody>
                  <a:tcPr/>
                </a:tc>
              </a:tr>
              <a:tr h="3671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WLLGOL Gold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Ks 111000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10000MB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Ks 250/MB</a:t>
                      </a:r>
                    </a:p>
                  </a:txBody>
                  <a:tcPr/>
                </a:tc>
              </a:tr>
              <a:tr h="3671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WLLDIA$ Diamond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Diamond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US$ 130/M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10000MB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US$ 0.20/MB</a:t>
                      </a:r>
                      <a:endParaRPr lang="en-US" sz="1400" dirty="0"/>
                    </a:p>
                  </a:txBody>
                  <a:tcPr/>
                </a:tc>
              </a:tr>
              <a:tr h="51302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Wllvpn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Vpn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FEC 100/M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10000 MB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9D72369182748978C187BE6D1FE86" ma:contentTypeVersion="1" ma:contentTypeDescription="Create a new document." ma:contentTypeScope="" ma:versionID="17da96a562bb6d243a8e7f0c37b2c30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825E8D2-2489-40E1-81F4-CEC46EFB8C96}"/>
</file>

<file path=customXml/itemProps2.xml><?xml version="1.0" encoding="utf-8"?>
<ds:datastoreItem xmlns:ds="http://schemas.openxmlformats.org/officeDocument/2006/customXml" ds:itemID="{3DEF6EFF-B519-4C54-87BE-C1C34D76E2DE}"/>
</file>

<file path=customXml/itemProps3.xml><?xml version="1.0" encoding="utf-8"?>
<ds:datastoreItem xmlns:ds="http://schemas.openxmlformats.org/officeDocument/2006/customXml" ds:itemID="{AE4B6AD5-8EF2-455B-9A76-72AAD14591B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960</Words>
  <Application>Microsoft Office PowerPoint</Application>
  <PresentationFormat>On-screen Show (4:3)</PresentationFormat>
  <Paragraphs>231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ITU Regional Workshop on  Bridging the Standardization Gap (Yangon, Myanmar, 28-29 November 2013)</vt:lpstr>
      <vt:lpstr>Contents</vt:lpstr>
      <vt:lpstr>Broadband Contribution </vt:lpstr>
      <vt:lpstr>Overview of the Broadband Status (2012)</vt:lpstr>
      <vt:lpstr>Broadband Penetration in ASEAN Region (2012)</vt:lpstr>
      <vt:lpstr>The Telephone Tariff Rates in Myanmar</vt:lpstr>
      <vt:lpstr>Broadband  Tarriff(SKYNET)</vt:lpstr>
      <vt:lpstr>PowerPoint Presentation</vt:lpstr>
      <vt:lpstr>Prices for Broadband (YTP)</vt:lpstr>
      <vt:lpstr>MPT Broadband Fees for E1 and Fibre</vt:lpstr>
      <vt:lpstr>MPT Internet Users and Capacity in Myanmar (Oct 2013)</vt:lpstr>
      <vt:lpstr>Broadband Market Share in Myanmar</vt:lpstr>
      <vt:lpstr>Broadband Application Areas</vt:lpstr>
      <vt:lpstr>The broadband ecosystem</vt:lpstr>
      <vt:lpstr>PowerPoint Presentation</vt:lpstr>
      <vt:lpstr>Broadband building blocks  </vt:lpstr>
      <vt:lpstr>Measures</vt:lpstr>
      <vt:lpstr>List of parameters affecting penetration of broadband services</vt:lpstr>
      <vt:lpstr>3 Factors</vt:lpstr>
      <vt:lpstr>Policies and programs to build broadband </vt:lpstr>
      <vt:lpstr>POLICY INTERVENTION AND REGULATION</vt:lpstr>
      <vt:lpstr>Future Trend of Myanmar Telecommunications Tariff 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tpdk:\ ueSKef:xm:owfrSwf]cif: Telephone Tariff rates are set by the Government</dc:title>
  <dc:creator>Lei Hninn Zin</dc:creator>
  <cp:lastModifiedBy>Mauree, Venkatesen</cp:lastModifiedBy>
  <cp:revision>255</cp:revision>
  <dcterms:created xsi:type="dcterms:W3CDTF">2013-11-25T01:05:36Z</dcterms:created>
  <dcterms:modified xsi:type="dcterms:W3CDTF">2013-11-29T08:40:11Z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0x01010085C9D72369182748978C187BE6D1FE86</vt:lpwstr>
  </property>
</Properties>
</file>