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3"/>
    <p:sldMasterId id="2147484182" r:id="rId4"/>
  </p:sldMasterIdLst>
  <p:notesMasterIdLst>
    <p:notesMasterId r:id="rId25"/>
  </p:notesMasterIdLst>
  <p:handoutMasterIdLst>
    <p:handoutMasterId r:id="rId26"/>
  </p:handoutMasterIdLst>
  <p:sldIdLst>
    <p:sldId id="412" r:id="rId5"/>
    <p:sldId id="465" r:id="rId6"/>
    <p:sldId id="442" r:id="rId7"/>
    <p:sldId id="443" r:id="rId8"/>
    <p:sldId id="445" r:id="rId9"/>
    <p:sldId id="447" r:id="rId10"/>
    <p:sldId id="448" r:id="rId11"/>
    <p:sldId id="449" r:id="rId12"/>
    <p:sldId id="459" r:id="rId13"/>
    <p:sldId id="450" r:id="rId14"/>
    <p:sldId id="453" r:id="rId15"/>
    <p:sldId id="457" r:id="rId16"/>
    <p:sldId id="454" r:id="rId17"/>
    <p:sldId id="455" r:id="rId18"/>
    <p:sldId id="456" r:id="rId19"/>
    <p:sldId id="463" r:id="rId20"/>
    <p:sldId id="464" r:id="rId21"/>
    <p:sldId id="461" r:id="rId22"/>
    <p:sldId id="462" r:id="rId23"/>
    <p:sldId id="466" r:id="rId24"/>
  </p:sldIdLst>
  <p:sldSz cx="9144000" cy="6858000" type="screen4x3"/>
  <p:notesSz cx="6669088" cy="9928225"/>
  <p:defaultTextStyle>
    <a:defPPr>
      <a:defRPr lang="en-US"/>
    </a:defPPr>
    <a:lvl1pPr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erdana" panose="020B0604030504040204" pitchFamily="34" charset="0"/>
        <a:ea typeface="+mn-ea"/>
        <a:cs typeface="+mn-cs"/>
      </a:defRPr>
    </a:lvl5pPr>
    <a:lvl6pPr marL="2286000" algn="l" defTabSz="914400" rtl="0" eaLnBrk="1" latinLnBrk="1" hangingPunct="1">
      <a:defRPr sz="3200" kern="1200">
        <a:solidFill>
          <a:schemeClr val="tx1"/>
        </a:solidFill>
        <a:latin typeface="Verdana" panose="020B0604030504040204" pitchFamily="34" charset="0"/>
        <a:ea typeface="+mn-ea"/>
        <a:cs typeface="+mn-cs"/>
      </a:defRPr>
    </a:lvl6pPr>
    <a:lvl7pPr marL="2743200" algn="l" defTabSz="914400" rtl="0" eaLnBrk="1" latinLnBrk="1" hangingPunct="1">
      <a:defRPr sz="3200" kern="1200">
        <a:solidFill>
          <a:schemeClr val="tx1"/>
        </a:solidFill>
        <a:latin typeface="Verdana" panose="020B0604030504040204" pitchFamily="34" charset="0"/>
        <a:ea typeface="+mn-ea"/>
        <a:cs typeface="+mn-cs"/>
      </a:defRPr>
    </a:lvl7pPr>
    <a:lvl8pPr marL="3200400" algn="l" defTabSz="914400" rtl="0" eaLnBrk="1" latinLnBrk="1" hangingPunct="1">
      <a:defRPr sz="3200" kern="1200">
        <a:solidFill>
          <a:schemeClr val="tx1"/>
        </a:solidFill>
        <a:latin typeface="Verdana" panose="020B0604030504040204" pitchFamily="34" charset="0"/>
        <a:ea typeface="+mn-ea"/>
        <a:cs typeface="+mn-cs"/>
      </a:defRPr>
    </a:lvl8pPr>
    <a:lvl9pPr marL="3657600" algn="l" defTabSz="914400" rtl="0" eaLnBrk="1" latinLnBrk="1" hangingPunct="1">
      <a:defRPr sz="32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152"/>
    <a:srgbClr val="0099CC"/>
    <a:srgbClr val="FF3300"/>
    <a:srgbClr val="33CCFF"/>
    <a:srgbClr val="0E438A"/>
    <a:srgbClr val="00006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15" autoAdjust="0"/>
    <p:restoredTop sz="95736" autoAdjust="0"/>
  </p:normalViewPr>
  <p:slideViewPr>
    <p:cSldViewPr>
      <p:cViewPr varScale="1">
        <p:scale>
          <a:sx n="94" d="100"/>
          <a:sy n="94" d="100"/>
        </p:scale>
        <p:origin x="4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334" y="-96"/>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3.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굴림" panose="020B0600000101010101" pitchFamily="50" charset="-127"/>
              </a:defRPr>
            </a:lvl1pPr>
          </a:lstStyle>
          <a:p>
            <a:pPr>
              <a:defRPr/>
            </a:pPr>
            <a:endParaRPr lang="en-US" altLang="ko-KR"/>
          </a:p>
        </p:txBody>
      </p:sp>
      <p:sp>
        <p:nvSpPr>
          <p:cNvPr id="28675"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굴림" panose="020B0600000101010101" pitchFamily="50" charset="-127"/>
              </a:defRPr>
            </a:lvl1pPr>
          </a:lstStyle>
          <a:p>
            <a:pPr>
              <a:defRPr/>
            </a:pPr>
            <a:endParaRPr lang="en-US" altLang="ko-KR"/>
          </a:p>
        </p:txBody>
      </p:sp>
      <p:sp>
        <p:nvSpPr>
          <p:cNvPr id="28676"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굴림" panose="020B0600000101010101" pitchFamily="50" charset="-127"/>
              </a:defRPr>
            </a:lvl1pPr>
          </a:lstStyle>
          <a:p>
            <a:pPr>
              <a:defRPr/>
            </a:pPr>
            <a:endParaRPr lang="en-US" altLang="ko-KR"/>
          </a:p>
        </p:txBody>
      </p:sp>
      <p:sp>
        <p:nvSpPr>
          <p:cNvPr id="28677"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panose="020B0600000101010101" pitchFamily="50" charset="-127"/>
              </a:defRPr>
            </a:lvl1pPr>
          </a:lstStyle>
          <a:p>
            <a:pPr>
              <a:defRPr/>
            </a:pPr>
            <a:fld id="{CEA0FE9D-DF91-47BB-A05E-195751230BE2}" type="slidenum">
              <a:rPr lang="en-US" altLang="ko-KR"/>
              <a:pPr>
                <a:defRPr/>
              </a:pPr>
              <a:t>‹#›</a:t>
            </a:fld>
            <a:endParaRPr lang="en-US" altLang="ko-KR"/>
          </a:p>
        </p:txBody>
      </p:sp>
    </p:spTree>
    <p:extLst>
      <p:ext uri="{BB962C8B-B14F-4D97-AF65-F5344CB8AC3E}">
        <p14:creationId xmlns:p14="http://schemas.microsoft.com/office/powerpoint/2010/main" val="2956863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굴림" panose="020B0600000101010101" pitchFamily="50" charset="-127"/>
              </a:defRPr>
            </a:lvl1pPr>
          </a:lstStyle>
          <a:p>
            <a:pPr>
              <a:defRPr/>
            </a:pPr>
            <a:endParaRPr lang="en-US" altLang="ko-KR"/>
          </a:p>
        </p:txBody>
      </p:sp>
      <p:sp>
        <p:nvSpPr>
          <p:cNvPr id="48131" name="Rectangle 3"/>
          <p:cNvSpPr>
            <a:spLocks noGrp="1" noChangeArrowheads="1"/>
          </p:cNvSpPr>
          <p:nvPr>
            <p:ph type="dt" idx="1"/>
          </p:nvPr>
        </p:nvSpPr>
        <p:spPr bwMode="auto">
          <a:xfrm>
            <a:off x="377825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굴림" panose="020B0600000101010101" pitchFamily="50" charset="-127"/>
              </a:defRPr>
            </a:lvl1pPr>
          </a:lstStyle>
          <a:p>
            <a:pPr>
              <a:defRPr/>
            </a:pPr>
            <a:endParaRPr lang="en-US" altLang="ko-KR"/>
          </a:p>
        </p:txBody>
      </p:sp>
      <p:sp>
        <p:nvSpPr>
          <p:cNvPr id="717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889000" y="4714875"/>
            <a:ext cx="4891088"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굴림" panose="020B0600000101010101" pitchFamily="50" charset="-127"/>
              </a:defRPr>
            </a:lvl1pPr>
          </a:lstStyle>
          <a:p>
            <a:pPr>
              <a:defRPr/>
            </a:pPr>
            <a:endParaRPr lang="en-US" altLang="ko-KR"/>
          </a:p>
        </p:txBody>
      </p:sp>
      <p:sp>
        <p:nvSpPr>
          <p:cNvPr id="48135"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굴림" panose="020B0600000101010101" pitchFamily="50" charset="-127"/>
              </a:defRPr>
            </a:lvl1pPr>
          </a:lstStyle>
          <a:p>
            <a:pPr>
              <a:defRPr/>
            </a:pPr>
            <a:fld id="{BBAA5077-636C-402E-8C57-0D0C64668E16}" type="slidenum">
              <a:rPr lang="en-US" altLang="ko-KR"/>
              <a:pPr>
                <a:defRPr/>
              </a:pPr>
              <a:t>‹#›</a:t>
            </a:fld>
            <a:endParaRPr lang="en-US" altLang="ko-KR"/>
          </a:p>
        </p:txBody>
      </p:sp>
    </p:spTree>
    <p:extLst>
      <p:ext uri="{BB962C8B-B14F-4D97-AF65-F5344CB8AC3E}">
        <p14:creationId xmlns:p14="http://schemas.microsoft.com/office/powerpoint/2010/main" val="3367766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71939F9F-9CA5-4F65-B41D-8B81A7DC4720}" type="slidenum">
              <a:rPr lang="en-US" altLang="en-US" sz="1200" smtClean="0"/>
              <a:pPr/>
              <a:t>1</a:t>
            </a:fld>
            <a:endParaRPr lang="en-US" altLang="en-US" sz="1200"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ko-KR" dirty="0" smtClean="0"/>
              <a:t>Thank</a:t>
            </a:r>
            <a:r>
              <a:rPr lang="en-US" altLang="ko-KR" baseline="0" dirty="0" smtClean="0"/>
              <a:t> U.  </a:t>
            </a:r>
            <a:r>
              <a:rPr lang="ko-KR" altLang="en-US" smtClean="0"/>
              <a:t>밍글라바</a:t>
            </a:r>
            <a:r>
              <a:rPr lang="en-US" altLang="ko-KR" dirty="0" smtClean="0"/>
              <a:t>~, Good morning</a:t>
            </a:r>
            <a:r>
              <a:rPr lang="en-US" altLang="ko-KR" baseline="0" dirty="0" smtClean="0"/>
              <a:t> everyone. </a:t>
            </a:r>
            <a:r>
              <a:rPr lang="en-US" altLang="ko-KR" dirty="0" smtClean="0">
                <a:latin typeface="Tahoma" panose="020B0604030504040204" pitchFamily="34" charset="0"/>
              </a:rPr>
              <a:t>Nice to meet U.</a:t>
            </a:r>
          </a:p>
          <a:p>
            <a:r>
              <a:rPr lang="en-US" altLang="ko-KR" dirty="0" smtClean="0">
                <a:latin typeface="Tahoma" panose="020B0604030504040204" pitchFamily="34" charset="0"/>
              </a:rPr>
              <a:t>My name</a:t>
            </a:r>
            <a:r>
              <a:rPr lang="en-US" altLang="ko-KR" baseline="0" dirty="0" smtClean="0">
                <a:latin typeface="Tahoma" panose="020B0604030504040204" pitchFamily="34" charset="0"/>
              </a:rPr>
              <a:t> is </a:t>
            </a:r>
            <a:r>
              <a:rPr lang="en-US" altLang="ko-KR" dirty="0" err="1" smtClean="0">
                <a:latin typeface="Tahoma" panose="020B0604030504040204" pitchFamily="34" charset="0"/>
              </a:rPr>
              <a:t>Donghoon</a:t>
            </a:r>
            <a:r>
              <a:rPr lang="en-US" altLang="ko-KR" baseline="0" dirty="0" smtClean="0">
                <a:latin typeface="Tahoma" panose="020B0604030504040204" pitchFamily="34" charset="0"/>
              </a:rPr>
              <a:t> Yi and I’m </a:t>
            </a:r>
            <a:r>
              <a:rPr lang="en-US" altLang="ko-KR" dirty="0" smtClean="0">
                <a:latin typeface="Tahoma" panose="020B0604030504040204" pitchFamily="34" charset="0"/>
              </a:rPr>
              <a:t>from KT</a:t>
            </a:r>
            <a:r>
              <a:rPr lang="en-US" altLang="ko-KR" baseline="0" dirty="0" smtClean="0">
                <a:latin typeface="Tahoma" panose="020B0604030504040204" pitchFamily="34" charset="0"/>
              </a:rPr>
              <a:t> where </a:t>
            </a:r>
            <a:r>
              <a:rPr lang="en-US" altLang="ko-KR" dirty="0" smtClean="0">
                <a:latin typeface="Tahoma" panose="020B0604030504040204" pitchFamily="34" charset="0"/>
              </a:rPr>
              <a:t>I’m a</a:t>
            </a:r>
            <a:r>
              <a:rPr lang="en-US" altLang="ko-KR" baseline="0" dirty="0" smtClean="0">
                <a:latin typeface="Tahoma" panose="020B0604030504040204" pitchFamily="34" charset="0"/>
              </a:rPr>
              <a:t> research manager and </a:t>
            </a:r>
          </a:p>
          <a:p>
            <a:r>
              <a:rPr lang="en-US" altLang="ko-KR" baseline="0" dirty="0" smtClean="0">
                <a:latin typeface="Tahoma" panose="020B0604030504040204" pitchFamily="34" charset="0"/>
              </a:rPr>
              <a:t>I am participating in developing architecture of content distribution network and its services.</a:t>
            </a:r>
            <a:endParaRPr lang="en-US" altLang="ko-KR" dirty="0" smtClean="0">
              <a:latin typeface="Tahoma" panose="020B0604030504040204" pitchFamily="34" charset="0"/>
            </a:endParaRPr>
          </a:p>
          <a:p>
            <a:endParaRPr lang="en-US" altLang="ko-KR" dirty="0" smtClean="0">
              <a:latin typeface="Tahoma" panose="020B0604030504040204" pitchFamily="34" charset="0"/>
            </a:endParaRPr>
          </a:p>
          <a:p>
            <a:r>
              <a:rPr lang="en-US" altLang="ko-KR" dirty="0" smtClean="0">
                <a:latin typeface="Tahoma" panose="020B0604030504040204" pitchFamily="34" charset="0"/>
              </a:rPr>
              <a:t>In this presentation,</a:t>
            </a:r>
            <a:r>
              <a:rPr lang="en-US" altLang="ko-KR" baseline="0" dirty="0" smtClean="0">
                <a:latin typeface="Tahoma" panose="020B0604030504040204" pitchFamily="34" charset="0"/>
              </a:rPr>
              <a:t> b</a:t>
            </a:r>
            <a:r>
              <a:rPr lang="en-US" altLang="ko-KR" dirty="0" smtClean="0">
                <a:latin typeface="Tahoma" panose="020B0604030504040204" pitchFamily="34" charset="0"/>
              </a:rPr>
              <a:t>ased on KT’s IP</a:t>
            </a:r>
            <a:r>
              <a:rPr lang="en-US" altLang="ko-KR" baseline="0" dirty="0" smtClean="0">
                <a:latin typeface="Tahoma" panose="020B0604030504040204" pitchFamily="34" charset="0"/>
              </a:rPr>
              <a:t> network &amp; service deployment experience during past  20 years.</a:t>
            </a:r>
          </a:p>
          <a:p>
            <a:r>
              <a:rPr lang="en-US" altLang="ko-KR" dirty="0" smtClean="0">
                <a:latin typeface="Tahoma" panose="020B0604030504040204" pitchFamily="34" charset="0"/>
              </a:rPr>
              <a:t>I would like to introduce several issues</a:t>
            </a:r>
            <a:r>
              <a:rPr lang="en-US" altLang="ko-KR" baseline="0" dirty="0" smtClean="0">
                <a:latin typeface="Tahoma" panose="020B0604030504040204" pitchFamily="34" charset="0"/>
              </a:rPr>
              <a:t> and technical considerations in deployment of broadband infra. for providing emerging value-added service.</a:t>
            </a:r>
            <a:endParaRPr lang="en-US" altLang="ko-KR" dirty="0" smtClean="0">
              <a:latin typeface="Tahoma" panose="020B0604030504040204" pitchFamily="34" charset="0"/>
            </a:endParaRPr>
          </a:p>
        </p:txBody>
      </p:sp>
    </p:spTree>
    <p:extLst>
      <p:ext uri="{BB962C8B-B14F-4D97-AF65-F5344CB8AC3E}">
        <p14:creationId xmlns:p14="http://schemas.microsoft.com/office/powerpoint/2010/main" val="211677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So I will show</a:t>
            </a:r>
            <a:r>
              <a:rPr lang="en-US" altLang="ko-KR" baseline="0" dirty="0" smtClean="0"/>
              <a:t> you several examples regarding our efforts on evolving broadband infrastructure.</a:t>
            </a:r>
          </a:p>
          <a:p>
            <a:endParaRPr lang="en-US" altLang="ko-KR" baseline="0" dirty="0" smtClean="0"/>
          </a:p>
          <a:p>
            <a:r>
              <a:rPr lang="en-US" altLang="ko-KR" dirty="0" smtClean="0"/>
              <a:t>This is the</a:t>
            </a:r>
            <a:r>
              <a:rPr lang="en-US" altLang="ko-KR" baseline="0" dirty="0" smtClean="0"/>
              <a:t> architecture of KT-NGN. We have dual backbone structure, KORNET and IP premium where the IP Premium backbone is deployed for our triple play services such as IPTV, </a:t>
            </a:r>
            <a:r>
              <a:rPr lang="en-US" altLang="ko-KR" baseline="0" dirty="0" err="1" smtClean="0"/>
              <a:t>wibro</a:t>
            </a:r>
            <a:r>
              <a:rPr lang="en-US" altLang="ko-KR" baseline="0" dirty="0" smtClean="0"/>
              <a:t>, VPN.</a:t>
            </a:r>
          </a:p>
          <a:p>
            <a:endParaRPr lang="en-US" altLang="ko-KR" baseline="0" dirty="0" smtClean="0"/>
          </a:p>
          <a:p>
            <a:r>
              <a:rPr lang="en-US" altLang="ko-KR" baseline="0" dirty="0" smtClean="0"/>
              <a:t>Of course we have legacy PSTN backbone, but phone service is almost taken over IP Premium backbone now.</a:t>
            </a:r>
          </a:p>
          <a:p>
            <a:endParaRPr lang="en-US" altLang="ko-KR" baseline="0" dirty="0" smtClean="0"/>
          </a:p>
          <a:p>
            <a:r>
              <a:rPr lang="en-US" altLang="ko-KR" baseline="0" dirty="0" smtClean="0"/>
              <a:t>To provide premium service, we apply several technologies such as MPLS, and </a:t>
            </a:r>
            <a:r>
              <a:rPr lang="en-US" altLang="ko-KR" baseline="0" dirty="0" err="1" smtClean="0"/>
              <a:t>DiffServ</a:t>
            </a:r>
            <a:r>
              <a:rPr lang="en-US" altLang="ko-KR" baseline="0" dirty="0" smtClean="0"/>
              <a:t> that differentiating </a:t>
            </a:r>
            <a:r>
              <a:rPr lang="en-US" altLang="ko-KR" baseline="0" dirty="0" err="1" smtClean="0"/>
              <a:t>QoS</a:t>
            </a:r>
            <a:r>
              <a:rPr lang="en-US" altLang="ko-KR" baseline="0" dirty="0" smtClean="0"/>
              <a:t> and PIM-SM that deliver the IPTV multicast traffic.</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Here the red boxing</a:t>
            </a:r>
            <a:r>
              <a:rPr lang="en-US" altLang="ko-KR" baseline="0" dirty="0" smtClean="0"/>
              <a:t> area, we have a challenge on making cost effective infrastructure.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To</a:t>
            </a:r>
            <a:r>
              <a:rPr lang="en-US" altLang="ko-KR" baseline="0" dirty="0" smtClean="0"/>
              <a:t> deliver multiple services, we have deployed many kind of service gate way between transport and access layer.</a:t>
            </a: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We successively realize the</a:t>
            </a:r>
            <a:r>
              <a:rPr lang="en-US" altLang="ko-KR" baseline="0" dirty="0" smtClean="0"/>
              <a:t> concept of NGN, we are now facing a new problem in managing and operating those service gateways. </a:t>
            </a: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ea typeface="굴림" panose="020B0600000101010101" pitchFamily="50" charset="-127"/>
              </a:rPr>
              <a:t>An</a:t>
            </a:r>
            <a:r>
              <a:rPr lang="en-US" altLang="ko-KR" baseline="0" dirty="0" smtClean="0">
                <a:ea typeface="굴림" panose="020B0600000101010101" pitchFamily="50" charset="-127"/>
              </a:rPr>
              <a:t>d also, </a:t>
            </a:r>
            <a:r>
              <a:rPr lang="en-US" altLang="ko-KR" dirty="0" smtClean="0">
                <a:ea typeface="굴림" panose="020B0600000101010101" pitchFamily="50" charset="-127"/>
              </a:rPr>
              <a:t>FTTH has become the great part of access network in KT instead of legacy DSL</a:t>
            </a:r>
            <a:r>
              <a:rPr lang="en-US" altLang="ko-KR" baseline="0" dirty="0" smtClean="0">
                <a:ea typeface="굴림" panose="020B0600000101010101" pitchFamily="50" charset="-127"/>
              </a:rPr>
              <a:t> lines,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baseline="0" dirty="0" smtClean="0">
              <a:ea typeface="굴림" panose="020B0600000101010101" pitchFamily="50" charset="-127"/>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baseline="0" dirty="0" smtClean="0">
                <a:ea typeface="굴림" panose="020B0600000101010101" pitchFamily="50" charset="-127"/>
              </a:rPr>
              <a:t>there too many aggregation point and too many different facilities deployed to connect heterogeneous technologies.</a:t>
            </a:r>
            <a:endParaRPr lang="en-US" altLang="ko-KR" dirty="0" smtClean="0"/>
          </a:p>
          <a:p>
            <a:endParaRPr lang="en-US" altLang="ko-KR" dirty="0" smtClean="0">
              <a:cs typeface="Arial" charset="0"/>
            </a:endParaRPr>
          </a:p>
          <a:p>
            <a:r>
              <a:rPr lang="en-US" altLang="ko-KR" dirty="0" smtClean="0">
                <a:cs typeface="Arial" panose="020B0604020202020204" pitchFamily="34" charset="0"/>
              </a:rPr>
              <a:t>So,</a:t>
            </a:r>
            <a:r>
              <a:rPr lang="en-US" altLang="ko-KR" baseline="0" dirty="0" smtClean="0">
                <a:cs typeface="Arial" panose="020B0604020202020204" pitchFamily="34" charset="0"/>
              </a:rPr>
              <a:t> to </a:t>
            </a:r>
            <a:r>
              <a:rPr lang="en-US" altLang="ko-KR" dirty="0" smtClean="0">
                <a:cs typeface="Arial" panose="020B0604020202020204" pitchFamily="34" charset="0"/>
              </a:rPr>
              <a:t>minimize the operation cost, we</a:t>
            </a:r>
            <a:r>
              <a:rPr lang="en-US" altLang="ko-KR" baseline="0" dirty="0" smtClean="0">
                <a:cs typeface="Arial" panose="020B0604020202020204" pitchFamily="34" charset="0"/>
              </a:rPr>
              <a:t> are now considering the L2-based simple transfer network infrastructure and try to unifies the service gateway by using the cloud computing, software-defined networking and virtualization technology.</a:t>
            </a:r>
            <a:endParaRPr lang="ko-KR" altLang="en-US" dirty="0"/>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10</a:t>
            </a:fld>
            <a:endParaRPr lang="en-US" altLang="ko-KR"/>
          </a:p>
        </p:txBody>
      </p:sp>
    </p:spTree>
    <p:extLst>
      <p:ext uri="{BB962C8B-B14F-4D97-AF65-F5344CB8AC3E}">
        <p14:creationId xmlns:p14="http://schemas.microsoft.com/office/powerpoint/2010/main" val="136089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Next example is IPTV</a:t>
            </a:r>
            <a:r>
              <a:rPr lang="en-US" altLang="ko-KR" baseline="0" dirty="0" smtClean="0"/>
              <a:t> where we provide ~~. And currently we are developing HTML5 web-based IPTV for ~~~</a:t>
            </a: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As you know,</a:t>
            </a:r>
            <a:r>
              <a:rPr lang="en-US" altLang="ko-KR" baseline="0" dirty="0" smtClean="0"/>
              <a:t> HTML5 is very attractive and promising standard.</a:t>
            </a: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For the guarantee of stable real time broadcasting transmission,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we absolutely need for multicast HA and </a:t>
            </a:r>
            <a:r>
              <a:rPr lang="en-US" altLang="ko-KR" dirty="0" err="1" smtClean="0"/>
              <a:t>QoS</a:t>
            </a:r>
            <a:r>
              <a:rPr lang="en-US" altLang="ko-KR" dirty="0" smtClean="0"/>
              <a:t>, and stable multicast routing infrastructure and secured multicast features.</a:t>
            </a:r>
          </a:p>
          <a:p>
            <a:endParaRPr lang="ko-KR" altLang="en-US" dirty="0"/>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11</a:t>
            </a:fld>
            <a:endParaRPr lang="en-US" altLang="ko-KR"/>
          </a:p>
        </p:txBody>
      </p:sp>
    </p:spTree>
    <p:extLst>
      <p:ext uri="{BB962C8B-B14F-4D97-AF65-F5344CB8AC3E}">
        <p14:creationId xmlns:p14="http://schemas.microsoft.com/office/powerpoint/2010/main" val="347462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이미지 개체 틀 1"/>
          <p:cNvSpPr>
            <a:spLocks noGrp="1" noRot="1" noChangeAspect="1" noTextEdit="1"/>
          </p:cNvSpPr>
          <p:nvPr>
            <p:ph type="sldImg"/>
          </p:nvPr>
        </p:nvSpPr>
        <p:spPr>
          <a:ln/>
        </p:spPr>
      </p:sp>
      <p:sp>
        <p:nvSpPr>
          <p:cNvPr id="2969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t>So here is the major considerations</a:t>
            </a:r>
            <a:r>
              <a:rPr lang="en-US" altLang="ko-KR" baseline="0" dirty="0" smtClean="0"/>
              <a:t> on IPTV service over Broadband infra.</a:t>
            </a:r>
          </a:p>
          <a:p>
            <a:endParaRPr lang="en-US" altLang="ko-KR" baseline="0" dirty="0" smtClean="0"/>
          </a:p>
          <a:p>
            <a:r>
              <a:rPr lang="en-US" altLang="ko-KR" baseline="0" dirty="0" smtClean="0"/>
              <a:t>Because the time is limited, let me just list up the several issues.</a:t>
            </a:r>
          </a:p>
          <a:p>
            <a:endParaRPr lang="en-US" altLang="ko-KR" baseline="0" dirty="0" smtClean="0"/>
          </a:p>
          <a:p>
            <a:r>
              <a:rPr lang="en-US" altLang="ko-KR" baseline="0" dirty="0" smtClean="0"/>
              <a:t>---</a:t>
            </a:r>
          </a:p>
          <a:p>
            <a:endParaRPr lang="en-US" altLang="ko-KR" baseline="0" dirty="0" smtClean="0"/>
          </a:p>
          <a:p>
            <a:r>
              <a:rPr lang="en-US" altLang="ko-KR" dirty="0" smtClean="0"/>
              <a:t>There are some important design consideration issues for IPTV multicast. For example, multicast address issue, and multicast high availability issues including </a:t>
            </a:r>
            <a:r>
              <a:rPr lang="en-US" altLang="ko-KR" dirty="0" err="1" smtClean="0"/>
              <a:t>QoS</a:t>
            </a:r>
            <a:r>
              <a:rPr lang="en-US" altLang="ko-KR" dirty="0" smtClean="0"/>
              <a:t>, and multicast security issues and topology issue. Those issues are very important design consideration points.</a:t>
            </a:r>
          </a:p>
          <a:p>
            <a:r>
              <a:rPr lang="en-US" altLang="ko-KR" dirty="0" smtClean="0"/>
              <a:t>First check point is multicast address issue. For the compatibility or interoperability of each IPTV SP’s multicast channels, we need some agreement between each service providers. In case that if we don’t keep that agreement, we have to use separate multicast address translator.</a:t>
            </a:r>
          </a:p>
          <a:p>
            <a:r>
              <a:rPr lang="en-US" altLang="ko-KR" dirty="0" smtClean="0"/>
              <a:t>Anyway, IANA is recommending the allocation assignment of class D address. According to that assignment, for providing interoperability of each SP’s multicast channels, we should use GLOP address 233/8. In GLOP address expression, by inserting each SP’s 16bit official AS number in 233 class D address range, we can identify each IPTV SP’s channel address area. Not interoperable case, we can use private AS number in GLOP expression or site-local address 239/8.</a:t>
            </a:r>
          </a:p>
          <a:p>
            <a:endParaRPr lang="en-US" altLang="ko-KR" dirty="0" smtClean="0"/>
          </a:p>
          <a:p>
            <a:r>
              <a:rPr lang="en-US" altLang="ko-KR" dirty="0" smtClean="0"/>
              <a:t>There are some important design consideration issues for IPTV multicast. For example, multicast address issue, and multicast high availability issues including </a:t>
            </a:r>
            <a:r>
              <a:rPr lang="en-US" altLang="ko-KR" dirty="0" err="1" smtClean="0"/>
              <a:t>QoS</a:t>
            </a:r>
            <a:r>
              <a:rPr lang="en-US" altLang="ko-KR" dirty="0" smtClean="0"/>
              <a:t>, and multicast security issues and topology issue. Those issues are very important design consideration points.</a:t>
            </a:r>
          </a:p>
          <a:p>
            <a:r>
              <a:rPr lang="en-US" altLang="ko-KR" dirty="0" smtClean="0"/>
              <a:t>First check point is multicast address issue. For the compatibility or interoperability of each IPTV SP’s multicast channels, we need some agreement between each service providers. In case that if we don’t keep that agreement, we have to use separate multicast address translator.</a:t>
            </a:r>
          </a:p>
          <a:p>
            <a:r>
              <a:rPr lang="en-US" altLang="ko-KR" dirty="0" smtClean="0"/>
              <a:t>Anyway, IANA is recommending the allocation assignment of class D address. According to that assignment, for providing interoperability of each SP’s multicast channels, we should use GLOP address 233/8. In GLOP address expression, by inserting each SP’s 16bit official AS number in 233 class D address range, we can identify each IPTV SP’s channel address area. Not interoperable case, we can use private AS number in GLOP expression or site-local address 239/8.</a:t>
            </a:r>
          </a:p>
          <a:p>
            <a:endParaRPr lang="ko-KR" altLang="en-US" dirty="0" smtClean="0"/>
          </a:p>
          <a:p>
            <a:endParaRPr lang="ko-KR" altLang="en-US" dirty="0" smtClean="0"/>
          </a:p>
          <a:p>
            <a:pPr latinLnBrk="1"/>
            <a:endParaRPr lang="en-US" altLang="ko-KR" dirty="0" smtClean="0">
              <a:cs typeface="Arial" panose="020B0604020202020204" pitchFamily="34" charset="0"/>
            </a:endParaRPr>
          </a:p>
          <a:p>
            <a:pPr latinLnBrk="1"/>
            <a:r>
              <a:rPr lang="en-US" altLang="ko-KR" dirty="0" smtClean="0">
                <a:cs typeface="Arial" panose="020B0604020202020204" pitchFamily="34" charset="0"/>
              </a:rPr>
              <a:t>Here, we have a very important design considering point for Stable IPTV multicast Topology.                    </a:t>
            </a:r>
            <a:endParaRPr lang="ko-KR" altLang="ko-KR" smtClean="0">
              <a:cs typeface="Arial" panose="020B0604020202020204" pitchFamily="34" charset="0"/>
            </a:endParaRPr>
          </a:p>
          <a:p>
            <a:pPr latinLnBrk="1"/>
            <a:r>
              <a:rPr lang="en-US" altLang="ko-KR" b="1" dirty="0" smtClean="0">
                <a:cs typeface="Arial" panose="020B0604020202020204" pitchFamily="34" charset="0"/>
              </a:rPr>
              <a:t>RP positioning and redundancy</a:t>
            </a:r>
            <a:r>
              <a:rPr lang="en-US" altLang="ko-KR" dirty="0" smtClean="0">
                <a:cs typeface="Arial" panose="020B0604020202020204" pitchFamily="34" charset="0"/>
              </a:rPr>
              <a:t> are critical issues for optimal PIM-SM topology design. To get the optimal RP position, we can consider </a:t>
            </a:r>
            <a:r>
              <a:rPr lang="en-US" altLang="ko-KR" b="1" dirty="0" smtClean="0">
                <a:cs typeface="Arial" panose="020B0604020202020204" pitchFamily="34" charset="0"/>
              </a:rPr>
              <a:t>the relation between RP position and multicast traffic delay</a:t>
            </a:r>
            <a:r>
              <a:rPr lang="en-US" altLang="ko-KR" dirty="0" smtClean="0">
                <a:cs typeface="Arial" panose="020B0604020202020204" pitchFamily="34" charset="0"/>
              </a:rPr>
              <a:t>, and </a:t>
            </a:r>
            <a:r>
              <a:rPr lang="en-US" altLang="ko-KR" b="1" dirty="0" smtClean="0">
                <a:cs typeface="Arial" panose="020B0604020202020204" pitchFamily="34" charset="0"/>
              </a:rPr>
              <a:t>the relation between RP position and multicast stability</a:t>
            </a:r>
            <a:r>
              <a:rPr lang="en-US" altLang="ko-KR" dirty="0" smtClean="0">
                <a:cs typeface="Arial" panose="020B0604020202020204" pitchFamily="34" charset="0"/>
              </a:rPr>
              <a:t>. And we can consider </a:t>
            </a:r>
            <a:r>
              <a:rPr lang="en-US" altLang="ko-KR" b="1" dirty="0" smtClean="0">
                <a:cs typeface="Arial" panose="020B0604020202020204" pitchFamily="34" charset="0"/>
              </a:rPr>
              <a:t>optimal RP position to exchange SA information amongst multicast service providers</a:t>
            </a:r>
            <a:r>
              <a:rPr lang="en-US" altLang="ko-KR" dirty="0" smtClean="0">
                <a:cs typeface="Arial" panose="020B0604020202020204" pitchFamily="34" charset="0"/>
              </a:rPr>
              <a:t>.                     KT IP network is a typical tree-base topology, and whole traffic source and IPTV contents are located in the metropolitan area, like Korea</a:t>
            </a:r>
            <a:r>
              <a:rPr lang="ko-KR" altLang="ko-KR" smtClean="0">
                <a:cs typeface="Arial" panose="020B0604020202020204" pitchFamily="34" charset="0"/>
              </a:rPr>
              <a:t>’</a:t>
            </a:r>
            <a:r>
              <a:rPr lang="en-US" altLang="ko-KR" dirty="0" smtClean="0">
                <a:cs typeface="Arial" panose="020B0604020202020204" pitchFamily="34" charset="0"/>
              </a:rPr>
              <a:t>s population distribution. In such topology, we did take a lot of test to get the optimal RP position with considering such conditions and various scenarios. Here U can see an interesting test result. </a:t>
            </a:r>
            <a:r>
              <a:rPr lang="en-US" altLang="ko-KR" u="sng" dirty="0" smtClean="0">
                <a:cs typeface="Arial" panose="020B0604020202020204" pitchFamily="34" charset="0"/>
              </a:rPr>
              <a:t>In the tree topology case like KT, the optimal RP position is HE router.</a:t>
            </a:r>
            <a:r>
              <a:rPr lang="en-US" altLang="ko-KR" dirty="0" smtClean="0">
                <a:cs typeface="Arial" panose="020B0604020202020204" pitchFamily="34" charset="0"/>
              </a:rPr>
              <a:t> HE router means the nearest PIM router that sources can register to. According to test result, </a:t>
            </a:r>
            <a:r>
              <a:rPr lang="en-US" altLang="ko-KR" b="1" dirty="0" smtClean="0">
                <a:cs typeface="Arial" panose="020B0604020202020204" pitchFamily="34" charset="0"/>
              </a:rPr>
              <a:t>if the RP is located to more receiver side</a:t>
            </a:r>
            <a:r>
              <a:rPr lang="en-US" altLang="ko-KR" dirty="0" smtClean="0">
                <a:cs typeface="Arial" panose="020B0604020202020204" pitchFamily="34" charset="0"/>
              </a:rPr>
              <a:t>, we can expect more </a:t>
            </a:r>
            <a:r>
              <a:rPr lang="en-US" altLang="ko-KR" b="1" dirty="0" smtClean="0">
                <a:cs typeface="Arial" panose="020B0604020202020204" pitchFamily="34" charset="0"/>
              </a:rPr>
              <a:t>unstable PIM-SM topology</a:t>
            </a:r>
            <a:r>
              <a:rPr lang="en-US" altLang="ko-KR" dirty="0" smtClean="0">
                <a:cs typeface="Arial" panose="020B0604020202020204" pitchFamily="34" charset="0"/>
              </a:rPr>
              <a:t>. In the process of PIM link failure and recovery, some loop problem can be occurred, caused by timer gap between RPF check and PIM hello.           Let</a:t>
            </a:r>
            <a:r>
              <a:rPr lang="ko-KR" altLang="ko-KR" smtClean="0">
                <a:cs typeface="Arial" panose="020B0604020202020204" pitchFamily="34" charset="0"/>
              </a:rPr>
              <a:t>’</a:t>
            </a:r>
            <a:r>
              <a:rPr lang="en-US" altLang="ko-KR" dirty="0" smtClean="0">
                <a:cs typeface="Arial" panose="020B0604020202020204" pitchFamily="34" charset="0"/>
              </a:rPr>
              <a:t> talk about </a:t>
            </a:r>
            <a:r>
              <a:rPr lang="en-US" altLang="ko-KR" b="1" dirty="0" smtClean="0">
                <a:cs typeface="Arial" panose="020B0604020202020204" pitchFamily="34" charset="0"/>
              </a:rPr>
              <a:t>RP redundancy</a:t>
            </a:r>
            <a:r>
              <a:rPr lang="en-US" altLang="ko-KR" dirty="0" smtClean="0">
                <a:cs typeface="Arial" panose="020B0604020202020204" pitchFamily="34" charset="0"/>
              </a:rPr>
              <a:t>. We have two implementation ways for RP redundancy. One is Dynamic RP redundancy; we usually know that dynamic RP redundancy is BSR way. The other is </a:t>
            </a:r>
            <a:r>
              <a:rPr lang="en-US" altLang="ko-KR" dirty="0" err="1" smtClean="0">
                <a:cs typeface="Arial" panose="020B0604020202020204" pitchFamily="34" charset="0"/>
              </a:rPr>
              <a:t>anycast</a:t>
            </a:r>
            <a:r>
              <a:rPr lang="en-US" altLang="ko-KR" dirty="0" smtClean="0">
                <a:cs typeface="Arial" panose="020B0604020202020204" pitchFamily="34" charset="0"/>
              </a:rPr>
              <a:t> RP redundancy, which is providing </a:t>
            </a:r>
            <a:r>
              <a:rPr lang="en-US" altLang="ko-KR" b="1" dirty="0" smtClean="0">
                <a:cs typeface="Arial" panose="020B0604020202020204" pitchFamily="34" charset="0"/>
              </a:rPr>
              <a:t>same RP address</a:t>
            </a:r>
            <a:r>
              <a:rPr lang="en-US" altLang="ko-KR" dirty="0" smtClean="0">
                <a:cs typeface="Arial" panose="020B0604020202020204" pitchFamily="34" charset="0"/>
              </a:rPr>
              <a:t> for each RPs and static RP configuration at each PIM routers. We compared those two implementation ways with 4 criteria, and a lot of tests also.  As you can see in this table, we found that </a:t>
            </a:r>
            <a:r>
              <a:rPr lang="en-US" altLang="ko-KR" b="1" dirty="0" err="1" smtClean="0">
                <a:cs typeface="Arial" panose="020B0604020202020204" pitchFamily="34" charset="0"/>
              </a:rPr>
              <a:t>anycast</a:t>
            </a:r>
            <a:r>
              <a:rPr lang="en-US" altLang="ko-KR" b="1" dirty="0" smtClean="0">
                <a:cs typeface="Arial" panose="020B0604020202020204" pitchFamily="34" charset="0"/>
              </a:rPr>
              <a:t> RP is the best way for RP redundancy</a:t>
            </a:r>
            <a:r>
              <a:rPr lang="en-US" altLang="ko-KR" dirty="0" smtClean="0">
                <a:cs typeface="Arial" panose="020B0604020202020204" pitchFamily="34" charset="0"/>
              </a:rPr>
              <a:t>. In configuration and troubleshooting point, </a:t>
            </a:r>
            <a:r>
              <a:rPr lang="en-US" altLang="ko-KR" u="sng" dirty="0" err="1" smtClean="0">
                <a:cs typeface="Arial" panose="020B0604020202020204" pitchFamily="34" charset="0"/>
              </a:rPr>
              <a:t>anycast</a:t>
            </a:r>
            <a:r>
              <a:rPr lang="en-US" altLang="ko-KR" u="sng" dirty="0" smtClean="0">
                <a:cs typeface="Arial" panose="020B0604020202020204" pitchFamily="34" charset="0"/>
              </a:rPr>
              <a:t> RP is much easier than dynamic RP</a:t>
            </a:r>
            <a:r>
              <a:rPr lang="en-US" altLang="ko-KR" dirty="0" smtClean="0">
                <a:cs typeface="Arial" panose="020B0604020202020204" pitchFamily="34" charset="0"/>
              </a:rPr>
              <a:t>. As you know, BSR is using a little bit complex procedure to choose RP from their candidate PIM routers, like priority calculation or the calculation of hash function table. The most critical reason that we can not accept BSR is that </a:t>
            </a:r>
            <a:r>
              <a:rPr lang="en-US" altLang="ko-KR" b="1" dirty="0" smtClean="0">
                <a:cs typeface="Arial" panose="020B0604020202020204" pitchFamily="34" charset="0"/>
              </a:rPr>
              <a:t>a lot of vendors do not support BSR feature</a:t>
            </a:r>
            <a:r>
              <a:rPr lang="en-US" altLang="ko-KR" dirty="0" smtClean="0">
                <a:cs typeface="Arial" panose="020B0604020202020204" pitchFamily="34" charset="0"/>
              </a:rPr>
              <a:t> except cisco and juniper. And in BSR case, service recovery time of RP failure is around 3 minutes, but </a:t>
            </a:r>
            <a:r>
              <a:rPr lang="en-US" altLang="ko-KR" dirty="0" err="1" smtClean="0">
                <a:cs typeface="Arial" panose="020B0604020202020204" pitchFamily="34" charset="0"/>
              </a:rPr>
              <a:t>anycast</a:t>
            </a:r>
            <a:r>
              <a:rPr lang="en-US" altLang="ko-KR" dirty="0" smtClean="0">
                <a:cs typeface="Arial" panose="020B0604020202020204" pitchFamily="34" charset="0"/>
              </a:rPr>
              <a:t> case only less than 1 sec.	And the final multicast topology issue is load balancing feature of multicast traffic. Multicast traffic should be load balanced </a:t>
            </a:r>
            <a:r>
              <a:rPr lang="en-US" altLang="ko-KR" b="1" dirty="0" smtClean="0">
                <a:cs typeface="Arial" panose="020B0604020202020204" pitchFamily="34" charset="0"/>
              </a:rPr>
              <a:t>based on source and multicast group in multiple PIM links</a:t>
            </a:r>
            <a:r>
              <a:rPr lang="en-US" altLang="ko-KR" dirty="0" smtClean="0">
                <a:cs typeface="Arial" panose="020B0604020202020204" pitchFamily="34" charset="0"/>
              </a:rPr>
              <a:t>. </a:t>
            </a:r>
            <a:endParaRPr lang="ko-KR" altLang="ko-KR" smtClean="0">
              <a:cs typeface="Arial" panose="020B0604020202020204" pitchFamily="34" charset="0"/>
            </a:endParaRPr>
          </a:p>
          <a:p>
            <a:endParaRPr lang="ko-KR" altLang="en-US" dirty="0" smtClean="0">
              <a:cs typeface="Arial" panose="020B0604020202020204" pitchFamily="34" charset="0"/>
            </a:endParaRPr>
          </a:p>
        </p:txBody>
      </p:sp>
      <p:sp>
        <p:nvSpPr>
          <p:cNvPr id="2970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B977BC34-7F1C-407F-AB85-EEE25755C0A6}" type="slidenum">
              <a:rPr lang="en-US" altLang="ko-KR" sz="1200" smtClean="0"/>
              <a:pPr/>
              <a:t>12</a:t>
            </a:fld>
            <a:endParaRPr lang="en-US" altLang="ko-KR" sz="1200" smtClean="0"/>
          </a:p>
        </p:txBody>
      </p:sp>
    </p:spTree>
    <p:extLst>
      <p:ext uri="{BB962C8B-B14F-4D97-AF65-F5344CB8AC3E}">
        <p14:creationId xmlns:p14="http://schemas.microsoft.com/office/powerpoint/2010/main" val="390040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슬라이드 이미지 개체 틀 1"/>
          <p:cNvSpPr>
            <a:spLocks noGrp="1" noRot="1" noChangeAspect="1" noTextEdit="1"/>
          </p:cNvSpPr>
          <p:nvPr>
            <p:ph type="sldImg"/>
          </p:nvPr>
        </p:nvSpPr>
        <p:spPr>
          <a:ln/>
        </p:spPr>
      </p:sp>
      <p:sp>
        <p:nvSpPr>
          <p:cNvPr id="3174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altLang="ko-KR" dirty="0" smtClean="0">
                <a:cs typeface="Arial" panose="020B0604020202020204" pitchFamily="34" charset="0"/>
              </a:rPr>
              <a:t>We provide</a:t>
            </a:r>
            <a:r>
              <a:rPr lang="en-US" altLang="ko-KR" baseline="0" dirty="0" smtClean="0">
                <a:cs typeface="Arial" panose="020B0604020202020204" pitchFamily="34" charset="0"/>
              </a:rPr>
              <a:t> </a:t>
            </a:r>
            <a:r>
              <a:rPr lang="en-US" altLang="ko-KR" dirty="0" smtClean="0">
                <a:cs typeface="Arial" panose="020B0604020202020204" pitchFamily="34" charset="0"/>
              </a:rPr>
              <a:t>several types</a:t>
            </a:r>
            <a:r>
              <a:rPr lang="en-US" altLang="ko-KR" baseline="0" dirty="0" smtClean="0">
                <a:cs typeface="Arial" panose="020B0604020202020204" pitchFamily="34" charset="0"/>
              </a:rPr>
              <a:t> of VPN service according to the access line.</a:t>
            </a:r>
            <a:endParaRPr lang="en-US" altLang="ko-KR" dirty="0" smtClean="0">
              <a:cs typeface="Arial" panose="020B0604020202020204" pitchFamily="34" charset="0"/>
            </a:endParaRPr>
          </a:p>
          <a:p>
            <a:pPr latinLnBrk="1"/>
            <a:endParaRPr lang="en-US" altLang="ko-KR" dirty="0" smtClean="0">
              <a:cs typeface="Arial" panose="020B0604020202020204" pitchFamily="34" charset="0"/>
            </a:endParaRPr>
          </a:p>
          <a:p>
            <a:pPr latinLnBrk="1"/>
            <a:r>
              <a:rPr lang="en-US" altLang="ko-KR" dirty="0" smtClean="0">
                <a:cs typeface="Arial" panose="020B0604020202020204" pitchFamily="34" charset="0"/>
              </a:rPr>
              <a:t>By using of multicast VPN technology, it is possible to provide bidirectional e-learning, internal broadcasting services for VPN customers. </a:t>
            </a:r>
            <a:endParaRPr lang="ko-KR" altLang="ko-KR" smtClean="0">
              <a:cs typeface="Arial" panose="020B0604020202020204" pitchFamily="34" charset="0"/>
            </a:endParaRPr>
          </a:p>
          <a:p>
            <a:pPr latinLnBrk="1"/>
            <a:endParaRPr lang="en-US" altLang="ko-KR" dirty="0" smtClean="0">
              <a:cs typeface="Arial" panose="020B0604020202020204" pitchFamily="34" charset="0"/>
            </a:endParaRPr>
          </a:p>
          <a:p>
            <a:pPr latinLnBrk="1"/>
            <a:r>
              <a:rPr lang="en-US" altLang="ko-KR" dirty="0" smtClean="0">
                <a:cs typeface="Arial" panose="020B0604020202020204" pitchFamily="34" charset="0"/>
              </a:rPr>
              <a:t>Major issues here is that</a:t>
            </a:r>
            <a:r>
              <a:rPr lang="en-US" altLang="ko-KR" baseline="0" dirty="0" smtClean="0">
                <a:cs typeface="Arial" panose="020B0604020202020204" pitchFamily="34" charset="0"/>
              </a:rPr>
              <a:t> </a:t>
            </a:r>
            <a:r>
              <a:rPr lang="en-US" altLang="ko-KR" dirty="0" smtClean="0">
                <a:cs typeface="Arial" panose="020B0604020202020204" pitchFamily="34" charset="0"/>
              </a:rPr>
              <a:t>MPLS and </a:t>
            </a:r>
            <a:r>
              <a:rPr lang="en-US" altLang="ko-KR" dirty="0" err="1" smtClean="0">
                <a:cs typeface="Arial" panose="020B0604020202020204" pitchFamily="34" charset="0"/>
              </a:rPr>
              <a:t>Ipsec</a:t>
            </a:r>
            <a:r>
              <a:rPr lang="en-US" altLang="ko-KR" dirty="0" smtClean="0">
                <a:cs typeface="Arial" panose="020B0604020202020204" pitchFamily="34" charset="0"/>
              </a:rPr>
              <a:t> technology </a:t>
            </a:r>
            <a:r>
              <a:rPr lang="en-US" altLang="ko-KR" baseline="0" dirty="0" smtClean="0">
                <a:cs typeface="Arial" panose="020B0604020202020204" pitchFamily="34" charset="0"/>
              </a:rPr>
              <a:t>are not support one-to-many communications in nature.</a:t>
            </a:r>
          </a:p>
          <a:p>
            <a:pPr latinLnBrk="1"/>
            <a:endParaRPr lang="en-US" altLang="ko-KR" baseline="0" dirty="0" smtClean="0">
              <a:cs typeface="Arial" panose="020B0604020202020204" pitchFamily="34" charset="0"/>
            </a:endParaRPr>
          </a:p>
          <a:p>
            <a:pPr latinLnBrk="1"/>
            <a:r>
              <a:rPr lang="en-US" altLang="ko-KR" baseline="0" dirty="0" smtClean="0">
                <a:cs typeface="Arial" panose="020B0604020202020204" pitchFamily="34" charset="0"/>
              </a:rPr>
              <a:t>So we need to address this by using several standard such IP in IP, GRE encapsulation</a:t>
            </a:r>
            <a:endParaRPr lang="en-US" altLang="ko-KR" dirty="0" smtClean="0">
              <a:cs typeface="Arial" panose="020B0604020202020204" pitchFamily="34" charset="0"/>
            </a:endParaRPr>
          </a:p>
          <a:p>
            <a:endParaRPr lang="ko-KR" altLang="en-US" dirty="0" smtClean="0">
              <a:cs typeface="Arial" panose="020B0604020202020204" pitchFamily="34" charset="0"/>
            </a:endParaRPr>
          </a:p>
        </p:txBody>
      </p:sp>
      <p:sp>
        <p:nvSpPr>
          <p:cNvPr id="3174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C856633E-4146-4100-B8AD-871F4D7D5A9E}" type="slidenum">
              <a:rPr lang="en-US" altLang="ko-KR" sz="1200" smtClean="0"/>
              <a:pPr/>
              <a:t>13</a:t>
            </a:fld>
            <a:endParaRPr lang="en-US" altLang="ko-KR" sz="1200" smtClean="0"/>
          </a:p>
        </p:txBody>
      </p:sp>
    </p:spTree>
    <p:extLst>
      <p:ext uri="{BB962C8B-B14F-4D97-AF65-F5344CB8AC3E}">
        <p14:creationId xmlns:p14="http://schemas.microsoft.com/office/powerpoint/2010/main" val="77493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Next major service is </a:t>
            </a:r>
            <a:r>
              <a:rPr lang="en-US" altLang="ko-KR" dirty="0" err="1" smtClean="0"/>
              <a:t>wibro</a:t>
            </a:r>
            <a:r>
              <a:rPr lang="en-US" altLang="ko-KR" dirty="0" smtClean="0"/>
              <a:t>, everybody knows </a:t>
            </a:r>
            <a:r>
              <a:rPr lang="en-US" altLang="ko-KR" dirty="0" err="1" smtClean="0"/>
              <a:t>wibro</a:t>
            </a:r>
            <a:r>
              <a:rPr lang="en-US" altLang="ko-KR" dirty="0" smtClean="0"/>
              <a:t> is mobile internet service.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For stable </a:t>
            </a:r>
            <a:r>
              <a:rPr lang="en-US" altLang="ko-KR" dirty="0" err="1" smtClean="0"/>
              <a:t>wibro</a:t>
            </a:r>
            <a:r>
              <a:rPr lang="en-US" altLang="ko-KR" dirty="0" smtClean="0"/>
              <a:t> service in our Premium BB, we need IPv6 capability and </a:t>
            </a:r>
            <a:r>
              <a:rPr lang="en-US" altLang="ko-KR" dirty="0" err="1" smtClean="0"/>
              <a:t>QoS</a:t>
            </a:r>
            <a:r>
              <a:rPr lang="en-US" altLang="ko-KR" dirty="0" smtClean="0"/>
              <a:t> and security.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Those are the basic feature of mobile service</a:t>
            </a:r>
            <a:r>
              <a:rPr lang="en-US" altLang="ko-KR" baseline="0" dirty="0" smtClean="0"/>
              <a:t> </a:t>
            </a:r>
            <a:r>
              <a:rPr lang="en-US" altLang="ko-KR" dirty="0" smtClean="0"/>
              <a:t>over wired and wireless line.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ko-K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t>We</a:t>
            </a:r>
            <a:r>
              <a:rPr lang="en-US" altLang="ko-KR" baseline="0" dirty="0" smtClean="0"/>
              <a:t> provide the </a:t>
            </a:r>
            <a:r>
              <a:rPr lang="en-US" altLang="ko-KR" baseline="0" dirty="0" err="1" smtClean="0"/>
              <a:t>Wibro</a:t>
            </a:r>
            <a:r>
              <a:rPr lang="en-US" altLang="ko-KR" baseline="0" dirty="0" smtClean="0"/>
              <a:t> egg that is small &amp; portable modem device and it is used in mobile traffic offloading in bus, subways.</a:t>
            </a:r>
            <a:endParaRPr lang="en-US" altLang="ko-KR" dirty="0" smtClean="0"/>
          </a:p>
          <a:p>
            <a:endParaRPr lang="en-US" altLang="ko-KR" dirty="0" smtClean="0"/>
          </a:p>
          <a:p>
            <a:endParaRPr lang="en-US" altLang="ko-KR" dirty="0" smtClean="0"/>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14</a:t>
            </a:fld>
            <a:endParaRPr lang="en-US" altLang="ko-KR"/>
          </a:p>
        </p:txBody>
      </p:sp>
    </p:spTree>
    <p:extLst>
      <p:ext uri="{BB962C8B-B14F-4D97-AF65-F5344CB8AC3E}">
        <p14:creationId xmlns:p14="http://schemas.microsoft.com/office/powerpoint/2010/main" val="1775872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Next example is LTE service.</a:t>
            </a:r>
          </a:p>
          <a:p>
            <a:endParaRPr lang="en-US" altLang="ko-KR" dirty="0" smtClean="0"/>
          </a:p>
          <a:p>
            <a:r>
              <a:rPr lang="en-US" altLang="ko-KR" dirty="0" smtClean="0"/>
              <a:t>We</a:t>
            </a:r>
            <a:r>
              <a:rPr lang="en-US" altLang="ko-KR" baseline="0" dirty="0" smtClean="0"/>
              <a:t> have 20Mhz major band on 1.8Ghz and 10Mhz sub-band on 900Mhz. By using these spectrum, we are now providing the broadband LTE services by using carrier aggregation and multi-carrier technology.</a:t>
            </a:r>
          </a:p>
          <a:p>
            <a:endParaRPr lang="en-US" altLang="ko-KR" baseline="0" dirty="0" smtClean="0"/>
          </a:p>
          <a:p>
            <a:r>
              <a:rPr lang="en-US" altLang="ko-KR" baseline="0" dirty="0" smtClean="0"/>
              <a:t>The most remarkable things here is the CCC (…) technology which enable us to deployment of LTE infrastructure and extend it coverage very fast</a:t>
            </a:r>
          </a:p>
          <a:p>
            <a:endParaRPr lang="en-US" altLang="ko-KR" baseline="0" dirty="0" smtClean="0"/>
          </a:p>
          <a:p>
            <a:r>
              <a:rPr lang="en-US" altLang="ko-KR" baseline="0" dirty="0" smtClean="0"/>
              <a:t>Key idea of this technology is to separate data and radio units in radio station (</a:t>
            </a:r>
            <a:r>
              <a:rPr lang="en-US" altLang="ko-KR" baseline="0" dirty="0" err="1" smtClean="0"/>
              <a:t>eNodeB</a:t>
            </a:r>
            <a:r>
              <a:rPr lang="en-US" altLang="ko-KR" baseline="0" dirty="0" smtClean="0"/>
              <a:t>).</a:t>
            </a:r>
          </a:p>
          <a:p>
            <a:endParaRPr lang="en-US" altLang="ko-KR" baseline="0" dirty="0" smtClean="0"/>
          </a:p>
          <a:p>
            <a:r>
              <a:rPr lang="en-US" altLang="ko-KR" baseline="0" dirty="0" smtClean="0"/>
              <a:t>By apply the virtualization technology on centralized data units, we can accommodate more users simultaneously .</a:t>
            </a:r>
          </a:p>
          <a:p>
            <a:endParaRPr lang="en-US" altLang="ko-KR" baseline="0" dirty="0" smtClean="0"/>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15</a:t>
            </a:fld>
            <a:endParaRPr lang="en-US" altLang="ko-KR"/>
          </a:p>
        </p:txBody>
      </p:sp>
    </p:spTree>
    <p:extLst>
      <p:ext uri="{BB962C8B-B14F-4D97-AF65-F5344CB8AC3E}">
        <p14:creationId xmlns:p14="http://schemas.microsoft.com/office/powerpoint/2010/main" val="345911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cs typeface="Arial" panose="020B0604020202020204" pitchFamily="34" charset="0"/>
              </a:rPr>
              <a:t>In the content distribution</a:t>
            </a:r>
            <a:r>
              <a:rPr lang="en-US" altLang="ko-KR" baseline="0" dirty="0" smtClean="0">
                <a:cs typeface="Arial" panose="020B0604020202020204" pitchFamily="34" charset="0"/>
              </a:rPr>
              <a:t> area, we are developing smart network tech. which can effectively reducing….  By using in-network cache and content-based routing.</a:t>
            </a:r>
          </a:p>
          <a:p>
            <a:endParaRPr lang="en-US" altLang="ko-KR" dirty="0" smtClean="0">
              <a:cs typeface="Arial" panose="020B0604020202020204" pitchFamily="34" charset="0"/>
            </a:endParaRPr>
          </a:p>
          <a:p>
            <a:r>
              <a:rPr lang="en-US" altLang="ko-KR" dirty="0" smtClean="0">
                <a:cs typeface="Arial" panose="020B0604020202020204" pitchFamily="34" charset="0"/>
              </a:rPr>
              <a:t>To reduce</a:t>
            </a:r>
            <a:r>
              <a:rPr lang="en-US" altLang="ko-KR" baseline="0" dirty="0" smtClean="0">
                <a:cs typeface="Arial" panose="020B0604020202020204" pitchFamily="34" charset="0"/>
              </a:rPr>
              <a:t> the duplicated content delivery, we deploying the traffic localization technology such as ALTO, P4P and dynamic in-network caching system.</a:t>
            </a:r>
          </a:p>
          <a:p>
            <a:endParaRPr lang="en-US" altLang="ko-KR" baseline="0" dirty="0" smtClean="0">
              <a:cs typeface="Arial" panose="020B0604020202020204" pitchFamily="34" charset="0"/>
            </a:endParaRPr>
          </a:p>
          <a:p>
            <a:r>
              <a:rPr lang="en-US" altLang="ko-KR" baseline="0" dirty="0" smtClean="0">
                <a:cs typeface="Arial" panose="020B0604020202020204" pitchFamily="34" charset="0"/>
              </a:rPr>
              <a:t>The most important issues in in-network cache is transparency.</a:t>
            </a:r>
          </a:p>
          <a:p>
            <a:endParaRPr lang="en-US" altLang="ko-KR" baseline="0" dirty="0" smtClean="0">
              <a:cs typeface="Arial" panose="020B0604020202020204" pitchFamily="34" charset="0"/>
            </a:endParaRPr>
          </a:p>
          <a:p>
            <a:r>
              <a:rPr lang="en-US" altLang="ko-KR" baseline="0" dirty="0" smtClean="0">
                <a:cs typeface="Arial" panose="020B0604020202020204" pitchFamily="34" charset="0"/>
              </a:rPr>
              <a:t>Because the cache system stores the traversed content and deliver the content instead of the original server when users request same content, it should not touch the any business model of the service provider such as advertising. </a:t>
            </a:r>
          </a:p>
          <a:p>
            <a:endParaRPr lang="en-US" altLang="ko-KR" baseline="0" dirty="0" smtClean="0">
              <a:cs typeface="Arial" panose="020B0604020202020204" pitchFamily="34" charset="0"/>
            </a:endParaRPr>
          </a:p>
          <a:p>
            <a:r>
              <a:rPr lang="en-US" altLang="ko-KR" baseline="0" dirty="0" smtClean="0">
                <a:cs typeface="Arial" panose="020B0604020202020204" pitchFamily="34" charset="0"/>
              </a:rPr>
              <a:t>This is very sensitive issues and closely related with the network neutrality problem. </a:t>
            </a:r>
          </a:p>
          <a:p>
            <a:endParaRPr lang="en-US" altLang="ko-KR" baseline="0" dirty="0" smtClean="0">
              <a:cs typeface="Arial" panose="020B0604020202020204" pitchFamily="34" charset="0"/>
            </a:endParaRPr>
          </a:p>
          <a:p>
            <a:r>
              <a:rPr lang="en-US" altLang="ko-KR" baseline="0" dirty="0" smtClean="0">
                <a:cs typeface="Arial" panose="020B0604020202020204" pitchFamily="34" charset="0"/>
              </a:rPr>
              <a:t>So when deploying cache-like system, we should carefully considers such issues</a:t>
            </a:r>
          </a:p>
        </p:txBody>
      </p:sp>
      <p:sp>
        <p:nvSpPr>
          <p:cNvPr id="35844"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7109C0FC-778C-4971-8E16-A7692EECE33A}" type="slidenum">
              <a:rPr lang="en-US" altLang="ko-KR" sz="1200" smtClean="0"/>
              <a:pPr/>
              <a:t>16</a:t>
            </a:fld>
            <a:endParaRPr lang="en-US" altLang="ko-KR" sz="1200" smtClean="0"/>
          </a:p>
        </p:txBody>
      </p:sp>
    </p:spTree>
    <p:extLst>
      <p:ext uri="{BB962C8B-B14F-4D97-AF65-F5344CB8AC3E}">
        <p14:creationId xmlns:p14="http://schemas.microsoft.com/office/powerpoint/2010/main" val="3635768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Regarding</a:t>
            </a:r>
            <a:r>
              <a:rPr lang="en-US" altLang="ko-KR" baseline="0" dirty="0" smtClean="0"/>
              <a:t> the cost-effective content delivery, we are also now participating in CDN interconnection efforts.</a:t>
            </a:r>
          </a:p>
          <a:p>
            <a:endParaRPr lang="en-US" altLang="ko-KR" baseline="0" dirty="0" smtClean="0"/>
          </a:p>
          <a:p>
            <a:r>
              <a:rPr lang="en-US" altLang="ko-KR" baseline="0" dirty="0" smtClean="0"/>
              <a:t>This is a kind of </a:t>
            </a:r>
            <a:r>
              <a:rPr lang="en-US" altLang="ko-KR" baseline="0" dirty="0" err="1" smtClean="0"/>
              <a:t>telco’s</a:t>
            </a:r>
            <a:r>
              <a:rPr lang="en-US" altLang="ko-KR" baseline="0" dirty="0" smtClean="0"/>
              <a:t> alliance to deliver content globally in highly effective manner.</a:t>
            </a:r>
          </a:p>
          <a:p>
            <a:endParaRPr lang="en-US" altLang="ko-KR" baseline="0" dirty="0" smtClean="0"/>
          </a:p>
          <a:p>
            <a:r>
              <a:rPr lang="en-US" altLang="ko-KR" baseline="0" dirty="0" smtClean="0"/>
              <a:t>We expect that by this effort we can reduce the IX and overseas traffic volume, and </a:t>
            </a:r>
            <a:r>
              <a:rPr lang="en-US" altLang="ko-KR" baseline="0" dirty="0" err="1" smtClean="0"/>
              <a:t>consequentely</a:t>
            </a:r>
            <a:r>
              <a:rPr lang="en-US" altLang="ko-KR" baseline="0" dirty="0" smtClean="0"/>
              <a:t> it will help us to reduce the cost.</a:t>
            </a:r>
          </a:p>
          <a:p>
            <a:endParaRPr lang="en-US" altLang="ko-KR" baseline="0" dirty="0" smtClean="0"/>
          </a:p>
          <a:p>
            <a:r>
              <a:rPr lang="en-US" altLang="ko-KR" baseline="0" dirty="0" smtClean="0"/>
              <a:t>Currently, the </a:t>
            </a:r>
            <a:r>
              <a:rPr lang="en-US" altLang="ko-KR" baseline="0" dirty="0" err="1" smtClean="0"/>
              <a:t>CDNi</a:t>
            </a:r>
            <a:r>
              <a:rPr lang="en-US" altLang="ko-KR" baseline="0" dirty="0" smtClean="0"/>
              <a:t> efforts is in phase 3 started in </a:t>
            </a:r>
          </a:p>
          <a:p>
            <a:endParaRPr lang="en-US" altLang="ko-KR" baseline="0" dirty="0" smtClean="0"/>
          </a:p>
          <a:p>
            <a:r>
              <a:rPr lang="en-US" altLang="ko-KR" baseline="0" dirty="0" smtClean="0"/>
              <a:t>Here is several standardization issues such as </a:t>
            </a:r>
          </a:p>
          <a:p>
            <a:r>
              <a:rPr lang="en-US" altLang="ko-KR" dirty="0" smtClean="0"/>
              <a:t>1) exchange of metadata between CDNs, </a:t>
            </a:r>
            <a:br>
              <a:rPr lang="en-US" altLang="ko-KR" dirty="0" smtClean="0"/>
            </a:br>
            <a:r>
              <a:rPr lang="en-US" altLang="ko-KR" dirty="0" smtClean="0"/>
              <a:t>2) exchange of transaction logs &amp; monitoring information, </a:t>
            </a:r>
            <a:br>
              <a:rPr lang="en-US" altLang="ko-KR" dirty="0" smtClean="0"/>
            </a:br>
            <a:r>
              <a:rPr lang="en-US" altLang="ko-KR" dirty="0" smtClean="0"/>
              <a:t>3) exchange of request-routing information, </a:t>
            </a:r>
            <a:br>
              <a:rPr lang="en-US" altLang="ko-KR" dirty="0" smtClean="0"/>
            </a:br>
            <a:r>
              <a:rPr lang="en-US" altLang="ko-KR" dirty="0" smtClean="0"/>
              <a:t>4) exchange of policies &amp; capabilities, and </a:t>
            </a:r>
            <a:br>
              <a:rPr lang="en-US" altLang="ko-KR" dirty="0" smtClean="0"/>
            </a:br>
            <a:r>
              <a:rPr lang="en-US" altLang="ko-KR" dirty="0" smtClean="0"/>
              <a:t>5) content management/flushing</a:t>
            </a:r>
            <a:endParaRPr lang="ko-KR" altLang="en-US"/>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17</a:t>
            </a:fld>
            <a:endParaRPr lang="en-US" altLang="ko-KR"/>
          </a:p>
        </p:txBody>
      </p:sp>
    </p:spTree>
    <p:extLst>
      <p:ext uri="{BB962C8B-B14F-4D97-AF65-F5344CB8AC3E}">
        <p14:creationId xmlns:p14="http://schemas.microsoft.com/office/powerpoint/2010/main" val="425762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Also</a:t>
            </a:r>
            <a:r>
              <a:rPr lang="en-US" altLang="ko-KR" baseline="0" dirty="0" smtClean="0"/>
              <a:t> there are other issues we should consider regarding operational stability.</a:t>
            </a:r>
          </a:p>
          <a:p>
            <a:endParaRPr lang="en-US" altLang="ko-KR" baseline="0" dirty="0" smtClean="0"/>
          </a:p>
          <a:p>
            <a:r>
              <a:rPr lang="en-US" altLang="ko-KR" baseline="0" dirty="0" smtClean="0"/>
              <a:t>For example, how to maximize the operational convenience and how to eliminate single point of network failures.</a:t>
            </a:r>
          </a:p>
          <a:p>
            <a:endParaRPr lang="en-US" altLang="ko-KR" baseline="0" dirty="0" smtClean="0"/>
          </a:p>
          <a:p>
            <a:r>
              <a:rPr lang="en-US" altLang="ko-KR" baseline="0" dirty="0" smtClean="0"/>
              <a:t>We should address the fast convergence to minimize routing failure time and also consider and prepare the massive malicious traffic attacks.</a:t>
            </a:r>
          </a:p>
          <a:p>
            <a:endParaRPr lang="en-US" altLang="ko-KR" baseline="0" dirty="0" smtClean="0"/>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18</a:t>
            </a:fld>
            <a:endParaRPr lang="en-US" altLang="ko-KR"/>
          </a:p>
        </p:txBody>
      </p:sp>
    </p:spTree>
    <p:extLst>
      <p:ext uri="{BB962C8B-B14F-4D97-AF65-F5344CB8AC3E}">
        <p14:creationId xmlns:p14="http://schemas.microsoft.com/office/powerpoint/2010/main" val="132610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슬라이드 이미지 개체 틀 1"/>
          <p:cNvSpPr>
            <a:spLocks noGrp="1" noRot="1" noChangeAspect="1" noTextEdit="1"/>
          </p:cNvSpPr>
          <p:nvPr>
            <p:ph type="sldImg"/>
          </p:nvPr>
        </p:nvSpPr>
        <p:spPr>
          <a:ln/>
        </p:spPr>
      </p:sp>
      <p:sp>
        <p:nvSpPr>
          <p:cNvPr id="3993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cs typeface="Arial" panose="020B0604020202020204" pitchFamily="34" charset="0"/>
              </a:rPr>
              <a:t>What</a:t>
            </a:r>
            <a:r>
              <a:rPr lang="en-US" altLang="ko-KR" baseline="0" dirty="0" smtClean="0">
                <a:cs typeface="Arial" panose="020B0604020202020204" pitchFamily="34" charset="0"/>
              </a:rPr>
              <a:t> we can say to survive in future, is that broadband should n</a:t>
            </a:r>
            <a:r>
              <a:rPr lang="en-US" altLang="ko-KR" dirty="0" smtClean="0">
                <a:cs typeface="Arial" panose="020B0604020202020204" pitchFamily="34" charset="0"/>
              </a:rPr>
              <a:t>ot remain a simple</a:t>
            </a:r>
            <a:r>
              <a:rPr lang="en-US" altLang="ko-KR" baseline="0" dirty="0" smtClean="0">
                <a:cs typeface="Arial" panose="020B0604020202020204" pitchFamily="34" charset="0"/>
              </a:rPr>
              <a:t> connectivity provider, But create new value as a smart service deliverer.</a:t>
            </a:r>
          </a:p>
          <a:p>
            <a:endParaRPr lang="en-US" altLang="ko-KR" baseline="0" dirty="0" smtClean="0">
              <a:cs typeface="Arial" panose="020B0604020202020204" pitchFamily="34" charset="0"/>
            </a:endParaRPr>
          </a:p>
          <a:p>
            <a:r>
              <a:rPr lang="en-US" altLang="ko-KR" baseline="0" dirty="0" smtClean="0">
                <a:cs typeface="Arial" panose="020B0604020202020204" pitchFamily="34" charset="0"/>
              </a:rPr>
              <a:t>So we need to evolve our infra to smart pipe and consider these issues when deploying broadband infrastructure in every stage.</a:t>
            </a:r>
          </a:p>
          <a:p>
            <a:endParaRPr lang="en-US" altLang="ko-KR" baseline="0" dirty="0" smtClean="0">
              <a:cs typeface="Arial" panose="020B0604020202020204" pitchFamily="34" charset="0"/>
            </a:endParaRPr>
          </a:p>
          <a:p>
            <a:endParaRPr lang="en-US" altLang="ko-KR" baseline="0" dirty="0" smtClean="0">
              <a:cs typeface="Arial" panose="020B0604020202020204" pitchFamily="34" charset="0"/>
            </a:endParaRPr>
          </a:p>
          <a:p>
            <a:endParaRPr lang="en-US" altLang="ko-KR" baseline="0" dirty="0" smtClean="0">
              <a:cs typeface="Arial" panose="020B0604020202020204" pitchFamily="34" charset="0"/>
            </a:endParaRPr>
          </a:p>
          <a:p>
            <a:endParaRPr lang="ko-KR" altLang="en-US" dirty="0" smtClean="0">
              <a:cs typeface="Arial" panose="020B0604020202020204" pitchFamily="34" charset="0"/>
            </a:endParaRPr>
          </a:p>
        </p:txBody>
      </p:sp>
      <p:sp>
        <p:nvSpPr>
          <p:cNvPr id="3994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AFE4621B-33E3-4128-8B67-25D852BEA6AA}" type="slidenum">
              <a:rPr lang="en-US" altLang="ko-KR" sz="1200" smtClean="0"/>
              <a:pPr/>
              <a:t>19</a:t>
            </a:fld>
            <a:endParaRPr lang="en-US" altLang="ko-KR" sz="1200" smtClean="0"/>
          </a:p>
        </p:txBody>
      </p:sp>
    </p:spTree>
    <p:extLst>
      <p:ext uri="{BB962C8B-B14F-4D97-AF65-F5344CB8AC3E}">
        <p14:creationId xmlns:p14="http://schemas.microsoft.com/office/powerpoint/2010/main" val="10372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With brief touch of KT broadband deployment status, I hope to share Telco’s trend and major issues first.</a:t>
            </a:r>
          </a:p>
          <a:p>
            <a:endParaRPr lang="en-US" altLang="ko-KR" dirty="0" smtClean="0"/>
          </a:p>
          <a:p>
            <a:r>
              <a:rPr lang="en-US" altLang="ko-KR" dirty="0" smtClean="0"/>
              <a:t>And</a:t>
            </a:r>
            <a:r>
              <a:rPr lang="en-US" altLang="ko-KR" baseline="0" dirty="0" smtClean="0"/>
              <a:t> form our concerns due to the traffic explosion and dumb pipe problem, </a:t>
            </a:r>
          </a:p>
          <a:p>
            <a:endParaRPr lang="en-US" altLang="ko-KR" baseline="0" dirty="0" smtClean="0"/>
          </a:p>
          <a:p>
            <a:r>
              <a:rPr lang="en-US" altLang="ko-KR" baseline="0" dirty="0" smtClean="0"/>
              <a:t>I will show what is our big picture and what we have to consider in evolving our infra more smart &amp; intelligent</a:t>
            </a:r>
          </a:p>
          <a:p>
            <a:r>
              <a:rPr lang="en-US" altLang="ko-KR" baseline="0" dirty="0" smtClean="0"/>
              <a:t>by introducing several cases in terms of delivery and service network.</a:t>
            </a:r>
          </a:p>
          <a:p>
            <a:endParaRPr lang="en-US" altLang="ko-KR" baseline="0" dirty="0" smtClean="0"/>
          </a:p>
          <a:p>
            <a:r>
              <a:rPr lang="en-US" altLang="ko-KR" baseline="0" dirty="0" smtClean="0"/>
              <a:t>In conclusion, I would like to share our insight on what we have to do for next broadband infra.</a:t>
            </a:r>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2</a:t>
            </a:fld>
            <a:endParaRPr lang="en-US" altLang="ko-KR"/>
          </a:p>
        </p:txBody>
      </p:sp>
    </p:spTree>
    <p:extLst>
      <p:ext uri="{BB962C8B-B14F-4D97-AF65-F5344CB8AC3E}">
        <p14:creationId xmlns:p14="http://schemas.microsoft.com/office/powerpoint/2010/main" val="47136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슬라이드 이미지 개체 틀 1"/>
          <p:cNvSpPr>
            <a:spLocks noGrp="1" noRot="1" noChangeAspect="1" noTextEdit="1"/>
          </p:cNvSpPr>
          <p:nvPr>
            <p:ph type="sldImg"/>
          </p:nvPr>
        </p:nvSpPr>
        <p:spPr>
          <a:ln/>
        </p:spPr>
      </p:sp>
      <p:sp>
        <p:nvSpPr>
          <p:cNvPr id="4198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cs typeface="Arial" panose="020B0604020202020204" pitchFamily="34" charset="0"/>
              </a:rPr>
              <a:t>That’s all I want to touch in this presentation. Thank you for your patience, Any question? ~~~~~~~~ Thank you very much.</a:t>
            </a:r>
          </a:p>
          <a:p>
            <a:endParaRPr lang="ko-KR" altLang="en-US" dirty="0" smtClean="0">
              <a:cs typeface="Arial" panose="020B0604020202020204" pitchFamily="34" charset="0"/>
            </a:endParaRPr>
          </a:p>
        </p:txBody>
      </p:sp>
      <p:sp>
        <p:nvSpPr>
          <p:cNvPr id="4198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FF20287E-5D51-4843-8051-A6A0EC5C130B}" type="slidenum">
              <a:rPr lang="en-US" altLang="ko-KR" sz="1200" smtClean="0"/>
              <a:pPr/>
              <a:t>20</a:t>
            </a:fld>
            <a:endParaRPr lang="en-US" altLang="ko-KR" sz="1200" smtClean="0"/>
          </a:p>
        </p:txBody>
      </p:sp>
    </p:spTree>
    <p:extLst>
      <p:ext uri="{BB962C8B-B14F-4D97-AF65-F5344CB8AC3E}">
        <p14:creationId xmlns:p14="http://schemas.microsoft.com/office/powerpoint/2010/main" val="286156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First,</a:t>
            </a:r>
            <a:r>
              <a:rPr lang="en-US" altLang="ko-KR" baseline="0" dirty="0" smtClean="0"/>
              <a:t> I would like to review the broadband status in KOREA and KT.</a:t>
            </a:r>
          </a:p>
          <a:p>
            <a:endParaRPr lang="en-US" altLang="ko-KR" baseline="0" dirty="0" smtClean="0"/>
          </a:p>
          <a:p>
            <a:r>
              <a:rPr lang="en-US" altLang="ko-KR" baseline="0" dirty="0" smtClean="0"/>
              <a:t>As some of you already knows, KOREA is worldwide </a:t>
            </a:r>
            <a:r>
              <a:rPr lang="en-US" altLang="ko-KR" baseline="0" dirty="0" err="1" smtClean="0"/>
              <a:t>testbed</a:t>
            </a:r>
            <a:r>
              <a:rPr lang="en-US" altLang="ko-KR" baseline="0" dirty="0" smtClean="0"/>
              <a:t> in fixed and wireless broadband infrastructure.</a:t>
            </a:r>
          </a:p>
          <a:p>
            <a:endParaRPr lang="en-US" altLang="ko-KR" baseline="0" dirty="0" smtClean="0"/>
          </a:p>
          <a:p>
            <a:r>
              <a:rPr lang="en-US" altLang="ko-KR" baseline="0" dirty="0" smtClean="0"/>
              <a:t>This graph shows the Top 5 broadband subscriptions status in OCED 2012.</a:t>
            </a:r>
          </a:p>
          <a:p>
            <a:endParaRPr lang="en-US" altLang="ko-KR" baseline="0" dirty="0" smtClean="0"/>
          </a:p>
          <a:p>
            <a:r>
              <a:rPr lang="en-US" altLang="ko-KR" baseline="0" dirty="0" smtClean="0"/>
              <a:t>In case of Korea, we have about 61% of subscription that are connected via high-speed internet line using FTTH, Active LAN.</a:t>
            </a:r>
          </a:p>
          <a:p>
            <a:r>
              <a:rPr lang="en-US" altLang="ko-KR" baseline="0" dirty="0" smtClean="0"/>
              <a:t>This is most remarkable ratio among OECD country and we are now planning to upgrade our internet speed up to 1Gbps and holding Giga internet pilot services in several test-site. </a:t>
            </a:r>
          </a:p>
          <a:p>
            <a:endParaRPr lang="en-US" altLang="ko-KR" baseline="0" dirty="0" smtClean="0"/>
          </a:p>
          <a:p>
            <a:r>
              <a:rPr lang="en-US" altLang="ko-KR" baseline="0" dirty="0" smtClean="0"/>
              <a:t>And also, in wireless broadband, penetration ratio already surpassed 100%  in 2012</a:t>
            </a:r>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3</a:t>
            </a:fld>
            <a:endParaRPr lang="en-US" altLang="ko-KR"/>
          </a:p>
        </p:txBody>
      </p:sp>
    </p:spTree>
    <p:extLst>
      <p:ext uri="{BB962C8B-B14F-4D97-AF65-F5344CB8AC3E}">
        <p14:creationId xmlns:p14="http://schemas.microsoft.com/office/powerpoint/2010/main" val="380740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Here</a:t>
            </a:r>
            <a:r>
              <a:rPr lang="en-US" altLang="ko-KR" baseline="0" dirty="0" smtClean="0"/>
              <a:t> is the broadband status of KT. In fixed internet service, we have about 8 million subscribers and we provide TPS (IPTV, VoIP, VPN, Cloud) via high-speed residential internet lines</a:t>
            </a:r>
          </a:p>
          <a:p>
            <a:endParaRPr lang="en-US" altLang="ko-KR" baseline="0" dirty="0" smtClean="0"/>
          </a:p>
          <a:p>
            <a:r>
              <a:rPr lang="en-US" altLang="ko-KR" baseline="0" dirty="0" smtClean="0"/>
              <a:t>The service coverage with 100Mbps line has surpassed 90%.</a:t>
            </a:r>
          </a:p>
          <a:p>
            <a:r>
              <a:rPr lang="en-US" altLang="ko-KR" baseline="0" dirty="0" smtClean="0"/>
              <a:t>Since 2006 when we start FTTH service, DSL lines are being faded out and replaced by fiber-based lines such FTTH.</a:t>
            </a:r>
          </a:p>
          <a:p>
            <a:endParaRPr lang="en-US" altLang="ko-KR" baseline="0" dirty="0" smtClean="0"/>
          </a:p>
          <a:p>
            <a:r>
              <a:rPr lang="en-US" altLang="ko-KR" baseline="0" dirty="0" smtClean="0"/>
              <a:t>In wireless, we start the broadband LTE service in this year which is twice faster than LTE service using existing LTE infrastructure</a:t>
            </a:r>
          </a:p>
          <a:p>
            <a:r>
              <a:rPr lang="en-US" altLang="ko-KR" baseline="0" dirty="0" smtClean="0"/>
              <a:t>Since 2011 when we start LTE service, we have seen the remarkable switching ratio from 3G to LTE and now 40% of total subscribers are using LTE services.</a:t>
            </a:r>
          </a:p>
          <a:p>
            <a:endParaRPr lang="en-US" altLang="ko-KR" baseline="0" dirty="0" smtClean="0"/>
          </a:p>
          <a:p>
            <a:r>
              <a:rPr lang="en-US" altLang="ko-KR" baseline="0" dirty="0" smtClean="0"/>
              <a:t>So it becomes natural scene in KOREA where users watch high-</a:t>
            </a:r>
            <a:r>
              <a:rPr lang="en-US" altLang="ko-KR" baseline="0" dirty="0" err="1" smtClean="0"/>
              <a:t>qualiy</a:t>
            </a:r>
            <a:r>
              <a:rPr lang="en-US" altLang="ko-KR" baseline="0" dirty="0" smtClean="0"/>
              <a:t> HD drama and sports events while they are in bus and subways.</a:t>
            </a:r>
            <a:endParaRPr lang="ko-KR" altLang="en-US" dirty="0"/>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4</a:t>
            </a:fld>
            <a:endParaRPr lang="en-US" altLang="ko-KR"/>
          </a:p>
        </p:txBody>
      </p:sp>
    </p:spTree>
    <p:extLst>
      <p:ext uri="{BB962C8B-B14F-4D97-AF65-F5344CB8AC3E}">
        <p14:creationId xmlns:p14="http://schemas.microsoft.com/office/powerpoint/2010/main" val="78854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Now</a:t>
            </a:r>
            <a:r>
              <a:rPr lang="en-US" altLang="ko-KR" baseline="0" dirty="0" smtClean="0"/>
              <a:t> let’s see the status of traffic growth. </a:t>
            </a:r>
          </a:p>
          <a:p>
            <a:endParaRPr lang="en-US" altLang="ko-KR" baseline="0" dirty="0" smtClean="0"/>
          </a:p>
          <a:p>
            <a:r>
              <a:rPr lang="en-US" altLang="ko-KR" baseline="0" dirty="0" smtClean="0"/>
              <a:t>This picture summarize the mobile traffic volume in 2012 and # of subscriber and traffic of broadband services using fixed internet line since 2006.</a:t>
            </a:r>
          </a:p>
          <a:p>
            <a:endParaRPr lang="en-US" altLang="ko-KR" baseline="0" dirty="0" smtClean="0"/>
          </a:p>
          <a:p>
            <a:r>
              <a:rPr lang="en-US" altLang="ko-KR" baseline="0" dirty="0" smtClean="0"/>
              <a:t>The catch here is that the traffic that </a:t>
            </a:r>
            <a:r>
              <a:rPr lang="en-US" altLang="ko-KR" baseline="0" dirty="0" err="1" smtClean="0"/>
              <a:t>telco</a:t>
            </a:r>
            <a:r>
              <a:rPr lang="en-US" altLang="ko-KR" baseline="0" dirty="0" smtClean="0"/>
              <a:t> should deliver is skyrocketing but the BB subscription is almost saturated.</a:t>
            </a:r>
          </a:p>
          <a:p>
            <a:endParaRPr lang="en-US" altLang="ko-KR" baseline="0" dirty="0" smtClean="0"/>
          </a:p>
          <a:p>
            <a:r>
              <a:rPr lang="en-US" altLang="ko-KR" baseline="0" dirty="0" smtClean="0"/>
              <a:t>In case of mobile traffic, total traffic volume has…</a:t>
            </a:r>
          </a:p>
          <a:p>
            <a:endParaRPr lang="en-US" altLang="ko-KR" baseline="0" dirty="0" smtClean="0"/>
          </a:p>
          <a:p>
            <a:r>
              <a:rPr lang="en-US" altLang="ko-KR" baseline="0" dirty="0" smtClean="0"/>
              <a:t>And as spreading of emerging…., the backbone traffic ….</a:t>
            </a:r>
          </a:p>
          <a:p>
            <a:endParaRPr lang="en-US" altLang="ko-KR" baseline="0" dirty="0" smtClean="0"/>
          </a:p>
          <a:p>
            <a:r>
              <a:rPr lang="en-US" altLang="ko-KR" baseline="0" dirty="0" smtClean="0"/>
              <a:t>These situation means that we are facing the decoupling problem between revenue and deployment cost.</a:t>
            </a:r>
            <a:endParaRPr lang="ko-KR" altLang="en-US" dirty="0"/>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5</a:t>
            </a:fld>
            <a:endParaRPr lang="en-US" altLang="ko-KR"/>
          </a:p>
        </p:txBody>
      </p:sp>
    </p:spTree>
    <p:extLst>
      <p:ext uri="{BB962C8B-B14F-4D97-AF65-F5344CB8AC3E}">
        <p14:creationId xmlns:p14="http://schemas.microsoft.com/office/powerpoint/2010/main" val="357472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슬라이드 이미지 개체 틀 1"/>
          <p:cNvSpPr>
            <a:spLocks noGrp="1" noRot="1" noChangeAspect="1" noTextEdit="1"/>
          </p:cNvSpPr>
          <p:nvPr>
            <p:ph type="sldImg"/>
          </p:nvPr>
        </p:nvSpPr>
        <p:spPr>
          <a:ln/>
        </p:spPr>
      </p:sp>
      <p:sp>
        <p:nvSpPr>
          <p:cNvPr id="16387"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t>We have a clear trend ‘expense up and revenue down’ in most broadband provider. </a:t>
            </a:r>
          </a:p>
          <a:p>
            <a:r>
              <a:rPr lang="en-US" altLang="ko-KR" dirty="0" smtClean="0"/>
              <a:t>Even though the </a:t>
            </a:r>
            <a:r>
              <a:rPr lang="en-US" altLang="ko-KR" dirty="0" err="1" smtClean="0"/>
              <a:t>capex</a:t>
            </a:r>
            <a:r>
              <a:rPr lang="en-US" altLang="ko-KR" dirty="0" smtClean="0"/>
              <a:t>/</a:t>
            </a:r>
            <a:r>
              <a:rPr lang="en-US" altLang="ko-KR" dirty="0" err="1" smtClean="0"/>
              <a:t>opex</a:t>
            </a:r>
            <a:r>
              <a:rPr lang="en-US" altLang="ko-KR" dirty="0" smtClean="0"/>
              <a:t> continuously increasing, but the revenue is saturated or even decreasing. </a:t>
            </a:r>
          </a:p>
          <a:p>
            <a:endParaRPr lang="en-US" altLang="ko-KR" dirty="0" smtClean="0"/>
          </a:p>
          <a:p>
            <a:r>
              <a:rPr lang="en-US" altLang="ko-KR" baseline="0" dirty="0" smtClean="0"/>
              <a:t>Comparing to 15 years ago, we have a ultra high-speed Broadband infrastructure </a:t>
            </a:r>
            <a:r>
              <a:rPr lang="en-US" altLang="ko-KR" dirty="0" smtClean="0"/>
              <a:t>which has 2,000 times bigger capacity</a:t>
            </a:r>
            <a:endParaRPr lang="en-US" altLang="ko-KR" baseline="0" dirty="0" smtClean="0"/>
          </a:p>
          <a:p>
            <a:r>
              <a:rPr lang="en-US" altLang="ko-KR" dirty="0" smtClean="0"/>
              <a:t>But we are still struggling for the shortage of broadband</a:t>
            </a:r>
            <a:r>
              <a:rPr lang="en-US" altLang="ko-KR" baseline="0" dirty="0" smtClean="0"/>
              <a:t> </a:t>
            </a:r>
            <a:r>
              <a:rPr lang="en-US" altLang="ko-KR" dirty="0" smtClean="0"/>
              <a:t>capacity. </a:t>
            </a:r>
          </a:p>
          <a:p>
            <a:endParaRPr lang="en-US" altLang="ko-KR" dirty="0" smtClean="0"/>
          </a:p>
          <a:p>
            <a:r>
              <a:rPr lang="en-US" altLang="ko-KR" dirty="0" smtClean="0"/>
              <a:t>This means any</a:t>
            </a:r>
            <a:r>
              <a:rPr lang="en-US" altLang="ko-KR" baseline="0" dirty="0" smtClean="0"/>
              <a:t> broadband infrastructure can not be free from this trend</a:t>
            </a:r>
            <a:endParaRPr lang="en-US" altLang="ko-KR" dirty="0" smtClean="0"/>
          </a:p>
          <a:p>
            <a:endParaRPr lang="en-US" altLang="ko-KR" dirty="0" smtClean="0"/>
          </a:p>
          <a:p>
            <a:r>
              <a:rPr lang="en-US" altLang="ko-KR" dirty="0" smtClean="0"/>
              <a:t>Here comes our dilemma.</a:t>
            </a:r>
            <a:r>
              <a:rPr lang="en-US" altLang="ko-KR" baseline="0" dirty="0" smtClean="0"/>
              <a:t> The major trend is convergence and mobile, however we cannot control the users traffic for IT welfare </a:t>
            </a:r>
          </a:p>
          <a:p>
            <a:r>
              <a:rPr lang="en-US" altLang="ko-KR" baseline="0" dirty="0" smtClean="0"/>
              <a:t>Even though … and …. Because of the network </a:t>
            </a:r>
            <a:r>
              <a:rPr lang="en-US" altLang="ko-KR" baseline="0" dirty="0" err="1" smtClean="0"/>
              <a:t>neutraly</a:t>
            </a:r>
            <a:r>
              <a:rPr lang="en-US" altLang="ko-KR" baseline="0" dirty="0" smtClean="0"/>
              <a:t>. </a:t>
            </a:r>
          </a:p>
          <a:p>
            <a:endParaRPr lang="en-US" altLang="ko-KR" baseline="0" dirty="0" smtClean="0"/>
          </a:p>
          <a:p>
            <a:r>
              <a:rPr lang="en-US" altLang="ko-KR" baseline="0" dirty="0" smtClean="0"/>
              <a:t>So what reaming ways we think is evolving our broadband infra become more flexible and cost effective to deliver such huge amount of traffic.  </a:t>
            </a:r>
          </a:p>
        </p:txBody>
      </p:sp>
      <p:sp>
        <p:nvSpPr>
          <p:cNvPr id="16388"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33CA969F-F87E-4C97-91FB-DBDBE517A8B3}" type="slidenum">
              <a:rPr lang="en-US" altLang="ko-KR" sz="1200" smtClean="0"/>
              <a:pPr/>
              <a:t>6</a:t>
            </a:fld>
            <a:endParaRPr lang="en-US" altLang="ko-KR" sz="1200" smtClean="0"/>
          </a:p>
        </p:txBody>
      </p:sp>
    </p:spTree>
    <p:extLst>
      <p:ext uri="{BB962C8B-B14F-4D97-AF65-F5344CB8AC3E}">
        <p14:creationId xmlns:p14="http://schemas.microsoft.com/office/powerpoint/2010/main" val="309759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aseline="0" dirty="0" smtClean="0"/>
              <a:t>In the evolutionary step, we already defined the concept of NGN (…) where the network can deliver multiple services concurrently comparing to legacy network. </a:t>
            </a:r>
          </a:p>
          <a:p>
            <a:endParaRPr lang="en-US" altLang="ko-KR" baseline="0" dirty="0" smtClean="0"/>
          </a:p>
          <a:p>
            <a:r>
              <a:rPr lang="en-US" altLang="ko-KR" baseline="0" dirty="0" smtClean="0"/>
              <a:t>In legacy network, because each network was designed and deployed for the specific service, the deployment and operation cost become a major big burden of </a:t>
            </a:r>
            <a:r>
              <a:rPr lang="en-US" altLang="ko-KR" baseline="0" dirty="0" err="1" smtClean="0"/>
              <a:t>telco</a:t>
            </a:r>
            <a:r>
              <a:rPr lang="en-US" altLang="ko-KR" baseline="0" dirty="0" smtClean="0"/>
              <a:t>. as increasing # of service.</a:t>
            </a:r>
          </a:p>
          <a:p>
            <a:endParaRPr lang="en-US" altLang="ko-KR" baseline="0" dirty="0" smtClean="0"/>
          </a:p>
          <a:p>
            <a:r>
              <a:rPr lang="en-US" altLang="ko-KR" baseline="0" dirty="0" smtClean="0"/>
              <a:t>However, in the future, requirements of services will be more diverse and each service will be personalized. </a:t>
            </a:r>
          </a:p>
          <a:p>
            <a:endParaRPr lang="en-US" altLang="ko-KR" baseline="0" dirty="0" smtClean="0"/>
          </a:p>
          <a:p>
            <a:r>
              <a:rPr lang="en-US" altLang="ko-KR" baseline="0" dirty="0" smtClean="0"/>
              <a:t>That means service delivery infra should be more flexible and smart in every way.</a:t>
            </a:r>
          </a:p>
          <a:p>
            <a:endParaRPr lang="en-US" altLang="ko-KR" baseline="0" dirty="0" smtClean="0"/>
          </a:p>
          <a:p>
            <a:r>
              <a:rPr lang="en-US" altLang="ko-KR" baseline="0" dirty="0" smtClean="0"/>
              <a:t>So we are now imagine a ‘service on-demand’ network as a next step of NGN. </a:t>
            </a:r>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7</a:t>
            </a:fld>
            <a:endParaRPr lang="en-US" altLang="ko-KR"/>
          </a:p>
        </p:txBody>
      </p:sp>
    </p:spTree>
    <p:extLst>
      <p:ext uri="{BB962C8B-B14F-4D97-AF65-F5344CB8AC3E}">
        <p14:creationId xmlns:p14="http://schemas.microsoft.com/office/powerpoint/2010/main" val="2176555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슬라이드 이미지 개체 틀 1"/>
          <p:cNvSpPr>
            <a:spLocks noGrp="1" noRot="1" noChangeAspect="1" noTextEdit="1"/>
          </p:cNvSpPr>
          <p:nvPr>
            <p:ph type="sldImg"/>
          </p:nvPr>
        </p:nvSpPr>
        <p:spPr>
          <a:ln/>
        </p:spPr>
      </p:sp>
      <p:sp>
        <p:nvSpPr>
          <p:cNvPr id="1945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ko-KR" dirty="0" smtClean="0">
                <a:cs typeface="Arial" panose="020B0604020202020204" pitchFamily="34" charset="0"/>
              </a:rPr>
              <a:t>Here is the major considerations</a:t>
            </a:r>
            <a:r>
              <a:rPr lang="en-US" altLang="ko-KR" baseline="0" dirty="0" smtClean="0">
                <a:cs typeface="Arial" panose="020B0604020202020204" pitchFamily="34" charset="0"/>
              </a:rPr>
              <a:t> in deployment of BB infrastructure what we imagine.</a:t>
            </a:r>
          </a:p>
          <a:p>
            <a:pPr marL="0" lvl="1"/>
            <a:endParaRPr lang="en-US" altLang="ko-KR" dirty="0" smtClean="0">
              <a:cs typeface="Arial" panose="020B0604020202020204" pitchFamily="34" charset="0"/>
            </a:endParaRPr>
          </a:p>
          <a:p>
            <a:pPr marL="0" lvl="1"/>
            <a:endParaRPr lang="en-US" altLang="ko-KR" dirty="0" smtClean="0">
              <a:cs typeface="Arial" panose="020B0604020202020204" pitchFamily="34" charset="0"/>
            </a:endParaRPr>
          </a:p>
          <a:p>
            <a:pPr marL="0" lvl="1"/>
            <a:r>
              <a:rPr lang="en-US" altLang="ko-KR" dirty="0" smtClean="0">
                <a:cs typeface="Arial" panose="020B0604020202020204" pitchFamily="34" charset="0"/>
              </a:rPr>
              <a:t>For</a:t>
            </a:r>
            <a:r>
              <a:rPr lang="en-US" altLang="ko-KR" baseline="0" dirty="0" smtClean="0">
                <a:cs typeface="Arial" panose="020B0604020202020204" pitchFamily="34" charset="0"/>
              </a:rPr>
              <a:t> this, there are several considerations in</a:t>
            </a:r>
            <a:endParaRPr lang="en-US" altLang="ko-KR" dirty="0" smtClean="0">
              <a:cs typeface="Arial" panose="020B0604020202020204" pitchFamily="34" charset="0"/>
            </a:endParaRPr>
          </a:p>
          <a:p>
            <a:pPr marL="0" lvl="1"/>
            <a:r>
              <a:rPr lang="en-US" altLang="ko-KR" dirty="0" smtClean="0">
                <a:cs typeface="Arial" panose="020B0604020202020204" pitchFamily="34" charset="0"/>
              </a:rPr>
              <a:t>2. </a:t>
            </a:r>
            <a:r>
              <a:rPr lang="en-US" altLang="ko-KR" dirty="0" smtClean="0">
                <a:ea typeface="굴림" panose="020B0600000101010101" pitchFamily="50" charset="-127"/>
                <a:cs typeface="Arial" panose="020B0604020202020204" pitchFamily="34" charset="0"/>
              </a:rPr>
              <a:t>Designed to have a duplex configuration and </a:t>
            </a:r>
            <a:r>
              <a:rPr lang="en-US" altLang="ko-KR" dirty="0" err="1" smtClean="0">
                <a:ea typeface="굴림" panose="020B0600000101010101" pitchFamily="50" charset="-127"/>
                <a:cs typeface="Arial" panose="020B0604020202020204" pitchFamily="34" charset="0"/>
              </a:rPr>
              <a:t>dualization</a:t>
            </a:r>
            <a:r>
              <a:rPr lang="en-US" altLang="ko-KR" dirty="0" smtClean="0">
                <a:ea typeface="굴림" panose="020B0600000101010101" pitchFamily="50" charset="-127"/>
                <a:cs typeface="Arial" panose="020B0604020202020204" pitchFamily="34" charset="0"/>
              </a:rPr>
              <a:t> of major systems and security solutions and be customizable to expected traffic patterns</a:t>
            </a:r>
            <a:endParaRPr lang="ko-KR" altLang="en-US" smtClean="0">
              <a:ea typeface="굴림" panose="020B0600000101010101" pitchFamily="50" charset="-127"/>
              <a:cs typeface="Arial" panose="020B0604020202020204" pitchFamily="34" charset="0"/>
            </a:endParaRPr>
          </a:p>
          <a:p>
            <a:endParaRPr lang="en-US" altLang="ko-KR" dirty="0" smtClean="0">
              <a:cs typeface="Arial" panose="020B0604020202020204" pitchFamily="34" charset="0"/>
            </a:endParaRPr>
          </a:p>
          <a:p>
            <a:r>
              <a:rPr lang="en-US" altLang="ko-KR" dirty="0" smtClean="0">
                <a:cs typeface="Arial" panose="020B0604020202020204" pitchFamily="34" charset="0"/>
              </a:rPr>
              <a:t>3. Today, nearly any type of hardware, software, IT process or business process can be offered as a cloud-based service. This has created an as a service economy that empowers both IT and the business</a:t>
            </a:r>
            <a:endParaRPr lang="ko-KR" altLang="en-US" smtClean="0">
              <a:cs typeface="Arial" panose="020B0604020202020204" pitchFamily="34" charset="0"/>
            </a:endParaRPr>
          </a:p>
        </p:txBody>
      </p:sp>
      <p:sp>
        <p:nvSpPr>
          <p:cNvPr id="19460"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E57A6F3A-DA6C-471F-9B8A-D0D392F74F60}" type="slidenum">
              <a:rPr lang="en-US" altLang="ko-KR" sz="1200" smtClean="0"/>
              <a:pPr/>
              <a:t>8</a:t>
            </a:fld>
            <a:endParaRPr lang="en-US" altLang="ko-KR" sz="1200" smtClean="0"/>
          </a:p>
        </p:txBody>
      </p:sp>
    </p:spTree>
    <p:extLst>
      <p:ext uri="{BB962C8B-B14F-4D97-AF65-F5344CB8AC3E}">
        <p14:creationId xmlns:p14="http://schemas.microsoft.com/office/powerpoint/2010/main" val="1837214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Along with</a:t>
            </a:r>
            <a:r>
              <a:rPr lang="en-US" altLang="ko-KR" baseline="0" dirty="0" smtClean="0"/>
              <a:t> the requirements on infrastructure, we also considers the service specific requirements and think a lot about how to effectively </a:t>
            </a:r>
          </a:p>
          <a:p>
            <a:r>
              <a:rPr lang="en-US" altLang="ko-KR" baseline="0" dirty="0" smtClean="0"/>
              <a:t>converging them into and differentiating from each other .</a:t>
            </a:r>
          </a:p>
          <a:p>
            <a:endParaRPr lang="en-US" altLang="ko-KR" baseline="0" dirty="0" smtClean="0"/>
          </a:p>
          <a:p>
            <a:r>
              <a:rPr lang="en-US" altLang="ko-KR" baseline="0" dirty="0" smtClean="0"/>
              <a:t>That means we should consider these requirements concurrently when deploying and evolving broadband infra.</a:t>
            </a:r>
          </a:p>
        </p:txBody>
      </p:sp>
      <p:sp>
        <p:nvSpPr>
          <p:cNvPr id="4" name="슬라이드 번호 개체 틀 3"/>
          <p:cNvSpPr>
            <a:spLocks noGrp="1"/>
          </p:cNvSpPr>
          <p:nvPr>
            <p:ph type="sldNum" sz="quarter" idx="10"/>
          </p:nvPr>
        </p:nvSpPr>
        <p:spPr/>
        <p:txBody>
          <a:bodyPr/>
          <a:lstStyle/>
          <a:p>
            <a:pPr>
              <a:defRPr/>
            </a:pPr>
            <a:fld id="{BBAA5077-636C-402E-8C57-0D0C64668E16}" type="slidenum">
              <a:rPr lang="en-US" altLang="ko-KR" smtClean="0"/>
              <a:pPr>
                <a:defRPr/>
              </a:pPr>
              <a:t>9</a:t>
            </a:fld>
            <a:endParaRPr lang="en-US" altLang="ko-KR"/>
          </a:p>
        </p:txBody>
      </p:sp>
    </p:spTree>
    <p:extLst>
      <p:ext uri="{BB962C8B-B14F-4D97-AF65-F5344CB8AC3E}">
        <p14:creationId xmlns:p14="http://schemas.microsoft.com/office/powerpoint/2010/main" val="332947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0" y="765175"/>
            <a:ext cx="646747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8027988" y="6237288"/>
            <a:ext cx="184150" cy="365125"/>
          </a:xfrm>
          <a:prstGeom prst="rect">
            <a:avLst/>
          </a:prstGeom>
          <a:noFill/>
          <a:ln>
            <a:noFill/>
          </a:ln>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nSpc>
                <a:spcPct val="90000"/>
              </a:lnSpc>
              <a:defRPr/>
            </a:pPr>
            <a:r>
              <a:rPr lang="en-US" altLang="ko-KR" sz="1000" smtClean="0">
                <a:solidFill>
                  <a:schemeClr val="bg1"/>
                </a:solidFill>
                <a:latin typeface="Univers" pitchFamily="34" charset="0"/>
                <a:ea typeface="굴림" panose="020B0600000101010101" pitchFamily="50" charset="-127"/>
              </a:rPr>
              <a:t/>
            </a:r>
            <a:br>
              <a:rPr lang="en-US" altLang="ko-KR" sz="1000" smtClean="0">
                <a:solidFill>
                  <a:schemeClr val="bg1"/>
                </a:solidFill>
                <a:latin typeface="Univers" pitchFamily="34" charset="0"/>
                <a:ea typeface="굴림" panose="020B0600000101010101" pitchFamily="50" charset="-127"/>
              </a:rPr>
            </a:br>
            <a:endParaRPr lang="en-US" altLang="ko-KR" sz="1000" smtClean="0">
              <a:solidFill>
                <a:schemeClr val="bg1"/>
              </a:solidFill>
              <a:latin typeface="Univers" pitchFamily="34" charset="0"/>
              <a:ea typeface="굴림" panose="020B0600000101010101" pitchFamily="50" charset="-127"/>
            </a:endParaRPr>
          </a:p>
        </p:txBody>
      </p:sp>
      <p:sp>
        <p:nvSpPr>
          <p:cNvPr id="6" name="Rectangle 7"/>
          <p:cNvSpPr>
            <a:spLocks noChangeArrowheads="1"/>
          </p:cNvSpPr>
          <p:nvPr/>
        </p:nvSpPr>
        <p:spPr bwMode="auto">
          <a:xfrm>
            <a:off x="6426200" y="4343400"/>
            <a:ext cx="52388" cy="182563"/>
          </a:xfrm>
          <a:prstGeom prst="rect">
            <a:avLst/>
          </a:prstGeom>
          <a:noFill/>
          <a:ln>
            <a:noFill/>
          </a:ln>
          <a:extLst/>
        </p:spPr>
        <p:txBody>
          <a:bodyPr wrap="none" lIns="0" tIns="0" rIns="0" bIns="0">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sz="1200" b="1" smtClean="0">
                <a:solidFill>
                  <a:srgbClr val="0C4B84"/>
                </a:solidFill>
              </a:rPr>
              <a:t> </a:t>
            </a:r>
            <a:endParaRPr lang="en-US" altLang="en-US" sz="2400" smtClean="0"/>
          </a:p>
        </p:txBody>
      </p:sp>
      <p:sp>
        <p:nvSpPr>
          <p:cNvPr id="7" name="Rectangle 8"/>
          <p:cNvSpPr>
            <a:spLocks noChangeArrowheads="1"/>
          </p:cNvSpPr>
          <p:nvPr/>
        </p:nvSpPr>
        <p:spPr bwMode="auto">
          <a:xfrm>
            <a:off x="7319963" y="4524375"/>
            <a:ext cx="52387" cy="182563"/>
          </a:xfrm>
          <a:prstGeom prst="rect">
            <a:avLst/>
          </a:prstGeom>
          <a:noFill/>
          <a:ln>
            <a:noFill/>
          </a:ln>
          <a:extLst/>
        </p:spPr>
        <p:txBody>
          <a:bodyPr wrap="none" lIns="0" tIns="0" rIns="0" bIns="0">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sz="1200" b="1" smtClean="0">
                <a:solidFill>
                  <a:srgbClr val="0C4B84"/>
                </a:solidFill>
              </a:rPr>
              <a:t> </a:t>
            </a:r>
            <a:endParaRPr lang="en-US" altLang="en-US" sz="2400" smtClean="0"/>
          </a:p>
        </p:txBody>
      </p:sp>
      <p:sp>
        <p:nvSpPr>
          <p:cNvPr id="8" name="Rectangle 9"/>
          <p:cNvSpPr>
            <a:spLocks noChangeArrowheads="1"/>
          </p:cNvSpPr>
          <p:nvPr/>
        </p:nvSpPr>
        <p:spPr bwMode="auto">
          <a:xfrm>
            <a:off x="5280025" y="4802188"/>
            <a:ext cx="44450" cy="152400"/>
          </a:xfrm>
          <a:prstGeom prst="rect">
            <a:avLst/>
          </a:prstGeom>
          <a:noFill/>
          <a:ln>
            <a:noFill/>
          </a:ln>
          <a:extLst/>
        </p:spPr>
        <p:txBody>
          <a:bodyPr wrap="none" lIns="0" tIns="0" rIns="0" bIns="0">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sz="1000" smtClean="0">
                <a:solidFill>
                  <a:srgbClr val="000000"/>
                </a:solidFill>
              </a:rPr>
              <a:t> </a:t>
            </a:r>
            <a:endParaRPr lang="en-US" altLang="en-US" sz="2400" smtClean="0"/>
          </a:p>
        </p:txBody>
      </p:sp>
      <p:sp>
        <p:nvSpPr>
          <p:cNvPr id="9" name="AutoShape 18"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sp>
        <p:nvSpPr>
          <p:cNvPr id="10" name="AutoShape 20"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sp>
        <p:nvSpPr>
          <p:cNvPr id="11" name="AutoShape 23" descr="image002"/>
          <p:cNvSpPr>
            <a:spLocks noChangeAspect="1" noChangeArrowheads="1"/>
          </p:cNvSpPr>
          <p:nvPr userDrawn="1"/>
        </p:nvSpPr>
        <p:spPr bwMode="auto">
          <a:xfrm>
            <a:off x="200025" y="460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sp>
        <p:nvSpPr>
          <p:cNvPr id="12" name="AutoShape 25" descr="image002"/>
          <p:cNvSpPr>
            <a:spLocks noChangeAspect="1" noChangeArrowheads="1"/>
          </p:cNvSpPr>
          <p:nvPr userDrawn="1"/>
        </p:nvSpPr>
        <p:spPr bwMode="auto">
          <a:xfrm>
            <a:off x="3857625" y="2928938"/>
            <a:ext cx="1428750" cy="1000125"/>
          </a:xfrm>
          <a:prstGeom prst="rect">
            <a:avLst/>
          </a:prstGeom>
          <a:noFill/>
          <a:ln>
            <a:noFill/>
          </a:ln>
          <a:extLst/>
        </p:spPr>
        <p:txBody>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endParaRPr lang="en-GB" altLang="en-US" smtClean="0"/>
          </a:p>
        </p:txBody>
      </p:sp>
      <p:pic>
        <p:nvPicPr>
          <p:cNvPr id="13" name="Picture 26" descr="Picture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22738" y="3132138"/>
            <a:ext cx="896937"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Rectangle 3"/>
          <p:cNvSpPr>
            <a:spLocks noGrp="1" noChangeArrowheads="1"/>
          </p:cNvSpPr>
          <p:nvPr>
            <p:ph type="ctrTitle"/>
          </p:nvPr>
        </p:nvSpPr>
        <p:spPr>
          <a:xfrm>
            <a:off x="0" y="2130425"/>
            <a:ext cx="9144000" cy="1470025"/>
          </a:xfrm>
        </p:spPr>
        <p:txBody>
          <a:bodyPr/>
          <a:lstStyle>
            <a:lvl1pPr>
              <a:defRPr>
                <a:latin typeface="Calibri" panose="020F0502020204030204" pitchFamily="34" charset="0"/>
              </a:defRPr>
            </a:lvl1pPr>
          </a:lstStyle>
          <a:p>
            <a:r>
              <a:rPr lang="en-US" dirty="0"/>
              <a:t>Title of presentation</a:t>
            </a:r>
          </a:p>
        </p:txBody>
      </p:sp>
      <p:sp>
        <p:nvSpPr>
          <p:cNvPr id="332810" name="Rectangle 10"/>
          <p:cNvSpPr>
            <a:spLocks noGrp="1" noChangeArrowheads="1"/>
          </p:cNvSpPr>
          <p:nvPr>
            <p:ph type="subTitle" idx="1"/>
          </p:nvPr>
        </p:nvSpPr>
        <p:spPr>
          <a:xfrm>
            <a:off x="1371600" y="3886200"/>
            <a:ext cx="6400800" cy="1752600"/>
          </a:xfrm>
        </p:spPr>
        <p:txBody>
          <a:bodyPr>
            <a:noAutofit/>
          </a:bodyPr>
          <a:lstStyle>
            <a:lvl1pPr marL="0" indent="0" algn="ctr">
              <a:buFontTx/>
              <a:buNone/>
              <a:defRPr sz="2400">
                <a:latin typeface="Calibri" panose="020F0502020204030204" pitchFamily="34" charset="0"/>
              </a:defRPr>
            </a:lvl1pPr>
          </a:lstStyle>
          <a:p>
            <a:r>
              <a:rPr lang="en-US" smtClean="0"/>
              <a:t>Click to edit Master subtitle style</a:t>
            </a:r>
            <a:endParaRPr lang="en-US" dirty="0"/>
          </a:p>
        </p:txBody>
      </p:sp>
      <p:sp>
        <p:nvSpPr>
          <p:cNvPr id="14" name="Rectangle 4"/>
          <p:cNvSpPr>
            <a:spLocks noGrp="1" noChangeArrowheads="1"/>
          </p:cNvSpPr>
          <p:nvPr>
            <p:ph type="dt" sz="quarter" idx="10"/>
          </p:nvPr>
        </p:nvSpPr>
        <p:spPr/>
        <p:txBody>
          <a:bodyPr/>
          <a:lstStyle>
            <a:lvl1pPr>
              <a:defRPr sz="1400">
                <a:solidFill>
                  <a:schemeClr val="tx1"/>
                </a:solidFill>
                <a:latin typeface="Calibri" panose="020F0502020204030204"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a:t>Yangon, Myanmar, 28-29 November 2013</a:t>
            </a:r>
          </a:p>
        </p:txBody>
      </p:sp>
    </p:spTree>
    <p:extLst>
      <p:ext uri="{BB962C8B-B14F-4D97-AF65-F5344CB8AC3E}">
        <p14:creationId xmlns:p14="http://schemas.microsoft.com/office/powerpoint/2010/main" val="134419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sldNum" sz="quarter" idx="10"/>
          </p:nvPr>
        </p:nvSpPr>
        <p:spPr>
          <a:ln/>
        </p:spPr>
        <p:txBody>
          <a:bodyPr/>
          <a:lstStyle>
            <a:lvl1pPr>
              <a:defRPr/>
            </a:lvl1pPr>
          </a:lstStyle>
          <a:p>
            <a:pPr>
              <a:defRPr/>
            </a:pPr>
            <a:fld id="{4A961F5D-9D2A-446E-835C-3609A8AC8314}" type="slidenum">
              <a:rPr lang="en-US" altLang="ko-KR"/>
              <a:pPr>
                <a:defRPr/>
              </a:pPr>
              <a:t>‹#›</a:t>
            </a:fld>
            <a:endParaRPr lang="en-US" altLang="ko-KR" dirty="0"/>
          </a:p>
        </p:txBody>
      </p:sp>
      <p:sp>
        <p:nvSpPr>
          <p:cNvPr id="5"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46516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6"/>
          <p:cNvSpPr>
            <a:spLocks noGrp="1" noChangeArrowheads="1"/>
          </p:cNvSpPr>
          <p:nvPr>
            <p:ph type="sldNum" sz="quarter" idx="10"/>
          </p:nvPr>
        </p:nvSpPr>
        <p:spPr>
          <a:ln/>
        </p:spPr>
        <p:txBody>
          <a:bodyPr/>
          <a:lstStyle>
            <a:lvl1pPr>
              <a:defRPr/>
            </a:lvl1pPr>
          </a:lstStyle>
          <a:p>
            <a:pPr>
              <a:defRPr/>
            </a:pPr>
            <a:fld id="{BF6D5EEC-6B33-4157-8F80-86DCAE435ECA}" type="slidenum">
              <a:rPr lang="en-US" altLang="ko-KR"/>
              <a:pPr>
                <a:defRPr/>
              </a:pPr>
              <a:t>‹#›</a:t>
            </a:fld>
            <a:endParaRPr lang="en-US" altLang="ko-KR" dirty="0"/>
          </a:p>
        </p:txBody>
      </p:sp>
      <p:sp>
        <p:nvSpPr>
          <p:cNvPr id="5"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156101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36"/>
          <p:cNvSpPr>
            <a:spLocks noGrp="1" noChangeArrowheads="1"/>
          </p:cNvSpPr>
          <p:nvPr>
            <p:ph type="sldNum" sz="quarter" idx="10"/>
          </p:nvPr>
        </p:nvSpPr>
        <p:spPr>
          <a:xfrm>
            <a:off x="7747000" y="6453188"/>
            <a:ext cx="1366838" cy="288925"/>
          </a:xfrm>
        </p:spPr>
        <p:txBody>
          <a:bodyPr/>
          <a:lstStyle>
            <a:lvl1pPr>
              <a:defRPr/>
            </a:lvl1pPr>
          </a:lstStyle>
          <a:p>
            <a:pPr>
              <a:defRPr/>
            </a:pPr>
            <a:fld id="{33608CE4-A602-42E7-80C3-BFBD551C5C64}" type="slidenum">
              <a:rPr lang="en-US" altLang="ko-KR"/>
              <a:pPr>
                <a:defRPr/>
              </a:pPr>
              <a:t>‹#›</a:t>
            </a:fld>
            <a:endParaRPr lang="en-US" altLang="ko-KR"/>
          </a:p>
        </p:txBody>
      </p:sp>
      <p:sp>
        <p:nvSpPr>
          <p:cNvPr id="6" name="Rectangle 4"/>
          <p:cNvSpPr>
            <a:spLocks noGrp="1" noChangeArrowheads="1"/>
          </p:cNvSpPr>
          <p:nvPr>
            <p:ph type="dt" sz="quarter" idx="11"/>
          </p:nvPr>
        </p:nvSpPr>
        <p:spPr/>
        <p:txBody>
          <a:bodyPr/>
          <a:lstStyle>
            <a:lvl1pPr>
              <a:defRPr sz="1400">
                <a:solidFill>
                  <a:schemeClr val="tx1"/>
                </a:solidFill>
                <a:latin typeface="Univers"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a:t>Yangon, Myanmar, 28-29 November 2013</a:t>
            </a:r>
          </a:p>
        </p:txBody>
      </p:sp>
    </p:spTree>
    <p:extLst>
      <p:ext uri="{BB962C8B-B14F-4D97-AF65-F5344CB8AC3E}">
        <p14:creationId xmlns:p14="http://schemas.microsoft.com/office/powerpoint/2010/main" val="2209002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템플릿">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18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마스터 _ 타이틀">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8682490" y="6453144"/>
            <a:ext cx="110287" cy="14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scene3d>
              <a:camera prst="orthographicFront"/>
              <a:lightRig rig="threePt" dir="t"/>
            </a:scene3d>
            <a:sp3d>
              <a:bevelT w="1270" h="1270"/>
            </a:sp3d>
          </a:bodyPr>
          <a:lstStyle/>
          <a:p>
            <a:pPr algn="r" eaLnBrk="1" latinLnBrk="1" hangingPunct="1">
              <a:lnSpc>
                <a:spcPct val="110000"/>
              </a:lnSpc>
              <a:defRPr/>
            </a:pPr>
            <a:fld id="{46E5F621-A628-4582-963C-11566670D200}" type="slidenum">
              <a:rPr kumimoji="1" lang="en-US" altLang="ko-KR" sz="831" spc="-55">
                <a:solidFill>
                  <a:prstClr val="white">
                    <a:lumMod val="75000"/>
                  </a:prstClr>
                </a:solidFill>
                <a:latin typeface="맑은 고딕" panose="020B0503020000020004" pitchFamily="50" charset="-127"/>
                <a:cs typeface="굴림" pitchFamily="50" charset="-127"/>
              </a:rPr>
              <a:pPr algn="r" eaLnBrk="1" latinLnBrk="1" hangingPunct="1">
                <a:lnSpc>
                  <a:spcPct val="110000"/>
                </a:lnSpc>
                <a:defRPr/>
              </a:pPr>
              <a:t>‹#›</a:t>
            </a:fld>
            <a:endParaRPr kumimoji="1" lang="ko-KR" altLang="ko-KR" sz="831" spc="-55" dirty="0">
              <a:solidFill>
                <a:prstClr val="white">
                  <a:lumMod val="75000"/>
                </a:prstClr>
              </a:solidFill>
              <a:latin typeface="맑은 고딕" panose="020B0503020000020004" pitchFamily="50" charset="-127"/>
              <a:cs typeface="굴림" pitchFamily="50" charset="-127"/>
            </a:endParaRPr>
          </a:p>
        </p:txBody>
      </p:sp>
      <p:sp>
        <p:nvSpPr>
          <p:cNvPr id="5" name="제목 개체 틀 37"/>
          <p:cNvSpPr>
            <a:spLocks noGrp="1"/>
          </p:cNvSpPr>
          <p:nvPr>
            <p:ph type="title"/>
          </p:nvPr>
        </p:nvSpPr>
        <p:spPr>
          <a:xfrm>
            <a:off x="716802" y="626023"/>
            <a:ext cx="7694413" cy="369332"/>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nchor="t" anchorCtr="0">
            <a:spAutoFit/>
            <a:scene3d>
              <a:camera prst="orthographicFront"/>
              <a:lightRig rig="threePt" dir="t"/>
            </a:scene3d>
            <a:sp3d>
              <a:bevelT w="0" h="0"/>
              <a:bevelB w="0" h="0"/>
              <a:extrusionClr>
                <a:schemeClr val="tx1"/>
              </a:extrusionClr>
              <a:contourClr>
                <a:schemeClr val="tx1"/>
              </a:contourClr>
            </a:sp3d>
          </a:bodyPr>
          <a:lstStyle>
            <a:lvl1pPr algn="l">
              <a:defRPr lang="ko-KR" altLang="en-US" sz="2400" b="1" spc="-55" baseline="0" dirty="0">
                <a:ln>
                  <a:noFill/>
                </a:ln>
                <a:solidFill>
                  <a:schemeClr val="accent1"/>
                </a:solidFill>
                <a:latin typeface="+mn-ea"/>
                <a:ea typeface="+mn-ea"/>
              </a:defRPr>
            </a:lvl1pPr>
          </a:lstStyle>
          <a:p>
            <a:pPr lvl="0"/>
            <a:r>
              <a:rPr lang="ko-KR" altLang="en-US" dirty="0" smtClean="0"/>
              <a:t>마스터 제목 스타일 편집</a:t>
            </a:r>
            <a:endParaRPr lang="ko-KR" altLang="en-US" dirty="0"/>
          </a:p>
        </p:txBody>
      </p:sp>
      <p:sp>
        <p:nvSpPr>
          <p:cNvPr id="6" name="텍스트 개체 틀 8"/>
          <p:cNvSpPr>
            <a:spLocks noGrp="1"/>
          </p:cNvSpPr>
          <p:nvPr>
            <p:ph type="body" sz="quarter" idx="10"/>
          </p:nvPr>
        </p:nvSpPr>
        <p:spPr>
          <a:xfrm>
            <a:off x="250801" y="712874"/>
            <a:ext cx="432767" cy="255776"/>
          </a:xfrm>
          <a:prstGeom prst="rect">
            <a:avLst/>
          </a:prstGeom>
        </p:spPr>
        <p:txBody>
          <a:bodyPr wrap="square" lIns="0" tIns="0" rIns="0" bIns="0" anchor="ctr" anchorCtr="0">
            <a:spAutoFit/>
          </a:bodyPr>
          <a:lstStyle>
            <a:lvl1pPr marL="0" indent="0" algn="l">
              <a:buNone/>
              <a:defRPr sz="1662" b="1" spc="-55" baseline="0">
                <a:ln>
                  <a:noFill/>
                </a:ln>
                <a:solidFill>
                  <a:schemeClr val="accent1">
                    <a:lumMod val="60000"/>
                    <a:lumOff val="40000"/>
                  </a:schemeClr>
                </a:solidFill>
                <a:latin typeface="+mn-ea"/>
                <a:ea typeface="+mn-ea"/>
              </a:defRPr>
            </a:lvl1pPr>
          </a:lstStyle>
          <a:p>
            <a:pPr lvl="0"/>
            <a:r>
              <a:rPr lang="ko-KR" altLang="en-US" smtClean="0"/>
              <a:t>마스터 텍스트 스타일을 편집합니다</a:t>
            </a:r>
          </a:p>
        </p:txBody>
      </p:sp>
    </p:spTree>
    <p:extLst>
      <p:ext uri="{BB962C8B-B14F-4D97-AF65-F5344CB8AC3E}">
        <p14:creationId xmlns:p14="http://schemas.microsoft.com/office/powerpoint/2010/main" val="1127686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마스터 _ 타이틀 + 서브 타이틀">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3"/>
          <p:cNvSpPr>
            <a:spLocks noChangeArrowheads="1"/>
          </p:cNvSpPr>
          <p:nvPr userDrawn="1"/>
        </p:nvSpPr>
        <p:spPr bwMode="auto">
          <a:xfrm>
            <a:off x="8682490" y="6453144"/>
            <a:ext cx="110287" cy="140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scene3d>
              <a:camera prst="orthographicFront"/>
              <a:lightRig rig="threePt" dir="t"/>
            </a:scene3d>
            <a:sp3d>
              <a:bevelT w="1270" h="1270"/>
            </a:sp3d>
          </a:bodyPr>
          <a:lstStyle/>
          <a:p>
            <a:pPr algn="r" eaLnBrk="1" latinLnBrk="1" hangingPunct="1">
              <a:lnSpc>
                <a:spcPct val="110000"/>
              </a:lnSpc>
              <a:defRPr/>
            </a:pPr>
            <a:fld id="{595FF786-8863-4CCB-B545-2782FF722179}" type="slidenum">
              <a:rPr kumimoji="1" lang="en-US" altLang="ko-KR" sz="831" spc="-55">
                <a:solidFill>
                  <a:prstClr val="white">
                    <a:lumMod val="75000"/>
                  </a:prstClr>
                </a:solidFill>
                <a:latin typeface="맑은 고딕" panose="020B0503020000020004" pitchFamily="50" charset="-127"/>
                <a:cs typeface="굴림" pitchFamily="50" charset="-127"/>
              </a:rPr>
              <a:pPr algn="r" eaLnBrk="1" latinLnBrk="1" hangingPunct="1">
                <a:lnSpc>
                  <a:spcPct val="110000"/>
                </a:lnSpc>
                <a:defRPr/>
              </a:pPr>
              <a:t>‹#›</a:t>
            </a:fld>
            <a:endParaRPr kumimoji="1" lang="ko-KR" altLang="ko-KR" sz="831" spc="-55" dirty="0">
              <a:solidFill>
                <a:prstClr val="white">
                  <a:lumMod val="75000"/>
                </a:prstClr>
              </a:solidFill>
              <a:latin typeface="맑은 고딕" panose="020B0503020000020004" pitchFamily="50" charset="-127"/>
              <a:cs typeface="굴림" pitchFamily="50" charset="-127"/>
            </a:endParaRPr>
          </a:p>
        </p:txBody>
      </p:sp>
      <p:sp>
        <p:nvSpPr>
          <p:cNvPr id="4" name="텍스트 개체 틀 38"/>
          <p:cNvSpPr>
            <a:spLocks noGrp="1"/>
          </p:cNvSpPr>
          <p:nvPr>
            <p:ph type="body" idx="1"/>
          </p:nvPr>
        </p:nvSpPr>
        <p:spPr>
          <a:xfrm>
            <a:off x="716803" y="1087726"/>
            <a:ext cx="7698237" cy="255776"/>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nchor="t" anchorCtr="0">
            <a:spAutoFit/>
            <a:scene3d>
              <a:camera prst="orthographicFront"/>
              <a:lightRig rig="threePt" dir="t"/>
            </a:scene3d>
            <a:sp3d>
              <a:bevelT w="0" h="0"/>
              <a:bevelB w="0" h="0"/>
              <a:extrusionClr>
                <a:schemeClr val="tx1"/>
              </a:extrusionClr>
              <a:contourClr>
                <a:schemeClr val="tx1"/>
              </a:contourClr>
            </a:sp3d>
          </a:bodyPr>
          <a:lstStyle>
            <a:lvl1pPr marL="0" indent="0" algn="l" defTabSz="843925" rtl="0" eaLnBrk="1" latinLnBrk="0" hangingPunct="1">
              <a:spcBef>
                <a:spcPct val="20000"/>
              </a:spcBef>
              <a:buFont typeface="Arial" pitchFamily="34" charset="0"/>
              <a:buNone/>
              <a:defRPr lang="en-US" altLang="ko-KR" sz="1662" b="1" kern="1200" spc="-55" baseline="0" dirty="0">
                <a:ln>
                  <a:noFill/>
                </a:ln>
                <a:solidFill>
                  <a:schemeClr val="accent1">
                    <a:lumMod val="60000"/>
                    <a:lumOff val="40000"/>
                  </a:schemeClr>
                </a:solidFill>
                <a:latin typeface="+mn-ea"/>
                <a:ea typeface="+mn-ea"/>
                <a:cs typeface="+mn-cs"/>
              </a:defRPr>
            </a:lvl1pPr>
          </a:lstStyle>
          <a:p>
            <a:endParaRPr lang="en-US" altLang="ko-KR" dirty="0"/>
          </a:p>
        </p:txBody>
      </p:sp>
      <p:sp>
        <p:nvSpPr>
          <p:cNvPr id="9" name="제목 개체 틀 37"/>
          <p:cNvSpPr>
            <a:spLocks noGrp="1"/>
          </p:cNvSpPr>
          <p:nvPr>
            <p:ph type="title"/>
          </p:nvPr>
        </p:nvSpPr>
        <p:spPr>
          <a:xfrm>
            <a:off x="716802" y="626023"/>
            <a:ext cx="7694413" cy="369332"/>
          </a:xfrm>
          <a:prstGeom prst="rect">
            <a:avLst/>
          </a:prstGeom>
          <a:noFill/>
          <a:ln w="6350" algn="ctr">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nchor="t" anchorCtr="0">
            <a:spAutoFit/>
            <a:scene3d>
              <a:camera prst="orthographicFront"/>
              <a:lightRig rig="threePt" dir="t"/>
            </a:scene3d>
            <a:sp3d>
              <a:bevelT w="0" h="0"/>
              <a:bevelB w="0" h="0"/>
              <a:extrusionClr>
                <a:schemeClr val="tx1"/>
              </a:extrusionClr>
              <a:contourClr>
                <a:schemeClr val="tx1"/>
              </a:contourClr>
            </a:sp3d>
          </a:bodyPr>
          <a:lstStyle>
            <a:lvl1pPr algn="l">
              <a:defRPr lang="ko-KR" altLang="en-US" sz="2400" b="1" spc="-55" baseline="0" dirty="0">
                <a:ln>
                  <a:noFill/>
                </a:ln>
                <a:solidFill>
                  <a:schemeClr val="accent1"/>
                </a:solidFill>
                <a:latin typeface="+mn-ea"/>
                <a:ea typeface="+mn-ea"/>
              </a:defRPr>
            </a:lvl1pPr>
          </a:lstStyle>
          <a:p>
            <a:pPr lvl="0"/>
            <a:r>
              <a:rPr lang="ko-KR" altLang="en-US" dirty="0" smtClean="0"/>
              <a:t>마스터 제목 스타일 편집</a:t>
            </a:r>
            <a:endParaRPr lang="ko-KR" altLang="en-US" dirty="0"/>
          </a:p>
        </p:txBody>
      </p:sp>
      <p:sp>
        <p:nvSpPr>
          <p:cNvPr id="8" name="텍스트 개체 틀 8"/>
          <p:cNvSpPr>
            <a:spLocks noGrp="1"/>
          </p:cNvSpPr>
          <p:nvPr>
            <p:ph type="body" sz="quarter" idx="10"/>
          </p:nvPr>
        </p:nvSpPr>
        <p:spPr>
          <a:xfrm>
            <a:off x="250801" y="712874"/>
            <a:ext cx="432767" cy="255776"/>
          </a:xfrm>
          <a:prstGeom prst="rect">
            <a:avLst/>
          </a:prstGeom>
        </p:spPr>
        <p:txBody>
          <a:bodyPr wrap="square" lIns="0" tIns="0" rIns="0" bIns="0" anchor="ctr" anchorCtr="0">
            <a:spAutoFit/>
          </a:bodyPr>
          <a:lstStyle>
            <a:lvl1pPr marL="0" indent="0" algn="l">
              <a:buNone/>
              <a:defRPr sz="1662" b="1" spc="-55" baseline="0">
                <a:ln>
                  <a:noFill/>
                </a:ln>
                <a:solidFill>
                  <a:schemeClr val="accent1">
                    <a:lumMod val="60000"/>
                    <a:lumOff val="40000"/>
                  </a:schemeClr>
                </a:solidFill>
                <a:latin typeface="+mn-ea"/>
                <a:ea typeface="+mn-ea"/>
              </a:defRPr>
            </a:lvl1pPr>
          </a:lstStyle>
          <a:p>
            <a:pPr lvl="0"/>
            <a:r>
              <a:rPr lang="ko-KR" altLang="en-US" smtClean="0"/>
              <a:t>마스터 텍스트 스타일을 편집합니다</a:t>
            </a:r>
          </a:p>
        </p:txBody>
      </p:sp>
    </p:spTree>
    <p:extLst>
      <p:ext uri="{BB962C8B-B14F-4D97-AF65-F5344CB8AC3E}">
        <p14:creationId xmlns:p14="http://schemas.microsoft.com/office/powerpoint/2010/main" val="108699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143000"/>
            <a:ext cx="8229600" cy="4983163"/>
          </a:xfrm>
        </p:spPr>
        <p:txBody>
          <a:bodyPr/>
          <a:lstStyle>
            <a:lvl1pPr marL="342900" indent="-342900">
              <a:buFont typeface="맑은 고딕" panose="020B0503020000020004" pitchFamily="50" charset="-127"/>
              <a:buChar char="■"/>
              <a:defRPr sz="2400">
                <a:latin typeface="Calibri" panose="020F0502020204030204" pitchFamily="34" charset="0"/>
              </a:defRPr>
            </a:lvl1pPr>
            <a:lvl2pPr marL="630238" indent="-274638">
              <a:buFont typeface="맑은 고딕" panose="020B0503020000020004" pitchFamily="50" charset="-127"/>
              <a:buChar char="▷"/>
              <a:defRPr sz="2000">
                <a:latin typeface="Calibri" panose="020F0502020204030204" pitchFamily="34" charset="0"/>
              </a:defRPr>
            </a:lvl2pPr>
            <a:lvl3pPr marL="803275" indent="-173038">
              <a:buFont typeface="맑은 고딕" panose="020B0503020000020004" pitchFamily="50" charset="-127"/>
              <a:buChar cha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36"/>
          <p:cNvSpPr>
            <a:spLocks noGrp="1" noChangeArrowheads="1"/>
          </p:cNvSpPr>
          <p:nvPr>
            <p:ph type="sldNum" sz="quarter" idx="10"/>
          </p:nvPr>
        </p:nvSpPr>
        <p:spPr>
          <a:xfrm>
            <a:off x="7596188" y="6237288"/>
            <a:ext cx="1366837" cy="431800"/>
          </a:xfrm>
        </p:spPr>
        <p:txBody>
          <a:bodyPr/>
          <a:lstStyle>
            <a:lvl1pPr>
              <a:defRPr sz="2800"/>
            </a:lvl1pPr>
          </a:lstStyle>
          <a:p>
            <a:pPr>
              <a:defRPr/>
            </a:pPr>
            <a:fld id="{8004F6D2-0378-45B6-AE59-AEA724E51171}" type="slidenum">
              <a:rPr lang="en-US" altLang="ko-KR"/>
              <a:pPr>
                <a:defRPr/>
              </a:pPr>
              <a:t>‹#›</a:t>
            </a:fld>
            <a:endParaRPr lang="en-US" altLang="ko-KR"/>
          </a:p>
        </p:txBody>
      </p:sp>
      <p:sp>
        <p:nvSpPr>
          <p:cNvPr id="5" name="Rectangle 4"/>
          <p:cNvSpPr>
            <a:spLocks noGrp="1" noChangeArrowheads="1"/>
          </p:cNvSpPr>
          <p:nvPr>
            <p:ph type="dt" sz="quarter" idx="11"/>
          </p:nvPr>
        </p:nvSpPr>
        <p:spPr/>
        <p:txBody>
          <a:bodyPr/>
          <a:lstStyle>
            <a:lvl1pPr>
              <a:defRPr sz="1400"/>
            </a:lvl1pPr>
          </a:lstStyle>
          <a:p>
            <a:pPr>
              <a:defRPr/>
            </a:pPr>
            <a:r>
              <a:rPr lang="en-US" altLang="en-US"/>
              <a:t>Yangon, Myanmar, 28-29 November 2013</a:t>
            </a:r>
          </a:p>
        </p:txBody>
      </p:sp>
    </p:spTree>
    <p:extLst>
      <p:ext uri="{BB962C8B-B14F-4D97-AF65-F5344CB8AC3E}">
        <p14:creationId xmlns:p14="http://schemas.microsoft.com/office/powerpoint/2010/main" val="2294756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sldNum" sz="quarter" idx="10"/>
          </p:nvPr>
        </p:nvSpPr>
        <p:spPr>
          <a:ln/>
        </p:spPr>
        <p:txBody>
          <a:bodyPr/>
          <a:lstStyle>
            <a:lvl1pPr>
              <a:defRPr/>
            </a:lvl1pPr>
          </a:lstStyle>
          <a:p>
            <a:pPr>
              <a:defRPr/>
            </a:pPr>
            <a:fld id="{38909FBC-8327-4E83-ADA4-7906DCDA8EC7}" type="slidenum">
              <a:rPr lang="en-US" altLang="ko-KR"/>
              <a:pPr>
                <a:defRPr/>
              </a:pPr>
              <a:t>‹#›</a:t>
            </a:fld>
            <a:endParaRPr lang="en-US" altLang="ko-KR" dirty="0"/>
          </a:p>
        </p:txBody>
      </p:sp>
      <p:sp>
        <p:nvSpPr>
          <p:cNvPr id="5"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20122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6"/>
          <p:cNvSpPr>
            <a:spLocks noGrp="1" noChangeArrowheads="1"/>
          </p:cNvSpPr>
          <p:nvPr>
            <p:ph type="sldNum" sz="quarter" idx="10"/>
          </p:nvPr>
        </p:nvSpPr>
        <p:spPr>
          <a:ln/>
        </p:spPr>
        <p:txBody>
          <a:bodyPr/>
          <a:lstStyle>
            <a:lvl1pPr>
              <a:defRPr/>
            </a:lvl1pPr>
          </a:lstStyle>
          <a:p>
            <a:pPr>
              <a:defRPr/>
            </a:pPr>
            <a:fld id="{59E2F245-5199-4011-A22C-2A8A57FDF091}" type="slidenum">
              <a:rPr lang="en-US" altLang="ko-KR"/>
              <a:pPr>
                <a:defRPr/>
              </a:pPr>
              <a:t>‹#›</a:t>
            </a:fld>
            <a:endParaRPr lang="en-US" altLang="ko-KR" dirty="0"/>
          </a:p>
        </p:txBody>
      </p:sp>
      <p:sp>
        <p:nvSpPr>
          <p:cNvPr id="6"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685243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6"/>
          <p:cNvSpPr>
            <a:spLocks noGrp="1" noChangeArrowheads="1"/>
          </p:cNvSpPr>
          <p:nvPr>
            <p:ph type="sldNum" sz="quarter" idx="10"/>
          </p:nvPr>
        </p:nvSpPr>
        <p:spPr>
          <a:ln/>
        </p:spPr>
        <p:txBody>
          <a:bodyPr/>
          <a:lstStyle>
            <a:lvl1pPr>
              <a:defRPr/>
            </a:lvl1pPr>
          </a:lstStyle>
          <a:p>
            <a:pPr>
              <a:defRPr/>
            </a:pPr>
            <a:fld id="{A3F72DF2-5864-4E92-A473-7015387495FC}" type="slidenum">
              <a:rPr lang="en-US" altLang="ko-KR"/>
              <a:pPr>
                <a:defRPr/>
              </a:pPr>
              <a:t>‹#›</a:t>
            </a:fld>
            <a:endParaRPr lang="en-US" altLang="ko-KR" dirty="0"/>
          </a:p>
        </p:txBody>
      </p:sp>
      <p:sp>
        <p:nvSpPr>
          <p:cNvPr id="8"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300716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6"/>
          <p:cNvSpPr>
            <a:spLocks noGrp="1" noChangeArrowheads="1"/>
          </p:cNvSpPr>
          <p:nvPr>
            <p:ph type="sldNum" sz="quarter" idx="10"/>
          </p:nvPr>
        </p:nvSpPr>
        <p:spPr>
          <a:ln/>
        </p:spPr>
        <p:txBody>
          <a:bodyPr/>
          <a:lstStyle>
            <a:lvl1pPr>
              <a:defRPr/>
            </a:lvl1pPr>
          </a:lstStyle>
          <a:p>
            <a:pPr>
              <a:defRPr/>
            </a:pPr>
            <a:fld id="{8CEAE1C5-824E-412E-BAEC-CA22C96CA6E3}" type="slidenum">
              <a:rPr lang="en-US" altLang="ko-KR"/>
              <a:pPr>
                <a:defRPr/>
              </a:pPr>
              <a:t>‹#›</a:t>
            </a:fld>
            <a:endParaRPr lang="en-US" altLang="ko-KR" dirty="0"/>
          </a:p>
        </p:txBody>
      </p:sp>
      <p:sp>
        <p:nvSpPr>
          <p:cNvPr id="4"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78126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sldNum" sz="quarter" idx="10"/>
          </p:nvPr>
        </p:nvSpPr>
        <p:spPr>
          <a:ln/>
        </p:spPr>
        <p:txBody>
          <a:bodyPr/>
          <a:lstStyle>
            <a:lvl1pPr>
              <a:defRPr/>
            </a:lvl1pPr>
          </a:lstStyle>
          <a:p>
            <a:pPr>
              <a:defRPr/>
            </a:pPr>
            <a:fld id="{90296DB7-FF40-4B70-AF9A-2CB7B71C6E53}" type="slidenum">
              <a:rPr lang="en-US" altLang="ko-KR"/>
              <a:pPr>
                <a:defRPr/>
              </a:pPr>
              <a:t>‹#›</a:t>
            </a:fld>
            <a:endParaRPr lang="en-US" altLang="ko-KR" dirty="0"/>
          </a:p>
        </p:txBody>
      </p:sp>
      <p:sp>
        <p:nvSpPr>
          <p:cNvPr id="3"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60218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sldNum" sz="quarter" idx="10"/>
          </p:nvPr>
        </p:nvSpPr>
        <p:spPr>
          <a:ln/>
        </p:spPr>
        <p:txBody>
          <a:bodyPr/>
          <a:lstStyle>
            <a:lvl1pPr>
              <a:defRPr/>
            </a:lvl1pPr>
          </a:lstStyle>
          <a:p>
            <a:pPr>
              <a:defRPr/>
            </a:pPr>
            <a:fld id="{A7A72075-F118-44FE-8A0C-36F487EF2264}" type="slidenum">
              <a:rPr lang="en-US" altLang="ko-KR"/>
              <a:pPr>
                <a:defRPr/>
              </a:pPr>
              <a:t>‹#›</a:t>
            </a:fld>
            <a:endParaRPr lang="en-US" altLang="ko-KR" dirty="0"/>
          </a:p>
        </p:txBody>
      </p:sp>
      <p:sp>
        <p:nvSpPr>
          <p:cNvPr id="6"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307596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sldNum" sz="quarter" idx="10"/>
          </p:nvPr>
        </p:nvSpPr>
        <p:spPr>
          <a:ln/>
        </p:spPr>
        <p:txBody>
          <a:bodyPr/>
          <a:lstStyle>
            <a:lvl1pPr>
              <a:defRPr/>
            </a:lvl1pPr>
          </a:lstStyle>
          <a:p>
            <a:pPr>
              <a:defRPr/>
            </a:pPr>
            <a:fld id="{F31A5942-D3E5-400A-8017-CDA9552E1308}" type="slidenum">
              <a:rPr lang="en-US" altLang="ko-KR"/>
              <a:pPr>
                <a:defRPr/>
              </a:pPr>
              <a:t>‹#›</a:t>
            </a:fld>
            <a:endParaRPr lang="en-US" altLang="ko-KR" dirty="0"/>
          </a:p>
        </p:txBody>
      </p:sp>
      <p:sp>
        <p:nvSpPr>
          <p:cNvPr id="6" name="Rectangle 4"/>
          <p:cNvSpPr>
            <a:spLocks noGrp="1" noChangeArrowheads="1"/>
          </p:cNvSpPr>
          <p:nvPr>
            <p:ph type="dt" sz="quarter" idx="11"/>
          </p:nvPr>
        </p:nvSpPr>
        <p:spPr/>
        <p:txBody>
          <a:bodyPr/>
          <a:lstStyle>
            <a:lvl1pPr>
              <a:defRPr/>
            </a:lvl1pPr>
          </a:lstStyle>
          <a:p>
            <a:pPr>
              <a:defRPr/>
            </a:pPr>
            <a:r>
              <a:rPr lang="en-US" altLang="en-US"/>
              <a:t>Yangon, Myanmar, 28-29 November 2013</a:t>
            </a:r>
          </a:p>
        </p:txBody>
      </p:sp>
    </p:spTree>
    <p:extLst>
      <p:ext uri="{BB962C8B-B14F-4D97-AF65-F5344CB8AC3E}">
        <p14:creationId xmlns:p14="http://schemas.microsoft.com/office/powerpoint/2010/main" val="237500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extLst>
              <a:ext uri="{28A0092B-C50C-407E-A947-70E740481C1C}">
                <a14:useLocalDpi xmlns:a14="http://schemas.microsoft.com/office/drawing/2010/main" val="0"/>
              </a:ext>
            </a:extLst>
          </a:blip>
          <a:srcRect l="6723" b="12773"/>
          <a:stretch>
            <a:fillRect/>
          </a:stretch>
        </p:blipFill>
        <p:spPr bwMode="auto">
          <a:xfrm>
            <a:off x="0" y="765175"/>
            <a:ext cx="6443663"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60" name="Rectangle 36"/>
          <p:cNvSpPr>
            <a:spLocks noGrp="1" noChangeArrowheads="1"/>
          </p:cNvSpPr>
          <p:nvPr>
            <p:ph type="sldNum" sz="quarter" idx="4"/>
          </p:nvPr>
        </p:nvSpPr>
        <p:spPr bwMode="auto">
          <a:xfrm>
            <a:off x="7751763" y="6308725"/>
            <a:ext cx="13668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a:solidFill>
                  <a:schemeClr val="tx1">
                    <a:lumMod val="75000"/>
                    <a:lumOff val="25000"/>
                  </a:schemeClr>
                </a:solidFill>
                <a:latin typeface="Calibri" panose="020F0502020204030204" pitchFamily="34" charset="0"/>
                <a:ea typeface="굴림" panose="020B0600000101010101" pitchFamily="50" charset="-127"/>
              </a:defRPr>
            </a:lvl1pPr>
          </a:lstStyle>
          <a:p>
            <a:pPr>
              <a:defRPr/>
            </a:pPr>
            <a:fld id="{E4FA7545-6E8A-479F-A569-B37CA08DDEAD}" type="slidenum">
              <a:rPr lang="en-US" altLang="ko-KR"/>
              <a:pPr>
                <a:defRPr/>
              </a:pPr>
              <a:t>‹#›</a:t>
            </a:fld>
            <a:endParaRPr lang="en-US" altLang="ko-KR" dirty="0"/>
          </a:p>
        </p:txBody>
      </p:sp>
      <p:sp>
        <p:nvSpPr>
          <p:cNvPr id="1029" name="Rectangle 37"/>
          <p:cNvSpPr>
            <a:spLocks noGrp="1" noChangeArrowheads="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4"/>
          <p:cNvSpPr>
            <a:spLocks noGrp="1" noChangeArrowheads="1"/>
          </p:cNvSpPr>
          <p:nvPr>
            <p:ph type="dt" sz="quarter" idx="2"/>
          </p:nvPr>
        </p:nvSpPr>
        <p:spPr>
          <a:xfrm>
            <a:off x="250825" y="6381750"/>
            <a:ext cx="3827463" cy="268288"/>
          </a:xfrm>
          <a:prstGeom prst="rect">
            <a:avLst/>
          </a:prstGeom>
          <a:noFill/>
          <a:ln/>
          <a:extLst/>
        </p:spPr>
        <p:txBody>
          <a:bodyPr/>
          <a:lstStyle>
            <a:lvl1pPr>
              <a:defRPr sz="1400">
                <a:solidFill>
                  <a:schemeClr val="tx1"/>
                </a:solidFill>
                <a:latin typeface="Calibri" panose="020F0502020204030204"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eaLnBrk="0" fontAlgn="base" hangingPunct="0">
              <a:spcBef>
                <a:spcPct val="0"/>
              </a:spcBef>
              <a:spcAft>
                <a:spcPct val="0"/>
              </a:spcAft>
              <a:defRPr sz="3200">
                <a:solidFill>
                  <a:schemeClr val="tx1"/>
                </a:solidFill>
                <a:latin typeface="Verdana" pitchFamily="34" charset="0"/>
              </a:defRPr>
            </a:lvl6pPr>
            <a:lvl7pPr marL="2971800" indent="-228600" eaLnBrk="0" fontAlgn="base" hangingPunct="0">
              <a:spcBef>
                <a:spcPct val="0"/>
              </a:spcBef>
              <a:spcAft>
                <a:spcPct val="0"/>
              </a:spcAft>
              <a:defRPr sz="3200">
                <a:solidFill>
                  <a:schemeClr val="tx1"/>
                </a:solidFill>
                <a:latin typeface="Verdana" pitchFamily="34" charset="0"/>
              </a:defRPr>
            </a:lvl7pPr>
            <a:lvl8pPr marL="3429000" indent="-228600" eaLnBrk="0" fontAlgn="base" hangingPunct="0">
              <a:spcBef>
                <a:spcPct val="0"/>
              </a:spcBef>
              <a:spcAft>
                <a:spcPct val="0"/>
              </a:spcAft>
              <a:defRPr sz="3200">
                <a:solidFill>
                  <a:schemeClr val="tx1"/>
                </a:solidFill>
                <a:latin typeface="Verdana" pitchFamily="34" charset="0"/>
              </a:defRPr>
            </a:lvl8pPr>
            <a:lvl9pPr marL="3886200" indent="-228600" eaLnBrk="0" fontAlgn="base" hangingPunct="0">
              <a:spcBef>
                <a:spcPct val="0"/>
              </a:spcBef>
              <a:spcAft>
                <a:spcPct val="0"/>
              </a:spcAft>
              <a:defRPr sz="3200">
                <a:solidFill>
                  <a:schemeClr val="tx1"/>
                </a:solidFill>
                <a:latin typeface="Verdana" pitchFamily="34" charset="0"/>
              </a:defRPr>
            </a:lvl9pPr>
          </a:lstStyle>
          <a:p>
            <a:pPr>
              <a:defRPr/>
            </a:pPr>
            <a:r>
              <a:rPr lang="en-US" altLang="en-US"/>
              <a:t>Yangon, Myanmar, 28-29 November 2013</a:t>
            </a:r>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3"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bg2"/>
          </a:solidFill>
          <a:latin typeface="Calibri" panose="020F0502020204030204" pitchFamily="34" charset="0"/>
        </a:defRPr>
      </a:lvl2pPr>
      <a:lvl3pPr algn="ctr" rtl="0" eaLnBrk="0" fontAlgn="base" hangingPunct="0">
        <a:spcBef>
          <a:spcPct val="0"/>
        </a:spcBef>
        <a:spcAft>
          <a:spcPct val="0"/>
        </a:spcAft>
        <a:defRPr sz="3200" b="1">
          <a:solidFill>
            <a:schemeClr val="bg2"/>
          </a:solidFill>
          <a:latin typeface="Calibri" panose="020F0502020204030204" pitchFamily="34" charset="0"/>
        </a:defRPr>
      </a:lvl3pPr>
      <a:lvl4pPr algn="ctr" rtl="0" eaLnBrk="0" fontAlgn="base" hangingPunct="0">
        <a:spcBef>
          <a:spcPct val="0"/>
        </a:spcBef>
        <a:spcAft>
          <a:spcPct val="0"/>
        </a:spcAft>
        <a:defRPr sz="3200" b="1">
          <a:solidFill>
            <a:schemeClr val="bg2"/>
          </a:solidFill>
          <a:latin typeface="Calibri" panose="020F0502020204030204" pitchFamily="34" charset="0"/>
        </a:defRPr>
      </a:lvl4pPr>
      <a:lvl5pPr algn="ctr" rtl="0" eaLnBrk="0" fontAlgn="base" hangingPunct="0">
        <a:spcBef>
          <a:spcPct val="0"/>
        </a:spcBef>
        <a:spcAft>
          <a:spcPct val="0"/>
        </a:spcAft>
        <a:defRPr sz="3200" b="1">
          <a:solidFill>
            <a:schemeClr val="bg2"/>
          </a:solidFill>
          <a:latin typeface="Calibri" panose="020F0502020204030204"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28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4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0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70" r:id="rId1"/>
    <p:sldLayoutId id="2147484274" r:id="rId2"/>
    <p:sldLayoutId id="2147484275" r:id="rId3"/>
  </p:sldLayoutIdLst>
  <p:timing>
    <p:tnLst>
      <p:par>
        <p:cTn id="1" dur="indefinite" restart="never" nodeType="tmRoot"/>
      </p:par>
    </p:tnLst>
  </p:timing>
  <p:txStyles>
    <p:titleStyle>
      <a:lvl1pPr algn="ctr" defTabSz="842963" rtl="0" eaLnBrk="0" fontAlgn="base" latinLnBrk="1" hangingPunct="0">
        <a:spcBef>
          <a:spcPct val="0"/>
        </a:spcBef>
        <a:spcAft>
          <a:spcPct val="0"/>
        </a:spcAft>
        <a:defRPr sz="4000" kern="1200">
          <a:solidFill>
            <a:schemeClr val="tx1"/>
          </a:solidFill>
          <a:latin typeface="+mj-lt"/>
          <a:ea typeface="+mj-ea"/>
          <a:cs typeface="+mj-cs"/>
        </a:defRPr>
      </a:lvl1pPr>
      <a:lvl2pPr algn="ctr" defTabSz="842963" rtl="0" eaLnBrk="0" fontAlgn="base" latinLnBrk="1" hangingPunct="0">
        <a:spcBef>
          <a:spcPct val="0"/>
        </a:spcBef>
        <a:spcAft>
          <a:spcPct val="0"/>
        </a:spcAft>
        <a:defRPr sz="4000">
          <a:solidFill>
            <a:schemeClr val="tx1"/>
          </a:solidFill>
          <a:latin typeface="맑은 고딕" panose="020B0503020000020004" pitchFamily="50" charset="-127"/>
        </a:defRPr>
      </a:lvl2pPr>
      <a:lvl3pPr algn="ctr" defTabSz="842963" rtl="0" eaLnBrk="0" fontAlgn="base" latinLnBrk="1" hangingPunct="0">
        <a:spcBef>
          <a:spcPct val="0"/>
        </a:spcBef>
        <a:spcAft>
          <a:spcPct val="0"/>
        </a:spcAft>
        <a:defRPr sz="4000">
          <a:solidFill>
            <a:schemeClr val="tx1"/>
          </a:solidFill>
          <a:latin typeface="맑은 고딕" panose="020B0503020000020004" pitchFamily="50" charset="-127"/>
        </a:defRPr>
      </a:lvl3pPr>
      <a:lvl4pPr algn="ctr" defTabSz="842963" rtl="0" eaLnBrk="0" fontAlgn="base" latinLnBrk="1" hangingPunct="0">
        <a:spcBef>
          <a:spcPct val="0"/>
        </a:spcBef>
        <a:spcAft>
          <a:spcPct val="0"/>
        </a:spcAft>
        <a:defRPr sz="4000">
          <a:solidFill>
            <a:schemeClr val="tx1"/>
          </a:solidFill>
          <a:latin typeface="맑은 고딕" panose="020B0503020000020004" pitchFamily="50" charset="-127"/>
        </a:defRPr>
      </a:lvl4pPr>
      <a:lvl5pPr algn="ctr" defTabSz="842963" rtl="0" eaLnBrk="0" fontAlgn="base" latinLnBrk="1" hangingPunct="0">
        <a:spcBef>
          <a:spcPct val="0"/>
        </a:spcBef>
        <a:spcAft>
          <a:spcPct val="0"/>
        </a:spcAft>
        <a:defRPr sz="4000">
          <a:solidFill>
            <a:schemeClr val="tx1"/>
          </a:solidFill>
          <a:latin typeface="맑은 고딕" panose="020B0503020000020004" pitchFamily="50" charset="-127"/>
        </a:defRPr>
      </a:lvl5pPr>
      <a:lvl6pPr marL="457200" algn="ctr" defTabSz="842963" rtl="0" fontAlgn="base" latinLnBrk="1">
        <a:spcBef>
          <a:spcPct val="0"/>
        </a:spcBef>
        <a:spcAft>
          <a:spcPct val="0"/>
        </a:spcAft>
        <a:defRPr sz="4000">
          <a:solidFill>
            <a:schemeClr val="tx1"/>
          </a:solidFill>
          <a:latin typeface="맑은 고딕" panose="020B0503020000020004" pitchFamily="50" charset="-127"/>
        </a:defRPr>
      </a:lvl6pPr>
      <a:lvl7pPr marL="914400" algn="ctr" defTabSz="842963" rtl="0" fontAlgn="base" latinLnBrk="1">
        <a:spcBef>
          <a:spcPct val="0"/>
        </a:spcBef>
        <a:spcAft>
          <a:spcPct val="0"/>
        </a:spcAft>
        <a:defRPr sz="4000">
          <a:solidFill>
            <a:schemeClr val="tx1"/>
          </a:solidFill>
          <a:latin typeface="맑은 고딕" panose="020B0503020000020004" pitchFamily="50" charset="-127"/>
        </a:defRPr>
      </a:lvl7pPr>
      <a:lvl8pPr marL="1371600" algn="ctr" defTabSz="842963" rtl="0" fontAlgn="base" latinLnBrk="1">
        <a:spcBef>
          <a:spcPct val="0"/>
        </a:spcBef>
        <a:spcAft>
          <a:spcPct val="0"/>
        </a:spcAft>
        <a:defRPr sz="4000">
          <a:solidFill>
            <a:schemeClr val="tx1"/>
          </a:solidFill>
          <a:latin typeface="맑은 고딕" panose="020B0503020000020004" pitchFamily="50" charset="-127"/>
        </a:defRPr>
      </a:lvl8pPr>
      <a:lvl9pPr marL="1828800" algn="ctr" defTabSz="842963" rtl="0" fontAlgn="base" latinLnBrk="1">
        <a:spcBef>
          <a:spcPct val="0"/>
        </a:spcBef>
        <a:spcAft>
          <a:spcPct val="0"/>
        </a:spcAft>
        <a:defRPr sz="4000">
          <a:solidFill>
            <a:schemeClr val="tx1"/>
          </a:solidFill>
          <a:latin typeface="맑은 고딕" panose="020B0503020000020004" pitchFamily="50" charset="-127"/>
        </a:defRPr>
      </a:lvl9pPr>
    </p:titleStyle>
    <p:bodyStyle>
      <a:lvl1pPr marL="315913" indent="-315913" algn="l" defTabSz="842963" rtl="0" eaLnBrk="0" fontAlgn="base" latinLnBrk="1"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1pPr>
      <a:lvl2pPr marL="684213" indent="-263525" algn="l" defTabSz="842963" rtl="0" eaLnBrk="0" fontAlgn="base" latinLnBrk="1"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2pPr>
      <a:lvl3pPr marL="1054100" indent="-209550" algn="l" defTabSz="842963" rtl="0" eaLnBrk="0" fontAlgn="base" latinLnBrk="1"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3pPr>
      <a:lvl4pPr marL="1476375" indent="-209550" algn="l" defTabSz="842963" rtl="0" eaLnBrk="0" fontAlgn="base" latinLnBrk="1"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898650" indent="-209550" algn="l" defTabSz="842963" rtl="0" eaLnBrk="0" fontAlgn="base" latinLnBrk="1"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320792" indent="-210980" algn="l" defTabSz="843925" rtl="0" eaLnBrk="1" latinLnBrk="1" hangingPunct="1">
        <a:spcBef>
          <a:spcPct val="20000"/>
        </a:spcBef>
        <a:buFont typeface="Arial" pitchFamily="34" charset="0"/>
        <a:buChar char="•"/>
        <a:defRPr sz="1846" kern="1200">
          <a:solidFill>
            <a:schemeClr val="tx1"/>
          </a:solidFill>
          <a:latin typeface="+mn-lt"/>
          <a:ea typeface="+mn-ea"/>
          <a:cs typeface="+mn-cs"/>
        </a:defRPr>
      </a:lvl6pPr>
      <a:lvl7pPr marL="2742755" indent="-210980" algn="l" defTabSz="843925" rtl="0" eaLnBrk="1" latinLnBrk="1" hangingPunct="1">
        <a:spcBef>
          <a:spcPct val="20000"/>
        </a:spcBef>
        <a:buFont typeface="Arial" pitchFamily="34" charset="0"/>
        <a:buChar char="•"/>
        <a:defRPr sz="1846" kern="1200">
          <a:solidFill>
            <a:schemeClr val="tx1"/>
          </a:solidFill>
          <a:latin typeface="+mn-lt"/>
          <a:ea typeface="+mn-ea"/>
          <a:cs typeface="+mn-cs"/>
        </a:defRPr>
      </a:lvl7pPr>
      <a:lvl8pPr marL="3164716" indent="-210980" algn="l" defTabSz="843925" rtl="0" eaLnBrk="1" latinLnBrk="1" hangingPunct="1">
        <a:spcBef>
          <a:spcPct val="20000"/>
        </a:spcBef>
        <a:buFont typeface="Arial" pitchFamily="34" charset="0"/>
        <a:buChar char="•"/>
        <a:defRPr sz="1846" kern="1200">
          <a:solidFill>
            <a:schemeClr val="tx1"/>
          </a:solidFill>
          <a:latin typeface="+mn-lt"/>
          <a:ea typeface="+mn-ea"/>
          <a:cs typeface="+mn-cs"/>
        </a:defRPr>
      </a:lvl8pPr>
      <a:lvl9pPr marL="3586680" indent="-210980" algn="l" defTabSz="843925" rtl="0" eaLnBrk="1" latinLnBrk="1"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ko-KR"/>
      </a:defPPr>
      <a:lvl1pPr marL="0" algn="l" defTabSz="843925" rtl="0" eaLnBrk="1" latinLnBrk="1" hangingPunct="1">
        <a:defRPr sz="1662" kern="1200">
          <a:solidFill>
            <a:schemeClr val="tx1"/>
          </a:solidFill>
          <a:latin typeface="+mn-lt"/>
          <a:ea typeface="+mn-ea"/>
          <a:cs typeface="+mn-cs"/>
        </a:defRPr>
      </a:lvl1pPr>
      <a:lvl2pPr marL="421963" algn="l" defTabSz="843925" rtl="0" eaLnBrk="1" latinLnBrk="1" hangingPunct="1">
        <a:defRPr sz="1662" kern="1200">
          <a:solidFill>
            <a:schemeClr val="tx1"/>
          </a:solidFill>
          <a:latin typeface="+mn-lt"/>
          <a:ea typeface="+mn-ea"/>
          <a:cs typeface="+mn-cs"/>
        </a:defRPr>
      </a:lvl2pPr>
      <a:lvl3pPr marL="843925" algn="l" defTabSz="843925" rtl="0" eaLnBrk="1" latinLnBrk="1" hangingPunct="1">
        <a:defRPr sz="1662" kern="1200">
          <a:solidFill>
            <a:schemeClr val="tx1"/>
          </a:solidFill>
          <a:latin typeface="+mn-lt"/>
          <a:ea typeface="+mn-ea"/>
          <a:cs typeface="+mn-cs"/>
        </a:defRPr>
      </a:lvl3pPr>
      <a:lvl4pPr marL="1265887" algn="l" defTabSz="843925" rtl="0" eaLnBrk="1" latinLnBrk="1" hangingPunct="1">
        <a:defRPr sz="1662" kern="1200">
          <a:solidFill>
            <a:schemeClr val="tx1"/>
          </a:solidFill>
          <a:latin typeface="+mn-lt"/>
          <a:ea typeface="+mn-ea"/>
          <a:cs typeface="+mn-cs"/>
        </a:defRPr>
      </a:lvl4pPr>
      <a:lvl5pPr marL="1687849" algn="l" defTabSz="843925" rtl="0" eaLnBrk="1" latinLnBrk="1" hangingPunct="1">
        <a:defRPr sz="1662" kern="1200">
          <a:solidFill>
            <a:schemeClr val="tx1"/>
          </a:solidFill>
          <a:latin typeface="+mn-lt"/>
          <a:ea typeface="+mn-ea"/>
          <a:cs typeface="+mn-cs"/>
        </a:defRPr>
      </a:lvl5pPr>
      <a:lvl6pPr marL="2109811" algn="l" defTabSz="843925" rtl="0" eaLnBrk="1" latinLnBrk="1" hangingPunct="1">
        <a:defRPr sz="1662" kern="1200">
          <a:solidFill>
            <a:schemeClr val="tx1"/>
          </a:solidFill>
          <a:latin typeface="+mn-lt"/>
          <a:ea typeface="+mn-ea"/>
          <a:cs typeface="+mn-cs"/>
        </a:defRPr>
      </a:lvl6pPr>
      <a:lvl7pPr marL="2531773" algn="l" defTabSz="843925" rtl="0" eaLnBrk="1" latinLnBrk="1" hangingPunct="1">
        <a:defRPr sz="1662" kern="1200">
          <a:solidFill>
            <a:schemeClr val="tx1"/>
          </a:solidFill>
          <a:latin typeface="+mn-lt"/>
          <a:ea typeface="+mn-ea"/>
          <a:cs typeface="+mn-cs"/>
        </a:defRPr>
      </a:lvl7pPr>
      <a:lvl8pPr marL="2953736" algn="l" defTabSz="843925" rtl="0" eaLnBrk="1" latinLnBrk="1" hangingPunct="1">
        <a:defRPr sz="1662" kern="1200">
          <a:solidFill>
            <a:schemeClr val="tx1"/>
          </a:solidFill>
          <a:latin typeface="+mn-lt"/>
          <a:ea typeface="+mn-ea"/>
          <a:cs typeface="+mn-cs"/>
        </a:defRPr>
      </a:lvl8pPr>
      <a:lvl9pPr marL="3375697" algn="l" defTabSz="843925" rtl="0" eaLnBrk="1" latinLnBrk="1"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mailto:donghoon.yi@k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
        <p:nvSpPr>
          <p:cNvPr id="9219" name="Rectangle 10"/>
          <p:cNvSpPr>
            <a:spLocks noGrp="1" noChangeArrowheads="1"/>
          </p:cNvSpPr>
          <p:nvPr>
            <p:ph type="ctrTitle"/>
          </p:nvPr>
        </p:nvSpPr>
        <p:spPr/>
        <p:txBody>
          <a:bodyPr/>
          <a:lstStyle/>
          <a:p>
            <a:r>
              <a:rPr lang="en-US" altLang="en-US" smtClean="0"/>
              <a:t>Considerations in deployment of broadband infra. </a:t>
            </a:r>
            <a:br>
              <a:rPr lang="en-US" altLang="en-US" smtClean="0"/>
            </a:br>
            <a:r>
              <a:rPr lang="en-US" altLang="en-US" smtClean="0"/>
              <a:t>and value-added services</a:t>
            </a:r>
          </a:p>
        </p:txBody>
      </p:sp>
      <p:sp>
        <p:nvSpPr>
          <p:cNvPr id="9220" name="Rectangle 11"/>
          <p:cNvSpPr>
            <a:spLocks noGrp="1" noChangeArrowheads="1"/>
          </p:cNvSpPr>
          <p:nvPr>
            <p:ph type="subTitle" idx="1"/>
          </p:nvPr>
        </p:nvSpPr>
        <p:spPr/>
        <p:txBody>
          <a:bodyPr/>
          <a:lstStyle/>
          <a:p>
            <a:r>
              <a:rPr lang="en-GB" altLang="en-US" b="1" smtClean="0"/>
              <a:t>Donghoon Yi,</a:t>
            </a:r>
          </a:p>
          <a:p>
            <a:r>
              <a:rPr lang="en-GB" altLang="en-US" b="1" smtClean="0"/>
              <a:t>Manager, KT R&amp;D Group</a:t>
            </a:r>
          </a:p>
          <a:p>
            <a:r>
              <a:rPr lang="en-GB" altLang="en-US" b="1" smtClean="0"/>
              <a:t>donghoon.yi@kt.com</a:t>
            </a:r>
            <a:endParaRPr lang="en-US" altLang="en-US" b="1" smtClean="0"/>
          </a:p>
        </p:txBody>
      </p:sp>
      <p:sp>
        <p:nvSpPr>
          <p:cNvPr id="9221" name="Rectangle 13"/>
          <p:cNvSpPr>
            <a:spLocks noChangeArrowheads="1"/>
          </p:cNvSpPr>
          <p:nvPr/>
        </p:nvSpPr>
        <p:spPr bwMode="auto">
          <a:xfrm>
            <a:off x="0" y="404813"/>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lgn="ctr">
              <a:lnSpc>
                <a:spcPct val="80000"/>
              </a:lnSpc>
              <a:spcBef>
                <a:spcPct val="0"/>
              </a:spcBef>
              <a:buSzTx/>
              <a:buFontTx/>
              <a:buNone/>
            </a:pPr>
            <a:r>
              <a:rPr lang="en-US" altLang="ko-KR" sz="2400" b="1">
                <a:latin typeface="Calibri" panose="020F0502020204030204" pitchFamily="34" charset="0"/>
                <a:ea typeface="굴림" panose="020B0600000101010101" pitchFamily="50" charset="-127"/>
              </a:rPr>
              <a:t>ITU Regional Workshop on </a:t>
            </a:r>
            <a:br>
              <a:rPr lang="en-US" altLang="ko-KR" sz="2400" b="1">
                <a:latin typeface="Calibri" panose="020F0502020204030204" pitchFamily="34" charset="0"/>
                <a:ea typeface="굴림" panose="020B0600000101010101" pitchFamily="50" charset="-127"/>
              </a:rPr>
            </a:br>
            <a:r>
              <a:rPr lang="en-US" altLang="ko-KR" sz="2400" b="1">
                <a:latin typeface="Calibri" panose="020F0502020204030204" pitchFamily="34" charset="0"/>
                <a:ea typeface="굴림" panose="020B0600000101010101" pitchFamily="50" charset="-127"/>
              </a:rPr>
              <a:t>Bridging the Standardization Gap</a:t>
            </a:r>
            <a:endParaRPr lang="en-US" altLang="ko-KR" sz="2400" b="1">
              <a:solidFill>
                <a:srgbClr val="22228B"/>
              </a:solidFill>
              <a:latin typeface="Calibri" panose="020F0502020204030204" pitchFamily="34" charset="0"/>
              <a:ea typeface="굴림" panose="020B0600000101010101" pitchFamily="50" charset="-127"/>
            </a:endParaRPr>
          </a:p>
          <a:p>
            <a:pPr algn="ctr">
              <a:lnSpc>
                <a:spcPct val="80000"/>
              </a:lnSpc>
              <a:spcBef>
                <a:spcPct val="0"/>
              </a:spcBef>
              <a:buSzTx/>
              <a:buFontTx/>
              <a:buNone/>
            </a:pPr>
            <a:endParaRPr lang="en-US" altLang="ko-KR" sz="2400" b="1">
              <a:solidFill>
                <a:srgbClr val="22228B"/>
              </a:solidFill>
              <a:latin typeface="Calibri" panose="020F0502020204030204" pitchFamily="34" charset="0"/>
              <a:ea typeface="굴림" panose="020B0600000101010101" pitchFamily="50" charset="-127"/>
            </a:endParaRPr>
          </a:p>
          <a:p>
            <a:pPr algn="ctr">
              <a:lnSpc>
                <a:spcPct val="80000"/>
              </a:lnSpc>
              <a:spcBef>
                <a:spcPct val="0"/>
              </a:spcBef>
              <a:buSzTx/>
              <a:buFontTx/>
              <a:buNone/>
            </a:pPr>
            <a:r>
              <a:rPr lang="en-US" altLang="ko-KR" sz="1800" b="1">
                <a:solidFill>
                  <a:srgbClr val="22228B"/>
                </a:solidFill>
                <a:latin typeface="Calibri" panose="020F0502020204030204" pitchFamily="34" charset="0"/>
                <a:ea typeface="굴림" panose="020B0600000101010101" pitchFamily="50" charset="-127"/>
              </a:rPr>
              <a:t>(Yangon, Myanmar, 28-29 November 2013)</a:t>
            </a:r>
            <a:endParaRPr lang="en-US" altLang="ko-KR" sz="1800" b="1">
              <a:latin typeface="Calibri" panose="020F0502020204030204" pitchFamily="34" charset="0"/>
              <a:ea typeface="굴림" panose="020B0600000101010101" pitchFamily="50" charset="-127"/>
            </a:endParaRPr>
          </a:p>
        </p:txBody>
      </p:sp>
      <p:sp>
        <p:nvSpPr>
          <p:cNvPr id="9222" name="AutoShape 18"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endParaRPr lang="en-GB" altLang="en-US" sz="3200">
              <a:solidFill>
                <a:schemeClr val="tx1"/>
              </a:solidFill>
            </a:endParaRPr>
          </a:p>
        </p:txBody>
      </p:sp>
      <p:sp>
        <p:nvSpPr>
          <p:cNvPr id="9223" name="AutoShape 20"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endParaRPr lang="en-GB" altLang="en-US" sz="3200">
              <a:solidFill>
                <a:schemeClr val="tx1"/>
              </a:solidFill>
            </a:endParaRPr>
          </a:p>
        </p:txBody>
      </p:sp>
      <p:sp>
        <p:nvSpPr>
          <p:cNvPr id="9224" name="AutoShape 22"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endParaRPr lang="en-GB" altLang="en-US" sz="3200">
              <a:solidFill>
                <a:schemeClr val="tx1"/>
              </a:solidFill>
            </a:endParaRPr>
          </a:p>
        </p:txBody>
      </p:sp>
      <p:sp>
        <p:nvSpPr>
          <p:cNvPr id="9225" name="AutoShape 24" descr="image002"/>
          <p:cNvSpPr>
            <a:spLocks noChangeAspect="1" noChangeArrowheads="1"/>
          </p:cNvSpPr>
          <p:nvPr/>
        </p:nvSpPr>
        <p:spPr bwMode="auto">
          <a:xfrm>
            <a:off x="3857625" y="2928938"/>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endParaRPr lang="en-GB" altLang="en-US" sz="3200">
              <a:solidFill>
                <a:schemeClr val="tx1"/>
              </a:solidFill>
            </a:endParaRPr>
          </a:p>
        </p:txBody>
      </p:sp>
      <p:sp>
        <p:nvSpPr>
          <p:cNvPr id="9226" name="Rectangle 26"/>
          <p:cNvSpPr>
            <a:spLocks noChangeArrowheads="1"/>
          </p:cNvSpPr>
          <p:nvPr/>
        </p:nvSpPr>
        <p:spPr bwMode="auto">
          <a:xfrm>
            <a:off x="0" y="2928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endParaRPr lang="en-GB" altLang="en-US" sz="3200">
              <a:solidFill>
                <a:schemeClr val="tx1"/>
              </a:solidFill>
            </a:endParaRPr>
          </a:p>
        </p:txBody>
      </p:sp>
      <p:pic>
        <p:nvPicPr>
          <p:cNvPr id="9227" name="Picture 16" descr="ITUseries"/>
          <p:cNvPicPr>
            <a:picLocks noChangeAspect="1" noChangeArrowheads="1"/>
          </p:cNvPicPr>
          <p:nvPr/>
        </p:nvPicPr>
        <p:blipFill>
          <a:blip r:embed="rId5">
            <a:extLst>
              <a:ext uri="{28A0092B-C50C-407E-A947-70E740481C1C}">
                <a14:useLocalDpi xmlns:a14="http://schemas.microsoft.com/office/drawing/2010/main" val="0"/>
              </a:ext>
            </a:extLst>
          </a:blip>
          <a:srcRect t="17264" b="69327"/>
          <a:stretch>
            <a:fillRect/>
          </a:stretch>
        </p:blipFill>
        <p:spPr bwMode="auto">
          <a:xfrm>
            <a:off x="7308850" y="6038850"/>
            <a:ext cx="16383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모서리가 둥근 직사각형 9"/>
          <p:cNvSpPr/>
          <p:nvPr/>
        </p:nvSpPr>
        <p:spPr bwMode="auto">
          <a:xfrm>
            <a:off x="1277938" y="2517775"/>
            <a:ext cx="6607175" cy="3719513"/>
          </a:xfrm>
          <a:prstGeom prst="roundRect">
            <a:avLst>
              <a:gd name="adj" fmla="val 2945"/>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ko-KR" altLang="en-US" smtClean="0">
              <a:ea typeface="굴림" panose="020B0600000101010101" pitchFamily="50" charset="-127"/>
            </a:endParaRPr>
          </a:p>
        </p:txBody>
      </p:sp>
      <p:sp>
        <p:nvSpPr>
          <p:cNvPr id="21507" name="제목 1"/>
          <p:cNvSpPr>
            <a:spLocks noGrp="1"/>
          </p:cNvSpPr>
          <p:nvPr>
            <p:ph type="title"/>
          </p:nvPr>
        </p:nvSpPr>
        <p:spPr/>
        <p:txBody>
          <a:bodyPr/>
          <a:lstStyle/>
          <a:p>
            <a:r>
              <a:rPr lang="en-US" altLang="ko-KR" sz="3600" smtClean="0">
                <a:ea typeface="굴림" panose="020B0600000101010101" pitchFamily="50" charset="-127"/>
              </a:rPr>
              <a:t>Architecture of KT-NGN</a:t>
            </a:r>
            <a:endParaRPr lang="ko-KR" altLang="en-US" sz="3600" smtClean="0">
              <a:ea typeface="굴림" panose="020B0600000101010101" pitchFamily="50" charset="-127"/>
            </a:endParaRPr>
          </a:p>
        </p:txBody>
      </p:sp>
      <p:sp>
        <p:nvSpPr>
          <p:cNvPr id="21508" name="내용 개체 틀 2"/>
          <p:cNvSpPr>
            <a:spLocks noGrp="1"/>
          </p:cNvSpPr>
          <p:nvPr>
            <p:ph idx="1"/>
          </p:nvPr>
        </p:nvSpPr>
        <p:spPr/>
        <p:txBody>
          <a:bodyPr/>
          <a:lstStyle/>
          <a:p>
            <a:r>
              <a:rPr lang="en-US" altLang="ko-KR" smtClean="0">
                <a:ea typeface="굴림" panose="020B0600000101010101" pitchFamily="50" charset="-127"/>
              </a:rPr>
              <a:t>Dual Backbone structure </a:t>
            </a:r>
          </a:p>
          <a:p>
            <a:pPr lvl="1"/>
            <a:r>
              <a:rPr lang="en-US" altLang="ko-KR" smtClean="0">
                <a:ea typeface="굴림" panose="020B0600000101010101" pitchFamily="50" charset="-127"/>
              </a:rPr>
              <a:t>KORNET : General Internet services</a:t>
            </a:r>
          </a:p>
          <a:p>
            <a:pPr lvl="1"/>
            <a:r>
              <a:rPr lang="en-US" altLang="ko-KR" smtClean="0">
                <a:ea typeface="굴림" panose="020B0600000101010101" pitchFamily="50" charset="-127"/>
              </a:rPr>
              <a:t>IP Premium : IPTV, Wibro, VPN services (IP/MPLS, Diffserv, PIM-SM…)</a:t>
            </a:r>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1F2DF6A4-6CF1-40E3-8B6D-193743579CA0}" type="slidenum">
              <a:rPr lang="en-US" altLang="ko-KR"/>
              <a:pPr>
                <a:defRPr/>
              </a:pPr>
              <a:t>10</a:t>
            </a:fld>
            <a:endParaRPr lang="en-US" altLang="ko-KR"/>
          </a:p>
        </p:txBody>
      </p:sp>
      <p:sp>
        <p:nvSpPr>
          <p:cNvPr id="21510"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21511" name="그림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0825" y="2636838"/>
            <a:ext cx="612140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모서리가 둥근 직사각형 1"/>
          <p:cNvSpPr/>
          <p:nvPr/>
        </p:nvSpPr>
        <p:spPr bwMode="auto">
          <a:xfrm>
            <a:off x="1115616" y="3789040"/>
            <a:ext cx="6984776" cy="1656184"/>
          </a:xfrm>
          <a:prstGeom prst="roundRect">
            <a:avLst>
              <a:gd name="adj" fmla="val 5274"/>
            </a:avLst>
          </a:prstGeom>
          <a:noFill/>
          <a:ln w="19050" cap="rnd"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3200" b="0" i="0" u="none" strike="noStrike" cap="none" normalizeH="0" baseline="0" smtClean="0">
              <a:ln>
                <a:noFill/>
              </a:ln>
              <a:solidFill>
                <a:schemeClr val="tx1"/>
              </a:solidFill>
              <a:effectLst/>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제목 1"/>
          <p:cNvSpPr>
            <a:spLocks noGrp="1"/>
          </p:cNvSpPr>
          <p:nvPr>
            <p:ph type="title"/>
          </p:nvPr>
        </p:nvSpPr>
        <p:spPr/>
        <p:txBody>
          <a:bodyPr/>
          <a:lstStyle/>
          <a:p>
            <a:r>
              <a:rPr lang="en-US" altLang="ko-KR" smtClean="0">
                <a:ea typeface="굴림" panose="020B0600000101010101" pitchFamily="50" charset="-127"/>
              </a:rPr>
              <a:t>Case Study: IPTV</a:t>
            </a:r>
            <a:endParaRPr lang="ko-KR" altLang="en-US" smtClean="0">
              <a:ea typeface="굴림" panose="020B0600000101010101" pitchFamily="50" charset="-127"/>
            </a:endParaRPr>
          </a:p>
        </p:txBody>
      </p:sp>
      <p:sp>
        <p:nvSpPr>
          <p:cNvPr id="27651" name="내용 개체 틀 2"/>
          <p:cNvSpPr>
            <a:spLocks noGrp="1"/>
          </p:cNvSpPr>
          <p:nvPr>
            <p:ph idx="1"/>
          </p:nvPr>
        </p:nvSpPr>
        <p:spPr/>
        <p:txBody>
          <a:bodyPr/>
          <a:lstStyle/>
          <a:p>
            <a:r>
              <a:rPr lang="en-US" altLang="ko-KR" dirty="0" smtClean="0">
                <a:ea typeface="굴림" panose="020B0600000101010101" pitchFamily="50" charset="-127"/>
              </a:rPr>
              <a:t>Interactive IPTV service</a:t>
            </a:r>
          </a:p>
          <a:p>
            <a:pPr lvl="1"/>
            <a:r>
              <a:rPr lang="en-US" altLang="ko-KR" dirty="0" smtClean="0">
                <a:ea typeface="굴림" panose="020B0600000101010101" pitchFamily="50" charset="-127"/>
              </a:rPr>
              <a:t>180 Live Channels (multicast), 140,000 </a:t>
            </a:r>
            <a:r>
              <a:rPr lang="en-US" altLang="ko-KR" dirty="0" err="1" smtClean="0">
                <a:ea typeface="굴림" panose="020B0600000101010101" pitchFamily="50" charset="-127"/>
              </a:rPr>
              <a:t>VoD</a:t>
            </a:r>
            <a:r>
              <a:rPr lang="en-US" altLang="ko-KR" dirty="0" smtClean="0">
                <a:ea typeface="굴림" panose="020B0600000101010101" pitchFamily="50" charset="-127"/>
              </a:rPr>
              <a:t> Contents (unicast)</a:t>
            </a:r>
          </a:p>
          <a:p>
            <a:pPr lvl="2"/>
            <a:r>
              <a:rPr lang="en-US" altLang="ko-KR" dirty="0" smtClean="0">
                <a:ea typeface="굴림" panose="020B0600000101010101" pitchFamily="50" charset="-127"/>
              </a:rPr>
              <a:t>100 HD Channels, 80 SD channels</a:t>
            </a:r>
          </a:p>
          <a:p>
            <a:pPr lvl="1"/>
            <a:r>
              <a:rPr lang="en-US" altLang="ko-KR" dirty="0" smtClean="0">
                <a:ea typeface="굴림" panose="020B0600000101010101" pitchFamily="50" charset="-127"/>
              </a:rPr>
              <a:t>HTML5 web-based IPTV </a:t>
            </a:r>
          </a:p>
          <a:p>
            <a:pPr lvl="2"/>
            <a:r>
              <a:rPr lang="en-US" altLang="ko-KR" dirty="0" smtClean="0">
                <a:ea typeface="굴림" panose="020B0600000101010101" pitchFamily="50" charset="-127"/>
              </a:rPr>
              <a:t>multi-platform compatibility, various services (T-commerce, etc.)</a:t>
            </a:r>
          </a:p>
          <a:p>
            <a:pPr lvl="1"/>
            <a:endParaRPr lang="en-US" altLang="ko-KR" dirty="0" smtClean="0">
              <a:ea typeface="굴림" panose="020B0600000101010101" pitchFamily="50" charset="-127"/>
            </a:endParaRPr>
          </a:p>
          <a:p>
            <a:pPr lvl="1"/>
            <a:endParaRPr lang="en-US" altLang="ko-KR" dirty="0" smtClean="0">
              <a:ea typeface="굴림" panose="020B0600000101010101" pitchFamily="50" charset="-127"/>
            </a:endParaRPr>
          </a:p>
          <a:p>
            <a:pPr lvl="1"/>
            <a:endParaRPr lang="en-US" altLang="ko-KR" dirty="0" smtClean="0">
              <a:ea typeface="굴림" panose="020B0600000101010101" pitchFamily="50" charset="-127"/>
            </a:endParaRPr>
          </a:p>
          <a:p>
            <a:pPr lvl="1"/>
            <a:endParaRPr lang="en-US" altLang="ko-KR" dirty="0" smtClean="0">
              <a:ea typeface="굴림" panose="020B0600000101010101" pitchFamily="50" charset="-127"/>
            </a:endParaRPr>
          </a:p>
          <a:p>
            <a:pPr lvl="1"/>
            <a:endParaRPr lang="en-US" altLang="ko-KR" dirty="0" smtClean="0">
              <a:ea typeface="굴림" panose="020B0600000101010101" pitchFamily="50" charset="-127"/>
            </a:endParaRPr>
          </a:p>
          <a:p>
            <a:pPr lvl="1"/>
            <a:endParaRPr lang="en-US" altLang="ko-KR" dirty="0" smtClean="0">
              <a:ea typeface="굴림" panose="020B0600000101010101" pitchFamily="50" charset="-127"/>
            </a:endParaRPr>
          </a:p>
          <a:p>
            <a:pPr lvl="1"/>
            <a:endParaRPr lang="en-US" altLang="ko-KR" dirty="0" smtClean="0">
              <a:ea typeface="굴림" panose="020B0600000101010101" pitchFamily="50" charset="-127"/>
            </a:endParaRPr>
          </a:p>
          <a:p>
            <a:endParaRPr lang="ko-KR" altLang="en-US" dirty="0"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C0F78C1A-D785-45FA-A2F9-5211A8902700}" type="slidenum">
              <a:rPr lang="en-US" altLang="ko-KR"/>
              <a:pPr>
                <a:defRPr/>
              </a:pPr>
              <a:t>11</a:t>
            </a:fld>
            <a:endParaRPr lang="en-US" altLang="ko-KR"/>
          </a:p>
        </p:txBody>
      </p:sp>
      <p:sp>
        <p:nvSpPr>
          <p:cNvPr id="27653"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3" name="그림 2"/>
          <p:cNvPicPr>
            <a:picLocks noChangeAspect="1"/>
          </p:cNvPicPr>
          <p:nvPr/>
        </p:nvPicPr>
        <p:blipFill>
          <a:blip r:embed="rId5"/>
          <a:stretch>
            <a:fillRect/>
          </a:stretch>
        </p:blipFill>
        <p:spPr>
          <a:xfrm>
            <a:off x="755650" y="3213100"/>
            <a:ext cx="7621588" cy="2833688"/>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제목 1"/>
          <p:cNvSpPr>
            <a:spLocks noGrp="1"/>
          </p:cNvSpPr>
          <p:nvPr>
            <p:ph type="title"/>
          </p:nvPr>
        </p:nvSpPr>
        <p:spPr/>
        <p:txBody>
          <a:bodyPr/>
          <a:lstStyle/>
          <a:p>
            <a:r>
              <a:rPr lang="en-US" altLang="ko-KR" smtClean="0">
                <a:ea typeface="굴림" panose="020B0600000101010101" pitchFamily="50" charset="-127"/>
              </a:rPr>
              <a:t>Case Study: IPTV</a:t>
            </a:r>
            <a:endParaRPr lang="ko-KR" altLang="en-US" smtClean="0">
              <a:ea typeface="굴림" panose="020B0600000101010101" pitchFamily="50" charset="-127"/>
            </a:endParaRPr>
          </a:p>
        </p:txBody>
      </p:sp>
      <p:sp>
        <p:nvSpPr>
          <p:cNvPr id="28675" name="내용 개체 틀 2"/>
          <p:cNvSpPr>
            <a:spLocks noGrp="1"/>
          </p:cNvSpPr>
          <p:nvPr>
            <p:ph idx="1"/>
          </p:nvPr>
        </p:nvSpPr>
        <p:spPr/>
        <p:txBody>
          <a:bodyPr/>
          <a:lstStyle/>
          <a:p>
            <a:r>
              <a:rPr lang="en-US" altLang="ko-KR" smtClean="0">
                <a:ea typeface="굴림" panose="020B0600000101010101" pitchFamily="50" charset="-127"/>
              </a:rPr>
              <a:t>Considerations for Multicast</a:t>
            </a:r>
          </a:p>
          <a:p>
            <a:pPr lvl="1"/>
            <a:r>
              <a:rPr lang="en-US" altLang="ko-KR" smtClean="0">
                <a:ea typeface="굴림" panose="020B0600000101010101" pitchFamily="50" charset="-127"/>
              </a:rPr>
              <a:t>RP position &amp; redundancy for optimal PIM-SM topology</a:t>
            </a:r>
          </a:p>
          <a:p>
            <a:pPr lvl="2"/>
            <a:r>
              <a:rPr lang="en-US" altLang="ko-KR" smtClean="0">
                <a:ea typeface="굴림" panose="020B0600000101010101" pitchFamily="50" charset="-127"/>
              </a:rPr>
              <a:t>Relation between RP position and multicast traffic delay/stability</a:t>
            </a:r>
          </a:p>
          <a:p>
            <a:pPr lvl="1"/>
            <a:r>
              <a:rPr lang="en-US" altLang="ko-KR" smtClean="0">
                <a:ea typeface="굴림" panose="020B0600000101010101" pitchFamily="50" charset="-127"/>
              </a:rPr>
              <a:t>Address allocation</a:t>
            </a:r>
          </a:p>
          <a:p>
            <a:pPr lvl="2"/>
            <a:r>
              <a:rPr lang="en-US" altLang="ko-KR" smtClean="0">
                <a:ea typeface="굴림" panose="020B0600000101010101" pitchFamily="50" charset="-127"/>
              </a:rPr>
              <a:t>For interoperable multicast channel, ‘GLOP’ address should be used</a:t>
            </a:r>
          </a:p>
          <a:p>
            <a:pPr lvl="2"/>
            <a:r>
              <a:rPr lang="en-US" altLang="ko-KR" smtClean="0">
                <a:ea typeface="굴림" panose="020B0600000101010101" pitchFamily="50" charset="-127"/>
              </a:rPr>
              <a:t>Ex)  KT KORNET ASN = 4766 = </a:t>
            </a:r>
            <a:r>
              <a:rPr lang="en-US" altLang="ko-KR" smtClean="0">
                <a:solidFill>
                  <a:srgbClr val="C00000"/>
                </a:solidFill>
                <a:ea typeface="굴림" panose="020B0600000101010101" pitchFamily="50" charset="-127"/>
              </a:rPr>
              <a:t>00010010</a:t>
            </a:r>
            <a:r>
              <a:rPr lang="en-US" altLang="ko-KR" smtClean="0">
                <a:ea typeface="굴림" panose="020B0600000101010101" pitchFamily="50" charset="-127"/>
              </a:rPr>
              <a:t> </a:t>
            </a:r>
            <a:r>
              <a:rPr lang="en-US" altLang="ko-KR" smtClean="0">
                <a:solidFill>
                  <a:srgbClr val="C00000"/>
                </a:solidFill>
                <a:ea typeface="굴림" panose="020B0600000101010101" pitchFamily="50" charset="-127"/>
              </a:rPr>
              <a:t>10011110</a:t>
            </a:r>
            <a:r>
              <a:rPr lang="en-US" altLang="ko-KR" smtClean="0">
                <a:ea typeface="굴림" panose="020B0600000101010101" pitchFamily="50" charset="-127"/>
              </a:rPr>
              <a:t> </a:t>
            </a:r>
            <a:r>
              <a:rPr lang="en-US" altLang="ko-KR" smtClean="0">
                <a:ea typeface="굴림" panose="020B0600000101010101" pitchFamily="50" charset="-127"/>
                <a:sym typeface="Wingdings" panose="05000000000000000000" pitchFamily="2" charset="2"/>
              </a:rPr>
              <a:t> 233.</a:t>
            </a:r>
            <a:r>
              <a:rPr lang="en-US" altLang="ko-KR" smtClean="0">
                <a:solidFill>
                  <a:srgbClr val="C00000"/>
                </a:solidFill>
                <a:ea typeface="굴림" panose="020B0600000101010101" pitchFamily="50" charset="-127"/>
                <a:sym typeface="Wingdings" panose="05000000000000000000" pitchFamily="2" charset="2"/>
              </a:rPr>
              <a:t>18.158</a:t>
            </a:r>
            <a:r>
              <a:rPr lang="en-US" altLang="ko-KR" smtClean="0">
                <a:ea typeface="굴림" panose="020B0600000101010101" pitchFamily="50" charset="-127"/>
                <a:sym typeface="Wingdings" panose="05000000000000000000" pitchFamily="2" charset="2"/>
              </a:rPr>
              <a:t>.0/24</a:t>
            </a:r>
          </a:p>
          <a:p>
            <a:pPr lvl="1"/>
            <a:r>
              <a:rPr lang="en-US" altLang="ko-KR" smtClean="0">
                <a:ea typeface="굴림" panose="020B0600000101010101" pitchFamily="50" charset="-127"/>
                <a:sym typeface="Wingdings" panose="05000000000000000000" pitchFamily="2" charset="2"/>
              </a:rPr>
              <a:t>High availability</a:t>
            </a:r>
          </a:p>
          <a:p>
            <a:pPr lvl="2"/>
            <a:r>
              <a:rPr lang="en-US" altLang="ko-KR" smtClean="0">
                <a:ea typeface="굴림" panose="020B0600000101010101" pitchFamily="50" charset="-127"/>
                <a:sym typeface="Wingdings" panose="05000000000000000000" pitchFamily="2" charset="2"/>
              </a:rPr>
              <a:t>Static IGMP Join for sub-second channel zapping time</a:t>
            </a:r>
          </a:p>
          <a:p>
            <a:pPr lvl="2"/>
            <a:r>
              <a:rPr lang="en-US" altLang="ko-KR" smtClean="0">
                <a:ea typeface="굴림" panose="020B0600000101010101" pitchFamily="50" charset="-127"/>
                <a:sym typeface="Wingdings" panose="05000000000000000000" pitchFamily="2" charset="2"/>
              </a:rPr>
              <a:t>IGP fast convergence for Multicast fast convergence (LSA-/SPF-delay, etc.)</a:t>
            </a:r>
          </a:p>
          <a:p>
            <a:pPr lvl="1"/>
            <a:r>
              <a:rPr lang="en-US" altLang="ko-KR" smtClean="0">
                <a:ea typeface="굴림" panose="020B0600000101010101" pitchFamily="50" charset="-127"/>
                <a:sym typeface="Wingdings" panose="05000000000000000000" pitchFamily="2" charset="2"/>
              </a:rPr>
              <a:t>Security </a:t>
            </a:r>
          </a:p>
          <a:p>
            <a:pPr lvl="2"/>
            <a:r>
              <a:rPr lang="en-US" altLang="ko-KR" smtClean="0">
                <a:ea typeface="굴림" panose="020B0600000101010101" pitchFamily="50" charset="-127"/>
                <a:sym typeface="Wingdings" panose="05000000000000000000" pitchFamily="2" charset="2"/>
              </a:rPr>
              <a:t>Group range filtering (using GLOP address)</a:t>
            </a:r>
          </a:p>
          <a:p>
            <a:pPr lvl="2"/>
            <a:r>
              <a:rPr lang="en-US" altLang="ko-KR" smtClean="0">
                <a:ea typeface="굴림" panose="020B0600000101010101" pitchFamily="50" charset="-127"/>
                <a:sym typeface="Wingdings" panose="05000000000000000000" pitchFamily="2" charset="2"/>
              </a:rPr>
              <a:t>PIM register filtering : only approved source can register to RP</a:t>
            </a:r>
          </a:p>
          <a:p>
            <a:pPr lvl="2"/>
            <a:r>
              <a:rPr lang="en-US" altLang="ko-KR" smtClean="0">
                <a:ea typeface="굴림" panose="020B0600000101010101" pitchFamily="50" charset="-127"/>
                <a:sym typeface="Wingdings" panose="05000000000000000000" pitchFamily="2" charset="2"/>
              </a:rPr>
              <a:t>MSDP SA filtering, Multicast route limit, BSR message filtering</a:t>
            </a:r>
          </a:p>
          <a:p>
            <a:pPr lvl="1"/>
            <a:r>
              <a:rPr lang="en-US" altLang="ko-KR" smtClean="0">
                <a:ea typeface="굴림" panose="020B0600000101010101" pitchFamily="50" charset="-127"/>
                <a:sym typeface="Wingdings" panose="05000000000000000000" pitchFamily="2" charset="2"/>
              </a:rPr>
              <a:t>Etc.</a:t>
            </a:r>
          </a:p>
          <a:p>
            <a:pPr lvl="2"/>
            <a:r>
              <a:rPr lang="en-US" altLang="ko-KR" smtClean="0">
                <a:ea typeface="굴림" panose="020B0600000101010101" pitchFamily="50" charset="-127"/>
                <a:sym typeface="Wingdings" panose="05000000000000000000" pitchFamily="2" charset="2"/>
              </a:rPr>
              <a:t>Multicast traffic load balancing based on source IP address</a:t>
            </a:r>
          </a:p>
          <a:p>
            <a:pPr lvl="2">
              <a:buFont typeface="맑은 고딕" panose="020B0503020000020004" pitchFamily="50" charset="-127"/>
              <a:buNone/>
            </a:pPr>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465B8470-C334-4F53-866D-875359B7B088}" type="slidenum">
              <a:rPr lang="en-US" altLang="ko-KR"/>
              <a:pPr>
                <a:defRPr/>
              </a:pPr>
              <a:t>12</a:t>
            </a:fld>
            <a:endParaRPr lang="en-US" altLang="ko-KR"/>
          </a:p>
        </p:txBody>
      </p:sp>
      <p:sp>
        <p:nvSpPr>
          <p:cNvPr id="28677"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3"/>
          <a:stretch>
            <a:fillRect/>
          </a:stretch>
        </p:blipFill>
        <p:spPr>
          <a:xfrm>
            <a:off x="3529013" y="3055938"/>
            <a:ext cx="5138737" cy="3054350"/>
          </a:xfrm>
          <a:prstGeom prst="rect">
            <a:avLst/>
          </a:prstGeom>
          <a:effectLst>
            <a:outerShdw blurRad="50800" dist="38100" dir="2700000" algn="tl" rotWithShape="0">
              <a:prstClr val="black">
                <a:alpha val="40000"/>
              </a:prstClr>
            </a:outerShdw>
          </a:effectLst>
        </p:spPr>
      </p:pic>
      <p:sp>
        <p:nvSpPr>
          <p:cNvPr id="30722" name="제목 1"/>
          <p:cNvSpPr>
            <a:spLocks noGrp="1"/>
          </p:cNvSpPr>
          <p:nvPr>
            <p:ph type="title"/>
          </p:nvPr>
        </p:nvSpPr>
        <p:spPr/>
        <p:txBody>
          <a:bodyPr/>
          <a:lstStyle/>
          <a:p>
            <a:r>
              <a:rPr lang="en-US" altLang="ko-KR" dirty="0" smtClean="0">
                <a:ea typeface="굴림" panose="020B0600000101010101" pitchFamily="50" charset="-127"/>
              </a:rPr>
              <a:t>Case Study: </a:t>
            </a:r>
            <a:r>
              <a:rPr lang="en-US" altLang="ko-KR" dirty="0" err="1" smtClean="0">
                <a:ea typeface="굴림" panose="020B0600000101010101" pitchFamily="50" charset="-127"/>
              </a:rPr>
              <a:t>mVPN</a:t>
            </a:r>
            <a:endParaRPr lang="ko-KR" altLang="en-US" smtClean="0">
              <a:ea typeface="굴림" panose="020B0600000101010101" pitchFamily="50" charset="-127"/>
            </a:endParaRPr>
          </a:p>
        </p:txBody>
      </p:sp>
      <p:sp>
        <p:nvSpPr>
          <p:cNvPr id="30723" name="내용 개체 틀 2"/>
          <p:cNvSpPr>
            <a:spLocks noGrp="1"/>
          </p:cNvSpPr>
          <p:nvPr>
            <p:ph idx="1"/>
          </p:nvPr>
        </p:nvSpPr>
        <p:spPr/>
        <p:txBody>
          <a:bodyPr/>
          <a:lstStyle/>
          <a:p>
            <a:r>
              <a:rPr lang="en-US" altLang="ko-KR" dirty="0" err="1" smtClean="0">
                <a:ea typeface="굴림" panose="020B0600000101010101" pitchFamily="50" charset="-127"/>
              </a:rPr>
              <a:t>mVPN</a:t>
            </a:r>
            <a:r>
              <a:rPr lang="en-US" altLang="ko-KR" dirty="0" smtClean="0">
                <a:ea typeface="굴림" panose="020B0600000101010101" pitchFamily="50" charset="-127"/>
              </a:rPr>
              <a:t> services for enterprise</a:t>
            </a:r>
          </a:p>
          <a:p>
            <a:pPr lvl="1"/>
            <a:r>
              <a:rPr lang="en-US" altLang="ko-KR" dirty="0">
                <a:ea typeface="굴림" panose="020B0600000101010101" pitchFamily="50" charset="-127"/>
              </a:rPr>
              <a:t>Bidirectional e-learning/internal broadcasting service for VPN customer</a:t>
            </a:r>
          </a:p>
          <a:p>
            <a:pPr lvl="1"/>
            <a:r>
              <a:rPr lang="en-US" altLang="ko-KR" dirty="0">
                <a:ea typeface="굴림" panose="020B0600000101010101" pitchFamily="50" charset="-127"/>
              </a:rPr>
              <a:t>Customized Advertisement service for Bank/Hospital/Gas station/Fast-food chain store/Department store/Government agency </a:t>
            </a:r>
            <a:r>
              <a:rPr lang="en-US" altLang="ko-KR" dirty="0" smtClean="0">
                <a:ea typeface="굴림" panose="020B0600000101010101" pitchFamily="50" charset="-127"/>
              </a:rPr>
              <a:t>etc.</a:t>
            </a:r>
            <a:endParaRPr lang="en-US" altLang="ko-KR" dirty="0">
              <a:ea typeface="굴림" panose="020B0600000101010101" pitchFamily="50" charset="-127"/>
            </a:endParaRPr>
          </a:p>
          <a:p>
            <a:pPr lvl="1"/>
            <a:endParaRPr lang="en-US" altLang="ko-KR" dirty="0" smtClean="0">
              <a:ea typeface="굴림" panose="020B0600000101010101" pitchFamily="50" charset="-127"/>
            </a:endParaRPr>
          </a:p>
          <a:p>
            <a:r>
              <a:rPr lang="en-US" altLang="ko-KR" dirty="0" smtClean="0">
                <a:ea typeface="굴림" panose="020B0600000101010101" pitchFamily="50" charset="-127"/>
              </a:rPr>
              <a:t>Issues</a:t>
            </a:r>
          </a:p>
          <a:p>
            <a:pPr lvl="1"/>
            <a:r>
              <a:rPr lang="en-US" altLang="ko-KR" dirty="0" smtClean="0">
                <a:ea typeface="굴림" panose="020B0600000101010101" pitchFamily="50" charset="-127"/>
              </a:rPr>
              <a:t>Multicast for MPLS VPN</a:t>
            </a:r>
          </a:p>
          <a:p>
            <a:pPr lvl="2"/>
            <a:r>
              <a:rPr lang="en-US" altLang="ko-KR" dirty="0" smtClean="0">
                <a:ea typeface="굴림" panose="020B0600000101010101" pitchFamily="50" charset="-127"/>
              </a:rPr>
              <a:t>IP in IP</a:t>
            </a:r>
          </a:p>
          <a:p>
            <a:pPr lvl="2"/>
            <a:r>
              <a:rPr lang="en-US" altLang="ko-KR" dirty="0" smtClean="0">
                <a:ea typeface="굴림" panose="020B0600000101010101" pitchFamily="50" charset="-127"/>
              </a:rPr>
              <a:t>MDT (multicast distribution tree)</a:t>
            </a:r>
          </a:p>
          <a:p>
            <a:pPr lvl="1"/>
            <a:r>
              <a:rPr lang="en-US" altLang="ko-KR" dirty="0" smtClean="0">
                <a:ea typeface="굴림" panose="020B0600000101010101" pitchFamily="50" charset="-127"/>
              </a:rPr>
              <a:t>Multicast in IPsec VPN</a:t>
            </a:r>
          </a:p>
          <a:p>
            <a:pPr lvl="2"/>
            <a:r>
              <a:rPr lang="en-US" altLang="ko-KR" dirty="0" smtClean="0">
                <a:ea typeface="굴림" panose="020B0600000101010101" pitchFamily="50" charset="-127"/>
              </a:rPr>
              <a:t>GRE encapsulation</a:t>
            </a:r>
          </a:p>
          <a:p>
            <a:pPr lvl="1"/>
            <a:r>
              <a:rPr lang="en-US" altLang="ko-KR" dirty="0" smtClean="0">
                <a:ea typeface="굴림" panose="020B0600000101010101" pitchFamily="50" charset="-127"/>
              </a:rPr>
              <a:t>Reliability</a:t>
            </a:r>
          </a:p>
        </p:txBody>
      </p:sp>
      <p:sp>
        <p:nvSpPr>
          <p:cNvPr id="4" name="슬라이드 번호 개체 틀 3"/>
          <p:cNvSpPr>
            <a:spLocks noGrp="1"/>
          </p:cNvSpPr>
          <p:nvPr>
            <p:ph type="sldNum" sz="quarter" idx="10"/>
          </p:nvPr>
        </p:nvSpPr>
        <p:spPr/>
        <p:txBody>
          <a:bodyPr/>
          <a:lstStyle/>
          <a:p>
            <a:pPr>
              <a:defRPr/>
            </a:pPr>
            <a:fld id="{41381F8E-C02D-4B1E-8425-872263C34A42}" type="slidenum">
              <a:rPr lang="en-US" altLang="ko-KR"/>
              <a:pPr>
                <a:defRPr/>
              </a:pPr>
              <a:t>13</a:t>
            </a:fld>
            <a:endParaRPr lang="en-US" altLang="ko-KR"/>
          </a:p>
        </p:txBody>
      </p:sp>
      <p:sp>
        <p:nvSpPr>
          <p:cNvPr id="30725"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4"/>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5"/>
              </a:buBlip>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5"/>
              </a:buBlip>
              <a:defRPr>
                <a:solidFill>
                  <a:schemeClr val="bg2"/>
                </a:solidFill>
                <a:latin typeface="Verdana" panose="020B0604030504040204" pitchFamily="34" charset="0"/>
              </a:defRPr>
            </a:lvl4pPr>
            <a:lvl5pPr marL="2057400" indent="-228600">
              <a:spcBef>
                <a:spcPct val="20000"/>
              </a:spcBef>
              <a:buSzPct val="60000"/>
              <a:buBlip>
                <a:blip r:embed="rId4"/>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제목 1"/>
          <p:cNvSpPr>
            <a:spLocks noGrp="1"/>
          </p:cNvSpPr>
          <p:nvPr>
            <p:ph type="title"/>
          </p:nvPr>
        </p:nvSpPr>
        <p:spPr/>
        <p:txBody>
          <a:bodyPr/>
          <a:lstStyle/>
          <a:p>
            <a:r>
              <a:rPr lang="en-US" altLang="ko-KR" smtClean="0">
                <a:ea typeface="굴림" panose="020B0600000101010101" pitchFamily="50" charset="-127"/>
              </a:rPr>
              <a:t>Case Study: Wibro</a:t>
            </a:r>
            <a:endParaRPr lang="ko-KR" altLang="en-US" smtClean="0">
              <a:ea typeface="굴림" panose="020B0600000101010101" pitchFamily="50" charset="-127"/>
            </a:endParaRPr>
          </a:p>
        </p:txBody>
      </p:sp>
      <p:sp>
        <p:nvSpPr>
          <p:cNvPr id="32771" name="내용 개체 틀 2"/>
          <p:cNvSpPr>
            <a:spLocks noGrp="1"/>
          </p:cNvSpPr>
          <p:nvPr>
            <p:ph idx="1"/>
          </p:nvPr>
        </p:nvSpPr>
        <p:spPr/>
        <p:txBody>
          <a:bodyPr/>
          <a:lstStyle/>
          <a:p>
            <a:r>
              <a:rPr lang="en-US" altLang="ko-KR" smtClean="0">
                <a:ea typeface="굴림" panose="020B0600000101010101" pitchFamily="50" charset="-127"/>
              </a:rPr>
              <a:t>High-Speed Mobile Internet</a:t>
            </a:r>
          </a:p>
          <a:p>
            <a:pPr lvl="1"/>
            <a:r>
              <a:rPr lang="en-US" altLang="ko-KR" smtClean="0">
                <a:ea typeface="굴림" panose="020B0600000101010101" pitchFamily="50" charset="-127"/>
              </a:rPr>
              <a:t>Upload (Avg. 1.2Mbps) | Download (Avg. 3Mbps)</a:t>
            </a:r>
          </a:p>
          <a:p>
            <a:pPr lvl="1"/>
            <a:r>
              <a:rPr lang="en-US" altLang="ko-KR" smtClean="0">
                <a:ea typeface="굴림" panose="020B0600000101010101" pitchFamily="50" charset="-127"/>
              </a:rPr>
              <a:t>Support various type of devices : Laptop, USB dongles, and etc.</a:t>
            </a: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mtClean="0">
              <a:ea typeface="굴림" panose="020B0600000101010101" pitchFamily="50" charset="-127"/>
            </a:endParaRPr>
          </a:p>
          <a:p>
            <a:pPr lvl="1"/>
            <a:endParaRPr lang="en-US" altLang="ko-KR" sz="900" smtClean="0">
              <a:ea typeface="굴림" panose="020B0600000101010101" pitchFamily="50" charset="-127"/>
            </a:endParaRPr>
          </a:p>
          <a:p>
            <a:pPr lvl="1"/>
            <a:r>
              <a:rPr lang="en-US" altLang="ko-KR" smtClean="0">
                <a:ea typeface="굴림" panose="020B0600000101010101" pitchFamily="50" charset="-127"/>
              </a:rPr>
              <a:t>Mobile data offloading </a:t>
            </a:r>
          </a:p>
          <a:p>
            <a:pPr lvl="2"/>
            <a:r>
              <a:rPr lang="en-US" altLang="ko-KR" smtClean="0">
                <a:ea typeface="굴림" panose="020B0600000101010101" pitchFamily="50" charset="-127"/>
              </a:rPr>
              <a:t>Egg: Wibro-WiFi gateway</a:t>
            </a:r>
          </a:p>
          <a:p>
            <a:endParaRPr lang="en-US" altLang="ko-KR" sz="400" smtClean="0">
              <a:ea typeface="굴림" panose="020B0600000101010101" pitchFamily="50" charset="-127"/>
            </a:endParaRPr>
          </a:p>
          <a:p>
            <a:endParaRPr lang="en-US" altLang="ko-KR" sz="400" smtClean="0">
              <a:ea typeface="굴림" panose="020B0600000101010101" pitchFamily="50" charset="-127"/>
            </a:endParaRPr>
          </a:p>
          <a:p>
            <a:r>
              <a:rPr lang="en-US" altLang="ko-KR" smtClean="0">
                <a:ea typeface="굴림" panose="020B0600000101010101" pitchFamily="50" charset="-127"/>
              </a:rPr>
              <a:t>Issues</a:t>
            </a:r>
          </a:p>
          <a:p>
            <a:pPr lvl="1"/>
            <a:r>
              <a:rPr lang="en-US" altLang="ko-KR" smtClean="0">
                <a:ea typeface="굴림" panose="020B0600000101010101" pitchFamily="50" charset="-127"/>
              </a:rPr>
              <a:t>IPv6, Mobile IP, QoS, Security</a:t>
            </a:r>
          </a:p>
          <a:p>
            <a:pPr lvl="1"/>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9330AF06-5842-4E9F-A026-9397C378D254}" type="slidenum">
              <a:rPr lang="en-US" altLang="ko-KR"/>
              <a:pPr>
                <a:defRPr/>
              </a:pPr>
              <a:t>14</a:t>
            </a:fld>
            <a:endParaRPr lang="en-US" altLang="ko-KR"/>
          </a:p>
        </p:txBody>
      </p:sp>
      <p:sp>
        <p:nvSpPr>
          <p:cNvPr id="32773"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11" name="그림 10"/>
          <p:cNvPicPr>
            <a:picLocks noChangeAspect="1"/>
          </p:cNvPicPr>
          <p:nvPr/>
        </p:nvPicPr>
        <p:blipFill>
          <a:blip r:embed="rId5"/>
          <a:stretch>
            <a:fillRect/>
          </a:stretch>
        </p:blipFill>
        <p:spPr>
          <a:xfrm>
            <a:off x="827088" y="2492375"/>
            <a:ext cx="7662862" cy="1606550"/>
          </a:xfrm>
          <a:prstGeom prst="rect">
            <a:avLst/>
          </a:prstGeom>
          <a:effectLst>
            <a:outerShdw blurRad="50800" dist="38100" dir="2700000" algn="tl" rotWithShape="0">
              <a:prstClr val="black">
                <a:alpha val="40000"/>
              </a:prstClr>
            </a:outerShdw>
          </a:effectLst>
        </p:spPr>
      </p:pic>
      <p:pic>
        <p:nvPicPr>
          <p:cNvPr id="12" name="그림 11"/>
          <p:cNvPicPr>
            <a:picLocks noChangeAspect="1"/>
          </p:cNvPicPr>
          <p:nvPr/>
        </p:nvPicPr>
        <p:blipFill>
          <a:blip r:embed="rId6"/>
          <a:stretch>
            <a:fillRect/>
          </a:stretch>
        </p:blipFill>
        <p:spPr>
          <a:xfrm>
            <a:off x="5853113" y="4483100"/>
            <a:ext cx="2619375" cy="189865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제목 1"/>
          <p:cNvSpPr>
            <a:spLocks noGrp="1"/>
          </p:cNvSpPr>
          <p:nvPr>
            <p:ph type="title"/>
          </p:nvPr>
        </p:nvSpPr>
        <p:spPr/>
        <p:txBody>
          <a:bodyPr/>
          <a:lstStyle/>
          <a:p>
            <a:r>
              <a:rPr lang="en-US" altLang="ko-KR" smtClean="0">
                <a:ea typeface="굴림" panose="020B0600000101010101" pitchFamily="50" charset="-127"/>
              </a:rPr>
              <a:t>Case Study: LTE</a:t>
            </a:r>
            <a:endParaRPr lang="ko-KR" altLang="en-US" smtClean="0">
              <a:ea typeface="굴림" panose="020B0600000101010101" pitchFamily="50" charset="-127"/>
            </a:endParaRPr>
          </a:p>
        </p:txBody>
      </p:sp>
      <p:sp>
        <p:nvSpPr>
          <p:cNvPr id="33795" name="내용 개체 틀 2"/>
          <p:cNvSpPr>
            <a:spLocks noGrp="1"/>
          </p:cNvSpPr>
          <p:nvPr>
            <p:ph idx="1"/>
          </p:nvPr>
        </p:nvSpPr>
        <p:spPr/>
        <p:txBody>
          <a:bodyPr/>
          <a:lstStyle/>
          <a:p>
            <a:r>
              <a:rPr lang="en-US" altLang="ko-KR" smtClean="0">
                <a:ea typeface="굴림" panose="020B0600000101010101" pitchFamily="50" charset="-127"/>
              </a:rPr>
              <a:t>Frequency Bands &amp; Spectrum allocations</a:t>
            </a:r>
          </a:p>
          <a:p>
            <a:pPr lvl="1"/>
            <a:r>
              <a:rPr lang="en-US" altLang="ko-KR" smtClean="0">
                <a:ea typeface="굴림" panose="020B0600000101010101" pitchFamily="50" charset="-127"/>
              </a:rPr>
              <a:t>Main (1.8Ghz) 20Mhz, Sub (900Mhz) 10Mhz</a:t>
            </a:r>
          </a:p>
          <a:p>
            <a:pPr lvl="1"/>
            <a:r>
              <a:rPr lang="en-US" altLang="ko-KR" smtClean="0">
                <a:ea typeface="굴림" panose="020B0600000101010101" pitchFamily="50" charset="-127"/>
              </a:rPr>
              <a:t>Broadband LTE, CA, MC</a:t>
            </a:r>
          </a:p>
          <a:p>
            <a:endParaRPr lang="en-US" altLang="ko-KR" sz="1800" smtClean="0">
              <a:ea typeface="굴림" panose="020B0600000101010101" pitchFamily="50" charset="-127"/>
            </a:endParaRPr>
          </a:p>
          <a:p>
            <a:r>
              <a:rPr lang="en-US" altLang="ko-KR" smtClean="0">
                <a:ea typeface="굴림" panose="020B0600000101010101" pitchFamily="50" charset="-127"/>
              </a:rPr>
              <a:t>CCC (Cloud Comm. Center)</a:t>
            </a:r>
          </a:p>
          <a:p>
            <a:pPr lvl="1"/>
            <a:r>
              <a:rPr lang="en-US" altLang="ko-KR" smtClean="0">
                <a:ea typeface="굴림" panose="020B0600000101010101" pitchFamily="50" charset="-127"/>
              </a:rPr>
              <a:t>DU/RU separation (virtualization), quad antenna</a:t>
            </a:r>
          </a:p>
          <a:p>
            <a:pPr lvl="1"/>
            <a:r>
              <a:rPr lang="en-US" altLang="ko-KR" smtClean="0">
                <a:ea typeface="굴림" panose="020B0600000101010101" pitchFamily="50" charset="-127"/>
              </a:rPr>
              <a:t>Increasing capacity, speed, coverage</a:t>
            </a:r>
          </a:p>
        </p:txBody>
      </p:sp>
      <p:sp>
        <p:nvSpPr>
          <p:cNvPr id="4" name="슬라이드 번호 개체 틀 3"/>
          <p:cNvSpPr>
            <a:spLocks noGrp="1"/>
          </p:cNvSpPr>
          <p:nvPr>
            <p:ph type="sldNum" sz="quarter" idx="10"/>
          </p:nvPr>
        </p:nvSpPr>
        <p:spPr/>
        <p:txBody>
          <a:bodyPr/>
          <a:lstStyle/>
          <a:p>
            <a:pPr>
              <a:defRPr/>
            </a:pPr>
            <a:fld id="{8CC63B9C-78C0-4D2E-904F-188F26C711DE}" type="slidenum">
              <a:rPr lang="en-US" altLang="ko-KR"/>
              <a:pPr>
                <a:defRPr/>
              </a:pPr>
              <a:t>15</a:t>
            </a:fld>
            <a:endParaRPr lang="en-US" altLang="ko-KR"/>
          </a:p>
        </p:txBody>
      </p:sp>
      <p:sp>
        <p:nvSpPr>
          <p:cNvPr id="33797"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33798" name="그림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0350" y="1671638"/>
            <a:ext cx="33464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그림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2375" y="4032250"/>
            <a:ext cx="66992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제목 1"/>
          <p:cNvSpPr>
            <a:spLocks noGrp="1"/>
          </p:cNvSpPr>
          <p:nvPr>
            <p:ph type="title"/>
          </p:nvPr>
        </p:nvSpPr>
        <p:spPr/>
        <p:txBody>
          <a:bodyPr/>
          <a:lstStyle/>
          <a:p>
            <a:r>
              <a:rPr lang="en-US" altLang="ko-KR" dirty="0" smtClean="0">
                <a:ea typeface="굴림" panose="020B0600000101010101" pitchFamily="50" charset="-127"/>
              </a:rPr>
              <a:t>Case Study: Smart Network</a:t>
            </a:r>
            <a:endParaRPr lang="ko-KR" altLang="en-US" smtClean="0">
              <a:ea typeface="굴림" panose="020B0600000101010101" pitchFamily="50" charset="-127"/>
            </a:endParaRPr>
          </a:p>
        </p:txBody>
      </p:sp>
      <p:sp>
        <p:nvSpPr>
          <p:cNvPr id="34819" name="내용 개체 틀 2"/>
          <p:cNvSpPr>
            <a:spLocks noGrp="1"/>
          </p:cNvSpPr>
          <p:nvPr>
            <p:ph idx="1"/>
          </p:nvPr>
        </p:nvSpPr>
        <p:spPr/>
        <p:txBody>
          <a:bodyPr/>
          <a:lstStyle/>
          <a:p>
            <a:r>
              <a:rPr lang="en-US" altLang="ko-KR" dirty="0" smtClean="0">
                <a:ea typeface="굴림" panose="020B0600000101010101" pitchFamily="50" charset="-127"/>
              </a:rPr>
              <a:t>Reducing the duplicated content delivery</a:t>
            </a:r>
          </a:p>
          <a:p>
            <a:pPr lvl="1"/>
            <a:r>
              <a:rPr lang="en-US" altLang="ko-KR" dirty="0" smtClean="0">
                <a:ea typeface="굴림" panose="020B0600000101010101" pitchFamily="50" charset="-127"/>
              </a:rPr>
              <a:t>Traffic localization (ALTO, P4P) + providing user </a:t>
            </a:r>
            <a:r>
              <a:rPr lang="en-US" altLang="ko-KR" dirty="0" err="1" smtClean="0">
                <a:ea typeface="굴림" panose="020B0600000101010101" pitchFamily="50" charset="-127"/>
              </a:rPr>
              <a:t>QoE</a:t>
            </a:r>
            <a:endParaRPr lang="en-US" altLang="ko-KR" dirty="0" smtClean="0">
              <a:ea typeface="굴림" panose="020B0600000101010101" pitchFamily="50" charset="-127"/>
            </a:endParaRPr>
          </a:p>
          <a:p>
            <a:pPr lvl="1"/>
            <a:r>
              <a:rPr lang="en-US" altLang="ko-KR" b="1" dirty="0" smtClean="0">
                <a:ea typeface="굴림" panose="020B0600000101010101" pitchFamily="50" charset="-127"/>
              </a:rPr>
              <a:t>Smart Gateway </a:t>
            </a:r>
          </a:p>
          <a:p>
            <a:pPr lvl="2"/>
            <a:r>
              <a:rPr lang="en-US" altLang="ko-KR" dirty="0" smtClean="0">
                <a:ea typeface="굴림" panose="020B0600000101010101" pitchFamily="50" charset="-127"/>
              </a:rPr>
              <a:t>Determine optimal delivery route (proximity &amp; topology info.)</a:t>
            </a:r>
          </a:p>
          <a:p>
            <a:pPr lvl="1"/>
            <a:r>
              <a:rPr lang="en-US" altLang="ko-KR" b="1" dirty="0" smtClean="0">
                <a:ea typeface="굴림" panose="020B0600000101010101" pitchFamily="50" charset="-127"/>
              </a:rPr>
              <a:t>Smart node</a:t>
            </a:r>
          </a:p>
          <a:p>
            <a:pPr lvl="2"/>
            <a:r>
              <a:rPr lang="en-US" altLang="ko-KR" dirty="0" smtClean="0">
                <a:ea typeface="굴림" panose="020B0600000101010101" pitchFamily="50" charset="-127"/>
              </a:rPr>
              <a:t>Content delivering, caching, exchanging</a:t>
            </a:r>
          </a:p>
          <a:p>
            <a:endParaRPr lang="en-US" altLang="ko-KR" dirty="0" smtClean="0">
              <a:ea typeface="굴림" panose="020B0600000101010101" pitchFamily="50" charset="-127"/>
            </a:endParaRPr>
          </a:p>
          <a:p>
            <a:r>
              <a:rPr lang="en-US" altLang="ko-KR" dirty="0" smtClean="0">
                <a:ea typeface="굴림" panose="020B0600000101010101" pitchFamily="50" charset="-127"/>
              </a:rPr>
              <a:t>Issues</a:t>
            </a:r>
          </a:p>
          <a:p>
            <a:pPr lvl="1"/>
            <a:r>
              <a:rPr lang="en-US" altLang="ko-KR" dirty="0" smtClean="0">
                <a:ea typeface="굴림" panose="020B0600000101010101" pitchFamily="50" charset="-127"/>
              </a:rPr>
              <a:t>DHT-based content search &amp; routing</a:t>
            </a:r>
          </a:p>
          <a:p>
            <a:pPr lvl="1"/>
            <a:r>
              <a:rPr lang="en-US" altLang="ko-KR" dirty="0" smtClean="0">
                <a:ea typeface="굴림" panose="020B0600000101010101" pitchFamily="50" charset="-127"/>
              </a:rPr>
              <a:t>Dynamic caching algorithm &amp; policy</a:t>
            </a:r>
          </a:p>
          <a:p>
            <a:pPr lvl="1"/>
            <a:r>
              <a:rPr lang="en-US" altLang="ko-KR" dirty="0" smtClean="0">
                <a:ea typeface="굴림" panose="020B0600000101010101" pitchFamily="50" charset="-127"/>
              </a:rPr>
              <a:t>Transparency</a:t>
            </a:r>
          </a:p>
          <a:p>
            <a:pPr lvl="1"/>
            <a:endParaRPr lang="ko-KR" altLang="en-US" dirty="0"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212F893E-65C2-4262-8368-C73DF444B485}" type="slidenum">
              <a:rPr lang="en-US" altLang="ko-KR"/>
              <a:pPr>
                <a:defRPr/>
              </a:pPr>
              <a:t>16</a:t>
            </a:fld>
            <a:endParaRPr lang="en-US" altLang="ko-KR"/>
          </a:p>
        </p:txBody>
      </p:sp>
      <p:sp>
        <p:nvSpPr>
          <p:cNvPr id="34821"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3" name="그림 2"/>
          <p:cNvPicPr>
            <a:picLocks noChangeAspect="1"/>
          </p:cNvPicPr>
          <p:nvPr/>
        </p:nvPicPr>
        <p:blipFill>
          <a:blip r:embed="rId5"/>
          <a:stretch>
            <a:fillRect/>
          </a:stretch>
        </p:blipFill>
        <p:spPr>
          <a:xfrm>
            <a:off x="5329238" y="3141663"/>
            <a:ext cx="3357562" cy="280352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제목 1"/>
          <p:cNvSpPr>
            <a:spLocks noGrp="1"/>
          </p:cNvSpPr>
          <p:nvPr>
            <p:ph type="title"/>
          </p:nvPr>
        </p:nvSpPr>
        <p:spPr/>
        <p:txBody>
          <a:bodyPr/>
          <a:lstStyle/>
          <a:p>
            <a:r>
              <a:rPr lang="en-US" altLang="ko-KR" smtClean="0">
                <a:ea typeface="굴림" panose="020B0600000101010101" pitchFamily="50" charset="-127"/>
              </a:rPr>
              <a:t>Case Study: CDNi</a:t>
            </a:r>
            <a:endParaRPr lang="ko-KR" altLang="en-US" smtClean="0">
              <a:ea typeface="굴림" panose="020B0600000101010101" pitchFamily="50" charset="-127"/>
            </a:endParaRPr>
          </a:p>
        </p:txBody>
      </p:sp>
      <p:sp>
        <p:nvSpPr>
          <p:cNvPr id="36867" name="내용 개체 틀 2"/>
          <p:cNvSpPr>
            <a:spLocks noGrp="1"/>
          </p:cNvSpPr>
          <p:nvPr>
            <p:ph idx="1"/>
          </p:nvPr>
        </p:nvSpPr>
        <p:spPr/>
        <p:txBody>
          <a:bodyPr/>
          <a:lstStyle/>
          <a:p>
            <a:r>
              <a:rPr lang="en-US" altLang="ko-KR" smtClean="0">
                <a:ea typeface="굴림" panose="020B0600000101010101" pitchFamily="50" charset="-127"/>
              </a:rPr>
              <a:t>Reduce IX/Overseas traffic</a:t>
            </a:r>
          </a:p>
          <a:p>
            <a:pPr lvl="1"/>
            <a:r>
              <a:rPr lang="en-US" altLang="ko-KR" smtClean="0">
                <a:ea typeface="굴림" panose="020B0600000101010101" pitchFamily="50" charset="-127"/>
              </a:rPr>
              <a:t>Telco CDN interconnection</a:t>
            </a:r>
          </a:p>
          <a:p>
            <a:pPr lvl="2"/>
            <a:r>
              <a:rPr lang="en-US" altLang="ko-KR" smtClean="0">
                <a:ea typeface="굴림" panose="020B0600000101010101" pitchFamily="50" charset="-127"/>
              </a:rPr>
              <a:t>CDNi Pilot Phase2 (~April.2012), CDNi Pilot Phase3 (~November.2012)</a:t>
            </a:r>
          </a:p>
          <a:p>
            <a:pPr lvl="1"/>
            <a:r>
              <a:rPr lang="en-US" altLang="ko-KR" smtClean="0">
                <a:ea typeface="굴림" panose="020B0600000101010101" pitchFamily="50" charset="-127"/>
              </a:rPr>
              <a:t>Guarantee QoS for such Inter ISP Content Delivery service.</a:t>
            </a:r>
          </a:p>
        </p:txBody>
      </p:sp>
      <p:sp>
        <p:nvSpPr>
          <p:cNvPr id="4" name="슬라이드 번호 개체 틀 3"/>
          <p:cNvSpPr>
            <a:spLocks noGrp="1"/>
          </p:cNvSpPr>
          <p:nvPr>
            <p:ph type="sldNum" sz="quarter" idx="10"/>
          </p:nvPr>
        </p:nvSpPr>
        <p:spPr/>
        <p:txBody>
          <a:bodyPr/>
          <a:lstStyle/>
          <a:p>
            <a:pPr>
              <a:defRPr/>
            </a:pPr>
            <a:fld id="{6B81C51C-960F-4B4B-A519-B3A6B617B98A}" type="slidenum">
              <a:rPr lang="en-US" altLang="ko-KR"/>
              <a:pPr>
                <a:defRPr/>
              </a:pPr>
              <a:t>17</a:t>
            </a:fld>
            <a:endParaRPr lang="en-US" altLang="ko-KR"/>
          </a:p>
        </p:txBody>
      </p:sp>
      <p:sp>
        <p:nvSpPr>
          <p:cNvPr id="36869"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3" name="그림 2"/>
          <p:cNvPicPr>
            <a:picLocks noChangeAspect="1"/>
          </p:cNvPicPr>
          <p:nvPr/>
        </p:nvPicPr>
        <p:blipFill>
          <a:blip r:embed="rId5"/>
          <a:stretch>
            <a:fillRect/>
          </a:stretch>
        </p:blipFill>
        <p:spPr>
          <a:xfrm>
            <a:off x="857250" y="2786063"/>
            <a:ext cx="7429500" cy="3451225"/>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제목 1"/>
          <p:cNvSpPr>
            <a:spLocks noGrp="1"/>
          </p:cNvSpPr>
          <p:nvPr>
            <p:ph type="title"/>
          </p:nvPr>
        </p:nvSpPr>
        <p:spPr/>
        <p:txBody>
          <a:bodyPr/>
          <a:lstStyle/>
          <a:p>
            <a:r>
              <a:rPr lang="en-US" altLang="ko-KR" smtClean="0">
                <a:ea typeface="굴림" panose="020B0600000101010101" pitchFamily="50" charset="-127"/>
              </a:rPr>
              <a:t>Other Considerations</a:t>
            </a:r>
            <a:endParaRPr lang="ko-KR" altLang="en-US" smtClean="0">
              <a:ea typeface="굴림" panose="020B0600000101010101" pitchFamily="50" charset="-127"/>
            </a:endParaRPr>
          </a:p>
        </p:txBody>
      </p:sp>
      <p:sp>
        <p:nvSpPr>
          <p:cNvPr id="39939" name="내용 개체 틀 2"/>
          <p:cNvSpPr>
            <a:spLocks noGrp="1"/>
          </p:cNvSpPr>
          <p:nvPr>
            <p:ph idx="1"/>
          </p:nvPr>
        </p:nvSpPr>
        <p:spPr/>
        <p:txBody>
          <a:bodyPr/>
          <a:lstStyle/>
          <a:p>
            <a:pPr marL="342900" lvl="1" indent="-342900">
              <a:buSzPct val="75000"/>
              <a:buFont typeface="맑은 고딕" panose="020B0503020000020004" pitchFamily="50" charset="-127"/>
              <a:buChar char="■"/>
              <a:defRPr/>
            </a:pPr>
            <a:r>
              <a:rPr lang="en-US" altLang="ko-KR" sz="2400" dirty="0">
                <a:ea typeface="굴림" panose="020B0600000101010101" pitchFamily="50" charset="-127"/>
                <a:cs typeface="+mn-cs"/>
              </a:rPr>
              <a:t>Routing </a:t>
            </a:r>
            <a:r>
              <a:rPr lang="en-US" altLang="ko-KR" sz="2400" dirty="0" smtClean="0">
                <a:ea typeface="굴림" panose="020B0600000101010101" pitchFamily="50" charset="-127"/>
                <a:cs typeface="+mn-cs"/>
              </a:rPr>
              <a:t>policy</a:t>
            </a:r>
          </a:p>
          <a:p>
            <a:pPr lvl="1">
              <a:defRPr/>
            </a:pPr>
            <a:r>
              <a:rPr lang="en-US" altLang="ko-KR" dirty="0">
                <a:ea typeface="굴림" panose="020B0600000101010101" pitchFamily="50" charset="-127"/>
              </a:rPr>
              <a:t>How to </a:t>
            </a:r>
            <a:r>
              <a:rPr lang="en-US" altLang="ko-KR" dirty="0" smtClean="0">
                <a:ea typeface="굴림" panose="020B0600000101010101" pitchFamily="50" charset="-127"/>
              </a:rPr>
              <a:t>maximize </a:t>
            </a:r>
            <a:r>
              <a:rPr lang="en-US" altLang="ko-KR" dirty="0">
                <a:ea typeface="굴림" panose="020B0600000101010101" pitchFamily="50" charset="-127"/>
              </a:rPr>
              <a:t>the operational </a:t>
            </a:r>
            <a:r>
              <a:rPr lang="en-US" altLang="ko-KR" dirty="0" smtClean="0">
                <a:ea typeface="굴림" panose="020B0600000101010101" pitchFamily="50" charset="-127"/>
              </a:rPr>
              <a:t>convenience</a:t>
            </a:r>
          </a:p>
          <a:p>
            <a:pPr lvl="2">
              <a:defRPr/>
            </a:pPr>
            <a:r>
              <a:rPr lang="en-US" altLang="ko-KR" dirty="0">
                <a:ea typeface="굴림" panose="020B0600000101010101" pitchFamily="50" charset="-127"/>
              </a:rPr>
              <a:t>BGP(Route Reflector), IGP(OSPF), MPLS(LDP)</a:t>
            </a:r>
          </a:p>
          <a:p>
            <a:pPr>
              <a:defRPr/>
            </a:pPr>
            <a:endParaRPr lang="en-US" altLang="ko-KR" sz="1400" dirty="0" smtClean="0">
              <a:ea typeface="굴림" panose="020B0600000101010101" pitchFamily="50" charset="-127"/>
            </a:endParaRPr>
          </a:p>
          <a:p>
            <a:pPr>
              <a:defRPr/>
            </a:pPr>
            <a:r>
              <a:rPr lang="en-US" altLang="ko-KR" dirty="0" smtClean="0">
                <a:ea typeface="굴림" panose="020B0600000101010101" pitchFamily="50" charset="-127"/>
              </a:rPr>
              <a:t>Network stability</a:t>
            </a:r>
          </a:p>
          <a:p>
            <a:pPr lvl="1">
              <a:defRPr/>
            </a:pPr>
            <a:r>
              <a:rPr lang="en-US" altLang="ko-KR" dirty="0" smtClean="0">
                <a:ea typeface="굴림" panose="020B0600000101010101" pitchFamily="50" charset="-127"/>
              </a:rPr>
              <a:t>How to eliminate single point of failure</a:t>
            </a:r>
          </a:p>
          <a:p>
            <a:pPr lvl="1">
              <a:defRPr/>
            </a:pPr>
            <a:r>
              <a:rPr lang="en-US" altLang="ko-KR" dirty="0" smtClean="0">
                <a:ea typeface="굴림" panose="020B0600000101010101" pitchFamily="50" charset="-127"/>
              </a:rPr>
              <a:t>How to deploy fast convergence to minimize routing failure time</a:t>
            </a:r>
          </a:p>
          <a:p>
            <a:pPr>
              <a:defRPr/>
            </a:pPr>
            <a:endParaRPr lang="en-US" altLang="ko-KR" sz="1400" dirty="0">
              <a:ea typeface="굴림" panose="020B0600000101010101" pitchFamily="50" charset="-127"/>
            </a:endParaRPr>
          </a:p>
          <a:p>
            <a:pPr>
              <a:defRPr/>
            </a:pPr>
            <a:r>
              <a:rPr lang="en-US" altLang="ko-KR" dirty="0" smtClean="0">
                <a:ea typeface="굴림" panose="020B0600000101010101" pitchFamily="50" charset="-127"/>
              </a:rPr>
              <a:t>Security</a:t>
            </a:r>
          </a:p>
          <a:p>
            <a:pPr lvl="1">
              <a:defRPr/>
            </a:pPr>
            <a:r>
              <a:rPr lang="en-US" altLang="ko-KR" dirty="0" smtClean="0">
                <a:ea typeface="굴림" panose="020B0600000101010101" pitchFamily="50" charset="-127"/>
              </a:rPr>
              <a:t>How to prevent massive malicious traffic attacks</a:t>
            </a:r>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073C3DC6-A108-4C79-9815-DB95071E5B53}" type="slidenum">
              <a:rPr lang="en-US" altLang="ko-KR"/>
              <a:pPr>
                <a:defRPr/>
              </a:pPr>
              <a:t>18</a:t>
            </a:fld>
            <a:endParaRPr lang="en-US" altLang="ko-KR"/>
          </a:p>
        </p:txBody>
      </p:sp>
      <p:sp>
        <p:nvSpPr>
          <p:cNvPr id="37893"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제목 1"/>
          <p:cNvSpPr>
            <a:spLocks noGrp="1"/>
          </p:cNvSpPr>
          <p:nvPr>
            <p:ph type="title"/>
          </p:nvPr>
        </p:nvSpPr>
        <p:spPr/>
        <p:txBody>
          <a:bodyPr/>
          <a:lstStyle/>
          <a:p>
            <a:r>
              <a:rPr lang="en-US" altLang="ko-KR" smtClean="0">
                <a:ea typeface="굴림" panose="020B0600000101010101" pitchFamily="50" charset="-127"/>
              </a:rPr>
              <a:t>Conclusion</a:t>
            </a:r>
            <a:endParaRPr lang="ko-KR" altLang="en-US" smtClean="0">
              <a:ea typeface="굴림" panose="020B0600000101010101" pitchFamily="50" charset="-127"/>
            </a:endParaRPr>
          </a:p>
        </p:txBody>
      </p:sp>
      <p:sp>
        <p:nvSpPr>
          <p:cNvPr id="38915" name="내용 개체 틀 2"/>
          <p:cNvSpPr>
            <a:spLocks noGrp="1"/>
          </p:cNvSpPr>
          <p:nvPr>
            <p:ph idx="1"/>
          </p:nvPr>
        </p:nvSpPr>
        <p:spPr/>
        <p:txBody>
          <a:bodyPr/>
          <a:lstStyle/>
          <a:p>
            <a:r>
              <a:rPr lang="en-US" altLang="ko-KR" dirty="0" smtClean="0">
                <a:ea typeface="굴림" panose="020B0600000101010101" pitchFamily="50" charset="-127"/>
              </a:rPr>
              <a:t>So far, what is not in doubt is</a:t>
            </a:r>
          </a:p>
          <a:p>
            <a:pPr lvl="1"/>
            <a:r>
              <a:rPr lang="en-US" altLang="ko-KR" dirty="0" smtClean="0">
                <a:ea typeface="굴림" panose="020B0600000101010101" pitchFamily="50" charset="-127"/>
              </a:rPr>
              <a:t>Mobile, Video, Cloud continue to dominate broadband</a:t>
            </a:r>
          </a:p>
          <a:p>
            <a:pPr lvl="1"/>
            <a:r>
              <a:rPr lang="en-US" altLang="ko-KR" dirty="0" smtClean="0">
                <a:ea typeface="굴림" panose="020B0600000101010101" pitchFamily="50" charset="-127"/>
              </a:rPr>
              <a:t>Traffic mix of tomorrow is fundamentally different  </a:t>
            </a:r>
          </a:p>
          <a:p>
            <a:endParaRPr lang="en-US" altLang="ko-KR" sz="1000" dirty="0" smtClean="0">
              <a:ea typeface="굴림" panose="020B0600000101010101" pitchFamily="50" charset="-127"/>
            </a:endParaRPr>
          </a:p>
          <a:p>
            <a:r>
              <a:rPr lang="en-US" altLang="ko-KR" b="1" dirty="0" smtClean="0">
                <a:ea typeface="굴림" panose="020B0600000101010101" pitchFamily="50" charset="-127"/>
              </a:rPr>
              <a:t>Broadband network should evolve to ‘Smart Pipe’ </a:t>
            </a:r>
          </a:p>
          <a:p>
            <a:pPr lvl="1"/>
            <a:r>
              <a:rPr lang="en-US" altLang="ko-KR" dirty="0" smtClean="0">
                <a:ea typeface="굴림" panose="020B0600000101010101" pitchFamily="50" charset="-127"/>
              </a:rPr>
              <a:t>Not just focus on providing ‘connectivity and data delivery’ in cost-effective manner</a:t>
            </a:r>
          </a:p>
          <a:p>
            <a:pPr lvl="1"/>
            <a:r>
              <a:rPr lang="en-US" altLang="ko-KR" dirty="0" smtClean="0">
                <a:ea typeface="굴림" panose="020B0600000101010101" pitchFamily="50" charset="-127"/>
              </a:rPr>
              <a:t>Have to </a:t>
            </a:r>
            <a:r>
              <a:rPr lang="en-US" altLang="ko-KR" b="1" dirty="0" smtClean="0">
                <a:ea typeface="굴림" panose="020B0600000101010101" pitchFamily="50" charset="-127"/>
              </a:rPr>
              <a:t>look ‘content-oriented’ </a:t>
            </a:r>
            <a:r>
              <a:rPr lang="en-US" altLang="ko-KR" dirty="0" smtClean="0">
                <a:ea typeface="굴림" panose="020B0600000101010101" pitchFamily="50" charset="-127"/>
              </a:rPr>
              <a:t>&amp; </a:t>
            </a:r>
            <a:r>
              <a:rPr lang="en-US" altLang="ko-KR" b="1" dirty="0" smtClean="0">
                <a:ea typeface="굴림" panose="020B0600000101010101" pitchFamily="50" charset="-127"/>
              </a:rPr>
              <a:t>‘cloud-based service delivery’ </a:t>
            </a:r>
            <a:r>
              <a:rPr lang="en-US" altLang="ko-KR" dirty="0" smtClean="0">
                <a:ea typeface="굴림" panose="020B0600000101010101" pitchFamily="50" charset="-127"/>
              </a:rPr>
              <a:t>infra. to overcome the </a:t>
            </a:r>
            <a:r>
              <a:rPr lang="en-US" altLang="ko-KR" dirty="0" err="1" smtClean="0">
                <a:ea typeface="굴림" panose="020B0600000101010101" pitchFamily="50" charset="-127"/>
              </a:rPr>
              <a:t>telco’s</a:t>
            </a:r>
            <a:r>
              <a:rPr lang="en-US" altLang="ko-KR" dirty="0" smtClean="0">
                <a:ea typeface="굴림" panose="020B0600000101010101" pitchFamily="50" charset="-127"/>
              </a:rPr>
              <a:t> crisis and promote competitive power</a:t>
            </a:r>
          </a:p>
        </p:txBody>
      </p:sp>
      <p:sp>
        <p:nvSpPr>
          <p:cNvPr id="4" name="슬라이드 번호 개체 틀 3"/>
          <p:cNvSpPr>
            <a:spLocks noGrp="1"/>
          </p:cNvSpPr>
          <p:nvPr>
            <p:ph type="sldNum" sz="quarter" idx="10"/>
          </p:nvPr>
        </p:nvSpPr>
        <p:spPr/>
        <p:txBody>
          <a:bodyPr/>
          <a:lstStyle/>
          <a:p>
            <a:pPr>
              <a:defRPr/>
            </a:pPr>
            <a:fld id="{74912F14-330E-41A9-A589-D28D2EB2E802}" type="slidenum">
              <a:rPr lang="en-US" altLang="ko-KR"/>
              <a:pPr>
                <a:defRPr/>
              </a:pPr>
              <a:t>19</a:t>
            </a:fld>
            <a:endParaRPr lang="en-US" altLang="ko-KR"/>
          </a:p>
        </p:txBody>
      </p:sp>
      <p:sp>
        <p:nvSpPr>
          <p:cNvPr id="38917"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제목 1"/>
          <p:cNvSpPr>
            <a:spLocks noGrp="1"/>
          </p:cNvSpPr>
          <p:nvPr>
            <p:ph type="title"/>
          </p:nvPr>
        </p:nvSpPr>
        <p:spPr/>
        <p:txBody>
          <a:bodyPr/>
          <a:lstStyle/>
          <a:p>
            <a:r>
              <a:rPr lang="en-US" altLang="ko-KR" smtClean="0">
                <a:ea typeface="굴림" panose="020B0600000101010101" pitchFamily="50" charset="-127"/>
              </a:rPr>
              <a:t>Contents</a:t>
            </a:r>
            <a:endParaRPr lang="ko-KR" altLang="en-US" smtClean="0">
              <a:ea typeface="굴림" panose="020B0600000101010101" pitchFamily="50" charset="-127"/>
            </a:endParaRPr>
          </a:p>
        </p:txBody>
      </p:sp>
      <p:sp>
        <p:nvSpPr>
          <p:cNvPr id="11267" name="내용 개체 틀 2"/>
          <p:cNvSpPr>
            <a:spLocks noGrp="1"/>
          </p:cNvSpPr>
          <p:nvPr>
            <p:ph idx="1"/>
          </p:nvPr>
        </p:nvSpPr>
        <p:spPr/>
        <p:txBody>
          <a:bodyPr/>
          <a:lstStyle/>
          <a:p>
            <a:r>
              <a:rPr lang="en-US" altLang="ko-KR" dirty="0" smtClean="0">
                <a:ea typeface="굴림" panose="020B0600000101010101" pitchFamily="50" charset="-127"/>
              </a:rPr>
              <a:t>Broadband Status – KOREA, KT</a:t>
            </a:r>
          </a:p>
          <a:p>
            <a:pPr lvl="1"/>
            <a:r>
              <a:rPr lang="en-US" altLang="ko-KR" dirty="0" smtClean="0">
                <a:ea typeface="굴림" panose="020B0600000101010101" pitchFamily="50" charset="-127"/>
              </a:rPr>
              <a:t>Wire/Wireless penetration, Traffic …</a:t>
            </a:r>
          </a:p>
          <a:p>
            <a:endParaRPr lang="en-US" altLang="ko-KR" sz="500" dirty="0" smtClean="0">
              <a:ea typeface="굴림" panose="020B0600000101010101" pitchFamily="50" charset="-127"/>
            </a:endParaRPr>
          </a:p>
          <a:p>
            <a:r>
              <a:rPr lang="en-US" altLang="ko-KR" dirty="0" smtClean="0">
                <a:ea typeface="굴림" panose="020B0600000101010101" pitchFamily="50" charset="-127"/>
              </a:rPr>
              <a:t>Evolution to a Converged All-IP Network</a:t>
            </a:r>
          </a:p>
          <a:p>
            <a:pPr lvl="1"/>
            <a:r>
              <a:rPr lang="en-US" altLang="ko-KR" dirty="0" smtClean="0">
                <a:ea typeface="굴림" panose="020B0600000101010101" pitchFamily="50" charset="-127"/>
              </a:rPr>
              <a:t>Major considerations, service requirements</a:t>
            </a:r>
          </a:p>
          <a:p>
            <a:endParaRPr lang="en-US" altLang="ko-KR" sz="500" dirty="0" smtClean="0">
              <a:ea typeface="굴림" panose="020B0600000101010101" pitchFamily="50" charset="-127"/>
            </a:endParaRPr>
          </a:p>
          <a:p>
            <a:r>
              <a:rPr lang="en-US" altLang="ko-KR" dirty="0" smtClean="0">
                <a:ea typeface="굴림" panose="020B0600000101010101" pitchFamily="50" charset="-127"/>
              </a:rPr>
              <a:t>Case Studies</a:t>
            </a:r>
          </a:p>
          <a:p>
            <a:pPr lvl="1"/>
            <a:r>
              <a:rPr lang="en-US" altLang="ko-KR" dirty="0" smtClean="0">
                <a:ea typeface="굴림" panose="020B0600000101010101" pitchFamily="50" charset="-127"/>
              </a:rPr>
              <a:t>KT NGN Backbone &amp; Access, IPTV, VPN, </a:t>
            </a:r>
            <a:r>
              <a:rPr lang="en-US" altLang="ko-KR" dirty="0" err="1" smtClean="0">
                <a:ea typeface="굴림" panose="020B0600000101010101" pitchFamily="50" charset="-127"/>
              </a:rPr>
              <a:t>Wibro</a:t>
            </a:r>
            <a:r>
              <a:rPr lang="en-US" altLang="ko-KR" dirty="0" smtClean="0">
                <a:ea typeface="굴림" panose="020B0600000101010101" pitchFamily="50" charset="-127"/>
              </a:rPr>
              <a:t>, LTE</a:t>
            </a:r>
          </a:p>
          <a:p>
            <a:endParaRPr lang="en-US" altLang="ko-KR" sz="500" dirty="0" smtClean="0">
              <a:ea typeface="굴림" panose="020B0600000101010101" pitchFamily="50" charset="-127"/>
            </a:endParaRPr>
          </a:p>
          <a:p>
            <a:r>
              <a:rPr lang="en-US" altLang="ko-KR" dirty="0" smtClean="0">
                <a:ea typeface="굴림" panose="020B0600000101010101" pitchFamily="50" charset="-127"/>
              </a:rPr>
              <a:t>Conclusion</a:t>
            </a:r>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142FF02D-EBB1-4B96-A0BB-6D7DE33C9FBB}" type="slidenum">
              <a:rPr lang="en-US" altLang="ko-KR"/>
              <a:pPr>
                <a:defRPr/>
              </a:pPr>
              <a:t>2</a:t>
            </a:fld>
            <a:endParaRPr lang="en-US" altLang="ko-KR"/>
          </a:p>
        </p:txBody>
      </p:sp>
      <p:sp>
        <p:nvSpPr>
          <p:cNvPr id="11269"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그림 10"/>
          <p:cNvPicPr>
            <a:picLocks noChangeAspect="1"/>
          </p:cNvPicPr>
          <p:nvPr/>
        </p:nvPicPr>
        <p:blipFill>
          <a:blip r:embed="rId3">
            <a:extLst>
              <a:ext uri="{28A0092B-C50C-407E-A947-70E740481C1C}">
                <a14:useLocalDpi xmlns:a14="http://schemas.microsoft.com/office/drawing/2010/main" val="0"/>
              </a:ext>
            </a:extLst>
          </a:blip>
          <a:srcRect t="38629" b="40903"/>
          <a:stretch>
            <a:fillRect/>
          </a:stretch>
        </p:blipFill>
        <p:spPr bwMode="auto">
          <a:xfrm>
            <a:off x="0" y="2852738"/>
            <a:ext cx="9144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슬라이드 번호 개체 틀 3"/>
          <p:cNvSpPr>
            <a:spLocks noGrp="1"/>
          </p:cNvSpPr>
          <p:nvPr>
            <p:ph type="sldNum" sz="quarter" idx="10"/>
          </p:nvPr>
        </p:nvSpPr>
        <p:spPr/>
        <p:txBody>
          <a:bodyPr/>
          <a:lstStyle/>
          <a:p>
            <a:pPr>
              <a:defRPr/>
            </a:pPr>
            <a:fld id="{CCFE0030-1300-4C35-9E93-01615E3667F2}" type="slidenum">
              <a:rPr lang="en-US" altLang="ko-KR" smtClean="0"/>
              <a:pPr>
                <a:defRPr/>
              </a:pPr>
              <a:t>20</a:t>
            </a:fld>
            <a:endParaRPr lang="en-US" altLang="ko-KR"/>
          </a:p>
        </p:txBody>
      </p:sp>
      <p:sp>
        <p:nvSpPr>
          <p:cNvPr id="40964"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4"/>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5"/>
              </a:buBlip>
              <a:defRPr sz="2400">
                <a:solidFill>
                  <a:schemeClr val="bg2"/>
                </a:solidFill>
                <a:latin typeface="Verdana" panose="020B0604030504040204" pitchFamily="34" charset="0"/>
              </a:defRPr>
            </a:lvl2pPr>
            <a:lvl3pPr marL="1143000" indent="-228600">
              <a:spcBef>
                <a:spcPct val="20000"/>
              </a:spcBef>
              <a:buSzPct val="60000"/>
              <a:buBlip>
                <a:blip r:embed="rId4"/>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5"/>
              </a:buBlip>
              <a:defRPr>
                <a:solidFill>
                  <a:schemeClr val="bg2"/>
                </a:solidFill>
                <a:latin typeface="Verdana" panose="020B0604030504040204" pitchFamily="34" charset="0"/>
              </a:defRPr>
            </a:lvl4pPr>
            <a:lvl5pPr marL="2057400" indent="-228600">
              <a:spcBef>
                <a:spcPct val="20000"/>
              </a:spcBef>
              <a:buSzPct val="60000"/>
              <a:buBlip>
                <a:blip r:embed="rId4"/>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4"/>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40965" name="Picture 3" descr="C:\Users\공유폴더\표지 엔딩\0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3140075"/>
            <a:ext cx="24288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descr="C:\Users\공유폴더\표지 엔딩\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6188" y="2997200"/>
            <a:ext cx="1047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C:\Users\공유폴더\표지 엔딩\0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9138" y="2997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979613" y="4673600"/>
            <a:ext cx="6650037" cy="1423988"/>
          </a:xfrm>
          <a:prstGeom prst="rect">
            <a:avLst/>
          </a:prstGeom>
          <a:noFill/>
          <a:ln w="3175">
            <a:noFill/>
          </a:ln>
          <a:effectLst/>
        </p:spPr>
        <p:txBody>
          <a:bodyPr lIns="0" tIns="0" rIns="0" bIns="0">
            <a:spAutoFit/>
          </a:bodyPr>
          <a:lstStyle/>
          <a:p>
            <a:pPr algn="r" defTabSz="975022">
              <a:spcBef>
                <a:spcPts val="500"/>
              </a:spcBef>
              <a:buClr>
                <a:schemeClr val="tx1">
                  <a:lumMod val="65000"/>
                  <a:lumOff val="35000"/>
                </a:schemeClr>
              </a:buClr>
              <a:buSzPct val="60000"/>
              <a:defRPr/>
            </a:pPr>
            <a:r>
              <a:rPr lang="en-US" altLang="ko-KR" sz="2000" spc="-60" dirty="0">
                <a:solidFill>
                  <a:schemeClr val="tx1">
                    <a:lumMod val="65000"/>
                    <a:lumOff val="35000"/>
                  </a:schemeClr>
                </a:solidFill>
                <a:latin typeface="Calibri" panose="020F0502020204030204" pitchFamily="34" charset="0"/>
                <a:ea typeface="Droid Sans Fallback" pitchFamily="50" charset="-127"/>
                <a:cs typeface="Droid Sans Fallback" pitchFamily="50" charset="-127"/>
              </a:rPr>
              <a:t>KT Advanced Institute of Technology (AIT)</a:t>
            </a:r>
          </a:p>
          <a:p>
            <a:pPr algn="r" defTabSz="975022">
              <a:spcBef>
                <a:spcPts val="500"/>
              </a:spcBef>
              <a:buClr>
                <a:schemeClr val="tx1">
                  <a:lumMod val="65000"/>
                  <a:lumOff val="35000"/>
                </a:schemeClr>
              </a:buClr>
              <a:buSzPct val="60000"/>
              <a:defRPr/>
            </a:pPr>
            <a:r>
              <a:rPr lang="en-US" altLang="ko-KR" sz="2000" spc="-60" dirty="0">
                <a:solidFill>
                  <a:schemeClr val="tx1">
                    <a:lumMod val="65000"/>
                    <a:lumOff val="35000"/>
                  </a:schemeClr>
                </a:solidFill>
                <a:latin typeface="Calibri" panose="020F0502020204030204" pitchFamily="34" charset="0"/>
                <a:ea typeface="Droid Sans Fallback" pitchFamily="50" charset="-127"/>
                <a:cs typeface="Droid Sans Fallback" pitchFamily="50" charset="-127"/>
              </a:rPr>
              <a:t>Dong-</a:t>
            </a:r>
            <a:r>
              <a:rPr lang="en-US" altLang="ko-KR" sz="2000" spc="-60" dirty="0" err="1">
                <a:solidFill>
                  <a:schemeClr val="tx1">
                    <a:lumMod val="65000"/>
                    <a:lumOff val="35000"/>
                  </a:schemeClr>
                </a:solidFill>
                <a:latin typeface="Calibri" panose="020F0502020204030204" pitchFamily="34" charset="0"/>
                <a:ea typeface="Droid Sans Fallback" pitchFamily="50" charset="-127"/>
                <a:cs typeface="Droid Sans Fallback" pitchFamily="50" charset="-127"/>
              </a:rPr>
              <a:t>Hoon</a:t>
            </a:r>
            <a:r>
              <a:rPr lang="en-US" altLang="ko-KR" sz="2000" spc="-60" dirty="0">
                <a:solidFill>
                  <a:schemeClr val="tx1">
                    <a:lumMod val="65000"/>
                    <a:lumOff val="35000"/>
                  </a:schemeClr>
                </a:solidFill>
                <a:latin typeface="Calibri" panose="020F0502020204030204" pitchFamily="34" charset="0"/>
                <a:ea typeface="Droid Sans Fallback" pitchFamily="50" charset="-127"/>
                <a:cs typeface="Droid Sans Fallback" pitchFamily="50" charset="-127"/>
              </a:rPr>
              <a:t> Yi </a:t>
            </a:r>
          </a:p>
          <a:p>
            <a:pPr algn="r" defTabSz="975022">
              <a:spcBef>
                <a:spcPts val="500"/>
              </a:spcBef>
              <a:buClr>
                <a:schemeClr val="tx1">
                  <a:lumMod val="65000"/>
                  <a:lumOff val="35000"/>
                </a:schemeClr>
              </a:buClr>
              <a:buSzPct val="60000"/>
              <a:defRPr/>
            </a:pPr>
            <a:r>
              <a:rPr lang="en-US" altLang="ko-KR" sz="2000" spc="-60" dirty="0">
                <a:solidFill>
                  <a:schemeClr val="tx1">
                    <a:lumMod val="65000"/>
                    <a:lumOff val="35000"/>
                  </a:schemeClr>
                </a:solidFill>
                <a:latin typeface="Calibri" panose="020F0502020204030204" pitchFamily="34" charset="0"/>
                <a:ea typeface="Droid Sans Fallback" pitchFamily="50" charset="-127"/>
                <a:cs typeface="Droid Sans Fallback" pitchFamily="50" charset="-127"/>
              </a:rPr>
              <a:t>E-Mail: </a:t>
            </a:r>
            <a:r>
              <a:rPr lang="en-US" altLang="ko-KR" sz="2000" spc="-60" dirty="0">
                <a:solidFill>
                  <a:schemeClr val="tx1">
                    <a:lumMod val="65000"/>
                    <a:lumOff val="35000"/>
                  </a:schemeClr>
                </a:solidFill>
                <a:latin typeface="Calibri" panose="020F0502020204030204" pitchFamily="34" charset="0"/>
                <a:ea typeface="Droid Sans Fallback" pitchFamily="50" charset="-127"/>
                <a:cs typeface="Droid Sans Fallback" pitchFamily="50" charset="-127"/>
                <a:hlinkClick r:id="rId9"/>
              </a:rPr>
              <a:t>donghoon.yi@kt.com</a:t>
            </a:r>
            <a:endParaRPr lang="en-US" altLang="ko-KR" sz="2000" spc="-60" dirty="0">
              <a:solidFill>
                <a:schemeClr val="tx1">
                  <a:lumMod val="65000"/>
                  <a:lumOff val="35000"/>
                </a:schemeClr>
              </a:solidFill>
              <a:latin typeface="Calibri" panose="020F0502020204030204" pitchFamily="34" charset="0"/>
              <a:ea typeface="Droid Sans Fallback" pitchFamily="50" charset="-127"/>
              <a:cs typeface="Droid Sans Fallback" pitchFamily="50" charset="-127"/>
            </a:endParaRPr>
          </a:p>
          <a:p>
            <a:pPr algn="r" defTabSz="975022">
              <a:spcBef>
                <a:spcPts val="500"/>
              </a:spcBef>
              <a:buClr>
                <a:schemeClr val="tx1">
                  <a:lumMod val="65000"/>
                  <a:lumOff val="35000"/>
                </a:schemeClr>
              </a:buClr>
              <a:buSzPct val="60000"/>
              <a:defRPr/>
            </a:pPr>
            <a:endParaRPr lang="ko-KR" altLang="en-US" sz="2000" spc="-60" dirty="0">
              <a:solidFill>
                <a:schemeClr val="tx1">
                  <a:lumMod val="65000"/>
                  <a:lumOff val="35000"/>
                </a:schemeClr>
              </a:solidFill>
              <a:latin typeface="Calibri" panose="020F0502020204030204" pitchFamily="34" charset="0"/>
              <a:ea typeface="Droid Sans Fallback" pitchFamily="50" charset="-127"/>
              <a:cs typeface="Droid Sans Fallback" pitchFamily="50"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p:txBody>
          <a:bodyPr/>
          <a:lstStyle/>
          <a:p>
            <a:r>
              <a:rPr lang="en-US" altLang="ko-KR" smtClean="0">
                <a:ea typeface="굴림" panose="020B0600000101010101" pitchFamily="50" charset="-127"/>
              </a:rPr>
              <a:t>Broadband Status Update : KOREA</a:t>
            </a:r>
            <a:endParaRPr lang="ko-KR" altLang="en-US" smtClean="0">
              <a:ea typeface="굴림" panose="020B0600000101010101" pitchFamily="50" charset="-127"/>
            </a:endParaRPr>
          </a:p>
        </p:txBody>
      </p:sp>
      <p:sp>
        <p:nvSpPr>
          <p:cNvPr id="12291" name="내용 개체 틀 2"/>
          <p:cNvSpPr>
            <a:spLocks noGrp="1"/>
          </p:cNvSpPr>
          <p:nvPr>
            <p:ph idx="1"/>
          </p:nvPr>
        </p:nvSpPr>
        <p:spPr/>
        <p:txBody>
          <a:bodyPr/>
          <a:lstStyle/>
          <a:p>
            <a:r>
              <a:rPr lang="en-US" altLang="ko-KR" smtClean="0">
                <a:ea typeface="굴림" panose="020B0600000101010101" pitchFamily="50" charset="-127"/>
              </a:rPr>
              <a:t>`Worldwide Testbed for broadband’</a:t>
            </a:r>
          </a:p>
          <a:p>
            <a:pPr lvl="1"/>
            <a:r>
              <a:rPr lang="en-US" altLang="ko-KR" smtClean="0">
                <a:ea typeface="굴림" panose="020B0600000101010101" pitchFamily="50" charset="-127"/>
              </a:rPr>
              <a:t> </a:t>
            </a:r>
            <a:r>
              <a:rPr lang="en-US" altLang="ko-KR" smtClean="0">
                <a:solidFill>
                  <a:srgbClr val="FF0000"/>
                </a:solidFill>
                <a:ea typeface="굴림" panose="020B0600000101010101" pitchFamily="50" charset="-127"/>
              </a:rPr>
              <a:t>36.5</a:t>
            </a:r>
            <a:r>
              <a:rPr lang="en-US" altLang="ko-KR" smtClean="0">
                <a:ea typeface="굴림" panose="020B0600000101010101" pitchFamily="50" charset="-127"/>
              </a:rPr>
              <a:t> fixed broadband subscription per 100 inhabitants</a:t>
            </a:r>
          </a:p>
          <a:p>
            <a:pPr lvl="1">
              <a:buFont typeface="맑은 고딕" panose="020B0503020000020004" pitchFamily="50" charset="-127"/>
              <a:buNone/>
            </a:pPr>
            <a:r>
              <a:rPr lang="en-US" altLang="ko-KR" smtClean="0">
                <a:ea typeface="굴림" panose="020B0600000101010101" pitchFamily="50" charset="-127"/>
              </a:rPr>
              <a:t>     (</a:t>
            </a:r>
            <a:r>
              <a:rPr lang="en-US" altLang="ko-KR" smtClean="0">
                <a:solidFill>
                  <a:srgbClr val="FF0000"/>
                </a:solidFill>
                <a:ea typeface="굴림" panose="020B0600000101010101" pitchFamily="50" charset="-127"/>
              </a:rPr>
              <a:t>61.1</a:t>
            </a:r>
            <a:r>
              <a:rPr lang="en-US" altLang="ko-KR" smtClean="0">
                <a:ea typeface="굴림" panose="020B0600000101010101" pitchFamily="50" charset="-127"/>
              </a:rPr>
              <a:t>% of broadband users are connected via </a:t>
            </a:r>
            <a:r>
              <a:rPr lang="en-US" altLang="ko-KR" smtClean="0">
                <a:solidFill>
                  <a:srgbClr val="FF0000"/>
                </a:solidFill>
                <a:ea typeface="굴림" panose="020B0600000101010101" pitchFamily="50" charset="-127"/>
              </a:rPr>
              <a:t>FTTH, active Ethernet</a:t>
            </a:r>
            <a:r>
              <a:rPr lang="en-US" altLang="ko-KR" smtClean="0">
                <a:ea typeface="굴림" panose="020B0600000101010101" pitchFamily="50" charset="-127"/>
              </a:rPr>
              <a:t>)</a:t>
            </a:r>
          </a:p>
          <a:p>
            <a:pPr lvl="1"/>
            <a:r>
              <a:rPr lang="en-US" altLang="ko-KR" smtClean="0">
                <a:ea typeface="굴림" panose="020B0600000101010101" pitchFamily="50" charset="-127"/>
              </a:rPr>
              <a:t> Wireless broadband penetration exceed </a:t>
            </a:r>
            <a:r>
              <a:rPr lang="en-US" altLang="ko-KR" smtClean="0">
                <a:solidFill>
                  <a:srgbClr val="FF0000"/>
                </a:solidFill>
                <a:ea typeface="굴림" panose="020B0600000101010101" pitchFamily="50" charset="-127"/>
              </a:rPr>
              <a:t>100</a:t>
            </a:r>
            <a:r>
              <a:rPr lang="en-US" altLang="ko-KR" smtClean="0">
                <a:ea typeface="굴림" panose="020B0600000101010101" pitchFamily="50" charset="-127"/>
              </a:rPr>
              <a:t>% in 2012 </a:t>
            </a:r>
          </a:p>
          <a:p>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0E706FDB-78C7-4C82-9701-8F78705ED862}" type="slidenum">
              <a:rPr lang="en-US" altLang="ko-KR"/>
              <a:pPr>
                <a:defRPr/>
              </a:pPr>
              <a:t>3</a:t>
            </a:fld>
            <a:endParaRPr lang="en-US" altLang="ko-KR"/>
          </a:p>
        </p:txBody>
      </p:sp>
      <p:sp>
        <p:nvSpPr>
          <p:cNvPr id="12293"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
        <p:nvSpPr>
          <p:cNvPr id="6" name="모서리가 둥근 직사각형 5"/>
          <p:cNvSpPr/>
          <p:nvPr/>
        </p:nvSpPr>
        <p:spPr bwMode="auto">
          <a:xfrm>
            <a:off x="611188" y="2979738"/>
            <a:ext cx="7993062" cy="2962275"/>
          </a:xfrm>
          <a:prstGeom prst="roundRect">
            <a:avLst>
              <a:gd name="adj" fmla="val 2945"/>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ko-KR" altLang="en-US" smtClean="0">
              <a:ea typeface="굴림" panose="020B0600000101010101" pitchFamily="50" charset="-127"/>
            </a:endParaRPr>
          </a:p>
        </p:txBody>
      </p:sp>
      <p:sp>
        <p:nvSpPr>
          <p:cNvPr id="7" name="모서리가 둥근 직사각형 6"/>
          <p:cNvSpPr/>
          <p:nvPr/>
        </p:nvSpPr>
        <p:spPr bwMode="auto">
          <a:xfrm>
            <a:off x="6156325" y="5846763"/>
            <a:ext cx="2220913" cy="246062"/>
          </a:xfrm>
          <a:prstGeom prst="roundRect">
            <a:avLst>
              <a:gd name="adj" fmla="val 5000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r>
              <a:rPr lang="en-US" altLang="ko-KR" sz="1400" dirty="0" smtClean="0">
                <a:solidFill>
                  <a:srgbClr val="000000"/>
                </a:solidFill>
                <a:latin typeface="Calibri" panose="020F0502020204030204" pitchFamily="34" charset="0"/>
                <a:ea typeface="굴림" panose="020B0600000101010101" pitchFamily="50" charset="-127"/>
                <a:cs typeface="Arial" panose="020B0604020202020204" pitchFamily="34" charset="0"/>
              </a:rPr>
              <a:t>Source: OECD, Dec. 2012</a:t>
            </a:r>
            <a:endParaRPr lang="ko-KR" altLang="en-US" smtClean="0">
              <a:ea typeface="굴림" panose="020B0600000101010101" pitchFamily="50" charset="-127"/>
              <a:cs typeface="Arial" panose="020B0604020202020204" pitchFamily="34" charset="0"/>
            </a:endParaRPr>
          </a:p>
        </p:txBody>
      </p:sp>
      <p:pic>
        <p:nvPicPr>
          <p:cNvPr id="12296" name="그림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2950" y="3105150"/>
            <a:ext cx="7764463"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제목 1"/>
          <p:cNvSpPr>
            <a:spLocks noGrp="1"/>
          </p:cNvSpPr>
          <p:nvPr>
            <p:ph type="title"/>
          </p:nvPr>
        </p:nvSpPr>
        <p:spPr/>
        <p:txBody>
          <a:bodyPr/>
          <a:lstStyle/>
          <a:p>
            <a:r>
              <a:rPr lang="en-US" altLang="ko-KR" smtClean="0">
                <a:ea typeface="굴림" panose="020B0600000101010101" pitchFamily="50" charset="-127"/>
              </a:rPr>
              <a:t>Broadband Status Update : KT</a:t>
            </a:r>
            <a:endParaRPr lang="ko-KR" altLang="en-US" smtClean="0">
              <a:ea typeface="굴림" panose="020B0600000101010101" pitchFamily="50" charset="-127"/>
            </a:endParaRPr>
          </a:p>
        </p:txBody>
      </p:sp>
      <p:sp>
        <p:nvSpPr>
          <p:cNvPr id="13315" name="내용 개체 틀 2"/>
          <p:cNvSpPr>
            <a:spLocks noGrp="1"/>
          </p:cNvSpPr>
          <p:nvPr>
            <p:ph idx="1"/>
          </p:nvPr>
        </p:nvSpPr>
        <p:spPr/>
        <p:txBody>
          <a:bodyPr/>
          <a:lstStyle/>
          <a:p>
            <a:r>
              <a:rPr lang="en-US" altLang="ko-KR" smtClean="0">
                <a:ea typeface="굴림" panose="020B0600000101010101" pitchFamily="50" charset="-127"/>
              </a:rPr>
              <a:t>Triple play service via 100Mbps residential &amp; LTE broadband</a:t>
            </a:r>
          </a:p>
          <a:p>
            <a:pPr lvl="1"/>
            <a:r>
              <a:rPr lang="en-US" altLang="ko-KR" smtClean="0">
                <a:ea typeface="굴림" panose="020B0600000101010101" pitchFamily="50" charset="-127"/>
              </a:rPr>
              <a:t>Service coverage (100Mbps residential BB) &gt;  90 %</a:t>
            </a:r>
          </a:p>
          <a:p>
            <a:pPr lvl="2"/>
            <a:r>
              <a:rPr lang="en-US" altLang="ko-KR" smtClean="0">
                <a:ea typeface="굴림" panose="020B0600000101010101" pitchFamily="50" charset="-127"/>
              </a:rPr>
              <a:t>DSL lines are being faded out and rapidly replaced by FTTH since 2006</a:t>
            </a:r>
          </a:p>
          <a:p>
            <a:pPr lvl="2"/>
            <a:r>
              <a:rPr lang="en-US" altLang="ko-KR" smtClean="0">
                <a:ea typeface="굴림" panose="020B0600000101010101" pitchFamily="50" charset="-127"/>
              </a:rPr>
              <a:t>FTTH for SFU (Single Family Unit) area :  IEEE 1G-EPON</a:t>
            </a:r>
          </a:p>
          <a:p>
            <a:pPr lvl="2"/>
            <a:r>
              <a:rPr lang="en-US" altLang="ko-KR" smtClean="0">
                <a:ea typeface="굴림" panose="020B0600000101010101" pitchFamily="50" charset="-127"/>
              </a:rPr>
              <a:t>FTTB for MDU (Multi Dwelling Unit) area: Active Ethernet</a:t>
            </a:r>
          </a:p>
          <a:p>
            <a:pPr lvl="1"/>
            <a:r>
              <a:rPr lang="en-US" altLang="ko-KR" smtClean="0">
                <a:ea typeface="굴림" panose="020B0600000101010101" pitchFamily="50" charset="-127"/>
              </a:rPr>
              <a:t>LTE service has exploded (starting LTE BB service in 2013)</a:t>
            </a:r>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68E761AB-4658-47DA-97FE-25D8EFE92285}" type="slidenum">
              <a:rPr lang="en-US" altLang="ko-KR"/>
              <a:pPr>
                <a:defRPr/>
              </a:pPr>
              <a:t>4</a:t>
            </a:fld>
            <a:endParaRPr lang="en-US" altLang="ko-KR"/>
          </a:p>
        </p:txBody>
      </p:sp>
      <p:sp>
        <p:nvSpPr>
          <p:cNvPr id="13317"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
        <p:nvSpPr>
          <p:cNvPr id="6" name="모서리가 둥근 직사각형 5"/>
          <p:cNvSpPr/>
          <p:nvPr/>
        </p:nvSpPr>
        <p:spPr bwMode="auto">
          <a:xfrm>
            <a:off x="611188" y="3470275"/>
            <a:ext cx="7993062" cy="2725738"/>
          </a:xfrm>
          <a:prstGeom prst="roundRect">
            <a:avLst>
              <a:gd name="adj" fmla="val 2945"/>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ko-KR" altLang="en-US">
              <a:ea typeface="굴림" panose="020B0600000101010101" pitchFamily="50" charset="-127"/>
            </a:endParaRPr>
          </a:p>
        </p:txBody>
      </p:sp>
      <p:sp>
        <p:nvSpPr>
          <p:cNvPr id="7" name="모서리가 둥근 직사각형 6"/>
          <p:cNvSpPr/>
          <p:nvPr/>
        </p:nvSpPr>
        <p:spPr bwMode="auto">
          <a:xfrm>
            <a:off x="4857750" y="6062663"/>
            <a:ext cx="3576638" cy="246062"/>
          </a:xfrm>
          <a:prstGeom prst="roundRect">
            <a:avLst>
              <a:gd name="adj" fmla="val 5000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a:defRPr/>
            </a:pPr>
            <a:r>
              <a:rPr lang="en-US" altLang="ko-KR" sz="1400" dirty="0">
                <a:solidFill>
                  <a:srgbClr val="000000"/>
                </a:solidFill>
                <a:latin typeface="Calibri" panose="020F0502020204030204" pitchFamily="34" charset="0"/>
                <a:ea typeface="굴림" panose="020B0600000101010101" pitchFamily="50" charset="-127"/>
                <a:cs typeface="Arial" panose="020B0604020202020204" pitchFamily="34" charset="0"/>
              </a:rPr>
              <a:t>Source: Korea Communications Commission</a:t>
            </a:r>
            <a:endParaRPr lang="ko-KR" altLang="en-US" sz="1400">
              <a:solidFill>
                <a:srgbClr val="000000"/>
              </a:solidFill>
              <a:latin typeface="Calibri" panose="020F0502020204030204" pitchFamily="34" charset="0"/>
              <a:ea typeface="굴림" panose="020B0600000101010101" pitchFamily="50" charset="-127"/>
              <a:cs typeface="Arial" panose="020B0604020202020204" pitchFamily="34" charset="0"/>
            </a:endParaRPr>
          </a:p>
        </p:txBody>
      </p:sp>
      <p:pic>
        <p:nvPicPr>
          <p:cNvPr id="13320" name="그림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8363" y="3559175"/>
            <a:ext cx="74072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제목 1"/>
          <p:cNvSpPr>
            <a:spLocks noGrp="1"/>
          </p:cNvSpPr>
          <p:nvPr>
            <p:ph type="title"/>
          </p:nvPr>
        </p:nvSpPr>
        <p:spPr/>
        <p:txBody>
          <a:bodyPr/>
          <a:lstStyle/>
          <a:p>
            <a:r>
              <a:rPr lang="en-US" altLang="ko-KR" smtClean="0">
                <a:ea typeface="굴림" panose="020B0600000101010101" pitchFamily="50" charset="-127"/>
              </a:rPr>
              <a:t>Traffic Growth</a:t>
            </a:r>
            <a:endParaRPr lang="ko-KR" altLang="en-US" smtClean="0">
              <a:ea typeface="굴림" panose="020B0600000101010101" pitchFamily="50" charset="-127"/>
            </a:endParaRPr>
          </a:p>
        </p:txBody>
      </p:sp>
      <p:sp>
        <p:nvSpPr>
          <p:cNvPr id="14339" name="내용 개체 틀 2"/>
          <p:cNvSpPr>
            <a:spLocks noGrp="1"/>
          </p:cNvSpPr>
          <p:nvPr>
            <p:ph idx="1"/>
          </p:nvPr>
        </p:nvSpPr>
        <p:spPr>
          <a:xfrm>
            <a:off x="457200" y="1143000"/>
            <a:ext cx="8362950" cy="4983163"/>
          </a:xfrm>
        </p:spPr>
        <p:txBody>
          <a:bodyPr/>
          <a:lstStyle/>
          <a:p>
            <a:r>
              <a:rPr lang="en-US" altLang="ko-KR" smtClean="0">
                <a:solidFill>
                  <a:srgbClr val="FF0000"/>
                </a:solidFill>
                <a:ea typeface="굴림" panose="020B0600000101010101" pitchFamily="50" charset="-127"/>
              </a:rPr>
              <a:t>Mobile traffic volume has increased by 88%</a:t>
            </a:r>
            <a:r>
              <a:rPr lang="en-US" altLang="ko-KR" smtClean="0">
                <a:ea typeface="굴림" panose="020B0600000101010101" pitchFamily="50" charset="-127"/>
              </a:rPr>
              <a:t> during 2012</a:t>
            </a:r>
          </a:p>
          <a:p>
            <a:pPr lvl="1"/>
            <a:r>
              <a:rPr lang="en-US" altLang="ko-KR" smtClean="0">
                <a:ea typeface="굴림" panose="020B0600000101010101" pitchFamily="50" charset="-127"/>
              </a:rPr>
              <a:t>LTE traffic volume showed a 885% rise during the same period</a:t>
            </a:r>
          </a:p>
          <a:p>
            <a:r>
              <a:rPr lang="en-US" altLang="ko-KR" smtClean="0">
                <a:solidFill>
                  <a:srgbClr val="FF0000"/>
                </a:solidFill>
                <a:ea typeface="굴림" panose="020B0600000101010101" pitchFamily="50" charset="-127"/>
              </a:rPr>
              <a:t>Backbone traffic has increased 4 times </a:t>
            </a:r>
            <a:r>
              <a:rPr lang="en-US" altLang="ko-KR" smtClean="0">
                <a:ea typeface="굴림" panose="020B0600000101010101" pitchFamily="50" charset="-127"/>
              </a:rPr>
              <a:t>during the past 6 years</a:t>
            </a:r>
          </a:p>
          <a:p>
            <a:pPr lvl="1"/>
            <a:r>
              <a:rPr lang="en-US" altLang="ko-KR" smtClean="0">
                <a:ea typeface="굴림" panose="020B0600000101010101" pitchFamily="50" charset="-127"/>
              </a:rPr>
              <a:t>Spreads of emerging IP-based multimedia services </a:t>
            </a:r>
            <a:r>
              <a:rPr lang="en-US" altLang="ko-KR" sz="1800" smtClean="0">
                <a:ea typeface="굴림" panose="020B0600000101010101" pitchFamily="50" charset="-127"/>
              </a:rPr>
              <a:t>(IPTV, VoIP)</a:t>
            </a:r>
          </a:p>
          <a:p>
            <a:pPr lvl="1"/>
            <a:r>
              <a:rPr lang="en-US" altLang="ko-KR" smtClean="0">
                <a:ea typeface="굴림" panose="020B0600000101010101" pitchFamily="50" charset="-127"/>
              </a:rPr>
              <a:t>BTW, Subscription is almost saturated </a:t>
            </a:r>
            <a:r>
              <a:rPr lang="en-US" altLang="ko-KR" sz="1800" smtClean="0">
                <a:ea typeface="굴림" panose="020B0600000101010101" pitchFamily="50" charset="-127"/>
              </a:rPr>
              <a:t>(decoupling of revenue &amp; investment)</a:t>
            </a:r>
            <a:endParaRPr lang="en-US" altLang="ko-KR" smtClean="0">
              <a:ea typeface="굴림" panose="020B0600000101010101" pitchFamily="50" charset="-127"/>
            </a:endParaRPr>
          </a:p>
          <a:p>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822B08C3-4344-4D84-918C-B8FC5EE19AD7}" type="slidenum">
              <a:rPr lang="en-US" altLang="ko-KR"/>
              <a:pPr>
                <a:defRPr/>
              </a:pPr>
              <a:t>5</a:t>
            </a:fld>
            <a:endParaRPr lang="en-US" altLang="ko-KR"/>
          </a:p>
        </p:txBody>
      </p:sp>
      <p:sp>
        <p:nvSpPr>
          <p:cNvPr id="14341"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
        <p:nvSpPr>
          <p:cNvPr id="6" name="모서리가 둥근 직사각형 5"/>
          <p:cNvSpPr/>
          <p:nvPr/>
        </p:nvSpPr>
        <p:spPr bwMode="auto">
          <a:xfrm>
            <a:off x="611188" y="3357563"/>
            <a:ext cx="7993062" cy="2725737"/>
          </a:xfrm>
          <a:prstGeom prst="roundRect">
            <a:avLst>
              <a:gd name="adj" fmla="val 2945"/>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ko-KR" altLang="en-US">
              <a:ea typeface="굴림" panose="020B0600000101010101" pitchFamily="50" charset="-127"/>
            </a:endParaRPr>
          </a:p>
        </p:txBody>
      </p:sp>
      <p:sp>
        <p:nvSpPr>
          <p:cNvPr id="7" name="모서리가 둥근 직사각형 6"/>
          <p:cNvSpPr/>
          <p:nvPr/>
        </p:nvSpPr>
        <p:spPr bwMode="auto">
          <a:xfrm>
            <a:off x="4857750" y="5949950"/>
            <a:ext cx="3576638" cy="246063"/>
          </a:xfrm>
          <a:prstGeom prst="roundRect">
            <a:avLst>
              <a:gd name="adj" fmla="val 5000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a:defRPr/>
            </a:pPr>
            <a:r>
              <a:rPr lang="en-US" altLang="ko-KR" sz="1400" dirty="0">
                <a:solidFill>
                  <a:srgbClr val="000000"/>
                </a:solidFill>
                <a:latin typeface="Calibri" panose="020F0502020204030204" pitchFamily="34" charset="0"/>
                <a:ea typeface="굴림" panose="020B0600000101010101" pitchFamily="50" charset="-127"/>
                <a:cs typeface="Arial" panose="020B0604020202020204" pitchFamily="34" charset="0"/>
              </a:rPr>
              <a:t>Source: Korea Communications Commission</a:t>
            </a:r>
            <a:endParaRPr lang="ko-KR" altLang="en-US" sz="1400">
              <a:solidFill>
                <a:srgbClr val="000000"/>
              </a:solidFill>
              <a:latin typeface="Calibri" panose="020F0502020204030204" pitchFamily="34" charset="0"/>
              <a:ea typeface="굴림" panose="020B0600000101010101" pitchFamily="50" charset="-127"/>
              <a:cs typeface="Arial" panose="020B0604020202020204" pitchFamily="34" charset="0"/>
            </a:endParaRPr>
          </a:p>
        </p:txBody>
      </p:sp>
      <p:pic>
        <p:nvPicPr>
          <p:cNvPr id="14344" name="그림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00" y="3438525"/>
            <a:ext cx="7767638"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내용 개체 틀 2"/>
          <p:cNvSpPr>
            <a:spLocks noGrp="1"/>
          </p:cNvSpPr>
          <p:nvPr>
            <p:ph idx="1"/>
          </p:nvPr>
        </p:nvSpPr>
        <p:spPr/>
        <p:txBody>
          <a:bodyPr/>
          <a:lstStyle/>
          <a:p>
            <a:r>
              <a:rPr lang="en-US" altLang="ko-KR" smtClean="0">
                <a:solidFill>
                  <a:srgbClr val="FF0000"/>
                </a:solidFill>
                <a:ea typeface="굴림" panose="020B0600000101010101" pitchFamily="50" charset="-127"/>
              </a:rPr>
              <a:t>58.2% of total backbone traffic is generated by 5%</a:t>
            </a:r>
            <a:r>
              <a:rPr lang="en-US" altLang="ko-KR" smtClean="0">
                <a:ea typeface="굴림" panose="020B0600000101010101" pitchFamily="50" charset="-127"/>
              </a:rPr>
              <a:t> heavy user</a:t>
            </a:r>
          </a:p>
          <a:p>
            <a:pPr lvl="1"/>
            <a:r>
              <a:rPr lang="en-US" altLang="ko-KR" smtClean="0">
                <a:ea typeface="굴림" panose="020B0600000101010101" pitchFamily="50" charset="-127"/>
              </a:rPr>
              <a:t>Web-hard/P2P : illegal content distribution, unfairness problem in BE</a:t>
            </a:r>
          </a:p>
          <a:p>
            <a:r>
              <a:rPr lang="en-US" altLang="ko-KR" smtClean="0">
                <a:solidFill>
                  <a:srgbClr val="FF0000"/>
                </a:solidFill>
                <a:ea typeface="굴림" panose="020B0600000101010101" pitchFamily="50" charset="-127"/>
              </a:rPr>
              <a:t>70.5% of mobile traffic is generated from video</a:t>
            </a:r>
            <a:r>
              <a:rPr lang="en-US" altLang="ko-KR" smtClean="0">
                <a:ea typeface="굴림" panose="020B0600000101010101" pitchFamily="50" charset="-127"/>
              </a:rPr>
              <a:t> streaming</a:t>
            </a:r>
          </a:p>
          <a:p>
            <a:pPr lvl="1"/>
            <a:r>
              <a:rPr lang="en-US" altLang="ko-KR" smtClean="0">
                <a:ea typeface="굴림" panose="020B0600000101010101" pitchFamily="50" charset="-127"/>
              </a:rPr>
              <a:t>OTT video (e.g., YouTube) : boost investment in BB capacity </a:t>
            </a:r>
            <a:r>
              <a:rPr lang="en-US" altLang="ko-KR" sz="1800" smtClean="0">
                <a:ea typeface="굴림" panose="020B0600000101010101" pitchFamily="50" charset="-127"/>
              </a:rPr>
              <a:t>(dumb pipe)</a:t>
            </a:r>
            <a:endParaRPr lang="ko-KR" altLang="en-US" smtClean="0">
              <a:ea typeface="굴림" panose="020B0600000101010101" pitchFamily="50" charset="-127"/>
            </a:endParaRPr>
          </a:p>
        </p:txBody>
      </p:sp>
      <p:sp>
        <p:nvSpPr>
          <p:cNvPr id="8" name="모서리가 둥근 직사각형 7"/>
          <p:cNvSpPr/>
          <p:nvPr/>
        </p:nvSpPr>
        <p:spPr bwMode="auto">
          <a:xfrm>
            <a:off x="611188" y="3105150"/>
            <a:ext cx="7993062" cy="2782888"/>
          </a:xfrm>
          <a:prstGeom prst="roundRect">
            <a:avLst>
              <a:gd name="adj" fmla="val 2945"/>
            </a:avLst>
          </a:prstGeom>
          <a:solidFill>
            <a:schemeClr val="bg1"/>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defRPr/>
            </a:pPr>
            <a:endParaRPr lang="ko-KR" altLang="en-US" smtClean="0">
              <a:ea typeface="굴림" panose="020B0600000101010101" pitchFamily="50" charset="-127"/>
            </a:endParaRPr>
          </a:p>
        </p:txBody>
      </p:sp>
      <p:sp>
        <p:nvSpPr>
          <p:cNvPr id="15364" name="제목 1"/>
          <p:cNvSpPr>
            <a:spLocks noGrp="1"/>
          </p:cNvSpPr>
          <p:nvPr>
            <p:ph type="title"/>
          </p:nvPr>
        </p:nvSpPr>
        <p:spPr/>
        <p:txBody>
          <a:bodyPr/>
          <a:lstStyle/>
          <a:p>
            <a:r>
              <a:rPr lang="en-US" altLang="ko-KR" smtClean="0">
                <a:ea typeface="굴림" panose="020B0600000101010101" pitchFamily="50" charset="-127"/>
              </a:rPr>
              <a:t>Dilemma</a:t>
            </a:r>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9F081BFA-9F95-46EC-8C25-9FE53AFF291A}" type="slidenum">
              <a:rPr lang="en-US" altLang="ko-KR"/>
              <a:pPr>
                <a:defRPr/>
              </a:pPr>
              <a:t>6</a:t>
            </a:fld>
            <a:endParaRPr lang="en-US" altLang="ko-KR"/>
          </a:p>
        </p:txBody>
      </p:sp>
      <p:sp>
        <p:nvSpPr>
          <p:cNvPr id="15366"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15367" name="그림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338" y="3249613"/>
            <a:ext cx="76263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모서리가 둥근 직사각형 10"/>
          <p:cNvSpPr/>
          <p:nvPr/>
        </p:nvSpPr>
        <p:spPr bwMode="auto">
          <a:xfrm>
            <a:off x="6516688" y="5775325"/>
            <a:ext cx="1835150" cy="246063"/>
          </a:xfrm>
          <a:prstGeom prst="roundRect">
            <a:avLst>
              <a:gd name="adj" fmla="val 50000"/>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nchorCtr="1"/>
          <a:lstStyle/>
          <a:p>
            <a:pPr>
              <a:defRPr/>
            </a:pPr>
            <a:r>
              <a:rPr lang="en-US" altLang="ko-KR" sz="1400" dirty="0">
                <a:solidFill>
                  <a:srgbClr val="000000"/>
                </a:solidFill>
                <a:latin typeface="Calibri" panose="020F0502020204030204" pitchFamily="34" charset="0"/>
                <a:ea typeface="굴림" panose="020B0600000101010101" pitchFamily="50" charset="-127"/>
                <a:cs typeface="Arial" panose="020B0604020202020204" pitchFamily="34" charset="0"/>
              </a:rPr>
              <a:t>Source: Cisco, Allot</a:t>
            </a:r>
            <a:endParaRPr lang="ko-KR" altLang="en-US" sz="1400">
              <a:solidFill>
                <a:srgbClr val="000000"/>
              </a:solidFill>
              <a:latin typeface="Calibri" panose="020F0502020204030204" pitchFamily="34" charset="0"/>
              <a:ea typeface="굴림" panose="020B0600000101010101" pitchFamily="50" charset="-127"/>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제목 1"/>
          <p:cNvSpPr>
            <a:spLocks noGrp="1"/>
          </p:cNvSpPr>
          <p:nvPr>
            <p:ph type="title"/>
          </p:nvPr>
        </p:nvSpPr>
        <p:spPr/>
        <p:txBody>
          <a:bodyPr/>
          <a:lstStyle/>
          <a:p>
            <a:r>
              <a:rPr lang="en-US" altLang="ko-KR" smtClean="0">
                <a:ea typeface="굴림" panose="020B0600000101010101" pitchFamily="50" charset="-127"/>
              </a:rPr>
              <a:t>Evolution to a ‘Service on-demand’ Network</a:t>
            </a:r>
            <a:endParaRPr lang="ko-KR" altLang="en-US" smtClean="0">
              <a:ea typeface="굴림" panose="020B0600000101010101" pitchFamily="50" charset="-127"/>
            </a:endParaRPr>
          </a:p>
        </p:txBody>
      </p:sp>
      <p:sp>
        <p:nvSpPr>
          <p:cNvPr id="17411" name="내용 개체 틀 2"/>
          <p:cNvSpPr>
            <a:spLocks noGrp="1"/>
          </p:cNvSpPr>
          <p:nvPr>
            <p:ph idx="1"/>
          </p:nvPr>
        </p:nvSpPr>
        <p:spPr/>
        <p:txBody>
          <a:bodyPr/>
          <a:lstStyle/>
          <a:p>
            <a:r>
              <a:rPr lang="en-US" altLang="ko-KR" smtClean="0">
                <a:ea typeface="굴림" panose="020B0600000101010101" pitchFamily="50" charset="-127"/>
              </a:rPr>
              <a:t>from ‘Dumb’ to ‘Smart Pipe’</a:t>
            </a:r>
          </a:p>
          <a:p>
            <a:pPr lvl="1"/>
            <a:r>
              <a:rPr lang="en-US" altLang="ko-KR" b="1" smtClean="0">
                <a:ea typeface="굴림" panose="020B0600000101010101" pitchFamily="50" charset="-127"/>
              </a:rPr>
              <a:t>[NGN]</a:t>
            </a:r>
            <a:r>
              <a:rPr lang="en-US" altLang="ko-KR" smtClean="0">
                <a:ea typeface="굴림" panose="020B0600000101010101" pitchFamily="50" charset="-127"/>
              </a:rPr>
              <a:t> All-IP / Multi-service Network</a:t>
            </a:r>
          </a:p>
          <a:p>
            <a:pPr lvl="2"/>
            <a:r>
              <a:rPr lang="en-US" altLang="ko-KR" smtClean="0">
                <a:ea typeface="굴림" panose="020B0600000101010101" pitchFamily="50" charset="-127"/>
              </a:rPr>
              <a:t>Multimedia, Voice, Data, IPTV and emerging service delivery </a:t>
            </a:r>
          </a:p>
          <a:p>
            <a:pPr lvl="1"/>
            <a:r>
              <a:rPr lang="en-US" altLang="ko-KR" b="1" smtClean="0">
                <a:ea typeface="굴림" panose="020B0600000101010101" pitchFamily="50" charset="-127"/>
              </a:rPr>
              <a:t>[next-NGN] </a:t>
            </a:r>
            <a:r>
              <a:rPr lang="en-US" altLang="ko-KR" smtClean="0">
                <a:ea typeface="굴림" panose="020B0600000101010101" pitchFamily="50" charset="-127"/>
              </a:rPr>
              <a:t>Service on-demand Broadband Infrastructure</a:t>
            </a:r>
          </a:p>
          <a:p>
            <a:pPr lvl="2"/>
            <a:r>
              <a:rPr lang="en-US" altLang="ko-KR" smtClean="0">
                <a:ea typeface="굴림" panose="020B0600000101010101" pitchFamily="50" charset="-127"/>
              </a:rPr>
              <a:t>Flexibly/Efficiently configurable &amp; operable networking (using SDN, NfV)</a:t>
            </a:r>
          </a:p>
          <a:p>
            <a:pPr lvl="2"/>
            <a:r>
              <a:rPr lang="en-US" altLang="ko-KR" smtClean="0">
                <a:ea typeface="굴림" panose="020B0600000101010101" pitchFamily="50" charset="-127"/>
              </a:rPr>
              <a:t>Context-aware service &amp; content-centric delivery (using Cloud infra)</a:t>
            </a:r>
            <a:endParaRPr lang="ko-KR" altLang="en-US"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9A5848E2-F158-4931-8F94-E5FD9649BDE7}" type="slidenum">
              <a:rPr lang="en-US" altLang="ko-KR"/>
              <a:pPr>
                <a:defRPr/>
              </a:pPr>
              <a:t>7</a:t>
            </a:fld>
            <a:endParaRPr lang="en-US" altLang="ko-KR"/>
          </a:p>
        </p:txBody>
      </p:sp>
      <p:sp>
        <p:nvSpPr>
          <p:cNvPr id="17413"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pic>
        <p:nvPicPr>
          <p:cNvPr id="3" name="그림 2"/>
          <p:cNvPicPr>
            <a:picLocks noChangeAspect="1"/>
          </p:cNvPicPr>
          <p:nvPr/>
        </p:nvPicPr>
        <p:blipFill>
          <a:blip r:embed="rId5"/>
          <a:stretch>
            <a:fillRect/>
          </a:stretch>
        </p:blipFill>
        <p:spPr>
          <a:xfrm>
            <a:off x="747713" y="3633788"/>
            <a:ext cx="7712075" cy="2268537"/>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제목 1"/>
          <p:cNvSpPr>
            <a:spLocks noGrp="1"/>
          </p:cNvSpPr>
          <p:nvPr>
            <p:ph type="title"/>
          </p:nvPr>
        </p:nvSpPr>
        <p:spPr/>
        <p:txBody>
          <a:bodyPr/>
          <a:lstStyle/>
          <a:p>
            <a:r>
              <a:rPr lang="en-US" altLang="ko-KR" smtClean="0">
                <a:ea typeface="굴림" panose="020B0600000101010101" pitchFamily="50" charset="-127"/>
              </a:rPr>
              <a:t>Major Considerations</a:t>
            </a:r>
            <a:endParaRPr lang="ko-KR" altLang="en-US" smtClean="0">
              <a:ea typeface="굴림" panose="020B0600000101010101" pitchFamily="50" charset="-127"/>
            </a:endParaRPr>
          </a:p>
        </p:txBody>
      </p:sp>
      <p:sp>
        <p:nvSpPr>
          <p:cNvPr id="18435" name="내용 개체 틀 2"/>
          <p:cNvSpPr>
            <a:spLocks noGrp="1"/>
          </p:cNvSpPr>
          <p:nvPr>
            <p:ph idx="1"/>
          </p:nvPr>
        </p:nvSpPr>
        <p:spPr>
          <a:xfrm>
            <a:off x="457200" y="1143000"/>
            <a:ext cx="8362950" cy="4983163"/>
          </a:xfrm>
        </p:spPr>
        <p:txBody>
          <a:bodyPr/>
          <a:lstStyle/>
          <a:p>
            <a:r>
              <a:rPr lang="en-US" altLang="ko-KR" b="1" dirty="0" smtClean="0">
                <a:ea typeface="굴림" panose="020B0600000101010101" pitchFamily="50" charset="-127"/>
              </a:rPr>
              <a:t>Cost Efficiency</a:t>
            </a:r>
          </a:p>
          <a:p>
            <a:pPr lvl="1"/>
            <a:r>
              <a:rPr lang="en-US" altLang="ko-KR" dirty="0" smtClean="0">
                <a:ea typeface="굴림" panose="020B0600000101010101" pitchFamily="50" charset="-127"/>
              </a:rPr>
              <a:t>Long-term cost saving by introducing cost-effective H/W and developing in-house technological leverage</a:t>
            </a:r>
          </a:p>
          <a:p>
            <a:pPr lvl="2"/>
            <a:r>
              <a:rPr lang="en-US" altLang="ko-KR" dirty="0" smtClean="0">
                <a:ea typeface="굴림" panose="020B0600000101010101" pitchFamily="50" charset="-127"/>
              </a:rPr>
              <a:t>e.g., Simplifying network topology, unifying service edges</a:t>
            </a:r>
          </a:p>
          <a:p>
            <a:endParaRPr lang="en-US" altLang="ko-KR" sz="700" dirty="0" smtClean="0">
              <a:ea typeface="굴림" panose="020B0600000101010101" pitchFamily="50" charset="-127"/>
            </a:endParaRPr>
          </a:p>
          <a:p>
            <a:r>
              <a:rPr lang="en-US" altLang="ko-KR" b="1" dirty="0" smtClean="0">
                <a:ea typeface="굴림" panose="020B0600000101010101" pitchFamily="50" charset="-127"/>
              </a:rPr>
              <a:t>Flexibility &amp; Agility</a:t>
            </a:r>
          </a:p>
          <a:p>
            <a:pPr lvl="1"/>
            <a:r>
              <a:rPr lang="en-US" altLang="ko-KR" dirty="0" smtClean="0">
                <a:ea typeface="굴림" panose="020B0600000101010101" pitchFamily="50" charset="-127"/>
              </a:rPr>
              <a:t>Ensuring optimal interconnection between element  services to provide excellent </a:t>
            </a:r>
            <a:r>
              <a:rPr lang="en-US" altLang="ko-KR" dirty="0" err="1" smtClean="0">
                <a:ea typeface="굴림" panose="020B0600000101010101" pitchFamily="50" charset="-127"/>
              </a:rPr>
              <a:t>QoE</a:t>
            </a:r>
            <a:r>
              <a:rPr lang="en-US" altLang="ko-KR" dirty="0" smtClean="0">
                <a:ea typeface="굴림" panose="020B0600000101010101" pitchFamily="50" charset="-127"/>
              </a:rPr>
              <a:t> of emerging services</a:t>
            </a:r>
          </a:p>
          <a:p>
            <a:pPr lvl="2"/>
            <a:r>
              <a:rPr lang="en-US" altLang="ko-KR" dirty="0" smtClean="0">
                <a:ea typeface="굴림" panose="020B0600000101010101" pitchFamily="50" charset="-127"/>
              </a:rPr>
              <a:t>e.g., Soft-defined N/W operation (SDN, </a:t>
            </a:r>
            <a:r>
              <a:rPr lang="en-US" altLang="ko-KR" dirty="0" err="1" smtClean="0">
                <a:ea typeface="굴림" panose="020B0600000101010101" pitchFamily="50" charset="-127"/>
              </a:rPr>
              <a:t>NvF</a:t>
            </a:r>
            <a:r>
              <a:rPr lang="en-US" altLang="ko-KR" dirty="0" smtClean="0">
                <a:ea typeface="굴림" panose="020B0600000101010101" pitchFamily="50" charset="-127"/>
              </a:rPr>
              <a:t>), content-/context-aware service delivery (in-network cache, Smart network)</a:t>
            </a:r>
          </a:p>
          <a:p>
            <a:endParaRPr lang="en-US" altLang="ko-KR" sz="700" dirty="0" smtClean="0">
              <a:ea typeface="굴림" panose="020B0600000101010101" pitchFamily="50" charset="-127"/>
            </a:endParaRPr>
          </a:p>
          <a:p>
            <a:r>
              <a:rPr lang="en-US" altLang="ko-KR" b="1" dirty="0" smtClean="0">
                <a:ea typeface="굴림" panose="020B0600000101010101" pitchFamily="50" charset="-127"/>
              </a:rPr>
              <a:t>Extensibility</a:t>
            </a:r>
          </a:p>
          <a:p>
            <a:pPr lvl="1"/>
            <a:r>
              <a:rPr lang="en-US" altLang="ko-KR" dirty="0" err="1" smtClean="0">
                <a:ea typeface="굴림" panose="020B0600000101010101" pitchFamily="50" charset="-127"/>
              </a:rPr>
              <a:t>EaaS</a:t>
            </a:r>
            <a:r>
              <a:rPr lang="en-US" altLang="ko-KR" dirty="0" smtClean="0">
                <a:ea typeface="굴림" panose="020B0600000101010101" pitchFamily="50" charset="-127"/>
              </a:rPr>
              <a:t> (* as a Service) - able to call up re-usable, fine-grained software components across a programmable network</a:t>
            </a:r>
          </a:p>
          <a:p>
            <a:pPr lvl="2"/>
            <a:r>
              <a:rPr lang="en-US" altLang="ko-KR" dirty="0" smtClean="0">
                <a:ea typeface="굴림" panose="020B0600000101010101" pitchFamily="50" charset="-127"/>
              </a:rPr>
              <a:t>e.g., SaaS, </a:t>
            </a:r>
            <a:r>
              <a:rPr lang="en-US" altLang="ko-KR" dirty="0" err="1" smtClean="0">
                <a:ea typeface="굴림" panose="020B0600000101010101" pitchFamily="50" charset="-127"/>
              </a:rPr>
              <a:t>PaaS</a:t>
            </a:r>
            <a:r>
              <a:rPr lang="en-US" altLang="ko-KR" dirty="0" smtClean="0">
                <a:ea typeface="굴림" panose="020B0600000101010101" pitchFamily="50" charset="-127"/>
              </a:rPr>
              <a:t>, </a:t>
            </a:r>
            <a:r>
              <a:rPr lang="en-US" altLang="ko-KR" dirty="0" err="1" smtClean="0">
                <a:ea typeface="굴림" panose="020B0600000101010101" pitchFamily="50" charset="-127"/>
              </a:rPr>
              <a:t>IaaS</a:t>
            </a:r>
            <a:r>
              <a:rPr lang="en-US" altLang="ko-KR" dirty="0" smtClean="0">
                <a:ea typeface="굴림" panose="020B0600000101010101" pitchFamily="50" charset="-127"/>
              </a:rPr>
              <a:t>, </a:t>
            </a:r>
            <a:r>
              <a:rPr lang="en-US" altLang="ko-KR" dirty="0" err="1" smtClean="0">
                <a:ea typeface="굴림" panose="020B0600000101010101" pitchFamily="50" charset="-127"/>
              </a:rPr>
              <a:t>BasS</a:t>
            </a:r>
            <a:endParaRPr lang="en-US" altLang="ko-KR" dirty="0" smtClean="0">
              <a:ea typeface="굴림" panose="020B0600000101010101" pitchFamily="50" charset="-127"/>
            </a:endParaRPr>
          </a:p>
        </p:txBody>
      </p:sp>
      <p:sp>
        <p:nvSpPr>
          <p:cNvPr id="4" name="슬라이드 번호 개체 틀 3"/>
          <p:cNvSpPr>
            <a:spLocks noGrp="1"/>
          </p:cNvSpPr>
          <p:nvPr>
            <p:ph type="sldNum" sz="quarter" idx="10"/>
          </p:nvPr>
        </p:nvSpPr>
        <p:spPr/>
        <p:txBody>
          <a:bodyPr/>
          <a:lstStyle/>
          <a:p>
            <a:pPr>
              <a:defRPr/>
            </a:pPr>
            <a:fld id="{9D5145E5-14C7-4494-A129-697A676F50F8}" type="slidenum">
              <a:rPr lang="en-US" altLang="ko-KR"/>
              <a:pPr>
                <a:defRPr/>
              </a:pPr>
              <a:t>8</a:t>
            </a:fld>
            <a:endParaRPr lang="en-US" altLang="ko-KR"/>
          </a:p>
        </p:txBody>
      </p:sp>
      <p:sp>
        <p:nvSpPr>
          <p:cNvPr id="18437"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fld id="{6D176815-CB54-4A35-9474-230F556C5FE3}" type="slidenum">
              <a:rPr lang="en-US" altLang="ko-KR"/>
              <a:pPr>
                <a:defRPr/>
              </a:pPr>
              <a:t>9</a:t>
            </a:fld>
            <a:endParaRPr lang="en-US" altLang="ko-KR"/>
          </a:p>
        </p:txBody>
      </p:sp>
      <p:sp>
        <p:nvSpPr>
          <p:cNvPr id="20483" name="날짜 개체 틀 4"/>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SzPct val="75000"/>
              <a:buBlip>
                <a:blip r:embed="rId3"/>
              </a:buBlip>
              <a:defRPr sz="28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400">
                <a:solidFill>
                  <a:schemeClr val="bg2"/>
                </a:solidFill>
                <a:latin typeface="Verdana" panose="020B0604030504040204" pitchFamily="34" charset="0"/>
              </a:defRPr>
            </a:lvl2pPr>
            <a:lvl3pPr marL="1143000" indent="-228600">
              <a:spcBef>
                <a:spcPct val="20000"/>
              </a:spcBef>
              <a:buSzPct val="60000"/>
              <a:buBlip>
                <a:blip r:embed="rId3"/>
              </a:buBlip>
              <a:defRPr sz="20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a:solidFill>
                  <a:schemeClr val="bg2"/>
                </a:solidFill>
                <a:latin typeface="Verdana" panose="020B0604030504040204" pitchFamily="34" charset="0"/>
              </a:defRPr>
            </a:lvl4pPr>
            <a:lvl5pPr marL="2057400" indent="-228600">
              <a:spcBef>
                <a:spcPct val="20000"/>
              </a:spcBef>
              <a:buSzPct val="60000"/>
              <a:buBlip>
                <a:blip r:embed="rId3"/>
              </a:buBlip>
              <a:defRPr>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a:solidFill>
                  <a:schemeClr val="bg2"/>
                </a:solidFill>
                <a:latin typeface="Verdana" panose="020B0604030504040204" pitchFamily="34" charset="0"/>
              </a:defRPr>
            </a:lvl9pPr>
          </a:lstStyle>
          <a:p>
            <a:pPr>
              <a:spcBef>
                <a:spcPct val="0"/>
              </a:spcBef>
              <a:buSzTx/>
              <a:buFontTx/>
              <a:buNone/>
            </a:pPr>
            <a:r>
              <a:rPr lang="en-US" altLang="en-US" sz="1400" smtClean="0">
                <a:solidFill>
                  <a:schemeClr val="tx1"/>
                </a:solidFill>
                <a:latin typeface="Calibri" panose="020F0502020204030204" pitchFamily="34" charset="0"/>
              </a:rPr>
              <a:t>Yangon, Myanmar, 28-29 November 2013</a:t>
            </a:r>
          </a:p>
        </p:txBody>
      </p:sp>
      <p:sp>
        <p:nvSpPr>
          <p:cNvPr id="20484" name="제목 1"/>
          <p:cNvSpPr>
            <a:spLocks noGrp="1"/>
          </p:cNvSpPr>
          <p:nvPr>
            <p:ph type="title"/>
          </p:nvPr>
        </p:nvSpPr>
        <p:spPr/>
        <p:txBody>
          <a:bodyPr/>
          <a:lstStyle/>
          <a:p>
            <a:r>
              <a:rPr lang="en-US" altLang="ko-KR" smtClean="0">
                <a:ea typeface="굴림" panose="020B0600000101010101" pitchFamily="50" charset="-127"/>
              </a:rPr>
              <a:t>Requirements on KT-NGN Service &amp; Infra.</a:t>
            </a:r>
            <a:endParaRPr lang="ko-KR" altLang="en-US" smtClean="0">
              <a:ea typeface="굴림" panose="020B0600000101010101" pitchFamily="50" charset="-127"/>
            </a:endParaRPr>
          </a:p>
        </p:txBody>
      </p:sp>
      <p:pic>
        <p:nvPicPr>
          <p:cNvPr id="20485" name="그림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 y="1258888"/>
            <a:ext cx="78486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디자인 사용자 지정">
  <a:themeElements>
    <a:clrScheme name="KT : 밝은 마스터">
      <a:dk1>
        <a:sysClr val="windowText" lastClr="000000"/>
      </a:dk1>
      <a:lt1>
        <a:sysClr val="window" lastClr="FFFFFF"/>
      </a:lt1>
      <a:dk2>
        <a:srgbClr val="404040"/>
      </a:dk2>
      <a:lt2>
        <a:srgbClr val="595959"/>
      </a:lt2>
      <a:accent1>
        <a:srgbClr val="FF0000"/>
      </a:accent1>
      <a:accent2>
        <a:srgbClr val="730000"/>
      </a:accent2>
      <a:accent3>
        <a:srgbClr val="A095A9"/>
      </a:accent3>
      <a:accent4>
        <a:srgbClr val="CCC6D1"/>
      </a:accent4>
      <a:accent5>
        <a:srgbClr val="626262"/>
      </a:accent5>
      <a:accent6>
        <a:srgbClr val="786A83"/>
      </a:accent6>
      <a:hlink>
        <a:srgbClr val="FFFFFF"/>
      </a:hlink>
      <a:folHlink>
        <a:srgbClr val="FFFFFF"/>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spPr>
      <a:bodyPr wrap="none" lIns="0" tIns="0" rIns="0" bIns="0" rtlCol="0" anchor="ctr" anchorCtr="0">
        <a:spAutoFit/>
      </a:bodyPr>
      <a:lstStyle>
        <a:defPPr algn="ctr" latinLnBrk="0">
          <a:defRPr sz="1400" spc="-60" dirty="0">
            <a:solidFill>
              <a:schemeClr val="tx1">
                <a:lumMod val="65000"/>
                <a:lumOff val="35000"/>
              </a:schemeClr>
            </a:solidFill>
            <a:latin typeface="+mn-ea"/>
          </a:defRPr>
        </a:defPPr>
      </a:lstStyle>
    </a:spDef>
    <a:txDef>
      <a:spPr>
        <a:noFill/>
        <a:ln w="3175">
          <a:noFill/>
        </a:ln>
        <a:effectLst/>
      </a:spPr>
      <a:bodyPr wrap="square" lIns="0" tIns="0" rIns="0" bIns="0" rtlCol="0">
        <a:spAutoFit/>
      </a:bodyPr>
      <a:lstStyle>
        <a:defPPr marL="180975" indent="-180975" defTabSz="975022" latinLnBrk="0">
          <a:spcBef>
            <a:spcPts val="500"/>
          </a:spcBef>
          <a:buClr>
            <a:schemeClr val="tx1">
              <a:lumMod val="65000"/>
              <a:lumOff val="35000"/>
            </a:schemeClr>
          </a:buClr>
          <a:buSzPct val="60000"/>
          <a:buFont typeface="Wingdings" pitchFamily="2" charset="2"/>
          <a:buChar char="l"/>
          <a:defRPr sz="1500" b="1" spc="-60" dirty="0" smtClean="0">
            <a:solidFill>
              <a:schemeClr val="tx1">
                <a:lumMod val="65000"/>
                <a:lumOff val="35000"/>
              </a:schemeClr>
            </a:solidFill>
            <a:latin typeface="+mn-ea"/>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C9D72369182748978C187BE6D1FE86" ma:contentTypeVersion="1" ma:contentTypeDescription="Create a new document." ma:contentTypeScope="" ma:versionID="17da96a562bb6d243a8e7f0c37b2c307">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B9AD6-2E0C-4609-8392-37CCB1B5703F}"/>
</file>

<file path=customXml/itemProps2.xml><?xml version="1.0" encoding="utf-8"?>
<ds:datastoreItem xmlns:ds="http://schemas.openxmlformats.org/officeDocument/2006/customXml" ds:itemID="{B857B92D-AF70-46D5-B8EA-472CED75344C}"/>
</file>

<file path=customXml/itemProps3.xml><?xml version="1.0" encoding="utf-8"?>
<ds:datastoreItem xmlns:ds="http://schemas.openxmlformats.org/officeDocument/2006/customXml" ds:itemID="{FEC486A9-F78C-4B0C-9583-2790BF90DAB6}"/>
</file>

<file path=docProps/app.xml><?xml version="1.0" encoding="utf-8"?>
<Properties xmlns="http://schemas.openxmlformats.org/officeDocument/2006/extended-properties" xmlns:vt="http://schemas.openxmlformats.org/officeDocument/2006/docPropsVTypes">
  <Template>ITU-e</Template>
  <TotalTime>12055</TotalTime>
  <Words>3753</Words>
  <Application>Microsoft Office PowerPoint</Application>
  <PresentationFormat>화면 슬라이드 쇼(4:3)</PresentationFormat>
  <Paragraphs>406</Paragraphs>
  <Slides>20</Slides>
  <Notes>20</Notes>
  <HiddenSlides>0</HiddenSlides>
  <MMClips>0</MMClips>
  <ScaleCrop>false</ScaleCrop>
  <HeadingPairs>
    <vt:vector size="6" baseType="variant">
      <vt:variant>
        <vt:lpstr>사용한 글꼴</vt:lpstr>
      </vt:variant>
      <vt:variant>
        <vt:i4>10</vt:i4>
      </vt:variant>
      <vt:variant>
        <vt:lpstr>테마</vt:lpstr>
      </vt:variant>
      <vt:variant>
        <vt:i4>2</vt:i4>
      </vt:variant>
      <vt:variant>
        <vt:lpstr>슬라이드 제목</vt:lpstr>
      </vt:variant>
      <vt:variant>
        <vt:i4>20</vt:i4>
      </vt:variant>
    </vt:vector>
  </HeadingPairs>
  <TitlesOfParts>
    <vt:vector size="32" baseType="lpstr">
      <vt:lpstr>Droid Sans Fallback</vt:lpstr>
      <vt:lpstr>Univers</vt:lpstr>
      <vt:lpstr>ZapfDingbats BT</vt:lpstr>
      <vt:lpstr>굴림</vt:lpstr>
      <vt:lpstr>맑은 고딕</vt:lpstr>
      <vt:lpstr>Arial</vt:lpstr>
      <vt:lpstr>Calibri</vt:lpstr>
      <vt:lpstr>Tahoma</vt:lpstr>
      <vt:lpstr>Verdana</vt:lpstr>
      <vt:lpstr>Wingdings</vt:lpstr>
      <vt:lpstr>ITU-e</vt:lpstr>
      <vt:lpstr>4_디자인 사용자 지정</vt:lpstr>
      <vt:lpstr>Considerations in deployment of broadband infra.  and value-added services</vt:lpstr>
      <vt:lpstr>Contents</vt:lpstr>
      <vt:lpstr>Broadband Status Update : KOREA</vt:lpstr>
      <vt:lpstr>Broadband Status Update : KT</vt:lpstr>
      <vt:lpstr>Traffic Growth</vt:lpstr>
      <vt:lpstr>Dilemma</vt:lpstr>
      <vt:lpstr>Evolution to a ‘Service on-demand’ Network</vt:lpstr>
      <vt:lpstr>Major Considerations</vt:lpstr>
      <vt:lpstr>Requirements on KT-NGN Service &amp; Infra.</vt:lpstr>
      <vt:lpstr>Architecture of KT-NGN</vt:lpstr>
      <vt:lpstr>Case Study: IPTV</vt:lpstr>
      <vt:lpstr>Case Study: IPTV</vt:lpstr>
      <vt:lpstr>Case Study: mVPN</vt:lpstr>
      <vt:lpstr>Case Study: Wibro</vt:lpstr>
      <vt:lpstr>Case Study: LTE</vt:lpstr>
      <vt:lpstr>Case Study: Smart Network</vt:lpstr>
      <vt:lpstr>Case Study: CDNi</vt:lpstr>
      <vt:lpstr>Other Considerations</vt:lpstr>
      <vt:lpstr>Conclusion</vt:lpstr>
      <vt:lpstr>PowerPoint 프레젠테이션</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Telecommunication  Union</dc:title>
  <dc:creator>P.Rosa</dc:creator>
  <cp:lastModifiedBy>dhyi2k</cp:lastModifiedBy>
  <cp:revision>903</cp:revision>
  <cp:lastPrinted>2001-11-25T13:41:09Z</cp:lastPrinted>
  <dcterms:created xsi:type="dcterms:W3CDTF">2007-02-20T15:47:31Z</dcterms:created>
  <dcterms:modified xsi:type="dcterms:W3CDTF">2013-11-29T03:30:32Z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0x01010085C9D72369182748978C187BE6D1FE86</vt:lpwstr>
  </property>
</Properties>
</file>