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412" r:id="rId5"/>
    <p:sldId id="417" r:id="rId6"/>
    <p:sldId id="419" r:id="rId7"/>
    <p:sldId id="420" r:id="rId8"/>
    <p:sldId id="421" r:id="rId9"/>
    <p:sldId id="423" r:id="rId10"/>
    <p:sldId id="428" r:id="rId11"/>
    <p:sldId id="425" r:id="rId12"/>
    <p:sldId id="426" r:id="rId13"/>
    <p:sldId id="427" r:id="rId14"/>
    <p:sldId id="416" r:id="rId15"/>
  </p:sldIdLst>
  <p:sldSz cx="9144000" cy="6858000" type="screen4x3"/>
  <p:notesSz cx="6669088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5152"/>
    <a:srgbClr val="0E438A"/>
    <a:srgbClr val="000066"/>
    <a:srgbClr val="FF3300"/>
    <a:srgbClr val="0099CC"/>
    <a:srgbClr val="33CCFF"/>
    <a:srgbClr val="00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1142" autoAdjust="0"/>
    <p:restoredTop sz="91181" autoAdjust="0"/>
  </p:normalViewPr>
  <p:slideViewPr>
    <p:cSldViewPr>
      <p:cViewPr>
        <p:scale>
          <a:sx n="66" d="100"/>
          <a:sy n="66" d="100"/>
        </p:scale>
        <p:origin x="-1074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334" y="-96"/>
      </p:cViewPr>
      <p:guideLst>
        <p:guide orient="horz" pos="3128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Transceiver stantion and equipment</c:v>
                </c:pt>
              </c:strCache>
            </c:strRef>
          </c:tx>
          <c:cat>
            <c:numRef>
              <c:f>Sheet1!$A$2:$A$4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17</c:v>
                </c:pt>
                <c:pt idx="1">
                  <c:v>32</c:v>
                </c:pt>
                <c:pt idx="2">
                  <c:v>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Transmission equipment</c:v>
                </c:pt>
              </c:strCache>
            </c:strRef>
          </c:tx>
          <c:cat>
            <c:numRef>
              <c:f>Sheet1!$A$2:$A$4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29</c:v>
                </c:pt>
                <c:pt idx="1">
                  <c:v>18</c:v>
                </c:pt>
                <c:pt idx="2">
                  <c:v>29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Switching center and equipment</c:v>
                </c:pt>
              </c:strCache>
            </c:strRef>
          </c:tx>
          <c:spPr>
            <a:solidFill>
              <a:srgbClr val="00B050"/>
            </a:solidFill>
          </c:spPr>
          <c:cat>
            <c:numRef>
              <c:f>Sheet1!$A$2:$A$4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  <c:pt idx="0">
                  <c:v>18</c:v>
                </c:pt>
                <c:pt idx="1">
                  <c:v>13</c:v>
                </c:pt>
                <c:pt idx="2">
                  <c:v>14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Mobile handset</c:v>
                </c:pt>
              </c:strCache>
            </c:strRef>
          </c:tx>
          <c:cat>
            <c:numRef>
              <c:f>Sheet1!$A$2:$A$4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Sheet1!$E$2:$E$4</c:f>
              <c:numCache>
                <c:formatCode>General</c:formatCode>
                <c:ptCount val="3"/>
                <c:pt idx="0">
                  <c:v>1</c:v>
                </c:pt>
                <c:pt idx="1">
                  <c:v>10</c:v>
                </c:pt>
                <c:pt idx="2">
                  <c:v>13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Lighting protection and Earthing equipment</c:v>
                </c:pt>
              </c:strCache>
            </c:strRef>
          </c:tx>
          <c:spPr>
            <a:solidFill>
              <a:srgbClr val="525152"/>
            </a:solidFill>
          </c:spPr>
          <c:cat>
            <c:numRef>
              <c:f>Sheet1!$A$2:$A$4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Sheet1!$F$2:$F$4</c:f>
              <c:numCache>
                <c:formatCode>General</c:formatCode>
                <c:ptCount val="3"/>
                <c:pt idx="0">
                  <c:v>3</c:v>
                </c:pt>
                <c:pt idx="1">
                  <c:v>1</c:v>
                </c:pt>
                <c:pt idx="2">
                  <c:v>3</c:v>
                </c:pt>
              </c:numCache>
            </c:numRef>
          </c:val>
        </c:ser>
        <c:axId val="74662656"/>
        <c:axId val="74684672"/>
      </c:barChart>
      <c:catAx>
        <c:axId val="74662656"/>
        <c:scaling>
          <c:orientation val="minMax"/>
        </c:scaling>
        <c:axPos val="b"/>
        <c:numFmt formatCode="General" sourceLinked="1"/>
        <c:tickLblPos val="nextTo"/>
        <c:crossAx val="74684672"/>
        <c:crosses val="autoZero"/>
        <c:auto val="1"/>
        <c:lblAlgn val="ctr"/>
        <c:lblOffset val="100"/>
      </c:catAx>
      <c:valAx>
        <c:axId val="74684672"/>
        <c:scaling>
          <c:orientation val="minMax"/>
        </c:scaling>
        <c:axPos val="l"/>
        <c:majorGridlines/>
        <c:numFmt formatCode="General" sourceLinked="1"/>
        <c:tickLblPos val="nextTo"/>
        <c:crossAx val="746626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745759210654231"/>
          <c:y val="0.10171912585233242"/>
          <c:w val="0.3332831486341985"/>
          <c:h val="0.85548821322666579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70F4BA0-4F3A-42F2-9F79-40EA9CAD447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91088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E39D071-7DCB-4A47-941E-F4EEECC74FA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8E868C-B352-468D-B3E5-B81514D8A43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5C4C05-FF96-403D-8AB1-0D4B6CC88E05}" type="slidenum">
              <a:rPr lang="en-US" altLang="en-US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mark"/>
          <p:cNvPicPr>
            <a:picLocks noChangeAspect="1" noChangeArrowheads="1"/>
          </p:cNvPicPr>
          <p:nvPr/>
        </p:nvPicPr>
        <p:blipFill>
          <a:blip r:embed="rId2"/>
          <a:srcRect l="6723" b="12773"/>
          <a:stretch>
            <a:fillRect/>
          </a:stretch>
        </p:blipFill>
        <p:spPr bwMode="auto">
          <a:xfrm>
            <a:off x="0" y="765175"/>
            <a:ext cx="6467475" cy="609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027988" y="6237288"/>
            <a:ext cx="184150" cy="36512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>
                <a:solidFill>
                  <a:schemeClr val="bg1"/>
                </a:solidFill>
                <a:latin typeface="Univers" pitchFamily="34" charset="0"/>
              </a:rPr>
              <a:t/>
            </a:r>
            <a:br>
              <a:rPr lang="en-US" sz="1000">
                <a:solidFill>
                  <a:schemeClr val="bg1"/>
                </a:solidFill>
                <a:latin typeface="Univers" pitchFamily="34" charset="0"/>
              </a:rPr>
            </a:br>
            <a:endParaRPr lang="en-US" sz="1000">
              <a:solidFill>
                <a:schemeClr val="bg1"/>
              </a:solidFill>
              <a:latin typeface="Univers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C4B84"/>
                </a:solidFill>
              </a:rPr>
              <a:t> </a:t>
            </a:r>
            <a:endParaRPr lang="en-US" altLang="en-US" sz="240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C4B84"/>
                </a:solidFill>
              </a:rPr>
              <a:t> </a:t>
            </a:r>
            <a:endParaRPr lang="en-US" altLang="en-US" sz="2400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9" name="AutoShape 18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10" name="AutoShape 20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11" name="AutoShape 23" descr="image002"/>
          <p:cNvSpPr>
            <a:spLocks noChangeAspect="1" noChangeArrowheads="1"/>
          </p:cNvSpPr>
          <p:nvPr userDrawn="1"/>
        </p:nvSpPr>
        <p:spPr bwMode="auto">
          <a:xfrm>
            <a:off x="200025" y="460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12" name="AutoShape 25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endParaRPr lang="en-GB" altLang="en-US"/>
          </a:p>
        </p:txBody>
      </p:sp>
      <p:pic>
        <p:nvPicPr>
          <p:cNvPr id="13" name="Picture 26" descr="Picture1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122738" y="3132138"/>
            <a:ext cx="896937" cy="59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28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of presentation</a:t>
            </a:r>
          </a:p>
        </p:txBody>
      </p:sp>
      <p:sp>
        <p:nvSpPr>
          <p:cNvPr id="33281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 altLang="en-US"/>
              <a:t>Yangon, Myanmar, 28-29 November 2013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26041E-FECB-4194-BECA-6726ABE44C6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Yangon, Myanmar, 28-29 November 2013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C1741-12C2-4747-8BB9-3E4A1FE755D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Yangon, Myanmar, 28-29 November 2013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47000" y="6453188"/>
            <a:ext cx="1366838" cy="288925"/>
          </a:xfrm>
        </p:spPr>
        <p:txBody>
          <a:bodyPr/>
          <a:lstStyle>
            <a:lvl1pPr>
              <a:defRPr/>
            </a:lvl1pPr>
          </a:lstStyle>
          <a:p>
            <a:fld id="{ADFD131B-F4FB-4630-994F-1C5A86A2DCF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 altLang="en-US"/>
              <a:t>Yangon, Myanmar, 28-29 November 2013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18D31-24B6-40E5-AFA0-AC8D5983D83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Yangon, Myanmar, 28-29 November 2013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841A43-A06F-4606-8832-A7780F3EEBA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Yangon, Myanmar, 28-29 November 2013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C7A027-A5FC-4827-B300-49BCB86629D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Yangon, Myanmar, 28-29 November 2013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ADD2B6-26CF-48D6-8D0B-E71335497E2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Yangon, Myanmar, 28-29 November 2013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AD138-5F5D-4499-B0BC-16611F162CC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Yangon, Myanmar, 28-29 November 2013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0C19AE-4FC8-4FA4-B233-C14A9B2C93C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Yangon, Myanmar, 28-29 November 2013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C16DC5-7DA6-448C-B274-A9D48A83545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Yangon, Myanmar, 28-29 November 2013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9A73EE-9F79-4BEB-8722-997DD88F294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Yangon, Myanmar, 28-29 November 2013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0" descr="Watermark"/>
          <p:cNvPicPr>
            <a:picLocks noChangeAspect="1" noChangeArrowheads="1"/>
          </p:cNvPicPr>
          <p:nvPr/>
        </p:nvPicPr>
        <p:blipFill>
          <a:blip r:embed="rId14"/>
          <a:srcRect l="6723" b="12773"/>
          <a:stretch>
            <a:fillRect/>
          </a:stretch>
        </p:blipFill>
        <p:spPr bwMode="auto">
          <a:xfrm>
            <a:off x="0" y="765175"/>
            <a:ext cx="6443663" cy="609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60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51763" y="6453188"/>
            <a:ext cx="13668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7B04DCC-E600-4836-A2C2-F99EB5134A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3" name="Rectangle 3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quarter" idx="2"/>
          </p:nvPr>
        </p:nvSpPr>
        <p:spPr>
          <a:xfrm>
            <a:off x="250825" y="6381750"/>
            <a:ext cx="3827463" cy="268288"/>
          </a:xfrm>
          <a:prstGeom prst="rect">
            <a:avLst/>
          </a:prstGeom>
          <a:noFill/>
          <a:ln/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 altLang="en-US"/>
              <a:t>Yangon, Myanmar, 28-29 November 2013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3" r:id="rId1"/>
    <p:sldLayoutId id="2147484113" r:id="rId2"/>
    <p:sldLayoutId id="2147484114" r:id="rId3"/>
    <p:sldLayoutId id="2147484115" r:id="rId4"/>
    <p:sldLayoutId id="2147484116" r:id="rId5"/>
    <p:sldLayoutId id="2147484117" r:id="rId6"/>
    <p:sldLayoutId id="2147484118" r:id="rId7"/>
    <p:sldLayoutId id="2147484119" r:id="rId8"/>
    <p:sldLayoutId id="2147484120" r:id="rId9"/>
    <p:sldLayoutId id="2147484121" r:id="rId10"/>
    <p:sldLayoutId id="2147484122" r:id="rId11"/>
    <p:sldLayoutId id="2147484124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5"/>
        </a:buBlip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Yangon, Myanmar, 28-29 November 2013</a:t>
            </a:r>
          </a:p>
        </p:txBody>
      </p:sp>
      <p:sp>
        <p:nvSpPr>
          <p:cNvPr id="5123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ICT Standardization Framework in </a:t>
            </a:r>
            <a:br>
              <a:rPr lang="en-US" altLang="en-US" dirty="0" smtClean="0"/>
            </a:br>
            <a:r>
              <a:rPr lang="en-US" altLang="en-US" dirty="0" smtClean="0"/>
              <a:t>Lao</a:t>
            </a:r>
          </a:p>
        </p:txBody>
      </p:sp>
      <p:sp>
        <p:nvSpPr>
          <p:cNvPr id="5124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57290" y="3857628"/>
            <a:ext cx="6400800" cy="1752600"/>
          </a:xfrm>
        </p:spPr>
        <p:txBody>
          <a:bodyPr/>
          <a:lstStyle/>
          <a:p>
            <a:r>
              <a:rPr lang="en-GB" altLang="en-US" b="1" dirty="0" err="1" smtClean="0"/>
              <a:t>Monesili</a:t>
            </a:r>
            <a:r>
              <a:rPr lang="en-GB" altLang="en-US" b="1" dirty="0" smtClean="0"/>
              <a:t> DOUANGMANY,</a:t>
            </a:r>
          </a:p>
          <a:p>
            <a:r>
              <a:rPr lang="en-GB" altLang="en-US" b="1" dirty="0" smtClean="0"/>
              <a:t>Engineer, Ministry of Posts and Telecommunications</a:t>
            </a:r>
          </a:p>
          <a:p>
            <a:r>
              <a:rPr lang="en-GB" altLang="en-US" b="1" dirty="0" smtClean="0"/>
              <a:t>Email: monesilietl@gmail.com</a:t>
            </a:r>
          </a:p>
        </p:txBody>
      </p:sp>
      <p:sp>
        <p:nvSpPr>
          <p:cNvPr id="5125" name="Rectangle 13"/>
          <p:cNvSpPr>
            <a:spLocks noChangeArrowheads="1"/>
          </p:cNvSpPr>
          <p:nvPr/>
        </p:nvSpPr>
        <p:spPr bwMode="auto">
          <a:xfrm>
            <a:off x="0" y="404813"/>
            <a:ext cx="9144000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en-US" sz="2400" b="1" dirty="0">
                <a:solidFill>
                  <a:schemeClr val="bg2"/>
                </a:solidFill>
              </a:rPr>
              <a:t>ITU Regional Workshop on </a:t>
            </a:r>
            <a:br>
              <a:rPr lang="en-US" sz="2400" b="1" dirty="0">
                <a:solidFill>
                  <a:schemeClr val="bg2"/>
                </a:solidFill>
              </a:rPr>
            </a:br>
            <a:r>
              <a:rPr lang="en-US" sz="2400" b="1" dirty="0">
                <a:solidFill>
                  <a:schemeClr val="bg2"/>
                </a:solidFill>
              </a:rPr>
              <a:t>Bridging the Standardization Gap</a:t>
            </a:r>
            <a:endParaRPr lang="en-US" sz="2400" b="1" dirty="0">
              <a:solidFill>
                <a:srgbClr val="22228B"/>
              </a:solidFill>
            </a:endParaRPr>
          </a:p>
          <a:p>
            <a:pPr algn="ctr">
              <a:lnSpc>
                <a:spcPct val="80000"/>
              </a:lnSpc>
            </a:pPr>
            <a:endParaRPr lang="en-US" sz="2400" b="1" dirty="0">
              <a:solidFill>
                <a:srgbClr val="22228B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1800" b="1" dirty="0">
                <a:solidFill>
                  <a:srgbClr val="22228B"/>
                </a:solidFill>
              </a:rPr>
              <a:t>(Yangon, Myanmar, 28-29 November 2013)</a:t>
            </a:r>
            <a:endParaRPr lang="en-US" sz="1800" b="1" dirty="0">
              <a:solidFill>
                <a:schemeClr val="bg2"/>
              </a:solidFill>
            </a:endParaRPr>
          </a:p>
        </p:txBody>
      </p:sp>
      <p:sp>
        <p:nvSpPr>
          <p:cNvPr id="5126" name="AutoShape 18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altLang="en-US"/>
          </a:p>
        </p:txBody>
      </p:sp>
      <p:sp>
        <p:nvSpPr>
          <p:cNvPr id="5127" name="AutoShape 20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altLang="en-US"/>
          </a:p>
        </p:txBody>
      </p:sp>
      <p:sp>
        <p:nvSpPr>
          <p:cNvPr id="5128" name="AutoShape 22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altLang="en-US"/>
          </a:p>
        </p:txBody>
      </p:sp>
      <p:sp>
        <p:nvSpPr>
          <p:cNvPr id="5129" name="AutoShape 24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altLang="en-US"/>
          </a:p>
        </p:txBody>
      </p:sp>
      <p:sp>
        <p:nvSpPr>
          <p:cNvPr id="5130" name="Rectangle 26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 altLang="en-US"/>
          </a:p>
        </p:txBody>
      </p:sp>
      <p:pic>
        <p:nvPicPr>
          <p:cNvPr id="5131" name="Picture 16" descr="ITUseries"/>
          <p:cNvPicPr>
            <a:picLocks noChangeAspect="1" noChangeArrowheads="1"/>
          </p:cNvPicPr>
          <p:nvPr/>
        </p:nvPicPr>
        <p:blipFill>
          <a:blip r:embed="rId3"/>
          <a:srcRect t="17264" b="69327"/>
          <a:stretch>
            <a:fillRect/>
          </a:stretch>
        </p:blipFill>
        <p:spPr bwMode="auto">
          <a:xfrm>
            <a:off x="7308850" y="6038850"/>
            <a:ext cx="16383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9088" indent="-319088" algn="just"/>
            <a:r>
              <a:rPr lang="en-US" sz="2800" dirty="0" smtClean="0">
                <a:cs typeface="Times New Roman" pitchFamily="18" charset="0"/>
              </a:rPr>
              <a:t>In Lao PDR, telecommunications equipment have been expanded rapidly followed the increased import without checking or control the quality and confirmation assessment.</a:t>
            </a:r>
          </a:p>
          <a:p>
            <a:pPr marL="319088" indent="-319088" algn="just"/>
            <a:r>
              <a:rPr lang="en-US" sz="2800" dirty="0" smtClean="0">
                <a:cs typeface="Times New Roman" pitchFamily="18" charset="0"/>
              </a:rPr>
              <a:t>The National Strategy focus on development of effective regulations, staff training and international cooperation with neighboring countries and the region.</a:t>
            </a:r>
            <a:endParaRPr lang="en-GB" sz="2800" dirty="0" smtClean="0">
              <a:cs typeface="Times New Roman" pitchFamily="18" charset="0"/>
            </a:endParaRP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0" y="2071678"/>
            <a:ext cx="9144000" cy="1143000"/>
          </a:xfrm>
        </p:spPr>
        <p:txBody>
          <a:bodyPr/>
          <a:lstStyle/>
          <a:p>
            <a:r>
              <a:rPr lang="en-US" dirty="0" smtClean="0"/>
              <a:t>THANK YOU FOR YOUR KIND ATTENTION</a:t>
            </a:r>
            <a:endParaRPr lang="en-US" altLang="en-US" dirty="0" smtClean="0"/>
          </a:p>
        </p:txBody>
      </p:sp>
      <p:sp>
        <p:nvSpPr>
          <p:cNvPr id="8197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82CFE75-4974-4AA9-B228-9757A8683673}" type="slidenum">
              <a:rPr lang="en-US" altLang="en-US" sz="1400"/>
              <a:pPr/>
              <a:t>11</a:t>
            </a:fld>
            <a:endParaRPr lang="en-US" altLang="en-US" sz="1400"/>
          </a:p>
        </p:txBody>
      </p:sp>
      <p:sp>
        <p:nvSpPr>
          <p:cNvPr id="8198" name="Rectangle 4"/>
          <p:cNvSpPr>
            <a:spLocks noGrp="1" noChangeArrowheads="1"/>
          </p:cNvSpPr>
          <p:nvPr>
            <p:ph type="dt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Yangon, Myanmar, 28-29 November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Country profile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Current information on service availability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Ministry of Posts and Telecommunications structure.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ICT Standardization Policy and Framework in Laos.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Demand for developing ICT standardization in Laos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Country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757610" cy="468631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5.6 millions (2005), 80 percent live in rural area</a:t>
            </a:r>
          </a:p>
          <a:p>
            <a:r>
              <a:rPr lang="en-US" sz="2000" dirty="0" smtClean="0"/>
              <a:t>Area 236.800 Km</a:t>
            </a:r>
            <a:r>
              <a:rPr lang="en-US" sz="2000" baseline="30000" dirty="0" smtClean="0"/>
              <a:t>2</a:t>
            </a:r>
          </a:p>
          <a:p>
            <a:r>
              <a:rPr lang="en-US" sz="2000" dirty="0" smtClean="0"/>
              <a:t>Capital city: Vientiane</a:t>
            </a:r>
          </a:p>
          <a:p>
            <a:r>
              <a:rPr lang="en-US" sz="2000" dirty="0" smtClean="0"/>
              <a:t>Province: 17 </a:t>
            </a:r>
          </a:p>
          <a:p>
            <a:r>
              <a:rPr lang="en-US" sz="2000" dirty="0" smtClean="0"/>
              <a:t>GDP: USD 800 (2010)</a:t>
            </a:r>
          </a:p>
          <a:p>
            <a:r>
              <a:rPr lang="en-US" sz="2000" dirty="0" smtClean="0"/>
              <a:t>Tele-density: 65 per 100 inhabitant (2010)</a:t>
            </a:r>
          </a:p>
          <a:p>
            <a:r>
              <a:rPr lang="en-US" sz="2000" dirty="0" smtClean="0"/>
              <a:t>Export: Electricity, timber, mining</a:t>
            </a:r>
          </a:p>
          <a:p>
            <a:r>
              <a:rPr lang="en-US" sz="2000" dirty="0" smtClean="0"/>
              <a:t>Economic growth rate: 7.9%</a:t>
            </a:r>
          </a:p>
          <a:p>
            <a:r>
              <a:rPr lang="en-US" sz="2000" dirty="0" smtClean="0"/>
              <a:t>Currency: Lao Kip (LAK)</a:t>
            </a:r>
            <a:endParaRPr lang="en-US" sz="2000" dirty="0"/>
          </a:p>
        </p:txBody>
      </p:sp>
      <p:pic>
        <p:nvPicPr>
          <p:cNvPr id="4" name="Content Placeholder 3" descr="map-laos-pdr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348194" y="1143000"/>
            <a:ext cx="4724400" cy="568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 information on service availability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05800" cy="5097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2900"/>
                <a:gridCol w="4152900"/>
              </a:tblGrid>
              <a:tr h="8359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Telecom Operators/ISPs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Technology/Services</a:t>
                      </a:r>
                    </a:p>
                  </a:txBody>
                  <a:tcPr marT="45726" marB="45726" horzOverflow="overflow"/>
                </a:tc>
              </a:tr>
              <a:tr h="9745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Enterprise Telecommunication Lao (ETL)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PSTN (Fixed line), GSM900/1800,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GPRS, 3G W-CDMA and ISP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Dial up, ADSL, VPN…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/>
                </a:tc>
              </a:tr>
              <a:tr h="1161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Lao Telecommunication Company (LTC)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PSTN (Fixed line), GSM900/1800, GPRS, 3G W-CDMA and ISP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Dial up, ADSL, VPN…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Testing  4G LTE</a:t>
                      </a:r>
                    </a:p>
                  </a:txBody>
                  <a:tcPr marT="45726" marB="45726" horzOverflow="overflow"/>
                </a:tc>
              </a:tr>
              <a:tr h="7595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Unitel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PSTN (Fixed line), GSM900/1800, GPRS, 3G W-CDMA and ISP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Dial up, ADSL, VPN…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/>
                </a:tc>
              </a:tr>
              <a:tr h="6449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Vimpelcom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Lao Co. Ltd (Beeline)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GSM900/1800, GPRS, 3G W-CDMA and ISP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Testing  4G LTE</a:t>
                      </a:r>
                    </a:p>
                  </a:txBody>
                  <a:tcPr marT="45726" marB="45726" horzOverflow="overflow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MPT </a:t>
            </a:r>
            <a:r>
              <a:rPr lang="en-US" dirty="0" smtClean="0">
                <a:latin typeface="+mn-lt"/>
                <a:cs typeface="Times New Roman" pitchFamily="18" charset="0"/>
              </a:rPr>
              <a:t>Organization Structure</a:t>
            </a:r>
            <a:endParaRPr lang="en-US" dirty="0">
              <a:latin typeface="+mn-lt"/>
            </a:endParaRP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4006666" y="3118355"/>
            <a:ext cx="1342650" cy="557260"/>
            <a:chOff x="2443" y="1008"/>
            <a:chExt cx="874" cy="466"/>
          </a:xfrm>
        </p:grpSpPr>
        <p:sp>
          <p:nvSpPr>
            <p:cNvPr id="43" name="Rectangle 9"/>
            <p:cNvSpPr>
              <a:spLocks noChangeArrowheads="1"/>
            </p:cNvSpPr>
            <p:nvPr/>
          </p:nvSpPr>
          <p:spPr bwMode="auto">
            <a:xfrm>
              <a:off x="2443" y="1008"/>
              <a:ext cx="874" cy="466"/>
            </a:xfrm>
            <a:prstGeom prst="rect">
              <a:avLst/>
            </a:prstGeom>
            <a:noFill/>
            <a:ln w="19050">
              <a:solidFill>
                <a:srgbClr val="808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44" name="Text Box 10"/>
            <p:cNvSpPr txBox="1">
              <a:spLocks noChangeArrowheads="1"/>
            </p:cNvSpPr>
            <p:nvPr/>
          </p:nvSpPr>
          <p:spPr bwMode="auto">
            <a:xfrm>
              <a:off x="2466" y="1056"/>
              <a:ext cx="828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1323" tIns="35662" rIns="71323" bIns="35662"/>
            <a:lstStyle/>
            <a:p>
              <a:endParaRPr lang="en-US">
                <a:latin typeface="Tw Cen MT" pitchFamily="34" charset="0"/>
              </a:endParaRPr>
            </a:p>
          </p:txBody>
        </p:sp>
      </p:grp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4670809" y="3687209"/>
            <a:ext cx="0" cy="173193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974973" y="2422684"/>
            <a:ext cx="3316176" cy="421416"/>
            <a:chOff x="-813" y="1152"/>
            <a:chExt cx="2159" cy="351"/>
          </a:xfrm>
        </p:grpSpPr>
        <p:sp>
          <p:nvSpPr>
            <p:cNvPr id="41" name="Rectangle 13"/>
            <p:cNvSpPr>
              <a:spLocks noChangeArrowheads="1"/>
            </p:cNvSpPr>
            <p:nvPr/>
          </p:nvSpPr>
          <p:spPr bwMode="auto">
            <a:xfrm>
              <a:off x="580" y="1165"/>
              <a:ext cx="708" cy="336"/>
            </a:xfrm>
            <a:prstGeom prst="rect">
              <a:avLst/>
            </a:prstGeom>
            <a:noFill/>
            <a:ln w="19050">
              <a:solidFill>
                <a:srgbClr val="808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42" name="Text Box 14"/>
            <p:cNvSpPr txBox="1">
              <a:spLocks noChangeArrowheads="1"/>
            </p:cNvSpPr>
            <p:nvPr/>
          </p:nvSpPr>
          <p:spPr bwMode="auto">
            <a:xfrm>
              <a:off x="548" y="1152"/>
              <a:ext cx="798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1323" tIns="35662" rIns="71323" bIns="35662"/>
            <a:lstStyle/>
            <a:p>
              <a:pPr algn="ctr"/>
              <a:r>
                <a:rPr lang="en-AU" altLang="ja-JP" sz="1200" dirty="0">
                  <a:solidFill>
                    <a:srgbClr val="000000"/>
                  </a:solidFill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Deputy President MPT</a:t>
              </a:r>
              <a:endParaRPr lang="en-US" dirty="0">
                <a:latin typeface="Times New Roman" pitchFamily="18" charset="0"/>
                <a:ea typeface="MS Mincho" pitchFamily="49" charset="-128"/>
                <a:cs typeface="Times New Roman" pitchFamily="18" charset="0"/>
              </a:endParaRPr>
            </a:p>
          </p:txBody>
        </p:sp>
        <p:sp>
          <p:nvSpPr>
            <p:cNvPr id="86" name="Text Box 14"/>
            <p:cNvSpPr txBox="1">
              <a:spLocks noChangeArrowheads="1"/>
            </p:cNvSpPr>
            <p:nvPr/>
          </p:nvSpPr>
          <p:spPr bwMode="auto">
            <a:xfrm>
              <a:off x="-813" y="1165"/>
              <a:ext cx="798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1323" tIns="35662" rIns="71323" bIns="35662"/>
            <a:lstStyle/>
            <a:p>
              <a:pPr algn="ctr"/>
              <a:r>
                <a:rPr lang="en-AU" altLang="ja-JP" sz="1200" dirty="0">
                  <a:solidFill>
                    <a:srgbClr val="000000"/>
                  </a:solidFill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Deputy President MPT</a:t>
              </a:r>
              <a:endParaRPr lang="en-US" dirty="0">
                <a:latin typeface="Times New Roman" pitchFamily="18" charset="0"/>
                <a:ea typeface="MS Mincho" pitchFamily="49" charset="-128"/>
                <a:cs typeface="Times New Roman" pitchFamily="18" charset="0"/>
              </a:endParaRPr>
            </a:p>
          </p:txBody>
        </p:sp>
        <p:sp>
          <p:nvSpPr>
            <p:cNvPr id="88" name="Rectangle 13"/>
            <p:cNvSpPr>
              <a:spLocks noChangeArrowheads="1"/>
            </p:cNvSpPr>
            <p:nvPr/>
          </p:nvSpPr>
          <p:spPr bwMode="auto">
            <a:xfrm>
              <a:off x="-773" y="1165"/>
              <a:ext cx="708" cy="336"/>
            </a:xfrm>
            <a:prstGeom prst="rect">
              <a:avLst/>
            </a:prstGeom>
            <a:noFill/>
            <a:ln w="19050">
              <a:solidFill>
                <a:srgbClr val="808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Tw Cen MT" pitchFamily="34" charset="0"/>
              </a:endParaRPr>
            </a:p>
          </p:txBody>
        </p:sp>
      </p:grp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3711774" y="1600200"/>
            <a:ext cx="1850779" cy="558709"/>
          </a:xfrm>
          <a:prstGeom prst="rect">
            <a:avLst/>
          </a:prstGeom>
          <a:noFill/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>
              <a:latin typeface="Tw Cen MT" pitchFamily="34" charset="0"/>
            </a:endParaRP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3809970" y="1676393"/>
            <a:ext cx="1617083" cy="241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323" tIns="35662" rIns="71323" bIns="35662"/>
          <a:lstStyle/>
          <a:p>
            <a:pPr algn="ctr"/>
            <a:r>
              <a:rPr lang="en-AU" altLang="ja-JP" sz="120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Minister</a:t>
            </a:r>
          </a:p>
          <a:p>
            <a:pPr algn="ctr"/>
            <a:r>
              <a:rPr lang="en-AU" sz="120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President of MPT</a:t>
            </a:r>
            <a:endParaRPr lang="en-US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10" name="Line 17"/>
          <p:cNvSpPr>
            <a:spLocks noChangeShapeType="1"/>
          </p:cNvSpPr>
          <p:nvPr/>
        </p:nvSpPr>
        <p:spPr bwMode="auto">
          <a:xfrm>
            <a:off x="4670809" y="2158909"/>
            <a:ext cx="0" cy="263775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1" name="Line 18"/>
          <p:cNvSpPr>
            <a:spLocks noChangeShapeType="1"/>
          </p:cNvSpPr>
          <p:nvPr/>
        </p:nvSpPr>
        <p:spPr bwMode="auto">
          <a:xfrm>
            <a:off x="4670809" y="2801680"/>
            <a:ext cx="0" cy="316675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4080179" y="4699554"/>
            <a:ext cx="1232804" cy="531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323" tIns="35662" rIns="71323" bIns="35662"/>
          <a:lstStyle/>
          <a:p>
            <a:pPr algn="ctr"/>
            <a:r>
              <a:rPr lang="en-AU" altLang="ja-JP" sz="1000" b="1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AU" altLang="ja-JP" sz="120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Radio Frequency Management Division</a:t>
            </a:r>
            <a:endParaRPr lang="en-US" sz="120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4006666" y="3809822"/>
            <a:ext cx="1342650" cy="613784"/>
          </a:xfrm>
          <a:prstGeom prst="rect">
            <a:avLst/>
          </a:prstGeom>
          <a:noFill/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>
              <a:latin typeface="Tw Cen MT" pitchFamily="34" charset="0"/>
            </a:endParaRPr>
          </a:p>
        </p:txBody>
      </p:sp>
      <p:sp>
        <p:nvSpPr>
          <p:cNvPr id="14" name="Text Box 21"/>
          <p:cNvSpPr txBox="1">
            <a:spLocks noChangeArrowheads="1"/>
          </p:cNvSpPr>
          <p:nvPr/>
        </p:nvSpPr>
        <p:spPr bwMode="auto">
          <a:xfrm>
            <a:off x="4006666" y="3888201"/>
            <a:ext cx="1403488" cy="531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323" tIns="35662" rIns="71323" bIns="35662"/>
          <a:lstStyle/>
          <a:p>
            <a:pPr algn="ctr"/>
            <a:r>
              <a:rPr lang="en-AU" altLang="ja-JP" sz="1100" dirty="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Department of Telecommunications</a:t>
            </a:r>
          </a:p>
          <a:p>
            <a:pPr algn="ctr"/>
            <a:r>
              <a:rPr lang="en-AU" sz="1100" dirty="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(Director General</a:t>
            </a:r>
            <a:r>
              <a:rPr lang="en-AU" sz="1100" b="1" dirty="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)</a:t>
            </a:r>
            <a:endParaRPr lang="en-US" sz="1100" dirty="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15" name="Line 22"/>
          <p:cNvSpPr>
            <a:spLocks noChangeShapeType="1"/>
          </p:cNvSpPr>
          <p:nvPr/>
        </p:nvSpPr>
        <p:spPr bwMode="auto">
          <a:xfrm>
            <a:off x="4670809" y="4509694"/>
            <a:ext cx="0" cy="189860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762000" y="4699554"/>
            <a:ext cx="1253929" cy="505810"/>
            <a:chOff x="606" y="1152"/>
            <a:chExt cx="708" cy="336"/>
          </a:xfrm>
        </p:grpSpPr>
        <p:sp>
          <p:nvSpPr>
            <p:cNvPr id="39" name="Rectangle 25"/>
            <p:cNvSpPr>
              <a:spLocks noChangeArrowheads="1"/>
            </p:cNvSpPr>
            <p:nvPr/>
          </p:nvSpPr>
          <p:spPr bwMode="auto">
            <a:xfrm>
              <a:off x="606" y="1152"/>
              <a:ext cx="708" cy="336"/>
            </a:xfrm>
            <a:prstGeom prst="rect">
              <a:avLst/>
            </a:prstGeom>
            <a:noFill/>
            <a:ln w="19050">
              <a:solidFill>
                <a:srgbClr val="808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40" name="Text Box 26"/>
            <p:cNvSpPr txBox="1">
              <a:spLocks noChangeArrowheads="1"/>
            </p:cNvSpPr>
            <p:nvPr/>
          </p:nvSpPr>
          <p:spPr bwMode="auto">
            <a:xfrm>
              <a:off x="612" y="1152"/>
              <a:ext cx="69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1323" tIns="35662" rIns="71323" bIns="35662"/>
            <a:lstStyle/>
            <a:p>
              <a:pPr algn="ctr"/>
              <a:r>
                <a:rPr lang="en-AU" altLang="ja-JP" sz="1200">
                  <a:solidFill>
                    <a:srgbClr val="000000"/>
                  </a:solidFill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Telecom Division  </a:t>
              </a:r>
              <a:endParaRPr lang="en-US" sz="1200">
                <a:latin typeface="Times New Roman" pitchFamily="18" charset="0"/>
                <a:ea typeface="MS Mincho" pitchFamily="49" charset="-128"/>
                <a:cs typeface="Times New Roman" pitchFamily="18" charset="0"/>
              </a:endParaRPr>
            </a:p>
          </p:txBody>
        </p:sp>
      </p:grpSp>
      <p:sp>
        <p:nvSpPr>
          <p:cNvPr id="17" name="Rectangle 27"/>
          <p:cNvSpPr>
            <a:spLocks noChangeArrowheads="1"/>
          </p:cNvSpPr>
          <p:nvPr/>
        </p:nvSpPr>
        <p:spPr bwMode="auto">
          <a:xfrm>
            <a:off x="2457846" y="4699554"/>
            <a:ext cx="1253929" cy="505810"/>
          </a:xfrm>
          <a:prstGeom prst="rect">
            <a:avLst/>
          </a:prstGeom>
          <a:noFill/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>
              <a:latin typeface="Tw Cen MT" pitchFamily="34" charset="0"/>
            </a:endParaRPr>
          </a:p>
        </p:txBody>
      </p:sp>
      <p:sp>
        <p:nvSpPr>
          <p:cNvPr id="18" name="Text Box 28"/>
          <p:cNvSpPr txBox="1">
            <a:spLocks noChangeArrowheads="1"/>
          </p:cNvSpPr>
          <p:nvPr/>
        </p:nvSpPr>
        <p:spPr bwMode="auto">
          <a:xfrm>
            <a:off x="2362200" y="4762500"/>
            <a:ext cx="14478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AU" altLang="ja-JP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Regulatory Division</a:t>
            </a:r>
            <a:r>
              <a:rPr lang="en-AU" altLang="ja-JP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AU" altLang="ja-JP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19" name="Rectangle 29"/>
          <p:cNvSpPr>
            <a:spLocks noChangeArrowheads="1"/>
          </p:cNvSpPr>
          <p:nvPr/>
        </p:nvSpPr>
        <p:spPr bwMode="auto">
          <a:xfrm>
            <a:off x="5776869" y="4699554"/>
            <a:ext cx="1253084" cy="505810"/>
          </a:xfrm>
          <a:prstGeom prst="rect">
            <a:avLst/>
          </a:prstGeom>
          <a:noFill/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 sz="1000">
              <a:latin typeface="Tw Cen MT" pitchFamily="34" charset="0"/>
            </a:endParaRPr>
          </a:p>
        </p:txBody>
      </p:sp>
      <p:sp>
        <p:nvSpPr>
          <p:cNvPr id="20" name="Text Box 30"/>
          <p:cNvSpPr txBox="1">
            <a:spLocks noChangeArrowheads="1"/>
          </p:cNvSpPr>
          <p:nvPr/>
        </p:nvSpPr>
        <p:spPr bwMode="auto">
          <a:xfrm>
            <a:off x="5638753" y="4724149"/>
            <a:ext cx="1539069" cy="405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323" tIns="35662" rIns="71323" bIns="35662"/>
          <a:lstStyle/>
          <a:p>
            <a:pPr algn="ctr"/>
            <a:r>
              <a:rPr lang="en-AU" altLang="ja-JP" sz="120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Radio Monitoring Division</a:t>
            </a:r>
            <a:endParaRPr lang="en-US" sz="120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21" name="Line 34"/>
          <p:cNvSpPr>
            <a:spLocks noChangeShapeType="1"/>
          </p:cNvSpPr>
          <p:nvPr/>
        </p:nvSpPr>
        <p:spPr bwMode="auto">
          <a:xfrm>
            <a:off x="3048476" y="4572739"/>
            <a:ext cx="0" cy="126815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2" name="Line 35"/>
          <p:cNvSpPr>
            <a:spLocks noChangeShapeType="1"/>
          </p:cNvSpPr>
          <p:nvPr/>
        </p:nvSpPr>
        <p:spPr bwMode="auto">
          <a:xfrm>
            <a:off x="6440167" y="4572739"/>
            <a:ext cx="0" cy="126815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3" name="Line 36"/>
          <p:cNvSpPr>
            <a:spLocks noChangeShapeType="1"/>
          </p:cNvSpPr>
          <p:nvPr/>
        </p:nvSpPr>
        <p:spPr bwMode="auto">
          <a:xfrm>
            <a:off x="1351785" y="4572739"/>
            <a:ext cx="0" cy="126815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4" name="Rectangle 39"/>
          <p:cNvSpPr>
            <a:spLocks noChangeArrowheads="1"/>
          </p:cNvSpPr>
          <p:nvPr/>
        </p:nvSpPr>
        <p:spPr bwMode="auto">
          <a:xfrm>
            <a:off x="2438400" y="5410200"/>
            <a:ext cx="1524000" cy="6937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1323" tIns="35662" rIns="71323" bIns="35662" anchor="ctr"/>
          <a:lstStyle/>
          <a:p>
            <a:pPr>
              <a:buFont typeface="Arial" pitchFamily="34" charset="0"/>
              <a:buChar char="•"/>
              <a:defRPr/>
            </a:pPr>
            <a:r>
              <a:rPr lang="en-US" altLang="ja-JP" sz="12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Regislation</a:t>
            </a:r>
            <a:endParaRPr lang="en-US" altLang="ja-JP" sz="12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altLang="ja-JP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Standardization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Consumer Protection</a:t>
            </a:r>
            <a:endParaRPr lang="en-US" sz="12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25" name="Rectangle 42"/>
          <p:cNvSpPr>
            <a:spLocks noChangeArrowheads="1"/>
          </p:cNvSpPr>
          <p:nvPr/>
        </p:nvSpPr>
        <p:spPr bwMode="auto">
          <a:xfrm>
            <a:off x="762000" y="5486089"/>
            <a:ext cx="1144928" cy="396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1323" tIns="35662" rIns="71323" bIns="35662" anchor="ctr"/>
          <a:lstStyle/>
          <a:p>
            <a:pPr algn="ctr"/>
            <a:r>
              <a:rPr lang="en-US" altLang="ja-JP" sz="120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Assignment &amp; </a:t>
            </a:r>
          </a:p>
          <a:p>
            <a:pPr algn="ctr"/>
            <a:r>
              <a:rPr lang="en-US" altLang="ja-JP" sz="120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Licensing</a:t>
            </a:r>
            <a:endParaRPr lang="en-US" sz="120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26" name="Text Box 43"/>
          <p:cNvSpPr txBox="1">
            <a:spLocks noChangeArrowheads="1"/>
          </p:cNvSpPr>
          <p:nvPr/>
        </p:nvSpPr>
        <p:spPr bwMode="auto">
          <a:xfrm>
            <a:off x="762000" y="5901034"/>
            <a:ext cx="178287" cy="20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323" tIns="35662" rIns="71323" bIns="35662"/>
          <a:lstStyle/>
          <a:p>
            <a:endParaRPr lang="en-US">
              <a:latin typeface="Tw Cen MT" pitchFamily="34" charset="0"/>
            </a:endParaRPr>
          </a:p>
        </p:txBody>
      </p:sp>
      <p:sp>
        <p:nvSpPr>
          <p:cNvPr id="27" name="Rectangle 45"/>
          <p:cNvSpPr>
            <a:spLocks noChangeArrowheads="1"/>
          </p:cNvSpPr>
          <p:nvPr/>
        </p:nvSpPr>
        <p:spPr bwMode="auto">
          <a:xfrm>
            <a:off x="4080179" y="4699553"/>
            <a:ext cx="1253929" cy="632262"/>
          </a:xfrm>
          <a:prstGeom prst="rect">
            <a:avLst/>
          </a:prstGeom>
          <a:noFill/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>
              <a:latin typeface="Tw Cen MT" pitchFamily="34" charset="0"/>
            </a:endParaRPr>
          </a:p>
        </p:txBody>
      </p:sp>
      <p:sp>
        <p:nvSpPr>
          <p:cNvPr id="28" name="Line 49"/>
          <p:cNvSpPr>
            <a:spLocks noChangeShapeType="1"/>
          </p:cNvSpPr>
          <p:nvPr/>
        </p:nvSpPr>
        <p:spPr bwMode="auto">
          <a:xfrm>
            <a:off x="1371600" y="5257508"/>
            <a:ext cx="0" cy="18986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Line 50"/>
          <p:cNvSpPr>
            <a:spLocks noChangeShapeType="1"/>
          </p:cNvSpPr>
          <p:nvPr/>
        </p:nvSpPr>
        <p:spPr bwMode="auto">
          <a:xfrm>
            <a:off x="3200400" y="5181314"/>
            <a:ext cx="0" cy="18986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Rectangle 55"/>
          <p:cNvSpPr>
            <a:spLocks noChangeArrowheads="1"/>
          </p:cNvSpPr>
          <p:nvPr/>
        </p:nvSpPr>
        <p:spPr bwMode="auto">
          <a:xfrm>
            <a:off x="6781741" y="3886017"/>
            <a:ext cx="1179572" cy="5304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1323" tIns="35662" rIns="71323" bIns="35662" anchor="ctr"/>
          <a:lstStyle/>
          <a:p>
            <a:pPr algn="ctr"/>
            <a:r>
              <a:rPr lang="en-US" altLang="ja-JP" sz="120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PT  Department </a:t>
            </a:r>
          </a:p>
          <a:p>
            <a:pPr algn="ctr"/>
            <a:r>
              <a:rPr lang="en-US" altLang="ja-JP" sz="120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at Provincial levels</a:t>
            </a:r>
            <a:endParaRPr lang="en-US" sz="120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31" name="Rectangle 57"/>
          <p:cNvSpPr>
            <a:spLocks noChangeArrowheads="1"/>
          </p:cNvSpPr>
          <p:nvPr/>
        </p:nvSpPr>
        <p:spPr bwMode="auto">
          <a:xfrm>
            <a:off x="2015929" y="3877069"/>
            <a:ext cx="1342650" cy="613784"/>
          </a:xfrm>
          <a:prstGeom prst="rect">
            <a:avLst/>
          </a:prstGeom>
          <a:noFill/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lIns="71323" tIns="35662" rIns="71323" bIns="35662" anchor="ctr"/>
          <a:lstStyle/>
          <a:p>
            <a:pPr algn="ctr"/>
            <a:endParaRPr lang="en-US">
              <a:latin typeface="Tw Cen MT" pitchFamily="34" charset="0"/>
            </a:endParaRPr>
          </a:p>
        </p:txBody>
      </p:sp>
      <p:sp>
        <p:nvSpPr>
          <p:cNvPr id="32" name="Text Box 58"/>
          <p:cNvSpPr txBox="1">
            <a:spLocks noChangeArrowheads="1"/>
          </p:cNvSpPr>
          <p:nvPr/>
        </p:nvSpPr>
        <p:spPr bwMode="auto">
          <a:xfrm>
            <a:off x="2015929" y="3919100"/>
            <a:ext cx="1381519" cy="379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323" tIns="35662" rIns="71323" bIns="35662"/>
          <a:lstStyle/>
          <a:p>
            <a:pPr algn="ctr"/>
            <a:r>
              <a:rPr lang="en-US" altLang="ja-JP" sz="1200" dirty="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Another 3 </a:t>
            </a:r>
          </a:p>
          <a:p>
            <a:pPr algn="ctr"/>
            <a:r>
              <a:rPr lang="en-US" altLang="ja-JP" sz="1200" dirty="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line-Departments</a:t>
            </a:r>
            <a:endParaRPr lang="en-US" sz="1200" dirty="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33" name="Line 59"/>
          <p:cNvSpPr>
            <a:spLocks noChangeShapeType="1"/>
          </p:cNvSpPr>
          <p:nvPr/>
        </p:nvSpPr>
        <p:spPr bwMode="auto">
          <a:xfrm>
            <a:off x="2679226" y="3750254"/>
            <a:ext cx="1991583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Line 60"/>
          <p:cNvSpPr>
            <a:spLocks noChangeShapeType="1"/>
          </p:cNvSpPr>
          <p:nvPr/>
        </p:nvSpPr>
        <p:spPr bwMode="auto">
          <a:xfrm>
            <a:off x="2667000" y="2286000"/>
            <a:ext cx="0" cy="126815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Text Box 61"/>
          <p:cNvSpPr txBox="1">
            <a:spLocks noChangeArrowheads="1"/>
          </p:cNvSpPr>
          <p:nvPr/>
        </p:nvSpPr>
        <p:spPr bwMode="auto">
          <a:xfrm>
            <a:off x="4006666" y="3181400"/>
            <a:ext cx="178287" cy="228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323" tIns="35662" rIns="71323" bIns="35662"/>
          <a:lstStyle/>
          <a:p>
            <a:endParaRPr lang="en-US">
              <a:latin typeface="Tw Cen MT" pitchFamily="34" charset="0"/>
            </a:endParaRPr>
          </a:p>
        </p:txBody>
      </p:sp>
      <p:sp>
        <p:nvSpPr>
          <p:cNvPr id="36" name="Text Box 62"/>
          <p:cNvSpPr txBox="1">
            <a:spLocks noChangeArrowheads="1"/>
          </p:cNvSpPr>
          <p:nvPr/>
        </p:nvSpPr>
        <p:spPr bwMode="auto">
          <a:xfrm>
            <a:off x="3898512" y="3189371"/>
            <a:ext cx="1528542" cy="531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323" tIns="35662" rIns="71323" bIns="35662"/>
          <a:lstStyle/>
          <a:p>
            <a:pPr algn="ctr"/>
            <a:r>
              <a:rPr lang="en-US" altLang="ja-JP" sz="120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General Office</a:t>
            </a:r>
          </a:p>
          <a:p>
            <a:pPr algn="ctr"/>
            <a:r>
              <a:rPr lang="en-US" altLang="ja-JP" sz="120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(Admins Dept )</a:t>
            </a:r>
          </a:p>
          <a:p>
            <a:pPr algn="ctr"/>
            <a:endParaRPr lang="en-US" sz="1200">
              <a:latin typeface="Tw Cen MT" pitchFamily="34" charset="0"/>
              <a:ea typeface="MS Mincho" pitchFamily="49" charset="-128"/>
              <a:cs typeface="Times New Roman" pitchFamily="18" charset="0"/>
            </a:endParaRPr>
          </a:p>
        </p:txBody>
      </p:sp>
      <p:cxnSp>
        <p:nvCxnSpPr>
          <p:cNvPr id="37" name="Elbow Connector 36"/>
          <p:cNvCxnSpPr/>
          <p:nvPr/>
        </p:nvCxnSpPr>
        <p:spPr bwMode="auto">
          <a:xfrm rot="16200000" flipH="1">
            <a:off x="5921375" y="2406650"/>
            <a:ext cx="198438" cy="2700338"/>
          </a:xfrm>
          <a:prstGeom prst="bentConnector3">
            <a:avLst>
              <a:gd name="adj1" fmla="val 50000"/>
            </a:avLst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 bwMode="auto">
          <a:xfrm rot="16200000" flipH="1">
            <a:off x="3914775" y="2028825"/>
            <a:ext cx="1588" cy="50879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Line 59"/>
          <p:cNvSpPr>
            <a:spLocks noChangeShapeType="1"/>
          </p:cNvSpPr>
          <p:nvPr/>
        </p:nvSpPr>
        <p:spPr bwMode="auto">
          <a:xfrm>
            <a:off x="2667000" y="2286000"/>
            <a:ext cx="1991583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" name="Line 60"/>
          <p:cNvSpPr>
            <a:spLocks noChangeShapeType="1"/>
          </p:cNvSpPr>
          <p:nvPr/>
        </p:nvSpPr>
        <p:spPr bwMode="auto">
          <a:xfrm>
            <a:off x="2667000" y="3733800"/>
            <a:ext cx="0" cy="126815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ICT Standardization Policy and Framework in Laos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Establishment ICT Standardization Policy and Framework in Laos base on Standardization policy of ASEAN, APT and ITU. </a:t>
            </a:r>
          </a:p>
          <a:p>
            <a:r>
              <a:rPr lang="en-US" dirty="0" smtClean="0"/>
              <a:t>Administration of  importation of Telecommunication equipment. </a:t>
            </a:r>
          </a:p>
          <a:p>
            <a:r>
              <a:rPr lang="en-US" dirty="0" smtClean="0"/>
              <a:t>Project of study feasibility to establish Standard Verification and Certification Center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Cooperation with International organization to develop human resource and technology which be used in standard verification and measurement.</a:t>
            </a:r>
          </a:p>
          <a:p>
            <a:r>
              <a:rPr lang="en-US" dirty="0" smtClean="0"/>
              <a:t>Cooperate with internal institution, collage and University to research on standardization.</a:t>
            </a:r>
          </a:p>
          <a:p>
            <a:r>
              <a:rPr lang="en-US" dirty="0" smtClean="0"/>
              <a:t>Tariff on Radio Frequency charging rate based on Agreement number 848 of June 16, 1995 of Ministry of Communication Transport Post and Construction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ICT standardization work is being carried out in Laos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of study feasibility to establish Standard Verification and Certification Center.</a:t>
            </a:r>
          </a:p>
          <a:p>
            <a:pPr lvl="1"/>
            <a:r>
              <a:rPr lang="en-US" dirty="0" smtClean="0"/>
              <a:t>In the beginning we study standardization framework of Vietnam, Thailand and Korea including Policies, Strategies, Organization structure…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18D31-24B6-40E5-AFA0-AC8D5983D83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Yangon, Myanmar, 28-29 November 2013</a:t>
            </a:r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Number of licenses of importation telecommunication equipments of 3 Operators in Laos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Demand for developing ICT Standardization in Lao PDR.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 resource.</a:t>
            </a:r>
          </a:p>
          <a:p>
            <a:r>
              <a:rPr lang="en-US" dirty="0" smtClean="0"/>
              <a:t>Improving technical knowledge. </a:t>
            </a:r>
          </a:p>
          <a:p>
            <a:r>
              <a:rPr lang="en-US" dirty="0" smtClean="0"/>
              <a:t>Fund to establish Standard Verification and Certification Center. </a:t>
            </a:r>
          </a:p>
          <a:p>
            <a:r>
              <a:rPr lang="en-US" dirty="0" smtClean="0"/>
              <a:t>Fund to purchase Standard Verification and measurement equipment.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TU-e">
  <a:themeElements>
    <a:clrScheme name="ITU-e 3">
      <a:dk1>
        <a:srgbClr val="000000"/>
      </a:dk1>
      <a:lt1>
        <a:srgbClr val="FFFFFF"/>
      </a:lt1>
      <a:dk2>
        <a:srgbClr val="000000"/>
      </a:dk2>
      <a:lt2>
        <a:srgbClr val="000099"/>
      </a:lt2>
      <a:accent1>
        <a:srgbClr val="FFCC00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E2AA"/>
      </a:accent5>
      <a:accent6>
        <a:srgbClr val="2D2DB9"/>
      </a:accent6>
      <a:hlink>
        <a:srgbClr val="3399FF"/>
      </a:hlink>
      <a:folHlink>
        <a:srgbClr val="5F5F5F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000000"/>
        </a:dk1>
        <a:lt1>
          <a:srgbClr val="FFFFFF"/>
        </a:lt1>
        <a:dk2>
          <a:srgbClr val="000000"/>
        </a:dk2>
        <a:lt2>
          <a:srgbClr val="0000FF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99FF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000000"/>
        </a:dk1>
        <a:lt1>
          <a:srgbClr val="FFFFFF"/>
        </a:lt1>
        <a:dk2>
          <a:srgbClr val="000000"/>
        </a:dk2>
        <a:lt2>
          <a:srgbClr val="000099"/>
        </a:lt2>
        <a:accent1>
          <a:srgbClr val="FF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2DB9"/>
        </a:accent6>
        <a:hlink>
          <a:srgbClr val="3399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C9D72369182748978C187BE6D1FE86" ma:contentTypeVersion="1" ma:contentTypeDescription="Create a new document." ma:contentTypeScope="" ma:versionID="17da96a562bb6d243a8e7f0c37b2c30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345722d146e7751d163e781f97691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593A16A-953D-4028-A55F-65F5177424CE}"/>
</file>

<file path=customXml/itemProps2.xml><?xml version="1.0" encoding="utf-8"?>
<ds:datastoreItem xmlns:ds="http://schemas.openxmlformats.org/officeDocument/2006/customXml" ds:itemID="{A90FCE65-884F-4EDF-AFE8-3B08600D1291}"/>
</file>

<file path=customXml/itemProps3.xml><?xml version="1.0" encoding="utf-8"?>
<ds:datastoreItem xmlns:ds="http://schemas.openxmlformats.org/officeDocument/2006/customXml" ds:itemID="{33A2B6E1-03E3-4D0A-B7E1-FA35E026E822}"/>
</file>

<file path=docProps/app.xml><?xml version="1.0" encoding="utf-8"?>
<Properties xmlns="http://schemas.openxmlformats.org/officeDocument/2006/extended-properties" xmlns:vt="http://schemas.openxmlformats.org/officeDocument/2006/docPropsVTypes">
  <Template>ITU-e</Template>
  <TotalTime>2143</TotalTime>
  <Words>543</Words>
  <Application>Microsoft Office PowerPoint</Application>
  <PresentationFormat>On-screen Show (4:3)</PresentationFormat>
  <Paragraphs>91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ITU-e</vt:lpstr>
      <vt:lpstr>ICT Standardization Framework in  Lao</vt:lpstr>
      <vt:lpstr>Contents</vt:lpstr>
      <vt:lpstr>Country Profile</vt:lpstr>
      <vt:lpstr>Current information on service availability</vt:lpstr>
      <vt:lpstr>MPT Organization Structure</vt:lpstr>
      <vt:lpstr>The ICT Standardization Policy and Framework in Laos</vt:lpstr>
      <vt:lpstr>ICT standardization work is being carried out in Laos </vt:lpstr>
      <vt:lpstr>Number of licenses of importation telecommunication equipments of 3 Operators in Laos</vt:lpstr>
      <vt:lpstr>Demand for developing ICT Standardization in Lao PDR.</vt:lpstr>
      <vt:lpstr>Conclusion</vt:lpstr>
      <vt:lpstr>THANK YOU FOR YOUR KIND ATTENTION</vt:lpstr>
    </vt:vector>
  </TitlesOfParts>
  <Company>ITU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 Telecommunication  Union</dc:title>
  <dc:creator>P.Rosa</dc:creator>
  <cp:lastModifiedBy>USERS</cp:lastModifiedBy>
  <cp:revision>364</cp:revision>
  <cp:lastPrinted>2001-11-25T13:41:09Z</cp:lastPrinted>
  <dcterms:created xsi:type="dcterms:W3CDTF">2007-02-20T15:47:31Z</dcterms:created>
  <dcterms:modified xsi:type="dcterms:W3CDTF">2013-11-22T02:58:37Z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0x01010085C9D72369182748978C187BE6D1FE86</vt:lpwstr>
  </property>
</Properties>
</file>