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emf" ContentType="image/x-emf"/>
  <Default Extension="jpeg" ContentType="image/jpeg"/>
  <Default Extension="xml" ContentType="application/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charts/chart2.xml" ContentType="application/vnd.openxmlformats-officedocument.drawingml.char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3.xml" ContentType="application/vnd.openxmlformats-officedocument.drawingml.chart+xml"/>
  <Override PartName="/ppt/diagrams/layout2.xml" ContentType="application/vnd.openxmlformats-officedocument.drawingml.diagramLayout+xml"/>
  <Override PartName="/ppt/theme/theme1.xml" ContentType="application/vnd.openxmlformats-officedocument.theme+xml"/>
  <Override PartName="/ppt/charts/chart7.xml" ContentType="application/vnd.openxmlformats-officedocument.drawingml.char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6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3" r:id="rId3"/>
    <p:sldId id="257" r:id="rId4"/>
    <p:sldId id="282" r:id="rId5"/>
    <p:sldId id="258" r:id="rId6"/>
    <p:sldId id="264" r:id="rId7"/>
    <p:sldId id="260" r:id="rId8"/>
    <p:sldId id="262" r:id="rId9"/>
    <p:sldId id="285" r:id="rId10"/>
    <p:sldId id="289" r:id="rId11"/>
    <p:sldId id="286" r:id="rId12"/>
    <p:sldId id="277" r:id="rId13"/>
    <p:sldId id="280" r:id="rId14"/>
    <p:sldId id="259" r:id="rId15"/>
    <p:sldId id="269" r:id="rId16"/>
    <p:sldId id="268" r:id="rId17"/>
    <p:sldId id="270" r:id="rId18"/>
    <p:sldId id="284" r:id="rId19"/>
    <p:sldId id="271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Work\Mobitel\Master%20Planing\Master%20Plan\New%20folder\stat_page_all_chart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Mobitel\Master%20Planing\Master%20Plan\New%20folder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Mobitel\Master%20Planing\Tx%20&amp;%20Power%20cost\Solar\Anlysis%20for%20Sola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Mobitel\Master%20Planing\Tx%20&amp;%20Power%20cost\Solar\Anlysis%20for%20Sola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Mobitel\Master%20Planing\Tx%20&amp;%20Power%20cost\Solar\Anlysis%20for%20Sola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Mobitel\Master%20Planing\LTE\LTE%20Cost%20Mode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Mobitel\Master%20Planing\Tx%20&amp;%20Power%20cost\Solar\Anlysis%20for%20Solar%20-Sogrand%20Chi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26"/>
  <c:chart>
    <c:plotArea>
      <c:layout>
        <c:manualLayout>
          <c:layoutTarget val="inner"/>
          <c:xMode val="edge"/>
          <c:yMode val="edge"/>
          <c:x val="0.14905660377358487"/>
          <c:y val="0.13895692000248624"/>
          <c:w val="0.71509433962264168"/>
          <c:h val="0.6719306500933474"/>
        </c:manualLayout>
      </c:layout>
      <c:barChart>
        <c:barDir val="col"/>
        <c:grouping val="clustered"/>
        <c:ser>
          <c:idx val="1"/>
          <c:order val="0"/>
          <c:tx>
            <c:strRef>
              <c:f>'Individuals using the Internet1'!$A$6</c:f>
              <c:strCache>
                <c:ptCount val="1"/>
                <c:pt idx="0">
                  <c:v>Individuals using the Internet (in millions)</c:v>
                </c:pt>
              </c:strCache>
            </c:strRef>
          </c:tx>
          <c:cat>
            <c:strRef>
              <c:f>'Individuals using the Internet1'!$B$5:$J$5</c:f>
              <c:strCach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2012*</c:v>
                </c:pt>
                <c:pt idx="8">
                  <c:v>2013*</c:v>
                </c:pt>
              </c:strCache>
            </c:strRef>
          </c:cat>
          <c:val>
            <c:numRef>
              <c:f>'Individuals using the Internet1'!$B$6:$J$6</c:f>
              <c:numCache>
                <c:formatCode>#,##0</c:formatCode>
                <c:ptCount val="9"/>
                <c:pt idx="0">
                  <c:v>1023.9480472945791</c:v>
                </c:pt>
                <c:pt idx="1">
                  <c:v>1150.7380711919056</c:v>
                </c:pt>
                <c:pt idx="2">
                  <c:v>1364.6262207694508</c:v>
                </c:pt>
                <c:pt idx="3">
                  <c:v>1556.4805295270901</c:v>
                </c:pt>
                <c:pt idx="4">
                  <c:v>1747.4829641778279</c:v>
                </c:pt>
                <c:pt idx="5">
                  <c:v>2022.8728093372929</c:v>
                </c:pt>
                <c:pt idx="6">
                  <c:v>2272.714993560382</c:v>
                </c:pt>
                <c:pt idx="7">
                  <c:v>2497.1024954600975</c:v>
                </c:pt>
                <c:pt idx="8">
                  <c:v>2748.6797032685972</c:v>
                </c:pt>
              </c:numCache>
            </c:numRef>
          </c:val>
        </c:ser>
        <c:axId val="88596480"/>
        <c:axId val="88598016"/>
      </c:barChart>
      <c:lineChart>
        <c:grouping val="standard"/>
        <c:ser>
          <c:idx val="0"/>
          <c:order val="1"/>
          <c:tx>
            <c:strRef>
              <c:f>'Individuals using the Internet1'!$A$7</c:f>
              <c:strCache>
                <c:ptCount val="1"/>
                <c:pt idx="0">
                  <c:v>Individuals using the Internet per 100 inhabitants</c:v>
                </c:pt>
              </c:strCache>
            </c:strRef>
          </c:tx>
          <c:marker>
            <c:symbol val="none"/>
          </c:marker>
          <c:cat>
            <c:strRef>
              <c:f>'[1] Internet users, total and %'!$B$5:$L$5</c:f>
              <c:strCache>
                <c:ptCount val="11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</c:strCache>
            </c:strRef>
          </c:cat>
          <c:val>
            <c:numRef>
              <c:f>'Individuals using the Internet1'!$B$7:$J$7</c:f>
              <c:numCache>
                <c:formatCode>0</c:formatCode>
                <c:ptCount val="9"/>
                <c:pt idx="0">
                  <c:v>15.807536859368376</c:v>
                </c:pt>
                <c:pt idx="1">
                  <c:v>17.555893240731084</c:v>
                </c:pt>
                <c:pt idx="2">
                  <c:v>20.575734219254834</c:v>
                </c:pt>
                <c:pt idx="3">
                  <c:v>23.196371687259131</c:v>
                </c:pt>
                <c:pt idx="4">
                  <c:v>25.743768942432588</c:v>
                </c:pt>
                <c:pt idx="5">
                  <c:v>29.462256666071056</c:v>
                </c:pt>
                <c:pt idx="6">
                  <c:v>32.719256365591676</c:v>
                </c:pt>
                <c:pt idx="7">
                  <c:v>35.66876316479869</c:v>
                </c:pt>
                <c:pt idx="8">
                  <c:v>38.831257114084551</c:v>
                </c:pt>
              </c:numCache>
            </c:numRef>
          </c:val>
          <c:smooth val="1"/>
        </c:ser>
        <c:marker val="1"/>
        <c:axId val="88599936"/>
        <c:axId val="88601728"/>
      </c:lineChart>
      <c:catAx>
        <c:axId val="88596480"/>
        <c:scaling>
          <c:orientation val="minMax"/>
        </c:scaling>
        <c:axPos val="b"/>
        <c:numFmt formatCode="General" sourceLinked="1"/>
        <c:majorTickMark val="cross"/>
        <c:tickLblPos val="nextTo"/>
        <c:txPr>
          <a:bodyPr rot="-540000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598016"/>
        <c:crosses val="autoZero"/>
        <c:lblAlgn val="ctr"/>
        <c:lblOffset val="100"/>
        <c:tickLblSkip val="1"/>
        <c:tickMarkSkip val="1"/>
      </c:catAx>
      <c:valAx>
        <c:axId val="885980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millions</a:t>
                </a:r>
              </a:p>
            </c:rich>
          </c:tx>
          <c:layout>
            <c:manualLayout>
              <c:xMode val="edge"/>
              <c:yMode val="edge"/>
              <c:x val="6.9571094431972813E-3"/>
              <c:y val="0.37313426807338335"/>
            </c:manualLayout>
          </c:layout>
        </c:title>
        <c:numFmt formatCode="#,##0" sourceLinked="1"/>
        <c:majorTickMark val="cross"/>
        <c:tickLblPos val="nextTo"/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596480"/>
        <c:crosses val="autoZero"/>
        <c:crossBetween val="between"/>
      </c:valAx>
      <c:catAx>
        <c:axId val="88599936"/>
        <c:scaling>
          <c:orientation val="minMax"/>
        </c:scaling>
        <c:delete val="1"/>
        <c:axPos val="b"/>
        <c:tickLblPos val="none"/>
        <c:crossAx val="88601728"/>
        <c:crosses val="autoZero"/>
        <c:lblAlgn val="ctr"/>
        <c:lblOffset val="100"/>
      </c:catAx>
      <c:valAx>
        <c:axId val="88601728"/>
        <c:scaling>
          <c:orientation val="minMax"/>
          <c:max val="100"/>
        </c:scaling>
        <c:axPos val="r"/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Per 100 inhabitants</a:t>
                </a:r>
              </a:p>
            </c:rich>
          </c:tx>
          <c:layout>
            <c:manualLayout>
              <c:xMode val="edge"/>
              <c:yMode val="edge"/>
              <c:x val="0.92358878111529308"/>
              <c:y val="0.34862164839029575"/>
            </c:manualLayout>
          </c:layout>
        </c:title>
        <c:numFmt formatCode="0" sourceLinked="0"/>
        <c:majorTickMark val="cross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8599936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6559165098625594"/>
          <c:y val="0.16856710345506107"/>
          <c:w val="0.50827108003196375"/>
          <c:h val="0.22458341904364321"/>
        </c:manualLayout>
      </c:layout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0"/>
  <c:chart>
    <c:title>
      <c:tx>
        <c:rich>
          <a:bodyPr/>
          <a:lstStyle/>
          <a:p>
            <a:pPr>
              <a:defRPr sz="1200"/>
            </a:pPr>
            <a:r>
              <a:rPr lang="en-US" sz="1200"/>
              <a:t>Internet Subscriptions - Sri Lanka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6598862642169743"/>
          <c:y val="0.17098410669146108"/>
          <c:w val="0.80166360454943164"/>
          <c:h val="0.59993889567825831"/>
        </c:manualLayout>
      </c:layout>
      <c:lineChart>
        <c:grouping val="standard"/>
        <c:ser>
          <c:idx val="0"/>
          <c:order val="0"/>
          <c:tx>
            <c:strRef>
              <c:f>Sheet2!$A$8</c:f>
              <c:strCache>
                <c:ptCount val="1"/>
                <c:pt idx="0">
                  <c:v>Fixed</c:v>
                </c:pt>
              </c:strCache>
            </c:strRef>
          </c:tx>
          <c:marker>
            <c:symbol val="none"/>
          </c:marker>
          <c:cat>
            <c:numRef>
              <c:f>Sheet2!$B$7:$I$7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Sheet2!$B$8:$I$8</c:f>
              <c:numCache>
                <c:formatCode>#,##0</c:formatCode>
                <c:ptCount val="8"/>
                <c:pt idx="0">
                  <c:v>115000</c:v>
                </c:pt>
                <c:pt idx="1">
                  <c:v>130000</c:v>
                </c:pt>
                <c:pt idx="2">
                  <c:v>202348</c:v>
                </c:pt>
                <c:pt idx="3">
                  <c:v>234000</c:v>
                </c:pt>
                <c:pt idx="4">
                  <c:v>249756</c:v>
                </c:pt>
                <c:pt idx="5">
                  <c:v>302000</c:v>
                </c:pt>
                <c:pt idx="6">
                  <c:v>359000</c:v>
                </c:pt>
                <c:pt idx="7">
                  <c:v>423194</c:v>
                </c:pt>
              </c:numCache>
            </c:numRef>
          </c:val>
        </c:ser>
        <c:ser>
          <c:idx val="1"/>
          <c:order val="1"/>
          <c:tx>
            <c:strRef>
              <c:f>Sheet2!$A$9</c:f>
              <c:strCache>
                <c:ptCount val="1"/>
                <c:pt idx="0">
                  <c:v>Mobile</c:v>
                </c:pt>
              </c:strCache>
            </c:strRef>
          </c:tx>
          <c:marker>
            <c:symbol val="none"/>
          </c:marker>
          <c:cat>
            <c:numRef>
              <c:f>Sheet2!$B$7:$I$7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Sheet2!$B$9:$I$9</c:f>
              <c:numCache>
                <c:formatCode>General</c:formatCode>
                <c:ptCount val="8"/>
                <c:pt idx="4" formatCode="#,##0">
                  <c:v>91359</c:v>
                </c:pt>
                <c:pt idx="5" formatCode="#,##0">
                  <c:v>200000</c:v>
                </c:pt>
                <c:pt idx="6" formatCode="#,##0">
                  <c:v>485000</c:v>
                </c:pt>
                <c:pt idx="7" formatCode="#,##0">
                  <c:v>942461</c:v>
                </c:pt>
              </c:numCache>
            </c:numRef>
          </c:val>
        </c:ser>
        <c:marker val="1"/>
        <c:axId val="89161728"/>
        <c:axId val="89165824"/>
      </c:lineChart>
      <c:catAx>
        <c:axId val="89161728"/>
        <c:scaling>
          <c:orientation val="minMax"/>
        </c:scaling>
        <c:axPos val="b"/>
        <c:numFmt formatCode="General" sourceLinked="1"/>
        <c:majorTickMark val="none"/>
        <c:tickLblPos val="nextTo"/>
        <c:crossAx val="89165824"/>
        <c:crosses val="autoZero"/>
        <c:auto val="1"/>
        <c:lblAlgn val="ctr"/>
        <c:lblOffset val="100"/>
      </c:catAx>
      <c:valAx>
        <c:axId val="89165824"/>
        <c:scaling>
          <c:orientation val="minMax"/>
        </c:scaling>
        <c:axPos val="l"/>
        <c:numFmt formatCode="#,##0" sourceLinked="1"/>
        <c:tickLblPos val="nextTo"/>
        <c:crossAx val="89161728"/>
        <c:crosses val="autoZero"/>
        <c:crossBetween val="between"/>
        <c:dispUnits>
          <c:builtInUnit val="thousands"/>
          <c:dispUnitsLbl>
            <c:layout/>
          </c:dispUnitsLbl>
        </c:dispUnits>
      </c:valAx>
    </c:plotArea>
    <c:legend>
      <c:legendPos val="r"/>
      <c:layout>
        <c:manualLayout>
          <c:xMode val="edge"/>
          <c:yMode val="edge"/>
          <c:x val="0.23987445319335091"/>
          <c:y val="0.20425639254432826"/>
          <c:w val="0.21431259709692893"/>
          <c:h val="0.13659633056644563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Oil</a:t>
            </a:r>
            <a:r>
              <a:rPr lang="en-US" sz="1600" baseline="0" dirty="0" smtClean="0"/>
              <a:t> price vs. GP 1 unit price</a:t>
            </a:r>
            <a:endParaRPr lang="en-US" sz="1600" dirty="0"/>
          </a:p>
        </c:rich>
      </c:tx>
      <c:layout>
        <c:manualLayout>
          <c:xMode val="edge"/>
          <c:yMode val="edge"/>
          <c:x val="0.31019443617429365"/>
          <c:y val="3.8040435594302174E-2"/>
        </c:manualLayout>
      </c:layout>
      <c:overlay val="1"/>
    </c:title>
    <c:plotArea>
      <c:layout>
        <c:manualLayout>
          <c:layoutTarget val="inner"/>
          <c:xMode val="edge"/>
          <c:yMode val="edge"/>
          <c:x val="9.7375660606546677E-2"/>
          <c:y val="0.13898544480219055"/>
          <c:w val="0.7753015827425136"/>
          <c:h val="0.68666459315825368"/>
        </c:manualLayout>
      </c:layout>
      <c:lineChart>
        <c:grouping val="standard"/>
        <c:ser>
          <c:idx val="4"/>
          <c:order val="1"/>
          <c:tx>
            <c:strRef>
              <c:f>'Oil Price vs Unit Price'!$P$2</c:f>
              <c:strCache>
                <c:ptCount val="1"/>
                <c:pt idx="0">
                  <c:v>Price per unit - GP-1 with Fuel Adjustment (LKR)</c:v>
                </c:pt>
              </c:strCache>
            </c:strRef>
          </c:tx>
          <c:spPr>
            <a:ln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'Oil Price vs Unit Price'!$L$3:$L$14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'Oil Price vs Unit Price'!$P$3:$P$14</c:f>
              <c:numCache>
                <c:formatCode>General</c:formatCode>
                <c:ptCount val="12"/>
                <c:pt idx="0">
                  <c:v>10.9</c:v>
                </c:pt>
                <c:pt idx="1">
                  <c:v>10.9</c:v>
                </c:pt>
                <c:pt idx="2">
                  <c:v>10.9</c:v>
                </c:pt>
                <c:pt idx="3">
                  <c:v>10.9</c:v>
                </c:pt>
                <c:pt idx="4">
                  <c:v>10.9</c:v>
                </c:pt>
                <c:pt idx="5">
                  <c:v>14.28</c:v>
                </c:pt>
                <c:pt idx="6">
                  <c:v>19.5</c:v>
                </c:pt>
                <c:pt idx="7">
                  <c:v>19.5</c:v>
                </c:pt>
                <c:pt idx="8">
                  <c:v>19.5</c:v>
                </c:pt>
                <c:pt idx="9">
                  <c:v>19.5</c:v>
                </c:pt>
                <c:pt idx="10">
                  <c:v>19.5</c:v>
                </c:pt>
                <c:pt idx="11">
                  <c:v>26.875</c:v>
                </c:pt>
              </c:numCache>
            </c:numRef>
          </c:val>
        </c:ser>
        <c:marker val="1"/>
        <c:axId val="89377024"/>
        <c:axId val="89378816"/>
      </c:lineChart>
      <c:lineChart>
        <c:grouping val="standard"/>
        <c:ser>
          <c:idx val="2"/>
          <c:order val="0"/>
          <c:tx>
            <c:strRef>
              <c:f>'Oil Price vs Unit Price'!$N$2</c:f>
              <c:strCache>
                <c:ptCount val="1"/>
                <c:pt idx="0">
                  <c:v>Crude Oil Price per barrel (LKR)</c:v>
                </c:pt>
              </c:strCache>
            </c:strRef>
          </c:tx>
          <c:spPr>
            <a:ln>
              <a:solidFill>
                <a:schemeClr val="bg2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numRef>
              <c:f>'Oil Price vs Unit Price'!$L$3:$L$14</c:f>
              <c:numCache>
                <c:formatCode>General</c:formatCode>
                <c:ptCount val="12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</c:numCache>
            </c:numRef>
          </c:cat>
          <c:val>
            <c:numRef>
              <c:f>'Oil Price vs Unit Price'!$N$3:$N$14</c:f>
              <c:numCache>
                <c:formatCode>General</c:formatCode>
                <c:ptCount val="12"/>
                <c:pt idx="0">
                  <c:v>2850</c:v>
                </c:pt>
                <c:pt idx="1">
                  <c:v>3325</c:v>
                </c:pt>
                <c:pt idx="2">
                  <c:v>3325</c:v>
                </c:pt>
                <c:pt idx="3">
                  <c:v>5000</c:v>
                </c:pt>
                <c:pt idx="4">
                  <c:v>7210</c:v>
                </c:pt>
                <c:pt idx="5">
                  <c:v>6420</c:v>
                </c:pt>
                <c:pt idx="6">
                  <c:v>10800</c:v>
                </c:pt>
                <c:pt idx="7">
                  <c:v>5500</c:v>
                </c:pt>
                <c:pt idx="8">
                  <c:v>8850</c:v>
                </c:pt>
                <c:pt idx="9">
                  <c:v>10080</c:v>
                </c:pt>
                <c:pt idx="10">
                  <c:v>14160</c:v>
                </c:pt>
                <c:pt idx="11">
                  <c:v>14950</c:v>
                </c:pt>
              </c:numCache>
            </c:numRef>
          </c:val>
        </c:ser>
        <c:marker val="1"/>
        <c:axId val="89387392"/>
        <c:axId val="89380736"/>
      </c:lineChart>
      <c:catAx>
        <c:axId val="8937702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89378816"/>
        <c:crosses val="autoZero"/>
        <c:auto val="1"/>
        <c:lblAlgn val="ctr"/>
        <c:lblOffset val="100"/>
      </c:catAx>
      <c:valAx>
        <c:axId val="8937881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err="1" smtClean="0"/>
                  <a:t>Rs</a:t>
                </a:r>
                <a:r>
                  <a:rPr lang="en-US" sz="1200" dirty="0" smtClean="0"/>
                  <a:t>.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5.3493144472494744E-3"/>
              <c:y val="9.972404491105313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377024"/>
        <c:crosses val="autoZero"/>
        <c:crossBetween val="between"/>
      </c:valAx>
      <c:valAx>
        <c:axId val="89380736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 err="1" smtClean="0"/>
                  <a:t>Rs</a:t>
                </a:r>
                <a:r>
                  <a:rPr lang="en-US" sz="1200" dirty="0" smtClean="0"/>
                  <a:t>. ‘000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94998601684025941"/>
              <c:y val="4.6714785651793524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9387392"/>
        <c:crosses val="max"/>
        <c:crossBetween val="between"/>
        <c:dispUnits>
          <c:builtInUnit val="thousands"/>
        </c:dispUnits>
      </c:valAx>
      <c:catAx>
        <c:axId val="89387392"/>
        <c:scaling>
          <c:orientation val="minMax"/>
        </c:scaling>
        <c:delete val="1"/>
        <c:axPos val="b"/>
        <c:numFmt formatCode="General" sourceLinked="1"/>
        <c:tickLblPos val="none"/>
        <c:crossAx val="8938073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9.7792951747944473E-2"/>
          <c:y val="0.14716044798865066"/>
          <c:w val="0.55757385510181234"/>
          <c:h val="0.20107120492543681"/>
        </c:manualLayout>
      </c:layout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35"/>
  <c:chart>
    <c:title>
      <c:tx>
        <c:rich>
          <a:bodyPr/>
          <a:lstStyle/>
          <a:p>
            <a:pPr>
              <a:defRPr/>
            </a:pPr>
            <a:r>
              <a:rPr lang="en-US"/>
              <a:t>Power Plants in the National Grid Capacity in 2011 (MW)</a:t>
            </a:r>
          </a:p>
        </c:rich>
      </c:tx>
      <c:layout>
        <c:manualLayout>
          <c:xMode val="edge"/>
          <c:yMode val="edge"/>
          <c:x val="0.12293073535299613"/>
          <c:y val="7.9840319361277438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21031744954294557"/>
          <c:y val="0.1031324154865985"/>
          <c:w val="0.59450312245452053"/>
          <c:h val="0.79603655149427843"/>
        </c:manualLayout>
      </c:layout>
      <c:pie3DChart>
        <c:varyColors val="1"/>
        <c:ser>
          <c:idx val="0"/>
          <c:order val="0"/>
          <c:tx>
            <c:strRef>
              <c:f>Sheet1!$L$2</c:f>
              <c:strCache>
                <c:ptCount val="1"/>
                <c:pt idx="0">
                  <c:v>Capacity in 2011 (MW)</c:v>
                </c:pt>
              </c:strCache>
            </c:strRef>
          </c:tx>
          <c:explosion val="25"/>
          <c:dLbls>
            <c:dLblPos val="ctr"/>
            <c:showVal val="1"/>
            <c:showLeaderLines val="1"/>
          </c:dLbls>
          <c:cat>
            <c:strRef>
              <c:f>Sheet1!$K$3:$K$7</c:f>
              <c:strCache>
                <c:ptCount val="5"/>
                <c:pt idx="0">
                  <c:v>Steam, Coal</c:v>
                </c:pt>
                <c:pt idx="1">
                  <c:v>Diesel Engines</c:v>
                </c:pt>
                <c:pt idx="2">
                  <c:v>Gas Turbines, Diesel Oil</c:v>
                </c:pt>
                <c:pt idx="3">
                  <c:v>Combined Cycle, Naphtha and Diesel </c:v>
                </c:pt>
                <c:pt idx="4">
                  <c:v>IPP (Independent Power Producer)</c:v>
                </c:pt>
              </c:strCache>
            </c:strRef>
          </c:cat>
          <c:val>
            <c:numRef>
              <c:f>Sheet1!$L$3:$L$7</c:f>
              <c:numCache>
                <c:formatCode>General</c:formatCode>
                <c:ptCount val="5"/>
                <c:pt idx="0">
                  <c:v>300</c:v>
                </c:pt>
                <c:pt idx="1">
                  <c:v>168</c:v>
                </c:pt>
                <c:pt idx="2">
                  <c:v>215</c:v>
                </c:pt>
                <c:pt idx="3">
                  <c:v>165</c:v>
                </c:pt>
                <c:pt idx="4">
                  <c:v>843.5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"/>
          <c:y val="0.69321606716062856"/>
          <c:w val="0.82183908045977105"/>
          <c:h val="0.28869477465466847"/>
        </c:manualLayout>
      </c:layout>
    </c:legend>
    <c:plotVisOnly val="1"/>
    <c:dispBlanksAs val="zero"/>
  </c:chart>
  <c:txPr>
    <a:bodyPr/>
    <a:lstStyle/>
    <a:p>
      <a:pPr>
        <a:defRPr sz="12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35"/>
  <c:chart>
    <c:title>
      <c:tx>
        <c:rich>
          <a:bodyPr/>
          <a:lstStyle/>
          <a:p>
            <a:pPr>
              <a:defRPr/>
            </a:pPr>
            <a:r>
              <a:rPr lang="en-US"/>
              <a:t>Power Plants in the National Grid Capacity in Future (MW)</a:t>
            </a:r>
          </a:p>
        </c:rich>
      </c:tx>
      <c:layout>
        <c:manualLayout>
          <c:xMode val="edge"/>
          <c:yMode val="edge"/>
          <c:x val="0.12293073535299613"/>
          <c:y val="7.9840319361277438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7407188034865387"/>
          <c:y val="3.9820516447420171E-2"/>
          <c:w val="0.6537372043626718"/>
          <c:h val="0.8729154737792667"/>
        </c:manualLayout>
      </c:layout>
      <c:pie3DChart>
        <c:varyColors val="1"/>
        <c:ser>
          <c:idx val="0"/>
          <c:order val="0"/>
          <c:tx>
            <c:strRef>
              <c:f>Sheet1!$L$2</c:f>
              <c:strCache>
                <c:ptCount val="1"/>
                <c:pt idx="0">
                  <c:v>Capacity in 2011 (MW)</c:v>
                </c:pt>
              </c:strCache>
            </c:strRef>
          </c:tx>
          <c:explosion val="25"/>
          <c:dLbls>
            <c:dLblPos val="ctr"/>
            <c:showVal val="1"/>
            <c:showLeaderLines val="1"/>
          </c:dLbls>
          <c:cat>
            <c:strRef>
              <c:f>Sheet1!$K$3:$K$7</c:f>
              <c:strCache>
                <c:ptCount val="5"/>
                <c:pt idx="0">
                  <c:v>Steam, Coal</c:v>
                </c:pt>
                <c:pt idx="1">
                  <c:v>Diesel Engines</c:v>
                </c:pt>
                <c:pt idx="2">
                  <c:v>Gas Turbines, Diesel Oil</c:v>
                </c:pt>
                <c:pt idx="3">
                  <c:v>Combined Cycle, Naphtha and Diesel </c:v>
                </c:pt>
                <c:pt idx="4">
                  <c:v>IPP (Independent Power Producer)</c:v>
                </c:pt>
              </c:strCache>
            </c:strRef>
          </c:cat>
          <c:val>
            <c:numRef>
              <c:f>Sheet1!$L$3:$L$7</c:f>
              <c:numCache>
                <c:formatCode>General</c:formatCode>
                <c:ptCount val="5"/>
                <c:pt idx="0">
                  <c:v>1400</c:v>
                </c:pt>
                <c:pt idx="1">
                  <c:v>168</c:v>
                </c:pt>
                <c:pt idx="2">
                  <c:v>215</c:v>
                </c:pt>
                <c:pt idx="3">
                  <c:v>165</c:v>
                </c:pt>
                <c:pt idx="4">
                  <c:v>843.5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5.8859815847565125E-3"/>
          <c:y val="0.70678293579915619"/>
          <c:w val="0.84951816057050455"/>
          <c:h val="0.29321706420084426"/>
        </c:manualLayout>
      </c:layout>
    </c:legend>
    <c:plotVisOnly val="1"/>
    <c:dispBlanksAs val="zero"/>
  </c:chart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style val="10"/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Per Site Cost - Grid vs. Off-grid</a:t>
            </a:r>
          </a:p>
        </c:rich>
      </c:tx>
      <c:layout>
        <c:manualLayout>
          <c:xMode val="edge"/>
          <c:yMode val="edge"/>
          <c:x val="0.20624773885522724"/>
          <c:y val="3.7308888755950204E-2"/>
        </c:manualLayout>
      </c:layout>
      <c:overlay val="1"/>
    </c:title>
    <c:plotArea>
      <c:layout>
        <c:manualLayout>
          <c:layoutTarget val="inner"/>
          <c:xMode val="edge"/>
          <c:yMode val="edge"/>
          <c:x val="0.16641642221938804"/>
          <c:y val="0.13500097980854886"/>
          <c:w val="0.76609487259755871"/>
          <c:h val="0.66268288219003946"/>
        </c:manualLayout>
      </c:layout>
      <c:barChart>
        <c:barDir val="col"/>
        <c:grouping val="clustered"/>
        <c:ser>
          <c:idx val="0"/>
          <c:order val="0"/>
          <c:cat>
            <c:strRef>
              <c:f>Sheet1!$B$62:$B$63</c:f>
              <c:strCache>
                <c:ptCount val="2"/>
                <c:pt idx="0">
                  <c:v>Electricity Powered</c:v>
                </c:pt>
                <c:pt idx="1">
                  <c:v>Genetrator Powered</c:v>
                </c:pt>
              </c:strCache>
            </c:strRef>
          </c:cat>
          <c:val>
            <c:numRef>
              <c:f>Sheet1!$C$62:$C$63</c:f>
              <c:numCache>
                <c:formatCode>General</c:formatCode>
                <c:ptCount val="2"/>
                <c:pt idx="0">
                  <c:v>1</c:v>
                </c:pt>
                <c:pt idx="1">
                  <c:v>2.8571428571428572</c:v>
                </c:pt>
              </c:numCache>
            </c:numRef>
          </c:val>
        </c:ser>
        <c:axId val="90295680"/>
        <c:axId val="90727552"/>
      </c:barChart>
      <c:catAx>
        <c:axId val="90295680"/>
        <c:scaling>
          <c:orientation val="minMax"/>
        </c:scaling>
        <c:delete val="1"/>
        <c:axPos val="b"/>
        <c:tickLblPos val="none"/>
        <c:crossAx val="90727552"/>
        <c:crosses val="autoZero"/>
        <c:auto val="1"/>
        <c:lblAlgn val="ctr"/>
        <c:lblOffset val="100"/>
      </c:catAx>
      <c:valAx>
        <c:axId val="9072755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800" b="1" i="1"/>
            </a:pPr>
            <a:endParaRPr lang="en-US"/>
          </a:p>
        </c:txPr>
        <c:crossAx val="90295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8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style val="26"/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Payback Period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9.2546630025792428E-2"/>
          <c:y val="3.8975030141840242E-2"/>
          <c:w val="0.89057016809069056"/>
          <c:h val="0.75681689489698289"/>
        </c:manualLayout>
      </c:layout>
      <c:lineChart>
        <c:grouping val="standard"/>
        <c:ser>
          <c:idx val="2"/>
          <c:order val="0"/>
          <c:tx>
            <c:strRef>
              <c:f>'Payback (2)'!$C$2</c:f>
              <c:strCache>
                <c:ptCount val="1"/>
                <c:pt idx="0">
                  <c:v>Payback for US Supplier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'Payback (2)'!$B$3:$B$22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'Payback (2)'!$C$3:$C$22</c:f>
              <c:numCache>
                <c:formatCode>General</c:formatCode>
                <c:ptCount val="20"/>
                <c:pt idx="0">
                  <c:v>5.4140094840977904</c:v>
                </c:pt>
                <c:pt idx="1">
                  <c:v>4.0438997220178319</c:v>
                </c:pt>
                <c:pt idx="2">
                  <c:v>3.5041595127135992</c:v>
                </c:pt>
                <c:pt idx="3">
                  <c:v>3.3578068790368727</c:v>
                </c:pt>
                <c:pt idx="4">
                  <c:v>3.2699952988308412</c:v>
                </c:pt>
                <c:pt idx="5">
                  <c:v>3.260584443899385</c:v>
                </c:pt>
                <c:pt idx="6">
                  <c:v>3.5029732704953451</c:v>
                </c:pt>
                <c:pt idx="7">
                  <c:v>3.2996810103425758</c:v>
                </c:pt>
                <c:pt idx="8">
                  <c:v>3.1415648080015304</c:v>
                </c:pt>
                <c:pt idx="9">
                  <c:v>3.1603865178644472</c:v>
                </c:pt>
                <c:pt idx="10">
                  <c:v>3.0667057346831048</c:v>
                </c:pt>
                <c:pt idx="11">
                  <c:v>2.9886384153653287</c:v>
                </c:pt>
                <c:pt idx="12">
                  <c:v>3.0018498078652587</c:v>
                </c:pt>
                <c:pt idx="13">
                  <c:v>3.0704693577210151</c:v>
                </c:pt>
                <c:pt idx="14">
                  <c:v>3.1299396342626657</c:v>
                </c:pt>
                <c:pt idx="15">
                  <c:v>3.0763461993772601</c:v>
                </c:pt>
                <c:pt idx="16">
                  <c:v>3.0290578744783829</c:v>
                </c:pt>
                <c:pt idx="17">
                  <c:v>2.9870238079016018</c:v>
                </c:pt>
                <c:pt idx="18">
                  <c:v>2.9886748350825552</c:v>
                </c:pt>
                <c:pt idx="19">
                  <c:v>2.9901607595454207</c:v>
                </c:pt>
              </c:numCache>
            </c:numRef>
          </c:val>
        </c:ser>
        <c:ser>
          <c:idx val="3"/>
          <c:order val="1"/>
          <c:tx>
            <c:strRef>
              <c:f>'Payback (2)'!$D$2</c:f>
              <c:strCache>
                <c:ptCount val="1"/>
                <c:pt idx="0">
                  <c:v>Payback for China Supplier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'Payback (2)'!$B$3:$B$22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cat>
          <c:val>
            <c:numRef>
              <c:f>'Payback (2)'!$D$3:$D$22</c:f>
              <c:numCache>
                <c:formatCode>General</c:formatCode>
                <c:ptCount val="20"/>
                <c:pt idx="0">
                  <c:v>5.1981134003760872</c:v>
                </c:pt>
                <c:pt idx="1">
                  <c:v>3.8030925517128611</c:v>
                </c:pt>
                <c:pt idx="2">
                  <c:v>3.4764805276210722</c:v>
                </c:pt>
                <c:pt idx="3">
                  <c:v>3.3131745155751782</c:v>
                </c:pt>
                <c:pt idx="4">
                  <c:v>3.2151909083476449</c:v>
                </c:pt>
                <c:pt idx="5">
                  <c:v>3.1897262420625259</c:v>
                </c:pt>
                <c:pt idx="6">
                  <c:v>3.1715371947160031</c:v>
                </c:pt>
                <c:pt idx="7">
                  <c:v>3.157895409206116</c:v>
                </c:pt>
                <c:pt idx="8">
                  <c:v>3.147285131587318</c:v>
                </c:pt>
                <c:pt idx="9">
                  <c:v>3.1387969094922736</c:v>
                </c:pt>
                <c:pt idx="10">
                  <c:v>3.0935040247954189</c:v>
                </c:pt>
                <c:pt idx="11">
                  <c:v>3.0557599542146976</c:v>
                </c:pt>
                <c:pt idx="12">
                  <c:v>3.0238226637233261</c:v>
                </c:pt>
                <c:pt idx="13">
                  <c:v>2.9964478433021444</c:v>
                </c:pt>
                <c:pt idx="14">
                  <c:v>2.9727229989371269</c:v>
                </c:pt>
                <c:pt idx="15">
                  <c:v>2.9519637601177342</c:v>
                </c:pt>
                <c:pt idx="16">
                  <c:v>2.9336467846888539</c:v>
                </c:pt>
                <c:pt idx="17">
                  <c:v>2.9173650287520791</c:v>
                </c:pt>
                <c:pt idx="18">
                  <c:v>2.9027971418612788</c:v>
                </c:pt>
                <c:pt idx="19">
                  <c:v>2.8896860436595535</c:v>
                </c:pt>
              </c:numCache>
            </c:numRef>
          </c:val>
        </c:ser>
        <c:marker val="1"/>
        <c:axId val="91104384"/>
        <c:axId val="91106304"/>
      </c:lineChart>
      <c:catAx>
        <c:axId val="911043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Solar System (kW)</a:t>
                </a:r>
              </a:p>
            </c:rich>
          </c:tx>
          <c:layout/>
        </c:title>
        <c:numFmt formatCode="General" sourceLinked="1"/>
        <c:tickLblPos val="nextTo"/>
        <c:crossAx val="91106304"/>
        <c:crosses val="autoZero"/>
        <c:auto val="1"/>
        <c:lblAlgn val="ctr"/>
        <c:lblOffset val="100"/>
      </c:catAx>
      <c:valAx>
        <c:axId val="911063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Years</a:t>
                </a:r>
              </a:p>
            </c:rich>
          </c:tx>
          <c:layout/>
        </c:title>
        <c:numFmt formatCode="General" sourceLinked="1"/>
        <c:tickLblPos val="nextTo"/>
        <c:crossAx val="911043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8263497646672945"/>
          <c:y val="0.51980873092953861"/>
          <c:w val="0.5411390364352755"/>
          <c:h val="0.22152511728087562"/>
        </c:manualLayout>
      </c:layout>
    </c:legend>
    <c:plotVisOnly val="1"/>
    <c:dispBlanksAs val="gap"/>
  </c:chart>
  <c:spPr>
    <a:ln>
      <a:solidFill>
        <a:schemeClr val="tx1"/>
      </a:solidFill>
    </a:ln>
  </c:spPr>
  <c:txPr>
    <a:bodyPr/>
    <a:lstStyle/>
    <a:p>
      <a:pPr>
        <a:defRPr sz="1200"/>
      </a:pPr>
      <a:endParaRPr lang="en-US"/>
    </a:p>
  </c:txPr>
  <c:externalData r:id="rId1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D513D-75D4-4B83-B520-DF298EDAC055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06C668B8-24E0-426A-A451-000CD4AB6498}">
      <dgm:prSet phldrT="[Text]" custT="1"/>
      <dgm:spPr/>
      <dgm:t>
        <a:bodyPr/>
        <a:lstStyle/>
        <a:p>
          <a:r>
            <a:rPr lang="en-US" sz="2400" b="1" i="1" dirty="0" smtClean="0">
              <a:solidFill>
                <a:schemeClr val="bg2"/>
              </a:solidFill>
            </a:rPr>
            <a:t>Spectrum Re-arrangement</a:t>
          </a:r>
          <a:r>
            <a:rPr lang="en-US" sz="2400" dirty="0" smtClean="0"/>
            <a:t> for maximum coverage with minimal base-station sites</a:t>
          </a:r>
          <a:endParaRPr lang="en-GB" sz="2400" dirty="0"/>
        </a:p>
      </dgm:t>
    </dgm:pt>
    <dgm:pt modelId="{5821D0D4-B088-4AB6-852B-9D52FF31765B}" type="parTrans" cxnId="{E6065A9C-8E78-4224-BAE6-793D80B9597E}">
      <dgm:prSet/>
      <dgm:spPr/>
      <dgm:t>
        <a:bodyPr/>
        <a:lstStyle/>
        <a:p>
          <a:endParaRPr lang="en-GB" sz="1400"/>
        </a:p>
      </dgm:t>
    </dgm:pt>
    <dgm:pt modelId="{8D768861-44E7-4A13-B622-B376DC46B036}" type="sibTrans" cxnId="{E6065A9C-8E78-4224-BAE6-793D80B9597E}">
      <dgm:prSet/>
      <dgm:spPr/>
      <dgm:t>
        <a:bodyPr/>
        <a:lstStyle/>
        <a:p>
          <a:endParaRPr lang="en-GB" sz="1400"/>
        </a:p>
      </dgm:t>
    </dgm:pt>
    <dgm:pt modelId="{16B36F32-566C-439F-A332-C89F23D83049}">
      <dgm:prSet phldrT="[Text]" custT="1"/>
      <dgm:spPr/>
      <dgm:t>
        <a:bodyPr/>
        <a:lstStyle/>
        <a:p>
          <a:r>
            <a:rPr lang="en-US" sz="2400" dirty="0" smtClean="0"/>
            <a:t>Avoid network duplication through </a:t>
          </a:r>
          <a:r>
            <a:rPr lang="en-US" sz="2400" b="1" i="1" dirty="0" smtClean="0">
              <a:solidFill>
                <a:schemeClr val="bg2"/>
              </a:solidFill>
            </a:rPr>
            <a:t>RAN Sharing </a:t>
          </a:r>
          <a:r>
            <a:rPr lang="en-US" sz="2400" dirty="0" smtClean="0"/>
            <a:t>among operators</a:t>
          </a:r>
          <a:endParaRPr lang="en-GB" sz="2400" dirty="0"/>
        </a:p>
      </dgm:t>
    </dgm:pt>
    <dgm:pt modelId="{25DD625E-AADA-40E7-8472-4D373F148F01}" type="parTrans" cxnId="{346B8133-A00D-4BAA-9854-0736518BA5F2}">
      <dgm:prSet/>
      <dgm:spPr/>
      <dgm:t>
        <a:bodyPr/>
        <a:lstStyle/>
        <a:p>
          <a:endParaRPr lang="en-GB" sz="1400"/>
        </a:p>
      </dgm:t>
    </dgm:pt>
    <dgm:pt modelId="{A7650528-05A9-4E47-A032-9E3B000631B1}" type="sibTrans" cxnId="{346B8133-A00D-4BAA-9854-0736518BA5F2}">
      <dgm:prSet/>
      <dgm:spPr/>
      <dgm:t>
        <a:bodyPr/>
        <a:lstStyle/>
        <a:p>
          <a:endParaRPr lang="en-GB" sz="1400"/>
        </a:p>
      </dgm:t>
    </dgm:pt>
    <dgm:pt modelId="{AEB7E2E6-411E-450C-AB84-D187104D9E9D}">
      <dgm:prSet phldrT="[Text]" custT="1"/>
      <dgm:spPr/>
      <dgm:t>
        <a:bodyPr/>
        <a:lstStyle/>
        <a:p>
          <a:r>
            <a:rPr lang="en-US" sz="2400" dirty="0" smtClean="0"/>
            <a:t>Provide energy to grid when power generated during off-peak through </a:t>
          </a:r>
          <a:r>
            <a:rPr lang="en-US" sz="2400" b="1" i="1" dirty="0" smtClean="0">
              <a:solidFill>
                <a:schemeClr val="bg2"/>
              </a:solidFill>
            </a:rPr>
            <a:t>Net-Metering</a:t>
          </a:r>
          <a:endParaRPr lang="en-GB" sz="2400" b="1" i="1" dirty="0" smtClean="0">
            <a:solidFill>
              <a:schemeClr val="bg2"/>
            </a:solidFill>
          </a:endParaRPr>
        </a:p>
      </dgm:t>
    </dgm:pt>
    <dgm:pt modelId="{71D1FEBD-C259-42DC-BFC2-7EFE2FBED8BE}" type="parTrans" cxnId="{573FCBF6-B646-4176-AD2F-EB4546E62FAA}">
      <dgm:prSet/>
      <dgm:spPr/>
      <dgm:t>
        <a:bodyPr/>
        <a:lstStyle/>
        <a:p>
          <a:endParaRPr lang="en-GB" sz="1400"/>
        </a:p>
      </dgm:t>
    </dgm:pt>
    <dgm:pt modelId="{9D0929D4-FBC3-4060-9B8B-0F1AC0BECCD6}" type="sibTrans" cxnId="{573FCBF6-B646-4176-AD2F-EB4546E62FAA}">
      <dgm:prSet/>
      <dgm:spPr/>
      <dgm:t>
        <a:bodyPr/>
        <a:lstStyle/>
        <a:p>
          <a:endParaRPr lang="en-GB" sz="1400"/>
        </a:p>
      </dgm:t>
    </dgm:pt>
    <dgm:pt modelId="{FDACF400-C36A-4B6B-898C-CA55F2074446}" type="pres">
      <dgm:prSet presAssocID="{8B2D513D-75D4-4B83-B520-DF298EDAC05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7DC5AD1-FC22-4A49-A00A-13DAA129C5FD}" type="pres">
      <dgm:prSet presAssocID="{06C668B8-24E0-426A-A451-000CD4AB6498}" presName="comp" presStyleCnt="0"/>
      <dgm:spPr/>
    </dgm:pt>
    <dgm:pt modelId="{5386D84E-4124-4F23-A974-1D2ACC51DB32}" type="pres">
      <dgm:prSet presAssocID="{06C668B8-24E0-426A-A451-000CD4AB6498}" presName="box" presStyleLbl="node1" presStyleIdx="0" presStyleCnt="3"/>
      <dgm:spPr/>
      <dgm:t>
        <a:bodyPr/>
        <a:lstStyle/>
        <a:p>
          <a:endParaRPr lang="en-GB"/>
        </a:p>
      </dgm:t>
    </dgm:pt>
    <dgm:pt modelId="{1DB0722A-3C60-4826-912F-8831990DBC55}" type="pres">
      <dgm:prSet presAssocID="{06C668B8-24E0-426A-A451-000CD4AB6498}" presName="img" presStyleLbl="fgImgPlace1" presStyleIdx="0" presStyleCnt="3" custLinFactNeighborX="-1446" custLinFactNeighborY="16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FEF329-1043-46E9-90E7-ED4ED0ED8C8E}" type="pres">
      <dgm:prSet presAssocID="{06C668B8-24E0-426A-A451-000CD4AB6498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92AEEE-23E8-4319-A8D2-63B3E7E3D584}" type="pres">
      <dgm:prSet presAssocID="{8D768861-44E7-4A13-B622-B376DC46B036}" presName="spacer" presStyleCnt="0"/>
      <dgm:spPr/>
    </dgm:pt>
    <dgm:pt modelId="{F3942BF4-3CC6-44CB-9A07-AB89C7A1B2BF}" type="pres">
      <dgm:prSet presAssocID="{16B36F32-566C-439F-A332-C89F23D83049}" presName="comp" presStyleCnt="0"/>
      <dgm:spPr/>
    </dgm:pt>
    <dgm:pt modelId="{82A7EB46-42B8-464D-90BC-82CD59C44CA3}" type="pres">
      <dgm:prSet presAssocID="{16B36F32-566C-439F-A332-C89F23D83049}" presName="box" presStyleLbl="node1" presStyleIdx="1" presStyleCnt="3"/>
      <dgm:spPr/>
      <dgm:t>
        <a:bodyPr/>
        <a:lstStyle/>
        <a:p>
          <a:endParaRPr lang="en-GB"/>
        </a:p>
      </dgm:t>
    </dgm:pt>
    <dgm:pt modelId="{03914177-1A99-4592-AE63-3CDA52F04B9A}" type="pres">
      <dgm:prSet presAssocID="{16B36F32-566C-439F-A332-C89F23D83049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E33434D-F02E-4258-B7AB-9F79CDBDCB51}" type="pres">
      <dgm:prSet presAssocID="{16B36F32-566C-439F-A332-C89F23D83049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D751EAB-CF76-4D5B-A649-AB321EDA44FD}" type="pres">
      <dgm:prSet presAssocID="{A7650528-05A9-4E47-A032-9E3B000631B1}" presName="spacer" presStyleCnt="0"/>
      <dgm:spPr/>
    </dgm:pt>
    <dgm:pt modelId="{8C867A17-145E-405B-AFDC-50CCC249A158}" type="pres">
      <dgm:prSet presAssocID="{AEB7E2E6-411E-450C-AB84-D187104D9E9D}" presName="comp" presStyleCnt="0"/>
      <dgm:spPr/>
    </dgm:pt>
    <dgm:pt modelId="{A92CA31F-C6BB-4D8F-9C19-1AA5D15DC4BF}" type="pres">
      <dgm:prSet presAssocID="{AEB7E2E6-411E-450C-AB84-D187104D9E9D}" presName="box" presStyleLbl="node1" presStyleIdx="2" presStyleCnt="3"/>
      <dgm:spPr/>
      <dgm:t>
        <a:bodyPr/>
        <a:lstStyle/>
        <a:p>
          <a:endParaRPr lang="en-GB"/>
        </a:p>
      </dgm:t>
    </dgm:pt>
    <dgm:pt modelId="{92084C93-22E7-43B4-9A33-8D8008D1EA9D}" type="pres">
      <dgm:prSet presAssocID="{AEB7E2E6-411E-450C-AB84-D187104D9E9D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33DF2D2-4C5F-4643-BC44-2ABD1BE83BE5}" type="pres">
      <dgm:prSet presAssocID="{AEB7E2E6-411E-450C-AB84-D187104D9E9D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21DDFA4-FBE8-4944-92F4-3C48BF33C23F}" type="presOf" srcId="{AEB7E2E6-411E-450C-AB84-D187104D9E9D}" destId="{033DF2D2-4C5F-4643-BC44-2ABD1BE83BE5}" srcOrd="1" destOrd="0" presId="urn:microsoft.com/office/officeart/2005/8/layout/vList4"/>
    <dgm:cxn modelId="{93714748-35B0-4E61-A415-727BBB483509}" type="presOf" srcId="{06C668B8-24E0-426A-A451-000CD4AB6498}" destId="{5386D84E-4124-4F23-A974-1D2ACC51DB32}" srcOrd="0" destOrd="0" presId="urn:microsoft.com/office/officeart/2005/8/layout/vList4"/>
    <dgm:cxn modelId="{BA54EED6-0A87-4E2E-8459-E86B09CB5DBC}" type="presOf" srcId="{AEB7E2E6-411E-450C-AB84-D187104D9E9D}" destId="{A92CA31F-C6BB-4D8F-9C19-1AA5D15DC4BF}" srcOrd="0" destOrd="0" presId="urn:microsoft.com/office/officeart/2005/8/layout/vList4"/>
    <dgm:cxn modelId="{4D97AF68-2D81-4E7B-9D05-A9C7231C4257}" type="presOf" srcId="{8B2D513D-75D4-4B83-B520-DF298EDAC055}" destId="{FDACF400-C36A-4B6B-898C-CA55F2074446}" srcOrd="0" destOrd="0" presId="urn:microsoft.com/office/officeart/2005/8/layout/vList4"/>
    <dgm:cxn modelId="{B655E4EB-B967-4B80-ADAC-5AC911873CB5}" type="presOf" srcId="{16B36F32-566C-439F-A332-C89F23D83049}" destId="{5E33434D-F02E-4258-B7AB-9F79CDBDCB51}" srcOrd="1" destOrd="0" presId="urn:microsoft.com/office/officeart/2005/8/layout/vList4"/>
    <dgm:cxn modelId="{E6065A9C-8E78-4224-BAE6-793D80B9597E}" srcId="{8B2D513D-75D4-4B83-B520-DF298EDAC055}" destId="{06C668B8-24E0-426A-A451-000CD4AB6498}" srcOrd="0" destOrd="0" parTransId="{5821D0D4-B088-4AB6-852B-9D52FF31765B}" sibTransId="{8D768861-44E7-4A13-B622-B376DC46B036}"/>
    <dgm:cxn modelId="{6207BD0B-4528-498E-9AE4-32C5A2E4EA52}" type="presOf" srcId="{16B36F32-566C-439F-A332-C89F23D83049}" destId="{82A7EB46-42B8-464D-90BC-82CD59C44CA3}" srcOrd="0" destOrd="0" presId="urn:microsoft.com/office/officeart/2005/8/layout/vList4"/>
    <dgm:cxn modelId="{346B8133-A00D-4BAA-9854-0736518BA5F2}" srcId="{8B2D513D-75D4-4B83-B520-DF298EDAC055}" destId="{16B36F32-566C-439F-A332-C89F23D83049}" srcOrd="1" destOrd="0" parTransId="{25DD625E-AADA-40E7-8472-4D373F148F01}" sibTransId="{A7650528-05A9-4E47-A032-9E3B000631B1}"/>
    <dgm:cxn modelId="{573FCBF6-B646-4176-AD2F-EB4546E62FAA}" srcId="{8B2D513D-75D4-4B83-B520-DF298EDAC055}" destId="{AEB7E2E6-411E-450C-AB84-D187104D9E9D}" srcOrd="2" destOrd="0" parTransId="{71D1FEBD-C259-42DC-BFC2-7EFE2FBED8BE}" sibTransId="{9D0929D4-FBC3-4060-9B8B-0F1AC0BECCD6}"/>
    <dgm:cxn modelId="{C6044AED-B7EC-4D69-9418-432FB431E459}" type="presOf" srcId="{06C668B8-24E0-426A-A451-000CD4AB6498}" destId="{73FEF329-1043-46E9-90E7-ED4ED0ED8C8E}" srcOrd="1" destOrd="0" presId="urn:microsoft.com/office/officeart/2005/8/layout/vList4"/>
    <dgm:cxn modelId="{9E606A84-9B1C-40CA-81D7-C0FB644A1EBD}" type="presParOf" srcId="{FDACF400-C36A-4B6B-898C-CA55F2074446}" destId="{67DC5AD1-FC22-4A49-A00A-13DAA129C5FD}" srcOrd="0" destOrd="0" presId="urn:microsoft.com/office/officeart/2005/8/layout/vList4"/>
    <dgm:cxn modelId="{C1461FED-C6D0-42EA-9926-9E02985DFF51}" type="presParOf" srcId="{67DC5AD1-FC22-4A49-A00A-13DAA129C5FD}" destId="{5386D84E-4124-4F23-A974-1D2ACC51DB32}" srcOrd="0" destOrd="0" presId="urn:microsoft.com/office/officeart/2005/8/layout/vList4"/>
    <dgm:cxn modelId="{17CA992F-F67E-4BA0-8D84-C28BF20E2693}" type="presParOf" srcId="{67DC5AD1-FC22-4A49-A00A-13DAA129C5FD}" destId="{1DB0722A-3C60-4826-912F-8831990DBC55}" srcOrd="1" destOrd="0" presId="urn:microsoft.com/office/officeart/2005/8/layout/vList4"/>
    <dgm:cxn modelId="{AA90341A-21FD-457D-A0D6-C9C6C3FEC833}" type="presParOf" srcId="{67DC5AD1-FC22-4A49-A00A-13DAA129C5FD}" destId="{73FEF329-1043-46E9-90E7-ED4ED0ED8C8E}" srcOrd="2" destOrd="0" presId="urn:microsoft.com/office/officeart/2005/8/layout/vList4"/>
    <dgm:cxn modelId="{62F79C3F-5905-48EC-899C-C2F81E6738E9}" type="presParOf" srcId="{FDACF400-C36A-4B6B-898C-CA55F2074446}" destId="{D892AEEE-23E8-4319-A8D2-63B3E7E3D584}" srcOrd="1" destOrd="0" presId="urn:microsoft.com/office/officeart/2005/8/layout/vList4"/>
    <dgm:cxn modelId="{57DD126D-E5AA-4739-A9EE-19736B83A92D}" type="presParOf" srcId="{FDACF400-C36A-4B6B-898C-CA55F2074446}" destId="{F3942BF4-3CC6-44CB-9A07-AB89C7A1B2BF}" srcOrd="2" destOrd="0" presId="urn:microsoft.com/office/officeart/2005/8/layout/vList4"/>
    <dgm:cxn modelId="{9F92B321-736B-47AC-B740-E4D036A37C26}" type="presParOf" srcId="{F3942BF4-3CC6-44CB-9A07-AB89C7A1B2BF}" destId="{82A7EB46-42B8-464D-90BC-82CD59C44CA3}" srcOrd="0" destOrd="0" presId="urn:microsoft.com/office/officeart/2005/8/layout/vList4"/>
    <dgm:cxn modelId="{0B5DE675-62D9-48D2-A9D0-419BDA7A0F85}" type="presParOf" srcId="{F3942BF4-3CC6-44CB-9A07-AB89C7A1B2BF}" destId="{03914177-1A99-4592-AE63-3CDA52F04B9A}" srcOrd="1" destOrd="0" presId="urn:microsoft.com/office/officeart/2005/8/layout/vList4"/>
    <dgm:cxn modelId="{FC8E28DA-5196-4F95-86EC-230C0FD07F83}" type="presParOf" srcId="{F3942BF4-3CC6-44CB-9A07-AB89C7A1B2BF}" destId="{5E33434D-F02E-4258-B7AB-9F79CDBDCB51}" srcOrd="2" destOrd="0" presId="urn:microsoft.com/office/officeart/2005/8/layout/vList4"/>
    <dgm:cxn modelId="{B3BDA5C9-D1EB-442D-8D0E-CE10E1FE3D39}" type="presParOf" srcId="{FDACF400-C36A-4B6B-898C-CA55F2074446}" destId="{5D751EAB-CF76-4D5B-A649-AB321EDA44FD}" srcOrd="3" destOrd="0" presId="urn:microsoft.com/office/officeart/2005/8/layout/vList4"/>
    <dgm:cxn modelId="{EF598FCC-A0A4-42C7-8A43-E7BE9B354D08}" type="presParOf" srcId="{FDACF400-C36A-4B6B-898C-CA55F2074446}" destId="{8C867A17-145E-405B-AFDC-50CCC249A158}" srcOrd="4" destOrd="0" presId="urn:microsoft.com/office/officeart/2005/8/layout/vList4"/>
    <dgm:cxn modelId="{F4FE0B51-6A22-4DA7-ABB1-9350523378D6}" type="presParOf" srcId="{8C867A17-145E-405B-AFDC-50CCC249A158}" destId="{A92CA31F-C6BB-4D8F-9C19-1AA5D15DC4BF}" srcOrd="0" destOrd="0" presId="urn:microsoft.com/office/officeart/2005/8/layout/vList4"/>
    <dgm:cxn modelId="{D22C2FF2-FA83-480A-B845-CB00E6D9EB94}" type="presParOf" srcId="{8C867A17-145E-405B-AFDC-50CCC249A158}" destId="{92084C93-22E7-43B4-9A33-8D8008D1EA9D}" srcOrd="1" destOrd="0" presId="urn:microsoft.com/office/officeart/2005/8/layout/vList4"/>
    <dgm:cxn modelId="{79858F8D-49A5-4F5C-8072-D7A0BAE82DD1}" type="presParOf" srcId="{8C867A17-145E-405B-AFDC-50CCC249A158}" destId="{033DF2D2-4C5F-4643-BC44-2ABD1BE83BE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5587E4-5972-4C6F-8AC9-C85CFC39590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568B2F-BED8-402B-820C-22A22A054EFD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Electricity Powered</a:t>
          </a:r>
          <a:endParaRPr lang="en-US" dirty="0">
            <a:solidFill>
              <a:schemeClr val="bg2"/>
            </a:solidFill>
          </a:endParaRPr>
        </a:p>
      </dgm:t>
    </dgm:pt>
    <dgm:pt modelId="{0503B526-5569-49FF-8028-6ECB5826FA9C}" type="parTrans" cxnId="{70000D9A-9B75-4E3E-BDE2-35B81A994F1C}">
      <dgm:prSet/>
      <dgm:spPr/>
      <dgm:t>
        <a:bodyPr/>
        <a:lstStyle/>
        <a:p>
          <a:endParaRPr lang="en-US"/>
        </a:p>
      </dgm:t>
    </dgm:pt>
    <dgm:pt modelId="{422A13B1-EF34-41FD-B534-35C8C913C4E9}" type="sibTrans" cxnId="{70000D9A-9B75-4E3E-BDE2-35B81A994F1C}">
      <dgm:prSet/>
      <dgm:spPr/>
      <dgm:t>
        <a:bodyPr/>
        <a:lstStyle/>
        <a:p>
          <a:endParaRPr lang="en-US"/>
        </a:p>
      </dgm:t>
    </dgm:pt>
    <dgm:pt modelId="{8CE6AAC3-BDB2-4F4A-82B4-580D28EA9FFC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0" dirty="0" smtClean="0"/>
            <a:t>Directly impacted by Ceylon Electricity Board’s Strategy</a:t>
          </a:r>
          <a:endParaRPr lang="en-US" sz="2400" b="0" dirty="0"/>
        </a:p>
      </dgm:t>
    </dgm:pt>
    <dgm:pt modelId="{473692DA-8E61-4EAD-9344-9022CD8CDD9D}" type="parTrans" cxnId="{C20C2BC7-6773-490D-88FB-8EC97E81C410}">
      <dgm:prSet/>
      <dgm:spPr/>
      <dgm:t>
        <a:bodyPr/>
        <a:lstStyle/>
        <a:p>
          <a:endParaRPr lang="en-US"/>
        </a:p>
      </dgm:t>
    </dgm:pt>
    <dgm:pt modelId="{AFCB9AA8-ABAF-4CA1-9D19-710B2D7DF64A}" type="sibTrans" cxnId="{C20C2BC7-6773-490D-88FB-8EC97E81C410}">
      <dgm:prSet/>
      <dgm:spPr/>
      <dgm:t>
        <a:bodyPr/>
        <a:lstStyle/>
        <a:p>
          <a:endParaRPr lang="en-US"/>
        </a:p>
      </dgm:t>
    </dgm:pt>
    <dgm:pt modelId="{167C203B-8BE3-4791-BE9E-5B9BCE682BA1}">
      <dgm:prSet phldrT="[Text]"/>
      <dgm:spPr>
        <a:solidFill>
          <a:srgbClr val="92D050"/>
        </a:solidFill>
      </dgm:spPr>
      <dgm:t>
        <a:bodyPr/>
        <a:lstStyle/>
        <a:p>
          <a:r>
            <a:rPr lang="en-US" b="1" dirty="0" smtClean="0">
              <a:solidFill>
                <a:schemeClr val="bg2"/>
              </a:solidFill>
            </a:rPr>
            <a:t>Generator (Diesel) Powered</a:t>
          </a:r>
          <a:endParaRPr lang="en-US" dirty="0">
            <a:solidFill>
              <a:schemeClr val="bg2"/>
            </a:solidFill>
          </a:endParaRPr>
        </a:p>
      </dgm:t>
    </dgm:pt>
    <dgm:pt modelId="{DBF88BE7-FFFB-4920-8A48-A7639273B128}" type="parTrans" cxnId="{18E28986-164D-45FB-AAEF-99B4BDC8D981}">
      <dgm:prSet/>
      <dgm:spPr/>
      <dgm:t>
        <a:bodyPr/>
        <a:lstStyle/>
        <a:p>
          <a:endParaRPr lang="en-US"/>
        </a:p>
      </dgm:t>
    </dgm:pt>
    <dgm:pt modelId="{7AC3C8FC-4F0B-4B2E-834B-360700979D92}" type="sibTrans" cxnId="{18E28986-164D-45FB-AAEF-99B4BDC8D981}">
      <dgm:prSet/>
      <dgm:spPr/>
      <dgm:t>
        <a:bodyPr/>
        <a:lstStyle/>
        <a:p>
          <a:endParaRPr lang="en-US"/>
        </a:p>
      </dgm:t>
    </dgm:pt>
    <dgm:pt modelId="{51E00D29-0346-4B7B-9067-42E61AD2CDB0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b="0" dirty="0" smtClean="0"/>
            <a:t>Requirement for alternative renewable energy sources</a:t>
          </a:r>
          <a:endParaRPr lang="en-US" sz="2400" b="0" dirty="0"/>
        </a:p>
      </dgm:t>
    </dgm:pt>
    <dgm:pt modelId="{9183A68F-2261-47D6-902F-60DCD683F37B}" type="parTrans" cxnId="{136D5622-E3D9-40EC-85AE-3F6ABBE043BF}">
      <dgm:prSet/>
      <dgm:spPr/>
      <dgm:t>
        <a:bodyPr/>
        <a:lstStyle/>
        <a:p>
          <a:endParaRPr lang="en-US"/>
        </a:p>
      </dgm:t>
    </dgm:pt>
    <dgm:pt modelId="{A1AB27C5-3FC6-4D49-A616-1C7107F6B9E6}" type="sibTrans" cxnId="{136D5622-E3D9-40EC-85AE-3F6ABBE043BF}">
      <dgm:prSet/>
      <dgm:spPr/>
      <dgm:t>
        <a:bodyPr/>
        <a:lstStyle/>
        <a:p>
          <a:endParaRPr lang="en-US"/>
        </a:p>
      </dgm:t>
    </dgm:pt>
    <dgm:pt modelId="{8C4C8A13-A391-4BF4-BE76-33F3C58915C6}" type="pres">
      <dgm:prSet presAssocID="{F25587E4-5972-4C6F-8AC9-C85CFC3959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53D8AC-3C3E-4083-8A25-F4A8DDF85B19}" type="pres">
      <dgm:prSet presAssocID="{C1568B2F-BED8-402B-820C-22A22A054EFD}" presName="linNode" presStyleCnt="0"/>
      <dgm:spPr/>
    </dgm:pt>
    <dgm:pt modelId="{2896182F-1BB1-4CDB-9213-33506CABAA24}" type="pres">
      <dgm:prSet presAssocID="{C1568B2F-BED8-402B-820C-22A22A054EFD}" presName="parentText" presStyleLbl="node1" presStyleIdx="0" presStyleCnt="2" custScaleX="596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197AE-6C46-4D0E-B954-59D038713716}" type="pres">
      <dgm:prSet presAssocID="{C1568B2F-BED8-402B-820C-22A22A054EFD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56599C-14FB-4CBC-BD67-369D597F0DC9}" type="pres">
      <dgm:prSet presAssocID="{422A13B1-EF34-41FD-B534-35C8C913C4E9}" presName="sp" presStyleCnt="0"/>
      <dgm:spPr/>
    </dgm:pt>
    <dgm:pt modelId="{192E8535-00A0-4544-9FC4-734107AB63A1}" type="pres">
      <dgm:prSet presAssocID="{167C203B-8BE3-4791-BE9E-5B9BCE682BA1}" presName="linNode" presStyleCnt="0"/>
      <dgm:spPr/>
    </dgm:pt>
    <dgm:pt modelId="{6198D1FC-A040-4A40-989D-72C15004425C}" type="pres">
      <dgm:prSet presAssocID="{167C203B-8BE3-4791-BE9E-5B9BCE682BA1}" presName="parentText" presStyleLbl="node1" presStyleIdx="1" presStyleCnt="2" custScaleX="596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746E5B-1284-424E-9546-AA6752CF3EF5}" type="pres">
      <dgm:prSet presAssocID="{167C203B-8BE3-4791-BE9E-5B9BCE682BA1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797BA79-7ED1-447D-BD76-94F051EA2B3E}" type="presOf" srcId="{C1568B2F-BED8-402B-820C-22A22A054EFD}" destId="{2896182F-1BB1-4CDB-9213-33506CABAA24}" srcOrd="0" destOrd="0" presId="urn:microsoft.com/office/officeart/2005/8/layout/vList5"/>
    <dgm:cxn modelId="{18E28986-164D-45FB-AAEF-99B4BDC8D981}" srcId="{F25587E4-5972-4C6F-8AC9-C85CFC39590C}" destId="{167C203B-8BE3-4791-BE9E-5B9BCE682BA1}" srcOrd="1" destOrd="0" parTransId="{DBF88BE7-FFFB-4920-8A48-A7639273B128}" sibTransId="{7AC3C8FC-4F0B-4B2E-834B-360700979D92}"/>
    <dgm:cxn modelId="{2B46397A-43F4-4E69-82DC-5692537068B4}" type="presOf" srcId="{8CE6AAC3-BDB2-4F4A-82B4-580D28EA9FFC}" destId="{12E197AE-6C46-4D0E-B954-59D038713716}" srcOrd="0" destOrd="0" presId="urn:microsoft.com/office/officeart/2005/8/layout/vList5"/>
    <dgm:cxn modelId="{136D5622-E3D9-40EC-85AE-3F6ABBE043BF}" srcId="{167C203B-8BE3-4791-BE9E-5B9BCE682BA1}" destId="{51E00D29-0346-4B7B-9067-42E61AD2CDB0}" srcOrd="0" destOrd="0" parTransId="{9183A68F-2261-47D6-902F-60DCD683F37B}" sibTransId="{A1AB27C5-3FC6-4D49-A616-1C7107F6B9E6}"/>
    <dgm:cxn modelId="{A4F40C30-7B98-42B6-913D-0494E890DC16}" type="presOf" srcId="{167C203B-8BE3-4791-BE9E-5B9BCE682BA1}" destId="{6198D1FC-A040-4A40-989D-72C15004425C}" srcOrd="0" destOrd="0" presId="urn:microsoft.com/office/officeart/2005/8/layout/vList5"/>
    <dgm:cxn modelId="{C20C2BC7-6773-490D-88FB-8EC97E81C410}" srcId="{C1568B2F-BED8-402B-820C-22A22A054EFD}" destId="{8CE6AAC3-BDB2-4F4A-82B4-580D28EA9FFC}" srcOrd="0" destOrd="0" parTransId="{473692DA-8E61-4EAD-9344-9022CD8CDD9D}" sibTransId="{AFCB9AA8-ABAF-4CA1-9D19-710B2D7DF64A}"/>
    <dgm:cxn modelId="{70000D9A-9B75-4E3E-BDE2-35B81A994F1C}" srcId="{F25587E4-5972-4C6F-8AC9-C85CFC39590C}" destId="{C1568B2F-BED8-402B-820C-22A22A054EFD}" srcOrd="0" destOrd="0" parTransId="{0503B526-5569-49FF-8028-6ECB5826FA9C}" sibTransId="{422A13B1-EF34-41FD-B534-35C8C913C4E9}"/>
    <dgm:cxn modelId="{8D5071A8-E7C7-42BF-9095-5CE4DFB8433C}" type="presOf" srcId="{F25587E4-5972-4C6F-8AC9-C85CFC39590C}" destId="{8C4C8A13-A391-4BF4-BE76-33F3C58915C6}" srcOrd="0" destOrd="0" presId="urn:microsoft.com/office/officeart/2005/8/layout/vList5"/>
    <dgm:cxn modelId="{30EE40E7-C19B-4A77-A0AD-1868518E1DBD}" type="presOf" srcId="{51E00D29-0346-4B7B-9067-42E61AD2CDB0}" destId="{31746E5B-1284-424E-9546-AA6752CF3EF5}" srcOrd="0" destOrd="0" presId="urn:microsoft.com/office/officeart/2005/8/layout/vList5"/>
    <dgm:cxn modelId="{F54AA205-5245-4F64-8289-0ACAB1B45D77}" type="presParOf" srcId="{8C4C8A13-A391-4BF4-BE76-33F3C58915C6}" destId="{6F53D8AC-3C3E-4083-8A25-F4A8DDF85B19}" srcOrd="0" destOrd="0" presId="urn:microsoft.com/office/officeart/2005/8/layout/vList5"/>
    <dgm:cxn modelId="{BA5F8A39-DC3A-4F3C-A23D-C6F54C155E01}" type="presParOf" srcId="{6F53D8AC-3C3E-4083-8A25-F4A8DDF85B19}" destId="{2896182F-1BB1-4CDB-9213-33506CABAA24}" srcOrd="0" destOrd="0" presId="urn:microsoft.com/office/officeart/2005/8/layout/vList5"/>
    <dgm:cxn modelId="{2608A77F-70B3-42D7-A0F2-E7B361DE3C6A}" type="presParOf" srcId="{6F53D8AC-3C3E-4083-8A25-F4A8DDF85B19}" destId="{12E197AE-6C46-4D0E-B954-59D038713716}" srcOrd="1" destOrd="0" presId="urn:microsoft.com/office/officeart/2005/8/layout/vList5"/>
    <dgm:cxn modelId="{39DA464D-50D6-4361-92AF-4EED7E798995}" type="presParOf" srcId="{8C4C8A13-A391-4BF4-BE76-33F3C58915C6}" destId="{5356599C-14FB-4CBC-BD67-369D597F0DC9}" srcOrd="1" destOrd="0" presId="urn:microsoft.com/office/officeart/2005/8/layout/vList5"/>
    <dgm:cxn modelId="{281F097D-D48E-43D2-8231-0B20B137B626}" type="presParOf" srcId="{8C4C8A13-A391-4BF4-BE76-33F3C58915C6}" destId="{192E8535-00A0-4544-9FC4-734107AB63A1}" srcOrd="2" destOrd="0" presId="urn:microsoft.com/office/officeart/2005/8/layout/vList5"/>
    <dgm:cxn modelId="{C5A48ADA-849D-4F74-B0FD-EAA3A2D31BEB}" type="presParOf" srcId="{192E8535-00A0-4544-9FC4-734107AB63A1}" destId="{6198D1FC-A040-4A40-989D-72C15004425C}" srcOrd="0" destOrd="0" presId="urn:microsoft.com/office/officeart/2005/8/layout/vList5"/>
    <dgm:cxn modelId="{B1252AE5-E301-41BF-A413-4567210F47A6}" type="presParOf" srcId="{192E8535-00A0-4544-9FC4-734107AB63A1}" destId="{31746E5B-1284-424E-9546-AA6752CF3E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386D84E-4124-4F23-A974-1D2ACC51DB32}">
      <dsp:nvSpPr>
        <dsp:cNvPr id="0" name=""/>
        <dsp:cNvSpPr/>
      </dsp:nvSpPr>
      <dsp:spPr>
        <a:xfrm>
          <a:off x="0" y="0"/>
          <a:ext cx="8460432" cy="1575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>
              <a:solidFill>
                <a:schemeClr val="bg2"/>
              </a:solidFill>
            </a:rPr>
            <a:t>Spectrum Re-arrangement</a:t>
          </a:r>
          <a:r>
            <a:rPr lang="en-US" sz="2400" kern="1200" dirty="0" smtClean="0"/>
            <a:t> for maximum coverage with minimal base-station sites</a:t>
          </a:r>
          <a:endParaRPr lang="en-GB" sz="2400" kern="1200" dirty="0"/>
        </a:p>
      </dsp:txBody>
      <dsp:txXfrm>
        <a:off x="1849603" y="0"/>
        <a:ext cx="6610828" cy="1575174"/>
      </dsp:txXfrm>
    </dsp:sp>
    <dsp:sp modelId="{1DB0722A-3C60-4826-912F-8831990DBC55}">
      <dsp:nvSpPr>
        <dsp:cNvPr id="0" name=""/>
        <dsp:cNvSpPr/>
      </dsp:nvSpPr>
      <dsp:spPr>
        <a:xfrm>
          <a:off x="133049" y="178624"/>
          <a:ext cx="1692086" cy="1260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A7EB46-42B8-464D-90BC-82CD59C44CA3}">
      <dsp:nvSpPr>
        <dsp:cNvPr id="0" name=""/>
        <dsp:cNvSpPr/>
      </dsp:nvSpPr>
      <dsp:spPr>
        <a:xfrm>
          <a:off x="0" y="1732692"/>
          <a:ext cx="8460432" cy="1575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Avoid network duplication through </a:t>
          </a:r>
          <a:r>
            <a:rPr lang="en-US" sz="2400" b="1" i="1" kern="1200" dirty="0" smtClean="0">
              <a:solidFill>
                <a:schemeClr val="bg2"/>
              </a:solidFill>
            </a:rPr>
            <a:t>RAN Sharing </a:t>
          </a:r>
          <a:r>
            <a:rPr lang="en-US" sz="2400" kern="1200" dirty="0" smtClean="0"/>
            <a:t>among operators</a:t>
          </a:r>
          <a:endParaRPr lang="en-GB" sz="2400" kern="1200" dirty="0"/>
        </a:p>
      </dsp:txBody>
      <dsp:txXfrm>
        <a:off x="1849603" y="1732692"/>
        <a:ext cx="6610828" cy="1575174"/>
      </dsp:txXfrm>
    </dsp:sp>
    <dsp:sp modelId="{03914177-1A99-4592-AE63-3CDA52F04B9A}">
      <dsp:nvSpPr>
        <dsp:cNvPr id="0" name=""/>
        <dsp:cNvSpPr/>
      </dsp:nvSpPr>
      <dsp:spPr>
        <a:xfrm>
          <a:off x="157517" y="1890209"/>
          <a:ext cx="1692086" cy="1260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2CA31F-C6BB-4D8F-9C19-1AA5D15DC4BF}">
      <dsp:nvSpPr>
        <dsp:cNvPr id="0" name=""/>
        <dsp:cNvSpPr/>
      </dsp:nvSpPr>
      <dsp:spPr>
        <a:xfrm>
          <a:off x="0" y="3465384"/>
          <a:ext cx="8460432" cy="15751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Provide energy to grid when power generated during off-peak through </a:t>
          </a:r>
          <a:r>
            <a:rPr lang="en-US" sz="2400" b="1" i="1" kern="1200" dirty="0" smtClean="0">
              <a:solidFill>
                <a:schemeClr val="bg2"/>
              </a:solidFill>
            </a:rPr>
            <a:t>Net-Metering</a:t>
          </a:r>
          <a:endParaRPr lang="en-GB" sz="2400" b="1" i="1" kern="1200" dirty="0" smtClean="0">
            <a:solidFill>
              <a:schemeClr val="bg2"/>
            </a:solidFill>
          </a:endParaRPr>
        </a:p>
      </dsp:txBody>
      <dsp:txXfrm>
        <a:off x="1849603" y="3465384"/>
        <a:ext cx="6610828" cy="1575174"/>
      </dsp:txXfrm>
    </dsp:sp>
    <dsp:sp modelId="{92084C93-22E7-43B4-9A33-8D8008D1EA9D}">
      <dsp:nvSpPr>
        <dsp:cNvPr id="0" name=""/>
        <dsp:cNvSpPr/>
      </dsp:nvSpPr>
      <dsp:spPr>
        <a:xfrm>
          <a:off x="157517" y="3622902"/>
          <a:ext cx="1692086" cy="12601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E197AE-6C46-4D0E-B954-59D038713716}">
      <dsp:nvSpPr>
        <dsp:cNvPr id="0" name=""/>
        <dsp:cNvSpPr/>
      </dsp:nvSpPr>
      <dsp:spPr>
        <a:xfrm rot="5400000">
          <a:off x="5108958" y="-2370731"/>
          <a:ext cx="888513" cy="585216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Directly impacted by Ceylon Electricity Board’s Strategy</a:t>
          </a:r>
          <a:endParaRPr lang="en-US" sz="2400" b="0" kern="1200" dirty="0"/>
        </a:p>
      </dsp:txBody>
      <dsp:txXfrm rot="5400000">
        <a:off x="5108958" y="-2370731"/>
        <a:ext cx="888513" cy="5852160"/>
      </dsp:txXfrm>
    </dsp:sp>
    <dsp:sp modelId="{2896182F-1BB1-4CDB-9213-33506CABAA24}">
      <dsp:nvSpPr>
        <dsp:cNvPr id="0" name=""/>
        <dsp:cNvSpPr/>
      </dsp:nvSpPr>
      <dsp:spPr>
        <a:xfrm>
          <a:off x="664704" y="27"/>
          <a:ext cx="1962430" cy="111064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2"/>
              </a:solidFill>
            </a:rPr>
            <a:t>Electricity Powered</a:t>
          </a:r>
          <a:endParaRPr lang="en-US" sz="2200" kern="1200" dirty="0">
            <a:solidFill>
              <a:schemeClr val="bg2"/>
            </a:solidFill>
          </a:endParaRPr>
        </a:p>
      </dsp:txBody>
      <dsp:txXfrm>
        <a:off x="664704" y="27"/>
        <a:ext cx="1962430" cy="1110642"/>
      </dsp:txXfrm>
    </dsp:sp>
    <dsp:sp modelId="{31746E5B-1284-424E-9546-AA6752CF3EF5}">
      <dsp:nvSpPr>
        <dsp:cNvPr id="0" name=""/>
        <dsp:cNvSpPr/>
      </dsp:nvSpPr>
      <dsp:spPr>
        <a:xfrm rot="5400000">
          <a:off x="5108958" y="-1204556"/>
          <a:ext cx="888513" cy="5852160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Requirement for alternative renewable energy sources</a:t>
          </a:r>
          <a:endParaRPr lang="en-US" sz="2400" b="0" kern="1200" dirty="0"/>
        </a:p>
      </dsp:txBody>
      <dsp:txXfrm rot="5400000">
        <a:off x="5108958" y="-1204556"/>
        <a:ext cx="888513" cy="5852160"/>
      </dsp:txXfrm>
    </dsp:sp>
    <dsp:sp modelId="{6198D1FC-A040-4A40-989D-72C15004425C}">
      <dsp:nvSpPr>
        <dsp:cNvPr id="0" name=""/>
        <dsp:cNvSpPr/>
      </dsp:nvSpPr>
      <dsp:spPr>
        <a:xfrm>
          <a:off x="664704" y="1166202"/>
          <a:ext cx="1962430" cy="1110642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2"/>
              </a:solidFill>
            </a:rPr>
            <a:t>Generator (Diesel) Powered</a:t>
          </a:r>
          <a:endParaRPr lang="en-US" sz="2200" kern="1200" dirty="0">
            <a:solidFill>
              <a:schemeClr val="bg2"/>
            </a:solidFill>
          </a:endParaRPr>
        </a:p>
      </dsp:txBody>
      <dsp:txXfrm>
        <a:off x="664704" y="1166202"/>
        <a:ext cx="1962430" cy="1110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0.05085</cdr:x>
      <cdr:y>0.02343</cdr:y>
    </cdr:from>
    <cdr:to>
      <cdr:x>0.92946</cdr:x>
      <cdr:y>0.12701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950" y="123825"/>
          <a:ext cx="6391275" cy="5429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200" b="1" dirty="0"/>
            <a:t>Global numbers of individuals</a:t>
          </a:r>
          <a:r>
            <a:rPr lang="en-US" sz="1200" b="1" baseline="0" dirty="0"/>
            <a:t> using the Internet</a:t>
          </a:r>
          <a:r>
            <a:rPr lang="en-US" sz="1200" b="1" dirty="0"/>
            <a:t>, </a:t>
          </a:r>
          <a:br>
            <a:rPr lang="en-US" sz="1200" b="1" dirty="0"/>
          </a:br>
          <a:r>
            <a:rPr lang="en-US" sz="1200" b="1" dirty="0"/>
            <a:t>total and per 100 </a:t>
          </a:r>
          <a:r>
            <a:rPr lang="en-US" sz="1200" b="1" dirty="0" smtClean="0"/>
            <a:t>inhabitants</a:t>
          </a:r>
          <a:endParaRPr lang="en-US" sz="1200" b="1" dirty="0"/>
        </a:p>
      </cdr:txBody>
    </cdr:sp>
  </cdr:relSizeAnchor>
  <cdr:relSizeAnchor xmlns:cdr="http://schemas.openxmlformats.org/drawingml/2006/chartDrawing">
    <cdr:from>
      <cdr:x>0.01108</cdr:x>
      <cdr:y>0.93325</cdr:y>
    </cdr:from>
    <cdr:to>
      <cdr:x>0.99707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5920" y="3234769"/>
          <a:ext cx="4087748" cy="2313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900" dirty="0" smtClean="0">
              <a:latin typeface="+mn-lt"/>
              <a:ea typeface="+mn-ea"/>
              <a:cs typeface="+mn-cs"/>
            </a:rPr>
            <a:t>Source</a:t>
          </a:r>
          <a:r>
            <a:rPr lang="en-US" sz="900" dirty="0">
              <a:latin typeface="+mn-lt"/>
              <a:ea typeface="+mn-ea"/>
              <a:cs typeface="+mn-cs"/>
            </a:rPr>
            <a:t>:</a:t>
          </a:r>
          <a:r>
            <a:rPr lang="en-US" sz="900" baseline="0" dirty="0">
              <a:latin typeface="+mn-lt"/>
              <a:ea typeface="+mn-ea"/>
              <a:cs typeface="+mn-cs"/>
            </a:rPr>
            <a:t>  ITU World Telecommunication /ICT Indicators database</a:t>
          </a:r>
          <a:endParaRPr lang="en-US" sz="900" dirty="0">
            <a:latin typeface="+mn-lt"/>
            <a:ea typeface="+mn-ea"/>
            <a:cs typeface="+mn-cs"/>
          </a:endParaRPr>
        </a:p>
        <a:p xmlns:a="http://schemas.openxmlformats.org/drawingml/2006/main">
          <a:pPr algn="r"/>
          <a:endParaRPr lang="en-US" sz="9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>
                <a:solidFill>
                  <a:schemeClr val="bg1"/>
                </a:solidFill>
                <a:latin typeface="Univers" pitchFamily="34" charset="0"/>
              </a:rPr>
            </a:br>
            <a:endParaRPr lang="en-US" sz="100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204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64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0743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632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367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51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689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521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091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983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57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338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fld id="{D070B057-9282-4112-A420-2D6BFA589B49}" type="datetimeFigureOut">
              <a:rPr lang="en-US" smtClean="0"/>
              <a:pPr/>
              <a:t>9/30/2013</a:t>
            </a:fld>
            <a:endParaRPr lang="en-US"/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fld id="{98586C83-6E39-4FBB-9853-A579DA3BF1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chart" Target="../charts/chart6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958975"/>
            <a:ext cx="7772400" cy="1470025"/>
          </a:xfrm>
        </p:spPr>
        <p:txBody>
          <a:bodyPr/>
          <a:lstStyle/>
          <a:p>
            <a:r>
              <a:rPr lang="en-US" dirty="0" smtClean="0"/>
              <a:t>Industrial Inter-Dependency for Sustainable Growth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848872" cy="1752600"/>
          </a:xfrm>
        </p:spPr>
        <p:txBody>
          <a:bodyPr/>
          <a:lstStyle/>
          <a:p>
            <a:r>
              <a:rPr lang="en-US" dirty="0" err="1" smtClean="0"/>
              <a:t>Hasith</a:t>
            </a:r>
            <a:r>
              <a:rPr lang="en-US" dirty="0" smtClean="0"/>
              <a:t> </a:t>
            </a:r>
            <a:r>
              <a:rPr lang="en-US" dirty="0" err="1" smtClean="0"/>
              <a:t>Karunasekera</a:t>
            </a:r>
            <a:r>
              <a:rPr lang="en-US" dirty="0" smtClean="0"/>
              <a:t> &amp; Dr. </a:t>
            </a:r>
            <a:r>
              <a:rPr lang="en-US" dirty="0" err="1" smtClean="0"/>
              <a:t>Shamil</a:t>
            </a:r>
            <a:r>
              <a:rPr lang="en-US" dirty="0" smtClean="0"/>
              <a:t> </a:t>
            </a:r>
            <a:r>
              <a:rPr lang="en-US" dirty="0" err="1" smtClean="0"/>
              <a:t>Appathurai</a:t>
            </a:r>
            <a:endParaRPr lang="en-US" dirty="0" smtClean="0"/>
          </a:p>
          <a:p>
            <a:r>
              <a:rPr lang="en-US" b="1" dirty="0" err="1" smtClean="0"/>
              <a:t>Mobitel</a:t>
            </a:r>
            <a:r>
              <a:rPr lang="en-US" b="1" dirty="0" smtClean="0"/>
              <a:t> (</a:t>
            </a:r>
            <a:r>
              <a:rPr lang="en-US" b="1" dirty="0" err="1" smtClean="0"/>
              <a:t>Pvt</a:t>
            </a:r>
            <a:r>
              <a:rPr lang="en-US" b="1" dirty="0" smtClean="0"/>
              <a:t>) Ltd</a:t>
            </a:r>
          </a:p>
          <a:p>
            <a:r>
              <a:rPr lang="en-US" b="1" dirty="0" smtClean="0"/>
              <a:t>Sri Lanka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6166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/>
          <a:lstStyle/>
          <a:p>
            <a:r>
              <a:rPr lang="en-US" dirty="0" smtClean="0"/>
              <a:t>Infrastructure solutions for Optimal Energy </a:t>
            </a:r>
            <a:r>
              <a:rPr lang="en-US" dirty="0" err="1" smtClean="0"/>
              <a:t>Utilisation</a:t>
            </a:r>
            <a:endParaRPr lang="en-GB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23528" y="1340768"/>
          <a:ext cx="8460432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for Peak Demand Catering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3779912" y="4869160"/>
            <a:ext cx="5364088" cy="1988840"/>
            <a:chOff x="1863682" y="3068960"/>
            <a:chExt cx="4868558" cy="1720933"/>
          </a:xfrm>
        </p:grpSpPr>
        <p:pic>
          <p:nvPicPr>
            <p:cNvPr id="11270" name="Picture 6" descr="https://www.aepohio.com/global/utilities/lib/images/content/save/demoproject/benefits/img_HowSmartMetersWork.jpg"/>
            <p:cNvPicPr>
              <a:picLocks noChangeAspect="1" noChangeArrowheads="1"/>
            </p:cNvPicPr>
            <p:nvPr/>
          </p:nvPicPr>
          <p:blipFill>
            <a:blip r:embed="rId2" cstate="print"/>
            <a:srcRect t="23100"/>
            <a:stretch>
              <a:fillRect/>
            </a:stretch>
          </p:blipFill>
          <p:spPr bwMode="auto">
            <a:xfrm>
              <a:off x="2267744" y="3068960"/>
              <a:ext cx="4464496" cy="1720933"/>
            </a:xfrm>
            <a:prstGeom prst="rect">
              <a:avLst/>
            </a:prstGeom>
            <a:noFill/>
          </p:spPr>
        </p:pic>
        <p:pic>
          <p:nvPicPr>
            <p:cNvPr id="11274" name="Picture 10" descr="Smart meter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9752" y="3501008"/>
              <a:ext cx="504056" cy="594786"/>
            </a:xfrm>
            <a:prstGeom prst="rect">
              <a:avLst/>
            </a:prstGeom>
            <a:noFill/>
          </p:spPr>
        </p:pic>
        <p:pic>
          <p:nvPicPr>
            <p:cNvPr id="11272" name="Picture 8" descr="http://www.moneysupermarket.com/mobile-phones/assets/images/3-522-_c2ltX29ubHkucG5n-Basic-size-300x400.jpg"/>
            <p:cNvPicPr>
              <a:picLocks noChangeAspect="1" noChangeArrowheads="1"/>
            </p:cNvPicPr>
            <p:nvPr/>
          </p:nvPicPr>
          <p:blipFill>
            <a:blip r:embed="rId4" cstate="print"/>
            <a:srcRect t="19052" b="19982"/>
            <a:stretch>
              <a:fillRect/>
            </a:stretch>
          </p:blipFill>
          <p:spPr bwMode="auto">
            <a:xfrm>
              <a:off x="1863682" y="3140968"/>
              <a:ext cx="620086" cy="504056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1691680" y="11055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Storage &amp; Re-use</a:t>
            </a:r>
            <a:endParaRPr lang="en-GB" sz="28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4637919" y="1599183"/>
            <a:ext cx="4218049" cy="2405881"/>
            <a:chOff x="4637919" y="1599183"/>
            <a:chExt cx="4218049" cy="2405881"/>
          </a:xfrm>
        </p:grpSpPr>
        <p:pic>
          <p:nvPicPr>
            <p:cNvPr id="11278" name="Picture 14" descr="http://assets.motherboard.tv/post_images/assets/000/013/779/server_farm_large.jpe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37919" y="1628800"/>
              <a:ext cx="4218049" cy="2376264"/>
            </a:xfrm>
            <a:prstGeom prst="rect">
              <a:avLst/>
            </a:prstGeom>
            <a:noFill/>
          </p:spPr>
        </p:pic>
        <p:pic>
          <p:nvPicPr>
            <p:cNvPr id="11268" name="Picture 4" descr="mobile-base-station"/>
            <p:cNvPicPr>
              <a:picLocks noChangeAspect="1" noChangeArrowheads="1"/>
            </p:cNvPicPr>
            <p:nvPr/>
          </p:nvPicPr>
          <p:blipFill>
            <a:blip r:embed="rId6" cstate="print"/>
            <a:srcRect l="23860"/>
            <a:stretch>
              <a:fillRect/>
            </a:stretch>
          </p:blipFill>
          <p:spPr bwMode="auto">
            <a:xfrm>
              <a:off x="4644008" y="1628800"/>
              <a:ext cx="1288429" cy="1008112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5868144" y="1599183"/>
              <a:ext cx="18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/>
                <a:t>Cache</a:t>
              </a:r>
              <a:endParaRPr lang="en-GB" sz="2400" b="1" i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5536" y="1628800"/>
            <a:ext cx="3763604" cy="2592288"/>
            <a:chOff x="395536" y="1628800"/>
            <a:chExt cx="3763604" cy="2592288"/>
          </a:xfrm>
        </p:grpSpPr>
        <p:pic>
          <p:nvPicPr>
            <p:cNvPr id="11284" name="Picture 20" descr="http://www.renewableenergyworld.com/assets/images/story/2010/10/4/1332-worldwide-pumped-storage-activity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2308" y="1628800"/>
              <a:ext cx="3656832" cy="2592288"/>
            </a:xfrm>
            <a:prstGeom prst="rect">
              <a:avLst/>
            </a:prstGeom>
            <a:noFill/>
          </p:spPr>
        </p:pic>
        <p:pic>
          <p:nvPicPr>
            <p:cNvPr id="11266" name="Picture 2" descr="http://www.newagebd.com/newspic/e92e54ec2bb04aabf329e21ff105862c20130705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87824" y="2060848"/>
              <a:ext cx="1152128" cy="691277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395536" y="1700808"/>
              <a:ext cx="37444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Pumped Storage Hydro Electricity</a:t>
              </a:r>
              <a:endParaRPr lang="en-GB" b="1" i="1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004048" y="436510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Smart Grid – Time Shift</a:t>
            </a:r>
            <a:endParaRPr lang="en-GB" b="1" i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683568" y="4221088"/>
            <a:ext cx="2232248" cy="2034226"/>
            <a:chOff x="683568" y="4221088"/>
            <a:chExt cx="2232248" cy="2034226"/>
          </a:xfrm>
        </p:grpSpPr>
        <p:pic>
          <p:nvPicPr>
            <p:cNvPr id="11276" name="Picture 12" descr="http://www.solarquip.com.au/sites/default/files/batterybackup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83568" y="4581128"/>
              <a:ext cx="2232248" cy="1674186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827584" y="4221088"/>
              <a:ext cx="18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i="1" dirty="0" smtClean="0"/>
                <a:t>Battery</a:t>
              </a:r>
              <a:endParaRPr lang="en-GB" sz="2000" b="1" i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Lanka Electricity - Supply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51520" y="1412776"/>
            <a:ext cx="4038600" cy="4525963"/>
          </a:xfrm>
        </p:spPr>
        <p:txBody>
          <a:bodyPr/>
          <a:lstStyle/>
          <a:p>
            <a:r>
              <a:rPr lang="en-US" sz="2400" dirty="0"/>
              <a:t>Capacities from Major hydro power plants have become constant</a:t>
            </a:r>
          </a:p>
          <a:p>
            <a:r>
              <a:rPr lang="en-US" sz="2400" dirty="0"/>
              <a:t>The increasing demand </a:t>
            </a:r>
            <a:r>
              <a:rPr lang="en-US" sz="2400" dirty="0" smtClean="0"/>
              <a:t>will </a:t>
            </a:r>
            <a:r>
              <a:rPr lang="en-US" sz="2400" dirty="0"/>
              <a:t>be supplied in the </a:t>
            </a:r>
            <a:r>
              <a:rPr lang="en-US" sz="2400" dirty="0" smtClean="0"/>
              <a:t>future through </a:t>
            </a:r>
            <a:r>
              <a:rPr lang="en-US" sz="2400" dirty="0"/>
              <a:t>thermal power </a:t>
            </a:r>
            <a:r>
              <a:rPr lang="en-US" sz="2400" dirty="0" smtClean="0"/>
              <a:t>plants</a:t>
            </a:r>
            <a:endParaRPr lang="en-US" sz="2400" dirty="0"/>
          </a:p>
          <a:p>
            <a:r>
              <a:rPr lang="en-US" sz="2400" dirty="0"/>
              <a:t>NRE sources have also entered the play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pSp>
        <p:nvGrpSpPr>
          <p:cNvPr id="10" name="Group 9"/>
          <p:cNvGrpSpPr/>
          <p:nvPr/>
        </p:nvGrpSpPr>
        <p:grpSpPr>
          <a:xfrm>
            <a:off x="4499992" y="981532"/>
            <a:ext cx="4549861" cy="3023532"/>
            <a:chOff x="4559480" y="908720"/>
            <a:chExt cx="4549861" cy="329457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3853" b="7239"/>
            <a:stretch/>
          </p:blipFill>
          <p:spPr bwMode="auto">
            <a:xfrm>
              <a:off x="4559480" y="908720"/>
              <a:ext cx="4536502" cy="329457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02697" y="3926291"/>
              <a:ext cx="4106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/>
                <a:t>Source:  </a:t>
              </a:r>
              <a:r>
                <a:rPr lang="fr-FR" sz="1200" i="1" dirty="0" smtClean="0"/>
                <a:t>Sri Lanka </a:t>
              </a:r>
              <a:r>
                <a:rPr lang="fr-FR" sz="1200" i="1" dirty="0" err="1" smtClean="0"/>
                <a:t>Sustainable</a:t>
              </a:r>
              <a:r>
                <a:rPr lang="fr-FR" sz="1200" i="1" dirty="0" smtClean="0"/>
                <a:t> </a:t>
              </a:r>
              <a:r>
                <a:rPr lang="fr-FR" sz="1200" i="1" dirty="0" err="1" smtClean="0"/>
                <a:t>Energy</a:t>
              </a:r>
              <a:r>
                <a:rPr lang="fr-FR" sz="1200" i="1" dirty="0" smtClean="0"/>
                <a:t> </a:t>
              </a:r>
              <a:r>
                <a:rPr lang="fr-FR" sz="1200" i="1" dirty="0" err="1" smtClean="0"/>
                <a:t>Authority</a:t>
              </a:r>
              <a:endParaRPr lang="en-US" sz="1200" i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45457" y="993150"/>
              <a:ext cx="3458991" cy="2816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Grid Installed Capacity by Type</a:t>
              </a:r>
              <a:endParaRPr lang="en-US" sz="12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499992" y="4131428"/>
            <a:ext cx="4569811" cy="2609940"/>
            <a:chOff x="4574189" y="4064936"/>
            <a:chExt cx="4569811" cy="2609940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-5530"/>
            <a:stretch/>
          </p:blipFill>
          <p:spPr bwMode="auto">
            <a:xfrm>
              <a:off x="4574189" y="4064936"/>
              <a:ext cx="4535152" cy="26099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037356" y="6397877"/>
              <a:ext cx="41066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 smtClean="0"/>
                <a:t>Source:  </a:t>
              </a:r>
              <a:r>
                <a:rPr lang="fr-FR" sz="1200" i="1" dirty="0" smtClean="0"/>
                <a:t>Sri Lanka </a:t>
              </a:r>
              <a:r>
                <a:rPr lang="fr-FR" sz="1200" i="1" dirty="0" err="1" smtClean="0"/>
                <a:t>Sustainable</a:t>
              </a:r>
              <a:r>
                <a:rPr lang="fr-FR" sz="1200" i="1" dirty="0" smtClean="0"/>
                <a:t> </a:t>
              </a:r>
              <a:r>
                <a:rPr lang="fr-FR" sz="1200" i="1" dirty="0" err="1" smtClean="0"/>
                <a:t>Energy</a:t>
              </a:r>
              <a:r>
                <a:rPr lang="fr-FR" sz="1200" i="1" dirty="0" smtClean="0"/>
                <a:t> </a:t>
              </a:r>
              <a:r>
                <a:rPr lang="fr-FR" sz="1200" i="1" dirty="0" err="1" smtClean="0"/>
                <a:t>Authority</a:t>
              </a:r>
              <a:endParaRPr lang="en-US" sz="1200" i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414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US" sz="2400" dirty="0" smtClean="0"/>
              <a:t>Sustainable Business = Sustainable Energy Costs</a:t>
            </a:r>
            <a:endParaRPr lang="en-US" sz="2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196752"/>
            <a:ext cx="8892480" cy="5112568"/>
            <a:chOff x="251520" y="1547500"/>
            <a:chExt cx="8640960" cy="4905836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4106" t="16406" r="23794" b="8242"/>
            <a:stretch>
              <a:fillRect/>
            </a:stretch>
          </p:blipFill>
          <p:spPr bwMode="auto">
            <a:xfrm>
              <a:off x="2267744" y="1844824"/>
              <a:ext cx="4824536" cy="4608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251520" y="1547500"/>
              <a:ext cx="8640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1" dirty="0" smtClean="0"/>
                <a:t>Typical Operating Expenses</a:t>
              </a:r>
              <a:endParaRPr lang="en-GB" b="1" i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8441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Electricity prices &amp; Fuel Prices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83875192"/>
              </p:ext>
            </p:extLst>
          </p:nvPr>
        </p:nvGraphicFramePr>
        <p:xfrm>
          <a:off x="323528" y="1124744"/>
          <a:ext cx="857165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4968575"/>
            <a:ext cx="8568952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</a:pPr>
            <a:r>
              <a:rPr lang="en-US" b="1" dirty="0" smtClean="0">
                <a:solidFill>
                  <a:schemeClr val="bg2"/>
                </a:solidFill>
              </a:rPr>
              <a:t>Electricity </a:t>
            </a:r>
            <a:r>
              <a:rPr lang="en-US" b="1" dirty="0">
                <a:solidFill>
                  <a:schemeClr val="bg2"/>
                </a:solidFill>
              </a:rPr>
              <a:t>prices </a:t>
            </a:r>
            <a:r>
              <a:rPr lang="en-US" b="1" dirty="0" smtClean="0">
                <a:solidFill>
                  <a:schemeClr val="bg2"/>
                </a:solidFill>
              </a:rPr>
              <a:t>have </a:t>
            </a:r>
            <a:r>
              <a:rPr lang="en-US" b="1" dirty="0">
                <a:solidFill>
                  <a:schemeClr val="bg2"/>
                </a:solidFill>
              </a:rPr>
              <a:t>high correlation with world crude oil </a:t>
            </a:r>
            <a:r>
              <a:rPr lang="en-US" b="1" dirty="0" smtClean="0">
                <a:solidFill>
                  <a:schemeClr val="bg2"/>
                </a:solidFill>
              </a:rPr>
              <a:t>prices</a:t>
            </a:r>
            <a:endParaRPr lang="en-US" b="1" dirty="0">
              <a:solidFill>
                <a:schemeClr val="bg2"/>
              </a:solidFill>
            </a:endParaRPr>
          </a:p>
          <a:p>
            <a:pPr marL="800100" lvl="1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</a:pPr>
            <a:r>
              <a:rPr lang="en-US" sz="1600" dirty="0" smtClean="0">
                <a:solidFill>
                  <a:schemeClr val="bg2"/>
                </a:solidFill>
              </a:rPr>
              <a:t>Higher </a:t>
            </a:r>
            <a:r>
              <a:rPr lang="en-US" sz="1600" dirty="0">
                <a:solidFill>
                  <a:schemeClr val="bg2"/>
                </a:solidFill>
              </a:rPr>
              <a:t>proportion of thermal energy being powered through crude  </a:t>
            </a:r>
            <a:r>
              <a:rPr lang="en-US" sz="1600" dirty="0" smtClean="0">
                <a:solidFill>
                  <a:schemeClr val="bg2"/>
                </a:solidFill>
              </a:rPr>
              <a:t>oil</a:t>
            </a:r>
          </a:p>
          <a:p>
            <a:pPr marL="800100" lvl="1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</a:pPr>
            <a:endParaRPr lang="en-US" sz="1600" dirty="0">
              <a:solidFill>
                <a:schemeClr val="bg2"/>
              </a:solidFill>
            </a:endParaRPr>
          </a:p>
          <a:p>
            <a:pPr marL="34290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3"/>
              </a:buBlip>
            </a:pPr>
            <a:r>
              <a:rPr lang="en-US" b="1" dirty="0">
                <a:solidFill>
                  <a:schemeClr val="bg2"/>
                </a:solidFill>
              </a:rPr>
              <a:t>In </a:t>
            </a:r>
            <a:r>
              <a:rPr lang="en-US" b="1" dirty="0" smtClean="0">
                <a:solidFill>
                  <a:schemeClr val="bg2"/>
                </a:solidFill>
              </a:rPr>
              <a:t>Sri Lanka future electricity </a:t>
            </a:r>
            <a:r>
              <a:rPr lang="en-US" b="1" dirty="0">
                <a:solidFill>
                  <a:schemeClr val="bg2"/>
                </a:solidFill>
              </a:rPr>
              <a:t>prices will be more correlated with coal </a:t>
            </a:r>
            <a:r>
              <a:rPr lang="en-US" b="1" dirty="0" smtClean="0">
                <a:solidFill>
                  <a:schemeClr val="bg2"/>
                </a:solidFill>
              </a:rPr>
              <a:t>prices</a:t>
            </a:r>
            <a:endParaRPr lang="en-US" b="1" dirty="0"/>
          </a:p>
          <a:p>
            <a:pPr marL="800100" lvl="1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Char char="Ø"/>
            </a:pPr>
            <a:r>
              <a:rPr lang="en-US" sz="1600" dirty="0" err="1" smtClean="0">
                <a:solidFill>
                  <a:schemeClr val="bg2"/>
                </a:solidFill>
              </a:rPr>
              <a:t>Noracholai</a:t>
            </a:r>
            <a:r>
              <a:rPr lang="en-US" sz="1600" dirty="0" smtClean="0">
                <a:solidFill>
                  <a:schemeClr val="bg2"/>
                </a:solidFill>
              </a:rPr>
              <a:t>, </a:t>
            </a:r>
            <a:r>
              <a:rPr lang="en-US" sz="1600" dirty="0" err="1" smtClean="0">
                <a:solidFill>
                  <a:schemeClr val="bg2"/>
                </a:solidFill>
              </a:rPr>
              <a:t>Sampur</a:t>
            </a:r>
            <a:endParaRPr lang="en-US" sz="16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09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 smtClean="0"/>
              <a:t>Thermal Energy (SL) – Now &amp;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9" y="4077072"/>
            <a:ext cx="4428491" cy="2660790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 smtClean="0"/>
              <a:t>Higher portion of thermal power primarily through fuel oil.</a:t>
            </a:r>
          </a:p>
          <a:p>
            <a:pPr algn="just">
              <a:spcAft>
                <a:spcPts val="600"/>
              </a:spcAft>
            </a:pPr>
            <a:r>
              <a:rPr lang="en-US" sz="2000" dirty="0" smtClean="0"/>
              <a:t>Sri Lanka identified coal as a low cost energy source</a:t>
            </a:r>
          </a:p>
          <a:p>
            <a:pPr lvl="1" algn="just">
              <a:spcAft>
                <a:spcPts val="600"/>
              </a:spcAft>
            </a:pPr>
            <a:r>
              <a:rPr lang="en-US" sz="1600" dirty="0" smtClean="0"/>
              <a:t> </a:t>
            </a:r>
            <a:r>
              <a:rPr lang="en-US" sz="1600" dirty="0" err="1" smtClean="0"/>
              <a:t>Eg</a:t>
            </a:r>
            <a:r>
              <a:rPr lang="en-US" sz="1600" dirty="0" smtClean="0"/>
              <a:t>: </a:t>
            </a:r>
            <a:r>
              <a:rPr lang="en-US" sz="1600" dirty="0" err="1" smtClean="0"/>
              <a:t>Norocholai</a:t>
            </a:r>
            <a:r>
              <a:rPr lang="en-US" sz="1600" dirty="0" smtClean="0"/>
              <a:t> (900MW), </a:t>
            </a:r>
            <a:r>
              <a:rPr lang="en-US" sz="1600" dirty="0" err="1" smtClean="0"/>
              <a:t>Sampur</a:t>
            </a:r>
            <a:r>
              <a:rPr lang="en-US" sz="1600" dirty="0" smtClean="0"/>
              <a:t> (500MW)</a:t>
            </a:r>
          </a:p>
          <a:p>
            <a:pPr lvl="1" algn="just">
              <a:spcAft>
                <a:spcPts val="600"/>
              </a:spcAft>
            </a:pPr>
            <a:r>
              <a:rPr lang="en-US" sz="1600" dirty="0" smtClean="0"/>
              <a:t>Risk of increase in pollution</a:t>
            </a:r>
            <a:endParaRPr lang="en-US" sz="16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5474905"/>
              </p:ext>
            </p:extLst>
          </p:nvPr>
        </p:nvGraphicFramePr>
        <p:xfrm>
          <a:off x="179512" y="1052736"/>
          <a:ext cx="4419600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4644008" y="4077072"/>
            <a:ext cx="4427984" cy="2625339"/>
            <a:chOff x="4139952" y="4089912"/>
            <a:chExt cx="4658774" cy="2312526"/>
          </a:xfrm>
        </p:grpSpPr>
        <p:sp>
          <p:nvSpPr>
            <p:cNvPr id="5" name="Rectangle 4"/>
            <p:cNvSpPr/>
            <p:nvPr/>
          </p:nvSpPr>
          <p:spPr>
            <a:xfrm>
              <a:off x="4793166" y="5617454"/>
              <a:ext cx="3811282" cy="6463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 smtClean="0"/>
                <a:t>Annie Hazlehurst</a:t>
              </a:r>
            </a:p>
            <a:p>
              <a:pPr algn="r"/>
              <a:r>
                <a:rPr lang="en-US" sz="1200" dirty="0" smtClean="0"/>
                <a:t>Joint MBA / MS Environment &amp; Resources Candidate</a:t>
              </a:r>
            </a:p>
            <a:p>
              <a:pPr algn="r"/>
              <a:r>
                <a:rPr lang="en-US" sz="1200" dirty="0" smtClean="0"/>
                <a:t>Stanford Graduate School of Business</a:t>
              </a:r>
              <a:endParaRPr lang="en-US" sz="1200" dirty="0"/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-1" r="-4351" b="-35830"/>
            <a:stretch/>
          </p:blipFill>
          <p:spPr bwMode="auto">
            <a:xfrm>
              <a:off x="4139952" y="4089912"/>
              <a:ext cx="4658774" cy="23125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4005913"/>
              </p:ext>
            </p:extLst>
          </p:nvPr>
        </p:nvGraphicFramePr>
        <p:xfrm>
          <a:off x="4690007" y="1052736"/>
          <a:ext cx="431533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hevron 6"/>
          <p:cNvSpPr/>
          <p:nvPr/>
        </p:nvSpPr>
        <p:spPr>
          <a:xfrm>
            <a:off x="4067944" y="1584973"/>
            <a:ext cx="1080119" cy="1584176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6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/>
              <a:t>New Renewable Energy – Sri Lanka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726" y="880121"/>
            <a:ext cx="3689202" cy="1756791"/>
          </a:xfrm>
        </p:spPr>
        <p:txBody>
          <a:bodyPr>
            <a:noAutofit/>
          </a:bodyPr>
          <a:lstStyle/>
          <a:p>
            <a:r>
              <a:rPr lang="en-US" sz="2400" dirty="0" smtClean="0"/>
              <a:t>Sources of NRE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Tidal Energy</a:t>
            </a:r>
          </a:p>
          <a:p>
            <a:pPr lvl="2">
              <a:buFont typeface="Wingdings" pitchFamily="2" charset="2"/>
              <a:buChar char="Ø"/>
            </a:pPr>
            <a:r>
              <a:rPr lang="en-US" sz="1800" dirty="0" smtClean="0"/>
              <a:t>Solar Energy</a:t>
            </a:r>
          </a:p>
          <a:p>
            <a:endParaRPr lang="en-US" sz="2400" dirty="0"/>
          </a:p>
        </p:txBody>
      </p:sp>
      <p:pic>
        <p:nvPicPr>
          <p:cNvPr id="2052" name="Picture 4" descr="Solar: monthly and annual average global horizontal (GHI) GIS data at 40km resolution for Sri Lanka from NREL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00" b="2726"/>
          <a:stretch/>
        </p:blipFill>
        <p:spPr bwMode="auto">
          <a:xfrm>
            <a:off x="78237" y="1988840"/>
            <a:ext cx="5003958" cy="47364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ri Lanka Wind Resource Ma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91" t="2690" r="4212" b="3346"/>
          <a:stretch/>
        </p:blipFill>
        <p:spPr bwMode="auto">
          <a:xfrm>
            <a:off x="5082195" y="1916832"/>
            <a:ext cx="4026309" cy="48965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04048" y="880121"/>
            <a:ext cx="3689202" cy="175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</a:endParaRPr>
          </a:p>
          <a:p>
            <a:pPr marL="1143000" lvl="2" indent="-228600" fontAlgn="base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Ø"/>
            </a:pPr>
            <a:r>
              <a:rPr lang="en-US" kern="0" dirty="0" smtClean="0">
                <a:solidFill>
                  <a:schemeClr val="bg2"/>
                </a:solidFill>
              </a:rPr>
              <a:t>Geothermal Energy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6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</a:rPr>
              <a:t>Wind Power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Blip>
                <a:blip r:embed="rId4"/>
              </a:buBlip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05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2940"/>
            <a:ext cx="8712968" cy="1143000"/>
          </a:xfrm>
        </p:spPr>
        <p:txBody>
          <a:bodyPr/>
          <a:lstStyle/>
          <a:p>
            <a:r>
              <a:rPr lang="en-US" sz="2800" dirty="0" smtClean="0"/>
              <a:t>Telco Challenges - for Wind and Solar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7594433" cy="43681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Constraints on deployment of wind or solar system</a:t>
            </a:r>
          </a:p>
          <a:p>
            <a:pPr lvl="1"/>
            <a:r>
              <a:rPr lang="en-US" dirty="0" smtClean="0"/>
              <a:t>Site Location – in the solar and wind map</a:t>
            </a:r>
          </a:p>
          <a:p>
            <a:pPr lvl="1"/>
            <a:r>
              <a:rPr lang="en-US" dirty="0" smtClean="0"/>
              <a:t>Tower height</a:t>
            </a:r>
          </a:p>
          <a:p>
            <a:pPr lvl="1"/>
            <a:r>
              <a:rPr lang="en-US" dirty="0" smtClean="0"/>
              <a:t>Site Area – considerable area required for solar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Hybrid solutions – to provide 24 hour continuous power supply</a:t>
            </a:r>
          </a:p>
          <a:p>
            <a:pPr lvl="1"/>
            <a:r>
              <a:rPr lang="en-US" dirty="0" smtClean="0"/>
              <a:t>Solar with Generator</a:t>
            </a:r>
          </a:p>
          <a:p>
            <a:pPr lvl="1"/>
            <a:r>
              <a:rPr lang="en-US" dirty="0" smtClean="0"/>
              <a:t>Wind with Generator</a:t>
            </a:r>
          </a:p>
          <a:p>
            <a:pPr lvl="1"/>
            <a:r>
              <a:rPr lang="en-US" dirty="0" smtClean="0"/>
              <a:t>Solar and Wind with Generator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Re-use existing Infrastructure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: battery bank</a:t>
            </a:r>
          </a:p>
          <a:p>
            <a:endParaRPr lang="en-US" dirty="0" smtClean="0"/>
          </a:p>
        </p:txBody>
      </p:sp>
      <p:pic>
        <p:nvPicPr>
          <p:cNvPr id="3074" name="Picture 2" descr="http://www.solaripedia.com/images/large/2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8562"/>
            <a:ext cx="3497979" cy="1909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hyenergy.com.cn/gadmin/eWebEditor/UploadFile/20134251449455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688"/>
          <a:stretch/>
        </p:blipFill>
        <p:spPr bwMode="auto">
          <a:xfrm>
            <a:off x="7976269" y="1071048"/>
            <a:ext cx="1167731" cy="1938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hyenergy.com.cn/gadmin/eWebEditor/UploadFile/201342514494558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50"/>
          <a:stretch/>
        </p:blipFill>
        <p:spPr bwMode="auto">
          <a:xfrm>
            <a:off x="7815520" y="3009805"/>
            <a:ext cx="1328480" cy="19387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520134"/>
            <a:ext cx="518457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Note: Wind </a:t>
            </a:r>
            <a:r>
              <a:rPr lang="en-US" sz="1600" b="1" i="1" dirty="0"/>
              <a:t>is more efficient than solar cells but much more </a:t>
            </a:r>
            <a:r>
              <a:rPr lang="en-US" sz="1600" b="1" i="1" dirty="0" smtClean="0"/>
              <a:t>scarce </a:t>
            </a:r>
            <a:r>
              <a:rPr lang="en-US" sz="1600" b="1" i="1" dirty="0"/>
              <a:t>based on the location of the site. </a:t>
            </a:r>
          </a:p>
        </p:txBody>
      </p:sp>
      <p:pic>
        <p:nvPicPr>
          <p:cNvPr id="3078" name="Picture 6" descr="http://www.flexenclosure.com/upload/Home/eSite-(Sweden)-(low-res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802" y="3716776"/>
            <a:ext cx="1741919" cy="1231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879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r>
              <a:rPr lang="en-US" dirty="0" smtClean="0"/>
              <a:t>Power Cost Variance in Sri Lanka</a:t>
            </a:r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1612467126"/>
              </p:ext>
            </p:extLst>
          </p:nvPr>
        </p:nvGraphicFramePr>
        <p:xfrm>
          <a:off x="0" y="4581128"/>
          <a:ext cx="9144000" cy="227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869860508"/>
              </p:ext>
            </p:extLst>
          </p:nvPr>
        </p:nvGraphicFramePr>
        <p:xfrm>
          <a:off x="1187624" y="980728"/>
          <a:ext cx="6984776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71800" y="40770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Grid Power</a:t>
            </a:r>
            <a:endParaRPr lang="en-GB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1397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Generator Power</a:t>
            </a:r>
            <a:endParaRPr lang="en-GB" b="1" i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339752" y="3964588"/>
            <a:ext cx="52565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="" xmlns:p14="http://schemas.microsoft.com/office/powerpoint/2010/main" val="18441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Cost-Benefit Analysis - Solar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69967906"/>
              </p:ext>
            </p:extLst>
          </p:nvPr>
        </p:nvGraphicFramePr>
        <p:xfrm>
          <a:off x="395536" y="4797152"/>
          <a:ext cx="8382429" cy="135218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11223"/>
                <a:gridCol w="874471"/>
                <a:gridCol w="1024380"/>
                <a:gridCol w="874471"/>
                <a:gridCol w="874471"/>
                <a:gridCol w="874471"/>
                <a:gridCol w="874471"/>
                <a:gridCol w="874471"/>
              </a:tblGrid>
              <a:tr h="58864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Solar </a:t>
                      </a:r>
                      <a:r>
                        <a:rPr lang="en-US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System </a:t>
                      </a:r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(kW</a:t>
                      </a:r>
                      <a:r>
                        <a:rPr lang="en-US" sz="20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7425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Area Required (m2)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24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33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39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49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56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62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66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3584367"/>
              </p:ext>
            </p:extLst>
          </p:nvPr>
        </p:nvGraphicFramePr>
        <p:xfrm>
          <a:off x="467544" y="1124744"/>
          <a:ext cx="841206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5123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ICT Growth proportional to Data Growth/Internet penetration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3933056"/>
            <a:ext cx="8229600" cy="2620888"/>
          </a:xfrm>
        </p:spPr>
        <p:txBody>
          <a:bodyPr/>
          <a:lstStyle/>
          <a:p>
            <a:r>
              <a:rPr lang="en-US" dirty="0" smtClean="0"/>
              <a:t>Between 2010 and 2011 </a:t>
            </a:r>
          </a:p>
          <a:p>
            <a:pPr lvl="1"/>
            <a:r>
              <a:rPr lang="en-US" dirty="0" smtClean="0"/>
              <a:t>Almost all countries increased their IDI values but..</a:t>
            </a:r>
          </a:p>
          <a:p>
            <a:pPr lvl="1"/>
            <a:r>
              <a:rPr lang="en-US" dirty="0" smtClean="0"/>
              <a:t>… developed countries have twice the IDI value of the developing ones</a:t>
            </a:r>
            <a:endParaRPr lang="en-GB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 l="29605" t="33094" r="29722" b="32453"/>
          <a:stretch>
            <a:fillRect/>
          </a:stretch>
        </p:blipFill>
        <p:spPr bwMode="auto">
          <a:xfrm>
            <a:off x="1475656" y="1268760"/>
            <a:ext cx="52920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6525344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Source: ITU</a:t>
            </a:r>
            <a:endParaRPr lang="en-GB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02092"/>
            <a:ext cx="7848872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sz="2800" dirty="0" smtClean="0">
                <a:solidFill>
                  <a:schemeClr val="bg2"/>
                </a:solidFill>
              </a:rPr>
              <a:t>Data consumption will increase energy consumption</a:t>
            </a:r>
            <a:endParaRPr lang="en-US" sz="2800" dirty="0">
              <a:solidFill>
                <a:schemeClr val="bg2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endParaRPr lang="en-US" sz="2800" dirty="0">
              <a:solidFill>
                <a:schemeClr val="bg2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sz="2800" dirty="0" smtClean="0">
                <a:solidFill>
                  <a:schemeClr val="bg2"/>
                </a:solidFill>
              </a:rPr>
              <a:t>ICT solutions and Infrastructure design can be </a:t>
            </a:r>
            <a:r>
              <a:rPr lang="en-US" sz="2800" dirty="0" err="1" smtClean="0">
                <a:solidFill>
                  <a:schemeClr val="bg2"/>
                </a:solidFill>
              </a:rPr>
              <a:t>optimised</a:t>
            </a:r>
            <a:r>
              <a:rPr lang="en-US" sz="2800" dirty="0" smtClean="0">
                <a:solidFill>
                  <a:schemeClr val="bg2"/>
                </a:solidFill>
              </a:rPr>
              <a:t> through active collaboration</a:t>
            </a:r>
            <a:endParaRPr lang="en-US" sz="2800" dirty="0">
              <a:solidFill>
                <a:schemeClr val="bg2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endParaRPr lang="en-US" sz="2800" dirty="0">
              <a:solidFill>
                <a:schemeClr val="bg2"/>
              </a:solidFill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SzPct val="75000"/>
              <a:buBlip>
                <a:blip r:embed="rId2"/>
              </a:buBlip>
            </a:pPr>
            <a:r>
              <a:rPr lang="en-US" sz="2800" dirty="0" smtClean="0">
                <a:solidFill>
                  <a:schemeClr val="bg2"/>
                </a:solidFill>
              </a:rPr>
              <a:t>Renewable Energy is cost-beneficial and MUST supplement grid power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7" name="Up Arrow 6"/>
          <p:cNvSpPr/>
          <p:nvPr/>
        </p:nvSpPr>
        <p:spPr bwMode="auto">
          <a:xfrm>
            <a:off x="8100392" y="1196752"/>
            <a:ext cx="504056" cy="648072"/>
          </a:xfrm>
          <a:prstGeom prst="upArrow">
            <a:avLst/>
          </a:prstGeom>
          <a:solidFill>
            <a:srgbClr val="FF000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Up Arrow 8"/>
          <p:cNvSpPr/>
          <p:nvPr/>
        </p:nvSpPr>
        <p:spPr bwMode="auto">
          <a:xfrm flipV="1">
            <a:off x="8100392" y="2780928"/>
            <a:ext cx="576064" cy="720080"/>
          </a:xfrm>
          <a:prstGeom prst="upArrow">
            <a:avLst/>
          </a:prstGeom>
          <a:solidFill>
            <a:schemeClr val="bg2">
              <a:lumMod val="20000"/>
              <a:lumOff val="80000"/>
            </a:schemeClr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Up Arrow 9"/>
          <p:cNvSpPr/>
          <p:nvPr/>
        </p:nvSpPr>
        <p:spPr bwMode="auto">
          <a:xfrm rot="16200000" flipV="1">
            <a:off x="8172400" y="4509120"/>
            <a:ext cx="576064" cy="720080"/>
          </a:xfrm>
          <a:prstGeom prst="upArrow">
            <a:avLst/>
          </a:prstGeom>
          <a:solidFill>
            <a:srgbClr val="92D050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05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204864"/>
            <a:ext cx="8229600" cy="1143000"/>
          </a:xfrm>
        </p:spPr>
        <p:txBody>
          <a:bodyPr/>
          <a:lstStyle/>
          <a:p>
            <a:r>
              <a:rPr lang="en-US" dirty="0" smtClean="0"/>
              <a:t>Thank you !</a:t>
            </a:r>
            <a:endParaRPr lang="en-US" dirty="0"/>
          </a:p>
        </p:txBody>
      </p:sp>
      <p:pic>
        <p:nvPicPr>
          <p:cNvPr id="3" name="Picture 2" descr="http://2.bp.blogspot.com/-fBahS_8EJMg/T3Veou90bJI/AAAAAAAAAJM/3RkvpYiKKxQ/s400/earth-cartoon-mascot-switch-off-thumb137868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754" y="4547504"/>
            <a:ext cx="2323970" cy="22658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157192"/>
            <a:ext cx="619964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634110"/>
                </a:solidFill>
                <a:latin typeface="Cambria" pitchFamily="-112" charset="0"/>
              </a:rPr>
              <a:t> </a:t>
            </a:r>
            <a:r>
              <a:rPr lang="en-US" sz="2800" b="1" i="1" dirty="0" smtClean="0">
                <a:solidFill>
                  <a:srgbClr val="634110"/>
                </a:solidFill>
                <a:latin typeface="Cambria" pitchFamily="-112" charset="0"/>
              </a:rPr>
              <a:t>Think Smart, Use Less </a:t>
            </a:r>
            <a:r>
              <a:rPr lang="en-US" sz="2800" b="1" i="1" dirty="0">
                <a:solidFill>
                  <a:srgbClr val="634110"/>
                </a:solidFill>
                <a:latin typeface="Cambria" pitchFamily="-112" charset="0"/>
              </a:rPr>
              <a:t>and </a:t>
            </a:r>
            <a:r>
              <a:rPr lang="en-US" sz="2800" b="1" i="1" dirty="0" smtClean="0">
                <a:solidFill>
                  <a:srgbClr val="634110"/>
                </a:solidFill>
                <a:latin typeface="Cambria" pitchFamily="-112" charset="0"/>
              </a:rPr>
              <a:t>Use Better</a:t>
            </a:r>
            <a:endParaRPr lang="en-US" sz="2800" dirty="0"/>
          </a:p>
        </p:txBody>
      </p:sp>
      <p:pic>
        <p:nvPicPr>
          <p:cNvPr id="5" name="Picture 4" descr="http://ec.l.thumbs.canstockphoto.com/canstock19073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857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3068960"/>
            <a:ext cx="7409504" cy="89255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2"/>
                </a:solidFill>
              </a:rPr>
              <a:t>Don’t commute; Communicate!</a:t>
            </a:r>
          </a:p>
          <a:p>
            <a:pPr algn="r"/>
            <a:r>
              <a:rPr lang="en-US" sz="2000" b="1" i="1" dirty="0" smtClean="0">
                <a:solidFill>
                  <a:schemeClr val="bg2"/>
                </a:solidFill>
              </a:rPr>
              <a:t>Dr. Arthur C. Clarke</a:t>
            </a:r>
            <a:endParaRPr lang="en-US" sz="20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20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940"/>
            <a:ext cx="9144000" cy="813772"/>
          </a:xfrm>
        </p:spPr>
        <p:txBody>
          <a:bodyPr/>
          <a:lstStyle/>
          <a:p>
            <a:r>
              <a:rPr lang="en-US" dirty="0" smtClean="0"/>
              <a:t>ICT Growth and Data Consumption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50" r="10378"/>
          <a:stretch>
            <a:fillRect/>
          </a:stretch>
        </p:blipFill>
        <p:spPr bwMode="auto">
          <a:xfrm>
            <a:off x="4467609" y="1124744"/>
            <a:ext cx="4352863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72980081"/>
              </p:ext>
            </p:extLst>
          </p:nvPr>
        </p:nvGraphicFramePr>
        <p:xfrm>
          <a:off x="251520" y="1124744"/>
          <a:ext cx="4145831" cy="3466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5373217"/>
            <a:ext cx="7848872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000" b="1" dirty="0" smtClean="0">
                <a:solidFill>
                  <a:schemeClr val="accent2"/>
                </a:solidFill>
              </a:rPr>
              <a:t>Global Data consumption is growing exponentially:</a:t>
            </a:r>
          </a:p>
          <a:p>
            <a:pPr marL="285750" indent="-285750" algn="just"/>
            <a:endParaRPr lang="en-US" sz="2000" b="1" dirty="0" smtClean="0">
              <a:solidFill>
                <a:schemeClr val="accent2"/>
              </a:solidFill>
            </a:endParaRPr>
          </a:p>
          <a:p>
            <a:pPr marL="285750" indent="-285750" algn="just"/>
            <a:r>
              <a:rPr lang="en-US" sz="2000" b="1" dirty="0" smtClean="0">
                <a:solidFill>
                  <a:schemeClr val="accent2"/>
                </a:solidFill>
              </a:rPr>
              <a:t>- Is this trend different in Sri Lanka?</a:t>
            </a:r>
          </a:p>
        </p:txBody>
      </p:sp>
    </p:spTree>
    <p:extLst>
      <p:ext uri="{BB962C8B-B14F-4D97-AF65-F5344CB8AC3E}">
        <p14:creationId xmlns="" xmlns:p14="http://schemas.microsoft.com/office/powerpoint/2010/main" val="38543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940"/>
            <a:ext cx="8229600" cy="813772"/>
          </a:xfrm>
        </p:spPr>
        <p:txBody>
          <a:bodyPr/>
          <a:lstStyle/>
          <a:p>
            <a:r>
              <a:rPr lang="en-US" dirty="0" smtClean="0"/>
              <a:t>Sri Lanka’s Data demand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="" xmlns:p14="http://schemas.microsoft.com/office/powerpoint/2010/main" val="1499211022"/>
              </p:ext>
            </p:extLst>
          </p:nvPr>
        </p:nvGraphicFramePr>
        <p:xfrm>
          <a:off x="251520" y="1053028"/>
          <a:ext cx="8778137" cy="41761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96336" y="4797152"/>
            <a:ext cx="1083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 TRCSL</a:t>
            </a:r>
            <a:endParaRPr lang="en-US" sz="12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589240"/>
            <a:ext cx="8784976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2400" b="1" dirty="0" smtClean="0">
                <a:solidFill>
                  <a:schemeClr val="bg2"/>
                </a:solidFill>
              </a:rPr>
              <a:t>Similar trend for demand in Data BUT….</a:t>
            </a:r>
          </a:p>
          <a:p>
            <a:pPr marL="285750" indent="-285750"/>
            <a:r>
              <a:rPr lang="en-US" sz="2400" b="1" dirty="0" smtClean="0">
                <a:solidFill>
                  <a:schemeClr val="bg2"/>
                </a:solidFill>
              </a:rPr>
              <a:t>Significant contribution from Mobile Broadband</a:t>
            </a:r>
          </a:p>
        </p:txBody>
      </p:sp>
    </p:spTree>
    <p:extLst>
      <p:ext uri="{BB962C8B-B14F-4D97-AF65-F5344CB8AC3E}">
        <p14:creationId xmlns="" xmlns:p14="http://schemas.microsoft.com/office/powerpoint/2010/main" val="38543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2467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Energy Consumption – Access Technologies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920879" cy="53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70628" y="6581001"/>
            <a:ext cx="4473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 smtClean="0"/>
              <a:t>Source:  </a:t>
            </a:r>
            <a:r>
              <a:rPr lang="fr-FR" sz="1200" i="1" dirty="0" smtClean="0"/>
              <a:t>IEEE Communications Magazine • </a:t>
            </a:r>
            <a:r>
              <a:rPr lang="fr-FR" sz="1200" i="1" dirty="0" err="1" smtClean="0"/>
              <a:t>June</a:t>
            </a:r>
            <a:r>
              <a:rPr lang="fr-FR" sz="1200" i="1" dirty="0" smtClean="0"/>
              <a:t> 2011</a:t>
            </a:r>
            <a:endParaRPr lang="en-US" sz="1200" i="1" dirty="0"/>
          </a:p>
        </p:txBody>
      </p:sp>
    </p:spTree>
    <p:extLst>
      <p:ext uri="{BB962C8B-B14F-4D97-AF65-F5344CB8AC3E}">
        <p14:creationId xmlns="" xmlns:p14="http://schemas.microsoft.com/office/powerpoint/2010/main" val="152332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 smtClean="0"/>
              <a:t>Sri Lanka – Energy Balance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902" r="3884" b="12493"/>
          <a:stretch/>
        </p:blipFill>
        <p:spPr bwMode="auto">
          <a:xfrm>
            <a:off x="1259632" y="980728"/>
            <a:ext cx="6264696" cy="509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4657" y="6396335"/>
            <a:ext cx="4389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i="1" dirty="0" smtClean="0"/>
              <a:t>Energy Balance, 2011</a:t>
            </a:r>
          </a:p>
          <a:p>
            <a:pPr algn="r"/>
            <a:r>
              <a:rPr lang="en-US" sz="1200" b="1" i="1" dirty="0" smtClean="0"/>
              <a:t>Source:  </a:t>
            </a:r>
            <a:r>
              <a:rPr lang="fr-FR" sz="1200" b="1" i="1" dirty="0" smtClean="0"/>
              <a:t>Sri Lanka </a:t>
            </a:r>
            <a:r>
              <a:rPr lang="fr-FR" sz="1200" b="1" i="1" dirty="0" err="1" smtClean="0"/>
              <a:t>Sustainable</a:t>
            </a:r>
            <a:r>
              <a:rPr lang="fr-FR" sz="1200" b="1" i="1" dirty="0" smtClean="0"/>
              <a:t>  </a:t>
            </a:r>
            <a:r>
              <a:rPr lang="fr-FR" sz="1200" b="1" i="1" dirty="0" err="1" smtClean="0"/>
              <a:t>Energy</a:t>
            </a:r>
            <a:r>
              <a:rPr lang="fr-FR" sz="1200" b="1" i="1" dirty="0" smtClean="0"/>
              <a:t> </a:t>
            </a:r>
            <a:r>
              <a:rPr lang="fr-FR" sz="1200" b="1" i="1" dirty="0" err="1" smtClean="0"/>
              <a:t>Authority</a:t>
            </a:r>
            <a:endParaRPr lang="en-US" sz="12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364088" y="496265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/>
              <a:t>Units: </a:t>
            </a:r>
            <a:r>
              <a:rPr lang="en-US" sz="1400" b="1" i="1" dirty="0" err="1" smtClean="0"/>
              <a:t>Peta</a:t>
            </a:r>
            <a:r>
              <a:rPr lang="en-US" sz="1400" b="1" i="1" dirty="0" smtClean="0"/>
              <a:t> Joules</a:t>
            </a:r>
            <a:endParaRPr lang="en-GB" sz="1400" b="1" i="1" dirty="0"/>
          </a:p>
        </p:txBody>
      </p:sp>
    </p:spTree>
    <p:extLst>
      <p:ext uri="{BB962C8B-B14F-4D97-AF65-F5344CB8AC3E}">
        <p14:creationId xmlns="" xmlns:p14="http://schemas.microsoft.com/office/powerpoint/2010/main" val="223104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Sri Lanka’s power consumption based on ICT (Telco) Infrastructure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190291"/>
            <a:ext cx="784887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</a:rPr>
              <a:t>Estimated Energy Requirement for Data consumption in Sri Lanka (2013) ~ 8 MW</a:t>
            </a:r>
            <a:endParaRPr lang="en-US" sz="2400" b="1" dirty="0">
              <a:solidFill>
                <a:schemeClr val="bg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5810" y="3354430"/>
            <a:ext cx="8506670" cy="1226698"/>
            <a:chOff x="60349" y="2706358"/>
            <a:chExt cx="5879803" cy="1226698"/>
          </a:xfrm>
        </p:grpSpPr>
        <p:sp>
          <p:nvSpPr>
            <p:cNvPr id="5" name="TextBox 4"/>
            <p:cNvSpPr txBox="1"/>
            <p:nvPr/>
          </p:nvSpPr>
          <p:spPr>
            <a:xfrm>
              <a:off x="1457459" y="2706358"/>
              <a:ext cx="4482693" cy="1226698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ADSL network Access Rate  per user ~ 4 Mbps</a:t>
              </a:r>
            </a:p>
            <a:p>
              <a:r>
                <a:rPr lang="en-US" dirty="0" smtClean="0"/>
                <a:t>DSL power per user ~ 8W</a:t>
              </a:r>
            </a:p>
            <a:p>
              <a:r>
                <a:rPr lang="en-US" dirty="0" smtClean="0"/>
                <a:t>Fixed line Data subscribers ~ 500k</a:t>
              </a:r>
            </a:p>
            <a:p>
              <a:r>
                <a:rPr lang="en-US" dirty="0" smtClean="0"/>
                <a:t>Power consumption of Mobile users ~ 4 MW</a:t>
              </a:r>
              <a:endParaRPr lang="en-US" dirty="0"/>
            </a:p>
          </p:txBody>
        </p:sp>
        <p:pic>
          <p:nvPicPr>
            <p:cNvPr id="17410" name="Picture 2" descr="https://encrypted-tbn2.gstatic.com/images?q=tbn:ANd9GcQvKQwYOyYnsFCre8lEBY_m8fag45YuHPBA6bQHSokKP9L7yRyKZEcWQJC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607" t="4365" r="9457" b="11065"/>
            <a:stretch/>
          </p:blipFill>
          <p:spPr bwMode="auto">
            <a:xfrm>
              <a:off x="60349" y="2780928"/>
              <a:ext cx="1397111" cy="1080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323528" y="1556792"/>
            <a:ext cx="8568952" cy="1299313"/>
            <a:chOff x="0" y="1193583"/>
            <a:chExt cx="5990492" cy="1299313"/>
          </a:xfrm>
        </p:grpSpPr>
        <p:sp>
          <p:nvSpPr>
            <p:cNvPr id="4" name="TextBox 3"/>
            <p:cNvSpPr txBox="1"/>
            <p:nvPr/>
          </p:nvSpPr>
          <p:spPr>
            <a:xfrm>
              <a:off x="1507800" y="1217390"/>
              <a:ext cx="4482692" cy="1200329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UMTS network Access Rate per user ~ 1 Mbps</a:t>
              </a:r>
            </a:p>
            <a:p>
              <a:r>
                <a:rPr lang="en-US" dirty="0" smtClean="0"/>
                <a:t>UMTS power per user ~ 4W</a:t>
              </a:r>
            </a:p>
            <a:p>
              <a:r>
                <a:rPr lang="en-US" dirty="0" smtClean="0"/>
                <a:t>Mobile Data Subscriber ~ 1 Million</a:t>
              </a:r>
            </a:p>
            <a:p>
              <a:r>
                <a:rPr lang="en-US" dirty="0" smtClean="0"/>
                <a:t>Power consumption of Mobile Data users ~ 4 MW</a:t>
              </a:r>
              <a:endParaRPr lang="en-US" dirty="0"/>
            </a:p>
          </p:txBody>
        </p:sp>
        <p:pic>
          <p:nvPicPr>
            <p:cNvPr id="17412" name="Picture 4" descr="http://us.123rf.com/400wm/400/400/jesussanz/jesussanz1203/jesussanz120300002/12497428-eight-different-characters-men-and-women-access-the-data-in-the-internet-cloud-with-different-mobil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809" t="9464" r="14127" b="8970"/>
            <a:stretch/>
          </p:blipFill>
          <p:spPr bwMode="auto">
            <a:xfrm>
              <a:off x="0" y="1193583"/>
              <a:ext cx="1457459" cy="12993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951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280"/>
          <a:stretch>
            <a:fillRect/>
          </a:stretch>
        </p:blipFill>
        <p:spPr bwMode="auto">
          <a:xfrm>
            <a:off x="218103" y="1024924"/>
            <a:ext cx="7954297" cy="448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Sri Lanka Electricity – Demand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3933056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i="1" dirty="0" smtClean="0"/>
              <a:t>Source:  </a:t>
            </a:r>
            <a:r>
              <a:rPr lang="fr-FR" sz="1200" b="1" i="1" dirty="0" smtClean="0"/>
              <a:t>Sri Lanka </a:t>
            </a:r>
            <a:r>
              <a:rPr lang="fr-FR" sz="1200" b="1" i="1" dirty="0" err="1" smtClean="0"/>
              <a:t>Sustainable</a:t>
            </a:r>
            <a:r>
              <a:rPr lang="fr-FR" sz="1200" b="1" i="1" dirty="0" smtClean="0"/>
              <a:t> </a:t>
            </a:r>
            <a:r>
              <a:rPr lang="fr-FR" sz="1200" b="1" i="1" dirty="0" err="1" smtClean="0"/>
              <a:t>Energy</a:t>
            </a:r>
            <a:r>
              <a:rPr lang="fr-FR" sz="1200" b="1" i="1" dirty="0" smtClean="0"/>
              <a:t> </a:t>
            </a:r>
            <a:r>
              <a:rPr lang="fr-FR" sz="1200" b="1" i="1" dirty="0" err="1" smtClean="0"/>
              <a:t>Authority</a:t>
            </a:r>
            <a:endParaRPr lang="en-US" sz="12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661248"/>
            <a:ext cx="8525091" cy="95410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bg2"/>
                </a:solidFill>
              </a:rPr>
              <a:t>  Catering for the peak demand is costly</a:t>
            </a:r>
          </a:p>
          <a:p>
            <a:pPr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bg2"/>
                </a:solidFill>
              </a:rPr>
              <a:t>  Energy is wasted in non peak hours</a:t>
            </a:r>
            <a:endParaRPr lang="en-US" sz="2800" b="1" i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600" y="1228690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/>
              <a:t>Growth in System Peak Demand</a:t>
            </a:r>
            <a:endParaRPr lang="en-US" sz="2000" b="1" i="1" dirty="0"/>
          </a:p>
        </p:txBody>
      </p:sp>
    </p:spTree>
    <p:extLst>
      <p:ext uri="{BB962C8B-B14F-4D97-AF65-F5344CB8AC3E}">
        <p14:creationId xmlns="" xmlns:p14="http://schemas.microsoft.com/office/powerpoint/2010/main" val="176517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3"/>
          <p:cNvGrpSpPr/>
          <p:nvPr/>
        </p:nvGrpSpPr>
        <p:grpSpPr>
          <a:xfrm>
            <a:off x="395536" y="1124744"/>
            <a:ext cx="8280920" cy="4968552"/>
            <a:chOff x="4572334" y="4016097"/>
            <a:chExt cx="4182336" cy="2714238"/>
          </a:xfrm>
        </p:grpSpPr>
        <p:grpSp>
          <p:nvGrpSpPr>
            <p:cNvPr id="15" name="Group 20"/>
            <p:cNvGrpSpPr/>
            <p:nvPr/>
          </p:nvGrpSpPr>
          <p:grpSpPr>
            <a:xfrm>
              <a:off x="4572334" y="4016097"/>
              <a:ext cx="4182336" cy="2714238"/>
              <a:chOff x="4782152" y="4016097"/>
              <a:chExt cx="4182336" cy="271423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932040" y="6453336"/>
                <a:ext cx="40324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200" i="1" dirty="0" smtClean="0"/>
                  <a:t>Source:  </a:t>
                </a:r>
                <a:r>
                  <a:rPr lang="fr-FR" sz="1200" i="1" dirty="0" smtClean="0"/>
                  <a:t>Mobitel Data</a:t>
                </a:r>
                <a:endParaRPr lang="en-US" sz="1200" i="1" dirty="0"/>
              </a:p>
            </p:txBody>
          </p:sp>
          <p:grpSp>
            <p:nvGrpSpPr>
              <p:cNvPr id="16" name="Group 17"/>
              <p:cNvGrpSpPr/>
              <p:nvPr/>
            </p:nvGrpSpPr>
            <p:grpSpPr>
              <a:xfrm>
                <a:off x="4782152" y="4016097"/>
                <a:ext cx="4110328" cy="2437239"/>
                <a:chOff x="4782152" y="4016097"/>
                <a:chExt cx="4110328" cy="2437239"/>
              </a:xfrm>
            </p:grpSpPr>
            <p:pic>
              <p:nvPicPr>
                <p:cNvPr id="17" name="Picture 2" descr="http://192.168.86.132/Mrtg/Mrtg-httpd/ROOM2/Huawei/ISP-A/172.19.2.240_79-day.png"/>
                <p:cNvPicPr>
                  <a:picLocks noChangeAspect="1" noChangeArrowheads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 r="94452"/>
                <a:stretch/>
              </p:blipFill>
              <p:spPr bwMode="auto">
                <a:xfrm>
                  <a:off x="4782152" y="4293096"/>
                  <a:ext cx="264243" cy="21602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TextBox 19"/>
                <p:cNvSpPr txBox="1"/>
                <p:nvPr/>
              </p:nvSpPr>
              <p:spPr>
                <a:xfrm>
                  <a:off x="4860032" y="4016097"/>
                  <a:ext cx="4032448" cy="2522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 smtClean="0"/>
                    <a:t>Data Consumption Peak Demand</a:t>
                  </a:r>
                  <a:endParaRPr lang="en-US" sz="2400" b="1" dirty="0"/>
                </a:p>
              </p:txBody>
            </p:sp>
          </p:grpSp>
        </p:grp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8927" y="4293096"/>
              <a:ext cx="3919537" cy="21637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Sri Lanka ICT Consumption - Demand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71600" y="5877272"/>
            <a:ext cx="7326044" cy="83099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bg2"/>
                </a:solidFill>
              </a:rPr>
              <a:t>  Catering for the peak demand is costly</a:t>
            </a:r>
          </a:p>
          <a:p>
            <a:pPr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chemeClr val="bg2"/>
                </a:solidFill>
              </a:rPr>
              <a:t>  Capacity is wasted in non peak hours</a:t>
            </a:r>
            <a:endParaRPr lang="en-US" sz="24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53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51E324F949F46A88E460454545F00" ma:contentTypeVersion="1" ma:contentTypeDescription="Create a new document." ma:contentTypeScope="" ma:versionID="7f7fba4b5a3462e23cece38f3459cc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AB578EA-6902-4DCF-90BF-730D6FDADB12}"/>
</file>

<file path=customXml/itemProps2.xml><?xml version="1.0" encoding="utf-8"?>
<ds:datastoreItem xmlns:ds="http://schemas.openxmlformats.org/officeDocument/2006/customXml" ds:itemID="{683B6B3F-9F39-4988-AAE3-B091637ACE53}"/>
</file>

<file path=customXml/itemProps3.xml><?xml version="1.0" encoding="utf-8"?>
<ds:datastoreItem xmlns:ds="http://schemas.openxmlformats.org/officeDocument/2006/customXml" ds:itemID="{3F392565-4C0A-4D18-A879-0C84B4B9B1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17507</TotalTime>
  <Words>781</Words>
  <Application>Microsoft Office PowerPoint</Application>
  <PresentationFormat>On-screen Show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ITU-e</vt:lpstr>
      <vt:lpstr>Industrial Inter-Dependency for Sustainable Growth</vt:lpstr>
      <vt:lpstr>ICT Growth proportional to Data Growth/Internet penetration</vt:lpstr>
      <vt:lpstr>ICT Growth and Data Consumption</vt:lpstr>
      <vt:lpstr>Sri Lanka’s Data demand</vt:lpstr>
      <vt:lpstr>Energy Consumption – Access Technologies</vt:lpstr>
      <vt:lpstr>Sri Lanka – Energy Balance</vt:lpstr>
      <vt:lpstr>Sri Lanka’s power consumption based on ICT (Telco) Infrastructure</vt:lpstr>
      <vt:lpstr>Sri Lanka Electricity – Demand </vt:lpstr>
      <vt:lpstr>Sri Lanka ICT Consumption - Demand</vt:lpstr>
      <vt:lpstr>Infrastructure solutions for Optimal Energy Utilisation</vt:lpstr>
      <vt:lpstr>Solutions for Peak Demand Catering</vt:lpstr>
      <vt:lpstr>Sri Lanka Electricity - Supply</vt:lpstr>
      <vt:lpstr>Sustainable Business = Sustainable Energy Costs</vt:lpstr>
      <vt:lpstr>Electricity prices &amp; Fuel Prices</vt:lpstr>
      <vt:lpstr>Thermal Energy (SL) – Now &amp; Future</vt:lpstr>
      <vt:lpstr>New Renewable Energy – Sri Lanka</vt:lpstr>
      <vt:lpstr>Telco Challenges - for Wind and Solar</vt:lpstr>
      <vt:lpstr>Power Cost Variance in Sri Lanka</vt:lpstr>
      <vt:lpstr>Cost-Benefit Analysis - Solar</vt:lpstr>
      <vt:lpstr>Conclusion</vt:lpstr>
      <vt:lpstr>Thank you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&amp; Internet</dc:title>
  <dc:creator>Hasith Ruchiran Karunasekara</dc:creator>
  <cp:lastModifiedBy>shamila</cp:lastModifiedBy>
  <cp:revision>337</cp:revision>
  <dcterms:created xsi:type="dcterms:W3CDTF">2013-08-23T03:42:21Z</dcterms:created>
  <dcterms:modified xsi:type="dcterms:W3CDTF">2013-09-30T03:53:00Z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0x01010066351E324F949F46A88E460454545F00</vt:lpwstr>
  </property>
</Properties>
</file>