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23"/>
  </p:notesMasterIdLst>
  <p:sldIdLst>
    <p:sldId id="307" r:id="rId2"/>
    <p:sldId id="308" r:id="rId3"/>
    <p:sldId id="309" r:id="rId4"/>
    <p:sldId id="327" r:id="rId5"/>
    <p:sldId id="328" r:id="rId6"/>
    <p:sldId id="330" r:id="rId7"/>
    <p:sldId id="310" r:id="rId8"/>
    <p:sldId id="311" r:id="rId9"/>
    <p:sldId id="312" r:id="rId10"/>
    <p:sldId id="315" r:id="rId11"/>
    <p:sldId id="320" r:id="rId12"/>
    <p:sldId id="314" r:id="rId13"/>
    <p:sldId id="321" r:id="rId14"/>
    <p:sldId id="329" r:id="rId15"/>
    <p:sldId id="313" r:id="rId16"/>
    <p:sldId id="316" r:id="rId17"/>
    <p:sldId id="324" r:id="rId18"/>
    <p:sldId id="325" r:id="rId19"/>
    <p:sldId id="318" r:id="rId20"/>
    <p:sldId id="326" r:id="rId21"/>
    <p:sldId id="319" r:id="rId22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1C1C1C"/>
    <a:srgbClr val="0D3947"/>
    <a:srgbClr val="08252E"/>
    <a:srgbClr val="847DDF"/>
    <a:srgbClr val="FF33CC"/>
    <a:srgbClr val="C2188D"/>
    <a:srgbClr val="F68B1F"/>
    <a:srgbClr val="96CA4B"/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5630" autoAdjust="0"/>
  </p:normalViewPr>
  <p:slideViewPr>
    <p:cSldViewPr snapToGrid="0">
      <p:cViewPr varScale="1">
        <p:scale>
          <a:sx n="68" d="100"/>
          <a:sy n="68" d="100"/>
        </p:scale>
        <p:origin x="-108" y="-102"/>
      </p:cViewPr>
      <p:guideLst>
        <p:guide orient="horz" pos="429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6250D-FC2E-4661-8AB0-8EDAAF89FD23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215F3E-2F7C-48D5-A61F-5BED4BECCCF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D2AFA5B6-AD8D-4497-A79C-4C10FFB5DE48}" type="parTrans" cxnId="{D8345F71-500A-4FAB-878E-A21669B6B50E}">
      <dgm:prSet/>
      <dgm:spPr/>
      <dgm:t>
        <a:bodyPr/>
        <a:lstStyle/>
        <a:p>
          <a:endParaRPr lang="en-US"/>
        </a:p>
      </dgm:t>
    </dgm:pt>
    <dgm:pt modelId="{8C161653-74F7-4FF7-86F8-F0F4DCAEF1FC}" type="sibTrans" cxnId="{D8345F71-500A-4FAB-878E-A21669B6B50E}">
      <dgm:prSet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17A97747-B90D-467D-A5FE-0FF58855DA99}">
      <dgm:prSet phldrT="[Text]"/>
      <dgm:spPr>
        <a:solidFill>
          <a:srgbClr val="EE6804"/>
        </a:solidFill>
      </dgm:spPr>
      <dgm:t>
        <a:bodyPr/>
        <a:lstStyle/>
        <a:p>
          <a:r>
            <a:rPr lang="en-US" dirty="0" smtClean="0"/>
            <a:t>Societal Impact</a:t>
          </a:r>
          <a:endParaRPr lang="en-US" dirty="0"/>
        </a:p>
      </dgm:t>
    </dgm:pt>
    <dgm:pt modelId="{D72A68A4-D203-400C-B1E6-9F30177FBBA3}" type="parTrans" cxnId="{6FA50492-63D2-4982-8DF2-021022C05B33}">
      <dgm:prSet/>
      <dgm:spPr/>
      <dgm:t>
        <a:bodyPr/>
        <a:lstStyle/>
        <a:p>
          <a:endParaRPr lang="en-US"/>
        </a:p>
      </dgm:t>
    </dgm:pt>
    <dgm:pt modelId="{246A4D57-0075-4608-A3A2-E2BF1F2A71F7}" type="sibTrans" cxnId="{6FA50492-63D2-4982-8DF2-021022C05B33}">
      <dgm:prSet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C5D1A57E-8AB3-4EF4-8D17-546C45C00BA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30D3F3CC-DB37-421F-A20A-39DF17A523B2}" type="parTrans" cxnId="{2C47EF8F-BBF9-4BFA-8736-9D8175A48D51}">
      <dgm:prSet/>
      <dgm:spPr/>
      <dgm:t>
        <a:bodyPr/>
        <a:lstStyle/>
        <a:p>
          <a:endParaRPr lang="en-US"/>
        </a:p>
      </dgm:t>
    </dgm:pt>
    <dgm:pt modelId="{8EAFA241-411F-430B-ABBA-D4ADC5B1D958}" type="sibTrans" cxnId="{2C47EF8F-BBF9-4BFA-8736-9D8175A48D51}">
      <dgm:prSet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082E9A9D-E55D-4DAF-91C5-AA5D9B2B05CA}" type="pres">
      <dgm:prSet presAssocID="{F906250D-FC2E-4661-8AB0-8EDAAF89F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5CC03-30C6-4B66-BB3C-4117B27DE938}" type="pres">
      <dgm:prSet presAssocID="{E8215F3E-2F7C-48D5-A61F-5BED4BECCC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F745F-BF7F-4FBD-8329-A8B5C742B6A5}" type="pres">
      <dgm:prSet presAssocID="{8C161653-74F7-4FF7-86F8-F0F4DCAEF1FC}" presName="sibTrans" presStyleLbl="sibTrans2D1" presStyleIdx="0" presStyleCnt="3" custLinFactNeighborX="47164" custLinFactNeighborY="-1201"/>
      <dgm:spPr/>
      <dgm:t>
        <a:bodyPr/>
        <a:lstStyle/>
        <a:p>
          <a:endParaRPr lang="en-US"/>
        </a:p>
      </dgm:t>
    </dgm:pt>
    <dgm:pt modelId="{6E2F4E80-53B6-4B34-B1DE-0A897E0D9A4D}" type="pres">
      <dgm:prSet presAssocID="{8C161653-74F7-4FF7-86F8-F0F4DCAEF1F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06D8CAE-06C3-4C99-9656-6AD1A76E3A45}" type="pres">
      <dgm:prSet presAssocID="{17A97747-B90D-467D-A5FE-0FF58855D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17505-DEF7-40D0-A97F-1F9F3FD726A7}" type="pres">
      <dgm:prSet presAssocID="{246A4D57-0075-4608-A3A2-E2BF1F2A71F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9D572D7-84D7-4C86-8239-8E9F1020BDCA}" type="pres">
      <dgm:prSet presAssocID="{246A4D57-0075-4608-A3A2-E2BF1F2A71F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09B60F2-F7B2-4F16-B913-2DB4AAB2B94C}" type="pres">
      <dgm:prSet presAssocID="{C5D1A57E-8AB3-4EF4-8D17-546C45C00B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4752-7C7F-4B10-900C-72AE25D56249}" type="pres">
      <dgm:prSet presAssocID="{8EAFA241-411F-430B-ABBA-D4ADC5B1D958}" presName="sibTrans" presStyleLbl="sibTrans2D1" presStyleIdx="2" presStyleCnt="3" custLinFactNeighborX="-54925" custLinFactNeighborY="-1201"/>
      <dgm:spPr/>
      <dgm:t>
        <a:bodyPr/>
        <a:lstStyle/>
        <a:p>
          <a:endParaRPr lang="en-US"/>
        </a:p>
      </dgm:t>
    </dgm:pt>
    <dgm:pt modelId="{B8F056FE-6738-4F93-BE14-826984221BCF}" type="pres">
      <dgm:prSet presAssocID="{8EAFA241-411F-430B-ABBA-D4ADC5B1D95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FC977ED-08F3-47B9-A56E-DB3268F7B9F4}" type="presOf" srcId="{8EAFA241-411F-430B-ABBA-D4ADC5B1D958}" destId="{B8F056FE-6738-4F93-BE14-826984221BCF}" srcOrd="1" destOrd="0" presId="urn:microsoft.com/office/officeart/2005/8/layout/cycle7"/>
    <dgm:cxn modelId="{83AD5524-6E8B-4346-99BB-FEBE6BA0051D}" type="presOf" srcId="{8EAFA241-411F-430B-ABBA-D4ADC5B1D958}" destId="{8FB44752-7C7F-4B10-900C-72AE25D56249}" srcOrd="0" destOrd="0" presId="urn:microsoft.com/office/officeart/2005/8/layout/cycle7"/>
    <dgm:cxn modelId="{D4A544E3-645D-4DD9-A9EC-126A48DF670B}" type="presOf" srcId="{246A4D57-0075-4608-A3A2-E2BF1F2A71F7}" destId="{69D572D7-84D7-4C86-8239-8E9F1020BDCA}" srcOrd="1" destOrd="0" presId="urn:microsoft.com/office/officeart/2005/8/layout/cycle7"/>
    <dgm:cxn modelId="{BC53241F-A761-41B3-A8B2-A9CEFBEEDC09}" type="presOf" srcId="{8C161653-74F7-4FF7-86F8-F0F4DCAEF1FC}" destId="{6E2F4E80-53B6-4B34-B1DE-0A897E0D9A4D}" srcOrd="1" destOrd="0" presId="urn:microsoft.com/office/officeart/2005/8/layout/cycle7"/>
    <dgm:cxn modelId="{D8345F71-500A-4FAB-878E-A21669B6B50E}" srcId="{F906250D-FC2E-4661-8AB0-8EDAAF89FD23}" destId="{E8215F3E-2F7C-48D5-A61F-5BED4BECCCF4}" srcOrd="0" destOrd="0" parTransId="{D2AFA5B6-AD8D-4497-A79C-4C10FFB5DE48}" sibTransId="{8C161653-74F7-4FF7-86F8-F0F4DCAEF1FC}"/>
    <dgm:cxn modelId="{8F19CC2E-8CA4-4E03-A389-8F15483AC647}" type="presOf" srcId="{246A4D57-0075-4608-A3A2-E2BF1F2A71F7}" destId="{86217505-DEF7-40D0-A97F-1F9F3FD726A7}" srcOrd="0" destOrd="0" presId="urn:microsoft.com/office/officeart/2005/8/layout/cycle7"/>
    <dgm:cxn modelId="{475B04CD-39A1-4B65-8094-3F9DD0ED4460}" type="presOf" srcId="{8C161653-74F7-4FF7-86F8-F0F4DCAEF1FC}" destId="{72BF745F-BF7F-4FBD-8329-A8B5C742B6A5}" srcOrd="0" destOrd="0" presId="urn:microsoft.com/office/officeart/2005/8/layout/cycle7"/>
    <dgm:cxn modelId="{6FA50492-63D2-4982-8DF2-021022C05B33}" srcId="{F906250D-FC2E-4661-8AB0-8EDAAF89FD23}" destId="{17A97747-B90D-467D-A5FE-0FF58855DA99}" srcOrd="1" destOrd="0" parTransId="{D72A68A4-D203-400C-B1E6-9F30177FBBA3}" sibTransId="{246A4D57-0075-4608-A3A2-E2BF1F2A71F7}"/>
    <dgm:cxn modelId="{6AECFC5F-6C59-4835-9432-D6ED5D91ADAD}" type="presOf" srcId="{C5D1A57E-8AB3-4EF4-8D17-546C45C00BA3}" destId="{209B60F2-F7B2-4F16-B913-2DB4AAB2B94C}" srcOrd="0" destOrd="0" presId="urn:microsoft.com/office/officeart/2005/8/layout/cycle7"/>
    <dgm:cxn modelId="{0673089A-F1A9-46BC-8CA9-5A23095B4A9A}" type="presOf" srcId="{17A97747-B90D-467D-A5FE-0FF58855DA99}" destId="{606D8CAE-06C3-4C99-9656-6AD1A76E3A45}" srcOrd="0" destOrd="0" presId="urn:microsoft.com/office/officeart/2005/8/layout/cycle7"/>
    <dgm:cxn modelId="{2C47EF8F-BBF9-4BFA-8736-9D8175A48D51}" srcId="{F906250D-FC2E-4661-8AB0-8EDAAF89FD23}" destId="{C5D1A57E-8AB3-4EF4-8D17-546C45C00BA3}" srcOrd="2" destOrd="0" parTransId="{30D3F3CC-DB37-421F-A20A-39DF17A523B2}" sibTransId="{8EAFA241-411F-430B-ABBA-D4ADC5B1D958}"/>
    <dgm:cxn modelId="{0DA42525-393C-43C0-8BB0-3F81CB5F3667}" type="presOf" srcId="{E8215F3E-2F7C-48D5-A61F-5BED4BECCCF4}" destId="{FDF5CC03-30C6-4B66-BB3C-4117B27DE938}" srcOrd="0" destOrd="0" presId="urn:microsoft.com/office/officeart/2005/8/layout/cycle7"/>
    <dgm:cxn modelId="{010E5ADB-3125-4D43-B8C1-785059194D99}" type="presOf" srcId="{F906250D-FC2E-4661-8AB0-8EDAAF89FD23}" destId="{082E9A9D-E55D-4DAF-91C5-AA5D9B2B05CA}" srcOrd="0" destOrd="0" presId="urn:microsoft.com/office/officeart/2005/8/layout/cycle7"/>
    <dgm:cxn modelId="{6BE71F7F-7D35-4A70-9E29-5954AEBC2C54}" type="presParOf" srcId="{082E9A9D-E55D-4DAF-91C5-AA5D9B2B05CA}" destId="{FDF5CC03-30C6-4B66-BB3C-4117B27DE938}" srcOrd="0" destOrd="0" presId="urn:microsoft.com/office/officeart/2005/8/layout/cycle7"/>
    <dgm:cxn modelId="{CB3AE3E8-3446-426E-BAF1-374F1623CAB9}" type="presParOf" srcId="{082E9A9D-E55D-4DAF-91C5-AA5D9B2B05CA}" destId="{72BF745F-BF7F-4FBD-8329-A8B5C742B6A5}" srcOrd="1" destOrd="0" presId="urn:microsoft.com/office/officeart/2005/8/layout/cycle7"/>
    <dgm:cxn modelId="{0756C9A4-0AE0-4525-AFD5-AE506D97EA9C}" type="presParOf" srcId="{72BF745F-BF7F-4FBD-8329-A8B5C742B6A5}" destId="{6E2F4E80-53B6-4B34-B1DE-0A897E0D9A4D}" srcOrd="0" destOrd="0" presId="urn:microsoft.com/office/officeart/2005/8/layout/cycle7"/>
    <dgm:cxn modelId="{0BB3F755-EBFF-48CD-8352-CCFA1A5FD911}" type="presParOf" srcId="{082E9A9D-E55D-4DAF-91C5-AA5D9B2B05CA}" destId="{606D8CAE-06C3-4C99-9656-6AD1A76E3A45}" srcOrd="2" destOrd="0" presId="urn:microsoft.com/office/officeart/2005/8/layout/cycle7"/>
    <dgm:cxn modelId="{B1AAAE8E-465C-4E64-8207-9C27318014D9}" type="presParOf" srcId="{082E9A9D-E55D-4DAF-91C5-AA5D9B2B05CA}" destId="{86217505-DEF7-40D0-A97F-1F9F3FD726A7}" srcOrd="3" destOrd="0" presId="urn:microsoft.com/office/officeart/2005/8/layout/cycle7"/>
    <dgm:cxn modelId="{CC3571DC-3B0E-4D14-A64D-BCBF4F489522}" type="presParOf" srcId="{86217505-DEF7-40D0-A97F-1F9F3FD726A7}" destId="{69D572D7-84D7-4C86-8239-8E9F1020BDCA}" srcOrd="0" destOrd="0" presId="urn:microsoft.com/office/officeart/2005/8/layout/cycle7"/>
    <dgm:cxn modelId="{B53FD7D0-3567-40E5-812A-BB6DBCE58DAE}" type="presParOf" srcId="{082E9A9D-E55D-4DAF-91C5-AA5D9B2B05CA}" destId="{209B60F2-F7B2-4F16-B913-2DB4AAB2B94C}" srcOrd="4" destOrd="0" presId="urn:microsoft.com/office/officeart/2005/8/layout/cycle7"/>
    <dgm:cxn modelId="{D0FBC11B-5ACF-4620-ABD5-B0D3E2B8372A}" type="presParOf" srcId="{082E9A9D-E55D-4DAF-91C5-AA5D9B2B05CA}" destId="{8FB44752-7C7F-4B10-900C-72AE25D56249}" srcOrd="5" destOrd="0" presId="urn:microsoft.com/office/officeart/2005/8/layout/cycle7"/>
    <dgm:cxn modelId="{533615B6-929D-4BE0-A16A-A0E5065B6124}" type="presParOf" srcId="{8FB44752-7C7F-4B10-900C-72AE25D56249}" destId="{B8F056FE-6738-4F93-BE14-826984221BC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DC59-5CB9-4C44-B362-77667FB0F765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94EB4-6E76-42A8-9720-542CEC63F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3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94EB4-6E76-42A8-9720-542CEC63FD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our new students, customers and employees!</a:t>
            </a:r>
          </a:p>
          <a:p>
            <a:r>
              <a:rPr lang="en-US" dirty="0" smtClean="0">
                <a:sym typeface="Wingdings" pitchFamily="2" charset="2"/>
              </a:rPr>
              <a:t> EXPECTATIONS are CHANGING 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94EB4-6E76-42A8-9720-542CEC63FD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5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FFED-4EA3-4228-B205-11E72072CD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539298" y="5948653"/>
            <a:ext cx="798577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413" y="5948653"/>
            <a:ext cx="630456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0606" y="5948653"/>
            <a:ext cx="630456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4455" y="6614164"/>
            <a:ext cx="1040145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1869" y="661416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232" y="6719467"/>
            <a:ext cx="88316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4579" y="6668595"/>
            <a:ext cx="103887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5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4967" y="6708760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4877" y="8318285"/>
            <a:ext cx="1040145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6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7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98"/>
            <a:ext cx="12168841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80"/>
            <a:ext cx="12168841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83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45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455623" y="301900"/>
            <a:ext cx="839969" cy="447811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39" y="6586263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11" y="6584529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42" y="6580425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6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6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  <a:ln>
            <a:solidFill>
              <a:schemeClr val="bg1">
                <a:lumMod val="50000"/>
              </a:schemeClr>
            </a:solidFill>
          </a:ln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3" y="310896"/>
            <a:ext cx="5193792" cy="841248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3" y="1600206"/>
            <a:ext cx="3495823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3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4" y="1600207"/>
            <a:ext cx="3510635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11" y="100584"/>
            <a:ext cx="355701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1" y="100584"/>
            <a:ext cx="346557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6062131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4" y="5852177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1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106" y="4279409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9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54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5615" y="301884"/>
            <a:ext cx="921133" cy="491082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0699" y="-3578087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371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8613" y="17111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4455" y="8348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7043" y="-3377648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49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30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30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6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354139" y="6586263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11578342" y="6580425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2398"/>
            <a:ext cx="12168841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80"/>
            <a:ext cx="12168841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83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45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23" y="301900"/>
            <a:ext cx="839969" cy="447811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39" y="6586263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11" y="6584529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42" y="6580425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6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6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3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0988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8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89"/>
            <a:ext cx="5798380" cy="12522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23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6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1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1"/>
            <a:ext cx="2451002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12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74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2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77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77"/>
            <a:ext cx="2451002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95" y="310913"/>
            <a:ext cx="11296883" cy="6054185"/>
          </a:xfrm>
          <a:ln>
            <a:solidFill>
              <a:srgbClr val="08252E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6929" y="1786"/>
            <a:ext cx="12205754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455615" y="6096000"/>
            <a:ext cx="841815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3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2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5" y="5840202"/>
            <a:ext cx="164806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38" y="5840202"/>
            <a:ext cx="107461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1" y="5654198"/>
            <a:ext cx="3903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8000" y="5600088"/>
            <a:ext cx="3903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3" y="5525703"/>
            <a:ext cx="3903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2" y="5600088"/>
            <a:ext cx="3903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2" y="5525703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505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11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21" y="3697606"/>
            <a:ext cx="337641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11" y="3697606"/>
            <a:ext cx="337641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96" y="369760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96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5" y="2720838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4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4" y="3082456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8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9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8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93" y="3082456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71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78359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4455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706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85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11" y="6584529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455615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39" y="6586263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42" y="6580425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73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6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612593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1102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6289285" y="5840202"/>
            <a:ext cx="164806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79438" y="5840202"/>
            <a:ext cx="107461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628611" y="5654198"/>
            <a:ext cx="3903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738000" y="5600088"/>
            <a:ext cx="3903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45463" y="5525703"/>
            <a:ext cx="3903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5954852" y="5600088"/>
            <a:ext cx="3903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17122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280612" y="5525703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558740" y="3060505"/>
            <a:ext cx="3309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www.myconnectedsociety.com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8409358" y="3708611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9088721" y="3697606"/>
            <a:ext cx="337641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7921211" y="3697606"/>
            <a:ext cx="337641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9548392" y="369760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8676496" y="369760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7997133" y="2930196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8299525" y="2720838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8607334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908364" y="3082456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921618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52399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82638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134193" y="3082456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25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2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30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1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706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85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11" y="6584529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5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39" y="6586263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42" y="6580425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73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6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55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6" y="3022916"/>
            <a:ext cx="11589374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55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89736" y="3022900"/>
            <a:ext cx="11589374" cy="172055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0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5" y="1344168"/>
            <a:ext cx="11424907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89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200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4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90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8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3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8" y="1339750"/>
            <a:ext cx="11438253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39" y="6586263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11" y="6584529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42" y="6580425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31" r:id="rId2"/>
    <p:sldLayoutId id="2147483899" r:id="rId3"/>
    <p:sldLayoutId id="2147483930" r:id="rId4"/>
    <p:sldLayoutId id="2147483900" r:id="rId5"/>
    <p:sldLayoutId id="2147483932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1" r:id="rId26"/>
    <p:sldLayoutId id="2147483922" r:id="rId27"/>
    <p:sldLayoutId id="2147483924" r:id="rId28"/>
    <p:sldLayoutId id="2147483925" r:id="rId29"/>
    <p:sldLayoutId id="2147483926" r:id="rId30"/>
    <p:sldLayoutId id="2147483927" r:id="rId31"/>
    <p:sldLayoutId id="2147483934" r:id="rId3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wmf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ck.jpg"/>
          <p:cNvPicPr>
            <a:picLocks noChangeAspect="1"/>
          </p:cNvPicPr>
          <p:nvPr/>
        </p:nvPicPr>
        <p:blipFill>
          <a:blip r:embed="rId3" cstate="print"/>
          <a:srcRect t="7238"/>
          <a:stretch>
            <a:fillRect/>
          </a:stretch>
        </p:blipFill>
        <p:spPr>
          <a:xfrm>
            <a:off x="0" y="0"/>
            <a:ext cx="12188825" cy="635995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5095" y="5311808"/>
            <a:ext cx="10813351" cy="384175"/>
          </a:xfrm>
        </p:spPr>
        <p:txBody>
          <a:bodyPr/>
          <a:lstStyle/>
          <a:p>
            <a:r>
              <a:rPr lang="en-US" sz="2200" dirty="0" smtClean="0"/>
              <a:t>Mahbubul Alam</a:t>
            </a:r>
          </a:p>
          <a:p>
            <a:r>
              <a:rPr lang="en-US" sz="2200" dirty="0" smtClean="0"/>
              <a:t>Head of </a:t>
            </a:r>
            <a:r>
              <a:rPr lang="en-US" sz="2200" dirty="0" err="1" smtClean="0"/>
              <a:t>IoT</a:t>
            </a:r>
            <a:r>
              <a:rPr lang="en-US" sz="2200" dirty="0" smtClean="0"/>
              <a:t>/M2M, ITS and Auto </a:t>
            </a:r>
            <a:r>
              <a:rPr lang="en-US" sz="2200" dirty="0" err="1" smtClean="0"/>
              <a:t>Mfg</a:t>
            </a:r>
            <a:endParaRPr lang="en-US" sz="2200" dirty="0" smtClean="0"/>
          </a:p>
          <a:p>
            <a:r>
              <a:rPr lang="en-US" sz="2200" dirty="0" smtClean="0"/>
              <a:t>Connected Industries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164" y="1694293"/>
            <a:ext cx="11448379" cy="2583526"/>
          </a:xfrm>
        </p:spPr>
        <p:txBody>
          <a:bodyPr/>
          <a:lstStyle/>
          <a:p>
            <a:r>
              <a:rPr lang="en-US" dirty="0" smtClean="0"/>
              <a:t>Standardization Opportunity for India</a:t>
            </a:r>
            <a:br>
              <a:rPr lang="en-US" dirty="0" smtClean="0"/>
            </a:br>
            <a:r>
              <a:rPr lang="en-US" dirty="0" smtClean="0"/>
              <a:t>Forces Changing our World!</a:t>
            </a:r>
            <a:br>
              <a:rPr lang="en-US" dirty="0" smtClean="0"/>
            </a:br>
            <a:endParaRPr lang="en-US" sz="2000" spc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5919402"/>
            <a:ext cx="10810875" cy="395288"/>
          </a:xfrm>
        </p:spPr>
        <p:txBody>
          <a:bodyPr/>
          <a:lstStyle/>
          <a:p>
            <a:r>
              <a:rPr sz="1600" dirty="0" smtClean="0"/>
              <a:t>ITU/GISFI, December,  2012</a:t>
            </a:r>
            <a:endParaRPr lang="en-US" sz="1600" dirty="0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0556191" y="-1"/>
            <a:ext cx="419198" cy="157029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3D317"/>
              </a:gs>
              <a:gs pos="99000">
                <a:srgbClr val="0070C0">
                  <a:alpha val="44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Round Same Side Corner Rectangle 11"/>
          <p:cNvSpPr/>
          <p:nvPr/>
        </p:nvSpPr>
        <p:spPr>
          <a:xfrm flipV="1">
            <a:off x="9994384" y="-1"/>
            <a:ext cx="419198" cy="96678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64000">
                <a:srgbClr val="0070C0">
                  <a:alpha val="52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1123584" y="-1"/>
            <a:ext cx="444639" cy="235336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3D317"/>
              </a:gs>
              <a:gs pos="64000">
                <a:srgbClr val="00B050">
                  <a:alpha val="61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0" name="Picture 9" descr="BRAND Cisco Patner Summit.png"/>
          <p:cNvPicPr>
            <a:picLocks noChangeAspect="1"/>
          </p:cNvPicPr>
          <p:nvPr/>
        </p:nvPicPr>
        <p:blipFill rotWithShape="1">
          <a:blip r:embed="rId4" cstate="print"/>
          <a:srcRect r="62824"/>
          <a:stretch/>
        </p:blipFill>
        <p:spPr>
          <a:xfrm>
            <a:off x="446260" y="338166"/>
            <a:ext cx="1019684" cy="4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247" y="1603331"/>
            <a:ext cx="2775214" cy="1490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Bank of America says they’ll charge customers $5/month fee to use their credit cards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13324" y="1264589"/>
            <a:ext cx="5498927" cy="4965700"/>
          </a:xfrm>
        </p:spPr>
        <p:txBody>
          <a:bodyPr/>
          <a:lstStyle/>
          <a:p>
            <a:r>
              <a:rPr lang="en-US" sz="2000" dirty="0" smtClean="0"/>
              <a:t>22 year old “Molly </a:t>
            </a:r>
            <a:r>
              <a:rPr lang="en-US" sz="2000" dirty="0" err="1" smtClean="0"/>
              <a:t>Katchpole</a:t>
            </a:r>
            <a:r>
              <a:rPr lang="en-US" sz="2000" dirty="0" smtClean="0"/>
              <a:t> of Washington started online petition on change.org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300,000 sign up!</a:t>
            </a:r>
          </a:p>
          <a:p>
            <a:r>
              <a:rPr lang="en-US" sz="2000" dirty="0" smtClean="0"/>
              <a:t>She got personal call from bank executive</a:t>
            </a:r>
          </a:p>
          <a:p>
            <a:r>
              <a:rPr lang="en-US" sz="2000" dirty="0" err="1" smtClean="0"/>
              <a:t>BofA</a:t>
            </a:r>
            <a:r>
              <a:rPr lang="en-US" sz="2000" dirty="0" smtClean="0"/>
              <a:t> backs off on fee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Customers now have the power of social media to battle companies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30" y="1252555"/>
            <a:ext cx="24765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0203" y="3331266"/>
            <a:ext cx="4914727" cy="3234161"/>
            <a:chOff x="340203" y="3331266"/>
            <a:chExt cx="4914727" cy="323416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3" y="3331266"/>
              <a:ext cx="3066877" cy="3234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080" y="3346906"/>
              <a:ext cx="1847850" cy="3218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ight Arrow 9"/>
          <p:cNvSpPr/>
          <p:nvPr/>
        </p:nvSpPr>
        <p:spPr>
          <a:xfrm>
            <a:off x="5367402" y="3101854"/>
            <a:ext cx="1045923" cy="138246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696" y="2079842"/>
            <a:ext cx="5143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77338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27" y="185735"/>
            <a:ext cx="11448832" cy="838200"/>
          </a:xfrm>
        </p:spPr>
        <p:txBody>
          <a:bodyPr/>
          <a:lstStyle/>
          <a:p>
            <a:r>
              <a:rPr lang="en-US" sz="4000" dirty="0" smtClean="0"/>
              <a:t>The power of social media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123951"/>
            <a:ext cx="8670926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7947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8368" y="1774540"/>
            <a:ext cx="10813350" cy="2407042"/>
          </a:xfrm>
        </p:spPr>
        <p:txBody>
          <a:bodyPr/>
          <a:lstStyle/>
          <a:p>
            <a:pPr algn="ctr"/>
            <a:r>
              <a:rPr lang="en-US" dirty="0" smtClean="0"/>
              <a:t>Force # 4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Next Generation 100% Digital</a:t>
            </a:r>
            <a:br>
              <a:rPr lang="en-US" dirty="0" smtClean="0"/>
            </a:br>
            <a:r>
              <a:rPr lang="en-US" dirty="0" smtClean="0"/>
              <a:t>- All the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559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990" y="178215"/>
            <a:ext cx="11448832" cy="838200"/>
          </a:xfrm>
        </p:spPr>
        <p:txBody>
          <a:bodyPr/>
          <a:lstStyle/>
          <a:p>
            <a:r>
              <a:rPr lang="en-US" sz="4000" dirty="0" smtClean="0"/>
              <a:t>User Generated Personal Video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222374"/>
            <a:ext cx="7635875" cy="431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6900" y="5778500"/>
            <a:ext cx="90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architectural &amp; business implications?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05232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86199" cy="375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9400" y="165100"/>
            <a:ext cx="7734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man hours are invested in Wikipedia?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schemeClr val="bg1"/>
                </a:solidFill>
              </a:rPr>
              <a:t>    5 Million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schemeClr val="bg1"/>
                </a:solidFill>
              </a:rPr>
              <a:t>  25 Million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schemeClr val="bg1"/>
                </a:solidFill>
              </a:rPr>
              <a:t>  50 Million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schemeClr val="bg1"/>
                </a:solidFill>
              </a:rPr>
              <a:t>100 Million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11600" y="3111500"/>
            <a:ext cx="4127500" cy="635000"/>
          </a:xfrm>
          <a:prstGeom prst="roundRect">
            <a:avLst/>
          </a:prstGeom>
          <a:solidFill>
            <a:srgbClr val="FFC000">
              <a:alpha val="27843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00300" y="4344790"/>
            <a:ext cx="622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Interesting Facts?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953695"/>
            <a:ext cx="1123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*100M Hours = The number of hours American spend every weekend watching television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5600" y="5454204"/>
            <a:ext cx="622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……. Commercials!</a:t>
            </a:r>
          </a:p>
        </p:txBody>
      </p:sp>
    </p:spTree>
    <p:extLst>
      <p:ext uri="{BB962C8B-B14F-4D97-AF65-F5344CB8AC3E}">
        <p14:creationId xmlns:p14="http://schemas.microsoft.com/office/powerpoint/2010/main" xmlns="" val="5922859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290" y="301752"/>
            <a:ext cx="4735710" cy="1301580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Block social media at work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423511" y="1900824"/>
            <a:ext cx="5538845" cy="471291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Get them out of the cubicle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Identify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Create a group provides feedback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Reverse mentoring executives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Beta test new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40967" y="310895"/>
            <a:ext cx="5193792" cy="1254857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Think! How to leverage “Millennial Generation”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44" y="1929008"/>
            <a:ext cx="5101902" cy="424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67402" y="3101854"/>
            <a:ext cx="1045923" cy="138246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320706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8368" y="1774540"/>
            <a:ext cx="10813350" cy="2407042"/>
          </a:xfrm>
        </p:spPr>
        <p:txBody>
          <a:bodyPr/>
          <a:lstStyle/>
          <a:p>
            <a:pPr algn="ctr"/>
            <a:r>
              <a:rPr lang="en-US" dirty="0" smtClean="0"/>
              <a:t>Force # 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Internet-of-Everything</a:t>
            </a:r>
            <a:br>
              <a:rPr lang="en-US" dirty="0" smtClean="0"/>
            </a:br>
            <a:r>
              <a:rPr lang="en-US" dirty="0" smtClean="0"/>
              <a:t>Connected World!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75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8" y="1644550"/>
            <a:ext cx="11438253" cy="496569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50" y="177800"/>
            <a:ext cx="11438253" cy="1206500"/>
          </a:xfrm>
        </p:spPr>
        <p:txBody>
          <a:bodyPr/>
          <a:lstStyle/>
          <a:p>
            <a:r>
              <a:rPr lang="en-US" sz="4400" dirty="0"/>
              <a:t>Today more than 99% of our world is still not connected to the </a:t>
            </a:r>
            <a:r>
              <a:rPr lang="en-US" sz="4400" dirty="0" smtClean="0"/>
              <a:t>Internet!</a:t>
            </a:r>
            <a:endParaRPr lang="en-US" sz="4400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306191" y="1644546"/>
            <a:ext cx="11448831" cy="4965699"/>
            <a:chOff x="229703" y="1339745"/>
            <a:chExt cx="8588860" cy="4965699"/>
          </a:xfrm>
        </p:grpSpPr>
        <p:grpSp>
          <p:nvGrpSpPr>
            <p:cNvPr id="16" name="Group 15"/>
            <p:cNvGrpSpPr/>
            <p:nvPr/>
          </p:nvGrpSpPr>
          <p:grpSpPr>
            <a:xfrm>
              <a:off x="3007508" y="1339745"/>
              <a:ext cx="1263591" cy="1805382"/>
              <a:chOff x="879533" y="2665966"/>
              <a:chExt cx="1263591" cy="1805382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533" y="2665966"/>
                <a:ext cx="1248256" cy="14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879533" y="4115437"/>
                <a:ext cx="1263591" cy="3559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Security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396686" y="1343843"/>
              <a:ext cx="1292237" cy="1795909"/>
              <a:chOff x="2325915" y="1685897"/>
              <a:chExt cx="1292237" cy="179590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915" y="1685897"/>
                <a:ext cx="1292236" cy="1439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2325916" y="3125895"/>
                <a:ext cx="1292236" cy="3559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Traffic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811666" y="1341766"/>
              <a:ext cx="1455554" cy="1797986"/>
              <a:chOff x="4495805" y="1475671"/>
              <a:chExt cx="1455554" cy="1797986"/>
            </a:xfrm>
          </p:grpSpPr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5" y="1475671"/>
                <a:ext cx="1455554" cy="144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4507423" y="2917746"/>
                <a:ext cx="1443936" cy="3559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Video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386481" y="1355623"/>
              <a:ext cx="1432082" cy="1784129"/>
              <a:chOff x="8208779" y="36010"/>
              <a:chExt cx="1432082" cy="178412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8779" y="36010"/>
                <a:ext cx="1432082" cy="1439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ounded Rectangle 14"/>
              <p:cNvSpPr/>
              <p:nvPr/>
            </p:nvSpPr>
            <p:spPr>
              <a:xfrm>
                <a:off x="8208779" y="1464228"/>
                <a:ext cx="1432082" cy="35591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Robots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229703" y="5905334"/>
              <a:ext cx="81334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Smarter </a:t>
              </a:r>
              <a:r>
                <a:rPr lang="en-US" sz="2000" dirty="0" smtClean="0"/>
                <a:t>Security…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139362" y="3568560"/>
            <a:ext cx="6589917" cy="3041684"/>
            <a:chOff x="3855525" y="3263760"/>
            <a:chExt cx="4943725" cy="3041684"/>
          </a:xfrm>
        </p:grpSpPr>
        <p:sp>
          <p:nvSpPr>
            <p:cNvPr id="24" name="Rectangle 23"/>
            <p:cNvSpPr/>
            <p:nvPr/>
          </p:nvSpPr>
          <p:spPr>
            <a:xfrm>
              <a:off x="6503072" y="5905334"/>
              <a:ext cx="2296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dirty="0"/>
                <a:t>Smarter </a:t>
              </a:r>
              <a:r>
                <a:rPr lang="en-US" sz="2000" dirty="0" smtClean="0"/>
                <a:t>Transportation…</a:t>
              </a:r>
              <a:endParaRPr lang="en-US" sz="2000" dirty="0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3855525" y="3263760"/>
              <a:ext cx="2055054" cy="2636404"/>
              <a:chOff x="5540799" y="3351184"/>
              <a:chExt cx="1845682" cy="2449869"/>
            </a:xfrm>
          </p:grpSpPr>
          <p:grpSp>
            <p:nvGrpSpPr>
              <p:cNvPr id="25" name="Group 1"/>
              <p:cNvGrpSpPr/>
              <p:nvPr/>
            </p:nvGrpSpPr>
            <p:grpSpPr>
              <a:xfrm>
                <a:off x="5540799" y="3351184"/>
                <a:ext cx="1845682" cy="2076986"/>
                <a:chOff x="383567" y="1727200"/>
                <a:chExt cx="4091545" cy="421259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0614" y="5092083"/>
                  <a:ext cx="1061680" cy="795235"/>
                </a:xfrm>
                <a:prstGeom prst="rect">
                  <a:avLst/>
                </a:prstGeom>
              </p:spPr>
            </p:pic>
            <p:sp>
              <p:nvSpPr>
                <p:cNvPr id="27" name="Rectangle 14"/>
                <p:cNvSpPr>
                  <a:spLocks noChangeArrowheads="1"/>
                </p:cNvSpPr>
                <p:nvPr/>
              </p:nvSpPr>
              <p:spPr bwMode="auto">
                <a:xfrm>
                  <a:off x="383567" y="1727200"/>
                  <a:ext cx="4091545" cy="4212597"/>
                </a:xfrm>
                <a:prstGeom prst="rect">
                  <a:avLst/>
                </a:prstGeom>
                <a:solidFill>
                  <a:schemeClr val="bg1">
                    <a:alpha val="5000"/>
                  </a:schemeClr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lIns="18288" tIns="73152" rIns="18288"/>
                <a:lstStyle/>
                <a:p>
                  <a:pPr algn="l" eaLnBrk="1" hangingPunct="1">
                    <a:lnSpc>
                      <a:spcPct val="95000"/>
                    </a:lnSpc>
                    <a:spcBef>
                      <a:spcPts val="300"/>
                    </a:spcBef>
                  </a:pPr>
                  <a:endParaRPr lang="en-US" sz="400" dirty="0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7" cstate="print"/>
                <a:srcRect l="4589" t="52528" r="5154" b="12218"/>
                <a:stretch/>
              </p:blipFill>
              <p:spPr>
                <a:xfrm flipH="1">
                  <a:off x="879937" y="2284830"/>
                  <a:ext cx="3121963" cy="844571"/>
                </a:xfrm>
                <a:prstGeom prst="rect">
                  <a:avLst/>
                </a:prstGeom>
              </p:spPr>
            </p:pic>
            <p:grpSp>
              <p:nvGrpSpPr>
                <p:cNvPr id="29" name="Group 292"/>
                <p:cNvGrpSpPr/>
                <p:nvPr/>
              </p:nvGrpSpPr>
              <p:grpSpPr>
                <a:xfrm>
                  <a:off x="834327" y="2310685"/>
                  <a:ext cx="1735640" cy="454407"/>
                  <a:chOff x="393017" y="875369"/>
                  <a:chExt cx="1735640" cy="454407"/>
                </a:xfrm>
              </p:grpSpPr>
              <p:grpSp>
                <p:nvGrpSpPr>
                  <p:cNvPr id="120" name="Group 738"/>
                  <p:cNvGrpSpPr>
                    <a:grpSpLocks/>
                  </p:cNvGrpSpPr>
                  <p:nvPr/>
                </p:nvGrpSpPr>
                <p:grpSpPr bwMode="auto">
                  <a:xfrm flipH="1">
                    <a:off x="1011860" y="919292"/>
                    <a:ext cx="185354" cy="366561"/>
                    <a:chOff x="4320916" y="5206068"/>
                    <a:chExt cx="584061" cy="507108"/>
                  </a:xfrm>
                </p:grpSpPr>
                <p:pic>
                  <p:nvPicPr>
                    <p:cNvPr id="133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4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21" name="Group 738"/>
                  <p:cNvGrpSpPr>
                    <a:grpSpLocks/>
                  </p:cNvGrpSpPr>
                  <p:nvPr/>
                </p:nvGrpSpPr>
                <p:grpSpPr bwMode="auto">
                  <a:xfrm flipH="1">
                    <a:off x="393017" y="969080"/>
                    <a:ext cx="117014" cy="266985"/>
                    <a:chOff x="4320916" y="5206068"/>
                    <a:chExt cx="584061" cy="507108"/>
                  </a:xfrm>
                </p:grpSpPr>
                <p:pic>
                  <p:nvPicPr>
                    <p:cNvPr id="131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2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22" name="Group 738"/>
                  <p:cNvGrpSpPr>
                    <a:grpSpLocks/>
                  </p:cNvGrpSpPr>
                  <p:nvPr/>
                </p:nvGrpSpPr>
                <p:grpSpPr bwMode="auto">
                  <a:xfrm flipH="1">
                    <a:off x="693382" y="969080"/>
                    <a:ext cx="117014" cy="266985"/>
                    <a:chOff x="4320916" y="5206068"/>
                    <a:chExt cx="584061" cy="507108"/>
                  </a:xfrm>
                </p:grpSpPr>
                <p:pic>
                  <p:nvPicPr>
                    <p:cNvPr id="129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0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23" name="Group 738"/>
                  <p:cNvGrpSpPr>
                    <a:grpSpLocks/>
                  </p:cNvGrpSpPr>
                  <p:nvPr/>
                </p:nvGrpSpPr>
                <p:grpSpPr bwMode="auto">
                  <a:xfrm flipH="1">
                    <a:off x="1363048" y="919292"/>
                    <a:ext cx="185354" cy="366561"/>
                    <a:chOff x="4320916" y="5206068"/>
                    <a:chExt cx="584061" cy="507108"/>
                  </a:xfrm>
                </p:grpSpPr>
                <p:pic>
                  <p:nvPicPr>
                    <p:cNvPr id="127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8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24" name="Group 738"/>
                  <p:cNvGrpSpPr>
                    <a:grpSpLocks/>
                  </p:cNvGrpSpPr>
                  <p:nvPr/>
                </p:nvGrpSpPr>
                <p:grpSpPr bwMode="auto">
                  <a:xfrm flipH="1">
                    <a:off x="1849323" y="875369"/>
                    <a:ext cx="279334" cy="454407"/>
                    <a:chOff x="4320916" y="5206068"/>
                    <a:chExt cx="584061" cy="507108"/>
                  </a:xfrm>
                </p:grpSpPr>
                <p:pic>
                  <p:nvPicPr>
                    <p:cNvPr id="125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6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10" cstate="print"/>
                <a:srcRect r="3846" b="6899"/>
                <a:stretch/>
              </p:blipFill>
              <p:spPr>
                <a:xfrm rot="21265680" flipH="1">
                  <a:off x="806769" y="3208775"/>
                  <a:ext cx="1820407" cy="1303384"/>
                </a:xfrm>
                <a:prstGeom prst="rect">
                  <a:avLst/>
                </a:prstGeom>
              </p:spPr>
            </p:pic>
            <p:grpSp>
              <p:nvGrpSpPr>
                <p:cNvPr id="31" name="Group 147"/>
                <p:cNvGrpSpPr/>
                <p:nvPr/>
              </p:nvGrpSpPr>
              <p:grpSpPr>
                <a:xfrm>
                  <a:off x="1418408" y="3481823"/>
                  <a:ext cx="678654" cy="336804"/>
                  <a:chOff x="7009503" y="2991955"/>
                  <a:chExt cx="1021735" cy="530490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7009503" y="2991955"/>
                    <a:ext cx="1021735" cy="5304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 smtClean="0"/>
                  </a:p>
                </p:txBody>
              </p:sp>
              <p:grpSp>
                <p:nvGrpSpPr>
                  <p:cNvPr id="10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7550152" y="3141146"/>
                    <a:ext cx="422513" cy="282178"/>
                    <a:chOff x="3272" y="1316"/>
                    <a:chExt cx="1889" cy="1002"/>
                  </a:xfrm>
                </p:grpSpPr>
                <p:sp>
                  <p:nvSpPr>
                    <p:cNvPr id="105" name="AutoShape 54"/>
                    <p:cNvSpPr>
                      <a:spLocks noChangeAspect="1" noChangeArrowheads="1" noTextEdit="1"/>
                    </p:cNvSpPr>
                    <p:nvPr/>
                  </p:nvSpPr>
                  <p:spPr bwMode="black">
                    <a:xfrm>
                      <a:off x="3272" y="1316"/>
                      <a:ext cx="1889" cy="10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6" name="Rectangle 55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803" y="1980"/>
                      <a:ext cx="86" cy="325"/>
                    </a:xfrm>
                    <a:prstGeom prst="rect">
                      <a:avLst/>
                    </a:prstGeom>
                    <a:solidFill>
                      <a:srgbClr val="B21A1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7" name="Freeform 56"/>
                    <p:cNvSpPr>
                      <a:spLocks/>
                    </p:cNvSpPr>
                    <p:nvPr/>
                  </p:nvSpPr>
                  <p:spPr bwMode="black">
                    <a:xfrm>
                      <a:off x="4304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6 w 58"/>
                        <a:gd name="T13" fmla="*/ 343 h 80"/>
                        <a:gd name="T14" fmla="*/ 0 w 58"/>
                        <a:gd name="T15" fmla="*/ 172 h 80"/>
                        <a:gd name="T16" fmla="*/ 176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8" y="23"/>
                            <a:pt x="51" y="20"/>
                            <a:pt x="42" y="20"/>
                          </a:cubicBezTo>
                          <a:cubicBezTo>
                            <a:pt x="30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1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1" y="0"/>
                          </a:cubicBezTo>
                          <a:cubicBezTo>
                            <a:pt x="50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8" name="Freeform 57"/>
                    <p:cNvSpPr>
                      <a:spLocks/>
                    </p:cNvSpPr>
                    <p:nvPr/>
                  </p:nvSpPr>
                  <p:spPr bwMode="black">
                    <a:xfrm>
                      <a:off x="3443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2 w 58"/>
                        <a:gd name="T13" fmla="*/ 343 h 80"/>
                        <a:gd name="T14" fmla="*/ 0 w 58"/>
                        <a:gd name="T15" fmla="*/ 172 h 80"/>
                        <a:gd name="T16" fmla="*/ 172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7" y="23"/>
                            <a:pt x="51" y="20"/>
                            <a:pt x="42" y="20"/>
                          </a:cubicBezTo>
                          <a:cubicBezTo>
                            <a:pt x="29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0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0" y="0"/>
                          </a:cubicBezTo>
                          <a:cubicBezTo>
                            <a:pt x="49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9" name="Freeform 58"/>
                    <p:cNvSpPr>
                      <a:spLocks noEditPoints="1"/>
                    </p:cNvSpPr>
                    <p:nvPr/>
                  </p:nvSpPr>
                  <p:spPr bwMode="black">
                    <a:xfrm>
                      <a:off x="4643" y="1971"/>
                      <a:ext cx="342" cy="343"/>
                    </a:xfrm>
                    <a:custGeom>
                      <a:avLst/>
                      <a:gdLst>
                        <a:gd name="T0" fmla="*/ 342 w 80"/>
                        <a:gd name="T1" fmla="*/ 172 h 80"/>
                        <a:gd name="T2" fmla="*/ 171 w 80"/>
                        <a:gd name="T3" fmla="*/ 343 h 80"/>
                        <a:gd name="T4" fmla="*/ 0 w 80"/>
                        <a:gd name="T5" fmla="*/ 172 h 80"/>
                        <a:gd name="T6" fmla="*/ 171 w 80"/>
                        <a:gd name="T7" fmla="*/ 0 h 80"/>
                        <a:gd name="T8" fmla="*/ 342 w 80"/>
                        <a:gd name="T9" fmla="*/ 172 h 80"/>
                        <a:gd name="T10" fmla="*/ 171 w 80"/>
                        <a:gd name="T11" fmla="*/ 86 h 80"/>
                        <a:gd name="T12" fmla="*/ 86 w 80"/>
                        <a:gd name="T13" fmla="*/ 172 h 80"/>
                        <a:gd name="T14" fmla="*/ 171 w 80"/>
                        <a:gd name="T15" fmla="*/ 257 h 80"/>
                        <a:gd name="T16" fmla="*/ 257 w 80"/>
                        <a:gd name="T17" fmla="*/ 172 h 80"/>
                        <a:gd name="T18" fmla="*/ 171 w 80"/>
                        <a:gd name="T19" fmla="*/ 86 h 8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0"/>
                        <a:gd name="T31" fmla="*/ 0 h 80"/>
                        <a:gd name="T32" fmla="*/ 80 w 80"/>
                        <a:gd name="T33" fmla="*/ 80 h 8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0" h="80">
                          <a:moveTo>
                            <a:pt x="80" y="40"/>
                          </a:moveTo>
                          <a:cubicBezTo>
                            <a:pt x="80" y="62"/>
                            <a:pt x="64" y="80"/>
                            <a:pt x="40" y="80"/>
                          </a:cubicBezTo>
                          <a:cubicBezTo>
                            <a:pt x="16" y="80"/>
                            <a:pt x="0" y="62"/>
                            <a:pt x="0" y="40"/>
                          </a:cubicBezTo>
                          <a:cubicBezTo>
                            <a:pt x="0" y="18"/>
                            <a:pt x="16" y="0"/>
                            <a:pt x="40" y="0"/>
                          </a:cubicBezTo>
                          <a:cubicBezTo>
                            <a:pt x="64" y="0"/>
                            <a:pt x="80" y="18"/>
                            <a:pt x="80" y="40"/>
                          </a:cubicBezTo>
                          <a:moveTo>
                            <a:pt x="40" y="20"/>
                          </a:moveTo>
                          <a:cubicBezTo>
                            <a:pt x="29" y="20"/>
                            <a:pt x="20" y="29"/>
                            <a:pt x="20" y="40"/>
                          </a:cubicBezTo>
                          <a:cubicBezTo>
                            <a:pt x="20" y="51"/>
                            <a:pt x="29" y="60"/>
                            <a:pt x="40" y="60"/>
                          </a:cubicBezTo>
                          <a:cubicBezTo>
                            <a:pt x="51" y="60"/>
                            <a:pt x="60" y="51"/>
                            <a:pt x="60" y="40"/>
                          </a:cubicBezTo>
                          <a:cubicBezTo>
                            <a:pt x="60" y="29"/>
                            <a:pt x="51" y="20"/>
                            <a:pt x="40" y="20"/>
                          </a:cubicBezTo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0" name="Freeform 59"/>
                    <p:cNvSpPr>
                      <a:spLocks/>
                    </p:cNvSpPr>
                    <p:nvPr/>
                  </p:nvSpPr>
                  <p:spPr bwMode="black">
                    <a:xfrm>
                      <a:off x="4000" y="1971"/>
                      <a:ext cx="223" cy="343"/>
                    </a:xfrm>
                    <a:custGeom>
                      <a:avLst/>
                      <a:gdLst>
                        <a:gd name="T0" fmla="*/ 202 w 52"/>
                        <a:gd name="T1" fmla="*/ 81 h 80"/>
                        <a:gd name="T2" fmla="*/ 137 w 52"/>
                        <a:gd name="T3" fmla="*/ 73 h 80"/>
                        <a:gd name="T4" fmla="*/ 86 w 52"/>
                        <a:gd name="T5" fmla="*/ 99 h 80"/>
                        <a:gd name="T6" fmla="*/ 124 w 52"/>
                        <a:gd name="T7" fmla="*/ 129 h 80"/>
                        <a:gd name="T8" fmla="*/ 146 w 52"/>
                        <a:gd name="T9" fmla="*/ 137 h 80"/>
                        <a:gd name="T10" fmla="*/ 223 w 52"/>
                        <a:gd name="T11" fmla="*/ 232 h 80"/>
                        <a:gd name="T12" fmla="*/ 90 w 52"/>
                        <a:gd name="T13" fmla="*/ 343 h 80"/>
                        <a:gd name="T14" fmla="*/ 0 w 52"/>
                        <a:gd name="T15" fmla="*/ 330 h 80"/>
                        <a:gd name="T16" fmla="*/ 0 w 52"/>
                        <a:gd name="T17" fmla="*/ 257 h 80"/>
                        <a:gd name="T18" fmla="*/ 77 w 52"/>
                        <a:gd name="T19" fmla="*/ 270 h 80"/>
                        <a:gd name="T20" fmla="*/ 137 w 52"/>
                        <a:gd name="T21" fmla="*/ 240 h 80"/>
                        <a:gd name="T22" fmla="*/ 99 w 52"/>
                        <a:gd name="T23" fmla="*/ 206 h 80"/>
                        <a:gd name="T24" fmla="*/ 81 w 52"/>
                        <a:gd name="T25" fmla="*/ 202 h 80"/>
                        <a:gd name="T26" fmla="*/ 0 w 52"/>
                        <a:gd name="T27" fmla="*/ 103 h 80"/>
                        <a:gd name="T28" fmla="*/ 120 w 52"/>
                        <a:gd name="T29" fmla="*/ 0 h 80"/>
                        <a:gd name="T30" fmla="*/ 202 w 52"/>
                        <a:gd name="T31" fmla="*/ 13 h 80"/>
                        <a:gd name="T32" fmla="*/ 202 w 52"/>
                        <a:gd name="T33" fmla="*/ 81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2"/>
                        <a:gd name="T52" fmla="*/ 0 h 80"/>
                        <a:gd name="T53" fmla="*/ 52 w 52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2" h="80">
                          <a:moveTo>
                            <a:pt x="47" y="19"/>
                          </a:moveTo>
                          <a:cubicBezTo>
                            <a:pt x="47" y="19"/>
                            <a:pt x="38" y="17"/>
                            <a:pt x="32" y="17"/>
                          </a:cubicBezTo>
                          <a:cubicBezTo>
                            <a:pt x="24" y="17"/>
                            <a:pt x="20" y="19"/>
                            <a:pt x="20" y="23"/>
                          </a:cubicBezTo>
                          <a:cubicBezTo>
                            <a:pt x="20" y="28"/>
                            <a:pt x="26" y="29"/>
                            <a:pt x="29" y="30"/>
                          </a:cubicBezTo>
                          <a:cubicBezTo>
                            <a:pt x="34" y="32"/>
                            <a:pt x="34" y="32"/>
                            <a:pt x="34" y="32"/>
                          </a:cubicBezTo>
                          <a:cubicBezTo>
                            <a:pt x="47" y="36"/>
                            <a:pt x="52" y="45"/>
                            <a:pt x="52" y="54"/>
                          </a:cubicBezTo>
                          <a:cubicBezTo>
                            <a:pt x="52" y="73"/>
                            <a:pt x="35" y="80"/>
                            <a:pt x="21" y="80"/>
                          </a:cubicBezTo>
                          <a:cubicBezTo>
                            <a:pt x="10" y="80"/>
                            <a:pt x="1" y="78"/>
                            <a:pt x="0" y="77"/>
                          </a:cubicBezTo>
                          <a:cubicBezTo>
                            <a:pt x="0" y="60"/>
                            <a:pt x="0" y="60"/>
                            <a:pt x="0" y="60"/>
                          </a:cubicBezTo>
                          <a:cubicBezTo>
                            <a:pt x="2" y="60"/>
                            <a:pt x="10" y="63"/>
                            <a:pt x="18" y="63"/>
                          </a:cubicBezTo>
                          <a:cubicBezTo>
                            <a:pt x="28" y="63"/>
                            <a:pt x="32" y="60"/>
                            <a:pt x="32" y="56"/>
                          </a:cubicBezTo>
                          <a:cubicBezTo>
                            <a:pt x="32" y="52"/>
                            <a:pt x="28" y="49"/>
                            <a:pt x="23" y="48"/>
                          </a:cubicBezTo>
                          <a:cubicBezTo>
                            <a:pt x="22" y="48"/>
                            <a:pt x="21" y="47"/>
                            <a:pt x="19" y="47"/>
                          </a:cubicBezTo>
                          <a:cubicBezTo>
                            <a:pt x="9" y="43"/>
                            <a:pt x="0" y="37"/>
                            <a:pt x="0" y="24"/>
                          </a:cubicBezTo>
                          <a:cubicBezTo>
                            <a:pt x="0" y="10"/>
                            <a:pt x="10" y="0"/>
                            <a:pt x="28" y="0"/>
                          </a:cubicBezTo>
                          <a:cubicBezTo>
                            <a:pt x="37" y="0"/>
                            <a:pt x="46" y="3"/>
                            <a:pt x="47" y="3"/>
                          </a:cubicBezTo>
                          <a:lnTo>
                            <a:pt x="47" y="19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1" name="Freeform 60"/>
                    <p:cNvSpPr>
                      <a:spLocks/>
                    </p:cNvSpPr>
                    <p:nvPr/>
                  </p:nvSpPr>
                  <p:spPr bwMode="black">
                    <a:xfrm>
                      <a:off x="3272" y="1586"/>
                      <a:ext cx="81" cy="167"/>
                    </a:xfrm>
                    <a:custGeom>
                      <a:avLst/>
                      <a:gdLst>
                        <a:gd name="T0" fmla="*/ 81 w 19"/>
                        <a:gd name="T1" fmla="*/ 43 h 39"/>
                        <a:gd name="T2" fmla="*/ 43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43 w 19"/>
                        <a:gd name="T9" fmla="*/ 167 h 39"/>
                        <a:gd name="T10" fmla="*/ 81 w 19"/>
                        <a:gd name="T11" fmla="*/ 128 h 39"/>
                        <a:gd name="T12" fmla="*/ 81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10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2" name="Freeform 61"/>
                    <p:cNvSpPr>
                      <a:spLocks/>
                    </p:cNvSpPr>
                    <p:nvPr/>
                  </p:nvSpPr>
                  <p:spPr bwMode="black">
                    <a:xfrm>
                      <a:off x="349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4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4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3" name="Freeform 62"/>
                    <p:cNvSpPr>
                      <a:spLocks/>
                    </p:cNvSpPr>
                    <p:nvPr/>
                  </p:nvSpPr>
                  <p:spPr bwMode="black">
                    <a:xfrm>
                      <a:off x="3722" y="1320"/>
                      <a:ext cx="81" cy="514"/>
                    </a:xfrm>
                    <a:custGeom>
                      <a:avLst/>
                      <a:gdLst>
                        <a:gd name="T0" fmla="*/ 81 w 19"/>
                        <a:gd name="T1" fmla="*/ 39 h 120"/>
                        <a:gd name="T2" fmla="*/ 43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43 w 19"/>
                        <a:gd name="T9" fmla="*/ 514 h 120"/>
                        <a:gd name="T10" fmla="*/ 81 w 19"/>
                        <a:gd name="T11" fmla="*/ 475 h 120"/>
                        <a:gd name="T12" fmla="*/ 81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5" y="120"/>
                            <a:pt x="10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4" name="Freeform 63"/>
                    <p:cNvSpPr>
                      <a:spLocks/>
                    </p:cNvSpPr>
                    <p:nvPr/>
                  </p:nvSpPr>
                  <p:spPr bwMode="black">
                    <a:xfrm>
                      <a:off x="394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5" name="Freeform 64"/>
                    <p:cNvSpPr>
                      <a:spLocks/>
                    </p:cNvSpPr>
                    <p:nvPr/>
                  </p:nvSpPr>
                  <p:spPr bwMode="black">
                    <a:xfrm>
                      <a:off x="4171" y="1586"/>
                      <a:ext cx="86" cy="167"/>
                    </a:xfrm>
                    <a:custGeom>
                      <a:avLst/>
                      <a:gdLst>
                        <a:gd name="T0" fmla="*/ 86 w 20"/>
                        <a:gd name="T1" fmla="*/ 43 h 39"/>
                        <a:gd name="T2" fmla="*/ 43 w 20"/>
                        <a:gd name="T3" fmla="*/ 0 h 39"/>
                        <a:gd name="T4" fmla="*/ 0 w 20"/>
                        <a:gd name="T5" fmla="*/ 43 h 39"/>
                        <a:gd name="T6" fmla="*/ 0 w 20"/>
                        <a:gd name="T7" fmla="*/ 128 h 39"/>
                        <a:gd name="T8" fmla="*/ 43 w 20"/>
                        <a:gd name="T9" fmla="*/ 167 h 39"/>
                        <a:gd name="T10" fmla="*/ 86 w 20"/>
                        <a:gd name="T11" fmla="*/ 128 h 39"/>
                        <a:gd name="T12" fmla="*/ 86 w 20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39"/>
                        <a:gd name="T23" fmla="*/ 20 w 20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39">
                          <a:moveTo>
                            <a:pt x="20" y="10"/>
                          </a:moveTo>
                          <a:cubicBezTo>
                            <a:pt x="20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5" y="39"/>
                            <a:pt x="10" y="39"/>
                          </a:cubicBezTo>
                          <a:cubicBezTo>
                            <a:pt x="15" y="39"/>
                            <a:pt x="20" y="35"/>
                            <a:pt x="20" y="30"/>
                          </a:cubicBezTo>
                          <a:lnTo>
                            <a:pt x="20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6" name="Freeform 65"/>
                    <p:cNvSpPr>
                      <a:spLocks/>
                    </p:cNvSpPr>
                    <p:nvPr/>
                  </p:nvSpPr>
                  <p:spPr bwMode="black">
                    <a:xfrm>
                      <a:off x="439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7" name="Freeform 66"/>
                    <p:cNvSpPr>
                      <a:spLocks/>
                    </p:cNvSpPr>
                    <p:nvPr/>
                  </p:nvSpPr>
                  <p:spPr bwMode="black">
                    <a:xfrm>
                      <a:off x="4625" y="1320"/>
                      <a:ext cx="82" cy="514"/>
                    </a:xfrm>
                    <a:custGeom>
                      <a:avLst/>
                      <a:gdLst>
                        <a:gd name="T0" fmla="*/ 82 w 19"/>
                        <a:gd name="T1" fmla="*/ 39 h 120"/>
                        <a:gd name="T2" fmla="*/ 39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39 w 19"/>
                        <a:gd name="T9" fmla="*/ 514 h 120"/>
                        <a:gd name="T10" fmla="*/ 82 w 19"/>
                        <a:gd name="T11" fmla="*/ 475 h 120"/>
                        <a:gd name="T12" fmla="*/ 82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4" y="120"/>
                            <a:pt x="9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8" name="Freeform 67"/>
                    <p:cNvSpPr>
                      <a:spLocks/>
                    </p:cNvSpPr>
                    <p:nvPr/>
                  </p:nvSpPr>
                  <p:spPr bwMode="black">
                    <a:xfrm>
                      <a:off x="484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5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9" name="Freeform 68"/>
                    <p:cNvSpPr>
                      <a:spLocks/>
                    </p:cNvSpPr>
                    <p:nvPr/>
                  </p:nvSpPr>
                  <p:spPr bwMode="black">
                    <a:xfrm>
                      <a:off x="5075" y="1586"/>
                      <a:ext cx="82" cy="167"/>
                    </a:xfrm>
                    <a:custGeom>
                      <a:avLst/>
                      <a:gdLst>
                        <a:gd name="T0" fmla="*/ 82 w 19"/>
                        <a:gd name="T1" fmla="*/ 43 h 39"/>
                        <a:gd name="T2" fmla="*/ 39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39 w 19"/>
                        <a:gd name="T9" fmla="*/ 167 h 39"/>
                        <a:gd name="T10" fmla="*/ 82 w 19"/>
                        <a:gd name="T11" fmla="*/ 128 h 39"/>
                        <a:gd name="T12" fmla="*/ 82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9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02" name="Group 738"/>
                  <p:cNvGrpSpPr>
                    <a:grpSpLocks/>
                  </p:cNvGrpSpPr>
                  <p:nvPr/>
                </p:nvGrpSpPr>
                <p:grpSpPr bwMode="auto">
                  <a:xfrm>
                    <a:off x="7136190" y="2991955"/>
                    <a:ext cx="350124" cy="486475"/>
                    <a:chOff x="4320916" y="5206068"/>
                    <a:chExt cx="584061" cy="507108"/>
                  </a:xfrm>
                </p:grpSpPr>
                <p:pic>
                  <p:nvPicPr>
                    <p:cNvPr id="103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4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32" name="Group 193"/>
                <p:cNvGrpSpPr/>
                <p:nvPr/>
              </p:nvGrpSpPr>
              <p:grpSpPr>
                <a:xfrm>
                  <a:off x="827102" y="5152897"/>
                  <a:ext cx="675454" cy="336804"/>
                  <a:chOff x="7009503" y="2991955"/>
                  <a:chExt cx="1021735" cy="530490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7009503" y="2991955"/>
                    <a:ext cx="1021735" cy="5304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 smtClean="0"/>
                  </a:p>
                </p:txBody>
              </p:sp>
              <p:grpSp>
                <p:nvGrpSpPr>
                  <p:cNvPr id="8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7550152" y="3141146"/>
                    <a:ext cx="422513" cy="282178"/>
                    <a:chOff x="3272" y="1316"/>
                    <a:chExt cx="1889" cy="1002"/>
                  </a:xfrm>
                </p:grpSpPr>
                <p:sp>
                  <p:nvSpPr>
                    <p:cNvPr id="85" name="AutoShape 54"/>
                    <p:cNvSpPr>
                      <a:spLocks noChangeAspect="1" noChangeArrowheads="1" noTextEdit="1"/>
                    </p:cNvSpPr>
                    <p:nvPr/>
                  </p:nvSpPr>
                  <p:spPr bwMode="black">
                    <a:xfrm>
                      <a:off x="3272" y="1316"/>
                      <a:ext cx="1889" cy="10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6" name="Rectangle 55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803" y="1980"/>
                      <a:ext cx="86" cy="325"/>
                    </a:xfrm>
                    <a:prstGeom prst="rect">
                      <a:avLst/>
                    </a:prstGeom>
                    <a:solidFill>
                      <a:srgbClr val="B21A1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7" name="Freeform 56"/>
                    <p:cNvSpPr>
                      <a:spLocks/>
                    </p:cNvSpPr>
                    <p:nvPr/>
                  </p:nvSpPr>
                  <p:spPr bwMode="black">
                    <a:xfrm>
                      <a:off x="4304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6 w 58"/>
                        <a:gd name="T13" fmla="*/ 343 h 80"/>
                        <a:gd name="T14" fmla="*/ 0 w 58"/>
                        <a:gd name="T15" fmla="*/ 172 h 80"/>
                        <a:gd name="T16" fmla="*/ 176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8" y="23"/>
                            <a:pt x="51" y="20"/>
                            <a:pt x="42" y="20"/>
                          </a:cubicBezTo>
                          <a:cubicBezTo>
                            <a:pt x="30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1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1" y="0"/>
                          </a:cubicBezTo>
                          <a:cubicBezTo>
                            <a:pt x="50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8" name="Freeform 57"/>
                    <p:cNvSpPr>
                      <a:spLocks/>
                    </p:cNvSpPr>
                    <p:nvPr/>
                  </p:nvSpPr>
                  <p:spPr bwMode="black">
                    <a:xfrm>
                      <a:off x="3443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2 w 58"/>
                        <a:gd name="T13" fmla="*/ 343 h 80"/>
                        <a:gd name="T14" fmla="*/ 0 w 58"/>
                        <a:gd name="T15" fmla="*/ 172 h 80"/>
                        <a:gd name="T16" fmla="*/ 172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7" y="23"/>
                            <a:pt x="51" y="20"/>
                            <a:pt x="42" y="20"/>
                          </a:cubicBezTo>
                          <a:cubicBezTo>
                            <a:pt x="29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0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0" y="0"/>
                          </a:cubicBezTo>
                          <a:cubicBezTo>
                            <a:pt x="49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9" name="Freeform 58"/>
                    <p:cNvSpPr>
                      <a:spLocks noEditPoints="1"/>
                    </p:cNvSpPr>
                    <p:nvPr/>
                  </p:nvSpPr>
                  <p:spPr bwMode="black">
                    <a:xfrm>
                      <a:off x="4643" y="1971"/>
                      <a:ext cx="342" cy="343"/>
                    </a:xfrm>
                    <a:custGeom>
                      <a:avLst/>
                      <a:gdLst>
                        <a:gd name="T0" fmla="*/ 342 w 80"/>
                        <a:gd name="T1" fmla="*/ 172 h 80"/>
                        <a:gd name="T2" fmla="*/ 171 w 80"/>
                        <a:gd name="T3" fmla="*/ 343 h 80"/>
                        <a:gd name="T4" fmla="*/ 0 w 80"/>
                        <a:gd name="T5" fmla="*/ 172 h 80"/>
                        <a:gd name="T6" fmla="*/ 171 w 80"/>
                        <a:gd name="T7" fmla="*/ 0 h 80"/>
                        <a:gd name="T8" fmla="*/ 342 w 80"/>
                        <a:gd name="T9" fmla="*/ 172 h 80"/>
                        <a:gd name="T10" fmla="*/ 171 w 80"/>
                        <a:gd name="T11" fmla="*/ 86 h 80"/>
                        <a:gd name="T12" fmla="*/ 86 w 80"/>
                        <a:gd name="T13" fmla="*/ 172 h 80"/>
                        <a:gd name="T14" fmla="*/ 171 w 80"/>
                        <a:gd name="T15" fmla="*/ 257 h 80"/>
                        <a:gd name="T16" fmla="*/ 257 w 80"/>
                        <a:gd name="T17" fmla="*/ 172 h 80"/>
                        <a:gd name="T18" fmla="*/ 171 w 80"/>
                        <a:gd name="T19" fmla="*/ 86 h 8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0"/>
                        <a:gd name="T31" fmla="*/ 0 h 80"/>
                        <a:gd name="T32" fmla="*/ 80 w 80"/>
                        <a:gd name="T33" fmla="*/ 80 h 8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0" h="80">
                          <a:moveTo>
                            <a:pt x="80" y="40"/>
                          </a:moveTo>
                          <a:cubicBezTo>
                            <a:pt x="80" y="62"/>
                            <a:pt x="64" y="80"/>
                            <a:pt x="40" y="80"/>
                          </a:cubicBezTo>
                          <a:cubicBezTo>
                            <a:pt x="16" y="80"/>
                            <a:pt x="0" y="62"/>
                            <a:pt x="0" y="40"/>
                          </a:cubicBezTo>
                          <a:cubicBezTo>
                            <a:pt x="0" y="18"/>
                            <a:pt x="16" y="0"/>
                            <a:pt x="40" y="0"/>
                          </a:cubicBezTo>
                          <a:cubicBezTo>
                            <a:pt x="64" y="0"/>
                            <a:pt x="80" y="18"/>
                            <a:pt x="80" y="40"/>
                          </a:cubicBezTo>
                          <a:moveTo>
                            <a:pt x="40" y="20"/>
                          </a:moveTo>
                          <a:cubicBezTo>
                            <a:pt x="29" y="20"/>
                            <a:pt x="20" y="29"/>
                            <a:pt x="20" y="40"/>
                          </a:cubicBezTo>
                          <a:cubicBezTo>
                            <a:pt x="20" y="51"/>
                            <a:pt x="29" y="60"/>
                            <a:pt x="40" y="60"/>
                          </a:cubicBezTo>
                          <a:cubicBezTo>
                            <a:pt x="51" y="60"/>
                            <a:pt x="60" y="51"/>
                            <a:pt x="60" y="40"/>
                          </a:cubicBezTo>
                          <a:cubicBezTo>
                            <a:pt x="60" y="29"/>
                            <a:pt x="51" y="20"/>
                            <a:pt x="40" y="20"/>
                          </a:cubicBezTo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0" name="Freeform 59"/>
                    <p:cNvSpPr>
                      <a:spLocks/>
                    </p:cNvSpPr>
                    <p:nvPr/>
                  </p:nvSpPr>
                  <p:spPr bwMode="black">
                    <a:xfrm>
                      <a:off x="4000" y="1971"/>
                      <a:ext cx="223" cy="343"/>
                    </a:xfrm>
                    <a:custGeom>
                      <a:avLst/>
                      <a:gdLst>
                        <a:gd name="T0" fmla="*/ 202 w 52"/>
                        <a:gd name="T1" fmla="*/ 81 h 80"/>
                        <a:gd name="T2" fmla="*/ 137 w 52"/>
                        <a:gd name="T3" fmla="*/ 73 h 80"/>
                        <a:gd name="T4" fmla="*/ 86 w 52"/>
                        <a:gd name="T5" fmla="*/ 99 h 80"/>
                        <a:gd name="T6" fmla="*/ 124 w 52"/>
                        <a:gd name="T7" fmla="*/ 129 h 80"/>
                        <a:gd name="T8" fmla="*/ 146 w 52"/>
                        <a:gd name="T9" fmla="*/ 137 h 80"/>
                        <a:gd name="T10" fmla="*/ 223 w 52"/>
                        <a:gd name="T11" fmla="*/ 232 h 80"/>
                        <a:gd name="T12" fmla="*/ 90 w 52"/>
                        <a:gd name="T13" fmla="*/ 343 h 80"/>
                        <a:gd name="T14" fmla="*/ 0 w 52"/>
                        <a:gd name="T15" fmla="*/ 330 h 80"/>
                        <a:gd name="T16" fmla="*/ 0 w 52"/>
                        <a:gd name="T17" fmla="*/ 257 h 80"/>
                        <a:gd name="T18" fmla="*/ 77 w 52"/>
                        <a:gd name="T19" fmla="*/ 270 h 80"/>
                        <a:gd name="T20" fmla="*/ 137 w 52"/>
                        <a:gd name="T21" fmla="*/ 240 h 80"/>
                        <a:gd name="T22" fmla="*/ 99 w 52"/>
                        <a:gd name="T23" fmla="*/ 206 h 80"/>
                        <a:gd name="T24" fmla="*/ 81 w 52"/>
                        <a:gd name="T25" fmla="*/ 202 h 80"/>
                        <a:gd name="T26" fmla="*/ 0 w 52"/>
                        <a:gd name="T27" fmla="*/ 103 h 80"/>
                        <a:gd name="T28" fmla="*/ 120 w 52"/>
                        <a:gd name="T29" fmla="*/ 0 h 80"/>
                        <a:gd name="T30" fmla="*/ 202 w 52"/>
                        <a:gd name="T31" fmla="*/ 13 h 80"/>
                        <a:gd name="T32" fmla="*/ 202 w 52"/>
                        <a:gd name="T33" fmla="*/ 81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2"/>
                        <a:gd name="T52" fmla="*/ 0 h 80"/>
                        <a:gd name="T53" fmla="*/ 52 w 52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2" h="80">
                          <a:moveTo>
                            <a:pt x="47" y="19"/>
                          </a:moveTo>
                          <a:cubicBezTo>
                            <a:pt x="47" y="19"/>
                            <a:pt x="38" y="17"/>
                            <a:pt x="32" y="17"/>
                          </a:cubicBezTo>
                          <a:cubicBezTo>
                            <a:pt x="24" y="17"/>
                            <a:pt x="20" y="19"/>
                            <a:pt x="20" y="23"/>
                          </a:cubicBezTo>
                          <a:cubicBezTo>
                            <a:pt x="20" y="28"/>
                            <a:pt x="26" y="29"/>
                            <a:pt x="29" y="30"/>
                          </a:cubicBezTo>
                          <a:cubicBezTo>
                            <a:pt x="34" y="32"/>
                            <a:pt x="34" y="32"/>
                            <a:pt x="34" y="32"/>
                          </a:cubicBezTo>
                          <a:cubicBezTo>
                            <a:pt x="47" y="36"/>
                            <a:pt x="52" y="45"/>
                            <a:pt x="52" y="54"/>
                          </a:cubicBezTo>
                          <a:cubicBezTo>
                            <a:pt x="52" y="73"/>
                            <a:pt x="35" y="80"/>
                            <a:pt x="21" y="80"/>
                          </a:cubicBezTo>
                          <a:cubicBezTo>
                            <a:pt x="10" y="80"/>
                            <a:pt x="1" y="78"/>
                            <a:pt x="0" y="77"/>
                          </a:cubicBezTo>
                          <a:cubicBezTo>
                            <a:pt x="0" y="60"/>
                            <a:pt x="0" y="60"/>
                            <a:pt x="0" y="60"/>
                          </a:cubicBezTo>
                          <a:cubicBezTo>
                            <a:pt x="2" y="60"/>
                            <a:pt x="10" y="63"/>
                            <a:pt x="18" y="63"/>
                          </a:cubicBezTo>
                          <a:cubicBezTo>
                            <a:pt x="28" y="63"/>
                            <a:pt x="32" y="60"/>
                            <a:pt x="32" y="56"/>
                          </a:cubicBezTo>
                          <a:cubicBezTo>
                            <a:pt x="32" y="52"/>
                            <a:pt x="28" y="49"/>
                            <a:pt x="23" y="48"/>
                          </a:cubicBezTo>
                          <a:cubicBezTo>
                            <a:pt x="22" y="48"/>
                            <a:pt x="21" y="47"/>
                            <a:pt x="19" y="47"/>
                          </a:cubicBezTo>
                          <a:cubicBezTo>
                            <a:pt x="9" y="43"/>
                            <a:pt x="0" y="37"/>
                            <a:pt x="0" y="24"/>
                          </a:cubicBezTo>
                          <a:cubicBezTo>
                            <a:pt x="0" y="10"/>
                            <a:pt x="10" y="0"/>
                            <a:pt x="28" y="0"/>
                          </a:cubicBezTo>
                          <a:cubicBezTo>
                            <a:pt x="37" y="0"/>
                            <a:pt x="46" y="3"/>
                            <a:pt x="47" y="3"/>
                          </a:cubicBezTo>
                          <a:lnTo>
                            <a:pt x="47" y="19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1" name="Freeform 60"/>
                    <p:cNvSpPr>
                      <a:spLocks/>
                    </p:cNvSpPr>
                    <p:nvPr/>
                  </p:nvSpPr>
                  <p:spPr bwMode="black">
                    <a:xfrm>
                      <a:off x="3272" y="1586"/>
                      <a:ext cx="81" cy="167"/>
                    </a:xfrm>
                    <a:custGeom>
                      <a:avLst/>
                      <a:gdLst>
                        <a:gd name="T0" fmla="*/ 81 w 19"/>
                        <a:gd name="T1" fmla="*/ 43 h 39"/>
                        <a:gd name="T2" fmla="*/ 43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43 w 19"/>
                        <a:gd name="T9" fmla="*/ 167 h 39"/>
                        <a:gd name="T10" fmla="*/ 81 w 19"/>
                        <a:gd name="T11" fmla="*/ 128 h 39"/>
                        <a:gd name="T12" fmla="*/ 81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10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2" name="Freeform 61"/>
                    <p:cNvSpPr>
                      <a:spLocks/>
                    </p:cNvSpPr>
                    <p:nvPr/>
                  </p:nvSpPr>
                  <p:spPr bwMode="black">
                    <a:xfrm>
                      <a:off x="349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4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4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" name="Freeform 62"/>
                    <p:cNvSpPr>
                      <a:spLocks/>
                    </p:cNvSpPr>
                    <p:nvPr/>
                  </p:nvSpPr>
                  <p:spPr bwMode="black">
                    <a:xfrm>
                      <a:off x="3722" y="1320"/>
                      <a:ext cx="81" cy="514"/>
                    </a:xfrm>
                    <a:custGeom>
                      <a:avLst/>
                      <a:gdLst>
                        <a:gd name="T0" fmla="*/ 81 w 19"/>
                        <a:gd name="T1" fmla="*/ 39 h 120"/>
                        <a:gd name="T2" fmla="*/ 43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43 w 19"/>
                        <a:gd name="T9" fmla="*/ 514 h 120"/>
                        <a:gd name="T10" fmla="*/ 81 w 19"/>
                        <a:gd name="T11" fmla="*/ 475 h 120"/>
                        <a:gd name="T12" fmla="*/ 81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5" y="120"/>
                            <a:pt x="10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" name="Freeform 63"/>
                    <p:cNvSpPr>
                      <a:spLocks/>
                    </p:cNvSpPr>
                    <p:nvPr/>
                  </p:nvSpPr>
                  <p:spPr bwMode="black">
                    <a:xfrm>
                      <a:off x="394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5" name="Freeform 64"/>
                    <p:cNvSpPr>
                      <a:spLocks/>
                    </p:cNvSpPr>
                    <p:nvPr/>
                  </p:nvSpPr>
                  <p:spPr bwMode="black">
                    <a:xfrm>
                      <a:off x="4171" y="1586"/>
                      <a:ext cx="86" cy="167"/>
                    </a:xfrm>
                    <a:custGeom>
                      <a:avLst/>
                      <a:gdLst>
                        <a:gd name="T0" fmla="*/ 86 w 20"/>
                        <a:gd name="T1" fmla="*/ 43 h 39"/>
                        <a:gd name="T2" fmla="*/ 43 w 20"/>
                        <a:gd name="T3" fmla="*/ 0 h 39"/>
                        <a:gd name="T4" fmla="*/ 0 w 20"/>
                        <a:gd name="T5" fmla="*/ 43 h 39"/>
                        <a:gd name="T6" fmla="*/ 0 w 20"/>
                        <a:gd name="T7" fmla="*/ 128 h 39"/>
                        <a:gd name="T8" fmla="*/ 43 w 20"/>
                        <a:gd name="T9" fmla="*/ 167 h 39"/>
                        <a:gd name="T10" fmla="*/ 86 w 20"/>
                        <a:gd name="T11" fmla="*/ 128 h 39"/>
                        <a:gd name="T12" fmla="*/ 86 w 20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39"/>
                        <a:gd name="T23" fmla="*/ 20 w 20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39">
                          <a:moveTo>
                            <a:pt x="20" y="10"/>
                          </a:moveTo>
                          <a:cubicBezTo>
                            <a:pt x="20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5" y="39"/>
                            <a:pt x="10" y="39"/>
                          </a:cubicBezTo>
                          <a:cubicBezTo>
                            <a:pt x="15" y="39"/>
                            <a:pt x="20" y="35"/>
                            <a:pt x="20" y="30"/>
                          </a:cubicBezTo>
                          <a:lnTo>
                            <a:pt x="20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6" name="Freeform 65"/>
                    <p:cNvSpPr>
                      <a:spLocks/>
                    </p:cNvSpPr>
                    <p:nvPr/>
                  </p:nvSpPr>
                  <p:spPr bwMode="black">
                    <a:xfrm>
                      <a:off x="439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" name="Freeform 66"/>
                    <p:cNvSpPr>
                      <a:spLocks/>
                    </p:cNvSpPr>
                    <p:nvPr/>
                  </p:nvSpPr>
                  <p:spPr bwMode="black">
                    <a:xfrm>
                      <a:off x="4625" y="1320"/>
                      <a:ext cx="82" cy="514"/>
                    </a:xfrm>
                    <a:custGeom>
                      <a:avLst/>
                      <a:gdLst>
                        <a:gd name="T0" fmla="*/ 82 w 19"/>
                        <a:gd name="T1" fmla="*/ 39 h 120"/>
                        <a:gd name="T2" fmla="*/ 39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39 w 19"/>
                        <a:gd name="T9" fmla="*/ 514 h 120"/>
                        <a:gd name="T10" fmla="*/ 82 w 19"/>
                        <a:gd name="T11" fmla="*/ 475 h 120"/>
                        <a:gd name="T12" fmla="*/ 82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4" y="120"/>
                            <a:pt x="9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" name="Freeform 67"/>
                    <p:cNvSpPr>
                      <a:spLocks/>
                    </p:cNvSpPr>
                    <p:nvPr/>
                  </p:nvSpPr>
                  <p:spPr bwMode="black">
                    <a:xfrm>
                      <a:off x="484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5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" name="Freeform 68"/>
                    <p:cNvSpPr>
                      <a:spLocks/>
                    </p:cNvSpPr>
                    <p:nvPr/>
                  </p:nvSpPr>
                  <p:spPr bwMode="black">
                    <a:xfrm>
                      <a:off x="5075" y="1586"/>
                      <a:ext cx="82" cy="167"/>
                    </a:xfrm>
                    <a:custGeom>
                      <a:avLst/>
                      <a:gdLst>
                        <a:gd name="T0" fmla="*/ 82 w 19"/>
                        <a:gd name="T1" fmla="*/ 43 h 39"/>
                        <a:gd name="T2" fmla="*/ 39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39 w 19"/>
                        <a:gd name="T9" fmla="*/ 167 h 39"/>
                        <a:gd name="T10" fmla="*/ 82 w 19"/>
                        <a:gd name="T11" fmla="*/ 128 h 39"/>
                        <a:gd name="T12" fmla="*/ 82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9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82" name="Group 738"/>
                  <p:cNvGrpSpPr>
                    <a:grpSpLocks/>
                  </p:cNvGrpSpPr>
                  <p:nvPr/>
                </p:nvGrpSpPr>
                <p:grpSpPr bwMode="auto">
                  <a:xfrm>
                    <a:off x="7136190" y="2991955"/>
                    <a:ext cx="350124" cy="486475"/>
                    <a:chOff x="4320916" y="5206068"/>
                    <a:chExt cx="584061" cy="507108"/>
                  </a:xfrm>
                </p:grpSpPr>
                <p:pic>
                  <p:nvPicPr>
                    <p:cNvPr id="83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84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2569968" y="3524256"/>
                  <a:ext cx="891859" cy="34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Trains</a:t>
                  </a:r>
                  <a:endParaRPr lang="en-US" sz="100" dirty="0" smtClean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34" name="Group 271"/>
                <p:cNvGrpSpPr/>
                <p:nvPr/>
              </p:nvGrpSpPr>
              <p:grpSpPr>
                <a:xfrm>
                  <a:off x="3213319" y="2360734"/>
                  <a:ext cx="694566" cy="336804"/>
                  <a:chOff x="7009503" y="2991955"/>
                  <a:chExt cx="1021735" cy="530490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7009503" y="2991955"/>
                    <a:ext cx="1021735" cy="5304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 smtClean="0"/>
                  </a:p>
                </p:txBody>
              </p:sp>
              <p:grpSp>
                <p:nvGrpSpPr>
                  <p:cNvPr id="6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7550152" y="3141146"/>
                    <a:ext cx="422513" cy="282178"/>
                    <a:chOff x="3272" y="1316"/>
                    <a:chExt cx="1889" cy="1002"/>
                  </a:xfrm>
                </p:grpSpPr>
                <p:sp>
                  <p:nvSpPr>
                    <p:cNvPr id="65" name="AutoShape 54"/>
                    <p:cNvSpPr>
                      <a:spLocks noChangeAspect="1" noChangeArrowheads="1" noTextEdit="1"/>
                    </p:cNvSpPr>
                    <p:nvPr/>
                  </p:nvSpPr>
                  <p:spPr bwMode="black">
                    <a:xfrm>
                      <a:off x="3272" y="1316"/>
                      <a:ext cx="1889" cy="10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6" name="Rectangle 55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803" y="1980"/>
                      <a:ext cx="86" cy="325"/>
                    </a:xfrm>
                    <a:prstGeom prst="rect">
                      <a:avLst/>
                    </a:prstGeom>
                    <a:solidFill>
                      <a:srgbClr val="B21A1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7" name="Freeform 56"/>
                    <p:cNvSpPr>
                      <a:spLocks/>
                    </p:cNvSpPr>
                    <p:nvPr/>
                  </p:nvSpPr>
                  <p:spPr bwMode="black">
                    <a:xfrm>
                      <a:off x="4304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6 w 58"/>
                        <a:gd name="T13" fmla="*/ 343 h 80"/>
                        <a:gd name="T14" fmla="*/ 0 w 58"/>
                        <a:gd name="T15" fmla="*/ 172 h 80"/>
                        <a:gd name="T16" fmla="*/ 176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8" y="23"/>
                            <a:pt x="51" y="20"/>
                            <a:pt x="42" y="20"/>
                          </a:cubicBezTo>
                          <a:cubicBezTo>
                            <a:pt x="30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1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1" y="0"/>
                          </a:cubicBezTo>
                          <a:cubicBezTo>
                            <a:pt x="50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" name="Freeform 57"/>
                    <p:cNvSpPr>
                      <a:spLocks/>
                    </p:cNvSpPr>
                    <p:nvPr/>
                  </p:nvSpPr>
                  <p:spPr bwMode="black">
                    <a:xfrm>
                      <a:off x="3443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2 w 58"/>
                        <a:gd name="T13" fmla="*/ 343 h 80"/>
                        <a:gd name="T14" fmla="*/ 0 w 58"/>
                        <a:gd name="T15" fmla="*/ 172 h 80"/>
                        <a:gd name="T16" fmla="*/ 172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7" y="23"/>
                            <a:pt x="51" y="20"/>
                            <a:pt x="42" y="20"/>
                          </a:cubicBezTo>
                          <a:cubicBezTo>
                            <a:pt x="29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0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0" y="0"/>
                          </a:cubicBezTo>
                          <a:cubicBezTo>
                            <a:pt x="49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9" name="Freeform 58"/>
                    <p:cNvSpPr>
                      <a:spLocks noEditPoints="1"/>
                    </p:cNvSpPr>
                    <p:nvPr/>
                  </p:nvSpPr>
                  <p:spPr bwMode="black">
                    <a:xfrm>
                      <a:off x="4643" y="1971"/>
                      <a:ext cx="342" cy="343"/>
                    </a:xfrm>
                    <a:custGeom>
                      <a:avLst/>
                      <a:gdLst>
                        <a:gd name="T0" fmla="*/ 342 w 80"/>
                        <a:gd name="T1" fmla="*/ 172 h 80"/>
                        <a:gd name="T2" fmla="*/ 171 w 80"/>
                        <a:gd name="T3" fmla="*/ 343 h 80"/>
                        <a:gd name="T4" fmla="*/ 0 w 80"/>
                        <a:gd name="T5" fmla="*/ 172 h 80"/>
                        <a:gd name="T6" fmla="*/ 171 w 80"/>
                        <a:gd name="T7" fmla="*/ 0 h 80"/>
                        <a:gd name="T8" fmla="*/ 342 w 80"/>
                        <a:gd name="T9" fmla="*/ 172 h 80"/>
                        <a:gd name="T10" fmla="*/ 171 w 80"/>
                        <a:gd name="T11" fmla="*/ 86 h 80"/>
                        <a:gd name="T12" fmla="*/ 86 w 80"/>
                        <a:gd name="T13" fmla="*/ 172 h 80"/>
                        <a:gd name="T14" fmla="*/ 171 w 80"/>
                        <a:gd name="T15" fmla="*/ 257 h 80"/>
                        <a:gd name="T16" fmla="*/ 257 w 80"/>
                        <a:gd name="T17" fmla="*/ 172 h 80"/>
                        <a:gd name="T18" fmla="*/ 171 w 80"/>
                        <a:gd name="T19" fmla="*/ 86 h 8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0"/>
                        <a:gd name="T31" fmla="*/ 0 h 80"/>
                        <a:gd name="T32" fmla="*/ 80 w 80"/>
                        <a:gd name="T33" fmla="*/ 80 h 8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0" h="80">
                          <a:moveTo>
                            <a:pt x="80" y="40"/>
                          </a:moveTo>
                          <a:cubicBezTo>
                            <a:pt x="80" y="62"/>
                            <a:pt x="64" y="80"/>
                            <a:pt x="40" y="80"/>
                          </a:cubicBezTo>
                          <a:cubicBezTo>
                            <a:pt x="16" y="80"/>
                            <a:pt x="0" y="62"/>
                            <a:pt x="0" y="40"/>
                          </a:cubicBezTo>
                          <a:cubicBezTo>
                            <a:pt x="0" y="18"/>
                            <a:pt x="16" y="0"/>
                            <a:pt x="40" y="0"/>
                          </a:cubicBezTo>
                          <a:cubicBezTo>
                            <a:pt x="64" y="0"/>
                            <a:pt x="80" y="18"/>
                            <a:pt x="80" y="40"/>
                          </a:cubicBezTo>
                          <a:moveTo>
                            <a:pt x="40" y="20"/>
                          </a:moveTo>
                          <a:cubicBezTo>
                            <a:pt x="29" y="20"/>
                            <a:pt x="20" y="29"/>
                            <a:pt x="20" y="40"/>
                          </a:cubicBezTo>
                          <a:cubicBezTo>
                            <a:pt x="20" y="51"/>
                            <a:pt x="29" y="60"/>
                            <a:pt x="40" y="60"/>
                          </a:cubicBezTo>
                          <a:cubicBezTo>
                            <a:pt x="51" y="60"/>
                            <a:pt x="60" y="51"/>
                            <a:pt x="60" y="40"/>
                          </a:cubicBezTo>
                          <a:cubicBezTo>
                            <a:pt x="60" y="29"/>
                            <a:pt x="51" y="20"/>
                            <a:pt x="40" y="20"/>
                          </a:cubicBezTo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0" name="Freeform 59"/>
                    <p:cNvSpPr>
                      <a:spLocks/>
                    </p:cNvSpPr>
                    <p:nvPr/>
                  </p:nvSpPr>
                  <p:spPr bwMode="black">
                    <a:xfrm>
                      <a:off x="4000" y="1971"/>
                      <a:ext cx="223" cy="343"/>
                    </a:xfrm>
                    <a:custGeom>
                      <a:avLst/>
                      <a:gdLst>
                        <a:gd name="T0" fmla="*/ 202 w 52"/>
                        <a:gd name="T1" fmla="*/ 81 h 80"/>
                        <a:gd name="T2" fmla="*/ 137 w 52"/>
                        <a:gd name="T3" fmla="*/ 73 h 80"/>
                        <a:gd name="T4" fmla="*/ 86 w 52"/>
                        <a:gd name="T5" fmla="*/ 99 h 80"/>
                        <a:gd name="T6" fmla="*/ 124 w 52"/>
                        <a:gd name="T7" fmla="*/ 129 h 80"/>
                        <a:gd name="T8" fmla="*/ 146 w 52"/>
                        <a:gd name="T9" fmla="*/ 137 h 80"/>
                        <a:gd name="T10" fmla="*/ 223 w 52"/>
                        <a:gd name="T11" fmla="*/ 232 h 80"/>
                        <a:gd name="T12" fmla="*/ 90 w 52"/>
                        <a:gd name="T13" fmla="*/ 343 h 80"/>
                        <a:gd name="T14" fmla="*/ 0 w 52"/>
                        <a:gd name="T15" fmla="*/ 330 h 80"/>
                        <a:gd name="T16" fmla="*/ 0 w 52"/>
                        <a:gd name="T17" fmla="*/ 257 h 80"/>
                        <a:gd name="T18" fmla="*/ 77 w 52"/>
                        <a:gd name="T19" fmla="*/ 270 h 80"/>
                        <a:gd name="T20" fmla="*/ 137 w 52"/>
                        <a:gd name="T21" fmla="*/ 240 h 80"/>
                        <a:gd name="T22" fmla="*/ 99 w 52"/>
                        <a:gd name="T23" fmla="*/ 206 h 80"/>
                        <a:gd name="T24" fmla="*/ 81 w 52"/>
                        <a:gd name="T25" fmla="*/ 202 h 80"/>
                        <a:gd name="T26" fmla="*/ 0 w 52"/>
                        <a:gd name="T27" fmla="*/ 103 h 80"/>
                        <a:gd name="T28" fmla="*/ 120 w 52"/>
                        <a:gd name="T29" fmla="*/ 0 h 80"/>
                        <a:gd name="T30" fmla="*/ 202 w 52"/>
                        <a:gd name="T31" fmla="*/ 13 h 80"/>
                        <a:gd name="T32" fmla="*/ 202 w 52"/>
                        <a:gd name="T33" fmla="*/ 81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2"/>
                        <a:gd name="T52" fmla="*/ 0 h 80"/>
                        <a:gd name="T53" fmla="*/ 52 w 52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2" h="80">
                          <a:moveTo>
                            <a:pt x="47" y="19"/>
                          </a:moveTo>
                          <a:cubicBezTo>
                            <a:pt x="47" y="19"/>
                            <a:pt x="38" y="17"/>
                            <a:pt x="32" y="17"/>
                          </a:cubicBezTo>
                          <a:cubicBezTo>
                            <a:pt x="24" y="17"/>
                            <a:pt x="20" y="19"/>
                            <a:pt x="20" y="23"/>
                          </a:cubicBezTo>
                          <a:cubicBezTo>
                            <a:pt x="20" y="28"/>
                            <a:pt x="26" y="29"/>
                            <a:pt x="29" y="30"/>
                          </a:cubicBezTo>
                          <a:cubicBezTo>
                            <a:pt x="34" y="32"/>
                            <a:pt x="34" y="32"/>
                            <a:pt x="34" y="32"/>
                          </a:cubicBezTo>
                          <a:cubicBezTo>
                            <a:pt x="47" y="36"/>
                            <a:pt x="52" y="45"/>
                            <a:pt x="52" y="54"/>
                          </a:cubicBezTo>
                          <a:cubicBezTo>
                            <a:pt x="52" y="73"/>
                            <a:pt x="35" y="80"/>
                            <a:pt x="21" y="80"/>
                          </a:cubicBezTo>
                          <a:cubicBezTo>
                            <a:pt x="10" y="80"/>
                            <a:pt x="1" y="78"/>
                            <a:pt x="0" y="77"/>
                          </a:cubicBezTo>
                          <a:cubicBezTo>
                            <a:pt x="0" y="60"/>
                            <a:pt x="0" y="60"/>
                            <a:pt x="0" y="60"/>
                          </a:cubicBezTo>
                          <a:cubicBezTo>
                            <a:pt x="2" y="60"/>
                            <a:pt x="10" y="63"/>
                            <a:pt x="18" y="63"/>
                          </a:cubicBezTo>
                          <a:cubicBezTo>
                            <a:pt x="28" y="63"/>
                            <a:pt x="32" y="60"/>
                            <a:pt x="32" y="56"/>
                          </a:cubicBezTo>
                          <a:cubicBezTo>
                            <a:pt x="32" y="52"/>
                            <a:pt x="28" y="49"/>
                            <a:pt x="23" y="48"/>
                          </a:cubicBezTo>
                          <a:cubicBezTo>
                            <a:pt x="22" y="48"/>
                            <a:pt x="21" y="47"/>
                            <a:pt x="19" y="47"/>
                          </a:cubicBezTo>
                          <a:cubicBezTo>
                            <a:pt x="9" y="43"/>
                            <a:pt x="0" y="37"/>
                            <a:pt x="0" y="24"/>
                          </a:cubicBezTo>
                          <a:cubicBezTo>
                            <a:pt x="0" y="10"/>
                            <a:pt x="10" y="0"/>
                            <a:pt x="28" y="0"/>
                          </a:cubicBezTo>
                          <a:cubicBezTo>
                            <a:pt x="37" y="0"/>
                            <a:pt x="46" y="3"/>
                            <a:pt x="47" y="3"/>
                          </a:cubicBezTo>
                          <a:lnTo>
                            <a:pt x="47" y="19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" name="Freeform 60"/>
                    <p:cNvSpPr>
                      <a:spLocks/>
                    </p:cNvSpPr>
                    <p:nvPr/>
                  </p:nvSpPr>
                  <p:spPr bwMode="black">
                    <a:xfrm>
                      <a:off x="3272" y="1586"/>
                      <a:ext cx="81" cy="167"/>
                    </a:xfrm>
                    <a:custGeom>
                      <a:avLst/>
                      <a:gdLst>
                        <a:gd name="T0" fmla="*/ 81 w 19"/>
                        <a:gd name="T1" fmla="*/ 43 h 39"/>
                        <a:gd name="T2" fmla="*/ 43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43 w 19"/>
                        <a:gd name="T9" fmla="*/ 167 h 39"/>
                        <a:gd name="T10" fmla="*/ 81 w 19"/>
                        <a:gd name="T11" fmla="*/ 128 h 39"/>
                        <a:gd name="T12" fmla="*/ 81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10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" name="Freeform 61"/>
                    <p:cNvSpPr>
                      <a:spLocks/>
                    </p:cNvSpPr>
                    <p:nvPr/>
                  </p:nvSpPr>
                  <p:spPr bwMode="black">
                    <a:xfrm>
                      <a:off x="349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4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4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" name="Freeform 62"/>
                    <p:cNvSpPr>
                      <a:spLocks/>
                    </p:cNvSpPr>
                    <p:nvPr/>
                  </p:nvSpPr>
                  <p:spPr bwMode="black">
                    <a:xfrm>
                      <a:off x="3722" y="1320"/>
                      <a:ext cx="81" cy="514"/>
                    </a:xfrm>
                    <a:custGeom>
                      <a:avLst/>
                      <a:gdLst>
                        <a:gd name="T0" fmla="*/ 81 w 19"/>
                        <a:gd name="T1" fmla="*/ 39 h 120"/>
                        <a:gd name="T2" fmla="*/ 43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43 w 19"/>
                        <a:gd name="T9" fmla="*/ 514 h 120"/>
                        <a:gd name="T10" fmla="*/ 81 w 19"/>
                        <a:gd name="T11" fmla="*/ 475 h 120"/>
                        <a:gd name="T12" fmla="*/ 81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5" y="120"/>
                            <a:pt x="10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" name="Freeform 63"/>
                    <p:cNvSpPr>
                      <a:spLocks/>
                    </p:cNvSpPr>
                    <p:nvPr/>
                  </p:nvSpPr>
                  <p:spPr bwMode="black">
                    <a:xfrm>
                      <a:off x="394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" name="Freeform 64"/>
                    <p:cNvSpPr>
                      <a:spLocks/>
                    </p:cNvSpPr>
                    <p:nvPr/>
                  </p:nvSpPr>
                  <p:spPr bwMode="black">
                    <a:xfrm>
                      <a:off x="4171" y="1586"/>
                      <a:ext cx="86" cy="167"/>
                    </a:xfrm>
                    <a:custGeom>
                      <a:avLst/>
                      <a:gdLst>
                        <a:gd name="T0" fmla="*/ 86 w 20"/>
                        <a:gd name="T1" fmla="*/ 43 h 39"/>
                        <a:gd name="T2" fmla="*/ 43 w 20"/>
                        <a:gd name="T3" fmla="*/ 0 h 39"/>
                        <a:gd name="T4" fmla="*/ 0 w 20"/>
                        <a:gd name="T5" fmla="*/ 43 h 39"/>
                        <a:gd name="T6" fmla="*/ 0 w 20"/>
                        <a:gd name="T7" fmla="*/ 128 h 39"/>
                        <a:gd name="T8" fmla="*/ 43 w 20"/>
                        <a:gd name="T9" fmla="*/ 167 h 39"/>
                        <a:gd name="T10" fmla="*/ 86 w 20"/>
                        <a:gd name="T11" fmla="*/ 128 h 39"/>
                        <a:gd name="T12" fmla="*/ 86 w 20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39"/>
                        <a:gd name="T23" fmla="*/ 20 w 20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39">
                          <a:moveTo>
                            <a:pt x="20" y="10"/>
                          </a:moveTo>
                          <a:cubicBezTo>
                            <a:pt x="20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5" y="39"/>
                            <a:pt x="10" y="39"/>
                          </a:cubicBezTo>
                          <a:cubicBezTo>
                            <a:pt x="15" y="39"/>
                            <a:pt x="20" y="35"/>
                            <a:pt x="20" y="30"/>
                          </a:cubicBezTo>
                          <a:lnTo>
                            <a:pt x="20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6" name="Freeform 65"/>
                    <p:cNvSpPr>
                      <a:spLocks/>
                    </p:cNvSpPr>
                    <p:nvPr/>
                  </p:nvSpPr>
                  <p:spPr bwMode="black">
                    <a:xfrm>
                      <a:off x="439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7" name="Freeform 66"/>
                    <p:cNvSpPr>
                      <a:spLocks/>
                    </p:cNvSpPr>
                    <p:nvPr/>
                  </p:nvSpPr>
                  <p:spPr bwMode="black">
                    <a:xfrm>
                      <a:off x="4625" y="1320"/>
                      <a:ext cx="82" cy="514"/>
                    </a:xfrm>
                    <a:custGeom>
                      <a:avLst/>
                      <a:gdLst>
                        <a:gd name="T0" fmla="*/ 82 w 19"/>
                        <a:gd name="T1" fmla="*/ 39 h 120"/>
                        <a:gd name="T2" fmla="*/ 39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39 w 19"/>
                        <a:gd name="T9" fmla="*/ 514 h 120"/>
                        <a:gd name="T10" fmla="*/ 82 w 19"/>
                        <a:gd name="T11" fmla="*/ 475 h 120"/>
                        <a:gd name="T12" fmla="*/ 82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4" y="120"/>
                            <a:pt x="9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8" name="Freeform 67"/>
                    <p:cNvSpPr>
                      <a:spLocks/>
                    </p:cNvSpPr>
                    <p:nvPr/>
                  </p:nvSpPr>
                  <p:spPr bwMode="black">
                    <a:xfrm>
                      <a:off x="484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5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9" name="Freeform 68"/>
                    <p:cNvSpPr>
                      <a:spLocks/>
                    </p:cNvSpPr>
                    <p:nvPr/>
                  </p:nvSpPr>
                  <p:spPr bwMode="black">
                    <a:xfrm>
                      <a:off x="5075" y="1586"/>
                      <a:ext cx="82" cy="167"/>
                    </a:xfrm>
                    <a:custGeom>
                      <a:avLst/>
                      <a:gdLst>
                        <a:gd name="T0" fmla="*/ 82 w 19"/>
                        <a:gd name="T1" fmla="*/ 43 h 39"/>
                        <a:gd name="T2" fmla="*/ 39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39 w 19"/>
                        <a:gd name="T9" fmla="*/ 167 h 39"/>
                        <a:gd name="T10" fmla="*/ 82 w 19"/>
                        <a:gd name="T11" fmla="*/ 128 h 39"/>
                        <a:gd name="T12" fmla="*/ 82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9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" name="Group 738"/>
                  <p:cNvGrpSpPr>
                    <a:grpSpLocks/>
                  </p:cNvGrpSpPr>
                  <p:nvPr/>
                </p:nvGrpSpPr>
                <p:grpSpPr bwMode="auto">
                  <a:xfrm>
                    <a:off x="7136190" y="2991955"/>
                    <a:ext cx="350124" cy="486475"/>
                    <a:chOff x="4320916" y="5206068"/>
                    <a:chExt cx="584061" cy="507108"/>
                  </a:xfrm>
                </p:grpSpPr>
                <p:pic>
                  <p:nvPicPr>
                    <p:cNvPr id="63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4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922579" y="4269619"/>
                  <a:ext cx="2110343" cy="918620"/>
                </a:xfrm>
                <a:prstGeom prst="rect">
                  <a:avLst/>
                </a:prstGeom>
              </p:spPr>
            </p:pic>
            <p:grpSp>
              <p:nvGrpSpPr>
                <p:cNvPr id="36" name="Group 172"/>
                <p:cNvGrpSpPr/>
                <p:nvPr/>
              </p:nvGrpSpPr>
              <p:grpSpPr>
                <a:xfrm>
                  <a:off x="2270322" y="4548246"/>
                  <a:ext cx="678654" cy="336804"/>
                  <a:chOff x="7009503" y="2991955"/>
                  <a:chExt cx="1021735" cy="530490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7009503" y="2991955"/>
                    <a:ext cx="1021735" cy="5304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 smtClean="0"/>
                  </a:p>
                </p:txBody>
              </p:sp>
              <p:grpSp>
                <p:nvGrpSpPr>
                  <p:cNvPr id="4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7550152" y="3141146"/>
                    <a:ext cx="422513" cy="282178"/>
                    <a:chOff x="3272" y="1316"/>
                    <a:chExt cx="1889" cy="1002"/>
                  </a:xfrm>
                </p:grpSpPr>
                <p:sp>
                  <p:nvSpPr>
                    <p:cNvPr id="45" name="AutoShape 54"/>
                    <p:cNvSpPr>
                      <a:spLocks noChangeAspect="1" noChangeArrowheads="1" noTextEdit="1"/>
                    </p:cNvSpPr>
                    <p:nvPr/>
                  </p:nvSpPr>
                  <p:spPr bwMode="black">
                    <a:xfrm>
                      <a:off x="3272" y="1316"/>
                      <a:ext cx="1889" cy="10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6" name="Rectangle 55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803" y="1980"/>
                      <a:ext cx="86" cy="325"/>
                    </a:xfrm>
                    <a:prstGeom prst="rect">
                      <a:avLst/>
                    </a:prstGeom>
                    <a:solidFill>
                      <a:srgbClr val="B21A1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7" name="Freeform 56"/>
                    <p:cNvSpPr>
                      <a:spLocks/>
                    </p:cNvSpPr>
                    <p:nvPr/>
                  </p:nvSpPr>
                  <p:spPr bwMode="black">
                    <a:xfrm>
                      <a:off x="4304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6 w 58"/>
                        <a:gd name="T13" fmla="*/ 343 h 80"/>
                        <a:gd name="T14" fmla="*/ 0 w 58"/>
                        <a:gd name="T15" fmla="*/ 172 h 80"/>
                        <a:gd name="T16" fmla="*/ 176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8" y="23"/>
                            <a:pt x="51" y="20"/>
                            <a:pt x="42" y="20"/>
                          </a:cubicBezTo>
                          <a:cubicBezTo>
                            <a:pt x="30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1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1" y="0"/>
                          </a:cubicBezTo>
                          <a:cubicBezTo>
                            <a:pt x="50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8" name="Freeform 57"/>
                    <p:cNvSpPr>
                      <a:spLocks/>
                    </p:cNvSpPr>
                    <p:nvPr/>
                  </p:nvSpPr>
                  <p:spPr bwMode="black">
                    <a:xfrm>
                      <a:off x="3443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2 w 58"/>
                        <a:gd name="T13" fmla="*/ 343 h 80"/>
                        <a:gd name="T14" fmla="*/ 0 w 58"/>
                        <a:gd name="T15" fmla="*/ 172 h 80"/>
                        <a:gd name="T16" fmla="*/ 172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7" y="23"/>
                            <a:pt x="51" y="20"/>
                            <a:pt x="42" y="20"/>
                          </a:cubicBezTo>
                          <a:cubicBezTo>
                            <a:pt x="29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0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0" y="0"/>
                          </a:cubicBezTo>
                          <a:cubicBezTo>
                            <a:pt x="49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" name="Freeform 58"/>
                    <p:cNvSpPr>
                      <a:spLocks noEditPoints="1"/>
                    </p:cNvSpPr>
                    <p:nvPr/>
                  </p:nvSpPr>
                  <p:spPr bwMode="black">
                    <a:xfrm>
                      <a:off x="4643" y="1971"/>
                      <a:ext cx="342" cy="343"/>
                    </a:xfrm>
                    <a:custGeom>
                      <a:avLst/>
                      <a:gdLst>
                        <a:gd name="T0" fmla="*/ 342 w 80"/>
                        <a:gd name="T1" fmla="*/ 172 h 80"/>
                        <a:gd name="T2" fmla="*/ 171 w 80"/>
                        <a:gd name="T3" fmla="*/ 343 h 80"/>
                        <a:gd name="T4" fmla="*/ 0 w 80"/>
                        <a:gd name="T5" fmla="*/ 172 h 80"/>
                        <a:gd name="T6" fmla="*/ 171 w 80"/>
                        <a:gd name="T7" fmla="*/ 0 h 80"/>
                        <a:gd name="T8" fmla="*/ 342 w 80"/>
                        <a:gd name="T9" fmla="*/ 172 h 80"/>
                        <a:gd name="T10" fmla="*/ 171 w 80"/>
                        <a:gd name="T11" fmla="*/ 86 h 80"/>
                        <a:gd name="T12" fmla="*/ 86 w 80"/>
                        <a:gd name="T13" fmla="*/ 172 h 80"/>
                        <a:gd name="T14" fmla="*/ 171 w 80"/>
                        <a:gd name="T15" fmla="*/ 257 h 80"/>
                        <a:gd name="T16" fmla="*/ 257 w 80"/>
                        <a:gd name="T17" fmla="*/ 172 h 80"/>
                        <a:gd name="T18" fmla="*/ 171 w 80"/>
                        <a:gd name="T19" fmla="*/ 86 h 8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0"/>
                        <a:gd name="T31" fmla="*/ 0 h 80"/>
                        <a:gd name="T32" fmla="*/ 80 w 80"/>
                        <a:gd name="T33" fmla="*/ 80 h 8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0" h="80">
                          <a:moveTo>
                            <a:pt x="80" y="40"/>
                          </a:moveTo>
                          <a:cubicBezTo>
                            <a:pt x="80" y="62"/>
                            <a:pt x="64" y="80"/>
                            <a:pt x="40" y="80"/>
                          </a:cubicBezTo>
                          <a:cubicBezTo>
                            <a:pt x="16" y="80"/>
                            <a:pt x="0" y="62"/>
                            <a:pt x="0" y="40"/>
                          </a:cubicBezTo>
                          <a:cubicBezTo>
                            <a:pt x="0" y="18"/>
                            <a:pt x="16" y="0"/>
                            <a:pt x="40" y="0"/>
                          </a:cubicBezTo>
                          <a:cubicBezTo>
                            <a:pt x="64" y="0"/>
                            <a:pt x="80" y="18"/>
                            <a:pt x="80" y="40"/>
                          </a:cubicBezTo>
                          <a:moveTo>
                            <a:pt x="40" y="20"/>
                          </a:moveTo>
                          <a:cubicBezTo>
                            <a:pt x="29" y="20"/>
                            <a:pt x="20" y="29"/>
                            <a:pt x="20" y="40"/>
                          </a:cubicBezTo>
                          <a:cubicBezTo>
                            <a:pt x="20" y="51"/>
                            <a:pt x="29" y="60"/>
                            <a:pt x="40" y="60"/>
                          </a:cubicBezTo>
                          <a:cubicBezTo>
                            <a:pt x="51" y="60"/>
                            <a:pt x="60" y="51"/>
                            <a:pt x="60" y="40"/>
                          </a:cubicBezTo>
                          <a:cubicBezTo>
                            <a:pt x="60" y="29"/>
                            <a:pt x="51" y="20"/>
                            <a:pt x="40" y="20"/>
                          </a:cubicBezTo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0" name="Freeform 59"/>
                    <p:cNvSpPr>
                      <a:spLocks/>
                    </p:cNvSpPr>
                    <p:nvPr/>
                  </p:nvSpPr>
                  <p:spPr bwMode="black">
                    <a:xfrm>
                      <a:off x="4000" y="1971"/>
                      <a:ext cx="223" cy="343"/>
                    </a:xfrm>
                    <a:custGeom>
                      <a:avLst/>
                      <a:gdLst>
                        <a:gd name="T0" fmla="*/ 202 w 52"/>
                        <a:gd name="T1" fmla="*/ 81 h 80"/>
                        <a:gd name="T2" fmla="*/ 137 w 52"/>
                        <a:gd name="T3" fmla="*/ 73 h 80"/>
                        <a:gd name="T4" fmla="*/ 86 w 52"/>
                        <a:gd name="T5" fmla="*/ 99 h 80"/>
                        <a:gd name="T6" fmla="*/ 124 w 52"/>
                        <a:gd name="T7" fmla="*/ 129 h 80"/>
                        <a:gd name="T8" fmla="*/ 146 w 52"/>
                        <a:gd name="T9" fmla="*/ 137 h 80"/>
                        <a:gd name="T10" fmla="*/ 223 w 52"/>
                        <a:gd name="T11" fmla="*/ 232 h 80"/>
                        <a:gd name="T12" fmla="*/ 90 w 52"/>
                        <a:gd name="T13" fmla="*/ 343 h 80"/>
                        <a:gd name="T14" fmla="*/ 0 w 52"/>
                        <a:gd name="T15" fmla="*/ 330 h 80"/>
                        <a:gd name="T16" fmla="*/ 0 w 52"/>
                        <a:gd name="T17" fmla="*/ 257 h 80"/>
                        <a:gd name="T18" fmla="*/ 77 w 52"/>
                        <a:gd name="T19" fmla="*/ 270 h 80"/>
                        <a:gd name="T20" fmla="*/ 137 w 52"/>
                        <a:gd name="T21" fmla="*/ 240 h 80"/>
                        <a:gd name="T22" fmla="*/ 99 w 52"/>
                        <a:gd name="T23" fmla="*/ 206 h 80"/>
                        <a:gd name="T24" fmla="*/ 81 w 52"/>
                        <a:gd name="T25" fmla="*/ 202 h 80"/>
                        <a:gd name="T26" fmla="*/ 0 w 52"/>
                        <a:gd name="T27" fmla="*/ 103 h 80"/>
                        <a:gd name="T28" fmla="*/ 120 w 52"/>
                        <a:gd name="T29" fmla="*/ 0 h 80"/>
                        <a:gd name="T30" fmla="*/ 202 w 52"/>
                        <a:gd name="T31" fmla="*/ 13 h 80"/>
                        <a:gd name="T32" fmla="*/ 202 w 52"/>
                        <a:gd name="T33" fmla="*/ 81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2"/>
                        <a:gd name="T52" fmla="*/ 0 h 80"/>
                        <a:gd name="T53" fmla="*/ 52 w 52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2" h="80">
                          <a:moveTo>
                            <a:pt x="47" y="19"/>
                          </a:moveTo>
                          <a:cubicBezTo>
                            <a:pt x="47" y="19"/>
                            <a:pt x="38" y="17"/>
                            <a:pt x="32" y="17"/>
                          </a:cubicBezTo>
                          <a:cubicBezTo>
                            <a:pt x="24" y="17"/>
                            <a:pt x="20" y="19"/>
                            <a:pt x="20" y="23"/>
                          </a:cubicBezTo>
                          <a:cubicBezTo>
                            <a:pt x="20" y="28"/>
                            <a:pt x="26" y="29"/>
                            <a:pt x="29" y="30"/>
                          </a:cubicBezTo>
                          <a:cubicBezTo>
                            <a:pt x="34" y="32"/>
                            <a:pt x="34" y="32"/>
                            <a:pt x="34" y="32"/>
                          </a:cubicBezTo>
                          <a:cubicBezTo>
                            <a:pt x="47" y="36"/>
                            <a:pt x="52" y="45"/>
                            <a:pt x="52" y="54"/>
                          </a:cubicBezTo>
                          <a:cubicBezTo>
                            <a:pt x="52" y="73"/>
                            <a:pt x="35" y="80"/>
                            <a:pt x="21" y="80"/>
                          </a:cubicBezTo>
                          <a:cubicBezTo>
                            <a:pt x="10" y="80"/>
                            <a:pt x="1" y="78"/>
                            <a:pt x="0" y="77"/>
                          </a:cubicBezTo>
                          <a:cubicBezTo>
                            <a:pt x="0" y="60"/>
                            <a:pt x="0" y="60"/>
                            <a:pt x="0" y="60"/>
                          </a:cubicBezTo>
                          <a:cubicBezTo>
                            <a:pt x="2" y="60"/>
                            <a:pt x="10" y="63"/>
                            <a:pt x="18" y="63"/>
                          </a:cubicBezTo>
                          <a:cubicBezTo>
                            <a:pt x="28" y="63"/>
                            <a:pt x="32" y="60"/>
                            <a:pt x="32" y="56"/>
                          </a:cubicBezTo>
                          <a:cubicBezTo>
                            <a:pt x="32" y="52"/>
                            <a:pt x="28" y="49"/>
                            <a:pt x="23" y="48"/>
                          </a:cubicBezTo>
                          <a:cubicBezTo>
                            <a:pt x="22" y="48"/>
                            <a:pt x="21" y="47"/>
                            <a:pt x="19" y="47"/>
                          </a:cubicBezTo>
                          <a:cubicBezTo>
                            <a:pt x="9" y="43"/>
                            <a:pt x="0" y="37"/>
                            <a:pt x="0" y="24"/>
                          </a:cubicBezTo>
                          <a:cubicBezTo>
                            <a:pt x="0" y="10"/>
                            <a:pt x="10" y="0"/>
                            <a:pt x="28" y="0"/>
                          </a:cubicBezTo>
                          <a:cubicBezTo>
                            <a:pt x="37" y="0"/>
                            <a:pt x="46" y="3"/>
                            <a:pt x="47" y="3"/>
                          </a:cubicBezTo>
                          <a:lnTo>
                            <a:pt x="47" y="19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" name="Freeform 60"/>
                    <p:cNvSpPr>
                      <a:spLocks/>
                    </p:cNvSpPr>
                    <p:nvPr/>
                  </p:nvSpPr>
                  <p:spPr bwMode="black">
                    <a:xfrm>
                      <a:off x="3272" y="1586"/>
                      <a:ext cx="81" cy="167"/>
                    </a:xfrm>
                    <a:custGeom>
                      <a:avLst/>
                      <a:gdLst>
                        <a:gd name="T0" fmla="*/ 81 w 19"/>
                        <a:gd name="T1" fmla="*/ 43 h 39"/>
                        <a:gd name="T2" fmla="*/ 43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43 w 19"/>
                        <a:gd name="T9" fmla="*/ 167 h 39"/>
                        <a:gd name="T10" fmla="*/ 81 w 19"/>
                        <a:gd name="T11" fmla="*/ 128 h 39"/>
                        <a:gd name="T12" fmla="*/ 81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10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2" name="Freeform 61"/>
                    <p:cNvSpPr>
                      <a:spLocks/>
                    </p:cNvSpPr>
                    <p:nvPr/>
                  </p:nvSpPr>
                  <p:spPr bwMode="black">
                    <a:xfrm>
                      <a:off x="349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4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4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3" name="Freeform 62"/>
                    <p:cNvSpPr>
                      <a:spLocks/>
                    </p:cNvSpPr>
                    <p:nvPr/>
                  </p:nvSpPr>
                  <p:spPr bwMode="black">
                    <a:xfrm>
                      <a:off x="3722" y="1320"/>
                      <a:ext cx="81" cy="514"/>
                    </a:xfrm>
                    <a:custGeom>
                      <a:avLst/>
                      <a:gdLst>
                        <a:gd name="T0" fmla="*/ 81 w 19"/>
                        <a:gd name="T1" fmla="*/ 39 h 120"/>
                        <a:gd name="T2" fmla="*/ 43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43 w 19"/>
                        <a:gd name="T9" fmla="*/ 514 h 120"/>
                        <a:gd name="T10" fmla="*/ 81 w 19"/>
                        <a:gd name="T11" fmla="*/ 475 h 120"/>
                        <a:gd name="T12" fmla="*/ 81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5" y="120"/>
                            <a:pt x="10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4" name="Freeform 63"/>
                    <p:cNvSpPr>
                      <a:spLocks/>
                    </p:cNvSpPr>
                    <p:nvPr/>
                  </p:nvSpPr>
                  <p:spPr bwMode="black">
                    <a:xfrm>
                      <a:off x="394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5" name="Freeform 64"/>
                    <p:cNvSpPr>
                      <a:spLocks/>
                    </p:cNvSpPr>
                    <p:nvPr/>
                  </p:nvSpPr>
                  <p:spPr bwMode="black">
                    <a:xfrm>
                      <a:off x="4171" y="1586"/>
                      <a:ext cx="86" cy="167"/>
                    </a:xfrm>
                    <a:custGeom>
                      <a:avLst/>
                      <a:gdLst>
                        <a:gd name="T0" fmla="*/ 86 w 20"/>
                        <a:gd name="T1" fmla="*/ 43 h 39"/>
                        <a:gd name="T2" fmla="*/ 43 w 20"/>
                        <a:gd name="T3" fmla="*/ 0 h 39"/>
                        <a:gd name="T4" fmla="*/ 0 w 20"/>
                        <a:gd name="T5" fmla="*/ 43 h 39"/>
                        <a:gd name="T6" fmla="*/ 0 w 20"/>
                        <a:gd name="T7" fmla="*/ 128 h 39"/>
                        <a:gd name="T8" fmla="*/ 43 w 20"/>
                        <a:gd name="T9" fmla="*/ 167 h 39"/>
                        <a:gd name="T10" fmla="*/ 86 w 20"/>
                        <a:gd name="T11" fmla="*/ 128 h 39"/>
                        <a:gd name="T12" fmla="*/ 86 w 20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39"/>
                        <a:gd name="T23" fmla="*/ 20 w 20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39">
                          <a:moveTo>
                            <a:pt x="20" y="10"/>
                          </a:moveTo>
                          <a:cubicBezTo>
                            <a:pt x="20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5" y="39"/>
                            <a:pt x="10" y="39"/>
                          </a:cubicBezTo>
                          <a:cubicBezTo>
                            <a:pt x="15" y="39"/>
                            <a:pt x="20" y="35"/>
                            <a:pt x="20" y="30"/>
                          </a:cubicBezTo>
                          <a:lnTo>
                            <a:pt x="20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6" name="Freeform 65"/>
                    <p:cNvSpPr>
                      <a:spLocks/>
                    </p:cNvSpPr>
                    <p:nvPr/>
                  </p:nvSpPr>
                  <p:spPr bwMode="black">
                    <a:xfrm>
                      <a:off x="439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7" name="Freeform 66"/>
                    <p:cNvSpPr>
                      <a:spLocks/>
                    </p:cNvSpPr>
                    <p:nvPr/>
                  </p:nvSpPr>
                  <p:spPr bwMode="black">
                    <a:xfrm>
                      <a:off x="4625" y="1320"/>
                      <a:ext cx="82" cy="514"/>
                    </a:xfrm>
                    <a:custGeom>
                      <a:avLst/>
                      <a:gdLst>
                        <a:gd name="T0" fmla="*/ 82 w 19"/>
                        <a:gd name="T1" fmla="*/ 39 h 120"/>
                        <a:gd name="T2" fmla="*/ 39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39 w 19"/>
                        <a:gd name="T9" fmla="*/ 514 h 120"/>
                        <a:gd name="T10" fmla="*/ 82 w 19"/>
                        <a:gd name="T11" fmla="*/ 475 h 120"/>
                        <a:gd name="T12" fmla="*/ 82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4" y="120"/>
                            <a:pt x="9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8" name="Freeform 67"/>
                    <p:cNvSpPr>
                      <a:spLocks/>
                    </p:cNvSpPr>
                    <p:nvPr/>
                  </p:nvSpPr>
                  <p:spPr bwMode="black">
                    <a:xfrm>
                      <a:off x="484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5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9" name="Freeform 68"/>
                    <p:cNvSpPr>
                      <a:spLocks/>
                    </p:cNvSpPr>
                    <p:nvPr/>
                  </p:nvSpPr>
                  <p:spPr bwMode="black">
                    <a:xfrm>
                      <a:off x="5075" y="1586"/>
                      <a:ext cx="82" cy="167"/>
                    </a:xfrm>
                    <a:custGeom>
                      <a:avLst/>
                      <a:gdLst>
                        <a:gd name="T0" fmla="*/ 82 w 19"/>
                        <a:gd name="T1" fmla="*/ 43 h 39"/>
                        <a:gd name="T2" fmla="*/ 39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39 w 19"/>
                        <a:gd name="T9" fmla="*/ 167 h 39"/>
                        <a:gd name="T10" fmla="*/ 82 w 19"/>
                        <a:gd name="T11" fmla="*/ 128 h 39"/>
                        <a:gd name="T12" fmla="*/ 82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9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 dirty="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42" name="Group 738"/>
                  <p:cNvGrpSpPr>
                    <a:grpSpLocks/>
                  </p:cNvGrpSpPr>
                  <p:nvPr/>
                </p:nvGrpSpPr>
                <p:grpSpPr bwMode="auto">
                  <a:xfrm>
                    <a:off x="7136190" y="2991955"/>
                    <a:ext cx="350124" cy="486475"/>
                    <a:chOff x="4320916" y="5206068"/>
                    <a:chExt cx="584061" cy="507108"/>
                  </a:xfrm>
                </p:grpSpPr>
                <p:pic>
                  <p:nvPicPr>
                    <p:cNvPr id="43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827102" y="4449216"/>
                  <a:ext cx="1020646" cy="34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Public Safety</a:t>
                  </a:r>
                  <a:endParaRPr lang="en-US" sz="100" dirty="0" smtClean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934687" y="5508365"/>
                  <a:ext cx="795323" cy="34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Rail</a:t>
                  </a:r>
                  <a:endParaRPr lang="en-US" sz="100" dirty="0" smtClean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15426" y="2876928"/>
                  <a:ext cx="1362670" cy="34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Bus Fleets</a:t>
                  </a:r>
                  <a:endParaRPr lang="en-US" sz="100" dirty="0" smtClean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38" name="Rounded Rectangle 137"/>
              <p:cNvSpPr/>
              <p:nvPr/>
            </p:nvSpPr>
            <p:spPr>
              <a:xfrm>
                <a:off x="5540799" y="5428170"/>
                <a:ext cx="1845682" cy="37288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ITS</a:t>
                </a:r>
              </a:p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</a:rPr>
                  <a:t>Intelligent Transport Systems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6647008" y="3284971"/>
              <a:ext cx="2152242" cy="2587472"/>
              <a:chOff x="6647008" y="3284971"/>
              <a:chExt cx="2152242" cy="2587472"/>
            </a:xfrm>
          </p:grpSpPr>
          <p:grpSp>
            <p:nvGrpSpPr>
              <p:cNvPr id="140" name="Group 3"/>
              <p:cNvGrpSpPr>
                <a:grpSpLocks noChangeAspect="1"/>
              </p:cNvGrpSpPr>
              <p:nvPr/>
            </p:nvGrpSpPr>
            <p:grpSpPr>
              <a:xfrm>
                <a:off x="6652295" y="3284971"/>
                <a:ext cx="2128848" cy="2213918"/>
                <a:chOff x="4586512" y="1759934"/>
                <a:chExt cx="4091545" cy="4255048"/>
              </a:xfrm>
            </p:grpSpPr>
            <p:sp>
              <p:nvSpPr>
                <p:cNvPr id="141" name="Rectangle 14"/>
                <p:cNvSpPr>
                  <a:spLocks noChangeArrowheads="1"/>
                </p:cNvSpPr>
                <p:nvPr/>
              </p:nvSpPr>
              <p:spPr bwMode="auto">
                <a:xfrm>
                  <a:off x="4586512" y="1759934"/>
                  <a:ext cx="4091545" cy="4255048"/>
                </a:xfrm>
                <a:prstGeom prst="rect">
                  <a:avLst/>
                </a:prstGeom>
                <a:solidFill>
                  <a:srgbClr val="47B0D5">
                    <a:alpha val="7000"/>
                  </a:srgbClr>
                </a:solidFill>
                <a:ln w="28575">
                  <a:solidFill>
                    <a:schemeClr val="tx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18288" tIns="73152" rIns="18288"/>
                <a:lstStyle/>
                <a:p>
                  <a:pPr algn="l" eaLnBrk="1" hangingPunct="1">
                    <a:spcBef>
                      <a:spcPct val="35000"/>
                    </a:spcBef>
                  </a:pPr>
                  <a:endParaRPr lang="en-US" sz="500" dirty="0" smtClean="0"/>
                </a:p>
              </p:txBody>
            </p:sp>
            <p:grpSp>
              <p:nvGrpSpPr>
                <p:cNvPr id="142" name="Group 738"/>
                <p:cNvGrpSpPr>
                  <a:grpSpLocks/>
                </p:cNvGrpSpPr>
                <p:nvPr/>
              </p:nvGrpSpPr>
              <p:grpSpPr bwMode="auto">
                <a:xfrm>
                  <a:off x="5200011" y="4834433"/>
                  <a:ext cx="876178" cy="957281"/>
                  <a:chOff x="4320916" y="5206068"/>
                  <a:chExt cx="584061" cy="507108"/>
                </a:xfrm>
              </p:grpSpPr>
              <p:pic>
                <p:nvPicPr>
                  <p:cNvPr id="181" name="Picture 68" descr="Wireless Router, Added 04/20/200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0916" y="5206068"/>
                    <a:ext cx="584061" cy="466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2" name="Picture 36" descr="Router with firewall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0916" y="5361587"/>
                    <a:ext cx="584061" cy="3515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43" name="Group 267"/>
                <p:cNvGrpSpPr/>
                <p:nvPr/>
              </p:nvGrpSpPr>
              <p:grpSpPr>
                <a:xfrm>
                  <a:off x="4750227" y="2543561"/>
                  <a:ext cx="3770316" cy="1154752"/>
                  <a:chOff x="6148157" y="2435492"/>
                  <a:chExt cx="4183372" cy="1252289"/>
                </a:xfrm>
              </p:grpSpPr>
              <p:pic>
                <p:nvPicPr>
                  <p:cNvPr id="161" name="Picture 16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48157" y="2435492"/>
                    <a:ext cx="4183372" cy="1252289"/>
                  </a:xfrm>
                  <a:prstGeom prst="rect">
                    <a:avLst/>
                  </a:prstGeom>
                </p:spPr>
              </p:pic>
              <p:grpSp>
                <p:nvGrpSpPr>
                  <p:cNvPr id="162" name="Group 738"/>
                  <p:cNvGrpSpPr>
                    <a:grpSpLocks/>
                  </p:cNvGrpSpPr>
                  <p:nvPr/>
                </p:nvGrpSpPr>
                <p:grpSpPr bwMode="auto">
                  <a:xfrm flipH="1">
                    <a:off x="7623110" y="2744493"/>
                    <a:ext cx="364230" cy="623298"/>
                    <a:chOff x="4320916" y="5206068"/>
                    <a:chExt cx="584061" cy="507108"/>
                  </a:xfrm>
                </p:grpSpPr>
                <p:pic>
                  <p:nvPicPr>
                    <p:cNvPr id="179" name="Picture 68" descr="Wireless Router, Added 04/20/20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206068"/>
                      <a:ext cx="584061" cy="466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80" name="Picture 36" descr="Router with firewal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20916" y="5361587"/>
                      <a:ext cx="584061" cy="3515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6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050837" y="2985601"/>
                    <a:ext cx="422513" cy="282178"/>
                    <a:chOff x="3272" y="1316"/>
                    <a:chExt cx="1889" cy="1002"/>
                  </a:xfrm>
                </p:grpSpPr>
                <p:sp>
                  <p:nvSpPr>
                    <p:cNvPr id="164" name="AutoShape 54"/>
                    <p:cNvSpPr>
                      <a:spLocks noChangeAspect="1" noChangeArrowheads="1" noTextEdit="1"/>
                    </p:cNvSpPr>
                    <p:nvPr/>
                  </p:nvSpPr>
                  <p:spPr bwMode="black">
                    <a:xfrm>
                      <a:off x="3272" y="1316"/>
                      <a:ext cx="1889" cy="10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5" name="Rectangle 55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803" y="1980"/>
                      <a:ext cx="86" cy="325"/>
                    </a:xfrm>
                    <a:prstGeom prst="rect">
                      <a:avLst/>
                    </a:prstGeom>
                    <a:solidFill>
                      <a:srgbClr val="B21A1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6" name="Freeform 56"/>
                    <p:cNvSpPr>
                      <a:spLocks/>
                    </p:cNvSpPr>
                    <p:nvPr/>
                  </p:nvSpPr>
                  <p:spPr bwMode="black">
                    <a:xfrm>
                      <a:off x="4304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6 w 58"/>
                        <a:gd name="T13" fmla="*/ 343 h 80"/>
                        <a:gd name="T14" fmla="*/ 0 w 58"/>
                        <a:gd name="T15" fmla="*/ 172 h 80"/>
                        <a:gd name="T16" fmla="*/ 176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8" y="23"/>
                            <a:pt x="51" y="20"/>
                            <a:pt x="42" y="20"/>
                          </a:cubicBezTo>
                          <a:cubicBezTo>
                            <a:pt x="30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1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1" y="0"/>
                          </a:cubicBezTo>
                          <a:cubicBezTo>
                            <a:pt x="50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7" name="Freeform 57"/>
                    <p:cNvSpPr>
                      <a:spLocks/>
                    </p:cNvSpPr>
                    <p:nvPr/>
                  </p:nvSpPr>
                  <p:spPr bwMode="black">
                    <a:xfrm>
                      <a:off x="3443" y="1971"/>
                      <a:ext cx="249" cy="343"/>
                    </a:xfrm>
                    <a:custGeom>
                      <a:avLst/>
                      <a:gdLst>
                        <a:gd name="T0" fmla="*/ 249 w 58"/>
                        <a:gd name="T1" fmla="*/ 103 h 80"/>
                        <a:gd name="T2" fmla="*/ 180 w 58"/>
                        <a:gd name="T3" fmla="*/ 86 h 80"/>
                        <a:gd name="T4" fmla="*/ 90 w 58"/>
                        <a:gd name="T5" fmla="*/ 172 h 80"/>
                        <a:gd name="T6" fmla="*/ 180 w 58"/>
                        <a:gd name="T7" fmla="*/ 257 h 80"/>
                        <a:gd name="T8" fmla="*/ 249 w 58"/>
                        <a:gd name="T9" fmla="*/ 240 h 80"/>
                        <a:gd name="T10" fmla="*/ 249 w 58"/>
                        <a:gd name="T11" fmla="*/ 330 h 80"/>
                        <a:gd name="T12" fmla="*/ 172 w 58"/>
                        <a:gd name="T13" fmla="*/ 343 h 80"/>
                        <a:gd name="T14" fmla="*/ 0 w 58"/>
                        <a:gd name="T15" fmla="*/ 172 h 80"/>
                        <a:gd name="T16" fmla="*/ 172 w 58"/>
                        <a:gd name="T17" fmla="*/ 0 h 80"/>
                        <a:gd name="T18" fmla="*/ 249 w 58"/>
                        <a:gd name="T19" fmla="*/ 13 h 80"/>
                        <a:gd name="T20" fmla="*/ 249 w 58"/>
                        <a:gd name="T21" fmla="*/ 103 h 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8"/>
                        <a:gd name="T34" fmla="*/ 0 h 80"/>
                        <a:gd name="T35" fmla="*/ 58 w 58"/>
                        <a:gd name="T36" fmla="*/ 80 h 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8" h="80">
                          <a:moveTo>
                            <a:pt x="58" y="24"/>
                          </a:moveTo>
                          <a:cubicBezTo>
                            <a:pt x="57" y="23"/>
                            <a:pt x="51" y="20"/>
                            <a:pt x="42" y="20"/>
                          </a:cubicBezTo>
                          <a:cubicBezTo>
                            <a:pt x="29" y="20"/>
                            <a:pt x="21" y="28"/>
                            <a:pt x="21" y="40"/>
                          </a:cubicBezTo>
                          <a:cubicBezTo>
                            <a:pt x="21" y="51"/>
                            <a:pt x="29" y="60"/>
                            <a:pt x="42" y="60"/>
                          </a:cubicBezTo>
                          <a:cubicBezTo>
                            <a:pt x="51" y="60"/>
                            <a:pt x="57" y="57"/>
                            <a:pt x="58" y="56"/>
                          </a:cubicBezTo>
                          <a:cubicBezTo>
                            <a:pt x="58" y="77"/>
                            <a:pt x="58" y="77"/>
                            <a:pt x="58" y="77"/>
                          </a:cubicBezTo>
                          <a:cubicBezTo>
                            <a:pt x="56" y="78"/>
                            <a:pt x="49" y="80"/>
                            <a:pt x="40" y="80"/>
                          </a:cubicBezTo>
                          <a:cubicBezTo>
                            <a:pt x="19" y="80"/>
                            <a:pt x="0" y="65"/>
                            <a:pt x="0" y="40"/>
                          </a:cubicBezTo>
                          <a:cubicBezTo>
                            <a:pt x="0" y="17"/>
                            <a:pt x="17" y="0"/>
                            <a:pt x="40" y="0"/>
                          </a:cubicBezTo>
                          <a:cubicBezTo>
                            <a:pt x="49" y="0"/>
                            <a:pt x="56" y="3"/>
                            <a:pt x="58" y="3"/>
                          </a:cubicBezTo>
                          <a:lnTo>
                            <a:pt x="58" y="24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8" name="Freeform 58"/>
                    <p:cNvSpPr>
                      <a:spLocks noEditPoints="1"/>
                    </p:cNvSpPr>
                    <p:nvPr/>
                  </p:nvSpPr>
                  <p:spPr bwMode="black">
                    <a:xfrm>
                      <a:off x="4643" y="1971"/>
                      <a:ext cx="342" cy="343"/>
                    </a:xfrm>
                    <a:custGeom>
                      <a:avLst/>
                      <a:gdLst>
                        <a:gd name="T0" fmla="*/ 342 w 80"/>
                        <a:gd name="T1" fmla="*/ 172 h 80"/>
                        <a:gd name="T2" fmla="*/ 171 w 80"/>
                        <a:gd name="T3" fmla="*/ 343 h 80"/>
                        <a:gd name="T4" fmla="*/ 0 w 80"/>
                        <a:gd name="T5" fmla="*/ 172 h 80"/>
                        <a:gd name="T6" fmla="*/ 171 w 80"/>
                        <a:gd name="T7" fmla="*/ 0 h 80"/>
                        <a:gd name="T8" fmla="*/ 342 w 80"/>
                        <a:gd name="T9" fmla="*/ 172 h 80"/>
                        <a:gd name="T10" fmla="*/ 171 w 80"/>
                        <a:gd name="T11" fmla="*/ 86 h 80"/>
                        <a:gd name="T12" fmla="*/ 86 w 80"/>
                        <a:gd name="T13" fmla="*/ 172 h 80"/>
                        <a:gd name="T14" fmla="*/ 171 w 80"/>
                        <a:gd name="T15" fmla="*/ 257 h 80"/>
                        <a:gd name="T16" fmla="*/ 257 w 80"/>
                        <a:gd name="T17" fmla="*/ 172 h 80"/>
                        <a:gd name="T18" fmla="*/ 171 w 80"/>
                        <a:gd name="T19" fmla="*/ 86 h 8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0"/>
                        <a:gd name="T31" fmla="*/ 0 h 80"/>
                        <a:gd name="T32" fmla="*/ 80 w 80"/>
                        <a:gd name="T33" fmla="*/ 80 h 8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0" h="80">
                          <a:moveTo>
                            <a:pt x="80" y="40"/>
                          </a:moveTo>
                          <a:cubicBezTo>
                            <a:pt x="80" y="62"/>
                            <a:pt x="64" y="80"/>
                            <a:pt x="40" y="80"/>
                          </a:cubicBezTo>
                          <a:cubicBezTo>
                            <a:pt x="16" y="80"/>
                            <a:pt x="0" y="62"/>
                            <a:pt x="0" y="40"/>
                          </a:cubicBezTo>
                          <a:cubicBezTo>
                            <a:pt x="0" y="18"/>
                            <a:pt x="16" y="0"/>
                            <a:pt x="40" y="0"/>
                          </a:cubicBezTo>
                          <a:cubicBezTo>
                            <a:pt x="64" y="0"/>
                            <a:pt x="80" y="18"/>
                            <a:pt x="80" y="40"/>
                          </a:cubicBezTo>
                          <a:moveTo>
                            <a:pt x="40" y="20"/>
                          </a:moveTo>
                          <a:cubicBezTo>
                            <a:pt x="29" y="20"/>
                            <a:pt x="20" y="29"/>
                            <a:pt x="20" y="40"/>
                          </a:cubicBezTo>
                          <a:cubicBezTo>
                            <a:pt x="20" y="51"/>
                            <a:pt x="29" y="60"/>
                            <a:pt x="40" y="60"/>
                          </a:cubicBezTo>
                          <a:cubicBezTo>
                            <a:pt x="51" y="60"/>
                            <a:pt x="60" y="51"/>
                            <a:pt x="60" y="40"/>
                          </a:cubicBezTo>
                          <a:cubicBezTo>
                            <a:pt x="60" y="29"/>
                            <a:pt x="51" y="20"/>
                            <a:pt x="40" y="20"/>
                          </a:cubicBezTo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9" name="Freeform 59"/>
                    <p:cNvSpPr>
                      <a:spLocks/>
                    </p:cNvSpPr>
                    <p:nvPr/>
                  </p:nvSpPr>
                  <p:spPr bwMode="black">
                    <a:xfrm>
                      <a:off x="4000" y="1971"/>
                      <a:ext cx="223" cy="343"/>
                    </a:xfrm>
                    <a:custGeom>
                      <a:avLst/>
                      <a:gdLst>
                        <a:gd name="T0" fmla="*/ 202 w 52"/>
                        <a:gd name="T1" fmla="*/ 81 h 80"/>
                        <a:gd name="T2" fmla="*/ 137 w 52"/>
                        <a:gd name="T3" fmla="*/ 73 h 80"/>
                        <a:gd name="T4" fmla="*/ 86 w 52"/>
                        <a:gd name="T5" fmla="*/ 99 h 80"/>
                        <a:gd name="T6" fmla="*/ 124 w 52"/>
                        <a:gd name="T7" fmla="*/ 129 h 80"/>
                        <a:gd name="T8" fmla="*/ 146 w 52"/>
                        <a:gd name="T9" fmla="*/ 137 h 80"/>
                        <a:gd name="T10" fmla="*/ 223 w 52"/>
                        <a:gd name="T11" fmla="*/ 232 h 80"/>
                        <a:gd name="T12" fmla="*/ 90 w 52"/>
                        <a:gd name="T13" fmla="*/ 343 h 80"/>
                        <a:gd name="T14" fmla="*/ 0 w 52"/>
                        <a:gd name="T15" fmla="*/ 330 h 80"/>
                        <a:gd name="T16" fmla="*/ 0 w 52"/>
                        <a:gd name="T17" fmla="*/ 257 h 80"/>
                        <a:gd name="T18" fmla="*/ 77 w 52"/>
                        <a:gd name="T19" fmla="*/ 270 h 80"/>
                        <a:gd name="T20" fmla="*/ 137 w 52"/>
                        <a:gd name="T21" fmla="*/ 240 h 80"/>
                        <a:gd name="T22" fmla="*/ 99 w 52"/>
                        <a:gd name="T23" fmla="*/ 206 h 80"/>
                        <a:gd name="T24" fmla="*/ 81 w 52"/>
                        <a:gd name="T25" fmla="*/ 202 h 80"/>
                        <a:gd name="T26" fmla="*/ 0 w 52"/>
                        <a:gd name="T27" fmla="*/ 103 h 80"/>
                        <a:gd name="T28" fmla="*/ 120 w 52"/>
                        <a:gd name="T29" fmla="*/ 0 h 80"/>
                        <a:gd name="T30" fmla="*/ 202 w 52"/>
                        <a:gd name="T31" fmla="*/ 13 h 80"/>
                        <a:gd name="T32" fmla="*/ 202 w 52"/>
                        <a:gd name="T33" fmla="*/ 81 h 8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2"/>
                        <a:gd name="T52" fmla="*/ 0 h 80"/>
                        <a:gd name="T53" fmla="*/ 52 w 52"/>
                        <a:gd name="T54" fmla="*/ 80 h 8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2" h="80">
                          <a:moveTo>
                            <a:pt x="47" y="19"/>
                          </a:moveTo>
                          <a:cubicBezTo>
                            <a:pt x="47" y="19"/>
                            <a:pt x="38" y="17"/>
                            <a:pt x="32" y="17"/>
                          </a:cubicBezTo>
                          <a:cubicBezTo>
                            <a:pt x="24" y="17"/>
                            <a:pt x="20" y="19"/>
                            <a:pt x="20" y="23"/>
                          </a:cubicBezTo>
                          <a:cubicBezTo>
                            <a:pt x="20" y="28"/>
                            <a:pt x="26" y="29"/>
                            <a:pt x="29" y="30"/>
                          </a:cubicBezTo>
                          <a:cubicBezTo>
                            <a:pt x="34" y="32"/>
                            <a:pt x="34" y="32"/>
                            <a:pt x="34" y="32"/>
                          </a:cubicBezTo>
                          <a:cubicBezTo>
                            <a:pt x="47" y="36"/>
                            <a:pt x="52" y="45"/>
                            <a:pt x="52" y="54"/>
                          </a:cubicBezTo>
                          <a:cubicBezTo>
                            <a:pt x="52" y="73"/>
                            <a:pt x="35" y="80"/>
                            <a:pt x="21" y="80"/>
                          </a:cubicBezTo>
                          <a:cubicBezTo>
                            <a:pt x="10" y="80"/>
                            <a:pt x="1" y="78"/>
                            <a:pt x="0" y="77"/>
                          </a:cubicBezTo>
                          <a:cubicBezTo>
                            <a:pt x="0" y="60"/>
                            <a:pt x="0" y="60"/>
                            <a:pt x="0" y="60"/>
                          </a:cubicBezTo>
                          <a:cubicBezTo>
                            <a:pt x="2" y="60"/>
                            <a:pt x="10" y="63"/>
                            <a:pt x="18" y="63"/>
                          </a:cubicBezTo>
                          <a:cubicBezTo>
                            <a:pt x="28" y="63"/>
                            <a:pt x="32" y="60"/>
                            <a:pt x="32" y="56"/>
                          </a:cubicBezTo>
                          <a:cubicBezTo>
                            <a:pt x="32" y="52"/>
                            <a:pt x="28" y="49"/>
                            <a:pt x="23" y="48"/>
                          </a:cubicBezTo>
                          <a:cubicBezTo>
                            <a:pt x="22" y="48"/>
                            <a:pt x="21" y="47"/>
                            <a:pt x="19" y="47"/>
                          </a:cubicBezTo>
                          <a:cubicBezTo>
                            <a:pt x="9" y="43"/>
                            <a:pt x="0" y="37"/>
                            <a:pt x="0" y="24"/>
                          </a:cubicBezTo>
                          <a:cubicBezTo>
                            <a:pt x="0" y="10"/>
                            <a:pt x="10" y="0"/>
                            <a:pt x="28" y="0"/>
                          </a:cubicBezTo>
                          <a:cubicBezTo>
                            <a:pt x="37" y="0"/>
                            <a:pt x="46" y="3"/>
                            <a:pt x="47" y="3"/>
                          </a:cubicBezTo>
                          <a:lnTo>
                            <a:pt x="47" y="19"/>
                          </a:lnTo>
                          <a:close/>
                        </a:path>
                      </a:pathLst>
                    </a:custGeom>
                    <a:solidFill>
                      <a:srgbClr val="B21A1A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0" name="Freeform 60"/>
                    <p:cNvSpPr>
                      <a:spLocks/>
                    </p:cNvSpPr>
                    <p:nvPr/>
                  </p:nvSpPr>
                  <p:spPr bwMode="black">
                    <a:xfrm>
                      <a:off x="3272" y="1586"/>
                      <a:ext cx="81" cy="167"/>
                    </a:xfrm>
                    <a:custGeom>
                      <a:avLst/>
                      <a:gdLst>
                        <a:gd name="T0" fmla="*/ 81 w 19"/>
                        <a:gd name="T1" fmla="*/ 43 h 39"/>
                        <a:gd name="T2" fmla="*/ 43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43 w 19"/>
                        <a:gd name="T9" fmla="*/ 167 h 39"/>
                        <a:gd name="T10" fmla="*/ 81 w 19"/>
                        <a:gd name="T11" fmla="*/ 128 h 39"/>
                        <a:gd name="T12" fmla="*/ 81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10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1" name="Freeform 61"/>
                    <p:cNvSpPr>
                      <a:spLocks/>
                    </p:cNvSpPr>
                    <p:nvPr/>
                  </p:nvSpPr>
                  <p:spPr bwMode="black">
                    <a:xfrm>
                      <a:off x="349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4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4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2" name="Freeform 62"/>
                    <p:cNvSpPr>
                      <a:spLocks/>
                    </p:cNvSpPr>
                    <p:nvPr/>
                  </p:nvSpPr>
                  <p:spPr bwMode="black">
                    <a:xfrm>
                      <a:off x="3722" y="1320"/>
                      <a:ext cx="81" cy="514"/>
                    </a:xfrm>
                    <a:custGeom>
                      <a:avLst/>
                      <a:gdLst>
                        <a:gd name="T0" fmla="*/ 81 w 19"/>
                        <a:gd name="T1" fmla="*/ 39 h 120"/>
                        <a:gd name="T2" fmla="*/ 43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43 w 19"/>
                        <a:gd name="T9" fmla="*/ 514 h 120"/>
                        <a:gd name="T10" fmla="*/ 81 w 19"/>
                        <a:gd name="T11" fmla="*/ 475 h 120"/>
                        <a:gd name="T12" fmla="*/ 81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5" y="120"/>
                            <a:pt x="10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3" name="Freeform 63"/>
                    <p:cNvSpPr>
                      <a:spLocks/>
                    </p:cNvSpPr>
                    <p:nvPr/>
                  </p:nvSpPr>
                  <p:spPr bwMode="black">
                    <a:xfrm>
                      <a:off x="3949" y="1474"/>
                      <a:ext cx="81" cy="279"/>
                    </a:xfrm>
                    <a:custGeom>
                      <a:avLst/>
                      <a:gdLst>
                        <a:gd name="T0" fmla="*/ 81 w 19"/>
                        <a:gd name="T1" fmla="*/ 39 h 65"/>
                        <a:gd name="T2" fmla="*/ 38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38 w 19"/>
                        <a:gd name="T9" fmla="*/ 279 h 65"/>
                        <a:gd name="T10" fmla="*/ 81 w 19"/>
                        <a:gd name="T11" fmla="*/ 240 h 65"/>
                        <a:gd name="T12" fmla="*/ 81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9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4" name="Freeform 64"/>
                    <p:cNvSpPr>
                      <a:spLocks/>
                    </p:cNvSpPr>
                    <p:nvPr/>
                  </p:nvSpPr>
                  <p:spPr bwMode="black">
                    <a:xfrm>
                      <a:off x="4171" y="1586"/>
                      <a:ext cx="86" cy="167"/>
                    </a:xfrm>
                    <a:custGeom>
                      <a:avLst/>
                      <a:gdLst>
                        <a:gd name="T0" fmla="*/ 86 w 20"/>
                        <a:gd name="T1" fmla="*/ 43 h 39"/>
                        <a:gd name="T2" fmla="*/ 43 w 20"/>
                        <a:gd name="T3" fmla="*/ 0 h 39"/>
                        <a:gd name="T4" fmla="*/ 0 w 20"/>
                        <a:gd name="T5" fmla="*/ 43 h 39"/>
                        <a:gd name="T6" fmla="*/ 0 w 20"/>
                        <a:gd name="T7" fmla="*/ 128 h 39"/>
                        <a:gd name="T8" fmla="*/ 43 w 20"/>
                        <a:gd name="T9" fmla="*/ 167 h 39"/>
                        <a:gd name="T10" fmla="*/ 86 w 20"/>
                        <a:gd name="T11" fmla="*/ 128 h 39"/>
                        <a:gd name="T12" fmla="*/ 86 w 20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0"/>
                        <a:gd name="T22" fmla="*/ 0 h 39"/>
                        <a:gd name="T23" fmla="*/ 20 w 20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0" h="39">
                          <a:moveTo>
                            <a:pt x="20" y="10"/>
                          </a:moveTo>
                          <a:cubicBezTo>
                            <a:pt x="20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5" y="39"/>
                            <a:pt x="10" y="39"/>
                          </a:cubicBezTo>
                          <a:cubicBezTo>
                            <a:pt x="15" y="39"/>
                            <a:pt x="20" y="35"/>
                            <a:pt x="20" y="30"/>
                          </a:cubicBezTo>
                          <a:lnTo>
                            <a:pt x="20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5" name="Freeform 65"/>
                    <p:cNvSpPr>
                      <a:spLocks/>
                    </p:cNvSpPr>
                    <p:nvPr/>
                  </p:nvSpPr>
                  <p:spPr bwMode="black">
                    <a:xfrm>
                      <a:off x="439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4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6" name="Freeform 66"/>
                    <p:cNvSpPr>
                      <a:spLocks/>
                    </p:cNvSpPr>
                    <p:nvPr/>
                  </p:nvSpPr>
                  <p:spPr bwMode="black">
                    <a:xfrm>
                      <a:off x="4625" y="1320"/>
                      <a:ext cx="82" cy="514"/>
                    </a:xfrm>
                    <a:custGeom>
                      <a:avLst/>
                      <a:gdLst>
                        <a:gd name="T0" fmla="*/ 82 w 19"/>
                        <a:gd name="T1" fmla="*/ 39 h 120"/>
                        <a:gd name="T2" fmla="*/ 39 w 19"/>
                        <a:gd name="T3" fmla="*/ 0 h 120"/>
                        <a:gd name="T4" fmla="*/ 0 w 19"/>
                        <a:gd name="T5" fmla="*/ 39 h 120"/>
                        <a:gd name="T6" fmla="*/ 0 w 19"/>
                        <a:gd name="T7" fmla="*/ 475 h 120"/>
                        <a:gd name="T8" fmla="*/ 39 w 19"/>
                        <a:gd name="T9" fmla="*/ 514 h 120"/>
                        <a:gd name="T10" fmla="*/ 82 w 19"/>
                        <a:gd name="T11" fmla="*/ 475 h 120"/>
                        <a:gd name="T12" fmla="*/ 82 w 19"/>
                        <a:gd name="T13" fmla="*/ 39 h 1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20"/>
                        <a:gd name="T23" fmla="*/ 19 w 19"/>
                        <a:gd name="T24" fmla="*/ 120 h 1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20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9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6"/>
                            <a:pt x="4" y="120"/>
                            <a:pt x="9" y="120"/>
                          </a:cubicBezTo>
                          <a:cubicBezTo>
                            <a:pt x="15" y="120"/>
                            <a:pt x="19" y="116"/>
                            <a:pt x="19" y="111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7" name="Freeform 67"/>
                    <p:cNvSpPr>
                      <a:spLocks/>
                    </p:cNvSpPr>
                    <p:nvPr/>
                  </p:nvSpPr>
                  <p:spPr bwMode="black">
                    <a:xfrm>
                      <a:off x="4848" y="1474"/>
                      <a:ext cx="82" cy="279"/>
                    </a:xfrm>
                    <a:custGeom>
                      <a:avLst/>
                      <a:gdLst>
                        <a:gd name="T0" fmla="*/ 82 w 19"/>
                        <a:gd name="T1" fmla="*/ 39 h 65"/>
                        <a:gd name="T2" fmla="*/ 43 w 19"/>
                        <a:gd name="T3" fmla="*/ 0 h 65"/>
                        <a:gd name="T4" fmla="*/ 0 w 19"/>
                        <a:gd name="T5" fmla="*/ 39 h 65"/>
                        <a:gd name="T6" fmla="*/ 0 w 19"/>
                        <a:gd name="T7" fmla="*/ 240 h 65"/>
                        <a:gd name="T8" fmla="*/ 43 w 19"/>
                        <a:gd name="T9" fmla="*/ 279 h 65"/>
                        <a:gd name="T10" fmla="*/ 82 w 19"/>
                        <a:gd name="T11" fmla="*/ 240 h 65"/>
                        <a:gd name="T12" fmla="*/ 82 w 19"/>
                        <a:gd name="T13" fmla="*/ 39 h 6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65"/>
                        <a:gd name="T23" fmla="*/ 19 w 19"/>
                        <a:gd name="T24" fmla="*/ 65 h 6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65">
                          <a:moveTo>
                            <a:pt x="19" y="9"/>
                          </a:moveTo>
                          <a:cubicBezTo>
                            <a:pt x="19" y="4"/>
                            <a:pt x="15" y="0"/>
                            <a:pt x="10" y="0"/>
                          </a:cubicBezTo>
                          <a:cubicBezTo>
                            <a:pt x="5" y="0"/>
                            <a:pt x="0" y="4"/>
                            <a:pt x="0" y="9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1"/>
                            <a:pt x="5" y="65"/>
                            <a:pt x="10" y="65"/>
                          </a:cubicBezTo>
                          <a:cubicBezTo>
                            <a:pt x="15" y="65"/>
                            <a:pt x="19" y="61"/>
                            <a:pt x="19" y="56"/>
                          </a:cubicBezTo>
                          <a:lnTo>
                            <a:pt x="19" y="9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78" name="Freeform 68"/>
                    <p:cNvSpPr>
                      <a:spLocks/>
                    </p:cNvSpPr>
                    <p:nvPr/>
                  </p:nvSpPr>
                  <p:spPr bwMode="black">
                    <a:xfrm>
                      <a:off x="5075" y="1586"/>
                      <a:ext cx="82" cy="167"/>
                    </a:xfrm>
                    <a:custGeom>
                      <a:avLst/>
                      <a:gdLst>
                        <a:gd name="T0" fmla="*/ 82 w 19"/>
                        <a:gd name="T1" fmla="*/ 43 h 39"/>
                        <a:gd name="T2" fmla="*/ 39 w 19"/>
                        <a:gd name="T3" fmla="*/ 0 h 39"/>
                        <a:gd name="T4" fmla="*/ 0 w 19"/>
                        <a:gd name="T5" fmla="*/ 43 h 39"/>
                        <a:gd name="T6" fmla="*/ 0 w 19"/>
                        <a:gd name="T7" fmla="*/ 128 h 39"/>
                        <a:gd name="T8" fmla="*/ 39 w 19"/>
                        <a:gd name="T9" fmla="*/ 167 h 39"/>
                        <a:gd name="T10" fmla="*/ 82 w 19"/>
                        <a:gd name="T11" fmla="*/ 128 h 39"/>
                        <a:gd name="T12" fmla="*/ 82 w 19"/>
                        <a:gd name="T13" fmla="*/ 43 h 3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39"/>
                        <a:gd name="T23" fmla="*/ 19 w 19"/>
                        <a:gd name="T24" fmla="*/ 39 h 3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39">
                          <a:moveTo>
                            <a:pt x="19" y="10"/>
                          </a:moveTo>
                          <a:cubicBezTo>
                            <a:pt x="19" y="4"/>
                            <a:pt x="15" y="0"/>
                            <a:pt x="9" y="0"/>
                          </a:cubicBezTo>
                          <a:cubicBezTo>
                            <a:pt x="4" y="0"/>
                            <a:pt x="0" y="4"/>
                            <a:pt x="0" y="10"/>
                          </a:cubicBezTo>
                          <a:cubicBezTo>
                            <a:pt x="0" y="30"/>
                            <a:pt x="0" y="30"/>
                            <a:pt x="0" y="30"/>
                          </a:cubicBezTo>
                          <a:cubicBezTo>
                            <a:pt x="0" y="35"/>
                            <a:pt x="4" y="39"/>
                            <a:pt x="9" y="39"/>
                          </a:cubicBezTo>
                          <a:cubicBezTo>
                            <a:pt x="15" y="39"/>
                            <a:pt x="19" y="35"/>
                            <a:pt x="19" y="30"/>
                          </a:cubicBezTo>
                          <a:lnTo>
                            <a:pt x="19" y="10"/>
                          </a:lnTo>
                          <a:close/>
                        </a:path>
                      </a:pathLst>
                    </a:custGeom>
                    <a:solidFill>
                      <a:srgbClr val="015F8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4" name="Group 53"/>
                <p:cNvGrpSpPr>
                  <a:grpSpLocks/>
                </p:cNvGrpSpPr>
                <p:nvPr/>
              </p:nvGrpSpPr>
              <p:grpSpPr bwMode="auto">
                <a:xfrm>
                  <a:off x="6422372" y="5104358"/>
                  <a:ext cx="1141289" cy="531953"/>
                  <a:chOff x="3272" y="1316"/>
                  <a:chExt cx="1889" cy="1002"/>
                </a:xfrm>
              </p:grpSpPr>
              <p:sp>
                <p:nvSpPr>
                  <p:cNvPr id="146" name="AutoShape 54"/>
                  <p:cNvSpPr>
                    <a:spLocks noChangeAspect="1" noChangeArrowheads="1" noTextEdit="1"/>
                  </p:cNvSpPr>
                  <p:nvPr/>
                </p:nvSpPr>
                <p:spPr bwMode="black">
                  <a:xfrm>
                    <a:off x="3272" y="1316"/>
                    <a:ext cx="1889" cy="10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47" name="Rectangle 55"/>
                  <p:cNvSpPr>
                    <a:spLocks noChangeArrowheads="1"/>
                  </p:cNvSpPr>
                  <p:nvPr/>
                </p:nvSpPr>
                <p:spPr bwMode="black">
                  <a:xfrm>
                    <a:off x="3803" y="1980"/>
                    <a:ext cx="86" cy="325"/>
                  </a:xfrm>
                  <a:prstGeom prst="rect">
                    <a:avLst/>
                  </a:prstGeom>
                  <a:solidFill>
                    <a:srgbClr val="B21A1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48" name="Freeform 56"/>
                  <p:cNvSpPr>
                    <a:spLocks/>
                  </p:cNvSpPr>
                  <p:nvPr/>
                </p:nvSpPr>
                <p:spPr bwMode="black">
                  <a:xfrm>
                    <a:off x="4304" y="1971"/>
                    <a:ext cx="249" cy="343"/>
                  </a:xfrm>
                  <a:custGeom>
                    <a:avLst/>
                    <a:gdLst>
                      <a:gd name="T0" fmla="*/ 249 w 58"/>
                      <a:gd name="T1" fmla="*/ 103 h 80"/>
                      <a:gd name="T2" fmla="*/ 180 w 58"/>
                      <a:gd name="T3" fmla="*/ 86 h 80"/>
                      <a:gd name="T4" fmla="*/ 90 w 58"/>
                      <a:gd name="T5" fmla="*/ 172 h 80"/>
                      <a:gd name="T6" fmla="*/ 180 w 58"/>
                      <a:gd name="T7" fmla="*/ 257 h 80"/>
                      <a:gd name="T8" fmla="*/ 249 w 58"/>
                      <a:gd name="T9" fmla="*/ 240 h 80"/>
                      <a:gd name="T10" fmla="*/ 249 w 58"/>
                      <a:gd name="T11" fmla="*/ 330 h 80"/>
                      <a:gd name="T12" fmla="*/ 176 w 58"/>
                      <a:gd name="T13" fmla="*/ 343 h 80"/>
                      <a:gd name="T14" fmla="*/ 0 w 58"/>
                      <a:gd name="T15" fmla="*/ 172 h 80"/>
                      <a:gd name="T16" fmla="*/ 176 w 58"/>
                      <a:gd name="T17" fmla="*/ 0 h 80"/>
                      <a:gd name="T18" fmla="*/ 249 w 58"/>
                      <a:gd name="T19" fmla="*/ 13 h 80"/>
                      <a:gd name="T20" fmla="*/ 249 w 58"/>
                      <a:gd name="T21" fmla="*/ 103 h 8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8"/>
                      <a:gd name="T34" fmla="*/ 0 h 80"/>
                      <a:gd name="T35" fmla="*/ 58 w 58"/>
                      <a:gd name="T36" fmla="*/ 80 h 8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8" h="80">
                        <a:moveTo>
                          <a:pt x="58" y="24"/>
                        </a:moveTo>
                        <a:cubicBezTo>
                          <a:pt x="58" y="23"/>
                          <a:pt x="51" y="20"/>
                          <a:pt x="42" y="20"/>
                        </a:cubicBezTo>
                        <a:cubicBezTo>
                          <a:pt x="30" y="20"/>
                          <a:pt x="21" y="28"/>
                          <a:pt x="21" y="40"/>
                        </a:cubicBezTo>
                        <a:cubicBezTo>
                          <a:pt x="21" y="51"/>
                          <a:pt x="29" y="60"/>
                          <a:pt x="42" y="60"/>
                        </a:cubicBezTo>
                        <a:cubicBezTo>
                          <a:pt x="51" y="60"/>
                          <a:pt x="57" y="57"/>
                          <a:pt x="58" y="56"/>
                        </a:cubicBezTo>
                        <a:cubicBezTo>
                          <a:pt x="58" y="77"/>
                          <a:pt x="58" y="77"/>
                          <a:pt x="58" y="77"/>
                        </a:cubicBezTo>
                        <a:cubicBezTo>
                          <a:pt x="56" y="78"/>
                          <a:pt x="49" y="80"/>
                          <a:pt x="41" y="80"/>
                        </a:cubicBezTo>
                        <a:cubicBezTo>
                          <a:pt x="19" y="80"/>
                          <a:pt x="0" y="65"/>
                          <a:pt x="0" y="40"/>
                        </a:cubicBezTo>
                        <a:cubicBezTo>
                          <a:pt x="0" y="17"/>
                          <a:pt x="17" y="0"/>
                          <a:pt x="41" y="0"/>
                        </a:cubicBezTo>
                        <a:cubicBezTo>
                          <a:pt x="50" y="0"/>
                          <a:pt x="56" y="3"/>
                          <a:pt x="58" y="3"/>
                        </a:cubicBezTo>
                        <a:lnTo>
                          <a:pt x="58" y="24"/>
                        </a:lnTo>
                        <a:close/>
                      </a:path>
                    </a:pathLst>
                  </a:custGeom>
                  <a:solidFill>
                    <a:srgbClr val="B21A1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49" name="Freeform 57"/>
                  <p:cNvSpPr>
                    <a:spLocks/>
                  </p:cNvSpPr>
                  <p:nvPr/>
                </p:nvSpPr>
                <p:spPr bwMode="black">
                  <a:xfrm>
                    <a:off x="3443" y="1971"/>
                    <a:ext cx="249" cy="343"/>
                  </a:xfrm>
                  <a:custGeom>
                    <a:avLst/>
                    <a:gdLst>
                      <a:gd name="T0" fmla="*/ 249 w 58"/>
                      <a:gd name="T1" fmla="*/ 103 h 80"/>
                      <a:gd name="T2" fmla="*/ 180 w 58"/>
                      <a:gd name="T3" fmla="*/ 86 h 80"/>
                      <a:gd name="T4" fmla="*/ 90 w 58"/>
                      <a:gd name="T5" fmla="*/ 172 h 80"/>
                      <a:gd name="T6" fmla="*/ 180 w 58"/>
                      <a:gd name="T7" fmla="*/ 257 h 80"/>
                      <a:gd name="T8" fmla="*/ 249 w 58"/>
                      <a:gd name="T9" fmla="*/ 240 h 80"/>
                      <a:gd name="T10" fmla="*/ 249 w 58"/>
                      <a:gd name="T11" fmla="*/ 330 h 80"/>
                      <a:gd name="T12" fmla="*/ 172 w 58"/>
                      <a:gd name="T13" fmla="*/ 343 h 80"/>
                      <a:gd name="T14" fmla="*/ 0 w 58"/>
                      <a:gd name="T15" fmla="*/ 172 h 80"/>
                      <a:gd name="T16" fmla="*/ 172 w 58"/>
                      <a:gd name="T17" fmla="*/ 0 h 80"/>
                      <a:gd name="T18" fmla="*/ 249 w 58"/>
                      <a:gd name="T19" fmla="*/ 13 h 80"/>
                      <a:gd name="T20" fmla="*/ 249 w 58"/>
                      <a:gd name="T21" fmla="*/ 103 h 8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8"/>
                      <a:gd name="T34" fmla="*/ 0 h 80"/>
                      <a:gd name="T35" fmla="*/ 58 w 58"/>
                      <a:gd name="T36" fmla="*/ 80 h 8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8" h="80">
                        <a:moveTo>
                          <a:pt x="58" y="24"/>
                        </a:moveTo>
                        <a:cubicBezTo>
                          <a:pt x="57" y="23"/>
                          <a:pt x="51" y="20"/>
                          <a:pt x="42" y="20"/>
                        </a:cubicBezTo>
                        <a:cubicBezTo>
                          <a:pt x="29" y="20"/>
                          <a:pt x="21" y="28"/>
                          <a:pt x="21" y="40"/>
                        </a:cubicBezTo>
                        <a:cubicBezTo>
                          <a:pt x="21" y="51"/>
                          <a:pt x="29" y="60"/>
                          <a:pt x="42" y="60"/>
                        </a:cubicBezTo>
                        <a:cubicBezTo>
                          <a:pt x="51" y="60"/>
                          <a:pt x="57" y="57"/>
                          <a:pt x="58" y="56"/>
                        </a:cubicBezTo>
                        <a:cubicBezTo>
                          <a:pt x="58" y="77"/>
                          <a:pt x="58" y="77"/>
                          <a:pt x="58" y="77"/>
                        </a:cubicBezTo>
                        <a:cubicBezTo>
                          <a:pt x="56" y="78"/>
                          <a:pt x="49" y="80"/>
                          <a:pt x="40" y="80"/>
                        </a:cubicBezTo>
                        <a:cubicBezTo>
                          <a:pt x="19" y="80"/>
                          <a:pt x="0" y="65"/>
                          <a:pt x="0" y="40"/>
                        </a:cubicBezTo>
                        <a:cubicBezTo>
                          <a:pt x="0" y="17"/>
                          <a:pt x="17" y="0"/>
                          <a:pt x="40" y="0"/>
                        </a:cubicBezTo>
                        <a:cubicBezTo>
                          <a:pt x="49" y="0"/>
                          <a:pt x="56" y="3"/>
                          <a:pt x="58" y="3"/>
                        </a:cubicBezTo>
                        <a:lnTo>
                          <a:pt x="58" y="24"/>
                        </a:lnTo>
                        <a:close/>
                      </a:path>
                    </a:pathLst>
                  </a:custGeom>
                  <a:solidFill>
                    <a:srgbClr val="B21A1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0" name="Freeform 58"/>
                  <p:cNvSpPr>
                    <a:spLocks noEditPoints="1"/>
                  </p:cNvSpPr>
                  <p:nvPr/>
                </p:nvSpPr>
                <p:spPr bwMode="black">
                  <a:xfrm>
                    <a:off x="4643" y="1971"/>
                    <a:ext cx="342" cy="343"/>
                  </a:xfrm>
                  <a:custGeom>
                    <a:avLst/>
                    <a:gdLst>
                      <a:gd name="T0" fmla="*/ 342 w 80"/>
                      <a:gd name="T1" fmla="*/ 172 h 80"/>
                      <a:gd name="T2" fmla="*/ 171 w 80"/>
                      <a:gd name="T3" fmla="*/ 343 h 80"/>
                      <a:gd name="T4" fmla="*/ 0 w 80"/>
                      <a:gd name="T5" fmla="*/ 172 h 80"/>
                      <a:gd name="T6" fmla="*/ 171 w 80"/>
                      <a:gd name="T7" fmla="*/ 0 h 80"/>
                      <a:gd name="T8" fmla="*/ 342 w 80"/>
                      <a:gd name="T9" fmla="*/ 172 h 80"/>
                      <a:gd name="T10" fmla="*/ 171 w 80"/>
                      <a:gd name="T11" fmla="*/ 86 h 80"/>
                      <a:gd name="T12" fmla="*/ 86 w 80"/>
                      <a:gd name="T13" fmla="*/ 172 h 80"/>
                      <a:gd name="T14" fmla="*/ 171 w 80"/>
                      <a:gd name="T15" fmla="*/ 257 h 80"/>
                      <a:gd name="T16" fmla="*/ 257 w 80"/>
                      <a:gd name="T17" fmla="*/ 172 h 80"/>
                      <a:gd name="T18" fmla="*/ 171 w 80"/>
                      <a:gd name="T19" fmla="*/ 86 h 8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0"/>
                      <a:gd name="T31" fmla="*/ 0 h 80"/>
                      <a:gd name="T32" fmla="*/ 80 w 80"/>
                      <a:gd name="T33" fmla="*/ 80 h 8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0" h="80">
                        <a:moveTo>
                          <a:pt x="80" y="40"/>
                        </a:moveTo>
                        <a:cubicBezTo>
                          <a:pt x="80" y="62"/>
                          <a:pt x="64" y="80"/>
                          <a:pt x="40" y="80"/>
                        </a:cubicBezTo>
                        <a:cubicBezTo>
                          <a:pt x="16" y="80"/>
                          <a:pt x="0" y="62"/>
                          <a:pt x="0" y="40"/>
                        </a:cubicBezTo>
                        <a:cubicBezTo>
                          <a:pt x="0" y="18"/>
                          <a:pt x="16" y="0"/>
                          <a:pt x="40" y="0"/>
                        </a:cubicBezTo>
                        <a:cubicBezTo>
                          <a:pt x="64" y="0"/>
                          <a:pt x="80" y="18"/>
                          <a:pt x="80" y="40"/>
                        </a:cubicBezTo>
                        <a:moveTo>
                          <a:pt x="40" y="20"/>
                        </a:moveTo>
                        <a:cubicBezTo>
                          <a:pt x="29" y="20"/>
                          <a:pt x="20" y="29"/>
                          <a:pt x="20" y="40"/>
                        </a:cubicBezTo>
                        <a:cubicBezTo>
                          <a:pt x="20" y="51"/>
                          <a:pt x="29" y="60"/>
                          <a:pt x="40" y="60"/>
                        </a:cubicBezTo>
                        <a:cubicBezTo>
                          <a:pt x="51" y="60"/>
                          <a:pt x="60" y="51"/>
                          <a:pt x="60" y="40"/>
                        </a:cubicBezTo>
                        <a:cubicBezTo>
                          <a:pt x="60" y="29"/>
                          <a:pt x="51" y="20"/>
                          <a:pt x="40" y="20"/>
                        </a:cubicBezTo>
                      </a:path>
                    </a:pathLst>
                  </a:custGeom>
                  <a:solidFill>
                    <a:srgbClr val="B21A1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1" name="Freeform 59"/>
                  <p:cNvSpPr>
                    <a:spLocks/>
                  </p:cNvSpPr>
                  <p:nvPr/>
                </p:nvSpPr>
                <p:spPr bwMode="black">
                  <a:xfrm>
                    <a:off x="4000" y="1971"/>
                    <a:ext cx="223" cy="343"/>
                  </a:xfrm>
                  <a:custGeom>
                    <a:avLst/>
                    <a:gdLst>
                      <a:gd name="T0" fmla="*/ 202 w 52"/>
                      <a:gd name="T1" fmla="*/ 81 h 80"/>
                      <a:gd name="T2" fmla="*/ 137 w 52"/>
                      <a:gd name="T3" fmla="*/ 73 h 80"/>
                      <a:gd name="T4" fmla="*/ 86 w 52"/>
                      <a:gd name="T5" fmla="*/ 99 h 80"/>
                      <a:gd name="T6" fmla="*/ 124 w 52"/>
                      <a:gd name="T7" fmla="*/ 129 h 80"/>
                      <a:gd name="T8" fmla="*/ 146 w 52"/>
                      <a:gd name="T9" fmla="*/ 137 h 80"/>
                      <a:gd name="T10" fmla="*/ 223 w 52"/>
                      <a:gd name="T11" fmla="*/ 232 h 80"/>
                      <a:gd name="T12" fmla="*/ 90 w 52"/>
                      <a:gd name="T13" fmla="*/ 343 h 80"/>
                      <a:gd name="T14" fmla="*/ 0 w 52"/>
                      <a:gd name="T15" fmla="*/ 330 h 80"/>
                      <a:gd name="T16" fmla="*/ 0 w 52"/>
                      <a:gd name="T17" fmla="*/ 257 h 80"/>
                      <a:gd name="T18" fmla="*/ 77 w 52"/>
                      <a:gd name="T19" fmla="*/ 270 h 80"/>
                      <a:gd name="T20" fmla="*/ 137 w 52"/>
                      <a:gd name="T21" fmla="*/ 240 h 80"/>
                      <a:gd name="T22" fmla="*/ 99 w 52"/>
                      <a:gd name="T23" fmla="*/ 206 h 80"/>
                      <a:gd name="T24" fmla="*/ 81 w 52"/>
                      <a:gd name="T25" fmla="*/ 202 h 80"/>
                      <a:gd name="T26" fmla="*/ 0 w 52"/>
                      <a:gd name="T27" fmla="*/ 103 h 80"/>
                      <a:gd name="T28" fmla="*/ 120 w 52"/>
                      <a:gd name="T29" fmla="*/ 0 h 80"/>
                      <a:gd name="T30" fmla="*/ 202 w 52"/>
                      <a:gd name="T31" fmla="*/ 13 h 80"/>
                      <a:gd name="T32" fmla="*/ 202 w 52"/>
                      <a:gd name="T33" fmla="*/ 81 h 8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2"/>
                      <a:gd name="T52" fmla="*/ 0 h 80"/>
                      <a:gd name="T53" fmla="*/ 52 w 52"/>
                      <a:gd name="T54" fmla="*/ 80 h 8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2" h="80">
                        <a:moveTo>
                          <a:pt x="47" y="19"/>
                        </a:moveTo>
                        <a:cubicBezTo>
                          <a:pt x="47" y="19"/>
                          <a:pt x="38" y="17"/>
                          <a:pt x="32" y="17"/>
                        </a:cubicBezTo>
                        <a:cubicBezTo>
                          <a:pt x="24" y="17"/>
                          <a:pt x="20" y="19"/>
                          <a:pt x="20" y="23"/>
                        </a:cubicBezTo>
                        <a:cubicBezTo>
                          <a:pt x="20" y="28"/>
                          <a:pt x="26" y="29"/>
                          <a:pt x="29" y="30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47" y="36"/>
                          <a:pt x="52" y="45"/>
                          <a:pt x="52" y="54"/>
                        </a:cubicBezTo>
                        <a:cubicBezTo>
                          <a:pt x="52" y="73"/>
                          <a:pt x="35" y="80"/>
                          <a:pt x="21" y="80"/>
                        </a:cubicBezTo>
                        <a:cubicBezTo>
                          <a:pt x="10" y="80"/>
                          <a:pt x="1" y="78"/>
                          <a:pt x="0" y="77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2" y="60"/>
                          <a:pt x="10" y="63"/>
                          <a:pt x="18" y="63"/>
                        </a:cubicBezTo>
                        <a:cubicBezTo>
                          <a:pt x="28" y="63"/>
                          <a:pt x="32" y="60"/>
                          <a:pt x="32" y="56"/>
                        </a:cubicBezTo>
                        <a:cubicBezTo>
                          <a:pt x="32" y="52"/>
                          <a:pt x="28" y="49"/>
                          <a:pt x="23" y="48"/>
                        </a:cubicBezTo>
                        <a:cubicBezTo>
                          <a:pt x="22" y="48"/>
                          <a:pt x="21" y="47"/>
                          <a:pt x="19" y="47"/>
                        </a:cubicBezTo>
                        <a:cubicBezTo>
                          <a:pt x="9" y="43"/>
                          <a:pt x="0" y="37"/>
                          <a:pt x="0" y="24"/>
                        </a:cubicBezTo>
                        <a:cubicBezTo>
                          <a:pt x="0" y="10"/>
                          <a:pt x="10" y="0"/>
                          <a:pt x="28" y="0"/>
                        </a:cubicBezTo>
                        <a:cubicBezTo>
                          <a:pt x="37" y="0"/>
                          <a:pt x="46" y="3"/>
                          <a:pt x="47" y="3"/>
                        </a:cubicBezTo>
                        <a:lnTo>
                          <a:pt x="47" y="19"/>
                        </a:lnTo>
                        <a:close/>
                      </a:path>
                    </a:pathLst>
                  </a:custGeom>
                  <a:solidFill>
                    <a:srgbClr val="B21A1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2" name="Freeform 60"/>
                  <p:cNvSpPr>
                    <a:spLocks/>
                  </p:cNvSpPr>
                  <p:nvPr/>
                </p:nvSpPr>
                <p:spPr bwMode="black">
                  <a:xfrm>
                    <a:off x="3272" y="1586"/>
                    <a:ext cx="81" cy="167"/>
                  </a:xfrm>
                  <a:custGeom>
                    <a:avLst/>
                    <a:gdLst>
                      <a:gd name="T0" fmla="*/ 81 w 19"/>
                      <a:gd name="T1" fmla="*/ 43 h 39"/>
                      <a:gd name="T2" fmla="*/ 43 w 19"/>
                      <a:gd name="T3" fmla="*/ 0 h 39"/>
                      <a:gd name="T4" fmla="*/ 0 w 19"/>
                      <a:gd name="T5" fmla="*/ 43 h 39"/>
                      <a:gd name="T6" fmla="*/ 0 w 19"/>
                      <a:gd name="T7" fmla="*/ 128 h 39"/>
                      <a:gd name="T8" fmla="*/ 43 w 19"/>
                      <a:gd name="T9" fmla="*/ 167 h 39"/>
                      <a:gd name="T10" fmla="*/ 81 w 19"/>
                      <a:gd name="T11" fmla="*/ 128 h 39"/>
                      <a:gd name="T12" fmla="*/ 81 w 19"/>
                      <a:gd name="T13" fmla="*/ 43 h 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39"/>
                      <a:gd name="T23" fmla="*/ 19 w 19"/>
                      <a:gd name="T24" fmla="*/ 39 h 3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39">
                        <a:moveTo>
                          <a:pt x="19" y="10"/>
                        </a:moveTo>
                        <a:cubicBezTo>
                          <a:pt x="19" y="4"/>
                          <a:pt x="15" y="0"/>
                          <a:pt x="10" y="0"/>
                        </a:cubicBezTo>
                        <a:cubicBezTo>
                          <a:pt x="4" y="0"/>
                          <a:pt x="0" y="4"/>
                          <a:pt x="0" y="1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5"/>
                          <a:pt x="4" y="39"/>
                          <a:pt x="10" y="39"/>
                        </a:cubicBezTo>
                        <a:cubicBezTo>
                          <a:pt x="15" y="39"/>
                          <a:pt x="19" y="35"/>
                          <a:pt x="19" y="30"/>
                        </a:cubicBezTo>
                        <a:lnTo>
                          <a:pt x="19" y="10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3" name="Freeform 61"/>
                  <p:cNvSpPr>
                    <a:spLocks/>
                  </p:cNvSpPr>
                  <p:nvPr/>
                </p:nvSpPr>
                <p:spPr bwMode="black">
                  <a:xfrm>
                    <a:off x="3499" y="1474"/>
                    <a:ext cx="81" cy="279"/>
                  </a:xfrm>
                  <a:custGeom>
                    <a:avLst/>
                    <a:gdLst>
                      <a:gd name="T0" fmla="*/ 81 w 19"/>
                      <a:gd name="T1" fmla="*/ 39 h 65"/>
                      <a:gd name="T2" fmla="*/ 38 w 19"/>
                      <a:gd name="T3" fmla="*/ 0 h 65"/>
                      <a:gd name="T4" fmla="*/ 0 w 19"/>
                      <a:gd name="T5" fmla="*/ 39 h 65"/>
                      <a:gd name="T6" fmla="*/ 0 w 19"/>
                      <a:gd name="T7" fmla="*/ 240 h 65"/>
                      <a:gd name="T8" fmla="*/ 38 w 19"/>
                      <a:gd name="T9" fmla="*/ 279 h 65"/>
                      <a:gd name="T10" fmla="*/ 81 w 19"/>
                      <a:gd name="T11" fmla="*/ 240 h 65"/>
                      <a:gd name="T12" fmla="*/ 81 w 19"/>
                      <a:gd name="T13" fmla="*/ 39 h 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65"/>
                      <a:gd name="T23" fmla="*/ 19 w 19"/>
                      <a:gd name="T24" fmla="*/ 65 h 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65">
                        <a:moveTo>
                          <a:pt x="19" y="9"/>
                        </a:moveTo>
                        <a:cubicBezTo>
                          <a:pt x="19" y="4"/>
                          <a:pt x="14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1"/>
                          <a:pt x="4" y="65"/>
                          <a:pt x="9" y="65"/>
                        </a:cubicBezTo>
                        <a:cubicBezTo>
                          <a:pt x="14" y="65"/>
                          <a:pt x="19" y="61"/>
                          <a:pt x="19" y="56"/>
                        </a:cubicBez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4" name="Freeform 62"/>
                  <p:cNvSpPr>
                    <a:spLocks/>
                  </p:cNvSpPr>
                  <p:nvPr/>
                </p:nvSpPr>
                <p:spPr bwMode="black">
                  <a:xfrm>
                    <a:off x="3722" y="1320"/>
                    <a:ext cx="81" cy="514"/>
                  </a:xfrm>
                  <a:custGeom>
                    <a:avLst/>
                    <a:gdLst>
                      <a:gd name="T0" fmla="*/ 81 w 19"/>
                      <a:gd name="T1" fmla="*/ 39 h 120"/>
                      <a:gd name="T2" fmla="*/ 43 w 19"/>
                      <a:gd name="T3" fmla="*/ 0 h 120"/>
                      <a:gd name="T4" fmla="*/ 0 w 19"/>
                      <a:gd name="T5" fmla="*/ 39 h 120"/>
                      <a:gd name="T6" fmla="*/ 0 w 19"/>
                      <a:gd name="T7" fmla="*/ 475 h 120"/>
                      <a:gd name="T8" fmla="*/ 43 w 19"/>
                      <a:gd name="T9" fmla="*/ 514 h 120"/>
                      <a:gd name="T10" fmla="*/ 81 w 19"/>
                      <a:gd name="T11" fmla="*/ 475 h 120"/>
                      <a:gd name="T12" fmla="*/ 81 w 19"/>
                      <a:gd name="T13" fmla="*/ 39 h 1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120"/>
                      <a:gd name="T23" fmla="*/ 19 w 19"/>
                      <a:gd name="T24" fmla="*/ 120 h 1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120">
                        <a:moveTo>
                          <a:pt x="19" y="9"/>
                        </a:moveTo>
                        <a:cubicBezTo>
                          <a:pt x="19" y="4"/>
                          <a:pt x="15" y="0"/>
                          <a:pt x="10" y="0"/>
                        </a:cubicBezTo>
                        <a:cubicBezTo>
                          <a:pt x="5" y="0"/>
                          <a:pt x="0" y="4"/>
                          <a:pt x="0" y="9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6"/>
                          <a:pt x="5" y="120"/>
                          <a:pt x="10" y="120"/>
                        </a:cubicBezTo>
                        <a:cubicBezTo>
                          <a:pt x="15" y="120"/>
                          <a:pt x="19" y="116"/>
                          <a:pt x="19" y="111"/>
                        </a:cubicBez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5" name="Freeform 63"/>
                  <p:cNvSpPr>
                    <a:spLocks/>
                  </p:cNvSpPr>
                  <p:nvPr/>
                </p:nvSpPr>
                <p:spPr bwMode="black">
                  <a:xfrm>
                    <a:off x="3949" y="1474"/>
                    <a:ext cx="81" cy="279"/>
                  </a:xfrm>
                  <a:custGeom>
                    <a:avLst/>
                    <a:gdLst>
                      <a:gd name="T0" fmla="*/ 81 w 19"/>
                      <a:gd name="T1" fmla="*/ 39 h 65"/>
                      <a:gd name="T2" fmla="*/ 38 w 19"/>
                      <a:gd name="T3" fmla="*/ 0 h 65"/>
                      <a:gd name="T4" fmla="*/ 0 w 19"/>
                      <a:gd name="T5" fmla="*/ 39 h 65"/>
                      <a:gd name="T6" fmla="*/ 0 w 19"/>
                      <a:gd name="T7" fmla="*/ 240 h 65"/>
                      <a:gd name="T8" fmla="*/ 38 w 19"/>
                      <a:gd name="T9" fmla="*/ 279 h 65"/>
                      <a:gd name="T10" fmla="*/ 81 w 19"/>
                      <a:gd name="T11" fmla="*/ 240 h 65"/>
                      <a:gd name="T12" fmla="*/ 81 w 19"/>
                      <a:gd name="T13" fmla="*/ 39 h 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65"/>
                      <a:gd name="T23" fmla="*/ 19 w 19"/>
                      <a:gd name="T24" fmla="*/ 65 h 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65">
                        <a:moveTo>
                          <a:pt x="19" y="9"/>
                        </a:moveTo>
                        <a:cubicBezTo>
                          <a:pt x="19" y="4"/>
                          <a:pt x="15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1"/>
                          <a:pt x="4" y="65"/>
                          <a:pt x="9" y="65"/>
                        </a:cubicBezTo>
                        <a:cubicBezTo>
                          <a:pt x="15" y="65"/>
                          <a:pt x="19" y="61"/>
                          <a:pt x="19" y="56"/>
                        </a:cubicBez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6" name="Freeform 64"/>
                  <p:cNvSpPr>
                    <a:spLocks/>
                  </p:cNvSpPr>
                  <p:nvPr/>
                </p:nvSpPr>
                <p:spPr bwMode="black">
                  <a:xfrm>
                    <a:off x="4171" y="1586"/>
                    <a:ext cx="86" cy="167"/>
                  </a:xfrm>
                  <a:custGeom>
                    <a:avLst/>
                    <a:gdLst>
                      <a:gd name="T0" fmla="*/ 86 w 20"/>
                      <a:gd name="T1" fmla="*/ 43 h 39"/>
                      <a:gd name="T2" fmla="*/ 43 w 20"/>
                      <a:gd name="T3" fmla="*/ 0 h 39"/>
                      <a:gd name="T4" fmla="*/ 0 w 20"/>
                      <a:gd name="T5" fmla="*/ 43 h 39"/>
                      <a:gd name="T6" fmla="*/ 0 w 20"/>
                      <a:gd name="T7" fmla="*/ 128 h 39"/>
                      <a:gd name="T8" fmla="*/ 43 w 20"/>
                      <a:gd name="T9" fmla="*/ 167 h 39"/>
                      <a:gd name="T10" fmla="*/ 86 w 20"/>
                      <a:gd name="T11" fmla="*/ 128 h 39"/>
                      <a:gd name="T12" fmla="*/ 86 w 20"/>
                      <a:gd name="T13" fmla="*/ 43 h 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"/>
                      <a:gd name="T22" fmla="*/ 0 h 39"/>
                      <a:gd name="T23" fmla="*/ 20 w 20"/>
                      <a:gd name="T24" fmla="*/ 39 h 3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" h="39">
                        <a:moveTo>
                          <a:pt x="20" y="10"/>
                        </a:moveTo>
                        <a:cubicBezTo>
                          <a:pt x="20" y="4"/>
                          <a:pt x="15" y="0"/>
                          <a:pt x="10" y="0"/>
                        </a:cubicBez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5"/>
                          <a:pt x="5" y="39"/>
                          <a:pt x="10" y="39"/>
                        </a:cubicBezTo>
                        <a:cubicBezTo>
                          <a:pt x="15" y="39"/>
                          <a:pt x="20" y="35"/>
                          <a:pt x="20" y="30"/>
                        </a:cubicBezTo>
                        <a:lnTo>
                          <a:pt x="20" y="10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7" name="Freeform 65"/>
                  <p:cNvSpPr>
                    <a:spLocks/>
                  </p:cNvSpPr>
                  <p:nvPr/>
                </p:nvSpPr>
                <p:spPr bwMode="black">
                  <a:xfrm>
                    <a:off x="4398" y="1474"/>
                    <a:ext cx="82" cy="279"/>
                  </a:xfrm>
                  <a:custGeom>
                    <a:avLst/>
                    <a:gdLst>
                      <a:gd name="T0" fmla="*/ 82 w 19"/>
                      <a:gd name="T1" fmla="*/ 39 h 65"/>
                      <a:gd name="T2" fmla="*/ 43 w 19"/>
                      <a:gd name="T3" fmla="*/ 0 h 65"/>
                      <a:gd name="T4" fmla="*/ 0 w 19"/>
                      <a:gd name="T5" fmla="*/ 39 h 65"/>
                      <a:gd name="T6" fmla="*/ 0 w 19"/>
                      <a:gd name="T7" fmla="*/ 240 h 65"/>
                      <a:gd name="T8" fmla="*/ 43 w 19"/>
                      <a:gd name="T9" fmla="*/ 279 h 65"/>
                      <a:gd name="T10" fmla="*/ 82 w 19"/>
                      <a:gd name="T11" fmla="*/ 240 h 65"/>
                      <a:gd name="T12" fmla="*/ 82 w 19"/>
                      <a:gd name="T13" fmla="*/ 39 h 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65"/>
                      <a:gd name="T23" fmla="*/ 19 w 19"/>
                      <a:gd name="T24" fmla="*/ 65 h 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65">
                        <a:moveTo>
                          <a:pt x="19" y="9"/>
                        </a:moveTo>
                        <a:cubicBezTo>
                          <a:pt x="19" y="4"/>
                          <a:pt x="15" y="0"/>
                          <a:pt x="10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1"/>
                          <a:pt x="4" y="65"/>
                          <a:pt x="10" y="65"/>
                        </a:cubicBezTo>
                        <a:cubicBezTo>
                          <a:pt x="15" y="65"/>
                          <a:pt x="19" y="61"/>
                          <a:pt x="19" y="56"/>
                        </a:cubicBez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8" name="Freeform 66"/>
                  <p:cNvSpPr>
                    <a:spLocks/>
                  </p:cNvSpPr>
                  <p:nvPr/>
                </p:nvSpPr>
                <p:spPr bwMode="black">
                  <a:xfrm>
                    <a:off x="4625" y="1320"/>
                    <a:ext cx="82" cy="514"/>
                  </a:xfrm>
                  <a:custGeom>
                    <a:avLst/>
                    <a:gdLst>
                      <a:gd name="T0" fmla="*/ 82 w 19"/>
                      <a:gd name="T1" fmla="*/ 39 h 120"/>
                      <a:gd name="T2" fmla="*/ 39 w 19"/>
                      <a:gd name="T3" fmla="*/ 0 h 120"/>
                      <a:gd name="T4" fmla="*/ 0 w 19"/>
                      <a:gd name="T5" fmla="*/ 39 h 120"/>
                      <a:gd name="T6" fmla="*/ 0 w 19"/>
                      <a:gd name="T7" fmla="*/ 475 h 120"/>
                      <a:gd name="T8" fmla="*/ 39 w 19"/>
                      <a:gd name="T9" fmla="*/ 514 h 120"/>
                      <a:gd name="T10" fmla="*/ 82 w 19"/>
                      <a:gd name="T11" fmla="*/ 475 h 120"/>
                      <a:gd name="T12" fmla="*/ 82 w 19"/>
                      <a:gd name="T13" fmla="*/ 39 h 1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120"/>
                      <a:gd name="T23" fmla="*/ 19 w 19"/>
                      <a:gd name="T24" fmla="*/ 120 h 1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120">
                        <a:moveTo>
                          <a:pt x="19" y="9"/>
                        </a:moveTo>
                        <a:cubicBezTo>
                          <a:pt x="19" y="4"/>
                          <a:pt x="15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6"/>
                          <a:pt x="4" y="120"/>
                          <a:pt x="9" y="120"/>
                        </a:cubicBezTo>
                        <a:cubicBezTo>
                          <a:pt x="15" y="120"/>
                          <a:pt x="19" y="116"/>
                          <a:pt x="19" y="111"/>
                        </a:cubicBez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59" name="Freeform 67"/>
                  <p:cNvSpPr>
                    <a:spLocks/>
                  </p:cNvSpPr>
                  <p:nvPr/>
                </p:nvSpPr>
                <p:spPr bwMode="black">
                  <a:xfrm>
                    <a:off x="4848" y="1474"/>
                    <a:ext cx="82" cy="279"/>
                  </a:xfrm>
                  <a:custGeom>
                    <a:avLst/>
                    <a:gdLst>
                      <a:gd name="T0" fmla="*/ 82 w 19"/>
                      <a:gd name="T1" fmla="*/ 39 h 65"/>
                      <a:gd name="T2" fmla="*/ 43 w 19"/>
                      <a:gd name="T3" fmla="*/ 0 h 65"/>
                      <a:gd name="T4" fmla="*/ 0 w 19"/>
                      <a:gd name="T5" fmla="*/ 39 h 65"/>
                      <a:gd name="T6" fmla="*/ 0 w 19"/>
                      <a:gd name="T7" fmla="*/ 240 h 65"/>
                      <a:gd name="T8" fmla="*/ 43 w 19"/>
                      <a:gd name="T9" fmla="*/ 279 h 65"/>
                      <a:gd name="T10" fmla="*/ 82 w 19"/>
                      <a:gd name="T11" fmla="*/ 240 h 65"/>
                      <a:gd name="T12" fmla="*/ 82 w 19"/>
                      <a:gd name="T13" fmla="*/ 39 h 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65"/>
                      <a:gd name="T23" fmla="*/ 19 w 19"/>
                      <a:gd name="T24" fmla="*/ 65 h 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65">
                        <a:moveTo>
                          <a:pt x="19" y="9"/>
                        </a:moveTo>
                        <a:cubicBezTo>
                          <a:pt x="19" y="4"/>
                          <a:pt x="15" y="0"/>
                          <a:pt x="10" y="0"/>
                        </a:cubicBezTo>
                        <a:cubicBezTo>
                          <a:pt x="5" y="0"/>
                          <a:pt x="0" y="4"/>
                          <a:pt x="0" y="9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1"/>
                          <a:pt x="5" y="65"/>
                          <a:pt x="10" y="65"/>
                        </a:cubicBezTo>
                        <a:cubicBezTo>
                          <a:pt x="15" y="65"/>
                          <a:pt x="19" y="61"/>
                          <a:pt x="19" y="56"/>
                        </a:cubicBez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160" name="Freeform 68"/>
                  <p:cNvSpPr>
                    <a:spLocks/>
                  </p:cNvSpPr>
                  <p:nvPr/>
                </p:nvSpPr>
                <p:spPr bwMode="black">
                  <a:xfrm>
                    <a:off x="5075" y="1586"/>
                    <a:ext cx="82" cy="167"/>
                  </a:xfrm>
                  <a:custGeom>
                    <a:avLst/>
                    <a:gdLst>
                      <a:gd name="T0" fmla="*/ 82 w 19"/>
                      <a:gd name="T1" fmla="*/ 43 h 39"/>
                      <a:gd name="T2" fmla="*/ 39 w 19"/>
                      <a:gd name="T3" fmla="*/ 0 h 39"/>
                      <a:gd name="T4" fmla="*/ 0 w 19"/>
                      <a:gd name="T5" fmla="*/ 43 h 39"/>
                      <a:gd name="T6" fmla="*/ 0 w 19"/>
                      <a:gd name="T7" fmla="*/ 128 h 39"/>
                      <a:gd name="T8" fmla="*/ 39 w 19"/>
                      <a:gd name="T9" fmla="*/ 167 h 39"/>
                      <a:gd name="T10" fmla="*/ 82 w 19"/>
                      <a:gd name="T11" fmla="*/ 128 h 39"/>
                      <a:gd name="T12" fmla="*/ 82 w 19"/>
                      <a:gd name="T13" fmla="*/ 43 h 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39"/>
                      <a:gd name="T23" fmla="*/ 19 w 19"/>
                      <a:gd name="T24" fmla="*/ 39 h 3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39">
                        <a:moveTo>
                          <a:pt x="19" y="10"/>
                        </a:moveTo>
                        <a:cubicBezTo>
                          <a:pt x="19" y="4"/>
                          <a:pt x="15" y="0"/>
                          <a:pt x="9" y="0"/>
                        </a:cubicBezTo>
                        <a:cubicBezTo>
                          <a:pt x="4" y="0"/>
                          <a:pt x="0" y="4"/>
                          <a:pt x="0" y="1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5"/>
                          <a:pt x="4" y="39"/>
                          <a:pt x="9" y="39"/>
                        </a:cubicBezTo>
                        <a:cubicBezTo>
                          <a:pt x="15" y="39"/>
                          <a:pt x="19" y="35"/>
                          <a:pt x="19" y="30"/>
                        </a:cubicBezTo>
                        <a:lnTo>
                          <a:pt x="19" y="10"/>
                        </a:lnTo>
                        <a:close/>
                      </a:path>
                    </a:pathLst>
                  </a:custGeom>
                  <a:solidFill>
                    <a:srgbClr val="015F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800" dirty="0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45" name="TextBox 144"/>
                <p:cNvSpPr txBox="1"/>
                <p:nvPr/>
              </p:nvSpPr>
              <p:spPr>
                <a:xfrm>
                  <a:off x="4586512" y="3946078"/>
                  <a:ext cx="4020172" cy="798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Eventually…</a:t>
                  </a:r>
                  <a:br>
                    <a:rPr lang="en-US" sz="105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</a:br>
                  <a:r>
                    <a:rPr lang="en-US" sz="1050" i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every</a:t>
                  </a:r>
                  <a:r>
                    <a:rPr lang="en-US" sz="105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 vehicle</a:t>
                  </a:r>
                  <a:endParaRPr lang="en-US" sz="105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83" name="Rounded Rectangle 182"/>
              <p:cNvSpPr/>
              <p:nvPr/>
            </p:nvSpPr>
            <p:spPr>
              <a:xfrm>
                <a:off x="6647008" y="5499560"/>
                <a:ext cx="2152242" cy="37288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SCV</a:t>
                </a:r>
              </a:p>
              <a:p>
                <a:pPr algn="ctr"/>
                <a:r>
                  <a:rPr lang="en-US" sz="700" dirty="0" smtClean="0">
                    <a:solidFill>
                      <a:schemeClr val="bg1"/>
                    </a:solidFill>
                  </a:rPr>
                  <a:t>Smart Connected Vehicles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171683" y="1780808"/>
            <a:ext cx="4477812" cy="4824266"/>
            <a:chOff x="128796" y="1476008"/>
            <a:chExt cx="3359234" cy="4824266"/>
          </a:xfrm>
        </p:grpSpPr>
        <p:grpSp>
          <p:nvGrpSpPr>
            <p:cNvPr id="21" name="Group 20"/>
            <p:cNvGrpSpPr/>
            <p:nvPr/>
          </p:nvGrpSpPr>
          <p:grpSpPr>
            <a:xfrm>
              <a:off x="128796" y="1476008"/>
              <a:ext cx="1060107" cy="2325372"/>
              <a:chOff x="369057" y="1476008"/>
              <a:chExt cx="1060107" cy="232537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57" y="1476008"/>
                <a:ext cx="1060107" cy="2120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369057" y="3441380"/>
                <a:ext cx="1060107" cy="360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ATMs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1188903" y="2201590"/>
              <a:ext cx="1624988" cy="1623879"/>
              <a:chOff x="1188903" y="2201590"/>
              <a:chExt cx="1624988" cy="1623879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903" y="2561590"/>
                <a:ext cx="1624988" cy="1263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1188903" y="2201590"/>
                <a:ext cx="1624988" cy="360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Payments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29700" y="5900164"/>
              <a:ext cx="2561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Smarter </a:t>
              </a:r>
              <a:r>
                <a:rPr lang="en-US" sz="2000" dirty="0" smtClean="0"/>
                <a:t>Payments…</a:t>
              </a:r>
              <a:endParaRPr lang="en-US" sz="2000" dirty="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1247050" y="3764509"/>
              <a:ext cx="2240980" cy="2023514"/>
              <a:chOff x="766528" y="3661531"/>
              <a:chExt cx="2240980" cy="2023514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528" y="3661531"/>
                <a:ext cx="2240980" cy="1680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766528" y="5342266"/>
                <a:ext cx="2240980" cy="34277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Vending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4293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Creates New Opportunity!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494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658" y="1773690"/>
            <a:ext cx="6651320" cy="49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190" y="212944"/>
            <a:ext cx="11448832" cy="1401544"/>
          </a:xfrm>
        </p:spPr>
        <p:txBody>
          <a:bodyPr/>
          <a:lstStyle/>
          <a:p>
            <a:r>
              <a:rPr lang="en-US" sz="5400" dirty="0" smtClean="0"/>
              <a:t>Role of Indian </a:t>
            </a:r>
            <a:r>
              <a:rPr lang="en-US" sz="5400" dirty="0"/>
              <a:t>Indigenous </a:t>
            </a:r>
            <a:r>
              <a:rPr lang="en-US" sz="5400" dirty="0" smtClean="0"/>
              <a:t>companies at GISFI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580905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8368" y="1774540"/>
            <a:ext cx="10813350" cy="2407042"/>
          </a:xfrm>
        </p:spPr>
        <p:txBody>
          <a:bodyPr/>
          <a:lstStyle/>
          <a:p>
            <a:pPr algn="ctr"/>
            <a:r>
              <a:rPr lang="en-US" dirty="0" smtClean="0"/>
              <a:t>Force # 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075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26" y="90489"/>
            <a:ext cx="10969943" cy="1063755"/>
          </a:xfrm>
        </p:spPr>
        <p:txBody>
          <a:bodyPr/>
          <a:lstStyle/>
          <a:p>
            <a:r>
              <a:rPr lang="en-US" sz="4000" dirty="0" smtClean="0"/>
              <a:t>Big Picture: </a:t>
            </a:r>
            <a:br>
              <a:rPr lang="en-US" sz="4000" dirty="0" smtClean="0"/>
            </a:br>
            <a:r>
              <a:rPr lang="en-US" sz="4000" dirty="0" smtClean="0"/>
              <a:t>Connected Network Society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9965117"/>
              </p:ext>
            </p:extLst>
          </p:nvPr>
        </p:nvGraphicFramePr>
        <p:xfrm>
          <a:off x="-19347" y="1271135"/>
          <a:ext cx="1198567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15503" y="2904965"/>
            <a:ext cx="3904088" cy="1963534"/>
            <a:chOff x="3914" y="629"/>
            <a:chExt cx="1443" cy="1025"/>
          </a:xfrm>
        </p:grpSpPr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4276" y="629"/>
              <a:ext cx="848" cy="848"/>
            </a:xfrm>
            <a:prstGeom prst="star32">
              <a:avLst>
                <a:gd name="adj" fmla="val 36556"/>
              </a:avLst>
            </a:prstGeom>
            <a:solidFill>
              <a:srgbClr val="B21A1A">
                <a:alpha val="70195"/>
              </a:srgbClr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Cisco-Bold" pitchFamily="18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914" y="855"/>
              <a:ext cx="1443" cy="799"/>
              <a:chOff x="3914" y="855"/>
              <a:chExt cx="1443" cy="799"/>
            </a:xfrm>
          </p:grpSpPr>
          <p:sp>
            <p:nvSpPr>
              <p:cNvPr id="8" name="AutoShape 13"/>
              <p:cNvSpPr>
                <a:spLocks noChangeArrowheads="1"/>
              </p:cNvSpPr>
              <p:nvPr/>
            </p:nvSpPr>
            <p:spPr bwMode="ltGray">
              <a:xfrm>
                <a:off x="4096" y="855"/>
                <a:ext cx="1170" cy="347"/>
              </a:xfrm>
              <a:prstGeom prst="roundRect">
                <a:avLst>
                  <a:gd name="adj" fmla="val 2269"/>
                </a:avLst>
              </a:prstGeom>
              <a:gradFill rotWithShape="1">
                <a:gsLst>
                  <a:gs pos="0">
                    <a:srgbClr val="B21A1A"/>
                  </a:gs>
                  <a:gs pos="100000">
                    <a:schemeClr val="folHlink"/>
                  </a:gs>
                </a:gsLst>
                <a:lin ang="5400000" scaled="1"/>
              </a:gradFill>
              <a:ln w="285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FFFFFF"/>
                  </a:solidFill>
                  <a:latin typeface="Cisco-Bold" pitchFamily="18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AutoShape 14"/>
              <p:cNvSpPr>
                <a:spLocks noChangeArrowheads="1"/>
              </p:cNvSpPr>
              <p:nvPr/>
            </p:nvSpPr>
            <p:spPr bwMode="ltGray">
              <a:xfrm>
                <a:off x="4107" y="871"/>
                <a:ext cx="1148" cy="163"/>
              </a:xfrm>
              <a:prstGeom prst="roundRect">
                <a:avLst>
                  <a:gd name="adj" fmla="val 6745"/>
                </a:avLst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A8286B">
                      <a:alpha val="0"/>
                    </a:srgbClr>
                  </a:gs>
                </a:gsLst>
                <a:lin ang="5400000" scaled="1"/>
              </a:gradFill>
              <a:ln w="2540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FFFFFF"/>
                  </a:solidFill>
                  <a:latin typeface="Cisco-Bold" pitchFamily="18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AutoShape 15"/>
              <p:cNvSpPr>
                <a:spLocks noChangeArrowheads="1"/>
              </p:cNvSpPr>
              <p:nvPr/>
            </p:nvSpPr>
            <p:spPr bwMode="ltGray">
              <a:xfrm>
                <a:off x="4098" y="1259"/>
                <a:ext cx="1166" cy="201"/>
              </a:xfrm>
              <a:prstGeom prst="roundRect">
                <a:avLst>
                  <a:gd name="adj" fmla="val 6745"/>
                </a:avLst>
              </a:prstGeom>
              <a:gradFill rotWithShape="1">
                <a:gsLst>
                  <a:gs pos="0">
                    <a:srgbClr val="B21A1A">
                      <a:alpha val="29999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82124" tIns="41061" rIns="82124" bIns="41061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FFFFFF"/>
                  </a:solidFill>
                  <a:latin typeface="Cisco-Bold" pitchFamily="18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AutoShape 16"/>
              <p:cNvSpPr>
                <a:spLocks noChangeArrowheads="1"/>
              </p:cNvSpPr>
              <p:nvPr/>
            </p:nvSpPr>
            <p:spPr bwMode="ltGray">
              <a:xfrm rot="10800000">
                <a:off x="4108" y="1161"/>
                <a:ext cx="1147" cy="462"/>
              </a:xfrm>
              <a:prstGeom prst="roundRect">
                <a:avLst>
                  <a:gd name="adj" fmla="val 22356"/>
                </a:avLst>
              </a:prstGeom>
              <a:gradFill rotWithShape="1">
                <a:gsLst>
                  <a:gs pos="0">
                    <a:srgbClr val="FFFFFF">
                      <a:alpha val="20000"/>
                    </a:srgbClr>
                  </a:gs>
                  <a:gs pos="100000">
                    <a:srgbClr val="A8286B">
                      <a:alpha val="0"/>
                    </a:srgbClr>
                  </a:gs>
                </a:gsLst>
                <a:lin ang="5400000" scaled="1"/>
              </a:gradFill>
              <a:ln w="25400">
                <a:noFill/>
                <a:round/>
                <a:headEnd/>
                <a:tailEnd/>
              </a:ln>
            </p:spPr>
            <p:txBody>
              <a:bodyPr rot="10800000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FFFFFF"/>
                  </a:solidFill>
                  <a:latin typeface="Cisco-Bold" pitchFamily="18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TextBox 13"/>
              <p:cNvSpPr txBox="1">
                <a:spLocks noChangeArrowheads="1"/>
              </p:cNvSpPr>
              <p:nvPr/>
            </p:nvSpPr>
            <p:spPr bwMode="auto">
              <a:xfrm>
                <a:off x="3914" y="912"/>
                <a:ext cx="1443" cy="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isco-Bold" pitchFamily="18" charset="0"/>
                    <a:ea typeface="ＭＳ Ｐゴシック" charset="-128"/>
                    <a:cs typeface="ＭＳ Ｐゴシック" charset="-128"/>
                  </a:rPr>
                  <a:t>Trillion’s</a:t>
                </a:r>
              </a:p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 smtClean="0">
                    <a:latin typeface="Cisco-Bold" pitchFamily="18" charset="0"/>
                    <a:ea typeface="ＭＳ Ｐゴシック" charset="-128"/>
                    <a:cs typeface="ＭＳ Ｐゴシック" charset="-128"/>
                  </a:rPr>
                  <a:t>of Connected</a:t>
                </a:r>
              </a:p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 smtClean="0">
                    <a:latin typeface="Cisco-Bold" pitchFamily="18" charset="0"/>
                    <a:ea typeface="ＭＳ Ｐゴシック" charset="-128"/>
                    <a:cs typeface="ＭＳ Ｐゴシック" charset="-128"/>
                  </a:rPr>
                  <a:t>Devices</a:t>
                </a:r>
                <a:endParaRPr lang="en-US" sz="3200" b="1" dirty="0">
                  <a:latin typeface="Cisco-Bold" pitchFamily="18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 rot="20868177">
            <a:off x="1635691" y="1563079"/>
            <a:ext cx="8648780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Towards Standardization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Start thinking and start now!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“TOMORROW starts here”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TWC-1280-bug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429411" y="6353176"/>
            <a:ext cx="242506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4592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85613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190" y="250522"/>
            <a:ext cx="11448832" cy="11649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Ten years ago there were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b="1" dirty="0" smtClean="0"/>
              <a:t>no social networks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12" y="2073056"/>
            <a:ext cx="3861688" cy="32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280" y="2073056"/>
            <a:ext cx="3891155" cy="32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626" y="2073056"/>
            <a:ext cx="3881650" cy="32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1299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“Is The World Changing at a Comfortable Pace?”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697" y="518984"/>
            <a:ext cx="808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POLL QUESTION?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617315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209362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0664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92" y="26509"/>
            <a:ext cx="11448832" cy="4996066"/>
          </a:xfrm>
        </p:spPr>
        <p:txBody>
          <a:bodyPr/>
          <a:lstStyle/>
          <a:p>
            <a:pPr algn="ctr"/>
            <a:r>
              <a:rPr lang="en-US" sz="9600" dirty="0" smtClean="0"/>
              <a:t>In 10 years over 40% of the FORTUNE 500 will no longer be here*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52808"/>
            <a:ext cx="1218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PREDICTION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More Change Next 3 Years than Previous 25 years!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2346" y="4913966"/>
            <a:ext cx="54068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*Babson Olin School of Business Advertisement, Fast Company April 2011, page 121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051570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8368" y="1774540"/>
            <a:ext cx="10813350" cy="2407042"/>
          </a:xfrm>
        </p:spPr>
        <p:txBody>
          <a:bodyPr/>
          <a:lstStyle/>
          <a:p>
            <a:pPr algn="ctr"/>
            <a:r>
              <a:rPr lang="en-US" dirty="0" smtClean="0"/>
              <a:t>Force # 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Innovation Driven by 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169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190" y="200418"/>
            <a:ext cx="11448832" cy="11649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Role reversal: consumers are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b="1" dirty="0" smtClean="0"/>
              <a:t>NOW driving the innovation cycle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728" y="1366250"/>
            <a:ext cx="832485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9912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8368" y="1774540"/>
            <a:ext cx="10813350" cy="2407042"/>
          </a:xfrm>
        </p:spPr>
        <p:txBody>
          <a:bodyPr/>
          <a:lstStyle/>
          <a:p>
            <a:pPr algn="ctr"/>
            <a:r>
              <a:rPr lang="en-US" dirty="0" smtClean="0"/>
              <a:t>Force # 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Power to the People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695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73987495FE848A4C5F33FA31CCA48" ma:contentTypeVersion="3" ma:contentTypeDescription="Create a new document." ma:contentTypeScope="" ma:versionID="63fd3d02deb80d1793575095d89c7fc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805F7-A033-4396-93F1-B1956133882C}"/>
</file>

<file path=customXml/itemProps2.xml><?xml version="1.0" encoding="utf-8"?>
<ds:datastoreItem xmlns:ds="http://schemas.openxmlformats.org/officeDocument/2006/customXml" ds:itemID="{6320CB01-3D5D-46EA-AA82-2DCF6AA69780}"/>
</file>

<file path=customXml/itemProps3.xml><?xml version="1.0" encoding="utf-8"?>
<ds:datastoreItem xmlns:ds="http://schemas.openxmlformats.org/officeDocument/2006/customXml" ds:itemID="{85E3CD9D-43E4-48B1-B87D-C159FB9EF2A6}"/>
</file>

<file path=docProps/app.xml><?xml version="1.0" encoding="utf-8"?>
<Properties xmlns="http://schemas.openxmlformats.org/officeDocument/2006/extended-properties" xmlns:vt="http://schemas.openxmlformats.org/officeDocument/2006/docPropsVTypes">
  <Template>Cisco Arial 16x9 template_dark</Template>
  <TotalTime>17834</TotalTime>
  <Words>340</Words>
  <Application>Microsoft Office PowerPoint</Application>
  <PresentationFormat>Custom</PresentationFormat>
  <Paragraphs>89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Cisco Arial 16x9 template_dark</vt:lpstr>
      <vt:lpstr>Standardization Opportunity for India Forces Changing our World! </vt:lpstr>
      <vt:lpstr>Force # 1  Social Networks</vt:lpstr>
      <vt:lpstr>Ten years ago there were  no social networks</vt:lpstr>
      <vt:lpstr>“Is The World Changing at a Comfortable Pace?” </vt:lpstr>
      <vt:lpstr>Slide 5</vt:lpstr>
      <vt:lpstr>In 10 years over 40% of the FORTUNE 500 will no longer be here*</vt:lpstr>
      <vt:lpstr>Force # 2  Innovation Driven by Consumer</vt:lpstr>
      <vt:lpstr>Role reversal: consumers are  NOW driving the innovation cycle</vt:lpstr>
      <vt:lpstr>Force # 3  Power to the People </vt:lpstr>
      <vt:lpstr>Customers now have the power of social media to battle companies</vt:lpstr>
      <vt:lpstr>The power of social media</vt:lpstr>
      <vt:lpstr>Force # 4  Next Generation 100% Digital - All the Time!</vt:lpstr>
      <vt:lpstr>User Generated Personal Video</vt:lpstr>
      <vt:lpstr>Slide 14</vt:lpstr>
      <vt:lpstr>Block social media at work </vt:lpstr>
      <vt:lpstr>Force # 5  Internet-of-Everything Connected World!</vt:lpstr>
      <vt:lpstr>Today more than 99% of our world is still not connected to the Internet!</vt:lpstr>
      <vt:lpstr>Change Creates New Opportunity!  </vt:lpstr>
      <vt:lpstr>Role of Indian Indigenous companies at GISFI</vt:lpstr>
      <vt:lpstr>Big Picture:  Connected Network Society</vt:lpstr>
      <vt:lpstr>Slide 21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jkisling</dc:creator>
  <cp:lastModifiedBy>Christin Chevalley</cp:lastModifiedBy>
  <cp:revision>812</cp:revision>
  <dcterms:created xsi:type="dcterms:W3CDTF">2012-03-22T18:18:51Z</dcterms:created>
  <dcterms:modified xsi:type="dcterms:W3CDTF">2012-12-20T10:26:47Z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0x01010006C73987495FE848A4C5F33FA31CCA48</vt:lpwstr>
  </property>
</Properties>
</file>