
<file path=[Content_Types].xml><?xml version="1.0" encoding="utf-8"?>
<Types xmlns="http://schemas.openxmlformats.org/package/2006/content-types">
  <Default Extension="png" ContentType="image/png"/>
  <Default Extension="rels" ContentType="application/vnd.openxmlformats-package.relationships+xml"/>
  <Default Extension="emf" ContentType="image/x-emf"/>
  <Default Extension="jpeg" ContentType="image/jpeg"/>
  <Default Extension="xml" ContentType="application/xml"/>
  <Override PartName="/ppt/presentation.xml" ContentType="application/vnd.openxmlformats-officedocument.presentationml.presentation.main+xml"/>
  <Override PartName="/ppt/slides/slide25.xml" ContentType="application/vnd.openxmlformats-officedocument.presentationml.slide+xml"/>
  <Override PartName="/ppt/slides/slide7.xml" ContentType="application/vnd.openxmlformats-officedocument.presentationml.slide+xml"/>
  <Override PartName="/ppt/slides/slide23.xml" ContentType="application/vnd.openxmlformats-officedocument.presentationml.slide+xml"/>
  <Override PartName="/ppt/slides/slide30.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9.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4.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8.xml" ContentType="application/vnd.openxmlformats-officedocument.presentationml.slide+xml"/>
  <Override PartName="/ppt/slides/slide21.xml" ContentType="application/vnd.openxmlformats-officedocument.presentationml.slide+xml"/>
  <Override PartName="/ppt/slides/slide3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1.xml" ContentType="application/vnd.openxmlformats-officedocument.presentationml.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slideMasters/slideMaster1.xml" ContentType="application/vnd.openxmlformats-officedocument.presentationml.slideMaster+xml"/>
  <Override PartName="/ppt/notesSlides/notesSlide18.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3.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3"/>
  </p:notesMasterIdLst>
  <p:handoutMasterIdLst>
    <p:handoutMasterId r:id="rId34"/>
  </p:handoutMasterIdLst>
  <p:sldIdLst>
    <p:sldId id="653" r:id="rId2"/>
    <p:sldId id="798" r:id="rId3"/>
    <p:sldId id="803" r:id="rId4"/>
    <p:sldId id="792" r:id="rId5"/>
    <p:sldId id="814" r:id="rId6"/>
    <p:sldId id="815" r:id="rId7"/>
    <p:sldId id="784" r:id="rId8"/>
    <p:sldId id="783" r:id="rId9"/>
    <p:sldId id="813" r:id="rId10"/>
    <p:sldId id="794" r:id="rId11"/>
    <p:sldId id="724" r:id="rId12"/>
    <p:sldId id="805" r:id="rId13"/>
    <p:sldId id="806" r:id="rId14"/>
    <p:sldId id="727" r:id="rId15"/>
    <p:sldId id="795" r:id="rId16"/>
    <p:sldId id="793" r:id="rId17"/>
    <p:sldId id="745" r:id="rId18"/>
    <p:sldId id="748" r:id="rId19"/>
    <p:sldId id="726" r:id="rId20"/>
    <p:sldId id="767" r:id="rId21"/>
    <p:sldId id="735" r:id="rId22"/>
    <p:sldId id="799" r:id="rId23"/>
    <p:sldId id="800" r:id="rId24"/>
    <p:sldId id="785" r:id="rId25"/>
    <p:sldId id="766" r:id="rId26"/>
    <p:sldId id="771" r:id="rId27"/>
    <p:sldId id="772" r:id="rId28"/>
    <p:sldId id="773" r:id="rId29"/>
    <p:sldId id="812" r:id="rId30"/>
    <p:sldId id="736" r:id="rId31"/>
    <p:sldId id="769" r:id="rId32"/>
  </p:sldIdLst>
  <p:sldSz cx="9144000" cy="6858000" type="screen4x3"/>
  <p:notesSz cx="6781800" cy="9918700"/>
  <p:defaultTextStyle>
    <a:defPPr>
      <a:defRPr lang="en-US"/>
    </a:defPPr>
    <a:lvl1pPr algn="l" rtl="0" fontAlgn="base">
      <a:spcBef>
        <a:spcPct val="0"/>
      </a:spcBef>
      <a:spcAft>
        <a:spcPct val="0"/>
      </a:spcAft>
      <a:defRPr sz="2000" kern="1200">
        <a:solidFill>
          <a:srgbClr val="646464"/>
        </a:solidFill>
        <a:latin typeface="Verdana" pitchFamily="34" charset="0"/>
        <a:ea typeface="+mn-ea"/>
        <a:cs typeface="Arial" pitchFamily="34" charset="0"/>
      </a:defRPr>
    </a:lvl1pPr>
    <a:lvl2pPr marL="457200" algn="l" rtl="0" fontAlgn="base">
      <a:spcBef>
        <a:spcPct val="0"/>
      </a:spcBef>
      <a:spcAft>
        <a:spcPct val="0"/>
      </a:spcAft>
      <a:defRPr sz="2000" kern="1200">
        <a:solidFill>
          <a:srgbClr val="646464"/>
        </a:solidFill>
        <a:latin typeface="Verdana" pitchFamily="34" charset="0"/>
        <a:ea typeface="+mn-ea"/>
        <a:cs typeface="Arial" pitchFamily="34" charset="0"/>
      </a:defRPr>
    </a:lvl2pPr>
    <a:lvl3pPr marL="914400" algn="l" rtl="0" fontAlgn="base">
      <a:spcBef>
        <a:spcPct val="0"/>
      </a:spcBef>
      <a:spcAft>
        <a:spcPct val="0"/>
      </a:spcAft>
      <a:defRPr sz="2000" kern="1200">
        <a:solidFill>
          <a:srgbClr val="646464"/>
        </a:solidFill>
        <a:latin typeface="Verdana" pitchFamily="34" charset="0"/>
        <a:ea typeface="+mn-ea"/>
        <a:cs typeface="Arial" pitchFamily="34" charset="0"/>
      </a:defRPr>
    </a:lvl3pPr>
    <a:lvl4pPr marL="1371600" algn="l" rtl="0" fontAlgn="base">
      <a:spcBef>
        <a:spcPct val="0"/>
      </a:spcBef>
      <a:spcAft>
        <a:spcPct val="0"/>
      </a:spcAft>
      <a:defRPr sz="2000" kern="1200">
        <a:solidFill>
          <a:srgbClr val="646464"/>
        </a:solidFill>
        <a:latin typeface="Verdana" pitchFamily="34" charset="0"/>
        <a:ea typeface="+mn-ea"/>
        <a:cs typeface="Arial" pitchFamily="34" charset="0"/>
      </a:defRPr>
    </a:lvl4pPr>
    <a:lvl5pPr marL="1828800" algn="l" rtl="0" fontAlgn="base">
      <a:spcBef>
        <a:spcPct val="0"/>
      </a:spcBef>
      <a:spcAft>
        <a:spcPct val="0"/>
      </a:spcAft>
      <a:defRPr sz="2000" kern="1200">
        <a:solidFill>
          <a:srgbClr val="646464"/>
        </a:solidFill>
        <a:latin typeface="Verdana" pitchFamily="34" charset="0"/>
        <a:ea typeface="+mn-ea"/>
        <a:cs typeface="Arial" pitchFamily="34" charset="0"/>
      </a:defRPr>
    </a:lvl5pPr>
    <a:lvl6pPr marL="2286000" algn="l" defTabSz="914400" rtl="0" eaLnBrk="1" latinLnBrk="0" hangingPunct="1">
      <a:defRPr sz="2000" kern="1200">
        <a:solidFill>
          <a:srgbClr val="646464"/>
        </a:solidFill>
        <a:latin typeface="Verdana" pitchFamily="34" charset="0"/>
        <a:ea typeface="+mn-ea"/>
        <a:cs typeface="Arial" pitchFamily="34" charset="0"/>
      </a:defRPr>
    </a:lvl6pPr>
    <a:lvl7pPr marL="2743200" algn="l" defTabSz="914400" rtl="0" eaLnBrk="1" latinLnBrk="0" hangingPunct="1">
      <a:defRPr sz="2000" kern="1200">
        <a:solidFill>
          <a:srgbClr val="646464"/>
        </a:solidFill>
        <a:latin typeface="Verdana" pitchFamily="34" charset="0"/>
        <a:ea typeface="+mn-ea"/>
        <a:cs typeface="Arial" pitchFamily="34" charset="0"/>
      </a:defRPr>
    </a:lvl7pPr>
    <a:lvl8pPr marL="3200400" algn="l" defTabSz="914400" rtl="0" eaLnBrk="1" latinLnBrk="0" hangingPunct="1">
      <a:defRPr sz="2000" kern="1200">
        <a:solidFill>
          <a:srgbClr val="646464"/>
        </a:solidFill>
        <a:latin typeface="Verdana" pitchFamily="34" charset="0"/>
        <a:ea typeface="+mn-ea"/>
        <a:cs typeface="Arial" pitchFamily="34" charset="0"/>
      </a:defRPr>
    </a:lvl8pPr>
    <a:lvl9pPr marL="3657600" algn="l" defTabSz="914400" rtl="0" eaLnBrk="1" latinLnBrk="0" hangingPunct="1">
      <a:defRPr sz="2000" kern="1200">
        <a:solidFill>
          <a:srgbClr val="646464"/>
        </a:solidFill>
        <a:latin typeface="Verdana" pitchFamily="34" charset="0"/>
        <a:ea typeface="+mn-ea"/>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mpilongo, Erica" initials="CE"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00"/>
    <a:srgbClr val="1B5BA2"/>
    <a:srgbClr val="FF9900"/>
    <a:srgbClr val="008000"/>
    <a:srgbClr val="0E438A"/>
    <a:srgbClr val="009900"/>
    <a:srgbClr val="CC66FF"/>
    <a:srgbClr val="87BBE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52" autoAdjust="0"/>
    <p:restoredTop sz="94542" autoAdjust="0"/>
  </p:normalViewPr>
  <p:slideViewPr>
    <p:cSldViewPr showGuides="1">
      <p:cViewPr>
        <p:scale>
          <a:sx n="60" d="100"/>
          <a:sy n="60" d="100"/>
        </p:scale>
        <p:origin x="-558" y="-246"/>
      </p:cViewPr>
      <p:guideLst>
        <p:guide orient="horz" pos="2160"/>
        <p:guide pos="2880"/>
      </p:guideLst>
    </p:cSldViewPr>
  </p:slideViewPr>
  <p:outlineViewPr>
    <p:cViewPr>
      <p:scale>
        <a:sx n="33" d="100"/>
        <a:sy n="33" d="100"/>
      </p:scale>
      <p:origin x="42" y="8922"/>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74" d="100"/>
          <a:sy n="74" d="100"/>
        </p:scale>
        <p:origin x="-2238" y="-90"/>
      </p:cViewPr>
      <p:guideLst>
        <p:guide orient="horz" pos="3124"/>
        <p:guide pos="2137"/>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384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solidFill>
                  <a:schemeClr val="tx1"/>
                </a:solidFill>
              </a:defRPr>
            </a:lvl1pPr>
          </a:lstStyle>
          <a:p>
            <a:pPr>
              <a:defRPr/>
            </a:pPr>
            <a:endParaRPr lang="en-US"/>
          </a:p>
        </p:txBody>
      </p:sp>
      <p:sp>
        <p:nvSpPr>
          <p:cNvPr id="28675" name="Rectangle 3"/>
          <p:cNvSpPr>
            <a:spLocks noGrp="1" noChangeArrowheads="1"/>
          </p:cNvSpPr>
          <p:nvPr>
            <p:ph type="dt" sz="quarter" idx="1"/>
          </p:nvPr>
        </p:nvSpPr>
        <p:spPr bwMode="auto">
          <a:xfrm>
            <a:off x="3843338" y="0"/>
            <a:ext cx="2938462"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solidFill>
                  <a:schemeClr val="tx1"/>
                </a:solidFill>
              </a:defRPr>
            </a:lvl1pPr>
          </a:lstStyle>
          <a:p>
            <a:pPr>
              <a:defRPr/>
            </a:pPr>
            <a:endParaRPr lang="en-US"/>
          </a:p>
        </p:txBody>
      </p:sp>
      <p:sp>
        <p:nvSpPr>
          <p:cNvPr id="28676" name="Rectangle 4"/>
          <p:cNvSpPr>
            <a:spLocks noGrp="1" noChangeArrowheads="1"/>
          </p:cNvSpPr>
          <p:nvPr>
            <p:ph type="ftr" sz="quarter" idx="2"/>
          </p:nvPr>
        </p:nvSpPr>
        <p:spPr bwMode="auto">
          <a:xfrm>
            <a:off x="0" y="9421813"/>
            <a:ext cx="293846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solidFill>
                  <a:schemeClr val="tx1"/>
                </a:solidFill>
              </a:defRPr>
            </a:lvl1pPr>
          </a:lstStyle>
          <a:p>
            <a:pPr>
              <a:defRPr/>
            </a:pPr>
            <a:endParaRPr lang="en-US"/>
          </a:p>
        </p:txBody>
      </p:sp>
      <p:sp>
        <p:nvSpPr>
          <p:cNvPr id="28677" name="Rectangle 5"/>
          <p:cNvSpPr>
            <a:spLocks noGrp="1" noChangeArrowheads="1"/>
          </p:cNvSpPr>
          <p:nvPr>
            <p:ph type="sldNum" sz="quarter" idx="3"/>
          </p:nvPr>
        </p:nvSpPr>
        <p:spPr bwMode="auto">
          <a:xfrm>
            <a:off x="3843338" y="9421813"/>
            <a:ext cx="2938462"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solidFill>
                  <a:schemeClr val="tx1"/>
                </a:solidFill>
              </a:defRPr>
            </a:lvl1pPr>
          </a:lstStyle>
          <a:p>
            <a:pPr>
              <a:defRPr/>
            </a:pPr>
            <a:fld id="{C57BE1D5-76B7-4BDE-9E98-08977948CA7D}" type="slidenum">
              <a:rPr lang="en-US"/>
              <a:pPr>
                <a:defRPr/>
              </a:pPr>
              <a:t>‹#›</a:t>
            </a:fld>
            <a:endParaRPr lang="en-US"/>
          </a:p>
        </p:txBody>
      </p:sp>
    </p:spTree>
    <p:extLst>
      <p:ext uri="{BB962C8B-B14F-4D97-AF65-F5344CB8AC3E}">
        <p14:creationId xmlns="" xmlns:p14="http://schemas.microsoft.com/office/powerpoint/2010/main" val="31223350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384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solidFill>
                  <a:schemeClr val="tx1"/>
                </a:solidFill>
              </a:defRPr>
            </a:lvl1pPr>
          </a:lstStyle>
          <a:p>
            <a:pPr>
              <a:defRPr/>
            </a:pPr>
            <a:endParaRPr lang="en-US"/>
          </a:p>
        </p:txBody>
      </p:sp>
      <p:sp>
        <p:nvSpPr>
          <p:cNvPr id="48131" name="Rectangle 3"/>
          <p:cNvSpPr>
            <a:spLocks noGrp="1" noChangeArrowheads="1"/>
          </p:cNvSpPr>
          <p:nvPr>
            <p:ph type="dt" idx="1"/>
          </p:nvPr>
        </p:nvSpPr>
        <p:spPr bwMode="auto">
          <a:xfrm>
            <a:off x="3843338" y="0"/>
            <a:ext cx="2938462"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solidFill>
                  <a:schemeClr val="tx1"/>
                </a:solidFill>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912813" y="744538"/>
            <a:ext cx="4956175" cy="3717925"/>
          </a:xfrm>
          <a:prstGeom prst="rect">
            <a:avLst/>
          </a:prstGeom>
          <a:noFill/>
          <a:ln w="9525">
            <a:solidFill>
              <a:srgbClr val="000000"/>
            </a:solidFill>
            <a:miter lim="800000"/>
            <a:headEnd/>
            <a:tailEnd/>
          </a:ln>
        </p:spPr>
      </p:sp>
      <p:sp>
        <p:nvSpPr>
          <p:cNvPr id="48133" name="Rectangle 5"/>
          <p:cNvSpPr>
            <a:spLocks noGrp="1" noChangeArrowheads="1"/>
          </p:cNvSpPr>
          <p:nvPr>
            <p:ph type="body" sz="quarter" idx="3"/>
          </p:nvPr>
        </p:nvSpPr>
        <p:spPr bwMode="auto">
          <a:xfrm>
            <a:off x="903288" y="4711700"/>
            <a:ext cx="4975225" cy="44624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8134" name="Rectangle 6"/>
          <p:cNvSpPr>
            <a:spLocks noGrp="1" noChangeArrowheads="1"/>
          </p:cNvSpPr>
          <p:nvPr>
            <p:ph type="ftr" sz="quarter" idx="4"/>
          </p:nvPr>
        </p:nvSpPr>
        <p:spPr bwMode="auto">
          <a:xfrm>
            <a:off x="0" y="9421813"/>
            <a:ext cx="293846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solidFill>
                  <a:schemeClr val="tx1"/>
                </a:solidFill>
              </a:defRPr>
            </a:lvl1pPr>
          </a:lstStyle>
          <a:p>
            <a:pPr>
              <a:defRPr/>
            </a:pPr>
            <a:endParaRPr lang="en-US"/>
          </a:p>
        </p:txBody>
      </p:sp>
      <p:sp>
        <p:nvSpPr>
          <p:cNvPr id="48135" name="Rectangle 7"/>
          <p:cNvSpPr>
            <a:spLocks noGrp="1" noChangeArrowheads="1"/>
          </p:cNvSpPr>
          <p:nvPr>
            <p:ph type="sldNum" sz="quarter" idx="5"/>
          </p:nvPr>
        </p:nvSpPr>
        <p:spPr bwMode="auto">
          <a:xfrm>
            <a:off x="3843338" y="9421813"/>
            <a:ext cx="2938462"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solidFill>
                  <a:schemeClr val="tx1"/>
                </a:solidFill>
              </a:defRPr>
            </a:lvl1pPr>
          </a:lstStyle>
          <a:p>
            <a:pPr>
              <a:defRPr/>
            </a:pPr>
            <a:fld id="{851F0387-6181-4BD7-AD83-415F489828DC}" type="slidenum">
              <a:rPr lang="en-US"/>
              <a:pPr>
                <a:defRPr/>
              </a:pPr>
              <a:t>‹#›</a:t>
            </a:fld>
            <a:endParaRPr lang="en-US"/>
          </a:p>
        </p:txBody>
      </p:sp>
    </p:spTree>
    <p:extLst>
      <p:ext uri="{BB962C8B-B14F-4D97-AF65-F5344CB8AC3E}">
        <p14:creationId xmlns="" xmlns:p14="http://schemas.microsoft.com/office/powerpoint/2010/main" val="14362098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25FC0E15-F46C-4ABC-B86D-582B08A9719F}" type="slidenum">
              <a:rPr lang="en-US" smtClean="0"/>
              <a:pPr/>
              <a:t>1</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r>
              <a:rPr lang="en-US" b="1" smtClean="0"/>
              <a:t>Rec. L.1000 </a:t>
            </a:r>
            <a:r>
              <a:rPr lang="en-US" smtClean="0"/>
              <a:t>provides high level requirements for a universal power adapter and charger solution that will reduce the number of power adapters and chargers produced and recycled by widening their application to more devices and increasing their lifetime. The solution also aims to reduce energy consumption. The longer life cycle and possibility of avoiding device duplication reduces the demand on raw materials and waste. The universal power adapter and charger solution is designed to serve the vast majority of mobile terminals and other ICT devices.</a:t>
            </a:r>
          </a:p>
          <a:p>
            <a:endParaRPr lang="en-US" smtClean="0"/>
          </a:p>
        </p:txBody>
      </p:sp>
      <p:sp>
        <p:nvSpPr>
          <p:cNvPr id="61444" name="Slide Number Placeholder 3"/>
          <p:cNvSpPr>
            <a:spLocks noGrp="1"/>
          </p:cNvSpPr>
          <p:nvPr>
            <p:ph type="sldNum" sz="quarter" idx="5"/>
          </p:nvPr>
        </p:nvSpPr>
        <p:spPr>
          <a:noFill/>
        </p:spPr>
        <p:txBody>
          <a:bodyPr/>
          <a:lstStyle/>
          <a:p>
            <a:fld id="{A73E00EA-3359-4E0D-A9B9-694D22306DCF}" type="slidenum">
              <a:rPr lang="en-US" smtClean="0"/>
              <a:pPr/>
              <a:t>17</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r>
              <a:rPr lang="en-US" b="1" smtClean="0"/>
              <a:t>Recommendation ITU-T L.1001 </a:t>
            </a:r>
            <a:r>
              <a:rPr lang="en-US" smtClean="0"/>
              <a:t>provides requirements for a universal power adapter solution (UPA) for stationary ICT devices that will reduce the number of produced power adapters by widening their application to more devices, enabling their reuse and increasing their lifetime. The solution also aims to reduce energy consumption. The longer life cycle and possibility of avoiding device duplication reduces the demand on raw materials and production of huge e-waste amount. The universal power adapter solution for ICT equipment for stationary use is designed to serve the vast majority of ICT devices.</a:t>
            </a:r>
          </a:p>
        </p:txBody>
      </p:sp>
      <p:sp>
        <p:nvSpPr>
          <p:cNvPr id="62468" name="Slide Number Placeholder 3"/>
          <p:cNvSpPr>
            <a:spLocks noGrp="1"/>
          </p:cNvSpPr>
          <p:nvPr>
            <p:ph type="sldNum" sz="quarter" idx="5"/>
          </p:nvPr>
        </p:nvSpPr>
        <p:spPr>
          <a:noFill/>
        </p:spPr>
        <p:txBody>
          <a:bodyPr/>
          <a:lstStyle/>
          <a:p>
            <a:fld id="{E081E626-1D1B-43B8-A112-9FAE6EFAC06B}" type="slidenum">
              <a:rPr lang="en-US" smtClean="0"/>
              <a:pPr/>
              <a:t>18</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r>
              <a:rPr lang="en-US" b="1" smtClean="0"/>
              <a:t>Rec. L.1100 </a:t>
            </a:r>
            <a:r>
              <a:rPr lang="en-US" smtClean="0"/>
              <a:t>provides information on the recycling procedures of rare metals in information and communication technology (ICT) goods. It also defines a communication format for providing recycling information of rare metals contained in ICT goods.</a:t>
            </a:r>
          </a:p>
          <a:p>
            <a:endParaRPr lang="en-US" smtClean="0"/>
          </a:p>
        </p:txBody>
      </p:sp>
      <p:sp>
        <p:nvSpPr>
          <p:cNvPr id="63492" name="Slide Number Placeholder 3"/>
          <p:cNvSpPr>
            <a:spLocks noGrp="1"/>
          </p:cNvSpPr>
          <p:nvPr>
            <p:ph type="sldNum" sz="quarter" idx="5"/>
          </p:nvPr>
        </p:nvSpPr>
        <p:spPr>
          <a:noFill/>
        </p:spPr>
        <p:txBody>
          <a:bodyPr/>
          <a:lstStyle/>
          <a:p>
            <a:fld id="{ED6D1A2D-838F-4FA0-B834-6D92474AE9A2}" type="slidenum">
              <a:rPr lang="en-US" smtClean="0"/>
              <a:pPr/>
              <a:t>19</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smtClean="0"/>
          </a:p>
        </p:txBody>
      </p:sp>
      <p:sp>
        <p:nvSpPr>
          <p:cNvPr id="64516" name="Slide Number Placeholder 3"/>
          <p:cNvSpPr>
            <a:spLocks noGrp="1"/>
          </p:cNvSpPr>
          <p:nvPr>
            <p:ph type="sldNum" sz="quarter" idx="5"/>
          </p:nvPr>
        </p:nvSpPr>
        <p:spPr>
          <a:noFill/>
        </p:spPr>
        <p:txBody>
          <a:bodyPr/>
          <a:lstStyle/>
          <a:p>
            <a:fld id="{411A226E-7A38-457D-A1AB-32731C8DF015}" type="slidenum">
              <a:rPr lang="en-US" smtClean="0"/>
              <a:pPr/>
              <a:t>20</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en-US" smtClean="0"/>
          </a:p>
        </p:txBody>
      </p:sp>
      <p:sp>
        <p:nvSpPr>
          <p:cNvPr id="66564" name="Slide Number Placeholder 3"/>
          <p:cNvSpPr>
            <a:spLocks noGrp="1"/>
          </p:cNvSpPr>
          <p:nvPr>
            <p:ph type="sldNum" sz="quarter" idx="5"/>
          </p:nvPr>
        </p:nvSpPr>
        <p:spPr>
          <a:noFill/>
        </p:spPr>
        <p:txBody>
          <a:bodyPr/>
          <a:lstStyle/>
          <a:p>
            <a:fld id="{EA0888DF-00CF-4D10-8010-F6D738850DEF}" type="slidenum">
              <a:rPr lang="en-US" smtClean="0"/>
              <a:pPr/>
              <a:t>21</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en-US" smtClean="0"/>
          </a:p>
        </p:txBody>
      </p:sp>
      <p:sp>
        <p:nvSpPr>
          <p:cNvPr id="67588" name="Slide Number Placeholder 3"/>
          <p:cNvSpPr>
            <a:spLocks noGrp="1"/>
          </p:cNvSpPr>
          <p:nvPr>
            <p:ph type="sldNum" sz="quarter" idx="5"/>
          </p:nvPr>
        </p:nvSpPr>
        <p:spPr>
          <a:noFill/>
        </p:spPr>
        <p:txBody>
          <a:bodyPr/>
          <a:lstStyle/>
          <a:p>
            <a:fld id="{C08F34B5-CCDC-48DB-A8B0-54A8E3DA236F}" type="slidenum">
              <a:rPr lang="en-US" smtClean="0"/>
              <a:pPr/>
              <a:t>24</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r>
              <a:rPr lang="en-US" smtClean="0"/>
              <a:t>The Toolkit on Environmental Sustainability for the ICT sector is an ITU-T initiative which provides plenty of detailed support on how ICT companies can build sustainability into the operations and management of their organizations, through the practical application of international standards and guidelines.</a:t>
            </a:r>
          </a:p>
          <a:p>
            <a:endParaRPr lang="en-US" smtClean="0"/>
          </a:p>
          <a:p>
            <a:r>
              <a:rPr lang="en-US" smtClean="0"/>
              <a:t>This toolkit provides a set of agreed upon sustainability requirements for ICT companies that allows for a more objective reporting of how sustainability is practiced in the ICT sector in these key areas: sustainable buildings, sustainable ICT in corporate organizations, sustainable products, end of life management, general specifications and KPIs, and an assessment framework for environmental impacts of the ICT sector.</a:t>
            </a:r>
          </a:p>
          <a:p>
            <a:r>
              <a:rPr lang="en-US" smtClean="0"/>
              <a:t/>
            </a:r>
            <a:br>
              <a:rPr lang="en-US" smtClean="0"/>
            </a:br>
            <a:endParaRPr lang="en-US" smtClean="0"/>
          </a:p>
        </p:txBody>
      </p:sp>
      <p:sp>
        <p:nvSpPr>
          <p:cNvPr id="68612" name="Slide Number Placeholder 3"/>
          <p:cNvSpPr>
            <a:spLocks noGrp="1"/>
          </p:cNvSpPr>
          <p:nvPr>
            <p:ph type="sldNum" sz="quarter" idx="5"/>
          </p:nvPr>
        </p:nvSpPr>
        <p:spPr>
          <a:noFill/>
        </p:spPr>
        <p:txBody>
          <a:bodyPr/>
          <a:lstStyle/>
          <a:p>
            <a:fld id="{F6BE1CF2-E514-41B3-B41D-A16B802D78AC}" type="slidenum">
              <a:rPr lang="en-US" smtClean="0"/>
              <a:pPr/>
              <a:t>25</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r>
              <a:rPr lang="en-US" smtClean="0"/>
              <a:t>As this report suggests, Information and Communication Technologies (ICTs) can help developing countries to unlock those opportunities, and overcome the challenges posed by climate change through e-enabled adaptation and mitigation responses.</a:t>
            </a:r>
          </a:p>
          <a:p>
            <a:r>
              <a:rPr lang="en-US" smtClean="0"/>
              <a:t>This report focuses on exploring an increasingly important question: “How can developing countries effectively integrate ICT tools within climate change adaptation and mitigation strategies?”</a:t>
            </a:r>
          </a:p>
          <a:p>
            <a:r>
              <a:rPr lang="en-US" smtClean="0"/>
              <a:t>The contribution of this report is two-fold. It presents the potential of ICTs towards adaptation and mitigation through the concrete case of Ghana, illustrating the challenges and opportunities faced by developing countries in this field. The report complements this analysis by offering concrete lessons learned and practical suggestions aimed at developing country decision makers and practitioners, thus fostering the adoption of novel, ICT-supported approaches to climate change adaptation and mitigation.</a:t>
            </a:r>
          </a:p>
          <a:p>
            <a:r>
              <a:rPr lang="en-US" smtClean="0"/>
              <a:t>This report was prepared by Angelica Valeria Ospina (University of Manchester), Cristina Bueti (ITU), Keith Dickerson and David Faulkner (Climate Associates).</a:t>
            </a:r>
          </a:p>
          <a:p>
            <a:endParaRPr lang="en-US" smtClean="0"/>
          </a:p>
        </p:txBody>
      </p:sp>
      <p:sp>
        <p:nvSpPr>
          <p:cNvPr id="69636" name="Slide Number Placeholder 3"/>
          <p:cNvSpPr>
            <a:spLocks noGrp="1"/>
          </p:cNvSpPr>
          <p:nvPr>
            <p:ph type="sldNum" sz="quarter" idx="5"/>
          </p:nvPr>
        </p:nvSpPr>
        <p:spPr>
          <a:noFill/>
        </p:spPr>
        <p:txBody>
          <a:bodyPr/>
          <a:lstStyle/>
          <a:p>
            <a:fld id="{C1D892C9-8AFD-4742-8C30-306B57908E2A}" type="slidenum">
              <a:rPr lang="en-US" smtClean="0"/>
              <a:pPr/>
              <a:t>29</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5B685AFC-2E98-4619-AC70-9214CBD5D8E2}" type="slidenum">
              <a:rPr lang="en-US" smtClean="0"/>
              <a:pPr/>
              <a:t>30</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n-US" smtClean="0"/>
          </a:p>
        </p:txBody>
      </p:sp>
      <p:sp>
        <p:nvSpPr>
          <p:cNvPr id="52228" name="Slide Number Placeholder 3"/>
          <p:cNvSpPr>
            <a:spLocks noGrp="1"/>
          </p:cNvSpPr>
          <p:nvPr>
            <p:ph type="sldNum" sz="quarter" idx="5"/>
          </p:nvPr>
        </p:nvSpPr>
        <p:spPr>
          <a:noFill/>
        </p:spPr>
        <p:txBody>
          <a:bodyPr/>
          <a:lstStyle/>
          <a:p>
            <a:fld id="{444F2B23-BBE0-4361-9E08-3145DADA92F0}" type="slidenum">
              <a:rPr lang="en-US" smtClean="0"/>
              <a:pPr/>
              <a:t>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smtClean="0"/>
          </a:p>
        </p:txBody>
      </p:sp>
      <p:sp>
        <p:nvSpPr>
          <p:cNvPr id="54276" name="Slide Number Placeholder 3"/>
          <p:cNvSpPr>
            <a:spLocks noGrp="1"/>
          </p:cNvSpPr>
          <p:nvPr>
            <p:ph type="sldNum" sz="quarter" idx="5"/>
          </p:nvPr>
        </p:nvSpPr>
        <p:spPr>
          <a:noFill/>
        </p:spPr>
        <p:txBody>
          <a:bodyPr/>
          <a:lstStyle/>
          <a:p>
            <a:fld id="{9DB124A0-8DCF-4D74-AEAB-BEE3B4C45F84}" type="slidenum">
              <a:rPr lang="en-US" smtClean="0"/>
              <a:pPr/>
              <a:t>7</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28CB74F-D84F-49ED-8233-F370C0635DD2}" type="slidenum">
              <a:rPr lang="en-US" smtClean="0"/>
              <a:pPr/>
              <a:t>8</a:t>
            </a:fld>
            <a:endParaRPr lang="en-US" smtClean="0"/>
          </a:p>
        </p:txBody>
      </p:sp>
      <p:sp>
        <p:nvSpPr>
          <p:cNvPr id="55299" name="Rectangle 2"/>
          <p:cNvSpPr>
            <a:spLocks noGrp="1" noRot="1" noChangeAspect="1" noChangeArrowheads="1" noTextEdit="1"/>
          </p:cNvSpPr>
          <p:nvPr>
            <p:ph type="sldImg"/>
          </p:nvPr>
        </p:nvSpPr>
        <p:spPr>
          <a:xfrm>
            <a:off x="911225" y="742950"/>
            <a:ext cx="4960938" cy="3721100"/>
          </a:xfrm>
          <a:ln/>
        </p:spPr>
      </p:sp>
      <p:sp>
        <p:nvSpPr>
          <p:cNvPr id="55300" name="Rectangle 3"/>
          <p:cNvSpPr>
            <a:spLocks noGrp="1" noChangeArrowheads="1"/>
          </p:cNvSpPr>
          <p:nvPr>
            <p:ph type="body" idx="1"/>
          </p:nvPr>
        </p:nvSpPr>
        <p:spPr>
          <a:xfrm>
            <a:off x="677863" y="4711700"/>
            <a:ext cx="5426075" cy="4464050"/>
          </a:xfrm>
          <a:noFill/>
          <a:ln/>
        </p:spPr>
        <p:txBody>
          <a:bodyPr/>
          <a:lstStyle/>
          <a:p>
            <a:r>
              <a:rPr lang="en-US" altLang="ja-JP" dirty="0" smtClean="0"/>
              <a:t>Kindly note that WP3 has 8 question if we count the new Question of Gilbert. </a:t>
            </a:r>
          </a:p>
          <a:p>
            <a:r>
              <a:rPr lang="en-US" altLang="ja-JP" dirty="0" smtClean="0"/>
              <a:t>Paolo comments but actually in the web are 6….   17,18,19,21,22</a:t>
            </a:r>
            <a:r>
              <a:rPr lang="en-US" altLang="ja-JP" baseline="0" dirty="0" smtClean="0"/>
              <a:t> and 23</a:t>
            </a:r>
            <a:endParaRPr lang="en-US" altLang="ja-JP"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smtClean="0"/>
          </a:p>
        </p:txBody>
      </p:sp>
      <p:sp>
        <p:nvSpPr>
          <p:cNvPr id="5632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fld id="{83C4BF0B-45CF-4AF0-81FA-10446E1AE6C1}" type="slidenum">
              <a:rPr lang="en-US" sz="1200" smtClean="0">
                <a:solidFill>
                  <a:schemeClr val="tx1"/>
                </a:solidFill>
              </a:rPr>
              <a:pPr/>
              <a:t>9</a:t>
            </a:fld>
            <a:endParaRPr lang="en-US" sz="1200" smtClean="0">
              <a:solidFill>
                <a:schemeClr val="tx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r>
              <a:rPr lang="en-US" b="1" smtClean="0"/>
              <a:t>Rec. L.1000 </a:t>
            </a:r>
            <a:r>
              <a:rPr lang="en-US" smtClean="0"/>
              <a:t>provides high level requirements for a universal power adapter and charger solution that will reduce the number of power adapters and chargers produced and recycled by widening their application to more devices and increasing their lifetime. The solution also aims to reduce energy consumption. The longer life cycle and possibility of avoiding device duplication reduces the demand on raw materials and waste. The universal power adapter and charger solution is designed to serve the vast majority of mobile terminals and other ICT devices.</a:t>
            </a:r>
          </a:p>
          <a:p>
            <a:endParaRPr lang="en-US" smtClean="0"/>
          </a:p>
          <a:p>
            <a:r>
              <a:rPr lang="en-US" b="1" smtClean="0"/>
              <a:t>Rec. L.1100 </a:t>
            </a:r>
            <a:r>
              <a:rPr lang="en-US" smtClean="0"/>
              <a:t>provides information on the recycling procedures of rare metals in information and communication technology (ICT) goods. It also defines a communication format for providing recycling information of rare metals contained in ICT goods.</a:t>
            </a:r>
          </a:p>
          <a:p>
            <a:endParaRPr lang="en-US" smtClean="0"/>
          </a:p>
          <a:p>
            <a:r>
              <a:rPr lang="en-US" b="1" smtClean="0"/>
              <a:t>Rec. L.1200 </a:t>
            </a:r>
            <a:r>
              <a:rPr lang="en-US" smtClean="0"/>
              <a:t>specifies the direct current (DC) interface between the power feeding system and ICT equipment connected to it. It also describes normal and abnormal voltage ranges, and immunity test levels for ICT equipment to maintain the stability of telecommunication and data communication services. The specified interface is operated from a DC power source of up to 400 V to allow increased power consumption and equipment power density, in order to obtain higher energy efficiency and reliability with less material usage than using a lower voltage such as -48 VDC or AC UPS power feeding solutions.</a:t>
            </a:r>
          </a:p>
          <a:p>
            <a:endParaRPr lang="en-US" smtClean="0"/>
          </a:p>
          <a:p>
            <a:r>
              <a:rPr lang="en-US" b="1" smtClean="0"/>
              <a:t>Rec. L.1300 </a:t>
            </a:r>
            <a:r>
              <a:rPr lang="en-US" smtClean="0"/>
              <a:t>describes best practices aimed at reducing the negative impact of data centres on the climate. It is commonly recognized that data centres will have an ever-increasing impact on the environment in the future. The application of the best practices defined in this Recommendation can help owners and managers to build future data centres, or improve existing ones, to operate in an environmentally responsible manner. Such considerations will strongly contribute to a reduction in the impact of the information and communication technology (ICT) sector on climate change.</a:t>
            </a:r>
          </a:p>
          <a:p>
            <a:endParaRPr lang="en-US" smtClean="0"/>
          </a:p>
          <a:p>
            <a:r>
              <a:rPr lang="en-GB" b="1" smtClean="0"/>
              <a:t>Rec. L.1310</a:t>
            </a:r>
            <a:r>
              <a:rPr lang="en-GB" smtClean="0"/>
              <a:t> contains the definition of energy efficiency metrics test procedures, methodologies and measurement profiles required to assess the energy efficiency of telecommunication equipment.</a:t>
            </a:r>
            <a:endParaRPr lang="en-US" smtClean="0"/>
          </a:p>
          <a:p>
            <a:r>
              <a:rPr lang="en-GB" smtClean="0"/>
              <a:t>Metrics and measurement methods are defined for telecommunication network equipment and small networking equipment. </a:t>
            </a:r>
            <a:endParaRPr lang="en-US" smtClean="0"/>
          </a:p>
          <a:p>
            <a:r>
              <a:rPr lang="en-GB" smtClean="0"/>
              <a:t>These metrics allow for comparisons of equipments within the same class e.g. equipments using the same technologies. </a:t>
            </a:r>
            <a:endParaRPr lang="en-US" smtClean="0"/>
          </a:p>
          <a:p>
            <a:r>
              <a:rPr lang="en-GB" smtClean="0"/>
              <a:t>Comparisons of equipments in different classes are out of the scope of this Recommendation.</a:t>
            </a:r>
            <a:endParaRPr lang="en-US" smtClean="0"/>
          </a:p>
          <a:p>
            <a:endParaRPr lang="en-US" smtClean="0"/>
          </a:p>
          <a:p>
            <a:r>
              <a:rPr lang="en-US" b="1" smtClean="0"/>
              <a:t>Rec. L.1400</a:t>
            </a:r>
            <a:r>
              <a:rPr lang="en-US" smtClean="0"/>
              <a:t> presents the general principles on assessing the environmental impact of information and communication technologies (ICT) and outlines the different methodologies that are being developed:</a:t>
            </a:r>
          </a:p>
          <a:p>
            <a:r>
              <a:rPr lang="en-US" smtClean="0"/>
              <a:t>•  Assessment of the environmental impact of ICT goods, networks, and services</a:t>
            </a:r>
          </a:p>
          <a:p>
            <a:r>
              <a:rPr lang="en-US" smtClean="0"/>
              <a:t>•  Assessment of the environmental impact of ICT projects</a:t>
            </a:r>
          </a:p>
          <a:p>
            <a:r>
              <a:rPr lang="en-US" smtClean="0"/>
              <a:t>•  Assessment of the environmental impact of ICT in organizations</a:t>
            </a:r>
          </a:p>
          <a:p>
            <a:r>
              <a:rPr lang="en-US" smtClean="0"/>
              <a:t>•  Assessment of the environmental impact of ICT in cities</a:t>
            </a:r>
          </a:p>
          <a:p>
            <a:r>
              <a:rPr lang="en-US" smtClean="0"/>
              <a:t>•  Assessment of the environmental impact of ICT in countries or group of countries.</a:t>
            </a:r>
          </a:p>
          <a:p>
            <a:r>
              <a:rPr lang="en-US" smtClean="0"/>
              <a:t>This Recommendation also provides some examples of opportunities to reduce the environmental load due to ICT.</a:t>
            </a:r>
          </a:p>
          <a:p>
            <a:endParaRPr lang="en-US" smtClean="0"/>
          </a:p>
          <a:p>
            <a:r>
              <a:rPr lang="en-US" b="1" smtClean="0"/>
              <a:t>Rec. L.1410</a:t>
            </a:r>
            <a:r>
              <a:rPr lang="en-US" smtClean="0"/>
              <a:t> deals with the assessment of the environmental impact of information and communication technology (ICT) goods, networks and services. It is organized in two parts:</a:t>
            </a:r>
          </a:p>
          <a:p>
            <a:r>
              <a:rPr lang="en-US" smtClean="0"/>
              <a:t>Part I (clause 5) – ICT life cycle assessment: framework and guidance.</a:t>
            </a:r>
          </a:p>
          <a:p>
            <a:r>
              <a:rPr lang="en-US" smtClean="0"/>
              <a:t>Part II (clause 6) – Comparative analysis between ICT and a reference product system (baseline scenario); framework and guidance.</a:t>
            </a:r>
          </a:p>
          <a:p>
            <a:r>
              <a:rPr lang="en-US" smtClean="0"/>
              <a:t>Part I deals with the life cycle assessment (LCA) methodology applied to ICT goods, networks and services (ICT GNS). Part II deals with comparative analysis based on LCA results of an ICT GNS product system and a referenced product system.</a:t>
            </a:r>
          </a:p>
          <a:p>
            <a:r>
              <a:rPr lang="en-US" smtClean="0"/>
              <a:t>This Recommendation provides specific guidance on energy and greenhouse gas (GHG) impacts.</a:t>
            </a:r>
          </a:p>
          <a:p>
            <a:r>
              <a:rPr lang="en-US" smtClean="0"/>
              <a:t> </a:t>
            </a:r>
          </a:p>
          <a:p>
            <a:r>
              <a:rPr lang="en-US" b="1" smtClean="0"/>
              <a:t>Rec. L.1420</a:t>
            </a:r>
            <a:r>
              <a:rPr lang="en-US" smtClean="0"/>
              <a:t> presents the methodology to be followed if an organization intends to claim compliance with this Recommendation when assessing its information and communication technology (ICT) related energy consumption and/or greenhouse gas (GHG) emissions.</a:t>
            </a:r>
          </a:p>
          <a:p>
            <a:r>
              <a:rPr lang="en-US" smtClean="0"/>
              <a:t>This Recommendation can be used to assess energy consumption and GHG emissions generated over a defined period of time for the following purposes: for assessment of related impact from ICT organizations or for assessment of impact from ICT related activities within non-ICT organizations.</a:t>
            </a:r>
          </a:p>
          <a:p>
            <a:r>
              <a:rPr lang="en-US" smtClean="0"/>
              <a:t> </a:t>
            </a:r>
          </a:p>
          <a:p>
            <a:r>
              <a:rPr lang="en-US" smtClean="0"/>
              <a:t> </a:t>
            </a:r>
          </a:p>
          <a:p>
            <a:endParaRPr lang="en-US" smtClean="0"/>
          </a:p>
          <a:p>
            <a:endParaRPr lang="en-US" smtClean="0"/>
          </a:p>
          <a:p>
            <a:r>
              <a:rPr lang="en-US" smtClean="0"/>
              <a:t> </a:t>
            </a:r>
          </a:p>
          <a:p>
            <a:endParaRPr lang="en-US" smtClean="0"/>
          </a:p>
          <a:p>
            <a:endParaRPr lang="en-US" smtClean="0"/>
          </a:p>
          <a:p>
            <a:endParaRPr lang="en-US" smtClean="0"/>
          </a:p>
        </p:txBody>
      </p:sp>
      <p:sp>
        <p:nvSpPr>
          <p:cNvPr id="57348" name="Slide Number Placeholder 3"/>
          <p:cNvSpPr>
            <a:spLocks noGrp="1"/>
          </p:cNvSpPr>
          <p:nvPr>
            <p:ph type="sldNum" sz="quarter" idx="5"/>
          </p:nvPr>
        </p:nvSpPr>
        <p:spPr>
          <a:noFill/>
        </p:spPr>
        <p:txBody>
          <a:bodyPr/>
          <a:lstStyle/>
          <a:p>
            <a:fld id="{D9279C9A-E7AC-4C52-926F-0C0751D4CFA8}" type="slidenum">
              <a:rPr lang="en-US" smtClean="0"/>
              <a:pPr/>
              <a:t>11</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r>
              <a:rPr lang="en-US" smtClean="0"/>
              <a:t>These methodologies aim at providing accurate and reliable tools for assessing the environmental impact, which will generate statistics that governments and regulators can rely on to gauge the benefits that green ICTs can achieve for social and economic welfare.</a:t>
            </a:r>
            <a:endParaRPr lang="en-US" b="1" smtClean="0"/>
          </a:p>
          <a:p>
            <a:endParaRPr lang="en-US" b="1" smtClean="0"/>
          </a:p>
          <a:p>
            <a:r>
              <a:rPr lang="en-US" b="1" smtClean="0"/>
              <a:t>Rec. L.1400</a:t>
            </a:r>
            <a:r>
              <a:rPr lang="en-US" smtClean="0"/>
              <a:t> presents the general principles on assessing the environmental impact of information and communication technologies (ICT) and outlines the different methodologies that are being developed:</a:t>
            </a:r>
          </a:p>
          <a:p>
            <a:r>
              <a:rPr lang="en-US" smtClean="0"/>
              <a:t>•  Assessment of the environmental impact of ICT goods, networks, and services</a:t>
            </a:r>
          </a:p>
          <a:p>
            <a:r>
              <a:rPr lang="en-US" smtClean="0"/>
              <a:t>•  Assessment of the environmental impact of ICT projects</a:t>
            </a:r>
          </a:p>
          <a:p>
            <a:r>
              <a:rPr lang="en-US" smtClean="0"/>
              <a:t>•  Assessment of the environmental impact of ICT in organizations</a:t>
            </a:r>
          </a:p>
          <a:p>
            <a:r>
              <a:rPr lang="en-US" smtClean="0"/>
              <a:t>•  Assessment of the environmental impact of ICT in cities</a:t>
            </a:r>
          </a:p>
          <a:p>
            <a:r>
              <a:rPr lang="en-US" smtClean="0"/>
              <a:t>•  Assessment of the environmental impact of ICT in countries or group of countries.</a:t>
            </a:r>
          </a:p>
          <a:p>
            <a:r>
              <a:rPr lang="en-US" smtClean="0"/>
              <a:t>This Recommendation also provides some examples of opportunities to reduce the environmental load due to ICT.</a:t>
            </a:r>
          </a:p>
          <a:p>
            <a:endParaRPr lang="en-US" smtClean="0"/>
          </a:p>
          <a:p>
            <a:r>
              <a:rPr lang="en-US" b="1" smtClean="0"/>
              <a:t>Rec. L.1410</a:t>
            </a:r>
            <a:r>
              <a:rPr lang="en-US" smtClean="0"/>
              <a:t> deals with the assessment of the environmental impact of information and communication technology (ICT) goods, networks and services. It is organized in two parts:</a:t>
            </a:r>
          </a:p>
          <a:p>
            <a:r>
              <a:rPr lang="en-US" smtClean="0"/>
              <a:t>Part I (clause 5) – ICT life cycle assessment: framework and guidance.</a:t>
            </a:r>
          </a:p>
          <a:p>
            <a:r>
              <a:rPr lang="en-US" smtClean="0"/>
              <a:t>Part II (clause 6) – Comparative analysis between ICT and a reference product system (baseline scenario); framework and guidance.</a:t>
            </a:r>
          </a:p>
          <a:p>
            <a:r>
              <a:rPr lang="en-US" smtClean="0"/>
              <a:t>Part I deals with the life cycle assessment (LCA) methodology applied to ICT goods, networks and services (ICT GNS). Part II deals with comparative analysis based on LCA results of an ICT GNS product system and a referenced product system.</a:t>
            </a:r>
          </a:p>
          <a:p>
            <a:r>
              <a:rPr lang="en-US" smtClean="0"/>
              <a:t>This Recommendation provides specific guidance on energy and greenhouse gas (GHG) impacts.</a:t>
            </a:r>
          </a:p>
          <a:p>
            <a:r>
              <a:rPr lang="en-US" smtClean="0"/>
              <a:t> </a:t>
            </a:r>
          </a:p>
          <a:p>
            <a:r>
              <a:rPr lang="en-US" b="1" smtClean="0"/>
              <a:t>Rec. L.1420</a:t>
            </a:r>
            <a:r>
              <a:rPr lang="en-US" smtClean="0"/>
              <a:t> presents the methodology to be followed if an organization intends to claim compliance with this Recommendation when assessing its information and communication technology (ICT) related energy consumption and/or greenhouse gas (GHG) emissions.</a:t>
            </a:r>
          </a:p>
          <a:p>
            <a:r>
              <a:rPr lang="en-US" smtClean="0"/>
              <a:t>This Recommendation can be used to assess energy consumption and GHG emissions generated over a defined period of time for the following purposes: for assessment of related impact from ICT organizations or for assessment of impact from ICT related activities within non-ICT organizations.</a:t>
            </a:r>
          </a:p>
          <a:p>
            <a:r>
              <a:rPr lang="en-US" smtClean="0"/>
              <a:t> </a:t>
            </a:r>
          </a:p>
          <a:p>
            <a:r>
              <a:rPr lang="en-US" smtClean="0"/>
              <a:t> </a:t>
            </a:r>
          </a:p>
          <a:p>
            <a:endParaRPr lang="en-US" smtClean="0"/>
          </a:p>
          <a:p>
            <a:endParaRPr lang="en-US" smtClean="0"/>
          </a:p>
          <a:p>
            <a:r>
              <a:rPr lang="en-US" smtClean="0"/>
              <a:t> </a:t>
            </a:r>
          </a:p>
          <a:p>
            <a:endParaRPr lang="en-US" smtClean="0"/>
          </a:p>
          <a:p>
            <a:endParaRPr lang="en-US" smtClean="0"/>
          </a:p>
          <a:p>
            <a:endParaRPr lang="en-US" smtClean="0"/>
          </a:p>
          <a:p>
            <a:endParaRPr lang="en-US" smtClean="0"/>
          </a:p>
        </p:txBody>
      </p:sp>
      <p:sp>
        <p:nvSpPr>
          <p:cNvPr id="58372" name="Slide Number Placeholder 3"/>
          <p:cNvSpPr>
            <a:spLocks noGrp="1"/>
          </p:cNvSpPr>
          <p:nvPr>
            <p:ph type="sldNum" sz="quarter" idx="5"/>
          </p:nvPr>
        </p:nvSpPr>
        <p:spPr>
          <a:noFill/>
        </p:spPr>
        <p:txBody>
          <a:bodyPr/>
          <a:lstStyle/>
          <a:p>
            <a:fld id="{2BFAD353-4EF8-4FF9-A646-9DA3A2631DF5}" type="slidenum">
              <a:rPr lang="en-US" smtClean="0"/>
              <a:pPr/>
              <a:t>12</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r>
              <a:rPr lang="en-US" dirty="0" smtClean="0">
                <a:solidFill>
                  <a:srgbClr val="000000"/>
                </a:solidFill>
              </a:rPr>
              <a:t>This Rec. specifies a LVDC current interface at the power input of ICT equipment obtained from a power source of up to 400 Volts </a:t>
            </a:r>
            <a:r>
              <a:rPr lang="en-US" i="1" dirty="0" smtClean="0">
                <a:solidFill>
                  <a:srgbClr val="000000"/>
                </a:solidFill>
              </a:rPr>
              <a:t>(260-400VDC voltage range)</a:t>
            </a:r>
            <a:r>
              <a:rPr lang="en-US" dirty="0" smtClean="0">
                <a:solidFill>
                  <a:srgbClr val="000000"/>
                </a:solidFill>
              </a:rPr>
              <a:t> , which allows higher energy efficiency and reliability than can be achieved using low voltage power feeding solutions. The recommendation defines a power feeding system applicable to ICT equipment compliant with L.1200 in locations equipped with these power sources such as: telecommunication </a:t>
            </a:r>
            <a:r>
              <a:rPr lang="en-US" dirty="0" err="1" smtClean="0">
                <a:solidFill>
                  <a:srgbClr val="000000"/>
                </a:solidFill>
              </a:rPr>
              <a:t>centres</a:t>
            </a:r>
            <a:r>
              <a:rPr lang="en-US" dirty="0" smtClean="0">
                <a:solidFill>
                  <a:srgbClr val="000000"/>
                </a:solidFill>
              </a:rPr>
              <a:t>; radio base stations; data </a:t>
            </a:r>
            <a:r>
              <a:rPr lang="en-US" dirty="0" err="1" smtClean="0">
                <a:solidFill>
                  <a:srgbClr val="000000"/>
                </a:solidFill>
              </a:rPr>
              <a:t>centres</a:t>
            </a:r>
            <a:r>
              <a:rPr lang="en-US" dirty="0" smtClean="0">
                <a:solidFill>
                  <a:srgbClr val="000000"/>
                </a:solidFill>
              </a:rPr>
              <a:t>; and customer premises. </a:t>
            </a:r>
          </a:p>
          <a:p>
            <a:endParaRPr lang="en-US" sz="1800" dirty="0" smtClean="0">
              <a:solidFill>
                <a:srgbClr val="000000"/>
              </a:solidFill>
            </a:endParaRPr>
          </a:p>
          <a:p>
            <a:r>
              <a:rPr lang="en-US" sz="1800" dirty="0" smtClean="0">
                <a:solidFill>
                  <a:srgbClr val="000000"/>
                </a:solidFill>
              </a:rPr>
              <a:t>Additionally, the LVDC interface will simplify the use of renewable energy sources producing LVDC output such as photovoltaic generators or some fuel cell systems.</a:t>
            </a:r>
          </a:p>
          <a:p>
            <a:pPr lvl="1">
              <a:buFont typeface="Wingdings" pitchFamily="2" charset="2"/>
              <a:buChar char="§"/>
            </a:pPr>
            <a:r>
              <a:rPr lang="en-US" sz="1600" dirty="0" smtClean="0">
                <a:solidFill>
                  <a:srgbClr val="000000"/>
                </a:solidFill>
              </a:rPr>
              <a:t>A gain of 5 up to 20% of energy consumption has been assessed and measured in existing sites by several certified experiments compared  to existing powering solutions.</a:t>
            </a:r>
            <a:endParaRPr lang="en-US" sz="1800" dirty="0" smtClean="0">
              <a:solidFill>
                <a:srgbClr val="000000"/>
              </a:solidFill>
            </a:endParaRPr>
          </a:p>
          <a:p>
            <a:endParaRPr lang="en-US" dirty="0" smtClean="0"/>
          </a:p>
        </p:txBody>
      </p:sp>
      <p:sp>
        <p:nvSpPr>
          <p:cNvPr id="59396" name="Slide Number Placeholder 3"/>
          <p:cNvSpPr>
            <a:spLocks noGrp="1"/>
          </p:cNvSpPr>
          <p:nvPr>
            <p:ph type="sldNum" sz="quarter" idx="5"/>
          </p:nvPr>
        </p:nvSpPr>
        <p:spPr>
          <a:noFill/>
        </p:spPr>
        <p:txBody>
          <a:bodyPr/>
          <a:lstStyle/>
          <a:p>
            <a:fld id="{E44E8A37-D80B-497D-A989-D9FDAF1E53FD}" type="slidenum">
              <a:rPr lang="en-US" smtClean="0"/>
              <a:pPr/>
              <a:t>13</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r>
              <a:rPr lang="en-US" b="1" smtClean="0"/>
              <a:t>Rec. L.1300 </a:t>
            </a:r>
            <a:r>
              <a:rPr lang="en-US" smtClean="0"/>
              <a:t>describes best practices aimed at reducing the negative impact of data centres on the climate. It is commonly recognized that data centres will have an ever-increasing impact on the environment in the future. The application of the best practices defined in this Recommendation can help owners and managers to build future data centres, or improve existing ones, to operate in an environmentally responsible manner. Such considerations will strongly contribute to a reduction in the impact of the information and communication technology (ICT) sector on climate change.</a:t>
            </a:r>
          </a:p>
          <a:p>
            <a:endParaRPr lang="en-US" smtClean="0"/>
          </a:p>
        </p:txBody>
      </p:sp>
      <p:sp>
        <p:nvSpPr>
          <p:cNvPr id="60420" name="Slide Number Placeholder 3"/>
          <p:cNvSpPr>
            <a:spLocks noGrp="1"/>
          </p:cNvSpPr>
          <p:nvPr>
            <p:ph type="sldNum" sz="quarter" idx="5"/>
          </p:nvPr>
        </p:nvSpPr>
        <p:spPr>
          <a:noFill/>
        </p:spPr>
        <p:txBody>
          <a:bodyPr/>
          <a:lstStyle/>
          <a:p>
            <a:fld id="{360C1425-3648-48EB-A492-446F1130401A}" type="slidenum">
              <a:rPr lang="en-US" smtClean="0"/>
              <a:pPr/>
              <a:t>14</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Watermark"/>
          <p:cNvPicPr>
            <a:picLocks noChangeAspect="1" noChangeArrowheads="1"/>
          </p:cNvPicPr>
          <p:nvPr/>
        </p:nvPicPr>
        <p:blipFill>
          <a:blip r:embed="rId2" cstate="print"/>
          <a:srcRect l="6723" b="12773"/>
          <a:stretch>
            <a:fillRect/>
          </a:stretch>
        </p:blipFill>
        <p:spPr bwMode="auto">
          <a:xfrm>
            <a:off x="0" y="809625"/>
            <a:ext cx="6467475" cy="6048375"/>
          </a:xfrm>
          <a:prstGeom prst="rect">
            <a:avLst/>
          </a:prstGeom>
          <a:noFill/>
          <a:ln w="9525">
            <a:noFill/>
            <a:miter lim="800000"/>
            <a:headEnd/>
            <a:tailEnd/>
          </a:ln>
        </p:spPr>
      </p:pic>
      <p:sp>
        <p:nvSpPr>
          <p:cNvPr id="5" name="Text Box 7"/>
          <p:cNvSpPr txBox="1">
            <a:spLocks noChangeArrowheads="1"/>
          </p:cNvSpPr>
          <p:nvPr/>
        </p:nvSpPr>
        <p:spPr bwMode="auto">
          <a:xfrm>
            <a:off x="7620000" y="6175375"/>
            <a:ext cx="1281113" cy="501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a:lnSpc>
                <a:spcPct val="90000"/>
              </a:lnSpc>
              <a:defRPr/>
            </a:pPr>
            <a:r>
              <a:rPr lang="en-US" sz="1000" smtClean="0">
                <a:solidFill>
                  <a:schemeClr val="bg1"/>
                </a:solidFill>
                <a:latin typeface="Univers"/>
              </a:rPr>
              <a:t>International</a:t>
            </a:r>
            <a:br>
              <a:rPr lang="en-US" sz="1000" smtClean="0">
                <a:solidFill>
                  <a:schemeClr val="bg1"/>
                </a:solidFill>
                <a:latin typeface="Univers"/>
              </a:rPr>
            </a:br>
            <a:r>
              <a:rPr lang="en-US" sz="1000" smtClean="0">
                <a:solidFill>
                  <a:schemeClr val="bg1"/>
                </a:solidFill>
                <a:latin typeface="Univers"/>
              </a:rPr>
              <a:t>Telecommunication</a:t>
            </a:r>
            <a:br>
              <a:rPr lang="en-US" sz="1000" smtClean="0">
                <a:solidFill>
                  <a:schemeClr val="bg1"/>
                </a:solidFill>
                <a:latin typeface="Univers"/>
              </a:rPr>
            </a:br>
            <a:r>
              <a:rPr lang="en-US" sz="1000" smtClean="0">
                <a:solidFill>
                  <a:schemeClr val="bg1"/>
                </a:solidFill>
                <a:latin typeface="Univers"/>
              </a:rPr>
              <a:t>Union</a:t>
            </a:r>
          </a:p>
        </p:txBody>
      </p:sp>
      <p:sp>
        <p:nvSpPr>
          <p:cNvPr id="6" name="Rectangle 8"/>
          <p:cNvSpPr>
            <a:spLocks noChangeArrowheads="1"/>
          </p:cNvSpPr>
          <p:nvPr/>
        </p:nvSpPr>
        <p:spPr bwMode="auto">
          <a:xfrm>
            <a:off x="6426200" y="4343400"/>
            <a:ext cx="52388" cy="182563"/>
          </a:xfrm>
          <a:prstGeom prst="rect">
            <a:avLst/>
          </a:prstGeom>
          <a:noFill/>
          <a:ln w="9525">
            <a:noFill/>
            <a:miter lim="800000"/>
            <a:headEnd/>
            <a:tailEnd/>
          </a:ln>
        </p:spPr>
        <p:txBody>
          <a:bodyPr wrap="none" lIns="0" tIns="0" rIns="0" bIns="0">
            <a:spAutoFit/>
          </a:bodyPr>
          <a:lstStyle/>
          <a:p>
            <a:pPr eaLnBrk="0" hangingPunct="0"/>
            <a:r>
              <a:rPr lang="en-US" sz="1200" b="1">
                <a:solidFill>
                  <a:srgbClr val="0C4B84"/>
                </a:solidFill>
              </a:rPr>
              <a:t> </a:t>
            </a:r>
            <a:endParaRPr lang="en-US" sz="2400">
              <a:solidFill>
                <a:schemeClr val="tx1"/>
              </a:solidFill>
            </a:endParaRPr>
          </a:p>
        </p:txBody>
      </p:sp>
      <p:sp>
        <p:nvSpPr>
          <p:cNvPr id="7" name="Rectangle 9"/>
          <p:cNvSpPr>
            <a:spLocks noChangeArrowheads="1"/>
          </p:cNvSpPr>
          <p:nvPr/>
        </p:nvSpPr>
        <p:spPr bwMode="auto">
          <a:xfrm>
            <a:off x="7319963" y="4524375"/>
            <a:ext cx="52387" cy="182563"/>
          </a:xfrm>
          <a:prstGeom prst="rect">
            <a:avLst/>
          </a:prstGeom>
          <a:noFill/>
          <a:ln w="9525">
            <a:noFill/>
            <a:miter lim="800000"/>
            <a:headEnd/>
            <a:tailEnd/>
          </a:ln>
        </p:spPr>
        <p:txBody>
          <a:bodyPr wrap="none" lIns="0" tIns="0" rIns="0" bIns="0">
            <a:spAutoFit/>
          </a:bodyPr>
          <a:lstStyle/>
          <a:p>
            <a:pPr eaLnBrk="0" hangingPunct="0"/>
            <a:r>
              <a:rPr lang="en-US" sz="1200" b="1">
                <a:solidFill>
                  <a:srgbClr val="0C4B84"/>
                </a:solidFill>
              </a:rPr>
              <a:t> </a:t>
            </a:r>
            <a:endParaRPr lang="en-US" sz="2400">
              <a:solidFill>
                <a:schemeClr val="tx1"/>
              </a:solidFill>
            </a:endParaRPr>
          </a:p>
        </p:txBody>
      </p:sp>
      <p:sp>
        <p:nvSpPr>
          <p:cNvPr id="8" name="Rectangle 10"/>
          <p:cNvSpPr>
            <a:spLocks noChangeArrowheads="1"/>
          </p:cNvSpPr>
          <p:nvPr/>
        </p:nvSpPr>
        <p:spPr bwMode="auto">
          <a:xfrm>
            <a:off x="5280025" y="4802188"/>
            <a:ext cx="44450" cy="152400"/>
          </a:xfrm>
          <a:prstGeom prst="rect">
            <a:avLst/>
          </a:prstGeom>
          <a:noFill/>
          <a:ln w="9525">
            <a:noFill/>
            <a:miter lim="800000"/>
            <a:headEnd/>
            <a:tailEnd/>
          </a:ln>
        </p:spPr>
        <p:txBody>
          <a:bodyPr wrap="none" lIns="0" tIns="0" rIns="0" bIns="0">
            <a:spAutoFit/>
          </a:bodyPr>
          <a:lstStyle/>
          <a:p>
            <a:pPr eaLnBrk="0" hangingPunct="0"/>
            <a:r>
              <a:rPr lang="en-US" sz="1000">
                <a:solidFill>
                  <a:srgbClr val="000000"/>
                </a:solidFill>
              </a:rPr>
              <a:t> </a:t>
            </a:r>
            <a:endParaRPr lang="en-US" sz="2400">
              <a:solidFill>
                <a:schemeClr val="tx1"/>
              </a:solidFill>
            </a:endParaRPr>
          </a:p>
        </p:txBody>
      </p:sp>
      <p:pic>
        <p:nvPicPr>
          <p:cNvPr id="9" name="Picture 22"/>
          <p:cNvPicPr>
            <a:picLocks noChangeAspect="1" noChangeArrowheads="1"/>
          </p:cNvPicPr>
          <p:nvPr/>
        </p:nvPicPr>
        <p:blipFill>
          <a:blip r:embed="rId3" cstate="print"/>
          <a:srcRect/>
          <a:stretch>
            <a:fillRect/>
          </a:stretch>
        </p:blipFill>
        <p:spPr bwMode="auto">
          <a:xfrm>
            <a:off x="6670675" y="6080125"/>
            <a:ext cx="1933575" cy="733425"/>
          </a:xfrm>
          <a:prstGeom prst="rect">
            <a:avLst/>
          </a:prstGeom>
          <a:noFill/>
          <a:ln w="9525">
            <a:noFill/>
            <a:miter lim="800000"/>
            <a:headEnd/>
            <a:tailEnd/>
          </a:ln>
        </p:spPr>
      </p:pic>
      <p:sp>
        <p:nvSpPr>
          <p:cNvPr id="10" name="Rectangle 23"/>
          <p:cNvSpPr>
            <a:spLocks noChangeArrowheads="1"/>
          </p:cNvSpPr>
          <p:nvPr/>
        </p:nvSpPr>
        <p:spPr bwMode="auto">
          <a:xfrm>
            <a:off x="2886075" y="6302375"/>
            <a:ext cx="3702050" cy="366713"/>
          </a:xfrm>
          <a:prstGeom prst="rect">
            <a:avLst/>
          </a:prstGeom>
          <a:noFill/>
          <a:ln w="9525">
            <a:noFill/>
            <a:miter lim="800000"/>
            <a:headEnd/>
            <a:tailEnd/>
          </a:ln>
        </p:spPr>
        <p:txBody>
          <a:bodyPr wrap="none">
            <a:spAutoFit/>
          </a:bodyPr>
          <a:lstStyle/>
          <a:p>
            <a:pPr eaLnBrk="0" hangingPunct="0"/>
            <a:r>
              <a:rPr lang="en-US" sz="1800">
                <a:solidFill>
                  <a:srgbClr val="0E438A"/>
                </a:solidFill>
                <a:latin typeface="Zurich BlkEx BT"/>
              </a:rPr>
              <a:t>Committed to connecting the world</a:t>
            </a:r>
          </a:p>
        </p:txBody>
      </p:sp>
      <p:sp>
        <p:nvSpPr>
          <p:cNvPr id="179203" name="Rectangle 3"/>
          <p:cNvSpPr>
            <a:spLocks noGrp="1" noChangeArrowheads="1"/>
          </p:cNvSpPr>
          <p:nvPr>
            <p:ph type="ctrTitle"/>
          </p:nvPr>
        </p:nvSpPr>
        <p:spPr>
          <a:xfrm>
            <a:off x="685800" y="1484313"/>
            <a:ext cx="7772400" cy="1728787"/>
          </a:xfrm>
        </p:spPr>
        <p:txBody>
          <a:bodyPr/>
          <a:lstStyle>
            <a:lvl1pPr>
              <a:defRPr sz="4000"/>
            </a:lvl1pPr>
          </a:lstStyle>
          <a:p>
            <a:r>
              <a:rPr lang="en-US"/>
              <a:t>Click to edit Master title style</a:t>
            </a:r>
          </a:p>
        </p:txBody>
      </p:sp>
      <p:sp>
        <p:nvSpPr>
          <p:cNvPr id="179204" name="Rectangle 4"/>
          <p:cNvSpPr>
            <a:spLocks noGrp="1" noChangeArrowheads="1"/>
          </p:cNvSpPr>
          <p:nvPr>
            <p:ph type="subTitle" idx="1"/>
          </p:nvPr>
        </p:nvSpPr>
        <p:spPr>
          <a:xfrm>
            <a:off x="1371600" y="3429000"/>
            <a:ext cx="6400800" cy="2447925"/>
          </a:xfrm>
        </p:spPr>
        <p:txBody>
          <a:bodyPr/>
          <a:lstStyle>
            <a:lvl1pPr marL="0" indent="0" algn="ctr">
              <a:buFont typeface="Wingdings" pitchFamily="2" charset="2"/>
              <a:buNone/>
              <a:defRPr sz="2400"/>
            </a:lvl1pPr>
          </a:lstStyle>
          <a:p>
            <a:r>
              <a:rPr lang="en-US"/>
              <a:t>Click to edit Master subtitle style</a:t>
            </a:r>
          </a:p>
        </p:txBody>
      </p:sp>
      <p:sp>
        <p:nvSpPr>
          <p:cNvPr id="11" name="Rectangle 27"/>
          <p:cNvSpPr>
            <a:spLocks noGrp="1" noChangeArrowheads="1"/>
          </p:cNvSpPr>
          <p:nvPr>
            <p:ph type="sldNum" sz="quarter" idx="10"/>
          </p:nvPr>
        </p:nvSpPr>
        <p:spPr/>
        <p:txBody>
          <a:bodyPr/>
          <a:lstStyle>
            <a:lvl1pPr>
              <a:defRPr/>
            </a:lvl1pPr>
          </a:lstStyle>
          <a:p>
            <a:pPr>
              <a:defRPr/>
            </a:pPr>
            <a:fld id="{F986C0CF-650A-4FB3-92A8-73AE6D01BEDB}" type="slidenum">
              <a:rPr lang="en-US"/>
              <a:pPr>
                <a:defRPr/>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ln/>
        </p:spPr>
        <p:txBody>
          <a:bodyPr/>
          <a:lstStyle>
            <a:lvl1pPr>
              <a:defRPr/>
            </a:lvl1pPr>
          </a:lstStyle>
          <a:p>
            <a:pPr>
              <a:defRPr/>
            </a:pPr>
            <a:fld id="{9BFEFAFF-8533-461C-A287-91D25AF0040C}" type="slidenum">
              <a:rPr lang="en-US"/>
              <a:pPr>
                <a:defRPr/>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081088"/>
            <a:ext cx="1943100" cy="51641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1081088"/>
            <a:ext cx="5678487" cy="5164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ln/>
        </p:spPr>
        <p:txBody>
          <a:bodyPr/>
          <a:lstStyle>
            <a:lvl1pPr>
              <a:defRPr/>
            </a:lvl1pPr>
          </a:lstStyle>
          <a:p>
            <a:pPr>
              <a:defRPr/>
            </a:pPr>
            <a:fld id="{40E48CE1-71AA-47BD-9D68-638FA8FA6A39}" type="slidenum">
              <a:rPr lang="en-US"/>
              <a:pPr>
                <a:defRPr/>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3"/>
          <p:cNvSpPr>
            <a:spLocks noGrp="1" noChangeArrowheads="1"/>
          </p:cNvSpPr>
          <p:nvPr>
            <p:ph type="sldNum" sz="quarter" idx="10"/>
          </p:nvPr>
        </p:nvSpPr>
        <p:spPr>
          <a:xfrm>
            <a:off x="7164388" y="6494463"/>
            <a:ext cx="777875" cy="247650"/>
          </a:xfrm>
        </p:spPr>
        <p:txBody>
          <a:bodyPr/>
          <a:lstStyle>
            <a:lvl1pPr>
              <a:defRPr>
                <a:latin typeface="Zurich BT" charset="0"/>
              </a:defRPr>
            </a:lvl1pPr>
          </a:lstStyle>
          <a:p>
            <a:pPr>
              <a:defRPr/>
            </a:pPr>
            <a:r>
              <a:rPr lang="en-US"/>
              <a:t>June 2011</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3"/>
          <p:cNvSpPr>
            <a:spLocks noGrp="1" noChangeArrowheads="1"/>
          </p:cNvSpPr>
          <p:nvPr>
            <p:ph type="sldNum" sz="quarter" idx="10"/>
          </p:nvPr>
        </p:nvSpPr>
        <p:spPr>
          <a:xfrm>
            <a:off x="7164388" y="6494463"/>
            <a:ext cx="777875" cy="247650"/>
          </a:xfrm>
        </p:spPr>
        <p:txBody>
          <a:bodyPr/>
          <a:lstStyle>
            <a:lvl1pPr>
              <a:defRPr>
                <a:latin typeface="Zurich BT" charset="0"/>
              </a:defRPr>
            </a:lvl1pPr>
          </a:lstStyle>
          <a:p>
            <a:pPr>
              <a:defRPr/>
            </a:pPr>
            <a:r>
              <a:rPr lang="en-US"/>
              <a:t>June 2011</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4"/>
          <p:cNvSpPr>
            <a:spLocks noGrp="1"/>
          </p:cNvSpPr>
          <p:nvPr>
            <p:ph type="sldNum" sz="quarter" idx="10"/>
          </p:nvPr>
        </p:nvSpPr>
        <p:spPr>
          <a:xfrm>
            <a:off x="7181850" y="6524625"/>
            <a:ext cx="630238" cy="246063"/>
          </a:xfrm>
        </p:spPr>
        <p:txBody>
          <a:bodyPr/>
          <a:lstStyle>
            <a:lvl1pPr>
              <a:defRPr/>
            </a:lvl1pPr>
          </a:lstStyle>
          <a:p>
            <a:pPr>
              <a:defRPr/>
            </a:pPr>
            <a:fld id="{7C0FD706-B6A8-4B0E-8B11-9B6E746637E1}" type="slidenum">
              <a:rPr lang="en-US"/>
              <a:pPr>
                <a:defRPr/>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ln/>
        </p:spPr>
        <p:txBody>
          <a:bodyPr/>
          <a:lstStyle>
            <a:lvl1pPr>
              <a:defRPr/>
            </a:lvl1pPr>
          </a:lstStyle>
          <a:p>
            <a:pPr>
              <a:defRPr/>
            </a:pPr>
            <a:fld id="{38D22100-0CF0-4355-8EF2-A6A653504129}" type="slidenum">
              <a:rPr lang="en-US"/>
              <a:pPr>
                <a:defRPr/>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sldNum" sz="quarter" idx="10"/>
          </p:nvPr>
        </p:nvSpPr>
        <p:spPr>
          <a:ln/>
        </p:spPr>
        <p:txBody>
          <a:bodyPr/>
          <a:lstStyle>
            <a:lvl1pPr>
              <a:defRPr/>
            </a:lvl1pPr>
          </a:lstStyle>
          <a:p>
            <a:pPr>
              <a:defRPr/>
            </a:pPr>
            <a:fld id="{D7FE28F0-1F87-4F0B-B41B-10894275A2FE}" type="slidenum">
              <a:rPr lang="en-US"/>
              <a:pPr>
                <a:defRPr/>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989138"/>
            <a:ext cx="3810000" cy="4256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989138"/>
            <a:ext cx="3810000" cy="4256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sldNum" sz="quarter" idx="10"/>
          </p:nvPr>
        </p:nvSpPr>
        <p:spPr>
          <a:ln/>
        </p:spPr>
        <p:txBody>
          <a:bodyPr/>
          <a:lstStyle>
            <a:lvl1pPr>
              <a:defRPr/>
            </a:lvl1pPr>
          </a:lstStyle>
          <a:p>
            <a:pPr>
              <a:defRPr/>
            </a:pPr>
            <a:fld id="{964B1045-B33E-413C-B3D0-F86EF3442B06}" type="slidenum">
              <a:rPr lang="en-US"/>
              <a:pPr>
                <a:defRPr/>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3"/>
          <p:cNvSpPr>
            <a:spLocks noGrp="1" noChangeArrowheads="1"/>
          </p:cNvSpPr>
          <p:nvPr>
            <p:ph type="sldNum" sz="quarter" idx="10"/>
          </p:nvPr>
        </p:nvSpPr>
        <p:spPr>
          <a:ln/>
        </p:spPr>
        <p:txBody>
          <a:bodyPr/>
          <a:lstStyle>
            <a:lvl1pPr>
              <a:defRPr/>
            </a:lvl1pPr>
          </a:lstStyle>
          <a:p>
            <a:pPr>
              <a:defRPr/>
            </a:pPr>
            <a:fld id="{90A9D7D6-7D84-4017-91E6-1DEADE993A7D}" type="slidenum">
              <a:rPr lang="en-US"/>
              <a:pPr>
                <a:defRPr/>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3"/>
          <p:cNvSpPr>
            <a:spLocks noGrp="1" noChangeArrowheads="1"/>
          </p:cNvSpPr>
          <p:nvPr>
            <p:ph type="sldNum" sz="quarter" idx="10"/>
          </p:nvPr>
        </p:nvSpPr>
        <p:spPr>
          <a:ln/>
        </p:spPr>
        <p:txBody>
          <a:bodyPr/>
          <a:lstStyle>
            <a:lvl1pPr>
              <a:defRPr/>
            </a:lvl1pPr>
          </a:lstStyle>
          <a:p>
            <a:pPr>
              <a:defRPr/>
            </a:pPr>
            <a:fld id="{3D30FDE7-D61E-4FD8-A889-17F33FE5DE51}" type="slidenum">
              <a:rPr lang="en-US"/>
              <a:pPr>
                <a:defRPr/>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sldNum" sz="quarter" idx="10"/>
          </p:nvPr>
        </p:nvSpPr>
        <p:spPr>
          <a:ln/>
        </p:spPr>
        <p:txBody>
          <a:bodyPr/>
          <a:lstStyle>
            <a:lvl1pPr>
              <a:defRPr/>
            </a:lvl1pPr>
          </a:lstStyle>
          <a:p>
            <a:pPr>
              <a:defRPr/>
            </a:pPr>
            <a:fld id="{23C2D178-EAFF-4236-93F1-40608E4FD442}" type="slidenum">
              <a:rPr lang="en-US"/>
              <a:pPr>
                <a:defRPr/>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ln/>
        </p:spPr>
        <p:txBody>
          <a:bodyPr/>
          <a:lstStyle>
            <a:lvl1pPr>
              <a:defRPr/>
            </a:lvl1pPr>
          </a:lstStyle>
          <a:p>
            <a:pPr>
              <a:defRPr/>
            </a:pPr>
            <a:fld id="{CD41C581-27E0-40A0-84C6-FB091C4B2EF9}" type="slidenum">
              <a:rPr lang="en-US"/>
              <a:pPr>
                <a:defRPr/>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ln/>
        </p:spPr>
        <p:txBody>
          <a:bodyPr/>
          <a:lstStyle>
            <a:lvl1pPr>
              <a:defRPr/>
            </a:lvl1pPr>
          </a:lstStyle>
          <a:p>
            <a:pPr>
              <a:defRPr/>
            </a:pPr>
            <a:fld id="{6BED12D4-494A-44A5-A3A4-258F56C40726}" type="slidenum">
              <a:rPr lang="en-US"/>
              <a:pPr>
                <a:defRPr/>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0" descr="Watermark"/>
          <p:cNvPicPr>
            <a:picLocks noChangeAspect="1" noChangeArrowheads="1"/>
          </p:cNvPicPr>
          <p:nvPr/>
        </p:nvPicPr>
        <p:blipFill>
          <a:blip r:embed="rId16" cstate="print"/>
          <a:srcRect l="6723" b="12773"/>
          <a:stretch>
            <a:fillRect/>
          </a:stretch>
        </p:blipFill>
        <p:spPr bwMode="auto">
          <a:xfrm>
            <a:off x="0" y="809625"/>
            <a:ext cx="6467475" cy="6048375"/>
          </a:xfrm>
          <a:prstGeom prst="rect">
            <a:avLst/>
          </a:prstGeom>
          <a:noFill/>
          <a:ln w="9525">
            <a:noFill/>
            <a:miter lim="800000"/>
            <a:headEnd/>
            <a:tailEnd/>
          </a:ln>
        </p:spPr>
      </p:pic>
      <p:sp>
        <p:nvSpPr>
          <p:cNvPr id="1027" name="Rectangle 2"/>
          <p:cNvSpPr>
            <a:spLocks noGrp="1" noChangeArrowheads="1"/>
          </p:cNvSpPr>
          <p:nvPr>
            <p:ph type="title"/>
          </p:nvPr>
        </p:nvSpPr>
        <p:spPr bwMode="auto">
          <a:xfrm>
            <a:off x="685800" y="1081088"/>
            <a:ext cx="7772400" cy="641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1067" name="Rectangle 43"/>
          <p:cNvSpPr>
            <a:spLocks noGrp="1" noChangeArrowheads="1"/>
          </p:cNvSpPr>
          <p:nvPr>
            <p:ph type="sldNum" sz="quarter" idx="4"/>
          </p:nvPr>
        </p:nvSpPr>
        <p:spPr bwMode="auto">
          <a:xfrm>
            <a:off x="8769350" y="6403975"/>
            <a:ext cx="339725" cy="244475"/>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a:defRPr sz="1000">
                <a:solidFill>
                  <a:srgbClr val="0E438A"/>
                </a:solidFill>
                <a:latin typeface="Zurich BT"/>
                <a:cs typeface="Times New Roman" pitchFamily="18" charset="0"/>
              </a:defRPr>
            </a:lvl1pPr>
          </a:lstStyle>
          <a:p>
            <a:pPr>
              <a:defRPr/>
            </a:pPr>
            <a:fld id="{A60AC738-60FF-4A74-88B5-2174D8F7EF14}" type="slidenum">
              <a:rPr lang="en-US"/>
              <a:pPr>
                <a:defRPr/>
              </a:pPr>
              <a:t>‹#›</a:t>
            </a:fld>
            <a:endParaRPr lang="en-US"/>
          </a:p>
        </p:txBody>
      </p:sp>
      <p:sp>
        <p:nvSpPr>
          <p:cNvPr id="1029" name="Rectangle 3"/>
          <p:cNvSpPr>
            <a:spLocks noGrp="1" noChangeArrowheads="1"/>
          </p:cNvSpPr>
          <p:nvPr>
            <p:ph type="body" idx="1"/>
          </p:nvPr>
        </p:nvSpPr>
        <p:spPr bwMode="auto">
          <a:xfrm>
            <a:off x="684213" y="1989138"/>
            <a:ext cx="7772400" cy="42560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0" name="Picture 52"/>
          <p:cNvPicPr>
            <a:picLocks noChangeAspect="1" noChangeArrowheads="1"/>
          </p:cNvPicPr>
          <p:nvPr/>
        </p:nvPicPr>
        <p:blipFill>
          <a:blip r:embed="rId17" cstate="print"/>
          <a:srcRect/>
          <a:stretch>
            <a:fillRect/>
          </a:stretch>
        </p:blipFill>
        <p:spPr bwMode="auto">
          <a:xfrm>
            <a:off x="6804025" y="6124575"/>
            <a:ext cx="1933575" cy="733425"/>
          </a:xfrm>
          <a:prstGeom prst="rect">
            <a:avLst/>
          </a:prstGeom>
          <a:noFill/>
          <a:ln w="9525">
            <a:noFill/>
            <a:miter lim="800000"/>
            <a:headEnd/>
            <a:tailEnd/>
          </a:ln>
        </p:spPr>
      </p:pic>
      <p:sp>
        <p:nvSpPr>
          <p:cNvPr id="1031" name="Rectangle 66"/>
          <p:cNvSpPr>
            <a:spLocks noChangeArrowheads="1"/>
          </p:cNvSpPr>
          <p:nvPr/>
        </p:nvSpPr>
        <p:spPr bwMode="auto">
          <a:xfrm>
            <a:off x="2916238" y="6308725"/>
            <a:ext cx="3702050" cy="366713"/>
          </a:xfrm>
          <a:prstGeom prst="rect">
            <a:avLst/>
          </a:prstGeom>
          <a:noFill/>
          <a:ln w="9525">
            <a:noFill/>
            <a:miter lim="800000"/>
            <a:headEnd/>
            <a:tailEnd/>
          </a:ln>
        </p:spPr>
        <p:txBody>
          <a:bodyPr wrap="none">
            <a:spAutoFit/>
          </a:bodyPr>
          <a:lstStyle/>
          <a:p>
            <a:pPr eaLnBrk="0" hangingPunct="0"/>
            <a:r>
              <a:rPr lang="en-US" sz="1800">
                <a:solidFill>
                  <a:srgbClr val="0E438A"/>
                </a:solidFill>
                <a:latin typeface="Zurich BlkEx BT"/>
              </a:rPr>
              <a:t>Committed to connecting the world</a:t>
            </a:r>
          </a:p>
        </p:txBody>
      </p:sp>
    </p:spTree>
  </p:cSld>
  <p:clrMap bg1="lt1" tx1="dk1" bg2="lt2" tx2="dk2" accent1="accent1" accent2="accent2" accent3="accent3" accent4="accent4" accent5="accent5" accent6="accent6" hlink="hlink" folHlink="folHlink"/>
  <p:sldLayoutIdLst>
    <p:sldLayoutId id="2147484166"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 id="2147484164" r:id="rId10"/>
    <p:sldLayoutId id="2147484165" r:id="rId11"/>
    <p:sldLayoutId id="2147484167" r:id="rId12"/>
    <p:sldLayoutId id="2147484168" r:id="rId13"/>
    <p:sldLayoutId id="2147484169" r:id="rId14"/>
  </p:sldLayoutIdLst>
  <p:transition>
    <p:fade/>
  </p:transition>
  <p:timing>
    <p:tnLst>
      <p:par>
        <p:cTn id="1" dur="indefinite" restart="never" nodeType="tmRoot"/>
      </p:par>
    </p:tnLst>
  </p:timing>
  <p:hf hdr="0" ftr="0" dt="0"/>
  <p:txStyles>
    <p:title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itu.int/ITU-T/aap/aapid/2391/show.aspx"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itu.int/ITU-T/aap/aapid/2391/show.aspx"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 Id="rId9" Type="http://schemas.openxmlformats.org/officeDocument/2006/relationships/image" Target="../media/image3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jpeg"/><Relationship Id="rId7"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40.jpeg"/><Relationship Id="rId9" Type="http://schemas.openxmlformats.org/officeDocument/2006/relationships/image" Target="../media/image45.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itu.int/climate"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hyperlink" Target="http://www.itu.int/ITU-T/climatechange" TargetMode="External"/><Relationship Id="rId4" Type="http://schemas.openxmlformats.org/officeDocument/2006/relationships/hyperlink" Target="http://www.itu.int/ITU-T/worksem/climatechange"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Rectangle 9"/>
          <p:cNvSpPr>
            <a:spLocks noChangeArrowheads="1"/>
          </p:cNvSpPr>
          <p:nvPr/>
        </p:nvSpPr>
        <p:spPr bwMode="auto">
          <a:xfrm>
            <a:off x="142844" y="1357298"/>
            <a:ext cx="8667750" cy="2571768"/>
          </a:xfrm>
          <a:prstGeom prst="rect">
            <a:avLst/>
          </a:prstGeom>
          <a:noFill/>
          <a:ln w="9525">
            <a:noFill/>
            <a:miter lim="800000"/>
            <a:headEnd/>
            <a:tailEnd/>
          </a:ln>
          <a:effectLst/>
        </p:spPr>
        <p:txBody>
          <a:bodyPr/>
          <a:lstStyle/>
          <a:p>
            <a:pPr algn="ctr">
              <a:defRPr/>
            </a:pPr>
            <a:r>
              <a:rPr lang="en-US" sz="4000" b="1" dirty="0" smtClean="0">
                <a:solidFill>
                  <a:srgbClr val="0E438A"/>
                </a:solidFill>
                <a:effectLst>
                  <a:outerShdw blurRad="38100" dist="38100" dir="2700000" algn="tl">
                    <a:srgbClr val="C0C0C0"/>
                  </a:outerShdw>
                </a:effectLst>
              </a:rPr>
              <a:t>ITU-T </a:t>
            </a:r>
            <a:r>
              <a:rPr lang="en-US" sz="4000" b="1" dirty="0">
                <a:solidFill>
                  <a:srgbClr val="0E438A"/>
                </a:solidFill>
                <a:effectLst>
                  <a:outerShdw blurRad="38100" dist="38100" dir="2700000" algn="tl">
                    <a:srgbClr val="C0C0C0"/>
                  </a:outerShdw>
                </a:effectLst>
              </a:rPr>
              <a:t>Activities on ICTs</a:t>
            </a:r>
            <a:r>
              <a:rPr lang="en-US" sz="4000" b="1" dirty="0" smtClean="0">
                <a:solidFill>
                  <a:srgbClr val="0E438A"/>
                </a:solidFill>
                <a:effectLst>
                  <a:outerShdw blurRad="38100" dist="38100" dir="2700000" algn="tl">
                    <a:srgbClr val="C0C0C0"/>
                  </a:outerShdw>
                </a:effectLst>
              </a:rPr>
              <a:t>,</a:t>
            </a:r>
          </a:p>
          <a:p>
            <a:pPr algn="ctr">
              <a:defRPr/>
            </a:pPr>
            <a:r>
              <a:rPr lang="en-US" sz="4000" b="1" dirty="0" smtClean="0">
                <a:solidFill>
                  <a:srgbClr val="0E438A"/>
                </a:solidFill>
                <a:effectLst>
                  <a:outerShdw blurRad="38100" dist="38100" dir="2700000" algn="tl">
                    <a:srgbClr val="C0C0C0"/>
                  </a:outerShdw>
                </a:effectLst>
              </a:rPr>
              <a:t> </a:t>
            </a:r>
            <a:r>
              <a:rPr lang="en-US" sz="4000" b="1" dirty="0">
                <a:solidFill>
                  <a:srgbClr val="0E438A"/>
                </a:solidFill>
                <a:effectLst>
                  <a:outerShdw blurRad="38100" dist="38100" dir="2700000" algn="tl">
                    <a:srgbClr val="C0C0C0"/>
                  </a:outerShdw>
                </a:effectLst>
              </a:rPr>
              <a:t>the Environment and Climate </a:t>
            </a:r>
            <a:r>
              <a:rPr lang="en-US" sz="4000" b="1" dirty="0" smtClean="0">
                <a:solidFill>
                  <a:srgbClr val="0E438A"/>
                </a:solidFill>
                <a:effectLst>
                  <a:outerShdw blurRad="38100" dist="38100" dir="2700000" algn="tl">
                    <a:srgbClr val="C0C0C0"/>
                  </a:outerShdw>
                </a:effectLst>
              </a:rPr>
              <a:t>Change</a:t>
            </a:r>
            <a:endParaRPr lang="en-US" sz="2800" dirty="0">
              <a:solidFill>
                <a:schemeClr val="bg2"/>
              </a:solidFill>
              <a:effectLst>
                <a:outerShdw blurRad="38100" dist="38100" dir="2700000" algn="tl">
                  <a:srgbClr val="C0C0C0"/>
                </a:outerShdw>
              </a:effectLst>
            </a:endParaRPr>
          </a:p>
        </p:txBody>
      </p:sp>
      <p:sp>
        <p:nvSpPr>
          <p:cNvPr id="3" name="Rectangle 2"/>
          <p:cNvSpPr/>
          <p:nvPr/>
        </p:nvSpPr>
        <p:spPr>
          <a:xfrm>
            <a:off x="261938" y="4071942"/>
            <a:ext cx="8882062" cy="1138773"/>
          </a:xfrm>
          <a:prstGeom prst="rect">
            <a:avLst/>
          </a:prstGeom>
        </p:spPr>
        <p:txBody>
          <a:bodyPr>
            <a:spAutoFit/>
          </a:bodyPr>
          <a:lstStyle/>
          <a:p>
            <a:pPr algn="ctr">
              <a:defRPr/>
            </a:pPr>
            <a:r>
              <a:rPr lang="en-US" sz="2800" b="1" dirty="0">
                <a:solidFill>
                  <a:schemeClr val="accent2">
                    <a:lumMod val="75000"/>
                  </a:schemeClr>
                </a:solidFill>
              </a:rPr>
              <a:t>Ahmed </a:t>
            </a:r>
            <a:r>
              <a:rPr lang="en-US" sz="2800" b="1" dirty="0" smtClean="0">
                <a:solidFill>
                  <a:schemeClr val="accent2">
                    <a:lumMod val="75000"/>
                  </a:schemeClr>
                </a:solidFill>
              </a:rPr>
              <a:t>ZEDDAM</a:t>
            </a:r>
            <a:endParaRPr lang="en-US" sz="2800" b="1" dirty="0">
              <a:solidFill>
                <a:schemeClr val="accent2">
                  <a:lumMod val="75000"/>
                </a:schemeClr>
              </a:solidFill>
            </a:endParaRPr>
          </a:p>
          <a:p>
            <a:pPr algn="ctr">
              <a:defRPr/>
            </a:pPr>
            <a:r>
              <a:rPr lang="en-US" dirty="0">
                <a:solidFill>
                  <a:schemeClr val="accent2">
                    <a:lumMod val="75000"/>
                  </a:schemeClr>
                </a:solidFill>
              </a:rPr>
              <a:t>Chairman of ITU-T Study Group 5 </a:t>
            </a:r>
          </a:p>
          <a:p>
            <a:pPr algn="ctr">
              <a:defRPr/>
            </a:pPr>
            <a:r>
              <a:rPr lang="en-US" dirty="0">
                <a:solidFill>
                  <a:schemeClr val="accent2">
                    <a:lumMod val="75000"/>
                  </a:schemeClr>
                </a:solidFill>
              </a:rPr>
              <a:t>(France Telecom Orange)</a:t>
            </a:r>
          </a:p>
        </p:txBody>
      </p:sp>
      <p:pic>
        <p:nvPicPr>
          <p:cNvPr id="6148" name="Picture 2" descr="C:\Documents and Settings\bueti\My Documents\My Pictures\itu-cc.gif"/>
          <p:cNvPicPr>
            <a:picLocks noChangeAspect="1" noChangeArrowheads="1"/>
          </p:cNvPicPr>
          <p:nvPr/>
        </p:nvPicPr>
        <p:blipFill>
          <a:blip r:embed="rId3" cstate="print"/>
          <a:srcRect/>
          <a:stretch>
            <a:fillRect/>
          </a:stretch>
        </p:blipFill>
        <p:spPr bwMode="auto">
          <a:xfrm>
            <a:off x="0" y="188913"/>
            <a:ext cx="2317750" cy="9366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23850" y="393700"/>
            <a:ext cx="8785225" cy="522288"/>
          </a:xfrm>
        </p:spPr>
        <p:txBody>
          <a:bodyPr/>
          <a:lstStyle/>
          <a:p>
            <a:r>
              <a:rPr lang="en-US" sz="2800" smtClean="0"/>
              <a:t>Question 14/5</a:t>
            </a:r>
            <a:endParaRPr lang="en-US" sz="2000" b="0" smtClean="0">
              <a:solidFill>
                <a:srgbClr val="0E438A"/>
              </a:solidFill>
            </a:endParaRPr>
          </a:p>
        </p:txBody>
      </p:sp>
      <p:sp>
        <p:nvSpPr>
          <p:cNvPr id="20483" name="Content Placeholder 2"/>
          <p:cNvSpPr>
            <a:spLocks noGrp="1"/>
          </p:cNvSpPr>
          <p:nvPr>
            <p:ph idx="1"/>
          </p:nvPr>
        </p:nvSpPr>
        <p:spPr>
          <a:xfrm>
            <a:off x="250825" y="3860800"/>
            <a:ext cx="8642350" cy="2384425"/>
          </a:xfrm>
        </p:spPr>
        <p:txBody>
          <a:bodyPr/>
          <a:lstStyle/>
          <a:p>
            <a:pPr>
              <a:defRPr/>
            </a:pPr>
            <a:r>
              <a:rPr lang="en-US" sz="2000" b="1" dirty="0" smtClean="0">
                <a:solidFill>
                  <a:srgbClr val="0E438A"/>
                </a:solidFill>
                <a:latin typeface="+mj-lt"/>
                <a:ea typeface="+mj-ea"/>
                <a:cs typeface="+mj-cs"/>
              </a:rPr>
              <a:t>Tasks</a:t>
            </a:r>
            <a:r>
              <a:rPr lang="en-US" sz="2000" dirty="0" smtClean="0">
                <a:solidFill>
                  <a:srgbClr val="000000"/>
                </a:solidFill>
                <a:latin typeface="+mj-lt"/>
                <a:ea typeface="+mj-ea"/>
                <a:cs typeface="+mj-cs"/>
              </a:rPr>
              <a:t>:</a:t>
            </a:r>
          </a:p>
          <a:p>
            <a:pPr lvl="1">
              <a:buFont typeface="Wingdings" pitchFamily="2" charset="2"/>
              <a:buChar char="§"/>
              <a:defRPr/>
            </a:pPr>
            <a:r>
              <a:rPr lang="en-US" sz="2000" dirty="0" smtClean="0">
                <a:solidFill>
                  <a:srgbClr val="000000"/>
                </a:solidFill>
                <a:latin typeface="+mj-lt"/>
                <a:ea typeface="+mj-ea"/>
                <a:cs typeface="+mj-cs"/>
              </a:rPr>
              <a:t>energy </a:t>
            </a:r>
            <a:r>
              <a:rPr lang="en-US" sz="2000" dirty="0">
                <a:solidFill>
                  <a:srgbClr val="000000"/>
                </a:solidFill>
                <a:latin typeface="+mj-lt"/>
                <a:ea typeface="+mj-ea"/>
                <a:cs typeface="+mj-cs"/>
              </a:rPr>
              <a:t>efficiency and powering of mobile network systems for deployment of telecommunication infrastructure in areas without access to electricity </a:t>
            </a:r>
            <a:r>
              <a:rPr lang="en-US" sz="2000" dirty="0" smtClean="0">
                <a:solidFill>
                  <a:srgbClr val="000000"/>
                </a:solidFill>
                <a:latin typeface="+mj-lt"/>
                <a:ea typeface="+mj-ea"/>
                <a:cs typeface="+mj-cs"/>
              </a:rPr>
              <a:t>grid;</a:t>
            </a:r>
          </a:p>
          <a:p>
            <a:pPr lvl="1">
              <a:buFont typeface="Wingdings" pitchFamily="2" charset="2"/>
              <a:buChar char="§"/>
              <a:defRPr/>
            </a:pPr>
            <a:r>
              <a:rPr lang="en-US" sz="2000" dirty="0" smtClean="0">
                <a:solidFill>
                  <a:srgbClr val="000000"/>
                </a:solidFill>
                <a:latin typeface="+mj-lt"/>
                <a:ea typeface="+mj-ea"/>
                <a:cs typeface="+mj-cs"/>
              </a:rPr>
              <a:t>improve </a:t>
            </a:r>
            <a:r>
              <a:rPr lang="en-US" sz="2000" dirty="0">
                <a:solidFill>
                  <a:srgbClr val="000000"/>
                </a:solidFill>
                <a:latin typeface="+mj-lt"/>
                <a:ea typeface="+mj-ea"/>
                <a:cs typeface="+mj-cs"/>
              </a:rPr>
              <a:t>the resilience of mobile networks in all countries in disaster situations (e.g. hurricane, tropical storm, </a:t>
            </a:r>
            <a:r>
              <a:rPr lang="en-US" sz="2000" dirty="0" err="1" smtClean="0">
                <a:solidFill>
                  <a:srgbClr val="000000"/>
                </a:solidFill>
                <a:latin typeface="+mj-lt"/>
                <a:ea typeface="+mj-ea"/>
                <a:cs typeface="+mj-cs"/>
              </a:rPr>
              <a:t>etc</a:t>
            </a:r>
            <a:r>
              <a:rPr lang="en-US" sz="2000" dirty="0" smtClean="0">
                <a:solidFill>
                  <a:srgbClr val="000000"/>
                </a:solidFill>
                <a:latin typeface="+mj-lt"/>
                <a:ea typeface="+mj-ea"/>
                <a:cs typeface="+mj-cs"/>
              </a:rPr>
              <a:t>).</a:t>
            </a:r>
          </a:p>
        </p:txBody>
      </p:sp>
      <p:sp>
        <p:nvSpPr>
          <p:cNvPr id="16388" name="Slide Number Placeholder 3"/>
          <p:cNvSpPr>
            <a:spLocks noGrp="1"/>
          </p:cNvSpPr>
          <p:nvPr>
            <p:ph type="sldNum" sz="quarter" idx="10"/>
          </p:nvPr>
        </p:nvSpPr>
        <p:spPr/>
        <p:txBody>
          <a:bodyPr/>
          <a:lstStyle/>
          <a:p>
            <a:fld id="{00E6A2FD-DAF2-41EA-A550-558123AEACE3}" type="slidenum">
              <a:rPr lang="en-US" smtClean="0"/>
              <a:pPr/>
              <a:t>10</a:t>
            </a:fld>
            <a:endParaRPr lang="en-US" smtClean="0"/>
          </a:p>
        </p:txBody>
      </p:sp>
      <p:pic>
        <p:nvPicPr>
          <p:cNvPr id="5" name="Picture 4" descr="C:\Users\campilon\Desktop\photos\shutterstock_16916923.jpg"/>
          <p:cNvPicPr/>
          <p:nvPr/>
        </p:nvPicPr>
        <p:blipFill>
          <a:blip r:embed="rId2" cstate="print"/>
          <a:srcRect/>
          <a:stretch>
            <a:fillRect/>
          </a:stretch>
        </p:blipFill>
        <p:spPr bwMode="auto">
          <a:xfrm>
            <a:off x="5303838" y="1939925"/>
            <a:ext cx="2447925" cy="1633538"/>
          </a:xfrm>
          <a:prstGeom prst="rect">
            <a:avLst/>
          </a:prstGeom>
          <a:ln>
            <a:noFill/>
          </a:ln>
          <a:effectLst>
            <a:outerShdw blurRad="292100" dist="139700" dir="2700000" algn="tl" rotWithShape="0">
              <a:srgbClr val="333333">
                <a:alpha val="65000"/>
              </a:srgbClr>
            </a:outerShdw>
          </a:effectLst>
        </p:spPr>
      </p:pic>
      <p:pic>
        <p:nvPicPr>
          <p:cNvPr id="6" name="Picture 5" descr="C:\Users\campilon\Desktop\photos\shutterstock_34770988.jpg"/>
          <p:cNvPicPr/>
          <p:nvPr/>
        </p:nvPicPr>
        <p:blipFill>
          <a:blip r:embed="rId3" cstate="print"/>
          <a:srcRect/>
          <a:stretch>
            <a:fillRect/>
          </a:stretch>
        </p:blipFill>
        <p:spPr bwMode="auto">
          <a:xfrm>
            <a:off x="6689725" y="917575"/>
            <a:ext cx="2124075" cy="1414463"/>
          </a:xfrm>
          <a:prstGeom prst="rect">
            <a:avLst/>
          </a:prstGeom>
          <a:ln>
            <a:noFill/>
          </a:ln>
          <a:effectLst>
            <a:outerShdw blurRad="292100" dist="139700" dir="2700000" algn="tl" rotWithShape="0">
              <a:srgbClr val="333333">
                <a:alpha val="65000"/>
              </a:srgbClr>
            </a:outerShdw>
          </a:effectLst>
        </p:spPr>
      </p:pic>
      <p:sp>
        <p:nvSpPr>
          <p:cNvPr id="7" name="Content Placeholder 2"/>
          <p:cNvSpPr txBox="1">
            <a:spLocks/>
          </p:cNvSpPr>
          <p:nvPr/>
        </p:nvSpPr>
        <p:spPr bwMode="auto">
          <a:xfrm>
            <a:off x="323850" y="1179513"/>
            <a:ext cx="4824413" cy="2609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a:defRPr/>
            </a:pPr>
            <a:r>
              <a:rPr lang="en-US" sz="2000" b="1" dirty="0" smtClean="0">
                <a:solidFill>
                  <a:srgbClr val="0E438A"/>
                </a:solidFill>
                <a:latin typeface="+mj-lt"/>
                <a:ea typeface="+mj-ea"/>
                <a:cs typeface="+mj-cs"/>
              </a:rPr>
              <a:t>Scope</a:t>
            </a:r>
            <a:r>
              <a:rPr lang="en-US" sz="2000" dirty="0" smtClean="0">
                <a:solidFill>
                  <a:srgbClr val="000000"/>
                </a:solidFill>
                <a:latin typeface="+mj-lt"/>
                <a:ea typeface="+mj-ea"/>
                <a:cs typeface="+mj-cs"/>
              </a:rPr>
              <a:t>: identify, assess and consolidate the challenges faced by developing countries in </a:t>
            </a:r>
            <a:r>
              <a:rPr lang="en-US" sz="2000" i="1" dirty="0" smtClean="0">
                <a:solidFill>
                  <a:srgbClr val="0E438A"/>
                </a:solidFill>
                <a:latin typeface="+mj-lt"/>
                <a:ea typeface="+mj-ea"/>
                <a:cs typeface="+mj-cs"/>
              </a:rPr>
              <a:t>setting up a low cost sustainable telecommunication infrastructure in rural areas of developing nations</a:t>
            </a:r>
            <a:r>
              <a:rPr lang="en-US" sz="2000" i="1" dirty="0">
                <a:solidFill>
                  <a:srgbClr val="0E438A"/>
                </a:solidFill>
                <a:latin typeface="+mj-lt"/>
                <a:ea typeface="+mj-ea"/>
                <a:cs typeface="+mj-cs"/>
              </a:rPr>
              <a:t>.</a:t>
            </a:r>
            <a:endParaRPr lang="en-US" sz="2000" i="1" dirty="0" smtClean="0">
              <a:solidFill>
                <a:srgbClr val="0E438A"/>
              </a:solidFill>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463425" y="2569468"/>
            <a:ext cx="8501063" cy="571500"/>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fr-FR"/>
          </a:p>
        </p:txBody>
      </p:sp>
      <p:sp>
        <p:nvSpPr>
          <p:cNvPr id="7" name="Rectangle 6"/>
          <p:cNvSpPr/>
          <p:nvPr/>
        </p:nvSpPr>
        <p:spPr bwMode="auto">
          <a:xfrm>
            <a:off x="463425" y="4221089"/>
            <a:ext cx="8501063" cy="1872207"/>
          </a:xfrm>
          <a:prstGeom prst="rect">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fr-FR"/>
          </a:p>
        </p:txBody>
      </p:sp>
      <p:sp>
        <p:nvSpPr>
          <p:cNvPr id="6" name="Rectangle 5"/>
          <p:cNvSpPr/>
          <p:nvPr/>
        </p:nvSpPr>
        <p:spPr bwMode="auto">
          <a:xfrm>
            <a:off x="463425" y="3212976"/>
            <a:ext cx="8501063" cy="928688"/>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fr-FR"/>
          </a:p>
        </p:txBody>
      </p:sp>
      <p:sp>
        <p:nvSpPr>
          <p:cNvPr id="5" name="Rectangle 4"/>
          <p:cNvSpPr/>
          <p:nvPr/>
        </p:nvSpPr>
        <p:spPr bwMode="auto">
          <a:xfrm>
            <a:off x="463425" y="980728"/>
            <a:ext cx="8501063" cy="1512168"/>
          </a:xfrm>
          <a:prstGeom prst="rect">
            <a:avLst/>
          </a:prstGeom>
          <a:solidFill>
            <a:schemeClr val="accent1">
              <a:lumMod val="8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fr-FR"/>
          </a:p>
        </p:txBody>
      </p:sp>
      <p:sp>
        <p:nvSpPr>
          <p:cNvPr id="17414" name="Title 1"/>
          <p:cNvSpPr>
            <a:spLocks noGrp="1"/>
          </p:cNvSpPr>
          <p:nvPr>
            <p:ph type="title"/>
          </p:nvPr>
        </p:nvSpPr>
        <p:spPr>
          <a:xfrm>
            <a:off x="285750" y="0"/>
            <a:ext cx="8229600" cy="461963"/>
          </a:xfrm>
        </p:spPr>
        <p:txBody>
          <a:bodyPr/>
          <a:lstStyle/>
          <a:p>
            <a:r>
              <a:rPr lang="en-US" sz="2400" smtClean="0">
                <a:cs typeface="Times New Roman" pitchFamily="18" charset="0"/>
              </a:rPr>
              <a:t>Highlights on Deliverables of WP3/5</a:t>
            </a:r>
            <a:endParaRPr lang="en-US" sz="2400" smtClean="0"/>
          </a:p>
        </p:txBody>
      </p:sp>
      <p:sp>
        <p:nvSpPr>
          <p:cNvPr id="17415" name="Content Placeholder 3"/>
          <p:cNvSpPr>
            <a:spLocks noGrp="1"/>
          </p:cNvSpPr>
          <p:nvPr>
            <p:ph sz="half" idx="2"/>
          </p:nvPr>
        </p:nvSpPr>
        <p:spPr>
          <a:xfrm>
            <a:off x="395536" y="404664"/>
            <a:ext cx="8501062" cy="5715000"/>
          </a:xfrm>
        </p:spPr>
        <p:txBody>
          <a:bodyPr/>
          <a:lstStyle/>
          <a:p>
            <a:pPr>
              <a:buFont typeface="Wingdings" pitchFamily="2" charset="2"/>
              <a:buChar char="F"/>
            </a:pPr>
            <a:r>
              <a:rPr lang="en-US" sz="1600" b="1" dirty="0" smtClean="0">
                <a:solidFill>
                  <a:srgbClr val="000000"/>
                </a:solidFill>
              </a:rPr>
              <a:t>Important green ICT standards developed by SG5 WP3 during the study period (2009-2012). These are namely:</a:t>
            </a:r>
          </a:p>
          <a:p>
            <a:pPr>
              <a:spcBef>
                <a:spcPct val="0"/>
              </a:spcBef>
              <a:buFont typeface="Wingdings" pitchFamily="2" charset="2"/>
              <a:buNone/>
            </a:pPr>
            <a:endParaRPr lang="fr-FR" sz="800" b="1" dirty="0" smtClean="0">
              <a:solidFill>
                <a:srgbClr val="000000"/>
              </a:solidFill>
            </a:endParaRPr>
          </a:p>
          <a:p>
            <a:pPr marL="631825" lvl="1" indent="-368300">
              <a:spcBef>
                <a:spcPct val="0"/>
              </a:spcBef>
              <a:buFont typeface="Wingdings" pitchFamily="2" charset="2"/>
              <a:buChar char="§"/>
            </a:pPr>
            <a:r>
              <a:rPr lang="en-US" sz="1400" dirty="0" smtClean="0">
                <a:solidFill>
                  <a:schemeClr val="tx2"/>
                </a:solidFill>
              </a:rPr>
              <a:t>Recommendation ITU-T </a:t>
            </a:r>
            <a:r>
              <a:rPr lang="en-US" sz="1400" b="1" dirty="0" smtClean="0">
                <a:solidFill>
                  <a:schemeClr val="tx2"/>
                </a:solidFill>
              </a:rPr>
              <a:t>L.1000</a:t>
            </a:r>
            <a:r>
              <a:rPr lang="en-US" sz="1400" dirty="0" smtClean="0">
                <a:solidFill>
                  <a:schemeClr val="tx2"/>
                </a:solidFill>
              </a:rPr>
              <a:t>: Universal power adapter and charger solution for mobile terminals and other hand-held ICT devices </a:t>
            </a:r>
          </a:p>
          <a:p>
            <a:pPr marL="631825" lvl="1" indent="-368300">
              <a:spcBef>
                <a:spcPct val="0"/>
              </a:spcBef>
              <a:buFont typeface="Wingdings" pitchFamily="2" charset="2"/>
              <a:buChar char="§"/>
            </a:pPr>
            <a:r>
              <a:rPr lang="en-US" sz="1400" dirty="0" smtClean="0">
                <a:solidFill>
                  <a:schemeClr val="tx2"/>
                </a:solidFill>
              </a:rPr>
              <a:t>Recommendation ITU-T </a:t>
            </a:r>
            <a:r>
              <a:rPr lang="en-US" sz="1400" b="1" dirty="0" smtClean="0">
                <a:solidFill>
                  <a:schemeClr val="tx2"/>
                </a:solidFill>
              </a:rPr>
              <a:t>L.1001: </a:t>
            </a:r>
            <a:r>
              <a:rPr lang="en-US" sz="1400" dirty="0">
                <a:solidFill>
                  <a:schemeClr val="tx2"/>
                </a:solidFill>
              </a:rPr>
              <a:t>External universal power adapter solutions for </a:t>
            </a:r>
            <a:r>
              <a:rPr lang="en-US" sz="1400" dirty="0" smtClean="0">
                <a:solidFill>
                  <a:schemeClr val="tx2"/>
                </a:solidFill>
              </a:rPr>
              <a:t>stationary ICT devices</a:t>
            </a:r>
          </a:p>
          <a:p>
            <a:pPr marL="631825" lvl="1" indent="-368300">
              <a:buFont typeface="Wingdings" pitchFamily="2" charset="2"/>
              <a:buChar char="§"/>
            </a:pPr>
            <a:r>
              <a:rPr lang="en-US" sz="1400" dirty="0" smtClean="0">
                <a:solidFill>
                  <a:schemeClr val="tx2"/>
                </a:solidFill>
              </a:rPr>
              <a:t>Recommendation ITU-T </a:t>
            </a:r>
            <a:r>
              <a:rPr lang="en-US" sz="1400" b="1" dirty="0" smtClean="0">
                <a:solidFill>
                  <a:schemeClr val="tx2"/>
                </a:solidFill>
              </a:rPr>
              <a:t>L.1100</a:t>
            </a:r>
            <a:r>
              <a:rPr lang="en-US" sz="1400" dirty="0" smtClean="0">
                <a:solidFill>
                  <a:schemeClr val="tx2"/>
                </a:solidFill>
              </a:rPr>
              <a:t>: A method to provide recycling information of rare metals in ICT products</a:t>
            </a:r>
          </a:p>
          <a:p>
            <a:pPr marL="631825" lvl="1" indent="-368300">
              <a:buFont typeface="Wingdings" pitchFamily="2" charset="2"/>
              <a:buNone/>
            </a:pPr>
            <a:endParaRPr lang="en-US" sz="800" dirty="0" smtClean="0">
              <a:solidFill>
                <a:schemeClr val="tx2"/>
              </a:solidFill>
            </a:endParaRPr>
          </a:p>
          <a:p>
            <a:pPr marL="631825" lvl="1" indent="-368300">
              <a:buFont typeface="Wingdings" pitchFamily="2" charset="2"/>
              <a:buChar char="§"/>
            </a:pPr>
            <a:r>
              <a:rPr lang="fr-FR" sz="1400" dirty="0" err="1" smtClean="0">
                <a:solidFill>
                  <a:schemeClr val="tx2"/>
                </a:solidFill>
              </a:rPr>
              <a:t>Recommendation</a:t>
            </a:r>
            <a:r>
              <a:rPr lang="fr-FR" sz="1400" dirty="0" smtClean="0">
                <a:solidFill>
                  <a:schemeClr val="tx2"/>
                </a:solidFill>
              </a:rPr>
              <a:t> ITU-T </a:t>
            </a:r>
            <a:r>
              <a:rPr lang="fr-FR" sz="1400" b="1" dirty="0" smtClean="0">
                <a:solidFill>
                  <a:schemeClr val="tx2"/>
                </a:solidFill>
              </a:rPr>
              <a:t>L.1200 </a:t>
            </a:r>
            <a:r>
              <a:rPr lang="fr-FR" sz="1400" dirty="0" smtClean="0">
                <a:solidFill>
                  <a:schemeClr val="tx2"/>
                </a:solidFill>
              </a:rPr>
              <a:t>: </a:t>
            </a:r>
            <a:r>
              <a:rPr lang="en-US" sz="1400" dirty="0" smtClean="0">
                <a:solidFill>
                  <a:schemeClr val="tx2"/>
                </a:solidFill>
              </a:rPr>
              <a:t>Direct current power feeding interface up to 400V at the input to telecommunications and ICT equipment</a:t>
            </a:r>
          </a:p>
          <a:p>
            <a:pPr marL="631825" lvl="1" indent="-368300">
              <a:buFont typeface="Wingdings" pitchFamily="2" charset="2"/>
              <a:buChar char="§"/>
            </a:pPr>
            <a:endParaRPr lang="fr-FR" sz="1400" dirty="0" smtClean="0">
              <a:solidFill>
                <a:srgbClr val="000000"/>
              </a:solidFill>
            </a:endParaRPr>
          </a:p>
          <a:p>
            <a:pPr marL="631825" lvl="1" indent="-368300">
              <a:buFont typeface="Wingdings" pitchFamily="2" charset="2"/>
              <a:buChar char="§"/>
            </a:pPr>
            <a:r>
              <a:rPr lang="en-US" sz="1400" dirty="0" smtClean="0">
                <a:solidFill>
                  <a:schemeClr val="tx2"/>
                </a:solidFill>
              </a:rPr>
              <a:t>Recommendation ITU-T </a:t>
            </a:r>
            <a:r>
              <a:rPr lang="en-US" sz="1400" b="1" dirty="0" smtClean="0">
                <a:solidFill>
                  <a:schemeClr val="tx2"/>
                </a:solidFill>
              </a:rPr>
              <a:t>L.1300</a:t>
            </a:r>
            <a:r>
              <a:rPr lang="en-US" sz="1400" dirty="0" smtClean="0">
                <a:solidFill>
                  <a:schemeClr val="tx2"/>
                </a:solidFill>
              </a:rPr>
              <a:t>: Best practices for green data </a:t>
            </a:r>
            <a:r>
              <a:rPr lang="en-US" sz="1400" dirty="0" err="1" smtClean="0">
                <a:solidFill>
                  <a:schemeClr val="tx2"/>
                </a:solidFill>
              </a:rPr>
              <a:t>centres</a:t>
            </a:r>
            <a:r>
              <a:rPr lang="en-US" sz="1400" dirty="0" smtClean="0">
                <a:solidFill>
                  <a:schemeClr val="tx2"/>
                </a:solidFill>
              </a:rPr>
              <a:t> </a:t>
            </a:r>
          </a:p>
          <a:p>
            <a:pPr marL="631825" lvl="1" indent="-368300">
              <a:buFont typeface="Wingdings" pitchFamily="2" charset="2"/>
              <a:buChar char="§"/>
            </a:pPr>
            <a:r>
              <a:rPr lang="fr-FR" sz="1400" dirty="0" err="1" smtClean="0">
                <a:solidFill>
                  <a:schemeClr val="tx2"/>
                </a:solidFill>
              </a:rPr>
              <a:t>Recommendation</a:t>
            </a:r>
            <a:r>
              <a:rPr lang="fr-FR" sz="1400" dirty="0" smtClean="0">
                <a:solidFill>
                  <a:schemeClr val="tx2"/>
                </a:solidFill>
              </a:rPr>
              <a:t> ITU-T </a:t>
            </a:r>
            <a:r>
              <a:rPr lang="fr-FR" sz="1400" b="1" dirty="0" smtClean="0">
                <a:solidFill>
                  <a:schemeClr val="tx2"/>
                </a:solidFill>
              </a:rPr>
              <a:t>L.1310</a:t>
            </a:r>
            <a:r>
              <a:rPr lang="fr-FR" sz="1400" dirty="0" smtClean="0">
                <a:solidFill>
                  <a:schemeClr val="tx2"/>
                </a:solidFill>
              </a:rPr>
              <a:t>: </a:t>
            </a:r>
            <a:r>
              <a:rPr lang="en-US" sz="1400" dirty="0" smtClean="0">
                <a:solidFill>
                  <a:schemeClr val="tx2"/>
                </a:solidFill>
              </a:rPr>
              <a:t>Energy efficiency metrics and measurement for telecommunication equipment</a:t>
            </a:r>
          </a:p>
          <a:p>
            <a:pPr marL="631825" lvl="1" indent="-368300">
              <a:buFont typeface="Wingdings" pitchFamily="2" charset="2"/>
              <a:buChar char="§"/>
            </a:pPr>
            <a:endParaRPr lang="fr-FR" sz="1400" dirty="0" smtClean="0">
              <a:solidFill>
                <a:srgbClr val="000000"/>
              </a:solidFill>
            </a:endParaRPr>
          </a:p>
          <a:p>
            <a:pPr marL="631825" lvl="1" indent="-368300">
              <a:spcBef>
                <a:spcPct val="0"/>
              </a:spcBef>
              <a:buFont typeface="Wingdings" pitchFamily="2" charset="2"/>
              <a:buChar char="§"/>
            </a:pPr>
            <a:r>
              <a:rPr lang="en-US" sz="1400" dirty="0" smtClean="0">
                <a:solidFill>
                  <a:schemeClr val="tx2"/>
                </a:solidFill>
              </a:rPr>
              <a:t>Recommendation ITU-T </a:t>
            </a:r>
            <a:r>
              <a:rPr lang="en-US" sz="1400" b="1" dirty="0" smtClean="0">
                <a:solidFill>
                  <a:schemeClr val="tx2"/>
                </a:solidFill>
              </a:rPr>
              <a:t>L.1400 </a:t>
            </a:r>
            <a:r>
              <a:rPr lang="en-US" sz="1400" dirty="0" smtClean="0">
                <a:solidFill>
                  <a:schemeClr val="tx2"/>
                </a:solidFill>
              </a:rPr>
              <a:t>:</a:t>
            </a:r>
            <a:r>
              <a:rPr lang="en-US" sz="1400" b="1" dirty="0" smtClean="0">
                <a:solidFill>
                  <a:schemeClr val="tx2"/>
                </a:solidFill>
              </a:rPr>
              <a:t> </a:t>
            </a:r>
            <a:r>
              <a:rPr lang="en-US" sz="1400" dirty="0" smtClean="0">
                <a:solidFill>
                  <a:schemeClr val="tx2"/>
                </a:solidFill>
              </a:rPr>
              <a:t>Overview and general principles of methodologies for assessing the environmental impact of information and </a:t>
            </a:r>
            <a:r>
              <a:rPr lang="fr-FR" sz="1400" dirty="0" smtClean="0">
                <a:solidFill>
                  <a:schemeClr val="tx2"/>
                </a:solidFill>
              </a:rPr>
              <a:t>communication technologies</a:t>
            </a:r>
            <a:endParaRPr lang="en-US" sz="1400" dirty="0" smtClean="0">
              <a:solidFill>
                <a:schemeClr val="tx2"/>
              </a:solidFill>
            </a:endParaRPr>
          </a:p>
          <a:p>
            <a:pPr marL="631825" lvl="1" indent="-368300">
              <a:buFont typeface="Wingdings" pitchFamily="2" charset="2"/>
              <a:buChar char="§"/>
            </a:pPr>
            <a:r>
              <a:rPr lang="en-US" sz="1400" dirty="0" smtClean="0">
                <a:solidFill>
                  <a:schemeClr val="tx2"/>
                </a:solidFill>
              </a:rPr>
              <a:t>Recommendation ITU-T </a:t>
            </a:r>
            <a:r>
              <a:rPr lang="en-US" sz="1400" b="1" dirty="0" smtClean="0">
                <a:solidFill>
                  <a:schemeClr val="tx2"/>
                </a:solidFill>
              </a:rPr>
              <a:t>L.1410 </a:t>
            </a:r>
            <a:r>
              <a:rPr lang="en-US" sz="1400" dirty="0" smtClean="0">
                <a:solidFill>
                  <a:schemeClr val="tx2"/>
                </a:solidFill>
              </a:rPr>
              <a:t>:</a:t>
            </a:r>
            <a:r>
              <a:rPr lang="en-US" sz="1400" b="1" dirty="0" smtClean="0">
                <a:solidFill>
                  <a:schemeClr val="tx2"/>
                </a:solidFill>
              </a:rPr>
              <a:t> </a:t>
            </a:r>
            <a:r>
              <a:rPr lang="en-US" sz="1400" i="1" dirty="0" smtClean="0">
                <a:solidFill>
                  <a:schemeClr val="tx2"/>
                </a:solidFill>
              </a:rPr>
              <a:t>Methodology for environmental impacts of Information and Communication Technologies (ICT) goods, networks and services</a:t>
            </a:r>
            <a:endParaRPr lang="en-US" sz="1400" dirty="0" smtClean="0">
              <a:solidFill>
                <a:schemeClr val="tx2"/>
              </a:solidFill>
            </a:endParaRPr>
          </a:p>
          <a:p>
            <a:pPr marL="631825" lvl="1" indent="-368300">
              <a:buFont typeface="Wingdings" pitchFamily="2" charset="2"/>
              <a:buChar char="§"/>
            </a:pPr>
            <a:r>
              <a:rPr lang="en-US" sz="1400" dirty="0" smtClean="0">
                <a:solidFill>
                  <a:schemeClr val="tx2"/>
                </a:solidFill>
              </a:rPr>
              <a:t>Recommendation ITU-T </a:t>
            </a:r>
            <a:r>
              <a:rPr lang="en-US" sz="1400" b="1" dirty="0" smtClean="0">
                <a:solidFill>
                  <a:schemeClr val="tx2"/>
                </a:solidFill>
              </a:rPr>
              <a:t>L.1420 </a:t>
            </a:r>
            <a:r>
              <a:rPr lang="en-US" sz="1400" dirty="0" smtClean="0">
                <a:solidFill>
                  <a:schemeClr val="tx2"/>
                </a:solidFill>
              </a:rPr>
              <a:t>: </a:t>
            </a:r>
            <a:r>
              <a:rPr lang="en-US" sz="1400" i="1" dirty="0" smtClean="0">
                <a:solidFill>
                  <a:schemeClr val="tx2"/>
                </a:solidFill>
              </a:rPr>
              <a:t>Methodology for environmental impacts of Information and Communication Technologies (ICT) in organizations</a:t>
            </a:r>
            <a:endParaRPr lang="en-US" sz="1400" dirty="0" smtClean="0">
              <a:solidFill>
                <a:schemeClr val="tx2"/>
              </a:solidFill>
            </a:endParaRPr>
          </a:p>
          <a:p>
            <a:pPr marL="631825" lvl="1" indent="-368300">
              <a:buFont typeface="Wingdings" pitchFamily="2" charset="2"/>
              <a:buChar char="§"/>
            </a:pPr>
            <a:endParaRPr lang="en-US" sz="1600" dirty="0" smtClean="0">
              <a:solidFill>
                <a:srgbClr val="000000"/>
              </a:solidFill>
            </a:endParaRPr>
          </a:p>
          <a:p>
            <a:pPr>
              <a:lnSpc>
                <a:spcPct val="90000"/>
              </a:lnSpc>
              <a:buFont typeface="Wingdings" pitchFamily="2" charset="2"/>
              <a:buNone/>
            </a:pPr>
            <a:endParaRPr lang="en-US" altLang="zh-CN" sz="1600" dirty="0" smtClean="0">
              <a:ea typeface="SimSun" pitchFamily="2" charset="-122"/>
              <a:hlinkClick r:id="rId3" action="ppaction://hlinkfile"/>
            </a:endParaRPr>
          </a:p>
          <a:p>
            <a:pPr>
              <a:buFont typeface="Wingdings" pitchFamily="2" charset="2"/>
              <a:buNone/>
            </a:pPr>
            <a:endParaRPr lang="en-US" sz="1600" dirty="0" smtClean="0"/>
          </a:p>
        </p:txBody>
      </p:sp>
      <p:sp>
        <p:nvSpPr>
          <p:cNvPr id="17416" name="Slide Number Placeholder 6"/>
          <p:cNvSpPr>
            <a:spLocks noGrp="1"/>
          </p:cNvSpPr>
          <p:nvPr>
            <p:ph type="sldNum" sz="quarter" idx="10"/>
          </p:nvPr>
        </p:nvSpPr>
        <p:spPr/>
        <p:txBody>
          <a:bodyPr/>
          <a:lstStyle/>
          <a:p>
            <a:fld id="{F000B8E1-DD11-430E-B353-0061CC6693DF}" type="slidenum">
              <a:rPr lang="en-US" smtClean="0"/>
              <a:pPr/>
              <a:t>11</a:t>
            </a:fld>
            <a:endParaRPr lang="en-US" smtClean="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39552" y="335281"/>
            <a:ext cx="7772400" cy="461962"/>
          </a:xfrm>
        </p:spPr>
        <p:txBody>
          <a:bodyPr/>
          <a:lstStyle/>
          <a:p>
            <a:pPr>
              <a:defRPr/>
            </a:pPr>
            <a:r>
              <a:rPr lang="en-US" sz="2400" kern="1200" dirty="0" smtClean="0">
                <a:cs typeface="Times New Roman" pitchFamily="18" charset="0"/>
              </a:rPr>
              <a:t> ITU-T Methodologies</a:t>
            </a:r>
            <a:endParaRPr lang="en-US" sz="2400" kern="1200" dirty="0">
              <a:cs typeface="Times New Roman" pitchFamily="18" charset="0"/>
            </a:endParaRPr>
          </a:p>
        </p:txBody>
      </p:sp>
      <p:sp>
        <p:nvSpPr>
          <p:cNvPr id="18435" name="Content Placeholder 8"/>
          <p:cNvSpPr>
            <a:spLocks noGrp="1"/>
          </p:cNvSpPr>
          <p:nvPr>
            <p:ph idx="1"/>
          </p:nvPr>
        </p:nvSpPr>
        <p:spPr>
          <a:xfrm>
            <a:off x="216024" y="1916832"/>
            <a:ext cx="9036496" cy="4464496"/>
          </a:xfrm>
        </p:spPr>
        <p:txBody>
          <a:bodyPr/>
          <a:lstStyle/>
          <a:p>
            <a:pPr>
              <a:buFont typeface="Wingdings" pitchFamily="2" charset="2"/>
              <a:buNone/>
            </a:pPr>
            <a:r>
              <a:rPr lang="en-US" sz="1600" b="1" i="1" dirty="0" smtClean="0">
                <a:solidFill>
                  <a:srgbClr val="000000"/>
                </a:solidFill>
                <a:cs typeface="Arial" pitchFamily="34" charset="0"/>
              </a:rPr>
              <a:t>3 Recommendations published - available on the ITU-T website:</a:t>
            </a:r>
            <a:endParaRPr lang="fr-FR" sz="1600" b="1" i="1" dirty="0" smtClean="0">
              <a:solidFill>
                <a:srgbClr val="000000"/>
              </a:solidFill>
              <a:cs typeface="Arial" pitchFamily="34" charset="0"/>
            </a:endParaRPr>
          </a:p>
          <a:p>
            <a:r>
              <a:rPr lang="en-US" sz="1600" b="1" dirty="0" smtClean="0">
                <a:solidFill>
                  <a:srgbClr val="000000"/>
                </a:solidFill>
              </a:rPr>
              <a:t>ITU-T L.1400 </a:t>
            </a:r>
            <a:r>
              <a:rPr lang="en-US" sz="1600" dirty="0" smtClean="0">
                <a:solidFill>
                  <a:srgbClr val="000000"/>
                </a:solidFill>
              </a:rPr>
              <a:t>Overview and general principles </a:t>
            </a:r>
          </a:p>
          <a:p>
            <a:r>
              <a:rPr lang="en-US" sz="1600" b="1" dirty="0" smtClean="0">
                <a:solidFill>
                  <a:srgbClr val="000000"/>
                </a:solidFill>
              </a:rPr>
              <a:t>ITU-T L.1410</a:t>
            </a:r>
            <a:r>
              <a:rPr lang="en-US" sz="1600" dirty="0" smtClean="0">
                <a:solidFill>
                  <a:srgbClr val="000000"/>
                </a:solidFill>
              </a:rPr>
              <a:t> Environmental impact of ICT goods, networks and services</a:t>
            </a:r>
          </a:p>
          <a:p>
            <a:endParaRPr lang="en-US" sz="1600" dirty="0">
              <a:solidFill>
                <a:srgbClr val="000000"/>
              </a:solidFill>
            </a:endParaRPr>
          </a:p>
          <a:p>
            <a:endParaRPr lang="en-US" sz="1600" dirty="0" smtClean="0">
              <a:solidFill>
                <a:srgbClr val="000000"/>
              </a:solidFill>
            </a:endParaRPr>
          </a:p>
          <a:p>
            <a:pPr marL="0" indent="0">
              <a:buNone/>
            </a:pPr>
            <a:endParaRPr lang="en-US" sz="1600" dirty="0" smtClean="0">
              <a:solidFill>
                <a:srgbClr val="000000"/>
              </a:solidFill>
            </a:endParaRPr>
          </a:p>
          <a:p>
            <a:r>
              <a:rPr lang="en-US" sz="1600" b="1" dirty="0" smtClean="0">
                <a:solidFill>
                  <a:srgbClr val="000000"/>
                </a:solidFill>
              </a:rPr>
              <a:t>ITU-T L.1420</a:t>
            </a:r>
            <a:r>
              <a:rPr lang="en-US" sz="1600" dirty="0" smtClean="0">
                <a:solidFill>
                  <a:srgbClr val="000000"/>
                </a:solidFill>
              </a:rPr>
              <a:t> Environmental impact of ICT in </a:t>
            </a:r>
            <a:r>
              <a:rPr lang="en-GB" sz="1600" dirty="0" smtClean="0">
                <a:solidFill>
                  <a:srgbClr val="000000"/>
                </a:solidFill>
              </a:rPr>
              <a:t>organizations</a:t>
            </a:r>
            <a:r>
              <a:rPr lang="en-US" sz="1600" dirty="0" smtClean="0">
                <a:solidFill>
                  <a:srgbClr val="000000"/>
                </a:solidFill>
              </a:rPr>
              <a:t> </a:t>
            </a:r>
            <a:endParaRPr lang="en-US" sz="900" dirty="0" smtClean="0">
              <a:solidFill>
                <a:srgbClr val="000000"/>
              </a:solidFill>
            </a:endParaRPr>
          </a:p>
          <a:p>
            <a:endParaRPr lang="en-US" sz="900" dirty="0" smtClean="0">
              <a:solidFill>
                <a:srgbClr val="000000"/>
              </a:solidFill>
            </a:endParaRPr>
          </a:p>
          <a:p>
            <a:pPr>
              <a:buFont typeface="Wingdings" pitchFamily="2" charset="2"/>
              <a:buNone/>
            </a:pPr>
            <a:r>
              <a:rPr lang="en-US" sz="1600" b="1" i="1" dirty="0" smtClean="0">
                <a:solidFill>
                  <a:srgbClr val="000000"/>
                </a:solidFill>
                <a:cs typeface="Arial" pitchFamily="34" charset="0"/>
              </a:rPr>
              <a:t>3 Recommendations under preparation :</a:t>
            </a:r>
          </a:p>
          <a:p>
            <a:r>
              <a:rPr lang="en-US" sz="1600" b="1" dirty="0" smtClean="0">
                <a:solidFill>
                  <a:srgbClr val="000000"/>
                </a:solidFill>
              </a:rPr>
              <a:t>ITU-T L.1430</a:t>
            </a:r>
            <a:r>
              <a:rPr lang="en-US" sz="1600" dirty="0" smtClean="0">
                <a:solidFill>
                  <a:srgbClr val="000000"/>
                </a:solidFill>
              </a:rPr>
              <a:t> Environmental impact of ICT projects (consent expected in 2013)</a:t>
            </a:r>
          </a:p>
          <a:p>
            <a:r>
              <a:rPr lang="en-US" sz="1600" b="1" dirty="0" smtClean="0">
                <a:solidFill>
                  <a:srgbClr val="000000"/>
                </a:solidFill>
              </a:rPr>
              <a:t>ITU-T L.1440</a:t>
            </a:r>
            <a:r>
              <a:rPr lang="en-US" sz="1600" dirty="0" smtClean="0">
                <a:solidFill>
                  <a:srgbClr val="000000"/>
                </a:solidFill>
              </a:rPr>
              <a:t> Environmental impact of ICT in cities (consent expected in 2013)</a:t>
            </a:r>
          </a:p>
          <a:p>
            <a:r>
              <a:rPr lang="en-US" sz="1600" b="1" dirty="0" smtClean="0">
                <a:solidFill>
                  <a:srgbClr val="000000"/>
                </a:solidFill>
              </a:rPr>
              <a:t>ITU-T L.1450</a:t>
            </a:r>
            <a:r>
              <a:rPr lang="en-US" sz="1600" dirty="0" smtClean="0">
                <a:solidFill>
                  <a:srgbClr val="000000"/>
                </a:solidFill>
              </a:rPr>
              <a:t> Environmental impact of ICT in countries (consent expected in 2014)</a:t>
            </a:r>
          </a:p>
          <a:p>
            <a:pPr>
              <a:buFont typeface="Wingdings" pitchFamily="2" charset="2"/>
              <a:buNone/>
            </a:pPr>
            <a:endParaRPr lang="en-US" sz="1600" dirty="0" smtClean="0">
              <a:solidFill>
                <a:srgbClr val="000000"/>
              </a:solidFill>
            </a:endParaRPr>
          </a:p>
          <a:p>
            <a:pPr>
              <a:spcBef>
                <a:spcPct val="0"/>
              </a:spcBef>
              <a:buFont typeface="Wingdings" pitchFamily="2" charset="2"/>
              <a:buChar char="F"/>
            </a:pPr>
            <a:r>
              <a:rPr lang="en-US" sz="1600" dirty="0" smtClean="0">
                <a:solidFill>
                  <a:srgbClr val="000000"/>
                </a:solidFill>
              </a:rPr>
              <a:t> Developed in cooperation with UNFCCC Secretariat, EC and over 40 other </a:t>
            </a:r>
            <a:r>
              <a:rPr lang="en-GB" sz="1600" dirty="0" smtClean="0">
                <a:solidFill>
                  <a:srgbClr val="000000"/>
                </a:solidFill>
              </a:rPr>
              <a:t>organizations</a:t>
            </a:r>
            <a:r>
              <a:rPr lang="en-US" sz="1600" dirty="0" smtClean="0">
                <a:solidFill>
                  <a:srgbClr val="000000"/>
                </a:solidFill>
              </a:rPr>
              <a:t> etc..</a:t>
            </a:r>
          </a:p>
          <a:p>
            <a:pPr>
              <a:spcBef>
                <a:spcPct val="0"/>
              </a:spcBef>
              <a:buFont typeface="Wingdings" pitchFamily="2" charset="2"/>
              <a:buNone/>
            </a:pPr>
            <a:endParaRPr lang="en-US" sz="1600" dirty="0" smtClean="0">
              <a:solidFill>
                <a:srgbClr val="000000"/>
              </a:solidFill>
            </a:endParaRPr>
          </a:p>
          <a:p>
            <a:pPr>
              <a:buFont typeface="Wingdings" pitchFamily="2" charset="2"/>
              <a:buNone/>
            </a:pPr>
            <a:endParaRPr lang="en-US" sz="1800" dirty="0" smtClean="0">
              <a:solidFill>
                <a:srgbClr val="000000"/>
              </a:solidFill>
            </a:endParaRPr>
          </a:p>
        </p:txBody>
      </p:sp>
      <p:sp>
        <p:nvSpPr>
          <p:cNvPr id="18436" name="Slide Number Placeholder 6"/>
          <p:cNvSpPr>
            <a:spLocks noGrp="1"/>
          </p:cNvSpPr>
          <p:nvPr>
            <p:ph type="sldNum" sz="quarter" idx="10"/>
          </p:nvPr>
        </p:nvSpPr>
        <p:spPr/>
        <p:txBody>
          <a:bodyPr/>
          <a:lstStyle/>
          <a:p>
            <a:fld id="{F1AEF264-BF1A-4ADA-BFE1-A75E55D6355A}" type="slidenum">
              <a:rPr lang="en-US" smtClean="0"/>
              <a:pPr/>
              <a:t>12</a:t>
            </a:fld>
            <a:endParaRPr lang="en-US" dirty="0" smtClean="0"/>
          </a:p>
        </p:txBody>
      </p:sp>
      <p:pic>
        <p:nvPicPr>
          <p:cNvPr id="18437" name="Picture 2" descr="http://muttondressedaslamb.files.wordpress.com/2009/07/carbon-footprint.jpg"/>
          <p:cNvPicPr>
            <a:picLocks noChangeAspect="1" noChangeArrowheads="1"/>
          </p:cNvPicPr>
          <p:nvPr/>
        </p:nvPicPr>
        <p:blipFill>
          <a:blip r:embed="rId3" cstate="print"/>
          <a:srcRect/>
          <a:stretch>
            <a:fillRect/>
          </a:stretch>
        </p:blipFill>
        <p:spPr bwMode="auto">
          <a:xfrm>
            <a:off x="107504" y="69375"/>
            <a:ext cx="1214438" cy="993775"/>
          </a:xfrm>
          <a:prstGeom prst="rect">
            <a:avLst/>
          </a:prstGeom>
          <a:noFill/>
          <a:ln w="9525">
            <a:noFill/>
            <a:miter lim="800000"/>
            <a:headEnd/>
            <a:tailEnd/>
          </a:ln>
        </p:spPr>
      </p:pic>
      <p:sp>
        <p:nvSpPr>
          <p:cNvPr id="18438" name="Rectangle 11"/>
          <p:cNvSpPr>
            <a:spLocks noChangeArrowheads="1"/>
          </p:cNvSpPr>
          <p:nvPr/>
        </p:nvSpPr>
        <p:spPr bwMode="auto">
          <a:xfrm>
            <a:off x="285750" y="1063150"/>
            <a:ext cx="8858250" cy="862012"/>
          </a:xfrm>
          <a:prstGeom prst="rect">
            <a:avLst/>
          </a:prstGeom>
          <a:noFill/>
          <a:ln w="9525">
            <a:noFill/>
            <a:miter lim="800000"/>
            <a:headEnd/>
            <a:tailEnd/>
          </a:ln>
        </p:spPr>
        <p:txBody>
          <a:bodyPr>
            <a:spAutoFit/>
          </a:bodyPr>
          <a:lstStyle/>
          <a:p>
            <a:r>
              <a:rPr lang="en-US" sz="1800" b="1" dirty="0">
                <a:solidFill>
                  <a:schemeClr val="tx2"/>
                </a:solidFill>
                <a:sym typeface="Wingdings" pitchFamily="2" charset="2"/>
              </a:rPr>
              <a:t></a:t>
            </a:r>
            <a:r>
              <a:rPr lang="en-US" sz="1600" b="1" dirty="0">
                <a:solidFill>
                  <a:srgbClr val="000000"/>
                </a:solidFill>
              </a:rPr>
              <a:t>Common set of methodologies for</a:t>
            </a:r>
            <a:r>
              <a:rPr lang="en-US" sz="1600" dirty="0">
                <a:solidFill>
                  <a:srgbClr val="000000"/>
                </a:solidFill>
              </a:rPr>
              <a:t> </a:t>
            </a:r>
            <a:r>
              <a:rPr lang="en-US" sz="1600" b="1" dirty="0">
                <a:solidFill>
                  <a:srgbClr val="000000"/>
                </a:solidFill>
              </a:rPr>
              <a:t>the assessment of ICT carbon footprint</a:t>
            </a:r>
          </a:p>
          <a:p>
            <a:pPr marL="742950" lvl="1" indent="-285750">
              <a:buFont typeface="Wingdings" pitchFamily="2" charset="2"/>
              <a:buChar char="§"/>
            </a:pPr>
            <a:r>
              <a:rPr lang="en-US" sz="1600" i="1" dirty="0" smtClean="0">
                <a:solidFill>
                  <a:srgbClr val="000000"/>
                </a:solidFill>
              </a:rPr>
              <a:t>Without</a:t>
            </a:r>
            <a:r>
              <a:rPr lang="en-US" sz="1600" i="1" dirty="0">
                <a:solidFill>
                  <a:srgbClr val="000000"/>
                </a:solidFill>
              </a:rPr>
              <a:t>, it will be impossible to provide meaningful comparisons</a:t>
            </a:r>
          </a:p>
          <a:p>
            <a:pPr marL="742950" lvl="1" indent="-285750">
              <a:buFont typeface="Wingdings" pitchFamily="2" charset="2"/>
              <a:buChar char="§"/>
            </a:pPr>
            <a:r>
              <a:rPr lang="en-US" sz="1600" i="1" dirty="0" smtClean="0">
                <a:solidFill>
                  <a:srgbClr val="000000"/>
                </a:solidFill>
              </a:rPr>
              <a:t>Helps </a:t>
            </a:r>
            <a:r>
              <a:rPr lang="en-US" sz="1600" i="1" dirty="0">
                <a:solidFill>
                  <a:srgbClr val="000000"/>
                </a:solidFill>
              </a:rPr>
              <a:t>to establish the business case to go green</a:t>
            </a:r>
            <a:endParaRPr lang="fr-FR" sz="1600" i="1" dirty="0">
              <a:solidFill>
                <a:srgbClr val="000000"/>
              </a:solidFill>
            </a:endParaRPr>
          </a:p>
        </p:txBody>
      </p:sp>
      <p:sp>
        <p:nvSpPr>
          <p:cNvPr id="2" name="Rectangle 1"/>
          <p:cNvSpPr/>
          <p:nvPr/>
        </p:nvSpPr>
        <p:spPr bwMode="auto">
          <a:xfrm>
            <a:off x="323528" y="2852936"/>
            <a:ext cx="8748464" cy="792088"/>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sz="1400" dirty="0">
                <a:solidFill>
                  <a:srgbClr val="1B5BA2"/>
                </a:solidFill>
              </a:rPr>
              <a:t>L.1410 </a:t>
            </a:r>
            <a:r>
              <a:rPr lang="en-US" sz="1400" dirty="0" smtClean="0">
                <a:solidFill>
                  <a:srgbClr val="1B5BA2"/>
                </a:solidFill>
              </a:rPr>
              <a:t> and L.1420 have been successfully tested by ICT industry in the framework  of the European Commission </a:t>
            </a:r>
            <a:r>
              <a:rPr lang="en-US" sz="1400" dirty="0">
                <a:solidFill>
                  <a:srgbClr val="1B5BA2"/>
                </a:solidFill>
              </a:rPr>
              <a:t>P</a:t>
            </a:r>
            <a:r>
              <a:rPr lang="en-US" sz="1400" dirty="0" smtClean="0">
                <a:solidFill>
                  <a:srgbClr val="1B5BA2"/>
                </a:solidFill>
              </a:rPr>
              <a:t>ilot </a:t>
            </a:r>
            <a:r>
              <a:rPr lang="en-US" sz="1400" dirty="0">
                <a:solidFill>
                  <a:srgbClr val="1B5BA2"/>
                </a:solidFill>
              </a:rPr>
              <a:t>P</a:t>
            </a:r>
            <a:r>
              <a:rPr lang="en-US" sz="1400" dirty="0" smtClean="0">
                <a:solidFill>
                  <a:srgbClr val="1B5BA2"/>
                </a:solidFill>
              </a:rPr>
              <a:t>roject  with the goal to establish </a:t>
            </a:r>
            <a:r>
              <a:rPr lang="en-US" sz="1400" dirty="0">
                <a:solidFill>
                  <a:srgbClr val="1B5BA2"/>
                </a:solidFill>
              </a:rPr>
              <a:t>a common methodological framework </a:t>
            </a:r>
            <a:r>
              <a:rPr lang="en-US" sz="1400" dirty="0" smtClean="0">
                <a:solidFill>
                  <a:srgbClr val="1B5BA2"/>
                </a:solidFill>
              </a:rPr>
              <a:t>to be </a:t>
            </a:r>
            <a:r>
              <a:rPr lang="en-US" sz="1400" dirty="0">
                <a:solidFill>
                  <a:srgbClr val="1B5BA2"/>
                </a:solidFill>
              </a:rPr>
              <a:t>adopted by the ICT industry</a:t>
            </a:r>
            <a:r>
              <a:rPr lang="en-US" sz="1400" dirty="0" smtClean="0">
                <a:solidFill>
                  <a:srgbClr val="1B5BA2"/>
                </a:solidFill>
              </a:rPr>
              <a:t>.</a:t>
            </a:r>
            <a:endParaRPr lang="en-US" sz="1400" dirty="0">
              <a:solidFill>
                <a:srgbClr val="1B5BA2"/>
              </a:solidFill>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a:xfrm>
            <a:off x="1691680" y="404664"/>
            <a:ext cx="7200156" cy="1412528"/>
          </a:xfrm>
        </p:spPr>
        <p:txBody>
          <a:bodyPr/>
          <a:lstStyle/>
          <a:p>
            <a:pPr algn="l"/>
            <a:r>
              <a:rPr lang="en-US" sz="2400" dirty="0" smtClean="0">
                <a:solidFill>
                  <a:schemeClr val="tx2"/>
                </a:solidFill>
              </a:rPr>
              <a:t>Direct current power feeding interface up to 400V at the input to telecommunications and ICT equipment</a:t>
            </a:r>
            <a:endParaRPr lang="en-US" sz="2400" dirty="0" smtClean="0"/>
          </a:p>
        </p:txBody>
      </p:sp>
      <p:sp>
        <p:nvSpPr>
          <p:cNvPr id="5" name="Content Placeholder 4"/>
          <p:cNvSpPr>
            <a:spLocks noGrp="1"/>
          </p:cNvSpPr>
          <p:nvPr>
            <p:ph idx="1"/>
          </p:nvPr>
        </p:nvSpPr>
        <p:spPr>
          <a:xfrm>
            <a:off x="395536" y="2132856"/>
            <a:ext cx="8569325" cy="3671887"/>
          </a:xfrm>
        </p:spPr>
        <p:txBody>
          <a:bodyPr/>
          <a:lstStyle/>
          <a:p>
            <a:pPr>
              <a:defRPr/>
            </a:pPr>
            <a:r>
              <a:rPr lang="en-US" sz="1800" b="1" dirty="0" smtClean="0">
                <a:solidFill>
                  <a:srgbClr val="000000"/>
                </a:solidFill>
              </a:rPr>
              <a:t>Recommendation </a:t>
            </a:r>
            <a:r>
              <a:rPr lang="en-US" sz="1800" b="1" dirty="0">
                <a:solidFill>
                  <a:srgbClr val="000000"/>
                </a:solidFill>
              </a:rPr>
              <a:t>ITU-T L.1200 </a:t>
            </a:r>
            <a:r>
              <a:rPr lang="fr-FR" sz="1800" dirty="0" err="1" smtClean="0">
                <a:solidFill>
                  <a:schemeClr val="tx1">
                    <a:lumMod val="50000"/>
                  </a:schemeClr>
                </a:solidFill>
              </a:rPr>
              <a:t>specifies</a:t>
            </a:r>
            <a:r>
              <a:rPr lang="fr-FR" sz="1800" dirty="0" smtClean="0">
                <a:solidFill>
                  <a:schemeClr val="tx1">
                    <a:lumMod val="50000"/>
                  </a:schemeClr>
                </a:solidFill>
              </a:rPr>
              <a:t> </a:t>
            </a:r>
            <a:r>
              <a:rPr lang="en-US" sz="1800" dirty="0">
                <a:solidFill>
                  <a:schemeClr val="tx1">
                    <a:lumMod val="50000"/>
                  </a:schemeClr>
                </a:solidFill>
              </a:rPr>
              <a:t>direct current power </a:t>
            </a:r>
            <a:r>
              <a:rPr lang="en-US" sz="1800" dirty="0" smtClean="0">
                <a:solidFill>
                  <a:schemeClr val="tx1">
                    <a:lumMod val="50000"/>
                  </a:schemeClr>
                </a:solidFill>
              </a:rPr>
              <a:t>feeding  </a:t>
            </a:r>
            <a:r>
              <a:rPr lang="en-US" sz="1800" dirty="0">
                <a:solidFill>
                  <a:schemeClr val="tx1">
                    <a:lumMod val="50000"/>
                  </a:schemeClr>
                </a:solidFill>
              </a:rPr>
              <a:t>with interface direct current 260V to 400V at the </a:t>
            </a:r>
            <a:r>
              <a:rPr lang="en-US" sz="1800" dirty="0" smtClean="0">
                <a:solidFill>
                  <a:schemeClr val="tx1">
                    <a:lumMod val="50000"/>
                  </a:schemeClr>
                </a:solidFill>
              </a:rPr>
              <a:t>power input </a:t>
            </a:r>
            <a:r>
              <a:rPr lang="en-US" sz="1800" dirty="0">
                <a:solidFill>
                  <a:schemeClr val="tx1">
                    <a:lumMod val="50000"/>
                  </a:schemeClr>
                </a:solidFill>
              </a:rPr>
              <a:t>to </a:t>
            </a:r>
            <a:r>
              <a:rPr lang="en-US" sz="1800" dirty="0" smtClean="0">
                <a:solidFill>
                  <a:schemeClr val="tx1">
                    <a:lumMod val="50000"/>
                  </a:schemeClr>
                </a:solidFill>
              </a:rPr>
              <a:t>ICT </a:t>
            </a:r>
            <a:r>
              <a:rPr lang="en-US" sz="1800" dirty="0">
                <a:solidFill>
                  <a:schemeClr val="tx1">
                    <a:lumMod val="50000"/>
                  </a:schemeClr>
                </a:solidFill>
              </a:rPr>
              <a:t>equipment which can offer many potential benefits:</a:t>
            </a:r>
          </a:p>
          <a:p>
            <a:pPr lvl="1">
              <a:buFont typeface="Wingdings" pitchFamily="2" charset="2"/>
              <a:buChar char="§"/>
              <a:defRPr/>
            </a:pPr>
            <a:r>
              <a:rPr lang="fr-FR" sz="1800" dirty="0">
                <a:solidFill>
                  <a:schemeClr val="tx1">
                    <a:lumMod val="50000"/>
                  </a:schemeClr>
                </a:solidFill>
              </a:rPr>
              <a:t>simple power </a:t>
            </a:r>
            <a:r>
              <a:rPr lang="fr-FR" sz="1800" dirty="0" err="1">
                <a:solidFill>
                  <a:schemeClr val="tx1">
                    <a:lumMod val="50000"/>
                  </a:schemeClr>
                </a:solidFill>
              </a:rPr>
              <a:t>chain</a:t>
            </a:r>
            <a:endParaRPr lang="fr-FR" sz="1800" dirty="0">
              <a:solidFill>
                <a:schemeClr val="tx1">
                  <a:lumMod val="50000"/>
                </a:schemeClr>
              </a:solidFill>
            </a:endParaRPr>
          </a:p>
          <a:p>
            <a:pPr lvl="1">
              <a:buFont typeface="Wingdings" pitchFamily="2" charset="2"/>
              <a:buChar char="§"/>
              <a:defRPr/>
            </a:pPr>
            <a:r>
              <a:rPr lang="fr-FR" sz="1800" dirty="0" err="1">
                <a:solidFill>
                  <a:schemeClr val="tx1">
                    <a:lumMod val="50000"/>
                  </a:schemeClr>
                </a:solidFill>
              </a:rPr>
              <a:t>low</a:t>
            </a:r>
            <a:r>
              <a:rPr lang="fr-FR" sz="1800" dirty="0">
                <a:solidFill>
                  <a:schemeClr val="tx1">
                    <a:lumMod val="50000"/>
                  </a:schemeClr>
                </a:solidFill>
              </a:rPr>
              <a:t> maintenance</a:t>
            </a:r>
          </a:p>
          <a:p>
            <a:pPr lvl="1">
              <a:buFont typeface="Wingdings" pitchFamily="2" charset="2"/>
              <a:buChar char="§"/>
              <a:defRPr/>
            </a:pPr>
            <a:r>
              <a:rPr lang="fr-FR" sz="1800" dirty="0" err="1">
                <a:solidFill>
                  <a:schemeClr val="tx1">
                    <a:lumMod val="50000"/>
                  </a:schemeClr>
                </a:solidFill>
              </a:rPr>
              <a:t>modularity</a:t>
            </a:r>
            <a:r>
              <a:rPr lang="fr-FR" sz="1800" dirty="0">
                <a:solidFill>
                  <a:schemeClr val="tx1">
                    <a:lumMod val="50000"/>
                  </a:schemeClr>
                </a:solidFill>
              </a:rPr>
              <a:t> and power </a:t>
            </a:r>
            <a:r>
              <a:rPr lang="fr-FR" sz="1800" dirty="0" err="1">
                <a:solidFill>
                  <a:schemeClr val="tx1">
                    <a:lumMod val="50000"/>
                  </a:schemeClr>
                </a:solidFill>
              </a:rPr>
              <a:t>scalability</a:t>
            </a:r>
            <a:endParaRPr lang="fr-FR" sz="1800" dirty="0">
              <a:solidFill>
                <a:schemeClr val="tx1">
                  <a:lumMod val="50000"/>
                </a:schemeClr>
              </a:solidFill>
            </a:endParaRPr>
          </a:p>
          <a:p>
            <a:pPr lvl="1">
              <a:buFont typeface="Wingdings" pitchFamily="2" charset="2"/>
              <a:buChar char="§"/>
              <a:defRPr/>
            </a:pPr>
            <a:r>
              <a:rPr lang="fr-FR" sz="1800" dirty="0">
                <a:solidFill>
                  <a:schemeClr val="tx1">
                    <a:lumMod val="50000"/>
                  </a:schemeClr>
                </a:solidFill>
              </a:rPr>
              <a:t>high </a:t>
            </a:r>
            <a:r>
              <a:rPr lang="fr-FR" sz="1800" dirty="0" err="1">
                <a:solidFill>
                  <a:schemeClr val="tx1">
                    <a:lumMod val="50000"/>
                  </a:schemeClr>
                </a:solidFill>
              </a:rPr>
              <a:t>reliability</a:t>
            </a:r>
            <a:endParaRPr lang="fr-FR" sz="1800" dirty="0">
              <a:solidFill>
                <a:schemeClr val="tx1">
                  <a:lumMod val="50000"/>
                </a:schemeClr>
              </a:solidFill>
            </a:endParaRPr>
          </a:p>
          <a:p>
            <a:pPr lvl="1">
              <a:buFont typeface="Wingdings" pitchFamily="2" charset="2"/>
              <a:buChar char="§"/>
              <a:defRPr/>
            </a:pPr>
            <a:r>
              <a:rPr lang="fr-FR" sz="1800" dirty="0">
                <a:solidFill>
                  <a:schemeClr val="tx1">
                    <a:lumMod val="50000"/>
                  </a:schemeClr>
                </a:solidFill>
              </a:rPr>
              <a:t>high </a:t>
            </a:r>
            <a:r>
              <a:rPr lang="fr-FR" sz="1800" dirty="0" err="1">
                <a:solidFill>
                  <a:schemeClr val="tx1">
                    <a:lumMod val="50000"/>
                  </a:schemeClr>
                </a:solidFill>
              </a:rPr>
              <a:t>energy</a:t>
            </a:r>
            <a:r>
              <a:rPr lang="fr-FR" sz="1800" dirty="0">
                <a:solidFill>
                  <a:schemeClr val="tx1">
                    <a:lumMod val="50000"/>
                  </a:schemeClr>
                </a:solidFill>
              </a:rPr>
              <a:t> </a:t>
            </a:r>
            <a:r>
              <a:rPr lang="fr-FR" sz="1800" dirty="0" err="1">
                <a:solidFill>
                  <a:schemeClr val="tx1">
                    <a:lumMod val="50000"/>
                  </a:schemeClr>
                </a:solidFill>
              </a:rPr>
              <a:t>efficiency</a:t>
            </a:r>
            <a:r>
              <a:rPr lang="fr-FR" sz="1800" dirty="0">
                <a:solidFill>
                  <a:schemeClr val="tx1">
                    <a:lumMod val="50000"/>
                  </a:schemeClr>
                </a:solidFill>
              </a:rPr>
              <a:t> (gain of 5 to 20% </a:t>
            </a:r>
            <a:r>
              <a:rPr lang="fr-FR" sz="1800" dirty="0" err="1">
                <a:solidFill>
                  <a:schemeClr val="tx1">
                    <a:lumMod val="50000"/>
                  </a:schemeClr>
                </a:solidFill>
              </a:rPr>
              <a:t>energy</a:t>
            </a:r>
            <a:r>
              <a:rPr lang="fr-FR" sz="1800" dirty="0">
                <a:solidFill>
                  <a:schemeClr val="tx1">
                    <a:lumMod val="50000"/>
                  </a:schemeClr>
                </a:solidFill>
              </a:rPr>
              <a:t> </a:t>
            </a:r>
            <a:r>
              <a:rPr lang="fr-FR" sz="1800" dirty="0" err="1">
                <a:solidFill>
                  <a:schemeClr val="tx1">
                    <a:lumMod val="50000"/>
                  </a:schemeClr>
                </a:solidFill>
              </a:rPr>
              <a:t>consumption</a:t>
            </a:r>
            <a:r>
              <a:rPr lang="fr-FR" sz="1800" dirty="0">
                <a:solidFill>
                  <a:schemeClr val="tx1">
                    <a:lumMod val="50000"/>
                  </a:schemeClr>
                </a:solidFill>
              </a:rPr>
              <a:t> </a:t>
            </a:r>
            <a:r>
              <a:rPr lang="fr-FR" sz="1800" dirty="0" err="1">
                <a:solidFill>
                  <a:schemeClr val="tx1">
                    <a:lumMod val="50000"/>
                  </a:schemeClr>
                </a:solidFill>
              </a:rPr>
              <a:t>compared</a:t>
            </a:r>
            <a:r>
              <a:rPr lang="fr-FR" sz="1800" dirty="0">
                <a:solidFill>
                  <a:schemeClr val="tx1">
                    <a:lumMod val="50000"/>
                  </a:schemeClr>
                </a:solidFill>
              </a:rPr>
              <a:t> to </a:t>
            </a:r>
            <a:r>
              <a:rPr lang="fr-FR" sz="1800" dirty="0" err="1">
                <a:solidFill>
                  <a:schemeClr val="tx1">
                    <a:lumMod val="50000"/>
                  </a:schemeClr>
                </a:solidFill>
              </a:rPr>
              <a:t>different</a:t>
            </a:r>
            <a:r>
              <a:rPr lang="fr-FR" sz="1800" dirty="0">
                <a:solidFill>
                  <a:schemeClr val="tx1">
                    <a:lumMod val="50000"/>
                  </a:schemeClr>
                </a:solidFill>
              </a:rPr>
              <a:t> </a:t>
            </a:r>
            <a:r>
              <a:rPr lang="fr-FR" sz="1800" dirty="0" err="1">
                <a:solidFill>
                  <a:schemeClr val="tx1">
                    <a:lumMod val="50000"/>
                  </a:schemeClr>
                </a:solidFill>
              </a:rPr>
              <a:t>existing</a:t>
            </a:r>
            <a:r>
              <a:rPr lang="fr-FR" sz="1800" dirty="0">
                <a:solidFill>
                  <a:schemeClr val="tx1">
                    <a:lumMod val="50000"/>
                  </a:schemeClr>
                </a:solidFill>
              </a:rPr>
              <a:t> best in class </a:t>
            </a:r>
            <a:r>
              <a:rPr lang="fr-FR" sz="1800" dirty="0" err="1">
                <a:solidFill>
                  <a:schemeClr val="tx1">
                    <a:lumMod val="50000"/>
                  </a:schemeClr>
                </a:solidFill>
              </a:rPr>
              <a:t>powering</a:t>
            </a:r>
            <a:r>
              <a:rPr lang="fr-FR" sz="1800" dirty="0">
                <a:solidFill>
                  <a:schemeClr val="tx1">
                    <a:lumMod val="50000"/>
                  </a:schemeClr>
                </a:solidFill>
              </a:rPr>
              <a:t> solutions)</a:t>
            </a:r>
          </a:p>
          <a:p>
            <a:pPr lvl="1">
              <a:buFont typeface="Wingdings" pitchFamily="2" charset="2"/>
              <a:buChar char="§"/>
              <a:defRPr/>
            </a:pPr>
            <a:r>
              <a:rPr lang="fr-FR" sz="1800" dirty="0" err="1">
                <a:solidFill>
                  <a:schemeClr val="tx1">
                    <a:lumMod val="50000"/>
                  </a:schemeClr>
                </a:solidFill>
              </a:rPr>
              <a:t>low</a:t>
            </a:r>
            <a:r>
              <a:rPr lang="fr-FR" sz="1800" dirty="0">
                <a:solidFill>
                  <a:schemeClr val="tx1">
                    <a:lumMod val="50000"/>
                  </a:schemeClr>
                </a:solidFill>
              </a:rPr>
              <a:t> </a:t>
            </a:r>
            <a:r>
              <a:rPr lang="fr-FR" sz="1800" dirty="0" err="1">
                <a:solidFill>
                  <a:schemeClr val="tx1">
                    <a:lumMod val="50000"/>
                  </a:schemeClr>
                </a:solidFill>
              </a:rPr>
              <a:t>cost</a:t>
            </a:r>
            <a:r>
              <a:rPr lang="fr-FR" sz="1800" dirty="0">
                <a:solidFill>
                  <a:schemeClr val="tx1">
                    <a:lumMod val="50000"/>
                  </a:schemeClr>
                </a:solidFill>
              </a:rPr>
              <a:t> </a:t>
            </a:r>
            <a:r>
              <a:rPr lang="fr-FR" sz="1800" dirty="0" err="1">
                <a:solidFill>
                  <a:schemeClr val="tx1">
                    <a:lumMod val="50000"/>
                  </a:schemeClr>
                </a:solidFill>
              </a:rPr>
              <a:t>at</a:t>
            </a:r>
            <a:r>
              <a:rPr lang="fr-FR" sz="1800" dirty="0">
                <a:solidFill>
                  <a:schemeClr val="tx1">
                    <a:lumMod val="50000"/>
                  </a:schemeClr>
                </a:solidFill>
              </a:rPr>
              <a:t> </a:t>
            </a:r>
            <a:r>
              <a:rPr lang="fr-FR" sz="1800" dirty="0" err="1">
                <a:solidFill>
                  <a:schemeClr val="tx1">
                    <a:lumMod val="50000"/>
                  </a:schemeClr>
                </a:solidFill>
              </a:rPr>
              <a:t>same</a:t>
            </a:r>
            <a:r>
              <a:rPr lang="fr-FR" sz="1800" dirty="0">
                <a:solidFill>
                  <a:schemeClr val="tx1">
                    <a:lumMod val="50000"/>
                  </a:schemeClr>
                </a:solidFill>
              </a:rPr>
              <a:t> performance </a:t>
            </a:r>
            <a:r>
              <a:rPr lang="fr-FR" sz="1800" dirty="0" err="1" smtClean="0">
                <a:solidFill>
                  <a:schemeClr val="tx1">
                    <a:lumMod val="50000"/>
                  </a:schemeClr>
                </a:solidFill>
              </a:rPr>
              <a:t>level</a:t>
            </a:r>
            <a:r>
              <a:rPr lang="fr-FR" sz="1800" dirty="0" smtClean="0">
                <a:solidFill>
                  <a:schemeClr val="tx1">
                    <a:lumMod val="50000"/>
                  </a:schemeClr>
                </a:solidFill>
              </a:rPr>
              <a:t>.</a:t>
            </a:r>
            <a:endParaRPr lang="en-US" sz="1800" b="1" dirty="0" smtClean="0">
              <a:solidFill>
                <a:srgbClr val="000000"/>
              </a:solidFill>
            </a:endParaRPr>
          </a:p>
        </p:txBody>
      </p:sp>
      <p:sp>
        <p:nvSpPr>
          <p:cNvPr id="19460" name="Slide Number Placeholder 6"/>
          <p:cNvSpPr>
            <a:spLocks noGrp="1"/>
          </p:cNvSpPr>
          <p:nvPr>
            <p:ph type="sldNum" sz="quarter" idx="10"/>
          </p:nvPr>
        </p:nvSpPr>
        <p:spPr/>
        <p:txBody>
          <a:bodyPr/>
          <a:lstStyle/>
          <a:p>
            <a:fld id="{59CCD7D6-B382-457A-882A-A89A9CBA60AC}" type="slidenum">
              <a:rPr lang="en-US" smtClean="0"/>
              <a:pPr/>
              <a:t>13</a:t>
            </a:fld>
            <a:endParaRPr lang="en-US" smtClean="0"/>
          </a:p>
        </p:txBody>
      </p:sp>
      <p:pic>
        <p:nvPicPr>
          <p:cNvPr id="6" name="Picture 5" descr="C:\Users\campilon\Desktop\photos\shutterstock_31961611.jpg"/>
          <p:cNvPicPr>
            <a:picLocks noChangeAspect="1" noChangeArrowheads="1"/>
          </p:cNvPicPr>
          <p:nvPr/>
        </p:nvPicPr>
        <p:blipFill>
          <a:blip r:embed="rId3" cstate="print"/>
          <a:srcRect/>
          <a:stretch>
            <a:fillRect/>
          </a:stretch>
        </p:blipFill>
        <p:spPr bwMode="auto">
          <a:xfrm>
            <a:off x="0" y="332656"/>
            <a:ext cx="1517650" cy="15367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90538" y="188640"/>
            <a:ext cx="8229600" cy="460375"/>
          </a:xfrm>
        </p:spPr>
        <p:txBody>
          <a:bodyPr/>
          <a:lstStyle/>
          <a:p>
            <a:r>
              <a:rPr lang="en-GB" sz="2400" dirty="0" smtClean="0">
                <a:cs typeface="Times New Roman" pitchFamily="18" charset="0"/>
              </a:rPr>
              <a:t>Best Practices for Green Data Centres </a:t>
            </a:r>
            <a:endParaRPr lang="en-US" sz="2400" dirty="0" smtClean="0">
              <a:cs typeface="Times New Roman" pitchFamily="18" charset="0"/>
            </a:endParaRPr>
          </a:p>
        </p:txBody>
      </p:sp>
      <p:sp>
        <p:nvSpPr>
          <p:cNvPr id="20483" name="Content Placeholder 3"/>
          <p:cNvSpPr>
            <a:spLocks noGrp="1"/>
          </p:cNvSpPr>
          <p:nvPr>
            <p:ph sz="half" idx="2"/>
          </p:nvPr>
        </p:nvSpPr>
        <p:spPr>
          <a:xfrm>
            <a:off x="3563888" y="4149080"/>
            <a:ext cx="5400600" cy="1768396"/>
          </a:xfrm>
        </p:spPr>
        <p:txBody>
          <a:bodyPr/>
          <a:lstStyle/>
          <a:p>
            <a:r>
              <a:rPr lang="en-US" sz="1800" dirty="0" smtClean="0">
                <a:solidFill>
                  <a:srgbClr val="2E2E2E"/>
                </a:solidFill>
              </a:rPr>
              <a:t>The </a:t>
            </a:r>
            <a:r>
              <a:rPr lang="en-US" sz="1800" dirty="0">
                <a:solidFill>
                  <a:srgbClr val="2E2E2E"/>
                </a:solidFill>
              </a:rPr>
              <a:t>application of the best practices defined in this Recommendation can therefore help owners and managers to build future data </a:t>
            </a:r>
            <a:r>
              <a:rPr lang="en-US" sz="1800" dirty="0" err="1">
                <a:solidFill>
                  <a:srgbClr val="2E2E2E"/>
                </a:solidFill>
              </a:rPr>
              <a:t>centres</a:t>
            </a:r>
            <a:r>
              <a:rPr lang="en-US" sz="1800" dirty="0">
                <a:solidFill>
                  <a:srgbClr val="2E2E2E"/>
                </a:solidFill>
              </a:rPr>
              <a:t>, or improve existing ones, to operate in an environmentally responsible manner. </a:t>
            </a:r>
            <a:endParaRPr lang="en-US" sz="1800" i="1" dirty="0" smtClean="0">
              <a:solidFill>
                <a:srgbClr val="2E2E2E"/>
              </a:solidFill>
            </a:endParaRPr>
          </a:p>
        </p:txBody>
      </p:sp>
      <p:sp>
        <p:nvSpPr>
          <p:cNvPr id="20484" name="Slide Number Placeholder 6"/>
          <p:cNvSpPr>
            <a:spLocks noGrp="1"/>
          </p:cNvSpPr>
          <p:nvPr>
            <p:ph type="sldNum" sz="quarter" idx="10"/>
          </p:nvPr>
        </p:nvSpPr>
        <p:spPr/>
        <p:txBody>
          <a:bodyPr/>
          <a:lstStyle/>
          <a:p>
            <a:fld id="{0D5CB9C2-9973-428B-A88B-077A94577345}" type="slidenum">
              <a:rPr lang="en-US" smtClean="0"/>
              <a:pPr/>
              <a:t>14</a:t>
            </a:fld>
            <a:endParaRPr lang="en-US" smtClean="0"/>
          </a:p>
        </p:txBody>
      </p:sp>
      <p:pic>
        <p:nvPicPr>
          <p:cNvPr id="22533" name="Picture 2" descr="C:\Documents and Settings\bueti\My Documents\My Pictures\eaton-hp-future-data-center.jpg"/>
          <p:cNvPicPr>
            <a:picLocks noChangeAspect="1" noChangeArrowheads="1"/>
          </p:cNvPicPr>
          <p:nvPr/>
        </p:nvPicPr>
        <p:blipFill>
          <a:blip r:embed="rId3" cstate="print"/>
          <a:srcRect/>
          <a:stretch>
            <a:fillRect/>
          </a:stretch>
        </p:blipFill>
        <p:spPr bwMode="auto">
          <a:xfrm>
            <a:off x="395536" y="4149080"/>
            <a:ext cx="2730500" cy="1552575"/>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486" name="Content Placeholder 3"/>
          <p:cNvSpPr>
            <a:spLocks noGrp="1"/>
          </p:cNvSpPr>
          <p:nvPr>
            <p:ph sz="half" idx="2"/>
          </p:nvPr>
        </p:nvSpPr>
        <p:spPr>
          <a:xfrm>
            <a:off x="152294" y="836712"/>
            <a:ext cx="8740186" cy="2952328"/>
          </a:xfrm>
        </p:spPr>
        <p:txBody>
          <a:bodyPr/>
          <a:lstStyle/>
          <a:p>
            <a:r>
              <a:rPr lang="en-US" sz="1800" b="1" dirty="0" smtClean="0">
                <a:solidFill>
                  <a:srgbClr val="2E2E2E"/>
                </a:solidFill>
              </a:rPr>
              <a:t>Recommendation ITU-T L.1300 </a:t>
            </a:r>
            <a:r>
              <a:rPr lang="en-US" sz="1800" dirty="0" smtClean="0">
                <a:solidFill>
                  <a:srgbClr val="2E2E2E"/>
                </a:solidFill>
              </a:rPr>
              <a:t>describes </a:t>
            </a:r>
            <a:r>
              <a:rPr lang="en-US" sz="1800" dirty="0">
                <a:solidFill>
                  <a:srgbClr val="2E2E2E"/>
                </a:solidFill>
              </a:rPr>
              <a:t>a certain number of best practices aimed at reducing the negative impact of data </a:t>
            </a:r>
            <a:r>
              <a:rPr lang="en-US" sz="1800" dirty="0" err="1">
                <a:solidFill>
                  <a:srgbClr val="2E2E2E"/>
                </a:solidFill>
              </a:rPr>
              <a:t>centres</a:t>
            </a:r>
            <a:r>
              <a:rPr lang="en-US" sz="1800" dirty="0">
                <a:solidFill>
                  <a:srgbClr val="2E2E2E"/>
                </a:solidFill>
              </a:rPr>
              <a:t> on </a:t>
            </a:r>
            <a:r>
              <a:rPr lang="en-US" sz="1800" dirty="0" smtClean="0">
                <a:solidFill>
                  <a:srgbClr val="2E2E2E"/>
                </a:solidFill>
              </a:rPr>
              <a:t>climate </a:t>
            </a:r>
            <a:r>
              <a:rPr lang="en-US" sz="1800" dirty="0">
                <a:solidFill>
                  <a:srgbClr val="2E2E2E"/>
                </a:solidFill>
              </a:rPr>
              <a:t>change. It </a:t>
            </a:r>
            <a:r>
              <a:rPr lang="en-US" sz="1800" dirty="0" smtClean="0">
                <a:solidFill>
                  <a:srgbClr val="2E2E2E"/>
                </a:solidFill>
              </a:rPr>
              <a:t>is commonly recognized </a:t>
            </a:r>
            <a:r>
              <a:rPr lang="en-US" sz="1800" dirty="0">
                <a:solidFill>
                  <a:srgbClr val="2E2E2E"/>
                </a:solidFill>
              </a:rPr>
              <a:t>that data </a:t>
            </a:r>
            <a:r>
              <a:rPr lang="en-US" sz="1800" dirty="0" err="1">
                <a:solidFill>
                  <a:srgbClr val="2E2E2E"/>
                </a:solidFill>
              </a:rPr>
              <a:t>centres</a:t>
            </a:r>
            <a:r>
              <a:rPr lang="en-US" sz="1800" dirty="0">
                <a:solidFill>
                  <a:srgbClr val="2E2E2E"/>
                </a:solidFill>
              </a:rPr>
              <a:t> will have an ever-increasing impact on the environment in the future, considering the huge development of cloud </a:t>
            </a:r>
            <a:r>
              <a:rPr lang="en-US" sz="1800" dirty="0" smtClean="0">
                <a:solidFill>
                  <a:srgbClr val="2E2E2E"/>
                </a:solidFill>
              </a:rPr>
              <a:t>services.</a:t>
            </a:r>
            <a:br>
              <a:rPr lang="en-US" sz="1800" dirty="0" smtClean="0">
                <a:solidFill>
                  <a:srgbClr val="2E2E2E"/>
                </a:solidFill>
              </a:rPr>
            </a:br>
            <a:endParaRPr lang="en-US" sz="1800" dirty="0" smtClean="0">
              <a:solidFill>
                <a:srgbClr val="2E2E2E"/>
              </a:solidFill>
            </a:endParaRPr>
          </a:p>
          <a:p>
            <a:r>
              <a:rPr lang="en-US" sz="1800" dirty="0" smtClean="0">
                <a:solidFill>
                  <a:srgbClr val="2E2E2E"/>
                </a:solidFill>
              </a:rPr>
              <a:t>Such </a:t>
            </a:r>
            <a:r>
              <a:rPr lang="en-US" sz="1800" dirty="0">
                <a:solidFill>
                  <a:srgbClr val="2E2E2E"/>
                </a:solidFill>
              </a:rPr>
              <a:t>best practices are related to optimum design and construction as well as to most efficient use and management of data </a:t>
            </a:r>
            <a:r>
              <a:rPr lang="en-US" sz="1800" dirty="0" err="1">
                <a:solidFill>
                  <a:srgbClr val="2E2E2E"/>
                </a:solidFill>
              </a:rPr>
              <a:t>centres</a:t>
            </a:r>
            <a:r>
              <a:rPr lang="en-US" sz="1800" dirty="0">
                <a:solidFill>
                  <a:srgbClr val="2E2E2E"/>
                </a:solidFill>
              </a:rPr>
              <a:t>, taking into account both power and cooling equipment. </a:t>
            </a:r>
            <a:endParaRPr lang="en-US" sz="1800" dirty="0" smtClean="0">
              <a:solidFill>
                <a:srgbClr val="2E2E2E"/>
              </a:solidFill>
            </a:endParaRPr>
          </a:p>
          <a:p>
            <a:pPr lvl="1">
              <a:buFont typeface="Wingdings" pitchFamily="2" charset="2"/>
              <a:buChar char="§"/>
            </a:pPr>
            <a:r>
              <a:rPr lang="en-US" sz="1600" dirty="0" smtClean="0">
                <a:solidFill>
                  <a:srgbClr val="2E2E2E"/>
                </a:solidFill>
              </a:rPr>
              <a:t>For </a:t>
            </a:r>
            <a:r>
              <a:rPr lang="en-US" sz="1600" dirty="0">
                <a:solidFill>
                  <a:srgbClr val="2E2E2E"/>
                </a:solidFill>
              </a:rPr>
              <a:t>example, applying best practices to cooling could reduce the energy consumption of a typical data </a:t>
            </a:r>
            <a:r>
              <a:rPr lang="en-US" sz="1600" dirty="0" err="1">
                <a:solidFill>
                  <a:srgbClr val="2E2E2E"/>
                </a:solidFill>
              </a:rPr>
              <a:t>centre</a:t>
            </a:r>
            <a:r>
              <a:rPr lang="en-US" sz="1600" dirty="0">
                <a:solidFill>
                  <a:srgbClr val="2E2E2E"/>
                </a:solidFill>
              </a:rPr>
              <a:t> by more than 50 per cent. </a:t>
            </a:r>
            <a:endParaRPr lang="en-US" sz="1600" dirty="0" smtClean="0">
              <a:solidFill>
                <a:srgbClr val="2E2E2E"/>
              </a:solidFill>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539552" y="260648"/>
            <a:ext cx="8276853" cy="830263"/>
          </a:xfrm>
        </p:spPr>
        <p:txBody>
          <a:bodyPr/>
          <a:lstStyle/>
          <a:p>
            <a:r>
              <a:rPr lang="en-US" sz="2400" dirty="0" smtClean="0"/>
              <a:t>Energy efficiency metrics and measurement for telecommunication equipment</a:t>
            </a:r>
          </a:p>
        </p:txBody>
      </p:sp>
      <p:sp>
        <p:nvSpPr>
          <p:cNvPr id="21507" name="Content Placeholder 2"/>
          <p:cNvSpPr>
            <a:spLocks noGrp="1"/>
          </p:cNvSpPr>
          <p:nvPr>
            <p:ph idx="1"/>
          </p:nvPr>
        </p:nvSpPr>
        <p:spPr>
          <a:xfrm>
            <a:off x="539552" y="1224317"/>
            <a:ext cx="8208963" cy="2735882"/>
          </a:xfrm>
        </p:spPr>
        <p:txBody>
          <a:bodyPr/>
          <a:lstStyle/>
          <a:p>
            <a:pPr>
              <a:defRPr/>
            </a:pPr>
            <a:r>
              <a:rPr lang="en-US" sz="1800" b="1" dirty="0" smtClean="0">
                <a:solidFill>
                  <a:srgbClr val="000000"/>
                </a:solidFill>
              </a:rPr>
              <a:t>Recommendation ITU-T L.1310 </a:t>
            </a:r>
            <a:r>
              <a:rPr lang="en-US" sz="1800" dirty="0" smtClean="0">
                <a:solidFill>
                  <a:srgbClr val="000000"/>
                </a:solidFill>
              </a:rPr>
              <a:t>contains the definition of energy efficiency metrics, the related test procedures, methodologies and measurement profiles required to assess the energy efficiency of telecommunication equipment </a:t>
            </a:r>
            <a:r>
              <a:rPr lang="en-US" sz="1800" i="1" dirty="0" smtClean="0">
                <a:solidFill>
                  <a:srgbClr val="000000"/>
                </a:solidFill>
              </a:rPr>
              <a:t>(Phase 1).</a:t>
            </a:r>
          </a:p>
          <a:p>
            <a:pPr lvl="1">
              <a:buFont typeface="Wingdings" pitchFamily="2" charset="2"/>
              <a:buChar char="§"/>
              <a:defRPr/>
            </a:pPr>
            <a:r>
              <a:rPr lang="en-US" sz="1600" dirty="0" smtClean="0">
                <a:solidFill>
                  <a:srgbClr val="000000"/>
                </a:solidFill>
              </a:rPr>
              <a:t>including: wired as well as wireless broadband access; optical transport technologies; routers; switches; mobile core network equipment; and small networking equipment used in homes and small enterprises.</a:t>
            </a:r>
          </a:p>
          <a:p>
            <a:pPr>
              <a:defRPr/>
            </a:pPr>
            <a:endParaRPr lang="en-US" sz="2000" dirty="0" smtClean="0">
              <a:solidFill>
                <a:srgbClr val="000000"/>
              </a:solidFill>
            </a:endParaRPr>
          </a:p>
        </p:txBody>
      </p:sp>
      <p:sp>
        <p:nvSpPr>
          <p:cNvPr id="21508" name="Slide Number Placeholder 3"/>
          <p:cNvSpPr>
            <a:spLocks noGrp="1"/>
          </p:cNvSpPr>
          <p:nvPr>
            <p:ph type="sldNum" sz="quarter" idx="10"/>
          </p:nvPr>
        </p:nvSpPr>
        <p:spPr/>
        <p:txBody>
          <a:bodyPr/>
          <a:lstStyle/>
          <a:p>
            <a:fld id="{ADDF772A-1D98-4D77-B897-19136B2FBB18}" type="slidenum">
              <a:rPr lang="en-US" smtClean="0"/>
              <a:pPr/>
              <a:t>15</a:t>
            </a:fld>
            <a:endParaRPr lang="en-US" smtClean="0"/>
          </a:p>
        </p:txBody>
      </p:sp>
      <p:pic>
        <p:nvPicPr>
          <p:cNvPr id="1027" name="Picture 3"/>
          <p:cNvPicPr>
            <a:picLocks noChangeAspect="1" noChangeArrowheads="1"/>
          </p:cNvPicPr>
          <p:nvPr/>
        </p:nvPicPr>
        <p:blipFill>
          <a:blip r:embed="rId2" cstate="print"/>
          <a:srcRect/>
          <a:stretch>
            <a:fillRect/>
          </a:stretch>
        </p:blipFill>
        <p:spPr bwMode="auto">
          <a:xfrm>
            <a:off x="132232" y="3597116"/>
            <a:ext cx="3568570" cy="2016224"/>
          </a:xfrm>
          <a:prstGeom prst="rect">
            <a:avLst/>
          </a:prstGeom>
          <a:noFill/>
          <a:ln w="9525">
            <a:noFill/>
            <a:miter lim="800000"/>
            <a:headEnd/>
            <a:tailEnd/>
          </a:ln>
          <a:effectLst/>
        </p:spPr>
      </p:pic>
      <p:sp>
        <p:nvSpPr>
          <p:cNvPr id="8" name="Rectangle 7"/>
          <p:cNvSpPr/>
          <p:nvPr/>
        </p:nvSpPr>
        <p:spPr>
          <a:xfrm>
            <a:off x="3700802" y="3597116"/>
            <a:ext cx="5263686" cy="1477328"/>
          </a:xfrm>
          <a:prstGeom prst="rect">
            <a:avLst/>
          </a:prstGeom>
        </p:spPr>
        <p:txBody>
          <a:bodyPr wrap="square">
            <a:spAutoFit/>
          </a:bodyPr>
          <a:lstStyle/>
          <a:p>
            <a:pPr marL="342900" lvl="0" indent="-342900" eaLnBrk="0" hangingPunct="0">
              <a:spcBef>
                <a:spcPct val="20000"/>
              </a:spcBef>
              <a:buClr>
                <a:srgbClr val="0E438A"/>
              </a:buClr>
              <a:buSzPct val="110000"/>
              <a:buFont typeface="Wingdings" pitchFamily="2" charset="2"/>
              <a:buChar char="§"/>
              <a:defRPr/>
            </a:pPr>
            <a:r>
              <a:rPr lang="en-US" sz="1800" kern="0" dirty="0" smtClean="0">
                <a:solidFill>
                  <a:srgbClr val="000000"/>
                </a:solidFill>
                <a:latin typeface="Verdana"/>
                <a:cs typeface="+mn-cs"/>
              </a:rPr>
              <a:t>These metrics evaluate ICT equipment’s energy efficiency through a comparison between its technical performance (useful work) and its energy consumption.</a:t>
            </a:r>
          </a:p>
        </p:txBody>
      </p:sp>
      <p:sp>
        <p:nvSpPr>
          <p:cNvPr id="9" name="Rectangle 8"/>
          <p:cNvSpPr/>
          <p:nvPr/>
        </p:nvSpPr>
        <p:spPr>
          <a:xfrm>
            <a:off x="3646664" y="5259397"/>
            <a:ext cx="5497336" cy="707886"/>
          </a:xfrm>
          <a:prstGeom prst="rect">
            <a:avLst/>
          </a:prstGeom>
        </p:spPr>
        <p:txBody>
          <a:bodyPr wrap="square">
            <a:spAutoFit/>
          </a:bodyPr>
          <a:lstStyle/>
          <a:p>
            <a:r>
              <a:rPr lang="en-US" b="1" dirty="0" smtClean="0">
                <a:solidFill>
                  <a:srgbClr val="00B050"/>
                </a:solidFill>
              </a:rPr>
              <a:t>Contributions are needed </a:t>
            </a:r>
            <a:r>
              <a:rPr lang="en-US" dirty="0" smtClean="0">
                <a:solidFill>
                  <a:srgbClr val="000000"/>
                </a:solidFill>
              </a:rPr>
              <a:t>to develop the network level metrics (Phase 2)</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195736" y="601479"/>
            <a:ext cx="6624736" cy="1015663"/>
          </a:xfrm>
        </p:spPr>
        <p:txBody>
          <a:bodyPr/>
          <a:lstStyle/>
          <a:p>
            <a:pPr algn="l"/>
            <a:r>
              <a:rPr lang="en-US" sz="2400" dirty="0"/>
              <a:t>ITU-T </a:t>
            </a:r>
            <a:r>
              <a:rPr lang="en-US" sz="2400" dirty="0" smtClean="0"/>
              <a:t>New Resolution on E-Waste</a:t>
            </a:r>
            <a:r>
              <a:rPr lang="en-US" sz="2800" dirty="0"/>
              <a:t/>
            </a:r>
            <a:br>
              <a:rPr lang="en-US" sz="2800" dirty="0"/>
            </a:br>
            <a:r>
              <a:rPr lang="en-US" sz="1800" b="0" dirty="0" smtClean="0"/>
              <a:t>Agreed </a:t>
            </a:r>
            <a:r>
              <a:rPr lang="en-US" sz="1800" b="0" dirty="0"/>
              <a:t>at World Telecommunication Standardization Assembly (Dubai, 2012)</a:t>
            </a:r>
            <a:endParaRPr lang="en-US" sz="2800" dirty="0" smtClean="0"/>
          </a:p>
        </p:txBody>
      </p:sp>
      <p:sp>
        <p:nvSpPr>
          <p:cNvPr id="22531" name="Content Placeholder 2"/>
          <p:cNvSpPr>
            <a:spLocks noGrp="1"/>
          </p:cNvSpPr>
          <p:nvPr>
            <p:ph idx="1"/>
          </p:nvPr>
        </p:nvSpPr>
        <p:spPr>
          <a:xfrm>
            <a:off x="539552" y="1844824"/>
            <a:ext cx="8208912" cy="4688135"/>
          </a:xfrm>
        </p:spPr>
        <p:txBody>
          <a:bodyPr/>
          <a:lstStyle/>
          <a:p>
            <a:pPr marL="0" indent="0">
              <a:buNone/>
            </a:pPr>
            <a:r>
              <a:rPr lang="en-US" sz="1600" b="1" dirty="0" smtClean="0">
                <a:solidFill>
                  <a:srgbClr val="000000"/>
                </a:solidFill>
              </a:rPr>
              <a:t>The New Resolution urges ITU to</a:t>
            </a:r>
            <a:r>
              <a:rPr lang="en-US" sz="1600" dirty="0" smtClean="0">
                <a:solidFill>
                  <a:srgbClr val="000000"/>
                </a:solidFill>
              </a:rPr>
              <a:t>:</a:t>
            </a:r>
          </a:p>
          <a:p>
            <a:r>
              <a:rPr lang="en-US" sz="1600" dirty="0" smtClean="0">
                <a:solidFill>
                  <a:srgbClr val="000000"/>
                </a:solidFill>
                <a:effectLst>
                  <a:outerShdw blurRad="38100" dist="38100" dir="2700000" algn="tl">
                    <a:srgbClr val="000000">
                      <a:alpha val="43137"/>
                    </a:srgbClr>
                  </a:outerShdw>
                </a:effectLst>
              </a:rPr>
              <a:t>Contribute</a:t>
            </a:r>
            <a:r>
              <a:rPr lang="en-US" sz="1600" dirty="0" smtClean="0">
                <a:solidFill>
                  <a:srgbClr val="000000"/>
                </a:solidFill>
              </a:rPr>
              <a:t> </a:t>
            </a:r>
            <a:r>
              <a:rPr lang="en-US" sz="1600" dirty="0" smtClean="0">
                <a:solidFill>
                  <a:srgbClr val="000000"/>
                </a:solidFill>
                <a:effectLst>
                  <a:outerShdw blurRad="38100" dist="38100" dir="2700000" algn="tl">
                    <a:srgbClr val="000000">
                      <a:alpha val="43137"/>
                    </a:srgbClr>
                  </a:outerShdw>
                </a:effectLst>
              </a:rPr>
              <a:t>to alleviate </a:t>
            </a:r>
            <a:r>
              <a:rPr lang="en-US" sz="1600" dirty="0" smtClean="0">
                <a:solidFill>
                  <a:srgbClr val="000000"/>
                </a:solidFill>
              </a:rPr>
              <a:t>the negative impact of </a:t>
            </a:r>
            <a:r>
              <a:rPr lang="en-US" sz="1600" dirty="0" err="1" smtClean="0">
                <a:solidFill>
                  <a:srgbClr val="000000"/>
                </a:solidFill>
              </a:rPr>
              <a:t>e-waste</a:t>
            </a:r>
            <a:r>
              <a:rPr lang="en-US" sz="1600" dirty="0" smtClean="0">
                <a:solidFill>
                  <a:srgbClr val="000000"/>
                </a:solidFill>
              </a:rPr>
              <a:t> on the environment and health;</a:t>
            </a:r>
          </a:p>
          <a:p>
            <a:pPr marL="0" indent="0">
              <a:buNone/>
            </a:pPr>
            <a:endParaRPr lang="en-US" sz="1600" dirty="0" smtClean="0">
              <a:solidFill>
                <a:srgbClr val="000000"/>
              </a:solidFill>
            </a:endParaRPr>
          </a:p>
          <a:p>
            <a:r>
              <a:rPr lang="en-US" sz="1600" dirty="0" smtClean="0">
                <a:solidFill>
                  <a:srgbClr val="000000"/>
                </a:solidFill>
                <a:effectLst>
                  <a:outerShdw blurRad="38100" dist="38100" dir="2700000" algn="tl">
                    <a:srgbClr val="000000">
                      <a:alpha val="43137"/>
                    </a:srgbClr>
                  </a:outerShdw>
                </a:effectLst>
              </a:rPr>
              <a:t>Pursue and strengthen </a:t>
            </a:r>
            <a:r>
              <a:rPr lang="en-US" sz="1600" dirty="0" smtClean="0">
                <a:solidFill>
                  <a:srgbClr val="000000"/>
                </a:solidFill>
              </a:rPr>
              <a:t>the development of ITU activities in regard to handling and controlling </a:t>
            </a:r>
            <a:r>
              <a:rPr lang="en-US" sz="1600" dirty="0" err="1" smtClean="0">
                <a:solidFill>
                  <a:srgbClr val="000000"/>
                </a:solidFill>
              </a:rPr>
              <a:t>e-waste</a:t>
            </a:r>
            <a:r>
              <a:rPr lang="en-US" sz="1600" dirty="0" smtClean="0">
                <a:solidFill>
                  <a:srgbClr val="000000"/>
                </a:solidFill>
              </a:rPr>
              <a:t> from ICT equipment and methods of treating it:</a:t>
            </a:r>
          </a:p>
          <a:p>
            <a:pPr lvl="1">
              <a:buFont typeface="Wingdings" pitchFamily="2" charset="2"/>
              <a:buChar char="§"/>
            </a:pPr>
            <a:r>
              <a:rPr lang="en-US" sz="1400" dirty="0" smtClean="0">
                <a:solidFill>
                  <a:srgbClr val="000000"/>
                </a:solidFill>
              </a:rPr>
              <a:t>Best practices,</a:t>
            </a:r>
          </a:p>
          <a:p>
            <a:pPr lvl="1">
              <a:buFont typeface="Wingdings" pitchFamily="2" charset="2"/>
              <a:buChar char="§"/>
            </a:pPr>
            <a:r>
              <a:rPr lang="en-US" sz="1400" dirty="0" smtClean="0">
                <a:solidFill>
                  <a:srgbClr val="000000"/>
                </a:solidFill>
              </a:rPr>
              <a:t>Recommendations, methodologies and other publications,</a:t>
            </a:r>
          </a:p>
          <a:p>
            <a:pPr lvl="1">
              <a:buFont typeface="Wingdings" pitchFamily="2" charset="2"/>
              <a:buChar char="§"/>
            </a:pPr>
            <a:r>
              <a:rPr lang="en-US" sz="1400" dirty="0" smtClean="0">
                <a:solidFill>
                  <a:srgbClr val="000000"/>
                </a:solidFill>
              </a:rPr>
              <a:t>Guidance for policy makers;</a:t>
            </a:r>
          </a:p>
          <a:p>
            <a:pPr marL="457200" lvl="1" indent="0">
              <a:buNone/>
            </a:pPr>
            <a:endParaRPr lang="en-US" sz="1400" dirty="0" smtClean="0">
              <a:solidFill>
                <a:srgbClr val="000000"/>
              </a:solidFill>
            </a:endParaRPr>
          </a:p>
          <a:p>
            <a:r>
              <a:rPr lang="en-US" sz="1600" dirty="0" smtClean="0">
                <a:solidFill>
                  <a:srgbClr val="000000"/>
                </a:solidFill>
                <a:effectLst>
                  <a:outerShdw blurRad="38100" dist="38100" dir="2700000" algn="tl">
                    <a:srgbClr val="000000">
                      <a:alpha val="43137"/>
                    </a:srgbClr>
                  </a:outerShdw>
                </a:effectLst>
              </a:rPr>
              <a:t>Assist developing countries</a:t>
            </a:r>
            <a:r>
              <a:rPr lang="en-US" sz="1600" dirty="0" smtClean="0">
                <a:solidFill>
                  <a:srgbClr val="000000"/>
                </a:solidFill>
              </a:rPr>
              <a:t>, which are the countries that suffer most from the hazards of </a:t>
            </a:r>
            <a:r>
              <a:rPr lang="en-US" sz="1600" dirty="0" err="1" smtClean="0">
                <a:solidFill>
                  <a:srgbClr val="000000"/>
                </a:solidFill>
              </a:rPr>
              <a:t>e-waste</a:t>
            </a:r>
            <a:r>
              <a:rPr lang="en-US" sz="1600" dirty="0">
                <a:solidFill>
                  <a:srgbClr val="000000"/>
                </a:solidFill>
              </a:rPr>
              <a:t> </a:t>
            </a:r>
            <a:r>
              <a:rPr lang="en-US" sz="1600" dirty="0" smtClean="0">
                <a:solidFill>
                  <a:srgbClr val="000000"/>
                </a:solidFill>
              </a:rPr>
              <a:t>without being the most responsible;</a:t>
            </a:r>
          </a:p>
          <a:p>
            <a:pPr marL="0" indent="0">
              <a:buNone/>
            </a:pPr>
            <a:endParaRPr lang="en-US" sz="1600" dirty="0">
              <a:solidFill>
                <a:srgbClr val="000000"/>
              </a:solidFill>
            </a:endParaRPr>
          </a:p>
          <a:p>
            <a:r>
              <a:rPr lang="en-US" sz="1600" dirty="0" smtClean="0">
                <a:solidFill>
                  <a:srgbClr val="000000"/>
                </a:solidFill>
                <a:effectLst>
                  <a:outerShdw blurRad="38100" dist="38100" dir="2700000" algn="tl">
                    <a:srgbClr val="000000">
                      <a:alpha val="43137"/>
                    </a:srgbClr>
                  </a:outerShdw>
                </a:effectLst>
              </a:rPr>
              <a:t>Collaborate</a:t>
            </a:r>
            <a:r>
              <a:rPr lang="en-US" sz="1600" dirty="0" smtClean="0">
                <a:solidFill>
                  <a:srgbClr val="000000"/>
                </a:solidFill>
              </a:rPr>
              <a:t> with all relevant stakeholders.</a:t>
            </a:r>
          </a:p>
        </p:txBody>
      </p:sp>
      <p:sp>
        <p:nvSpPr>
          <p:cNvPr id="22532" name="Slide Number Placeholder 3"/>
          <p:cNvSpPr>
            <a:spLocks noGrp="1"/>
          </p:cNvSpPr>
          <p:nvPr>
            <p:ph type="sldNum" sz="quarter" idx="10"/>
          </p:nvPr>
        </p:nvSpPr>
        <p:spPr/>
        <p:txBody>
          <a:bodyPr/>
          <a:lstStyle/>
          <a:p>
            <a:fld id="{C7492350-EBAF-448D-B2E0-94698385ED4F}" type="slidenum">
              <a:rPr lang="en-US" smtClean="0"/>
              <a:pPr/>
              <a:t>16</a:t>
            </a:fld>
            <a:endParaRPr lang="en-US" smtClean="0"/>
          </a:p>
        </p:txBody>
      </p:sp>
      <p:pic>
        <p:nvPicPr>
          <p:cNvPr id="5" name="Picture 4" descr="http://www.jcpotter.com/images/recycle-green.pn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7544" y="188640"/>
            <a:ext cx="1590120" cy="1428502"/>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539552" y="1052736"/>
            <a:ext cx="5327650" cy="831850"/>
          </a:xfrm>
        </p:spPr>
        <p:txBody>
          <a:bodyPr/>
          <a:lstStyle/>
          <a:p>
            <a:r>
              <a:rPr lang="en-GB" sz="2400" dirty="0" smtClean="0">
                <a:cs typeface="Times New Roman" pitchFamily="18" charset="0"/>
              </a:rPr>
              <a:t>Tackling </a:t>
            </a:r>
            <a:r>
              <a:rPr lang="en-GB" sz="2400" dirty="0" err="1" smtClean="0">
                <a:cs typeface="Times New Roman" pitchFamily="18" charset="0"/>
              </a:rPr>
              <a:t>E-waste</a:t>
            </a:r>
            <a:r>
              <a:rPr lang="en-GB" sz="2400" dirty="0" smtClean="0">
                <a:cs typeface="Times New Roman" pitchFamily="18" charset="0"/>
              </a:rPr>
              <a:t> with Global ICT Standards</a:t>
            </a:r>
            <a:endParaRPr lang="en-US" sz="2400" dirty="0" smtClean="0"/>
          </a:p>
        </p:txBody>
      </p:sp>
      <p:sp>
        <p:nvSpPr>
          <p:cNvPr id="23555" name="Content Placeholder 3"/>
          <p:cNvSpPr>
            <a:spLocks noGrp="1"/>
          </p:cNvSpPr>
          <p:nvPr>
            <p:ph sz="half" idx="2"/>
          </p:nvPr>
        </p:nvSpPr>
        <p:spPr>
          <a:xfrm>
            <a:off x="539552" y="2638425"/>
            <a:ext cx="5483225" cy="2593975"/>
          </a:xfrm>
        </p:spPr>
        <p:txBody>
          <a:bodyPr/>
          <a:lstStyle/>
          <a:p>
            <a:pPr>
              <a:lnSpc>
                <a:spcPct val="90000"/>
              </a:lnSpc>
            </a:pPr>
            <a:r>
              <a:rPr lang="en-US" sz="1800" dirty="0" smtClean="0">
                <a:solidFill>
                  <a:srgbClr val="2E2E2E"/>
                </a:solidFill>
              </a:rPr>
              <a:t>“</a:t>
            </a:r>
            <a:r>
              <a:rPr lang="en-GB" sz="1800" dirty="0" smtClean="0">
                <a:solidFill>
                  <a:srgbClr val="2E2E2E"/>
                </a:solidFill>
              </a:rPr>
              <a:t>Universal power adapter</a:t>
            </a:r>
            <a:r>
              <a:rPr lang="en-GB" altLang="zh-CN" sz="1800" dirty="0" smtClean="0">
                <a:solidFill>
                  <a:srgbClr val="2E2E2E"/>
                </a:solidFill>
                <a:ea typeface="SimSun" pitchFamily="2" charset="-122"/>
              </a:rPr>
              <a:t> and charger solution for mobile terminals and other ICT hand held devices</a:t>
            </a:r>
            <a:r>
              <a:rPr lang="en-US" altLang="zh-CN" sz="1800" dirty="0" smtClean="0">
                <a:solidFill>
                  <a:srgbClr val="2E2E2E"/>
                </a:solidFill>
                <a:ea typeface="SimSun" pitchFamily="2" charset="-122"/>
              </a:rPr>
              <a:t>” (</a:t>
            </a:r>
            <a:r>
              <a:rPr lang="en-US" sz="1800" b="1" dirty="0" smtClean="0">
                <a:solidFill>
                  <a:srgbClr val="2E2E2E"/>
                </a:solidFill>
              </a:rPr>
              <a:t>Recommendation ITU-T L.1000</a:t>
            </a:r>
            <a:r>
              <a:rPr lang="en-US" sz="1800" dirty="0" smtClean="0">
                <a:solidFill>
                  <a:srgbClr val="2E2E2E"/>
                </a:solidFill>
              </a:rPr>
              <a:t>)</a:t>
            </a:r>
          </a:p>
          <a:p>
            <a:pPr marL="0" indent="0">
              <a:lnSpc>
                <a:spcPct val="90000"/>
              </a:lnSpc>
              <a:buNone/>
            </a:pPr>
            <a:endParaRPr lang="en-US" altLang="zh-CN" sz="1800" dirty="0" smtClean="0">
              <a:solidFill>
                <a:srgbClr val="2E2E2E"/>
              </a:solidFill>
              <a:ea typeface="SimSun" pitchFamily="2" charset="-122"/>
            </a:endParaRPr>
          </a:p>
          <a:p>
            <a:pPr>
              <a:lnSpc>
                <a:spcPct val="90000"/>
              </a:lnSpc>
            </a:pPr>
            <a:r>
              <a:rPr lang="en-US" altLang="zh-CN" sz="1800" i="1" dirty="0" smtClean="0">
                <a:solidFill>
                  <a:srgbClr val="2E2E2E"/>
                </a:solidFill>
                <a:ea typeface="SimSun" pitchFamily="2" charset="-122"/>
              </a:rPr>
              <a:t>Saves 82,000 tons of e-waste per year</a:t>
            </a:r>
            <a:br>
              <a:rPr lang="en-US" altLang="zh-CN" sz="1800" i="1" dirty="0" smtClean="0">
                <a:solidFill>
                  <a:srgbClr val="2E2E2E"/>
                </a:solidFill>
                <a:ea typeface="SimSun" pitchFamily="2" charset="-122"/>
              </a:rPr>
            </a:br>
            <a:endParaRPr lang="en-US" altLang="zh-CN" sz="1800" i="1" dirty="0" smtClean="0">
              <a:solidFill>
                <a:srgbClr val="2E2E2E"/>
              </a:solidFill>
              <a:ea typeface="SimSun" pitchFamily="2" charset="-122"/>
            </a:endParaRPr>
          </a:p>
          <a:p>
            <a:pPr>
              <a:lnSpc>
                <a:spcPct val="90000"/>
              </a:lnSpc>
            </a:pPr>
            <a:r>
              <a:rPr lang="en-US" altLang="zh-CN" sz="1800" i="1" dirty="0" smtClean="0">
                <a:solidFill>
                  <a:srgbClr val="2E2E2E"/>
                </a:solidFill>
                <a:ea typeface="SimSun" pitchFamily="2" charset="-122"/>
              </a:rPr>
              <a:t>Saves at least 13.6 million </a:t>
            </a:r>
            <a:r>
              <a:rPr lang="en-US" altLang="zh-CN" sz="1800" i="1" dirty="0" err="1" smtClean="0">
                <a:solidFill>
                  <a:srgbClr val="2E2E2E"/>
                </a:solidFill>
                <a:ea typeface="SimSun" pitchFamily="2" charset="-122"/>
              </a:rPr>
              <a:t>tonnes</a:t>
            </a:r>
            <a:r>
              <a:rPr lang="en-US" altLang="zh-CN" sz="1800" i="1" dirty="0" smtClean="0">
                <a:solidFill>
                  <a:srgbClr val="2E2E2E"/>
                </a:solidFill>
                <a:ea typeface="SimSun" pitchFamily="2" charset="-122"/>
              </a:rPr>
              <a:t> of CO2 emissions annually</a:t>
            </a:r>
          </a:p>
          <a:p>
            <a:pPr marL="457200" lvl="1" indent="0">
              <a:lnSpc>
                <a:spcPct val="90000"/>
              </a:lnSpc>
              <a:buFont typeface="Wingdings" pitchFamily="2" charset="2"/>
              <a:buNone/>
            </a:pPr>
            <a:endParaRPr lang="en-US" altLang="zh-CN" sz="1600" dirty="0" smtClean="0">
              <a:ea typeface="SimSun" pitchFamily="2" charset="-122"/>
              <a:hlinkClick r:id="rId3" action="ppaction://hlinkfile"/>
            </a:endParaRPr>
          </a:p>
        </p:txBody>
      </p:sp>
      <p:sp>
        <p:nvSpPr>
          <p:cNvPr id="23556" name="Slide Number Placeholder 6"/>
          <p:cNvSpPr>
            <a:spLocks noGrp="1"/>
          </p:cNvSpPr>
          <p:nvPr>
            <p:ph type="sldNum" sz="quarter" idx="10"/>
          </p:nvPr>
        </p:nvSpPr>
        <p:spPr/>
        <p:txBody>
          <a:bodyPr/>
          <a:lstStyle/>
          <a:p>
            <a:fld id="{AADFA3A4-58E6-4D02-886D-77381F3DEDC7}" type="slidenum">
              <a:rPr lang="en-US" smtClean="0"/>
              <a:pPr/>
              <a:t>17</a:t>
            </a:fld>
            <a:endParaRPr lang="en-US" smtClean="0"/>
          </a:p>
        </p:txBody>
      </p:sp>
      <p:pic>
        <p:nvPicPr>
          <p:cNvPr id="19461" name="Picture 6" descr="C:\Documents and Settings\bueti\My Documents\My Pictures\24-01.jpg"/>
          <p:cNvPicPr>
            <a:picLocks noChangeAspect="1" noChangeArrowheads="1"/>
          </p:cNvPicPr>
          <p:nvPr/>
        </p:nvPicPr>
        <p:blipFill>
          <a:blip r:embed="rId4" cstate="print"/>
          <a:srcRect/>
          <a:stretch>
            <a:fillRect/>
          </a:stretch>
        </p:blipFill>
        <p:spPr bwMode="auto">
          <a:xfrm>
            <a:off x="6569075" y="487363"/>
            <a:ext cx="1927225" cy="15113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462" name="Picture 5" descr="L.jpg"/>
          <p:cNvPicPr>
            <a:picLocks noChangeAspect="1"/>
          </p:cNvPicPr>
          <p:nvPr/>
        </p:nvPicPr>
        <p:blipFill>
          <a:blip r:embed="rId5" cstate="print"/>
          <a:srcRect/>
          <a:stretch>
            <a:fillRect/>
          </a:stretch>
        </p:blipFill>
        <p:spPr bwMode="auto">
          <a:xfrm>
            <a:off x="6569075" y="2420938"/>
            <a:ext cx="1836738" cy="1514475"/>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463" name="Picture 7" descr="C:\Documents and Settings\bueti\My Documents\My Pictures\24-02.jpg"/>
          <p:cNvPicPr>
            <a:picLocks noChangeAspect="1" noChangeArrowheads="1"/>
          </p:cNvPicPr>
          <p:nvPr/>
        </p:nvPicPr>
        <p:blipFill>
          <a:blip r:embed="rId6" cstate="print"/>
          <a:srcRect/>
          <a:stretch>
            <a:fillRect/>
          </a:stretch>
        </p:blipFill>
        <p:spPr bwMode="auto">
          <a:xfrm>
            <a:off x="6569075" y="4273550"/>
            <a:ext cx="1927225" cy="1500188"/>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785516" y="620688"/>
            <a:ext cx="5472112" cy="954107"/>
          </a:xfrm>
        </p:spPr>
        <p:txBody>
          <a:bodyPr/>
          <a:lstStyle/>
          <a:p>
            <a:r>
              <a:rPr lang="en-GB" sz="2800" dirty="0" smtClean="0">
                <a:cs typeface="Times New Roman" pitchFamily="18" charset="0"/>
              </a:rPr>
              <a:t>Waste Management</a:t>
            </a:r>
            <a:br>
              <a:rPr lang="en-GB" sz="2800" dirty="0" smtClean="0">
                <a:cs typeface="Times New Roman" pitchFamily="18" charset="0"/>
              </a:rPr>
            </a:br>
            <a:r>
              <a:rPr lang="en-GB" sz="2800" dirty="0" smtClean="0">
                <a:cs typeface="Times New Roman" pitchFamily="18" charset="0"/>
              </a:rPr>
              <a:t>with Smart ICT Standard </a:t>
            </a:r>
            <a:endParaRPr lang="en-US" sz="2800" dirty="0" smtClean="0"/>
          </a:p>
        </p:txBody>
      </p:sp>
      <p:sp>
        <p:nvSpPr>
          <p:cNvPr id="24579" name="Content Placeholder 2"/>
          <p:cNvSpPr>
            <a:spLocks noGrp="1"/>
          </p:cNvSpPr>
          <p:nvPr>
            <p:ph sz="half" idx="1"/>
          </p:nvPr>
        </p:nvSpPr>
        <p:spPr>
          <a:xfrm>
            <a:off x="539552" y="3068960"/>
            <a:ext cx="5675313" cy="3096096"/>
          </a:xfrm>
        </p:spPr>
        <p:txBody>
          <a:bodyPr/>
          <a:lstStyle/>
          <a:p>
            <a:r>
              <a:rPr lang="en-US" sz="1800" b="1" dirty="0" smtClean="0">
                <a:solidFill>
                  <a:srgbClr val="FF0000"/>
                </a:solidFill>
              </a:rPr>
              <a:t>NEW - </a:t>
            </a:r>
            <a:r>
              <a:rPr lang="en-US" sz="1800" dirty="0" smtClean="0">
                <a:solidFill>
                  <a:srgbClr val="000000"/>
                </a:solidFill>
              </a:rPr>
              <a:t>“External universal power adapter solutions for ICT equipment for stationary use” </a:t>
            </a:r>
            <a:r>
              <a:rPr lang="en-US" altLang="zh-CN" sz="1800" dirty="0" smtClean="0">
                <a:solidFill>
                  <a:srgbClr val="2E2E2E"/>
                </a:solidFill>
                <a:ea typeface="SimSun" pitchFamily="2" charset="-122"/>
              </a:rPr>
              <a:t>(</a:t>
            </a:r>
            <a:r>
              <a:rPr lang="en-US" sz="1800" b="1" dirty="0" smtClean="0">
                <a:solidFill>
                  <a:srgbClr val="2E2E2E"/>
                </a:solidFill>
              </a:rPr>
              <a:t>Recommendation ITU-T L.1001</a:t>
            </a:r>
            <a:r>
              <a:rPr lang="en-US" sz="1800" dirty="0" smtClean="0">
                <a:solidFill>
                  <a:srgbClr val="2E2E2E"/>
                </a:solidFill>
              </a:rPr>
              <a:t>)</a:t>
            </a:r>
          </a:p>
          <a:p>
            <a:endParaRPr lang="en-US" sz="1800" dirty="0" smtClean="0">
              <a:solidFill>
                <a:srgbClr val="000000"/>
              </a:solidFill>
            </a:endParaRPr>
          </a:p>
          <a:p>
            <a:r>
              <a:rPr lang="en-US" sz="1800" dirty="0" smtClean="0">
                <a:solidFill>
                  <a:srgbClr val="000000"/>
                </a:solidFill>
              </a:rPr>
              <a:t>Saves 300,000 </a:t>
            </a:r>
            <a:r>
              <a:rPr lang="en-US" sz="1800" dirty="0" err="1" smtClean="0">
                <a:solidFill>
                  <a:srgbClr val="000000"/>
                </a:solidFill>
              </a:rPr>
              <a:t>tonnes</a:t>
            </a:r>
            <a:r>
              <a:rPr lang="en-US" sz="1800" dirty="0" smtClean="0">
                <a:solidFill>
                  <a:srgbClr val="000000"/>
                </a:solidFill>
              </a:rPr>
              <a:t> of </a:t>
            </a:r>
            <a:r>
              <a:rPr lang="en-US" sz="1800" dirty="0" err="1" smtClean="0">
                <a:solidFill>
                  <a:srgbClr val="000000"/>
                </a:solidFill>
              </a:rPr>
              <a:t>e-waste</a:t>
            </a:r>
            <a:r>
              <a:rPr lang="en-US" sz="1800" dirty="0" smtClean="0">
                <a:solidFill>
                  <a:srgbClr val="000000"/>
                </a:solidFill>
              </a:rPr>
              <a:t> annually</a:t>
            </a:r>
          </a:p>
          <a:p>
            <a:endParaRPr lang="en-US" sz="1800" dirty="0" smtClean="0">
              <a:solidFill>
                <a:srgbClr val="000000"/>
              </a:solidFill>
            </a:endParaRPr>
          </a:p>
          <a:p>
            <a:r>
              <a:rPr lang="en-US" sz="1800" dirty="0" smtClean="0">
                <a:solidFill>
                  <a:srgbClr val="000000"/>
                </a:solidFill>
              </a:rPr>
              <a:t>Reduces the energy consumption and greenhouse gas (GHG) emissions of external power supplies by between 25% and 50%</a:t>
            </a:r>
          </a:p>
        </p:txBody>
      </p:sp>
      <p:sp>
        <p:nvSpPr>
          <p:cNvPr id="24580" name="Content Placeholder 3"/>
          <p:cNvSpPr>
            <a:spLocks noGrp="1"/>
          </p:cNvSpPr>
          <p:nvPr>
            <p:ph sz="half" idx="2"/>
          </p:nvPr>
        </p:nvSpPr>
        <p:spPr>
          <a:xfrm>
            <a:off x="6084888" y="2997200"/>
            <a:ext cx="2879725" cy="2952750"/>
          </a:xfrm>
        </p:spPr>
        <p:txBody>
          <a:bodyPr/>
          <a:lstStyle/>
          <a:p>
            <a:r>
              <a:rPr lang="en-US" sz="1800" b="1" dirty="0" smtClean="0">
                <a:solidFill>
                  <a:srgbClr val="000000"/>
                </a:solidFill>
              </a:rPr>
              <a:t>Approved</a:t>
            </a:r>
            <a:r>
              <a:rPr lang="en-US" sz="1800" dirty="0" smtClean="0">
                <a:solidFill>
                  <a:srgbClr val="000000"/>
                </a:solidFill>
              </a:rPr>
              <a:t> </a:t>
            </a:r>
            <a:r>
              <a:rPr lang="en-US" sz="1800" dirty="0">
                <a:solidFill>
                  <a:srgbClr val="000000"/>
                </a:solidFill>
              </a:rPr>
              <a:t>i</a:t>
            </a:r>
            <a:r>
              <a:rPr lang="en-US" sz="1800" dirty="0" smtClean="0">
                <a:solidFill>
                  <a:srgbClr val="000000"/>
                </a:solidFill>
              </a:rPr>
              <a:t>n December 2012</a:t>
            </a:r>
            <a:br>
              <a:rPr lang="en-US" sz="1800" dirty="0" smtClean="0">
                <a:solidFill>
                  <a:srgbClr val="000000"/>
                </a:solidFill>
              </a:rPr>
            </a:br>
            <a:r>
              <a:rPr lang="en-US" sz="1800" dirty="0" smtClean="0">
                <a:solidFill>
                  <a:srgbClr val="000000"/>
                </a:solidFill>
              </a:rPr>
              <a:t/>
            </a:r>
            <a:br>
              <a:rPr lang="en-US" sz="1800" dirty="0" smtClean="0">
                <a:solidFill>
                  <a:srgbClr val="000000"/>
                </a:solidFill>
              </a:rPr>
            </a:br>
            <a:endParaRPr lang="en-US" sz="1800" dirty="0" smtClean="0">
              <a:solidFill>
                <a:srgbClr val="000000"/>
              </a:solidFill>
            </a:endParaRPr>
          </a:p>
          <a:p>
            <a:r>
              <a:rPr lang="en-US" sz="1800" b="1" dirty="0" smtClean="0">
                <a:solidFill>
                  <a:srgbClr val="00B050"/>
                </a:solidFill>
              </a:rPr>
              <a:t>Contributions are needed </a:t>
            </a:r>
            <a:r>
              <a:rPr lang="en-US" sz="1800" dirty="0" smtClean="0">
                <a:solidFill>
                  <a:srgbClr val="000000"/>
                </a:solidFill>
              </a:rPr>
              <a:t>to develop Universal Power Adapter for portable devices (Phase 2)</a:t>
            </a:r>
          </a:p>
        </p:txBody>
      </p:sp>
      <p:sp>
        <p:nvSpPr>
          <p:cNvPr id="24581" name="Slide Number Placeholder 4"/>
          <p:cNvSpPr>
            <a:spLocks noGrp="1"/>
          </p:cNvSpPr>
          <p:nvPr>
            <p:ph type="sldNum" sz="quarter" idx="10"/>
          </p:nvPr>
        </p:nvSpPr>
        <p:spPr/>
        <p:txBody>
          <a:bodyPr/>
          <a:lstStyle/>
          <a:p>
            <a:fld id="{E3F644BB-517F-44A6-826C-20D1BA801930}" type="slidenum">
              <a:rPr lang="en-US" smtClean="0"/>
              <a:pPr/>
              <a:t>18</a:t>
            </a:fld>
            <a:endParaRPr lang="en-US" smtClean="0"/>
          </a:p>
        </p:txBody>
      </p:sp>
      <p:pic>
        <p:nvPicPr>
          <p:cNvPr id="20486" name="Picture 8" descr="C:\Users\bueti\Pictures\13107_540.jpg"/>
          <p:cNvPicPr>
            <a:picLocks noChangeAspect="1" noChangeArrowheads="1"/>
          </p:cNvPicPr>
          <p:nvPr/>
        </p:nvPicPr>
        <p:blipFill>
          <a:blip r:embed="rId3" cstate="print"/>
          <a:srcRect/>
          <a:stretch>
            <a:fillRect/>
          </a:stretch>
        </p:blipFill>
        <p:spPr bwMode="auto">
          <a:xfrm>
            <a:off x="107950" y="188913"/>
            <a:ext cx="3652838" cy="2433637"/>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itle 1"/>
          <p:cNvSpPr txBox="1">
            <a:spLocks/>
          </p:cNvSpPr>
          <p:nvPr/>
        </p:nvSpPr>
        <p:spPr bwMode="auto">
          <a:xfrm>
            <a:off x="3999938" y="2174160"/>
            <a:ext cx="4950784" cy="46166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r>
              <a:rPr lang="en-GB" sz="2400" dirty="0" smtClean="0">
                <a:solidFill>
                  <a:srgbClr val="FF0000"/>
                </a:solidFill>
                <a:cs typeface="Times New Roman" pitchFamily="18" charset="0"/>
              </a:rPr>
              <a:t>The step after L.1000…</a:t>
            </a:r>
            <a:endParaRPr lang="en-US" sz="2400" dirty="0" smtClean="0">
              <a:solidFill>
                <a:srgbClr val="FF0000"/>
              </a:solidFill>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8625" y="2965450"/>
            <a:ext cx="4862513" cy="3024188"/>
          </a:xfrm>
        </p:spPr>
        <p:txBody>
          <a:bodyPr/>
          <a:lstStyle/>
          <a:p>
            <a:pPr>
              <a:buFont typeface="Wingdings" pitchFamily="2" charset="2"/>
              <a:buNone/>
              <a:defRPr/>
            </a:pPr>
            <a:r>
              <a:rPr lang="en-GB" sz="2400" b="1" i="1" dirty="0" smtClean="0">
                <a:solidFill>
                  <a:schemeClr val="tx1">
                    <a:lumMod val="50000"/>
                  </a:schemeClr>
                </a:solidFill>
              </a:rPr>
              <a:t>	</a:t>
            </a:r>
            <a:r>
              <a:rPr lang="en-GB" sz="1800" b="1" dirty="0" smtClean="0">
                <a:solidFill>
                  <a:schemeClr val="tx1">
                    <a:lumMod val="50000"/>
                  </a:schemeClr>
                </a:solidFill>
              </a:rPr>
              <a:t>ITU-T L.1100 Recommendation on Rare Metals </a:t>
            </a:r>
            <a:r>
              <a:rPr lang="en-GB" sz="1800" dirty="0" smtClean="0">
                <a:solidFill>
                  <a:schemeClr val="tx1">
                    <a:lumMod val="50000"/>
                  </a:schemeClr>
                </a:solidFill>
              </a:rPr>
              <a:t>outlines key considerations in all phases of the  recycling process, and provides guidelines as to how organisations may fairly and transparently report on rare metal recycling. </a:t>
            </a:r>
          </a:p>
        </p:txBody>
      </p:sp>
      <p:sp>
        <p:nvSpPr>
          <p:cNvPr id="25603" name="Rectangle 2"/>
          <p:cNvSpPr txBox="1">
            <a:spLocks noChangeArrowheads="1"/>
          </p:cNvSpPr>
          <p:nvPr/>
        </p:nvSpPr>
        <p:spPr bwMode="auto">
          <a:xfrm>
            <a:off x="4143375" y="981075"/>
            <a:ext cx="4321175" cy="1044575"/>
          </a:xfrm>
          <a:prstGeom prst="rect">
            <a:avLst/>
          </a:prstGeom>
          <a:noFill/>
          <a:ln w="9525">
            <a:noFill/>
            <a:miter lim="800000"/>
            <a:headEnd/>
            <a:tailEnd/>
          </a:ln>
        </p:spPr>
        <p:txBody>
          <a:bodyPr/>
          <a:lstStyle/>
          <a:p>
            <a:pPr algn="ctr"/>
            <a:r>
              <a:rPr lang="en-GB" sz="2400" b="1">
                <a:solidFill>
                  <a:srgbClr val="1B5BA2"/>
                </a:solidFill>
                <a:cs typeface="Times New Roman" pitchFamily="18" charset="0"/>
              </a:rPr>
              <a:t>Recycling Rare Metals in ICT Products</a:t>
            </a:r>
            <a:endParaRPr lang="en-US" sz="2400" b="1">
              <a:solidFill>
                <a:srgbClr val="1B5BA2"/>
              </a:solidFill>
              <a:cs typeface="Times New Roman" pitchFamily="18" charset="0"/>
            </a:endParaRPr>
          </a:p>
        </p:txBody>
      </p:sp>
      <p:pic>
        <p:nvPicPr>
          <p:cNvPr id="21508" name="Picture 1" descr="C:\Documents and Settings\campilon\My Documents\Erica\Mie Immagini\_49648525_010459537-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710864" y="2924945"/>
            <a:ext cx="2467310" cy="1387524"/>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509" name="Picture 2" descr="C:\Documents and Settings\campilon\My Documents\Erica\Mie Immagini\images.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506220" y="3861048"/>
            <a:ext cx="2637780" cy="1975254"/>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606" name="Slide Number Placeholder 6"/>
          <p:cNvSpPr>
            <a:spLocks noGrp="1"/>
          </p:cNvSpPr>
          <p:nvPr>
            <p:ph type="sldNum" sz="quarter" idx="10"/>
          </p:nvPr>
        </p:nvSpPr>
        <p:spPr>
          <a:xfrm>
            <a:off x="8769350" y="6403975"/>
            <a:ext cx="339725" cy="244475"/>
          </a:xfrm>
        </p:spPr>
        <p:txBody>
          <a:bodyPr/>
          <a:lstStyle/>
          <a:p>
            <a:fld id="{4CF999FE-7D9D-416F-AD98-DDDF5E647830}" type="slidenum">
              <a:rPr lang="en-US" smtClean="0">
                <a:latin typeface="Zurich BT"/>
              </a:rPr>
              <a:pPr/>
              <a:t>19</a:t>
            </a:fld>
            <a:endParaRPr lang="en-US" smtClean="0">
              <a:latin typeface="Zurich BT"/>
            </a:endParaRPr>
          </a:p>
        </p:txBody>
      </p:sp>
      <p:pic>
        <p:nvPicPr>
          <p:cNvPr id="25607" name="개체 4"/>
          <p:cNvPicPr>
            <a:picLocks noChangeArrowheads="1"/>
          </p:cNvPicPr>
          <p:nvPr/>
        </p:nvPicPr>
        <p:blipFill>
          <a:blip r:embed="rId5" cstate="print"/>
          <a:srcRect l="-517" t="-1962" r="-410" b="-240"/>
          <a:stretch>
            <a:fillRect/>
          </a:stretch>
        </p:blipFill>
        <p:spPr bwMode="auto">
          <a:xfrm>
            <a:off x="285750" y="214313"/>
            <a:ext cx="3167063" cy="237648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928926" y="642918"/>
            <a:ext cx="3889375" cy="641350"/>
          </a:xfrm>
        </p:spPr>
        <p:txBody>
          <a:bodyPr/>
          <a:lstStyle/>
          <a:p>
            <a:r>
              <a:rPr lang="en-US" dirty="0" smtClean="0">
                <a:solidFill>
                  <a:srgbClr val="0E438A"/>
                </a:solidFill>
              </a:rPr>
              <a:t>Agenda</a:t>
            </a:r>
          </a:p>
        </p:txBody>
      </p:sp>
      <p:sp>
        <p:nvSpPr>
          <p:cNvPr id="7171" name="Content Placeholder 2"/>
          <p:cNvSpPr>
            <a:spLocks noGrp="1"/>
          </p:cNvSpPr>
          <p:nvPr>
            <p:ph idx="1"/>
          </p:nvPr>
        </p:nvSpPr>
        <p:spPr>
          <a:xfrm>
            <a:off x="2071670" y="1714488"/>
            <a:ext cx="6911977" cy="2879725"/>
          </a:xfrm>
        </p:spPr>
        <p:txBody>
          <a:bodyPr/>
          <a:lstStyle/>
          <a:p>
            <a:r>
              <a:rPr lang="en-US" sz="2000" b="1" dirty="0" smtClean="0">
                <a:solidFill>
                  <a:srgbClr val="000000"/>
                </a:solidFill>
              </a:rPr>
              <a:t>ICTs, the Environment and Climate Change</a:t>
            </a:r>
          </a:p>
          <a:p>
            <a:pPr>
              <a:buNone/>
            </a:pPr>
            <a:endParaRPr lang="en-US" sz="800" b="1" dirty="0" smtClean="0">
              <a:solidFill>
                <a:srgbClr val="000000"/>
              </a:solidFill>
            </a:endParaRPr>
          </a:p>
          <a:p>
            <a:r>
              <a:rPr lang="en-US" sz="2000" b="1" dirty="0" smtClean="0">
                <a:solidFill>
                  <a:srgbClr val="000000"/>
                </a:solidFill>
              </a:rPr>
              <a:t>ITU-T Study Group 5 “Environment and Climate Change”</a:t>
            </a:r>
          </a:p>
          <a:p>
            <a:pPr>
              <a:buNone/>
            </a:pPr>
            <a:endParaRPr lang="en-US" sz="800" b="1" dirty="0" smtClean="0">
              <a:solidFill>
                <a:srgbClr val="000000"/>
              </a:solidFill>
            </a:endParaRPr>
          </a:p>
          <a:p>
            <a:r>
              <a:rPr lang="en-US" sz="2000" b="1" dirty="0" smtClean="0">
                <a:solidFill>
                  <a:srgbClr val="000000"/>
                </a:solidFill>
              </a:rPr>
              <a:t>Overview of upcoming and recent symposiums, events and workshops</a:t>
            </a:r>
          </a:p>
          <a:p>
            <a:pPr>
              <a:buNone/>
            </a:pPr>
            <a:endParaRPr lang="en-US" sz="800" b="1" dirty="0" smtClean="0">
              <a:solidFill>
                <a:srgbClr val="000000"/>
              </a:solidFill>
            </a:endParaRPr>
          </a:p>
          <a:p>
            <a:r>
              <a:rPr lang="en-US" sz="2000" b="1" dirty="0" smtClean="0">
                <a:solidFill>
                  <a:srgbClr val="000000"/>
                </a:solidFill>
              </a:rPr>
              <a:t>Overview of projects and publications</a:t>
            </a:r>
          </a:p>
          <a:p>
            <a:pPr>
              <a:buNone/>
            </a:pPr>
            <a:endParaRPr lang="en-US" sz="800" b="1" dirty="0" smtClean="0">
              <a:solidFill>
                <a:srgbClr val="000000"/>
              </a:solidFill>
            </a:endParaRPr>
          </a:p>
          <a:p>
            <a:r>
              <a:rPr lang="en-US" sz="2000" b="1" dirty="0" smtClean="0">
                <a:solidFill>
                  <a:srgbClr val="000000"/>
                </a:solidFill>
              </a:rPr>
              <a:t>Additional information</a:t>
            </a:r>
          </a:p>
        </p:txBody>
      </p:sp>
      <p:sp>
        <p:nvSpPr>
          <p:cNvPr id="7172" name="Slide Number Placeholder 3"/>
          <p:cNvSpPr>
            <a:spLocks noGrp="1"/>
          </p:cNvSpPr>
          <p:nvPr>
            <p:ph type="sldNum" sz="quarter" idx="10"/>
          </p:nvPr>
        </p:nvSpPr>
        <p:spPr/>
        <p:txBody>
          <a:bodyPr/>
          <a:lstStyle/>
          <a:p>
            <a:fld id="{5DF04F18-A05C-4536-925A-C01CDC85EF04}" type="slidenum">
              <a:rPr lang="en-US" smtClean="0"/>
              <a:pPr/>
              <a:t>2</a:t>
            </a:fld>
            <a:endParaRPr lang="en-US" smtClean="0"/>
          </a:p>
        </p:txBody>
      </p:sp>
      <p:pic>
        <p:nvPicPr>
          <p:cNvPr id="7173" name="Picture 5" descr="C:\Users\campilon\Desktop\photos\1035571_14913902.jpg"/>
          <p:cNvPicPr>
            <a:picLocks noChangeAspect="1" noChangeArrowheads="1"/>
          </p:cNvPicPr>
          <p:nvPr/>
        </p:nvPicPr>
        <p:blipFill>
          <a:blip r:embed="rId2" cstate="print"/>
          <a:srcRect/>
          <a:stretch>
            <a:fillRect/>
          </a:stretch>
        </p:blipFill>
        <p:spPr bwMode="auto">
          <a:xfrm>
            <a:off x="638175" y="1196975"/>
            <a:ext cx="1292225" cy="995363"/>
          </a:xfrm>
          <a:prstGeom prst="rect">
            <a:avLst/>
          </a:prstGeom>
          <a:noFill/>
          <a:ln w="9525">
            <a:noFill/>
            <a:miter lim="800000"/>
            <a:headEnd/>
            <a:tailEnd/>
          </a:ln>
        </p:spPr>
      </p:pic>
      <p:pic>
        <p:nvPicPr>
          <p:cNvPr id="7174" name="Picture 6" descr="C:\Users\campilon\Desktop\photos\1035582_50039461.jpg"/>
          <p:cNvPicPr>
            <a:picLocks noChangeAspect="1" noChangeArrowheads="1"/>
          </p:cNvPicPr>
          <p:nvPr/>
        </p:nvPicPr>
        <p:blipFill>
          <a:blip r:embed="rId3" cstate="print"/>
          <a:srcRect/>
          <a:stretch>
            <a:fillRect/>
          </a:stretch>
        </p:blipFill>
        <p:spPr bwMode="auto">
          <a:xfrm>
            <a:off x="669925" y="2420938"/>
            <a:ext cx="1216025" cy="1676400"/>
          </a:xfrm>
          <a:prstGeom prst="rect">
            <a:avLst/>
          </a:prstGeom>
          <a:noFill/>
          <a:ln w="9525">
            <a:noFill/>
            <a:miter lim="800000"/>
            <a:headEnd/>
            <a:tailEnd/>
          </a:ln>
        </p:spPr>
      </p:pic>
      <p:pic>
        <p:nvPicPr>
          <p:cNvPr id="7175" name="Picture 7" descr="C:\Users\campilon\Desktop\photos\1035586_98817120.jpg"/>
          <p:cNvPicPr>
            <a:picLocks noChangeAspect="1" noChangeArrowheads="1"/>
          </p:cNvPicPr>
          <p:nvPr/>
        </p:nvPicPr>
        <p:blipFill>
          <a:blip r:embed="rId4" cstate="print"/>
          <a:srcRect/>
          <a:stretch>
            <a:fillRect/>
          </a:stretch>
        </p:blipFill>
        <p:spPr bwMode="auto">
          <a:xfrm>
            <a:off x="638175" y="4025900"/>
            <a:ext cx="1228725" cy="16605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0"/>
          </p:nvPr>
        </p:nvSpPr>
        <p:spPr/>
        <p:txBody>
          <a:bodyPr/>
          <a:lstStyle/>
          <a:p>
            <a:fld id="{5B2656DF-F1B6-4666-A635-9992B567306F}" type="slidenum">
              <a:rPr lang="en-US" smtClean="0"/>
              <a:pPr/>
              <a:t>20</a:t>
            </a:fld>
            <a:endParaRPr lang="en-US" smtClean="0"/>
          </a:p>
        </p:txBody>
      </p:sp>
      <p:sp>
        <p:nvSpPr>
          <p:cNvPr id="26627" name="Title 1"/>
          <p:cNvSpPr>
            <a:spLocks noGrp="1"/>
          </p:cNvSpPr>
          <p:nvPr>
            <p:ph type="title"/>
          </p:nvPr>
        </p:nvSpPr>
        <p:spPr>
          <a:xfrm>
            <a:off x="1116013" y="2565400"/>
            <a:ext cx="7196137" cy="1568450"/>
          </a:xfrm>
          <a:gradFill rotWithShape="1">
            <a:gsLst>
              <a:gs pos="0">
                <a:srgbClr val="BEF397"/>
              </a:gs>
              <a:gs pos="50000">
                <a:srgbClr val="D5F6C0"/>
              </a:gs>
              <a:gs pos="100000">
                <a:srgbClr val="EAFAE0"/>
              </a:gs>
            </a:gsLst>
            <a:lin ang="13500000" scaled="1"/>
          </a:gradFill>
          <a:ln w="38100">
            <a:solidFill>
              <a:srgbClr val="1B5BA2"/>
            </a:solidFill>
          </a:ln>
        </p:spPr>
        <p:txBody>
          <a:bodyPr/>
          <a:lstStyle/>
          <a:p>
            <a:r>
              <a:rPr lang="en-GB" sz="3200" smtClean="0"/>
              <a:t>Overview of upcoming and recent symposiums, events and workshops</a:t>
            </a:r>
            <a:endParaRPr lang="en-US" smtClean="0"/>
          </a:p>
        </p:txBody>
      </p:sp>
      <p:pic>
        <p:nvPicPr>
          <p:cNvPr id="26628" name="Picture 2" descr="C:\Documents and Settings\bueti\My Documents\My Pictures\itu-cc.gif"/>
          <p:cNvPicPr>
            <a:picLocks noChangeAspect="1" noChangeArrowheads="1"/>
          </p:cNvPicPr>
          <p:nvPr/>
        </p:nvPicPr>
        <p:blipFill>
          <a:blip r:embed="rId3" cstate="print"/>
          <a:srcRect/>
          <a:stretch>
            <a:fillRect/>
          </a:stretch>
        </p:blipFill>
        <p:spPr bwMode="auto">
          <a:xfrm>
            <a:off x="0" y="115888"/>
            <a:ext cx="2317750" cy="9366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116013" y="757238"/>
            <a:ext cx="7488237" cy="1200150"/>
          </a:xfrm>
        </p:spPr>
        <p:txBody>
          <a:bodyPr/>
          <a:lstStyle/>
          <a:p>
            <a:r>
              <a:rPr lang="en-US" sz="2400" smtClean="0"/>
              <a:t>Joint Coordination Activity</a:t>
            </a:r>
            <a:br>
              <a:rPr lang="en-US" sz="2400" smtClean="0"/>
            </a:br>
            <a:r>
              <a:rPr lang="en-US" sz="2400" smtClean="0"/>
              <a:t>on ICTs &amp; Climate Change</a:t>
            </a:r>
            <a:br>
              <a:rPr lang="en-US" sz="2400" smtClean="0"/>
            </a:br>
            <a:r>
              <a:rPr lang="en-US" sz="2400" smtClean="0"/>
              <a:t>(JCA-ICT&amp;CC)</a:t>
            </a:r>
          </a:p>
        </p:txBody>
      </p:sp>
      <p:sp>
        <p:nvSpPr>
          <p:cNvPr id="28675" name="Content Placeholder 3"/>
          <p:cNvSpPr>
            <a:spLocks noGrp="1"/>
          </p:cNvSpPr>
          <p:nvPr>
            <p:ph sz="half" idx="2"/>
          </p:nvPr>
        </p:nvSpPr>
        <p:spPr>
          <a:xfrm>
            <a:off x="827088" y="3644900"/>
            <a:ext cx="7173912" cy="2447925"/>
          </a:xfrm>
        </p:spPr>
        <p:txBody>
          <a:bodyPr/>
          <a:lstStyle/>
          <a:p>
            <a:pPr algn="ctr">
              <a:lnSpc>
                <a:spcPct val="90000"/>
              </a:lnSpc>
              <a:buFont typeface="Wingdings" pitchFamily="2" charset="2"/>
              <a:buNone/>
            </a:pPr>
            <a:r>
              <a:rPr lang="en-US" altLang="zh-CN" sz="1800" dirty="0" smtClean="0">
                <a:solidFill>
                  <a:srgbClr val="2E2E2E"/>
                </a:solidFill>
                <a:ea typeface="SimSun" pitchFamily="2" charset="-122"/>
              </a:rPr>
              <a:t>Next meeting to be dedicated to</a:t>
            </a:r>
          </a:p>
          <a:p>
            <a:pPr algn="ctr">
              <a:lnSpc>
                <a:spcPct val="90000"/>
              </a:lnSpc>
              <a:buFont typeface="Wingdings" pitchFamily="2" charset="2"/>
              <a:buNone/>
            </a:pPr>
            <a:r>
              <a:rPr lang="en-US" altLang="zh-CN" sz="1800" b="1" dirty="0" smtClean="0">
                <a:solidFill>
                  <a:srgbClr val="00B050"/>
                </a:solidFill>
                <a:ea typeface="SimSun" pitchFamily="2" charset="-122"/>
              </a:rPr>
              <a:t>“Smart Sustainable Cities”</a:t>
            </a:r>
            <a:r>
              <a:rPr lang="en-US" altLang="zh-CN" sz="1800" dirty="0" smtClean="0">
                <a:solidFill>
                  <a:srgbClr val="2E2E2E"/>
                </a:solidFill>
                <a:ea typeface="SimSun" pitchFamily="2" charset="-122"/>
              </a:rPr>
              <a:t> </a:t>
            </a:r>
            <a:br>
              <a:rPr lang="en-US" altLang="zh-CN" sz="1800" dirty="0" smtClean="0">
                <a:solidFill>
                  <a:srgbClr val="2E2E2E"/>
                </a:solidFill>
                <a:ea typeface="SimSun" pitchFamily="2" charset="-122"/>
              </a:rPr>
            </a:br>
            <a:r>
              <a:rPr lang="en-US" altLang="zh-CN" sz="1800" dirty="0" smtClean="0">
                <a:solidFill>
                  <a:srgbClr val="2E2E2E"/>
                </a:solidFill>
                <a:ea typeface="SimSun" pitchFamily="2" charset="-122"/>
              </a:rPr>
              <a:t>will be held on</a:t>
            </a:r>
            <a:r>
              <a:rPr lang="en-US" altLang="zh-CN" sz="1800" i="1" dirty="0" smtClean="0">
                <a:solidFill>
                  <a:srgbClr val="2E2E2E"/>
                </a:solidFill>
                <a:ea typeface="SimSun" pitchFamily="2" charset="-122"/>
              </a:rPr>
              <a:t/>
            </a:r>
            <a:br>
              <a:rPr lang="en-US" altLang="zh-CN" sz="1800" i="1" dirty="0" smtClean="0">
                <a:solidFill>
                  <a:srgbClr val="2E2E2E"/>
                </a:solidFill>
                <a:ea typeface="SimSun" pitchFamily="2" charset="-122"/>
              </a:rPr>
            </a:br>
            <a:r>
              <a:rPr lang="en-US" altLang="zh-CN" sz="1800" b="1" dirty="0" smtClean="0">
                <a:solidFill>
                  <a:srgbClr val="00B050"/>
                </a:solidFill>
                <a:ea typeface="SimSun" pitchFamily="2" charset="-122"/>
              </a:rPr>
              <a:t>5 February 2013 </a:t>
            </a:r>
          </a:p>
          <a:p>
            <a:pPr algn="ctr">
              <a:lnSpc>
                <a:spcPct val="90000"/>
              </a:lnSpc>
              <a:buFont typeface="Wingdings" pitchFamily="2" charset="2"/>
              <a:buNone/>
            </a:pPr>
            <a:r>
              <a:rPr lang="en-US" altLang="zh-CN" sz="1800" i="1" dirty="0" smtClean="0">
                <a:solidFill>
                  <a:srgbClr val="1B5BA2"/>
                </a:solidFill>
                <a:ea typeface="SimSun" pitchFamily="2" charset="-122"/>
              </a:rPr>
              <a:t/>
            </a:r>
            <a:br>
              <a:rPr lang="en-US" altLang="zh-CN" sz="1800" i="1" dirty="0" smtClean="0">
                <a:solidFill>
                  <a:srgbClr val="1B5BA2"/>
                </a:solidFill>
                <a:ea typeface="SimSun" pitchFamily="2" charset="-122"/>
              </a:rPr>
            </a:br>
            <a:r>
              <a:rPr lang="en-US" altLang="zh-CN" sz="1800" dirty="0" smtClean="0">
                <a:solidFill>
                  <a:srgbClr val="2E2E2E"/>
                </a:solidFill>
                <a:ea typeface="SimSun" pitchFamily="2" charset="-122"/>
              </a:rPr>
              <a:t>during the </a:t>
            </a:r>
            <a:r>
              <a:rPr lang="en-US" altLang="zh-CN" sz="1800" dirty="0" smtClean="0">
                <a:solidFill>
                  <a:srgbClr val="2E2E2E"/>
                </a:solidFill>
                <a:effectLst>
                  <a:outerShdw blurRad="38100" dist="38100" dir="2700000" algn="tl">
                    <a:srgbClr val="000000">
                      <a:alpha val="43137"/>
                    </a:srgbClr>
                  </a:outerShdw>
                </a:effectLst>
                <a:ea typeface="SimSun" pitchFamily="2" charset="-122"/>
              </a:rPr>
              <a:t>next</a:t>
            </a:r>
            <a:r>
              <a:rPr lang="en-US" altLang="zh-CN" sz="1800" dirty="0" smtClean="0">
                <a:solidFill>
                  <a:srgbClr val="2E2E2E"/>
                </a:solidFill>
                <a:ea typeface="SimSun" pitchFamily="2" charset="-122"/>
              </a:rPr>
              <a:t>  </a:t>
            </a:r>
            <a:r>
              <a:rPr lang="en-US" altLang="zh-CN" sz="1800" dirty="0" smtClean="0">
                <a:solidFill>
                  <a:srgbClr val="2E2E2E"/>
                </a:solidFill>
                <a:effectLst>
                  <a:outerShdw blurRad="38100" dist="38100" dir="2700000" algn="tl">
                    <a:srgbClr val="000000">
                      <a:alpha val="43137"/>
                    </a:srgbClr>
                  </a:outerShdw>
                </a:effectLst>
                <a:ea typeface="SimSun" pitchFamily="2" charset="-122"/>
              </a:rPr>
              <a:t>ITU-T Study Group 5 meeting </a:t>
            </a:r>
            <a:r>
              <a:rPr lang="en-US" altLang="zh-CN" sz="1800" dirty="0" smtClean="0">
                <a:solidFill>
                  <a:srgbClr val="2E2E2E"/>
                </a:solidFill>
                <a:ea typeface="SimSun" pitchFamily="2" charset="-122"/>
              </a:rPr>
              <a:t>to be held from </a:t>
            </a:r>
            <a:r>
              <a:rPr lang="en-US" altLang="zh-CN" sz="1800" dirty="0" smtClean="0">
                <a:solidFill>
                  <a:srgbClr val="2E2E2E"/>
                </a:solidFill>
                <a:effectLst>
                  <a:outerShdw blurRad="38100" dist="38100" dir="2700000" algn="tl">
                    <a:srgbClr val="000000">
                      <a:alpha val="43137"/>
                    </a:srgbClr>
                  </a:outerShdw>
                </a:effectLst>
                <a:ea typeface="SimSun" pitchFamily="2" charset="-122"/>
              </a:rPr>
              <a:t>29 January to 7 February 2013 in Geneva</a:t>
            </a:r>
            <a:r>
              <a:rPr lang="en-US" altLang="zh-CN" sz="1800" dirty="0" smtClean="0">
                <a:solidFill>
                  <a:srgbClr val="2E2E2E"/>
                </a:solidFill>
                <a:ea typeface="SimSun" pitchFamily="2" charset="-122"/>
              </a:rPr>
              <a:t>, Switzerland </a:t>
            </a:r>
          </a:p>
        </p:txBody>
      </p:sp>
      <p:sp>
        <p:nvSpPr>
          <p:cNvPr id="28676" name="Slide Number Placeholder 6"/>
          <p:cNvSpPr>
            <a:spLocks noGrp="1"/>
          </p:cNvSpPr>
          <p:nvPr>
            <p:ph type="sldNum" sz="quarter" idx="10"/>
          </p:nvPr>
        </p:nvSpPr>
        <p:spPr/>
        <p:txBody>
          <a:bodyPr/>
          <a:lstStyle/>
          <a:p>
            <a:fld id="{A034A56B-7BAD-4D7E-905C-3D471B29BDF0}" type="slidenum">
              <a:rPr lang="en-US" smtClean="0"/>
              <a:pPr/>
              <a:t>21</a:t>
            </a:fld>
            <a:endParaRPr lang="en-US" smtClean="0"/>
          </a:p>
        </p:txBody>
      </p:sp>
      <p:pic>
        <p:nvPicPr>
          <p:cNvPr id="28677" name="Picture 2" descr="C:\Documents and Settings\campilon\Desktop\photos climate\shutterstock_31542850.jpg"/>
          <p:cNvPicPr>
            <a:picLocks noChangeAspect="1" noChangeArrowheads="1"/>
          </p:cNvPicPr>
          <p:nvPr/>
        </p:nvPicPr>
        <p:blipFill>
          <a:blip r:embed="rId3" cstate="print"/>
          <a:srcRect/>
          <a:stretch>
            <a:fillRect/>
          </a:stretch>
        </p:blipFill>
        <p:spPr bwMode="auto">
          <a:xfrm>
            <a:off x="0" y="0"/>
            <a:ext cx="1428750" cy="1357313"/>
          </a:xfrm>
          <a:prstGeom prst="rect">
            <a:avLst/>
          </a:prstGeom>
          <a:noFill/>
          <a:ln w="9525">
            <a:noFill/>
            <a:miter lim="800000"/>
            <a:headEnd/>
            <a:tailEnd/>
          </a:ln>
        </p:spPr>
      </p:pic>
      <p:sp>
        <p:nvSpPr>
          <p:cNvPr id="7" name="Rectangle 6"/>
          <p:cNvSpPr/>
          <p:nvPr/>
        </p:nvSpPr>
        <p:spPr>
          <a:xfrm>
            <a:off x="827088" y="2276475"/>
            <a:ext cx="7526337" cy="1200150"/>
          </a:xfrm>
          <a:prstGeom prst="rect">
            <a:avLst/>
          </a:prstGeom>
        </p:spPr>
        <p:txBody>
          <a:bodyPr>
            <a:spAutoFit/>
          </a:bodyPr>
          <a:lstStyle/>
          <a:p>
            <a:pPr>
              <a:defRPr/>
            </a:pPr>
            <a:r>
              <a:rPr lang="en-US" altLang="ja-JP" sz="1800" dirty="0">
                <a:solidFill>
                  <a:srgbClr val="000000"/>
                </a:solidFill>
                <a:ea typeface="ＭＳ Ｐゴシック" charset="-128"/>
              </a:rPr>
              <a:t>The purpose of the JCA-ICT&amp;CC is to provide a </a:t>
            </a:r>
            <a:r>
              <a:rPr lang="en-US" altLang="ja-JP" sz="1800" b="1" dirty="0">
                <a:solidFill>
                  <a:srgbClr val="000000"/>
                </a:solidFill>
                <a:effectLst>
                  <a:outerShdw blurRad="38100" dist="38100" dir="2700000" algn="tl">
                    <a:srgbClr val="000000">
                      <a:alpha val="43137"/>
                    </a:srgbClr>
                  </a:outerShdw>
                </a:effectLst>
                <a:ea typeface="ＭＳ Ｐゴシック" charset="-128"/>
              </a:rPr>
              <a:t>visible contact point </a:t>
            </a:r>
            <a:r>
              <a:rPr lang="en-US" altLang="ja-JP" sz="1800" dirty="0">
                <a:solidFill>
                  <a:srgbClr val="000000"/>
                </a:solidFill>
                <a:ea typeface="ＭＳ Ｐゴシック" charset="-128"/>
              </a:rPr>
              <a:t>for</a:t>
            </a:r>
            <a:r>
              <a:rPr lang="en-US" altLang="ja-JP" sz="1800" dirty="0">
                <a:ea typeface="ＭＳ Ｐゴシック" charset="-128"/>
              </a:rPr>
              <a:t> </a:t>
            </a:r>
            <a:r>
              <a:rPr lang="en-US" altLang="ja-JP" sz="1800" b="1" dirty="0">
                <a:solidFill>
                  <a:srgbClr val="FF0000"/>
                </a:solidFill>
                <a:ea typeface="ＭＳ Ｐゴシック" charset="-128"/>
              </a:rPr>
              <a:t>ICT and Climate Change activities</a:t>
            </a:r>
            <a:r>
              <a:rPr lang="en-US" altLang="ja-JP" sz="1800" dirty="0">
                <a:ea typeface="ＭＳ Ｐゴシック" charset="-128"/>
              </a:rPr>
              <a:t> </a:t>
            </a:r>
            <a:r>
              <a:rPr lang="en-US" altLang="ja-JP" sz="1800" dirty="0">
                <a:solidFill>
                  <a:srgbClr val="000000"/>
                </a:solidFill>
                <a:ea typeface="ＭＳ Ｐゴシック" charset="-128"/>
              </a:rPr>
              <a:t>in ITU-T, to seek </a:t>
            </a:r>
            <a:r>
              <a:rPr lang="en-US" altLang="ja-JP" sz="1800" b="1" dirty="0">
                <a:solidFill>
                  <a:srgbClr val="000000"/>
                </a:solidFill>
                <a:effectLst>
                  <a:outerShdw blurRad="38100" dist="38100" dir="2700000" algn="tl">
                    <a:srgbClr val="000000">
                      <a:alpha val="43137"/>
                    </a:srgbClr>
                  </a:outerShdw>
                </a:effectLst>
                <a:ea typeface="ＭＳ Ｐゴシック" charset="-128"/>
              </a:rPr>
              <a:t>co-operation </a:t>
            </a:r>
            <a:r>
              <a:rPr lang="en-US" altLang="ja-JP" sz="1800" dirty="0">
                <a:solidFill>
                  <a:srgbClr val="000000"/>
                </a:solidFill>
                <a:ea typeface="ＭＳ Ｐゴシック" charset="-128"/>
              </a:rPr>
              <a:t>from external bodies working in the field of ICT &amp; CC:  </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755650" y="1628800"/>
            <a:ext cx="7772400" cy="954088"/>
          </a:xfrm>
        </p:spPr>
        <p:txBody>
          <a:bodyPr/>
          <a:lstStyle/>
          <a:p>
            <a:r>
              <a:rPr lang="en-US" sz="2800" dirty="0" smtClean="0"/>
              <a:t>8</a:t>
            </a:r>
            <a:r>
              <a:rPr lang="en-US" sz="2800" baseline="30000" dirty="0" smtClean="0"/>
              <a:t>th</a:t>
            </a:r>
            <a:r>
              <a:rPr lang="en-US" sz="2800" dirty="0" smtClean="0"/>
              <a:t> ITU Symposium on ICTs, the Environment and Climate Change</a:t>
            </a:r>
          </a:p>
        </p:txBody>
      </p:sp>
      <p:sp>
        <p:nvSpPr>
          <p:cNvPr id="29699" name="Content Placeholder 2"/>
          <p:cNvSpPr>
            <a:spLocks noGrp="1"/>
          </p:cNvSpPr>
          <p:nvPr>
            <p:ph idx="1"/>
          </p:nvPr>
        </p:nvSpPr>
        <p:spPr>
          <a:xfrm>
            <a:off x="539750" y="2708920"/>
            <a:ext cx="8135938" cy="3025775"/>
          </a:xfrm>
        </p:spPr>
        <p:txBody>
          <a:bodyPr/>
          <a:lstStyle/>
          <a:p>
            <a:pPr marL="0" indent="0" algn="ctr">
              <a:buFont typeface="Wingdings" pitchFamily="2" charset="2"/>
              <a:buNone/>
              <a:defRPr/>
            </a:pPr>
            <a:r>
              <a:rPr lang="en-US" sz="2000" b="1" dirty="0" smtClean="0">
                <a:solidFill>
                  <a:srgbClr val="1B5BA2"/>
                </a:solidFill>
              </a:rPr>
              <a:t>10-13 April 2013 - Turin</a:t>
            </a:r>
            <a:r>
              <a:rPr lang="en-US" sz="2000" b="1" dirty="0">
                <a:solidFill>
                  <a:srgbClr val="1B5BA2"/>
                </a:solidFill>
              </a:rPr>
              <a:t>, </a:t>
            </a:r>
            <a:r>
              <a:rPr lang="en-US" sz="2000" b="1" dirty="0" smtClean="0">
                <a:solidFill>
                  <a:srgbClr val="1B5BA2"/>
                </a:solidFill>
              </a:rPr>
              <a:t>Italy</a:t>
            </a:r>
            <a:br>
              <a:rPr lang="en-US" sz="2000" b="1" dirty="0" smtClean="0">
                <a:solidFill>
                  <a:srgbClr val="1B5BA2"/>
                </a:solidFill>
              </a:rPr>
            </a:br>
            <a:endParaRPr lang="en-US" sz="1600" dirty="0">
              <a:solidFill>
                <a:srgbClr val="000000"/>
              </a:solidFill>
            </a:endParaRPr>
          </a:p>
          <a:p>
            <a:pPr>
              <a:defRPr/>
            </a:pPr>
            <a:r>
              <a:rPr lang="en-US" sz="1800" dirty="0">
                <a:solidFill>
                  <a:srgbClr val="000000"/>
                </a:solidFill>
              </a:rPr>
              <a:t>T</a:t>
            </a:r>
            <a:r>
              <a:rPr lang="en-US" sz="1800" dirty="0" smtClean="0">
                <a:solidFill>
                  <a:srgbClr val="000000"/>
                </a:solidFill>
              </a:rPr>
              <a:t>o move the agenda forward on using ICTs to monitor climate change, mitigate and adapt to its effects and to promote environmental sustainability</a:t>
            </a:r>
          </a:p>
          <a:p>
            <a:pPr marL="0" indent="0">
              <a:buFont typeface="Wingdings" pitchFamily="2" charset="2"/>
              <a:buNone/>
              <a:defRPr/>
            </a:pPr>
            <a:endParaRPr lang="en-US" sz="1800" dirty="0" smtClean="0">
              <a:solidFill>
                <a:srgbClr val="000000"/>
              </a:solidFill>
            </a:endParaRPr>
          </a:p>
          <a:p>
            <a:pPr>
              <a:defRPr/>
            </a:pPr>
            <a:r>
              <a:rPr lang="en-US" sz="1800" dirty="0" smtClean="0">
                <a:solidFill>
                  <a:srgbClr val="000000"/>
                </a:solidFill>
              </a:rPr>
              <a:t>To identify future requirements for ITU’s related work – including standardization of ICT equipment and networks as well as development activities</a:t>
            </a:r>
          </a:p>
          <a:p>
            <a:pPr>
              <a:defRPr/>
            </a:pPr>
            <a:endParaRPr lang="en-US" sz="1800" dirty="0">
              <a:solidFill>
                <a:srgbClr val="000000"/>
              </a:solidFill>
            </a:endParaRPr>
          </a:p>
          <a:p>
            <a:pPr>
              <a:defRPr/>
            </a:pPr>
            <a:r>
              <a:rPr lang="en-US" sz="1800" dirty="0" smtClean="0">
                <a:solidFill>
                  <a:srgbClr val="000000"/>
                </a:solidFill>
              </a:rPr>
              <a:t>Preceded by a Workshop on EMF to be held in Turin on 9 April 2012 </a:t>
            </a:r>
          </a:p>
        </p:txBody>
      </p:sp>
      <p:sp>
        <p:nvSpPr>
          <p:cNvPr id="29700" name="Slide Number Placeholder 3"/>
          <p:cNvSpPr>
            <a:spLocks noGrp="1"/>
          </p:cNvSpPr>
          <p:nvPr>
            <p:ph type="sldNum" sz="quarter" idx="10"/>
          </p:nvPr>
        </p:nvSpPr>
        <p:spPr/>
        <p:txBody>
          <a:bodyPr/>
          <a:lstStyle/>
          <a:p>
            <a:fld id="{92A9609F-81C3-44EA-A2EC-CBF74954ED88}" type="slidenum">
              <a:rPr lang="en-US" smtClean="0"/>
              <a:pPr/>
              <a:t>22</a:t>
            </a:fld>
            <a:endParaRPr lang="en-US" smtClean="0"/>
          </a:p>
        </p:txBody>
      </p:sp>
      <p:pic>
        <p:nvPicPr>
          <p:cNvPr id="29701" name="Picture 6" descr="http://www.itu.int/ITU-T/climatechange/gsw/images/mse.jpg"/>
          <p:cNvPicPr>
            <a:picLocks noChangeAspect="1" noChangeArrowheads="1"/>
          </p:cNvPicPr>
          <p:nvPr/>
        </p:nvPicPr>
        <p:blipFill>
          <a:blip r:embed="rId2" cstate="print"/>
          <a:srcRect/>
          <a:stretch>
            <a:fillRect/>
          </a:stretch>
        </p:blipFill>
        <p:spPr bwMode="auto">
          <a:xfrm>
            <a:off x="539750" y="273050"/>
            <a:ext cx="2308225" cy="1135063"/>
          </a:xfrm>
          <a:prstGeom prst="rect">
            <a:avLst/>
          </a:prstGeom>
          <a:noFill/>
          <a:ln w="9525">
            <a:noFill/>
            <a:miter lim="800000"/>
            <a:headEnd/>
            <a:tailEnd/>
          </a:ln>
        </p:spPr>
      </p:pic>
      <p:pic>
        <p:nvPicPr>
          <p:cNvPr id="29702" name="Picture 5" descr="C:\Users\bueti\Pictures\itu_logo.jpg"/>
          <p:cNvPicPr>
            <a:picLocks noChangeAspect="1" noChangeArrowheads="1"/>
          </p:cNvPicPr>
          <p:nvPr/>
        </p:nvPicPr>
        <p:blipFill>
          <a:blip r:embed="rId3" cstate="print"/>
          <a:srcRect/>
          <a:stretch>
            <a:fillRect/>
          </a:stretch>
        </p:blipFill>
        <p:spPr bwMode="auto">
          <a:xfrm>
            <a:off x="3924300" y="430213"/>
            <a:ext cx="722313" cy="819150"/>
          </a:xfrm>
          <a:prstGeom prst="rect">
            <a:avLst/>
          </a:prstGeom>
          <a:noFill/>
          <a:ln w="9525">
            <a:noFill/>
            <a:miter lim="800000"/>
            <a:headEnd/>
            <a:tailEnd/>
          </a:ln>
        </p:spPr>
      </p:pic>
      <p:pic>
        <p:nvPicPr>
          <p:cNvPr id="29703" name="Picture 7" descr="C:\Users\bueti\Pictures\Telecom Italia2.png"/>
          <p:cNvPicPr>
            <a:picLocks noChangeAspect="1" noChangeArrowheads="1"/>
          </p:cNvPicPr>
          <p:nvPr/>
        </p:nvPicPr>
        <p:blipFill>
          <a:blip r:embed="rId4" cstate="print"/>
          <a:srcRect/>
          <a:stretch>
            <a:fillRect/>
          </a:stretch>
        </p:blipFill>
        <p:spPr bwMode="auto">
          <a:xfrm>
            <a:off x="6453188" y="427038"/>
            <a:ext cx="2006600" cy="9144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722313" y="989013"/>
            <a:ext cx="7772400" cy="522287"/>
          </a:xfrm>
        </p:spPr>
        <p:txBody>
          <a:bodyPr/>
          <a:lstStyle/>
          <a:p>
            <a:r>
              <a:rPr lang="en-US" sz="2800" smtClean="0"/>
              <a:t>3</a:t>
            </a:r>
            <a:r>
              <a:rPr lang="en-US" sz="2800" baseline="30000" smtClean="0"/>
              <a:t>rd</a:t>
            </a:r>
            <a:r>
              <a:rPr lang="en-US" sz="2800" smtClean="0"/>
              <a:t> ITU Green Standards Week</a:t>
            </a:r>
          </a:p>
        </p:txBody>
      </p:sp>
      <p:sp>
        <p:nvSpPr>
          <p:cNvPr id="30723" name="Content Placeholder 2"/>
          <p:cNvSpPr>
            <a:spLocks noGrp="1"/>
          </p:cNvSpPr>
          <p:nvPr>
            <p:ph idx="1"/>
          </p:nvPr>
        </p:nvSpPr>
        <p:spPr>
          <a:xfrm>
            <a:off x="250825" y="1652588"/>
            <a:ext cx="4826000" cy="3133725"/>
          </a:xfrm>
        </p:spPr>
        <p:txBody>
          <a:bodyPr/>
          <a:lstStyle/>
          <a:p>
            <a:pPr>
              <a:defRPr/>
            </a:pPr>
            <a:r>
              <a:rPr lang="en-US" sz="1800" dirty="0" smtClean="0">
                <a:solidFill>
                  <a:srgbClr val="000000"/>
                </a:solidFill>
              </a:rPr>
              <a:t>To bring together leading specialists in the field, from top policy-makers to engineers, designers, planners, government officials, regulators, standards experts and others. </a:t>
            </a:r>
          </a:p>
          <a:p>
            <a:pPr marL="0" indent="0">
              <a:buFont typeface="Wingdings" pitchFamily="2" charset="2"/>
              <a:buNone/>
              <a:defRPr/>
            </a:pPr>
            <a:endParaRPr lang="en-US" sz="1800" dirty="0" smtClean="0">
              <a:solidFill>
                <a:srgbClr val="000000"/>
              </a:solidFill>
            </a:endParaRPr>
          </a:p>
          <a:p>
            <a:pPr>
              <a:defRPr/>
            </a:pPr>
            <a:r>
              <a:rPr lang="en-US" sz="1800" dirty="0" smtClean="0">
                <a:solidFill>
                  <a:srgbClr val="000000"/>
                </a:solidFill>
              </a:rPr>
              <a:t>To raise awareness of the importance and opportunities of using ICT standards to build a green economy. </a:t>
            </a:r>
          </a:p>
          <a:p>
            <a:pPr>
              <a:defRPr/>
            </a:pPr>
            <a:endParaRPr lang="en-US" sz="2000" dirty="0" smtClean="0">
              <a:solidFill>
                <a:srgbClr val="000000"/>
              </a:solidFill>
            </a:endParaRPr>
          </a:p>
        </p:txBody>
      </p:sp>
      <p:sp>
        <p:nvSpPr>
          <p:cNvPr id="30724" name="Slide Number Placeholder 3"/>
          <p:cNvSpPr>
            <a:spLocks noGrp="1"/>
          </p:cNvSpPr>
          <p:nvPr>
            <p:ph type="sldNum" sz="quarter" idx="10"/>
          </p:nvPr>
        </p:nvSpPr>
        <p:spPr/>
        <p:txBody>
          <a:bodyPr/>
          <a:lstStyle/>
          <a:p>
            <a:fld id="{80493443-87E1-4D98-8421-452B302470C3}" type="slidenum">
              <a:rPr lang="en-US" smtClean="0"/>
              <a:pPr/>
              <a:t>23</a:t>
            </a:fld>
            <a:endParaRPr lang="en-US" smtClean="0"/>
          </a:p>
        </p:txBody>
      </p:sp>
      <p:pic>
        <p:nvPicPr>
          <p:cNvPr id="30725" name="Picture 7" descr="C:\Users\campilon\Desktop\photos\lowres\shutterstock_63317626.jpg"/>
          <p:cNvPicPr>
            <a:picLocks noChangeAspect="1" noChangeArrowheads="1"/>
          </p:cNvPicPr>
          <p:nvPr/>
        </p:nvPicPr>
        <p:blipFill>
          <a:blip r:embed="rId2" cstate="print"/>
          <a:srcRect/>
          <a:stretch>
            <a:fillRect/>
          </a:stretch>
        </p:blipFill>
        <p:spPr bwMode="auto">
          <a:xfrm>
            <a:off x="468313" y="4724400"/>
            <a:ext cx="8280400" cy="1368425"/>
          </a:xfrm>
          <a:prstGeom prst="rect">
            <a:avLst/>
          </a:prstGeom>
          <a:noFill/>
          <a:ln w="9525">
            <a:noFill/>
            <a:miter lim="800000"/>
            <a:headEnd/>
            <a:tailEnd/>
          </a:ln>
        </p:spPr>
      </p:pic>
      <p:sp>
        <p:nvSpPr>
          <p:cNvPr id="30726" name="Rectangle 1"/>
          <p:cNvSpPr>
            <a:spLocks noChangeArrowheads="1"/>
          </p:cNvSpPr>
          <p:nvPr/>
        </p:nvSpPr>
        <p:spPr bwMode="auto">
          <a:xfrm>
            <a:off x="436563" y="5084763"/>
            <a:ext cx="6048375" cy="395287"/>
          </a:xfrm>
          <a:prstGeom prst="rect">
            <a:avLst/>
          </a:prstGeom>
          <a:noFill/>
          <a:ln w="9525" algn="ctr">
            <a:noFill/>
            <a:round/>
            <a:headEnd/>
            <a:tailEnd/>
          </a:ln>
        </p:spPr>
        <p:txBody>
          <a:bodyPr/>
          <a:lstStyle/>
          <a:p>
            <a:pPr eaLnBrk="0" hangingPunct="0"/>
            <a:r>
              <a:rPr lang="en-US" b="1">
                <a:solidFill>
                  <a:srgbClr val="008000"/>
                </a:solidFill>
              </a:rPr>
              <a:t>SEE YOU IN MADRID, 3-7 June 2013</a:t>
            </a:r>
          </a:p>
        </p:txBody>
      </p:sp>
      <p:pic>
        <p:nvPicPr>
          <p:cNvPr id="30727" name="Picture 6" descr="TELEFONICA"/>
          <p:cNvPicPr>
            <a:picLocks noChangeAspect="1" noChangeArrowheads="1"/>
          </p:cNvPicPr>
          <p:nvPr/>
        </p:nvPicPr>
        <p:blipFill>
          <a:blip r:embed="rId3" cstate="print"/>
          <a:srcRect/>
          <a:stretch>
            <a:fillRect/>
          </a:stretch>
        </p:blipFill>
        <p:spPr bwMode="auto">
          <a:xfrm>
            <a:off x="684213" y="228600"/>
            <a:ext cx="1808162" cy="492125"/>
          </a:xfrm>
          <a:prstGeom prst="rect">
            <a:avLst/>
          </a:prstGeom>
          <a:noFill/>
          <a:ln w="9525">
            <a:noFill/>
            <a:miter lim="800000"/>
            <a:headEnd/>
            <a:tailEnd/>
          </a:ln>
        </p:spPr>
      </p:pic>
      <p:pic>
        <p:nvPicPr>
          <p:cNvPr id="30728" name="Picture 10" descr="C:\Users\bueti\Pictures\itu_logo.jpg"/>
          <p:cNvPicPr>
            <a:picLocks noChangeAspect="1" noChangeArrowheads="1"/>
          </p:cNvPicPr>
          <p:nvPr/>
        </p:nvPicPr>
        <p:blipFill>
          <a:blip r:embed="rId4" cstate="print"/>
          <a:srcRect/>
          <a:stretch>
            <a:fillRect/>
          </a:stretch>
        </p:blipFill>
        <p:spPr bwMode="auto">
          <a:xfrm>
            <a:off x="7164388" y="65088"/>
            <a:ext cx="722312" cy="819150"/>
          </a:xfrm>
          <a:prstGeom prst="rect">
            <a:avLst/>
          </a:prstGeom>
          <a:noFill/>
          <a:ln w="9525">
            <a:noFill/>
            <a:miter lim="800000"/>
            <a:headEnd/>
            <a:tailEnd/>
          </a:ln>
        </p:spPr>
      </p:pic>
      <p:sp>
        <p:nvSpPr>
          <p:cNvPr id="12" name="Content Placeholder 2"/>
          <p:cNvSpPr txBox="1">
            <a:spLocks/>
          </p:cNvSpPr>
          <p:nvPr/>
        </p:nvSpPr>
        <p:spPr bwMode="auto">
          <a:xfrm>
            <a:off x="5219700" y="1916113"/>
            <a:ext cx="3700463" cy="2592387"/>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a:ln w="19050">
            <a:solidFill>
              <a:srgbClr val="92D050"/>
            </a:solidFill>
          </a:ln>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buFont typeface="Wingdings" pitchFamily="2" charset="2"/>
              <a:buNone/>
              <a:defRPr/>
            </a:pPr>
            <a:r>
              <a:rPr lang="en-US" sz="1800" dirty="0" smtClean="0">
                <a:solidFill>
                  <a:srgbClr val="000000"/>
                </a:solidFill>
              </a:rPr>
              <a:t>Topics:</a:t>
            </a:r>
          </a:p>
          <a:p>
            <a:pPr>
              <a:defRPr/>
            </a:pPr>
            <a:r>
              <a:rPr lang="en-US" sz="1800" dirty="0" smtClean="0">
                <a:solidFill>
                  <a:srgbClr val="000000"/>
                </a:solidFill>
              </a:rPr>
              <a:t>Green ICT Standards</a:t>
            </a:r>
          </a:p>
          <a:p>
            <a:pPr>
              <a:defRPr/>
            </a:pPr>
            <a:r>
              <a:rPr lang="en-US" sz="1800" dirty="0" err="1" smtClean="0">
                <a:solidFill>
                  <a:srgbClr val="000000"/>
                </a:solidFill>
              </a:rPr>
              <a:t>E-waste</a:t>
            </a:r>
            <a:endParaRPr lang="en-US" sz="1800" dirty="0" smtClean="0">
              <a:solidFill>
                <a:srgbClr val="000000"/>
              </a:solidFill>
            </a:endParaRPr>
          </a:p>
          <a:p>
            <a:pPr>
              <a:defRPr/>
            </a:pPr>
            <a:r>
              <a:rPr lang="en-US" sz="1800" dirty="0" smtClean="0">
                <a:solidFill>
                  <a:srgbClr val="000000"/>
                </a:solidFill>
              </a:rPr>
              <a:t>Smart Sustainable Cities</a:t>
            </a:r>
          </a:p>
          <a:p>
            <a:pPr>
              <a:defRPr/>
            </a:pPr>
            <a:r>
              <a:rPr lang="en-US" sz="1800" dirty="0" smtClean="0">
                <a:solidFill>
                  <a:srgbClr val="000000"/>
                </a:solidFill>
              </a:rPr>
              <a:t>Submarine Communication Networks for Climate/Ocean Monitoring and Disaster Warning</a:t>
            </a:r>
            <a:endParaRPr lang="en-US" sz="2000" dirty="0" smtClean="0">
              <a:solidFill>
                <a:srgbClr val="000000"/>
              </a:solidFill>
            </a:endParaRPr>
          </a:p>
          <a:p>
            <a:pPr>
              <a:defRPr/>
            </a:pPr>
            <a:endParaRPr lang="en-US" sz="2000" dirty="0" smtClean="0">
              <a:solidFill>
                <a:srgbClr val="000000"/>
              </a:solidFill>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0"/>
          </p:nvPr>
        </p:nvSpPr>
        <p:spPr/>
        <p:txBody>
          <a:bodyPr/>
          <a:lstStyle/>
          <a:p>
            <a:fld id="{9F10F58E-959B-471C-88B9-D6840B6D7484}" type="slidenum">
              <a:rPr lang="en-US" smtClean="0"/>
              <a:pPr/>
              <a:t>24</a:t>
            </a:fld>
            <a:endParaRPr lang="en-US" smtClean="0"/>
          </a:p>
        </p:txBody>
      </p:sp>
      <p:sp>
        <p:nvSpPr>
          <p:cNvPr id="31747" name="Title 1"/>
          <p:cNvSpPr>
            <a:spLocks noGrp="1"/>
          </p:cNvSpPr>
          <p:nvPr>
            <p:ph type="title"/>
          </p:nvPr>
        </p:nvSpPr>
        <p:spPr>
          <a:xfrm>
            <a:off x="1979613" y="2390775"/>
            <a:ext cx="5400675" cy="1570038"/>
          </a:xfrm>
          <a:gradFill rotWithShape="1">
            <a:gsLst>
              <a:gs pos="0">
                <a:srgbClr val="BEF397"/>
              </a:gs>
              <a:gs pos="50000">
                <a:srgbClr val="D5F6C0"/>
              </a:gs>
              <a:gs pos="100000">
                <a:srgbClr val="EAFAE0"/>
              </a:gs>
            </a:gsLst>
            <a:lin ang="13500000" scaled="1"/>
          </a:gradFill>
          <a:ln w="38100">
            <a:solidFill>
              <a:srgbClr val="1B5BA2"/>
            </a:solidFill>
          </a:ln>
        </p:spPr>
        <p:txBody>
          <a:bodyPr/>
          <a:lstStyle/>
          <a:p>
            <a:r>
              <a:rPr lang="en-GB" sz="3200" smtClean="0"/>
              <a:t>Overview of projects and publications</a:t>
            </a:r>
            <a:endParaRPr lang="en-US" smtClean="0"/>
          </a:p>
        </p:txBody>
      </p:sp>
      <p:pic>
        <p:nvPicPr>
          <p:cNvPr id="31748" name="Picture 2" descr="C:\Documents and Settings\bueti\My Documents\My Pictures\itu-cc.gif"/>
          <p:cNvPicPr>
            <a:picLocks noChangeAspect="1" noChangeArrowheads="1"/>
          </p:cNvPicPr>
          <p:nvPr/>
        </p:nvPicPr>
        <p:blipFill>
          <a:blip r:embed="rId3" cstate="print"/>
          <a:srcRect/>
          <a:stretch>
            <a:fillRect/>
          </a:stretch>
        </p:blipFill>
        <p:spPr bwMode="auto">
          <a:xfrm>
            <a:off x="0" y="115888"/>
            <a:ext cx="2317750" cy="9366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0"/>
          </p:nvPr>
        </p:nvSpPr>
        <p:spPr/>
        <p:txBody>
          <a:bodyPr/>
          <a:lstStyle/>
          <a:p>
            <a:fld id="{C4CC4579-BAAC-42D1-BFEB-E755EF03C0F8}" type="slidenum">
              <a:rPr lang="en-US" smtClean="0"/>
              <a:pPr/>
              <a:t>25</a:t>
            </a:fld>
            <a:endParaRPr lang="en-US" smtClean="0"/>
          </a:p>
        </p:txBody>
      </p:sp>
      <p:sp>
        <p:nvSpPr>
          <p:cNvPr id="32771" name="Title 1"/>
          <p:cNvSpPr txBox="1">
            <a:spLocks/>
          </p:cNvSpPr>
          <p:nvPr/>
        </p:nvSpPr>
        <p:spPr bwMode="auto">
          <a:xfrm>
            <a:off x="2747963" y="2878138"/>
            <a:ext cx="5832475" cy="2308225"/>
          </a:xfrm>
          <a:prstGeom prst="rect">
            <a:avLst/>
          </a:prstGeom>
          <a:solidFill>
            <a:srgbClr val="92D050"/>
          </a:solidFill>
          <a:ln w="38100">
            <a:solidFill>
              <a:srgbClr val="008000"/>
            </a:solidFill>
            <a:miter lim="800000"/>
            <a:headEnd/>
            <a:tailEnd/>
          </a:ln>
        </p:spPr>
        <p:txBody>
          <a:bodyPr anchor="ctr">
            <a:spAutoFit/>
          </a:bodyPr>
          <a:lstStyle/>
          <a:p>
            <a:pPr algn="ctr" eaLnBrk="0" hangingPunct="0"/>
            <a:r>
              <a:rPr lang="en-GB" sz="3600" b="1">
                <a:solidFill>
                  <a:schemeClr val="bg1"/>
                </a:solidFill>
              </a:rPr>
              <a:t>ITU Toolkit on Environmental Sustainability for the ICT Sector</a:t>
            </a:r>
            <a:endParaRPr lang="en-US" sz="3600" b="1">
              <a:solidFill>
                <a:schemeClr val="bg1"/>
              </a:solidFill>
            </a:endParaRPr>
          </a:p>
        </p:txBody>
      </p:sp>
      <p:pic>
        <p:nvPicPr>
          <p:cNvPr id="32772" name="Picture 6" descr="http://www.itu.int/ITU-T/climatechange/ess/images/ESS.jpg"/>
          <p:cNvPicPr>
            <a:picLocks noChangeAspect="1" noChangeArrowheads="1"/>
          </p:cNvPicPr>
          <p:nvPr/>
        </p:nvPicPr>
        <p:blipFill>
          <a:blip r:embed="rId3" cstate="print"/>
          <a:srcRect/>
          <a:stretch>
            <a:fillRect/>
          </a:stretch>
        </p:blipFill>
        <p:spPr bwMode="auto">
          <a:xfrm>
            <a:off x="790575" y="2878138"/>
            <a:ext cx="1839913" cy="2608262"/>
          </a:xfrm>
          <a:prstGeom prst="rect">
            <a:avLst/>
          </a:prstGeom>
          <a:noFill/>
          <a:ln w="9525">
            <a:noFill/>
            <a:miter lim="800000"/>
            <a:headEnd/>
            <a:tailEnd/>
          </a:ln>
        </p:spPr>
      </p:pic>
      <p:pic>
        <p:nvPicPr>
          <p:cNvPr id="32773" name="Picture 8" descr="http://www.itu.int/ITU-T/climatechange/ess/images/SusICT.jpg"/>
          <p:cNvPicPr>
            <a:picLocks noChangeAspect="1" noChangeArrowheads="1"/>
          </p:cNvPicPr>
          <p:nvPr/>
        </p:nvPicPr>
        <p:blipFill>
          <a:blip r:embed="rId4" cstate="print"/>
          <a:srcRect/>
          <a:stretch>
            <a:fillRect/>
          </a:stretch>
        </p:blipFill>
        <p:spPr bwMode="auto">
          <a:xfrm>
            <a:off x="454025" y="309563"/>
            <a:ext cx="1146175" cy="1624012"/>
          </a:xfrm>
          <a:prstGeom prst="rect">
            <a:avLst/>
          </a:prstGeom>
          <a:noFill/>
          <a:ln w="9525">
            <a:noFill/>
            <a:miter lim="800000"/>
            <a:headEnd/>
            <a:tailEnd/>
          </a:ln>
        </p:spPr>
      </p:pic>
      <p:pic>
        <p:nvPicPr>
          <p:cNvPr id="32774" name="Picture 10" descr="http://www.itu.int/ITU-T/climatechange/ess/images/SusProds.jpg"/>
          <p:cNvPicPr>
            <a:picLocks noChangeAspect="1" noChangeArrowheads="1"/>
          </p:cNvPicPr>
          <p:nvPr/>
        </p:nvPicPr>
        <p:blipFill>
          <a:blip r:embed="rId5" cstate="print"/>
          <a:srcRect/>
          <a:stretch>
            <a:fillRect/>
          </a:stretch>
        </p:blipFill>
        <p:spPr bwMode="auto">
          <a:xfrm>
            <a:off x="1908175" y="328613"/>
            <a:ext cx="1095375" cy="1604962"/>
          </a:xfrm>
          <a:prstGeom prst="rect">
            <a:avLst/>
          </a:prstGeom>
          <a:noFill/>
          <a:ln w="9525">
            <a:noFill/>
            <a:miter lim="800000"/>
            <a:headEnd/>
            <a:tailEnd/>
          </a:ln>
        </p:spPr>
      </p:pic>
      <p:pic>
        <p:nvPicPr>
          <p:cNvPr id="32775" name="Picture 12" descr="http://www.itu.int/ITU-T/climatechange/ess/images/SusBuild.jpg"/>
          <p:cNvPicPr>
            <a:picLocks noChangeAspect="1" noChangeArrowheads="1"/>
          </p:cNvPicPr>
          <p:nvPr/>
        </p:nvPicPr>
        <p:blipFill>
          <a:blip r:embed="rId6" cstate="print"/>
          <a:srcRect/>
          <a:stretch>
            <a:fillRect/>
          </a:stretch>
        </p:blipFill>
        <p:spPr bwMode="auto">
          <a:xfrm>
            <a:off x="3203575" y="333375"/>
            <a:ext cx="1111250" cy="1576388"/>
          </a:xfrm>
          <a:prstGeom prst="rect">
            <a:avLst/>
          </a:prstGeom>
          <a:noFill/>
          <a:ln w="9525">
            <a:noFill/>
            <a:miter lim="800000"/>
            <a:headEnd/>
            <a:tailEnd/>
          </a:ln>
        </p:spPr>
      </p:pic>
      <p:pic>
        <p:nvPicPr>
          <p:cNvPr id="32776" name="Picture 14" descr="http://www.itu.int/ITU-T/climatechange/ess/images/EndOfLifeManagement.jpg"/>
          <p:cNvPicPr>
            <a:picLocks noChangeAspect="1" noChangeArrowheads="1"/>
          </p:cNvPicPr>
          <p:nvPr/>
        </p:nvPicPr>
        <p:blipFill>
          <a:blip r:embed="rId7" cstate="print"/>
          <a:srcRect/>
          <a:stretch>
            <a:fillRect/>
          </a:stretch>
        </p:blipFill>
        <p:spPr bwMode="auto">
          <a:xfrm>
            <a:off x="4572000" y="333375"/>
            <a:ext cx="1200150" cy="1612900"/>
          </a:xfrm>
          <a:prstGeom prst="rect">
            <a:avLst/>
          </a:prstGeom>
          <a:noFill/>
          <a:ln w="9525">
            <a:noFill/>
            <a:miter lim="800000"/>
            <a:headEnd/>
            <a:tailEnd/>
          </a:ln>
        </p:spPr>
      </p:pic>
      <p:pic>
        <p:nvPicPr>
          <p:cNvPr id="32777" name="Picture 16" descr="http://www.itu.int/ITU-T/climatechange/ess/images/GenSpecs.jpg"/>
          <p:cNvPicPr>
            <a:picLocks noChangeAspect="1" noChangeArrowheads="1"/>
          </p:cNvPicPr>
          <p:nvPr/>
        </p:nvPicPr>
        <p:blipFill>
          <a:blip r:embed="rId8" cstate="print"/>
          <a:srcRect/>
          <a:stretch>
            <a:fillRect/>
          </a:stretch>
        </p:blipFill>
        <p:spPr bwMode="auto">
          <a:xfrm>
            <a:off x="6011863" y="333375"/>
            <a:ext cx="1138237" cy="1612900"/>
          </a:xfrm>
          <a:prstGeom prst="rect">
            <a:avLst/>
          </a:prstGeom>
          <a:noFill/>
          <a:ln w="9525">
            <a:noFill/>
            <a:miter lim="800000"/>
            <a:headEnd/>
            <a:tailEnd/>
          </a:ln>
        </p:spPr>
      </p:pic>
      <p:pic>
        <p:nvPicPr>
          <p:cNvPr id="32778" name="Picture 18" descr="http://www.itu.int/ITU-T/climatechange/ess/images/AFramework.jpg"/>
          <p:cNvPicPr>
            <a:picLocks noChangeAspect="1" noChangeArrowheads="1"/>
          </p:cNvPicPr>
          <p:nvPr/>
        </p:nvPicPr>
        <p:blipFill>
          <a:blip r:embed="rId9" cstate="print"/>
          <a:srcRect/>
          <a:stretch>
            <a:fillRect/>
          </a:stretch>
        </p:blipFill>
        <p:spPr bwMode="auto">
          <a:xfrm>
            <a:off x="7407275" y="341313"/>
            <a:ext cx="1173163" cy="166528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2"/>
          <p:cNvSpPr>
            <a:spLocks noGrp="1"/>
          </p:cNvSpPr>
          <p:nvPr>
            <p:ph type="sldNum" sz="quarter" idx="10"/>
          </p:nvPr>
        </p:nvSpPr>
        <p:spPr>
          <a:xfrm>
            <a:off x="8464962" y="6611937"/>
            <a:ext cx="630238" cy="246063"/>
          </a:xfrm>
        </p:spPr>
        <p:txBody>
          <a:bodyPr/>
          <a:lstStyle/>
          <a:p>
            <a:fld id="{1E7B000A-CF24-4958-859C-A49B3AF47BA7}" type="slidenum">
              <a:rPr lang="en-US" smtClean="0"/>
              <a:pPr/>
              <a:t>26</a:t>
            </a:fld>
            <a:endParaRPr lang="en-US" smtClean="0"/>
          </a:p>
        </p:txBody>
      </p:sp>
      <p:sp>
        <p:nvSpPr>
          <p:cNvPr id="4" name="Title 1"/>
          <p:cNvSpPr txBox="1">
            <a:spLocks/>
          </p:cNvSpPr>
          <p:nvPr/>
        </p:nvSpPr>
        <p:spPr>
          <a:xfrm>
            <a:off x="1416050" y="271463"/>
            <a:ext cx="7010400" cy="609600"/>
          </a:xfrm>
          <a:prstGeom prst="rect">
            <a:avLst/>
          </a:prstGeom>
        </p:spPr>
        <p:txBody>
          <a:bodyPr>
            <a:normAutofit fontScale="97500"/>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algn="l" eaLnBrk="1" hangingPunct="1">
              <a:defRPr/>
            </a:pPr>
            <a:r>
              <a:rPr lang="en-US" sz="3200" dirty="0" smtClean="0"/>
              <a:t>Purpose of the toolkit</a:t>
            </a:r>
          </a:p>
        </p:txBody>
      </p:sp>
      <p:sp>
        <p:nvSpPr>
          <p:cNvPr id="5" name="Freeform 4"/>
          <p:cNvSpPr>
            <a:spLocks/>
          </p:cNvSpPr>
          <p:nvPr/>
        </p:nvSpPr>
        <p:spPr bwMode="auto">
          <a:xfrm>
            <a:off x="193675" y="3109913"/>
            <a:ext cx="1317625" cy="2203450"/>
          </a:xfrm>
          <a:custGeom>
            <a:avLst/>
            <a:gdLst/>
            <a:ahLst/>
            <a:cxnLst>
              <a:cxn ang="0">
                <a:pos x="617" y="407"/>
              </a:cxn>
              <a:cxn ang="0">
                <a:pos x="141" y="0"/>
              </a:cxn>
              <a:cxn ang="0">
                <a:pos x="0" y="401"/>
              </a:cxn>
              <a:cxn ang="0">
                <a:pos x="525" y="1033"/>
              </a:cxn>
              <a:cxn ang="0">
                <a:pos x="617" y="407"/>
              </a:cxn>
            </a:cxnLst>
            <a:rect l="0" t="0" r="r" b="b"/>
            <a:pathLst>
              <a:path w="617" h="1033">
                <a:moveTo>
                  <a:pt x="617" y="407"/>
                </a:moveTo>
                <a:cubicBezTo>
                  <a:pt x="511" y="217"/>
                  <a:pt x="341" y="80"/>
                  <a:pt x="141" y="0"/>
                </a:cubicBezTo>
                <a:cubicBezTo>
                  <a:pt x="53" y="110"/>
                  <a:pt x="0" y="249"/>
                  <a:pt x="0" y="401"/>
                </a:cubicBezTo>
                <a:cubicBezTo>
                  <a:pt x="0" y="715"/>
                  <a:pt x="227" y="977"/>
                  <a:pt x="525" y="1033"/>
                </a:cubicBezTo>
                <a:cubicBezTo>
                  <a:pt x="484" y="822"/>
                  <a:pt x="514" y="597"/>
                  <a:pt x="617" y="407"/>
                </a:cubicBezTo>
                <a:close/>
              </a:path>
            </a:pathLst>
          </a:custGeom>
          <a:solidFill>
            <a:srgbClr val="0070C0"/>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36" tIns="45718" rIns="91436" bIns="45718"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defTabSz="914099">
              <a:lnSpc>
                <a:spcPct val="80000"/>
              </a:lnSpc>
              <a:defRPr/>
            </a:pPr>
            <a:endParaRPr lang="en-US" sz="2300">
              <a:solidFill>
                <a:schemeClr val="bg1"/>
              </a:solidFill>
              <a:effectLst>
                <a:outerShdw blurRad="38100" dist="38100" dir="2700000" algn="tl">
                  <a:srgbClr val="000000">
                    <a:alpha val="43137"/>
                  </a:srgbClr>
                </a:outerShdw>
              </a:effectLst>
            </a:endParaRPr>
          </a:p>
        </p:txBody>
      </p:sp>
      <p:sp>
        <p:nvSpPr>
          <p:cNvPr id="6" name="Freeform 5"/>
          <p:cNvSpPr>
            <a:spLocks/>
          </p:cNvSpPr>
          <p:nvPr/>
        </p:nvSpPr>
        <p:spPr bwMode="auto">
          <a:xfrm>
            <a:off x="520700" y="2500313"/>
            <a:ext cx="2327275" cy="1330325"/>
          </a:xfrm>
          <a:custGeom>
            <a:avLst/>
            <a:gdLst/>
            <a:ahLst/>
            <a:cxnLst>
              <a:cxn ang="0">
                <a:pos x="497" y="620"/>
              </a:cxn>
              <a:cxn ang="0">
                <a:pos x="1090" y="410"/>
              </a:cxn>
              <a:cxn ang="0">
                <a:pos x="490" y="0"/>
              </a:cxn>
              <a:cxn ang="0">
                <a:pos x="0" y="227"/>
              </a:cxn>
              <a:cxn ang="0">
                <a:pos x="497" y="620"/>
              </a:cxn>
            </a:cxnLst>
            <a:rect l="0" t="0" r="r" b="b"/>
            <a:pathLst>
              <a:path w="1090" h="623">
                <a:moveTo>
                  <a:pt x="497" y="620"/>
                </a:moveTo>
                <a:cubicBezTo>
                  <a:pt x="715" y="623"/>
                  <a:pt x="920" y="544"/>
                  <a:pt x="1090" y="410"/>
                </a:cubicBezTo>
                <a:cubicBezTo>
                  <a:pt x="996" y="170"/>
                  <a:pt x="763" y="0"/>
                  <a:pt x="490" y="0"/>
                </a:cubicBezTo>
                <a:cubicBezTo>
                  <a:pt x="294" y="0"/>
                  <a:pt x="117" y="88"/>
                  <a:pt x="0" y="227"/>
                </a:cubicBezTo>
                <a:cubicBezTo>
                  <a:pt x="203" y="297"/>
                  <a:pt x="384" y="436"/>
                  <a:pt x="497" y="620"/>
                </a:cubicBezTo>
                <a:close/>
              </a:path>
            </a:pathLst>
          </a:custGeom>
          <a:solidFill>
            <a:srgbClr val="7030A0"/>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36" tIns="45718" rIns="91436" bIns="45718"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defTabSz="914099">
              <a:lnSpc>
                <a:spcPct val="80000"/>
              </a:lnSpc>
              <a:defRPr/>
            </a:pPr>
            <a:endParaRPr lang="en-US" sz="2300">
              <a:solidFill>
                <a:schemeClr val="bg1"/>
              </a:solidFill>
              <a:effectLst>
                <a:outerShdw blurRad="38100" dist="38100" dir="2700000" algn="tl">
                  <a:srgbClr val="000000">
                    <a:alpha val="43137"/>
                  </a:srgbClr>
                </a:outerShdw>
              </a:effectLst>
            </a:endParaRPr>
          </a:p>
        </p:txBody>
      </p:sp>
      <p:sp>
        <p:nvSpPr>
          <p:cNvPr id="7" name="Freeform 6"/>
          <p:cNvSpPr>
            <a:spLocks/>
          </p:cNvSpPr>
          <p:nvPr/>
        </p:nvSpPr>
        <p:spPr bwMode="auto">
          <a:xfrm>
            <a:off x="1339850" y="3467100"/>
            <a:ext cx="1647825" cy="1827213"/>
          </a:xfrm>
          <a:custGeom>
            <a:avLst/>
            <a:gdLst/>
            <a:ahLst/>
            <a:cxnLst>
              <a:cxn ang="0">
                <a:pos x="772" y="214"/>
              </a:cxn>
              <a:cxn ang="0">
                <a:pos x="736" y="0"/>
              </a:cxn>
              <a:cxn ang="0">
                <a:pos x="147" y="234"/>
              </a:cxn>
              <a:cxn ang="0">
                <a:pos x="31" y="849"/>
              </a:cxn>
              <a:cxn ang="0">
                <a:pos x="129" y="857"/>
              </a:cxn>
              <a:cxn ang="0">
                <a:pos x="772" y="214"/>
              </a:cxn>
            </a:cxnLst>
            <a:rect l="0" t="0" r="r" b="b"/>
            <a:pathLst>
              <a:path w="772" h="857">
                <a:moveTo>
                  <a:pt x="772" y="214"/>
                </a:moveTo>
                <a:cubicBezTo>
                  <a:pt x="772" y="139"/>
                  <a:pt x="759" y="67"/>
                  <a:pt x="736" y="0"/>
                </a:cubicBezTo>
                <a:cubicBezTo>
                  <a:pt x="574" y="141"/>
                  <a:pt x="363" y="228"/>
                  <a:pt x="147" y="234"/>
                </a:cubicBezTo>
                <a:cubicBezTo>
                  <a:pt x="35" y="420"/>
                  <a:pt x="0" y="636"/>
                  <a:pt x="31" y="849"/>
                </a:cubicBezTo>
                <a:cubicBezTo>
                  <a:pt x="63" y="854"/>
                  <a:pt x="96" y="857"/>
                  <a:pt x="129" y="857"/>
                </a:cubicBezTo>
                <a:cubicBezTo>
                  <a:pt x="484" y="857"/>
                  <a:pt x="772" y="569"/>
                  <a:pt x="772" y="214"/>
                </a:cubicBezTo>
                <a:close/>
              </a:path>
            </a:pathLst>
          </a:custGeom>
          <a:solidFill>
            <a:srgbClr val="006600"/>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36" tIns="45718" rIns="91436" bIns="45718"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defTabSz="914099">
              <a:lnSpc>
                <a:spcPct val="80000"/>
              </a:lnSpc>
              <a:defRPr/>
            </a:pPr>
            <a:endParaRPr lang="en-US" sz="2300" dirty="0" smtClean="0">
              <a:solidFill>
                <a:schemeClr val="bg1"/>
              </a:solidFill>
              <a:effectLst>
                <a:outerShdw blurRad="38100" dist="38100" dir="2700000" algn="tl">
                  <a:srgbClr val="000000">
                    <a:alpha val="43137"/>
                  </a:srgbClr>
                </a:outerShdw>
              </a:effectLst>
            </a:endParaRPr>
          </a:p>
        </p:txBody>
      </p:sp>
      <p:sp>
        <p:nvSpPr>
          <p:cNvPr id="33799" name="TextBox 26"/>
          <p:cNvSpPr txBox="1">
            <a:spLocks noChangeArrowheads="1"/>
          </p:cNvSpPr>
          <p:nvPr/>
        </p:nvSpPr>
        <p:spPr bwMode="auto">
          <a:xfrm>
            <a:off x="1535113" y="4148138"/>
            <a:ext cx="1358900" cy="633412"/>
          </a:xfrm>
          <a:prstGeom prst="rect">
            <a:avLst/>
          </a:prstGeom>
          <a:noFill/>
          <a:ln w="9525">
            <a:noFill/>
            <a:miter lim="800000"/>
            <a:headEnd/>
            <a:tailEnd/>
          </a:ln>
        </p:spPr>
        <p:txBody>
          <a:bodyPr wrap="none">
            <a:spAutoFit/>
          </a:bodyPr>
          <a:lstStyle/>
          <a:p>
            <a:pPr defTabSz="457200">
              <a:spcBef>
                <a:spcPct val="20000"/>
              </a:spcBef>
            </a:pPr>
            <a:r>
              <a:rPr lang="en-US" sz="1600" b="1">
                <a:solidFill>
                  <a:schemeClr val="bg1"/>
                </a:solidFill>
              </a:rPr>
              <a:t>Standards</a:t>
            </a:r>
          </a:p>
          <a:p>
            <a:pPr defTabSz="457200">
              <a:spcBef>
                <a:spcPct val="20000"/>
              </a:spcBef>
            </a:pPr>
            <a:r>
              <a:rPr lang="en-US" sz="1600" b="1">
                <a:solidFill>
                  <a:schemeClr val="bg1"/>
                </a:solidFill>
              </a:rPr>
              <a:t>Support</a:t>
            </a:r>
          </a:p>
        </p:txBody>
      </p:sp>
      <p:sp>
        <p:nvSpPr>
          <p:cNvPr id="33800" name="TextBox 27"/>
          <p:cNvSpPr txBox="1">
            <a:spLocks noChangeArrowheads="1"/>
          </p:cNvSpPr>
          <p:nvPr/>
        </p:nvSpPr>
        <p:spPr bwMode="auto">
          <a:xfrm>
            <a:off x="193675" y="3810000"/>
            <a:ext cx="1230313" cy="338138"/>
          </a:xfrm>
          <a:prstGeom prst="rect">
            <a:avLst/>
          </a:prstGeom>
          <a:noFill/>
          <a:ln w="9525">
            <a:noFill/>
            <a:miter lim="800000"/>
            <a:headEnd/>
            <a:tailEnd/>
          </a:ln>
        </p:spPr>
        <p:txBody>
          <a:bodyPr wrap="none">
            <a:spAutoFit/>
          </a:bodyPr>
          <a:lstStyle/>
          <a:p>
            <a:pPr defTabSz="457200">
              <a:spcBef>
                <a:spcPct val="20000"/>
              </a:spcBef>
            </a:pPr>
            <a:r>
              <a:rPr lang="en-US" sz="1600" b="1">
                <a:solidFill>
                  <a:schemeClr val="bg1"/>
                </a:solidFill>
              </a:rPr>
              <a:t>Checklist</a:t>
            </a:r>
            <a:endParaRPr lang="en-US" sz="1800" b="1">
              <a:solidFill>
                <a:schemeClr val="bg1"/>
              </a:solidFill>
            </a:endParaRPr>
          </a:p>
        </p:txBody>
      </p:sp>
      <p:sp>
        <p:nvSpPr>
          <p:cNvPr id="33801" name="TextBox 28"/>
          <p:cNvSpPr txBox="1">
            <a:spLocks noChangeArrowheads="1"/>
          </p:cNvSpPr>
          <p:nvPr/>
        </p:nvSpPr>
        <p:spPr bwMode="auto">
          <a:xfrm>
            <a:off x="1266825" y="2792413"/>
            <a:ext cx="1189038" cy="635000"/>
          </a:xfrm>
          <a:prstGeom prst="rect">
            <a:avLst/>
          </a:prstGeom>
          <a:noFill/>
          <a:ln w="9525">
            <a:noFill/>
            <a:miter lim="800000"/>
            <a:headEnd/>
            <a:tailEnd/>
          </a:ln>
        </p:spPr>
        <p:txBody>
          <a:bodyPr wrap="none">
            <a:spAutoFit/>
          </a:bodyPr>
          <a:lstStyle/>
          <a:p>
            <a:pPr defTabSz="457200">
              <a:spcBef>
                <a:spcPct val="20000"/>
              </a:spcBef>
            </a:pPr>
            <a:r>
              <a:rPr lang="en-US" sz="1600" b="1">
                <a:solidFill>
                  <a:schemeClr val="bg1"/>
                </a:solidFill>
              </a:rPr>
              <a:t>Practical</a:t>
            </a:r>
          </a:p>
          <a:p>
            <a:pPr defTabSz="457200">
              <a:spcBef>
                <a:spcPct val="20000"/>
              </a:spcBef>
            </a:pPr>
            <a:r>
              <a:rPr lang="en-US" sz="1600" b="1">
                <a:solidFill>
                  <a:schemeClr val="bg1"/>
                </a:solidFill>
              </a:rPr>
              <a:t>support</a:t>
            </a:r>
          </a:p>
        </p:txBody>
      </p:sp>
      <p:sp>
        <p:nvSpPr>
          <p:cNvPr id="11" name="Rectangle 10"/>
          <p:cNvSpPr/>
          <p:nvPr/>
        </p:nvSpPr>
        <p:spPr bwMode="auto">
          <a:xfrm>
            <a:off x="3209925" y="1484313"/>
            <a:ext cx="5434013" cy="1143000"/>
          </a:xfrm>
          <a:prstGeom prst="rect">
            <a:avLst/>
          </a:prstGeom>
          <a:solidFill>
            <a:srgbClr val="7030A0"/>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36" tIns="45718" rIns="91436" bIns="45718"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defTabSz="914099">
              <a:lnSpc>
                <a:spcPct val="80000"/>
              </a:lnSpc>
              <a:defRPr/>
            </a:pPr>
            <a:r>
              <a:rPr lang="en-US" dirty="0" smtClean="0">
                <a:solidFill>
                  <a:schemeClr val="bg1"/>
                </a:solidFill>
                <a:effectLst>
                  <a:outerShdw blurRad="38100" dist="38100" dir="2700000" algn="tl">
                    <a:srgbClr val="000000">
                      <a:alpha val="43137"/>
                    </a:srgbClr>
                  </a:outerShdw>
                </a:effectLst>
              </a:rPr>
              <a:t>Detailed practical support on how ICT companies can build sustainability into their operations and management</a:t>
            </a:r>
          </a:p>
        </p:txBody>
      </p:sp>
      <p:sp>
        <p:nvSpPr>
          <p:cNvPr id="12" name="Rectangle 11"/>
          <p:cNvSpPr/>
          <p:nvPr/>
        </p:nvSpPr>
        <p:spPr bwMode="auto">
          <a:xfrm>
            <a:off x="3209925" y="2960688"/>
            <a:ext cx="5434013" cy="1239837"/>
          </a:xfrm>
          <a:prstGeom prst="rect">
            <a:avLst/>
          </a:prstGeom>
          <a:solidFill>
            <a:srgbClr val="006600"/>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36" tIns="45718" rIns="91436" bIns="45718"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defTabSz="914099">
              <a:lnSpc>
                <a:spcPct val="80000"/>
              </a:lnSpc>
              <a:defRPr/>
            </a:pPr>
            <a:r>
              <a:rPr lang="en-US" dirty="0" smtClean="0">
                <a:solidFill>
                  <a:schemeClr val="bg1"/>
                </a:solidFill>
                <a:effectLst>
                  <a:outerShdw blurRad="38100" dist="38100" dir="2700000" algn="tl">
                    <a:srgbClr val="000000">
                      <a:alpha val="43137"/>
                    </a:srgbClr>
                  </a:outerShdw>
                </a:effectLst>
              </a:rPr>
              <a:t>Ongoing contribution to ITU-T Study Group 5 which has the goal of developing global standards in this arena</a:t>
            </a:r>
          </a:p>
        </p:txBody>
      </p:sp>
      <p:sp>
        <p:nvSpPr>
          <p:cNvPr id="13" name="Rectangle 12"/>
          <p:cNvSpPr/>
          <p:nvPr/>
        </p:nvSpPr>
        <p:spPr bwMode="auto">
          <a:xfrm>
            <a:off x="3209925" y="4497388"/>
            <a:ext cx="5434013" cy="1227137"/>
          </a:xfrm>
          <a:prstGeom prst="rect">
            <a:avLst/>
          </a:prstGeom>
          <a:solidFill>
            <a:srgbClr val="0070C0"/>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36" tIns="45718" rIns="91436" bIns="45718"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defTabSz="914099">
              <a:lnSpc>
                <a:spcPct val="80000"/>
              </a:lnSpc>
              <a:defRPr/>
            </a:pPr>
            <a:r>
              <a:rPr lang="en-US" dirty="0" smtClean="0">
                <a:solidFill>
                  <a:schemeClr val="bg1"/>
                </a:solidFill>
                <a:effectLst>
                  <a:outerShdw blurRad="38100" dist="38100" dir="2700000" algn="tl">
                    <a:srgbClr val="000000">
                      <a:alpha val="43137"/>
                    </a:srgbClr>
                  </a:outerShdw>
                </a:effectLst>
              </a:rPr>
              <a:t>Standardized checklist of sustainability requirements specific to the ICT sector</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9" descr="C:\Users\campilon\Desktop\photos\shutterstock_24035878.jpg"/>
          <p:cNvPicPr>
            <a:picLocks noChangeAspect="1" noChangeArrowheads="1"/>
          </p:cNvPicPr>
          <p:nvPr/>
        </p:nvPicPr>
        <p:blipFill>
          <a:blip r:embed="rId2" cstate="print"/>
          <a:srcRect/>
          <a:stretch>
            <a:fillRect/>
          </a:stretch>
        </p:blipFill>
        <p:spPr bwMode="auto">
          <a:xfrm>
            <a:off x="0" y="5108575"/>
            <a:ext cx="2373313" cy="1749425"/>
          </a:xfrm>
          <a:prstGeom prst="rect">
            <a:avLst/>
          </a:prstGeom>
          <a:noFill/>
          <a:ln w="9525">
            <a:noFill/>
            <a:miter lim="800000"/>
            <a:headEnd/>
            <a:tailEnd/>
          </a:ln>
        </p:spPr>
      </p:pic>
      <p:sp>
        <p:nvSpPr>
          <p:cNvPr id="13315" name="Content Placeholder 3"/>
          <p:cNvSpPr>
            <a:spLocks noGrp="1"/>
          </p:cNvSpPr>
          <p:nvPr>
            <p:ph sz="half" idx="2"/>
          </p:nvPr>
        </p:nvSpPr>
        <p:spPr>
          <a:xfrm>
            <a:off x="120650" y="800100"/>
            <a:ext cx="2808288" cy="5183188"/>
          </a:xfrm>
        </p:spPr>
        <p:txBody>
          <a:bodyPr/>
          <a:lstStyle/>
          <a:p>
            <a:pPr>
              <a:defRPr/>
            </a:pPr>
            <a:r>
              <a:rPr lang="en-US" sz="1200" dirty="0"/>
              <a:t>3p Institute for Sustainable Management</a:t>
            </a:r>
          </a:p>
          <a:p>
            <a:pPr>
              <a:defRPr/>
            </a:pPr>
            <a:r>
              <a:rPr lang="en-US" sz="1200" dirty="0"/>
              <a:t>Alcatel Lucent</a:t>
            </a:r>
          </a:p>
          <a:p>
            <a:pPr>
              <a:defRPr/>
            </a:pPr>
            <a:r>
              <a:rPr lang="en-US" sz="1200" dirty="0"/>
              <a:t>BBC</a:t>
            </a:r>
          </a:p>
          <a:p>
            <a:pPr>
              <a:defRPr/>
            </a:pPr>
            <a:r>
              <a:rPr lang="en-US" sz="1200" dirty="0"/>
              <a:t>BIO Intelligence Service</a:t>
            </a:r>
          </a:p>
          <a:p>
            <a:pPr>
              <a:defRPr/>
            </a:pPr>
            <a:r>
              <a:rPr lang="en-US" sz="1200" dirty="0"/>
              <a:t>BT</a:t>
            </a:r>
          </a:p>
          <a:p>
            <a:pPr>
              <a:defRPr/>
            </a:pPr>
            <a:r>
              <a:rPr lang="en-US" sz="1200" dirty="0"/>
              <a:t>CEDARE</a:t>
            </a:r>
          </a:p>
          <a:p>
            <a:pPr>
              <a:defRPr/>
            </a:pPr>
            <a:r>
              <a:rPr lang="en-US" sz="1200" dirty="0"/>
              <a:t>Climate Associates</a:t>
            </a:r>
          </a:p>
          <a:p>
            <a:pPr>
              <a:defRPr/>
            </a:pPr>
            <a:r>
              <a:rPr lang="en-US" sz="1200" dirty="0" err="1"/>
              <a:t>ClimateCHECK</a:t>
            </a:r>
            <a:endParaRPr lang="en-US" sz="1200" dirty="0"/>
          </a:p>
          <a:p>
            <a:pPr>
              <a:defRPr/>
            </a:pPr>
            <a:r>
              <a:rPr lang="en-US" sz="1200" dirty="0" err="1"/>
              <a:t>Cogeco</a:t>
            </a:r>
            <a:r>
              <a:rPr lang="en-US" sz="1200" dirty="0"/>
              <a:t> Cable</a:t>
            </a:r>
          </a:p>
          <a:p>
            <a:pPr>
              <a:defRPr/>
            </a:pPr>
            <a:r>
              <a:rPr lang="en-US" sz="1200" dirty="0"/>
              <a:t>DATEC Technologies</a:t>
            </a:r>
          </a:p>
          <a:p>
            <a:pPr>
              <a:defRPr/>
            </a:pPr>
            <a:r>
              <a:rPr lang="en-US" sz="1200" dirty="0"/>
              <a:t>Dell</a:t>
            </a:r>
          </a:p>
          <a:p>
            <a:pPr>
              <a:defRPr/>
            </a:pPr>
            <a:r>
              <a:rPr lang="en-US" sz="1200" dirty="0"/>
              <a:t>Ernst &amp; Young</a:t>
            </a:r>
          </a:p>
          <a:p>
            <a:pPr>
              <a:defRPr/>
            </a:pPr>
            <a:r>
              <a:rPr lang="en-US" sz="1200" dirty="0"/>
              <a:t>ETRI</a:t>
            </a:r>
          </a:p>
          <a:p>
            <a:pPr>
              <a:defRPr/>
            </a:pPr>
            <a:r>
              <a:rPr lang="en-US" sz="1200" dirty="0"/>
              <a:t>ETNO</a:t>
            </a:r>
          </a:p>
          <a:p>
            <a:pPr>
              <a:defRPr/>
            </a:pPr>
            <a:r>
              <a:rPr lang="en-US" sz="1200" dirty="0"/>
              <a:t>ETSI</a:t>
            </a:r>
          </a:p>
          <a:p>
            <a:pPr>
              <a:defRPr/>
            </a:pPr>
            <a:r>
              <a:rPr lang="en-US" sz="1200" dirty="0"/>
              <a:t>European Broadcasting Union</a:t>
            </a:r>
          </a:p>
          <a:p>
            <a:pPr>
              <a:defRPr/>
            </a:pPr>
            <a:endParaRPr lang="en-US" dirty="0" smtClean="0">
              <a:latin typeface="+mj-lt"/>
            </a:endParaRPr>
          </a:p>
        </p:txBody>
      </p:sp>
      <p:sp>
        <p:nvSpPr>
          <p:cNvPr id="34820" name="Content Placeholder 5"/>
          <p:cNvSpPr>
            <a:spLocks noGrp="1"/>
          </p:cNvSpPr>
          <p:nvPr>
            <p:ph sz="quarter" idx="4"/>
          </p:nvPr>
        </p:nvSpPr>
        <p:spPr>
          <a:xfrm>
            <a:off x="5867400" y="836613"/>
            <a:ext cx="3106738" cy="4784725"/>
          </a:xfrm>
        </p:spPr>
        <p:txBody>
          <a:bodyPr/>
          <a:lstStyle/>
          <a:p>
            <a:r>
              <a:rPr lang="en-US" sz="1200" smtClean="0"/>
              <a:t>Panasonic</a:t>
            </a:r>
          </a:p>
          <a:p>
            <a:r>
              <a:rPr lang="en-US" sz="1200" smtClean="0"/>
              <a:t>PE INTERNATIONAL AG</a:t>
            </a:r>
          </a:p>
          <a:p>
            <a:r>
              <a:rPr lang="en-US" sz="1200" smtClean="0"/>
              <a:t>Research In Motion</a:t>
            </a:r>
          </a:p>
          <a:p>
            <a:r>
              <a:rPr lang="en-US" sz="1200" smtClean="0"/>
              <a:t>Scuola Superiore Sant’Anna of Pisa</a:t>
            </a:r>
          </a:p>
          <a:p>
            <a:r>
              <a:rPr lang="en-US" sz="1200" smtClean="0"/>
              <a:t>Step Initiative</a:t>
            </a:r>
          </a:p>
          <a:p>
            <a:r>
              <a:rPr lang="en-US" sz="1200" smtClean="0"/>
              <a:t>Telecom Italia</a:t>
            </a:r>
          </a:p>
          <a:p>
            <a:r>
              <a:rPr lang="en-US" sz="1200" smtClean="0"/>
              <a:t>Telecommunications Networks and Telematics Laboratory</a:t>
            </a:r>
          </a:p>
          <a:p>
            <a:r>
              <a:rPr lang="en-US" sz="1200" smtClean="0"/>
              <a:t>Telecommunication Technology Committee</a:t>
            </a:r>
          </a:p>
          <a:p>
            <a:r>
              <a:rPr lang="en-US" sz="1200" smtClean="0"/>
              <a:t>Telefónica</a:t>
            </a:r>
          </a:p>
          <a:p>
            <a:r>
              <a:rPr lang="en-US" sz="1200" smtClean="0"/>
              <a:t>Thomson Reuters</a:t>
            </a:r>
          </a:p>
          <a:p>
            <a:r>
              <a:rPr lang="en-US" sz="1200" smtClean="0"/>
              <a:t>Toshiba</a:t>
            </a:r>
          </a:p>
          <a:p>
            <a:r>
              <a:rPr lang="en-US" sz="1200" smtClean="0"/>
              <a:t>United Nations Environmental Programme</a:t>
            </a:r>
          </a:p>
          <a:p>
            <a:r>
              <a:rPr lang="en-US" sz="1200" smtClean="0"/>
              <a:t>United Nations Environmental Programme Basel convention</a:t>
            </a:r>
          </a:p>
          <a:p>
            <a:r>
              <a:rPr lang="en-US" sz="1200" smtClean="0"/>
              <a:t>United Nations University</a:t>
            </a:r>
          </a:p>
          <a:p>
            <a:r>
              <a:rPr lang="en-US" sz="1200" smtClean="0"/>
              <a:t>University of Genova</a:t>
            </a:r>
          </a:p>
          <a:p>
            <a:r>
              <a:rPr lang="en-US" sz="1200" smtClean="0"/>
              <a:t>University of Zagreb</a:t>
            </a:r>
          </a:p>
          <a:p>
            <a:r>
              <a:rPr lang="en-US" sz="1200" smtClean="0"/>
              <a:t>Verizon</a:t>
            </a:r>
          </a:p>
          <a:p>
            <a:r>
              <a:rPr lang="en-US" sz="1200" smtClean="0"/>
              <a:t>Vodafone Ghana</a:t>
            </a:r>
          </a:p>
        </p:txBody>
      </p:sp>
      <p:sp>
        <p:nvSpPr>
          <p:cNvPr id="34821" name="Slide Number Placeholder 6"/>
          <p:cNvSpPr>
            <a:spLocks noGrp="1"/>
          </p:cNvSpPr>
          <p:nvPr>
            <p:ph type="sldNum" sz="quarter" idx="10"/>
          </p:nvPr>
        </p:nvSpPr>
        <p:spPr/>
        <p:txBody>
          <a:bodyPr/>
          <a:lstStyle/>
          <a:p>
            <a:fld id="{D4FF093E-5905-41E5-8113-143F9C88B5E1}" type="slidenum">
              <a:rPr lang="en-US" smtClean="0"/>
              <a:pPr/>
              <a:t>27</a:t>
            </a:fld>
            <a:endParaRPr lang="en-US" smtClean="0"/>
          </a:p>
        </p:txBody>
      </p:sp>
      <p:sp>
        <p:nvSpPr>
          <p:cNvPr id="34822" name="Content Placeholder 3"/>
          <p:cNvSpPr txBox="1">
            <a:spLocks/>
          </p:cNvSpPr>
          <p:nvPr/>
        </p:nvSpPr>
        <p:spPr bwMode="auto">
          <a:xfrm>
            <a:off x="2916238" y="836613"/>
            <a:ext cx="2808287" cy="4713287"/>
          </a:xfrm>
          <a:prstGeom prst="rect">
            <a:avLst/>
          </a:prstGeom>
          <a:noFill/>
          <a:ln w="9525">
            <a:noFill/>
            <a:miter lim="800000"/>
            <a:headEnd/>
            <a:tailEnd/>
          </a:ln>
        </p:spPr>
        <p:txBody>
          <a:bodyPr/>
          <a:lstStyle/>
          <a:p>
            <a:pPr marL="342900" indent="-342900" eaLnBrk="0" hangingPunct="0">
              <a:spcBef>
                <a:spcPct val="20000"/>
              </a:spcBef>
              <a:buClr>
                <a:srgbClr val="0E438A"/>
              </a:buClr>
              <a:buSzPct val="110000"/>
              <a:buFont typeface="Wingdings" pitchFamily="2" charset="2"/>
              <a:buChar char="§"/>
            </a:pPr>
            <a:r>
              <a:rPr lang="en-US" sz="1200">
                <a:solidFill>
                  <a:srgbClr val="5C5C5C"/>
                </a:solidFill>
              </a:rPr>
              <a:t>France Telecom/Orange</a:t>
            </a:r>
          </a:p>
          <a:p>
            <a:pPr marL="342900" indent="-342900" eaLnBrk="0" hangingPunct="0">
              <a:spcBef>
                <a:spcPct val="20000"/>
              </a:spcBef>
              <a:buClr>
                <a:srgbClr val="0E438A"/>
              </a:buClr>
              <a:buSzPct val="110000"/>
              <a:buFont typeface="Wingdings" pitchFamily="2" charset="2"/>
              <a:buChar char="§"/>
            </a:pPr>
            <a:r>
              <a:rPr lang="en-US" sz="1200">
                <a:solidFill>
                  <a:srgbClr val="5C5C5C"/>
                </a:solidFill>
              </a:rPr>
              <a:t>Fronesys</a:t>
            </a:r>
          </a:p>
          <a:p>
            <a:pPr marL="342900" indent="-342900" eaLnBrk="0" hangingPunct="0">
              <a:spcBef>
                <a:spcPct val="20000"/>
              </a:spcBef>
              <a:buClr>
                <a:srgbClr val="0E438A"/>
              </a:buClr>
              <a:buSzPct val="110000"/>
              <a:buFont typeface="Wingdings" pitchFamily="2" charset="2"/>
              <a:buChar char="§"/>
            </a:pPr>
            <a:r>
              <a:rPr lang="en-US" sz="1200">
                <a:solidFill>
                  <a:srgbClr val="5C5C5C"/>
                </a:solidFill>
              </a:rPr>
              <a:t>Fujitsu</a:t>
            </a:r>
          </a:p>
          <a:p>
            <a:pPr marL="342900" indent="-342900" eaLnBrk="0" hangingPunct="0">
              <a:spcBef>
                <a:spcPct val="20000"/>
              </a:spcBef>
              <a:buClr>
                <a:srgbClr val="0E438A"/>
              </a:buClr>
              <a:buSzPct val="110000"/>
              <a:buFont typeface="Wingdings" pitchFamily="2" charset="2"/>
              <a:buChar char="§"/>
            </a:pPr>
            <a:r>
              <a:rPr lang="en-US" sz="1200">
                <a:solidFill>
                  <a:srgbClr val="5C5C5C"/>
                </a:solidFill>
              </a:rPr>
              <a:t>GHG Management Institute (GHGMI)</a:t>
            </a:r>
          </a:p>
          <a:p>
            <a:pPr marL="342900" indent="-342900" eaLnBrk="0" hangingPunct="0">
              <a:spcBef>
                <a:spcPct val="20000"/>
              </a:spcBef>
              <a:buClr>
                <a:srgbClr val="0E438A"/>
              </a:buClr>
              <a:buSzPct val="110000"/>
              <a:buFont typeface="Wingdings" pitchFamily="2" charset="2"/>
              <a:buChar char="§"/>
            </a:pPr>
            <a:r>
              <a:rPr lang="en-US" sz="1200">
                <a:solidFill>
                  <a:srgbClr val="5C5C5C"/>
                </a:solidFill>
              </a:rPr>
              <a:t>Hewlett-Packard</a:t>
            </a:r>
          </a:p>
          <a:p>
            <a:pPr marL="342900" indent="-342900" eaLnBrk="0" hangingPunct="0">
              <a:spcBef>
                <a:spcPct val="20000"/>
              </a:spcBef>
              <a:buClr>
                <a:srgbClr val="0E438A"/>
              </a:buClr>
              <a:buSzPct val="110000"/>
              <a:buFont typeface="Wingdings" pitchFamily="2" charset="2"/>
              <a:buChar char="§"/>
            </a:pPr>
            <a:r>
              <a:rPr lang="en-US" sz="1200">
                <a:solidFill>
                  <a:srgbClr val="5C5C5C"/>
                </a:solidFill>
              </a:rPr>
              <a:t>Hitachi</a:t>
            </a:r>
          </a:p>
          <a:p>
            <a:pPr marL="342900" indent="-342900" eaLnBrk="0" hangingPunct="0">
              <a:spcBef>
                <a:spcPct val="20000"/>
              </a:spcBef>
              <a:buClr>
                <a:srgbClr val="0E438A"/>
              </a:buClr>
              <a:buSzPct val="110000"/>
              <a:buFont typeface="Wingdings" pitchFamily="2" charset="2"/>
              <a:buChar char="§"/>
            </a:pPr>
            <a:r>
              <a:rPr lang="en-US" sz="1200">
                <a:solidFill>
                  <a:srgbClr val="5C5C5C"/>
                </a:solidFill>
              </a:rPr>
              <a:t>Huawei</a:t>
            </a:r>
          </a:p>
          <a:p>
            <a:pPr marL="342900" indent="-342900" eaLnBrk="0" hangingPunct="0">
              <a:spcBef>
                <a:spcPct val="20000"/>
              </a:spcBef>
              <a:buClr>
                <a:srgbClr val="0E438A"/>
              </a:buClr>
              <a:buSzPct val="110000"/>
              <a:buFont typeface="Wingdings" pitchFamily="2" charset="2"/>
              <a:buChar char="§"/>
            </a:pPr>
            <a:r>
              <a:rPr lang="en-US" sz="1200">
                <a:solidFill>
                  <a:srgbClr val="5C5C5C"/>
                </a:solidFill>
              </a:rPr>
              <a:t>IBI Group</a:t>
            </a:r>
          </a:p>
          <a:p>
            <a:pPr marL="342900" indent="-342900" eaLnBrk="0" hangingPunct="0">
              <a:spcBef>
                <a:spcPct val="20000"/>
              </a:spcBef>
              <a:buClr>
                <a:srgbClr val="0E438A"/>
              </a:buClr>
              <a:buSzPct val="110000"/>
              <a:buFont typeface="Wingdings" pitchFamily="2" charset="2"/>
              <a:buChar char="§"/>
            </a:pPr>
            <a:r>
              <a:rPr lang="en-US" sz="1200">
                <a:solidFill>
                  <a:srgbClr val="5C5C5C"/>
                </a:solidFill>
              </a:rPr>
              <a:t>Imperial College</a:t>
            </a:r>
          </a:p>
          <a:p>
            <a:pPr marL="342900" indent="-342900" eaLnBrk="0" hangingPunct="0">
              <a:spcBef>
                <a:spcPct val="20000"/>
              </a:spcBef>
              <a:buClr>
                <a:srgbClr val="0E438A"/>
              </a:buClr>
              <a:buSzPct val="110000"/>
              <a:buFont typeface="Wingdings" pitchFamily="2" charset="2"/>
              <a:buChar char="§"/>
            </a:pPr>
            <a:r>
              <a:rPr lang="en-US" sz="1200">
                <a:solidFill>
                  <a:srgbClr val="5C5C5C"/>
                </a:solidFill>
              </a:rPr>
              <a:t>Infosys</a:t>
            </a:r>
          </a:p>
          <a:p>
            <a:pPr marL="342900" indent="-342900" eaLnBrk="0" hangingPunct="0">
              <a:spcBef>
                <a:spcPct val="20000"/>
              </a:spcBef>
              <a:buClr>
                <a:srgbClr val="0E438A"/>
              </a:buClr>
              <a:buSzPct val="110000"/>
              <a:buFont typeface="Wingdings" pitchFamily="2" charset="2"/>
              <a:buChar char="§"/>
            </a:pPr>
            <a:r>
              <a:rPr lang="en-US" sz="1200">
                <a:solidFill>
                  <a:srgbClr val="5C5C5C"/>
                </a:solidFill>
              </a:rPr>
              <a:t>International Telecommunication Union (ITU)</a:t>
            </a:r>
          </a:p>
          <a:p>
            <a:pPr marL="342900" indent="-342900" eaLnBrk="0" hangingPunct="0">
              <a:spcBef>
                <a:spcPct val="20000"/>
              </a:spcBef>
              <a:buClr>
                <a:srgbClr val="0E438A"/>
              </a:buClr>
              <a:buSzPct val="110000"/>
              <a:buFont typeface="Wingdings" pitchFamily="2" charset="2"/>
              <a:buChar char="§"/>
            </a:pPr>
            <a:r>
              <a:rPr lang="en-US" sz="1200">
                <a:solidFill>
                  <a:srgbClr val="5C5C5C"/>
                </a:solidFill>
              </a:rPr>
              <a:t>Mandat International</a:t>
            </a:r>
          </a:p>
          <a:p>
            <a:pPr marL="342900" indent="-342900" eaLnBrk="0" hangingPunct="0">
              <a:spcBef>
                <a:spcPct val="20000"/>
              </a:spcBef>
              <a:buClr>
                <a:srgbClr val="0E438A"/>
              </a:buClr>
              <a:buSzPct val="110000"/>
              <a:buFont typeface="Wingdings" pitchFamily="2" charset="2"/>
              <a:buChar char="§"/>
            </a:pPr>
            <a:r>
              <a:rPr lang="en-US" sz="1200">
                <a:solidFill>
                  <a:srgbClr val="5C5C5C"/>
                </a:solidFill>
              </a:rPr>
              <a:t>MicroPro Computers</a:t>
            </a:r>
          </a:p>
          <a:p>
            <a:pPr marL="342900" indent="-342900" eaLnBrk="0" hangingPunct="0">
              <a:spcBef>
                <a:spcPct val="20000"/>
              </a:spcBef>
              <a:buClr>
                <a:srgbClr val="0E438A"/>
              </a:buClr>
              <a:buSzPct val="110000"/>
              <a:buFont typeface="Wingdings" pitchFamily="2" charset="2"/>
              <a:buChar char="§"/>
            </a:pPr>
            <a:r>
              <a:rPr lang="en-US" sz="1200">
                <a:solidFill>
                  <a:srgbClr val="5C5C5C"/>
                </a:solidFill>
              </a:rPr>
              <a:t>Microsoft</a:t>
            </a:r>
          </a:p>
          <a:p>
            <a:pPr marL="342900" indent="-342900" eaLnBrk="0" hangingPunct="0">
              <a:spcBef>
                <a:spcPct val="20000"/>
              </a:spcBef>
              <a:buClr>
                <a:srgbClr val="0E438A"/>
              </a:buClr>
              <a:buSzPct val="110000"/>
              <a:buFont typeface="Wingdings" pitchFamily="2" charset="2"/>
              <a:buChar char="§"/>
            </a:pPr>
            <a:r>
              <a:rPr lang="en-US" sz="1200">
                <a:solidFill>
                  <a:srgbClr val="5C5C5C"/>
                </a:solidFill>
              </a:rPr>
              <a:t>MJRD Assessment Inc.</a:t>
            </a:r>
          </a:p>
          <a:p>
            <a:pPr marL="342900" indent="-342900" eaLnBrk="0" hangingPunct="0">
              <a:spcBef>
                <a:spcPct val="20000"/>
              </a:spcBef>
              <a:buClr>
                <a:srgbClr val="0E438A"/>
              </a:buClr>
              <a:buSzPct val="110000"/>
              <a:buFont typeface="Wingdings" pitchFamily="2" charset="2"/>
              <a:buChar char="§"/>
            </a:pPr>
            <a:r>
              <a:rPr lang="en-US" sz="1200">
                <a:solidFill>
                  <a:srgbClr val="5C5C5C"/>
                </a:solidFill>
              </a:rPr>
              <a:t>National Inter-University Consortium for Telecommunications</a:t>
            </a:r>
          </a:p>
          <a:p>
            <a:pPr marL="342900" indent="-342900" eaLnBrk="0" hangingPunct="0">
              <a:spcBef>
                <a:spcPct val="20000"/>
              </a:spcBef>
              <a:buClr>
                <a:srgbClr val="0E438A"/>
              </a:buClr>
              <a:buSzPct val="110000"/>
              <a:buFont typeface="Wingdings" pitchFamily="2" charset="2"/>
              <a:buChar char="§"/>
            </a:pPr>
            <a:r>
              <a:rPr lang="en-US" sz="1200">
                <a:solidFill>
                  <a:srgbClr val="5C5C5C"/>
                </a:solidFill>
              </a:rPr>
              <a:t>Nokia Siemens Networks</a:t>
            </a:r>
          </a:p>
          <a:p>
            <a:pPr marL="342900" indent="-342900" eaLnBrk="0" hangingPunct="0">
              <a:spcBef>
                <a:spcPct val="20000"/>
              </a:spcBef>
              <a:buClr>
                <a:srgbClr val="0E438A"/>
              </a:buClr>
              <a:buSzPct val="110000"/>
              <a:buFont typeface="Wingdings" pitchFamily="2" charset="2"/>
              <a:buChar char="§"/>
            </a:pPr>
            <a:r>
              <a:rPr lang="en-US" sz="1200">
                <a:solidFill>
                  <a:srgbClr val="5C5C5C"/>
                </a:solidFill>
              </a:rPr>
              <a:t>NEC Empowered by Innovation</a:t>
            </a:r>
          </a:p>
          <a:p>
            <a:pPr marL="342900" indent="-342900" eaLnBrk="0" hangingPunct="0">
              <a:spcBef>
                <a:spcPct val="20000"/>
              </a:spcBef>
              <a:buClr>
                <a:srgbClr val="0E438A"/>
              </a:buClr>
              <a:buSzPct val="110000"/>
              <a:buFont typeface="Wingdings" pitchFamily="2" charset="2"/>
              <a:buChar char="§"/>
            </a:pPr>
            <a:r>
              <a:rPr lang="en-US" sz="1200">
                <a:solidFill>
                  <a:srgbClr val="5C5C5C"/>
                </a:solidFill>
              </a:rPr>
              <a:t>NTT</a:t>
            </a:r>
          </a:p>
        </p:txBody>
      </p:sp>
      <p:sp>
        <p:nvSpPr>
          <p:cNvPr id="34823" name="Title 4"/>
          <p:cNvSpPr txBox="1">
            <a:spLocks/>
          </p:cNvSpPr>
          <p:nvPr/>
        </p:nvSpPr>
        <p:spPr bwMode="auto">
          <a:xfrm>
            <a:off x="684213" y="133350"/>
            <a:ext cx="8640762" cy="523875"/>
          </a:xfrm>
          <a:prstGeom prst="rect">
            <a:avLst/>
          </a:prstGeom>
          <a:noFill/>
          <a:ln w="9525">
            <a:noFill/>
            <a:miter lim="800000"/>
            <a:headEnd/>
            <a:tailEnd/>
          </a:ln>
        </p:spPr>
        <p:txBody>
          <a:bodyPr anchor="ctr">
            <a:spAutoFit/>
          </a:bodyPr>
          <a:lstStyle/>
          <a:p>
            <a:pPr eaLnBrk="0" hangingPunct="0"/>
            <a:r>
              <a:rPr lang="en-US" sz="2800" b="1">
                <a:solidFill>
                  <a:srgbClr val="1B5BA2"/>
                </a:solidFill>
              </a:rPr>
              <a:t>Collaboration with over 50 partners</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4"/>
          <p:cNvSpPr>
            <a:spLocks noGrp="1"/>
          </p:cNvSpPr>
          <p:nvPr>
            <p:ph type="sldNum" sz="quarter" idx="10"/>
          </p:nvPr>
        </p:nvSpPr>
        <p:spPr/>
        <p:txBody>
          <a:bodyPr/>
          <a:lstStyle/>
          <a:p>
            <a:fld id="{FEA47462-1855-420D-B95F-23292BBF9AF0}" type="slidenum">
              <a:rPr lang="en-US" smtClean="0"/>
              <a:pPr/>
              <a:t>28</a:t>
            </a:fld>
            <a:endParaRPr lang="en-US" smtClean="0"/>
          </a:p>
        </p:txBody>
      </p:sp>
      <p:graphicFrame>
        <p:nvGraphicFramePr>
          <p:cNvPr id="6" name="Content Placeholder 4"/>
          <p:cNvGraphicFramePr>
            <a:graphicFrameLocks/>
          </p:cNvGraphicFramePr>
          <p:nvPr/>
        </p:nvGraphicFramePr>
        <p:xfrm>
          <a:off x="539552" y="980728"/>
          <a:ext cx="8098656" cy="4896544"/>
        </p:xfrm>
        <a:graphic>
          <a:graphicData uri="http://schemas.openxmlformats.org/drawingml/2006/table">
            <a:tbl>
              <a:tblPr firstRow="1" bandRow="1">
                <a:solidFill>
                  <a:srgbClr val="641355"/>
                </a:solidFill>
                <a:tableStyleId>{18603FDC-E32A-4AB5-989C-0864C3EAD2B8}</a:tableStyleId>
              </a:tblPr>
              <a:tblGrid>
                <a:gridCol w="3174527"/>
                <a:gridCol w="4924129"/>
              </a:tblGrid>
              <a:tr h="612068">
                <a:tc>
                  <a:txBody>
                    <a:bodyPr/>
                    <a:lstStyle/>
                    <a:p>
                      <a:pPr>
                        <a:spcAft>
                          <a:spcPts val="0"/>
                        </a:spcAft>
                      </a:pPr>
                      <a:r>
                        <a:rPr lang="en-GB" sz="1800" b="1" dirty="0" smtClean="0">
                          <a:effectLst/>
                        </a:rPr>
                        <a:t>Document</a:t>
                      </a:r>
                      <a:endParaRPr lang="en-GB" sz="1800" b="1" dirty="0">
                        <a:solidFill>
                          <a:srgbClr val="666666"/>
                        </a:solidFill>
                        <a:effectLst/>
                        <a:latin typeface="Verdana"/>
                        <a:ea typeface="Times New Roman"/>
                        <a:cs typeface="Times New Roman"/>
                      </a:endParaRPr>
                    </a:p>
                  </a:txBody>
                  <a:tcPr marL="68580" marR="68580" marT="0" marB="0" anchor="ctr">
                    <a:solidFill>
                      <a:srgbClr val="00B050"/>
                    </a:solidFill>
                  </a:tcPr>
                </a:tc>
                <a:tc>
                  <a:txBody>
                    <a:bodyPr/>
                    <a:lstStyle/>
                    <a:p>
                      <a:pPr>
                        <a:spcAft>
                          <a:spcPts val="0"/>
                        </a:spcAft>
                      </a:pPr>
                      <a:r>
                        <a:rPr lang="en-GB" sz="1800" b="1" dirty="0" smtClean="0">
                          <a:solidFill>
                            <a:schemeClr val="lt1"/>
                          </a:solidFill>
                          <a:effectLst/>
                          <a:latin typeface="+mn-lt"/>
                          <a:ea typeface="+mn-ea"/>
                          <a:cs typeface="+mn-cs"/>
                        </a:rPr>
                        <a:t>Summary</a:t>
                      </a:r>
                      <a:endParaRPr lang="en-GB" sz="1800" b="1" dirty="0">
                        <a:solidFill>
                          <a:srgbClr val="666666"/>
                        </a:solidFill>
                        <a:effectLst/>
                        <a:latin typeface="Verdana"/>
                        <a:ea typeface="Times New Roman"/>
                        <a:cs typeface="Times New Roman"/>
                      </a:endParaRPr>
                    </a:p>
                  </a:txBody>
                  <a:tcPr marL="68580" marR="68580" marT="0" marB="0" anchor="ctr">
                    <a:solidFill>
                      <a:srgbClr val="00B050"/>
                    </a:solidFill>
                  </a:tcPr>
                </a:tc>
              </a:tr>
              <a:tr h="612068">
                <a:tc>
                  <a:txBody>
                    <a:bodyPr/>
                    <a:lstStyle/>
                    <a:p>
                      <a:pPr>
                        <a:spcAft>
                          <a:spcPts val="0"/>
                        </a:spcAft>
                      </a:pPr>
                      <a:r>
                        <a:rPr lang="en-GB" sz="1400" b="1" dirty="0" smtClean="0">
                          <a:effectLst/>
                        </a:rPr>
                        <a:t>Introduction to toolkit</a:t>
                      </a:r>
                      <a:endParaRPr lang="en-GB" sz="1400" b="1" dirty="0">
                        <a:solidFill>
                          <a:srgbClr val="666666"/>
                        </a:solidFill>
                        <a:effectLst/>
                        <a:latin typeface="Verdana"/>
                        <a:ea typeface="Times New Roman"/>
                        <a:cs typeface="Times New Roman"/>
                      </a:endParaRPr>
                    </a:p>
                  </a:txBody>
                  <a:tcPr marL="68580" marR="68580" marT="0" marB="0" anchor="ctr">
                    <a:solidFill>
                      <a:schemeClr val="tx1"/>
                    </a:solidFill>
                  </a:tcPr>
                </a:tc>
                <a:tc>
                  <a:txBody>
                    <a:bodyPr/>
                    <a:lstStyle/>
                    <a:p>
                      <a:pPr>
                        <a:spcAft>
                          <a:spcPts val="0"/>
                        </a:spcAft>
                      </a:pPr>
                      <a:r>
                        <a:rPr lang="en-GB" sz="1400" b="0" dirty="0" smtClean="0">
                          <a:solidFill>
                            <a:schemeClr val="bg1"/>
                          </a:solidFill>
                          <a:effectLst/>
                          <a:latin typeface="Verdana"/>
                          <a:ea typeface="Times New Roman"/>
                          <a:cs typeface="Times New Roman"/>
                        </a:rPr>
                        <a:t>A business-led perspective on the use of sustainability in ICT organizations</a:t>
                      </a:r>
                      <a:endParaRPr lang="en-GB" sz="1400" b="0" dirty="0">
                        <a:solidFill>
                          <a:schemeClr val="bg1"/>
                        </a:solidFill>
                        <a:effectLst/>
                        <a:latin typeface="Verdana"/>
                        <a:ea typeface="Times New Roman"/>
                        <a:cs typeface="Times New Roman"/>
                      </a:endParaRPr>
                    </a:p>
                  </a:txBody>
                  <a:tcPr marL="68580" marR="68580" marT="0" marB="0" anchor="ctr">
                    <a:solidFill>
                      <a:schemeClr val="tx1"/>
                    </a:solidFill>
                  </a:tcPr>
                </a:tc>
              </a:tr>
              <a:tr h="612068">
                <a:tc>
                  <a:txBody>
                    <a:bodyPr/>
                    <a:lstStyle/>
                    <a:p>
                      <a:pPr>
                        <a:spcAft>
                          <a:spcPts val="0"/>
                        </a:spcAft>
                      </a:pPr>
                      <a:r>
                        <a:rPr lang="en-GB" sz="1400" b="1" dirty="0" smtClean="0">
                          <a:effectLst/>
                        </a:rPr>
                        <a:t>Sustainable ICT in corporate organizations</a:t>
                      </a:r>
                      <a:endParaRPr lang="en-GB" sz="1400" b="1" dirty="0">
                        <a:solidFill>
                          <a:srgbClr val="666666"/>
                        </a:solidFill>
                        <a:effectLst/>
                        <a:latin typeface="Verdana"/>
                        <a:ea typeface="Times New Roman"/>
                        <a:cs typeface="Times New Roman"/>
                      </a:endParaRPr>
                    </a:p>
                  </a:txBody>
                  <a:tcPr marL="68580" marR="68580" marT="0" marB="0" anchor="ctr">
                    <a:solidFill>
                      <a:srgbClr val="00B050"/>
                    </a:solidFill>
                  </a:tcPr>
                </a:tc>
                <a:tc>
                  <a:txBody>
                    <a:bodyPr/>
                    <a:lstStyle/>
                    <a:p>
                      <a:pPr>
                        <a:spcAft>
                          <a:spcPts val="0"/>
                        </a:spcAft>
                      </a:pPr>
                      <a:r>
                        <a:rPr lang="en-GB" sz="1400" b="0" dirty="0" smtClean="0">
                          <a:solidFill>
                            <a:schemeClr val="bg1"/>
                          </a:solidFill>
                          <a:effectLst/>
                          <a:latin typeface="Verdana"/>
                          <a:ea typeface="Times New Roman"/>
                          <a:cs typeface="Times New Roman"/>
                        </a:rPr>
                        <a:t>Sustainability</a:t>
                      </a:r>
                      <a:r>
                        <a:rPr lang="en-GB" sz="1400" b="0" baseline="0" dirty="0" smtClean="0">
                          <a:solidFill>
                            <a:schemeClr val="bg1"/>
                          </a:solidFill>
                          <a:effectLst/>
                          <a:latin typeface="Verdana"/>
                          <a:ea typeface="Times New Roman"/>
                          <a:cs typeface="Times New Roman"/>
                        </a:rPr>
                        <a:t> issues with the use of ICT products and services</a:t>
                      </a:r>
                      <a:endParaRPr lang="en-GB" sz="1400" b="0" dirty="0">
                        <a:solidFill>
                          <a:schemeClr val="bg1"/>
                        </a:solidFill>
                        <a:effectLst/>
                        <a:latin typeface="Verdana"/>
                        <a:ea typeface="Times New Roman"/>
                        <a:cs typeface="Times New Roman"/>
                      </a:endParaRPr>
                    </a:p>
                  </a:txBody>
                  <a:tcPr marL="68580" marR="68580" marT="0" marB="0" anchor="ctr">
                    <a:solidFill>
                      <a:srgbClr val="00B050"/>
                    </a:solidFill>
                  </a:tcPr>
                </a:tc>
              </a:tr>
              <a:tr h="612068">
                <a:tc>
                  <a:txBody>
                    <a:bodyPr/>
                    <a:lstStyle/>
                    <a:p>
                      <a:pPr>
                        <a:spcAft>
                          <a:spcPts val="0"/>
                        </a:spcAft>
                      </a:pPr>
                      <a:r>
                        <a:rPr lang="en-GB" sz="1400" b="1" dirty="0" smtClean="0">
                          <a:solidFill>
                            <a:schemeClr val="lt1"/>
                          </a:solidFill>
                          <a:effectLst/>
                          <a:latin typeface="+mn-lt"/>
                          <a:ea typeface="+mn-ea"/>
                          <a:cs typeface="+mn-cs"/>
                        </a:rPr>
                        <a:t>Sustainable</a:t>
                      </a:r>
                      <a:r>
                        <a:rPr lang="en-GB" sz="1400" b="1" baseline="0" dirty="0" smtClean="0">
                          <a:solidFill>
                            <a:schemeClr val="lt1"/>
                          </a:solidFill>
                          <a:effectLst/>
                          <a:latin typeface="+mn-lt"/>
                          <a:ea typeface="+mn-ea"/>
                          <a:cs typeface="+mn-cs"/>
                        </a:rPr>
                        <a:t> products</a:t>
                      </a:r>
                      <a:endParaRPr lang="en-GB" sz="1400" b="1" dirty="0">
                        <a:solidFill>
                          <a:srgbClr val="666666"/>
                        </a:solidFill>
                        <a:effectLst/>
                        <a:latin typeface="Verdana"/>
                        <a:ea typeface="Times New Roman"/>
                        <a:cs typeface="Times New Roman"/>
                      </a:endParaRPr>
                    </a:p>
                  </a:txBody>
                  <a:tcPr marL="68580" marR="68580" marT="0" marB="0" anchor="ctr">
                    <a:solidFill>
                      <a:schemeClr val="tx1"/>
                    </a:solidFill>
                  </a:tcPr>
                </a:tc>
                <a:tc>
                  <a:txBody>
                    <a:bodyPr/>
                    <a:lstStyle/>
                    <a:p>
                      <a:pPr>
                        <a:spcAft>
                          <a:spcPts val="0"/>
                        </a:spcAft>
                      </a:pPr>
                      <a:r>
                        <a:rPr lang="en-GB" sz="1400" b="0" dirty="0" smtClean="0">
                          <a:solidFill>
                            <a:schemeClr val="bg1"/>
                          </a:solidFill>
                          <a:effectLst/>
                          <a:latin typeface="Verdana"/>
                          <a:ea typeface="Times New Roman"/>
                          <a:cs typeface="Times New Roman"/>
                        </a:rPr>
                        <a:t>Sustainability-led design</a:t>
                      </a:r>
                      <a:r>
                        <a:rPr lang="en-GB" sz="1400" b="0" baseline="0" dirty="0" smtClean="0">
                          <a:solidFill>
                            <a:schemeClr val="bg1"/>
                          </a:solidFill>
                          <a:effectLst/>
                          <a:latin typeface="Verdana"/>
                          <a:ea typeface="Times New Roman"/>
                          <a:cs typeface="Times New Roman"/>
                        </a:rPr>
                        <a:t> principles and practice for ICT products</a:t>
                      </a:r>
                      <a:endParaRPr lang="en-GB" sz="1400" b="0" dirty="0">
                        <a:solidFill>
                          <a:schemeClr val="bg1"/>
                        </a:solidFill>
                        <a:effectLst/>
                        <a:latin typeface="Verdana"/>
                        <a:ea typeface="Times New Roman"/>
                        <a:cs typeface="Times New Roman"/>
                      </a:endParaRPr>
                    </a:p>
                  </a:txBody>
                  <a:tcPr marL="68580" marR="68580" marT="0" marB="0" anchor="ctr">
                    <a:solidFill>
                      <a:schemeClr val="tx1"/>
                    </a:solidFill>
                  </a:tcPr>
                </a:tc>
              </a:tr>
              <a:tr h="612068">
                <a:tc>
                  <a:txBody>
                    <a:bodyPr/>
                    <a:lstStyle/>
                    <a:p>
                      <a:pPr>
                        <a:spcAft>
                          <a:spcPts val="0"/>
                        </a:spcAft>
                      </a:pPr>
                      <a:r>
                        <a:rPr lang="en-GB" sz="1400" b="1" dirty="0" smtClean="0">
                          <a:effectLst/>
                        </a:rPr>
                        <a:t>Sustainable</a:t>
                      </a:r>
                      <a:r>
                        <a:rPr lang="en-GB" sz="1400" b="1" baseline="0" dirty="0" smtClean="0">
                          <a:effectLst/>
                        </a:rPr>
                        <a:t> buildings</a:t>
                      </a:r>
                      <a:endParaRPr lang="en-GB" sz="1400" b="1" dirty="0">
                        <a:solidFill>
                          <a:srgbClr val="666666"/>
                        </a:solidFill>
                        <a:effectLst/>
                        <a:latin typeface="Verdana"/>
                        <a:ea typeface="Times New Roman"/>
                        <a:cs typeface="Times New Roman"/>
                      </a:endParaRPr>
                    </a:p>
                  </a:txBody>
                  <a:tcPr marL="68580" marR="68580" marT="0" marB="0" anchor="ctr">
                    <a:solidFill>
                      <a:srgbClr val="00B050"/>
                    </a:solidFill>
                  </a:tcPr>
                </a:tc>
                <a:tc>
                  <a:txBody>
                    <a:bodyPr/>
                    <a:lstStyle/>
                    <a:p>
                      <a:pPr>
                        <a:spcAft>
                          <a:spcPts val="0"/>
                        </a:spcAft>
                      </a:pPr>
                      <a:r>
                        <a:rPr lang="en-GB" sz="1400" b="0" dirty="0" smtClean="0">
                          <a:solidFill>
                            <a:schemeClr val="bg1"/>
                          </a:solidFill>
                          <a:effectLst/>
                          <a:latin typeface="Verdana"/>
                          <a:ea typeface="Times New Roman"/>
                          <a:cs typeface="Times New Roman"/>
                        </a:rPr>
                        <a:t>Sustainability management of the construction, use</a:t>
                      </a:r>
                      <a:r>
                        <a:rPr lang="en-GB" sz="1400" b="0" baseline="0" dirty="0" smtClean="0">
                          <a:solidFill>
                            <a:schemeClr val="bg1"/>
                          </a:solidFill>
                          <a:effectLst/>
                          <a:latin typeface="Verdana"/>
                          <a:ea typeface="Times New Roman"/>
                          <a:cs typeface="Times New Roman"/>
                        </a:rPr>
                        <a:t> and decommissioning of ICT buildings</a:t>
                      </a:r>
                      <a:endParaRPr lang="en-GB" sz="1400" b="0" dirty="0">
                        <a:solidFill>
                          <a:schemeClr val="bg1"/>
                        </a:solidFill>
                        <a:effectLst/>
                        <a:latin typeface="Verdana"/>
                        <a:ea typeface="Times New Roman"/>
                        <a:cs typeface="Times New Roman"/>
                      </a:endParaRPr>
                    </a:p>
                  </a:txBody>
                  <a:tcPr marL="68580" marR="68580" marT="0" marB="0" anchor="ctr">
                    <a:solidFill>
                      <a:srgbClr val="00B050"/>
                    </a:solidFill>
                  </a:tcPr>
                </a:tc>
              </a:tr>
              <a:tr h="612068">
                <a:tc>
                  <a:txBody>
                    <a:bodyPr/>
                    <a:lstStyle/>
                    <a:p>
                      <a:pPr>
                        <a:spcAft>
                          <a:spcPts val="0"/>
                        </a:spcAft>
                      </a:pPr>
                      <a:r>
                        <a:rPr lang="en-GB" sz="1400" b="1" dirty="0" smtClean="0">
                          <a:solidFill>
                            <a:schemeClr val="lt1"/>
                          </a:solidFill>
                          <a:effectLst/>
                          <a:latin typeface="+mn-lt"/>
                          <a:ea typeface="+mn-ea"/>
                          <a:cs typeface="+mn-cs"/>
                        </a:rPr>
                        <a:t>End-of-life</a:t>
                      </a:r>
                      <a:r>
                        <a:rPr lang="en-GB" sz="1400" b="1" baseline="0" dirty="0" smtClean="0">
                          <a:solidFill>
                            <a:schemeClr val="lt1"/>
                          </a:solidFill>
                          <a:effectLst/>
                          <a:latin typeface="+mn-lt"/>
                          <a:ea typeface="+mn-ea"/>
                          <a:cs typeface="+mn-cs"/>
                        </a:rPr>
                        <a:t> management</a:t>
                      </a:r>
                      <a:endParaRPr lang="en-GB" sz="1400" b="1" dirty="0">
                        <a:solidFill>
                          <a:srgbClr val="666666"/>
                        </a:solidFill>
                        <a:effectLst/>
                        <a:latin typeface="Verdana"/>
                        <a:ea typeface="Times New Roman"/>
                        <a:cs typeface="Times New Roman"/>
                      </a:endParaRPr>
                    </a:p>
                  </a:txBody>
                  <a:tcPr marL="68580" marR="68580" marT="0" marB="0" anchor="ctr">
                    <a:solidFill>
                      <a:schemeClr val="tx1"/>
                    </a:solidFill>
                  </a:tcPr>
                </a:tc>
                <a:tc>
                  <a:txBody>
                    <a:bodyPr/>
                    <a:lstStyle/>
                    <a:p>
                      <a:pPr>
                        <a:spcAft>
                          <a:spcPts val="0"/>
                        </a:spcAft>
                      </a:pPr>
                      <a:r>
                        <a:rPr lang="en-GB" sz="1400" b="0" dirty="0" smtClean="0">
                          <a:solidFill>
                            <a:schemeClr val="bg1"/>
                          </a:solidFill>
                          <a:effectLst/>
                          <a:latin typeface="Verdana"/>
                          <a:ea typeface="Times New Roman"/>
                          <a:cs typeface="Times New Roman"/>
                        </a:rPr>
                        <a:t>Support in dealing with the various end-of-life</a:t>
                      </a:r>
                      <a:r>
                        <a:rPr lang="en-GB" sz="1400" b="0" baseline="0" dirty="0" smtClean="0">
                          <a:solidFill>
                            <a:schemeClr val="bg1"/>
                          </a:solidFill>
                          <a:effectLst/>
                          <a:latin typeface="Verdana"/>
                          <a:ea typeface="Times New Roman"/>
                          <a:cs typeface="Times New Roman"/>
                        </a:rPr>
                        <a:t> stages  of ICT equipment</a:t>
                      </a:r>
                      <a:endParaRPr lang="en-GB" sz="1400" b="0" dirty="0">
                        <a:solidFill>
                          <a:schemeClr val="bg1"/>
                        </a:solidFill>
                        <a:effectLst/>
                        <a:latin typeface="Verdana"/>
                        <a:ea typeface="Times New Roman"/>
                        <a:cs typeface="Times New Roman"/>
                      </a:endParaRPr>
                    </a:p>
                  </a:txBody>
                  <a:tcPr marL="68580" marR="68580" marT="0" marB="0" anchor="ctr">
                    <a:solidFill>
                      <a:schemeClr val="tx1"/>
                    </a:solidFill>
                  </a:tcPr>
                </a:tc>
              </a:tr>
              <a:tr h="612068">
                <a:tc>
                  <a:txBody>
                    <a:bodyPr/>
                    <a:lstStyle/>
                    <a:p>
                      <a:pPr>
                        <a:spcAft>
                          <a:spcPts val="0"/>
                        </a:spcAft>
                      </a:pPr>
                      <a:r>
                        <a:rPr lang="en-GB" sz="1400" b="1" dirty="0" smtClean="0">
                          <a:solidFill>
                            <a:schemeClr val="lt1"/>
                          </a:solidFill>
                          <a:effectLst/>
                          <a:latin typeface="+mn-lt"/>
                          <a:ea typeface="+mn-ea"/>
                          <a:cs typeface="+mn-cs"/>
                        </a:rPr>
                        <a:t>General</a:t>
                      </a:r>
                      <a:r>
                        <a:rPr lang="en-GB" sz="1400" b="1" baseline="0" dirty="0" smtClean="0">
                          <a:solidFill>
                            <a:schemeClr val="lt1"/>
                          </a:solidFill>
                          <a:effectLst/>
                          <a:latin typeface="+mn-lt"/>
                          <a:ea typeface="+mn-ea"/>
                          <a:cs typeface="+mn-cs"/>
                        </a:rPr>
                        <a:t> specifications and KPIs</a:t>
                      </a:r>
                      <a:endParaRPr lang="en-GB" sz="1400" b="1" dirty="0">
                        <a:solidFill>
                          <a:srgbClr val="666666"/>
                        </a:solidFill>
                        <a:effectLst/>
                        <a:latin typeface="Verdana"/>
                        <a:ea typeface="Times New Roman"/>
                        <a:cs typeface="Times New Roman"/>
                      </a:endParaRPr>
                    </a:p>
                  </a:txBody>
                  <a:tcPr marL="68580" marR="68580" marT="0" marB="0" anchor="ctr">
                    <a:solidFill>
                      <a:srgbClr val="00B050"/>
                    </a:solidFill>
                  </a:tcPr>
                </a:tc>
                <a:tc>
                  <a:txBody>
                    <a:bodyPr/>
                    <a:lstStyle/>
                    <a:p>
                      <a:pPr>
                        <a:spcAft>
                          <a:spcPts val="0"/>
                        </a:spcAft>
                      </a:pPr>
                      <a:r>
                        <a:rPr lang="en-GB" sz="1400" b="0" dirty="0" smtClean="0">
                          <a:solidFill>
                            <a:schemeClr val="bg1"/>
                          </a:solidFill>
                          <a:effectLst/>
                          <a:latin typeface="Verdana"/>
                          <a:ea typeface="Times New Roman"/>
                          <a:cs typeface="Times New Roman"/>
                        </a:rPr>
                        <a:t>Environmental KPIs that can be used to manage and evaluate sustainability performance</a:t>
                      </a:r>
                      <a:endParaRPr lang="en-GB" sz="1400" b="0" dirty="0">
                        <a:solidFill>
                          <a:schemeClr val="bg1"/>
                        </a:solidFill>
                        <a:effectLst/>
                        <a:latin typeface="Verdana"/>
                        <a:ea typeface="Times New Roman"/>
                        <a:cs typeface="Times New Roman"/>
                      </a:endParaRPr>
                    </a:p>
                  </a:txBody>
                  <a:tcPr marL="68580" marR="68580" marT="0" marB="0" anchor="ctr">
                    <a:solidFill>
                      <a:srgbClr val="00B050"/>
                    </a:solidFill>
                  </a:tcPr>
                </a:tc>
              </a:tr>
              <a:tr h="612068">
                <a:tc>
                  <a:txBody>
                    <a:bodyPr/>
                    <a:lstStyle/>
                    <a:p>
                      <a:pPr>
                        <a:spcAft>
                          <a:spcPts val="0"/>
                        </a:spcAft>
                      </a:pPr>
                      <a:r>
                        <a:rPr lang="en-GB" sz="1400" b="1" dirty="0" smtClean="0">
                          <a:effectLst/>
                        </a:rPr>
                        <a:t>Assessment framework</a:t>
                      </a:r>
                      <a:endParaRPr lang="en-GB" sz="1400" b="1" dirty="0">
                        <a:solidFill>
                          <a:srgbClr val="666666"/>
                        </a:solidFill>
                        <a:effectLst/>
                        <a:latin typeface="Verdana"/>
                        <a:ea typeface="Times New Roman"/>
                        <a:cs typeface="Times New Roman"/>
                      </a:endParaRPr>
                    </a:p>
                  </a:txBody>
                  <a:tcPr marL="68580" marR="68580" marT="0" marB="0" anchor="ctr">
                    <a:solidFill>
                      <a:schemeClr val="tx1"/>
                    </a:solidFill>
                  </a:tcPr>
                </a:tc>
                <a:tc>
                  <a:txBody>
                    <a:bodyPr/>
                    <a:lstStyle/>
                    <a:p>
                      <a:pPr>
                        <a:spcAft>
                          <a:spcPts val="0"/>
                        </a:spcAft>
                      </a:pPr>
                      <a:r>
                        <a:rPr lang="en-GB" sz="1400" b="0" dirty="0" smtClean="0">
                          <a:solidFill>
                            <a:schemeClr val="bg1"/>
                          </a:solidFill>
                          <a:effectLst/>
                          <a:latin typeface="Verdana"/>
                          <a:ea typeface="Times New Roman"/>
                          <a:cs typeface="Times New Roman"/>
                        </a:rPr>
                        <a:t>Mapping the standards and guidelines applying to the ICT industry</a:t>
                      </a:r>
                      <a:endParaRPr lang="en-GB" sz="1400" b="0" dirty="0">
                        <a:solidFill>
                          <a:schemeClr val="bg1"/>
                        </a:solidFill>
                        <a:effectLst/>
                        <a:latin typeface="Verdana"/>
                        <a:ea typeface="Times New Roman"/>
                        <a:cs typeface="Times New Roman"/>
                      </a:endParaRPr>
                    </a:p>
                  </a:txBody>
                  <a:tcPr marL="68580" marR="68580" marT="0" marB="0" anchor="ctr">
                    <a:solidFill>
                      <a:schemeClr val="tx1"/>
                    </a:solidFill>
                  </a:tcPr>
                </a:tc>
              </a:tr>
            </a:tbl>
          </a:graphicData>
        </a:graphic>
      </p:graphicFrame>
      <p:sp>
        <p:nvSpPr>
          <p:cNvPr id="7" name="Title 1"/>
          <p:cNvSpPr>
            <a:spLocks noGrp="1"/>
          </p:cNvSpPr>
          <p:nvPr>
            <p:ph type="title"/>
          </p:nvPr>
        </p:nvSpPr>
        <p:spPr>
          <a:xfrm>
            <a:off x="2411413" y="260350"/>
            <a:ext cx="3816350" cy="609600"/>
          </a:xfrm>
        </p:spPr>
        <p:txBody>
          <a:bodyPr>
            <a:normAutofit fontScale="90000"/>
          </a:bodyPr>
          <a:lstStyle/>
          <a:p>
            <a:pPr algn="l" eaLnBrk="1" hangingPunct="1">
              <a:defRPr/>
            </a:pPr>
            <a:r>
              <a:rPr lang="en-US" dirty="0" smtClean="0"/>
              <a:t>Toolkit content</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0" y="476250"/>
            <a:ext cx="9144000" cy="1816100"/>
          </a:xfrm>
        </p:spPr>
        <p:txBody>
          <a:bodyPr/>
          <a:lstStyle/>
          <a:p>
            <a:r>
              <a:rPr lang="en-US" sz="2800" smtClean="0"/>
              <a:t>Climate Change Adaptation, Mitigation and Information &amp; Communications Technologies (ICTs):</a:t>
            </a:r>
            <a:br>
              <a:rPr lang="en-US" sz="2800" smtClean="0"/>
            </a:br>
            <a:r>
              <a:rPr lang="en-US" sz="2800" smtClean="0">
                <a:solidFill>
                  <a:srgbClr val="FF9900"/>
                </a:solidFill>
              </a:rPr>
              <a:t>The Case of Ghana </a:t>
            </a:r>
            <a:endParaRPr lang="en-US" sz="4000" smtClean="0">
              <a:solidFill>
                <a:srgbClr val="FF9900"/>
              </a:solidFill>
            </a:endParaRPr>
          </a:p>
        </p:txBody>
      </p:sp>
      <p:sp>
        <p:nvSpPr>
          <p:cNvPr id="36867" name="Content Placeholder 2"/>
          <p:cNvSpPr>
            <a:spLocks noGrp="1"/>
          </p:cNvSpPr>
          <p:nvPr>
            <p:ph idx="1"/>
          </p:nvPr>
        </p:nvSpPr>
        <p:spPr>
          <a:xfrm>
            <a:off x="2411413" y="2492375"/>
            <a:ext cx="5829300" cy="1944688"/>
          </a:xfrm>
        </p:spPr>
        <p:txBody>
          <a:bodyPr/>
          <a:lstStyle/>
          <a:p>
            <a:pPr algn="just"/>
            <a:r>
              <a:rPr lang="en-US" sz="2400" smtClean="0">
                <a:solidFill>
                  <a:srgbClr val="000000"/>
                </a:solidFill>
              </a:rPr>
              <a:t>“How can developing countries effectively integrate ICT tools within climate change adaptation and mitigation strategies?”</a:t>
            </a:r>
          </a:p>
          <a:p>
            <a:endParaRPr lang="en-US" smtClean="0"/>
          </a:p>
        </p:txBody>
      </p:sp>
      <p:sp>
        <p:nvSpPr>
          <p:cNvPr id="36868" name="Slide Number Placeholder 3"/>
          <p:cNvSpPr>
            <a:spLocks noGrp="1"/>
          </p:cNvSpPr>
          <p:nvPr>
            <p:ph type="sldNum" sz="quarter" idx="10"/>
          </p:nvPr>
        </p:nvSpPr>
        <p:spPr/>
        <p:txBody>
          <a:bodyPr/>
          <a:lstStyle/>
          <a:p>
            <a:fld id="{ADA865C7-F93C-4A93-A805-A417D618E708}" type="slidenum">
              <a:rPr lang="en-US" smtClean="0"/>
              <a:pPr/>
              <a:t>29</a:t>
            </a:fld>
            <a:endParaRPr lang="en-US" smtClean="0"/>
          </a:p>
        </p:txBody>
      </p:sp>
      <p:pic>
        <p:nvPicPr>
          <p:cNvPr id="36869" name="Picture 6" descr="http://www.itu.int/ITU-T/climatechange/images/reports/report-ghana.jpg"/>
          <p:cNvPicPr>
            <a:picLocks noChangeAspect="1" noChangeArrowheads="1"/>
          </p:cNvPicPr>
          <p:nvPr/>
        </p:nvPicPr>
        <p:blipFill>
          <a:blip r:embed="rId3" cstate="print"/>
          <a:srcRect/>
          <a:stretch>
            <a:fillRect/>
          </a:stretch>
        </p:blipFill>
        <p:spPr bwMode="auto">
          <a:xfrm>
            <a:off x="468313" y="1773238"/>
            <a:ext cx="1781175" cy="2525712"/>
          </a:xfrm>
          <a:prstGeom prst="rect">
            <a:avLst/>
          </a:prstGeom>
          <a:noFill/>
          <a:ln w="9525">
            <a:noFill/>
            <a:miter lim="800000"/>
            <a:headEnd/>
            <a:tailEnd/>
          </a:ln>
        </p:spPr>
      </p:pic>
      <p:pic>
        <p:nvPicPr>
          <p:cNvPr id="36870" name="Picture 8" descr="http://www.itu.int/ITU-T/climatechange/images/nca.jpg"/>
          <p:cNvPicPr>
            <a:picLocks noChangeAspect="1" noChangeArrowheads="1"/>
          </p:cNvPicPr>
          <p:nvPr/>
        </p:nvPicPr>
        <p:blipFill>
          <a:blip r:embed="rId4" cstate="print"/>
          <a:srcRect/>
          <a:stretch>
            <a:fillRect/>
          </a:stretch>
        </p:blipFill>
        <p:spPr bwMode="auto">
          <a:xfrm>
            <a:off x="6875463" y="5132388"/>
            <a:ext cx="858837" cy="877887"/>
          </a:xfrm>
          <a:prstGeom prst="rect">
            <a:avLst/>
          </a:prstGeom>
          <a:noFill/>
          <a:ln w="9525">
            <a:noFill/>
            <a:miter lim="800000"/>
            <a:headEnd/>
            <a:tailEnd/>
          </a:ln>
        </p:spPr>
      </p:pic>
      <p:pic>
        <p:nvPicPr>
          <p:cNvPr id="36871" name="Picture 10" descr="http://www.itu.int/ITU-T/climatechange/images/epalogo.png"/>
          <p:cNvPicPr>
            <a:picLocks noChangeAspect="1" noChangeArrowheads="1"/>
          </p:cNvPicPr>
          <p:nvPr/>
        </p:nvPicPr>
        <p:blipFill>
          <a:blip r:embed="rId5" cstate="print"/>
          <a:srcRect/>
          <a:stretch>
            <a:fillRect/>
          </a:stretch>
        </p:blipFill>
        <p:spPr bwMode="auto">
          <a:xfrm>
            <a:off x="5867400" y="5243513"/>
            <a:ext cx="635000" cy="654050"/>
          </a:xfrm>
          <a:prstGeom prst="rect">
            <a:avLst/>
          </a:prstGeom>
          <a:noFill/>
          <a:ln w="9525">
            <a:noFill/>
            <a:miter lim="800000"/>
            <a:headEnd/>
            <a:tailEnd/>
          </a:ln>
        </p:spPr>
      </p:pic>
      <p:pic>
        <p:nvPicPr>
          <p:cNvPr id="36872" name="Picture 12" descr="http://www.itu.int/ITU-T/climatechange/images/ghana.jpg"/>
          <p:cNvPicPr>
            <a:picLocks noChangeAspect="1" noChangeArrowheads="1"/>
          </p:cNvPicPr>
          <p:nvPr/>
        </p:nvPicPr>
        <p:blipFill>
          <a:blip r:embed="rId6" cstate="print"/>
          <a:srcRect/>
          <a:stretch>
            <a:fillRect/>
          </a:stretch>
        </p:blipFill>
        <p:spPr bwMode="auto">
          <a:xfrm>
            <a:off x="8074025" y="5203825"/>
            <a:ext cx="890588" cy="782638"/>
          </a:xfrm>
          <a:prstGeom prst="rect">
            <a:avLst/>
          </a:prstGeom>
          <a:noFill/>
          <a:ln w="9525">
            <a:noFill/>
            <a:miter lim="800000"/>
            <a:headEnd/>
            <a:tailEnd/>
          </a:ln>
        </p:spPr>
      </p:pic>
      <p:pic>
        <p:nvPicPr>
          <p:cNvPr id="36873" name="Picture 14" descr="http://www.itu.int/ITU-T/climatechange/images/unfccc_logo.png"/>
          <p:cNvPicPr>
            <a:picLocks noChangeAspect="1" noChangeArrowheads="1"/>
          </p:cNvPicPr>
          <p:nvPr/>
        </p:nvPicPr>
        <p:blipFill>
          <a:blip r:embed="rId7" cstate="print"/>
          <a:srcRect/>
          <a:stretch>
            <a:fillRect/>
          </a:stretch>
        </p:blipFill>
        <p:spPr bwMode="auto">
          <a:xfrm>
            <a:off x="323850" y="5280025"/>
            <a:ext cx="730250" cy="581025"/>
          </a:xfrm>
          <a:prstGeom prst="rect">
            <a:avLst/>
          </a:prstGeom>
          <a:noFill/>
          <a:ln w="9525">
            <a:noFill/>
            <a:miter lim="800000"/>
            <a:headEnd/>
            <a:tailEnd/>
          </a:ln>
        </p:spPr>
      </p:pic>
      <p:pic>
        <p:nvPicPr>
          <p:cNvPr id="36874" name="Picture 16" descr="http://www.itu.int/ITU-T/climatechange/ess/images/vodafone.gif"/>
          <p:cNvPicPr>
            <a:picLocks noChangeAspect="1" noChangeArrowheads="1"/>
          </p:cNvPicPr>
          <p:nvPr/>
        </p:nvPicPr>
        <p:blipFill>
          <a:blip r:embed="rId8" cstate="print"/>
          <a:srcRect/>
          <a:stretch>
            <a:fillRect/>
          </a:stretch>
        </p:blipFill>
        <p:spPr bwMode="auto">
          <a:xfrm>
            <a:off x="2070100" y="5284788"/>
            <a:ext cx="819150" cy="571500"/>
          </a:xfrm>
          <a:prstGeom prst="rect">
            <a:avLst/>
          </a:prstGeom>
          <a:noFill/>
          <a:ln w="9525">
            <a:noFill/>
            <a:miter lim="800000"/>
            <a:headEnd/>
            <a:tailEnd/>
          </a:ln>
        </p:spPr>
      </p:pic>
      <p:pic>
        <p:nvPicPr>
          <p:cNvPr id="36875" name="Picture 18" descr="http://www.itu.int/ITU-T/climatechange/ess/images/BlackBerry.jpg"/>
          <p:cNvPicPr>
            <a:picLocks noChangeAspect="1" noChangeArrowheads="1"/>
          </p:cNvPicPr>
          <p:nvPr/>
        </p:nvPicPr>
        <p:blipFill>
          <a:blip r:embed="rId9" cstate="print"/>
          <a:srcRect/>
          <a:stretch>
            <a:fillRect/>
          </a:stretch>
        </p:blipFill>
        <p:spPr bwMode="auto">
          <a:xfrm>
            <a:off x="2879725" y="5386388"/>
            <a:ext cx="1238250" cy="400050"/>
          </a:xfrm>
          <a:prstGeom prst="rect">
            <a:avLst/>
          </a:prstGeom>
          <a:noFill/>
          <a:ln w="9525">
            <a:noFill/>
            <a:miter lim="800000"/>
            <a:headEnd/>
            <a:tailEnd/>
          </a:ln>
        </p:spPr>
      </p:pic>
      <p:sp>
        <p:nvSpPr>
          <p:cNvPr id="36876" name="Rectangle 1"/>
          <p:cNvSpPr>
            <a:spLocks noChangeArrowheads="1"/>
          </p:cNvSpPr>
          <p:nvPr/>
        </p:nvSpPr>
        <p:spPr bwMode="auto">
          <a:xfrm>
            <a:off x="-26988" y="4905375"/>
            <a:ext cx="1962151" cy="360363"/>
          </a:xfrm>
          <a:prstGeom prst="rect">
            <a:avLst/>
          </a:prstGeom>
          <a:noFill/>
          <a:ln w="9525" algn="ctr">
            <a:noFill/>
            <a:round/>
            <a:headEnd/>
            <a:tailEnd/>
          </a:ln>
        </p:spPr>
        <p:txBody>
          <a:bodyPr/>
          <a:lstStyle/>
          <a:p>
            <a:pPr eaLnBrk="0" hangingPunct="0"/>
            <a:r>
              <a:rPr lang="en-US" sz="1200">
                <a:solidFill>
                  <a:srgbClr val="000000"/>
                </a:solidFill>
              </a:rPr>
              <a:t>In cooperation with</a:t>
            </a:r>
            <a:endParaRPr lang="en-US">
              <a:solidFill>
                <a:srgbClr val="000000"/>
              </a:solidFill>
            </a:endParaRPr>
          </a:p>
        </p:txBody>
      </p:sp>
      <p:sp>
        <p:nvSpPr>
          <p:cNvPr id="36877" name="Rectangle 12"/>
          <p:cNvSpPr>
            <a:spLocks noChangeArrowheads="1"/>
          </p:cNvSpPr>
          <p:nvPr/>
        </p:nvSpPr>
        <p:spPr bwMode="auto">
          <a:xfrm>
            <a:off x="2463800" y="4921250"/>
            <a:ext cx="1963738" cy="358775"/>
          </a:xfrm>
          <a:prstGeom prst="rect">
            <a:avLst/>
          </a:prstGeom>
          <a:noFill/>
          <a:ln w="9525" algn="ctr">
            <a:noFill/>
            <a:round/>
            <a:headEnd/>
            <a:tailEnd/>
          </a:ln>
        </p:spPr>
        <p:txBody>
          <a:bodyPr/>
          <a:lstStyle/>
          <a:p>
            <a:pPr eaLnBrk="0" hangingPunct="0"/>
            <a:r>
              <a:rPr lang="en-US" sz="1200">
                <a:solidFill>
                  <a:srgbClr val="000000"/>
                </a:solidFill>
              </a:rPr>
              <a:t>Supported by</a:t>
            </a:r>
            <a:endParaRPr lang="en-US">
              <a:solidFill>
                <a:srgbClr val="000000"/>
              </a:solidFill>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p:txBody>
          <a:bodyPr/>
          <a:lstStyle/>
          <a:p>
            <a:fld id="{DB1D3DBF-939F-4C6E-9E17-37220AA9D6BD}" type="slidenum">
              <a:rPr lang="en-US" smtClean="0"/>
              <a:pPr/>
              <a:t>3</a:t>
            </a:fld>
            <a:endParaRPr lang="en-US" smtClean="0"/>
          </a:p>
        </p:txBody>
      </p:sp>
      <p:sp>
        <p:nvSpPr>
          <p:cNvPr id="8195" name="Title 1"/>
          <p:cNvSpPr>
            <a:spLocks noGrp="1"/>
          </p:cNvSpPr>
          <p:nvPr>
            <p:ph type="title"/>
          </p:nvPr>
        </p:nvSpPr>
        <p:spPr>
          <a:xfrm>
            <a:off x="1547813" y="2319338"/>
            <a:ext cx="5903912" cy="2060575"/>
          </a:xfrm>
          <a:gradFill rotWithShape="1">
            <a:gsLst>
              <a:gs pos="0">
                <a:srgbClr val="BEF397"/>
              </a:gs>
              <a:gs pos="50000">
                <a:srgbClr val="D5F6C0"/>
              </a:gs>
              <a:gs pos="100000">
                <a:srgbClr val="EAFAE0"/>
              </a:gs>
            </a:gsLst>
            <a:lin ang="13500000" scaled="1"/>
          </a:gradFill>
          <a:ln w="38100">
            <a:solidFill>
              <a:srgbClr val="1B5BA2"/>
            </a:solidFill>
          </a:ln>
        </p:spPr>
        <p:txBody>
          <a:bodyPr/>
          <a:lstStyle/>
          <a:p>
            <a:r>
              <a:rPr lang="en-US" altLang="ja-JP" sz="3200" smtClean="0">
                <a:ea typeface="MS PGothic" pitchFamily="34" charset="-128"/>
              </a:rPr>
              <a:t>ICTs, the Environment</a:t>
            </a:r>
            <a:br>
              <a:rPr lang="en-US" altLang="ja-JP" sz="3200" smtClean="0">
                <a:ea typeface="MS PGothic" pitchFamily="34" charset="-128"/>
              </a:rPr>
            </a:br>
            <a:r>
              <a:rPr lang="en-US" altLang="ja-JP" sz="3200" smtClean="0">
                <a:ea typeface="MS PGothic" pitchFamily="34" charset="-128"/>
              </a:rPr>
              <a:t>and</a:t>
            </a:r>
            <a:br>
              <a:rPr lang="en-US" altLang="ja-JP" sz="3200" smtClean="0">
                <a:ea typeface="MS PGothic" pitchFamily="34" charset="-128"/>
              </a:rPr>
            </a:br>
            <a:r>
              <a:rPr lang="en-US" altLang="ja-JP" sz="3200" smtClean="0">
                <a:ea typeface="MS PGothic" pitchFamily="34" charset="-128"/>
              </a:rPr>
              <a:t>Climate Change</a:t>
            </a:r>
            <a:endParaRPr lang="en-US" smtClean="0"/>
          </a:p>
        </p:txBody>
      </p:sp>
      <p:pic>
        <p:nvPicPr>
          <p:cNvPr id="8196" name="Picture 2" descr="C:\Documents and Settings\bueti\My Documents\My Pictures\itu-cc.gif"/>
          <p:cNvPicPr>
            <a:picLocks noChangeAspect="1" noChangeArrowheads="1"/>
          </p:cNvPicPr>
          <p:nvPr/>
        </p:nvPicPr>
        <p:blipFill>
          <a:blip r:embed="rId3" cstate="print"/>
          <a:srcRect/>
          <a:stretch>
            <a:fillRect/>
          </a:stretch>
        </p:blipFill>
        <p:spPr bwMode="auto">
          <a:xfrm>
            <a:off x="0" y="115888"/>
            <a:ext cx="2317750" cy="9366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10"/>
          </p:nvPr>
        </p:nvSpPr>
        <p:spPr>
          <a:xfrm>
            <a:off x="8748713" y="6453188"/>
            <a:ext cx="273050" cy="288925"/>
          </a:xfrm>
        </p:spPr>
        <p:txBody>
          <a:bodyPr/>
          <a:lstStyle/>
          <a:p>
            <a:fld id="{4AC2E51B-9AE9-4909-B6B6-5FDF142300F1}" type="slidenum">
              <a:rPr lang="en-US" smtClean="0">
                <a:latin typeface="Zurich BT"/>
              </a:rPr>
              <a:pPr/>
              <a:t>30</a:t>
            </a:fld>
            <a:endParaRPr lang="en-US" smtClean="0">
              <a:latin typeface="Zurich BT"/>
            </a:endParaRPr>
          </a:p>
        </p:txBody>
      </p:sp>
      <p:sp>
        <p:nvSpPr>
          <p:cNvPr id="43011" name="Rectangle 6"/>
          <p:cNvSpPr>
            <a:spLocks noGrp="1" noChangeArrowheads="1"/>
          </p:cNvSpPr>
          <p:nvPr>
            <p:ph type="title" idx="4294967295"/>
          </p:nvPr>
        </p:nvSpPr>
        <p:spPr>
          <a:xfrm>
            <a:off x="611188" y="496888"/>
            <a:ext cx="8164512" cy="584200"/>
          </a:xfrm>
        </p:spPr>
        <p:txBody>
          <a:bodyPr/>
          <a:lstStyle/>
          <a:p>
            <a:r>
              <a:rPr lang="en-GB" sz="3200" smtClean="0"/>
              <a:t>Links</a:t>
            </a:r>
            <a:endParaRPr lang="en-US" sz="3200" smtClean="0"/>
          </a:p>
        </p:txBody>
      </p:sp>
      <p:sp>
        <p:nvSpPr>
          <p:cNvPr id="35844" name="Content Placeholder 2"/>
          <p:cNvSpPr>
            <a:spLocks noGrp="1"/>
          </p:cNvSpPr>
          <p:nvPr>
            <p:ph idx="1"/>
          </p:nvPr>
        </p:nvSpPr>
        <p:spPr>
          <a:xfrm>
            <a:off x="755650" y="1268413"/>
            <a:ext cx="7847013" cy="4608512"/>
          </a:xfrm>
        </p:spPr>
        <p:txBody>
          <a:bodyPr/>
          <a:lstStyle/>
          <a:p>
            <a:pPr marL="0" indent="0">
              <a:buFont typeface="Wingdings" pitchFamily="2" charset="2"/>
              <a:buNone/>
              <a:defRPr/>
            </a:pPr>
            <a:endParaRPr lang="en-US" sz="2000" dirty="0" smtClean="0"/>
          </a:p>
          <a:p>
            <a:pPr>
              <a:defRPr/>
            </a:pPr>
            <a:r>
              <a:rPr lang="en-US" sz="2000" dirty="0" smtClean="0"/>
              <a:t>ITU and climate change</a:t>
            </a:r>
          </a:p>
          <a:p>
            <a:pPr lvl="1">
              <a:buFont typeface="Wingdings" pitchFamily="2" charset="2"/>
              <a:buNone/>
              <a:defRPr/>
            </a:pPr>
            <a:r>
              <a:rPr lang="en-US" sz="2000" dirty="0" smtClean="0">
                <a:hlinkClick r:id="rId3"/>
              </a:rPr>
              <a:t>http://www.itu.int/climate</a:t>
            </a:r>
            <a:r>
              <a:rPr lang="en-US" sz="2000" dirty="0" smtClean="0">
                <a:hlinkClick r:id="rId4"/>
              </a:rPr>
              <a:t/>
            </a:r>
            <a:br>
              <a:rPr lang="en-US" sz="2000" dirty="0" smtClean="0">
                <a:hlinkClick r:id="rId4"/>
              </a:rPr>
            </a:br>
            <a:endParaRPr lang="en-US" sz="2000" dirty="0" smtClean="0">
              <a:hlinkClick r:id="rId4"/>
            </a:endParaRPr>
          </a:p>
          <a:p>
            <a:pPr>
              <a:defRPr/>
            </a:pPr>
            <a:r>
              <a:rPr lang="en-US" sz="2000" dirty="0" smtClean="0"/>
              <a:t>ITU-T/SG5 “Environment &amp; Climate Change”</a:t>
            </a:r>
          </a:p>
          <a:p>
            <a:pPr>
              <a:buFont typeface="Wingdings" pitchFamily="2" charset="2"/>
              <a:buNone/>
              <a:defRPr/>
            </a:pPr>
            <a:r>
              <a:rPr lang="en-US" sz="2000" dirty="0" smtClean="0"/>
              <a:t>    </a:t>
            </a:r>
            <a:r>
              <a:rPr lang="en-US" sz="2000" dirty="0" smtClean="0">
                <a:hlinkClick r:id="rId5"/>
              </a:rPr>
              <a:t>http://www.itu.int/ITU-T/studygroups/com05/index.asp</a:t>
            </a:r>
          </a:p>
          <a:p>
            <a:pPr>
              <a:buFont typeface="Wingdings" pitchFamily="2" charset="2"/>
              <a:buNone/>
              <a:defRPr/>
            </a:pPr>
            <a:endParaRPr lang="en-US" sz="2000" dirty="0" smtClean="0">
              <a:hlinkClick r:id="rId5"/>
            </a:endParaRPr>
          </a:p>
          <a:p>
            <a:pPr>
              <a:defRPr/>
            </a:pPr>
            <a:r>
              <a:rPr lang="en-US" sz="2000" dirty="0" smtClean="0"/>
              <a:t>ITU Symposia &amp; Events on ICTs and Climate Change   </a:t>
            </a:r>
            <a:r>
              <a:rPr lang="en-US" sz="2000" dirty="0" smtClean="0">
                <a:hlinkClick r:id="rId4"/>
              </a:rPr>
              <a:t>http://www.itu.int/ITU-T/worksem/climatechange</a:t>
            </a:r>
            <a:endParaRPr lang="en-US" sz="2000" dirty="0" smtClean="0"/>
          </a:p>
          <a:p>
            <a:pPr>
              <a:buFont typeface="Wingdings" pitchFamily="2" charset="2"/>
              <a:buNone/>
              <a:defRPr/>
            </a:pPr>
            <a:endParaRPr lang="en-US" sz="2000" dirty="0"/>
          </a:p>
          <a:p>
            <a:pPr>
              <a:defRPr/>
            </a:pPr>
            <a:r>
              <a:rPr lang="en-US" sz="2000" dirty="0"/>
              <a:t>ITU-T and climate change</a:t>
            </a:r>
            <a:br>
              <a:rPr lang="en-US" sz="2000" dirty="0"/>
            </a:br>
            <a:r>
              <a:rPr lang="en-US" sz="2000" dirty="0">
                <a:hlinkClick r:id="rId5"/>
              </a:rPr>
              <a:t>http://www.itu.int/ITU-T/climatechange</a:t>
            </a:r>
            <a:r>
              <a:rPr lang="en-US" sz="2000" dirty="0"/>
              <a:t> </a:t>
            </a:r>
          </a:p>
          <a:p>
            <a:pPr>
              <a:buFont typeface="Wingdings" pitchFamily="2" charset="2"/>
              <a:buNone/>
              <a:defRPr/>
            </a:pPr>
            <a:r>
              <a:rPr lang="en-US" sz="2000" dirty="0" smtClean="0"/>
              <a:t> </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3" descr="001009[1]"/>
          <p:cNvPicPr>
            <a:picLocks noChangeAspect="1" noChangeArrowheads="1"/>
          </p:cNvPicPr>
          <p:nvPr/>
        </p:nvPicPr>
        <p:blipFill>
          <a:blip r:embed="rId2" cstate="print"/>
          <a:srcRect/>
          <a:stretch>
            <a:fillRect/>
          </a:stretch>
        </p:blipFill>
        <p:spPr bwMode="auto">
          <a:xfrm>
            <a:off x="250825" y="225425"/>
            <a:ext cx="8642350" cy="5364163"/>
          </a:xfrm>
          <a:prstGeom prst="rect">
            <a:avLst/>
          </a:prstGeom>
          <a:noFill/>
          <a:ln w="9525">
            <a:noFill/>
            <a:miter lim="800000"/>
            <a:headEnd/>
            <a:tailEnd/>
          </a:ln>
        </p:spPr>
      </p:pic>
      <p:sp>
        <p:nvSpPr>
          <p:cNvPr id="49155" name="Title 3"/>
          <p:cNvSpPr>
            <a:spLocks noGrp="1"/>
          </p:cNvSpPr>
          <p:nvPr>
            <p:ph type="title"/>
          </p:nvPr>
        </p:nvSpPr>
        <p:spPr>
          <a:xfrm>
            <a:off x="611188" y="333375"/>
            <a:ext cx="7772400" cy="641350"/>
          </a:xfrm>
        </p:spPr>
        <p:txBody>
          <a:bodyPr/>
          <a:lstStyle/>
          <a:p>
            <a:r>
              <a:rPr lang="en-US" smtClean="0">
                <a:solidFill>
                  <a:schemeClr val="bg1"/>
                </a:solidFill>
              </a:rPr>
              <a:t>Thank YOU</a:t>
            </a:r>
          </a:p>
        </p:txBody>
      </p:sp>
      <p:sp>
        <p:nvSpPr>
          <p:cNvPr id="6" name="Title 1"/>
          <p:cNvSpPr txBox="1">
            <a:spLocks/>
          </p:cNvSpPr>
          <p:nvPr/>
        </p:nvSpPr>
        <p:spPr bwMode="auto">
          <a:xfrm>
            <a:off x="539750" y="5670550"/>
            <a:ext cx="7772400" cy="400050"/>
          </a:xfrm>
          <a:prstGeom prst="rect">
            <a:avLst/>
          </a:prstGeom>
          <a:noFill/>
          <a:ln w="9525">
            <a:noFill/>
            <a:miter lim="800000"/>
            <a:headEnd/>
            <a:tailEnd/>
          </a:ln>
        </p:spPr>
        <p:txBody>
          <a:bodyPr anchor="ctr">
            <a:spAutoFit/>
          </a:bodyPr>
          <a:lstStyle/>
          <a:p>
            <a:pPr algn="ctr" eaLnBrk="0" hangingPunct="0">
              <a:defRPr/>
            </a:pPr>
            <a:r>
              <a:rPr lang="en-US" b="1" kern="0" dirty="0">
                <a:solidFill>
                  <a:srgbClr val="1B5BA2"/>
                </a:solidFill>
                <a:latin typeface="+mj-lt"/>
                <a:ea typeface="+mj-ea"/>
                <a:cs typeface="+mj-cs"/>
              </a:rPr>
              <a:t>greenstandard@itu.int</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500034" y="2285992"/>
            <a:ext cx="8228350" cy="3600400"/>
          </a:xfrm>
        </p:spPr>
        <p:txBody>
          <a:bodyPr/>
          <a:lstStyle/>
          <a:p>
            <a:r>
              <a:rPr lang="en-US" sz="1600" i="1" kern="1200" dirty="0">
                <a:solidFill>
                  <a:srgbClr val="1B5BA2"/>
                </a:solidFill>
              </a:rPr>
              <a:t>Resolves</a:t>
            </a:r>
            <a:r>
              <a:rPr lang="en-US" sz="1600" i="1" dirty="0" smtClean="0">
                <a:solidFill>
                  <a:srgbClr val="000000"/>
                </a:solidFill>
              </a:rPr>
              <a:t> </a:t>
            </a:r>
            <a:r>
              <a:rPr lang="en-US" sz="1600" dirty="0">
                <a:solidFill>
                  <a:srgbClr val="000000"/>
                </a:solidFill>
              </a:rPr>
              <a:t>to promote the use of ICTs as cross-cutting tool to assess and reduce GHG emissions, optimize energy and water consumption, minimize </a:t>
            </a:r>
            <a:r>
              <a:rPr lang="en-US" sz="1600" dirty="0" err="1">
                <a:solidFill>
                  <a:srgbClr val="000000"/>
                </a:solidFill>
              </a:rPr>
              <a:t>e-waste</a:t>
            </a:r>
            <a:r>
              <a:rPr lang="en-US" sz="1600" dirty="0">
                <a:solidFill>
                  <a:srgbClr val="000000"/>
                </a:solidFill>
              </a:rPr>
              <a:t> and improve its </a:t>
            </a:r>
            <a:r>
              <a:rPr lang="en-US" sz="1600" dirty="0" smtClean="0">
                <a:solidFill>
                  <a:srgbClr val="000000"/>
                </a:solidFill>
              </a:rPr>
              <a:t>management;</a:t>
            </a:r>
            <a:endParaRPr lang="en-US" sz="1600" dirty="0">
              <a:solidFill>
                <a:srgbClr val="000000"/>
              </a:solidFill>
            </a:endParaRPr>
          </a:p>
          <a:p>
            <a:r>
              <a:rPr lang="en-US" sz="1600" i="1" kern="1200" dirty="0" smtClean="0">
                <a:solidFill>
                  <a:srgbClr val="1B5BA2"/>
                </a:solidFill>
              </a:rPr>
              <a:t>Supports</a:t>
            </a:r>
            <a:r>
              <a:rPr lang="en-US" sz="1600" i="1" dirty="0" smtClean="0">
                <a:solidFill>
                  <a:srgbClr val="000000"/>
                </a:solidFill>
              </a:rPr>
              <a:t> </a:t>
            </a:r>
            <a:r>
              <a:rPr lang="en-US" sz="1600" dirty="0" smtClean="0">
                <a:solidFill>
                  <a:srgbClr val="000000"/>
                </a:solidFill>
              </a:rPr>
              <a:t>studies on, inter alia, green data centers, smart buildings, green ICT procurement, cloud computing, energy efficiency, smart transportation, smart logistics, smart grids, water management, adaptation to climate change and disaster preparedness, and reduction of GHG emissions;</a:t>
            </a:r>
          </a:p>
          <a:p>
            <a:r>
              <a:rPr lang="en-US" sz="1600" i="1" kern="1200" dirty="0" smtClean="0">
                <a:solidFill>
                  <a:srgbClr val="1B5BA2"/>
                </a:solidFill>
              </a:rPr>
              <a:t>Encourages</a:t>
            </a:r>
            <a:r>
              <a:rPr lang="en-US" sz="1600" i="1" dirty="0" smtClean="0">
                <a:solidFill>
                  <a:srgbClr val="000000"/>
                </a:solidFill>
              </a:rPr>
              <a:t> </a:t>
            </a:r>
            <a:r>
              <a:rPr lang="en-US" sz="1600" dirty="0" smtClean="0">
                <a:solidFill>
                  <a:srgbClr val="000000"/>
                </a:solidFill>
              </a:rPr>
              <a:t>internal and external collaboration to move forward the environmental global agenda.</a:t>
            </a:r>
          </a:p>
          <a:p>
            <a:r>
              <a:rPr lang="en-US" sz="1600" i="1" kern="1200" dirty="0" smtClean="0">
                <a:solidFill>
                  <a:srgbClr val="1B5BA2"/>
                </a:solidFill>
              </a:rPr>
              <a:t>instructs all ITU‑T study groups </a:t>
            </a:r>
            <a:r>
              <a:rPr lang="en-US" sz="1600" dirty="0" smtClean="0">
                <a:solidFill>
                  <a:srgbClr val="000000"/>
                </a:solidFill>
              </a:rPr>
              <a:t>to cooperate with ITU-T SG5 to develop appropriate Recommendations on ICTs, the environment and climate change issues within the mandate and competency of ITU‑T.</a:t>
            </a:r>
            <a:r>
              <a:rPr lang="en-US" sz="1600" dirty="0" smtClean="0"/>
              <a:t> </a:t>
            </a:r>
            <a:endParaRPr lang="fr-FR" sz="1600" dirty="0" smtClean="0"/>
          </a:p>
          <a:p>
            <a:endParaRPr lang="en-US" sz="1600" dirty="0" smtClean="0">
              <a:solidFill>
                <a:srgbClr val="000000"/>
              </a:solidFill>
            </a:endParaRPr>
          </a:p>
        </p:txBody>
      </p:sp>
      <p:sp>
        <p:nvSpPr>
          <p:cNvPr id="9218" name="Title 1"/>
          <p:cNvSpPr>
            <a:spLocks noGrp="1"/>
          </p:cNvSpPr>
          <p:nvPr>
            <p:ph type="title"/>
          </p:nvPr>
        </p:nvSpPr>
        <p:spPr>
          <a:xfrm>
            <a:off x="141288" y="116632"/>
            <a:ext cx="9002712" cy="1384995"/>
          </a:xfrm>
        </p:spPr>
        <p:txBody>
          <a:bodyPr/>
          <a:lstStyle/>
          <a:p>
            <a:r>
              <a:rPr lang="en-US" sz="2400" dirty="0"/>
              <a:t>ITU-T Resolution </a:t>
            </a:r>
            <a:r>
              <a:rPr lang="en-US" sz="2400" dirty="0" smtClean="0"/>
              <a:t>73</a:t>
            </a:r>
            <a:br>
              <a:rPr lang="en-US" sz="2400" dirty="0" smtClean="0"/>
            </a:br>
            <a:r>
              <a:rPr lang="en-US" sz="2400" dirty="0" smtClean="0"/>
              <a:t>on ICTs</a:t>
            </a:r>
            <a:r>
              <a:rPr lang="en-US" sz="2400" dirty="0"/>
              <a:t>, the Environment and Climate </a:t>
            </a:r>
            <a:r>
              <a:rPr lang="en-US" sz="2400" dirty="0" smtClean="0"/>
              <a:t>Change</a:t>
            </a:r>
            <a:r>
              <a:rPr lang="en-US" sz="2800" dirty="0" smtClean="0"/>
              <a:t/>
            </a:r>
            <a:br>
              <a:rPr lang="en-US" sz="2800" dirty="0" smtClean="0"/>
            </a:br>
            <a:r>
              <a:rPr lang="en-US" sz="1800" b="0" dirty="0" smtClean="0"/>
              <a:t>Revised </a:t>
            </a:r>
            <a:r>
              <a:rPr lang="en-US" sz="1800" b="0" dirty="0"/>
              <a:t>and </a:t>
            </a:r>
            <a:r>
              <a:rPr lang="en-US" sz="1800" b="0" dirty="0" smtClean="0"/>
              <a:t>agreed at World Telecommunication Standardization Assembly (Dubai, 2012)</a:t>
            </a:r>
            <a:endParaRPr lang="en-US" sz="2400" b="0" dirty="0" smtClean="0"/>
          </a:p>
        </p:txBody>
      </p:sp>
      <p:sp>
        <p:nvSpPr>
          <p:cNvPr id="9220" name="Slide Number Placeholder 3"/>
          <p:cNvSpPr>
            <a:spLocks noGrp="1"/>
          </p:cNvSpPr>
          <p:nvPr>
            <p:ph type="sldNum" sz="quarter" idx="10"/>
          </p:nvPr>
        </p:nvSpPr>
        <p:spPr/>
        <p:txBody>
          <a:bodyPr/>
          <a:lstStyle/>
          <a:p>
            <a:fld id="{E1EF547E-A114-477F-8221-DEA84730A731}" type="slidenum">
              <a:rPr lang="en-US" smtClean="0"/>
              <a:pPr/>
              <a:t>4</a:t>
            </a:fld>
            <a:endParaRPr lang="en-US" smtClean="0"/>
          </a:p>
        </p:txBody>
      </p:sp>
      <p:pic>
        <p:nvPicPr>
          <p:cNvPr id="6" name="Picture 5" descr="C:\Users\campilon\Documents\Erica\Mie Immagini\Shutterstock\shutterstock_55349110.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000892" y="1214422"/>
            <a:ext cx="1090128" cy="1008112"/>
          </a:xfrm>
          <a:prstGeom prst="rect">
            <a:avLst/>
          </a:prstGeom>
          <a:ln>
            <a:noFill/>
          </a:ln>
          <a:effectLst>
            <a:outerShdw blurRad="292100" dist="139700" dir="2700000" algn="tl" rotWithShape="0">
              <a:srgbClr val="333333">
                <a:alpha val="65000"/>
              </a:srgbClr>
            </a:outerShdw>
          </a:effectLst>
        </p:spPr>
      </p:pic>
      <p:sp>
        <p:nvSpPr>
          <p:cNvPr id="7" name="Content Placeholder 2"/>
          <p:cNvSpPr txBox="1">
            <a:spLocks/>
          </p:cNvSpPr>
          <p:nvPr/>
        </p:nvSpPr>
        <p:spPr bwMode="auto">
          <a:xfrm>
            <a:off x="500034" y="1785926"/>
            <a:ext cx="5832648" cy="5715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r>
              <a:rPr lang="en-US" sz="1600" i="1" dirty="0" smtClean="0">
                <a:solidFill>
                  <a:srgbClr val="1B5BA2"/>
                </a:solidFill>
              </a:rPr>
              <a:t>Recognizes</a:t>
            </a:r>
            <a:r>
              <a:rPr lang="en-US" sz="1600" dirty="0" smtClean="0">
                <a:solidFill>
                  <a:srgbClr val="000000"/>
                </a:solidFill>
              </a:rPr>
              <a:t> that ICTs play a vital role in tackling environmental challenges;</a:t>
            </a:r>
          </a:p>
          <a:p>
            <a:endParaRPr lang="en-US" sz="1600" dirty="0" smtClean="0">
              <a:solidFill>
                <a:srgbClr val="000000"/>
              </a:solidFill>
            </a:endParaRPr>
          </a:p>
          <a:p>
            <a:pPr marL="0" indent="0">
              <a:buFont typeface="Wingdings" pitchFamily="2" charset="2"/>
              <a:buNone/>
            </a:pPr>
            <a:endParaRPr lang="en-US" sz="1600" dirty="0" smtClean="0">
              <a:solidFill>
                <a:srgbClr val="000000"/>
              </a:solidFill>
            </a:endParaRPr>
          </a:p>
        </p:txBody>
      </p:sp>
      <p:pic>
        <p:nvPicPr>
          <p:cNvPr id="12" name="Picture 2" descr="http://leonardpera.files.wordpress.com/2009/11/green-ict-01.jpg"/>
          <p:cNvPicPr>
            <a:picLocks noChangeAspect="1" noChangeArrowheads="1"/>
          </p:cNvPicPr>
          <p:nvPr/>
        </p:nvPicPr>
        <p:blipFill>
          <a:blip r:embed="rId3" cstate="print"/>
          <a:srcRect/>
          <a:stretch>
            <a:fillRect/>
          </a:stretch>
        </p:blipFill>
        <p:spPr bwMode="auto">
          <a:xfrm>
            <a:off x="0" y="5784242"/>
            <a:ext cx="1609530" cy="1073758"/>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xfrm>
            <a:off x="357158" y="142852"/>
            <a:ext cx="8280400" cy="522287"/>
          </a:xfrm>
        </p:spPr>
        <p:txBody>
          <a:bodyPr/>
          <a:lstStyle/>
          <a:p>
            <a:r>
              <a:rPr lang="fr-FR" sz="2800" dirty="0" err="1" smtClean="0"/>
              <a:t>Environmental</a:t>
            </a:r>
            <a:r>
              <a:rPr lang="fr-FR" sz="2800" dirty="0" smtClean="0"/>
              <a:t> Aspects of ICT</a:t>
            </a:r>
          </a:p>
        </p:txBody>
      </p:sp>
      <p:pic>
        <p:nvPicPr>
          <p:cNvPr id="12291" name="Object 4"/>
          <p:cNvPicPr>
            <a:picLocks noChangeAspect="1" noChangeArrowheads="1"/>
          </p:cNvPicPr>
          <p:nvPr/>
        </p:nvPicPr>
        <p:blipFill>
          <a:blip r:embed="rId2" cstate="print"/>
          <a:srcRect/>
          <a:stretch>
            <a:fillRect/>
          </a:stretch>
        </p:blipFill>
        <p:spPr bwMode="auto">
          <a:xfrm>
            <a:off x="571472" y="642918"/>
            <a:ext cx="7816850" cy="5035550"/>
          </a:xfrm>
          <a:prstGeom prst="rect">
            <a:avLst/>
          </a:prstGeom>
          <a:noFill/>
          <a:ln w="9525">
            <a:noFill/>
            <a:miter lim="800000"/>
            <a:headEnd/>
            <a:tailEnd/>
          </a:ln>
        </p:spPr>
      </p:pic>
      <p:sp>
        <p:nvSpPr>
          <p:cNvPr id="12292" name="Foliennummernplatzhalter 5"/>
          <p:cNvSpPr>
            <a:spLocks noGrp="1"/>
          </p:cNvSpPr>
          <p:nvPr>
            <p:ph type="sldNum" sz="quarter" idx="10"/>
          </p:nvPr>
        </p:nvSpPr>
        <p:spPr>
          <a:noFill/>
        </p:spPr>
        <p:txBody>
          <a:bodyPr/>
          <a:lstStyle/>
          <a:p>
            <a:fld id="{BC2DFC2C-DBD8-4E9F-9DC9-2789FBF219D3}" type="slidenum">
              <a:rPr lang="en-US" smtClean="0"/>
              <a:pPr/>
              <a:t>5</a:t>
            </a:fld>
            <a:endParaRPr lang="en-US" smtClean="0"/>
          </a:p>
        </p:txBody>
      </p:sp>
      <p:sp>
        <p:nvSpPr>
          <p:cNvPr id="5" name="正方形/長方形 1"/>
          <p:cNvSpPr>
            <a:spLocks noChangeArrowheads="1"/>
          </p:cNvSpPr>
          <p:nvPr/>
        </p:nvSpPr>
        <p:spPr bwMode="auto">
          <a:xfrm>
            <a:off x="1500166" y="5715016"/>
            <a:ext cx="6572296" cy="400110"/>
          </a:xfrm>
          <a:prstGeom prst="rect">
            <a:avLst/>
          </a:prstGeom>
          <a:solidFill>
            <a:srgbClr val="FFFF99"/>
          </a:solidFill>
          <a:ln w="9525">
            <a:noFill/>
            <a:miter lim="800000"/>
            <a:headEnd/>
            <a:tailEnd/>
          </a:ln>
        </p:spPr>
        <p:txBody>
          <a:bodyPr wrap="square">
            <a:spAutoFit/>
          </a:bodyPr>
          <a:lstStyle/>
          <a:p>
            <a:pPr algn="ctr"/>
            <a:r>
              <a:rPr lang="en-US" altLang="ja-JP" dirty="0"/>
              <a:t>Positive and Negative aspect on Environment</a:t>
            </a:r>
            <a:endParaRPr lang="ja-JP" altLang="en-U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2"/>
          <p:cNvSpPr>
            <a:spLocks noGrp="1"/>
          </p:cNvSpPr>
          <p:nvPr>
            <p:ph type="title"/>
          </p:nvPr>
        </p:nvSpPr>
        <p:spPr>
          <a:xfrm>
            <a:off x="214313" y="214313"/>
            <a:ext cx="8715375" cy="523875"/>
          </a:xfrm>
        </p:spPr>
        <p:txBody>
          <a:bodyPr/>
          <a:lstStyle/>
          <a:p>
            <a:r>
              <a:rPr lang="en-US" sz="2800" smtClean="0"/>
              <a:t>ICTs Play a Double Role in Climate Change</a:t>
            </a:r>
          </a:p>
        </p:txBody>
      </p:sp>
      <p:sp>
        <p:nvSpPr>
          <p:cNvPr id="11267" name="Inhaltsplatzhalter 4"/>
          <p:cNvSpPr>
            <a:spLocks noGrp="1"/>
          </p:cNvSpPr>
          <p:nvPr>
            <p:ph sz="half" idx="1"/>
          </p:nvPr>
        </p:nvSpPr>
        <p:spPr>
          <a:xfrm>
            <a:off x="361950" y="908050"/>
            <a:ext cx="3887788" cy="5000625"/>
          </a:xfrm>
        </p:spPr>
        <p:txBody>
          <a:bodyPr/>
          <a:lstStyle/>
          <a:p>
            <a:r>
              <a:rPr lang="en-US" sz="2000" b="1" dirty="0" smtClean="0">
                <a:solidFill>
                  <a:srgbClr val="0070C0"/>
                </a:solidFill>
              </a:rPr>
              <a:t>ICTs are part of the problem… </a:t>
            </a:r>
          </a:p>
          <a:p>
            <a:pPr>
              <a:buFont typeface="Wingdings" pitchFamily="2" charset="2"/>
              <a:buNone/>
            </a:pPr>
            <a:endParaRPr lang="en-GB" sz="1600" b="1" dirty="0" smtClean="0">
              <a:solidFill>
                <a:srgbClr val="2E2E2E"/>
              </a:solidFill>
            </a:endParaRPr>
          </a:p>
          <a:p>
            <a:pPr>
              <a:buFont typeface="Wingdings" pitchFamily="2" charset="2"/>
              <a:buNone/>
            </a:pPr>
            <a:r>
              <a:rPr lang="en-GB" sz="1600" b="1" dirty="0" smtClean="0">
                <a:solidFill>
                  <a:srgbClr val="2E2E2E"/>
                </a:solidFill>
              </a:rPr>
              <a:t>The Bad News: </a:t>
            </a:r>
            <a:r>
              <a:rPr lang="en-GB" sz="1600" dirty="0" smtClean="0">
                <a:solidFill>
                  <a:srgbClr val="2E2E2E"/>
                </a:solidFill>
              </a:rPr>
              <a:t/>
            </a:r>
            <a:br>
              <a:rPr lang="en-GB" sz="1600" dirty="0" smtClean="0">
                <a:solidFill>
                  <a:srgbClr val="2E2E2E"/>
                </a:solidFill>
              </a:rPr>
            </a:br>
            <a:r>
              <a:rPr lang="en-GB" sz="1800" dirty="0" smtClean="0">
                <a:solidFill>
                  <a:srgbClr val="2E2E2E"/>
                </a:solidFill>
              </a:rPr>
              <a:t>ICT Accounts for Approximately</a:t>
            </a:r>
            <a:endParaRPr lang="en-GB" sz="2000" dirty="0" smtClean="0">
              <a:solidFill>
                <a:srgbClr val="2E2E2E"/>
              </a:solidFill>
            </a:endParaRPr>
          </a:p>
          <a:p>
            <a:pPr>
              <a:spcBef>
                <a:spcPts val="2500"/>
              </a:spcBef>
              <a:buFont typeface="Wingdings" pitchFamily="2" charset="2"/>
              <a:buNone/>
            </a:pPr>
            <a:r>
              <a:rPr lang="en-GB" sz="10400" b="1" dirty="0" smtClean="0">
                <a:solidFill>
                  <a:srgbClr val="2E2E2E"/>
                </a:solidFill>
              </a:rPr>
              <a:t>	2%</a:t>
            </a:r>
          </a:p>
          <a:p>
            <a:pPr>
              <a:buFont typeface="Wingdings" pitchFamily="2" charset="2"/>
              <a:buNone/>
            </a:pPr>
            <a:r>
              <a:rPr lang="en-GB" sz="1800" dirty="0" smtClean="0">
                <a:solidFill>
                  <a:srgbClr val="2E2E2E"/>
                </a:solidFill>
              </a:rPr>
              <a:t>of Global CO2 Emissions</a:t>
            </a:r>
          </a:p>
          <a:p>
            <a:pPr>
              <a:buFont typeface="Wingdings" pitchFamily="2" charset="2"/>
              <a:buNone/>
            </a:pPr>
            <a:endParaRPr lang="en-GB" sz="2200" dirty="0" smtClean="0">
              <a:solidFill>
                <a:srgbClr val="2E2E2E"/>
              </a:solidFill>
            </a:endParaRPr>
          </a:p>
          <a:p>
            <a:pPr>
              <a:buFont typeface="Wingdings" pitchFamily="2" charset="2"/>
              <a:buNone/>
            </a:pPr>
            <a:endParaRPr lang="en-US" dirty="0" smtClean="0"/>
          </a:p>
        </p:txBody>
      </p:sp>
      <p:sp>
        <p:nvSpPr>
          <p:cNvPr id="11268" name="Inhaltsplatzhalter 5"/>
          <p:cNvSpPr>
            <a:spLocks noGrp="1"/>
          </p:cNvSpPr>
          <p:nvPr>
            <p:ph sz="half" idx="2"/>
          </p:nvPr>
        </p:nvSpPr>
        <p:spPr>
          <a:xfrm>
            <a:off x="4786313" y="836613"/>
            <a:ext cx="3810000" cy="5449887"/>
          </a:xfrm>
        </p:spPr>
        <p:txBody>
          <a:bodyPr/>
          <a:lstStyle/>
          <a:p>
            <a:r>
              <a:rPr lang="en-US" sz="2000" b="1" dirty="0" smtClean="0">
                <a:solidFill>
                  <a:srgbClr val="0070C0"/>
                </a:solidFill>
              </a:rPr>
              <a:t>But ICTs are also part of the solution… </a:t>
            </a:r>
          </a:p>
          <a:p>
            <a:pPr eaLnBrk="1" hangingPunct="1">
              <a:buFont typeface="Wingdings" pitchFamily="2" charset="2"/>
              <a:buNone/>
            </a:pPr>
            <a:endParaRPr lang="en-GB" sz="1800" b="1" dirty="0" smtClean="0">
              <a:solidFill>
                <a:srgbClr val="2E2E2E"/>
              </a:solidFill>
            </a:endParaRPr>
          </a:p>
          <a:p>
            <a:pPr eaLnBrk="1" hangingPunct="1">
              <a:buFont typeface="Wingdings" pitchFamily="2" charset="2"/>
              <a:buNone/>
            </a:pPr>
            <a:r>
              <a:rPr lang="en-GB" sz="1600" b="1" dirty="0" smtClean="0">
                <a:solidFill>
                  <a:srgbClr val="2E2E2E"/>
                </a:solidFill>
              </a:rPr>
              <a:t>The Good news: </a:t>
            </a:r>
            <a:r>
              <a:rPr lang="en-GB" sz="1800" dirty="0" smtClean="0">
                <a:solidFill>
                  <a:srgbClr val="2E2E2E"/>
                </a:solidFill>
              </a:rPr>
              <a:t/>
            </a:r>
            <a:br>
              <a:rPr lang="en-GB" sz="1800" dirty="0" smtClean="0">
                <a:solidFill>
                  <a:srgbClr val="2E2E2E"/>
                </a:solidFill>
              </a:rPr>
            </a:br>
            <a:r>
              <a:rPr lang="en-GB" sz="1800" dirty="0" smtClean="0">
                <a:solidFill>
                  <a:srgbClr val="2E2E2E"/>
                </a:solidFill>
              </a:rPr>
              <a:t>ICT has the potential to reduce emissions in other sectors by </a:t>
            </a:r>
          </a:p>
          <a:p>
            <a:pPr eaLnBrk="1" hangingPunct="1">
              <a:spcBef>
                <a:spcPct val="0"/>
              </a:spcBef>
              <a:buFont typeface="Wingdings" pitchFamily="2" charset="2"/>
              <a:buNone/>
            </a:pPr>
            <a:r>
              <a:rPr lang="en-GB" sz="10400" b="1" dirty="0" smtClean="0">
                <a:solidFill>
                  <a:srgbClr val="2E2E2E"/>
                </a:solidFill>
              </a:rPr>
              <a:t>15%</a:t>
            </a:r>
          </a:p>
          <a:p>
            <a:pPr>
              <a:buFont typeface="Wingdings" pitchFamily="2" charset="2"/>
              <a:buNone/>
            </a:pPr>
            <a:r>
              <a:rPr lang="en-GB" sz="1800" dirty="0" smtClean="0">
                <a:solidFill>
                  <a:srgbClr val="2E2E2E"/>
                </a:solidFill>
              </a:rPr>
              <a:t>	Smart buildings, Smart metering, Smart Motor systems, Smart Logistics plus Dematerialisation of Transport</a:t>
            </a:r>
          </a:p>
          <a:p>
            <a:pPr eaLnBrk="1" hangingPunct="1">
              <a:spcBef>
                <a:spcPts val="1000"/>
              </a:spcBef>
              <a:buFont typeface="Wingdings" pitchFamily="2" charset="2"/>
              <a:buNone/>
            </a:pPr>
            <a:endParaRPr lang="en-GB" sz="2200" dirty="0" smtClean="0"/>
          </a:p>
          <a:p>
            <a:pPr eaLnBrk="1" hangingPunct="1">
              <a:spcBef>
                <a:spcPts val="1000"/>
              </a:spcBef>
              <a:buFont typeface="Wingdings" pitchFamily="2" charset="2"/>
              <a:buNone/>
            </a:pPr>
            <a:endParaRPr lang="en-GB" sz="2200" b="1" dirty="0" smtClean="0">
              <a:solidFill>
                <a:srgbClr val="2E2E2E"/>
              </a:solidFill>
            </a:endParaRPr>
          </a:p>
          <a:p>
            <a:pPr eaLnBrk="1" hangingPunct="1">
              <a:buFont typeface="Wingdings" pitchFamily="2" charset="2"/>
              <a:buNone/>
            </a:pPr>
            <a:endParaRPr lang="en-GB" sz="2200" dirty="0" smtClean="0">
              <a:solidFill>
                <a:srgbClr val="2E2E2E"/>
              </a:solidFill>
            </a:endParaRPr>
          </a:p>
        </p:txBody>
      </p:sp>
      <p:sp>
        <p:nvSpPr>
          <p:cNvPr id="11269" name="Textfeld 7"/>
          <p:cNvSpPr txBox="1">
            <a:spLocks noChangeArrowheads="1"/>
          </p:cNvSpPr>
          <p:nvPr/>
        </p:nvSpPr>
        <p:spPr bwMode="auto">
          <a:xfrm>
            <a:off x="3854450" y="3522663"/>
            <a:ext cx="792163" cy="461962"/>
          </a:xfrm>
          <a:prstGeom prst="rect">
            <a:avLst/>
          </a:prstGeom>
          <a:noFill/>
          <a:ln w="9525">
            <a:noFill/>
            <a:miter lim="800000"/>
            <a:headEnd/>
            <a:tailEnd/>
          </a:ln>
        </p:spPr>
        <p:txBody>
          <a:bodyPr>
            <a:spAutoFit/>
          </a:bodyPr>
          <a:lstStyle/>
          <a:p>
            <a:r>
              <a:rPr lang="en-US" sz="2400" b="1">
                <a:solidFill>
                  <a:srgbClr val="2E2E2E"/>
                </a:solidFill>
              </a:rPr>
              <a:t>VS</a:t>
            </a:r>
          </a:p>
        </p:txBody>
      </p:sp>
      <p:sp>
        <p:nvSpPr>
          <p:cNvPr id="11270" name="Foliennummernplatzhalter 8"/>
          <p:cNvSpPr>
            <a:spLocks noGrp="1"/>
          </p:cNvSpPr>
          <p:nvPr>
            <p:ph type="sldNum" sz="quarter" idx="10"/>
          </p:nvPr>
        </p:nvSpPr>
        <p:spPr>
          <a:noFill/>
        </p:spPr>
        <p:txBody>
          <a:bodyPr/>
          <a:lstStyle/>
          <a:p>
            <a:fld id="{33558073-E7DC-4988-B739-C441C6C84ADA}" type="slidenum">
              <a:rPr lang="en-US" smtClean="0"/>
              <a:pPr/>
              <a:t>6</a:t>
            </a:fld>
            <a:endParaRPr lang="en-US" smtClean="0"/>
          </a:p>
        </p:txBody>
      </p:sp>
      <p:sp>
        <p:nvSpPr>
          <p:cNvPr id="3" name="Fumetto 2 2"/>
          <p:cNvSpPr/>
          <p:nvPr/>
        </p:nvSpPr>
        <p:spPr bwMode="auto">
          <a:xfrm>
            <a:off x="1403350" y="5138738"/>
            <a:ext cx="3529013" cy="1027112"/>
          </a:xfrm>
          <a:prstGeom prst="wedgeRoundRectCallout">
            <a:avLst>
              <a:gd name="adj1" fmla="val 5275"/>
              <a:gd name="adj2" fmla="val -111039"/>
              <a:gd name="adj3" fmla="val 16667"/>
            </a:avLst>
          </a:prstGeom>
          <a:solidFill>
            <a:schemeClr val="tx1">
              <a:lumMod val="20000"/>
              <a:lumOff val="80000"/>
            </a:schemeClr>
          </a:solidFill>
          <a:ln w="9525" cap="flat" cmpd="sng" algn="ctr">
            <a:solidFill>
              <a:schemeClr val="tx1"/>
            </a:solidFill>
            <a:prstDash val="solid"/>
            <a:round/>
            <a:headEnd type="none" w="med" len="med"/>
            <a:tailEnd type="none" w="med" len="med"/>
          </a:ln>
          <a:effectLst/>
        </p:spPr>
        <p:txBody>
          <a:bodyPr/>
          <a:lstStyle/>
          <a:p>
            <a:pPr algn="ctr">
              <a:defRPr/>
            </a:pPr>
            <a:r>
              <a:rPr lang="it-IT" sz="2400" dirty="0" err="1">
                <a:solidFill>
                  <a:schemeClr val="accent4">
                    <a:lumMod val="50000"/>
                  </a:schemeClr>
                </a:solidFill>
              </a:rPr>
              <a:t>Projected</a:t>
            </a:r>
            <a:r>
              <a:rPr lang="it-IT" sz="2400" dirty="0">
                <a:solidFill>
                  <a:schemeClr val="accent4">
                    <a:lumMod val="50000"/>
                  </a:schemeClr>
                </a:solidFill>
              </a:rPr>
              <a:t> to </a:t>
            </a:r>
            <a:r>
              <a:rPr lang="it-IT" sz="2400" dirty="0" err="1">
                <a:solidFill>
                  <a:schemeClr val="accent4">
                    <a:lumMod val="50000"/>
                  </a:schemeClr>
                </a:solidFill>
              </a:rPr>
              <a:t>become</a:t>
            </a:r>
            <a:r>
              <a:rPr lang="it-IT" sz="2400" dirty="0">
                <a:solidFill>
                  <a:schemeClr val="accent4">
                    <a:lumMod val="50000"/>
                  </a:schemeClr>
                </a:solidFill>
              </a:rPr>
              <a:t> 3,5% in 2020</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p:txBody>
          <a:bodyPr/>
          <a:lstStyle/>
          <a:p>
            <a:fld id="{25FC9DC7-785A-4960-99FC-5A4C37ADA2D0}" type="slidenum">
              <a:rPr lang="en-US" smtClean="0"/>
              <a:pPr/>
              <a:t>7</a:t>
            </a:fld>
            <a:endParaRPr lang="en-US" smtClean="0"/>
          </a:p>
        </p:txBody>
      </p:sp>
      <p:sp>
        <p:nvSpPr>
          <p:cNvPr id="13315" name="Title 1"/>
          <p:cNvSpPr>
            <a:spLocks noGrp="1"/>
          </p:cNvSpPr>
          <p:nvPr>
            <p:ph type="title"/>
          </p:nvPr>
        </p:nvSpPr>
        <p:spPr>
          <a:xfrm>
            <a:off x="971550" y="2565400"/>
            <a:ext cx="7272338" cy="2062103"/>
          </a:xfrm>
          <a:gradFill rotWithShape="1">
            <a:gsLst>
              <a:gs pos="0">
                <a:srgbClr val="BEF397"/>
              </a:gs>
              <a:gs pos="50000">
                <a:srgbClr val="D5F6C0"/>
              </a:gs>
              <a:gs pos="100000">
                <a:srgbClr val="EAFAE0"/>
              </a:gs>
            </a:gsLst>
            <a:lin ang="13500000" scaled="1"/>
          </a:gradFill>
          <a:ln w="38100">
            <a:solidFill>
              <a:srgbClr val="1B5BA2"/>
            </a:solidFill>
          </a:ln>
        </p:spPr>
        <p:txBody>
          <a:bodyPr/>
          <a:lstStyle/>
          <a:p>
            <a:r>
              <a:rPr lang="en-US" altLang="ja-JP" sz="3200" dirty="0" smtClean="0">
                <a:ea typeface="MS PGothic" pitchFamily="34" charset="-128"/>
              </a:rPr>
              <a:t>ITU-T Study Group 5</a:t>
            </a:r>
            <a:br>
              <a:rPr lang="en-US" altLang="ja-JP" sz="3200" dirty="0" smtClean="0">
                <a:ea typeface="MS PGothic" pitchFamily="34" charset="-128"/>
              </a:rPr>
            </a:br>
            <a:r>
              <a:rPr lang="en-US" altLang="ja-JP" sz="3200" dirty="0" smtClean="0">
                <a:ea typeface="MS PGothic" pitchFamily="34" charset="-128"/>
              </a:rPr>
              <a:t>“Environment </a:t>
            </a:r>
            <a:br>
              <a:rPr lang="en-US" altLang="ja-JP" sz="3200" dirty="0" smtClean="0">
                <a:ea typeface="MS PGothic" pitchFamily="34" charset="-128"/>
              </a:rPr>
            </a:br>
            <a:r>
              <a:rPr lang="en-US" altLang="ja-JP" sz="3200" dirty="0" smtClean="0">
                <a:ea typeface="MS PGothic" pitchFamily="34" charset="-128"/>
              </a:rPr>
              <a:t>and </a:t>
            </a:r>
            <a:br>
              <a:rPr lang="en-US" altLang="ja-JP" sz="3200" dirty="0" smtClean="0">
                <a:ea typeface="MS PGothic" pitchFamily="34" charset="-128"/>
              </a:rPr>
            </a:br>
            <a:r>
              <a:rPr lang="en-US" altLang="ja-JP" sz="3200" dirty="0" smtClean="0">
                <a:ea typeface="MS PGothic" pitchFamily="34" charset="-128"/>
              </a:rPr>
              <a:t>Climate Change”</a:t>
            </a:r>
            <a:endParaRPr lang="en-US" dirty="0" smtClean="0"/>
          </a:p>
        </p:txBody>
      </p:sp>
      <p:pic>
        <p:nvPicPr>
          <p:cNvPr id="13316" name="Picture 2" descr="C:\Documents and Settings\bueti\My Documents\My Pictures\itu-cc.gif"/>
          <p:cNvPicPr>
            <a:picLocks noChangeAspect="1" noChangeArrowheads="1"/>
          </p:cNvPicPr>
          <p:nvPr/>
        </p:nvPicPr>
        <p:blipFill>
          <a:blip r:embed="rId3" cstate="print"/>
          <a:srcRect/>
          <a:stretch>
            <a:fillRect/>
          </a:stretch>
        </p:blipFill>
        <p:spPr bwMode="auto">
          <a:xfrm>
            <a:off x="0" y="115888"/>
            <a:ext cx="2317750" cy="9366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u numéro de diapositive 3"/>
          <p:cNvSpPr>
            <a:spLocks noGrp="1"/>
          </p:cNvSpPr>
          <p:nvPr>
            <p:ph type="sldNum" sz="quarter" idx="10"/>
          </p:nvPr>
        </p:nvSpPr>
        <p:spPr>
          <a:xfrm>
            <a:off x="8902700" y="6381750"/>
            <a:ext cx="225425" cy="287338"/>
          </a:xfrm>
        </p:spPr>
        <p:txBody>
          <a:bodyPr/>
          <a:lstStyle/>
          <a:p>
            <a:fld id="{06F0FDF2-CD37-4CB2-A1CA-244D8A0487A0}" type="slidenum">
              <a:rPr lang="en-US" smtClean="0"/>
              <a:pPr/>
              <a:t>8</a:t>
            </a:fld>
            <a:endParaRPr lang="en-US" smtClean="0"/>
          </a:p>
        </p:txBody>
      </p:sp>
      <p:sp>
        <p:nvSpPr>
          <p:cNvPr id="14339" name="Rectangle 2"/>
          <p:cNvSpPr>
            <a:spLocks noChangeArrowheads="1"/>
          </p:cNvSpPr>
          <p:nvPr/>
        </p:nvSpPr>
        <p:spPr bwMode="auto">
          <a:xfrm>
            <a:off x="914400" y="811213"/>
            <a:ext cx="6715125" cy="1214437"/>
          </a:xfrm>
          <a:prstGeom prst="rect">
            <a:avLst/>
          </a:prstGeom>
          <a:solidFill>
            <a:srgbClr val="FFCCFF"/>
          </a:solidFill>
          <a:ln w="9525">
            <a:solidFill>
              <a:schemeClr val="tx1"/>
            </a:solidFill>
            <a:miter lim="800000"/>
            <a:headEnd/>
            <a:tailEnd/>
          </a:ln>
        </p:spPr>
        <p:txBody>
          <a:bodyPr wrap="none" anchor="ctr"/>
          <a:lstStyle/>
          <a:p>
            <a:pPr algn="ctr"/>
            <a:r>
              <a:rPr kumimoji="1" lang="en-US" altLang="ja-JP" sz="2800" b="1">
                <a:solidFill>
                  <a:srgbClr val="000000"/>
                </a:solidFill>
                <a:latin typeface="Trebuchet MS" pitchFamily="34" charset="0"/>
                <a:ea typeface="HGPSoeiKakugothicUB"/>
                <a:cs typeface="HGPSoeiKakugothicUB"/>
              </a:rPr>
              <a:t>ITU-T SG5</a:t>
            </a:r>
          </a:p>
          <a:p>
            <a:pPr algn="ctr"/>
            <a:r>
              <a:rPr kumimoji="1" lang="en-US" altLang="ja-JP" sz="2400">
                <a:solidFill>
                  <a:srgbClr val="000000"/>
                </a:solidFill>
                <a:ea typeface="MS PGothic" pitchFamily="34" charset="-128"/>
              </a:rPr>
              <a:t>“</a:t>
            </a:r>
            <a:r>
              <a:rPr kumimoji="1" lang="en-US" altLang="ja-JP" sz="2400" b="1">
                <a:solidFill>
                  <a:srgbClr val="000000"/>
                </a:solidFill>
                <a:ea typeface="MS PGothic" pitchFamily="34" charset="-128"/>
              </a:rPr>
              <a:t>Environment and climate change</a:t>
            </a:r>
            <a:r>
              <a:rPr kumimoji="1" lang="en-US" altLang="ja-JP" sz="2400">
                <a:solidFill>
                  <a:srgbClr val="000000"/>
                </a:solidFill>
                <a:ea typeface="MS PGothic" pitchFamily="34" charset="-128"/>
              </a:rPr>
              <a:t>”</a:t>
            </a:r>
          </a:p>
        </p:txBody>
      </p:sp>
      <p:sp>
        <p:nvSpPr>
          <p:cNvPr id="393219" name="Rectangle 3"/>
          <p:cNvSpPr>
            <a:spLocks noChangeArrowheads="1"/>
          </p:cNvSpPr>
          <p:nvPr/>
        </p:nvSpPr>
        <p:spPr bwMode="auto">
          <a:xfrm>
            <a:off x="468313" y="3675063"/>
            <a:ext cx="2389187" cy="1295400"/>
          </a:xfrm>
          <a:prstGeom prst="rect">
            <a:avLst/>
          </a:prstGeom>
          <a:solidFill>
            <a:srgbClr val="FFFFCC"/>
          </a:solidFill>
          <a:ln w="9525">
            <a:solidFill>
              <a:schemeClr val="tx1"/>
            </a:solidFill>
            <a:miter lim="800000"/>
            <a:headEnd/>
            <a:tailEnd/>
          </a:ln>
          <a:effectLst/>
        </p:spPr>
        <p:txBody>
          <a:bodyPr anchor="ctr"/>
          <a:lstStyle/>
          <a:p>
            <a:pPr algn="ctr">
              <a:defRPr/>
            </a:pPr>
            <a:r>
              <a:rPr kumimoji="1" lang="en-US" altLang="ja-JP" sz="2800" b="1" dirty="0">
                <a:solidFill>
                  <a:srgbClr val="000000"/>
                </a:solidFill>
                <a:effectLst>
                  <a:outerShdw blurRad="38100" dist="38100" dir="2700000" algn="tl">
                    <a:srgbClr val="FFFFFF"/>
                  </a:outerShdw>
                </a:effectLst>
                <a:latin typeface="Trebuchet MS" pitchFamily="34" charset="0"/>
                <a:ea typeface="HGPSoeiKakugothicUB" pitchFamily="50" charset="-128"/>
              </a:rPr>
              <a:t>WP1/5</a:t>
            </a:r>
          </a:p>
          <a:p>
            <a:pPr algn="ctr">
              <a:defRPr/>
            </a:pPr>
            <a:r>
              <a:rPr kumimoji="1" lang="en-US" altLang="ja-JP" dirty="0">
                <a:solidFill>
                  <a:srgbClr val="000000"/>
                </a:solidFill>
                <a:latin typeface="Trebuchet MS" pitchFamily="34" charset="0"/>
                <a:ea typeface="HGPSoeiKakugothicUB" pitchFamily="50" charset="-128"/>
              </a:rPr>
              <a:t>Damage prevention and safety </a:t>
            </a:r>
          </a:p>
        </p:txBody>
      </p:sp>
      <p:sp>
        <p:nvSpPr>
          <p:cNvPr id="393220" name="Rectangle 4"/>
          <p:cNvSpPr>
            <a:spLocks noChangeArrowheads="1"/>
          </p:cNvSpPr>
          <p:nvPr/>
        </p:nvSpPr>
        <p:spPr bwMode="auto">
          <a:xfrm>
            <a:off x="3276600" y="3663950"/>
            <a:ext cx="2967038" cy="1296988"/>
          </a:xfrm>
          <a:prstGeom prst="rect">
            <a:avLst/>
          </a:prstGeom>
          <a:solidFill>
            <a:srgbClr val="FFFFCC"/>
          </a:solidFill>
          <a:ln w="9525">
            <a:solidFill>
              <a:schemeClr val="tx1"/>
            </a:solidFill>
            <a:miter lim="800000"/>
            <a:headEnd/>
            <a:tailEnd/>
          </a:ln>
          <a:effectLst/>
        </p:spPr>
        <p:txBody>
          <a:bodyPr anchor="ctr"/>
          <a:lstStyle/>
          <a:p>
            <a:pPr algn="ctr">
              <a:defRPr/>
            </a:pPr>
            <a:r>
              <a:rPr kumimoji="1" lang="en-US" altLang="ja-JP" sz="2800" b="1" dirty="0">
                <a:solidFill>
                  <a:srgbClr val="000000"/>
                </a:solidFill>
                <a:effectLst>
                  <a:outerShdw blurRad="38100" dist="38100" dir="2700000" algn="tl">
                    <a:srgbClr val="FFFFFF"/>
                  </a:outerShdw>
                </a:effectLst>
                <a:latin typeface="Trebuchet MS" pitchFamily="34" charset="0"/>
                <a:ea typeface="HGPSoeiKakugothicUB" pitchFamily="50" charset="-128"/>
              </a:rPr>
              <a:t>WP2/5</a:t>
            </a:r>
            <a:r>
              <a:rPr kumimoji="1" lang="en-US" altLang="ja-JP" sz="2800" b="1" dirty="0">
                <a:solidFill>
                  <a:srgbClr val="000000"/>
                </a:solidFill>
                <a:latin typeface="Trebuchet MS" pitchFamily="34" charset="0"/>
                <a:ea typeface="HGPSoeiKakugothicUB" pitchFamily="50" charset="-128"/>
              </a:rPr>
              <a:t> </a:t>
            </a:r>
          </a:p>
          <a:p>
            <a:pPr algn="ctr">
              <a:defRPr/>
            </a:pPr>
            <a:r>
              <a:rPr kumimoji="1" lang="en-US" altLang="ja-JP" dirty="0">
                <a:solidFill>
                  <a:srgbClr val="000000"/>
                </a:solidFill>
                <a:latin typeface="Trebuchet MS" pitchFamily="34" charset="0"/>
                <a:ea typeface="HGPSoeiKakugothicUB" pitchFamily="50" charset="-128"/>
              </a:rPr>
              <a:t>Electromagnetic fields: emission, immunity and human exposure</a:t>
            </a:r>
          </a:p>
        </p:txBody>
      </p:sp>
      <p:sp>
        <p:nvSpPr>
          <p:cNvPr id="14342" name="Rectangle 5"/>
          <p:cNvSpPr>
            <a:spLocks noChangeArrowheads="1"/>
          </p:cNvSpPr>
          <p:nvPr/>
        </p:nvSpPr>
        <p:spPr bwMode="auto">
          <a:xfrm>
            <a:off x="5881688" y="2563813"/>
            <a:ext cx="2162175" cy="504825"/>
          </a:xfrm>
          <a:prstGeom prst="rect">
            <a:avLst/>
          </a:prstGeom>
          <a:solidFill>
            <a:schemeClr val="hlink"/>
          </a:solidFill>
          <a:ln w="9525">
            <a:solidFill>
              <a:schemeClr val="tx1"/>
            </a:solidFill>
            <a:miter lim="800000"/>
            <a:headEnd/>
            <a:tailEnd/>
          </a:ln>
        </p:spPr>
        <p:txBody>
          <a:bodyPr wrap="none" anchor="ctr"/>
          <a:lstStyle/>
          <a:p>
            <a:pPr algn="ctr"/>
            <a:r>
              <a:rPr kumimoji="1" lang="en-US" altLang="ja-JP">
                <a:solidFill>
                  <a:srgbClr val="FF0000"/>
                </a:solidFill>
                <a:latin typeface="Trebuchet MS" pitchFamily="34" charset="0"/>
                <a:ea typeface="HGPSoeiKakugothicUB"/>
                <a:cs typeface="HGPSoeiKakugothicUB"/>
              </a:rPr>
              <a:t>Q 12 Terminology</a:t>
            </a:r>
          </a:p>
        </p:txBody>
      </p:sp>
      <p:sp>
        <p:nvSpPr>
          <p:cNvPr id="14343" name="Line 6"/>
          <p:cNvSpPr>
            <a:spLocks noChangeShapeType="1"/>
          </p:cNvSpPr>
          <p:nvPr/>
        </p:nvSpPr>
        <p:spPr bwMode="auto">
          <a:xfrm flipV="1">
            <a:off x="1778000" y="3446463"/>
            <a:ext cx="0" cy="258762"/>
          </a:xfrm>
          <a:prstGeom prst="line">
            <a:avLst/>
          </a:prstGeom>
          <a:noFill/>
          <a:ln w="9525">
            <a:solidFill>
              <a:schemeClr val="tx1"/>
            </a:solidFill>
            <a:round/>
            <a:headEnd/>
            <a:tailEnd/>
          </a:ln>
        </p:spPr>
        <p:txBody>
          <a:bodyPr wrap="none" anchor="ctr"/>
          <a:lstStyle/>
          <a:p>
            <a:endParaRPr lang="en-US"/>
          </a:p>
        </p:txBody>
      </p:sp>
      <p:sp>
        <p:nvSpPr>
          <p:cNvPr id="14344" name="Line 8"/>
          <p:cNvSpPr>
            <a:spLocks noChangeShapeType="1"/>
          </p:cNvSpPr>
          <p:nvPr/>
        </p:nvSpPr>
        <p:spPr bwMode="auto">
          <a:xfrm>
            <a:off x="1766888" y="3429000"/>
            <a:ext cx="5864225" cy="17463"/>
          </a:xfrm>
          <a:prstGeom prst="line">
            <a:avLst/>
          </a:prstGeom>
          <a:noFill/>
          <a:ln w="9525">
            <a:solidFill>
              <a:schemeClr val="tx1"/>
            </a:solidFill>
            <a:round/>
            <a:headEnd/>
            <a:tailEnd/>
          </a:ln>
        </p:spPr>
        <p:txBody>
          <a:bodyPr wrap="none" anchor="ctr"/>
          <a:lstStyle/>
          <a:p>
            <a:endParaRPr lang="en-US"/>
          </a:p>
        </p:txBody>
      </p:sp>
      <p:sp>
        <p:nvSpPr>
          <p:cNvPr id="14345" name="Line 9"/>
          <p:cNvSpPr>
            <a:spLocks noChangeShapeType="1"/>
          </p:cNvSpPr>
          <p:nvPr/>
        </p:nvSpPr>
        <p:spPr bwMode="auto">
          <a:xfrm flipH="1" flipV="1">
            <a:off x="4152900" y="2025650"/>
            <a:ext cx="3175" cy="1658938"/>
          </a:xfrm>
          <a:prstGeom prst="line">
            <a:avLst/>
          </a:prstGeom>
          <a:noFill/>
          <a:ln w="9525">
            <a:solidFill>
              <a:schemeClr val="tx1"/>
            </a:solidFill>
            <a:round/>
            <a:headEnd/>
            <a:tailEnd/>
          </a:ln>
        </p:spPr>
        <p:txBody>
          <a:bodyPr wrap="none" anchor="ctr"/>
          <a:lstStyle/>
          <a:p>
            <a:endParaRPr lang="en-US"/>
          </a:p>
        </p:txBody>
      </p:sp>
      <p:sp>
        <p:nvSpPr>
          <p:cNvPr id="14346" name="Rectangle 10"/>
          <p:cNvSpPr>
            <a:spLocks noChangeArrowheads="1"/>
          </p:cNvSpPr>
          <p:nvPr/>
        </p:nvSpPr>
        <p:spPr bwMode="auto">
          <a:xfrm>
            <a:off x="0" y="0"/>
            <a:ext cx="169863" cy="641350"/>
          </a:xfrm>
          <a:prstGeom prst="rect">
            <a:avLst/>
          </a:prstGeom>
          <a:noFill/>
          <a:ln w="9525">
            <a:noFill/>
            <a:miter lim="800000"/>
            <a:headEnd/>
            <a:tailEnd/>
          </a:ln>
        </p:spPr>
        <p:txBody>
          <a:bodyPr wrap="none" anchor="ctr">
            <a:spAutoFit/>
          </a:bodyPr>
          <a:lstStyle/>
          <a:p>
            <a:endParaRPr kumimoji="1" lang="ja-JP" altLang="en-US" sz="1800">
              <a:latin typeface="Arial" pitchFamily="34" charset="0"/>
              <a:ea typeface="MS PGothic" pitchFamily="34" charset="-128"/>
            </a:endParaRPr>
          </a:p>
          <a:p>
            <a:endParaRPr kumimoji="1" lang="ja-JP" altLang="en-US" sz="1800">
              <a:latin typeface="Arial" pitchFamily="34" charset="0"/>
              <a:ea typeface="MS PGothic" pitchFamily="34" charset="-128"/>
            </a:endParaRPr>
          </a:p>
        </p:txBody>
      </p:sp>
      <p:sp>
        <p:nvSpPr>
          <p:cNvPr id="393227" name="Rectangle 11"/>
          <p:cNvSpPr>
            <a:spLocks noChangeArrowheads="1"/>
          </p:cNvSpPr>
          <p:nvPr/>
        </p:nvSpPr>
        <p:spPr bwMode="auto">
          <a:xfrm>
            <a:off x="6602413" y="3648075"/>
            <a:ext cx="2058987" cy="1296988"/>
          </a:xfrm>
          <a:prstGeom prst="rect">
            <a:avLst/>
          </a:prstGeom>
          <a:solidFill>
            <a:srgbClr val="FFFFCC"/>
          </a:solidFill>
          <a:ln w="9525">
            <a:solidFill>
              <a:schemeClr val="tx1"/>
            </a:solidFill>
            <a:miter lim="800000"/>
            <a:headEnd/>
            <a:tailEnd/>
          </a:ln>
          <a:effectLst/>
        </p:spPr>
        <p:txBody>
          <a:bodyPr anchor="ctr"/>
          <a:lstStyle/>
          <a:p>
            <a:pPr algn="ctr">
              <a:defRPr/>
            </a:pPr>
            <a:r>
              <a:rPr kumimoji="1" lang="en-US" altLang="ja-JP" sz="2800" b="1" dirty="0">
                <a:solidFill>
                  <a:srgbClr val="000000"/>
                </a:solidFill>
                <a:effectLst>
                  <a:outerShdw blurRad="38100" dist="38100" dir="2700000" algn="tl">
                    <a:srgbClr val="FFFFFF"/>
                  </a:outerShdw>
                </a:effectLst>
                <a:latin typeface="Trebuchet MS" pitchFamily="34" charset="0"/>
                <a:ea typeface="HGPSoeiKakugothicUB" pitchFamily="50" charset="-128"/>
              </a:rPr>
              <a:t>WP3/5 </a:t>
            </a:r>
          </a:p>
          <a:p>
            <a:pPr algn="ctr">
              <a:defRPr/>
            </a:pPr>
            <a:r>
              <a:rPr kumimoji="1" lang="en-US" altLang="ja-JP" dirty="0">
                <a:solidFill>
                  <a:srgbClr val="000000"/>
                </a:solidFill>
                <a:latin typeface="Trebuchet MS" pitchFamily="34" charset="0"/>
                <a:ea typeface="HGPSoeiKakugothicUB" pitchFamily="50" charset="-128"/>
              </a:rPr>
              <a:t>ICT and climate change</a:t>
            </a:r>
          </a:p>
        </p:txBody>
      </p:sp>
      <p:sp>
        <p:nvSpPr>
          <p:cNvPr id="14348" name="Line 13"/>
          <p:cNvSpPr>
            <a:spLocks noChangeShapeType="1"/>
          </p:cNvSpPr>
          <p:nvPr/>
        </p:nvSpPr>
        <p:spPr bwMode="auto">
          <a:xfrm flipV="1">
            <a:off x="4156075" y="2816225"/>
            <a:ext cx="1687513" cy="1588"/>
          </a:xfrm>
          <a:prstGeom prst="line">
            <a:avLst/>
          </a:prstGeom>
          <a:noFill/>
          <a:ln w="9525">
            <a:solidFill>
              <a:schemeClr val="tx1"/>
            </a:solidFill>
            <a:round/>
            <a:headEnd/>
            <a:tailEnd/>
          </a:ln>
        </p:spPr>
        <p:txBody>
          <a:bodyPr/>
          <a:lstStyle/>
          <a:p>
            <a:endParaRPr lang="en-US"/>
          </a:p>
        </p:txBody>
      </p:sp>
      <p:sp>
        <p:nvSpPr>
          <p:cNvPr id="14349" name="Line 14"/>
          <p:cNvSpPr>
            <a:spLocks noChangeShapeType="1"/>
          </p:cNvSpPr>
          <p:nvPr/>
        </p:nvSpPr>
        <p:spPr bwMode="auto">
          <a:xfrm flipV="1">
            <a:off x="7629525" y="3444875"/>
            <a:ext cx="1588" cy="219075"/>
          </a:xfrm>
          <a:prstGeom prst="line">
            <a:avLst/>
          </a:prstGeom>
          <a:noFill/>
          <a:ln w="9525">
            <a:solidFill>
              <a:schemeClr val="tx1"/>
            </a:solidFill>
            <a:round/>
            <a:headEnd/>
            <a:tailEnd/>
          </a:ln>
        </p:spPr>
        <p:txBody>
          <a:bodyPr wrap="none" anchor="ctr"/>
          <a:lstStyle/>
          <a:p>
            <a:endParaRPr lang="en-US"/>
          </a:p>
        </p:txBody>
      </p:sp>
      <p:sp>
        <p:nvSpPr>
          <p:cNvPr id="14350" name="Oval 16"/>
          <p:cNvSpPr>
            <a:spLocks noChangeArrowheads="1"/>
          </p:cNvSpPr>
          <p:nvPr/>
        </p:nvSpPr>
        <p:spPr bwMode="auto">
          <a:xfrm>
            <a:off x="812800" y="5080000"/>
            <a:ext cx="1698625" cy="476250"/>
          </a:xfrm>
          <a:prstGeom prst="ellipse">
            <a:avLst/>
          </a:prstGeom>
          <a:solidFill>
            <a:srgbClr val="0099FF"/>
          </a:solidFill>
          <a:ln w="9525">
            <a:noFill/>
            <a:round/>
            <a:headEnd/>
            <a:tailEnd/>
          </a:ln>
        </p:spPr>
        <p:txBody>
          <a:bodyPr wrap="none" anchor="ctr">
            <a:spAutoFit/>
          </a:bodyPr>
          <a:lstStyle/>
          <a:p>
            <a:pPr algn="ctr"/>
            <a:r>
              <a:rPr lang="fr-FR" sz="1600" b="1">
                <a:solidFill>
                  <a:schemeClr val="bg1"/>
                </a:solidFill>
                <a:latin typeface="Times New Roman" pitchFamily="18" charset="0"/>
              </a:rPr>
              <a:t>5 Questions</a:t>
            </a:r>
          </a:p>
        </p:txBody>
      </p:sp>
      <p:sp>
        <p:nvSpPr>
          <p:cNvPr id="14351" name="Oval 17"/>
          <p:cNvSpPr>
            <a:spLocks noChangeArrowheads="1"/>
          </p:cNvSpPr>
          <p:nvPr/>
        </p:nvSpPr>
        <p:spPr bwMode="auto">
          <a:xfrm>
            <a:off x="3910013" y="5080000"/>
            <a:ext cx="1698625" cy="476250"/>
          </a:xfrm>
          <a:prstGeom prst="ellipse">
            <a:avLst/>
          </a:prstGeom>
          <a:solidFill>
            <a:srgbClr val="0099FF"/>
          </a:solidFill>
          <a:ln w="9525">
            <a:noFill/>
            <a:round/>
            <a:headEnd/>
            <a:tailEnd/>
          </a:ln>
        </p:spPr>
        <p:txBody>
          <a:bodyPr wrap="none" anchor="ctr">
            <a:spAutoFit/>
          </a:bodyPr>
          <a:lstStyle/>
          <a:p>
            <a:pPr algn="ctr"/>
            <a:r>
              <a:rPr lang="fr-FR" sz="1600" b="1">
                <a:solidFill>
                  <a:schemeClr val="bg1"/>
                </a:solidFill>
                <a:latin typeface="Times New Roman" pitchFamily="18" charset="0"/>
              </a:rPr>
              <a:t>6 Questions</a:t>
            </a:r>
          </a:p>
        </p:txBody>
      </p:sp>
      <p:sp>
        <p:nvSpPr>
          <p:cNvPr id="14352" name="Oval 18"/>
          <p:cNvSpPr>
            <a:spLocks noChangeArrowheads="1"/>
          </p:cNvSpPr>
          <p:nvPr/>
        </p:nvSpPr>
        <p:spPr bwMode="auto">
          <a:xfrm>
            <a:off x="6846888" y="5032375"/>
            <a:ext cx="1698625" cy="476250"/>
          </a:xfrm>
          <a:prstGeom prst="ellipse">
            <a:avLst/>
          </a:prstGeom>
          <a:solidFill>
            <a:srgbClr val="0099FF"/>
          </a:solidFill>
          <a:ln w="9525">
            <a:noFill/>
            <a:round/>
            <a:headEnd/>
            <a:tailEnd/>
          </a:ln>
        </p:spPr>
        <p:txBody>
          <a:bodyPr wrap="none" anchor="ctr">
            <a:spAutoFit/>
          </a:bodyPr>
          <a:lstStyle/>
          <a:p>
            <a:pPr algn="ctr"/>
            <a:r>
              <a:rPr lang="fr-FR" sz="1600" b="1" dirty="0">
                <a:solidFill>
                  <a:schemeClr val="bg1"/>
                </a:solidFill>
                <a:latin typeface="Times New Roman" pitchFamily="18" charset="0"/>
              </a:rPr>
              <a:t>7 Questions</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23850" y="1052513"/>
            <a:ext cx="6346825" cy="831850"/>
          </a:xfrm>
        </p:spPr>
        <p:txBody>
          <a:bodyPr/>
          <a:lstStyle/>
          <a:p>
            <a:r>
              <a:rPr lang="en-US" sz="2400" smtClean="0">
                <a:cs typeface="Times New Roman" pitchFamily="18" charset="0"/>
              </a:rPr>
              <a:t>ITU-T Study Group 5</a:t>
            </a:r>
            <a:br>
              <a:rPr lang="en-US" sz="2400" smtClean="0">
                <a:cs typeface="Times New Roman" pitchFamily="18" charset="0"/>
              </a:rPr>
            </a:br>
            <a:r>
              <a:rPr lang="en-US" sz="2400" smtClean="0">
                <a:cs typeface="Times New Roman" pitchFamily="18" charset="0"/>
              </a:rPr>
              <a:t>“Environment &amp; Climate Change”</a:t>
            </a:r>
            <a:endParaRPr lang="en-US" smtClean="0"/>
          </a:p>
        </p:txBody>
      </p:sp>
      <p:sp>
        <p:nvSpPr>
          <p:cNvPr id="15363" name="Content Placeholder 3"/>
          <p:cNvSpPr>
            <a:spLocks noGrp="1"/>
          </p:cNvSpPr>
          <p:nvPr>
            <p:ph sz="half" idx="2"/>
          </p:nvPr>
        </p:nvSpPr>
        <p:spPr>
          <a:xfrm>
            <a:off x="6516688" y="98425"/>
            <a:ext cx="2519362" cy="1366838"/>
          </a:xfrm>
          <a:ln w="38100">
            <a:solidFill>
              <a:srgbClr val="C00000"/>
            </a:solidFill>
            <a:miter lim="800000"/>
            <a:headEnd/>
            <a:tailEnd/>
          </a:ln>
        </p:spPr>
        <p:txBody>
          <a:bodyPr/>
          <a:lstStyle/>
          <a:p>
            <a:pPr marL="0" indent="0">
              <a:buFont typeface="Wingdings" pitchFamily="2" charset="2"/>
              <a:buNone/>
            </a:pPr>
            <a:r>
              <a:rPr lang="en-US" sz="1800" b="1" dirty="0" smtClean="0">
                <a:solidFill>
                  <a:srgbClr val="C00000"/>
                </a:solidFill>
              </a:rPr>
              <a:t>Next meeting:</a:t>
            </a:r>
          </a:p>
          <a:p>
            <a:pPr marL="0" indent="0">
              <a:buFont typeface="Wingdings" pitchFamily="2" charset="2"/>
              <a:buNone/>
            </a:pPr>
            <a:r>
              <a:rPr lang="en-US" sz="1600" b="1" dirty="0" smtClean="0">
                <a:solidFill>
                  <a:srgbClr val="2E2E2E"/>
                </a:solidFill>
              </a:rPr>
              <a:t>Geneva, </a:t>
            </a:r>
            <a:r>
              <a:rPr lang="en-US" sz="1800" dirty="0" smtClean="0">
                <a:solidFill>
                  <a:srgbClr val="2E2E2E"/>
                </a:solidFill>
              </a:rPr>
              <a:t>Switzerland, on</a:t>
            </a:r>
          </a:p>
          <a:p>
            <a:pPr marL="0" indent="0">
              <a:buFont typeface="Wingdings" pitchFamily="2" charset="2"/>
              <a:buNone/>
            </a:pPr>
            <a:r>
              <a:rPr lang="en-US" sz="1600" b="1" dirty="0" smtClean="0">
                <a:solidFill>
                  <a:srgbClr val="2E2E2E"/>
                </a:solidFill>
              </a:rPr>
              <a:t>29 Jan-7 Feb 2013</a:t>
            </a:r>
          </a:p>
          <a:p>
            <a:pPr lvl="1">
              <a:buFont typeface="Wingdings" pitchFamily="2" charset="2"/>
              <a:buNone/>
            </a:pPr>
            <a:endParaRPr lang="en-US" sz="1800" i="1" dirty="0" smtClean="0">
              <a:solidFill>
                <a:srgbClr val="00B050"/>
              </a:solidFill>
            </a:endParaRPr>
          </a:p>
          <a:p>
            <a:pPr marL="0" indent="0">
              <a:buFont typeface="Wingdings" pitchFamily="2" charset="2"/>
              <a:buNone/>
            </a:pPr>
            <a:endParaRPr lang="en-US" sz="1800" dirty="0" smtClean="0">
              <a:solidFill>
                <a:srgbClr val="2E2E2E"/>
              </a:solidFill>
            </a:endParaRPr>
          </a:p>
        </p:txBody>
      </p:sp>
      <p:sp>
        <p:nvSpPr>
          <p:cNvPr id="15364" name="Content Placeholder 5"/>
          <p:cNvSpPr>
            <a:spLocks noGrp="1"/>
          </p:cNvSpPr>
          <p:nvPr>
            <p:ph sz="quarter" idx="4"/>
          </p:nvPr>
        </p:nvSpPr>
        <p:spPr>
          <a:xfrm>
            <a:off x="179388" y="2133600"/>
            <a:ext cx="8893175" cy="3887788"/>
          </a:xfrm>
        </p:spPr>
        <p:txBody>
          <a:bodyPr/>
          <a:lstStyle/>
          <a:p>
            <a:pPr marL="457200" indent="-457200">
              <a:buFont typeface="Wingdings" pitchFamily="2" charset="2"/>
              <a:buNone/>
            </a:pPr>
            <a:r>
              <a:rPr lang="en-US" sz="1800" b="1" dirty="0" smtClean="0">
                <a:solidFill>
                  <a:srgbClr val="1B5BA2"/>
                </a:solidFill>
                <a:cs typeface="Times New Roman" pitchFamily="18" charset="0"/>
              </a:rPr>
              <a:t>ITU-T SG5/WP3’s work areas:</a:t>
            </a:r>
          </a:p>
          <a:p>
            <a:pPr marL="457200" indent="-457200">
              <a:buFont typeface="Wingdings" pitchFamily="2" charset="2"/>
              <a:buNone/>
            </a:pPr>
            <a:endParaRPr lang="en-US" sz="800" dirty="0" smtClean="0">
              <a:solidFill>
                <a:srgbClr val="2E2E2E"/>
              </a:solidFill>
            </a:endParaRPr>
          </a:p>
          <a:p>
            <a:pPr marL="457200" indent="-457200"/>
            <a:r>
              <a:rPr lang="en-US" sz="1800" b="1" dirty="0" smtClean="0">
                <a:solidFill>
                  <a:srgbClr val="1B5BA2"/>
                </a:solidFill>
                <a:cs typeface="Times New Roman" pitchFamily="18" charset="0"/>
              </a:rPr>
              <a:t>Q 13/5 </a:t>
            </a:r>
            <a:r>
              <a:rPr lang="en-US" sz="1800" dirty="0" smtClean="0">
                <a:solidFill>
                  <a:srgbClr val="2E2E2E"/>
                </a:solidFill>
              </a:rPr>
              <a:t>- Environmental impact reduction including </a:t>
            </a:r>
            <a:r>
              <a:rPr lang="en-US" sz="1800" dirty="0" err="1" smtClean="0">
                <a:solidFill>
                  <a:srgbClr val="2E2E2E"/>
                </a:solidFill>
              </a:rPr>
              <a:t>e-waste</a:t>
            </a:r>
            <a:endParaRPr lang="en-US" sz="1800" dirty="0" smtClean="0">
              <a:solidFill>
                <a:srgbClr val="2E2E2E"/>
              </a:solidFill>
            </a:endParaRPr>
          </a:p>
          <a:p>
            <a:pPr marL="457200" indent="-457200"/>
            <a:r>
              <a:rPr lang="en-US" sz="1800" b="1" dirty="0" smtClean="0">
                <a:solidFill>
                  <a:srgbClr val="1B5BA2"/>
                </a:solidFill>
                <a:cs typeface="Times New Roman" pitchFamily="18" charset="0"/>
              </a:rPr>
              <a:t>Q 14/5 </a:t>
            </a:r>
            <a:r>
              <a:rPr lang="en-US" sz="1800" dirty="0" smtClean="0">
                <a:solidFill>
                  <a:srgbClr val="2E2E2E"/>
                </a:solidFill>
              </a:rPr>
              <a:t>- Setting up a low cost sustainable telecommunication infrastructure for rural communications in developing countries </a:t>
            </a:r>
          </a:p>
          <a:p>
            <a:pPr marL="457200" indent="-457200"/>
            <a:r>
              <a:rPr lang="en-US" sz="1800" b="1" dirty="0" smtClean="0">
                <a:solidFill>
                  <a:srgbClr val="1B5BA2"/>
                </a:solidFill>
                <a:cs typeface="Times New Roman" pitchFamily="18" charset="0"/>
              </a:rPr>
              <a:t>Q 15/5 </a:t>
            </a:r>
            <a:r>
              <a:rPr lang="en-US" sz="1800" dirty="0" smtClean="0">
                <a:solidFill>
                  <a:srgbClr val="2E2E2E"/>
                </a:solidFill>
              </a:rPr>
              <a:t>- ICTs and adaption to the effects of climate change </a:t>
            </a:r>
          </a:p>
          <a:p>
            <a:pPr marL="457200" indent="-457200"/>
            <a:r>
              <a:rPr lang="en-US" sz="1800" b="1" dirty="0" smtClean="0">
                <a:solidFill>
                  <a:srgbClr val="1B5BA2"/>
                </a:solidFill>
                <a:cs typeface="Times New Roman" pitchFamily="18" charset="0"/>
              </a:rPr>
              <a:t>Q 16/5 </a:t>
            </a:r>
            <a:r>
              <a:rPr lang="en-US" sz="1800" dirty="0" smtClean="0">
                <a:solidFill>
                  <a:srgbClr val="2E2E2E"/>
                </a:solidFill>
              </a:rPr>
              <a:t>- Leveraging and enhancing the ICT environmental sustainability</a:t>
            </a:r>
          </a:p>
          <a:p>
            <a:pPr marL="457200" indent="-457200"/>
            <a:r>
              <a:rPr lang="en-US" sz="1800" b="1" dirty="0" smtClean="0">
                <a:solidFill>
                  <a:srgbClr val="1B5BA2"/>
                </a:solidFill>
                <a:cs typeface="Times New Roman" pitchFamily="18" charset="0"/>
              </a:rPr>
              <a:t>Q 17/5 </a:t>
            </a:r>
            <a:r>
              <a:rPr lang="en-US" sz="1800" dirty="0" smtClean="0">
                <a:solidFill>
                  <a:srgbClr val="2E2E2E"/>
                </a:solidFill>
              </a:rPr>
              <a:t>- Energy efficiency for the ICT sector and harmonization of environmental standards </a:t>
            </a:r>
          </a:p>
          <a:p>
            <a:pPr marL="457200" indent="-457200"/>
            <a:r>
              <a:rPr lang="en-US" sz="1800" b="1" dirty="0" smtClean="0">
                <a:solidFill>
                  <a:srgbClr val="1B5BA2"/>
                </a:solidFill>
                <a:cs typeface="Times New Roman" pitchFamily="18" charset="0"/>
              </a:rPr>
              <a:t>Q 18/5 </a:t>
            </a:r>
            <a:r>
              <a:rPr lang="en-US" sz="1800" dirty="0" smtClean="0">
                <a:solidFill>
                  <a:srgbClr val="2E2E2E"/>
                </a:solidFill>
              </a:rPr>
              <a:t>- Methodologies for the assessment of environmental impacts of ICT</a:t>
            </a:r>
          </a:p>
          <a:p>
            <a:pPr marL="457200" indent="-457200"/>
            <a:r>
              <a:rPr lang="en-US" sz="1800" b="1" dirty="0" smtClean="0">
                <a:solidFill>
                  <a:srgbClr val="1B5BA2"/>
                </a:solidFill>
                <a:cs typeface="Times New Roman" pitchFamily="18" charset="0"/>
              </a:rPr>
              <a:t>Q 19/5</a:t>
            </a:r>
            <a:r>
              <a:rPr lang="en-US" sz="1800" dirty="0" smtClean="0"/>
              <a:t> </a:t>
            </a:r>
            <a:r>
              <a:rPr lang="en-US" sz="1800" dirty="0" smtClean="0">
                <a:solidFill>
                  <a:srgbClr val="2E2E2E"/>
                </a:solidFill>
              </a:rPr>
              <a:t>- Power feeding systems </a:t>
            </a:r>
          </a:p>
        </p:txBody>
      </p:sp>
      <p:sp>
        <p:nvSpPr>
          <p:cNvPr id="15365" name="Slide Number Placeholder 6"/>
          <p:cNvSpPr>
            <a:spLocks noGrp="1"/>
          </p:cNvSpPr>
          <p:nvPr>
            <p:ph type="sldNum" sz="quarter" idx="10"/>
          </p:nvPr>
        </p:nvSpPr>
        <p:spPr>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fld id="{2AFD57DD-65A1-4B1F-A319-7BC4092CAFE3}" type="slidenum">
              <a:rPr lang="en-US" sz="1000" smtClean="0">
                <a:solidFill>
                  <a:srgbClr val="0E438A"/>
                </a:solidFill>
                <a:latin typeface="Zurich BT"/>
                <a:cs typeface="Times New Roman" pitchFamily="18" charset="0"/>
              </a:rPr>
              <a:pPr eaLnBrk="1" hangingPunct="1"/>
              <a:t>9</a:t>
            </a:fld>
            <a:endParaRPr lang="en-US" sz="1000" smtClean="0">
              <a:solidFill>
                <a:srgbClr val="0E438A"/>
              </a:solidFill>
              <a:latin typeface="Zurich BT"/>
              <a:cs typeface="Times New Roman" pitchFamily="18" charset="0"/>
            </a:endParaRPr>
          </a:p>
        </p:txBody>
      </p:sp>
      <p:pic>
        <p:nvPicPr>
          <p:cNvPr id="15366" name="il_fi" descr="http://1.bp.blogspot.com/_EmUidIgTDTo/SZrenb8XaEI/AAAAAAAAAQA/jhY24TXsenU/s400/green-energy.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7950" y="188913"/>
            <a:ext cx="1038225" cy="1185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56137481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ITU-e">
  <a:themeElements>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646464"/>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646464"/>
            </a:solidFill>
            <a:effectLst/>
            <a:latin typeface="Verdana" pitchFamily="34"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C73987495FE848A4C5F33FA31CCA48" ma:contentTypeVersion="3" ma:contentTypeDescription="Create a new document." ma:contentTypeScope="" ma:versionID="63fd3d02deb80d1793575095d89c7fce">
  <xsd:schema xmlns:xsd="http://www.w3.org/2001/XMLSchema" xmlns:xs="http://www.w3.org/2001/XMLSchema" xmlns:p="http://schemas.microsoft.com/office/2006/metadata/properties" xmlns:ns1="http://schemas.microsoft.com/sharepoint/v3" targetNamespace="http://schemas.microsoft.com/office/2006/metadata/properties" ma:root="true" ma:fieldsID="49dd530e3df1f86ebe7020055b570883"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C53A2A0-E207-4799-B12B-85A1309861A6}"/>
</file>

<file path=customXml/itemProps2.xml><?xml version="1.0" encoding="utf-8"?>
<ds:datastoreItem xmlns:ds="http://schemas.openxmlformats.org/officeDocument/2006/customXml" ds:itemID="{5009D780-B9F8-4B65-AB62-21DCC6E06484}"/>
</file>

<file path=customXml/itemProps3.xml><?xml version="1.0" encoding="utf-8"?>
<ds:datastoreItem xmlns:ds="http://schemas.openxmlformats.org/officeDocument/2006/customXml" ds:itemID="{B5143638-07E7-4455-A3A3-6DD7C504DE93}"/>
</file>

<file path=docProps/app.xml><?xml version="1.0" encoding="utf-8"?>
<Properties xmlns="http://schemas.openxmlformats.org/officeDocument/2006/extended-properties" xmlns:vt="http://schemas.openxmlformats.org/officeDocument/2006/docPropsVTypes">
  <Template>Maple</Template>
  <TotalTime>23070</TotalTime>
  <Words>3112</Words>
  <Application>Microsoft Office PowerPoint</Application>
  <PresentationFormat>On-screen Show (4:3)</PresentationFormat>
  <Paragraphs>397</Paragraphs>
  <Slides>31</Slides>
  <Notes>18</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ITU-e</vt:lpstr>
      <vt:lpstr>Slide 1</vt:lpstr>
      <vt:lpstr>Agenda</vt:lpstr>
      <vt:lpstr>ICTs, the Environment and Climate Change</vt:lpstr>
      <vt:lpstr>ITU-T Resolution 73 on ICTs, the Environment and Climate Change Revised and agreed at World Telecommunication Standardization Assembly (Dubai, 2012)</vt:lpstr>
      <vt:lpstr>Environmental Aspects of ICT</vt:lpstr>
      <vt:lpstr>ICTs Play a Double Role in Climate Change</vt:lpstr>
      <vt:lpstr>ITU-T Study Group 5 “Environment  and  Climate Change”</vt:lpstr>
      <vt:lpstr>Slide 8</vt:lpstr>
      <vt:lpstr>ITU-T Study Group 5 “Environment &amp; Climate Change”</vt:lpstr>
      <vt:lpstr>Question 14/5</vt:lpstr>
      <vt:lpstr>Highlights on Deliverables of WP3/5</vt:lpstr>
      <vt:lpstr> ITU-T Methodologies</vt:lpstr>
      <vt:lpstr>Direct current power feeding interface up to 400V at the input to telecommunications and ICT equipment</vt:lpstr>
      <vt:lpstr>Best Practices for Green Data Centres </vt:lpstr>
      <vt:lpstr>Energy efficiency metrics and measurement for telecommunication equipment</vt:lpstr>
      <vt:lpstr>ITU-T New Resolution on E-Waste Agreed at World Telecommunication Standardization Assembly (Dubai, 2012)</vt:lpstr>
      <vt:lpstr>Tackling E-waste with Global ICT Standards</vt:lpstr>
      <vt:lpstr>Waste Management with Smart ICT Standard </vt:lpstr>
      <vt:lpstr>Slide 19</vt:lpstr>
      <vt:lpstr>Overview of upcoming and recent symposiums, events and workshops</vt:lpstr>
      <vt:lpstr>Joint Coordination Activity on ICTs &amp; Climate Change (JCA-ICT&amp;CC)</vt:lpstr>
      <vt:lpstr>8th ITU Symposium on ICTs, the Environment and Climate Change</vt:lpstr>
      <vt:lpstr>3rd ITU Green Standards Week</vt:lpstr>
      <vt:lpstr>Overview of projects and publications</vt:lpstr>
      <vt:lpstr>Slide 25</vt:lpstr>
      <vt:lpstr>Slide 26</vt:lpstr>
      <vt:lpstr>Slide 27</vt:lpstr>
      <vt:lpstr>Toolkit content</vt:lpstr>
      <vt:lpstr>Climate Change Adaptation, Mitigation and Information &amp; Communications Technologies (ICTs): The Case of Ghana </vt:lpstr>
      <vt:lpstr>Links</vt:lpstr>
      <vt:lpstr>Thank YOU</vt:lpstr>
    </vt:vector>
  </TitlesOfParts>
  <Company>ITU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ITU-T: 2005 - 2008</dc:title>
  <dc:subject>(WTSA-08 report)</dc:subject>
  <dc:creator>ITU</dc:creator>
  <cp:keywords>ITU</cp:keywords>
  <cp:lastModifiedBy>Christin Chevalley</cp:lastModifiedBy>
  <cp:revision>881</cp:revision>
  <cp:lastPrinted>2001-11-25T13:41:09Z</cp:lastPrinted>
  <dcterms:created xsi:type="dcterms:W3CDTF">2006-05-30T12:53:59Z</dcterms:created>
  <dcterms:modified xsi:type="dcterms:W3CDTF">2012-12-20T10:16:00Z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ector">
    <vt:lpwstr>;#ITU-D;#</vt:lpwstr>
  </property>
  <property fmtid="{D5CDD505-2E9C-101B-9397-08002B2CF9AE}" pid="3" name="Web Link">
    <vt:lpwstr>http://www.mobileworldcongress.com/homepage.htm, http://www.mobileworldcongress.com/homepage.htm</vt:lpwstr>
  </property>
  <property fmtid="{D5CDD505-2E9C-101B-9397-08002B2CF9AE}" pid="4" name="Other Keyword(s)">
    <vt:lpwstr/>
  </property>
  <property fmtid="{D5CDD505-2E9C-101B-9397-08002B2CF9AE}" pid="5" name="ContentType">
    <vt:lpwstr>Document</vt:lpwstr>
  </property>
  <property fmtid="{D5CDD505-2E9C-101B-9397-08002B2CF9AE}" pid="6" name="Location">
    <vt:lpwstr>Barcelona, Spain</vt:lpwstr>
  </property>
  <property fmtid="{D5CDD505-2E9C-101B-9397-08002B2CF9AE}" pid="7" name="Author0">
    <vt:lpwstr/>
  </property>
  <property fmtid="{D5CDD505-2E9C-101B-9397-08002B2CF9AE}" pid="8" name="Date">
    <vt:lpwstr>2008-02-13T00:00:00Z</vt:lpwstr>
  </property>
  <property fmtid="{D5CDD505-2E9C-101B-9397-08002B2CF9AE}" pid="9" name="Event">
    <vt:lpwstr>GSMA Mobile World Congress</vt:lpwstr>
  </property>
  <property fmtid="{D5CDD505-2E9C-101B-9397-08002B2CF9AE}" pid="10" name="display_urn:schemas-microsoft-com:office:office#PPTAuthor">
    <vt:lpwstr>Touré, Hamadoun</vt:lpwstr>
  </property>
  <property fmtid="{D5CDD505-2E9C-101B-9397-08002B2CF9AE}" pid="11" name="PPTAuthor">
    <vt:lpwstr>78;#ITU_USERS\toure</vt:lpwstr>
  </property>
  <property fmtid="{D5CDD505-2E9C-101B-9397-08002B2CF9AE}" pid="12" name="sflag">
    <vt:lpwstr>1353962040</vt:lpwstr>
  </property>
  <property fmtid="{D5CDD505-2E9C-101B-9397-08002B2CF9AE}" pid="13" name="ContentTypeId">
    <vt:lpwstr>0x01010006C73987495FE848A4C5F33FA31CCA48</vt:lpwstr>
  </property>
</Properties>
</file>