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74" r:id="rId4"/>
    <p:sldId id="275" r:id="rId5"/>
    <p:sldId id="276" r:id="rId6"/>
    <p:sldId id="279" r:id="rId7"/>
    <p:sldId id="278" r:id="rId8"/>
    <p:sldId id="277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6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1F913-CCF8-40DC-A033-FF328C491DB0}" type="datetimeFigureOut">
              <a:rPr lang="en-US" smtClean="0"/>
              <a:pPr/>
              <a:t>12/17/2012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644E9-55E2-4A9B-B0A9-4CE270E1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D44B-444E-47D5-92EA-DC067F4207A4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A792-DAD7-41C7-98E3-29D096EDEEA5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587B-703F-405A-B6EB-C58244C2F94C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C17A-6638-4E5E-BAD2-2339E0D1FF92}" type="datetime1">
              <a:rPr lang="en-US" smtClean="0"/>
              <a:pPr/>
              <a:t>12/17/2012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F7C41-53C7-497F-9024-2FFE96D51474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BFDB-804E-46B5-BB7A-DC3F24F5F14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4A42-5FA2-4C97-A5E0-28AEC46CC6C0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BEEA-3BD2-4634-8331-5B0BB2D8A235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43F5-AB12-400B-A996-2EA5E6B9BF6A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296D2-2D78-4F6C-88E7-17E1FBF2F5F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8C2B0-1EE4-4122-9569-6A3628C94117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9554E-965A-4748-8938-9A6E29145510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GISFI ITU Joint Standards Meeting, Bangalore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rishna.sirohi@gmail.com" TargetMode="External"/><Relationship Id="rId2" Type="http://schemas.openxmlformats.org/officeDocument/2006/relationships/hyperlink" Target="mailto:president@i2tb.i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Sustainable Rural telecom Infrastructure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200" cy="1752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Krishna Sirohi</a:t>
            </a:r>
          </a:p>
          <a:p>
            <a:r>
              <a:rPr lang="en-US" sz="2500" dirty="0" smtClean="0"/>
              <a:t>President – Impact Innovations in Technology &amp; Business (</a:t>
            </a:r>
            <a:r>
              <a:rPr lang="en-US" sz="2500" dirty="0" smtClean="0">
                <a:solidFill>
                  <a:srgbClr val="00B050"/>
                </a:solidFill>
                <a:latin typeface="Blackadder ITC" pitchFamily="82" charset="0"/>
              </a:rPr>
              <a:t>i</a:t>
            </a:r>
            <a:r>
              <a:rPr lang="en-US" sz="2500" baseline="30000" dirty="0" smtClean="0">
                <a:solidFill>
                  <a:srgbClr val="00B050"/>
                </a:solidFill>
              </a:rPr>
              <a:t>2</a:t>
            </a:r>
            <a:r>
              <a:rPr lang="en-US" sz="2500" dirty="0" smtClean="0">
                <a:solidFill>
                  <a:schemeClr val="accent6"/>
                </a:solidFill>
              </a:rPr>
              <a:t>T</a:t>
            </a:r>
            <a:r>
              <a:rPr lang="en-US" sz="2500" dirty="0" smtClean="0">
                <a:solidFill>
                  <a:srgbClr val="FF0000"/>
                </a:solidFill>
              </a:rPr>
              <a:t>B)</a:t>
            </a:r>
          </a:p>
          <a:p>
            <a:r>
              <a:rPr lang="en-US" sz="2500" dirty="0" smtClean="0"/>
              <a:t>Chairman, GISFI Standards Coordination Committee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7" name="Text Box 18"/>
          <p:cNvSpPr txBox="1">
            <a:spLocks noChangeArrowheads="1"/>
          </p:cNvSpPr>
          <p:nvPr/>
        </p:nvSpPr>
        <p:spPr bwMode="auto">
          <a:xfrm>
            <a:off x="2057400" y="0"/>
            <a:ext cx="4876799" cy="7381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Bradley Hand ITC" pitchFamily="66" charset="0"/>
                <a:cs typeface="Arial" pitchFamily="34" charset="0"/>
              </a:rPr>
              <a:t>Enabling Innovations …..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58BE-06C8-4F0F-B772-B898C25BEEE0}" type="datetime1">
              <a:rPr lang="en-US" smtClean="0"/>
              <a:pPr/>
              <a:t>12/17/2012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GISFI ITU Joint Standards Meeting, Bangalore (India)</a:t>
            </a:r>
            <a:endParaRPr lang="en-US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GISFI Objectives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191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altLang="ja-JP" sz="2400" dirty="0" smtClean="0">
                <a:solidFill>
                  <a:schemeClr val="tx2"/>
                </a:solidFill>
              </a:rPr>
              <a:t>To enable India to be dynamic knowledge based economy able to compete globally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altLang="ja-JP" sz="2400" dirty="0" smtClean="0">
                <a:solidFill>
                  <a:schemeClr val="tx2"/>
                </a:solidFill>
              </a:rPr>
              <a:t>To create solutions for societal trust &amp; security by having nationally standardised ICT environment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altLang="ja-JP" sz="2400" dirty="0" smtClean="0">
                <a:solidFill>
                  <a:schemeClr val="tx2"/>
                </a:solidFill>
              </a:rPr>
              <a:t>To ensure that national ICT policy implementation is aligned to the global state-of-the-art, in particular with major trading partners (USA, Europe, China, Japan, ... )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altLang="ja-JP" sz="2400" dirty="0" smtClean="0">
                <a:solidFill>
                  <a:schemeClr val="tx2"/>
                </a:solidFill>
              </a:rPr>
              <a:t>GISFI is already implementing both </a:t>
            </a:r>
            <a:r>
              <a:rPr lang="en-GB" altLang="ja-JP" sz="2400" u="sng" dirty="0" smtClean="0">
                <a:solidFill>
                  <a:schemeClr val="tx2"/>
                </a:solidFill>
              </a:rPr>
              <a:t>Indian and  global standardisation</a:t>
            </a:r>
            <a:r>
              <a:rPr lang="en-GB" altLang="ja-JP" sz="2400" dirty="0" smtClean="0">
                <a:solidFill>
                  <a:schemeClr val="tx2"/>
                </a:solidFill>
              </a:rPr>
              <a:t> policies: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ja-JP" sz="2000" dirty="0" smtClean="0">
                <a:solidFill>
                  <a:schemeClr val="tx2"/>
                </a:solidFill>
              </a:rPr>
              <a:t>By basing its work on the Indian Governmental policy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ja-JP" sz="2000" dirty="0" smtClean="0">
                <a:solidFill>
                  <a:schemeClr val="tx2"/>
                </a:solidFill>
              </a:rPr>
              <a:t>By cooperating with international standardization organizations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GISFI Focus Areas &amp; Leadership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Group 42"/>
          <p:cNvGraphicFramePr>
            <a:graphicFrameLocks/>
          </p:cNvGraphicFramePr>
          <p:nvPr/>
        </p:nvGraphicFramePr>
        <p:xfrm>
          <a:off x="381000" y="1371600"/>
          <a:ext cx="8458200" cy="4891589"/>
        </p:xfrm>
        <a:graphic>
          <a:graphicData uri="http://schemas.openxmlformats.org/drawingml/2006/table">
            <a:tbl>
              <a:tblPr/>
              <a:tblGrid>
                <a:gridCol w="1027632"/>
                <a:gridCol w="3161944"/>
                <a:gridCol w="4268624"/>
              </a:tblGrid>
              <a:tr h="35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S.No.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Working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Industry Leadership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9901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Overall Leadership of Technical Working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Krishna Sirohi i2TB-SPPL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385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Internet of Things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Balamurlidhar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P, TCS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687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Cloud &amp; Service Oriented Network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Parag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Pruthi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, NIKSUN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385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Green 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Arvind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Mathur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, CISCO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385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Future Radio Network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Rakesh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Agrawal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, VNL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687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Spectrum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Pawan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Garg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, Former Wireless</a:t>
                      </a:r>
                    </a:p>
                    <a:p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Advisor,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GoI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385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Security &amp; Privacy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Anand R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Prasad,NEC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  <a:tr h="385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Special Interest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Debu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Nayak</a:t>
                      </a:r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, HUAWEI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Sustainable Standardization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 fontScale="92500" lnSpcReduction="20000"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altLang="ja-JP" dirty="0" smtClean="0">
                <a:solidFill>
                  <a:schemeClr val="tx2"/>
                </a:solidFill>
              </a:rPr>
              <a:t>Traditionally, Business has driven the Standardization so far.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GB" dirty="0" smtClean="0">
                <a:solidFill>
                  <a:schemeClr val="tx2"/>
                </a:solidFill>
              </a:rPr>
              <a:t>Composite Innovations including :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Technology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Business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/>
                </a:solidFill>
              </a:rPr>
              <a:t>Participation</a:t>
            </a:r>
          </a:p>
          <a:p>
            <a:pPr marL="857250" lvl="1" indent="-457200">
              <a:lnSpc>
                <a:spcPct val="80000"/>
              </a:lnSpc>
              <a:buNone/>
            </a:pPr>
            <a:r>
              <a:rPr lang="en-GB" dirty="0" smtClean="0">
                <a:solidFill>
                  <a:schemeClr val="tx2"/>
                </a:solidFill>
              </a:rPr>
              <a:t> for Sustainable Service Delivery will lead the Standardization organizations  </a:t>
            </a:r>
            <a:endParaRPr lang="en-US" dirty="0" smtClean="0">
              <a:solidFill>
                <a:schemeClr val="tx2"/>
              </a:solidFill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Standards Organization need to be partner in Innovation and should take responsibility to make them Global Standards to remain relevant.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GISFI plans the same way.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We expects ITU to lead and establish this as the theme for future Standards, meant to be for masses !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dirty="0" smtClean="0">
                <a:latin typeface="Arial" pitchFamily="34" charset="0"/>
                <a:cs typeface="Arial" pitchFamily="34" charset="0"/>
              </a:rPr>
              <a:t>Enabling Innovations..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solidFill>
                  <a:srgbClr val="00B050"/>
                </a:solidFill>
                <a:latin typeface="Blackadder ITC" pitchFamily="82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Mission for </a:t>
            </a:r>
            <a:r>
              <a:rPr lang="en-US" sz="4000" dirty="0" smtClean="0">
                <a:solidFill>
                  <a:srgbClr val="00B050"/>
                </a:solidFill>
                <a:latin typeface="Blackadder ITC" pitchFamily="82" charset="0"/>
                <a:cs typeface="Arial" pitchFamily="34" charset="0"/>
              </a:rPr>
              <a:t>i</a:t>
            </a:r>
            <a:r>
              <a:rPr lang="en-US" sz="4000" baseline="30000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n-US" sz="40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B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 lnSpcReduction="10000"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Creating and validating Business ideas for ICT based business.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Evolving Product/Solution/Service Design, Market Positioning and Business case by providing matured and hands-on guidance.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Prepare Technology Startups </a:t>
            </a:r>
            <a:r>
              <a:rPr lang="en-US" smtClean="0">
                <a:solidFill>
                  <a:schemeClr val="tx2"/>
                </a:solidFill>
              </a:rPr>
              <a:t>for Angel/VC Funding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Prepare funded Startup for Scaling the Operations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Represent Technology Entrepreneurs in Global Standardization &amp; Policy Formulation Forums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smtClean="0">
                <a:latin typeface="Arial" pitchFamily="34" charset="0"/>
                <a:cs typeface="Arial" pitchFamily="34" charset="0"/>
              </a:rPr>
              <a:t>Conclusions 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Task for enabling Inclusive Growth worldwide is huge.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There is no time to do things conventionally.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High Speed and Collaborative Approach for development of :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Technology &amp; Solutions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Standards and </a:t>
            </a:r>
          </a:p>
          <a:p>
            <a:pPr marL="857250" lvl="1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Business Model </a:t>
            </a:r>
          </a:p>
          <a:p>
            <a:pPr marL="857250" lvl="1" indent="-457200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tx2"/>
                </a:solidFill>
              </a:rPr>
              <a:t> ….  are essential for </a:t>
            </a:r>
            <a:r>
              <a:rPr lang="en-US" sz="4000" dirty="0" smtClean="0">
                <a:solidFill>
                  <a:schemeClr val="accent6"/>
                </a:solidFill>
              </a:rPr>
              <a:t>Sustainability</a:t>
            </a:r>
            <a:r>
              <a:rPr lang="en-US" dirty="0" smtClean="0">
                <a:solidFill>
                  <a:schemeClr val="tx2"/>
                </a:solidFill>
              </a:rPr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Thanks You for Attention 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343400"/>
            <a:ext cx="5410200" cy="12954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Krishna Sirohi</a:t>
            </a:r>
          </a:p>
          <a:p>
            <a:r>
              <a:rPr lang="en-US" sz="2500" dirty="0" smtClean="0"/>
              <a:t>Contacts: </a:t>
            </a:r>
          </a:p>
          <a:p>
            <a:r>
              <a:rPr lang="en-US" sz="2500" dirty="0" smtClean="0"/>
              <a:t>M: +91 9899488800</a:t>
            </a:r>
          </a:p>
          <a:p>
            <a:r>
              <a:rPr lang="en-US" sz="2500" dirty="0" smtClean="0"/>
              <a:t>E: </a:t>
            </a:r>
            <a:r>
              <a:rPr lang="en-US" sz="2500" dirty="0" smtClean="0">
                <a:hlinkClick r:id="rId2"/>
              </a:rPr>
              <a:t>president@i2tb.in</a:t>
            </a:r>
            <a:endParaRPr lang="en-US" sz="2500" dirty="0" smtClean="0"/>
          </a:p>
          <a:p>
            <a:r>
              <a:rPr lang="en-US" sz="2500" dirty="0" smtClean="0">
                <a:hlinkClick r:id="rId3"/>
              </a:rPr>
              <a:t>Krishna.sirohi@gmail.com</a:t>
            </a:r>
            <a:endParaRPr lang="en-US" sz="25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7" name="Text Box 18"/>
          <p:cNvSpPr txBox="1">
            <a:spLocks noChangeArrowheads="1"/>
          </p:cNvSpPr>
          <p:nvPr/>
        </p:nvSpPr>
        <p:spPr bwMode="auto">
          <a:xfrm>
            <a:off x="2057400" y="0"/>
            <a:ext cx="4876799" cy="7381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Bradley Hand ITC" pitchFamily="66" charset="0"/>
                <a:cs typeface="Arial" pitchFamily="34" charset="0"/>
              </a:rPr>
              <a:t>Enabling Innovations …..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58BE-06C8-4F0F-B772-B898C25BEEE0}" type="datetime1">
              <a:rPr lang="en-US" smtClean="0"/>
              <a:pPr/>
              <a:t>12/17/2012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GISFI ITU Joint Standards Meeting, Bangalore (India)</a:t>
            </a:r>
            <a:endParaRPr lang="en-US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 descr="itu-old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Sustainability 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Sustainable Growth with harmony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Growth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Business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Society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Individual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Setting up the sequence of importance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Affects sustainability in some sense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Examples of Non-Sustainability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514350" lvl="0" indent="-514350" algn="ctr">
              <a:buNone/>
            </a:pPr>
            <a:r>
              <a:rPr lang="en-US" sz="3600" dirty="0" smtClean="0"/>
              <a:t>End of Colonization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 smtClean="0"/>
              <a:t>Stage1: Limited Interaction with Representatives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Returns &gt;&gt; Efforts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Viable Operations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Stage2: Increased Interaction reaching masses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Poor governance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Loss of harmony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Loss of Trust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Rise of mass unrest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Governance Efforts increased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Returns ~ Efforts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Questioning Viability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Stage3: Inadequate Correction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Returns &lt;&lt; Efforts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Un-viable Operations</a:t>
            </a:r>
          </a:p>
          <a:p>
            <a:pPr marL="514350" lvl="0" indent="-514350" algn="ctr">
              <a:buNone/>
            </a:pPr>
            <a:r>
              <a:rPr lang="en-US" dirty="0" smtClean="0"/>
              <a:t>UNSUSTAINABLE !!</a:t>
            </a:r>
          </a:p>
          <a:p>
            <a:pPr marL="914400" lvl="1" indent="-51435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800600" y="1600200"/>
            <a:ext cx="4114800" cy="4525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Consolidation of Mobile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Telecom OEMs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sz="2300" dirty="0" smtClean="0"/>
              <a:t>Stage1: Limited  usage for Business class, in developed world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Revenue Scale: $20 /month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Viable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smtClean="0"/>
              <a:t>Stage2: Growth in China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Revenue Scale: $10 /month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Transfer of low Revenue to Infrastructure provider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Competition with emerging local OEM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Reduced Business margins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Questioning Viability started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300" dirty="0" smtClean="0"/>
              <a:t>Stage3: Growth in India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Revenue Scale: $6 /month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Solution started reaching masses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Operators  demands increased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Competition compelled to serve at low or negative margins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Un-viable Operations for  many- led to consolidation</a:t>
            </a:r>
          </a:p>
          <a:p>
            <a:pPr marL="514350" lvl="0" indent="-514350" algn="ctr">
              <a:buNone/>
            </a:pPr>
            <a:r>
              <a:rPr lang="en-US" sz="2100" dirty="0" smtClean="0"/>
              <a:t>UNSUSTAINABLE</a:t>
            </a:r>
            <a:r>
              <a:rPr lang="en-US" dirty="0" smtClean="0"/>
              <a:t> !!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Commonality in Un-Sustainability Examples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Inappropriateness in Solution for masses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Holistic assessment of emerging requirement were almost missing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Non-participating Business Model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Sub-optimally addressed requirements puts stress on business viability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Change in Solutions takes time, 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But time may not be available due to :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en-US" dirty="0" smtClean="0"/>
              <a:t>with increased political awareness and 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en-US" dirty="0" smtClean="0"/>
              <a:t>demand of Service Obligation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Unaddressed gaps leads to INNOVATIONS, by new players in the game</a:t>
            </a:r>
          </a:p>
          <a:p>
            <a:pPr marL="914400" lvl="1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ja-JP" sz="3600" dirty="0" smtClean="0"/>
              <a:t>Current Status of Telecom Services in India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4279" y="1661192"/>
          <a:ext cx="3929093" cy="4069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47"/>
                <a:gridCol w="1214446"/>
              </a:tblGrid>
              <a:tr h="1070592">
                <a:tc>
                  <a:txBody>
                    <a:bodyPr/>
                    <a:lstStyle/>
                    <a:p>
                      <a:pPr algn="ctr"/>
                      <a:endParaRPr lang="en-US" sz="210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Broad Classification</a:t>
                      </a:r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1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Population (In Million)</a:t>
                      </a:r>
                      <a:endParaRPr lang="en-US" sz="21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Entire Nation</a:t>
                      </a:r>
                      <a:r>
                        <a:rPr lang="en-US" sz="2100" baseline="0" dirty="0" smtClean="0"/>
                        <a:t> 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1200</a:t>
                      </a:r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Cities/Towns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350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Villages</a:t>
                      </a:r>
                      <a:r>
                        <a:rPr lang="en-US" sz="2100" baseline="0" dirty="0" smtClean="0"/>
                        <a:t> near</a:t>
                      </a:r>
                      <a:r>
                        <a:rPr lang="en-US" sz="21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dirty="0" smtClean="0"/>
                        <a:t>City/Towns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200</a:t>
                      </a:r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Remote Villages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450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Extreme Remote Villages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200</a:t>
                      </a:r>
                      <a:endParaRPr lang="en-US" sz="2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143372" y="1661192"/>
          <a:ext cx="1214446" cy="4069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14446"/>
              </a:tblGrid>
              <a:tr h="1070592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# of</a:t>
                      </a:r>
                      <a:r>
                        <a:rPr lang="en-US" sz="21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Cities/</a:t>
                      </a:r>
                    </a:p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Villages</a:t>
                      </a:r>
                    </a:p>
                    <a:p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6000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125K</a:t>
                      </a:r>
                    </a:p>
                    <a:p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400K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100K</a:t>
                      </a:r>
                    </a:p>
                    <a:p>
                      <a:endParaRPr lang="en-US" sz="2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57818" y="1661192"/>
          <a:ext cx="1357322" cy="4069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57322"/>
              </a:tblGrid>
              <a:tr h="1070592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Pop.</a:t>
                      </a:r>
                      <a:r>
                        <a:rPr lang="en-US" sz="21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Density (Person/ SqKm)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325</a:t>
                      </a:r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5000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400</a:t>
                      </a:r>
                    </a:p>
                    <a:p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300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100</a:t>
                      </a:r>
                    </a:p>
                    <a:p>
                      <a:endParaRPr lang="en-US" sz="2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643703" y="1661192"/>
          <a:ext cx="2214577" cy="4069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00132"/>
                <a:gridCol w="1214445"/>
              </a:tblGrid>
              <a:tr h="1070592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Tele-phony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Broad-</a:t>
                      </a:r>
                    </a:p>
                    <a:p>
                      <a:r>
                        <a:rPr lang="en-US" sz="2100" dirty="0" smtClean="0">
                          <a:solidFill>
                            <a:schemeClr val="tx2"/>
                          </a:solidFill>
                        </a:rPr>
                        <a:t>Band</a:t>
                      </a:r>
                    </a:p>
                    <a:p>
                      <a:endParaRPr lang="en-US" sz="21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Yes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Part</a:t>
                      </a:r>
                      <a:endParaRPr lang="en-US" sz="2100" dirty="0"/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Yes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No</a:t>
                      </a:r>
                    </a:p>
                    <a:p>
                      <a:endParaRPr lang="en-US" sz="2100" dirty="0"/>
                    </a:p>
                  </a:txBody>
                  <a:tcPr/>
                </a:tc>
              </a:tr>
              <a:tr h="36478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Part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No</a:t>
                      </a:r>
                    </a:p>
                  </a:txBody>
                  <a:tcPr/>
                </a:tc>
              </a:tr>
              <a:tr h="576472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No 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No</a:t>
                      </a:r>
                    </a:p>
                    <a:p>
                      <a:endParaRPr lang="en-US" sz="21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Main Challenges for Rural Deployment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6629400" cy="144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fontAlgn="t"/>
            <a:r>
              <a:rPr lang="en-US" dirty="0" smtClean="0"/>
              <a:t>Sub-Optimal Backhaul Networks  </a:t>
            </a:r>
          </a:p>
          <a:p>
            <a:pPr fontAlgn="t"/>
            <a:r>
              <a:rPr lang="en-US" dirty="0" smtClean="0"/>
              <a:t>Non Availability of Electric Grid Power </a:t>
            </a:r>
          </a:p>
          <a:p>
            <a:pPr fontAlgn="t"/>
            <a:r>
              <a:rPr lang="en-US" dirty="0" smtClean="0"/>
              <a:t>Un-Sustainable Telecom Infrastructure</a:t>
            </a:r>
          </a:p>
          <a:p>
            <a:pPr marL="914400" lvl="1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rc 17"/>
          <p:cNvSpPr/>
          <p:nvPr/>
        </p:nvSpPr>
        <p:spPr bwMode="auto">
          <a:xfrm>
            <a:off x="1785918" y="816377"/>
            <a:ext cx="7358081" cy="4130461"/>
          </a:xfrm>
          <a:prstGeom prst="arc">
            <a:avLst>
              <a:gd name="adj1" fmla="val 5227823"/>
              <a:gd name="adj2" fmla="val 101509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9" name="Arc 18"/>
          <p:cNvSpPr/>
          <p:nvPr/>
        </p:nvSpPr>
        <p:spPr bwMode="auto">
          <a:xfrm>
            <a:off x="-1571668" y="519536"/>
            <a:ext cx="7591468" cy="4496714"/>
          </a:xfrm>
          <a:prstGeom prst="arc">
            <a:avLst>
              <a:gd name="adj1" fmla="val 598804"/>
              <a:gd name="adj2" fmla="val 546757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527165" y="5801280"/>
            <a:ext cx="471490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201594" y="4475709"/>
            <a:ext cx="265273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4916502" y="4475709"/>
            <a:ext cx="265273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373671" y="5802868"/>
            <a:ext cx="273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  FROM CITY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84265" y="3515264"/>
            <a:ext cx="5000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</a:p>
          <a:p>
            <a:r>
              <a:rPr lang="en-US" dirty="0" smtClean="0"/>
              <a:t>E</a:t>
            </a:r>
          </a:p>
          <a:p>
            <a:r>
              <a:rPr lang="en-US" dirty="0" smtClean="0"/>
              <a:t>V</a:t>
            </a:r>
          </a:p>
          <a:p>
            <a:r>
              <a:rPr lang="en-US" dirty="0" smtClean="0"/>
              <a:t>E</a:t>
            </a:r>
          </a:p>
          <a:p>
            <a:r>
              <a:rPr lang="en-US" dirty="0" smtClean="0"/>
              <a:t>N</a:t>
            </a:r>
          </a:p>
          <a:p>
            <a:r>
              <a:rPr lang="en-US" dirty="0" smtClean="0"/>
              <a:t>U</a:t>
            </a:r>
          </a:p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248400" y="3733800"/>
            <a:ext cx="500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</a:p>
          <a:p>
            <a:r>
              <a:rPr lang="en-US" dirty="0" smtClean="0"/>
              <a:t>O</a:t>
            </a:r>
          </a:p>
          <a:p>
            <a:r>
              <a:rPr lang="en-US" dirty="0" smtClean="0"/>
              <a:t>S</a:t>
            </a:r>
          </a:p>
          <a:p>
            <a:r>
              <a:rPr lang="en-US" dirty="0" smtClean="0"/>
              <a:t>T</a:t>
            </a:r>
          </a:p>
        </p:txBody>
      </p:sp>
      <p:sp>
        <p:nvSpPr>
          <p:cNvPr id="26" name="Oval Callout 25"/>
          <p:cNvSpPr/>
          <p:nvPr/>
        </p:nvSpPr>
        <p:spPr bwMode="auto">
          <a:xfrm>
            <a:off x="2143109" y="2793470"/>
            <a:ext cx="1857387" cy="1166178"/>
          </a:xfrm>
          <a:prstGeom prst="wedgeEllipseCallout">
            <a:avLst>
              <a:gd name="adj1" fmla="val 44150"/>
              <a:gd name="adj2" fmla="val 11594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PREVAILINGPOINT OF ECONOMIC  VIABILITY</a:t>
            </a:r>
          </a:p>
        </p:txBody>
      </p:sp>
      <p:sp>
        <p:nvSpPr>
          <p:cNvPr id="27" name="Oval Callout 26"/>
          <p:cNvSpPr/>
          <p:nvPr/>
        </p:nvSpPr>
        <p:spPr bwMode="auto">
          <a:xfrm>
            <a:off x="7072329" y="4640896"/>
            <a:ext cx="1857387" cy="1531304"/>
          </a:xfrm>
          <a:prstGeom prst="wedgeEllipseCallout">
            <a:avLst>
              <a:gd name="adj1" fmla="val -133285"/>
              <a:gd name="adj2" fmla="val -4277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REQUIRED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rPr>
              <a:t>POINT OF ECONOMIC  VIABILITY</a:t>
            </a:r>
          </a:p>
        </p:txBody>
      </p:sp>
      <p:cxnSp>
        <p:nvCxnSpPr>
          <p:cNvPr id="28" name="Straight Arrow Connector 27"/>
          <p:cNvCxnSpPr>
            <a:stCxn id="26" idx="8"/>
            <a:endCxn id="27" idx="8"/>
          </p:cNvCxnSpPr>
          <p:nvPr/>
        </p:nvCxnSpPr>
        <p:spPr bwMode="auto">
          <a:xfrm rot="16200000" flipH="1">
            <a:off x="4697197" y="3923325"/>
            <a:ext cx="22849" cy="16335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8" grpId="0" animBg="1"/>
      <p:bldP spid="19" grpId="0" animBg="1"/>
      <p:bldP spid="23" grpId="0"/>
      <p:bldP spid="24" grpId="0"/>
      <p:bldP spid="25" grpId="0"/>
      <p:bldP spid="26" grpId="0" build="allAtOnce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Engineering  &amp; Business Approach for Sustainable Infrastructure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44958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 fontScale="47500" lnSpcReduction="20000"/>
          </a:bodyPr>
          <a:lstStyle/>
          <a:p>
            <a:pPr fontAlgn="t"/>
            <a:r>
              <a:rPr lang="en-US" dirty="0" smtClean="0"/>
              <a:t>Cost Effective CAPEX &amp; Zero OPEX</a:t>
            </a:r>
          </a:p>
          <a:p>
            <a:pPr fontAlgn="t"/>
            <a:r>
              <a:rPr lang="en-US" dirty="0" smtClean="0"/>
              <a:t>Energy Efficient </a:t>
            </a:r>
          </a:p>
          <a:p>
            <a:pPr lvl="1" fontAlgn="t">
              <a:buFont typeface="Wingdings" pitchFamily="2" charset="2"/>
              <a:buChar char="Ø"/>
            </a:pPr>
            <a:r>
              <a:rPr lang="en-US" dirty="0" smtClean="0"/>
              <a:t>Works without Electric Grid Power</a:t>
            </a:r>
          </a:p>
          <a:p>
            <a:pPr lvl="1" fontAlgn="t">
              <a:buFont typeface="Wingdings" pitchFamily="2" charset="2"/>
              <a:buChar char="Ø"/>
            </a:pPr>
            <a:r>
              <a:rPr lang="en-US" dirty="0" smtClean="0"/>
              <a:t>Economically Viable with Green Energy Sources</a:t>
            </a:r>
          </a:p>
          <a:p>
            <a:pPr fontAlgn="t"/>
            <a:r>
              <a:rPr lang="en-US" dirty="0" smtClean="0"/>
              <a:t>Suitably Engineered / Packaged </a:t>
            </a:r>
          </a:p>
          <a:p>
            <a:pPr lvl="1" fontAlgn="t">
              <a:buFont typeface="Wingdings" pitchFamily="2" charset="2"/>
              <a:buChar char="Ø"/>
            </a:pPr>
            <a:r>
              <a:rPr lang="en-US" dirty="0" smtClean="0"/>
              <a:t>Does not Require  Air-Conditioning</a:t>
            </a:r>
          </a:p>
          <a:p>
            <a:pPr lvl="1" fontAlgn="t">
              <a:buFont typeface="Wingdings" pitchFamily="2" charset="2"/>
              <a:buChar char="Ø"/>
            </a:pPr>
            <a:r>
              <a:rPr lang="en-US" dirty="0" smtClean="0"/>
              <a:t>Extreme Dust &amp; Rain Proof</a:t>
            </a:r>
          </a:p>
          <a:p>
            <a:pPr fontAlgn="t"/>
            <a:r>
              <a:rPr lang="en-US" dirty="0" smtClean="0"/>
              <a:t>Easy to  INSTALL  &amp; OPERATE BY  Semi-Skilled Staff</a:t>
            </a:r>
          </a:p>
          <a:p>
            <a:pPr fontAlgn="t"/>
            <a:r>
              <a:rPr lang="en-US" dirty="0" smtClean="0"/>
              <a:t>Suitable Deployment Architecture</a:t>
            </a:r>
          </a:p>
          <a:p>
            <a:pPr fontAlgn="t"/>
            <a:r>
              <a:rPr lang="en-US" dirty="0" smtClean="0"/>
              <a:t>Leveraging with existing networks and add newer network capability in collaborative mode</a:t>
            </a:r>
          </a:p>
          <a:p>
            <a:pPr fontAlgn="t"/>
            <a:r>
              <a:rPr lang="en-US" dirty="0" smtClean="0"/>
              <a:t>Innovative Business Models lead by user groups</a:t>
            </a:r>
          </a:p>
          <a:p>
            <a:pPr fontAlgn="t"/>
            <a:r>
              <a:rPr lang="en-US" dirty="0" smtClean="0"/>
              <a:t>Solution Architected and designed for Low economy mass users with limited user capability</a:t>
            </a:r>
          </a:p>
          <a:p>
            <a:pPr fontAlgn="t"/>
            <a:r>
              <a:rPr lang="en-US" dirty="0" smtClean="0"/>
              <a:t>Suitable  wireless Technology for Large Cells, Small Cells, Personal cells and backhaul</a:t>
            </a:r>
          </a:p>
          <a:p>
            <a:pPr fontAlgn="t"/>
            <a:r>
              <a:rPr lang="en-US" dirty="0" smtClean="0"/>
              <a:t>Extremely low Electromagnetic radiation</a:t>
            </a:r>
          </a:p>
          <a:p>
            <a:pPr fontAlgn="t"/>
            <a:r>
              <a:rPr lang="en-US" dirty="0" smtClean="0"/>
              <a:t>Telecom as Generic Vehicle for information transfer, not necessarily a service provider</a:t>
            </a:r>
          </a:p>
          <a:p>
            <a:pPr fontAlgn="t"/>
            <a:r>
              <a:rPr lang="en-US" dirty="0" smtClean="0"/>
              <a:t>Enabling  platform for Services for Inclusive Growth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roadband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876800" y="1447800"/>
            <a:ext cx="4014813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Services Requirement for Inclusive Growth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1524000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88926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2"/>
                          </a:solidFill>
                        </a:rPr>
                        <a:t>Basic Telephony</a:t>
                      </a:r>
                      <a:r>
                        <a:rPr lang="en-US" sz="2800" baseline="0" dirty="0" smtClean="0">
                          <a:solidFill>
                            <a:schemeClr val="tx2"/>
                          </a:solidFill>
                        </a:rPr>
                        <a:t>  To All </a:t>
                      </a:r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51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2"/>
                          </a:solidFill>
                        </a:rPr>
                        <a:t>SERVICES / APPLICATION over</a:t>
                      </a:r>
                      <a:r>
                        <a:rPr lang="en-US" sz="2800" b="1" baseline="0" dirty="0" smtClean="0">
                          <a:solidFill>
                            <a:schemeClr val="tx2"/>
                          </a:solidFill>
                        </a:rPr>
                        <a:t> Broad-Band</a:t>
                      </a:r>
                      <a:endParaRPr lang="en-US" sz="28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96608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1. Governance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 7.  Financial Services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96608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2. Health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 8.  Identity Management 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96608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3. Education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 9.  HRD / Monitoring 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3612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4. Agriculture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10. Socio</a:t>
                      </a:r>
                      <a:r>
                        <a:rPr lang="en-US" sz="2200" baseline="0" dirty="0" smtClean="0">
                          <a:solidFill>
                            <a:schemeClr val="tx2"/>
                          </a:solidFill>
                        </a:rPr>
                        <a:t> Economic Growth 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1701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5. Food Supply Chain      Management 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11. More Informed Democracy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96608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6. Resource Monitoring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12. Framework</a:t>
                      </a:r>
                      <a:r>
                        <a:rPr lang="en-US" sz="2200" baseline="0" dirty="0" smtClean="0">
                          <a:solidFill>
                            <a:schemeClr val="tx2"/>
                          </a:solidFill>
                        </a:rPr>
                        <a:t> for </a:t>
                      </a:r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Civil Rights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9660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2"/>
                          </a:solidFill>
                        </a:rPr>
                        <a:t>&amp; more …</a:t>
                      </a:r>
                      <a:endParaRPr lang="en-US" sz="2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Key Direction of Indian NTP 2012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normAutofit fontScale="85000" lnSpcReduction="10000"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en-US" dirty="0" smtClean="0"/>
              <a:t>Inclusive Growth - Address Digital Divide between Urban &amp; Rural</a:t>
            </a:r>
          </a:p>
          <a:p>
            <a:pPr lvl="1" fontAlgn="t">
              <a:buFont typeface="Wingdings" pitchFamily="2" charset="2"/>
              <a:buChar char="Ø"/>
            </a:pPr>
            <a:r>
              <a:rPr lang="en-US" dirty="0" smtClean="0"/>
              <a:t>Voice Tele-density : 169% (Urban) &amp; 41%(Rural)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dirty="0" smtClean="0"/>
              <a:t>Service Obligation for Inclusive Growth</a:t>
            </a:r>
          </a:p>
          <a:p>
            <a:pPr marL="914400" lvl="1" indent="-514350" fontAlgn="t">
              <a:buFont typeface="Wingdings" pitchFamily="2" charset="2"/>
              <a:buChar char="Ø"/>
            </a:pPr>
            <a:r>
              <a:rPr lang="en-US" dirty="0" smtClean="0"/>
              <a:t>Broadband as Infrastructural vehicle for all Services </a:t>
            </a:r>
          </a:p>
          <a:p>
            <a:pPr marL="914400" lvl="1" indent="-514350" fontAlgn="t">
              <a:buFont typeface="Wingdings" pitchFamily="2" charset="2"/>
              <a:buChar char="Ø"/>
            </a:pPr>
            <a:r>
              <a:rPr lang="en-US" dirty="0" smtClean="0"/>
              <a:t>70% Rural BB Penetration by 2017 and 100% by 2020</a:t>
            </a:r>
          </a:p>
          <a:p>
            <a:pPr marL="914400" lvl="1" indent="-514350" fontAlgn="t">
              <a:buFont typeface="Wingdings" pitchFamily="2" charset="2"/>
              <a:buChar char="Ø"/>
            </a:pPr>
            <a:r>
              <a:rPr lang="en-US" dirty="0" smtClean="0"/>
              <a:t>250K Villages (</a:t>
            </a:r>
            <a:r>
              <a:rPr lang="en-US" dirty="0" err="1" smtClean="0"/>
              <a:t>Panchayats</a:t>
            </a:r>
            <a:r>
              <a:rPr lang="en-US" dirty="0" smtClean="0"/>
              <a:t>) Optical Fiber connectivity through NFON as key enabler for achieving target</a:t>
            </a:r>
          </a:p>
          <a:p>
            <a:pPr marL="914400" lvl="1" indent="-514350" fontAlgn="t">
              <a:buFont typeface="Wingdings" pitchFamily="2" charset="2"/>
              <a:buChar char="Ø"/>
            </a:pPr>
            <a:r>
              <a:rPr lang="en-US" dirty="0" smtClean="0"/>
              <a:t>Sustainable telecom Infrastructure in all 615K villages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dirty="0" smtClean="0"/>
              <a:t>India as Hub for Electronic/Telecom Manufacturing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dirty="0" smtClean="0"/>
              <a:t>Leader in Innovative Service Delivery for emerging needs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5FB-8886-46E2-A637-4D8CDFF603CF}" type="datetime1">
              <a:rPr lang="en-US" smtClean="0"/>
              <a:pPr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GISFI ITU Joint Standards Meeting, Bangalore (India)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0"/>
            <a:ext cx="1295400" cy="91439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lackadder ITC" pitchFamily="82" charset="0"/>
                <a:cs typeface="Arial" pitchFamily="34" charset="0"/>
              </a:rPr>
              <a:t>i</a:t>
            </a:r>
            <a:r>
              <a:rPr kumimoji="0" lang="en-US" sz="4400" b="0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B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itu-ol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72475" y="0"/>
            <a:ext cx="7715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73987495FE848A4C5F33FA31CCA48" ma:contentTypeVersion="3" ma:contentTypeDescription="Create a new document." ma:contentTypeScope="" ma:versionID="63fd3d02deb80d1793575095d89c7fc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EE3C42A-F1B0-471C-A319-A8EEBA385B65}"/>
</file>

<file path=customXml/itemProps2.xml><?xml version="1.0" encoding="utf-8"?>
<ds:datastoreItem xmlns:ds="http://schemas.openxmlformats.org/officeDocument/2006/customXml" ds:itemID="{3F733A83-4439-44A8-A31D-F6E4BD8A59B0}"/>
</file>

<file path=customXml/itemProps3.xml><?xml version="1.0" encoding="utf-8"?>
<ds:datastoreItem xmlns:ds="http://schemas.openxmlformats.org/officeDocument/2006/customXml" ds:itemID="{A4226AE7-070D-4290-ACD1-F6CB4E7DC785}"/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1192</Words>
  <Application>Microsoft Office PowerPoint</Application>
  <PresentationFormat>On-screen Show (4:3)</PresentationFormat>
  <Paragraphs>282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Sustainable Rural telecom Infrastructure</vt:lpstr>
      <vt:lpstr>Sustainability ?</vt:lpstr>
      <vt:lpstr>Examples of Non-Sustainability</vt:lpstr>
      <vt:lpstr>Commonality in Un-Sustainability Examples </vt:lpstr>
      <vt:lpstr>Current Status of Telecom Services in India</vt:lpstr>
      <vt:lpstr>Main Challenges for Rural Deployment</vt:lpstr>
      <vt:lpstr>Engineering  &amp; Business Approach for Sustainable Infrastructure</vt:lpstr>
      <vt:lpstr>Services Requirement for Inclusive Growth</vt:lpstr>
      <vt:lpstr>Key Direction of Indian NTP 2012</vt:lpstr>
      <vt:lpstr>GISFI Objectives</vt:lpstr>
      <vt:lpstr>GISFI Focus Areas &amp; Leadership</vt:lpstr>
      <vt:lpstr>Sustainable Standardization</vt:lpstr>
      <vt:lpstr>Enabling Innovations..  Mission for i2TB  </vt:lpstr>
      <vt:lpstr>Conclusions   </vt:lpstr>
      <vt:lpstr>Thanks You for Attention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Bootstrapping High technology Business</dc:title>
  <dc:creator/>
  <cp:lastModifiedBy>Christin Chevalley</cp:lastModifiedBy>
  <cp:revision>8</cp:revision>
  <dcterms:created xsi:type="dcterms:W3CDTF">2006-08-16T00:00:00Z</dcterms:created>
  <dcterms:modified xsi:type="dcterms:W3CDTF">2012-12-17T09:37:46Z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0x01010006C73987495FE848A4C5F33FA31CCA48</vt:lpwstr>
  </property>
</Properties>
</file>