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A8F5D5AA-1D77-425E-9F56-8E7EF80A8BE1}">
          <p14:sldIdLst>
            <p14:sldId id="256"/>
            <p14:sldId id="262"/>
            <p14:sldId id="258"/>
            <p14:sldId id="259"/>
            <p14:sldId id="260"/>
            <p14:sldId id="261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1"/>
            <p14:sldId id="280"/>
            <p14:sldId id="282"/>
            <p14:sldId id="283"/>
            <p14:sldId id="284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7" d="100"/>
          <a:sy n="67" d="100"/>
        </p:scale>
        <p:origin x="-9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7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418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261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742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108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389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166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961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838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995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2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946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33155-CE3C-4364-B9ED-A5EC760CD78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0B61F-1E26-43D1-AB4B-DE056EE30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259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819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Sustainable Rural Communication through broadband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Anil </a:t>
            </a:r>
            <a:r>
              <a:rPr lang="en-US" b="1" dirty="0" err="1" smtClean="0"/>
              <a:t>Kaushal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Senior DDG TEC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DOT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 18</a:t>
            </a:r>
            <a:r>
              <a:rPr lang="en-US" b="1" i="1" baseline="30000" dirty="0" smtClean="0"/>
              <a:t>th</a:t>
            </a:r>
            <a:r>
              <a:rPr lang="en-US" b="1" i="1" dirty="0" smtClean="0"/>
              <a:t> December,2012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817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05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Depending on Extent of Govt.</a:t>
            </a:r>
            <a:br>
              <a:rPr lang="en-US" dirty="0"/>
            </a:br>
            <a:r>
              <a:rPr lang="en-US" dirty="0"/>
              <a:t>involvement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The </a:t>
            </a:r>
            <a:r>
              <a:rPr lang="en-US" b="1" i="1" dirty="0"/>
              <a:t>Ownership model </a:t>
            </a:r>
            <a:r>
              <a:rPr lang="en-US" dirty="0"/>
              <a:t>has</a:t>
            </a:r>
          </a:p>
          <a:p>
            <a:r>
              <a:rPr lang="en-US" dirty="0" smtClean="0"/>
              <a:t>the </a:t>
            </a:r>
            <a:r>
              <a:rPr lang="en-US" b="1" dirty="0"/>
              <a:t>highest level involvement </a:t>
            </a:r>
            <a:r>
              <a:rPr lang="en-US" dirty="0"/>
              <a:t>with the </a:t>
            </a:r>
            <a:r>
              <a:rPr lang="en-US" dirty="0" smtClean="0"/>
              <a:t>govt. </a:t>
            </a:r>
            <a:r>
              <a:rPr lang="en-US" b="1" dirty="0"/>
              <a:t>deploying </a:t>
            </a:r>
            <a:r>
              <a:rPr lang="en-US" dirty="0" smtClean="0"/>
              <a:t>and </a:t>
            </a:r>
            <a:r>
              <a:rPr lang="en-US" b="1" dirty="0" smtClean="0"/>
              <a:t>owning </a:t>
            </a:r>
            <a:r>
              <a:rPr lang="en-US" dirty="0"/>
              <a:t>the broadband core/middle mile infrastructure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b="1" i="1" dirty="0"/>
              <a:t>PPP model </a:t>
            </a:r>
            <a:r>
              <a:rPr lang="en-US" dirty="0"/>
              <a:t>has</a:t>
            </a:r>
          </a:p>
          <a:p>
            <a:pPr algn="just"/>
            <a:r>
              <a:rPr lang="en-US" b="1" dirty="0" smtClean="0"/>
              <a:t>relatively </a:t>
            </a:r>
            <a:r>
              <a:rPr lang="en-US" b="1" dirty="0"/>
              <a:t>lower level </a:t>
            </a:r>
            <a:r>
              <a:rPr lang="en-US" dirty="0"/>
              <a:t>of govt. role, with govt. </a:t>
            </a:r>
            <a:r>
              <a:rPr lang="en-US" b="1" dirty="0"/>
              <a:t>partnering </a:t>
            </a:r>
            <a:r>
              <a:rPr lang="en-US" b="1" dirty="0" smtClean="0"/>
              <a:t>with </a:t>
            </a:r>
            <a:r>
              <a:rPr lang="en-US" dirty="0" smtClean="0"/>
              <a:t>one </a:t>
            </a:r>
            <a:r>
              <a:rPr lang="en-US" dirty="0"/>
              <a:t>or more private operators in developing the </a:t>
            </a:r>
            <a:r>
              <a:rPr lang="en-US" dirty="0" smtClean="0"/>
              <a:t>BB infrastructure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b="1" i="1" dirty="0"/>
              <a:t>Financial incentives model </a:t>
            </a:r>
            <a:r>
              <a:rPr lang="en-US" dirty="0"/>
              <a:t>defines</a:t>
            </a:r>
          </a:p>
          <a:p>
            <a:pPr algn="just"/>
            <a:r>
              <a:rPr lang="en-US" dirty="0" err="1" smtClean="0"/>
              <a:t>govt’s</a:t>
            </a:r>
            <a:r>
              <a:rPr lang="en-US" dirty="0" smtClean="0"/>
              <a:t> </a:t>
            </a:r>
            <a:r>
              <a:rPr lang="en-US" dirty="0"/>
              <a:t>role as </a:t>
            </a:r>
            <a:r>
              <a:rPr lang="en-US" b="1" dirty="0"/>
              <a:t>a facilitator </a:t>
            </a:r>
            <a:r>
              <a:rPr lang="en-US" dirty="0"/>
              <a:t>for providing incentives &amp; </a:t>
            </a:r>
            <a:r>
              <a:rPr lang="en-US" dirty="0" smtClean="0"/>
              <a:t>grants to </a:t>
            </a:r>
            <a:r>
              <a:rPr lang="en-US" dirty="0"/>
              <a:t>public and private sector companies for deploying </a:t>
            </a:r>
            <a:r>
              <a:rPr lang="en-US" dirty="0" smtClean="0"/>
              <a:t>BB infrastructure</a:t>
            </a:r>
            <a:r>
              <a:rPr lang="en-US" dirty="0"/>
              <a:t>, but </a:t>
            </a:r>
            <a:r>
              <a:rPr lang="en-US" b="1" dirty="0"/>
              <a:t>without having any ownership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13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Broadband Evolution and Growth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1447800"/>
            <a:ext cx="9144000" cy="533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9551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Investment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3999"/>
            <a:ext cx="8991600" cy="5279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3671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672" y="1447801"/>
            <a:ext cx="4719545" cy="53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INDIAN ADMINISTRATIVE SETUP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Population 1.17Billion</a:t>
            </a:r>
          </a:p>
          <a:p>
            <a:r>
              <a:rPr lang="en-US" b="1" dirty="0" smtClean="0"/>
              <a:t>72% Rural</a:t>
            </a:r>
            <a:endParaRPr lang="en-US" dirty="0"/>
          </a:p>
          <a:p>
            <a:r>
              <a:rPr lang="en-US" dirty="0"/>
              <a:t>Area 3,287,263</a:t>
            </a:r>
          </a:p>
          <a:p>
            <a:r>
              <a:rPr lang="en-US" dirty="0"/>
              <a:t>Sq. </a:t>
            </a:r>
            <a:r>
              <a:rPr lang="en-US" dirty="0" err="1"/>
              <a:t>Kms</a:t>
            </a:r>
            <a:endParaRPr lang="en-US" dirty="0"/>
          </a:p>
          <a:p>
            <a:r>
              <a:rPr lang="en-US" dirty="0"/>
              <a:t>States 28</a:t>
            </a:r>
          </a:p>
          <a:p>
            <a:r>
              <a:rPr lang="en-US" dirty="0"/>
              <a:t>UT 7</a:t>
            </a:r>
          </a:p>
          <a:p>
            <a:r>
              <a:rPr lang="en-US" dirty="0"/>
              <a:t>Districts 640</a:t>
            </a:r>
          </a:p>
          <a:p>
            <a:r>
              <a:rPr lang="en-US" dirty="0"/>
              <a:t>Blocks 6,382</a:t>
            </a:r>
          </a:p>
          <a:p>
            <a:r>
              <a:rPr lang="en-US" dirty="0"/>
              <a:t>Villages </a:t>
            </a:r>
            <a:r>
              <a:rPr lang="en-US" dirty="0" smtClean="0"/>
              <a:t>6,38,619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65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Organisation</a:t>
            </a:r>
            <a:r>
              <a:rPr lang="en-US" b="1" dirty="0"/>
              <a:t> of villages into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Gram </a:t>
            </a:r>
            <a:r>
              <a:rPr lang="en-US" sz="2800" b="1" dirty="0" err="1"/>
              <a:t>Panchayat</a:t>
            </a:r>
            <a:r>
              <a:rPr lang="en-US" sz="2800" b="1" dirty="0"/>
              <a:t>= VILLAGE </a:t>
            </a:r>
            <a:r>
              <a:rPr lang="en-US" sz="2800" b="1" dirty="0" smtClean="0"/>
              <a:t>COUNCIL Basic</a:t>
            </a: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administrative unit in </a:t>
            </a:r>
            <a:r>
              <a:rPr lang="en-US" sz="2800" b="1" dirty="0" smtClean="0"/>
              <a:t>villages</a:t>
            </a:r>
            <a:endParaRPr lang="en-US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6485784"/>
              </p:ext>
            </p:extLst>
          </p:nvPr>
        </p:nvGraphicFramePr>
        <p:xfrm>
          <a:off x="1447800" y="2590800"/>
          <a:ext cx="609600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No. of Villages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6,38,619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Gram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Panchayats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Blocks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of Districts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no. of Gram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Panchayats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 District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no. of Gram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Panchayats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 Block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no. of Villages per Gram</a:t>
                      </a:r>
                    </a:p>
                    <a:p>
                      <a:r>
                        <a:rPr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Panchayats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65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Existing </a:t>
            </a:r>
            <a:r>
              <a:rPr lang="en-US" b="1" dirty="0" err="1"/>
              <a:t>Fibre</a:t>
            </a:r>
            <a:r>
              <a:rPr lang="en-US" b="1" dirty="0"/>
              <a:t>=+8,00,000 Km</a:t>
            </a:r>
            <a:br>
              <a:rPr lang="en-US" b="1" dirty="0"/>
            </a:br>
            <a:r>
              <a:rPr lang="en-US" b="1" dirty="0"/>
              <a:t>Reach/Coverage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43" y="1400175"/>
            <a:ext cx="8791575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160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Telecom Network Layers‐Gaps in OFC</a:t>
            </a:r>
            <a:br>
              <a:rPr lang="en-US" b="1" dirty="0"/>
            </a:br>
            <a:r>
              <a:rPr lang="en-US" b="1" dirty="0"/>
              <a:t>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Gap from Block </a:t>
            </a:r>
            <a:r>
              <a:rPr lang="en-US" b="1" dirty="0"/>
              <a:t>to </a:t>
            </a:r>
            <a:r>
              <a:rPr lang="en-US" b="1" dirty="0" smtClean="0"/>
              <a:t>GP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 </a:t>
            </a:r>
            <a:r>
              <a:rPr lang="en-US" b="1" dirty="0"/>
              <a:t>new Rural market</a:t>
            </a:r>
          </a:p>
          <a:p>
            <a:pPr marL="0" indent="0">
              <a:buNone/>
            </a:pPr>
            <a:r>
              <a:rPr lang="en-US" b="1" dirty="0"/>
              <a:t>at </a:t>
            </a:r>
            <a:r>
              <a:rPr lang="en-US" b="1" dirty="0" err="1"/>
              <a:t>BoP</a:t>
            </a:r>
            <a:r>
              <a:rPr lang="en-US" b="1" dirty="0"/>
              <a:t> waiting</a:t>
            </a:r>
          </a:p>
          <a:p>
            <a:pPr marL="0" indent="0">
              <a:buNone/>
            </a:pPr>
            <a:r>
              <a:rPr lang="en-US" b="1" dirty="0"/>
              <a:t>to be tapped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098963"/>
            <a:ext cx="4956204" cy="31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6581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GIS mapping of </a:t>
            </a:r>
            <a:r>
              <a:rPr lang="en-US" dirty="0" err="1"/>
              <a:t>fibre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GIS mapping of 3 CPSUs –</a:t>
            </a:r>
            <a:r>
              <a:rPr lang="en-US" dirty="0" smtClean="0"/>
              <a:t>BSNL,RAILTEL,PGCIL completed </a:t>
            </a:r>
            <a:r>
              <a:rPr lang="en-US" dirty="0"/>
              <a:t>by NIC</a:t>
            </a:r>
          </a:p>
          <a:p>
            <a:pPr algn="just"/>
            <a:r>
              <a:rPr lang="en-US" dirty="0" smtClean="0"/>
              <a:t>GIS </a:t>
            </a:r>
            <a:r>
              <a:rPr lang="en-US" dirty="0"/>
              <a:t>Data of few private telecom operators received.</a:t>
            </a:r>
          </a:p>
          <a:p>
            <a:r>
              <a:rPr lang="en-US" dirty="0"/>
              <a:t>Data is inadequate.</a:t>
            </a:r>
          </a:p>
          <a:p>
            <a:pPr algn="just"/>
            <a:r>
              <a:rPr lang="en-US" dirty="0" smtClean="0"/>
              <a:t>Data </a:t>
            </a:r>
            <a:r>
              <a:rPr lang="en-US" dirty="0"/>
              <a:t>from others has requested without </a:t>
            </a:r>
            <a:r>
              <a:rPr lang="en-US" dirty="0" smtClean="0"/>
              <a:t>further delay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8378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Existing fibers from Block to be leveraged </a:t>
            </a:r>
            <a:r>
              <a:rPr lang="en-US" dirty="0" smtClean="0"/>
              <a:t>by leasing </a:t>
            </a:r>
            <a:r>
              <a:rPr lang="en-US" dirty="0"/>
              <a:t>existing operators (BSNL/RAILTEL/PGCIL)</a:t>
            </a:r>
          </a:p>
          <a:p>
            <a:r>
              <a:rPr lang="en-US" dirty="0" smtClean="0"/>
              <a:t>On </a:t>
            </a:r>
            <a:r>
              <a:rPr lang="en-US" dirty="0"/>
              <a:t>average 2km incremental OFC per GP </a:t>
            </a:r>
            <a:r>
              <a:rPr lang="en-US" dirty="0" smtClean="0"/>
              <a:t>required from </a:t>
            </a:r>
            <a:r>
              <a:rPr lang="en-US" dirty="0"/>
              <a:t>nearest existing OFC to GP</a:t>
            </a:r>
          </a:p>
          <a:p>
            <a:r>
              <a:rPr lang="en-US" dirty="0" smtClean="0"/>
              <a:t>No</a:t>
            </a:r>
            <a:r>
              <a:rPr lang="en-US" dirty="0"/>
              <a:t>. of GPs to be covered 2,50,000</a:t>
            </a:r>
          </a:p>
          <a:p>
            <a:r>
              <a:rPr lang="en-US" dirty="0" smtClean="0"/>
              <a:t>Incremental </a:t>
            </a:r>
            <a:r>
              <a:rPr lang="en-US" dirty="0"/>
              <a:t>cable needed to be laid 5,00,000 Km</a:t>
            </a:r>
          </a:p>
          <a:p>
            <a:pPr algn="just"/>
            <a:r>
              <a:rPr lang="en-US" dirty="0" smtClean="0"/>
              <a:t>Associated </a:t>
            </a:r>
            <a:r>
              <a:rPr lang="en-US" dirty="0"/>
              <a:t>electronics to be mounted on </a:t>
            </a:r>
            <a:r>
              <a:rPr lang="en-US" dirty="0" smtClean="0"/>
              <a:t>the cable </a:t>
            </a:r>
            <a:r>
              <a:rPr lang="en-US" dirty="0"/>
              <a:t>from Block to GPs</a:t>
            </a:r>
          </a:p>
          <a:p>
            <a:r>
              <a:rPr lang="en-US" dirty="0" smtClean="0"/>
              <a:t>Estimated </a:t>
            </a:r>
            <a:r>
              <a:rPr lang="en-US" dirty="0"/>
              <a:t>cost INR 20,000 </a:t>
            </a:r>
            <a:r>
              <a:rPr lang="en-US" dirty="0" err="1" smtClean="0"/>
              <a:t>Crore</a:t>
            </a:r>
            <a:r>
              <a:rPr lang="en-US" dirty="0" smtClean="0"/>
              <a:t> </a:t>
            </a:r>
            <a:r>
              <a:rPr lang="en-US" b="1" dirty="0" smtClean="0"/>
              <a:t>($</a:t>
            </a:r>
            <a:r>
              <a:rPr lang="en-US" b="1" dirty="0"/>
              <a:t>4 billion)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43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National Optical </a:t>
            </a:r>
            <a:r>
              <a:rPr lang="en-US" b="1" dirty="0" err="1" smtClean="0"/>
              <a:t>Fibre</a:t>
            </a:r>
            <a:r>
              <a:rPr lang="en-US" b="1" dirty="0"/>
              <a:t> </a:t>
            </a:r>
            <a:r>
              <a:rPr lang="en-US" b="1" dirty="0" smtClean="0"/>
              <a:t>Network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(</a:t>
            </a:r>
            <a:r>
              <a:rPr lang="en-US" b="1" dirty="0"/>
              <a:t>NOFN</a:t>
            </a:r>
            <a:r>
              <a:rPr lang="en-US" dirty="0"/>
              <a:t>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NOFN </a:t>
            </a:r>
            <a:r>
              <a:rPr lang="en-US" dirty="0"/>
              <a:t>‐ A Project to connect 2,50,000 Gram </a:t>
            </a:r>
            <a:r>
              <a:rPr lang="en-US" dirty="0" err="1" smtClean="0"/>
              <a:t>Panchayats</a:t>
            </a:r>
            <a:r>
              <a:rPr lang="en-US" dirty="0" smtClean="0"/>
              <a:t>(GPs) through OFC Approved </a:t>
            </a:r>
            <a:r>
              <a:rPr lang="en-US" dirty="0"/>
              <a:t>by </a:t>
            </a:r>
            <a:r>
              <a:rPr lang="en-US" dirty="0" err="1"/>
              <a:t>GoI</a:t>
            </a:r>
            <a:r>
              <a:rPr lang="en-US" dirty="0"/>
              <a:t> on 25.10.2011</a:t>
            </a:r>
          </a:p>
          <a:p>
            <a:r>
              <a:rPr lang="en-US" dirty="0" smtClean="0"/>
              <a:t>NOFN </a:t>
            </a:r>
            <a:r>
              <a:rPr lang="en-US" dirty="0"/>
              <a:t>Project will bridge connectivity gap between GPs </a:t>
            </a:r>
            <a:r>
              <a:rPr lang="en-US" dirty="0" smtClean="0"/>
              <a:t>and Blocks</a:t>
            </a:r>
            <a:r>
              <a:rPr lang="en-US" dirty="0"/>
              <a:t>.</a:t>
            </a:r>
          </a:p>
          <a:p>
            <a:r>
              <a:rPr lang="en-US" dirty="0" smtClean="0"/>
              <a:t>Project </a:t>
            </a:r>
            <a:r>
              <a:rPr lang="en-US" dirty="0"/>
              <a:t>to be implemented by NOFN‐SPV namely </a:t>
            </a:r>
            <a:r>
              <a:rPr lang="en-US" b="1" dirty="0" smtClean="0"/>
              <a:t>Bharat Broadband </a:t>
            </a:r>
            <a:r>
              <a:rPr lang="en-US" b="1" dirty="0"/>
              <a:t>Network Ltd (BBNL).</a:t>
            </a:r>
          </a:p>
          <a:p>
            <a:r>
              <a:rPr lang="en-US" dirty="0" smtClean="0"/>
              <a:t>Envisaged </a:t>
            </a:r>
            <a:r>
              <a:rPr lang="en-US" dirty="0"/>
              <a:t>as a </a:t>
            </a:r>
            <a:r>
              <a:rPr lang="en-US" b="1" dirty="0"/>
              <a:t>Centre‐State joint effort </a:t>
            </a:r>
            <a:r>
              <a:rPr lang="en-US" dirty="0"/>
              <a:t>.</a:t>
            </a:r>
          </a:p>
          <a:p>
            <a:pPr algn="just"/>
            <a:r>
              <a:rPr lang="en-US" b="1" dirty="0" smtClean="0"/>
              <a:t>Govt</a:t>
            </a:r>
            <a:r>
              <a:rPr lang="en-US" b="1" dirty="0"/>
              <a:t>. of India </a:t>
            </a:r>
            <a:r>
              <a:rPr lang="en-US" dirty="0"/>
              <a:t>to fund the project through the Universal </a:t>
            </a:r>
            <a:r>
              <a:rPr lang="en-US" dirty="0" smtClean="0"/>
              <a:t>Service Obligation </a:t>
            </a:r>
            <a:r>
              <a:rPr lang="en-US" dirty="0"/>
              <a:t>Fund (USOF). </a:t>
            </a:r>
            <a:r>
              <a:rPr lang="en-US" b="1" dirty="0" err="1"/>
              <a:t>Rs</a:t>
            </a:r>
            <a:r>
              <a:rPr lang="en-US" b="1" dirty="0"/>
              <a:t>. 20,000 Cr.($4B)</a:t>
            </a:r>
          </a:p>
          <a:p>
            <a:r>
              <a:rPr lang="en-US" b="1" dirty="0" smtClean="0"/>
              <a:t>State </a:t>
            </a:r>
            <a:r>
              <a:rPr lang="en-US" b="1" dirty="0" err="1" smtClean="0"/>
              <a:t>Govts</a:t>
            </a:r>
            <a:r>
              <a:rPr lang="en-US" b="1" dirty="0" smtClean="0"/>
              <a:t>. </a:t>
            </a:r>
            <a:r>
              <a:rPr lang="en-US" dirty="0"/>
              <a:t>are expected to contribute by way of not levying any </a:t>
            </a:r>
            <a:r>
              <a:rPr lang="en-US" dirty="0" err="1" smtClean="0"/>
              <a:t>RoW</a:t>
            </a:r>
            <a:r>
              <a:rPr lang="en-US" dirty="0"/>
              <a:t> </a:t>
            </a:r>
            <a:r>
              <a:rPr lang="en-US" dirty="0" smtClean="0"/>
              <a:t>charges </a:t>
            </a:r>
            <a:r>
              <a:rPr lang="en-US" dirty="0"/>
              <a:t>(including reinstatement charges)</a:t>
            </a:r>
          </a:p>
          <a:p>
            <a:r>
              <a:rPr lang="en-US" dirty="0" smtClean="0"/>
              <a:t>Reinstatement to be </a:t>
            </a:r>
            <a:r>
              <a:rPr lang="en-US" dirty="0"/>
              <a:t>done by BBNL</a:t>
            </a:r>
          </a:p>
          <a:p>
            <a:r>
              <a:rPr lang="en-US" dirty="0" smtClean="0"/>
              <a:t>Suitable </a:t>
            </a:r>
            <a:r>
              <a:rPr lang="en-US" b="1" dirty="0"/>
              <a:t>Tri‐partite </a:t>
            </a:r>
            <a:r>
              <a:rPr lang="en-US" b="1" dirty="0" err="1"/>
              <a:t>MoU</a:t>
            </a:r>
            <a:r>
              <a:rPr lang="en-US" b="1" dirty="0"/>
              <a:t> </a:t>
            </a:r>
            <a:r>
              <a:rPr lang="en-US" dirty="0"/>
              <a:t>to be signed by GOI, State </a:t>
            </a:r>
            <a:r>
              <a:rPr lang="en-US" dirty="0" smtClean="0"/>
              <a:t>Govt. </a:t>
            </a:r>
            <a:r>
              <a:rPr lang="en-US" dirty="0"/>
              <a:t>&amp; BBNL</a:t>
            </a:r>
          </a:p>
        </p:txBody>
      </p:sp>
    </p:spTree>
    <p:extLst>
      <p:ext uri="{BB962C8B-B14F-4D97-AF65-F5344CB8AC3E}">
        <p14:creationId xmlns="" xmlns:p14="http://schemas.microsoft.com/office/powerpoint/2010/main" val="106483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Policy Aspiration of 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b="1" dirty="0" smtClean="0"/>
              <a:t>National Telecom Policy-2012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/>
              <a:t>TODAY: No. of BB connections (≥ 256 Kbps) </a:t>
            </a:r>
            <a:r>
              <a:rPr lang="en-US" b="1" dirty="0" smtClean="0"/>
              <a:t>= 15 </a:t>
            </a:r>
            <a:r>
              <a:rPr lang="en-US" b="1" dirty="0"/>
              <a:t>million </a:t>
            </a:r>
            <a:r>
              <a:rPr lang="en-US" b="1" dirty="0" smtClean="0"/>
              <a:t>(October’ </a:t>
            </a:r>
            <a:r>
              <a:rPr lang="en-US" b="1" dirty="0"/>
              <a:t>2012)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dirty="0"/>
              <a:t>Vision </a:t>
            </a:r>
            <a:r>
              <a:rPr lang="en-US" dirty="0"/>
              <a:t>: </a:t>
            </a:r>
            <a:r>
              <a:rPr lang="en-US" b="1" i="1" dirty="0"/>
              <a:t>BB on Demand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Increase rural </a:t>
            </a:r>
            <a:r>
              <a:rPr lang="en-US" b="1" i="1" dirty="0" err="1" smtClean="0"/>
              <a:t>tele</a:t>
            </a:r>
            <a:r>
              <a:rPr lang="en-US" b="1" i="1" dirty="0" smtClean="0"/>
              <a:t>-density </a:t>
            </a:r>
            <a:r>
              <a:rPr lang="en-US" b="1" i="1" dirty="0"/>
              <a:t>from 35 to 60 (year </a:t>
            </a:r>
            <a:r>
              <a:rPr lang="en-US" b="1" i="1" dirty="0" smtClean="0"/>
              <a:t>2017) 100 </a:t>
            </a:r>
            <a:r>
              <a:rPr lang="en-US" b="1" i="1" dirty="0"/>
              <a:t>(year 2020)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i="1" dirty="0"/>
              <a:t>Affordable and reliable </a:t>
            </a:r>
            <a:r>
              <a:rPr lang="en-US" b="1" i="1" dirty="0"/>
              <a:t>broadband on demand(year 2015)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BB connections targets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175 million </a:t>
            </a:r>
            <a:r>
              <a:rPr lang="en-US" b="1" i="1" dirty="0" smtClean="0"/>
              <a:t>‐ ( </a:t>
            </a:r>
            <a:r>
              <a:rPr lang="en-US" b="1" i="1" dirty="0"/>
              <a:t>year 2017 )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600 million </a:t>
            </a:r>
            <a:r>
              <a:rPr lang="en-US" b="1" i="1" dirty="0" smtClean="0"/>
              <a:t>‐ ( </a:t>
            </a:r>
            <a:r>
              <a:rPr lang="en-US" b="1" i="1" dirty="0"/>
              <a:t>year 2020 ) at minimum 2 Mbps DL speed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higher speeds of at least 100 Mbps on demand.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dirty="0" err="1"/>
              <a:t>Recognise</a:t>
            </a:r>
            <a:r>
              <a:rPr lang="en-US" b="1" dirty="0"/>
              <a:t> telecom and BB connectivity </a:t>
            </a:r>
            <a:r>
              <a:rPr lang="en-US" dirty="0"/>
              <a:t>as </a:t>
            </a:r>
            <a:r>
              <a:rPr lang="en-US" b="1" dirty="0"/>
              <a:t>a basic necessity </a:t>
            </a:r>
            <a:r>
              <a:rPr lang="en-US" dirty="0"/>
              <a:t>like</a:t>
            </a:r>
          </a:p>
          <a:p>
            <a:pPr>
              <a:buNone/>
            </a:pPr>
            <a:r>
              <a:rPr lang="en-US" dirty="0"/>
              <a:t>education and health &amp; work towards </a:t>
            </a:r>
            <a:r>
              <a:rPr lang="en-US" b="1" dirty="0"/>
              <a:t>‘Right to Broadband’.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 err="1"/>
              <a:t>S</a:t>
            </a:r>
            <a:r>
              <a:rPr lang="en-US" b="1" dirty="0" err="1"/>
              <a:t>ynergise</a:t>
            </a:r>
            <a:r>
              <a:rPr lang="en-US" b="1" dirty="0"/>
              <a:t> between </a:t>
            </a:r>
            <a:r>
              <a:rPr lang="en-US" dirty="0"/>
              <a:t>existing, on‐going and future </a:t>
            </a:r>
            <a:r>
              <a:rPr lang="en-US" b="1" dirty="0"/>
              <a:t>Government programs</a:t>
            </a:r>
          </a:p>
          <a:p>
            <a:pPr>
              <a:buNone/>
            </a:pPr>
            <a:r>
              <a:rPr lang="en-US" dirty="0" err="1"/>
              <a:t>viz</a:t>
            </a:r>
            <a:r>
              <a:rPr lang="en-US" dirty="0"/>
              <a:t> e‐ </a:t>
            </a:r>
            <a:r>
              <a:rPr lang="en-US" dirty="0" err="1"/>
              <a:t>gov</a:t>
            </a:r>
            <a:r>
              <a:rPr lang="en-US" dirty="0"/>
              <a:t>, e‐</a:t>
            </a:r>
            <a:r>
              <a:rPr lang="en-US" dirty="0" err="1"/>
              <a:t>panchayat</a:t>
            </a:r>
            <a:r>
              <a:rPr lang="en-US" dirty="0"/>
              <a:t>, NREGA, NKN AADHAR, AAKASH tablet etc. &amp; </a:t>
            </a:r>
            <a:r>
              <a:rPr lang="en-US" b="1" dirty="0"/>
              <a:t>BB</a:t>
            </a:r>
          </a:p>
          <a:p>
            <a:pPr>
              <a:buNone/>
            </a:pPr>
            <a:r>
              <a:rPr lang="en-US" b="1" dirty="0"/>
              <a:t>roll‐out, Sharing;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GAP? : Miles to go ! How to we leap frog?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623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BBNL‐Infrastructure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Bandwidth Provider</a:t>
            </a:r>
          </a:p>
          <a:p>
            <a:r>
              <a:rPr lang="en-US" dirty="0" smtClean="0"/>
              <a:t>Gap </a:t>
            </a:r>
            <a:r>
              <a:rPr lang="en-US" dirty="0"/>
              <a:t>filler in aggregate layer</a:t>
            </a:r>
          </a:p>
          <a:p>
            <a:pPr algn="just"/>
            <a:r>
              <a:rPr lang="en-US" dirty="0" smtClean="0"/>
              <a:t>Users </a:t>
            </a:r>
            <a:r>
              <a:rPr lang="en-US" dirty="0"/>
              <a:t>of NOFN are access </a:t>
            </a:r>
            <a:r>
              <a:rPr lang="en-US" dirty="0" smtClean="0"/>
              <a:t>operators(TSPs/ISPs/Cable TV </a:t>
            </a:r>
            <a:r>
              <a:rPr lang="en-US" dirty="0"/>
              <a:t>operators)</a:t>
            </a:r>
          </a:p>
          <a:p>
            <a:r>
              <a:rPr lang="en-US" dirty="0" smtClean="0"/>
              <a:t>Enables </a:t>
            </a:r>
            <a:r>
              <a:rPr lang="en-US" dirty="0"/>
              <a:t>them to launch various access services</a:t>
            </a:r>
          </a:p>
          <a:p>
            <a:r>
              <a:rPr lang="en-US" dirty="0" smtClean="0"/>
              <a:t>Operator </a:t>
            </a:r>
            <a:r>
              <a:rPr lang="en-US" dirty="0"/>
              <a:t>of operators (carrier of carriers)</a:t>
            </a:r>
          </a:p>
          <a:p>
            <a:r>
              <a:rPr lang="en-US" dirty="0" smtClean="0"/>
              <a:t>B2B,No </a:t>
            </a:r>
            <a:r>
              <a:rPr lang="en-US" dirty="0"/>
              <a:t>retailing</a:t>
            </a:r>
          </a:p>
          <a:p>
            <a:r>
              <a:rPr lang="en-US" dirty="0" smtClean="0"/>
              <a:t>Non‐discriminatory </a:t>
            </a:r>
            <a:r>
              <a:rPr lang="en-US" dirty="0"/>
              <a:t>access to all licensed operators</a:t>
            </a:r>
          </a:p>
          <a:p>
            <a:pPr algn="just"/>
            <a:r>
              <a:rPr lang="en-US" dirty="0" smtClean="0"/>
              <a:t>Seeks </a:t>
            </a:r>
            <a:r>
              <a:rPr lang="en-US" dirty="0"/>
              <a:t>to trigger Ecosystem </a:t>
            </a:r>
            <a:r>
              <a:rPr lang="en-US" b="1" dirty="0"/>
              <a:t>opening up new </a:t>
            </a:r>
            <a:r>
              <a:rPr lang="en-US" b="1" dirty="0" smtClean="0"/>
              <a:t>Rural markets</a:t>
            </a:r>
            <a:endParaRPr lang="en-US" b="1" dirty="0"/>
          </a:p>
          <a:p>
            <a:r>
              <a:rPr lang="en-US" b="1" dirty="0" smtClean="0"/>
              <a:t>Incremental </a:t>
            </a:r>
            <a:r>
              <a:rPr lang="en-US" b="1" dirty="0"/>
              <a:t>in nature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52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NOFN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NOFN Details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smtClean="0"/>
              <a:t>NOFN </a:t>
            </a:r>
            <a:r>
              <a:rPr lang="en-US" dirty="0"/>
              <a:t>will ensure that Broadband of </a:t>
            </a:r>
            <a:r>
              <a:rPr lang="en-US" dirty="0" smtClean="0"/>
              <a:t>at least</a:t>
            </a:r>
            <a:r>
              <a:rPr lang="en-US" dirty="0"/>
              <a:t> </a:t>
            </a:r>
            <a:r>
              <a:rPr lang="en-US" dirty="0" smtClean="0"/>
              <a:t>100Mbps </a:t>
            </a:r>
            <a:r>
              <a:rPr lang="en-US" dirty="0"/>
              <a:t>is </a:t>
            </a:r>
            <a:r>
              <a:rPr lang="en-US" dirty="0" smtClean="0"/>
              <a:t>    </a:t>
            </a:r>
          </a:p>
          <a:p>
            <a:pPr marL="0" indent="0" algn="just">
              <a:buNone/>
            </a:pPr>
            <a:r>
              <a:rPr lang="en-US" dirty="0" smtClean="0"/>
              <a:t>   available </a:t>
            </a:r>
            <a:r>
              <a:rPr lang="en-US" dirty="0"/>
              <a:t>at each GP</a:t>
            </a:r>
          </a:p>
          <a:p>
            <a:pPr marL="0" indent="0">
              <a:buNone/>
            </a:pPr>
            <a:r>
              <a:rPr lang="en-US" dirty="0"/>
              <a:t>• NOFN will provide </a:t>
            </a:r>
            <a:r>
              <a:rPr lang="en-US" b="1" dirty="0"/>
              <a:t>non‐discriminatory access </a:t>
            </a:r>
            <a:r>
              <a:rPr lang="en-US" dirty="0"/>
              <a:t>to all</a:t>
            </a:r>
          </a:p>
          <a:p>
            <a:pPr marL="0" indent="0">
              <a:buNone/>
            </a:pPr>
            <a:r>
              <a:rPr lang="en-US" dirty="0" smtClean="0"/>
              <a:t>   categories </a:t>
            </a:r>
            <a:r>
              <a:rPr lang="en-US" dirty="0"/>
              <a:t>of service providers.</a:t>
            </a:r>
          </a:p>
          <a:p>
            <a:pPr marL="0" indent="0">
              <a:buNone/>
            </a:pPr>
            <a:r>
              <a:rPr lang="en-US" dirty="0"/>
              <a:t>• On NOFN, e‐health, e‐education, e‐governance &amp;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ecommerce applications </a:t>
            </a:r>
            <a:r>
              <a:rPr lang="en-US" dirty="0"/>
              <a:t>&amp; Video </a:t>
            </a:r>
            <a:r>
              <a:rPr lang="en-US" dirty="0" smtClean="0"/>
              <a:t>conferencing facilities  </a:t>
            </a:r>
          </a:p>
          <a:p>
            <a:pPr marL="0" indent="0">
              <a:buNone/>
            </a:pPr>
            <a:r>
              <a:rPr lang="en-US" dirty="0" smtClean="0"/>
              <a:t>   can </a:t>
            </a:r>
            <a:r>
              <a:rPr lang="en-US" dirty="0"/>
              <a:t>be provided.</a:t>
            </a:r>
          </a:p>
          <a:p>
            <a:pPr marL="0" indent="0">
              <a:buNone/>
            </a:pPr>
            <a:r>
              <a:rPr lang="en-US" dirty="0"/>
              <a:t>• NOFN Project implementation time </a:t>
            </a:r>
            <a:r>
              <a:rPr lang="en-US" dirty="0" smtClean="0"/>
              <a:t>(by </a:t>
            </a:r>
            <a:r>
              <a:rPr lang="en-US" b="1" dirty="0" smtClean="0"/>
              <a:t>31.10.2013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62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NOFN offer to Service</a:t>
            </a:r>
            <a:br>
              <a:rPr lang="en-US" dirty="0"/>
            </a:br>
            <a:r>
              <a:rPr lang="en-US" dirty="0"/>
              <a:t>Providers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Guaranteed Bandwidth at GP and Block</a:t>
            </a:r>
          </a:p>
          <a:p>
            <a:r>
              <a:rPr lang="en-US" dirty="0" smtClean="0"/>
              <a:t>Beneficiary </a:t>
            </a:r>
            <a:r>
              <a:rPr lang="en-US" dirty="0"/>
              <a:t>operators to interconnect NOFN at </a:t>
            </a:r>
            <a:r>
              <a:rPr lang="en-US" dirty="0" smtClean="0"/>
              <a:t>its </a:t>
            </a:r>
            <a:r>
              <a:rPr lang="en-US" dirty="0" err="1" smtClean="0"/>
              <a:t>PoP</a:t>
            </a:r>
            <a:r>
              <a:rPr lang="en-US" dirty="0" smtClean="0"/>
              <a:t> </a:t>
            </a:r>
            <a:r>
              <a:rPr lang="en-US" dirty="0"/>
              <a:t>at Block and further built up connectivity </a:t>
            </a:r>
            <a:r>
              <a:rPr lang="en-US" dirty="0" smtClean="0"/>
              <a:t>using existing </a:t>
            </a:r>
            <a:r>
              <a:rPr lang="en-US" dirty="0"/>
              <a:t>networks upwards</a:t>
            </a:r>
          </a:p>
          <a:p>
            <a:r>
              <a:rPr lang="en-US" dirty="0" smtClean="0"/>
              <a:t>Access </a:t>
            </a:r>
            <a:r>
              <a:rPr lang="en-US" dirty="0"/>
              <a:t>Providers to interconnect at GPs to </a:t>
            </a:r>
            <a:r>
              <a:rPr lang="en-US" dirty="0" smtClean="0"/>
              <a:t>launch their </a:t>
            </a:r>
            <a:r>
              <a:rPr lang="en-US" dirty="0"/>
              <a:t>retail services.</a:t>
            </a:r>
          </a:p>
          <a:p>
            <a:r>
              <a:rPr lang="en-US" dirty="0" smtClean="0"/>
              <a:t>Standard </a:t>
            </a:r>
            <a:r>
              <a:rPr lang="en-US" dirty="0"/>
              <a:t>interfaces for interconnection at GPs </a:t>
            </a:r>
            <a:r>
              <a:rPr lang="en-US" dirty="0" smtClean="0"/>
              <a:t>as well </a:t>
            </a:r>
            <a:r>
              <a:rPr lang="en-US" dirty="0"/>
              <a:t>as Blocks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Centralised</a:t>
            </a:r>
            <a:r>
              <a:rPr lang="en-US" dirty="0"/>
              <a:t> Management – NMS, OSS/BSS</a:t>
            </a:r>
          </a:p>
        </p:txBody>
      </p:sp>
    </p:spTree>
    <p:extLst>
      <p:ext uri="{BB962C8B-B14F-4D97-AF65-F5344CB8AC3E}">
        <p14:creationId xmlns="" xmlns:p14="http://schemas.microsoft.com/office/powerpoint/2010/main" val="10162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NOFN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Evolution: </a:t>
            </a:r>
            <a:r>
              <a:rPr lang="en-US" b="1" dirty="0"/>
              <a:t>HLC‐Advisory body‐SPV(Incorporated </a:t>
            </a:r>
            <a:r>
              <a:rPr lang="en-US" b="1" dirty="0" smtClean="0"/>
              <a:t>as BBNL</a:t>
            </a:r>
            <a:r>
              <a:rPr lang="en-US" b="1" dirty="0"/>
              <a:t>)</a:t>
            </a:r>
          </a:p>
          <a:p>
            <a:r>
              <a:rPr lang="en-US" dirty="0" smtClean="0"/>
              <a:t>NOFN </a:t>
            </a:r>
            <a:r>
              <a:rPr lang="en-US" dirty="0"/>
              <a:t>to be built using dark </a:t>
            </a:r>
            <a:r>
              <a:rPr lang="en-US" dirty="0" err="1"/>
              <a:t>fibres</a:t>
            </a:r>
            <a:r>
              <a:rPr lang="en-US" dirty="0"/>
              <a:t> leased from </a:t>
            </a:r>
            <a:r>
              <a:rPr lang="en-US" dirty="0" smtClean="0"/>
              <a:t>three CPSUs </a:t>
            </a:r>
            <a:r>
              <a:rPr lang="en-US" dirty="0"/>
              <a:t>(or any other desirous telecom operator) </a:t>
            </a:r>
            <a:r>
              <a:rPr lang="en-US" dirty="0" smtClean="0"/>
              <a:t>and laying </a:t>
            </a:r>
            <a:r>
              <a:rPr lang="en-US" dirty="0"/>
              <a:t>incremental </a:t>
            </a:r>
            <a:r>
              <a:rPr lang="en-US" dirty="0" err="1"/>
              <a:t>fibre</a:t>
            </a:r>
            <a:r>
              <a:rPr lang="en-US" dirty="0"/>
              <a:t>.</a:t>
            </a:r>
          </a:p>
          <a:p>
            <a:r>
              <a:rPr lang="en-US" dirty="0" smtClean="0"/>
              <a:t>NOFN </a:t>
            </a:r>
            <a:r>
              <a:rPr lang="en-US" dirty="0"/>
              <a:t>to offer interconnection at Block level </a:t>
            </a:r>
            <a:r>
              <a:rPr lang="en-US" dirty="0" smtClean="0"/>
              <a:t>and Gram </a:t>
            </a:r>
            <a:r>
              <a:rPr lang="en-US" dirty="0" err="1"/>
              <a:t>Panchayat</a:t>
            </a:r>
            <a:r>
              <a:rPr lang="en-US" dirty="0"/>
              <a:t> (GP) level</a:t>
            </a:r>
          </a:p>
          <a:p>
            <a:r>
              <a:rPr lang="en-US" dirty="0" smtClean="0"/>
              <a:t>Guaranteed </a:t>
            </a:r>
            <a:r>
              <a:rPr lang="en-US" dirty="0"/>
              <a:t>Bandwidth of </a:t>
            </a:r>
            <a:r>
              <a:rPr lang="en-US" b="1" dirty="0"/>
              <a:t>100 Mbps </a:t>
            </a:r>
            <a:r>
              <a:rPr lang="en-US" dirty="0"/>
              <a:t>at GP</a:t>
            </a:r>
          </a:p>
        </p:txBody>
      </p:sp>
    </p:spTree>
    <p:extLst>
      <p:ext uri="{BB962C8B-B14F-4D97-AF65-F5344CB8AC3E}">
        <p14:creationId xmlns="" xmlns:p14="http://schemas.microsoft.com/office/powerpoint/2010/main" val="14890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of NOFN(Contd.)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Both Active &amp; Passive technologies to be </a:t>
            </a:r>
            <a:r>
              <a:rPr lang="en-US" dirty="0" smtClean="0"/>
              <a:t>deployed depending </a:t>
            </a:r>
            <a:r>
              <a:rPr lang="en-US" dirty="0"/>
              <a:t>on ground situation</a:t>
            </a:r>
          </a:p>
          <a:p>
            <a:pPr algn="just"/>
            <a:r>
              <a:rPr lang="en-US" dirty="0" smtClean="0"/>
              <a:t>Ring </a:t>
            </a:r>
            <a:r>
              <a:rPr lang="en-US" dirty="0"/>
              <a:t>&amp; tree architecture to be used depending </a:t>
            </a:r>
            <a:r>
              <a:rPr lang="en-US" dirty="0" smtClean="0"/>
              <a:t>on ground </a:t>
            </a:r>
            <a:r>
              <a:rPr lang="en-US" dirty="0"/>
              <a:t>realities and requirements</a:t>
            </a:r>
          </a:p>
          <a:p>
            <a:pPr algn="just"/>
            <a:r>
              <a:rPr lang="en-US" dirty="0" smtClean="0"/>
              <a:t>NOFN </a:t>
            </a:r>
            <a:r>
              <a:rPr lang="en-US" dirty="0"/>
              <a:t>will use technologies that are </a:t>
            </a:r>
            <a:r>
              <a:rPr lang="en-US" dirty="0" smtClean="0"/>
              <a:t>scalable, maintainable</a:t>
            </a:r>
            <a:r>
              <a:rPr lang="en-US" dirty="0"/>
              <a:t>, observable &amp; controllable </a:t>
            </a:r>
            <a:r>
              <a:rPr lang="en-US" dirty="0" smtClean="0"/>
              <a:t>meeting ground </a:t>
            </a:r>
            <a:r>
              <a:rPr lang="en-US" dirty="0"/>
              <a:t>realities of diverse rural environment.</a:t>
            </a:r>
          </a:p>
          <a:p>
            <a:pPr algn="just"/>
            <a:r>
              <a:rPr lang="en-US" dirty="0" smtClean="0"/>
              <a:t>NOFN </a:t>
            </a:r>
            <a:r>
              <a:rPr lang="en-US" dirty="0"/>
              <a:t>to be operated and controlled </a:t>
            </a:r>
            <a:r>
              <a:rPr lang="en-US" dirty="0" smtClean="0"/>
              <a:t>centrally (NMS) by </a:t>
            </a:r>
            <a:r>
              <a:rPr lang="en-US" dirty="0"/>
              <a:t>BBNL</a:t>
            </a:r>
          </a:p>
        </p:txBody>
      </p:sp>
    </p:spTree>
    <p:extLst>
      <p:ext uri="{BB962C8B-B14F-4D97-AF65-F5344CB8AC3E}">
        <p14:creationId xmlns="" xmlns:p14="http://schemas.microsoft.com/office/powerpoint/2010/main" val="15197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RoW</a:t>
            </a:r>
            <a:r>
              <a:rPr lang="en-US" b="1" dirty="0"/>
              <a:t> (Right of Way)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Telecom Cables are laid along </a:t>
            </a:r>
            <a:r>
              <a:rPr lang="en-US" dirty="0" smtClean="0"/>
              <a:t>roads/railway tracks</a:t>
            </a:r>
            <a:r>
              <a:rPr lang="en-US" dirty="0"/>
              <a:t>/ on electric transmission/ </a:t>
            </a:r>
            <a:r>
              <a:rPr lang="en-US" dirty="0" smtClean="0"/>
              <a:t>distribution towers.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/>
              <a:t>requires permission (termed </a:t>
            </a:r>
            <a:r>
              <a:rPr lang="en-US" b="1" dirty="0" err="1"/>
              <a:t>RoW</a:t>
            </a:r>
            <a:r>
              <a:rPr lang="en-US" b="1" dirty="0"/>
              <a:t>) </a:t>
            </a:r>
            <a:r>
              <a:rPr lang="en-US" dirty="0" smtClean="0"/>
              <a:t>from the </a:t>
            </a:r>
            <a:r>
              <a:rPr lang="en-US" dirty="0"/>
              <a:t>concerned authorities viz. </a:t>
            </a:r>
            <a:r>
              <a:rPr lang="en-US" dirty="0" smtClean="0"/>
              <a:t>PWD, Municipality</a:t>
            </a:r>
            <a:r>
              <a:rPr lang="en-US" dirty="0"/>
              <a:t>, Forest, </a:t>
            </a:r>
            <a:r>
              <a:rPr lang="en-US" dirty="0" err="1"/>
              <a:t>Panchayat</a:t>
            </a:r>
            <a:r>
              <a:rPr lang="en-US" dirty="0"/>
              <a:t> </a:t>
            </a:r>
            <a:r>
              <a:rPr lang="en-US" dirty="0" smtClean="0"/>
              <a:t>Authorities, Rural </a:t>
            </a:r>
            <a:r>
              <a:rPr lang="en-US" dirty="0"/>
              <a:t>Engineering Service, Electricity </a:t>
            </a:r>
            <a:r>
              <a:rPr lang="en-US" dirty="0" smtClean="0"/>
              <a:t>Boards, Irrigation</a:t>
            </a:r>
            <a:r>
              <a:rPr lang="en-US" dirty="0"/>
              <a:t>, Private Electricity </a:t>
            </a:r>
            <a:r>
              <a:rPr lang="en-US" dirty="0" smtClean="0"/>
              <a:t>Distribution Agency</a:t>
            </a:r>
            <a:r>
              <a:rPr lang="en-US" dirty="0"/>
              <a:t>, etc.</a:t>
            </a:r>
          </a:p>
          <a:p>
            <a:r>
              <a:rPr lang="en-US" dirty="0" smtClean="0"/>
              <a:t>Project </a:t>
            </a:r>
            <a:r>
              <a:rPr lang="en-US" dirty="0"/>
              <a:t>execution by </a:t>
            </a:r>
            <a:r>
              <a:rPr lang="en-US" b="1" dirty="0"/>
              <a:t>BBNL </a:t>
            </a:r>
            <a:r>
              <a:rPr lang="en-US" dirty="0"/>
              <a:t>will commence </a:t>
            </a:r>
            <a:r>
              <a:rPr lang="en-US" dirty="0" smtClean="0"/>
              <a:t> after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tri‐partite </a:t>
            </a:r>
            <a:r>
              <a:rPr lang="en-US" dirty="0" err="1"/>
              <a:t>MoU</a:t>
            </a:r>
            <a:r>
              <a:rPr lang="en-US" dirty="0"/>
              <a:t> is signed .</a:t>
            </a:r>
          </a:p>
        </p:txBody>
      </p:sp>
    </p:spTree>
    <p:extLst>
      <p:ext uri="{BB962C8B-B14F-4D97-AF65-F5344CB8AC3E}">
        <p14:creationId xmlns="" xmlns:p14="http://schemas.microsoft.com/office/powerpoint/2010/main" val="1664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Issues‐Ecosystem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Availability of relevant applications &amp; </a:t>
            </a:r>
            <a:r>
              <a:rPr lang="en-US" dirty="0" smtClean="0"/>
              <a:t>content particularly </a:t>
            </a:r>
            <a:r>
              <a:rPr lang="en-US" dirty="0"/>
              <a:t>in priority areas </a:t>
            </a:r>
            <a:r>
              <a:rPr lang="en-US" dirty="0" smtClean="0"/>
              <a:t>viz.e‐Education</a:t>
            </a:r>
            <a:r>
              <a:rPr lang="en-US" dirty="0"/>
              <a:t>, </a:t>
            </a:r>
            <a:r>
              <a:rPr lang="en-US" dirty="0" smtClean="0"/>
              <a:t>  e</a:t>
            </a:r>
            <a:r>
              <a:rPr lang="en-US" dirty="0"/>
              <a:t>‐ Health, e‐Gov applications to </a:t>
            </a:r>
            <a:r>
              <a:rPr lang="en-US" dirty="0" smtClean="0"/>
              <a:t>suit local </a:t>
            </a:r>
            <a:r>
              <a:rPr lang="en-US" dirty="0"/>
              <a:t>requirements</a:t>
            </a:r>
          </a:p>
          <a:p>
            <a:r>
              <a:rPr lang="en-US" dirty="0" smtClean="0"/>
              <a:t>Timely </a:t>
            </a:r>
            <a:r>
              <a:rPr lang="en-US" dirty="0"/>
              <a:t>availability and affordable customer </a:t>
            </a:r>
            <a:r>
              <a:rPr lang="en-US" dirty="0" smtClean="0"/>
              <a:t>end devices </a:t>
            </a:r>
            <a:r>
              <a:rPr lang="en-US" dirty="0"/>
              <a:t>relevant to rural applications</a:t>
            </a:r>
          </a:p>
          <a:p>
            <a:pPr algn="just"/>
            <a:r>
              <a:rPr lang="en-US" dirty="0" smtClean="0"/>
              <a:t>Pilot </a:t>
            </a:r>
            <a:r>
              <a:rPr lang="en-US" dirty="0"/>
              <a:t>Trials – Participation by access providers at </a:t>
            </a:r>
            <a:r>
              <a:rPr lang="en-US" dirty="0" smtClean="0"/>
              <a:t>GPs, content </a:t>
            </a:r>
            <a:r>
              <a:rPr lang="en-US" dirty="0"/>
              <a:t>providers &amp; Govt. Departments</a:t>
            </a:r>
          </a:p>
        </p:txBody>
      </p:sp>
    </p:spTree>
    <p:extLst>
      <p:ext uri="{BB962C8B-B14F-4D97-AF65-F5344CB8AC3E}">
        <p14:creationId xmlns="" xmlns:p14="http://schemas.microsoft.com/office/powerpoint/2010/main" val="1530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/>
            <a:r>
              <a:rPr lang="en-US" dirty="0" smtClean="0"/>
              <a:t> Ensure concerted approach distinctly for rural needs.</a:t>
            </a:r>
          </a:p>
          <a:p>
            <a:pPr marL="0" indent="0" algn="just"/>
            <a:r>
              <a:rPr lang="en-US" dirty="0" smtClean="0"/>
              <a:t> Strategy to be cohesive, yet diverse as per regional needs.</a:t>
            </a:r>
          </a:p>
          <a:p>
            <a:pPr marL="0" indent="0" algn="just"/>
            <a:r>
              <a:rPr lang="en-US" dirty="0" smtClean="0"/>
              <a:t> Start deployment with simple devices and applications, gradually progressing towards complex ones.</a:t>
            </a:r>
          </a:p>
          <a:p>
            <a:pPr marL="0" indent="0" algn="just"/>
            <a:r>
              <a:rPr lang="en-US" dirty="0" smtClean="0"/>
              <a:t> Scalable services, bandwidth, and upgradable devices.</a:t>
            </a:r>
          </a:p>
          <a:p>
            <a:pPr marL="0" indent="0" algn="just"/>
            <a:r>
              <a:rPr lang="en-US" dirty="0" smtClean="0"/>
              <a:t> Energy efficient systems and devices.</a:t>
            </a:r>
          </a:p>
          <a:p>
            <a:pPr marL="0" indent="0" algn="just"/>
            <a:r>
              <a:rPr lang="en-US" dirty="0" smtClean="0"/>
              <a:t> Utilize mix of technologies and networks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35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Broadband in Nation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Potential and power of BB </a:t>
            </a:r>
            <a:r>
              <a:rPr lang="en-US" b="1" dirty="0"/>
              <a:t>to touch and </a:t>
            </a:r>
            <a:r>
              <a:rPr lang="en-US" b="1" dirty="0" smtClean="0"/>
              <a:t>empower our </a:t>
            </a:r>
            <a:r>
              <a:rPr lang="en-US" b="1" dirty="0"/>
              <a:t>lives both in urban /rural</a:t>
            </a:r>
          </a:p>
          <a:p>
            <a:pPr algn="just"/>
            <a:r>
              <a:rPr lang="en-US" dirty="0" smtClean="0"/>
              <a:t>More </a:t>
            </a:r>
            <a:r>
              <a:rPr lang="en-US" dirty="0"/>
              <a:t>so in </a:t>
            </a:r>
            <a:r>
              <a:rPr lang="en-US" b="1" dirty="0"/>
              <a:t>RURAL </a:t>
            </a:r>
            <a:r>
              <a:rPr lang="en-US" dirty="0"/>
              <a:t>where bulk of 72% people </a:t>
            </a:r>
            <a:r>
              <a:rPr lang="en-US" dirty="0" smtClean="0"/>
              <a:t>live bringing </a:t>
            </a:r>
            <a:r>
              <a:rPr lang="en-US" dirty="0"/>
              <a:t>fulfillment, </a:t>
            </a:r>
            <a:r>
              <a:rPr lang="en-US" b="1" dirty="0"/>
              <a:t>Electronically/online </a:t>
            </a:r>
            <a:r>
              <a:rPr lang="en-US" dirty="0" smtClean="0"/>
              <a:t>beginning with </a:t>
            </a:r>
            <a:r>
              <a:rPr lang="en-US" b="1" dirty="0"/>
              <a:t>key sectors:</a:t>
            </a:r>
          </a:p>
          <a:p>
            <a:pPr algn="just">
              <a:buNone/>
            </a:pPr>
            <a:r>
              <a:rPr lang="en-US" dirty="0" smtClean="0"/>
              <a:t>	Health, Education, Governance </a:t>
            </a:r>
            <a:r>
              <a:rPr lang="en-US" dirty="0"/>
              <a:t>and </a:t>
            </a:r>
            <a:r>
              <a:rPr lang="en-US" dirty="0" smtClean="0"/>
              <a:t>Democratization of </a:t>
            </a:r>
            <a:r>
              <a:rPr lang="en-US" dirty="0"/>
              <a:t>information and so on</a:t>
            </a:r>
          </a:p>
          <a:p>
            <a:pPr algn="just"/>
            <a:r>
              <a:rPr lang="en-US" dirty="0" smtClean="0"/>
              <a:t>Let </a:t>
            </a:r>
            <a:r>
              <a:rPr lang="en-US" dirty="0"/>
              <a:t>us touch </a:t>
            </a:r>
            <a:r>
              <a:rPr lang="en-US" b="1" dirty="0"/>
              <a:t>Bottom of pyramid</a:t>
            </a:r>
            <a:r>
              <a:rPr lang="en-US" dirty="0"/>
              <a:t>: through </a:t>
            </a:r>
            <a:r>
              <a:rPr lang="en-US" dirty="0" smtClean="0"/>
              <a:t>resonance of </a:t>
            </a:r>
            <a:r>
              <a:rPr lang="en-US" dirty="0"/>
              <a:t>Convergence, Policy, Regulation, </a:t>
            </a:r>
            <a:r>
              <a:rPr lang="en-US" b="1" dirty="0" smtClean="0"/>
              <a:t>Action(Realization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50786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FACTORS RESPONSIBLE</a:t>
            </a:r>
            <a:br>
              <a:rPr lang="en-US" dirty="0"/>
            </a:br>
            <a:r>
              <a:rPr lang="en-US" dirty="0"/>
              <a:t>Urban‐Rural FOR DIGITAL </a:t>
            </a:r>
            <a:r>
              <a:rPr lang="en-US" dirty="0" smtClean="0"/>
              <a:t>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Difficult </a:t>
            </a:r>
            <a:r>
              <a:rPr lang="en-US" b="1" dirty="0"/>
              <a:t>terrain &amp; Scattered Population</a:t>
            </a:r>
          </a:p>
          <a:p>
            <a:r>
              <a:rPr lang="en-US" b="1" dirty="0" smtClean="0"/>
              <a:t>Lack </a:t>
            </a:r>
            <a:r>
              <a:rPr lang="en-US" b="1" dirty="0"/>
              <a:t>of Infrastructure (Roads, Power etc.)</a:t>
            </a:r>
          </a:p>
          <a:p>
            <a:r>
              <a:rPr lang="en-US" b="1" dirty="0" smtClean="0"/>
              <a:t>Low </a:t>
            </a:r>
            <a:r>
              <a:rPr lang="en-US" b="1" dirty="0"/>
              <a:t>income</a:t>
            </a:r>
          </a:p>
          <a:p>
            <a:r>
              <a:rPr lang="en-US" b="1" dirty="0" smtClean="0"/>
              <a:t>Higher </a:t>
            </a:r>
            <a:r>
              <a:rPr lang="en-US" b="1" dirty="0"/>
              <a:t>CAPEX &amp; OPEX, Low ARPUs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65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BB a complex Ecosystem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BB ≠ Voice</a:t>
            </a:r>
          </a:p>
          <a:p>
            <a:r>
              <a:rPr lang="en-US" b="1" dirty="0" smtClean="0"/>
              <a:t>Voice </a:t>
            </a:r>
            <a:r>
              <a:rPr lang="en-US" b="1" dirty="0"/>
              <a:t>evolution</a:t>
            </a:r>
            <a:r>
              <a:rPr lang="en-US" dirty="0"/>
              <a:t>: 4khz 64 kbps 32 kbps</a:t>
            </a:r>
          </a:p>
          <a:p>
            <a:r>
              <a:rPr lang="en-US" dirty="0"/>
              <a:t>16kbps 9600bps 1200bps</a:t>
            </a:r>
          </a:p>
          <a:p>
            <a:r>
              <a:rPr lang="en-US" b="1" dirty="0" smtClean="0"/>
              <a:t>BB </a:t>
            </a:r>
            <a:r>
              <a:rPr lang="en-US" b="1" i="1" dirty="0"/>
              <a:t>evolution</a:t>
            </a:r>
            <a:r>
              <a:rPr lang="en-US" dirty="0"/>
              <a:t>: Smoke signals‐Morse‐50bps telex‐</a:t>
            </a:r>
          </a:p>
          <a:p>
            <a:r>
              <a:rPr lang="en-US" dirty="0"/>
              <a:t>Kbps‐Mbps‐</a:t>
            </a:r>
            <a:r>
              <a:rPr lang="en-US" dirty="0" err="1"/>
              <a:t>Gbps</a:t>
            </a:r>
            <a:r>
              <a:rPr lang="en-US" dirty="0"/>
              <a:t> – </a:t>
            </a:r>
            <a:r>
              <a:rPr lang="en-US" dirty="0" err="1"/>
              <a:t>Tbps</a:t>
            </a:r>
            <a:r>
              <a:rPr lang="en-US" dirty="0"/>
              <a:t> …… ∞ ?……</a:t>
            </a:r>
          </a:p>
          <a:p>
            <a:r>
              <a:rPr lang="en-US" b="1" dirty="0" smtClean="0"/>
              <a:t>Foundation </a:t>
            </a:r>
            <a:r>
              <a:rPr lang="en-US" b="1" dirty="0"/>
              <a:t>of BB infrastructure= OFC</a:t>
            </a:r>
          </a:p>
          <a:p>
            <a:r>
              <a:rPr lang="en-US" dirty="0" smtClean="0"/>
              <a:t>Power </a:t>
            </a:r>
            <a:r>
              <a:rPr lang="en-US" dirty="0"/>
              <a:t>of fiber to cope growing needs of BB </a:t>
            </a:r>
            <a:r>
              <a:rPr lang="en-US" dirty="0" smtClean="0"/>
              <a:t>well understood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798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2‐BB complex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BB </a:t>
            </a:r>
            <a:r>
              <a:rPr lang="en-US" dirty="0"/>
              <a:t>≠ Voice</a:t>
            </a:r>
          </a:p>
          <a:p>
            <a:pPr algn="just"/>
            <a:r>
              <a:rPr lang="en-US" dirty="0" smtClean="0"/>
              <a:t>AVL </a:t>
            </a:r>
            <a:r>
              <a:rPr lang="en-US" dirty="0"/>
              <a:t>Good BB= BHN + AN + User D </a:t>
            </a:r>
            <a:r>
              <a:rPr lang="en-US" dirty="0" smtClean="0"/>
              <a:t>+Con.+ Lit + Awareness </a:t>
            </a:r>
            <a:r>
              <a:rPr lang="en-US" dirty="0"/>
              <a:t>+ AFFORD </a:t>
            </a:r>
            <a:r>
              <a:rPr lang="en-US" dirty="0" smtClean="0"/>
              <a:t>+Trust</a:t>
            </a:r>
            <a:r>
              <a:rPr lang="en-US" dirty="0"/>
              <a:t>+ Felt need</a:t>
            </a:r>
          </a:p>
          <a:p>
            <a:r>
              <a:rPr lang="en-US" dirty="0"/>
              <a:t>Felt </a:t>
            </a:r>
            <a:r>
              <a:rPr lang="en-US" dirty="0" smtClean="0"/>
              <a:t>need = </a:t>
            </a:r>
            <a:r>
              <a:rPr lang="en-US" dirty="0"/>
              <a:t>natural for </a:t>
            </a:r>
            <a:r>
              <a:rPr lang="en-US" dirty="0" smtClean="0"/>
              <a:t>voice = </a:t>
            </a:r>
            <a:r>
              <a:rPr lang="en-US" dirty="0"/>
              <a:t>Cultivated by society for BB</a:t>
            </a:r>
          </a:p>
          <a:p>
            <a:r>
              <a:rPr lang="en-US" dirty="0"/>
              <a:t>Eco‐system = simple for </a:t>
            </a:r>
            <a:r>
              <a:rPr lang="en-US" dirty="0" smtClean="0"/>
              <a:t>voice = </a:t>
            </a:r>
            <a:r>
              <a:rPr lang="en-US" dirty="0"/>
              <a:t>complex for BB (3C‐ triangle)</a:t>
            </a:r>
          </a:p>
          <a:p>
            <a:r>
              <a:rPr lang="en-US" dirty="0" smtClean="0"/>
              <a:t>Rural </a:t>
            </a:r>
            <a:r>
              <a:rPr lang="en-US" dirty="0"/>
              <a:t>BB = Filling Gaps in BH+AN‐‐‐unbalanced eqn. </a:t>
            </a:r>
            <a:r>
              <a:rPr lang="en-US" dirty="0" smtClean="0"/>
              <a:t>at Bottom </a:t>
            </a:r>
            <a:r>
              <a:rPr lang="en-US" dirty="0"/>
              <a:t>of Pyramid</a:t>
            </a:r>
          </a:p>
        </p:txBody>
      </p:sp>
    </p:spTree>
    <p:extLst>
      <p:ext uri="{BB962C8B-B14F-4D97-AF65-F5344CB8AC3E}">
        <p14:creationId xmlns="" xmlns:p14="http://schemas.microsoft.com/office/powerpoint/2010/main" val="10254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meet aspiration?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Urgent need for inclusive growth through BB</a:t>
            </a:r>
          </a:p>
          <a:p>
            <a:pPr algn="just"/>
            <a:r>
              <a:rPr lang="en-US" b="1" dirty="0" smtClean="0"/>
              <a:t>Deployment </a:t>
            </a:r>
            <a:r>
              <a:rPr lang="en-US" dirty="0"/>
              <a:t>of a National </a:t>
            </a:r>
            <a:r>
              <a:rPr lang="en-US" dirty="0" smtClean="0"/>
              <a:t>Broadband </a:t>
            </a:r>
            <a:r>
              <a:rPr lang="en-US" b="1" dirty="0" smtClean="0"/>
              <a:t>infrastructure </a:t>
            </a:r>
            <a:r>
              <a:rPr lang="en-US" b="1" dirty="0"/>
              <a:t>is a </a:t>
            </a:r>
            <a:r>
              <a:rPr lang="en-US" b="1" dirty="0" smtClean="0"/>
              <a:t>prerequisite</a:t>
            </a:r>
            <a:endParaRPr lang="en-US" b="1" dirty="0"/>
          </a:p>
          <a:p>
            <a:pPr algn="just"/>
            <a:r>
              <a:rPr lang="en-US" b="1" dirty="0" smtClean="0"/>
              <a:t>Indeed </a:t>
            </a:r>
            <a:r>
              <a:rPr lang="en-US" b="1" dirty="0"/>
              <a:t>A gigantic and challenging </a:t>
            </a:r>
            <a:r>
              <a:rPr lang="en-US" b="1" dirty="0" smtClean="0"/>
              <a:t>task for </a:t>
            </a:r>
            <a:r>
              <a:rPr lang="en-US" b="1" dirty="0"/>
              <a:t>vast country with diverse terrain and </a:t>
            </a:r>
            <a:r>
              <a:rPr lang="en-US" b="1" dirty="0" smtClean="0"/>
              <a:t>diversity of </a:t>
            </a:r>
            <a:r>
              <a:rPr lang="en-US" b="1" dirty="0"/>
              <a:t>people.</a:t>
            </a:r>
          </a:p>
          <a:p>
            <a:r>
              <a:rPr lang="en-US" b="1" dirty="0" smtClean="0"/>
              <a:t>Need </a:t>
            </a:r>
            <a:r>
              <a:rPr lang="en-US" b="1" dirty="0"/>
              <a:t>for STIMULUS</a:t>
            </a:r>
            <a:r>
              <a:rPr lang="en-US" dirty="0"/>
              <a:t>‐ </a:t>
            </a:r>
            <a:r>
              <a:rPr lang="en-US" b="1" dirty="0"/>
              <a:t>to trigger BB Ecosystem</a:t>
            </a:r>
          </a:p>
          <a:p>
            <a:pPr>
              <a:buNone/>
            </a:pPr>
            <a:r>
              <a:rPr lang="en-US" b="1" dirty="0" smtClean="0"/>
              <a:t>Questions</a:t>
            </a:r>
            <a:r>
              <a:rPr lang="en-US" b="1" dirty="0"/>
              <a:t>:</a:t>
            </a:r>
          </a:p>
          <a:p>
            <a:r>
              <a:rPr lang="en-US" b="1" dirty="0" smtClean="0"/>
              <a:t>Where </a:t>
            </a:r>
            <a:r>
              <a:rPr lang="en-US" b="1" dirty="0"/>
              <a:t>required? From whom? How?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55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Prerequisite to BB Proliferation‐</a:t>
            </a:r>
            <a:br>
              <a:rPr lang="en-US" dirty="0"/>
            </a:br>
            <a:r>
              <a:rPr lang="en-US" dirty="0"/>
              <a:t>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Deployment </a:t>
            </a:r>
            <a:r>
              <a:rPr lang="en-US" dirty="0"/>
              <a:t>of a </a:t>
            </a:r>
            <a:r>
              <a:rPr lang="en-US" b="1" dirty="0"/>
              <a:t>National Broadband infrastructure </a:t>
            </a:r>
            <a:r>
              <a:rPr lang="en-US" dirty="0"/>
              <a:t>is a prerequisite,</a:t>
            </a:r>
          </a:p>
          <a:p>
            <a:pPr>
              <a:buNone/>
            </a:pPr>
            <a:r>
              <a:rPr lang="en-US" b="1" dirty="0" smtClean="0"/>
              <a:t>Way </a:t>
            </a:r>
            <a:r>
              <a:rPr lang="en-US" b="1" dirty="0"/>
              <a:t>forward</a:t>
            </a:r>
            <a:r>
              <a:rPr lang="en-US" dirty="0"/>
              <a:t>:</a:t>
            </a:r>
          </a:p>
          <a:p>
            <a:r>
              <a:rPr lang="en-US" b="1" dirty="0" smtClean="0"/>
              <a:t>Understand </a:t>
            </a:r>
            <a:r>
              <a:rPr lang="en-US" dirty="0"/>
              <a:t>the </a:t>
            </a:r>
            <a:r>
              <a:rPr lang="en-US" b="1" dirty="0"/>
              <a:t>Reach </a:t>
            </a:r>
            <a:r>
              <a:rPr lang="en-US" dirty="0"/>
              <a:t>of the </a:t>
            </a:r>
            <a:r>
              <a:rPr lang="en-US" b="1" dirty="0"/>
              <a:t>existing infrastructure </a:t>
            </a:r>
            <a:r>
              <a:rPr lang="en-US" dirty="0"/>
              <a:t>(core, middle </a:t>
            </a:r>
            <a:r>
              <a:rPr lang="en-US" dirty="0" smtClean="0"/>
              <a:t>and access</a:t>
            </a:r>
            <a:r>
              <a:rPr lang="en-US" dirty="0"/>
              <a:t>) and</a:t>
            </a:r>
          </a:p>
          <a:p>
            <a:r>
              <a:rPr lang="en-US" b="1" dirty="0" smtClean="0"/>
              <a:t>to </a:t>
            </a:r>
            <a:r>
              <a:rPr lang="en-US" b="1" dirty="0"/>
              <a:t>identify and address the infrastructure gaps</a:t>
            </a:r>
            <a:r>
              <a:rPr lang="en-US" dirty="0"/>
              <a:t>.</a:t>
            </a:r>
          </a:p>
          <a:p>
            <a:pPr algn="just"/>
            <a:r>
              <a:rPr lang="en-US" b="1" dirty="0" smtClean="0"/>
              <a:t>A </a:t>
            </a:r>
            <a:r>
              <a:rPr lang="en-US" b="1" dirty="0"/>
              <a:t>study </a:t>
            </a:r>
            <a:r>
              <a:rPr lang="en-US" dirty="0"/>
              <a:t>“</a:t>
            </a:r>
            <a:r>
              <a:rPr lang="en-US" b="1" dirty="0"/>
              <a:t>Deployment Models and Required Investments for </a:t>
            </a:r>
            <a:r>
              <a:rPr lang="en-US" b="1" dirty="0" smtClean="0"/>
              <a:t>Developing Rural </a:t>
            </a:r>
            <a:r>
              <a:rPr lang="en-US" b="1" dirty="0"/>
              <a:t>Broadband Infrastructure in India ” </a:t>
            </a:r>
            <a:r>
              <a:rPr lang="en-US" b="1" dirty="0" smtClean="0"/>
              <a:t>was </a:t>
            </a:r>
            <a:r>
              <a:rPr lang="en-US" dirty="0" smtClean="0"/>
              <a:t>commissioned </a:t>
            </a:r>
            <a:r>
              <a:rPr lang="en-US" dirty="0"/>
              <a:t>by the </a:t>
            </a:r>
            <a:r>
              <a:rPr lang="en-US" b="1" dirty="0"/>
              <a:t>CII </a:t>
            </a:r>
            <a:r>
              <a:rPr lang="en-US" dirty="0"/>
              <a:t>&amp; conducted by </a:t>
            </a:r>
            <a:r>
              <a:rPr lang="en-US" b="1" dirty="0" err="1"/>
              <a:t>Analysys</a:t>
            </a:r>
            <a:r>
              <a:rPr lang="en-US" b="1" dirty="0"/>
              <a:t> Mason</a:t>
            </a:r>
            <a:r>
              <a:rPr lang="en-US" dirty="0"/>
              <a:t>.</a:t>
            </a:r>
          </a:p>
          <a:p>
            <a:r>
              <a:rPr lang="en-US" dirty="0" smtClean="0"/>
              <a:t>One </a:t>
            </a:r>
            <a:r>
              <a:rPr lang="en-US" dirty="0"/>
              <a:t>of the key findings is the role of the Government.</a:t>
            </a:r>
          </a:p>
          <a:p>
            <a:pPr algn="just"/>
            <a:r>
              <a:rPr lang="en-US" dirty="0" smtClean="0"/>
              <a:t>Like </a:t>
            </a:r>
            <a:r>
              <a:rPr lang="en-US" dirty="0"/>
              <a:t>in other countries, here too, government’s intervention and support </a:t>
            </a:r>
            <a:r>
              <a:rPr lang="en-US" dirty="0" smtClean="0"/>
              <a:t>is necessary </a:t>
            </a:r>
            <a:r>
              <a:rPr lang="en-US" dirty="0"/>
              <a:t>for the broadband ecosystem to reach a critical mass.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95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Global study: 3‐ Investment models</a:t>
            </a:r>
            <a:br>
              <a:rPr lang="en-US" dirty="0"/>
            </a:br>
            <a:r>
              <a:rPr lang="en-US" dirty="0"/>
              <a:t>possible: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Ownership</a:t>
            </a:r>
          </a:p>
          <a:p>
            <a:r>
              <a:rPr lang="en-US" b="1" dirty="0"/>
              <a:t>2. Public Private Partnership </a:t>
            </a:r>
            <a:r>
              <a:rPr lang="en-US" dirty="0"/>
              <a:t>(PPP) and</a:t>
            </a:r>
          </a:p>
          <a:p>
            <a:r>
              <a:rPr lang="en-US" b="1" dirty="0"/>
              <a:t>3. Financial Incentives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85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C73987495FE848A4C5F33FA31CCA48" ma:contentTypeVersion="3" ma:contentTypeDescription="Create a new document." ma:contentTypeScope="" ma:versionID="63fd3d02deb80d1793575095d89c7fc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7DB663-8905-4BDB-867A-D986833BB19A}"/>
</file>

<file path=customXml/itemProps2.xml><?xml version="1.0" encoding="utf-8"?>
<ds:datastoreItem xmlns:ds="http://schemas.openxmlformats.org/officeDocument/2006/customXml" ds:itemID="{F00CA9CB-9BC9-460A-9C59-01D0A395B91E}"/>
</file>

<file path=customXml/itemProps3.xml><?xml version="1.0" encoding="utf-8"?>
<ds:datastoreItem xmlns:ds="http://schemas.openxmlformats.org/officeDocument/2006/customXml" ds:itemID="{5100935C-5F68-4305-A60F-0528AEB84F7D}"/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1285</Words>
  <Application>Microsoft Office PowerPoint</Application>
  <PresentationFormat>On-screen Show (4:3)</PresentationFormat>
  <Paragraphs>184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Sustainable Rural Communication through broadband  Anil Kaushal Senior DDG TEC DOT   18th December,2012</vt:lpstr>
      <vt:lpstr>Policy Aspiration of BB</vt:lpstr>
      <vt:lpstr>Role of Broadband in Nation Building</vt:lpstr>
      <vt:lpstr>FACTORS RESPONSIBLE Urban‐Rural FOR DIGITAL DIVIDE</vt:lpstr>
      <vt:lpstr>BB a complex Ecosystem</vt:lpstr>
      <vt:lpstr>2‐BB complex Equations</vt:lpstr>
      <vt:lpstr>How do we meet aspiration?</vt:lpstr>
      <vt:lpstr>Prerequisite to BB Proliferation‐ Study</vt:lpstr>
      <vt:lpstr>Global study: 3‐ Investment models possible:</vt:lpstr>
      <vt:lpstr>Depending on Extent of Govt. involvement</vt:lpstr>
      <vt:lpstr>Broadband Evolution and Growth Framework</vt:lpstr>
      <vt:lpstr>Investment perspective</vt:lpstr>
      <vt:lpstr>INDIAN ADMINISTRATIVE SETUP </vt:lpstr>
      <vt:lpstr>Organisation of villages into GPs</vt:lpstr>
      <vt:lpstr>Existing Fibre=+8,00,000 Km Reach/Coverage ?</vt:lpstr>
      <vt:lpstr>Telecom Network Layers‐Gaps in OFC Reach</vt:lpstr>
      <vt:lpstr>GIS mapping of fibre</vt:lpstr>
      <vt:lpstr>Gaps estimation</vt:lpstr>
      <vt:lpstr>What is National Optical Fibre Network (NOFN)?</vt:lpstr>
      <vt:lpstr>BBNL‐Infrastructure Provider</vt:lpstr>
      <vt:lpstr>NOFN Details</vt:lpstr>
      <vt:lpstr>What does NOFN offer to Service Providers ?</vt:lpstr>
      <vt:lpstr>Highlights NOFN</vt:lpstr>
      <vt:lpstr>Highlights of NOFN(Contd.)</vt:lpstr>
      <vt:lpstr>RoW (Right of Way)</vt:lpstr>
      <vt:lpstr>Other Issues‐Ecosystem</vt:lpstr>
      <vt:lpstr>Conclusions &amp; Recommendations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Rural Communication through broadband 18th December,2012 Anil Kaushal Senior DDG TEC DOT</dc:title>
  <dc:creator>sys</dc:creator>
  <cp:lastModifiedBy>Christin Chevalley</cp:lastModifiedBy>
  <cp:revision>21</cp:revision>
  <dcterms:created xsi:type="dcterms:W3CDTF">2012-12-16T07:45:49Z</dcterms:created>
  <dcterms:modified xsi:type="dcterms:W3CDTF">2012-12-20T10:34:59Z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0x01010006C73987495FE848A4C5F33FA31CCA48</vt:lpwstr>
  </property>
</Properties>
</file>