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sldIdLst>
    <p:sldId id="284" r:id="rId5"/>
    <p:sldId id="301" r:id="rId6"/>
    <p:sldId id="290" r:id="rId7"/>
    <p:sldId id="285" r:id="rId8"/>
    <p:sldId id="287" r:id="rId9"/>
    <p:sldId id="289" r:id="rId10"/>
    <p:sldId id="288" r:id="rId11"/>
    <p:sldId id="277" r:id="rId12"/>
    <p:sldId id="275" r:id="rId13"/>
    <p:sldId id="299" r:id="rId14"/>
    <p:sldId id="291" r:id="rId15"/>
    <p:sldId id="292" r:id="rId16"/>
    <p:sldId id="295" r:id="rId17"/>
    <p:sldId id="293" r:id="rId18"/>
    <p:sldId id="294" r:id="rId19"/>
    <p:sldId id="297" r:id="rId20"/>
    <p:sldId id="296" r:id="rId21"/>
    <p:sldId id="283" r:id="rId22"/>
    <p:sldId id="298" r:id="rId23"/>
    <p:sldId id="303" r:id="rId24"/>
    <p:sldId id="300"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713" autoAdjust="0"/>
  </p:normalViewPr>
  <p:slideViewPr>
    <p:cSldViewPr>
      <p:cViewPr varScale="1">
        <p:scale>
          <a:sx n="125" d="100"/>
          <a:sy n="125" d="100"/>
        </p:scale>
        <p:origin x="1110"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42BE13-AC81-4213-9F25-567B0FC76A03}" type="datetimeFigureOut">
              <a:rPr lang="en-IN" smtClean="0"/>
              <a:pPr/>
              <a:t>17-12-2020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0DB2E-17F8-465E-B45D-1D1A9884492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EE30DB2E-17F8-465E-B45D-1D1A9884492B}"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8" name="Footer Placeholder 7"/>
          <p:cNvSpPr>
            <a:spLocks noGrp="1"/>
          </p:cNvSpPr>
          <p:nvPr>
            <p:ph type="ftr" sz="quarter" idx="11"/>
          </p:nvPr>
        </p:nvSpPr>
        <p:spPr/>
        <p:txBody>
          <a:bodyPr/>
          <a:lstStyle/>
          <a:p>
            <a:endParaRPr lang="en-IN"/>
          </a:p>
        </p:txBody>
      </p:sp>
      <p:sp>
        <p:nvSpPr>
          <p:cNvPr id="11" name="Slide Number Placeholder 10"/>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80E3D8-2226-4541-B440-0FE6702F03A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9A1C9C5-5A6A-44F2-B5B9-43ED2410E4E2}" type="datetimeFigureOut">
              <a:rPr lang="en-IN" smtClean="0"/>
              <a:pPr/>
              <a:t>17-12-2020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80E3D8-2226-4541-B440-0FE6702F03AA}" type="slidenum">
              <a:rPr lang="en-IN" smtClean="0"/>
              <a:pPr/>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9A1C9C5-5A6A-44F2-B5B9-43ED2410E4E2}" type="datetimeFigureOut">
              <a:rPr lang="en-IN" smtClean="0"/>
              <a:pPr/>
              <a:t>17-12-2020</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A80E3D8-2226-4541-B440-0FE6702F03A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maievents.com/" TargetMode="External"/><Relationship Id="rId2" Type="http://schemas.openxmlformats.org/officeDocument/2006/relationships/hyperlink" Target="http://www.cmai.asia/" TargetMode="External"/><Relationship Id="rId1" Type="http://schemas.openxmlformats.org/officeDocument/2006/relationships/slideLayout" Target="../slideLayouts/slideLayout2.xml"/><Relationship Id="rId4" Type="http://schemas.openxmlformats.org/officeDocument/2006/relationships/hyperlink" Target="mailto:nkgoyals@yahoo.co.in"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facebook.com/nkgoyalcmai" TargetMode="External"/><Relationship Id="rId2" Type="http://schemas.openxmlformats.org/officeDocument/2006/relationships/hyperlink" Target="http://in.linkedin.com/in/nkgoyals"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www.nkgoyals.com/" TargetMode="External"/><Relationship Id="rId4" Type="http://schemas.openxmlformats.org/officeDocument/2006/relationships/hyperlink" Target="http://www.cmai.asi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183880" cy="1957968"/>
          </a:xfrm>
        </p:spPr>
        <p:txBody>
          <a:bodyPr>
            <a:normAutofit/>
          </a:bodyPr>
          <a:lstStyle/>
          <a:p>
            <a:r>
              <a:rPr lang="en-IN" sz="3100" dirty="0"/>
              <a:t>Demystifying Rural Communication </a:t>
            </a:r>
            <a:br>
              <a:rPr lang="en-IN" sz="3100" dirty="0"/>
            </a:br>
            <a:r>
              <a:rPr lang="en-IN" sz="3100" dirty="0"/>
              <a:t>      Much Talk Less Achieved</a:t>
            </a:r>
            <a:br>
              <a:rPr lang="en-IN" dirty="0"/>
            </a:br>
            <a:endParaRPr lang="en-IN" dirty="0"/>
          </a:p>
        </p:txBody>
      </p:sp>
      <p:sp>
        <p:nvSpPr>
          <p:cNvPr id="3" name="Content Placeholder 2"/>
          <p:cNvSpPr>
            <a:spLocks noGrp="1"/>
          </p:cNvSpPr>
          <p:nvPr>
            <p:ph idx="1"/>
          </p:nvPr>
        </p:nvSpPr>
        <p:spPr>
          <a:xfrm>
            <a:off x="539552" y="2132856"/>
            <a:ext cx="8183880" cy="4187952"/>
          </a:xfrm>
        </p:spPr>
        <p:txBody>
          <a:bodyPr>
            <a:normAutofit fontScale="77500" lnSpcReduction="20000"/>
          </a:bodyPr>
          <a:lstStyle/>
          <a:p>
            <a:pPr algn="ctr">
              <a:lnSpc>
                <a:spcPct val="80000"/>
              </a:lnSpc>
              <a:buNone/>
            </a:pPr>
            <a:r>
              <a:rPr lang="en-US" dirty="0">
                <a:latin typeface="Arial Unicode MS" pitchFamily="34" charset="-128"/>
                <a:ea typeface="Arial Unicode MS" pitchFamily="34" charset="-128"/>
                <a:cs typeface="Arial Unicode MS" pitchFamily="34" charset="-128"/>
              </a:rPr>
              <a:t>by</a:t>
            </a:r>
          </a:p>
          <a:p>
            <a:pPr algn="ctr">
              <a:lnSpc>
                <a:spcPct val="80000"/>
              </a:lnSpc>
              <a:buNone/>
            </a:pPr>
            <a:endParaRPr lang="en-US" dirty="0">
              <a:latin typeface="Arial Unicode MS" pitchFamily="34" charset="-128"/>
              <a:ea typeface="Arial Unicode MS" pitchFamily="34" charset="-128"/>
              <a:cs typeface="Arial Unicode MS" pitchFamily="34" charset="-128"/>
            </a:endParaRPr>
          </a:p>
          <a:p>
            <a:pPr algn="ctr">
              <a:lnSpc>
                <a:spcPct val="80000"/>
              </a:lnSpc>
              <a:buNone/>
            </a:pPr>
            <a:r>
              <a:rPr lang="en-US" dirty="0">
                <a:latin typeface="Arial Unicode MS" pitchFamily="34" charset="-128"/>
                <a:ea typeface="Arial Unicode MS" pitchFamily="34" charset="-128"/>
                <a:cs typeface="Arial Unicode MS" pitchFamily="34" charset="-128"/>
              </a:rPr>
              <a:t> NK </a:t>
            </a:r>
            <a:r>
              <a:rPr lang="en-US" dirty="0" err="1">
                <a:latin typeface="Arial Unicode MS" pitchFamily="34" charset="-128"/>
                <a:ea typeface="Arial Unicode MS" pitchFamily="34" charset="-128"/>
                <a:cs typeface="Arial Unicode MS" pitchFamily="34" charset="-128"/>
              </a:rPr>
              <a:t>Goyal</a:t>
            </a:r>
            <a:r>
              <a:rPr lang="en-US" dirty="0">
                <a:latin typeface="Arial Unicode MS" pitchFamily="34" charset="-128"/>
                <a:ea typeface="Arial Unicode MS" pitchFamily="34" charset="-128"/>
                <a:cs typeface="Arial Unicode MS" pitchFamily="34" charset="-128"/>
              </a:rPr>
              <a:t>, President CMAI </a:t>
            </a:r>
          </a:p>
          <a:p>
            <a:pPr algn="ctr">
              <a:lnSpc>
                <a:spcPct val="80000"/>
              </a:lnSpc>
              <a:buNone/>
            </a:pPr>
            <a:endParaRPr lang="en-US" dirty="0">
              <a:latin typeface="Arial Unicode MS" pitchFamily="34" charset="-128"/>
              <a:ea typeface="Arial Unicode MS" pitchFamily="34" charset="-128"/>
              <a:cs typeface="Arial Unicode MS" pitchFamily="34" charset="-128"/>
            </a:endParaRPr>
          </a:p>
          <a:p>
            <a:pPr algn="ctr">
              <a:lnSpc>
                <a:spcPct val="80000"/>
              </a:lnSpc>
              <a:buNone/>
            </a:pPr>
            <a:r>
              <a:rPr lang="en-US" dirty="0">
                <a:latin typeface="Arial Unicode MS" pitchFamily="34" charset="-128"/>
                <a:ea typeface="Arial Unicode MS" pitchFamily="34" charset="-128"/>
                <a:cs typeface="Arial Unicode MS" pitchFamily="34" charset="-128"/>
              </a:rPr>
              <a:t>Chairman Emeritus, TEMA. Vice Chairman ITU APT India</a:t>
            </a:r>
          </a:p>
          <a:p>
            <a:pPr algn="ctr">
              <a:lnSpc>
                <a:spcPct val="80000"/>
              </a:lnSpc>
            </a:pPr>
            <a:endParaRPr lang="en-US" dirty="0">
              <a:latin typeface="Arial Unicode MS" pitchFamily="34" charset="-128"/>
              <a:ea typeface="Arial Unicode MS" pitchFamily="34" charset="-128"/>
              <a:cs typeface="Arial Unicode MS" pitchFamily="34" charset="-128"/>
            </a:endParaRPr>
          </a:p>
          <a:p>
            <a:pPr algn="ctr">
              <a:lnSpc>
                <a:spcPct val="80000"/>
              </a:lnSpc>
              <a:buNone/>
            </a:pPr>
            <a:r>
              <a:rPr lang="en-US" dirty="0">
                <a:latin typeface="Arial Unicode MS" pitchFamily="34" charset="-128"/>
                <a:ea typeface="Arial Unicode MS" pitchFamily="34" charset="-128"/>
                <a:cs typeface="Arial Unicode MS" pitchFamily="34" charset="-128"/>
              </a:rPr>
              <a:t>Chairman, ITPS Dubai</a:t>
            </a:r>
          </a:p>
          <a:p>
            <a:pPr algn="ctr">
              <a:lnSpc>
                <a:spcPct val="80000"/>
              </a:lnSpc>
            </a:pPr>
            <a:endParaRPr lang="en-US" dirty="0">
              <a:latin typeface="Arial Unicode MS" pitchFamily="34" charset="-128"/>
              <a:ea typeface="Arial Unicode MS" pitchFamily="34" charset="-128"/>
              <a:cs typeface="Arial Unicode MS" pitchFamily="34" charset="-128"/>
            </a:endParaRPr>
          </a:p>
          <a:p>
            <a:pPr algn="ctr">
              <a:lnSpc>
                <a:spcPct val="80000"/>
              </a:lnSpc>
              <a:buNone/>
            </a:pPr>
            <a:r>
              <a:rPr lang="en-US" dirty="0">
                <a:latin typeface="Arial Unicode MS" pitchFamily="34" charset="-128"/>
                <a:ea typeface="Arial Unicode MS" pitchFamily="34" charset="-128"/>
                <a:cs typeface="Arial Unicode MS" pitchFamily="34" charset="-128"/>
              </a:rPr>
              <a:t> Member, Governing Board Telecom Equipment and Services</a:t>
            </a:r>
          </a:p>
          <a:p>
            <a:pPr algn="ctr">
              <a:lnSpc>
                <a:spcPct val="80000"/>
              </a:lnSpc>
              <a:buNone/>
            </a:pPr>
            <a:r>
              <a:rPr lang="en-US" dirty="0">
                <a:latin typeface="Arial Unicode MS" pitchFamily="34" charset="-128"/>
                <a:ea typeface="Arial Unicode MS" pitchFamily="34" charset="-128"/>
                <a:cs typeface="Arial Unicode MS" pitchFamily="34" charset="-128"/>
              </a:rPr>
              <a:t>Export Promotion Council  (Govt. of India)</a:t>
            </a:r>
          </a:p>
          <a:p>
            <a:pPr algn="ctr">
              <a:lnSpc>
                <a:spcPct val="80000"/>
              </a:lnSpc>
              <a:buNone/>
            </a:pPr>
            <a:endParaRPr lang="en-US" sz="3600" dirty="0">
              <a:latin typeface="Arial Unicode MS" pitchFamily="34" charset="-128"/>
              <a:ea typeface="Arial Unicode MS" pitchFamily="34" charset="-128"/>
              <a:cs typeface="Arial Unicode MS" pitchFamily="34" charset="-128"/>
            </a:endParaRPr>
          </a:p>
          <a:p>
            <a:pPr algn="ctr">
              <a:lnSpc>
                <a:spcPct val="80000"/>
              </a:lnSpc>
              <a:buNone/>
            </a:pPr>
            <a:r>
              <a:rPr lang="en-US" sz="3600" b="1" dirty="0">
                <a:latin typeface="Arial Unicode MS" pitchFamily="34" charset="-128"/>
                <a:ea typeface="Arial Unicode MS" pitchFamily="34" charset="-128"/>
                <a:cs typeface="Arial Unicode MS" pitchFamily="34" charset="-128"/>
              </a:rPr>
              <a:t>17</a:t>
            </a:r>
            <a:r>
              <a:rPr lang="en-US" sz="3600" b="1" baseline="30000" dirty="0">
                <a:latin typeface="Arial Unicode MS" pitchFamily="34" charset="-128"/>
                <a:ea typeface="Arial Unicode MS" pitchFamily="34" charset="-128"/>
                <a:cs typeface="Arial Unicode MS" pitchFamily="34" charset="-128"/>
              </a:rPr>
              <a:t>th</a:t>
            </a:r>
            <a:r>
              <a:rPr lang="en-US" sz="3600" b="1" dirty="0">
                <a:latin typeface="Arial Unicode MS" pitchFamily="34" charset="-128"/>
                <a:ea typeface="Arial Unicode MS" pitchFamily="34" charset="-128"/>
                <a:cs typeface="Arial Unicode MS" pitchFamily="34" charset="-128"/>
              </a:rPr>
              <a:t> December, 2012</a:t>
            </a:r>
          </a:p>
          <a:p>
            <a:pPr algn="ctr">
              <a:lnSpc>
                <a:spcPct val="80000"/>
              </a:lnSpc>
              <a:buNone/>
            </a:pPr>
            <a:endParaRPr lang="en-US" sz="3600" b="1" dirty="0">
              <a:latin typeface="Arial Unicode MS" pitchFamily="34" charset="-128"/>
              <a:ea typeface="Arial Unicode MS" pitchFamily="34" charset="-128"/>
              <a:cs typeface="Arial Unicode MS" pitchFamily="34" charset="-128"/>
              <a:hlinkClick r:id="rId2"/>
            </a:endParaRPr>
          </a:p>
          <a:p>
            <a:pPr algn="ctr">
              <a:lnSpc>
                <a:spcPct val="80000"/>
              </a:lnSpc>
              <a:buNone/>
            </a:pPr>
            <a:r>
              <a:rPr lang="en-US" sz="3600" dirty="0">
                <a:latin typeface="Arial Unicode MS" pitchFamily="34" charset="-128"/>
                <a:ea typeface="Arial Unicode MS" pitchFamily="34" charset="-128"/>
                <a:cs typeface="Arial Unicode MS" pitchFamily="34" charset="-128"/>
                <a:hlinkClick r:id="rId2"/>
              </a:rPr>
              <a:t>www.cmai.asia</a:t>
            </a:r>
            <a:r>
              <a:rPr lang="en-US" sz="3600" dirty="0">
                <a:latin typeface="Arial Unicode MS" pitchFamily="34" charset="-128"/>
                <a:ea typeface="Arial Unicode MS" pitchFamily="34" charset="-128"/>
                <a:cs typeface="Arial Unicode MS" pitchFamily="34" charset="-128"/>
              </a:rPr>
              <a:t>, </a:t>
            </a:r>
            <a:r>
              <a:rPr lang="en-US" sz="3600" dirty="0">
                <a:latin typeface="Arial Unicode MS" pitchFamily="34" charset="-128"/>
                <a:ea typeface="Arial Unicode MS" pitchFamily="34" charset="-128"/>
                <a:cs typeface="Arial Unicode MS" pitchFamily="34" charset="-128"/>
                <a:hlinkClick r:id="rId3"/>
              </a:rPr>
              <a:t>www.cmaievents.com</a:t>
            </a:r>
            <a:r>
              <a:rPr lang="en-US" sz="3600" dirty="0">
                <a:latin typeface="Arial Unicode MS" pitchFamily="34" charset="-128"/>
                <a:ea typeface="Arial Unicode MS" pitchFamily="34" charset="-128"/>
                <a:cs typeface="Arial Unicode MS" pitchFamily="34" charset="-128"/>
              </a:rPr>
              <a:t>, </a:t>
            </a:r>
            <a:r>
              <a:rPr lang="en-US" sz="3600" dirty="0">
                <a:latin typeface="Arial Unicode MS" pitchFamily="34" charset="-128"/>
                <a:ea typeface="Arial Unicode MS" pitchFamily="34" charset="-128"/>
                <a:cs typeface="Arial Unicode MS" pitchFamily="34" charset="-128"/>
                <a:hlinkClick r:id="rId4"/>
              </a:rPr>
              <a:t>nkgoyals@yahoo.co.in</a:t>
            </a:r>
            <a:r>
              <a:rPr lang="en-US" sz="3600" dirty="0">
                <a:latin typeface="Arial Unicode MS" pitchFamily="34" charset="-128"/>
                <a:ea typeface="Arial Unicode MS" pitchFamily="34" charset="-128"/>
                <a:cs typeface="Arial Unicode MS" pitchFamily="34" charset="-128"/>
              </a:rPr>
              <a:t> </a:t>
            </a:r>
            <a:br>
              <a:rPr lang="en-US" sz="3600" dirty="0">
                <a:latin typeface="Arial Unicode MS" pitchFamily="34" charset="-128"/>
                <a:ea typeface="Arial Unicode MS" pitchFamily="34" charset="-128"/>
                <a:cs typeface="Arial Unicode MS" pitchFamily="34" charset="-128"/>
              </a:rPr>
            </a:br>
            <a:endParaRPr lang="en-US" sz="3600" dirty="0">
              <a:latin typeface="Arial Unicode MS" pitchFamily="34" charset="-128"/>
              <a:ea typeface="Arial Unicode MS" pitchFamily="34" charset="-128"/>
              <a:cs typeface="Arial Unicode MS" pitchFamily="34" charset="-128"/>
            </a:endParaRP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dirty="0"/>
              <a:t>May be for this smile?</a:t>
            </a:r>
            <a:endParaRPr lang="en-IN" dirty="0"/>
          </a:p>
        </p:txBody>
      </p:sp>
      <p:pic>
        <p:nvPicPr>
          <p:cNvPr id="4" name="liquid-photo" descr="photo"/>
          <p:cNvPicPr>
            <a:picLocks noGrp="1"/>
          </p:cNvPicPr>
          <p:nvPr>
            <p:ph idx="1"/>
          </p:nvPr>
        </p:nvPicPr>
        <p:blipFill>
          <a:blip r:embed="rId2" cstate="print"/>
          <a:srcRect/>
          <a:stretch>
            <a:fillRect/>
          </a:stretch>
        </p:blipFill>
        <p:spPr bwMode="auto">
          <a:xfrm>
            <a:off x="395536" y="404664"/>
            <a:ext cx="8208912" cy="504056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301208"/>
            <a:ext cx="8183880" cy="1051560"/>
          </a:xfrm>
        </p:spPr>
        <p:txBody>
          <a:bodyPr>
            <a:normAutofit fontScale="90000"/>
          </a:bodyPr>
          <a:lstStyle/>
          <a:p>
            <a:r>
              <a:rPr lang="en-US" dirty="0"/>
              <a:t>Rural Communications-Difficulties</a:t>
            </a:r>
            <a:endParaRPr lang="en-IN" dirty="0"/>
          </a:p>
        </p:txBody>
      </p:sp>
      <p:sp>
        <p:nvSpPr>
          <p:cNvPr id="3" name="Content Placeholder 2"/>
          <p:cNvSpPr>
            <a:spLocks noGrp="1"/>
          </p:cNvSpPr>
          <p:nvPr>
            <p:ph idx="1"/>
          </p:nvPr>
        </p:nvSpPr>
        <p:spPr>
          <a:xfrm>
            <a:off x="502920" y="530352"/>
            <a:ext cx="8183880" cy="4626840"/>
          </a:xfrm>
        </p:spPr>
        <p:txBody>
          <a:bodyPr>
            <a:normAutofit fontScale="25000" lnSpcReduction="20000"/>
          </a:bodyPr>
          <a:lstStyle/>
          <a:p>
            <a:endParaRPr lang="en-US" dirty="0"/>
          </a:p>
          <a:p>
            <a:endParaRPr lang="en-US" dirty="0"/>
          </a:p>
          <a:p>
            <a:r>
              <a:rPr lang="en-US" sz="6200" dirty="0"/>
              <a:t>Problems of Rural Community as such:</a:t>
            </a:r>
          </a:p>
          <a:p>
            <a:pPr>
              <a:buNone/>
            </a:pPr>
            <a:endParaRPr lang="en-US" sz="6200" dirty="0"/>
          </a:p>
          <a:p>
            <a:pPr lvl="1"/>
            <a:r>
              <a:rPr lang="en-US" sz="6200" dirty="0"/>
              <a:t>Spread and Diversity- the large number of consumers scattered across the Country with diverse geography, demography etc.</a:t>
            </a:r>
          </a:p>
          <a:p>
            <a:pPr lvl="1"/>
            <a:r>
              <a:rPr lang="en-US" sz="6200" dirty="0"/>
              <a:t>Low population density large distances</a:t>
            </a:r>
          </a:p>
          <a:p>
            <a:pPr lvl="1"/>
            <a:r>
              <a:rPr lang="en-US" sz="6200" dirty="0"/>
              <a:t>Hard physical terrain not easy to access</a:t>
            </a:r>
          </a:p>
          <a:p>
            <a:pPr lvl="1"/>
            <a:r>
              <a:rPr lang="en-US" sz="6200" dirty="0"/>
              <a:t>Low per capital income leading to low ARPU</a:t>
            </a:r>
            <a:endParaRPr lang="en-IN" sz="6200" dirty="0"/>
          </a:p>
          <a:p>
            <a:pPr lvl="1"/>
            <a:r>
              <a:rPr lang="en-US" sz="6200" dirty="0"/>
              <a:t>Low literacy Levels- Language and physical communication barriers</a:t>
            </a:r>
            <a:endParaRPr lang="en-IN" sz="6200" dirty="0"/>
          </a:p>
          <a:p>
            <a:pPr lvl="1"/>
            <a:r>
              <a:rPr lang="en-US" sz="6200" dirty="0"/>
              <a:t>Poor Infrastructure Facilities- lack of roads, telecom facilities, postal services, TV, prints media etc.</a:t>
            </a:r>
          </a:p>
          <a:p>
            <a:pPr>
              <a:buNone/>
            </a:pPr>
            <a:endParaRPr lang="en-IN" sz="6200" dirty="0"/>
          </a:p>
          <a:p>
            <a:r>
              <a:rPr lang="en-US" sz="6200" dirty="0"/>
              <a:t>Rural communications face </a:t>
            </a:r>
            <a:r>
              <a:rPr lang="en-IN" sz="6200" dirty="0"/>
              <a:t>challenges driven by both technological and economic considerations.</a:t>
            </a:r>
          </a:p>
          <a:p>
            <a:pPr lvl="1"/>
            <a:endParaRPr lang="en-US" sz="6200" dirty="0"/>
          </a:p>
          <a:p>
            <a:pPr lvl="1"/>
            <a:r>
              <a:rPr lang="en-US" sz="6200" dirty="0"/>
              <a:t>Backhaul connectivity</a:t>
            </a:r>
          </a:p>
          <a:p>
            <a:pPr lvl="1"/>
            <a:r>
              <a:rPr lang="en-US" sz="6200" dirty="0"/>
              <a:t>Erratic or lack of power supply, where the equipments are Largely power hungry.</a:t>
            </a:r>
          </a:p>
          <a:p>
            <a:pPr lvl="1"/>
            <a:r>
              <a:rPr lang="en-US" sz="6200" dirty="0"/>
              <a:t>Very expensive to build for smaller capacity.</a:t>
            </a:r>
            <a:endParaRPr lang="en-IN" sz="6200" dirty="0"/>
          </a:p>
          <a:p>
            <a:pPr lvl="1"/>
            <a:r>
              <a:rPr lang="en-US" sz="6200" dirty="0"/>
              <a:t>Requires skilled manpower to install commission and maintain.</a:t>
            </a:r>
            <a:endParaRPr lang="en-IN" sz="6200" dirty="0"/>
          </a:p>
          <a:p>
            <a:pPr lvl="1"/>
            <a:r>
              <a:rPr lang="en-US" sz="6200" dirty="0"/>
              <a:t>Designed and optimized for high – ARPU high density user base.</a:t>
            </a:r>
            <a:endParaRPr lang="en-IN" sz="6200" dirty="0"/>
          </a:p>
          <a:p>
            <a:pPr lvl="1"/>
            <a:r>
              <a:rPr lang="en-US" sz="6200" dirty="0"/>
              <a:t>With High </a:t>
            </a:r>
            <a:r>
              <a:rPr lang="en-US" sz="6200" dirty="0" err="1"/>
              <a:t>Capex</a:t>
            </a:r>
            <a:r>
              <a:rPr lang="en-US" sz="6200" dirty="0"/>
              <a:t> and </a:t>
            </a:r>
            <a:r>
              <a:rPr lang="en-US" sz="6200" dirty="0" err="1"/>
              <a:t>Opex</a:t>
            </a:r>
            <a:r>
              <a:rPr lang="en-US" sz="6200" dirty="0"/>
              <a:t> affecting the business competitiveness  </a:t>
            </a:r>
            <a:endParaRPr lang="en-IN" sz="6200" dirty="0"/>
          </a:p>
          <a:p>
            <a:pPr>
              <a:buNone/>
            </a:pPr>
            <a:r>
              <a:rPr lang="en-US" sz="6200" dirty="0"/>
              <a:t> </a:t>
            </a:r>
            <a:endParaRPr lang="en-IN" sz="6200" dirty="0"/>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45224"/>
            <a:ext cx="8183880" cy="1051560"/>
          </a:xfrm>
        </p:spPr>
        <p:txBody>
          <a:bodyPr/>
          <a:lstStyle/>
          <a:p>
            <a:r>
              <a:rPr lang="en-US" dirty="0"/>
              <a:t>     Technologies</a:t>
            </a:r>
            <a:endParaRPr lang="en-IN" dirty="0"/>
          </a:p>
        </p:txBody>
      </p:sp>
      <p:sp>
        <p:nvSpPr>
          <p:cNvPr id="3" name="Content Placeholder 2"/>
          <p:cNvSpPr>
            <a:spLocks noGrp="1"/>
          </p:cNvSpPr>
          <p:nvPr>
            <p:ph idx="1"/>
          </p:nvPr>
        </p:nvSpPr>
        <p:spPr/>
        <p:txBody>
          <a:bodyPr>
            <a:noAutofit/>
          </a:bodyPr>
          <a:lstStyle/>
          <a:p>
            <a:r>
              <a:rPr lang="en-US" sz="2000" dirty="0"/>
              <a:t>Technologies are being created  by</a:t>
            </a:r>
          </a:p>
          <a:p>
            <a:pPr>
              <a:buNone/>
            </a:pPr>
            <a:r>
              <a:rPr lang="en-US" sz="2000" dirty="0"/>
              <a:t>   scientists, engineers, researchers</a:t>
            </a:r>
          </a:p>
          <a:p>
            <a:pPr>
              <a:buNone/>
            </a:pPr>
            <a:r>
              <a:rPr lang="en-US" sz="2000" dirty="0"/>
              <a:t>   largely with passion for being the ”most advanced” , “ for the first time”, “Fastest” rather than what is needed</a:t>
            </a:r>
          </a:p>
          <a:p>
            <a:r>
              <a:rPr lang="en-US" sz="2000" dirty="0"/>
              <a:t>The initial model was need and then invention or solution</a:t>
            </a:r>
          </a:p>
          <a:p>
            <a:r>
              <a:rPr lang="en-US" sz="2000" dirty="0"/>
              <a:t>Now first invention and then marketing needs</a:t>
            </a:r>
          </a:p>
          <a:p>
            <a:r>
              <a:rPr lang="en-US" sz="2000" dirty="0"/>
              <a:t>At times new technology announced may be because we have failed to achieve what we promised in last technology.</a:t>
            </a:r>
          </a:p>
          <a:p>
            <a:r>
              <a:rPr lang="en-US" sz="2000" dirty="0"/>
              <a:t>It is not that what power, infra is available that will lead to technology…it is the reverse technology demands so and so power and infra</a:t>
            </a:r>
          </a:p>
          <a:p>
            <a:r>
              <a:rPr lang="en-US" sz="2000" dirty="0"/>
              <a:t>Compulsion of researchers to see world as one market and make technologies that can make best money in shortest possible time frame</a:t>
            </a:r>
          </a:p>
          <a:p>
            <a:r>
              <a:rPr lang="en-US" sz="2000" dirty="0"/>
              <a:t>So question is does technologies suit for rural communications? What about like MARR, </a:t>
            </a:r>
            <a:r>
              <a:rPr lang="en-US" sz="2000" dirty="0" err="1"/>
              <a:t>Cor</a:t>
            </a:r>
            <a:r>
              <a:rPr lang="en-US" sz="2000" dirty="0"/>
              <a:t> </a:t>
            </a:r>
            <a:r>
              <a:rPr lang="en-US" sz="2000" dirty="0" err="1"/>
              <a:t>dect</a:t>
            </a:r>
            <a:r>
              <a:rPr lang="en-US" sz="2000" dirty="0"/>
              <a:t>?</a:t>
            </a:r>
            <a:endParaRPr lang="en-IN" sz="2000"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Telecom Standards</a:t>
            </a:r>
            <a:endParaRPr lang="en-IN" dirty="0"/>
          </a:p>
        </p:txBody>
      </p:sp>
      <p:sp>
        <p:nvSpPr>
          <p:cNvPr id="3" name="Content Placeholder 2"/>
          <p:cNvSpPr>
            <a:spLocks noGrp="1"/>
          </p:cNvSpPr>
          <p:nvPr>
            <p:ph idx="1"/>
          </p:nvPr>
        </p:nvSpPr>
        <p:spPr/>
        <p:txBody>
          <a:bodyPr>
            <a:normAutofit fontScale="85000" lnSpcReduction="20000"/>
          </a:bodyPr>
          <a:lstStyle/>
          <a:p>
            <a:endParaRPr lang="en-US" dirty="0"/>
          </a:p>
          <a:p>
            <a:r>
              <a:rPr lang="en-US" dirty="0"/>
              <a:t>Who makes the standards?</a:t>
            </a:r>
          </a:p>
          <a:p>
            <a:r>
              <a:rPr lang="en-US" dirty="0"/>
              <a:t>Largely the technology inventors, taking into account what they have made.</a:t>
            </a:r>
          </a:p>
          <a:p>
            <a:r>
              <a:rPr lang="en-US" dirty="0"/>
              <a:t>Result is standards largely dominated for urban areas and elite people.</a:t>
            </a:r>
          </a:p>
          <a:p>
            <a:r>
              <a:rPr lang="en-US" dirty="0"/>
              <a:t>We have seen apple I phone, </a:t>
            </a:r>
            <a:r>
              <a:rPr lang="en-US" dirty="0" err="1"/>
              <a:t>ipad</a:t>
            </a:r>
            <a:r>
              <a:rPr lang="en-US" dirty="0"/>
              <a:t>, 4G, 5G…never heard of minus 1G for rural areas or a  5 USD handset for rural areas.</a:t>
            </a:r>
          </a:p>
          <a:p>
            <a:r>
              <a:rPr lang="en-US" dirty="0"/>
              <a:t>Compliments to GIFSI and ITU, who have been doing great job for rural standards.</a:t>
            </a:r>
          </a:p>
          <a:p>
            <a:r>
              <a:rPr lang="en-US" dirty="0"/>
              <a:t>So question is what else is needed for specific standards for rural areas across the globe?</a:t>
            </a:r>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Equipment Suppliers</a:t>
            </a:r>
            <a:endParaRPr lang="en-IN" dirty="0"/>
          </a:p>
        </p:txBody>
      </p:sp>
      <p:sp>
        <p:nvSpPr>
          <p:cNvPr id="3" name="Content Placeholder 2"/>
          <p:cNvSpPr>
            <a:spLocks noGrp="1"/>
          </p:cNvSpPr>
          <p:nvPr>
            <p:ph idx="1"/>
          </p:nvPr>
        </p:nvSpPr>
        <p:spPr/>
        <p:txBody>
          <a:bodyPr>
            <a:normAutofit fontScale="70000" lnSpcReduction="20000"/>
          </a:bodyPr>
          <a:lstStyle/>
          <a:p>
            <a:endParaRPr lang="en-US" dirty="0"/>
          </a:p>
          <a:p>
            <a:endParaRPr lang="en-US" dirty="0"/>
          </a:p>
          <a:p>
            <a:r>
              <a:rPr lang="en-US" dirty="0"/>
              <a:t>Thanks to global market,. we see</a:t>
            </a:r>
          </a:p>
          <a:p>
            <a:pPr>
              <a:buNone/>
            </a:pPr>
            <a:r>
              <a:rPr lang="en-US" dirty="0"/>
              <a:t>   limited equipment suppliers across globe</a:t>
            </a:r>
          </a:p>
          <a:p>
            <a:r>
              <a:rPr lang="en-US" dirty="0"/>
              <a:t>Manufacturers depend upon volumes for cost optimization, which rural communication evades</a:t>
            </a:r>
          </a:p>
          <a:p>
            <a:r>
              <a:rPr lang="en-US" dirty="0"/>
              <a:t>Difficulties in providing after sale service, maintenance to large scattered rural areas across globe with highly qualified and talented engineers and technicians.</a:t>
            </a:r>
          </a:p>
          <a:p>
            <a:r>
              <a:rPr lang="en-US" dirty="0"/>
              <a:t>Each and every company inn globe swear for rural communications’ and vigorous Research &amp; Development and innovations.</a:t>
            </a:r>
          </a:p>
          <a:p>
            <a:r>
              <a:rPr lang="en-US" dirty="0"/>
              <a:t>So question is do we need  new strategies by global manufacturers or is there need for localized manufacturers with support from global companies ?</a:t>
            </a:r>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Service Providers</a:t>
            </a:r>
            <a:endParaRPr lang="en-IN" dirty="0"/>
          </a:p>
        </p:txBody>
      </p:sp>
      <p:sp>
        <p:nvSpPr>
          <p:cNvPr id="3" name="Content Placeholder 2"/>
          <p:cNvSpPr>
            <a:spLocks noGrp="1"/>
          </p:cNvSpPr>
          <p:nvPr>
            <p:ph idx="1"/>
          </p:nvPr>
        </p:nvSpPr>
        <p:spPr/>
        <p:txBody>
          <a:bodyPr>
            <a:normAutofit fontScale="62500" lnSpcReduction="20000"/>
          </a:bodyPr>
          <a:lstStyle/>
          <a:p>
            <a:endParaRPr lang="en-US" dirty="0"/>
          </a:p>
          <a:p>
            <a:r>
              <a:rPr lang="en-US" dirty="0"/>
              <a:t>Thanks to mergers and acquisitions, </a:t>
            </a:r>
          </a:p>
          <a:p>
            <a:pPr>
              <a:buNone/>
            </a:pPr>
            <a:r>
              <a:rPr lang="en-US" dirty="0"/>
              <a:t>    we see few service providers for fixed </a:t>
            </a:r>
          </a:p>
          <a:p>
            <a:pPr>
              <a:buNone/>
            </a:pPr>
            <a:r>
              <a:rPr lang="en-US" dirty="0"/>
              <a:t>    line and mobile.</a:t>
            </a:r>
          </a:p>
          <a:p>
            <a:r>
              <a:rPr lang="en-US" dirty="0"/>
              <a:t>They need to invest heavily in infrastructure, licenses, regulatory compliances.</a:t>
            </a:r>
          </a:p>
          <a:p>
            <a:r>
              <a:rPr lang="en-US" dirty="0"/>
              <a:t>Service providers face brunt of customers expectations for the hypes created by Technology providers</a:t>
            </a:r>
          </a:p>
          <a:p>
            <a:r>
              <a:rPr lang="en-US" dirty="0"/>
              <a:t>Service providers answerable to their shareholders have to be necessarily look for profits.</a:t>
            </a:r>
          </a:p>
          <a:p>
            <a:r>
              <a:rPr lang="en-US" dirty="0"/>
              <a:t>Unfortunately rural Communications is comparatively seen as nonviable.</a:t>
            </a:r>
          </a:p>
          <a:p>
            <a:r>
              <a:rPr lang="en-US" dirty="0"/>
              <a:t>So first question is if rural communication is non viable, why not to drop it all together?</a:t>
            </a:r>
          </a:p>
          <a:p>
            <a:r>
              <a:rPr lang="en-US" dirty="0"/>
              <a:t>And second question is if there is need for a separate class of operators dedicated for rural areas?</a:t>
            </a:r>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Multi Government </a:t>
            </a:r>
            <a:r>
              <a:rPr lang="en-US" dirty="0" err="1"/>
              <a:t>fundings</a:t>
            </a:r>
            <a:r>
              <a:rPr lang="en-US" dirty="0"/>
              <a:t>   </a:t>
            </a:r>
            <a:endParaRPr lang="en-IN" dirty="0"/>
          </a:p>
        </p:txBody>
      </p:sp>
      <p:sp>
        <p:nvSpPr>
          <p:cNvPr id="3" name="Content Placeholder 2"/>
          <p:cNvSpPr>
            <a:spLocks noGrp="1"/>
          </p:cNvSpPr>
          <p:nvPr>
            <p:ph idx="1"/>
          </p:nvPr>
        </p:nvSpPr>
        <p:spPr>
          <a:xfrm>
            <a:off x="539552" y="836712"/>
            <a:ext cx="8183880" cy="4187952"/>
          </a:xfrm>
        </p:spPr>
        <p:txBody>
          <a:bodyPr>
            <a:normAutofit fontScale="70000" lnSpcReduction="20000"/>
          </a:bodyPr>
          <a:lstStyle/>
          <a:p>
            <a:endParaRPr lang="en-US" dirty="0"/>
          </a:p>
          <a:p>
            <a:r>
              <a:rPr lang="en-US" dirty="0"/>
              <a:t>Several Schemes, funds, incentives by </a:t>
            </a:r>
          </a:p>
          <a:p>
            <a:pPr>
              <a:buNone/>
            </a:pPr>
            <a:r>
              <a:rPr lang="en-US" dirty="0"/>
              <a:t>   several agencies for rural areas development</a:t>
            </a:r>
          </a:p>
          <a:p>
            <a:r>
              <a:rPr lang="en-US" dirty="0"/>
              <a:t>ITU, UN does a lot</a:t>
            </a:r>
          </a:p>
          <a:p>
            <a:r>
              <a:rPr lang="en-US" dirty="0"/>
              <a:t>Almost every Country has USO for telecom</a:t>
            </a:r>
          </a:p>
          <a:p>
            <a:r>
              <a:rPr lang="en-US" dirty="0"/>
              <a:t>Departments of rural development, health, roads, </a:t>
            </a:r>
            <a:r>
              <a:rPr lang="en-US" dirty="0" err="1"/>
              <a:t>Panchayts</a:t>
            </a:r>
            <a:r>
              <a:rPr lang="en-US" dirty="0"/>
              <a:t>, employment generation, electricity, education, drinking water, housing, alternate energy,  and so on have several rural development plans, incentives and funds</a:t>
            </a:r>
          </a:p>
          <a:p>
            <a:r>
              <a:rPr lang="en-US" dirty="0"/>
              <a:t>A Big Question should Govt. ( and all its departments) take telecom, mobile, spectrum for big moneys or for development?</a:t>
            </a:r>
          </a:p>
          <a:p>
            <a:r>
              <a:rPr lang="en-US" dirty="0"/>
              <a:t>Question is if these schemes need to be coordinated in a effective way for sustained growth?</a:t>
            </a:r>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Government’s assistance in         	Telecom Sector</a:t>
            </a:r>
            <a:endParaRPr lang="en-IN" dirty="0"/>
          </a:p>
        </p:txBody>
      </p:sp>
      <p:sp>
        <p:nvSpPr>
          <p:cNvPr id="3" name="Content Placeholder 2"/>
          <p:cNvSpPr>
            <a:spLocks noGrp="1"/>
          </p:cNvSpPr>
          <p:nvPr>
            <p:ph idx="1"/>
          </p:nvPr>
        </p:nvSpPr>
        <p:spPr/>
        <p:txBody>
          <a:bodyPr>
            <a:normAutofit fontScale="92500" lnSpcReduction="20000"/>
          </a:bodyPr>
          <a:lstStyle/>
          <a:p>
            <a:endParaRPr lang="en-US" dirty="0"/>
          </a:p>
          <a:p>
            <a:endParaRPr lang="en-US" dirty="0"/>
          </a:p>
          <a:p>
            <a:r>
              <a:rPr lang="en-US" dirty="0"/>
              <a:t>In India the assistance under</a:t>
            </a:r>
          </a:p>
          <a:p>
            <a:r>
              <a:rPr lang="en-US" dirty="0"/>
              <a:t> USO is limited to service operators.</a:t>
            </a:r>
          </a:p>
          <a:p>
            <a:r>
              <a:rPr lang="en-US" dirty="0"/>
              <a:t>In USA when President Obama announced plans or broadband, the assistance was extended to department of rural and agriculture development.</a:t>
            </a:r>
          </a:p>
          <a:p>
            <a:r>
              <a:rPr lang="en-US" dirty="0"/>
              <a:t>So question is if there is need for extending assistance under USO and other schemes to manufacturers, technology providers, local bodies for rural communications?</a:t>
            </a:r>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13292"/>
          </a:xfrm>
        </p:spPr>
        <p:txBody>
          <a:bodyPr>
            <a:normAutofit fontScale="85000" lnSpcReduction="10000"/>
          </a:bodyPr>
          <a:lstStyle/>
          <a:p>
            <a:pPr>
              <a:buNone/>
            </a:pPr>
            <a:r>
              <a:rPr lang="en-IN" b="1" dirty="0">
                <a:solidFill>
                  <a:schemeClr val="accent1"/>
                </a:solidFill>
              </a:rPr>
              <a:t>Major policy stakeholders</a:t>
            </a:r>
          </a:p>
          <a:p>
            <a:endParaRPr lang="en-IN" b="1" dirty="0">
              <a:solidFill>
                <a:schemeClr val="accent1"/>
              </a:solidFill>
            </a:endParaRPr>
          </a:p>
          <a:p>
            <a:r>
              <a:rPr lang="en-US" dirty="0"/>
              <a:t>Telecom Operators, Equipment Suppliers, Technology providers</a:t>
            </a:r>
            <a:endParaRPr lang="en-IN" dirty="0"/>
          </a:p>
          <a:p>
            <a:r>
              <a:rPr lang="en-IN" dirty="0"/>
              <a:t>Ministries - design and implement communication policies (e.g., Communication, Infrastructure, Rural Development, Food and Agriculture, Science and Education)  </a:t>
            </a:r>
          </a:p>
          <a:p>
            <a:r>
              <a:rPr lang="en-IN" dirty="0"/>
              <a:t>Media outlets - TV, radio, print, internet, either private, public or from the civil society; </a:t>
            </a:r>
          </a:p>
          <a:p>
            <a:r>
              <a:rPr lang="en-IN" dirty="0"/>
              <a:t>Representatives of farmers’ or rural peoples’ organisations – to collect and formulate the</a:t>
            </a:r>
          </a:p>
          <a:p>
            <a:pPr>
              <a:buNone/>
            </a:pPr>
            <a:r>
              <a:rPr lang="en-IN" dirty="0"/>
              <a:t>   communication needs of their clients; </a:t>
            </a:r>
          </a:p>
          <a:p>
            <a:r>
              <a:rPr lang="en-IN" dirty="0"/>
              <a:t>Development organisations for policy advice and harmonisation of development interventions.</a:t>
            </a:r>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5301208"/>
            <a:ext cx="8183880" cy="1051560"/>
          </a:xfrm>
        </p:spPr>
        <p:txBody>
          <a:bodyPr>
            <a:normAutofit fontScale="90000"/>
          </a:bodyPr>
          <a:lstStyle/>
          <a:p>
            <a:br>
              <a:rPr lang="en-GB" dirty="0">
                <a:solidFill>
                  <a:schemeClr val="accent1"/>
                </a:solidFill>
              </a:rPr>
            </a:br>
            <a:r>
              <a:rPr lang="en-GB" dirty="0">
                <a:solidFill>
                  <a:schemeClr val="accent1"/>
                </a:solidFill>
              </a:rPr>
              <a:t>On Innovations</a:t>
            </a:r>
            <a:br>
              <a:rPr lang="en-GB" dirty="0">
                <a:solidFill>
                  <a:schemeClr val="accent1"/>
                </a:solidFill>
              </a:rPr>
            </a:br>
            <a:endParaRPr lang="en-IN"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endParaRPr lang="en-GB" dirty="0"/>
          </a:p>
          <a:p>
            <a:pPr>
              <a:buFont typeface="Wingdings" pitchFamily="2" charset="2"/>
              <a:buChar char="§"/>
            </a:pPr>
            <a:r>
              <a:rPr lang="en-GB" dirty="0"/>
              <a:t>Any “invention” is not a one </a:t>
            </a:r>
          </a:p>
          <a:p>
            <a:pPr>
              <a:buNone/>
            </a:pPr>
            <a:r>
              <a:rPr lang="en-GB" dirty="0"/>
              <a:t>   time thing rather its a tool that needs to constantly evolve time and again to cater different ad-hoc tastes of people and even a “re-invention” to change how we communicate and how we think. </a:t>
            </a:r>
          </a:p>
          <a:p>
            <a:pPr>
              <a:buFont typeface="Wingdings" pitchFamily="2" charset="2"/>
              <a:buChar char="§"/>
            </a:pPr>
            <a:r>
              <a:rPr lang="en-GB" dirty="0"/>
              <a:t>With technology, we ride high on efficiencies and usability it brings along with it, less concerned about its penetration in the society and its adoption demographics. </a:t>
            </a:r>
            <a:endParaRPr lang="en-IN" dirty="0"/>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71500" y="500063"/>
            <a:ext cx="7851775" cy="1828800"/>
          </a:xfrm>
        </p:spPr>
        <p:txBody>
          <a:bodyPr lIns="0" tIns="0" rIns="18288" bIns="0">
            <a:normAutofit/>
          </a:bodyPr>
          <a:lstStyle/>
          <a:p>
            <a:endParaRPr lang="en-US" sz="4800" b="1">
              <a:solidFill>
                <a:srgbClr val="4DE1EA"/>
              </a:solidFill>
              <a:effectLst>
                <a:outerShdw blurRad="38100" dist="38100" dir="2700000" algn="tl">
                  <a:srgbClr val="C0C0C0"/>
                </a:outerShdw>
              </a:effectLst>
            </a:endParaRPr>
          </a:p>
        </p:txBody>
      </p:sp>
      <p:sp>
        <p:nvSpPr>
          <p:cNvPr id="6147" name="Subtitle 2"/>
          <p:cNvSpPr>
            <a:spLocks noGrp="1"/>
          </p:cNvSpPr>
          <p:nvPr>
            <p:ph type="subTitle" idx="4294967295"/>
          </p:nvPr>
        </p:nvSpPr>
        <p:spPr>
          <a:xfrm>
            <a:off x="1223963" y="2413000"/>
            <a:ext cx="7418387" cy="3214688"/>
          </a:xfrm>
        </p:spPr>
        <p:txBody>
          <a:bodyPr lIns="0" rIns="18288"/>
          <a:lstStyle/>
          <a:p>
            <a:pPr marL="0" indent="0">
              <a:buFont typeface="Arial" pitchFamily="34" charset="0"/>
              <a:buChar char="•"/>
            </a:pPr>
            <a:endParaRPr lang="en-US"/>
          </a:p>
        </p:txBody>
      </p:sp>
      <p:pic>
        <p:nvPicPr>
          <p:cNvPr id="6148" name="Picture 9" descr="C:\Documents and Settings\MEHUL\My Documents\My Pictures\CMAI- Logo copy.jpg"/>
          <p:cNvPicPr>
            <a:picLocks noChangeAspect="1" noChangeArrowheads="1"/>
          </p:cNvPicPr>
          <p:nvPr/>
        </p:nvPicPr>
        <p:blipFill>
          <a:blip r:embed="rId3" cstate="print"/>
          <a:srcRect/>
          <a:stretch>
            <a:fillRect/>
          </a:stretch>
        </p:blipFill>
        <p:spPr bwMode="auto">
          <a:xfrm>
            <a:off x="8515350" y="0"/>
            <a:ext cx="628650" cy="596900"/>
          </a:xfrm>
          <a:prstGeom prst="rect">
            <a:avLst/>
          </a:prstGeom>
          <a:noFill/>
          <a:ln w="9525">
            <a:noFill/>
            <a:miter lim="800000"/>
            <a:headEnd/>
            <a:tailEnd/>
          </a:ln>
        </p:spPr>
      </p:pic>
      <p:pic>
        <p:nvPicPr>
          <p:cNvPr id="6149" name="Picture 4" descr="flag"/>
          <p:cNvPicPr>
            <a:picLocks noChangeAspect="1" noChangeArrowheads="1" noCrop="1"/>
          </p:cNvPicPr>
          <p:nvPr/>
        </p:nvPicPr>
        <p:blipFill>
          <a:blip r:embed="rId4" cstate="print"/>
          <a:srcRect/>
          <a:stretch>
            <a:fillRect/>
          </a:stretch>
        </p:blipFill>
        <p:spPr bwMode="auto">
          <a:xfrm>
            <a:off x="0" y="0"/>
            <a:ext cx="928688" cy="504825"/>
          </a:xfrm>
          <a:prstGeom prst="rect">
            <a:avLst/>
          </a:prstGeom>
          <a:noFill/>
          <a:ln w="9525">
            <a:noFill/>
            <a:miter lim="800000"/>
            <a:headEnd/>
            <a:tailEnd/>
          </a:ln>
        </p:spPr>
      </p:pic>
      <p:pic>
        <p:nvPicPr>
          <p:cNvPr id="6150" name="Picture 3"/>
          <p:cNvPicPr>
            <a:picLocks noChangeAspect="1" noChangeArrowheads="1"/>
          </p:cNvPicPr>
          <p:nvPr/>
        </p:nvPicPr>
        <p:blipFill>
          <a:blip r:embed="rId5" cstate="print"/>
          <a:srcRect/>
          <a:stretch>
            <a:fillRect/>
          </a:stretch>
        </p:blipFill>
        <p:spPr bwMode="auto">
          <a:xfrm>
            <a:off x="0" y="0"/>
            <a:ext cx="9144000" cy="6529388"/>
          </a:xfrm>
          <a:prstGeom prst="rect">
            <a:avLst/>
          </a:prstGeom>
          <a:noFill/>
          <a:ln w="9525">
            <a:noFill/>
            <a:miter lim="800000"/>
            <a:headEnd/>
            <a:tailEnd/>
          </a:ln>
        </p:spPr>
      </p:pic>
      <p:sp>
        <p:nvSpPr>
          <p:cNvPr id="6151" name="TextBox 10"/>
          <p:cNvSpPr txBox="1">
            <a:spLocks noChangeArrowheads="1"/>
          </p:cNvSpPr>
          <p:nvPr/>
        </p:nvSpPr>
        <p:spPr bwMode="auto">
          <a:xfrm>
            <a:off x="0" y="5143500"/>
            <a:ext cx="9144000" cy="1985963"/>
          </a:xfrm>
          <a:prstGeom prst="rect">
            <a:avLst/>
          </a:prstGeom>
          <a:noFill/>
          <a:ln w="9525">
            <a:noFill/>
            <a:miter lim="800000"/>
            <a:headEnd/>
            <a:tailEnd/>
          </a:ln>
        </p:spPr>
        <p:txBody>
          <a:bodyPr>
            <a:spAutoFit/>
          </a:bodyPr>
          <a:lstStyle/>
          <a:p>
            <a:pPr eaLnBrk="1" hangingPunct="1"/>
            <a:r>
              <a:rPr lang="en-US" sz="1500">
                <a:solidFill>
                  <a:srgbClr val="FFFF00"/>
                </a:solidFill>
                <a:latin typeface="Arial" pitchFamily="34" charset="0"/>
              </a:rPr>
              <a:t>CES, 2009 being inaugurated and ribbon cutting at Las Vegas on 8th January, 2009 by NK Goyal with Sir Howard Stringer, Chairman &amp; CEO of Sony Corporation, Mr. Tom Hanks, the American movie star, Mr.Gary Yacoubian, Chairman CEA &amp; President of Myer-Emco AudioVideo, Mr. Gary Saprio, Vice President of CEA, Ms. Qu., Presixdent, CECC China, Mr. Patrick Lavelle, President and CEO of Audiovox, Mr. Peter Lesser, President and CEO of X-10 (USA) Inc, Mr. Loyd Ivey, Chairman and CEO of MiTek Electronics and Communications, Mr. Jay McLellan, President and CEO of Home Automation, Inc. (HAI), Mr. Mike Mohr, President of Celluphone, Mr.Grant Russell, President of Kleen Concepts </a:t>
            </a:r>
          </a:p>
          <a:p>
            <a:pPr eaLnBrk="1" hangingPunct="1"/>
            <a:endParaRPr lang="en-US">
              <a:latin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About CMAI</a:t>
            </a:r>
            <a:endParaRPr lang="en-IN" dirty="0"/>
          </a:p>
        </p:txBody>
      </p:sp>
      <p:sp>
        <p:nvSpPr>
          <p:cNvPr id="3" name="Content Placeholder 2"/>
          <p:cNvSpPr>
            <a:spLocks noGrp="1"/>
          </p:cNvSpPr>
          <p:nvPr>
            <p:ph idx="1"/>
          </p:nvPr>
        </p:nvSpPr>
        <p:spPr>
          <a:xfrm>
            <a:off x="502920" y="260648"/>
            <a:ext cx="8183880" cy="5256584"/>
          </a:xfrm>
        </p:spPr>
        <p:txBody>
          <a:bodyPr>
            <a:normAutofit fontScale="32500" lnSpcReduction="20000"/>
          </a:bodyPr>
          <a:lstStyle/>
          <a:p>
            <a:pPr lvl="0"/>
            <a:endParaRPr lang="en-US" dirty="0"/>
          </a:p>
          <a:p>
            <a:pPr lvl="0"/>
            <a:endParaRPr lang="en-US" sz="5100" dirty="0"/>
          </a:p>
          <a:p>
            <a:pPr lvl="0"/>
            <a:endParaRPr lang="en-US" sz="5100" dirty="0"/>
          </a:p>
          <a:p>
            <a:pPr lvl="0"/>
            <a:r>
              <a:rPr lang="en-US" sz="5100" dirty="0"/>
              <a:t>CMAI prime Integrated Association of India </a:t>
            </a:r>
          </a:p>
          <a:p>
            <a:pPr lvl="0">
              <a:buNone/>
            </a:pPr>
            <a:r>
              <a:rPr lang="en-US" sz="5100" dirty="0"/>
              <a:t>    representing all verticals of ICE, telecom sector</a:t>
            </a:r>
          </a:p>
          <a:p>
            <a:pPr lvl="0">
              <a:buNone/>
            </a:pPr>
            <a:r>
              <a:rPr lang="en-US" sz="5100" dirty="0"/>
              <a:t>    of India in India having more than 54 MOUs with International organizations with branch offices in USA, UK, Japan, Korea, </a:t>
            </a:r>
            <a:r>
              <a:rPr lang="en-US" sz="5100"/>
              <a:t>Singapore, China </a:t>
            </a:r>
            <a:r>
              <a:rPr lang="en-US" sz="5100" dirty="0"/>
              <a:t>and Malaysia.</a:t>
            </a:r>
          </a:p>
          <a:p>
            <a:pPr lvl="0"/>
            <a:r>
              <a:rPr lang="en-US" sz="5100" dirty="0"/>
              <a:t>48,500 MEMBERS</a:t>
            </a:r>
            <a:endParaRPr lang="en-IN" sz="5100" dirty="0"/>
          </a:p>
          <a:p>
            <a:pPr lvl="0"/>
            <a:r>
              <a:rPr lang="en-US" sz="5100" dirty="0"/>
              <a:t>It offers one window service for information dissemination, guidance on setting up businesses in India. </a:t>
            </a:r>
            <a:endParaRPr lang="en-IN" sz="5100" dirty="0"/>
          </a:p>
          <a:p>
            <a:pPr lvl="0"/>
            <a:r>
              <a:rPr lang="en-US" sz="5100" dirty="0"/>
              <a:t>It connects to Industries, Government, Trade and Business</a:t>
            </a:r>
            <a:endParaRPr lang="en-IN" sz="5100" dirty="0"/>
          </a:p>
          <a:p>
            <a:pPr lvl="0"/>
            <a:r>
              <a:rPr lang="en-US" sz="5100" dirty="0"/>
              <a:t>It is involved in policy formulations with Government and other stake holders for Technology Innovations, Indigenous manufacturing</a:t>
            </a:r>
            <a:endParaRPr lang="en-IN" sz="5100" dirty="0"/>
          </a:p>
          <a:p>
            <a:pPr lvl="0"/>
            <a:r>
              <a:rPr lang="en-US" sz="5100" dirty="0"/>
              <a:t>It is developing scientific knowledge and practical means for protecting human ecology and environment from the harmful effects of environmental hazards like e waste, radiation etc. </a:t>
            </a:r>
            <a:endParaRPr lang="en-IN" sz="5100" dirty="0"/>
          </a:p>
          <a:p>
            <a:pPr lvl="0"/>
            <a:r>
              <a:rPr lang="en-US" sz="5100" dirty="0"/>
              <a:t>It assists manufacturers to maximize competitiveness in the domestic and international markets. </a:t>
            </a:r>
            <a:endParaRPr lang="en-IN" sz="5100" dirty="0"/>
          </a:p>
          <a:p>
            <a:pPr lvl="0"/>
            <a:r>
              <a:rPr lang="en-US" sz="5100" dirty="0"/>
              <a:t>It also offers consultancy services on turn key basis through its member companies</a:t>
            </a:r>
            <a:endParaRPr lang="en-IN" sz="5100" dirty="0"/>
          </a:p>
          <a:p>
            <a:endParaRPr lang="en-IN" dirty="0"/>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is Task?</a:t>
            </a:r>
            <a:endParaRPr lang="en-IN" dirty="0"/>
          </a:p>
        </p:txBody>
      </p:sp>
      <p:sp>
        <p:nvSpPr>
          <p:cNvPr id="3" name="Content Placeholder 2"/>
          <p:cNvSpPr>
            <a:spLocks noGrp="1"/>
          </p:cNvSpPr>
          <p:nvPr>
            <p:ph idx="1"/>
          </p:nvPr>
        </p:nvSpPr>
        <p:spPr/>
        <p:txBody>
          <a:bodyPr/>
          <a:lstStyle/>
          <a:p>
            <a:endParaRPr lang="en-US" dirty="0"/>
          </a:p>
          <a:p>
            <a:endParaRPr lang="en-US" dirty="0"/>
          </a:p>
          <a:p>
            <a:pPr>
              <a:buNone/>
            </a:pPr>
            <a:r>
              <a:rPr lang="en-US" dirty="0"/>
              <a:t>  The task is not just an issue of Resources and Technologies, nor of hardware and software. It is also a matter of wise priorities, good policies, intelligent leadership, transparent decision, and population involvement.</a:t>
            </a:r>
            <a:endParaRPr lang="en-IN" dirty="0"/>
          </a:p>
          <a:p>
            <a:pPr>
              <a:buNone/>
            </a:pPr>
            <a:endParaRPr lang="en-IN" dirty="0"/>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933056"/>
            <a:ext cx="8183880" cy="2924944"/>
          </a:xfrm>
        </p:spPr>
        <p:txBody>
          <a:bodyPr>
            <a:normAutofit/>
          </a:bodyPr>
          <a:lstStyle/>
          <a:p>
            <a:pPr>
              <a:defRPr/>
            </a:pPr>
            <a:r>
              <a:rPr lang="en-US" dirty="0">
                <a:latin typeface="ITC Bookman Light" pitchFamily="18" charset="0"/>
              </a:rPr>
              <a:t>(+91) 98-111-29879</a:t>
            </a:r>
            <a:br>
              <a:rPr lang="en-US" dirty="0">
                <a:latin typeface="ITC Bookman Light" pitchFamily="18" charset="0"/>
              </a:rPr>
            </a:br>
            <a:r>
              <a:rPr lang="en-US" sz="2700" u="sng" dirty="0">
                <a:hlinkClick r:id="rId2"/>
              </a:rPr>
              <a:t>http://in.linkedin.com/in/nkgoyals</a:t>
            </a:r>
            <a:r>
              <a:rPr lang="en-US" sz="2700" u="sng" dirty="0"/>
              <a:t>,  </a:t>
            </a:r>
            <a:br>
              <a:rPr lang="en-US" sz="2700" u="sng" dirty="0"/>
            </a:br>
            <a:r>
              <a:rPr lang="en-US" sz="2700" u="sng" dirty="0">
                <a:hlinkClick r:id="rId3"/>
              </a:rPr>
              <a:t>http://www.facebook.com/nkgoyalcmai</a:t>
            </a:r>
            <a:br>
              <a:rPr lang="en-US" sz="2700" u="sng" dirty="0">
                <a:solidFill>
                  <a:schemeClr val="accent4"/>
                </a:solidFill>
              </a:rPr>
            </a:br>
            <a:r>
              <a:rPr lang="en-US" sz="2700" u="sng" dirty="0">
                <a:solidFill>
                  <a:schemeClr val="accent4"/>
                </a:solidFill>
              </a:rPr>
              <a:t>http://www.cmai.asia/Youth-Student.php</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pPr>
              <a:buNone/>
            </a:pPr>
            <a:endParaRPr lang="en-US" dirty="0"/>
          </a:p>
          <a:p>
            <a:pPr>
              <a:buNone/>
            </a:pPr>
            <a:r>
              <a:rPr lang="en-US" dirty="0"/>
              <a:t>Thoughts are endless, </a:t>
            </a:r>
          </a:p>
          <a:p>
            <a:pPr>
              <a:buNone/>
            </a:pPr>
            <a:r>
              <a:rPr lang="en-US" dirty="0"/>
              <a:t>Ideas are endless,  Talks are endless!!</a:t>
            </a:r>
          </a:p>
          <a:p>
            <a:pPr>
              <a:buNone/>
            </a:pPr>
            <a:endParaRPr lang="en-US" dirty="0"/>
          </a:p>
          <a:p>
            <a:pPr>
              <a:buNone/>
            </a:pPr>
            <a:r>
              <a:rPr lang="en-US" dirty="0"/>
              <a:t>             Lets us start action                </a:t>
            </a:r>
          </a:p>
          <a:p>
            <a:pPr>
              <a:buNone/>
            </a:pPr>
            <a:endParaRPr lang="en-US" dirty="0"/>
          </a:p>
          <a:p>
            <a:pPr>
              <a:buNone/>
            </a:pPr>
            <a:r>
              <a:rPr lang="en-US" dirty="0"/>
              <a:t>                          THANKS</a:t>
            </a:r>
          </a:p>
          <a:p>
            <a:pPr>
              <a:buNone/>
            </a:pPr>
            <a:r>
              <a:rPr lang="en-US" dirty="0">
                <a:latin typeface="ITC Bookman Light"/>
                <a:hlinkClick r:id="rId4"/>
              </a:rPr>
              <a:t>        </a:t>
            </a:r>
          </a:p>
          <a:p>
            <a:pPr>
              <a:buNone/>
            </a:pPr>
            <a:r>
              <a:rPr lang="en-US" dirty="0">
                <a:latin typeface="ITC Bookman Light"/>
              </a:rPr>
              <a:t> </a:t>
            </a:r>
            <a:r>
              <a:rPr lang="en-US" dirty="0">
                <a:latin typeface="ITC Bookman Light"/>
                <a:hlinkClick r:id="rId4"/>
              </a:rPr>
              <a:t>www.cmai.asia</a:t>
            </a:r>
            <a:r>
              <a:rPr lang="en-US" dirty="0">
                <a:latin typeface="ITC Bookman Light"/>
              </a:rPr>
              <a:t>, </a:t>
            </a:r>
            <a:r>
              <a:rPr lang="en-US" dirty="0">
                <a:latin typeface="ITC Bookman Light"/>
                <a:hlinkClick r:id="rId5"/>
              </a:rPr>
              <a:t>www.nkgoyals.com</a:t>
            </a:r>
            <a:r>
              <a:rPr lang="en-US" dirty="0">
                <a:latin typeface="ITC Bookman Light"/>
              </a:rPr>
              <a:t>  </a:t>
            </a:r>
          </a:p>
          <a:p>
            <a:pPr>
              <a:buNone/>
            </a:pPr>
            <a:endParaRPr lang="en-US" dirty="0"/>
          </a:p>
          <a:p>
            <a:pPr>
              <a:buNone/>
            </a:pPr>
            <a:r>
              <a:rPr lang="en-US" dirty="0"/>
              <a:t>                         </a:t>
            </a:r>
          </a:p>
        </p:txBody>
      </p:sp>
      <p:pic>
        <p:nvPicPr>
          <p:cNvPr id="4" name="Picture 7" descr="Home"/>
          <p:cNvPicPr>
            <a:picLocks noChangeAspect="1" noChangeArrowheads="1"/>
          </p:cNvPicPr>
          <p:nvPr/>
        </p:nvPicPr>
        <p:blipFill>
          <a:blip r:embed="rId6"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581128"/>
            <a:ext cx="8183880" cy="1051560"/>
          </a:xfrm>
        </p:spPr>
        <p:txBody>
          <a:bodyPr>
            <a:normAutofit fontScale="90000"/>
          </a:bodyPr>
          <a:lstStyle/>
          <a:p>
            <a:r>
              <a:rPr lang="en-US" dirty="0"/>
              <a:t>Communication - the Human DNA</a:t>
            </a:r>
            <a:endParaRPr lang="en-IN" dirty="0"/>
          </a:p>
        </p:txBody>
      </p:sp>
      <p:sp>
        <p:nvSpPr>
          <p:cNvPr id="3" name="Content Placeholder 2"/>
          <p:cNvSpPr>
            <a:spLocks noGrp="1"/>
          </p:cNvSpPr>
          <p:nvPr>
            <p:ph idx="1"/>
          </p:nvPr>
        </p:nvSpPr>
        <p:spPr>
          <a:xfrm>
            <a:off x="539552" y="548680"/>
            <a:ext cx="8183880" cy="4187952"/>
          </a:xfrm>
        </p:spPr>
        <p:txBody>
          <a:bodyPr>
            <a:normAutofit fontScale="77500" lnSpcReduction="20000"/>
          </a:bodyPr>
          <a:lstStyle/>
          <a:p>
            <a:endParaRPr lang="en-GB" dirty="0"/>
          </a:p>
          <a:p>
            <a:endParaRPr lang="en-GB" dirty="0"/>
          </a:p>
          <a:p>
            <a:r>
              <a:rPr lang="en-IN" dirty="0"/>
              <a:t>The importance of open, accessible, and relevant communications for fostering National development, Social fulfilment and human dignity, is undeniable. The more communicated a society is, the more opportunities it will generate.</a:t>
            </a:r>
            <a:endParaRPr lang="en-GB" dirty="0"/>
          </a:p>
          <a:p>
            <a:r>
              <a:rPr lang="en-GB" dirty="0"/>
              <a:t>Let us face it. The essence of communication is in the very DNA of each and every person on this earth viz. to communicate with each other without going into frivolous parameters decided by the Society.</a:t>
            </a:r>
          </a:p>
          <a:p>
            <a:r>
              <a:rPr lang="en-GB" dirty="0"/>
              <a:t>Several initial ways of communications.</a:t>
            </a:r>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183880" cy="1051560"/>
          </a:xfrm>
        </p:spPr>
        <p:txBody>
          <a:bodyPr>
            <a:normAutofit fontScale="90000"/>
          </a:bodyPr>
          <a:lstStyle/>
          <a:p>
            <a:r>
              <a:rPr lang="en-US" dirty="0"/>
              <a:t>World Supports </a:t>
            </a:r>
            <a:br>
              <a:rPr lang="en-US" dirty="0"/>
            </a:br>
            <a:r>
              <a:rPr lang="en-US" dirty="0"/>
              <a:t>Rural Economy</a:t>
            </a:r>
            <a:endParaRPr lang="en-IN" dirty="0"/>
          </a:p>
        </p:txBody>
      </p:sp>
      <p:sp>
        <p:nvSpPr>
          <p:cNvPr id="3" name="Content Placeholder 2"/>
          <p:cNvSpPr>
            <a:spLocks noGrp="1"/>
          </p:cNvSpPr>
          <p:nvPr>
            <p:ph idx="1"/>
          </p:nvPr>
        </p:nvSpPr>
        <p:spPr>
          <a:xfrm>
            <a:off x="539552" y="1700808"/>
            <a:ext cx="8183880" cy="4187952"/>
          </a:xfrm>
        </p:spPr>
        <p:txBody>
          <a:bodyPr>
            <a:normAutofit fontScale="85000" lnSpcReduction="20000"/>
          </a:bodyPr>
          <a:lstStyle/>
          <a:p>
            <a:r>
              <a:rPr lang="en-US" dirty="0"/>
              <a:t>More than 2.5 Bn. people (about 40 per cent of the world’s population) live in the rural and remote areas of developing countries where access to telecommunications is still very limited</a:t>
            </a:r>
            <a:endParaRPr lang="en-IN" dirty="0"/>
          </a:p>
          <a:p>
            <a:r>
              <a:rPr lang="en-US" dirty="0"/>
              <a:t>Entire world, ITU, All Governments, UN give high priority to communications for rural and remote areas.</a:t>
            </a:r>
            <a:endParaRPr lang="en-IN" dirty="0"/>
          </a:p>
          <a:p>
            <a:r>
              <a:rPr lang="en-US" dirty="0"/>
              <a:t> Valletta Action Plan (1998), Istanbul Action Plan (2002), WSIS Plan of Action (2003) all have confirmed the need to promote basic telecommunication, broadcasting and the Internet as tools for development in rural and remote areas.</a:t>
            </a:r>
            <a:endParaRPr lang="en-IN" dirty="0"/>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789040"/>
            <a:ext cx="8100392" cy="2132856"/>
          </a:xfrm>
        </p:spPr>
        <p:txBody>
          <a:bodyPr>
            <a:normAutofit fontScale="90000"/>
          </a:bodyPr>
          <a:lstStyle/>
          <a:p>
            <a:r>
              <a:rPr lang="en-US" dirty="0"/>
              <a:t>So Then why still rural communication success is evading us- Attempt to demystify it</a:t>
            </a:r>
            <a:endParaRPr lang="en-IN" dirty="0"/>
          </a:p>
        </p:txBody>
      </p:sp>
      <p:sp>
        <p:nvSpPr>
          <p:cNvPr id="3" name="Content Placeholder 2"/>
          <p:cNvSpPr>
            <a:spLocks noGrp="1"/>
          </p:cNvSpPr>
          <p:nvPr>
            <p:ph idx="1"/>
          </p:nvPr>
        </p:nvSpPr>
        <p:spPr>
          <a:xfrm>
            <a:off x="395536" y="1196752"/>
            <a:ext cx="8183880" cy="4187952"/>
          </a:xfrm>
        </p:spPr>
        <p:txBody>
          <a:bodyPr/>
          <a:lstStyle/>
          <a:p>
            <a:pPr>
              <a:buNone/>
            </a:pPr>
            <a:r>
              <a:rPr lang="en-US" dirty="0"/>
              <a:t>  </a:t>
            </a:r>
          </a:p>
          <a:p>
            <a:pPr>
              <a:buNone/>
            </a:pPr>
            <a:r>
              <a:rPr lang="en-US" dirty="0"/>
              <a:t>  Tremendous growth of </a:t>
            </a:r>
            <a:r>
              <a:rPr lang="en-US" dirty="0" err="1"/>
              <a:t>tele</a:t>
            </a:r>
            <a:r>
              <a:rPr lang="en-US" dirty="0"/>
              <a:t> density in urban areas, thanks to mobile technology, which has further widened the digital gap between rural and urban areas </a:t>
            </a:r>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starts</a:t>
            </a:r>
            <a:endParaRPr lang="en-IN" dirty="0"/>
          </a:p>
        </p:txBody>
      </p:sp>
      <p:sp>
        <p:nvSpPr>
          <p:cNvPr id="3" name="Content Placeholder 2"/>
          <p:cNvSpPr>
            <a:spLocks noGrp="1"/>
          </p:cNvSpPr>
          <p:nvPr>
            <p:ph idx="1"/>
          </p:nvPr>
        </p:nvSpPr>
        <p:spPr>
          <a:xfrm>
            <a:off x="539552" y="1196752"/>
            <a:ext cx="8183880" cy="4187952"/>
          </a:xfrm>
        </p:spPr>
        <p:txBody>
          <a:bodyPr>
            <a:normAutofit fontScale="70000" lnSpcReduction="20000"/>
          </a:bodyPr>
          <a:lstStyle/>
          <a:p>
            <a:pPr>
              <a:buFont typeface="Wingdings" pitchFamily="2" charset="2"/>
              <a:buChar char="§"/>
            </a:pPr>
            <a:r>
              <a:rPr lang="en-US" dirty="0"/>
              <a:t>In initial stages Communications was taken an essential need for citizens and duty of Govt. to provide it</a:t>
            </a:r>
          </a:p>
          <a:p>
            <a:pPr>
              <a:buFont typeface="Wingdings" pitchFamily="2" charset="2"/>
              <a:buChar char="§"/>
            </a:pPr>
            <a:r>
              <a:rPr lang="en-US" dirty="0"/>
              <a:t>Govt. invested heavily and started providing fixed line phones, wireless communication  technology for defense, as monopoly, without any intention of profit rather as a service for its people.  Getting a phone was always a matter of pride world over.</a:t>
            </a:r>
          </a:p>
          <a:p>
            <a:pPr>
              <a:buFont typeface="Wingdings" pitchFamily="2" charset="2"/>
              <a:buChar char="§"/>
            </a:pPr>
            <a:r>
              <a:rPr lang="en-US" dirty="0"/>
              <a:t>Somewhere down the line mobile technology started to be used for civil services as well.</a:t>
            </a:r>
          </a:p>
          <a:p>
            <a:pPr>
              <a:buFont typeface="Wingdings" pitchFamily="2" charset="2"/>
              <a:buChar char="§"/>
            </a:pPr>
            <a:r>
              <a:rPr lang="en-US" dirty="0"/>
              <a:t>Private sector saw profit and started lobbying for privatization.</a:t>
            </a:r>
          </a:p>
          <a:p>
            <a:pPr>
              <a:buFont typeface="Wingdings" pitchFamily="2" charset="2"/>
              <a:buChar char="§"/>
            </a:pPr>
            <a:r>
              <a:rPr lang="en-US" dirty="0"/>
              <a:t>Govt. after Govt. started opening up.</a:t>
            </a:r>
          </a:p>
          <a:p>
            <a:pPr>
              <a:buFont typeface="Wingdings" pitchFamily="2" charset="2"/>
              <a:buChar char="§"/>
            </a:pPr>
            <a:r>
              <a:rPr lang="en-US" dirty="0"/>
              <a:t>Tremendous success achieved by private sector in increasing the reach and subscriber base.</a:t>
            </a:r>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581128"/>
            <a:ext cx="8183880" cy="1051560"/>
          </a:xfrm>
        </p:spPr>
        <p:txBody>
          <a:bodyPr/>
          <a:lstStyle/>
          <a:p>
            <a:r>
              <a:rPr lang="en-US" dirty="0"/>
              <a:t>     Rural waiting</a:t>
            </a:r>
            <a:endParaRPr lang="en-IN" dirty="0"/>
          </a:p>
        </p:txBody>
      </p:sp>
      <p:sp>
        <p:nvSpPr>
          <p:cNvPr id="3" name="Content Placeholder 2"/>
          <p:cNvSpPr>
            <a:spLocks noGrp="1"/>
          </p:cNvSpPr>
          <p:nvPr>
            <p:ph idx="1"/>
          </p:nvPr>
        </p:nvSpPr>
        <p:spPr/>
        <p:txBody>
          <a:bodyPr>
            <a:normAutofit fontScale="70000" lnSpcReduction="20000"/>
          </a:bodyPr>
          <a:lstStyle/>
          <a:p>
            <a:endParaRPr lang="en-US" dirty="0"/>
          </a:p>
          <a:p>
            <a:endParaRPr lang="en-US" dirty="0"/>
          </a:p>
          <a:p>
            <a:r>
              <a:rPr lang="en-US" dirty="0"/>
              <a:t>Realization started appearing up that </a:t>
            </a:r>
          </a:p>
          <a:p>
            <a:pPr>
              <a:buNone/>
            </a:pPr>
            <a:r>
              <a:rPr lang="en-US" dirty="0"/>
              <a:t>   rural communication is not speeding up.</a:t>
            </a:r>
          </a:p>
          <a:p>
            <a:r>
              <a:rPr lang="en-US" dirty="0"/>
              <a:t>Ditto for broadband</a:t>
            </a:r>
          </a:p>
          <a:p>
            <a:r>
              <a:rPr lang="en-US" dirty="0"/>
              <a:t>So world looked back to Govt. for growth in broadband</a:t>
            </a:r>
          </a:p>
          <a:p>
            <a:r>
              <a:rPr lang="en-US" dirty="0"/>
              <a:t>For broadband, Govt. after Govt. started announcing plans for investment and laying Optical fiber and increasing use of e services in Government</a:t>
            </a:r>
          </a:p>
          <a:p>
            <a:r>
              <a:rPr lang="en-US" dirty="0"/>
              <a:t>Big investments by Govt. for rural Communications are still awaited.</a:t>
            </a:r>
          </a:p>
          <a:p>
            <a:r>
              <a:rPr lang="en-US" dirty="0"/>
              <a:t>Every body in world looking for magic turn for rural communications.</a:t>
            </a:r>
            <a:endParaRPr lang="en-IN" dirty="0"/>
          </a:p>
        </p:txBody>
      </p:sp>
      <p:pic>
        <p:nvPicPr>
          <p:cNvPr id="4" name="Picture 7" descr="Home"/>
          <p:cNvPicPr>
            <a:picLocks noChangeAspect="1" noChangeArrowheads="1"/>
          </p:cNvPicPr>
          <p:nvPr/>
        </p:nvPicPr>
        <p:blipFill>
          <a:blip r:embed="rId3"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13292"/>
          </a:xfrm>
        </p:spPr>
        <p:txBody>
          <a:bodyPr/>
          <a:lstStyle/>
          <a:p>
            <a:pPr>
              <a:buNone/>
            </a:pPr>
            <a:endParaRPr lang="en-US" b="1" dirty="0">
              <a:solidFill>
                <a:schemeClr val="accent1"/>
              </a:solidFill>
            </a:endParaRPr>
          </a:p>
          <a:p>
            <a:pPr>
              <a:buNone/>
            </a:pPr>
            <a:r>
              <a:rPr lang="en-US" b="1" dirty="0">
                <a:solidFill>
                  <a:schemeClr val="accent1"/>
                </a:solidFill>
              </a:rPr>
              <a:t>Aims of Rural </a:t>
            </a:r>
          </a:p>
          <a:p>
            <a:pPr>
              <a:buNone/>
            </a:pPr>
            <a:r>
              <a:rPr lang="en-US" b="1" dirty="0">
                <a:solidFill>
                  <a:schemeClr val="accent1"/>
                </a:solidFill>
              </a:rPr>
              <a:t>Communications </a:t>
            </a:r>
          </a:p>
          <a:p>
            <a:endParaRPr lang="en-US" dirty="0"/>
          </a:p>
          <a:p>
            <a:r>
              <a:rPr lang="en-IN" dirty="0"/>
              <a:t>To put rural people in a position to have the necessary information for informed decision-making and the relevant skills to improve their livelihoods.</a:t>
            </a:r>
          </a:p>
          <a:p>
            <a:r>
              <a:rPr lang="en-US" dirty="0"/>
              <a:t>To have </a:t>
            </a:r>
            <a:r>
              <a:rPr lang="en-GB" dirty="0"/>
              <a:t>a close-knit family by connecting people across developed and developing parts of the world.</a:t>
            </a:r>
          </a:p>
          <a:p>
            <a:endParaRPr lang="en-GB" dirty="0"/>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99044"/>
          </a:xfrm>
        </p:spPr>
        <p:txBody>
          <a:bodyPr>
            <a:normAutofit/>
          </a:bodyPr>
          <a:lstStyle/>
          <a:p>
            <a:pPr>
              <a:buNone/>
            </a:pPr>
            <a:r>
              <a:rPr lang="en-US" b="1" dirty="0">
                <a:solidFill>
                  <a:schemeClr val="accent1"/>
                </a:solidFill>
              </a:rPr>
              <a:t>Benefits </a:t>
            </a:r>
          </a:p>
          <a:p>
            <a:endParaRPr lang="en-US" dirty="0"/>
          </a:p>
          <a:p>
            <a:r>
              <a:rPr lang="en-IN" dirty="0"/>
              <a:t>People’s participation and community mobilization</a:t>
            </a:r>
          </a:p>
          <a:p>
            <a:r>
              <a:rPr lang="en-IN" dirty="0"/>
              <a:t>Confidence building</a:t>
            </a:r>
          </a:p>
          <a:p>
            <a:r>
              <a:rPr lang="en-IN" dirty="0"/>
              <a:t>Raising awareness </a:t>
            </a:r>
          </a:p>
          <a:p>
            <a:r>
              <a:rPr lang="en-IN" dirty="0"/>
              <a:t>Sharing knowledge </a:t>
            </a:r>
          </a:p>
          <a:p>
            <a:r>
              <a:rPr lang="en-IN" dirty="0"/>
              <a:t>Changing attitudes, behaviours and</a:t>
            </a:r>
          </a:p>
          <a:p>
            <a:r>
              <a:rPr lang="en-IN" dirty="0"/>
              <a:t>Lifestyles (e.g., female foeticide, rapes, etc)</a:t>
            </a:r>
          </a:p>
          <a:p>
            <a:r>
              <a:rPr lang="en-IN" dirty="0"/>
              <a:t>Foster decision-making</a:t>
            </a:r>
          </a:p>
          <a:p>
            <a:endParaRPr lang="en-IN" dirty="0"/>
          </a:p>
        </p:txBody>
      </p:sp>
      <p:pic>
        <p:nvPicPr>
          <p:cNvPr id="4" name="Picture 7" descr="Home"/>
          <p:cNvPicPr>
            <a:picLocks noChangeAspect="1" noChangeArrowheads="1"/>
          </p:cNvPicPr>
          <p:nvPr/>
        </p:nvPicPr>
        <p:blipFill>
          <a:blip r:embed="rId2" cstate="print"/>
          <a:srcRect/>
          <a:stretch>
            <a:fillRect/>
          </a:stretch>
        </p:blipFill>
        <p:spPr bwMode="auto">
          <a:xfrm>
            <a:off x="6228184" y="476672"/>
            <a:ext cx="2664296" cy="79208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C73987495FE848A4C5F33FA31CCA48" ma:contentTypeVersion="3" ma:contentTypeDescription="Create a new document." ma:contentTypeScope="" ma:versionID="63fd3d02deb80d1793575095d89c7fce">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BA043E-C928-4C83-9F81-60997214BBA8}">
  <ds:schemaRefs>
    <ds:schemaRef ds:uri="http://www.w3.org/XML/1998/namespace"/>
    <ds:schemaRef ds:uri="http://schemas.microsoft.com/office/infopath/2007/PartnerControls"/>
    <ds:schemaRef ds:uri="http://purl.org/dc/terms/"/>
    <ds:schemaRef ds:uri="http://purl.org/dc/elements/1.1/"/>
    <ds:schemaRef ds:uri="http://schemas.openxmlformats.org/package/2006/metadata/core-properties"/>
    <ds:schemaRef ds:uri="http://schemas.microsoft.com/office/2006/metadata/properties"/>
    <ds:schemaRef ds:uri="http://schemas.microsoft.com/sharepoint/v3"/>
    <ds:schemaRef ds:uri="http://schemas.microsoft.com/office/2006/documentManagement/types"/>
    <ds:schemaRef ds:uri="http://purl.org/dc/dcmitype/"/>
  </ds:schemaRefs>
</ds:datastoreItem>
</file>

<file path=customXml/itemProps2.xml><?xml version="1.0" encoding="utf-8"?>
<ds:datastoreItem xmlns:ds="http://schemas.openxmlformats.org/officeDocument/2006/customXml" ds:itemID="{9E2C9BEC-3E05-4EAA-93E1-0B0C50B5CF29}">
  <ds:schemaRefs>
    <ds:schemaRef ds:uri="http://schemas.microsoft.com/sharepoint/v3/contenttype/forms"/>
  </ds:schemaRefs>
</ds:datastoreItem>
</file>

<file path=customXml/itemProps3.xml><?xml version="1.0" encoding="utf-8"?>
<ds:datastoreItem xmlns:ds="http://schemas.openxmlformats.org/officeDocument/2006/customXml" ds:itemID="{17C38B73-1A46-4834-AEB2-B93FE0FCA8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Aspect</Template>
  <TotalTime>410</TotalTime>
  <Words>1940</Words>
  <Application>Microsoft Office PowerPoint</Application>
  <PresentationFormat>On-screen Show (4:3)</PresentationFormat>
  <Paragraphs>182</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 Unicode MS</vt:lpstr>
      <vt:lpstr>Calibri</vt:lpstr>
      <vt:lpstr>ITC Bookman Light</vt:lpstr>
      <vt:lpstr>Verdana</vt:lpstr>
      <vt:lpstr>Wingdings</vt:lpstr>
      <vt:lpstr>Wingdings 2</vt:lpstr>
      <vt:lpstr>Aspect</vt:lpstr>
      <vt:lpstr>Demystifying Rural Communication        Much Talk Less Achieved </vt:lpstr>
      <vt:lpstr>PowerPoint Presentation</vt:lpstr>
      <vt:lpstr>Communication - the Human DNA</vt:lpstr>
      <vt:lpstr>World Supports  Rural Economy</vt:lpstr>
      <vt:lpstr>So Then why still rural communication success is evading us- Attempt to demystify it</vt:lpstr>
      <vt:lpstr>Communication starts</vt:lpstr>
      <vt:lpstr>     Rural waiting</vt:lpstr>
      <vt:lpstr>PowerPoint Presentation</vt:lpstr>
      <vt:lpstr>PowerPoint Presentation</vt:lpstr>
      <vt:lpstr>May be for this smile?</vt:lpstr>
      <vt:lpstr>Rural Communications-Difficulties</vt:lpstr>
      <vt:lpstr>     Technologies</vt:lpstr>
      <vt:lpstr>     Telecom Standards</vt:lpstr>
      <vt:lpstr>     Equipment Suppliers</vt:lpstr>
      <vt:lpstr>     Service Providers</vt:lpstr>
      <vt:lpstr>  Multi Government fundings   </vt:lpstr>
      <vt:lpstr>  Government’s assistance in          Telecom Sector</vt:lpstr>
      <vt:lpstr>PowerPoint Presentation</vt:lpstr>
      <vt:lpstr> On Innovations </vt:lpstr>
      <vt:lpstr>      About CMAI</vt:lpstr>
      <vt:lpstr>So what is Task?</vt:lpstr>
      <vt:lpstr>(+91) 98-111-29879 http://in.linkedin.com/in/nkgoyals,   http://www.facebook.com/nkgoyalcmai http://www.cmai.asia/Youth-Student.php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more</dc:title>
  <dc:creator>N.K Goyal</dc:creator>
  <cp:lastModifiedBy>May (TSB)</cp:lastModifiedBy>
  <cp:revision>134</cp:revision>
  <dcterms:created xsi:type="dcterms:W3CDTF">2012-12-13T11:16:10Z</dcterms:created>
  <dcterms:modified xsi:type="dcterms:W3CDTF">2020-12-17T17:35:43Z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0x01010006C73987495FE848A4C5F33FA31CCA48</vt:lpwstr>
  </property>
</Properties>
</file>