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412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7" r:id="rId15"/>
    <p:sldId id="436" r:id="rId16"/>
    <p:sldId id="435" r:id="rId17"/>
    <p:sldId id="428" r:id="rId18"/>
    <p:sldId id="429" r:id="rId19"/>
    <p:sldId id="430" r:id="rId20"/>
    <p:sldId id="431" r:id="rId21"/>
    <p:sldId id="432" r:id="rId22"/>
    <p:sldId id="433" r:id="rId23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 varScale="1">
        <p:scale>
          <a:sx n="99" d="100"/>
          <a:sy n="99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DDF28-A9B4-41D0-AA51-38DF551B0C6F}" type="doc">
      <dgm:prSet loTypeId="urn:microsoft.com/office/officeart/2005/8/layout/radial5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3552AC7-C4E1-4302-B43F-4983990D849A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14938CE4-9002-4C5C-A57D-7361A72938A6}" type="parTrans" cxnId="{174B46AA-8B71-4408-BA9B-EDB966616808}">
      <dgm:prSet/>
      <dgm:spPr/>
      <dgm:t>
        <a:bodyPr/>
        <a:lstStyle/>
        <a:p>
          <a:endParaRPr lang="en-US"/>
        </a:p>
      </dgm:t>
    </dgm:pt>
    <dgm:pt modelId="{B12BFFB1-97C5-432F-9A8F-43DA887B702F}" type="sibTrans" cxnId="{174B46AA-8B71-4408-BA9B-EDB966616808}">
      <dgm:prSet/>
      <dgm:spPr/>
      <dgm:t>
        <a:bodyPr/>
        <a:lstStyle/>
        <a:p>
          <a:endParaRPr lang="en-US"/>
        </a:p>
      </dgm:t>
    </dgm:pt>
    <dgm:pt modelId="{F2350645-F58E-4ECF-A40F-B5EE6230FC3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In Depth Technical Manuals/ Tutorial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D0FEAE83-AA75-4929-9046-55ACCAD96FE9}" type="parTrans" cxnId="{85DB3263-5EAA-4CFC-930A-151906D8CCEF}">
      <dgm:prSet/>
      <dgm:spPr/>
      <dgm:t>
        <a:bodyPr/>
        <a:lstStyle/>
        <a:p>
          <a:endParaRPr lang="en-US" dirty="0"/>
        </a:p>
      </dgm:t>
    </dgm:pt>
    <dgm:pt modelId="{62A793DC-18D4-46B3-99B7-084E224A73E7}" type="sibTrans" cxnId="{85DB3263-5EAA-4CFC-930A-151906D8CCEF}">
      <dgm:prSet/>
      <dgm:spPr/>
      <dgm:t>
        <a:bodyPr/>
        <a:lstStyle/>
        <a:p>
          <a:endParaRPr lang="en-US"/>
        </a:p>
      </dgm:t>
    </dgm:pt>
    <dgm:pt modelId="{F59FC4A2-0F33-4BCB-9CA8-565662255355}">
      <dgm:prSet phldrT="[Text]" custT="1"/>
      <dgm:spPr/>
      <dgm:t>
        <a:bodyPr/>
        <a:lstStyle/>
        <a:p>
          <a:r>
            <a:rPr lang="en-US" sz="1400" dirty="0" smtClean="0"/>
            <a:t>Workshop</a:t>
          </a:r>
          <a:endParaRPr lang="en-US" sz="1400" dirty="0"/>
        </a:p>
      </dgm:t>
    </dgm:pt>
    <dgm:pt modelId="{EA831CB3-08E1-4BC0-B441-9BE16334473A}" type="parTrans" cxnId="{70FBEBDD-09F8-46F4-9F18-C63C7D53F8A5}">
      <dgm:prSet/>
      <dgm:spPr/>
      <dgm:t>
        <a:bodyPr/>
        <a:lstStyle/>
        <a:p>
          <a:endParaRPr lang="en-US" dirty="0"/>
        </a:p>
      </dgm:t>
    </dgm:pt>
    <dgm:pt modelId="{A3D7B656-C809-4578-AE73-B22570696FD1}" type="sibTrans" cxnId="{70FBEBDD-09F8-46F4-9F18-C63C7D53F8A5}">
      <dgm:prSet/>
      <dgm:spPr/>
      <dgm:t>
        <a:bodyPr/>
        <a:lstStyle/>
        <a:p>
          <a:endParaRPr lang="en-US"/>
        </a:p>
      </dgm:t>
    </dgm:pt>
    <dgm:pt modelId="{7C819BF9-3611-485F-9CAA-615CEFA8F8E9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 Webinar</a:t>
          </a:r>
          <a:endParaRPr lang="en-US" sz="1400" dirty="0"/>
        </a:p>
      </dgm:t>
    </dgm:pt>
    <dgm:pt modelId="{66BD53C2-4EC9-48C7-A831-278639A77C56}" type="parTrans" cxnId="{1E5D4993-A71A-45FB-9234-1C6CC5E02873}">
      <dgm:prSet/>
      <dgm:spPr/>
      <dgm:t>
        <a:bodyPr/>
        <a:lstStyle/>
        <a:p>
          <a:endParaRPr lang="en-US" dirty="0"/>
        </a:p>
      </dgm:t>
    </dgm:pt>
    <dgm:pt modelId="{39D13C89-0634-475D-998C-2947E00C8AD1}" type="sibTrans" cxnId="{1E5D4993-A71A-45FB-9234-1C6CC5E02873}">
      <dgm:prSet/>
      <dgm:spPr/>
      <dgm:t>
        <a:bodyPr/>
        <a:lstStyle/>
        <a:p>
          <a:endParaRPr lang="en-US"/>
        </a:p>
      </dgm:t>
    </dgm:pt>
    <dgm:pt modelId="{E95E4DB2-B061-4E48-97BF-DBAFA876BC57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E-Learning </a:t>
          </a:r>
          <a:endParaRPr lang="en-US" sz="1400" dirty="0"/>
        </a:p>
      </dgm:t>
    </dgm:pt>
    <dgm:pt modelId="{90C43ECB-D4B4-435C-B7C5-6F1F8C0717A0}" type="parTrans" cxnId="{439A8B16-897B-4D59-8067-DA16F45F41FA}">
      <dgm:prSet/>
      <dgm:spPr/>
      <dgm:t>
        <a:bodyPr/>
        <a:lstStyle/>
        <a:p>
          <a:endParaRPr lang="en-US" dirty="0"/>
        </a:p>
      </dgm:t>
    </dgm:pt>
    <dgm:pt modelId="{B213974E-6E3B-4097-964E-567BB3B1144C}" type="sibTrans" cxnId="{439A8B16-897B-4D59-8067-DA16F45F41FA}">
      <dgm:prSet/>
      <dgm:spPr/>
      <dgm:t>
        <a:bodyPr/>
        <a:lstStyle/>
        <a:p>
          <a:endParaRPr lang="en-US"/>
        </a:p>
      </dgm:t>
    </dgm:pt>
    <dgm:pt modelId="{D8875102-DF07-49FC-869A-D41D3F1AEF8E}" type="pres">
      <dgm:prSet presAssocID="{4A6DDF28-A9B4-41D0-AA51-38DF551B0C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64156-5DF2-4E4B-8901-D97C48FEA5CE}" type="pres">
      <dgm:prSet presAssocID="{33552AC7-C4E1-4302-B43F-4983990D849A}" presName="centerShape" presStyleLbl="node0" presStyleIdx="0" presStyleCnt="1" custScaleX="106346" custScaleY="111410"/>
      <dgm:spPr/>
      <dgm:t>
        <a:bodyPr/>
        <a:lstStyle/>
        <a:p>
          <a:endParaRPr lang="en-US"/>
        </a:p>
      </dgm:t>
    </dgm:pt>
    <dgm:pt modelId="{655E59CC-3839-47B5-9820-0DB7E6780FBD}" type="pres">
      <dgm:prSet presAssocID="{D0FEAE83-AA75-4929-9046-55ACCAD96F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048784E-3FAE-4124-88D5-1588748525CE}" type="pres">
      <dgm:prSet presAssocID="{D0FEAE83-AA75-4929-9046-55ACCAD96F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B41BE8D-25C0-4316-AA18-4924A23618E3}" type="pres">
      <dgm:prSet presAssocID="{F2350645-F58E-4ECF-A40F-B5EE6230FC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E45EC-3FF7-49C7-8AD4-EF81CCF18A91}" type="pres">
      <dgm:prSet presAssocID="{EA831CB3-08E1-4BC0-B441-9BE16334473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484BF47-3336-4357-8DD0-F0E304D82124}" type="pres">
      <dgm:prSet presAssocID="{EA831CB3-08E1-4BC0-B441-9BE16334473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095C6E2-4785-4998-9530-52F3C75EC620}" type="pres">
      <dgm:prSet presAssocID="{F59FC4A2-0F33-4BCB-9CA8-565662255355}" presName="node" presStyleLbl="node1" presStyleIdx="1" presStyleCnt="4" custScaleX="110471" custScaleY="107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E789-619A-4CE5-9336-ACBD757A888A}" type="pres">
      <dgm:prSet presAssocID="{66BD53C2-4EC9-48C7-A831-278639A77C5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BA27004-C40A-4B5C-9A02-FFE61768495E}" type="pres">
      <dgm:prSet presAssocID="{66BD53C2-4EC9-48C7-A831-278639A77C5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66F38CD-1AB1-4A0B-925B-3F3E88D3DE98}" type="pres">
      <dgm:prSet presAssocID="{7C819BF9-3611-485F-9CAA-615CEFA8F8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6A15E-8826-40DE-8268-918BB5965A88}" type="pres">
      <dgm:prSet presAssocID="{90C43ECB-D4B4-435C-B7C5-6F1F8C0717A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CCF57FA-45D6-4B84-B226-6BC33BECF3B9}" type="pres">
      <dgm:prSet presAssocID="{90C43ECB-D4B4-435C-B7C5-6F1F8C0717A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82042C4-D7F2-4B99-979B-F0EC63F1F1DF}" type="pres">
      <dgm:prSet presAssocID="{E95E4DB2-B061-4E48-97BF-DBAFA876BC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BDF46-F2D9-45C2-A5F1-D261EF34E829}" type="presOf" srcId="{66BD53C2-4EC9-48C7-A831-278639A77C56}" destId="{C64BE789-619A-4CE5-9336-ACBD757A888A}" srcOrd="0" destOrd="0" presId="urn:microsoft.com/office/officeart/2005/8/layout/radial5"/>
    <dgm:cxn modelId="{4A0241C7-7BA5-45D0-AFFB-BFDBF6E4DC3B}" type="presOf" srcId="{E95E4DB2-B061-4E48-97BF-DBAFA876BC57}" destId="{582042C4-D7F2-4B99-979B-F0EC63F1F1DF}" srcOrd="0" destOrd="0" presId="urn:microsoft.com/office/officeart/2005/8/layout/radial5"/>
    <dgm:cxn modelId="{422ACC26-6A4C-462A-AACF-451220F5E6F0}" type="presOf" srcId="{4A6DDF28-A9B4-41D0-AA51-38DF551B0C6F}" destId="{D8875102-DF07-49FC-869A-D41D3F1AEF8E}" srcOrd="0" destOrd="0" presId="urn:microsoft.com/office/officeart/2005/8/layout/radial5"/>
    <dgm:cxn modelId="{7E29F708-5038-4FF6-A580-707B795FB79B}" type="presOf" srcId="{F59FC4A2-0F33-4BCB-9CA8-565662255355}" destId="{B095C6E2-4785-4998-9530-52F3C75EC620}" srcOrd="0" destOrd="0" presId="urn:microsoft.com/office/officeart/2005/8/layout/radial5"/>
    <dgm:cxn modelId="{1E5D4993-A71A-45FB-9234-1C6CC5E02873}" srcId="{33552AC7-C4E1-4302-B43F-4983990D849A}" destId="{7C819BF9-3611-485F-9CAA-615CEFA8F8E9}" srcOrd="2" destOrd="0" parTransId="{66BD53C2-4EC9-48C7-A831-278639A77C56}" sibTransId="{39D13C89-0634-475D-998C-2947E00C8AD1}"/>
    <dgm:cxn modelId="{03DAE52F-D315-4723-BDD2-37AFEC006EC8}" type="presOf" srcId="{D0FEAE83-AA75-4929-9046-55ACCAD96FE9}" destId="{655E59CC-3839-47B5-9820-0DB7E6780FBD}" srcOrd="0" destOrd="0" presId="urn:microsoft.com/office/officeart/2005/8/layout/radial5"/>
    <dgm:cxn modelId="{174B46AA-8B71-4408-BA9B-EDB966616808}" srcId="{4A6DDF28-A9B4-41D0-AA51-38DF551B0C6F}" destId="{33552AC7-C4E1-4302-B43F-4983990D849A}" srcOrd="0" destOrd="0" parTransId="{14938CE4-9002-4C5C-A57D-7361A72938A6}" sibTransId="{B12BFFB1-97C5-432F-9A8F-43DA887B702F}"/>
    <dgm:cxn modelId="{041FECE1-0293-4011-BC2B-25CB2AF62565}" type="presOf" srcId="{66BD53C2-4EC9-48C7-A831-278639A77C56}" destId="{6BA27004-C40A-4B5C-9A02-FFE61768495E}" srcOrd="1" destOrd="0" presId="urn:microsoft.com/office/officeart/2005/8/layout/radial5"/>
    <dgm:cxn modelId="{12381110-42C9-49DF-B63A-B01CEF84CBB4}" type="presOf" srcId="{7C819BF9-3611-485F-9CAA-615CEFA8F8E9}" destId="{366F38CD-1AB1-4A0B-925B-3F3E88D3DE98}" srcOrd="0" destOrd="0" presId="urn:microsoft.com/office/officeart/2005/8/layout/radial5"/>
    <dgm:cxn modelId="{74B1B52A-E1BF-4482-AB06-388486538645}" type="presOf" srcId="{EA831CB3-08E1-4BC0-B441-9BE16334473A}" destId="{8E8E45EC-3FF7-49C7-8AD4-EF81CCF18A91}" srcOrd="0" destOrd="0" presId="urn:microsoft.com/office/officeart/2005/8/layout/radial5"/>
    <dgm:cxn modelId="{6BAA3E17-B17D-452B-91E4-77EFEEB50B45}" type="presOf" srcId="{90C43ECB-D4B4-435C-B7C5-6F1F8C0717A0}" destId="{BCCF57FA-45D6-4B84-B226-6BC33BECF3B9}" srcOrd="1" destOrd="0" presId="urn:microsoft.com/office/officeart/2005/8/layout/radial5"/>
    <dgm:cxn modelId="{85DB3263-5EAA-4CFC-930A-151906D8CCEF}" srcId="{33552AC7-C4E1-4302-B43F-4983990D849A}" destId="{F2350645-F58E-4ECF-A40F-B5EE6230FC3B}" srcOrd="0" destOrd="0" parTransId="{D0FEAE83-AA75-4929-9046-55ACCAD96FE9}" sibTransId="{62A793DC-18D4-46B3-99B7-084E224A73E7}"/>
    <dgm:cxn modelId="{A1B58C0C-2CD8-4208-BB4C-71CF8F8D2D87}" type="presOf" srcId="{D0FEAE83-AA75-4929-9046-55ACCAD96FE9}" destId="{5048784E-3FAE-4124-88D5-1588748525CE}" srcOrd="1" destOrd="0" presId="urn:microsoft.com/office/officeart/2005/8/layout/radial5"/>
    <dgm:cxn modelId="{E3E1B338-6295-4B5B-8541-38E9BBD2B643}" type="presOf" srcId="{F2350645-F58E-4ECF-A40F-B5EE6230FC3B}" destId="{1B41BE8D-25C0-4316-AA18-4924A23618E3}" srcOrd="0" destOrd="0" presId="urn:microsoft.com/office/officeart/2005/8/layout/radial5"/>
    <dgm:cxn modelId="{5973FC36-8EE9-4D51-9A46-8862ECC56943}" type="presOf" srcId="{90C43ECB-D4B4-435C-B7C5-6F1F8C0717A0}" destId="{51F6A15E-8826-40DE-8268-918BB5965A88}" srcOrd="0" destOrd="0" presId="urn:microsoft.com/office/officeart/2005/8/layout/radial5"/>
    <dgm:cxn modelId="{70FBEBDD-09F8-46F4-9F18-C63C7D53F8A5}" srcId="{33552AC7-C4E1-4302-B43F-4983990D849A}" destId="{F59FC4A2-0F33-4BCB-9CA8-565662255355}" srcOrd="1" destOrd="0" parTransId="{EA831CB3-08E1-4BC0-B441-9BE16334473A}" sibTransId="{A3D7B656-C809-4578-AE73-B22570696FD1}"/>
    <dgm:cxn modelId="{E9DD95C3-0FE5-491B-BF7F-220B896B58CA}" type="presOf" srcId="{33552AC7-C4E1-4302-B43F-4983990D849A}" destId="{48964156-5DF2-4E4B-8901-D97C48FEA5CE}" srcOrd="0" destOrd="0" presId="urn:microsoft.com/office/officeart/2005/8/layout/radial5"/>
    <dgm:cxn modelId="{439A8B16-897B-4D59-8067-DA16F45F41FA}" srcId="{33552AC7-C4E1-4302-B43F-4983990D849A}" destId="{E95E4DB2-B061-4E48-97BF-DBAFA876BC57}" srcOrd="3" destOrd="0" parTransId="{90C43ECB-D4B4-435C-B7C5-6F1F8C0717A0}" sibTransId="{B213974E-6E3B-4097-964E-567BB3B1144C}"/>
    <dgm:cxn modelId="{CF1A3DFC-0996-4190-8F71-06512BACCBF2}" type="presOf" srcId="{EA831CB3-08E1-4BC0-B441-9BE16334473A}" destId="{0484BF47-3336-4357-8DD0-F0E304D82124}" srcOrd="1" destOrd="0" presId="urn:microsoft.com/office/officeart/2005/8/layout/radial5"/>
    <dgm:cxn modelId="{06252BDB-9AD5-492C-B4DC-F962B78E4B7A}" type="presParOf" srcId="{D8875102-DF07-49FC-869A-D41D3F1AEF8E}" destId="{48964156-5DF2-4E4B-8901-D97C48FEA5CE}" srcOrd="0" destOrd="0" presId="urn:microsoft.com/office/officeart/2005/8/layout/radial5"/>
    <dgm:cxn modelId="{B1269513-050C-429D-91DE-2E5343CDE10B}" type="presParOf" srcId="{D8875102-DF07-49FC-869A-D41D3F1AEF8E}" destId="{655E59CC-3839-47B5-9820-0DB7E6780FBD}" srcOrd="1" destOrd="0" presId="urn:microsoft.com/office/officeart/2005/8/layout/radial5"/>
    <dgm:cxn modelId="{8270A1EF-A353-46F9-A195-B85B8A328741}" type="presParOf" srcId="{655E59CC-3839-47B5-9820-0DB7E6780FBD}" destId="{5048784E-3FAE-4124-88D5-1588748525CE}" srcOrd="0" destOrd="0" presId="urn:microsoft.com/office/officeart/2005/8/layout/radial5"/>
    <dgm:cxn modelId="{2FB2FE37-4349-4B49-91B4-5A2D7334A805}" type="presParOf" srcId="{D8875102-DF07-49FC-869A-D41D3F1AEF8E}" destId="{1B41BE8D-25C0-4316-AA18-4924A23618E3}" srcOrd="2" destOrd="0" presId="urn:microsoft.com/office/officeart/2005/8/layout/radial5"/>
    <dgm:cxn modelId="{F100B0C7-C5F4-44D7-8275-6DD94CA7348A}" type="presParOf" srcId="{D8875102-DF07-49FC-869A-D41D3F1AEF8E}" destId="{8E8E45EC-3FF7-49C7-8AD4-EF81CCF18A91}" srcOrd="3" destOrd="0" presId="urn:microsoft.com/office/officeart/2005/8/layout/radial5"/>
    <dgm:cxn modelId="{A69AD049-65C7-4E38-9342-7C8DB09332FA}" type="presParOf" srcId="{8E8E45EC-3FF7-49C7-8AD4-EF81CCF18A91}" destId="{0484BF47-3336-4357-8DD0-F0E304D82124}" srcOrd="0" destOrd="0" presId="urn:microsoft.com/office/officeart/2005/8/layout/radial5"/>
    <dgm:cxn modelId="{7B86F86F-1BA3-4240-815B-4D25E6D97148}" type="presParOf" srcId="{D8875102-DF07-49FC-869A-D41D3F1AEF8E}" destId="{B095C6E2-4785-4998-9530-52F3C75EC620}" srcOrd="4" destOrd="0" presId="urn:microsoft.com/office/officeart/2005/8/layout/radial5"/>
    <dgm:cxn modelId="{04A9549B-DF8D-4F90-AC2E-160552A7377E}" type="presParOf" srcId="{D8875102-DF07-49FC-869A-D41D3F1AEF8E}" destId="{C64BE789-619A-4CE5-9336-ACBD757A888A}" srcOrd="5" destOrd="0" presId="urn:microsoft.com/office/officeart/2005/8/layout/radial5"/>
    <dgm:cxn modelId="{AD9C6695-2C5E-43AF-9E94-A2ED3B8830D2}" type="presParOf" srcId="{C64BE789-619A-4CE5-9336-ACBD757A888A}" destId="{6BA27004-C40A-4B5C-9A02-FFE61768495E}" srcOrd="0" destOrd="0" presId="urn:microsoft.com/office/officeart/2005/8/layout/radial5"/>
    <dgm:cxn modelId="{F8E7BD5B-FEC1-4E14-82FC-DE0EF025E233}" type="presParOf" srcId="{D8875102-DF07-49FC-869A-D41D3F1AEF8E}" destId="{366F38CD-1AB1-4A0B-925B-3F3E88D3DE98}" srcOrd="6" destOrd="0" presId="urn:microsoft.com/office/officeart/2005/8/layout/radial5"/>
    <dgm:cxn modelId="{197A2A05-6F47-42C0-A37F-4C8CDA447422}" type="presParOf" srcId="{D8875102-DF07-49FC-869A-D41D3F1AEF8E}" destId="{51F6A15E-8826-40DE-8268-918BB5965A88}" srcOrd="7" destOrd="0" presId="urn:microsoft.com/office/officeart/2005/8/layout/radial5"/>
    <dgm:cxn modelId="{2E883FFC-93A6-4CF0-81A8-14E0FE0B0BF8}" type="presParOf" srcId="{51F6A15E-8826-40DE-8268-918BB5965A88}" destId="{BCCF57FA-45D6-4B84-B226-6BC33BECF3B9}" srcOrd="0" destOrd="0" presId="urn:microsoft.com/office/officeart/2005/8/layout/radial5"/>
    <dgm:cxn modelId="{E166FF18-5804-414E-B786-4233AD16E1D3}" type="presParOf" srcId="{D8875102-DF07-49FC-869A-D41D3F1AEF8E}" destId="{582042C4-D7F2-4B99-979B-F0EC63F1F1D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5E572A-4BB4-4A59-B29B-80A07CA49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0324C1-E186-478B-9792-C58ED8491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6BE626-7599-42FE-A405-2A87B24CB62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025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04090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Currently TSB organises workshops for general awareness on ITU-T standardization activities and in-depth technical tutrorials for training on implementation of ITU-T Recommendations. Webinars and E-learning courses will now also be proposed in the future. Member states are invited to contact TSB if they would like to host an in depth technical tutorial pertaining to a particular ITU-T Recommendation(s) or workshop in the near future.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65767-19CA-4AFA-A179-AFB2FF6B16D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2409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First three bullets shows the actions that have been implemented in the period 2009-12.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CFEDD9-32B3-4174-B901-EB577E744EE3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8602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4C1-E186-478B-9792-C58ED84910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96861FB-0A6C-411C-AD7B-DA12BF3FEA8C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6991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PP Res 123 firstly adopted by PP 2002</a:t>
            </a:r>
          </a:p>
          <a:p>
            <a:pPr eaLnBrk="1" hangingPunct="1"/>
            <a:r>
              <a:rPr lang="en-US" altLang="en-US" smtClean="0"/>
              <a:t>WTSA Res 44 1</a:t>
            </a:r>
            <a:r>
              <a:rPr lang="en-US" altLang="en-US" baseline="30000" smtClean="0"/>
              <a:t>st</a:t>
            </a:r>
            <a:r>
              <a:rPr lang="en-US" altLang="en-US" smtClean="0"/>
              <a:t> adopted by WTSA-04</a:t>
            </a:r>
          </a:p>
        </p:txBody>
      </p:sp>
    </p:spTree>
    <p:extLst>
      <p:ext uri="{BB962C8B-B14F-4D97-AF65-F5344CB8AC3E}">
        <p14:creationId xmlns:p14="http://schemas.microsoft.com/office/powerpoint/2010/main" val="200152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EA0CE3-1C85-404B-9DF1-F607D8C9009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168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A0FD543-145F-475A-9180-729A05486D12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731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BD73FC-5B89-4D5C-8209-C3831127B8E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actions implemented for BSG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Strengthen Standard Making Capability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1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Assist Developing Countries in Standards Implementation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2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Develop Human Resources ((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3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Regional Groups 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( WTSA-12  Resolution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54)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562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Slide shows actions that have been implemented in period 2009-12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103F45-E3CC-4B86-B750-FDB88C0F6FE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19837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Handbooks have now been replaced by e-learning courses, technical reports and web based guides.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552AE0C-EB9F-4011-8A07-C51AD767732E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6349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CB1AC-3EAB-4DF1-8FC7-846057CA7A5B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108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68C0C83-690B-48A2-97AF-4544D8B9D914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887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0326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1AF4-53FA-4334-BB42-4A30967F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29285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7987C-09CA-4C30-9F8F-27193B658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67407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D4A1B4B-E8F2-4B1F-A3C8-2056FE32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20777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151C-AE28-46CF-8FFF-F7E2B0B39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7208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A46A-4368-4FD5-A322-D05F8DE15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741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2203-F258-4A29-A809-5C0D0A98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87567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3D570-A450-4BD4-AE72-CEAF3666E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0411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464A-0707-44A2-8187-DD9ABF31E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3380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91B3-8590-424C-B412-1327A135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2133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A943-527E-4649-876F-3E60F1A6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47940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7F0E-D825-4026-BC54-7F0E755DB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57955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93880A-9958-4693-9547-BB4ADD3D3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itu.int/itu-t/StandardsQA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gap/Pages/defaul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academy.itu.int/moodle/course/view.php?id=60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pub/T-HDB-IMPL.08-2010/en" TargetMode="External"/><Relationship Id="rId3" Type="http://schemas.openxmlformats.org/officeDocument/2006/relationships/image" Target="../media/image10.gif"/><Relationship Id="rId7" Type="http://schemas.openxmlformats.org/officeDocument/2006/relationships/hyperlink" Target="http://www.itu.int/pub/publications.aspx?lang=en&amp;parent=T-HDB-SEC.05-20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publ/T-HDB-IMPL.07-2010/en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itu.int/pub/publications.aspx?lang=en&amp;parent=T-HDB-PLN.03-2012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itu.int/pub/publications.aspx?lang=en&amp;parent=T-TUT-QOS-2013" TargetMode="External"/><Relationship Id="rId9" Type="http://schemas.openxmlformats.org/officeDocument/2006/relationships/hyperlink" Target="http://www.itu.int/publ/T-HDB-IMPL.06-2010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463031"/>
            <a:ext cx="9144000" cy="1470025"/>
          </a:xfrm>
        </p:spPr>
        <p:txBody>
          <a:bodyPr/>
          <a:lstStyle/>
          <a:p>
            <a:r>
              <a:rPr lang="en-US" altLang="en-US" dirty="0" smtClean="0"/>
              <a:t>ITU Activities on Bridging the Standardization Gap (BSG)</a:t>
            </a:r>
          </a:p>
        </p:txBody>
      </p:sp>
      <p:sp>
        <p:nvSpPr>
          <p:cNvPr id="4101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2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3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4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2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/>
              <a:t>ITU Regional Standardization Forum for </a:t>
            </a:r>
            <a:r>
              <a:rPr lang="en-US" altLang="en-US" sz="2400" b="1" dirty="0" smtClean="0"/>
              <a:t>Arab Region</a:t>
            </a:r>
            <a:endParaRPr lang="en-US" altLang="en-US" sz="2400" b="1" dirty="0"/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rgbClr val="22228B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en-US" altLang="en-US" b="1" dirty="0" smtClean="0"/>
              <a:t>Bilel Jamoussi</a:t>
            </a:r>
          </a:p>
          <a:p>
            <a:r>
              <a:rPr lang="en-US" altLang="en-US" b="1" dirty="0" smtClean="0"/>
              <a:t>Chief Study Group Departments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52463"/>
            <a:ext cx="77724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Standards Q&amp;A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81987" cy="4256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latin typeface="+mj-lt"/>
                <a:hlinkClick r:id="rId3"/>
              </a:rPr>
              <a:t>http://groups.itu.int/itu-t/StandardsQA.aspx</a:t>
            </a: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Objectives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Enable developing countries to seek advice directly from ITU-T study group experts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Ensure developing countries have a better understanding of ITU-T Recommendations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Enhance the application of ITU-T Recommendations in developing countries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Open to 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everyone</a:t>
            </a:r>
            <a:endParaRPr lang="en-US" altLang="ja-JP" sz="2000" dirty="0">
              <a:solidFill>
                <a:schemeClr val="accent4">
                  <a:lumMod val="50000"/>
                </a:schemeClr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942A1DE-DC7C-44B1-89CC-492DC8350BF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822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Assist developing countries to</a:t>
            </a: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1800" dirty="0"/>
              <a:t>Establish a standardization secretariat to coordinate standardization activities and participation in ITU-T study groups</a:t>
            </a:r>
            <a:endParaRPr lang="en-US" sz="1800" b="1" dirty="0">
              <a:solidFill>
                <a:srgbClr val="FF0000"/>
              </a:solidFill>
            </a:endParaRP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1800" dirty="0"/>
              <a:t>Determine whether their existing national standards are consistent and in accordance with the current ITU‑T Recommendations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kern="0" dirty="0">
                <a:solidFill>
                  <a:schemeClr val="tx1">
                    <a:lumMod val="50000"/>
                  </a:schemeClr>
                </a:solidFill>
              </a:rPr>
              <a:t>Develop implementation guidelines for new ITU-T Recommendations</a:t>
            </a:r>
          </a:p>
          <a:p>
            <a:pPr lvl="2" algn="just">
              <a:spcBef>
                <a:spcPts val="600"/>
              </a:spcBef>
              <a:spcAft>
                <a:spcPts val="1200"/>
              </a:spcAft>
              <a:buSzPct val="75000"/>
              <a:defRPr/>
            </a:pP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smtClean="0"/>
              <a:t>Assist Developing Countries in Standards Implementation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2F86AAC-EBF4-42ED-88F9-1BD0D44DC7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Benefits of a National Standardization Secretariat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Clearly defined roles, responsibility and authority within the country on ITU-T matters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Coordinate requirements for ICT standards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Enhance contribution in ITU-T Study Groups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8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762000"/>
          </a:xfrm>
        </p:spPr>
        <p:txBody>
          <a:bodyPr/>
          <a:lstStyle/>
          <a:p>
            <a:r>
              <a:rPr lang="en-US" altLang="en-US" dirty="0" smtClean="0"/>
              <a:t>National Standardization Secretariat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TSB has developed guidelines for developing countries to establish a national standardization secretariat (NSS)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The Guidelines and Annex are available on </a:t>
            </a:r>
            <a:r>
              <a:rPr lang="en-US" sz="2400" dirty="0"/>
              <a:t>BSG website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www.itu.int/en/ITU-T/gap/Pages/default.aspx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/>
              <a:t>TSB can provide </a:t>
            </a:r>
            <a:r>
              <a:rPr lang="en-US" sz="2400" dirty="0" smtClean="0"/>
              <a:t>technical assistance to </a:t>
            </a:r>
            <a:r>
              <a:rPr lang="en-US" sz="2400" dirty="0"/>
              <a:t>developing countries to establish the </a:t>
            </a:r>
            <a:r>
              <a:rPr lang="en-US" sz="2400" dirty="0" smtClean="0"/>
              <a:t>NSS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Available in 6 languages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15616" y="1196752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itle 8"/>
          <p:cNvSpPr>
            <a:spLocks noGrp="1"/>
          </p:cNvSpPr>
          <p:nvPr>
            <p:ph type="title"/>
          </p:nvPr>
        </p:nvSpPr>
        <p:spPr>
          <a:xfrm>
            <a:off x="539750" y="288925"/>
            <a:ext cx="7772400" cy="584200"/>
          </a:xfrm>
        </p:spPr>
        <p:txBody>
          <a:bodyPr/>
          <a:lstStyle/>
          <a:p>
            <a:r>
              <a:rPr lang="en-US" altLang="en-US" smtClean="0"/>
              <a:t>Develop Human Resources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D3E2A272-A628-45D1-A762-14DAD3EEF1B5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3" y="344488"/>
            <a:ext cx="7772400" cy="522287"/>
          </a:xfrm>
        </p:spPr>
        <p:txBody>
          <a:bodyPr/>
          <a:lstStyle/>
          <a:p>
            <a:r>
              <a:rPr lang="en-US" altLang="en-US" sz="2800" smtClean="0"/>
              <a:t>Develop Human Resources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05251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In-depth technical tutorials on ITU-T Recommendations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Increase number of officials (Chairs / Rapporteurs) from developing countries in ITU-T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hlinkClick r:id="rId4"/>
              </a:rPr>
              <a:t>E-learning course on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Working Methods of ITU-T Study Groups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(ITU-T 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A.1) and Quality of Service </a:t>
            </a:r>
            <a:r>
              <a:rPr lang="en-US" sz="1800" b="1" baseline="30000" dirty="0">
                <a:solidFill>
                  <a:srgbClr val="FF0000"/>
                </a:solidFill>
              </a:rPr>
              <a:t>NEW!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q"/>
              <a:defRPr/>
            </a:pPr>
            <a:r>
              <a:rPr lang="en-GB" sz="1800" dirty="0"/>
              <a:t>Fellowships to be provided under TSB budget to eligible countries to attend relevant ITU-T meetings.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q"/>
              <a:defRPr/>
            </a:pPr>
            <a:r>
              <a:rPr lang="en-GB" sz="1800" dirty="0"/>
              <a:t>Encouraging secondment and short-term employment opportunities for developing countries experts in test laboratories of international standards development organizations (SDOs) and manufacturers, in particular in the area of conformance and interoperability testing</a:t>
            </a:r>
            <a:endParaRPr lang="en-GB" sz="1800" baseline="30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defRPr/>
            </a:pPr>
            <a:endParaRPr lang="en-GB" sz="1800" dirty="0"/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C4FE07-EF5F-4C2A-9FD1-92DCF505F04C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05800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SG2 Groups for Arab and East Africa Regions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SG3 Groups for Asia and Oceania, Africa, Europe and Mediterranean</a:t>
            </a:r>
            <a:r>
              <a:rPr lang="en-US" altLang="en-US" sz="2000" smtClean="0">
                <a:solidFill>
                  <a:schemeClr val="tx2"/>
                </a:solidFill>
              </a:rPr>
              <a:t>, Arab, Latin </a:t>
            </a:r>
            <a:r>
              <a:rPr lang="en-US" altLang="en-US" sz="2000" dirty="0" smtClean="0">
                <a:solidFill>
                  <a:schemeClr val="tx2"/>
                </a:solidFill>
              </a:rPr>
              <a:t>America and Caribbean (Tariff and accounting principles)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SG5 Groups for Arab, Africa, Latin America and Caribbean, Asia-Pacific (Feb 2013) (ICT and Climate Change)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SG12 Group for Africa (Performance,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QoS</a:t>
            </a:r>
            <a:r>
              <a:rPr lang="en-US" altLang="en-US" sz="20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Regional Groups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52977834-BB4B-49F9-9543-B2579B342DBE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05800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Regional Offices to collaborate closely with TSB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Promote ITU-T Meetings and Regional Group events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Assist TSB to coordinate standardization activities in the region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Provide assistance to establish regional standardization bodies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New Regional Groups established at WTSA-12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tx2"/>
                </a:solidFill>
              </a:rPr>
              <a:t>SG2 Group for Latin America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tx2"/>
                </a:solidFill>
              </a:rPr>
              <a:t>SG5 Group for Latin America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tx2"/>
                </a:solidFill>
              </a:rPr>
              <a:t>SG 13 Group for Africa</a:t>
            </a: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Regional Groups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2E7DE07A-2CC0-4BF0-8B49-6DED8C9604A6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 and Recommendations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292081" y="6525344"/>
            <a:ext cx="3456384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6A60761-F274-4162-BB50-B98FE4FD4E4E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611188" y="1052513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30A11"/>
                </a:solidFill>
              </a:rPr>
              <a:t>WTSA-12 strengthen ITU-T’s mandate for BSG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30A11"/>
                </a:solidFill>
              </a:rPr>
              <a:t>Bridging the Standardization Gap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Enhanced co-ordination on ICT standardization at national level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030A11"/>
                </a:solidFill>
              </a:rPr>
              <a:t>Provide assistance to developing countries to establish national </a:t>
            </a:r>
            <a:r>
              <a:rPr lang="en-US" altLang="en-US" sz="2000" smtClean="0">
                <a:solidFill>
                  <a:srgbClr val="030A11"/>
                </a:solidFill>
              </a:rPr>
              <a:t>standardization secretariat</a:t>
            </a:r>
            <a:endParaRPr lang="en-US" altLang="en-US" sz="2000" dirty="0">
              <a:solidFill>
                <a:srgbClr val="030A1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Enhance implementation of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Capacity building on standardization and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Increase participation in Study Groups, Workshops, Meetings and number of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6E49D418-ABEF-4133-81F2-A7734E61CE8F}" type="slidenum"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pPr algn="l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400" smtClean="0">
              <a:solidFill>
                <a:schemeClr val="tx1"/>
              </a:solidFill>
              <a:latin typeface="Univer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5229225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endParaRPr lang="en-US" sz="2400" b="1" kern="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Thank You </a:t>
            </a:r>
          </a:p>
        </p:txBody>
      </p:sp>
      <p:pic>
        <p:nvPicPr>
          <p:cNvPr id="23557" name="Picture 3" descr="00100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BSG is one of strategic goals of ITU-T  </a:t>
            </a:r>
          </a:p>
          <a:p>
            <a:pPr>
              <a:spcAft>
                <a:spcPts val="1200"/>
              </a:spcAft>
            </a:pPr>
            <a:r>
              <a:rPr lang="en-US" altLang="en-US" sz="2400" smtClean="0">
                <a:solidFill>
                  <a:srgbClr val="030A11"/>
                </a:solidFill>
              </a:rPr>
              <a:t>Defined as the disparities in the ability of developing countries, relative to developed ones, to </a:t>
            </a:r>
            <a:r>
              <a:rPr lang="en-US" altLang="en-US" sz="2400" smtClean="0">
                <a:solidFill>
                  <a:srgbClr val="FF0000"/>
                </a:solidFill>
              </a:rPr>
              <a:t>access, implement, contribute to and influence </a:t>
            </a:r>
            <a:r>
              <a:rPr lang="en-US" altLang="en-US" sz="2400" smtClean="0">
                <a:solidFill>
                  <a:srgbClr val="030A11"/>
                </a:solidFill>
              </a:rPr>
              <a:t>international ICT standards, specifically ITU‐T Recommendations.</a:t>
            </a:r>
          </a:p>
          <a:p>
            <a:pPr>
              <a:spcAft>
                <a:spcPts val="1200"/>
              </a:spcAft>
            </a:pPr>
            <a:r>
              <a:rPr lang="en-US" altLang="en-US" sz="2400" smtClean="0">
                <a:solidFill>
                  <a:srgbClr val="030A11"/>
                </a:solidFill>
              </a:rPr>
              <a:t>Bridging the standardization gap: PP Res 123, WTSA Res 44 and WTDC Res 47</a:t>
            </a: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Resolution 44 revised at WTSA-12, Dubai</a:t>
            </a:r>
          </a:p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Disparities between developed and developing countries in standardization have 5 main components: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voluntary standardization,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mandatory technical regulations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conformity assessment,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in human resources skilled in standardization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in effective participation in ITU-T activities</a:t>
            </a:r>
            <a:endParaRPr lang="en-GB" altLang="zh-CN" sz="2000" smtClean="0">
              <a:solidFill>
                <a:srgbClr val="030A11"/>
              </a:solidFill>
              <a:ea typeface="宋体" charset="-122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F514C4-8789-4FB3-9580-820EF0227C6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677863"/>
          </a:xfrm>
        </p:spPr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pic>
        <p:nvPicPr>
          <p:cNvPr id="10243" name="Picture 6" descr="butterfly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011238"/>
            <a:ext cx="16986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lad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2175"/>
            <a:ext cx="2835275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FREE Butterfly Clip Art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6240463"/>
            <a:ext cx="285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FREE Butterfly Clip Art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30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4762500" y="5287516"/>
            <a:ext cx="1143000" cy="60960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829300" y="3230116"/>
            <a:ext cx="1143000" cy="60960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5580063" y="5537200"/>
            <a:ext cx="345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>
                <a:solidFill>
                  <a:srgbClr val="0E438A"/>
                </a:solidFill>
              </a:rPr>
              <a:t>The Standardization Ladder Concept</a:t>
            </a:r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97AF1D-0948-4A37-AAD5-3978F2280B9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7537450" cy="410368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 smtClean="0">
                <a:solidFill>
                  <a:srgbClr val="030A11"/>
                </a:solidFill>
              </a:rPr>
              <a:t>Objective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 smtClean="0">
                <a:solidFill>
                  <a:srgbClr val="030A11"/>
                </a:solidFill>
              </a:rPr>
              <a:t>Facilitate the participation of developing countries in the standards development process 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 smtClean="0">
                <a:solidFill>
                  <a:srgbClr val="030A11"/>
                </a:solidFill>
              </a:rPr>
              <a:t>Allow developing countries to profit from access to new technology development 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 smtClean="0">
                <a:solidFill>
                  <a:srgbClr val="030A11"/>
                </a:solidFill>
              </a:rPr>
              <a:t>Ensure that the requirements of developing countries are taken into account in the development of standards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 smtClean="0">
                <a:solidFill>
                  <a:srgbClr val="030A11"/>
                </a:solidFill>
              </a:rPr>
              <a:t>Donors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 smtClean="0">
                <a:solidFill>
                  <a:srgbClr val="030A11"/>
                </a:solidFill>
              </a:rPr>
              <a:t>Ministry of Science, ICT and Future Planning, Korea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 smtClean="0">
                <a:solidFill>
                  <a:srgbClr val="030A11"/>
                </a:solidFill>
              </a:rPr>
              <a:t>Nokia Siemens Networks,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 smtClean="0">
                <a:solidFill>
                  <a:srgbClr val="030A11"/>
                </a:solidFill>
              </a:rPr>
              <a:t>Microsoft,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Cisco </a:t>
            </a:r>
            <a:endParaRPr lang="en-US" altLang="en-US" sz="1600" dirty="0" smtClean="0">
              <a:solidFill>
                <a:srgbClr val="030A11"/>
              </a:solidFill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BSG Fund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C513D5-B6DD-48CB-87F1-B0741B82120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ITU Activities to Bridge the Gap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Strengthen Standard Making Capability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Assist Developing Countries in Standards Implementation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Develop Human Resources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Regional Groups (Resolution 54)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92B6C5-7EC8-425A-AE77-0652465B6F2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smtClean="0"/>
              <a:t>Strengthen Standard Making Capability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26841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Mentoring </a:t>
            </a:r>
            <a:r>
              <a:rPr lang="en-US" altLang="zh-CN" sz="2000" kern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programme</a:t>
            </a: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for newcomers to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Mentor </a:t>
            </a:r>
            <a:r>
              <a:rPr lang="en-US" sz="2000" kern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rol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 in study group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Research on measuring and reducing the standardization capability gap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Free access to ITU-T Standards</a:t>
            </a:r>
            <a:endParaRPr lang="en-US" sz="2000" b="1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Increase remote participation and collaboration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Reduced fees (CHF 3,975) for developing countries including academia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Study on assessing the standardization capability of developing countries 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7E9B1A2-DD0D-46C0-A096-EE01A51A136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Developing guidelines to assist developing countries in their involvement in ITU‑T activities.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Improving procedures and electronic tools for remote participation.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Conducting  consultancy projects designed to support developing countries in the development of standardization plans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Studies on ICT innovations and standardization in developing countries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smtClean="0"/>
              <a:t>Strengthen Standard Making Capability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2008CD-98AD-4C40-9FD9-C9E9EDC8C7E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Technical Reports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1800" dirty="0">
                <a:hlinkClick r:id="rId4"/>
              </a:rPr>
              <a:t>How to increase </a:t>
            </a:r>
            <a:r>
              <a:rPr lang="en-US" sz="1800" dirty="0" err="1">
                <a:hlinkClick r:id="rId4"/>
              </a:rPr>
              <a:t>QoS</a:t>
            </a:r>
            <a:r>
              <a:rPr lang="en-US" sz="1800" dirty="0">
                <a:hlinkClick r:id="rId4"/>
              </a:rPr>
              <a:t>/</a:t>
            </a:r>
            <a:r>
              <a:rPr lang="en-US" sz="1800" dirty="0" err="1">
                <a:hlinkClick r:id="rId4"/>
              </a:rPr>
              <a:t>QoE</a:t>
            </a:r>
            <a:r>
              <a:rPr lang="en-US" sz="1800" dirty="0">
                <a:hlinkClick r:id="rId4"/>
              </a:rPr>
              <a:t> of IP-based platform(s) to regionally agreed </a:t>
            </a:r>
            <a:r>
              <a:rPr lang="en-US" sz="1800" dirty="0" smtClean="0">
                <a:hlinkClick r:id="rId4"/>
              </a:rPr>
              <a:t>standards (2013)</a:t>
            </a:r>
            <a:endParaRPr lang="en-US" sz="1800" dirty="0" smtClean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1800" dirty="0">
                <a:hlinkClick r:id="rId5"/>
              </a:rPr>
              <a:t>Future </a:t>
            </a:r>
            <a:r>
              <a:rPr lang="en-US" sz="1800" dirty="0" smtClean="0">
                <a:hlinkClick r:id="rId5"/>
              </a:rPr>
              <a:t>networks (2012)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dirty="0" smtClean="0">
                <a:hlinkClick r:id="rId6"/>
              </a:rPr>
              <a:t>Ha</a:t>
            </a:r>
            <a:r>
              <a:rPr lang="en-GB" sz="1800" u="sng" dirty="0" smtClean="0">
                <a:hlinkClick r:id="rId6"/>
              </a:rPr>
              <a:t>ndbook </a:t>
            </a:r>
            <a:r>
              <a:rPr lang="en-GB" sz="1800" u="sng" dirty="0">
                <a:hlinkClick r:id="rId6"/>
              </a:rPr>
              <a:t>on Testing (2011</a:t>
            </a:r>
            <a:r>
              <a:rPr lang="en-GB" sz="1800" u="sng" dirty="0" smtClean="0">
                <a:hlinkClick r:id="rId6"/>
              </a:rPr>
              <a:t>)</a:t>
            </a:r>
            <a:endParaRPr lang="en-GB" sz="1800" u="sng" dirty="0" smtClean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1800" dirty="0">
                <a:hlinkClick r:id="rId7"/>
              </a:rPr>
              <a:t>Security in Telecommunications and Information </a:t>
            </a:r>
            <a:r>
              <a:rPr lang="en-US" sz="1800" dirty="0" smtClean="0">
                <a:hlinkClick r:id="rId7"/>
              </a:rPr>
              <a:t>Technology (2011)</a:t>
            </a:r>
            <a:endParaRPr lang="en-GB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1800" u="sng" dirty="0">
                <a:hlinkClick r:id="rId8"/>
              </a:rPr>
              <a:t>ITU-T Manual on Optical Transport Networks from TDM to Packet (2010)</a:t>
            </a:r>
            <a:r>
              <a:rPr lang="en-US" sz="1800" u="sng" dirty="0">
                <a:hlinkClick r:id="rId6"/>
              </a:rPr>
              <a:t> </a:t>
            </a:r>
            <a:endParaRPr lang="en-GB" sz="1800" u="sng" dirty="0">
              <a:hlinkClick r:id="rId6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9"/>
              </a:rPr>
              <a:t>DSL Story (2010</a:t>
            </a:r>
            <a:r>
              <a:rPr lang="en-GB" sz="1800" u="sng" dirty="0" smtClean="0">
                <a:hlinkClick r:id="rId9"/>
              </a:rPr>
              <a:t>)</a:t>
            </a:r>
            <a:r>
              <a:rPr lang="en-GB" sz="1800" dirty="0" smtClean="0"/>
              <a:t> </a:t>
            </a:r>
            <a:endParaRPr lang="en-GB" sz="1800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10"/>
              </a:buBlip>
              <a:defRPr/>
            </a:pP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</a:rPr>
              <a:t>Standards 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</a:rPr>
              <a:t>Q&amp;A Online Forum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smtClean="0"/>
              <a:t>Assist Developing Countries in Standards Implementation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0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5B9FCCF-EA87-495F-8E91-CB52D70A6BD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F550406206E428BE3884E6A177CCB" ma:contentTypeVersion="1" ma:contentTypeDescription="Create a new document." ma:contentTypeScope="" ma:versionID="8f450ddfa06993248b9c48bf814fa3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D8C7C-060C-491D-9413-16BEF42E3B5B}"/>
</file>

<file path=customXml/itemProps2.xml><?xml version="1.0" encoding="utf-8"?>
<ds:datastoreItem xmlns:ds="http://schemas.openxmlformats.org/officeDocument/2006/customXml" ds:itemID="{81290864-3D39-4152-8BA2-126CCACC0839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2238</TotalTime>
  <Words>1075</Words>
  <Application>Microsoft Office PowerPoint</Application>
  <PresentationFormat>On-screen Show (4:3)</PresentationFormat>
  <Paragraphs>164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宋体</vt:lpstr>
      <vt:lpstr>Univers</vt:lpstr>
      <vt:lpstr>ZapfDingbats BT</vt:lpstr>
      <vt:lpstr>Arial</vt:lpstr>
      <vt:lpstr>Verdana</vt:lpstr>
      <vt:lpstr>Wingdings</vt:lpstr>
      <vt:lpstr>ITU-e</vt:lpstr>
      <vt:lpstr>ITU Activities on Bridging the Standardization Gap (BSG)</vt:lpstr>
      <vt:lpstr>The Standardization Gap</vt:lpstr>
      <vt:lpstr>The Standardization Gap</vt:lpstr>
      <vt:lpstr>The Standardization Gap</vt:lpstr>
      <vt:lpstr>BSG Fund</vt:lpstr>
      <vt:lpstr>ITU Activities to Bridge the Gap</vt:lpstr>
      <vt:lpstr>Strengthen Standard Making Capability</vt:lpstr>
      <vt:lpstr>Strengthen Standard Making Capability</vt:lpstr>
      <vt:lpstr>Assist Developing Countries in Standards Implementation</vt:lpstr>
      <vt:lpstr>Standards Q&amp;A</vt:lpstr>
      <vt:lpstr>Assist Developing Countries in Standards Implementation</vt:lpstr>
      <vt:lpstr>Benefits of a National Standardization Secretariat</vt:lpstr>
      <vt:lpstr>National Standardization Secretariat</vt:lpstr>
      <vt:lpstr>Develop Human Resources</vt:lpstr>
      <vt:lpstr>Develop Human Resources</vt:lpstr>
      <vt:lpstr>Regional Groups</vt:lpstr>
      <vt:lpstr>Regional Groups</vt:lpstr>
      <vt:lpstr>Conclusions and Recommendations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379</cp:revision>
  <cp:lastPrinted>2001-11-25T13:41:09Z</cp:lastPrinted>
  <dcterms:created xsi:type="dcterms:W3CDTF">2007-02-20T15:47:31Z</dcterms:created>
  <dcterms:modified xsi:type="dcterms:W3CDTF">2014-11-25T14:12:59Z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0x0101005C6F550406206E428BE3884E6A177CCB</vt:lpwstr>
  </property>
</Properties>
</file>