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59" r:id="rId8"/>
    <p:sldId id="262" r:id="rId9"/>
    <p:sldId id="263" r:id="rId10"/>
    <p:sldId id="261" r:id="rId11"/>
    <p:sldId id="264" r:id="rId12"/>
    <p:sldId id="265" r:id="rId13"/>
    <p:sldId id="269" r:id="rId14"/>
    <p:sldId id="268" r:id="rId15"/>
    <p:sldId id="266" r:id="rId16"/>
    <p:sldId id="267" r:id="rId17"/>
    <p:sldId id="260" r:id="rId18"/>
  </p:sldIdLst>
  <p:sldSz cx="9144000" cy="6858000" type="screen4x3"/>
  <p:notesSz cx="6794500" cy="9906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68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7890" y="0"/>
            <a:ext cx="2945024" cy="496893"/>
          </a:xfrm>
          <a:prstGeom prst="rect">
            <a:avLst/>
          </a:prstGeom>
        </p:spPr>
        <p:txBody>
          <a:bodyPr vert="horz" lIns="91440" tIns="45720" rIns="91440" bIns="45720" rtlCol="0"/>
          <a:lstStyle>
            <a:lvl1pPr algn="r">
              <a:defRPr sz="1200"/>
            </a:lvl1pPr>
          </a:lstStyle>
          <a:p>
            <a:fld id="{2D62BEE5-5DEF-4B8D-8AAB-FE4B513FC253}" type="datetimeFigureOut">
              <a:rPr lang="en-US" smtClean="0"/>
              <a:t>19/01/2016</a:t>
            </a:fld>
            <a:endParaRPr lang="en-US"/>
          </a:p>
        </p:txBody>
      </p:sp>
      <p:sp>
        <p:nvSpPr>
          <p:cNvPr id="4" name="Slide Image Placeholder 3"/>
          <p:cNvSpPr>
            <a:spLocks noGrp="1" noRot="1" noChangeAspect="1"/>
          </p:cNvSpPr>
          <p:nvPr>
            <p:ph type="sldImg" idx="2"/>
          </p:nvPr>
        </p:nvSpPr>
        <p:spPr>
          <a:xfrm>
            <a:off x="1169988" y="1239838"/>
            <a:ext cx="4454525" cy="3341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133" y="4766666"/>
            <a:ext cx="5436235" cy="390188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9107"/>
            <a:ext cx="2945024" cy="4968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7890" y="9409107"/>
            <a:ext cx="2945024" cy="496893"/>
          </a:xfrm>
          <a:prstGeom prst="rect">
            <a:avLst/>
          </a:prstGeom>
        </p:spPr>
        <p:txBody>
          <a:bodyPr vert="horz" lIns="91440" tIns="45720" rIns="91440" bIns="45720" rtlCol="0" anchor="b"/>
          <a:lstStyle>
            <a:lvl1pPr algn="r">
              <a:defRPr sz="1200"/>
            </a:lvl1pPr>
          </a:lstStyle>
          <a:p>
            <a:fld id="{FA93E1D2-E99D-4B81-A645-83EA3B2D0F86}" type="slidenum">
              <a:rPr lang="en-US" smtClean="0"/>
              <a:t>‹#›</a:t>
            </a:fld>
            <a:endParaRPr lang="en-US"/>
          </a:p>
        </p:txBody>
      </p:sp>
    </p:spTree>
    <p:extLst>
      <p:ext uri="{BB962C8B-B14F-4D97-AF65-F5344CB8AC3E}">
        <p14:creationId xmlns:p14="http://schemas.microsoft.com/office/powerpoint/2010/main" val="204191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93E1D2-E99D-4B81-A645-83EA3B2D0F86}" type="slidenum">
              <a:rPr lang="en-US" smtClean="0"/>
              <a:t>3</a:t>
            </a:fld>
            <a:endParaRPr lang="en-US"/>
          </a:p>
        </p:txBody>
      </p:sp>
    </p:spTree>
    <p:extLst>
      <p:ext uri="{BB962C8B-B14F-4D97-AF65-F5344CB8AC3E}">
        <p14:creationId xmlns:p14="http://schemas.microsoft.com/office/powerpoint/2010/main" val="362196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19/01/2016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a:t>
            </a:fld>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19/01/2016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omin.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istockphoto.com/stock-photo-9128133-3d-character-calling-by-cell-phone.php?st=08af036" TargetMode="External"/><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Y" dirty="0" smtClean="0"/>
              <a:t>Digital </a:t>
            </a:r>
            <a:r>
              <a:rPr lang="es-PY" dirty="0" err="1" smtClean="0"/>
              <a:t>Financial</a:t>
            </a:r>
            <a:r>
              <a:rPr lang="es-PY" dirty="0" smtClean="0"/>
              <a:t> Services</a:t>
            </a:r>
            <a:br>
              <a:rPr lang="es-PY" dirty="0" smtClean="0"/>
            </a:br>
            <a:r>
              <a:rPr lang="es-PY" dirty="0" smtClean="0"/>
              <a:t>PARAGUAY</a:t>
            </a:r>
            <a:endParaRPr lang="es-PY" dirty="0"/>
          </a:p>
        </p:txBody>
      </p:sp>
      <p:sp>
        <p:nvSpPr>
          <p:cNvPr id="3" name="2 Subtítulo"/>
          <p:cNvSpPr>
            <a:spLocks noGrp="1"/>
          </p:cNvSpPr>
          <p:nvPr>
            <p:ph type="subTitle" idx="1"/>
          </p:nvPr>
        </p:nvSpPr>
        <p:spPr/>
        <p:txBody>
          <a:bodyPr/>
          <a:lstStyle/>
          <a:p>
            <a:endParaRPr lang="es-PY"/>
          </a:p>
        </p:txBody>
      </p:sp>
    </p:spTree>
    <p:extLst>
      <p:ext uri="{BB962C8B-B14F-4D97-AF65-F5344CB8AC3E}">
        <p14:creationId xmlns:p14="http://schemas.microsoft.com/office/powerpoint/2010/main" val="337603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Autofit/>
          </a:bodyPr>
          <a:lstStyle/>
          <a:p>
            <a:r>
              <a:rPr lang="es-PY" sz="4000" dirty="0" smtClean="0">
                <a:solidFill>
                  <a:srgbClr val="C00000"/>
                </a:solidFill>
                <a:ea typeface="ＭＳ Ｐゴシック" charset="0"/>
                <a:cs typeface="ＭＳ Ｐゴシック" charset="0"/>
              </a:rPr>
              <a:t>2014 Digital </a:t>
            </a:r>
            <a:r>
              <a:rPr lang="es-PY" sz="4000" dirty="0" err="1" smtClean="0">
                <a:solidFill>
                  <a:srgbClr val="C00000"/>
                </a:solidFill>
                <a:ea typeface="ＭＳ Ｐゴシック" charset="0"/>
                <a:cs typeface="ＭＳ Ｐゴシック" charset="0"/>
              </a:rPr>
              <a:t>Finances</a:t>
            </a:r>
            <a:r>
              <a:rPr lang="es-PY" sz="4000" dirty="0" smtClean="0">
                <a:solidFill>
                  <a:srgbClr val="C00000"/>
                </a:solidFill>
                <a:ea typeface="ＭＳ Ｐゴシック" charset="0"/>
                <a:cs typeface="ＭＳ Ｐゴシック" charset="0"/>
              </a:rPr>
              <a:t> </a:t>
            </a:r>
            <a:r>
              <a:rPr lang="es-PY" sz="4000" dirty="0" err="1" smtClean="0">
                <a:solidFill>
                  <a:srgbClr val="C00000"/>
                </a:solidFill>
                <a:ea typeface="ＭＳ Ｐゴシック" charset="0"/>
                <a:cs typeface="ＭＳ Ｐゴシック" charset="0"/>
              </a:rPr>
              <a:t>Prize</a:t>
            </a:r>
            <a:endParaRPr lang="es-PY" sz="4000" dirty="0">
              <a:solidFill>
                <a:srgbClr val="C00000"/>
              </a:solidFill>
              <a:ea typeface="ＭＳ Ｐゴシック" charset="0"/>
              <a:cs typeface="ＭＳ Ｐゴシック" charset="0"/>
            </a:endParaRPr>
          </a:p>
        </p:txBody>
      </p:sp>
      <p:sp>
        <p:nvSpPr>
          <p:cNvPr id="4" name="Rectángulo 3"/>
          <p:cNvSpPr/>
          <p:nvPr/>
        </p:nvSpPr>
        <p:spPr>
          <a:xfrm>
            <a:off x="323528" y="1268760"/>
            <a:ext cx="8820472" cy="4185761"/>
          </a:xfrm>
          <a:prstGeom prst="rect">
            <a:avLst/>
          </a:prstGeom>
        </p:spPr>
        <p:txBody>
          <a:bodyPr wrap="square">
            <a:spAutoFit/>
          </a:bodyPr>
          <a:lstStyle/>
          <a:p>
            <a:r>
              <a:rPr lang="es-PY" dirty="0" err="1" smtClean="0">
                <a:solidFill>
                  <a:schemeClr val="accent1">
                    <a:lumMod val="75000"/>
                  </a:schemeClr>
                </a:solidFill>
              </a:rPr>
              <a:t>The</a:t>
            </a:r>
            <a:r>
              <a:rPr lang="es-PY" b="1" dirty="0" smtClean="0">
                <a:solidFill>
                  <a:schemeClr val="accent1">
                    <a:lumMod val="75000"/>
                  </a:schemeClr>
                </a:solidFill>
              </a:rPr>
              <a:t> 2014 Digital </a:t>
            </a:r>
            <a:r>
              <a:rPr lang="es-PY" b="1" dirty="0" err="1" smtClean="0">
                <a:solidFill>
                  <a:schemeClr val="accent1">
                    <a:lumMod val="75000"/>
                  </a:schemeClr>
                </a:solidFill>
              </a:rPr>
              <a:t>Finances</a:t>
            </a:r>
            <a:r>
              <a:rPr lang="es-PY" b="1" dirty="0" smtClean="0">
                <a:solidFill>
                  <a:schemeClr val="accent1">
                    <a:lumMod val="75000"/>
                  </a:schemeClr>
                </a:solidFill>
              </a:rPr>
              <a:t> </a:t>
            </a:r>
            <a:r>
              <a:rPr lang="es-PY" b="1" dirty="0" err="1" smtClean="0">
                <a:solidFill>
                  <a:schemeClr val="accent1">
                    <a:lumMod val="75000"/>
                  </a:schemeClr>
                </a:solidFill>
              </a:rPr>
              <a:t>Prize</a:t>
            </a:r>
            <a:r>
              <a:rPr lang="es-PY" dirty="0" smtClean="0">
                <a:solidFill>
                  <a:schemeClr val="accent1">
                    <a:lumMod val="75000"/>
                  </a:schemeClr>
                </a:solidFill>
              </a:rPr>
              <a:t> </a:t>
            </a:r>
            <a:r>
              <a:rPr lang="es-PY" dirty="0" err="1" smtClean="0">
                <a:solidFill>
                  <a:schemeClr val="accent1">
                    <a:lumMod val="75000"/>
                  </a:schemeClr>
                </a:solidFill>
              </a:rPr>
              <a:t>recognizes</a:t>
            </a:r>
            <a:r>
              <a:rPr lang="es-PY" dirty="0" smtClean="0">
                <a:solidFill>
                  <a:schemeClr val="accent1">
                    <a:lumMod val="75000"/>
                  </a:schemeClr>
                </a:solidFill>
              </a:rPr>
              <a:t> </a:t>
            </a:r>
            <a:r>
              <a:rPr lang="es-PY" dirty="0" err="1" smtClean="0">
                <a:solidFill>
                  <a:schemeClr val="accent1">
                    <a:lumMod val="75000"/>
                  </a:schemeClr>
                </a:solidFill>
              </a:rPr>
              <a:t>outstanding</a:t>
            </a:r>
            <a:r>
              <a:rPr lang="es-PY" dirty="0" smtClean="0">
                <a:solidFill>
                  <a:schemeClr val="accent1">
                    <a:lumMod val="75000"/>
                  </a:schemeClr>
                </a:solidFill>
              </a:rPr>
              <a:t> </a:t>
            </a:r>
            <a:r>
              <a:rPr lang="es-PY" dirty="0" err="1" smtClean="0">
                <a:solidFill>
                  <a:schemeClr val="accent1">
                    <a:lumMod val="75000"/>
                  </a:schemeClr>
                </a:solidFill>
              </a:rPr>
              <a:t>initiatives</a:t>
            </a:r>
            <a:r>
              <a:rPr lang="es-PY" dirty="0" smtClean="0">
                <a:solidFill>
                  <a:schemeClr val="accent1">
                    <a:lumMod val="75000"/>
                  </a:schemeClr>
                </a:solidFill>
              </a:rPr>
              <a:t> </a:t>
            </a:r>
            <a:r>
              <a:rPr lang="es-PY" dirty="0" err="1" smtClean="0">
                <a:solidFill>
                  <a:schemeClr val="accent1">
                    <a:lumMod val="75000"/>
                  </a:schemeClr>
                </a:solidFill>
              </a:rPr>
              <a:t>on</a:t>
            </a:r>
            <a:r>
              <a:rPr lang="es-PY" dirty="0" smtClean="0">
                <a:solidFill>
                  <a:schemeClr val="accent1">
                    <a:lumMod val="75000"/>
                  </a:schemeClr>
                </a:solidFill>
              </a:rPr>
              <a:t> </a:t>
            </a:r>
            <a:r>
              <a:rPr lang="es-PY" dirty="0" err="1" smtClean="0">
                <a:solidFill>
                  <a:schemeClr val="accent1">
                    <a:lumMod val="75000"/>
                  </a:schemeClr>
                </a:solidFill>
              </a:rPr>
              <a:t>the</a:t>
            </a:r>
            <a:r>
              <a:rPr lang="es-PY" dirty="0" smtClean="0">
                <a:solidFill>
                  <a:schemeClr val="accent1">
                    <a:lumMod val="75000"/>
                  </a:schemeClr>
                </a:solidFill>
              </a:rPr>
              <a:t> </a:t>
            </a:r>
            <a:r>
              <a:rPr lang="es-PY" dirty="0" err="1" smtClean="0">
                <a:solidFill>
                  <a:schemeClr val="accent1">
                    <a:lumMod val="75000"/>
                  </a:schemeClr>
                </a:solidFill>
              </a:rPr>
              <a:t>part</a:t>
            </a:r>
            <a:r>
              <a:rPr lang="es-PY" dirty="0" smtClean="0">
                <a:solidFill>
                  <a:schemeClr val="accent1">
                    <a:lumMod val="75000"/>
                  </a:schemeClr>
                </a:solidFill>
              </a:rPr>
              <a:t> of </a:t>
            </a:r>
            <a:r>
              <a:rPr lang="es-PY" dirty="0" err="1" smtClean="0">
                <a:solidFill>
                  <a:schemeClr val="accent1">
                    <a:lumMod val="75000"/>
                  </a:schemeClr>
                </a:solidFill>
              </a:rPr>
              <a:t>financial</a:t>
            </a:r>
            <a:r>
              <a:rPr lang="es-PY" dirty="0" smtClean="0">
                <a:solidFill>
                  <a:schemeClr val="accent1">
                    <a:lumMod val="75000"/>
                  </a:schemeClr>
                </a:solidFill>
              </a:rPr>
              <a:t> </a:t>
            </a:r>
            <a:r>
              <a:rPr lang="es-PY" dirty="0" err="1" smtClean="0">
                <a:solidFill>
                  <a:schemeClr val="accent1">
                    <a:lumMod val="75000"/>
                  </a:schemeClr>
                </a:solidFill>
              </a:rPr>
              <a:t>intermediates</a:t>
            </a:r>
            <a:r>
              <a:rPr lang="es-PY" dirty="0" smtClean="0">
                <a:solidFill>
                  <a:schemeClr val="accent1">
                    <a:lumMod val="75000"/>
                  </a:schemeClr>
                </a:solidFill>
              </a:rPr>
              <a:t>, </a:t>
            </a:r>
            <a:r>
              <a:rPr lang="es-PY" dirty="0" err="1" smtClean="0">
                <a:solidFill>
                  <a:schemeClr val="accent1">
                    <a:lumMod val="75000"/>
                  </a:schemeClr>
                </a:solidFill>
              </a:rPr>
              <a:t>networks</a:t>
            </a:r>
            <a:r>
              <a:rPr lang="es-PY" dirty="0" smtClean="0">
                <a:solidFill>
                  <a:schemeClr val="accent1">
                    <a:lumMod val="75000"/>
                  </a:schemeClr>
                </a:solidFill>
              </a:rPr>
              <a:t> of </a:t>
            </a:r>
            <a:r>
              <a:rPr lang="es-PY" dirty="0" err="1" smtClean="0">
                <a:solidFill>
                  <a:schemeClr val="accent1">
                    <a:lumMod val="75000"/>
                  </a:schemeClr>
                </a:solidFill>
              </a:rPr>
              <a:t>agents</a:t>
            </a:r>
            <a:r>
              <a:rPr lang="es-PY" dirty="0" smtClean="0">
                <a:solidFill>
                  <a:schemeClr val="accent1">
                    <a:lumMod val="75000"/>
                  </a:schemeClr>
                </a:solidFill>
              </a:rPr>
              <a:t>, </a:t>
            </a:r>
            <a:r>
              <a:rPr lang="es-PY" dirty="0" err="1" smtClean="0">
                <a:solidFill>
                  <a:schemeClr val="accent1">
                    <a:lumMod val="75000"/>
                  </a:schemeClr>
                </a:solidFill>
              </a:rPr>
              <a:t>communication</a:t>
            </a:r>
            <a:r>
              <a:rPr lang="es-PY" dirty="0" smtClean="0">
                <a:solidFill>
                  <a:schemeClr val="accent1">
                    <a:lumMod val="75000"/>
                  </a:schemeClr>
                </a:solidFill>
              </a:rPr>
              <a:t> </a:t>
            </a:r>
            <a:r>
              <a:rPr lang="es-PY" dirty="0" err="1" smtClean="0">
                <a:solidFill>
                  <a:schemeClr val="accent1">
                    <a:lumMod val="75000"/>
                  </a:schemeClr>
                </a:solidFill>
              </a:rPr>
              <a:t>companies</a:t>
            </a:r>
            <a:r>
              <a:rPr lang="es-PY" dirty="0" smtClean="0">
                <a:solidFill>
                  <a:schemeClr val="accent1">
                    <a:lumMod val="75000"/>
                  </a:schemeClr>
                </a:solidFill>
              </a:rPr>
              <a:t> and </a:t>
            </a:r>
            <a:r>
              <a:rPr lang="es-PY" dirty="0" err="1" smtClean="0">
                <a:solidFill>
                  <a:schemeClr val="accent1">
                    <a:lumMod val="75000"/>
                  </a:schemeClr>
                </a:solidFill>
              </a:rPr>
              <a:t>technology</a:t>
            </a:r>
            <a:r>
              <a:rPr lang="es-PY" dirty="0" smtClean="0">
                <a:solidFill>
                  <a:schemeClr val="accent1">
                    <a:lumMod val="75000"/>
                  </a:schemeClr>
                </a:solidFill>
              </a:rPr>
              <a:t>, </a:t>
            </a:r>
            <a:r>
              <a:rPr lang="es-PY" dirty="0" err="1" smtClean="0">
                <a:solidFill>
                  <a:schemeClr val="accent1">
                    <a:lumMod val="75000"/>
                  </a:schemeClr>
                </a:solidFill>
              </a:rPr>
              <a:t>including</a:t>
            </a:r>
            <a:r>
              <a:rPr lang="es-PY" dirty="0" smtClean="0">
                <a:solidFill>
                  <a:schemeClr val="accent1">
                    <a:lumMod val="75000"/>
                  </a:schemeClr>
                </a:solidFill>
              </a:rPr>
              <a:t> </a:t>
            </a:r>
            <a:r>
              <a:rPr lang="es-PY" dirty="0" err="1" smtClean="0">
                <a:solidFill>
                  <a:schemeClr val="accent1">
                    <a:lumMod val="75000"/>
                  </a:schemeClr>
                </a:solidFill>
              </a:rPr>
              <a:t>mobile</a:t>
            </a:r>
            <a:r>
              <a:rPr lang="es-PY" dirty="0" smtClean="0">
                <a:solidFill>
                  <a:schemeClr val="accent1">
                    <a:lumMod val="75000"/>
                  </a:schemeClr>
                </a:solidFill>
              </a:rPr>
              <a:t> </a:t>
            </a:r>
            <a:r>
              <a:rPr lang="es-PY" dirty="0" err="1" smtClean="0">
                <a:solidFill>
                  <a:schemeClr val="accent1">
                    <a:lumMod val="75000"/>
                  </a:schemeClr>
                </a:solidFill>
              </a:rPr>
              <a:t>phone</a:t>
            </a:r>
            <a:r>
              <a:rPr lang="es-PY" dirty="0" smtClean="0">
                <a:solidFill>
                  <a:schemeClr val="accent1">
                    <a:lumMod val="75000"/>
                  </a:schemeClr>
                </a:solidFill>
              </a:rPr>
              <a:t> </a:t>
            </a:r>
            <a:r>
              <a:rPr lang="es-PY" dirty="0" err="1" smtClean="0">
                <a:solidFill>
                  <a:schemeClr val="accent1">
                    <a:lumMod val="75000"/>
                  </a:schemeClr>
                </a:solidFill>
              </a:rPr>
              <a:t>operators</a:t>
            </a:r>
            <a:r>
              <a:rPr lang="es-PY" dirty="0" smtClean="0">
                <a:solidFill>
                  <a:schemeClr val="accent1">
                    <a:lumMod val="75000"/>
                  </a:schemeClr>
                </a:solidFill>
              </a:rPr>
              <a:t>, </a:t>
            </a:r>
            <a:r>
              <a:rPr lang="es-PY" dirty="0" err="1" smtClean="0">
                <a:solidFill>
                  <a:schemeClr val="accent1">
                    <a:lumMod val="75000"/>
                  </a:schemeClr>
                </a:solidFill>
              </a:rPr>
              <a:t>that</a:t>
            </a:r>
            <a:r>
              <a:rPr lang="es-PY" dirty="0" smtClean="0">
                <a:solidFill>
                  <a:schemeClr val="accent1">
                    <a:lumMod val="75000"/>
                  </a:schemeClr>
                </a:solidFill>
              </a:rPr>
              <a:t> use </a:t>
            </a:r>
            <a:r>
              <a:rPr lang="es-PY" dirty="0" err="1" smtClean="0">
                <a:solidFill>
                  <a:schemeClr val="accent1">
                    <a:lumMod val="75000"/>
                  </a:schemeClr>
                </a:solidFill>
              </a:rPr>
              <a:t>information</a:t>
            </a:r>
            <a:r>
              <a:rPr lang="es-PY" dirty="0" smtClean="0">
                <a:solidFill>
                  <a:schemeClr val="accent1">
                    <a:lumMod val="75000"/>
                  </a:schemeClr>
                </a:solidFill>
              </a:rPr>
              <a:t> and </a:t>
            </a:r>
            <a:r>
              <a:rPr lang="es-PY" dirty="0" err="1" smtClean="0">
                <a:solidFill>
                  <a:schemeClr val="accent1">
                    <a:lumMod val="75000"/>
                  </a:schemeClr>
                </a:solidFill>
              </a:rPr>
              <a:t>communication</a:t>
            </a:r>
            <a:r>
              <a:rPr lang="es-PY" dirty="0" smtClean="0">
                <a:solidFill>
                  <a:schemeClr val="accent1">
                    <a:lumMod val="75000"/>
                  </a:schemeClr>
                </a:solidFill>
              </a:rPr>
              <a:t> </a:t>
            </a:r>
            <a:r>
              <a:rPr lang="es-PY" dirty="0" err="1" smtClean="0">
                <a:solidFill>
                  <a:schemeClr val="accent1">
                    <a:lumMod val="75000"/>
                  </a:schemeClr>
                </a:solidFill>
              </a:rPr>
              <a:t>technologies</a:t>
            </a:r>
            <a:r>
              <a:rPr lang="es-PY" dirty="0" smtClean="0">
                <a:solidFill>
                  <a:schemeClr val="accent1">
                    <a:lumMod val="75000"/>
                  </a:schemeClr>
                </a:solidFill>
              </a:rPr>
              <a:t> to </a:t>
            </a:r>
            <a:r>
              <a:rPr lang="es-PY" dirty="0" err="1" smtClean="0">
                <a:solidFill>
                  <a:schemeClr val="accent1">
                    <a:lumMod val="75000"/>
                  </a:schemeClr>
                </a:solidFill>
              </a:rPr>
              <a:t>increase</a:t>
            </a:r>
            <a:r>
              <a:rPr lang="es-PY" dirty="0" smtClean="0">
                <a:solidFill>
                  <a:schemeClr val="accent1">
                    <a:lumMod val="75000"/>
                  </a:schemeClr>
                </a:solidFill>
              </a:rPr>
              <a:t> </a:t>
            </a:r>
            <a:r>
              <a:rPr lang="es-PY" dirty="0" err="1" smtClean="0">
                <a:solidFill>
                  <a:schemeClr val="accent1">
                    <a:lumMod val="75000"/>
                  </a:schemeClr>
                </a:solidFill>
              </a:rPr>
              <a:t>financial</a:t>
            </a:r>
            <a:r>
              <a:rPr lang="es-PY" dirty="0" smtClean="0">
                <a:solidFill>
                  <a:schemeClr val="accent1">
                    <a:lumMod val="75000"/>
                  </a:schemeClr>
                </a:solidFill>
              </a:rPr>
              <a:t> </a:t>
            </a:r>
            <a:r>
              <a:rPr lang="es-PY" dirty="0" err="1" smtClean="0">
                <a:solidFill>
                  <a:schemeClr val="accent1">
                    <a:lumMod val="75000"/>
                  </a:schemeClr>
                </a:solidFill>
              </a:rPr>
              <a:t>inclusion</a:t>
            </a:r>
            <a:r>
              <a:rPr lang="es-PY" dirty="0" smtClean="0">
                <a:solidFill>
                  <a:schemeClr val="accent1">
                    <a:lumMod val="75000"/>
                  </a:schemeClr>
                </a:solidFill>
              </a:rPr>
              <a:t> in </a:t>
            </a:r>
            <a:r>
              <a:rPr lang="es-PY" dirty="0" err="1" smtClean="0">
                <a:solidFill>
                  <a:schemeClr val="accent1">
                    <a:lumMod val="75000"/>
                  </a:schemeClr>
                </a:solidFill>
              </a:rPr>
              <a:t>the</a:t>
            </a:r>
            <a:r>
              <a:rPr lang="es-PY" dirty="0" smtClean="0">
                <a:solidFill>
                  <a:schemeClr val="accent1">
                    <a:lumMod val="75000"/>
                  </a:schemeClr>
                </a:solidFill>
              </a:rPr>
              <a:t> </a:t>
            </a:r>
            <a:r>
              <a:rPr lang="es-PY" dirty="0" err="1" smtClean="0">
                <a:solidFill>
                  <a:schemeClr val="accent1">
                    <a:lumMod val="75000"/>
                  </a:schemeClr>
                </a:solidFill>
              </a:rPr>
              <a:t>region</a:t>
            </a:r>
            <a:r>
              <a:rPr lang="es-PY" dirty="0">
                <a:solidFill>
                  <a:schemeClr val="accent1">
                    <a:lumMod val="75000"/>
                  </a:schemeClr>
                </a:solidFill>
              </a:rPr>
              <a:t>.</a:t>
            </a:r>
          </a:p>
          <a:p>
            <a:endParaRPr lang="es-PY" dirty="0">
              <a:solidFill>
                <a:schemeClr val="accent1">
                  <a:lumMod val="75000"/>
                </a:schemeClr>
              </a:solidFill>
            </a:endParaRPr>
          </a:p>
          <a:p>
            <a:r>
              <a:rPr lang="es-PY" b="1" dirty="0">
                <a:solidFill>
                  <a:schemeClr val="accent1">
                    <a:lumMod val="75000"/>
                  </a:schemeClr>
                </a:solidFill>
              </a:rPr>
              <a:t>Tigo </a:t>
            </a:r>
            <a:r>
              <a:rPr lang="es-PY" b="1" dirty="0" smtClean="0">
                <a:solidFill>
                  <a:schemeClr val="accent1">
                    <a:lumMod val="75000"/>
                  </a:schemeClr>
                </a:solidFill>
              </a:rPr>
              <a:t>Paraguay</a:t>
            </a:r>
            <a:r>
              <a:rPr lang="es-PY" dirty="0" smtClean="0">
                <a:solidFill>
                  <a:schemeClr val="accent1">
                    <a:lumMod val="75000"/>
                  </a:schemeClr>
                </a:solidFill>
              </a:rPr>
              <a:t> </a:t>
            </a:r>
            <a:r>
              <a:rPr lang="es-PY" dirty="0" err="1" smtClean="0">
                <a:solidFill>
                  <a:schemeClr val="accent1">
                    <a:lumMod val="75000"/>
                  </a:schemeClr>
                </a:solidFill>
              </a:rPr>
              <a:t>was</a:t>
            </a:r>
            <a:r>
              <a:rPr lang="es-PY" dirty="0" smtClean="0">
                <a:solidFill>
                  <a:schemeClr val="accent1">
                    <a:lumMod val="75000"/>
                  </a:schemeClr>
                </a:solidFill>
              </a:rPr>
              <a:t> </a:t>
            </a:r>
            <a:r>
              <a:rPr lang="es-PY" dirty="0" err="1" smtClean="0">
                <a:solidFill>
                  <a:schemeClr val="accent1">
                    <a:lumMod val="75000"/>
                  </a:schemeClr>
                </a:solidFill>
              </a:rPr>
              <a:t>awarded</a:t>
            </a:r>
            <a:r>
              <a:rPr lang="es-PY" dirty="0" smtClean="0">
                <a:solidFill>
                  <a:schemeClr val="accent1">
                    <a:lumMod val="75000"/>
                  </a:schemeClr>
                </a:solidFill>
              </a:rPr>
              <a:t> </a:t>
            </a:r>
            <a:r>
              <a:rPr lang="es-PY" dirty="0" err="1" smtClean="0">
                <a:solidFill>
                  <a:schemeClr val="accent1">
                    <a:lumMod val="75000"/>
                  </a:schemeClr>
                </a:solidFill>
              </a:rPr>
              <a:t>the</a:t>
            </a:r>
            <a:r>
              <a:rPr lang="es-PY" dirty="0" smtClean="0">
                <a:solidFill>
                  <a:schemeClr val="accent1">
                    <a:lumMod val="75000"/>
                  </a:schemeClr>
                </a:solidFill>
              </a:rPr>
              <a:t> Digital </a:t>
            </a:r>
            <a:r>
              <a:rPr lang="es-PY" dirty="0" err="1" smtClean="0">
                <a:solidFill>
                  <a:schemeClr val="accent1">
                    <a:lumMod val="75000"/>
                  </a:schemeClr>
                </a:solidFill>
              </a:rPr>
              <a:t>Finances</a:t>
            </a:r>
            <a:r>
              <a:rPr lang="es-PY" dirty="0" smtClean="0">
                <a:solidFill>
                  <a:schemeClr val="accent1">
                    <a:lumMod val="75000"/>
                  </a:schemeClr>
                </a:solidFill>
              </a:rPr>
              <a:t> </a:t>
            </a:r>
            <a:r>
              <a:rPr lang="es-PY" dirty="0" err="1" smtClean="0">
                <a:solidFill>
                  <a:schemeClr val="accent1">
                    <a:lumMod val="75000"/>
                  </a:schemeClr>
                </a:solidFill>
              </a:rPr>
              <a:t>Prize</a:t>
            </a:r>
            <a:r>
              <a:rPr lang="es-PY" dirty="0" smtClean="0">
                <a:solidFill>
                  <a:schemeClr val="accent1">
                    <a:lumMod val="75000"/>
                  </a:schemeClr>
                </a:solidFill>
              </a:rPr>
              <a:t> </a:t>
            </a:r>
            <a:r>
              <a:rPr lang="es-PY" dirty="0" err="1" smtClean="0">
                <a:solidFill>
                  <a:schemeClr val="accent1">
                    <a:lumMod val="75000"/>
                  </a:schemeClr>
                </a:solidFill>
              </a:rPr>
              <a:t>for</a:t>
            </a:r>
            <a:r>
              <a:rPr lang="es-PY" dirty="0" smtClean="0">
                <a:solidFill>
                  <a:schemeClr val="accent1">
                    <a:lumMod val="75000"/>
                  </a:schemeClr>
                </a:solidFill>
              </a:rPr>
              <a:t> </a:t>
            </a:r>
            <a:r>
              <a:rPr lang="es-PY" dirty="0" err="1" smtClean="0">
                <a:solidFill>
                  <a:schemeClr val="accent1">
                    <a:lumMod val="75000"/>
                  </a:schemeClr>
                </a:solidFill>
              </a:rPr>
              <a:t>its</a:t>
            </a:r>
            <a:r>
              <a:rPr lang="es-PY" dirty="0" smtClean="0">
                <a:solidFill>
                  <a:schemeClr val="accent1">
                    <a:lumMod val="75000"/>
                  </a:schemeClr>
                </a:solidFill>
              </a:rPr>
              <a:t> performance and </a:t>
            </a:r>
            <a:r>
              <a:rPr lang="es-PY" dirty="0" err="1" smtClean="0">
                <a:solidFill>
                  <a:schemeClr val="accent1">
                    <a:lumMod val="75000"/>
                  </a:schemeClr>
                </a:solidFill>
              </a:rPr>
              <a:t>financial</a:t>
            </a:r>
            <a:r>
              <a:rPr lang="es-PY" dirty="0" smtClean="0">
                <a:solidFill>
                  <a:schemeClr val="accent1">
                    <a:lumMod val="75000"/>
                  </a:schemeClr>
                </a:solidFill>
              </a:rPr>
              <a:t> </a:t>
            </a:r>
            <a:r>
              <a:rPr lang="es-PY" dirty="0" err="1" smtClean="0">
                <a:solidFill>
                  <a:schemeClr val="accent1">
                    <a:lumMod val="75000"/>
                  </a:schemeClr>
                </a:solidFill>
              </a:rPr>
              <a:t>transparency</a:t>
            </a:r>
            <a:r>
              <a:rPr lang="es-PY" dirty="0" smtClean="0">
                <a:solidFill>
                  <a:schemeClr val="accent1">
                    <a:lumMod val="75000"/>
                  </a:schemeClr>
                </a:solidFill>
              </a:rPr>
              <a:t> and </a:t>
            </a:r>
            <a:r>
              <a:rPr lang="es-PY" dirty="0" err="1" smtClean="0">
                <a:solidFill>
                  <a:schemeClr val="accent1">
                    <a:lumMod val="75000"/>
                  </a:schemeClr>
                </a:solidFill>
              </a:rPr>
              <a:t>for</a:t>
            </a:r>
            <a:r>
              <a:rPr lang="es-PY" dirty="0" smtClean="0">
                <a:solidFill>
                  <a:schemeClr val="accent1">
                    <a:lumMod val="75000"/>
                  </a:schemeClr>
                </a:solidFill>
              </a:rPr>
              <a:t> </a:t>
            </a:r>
            <a:r>
              <a:rPr lang="es-PY" dirty="0" err="1" smtClean="0">
                <a:solidFill>
                  <a:schemeClr val="accent1">
                    <a:lumMod val="75000"/>
                  </a:schemeClr>
                </a:solidFill>
              </a:rPr>
              <a:t>the</a:t>
            </a:r>
            <a:r>
              <a:rPr lang="es-PY" dirty="0" smtClean="0">
                <a:solidFill>
                  <a:schemeClr val="accent1">
                    <a:lumMod val="75000"/>
                  </a:schemeClr>
                </a:solidFill>
              </a:rPr>
              <a:t> </a:t>
            </a:r>
            <a:r>
              <a:rPr lang="es-PY" dirty="0" err="1" smtClean="0">
                <a:solidFill>
                  <a:schemeClr val="accent1">
                    <a:lumMod val="75000"/>
                  </a:schemeClr>
                </a:solidFill>
              </a:rPr>
              <a:t>quality</a:t>
            </a:r>
            <a:r>
              <a:rPr lang="es-PY" dirty="0" smtClean="0">
                <a:solidFill>
                  <a:schemeClr val="accent1">
                    <a:lumMod val="75000"/>
                  </a:schemeClr>
                </a:solidFill>
              </a:rPr>
              <a:t> and use of </a:t>
            </a:r>
            <a:r>
              <a:rPr lang="es-PY" dirty="0" err="1" smtClean="0">
                <a:solidFill>
                  <a:schemeClr val="accent1">
                    <a:lumMod val="75000"/>
                  </a:schemeClr>
                </a:solidFill>
              </a:rPr>
              <a:t>its</a:t>
            </a:r>
            <a:r>
              <a:rPr lang="es-PY" dirty="0" smtClean="0">
                <a:solidFill>
                  <a:schemeClr val="accent1">
                    <a:lumMod val="75000"/>
                  </a:schemeClr>
                </a:solidFill>
              </a:rPr>
              <a:t> </a:t>
            </a:r>
            <a:r>
              <a:rPr lang="es-PY" dirty="0" err="1" smtClean="0">
                <a:solidFill>
                  <a:schemeClr val="accent1">
                    <a:lumMod val="75000"/>
                  </a:schemeClr>
                </a:solidFill>
              </a:rPr>
              <a:t>financial</a:t>
            </a:r>
            <a:r>
              <a:rPr lang="es-PY" dirty="0" smtClean="0">
                <a:solidFill>
                  <a:schemeClr val="accent1">
                    <a:lumMod val="75000"/>
                  </a:schemeClr>
                </a:solidFill>
              </a:rPr>
              <a:t> </a:t>
            </a:r>
            <a:r>
              <a:rPr lang="es-PY" dirty="0" err="1" smtClean="0">
                <a:solidFill>
                  <a:schemeClr val="accent1">
                    <a:lumMod val="75000"/>
                  </a:schemeClr>
                </a:solidFill>
              </a:rPr>
              <a:t>services</a:t>
            </a:r>
            <a:r>
              <a:rPr lang="es-PY" dirty="0" smtClean="0">
                <a:solidFill>
                  <a:schemeClr val="accent1">
                    <a:lumMod val="75000"/>
                  </a:schemeClr>
                </a:solidFill>
              </a:rPr>
              <a:t>. </a:t>
            </a:r>
            <a:r>
              <a:rPr lang="es-PY" dirty="0" err="1" smtClean="0">
                <a:solidFill>
                  <a:schemeClr val="accent1">
                    <a:lumMod val="75000"/>
                  </a:schemeClr>
                </a:solidFill>
              </a:rPr>
              <a:t>Its</a:t>
            </a:r>
            <a:r>
              <a:rPr lang="es-PY" dirty="0" smtClean="0">
                <a:solidFill>
                  <a:schemeClr val="accent1">
                    <a:lumMod val="75000"/>
                  </a:schemeClr>
                </a:solidFill>
              </a:rPr>
              <a:t> </a:t>
            </a:r>
            <a:r>
              <a:rPr lang="es-PY" dirty="0" err="1" smtClean="0">
                <a:solidFill>
                  <a:schemeClr val="accent1">
                    <a:lumMod val="75000"/>
                  </a:schemeClr>
                </a:solidFill>
              </a:rPr>
              <a:t>product</a:t>
            </a:r>
            <a:r>
              <a:rPr lang="es-PY" dirty="0" smtClean="0">
                <a:solidFill>
                  <a:schemeClr val="accent1">
                    <a:lumMod val="75000"/>
                  </a:schemeClr>
                </a:solidFill>
              </a:rPr>
              <a:t> </a:t>
            </a:r>
            <a:r>
              <a:rPr lang="es-PY" dirty="0">
                <a:solidFill>
                  <a:schemeClr val="accent1">
                    <a:lumMod val="75000"/>
                  </a:schemeClr>
                </a:solidFill>
              </a:rPr>
              <a:t>TIGO Money (Mobile Cash Paraguay, S.A) </a:t>
            </a:r>
            <a:r>
              <a:rPr lang="es-PY" dirty="0" smtClean="0">
                <a:solidFill>
                  <a:schemeClr val="accent1">
                    <a:lumMod val="75000"/>
                  </a:schemeClr>
                </a:solidFill>
              </a:rPr>
              <a:t>has </a:t>
            </a:r>
            <a:r>
              <a:rPr lang="es-PY" dirty="0" err="1" smtClean="0">
                <a:solidFill>
                  <a:schemeClr val="accent1">
                    <a:lumMod val="75000"/>
                  </a:schemeClr>
                </a:solidFill>
              </a:rPr>
              <a:t>stood</a:t>
            </a:r>
            <a:r>
              <a:rPr lang="es-PY" dirty="0" smtClean="0">
                <a:solidFill>
                  <a:schemeClr val="accent1">
                    <a:lumMod val="75000"/>
                  </a:schemeClr>
                </a:solidFill>
              </a:rPr>
              <a:t> </a:t>
            </a:r>
            <a:r>
              <a:rPr lang="es-PY" dirty="0" err="1" smtClean="0">
                <a:solidFill>
                  <a:schemeClr val="accent1">
                    <a:lumMod val="75000"/>
                  </a:schemeClr>
                </a:solidFill>
              </a:rPr>
              <a:t>out</a:t>
            </a:r>
            <a:r>
              <a:rPr lang="es-PY" dirty="0" smtClean="0">
                <a:solidFill>
                  <a:schemeClr val="accent1">
                    <a:lumMod val="75000"/>
                  </a:schemeClr>
                </a:solidFill>
              </a:rPr>
              <a:t> in </a:t>
            </a:r>
            <a:r>
              <a:rPr lang="es-PY" dirty="0" err="1" smtClean="0">
                <a:solidFill>
                  <a:schemeClr val="accent1">
                    <a:lumMod val="75000"/>
                  </a:schemeClr>
                </a:solidFill>
              </a:rPr>
              <a:t>the</a:t>
            </a:r>
            <a:r>
              <a:rPr lang="es-PY" dirty="0" smtClean="0">
                <a:solidFill>
                  <a:schemeClr val="accent1">
                    <a:lumMod val="75000"/>
                  </a:schemeClr>
                </a:solidFill>
              </a:rPr>
              <a:t> </a:t>
            </a:r>
            <a:r>
              <a:rPr lang="es-PY" dirty="0" err="1" smtClean="0">
                <a:solidFill>
                  <a:schemeClr val="accent1">
                    <a:lumMod val="75000"/>
                  </a:schemeClr>
                </a:solidFill>
              </a:rPr>
              <a:t>field</a:t>
            </a:r>
            <a:r>
              <a:rPr lang="es-PY" dirty="0" smtClean="0">
                <a:solidFill>
                  <a:schemeClr val="accent1">
                    <a:lumMod val="75000"/>
                  </a:schemeClr>
                </a:solidFill>
              </a:rPr>
              <a:t> of digital </a:t>
            </a:r>
            <a:r>
              <a:rPr lang="es-PY" dirty="0" err="1" smtClean="0">
                <a:solidFill>
                  <a:schemeClr val="accent1">
                    <a:lumMod val="75000"/>
                  </a:schemeClr>
                </a:solidFill>
              </a:rPr>
              <a:t>finances</a:t>
            </a:r>
            <a:r>
              <a:rPr lang="es-PY" dirty="0" smtClean="0">
                <a:solidFill>
                  <a:schemeClr val="accent1">
                    <a:lumMod val="75000"/>
                  </a:schemeClr>
                </a:solidFill>
              </a:rPr>
              <a:t> </a:t>
            </a:r>
            <a:r>
              <a:rPr lang="es-PY" dirty="0" err="1" smtClean="0">
                <a:solidFill>
                  <a:schemeClr val="accent1">
                    <a:lumMod val="75000"/>
                  </a:schemeClr>
                </a:solidFill>
              </a:rPr>
              <a:t>by</a:t>
            </a:r>
            <a:r>
              <a:rPr lang="es-PY" dirty="0" smtClean="0">
                <a:solidFill>
                  <a:schemeClr val="accent1">
                    <a:lumMod val="75000"/>
                  </a:schemeClr>
                </a:solidFill>
              </a:rPr>
              <a:t> </a:t>
            </a:r>
            <a:r>
              <a:rPr lang="es-PY" dirty="0" err="1" smtClean="0">
                <a:solidFill>
                  <a:schemeClr val="accent1">
                    <a:lumMod val="75000"/>
                  </a:schemeClr>
                </a:solidFill>
              </a:rPr>
              <a:t>making</a:t>
            </a:r>
            <a:r>
              <a:rPr lang="es-PY" dirty="0" smtClean="0">
                <a:solidFill>
                  <a:schemeClr val="accent1">
                    <a:lumMod val="75000"/>
                  </a:schemeClr>
                </a:solidFill>
              </a:rPr>
              <a:t> </a:t>
            </a:r>
            <a:r>
              <a:rPr lang="es-PY" dirty="0" err="1" smtClean="0">
                <a:solidFill>
                  <a:schemeClr val="accent1">
                    <a:lumMod val="75000"/>
                  </a:schemeClr>
                </a:solidFill>
              </a:rPr>
              <a:t>financial</a:t>
            </a:r>
            <a:r>
              <a:rPr lang="es-PY" dirty="0" smtClean="0">
                <a:solidFill>
                  <a:schemeClr val="accent1">
                    <a:lumMod val="75000"/>
                  </a:schemeClr>
                </a:solidFill>
              </a:rPr>
              <a:t> </a:t>
            </a:r>
            <a:r>
              <a:rPr lang="es-PY" dirty="0" err="1" smtClean="0">
                <a:solidFill>
                  <a:schemeClr val="accent1">
                    <a:lumMod val="75000"/>
                  </a:schemeClr>
                </a:solidFill>
              </a:rPr>
              <a:t>services</a:t>
            </a:r>
            <a:r>
              <a:rPr lang="es-PY" dirty="0" smtClean="0">
                <a:solidFill>
                  <a:schemeClr val="accent1">
                    <a:lumMod val="75000"/>
                  </a:schemeClr>
                </a:solidFill>
              </a:rPr>
              <a:t> more </a:t>
            </a:r>
            <a:r>
              <a:rPr lang="es-PY" dirty="0" err="1" smtClean="0">
                <a:solidFill>
                  <a:schemeClr val="accent1">
                    <a:lumMod val="75000"/>
                  </a:schemeClr>
                </a:solidFill>
              </a:rPr>
              <a:t>readily</a:t>
            </a:r>
            <a:r>
              <a:rPr lang="es-PY" dirty="0" smtClean="0">
                <a:solidFill>
                  <a:schemeClr val="accent1">
                    <a:lumMod val="75000"/>
                  </a:schemeClr>
                </a:solidFill>
              </a:rPr>
              <a:t> </a:t>
            </a:r>
            <a:r>
              <a:rPr lang="es-PY" dirty="0" err="1" smtClean="0">
                <a:solidFill>
                  <a:schemeClr val="accent1">
                    <a:lumMod val="75000"/>
                  </a:schemeClr>
                </a:solidFill>
              </a:rPr>
              <a:t>available</a:t>
            </a:r>
            <a:r>
              <a:rPr lang="es-PY" dirty="0" smtClean="0">
                <a:solidFill>
                  <a:schemeClr val="accent1">
                    <a:lumMod val="75000"/>
                  </a:schemeClr>
                </a:solidFill>
              </a:rPr>
              <a:t> (</a:t>
            </a:r>
            <a:r>
              <a:rPr lang="es-PY" dirty="0" err="1" smtClean="0">
                <a:solidFill>
                  <a:schemeClr val="accent1">
                    <a:lumMod val="75000"/>
                  </a:schemeClr>
                </a:solidFill>
              </a:rPr>
              <a:t>including</a:t>
            </a:r>
            <a:r>
              <a:rPr lang="es-PY" dirty="0" smtClean="0">
                <a:solidFill>
                  <a:schemeClr val="accent1">
                    <a:lumMod val="75000"/>
                  </a:schemeClr>
                </a:solidFill>
              </a:rPr>
              <a:t> </a:t>
            </a:r>
            <a:r>
              <a:rPr lang="es-PY" dirty="0" err="1" smtClean="0">
                <a:solidFill>
                  <a:schemeClr val="accent1">
                    <a:lumMod val="75000"/>
                  </a:schemeClr>
                </a:solidFill>
              </a:rPr>
              <a:t>person</a:t>
            </a:r>
            <a:r>
              <a:rPr lang="es-PY" dirty="0" smtClean="0">
                <a:solidFill>
                  <a:schemeClr val="accent1">
                    <a:lumMod val="75000"/>
                  </a:schemeClr>
                </a:solidFill>
              </a:rPr>
              <a:t>-to-</a:t>
            </a:r>
            <a:r>
              <a:rPr lang="es-PY" dirty="0" err="1" smtClean="0">
                <a:solidFill>
                  <a:schemeClr val="accent1">
                    <a:lumMod val="75000"/>
                  </a:schemeClr>
                </a:solidFill>
              </a:rPr>
              <a:t>person</a:t>
            </a:r>
            <a:r>
              <a:rPr lang="es-PY" dirty="0" smtClean="0">
                <a:solidFill>
                  <a:schemeClr val="accent1">
                    <a:lumMod val="75000"/>
                  </a:schemeClr>
                </a:solidFill>
              </a:rPr>
              <a:t> (P2P) cash </a:t>
            </a:r>
            <a:r>
              <a:rPr lang="es-PY" dirty="0" err="1" smtClean="0">
                <a:solidFill>
                  <a:schemeClr val="accent1">
                    <a:lumMod val="75000"/>
                  </a:schemeClr>
                </a:solidFill>
              </a:rPr>
              <a:t>transfers</a:t>
            </a:r>
            <a:r>
              <a:rPr lang="es-PY" dirty="0" smtClean="0">
                <a:solidFill>
                  <a:schemeClr val="accent1">
                    <a:lumMod val="75000"/>
                  </a:schemeClr>
                </a:solidFill>
              </a:rPr>
              <a:t>, </a:t>
            </a:r>
            <a:r>
              <a:rPr lang="es-PY" dirty="0" err="1" smtClean="0">
                <a:solidFill>
                  <a:schemeClr val="accent1">
                    <a:lumMod val="75000"/>
                  </a:schemeClr>
                </a:solidFill>
              </a:rPr>
              <a:t>payment</a:t>
            </a:r>
            <a:r>
              <a:rPr lang="es-PY" dirty="0" smtClean="0">
                <a:solidFill>
                  <a:schemeClr val="accent1">
                    <a:lumMod val="75000"/>
                  </a:schemeClr>
                </a:solidFill>
              </a:rPr>
              <a:t> </a:t>
            </a:r>
            <a:r>
              <a:rPr lang="es-PY" dirty="0" err="1" smtClean="0">
                <a:solidFill>
                  <a:schemeClr val="accent1">
                    <a:lumMod val="75000"/>
                  </a:schemeClr>
                </a:solidFill>
              </a:rPr>
              <a:t>operations</a:t>
            </a:r>
            <a:r>
              <a:rPr lang="es-PY" dirty="0" smtClean="0">
                <a:solidFill>
                  <a:schemeClr val="accent1">
                    <a:lumMod val="75000"/>
                  </a:schemeClr>
                </a:solidFill>
              </a:rPr>
              <a:t> and </a:t>
            </a:r>
            <a:r>
              <a:rPr lang="es-PY" dirty="0" err="1" smtClean="0">
                <a:solidFill>
                  <a:schemeClr val="accent1">
                    <a:lumMod val="75000"/>
                  </a:schemeClr>
                </a:solidFill>
              </a:rPr>
              <a:t>microcredits</a:t>
            </a:r>
            <a:r>
              <a:rPr lang="es-PY" dirty="0" smtClean="0">
                <a:solidFill>
                  <a:schemeClr val="accent1">
                    <a:lumMod val="75000"/>
                  </a:schemeClr>
                </a:solidFill>
              </a:rPr>
              <a:t>), </a:t>
            </a:r>
            <a:r>
              <a:rPr lang="es-PY" dirty="0" err="1" smtClean="0">
                <a:solidFill>
                  <a:schemeClr val="accent1">
                    <a:lumMod val="75000"/>
                  </a:schemeClr>
                </a:solidFill>
              </a:rPr>
              <a:t>taking</a:t>
            </a:r>
            <a:r>
              <a:rPr lang="es-PY" dirty="0" smtClean="0">
                <a:solidFill>
                  <a:schemeClr val="accent1">
                    <a:lumMod val="75000"/>
                  </a:schemeClr>
                </a:solidFill>
              </a:rPr>
              <a:t> </a:t>
            </a:r>
            <a:r>
              <a:rPr lang="es-PY" dirty="0" err="1" smtClean="0">
                <a:solidFill>
                  <a:schemeClr val="accent1">
                    <a:lumMod val="75000"/>
                  </a:schemeClr>
                </a:solidFill>
              </a:rPr>
              <a:t>advantage</a:t>
            </a:r>
            <a:r>
              <a:rPr lang="es-PY" dirty="0" smtClean="0">
                <a:solidFill>
                  <a:schemeClr val="accent1">
                    <a:lumMod val="75000"/>
                  </a:schemeClr>
                </a:solidFill>
              </a:rPr>
              <a:t> of </a:t>
            </a:r>
            <a:r>
              <a:rPr lang="es-PY" dirty="0" err="1" smtClean="0">
                <a:solidFill>
                  <a:schemeClr val="accent1">
                    <a:lumMod val="75000"/>
                  </a:schemeClr>
                </a:solidFill>
              </a:rPr>
              <a:t>the</a:t>
            </a:r>
            <a:r>
              <a:rPr lang="es-PY" dirty="0" smtClean="0">
                <a:solidFill>
                  <a:schemeClr val="accent1">
                    <a:lumMod val="75000"/>
                  </a:schemeClr>
                </a:solidFill>
              </a:rPr>
              <a:t> </a:t>
            </a:r>
            <a:r>
              <a:rPr lang="es-PY" dirty="0" err="1" smtClean="0">
                <a:solidFill>
                  <a:schemeClr val="accent1">
                    <a:lumMod val="75000"/>
                  </a:schemeClr>
                </a:solidFill>
              </a:rPr>
              <a:t>coverage</a:t>
            </a:r>
            <a:r>
              <a:rPr lang="es-PY" dirty="0" smtClean="0">
                <a:solidFill>
                  <a:schemeClr val="accent1">
                    <a:lumMod val="75000"/>
                  </a:schemeClr>
                </a:solidFill>
              </a:rPr>
              <a:t> of </a:t>
            </a:r>
            <a:r>
              <a:rPr lang="es-PY" dirty="0" err="1" smtClean="0">
                <a:solidFill>
                  <a:schemeClr val="accent1">
                    <a:lumMod val="75000"/>
                  </a:schemeClr>
                </a:solidFill>
              </a:rPr>
              <a:t>its</a:t>
            </a:r>
            <a:r>
              <a:rPr lang="es-PY" dirty="0" smtClean="0">
                <a:solidFill>
                  <a:schemeClr val="accent1">
                    <a:lumMod val="75000"/>
                  </a:schemeClr>
                </a:solidFill>
              </a:rPr>
              <a:t> </a:t>
            </a:r>
            <a:r>
              <a:rPr lang="es-PY" dirty="0" err="1" smtClean="0">
                <a:solidFill>
                  <a:schemeClr val="accent1">
                    <a:lumMod val="75000"/>
                  </a:schemeClr>
                </a:solidFill>
              </a:rPr>
              <a:t>points</a:t>
            </a:r>
            <a:r>
              <a:rPr lang="es-PY" dirty="0" smtClean="0">
                <a:solidFill>
                  <a:schemeClr val="accent1">
                    <a:lumMod val="75000"/>
                  </a:schemeClr>
                </a:solidFill>
              </a:rPr>
              <a:t>-of-sale </a:t>
            </a:r>
            <a:r>
              <a:rPr lang="es-PY" dirty="0" err="1" smtClean="0">
                <a:solidFill>
                  <a:schemeClr val="accent1">
                    <a:lumMod val="75000"/>
                  </a:schemeClr>
                </a:solidFill>
              </a:rPr>
              <a:t>network</a:t>
            </a:r>
            <a:r>
              <a:rPr lang="es-PY" dirty="0" smtClean="0">
                <a:solidFill>
                  <a:schemeClr val="accent1">
                    <a:lumMod val="75000"/>
                  </a:schemeClr>
                </a:solidFill>
              </a:rPr>
              <a:t> and </a:t>
            </a:r>
            <a:r>
              <a:rPr lang="es-PY" dirty="0" err="1" smtClean="0">
                <a:solidFill>
                  <a:schemeClr val="accent1">
                    <a:lumMod val="75000"/>
                  </a:schemeClr>
                </a:solidFill>
              </a:rPr>
              <a:t>an</a:t>
            </a:r>
            <a:r>
              <a:rPr lang="es-PY" dirty="0" smtClean="0">
                <a:solidFill>
                  <a:schemeClr val="accent1">
                    <a:lumMod val="75000"/>
                  </a:schemeClr>
                </a:solidFill>
              </a:rPr>
              <a:t> </a:t>
            </a:r>
            <a:r>
              <a:rPr lang="es-PY" dirty="0" err="1" smtClean="0">
                <a:solidFill>
                  <a:schemeClr val="accent1">
                    <a:lumMod val="75000"/>
                  </a:schemeClr>
                </a:solidFill>
              </a:rPr>
              <a:t>agreement</a:t>
            </a:r>
            <a:r>
              <a:rPr lang="es-PY" dirty="0" smtClean="0">
                <a:solidFill>
                  <a:schemeClr val="accent1">
                    <a:lumMod val="75000"/>
                  </a:schemeClr>
                </a:solidFill>
              </a:rPr>
              <a:t> </a:t>
            </a:r>
            <a:r>
              <a:rPr lang="es-PY" dirty="0" err="1" smtClean="0">
                <a:solidFill>
                  <a:schemeClr val="accent1">
                    <a:lumMod val="75000"/>
                  </a:schemeClr>
                </a:solidFill>
              </a:rPr>
              <a:t>with</a:t>
            </a:r>
            <a:r>
              <a:rPr lang="es-PY" dirty="0" smtClean="0">
                <a:solidFill>
                  <a:schemeClr val="accent1">
                    <a:lumMod val="75000"/>
                  </a:schemeClr>
                </a:solidFill>
              </a:rPr>
              <a:t> </a:t>
            </a:r>
            <a:r>
              <a:rPr lang="es-PY" dirty="0" err="1" smtClean="0">
                <a:solidFill>
                  <a:schemeClr val="accent1">
                    <a:lumMod val="75000"/>
                  </a:schemeClr>
                </a:solidFill>
              </a:rPr>
              <a:t>the</a:t>
            </a:r>
            <a:r>
              <a:rPr lang="es-PY" dirty="0" smtClean="0">
                <a:solidFill>
                  <a:schemeClr val="accent1">
                    <a:lumMod val="75000"/>
                  </a:schemeClr>
                </a:solidFill>
              </a:rPr>
              <a:t> </a:t>
            </a:r>
            <a:r>
              <a:rPr lang="es-PY" dirty="0">
                <a:solidFill>
                  <a:schemeClr val="accent1">
                    <a:lumMod val="75000"/>
                  </a:schemeClr>
                </a:solidFill>
              </a:rPr>
              <a:t>Banco Familiar.</a:t>
            </a:r>
          </a:p>
          <a:p>
            <a:endParaRPr lang="es-PY" dirty="0">
              <a:solidFill>
                <a:schemeClr val="accent1">
                  <a:lumMod val="75000"/>
                </a:schemeClr>
              </a:solidFill>
            </a:endParaRPr>
          </a:p>
          <a:p>
            <a:r>
              <a:rPr lang="es-PY" dirty="0" err="1" smtClean="0">
                <a:solidFill>
                  <a:schemeClr val="accent1">
                    <a:lumMod val="75000"/>
                  </a:schemeClr>
                </a:solidFill>
              </a:rPr>
              <a:t>It</a:t>
            </a:r>
            <a:r>
              <a:rPr lang="es-PY" dirty="0" smtClean="0">
                <a:solidFill>
                  <a:schemeClr val="accent1">
                    <a:lumMod val="75000"/>
                  </a:schemeClr>
                </a:solidFill>
              </a:rPr>
              <a:t> </a:t>
            </a:r>
            <a:r>
              <a:rPr lang="es-PY" dirty="0" err="1" smtClean="0">
                <a:solidFill>
                  <a:schemeClr val="accent1">
                    <a:lumMod val="75000"/>
                  </a:schemeClr>
                </a:solidFill>
              </a:rPr>
              <a:t>currently</a:t>
            </a:r>
            <a:r>
              <a:rPr lang="es-PY" dirty="0" smtClean="0">
                <a:solidFill>
                  <a:schemeClr val="accent1">
                    <a:lumMod val="75000"/>
                  </a:schemeClr>
                </a:solidFill>
              </a:rPr>
              <a:t> has </a:t>
            </a:r>
            <a:r>
              <a:rPr lang="es-PY" dirty="0" err="1" smtClean="0">
                <a:solidFill>
                  <a:schemeClr val="accent1">
                    <a:lumMod val="75000"/>
                  </a:schemeClr>
                </a:solidFill>
              </a:rPr>
              <a:t>over</a:t>
            </a:r>
            <a:r>
              <a:rPr lang="es-PY" dirty="0" smtClean="0">
                <a:solidFill>
                  <a:schemeClr val="accent1">
                    <a:lumMod val="75000"/>
                  </a:schemeClr>
                </a:solidFill>
              </a:rPr>
              <a:t> 500 000 </a:t>
            </a:r>
            <a:r>
              <a:rPr lang="es-PY" dirty="0" err="1" smtClean="0">
                <a:solidFill>
                  <a:schemeClr val="accent1">
                    <a:lumMod val="75000"/>
                  </a:schemeClr>
                </a:solidFill>
              </a:rPr>
              <a:t>customers</a:t>
            </a:r>
            <a:r>
              <a:rPr lang="es-PY" dirty="0" smtClean="0">
                <a:solidFill>
                  <a:schemeClr val="accent1">
                    <a:lumMod val="75000"/>
                  </a:schemeClr>
                </a:solidFill>
              </a:rPr>
              <a:t> and 3 000 </a:t>
            </a:r>
            <a:r>
              <a:rPr lang="es-PY" dirty="0" err="1" smtClean="0">
                <a:solidFill>
                  <a:schemeClr val="accent1">
                    <a:lumMod val="75000"/>
                  </a:schemeClr>
                </a:solidFill>
              </a:rPr>
              <a:t>points</a:t>
            </a:r>
            <a:r>
              <a:rPr lang="es-PY" dirty="0" smtClean="0">
                <a:solidFill>
                  <a:schemeClr val="accent1">
                    <a:lumMod val="75000"/>
                  </a:schemeClr>
                </a:solidFill>
              </a:rPr>
              <a:t> of sale </a:t>
            </a:r>
            <a:r>
              <a:rPr lang="es-PY" dirty="0" err="1" smtClean="0">
                <a:solidFill>
                  <a:schemeClr val="accent1">
                    <a:lumMod val="75000"/>
                  </a:schemeClr>
                </a:solidFill>
              </a:rPr>
              <a:t>throughout</a:t>
            </a:r>
            <a:r>
              <a:rPr lang="es-PY" dirty="0" smtClean="0">
                <a:solidFill>
                  <a:schemeClr val="accent1">
                    <a:lumMod val="75000"/>
                  </a:schemeClr>
                </a:solidFill>
              </a:rPr>
              <a:t> Paraguay.</a:t>
            </a:r>
          </a:p>
          <a:p>
            <a:endParaRPr lang="es-PY" dirty="0">
              <a:solidFill>
                <a:schemeClr val="accent1">
                  <a:lumMod val="75000"/>
                </a:schemeClr>
              </a:solidFill>
            </a:endParaRPr>
          </a:p>
          <a:p>
            <a:r>
              <a:rPr lang="es-PY" sz="1400" i="1" dirty="0" smtClean="0"/>
              <a:t>SOURCE: Multilateral </a:t>
            </a:r>
            <a:r>
              <a:rPr lang="es-PY" sz="1400" i="1" dirty="0" err="1" smtClean="0"/>
              <a:t>Investment</a:t>
            </a:r>
            <a:r>
              <a:rPr lang="es-PY" sz="1400" i="1" dirty="0" smtClean="0"/>
              <a:t> </a:t>
            </a:r>
            <a:r>
              <a:rPr lang="es-PY" sz="1400" i="1" dirty="0" err="1" smtClean="0"/>
              <a:t>Fund</a:t>
            </a:r>
            <a:r>
              <a:rPr lang="es-PY" sz="1400" i="1" dirty="0" smtClean="0"/>
              <a:t> </a:t>
            </a:r>
            <a:r>
              <a:rPr lang="es-PY" sz="1400" i="1" dirty="0"/>
              <a:t>(</a:t>
            </a:r>
            <a:r>
              <a:rPr lang="es-PY" sz="1400" i="1" dirty="0">
                <a:hlinkClick r:id="rId2"/>
              </a:rPr>
              <a:t>FOMIN</a:t>
            </a:r>
            <a:r>
              <a:rPr lang="es-PY" sz="1400" i="1" dirty="0"/>
              <a:t>), </a:t>
            </a:r>
            <a:r>
              <a:rPr lang="es-PY" sz="1400" i="1" dirty="0" err="1" smtClean="0"/>
              <a:t>member</a:t>
            </a:r>
            <a:r>
              <a:rPr lang="es-PY" sz="1400" i="1" dirty="0" smtClean="0"/>
              <a:t> of </a:t>
            </a:r>
            <a:r>
              <a:rPr lang="es-PY" sz="1400" i="1" dirty="0" err="1" smtClean="0"/>
              <a:t>the</a:t>
            </a:r>
            <a:r>
              <a:rPr lang="es-PY" sz="1400" i="1" dirty="0" smtClean="0"/>
              <a:t> IDB </a:t>
            </a:r>
            <a:r>
              <a:rPr lang="es-PY" sz="1400" i="1" dirty="0" err="1" smtClean="0"/>
              <a:t>Group</a:t>
            </a:r>
            <a:endParaRPr lang="es-PY" sz="1400" i="1" dirty="0">
              <a:solidFill>
                <a:schemeClr val="accent1">
                  <a:lumMod val="75000"/>
                </a:schemeClr>
              </a:solidFill>
            </a:endParaRPr>
          </a:p>
        </p:txBody>
      </p:sp>
    </p:spTree>
    <p:extLst>
      <p:ext uri="{BB962C8B-B14F-4D97-AF65-F5344CB8AC3E}">
        <p14:creationId xmlns:p14="http://schemas.microsoft.com/office/powerpoint/2010/main" val="664083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Y" sz="3100" b="1" cap="all" dirty="0" smtClean="0">
                <a:solidFill>
                  <a:srgbClr val="0070C0"/>
                </a:solidFill>
              </a:rPr>
              <a:t>Mobile </a:t>
            </a:r>
            <a:r>
              <a:rPr lang="es-PY" sz="3100" b="1" cap="all" dirty="0" err="1" smtClean="0">
                <a:solidFill>
                  <a:srgbClr val="0070C0"/>
                </a:solidFill>
              </a:rPr>
              <a:t>money</a:t>
            </a:r>
            <a:r>
              <a:rPr lang="es-PY" sz="3100" b="1" cap="all" dirty="0" smtClean="0">
                <a:solidFill>
                  <a:srgbClr val="0070C0"/>
                </a:solidFill>
              </a:rPr>
              <a:t> </a:t>
            </a:r>
            <a:r>
              <a:rPr lang="es-PY" sz="3100" b="1" cap="all" dirty="0" err="1" smtClean="0">
                <a:solidFill>
                  <a:srgbClr val="0070C0"/>
                </a:solidFill>
              </a:rPr>
              <a:t>for</a:t>
            </a:r>
            <a:r>
              <a:rPr lang="es-PY" sz="3100" b="1" cap="all" dirty="0" smtClean="0">
                <a:solidFill>
                  <a:srgbClr val="0070C0"/>
                </a:solidFill>
              </a:rPr>
              <a:t> </a:t>
            </a:r>
            <a:r>
              <a:rPr lang="es-PY" sz="3100" b="1" cap="all" dirty="0" err="1" smtClean="0">
                <a:solidFill>
                  <a:srgbClr val="0070C0"/>
                </a:solidFill>
              </a:rPr>
              <a:t>financial</a:t>
            </a:r>
            <a:r>
              <a:rPr lang="es-PY" sz="3100" b="1" cap="all" dirty="0" smtClean="0">
                <a:solidFill>
                  <a:srgbClr val="0070C0"/>
                </a:solidFill>
              </a:rPr>
              <a:t> </a:t>
            </a:r>
            <a:r>
              <a:rPr lang="es-PY" sz="3100" b="1" cap="all" dirty="0" err="1" smtClean="0">
                <a:solidFill>
                  <a:srgbClr val="0070C0"/>
                </a:solidFill>
              </a:rPr>
              <a:t>inclusioN</a:t>
            </a:r>
            <a:r>
              <a:rPr lang="es-PY" b="1" cap="all" dirty="0"/>
              <a:t/>
            </a:r>
            <a:br>
              <a:rPr lang="es-PY" b="1" cap="all" dirty="0"/>
            </a:br>
            <a:endParaRPr lang="es-PY" dirty="0"/>
          </a:p>
        </p:txBody>
      </p:sp>
      <p:sp>
        <p:nvSpPr>
          <p:cNvPr id="3" name="2 Marcador de contenido"/>
          <p:cNvSpPr>
            <a:spLocks noGrp="1"/>
          </p:cNvSpPr>
          <p:nvPr>
            <p:ph idx="1"/>
          </p:nvPr>
        </p:nvSpPr>
        <p:spPr>
          <a:xfrm>
            <a:off x="457200" y="764704"/>
            <a:ext cx="8229600" cy="5361459"/>
          </a:xfrm>
        </p:spPr>
        <p:txBody>
          <a:bodyPr>
            <a:normAutofit fontScale="77500" lnSpcReduction="20000"/>
          </a:bodyPr>
          <a:lstStyle/>
          <a:p>
            <a:endParaRPr lang="es-PY" sz="1800" dirty="0" smtClean="0"/>
          </a:p>
          <a:p>
            <a:r>
              <a:rPr lang="es-PY" sz="1900" dirty="0" err="1" smtClean="0"/>
              <a:t>Around</a:t>
            </a:r>
            <a:r>
              <a:rPr lang="es-PY" sz="1900" dirty="0" smtClean="0"/>
              <a:t> </a:t>
            </a:r>
            <a:r>
              <a:rPr lang="es-PY" sz="1900" dirty="0"/>
              <a:t>28% </a:t>
            </a:r>
            <a:r>
              <a:rPr lang="es-PY" sz="1900" dirty="0" smtClean="0"/>
              <a:t>of </a:t>
            </a:r>
            <a:r>
              <a:rPr lang="es-PY" sz="1900" dirty="0" err="1" smtClean="0"/>
              <a:t>the</a:t>
            </a:r>
            <a:r>
              <a:rPr lang="es-PY" sz="1900" dirty="0" smtClean="0"/>
              <a:t> </a:t>
            </a:r>
            <a:r>
              <a:rPr lang="es-PY" sz="1900" dirty="0" err="1" smtClean="0"/>
              <a:t>population</a:t>
            </a:r>
            <a:r>
              <a:rPr lang="es-PY" sz="1900" dirty="0" smtClean="0"/>
              <a:t> of Paraguay use </a:t>
            </a:r>
            <a:r>
              <a:rPr lang="es-PY" sz="1900" dirty="0" err="1" smtClean="0"/>
              <a:t>the</a:t>
            </a:r>
            <a:r>
              <a:rPr lang="es-PY" sz="1900" dirty="0" smtClean="0"/>
              <a:t> </a:t>
            </a:r>
            <a:r>
              <a:rPr lang="es-PY" sz="1900" dirty="0" err="1" smtClean="0"/>
              <a:t>electronic</a:t>
            </a:r>
            <a:r>
              <a:rPr lang="es-PY" sz="1900" dirty="0" smtClean="0"/>
              <a:t> </a:t>
            </a:r>
            <a:r>
              <a:rPr lang="es-PY" sz="1900" dirty="0" err="1" smtClean="0"/>
              <a:t>wallet</a:t>
            </a:r>
            <a:r>
              <a:rPr lang="es-PY" sz="1900" dirty="0" smtClean="0"/>
              <a:t> and </a:t>
            </a:r>
            <a:r>
              <a:rPr lang="es-PY" sz="1900" dirty="0" err="1" smtClean="0"/>
              <a:t>transfers</a:t>
            </a:r>
            <a:r>
              <a:rPr lang="es-PY" sz="1900" dirty="0" smtClean="0"/>
              <a:t>. </a:t>
            </a:r>
            <a:r>
              <a:rPr lang="es-PY" sz="1900" dirty="0" err="1" smtClean="0"/>
              <a:t>Paraguayans</a:t>
            </a:r>
            <a:r>
              <a:rPr lang="es-PY" sz="1900" dirty="0" smtClean="0"/>
              <a:t> are </a:t>
            </a:r>
            <a:r>
              <a:rPr lang="es-PY" sz="1900" dirty="0" err="1" smtClean="0"/>
              <a:t>the</a:t>
            </a:r>
            <a:r>
              <a:rPr lang="es-PY" sz="1900" dirty="0" smtClean="0"/>
              <a:t> </a:t>
            </a:r>
            <a:r>
              <a:rPr lang="es-PY" sz="1900" dirty="0" err="1" smtClean="0"/>
              <a:t>most</a:t>
            </a:r>
            <a:r>
              <a:rPr lang="es-PY" sz="1900" dirty="0" smtClean="0"/>
              <a:t> active </a:t>
            </a:r>
            <a:r>
              <a:rPr lang="es-PY" sz="1900" dirty="0" err="1" smtClean="0"/>
              <a:t>users</a:t>
            </a:r>
            <a:r>
              <a:rPr lang="es-PY" sz="1900" dirty="0" smtClean="0"/>
              <a:t> of </a:t>
            </a:r>
            <a:r>
              <a:rPr lang="es-PY" sz="1900" dirty="0" err="1" smtClean="0"/>
              <a:t>the</a:t>
            </a:r>
            <a:r>
              <a:rPr lang="es-PY" sz="1900" dirty="0" smtClean="0"/>
              <a:t> </a:t>
            </a:r>
            <a:r>
              <a:rPr lang="es-PY" sz="1900" dirty="0" err="1" smtClean="0"/>
              <a:t>mobile</a:t>
            </a:r>
            <a:r>
              <a:rPr lang="es-PY" sz="1900" dirty="0" smtClean="0"/>
              <a:t> </a:t>
            </a:r>
            <a:r>
              <a:rPr lang="es-PY" sz="1900" dirty="0" err="1" smtClean="0"/>
              <a:t>platform</a:t>
            </a:r>
            <a:r>
              <a:rPr lang="es-PY" sz="1900" dirty="0" smtClean="0"/>
              <a:t> in </a:t>
            </a:r>
            <a:r>
              <a:rPr lang="es-PY" sz="1900" dirty="0" err="1" smtClean="0"/>
              <a:t>Latin</a:t>
            </a:r>
            <a:r>
              <a:rPr lang="es-PY" sz="1900" dirty="0" smtClean="0"/>
              <a:t> </a:t>
            </a:r>
            <a:r>
              <a:rPr lang="es-PY" sz="1900" dirty="0" err="1" smtClean="0"/>
              <a:t>America</a:t>
            </a:r>
            <a:r>
              <a:rPr lang="es-PY" sz="1900" dirty="0" smtClean="0"/>
              <a:t>, and </a:t>
            </a:r>
            <a:r>
              <a:rPr lang="es-PY" sz="1900" dirty="0" err="1" smtClean="0"/>
              <a:t>the</a:t>
            </a:r>
            <a:r>
              <a:rPr lang="es-PY" sz="1900" dirty="0" smtClean="0"/>
              <a:t> country </a:t>
            </a:r>
            <a:r>
              <a:rPr lang="es-PY" sz="1900" dirty="0" err="1" smtClean="0"/>
              <a:t>is</a:t>
            </a:r>
            <a:r>
              <a:rPr lang="es-PY" sz="1900" dirty="0" smtClean="0"/>
              <a:t> </a:t>
            </a:r>
            <a:r>
              <a:rPr lang="es-PY" sz="1900" dirty="0" err="1" smtClean="0"/>
              <a:t>seen</a:t>
            </a:r>
            <a:r>
              <a:rPr lang="es-PY" sz="1900" dirty="0" smtClean="0"/>
              <a:t> as a regional and global leader in </a:t>
            </a:r>
            <a:r>
              <a:rPr lang="es-PY" sz="1900" dirty="0" err="1" smtClean="0"/>
              <a:t>the</a:t>
            </a:r>
            <a:r>
              <a:rPr lang="es-PY" sz="1900" dirty="0" smtClean="0"/>
              <a:t> use of </a:t>
            </a:r>
            <a:r>
              <a:rPr lang="es-PY" sz="1900" dirty="0" err="1" smtClean="0"/>
              <a:t>mobile</a:t>
            </a:r>
            <a:r>
              <a:rPr lang="es-PY" sz="1900" dirty="0" smtClean="0"/>
              <a:t> </a:t>
            </a:r>
            <a:r>
              <a:rPr lang="es-PY" sz="1900" dirty="0" err="1" smtClean="0"/>
              <a:t>money</a:t>
            </a:r>
            <a:r>
              <a:rPr lang="es-PY" sz="1900" dirty="0" smtClean="0"/>
              <a:t>.</a:t>
            </a:r>
          </a:p>
          <a:p>
            <a:endParaRPr lang="es-PY" sz="1900" dirty="0" smtClean="0"/>
          </a:p>
          <a:p>
            <a:r>
              <a:rPr lang="es-PY" sz="1900" dirty="0" err="1" smtClean="0"/>
              <a:t>Only</a:t>
            </a:r>
            <a:r>
              <a:rPr lang="es-PY" sz="1900" dirty="0" smtClean="0"/>
              <a:t> </a:t>
            </a:r>
            <a:r>
              <a:rPr lang="es-PY" sz="1900" dirty="0"/>
              <a:t>22% </a:t>
            </a:r>
            <a:r>
              <a:rPr lang="es-PY" sz="1900" dirty="0" smtClean="0"/>
              <a:t>of </a:t>
            </a:r>
            <a:r>
              <a:rPr lang="es-PY" sz="1900" dirty="0" err="1" smtClean="0"/>
              <a:t>the</a:t>
            </a:r>
            <a:r>
              <a:rPr lang="es-PY" sz="1900" dirty="0" smtClean="0"/>
              <a:t> </a:t>
            </a:r>
            <a:r>
              <a:rPr lang="es-PY" sz="1900" dirty="0" err="1" smtClean="0"/>
              <a:t>adult</a:t>
            </a:r>
            <a:r>
              <a:rPr lang="es-PY" sz="1900" dirty="0" smtClean="0"/>
              <a:t> </a:t>
            </a:r>
            <a:r>
              <a:rPr lang="es-PY" sz="1900" dirty="0" err="1" smtClean="0"/>
              <a:t>population</a:t>
            </a:r>
            <a:r>
              <a:rPr lang="es-PY" sz="1900" dirty="0" smtClean="0"/>
              <a:t> in </a:t>
            </a:r>
            <a:r>
              <a:rPr lang="es-PY" sz="1900" dirty="0"/>
              <a:t>Paraguay </a:t>
            </a:r>
            <a:r>
              <a:rPr lang="es-PY" sz="1900" dirty="0" err="1" smtClean="0"/>
              <a:t>have</a:t>
            </a:r>
            <a:r>
              <a:rPr lang="es-PY" sz="1900" dirty="0" smtClean="0"/>
              <a:t> a </a:t>
            </a:r>
            <a:r>
              <a:rPr lang="es-PY" sz="1900" dirty="0" err="1" smtClean="0"/>
              <a:t>bank</a:t>
            </a:r>
            <a:r>
              <a:rPr lang="es-PY" sz="1900" dirty="0" smtClean="0"/>
              <a:t> </a:t>
            </a:r>
            <a:r>
              <a:rPr lang="es-PY" sz="1900" dirty="0" err="1" smtClean="0"/>
              <a:t>account</a:t>
            </a:r>
            <a:r>
              <a:rPr lang="es-PY" sz="1900" dirty="0" smtClean="0"/>
              <a:t>, </a:t>
            </a:r>
            <a:r>
              <a:rPr lang="es-PY" sz="1900" dirty="0" err="1" smtClean="0"/>
              <a:t>which</a:t>
            </a:r>
            <a:r>
              <a:rPr lang="es-PY" sz="1900" dirty="0" smtClean="0"/>
              <a:t> </a:t>
            </a:r>
            <a:r>
              <a:rPr lang="es-PY" sz="1900" dirty="0" err="1" smtClean="0"/>
              <a:t>is</a:t>
            </a:r>
            <a:r>
              <a:rPr lang="es-PY" sz="1900" dirty="0" smtClean="0"/>
              <a:t> </a:t>
            </a:r>
            <a:r>
              <a:rPr lang="es-PY" sz="1900" dirty="0" err="1" smtClean="0"/>
              <a:t>very</a:t>
            </a:r>
            <a:r>
              <a:rPr lang="es-PY" sz="1900" dirty="0" smtClean="0"/>
              <a:t> similar to </a:t>
            </a:r>
            <a:r>
              <a:rPr lang="es-PY" sz="1900" dirty="0" err="1" smtClean="0"/>
              <a:t>the</a:t>
            </a:r>
            <a:r>
              <a:rPr lang="es-PY" sz="1900" dirty="0" smtClean="0"/>
              <a:t> </a:t>
            </a:r>
            <a:r>
              <a:rPr lang="es-PY" sz="1900" dirty="0" err="1" smtClean="0"/>
              <a:t>banking</a:t>
            </a:r>
            <a:r>
              <a:rPr lang="es-PY" sz="1900" dirty="0"/>
              <a:t> </a:t>
            </a:r>
            <a:r>
              <a:rPr lang="es-PY" sz="1900" dirty="0" err="1" smtClean="0"/>
              <a:t>situation</a:t>
            </a:r>
            <a:r>
              <a:rPr lang="es-PY" sz="1900" dirty="0" smtClean="0"/>
              <a:t> in </a:t>
            </a:r>
            <a:r>
              <a:rPr lang="es-PY" sz="1900" dirty="0" err="1" smtClean="0"/>
              <a:t>Haiti</a:t>
            </a:r>
            <a:r>
              <a:rPr lang="es-PY" sz="1900" dirty="0" smtClean="0"/>
              <a:t> and </a:t>
            </a:r>
            <a:r>
              <a:rPr lang="es-PY" sz="1900" dirty="0"/>
              <a:t>Guatemala</a:t>
            </a:r>
            <a:r>
              <a:rPr lang="es-PY" sz="1900" dirty="0" smtClean="0"/>
              <a:t>.</a:t>
            </a:r>
          </a:p>
          <a:p>
            <a:endParaRPr lang="en-US" sz="1900" dirty="0"/>
          </a:p>
          <a:p>
            <a:r>
              <a:rPr lang="es-PY" sz="1900" dirty="0" err="1" smtClean="0"/>
              <a:t>The</a:t>
            </a:r>
            <a:r>
              <a:rPr lang="es-PY" sz="1900" dirty="0" smtClean="0"/>
              <a:t> </a:t>
            </a:r>
            <a:r>
              <a:rPr lang="es-PY" sz="1900" dirty="0" err="1" smtClean="0"/>
              <a:t>mobile</a:t>
            </a:r>
            <a:r>
              <a:rPr lang="es-PY" sz="1900" dirty="0" smtClean="0"/>
              <a:t> </a:t>
            </a:r>
            <a:r>
              <a:rPr lang="es-PY" sz="1900" dirty="0" err="1" smtClean="0"/>
              <a:t>platform</a:t>
            </a:r>
            <a:r>
              <a:rPr lang="es-PY" sz="1900" dirty="0" smtClean="0"/>
              <a:t> </a:t>
            </a:r>
            <a:r>
              <a:rPr lang="es-PY" sz="1900" dirty="0" err="1" smtClean="0"/>
              <a:t>is</a:t>
            </a:r>
            <a:r>
              <a:rPr lang="es-PY" sz="1900" dirty="0" smtClean="0"/>
              <a:t> </a:t>
            </a:r>
            <a:r>
              <a:rPr lang="es-PY" sz="1900" dirty="0" err="1" smtClean="0"/>
              <a:t>the</a:t>
            </a:r>
            <a:r>
              <a:rPr lang="es-PY" sz="1900" dirty="0" smtClean="0"/>
              <a:t> </a:t>
            </a:r>
            <a:r>
              <a:rPr lang="es-PY" sz="1900" dirty="0" err="1" smtClean="0"/>
              <a:t>financial</a:t>
            </a:r>
            <a:r>
              <a:rPr lang="es-PY" sz="1900" dirty="0" smtClean="0"/>
              <a:t> </a:t>
            </a:r>
            <a:r>
              <a:rPr lang="es-PY" sz="1900" dirty="0" err="1" smtClean="0"/>
              <a:t>vehicle</a:t>
            </a:r>
            <a:r>
              <a:rPr lang="es-PY" sz="1900" dirty="0" smtClean="0"/>
              <a:t> </a:t>
            </a:r>
            <a:r>
              <a:rPr lang="es-PY" sz="1900" dirty="0" err="1" smtClean="0"/>
              <a:t>used</a:t>
            </a:r>
            <a:r>
              <a:rPr lang="es-PY" sz="1900" dirty="0" smtClean="0"/>
              <a:t> </a:t>
            </a:r>
            <a:r>
              <a:rPr lang="es-PY" sz="1900" dirty="0" err="1" smtClean="0"/>
              <a:t>by</a:t>
            </a:r>
            <a:r>
              <a:rPr lang="es-PY" sz="1900" dirty="0" smtClean="0"/>
              <a:t> </a:t>
            </a:r>
            <a:r>
              <a:rPr lang="es-PY" sz="1900" dirty="0" err="1" smtClean="0"/>
              <a:t>the</a:t>
            </a:r>
            <a:r>
              <a:rPr lang="es-PY" sz="1900" dirty="0" smtClean="0"/>
              <a:t> Social </a:t>
            </a:r>
            <a:r>
              <a:rPr lang="es-PY" sz="1900" dirty="0" err="1" smtClean="0"/>
              <a:t>Action</a:t>
            </a:r>
            <a:r>
              <a:rPr lang="es-PY" sz="1900" dirty="0" smtClean="0"/>
              <a:t> Secretariat </a:t>
            </a:r>
            <a:r>
              <a:rPr lang="es-PY" sz="1900" dirty="0"/>
              <a:t>(SAS) </a:t>
            </a:r>
            <a:r>
              <a:rPr lang="es-PY" sz="1900" dirty="0" smtClean="0"/>
              <a:t>to transfer </a:t>
            </a:r>
            <a:r>
              <a:rPr lang="es-PY" sz="1900" dirty="0" err="1" smtClean="0"/>
              <a:t>the</a:t>
            </a:r>
            <a:r>
              <a:rPr lang="es-PY" sz="1900" dirty="0" smtClean="0"/>
              <a:t> </a:t>
            </a:r>
            <a:r>
              <a:rPr lang="es-PY" sz="1900" dirty="0" err="1" smtClean="0"/>
              <a:t>Tekoporã</a:t>
            </a:r>
            <a:r>
              <a:rPr lang="es-PY" sz="1900" dirty="0" smtClean="0"/>
              <a:t> subsidies. </a:t>
            </a:r>
            <a:r>
              <a:rPr lang="es-PY" sz="1900" dirty="0" err="1"/>
              <a:t>T</a:t>
            </a:r>
            <a:r>
              <a:rPr lang="es-PY" sz="1900" dirty="0" err="1" smtClean="0"/>
              <a:t>he</a:t>
            </a:r>
            <a:r>
              <a:rPr lang="es-PY" sz="1900" dirty="0" smtClean="0"/>
              <a:t> </a:t>
            </a:r>
            <a:r>
              <a:rPr lang="es-PY" sz="1900" dirty="0" err="1" smtClean="0"/>
              <a:t>first</a:t>
            </a:r>
            <a:r>
              <a:rPr lang="es-PY" sz="1900" dirty="0" smtClean="0"/>
              <a:t> time </a:t>
            </a:r>
            <a:r>
              <a:rPr lang="es-PY" sz="1900" dirty="0" err="1" smtClean="0"/>
              <a:t>they</a:t>
            </a:r>
            <a:r>
              <a:rPr lang="es-PY" sz="1900" dirty="0" smtClean="0"/>
              <a:t> </a:t>
            </a:r>
            <a:r>
              <a:rPr lang="es-PY" sz="1900" dirty="0" err="1" smtClean="0"/>
              <a:t>did</a:t>
            </a:r>
            <a:r>
              <a:rPr lang="es-PY" sz="1900" dirty="0" smtClean="0"/>
              <a:t> so, </a:t>
            </a:r>
            <a:r>
              <a:rPr lang="es-PY" sz="1900" dirty="0" err="1" smtClean="0"/>
              <a:t>they</a:t>
            </a:r>
            <a:r>
              <a:rPr lang="es-PY" sz="1900" dirty="0" smtClean="0"/>
              <a:t> </a:t>
            </a:r>
            <a:r>
              <a:rPr lang="es-PY" sz="1900" dirty="0" err="1" smtClean="0"/>
              <a:t>enabled</a:t>
            </a:r>
            <a:r>
              <a:rPr lang="es-PY" sz="1900" dirty="0" smtClean="0"/>
              <a:t> </a:t>
            </a:r>
            <a:r>
              <a:rPr lang="es-PY" sz="1900" dirty="0" err="1" smtClean="0"/>
              <a:t>some</a:t>
            </a:r>
            <a:r>
              <a:rPr lang="es-PY" sz="1900" dirty="0" smtClean="0"/>
              <a:t> 4 198 </a:t>
            </a:r>
            <a:r>
              <a:rPr lang="es-PY" sz="1900" dirty="0" err="1" smtClean="0"/>
              <a:t>families</a:t>
            </a:r>
            <a:r>
              <a:rPr lang="es-PY" sz="1900" dirty="0" smtClean="0"/>
              <a:t> to </a:t>
            </a:r>
            <a:r>
              <a:rPr lang="es-PY" sz="1900" dirty="0" err="1" smtClean="0"/>
              <a:t>receive</a:t>
            </a:r>
            <a:r>
              <a:rPr lang="es-PY" sz="1900" dirty="0" smtClean="0"/>
              <a:t> </a:t>
            </a:r>
            <a:r>
              <a:rPr lang="es-PY" sz="1900" dirty="0" err="1" smtClean="0"/>
              <a:t>the</a:t>
            </a:r>
            <a:r>
              <a:rPr lang="es-PY" sz="1900" dirty="0" smtClean="0"/>
              <a:t> </a:t>
            </a:r>
            <a:r>
              <a:rPr lang="es-PY" sz="1900" dirty="0" err="1" smtClean="0"/>
              <a:t>subsidy</a:t>
            </a:r>
            <a:r>
              <a:rPr lang="es-PY" sz="1900" dirty="0" smtClean="0"/>
              <a:t> </a:t>
            </a:r>
            <a:r>
              <a:rPr lang="es-PY" sz="1900" dirty="0" err="1" smtClean="0"/>
              <a:t>using</a:t>
            </a:r>
            <a:r>
              <a:rPr lang="es-PY" sz="1900" dirty="0" smtClean="0"/>
              <a:t> </a:t>
            </a:r>
            <a:r>
              <a:rPr lang="es-PY" sz="1900" dirty="0" err="1" smtClean="0"/>
              <a:t>the</a:t>
            </a:r>
            <a:r>
              <a:rPr lang="es-PY" sz="1900" dirty="0" smtClean="0"/>
              <a:t> e-</a:t>
            </a:r>
            <a:r>
              <a:rPr lang="es-PY" sz="1900" dirty="0" err="1" smtClean="0"/>
              <a:t>wallet</a:t>
            </a:r>
            <a:r>
              <a:rPr lang="es-PY" sz="1900" dirty="0" smtClean="0"/>
              <a:t> </a:t>
            </a:r>
            <a:r>
              <a:rPr lang="es-PY" sz="1900" dirty="0" err="1" smtClean="0"/>
              <a:t>system</a:t>
            </a:r>
            <a:r>
              <a:rPr lang="es-PY" sz="1900" dirty="0" smtClean="0"/>
              <a:t>, </a:t>
            </a:r>
            <a:r>
              <a:rPr lang="es-PY" sz="1900" dirty="0" err="1" smtClean="0"/>
              <a:t>with</a:t>
            </a:r>
            <a:r>
              <a:rPr lang="es-PY" sz="1900" dirty="0" smtClean="0"/>
              <a:t> </a:t>
            </a:r>
            <a:r>
              <a:rPr lang="es-PY" sz="1900" dirty="0" err="1" smtClean="0"/>
              <a:t>the</a:t>
            </a:r>
            <a:r>
              <a:rPr lang="es-PY" sz="1900" dirty="0" smtClean="0"/>
              <a:t> </a:t>
            </a:r>
            <a:r>
              <a:rPr lang="es-PY" sz="1900" dirty="0" err="1" smtClean="0"/>
              <a:t>telephone</a:t>
            </a:r>
            <a:r>
              <a:rPr lang="es-PY" sz="1900" dirty="0" smtClean="0"/>
              <a:t> </a:t>
            </a:r>
            <a:r>
              <a:rPr lang="es-PY" sz="1900" dirty="0" err="1" smtClean="0"/>
              <a:t>companies</a:t>
            </a:r>
            <a:r>
              <a:rPr lang="es-PY" sz="1900" dirty="0" smtClean="0"/>
              <a:t> </a:t>
            </a:r>
            <a:r>
              <a:rPr lang="es-PY" sz="1900" dirty="0"/>
              <a:t>Personal </a:t>
            </a:r>
            <a:r>
              <a:rPr lang="es-PY" sz="1900" dirty="0" smtClean="0"/>
              <a:t>and Tigo.</a:t>
            </a:r>
          </a:p>
          <a:p>
            <a:endParaRPr lang="en-US" sz="1900" dirty="0"/>
          </a:p>
          <a:p>
            <a:r>
              <a:rPr lang="es-PY" sz="1900" dirty="0" err="1" smtClean="0"/>
              <a:t>The</a:t>
            </a:r>
            <a:r>
              <a:rPr lang="es-PY" sz="1900" dirty="0" smtClean="0"/>
              <a:t> “</a:t>
            </a:r>
            <a:r>
              <a:rPr lang="es-PY" sz="1900" dirty="0" err="1" smtClean="0"/>
              <a:t>Last</a:t>
            </a:r>
            <a:r>
              <a:rPr lang="es-PY" sz="1900" dirty="0" smtClean="0"/>
              <a:t> </a:t>
            </a:r>
            <a:r>
              <a:rPr lang="es-PY" sz="1900" dirty="0" err="1" smtClean="0"/>
              <a:t>Mile</a:t>
            </a:r>
            <a:r>
              <a:rPr lang="es-PY" sz="1900" dirty="0" smtClean="0"/>
              <a:t>” </a:t>
            </a:r>
            <a:r>
              <a:rPr lang="es-PY" sz="1900" dirty="0" err="1" smtClean="0"/>
              <a:t>project</a:t>
            </a:r>
            <a:r>
              <a:rPr lang="es-PY" sz="1900" dirty="0" smtClean="0"/>
              <a:t> </a:t>
            </a:r>
            <a:r>
              <a:rPr lang="es-PY" sz="1900" dirty="0" err="1" smtClean="0"/>
              <a:t>made</a:t>
            </a:r>
            <a:r>
              <a:rPr lang="es-PY" sz="1900" dirty="0" smtClean="0"/>
              <a:t> </a:t>
            </a:r>
            <a:r>
              <a:rPr lang="es-PY" sz="1900" dirty="0" err="1" smtClean="0"/>
              <a:t>it</a:t>
            </a:r>
            <a:r>
              <a:rPr lang="es-PY" sz="1900" dirty="0" smtClean="0"/>
              <a:t> </a:t>
            </a:r>
            <a:r>
              <a:rPr lang="es-PY" sz="1900" dirty="0" err="1" smtClean="0"/>
              <a:t>possible</a:t>
            </a:r>
            <a:r>
              <a:rPr lang="es-PY" sz="1900" dirty="0" smtClean="0"/>
              <a:t> </a:t>
            </a:r>
            <a:r>
              <a:rPr lang="es-PY" sz="1900" dirty="0" err="1" smtClean="0"/>
              <a:t>for</a:t>
            </a:r>
            <a:r>
              <a:rPr lang="es-PY" sz="1900" dirty="0" smtClean="0"/>
              <a:t> </a:t>
            </a:r>
            <a:r>
              <a:rPr lang="es-PY" sz="1900" dirty="0" err="1" smtClean="0"/>
              <a:t>over</a:t>
            </a:r>
            <a:r>
              <a:rPr lang="es-PY" sz="1900" dirty="0" smtClean="0"/>
              <a:t> 500 000 </a:t>
            </a:r>
            <a:r>
              <a:rPr lang="es-PY" sz="1900" dirty="0" err="1" smtClean="0"/>
              <a:t>people</a:t>
            </a:r>
            <a:r>
              <a:rPr lang="es-PY" sz="1900" dirty="0" smtClean="0"/>
              <a:t> living in </a:t>
            </a:r>
            <a:r>
              <a:rPr lang="es-PY" sz="1900" dirty="0" err="1" smtClean="0"/>
              <a:t>low-inclusion</a:t>
            </a:r>
            <a:r>
              <a:rPr lang="es-PY" sz="1900" dirty="0" smtClean="0"/>
              <a:t> </a:t>
            </a:r>
            <a:r>
              <a:rPr lang="es-PY" sz="1900" dirty="0" err="1" smtClean="0"/>
              <a:t>areas</a:t>
            </a:r>
            <a:r>
              <a:rPr lang="es-PY" sz="1900" dirty="0" smtClean="0"/>
              <a:t> to </a:t>
            </a:r>
            <a:r>
              <a:rPr lang="es-PY" sz="1900" dirty="0" err="1" smtClean="0"/>
              <a:t>make</a:t>
            </a:r>
            <a:r>
              <a:rPr lang="es-PY" sz="1900" dirty="0" smtClean="0"/>
              <a:t> </a:t>
            </a:r>
            <a:r>
              <a:rPr lang="es-PY" sz="1900" dirty="0" err="1" smtClean="0"/>
              <a:t>transfers</a:t>
            </a:r>
            <a:r>
              <a:rPr lang="es-PY" sz="1900" dirty="0" smtClean="0"/>
              <a:t> and subscribe to </a:t>
            </a:r>
            <a:r>
              <a:rPr lang="es-PY" sz="1900" dirty="0" err="1" smtClean="0"/>
              <a:t>public</a:t>
            </a:r>
            <a:r>
              <a:rPr lang="es-PY" sz="1900" dirty="0" smtClean="0"/>
              <a:t> and </a:t>
            </a:r>
            <a:r>
              <a:rPr lang="es-PY" sz="1900" dirty="0" err="1" smtClean="0"/>
              <a:t>private</a:t>
            </a:r>
            <a:r>
              <a:rPr lang="es-PY" sz="1900" dirty="0" smtClean="0"/>
              <a:t> </a:t>
            </a:r>
            <a:r>
              <a:rPr lang="es-PY" sz="1900" dirty="0" err="1" smtClean="0"/>
              <a:t>services</a:t>
            </a:r>
            <a:r>
              <a:rPr lang="es-PY" sz="1900" dirty="0" smtClean="0"/>
              <a:t> </a:t>
            </a:r>
            <a:r>
              <a:rPr lang="es-PY" sz="1900" dirty="0" err="1" smtClean="0"/>
              <a:t>using</a:t>
            </a:r>
            <a:r>
              <a:rPr lang="es-PY" sz="1900" dirty="0" smtClean="0"/>
              <a:t> </a:t>
            </a:r>
            <a:r>
              <a:rPr lang="es-PY" sz="1900" dirty="0" err="1" smtClean="0"/>
              <a:t>their</a:t>
            </a:r>
            <a:r>
              <a:rPr lang="es-PY" sz="1900" dirty="0" smtClean="0"/>
              <a:t> </a:t>
            </a:r>
            <a:r>
              <a:rPr lang="es-PY" sz="1900" dirty="0" err="1" smtClean="0"/>
              <a:t>mobile</a:t>
            </a:r>
            <a:r>
              <a:rPr lang="es-PY" sz="1900" dirty="0" smtClean="0"/>
              <a:t> </a:t>
            </a:r>
            <a:r>
              <a:rPr lang="es-PY" sz="1900" dirty="0" err="1" smtClean="0"/>
              <a:t>phones</a:t>
            </a:r>
            <a:r>
              <a:rPr lang="es-PY" sz="1900" dirty="0" smtClean="0"/>
              <a:t>.</a:t>
            </a:r>
          </a:p>
          <a:p>
            <a:endParaRPr lang="en-US" sz="1900" dirty="0"/>
          </a:p>
          <a:p>
            <a:r>
              <a:rPr lang="es-PY" sz="1900" dirty="0" smtClean="0"/>
              <a:t>Queen </a:t>
            </a:r>
            <a:r>
              <a:rPr lang="es-PY" sz="1900" dirty="0" err="1" smtClean="0"/>
              <a:t>Maxima</a:t>
            </a:r>
            <a:r>
              <a:rPr lang="es-PY" sz="1900" dirty="0" smtClean="0"/>
              <a:t> of </a:t>
            </a:r>
            <a:r>
              <a:rPr lang="es-PY" sz="1900" dirty="0" err="1" smtClean="0"/>
              <a:t>the</a:t>
            </a:r>
            <a:r>
              <a:rPr lang="es-PY" sz="1900" dirty="0" smtClean="0"/>
              <a:t> </a:t>
            </a:r>
            <a:r>
              <a:rPr lang="es-PY" sz="1900" dirty="0" err="1" smtClean="0"/>
              <a:t>Netherlands</a:t>
            </a:r>
            <a:r>
              <a:rPr lang="es-PY" sz="1900" dirty="0" smtClean="0"/>
              <a:t>, </a:t>
            </a:r>
            <a:r>
              <a:rPr lang="es-PY" sz="1900" dirty="0" err="1" smtClean="0"/>
              <a:t>adviser</a:t>
            </a:r>
            <a:r>
              <a:rPr lang="es-PY" sz="1900" dirty="0" smtClean="0"/>
              <a:t> to </a:t>
            </a:r>
            <a:r>
              <a:rPr lang="es-PY" sz="1900" dirty="0" err="1" smtClean="0"/>
              <a:t>the</a:t>
            </a:r>
            <a:r>
              <a:rPr lang="es-PY" sz="1900" dirty="0" smtClean="0"/>
              <a:t> </a:t>
            </a:r>
            <a:r>
              <a:rPr lang="es-PY" sz="1900" dirty="0" err="1" smtClean="0"/>
              <a:t>United</a:t>
            </a:r>
            <a:r>
              <a:rPr lang="es-PY" sz="1900" dirty="0" smtClean="0"/>
              <a:t> </a:t>
            </a:r>
            <a:r>
              <a:rPr lang="es-PY" sz="1900" dirty="0" err="1" smtClean="0"/>
              <a:t>Nations</a:t>
            </a:r>
            <a:r>
              <a:rPr lang="es-PY" sz="1900" dirty="0" smtClean="0"/>
              <a:t> </a:t>
            </a:r>
            <a:r>
              <a:rPr lang="es-PY" sz="1900" dirty="0" err="1" smtClean="0"/>
              <a:t>Secretary</a:t>
            </a:r>
            <a:r>
              <a:rPr lang="es-PY" sz="1900" dirty="0" smtClean="0"/>
              <a:t>-General </a:t>
            </a:r>
            <a:r>
              <a:rPr lang="es-PY" sz="1900" dirty="0" err="1" smtClean="0"/>
              <a:t>on</a:t>
            </a:r>
            <a:r>
              <a:rPr lang="es-PY" sz="1900" dirty="0" smtClean="0"/>
              <a:t> </a:t>
            </a:r>
            <a:r>
              <a:rPr lang="es-PY" sz="1900" dirty="0" err="1" smtClean="0"/>
              <a:t>matters</a:t>
            </a:r>
            <a:r>
              <a:rPr lang="es-PY" sz="1900" dirty="0" smtClean="0"/>
              <a:t> of </a:t>
            </a:r>
            <a:r>
              <a:rPr lang="es-PY" sz="1900" dirty="0" err="1" smtClean="0"/>
              <a:t>financial</a:t>
            </a:r>
            <a:r>
              <a:rPr lang="es-PY" sz="1900" dirty="0" smtClean="0"/>
              <a:t> </a:t>
            </a:r>
            <a:r>
              <a:rPr lang="es-PY" sz="1900" dirty="0" err="1" smtClean="0"/>
              <a:t>inclusion</a:t>
            </a:r>
            <a:r>
              <a:rPr lang="es-PY" sz="1900" dirty="0" smtClean="0"/>
              <a:t>, </a:t>
            </a:r>
            <a:r>
              <a:rPr lang="es-PY" sz="1900" dirty="0" err="1" smtClean="0"/>
              <a:t>emphasized</a:t>
            </a:r>
            <a:r>
              <a:rPr lang="es-PY" sz="1900" dirty="0" smtClean="0"/>
              <a:t> </a:t>
            </a:r>
            <a:r>
              <a:rPr lang="es-PY" sz="1900" dirty="0" err="1" smtClean="0"/>
              <a:t>that</a:t>
            </a:r>
            <a:r>
              <a:rPr lang="es-PY" sz="1900" dirty="0" smtClean="0"/>
              <a:t> “</a:t>
            </a:r>
            <a:r>
              <a:rPr lang="es-PY" sz="1900" b="1" dirty="0" smtClean="0"/>
              <a:t>…Paraguay </a:t>
            </a:r>
            <a:r>
              <a:rPr lang="es-PY" sz="1900" b="1" dirty="0" err="1" smtClean="0"/>
              <a:t>is</a:t>
            </a:r>
            <a:r>
              <a:rPr lang="es-PY" sz="1900" b="1" dirty="0" smtClean="0"/>
              <a:t> </a:t>
            </a:r>
            <a:r>
              <a:rPr lang="es-PY" sz="1900" b="1" dirty="0" err="1" smtClean="0"/>
              <a:t>today’s</a:t>
            </a:r>
            <a:r>
              <a:rPr lang="es-PY" sz="1900" b="1" dirty="0" smtClean="0"/>
              <a:t> leader in </a:t>
            </a:r>
            <a:r>
              <a:rPr lang="es-PY" sz="1900" b="1" dirty="0" err="1" smtClean="0"/>
              <a:t>the</a:t>
            </a:r>
            <a:r>
              <a:rPr lang="es-PY" sz="1900" b="1" dirty="0" smtClean="0"/>
              <a:t> use of </a:t>
            </a:r>
            <a:r>
              <a:rPr lang="es-PY" sz="1900" b="1" dirty="0" err="1" smtClean="0"/>
              <a:t>the</a:t>
            </a:r>
            <a:r>
              <a:rPr lang="es-PY" sz="1900" b="1" dirty="0" smtClean="0"/>
              <a:t> </a:t>
            </a:r>
            <a:r>
              <a:rPr lang="es-PY" sz="1900" b="1" dirty="0" err="1" smtClean="0"/>
              <a:t>mobile</a:t>
            </a:r>
            <a:r>
              <a:rPr lang="es-PY" sz="1900" b="1" dirty="0" smtClean="0"/>
              <a:t> </a:t>
            </a:r>
            <a:r>
              <a:rPr lang="es-PY" sz="1900" b="1" dirty="0" err="1" smtClean="0"/>
              <a:t>service</a:t>
            </a:r>
            <a:r>
              <a:rPr lang="es-PY" sz="1900" b="1" dirty="0" smtClean="0"/>
              <a:t> in </a:t>
            </a:r>
            <a:r>
              <a:rPr lang="es-PY" sz="1900" b="1" dirty="0" err="1" smtClean="0"/>
              <a:t>the</a:t>
            </a:r>
            <a:r>
              <a:rPr lang="es-PY" sz="1900" b="1" dirty="0" smtClean="0"/>
              <a:t> </a:t>
            </a:r>
            <a:r>
              <a:rPr lang="es-PY" sz="1900" b="1" dirty="0" err="1" smtClean="0"/>
              <a:t>region</a:t>
            </a:r>
            <a:r>
              <a:rPr lang="es-PY" sz="1900" b="1" dirty="0" smtClean="0"/>
              <a:t>, and </a:t>
            </a:r>
            <a:r>
              <a:rPr lang="es-PY" sz="1900" b="1" dirty="0" err="1" smtClean="0"/>
              <a:t>this</a:t>
            </a:r>
            <a:r>
              <a:rPr lang="es-PY" sz="1900" b="1" dirty="0" smtClean="0"/>
              <a:t> </a:t>
            </a:r>
            <a:r>
              <a:rPr lang="es-PY" sz="1900" b="1" dirty="0" err="1" smtClean="0"/>
              <a:t>type</a:t>
            </a:r>
            <a:r>
              <a:rPr lang="es-PY" sz="1900" b="1" dirty="0" smtClean="0"/>
              <a:t> of </a:t>
            </a:r>
            <a:r>
              <a:rPr lang="es-PY" sz="1900" b="1" dirty="0" err="1" smtClean="0"/>
              <a:t>innovative</a:t>
            </a:r>
            <a:r>
              <a:rPr lang="es-PY" sz="1900" b="1" dirty="0" smtClean="0"/>
              <a:t> </a:t>
            </a:r>
            <a:r>
              <a:rPr lang="es-PY" sz="1900" b="1" dirty="0" err="1" smtClean="0"/>
              <a:t>technology</a:t>
            </a:r>
            <a:r>
              <a:rPr lang="es-PY" sz="1900" b="1" dirty="0" smtClean="0"/>
              <a:t> </a:t>
            </a:r>
            <a:r>
              <a:rPr lang="es-PY" sz="1900" b="1" dirty="0" err="1" smtClean="0"/>
              <a:t>is</a:t>
            </a:r>
            <a:r>
              <a:rPr lang="es-PY" sz="1900" b="1" dirty="0" smtClean="0"/>
              <a:t> </a:t>
            </a:r>
            <a:r>
              <a:rPr lang="es-PY" sz="1900" b="1" dirty="0" err="1" smtClean="0"/>
              <a:t>extremely</a:t>
            </a:r>
            <a:r>
              <a:rPr lang="es-PY" sz="1900" b="1" dirty="0" smtClean="0"/>
              <a:t> </a:t>
            </a:r>
            <a:r>
              <a:rPr lang="es-PY" sz="1900" b="1" dirty="0" err="1" smtClean="0"/>
              <a:t>promising</a:t>
            </a:r>
            <a:r>
              <a:rPr lang="es-PY" sz="1900" b="1" dirty="0" smtClean="0"/>
              <a:t> in </a:t>
            </a:r>
            <a:r>
              <a:rPr lang="es-PY" sz="1900" b="1" dirty="0" err="1" smtClean="0"/>
              <a:t>terms</a:t>
            </a:r>
            <a:r>
              <a:rPr lang="es-PY" sz="1900" b="1" dirty="0" smtClean="0"/>
              <a:t> of </a:t>
            </a:r>
            <a:r>
              <a:rPr lang="es-PY" sz="1900" b="1" dirty="0" err="1" smtClean="0"/>
              <a:t>reaching</a:t>
            </a:r>
            <a:r>
              <a:rPr lang="es-PY" sz="1900" b="1" dirty="0" smtClean="0"/>
              <a:t> </a:t>
            </a:r>
            <a:r>
              <a:rPr lang="es-PY" sz="1900" b="1" dirty="0" err="1" smtClean="0"/>
              <a:t>sectors</a:t>
            </a:r>
            <a:r>
              <a:rPr lang="es-PY" sz="1900" b="1" dirty="0" smtClean="0"/>
              <a:t> </a:t>
            </a:r>
            <a:r>
              <a:rPr lang="es-PY" sz="1900" b="1" dirty="0" err="1" smtClean="0"/>
              <a:t>that</a:t>
            </a:r>
            <a:r>
              <a:rPr lang="es-PY" sz="1900" b="1" dirty="0" smtClean="0"/>
              <a:t> are </a:t>
            </a:r>
            <a:r>
              <a:rPr lang="es-PY" sz="1900" b="1" dirty="0" err="1" smtClean="0"/>
              <a:t>excluded</a:t>
            </a:r>
            <a:r>
              <a:rPr lang="es-PY" sz="1900" b="1" dirty="0" smtClean="0"/>
              <a:t> and </a:t>
            </a:r>
            <a:r>
              <a:rPr lang="es-PY" sz="1900" b="1" dirty="0" err="1" smtClean="0"/>
              <a:t>marginalized</a:t>
            </a:r>
            <a:r>
              <a:rPr lang="es-PY" sz="1900" b="1" dirty="0" smtClean="0"/>
              <a:t> </a:t>
            </a:r>
            <a:r>
              <a:rPr lang="es-PY" sz="1900" b="1" dirty="0" err="1" smtClean="0"/>
              <a:t>by</a:t>
            </a:r>
            <a:r>
              <a:rPr lang="es-PY" sz="1900" b="1" dirty="0" smtClean="0"/>
              <a:t> formal </a:t>
            </a:r>
            <a:r>
              <a:rPr lang="es-PY" sz="1900" b="1" dirty="0" err="1" smtClean="0"/>
              <a:t>financial</a:t>
            </a:r>
            <a:r>
              <a:rPr lang="es-PY" sz="1900" b="1" dirty="0" smtClean="0"/>
              <a:t> </a:t>
            </a:r>
            <a:r>
              <a:rPr lang="es-PY" sz="1900" b="1" dirty="0" err="1" smtClean="0"/>
              <a:t>services</a:t>
            </a:r>
            <a:r>
              <a:rPr lang="es-PY" sz="1900" dirty="0" smtClean="0"/>
              <a:t>”.</a:t>
            </a:r>
          </a:p>
          <a:p>
            <a:endParaRPr lang="en-US" sz="1800" dirty="0" smtClean="0"/>
          </a:p>
          <a:p>
            <a:endParaRPr lang="en-US" sz="1800" dirty="0"/>
          </a:p>
          <a:p>
            <a:endParaRPr lang="en-US" sz="1800" dirty="0"/>
          </a:p>
          <a:p>
            <a:r>
              <a:rPr lang="es-PY" sz="1300" i="1" dirty="0" smtClean="0"/>
              <a:t>SOURCE: </a:t>
            </a:r>
            <a:r>
              <a:rPr lang="es-PY" sz="1300" i="1" dirty="0" err="1" smtClean="0"/>
              <a:t>Survey</a:t>
            </a:r>
            <a:r>
              <a:rPr lang="es-PY" sz="1300" i="1" dirty="0" smtClean="0"/>
              <a:t> </a:t>
            </a:r>
            <a:r>
              <a:rPr lang="es-PY" sz="1300" i="1" dirty="0" err="1" smtClean="0"/>
              <a:t>on</a:t>
            </a:r>
            <a:r>
              <a:rPr lang="es-PY" sz="1300" i="1" dirty="0" smtClean="0"/>
              <a:t> </a:t>
            </a:r>
            <a:r>
              <a:rPr lang="es-PY" sz="1300" i="1" dirty="0" err="1" smtClean="0"/>
              <a:t>Financial</a:t>
            </a:r>
            <a:r>
              <a:rPr lang="es-PY" sz="1300" i="1" dirty="0" smtClean="0"/>
              <a:t> </a:t>
            </a:r>
            <a:r>
              <a:rPr lang="es-PY" sz="1300" i="1" dirty="0" err="1" smtClean="0"/>
              <a:t>Inclusion</a:t>
            </a:r>
            <a:r>
              <a:rPr lang="es-PY" sz="1300" i="1" dirty="0" smtClean="0"/>
              <a:t>. BCP </a:t>
            </a:r>
            <a:r>
              <a:rPr lang="es-PY" sz="1300" i="1" dirty="0" err="1" smtClean="0"/>
              <a:t>Report</a:t>
            </a:r>
            <a:r>
              <a:rPr lang="es-PY" sz="1300" i="1" dirty="0"/>
              <a:t>.</a:t>
            </a:r>
            <a:endParaRPr lang="es-PY" sz="1300" dirty="0"/>
          </a:p>
        </p:txBody>
      </p:sp>
    </p:spTree>
    <p:extLst>
      <p:ext uri="{BB962C8B-B14F-4D97-AF65-F5344CB8AC3E}">
        <p14:creationId xmlns:p14="http://schemas.microsoft.com/office/powerpoint/2010/main" val="2571279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 y="15330"/>
            <a:ext cx="8229600" cy="922114"/>
          </a:xfrm>
        </p:spPr>
        <p:txBody>
          <a:bodyPr>
            <a:normAutofit/>
          </a:bodyPr>
          <a:lstStyle/>
          <a:p>
            <a:r>
              <a:rPr lang="es-PY" sz="2700" dirty="0" smtClean="0">
                <a:solidFill>
                  <a:schemeClr val="tx2"/>
                </a:solidFill>
                <a:ea typeface="ＭＳ Ｐゴシック" charset="0"/>
                <a:cs typeface="ＭＳ Ｐゴシック" charset="0"/>
              </a:rPr>
              <a:t>REGULATIONS ON ELECTRONIC MEANS OF PAYMENT</a:t>
            </a:r>
            <a:r>
              <a:rPr lang="es-PY" sz="2400" dirty="0" smtClean="0"/>
              <a:t/>
            </a:r>
            <a:br>
              <a:rPr lang="es-PY" sz="2400" dirty="0" smtClean="0"/>
            </a:br>
            <a:r>
              <a:rPr lang="es-PY" sz="2000" dirty="0" err="1" smtClean="0"/>
              <a:t>Resolution</a:t>
            </a:r>
            <a:r>
              <a:rPr lang="es-PY" sz="2000" dirty="0" smtClean="0"/>
              <a:t> No. 6 (13 </a:t>
            </a:r>
            <a:r>
              <a:rPr lang="es-PY" sz="2000" dirty="0" err="1" smtClean="0"/>
              <a:t>March</a:t>
            </a:r>
            <a:r>
              <a:rPr lang="es-PY" sz="2000" dirty="0" smtClean="0"/>
              <a:t> 2014) of </a:t>
            </a:r>
            <a:r>
              <a:rPr lang="es-PY" sz="2000" dirty="0" err="1" smtClean="0"/>
              <a:t>the</a:t>
            </a:r>
            <a:r>
              <a:rPr lang="es-PY" sz="2000" dirty="0" smtClean="0"/>
              <a:t> Central Bank of Paraguay </a:t>
            </a:r>
            <a:endParaRPr lang="es-PY" sz="2000" dirty="0"/>
          </a:p>
        </p:txBody>
      </p:sp>
      <p:sp>
        <p:nvSpPr>
          <p:cNvPr id="4" name="3 Rectángulo"/>
          <p:cNvSpPr/>
          <p:nvPr/>
        </p:nvSpPr>
        <p:spPr>
          <a:xfrm>
            <a:off x="1115616" y="3501008"/>
            <a:ext cx="8759701" cy="646331"/>
          </a:xfrm>
          <a:prstGeom prst="rect">
            <a:avLst/>
          </a:prstGeom>
        </p:spPr>
        <p:txBody>
          <a:bodyPr wrap="square">
            <a:spAutoFit/>
          </a:bodyPr>
          <a:lstStyle/>
          <a:p>
            <a:r>
              <a:rPr lang="es-PY" dirty="0" smtClean="0">
                <a:solidFill>
                  <a:schemeClr val="tx2"/>
                </a:solidFill>
                <a:ea typeface="ＭＳ Ｐゴシック" charset="0"/>
                <a:cs typeface="ＭＳ Ｐゴシック" charset="0"/>
              </a:rPr>
              <a:t>REGULATIONS ON ELECTRONIC MEANS OF PAYMENT</a:t>
            </a:r>
            <a:r>
              <a:rPr lang="en-US" dirty="0" smtClean="0">
                <a:solidFill>
                  <a:schemeClr val="tx2"/>
                </a:solidFill>
                <a:ea typeface="ＭＳ Ｐゴシック" charset="0"/>
                <a:cs typeface="ＭＳ Ｐゴシック" charset="0"/>
              </a:rPr>
              <a:t>: </a:t>
            </a:r>
          </a:p>
          <a:p>
            <a:r>
              <a:rPr lang="en-US" dirty="0" smtClean="0">
                <a:solidFill>
                  <a:schemeClr val="tx2"/>
                </a:solidFill>
                <a:ea typeface="ＭＳ Ｐゴシック" charset="0"/>
                <a:cs typeface="ＭＳ Ｐゴシック" charset="0"/>
              </a:rPr>
              <a:t>Art. 9, Required documentation</a:t>
            </a:r>
            <a:endParaRPr lang="es-PY" dirty="0"/>
          </a:p>
        </p:txBody>
      </p:sp>
      <p:sp>
        <p:nvSpPr>
          <p:cNvPr id="3" name="Rectangle 2"/>
          <p:cNvSpPr/>
          <p:nvPr/>
        </p:nvSpPr>
        <p:spPr>
          <a:xfrm>
            <a:off x="971600" y="836712"/>
            <a:ext cx="7488832" cy="2490618"/>
          </a:xfrm>
          <a:prstGeom prst="rect">
            <a:avLst/>
          </a:prstGeom>
        </p:spPr>
        <p:txBody>
          <a:bodyPr wrap="square">
            <a:spAutoFit/>
          </a:bodyPr>
          <a:lstStyle/>
          <a:p>
            <a:pPr>
              <a:lnSpc>
                <a:spcPct val="107000"/>
              </a:lnSpc>
              <a:spcAft>
                <a:spcPts val="800"/>
              </a:spcAft>
            </a:pPr>
            <a:r>
              <a:rPr lang="en-US" sz="1600" dirty="0">
                <a:latin typeface="Garamond" panose="02020404030301010803" pitchFamily="18" charset="0"/>
                <a:ea typeface="SimSun" panose="02010600030101010101" pitchFamily="2" charset="-122"/>
                <a:cs typeface="Arial" panose="020B0604020202020204" pitchFamily="34" charset="0"/>
              </a:rPr>
              <a:t>Wherefore, in the exercise of the powers vested in it,</a:t>
            </a:r>
          </a:p>
          <a:p>
            <a:pPr algn="ctr">
              <a:lnSpc>
                <a:spcPct val="107000"/>
              </a:lnSpc>
              <a:spcAft>
                <a:spcPts val="800"/>
              </a:spcAft>
            </a:pPr>
            <a:r>
              <a:rPr lang="en-US" sz="1600" b="1" dirty="0" smtClean="0">
                <a:latin typeface="Garamond" panose="02020404030301010803" pitchFamily="18" charset="0"/>
                <a:ea typeface="SimSun" panose="02010600030101010101" pitchFamily="2" charset="-122"/>
                <a:cs typeface="Arial" panose="020B0604020202020204" pitchFamily="34" charset="0"/>
              </a:rPr>
              <a:t>THE </a:t>
            </a:r>
            <a:r>
              <a:rPr lang="en-US" sz="1600" b="1" dirty="0">
                <a:latin typeface="Garamond" panose="02020404030301010803" pitchFamily="18" charset="0"/>
                <a:ea typeface="SimSun" panose="02010600030101010101" pitchFamily="2" charset="-122"/>
                <a:cs typeface="Arial" panose="020B0604020202020204" pitchFamily="34" charset="0"/>
              </a:rPr>
              <a:t>DIRECTORATE OF THE CENTRAL BANK OF URUGUAY</a:t>
            </a:r>
          </a:p>
          <a:p>
            <a:pPr algn="ctr">
              <a:spcAft>
                <a:spcPts val="800"/>
              </a:spcAft>
            </a:pPr>
            <a:r>
              <a:rPr lang="en-US" sz="1600" b="1" dirty="0" smtClean="0">
                <a:latin typeface="Garamond" panose="02020404030301010803" pitchFamily="18" charset="0"/>
                <a:ea typeface="SimSun" panose="02010600030101010101" pitchFamily="2" charset="-122"/>
                <a:cs typeface="Arial" panose="020B0604020202020204" pitchFamily="34" charset="0"/>
              </a:rPr>
              <a:t>RESOLVES:</a:t>
            </a:r>
          </a:p>
          <a:p>
            <a:pPr marL="342900" lvl="0" indent="-342900">
              <a:lnSpc>
                <a:spcPct val="107000"/>
              </a:lnSpc>
              <a:spcAft>
                <a:spcPts val="0"/>
              </a:spcAft>
              <a:buFont typeface="+mj-lt"/>
              <a:buAutoNum type="arabicParenR"/>
            </a:pPr>
            <a:r>
              <a:rPr lang="en-US" sz="1600" dirty="0" smtClean="0">
                <a:latin typeface="Garamond" panose="02020404030301010803" pitchFamily="18" charset="0"/>
                <a:ea typeface="SimSun" panose="02010600030101010101" pitchFamily="2" charset="-122"/>
                <a:cs typeface="Arial" panose="020B0604020202020204" pitchFamily="34" charset="0"/>
              </a:rPr>
              <a:t>To </a:t>
            </a:r>
            <a:r>
              <a:rPr lang="en-US" sz="1600" dirty="0">
                <a:latin typeface="Garamond" panose="02020404030301010803" pitchFamily="18" charset="0"/>
                <a:ea typeface="SimSun" panose="02010600030101010101" pitchFamily="2" charset="-122"/>
                <a:cs typeface="Arial" panose="020B0604020202020204" pitchFamily="34" charset="0"/>
              </a:rPr>
              <a:t>approve the REGULATIONS ON ELECTRONIC MEANS OF PAYMENT, the text of which is annexed hereto and forms part of this Resolution</a:t>
            </a:r>
            <a:r>
              <a:rPr lang="en-US" sz="1600" dirty="0" smtClean="0">
                <a:latin typeface="Garamond" panose="02020404030301010803" pitchFamily="18" charset="0"/>
                <a:ea typeface="SimSun" panose="02010600030101010101" pitchFamily="2" charset="-122"/>
                <a:cs typeface="Arial" panose="020B0604020202020204" pitchFamily="34" charset="0"/>
              </a:rPr>
              <a:t>;-------------------------</a:t>
            </a:r>
            <a:endParaRPr lang="en-US" sz="1600" dirty="0">
              <a:latin typeface="Garamond" panose="02020404030301010803" pitchFamily="18" charset="0"/>
              <a:ea typeface="SimSun" panose="02010600030101010101" pitchFamily="2" charset="-122"/>
              <a:cs typeface="Arial" panose="020B0604020202020204" pitchFamily="34" charset="0"/>
            </a:endParaRPr>
          </a:p>
          <a:p>
            <a:pPr marL="342900" lvl="0" indent="-342900">
              <a:lnSpc>
                <a:spcPct val="107000"/>
              </a:lnSpc>
              <a:buFont typeface="+mj-lt"/>
              <a:buAutoNum type="arabicParenR"/>
            </a:pPr>
            <a:r>
              <a:rPr lang="en-US" sz="1600" dirty="0">
                <a:latin typeface="Garamond" panose="02020404030301010803" pitchFamily="18" charset="0"/>
                <a:ea typeface="SimSun" panose="02010600030101010101" pitchFamily="2" charset="-122"/>
                <a:cs typeface="Arial" panose="020B0604020202020204" pitchFamily="34" charset="0"/>
              </a:rPr>
              <a:t>To suppress Resolution No. 7, Act 69 of 9 August 2004, of the Directorate of the Institution</a:t>
            </a:r>
            <a:r>
              <a:rPr lang="en-US" sz="1600" dirty="0" smtClean="0">
                <a:latin typeface="Garamond" panose="02020404030301010803" pitchFamily="18" charset="0"/>
                <a:ea typeface="SimSun" panose="02010600030101010101" pitchFamily="2" charset="-122"/>
                <a:cs typeface="Arial" panose="020B0604020202020204" pitchFamily="34" charset="0"/>
              </a:rPr>
              <a:t>;----------------------------------------------------------------------------------------------</a:t>
            </a:r>
            <a:endParaRPr lang="en-US" sz="1600" dirty="0">
              <a:latin typeface="Garamond" panose="02020404030301010803" pitchFamily="18" charset="0"/>
              <a:ea typeface="SimSun" panose="02010600030101010101" pitchFamily="2" charset="-122"/>
              <a:cs typeface="Arial" panose="020B0604020202020204" pitchFamily="34" charset="0"/>
            </a:endParaRPr>
          </a:p>
          <a:p>
            <a:pPr marL="342900" indent="-342900">
              <a:lnSpc>
                <a:spcPct val="107000"/>
              </a:lnSpc>
              <a:spcAft>
                <a:spcPts val="800"/>
              </a:spcAft>
              <a:buFont typeface="+mj-lt"/>
              <a:buAutoNum type="arabicParenR"/>
            </a:pPr>
            <a:r>
              <a:rPr lang="en-US" sz="1600" dirty="0">
                <a:latin typeface="Garamond" panose="02020404030301010803" pitchFamily="18" charset="0"/>
                <a:ea typeface="SimSun" panose="02010600030101010101" pitchFamily="2" charset="-122"/>
                <a:cs typeface="Arial" panose="020B0604020202020204" pitchFamily="34" charset="0"/>
              </a:rPr>
              <a:t>To communicate to whom it may concern, publish and archive</a:t>
            </a:r>
            <a:r>
              <a:rPr lang="en-US" sz="1600" dirty="0" smtClean="0">
                <a:latin typeface="Garamond" panose="02020404030301010803" pitchFamily="18" charset="0"/>
                <a:ea typeface="SimSun" panose="02010600030101010101" pitchFamily="2" charset="-122"/>
                <a:cs typeface="Arial" panose="020B0604020202020204" pitchFamily="34" charset="0"/>
              </a:rPr>
              <a:t>.------------------------------</a:t>
            </a:r>
            <a:endParaRPr lang="en-US" sz="1600" dirty="0">
              <a:latin typeface="Garamond" panose="02020404030301010803" pitchFamily="18" charset="0"/>
              <a:ea typeface="SimSun" panose="02010600030101010101" pitchFamily="2" charset="-122"/>
              <a:cs typeface="Arial" panose="020B0604020202020204" pitchFamily="34" charset="0"/>
            </a:endParaRPr>
          </a:p>
        </p:txBody>
      </p:sp>
      <p:sp>
        <p:nvSpPr>
          <p:cNvPr id="5" name="Rectangle 4"/>
          <p:cNvSpPr/>
          <p:nvPr/>
        </p:nvSpPr>
        <p:spPr>
          <a:xfrm>
            <a:off x="971600" y="4217743"/>
            <a:ext cx="7272808" cy="1775743"/>
          </a:xfrm>
          <a:prstGeom prst="rect">
            <a:avLst/>
          </a:prstGeom>
        </p:spPr>
        <p:txBody>
          <a:bodyPr wrap="square">
            <a:spAutoFit/>
          </a:bodyPr>
          <a:lstStyle/>
          <a:p>
            <a:pPr>
              <a:lnSpc>
                <a:spcPct val="107000"/>
              </a:lnSpc>
              <a:spcAft>
                <a:spcPts val="800"/>
              </a:spcAft>
            </a:pPr>
            <a:r>
              <a:rPr lang="en-US" sz="1600" dirty="0" smtClean="0">
                <a:latin typeface="Garamond" panose="02020404030301010803" pitchFamily="18" charset="0"/>
                <a:ea typeface="SimSun" panose="02010600030101010101" pitchFamily="2" charset="-122"/>
                <a:cs typeface="Arial" panose="020B0604020202020204" pitchFamily="34" charset="0"/>
              </a:rPr>
              <a:t>	b2) </a:t>
            </a:r>
            <a:r>
              <a:rPr lang="en-US" sz="1600" dirty="0">
                <a:latin typeface="Garamond" panose="02020404030301010803" pitchFamily="18" charset="0"/>
                <a:ea typeface="SimSun" panose="02010600030101010101" pitchFamily="2" charset="-122"/>
                <a:cs typeface="Arial" panose="020B0604020202020204" pitchFamily="34" charset="0"/>
              </a:rPr>
              <a:t>The documentary evidence issued by CONATEL attesting that the technical and economic conditions for the provision of telecommunication services comply with the norms and provisions in force within the framework of the regulation of telecommunications.</a:t>
            </a:r>
          </a:p>
          <a:p>
            <a:pPr>
              <a:lnSpc>
                <a:spcPct val="107000"/>
              </a:lnSpc>
              <a:spcAft>
                <a:spcPts val="800"/>
              </a:spcAft>
            </a:pPr>
            <a:r>
              <a:rPr lang="en-US" sz="1600" dirty="0" smtClean="0">
                <a:latin typeface="Garamond" panose="02020404030301010803" pitchFamily="18" charset="0"/>
                <a:ea typeface="SimSun" panose="02010600030101010101" pitchFamily="2" charset="-122"/>
                <a:cs typeface="Arial" panose="020B0604020202020204" pitchFamily="34" charset="0"/>
              </a:rPr>
              <a:t>	In </a:t>
            </a:r>
            <a:r>
              <a:rPr lang="en-US" sz="1600" dirty="0">
                <a:latin typeface="Garamond" panose="02020404030301010803" pitchFamily="18" charset="0"/>
                <a:ea typeface="SimSun" panose="02010600030101010101" pitchFamily="2" charset="-122"/>
                <a:cs typeface="Arial" panose="020B0604020202020204" pitchFamily="34" charset="0"/>
              </a:rPr>
              <a:t>all cases, any agreements established for the provision of services must be in conformity with the principles of neutrality, non-discrimination and equal access.</a:t>
            </a:r>
            <a:endParaRPr lang="en-US" sz="1600" dirty="0">
              <a:effectLst/>
              <a:latin typeface="Garamond" panose="02020404030301010803" pitchFamily="18"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4940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2400" b="1" dirty="0" smtClean="0"/>
              <a:t>REGULATIONS ON THE USE OF TELECOMMUNICATION SERVICES AS ELECTRONIC MEANS OF PAYMENT</a:t>
            </a:r>
            <a:endParaRPr lang="es-PY" sz="2400" dirty="0"/>
          </a:p>
        </p:txBody>
      </p:sp>
      <p:sp>
        <p:nvSpPr>
          <p:cNvPr id="3" name="2 Marcador de contenido"/>
          <p:cNvSpPr>
            <a:spLocks noGrp="1"/>
          </p:cNvSpPr>
          <p:nvPr>
            <p:ph idx="1"/>
          </p:nvPr>
        </p:nvSpPr>
        <p:spPr/>
        <p:txBody>
          <a:bodyPr>
            <a:normAutofit lnSpcReduction="10000"/>
          </a:bodyPr>
          <a:lstStyle/>
          <a:p>
            <a:r>
              <a:rPr lang="en-US" sz="2400" dirty="0" smtClean="0"/>
              <a:t>The purpose of the Regulations is to establish the technical, economic and legal conditions applicable to the provision of the telecommunication services used as the support for making electronic payments, over the networks of those services, in conformity with the provisions set forth in the “Regulations on Electronic Means of Payment of the Central Bank of Paraguay”</a:t>
            </a:r>
          </a:p>
          <a:p>
            <a:endParaRPr lang="en-US" sz="1200" b="1" dirty="0" smtClean="0"/>
          </a:p>
          <a:p>
            <a:pPr lvl="2"/>
            <a:r>
              <a:rPr lang="en-US" sz="2000" b="1" dirty="0" smtClean="0"/>
              <a:t>Principle of network neutrality</a:t>
            </a:r>
          </a:p>
          <a:p>
            <a:pPr lvl="2"/>
            <a:r>
              <a:rPr lang="en-US" sz="2000" b="1" dirty="0" smtClean="0"/>
              <a:t>Principle of equal treatment in the service</a:t>
            </a:r>
          </a:p>
          <a:p>
            <a:pPr lvl="2"/>
            <a:r>
              <a:rPr lang="en-US" sz="2000" b="1" dirty="0" smtClean="0"/>
              <a:t>Principle of equal access to use and provision of the service</a:t>
            </a:r>
          </a:p>
          <a:p>
            <a:pPr lvl="2"/>
            <a:r>
              <a:rPr lang="en-US" sz="2000" b="1" dirty="0" smtClean="0"/>
              <a:t>Interoperability between entities providing electronic means </a:t>
            </a:r>
            <a:br>
              <a:rPr lang="en-US" sz="2000" b="1" dirty="0" smtClean="0"/>
            </a:br>
            <a:r>
              <a:rPr lang="en-US" sz="2000" b="1" dirty="0" smtClean="0"/>
              <a:t>of payment</a:t>
            </a:r>
            <a:endParaRPr lang="es-PY" sz="2000" dirty="0"/>
          </a:p>
        </p:txBody>
      </p:sp>
    </p:spTree>
    <p:extLst>
      <p:ext uri="{BB962C8B-B14F-4D97-AF65-F5344CB8AC3E}">
        <p14:creationId xmlns:p14="http://schemas.microsoft.com/office/powerpoint/2010/main" val="1286127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PY" b="1" dirty="0" err="1" smtClean="0">
                <a:solidFill>
                  <a:schemeClr val="accent2"/>
                </a:solidFill>
              </a:rPr>
              <a:t>Many</a:t>
            </a:r>
            <a:r>
              <a:rPr lang="es-PY" b="1" dirty="0" smtClean="0">
                <a:solidFill>
                  <a:schemeClr val="accent2"/>
                </a:solidFill>
              </a:rPr>
              <a:t> </a:t>
            </a:r>
            <a:r>
              <a:rPr lang="es-PY" b="1" dirty="0" err="1" smtClean="0">
                <a:solidFill>
                  <a:schemeClr val="accent2"/>
                </a:solidFill>
              </a:rPr>
              <a:t>thanks</a:t>
            </a:r>
            <a:r>
              <a:rPr lang="es-PY" b="1" dirty="0" smtClean="0">
                <a:solidFill>
                  <a:schemeClr val="accent2"/>
                </a:solidFill>
              </a:rPr>
              <a:t>!</a:t>
            </a:r>
            <a:endParaRPr lang="es-PY" b="1" dirty="0">
              <a:solidFill>
                <a:schemeClr val="accent2"/>
              </a:solidFill>
            </a:endParaRPr>
          </a:p>
        </p:txBody>
      </p:sp>
      <p:pic>
        <p:nvPicPr>
          <p:cNvPr id="3074" name="Picture 2" descr="C:\Users\conatel\Desktop\DSVAO DANTE\INFORME DE GESTION\PPT\LOG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462403"/>
            <a:ext cx="7318375" cy="216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6632"/>
            <a:ext cx="7772400" cy="648071"/>
          </a:xfrm>
        </p:spPr>
        <p:txBody>
          <a:bodyPr>
            <a:normAutofit fontScale="90000"/>
          </a:bodyPr>
          <a:lstStyle/>
          <a:p>
            <a:r>
              <a:rPr lang="es-PY" b="1" dirty="0" err="1" smtClean="0">
                <a:solidFill>
                  <a:schemeClr val="accent2"/>
                </a:solidFill>
              </a:rPr>
              <a:t>How</a:t>
            </a:r>
            <a:r>
              <a:rPr lang="es-PY" b="1" dirty="0" smtClean="0">
                <a:solidFill>
                  <a:schemeClr val="accent2"/>
                </a:solidFill>
              </a:rPr>
              <a:t> </a:t>
            </a:r>
            <a:r>
              <a:rPr lang="es-PY" b="1" dirty="0" err="1" smtClean="0">
                <a:solidFill>
                  <a:schemeClr val="accent2"/>
                </a:solidFill>
              </a:rPr>
              <a:t>it</a:t>
            </a:r>
            <a:r>
              <a:rPr lang="es-PY" b="1" dirty="0" smtClean="0">
                <a:solidFill>
                  <a:schemeClr val="accent2"/>
                </a:solidFill>
              </a:rPr>
              <a:t> </a:t>
            </a:r>
            <a:r>
              <a:rPr lang="es-PY" b="1" dirty="0" err="1" smtClean="0">
                <a:solidFill>
                  <a:schemeClr val="accent2"/>
                </a:solidFill>
              </a:rPr>
              <a:t>began</a:t>
            </a:r>
            <a:endParaRPr lang="es-PY" b="1" dirty="0">
              <a:solidFill>
                <a:schemeClr val="accent2"/>
              </a:solidFill>
            </a:endParaRPr>
          </a:p>
        </p:txBody>
      </p:sp>
      <p:pic>
        <p:nvPicPr>
          <p:cNvPr id="1026" name="Picture 2" descr="C:\Users\conatel\Desktop\245px-Logo_Ti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48" y="908720"/>
            <a:ext cx="1301324" cy="9348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natel\Desktop\tigoca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3" t="10098" b="13083"/>
          <a:stretch/>
        </p:blipFill>
        <p:spPr bwMode="auto">
          <a:xfrm>
            <a:off x="424288" y="1657374"/>
            <a:ext cx="1695452" cy="1110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natel\Desktop\TigoMoney.png"/>
          <p:cNvPicPr>
            <a:picLocks noChangeAspect="1" noChangeArrowheads="1"/>
          </p:cNvPicPr>
          <p:nvPr/>
        </p:nvPicPr>
        <p:blipFill rotWithShape="1">
          <a:blip r:embed="rId4">
            <a:extLst>
              <a:ext uri="{28A0092B-C50C-407E-A947-70E740481C1C}">
                <a14:useLocalDpi xmlns:a14="http://schemas.microsoft.com/office/drawing/2010/main" val="0"/>
              </a:ext>
            </a:extLst>
          </a:blip>
          <a:srcRect l="23968" t="28648" r="20547" b="23107"/>
          <a:stretch/>
        </p:blipFill>
        <p:spPr bwMode="auto">
          <a:xfrm>
            <a:off x="529266" y="3933056"/>
            <a:ext cx="1574350" cy="10837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onatel\Desktop\Personal_logonuev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6467" y="980728"/>
            <a:ext cx="2463364" cy="908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onatel\Desktop\billetera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2259" b="26128"/>
          <a:stretch/>
        </p:blipFill>
        <p:spPr bwMode="auto">
          <a:xfrm>
            <a:off x="6117812" y="2060848"/>
            <a:ext cx="1828800" cy="94389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09329" y="1165394"/>
            <a:ext cx="748923" cy="369332"/>
          </a:xfrm>
          <a:prstGeom prst="rect">
            <a:avLst/>
          </a:prstGeom>
          <a:noFill/>
        </p:spPr>
        <p:txBody>
          <a:bodyPr wrap="none" rtlCol="0">
            <a:spAutoFit/>
          </a:bodyPr>
          <a:lstStyle/>
          <a:p>
            <a:r>
              <a:rPr lang="es-PY" b="1" dirty="0" err="1" smtClean="0"/>
              <a:t>Who</a:t>
            </a:r>
            <a:r>
              <a:rPr lang="es-PY" b="1" dirty="0" smtClean="0"/>
              <a:t>?</a:t>
            </a:r>
            <a:endParaRPr lang="es-PY" b="1" dirty="0"/>
          </a:p>
        </p:txBody>
      </p:sp>
      <p:sp>
        <p:nvSpPr>
          <p:cNvPr id="11" name="10 CuadroTexto"/>
          <p:cNvSpPr txBox="1"/>
          <p:nvPr/>
        </p:nvSpPr>
        <p:spPr>
          <a:xfrm>
            <a:off x="179512" y="2710661"/>
            <a:ext cx="1466107" cy="646331"/>
          </a:xfrm>
          <a:prstGeom prst="rect">
            <a:avLst/>
          </a:prstGeom>
          <a:noFill/>
        </p:spPr>
        <p:txBody>
          <a:bodyPr wrap="none" rtlCol="0">
            <a:spAutoFit/>
          </a:bodyPr>
          <a:lstStyle/>
          <a:p>
            <a:r>
              <a:rPr lang="es-PY" b="1" dirty="0" err="1" smtClean="0"/>
              <a:t>Launched</a:t>
            </a:r>
            <a:r>
              <a:rPr lang="es-PY" b="1" dirty="0"/>
              <a:t> </a:t>
            </a:r>
            <a:r>
              <a:rPr lang="es-PY" b="1" dirty="0" err="1" smtClean="0"/>
              <a:t>on</a:t>
            </a:r>
            <a:endParaRPr lang="es-PY" b="1" dirty="0" smtClean="0"/>
          </a:p>
          <a:p>
            <a:r>
              <a:rPr lang="es-PY" b="1" dirty="0" smtClean="0"/>
              <a:t>31 </a:t>
            </a:r>
            <a:r>
              <a:rPr lang="es-PY" b="1" dirty="0" err="1" smtClean="0"/>
              <a:t>May</a:t>
            </a:r>
            <a:r>
              <a:rPr lang="es-PY" b="1" dirty="0" smtClean="0"/>
              <a:t> 2008</a:t>
            </a:r>
            <a:endParaRPr lang="es-PY" b="1" dirty="0"/>
          </a:p>
        </p:txBody>
      </p:sp>
      <p:sp>
        <p:nvSpPr>
          <p:cNvPr id="12" name="11 CuadroTexto"/>
          <p:cNvSpPr txBox="1"/>
          <p:nvPr/>
        </p:nvSpPr>
        <p:spPr>
          <a:xfrm>
            <a:off x="5859527" y="3275692"/>
            <a:ext cx="1973617" cy="369332"/>
          </a:xfrm>
          <a:prstGeom prst="rect">
            <a:avLst/>
          </a:prstGeom>
          <a:noFill/>
        </p:spPr>
        <p:txBody>
          <a:bodyPr wrap="none" rtlCol="0">
            <a:spAutoFit/>
          </a:bodyPr>
          <a:lstStyle/>
          <a:p>
            <a:r>
              <a:rPr lang="es-PY" b="1" dirty="0" smtClean="0"/>
              <a:t>20 </a:t>
            </a:r>
            <a:r>
              <a:rPr lang="es-PY" b="1" dirty="0" err="1" smtClean="0"/>
              <a:t>December</a:t>
            </a:r>
            <a:r>
              <a:rPr lang="es-PY" b="1" dirty="0" smtClean="0"/>
              <a:t> 2008</a:t>
            </a:r>
            <a:endParaRPr lang="es-PY" b="1" dirty="0"/>
          </a:p>
        </p:txBody>
      </p:sp>
      <p:sp>
        <p:nvSpPr>
          <p:cNvPr id="13" name="12 CuadroTexto"/>
          <p:cNvSpPr txBox="1"/>
          <p:nvPr/>
        </p:nvSpPr>
        <p:spPr>
          <a:xfrm>
            <a:off x="144738" y="4971394"/>
            <a:ext cx="5156286" cy="1200329"/>
          </a:xfrm>
          <a:prstGeom prst="rect">
            <a:avLst/>
          </a:prstGeom>
          <a:noFill/>
        </p:spPr>
        <p:txBody>
          <a:bodyPr wrap="square" rtlCol="0">
            <a:spAutoFit/>
          </a:bodyPr>
          <a:lstStyle/>
          <a:p>
            <a:r>
              <a:rPr lang="es-PY" b="1" dirty="0" smtClean="0"/>
              <a:t>In 2012, </a:t>
            </a:r>
            <a:r>
              <a:rPr lang="es-PY" b="1" dirty="0" err="1" smtClean="0"/>
              <a:t>pursuing</a:t>
            </a:r>
            <a:r>
              <a:rPr lang="es-PY" b="1" dirty="0" smtClean="0"/>
              <a:t> </a:t>
            </a:r>
            <a:r>
              <a:rPr lang="es-PY" b="1" dirty="0" err="1" smtClean="0"/>
              <a:t>the</a:t>
            </a:r>
            <a:r>
              <a:rPr lang="es-PY" b="1" dirty="0" smtClean="0"/>
              <a:t> </a:t>
            </a:r>
            <a:r>
              <a:rPr lang="es-PY" b="1" dirty="0" err="1" smtClean="0"/>
              <a:t>evolutionary</a:t>
            </a:r>
            <a:r>
              <a:rPr lang="es-PY" b="1" dirty="0" smtClean="0"/>
              <a:t> </a:t>
            </a:r>
            <a:r>
              <a:rPr lang="es-PY" b="1" dirty="0" err="1" smtClean="0"/>
              <a:t>approach</a:t>
            </a:r>
            <a:r>
              <a:rPr lang="es-PY" b="1" dirty="0" smtClean="0"/>
              <a:t>, </a:t>
            </a:r>
            <a:r>
              <a:rPr lang="es-PY" b="1" dirty="0" err="1" smtClean="0"/>
              <a:t>the</a:t>
            </a:r>
            <a:r>
              <a:rPr lang="es-PY" b="1" dirty="0" smtClean="0"/>
              <a:t> </a:t>
            </a:r>
            <a:r>
              <a:rPr lang="es-PY" b="1" dirty="0" err="1" smtClean="0"/>
              <a:t>brand</a:t>
            </a:r>
            <a:r>
              <a:rPr lang="es-PY" b="1" dirty="0" smtClean="0"/>
              <a:t> </a:t>
            </a:r>
            <a:r>
              <a:rPr lang="es-PY" b="1" dirty="0" err="1" smtClean="0"/>
              <a:t>name</a:t>
            </a:r>
            <a:r>
              <a:rPr lang="es-PY" b="1" dirty="0" smtClean="0"/>
              <a:t> Tigo Money </a:t>
            </a:r>
            <a:r>
              <a:rPr lang="es-PY" b="1" dirty="0" err="1" smtClean="0"/>
              <a:t>was</a:t>
            </a:r>
            <a:r>
              <a:rPr lang="es-PY" b="1" dirty="0" smtClean="0"/>
              <a:t> </a:t>
            </a:r>
            <a:r>
              <a:rPr lang="es-PY" b="1" dirty="0" err="1" smtClean="0"/>
              <a:t>launched</a:t>
            </a:r>
            <a:r>
              <a:rPr lang="es-PY" b="1" dirty="0" smtClean="0"/>
              <a:t>: </a:t>
            </a:r>
            <a:r>
              <a:rPr lang="es-PY" b="1" dirty="0" err="1" smtClean="0"/>
              <a:t>payment</a:t>
            </a:r>
            <a:r>
              <a:rPr lang="es-PY" b="1" dirty="0" smtClean="0"/>
              <a:t> of </a:t>
            </a:r>
            <a:r>
              <a:rPr lang="es-PY" b="1" dirty="0" err="1" smtClean="0"/>
              <a:t>bills</a:t>
            </a:r>
            <a:r>
              <a:rPr lang="es-PY" b="1" dirty="0" smtClean="0"/>
              <a:t> and </a:t>
            </a:r>
            <a:r>
              <a:rPr lang="es-PY" b="1" dirty="0" err="1" smtClean="0"/>
              <a:t>other</a:t>
            </a:r>
            <a:r>
              <a:rPr lang="es-PY" b="1" dirty="0" smtClean="0"/>
              <a:t> </a:t>
            </a:r>
            <a:r>
              <a:rPr lang="es-PY" b="1" dirty="0" err="1" smtClean="0"/>
              <a:t>payments</a:t>
            </a:r>
            <a:r>
              <a:rPr lang="es-PY" b="1" dirty="0" smtClean="0"/>
              <a:t>, </a:t>
            </a:r>
            <a:r>
              <a:rPr lang="es-PY" b="1" dirty="0" err="1" smtClean="0"/>
              <a:t>purchases</a:t>
            </a:r>
            <a:r>
              <a:rPr lang="es-PY" b="1" dirty="0" smtClean="0"/>
              <a:t> in places of </a:t>
            </a:r>
            <a:r>
              <a:rPr lang="es-PY" b="1" dirty="0" err="1" smtClean="0"/>
              <a:t>commerce</a:t>
            </a:r>
            <a:r>
              <a:rPr lang="es-PY" b="1" dirty="0" smtClean="0"/>
              <a:t>…</a:t>
            </a:r>
            <a:endParaRPr lang="es-PY" b="1" dirty="0"/>
          </a:p>
        </p:txBody>
      </p:sp>
      <p:pic>
        <p:nvPicPr>
          <p:cNvPr id="1032" name="Picture 8" descr="C:\Users\conatel\Desktop\girostigohome.jpg"/>
          <p:cNvPicPr>
            <a:picLocks noChangeAspect="1" noChangeArrowheads="1"/>
          </p:cNvPicPr>
          <p:nvPr/>
        </p:nvPicPr>
        <p:blipFill rotWithShape="1">
          <a:blip r:embed="rId7">
            <a:extLst>
              <a:ext uri="{28A0092B-C50C-407E-A947-70E740481C1C}">
                <a14:useLocalDpi xmlns:a14="http://schemas.microsoft.com/office/drawing/2010/main" val="0"/>
              </a:ext>
            </a:extLst>
          </a:blip>
          <a:srcRect t="13471" b="15098"/>
          <a:stretch/>
        </p:blipFill>
        <p:spPr bwMode="auto">
          <a:xfrm>
            <a:off x="3157644" y="2060848"/>
            <a:ext cx="1584176" cy="101489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711807" y="3088353"/>
            <a:ext cx="2874659" cy="1477328"/>
          </a:xfrm>
          <a:prstGeom prst="rect">
            <a:avLst/>
          </a:prstGeom>
        </p:spPr>
        <p:txBody>
          <a:bodyPr wrap="square">
            <a:spAutoFit/>
          </a:bodyPr>
          <a:lstStyle/>
          <a:p>
            <a:r>
              <a:rPr lang="es-PY" b="1" dirty="0" smtClean="0"/>
              <a:t>In 2010, </a:t>
            </a:r>
            <a:r>
              <a:rPr lang="es-PY" b="1" dirty="0" err="1" smtClean="0"/>
              <a:t>services</a:t>
            </a:r>
            <a:r>
              <a:rPr lang="es-PY" b="1" dirty="0" smtClean="0"/>
              <a:t> </a:t>
            </a:r>
            <a:r>
              <a:rPr lang="es-PY" b="1" dirty="0" err="1" smtClean="0"/>
              <a:t>were</a:t>
            </a:r>
            <a:r>
              <a:rPr lang="es-PY" b="1" dirty="0" smtClean="0"/>
              <a:t> re-</a:t>
            </a:r>
            <a:r>
              <a:rPr lang="es-PY" b="1" dirty="0" err="1" smtClean="0"/>
              <a:t>engineered</a:t>
            </a:r>
            <a:r>
              <a:rPr lang="es-PY" b="1" dirty="0" smtClean="0"/>
              <a:t>, </a:t>
            </a:r>
            <a:r>
              <a:rPr lang="es-PY" b="1" dirty="0" err="1" smtClean="0"/>
              <a:t>with</a:t>
            </a:r>
            <a:r>
              <a:rPr lang="es-PY" b="1" dirty="0" smtClean="0"/>
              <a:t> </a:t>
            </a:r>
            <a:r>
              <a:rPr lang="es-PY" b="1" dirty="0" err="1" smtClean="0"/>
              <a:t>focus</a:t>
            </a:r>
            <a:r>
              <a:rPr lang="es-PY" b="1" dirty="0" smtClean="0"/>
              <a:t> </a:t>
            </a:r>
            <a:r>
              <a:rPr lang="es-PY" b="1" dirty="0" err="1" smtClean="0"/>
              <a:t>on</a:t>
            </a:r>
            <a:r>
              <a:rPr lang="es-PY" b="1" dirty="0" smtClean="0"/>
              <a:t> </a:t>
            </a:r>
            <a:r>
              <a:rPr lang="es-PY" b="1" dirty="0" err="1" smtClean="0"/>
              <a:t>small</a:t>
            </a:r>
            <a:r>
              <a:rPr lang="es-PY" b="1" dirty="0" smtClean="0"/>
              <a:t>, </a:t>
            </a:r>
            <a:r>
              <a:rPr lang="es-PY" b="1" dirty="0" err="1" smtClean="0"/>
              <a:t>national</a:t>
            </a:r>
            <a:r>
              <a:rPr lang="es-PY" b="1" dirty="0" smtClean="0"/>
              <a:t> </a:t>
            </a:r>
            <a:r>
              <a:rPr lang="es-PY" b="1" dirty="0" err="1" smtClean="0"/>
              <a:t>transfers</a:t>
            </a:r>
            <a:r>
              <a:rPr lang="es-PY" b="1" dirty="0" smtClean="0"/>
              <a:t>, </a:t>
            </a:r>
            <a:r>
              <a:rPr lang="es-PY" b="1" dirty="0" err="1" smtClean="0"/>
              <a:t>under</a:t>
            </a:r>
            <a:r>
              <a:rPr lang="es-PY" b="1" dirty="0" smtClean="0"/>
              <a:t> </a:t>
            </a:r>
            <a:r>
              <a:rPr lang="es-PY" b="1" dirty="0" err="1" smtClean="0"/>
              <a:t>the</a:t>
            </a:r>
            <a:r>
              <a:rPr lang="es-PY" b="1" dirty="0" smtClean="0"/>
              <a:t> </a:t>
            </a:r>
            <a:r>
              <a:rPr lang="es-PY" b="1" dirty="0" err="1" smtClean="0"/>
              <a:t>brand</a:t>
            </a:r>
            <a:r>
              <a:rPr lang="es-PY" b="1" dirty="0" smtClean="0"/>
              <a:t> </a:t>
            </a:r>
            <a:r>
              <a:rPr lang="es-PY" b="1" dirty="0" err="1" smtClean="0"/>
              <a:t>name</a:t>
            </a:r>
            <a:r>
              <a:rPr lang="es-PY" b="1" dirty="0" smtClean="0"/>
              <a:t> </a:t>
            </a:r>
            <a:r>
              <a:rPr lang="es-PY" b="1" dirty="0"/>
              <a:t>Giros Tigo.</a:t>
            </a:r>
          </a:p>
        </p:txBody>
      </p:sp>
      <p:cxnSp>
        <p:nvCxnSpPr>
          <p:cNvPr id="7" name="6 Conector recto de flecha"/>
          <p:cNvCxnSpPr>
            <a:stCxn id="1027" idx="3"/>
            <a:endCxn id="1032" idx="1"/>
          </p:cNvCxnSpPr>
          <p:nvPr/>
        </p:nvCxnSpPr>
        <p:spPr>
          <a:xfrm>
            <a:off x="2119740" y="2212392"/>
            <a:ext cx="1037904" cy="35590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5" idx="1"/>
          </p:cNvCxnSpPr>
          <p:nvPr/>
        </p:nvCxnSpPr>
        <p:spPr>
          <a:xfrm flipH="1">
            <a:off x="1731297" y="3827017"/>
            <a:ext cx="980510" cy="322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1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txBox="1">
            <a:spLocks/>
          </p:cNvSpPr>
          <p:nvPr/>
        </p:nvSpPr>
        <p:spPr>
          <a:xfrm>
            <a:off x="685800" y="84638"/>
            <a:ext cx="7772400" cy="64807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b="1" dirty="0" err="1" smtClean="0">
                <a:solidFill>
                  <a:schemeClr val="accent2"/>
                </a:solidFill>
              </a:rPr>
              <a:t>How</a:t>
            </a:r>
            <a:r>
              <a:rPr lang="es-PY" b="1" dirty="0" smtClean="0">
                <a:solidFill>
                  <a:schemeClr val="accent2"/>
                </a:solidFill>
              </a:rPr>
              <a:t> </a:t>
            </a:r>
            <a:r>
              <a:rPr lang="es-PY" b="1" dirty="0" err="1" smtClean="0">
                <a:solidFill>
                  <a:schemeClr val="accent2"/>
                </a:solidFill>
              </a:rPr>
              <a:t>it</a:t>
            </a:r>
            <a:r>
              <a:rPr lang="es-PY" b="1" dirty="0" smtClean="0">
                <a:solidFill>
                  <a:schemeClr val="accent2"/>
                </a:solidFill>
              </a:rPr>
              <a:t> </a:t>
            </a:r>
            <a:r>
              <a:rPr lang="es-PY" b="1" dirty="0" err="1" smtClean="0">
                <a:solidFill>
                  <a:schemeClr val="accent2"/>
                </a:solidFill>
              </a:rPr>
              <a:t>began</a:t>
            </a:r>
            <a:endParaRPr lang="es-PY" b="1" dirty="0">
              <a:solidFill>
                <a:schemeClr val="accent2"/>
              </a:solidFill>
            </a:endParaRPr>
          </a:p>
        </p:txBody>
      </p:sp>
      <p:pic>
        <p:nvPicPr>
          <p:cNvPr id="5" name="Picture 2" descr="C:\Users\conatel\Desktop\245px-Logo_Ti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548" y="908720"/>
            <a:ext cx="1301324" cy="934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onatel\Desktop\Personal_logonuev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980728"/>
            <a:ext cx="2463364" cy="908914"/>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09329" y="1165394"/>
            <a:ext cx="748923" cy="369332"/>
          </a:xfrm>
          <a:prstGeom prst="rect">
            <a:avLst/>
          </a:prstGeom>
          <a:noFill/>
        </p:spPr>
        <p:txBody>
          <a:bodyPr wrap="none" rtlCol="0">
            <a:spAutoFit/>
          </a:bodyPr>
          <a:lstStyle/>
          <a:p>
            <a:r>
              <a:rPr lang="es-PY" b="1" dirty="0" err="1" smtClean="0"/>
              <a:t>Who</a:t>
            </a:r>
            <a:r>
              <a:rPr lang="es-PY" b="1" dirty="0" smtClean="0"/>
              <a:t>?</a:t>
            </a:r>
            <a:endParaRPr lang="es-PY" b="1" dirty="0"/>
          </a:p>
        </p:txBody>
      </p:sp>
      <p:sp>
        <p:nvSpPr>
          <p:cNvPr id="2" name="TextBox 1"/>
          <p:cNvSpPr txBox="1"/>
          <p:nvPr/>
        </p:nvSpPr>
        <p:spPr>
          <a:xfrm>
            <a:off x="442148" y="3035798"/>
            <a:ext cx="4157561" cy="2893100"/>
          </a:xfrm>
          <a:prstGeom prst="rect">
            <a:avLst/>
          </a:prstGeom>
          <a:noFill/>
        </p:spPr>
        <p:txBody>
          <a:bodyPr wrap="square" rtlCol="0">
            <a:spAutoFit/>
          </a:bodyPr>
          <a:lstStyle/>
          <a:p>
            <a:r>
              <a:rPr lang="en-US" sz="800" b="1" dirty="0"/>
              <a:t>How it began</a:t>
            </a:r>
            <a:r>
              <a:rPr lang="en-US" sz="800" dirty="0" smtClean="0"/>
              <a:t>&gt;	</a:t>
            </a:r>
            <a:r>
              <a:rPr lang="en-US" sz="800" b="1" dirty="0" smtClean="0"/>
              <a:t>Articles&gt;</a:t>
            </a:r>
            <a:r>
              <a:rPr lang="en-US" sz="800" dirty="0" smtClean="0"/>
              <a:t>	Presentation </a:t>
            </a:r>
            <a:r>
              <a:rPr lang="en-US" sz="800" dirty="0"/>
              <a:t>lunch for </a:t>
            </a:r>
            <a:r>
              <a:rPr lang="en-US" sz="800" dirty="0" err="1"/>
              <a:t>Tigo</a:t>
            </a:r>
            <a:r>
              <a:rPr lang="en-US" sz="800" dirty="0"/>
              <a:t> Cash </a:t>
            </a:r>
            <a:r>
              <a:rPr lang="en-US" sz="800" dirty="0" smtClean="0"/>
              <a:t>service</a:t>
            </a:r>
          </a:p>
          <a:p>
            <a:endParaRPr lang="en-US" sz="800" dirty="0"/>
          </a:p>
          <a:p>
            <a:r>
              <a:rPr lang="en-US" sz="800" dirty="0"/>
              <a:t>31 May 2008 00:00 </a:t>
            </a:r>
            <a:r>
              <a:rPr lang="en-US" sz="800" dirty="0" smtClean="0"/>
              <a:t>/ </a:t>
            </a:r>
            <a:r>
              <a:rPr lang="en-US" sz="800" b="1" dirty="0" smtClean="0"/>
              <a:t>Attended </a:t>
            </a:r>
            <a:r>
              <a:rPr lang="en-US" sz="800" b="1" dirty="0"/>
              <a:t>by managers and agents of the </a:t>
            </a:r>
            <a:r>
              <a:rPr lang="en-US" sz="800" b="1" dirty="0" smtClean="0"/>
              <a:t>company</a:t>
            </a:r>
          </a:p>
          <a:p>
            <a:endParaRPr lang="en-US" sz="800" b="1" dirty="0"/>
          </a:p>
          <a:p>
            <a:r>
              <a:rPr lang="en-US" sz="1600" b="1" dirty="0"/>
              <a:t>Presentation lunch for the </a:t>
            </a:r>
            <a:r>
              <a:rPr lang="en-US" sz="1600" b="1" dirty="0" err="1"/>
              <a:t>Tigo</a:t>
            </a:r>
            <a:r>
              <a:rPr lang="en-US" sz="1600" b="1" dirty="0"/>
              <a:t> </a:t>
            </a:r>
            <a:r>
              <a:rPr lang="en-US" sz="1600" b="1" dirty="0" smtClean="0"/>
              <a:t>Cash service</a:t>
            </a:r>
          </a:p>
          <a:p>
            <a:endParaRPr lang="en-US" sz="1600" dirty="0"/>
          </a:p>
          <a:p>
            <a:r>
              <a:rPr lang="en-US" sz="1400" dirty="0"/>
              <a:t>At midday yesterday, </a:t>
            </a:r>
            <a:r>
              <a:rPr lang="en-US" sz="1400" dirty="0" err="1"/>
              <a:t>Tigo</a:t>
            </a:r>
            <a:r>
              <a:rPr lang="en-US" sz="1400" dirty="0"/>
              <a:t> presented the new </a:t>
            </a:r>
            <a:r>
              <a:rPr lang="en-US" sz="1400" dirty="0" err="1"/>
              <a:t>Tigo</a:t>
            </a:r>
            <a:r>
              <a:rPr lang="en-US" sz="1400" dirty="0"/>
              <a:t> Cash service, which will allow its customers to carry out transactions in different places of commerce. The launch took place in the main meeting room at the Sheraton.</a:t>
            </a:r>
          </a:p>
          <a:p>
            <a:r>
              <a:rPr lang="en-US" sz="1200" dirty="0"/>
              <a:t>The lunch was attended by managers from the mobile telephone company, as well as agents, representatives, and special guests. Participants took part in a prize draw, and were able to try out the service.</a:t>
            </a:r>
          </a:p>
        </p:txBody>
      </p:sp>
      <p:sp>
        <p:nvSpPr>
          <p:cNvPr id="16" name="TextBox 15"/>
          <p:cNvSpPr txBox="1"/>
          <p:nvPr/>
        </p:nvSpPr>
        <p:spPr>
          <a:xfrm>
            <a:off x="2699792" y="2060848"/>
            <a:ext cx="936104" cy="369332"/>
          </a:xfrm>
          <a:prstGeom prst="rect">
            <a:avLst/>
          </a:prstGeom>
          <a:noFill/>
        </p:spPr>
        <p:txBody>
          <a:bodyPr wrap="square" rtlCol="0">
            <a:spAutoFit/>
          </a:bodyPr>
          <a:lstStyle/>
          <a:p>
            <a:endParaRPr lang="en-US" dirty="0">
              <a:solidFill>
                <a:srgbClr val="FFFF00"/>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355" y="2363083"/>
            <a:ext cx="1071497" cy="660513"/>
          </a:xfrm>
          <a:prstGeom prst="rect">
            <a:avLst/>
          </a:prstGeom>
        </p:spPr>
      </p:pic>
      <p:sp>
        <p:nvSpPr>
          <p:cNvPr id="12" name="Rectangle 11"/>
          <p:cNvSpPr/>
          <p:nvPr/>
        </p:nvSpPr>
        <p:spPr>
          <a:xfrm>
            <a:off x="4599709" y="3023596"/>
            <a:ext cx="4353299" cy="2343014"/>
          </a:xfrm>
          <a:prstGeom prst="rect">
            <a:avLst/>
          </a:prstGeom>
        </p:spPr>
        <p:txBody>
          <a:bodyPr wrap="square">
            <a:spAutoFit/>
          </a:bodyPr>
          <a:lstStyle/>
          <a:p>
            <a:pPr>
              <a:lnSpc>
                <a:spcPct val="107000"/>
              </a:lnSpc>
              <a:spcAft>
                <a:spcPts val="800"/>
              </a:spcAft>
              <a:tabLst>
                <a:tab pos="804863" algn="l"/>
                <a:tab pos="1438275" algn="l"/>
                <a:tab pos="1970088" algn="l"/>
              </a:tabLst>
            </a:pPr>
            <a:r>
              <a:rPr lang="en-US" sz="800" b="1" dirty="0">
                <a:latin typeface="Calibri" panose="020F0502020204030204" pitchFamily="34" charset="0"/>
                <a:ea typeface="SimSun" panose="02010600030101010101" pitchFamily="2" charset="-122"/>
                <a:cs typeface="Arial" panose="020B0604020202020204" pitchFamily="34" charset="0"/>
              </a:rPr>
              <a:t>How it began</a:t>
            </a:r>
            <a:r>
              <a:rPr lang="en-US" sz="800" b="1" dirty="0" smtClean="0">
                <a:latin typeface="Calibri" panose="020F0502020204030204" pitchFamily="34" charset="0"/>
                <a:ea typeface="SimSun" panose="02010600030101010101" pitchFamily="2" charset="-122"/>
                <a:cs typeface="Arial" panose="020B0604020202020204" pitchFamily="34" charset="0"/>
              </a:rPr>
              <a:t>&gt;</a:t>
            </a:r>
            <a:r>
              <a:rPr lang="en-US" sz="800" dirty="0" smtClean="0">
                <a:latin typeface="Calibri" panose="020F0502020204030204" pitchFamily="34" charset="0"/>
                <a:ea typeface="SimSun" panose="02010600030101010101" pitchFamily="2" charset="-122"/>
                <a:cs typeface="Arial" panose="020B0604020202020204" pitchFamily="34" charset="0"/>
              </a:rPr>
              <a:t>	</a:t>
            </a:r>
            <a:r>
              <a:rPr lang="en-US" sz="800" b="1" dirty="0" smtClean="0">
                <a:latin typeface="Calibri" panose="020F0502020204030204" pitchFamily="34" charset="0"/>
                <a:ea typeface="SimSun" panose="02010600030101010101" pitchFamily="2" charset="-122"/>
                <a:cs typeface="Arial" panose="020B0604020202020204" pitchFamily="34" charset="0"/>
              </a:rPr>
              <a:t>Printed copy	&gt;Economy</a:t>
            </a:r>
            <a:r>
              <a:rPr lang="en-US" sz="800" dirty="0" smtClean="0">
                <a:latin typeface="Calibri" panose="020F0502020204030204" pitchFamily="34" charset="0"/>
                <a:ea typeface="SimSun" panose="02010600030101010101" pitchFamily="2" charset="-122"/>
                <a:cs typeface="Arial" panose="020B0604020202020204" pitchFamily="34" charset="0"/>
              </a:rPr>
              <a:t>	&gt;</a:t>
            </a:r>
            <a:r>
              <a:rPr lang="en-US" sz="800" dirty="0">
                <a:latin typeface="Calibri" panose="020F0502020204030204" pitchFamily="34" charset="0"/>
                <a:ea typeface="SimSun" panose="02010600030101010101" pitchFamily="2" charset="-122"/>
                <a:cs typeface="Arial" panose="020B0604020202020204" pitchFamily="34" charset="0"/>
              </a:rPr>
              <a:t>Presentation of </a:t>
            </a:r>
            <a:r>
              <a:rPr lang="en-US" sz="800" i="1" dirty="0" err="1">
                <a:latin typeface="Calibri" panose="020F0502020204030204" pitchFamily="34" charset="0"/>
                <a:ea typeface="SimSun" panose="02010600030101010101" pitchFamily="2" charset="-122"/>
                <a:cs typeface="Arial" panose="020B0604020202020204" pitchFamily="34" charset="0"/>
              </a:rPr>
              <a:t>Billetera</a:t>
            </a:r>
            <a:r>
              <a:rPr lang="en-US" sz="800" i="1" dirty="0">
                <a:latin typeface="Calibri" panose="020F0502020204030204" pitchFamily="34" charset="0"/>
                <a:ea typeface="SimSun" panose="02010600030101010101" pitchFamily="2" charset="-122"/>
                <a:cs typeface="Arial" panose="020B0604020202020204" pitchFamily="34" charset="0"/>
              </a:rPr>
              <a:t> </a:t>
            </a:r>
            <a:r>
              <a:rPr lang="en-US" sz="800" i="1" dirty="0" smtClean="0">
                <a:latin typeface="Calibri" panose="020F0502020204030204" pitchFamily="34" charset="0"/>
                <a:ea typeface="SimSun" panose="02010600030101010101" pitchFamily="2" charset="-122"/>
                <a:cs typeface="Arial" panose="020B0604020202020204" pitchFamily="34" charset="0"/>
              </a:rPr>
              <a:t>Personal</a:t>
            </a:r>
            <a:r>
              <a:rPr lang="en-US" sz="800" dirty="0" smtClean="0">
                <a:latin typeface="Calibri" panose="020F0502020204030204" pitchFamily="34" charset="0"/>
                <a:ea typeface="SimSun" panose="02010600030101010101" pitchFamily="2" charset="-122"/>
                <a:cs typeface="Arial" panose="020B0604020202020204" pitchFamily="34" charset="0"/>
              </a:rPr>
              <a:t> </a:t>
            </a:r>
            <a:r>
              <a:rPr lang="en-US" sz="800" dirty="0">
                <a:latin typeface="Calibri" panose="020F0502020204030204" pitchFamily="34" charset="0"/>
                <a:ea typeface="SimSun" panose="02010600030101010101" pitchFamily="2" charset="-122"/>
                <a:cs typeface="Arial" panose="020B0604020202020204" pitchFamily="34" charset="0"/>
              </a:rPr>
              <a:t>(Personal Wallet)</a:t>
            </a:r>
          </a:p>
          <a:p>
            <a:pPr>
              <a:lnSpc>
                <a:spcPct val="107000"/>
              </a:lnSpc>
              <a:spcAft>
                <a:spcPts val="800"/>
              </a:spcAft>
            </a:pPr>
            <a:r>
              <a:rPr lang="en-US" sz="800" dirty="0">
                <a:latin typeface="Calibri" panose="020F0502020204030204" pitchFamily="34" charset="0"/>
                <a:ea typeface="SimSun" panose="02010600030101010101" pitchFamily="2" charset="-122"/>
                <a:cs typeface="Arial" panose="020B0604020202020204" pitchFamily="34" charset="0"/>
              </a:rPr>
              <a:t>20 December 2008 </a:t>
            </a:r>
            <a:r>
              <a:rPr lang="en-US" sz="800" dirty="0" smtClean="0">
                <a:latin typeface="Calibri" panose="020F0502020204030204" pitchFamily="34" charset="0"/>
                <a:ea typeface="SimSun" panose="02010600030101010101" pitchFamily="2" charset="-122"/>
                <a:cs typeface="Arial" panose="020B0604020202020204" pitchFamily="34" charset="0"/>
              </a:rPr>
              <a:t>/ </a:t>
            </a:r>
            <a:r>
              <a:rPr lang="en-US" sz="800" b="1" dirty="0" err="1" smtClean="0">
                <a:latin typeface="Calibri" panose="020F0502020204030204" pitchFamily="34" charset="0"/>
                <a:ea typeface="SimSun" panose="02010600030101010101" pitchFamily="2" charset="-122"/>
                <a:cs typeface="Arial" panose="020B0604020202020204" pitchFamily="34" charset="0"/>
              </a:rPr>
              <a:t>Núcleo</a:t>
            </a:r>
            <a:r>
              <a:rPr lang="en-US" sz="800" b="1" dirty="0" smtClean="0">
                <a:latin typeface="Calibri" panose="020F0502020204030204" pitchFamily="34" charset="0"/>
                <a:ea typeface="SimSun" panose="02010600030101010101" pitchFamily="2" charset="-122"/>
                <a:cs typeface="Arial" panose="020B0604020202020204" pitchFamily="34" charset="0"/>
              </a:rPr>
              <a:t> </a:t>
            </a:r>
            <a:r>
              <a:rPr lang="en-US" sz="800" b="1" dirty="0">
                <a:latin typeface="Calibri" panose="020F0502020204030204" pitchFamily="34" charset="0"/>
                <a:ea typeface="SimSun" panose="02010600030101010101" pitchFamily="2" charset="-122"/>
                <a:cs typeface="Arial" panose="020B0604020202020204" pitchFamily="34" charset="0"/>
              </a:rPr>
              <a:t>SA</a:t>
            </a:r>
          </a:p>
          <a:p>
            <a:pPr>
              <a:lnSpc>
                <a:spcPct val="107000"/>
              </a:lnSpc>
              <a:spcAft>
                <a:spcPts val="800"/>
              </a:spcAft>
            </a:pPr>
            <a:r>
              <a:rPr lang="en-US" sz="1600" b="1" dirty="0">
                <a:latin typeface="Calibri" panose="020F0502020204030204" pitchFamily="34" charset="0"/>
                <a:ea typeface="SimSun" panose="02010600030101010101" pitchFamily="2" charset="-122"/>
                <a:cs typeface="Arial" panose="020B0604020202020204" pitchFamily="34" charset="0"/>
              </a:rPr>
              <a:t>Presentation of </a:t>
            </a:r>
            <a:r>
              <a:rPr lang="en-US" sz="1600" b="1" i="1" dirty="0" err="1">
                <a:latin typeface="Calibri" panose="020F0502020204030204" pitchFamily="34" charset="0"/>
                <a:ea typeface="SimSun" panose="02010600030101010101" pitchFamily="2" charset="-122"/>
                <a:cs typeface="Arial" panose="020B0604020202020204" pitchFamily="34" charset="0"/>
              </a:rPr>
              <a:t>Billetera</a:t>
            </a:r>
            <a:r>
              <a:rPr lang="en-US" sz="1600" b="1" i="1" dirty="0">
                <a:latin typeface="Calibri" panose="020F0502020204030204" pitchFamily="34" charset="0"/>
                <a:ea typeface="SimSun" panose="02010600030101010101" pitchFamily="2" charset="-122"/>
                <a:cs typeface="Arial" panose="020B0604020202020204" pitchFamily="34" charset="0"/>
              </a:rPr>
              <a:t> Personal</a:t>
            </a:r>
            <a:r>
              <a:rPr lang="en-US" sz="1600" b="1" dirty="0">
                <a:latin typeface="Calibri" panose="020F0502020204030204" pitchFamily="34" charset="0"/>
                <a:ea typeface="SimSun" panose="02010600030101010101" pitchFamily="2" charset="-122"/>
                <a:cs typeface="Arial" panose="020B0604020202020204" pitchFamily="34" charset="0"/>
              </a:rPr>
              <a:t> (Personal Wallet)</a:t>
            </a:r>
          </a:p>
          <a:p>
            <a:pPr>
              <a:lnSpc>
                <a:spcPct val="107000"/>
              </a:lnSpc>
              <a:spcAft>
                <a:spcPts val="800"/>
              </a:spcAft>
            </a:pPr>
            <a:r>
              <a:rPr lang="en-US" sz="1400" dirty="0" err="1">
                <a:latin typeface="Calibri" panose="020F0502020204030204" pitchFamily="34" charset="0"/>
                <a:ea typeface="SimSun" panose="02010600030101010101" pitchFamily="2" charset="-122"/>
                <a:cs typeface="Arial" panose="020B0604020202020204" pitchFamily="34" charset="0"/>
              </a:rPr>
              <a:t>Núcleo</a:t>
            </a:r>
            <a:r>
              <a:rPr lang="en-US" sz="1400" dirty="0">
                <a:latin typeface="Calibri" panose="020F0502020204030204" pitchFamily="34" charset="0"/>
                <a:ea typeface="SimSun" panose="02010600030101010101" pitchFamily="2" charset="-122"/>
                <a:cs typeface="Arial" panose="020B0604020202020204" pitchFamily="34" charset="0"/>
              </a:rPr>
              <a:t> SA, on behalf of its company Personal, launched its new </a:t>
            </a:r>
            <a:r>
              <a:rPr lang="en-US" sz="1400" i="1" dirty="0" err="1">
                <a:latin typeface="Calibri" panose="020F0502020204030204" pitchFamily="34" charset="0"/>
                <a:ea typeface="SimSun" panose="02010600030101010101" pitchFamily="2" charset="-122"/>
                <a:cs typeface="Arial" panose="020B0604020202020204" pitchFamily="34" charset="0"/>
              </a:rPr>
              <a:t>Billetera</a:t>
            </a:r>
            <a:r>
              <a:rPr lang="en-US" sz="1400" i="1" dirty="0">
                <a:latin typeface="Calibri" panose="020F0502020204030204" pitchFamily="34" charset="0"/>
                <a:ea typeface="SimSun" panose="02010600030101010101" pitchFamily="2" charset="-122"/>
                <a:cs typeface="Arial" panose="020B0604020202020204" pitchFamily="34" charset="0"/>
              </a:rPr>
              <a:t> Personal</a:t>
            </a:r>
            <a:r>
              <a:rPr lang="en-US" sz="1400" dirty="0">
                <a:latin typeface="Calibri" panose="020F0502020204030204" pitchFamily="34" charset="0"/>
                <a:ea typeface="SimSun" panose="02010600030101010101" pitchFamily="2" charset="-122"/>
                <a:cs typeface="Arial" panose="020B0604020202020204" pitchFamily="34" charset="0"/>
              </a:rPr>
              <a:t> (Personal Wallet) service, which will allow all telephone users to transfer money wherever and whenever they may wish, without having to carry cash around.</a:t>
            </a:r>
            <a:endParaRPr lang="en-US" sz="1400" dirty="0">
              <a:effectLst/>
              <a:latin typeface="Calibri" panose="020F0502020204030204" pitchFamily="34" charset="0"/>
              <a:ea typeface="SimSun" panose="02010600030101010101" pitchFamily="2" charset="-122"/>
              <a:cs typeface="Arial" panose="020B0604020202020204"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480" y="2363082"/>
            <a:ext cx="1071497" cy="660513"/>
          </a:xfrm>
          <a:prstGeom prst="rect">
            <a:avLst/>
          </a:prstGeom>
        </p:spPr>
      </p:pic>
    </p:spTree>
    <p:extLst>
      <p:ext uri="{BB962C8B-B14F-4D97-AF65-F5344CB8AC3E}">
        <p14:creationId xmlns:p14="http://schemas.microsoft.com/office/powerpoint/2010/main" val="99035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 Título"/>
          <p:cNvSpPr txBox="1">
            <a:spLocks/>
          </p:cNvSpPr>
          <p:nvPr/>
        </p:nvSpPr>
        <p:spPr>
          <a:xfrm>
            <a:off x="685800" y="116632"/>
            <a:ext cx="7772400" cy="64807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b="1" dirty="0" err="1" smtClean="0">
                <a:solidFill>
                  <a:schemeClr val="accent2"/>
                </a:solidFill>
              </a:rPr>
              <a:t>What’s</a:t>
            </a:r>
            <a:r>
              <a:rPr lang="es-PY" b="1" dirty="0" smtClean="0">
                <a:solidFill>
                  <a:schemeClr val="accent2"/>
                </a:solidFill>
              </a:rPr>
              <a:t> </a:t>
            </a:r>
            <a:r>
              <a:rPr lang="es-PY" b="1" dirty="0" err="1" smtClean="0">
                <a:solidFill>
                  <a:schemeClr val="accent2"/>
                </a:solidFill>
              </a:rPr>
              <a:t>on</a:t>
            </a:r>
            <a:r>
              <a:rPr lang="es-PY" b="1" dirty="0" smtClean="0">
                <a:solidFill>
                  <a:schemeClr val="accent2"/>
                </a:solidFill>
              </a:rPr>
              <a:t> </a:t>
            </a:r>
            <a:r>
              <a:rPr lang="es-PY" b="1" dirty="0" err="1" smtClean="0">
                <a:solidFill>
                  <a:schemeClr val="accent2"/>
                </a:solidFill>
              </a:rPr>
              <a:t>offer</a:t>
            </a:r>
            <a:r>
              <a:rPr lang="es-PY" b="1" dirty="0" smtClean="0">
                <a:solidFill>
                  <a:schemeClr val="accent2"/>
                </a:solidFill>
              </a:rPr>
              <a:t>?</a:t>
            </a:r>
            <a:endParaRPr lang="es-PY" b="1" dirty="0">
              <a:solidFill>
                <a:schemeClr val="accent2"/>
              </a:solidFill>
            </a:endParaRPr>
          </a:p>
        </p:txBody>
      </p:sp>
      <p:pic>
        <p:nvPicPr>
          <p:cNvPr id="5" name="Picture 2" descr="C:\Users\conatel\Desktop\245px-Logo_Ti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48" y="908720"/>
            <a:ext cx="1301324" cy="934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onatel\Desktop\Personal_logonuev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980728"/>
            <a:ext cx="2463364" cy="908914"/>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09329" y="1165394"/>
            <a:ext cx="748923" cy="369332"/>
          </a:xfrm>
          <a:prstGeom prst="rect">
            <a:avLst/>
          </a:prstGeom>
          <a:noFill/>
        </p:spPr>
        <p:txBody>
          <a:bodyPr wrap="none" rtlCol="0">
            <a:spAutoFit/>
          </a:bodyPr>
          <a:lstStyle/>
          <a:p>
            <a:r>
              <a:rPr lang="es-PY" b="1" dirty="0" err="1" smtClean="0"/>
              <a:t>Who</a:t>
            </a:r>
            <a:r>
              <a:rPr lang="es-PY" b="1" dirty="0" smtClean="0"/>
              <a:t>?</a:t>
            </a:r>
            <a:endParaRPr lang="es-PY" b="1" dirty="0"/>
          </a:p>
        </p:txBody>
      </p:sp>
      <p:sp>
        <p:nvSpPr>
          <p:cNvPr id="8" name="7 CuadroTexto"/>
          <p:cNvSpPr txBox="1"/>
          <p:nvPr/>
        </p:nvSpPr>
        <p:spPr>
          <a:xfrm>
            <a:off x="4572000" y="1967929"/>
            <a:ext cx="4176464" cy="3139321"/>
          </a:xfrm>
          <a:prstGeom prst="rect">
            <a:avLst/>
          </a:prstGeom>
          <a:noFill/>
        </p:spPr>
        <p:txBody>
          <a:bodyPr wrap="square" rtlCol="0">
            <a:spAutoFit/>
          </a:bodyPr>
          <a:lstStyle/>
          <a:p>
            <a:r>
              <a:rPr lang="es-PY" i="1" dirty="0" smtClean="0"/>
              <a:t>Billetera Personal </a:t>
            </a:r>
            <a:r>
              <a:rPr lang="es-PY" dirty="0" smtClean="0"/>
              <a:t>(Personal </a:t>
            </a:r>
            <a:r>
              <a:rPr lang="es-PY" dirty="0" err="1" smtClean="0"/>
              <a:t>Wallet</a:t>
            </a:r>
            <a:r>
              <a:rPr lang="es-PY" dirty="0" smtClean="0"/>
              <a:t>): </a:t>
            </a:r>
            <a:r>
              <a:rPr lang="es-PY" dirty="0" err="1" smtClean="0"/>
              <a:t>pay</a:t>
            </a:r>
            <a:r>
              <a:rPr lang="es-PY" dirty="0" smtClean="0"/>
              <a:t> and transfer </a:t>
            </a:r>
            <a:r>
              <a:rPr lang="es-PY" dirty="0" err="1" smtClean="0"/>
              <a:t>money</a:t>
            </a:r>
            <a:r>
              <a:rPr lang="es-PY" dirty="0" smtClean="0"/>
              <a:t> </a:t>
            </a:r>
            <a:r>
              <a:rPr lang="es-PY" dirty="0" err="1" smtClean="0"/>
              <a:t>using</a:t>
            </a:r>
            <a:r>
              <a:rPr lang="es-PY" dirty="0" smtClean="0"/>
              <a:t> </a:t>
            </a:r>
            <a:r>
              <a:rPr lang="es-PY" dirty="0" err="1" smtClean="0"/>
              <a:t>your</a:t>
            </a:r>
            <a:r>
              <a:rPr lang="es-PY" dirty="0" smtClean="0"/>
              <a:t> </a:t>
            </a:r>
            <a:r>
              <a:rPr lang="es-PY" dirty="0" err="1" smtClean="0"/>
              <a:t>mobile</a:t>
            </a:r>
            <a:r>
              <a:rPr lang="es-PY" dirty="0" smtClean="0"/>
              <a:t> </a:t>
            </a:r>
            <a:r>
              <a:rPr lang="es-PY" dirty="0" err="1" smtClean="0"/>
              <a:t>phone</a:t>
            </a:r>
            <a:r>
              <a:rPr lang="es-PY" dirty="0" smtClean="0"/>
              <a:t>. </a:t>
            </a:r>
            <a:r>
              <a:rPr lang="es-PY" dirty="0" err="1" smtClean="0"/>
              <a:t>This</a:t>
            </a:r>
            <a:r>
              <a:rPr lang="es-PY" dirty="0" smtClean="0"/>
              <a:t> </a:t>
            </a:r>
            <a:r>
              <a:rPr lang="es-PY" dirty="0" err="1" smtClean="0"/>
              <a:t>allows</a:t>
            </a:r>
            <a:r>
              <a:rPr lang="es-PY" dirty="0" smtClean="0"/>
              <a:t> </a:t>
            </a:r>
            <a:r>
              <a:rPr lang="es-PY" dirty="0" err="1" smtClean="0"/>
              <a:t>you</a:t>
            </a:r>
            <a:r>
              <a:rPr lang="es-PY" dirty="0" smtClean="0"/>
              <a:t> to store </a:t>
            </a:r>
            <a:r>
              <a:rPr lang="es-PY" dirty="0" err="1" smtClean="0"/>
              <a:t>money</a:t>
            </a:r>
            <a:r>
              <a:rPr lang="es-PY" dirty="0" smtClean="0"/>
              <a:t> </a:t>
            </a:r>
            <a:r>
              <a:rPr lang="es-PY" dirty="0" err="1" smtClean="0"/>
              <a:t>on</a:t>
            </a:r>
            <a:r>
              <a:rPr lang="es-PY" dirty="0" smtClean="0"/>
              <a:t> </a:t>
            </a:r>
            <a:r>
              <a:rPr lang="es-PY" dirty="0" err="1" smtClean="0"/>
              <a:t>your</a:t>
            </a:r>
            <a:r>
              <a:rPr lang="es-PY" dirty="0"/>
              <a:t> </a:t>
            </a:r>
            <a:r>
              <a:rPr lang="es-PY" dirty="0" err="1" smtClean="0"/>
              <a:t>phone</a:t>
            </a:r>
            <a:r>
              <a:rPr lang="es-PY" dirty="0" smtClean="0"/>
              <a:t> </a:t>
            </a:r>
            <a:r>
              <a:rPr lang="es-PY" dirty="0" err="1" smtClean="0"/>
              <a:t>for</a:t>
            </a:r>
            <a:r>
              <a:rPr lang="es-PY" dirty="0" smtClean="0"/>
              <a:t> use </a:t>
            </a:r>
            <a:r>
              <a:rPr lang="es-PY" dirty="0" err="1" smtClean="0"/>
              <a:t>whenever</a:t>
            </a:r>
            <a:r>
              <a:rPr lang="es-PY" dirty="0" smtClean="0"/>
              <a:t> and </a:t>
            </a:r>
            <a:r>
              <a:rPr lang="es-PY" dirty="0" err="1" smtClean="0"/>
              <a:t>however</a:t>
            </a:r>
            <a:r>
              <a:rPr lang="es-PY" dirty="0" smtClean="0"/>
              <a:t> </a:t>
            </a:r>
            <a:r>
              <a:rPr lang="es-PY" dirty="0" err="1" smtClean="0"/>
              <a:t>you</a:t>
            </a:r>
            <a:r>
              <a:rPr lang="es-PY" dirty="0" smtClean="0"/>
              <a:t> </a:t>
            </a:r>
            <a:r>
              <a:rPr lang="es-PY" dirty="0" err="1" smtClean="0"/>
              <a:t>may</a:t>
            </a:r>
            <a:r>
              <a:rPr lang="es-PY" dirty="0" smtClean="0"/>
              <a:t> </a:t>
            </a:r>
            <a:r>
              <a:rPr lang="es-PY" dirty="0" err="1" smtClean="0"/>
              <a:t>wish</a:t>
            </a:r>
            <a:r>
              <a:rPr lang="es-PY" dirty="0" smtClean="0"/>
              <a:t>, </a:t>
            </a:r>
            <a:r>
              <a:rPr lang="es-PY" dirty="0" err="1" smtClean="0"/>
              <a:t>with</a:t>
            </a:r>
            <a:r>
              <a:rPr lang="es-PY" dirty="0" smtClean="0"/>
              <a:t> </a:t>
            </a:r>
            <a:r>
              <a:rPr lang="es-PY" dirty="0" err="1" smtClean="0"/>
              <a:t>the</a:t>
            </a:r>
            <a:r>
              <a:rPr lang="es-PY" dirty="0" smtClean="0"/>
              <a:t> </a:t>
            </a:r>
            <a:r>
              <a:rPr lang="es-PY" dirty="0" err="1" smtClean="0"/>
              <a:t>backing</a:t>
            </a:r>
            <a:r>
              <a:rPr lang="es-PY" dirty="0" smtClean="0"/>
              <a:t> of </a:t>
            </a:r>
            <a:r>
              <a:rPr lang="es-PY" b="1" dirty="0" smtClean="0"/>
              <a:t>Banks and </a:t>
            </a:r>
            <a:r>
              <a:rPr lang="es-PY" b="1" dirty="0" err="1" smtClean="0"/>
              <a:t>Financial</a:t>
            </a:r>
            <a:r>
              <a:rPr lang="es-PY" b="1" dirty="0" smtClean="0"/>
              <a:t> </a:t>
            </a:r>
            <a:r>
              <a:rPr lang="es-PY" b="1" dirty="0" err="1" smtClean="0"/>
              <a:t>Companies</a:t>
            </a:r>
            <a:r>
              <a:rPr lang="es-PY" b="1" dirty="0" smtClean="0"/>
              <a:t>.</a:t>
            </a:r>
          </a:p>
          <a:p>
            <a:endParaRPr lang="es-PY" dirty="0"/>
          </a:p>
          <a:p>
            <a:r>
              <a:rPr lang="es-PY" dirty="0" err="1" smtClean="0"/>
              <a:t>The</a:t>
            </a:r>
            <a:r>
              <a:rPr lang="es-PY" dirty="0" smtClean="0"/>
              <a:t> </a:t>
            </a:r>
            <a:r>
              <a:rPr lang="es-PY" i="1" dirty="0"/>
              <a:t>Billetera Personal </a:t>
            </a:r>
            <a:r>
              <a:rPr lang="es-PY" dirty="0" err="1" smtClean="0"/>
              <a:t>service</a:t>
            </a:r>
            <a:r>
              <a:rPr lang="es-PY" dirty="0" smtClean="0"/>
              <a:t> </a:t>
            </a:r>
            <a:r>
              <a:rPr lang="es-PY" dirty="0" err="1" smtClean="0"/>
              <a:t>provides</a:t>
            </a:r>
            <a:r>
              <a:rPr lang="es-PY" dirty="0" smtClean="0"/>
              <a:t> </a:t>
            </a:r>
            <a:r>
              <a:rPr lang="es-PY" dirty="0" err="1" smtClean="0"/>
              <a:t>you</a:t>
            </a:r>
            <a:r>
              <a:rPr lang="es-PY" dirty="0" smtClean="0"/>
              <a:t> </a:t>
            </a:r>
            <a:r>
              <a:rPr lang="es-PY" dirty="0" err="1" smtClean="0"/>
              <a:t>with</a:t>
            </a:r>
            <a:r>
              <a:rPr lang="es-PY" dirty="0" smtClean="0"/>
              <a:t> a </a:t>
            </a:r>
            <a:r>
              <a:rPr lang="es-PY" dirty="0" err="1" smtClean="0"/>
              <a:t>pocket</a:t>
            </a:r>
            <a:r>
              <a:rPr lang="es-PY" dirty="0" smtClean="0"/>
              <a:t> full of </a:t>
            </a:r>
            <a:r>
              <a:rPr lang="es-PY" dirty="0" err="1" smtClean="0"/>
              <a:t>money</a:t>
            </a:r>
            <a:r>
              <a:rPr lang="es-PY" dirty="0" smtClean="0"/>
              <a:t> </a:t>
            </a:r>
            <a:r>
              <a:rPr lang="es-PY" dirty="0" err="1" smtClean="0"/>
              <a:t>regardless</a:t>
            </a:r>
            <a:r>
              <a:rPr lang="es-PY" dirty="0" smtClean="0"/>
              <a:t> of </a:t>
            </a:r>
            <a:r>
              <a:rPr lang="es-PY" dirty="0" err="1" smtClean="0"/>
              <a:t>your</a:t>
            </a:r>
            <a:r>
              <a:rPr lang="es-PY" dirty="0" smtClean="0"/>
              <a:t> </a:t>
            </a:r>
            <a:r>
              <a:rPr lang="es-PY" dirty="0" err="1" smtClean="0"/>
              <a:t>mobile</a:t>
            </a:r>
            <a:r>
              <a:rPr lang="es-PY" dirty="0" smtClean="0"/>
              <a:t> </a:t>
            </a:r>
            <a:r>
              <a:rPr lang="es-PY" dirty="0" err="1" smtClean="0"/>
              <a:t>telephone</a:t>
            </a:r>
            <a:r>
              <a:rPr lang="es-PY" dirty="0" smtClean="0"/>
              <a:t> </a:t>
            </a:r>
            <a:r>
              <a:rPr lang="es-PY" dirty="0" err="1" smtClean="0"/>
              <a:t>service</a:t>
            </a:r>
            <a:r>
              <a:rPr lang="es-PY" dirty="0" smtClean="0"/>
              <a:t> balance. </a:t>
            </a:r>
            <a:endParaRPr lang="es-PY" dirty="0"/>
          </a:p>
          <a:p>
            <a:endParaRPr lang="es-PY" dirty="0"/>
          </a:p>
        </p:txBody>
      </p:sp>
      <p:sp>
        <p:nvSpPr>
          <p:cNvPr id="9" name="8 CuadroTexto"/>
          <p:cNvSpPr txBox="1"/>
          <p:nvPr/>
        </p:nvSpPr>
        <p:spPr>
          <a:xfrm>
            <a:off x="251520" y="1967929"/>
            <a:ext cx="4176464" cy="3693319"/>
          </a:xfrm>
          <a:prstGeom prst="rect">
            <a:avLst/>
          </a:prstGeom>
          <a:noFill/>
        </p:spPr>
        <p:txBody>
          <a:bodyPr wrap="square" rtlCol="0">
            <a:spAutoFit/>
          </a:bodyPr>
          <a:lstStyle/>
          <a:p>
            <a:r>
              <a:rPr lang="es-PY" i="1" dirty="0" smtClean="0"/>
              <a:t>Billetera Tigo Money </a:t>
            </a:r>
            <a:r>
              <a:rPr lang="es-PY" dirty="0" smtClean="0"/>
              <a:t>(Tigo Money </a:t>
            </a:r>
            <a:r>
              <a:rPr lang="es-PY" dirty="0" err="1" smtClean="0"/>
              <a:t>Wallet</a:t>
            </a:r>
            <a:r>
              <a:rPr lang="es-PY" dirty="0" smtClean="0"/>
              <a:t>): </a:t>
            </a:r>
            <a:r>
              <a:rPr lang="es-PY" dirty="0" err="1" smtClean="0"/>
              <a:t>make</a:t>
            </a:r>
            <a:r>
              <a:rPr lang="es-PY" dirty="0" smtClean="0"/>
              <a:t> mini-</a:t>
            </a:r>
            <a:r>
              <a:rPr lang="es-PY" dirty="0" err="1" smtClean="0"/>
              <a:t>downloads</a:t>
            </a:r>
            <a:r>
              <a:rPr lang="es-PY" dirty="0" smtClean="0"/>
              <a:t> of cash to </a:t>
            </a:r>
            <a:r>
              <a:rPr lang="es-PY" dirty="0" err="1" smtClean="0"/>
              <a:t>your</a:t>
            </a:r>
            <a:r>
              <a:rPr lang="es-PY" dirty="0" smtClean="0"/>
              <a:t> </a:t>
            </a:r>
            <a:r>
              <a:rPr lang="es-PY" dirty="0" err="1" smtClean="0"/>
              <a:t>phone</a:t>
            </a:r>
            <a:r>
              <a:rPr lang="es-PY" dirty="0" smtClean="0"/>
              <a:t>, </a:t>
            </a:r>
            <a:r>
              <a:rPr lang="es-PY" dirty="0" err="1" smtClean="0"/>
              <a:t>send</a:t>
            </a:r>
            <a:r>
              <a:rPr lang="es-PY" dirty="0" smtClean="0"/>
              <a:t> </a:t>
            </a:r>
            <a:r>
              <a:rPr lang="es-PY" dirty="0" err="1" smtClean="0"/>
              <a:t>money</a:t>
            </a:r>
            <a:r>
              <a:rPr lang="es-PY" dirty="0" smtClean="0"/>
              <a:t>, </a:t>
            </a:r>
            <a:r>
              <a:rPr lang="es-PY" dirty="0" err="1" smtClean="0"/>
              <a:t>pay</a:t>
            </a:r>
            <a:r>
              <a:rPr lang="es-PY" dirty="0" smtClean="0"/>
              <a:t> </a:t>
            </a:r>
            <a:r>
              <a:rPr lang="es-PY" dirty="0" err="1" smtClean="0"/>
              <a:t>your</a:t>
            </a:r>
            <a:r>
              <a:rPr lang="es-PY" dirty="0" smtClean="0"/>
              <a:t> </a:t>
            </a:r>
            <a:r>
              <a:rPr lang="es-PY" dirty="0" err="1" smtClean="0"/>
              <a:t>bills</a:t>
            </a:r>
            <a:r>
              <a:rPr lang="es-PY" dirty="0" smtClean="0"/>
              <a:t> and </a:t>
            </a:r>
            <a:r>
              <a:rPr lang="es-PY" dirty="0" err="1" smtClean="0"/>
              <a:t>make</a:t>
            </a:r>
            <a:r>
              <a:rPr lang="es-PY" dirty="0" smtClean="0"/>
              <a:t> </a:t>
            </a:r>
            <a:r>
              <a:rPr lang="es-PY" dirty="0" err="1" smtClean="0"/>
              <a:t>other</a:t>
            </a:r>
            <a:r>
              <a:rPr lang="es-PY" dirty="0" smtClean="0"/>
              <a:t> </a:t>
            </a:r>
            <a:r>
              <a:rPr lang="es-PY" dirty="0" err="1" smtClean="0"/>
              <a:t>payments</a:t>
            </a:r>
            <a:r>
              <a:rPr lang="es-PY" dirty="0" smtClean="0"/>
              <a:t>, </a:t>
            </a:r>
            <a:r>
              <a:rPr lang="es-PY" dirty="0" err="1" smtClean="0"/>
              <a:t>pay</a:t>
            </a:r>
            <a:r>
              <a:rPr lang="es-PY" dirty="0" smtClean="0"/>
              <a:t> in places of </a:t>
            </a:r>
            <a:r>
              <a:rPr lang="es-PY" dirty="0" err="1" smtClean="0"/>
              <a:t>commerce</a:t>
            </a:r>
            <a:r>
              <a:rPr lang="es-PY" dirty="0" smtClean="0"/>
              <a:t> </a:t>
            </a:r>
            <a:r>
              <a:rPr lang="es-PY" dirty="0" err="1" smtClean="0"/>
              <a:t>that</a:t>
            </a:r>
            <a:r>
              <a:rPr lang="es-PY" dirty="0" smtClean="0"/>
              <a:t> are </a:t>
            </a:r>
            <a:r>
              <a:rPr lang="es-PY" dirty="0" err="1" smtClean="0"/>
              <a:t>part</a:t>
            </a:r>
            <a:r>
              <a:rPr lang="es-PY" dirty="0" smtClean="0"/>
              <a:t> of </a:t>
            </a:r>
            <a:r>
              <a:rPr lang="es-PY" dirty="0" err="1" smtClean="0"/>
              <a:t>the</a:t>
            </a:r>
            <a:r>
              <a:rPr lang="es-PY" dirty="0" smtClean="0"/>
              <a:t> </a:t>
            </a:r>
            <a:r>
              <a:rPr lang="es-PY" dirty="0"/>
              <a:t>Tigo </a:t>
            </a:r>
            <a:r>
              <a:rPr lang="es-PY" dirty="0" smtClean="0"/>
              <a:t>Money </a:t>
            </a:r>
            <a:r>
              <a:rPr lang="es-PY" dirty="0" err="1" smtClean="0"/>
              <a:t>network</a:t>
            </a:r>
            <a:r>
              <a:rPr lang="es-PY" dirty="0" smtClean="0"/>
              <a:t>. </a:t>
            </a:r>
          </a:p>
          <a:p>
            <a:endParaRPr lang="es-PY" dirty="0"/>
          </a:p>
          <a:p>
            <a:r>
              <a:rPr lang="es-PY" dirty="0" err="1" smtClean="0"/>
              <a:t>This</a:t>
            </a:r>
            <a:r>
              <a:rPr lang="es-PY" dirty="0" smtClean="0"/>
              <a:t> </a:t>
            </a:r>
            <a:r>
              <a:rPr lang="es-PY" dirty="0" err="1" smtClean="0"/>
              <a:t>is</a:t>
            </a:r>
            <a:r>
              <a:rPr lang="es-PY" dirty="0" smtClean="0"/>
              <a:t> </a:t>
            </a:r>
            <a:r>
              <a:rPr lang="es-PY" dirty="0" err="1" smtClean="0"/>
              <a:t>prepay</a:t>
            </a:r>
            <a:r>
              <a:rPr lang="es-PY" dirty="0" smtClean="0"/>
              <a:t>, </a:t>
            </a:r>
            <a:r>
              <a:rPr lang="es-PY" dirty="0" err="1" smtClean="0"/>
              <a:t>you</a:t>
            </a:r>
            <a:r>
              <a:rPr lang="es-PY" dirty="0" smtClean="0"/>
              <a:t> </a:t>
            </a:r>
            <a:r>
              <a:rPr lang="es-PY" dirty="0" err="1" smtClean="0"/>
              <a:t>download</a:t>
            </a:r>
            <a:r>
              <a:rPr lang="es-PY" dirty="0" smtClean="0"/>
              <a:t> </a:t>
            </a:r>
            <a:r>
              <a:rPr lang="es-PY" dirty="0" err="1" smtClean="0"/>
              <a:t>money</a:t>
            </a:r>
            <a:r>
              <a:rPr lang="es-PY" dirty="0" smtClean="0"/>
              <a:t> to </a:t>
            </a:r>
            <a:r>
              <a:rPr lang="es-PY" dirty="0" err="1" smtClean="0"/>
              <a:t>your</a:t>
            </a:r>
            <a:r>
              <a:rPr lang="es-PY" dirty="0" smtClean="0"/>
              <a:t> </a:t>
            </a:r>
            <a:r>
              <a:rPr lang="es-PY" dirty="0" err="1" smtClean="0"/>
              <a:t>wallet</a:t>
            </a:r>
            <a:r>
              <a:rPr lang="es-PY" dirty="0" smtClean="0"/>
              <a:t> (</a:t>
            </a:r>
            <a:r>
              <a:rPr lang="es-PY" dirty="0" err="1" smtClean="0"/>
              <a:t>commission</a:t>
            </a:r>
            <a:r>
              <a:rPr lang="es-PY" dirty="0" smtClean="0"/>
              <a:t>-free) at </a:t>
            </a:r>
            <a:r>
              <a:rPr lang="es-PY" dirty="0"/>
              <a:t>Tigo </a:t>
            </a:r>
            <a:r>
              <a:rPr lang="es-PY" dirty="0" smtClean="0"/>
              <a:t>Money </a:t>
            </a:r>
            <a:r>
              <a:rPr lang="es-PY" dirty="0" err="1" smtClean="0"/>
              <a:t>points</a:t>
            </a:r>
            <a:r>
              <a:rPr lang="es-PY" dirty="0" smtClean="0"/>
              <a:t>. </a:t>
            </a:r>
          </a:p>
          <a:p>
            <a:endParaRPr lang="es-PY" dirty="0"/>
          </a:p>
          <a:p>
            <a:r>
              <a:rPr lang="es-PY" dirty="0" err="1" smtClean="0"/>
              <a:t>Your</a:t>
            </a:r>
            <a:r>
              <a:rPr lang="es-PY" dirty="0" smtClean="0"/>
              <a:t> </a:t>
            </a:r>
            <a:r>
              <a:rPr lang="es-PY" dirty="0" err="1" smtClean="0"/>
              <a:t>wallet</a:t>
            </a:r>
            <a:r>
              <a:rPr lang="es-PY" dirty="0" smtClean="0"/>
              <a:t> </a:t>
            </a:r>
            <a:r>
              <a:rPr lang="es-PY" dirty="0" err="1" smtClean="0"/>
              <a:t>also</a:t>
            </a:r>
            <a:r>
              <a:rPr lang="es-PY" dirty="0" smtClean="0"/>
              <a:t> </a:t>
            </a:r>
            <a:r>
              <a:rPr lang="es-PY" dirty="0" err="1" smtClean="0"/>
              <a:t>loads</a:t>
            </a:r>
            <a:r>
              <a:rPr lang="es-PY" dirty="0" smtClean="0"/>
              <a:t> cash </a:t>
            </a:r>
            <a:r>
              <a:rPr lang="es-PY" dirty="0" err="1" smtClean="0"/>
              <a:t>each</a:t>
            </a:r>
            <a:r>
              <a:rPr lang="es-PY" dirty="0" smtClean="0"/>
              <a:t> time </a:t>
            </a:r>
            <a:r>
              <a:rPr lang="es-PY" dirty="0" err="1" smtClean="0"/>
              <a:t>you</a:t>
            </a:r>
            <a:r>
              <a:rPr lang="es-PY" dirty="0" smtClean="0"/>
              <a:t> </a:t>
            </a:r>
            <a:r>
              <a:rPr lang="es-PY" dirty="0" err="1" smtClean="0"/>
              <a:t>receive</a:t>
            </a:r>
            <a:r>
              <a:rPr lang="es-PY" dirty="0" smtClean="0"/>
              <a:t> a transfer.</a:t>
            </a:r>
            <a:endParaRPr lang="es-PY" dirty="0"/>
          </a:p>
        </p:txBody>
      </p:sp>
    </p:spTree>
    <p:extLst>
      <p:ext uri="{BB962C8B-B14F-4D97-AF65-F5344CB8AC3E}">
        <p14:creationId xmlns:p14="http://schemas.microsoft.com/office/powerpoint/2010/main" val="253130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5800" y="116632"/>
            <a:ext cx="7772400" cy="64807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b="1" dirty="0" err="1" smtClean="0">
                <a:solidFill>
                  <a:schemeClr val="accent2"/>
                </a:solidFill>
              </a:rPr>
              <a:t>What’s</a:t>
            </a:r>
            <a:r>
              <a:rPr lang="es-PY" b="1" dirty="0" smtClean="0">
                <a:solidFill>
                  <a:schemeClr val="accent2"/>
                </a:solidFill>
              </a:rPr>
              <a:t> </a:t>
            </a:r>
            <a:r>
              <a:rPr lang="es-PY" b="1" dirty="0" err="1" smtClean="0">
                <a:solidFill>
                  <a:schemeClr val="accent2"/>
                </a:solidFill>
              </a:rPr>
              <a:t>on</a:t>
            </a:r>
            <a:r>
              <a:rPr lang="es-PY" b="1" dirty="0" smtClean="0">
                <a:solidFill>
                  <a:schemeClr val="accent2"/>
                </a:solidFill>
              </a:rPr>
              <a:t> </a:t>
            </a:r>
            <a:r>
              <a:rPr lang="es-PY" b="1" dirty="0" err="1" smtClean="0">
                <a:solidFill>
                  <a:schemeClr val="accent2"/>
                </a:solidFill>
              </a:rPr>
              <a:t>offer</a:t>
            </a:r>
            <a:r>
              <a:rPr lang="es-PY" b="1" dirty="0" smtClean="0">
                <a:solidFill>
                  <a:schemeClr val="accent2"/>
                </a:solidFill>
              </a:rPr>
              <a:t>?</a:t>
            </a:r>
            <a:endParaRPr lang="es-PY" b="1" dirty="0">
              <a:solidFill>
                <a:schemeClr val="accent2"/>
              </a:solidFill>
            </a:endParaRPr>
          </a:p>
        </p:txBody>
      </p:sp>
      <p:sp>
        <p:nvSpPr>
          <p:cNvPr id="9" name="8 CuadroTexto"/>
          <p:cNvSpPr txBox="1"/>
          <p:nvPr/>
        </p:nvSpPr>
        <p:spPr>
          <a:xfrm>
            <a:off x="395536" y="1403479"/>
            <a:ext cx="8496944" cy="4339650"/>
          </a:xfrm>
          <a:prstGeom prst="rect">
            <a:avLst/>
          </a:prstGeom>
          <a:noFill/>
        </p:spPr>
        <p:txBody>
          <a:bodyPr wrap="square" rtlCol="0">
            <a:spAutoFit/>
          </a:bodyPr>
          <a:lstStyle/>
          <a:p>
            <a:r>
              <a:rPr lang="es-PY" sz="1380" b="1" i="1" dirty="0" smtClean="0"/>
              <a:t>BILLETERA TIGO MONEY </a:t>
            </a:r>
            <a:r>
              <a:rPr lang="es-PY" sz="1380" b="1" dirty="0" smtClean="0"/>
              <a:t>(Tigo Money </a:t>
            </a:r>
            <a:r>
              <a:rPr lang="es-PY" sz="1380" b="1" dirty="0" err="1" smtClean="0"/>
              <a:t>Wallet</a:t>
            </a:r>
            <a:r>
              <a:rPr lang="es-PY" sz="1380" b="1" dirty="0" smtClean="0"/>
              <a:t>): </a:t>
            </a:r>
            <a:r>
              <a:rPr lang="es-PY" sz="1380" dirty="0" err="1" smtClean="0"/>
              <a:t>Allows</a:t>
            </a:r>
            <a:r>
              <a:rPr lang="es-PY" sz="1380" dirty="0" smtClean="0"/>
              <a:t> </a:t>
            </a:r>
            <a:r>
              <a:rPr lang="es-PY" sz="1380" dirty="0" err="1" smtClean="0"/>
              <a:t>you</a:t>
            </a:r>
            <a:r>
              <a:rPr lang="es-PY" sz="1380" dirty="0" smtClean="0"/>
              <a:t> to </a:t>
            </a:r>
            <a:r>
              <a:rPr lang="es-PY" sz="1380" dirty="0" err="1" smtClean="0"/>
              <a:t>pay</a:t>
            </a:r>
            <a:r>
              <a:rPr lang="es-PY" sz="1380" dirty="0" smtClean="0"/>
              <a:t> and transfer </a:t>
            </a:r>
            <a:r>
              <a:rPr lang="es-PY" sz="1380" dirty="0" err="1" smtClean="0"/>
              <a:t>money</a:t>
            </a:r>
            <a:r>
              <a:rPr lang="es-PY" sz="1380" dirty="0" smtClean="0"/>
              <a:t> </a:t>
            </a:r>
            <a:r>
              <a:rPr lang="es-PY" sz="1380" dirty="0" err="1" smtClean="0"/>
              <a:t>using</a:t>
            </a:r>
            <a:r>
              <a:rPr lang="es-PY" sz="1380" dirty="0" smtClean="0"/>
              <a:t> </a:t>
            </a:r>
            <a:r>
              <a:rPr lang="es-PY" sz="1380" dirty="0" err="1" smtClean="0"/>
              <a:t>your</a:t>
            </a:r>
            <a:r>
              <a:rPr lang="es-PY" sz="1380" dirty="0" smtClean="0"/>
              <a:t> </a:t>
            </a:r>
            <a:r>
              <a:rPr lang="es-PY" sz="1380" dirty="0" err="1" smtClean="0"/>
              <a:t>mobile</a:t>
            </a:r>
            <a:r>
              <a:rPr lang="es-PY" sz="1380" dirty="0" smtClean="0"/>
              <a:t> </a:t>
            </a:r>
            <a:r>
              <a:rPr lang="es-PY" sz="1380" dirty="0" err="1" smtClean="0"/>
              <a:t>phone</a:t>
            </a:r>
            <a:r>
              <a:rPr lang="es-PY" sz="1380" dirty="0" smtClean="0"/>
              <a:t>. Store </a:t>
            </a:r>
            <a:r>
              <a:rPr lang="es-PY" sz="1380" dirty="0" err="1" smtClean="0"/>
              <a:t>money</a:t>
            </a:r>
            <a:r>
              <a:rPr lang="es-PY" sz="1380" dirty="0" smtClean="0"/>
              <a:t> </a:t>
            </a:r>
            <a:r>
              <a:rPr lang="es-PY" sz="1380" dirty="0" err="1" smtClean="0"/>
              <a:t>on</a:t>
            </a:r>
            <a:r>
              <a:rPr lang="es-PY" sz="1380" dirty="0" smtClean="0"/>
              <a:t> </a:t>
            </a:r>
            <a:r>
              <a:rPr lang="es-PY" sz="1380" dirty="0" err="1" smtClean="0"/>
              <a:t>your</a:t>
            </a:r>
            <a:r>
              <a:rPr lang="es-PY" sz="1380" dirty="0" smtClean="0"/>
              <a:t> </a:t>
            </a:r>
            <a:r>
              <a:rPr lang="es-PY" sz="1380" dirty="0" err="1" smtClean="0"/>
              <a:t>phone</a:t>
            </a:r>
            <a:r>
              <a:rPr lang="es-PY" sz="1380" dirty="0" smtClean="0"/>
              <a:t> </a:t>
            </a:r>
            <a:r>
              <a:rPr lang="es-PY" sz="1380" dirty="0" err="1" smtClean="0"/>
              <a:t>for</a:t>
            </a:r>
            <a:r>
              <a:rPr lang="es-PY" sz="1380" dirty="0" smtClean="0"/>
              <a:t> </a:t>
            </a:r>
            <a:r>
              <a:rPr lang="es-PY" sz="1380" dirty="0" err="1" smtClean="0"/>
              <a:t>subsequent</a:t>
            </a:r>
            <a:r>
              <a:rPr lang="es-PY" sz="1380" dirty="0" smtClean="0"/>
              <a:t> use. </a:t>
            </a:r>
            <a:r>
              <a:rPr lang="es-PY" sz="1380" dirty="0" err="1" smtClean="0"/>
              <a:t>Backed</a:t>
            </a:r>
            <a:r>
              <a:rPr lang="es-PY" sz="1380" dirty="0" smtClean="0"/>
              <a:t> </a:t>
            </a:r>
            <a:r>
              <a:rPr lang="es-PY" sz="1380" dirty="0" err="1" smtClean="0"/>
              <a:t>by</a:t>
            </a:r>
            <a:r>
              <a:rPr lang="es-PY" sz="1380" dirty="0" smtClean="0"/>
              <a:t> </a:t>
            </a:r>
            <a:r>
              <a:rPr lang="es-PY" sz="1380" dirty="0" err="1" smtClean="0"/>
              <a:t>major</a:t>
            </a:r>
            <a:r>
              <a:rPr lang="es-PY" sz="1380" dirty="0" smtClean="0"/>
              <a:t> </a:t>
            </a:r>
            <a:r>
              <a:rPr lang="es-PY" sz="1380" dirty="0" err="1" smtClean="0"/>
              <a:t>banks</a:t>
            </a:r>
            <a:r>
              <a:rPr lang="es-PY" sz="1380" dirty="0" smtClean="0"/>
              <a:t> and local places of </a:t>
            </a:r>
            <a:r>
              <a:rPr lang="es-PY" sz="1380" dirty="0" err="1" smtClean="0"/>
              <a:t>commerce</a:t>
            </a:r>
            <a:r>
              <a:rPr lang="es-PY" sz="1380" dirty="0" smtClean="0"/>
              <a:t>.</a:t>
            </a:r>
            <a:endParaRPr lang="es-PY" sz="1380" b="1" dirty="0" smtClean="0"/>
          </a:p>
          <a:p>
            <a:endParaRPr lang="es-PY" sz="1380" b="1" dirty="0"/>
          </a:p>
          <a:p>
            <a:r>
              <a:rPr lang="es-PY" sz="1380" b="1" i="1" dirty="0" smtClean="0"/>
              <a:t>GIROS TIGO </a:t>
            </a:r>
            <a:r>
              <a:rPr lang="es-PY" sz="1380" b="1" dirty="0" smtClean="0"/>
              <a:t>(Tigo </a:t>
            </a:r>
            <a:r>
              <a:rPr lang="es-PY" sz="1380" b="1" dirty="0" err="1" smtClean="0"/>
              <a:t>Transfers</a:t>
            </a:r>
            <a:r>
              <a:rPr lang="es-PY" sz="1380" b="1" dirty="0" smtClean="0"/>
              <a:t>): </a:t>
            </a:r>
            <a:r>
              <a:rPr lang="es-PY" sz="1380" dirty="0" err="1" smtClean="0"/>
              <a:t>This</a:t>
            </a:r>
            <a:r>
              <a:rPr lang="es-PY" sz="1380" dirty="0" smtClean="0"/>
              <a:t> </a:t>
            </a:r>
            <a:r>
              <a:rPr lang="es-PY" sz="1380" dirty="0" err="1" smtClean="0"/>
              <a:t>service</a:t>
            </a:r>
            <a:r>
              <a:rPr lang="es-PY" sz="1380" dirty="0" smtClean="0"/>
              <a:t> </a:t>
            </a:r>
            <a:r>
              <a:rPr lang="es-PY" sz="1380" dirty="0" err="1" smtClean="0"/>
              <a:t>allows</a:t>
            </a:r>
            <a:r>
              <a:rPr lang="es-PY" sz="1380" dirty="0" smtClean="0"/>
              <a:t> </a:t>
            </a:r>
            <a:r>
              <a:rPr lang="es-PY" sz="1380" dirty="0" err="1" smtClean="0"/>
              <a:t>you</a:t>
            </a:r>
            <a:r>
              <a:rPr lang="es-PY" sz="1380" dirty="0" smtClean="0"/>
              <a:t> to </a:t>
            </a:r>
            <a:r>
              <a:rPr lang="es-PY" sz="1380" dirty="0" err="1" smtClean="0"/>
              <a:t>send</a:t>
            </a:r>
            <a:r>
              <a:rPr lang="es-PY" sz="1380" dirty="0" smtClean="0"/>
              <a:t> </a:t>
            </a:r>
            <a:r>
              <a:rPr lang="es-PY" sz="1380" dirty="0" err="1" smtClean="0"/>
              <a:t>money</a:t>
            </a:r>
            <a:r>
              <a:rPr lang="es-PY" sz="1380" dirty="0" smtClean="0"/>
              <a:t> </a:t>
            </a:r>
            <a:r>
              <a:rPr lang="es-PY" sz="1380" dirty="0" err="1" smtClean="0"/>
              <a:t>via</a:t>
            </a:r>
            <a:r>
              <a:rPr lang="es-PY" sz="1380" dirty="0" smtClean="0"/>
              <a:t> Tigo to </a:t>
            </a:r>
            <a:r>
              <a:rPr lang="es-PY" sz="1380" dirty="0" err="1" smtClean="0"/>
              <a:t>someone</a:t>
            </a:r>
            <a:r>
              <a:rPr lang="es-PY" sz="1380" dirty="0" smtClean="0"/>
              <a:t> </a:t>
            </a:r>
            <a:r>
              <a:rPr lang="es-PY" sz="1380" dirty="0" err="1" smtClean="0"/>
              <a:t>else</a:t>
            </a:r>
            <a:r>
              <a:rPr lang="es-PY" sz="1380" dirty="0" smtClean="0"/>
              <a:t> </a:t>
            </a:r>
            <a:r>
              <a:rPr lang="es-PY" sz="1380" dirty="0" err="1" smtClean="0"/>
              <a:t>anywhere</a:t>
            </a:r>
            <a:r>
              <a:rPr lang="es-PY" sz="1380" dirty="0" smtClean="0"/>
              <a:t> in </a:t>
            </a:r>
            <a:r>
              <a:rPr lang="es-PY" sz="1380" dirty="0" err="1" smtClean="0"/>
              <a:t>the</a:t>
            </a:r>
            <a:r>
              <a:rPr lang="es-PY" sz="1380" dirty="0" smtClean="0"/>
              <a:t> country, and </a:t>
            </a:r>
            <a:r>
              <a:rPr lang="es-PY" sz="1380" dirty="0" err="1" smtClean="0"/>
              <a:t>allows</a:t>
            </a:r>
            <a:r>
              <a:rPr lang="es-PY" sz="1380" dirty="0" smtClean="0"/>
              <a:t> </a:t>
            </a:r>
            <a:r>
              <a:rPr lang="es-PY" sz="1380" dirty="0" err="1" smtClean="0"/>
              <a:t>that</a:t>
            </a:r>
            <a:r>
              <a:rPr lang="es-PY" sz="1380" dirty="0" smtClean="0"/>
              <a:t> </a:t>
            </a:r>
            <a:r>
              <a:rPr lang="es-PY" sz="1380" dirty="0" err="1" smtClean="0"/>
              <a:t>person</a:t>
            </a:r>
            <a:r>
              <a:rPr lang="es-PY" sz="1380" dirty="0" smtClean="0"/>
              <a:t> to cash </a:t>
            </a:r>
            <a:r>
              <a:rPr lang="es-PY" sz="1380" dirty="0" err="1" smtClean="0"/>
              <a:t>the</a:t>
            </a:r>
            <a:r>
              <a:rPr lang="es-PY" sz="1380" dirty="0" smtClean="0"/>
              <a:t> </a:t>
            </a:r>
            <a:r>
              <a:rPr lang="es-PY" sz="1380" dirty="0" err="1" smtClean="0"/>
              <a:t>money</a:t>
            </a:r>
            <a:r>
              <a:rPr lang="es-PY" sz="1380" dirty="0" smtClean="0"/>
              <a:t> at </a:t>
            </a:r>
            <a:r>
              <a:rPr lang="es-PY" sz="1380" dirty="0" err="1" smtClean="0"/>
              <a:t>any</a:t>
            </a:r>
            <a:r>
              <a:rPr lang="es-PY" sz="1380" dirty="0" smtClean="0"/>
              <a:t> of </a:t>
            </a:r>
            <a:r>
              <a:rPr lang="es-PY" sz="1380" dirty="0" err="1" smtClean="0"/>
              <a:t>the</a:t>
            </a:r>
            <a:r>
              <a:rPr lang="es-PY" sz="1380" dirty="0" smtClean="0"/>
              <a:t> places </a:t>
            </a:r>
            <a:r>
              <a:rPr lang="es-PY" sz="1380" dirty="0" err="1" smtClean="0"/>
              <a:t>competent</a:t>
            </a:r>
            <a:r>
              <a:rPr lang="es-PY" sz="1380" dirty="0" smtClean="0"/>
              <a:t> to do so.</a:t>
            </a:r>
          </a:p>
          <a:p>
            <a:endParaRPr lang="es-PY" sz="1380" b="1" dirty="0"/>
          </a:p>
          <a:p>
            <a:r>
              <a:rPr lang="es-PY" sz="1380" b="1" dirty="0" smtClean="0"/>
              <a:t>Mobile </a:t>
            </a:r>
            <a:r>
              <a:rPr lang="es-PY" sz="1380" b="1" dirty="0" err="1" smtClean="0"/>
              <a:t>payments</a:t>
            </a:r>
            <a:r>
              <a:rPr lang="es-PY" sz="1380" b="1" dirty="0" smtClean="0"/>
              <a:t>: </a:t>
            </a:r>
            <a:r>
              <a:rPr lang="es-PY" sz="1380" dirty="0" err="1" smtClean="0"/>
              <a:t>This</a:t>
            </a:r>
            <a:r>
              <a:rPr lang="es-PY" sz="1380" dirty="0" smtClean="0"/>
              <a:t> </a:t>
            </a:r>
            <a:r>
              <a:rPr lang="es-PY" sz="1380" dirty="0" err="1" smtClean="0"/>
              <a:t>service</a:t>
            </a:r>
            <a:r>
              <a:rPr lang="es-PY" sz="1380" dirty="0" smtClean="0"/>
              <a:t> </a:t>
            </a:r>
            <a:r>
              <a:rPr lang="es-PY" sz="1380" dirty="0" err="1" smtClean="0"/>
              <a:t>allows</a:t>
            </a:r>
            <a:r>
              <a:rPr lang="es-PY" sz="1380" dirty="0" smtClean="0"/>
              <a:t> </a:t>
            </a:r>
            <a:r>
              <a:rPr lang="es-PY" sz="1380" dirty="0" err="1" smtClean="0"/>
              <a:t>customers</a:t>
            </a:r>
            <a:r>
              <a:rPr lang="es-PY" sz="1380" dirty="0" smtClean="0"/>
              <a:t> to use </a:t>
            </a:r>
            <a:r>
              <a:rPr lang="es-PY" sz="1380" dirty="0" err="1" smtClean="0"/>
              <a:t>their</a:t>
            </a:r>
            <a:r>
              <a:rPr lang="es-PY" sz="1380" dirty="0" smtClean="0"/>
              <a:t> Tigo to </a:t>
            </a:r>
            <a:r>
              <a:rPr lang="es-PY" sz="1380" dirty="0" err="1" smtClean="0"/>
              <a:t>make</a:t>
            </a:r>
            <a:r>
              <a:rPr lang="es-PY" sz="1380" dirty="0" smtClean="0"/>
              <a:t> </a:t>
            </a:r>
            <a:r>
              <a:rPr lang="es-PY" sz="1380" dirty="0" err="1" smtClean="0"/>
              <a:t>purchases</a:t>
            </a:r>
            <a:r>
              <a:rPr lang="es-PY" sz="1380" dirty="0" smtClean="0"/>
              <a:t> in </a:t>
            </a:r>
            <a:r>
              <a:rPr lang="es-PY" sz="1380" b="1" dirty="0" err="1" smtClean="0"/>
              <a:t>commercial</a:t>
            </a:r>
            <a:r>
              <a:rPr lang="es-PY" sz="1380" b="1" dirty="0" smtClean="0"/>
              <a:t> establishments</a:t>
            </a:r>
            <a:r>
              <a:rPr lang="es-PY" sz="1380" dirty="0" smtClean="0"/>
              <a:t> </a:t>
            </a:r>
            <a:r>
              <a:rPr lang="es-PY" sz="1380" dirty="0" err="1" smtClean="0"/>
              <a:t>affiliated</a:t>
            </a:r>
            <a:r>
              <a:rPr lang="es-PY" sz="1380" dirty="0" smtClean="0"/>
              <a:t> to </a:t>
            </a:r>
            <a:r>
              <a:rPr lang="es-PY" sz="1380" dirty="0" err="1" smtClean="0"/>
              <a:t>an</a:t>
            </a:r>
            <a:r>
              <a:rPr lang="es-PY" sz="1380" dirty="0" smtClean="0"/>
              <a:t> </a:t>
            </a:r>
            <a:r>
              <a:rPr lang="es-PY" sz="1380" dirty="0" err="1" smtClean="0"/>
              <a:t>entity</a:t>
            </a:r>
            <a:r>
              <a:rPr lang="es-PY" sz="1380" dirty="0" smtClean="0"/>
              <a:t> </a:t>
            </a:r>
            <a:r>
              <a:rPr lang="es-PY" sz="1380" dirty="0" err="1" smtClean="0"/>
              <a:t>that</a:t>
            </a:r>
            <a:r>
              <a:rPr lang="es-PY" sz="1380" dirty="0" smtClean="0"/>
              <a:t> </a:t>
            </a:r>
            <a:r>
              <a:rPr lang="es-PY" sz="1380" dirty="0" err="1" smtClean="0"/>
              <a:t>processes</a:t>
            </a:r>
            <a:r>
              <a:rPr lang="es-PY" sz="1380" dirty="0" smtClean="0"/>
              <a:t> </a:t>
            </a:r>
            <a:r>
              <a:rPr lang="es-PY" sz="1380" dirty="0" err="1" smtClean="0"/>
              <a:t>credit</a:t>
            </a:r>
            <a:r>
              <a:rPr lang="es-PY" sz="1380" dirty="0" smtClean="0"/>
              <a:t> </a:t>
            </a:r>
            <a:r>
              <a:rPr lang="es-PY" sz="1380" dirty="0" err="1" smtClean="0"/>
              <a:t>cards</a:t>
            </a:r>
            <a:r>
              <a:rPr lang="es-PY" sz="1380" dirty="0" smtClean="0"/>
              <a:t>. </a:t>
            </a:r>
            <a:r>
              <a:rPr lang="es-PY" sz="1380" dirty="0" err="1" smtClean="0"/>
              <a:t>All</a:t>
            </a:r>
            <a:r>
              <a:rPr lang="es-PY" sz="1380" dirty="0" smtClean="0"/>
              <a:t> Tigo </a:t>
            </a:r>
            <a:r>
              <a:rPr lang="es-PY" sz="1380" dirty="0" err="1" smtClean="0"/>
              <a:t>users</a:t>
            </a:r>
            <a:r>
              <a:rPr lang="es-PY" sz="1380" dirty="0" smtClean="0"/>
              <a:t> </a:t>
            </a:r>
            <a:r>
              <a:rPr lang="es-PY" sz="1380" dirty="0" err="1" smtClean="0"/>
              <a:t>possessing</a:t>
            </a:r>
            <a:r>
              <a:rPr lang="es-PY" sz="1380" dirty="0" smtClean="0"/>
              <a:t> a </a:t>
            </a:r>
            <a:r>
              <a:rPr lang="es-PY" sz="1380" dirty="0" err="1" smtClean="0"/>
              <a:t>credit</a:t>
            </a:r>
            <a:r>
              <a:rPr lang="es-PY" sz="1380" dirty="0" smtClean="0"/>
              <a:t> </a:t>
            </a:r>
            <a:r>
              <a:rPr lang="es-PY" sz="1380" dirty="0" err="1" smtClean="0"/>
              <a:t>card</a:t>
            </a:r>
            <a:r>
              <a:rPr lang="es-PY" sz="1380" dirty="0" smtClean="0"/>
              <a:t> </a:t>
            </a:r>
            <a:r>
              <a:rPr lang="es-PY" sz="1380" dirty="0" err="1" smtClean="0"/>
              <a:t>will</a:t>
            </a:r>
            <a:r>
              <a:rPr lang="es-PY" sz="1380" dirty="0" smtClean="0"/>
              <a:t> be </a:t>
            </a:r>
            <a:r>
              <a:rPr lang="es-PY" sz="1380" dirty="0" err="1" smtClean="0"/>
              <a:t>able</a:t>
            </a:r>
            <a:r>
              <a:rPr lang="es-PY" sz="1380" dirty="0" smtClean="0"/>
              <a:t> to use </a:t>
            </a:r>
            <a:r>
              <a:rPr lang="es-PY" sz="1380" dirty="0" err="1" smtClean="0"/>
              <a:t>their</a:t>
            </a:r>
            <a:r>
              <a:rPr lang="es-PY" sz="1380" dirty="0" smtClean="0"/>
              <a:t> </a:t>
            </a:r>
            <a:r>
              <a:rPr lang="es-PY" sz="1380" dirty="0" err="1" smtClean="0"/>
              <a:t>mobile</a:t>
            </a:r>
            <a:r>
              <a:rPr lang="es-PY" sz="1380" dirty="0" smtClean="0"/>
              <a:t> </a:t>
            </a:r>
            <a:r>
              <a:rPr lang="es-PY" sz="1380" dirty="0" err="1" smtClean="0"/>
              <a:t>device</a:t>
            </a:r>
            <a:r>
              <a:rPr lang="es-PY" sz="1380" dirty="0" smtClean="0"/>
              <a:t> to </a:t>
            </a:r>
            <a:r>
              <a:rPr lang="es-PY" sz="1380" dirty="0" err="1" smtClean="0"/>
              <a:t>make</a:t>
            </a:r>
            <a:r>
              <a:rPr lang="es-PY" sz="1380" dirty="0" smtClean="0"/>
              <a:t> </a:t>
            </a:r>
            <a:r>
              <a:rPr lang="es-PY" sz="1380" dirty="0" err="1" smtClean="0"/>
              <a:t>purchases</a:t>
            </a:r>
            <a:r>
              <a:rPr lang="es-PY" sz="1380" dirty="0" smtClean="0"/>
              <a:t> in </a:t>
            </a:r>
            <a:r>
              <a:rPr lang="es-PY" sz="1380" dirty="0" err="1" smtClean="0"/>
              <a:t>the</a:t>
            </a:r>
            <a:r>
              <a:rPr lang="es-PY" sz="1380" dirty="0" smtClean="0"/>
              <a:t> </a:t>
            </a:r>
            <a:r>
              <a:rPr lang="es-PY" sz="1380" dirty="0" err="1" smtClean="0"/>
              <a:t>commercial</a:t>
            </a:r>
            <a:r>
              <a:rPr lang="es-PY" sz="1380" dirty="0" smtClean="0"/>
              <a:t> establishments </a:t>
            </a:r>
            <a:r>
              <a:rPr lang="es-PY" sz="1380" dirty="0" err="1" smtClean="0"/>
              <a:t>without</a:t>
            </a:r>
            <a:r>
              <a:rPr lang="es-PY" sz="1380" dirty="0" smtClean="0"/>
              <a:t> </a:t>
            </a:r>
            <a:r>
              <a:rPr lang="es-PY" sz="1380" dirty="0" err="1" smtClean="0"/>
              <a:t>having</a:t>
            </a:r>
            <a:r>
              <a:rPr lang="es-PY" sz="1380" dirty="0" smtClean="0"/>
              <a:t> to </a:t>
            </a:r>
            <a:r>
              <a:rPr lang="es-PY" sz="1380" dirty="0" err="1" smtClean="0"/>
              <a:t>have</a:t>
            </a:r>
            <a:r>
              <a:rPr lang="es-PY" sz="1380" dirty="0" smtClean="0"/>
              <a:t> </a:t>
            </a:r>
            <a:r>
              <a:rPr lang="es-PY" sz="1380" dirty="0" err="1" smtClean="0"/>
              <a:t>their</a:t>
            </a:r>
            <a:r>
              <a:rPr lang="es-PY" sz="1380" dirty="0" smtClean="0"/>
              <a:t> </a:t>
            </a:r>
            <a:r>
              <a:rPr lang="es-PY" sz="1380" dirty="0" err="1" smtClean="0"/>
              <a:t>credit</a:t>
            </a:r>
            <a:r>
              <a:rPr lang="es-PY" sz="1380" dirty="0" smtClean="0"/>
              <a:t> </a:t>
            </a:r>
            <a:r>
              <a:rPr lang="es-PY" sz="1380" dirty="0" err="1" smtClean="0"/>
              <a:t>card</a:t>
            </a:r>
            <a:r>
              <a:rPr lang="es-PY" sz="1380" dirty="0" smtClean="0"/>
              <a:t> </a:t>
            </a:r>
            <a:r>
              <a:rPr lang="es-PY" sz="1380" dirty="0" err="1" smtClean="0"/>
              <a:t>on</a:t>
            </a:r>
            <a:r>
              <a:rPr lang="es-PY" sz="1380" dirty="0" smtClean="0"/>
              <a:t> </a:t>
            </a:r>
            <a:r>
              <a:rPr lang="es-PY" sz="1380" dirty="0" err="1" smtClean="0"/>
              <a:t>them</a:t>
            </a:r>
            <a:r>
              <a:rPr lang="es-PY" sz="1380" dirty="0" smtClean="0"/>
              <a:t>.</a:t>
            </a:r>
            <a:endParaRPr lang="es-PY" sz="1380" b="1" dirty="0" smtClean="0"/>
          </a:p>
          <a:p>
            <a:endParaRPr lang="es-PY" sz="1380" b="1" dirty="0"/>
          </a:p>
          <a:p>
            <a:r>
              <a:rPr lang="es-PY" sz="1380" b="1" dirty="0" smtClean="0"/>
              <a:t>Mobile </a:t>
            </a:r>
            <a:r>
              <a:rPr lang="es-PY" sz="1380" b="1" dirty="0" err="1" smtClean="0"/>
              <a:t>banking</a:t>
            </a:r>
            <a:r>
              <a:rPr lang="es-PY" sz="1380" b="1" dirty="0" smtClean="0"/>
              <a:t>: </a:t>
            </a:r>
            <a:r>
              <a:rPr lang="es-PY" sz="1380" dirty="0" err="1" smtClean="0"/>
              <a:t>This</a:t>
            </a:r>
            <a:r>
              <a:rPr lang="es-PY" sz="1380" dirty="0" smtClean="0"/>
              <a:t> </a:t>
            </a:r>
            <a:r>
              <a:rPr lang="es-PY" sz="1380" dirty="0" err="1" smtClean="0"/>
              <a:t>service</a:t>
            </a:r>
            <a:r>
              <a:rPr lang="es-PY" sz="1380" dirty="0" smtClean="0"/>
              <a:t> </a:t>
            </a:r>
            <a:r>
              <a:rPr lang="es-PY" sz="1380" dirty="0" err="1" smtClean="0"/>
              <a:t>allows</a:t>
            </a:r>
            <a:r>
              <a:rPr lang="es-PY" sz="1380" dirty="0" smtClean="0"/>
              <a:t> </a:t>
            </a:r>
            <a:r>
              <a:rPr lang="es-PY" sz="1380" dirty="0" err="1" smtClean="0"/>
              <a:t>customers</a:t>
            </a:r>
            <a:r>
              <a:rPr lang="es-PY" sz="1380" dirty="0" smtClean="0"/>
              <a:t> to </a:t>
            </a:r>
            <a:r>
              <a:rPr lang="es-PY" sz="1380" dirty="0"/>
              <a:t>use </a:t>
            </a:r>
            <a:r>
              <a:rPr lang="es-PY" sz="1380" dirty="0" err="1"/>
              <a:t>their</a:t>
            </a:r>
            <a:r>
              <a:rPr lang="es-PY" sz="1380" dirty="0"/>
              <a:t> Tigo to </a:t>
            </a:r>
            <a:r>
              <a:rPr lang="es-PY" sz="1380" dirty="0" err="1"/>
              <a:t>make</a:t>
            </a:r>
            <a:r>
              <a:rPr lang="es-PY" sz="1380" dirty="0"/>
              <a:t> </a:t>
            </a:r>
            <a:r>
              <a:rPr lang="es-PY" sz="1380" dirty="0" err="1"/>
              <a:t>purchases</a:t>
            </a:r>
            <a:r>
              <a:rPr lang="es-PY" sz="1380" dirty="0"/>
              <a:t> in </a:t>
            </a:r>
            <a:r>
              <a:rPr lang="es-PY" sz="1380" b="1" dirty="0" err="1"/>
              <a:t>commercial</a:t>
            </a:r>
            <a:r>
              <a:rPr lang="es-PY" sz="1380" b="1" dirty="0"/>
              <a:t> establishments</a:t>
            </a:r>
            <a:r>
              <a:rPr lang="es-PY" sz="1380" dirty="0"/>
              <a:t> </a:t>
            </a:r>
            <a:r>
              <a:rPr lang="es-PY" sz="1380" dirty="0" err="1"/>
              <a:t>affiliated</a:t>
            </a:r>
            <a:r>
              <a:rPr lang="es-PY" sz="1380" dirty="0"/>
              <a:t> </a:t>
            </a:r>
            <a:r>
              <a:rPr lang="es-PY" sz="1380" dirty="0" smtClean="0"/>
              <a:t>to </a:t>
            </a:r>
            <a:r>
              <a:rPr lang="es-PY" sz="1380" dirty="0" err="1"/>
              <a:t>an</a:t>
            </a:r>
            <a:r>
              <a:rPr lang="es-PY" sz="1380" dirty="0"/>
              <a:t> </a:t>
            </a:r>
            <a:r>
              <a:rPr lang="es-PY" sz="1380" dirty="0" err="1"/>
              <a:t>entity</a:t>
            </a:r>
            <a:r>
              <a:rPr lang="es-PY" sz="1380" dirty="0"/>
              <a:t> </a:t>
            </a:r>
            <a:r>
              <a:rPr lang="es-PY" sz="1380" dirty="0" err="1"/>
              <a:t>that</a:t>
            </a:r>
            <a:r>
              <a:rPr lang="es-PY" sz="1380" dirty="0"/>
              <a:t> </a:t>
            </a:r>
            <a:r>
              <a:rPr lang="es-PY" sz="1380" dirty="0" err="1"/>
              <a:t>processes</a:t>
            </a:r>
            <a:r>
              <a:rPr lang="es-PY" sz="1380" dirty="0"/>
              <a:t> </a:t>
            </a:r>
            <a:r>
              <a:rPr lang="es-PY" sz="1380" dirty="0" err="1"/>
              <a:t>credit</a:t>
            </a:r>
            <a:r>
              <a:rPr lang="es-PY" sz="1380" dirty="0"/>
              <a:t> </a:t>
            </a:r>
            <a:r>
              <a:rPr lang="es-PY" sz="1380" dirty="0" err="1"/>
              <a:t>cards</a:t>
            </a:r>
            <a:r>
              <a:rPr lang="es-PY" sz="1380" dirty="0" smtClean="0"/>
              <a:t>.</a:t>
            </a:r>
            <a:endParaRPr lang="es-PY" sz="1380" b="1" dirty="0"/>
          </a:p>
          <a:p>
            <a:endParaRPr lang="es-PY" sz="1380" b="1" dirty="0" smtClean="0"/>
          </a:p>
          <a:p>
            <a:r>
              <a:rPr lang="es-PY" sz="1380" b="1" dirty="0" err="1" smtClean="0"/>
              <a:t>ATMs</a:t>
            </a:r>
            <a:r>
              <a:rPr lang="es-PY" sz="1380" b="1" dirty="0" smtClean="0"/>
              <a:t>: </a:t>
            </a:r>
            <a:r>
              <a:rPr lang="es-PY" sz="1380" dirty="0" err="1" smtClean="0"/>
              <a:t>ATMs</a:t>
            </a:r>
            <a:r>
              <a:rPr lang="es-PY" sz="1380" dirty="0" smtClean="0"/>
              <a:t> </a:t>
            </a:r>
            <a:r>
              <a:rPr lang="es-PY" sz="1380" dirty="0" err="1" smtClean="0"/>
              <a:t>belonging</a:t>
            </a:r>
            <a:r>
              <a:rPr lang="es-PY" sz="1380" dirty="0" smtClean="0"/>
              <a:t> to </a:t>
            </a:r>
            <a:r>
              <a:rPr lang="es-PY" sz="1380" dirty="0" err="1" smtClean="0"/>
              <a:t>the</a:t>
            </a:r>
            <a:r>
              <a:rPr lang="es-PY" sz="1380" dirty="0" smtClean="0"/>
              <a:t> </a:t>
            </a:r>
            <a:r>
              <a:rPr lang="es-PY" sz="1380" dirty="0" err="1" smtClean="0"/>
              <a:t>Dinelco</a:t>
            </a:r>
            <a:r>
              <a:rPr lang="es-PY" sz="1380" dirty="0" smtClean="0"/>
              <a:t> </a:t>
            </a:r>
            <a:r>
              <a:rPr lang="es-PY" sz="1380" dirty="0" err="1" smtClean="0"/>
              <a:t>network</a:t>
            </a:r>
            <a:r>
              <a:rPr lang="es-PY" sz="1380" dirty="0" smtClean="0"/>
              <a:t> can be </a:t>
            </a:r>
            <a:r>
              <a:rPr lang="es-PY" sz="1380" dirty="0" err="1" smtClean="0"/>
              <a:t>used</a:t>
            </a:r>
            <a:r>
              <a:rPr lang="es-PY" sz="1380" dirty="0" smtClean="0"/>
              <a:t> to </a:t>
            </a:r>
            <a:r>
              <a:rPr lang="es-PY" sz="1380" dirty="0" err="1" smtClean="0"/>
              <a:t>make</a:t>
            </a:r>
            <a:r>
              <a:rPr lang="es-PY" sz="1380" dirty="0" smtClean="0"/>
              <a:t> </a:t>
            </a:r>
            <a:r>
              <a:rPr lang="es-PY" sz="1380" dirty="0" err="1" smtClean="0"/>
              <a:t>withdrawals</a:t>
            </a:r>
            <a:r>
              <a:rPr lang="es-PY" sz="1380" dirty="0" smtClean="0"/>
              <a:t> </a:t>
            </a:r>
            <a:r>
              <a:rPr lang="es-PY" sz="1380" dirty="0" err="1" smtClean="0"/>
              <a:t>using</a:t>
            </a:r>
            <a:r>
              <a:rPr lang="es-PY" sz="1380" dirty="0" smtClean="0"/>
              <a:t> </a:t>
            </a:r>
            <a:r>
              <a:rPr lang="es-PY" sz="1380" i="1" dirty="0" smtClean="0"/>
              <a:t>Billetera</a:t>
            </a:r>
            <a:r>
              <a:rPr lang="es-PY" sz="1380" dirty="0" smtClean="0"/>
              <a:t> (</a:t>
            </a:r>
            <a:r>
              <a:rPr lang="es-PY" sz="1380" dirty="0" err="1" smtClean="0"/>
              <a:t>Wallet</a:t>
            </a:r>
            <a:r>
              <a:rPr lang="es-PY" sz="1380" dirty="0" smtClean="0"/>
              <a:t>) and </a:t>
            </a:r>
            <a:r>
              <a:rPr lang="es-PY" sz="1380" i="1" dirty="0" smtClean="0"/>
              <a:t>Envíos</a:t>
            </a:r>
            <a:r>
              <a:rPr lang="es-PY" sz="1380" dirty="0" smtClean="0"/>
              <a:t> (</a:t>
            </a:r>
            <a:r>
              <a:rPr lang="es-PY" sz="1380" dirty="0" err="1" smtClean="0"/>
              <a:t>Tranfers</a:t>
            </a:r>
            <a:r>
              <a:rPr lang="es-PY" sz="1380" dirty="0"/>
              <a:t>)</a:t>
            </a:r>
            <a:r>
              <a:rPr lang="es-PY" sz="1380" dirty="0" smtClean="0"/>
              <a:t>.</a:t>
            </a:r>
          </a:p>
          <a:p>
            <a:endParaRPr lang="es-PY" sz="1380" dirty="0"/>
          </a:p>
          <a:p>
            <a:r>
              <a:rPr lang="es-PY" sz="1380" b="1" dirty="0" smtClean="0"/>
              <a:t>Micro </a:t>
            </a:r>
            <a:r>
              <a:rPr lang="es-PY" sz="1380" b="1" dirty="0" err="1" smtClean="0"/>
              <a:t>credits</a:t>
            </a:r>
            <a:r>
              <a:rPr lang="es-PY" sz="1380" b="1" dirty="0" smtClean="0"/>
              <a:t>: </a:t>
            </a:r>
            <a:r>
              <a:rPr lang="es-PY" sz="1380" dirty="0" err="1" smtClean="0"/>
              <a:t>The</a:t>
            </a:r>
            <a:r>
              <a:rPr lang="es-PY" sz="1380" dirty="0" smtClean="0"/>
              <a:t> </a:t>
            </a:r>
            <a:r>
              <a:rPr lang="es-PY" sz="1380" dirty="0" err="1" smtClean="0"/>
              <a:t>customer</a:t>
            </a:r>
            <a:r>
              <a:rPr lang="es-PY" sz="1380" dirty="0" smtClean="0"/>
              <a:t> </a:t>
            </a:r>
            <a:r>
              <a:rPr lang="es-PY" sz="1380" dirty="0" err="1" smtClean="0"/>
              <a:t>requests</a:t>
            </a:r>
            <a:r>
              <a:rPr lang="es-PY" sz="1380" dirty="0" smtClean="0"/>
              <a:t> </a:t>
            </a:r>
            <a:r>
              <a:rPr lang="es-PY" sz="1380" dirty="0" err="1" smtClean="0"/>
              <a:t>the</a:t>
            </a:r>
            <a:r>
              <a:rPr lang="es-PY" sz="1380" dirty="0" smtClean="0"/>
              <a:t> </a:t>
            </a:r>
            <a:r>
              <a:rPr lang="es-PY" sz="1380" dirty="0" err="1" smtClean="0"/>
              <a:t>credit</a:t>
            </a:r>
            <a:r>
              <a:rPr lang="es-PY" sz="1380" dirty="0"/>
              <a:t>,</a:t>
            </a:r>
            <a:r>
              <a:rPr lang="es-PY" sz="1380" dirty="0" smtClean="0"/>
              <a:t> </a:t>
            </a:r>
            <a:r>
              <a:rPr lang="es-PY" sz="1380" dirty="0" err="1" smtClean="0"/>
              <a:t>entering</a:t>
            </a:r>
            <a:r>
              <a:rPr lang="es-PY" sz="1380" dirty="0" smtClean="0"/>
              <a:t> </a:t>
            </a:r>
            <a:r>
              <a:rPr lang="es-PY" sz="1380" dirty="0" err="1" smtClean="0"/>
              <a:t>the</a:t>
            </a:r>
            <a:r>
              <a:rPr lang="es-PY" sz="1380" dirty="0" smtClean="0"/>
              <a:t> </a:t>
            </a:r>
            <a:r>
              <a:rPr lang="es-PY" sz="1380" dirty="0" err="1" smtClean="0"/>
              <a:t>word</a:t>
            </a:r>
            <a:r>
              <a:rPr lang="es-PY" sz="1380" dirty="0" smtClean="0"/>
              <a:t> “familiar” and </a:t>
            </a:r>
            <a:r>
              <a:rPr lang="es-PY" sz="1380" dirty="0" err="1" smtClean="0"/>
              <a:t>his</a:t>
            </a:r>
            <a:r>
              <a:rPr lang="es-PY" sz="1380" dirty="0" smtClean="0"/>
              <a:t>/</a:t>
            </a:r>
            <a:r>
              <a:rPr lang="es-PY" sz="1380" dirty="0" err="1" smtClean="0"/>
              <a:t>her</a:t>
            </a:r>
            <a:r>
              <a:rPr lang="es-PY" sz="1380" dirty="0" smtClean="0"/>
              <a:t> </a:t>
            </a:r>
            <a:r>
              <a:rPr lang="es-PY" sz="1380" dirty="0" err="1" smtClean="0"/>
              <a:t>identity</a:t>
            </a:r>
            <a:r>
              <a:rPr lang="es-PY" sz="1380" dirty="0" smtClean="0"/>
              <a:t> </a:t>
            </a:r>
            <a:r>
              <a:rPr lang="es-PY" sz="1380" dirty="0" err="1" smtClean="0"/>
              <a:t>card</a:t>
            </a:r>
            <a:r>
              <a:rPr lang="es-PY" sz="1380" dirty="0" smtClean="0"/>
              <a:t> </a:t>
            </a:r>
            <a:r>
              <a:rPr lang="es-PY" sz="1380" dirty="0" err="1" smtClean="0"/>
              <a:t>number</a:t>
            </a:r>
            <a:r>
              <a:rPr lang="es-PY" sz="1380" dirty="0" smtClean="0"/>
              <a:t>. </a:t>
            </a:r>
            <a:br>
              <a:rPr lang="es-PY" sz="1380" dirty="0" smtClean="0"/>
            </a:br>
            <a:r>
              <a:rPr lang="es-PY" sz="1380" dirty="0" smtClean="0"/>
              <a:t>Once </a:t>
            </a:r>
            <a:r>
              <a:rPr lang="es-PY" sz="1380" dirty="0" err="1" smtClean="0"/>
              <a:t>it</a:t>
            </a:r>
            <a:r>
              <a:rPr lang="es-PY" sz="1380" dirty="0" smtClean="0"/>
              <a:t> has </a:t>
            </a:r>
            <a:r>
              <a:rPr lang="es-PY" sz="1380" dirty="0" err="1" smtClean="0"/>
              <a:t>been</a:t>
            </a:r>
            <a:r>
              <a:rPr lang="es-PY" sz="1380" dirty="0" smtClean="0"/>
              <a:t> </a:t>
            </a:r>
            <a:r>
              <a:rPr lang="es-PY" sz="1380" dirty="0" err="1" smtClean="0"/>
              <a:t>approved</a:t>
            </a:r>
            <a:r>
              <a:rPr lang="es-PY" sz="1380" dirty="0" smtClean="0"/>
              <a:t>, he/</a:t>
            </a:r>
            <a:r>
              <a:rPr lang="es-PY" sz="1380" dirty="0" err="1" smtClean="0"/>
              <a:t>she</a:t>
            </a:r>
            <a:r>
              <a:rPr lang="es-PY" sz="1380" dirty="0" smtClean="0"/>
              <a:t> </a:t>
            </a:r>
            <a:r>
              <a:rPr lang="es-PY" sz="1380" dirty="0" err="1" smtClean="0"/>
              <a:t>recieves</a:t>
            </a:r>
            <a:r>
              <a:rPr lang="es-PY" sz="1380" dirty="0" smtClean="0"/>
              <a:t> </a:t>
            </a:r>
            <a:r>
              <a:rPr lang="es-PY" sz="1380" dirty="0" err="1" smtClean="0"/>
              <a:t>an</a:t>
            </a:r>
            <a:r>
              <a:rPr lang="es-PY" sz="1380" dirty="0" smtClean="0"/>
              <a:t> SMS </a:t>
            </a:r>
            <a:r>
              <a:rPr lang="es-PY" sz="1380" dirty="0" err="1" smtClean="0"/>
              <a:t>for</a:t>
            </a:r>
            <a:r>
              <a:rPr lang="es-PY" sz="1380" dirty="0" smtClean="0"/>
              <a:t> </a:t>
            </a:r>
            <a:r>
              <a:rPr lang="es-PY" sz="1380" dirty="0" err="1" smtClean="0"/>
              <a:t>the</a:t>
            </a:r>
            <a:r>
              <a:rPr lang="es-PY" sz="1380" dirty="0" smtClean="0"/>
              <a:t> </a:t>
            </a:r>
            <a:r>
              <a:rPr lang="es-PY" sz="1380" dirty="0" err="1" smtClean="0"/>
              <a:t>approved</a:t>
            </a:r>
            <a:r>
              <a:rPr lang="es-PY" sz="1380" dirty="0" smtClean="0"/>
              <a:t> </a:t>
            </a:r>
            <a:r>
              <a:rPr lang="es-PY" sz="1380" dirty="0" err="1" smtClean="0"/>
              <a:t>credit</a:t>
            </a:r>
            <a:r>
              <a:rPr lang="es-PY" sz="1380" dirty="0" smtClean="0"/>
              <a:t> and </a:t>
            </a:r>
            <a:r>
              <a:rPr lang="es-PY" sz="1380" dirty="0" err="1" smtClean="0"/>
              <a:t>then</a:t>
            </a:r>
            <a:r>
              <a:rPr lang="es-PY" sz="1380" dirty="0" smtClean="0"/>
              <a:t> </a:t>
            </a:r>
            <a:r>
              <a:rPr lang="es-PY" sz="1380" dirty="0" err="1" smtClean="0"/>
              <a:t>withdraws</a:t>
            </a:r>
            <a:r>
              <a:rPr lang="es-PY" sz="1380" dirty="0" smtClean="0"/>
              <a:t> </a:t>
            </a:r>
            <a:r>
              <a:rPr lang="es-PY" sz="1380" dirty="0" err="1" smtClean="0"/>
              <a:t>the</a:t>
            </a:r>
            <a:r>
              <a:rPr lang="es-PY" sz="1380" dirty="0" smtClean="0"/>
              <a:t> </a:t>
            </a:r>
            <a:r>
              <a:rPr lang="es-PY" sz="1380" dirty="0" err="1" smtClean="0"/>
              <a:t>money</a:t>
            </a:r>
            <a:r>
              <a:rPr lang="es-PY" sz="1380" dirty="0" smtClean="0"/>
              <a:t> </a:t>
            </a:r>
            <a:br>
              <a:rPr lang="es-PY" sz="1380" dirty="0" smtClean="0"/>
            </a:br>
            <a:r>
              <a:rPr lang="es-PY" sz="1380" dirty="0" err="1" smtClean="0"/>
              <a:t>from</a:t>
            </a:r>
            <a:r>
              <a:rPr lang="es-PY" sz="1380" dirty="0" smtClean="0"/>
              <a:t> </a:t>
            </a:r>
            <a:r>
              <a:rPr lang="es-PY" sz="1380" dirty="0" err="1" smtClean="0"/>
              <a:t>one</a:t>
            </a:r>
            <a:r>
              <a:rPr lang="es-PY" sz="1380" dirty="0" smtClean="0"/>
              <a:t> of </a:t>
            </a:r>
            <a:r>
              <a:rPr lang="es-PY" sz="1380" dirty="0" err="1" smtClean="0"/>
              <a:t>the</a:t>
            </a:r>
            <a:r>
              <a:rPr lang="es-PY" sz="1380" dirty="0" smtClean="0"/>
              <a:t> Tigo agencies.</a:t>
            </a:r>
            <a:endParaRPr lang="es-PY" sz="1380" dirty="0"/>
          </a:p>
        </p:txBody>
      </p:sp>
      <p:pic>
        <p:nvPicPr>
          <p:cNvPr id="10" name="Picture 2" descr="C:\Users\conatel\Desktop\245px-Logo_Ti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0667"/>
            <a:ext cx="1301324" cy="93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29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5800" y="116632"/>
            <a:ext cx="7772400" cy="648071"/>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b="1" dirty="0" err="1" smtClean="0">
                <a:solidFill>
                  <a:schemeClr val="accent2"/>
                </a:solidFill>
              </a:rPr>
              <a:t>What’s</a:t>
            </a:r>
            <a:r>
              <a:rPr lang="es-PY" b="1" dirty="0" smtClean="0">
                <a:solidFill>
                  <a:schemeClr val="accent2"/>
                </a:solidFill>
              </a:rPr>
              <a:t> </a:t>
            </a:r>
            <a:r>
              <a:rPr lang="es-PY" b="1" dirty="0" err="1" smtClean="0">
                <a:solidFill>
                  <a:schemeClr val="accent2"/>
                </a:solidFill>
              </a:rPr>
              <a:t>on</a:t>
            </a:r>
            <a:r>
              <a:rPr lang="es-PY" b="1" dirty="0" smtClean="0">
                <a:solidFill>
                  <a:schemeClr val="accent2"/>
                </a:solidFill>
              </a:rPr>
              <a:t> </a:t>
            </a:r>
            <a:r>
              <a:rPr lang="es-PY" b="1" dirty="0" err="1" smtClean="0">
                <a:solidFill>
                  <a:schemeClr val="accent2"/>
                </a:solidFill>
              </a:rPr>
              <a:t>offer</a:t>
            </a:r>
            <a:r>
              <a:rPr lang="es-PY" b="1" dirty="0" smtClean="0">
                <a:solidFill>
                  <a:schemeClr val="accent2"/>
                </a:solidFill>
              </a:rPr>
              <a:t>?</a:t>
            </a:r>
            <a:endParaRPr lang="es-PY" b="1" dirty="0">
              <a:solidFill>
                <a:schemeClr val="accent2"/>
              </a:solidFill>
            </a:endParaRPr>
          </a:p>
        </p:txBody>
      </p:sp>
      <p:sp>
        <p:nvSpPr>
          <p:cNvPr id="6" name="5 CuadroTexto"/>
          <p:cNvSpPr txBox="1"/>
          <p:nvPr/>
        </p:nvSpPr>
        <p:spPr>
          <a:xfrm>
            <a:off x="395536" y="1403479"/>
            <a:ext cx="8496944" cy="4216539"/>
          </a:xfrm>
          <a:prstGeom prst="rect">
            <a:avLst/>
          </a:prstGeom>
          <a:noFill/>
        </p:spPr>
        <p:txBody>
          <a:bodyPr wrap="square" rtlCol="0">
            <a:spAutoFit/>
          </a:bodyPr>
          <a:lstStyle/>
          <a:p>
            <a:r>
              <a:rPr lang="es-PY" sz="1500" b="1" i="1" dirty="0" smtClean="0"/>
              <a:t>BILLETERA PERSONAL </a:t>
            </a:r>
            <a:r>
              <a:rPr lang="es-PY" sz="1500" b="1" dirty="0" smtClean="0"/>
              <a:t>(Personal Money </a:t>
            </a:r>
            <a:r>
              <a:rPr lang="es-PY" sz="1500" b="1" dirty="0" err="1" smtClean="0"/>
              <a:t>Wallet</a:t>
            </a:r>
            <a:r>
              <a:rPr lang="es-PY" sz="1500" b="1" dirty="0" smtClean="0"/>
              <a:t>): </a:t>
            </a:r>
            <a:r>
              <a:rPr lang="es-PY" sz="1600" dirty="0" err="1"/>
              <a:t>Allows</a:t>
            </a:r>
            <a:r>
              <a:rPr lang="es-PY" sz="1600" dirty="0"/>
              <a:t> </a:t>
            </a:r>
            <a:r>
              <a:rPr lang="es-PY" sz="1600" dirty="0" err="1"/>
              <a:t>you</a:t>
            </a:r>
            <a:r>
              <a:rPr lang="es-PY" sz="1600" dirty="0"/>
              <a:t> to </a:t>
            </a:r>
            <a:r>
              <a:rPr lang="es-PY" sz="1600" dirty="0" err="1"/>
              <a:t>pay</a:t>
            </a:r>
            <a:r>
              <a:rPr lang="es-PY" sz="1600" dirty="0"/>
              <a:t> and transfer </a:t>
            </a:r>
            <a:r>
              <a:rPr lang="es-PY" sz="1600" dirty="0" err="1"/>
              <a:t>money</a:t>
            </a:r>
            <a:r>
              <a:rPr lang="es-PY" sz="1600" dirty="0"/>
              <a:t> </a:t>
            </a:r>
            <a:r>
              <a:rPr lang="es-PY" sz="1600" dirty="0" err="1"/>
              <a:t>using</a:t>
            </a:r>
            <a:r>
              <a:rPr lang="es-PY" sz="1600" dirty="0"/>
              <a:t> </a:t>
            </a:r>
            <a:r>
              <a:rPr lang="es-PY" sz="1600" dirty="0" err="1"/>
              <a:t>your</a:t>
            </a:r>
            <a:r>
              <a:rPr lang="es-PY" sz="1600" dirty="0"/>
              <a:t> </a:t>
            </a:r>
            <a:r>
              <a:rPr lang="es-PY" sz="1600" dirty="0" err="1"/>
              <a:t>mobile</a:t>
            </a:r>
            <a:r>
              <a:rPr lang="es-PY" sz="1600" dirty="0"/>
              <a:t> </a:t>
            </a:r>
            <a:r>
              <a:rPr lang="es-PY" sz="1600" dirty="0" err="1"/>
              <a:t>phone</a:t>
            </a:r>
            <a:r>
              <a:rPr lang="es-PY" sz="1600" dirty="0"/>
              <a:t>. Store </a:t>
            </a:r>
            <a:r>
              <a:rPr lang="es-PY" sz="1600" dirty="0" err="1"/>
              <a:t>money</a:t>
            </a:r>
            <a:r>
              <a:rPr lang="es-PY" sz="1600" dirty="0"/>
              <a:t> </a:t>
            </a:r>
            <a:r>
              <a:rPr lang="es-PY" sz="1600" dirty="0" err="1"/>
              <a:t>on</a:t>
            </a:r>
            <a:r>
              <a:rPr lang="es-PY" sz="1600" dirty="0"/>
              <a:t> </a:t>
            </a:r>
            <a:r>
              <a:rPr lang="es-PY" sz="1600" dirty="0" err="1"/>
              <a:t>your</a:t>
            </a:r>
            <a:r>
              <a:rPr lang="es-PY" sz="1600" dirty="0"/>
              <a:t> </a:t>
            </a:r>
            <a:r>
              <a:rPr lang="es-PY" sz="1600" dirty="0" err="1" smtClean="0"/>
              <a:t>phone</a:t>
            </a:r>
            <a:r>
              <a:rPr lang="es-PY" sz="1600" dirty="0" smtClean="0"/>
              <a:t>, </a:t>
            </a:r>
            <a:r>
              <a:rPr lang="es-PY" sz="1600" dirty="0" err="1" smtClean="0"/>
              <a:t>backed</a:t>
            </a:r>
            <a:r>
              <a:rPr lang="es-PY" sz="1600" dirty="0" smtClean="0"/>
              <a:t> </a:t>
            </a:r>
            <a:r>
              <a:rPr lang="es-PY" sz="1600" dirty="0" err="1" smtClean="0"/>
              <a:t>by</a:t>
            </a:r>
            <a:r>
              <a:rPr lang="es-PY" sz="1600" dirty="0" smtClean="0"/>
              <a:t> </a:t>
            </a:r>
            <a:r>
              <a:rPr lang="es-PY" sz="1600" b="1" dirty="0" err="1"/>
              <a:t>banks</a:t>
            </a:r>
            <a:r>
              <a:rPr lang="es-PY" sz="1600" b="1" dirty="0"/>
              <a:t> and </a:t>
            </a:r>
            <a:r>
              <a:rPr lang="es-PY" sz="1600" b="1" dirty="0" err="1" smtClean="0"/>
              <a:t>financial</a:t>
            </a:r>
            <a:r>
              <a:rPr lang="es-PY" sz="1600" b="1" dirty="0" smtClean="0"/>
              <a:t> </a:t>
            </a:r>
            <a:r>
              <a:rPr lang="es-PY" sz="1600" b="1" dirty="0" err="1" smtClean="0"/>
              <a:t>companies</a:t>
            </a:r>
            <a:r>
              <a:rPr lang="es-PY" sz="1600" dirty="0" smtClean="0"/>
              <a:t>.</a:t>
            </a:r>
            <a:endParaRPr lang="es-PY" sz="1600" b="1" dirty="0"/>
          </a:p>
          <a:p>
            <a:endParaRPr lang="es-PY" sz="1500" b="1" dirty="0"/>
          </a:p>
          <a:p>
            <a:r>
              <a:rPr lang="es-PY" sz="1500" b="1" i="1" dirty="0" smtClean="0"/>
              <a:t>ENVIOS PERSONAL </a:t>
            </a:r>
            <a:r>
              <a:rPr lang="es-PY" sz="1500" b="1" dirty="0" smtClean="0"/>
              <a:t>(Personal </a:t>
            </a:r>
            <a:r>
              <a:rPr lang="es-PY" sz="1500" b="1" dirty="0" err="1"/>
              <a:t>T</a:t>
            </a:r>
            <a:r>
              <a:rPr lang="es-PY" sz="1500" b="1" dirty="0" err="1" smtClean="0"/>
              <a:t>ranfers</a:t>
            </a:r>
            <a:r>
              <a:rPr lang="es-PY" sz="1500" b="1" dirty="0" smtClean="0"/>
              <a:t>): </a:t>
            </a:r>
            <a:r>
              <a:rPr lang="es-PY" sz="1600" dirty="0" err="1"/>
              <a:t>This</a:t>
            </a:r>
            <a:r>
              <a:rPr lang="es-PY" sz="1600" dirty="0"/>
              <a:t> </a:t>
            </a:r>
            <a:r>
              <a:rPr lang="es-PY" sz="1600" dirty="0" err="1"/>
              <a:t>service</a:t>
            </a:r>
            <a:r>
              <a:rPr lang="es-PY" sz="1600" dirty="0"/>
              <a:t> </a:t>
            </a:r>
            <a:r>
              <a:rPr lang="es-PY" sz="1600" dirty="0" err="1"/>
              <a:t>allows</a:t>
            </a:r>
            <a:r>
              <a:rPr lang="es-PY" sz="1600" dirty="0"/>
              <a:t> </a:t>
            </a:r>
            <a:r>
              <a:rPr lang="es-PY" sz="1600" dirty="0" err="1"/>
              <a:t>you</a:t>
            </a:r>
            <a:r>
              <a:rPr lang="es-PY" sz="1600" dirty="0"/>
              <a:t> to </a:t>
            </a:r>
            <a:r>
              <a:rPr lang="es-PY" sz="1600" dirty="0" err="1"/>
              <a:t>send</a:t>
            </a:r>
            <a:r>
              <a:rPr lang="es-PY" sz="1600" dirty="0"/>
              <a:t> </a:t>
            </a:r>
            <a:r>
              <a:rPr lang="es-PY" sz="1600" dirty="0" err="1"/>
              <a:t>money</a:t>
            </a:r>
            <a:r>
              <a:rPr lang="es-PY" sz="1600" dirty="0"/>
              <a:t> </a:t>
            </a:r>
            <a:r>
              <a:rPr lang="es-PY" sz="1600" dirty="0" err="1"/>
              <a:t>via</a:t>
            </a:r>
            <a:r>
              <a:rPr lang="es-PY" sz="1600" dirty="0"/>
              <a:t> </a:t>
            </a:r>
            <a:r>
              <a:rPr lang="es-PY" sz="1600" dirty="0" smtClean="0"/>
              <a:t>Personal </a:t>
            </a:r>
            <a:r>
              <a:rPr lang="es-PY" sz="1600" dirty="0"/>
              <a:t>to </a:t>
            </a:r>
            <a:r>
              <a:rPr lang="es-PY" sz="1600" dirty="0" err="1"/>
              <a:t>someone</a:t>
            </a:r>
            <a:r>
              <a:rPr lang="es-PY" sz="1600" dirty="0"/>
              <a:t> </a:t>
            </a:r>
            <a:r>
              <a:rPr lang="es-PY" sz="1600" dirty="0" err="1"/>
              <a:t>else</a:t>
            </a:r>
            <a:r>
              <a:rPr lang="es-PY" sz="1600" dirty="0"/>
              <a:t> </a:t>
            </a:r>
            <a:r>
              <a:rPr lang="es-PY" sz="1600" dirty="0" err="1"/>
              <a:t>anywhere</a:t>
            </a:r>
            <a:r>
              <a:rPr lang="es-PY" sz="1600" dirty="0"/>
              <a:t> in </a:t>
            </a:r>
            <a:r>
              <a:rPr lang="es-PY" sz="1600" dirty="0" err="1"/>
              <a:t>the</a:t>
            </a:r>
            <a:r>
              <a:rPr lang="es-PY" sz="1600" dirty="0"/>
              <a:t> country, and </a:t>
            </a:r>
            <a:r>
              <a:rPr lang="es-PY" sz="1600" dirty="0" err="1"/>
              <a:t>allows</a:t>
            </a:r>
            <a:r>
              <a:rPr lang="es-PY" sz="1600" dirty="0"/>
              <a:t> </a:t>
            </a:r>
            <a:r>
              <a:rPr lang="es-PY" sz="1600" dirty="0" err="1"/>
              <a:t>that</a:t>
            </a:r>
            <a:r>
              <a:rPr lang="es-PY" sz="1600" dirty="0"/>
              <a:t> </a:t>
            </a:r>
            <a:r>
              <a:rPr lang="es-PY" sz="1600" dirty="0" err="1"/>
              <a:t>person</a:t>
            </a:r>
            <a:r>
              <a:rPr lang="es-PY" sz="1600" dirty="0"/>
              <a:t> to cash </a:t>
            </a:r>
            <a:r>
              <a:rPr lang="es-PY" sz="1600" dirty="0" err="1"/>
              <a:t>the</a:t>
            </a:r>
            <a:r>
              <a:rPr lang="es-PY" sz="1600" dirty="0"/>
              <a:t> </a:t>
            </a:r>
            <a:r>
              <a:rPr lang="es-PY" sz="1600" dirty="0" err="1"/>
              <a:t>money</a:t>
            </a:r>
            <a:r>
              <a:rPr lang="es-PY" sz="1600" dirty="0"/>
              <a:t> at </a:t>
            </a:r>
            <a:r>
              <a:rPr lang="es-PY" sz="1600" dirty="0" err="1"/>
              <a:t>any</a:t>
            </a:r>
            <a:r>
              <a:rPr lang="es-PY" sz="1600" dirty="0"/>
              <a:t> of </a:t>
            </a:r>
            <a:r>
              <a:rPr lang="es-PY" sz="1600" dirty="0" err="1"/>
              <a:t>the</a:t>
            </a:r>
            <a:r>
              <a:rPr lang="es-PY" sz="1600" dirty="0"/>
              <a:t> </a:t>
            </a:r>
            <a:r>
              <a:rPr lang="es-PY" sz="1600" dirty="0" smtClean="0"/>
              <a:t>Personal </a:t>
            </a:r>
            <a:r>
              <a:rPr lang="es-PY" sz="1600" dirty="0" err="1" smtClean="0"/>
              <a:t>outlets</a:t>
            </a:r>
            <a:r>
              <a:rPr lang="es-PY" sz="1600" dirty="0" smtClean="0"/>
              <a:t> </a:t>
            </a:r>
            <a:r>
              <a:rPr lang="es-PY" sz="1600" dirty="0" err="1" smtClean="0"/>
              <a:t>competent</a:t>
            </a:r>
            <a:r>
              <a:rPr lang="es-PY" sz="1600" dirty="0" smtClean="0"/>
              <a:t> </a:t>
            </a:r>
            <a:r>
              <a:rPr lang="es-PY" sz="1600" dirty="0"/>
              <a:t>to do so.</a:t>
            </a:r>
          </a:p>
          <a:p>
            <a:endParaRPr lang="es-PY" sz="1500" b="1" dirty="0"/>
          </a:p>
          <a:p>
            <a:r>
              <a:rPr lang="es-PY" sz="1600" b="1" dirty="0"/>
              <a:t>Mobile </a:t>
            </a:r>
            <a:r>
              <a:rPr lang="es-PY" sz="1600" b="1" dirty="0" err="1"/>
              <a:t>payments</a:t>
            </a:r>
            <a:r>
              <a:rPr lang="es-PY" sz="1600" b="1" dirty="0"/>
              <a:t>: </a:t>
            </a:r>
            <a:r>
              <a:rPr lang="es-PY" sz="1600" dirty="0" err="1"/>
              <a:t>This</a:t>
            </a:r>
            <a:r>
              <a:rPr lang="es-PY" sz="1600" dirty="0"/>
              <a:t> </a:t>
            </a:r>
            <a:r>
              <a:rPr lang="es-PY" sz="1600" dirty="0" err="1"/>
              <a:t>service</a:t>
            </a:r>
            <a:r>
              <a:rPr lang="es-PY" sz="1600" dirty="0"/>
              <a:t> </a:t>
            </a:r>
            <a:r>
              <a:rPr lang="es-PY" sz="1600" dirty="0" err="1"/>
              <a:t>allows</a:t>
            </a:r>
            <a:r>
              <a:rPr lang="es-PY" sz="1600" dirty="0"/>
              <a:t> </a:t>
            </a:r>
            <a:r>
              <a:rPr lang="es-PY" sz="1600" dirty="0" err="1"/>
              <a:t>customers</a:t>
            </a:r>
            <a:r>
              <a:rPr lang="es-PY" sz="1600" dirty="0"/>
              <a:t> to use </a:t>
            </a:r>
            <a:r>
              <a:rPr lang="es-PY" sz="1600" dirty="0" err="1"/>
              <a:t>their</a:t>
            </a:r>
            <a:r>
              <a:rPr lang="es-PY" sz="1600" dirty="0"/>
              <a:t> </a:t>
            </a:r>
            <a:r>
              <a:rPr lang="es-PY" sz="1600" dirty="0" smtClean="0"/>
              <a:t>Personal to </a:t>
            </a:r>
            <a:r>
              <a:rPr lang="es-PY" sz="1600" dirty="0" err="1"/>
              <a:t>make</a:t>
            </a:r>
            <a:r>
              <a:rPr lang="es-PY" sz="1600" dirty="0"/>
              <a:t> </a:t>
            </a:r>
            <a:r>
              <a:rPr lang="es-PY" sz="1600" dirty="0" err="1"/>
              <a:t>purchases</a:t>
            </a:r>
            <a:r>
              <a:rPr lang="es-PY" sz="1600" dirty="0"/>
              <a:t> in </a:t>
            </a:r>
            <a:r>
              <a:rPr lang="es-PY" sz="1600" b="1" dirty="0" err="1"/>
              <a:t>commercial</a:t>
            </a:r>
            <a:r>
              <a:rPr lang="es-PY" sz="1600" b="1" dirty="0"/>
              <a:t> establishments</a:t>
            </a:r>
            <a:r>
              <a:rPr lang="es-PY" sz="1600" dirty="0"/>
              <a:t> </a:t>
            </a:r>
            <a:r>
              <a:rPr lang="es-PY" sz="1600" dirty="0" err="1"/>
              <a:t>affiliated</a:t>
            </a:r>
            <a:r>
              <a:rPr lang="es-PY" sz="1600" dirty="0"/>
              <a:t> to </a:t>
            </a:r>
            <a:r>
              <a:rPr lang="es-PY" sz="1600" dirty="0" err="1"/>
              <a:t>an</a:t>
            </a:r>
            <a:r>
              <a:rPr lang="es-PY" sz="1600" dirty="0"/>
              <a:t> </a:t>
            </a:r>
            <a:r>
              <a:rPr lang="es-PY" sz="1600" dirty="0" err="1"/>
              <a:t>entity</a:t>
            </a:r>
            <a:r>
              <a:rPr lang="es-PY" sz="1600" dirty="0"/>
              <a:t> </a:t>
            </a:r>
            <a:r>
              <a:rPr lang="es-PY" sz="1600" dirty="0" err="1"/>
              <a:t>that</a:t>
            </a:r>
            <a:r>
              <a:rPr lang="es-PY" sz="1600" dirty="0"/>
              <a:t> </a:t>
            </a:r>
            <a:r>
              <a:rPr lang="es-PY" sz="1600" dirty="0" err="1"/>
              <a:t>processes</a:t>
            </a:r>
            <a:r>
              <a:rPr lang="es-PY" sz="1600" dirty="0"/>
              <a:t> </a:t>
            </a:r>
            <a:r>
              <a:rPr lang="es-PY" sz="1600" dirty="0" err="1"/>
              <a:t>credit</a:t>
            </a:r>
            <a:r>
              <a:rPr lang="es-PY" sz="1600" dirty="0"/>
              <a:t> </a:t>
            </a:r>
            <a:r>
              <a:rPr lang="es-PY" sz="1600" dirty="0" err="1"/>
              <a:t>cards</a:t>
            </a:r>
            <a:r>
              <a:rPr lang="es-PY" sz="1600" dirty="0"/>
              <a:t>. </a:t>
            </a:r>
            <a:r>
              <a:rPr lang="es-PY" sz="1600" dirty="0" err="1"/>
              <a:t>All</a:t>
            </a:r>
            <a:r>
              <a:rPr lang="es-PY" sz="1600" dirty="0"/>
              <a:t> </a:t>
            </a:r>
            <a:r>
              <a:rPr lang="es-PY" sz="1600" dirty="0" smtClean="0"/>
              <a:t>Personal </a:t>
            </a:r>
            <a:r>
              <a:rPr lang="es-PY" sz="1600" dirty="0" err="1"/>
              <a:t>users</a:t>
            </a:r>
            <a:r>
              <a:rPr lang="es-PY" sz="1600" dirty="0"/>
              <a:t> </a:t>
            </a:r>
            <a:r>
              <a:rPr lang="es-PY" sz="1600" dirty="0" err="1"/>
              <a:t>possessing</a:t>
            </a:r>
            <a:r>
              <a:rPr lang="es-PY" sz="1600" dirty="0"/>
              <a:t> a </a:t>
            </a:r>
            <a:r>
              <a:rPr lang="es-PY" sz="1600" dirty="0" err="1"/>
              <a:t>credit</a:t>
            </a:r>
            <a:r>
              <a:rPr lang="es-PY" sz="1600" dirty="0"/>
              <a:t> </a:t>
            </a:r>
            <a:r>
              <a:rPr lang="es-PY" sz="1600" dirty="0" err="1"/>
              <a:t>card</a:t>
            </a:r>
            <a:r>
              <a:rPr lang="es-PY" sz="1600" dirty="0"/>
              <a:t> </a:t>
            </a:r>
            <a:r>
              <a:rPr lang="es-PY" sz="1600" dirty="0" err="1"/>
              <a:t>will</a:t>
            </a:r>
            <a:r>
              <a:rPr lang="es-PY" sz="1600" dirty="0"/>
              <a:t> be </a:t>
            </a:r>
            <a:r>
              <a:rPr lang="es-PY" sz="1600" dirty="0" err="1"/>
              <a:t>able</a:t>
            </a:r>
            <a:r>
              <a:rPr lang="es-PY" sz="1600" dirty="0"/>
              <a:t> to use </a:t>
            </a:r>
            <a:r>
              <a:rPr lang="es-PY" sz="1600" dirty="0" err="1"/>
              <a:t>their</a:t>
            </a:r>
            <a:r>
              <a:rPr lang="es-PY" sz="1600" dirty="0"/>
              <a:t> </a:t>
            </a:r>
            <a:r>
              <a:rPr lang="es-PY" sz="1600" dirty="0" err="1"/>
              <a:t>mobile</a:t>
            </a:r>
            <a:r>
              <a:rPr lang="es-PY" sz="1600" dirty="0"/>
              <a:t> </a:t>
            </a:r>
            <a:r>
              <a:rPr lang="es-PY" sz="1600" dirty="0" err="1"/>
              <a:t>device</a:t>
            </a:r>
            <a:r>
              <a:rPr lang="es-PY" sz="1600" dirty="0"/>
              <a:t> to </a:t>
            </a:r>
            <a:r>
              <a:rPr lang="es-PY" sz="1600" dirty="0" err="1"/>
              <a:t>make</a:t>
            </a:r>
            <a:r>
              <a:rPr lang="es-PY" sz="1600" dirty="0"/>
              <a:t> </a:t>
            </a:r>
            <a:r>
              <a:rPr lang="es-PY" sz="1600" dirty="0" err="1"/>
              <a:t>purchases</a:t>
            </a:r>
            <a:r>
              <a:rPr lang="es-PY" sz="1600" dirty="0"/>
              <a:t> in </a:t>
            </a:r>
            <a:r>
              <a:rPr lang="es-PY" sz="1600" dirty="0" err="1"/>
              <a:t>the</a:t>
            </a:r>
            <a:r>
              <a:rPr lang="es-PY" sz="1600" dirty="0"/>
              <a:t> </a:t>
            </a:r>
            <a:r>
              <a:rPr lang="es-PY" sz="1600" dirty="0" err="1"/>
              <a:t>commercial</a:t>
            </a:r>
            <a:r>
              <a:rPr lang="es-PY" sz="1600" dirty="0"/>
              <a:t> establishments </a:t>
            </a:r>
            <a:r>
              <a:rPr lang="es-PY" sz="1600" dirty="0" err="1"/>
              <a:t>without</a:t>
            </a:r>
            <a:r>
              <a:rPr lang="es-PY" sz="1600" dirty="0"/>
              <a:t> </a:t>
            </a:r>
            <a:r>
              <a:rPr lang="es-PY" sz="1600" dirty="0" err="1"/>
              <a:t>having</a:t>
            </a:r>
            <a:r>
              <a:rPr lang="es-PY" sz="1600" dirty="0"/>
              <a:t> to </a:t>
            </a:r>
            <a:r>
              <a:rPr lang="es-PY" sz="1600" dirty="0" err="1"/>
              <a:t>have</a:t>
            </a:r>
            <a:r>
              <a:rPr lang="es-PY" sz="1600" dirty="0"/>
              <a:t> </a:t>
            </a:r>
            <a:r>
              <a:rPr lang="es-PY" sz="1600" dirty="0" err="1"/>
              <a:t>their</a:t>
            </a:r>
            <a:r>
              <a:rPr lang="es-PY" sz="1600" dirty="0"/>
              <a:t> </a:t>
            </a:r>
            <a:r>
              <a:rPr lang="es-PY" sz="1600" dirty="0" err="1"/>
              <a:t>credit</a:t>
            </a:r>
            <a:r>
              <a:rPr lang="es-PY" sz="1600" dirty="0"/>
              <a:t> </a:t>
            </a:r>
            <a:r>
              <a:rPr lang="es-PY" sz="1600" dirty="0" err="1"/>
              <a:t>card</a:t>
            </a:r>
            <a:r>
              <a:rPr lang="es-PY" sz="1600" dirty="0"/>
              <a:t> </a:t>
            </a:r>
            <a:r>
              <a:rPr lang="es-PY" sz="1600" dirty="0" err="1"/>
              <a:t>on</a:t>
            </a:r>
            <a:r>
              <a:rPr lang="es-PY" sz="1600" dirty="0"/>
              <a:t> </a:t>
            </a:r>
            <a:r>
              <a:rPr lang="es-PY" sz="1600" dirty="0" err="1"/>
              <a:t>them</a:t>
            </a:r>
            <a:r>
              <a:rPr lang="es-PY" sz="1600" dirty="0"/>
              <a:t>.</a:t>
            </a:r>
            <a:endParaRPr lang="es-PY" sz="1600" b="1" dirty="0"/>
          </a:p>
          <a:p>
            <a:endParaRPr lang="es-PY" sz="1500" b="1" dirty="0"/>
          </a:p>
          <a:p>
            <a:r>
              <a:rPr lang="es-PY" sz="1500" b="1" dirty="0" smtClean="0"/>
              <a:t>Mobile </a:t>
            </a:r>
            <a:r>
              <a:rPr lang="es-PY" sz="1500" b="1" dirty="0" err="1" smtClean="0"/>
              <a:t>banking</a:t>
            </a:r>
            <a:r>
              <a:rPr lang="es-PY" sz="1500" b="1" dirty="0" smtClean="0"/>
              <a:t>: </a:t>
            </a:r>
            <a:r>
              <a:rPr lang="es-PY" sz="1600" dirty="0" err="1"/>
              <a:t>This</a:t>
            </a:r>
            <a:r>
              <a:rPr lang="es-PY" sz="1600" dirty="0"/>
              <a:t> </a:t>
            </a:r>
            <a:r>
              <a:rPr lang="es-PY" sz="1600" dirty="0" err="1"/>
              <a:t>service</a:t>
            </a:r>
            <a:r>
              <a:rPr lang="es-PY" sz="1600" dirty="0"/>
              <a:t> </a:t>
            </a:r>
            <a:r>
              <a:rPr lang="es-PY" sz="1600" dirty="0" err="1"/>
              <a:t>allows</a:t>
            </a:r>
            <a:r>
              <a:rPr lang="es-PY" sz="1600" dirty="0"/>
              <a:t> </a:t>
            </a:r>
            <a:r>
              <a:rPr lang="es-PY" sz="1600" dirty="0" err="1"/>
              <a:t>customers</a:t>
            </a:r>
            <a:r>
              <a:rPr lang="es-PY" sz="1600" dirty="0"/>
              <a:t> to use </a:t>
            </a:r>
            <a:r>
              <a:rPr lang="es-PY" sz="1600" dirty="0" err="1"/>
              <a:t>their</a:t>
            </a:r>
            <a:r>
              <a:rPr lang="es-PY" sz="1600" dirty="0"/>
              <a:t> </a:t>
            </a:r>
            <a:r>
              <a:rPr lang="es-PY" sz="1600" dirty="0" smtClean="0"/>
              <a:t>Personal to </a:t>
            </a:r>
            <a:r>
              <a:rPr lang="es-PY" sz="1600" dirty="0" err="1"/>
              <a:t>make</a:t>
            </a:r>
            <a:r>
              <a:rPr lang="es-PY" sz="1600" dirty="0"/>
              <a:t> </a:t>
            </a:r>
            <a:r>
              <a:rPr lang="es-PY" sz="1600" dirty="0" err="1"/>
              <a:t>purchases</a:t>
            </a:r>
            <a:r>
              <a:rPr lang="es-PY" sz="1600" dirty="0"/>
              <a:t> in </a:t>
            </a:r>
            <a:r>
              <a:rPr lang="es-PY" sz="1600" b="1" dirty="0" err="1"/>
              <a:t>commercial</a:t>
            </a:r>
            <a:r>
              <a:rPr lang="es-PY" sz="1600" b="1" dirty="0"/>
              <a:t> establishments</a:t>
            </a:r>
            <a:r>
              <a:rPr lang="es-PY" sz="1600" dirty="0"/>
              <a:t> </a:t>
            </a:r>
            <a:r>
              <a:rPr lang="es-PY" sz="1600" dirty="0" err="1"/>
              <a:t>affiliated</a:t>
            </a:r>
            <a:r>
              <a:rPr lang="es-PY" sz="1600" dirty="0"/>
              <a:t> to </a:t>
            </a:r>
            <a:r>
              <a:rPr lang="es-PY" sz="1600" dirty="0" err="1"/>
              <a:t>an</a:t>
            </a:r>
            <a:r>
              <a:rPr lang="es-PY" sz="1600" dirty="0"/>
              <a:t> </a:t>
            </a:r>
            <a:r>
              <a:rPr lang="es-PY" sz="1600" dirty="0" err="1"/>
              <a:t>entity</a:t>
            </a:r>
            <a:r>
              <a:rPr lang="es-PY" sz="1600" dirty="0"/>
              <a:t> </a:t>
            </a:r>
            <a:r>
              <a:rPr lang="es-PY" sz="1600" dirty="0" err="1"/>
              <a:t>that</a:t>
            </a:r>
            <a:r>
              <a:rPr lang="es-PY" sz="1600" dirty="0"/>
              <a:t> </a:t>
            </a:r>
            <a:r>
              <a:rPr lang="es-PY" sz="1600" dirty="0" err="1"/>
              <a:t>processes</a:t>
            </a:r>
            <a:r>
              <a:rPr lang="es-PY" sz="1600" dirty="0"/>
              <a:t> </a:t>
            </a:r>
            <a:r>
              <a:rPr lang="es-PY" sz="1600" dirty="0" err="1"/>
              <a:t>credit</a:t>
            </a:r>
            <a:r>
              <a:rPr lang="es-PY" sz="1600" dirty="0"/>
              <a:t> </a:t>
            </a:r>
            <a:r>
              <a:rPr lang="es-PY" sz="1600" dirty="0" err="1"/>
              <a:t>cards</a:t>
            </a:r>
            <a:r>
              <a:rPr lang="es-PY" sz="1600" dirty="0"/>
              <a:t>.</a:t>
            </a:r>
            <a:endParaRPr lang="es-PY" sz="1600" b="1" dirty="0"/>
          </a:p>
          <a:p>
            <a:endParaRPr lang="es-PY" sz="1500" b="1" dirty="0" smtClean="0"/>
          </a:p>
          <a:p>
            <a:r>
              <a:rPr lang="es-PY" sz="1600" b="1" dirty="0" err="1"/>
              <a:t>ATMs</a:t>
            </a:r>
            <a:r>
              <a:rPr lang="es-PY" sz="1600" b="1" dirty="0"/>
              <a:t>: </a:t>
            </a:r>
            <a:r>
              <a:rPr lang="es-PY" sz="1600" dirty="0" err="1"/>
              <a:t>ATMs</a:t>
            </a:r>
            <a:r>
              <a:rPr lang="es-PY" sz="1600" dirty="0"/>
              <a:t> </a:t>
            </a:r>
            <a:r>
              <a:rPr lang="es-PY" sz="1600" dirty="0" err="1"/>
              <a:t>belonging</a:t>
            </a:r>
            <a:r>
              <a:rPr lang="es-PY" sz="1600" dirty="0"/>
              <a:t> to </a:t>
            </a:r>
            <a:r>
              <a:rPr lang="es-PY" sz="1600" dirty="0" err="1"/>
              <a:t>the</a:t>
            </a:r>
            <a:r>
              <a:rPr lang="es-PY" sz="1600" dirty="0"/>
              <a:t> </a:t>
            </a:r>
            <a:r>
              <a:rPr lang="es-PY" sz="1600" dirty="0" err="1"/>
              <a:t>Dinelco</a:t>
            </a:r>
            <a:r>
              <a:rPr lang="es-PY" sz="1600" dirty="0"/>
              <a:t> </a:t>
            </a:r>
            <a:r>
              <a:rPr lang="es-PY" sz="1600" dirty="0" err="1"/>
              <a:t>network</a:t>
            </a:r>
            <a:r>
              <a:rPr lang="es-PY" sz="1600" dirty="0"/>
              <a:t> can be </a:t>
            </a:r>
            <a:r>
              <a:rPr lang="es-PY" sz="1600" dirty="0" err="1"/>
              <a:t>used</a:t>
            </a:r>
            <a:r>
              <a:rPr lang="es-PY" sz="1600" dirty="0"/>
              <a:t> to </a:t>
            </a:r>
            <a:r>
              <a:rPr lang="es-PY" sz="1600" dirty="0" err="1" smtClean="0"/>
              <a:t>make</a:t>
            </a:r>
            <a:r>
              <a:rPr lang="es-PY" sz="1600" dirty="0" smtClean="0"/>
              <a:t> </a:t>
            </a:r>
            <a:r>
              <a:rPr lang="es-PY" sz="1600" dirty="0" err="1" smtClean="0"/>
              <a:t>withdrawals</a:t>
            </a:r>
            <a:r>
              <a:rPr lang="es-PY" sz="1600" dirty="0" smtClean="0"/>
              <a:t> </a:t>
            </a:r>
            <a:r>
              <a:rPr lang="es-PY" sz="1600" dirty="0" err="1" smtClean="0"/>
              <a:t>using</a:t>
            </a:r>
            <a:r>
              <a:rPr lang="es-PY" sz="1600" dirty="0" smtClean="0"/>
              <a:t> </a:t>
            </a:r>
            <a:r>
              <a:rPr lang="es-PY" sz="1600" i="1" dirty="0" smtClean="0"/>
              <a:t>Billetera</a:t>
            </a:r>
            <a:r>
              <a:rPr lang="es-PY" sz="1600" dirty="0" smtClean="0"/>
              <a:t> </a:t>
            </a:r>
            <a:r>
              <a:rPr lang="es-PY" sz="1600" i="1" dirty="0" smtClean="0"/>
              <a:t>Personal</a:t>
            </a:r>
            <a:r>
              <a:rPr lang="es-PY" sz="1600" dirty="0" smtClean="0"/>
              <a:t> (Personal Money </a:t>
            </a:r>
            <a:r>
              <a:rPr lang="es-PY" sz="1600" dirty="0" err="1" smtClean="0"/>
              <a:t>Wallet</a:t>
            </a:r>
            <a:r>
              <a:rPr lang="es-PY" sz="1600" dirty="0" smtClean="0"/>
              <a:t>) </a:t>
            </a:r>
            <a:r>
              <a:rPr lang="es-PY" sz="1600" dirty="0"/>
              <a:t>and </a:t>
            </a:r>
            <a:r>
              <a:rPr lang="es-PY" sz="1600" i="1" dirty="0" smtClean="0"/>
              <a:t>Envíos</a:t>
            </a:r>
            <a:r>
              <a:rPr lang="es-PY" sz="1600" dirty="0" smtClean="0"/>
              <a:t> </a:t>
            </a:r>
            <a:r>
              <a:rPr lang="es-PY" sz="1600" i="1" dirty="0" smtClean="0"/>
              <a:t>Personal </a:t>
            </a:r>
            <a:r>
              <a:rPr lang="es-PY" sz="1600" dirty="0" smtClean="0"/>
              <a:t>(Personal </a:t>
            </a:r>
            <a:r>
              <a:rPr lang="es-PY" sz="1600" dirty="0" err="1" smtClean="0"/>
              <a:t>Tranfers</a:t>
            </a:r>
            <a:r>
              <a:rPr lang="es-PY" sz="1600" dirty="0" smtClean="0"/>
              <a:t>).</a:t>
            </a:r>
            <a:endParaRPr lang="es-PY" sz="1600" dirty="0"/>
          </a:p>
        </p:txBody>
      </p:sp>
      <p:pic>
        <p:nvPicPr>
          <p:cNvPr id="7" name="Picture 5" descr="C:\Users\conatel\Desktop\Personal_logonuev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77" y="440667"/>
            <a:ext cx="2463364" cy="90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2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85800" y="116632"/>
            <a:ext cx="7772400" cy="648071"/>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dirty="0" err="1" smtClean="0">
                <a:solidFill>
                  <a:schemeClr val="tx2"/>
                </a:solidFill>
                <a:ea typeface="ＭＳ Ｐゴシック" charset="0"/>
                <a:cs typeface="ＭＳ Ｐゴシック" charset="0"/>
              </a:rPr>
              <a:t>How</a:t>
            </a:r>
            <a:r>
              <a:rPr lang="es-PY" dirty="0" smtClean="0">
                <a:solidFill>
                  <a:schemeClr val="tx2"/>
                </a:solidFill>
                <a:ea typeface="ＭＳ Ｐゴシック" charset="0"/>
                <a:cs typeface="ＭＳ Ｐゴシック" charset="0"/>
              </a:rPr>
              <a:t> </a:t>
            </a:r>
            <a:r>
              <a:rPr lang="es-PY" dirty="0" err="1" smtClean="0">
                <a:solidFill>
                  <a:schemeClr val="tx2"/>
                </a:solidFill>
                <a:ea typeface="ＭＳ Ｐゴシック" charset="0"/>
                <a:cs typeface="ＭＳ Ｐゴシック" charset="0"/>
              </a:rPr>
              <a:t>is</a:t>
            </a:r>
            <a:r>
              <a:rPr lang="es-PY" dirty="0" smtClean="0">
                <a:solidFill>
                  <a:schemeClr val="tx2"/>
                </a:solidFill>
                <a:ea typeface="ＭＳ Ｐゴシック" charset="0"/>
                <a:cs typeface="ＭＳ Ｐゴシック" charset="0"/>
              </a:rPr>
              <a:t> </a:t>
            </a:r>
            <a:r>
              <a:rPr lang="es-PY" dirty="0" err="1" smtClean="0">
                <a:solidFill>
                  <a:schemeClr val="tx2"/>
                </a:solidFill>
                <a:ea typeface="ＭＳ Ｐゴシック" charset="0"/>
                <a:cs typeface="ＭＳ Ｐゴシック" charset="0"/>
              </a:rPr>
              <a:t>the</a:t>
            </a:r>
            <a:r>
              <a:rPr lang="es-PY" dirty="0" smtClean="0">
                <a:solidFill>
                  <a:schemeClr val="tx2"/>
                </a:solidFill>
                <a:ea typeface="ＭＳ Ｐゴシック" charset="0"/>
                <a:cs typeface="ＭＳ Ｐゴシック" charset="0"/>
              </a:rPr>
              <a:t> </a:t>
            </a:r>
            <a:r>
              <a:rPr lang="es-PY" dirty="0" err="1" smtClean="0">
                <a:solidFill>
                  <a:schemeClr val="tx2"/>
                </a:solidFill>
                <a:ea typeface="ＭＳ Ｐゴシック" charset="0"/>
                <a:cs typeface="ＭＳ Ｐゴシック" charset="0"/>
              </a:rPr>
              <a:t>electronic</a:t>
            </a:r>
            <a:r>
              <a:rPr lang="es-PY" dirty="0" smtClean="0">
                <a:solidFill>
                  <a:schemeClr val="tx2"/>
                </a:solidFill>
                <a:ea typeface="ＭＳ Ｐゴシック" charset="0"/>
                <a:cs typeface="ＭＳ Ｐゴシック" charset="0"/>
              </a:rPr>
              <a:t> cash balance </a:t>
            </a:r>
            <a:r>
              <a:rPr lang="es-PY" dirty="0" err="1" smtClean="0">
                <a:solidFill>
                  <a:schemeClr val="tx2"/>
                </a:solidFill>
                <a:ea typeface="ＭＳ Ｐゴシック" charset="0"/>
                <a:cs typeface="ＭＳ Ｐゴシック" charset="0"/>
              </a:rPr>
              <a:t>distributed</a:t>
            </a:r>
            <a:r>
              <a:rPr lang="es-PY" dirty="0" smtClean="0">
                <a:solidFill>
                  <a:schemeClr val="tx2"/>
                </a:solidFill>
                <a:ea typeface="ＭＳ Ｐゴシック" charset="0"/>
                <a:cs typeface="ＭＳ Ｐゴシック" charset="0"/>
              </a:rPr>
              <a:t>?</a:t>
            </a:r>
            <a:endParaRPr lang="es-PY" b="1" dirty="0">
              <a:solidFill>
                <a:schemeClr val="accent2"/>
              </a:solidFill>
            </a:endParaRPr>
          </a:p>
        </p:txBody>
      </p:sp>
      <p:grpSp>
        <p:nvGrpSpPr>
          <p:cNvPr id="2" name="1 Grupo"/>
          <p:cNvGrpSpPr/>
          <p:nvPr/>
        </p:nvGrpSpPr>
        <p:grpSpPr>
          <a:xfrm>
            <a:off x="1090906" y="581890"/>
            <a:ext cx="6433422" cy="4431286"/>
            <a:chOff x="1090906" y="789597"/>
            <a:chExt cx="6433422" cy="4431286"/>
          </a:xfrm>
        </p:grpSpPr>
        <p:grpSp>
          <p:nvGrpSpPr>
            <p:cNvPr id="9" name="8 Grupo"/>
            <p:cNvGrpSpPr/>
            <p:nvPr/>
          </p:nvGrpSpPr>
          <p:grpSpPr>
            <a:xfrm>
              <a:off x="1090906" y="789597"/>
              <a:ext cx="6433422" cy="4431286"/>
              <a:chOff x="-1" y="801190"/>
              <a:chExt cx="8229601" cy="5474374"/>
            </a:xfrm>
          </p:grpSpPr>
          <p:sp>
            <p:nvSpPr>
              <p:cNvPr id="10" name="Title 1"/>
              <p:cNvSpPr txBox="1">
                <a:spLocks/>
              </p:cNvSpPr>
              <p:nvPr/>
            </p:nvSpPr>
            <p:spPr bwMode="auto">
              <a:xfrm>
                <a:off x="933450" y="1437793"/>
                <a:ext cx="4755882" cy="2480813"/>
              </a:xfrm>
              <a:prstGeom prst="rect">
                <a:avLst/>
              </a:prstGeom>
              <a:noFill/>
              <a:ln w="9525">
                <a:noFill/>
                <a:miter lim="800000"/>
                <a:headEnd/>
                <a:tailEnd/>
              </a:ln>
            </p:spPr>
            <p:txBody>
              <a:bodyPr anchor="ctr"/>
              <a:lstStyle/>
              <a:p>
                <a:endParaRPr lang="es-PY" sz="1600">
                  <a:solidFill>
                    <a:srgbClr val="7F7F7F"/>
                  </a:solidFill>
                  <a:latin typeface="Calibri" pitchFamily="34" charset="0"/>
                  <a:ea typeface="MS PGothic" pitchFamily="34" charset="-128"/>
                </a:endParaRPr>
              </a:p>
            </p:txBody>
          </p:sp>
          <p:sp>
            <p:nvSpPr>
              <p:cNvPr id="11" name="AutoShape 57"/>
              <p:cNvSpPr>
                <a:spLocks noChangeArrowheads="1"/>
              </p:cNvSpPr>
              <p:nvPr/>
            </p:nvSpPr>
            <p:spPr bwMode="auto">
              <a:xfrm>
                <a:off x="1394799" y="2592376"/>
                <a:ext cx="2118788" cy="631011"/>
              </a:xfrm>
              <a:prstGeom prst="flowChartAlternateProcess">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PY" sz="2400" b="1" dirty="0" err="1" smtClean="0">
                    <a:solidFill>
                      <a:schemeClr val="bg1"/>
                    </a:solidFill>
                    <a:latin typeface="Calibri" pitchFamily="34" charset="0"/>
                  </a:rPr>
                  <a:t>Agent</a:t>
                </a:r>
                <a:r>
                  <a:rPr lang="es-PY" sz="2400" b="1" dirty="0" smtClean="0">
                    <a:solidFill>
                      <a:schemeClr val="bg1"/>
                    </a:solidFill>
                    <a:latin typeface="Calibri" pitchFamily="34" charset="0"/>
                  </a:rPr>
                  <a:t> 1</a:t>
                </a:r>
                <a:endParaRPr lang="es-PY" sz="2400" b="1" dirty="0">
                  <a:solidFill>
                    <a:schemeClr val="bg1"/>
                  </a:solidFill>
                  <a:latin typeface="Calibri" pitchFamily="34" charset="0"/>
                </a:endParaRPr>
              </a:p>
            </p:txBody>
          </p:sp>
          <p:sp>
            <p:nvSpPr>
              <p:cNvPr id="12" name="AutoShape 57"/>
              <p:cNvSpPr>
                <a:spLocks noChangeArrowheads="1"/>
              </p:cNvSpPr>
              <p:nvPr/>
            </p:nvSpPr>
            <p:spPr bwMode="auto">
              <a:xfrm>
                <a:off x="3718632" y="2592376"/>
                <a:ext cx="2118788" cy="631011"/>
              </a:xfrm>
              <a:prstGeom prst="flowChartAlternateProcess">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PY" sz="2400" b="1" dirty="0" err="1" smtClean="0">
                    <a:solidFill>
                      <a:schemeClr val="bg1"/>
                    </a:solidFill>
                    <a:latin typeface="Calibri" pitchFamily="34" charset="0"/>
                  </a:rPr>
                  <a:t>Agent</a:t>
                </a:r>
                <a:r>
                  <a:rPr lang="es-PY" sz="2400" b="1" dirty="0" smtClean="0">
                    <a:solidFill>
                      <a:schemeClr val="bg1"/>
                    </a:solidFill>
                    <a:latin typeface="Calibri" pitchFamily="34" charset="0"/>
                  </a:rPr>
                  <a:t> 2</a:t>
                </a:r>
                <a:endParaRPr lang="es-PY" sz="2400" b="1" dirty="0">
                  <a:solidFill>
                    <a:schemeClr val="bg1"/>
                  </a:solidFill>
                  <a:latin typeface="Calibri" pitchFamily="34" charset="0"/>
                </a:endParaRPr>
              </a:p>
            </p:txBody>
          </p:sp>
          <p:sp>
            <p:nvSpPr>
              <p:cNvPr id="13" name="AutoShape 57"/>
              <p:cNvSpPr>
                <a:spLocks noChangeArrowheads="1"/>
              </p:cNvSpPr>
              <p:nvPr/>
            </p:nvSpPr>
            <p:spPr bwMode="auto">
              <a:xfrm>
                <a:off x="6110812" y="2592376"/>
                <a:ext cx="2118788" cy="631011"/>
              </a:xfrm>
              <a:prstGeom prst="flowChartAlternateProcess">
                <a:avLst/>
              </a:prstGeom>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PY" sz="2400" b="1" dirty="0" err="1" smtClean="0">
                    <a:solidFill>
                      <a:schemeClr val="bg1"/>
                    </a:solidFill>
                    <a:latin typeface="Calibri" pitchFamily="34" charset="0"/>
                  </a:rPr>
                  <a:t>Agent</a:t>
                </a:r>
                <a:r>
                  <a:rPr lang="es-PY" sz="2400" b="1" dirty="0" smtClean="0">
                    <a:solidFill>
                      <a:schemeClr val="bg1"/>
                    </a:solidFill>
                    <a:latin typeface="Calibri" pitchFamily="34" charset="0"/>
                  </a:rPr>
                  <a:t> 3</a:t>
                </a:r>
                <a:endParaRPr lang="es-PY" sz="2400" b="1" dirty="0">
                  <a:solidFill>
                    <a:schemeClr val="bg1"/>
                  </a:solidFill>
                  <a:latin typeface="Calibri"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1804887" y="3639864"/>
                <a:ext cx="1134117" cy="924254"/>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a:stretch>
                <a:fillRect/>
              </a:stretch>
            </p:blipFill>
            <p:spPr bwMode="auto">
              <a:xfrm>
                <a:off x="5153940" y="3639864"/>
                <a:ext cx="1134117" cy="924254"/>
              </a:xfrm>
              <a:prstGeom prst="rect">
                <a:avLst/>
              </a:prstGeom>
              <a:noFill/>
              <a:ln w="9525">
                <a:noFill/>
                <a:miter lim="800000"/>
                <a:headEnd/>
                <a:tailEnd/>
              </a:ln>
            </p:spPr>
          </p:pic>
          <p:pic>
            <p:nvPicPr>
              <p:cNvPr id="18" name="Picture 4" descr="3D character calling by cell phone.">
                <a:hlinkClick r:id="rId3"/>
              </p:cNvPr>
              <p:cNvPicPr>
                <a:picLocks noChangeAspect="1" noChangeArrowheads="1"/>
              </p:cNvPicPr>
              <p:nvPr/>
            </p:nvPicPr>
            <p:blipFill>
              <a:blip r:embed="rId4" cstate="print"/>
              <a:srcRect/>
              <a:stretch>
                <a:fillRect/>
              </a:stretch>
            </p:blipFill>
            <p:spPr bwMode="auto">
              <a:xfrm>
                <a:off x="2448031" y="5076529"/>
                <a:ext cx="700566" cy="968265"/>
              </a:xfrm>
              <a:prstGeom prst="rect">
                <a:avLst/>
              </a:prstGeom>
              <a:noFill/>
            </p:spPr>
          </p:pic>
          <p:pic>
            <p:nvPicPr>
              <p:cNvPr id="19" name="Picture 4" descr="3D character calling by cell phone.">
                <a:hlinkClick r:id="rId3"/>
              </p:cNvPr>
              <p:cNvPicPr>
                <a:picLocks noChangeAspect="1" noChangeArrowheads="1"/>
              </p:cNvPicPr>
              <p:nvPr/>
            </p:nvPicPr>
            <p:blipFill>
              <a:blip r:embed="rId4" cstate="print"/>
              <a:srcRect/>
              <a:stretch>
                <a:fillRect/>
              </a:stretch>
            </p:blipFill>
            <p:spPr bwMode="auto">
              <a:xfrm>
                <a:off x="3923675" y="5268310"/>
                <a:ext cx="700567" cy="968266"/>
              </a:xfrm>
              <a:prstGeom prst="rect">
                <a:avLst/>
              </a:prstGeom>
              <a:noFill/>
            </p:spPr>
          </p:pic>
          <p:pic>
            <p:nvPicPr>
              <p:cNvPr id="20" name="Picture 4" descr="3D character calling by cell phone.">
                <a:hlinkClick r:id="rId3"/>
              </p:cNvPr>
              <p:cNvPicPr>
                <a:picLocks noChangeAspect="1" noChangeArrowheads="1"/>
              </p:cNvPicPr>
              <p:nvPr/>
            </p:nvPicPr>
            <p:blipFill>
              <a:blip r:embed="rId4" cstate="print"/>
              <a:srcRect/>
              <a:stretch>
                <a:fillRect/>
              </a:stretch>
            </p:blipFill>
            <p:spPr bwMode="auto">
              <a:xfrm>
                <a:off x="4675909" y="5307299"/>
                <a:ext cx="700567" cy="968265"/>
              </a:xfrm>
              <a:prstGeom prst="rect">
                <a:avLst/>
              </a:prstGeom>
              <a:noFill/>
            </p:spPr>
          </p:pic>
          <p:pic>
            <p:nvPicPr>
              <p:cNvPr id="21" name="Picture 4" descr="3D character calling by cell phone.">
                <a:hlinkClick r:id="rId3"/>
              </p:cNvPr>
              <p:cNvPicPr>
                <a:picLocks noChangeAspect="1" noChangeArrowheads="1"/>
              </p:cNvPicPr>
              <p:nvPr/>
            </p:nvPicPr>
            <p:blipFill>
              <a:blip r:embed="rId4" cstate="print"/>
              <a:srcRect/>
              <a:stretch>
                <a:fillRect/>
              </a:stretch>
            </p:blipFill>
            <p:spPr bwMode="auto">
              <a:xfrm>
                <a:off x="7294418" y="5218342"/>
                <a:ext cx="700567" cy="968265"/>
              </a:xfrm>
              <a:prstGeom prst="rect">
                <a:avLst/>
              </a:prstGeom>
              <a:noFill/>
            </p:spPr>
          </p:pic>
          <p:pic>
            <p:nvPicPr>
              <p:cNvPr id="22" name="Picture 4" descr="3D character calling by cell phone.">
                <a:hlinkClick r:id="rId3"/>
              </p:cNvPr>
              <p:cNvPicPr>
                <a:picLocks noChangeAspect="1" noChangeArrowheads="1"/>
              </p:cNvPicPr>
              <p:nvPr/>
            </p:nvPicPr>
            <p:blipFill>
              <a:blip r:embed="rId4" cstate="print"/>
              <a:srcRect/>
              <a:stretch>
                <a:fillRect/>
              </a:stretch>
            </p:blipFill>
            <p:spPr bwMode="auto">
              <a:xfrm>
                <a:off x="1637387" y="5197891"/>
                <a:ext cx="700567" cy="968265"/>
              </a:xfrm>
              <a:prstGeom prst="rect">
                <a:avLst/>
              </a:prstGeom>
              <a:noFill/>
            </p:spPr>
          </p:pic>
          <p:pic>
            <p:nvPicPr>
              <p:cNvPr id="23" name="Picture 4" descr="3D character calling by cell phone.">
                <a:hlinkClick r:id="rId3"/>
              </p:cNvPr>
              <p:cNvPicPr>
                <a:picLocks noChangeAspect="1" noChangeArrowheads="1"/>
              </p:cNvPicPr>
              <p:nvPr/>
            </p:nvPicPr>
            <p:blipFill>
              <a:blip r:embed="rId4" cstate="print"/>
              <a:srcRect/>
              <a:stretch>
                <a:fillRect/>
              </a:stretch>
            </p:blipFill>
            <p:spPr bwMode="auto">
              <a:xfrm>
                <a:off x="6593851" y="5218341"/>
                <a:ext cx="700567" cy="968265"/>
              </a:xfrm>
              <a:prstGeom prst="rect">
                <a:avLst/>
              </a:prstGeom>
              <a:noFill/>
            </p:spPr>
          </p:pic>
          <p:sp>
            <p:nvSpPr>
              <p:cNvPr id="24" name="23 Flecha arriba"/>
              <p:cNvSpPr/>
              <p:nvPr/>
            </p:nvSpPr>
            <p:spPr>
              <a:xfrm>
                <a:off x="2556716" y="2029022"/>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25" name="24 Flecha arriba"/>
              <p:cNvSpPr/>
              <p:nvPr/>
            </p:nvSpPr>
            <p:spPr>
              <a:xfrm rot="10800000">
                <a:off x="2009932" y="2099441"/>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26" name="25 Flecha arriba"/>
              <p:cNvSpPr/>
              <p:nvPr/>
            </p:nvSpPr>
            <p:spPr>
              <a:xfrm>
                <a:off x="4880548" y="2029022"/>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27" name="26 Flecha arriba"/>
              <p:cNvSpPr/>
              <p:nvPr/>
            </p:nvSpPr>
            <p:spPr>
              <a:xfrm rot="10800000">
                <a:off x="4333763" y="2099441"/>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28" name="27 Flecha arriba"/>
              <p:cNvSpPr/>
              <p:nvPr/>
            </p:nvSpPr>
            <p:spPr>
              <a:xfrm>
                <a:off x="7341076" y="2029022"/>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29" name="28 Flecha arriba"/>
              <p:cNvSpPr/>
              <p:nvPr/>
            </p:nvSpPr>
            <p:spPr>
              <a:xfrm rot="10800000">
                <a:off x="6794292" y="2099441"/>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0" name="29 Flecha arriba"/>
              <p:cNvSpPr/>
              <p:nvPr/>
            </p:nvSpPr>
            <p:spPr>
              <a:xfrm>
                <a:off x="2556715" y="3226150"/>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1" name="30 Flecha arriba"/>
              <p:cNvSpPr/>
              <p:nvPr/>
            </p:nvSpPr>
            <p:spPr>
              <a:xfrm rot="10800000">
                <a:off x="2009931" y="3296569"/>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2" name="31 Flecha arriba"/>
              <p:cNvSpPr/>
              <p:nvPr/>
            </p:nvSpPr>
            <p:spPr>
              <a:xfrm>
                <a:off x="4812200" y="3226150"/>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3" name="32 Flecha arriba"/>
              <p:cNvSpPr/>
              <p:nvPr/>
            </p:nvSpPr>
            <p:spPr>
              <a:xfrm rot="10800000">
                <a:off x="4265415" y="3296569"/>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4" name="33 Flecha arriba"/>
              <p:cNvSpPr/>
              <p:nvPr/>
            </p:nvSpPr>
            <p:spPr>
              <a:xfrm>
                <a:off x="7341076" y="3226150"/>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5" name="34 Flecha arriba"/>
              <p:cNvSpPr/>
              <p:nvPr/>
            </p:nvSpPr>
            <p:spPr>
              <a:xfrm rot="10800000">
                <a:off x="6794292" y="3296569"/>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6" name="35 Flecha arriba"/>
              <p:cNvSpPr/>
              <p:nvPr/>
            </p:nvSpPr>
            <p:spPr>
              <a:xfrm>
                <a:off x="2488367" y="4845793"/>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7" name="36 Flecha arriba"/>
              <p:cNvSpPr/>
              <p:nvPr/>
            </p:nvSpPr>
            <p:spPr>
              <a:xfrm rot="10800000">
                <a:off x="1941583" y="4916213"/>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8" name="37 Flecha arriba"/>
              <p:cNvSpPr/>
              <p:nvPr/>
            </p:nvSpPr>
            <p:spPr>
              <a:xfrm>
                <a:off x="4743852" y="4845793"/>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39" name="38 Flecha arriba"/>
              <p:cNvSpPr/>
              <p:nvPr/>
            </p:nvSpPr>
            <p:spPr>
              <a:xfrm rot="10800000">
                <a:off x="4197067" y="4916213"/>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40" name="39 Flecha arriba"/>
              <p:cNvSpPr/>
              <p:nvPr/>
            </p:nvSpPr>
            <p:spPr>
              <a:xfrm>
                <a:off x="7341076" y="4845793"/>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41" name="40 Flecha arriba"/>
              <p:cNvSpPr/>
              <p:nvPr/>
            </p:nvSpPr>
            <p:spPr>
              <a:xfrm rot="10800000">
                <a:off x="6794292" y="4916213"/>
                <a:ext cx="341740" cy="352097"/>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Y"/>
              </a:p>
            </p:txBody>
          </p:sp>
          <p:sp>
            <p:nvSpPr>
              <p:cNvPr id="42" name="41 Recortar rectángulo de esquina sencilla"/>
              <p:cNvSpPr/>
              <p:nvPr/>
            </p:nvSpPr>
            <p:spPr>
              <a:xfrm>
                <a:off x="-1" y="1066800"/>
                <a:ext cx="1540039" cy="1032640"/>
              </a:xfrm>
              <a:prstGeom prst="snip1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PY" dirty="0" err="1" smtClean="0"/>
                  <a:t>Level</a:t>
                </a:r>
                <a:r>
                  <a:rPr lang="es-PY" dirty="0" smtClean="0"/>
                  <a:t> 1</a:t>
                </a:r>
              </a:p>
              <a:p>
                <a:pPr algn="ctr"/>
                <a:r>
                  <a:rPr lang="es-PY" dirty="0" err="1" smtClean="0"/>
                  <a:t>Operator</a:t>
                </a:r>
                <a:endParaRPr lang="es-PY" dirty="0" smtClean="0"/>
              </a:p>
            </p:txBody>
          </p:sp>
          <p:sp>
            <p:nvSpPr>
              <p:cNvPr id="43" name="42 Recortar rectángulo de esquina sencilla"/>
              <p:cNvSpPr/>
              <p:nvPr/>
            </p:nvSpPr>
            <p:spPr>
              <a:xfrm>
                <a:off x="0" y="2438400"/>
                <a:ext cx="1435712" cy="1002908"/>
              </a:xfrm>
              <a:prstGeom prst="snip1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PY" dirty="0" err="1" smtClean="0"/>
                  <a:t>Level</a:t>
                </a:r>
                <a:r>
                  <a:rPr lang="es-PY" dirty="0" smtClean="0"/>
                  <a:t> 2</a:t>
                </a:r>
              </a:p>
              <a:p>
                <a:pPr algn="ctr"/>
                <a:r>
                  <a:rPr lang="es-PY" dirty="0" err="1" smtClean="0"/>
                  <a:t>Agent</a:t>
                </a:r>
                <a:endParaRPr lang="es-PY" dirty="0"/>
              </a:p>
            </p:txBody>
          </p:sp>
          <p:sp>
            <p:nvSpPr>
              <p:cNvPr id="44" name="43 Recortar rectángulo de esquina sencilla"/>
              <p:cNvSpPr/>
              <p:nvPr/>
            </p:nvSpPr>
            <p:spPr>
              <a:xfrm>
                <a:off x="0" y="3810000"/>
                <a:ext cx="1346319" cy="1066055"/>
              </a:xfrm>
              <a:prstGeom prst="snip1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PY" dirty="0" err="1" smtClean="0"/>
                  <a:t>Level</a:t>
                </a:r>
                <a:r>
                  <a:rPr lang="es-PY" dirty="0" smtClean="0"/>
                  <a:t> 3</a:t>
                </a:r>
              </a:p>
              <a:p>
                <a:pPr algn="ctr"/>
                <a:r>
                  <a:rPr lang="es-PY" sz="1600" dirty="0" smtClean="0"/>
                  <a:t>Point of sale</a:t>
                </a:r>
                <a:endParaRPr lang="es-PY" sz="1600" dirty="0"/>
              </a:p>
            </p:txBody>
          </p:sp>
          <p:sp>
            <p:nvSpPr>
              <p:cNvPr id="45" name="44 Recortar rectángulo de esquina sencilla"/>
              <p:cNvSpPr/>
              <p:nvPr/>
            </p:nvSpPr>
            <p:spPr>
              <a:xfrm>
                <a:off x="0" y="5105400"/>
                <a:ext cx="1435712" cy="952213"/>
              </a:xfrm>
              <a:prstGeom prst="snip1Rect">
                <a:avLst/>
              </a:prstGeom>
              <a:solidFill>
                <a:schemeClr val="bg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s-PY" dirty="0" err="1" smtClean="0"/>
                  <a:t>End</a:t>
                </a:r>
                <a:r>
                  <a:rPr lang="es-PY" dirty="0" smtClean="0"/>
                  <a:t> </a:t>
                </a:r>
                <a:r>
                  <a:rPr lang="es-PY" dirty="0" err="1" smtClean="0"/>
                  <a:t>user</a:t>
                </a:r>
                <a:endParaRPr lang="es-PY" dirty="0"/>
              </a:p>
            </p:txBody>
          </p:sp>
          <p:sp>
            <p:nvSpPr>
              <p:cNvPr id="46" name="AutoShape 57"/>
              <p:cNvSpPr>
                <a:spLocks noChangeArrowheads="1"/>
              </p:cNvSpPr>
              <p:nvPr/>
            </p:nvSpPr>
            <p:spPr bwMode="auto">
              <a:xfrm>
                <a:off x="3581400" y="801190"/>
                <a:ext cx="2118788" cy="1135820"/>
              </a:xfrm>
              <a:prstGeom prst="flowChartAlternateProcess">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n-US" sz="2400" b="1" dirty="0" smtClean="0">
                    <a:solidFill>
                      <a:schemeClr val="bg1"/>
                    </a:solidFill>
                    <a:latin typeface="Calibri" pitchFamily="34" charset="0"/>
                  </a:rPr>
                  <a:t>Bank</a:t>
                </a:r>
              </a:p>
              <a:p>
                <a:pPr algn="ctr"/>
                <a:r>
                  <a:rPr lang="en-US" sz="2400" b="1" dirty="0" smtClean="0">
                    <a:solidFill>
                      <a:schemeClr val="bg1"/>
                    </a:solidFill>
                    <a:latin typeface="Calibri" pitchFamily="34" charset="0"/>
                  </a:rPr>
                  <a:t> Clearing</a:t>
                </a:r>
                <a:endParaRPr lang="en-US" sz="2400" b="1" dirty="0">
                  <a:solidFill>
                    <a:schemeClr val="bg1"/>
                  </a:solidFill>
                  <a:latin typeface="Calibri" pitchFamily="34" charset="0"/>
                </a:endParaRPr>
              </a:p>
            </p:txBody>
          </p:sp>
        </p:grpSp>
        <p:pic>
          <p:nvPicPr>
            <p:cNvPr id="47" name="Picture 7" descr="C:\Users\conatel\Desktop\billetera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259" b="26128"/>
            <a:stretch/>
          </p:blipFill>
          <p:spPr bwMode="auto">
            <a:xfrm>
              <a:off x="3756565" y="3257191"/>
              <a:ext cx="1116123" cy="5760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C:\Users\conatel\Desktop\billetera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259" b="26128"/>
            <a:stretch/>
          </p:blipFill>
          <p:spPr bwMode="auto">
            <a:xfrm>
              <a:off x="6372200" y="3259472"/>
              <a:ext cx="1116123" cy="576064"/>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itle 1"/>
          <p:cNvSpPr txBox="1">
            <a:spLocks/>
          </p:cNvSpPr>
          <p:nvPr/>
        </p:nvSpPr>
        <p:spPr bwMode="auto">
          <a:xfrm>
            <a:off x="251520" y="5013176"/>
            <a:ext cx="7704856" cy="11496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285750" indent="-285750" eaLnBrk="0" hangingPunct="0">
              <a:buFontTx/>
              <a:buChar char="-"/>
              <a:defRPr/>
            </a:pPr>
            <a:r>
              <a:rPr lang="es-ES" sz="1400" b="1" dirty="0" err="1" smtClean="0">
                <a:solidFill>
                  <a:schemeClr val="tx2">
                    <a:lumMod val="75000"/>
                  </a:schemeClr>
                </a:solidFill>
                <a:latin typeface="+mn-lt"/>
              </a:rPr>
              <a:t>Agents</a:t>
            </a:r>
            <a:r>
              <a:rPr lang="es-ES" sz="1400" b="1" dirty="0" smtClean="0">
                <a:solidFill>
                  <a:schemeClr val="tx2">
                    <a:lumMod val="75000"/>
                  </a:schemeClr>
                </a:solidFill>
                <a:latin typeface="+mn-lt"/>
              </a:rPr>
              <a:t> </a:t>
            </a:r>
            <a:r>
              <a:rPr lang="es-ES" sz="1400" b="1" dirty="0" smtClean="0">
                <a:solidFill>
                  <a:schemeClr val="tx2">
                    <a:lumMod val="75000"/>
                  </a:schemeClr>
                </a:solidFill>
              </a:rPr>
              <a:t>and </a:t>
            </a:r>
            <a:r>
              <a:rPr lang="es-ES" sz="1400" b="1" dirty="0" err="1" smtClean="0">
                <a:solidFill>
                  <a:schemeClr val="tx2">
                    <a:lumMod val="75000"/>
                  </a:schemeClr>
                </a:solidFill>
              </a:rPr>
              <a:t>Points</a:t>
            </a:r>
            <a:r>
              <a:rPr lang="es-ES" sz="1400" b="1" dirty="0" smtClean="0">
                <a:solidFill>
                  <a:schemeClr val="tx2">
                    <a:lumMod val="75000"/>
                  </a:schemeClr>
                </a:solidFill>
              </a:rPr>
              <a:t> of Sale </a:t>
            </a:r>
            <a:r>
              <a:rPr lang="es-ES" sz="1400" b="1" dirty="0" err="1" smtClean="0">
                <a:solidFill>
                  <a:schemeClr val="tx2">
                    <a:lumMod val="75000"/>
                  </a:schemeClr>
                </a:solidFill>
              </a:rPr>
              <a:t>have</a:t>
            </a:r>
            <a:r>
              <a:rPr lang="es-ES" sz="1400" b="1" dirty="0" smtClean="0">
                <a:solidFill>
                  <a:schemeClr val="tx2">
                    <a:lumMod val="75000"/>
                  </a:schemeClr>
                </a:solidFill>
              </a:rPr>
              <a:t> to pre-</a:t>
            </a:r>
            <a:r>
              <a:rPr lang="es-ES" sz="1400" b="1" dirty="0" err="1" smtClean="0">
                <a:solidFill>
                  <a:schemeClr val="tx2">
                    <a:lumMod val="75000"/>
                  </a:schemeClr>
                </a:solidFill>
              </a:rPr>
              <a:t>purchase</a:t>
            </a:r>
            <a:r>
              <a:rPr lang="es-ES" sz="1400" b="1" dirty="0" smtClean="0">
                <a:solidFill>
                  <a:schemeClr val="tx2">
                    <a:lumMod val="75000"/>
                  </a:schemeClr>
                </a:solidFill>
              </a:rPr>
              <a:t> </a:t>
            </a:r>
            <a:r>
              <a:rPr lang="es-ES" sz="1400" b="1" dirty="0" err="1" smtClean="0">
                <a:solidFill>
                  <a:schemeClr val="tx2">
                    <a:lumMod val="75000"/>
                  </a:schemeClr>
                </a:solidFill>
              </a:rPr>
              <a:t>the</a:t>
            </a:r>
            <a:r>
              <a:rPr lang="es-ES" sz="1400" b="1" dirty="0" smtClean="0">
                <a:solidFill>
                  <a:schemeClr val="tx2">
                    <a:lumMod val="75000"/>
                  </a:schemeClr>
                </a:solidFill>
              </a:rPr>
              <a:t> cash balance in </a:t>
            </a:r>
            <a:r>
              <a:rPr lang="es-ES" sz="1400" b="1" dirty="0" err="1" smtClean="0">
                <a:solidFill>
                  <a:schemeClr val="tx2">
                    <a:lumMod val="75000"/>
                  </a:schemeClr>
                </a:solidFill>
              </a:rPr>
              <a:t>order</a:t>
            </a:r>
            <a:r>
              <a:rPr lang="es-ES" sz="1400" b="1" dirty="0" smtClean="0">
                <a:solidFill>
                  <a:schemeClr val="tx2">
                    <a:lumMod val="75000"/>
                  </a:schemeClr>
                </a:solidFill>
              </a:rPr>
              <a:t> to </a:t>
            </a:r>
            <a:r>
              <a:rPr lang="es-ES" sz="1400" b="1" dirty="0" err="1" smtClean="0">
                <a:solidFill>
                  <a:schemeClr val="tx2">
                    <a:lumMod val="75000"/>
                  </a:schemeClr>
                </a:solidFill>
              </a:rPr>
              <a:t>carry</a:t>
            </a:r>
            <a:r>
              <a:rPr lang="es-ES" sz="1400" b="1" dirty="0" smtClean="0">
                <a:solidFill>
                  <a:schemeClr val="tx2">
                    <a:lumMod val="75000"/>
                  </a:schemeClr>
                </a:solidFill>
              </a:rPr>
              <a:t> </a:t>
            </a:r>
            <a:r>
              <a:rPr lang="es-ES" sz="1400" b="1" dirty="0" err="1" smtClean="0">
                <a:solidFill>
                  <a:schemeClr val="tx2">
                    <a:lumMod val="75000"/>
                  </a:schemeClr>
                </a:solidFill>
              </a:rPr>
              <a:t>out</a:t>
            </a:r>
            <a:r>
              <a:rPr lang="es-ES" sz="1400" b="1" dirty="0" smtClean="0">
                <a:solidFill>
                  <a:schemeClr val="tx2">
                    <a:lumMod val="75000"/>
                  </a:schemeClr>
                </a:solidFill>
              </a:rPr>
              <a:t> </a:t>
            </a:r>
            <a:r>
              <a:rPr lang="es-ES" sz="1400" b="1" dirty="0" err="1" smtClean="0">
                <a:solidFill>
                  <a:schemeClr val="tx2">
                    <a:lumMod val="75000"/>
                  </a:schemeClr>
                </a:solidFill>
              </a:rPr>
              <a:t>transactions</a:t>
            </a:r>
            <a:r>
              <a:rPr lang="es-ES" sz="1400" b="1" dirty="0" smtClean="0">
                <a:solidFill>
                  <a:schemeClr val="tx2">
                    <a:lumMod val="75000"/>
                  </a:schemeClr>
                </a:solidFill>
                <a:latin typeface="+mn-lt"/>
              </a:rPr>
              <a:t>.</a:t>
            </a:r>
          </a:p>
          <a:p>
            <a:pPr marL="285750" indent="-285750" eaLnBrk="0" hangingPunct="0">
              <a:buFontTx/>
              <a:buChar char="-"/>
              <a:defRPr/>
            </a:pPr>
            <a:r>
              <a:rPr lang="es-ES" sz="1400" b="1" dirty="0" err="1" smtClean="0">
                <a:solidFill>
                  <a:schemeClr val="tx2">
                    <a:lumMod val="75000"/>
                  </a:schemeClr>
                </a:solidFill>
                <a:latin typeface="+mn-lt"/>
              </a:rPr>
              <a:t>The</a:t>
            </a:r>
            <a:r>
              <a:rPr lang="es-ES" sz="1400" b="1" dirty="0" smtClean="0">
                <a:solidFill>
                  <a:schemeClr val="tx2">
                    <a:lumMod val="75000"/>
                  </a:schemeClr>
                </a:solidFill>
                <a:latin typeface="+mn-lt"/>
              </a:rPr>
              <a:t> </a:t>
            </a:r>
            <a:r>
              <a:rPr lang="es-ES" sz="1400" b="1" dirty="0" err="1" smtClean="0">
                <a:solidFill>
                  <a:schemeClr val="tx2">
                    <a:lumMod val="75000"/>
                  </a:schemeClr>
                </a:solidFill>
                <a:latin typeface="+mn-lt"/>
              </a:rPr>
              <a:t>electronic</a:t>
            </a:r>
            <a:r>
              <a:rPr lang="es-ES" sz="1400" b="1" dirty="0" smtClean="0">
                <a:solidFill>
                  <a:schemeClr val="tx2">
                    <a:lumMod val="75000"/>
                  </a:schemeClr>
                </a:solidFill>
                <a:latin typeface="+mn-lt"/>
              </a:rPr>
              <a:t> cash balance </a:t>
            </a:r>
            <a:r>
              <a:rPr lang="es-ES" sz="1400" b="1" dirty="0" err="1" smtClean="0">
                <a:solidFill>
                  <a:schemeClr val="tx2">
                    <a:lumMod val="75000"/>
                  </a:schemeClr>
                </a:solidFill>
                <a:latin typeface="+mn-lt"/>
              </a:rPr>
              <a:t>on</a:t>
            </a:r>
            <a:r>
              <a:rPr lang="es-ES" sz="1400" b="1" dirty="0" smtClean="0">
                <a:solidFill>
                  <a:schemeClr val="tx2">
                    <a:lumMod val="75000"/>
                  </a:schemeClr>
                </a:solidFill>
                <a:latin typeface="+mn-lt"/>
              </a:rPr>
              <a:t> </a:t>
            </a:r>
            <a:r>
              <a:rPr lang="es-ES" sz="1400" b="1" dirty="0" err="1" smtClean="0">
                <a:solidFill>
                  <a:schemeClr val="tx2">
                    <a:lumMod val="75000"/>
                  </a:schemeClr>
                </a:solidFill>
                <a:latin typeface="+mn-lt"/>
              </a:rPr>
              <a:t>the</a:t>
            </a:r>
            <a:r>
              <a:rPr lang="es-ES" sz="1400" b="1" dirty="0" smtClean="0">
                <a:solidFill>
                  <a:schemeClr val="tx2">
                    <a:lumMod val="75000"/>
                  </a:schemeClr>
                </a:solidFill>
                <a:latin typeface="+mn-lt"/>
              </a:rPr>
              <a:t> </a:t>
            </a:r>
            <a:r>
              <a:rPr lang="es-ES" sz="1400" b="1" dirty="0" err="1" smtClean="0">
                <a:solidFill>
                  <a:schemeClr val="tx2">
                    <a:lumMod val="75000"/>
                  </a:schemeClr>
                </a:solidFill>
                <a:latin typeface="+mn-lt"/>
              </a:rPr>
              <a:t>platform</a:t>
            </a:r>
            <a:r>
              <a:rPr lang="es-ES" sz="1400" b="1" dirty="0" smtClean="0">
                <a:solidFill>
                  <a:schemeClr val="tx2">
                    <a:lumMod val="75000"/>
                  </a:schemeClr>
                </a:solidFill>
                <a:latin typeface="+mn-lt"/>
              </a:rPr>
              <a:t> </a:t>
            </a:r>
            <a:r>
              <a:rPr lang="es-ES" sz="1400" b="1" dirty="0" err="1" smtClean="0">
                <a:solidFill>
                  <a:schemeClr val="tx2">
                    <a:lumMod val="75000"/>
                  </a:schemeClr>
                </a:solidFill>
                <a:latin typeface="+mn-lt"/>
              </a:rPr>
              <a:t>is</a:t>
            </a:r>
            <a:r>
              <a:rPr lang="es-ES" sz="1400" b="1" dirty="0" smtClean="0">
                <a:solidFill>
                  <a:schemeClr val="tx2">
                    <a:lumMod val="75000"/>
                  </a:schemeClr>
                </a:solidFill>
                <a:latin typeface="+mn-lt"/>
              </a:rPr>
              <a:t> </a:t>
            </a:r>
            <a:r>
              <a:rPr lang="es-ES" sz="1400" b="1" dirty="0" err="1" smtClean="0">
                <a:solidFill>
                  <a:schemeClr val="tx2">
                    <a:lumMod val="75000"/>
                  </a:schemeClr>
                </a:solidFill>
                <a:latin typeface="+mn-lt"/>
              </a:rPr>
              <a:t>the</a:t>
            </a:r>
            <a:r>
              <a:rPr lang="es-ES" sz="1400" b="1" dirty="0" smtClean="0">
                <a:solidFill>
                  <a:schemeClr val="tx2">
                    <a:lumMod val="75000"/>
                  </a:schemeClr>
                </a:solidFill>
                <a:latin typeface="+mn-lt"/>
              </a:rPr>
              <a:t> </a:t>
            </a:r>
            <a:r>
              <a:rPr lang="es-ES" sz="1400" b="1" dirty="0" err="1" smtClean="0">
                <a:solidFill>
                  <a:schemeClr val="tx2">
                    <a:lumMod val="75000"/>
                  </a:schemeClr>
                </a:solidFill>
                <a:latin typeface="+mn-lt"/>
              </a:rPr>
              <a:t>same</a:t>
            </a:r>
            <a:r>
              <a:rPr lang="es-ES" sz="1400" b="1" dirty="0" smtClean="0">
                <a:solidFill>
                  <a:schemeClr val="tx2">
                    <a:lumMod val="75000"/>
                  </a:schemeClr>
                </a:solidFill>
                <a:latin typeface="+mn-lt"/>
              </a:rPr>
              <a:t> as </a:t>
            </a:r>
            <a:r>
              <a:rPr lang="es-ES" sz="1400" b="1" dirty="0" err="1" smtClean="0">
                <a:solidFill>
                  <a:schemeClr val="tx2">
                    <a:lumMod val="75000"/>
                  </a:schemeClr>
                </a:solidFill>
                <a:latin typeface="+mn-lt"/>
              </a:rPr>
              <a:t>the</a:t>
            </a:r>
            <a:r>
              <a:rPr lang="es-ES" sz="1400" b="1" dirty="0" smtClean="0">
                <a:solidFill>
                  <a:schemeClr val="tx2">
                    <a:lumMod val="75000"/>
                  </a:schemeClr>
                </a:solidFill>
                <a:latin typeface="+mn-lt"/>
              </a:rPr>
              <a:t> real balance of </a:t>
            </a:r>
            <a:r>
              <a:rPr lang="es-ES" sz="1400" b="1" dirty="0" err="1" smtClean="0">
                <a:solidFill>
                  <a:schemeClr val="tx2">
                    <a:lumMod val="75000"/>
                  </a:schemeClr>
                </a:solidFill>
                <a:latin typeface="+mn-lt"/>
              </a:rPr>
              <a:t>money</a:t>
            </a:r>
            <a:r>
              <a:rPr lang="es-ES" sz="1400" b="1" dirty="0" smtClean="0">
                <a:solidFill>
                  <a:schemeClr val="tx2">
                    <a:lumMod val="75000"/>
                  </a:schemeClr>
                </a:solidFill>
                <a:latin typeface="+mn-lt"/>
              </a:rPr>
              <a:t> </a:t>
            </a:r>
            <a:r>
              <a:rPr lang="es-ES" sz="1400" b="1" dirty="0" smtClean="0">
                <a:solidFill>
                  <a:schemeClr val="tx2">
                    <a:lumMod val="75000"/>
                  </a:schemeClr>
                </a:solidFill>
              </a:rPr>
              <a:t>(</a:t>
            </a:r>
            <a:r>
              <a:rPr lang="es-ES" sz="1400" b="1" dirty="0" err="1" smtClean="0">
                <a:solidFill>
                  <a:schemeClr val="tx2">
                    <a:lumMod val="75000"/>
                  </a:schemeClr>
                </a:solidFill>
                <a:latin typeface="+mn-lt"/>
              </a:rPr>
              <a:t>clearing</a:t>
            </a:r>
            <a:r>
              <a:rPr lang="es-ES" sz="1400" b="1" dirty="0" smtClean="0">
                <a:solidFill>
                  <a:schemeClr val="tx2">
                    <a:lumMod val="75000"/>
                  </a:schemeClr>
                </a:solidFill>
                <a:latin typeface="+mn-lt"/>
              </a:rPr>
              <a:t> </a:t>
            </a:r>
            <a:r>
              <a:rPr lang="es-ES" sz="1400" b="1" dirty="0" err="1" smtClean="0">
                <a:solidFill>
                  <a:schemeClr val="tx2">
                    <a:lumMod val="75000"/>
                  </a:schemeClr>
                </a:solidFill>
                <a:latin typeface="+mn-lt"/>
              </a:rPr>
              <a:t>account</a:t>
            </a:r>
            <a:r>
              <a:rPr lang="es-ES" sz="1400" b="1" dirty="0" smtClean="0">
                <a:solidFill>
                  <a:schemeClr val="tx2">
                    <a:lumMod val="75000"/>
                  </a:schemeClr>
                </a:solidFill>
                <a:latin typeface="+mn-lt"/>
              </a:rPr>
              <a:t> </a:t>
            </a:r>
            <a:r>
              <a:rPr lang="en-US" sz="1400" b="1" dirty="0" smtClean="0">
                <a:solidFill>
                  <a:schemeClr val="tx2">
                    <a:lumMod val="75000"/>
                  </a:schemeClr>
                </a:solidFill>
                <a:latin typeface="+mn-lt"/>
              </a:rPr>
              <a:t>+</a:t>
            </a:r>
            <a:r>
              <a:rPr lang="es-ES" sz="1400" b="1" dirty="0" smtClean="0">
                <a:solidFill>
                  <a:schemeClr val="tx2">
                    <a:lumMod val="75000"/>
                  </a:schemeClr>
                </a:solidFill>
                <a:latin typeface="+mn-lt"/>
              </a:rPr>
              <a:t> </a:t>
            </a:r>
            <a:r>
              <a:rPr lang="es-ES" sz="1400" b="1" dirty="0" smtClean="0">
                <a:solidFill>
                  <a:schemeClr val="tx2">
                    <a:lumMod val="75000"/>
                  </a:schemeClr>
                </a:solidFill>
              </a:rPr>
              <a:t>trust</a:t>
            </a:r>
            <a:r>
              <a:rPr lang="es-ES" sz="1400" b="1" dirty="0" smtClean="0">
                <a:solidFill>
                  <a:schemeClr val="tx2">
                    <a:lumMod val="75000"/>
                  </a:schemeClr>
                </a:solidFill>
                <a:latin typeface="+mn-lt"/>
              </a:rPr>
              <a:t>).</a:t>
            </a:r>
          </a:p>
          <a:p>
            <a:pPr marL="285750" indent="-285750" eaLnBrk="0" hangingPunct="0">
              <a:buFontTx/>
              <a:buChar char="-"/>
              <a:defRPr/>
            </a:pPr>
            <a:r>
              <a:rPr lang="es-PY" sz="1400" b="1" dirty="0" smtClean="0">
                <a:solidFill>
                  <a:schemeClr val="tx2">
                    <a:lumMod val="50000"/>
                  </a:schemeClr>
                </a:solidFill>
              </a:rPr>
              <a:t>In </a:t>
            </a:r>
            <a:r>
              <a:rPr lang="es-PY" sz="1400" b="1" dirty="0" err="1" smtClean="0">
                <a:solidFill>
                  <a:schemeClr val="tx2">
                    <a:lumMod val="50000"/>
                  </a:schemeClr>
                </a:solidFill>
              </a:rPr>
              <a:t>the</a:t>
            </a:r>
            <a:r>
              <a:rPr lang="es-PY" sz="1400" b="1" dirty="0" smtClean="0">
                <a:solidFill>
                  <a:schemeClr val="tx2">
                    <a:lumMod val="50000"/>
                  </a:schemeClr>
                </a:solidFill>
              </a:rPr>
              <a:t> </a:t>
            </a:r>
            <a:r>
              <a:rPr lang="es-PY" sz="1400" b="1" dirty="0" err="1" smtClean="0">
                <a:solidFill>
                  <a:schemeClr val="tx2">
                    <a:lumMod val="50000"/>
                  </a:schemeClr>
                </a:solidFill>
              </a:rPr>
              <a:t>transactions</a:t>
            </a:r>
            <a:r>
              <a:rPr lang="es-PY" sz="1400" b="1" dirty="0" smtClean="0">
                <a:solidFill>
                  <a:schemeClr val="tx2">
                    <a:lumMod val="50000"/>
                  </a:schemeClr>
                </a:solidFill>
              </a:rPr>
              <a:t> </a:t>
            </a:r>
            <a:r>
              <a:rPr lang="es-PY" sz="1400" b="1" dirty="0" err="1" smtClean="0">
                <a:solidFill>
                  <a:schemeClr val="tx2">
                    <a:lumMod val="50000"/>
                  </a:schemeClr>
                </a:solidFill>
              </a:rPr>
              <a:t>between</a:t>
            </a:r>
            <a:r>
              <a:rPr lang="es-PY" sz="1400" b="1" dirty="0" smtClean="0">
                <a:solidFill>
                  <a:schemeClr val="tx2">
                    <a:lumMod val="50000"/>
                  </a:schemeClr>
                </a:solidFill>
              </a:rPr>
              <a:t> </a:t>
            </a:r>
            <a:r>
              <a:rPr lang="es-PY" sz="1400" b="1" dirty="0" err="1" smtClean="0">
                <a:solidFill>
                  <a:schemeClr val="tx2">
                    <a:lumMod val="50000"/>
                  </a:schemeClr>
                </a:solidFill>
              </a:rPr>
              <a:t>levels</a:t>
            </a:r>
            <a:r>
              <a:rPr lang="es-PY" sz="1400" b="1" dirty="0" smtClean="0">
                <a:solidFill>
                  <a:schemeClr val="tx2">
                    <a:lumMod val="50000"/>
                  </a:schemeClr>
                </a:solidFill>
              </a:rPr>
              <a:t> 1, 2 and 3, </a:t>
            </a:r>
            <a:r>
              <a:rPr lang="es-PY" sz="1400" b="1" dirty="0" err="1" smtClean="0">
                <a:solidFill>
                  <a:schemeClr val="tx2">
                    <a:lumMod val="50000"/>
                  </a:schemeClr>
                </a:solidFill>
              </a:rPr>
              <a:t>commissions</a:t>
            </a:r>
            <a:r>
              <a:rPr lang="es-PY" sz="1400" b="1" dirty="0" smtClean="0">
                <a:solidFill>
                  <a:schemeClr val="tx2">
                    <a:lumMod val="50000"/>
                  </a:schemeClr>
                </a:solidFill>
              </a:rPr>
              <a:t> are </a:t>
            </a:r>
            <a:r>
              <a:rPr lang="es-PY" sz="1400" b="1" dirty="0" err="1" smtClean="0">
                <a:solidFill>
                  <a:schemeClr val="tx2">
                    <a:lumMod val="50000"/>
                  </a:schemeClr>
                </a:solidFill>
              </a:rPr>
              <a:t>not</a:t>
            </a:r>
            <a:r>
              <a:rPr lang="es-PY" sz="1400" b="1" dirty="0" smtClean="0">
                <a:solidFill>
                  <a:schemeClr val="tx2">
                    <a:lumMod val="50000"/>
                  </a:schemeClr>
                </a:solidFill>
              </a:rPr>
              <a:t> </a:t>
            </a:r>
            <a:r>
              <a:rPr lang="es-PY" sz="1400" b="1" dirty="0" err="1" smtClean="0">
                <a:solidFill>
                  <a:schemeClr val="tx2">
                    <a:lumMod val="50000"/>
                  </a:schemeClr>
                </a:solidFill>
              </a:rPr>
              <a:t>generated</a:t>
            </a:r>
            <a:r>
              <a:rPr lang="es-PY" sz="1400" b="1" dirty="0" smtClean="0">
                <a:solidFill>
                  <a:schemeClr val="tx2">
                    <a:lumMod val="50000"/>
                  </a:schemeClr>
                </a:solidFill>
              </a:rPr>
              <a:t>.</a:t>
            </a:r>
          </a:p>
          <a:p>
            <a:pPr eaLnBrk="0" hangingPunct="0">
              <a:defRPr/>
            </a:pPr>
            <a:r>
              <a:rPr lang="es-PY" sz="1400" b="1" dirty="0" smtClean="0">
                <a:solidFill>
                  <a:schemeClr val="tx2">
                    <a:lumMod val="50000"/>
                  </a:schemeClr>
                </a:solidFill>
              </a:rPr>
              <a:t>       </a:t>
            </a:r>
            <a:r>
              <a:rPr lang="es-PY" sz="1400" b="1" dirty="0" err="1" smtClean="0">
                <a:solidFill>
                  <a:schemeClr val="tx2">
                    <a:lumMod val="50000"/>
                  </a:schemeClr>
                </a:solidFill>
              </a:rPr>
              <a:t>The</a:t>
            </a:r>
            <a:r>
              <a:rPr lang="es-PY" sz="1400" b="1" dirty="0" smtClean="0">
                <a:solidFill>
                  <a:schemeClr val="tx2">
                    <a:lumMod val="50000"/>
                  </a:schemeClr>
                </a:solidFill>
              </a:rPr>
              <a:t> </a:t>
            </a:r>
            <a:r>
              <a:rPr lang="es-PY" sz="1400" b="1" dirty="0" err="1" smtClean="0">
                <a:solidFill>
                  <a:schemeClr val="tx2">
                    <a:lumMod val="50000"/>
                  </a:schemeClr>
                </a:solidFill>
              </a:rPr>
              <a:t>commissions</a:t>
            </a:r>
            <a:r>
              <a:rPr lang="es-PY" sz="1400" b="1" dirty="0" smtClean="0">
                <a:solidFill>
                  <a:schemeClr val="tx2">
                    <a:lumMod val="50000"/>
                  </a:schemeClr>
                </a:solidFill>
              </a:rPr>
              <a:t> are </a:t>
            </a:r>
            <a:r>
              <a:rPr lang="es-PY" sz="1400" b="1" dirty="0" err="1" smtClean="0">
                <a:solidFill>
                  <a:schemeClr val="tx2">
                    <a:lumMod val="50000"/>
                  </a:schemeClr>
                </a:solidFill>
              </a:rPr>
              <a:t>generated</a:t>
            </a:r>
            <a:r>
              <a:rPr lang="es-PY" sz="1400" b="1" dirty="0" smtClean="0">
                <a:solidFill>
                  <a:schemeClr val="tx2">
                    <a:lumMod val="50000"/>
                  </a:schemeClr>
                </a:solidFill>
              </a:rPr>
              <a:t> </a:t>
            </a:r>
            <a:r>
              <a:rPr lang="es-PY" sz="1400" b="1" dirty="0" err="1" smtClean="0">
                <a:solidFill>
                  <a:schemeClr val="tx2">
                    <a:lumMod val="50000"/>
                  </a:schemeClr>
                </a:solidFill>
              </a:rPr>
              <a:t>from</a:t>
            </a:r>
            <a:r>
              <a:rPr lang="es-PY" sz="1400" b="1" dirty="0" smtClean="0">
                <a:solidFill>
                  <a:schemeClr val="tx2">
                    <a:lumMod val="50000"/>
                  </a:schemeClr>
                </a:solidFill>
              </a:rPr>
              <a:t> </a:t>
            </a:r>
            <a:r>
              <a:rPr lang="es-PY" sz="1400" b="1" dirty="0" err="1" smtClean="0">
                <a:solidFill>
                  <a:schemeClr val="tx2">
                    <a:lumMod val="50000"/>
                  </a:schemeClr>
                </a:solidFill>
              </a:rPr>
              <a:t>the</a:t>
            </a:r>
            <a:r>
              <a:rPr lang="es-PY" sz="1400" b="1" dirty="0" smtClean="0">
                <a:solidFill>
                  <a:schemeClr val="tx2">
                    <a:lumMod val="50000"/>
                  </a:schemeClr>
                </a:solidFill>
              </a:rPr>
              <a:t> </a:t>
            </a:r>
            <a:r>
              <a:rPr lang="es-PY" sz="1400" b="1" dirty="0" err="1" smtClean="0">
                <a:solidFill>
                  <a:schemeClr val="tx2">
                    <a:lumMod val="50000"/>
                  </a:schemeClr>
                </a:solidFill>
              </a:rPr>
              <a:t>end</a:t>
            </a:r>
            <a:r>
              <a:rPr lang="es-PY" sz="1400" b="1" dirty="0" smtClean="0">
                <a:solidFill>
                  <a:schemeClr val="tx2">
                    <a:lumMod val="50000"/>
                  </a:schemeClr>
                </a:solidFill>
              </a:rPr>
              <a:t> </a:t>
            </a:r>
            <a:r>
              <a:rPr lang="es-PY" sz="1400" b="1" dirty="0" err="1" smtClean="0">
                <a:solidFill>
                  <a:schemeClr val="tx2">
                    <a:lumMod val="50000"/>
                  </a:schemeClr>
                </a:solidFill>
              </a:rPr>
              <a:t>user’s</a:t>
            </a:r>
            <a:r>
              <a:rPr lang="es-PY" sz="1400" b="1" dirty="0" smtClean="0">
                <a:solidFill>
                  <a:schemeClr val="tx2">
                    <a:lumMod val="50000"/>
                  </a:schemeClr>
                </a:solidFill>
              </a:rPr>
              <a:t> </a:t>
            </a:r>
            <a:r>
              <a:rPr lang="es-PY" sz="1400" b="1" dirty="0" err="1" smtClean="0">
                <a:solidFill>
                  <a:schemeClr val="tx2">
                    <a:lumMod val="50000"/>
                  </a:schemeClr>
                </a:solidFill>
              </a:rPr>
              <a:t>transactions</a:t>
            </a:r>
            <a:r>
              <a:rPr lang="es-PY" sz="1400" b="1" dirty="0" smtClean="0">
                <a:solidFill>
                  <a:schemeClr val="tx2">
                    <a:lumMod val="50000"/>
                  </a:schemeClr>
                </a:solidFill>
              </a:rPr>
              <a:t>.</a:t>
            </a:r>
          </a:p>
        </p:txBody>
      </p:sp>
    </p:spTree>
    <p:extLst>
      <p:ext uri="{BB962C8B-B14F-4D97-AF65-F5344CB8AC3E}">
        <p14:creationId xmlns:p14="http://schemas.microsoft.com/office/powerpoint/2010/main" val="235015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Y" dirty="0" err="1" smtClean="0">
                <a:solidFill>
                  <a:schemeClr val="tx2"/>
                </a:solidFill>
                <a:ea typeface="ＭＳ Ｐゴシック" charset="0"/>
                <a:cs typeface="ＭＳ Ｐゴシック" charset="0"/>
              </a:rPr>
              <a:t>Withdrawal</a:t>
            </a:r>
            <a:r>
              <a:rPr lang="es-PY" dirty="0" smtClean="0">
                <a:solidFill>
                  <a:schemeClr val="tx2"/>
                </a:solidFill>
                <a:ea typeface="ＭＳ Ｐゴシック" charset="0"/>
                <a:cs typeface="ＭＳ Ｐゴシック" charset="0"/>
              </a:rPr>
              <a:t> of </a:t>
            </a:r>
            <a:r>
              <a:rPr lang="es-PY" dirty="0" err="1" smtClean="0">
                <a:solidFill>
                  <a:schemeClr val="tx2"/>
                </a:solidFill>
                <a:ea typeface="ＭＳ Ｐゴシック" charset="0"/>
                <a:cs typeface="ＭＳ Ｐゴシック" charset="0"/>
              </a:rPr>
              <a:t>money</a:t>
            </a:r>
            <a:r>
              <a:rPr lang="es-PY" dirty="0" smtClean="0">
                <a:solidFill>
                  <a:schemeClr val="tx2"/>
                </a:solidFill>
                <a:ea typeface="ＭＳ Ｐゴシック" charset="0"/>
                <a:cs typeface="ＭＳ Ｐゴシック" charset="0"/>
              </a:rPr>
              <a:t> at </a:t>
            </a:r>
            <a:r>
              <a:rPr lang="es-PY" dirty="0" err="1">
                <a:solidFill>
                  <a:schemeClr val="tx2"/>
                </a:solidFill>
                <a:ea typeface="ＭＳ Ｐゴシック" charset="0"/>
                <a:cs typeface="ＭＳ Ｐゴシック" charset="0"/>
              </a:rPr>
              <a:t>ATMs</a:t>
            </a:r>
            <a:endParaRPr lang="es-PY" dirty="0"/>
          </a:p>
        </p:txBody>
      </p:sp>
      <p:sp>
        <p:nvSpPr>
          <p:cNvPr id="10" name="9 Rectángulo redondeado"/>
          <p:cNvSpPr/>
          <p:nvPr/>
        </p:nvSpPr>
        <p:spPr>
          <a:xfrm>
            <a:off x="1202699" y="1505466"/>
            <a:ext cx="1785125" cy="361995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400"/>
          </a:p>
        </p:txBody>
      </p:sp>
      <p:sp>
        <p:nvSpPr>
          <p:cNvPr id="11" name="10 Rectángulo"/>
          <p:cNvSpPr/>
          <p:nvPr/>
        </p:nvSpPr>
        <p:spPr>
          <a:xfrm>
            <a:off x="1202699" y="3330858"/>
            <a:ext cx="1785125" cy="1754326"/>
          </a:xfrm>
          <a:prstGeom prst="rect">
            <a:avLst/>
          </a:prstGeom>
        </p:spPr>
        <p:txBody>
          <a:bodyPr wrap="square">
            <a:spAutoFit/>
          </a:bodyPr>
          <a:lstStyle/>
          <a:p>
            <a:pPr>
              <a:defRPr/>
            </a:pPr>
            <a:r>
              <a:rPr lang="es-PY" sz="1200" dirty="0" err="1" smtClean="0">
                <a:solidFill>
                  <a:schemeClr val="tx2"/>
                </a:solidFill>
                <a:latin typeface="+mj-lt"/>
              </a:rPr>
              <a:t>Customer</a:t>
            </a:r>
            <a:r>
              <a:rPr lang="es-PY" sz="1200" dirty="0" smtClean="0">
                <a:solidFill>
                  <a:schemeClr val="tx2"/>
                </a:solidFill>
                <a:latin typeface="+mj-lt"/>
              </a:rPr>
              <a:t> </a:t>
            </a:r>
            <a:r>
              <a:rPr lang="es-PY" sz="1200" dirty="0" err="1" smtClean="0">
                <a:solidFill>
                  <a:schemeClr val="tx2"/>
                </a:solidFill>
                <a:latin typeface="+mj-lt"/>
              </a:rPr>
              <a:t>recieves</a:t>
            </a:r>
            <a:r>
              <a:rPr lang="es-PY" sz="1200" dirty="0" smtClean="0">
                <a:solidFill>
                  <a:schemeClr val="tx2"/>
                </a:solidFill>
                <a:latin typeface="+mj-lt"/>
              </a:rPr>
              <a:t> a transfer and </a:t>
            </a:r>
            <a:r>
              <a:rPr lang="es-PY" sz="1200" dirty="0" err="1" smtClean="0">
                <a:solidFill>
                  <a:schemeClr val="tx2"/>
                </a:solidFill>
                <a:latin typeface="+mj-lt"/>
              </a:rPr>
              <a:t>goes</a:t>
            </a:r>
            <a:r>
              <a:rPr lang="es-PY" sz="1200" dirty="0" smtClean="0">
                <a:solidFill>
                  <a:schemeClr val="tx2"/>
                </a:solidFill>
                <a:latin typeface="+mj-lt"/>
              </a:rPr>
              <a:t> to ATM. </a:t>
            </a:r>
            <a:r>
              <a:rPr lang="es-PY" sz="1200" dirty="0" err="1" smtClean="0">
                <a:solidFill>
                  <a:schemeClr val="tx2"/>
                </a:solidFill>
                <a:latin typeface="+mj-lt"/>
              </a:rPr>
              <a:t>Chooses</a:t>
            </a:r>
            <a:r>
              <a:rPr lang="es-PY" sz="1200" dirty="0" smtClean="0">
                <a:solidFill>
                  <a:schemeClr val="tx2"/>
                </a:solidFill>
                <a:latin typeface="+mj-lt"/>
              </a:rPr>
              <a:t> </a:t>
            </a:r>
            <a:r>
              <a:rPr lang="es-PY" sz="1200" dirty="0" err="1" smtClean="0">
                <a:solidFill>
                  <a:schemeClr val="tx2"/>
                </a:solidFill>
                <a:latin typeface="+mj-lt"/>
              </a:rPr>
              <a:t>option</a:t>
            </a:r>
            <a:r>
              <a:rPr lang="es-PY" sz="1200" dirty="0" smtClean="0">
                <a:solidFill>
                  <a:schemeClr val="tx2"/>
                </a:solidFill>
                <a:latin typeface="+mj-lt"/>
              </a:rPr>
              <a:t>: </a:t>
            </a:r>
            <a:br>
              <a:rPr lang="es-PY" sz="1200" dirty="0" smtClean="0">
                <a:solidFill>
                  <a:schemeClr val="tx2"/>
                </a:solidFill>
                <a:latin typeface="+mj-lt"/>
              </a:rPr>
            </a:br>
            <a:r>
              <a:rPr lang="es-PY" sz="1200" dirty="0" err="1" smtClean="0">
                <a:solidFill>
                  <a:schemeClr val="tx2"/>
                </a:solidFill>
                <a:latin typeface="+mj-lt"/>
              </a:rPr>
              <a:t>Withdrawal</a:t>
            </a:r>
            <a:r>
              <a:rPr lang="es-PY" sz="1200" dirty="0" smtClean="0">
                <a:solidFill>
                  <a:schemeClr val="tx2"/>
                </a:solidFill>
                <a:latin typeface="+mj-lt"/>
              </a:rPr>
              <a:t> of </a:t>
            </a:r>
            <a:r>
              <a:rPr lang="es-PY" sz="1200" dirty="0" err="1" smtClean="0">
                <a:solidFill>
                  <a:schemeClr val="tx2"/>
                </a:solidFill>
                <a:latin typeface="+mj-lt"/>
              </a:rPr>
              <a:t>transferred</a:t>
            </a:r>
            <a:r>
              <a:rPr lang="es-PY" sz="1200" dirty="0" smtClean="0">
                <a:solidFill>
                  <a:schemeClr val="tx2"/>
                </a:solidFill>
                <a:latin typeface="+mj-lt"/>
              </a:rPr>
              <a:t> </a:t>
            </a:r>
            <a:r>
              <a:rPr lang="es-PY" sz="1200" dirty="0" err="1" smtClean="0">
                <a:solidFill>
                  <a:schemeClr val="tx2"/>
                </a:solidFill>
                <a:latin typeface="+mj-lt"/>
              </a:rPr>
              <a:t>money</a:t>
            </a:r>
            <a:r>
              <a:rPr lang="es-PY" sz="1200" dirty="0" smtClean="0">
                <a:solidFill>
                  <a:schemeClr val="tx2"/>
                </a:solidFill>
                <a:latin typeface="+mj-lt"/>
              </a:rPr>
              <a:t>.</a:t>
            </a:r>
            <a:br>
              <a:rPr lang="es-PY" sz="1200" dirty="0" smtClean="0">
                <a:solidFill>
                  <a:schemeClr val="tx2"/>
                </a:solidFill>
                <a:latin typeface="+mj-lt"/>
              </a:rPr>
            </a:br>
            <a:endParaRPr lang="es-PY" sz="1200" dirty="0" smtClean="0">
              <a:solidFill>
                <a:schemeClr val="tx2"/>
              </a:solidFill>
              <a:latin typeface="+mj-lt"/>
            </a:endParaRPr>
          </a:p>
          <a:p>
            <a:pPr>
              <a:defRPr/>
            </a:pPr>
            <a:r>
              <a:rPr lang="es-PY" sz="1200" dirty="0" err="1" smtClean="0">
                <a:solidFill>
                  <a:schemeClr val="tx2"/>
                </a:solidFill>
                <a:latin typeface="+mj-lt"/>
              </a:rPr>
              <a:t>Enters</a:t>
            </a:r>
            <a:r>
              <a:rPr lang="es-PY" sz="1200" dirty="0" smtClean="0">
                <a:solidFill>
                  <a:schemeClr val="tx2"/>
                </a:solidFill>
                <a:latin typeface="+mj-lt"/>
              </a:rPr>
              <a:t> </a:t>
            </a:r>
            <a:r>
              <a:rPr lang="es-PY" sz="1200" dirty="0" err="1" smtClean="0">
                <a:solidFill>
                  <a:schemeClr val="tx2"/>
                </a:solidFill>
                <a:latin typeface="+mj-lt"/>
              </a:rPr>
              <a:t>mobile</a:t>
            </a:r>
            <a:r>
              <a:rPr lang="es-PY" sz="1200" dirty="0" smtClean="0">
                <a:solidFill>
                  <a:schemeClr val="tx2"/>
                </a:solidFill>
                <a:latin typeface="+mj-lt"/>
              </a:rPr>
              <a:t> </a:t>
            </a:r>
            <a:r>
              <a:rPr lang="es-PY" sz="1200" dirty="0" err="1" smtClean="0">
                <a:solidFill>
                  <a:schemeClr val="tx2"/>
                </a:solidFill>
                <a:latin typeface="+mj-lt"/>
              </a:rPr>
              <a:t>number</a:t>
            </a:r>
            <a:r>
              <a:rPr lang="es-PY" sz="1200" dirty="0" smtClean="0">
                <a:solidFill>
                  <a:schemeClr val="tx2"/>
                </a:solidFill>
                <a:latin typeface="+mj-lt"/>
              </a:rPr>
              <a:t>, PIN and </a:t>
            </a:r>
            <a:r>
              <a:rPr lang="es-PY" sz="1200" dirty="0" err="1" smtClean="0">
                <a:solidFill>
                  <a:schemeClr val="tx2"/>
                </a:solidFill>
                <a:latin typeface="+mj-lt"/>
              </a:rPr>
              <a:t>amount</a:t>
            </a:r>
            <a:r>
              <a:rPr lang="es-PY" sz="1200" dirty="0" smtClean="0">
                <a:solidFill>
                  <a:schemeClr val="tx2"/>
                </a:solidFill>
                <a:latin typeface="+mj-lt"/>
              </a:rPr>
              <a:t> to be </a:t>
            </a:r>
            <a:r>
              <a:rPr lang="es-PY" sz="1200" dirty="0" err="1" smtClean="0">
                <a:solidFill>
                  <a:schemeClr val="tx2"/>
                </a:solidFill>
                <a:latin typeface="+mj-lt"/>
              </a:rPr>
              <a:t>withdrawn</a:t>
            </a:r>
            <a:r>
              <a:rPr lang="es-PY" sz="1200" dirty="0" smtClean="0">
                <a:solidFill>
                  <a:schemeClr val="tx2"/>
                </a:solidFill>
                <a:latin typeface="+mj-lt"/>
              </a:rPr>
              <a:t>.</a:t>
            </a:r>
            <a:endParaRPr lang="es-PY" sz="1200" dirty="0">
              <a:solidFill>
                <a:schemeClr val="tx2"/>
              </a:solidFill>
              <a:latin typeface="+mj-lt"/>
            </a:endParaRPr>
          </a:p>
        </p:txBody>
      </p:sp>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640157"/>
            <a:ext cx="825668" cy="1691031"/>
          </a:xfrm>
          <a:prstGeom prst="rect">
            <a:avLst/>
          </a:prstGeom>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31640" y="1596148"/>
            <a:ext cx="652207" cy="176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Rectángulo redondeado"/>
          <p:cNvSpPr/>
          <p:nvPr/>
        </p:nvSpPr>
        <p:spPr>
          <a:xfrm>
            <a:off x="3506955" y="1514062"/>
            <a:ext cx="1785125" cy="361995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400"/>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8561" y="1623848"/>
            <a:ext cx="1614076" cy="160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nvSpPr>
        <p:spPr>
          <a:xfrm>
            <a:off x="3630311" y="3429000"/>
            <a:ext cx="1538410" cy="1015663"/>
          </a:xfrm>
          <a:prstGeom prst="rect">
            <a:avLst/>
          </a:prstGeom>
        </p:spPr>
        <p:txBody>
          <a:bodyPr wrap="square">
            <a:spAutoFit/>
          </a:bodyPr>
          <a:lstStyle/>
          <a:p>
            <a:pPr>
              <a:defRPr/>
            </a:pPr>
            <a:r>
              <a:rPr lang="es-PY" sz="1200" dirty="0" err="1" smtClean="0">
                <a:solidFill>
                  <a:schemeClr val="tx2"/>
                </a:solidFill>
                <a:latin typeface="+mj-lt"/>
              </a:rPr>
              <a:t>Customer</a:t>
            </a:r>
            <a:r>
              <a:rPr lang="es-PY" sz="1200" dirty="0" smtClean="0">
                <a:solidFill>
                  <a:schemeClr val="tx2"/>
                </a:solidFill>
                <a:latin typeface="+mj-lt"/>
              </a:rPr>
              <a:t> </a:t>
            </a:r>
            <a:r>
              <a:rPr lang="es-PY" sz="1200" dirty="0" err="1" smtClean="0">
                <a:solidFill>
                  <a:schemeClr val="tx2"/>
                </a:solidFill>
                <a:latin typeface="+mj-lt"/>
              </a:rPr>
              <a:t>receives</a:t>
            </a:r>
            <a:r>
              <a:rPr lang="es-PY" sz="1200" dirty="0" smtClean="0">
                <a:solidFill>
                  <a:schemeClr val="tx2"/>
                </a:solidFill>
                <a:latin typeface="+mj-lt"/>
              </a:rPr>
              <a:t> </a:t>
            </a:r>
            <a:r>
              <a:rPr lang="es-PY" sz="1200" dirty="0" err="1" smtClean="0">
                <a:solidFill>
                  <a:schemeClr val="tx2"/>
                </a:solidFill>
                <a:latin typeface="+mj-lt"/>
              </a:rPr>
              <a:t>message</a:t>
            </a:r>
            <a:r>
              <a:rPr lang="es-PY" sz="1200" dirty="0" smtClean="0">
                <a:solidFill>
                  <a:schemeClr val="tx2"/>
                </a:solidFill>
                <a:latin typeface="+mj-lt"/>
              </a:rPr>
              <a:t> </a:t>
            </a:r>
            <a:r>
              <a:rPr lang="es-PY" sz="1200" dirty="0" err="1" smtClean="0">
                <a:solidFill>
                  <a:schemeClr val="tx2"/>
                </a:solidFill>
                <a:latin typeface="+mj-lt"/>
              </a:rPr>
              <a:t>on</a:t>
            </a:r>
            <a:r>
              <a:rPr lang="es-PY" sz="1200" dirty="0" smtClean="0">
                <a:solidFill>
                  <a:schemeClr val="tx2"/>
                </a:solidFill>
                <a:latin typeface="+mj-lt"/>
              </a:rPr>
              <a:t> </a:t>
            </a:r>
            <a:r>
              <a:rPr lang="es-PY" sz="1200" dirty="0" err="1" smtClean="0">
                <a:solidFill>
                  <a:schemeClr val="tx2"/>
                </a:solidFill>
                <a:latin typeface="+mj-lt"/>
              </a:rPr>
              <a:t>mobile</a:t>
            </a:r>
            <a:r>
              <a:rPr lang="es-PY" sz="1200" dirty="0" smtClean="0">
                <a:solidFill>
                  <a:schemeClr val="tx2"/>
                </a:solidFill>
                <a:latin typeface="+mj-lt"/>
              </a:rPr>
              <a:t> </a:t>
            </a:r>
            <a:r>
              <a:rPr lang="es-PY" sz="1200" dirty="0" err="1" smtClean="0">
                <a:solidFill>
                  <a:schemeClr val="tx2"/>
                </a:solidFill>
                <a:latin typeface="+mj-lt"/>
              </a:rPr>
              <a:t>phone</a:t>
            </a:r>
            <a:r>
              <a:rPr lang="es-PY" sz="1200" dirty="0" smtClean="0">
                <a:solidFill>
                  <a:schemeClr val="tx2"/>
                </a:solidFill>
                <a:latin typeface="+mj-lt"/>
              </a:rPr>
              <a:t> and </a:t>
            </a:r>
            <a:r>
              <a:rPr lang="es-PY" sz="1200" dirty="0" err="1" smtClean="0">
                <a:solidFill>
                  <a:schemeClr val="tx2"/>
                </a:solidFill>
                <a:latin typeface="+mj-lt"/>
              </a:rPr>
              <a:t>enters</a:t>
            </a:r>
            <a:r>
              <a:rPr lang="es-PY" sz="1200" dirty="0" smtClean="0">
                <a:solidFill>
                  <a:schemeClr val="tx2"/>
                </a:solidFill>
                <a:latin typeface="+mj-lt"/>
              </a:rPr>
              <a:t> PIN </a:t>
            </a:r>
            <a:r>
              <a:rPr lang="es-PY" sz="1200" dirty="0" err="1" smtClean="0">
                <a:solidFill>
                  <a:schemeClr val="tx2"/>
                </a:solidFill>
                <a:latin typeface="+mj-lt"/>
              </a:rPr>
              <a:t>on</a:t>
            </a:r>
            <a:r>
              <a:rPr lang="es-PY" sz="1200" dirty="0" smtClean="0">
                <a:solidFill>
                  <a:schemeClr val="tx2"/>
                </a:solidFill>
                <a:latin typeface="+mj-lt"/>
              </a:rPr>
              <a:t> </a:t>
            </a:r>
            <a:r>
              <a:rPr lang="es-PY" sz="1200" dirty="0" err="1" smtClean="0">
                <a:solidFill>
                  <a:schemeClr val="tx2"/>
                </a:solidFill>
                <a:latin typeface="+mj-lt"/>
              </a:rPr>
              <a:t>phone</a:t>
            </a:r>
            <a:r>
              <a:rPr lang="es-PY" sz="1200" dirty="0" smtClean="0">
                <a:solidFill>
                  <a:schemeClr val="tx2"/>
                </a:solidFill>
                <a:latin typeface="+mj-lt"/>
              </a:rPr>
              <a:t> to </a:t>
            </a:r>
            <a:r>
              <a:rPr lang="es-PY" sz="1200" dirty="0" err="1" smtClean="0">
                <a:solidFill>
                  <a:schemeClr val="tx2"/>
                </a:solidFill>
                <a:latin typeface="+mj-lt"/>
              </a:rPr>
              <a:t>approve</a:t>
            </a:r>
            <a:r>
              <a:rPr lang="es-PY" sz="1200" dirty="0" smtClean="0">
                <a:solidFill>
                  <a:schemeClr val="tx2"/>
                </a:solidFill>
                <a:latin typeface="+mj-lt"/>
              </a:rPr>
              <a:t> </a:t>
            </a:r>
            <a:r>
              <a:rPr lang="es-PY" sz="1200" dirty="0" err="1" smtClean="0">
                <a:solidFill>
                  <a:schemeClr val="tx2"/>
                </a:solidFill>
                <a:latin typeface="+mj-lt"/>
              </a:rPr>
              <a:t>the</a:t>
            </a:r>
            <a:r>
              <a:rPr lang="es-PY" sz="1200" dirty="0" smtClean="0">
                <a:solidFill>
                  <a:schemeClr val="tx2"/>
                </a:solidFill>
                <a:latin typeface="+mj-lt"/>
              </a:rPr>
              <a:t> </a:t>
            </a:r>
            <a:r>
              <a:rPr lang="es-PY" sz="1200" dirty="0" err="1" smtClean="0">
                <a:solidFill>
                  <a:schemeClr val="tx2"/>
                </a:solidFill>
                <a:latin typeface="+mj-lt"/>
              </a:rPr>
              <a:t>transaction</a:t>
            </a:r>
            <a:r>
              <a:rPr lang="es-PY" sz="1200" dirty="0" smtClean="0">
                <a:solidFill>
                  <a:schemeClr val="tx2"/>
                </a:solidFill>
                <a:latin typeface="+mj-lt"/>
              </a:rPr>
              <a:t>.</a:t>
            </a:r>
            <a:endParaRPr lang="es-PY" sz="1200" dirty="0">
              <a:solidFill>
                <a:schemeClr val="tx2"/>
              </a:solidFill>
              <a:latin typeface="+mj-lt"/>
            </a:endParaRPr>
          </a:p>
        </p:txBody>
      </p:sp>
      <p:sp>
        <p:nvSpPr>
          <p:cNvPr id="17" name="16 Rectángulo redondeado"/>
          <p:cNvSpPr/>
          <p:nvPr/>
        </p:nvSpPr>
        <p:spPr>
          <a:xfrm>
            <a:off x="5868144" y="1484784"/>
            <a:ext cx="1785125" cy="3619955"/>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sz="1400"/>
          </a:p>
        </p:txBody>
      </p:sp>
      <p:sp>
        <p:nvSpPr>
          <p:cNvPr id="18" name="17 Rectángulo"/>
          <p:cNvSpPr/>
          <p:nvPr/>
        </p:nvSpPr>
        <p:spPr>
          <a:xfrm>
            <a:off x="5991500" y="3399722"/>
            <a:ext cx="1538410" cy="646331"/>
          </a:xfrm>
          <a:prstGeom prst="rect">
            <a:avLst/>
          </a:prstGeom>
        </p:spPr>
        <p:txBody>
          <a:bodyPr wrap="square">
            <a:spAutoFit/>
          </a:bodyPr>
          <a:lstStyle/>
          <a:p>
            <a:pPr>
              <a:defRPr/>
            </a:pPr>
            <a:r>
              <a:rPr lang="es-PY" sz="1200" dirty="0" err="1" smtClean="0">
                <a:solidFill>
                  <a:schemeClr val="tx2"/>
                </a:solidFill>
                <a:latin typeface="+mj-lt"/>
              </a:rPr>
              <a:t>Customer</a:t>
            </a:r>
            <a:r>
              <a:rPr lang="es-PY" sz="1200" dirty="0" smtClean="0">
                <a:solidFill>
                  <a:schemeClr val="tx2"/>
                </a:solidFill>
                <a:latin typeface="+mj-lt"/>
              </a:rPr>
              <a:t> </a:t>
            </a:r>
            <a:r>
              <a:rPr lang="es-PY" sz="1200" dirty="0" err="1" smtClean="0">
                <a:solidFill>
                  <a:schemeClr val="tx2"/>
                </a:solidFill>
                <a:latin typeface="+mj-lt"/>
              </a:rPr>
              <a:t>withdraws</a:t>
            </a:r>
            <a:r>
              <a:rPr lang="es-PY" sz="1200" dirty="0" smtClean="0">
                <a:solidFill>
                  <a:schemeClr val="tx2"/>
                </a:solidFill>
                <a:latin typeface="+mj-lt"/>
              </a:rPr>
              <a:t> </a:t>
            </a:r>
            <a:r>
              <a:rPr lang="es-PY" sz="1200" dirty="0" err="1" smtClean="0">
                <a:solidFill>
                  <a:schemeClr val="tx2"/>
                </a:solidFill>
                <a:latin typeface="+mj-lt"/>
              </a:rPr>
              <a:t>the</a:t>
            </a:r>
            <a:r>
              <a:rPr lang="es-PY" sz="1200" dirty="0" smtClean="0">
                <a:solidFill>
                  <a:schemeClr val="tx2"/>
                </a:solidFill>
                <a:latin typeface="+mj-lt"/>
              </a:rPr>
              <a:t> </a:t>
            </a:r>
            <a:r>
              <a:rPr lang="es-PY" sz="1200" dirty="0" err="1" smtClean="0">
                <a:solidFill>
                  <a:schemeClr val="tx2"/>
                </a:solidFill>
                <a:latin typeface="+mj-lt"/>
              </a:rPr>
              <a:t>money</a:t>
            </a:r>
            <a:r>
              <a:rPr lang="es-PY" sz="1200" dirty="0" smtClean="0">
                <a:solidFill>
                  <a:schemeClr val="tx2"/>
                </a:solidFill>
                <a:latin typeface="+mj-lt"/>
              </a:rPr>
              <a:t> </a:t>
            </a:r>
            <a:r>
              <a:rPr lang="es-PY" sz="1200" dirty="0" err="1" smtClean="0">
                <a:solidFill>
                  <a:schemeClr val="tx2"/>
                </a:solidFill>
                <a:latin typeface="+mj-lt"/>
              </a:rPr>
              <a:t>from</a:t>
            </a:r>
            <a:r>
              <a:rPr lang="es-PY" sz="1200" dirty="0" smtClean="0">
                <a:solidFill>
                  <a:schemeClr val="tx2"/>
                </a:solidFill>
                <a:latin typeface="+mj-lt"/>
              </a:rPr>
              <a:t> </a:t>
            </a:r>
            <a:r>
              <a:rPr lang="es-PY" sz="1200" dirty="0" err="1" smtClean="0">
                <a:solidFill>
                  <a:schemeClr val="tx2"/>
                </a:solidFill>
                <a:latin typeface="+mj-lt"/>
              </a:rPr>
              <a:t>the</a:t>
            </a:r>
            <a:r>
              <a:rPr lang="es-PY" sz="1200" dirty="0" smtClean="0">
                <a:solidFill>
                  <a:schemeClr val="tx2"/>
                </a:solidFill>
                <a:latin typeface="+mj-lt"/>
              </a:rPr>
              <a:t> ATM.</a:t>
            </a:r>
            <a:endParaRPr lang="es-PY" sz="1200" dirty="0">
              <a:solidFill>
                <a:schemeClr val="tx2"/>
              </a:solidFill>
              <a:latin typeface="+mj-lt"/>
            </a:endParaRPr>
          </a:p>
        </p:txBody>
      </p:sp>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628800"/>
            <a:ext cx="1759457" cy="186202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9"/>
          <p:cNvSpPr>
            <a:spLocks/>
          </p:cNvSpPr>
          <p:nvPr/>
        </p:nvSpPr>
        <p:spPr bwMode="auto">
          <a:xfrm>
            <a:off x="2464554" y="4820621"/>
            <a:ext cx="665430" cy="609600"/>
          </a:xfrm>
          <a:prstGeom prst="ellipse">
            <a:avLst/>
          </a:prstGeom>
          <a:solidFill>
            <a:srgbClr val="F6167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anchor="ctr"/>
          <a:lstStyle/>
          <a:p>
            <a:pPr algn="ctr"/>
            <a:r>
              <a:rPr lang="es-PY" sz="2000" b="1" dirty="0" smtClean="0">
                <a:solidFill>
                  <a:srgbClr val="FFFFFF"/>
                </a:solidFill>
                <a:latin typeface="Arial Bold" charset="0"/>
                <a:cs typeface="Arial Bold" charset="0"/>
                <a:sym typeface="Arial Bold" charset="0"/>
              </a:rPr>
              <a:t>1</a:t>
            </a:r>
            <a:endParaRPr lang="es-PY" sz="2000" b="1" dirty="0">
              <a:solidFill>
                <a:srgbClr val="FFFFFF"/>
              </a:solidFill>
              <a:latin typeface="Arial Bold" charset="0"/>
              <a:cs typeface="Arial Bold" charset="0"/>
              <a:sym typeface="Arial Bold" charset="0"/>
            </a:endParaRPr>
          </a:p>
        </p:txBody>
      </p:sp>
      <p:sp>
        <p:nvSpPr>
          <p:cNvPr id="21" name="Oval 9"/>
          <p:cNvSpPr>
            <a:spLocks/>
          </p:cNvSpPr>
          <p:nvPr/>
        </p:nvSpPr>
        <p:spPr bwMode="auto">
          <a:xfrm>
            <a:off x="4986690" y="4835624"/>
            <a:ext cx="665430" cy="609600"/>
          </a:xfrm>
          <a:prstGeom prst="ellipse">
            <a:avLst/>
          </a:prstGeom>
          <a:solidFill>
            <a:srgbClr val="F6167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anchor="ctr"/>
          <a:lstStyle/>
          <a:p>
            <a:pPr algn="ctr"/>
            <a:r>
              <a:rPr lang="es-PY" sz="2000" b="1" dirty="0">
                <a:solidFill>
                  <a:srgbClr val="FFFFFF"/>
                </a:solidFill>
                <a:latin typeface="Arial Bold" charset="0"/>
                <a:cs typeface="Arial Bold" charset="0"/>
                <a:sym typeface="Arial Bold" charset="0"/>
              </a:rPr>
              <a:t>2</a:t>
            </a:r>
          </a:p>
        </p:txBody>
      </p:sp>
      <p:sp>
        <p:nvSpPr>
          <p:cNvPr id="22" name="Oval 9"/>
          <p:cNvSpPr>
            <a:spLocks/>
          </p:cNvSpPr>
          <p:nvPr/>
        </p:nvSpPr>
        <p:spPr bwMode="auto">
          <a:xfrm>
            <a:off x="7362954" y="4835624"/>
            <a:ext cx="665430" cy="609600"/>
          </a:xfrm>
          <a:prstGeom prst="ellipse">
            <a:avLst/>
          </a:prstGeom>
          <a:solidFill>
            <a:srgbClr val="F6167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lIns="0" tIns="0" rIns="0" bIns="0" anchor="ctr"/>
          <a:lstStyle/>
          <a:p>
            <a:pPr algn="ctr"/>
            <a:r>
              <a:rPr lang="es-PY" sz="2000" b="1" dirty="0" smtClean="0">
                <a:solidFill>
                  <a:srgbClr val="FFFFFF"/>
                </a:solidFill>
                <a:latin typeface="Arial Bold" charset="0"/>
                <a:cs typeface="Arial Bold" charset="0"/>
                <a:sym typeface="Arial Bold" charset="0"/>
              </a:rPr>
              <a:t>3</a:t>
            </a:r>
            <a:endParaRPr lang="es-PY" sz="2000" b="1" dirty="0">
              <a:solidFill>
                <a:srgbClr val="FFFFFF"/>
              </a:solidFill>
              <a:latin typeface="Arial Bold" charset="0"/>
              <a:cs typeface="Arial Bold" charset="0"/>
              <a:sym typeface="Arial Bold" charset="0"/>
            </a:endParaRPr>
          </a:p>
        </p:txBody>
      </p:sp>
    </p:spTree>
    <p:extLst>
      <p:ext uri="{BB962C8B-B14F-4D97-AF65-F5344CB8AC3E}">
        <p14:creationId xmlns:p14="http://schemas.microsoft.com/office/powerpoint/2010/main" val="4016630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32656"/>
            <a:ext cx="8424936" cy="1200329"/>
          </a:xfrm>
          <a:prstGeom prst="rect">
            <a:avLst/>
          </a:prstGeom>
        </p:spPr>
        <p:txBody>
          <a:bodyPr wrap="square">
            <a:spAutoFit/>
          </a:bodyPr>
          <a:lstStyle/>
          <a:p>
            <a:pPr lvl="0" eaLnBrk="0" fontAlgn="base" hangingPunct="0">
              <a:spcBef>
                <a:spcPct val="0"/>
              </a:spcBef>
              <a:spcAft>
                <a:spcPct val="0"/>
              </a:spcAft>
              <a:defRPr/>
            </a:pPr>
            <a:r>
              <a:rPr lang="es-PY" dirty="0" smtClean="0">
                <a:solidFill>
                  <a:schemeClr val="accent1">
                    <a:lumMod val="75000"/>
                  </a:schemeClr>
                </a:solidFill>
              </a:rPr>
              <a:t>In</a:t>
            </a:r>
            <a:r>
              <a:rPr lang="es-PY" b="1" dirty="0" smtClean="0">
                <a:solidFill>
                  <a:schemeClr val="accent1">
                    <a:lumMod val="75000"/>
                  </a:schemeClr>
                </a:solidFill>
              </a:rPr>
              <a:t> 2010, </a:t>
            </a:r>
            <a:r>
              <a:rPr lang="es-PY" dirty="0">
                <a:solidFill>
                  <a:schemeClr val="accent1">
                    <a:lumMod val="75000"/>
                  </a:schemeClr>
                </a:solidFill>
              </a:rPr>
              <a:t>Giros Tigo </a:t>
            </a:r>
            <a:r>
              <a:rPr lang="es-PY" dirty="0" err="1" smtClean="0">
                <a:solidFill>
                  <a:schemeClr val="accent1">
                    <a:lumMod val="75000"/>
                  </a:schemeClr>
                </a:solidFill>
              </a:rPr>
              <a:t>was</a:t>
            </a:r>
            <a:r>
              <a:rPr lang="es-PY" dirty="0" smtClean="0">
                <a:solidFill>
                  <a:schemeClr val="accent1">
                    <a:lumMod val="75000"/>
                  </a:schemeClr>
                </a:solidFill>
              </a:rPr>
              <a:t> </a:t>
            </a:r>
            <a:r>
              <a:rPr lang="es-PY" dirty="0" err="1" smtClean="0">
                <a:solidFill>
                  <a:schemeClr val="accent1">
                    <a:lumMod val="75000"/>
                  </a:schemeClr>
                </a:solidFill>
              </a:rPr>
              <a:t>chosen</a:t>
            </a:r>
            <a:r>
              <a:rPr lang="es-PY" dirty="0" smtClean="0">
                <a:solidFill>
                  <a:schemeClr val="accent1">
                    <a:lumMod val="75000"/>
                  </a:schemeClr>
                </a:solidFill>
              </a:rPr>
              <a:t> as </a:t>
            </a:r>
            <a:r>
              <a:rPr lang="es-PY" dirty="0" err="1" smtClean="0">
                <a:solidFill>
                  <a:schemeClr val="accent1">
                    <a:lumMod val="75000"/>
                  </a:schemeClr>
                </a:solidFill>
              </a:rPr>
              <a:t>part</a:t>
            </a:r>
            <a:r>
              <a:rPr lang="es-PY" dirty="0" smtClean="0">
                <a:solidFill>
                  <a:schemeClr val="accent1">
                    <a:lumMod val="75000"/>
                  </a:schemeClr>
                </a:solidFill>
              </a:rPr>
              <a:t> of </a:t>
            </a:r>
            <a:r>
              <a:rPr lang="es-PY" dirty="0" err="1" smtClean="0">
                <a:solidFill>
                  <a:schemeClr val="accent1">
                    <a:lumMod val="75000"/>
                  </a:schemeClr>
                </a:solidFill>
              </a:rPr>
              <a:t>the</a:t>
            </a:r>
            <a:r>
              <a:rPr lang="es-PY" dirty="0" smtClean="0">
                <a:solidFill>
                  <a:schemeClr val="accent1">
                    <a:lumMod val="75000"/>
                  </a:schemeClr>
                </a:solidFill>
              </a:rPr>
              <a:t> Technologies </a:t>
            </a:r>
            <a:r>
              <a:rPr lang="es-PY" dirty="0" err="1" smtClean="0">
                <a:solidFill>
                  <a:schemeClr val="accent1">
                    <a:lumMod val="75000"/>
                  </a:schemeClr>
                </a:solidFill>
              </a:rPr>
              <a:t>for</a:t>
            </a:r>
            <a:r>
              <a:rPr lang="es-PY" dirty="0" smtClean="0">
                <a:solidFill>
                  <a:schemeClr val="accent1">
                    <a:lumMod val="75000"/>
                  </a:schemeClr>
                </a:solidFill>
              </a:rPr>
              <a:t> </a:t>
            </a:r>
            <a:r>
              <a:rPr lang="es-PY" dirty="0" err="1" smtClean="0">
                <a:solidFill>
                  <a:schemeClr val="accent1">
                    <a:lumMod val="75000"/>
                  </a:schemeClr>
                </a:solidFill>
              </a:rPr>
              <a:t>Financial</a:t>
            </a:r>
            <a:r>
              <a:rPr lang="es-PY" dirty="0" smtClean="0">
                <a:solidFill>
                  <a:schemeClr val="accent1">
                    <a:lumMod val="75000"/>
                  </a:schemeClr>
                </a:solidFill>
              </a:rPr>
              <a:t> </a:t>
            </a:r>
            <a:r>
              <a:rPr lang="es-PY" dirty="0" err="1" smtClean="0">
                <a:solidFill>
                  <a:schemeClr val="accent1">
                    <a:lumMod val="75000"/>
                  </a:schemeClr>
                </a:solidFill>
              </a:rPr>
              <a:t>Inclusion</a:t>
            </a:r>
            <a:r>
              <a:rPr lang="es-PY" dirty="0" smtClean="0">
                <a:solidFill>
                  <a:schemeClr val="accent1">
                    <a:lumMod val="75000"/>
                  </a:schemeClr>
                </a:solidFill>
              </a:rPr>
              <a:t> </a:t>
            </a:r>
            <a:r>
              <a:rPr lang="es-PY" dirty="0" err="1" smtClean="0">
                <a:solidFill>
                  <a:schemeClr val="accent1">
                    <a:lumMod val="75000"/>
                  </a:schemeClr>
                </a:solidFill>
              </a:rPr>
              <a:t>Programme</a:t>
            </a:r>
            <a:r>
              <a:rPr lang="es-PY" dirty="0" smtClean="0">
                <a:solidFill>
                  <a:schemeClr val="accent1">
                    <a:lumMod val="75000"/>
                  </a:schemeClr>
                </a:solidFill>
              </a:rPr>
              <a:t> </a:t>
            </a:r>
            <a:r>
              <a:rPr lang="es-PY" dirty="0">
                <a:solidFill>
                  <a:schemeClr val="accent1">
                    <a:lumMod val="75000"/>
                  </a:schemeClr>
                </a:solidFill>
              </a:rPr>
              <a:t>(BID – </a:t>
            </a:r>
            <a:r>
              <a:rPr lang="es-PY" dirty="0" err="1">
                <a:solidFill>
                  <a:schemeClr val="accent1">
                    <a:lumMod val="75000"/>
                  </a:schemeClr>
                </a:solidFill>
              </a:rPr>
              <a:t>Fomin</a:t>
            </a:r>
            <a:r>
              <a:rPr lang="es-PY" dirty="0">
                <a:solidFill>
                  <a:schemeClr val="accent1">
                    <a:lumMod val="75000"/>
                  </a:schemeClr>
                </a:solidFill>
              </a:rPr>
              <a:t> </a:t>
            </a:r>
            <a:r>
              <a:rPr lang="es-PY" dirty="0" smtClean="0">
                <a:solidFill>
                  <a:schemeClr val="accent1">
                    <a:lumMod val="75000"/>
                  </a:schemeClr>
                </a:solidFill>
              </a:rPr>
              <a:t>– </a:t>
            </a:r>
            <a:r>
              <a:rPr lang="es-PY" dirty="0">
                <a:solidFill>
                  <a:schemeClr val="accent1">
                    <a:lumMod val="75000"/>
                  </a:schemeClr>
                </a:solidFill>
              </a:rPr>
              <a:t>CAF) </a:t>
            </a:r>
            <a:r>
              <a:rPr lang="es-PY" dirty="0" err="1" smtClean="0">
                <a:solidFill>
                  <a:schemeClr val="accent1">
                    <a:lumMod val="75000"/>
                  </a:schemeClr>
                </a:solidFill>
              </a:rPr>
              <a:t>with</a:t>
            </a:r>
            <a:r>
              <a:rPr lang="es-PY" dirty="0" smtClean="0">
                <a:solidFill>
                  <a:schemeClr val="accent1">
                    <a:lumMod val="75000"/>
                  </a:schemeClr>
                </a:solidFill>
              </a:rPr>
              <a:t> </a:t>
            </a:r>
            <a:r>
              <a:rPr lang="es-PY" dirty="0" err="1" smtClean="0">
                <a:solidFill>
                  <a:schemeClr val="accent1">
                    <a:lumMod val="75000"/>
                  </a:schemeClr>
                </a:solidFill>
              </a:rPr>
              <a:t>the</a:t>
            </a:r>
            <a:r>
              <a:rPr lang="es-PY" dirty="0" smtClean="0">
                <a:solidFill>
                  <a:schemeClr val="accent1">
                    <a:lumMod val="75000"/>
                  </a:schemeClr>
                </a:solidFill>
              </a:rPr>
              <a:t> “</a:t>
            </a:r>
            <a:r>
              <a:rPr lang="es-PY" dirty="0" err="1" smtClean="0">
                <a:solidFill>
                  <a:schemeClr val="accent1">
                    <a:lumMod val="75000"/>
                  </a:schemeClr>
                </a:solidFill>
              </a:rPr>
              <a:t>Last</a:t>
            </a:r>
            <a:r>
              <a:rPr lang="es-PY" dirty="0" smtClean="0">
                <a:solidFill>
                  <a:schemeClr val="accent1">
                    <a:lumMod val="75000"/>
                  </a:schemeClr>
                </a:solidFill>
              </a:rPr>
              <a:t> </a:t>
            </a:r>
            <a:r>
              <a:rPr lang="es-PY" dirty="0" err="1" smtClean="0">
                <a:solidFill>
                  <a:schemeClr val="accent1">
                    <a:lumMod val="75000"/>
                  </a:schemeClr>
                </a:solidFill>
              </a:rPr>
              <a:t>Mile</a:t>
            </a:r>
            <a:r>
              <a:rPr lang="es-PY" dirty="0" smtClean="0">
                <a:solidFill>
                  <a:schemeClr val="accent1">
                    <a:lumMod val="75000"/>
                  </a:schemeClr>
                </a:solidFill>
              </a:rPr>
              <a:t>” </a:t>
            </a:r>
            <a:r>
              <a:rPr lang="es-PY" dirty="0" err="1" smtClean="0">
                <a:solidFill>
                  <a:schemeClr val="accent1">
                    <a:lumMod val="75000"/>
                  </a:schemeClr>
                </a:solidFill>
              </a:rPr>
              <a:t>project</a:t>
            </a:r>
            <a:r>
              <a:rPr lang="es-PY" dirty="0" smtClean="0">
                <a:solidFill>
                  <a:schemeClr val="accent1">
                    <a:lumMod val="75000"/>
                  </a:schemeClr>
                </a:solidFill>
              </a:rPr>
              <a:t> in </a:t>
            </a:r>
            <a:r>
              <a:rPr lang="es-PY" dirty="0" err="1" smtClean="0">
                <a:solidFill>
                  <a:schemeClr val="accent1">
                    <a:lumMod val="75000"/>
                  </a:schemeClr>
                </a:solidFill>
              </a:rPr>
              <a:t>alliance</a:t>
            </a:r>
            <a:r>
              <a:rPr lang="es-PY" dirty="0" smtClean="0">
                <a:solidFill>
                  <a:schemeClr val="accent1">
                    <a:lumMod val="75000"/>
                  </a:schemeClr>
                </a:solidFill>
              </a:rPr>
              <a:t> </a:t>
            </a:r>
            <a:r>
              <a:rPr lang="es-PY" dirty="0" err="1" smtClean="0">
                <a:solidFill>
                  <a:schemeClr val="accent1">
                    <a:lumMod val="75000"/>
                  </a:schemeClr>
                </a:solidFill>
              </a:rPr>
              <a:t>with</a:t>
            </a:r>
            <a:r>
              <a:rPr lang="es-PY" dirty="0" smtClean="0">
                <a:solidFill>
                  <a:schemeClr val="accent1">
                    <a:lumMod val="75000"/>
                  </a:schemeClr>
                </a:solidFill>
              </a:rPr>
              <a:t> </a:t>
            </a:r>
            <a:r>
              <a:rPr lang="es-PY" dirty="0" err="1" smtClean="0">
                <a:solidFill>
                  <a:schemeClr val="accent1">
                    <a:lumMod val="75000"/>
                  </a:schemeClr>
                </a:solidFill>
              </a:rPr>
              <a:t>financial</a:t>
            </a:r>
            <a:r>
              <a:rPr lang="es-PY" dirty="0" smtClean="0">
                <a:solidFill>
                  <a:schemeClr val="accent1">
                    <a:lumMod val="75000"/>
                  </a:schemeClr>
                </a:solidFill>
              </a:rPr>
              <a:t> </a:t>
            </a:r>
            <a:r>
              <a:rPr lang="es-PY" dirty="0" err="1" smtClean="0">
                <a:solidFill>
                  <a:schemeClr val="accent1">
                    <a:lumMod val="75000"/>
                  </a:schemeClr>
                </a:solidFill>
              </a:rPr>
              <a:t>institutions</a:t>
            </a:r>
            <a:r>
              <a:rPr lang="es-PY" dirty="0" smtClean="0">
                <a:solidFill>
                  <a:schemeClr val="accent1">
                    <a:lumMod val="75000"/>
                  </a:schemeClr>
                </a:solidFill>
              </a:rPr>
              <a:t>, </a:t>
            </a:r>
            <a:r>
              <a:rPr lang="es-PY" dirty="0" err="1" smtClean="0">
                <a:solidFill>
                  <a:schemeClr val="accent1">
                    <a:lumMod val="75000"/>
                  </a:schemeClr>
                </a:solidFill>
              </a:rPr>
              <a:t>for</a:t>
            </a:r>
            <a:r>
              <a:rPr lang="es-PY" dirty="0" smtClean="0">
                <a:solidFill>
                  <a:schemeClr val="accent1">
                    <a:lumMod val="75000"/>
                  </a:schemeClr>
                </a:solidFill>
              </a:rPr>
              <a:t> </a:t>
            </a:r>
            <a:r>
              <a:rPr lang="es-PY" dirty="0" err="1" smtClean="0">
                <a:solidFill>
                  <a:schemeClr val="accent1">
                    <a:lumMod val="75000"/>
                  </a:schemeClr>
                </a:solidFill>
              </a:rPr>
              <a:t>mass</a:t>
            </a:r>
            <a:r>
              <a:rPr lang="es-PY" dirty="0" smtClean="0">
                <a:solidFill>
                  <a:schemeClr val="accent1">
                    <a:lumMod val="75000"/>
                  </a:schemeClr>
                </a:solidFill>
              </a:rPr>
              <a:t> </a:t>
            </a:r>
            <a:r>
              <a:rPr lang="es-PY" dirty="0" err="1" smtClean="0">
                <a:solidFill>
                  <a:schemeClr val="accent1">
                    <a:lumMod val="75000"/>
                  </a:schemeClr>
                </a:solidFill>
              </a:rPr>
              <a:t>disbursements</a:t>
            </a:r>
            <a:r>
              <a:rPr lang="es-PY" dirty="0" smtClean="0">
                <a:solidFill>
                  <a:schemeClr val="accent1">
                    <a:lumMod val="75000"/>
                  </a:schemeClr>
                </a:solidFill>
              </a:rPr>
              <a:t> and </a:t>
            </a:r>
            <a:r>
              <a:rPr lang="es-PY" dirty="0" err="1" smtClean="0">
                <a:solidFill>
                  <a:schemeClr val="accent1">
                    <a:lumMod val="75000"/>
                  </a:schemeClr>
                </a:solidFill>
              </a:rPr>
              <a:t>payments</a:t>
            </a:r>
            <a:r>
              <a:rPr lang="es-PY" dirty="0" smtClean="0">
                <a:solidFill>
                  <a:schemeClr val="accent1">
                    <a:lumMod val="75000"/>
                  </a:schemeClr>
                </a:solidFill>
              </a:rPr>
              <a:t>.</a:t>
            </a:r>
            <a:r>
              <a:rPr lang="es-PY" dirty="0">
                <a:solidFill>
                  <a:schemeClr val="accent1">
                    <a:lumMod val="75000"/>
                  </a:schemeClr>
                </a:solidFill>
              </a:rPr>
              <a:t/>
            </a:r>
            <a:br>
              <a:rPr lang="es-PY" dirty="0">
                <a:solidFill>
                  <a:schemeClr val="accent1">
                    <a:lumMod val="75000"/>
                  </a:schemeClr>
                </a:solidFill>
              </a:rPr>
            </a:br>
            <a:endParaRPr lang="es-PY" dirty="0"/>
          </a:p>
        </p:txBody>
      </p:sp>
      <p:grpSp>
        <p:nvGrpSpPr>
          <p:cNvPr id="5" name="4 Grupo"/>
          <p:cNvGrpSpPr/>
          <p:nvPr/>
        </p:nvGrpSpPr>
        <p:grpSpPr>
          <a:xfrm>
            <a:off x="592663" y="1362550"/>
            <a:ext cx="7800404" cy="3960440"/>
            <a:chOff x="423144" y="1548458"/>
            <a:chExt cx="12025338" cy="5144205"/>
          </a:xfrm>
        </p:grpSpPr>
        <p:cxnSp>
          <p:nvCxnSpPr>
            <p:cNvPr id="6" name="5 Conector recto de flecha"/>
            <p:cNvCxnSpPr/>
            <p:nvPr/>
          </p:nvCxnSpPr>
          <p:spPr>
            <a:xfrm flipV="1">
              <a:off x="11248975" y="2978596"/>
              <a:ext cx="0" cy="647700"/>
            </a:xfrm>
            <a:prstGeom prst="straightConnector1">
              <a:avLst/>
            </a:prstGeom>
            <a:ln w="41275">
              <a:solidFill>
                <a:srgbClr val="38CB1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9880550" y="2689671"/>
              <a:ext cx="0" cy="865188"/>
            </a:xfrm>
            <a:prstGeom prst="straightConnector1">
              <a:avLst/>
            </a:prstGeom>
            <a:ln w="41275">
              <a:solidFill>
                <a:srgbClr val="38CB1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8704064" y="2484562"/>
              <a:ext cx="2016125"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3 Marcador de contenido" descr="call center.png"/>
            <p:cNvPicPr>
              <a:picLocks noChangeAspect="1"/>
            </p:cNvPicPr>
            <p:nvPr/>
          </p:nvPicPr>
          <p:blipFill>
            <a:blip r:embed="rId2" cstate="print"/>
            <a:srcRect/>
            <a:stretch>
              <a:fillRect/>
            </a:stretch>
          </p:blipFill>
          <p:spPr>
            <a:xfrm>
              <a:off x="6640090" y="1957834"/>
              <a:ext cx="1511300" cy="1092200"/>
            </a:xfrm>
            <a:prstGeom prst="rect">
              <a:avLst/>
            </a:prstGeom>
          </p:spPr>
        </p:pic>
        <p:pic>
          <p:nvPicPr>
            <p:cNvPr id="10" name="5 Imagen" descr="cliente celular.jpg"/>
            <p:cNvPicPr>
              <a:picLocks noChangeAspect="1"/>
            </p:cNvPicPr>
            <p:nvPr/>
          </p:nvPicPr>
          <p:blipFill>
            <a:blip r:embed="rId3" cstate="print"/>
            <a:srcRect/>
            <a:stretch>
              <a:fillRect/>
            </a:stretch>
          </p:blipFill>
          <p:spPr bwMode="auto">
            <a:xfrm>
              <a:off x="10888612" y="1826071"/>
              <a:ext cx="839788" cy="1147763"/>
            </a:xfrm>
            <a:prstGeom prst="rect">
              <a:avLst/>
            </a:prstGeom>
            <a:noFill/>
            <a:ln w="9525">
              <a:noFill/>
              <a:miter lim="800000"/>
              <a:headEnd/>
              <a:tailEnd/>
            </a:ln>
          </p:spPr>
        </p:pic>
        <p:sp>
          <p:nvSpPr>
            <p:cNvPr id="11" name="10 Llamada rectangular redondeada"/>
            <p:cNvSpPr/>
            <p:nvPr/>
          </p:nvSpPr>
          <p:spPr>
            <a:xfrm>
              <a:off x="8584778" y="1908498"/>
              <a:ext cx="1559446" cy="749423"/>
            </a:xfrm>
            <a:prstGeom prst="wedgeRoundRectCallout">
              <a:avLst/>
            </a:prstGeom>
            <a:solidFill>
              <a:schemeClr val="bg1"/>
            </a:solid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schemeClr val="tx1"/>
                  </a:solidFill>
                </a:rPr>
                <a:t>Approved</a:t>
              </a:r>
              <a:endParaRPr lang="en-US" sz="1200" b="1" dirty="0">
                <a:solidFill>
                  <a:schemeClr val="tx1"/>
                </a:solidFill>
              </a:endParaRPr>
            </a:p>
          </p:txBody>
        </p:sp>
        <p:pic>
          <p:nvPicPr>
            <p:cNvPr id="12" name="7 Imagen" descr="smscodigo.PNG"/>
            <p:cNvPicPr>
              <a:picLocks noChangeAspect="1"/>
            </p:cNvPicPr>
            <p:nvPr/>
          </p:nvPicPr>
          <p:blipFill>
            <a:blip r:embed="rId4" cstate="print"/>
            <a:srcRect/>
            <a:stretch>
              <a:fillRect/>
            </a:stretch>
          </p:blipFill>
          <p:spPr bwMode="auto">
            <a:xfrm>
              <a:off x="9784186" y="3420667"/>
              <a:ext cx="2664296" cy="3271996"/>
            </a:xfrm>
            <a:prstGeom prst="rect">
              <a:avLst/>
            </a:prstGeom>
            <a:noFill/>
            <a:ln w="9525">
              <a:noFill/>
              <a:miter lim="800000"/>
              <a:headEnd/>
              <a:tailEnd/>
            </a:ln>
          </p:spPr>
        </p:pic>
        <p:pic>
          <p:nvPicPr>
            <p:cNvPr id="13" name="10 Imagen" descr="Logo TigoM.png"/>
            <p:cNvPicPr>
              <a:picLocks noChangeAspect="1"/>
            </p:cNvPicPr>
            <p:nvPr/>
          </p:nvPicPr>
          <p:blipFill>
            <a:blip r:embed="rId5" cstate="print"/>
            <a:srcRect/>
            <a:stretch>
              <a:fillRect/>
            </a:stretch>
          </p:blipFill>
          <p:spPr bwMode="auto">
            <a:xfrm>
              <a:off x="478088" y="2556570"/>
              <a:ext cx="691877" cy="488384"/>
            </a:xfrm>
            <a:prstGeom prst="rect">
              <a:avLst/>
            </a:prstGeom>
            <a:noFill/>
            <a:ln w="9525">
              <a:noFill/>
              <a:miter lim="800000"/>
              <a:headEnd/>
              <a:tailEnd/>
            </a:ln>
          </p:spPr>
        </p:pic>
        <p:sp>
          <p:nvSpPr>
            <p:cNvPr id="14" name="12 CuadroTexto"/>
            <p:cNvSpPr txBox="1">
              <a:spLocks noChangeArrowheads="1"/>
            </p:cNvSpPr>
            <p:nvPr/>
          </p:nvSpPr>
          <p:spPr bwMode="auto">
            <a:xfrm>
              <a:off x="1503264" y="1692475"/>
              <a:ext cx="3144021" cy="1239287"/>
            </a:xfrm>
            <a:prstGeom prst="rect">
              <a:avLst/>
            </a:prstGeom>
            <a:noFill/>
            <a:ln w="9525">
              <a:noFill/>
              <a:miter lim="800000"/>
              <a:headEnd/>
              <a:tailEnd/>
            </a:ln>
          </p:spPr>
          <p:txBody>
            <a:bodyPr wrap="square">
              <a:spAutoFit/>
            </a:bodyPr>
            <a:lstStyle/>
            <a:p>
              <a:pPr algn="ctr"/>
              <a:r>
                <a:rPr lang="en-US" altLang="es-PY" sz="1400" b="1" dirty="0" smtClean="0"/>
                <a:t>Customer requests credit</a:t>
              </a:r>
              <a:r>
                <a:rPr lang="en-US" altLang="es-PY" sz="1400" b="1" smtClean="0"/>
                <a:t>, entering </a:t>
              </a:r>
              <a:r>
                <a:rPr lang="en-US" altLang="es-PY" sz="1400" b="1" dirty="0" smtClean="0"/>
                <a:t>the word </a:t>
              </a:r>
              <a:r>
                <a:rPr lang="en-US" altLang="es-PY" sz="1400" b="1" smtClean="0"/>
                <a:t>“familiar” </a:t>
              </a:r>
              <a:r>
                <a:rPr lang="en-US" altLang="es-PY" sz="1400" b="1" dirty="0" smtClean="0"/>
                <a:t>and identity card number.</a:t>
              </a:r>
              <a:endParaRPr lang="en-US" altLang="es-PY" sz="1400" b="1" dirty="0"/>
            </a:p>
          </p:txBody>
        </p:sp>
        <p:cxnSp>
          <p:nvCxnSpPr>
            <p:cNvPr id="15" name="14 Conector recto de flecha"/>
            <p:cNvCxnSpPr/>
            <p:nvPr/>
          </p:nvCxnSpPr>
          <p:spPr>
            <a:xfrm>
              <a:off x="5200228" y="2473771"/>
              <a:ext cx="1366837" cy="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Elipse"/>
            <p:cNvSpPr/>
            <p:nvPr/>
          </p:nvSpPr>
          <p:spPr>
            <a:xfrm>
              <a:off x="423144" y="1620143"/>
              <a:ext cx="431800"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mtClean="0"/>
                <a:t>1</a:t>
              </a:r>
              <a:endParaRPr lang="en-US" sz="1200" b="1"/>
            </a:p>
          </p:txBody>
        </p:sp>
        <p:sp>
          <p:nvSpPr>
            <p:cNvPr id="17" name="16 Elipse"/>
            <p:cNvSpPr/>
            <p:nvPr/>
          </p:nvSpPr>
          <p:spPr>
            <a:xfrm>
              <a:off x="6567065" y="1610171"/>
              <a:ext cx="433388"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mtClean="0"/>
                <a:t>2</a:t>
              </a:r>
              <a:endParaRPr lang="en-US" sz="1200" b="1"/>
            </a:p>
          </p:txBody>
        </p:sp>
        <p:sp>
          <p:nvSpPr>
            <p:cNvPr id="18" name="17 Elipse"/>
            <p:cNvSpPr/>
            <p:nvPr/>
          </p:nvSpPr>
          <p:spPr>
            <a:xfrm>
              <a:off x="10504512" y="1610171"/>
              <a:ext cx="431800" cy="360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smtClean="0"/>
                <a:t>3</a:t>
              </a:r>
              <a:endParaRPr lang="en-US" sz="1200" b="1"/>
            </a:p>
          </p:txBody>
        </p:sp>
        <p:pic>
          <p:nvPicPr>
            <p:cNvPr id="19" name="11 Imagen" descr="logoBF.gif"/>
            <p:cNvPicPr>
              <a:picLocks noChangeAspect="1"/>
            </p:cNvPicPr>
            <p:nvPr/>
          </p:nvPicPr>
          <p:blipFill>
            <a:blip r:embed="rId6" cstate="print"/>
            <a:srcRect/>
            <a:stretch>
              <a:fillRect/>
            </a:stretch>
          </p:blipFill>
          <p:spPr bwMode="auto">
            <a:xfrm>
              <a:off x="423144" y="2124522"/>
              <a:ext cx="1084263" cy="263525"/>
            </a:xfrm>
            <a:prstGeom prst="rect">
              <a:avLst/>
            </a:prstGeom>
            <a:noFill/>
            <a:ln w="9525">
              <a:noFill/>
              <a:miter lim="800000"/>
              <a:headEnd/>
              <a:tailEnd/>
            </a:ln>
          </p:spPr>
        </p:pic>
        <p:sp>
          <p:nvSpPr>
            <p:cNvPr id="20" name="19 Rectángulo redondeado"/>
            <p:cNvSpPr/>
            <p:nvPr/>
          </p:nvSpPr>
          <p:spPr>
            <a:xfrm>
              <a:off x="9856192" y="4167326"/>
              <a:ext cx="2568279" cy="2431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Thank you for choosing Banco Familiar, your code is </a:t>
              </a:r>
              <a:r>
                <a:rPr lang="en-US" sz="1200" dirty="0" err="1" smtClean="0"/>
                <a:t>xcvvzxc</a:t>
              </a:r>
              <a:r>
                <a:rPr lang="en-US" sz="1200" dirty="0" smtClean="0"/>
                <a:t>, you may proceed to a </a:t>
              </a:r>
              <a:r>
                <a:rPr lang="en-US" sz="1200" dirty="0" err="1" smtClean="0"/>
                <a:t>Tigo</a:t>
              </a:r>
              <a:r>
                <a:rPr lang="en-US" sz="1200" dirty="0" smtClean="0"/>
                <a:t> Money POS to receive payment.</a:t>
              </a:r>
              <a:endParaRPr lang="en-US" sz="1200" dirty="0"/>
            </a:p>
          </p:txBody>
        </p:sp>
        <p:sp>
          <p:nvSpPr>
            <p:cNvPr id="21" name="20 Llamada rectangular redondeada"/>
            <p:cNvSpPr/>
            <p:nvPr/>
          </p:nvSpPr>
          <p:spPr>
            <a:xfrm>
              <a:off x="1575272" y="1548458"/>
              <a:ext cx="3177250" cy="1728192"/>
            </a:xfrm>
            <a:prstGeom prst="wedgeRoundRectCallou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tx1"/>
                </a:solidFill>
              </a:endParaRPr>
            </a:p>
          </p:txBody>
        </p:sp>
      </p:grpSp>
    </p:spTree>
    <p:extLst>
      <p:ext uri="{BB962C8B-B14F-4D97-AF65-F5344CB8AC3E}">
        <p14:creationId xmlns:p14="http://schemas.microsoft.com/office/powerpoint/2010/main" val="3419137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6502D86E64E042AEFF3CE2890046F8" ma:contentTypeVersion="1" ma:contentTypeDescription="Create a new document." ma:contentTypeScope="" ma:versionID="940797db378c32214fa13bd190ed451f">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CD2602-2015-42D7-868D-5CFE8FEFD7A7}"/>
</file>

<file path=customXml/itemProps2.xml><?xml version="1.0" encoding="utf-8"?>
<ds:datastoreItem xmlns:ds="http://schemas.openxmlformats.org/officeDocument/2006/customXml" ds:itemID="{7E7EA9FF-BD8E-4440-99DE-5445766FD814}"/>
</file>

<file path=customXml/itemProps3.xml><?xml version="1.0" encoding="utf-8"?>
<ds:datastoreItem xmlns:ds="http://schemas.openxmlformats.org/officeDocument/2006/customXml" ds:itemID="{62D33FF5-B59D-41D0-A32F-DABDE6BB734B}"/>
</file>

<file path=docProps/app.xml><?xml version="1.0" encoding="utf-8"?>
<Properties xmlns="http://schemas.openxmlformats.org/officeDocument/2006/extended-properties" xmlns:vt="http://schemas.openxmlformats.org/officeDocument/2006/docPropsVTypes">
  <TotalTime>1186</TotalTime>
  <Words>1446</Words>
  <Application>Microsoft Office PowerPoint</Application>
  <PresentationFormat>On-screen Show (4:3)</PresentationFormat>
  <Paragraphs>129</Paragraphs>
  <Slides>14</Slides>
  <Notes>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ＭＳ Ｐゴシック</vt:lpstr>
      <vt:lpstr>SimSun</vt:lpstr>
      <vt:lpstr>Arial</vt:lpstr>
      <vt:lpstr>Arial Bold</vt:lpstr>
      <vt:lpstr>Calibri</vt:lpstr>
      <vt:lpstr>Garamond</vt:lpstr>
      <vt:lpstr>Tema de Office</vt:lpstr>
      <vt:lpstr>Digital Financial Services PARAGUAY</vt:lpstr>
      <vt:lpstr>How it began</vt:lpstr>
      <vt:lpstr>PowerPoint Presentation</vt:lpstr>
      <vt:lpstr>PowerPoint Presentation</vt:lpstr>
      <vt:lpstr>PowerPoint Presentation</vt:lpstr>
      <vt:lpstr>PowerPoint Presentation</vt:lpstr>
      <vt:lpstr>PowerPoint Presentation</vt:lpstr>
      <vt:lpstr>Withdrawal of money at ATMs</vt:lpstr>
      <vt:lpstr>PowerPoint Presentation</vt:lpstr>
      <vt:lpstr>2014 Digital Finances Prize</vt:lpstr>
      <vt:lpstr>Mobile money for financial inclusioN </vt:lpstr>
      <vt:lpstr>REGULATIONS ON ELECTRONIC MEANS OF PAYMENT Resolution No. 6 (13 March 2014) of the Central Bank of Paraguay </vt:lpstr>
      <vt:lpstr>REGULATIONS ON THE USE OF TELECOMMUNICATION SERVICES AS ELECTRONIC MEANS OF PAYMENT</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conatel</dc:creator>
  <cp:lastModifiedBy>Aloran, Rakan</cp:lastModifiedBy>
  <cp:revision>193</cp:revision>
  <cp:lastPrinted>2015-10-26T08:25:39Z</cp:lastPrinted>
  <dcterms:created xsi:type="dcterms:W3CDTF">2015-09-18T12:26:31Z</dcterms:created>
  <dcterms:modified xsi:type="dcterms:W3CDTF">2016-01-19T09:38:01Z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0x0101002D6502D86E64E042AEFF3CE2890046F8</vt:lpwstr>
  </property>
</Properties>
</file>