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70" r:id="rId6"/>
    <p:sldId id="271" r:id="rId7"/>
    <p:sldId id="267" r:id="rId8"/>
    <p:sldId id="273" r:id="rId9"/>
    <p:sldId id="272" r:id="rId10"/>
    <p:sldId id="266" r:id="rId11"/>
    <p:sldId id="274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A4A4"/>
    <a:srgbClr val="4151CE"/>
    <a:srgbClr val="93E300"/>
    <a:srgbClr val="F4ED00"/>
    <a:srgbClr val="587FEE"/>
    <a:srgbClr val="636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72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5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2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9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22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17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4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2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0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20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78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B275B-FA74-474E-9946-5EDFAA64E32C}" type="datetimeFigureOut">
              <a:rPr lang="en-US" smtClean="0"/>
              <a:t>19/01/2016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77A57-87D8-45AA-9088-4BED6BEF4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04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matters.org/" TargetMode="External"/><Relationship Id="rId2" Type="http://schemas.openxmlformats.org/officeDocument/2006/relationships/hyperlink" Target="http://www.a4wp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i="1" dirty="0" smtClean="0">
                <a:effectLst/>
              </a:rPr>
              <a:t>Iniciativas de normalización de la IoT por la industria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Chartier</a:t>
            </a:r>
          </a:p>
          <a:p>
            <a:r>
              <a:rPr lang="en-US" dirty="0" smtClean="0"/>
              <a:t>Intel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461" y="6335877"/>
            <a:ext cx="4546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P:\</a:t>
            </a:r>
            <a:r>
              <a:rPr lang="en-US" dirty="0" smtClean="0"/>
              <a:t>ESP\ITU-T\BUREAU\387343S.docx (387343)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93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1783" y="863379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05" y="3940801"/>
            <a:ext cx="1796457" cy="6364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318" y="1671674"/>
            <a:ext cx="1773382" cy="623639"/>
          </a:xfrm>
          <a:prstGeom prst="rect">
            <a:avLst/>
          </a:prstGeom>
        </p:spPr>
      </p:pic>
      <p:pic>
        <p:nvPicPr>
          <p:cNvPr id="8" name="Content Placeholder 4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32" y="1594411"/>
            <a:ext cx="2198123" cy="778164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855" y="4899537"/>
            <a:ext cx="1861531" cy="757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156" y="1223563"/>
            <a:ext cx="1577967" cy="10466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704" y="3197318"/>
            <a:ext cx="1629490" cy="1108293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778814" y="742486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562446" y="878926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042886" y="2573589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51562" y="3162798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379264" y="4139237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6651935" y="2765839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Brillo,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Weave</a:t>
            </a:r>
            <a:r>
              <a:rPr lang="en-US" dirty="0" smtClean="0"/>
              <a:t>illo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5136707" y="4404692"/>
            <a:ext cx="2369126" cy="22584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HomeKit</a:t>
            </a:r>
            <a:endParaRPr lang="en-US" dirty="0"/>
          </a:p>
        </p:txBody>
      </p:sp>
      <p:sp>
        <p:nvSpPr>
          <p:cNvPr id="21" name="Text Box 80"/>
          <p:cNvSpPr txBox="1">
            <a:spLocks noChangeArrowheads="1"/>
          </p:cNvSpPr>
          <p:nvPr/>
        </p:nvSpPr>
        <p:spPr bwMode="auto">
          <a:xfrm>
            <a:off x="0" y="6241210"/>
            <a:ext cx="76167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400" dirty="0"/>
          </a:p>
          <a:p>
            <a:r>
              <a:rPr lang="en-US" altLang="en-US" sz="1400" dirty="0"/>
              <a:t>* </a:t>
            </a:r>
            <a:r>
              <a:rPr lang="es-ES" altLang="en-US" sz="1400" dirty="0"/>
              <a:t>Las marcas y marcas comerciales de terceros pueden reclamarse como propiedad de otras personas.</a:t>
            </a:r>
            <a:endParaRPr lang="en-US" alt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572905" y="191768"/>
            <a:ext cx="8014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Panorama actual de las normas industriales de la IoT</a:t>
            </a:r>
          </a:p>
        </p:txBody>
      </p:sp>
    </p:spTree>
    <p:extLst>
      <p:ext uri="{BB962C8B-B14F-4D97-AF65-F5344CB8AC3E}">
        <p14:creationId xmlns:p14="http://schemas.microsoft.com/office/powerpoint/2010/main" val="417515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9598"/>
            <a:ext cx="7886700" cy="1325563"/>
          </a:xfrm>
        </p:spPr>
        <p:txBody>
          <a:bodyPr/>
          <a:lstStyle/>
          <a:p>
            <a:pPr algn="ctr"/>
            <a:r>
              <a:rPr lang="es-ES" b="1" dirty="0" smtClean="0"/>
              <a:t>Reflexiones finales</a:t>
            </a:r>
            <a:endParaRPr lang="es-E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995" y="1313006"/>
            <a:ext cx="7886700" cy="4912059"/>
          </a:xfrm>
        </p:spPr>
        <p:txBody>
          <a:bodyPr>
            <a:normAutofit lnSpcReduction="10000"/>
          </a:bodyPr>
          <a:lstStyle/>
          <a:p>
            <a:r>
              <a:rPr lang="es-ES" sz="3600" dirty="0" smtClean="0"/>
              <a:t>No existe </a:t>
            </a:r>
            <a:r>
              <a:rPr lang="es-ES" sz="3600" dirty="0"/>
              <a:t>"Una </a:t>
            </a:r>
            <a:r>
              <a:rPr lang="es-ES" sz="3600" dirty="0" smtClean="0"/>
              <a:t>norma de aplicación </a:t>
            </a:r>
            <a:r>
              <a:rPr lang="es-ES" sz="3600" dirty="0"/>
              <a:t>universal"</a:t>
            </a:r>
            <a:endParaRPr lang="es-ES" sz="3600" dirty="0" smtClean="0"/>
          </a:p>
          <a:p>
            <a:r>
              <a:rPr lang="es-ES" sz="3600" dirty="0" smtClean="0"/>
              <a:t>Temas comunes:</a:t>
            </a:r>
          </a:p>
          <a:p>
            <a:pPr lvl="1"/>
            <a:r>
              <a:rPr lang="es-ES" sz="3200" dirty="0" smtClean="0"/>
              <a:t>Coherencia</a:t>
            </a:r>
          </a:p>
          <a:p>
            <a:pPr lvl="1"/>
            <a:r>
              <a:rPr lang="es-ES" sz="3200" dirty="0" smtClean="0"/>
              <a:t>Bajo poder</a:t>
            </a:r>
          </a:p>
          <a:p>
            <a:pPr lvl="1"/>
            <a:r>
              <a:rPr lang="es-ES" sz="3200" dirty="0" smtClean="0"/>
              <a:t>Seguridad</a:t>
            </a:r>
          </a:p>
          <a:p>
            <a:r>
              <a:rPr lang="es-ES" sz="3600" dirty="0" smtClean="0"/>
              <a:t>Cooperación entre normas</a:t>
            </a:r>
          </a:p>
          <a:p>
            <a:pPr lvl="1"/>
            <a:r>
              <a:rPr lang="es-ES" sz="3200" dirty="0" smtClean="0"/>
              <a:t>Interoperabilidad</a:t>
            </a:r>
          </a:p>
          <a:p>
            <a:pPr lvl="1"/>
            <a:r>
              <a:rPr lang="es-ES" sz="3200" dirty="0" smtClean="0"/>
              <a:t>Colaboración</a:t>
            </a:r>
          </a:p>
          <a:p>
            <a:pPr lvl="1"/>
            <a:r>
              <a:rPr lang="es-ES" sz="3200" dirty="0" smtClean="0"/>
              <a:t>Consolidación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4753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2459180" y="2272145"/>
            <a:ext cx="4246420" cy="3819976"/>
          </a:xfrm>
          <a:prstGeom prst="cloud">
            <a:avLst/>
          </a:prstGeom>
          <a:solidFill>
            <a:schemeClr val="bg1">
              <a:lumMod val="7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395" y="0"/>
            <a:ext cx="7886700" cy="1325563"/>
          </a:xfrm>
        </p:spPr>
        <p:txBody>
          <a:bodyPr/>
          <a:lstStyle/>
          <a:p>
            <a:pPr algn="ctr"/>
            <a:r>
              <a:rPr lang="es-ES" b="1" dirty="0" smtClean="0"/>
              <a:t>Entornos nacientes</a:t>
            </a:r>
            <a:endParaRPr lang="es-ES" b="1" dirty="0"/>
          </a:p>
        </p:txBody>
      </p:sp>
      <p:sp>
        <p:nvSpPr>
          <p:cNvPr id="4" name="Oval 3"/>
          <p:cNvSpPr/>
          <p:nvPr/>
        </p:nvSpPr>
        <p:spPr>
          <a:xfrm>
            <a:off x="2507671" y="1953492"/>
            <a:ext cx="4197929" cy="400396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dirty="0" smtClean="0">
                <a:solidFill>
                  <a:schemeClr val="tx1"/>
                </a:solidFill>
              </a:rPr>
              <a:t>Necesidad del mercado</a:t>
            </a:r>
            <a:endParaRPr lang="es-ES" sz="4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33052" y="1720419"/>
            <a:ext cx="2216728" cy="2110364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Fortalezas de la empresa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55818" y="4148210"/>
            <a:ext cx="2466108" cy="2450021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Fortalezas de la empresa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724398" y="1594502"/>
            <a:ext cx="2396837" cy="2409462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Fortalezas de la empresa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11235" y="1636065"/>
            <a:ext cx="2216728" cy="2110364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400" dirty="0" smtClean="0">
                <a:solidFill>
                  <a:prstClr val="black"/>
                </a:solidFill>
              </a:rPr>
              <a:t>Fortalezas de la empresa</a:t>
            </a:r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600198" y="3117273"/>
            <a:ext cx="2888674" cy="2755829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ES" sz="2400" dirty="0" smtClean="0">
                <a:solidFill>
                  <a:prstClr val="black"/>
                </a:solidFill>
              </a:rPr>
              <a:t>Fortalezas de la empresa</a:t>
            </a:r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24941" y="3955474"/>
            <a:ext cx="2216728" cy="2110364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Fortalezas de la empresa</a:t>
            </a:r>
            <a:endParaRPr lang="es-ES" sz="2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908456" y="4232564"/>
            <a:ext cx="2580416" cy="2389297"/>
          </a:xfrm>
          <a:prstGeom prst="ellipse">
            <a:avLst/>
          </a:prstGeom>
          <a:solidFill>
            <a:schemeClr val="bg1">
              <a:alpha val="3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tx1"/>
                </a:solidFill>
              </a:rPr>
              <a:t>Fortalezas de la empresa</a:t>
            </a:r>
            <a:endParaRPr lang="es-E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60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Enfoque típico de abajo hacia arriba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7988877" cy="485226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Pequeño grupo </a:t>
            </a:r>
            <a:r>
              <a:rPr lang="es-ES" dirty="0"/>
              <a:t>de </a:t>
            </a:r>
            <a:r>
              <a:rPr lang="es-ES" dirty="0" smtClean="0"/>
              <a:t>"</a:t>
            </a:r>
            <a:r>
              <a:rPr lang="es-ES" dirty="0"/>
              <a:t>compañeros de viaje" </a:t>
            </a:r>
            <a:r>
              <a:rPr lang="es-ES" dirty="0" smtClean="0"/>
              <a:t>con ideas similares colaboran en lo que consideran son las necesidades de la industria.</a:t>
            </a:r>
          </a:p>
          <a:p>
            <a:r>
              <a:rPr lang="es-ES" dirty="0" smtClean="0"/>
              <a:t>Crear un grupo de interés especial (SIG).</a:t>
            </a:r>
          </a:p>
          <a:p>
            <a:r>
              <a:rPr lang="es-ES" dirty="0" smtClean="0"/>
              <a:t>Es frecuente que existan varios grupos tratando de la misma necesidad.</a:t>
            </a:r>
          </a:p>
          <a:p>
            <a:r>
              <a:rPr lang="es-ES" dirty="0" smtClean="0"/>
              <a:t>Periodo de experimentación, competencia e información recibida del mercado.</a:t>
            </a:r>
          </a:p>
          <a:p>
            <a:r>
              <a:rPr lang="es-ES" dirty="0" smtClean="0"/>
              <a:t>Normalmente no es una suma cero. </a:t>
            </a:r>
          </a:p>
          <a:p>
            <a:r>
              <a:rPr lang="es-ES" dirty="0" smtClean="0"/>
              <a:t>La normalización se traslada a las SDO oficiales (IEEE), la certificación permanece en las organizaciones industriales (WFA).</a:t>
            </a:r>
          </a:p>
        </p:txBody>
      </p:sp>
    </p:spTree>
    <p:extLst>
      <p:ext uri="{BB962C8B-B14F-4D97-AF65-F5344CB8AC3E}">
        <p14:creationId xmlns:p14="http://schemas.microsoft.com/office/powerpoint/2010/main" val="481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0"/>
            <a:ext cx="7886700" cy="1325563"/>
          </a:xfrm>
        </p:spPr>
        <p:txBody>
          <a:bodyPr/>
          <a:lstStyle/>
          <a:p>
            <a:r>
              <a:rPr lang="es-ES_tradnl" dirty="0" smtClean="0"/>
              <a:t>Ejemplos clásicos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5563"/>
            <a:ext cx="7886700" cy="2470582"/>
          </a:xfrm>
        </p:spPr>
        <p:txBody>
          <a:bodyPr>
            <a:normAutofit fontScale="92500"/>
          </a:bodyPr>
          <a:lstStyle/>
          <a:p>
            <a:r>
              <a:rPr lang="es-ES_tradnl" dirty="0" smtClean="0"/>
              <a:t>USB</a:t>
            </a:r>
          </a:p>
          <a:p>
            <a:pPr lvl="1"/>
            <a:r>
              <a:rPr lang="es-ES_tradnl" dirty="0" smtClean="0"/>
              <a:t>Un grupo de siete empresas comenzaron a desarrollar el USB en 1994: Compaq, DEC, IBM, Intel, Microsoft, NEC, y Nortel.</a:t>
            </a:r>
          </a:p>
          <a:p>
            <a:r>
              <a:rPr lang="es-ES_tradnl" dirty="0" smtClean="0"/>
              <a:t>Bluetooth</a:t>
            </a:r>
          </a:p>
          <a:p>
            <a:pPr lvl="1"/>
            <a:r>
              <a:rPr lang="es-ES_tradnl" dirty="0" smtClean="0"/>
              <a:t>El Grupo de Interés Especial (SIG) Bluetooth se constituye con cinco empresas en 1998.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2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415636" y="930723"/>
            <a:ext cx="3588327" cy="33322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Alliance for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Wireless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Power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Text Box 80"/>
          <p:cNvSpPr txBox="1">
            <a:spLocks noChangeArrowheads="1"/>
          </p:cNvSpPr>
          <p:nvPr/>
        </p:nvSpPr>
        <p:spPr bwMode="auto">
          <a:xfrm>
            <a:off x="0" y="6241210"/>
            <a:ext cx="7746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400" dirty="0"/>
          </a:p>
          <a:p>
            <a:r>
              <a:rPr lang="en-US" altLang="en-US" sz="1400" dirty="0"/>
              <a:t>* </a:t>
            </a:r>
            <a:r>
              <a:rPr lang="en-US" altLang="en-US" sz="1400" dirty="0" smtClean="0"/>
              <a:t>Las m</a:t>
            </a:r>
            <a:r>
              <a:rPr lang="es-ES" altLang="en-US" sz="1400" dirty="0" smtClean="0"/>
              <a:t>arcas y marcas comerciales de terceros pueden reclamarse como propiedad de otras personas</a:t>
            </a:r>
            <a:r>
              <a:rPr lang="en-US" altLang="en-US" sz="1400" dirty="0" smtClean="0"/>
              <a:t>.</a:t>
            </a:r>
            <a:endParaRPr lang="en-US" alt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735323" y="53492"/>
            <a:ext cx="4305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/>
              <a:t>Ejemplos actuales</a:t>
            </a:r>
            <a:endParaRPr lang="es-ES" sz="4000" b="1" dirty="0"/>
          </a:p>
        </p:txBody>
      </p:sp>
      <p:sp>
        <p:nvSpPr>
          <p:cNvPr id="20" name="Oval 19"/>
          <p:cNvSpPr/>
          <p:nvPr/>
        </p:nvSpPr>
        <p:spPr>
          <a:xfrm>
            <a:off x="5247106" y="930723"/>
            <a:ext cx="3588327" cy="33322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Power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Matters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Alliance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2831371" y="3458753"/>
            <a:ext cx="3588327" cy="33322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Wireless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Power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Consortium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7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374073" y="653632"/>
            <a:ext cx="7689272" cy="360932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Alliance for Wireless Power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Power Matters Alliance</a:t>
            </a:r>
            <a:endParaRPr lang="en-US" sz="3600" b="1" dirty="0">
              <a:solidFill>
                <a:schemeClr val="tx1"/>
              </a:solidFill>
            </a:endParaRPr>
          </a:p>
          <a:p>
            <a:pPr algn="ctr"/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21" name="Text Box 80"/>
          <p:cNvSpPr txBox="1">
            <a:spLocks noChangeArrowheads="1"/>
          </p:cNvSpPr>
          <p:nvPr/>
        </p:nvSpPr>
        <p:spPr bwMode="auto">
          <a:xfrm>
            <a:off x="0" y="6241210"/>
            <a:ext cx="76167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1400" dirty="0"/>
          </a:p>
          <a:p>
            <a:r>
              <a:rPr lang="en-US" altLang="en-US" sz="1400" dirty="0"/>
              <a:t>* </a:t>
            </a:r>
            <a:r>
              <a:rPr lang="es-ES" altLang="en-US" sz="1400" dirty="0"/>
              <a:t>Las marcas y marcas comerciales de terceros pueden reclamarse como propiedad de otras personas</a:t>
            </a:r>
            <a:r>
              <a:rPr lang="en-US" altLang="en-US" sz="1400" dirty="0" smtClean="0"/>
              <a:t>.</a:t>
            </a:r>
            <a:endParaRPr lang="en-US" alt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2735323" y="53492"/>
            <a:ext cx="4305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/>
              <a:t>Ejemplo actual</a:t>
            </a:r>
            <a:endParaRPr lang="es-E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163781" y="4651921"/>
            <a:ext cx="7146307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s-ES_tradnl" b="1" i="1" dirty="0" smtClean="0"/>
              <a:t>1 de junio de 2015</a:t>
            </a:r>
            <a:r>
              <a:rPr lang="es-ES_tradnl" b="1" dirty="0" smtClean="0"/>
              <a:t> – </a:t>
            </a:r>
            <a:r>
              <a:rPr lang="es-ES_tradnl" b="1" dirty="0" smtClean="0">
                <a:hlinkClick r:id="rId2"/>
              </a:rPr>
              <a:t>The Alliance for Wireless Power</a:t>
            </a:r>
            <a:r>
              <a:rPr lang="es-ES_tradnl" b="1" dirty="0" smtClean="0"/>
              <a:t> (A4WP) y </a:t>
            </a:r>
            <a:r>
              <a:rPr lang="es-ES_tradnl" b="1" dirty="0" smtClean="0">
                <a:hlinkClick r:id="rId3"/>
              </a:rPr>
              <a:t>Power Matters Alliance</a:t>
            </a:r>
            <a:r>
              <a:rPr lang="es-ES_tradnl" b="1" dirty="0" smtClean="0"/>
              <a:t> (PMA), líderes industriales en la tecnología de la carga inalámbrica, han anunciado la firma del acuerdo de fusión entre ambas organizaciones.</a:t>
            </a:r>
            <a:endParaRPr lang="es-ES_tradnl" b="1" dirty="0"/>
          </a:p>
        </p:txBody>
      </p:sp>
    </p:spTree>
    <p:extLst>
      <p:ext uri="{BB962C8B-B14F-4D97-AF65-F5344CB8AC3E}">
        <p14:creationId xmlns:p14="http://schemas.microsoft.com/office/powerpoint/2010/main" val="39990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3" y="1403928"/>
            <a:ext cx="9062567" cy="50846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9362" y="232566"/>
            <a:ext cx="8146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Panorama actual de las normas industriales de la IoT</a:t>
            </a:r>
            <a:endParaRPr lang="es-E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176471" y="1453104"/>
            <a:ext cx="4932558" cy="4426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dirty="0">
                <a:solidFill>
                  <a:srgbClr val="3333CC"/>
                </a:solidFill>
              </a:rPr>
              <a:t>Modelo simple de IoT por capas</a:t>
            </a:r>
            <a:endParaRPr lang="en-US" sz="2800" dirty="0">
              <a:solidFill>
                <a:srgbClr val="3333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3142" y="2441204"/>
            <a:ext cx="2852058" cy="420914"/>
          </a:xfrm>
          <a:prstGeom prst="rect">
            <a:avLst/>
          </a:prstGeom>
          <a:solidFill>
            <a:srgbClr val="F4ED00"/>
          </a:solidFill>
          <a:ln>
            <a:solidFill>
              <a:srgbClr val="F4E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 smtClean="0">
                <a:solidFill>
                  <a:schemeClr val="tx1"/>
                </a:solidFill>
              </a:rPr>
              <a:t>Aplicaciones y servicios</a:t>
            </a:r>
            <a:endParaRPr lang="es-ES_tradnl" sz="2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9429" y="3120571"/>
            <a:ext cx="2815771" cy="825666"/>
          </a:xfrm>
          <a:prstGeom prst="rect">
            <a:avLst/>
          </a:prstGeom>
          <a:solidFill>
            <a:srgbClr val="93E300"/>
          </a:solidFill>
          <a:ln>
            <a:solidFill>
              <a:srgbClr val="93E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tx1"/>
                </a:solidFill>
              </a:rPr>
              <a:t>Perfiles, datos y modelos de recursos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4113" y="4058796"/>
            <a:ext cx="2852058" cy="798285"/>
          </a:xfrm>
          <a:prstGeom prst="rect">
            <a:avLst/>
          </a:prstGeom>
          <a:solidFill>
            <a:srgbClr val="4151CE"/>
          </a:solidFill>
          <a:ln>
            <a:solidFill>
              <a:srgbClr val="4151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/>
              <a:t>Protocolos de comunicación</a:t>
            </a:r>
            <a:endParaRPr lang="en-US" sz="2200" dirty="0"/>
          </a:p>
        </p:txBody>
      </p:sp>
      <p:sp>
        <p:nvSpPr>
          <p:cNvPr id="8" name="Rectangle 7"/>
          <p:cNvSpPr/>
          <p:nvPr/>
        </p:nvSpPr>
        <p:spPr>
          <a:xfrm>
            <a:off x="667657" y="4936506"/>
            <a:ext cx="2808514" cy="783772"/>
          </a:xfrm>
          <a:prstGeom prst="rect">
            <a:avLst/>
          </a:prstGeom>
          <a:solidFill>
            <a:srgbClr val="A4A4A4"/>
          </a:solidFill>
          <a:ln>
            <a:solidFill>
              <a:srgbClr val="A4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tx1"/>
                </a:solidFill>
              </a:rPr>
              <a:t>Transportes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29629" y="4058796"/>
            <a:ext cx="2852058" cy="798285"/>
          </a:xfrm>
          <a:prstGeom prst="rect">
            <a:avLst/>
          </a:prstGeom>
          <a:solidFill>
            <a:srgbClr val="4151CE"/>
          </a:solidFill>
          <a:ln>
            <a:solidFill>
              <a:srgbClr val="4151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/>
              <a:t>Protocolos de comunicación</a:t>
            </a:r>
            <a:endParaRPr lang="en-US" sz="2200" dirty="0"/>
          </a:p>
        </p:txBody>
      </p:sp>
      <p:sp>
        <p:nvSpPr>
          <p:cNvPr id="10" name="Rectangle 9"/>
          <p:cNvSpPr/>
          <p:nvPr/>
        </p:nvSpPr>
        <p:spPr>
          <a:xfrm>
            <a:off x="5429629" y="3120571"/>
            <a:ext cx="2815771" cy="825666"/>
          </a:xfrm>
          <a:prstGeom prst="rect">
            <a:avLst/>
          </a:prstGeom>
          <a:solidFill>
            <a:srgbClr val="93E300"/>
          </a:solidFill>
          <a:ln>
            <a:solidFill>
              <a:srgbClr val="93E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tx1"/>
                </a:solidFill>
              </a:rPr>
              <a:t>Perfiles, datos y modelos de recursos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9629" y="4969640"/>
            <a:ext cx="2808514" cy="783772"/>
          </a:xfrm>
          <a:prstGeom prst="rect">
            <a:avLst/>
          </a:prstGeom>
          <a:solidFill>
            <a:srgbClr val="A4A4A4"/>
          </a:solidFill>
          <a:ln>
            <a:solidFill>
              <a:srgbClr val="A4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tx1"/>
                </a:solidFill>
              </a:rPr>
              <a:t>Transportes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47772" y="2267655"/>
            <a:ext cx="2815771" cy="768011"/>
          </a:xfrm>
          <a:prstGeom prst="rect">
            <a:avLst/>
          </a:prstGeom>
          <a:solidFill>
            <a:srgbClr val="F4ED00"/>
          </a:solidFill>
          <a:ln>
            <a:solidFill>
              <a:srgbClr val="F4E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tx1"/>
                </a:solidFill>
              </a:rPr>
              <a:t>Datos y puntos de control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79291" y="3035666"/>
            <a:ext cx="1718188" cy="11012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tx1"/>
                </a:solidFill>
              </a:rPr>
              <a:t>De qué hablar y cómo describirlo (qué palabras en qué orden - gramática y ortografía)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08321" y="4136923"/>
            <a:ext cx="1718188" cy="6120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 smtClean="0">
                <a:solidFill>
                  <a:schemeClr val="tx1"/>
                </a:solidFill>
              </a:rPr>
              <a:t>Idioma</a:t>
            </a:r>
            <a:br>
              <a:rPr lang="es-ES_tradnl" sz="1200" b="1" dirty="0" smtClean="0">
                <a:solidFill>
                  <a:schemeClr val="tx1"/>
                </a:solidFill>
              </a:rPr>
            </a:br>
            <a:r>
              <a:rPr lang="es-ES_tradnl" sz="1200" b="1" dirty="0" smtClean="0">
                <a:solidFill>
                  <a:schemeClr val="tx1"/>
                </a:solidFill>
              </a:rPr>
              <a:t>(</a:t>
            </a:r>
            <a:r>
              <a:rPr lang="es-ES_tradnl" sz="1200" b="1" dirty="0">
                <a:solidFill>
                  <a:schemeClr val="tx1"/>
                </a:solidFill>
              </a:rPr>
              <a:t>francés, chino, inglés)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08321" y="4857081"/>
            <a:ext cx="1689158" cy="400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tx1"/>
                </a:solidFill>
              </a:rPr>
              <a:t>Método de comunicación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08321" y="5419733"/>
            <a:ext cx="1718188" cy="4862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200" b="1" dirty="0">
                <a:solidFill>
                  <a:schemeClr val="tx1"/>
                </a:solidFill>
              </a:rPr>
              <a:t>Carta, </a:t>
            </a:r>
            <a:r>
              <a:rPr lang="es-ES_tradnl" sz="1200" b="1" dirty="0" smtClean="0">
                <a:solidFill>
                  <a:schemeClr val="tx1"/>
                </a:solidFill>
              </a:rPr>
              <a:t>teléfono,</a:t>
            </a:r>
            <a:br>
              <a:rPr lang="es-ES_tradnl" sz="1200" b="1" dirty="0" smtClean="0">
                <a:solidFill>
                  <a:schemeClr val="tx1"/>
                </a:solidFill>
              </a:rPr>
            </a:br>
            <a:r>
              <a:rPr lang="es-ES_tradnl" sz="1200" b="1" dirty="0" smtClean="0">
                <a:solidFill>
                  <a:schemeClr val="tx1"/>
                </a:solidFill>
              </a:rPr>
              <a:t>correo-e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65" y="2518330"/>
            <a:ext cx="8950036" cy="32263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1956" y="166664"/>
            <a:ext cx="8014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Panorama actual de las normas industriales de la IoT</a:t>
            </a:r>
          </a:p>
        </p:txBody>
      </p:sp>
      <p:sp>
        <p:nvSpPr>
          <p:cNvPr id="2" name="Rectangle 1"/>
          <p:cNvSpPr/>
          <p:nvPr/>
        </p:nvSpPr>
        <p:spPr>
          <a:xfrm>
            <a:off x="449943" y="2837543"/>
            <a:ext cx="2598057" cy="391886"/>
          </a:xfrm>
          <a:prstGeom prst="rect">
            <a:avLst/>
          </a:prstGeom>
          <a:solidFill>
            <a:srgbClr val="4151CE"/>
          </a:solidFill>
          <a:ln>
            <a:solidFill>
              <a:srgbClr val="4151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/>
              <a:t>Radios de proximidad</a:t>
            </a:r>
            <a:endParaRPr lang="en-US" sz="2100" dirty="0"/>
          </a:p>
        </p:txBody>
      </p:sp>
      <p:sp>
        <p:nvSpPr>
          <p:cNvPr id="3" name="Rectangle 2"/>
          <p:cNvSpPr/>
          <p:nvPr/>
        </p:nvSpPr>
        <p:spPr>
          <a:xfrm>
            <a:off x="3490686" y="2837543"/>
            <a:ext cx="2431143" cy="391886"/>
          </a:xfrm>
          <a:prstGeom prst="rect">
            <a:avLst/>
          </a:prstGeom>
          <a:solidFill>
            <a:srgbClr val="4151CE"/>
          </a:solidFill>
          <a:ln>
            <a:solidFill>
              <a:srgbClr val="4151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/>
              <a:t>Nivel superior</a:t>
            </a:r>
            <a:endParaRPr lang="en-US" sz="2100" dirty="0"/>
          </a:p>
        </p:txBody>
      </p:sp>
      <p:sp>
        <p:nvSpPr>
          <p:cNvPr id="4" name="Rectangle 3"/>
          <p:cNvSpPr/>
          <p:nvPr/>
        </p:nvSpPr>
        <p:spPr>
          <a:xfrm>
            <a:off x="6995886" y="2837543"/>
            <a:ext cx="1378857" cy="391886"/>
          </a:xfrm>
          <a:prstGeom prst="rect">
            <a:avLst/>
          </a:prstGeom>
          <a:solidFill>
            <a:srgbClr val="4151CE"/>
          </a:solidFill>
          <a:ln>
            <a:solidFill>
              <a:srgbClr val="4151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 smtClean="0"/>
              <a:t>Otros</a:t>
            </a:r>
            <a:endParaRPr lang="en-US" sz="2100" dirty="0"/>
          </a:p>
        </p:txBody>
      </p:sp>
      <p:sp>
        <p:nvSpPr>
          <p:cNvPr id="7" name="Rectangle 6"/>
          <p:cNvSpPr/>
          <p:nvPr/>
        </p:nvSpPr>
        <p:spPr>
          <a:xfrm>
            <a:off x="6995886" y="4405086"/>
            <a:ext cx="1378857" cy="391886"/>
          </a:xfrm>
          <a:prstGeom prst="rect">
            <a:avLst/>
          </a:prstGeom>
          <a:solidFill>
            <a:srgbClr val="4151CE"/>
          </a:solidFill>
          <a:ln>
            <a:solidFill>
              <a:srgbClr val="4151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 smtClean="0"/>
              <a:t>Otros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64084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10" y="1829234"/>
            <a:ext cx="3801140" cy="46827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96146" y="1926417"/>
            <a:ext cx="4719204" cy="1149292"/>
          </a:xfrm>
          <a:prstGeom prst="rect">
            <a:avLst/>
          </a:prstGeom>
          <a:solidFill>
            <a:srgbClr val="F4E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96146" y="3040742"/>
            <a:ext cx="4719204" cy="1151614"/>
          </a:xfrm>
          <a:prstGeom prst="rect">
            <a:avLst/>
          </a:prstGeom>
          <a:solidFill>
            <a:srgbClr val="93E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96146" y="4170585"/>
            <a:ext cx="4719204" cy="1122084"/>
          </a:xfrm>
          <a:prstGeom prst="rect">
            <a:avLst/>
          </a:prstGeom>
          <a:solidFill>
            <a:srgbClr val="4151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96146" y="5279975"/>
            <a:ext cx="4719204" cy="1107570"/>
          </a:xfrm>
          <a:prstGeom prst="rect">
            <a:avLst/>
          </a:prstGeom>
          <a:solidFill>
            <a:srgbClr val="A4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loud 11"/>
          <p:cNvSpPr/>
          <p:nvPr/>
        </p:nvSpPr>
        <p:spPr>
          <a:xfrm rot="21099810">
            <a:off x="3676450" y="2487459"/>
            <a:ext cx="4534100" cy="3339044"/>
          </a:xfrm>
          <a:prstGeom prst="cloud">
            <a:avLst/>
          </a:prstGeom>
          <a:solidFill>
            <a:schemeClr val="bg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800" b="1" dirty="0">
                <a:solidFill>
                  <a:schemeClr val="tx1"/>
                </a:solidFill>
              </a:rPr>
              <a:t>Casi toda la actividad tiene lugar aquí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1297" y="211138"/>
            <a:ext cx="8014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/>
              <a:t>Panorama actual de las normas industriales de la IoT</a:t>
            </a:r>
          </a:p>
        </p:txBody>
      </p:sp>
      <p:sp>
        <p:nvSpPr>
          <p:cNvPr id="2" name="Rectangle 1"/>
          <p:cNvSpPr/>
          <p:nvPr/>
        </p:nvSpPr>
        <p:spPr>
          <a:xfrm>
            <a:off x="340891" y="2025720"/>
            <a:ext cx="3683707" cy="950686"/>
          </a:xfrm>
          <a:prstGeom prst="rect">
            <a:avLst/>
          </a:prstGeom>
          <a:solidFill>
            <a:srgbClr val="F4ED00"/>
          </a:solidFill>
          <a:ln>
            <a:solidFill>
              <a:srgbClr val="F4E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500" dirty="0">
                <a:solidFill>
                  <a:schemeClr val="tx1"/>
                </a:solidFill>
              </a:rPr>
              <a:t>Aplicaciones y </a:t>
            </a:r>
            <a:r>
              <a:rPr lang="es-ES_tradnl" sz="2500" dirty="0" smtClean="0">
                <a:solidFill>
                  <a:schemeClr val="tx1"/>
                </a:solidFill>
              </a:rPr>
              <a:t>servicios</a:t>
            </a:r>
            <a:br>
              <a:rPr lang="es-ES_tradnl" sz="2500" dirty="0" smtClean="0">
                <a:solidFill>
                  <a:schemeClr val="tx1"/>
                </a:solidFill>
              </a:rPr>
            </a:br>
            <a:r>
              <a:rPr lang="es-ES_tradnl" sz="2500" dirty="0">
                <a:solidFill>
                  <a:schemeClr val="tx1"/>
                </a:solidFill>
              </a:rPr>
              <a:t>Datos y puntos de control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891" y="3075709"/>
            <a:ext cx="3367509" cy="1010062"/>
          </a:xfrm>
          <a:prstGeom prst="rect">
            <a:avLst/>
          </a:prstGeom>
          <a:solidFill>
            <a:srgbClr val="93E300"/>
          </a:solidFill>
          <a:ln>
            <a:solidFill>
              <a:srgbClr val="93E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500" dirty="0">
                <a:solidFill>
                  <a:schemeClr val="tx1"/>
                </a:solidFill>
              </a:rPr>
              <a:t>Perfiles, datos y modelos de recursos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1297" y="4274427"/>
            <a:ext cx="3141789" cy="914400"/>
          </a:xfrm>
          <a:prstGeom prst="rect">
            <a:avLst/>
          </a:prstGeom>
          <a:solidFill>
            <a:srgbClr val="4151CE"/>
          </a:solidFill>
          <a:ln>
            <a:solidFill>
              <a:srgbClr val="4151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500" dirty="0"/>
              <a:t>Protocolos de comunicación</a:t>
            </a:r>
            <a:endParaRPr lang="en-US" sz="2500" dirty="0"/>
          </a:p>
        </p:txBody>
      </p:sp>
      <p:sp>
        <p:nvSpPr>
          <p:cNvPr id="10" name="Rectangle 9"/>
          <p:cNvSpPr/>
          <p:nvPr/>
        </p:nvSpPr>
        <p:spPr>
          <a:xfrm>
            <a:off x="377220" y="5353768"/>
            <a:ext cx="3294849" cy="878114"/>
          </a:xfrm>
          <a:prstGeom prst="rect">
            <a:avLst/>
          </a:prstGeom>
          <a:solidFill>
            <a:srgbClr val="A4A4A4"/>
          </a:solidFill>
          <a:ln>
            <a:solidFill>
              <a:srgbClr val="A4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500" dirty="0">
                <a:solidFill>
                  <a:schemeClr val="tx1"/>
                </a:solidFill>
              </a:rPr>
              <a:t>Transportes</a:t>
            </a:r>
            <a:endParaRPr 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5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6502D86E64E042AEFF3CE2890046F8" ma:contentTypeVersion="1" ma:contentTypeDescription="Create a new document." ma:contentTypeScope="" ma:versionID="940797db378c32214fa13bd190ed451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8BDFC8-4FA5-4A4E-AA46-AA466C808224}"/>
</file>

<file path=customXml/itemProps2.xml><?xml version="1.0" encoding="utf-8"?>
<ds:datastoreItem xmlns:ds="http://schemas.openxmlformats.org/officeDocument/2006/customXml" ds:itemID="{E5D19DAA-B4F5-4BF4-888B-9D514D815AB7}"/>
</file>

<file path=customXml/itemProps3.xml><?xml version="1.0" encoding="utf-8"?>
<ds:datastoreItem xmlns:ds="http://schemas.openxmlformats.org/officeDocument/2006/customXml" ds:itemID="{D26460D3-0C19-45E0-BB0E-69573CA3101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2145</TotalTime>
  <Words>455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Iniciativas de normalización de la IoT por la industria</vt:lpstr>
      <vt:lpstr>Entornos nacientes</vt:lpstr>
      <vt:lpstr>Enfoque típico de abajo hacia arriba</vt:lpstr>
      <vt:lpstr>Ejemplos clásicos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Reflexiones finales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IoT Standardization Initiatives</dc:title>
  <dc:creator>Chartier, Mike S</dc:creator>
  <cp:lastModifiedBy>Aloran, Rakan</cp:lastModifiedBy>
  <cp:revision>51</cp:revision>
  <cp:lastPrinted>2015-11-06T11:09:41Z</cp:lastPrinted>
  <dcterms:created xsi:type="dcterms:W3CDTF">2015-09-14T14:14:10Z</dcterms:created>
  <dcterms:modified xsi:type="dcterms:W3CDTF">2016-01-19T09:54:23Z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0x0101002D6502D86E64E042AEFF3CE2890046F8</vt:lpwstr>
  </property>
</Properties>
</file>