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7"/>
  </p:notesMasterIdLst>
  <p:handoutMasterIdLst>
    <p:handoutMasterId r:id="rId28"/>
  </p:handoutMasterIdLst>
  <p:sldIdLst>
    <p:sldId id="301" r:id="rId5"/>
    <p:sldId id="304" r:id="rId6"/>
    <p:sldId id="305" r:id="rId7"/>
    <p:sldId id="306" r:id="rId8"/>
    <p:sldId id="307" r:id="rId9"/>
    <p:sldId id="308" r:id="rId10"/>
    <p:sldId id="309" r:id="rId11"/>
    <p:sldId id="310" r:id="rId12"/>
    <p:sldId id="311" r:id="rId13"/>
    <p:sldId id="312" r:id="rId14"/>
    <p:sldId id="313" r:id="rId15"/>
    <p:sldId id="314" r:id="rId16"/>
    <p:sldId id="315" r:id="rId17"/>
    <p:sldId id="316" r:id="rId18"/>
    <p:sldId id="317" r:id="rId19"/>
    <p:sldId id="318" r:id="rId20"/>
    <p:sldId id="319" r:id="rId21"/>
    <p:sldId id="320" r:id="rId22"/>
    <p:sldId id="321" r:id="rId23"/>
    <p:sldId id="322" r:id="rId24"/>
    <p:sldId id="323" r:id="rId25"/>
    <p:sldId id="325" r:id="rId26"/>
  </p:sldIdLst>
  <p:sldSz cx="9144000" cy="6858000" type="screen4x3"/>
  <p:notesSz cx="9906000" cy="67945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30" autoAdjust="0"/>
    <p:restoredTop sz="96412" autoAdjust="0"/>
  </p:normalViewPr>
  <p:slideViewPr>
    <p:cSldViewPr snapToGrid="0" snapToObjects="1" showGuides="1">
      <p:cViewPr varScale="1">
        <p:scale>
          <a:sx n="68" d="100"/>
          <a:sy n="68" d="100"/>
        </p:scale>
        <p:origin x="62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015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79" d="100"/>
          <a:sy n="79" d="100"/>
        </p:scale>
        <p:origin x="93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292600" cy="340905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11111" y="1"/>
            <a:ext cx="4292600" cy="340905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fld id="{19043458-52AD-4732-8CDD-1DD0811904F2}" type="datetimeFigureOut">
              <a:rPr lang="en-US" smtClean="0"/>
              <a:t>19/01/2016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6453602"/>
            <a:ext cx="4292600" cy="340904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11111" y="6453602"/>
            <a:ext cx="4292600" cy="340904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fld id="{B39C3D32-BE30-4FAD-8B4A-E63DFB8219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1467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6"/>
            <a:ext cx="4292494" cy="339566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10339" y="6"/>
            <a:ext cx="4294079" cy="339566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fld id="{989933D4-F91A-4EA5-9A61-A67F16632459}" type="datetimeFigureOut">
              <a:rPr lang="en-US" smtClean="0"/>
              <a:t>19/01/2016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54375" y="509588"/>
            <a:ext cx="3397250" cy="2547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94" tIns="45647" rIns="91294" bIns="4564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89970" y="3227471"/>
            <a:ext cx="7926067" cy="3057684"/>
          </a:xfrm>
          <a:prstGeom prst="rect">
            <a:avLst/>
          </a:prstGeom>
        </p:spPr>
        <p:txBody>
          <a:bodyPr vert="horz" lIns="91294" tIns="45647" rIns="91294" bIns="4564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" y="6453353"/>
            <a:ext cx="4292494" cy="339566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10339" y="6453353"/>
            <a:ext cx="4294079" cy="339566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fld id="{245ECFA5-82D6-4FAA-AC71-4FE3398F15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427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ECFA5-82D6-4FAA-AC71-4FE3398F152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0791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1761" indent="-285293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1171" indent="-228234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597640" indent="-228234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4108" indent="-228234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0577" indent="-22823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67045" indent="-22823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3514" indent="-22823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79982" indent="-22823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4F2C8E2D-6827-4178-803B-3581A9C969D9}" type="slidenum">
              <a:rPr lang="en-US" altLang="en-US" sz="1200"/>
              <a:pPr/>
              <a:t>11</a:t>
            </a:fld>
            <a:endParaRPr lang="en-US" altLang="en-US" sz="1200" dirty="0"/>
          </a:p>
        </p:txBody>
      </p:sp>
      <p:sp>
        <p:nvSpPr>
          <p:cNvPr id="40965" name="Header Placeholder 4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1761" indent="-285293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1171" indent="-228234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597640" indent="-228234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4108" indent="-228234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0577" indent="-22823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67045" indent="-22823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3514" indent="-22823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79982" indent="-22823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n-US" altLang="en-US" sz="1200" dirty="0"/>
          </a:p>
        </p:txBody>
      </p:sp>
      <p:sp>
        <p:nvSpPr>
          <p:cNvPr id="40966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1761" indent="-285293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1171" indent="-228234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597640" indent="-228234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4108" indent="-228234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0577" indent="-22823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67045" indent="-22823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3514" indent="-22823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79982" indent="-22823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en-US" sz="1200" dirty="0"/>
              <a:t>Gary Fishman  PEARLFISHER INTERNATIONAL, 2013</a:t>
            </a:r>
          </a:p>
        </p:txBody>
      </p:sp>
    </p:spTree>
    <p:extLst>
      <p:ext uri="{BB962C8B-B14F-4D97-AF65-F5344CB8AC3E}">
        <p14:creationId xmlns:p14="http://schemas.microsoft.com/office/powerpoint/2010/main" val="36937039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1761" indent="-285293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1171" indent="-228234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597640" indent="-228234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4108" indent="-228234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0577" indent="-22823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67045" indent="-22823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3514" indent="-22823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79982" indent="-22823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5F43678C-806A-43D9-8CD6-750A15ED07E8}" type="slidenum">
              <a:rPr lang="en-US" altLang="en-US" sz="1200"/>
              <a:pPr/>
              <a:t>12</a:t>
            </a:fld>
            <a:endParaRPr lang="en-US" altLang="en-US" sz="1200" dirty="0"/>
          </a:p>
        </p:txBody>
      </p:sp>
      <p:sp>
        <p:nvSpPr>
          <p:cNvPr id="41989" name="Header Placeholder 4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1761" indent="-285293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1171" indent="-228234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597640" indent="-228234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4108" indent="-228234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0577" indent="-22823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67045" indent="-22823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3514" indent="-22823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79982" indent="-22823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n-US" altLang="en-US" sz="1200" dirty="0"/>
          </a:p>
        </p:txBody>
      </p:sp>
      <p:sp>
        <p:nvSpPr>
          <p:cNvPr id="41990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1761" indent="-285293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1171" indent="-228234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597640" indent="-228234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4108" indent="-228234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0577" indent="-22823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67045" indent="-22823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3514" indent="-22823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79982" indent="-22823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en-US" sz="1200" dirty="0"/>
              <a:t>Gary Fishman  PEARLFISHER INTERNATIONAL, 2013</a:t>
            </a:r>
          </a:p>
        </p:txBody>
      </p:sp>
    </p:spTree>
    <p:extLst>
      <p:ext uri="{BB962C8B-B14F-4D97-AF65-F5344CB8AC3E}">
        <p14:creationId xmlns:p14="http://schemas.microsoft.com/office/powerpoint/2010/main" val="20199570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1761" indent="-285293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1171" indent="-228234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597640" indent="-228234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4108" indent="-228234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0577" indent="-22823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67045" indent="-22823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3514" indent="-22823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79982" indent="-22823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E37F0D4C-3024-42C3-857D-3113E58A2556}" type="slidenum">
              <a:rPr lang="en-US" altLang="en-US" sz="1200"/>
              <a:pPr/>
              <a:t>13</a:t>
            </a:fld>
            <a:endParaRPr lang="en-US" altLang="en-US" sz="1200" dirty="0"/>
          </a:p>
        </p:txBody>
      </p:sp>
      <p:sp>
        <p:nvSpPr>
          <p:cNvPr id="43013" name="Header Placeholder 4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1761" indent="-285293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1171" indent="-228234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597640" indent="-228234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4108" indent="-228234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0577" indent="-22823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67045" indent="-22823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3514" indent="-22823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79982" indent="-22823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n-US" altLang="en-US" sz="1200" dirty="0"/>
          </a:p>
        </p:txBody>
      </p:sp>
      <p:sp>
        <p:nvSpPr>
          <p:cNvPr id="43014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1761" indent="-285293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1171" indent="-228234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597640" indent="-228234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4108" indent="-228234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0577" indent="-22823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67045" indent="-22823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3514" indent="-22823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79982" indent="-22823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en-US" sz="1200" dirty="0"/>
              <a:t>Gary Fishman  PEARLFISHER INTERNATIONAL, 2013</a:t>
            </a:r>
          </a:p>
        </p:txBody>
      </p:sp>
    </p:spTree>
    <p:extLst>
      <p:ext uri="{BB962C8B-B14F-4D97-AF65-F5344CB8AC3E}">
        <p14:creationId xmlns:p14="http://schemas.microsoft.com/office/powerpoint/2010/main" val="18000971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1761" indent="-285293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1171" indent="-228234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597640" indent="-228234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4108" indent="-228234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0577" indent="-22823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67045" indent="-22823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3514" indent="-22823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79982" indent="-22823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E8A88649-9147-401F-AC46-B081C285BEEB}" type="slidenum">
              <a:rPr lang="en-US" altLang="en-US" sz="1200"/>
              <a:pPr/>
              <a:t>14</a:t>
            </a:fld>
            <a:endParaRPr lang="en-US" altLang="en-US" sz="1200" dirty="0"/>
          </a:p>
        </p:txBody>
      </p:sp>
      <p:sp>
        <p:nvSpPr>
          <p:cNvPr id="44037" name="Header Placeholder 4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1761" indent="-285293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1171" indent="-228234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597640" indent="-228234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4108" indent="-228234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0577" indent="-22823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67045" indent="-22823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3514" indent="-22823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79982" indent="-22823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n-US" altLang="en-US" sz="1200" dirty="0"/>
          </a:p>
        </p:txBody>
      </p:sp>
      <p:sp>
        <p:nvSpPr>
          <p:cNvPr id="44038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1761" indent="-285293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1171" indent="-228234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597640" indent="-228234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4108" indent="-228234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0577" indent="-22823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67045" indent="-22823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3514" indent="-22823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79982" indent="-22823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en-US" sz="1200" dirty="0"/>
              <a:t>Gary Fishman  PEARLFISHER INTERNATIONAL, 2013</a:t>
            </a:r>
          </a:p>
        </p:txBody>
      </p:sp>
    </p:spTree>
    <p:extLst>
      <p:ext uri="{BB962C8B-B14F-4D97-AF65-F5344CB8AC3E}">
        <p14:creationId xmlns:p14="http://schemas.microsoft.com/office/powerpoint/2010/main" val="28521918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1761" indent="-285293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1171" indent="-228234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597640" indent="-228234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4108" indent="-228234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0577" indent="-22823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67045" indent="-22823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3514" indent="-22823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79982" indent="-22823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2CBE2205-9BED-426F-9548-0B8213ED4E3F}" type="slidenum">
              <a:rPr lang="en-US" altLang="en-US" sz="1200"/>
              <a:pPr/>
              <a:t>15</a:t>
            </a:fld>
            <a:endParaRPr lang="en-US" altLang="en-US" sz="1200" dirty="0"/>
          </a:p>
        </p:txBody>
      </p:sp>
      <p:sp>
        <p:nvSpPr>
          <p:cNvPr id="45061" name="Header Placeholder 4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1761" indent="-285293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1171" indent="-228234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597640" indent="-228234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4108" indent="-228234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0577" indent="-22823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67045" indent="-22823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3514" indent="-22823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79982" indent="-22823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n-US" altLang="en-US" sz="1200" dirty="0"/>
          </a:p>
        </p:txBody>
      </p:sp>
      <p:sp>
        <p:nvSpPr>
          <p:cNvPr id="45062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1761" indent="-285293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1171" indent="-228234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597640" indent="-228234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4108" indent="-228234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0577" indent="-22823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67045" indent="-22823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3514" indent="-22823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79982" indent="-22823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en-US" sz="1200" dirty="0"/>
              <a:t>Gary Fishman  PEARLFISHER INTERNATIONAL, 2013</a:t>
            </a:r>
          </a:p>
        </p:txBody>
      </p:sp>
    </p:spTree>
    <p:extLst>
      <p:ext uri="{BB962C8B-B14F-4D97-AF65-F5344CB8AC3E}">
        <p14:creationId xmlns:p14="http://schemas.microsoft.com/office/powerpoint/2010/main" val="19913803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1761" indent="-285293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1171" indent="-228234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597640" indent="-228234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4108" indent="-228234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0577" indent="-22823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67045" indent="-22823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3514" indent="-22823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79982" indent="-22823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449E1E11-671C-41DD-9106-44372C97221F}" type="slidenum">
              <a:rPr lang="en-US" altLang="en-US" sz="1200"/>
              <a:pPr/>
              <a:t>16</a:t>
            </a:fld>
            <a:endParaRPr lang="en-US" altLang="en-US" sz="1200" dirty="0"/>
          </a:p>
        </p:txBody>
      </p:sp>
      <p:sp>
        <p:nvSpPr>
          <p:cNvPr id="46085" name="Header Placeholder 4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1761" indent="-285293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1171" indent="-228234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597640" indent="-228234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4108" indent="-228234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0577" indent="-22823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67045" indent="-22823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3514" indent="-22823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79982" indent="-22823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n-US" altLang="en-US" sz="1200" dirty="0"/>
          </a:p>
        </p:txBody>
      </p:sp>
      <p:sp>
        <p:nvSpPr>
          <p:cNvPr id="46086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1761" indent="-285293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1171" indent="-228234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597640" indent="-228234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4108" indent="-228234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0577" indent="-22823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67045" indent="-22823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3514" indent="-22823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79982" indent="-22823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en-US" sz="1200" dirty="0"/>
              <a:t>Gary Fishman  PEARLFISHER INTERNATIONAL, 2013</a:t>
            </a:r>
          </a:p>
        </p:txBody>
      </p:sp>
    </p:spTree>
    <p:extLst>
      <p:ext uri="{BB962C8B-B14F-4D97-AF65-F5344CB8AC3E}">
        <p14:creationId xmlns:p14="http://schemas.microsoft.com/office/powerpoint/2010/main" val="34910733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1761" indent="-285293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1171" indent="-228234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597640" indent="-228234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4108" indent="-228234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0577" indent="-22823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67045" indent="-22823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3514" indent="-22823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79982" indent="-22823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C4E31760-44D7-4E1C-BB99-DBBCEA9E4A8D}" type="slidenum">
              <a:rPr lang="en-US" altLang="en-US" sz="1200"/>
              <a:pPr/>
              <a:t>17</a:t>
            </a:fld>
            <a:endParaRPr lang="en-US" altLang="en-US" sz="1200" dirty="0"/>
          </a:p>
        </p:txBody>
      </p:sp>
      <p:sp>
        <p:nvSpPr>
          <p:cNvPr id="47109" name="Header Placeholder 4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1761" indent="-285293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1171" indent="-228234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597640" indent="-228234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4108" indent="-228234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0577" indent="-22823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67045" indent="-22823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3514" indent="-22823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79982" indent="-22823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n-US" altLang="en-US" sz="1200" dirty="0"/>
          </a:p>
        </p:txBody>
      </p:sp>
      <p:sp>
        <p:nvSpPr>
          <p:cNvPr id="47110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1761" indent="-285293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1171" indent="-228234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597640" indent="-228234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4108" indent="-228234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0577" indent="-22823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67045" indent="-22823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3514" indent="-22823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79982" indent="-22823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en-US" sz="1200" dirty="0"/>
              <a:t>Gary Fishman  PEARLFISHER INTERNATIONAL, 2013</a:t>
            </a:r>
          </a:p>
        </p:txBody>
      </p:sp>
    </p:spTree>
    <p:extLst>
      <p:ext uri="{BB962C8B-B14F-4D97-AF65-F5344CB8AC3E}">
        <p14:creationId xmlns:p14="http://schemas.microsoft.com/office/powerpoint/2010/main" val="8436508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1761" indent="-285293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1171" indent="-228234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597640" indent="-228234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4108" indent="-228234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0577" indent="-22823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67045" indent="-22823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3514" indent="-22823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79982" indent="-22823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40F9325B-6302-490A-842D-904786F92C3E}" type="slidenum">
              <a:rPr lang="en-US" altLang="en-US" sz="1200"/>
              <a:pPr/>
              <a:t>18</a:t>
            </a:fld>
            <a:endParaRPr lang="en-US" altLang="en-US" sz="1200" dirty="0"/>
          </a:p>
        </p:txBody>
      </p:sp>
      <p:sp>
        <p:nvSpPr>
          <p:cNvPr id="48133" name="Header Placeholder 4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1761" indent="-285293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1171" indent="-228234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597640" indent="-228234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4108" indent="-228234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0577" indent="-22823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67045" indent="-22823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3514" indent="-22823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79982" indent="-22823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n-US" altLang="en-US" sz="1200" dirty="0"/>
          </a:p>
        </p:txBody>
      </p:sp>
      <p:sp>
        <p:nvSpPr>
          <p:cNvPr id="48134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1761" indent="-285293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1171" indent="-228234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597640" indent="-228234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4108" indent="-228234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0577" indent="-22823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67045" indent="-22823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3514" indent="-22823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79982" indent="-22823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en-US" sz="1200" dirty="0"/>
              <a:t>Gary Fishman  PEARLFISHER INTERNATIONAL, 2013</a:t>
            </a:r>
          </a:p>
        </p:txBody>
      </p:sp>
    </p:spTree>
    <p:extLst>
      <p:ext uri="{BB962C8B-B14F-4D97-AF65-F5344CB8AC3E}">
        <p14:creationId xmlns:p14="http://schemas.microsoft.com/office/powerpoint/2010/main" val="22793420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1761" indent="-285293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1171" indent="-228234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597640" indent="-228234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4108" indent="-228234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0577" indent="-22823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67045" indent="-22823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3514" indent="-22823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79982" indent="-22823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B4E2B683-371C-45EC-B295-96D56217330C}" type="slidenum">
              <a:rPr lang="en-US" altLang="en-US" sz="1200"/>
              <a:pPr/>
              <a:t>19</a:t>
            </a:fld>
            <a:endParaRPr lang="en-US" altLang="en-US" sz="1200" dirty="0"/>
          </a:p>
        </p:txBody>
      </p:sp>
      <p:sp>
        <p:nvSpPr>
          <p:cNvPr id="49157" name="Header Placeholder 4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1761" indent="-285293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1171" indent="-228234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597640" indent="-228234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4108" indent="-228234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0577" indent="-22823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67045" indent="-22823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3514" indent="-22823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79982" indent="-22823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n-US" altLang="en-US" sz="1200" dirty="0"/>
          </a:p>
        </p:txBody>
      </p:sp>
      <p:sp>
        <p:nvSpPr>
          <p:cNvPr id="49158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1761" indent="-285293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1171" indent="-228234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597640" indent="-228234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4108" indent="-228234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0577" indent="-22823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67045" indent="-22823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3514" indent="-22823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79982" indent="-22823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en-US" sz="1200" dirty="0"/>
              <a:t>Gary Fishman  PEARLFISHER INTERNATIONAL, 2013</a:t>
            </a:r>
          </a:p>
        </p:txBody>
      </p:sp>
    </p:spTree>
    <p:extLst>
      <p:ext uri="{BB962C8B-B14F-4D97-AF65-F5344CB8AC3E}">
        <p14:creationId xmlns:p14="http://schemas.microsoft.com/office/powerpoint/2010/main" val="16649439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1761" indent="-285293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1171" indent="-228234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597640" indent="-228234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4108" indent="-228234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0577" indent="-22823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67045" indent="-22823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3514" indent="-22823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79982" indent="-22823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FB03CAD5-F59D-420E-B3E7-9178217D1D7D}" type="slidenum">
              <a:rPr lang="en-US" altLang="en-US" sz="1200"/>
              <a:pPr/>
              <a:t>22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334553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1761" indent="-285293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1171" indent="-228234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597640" indent="-228234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4108" indent="-228234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0577" indent="-22823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67045" indent="-22823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3514" indent="-22823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79982" indent="-22823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C1562641-6BFF-4F91-BC50-5F4A2F6AF137}" type="slidenum">
              <a:rPr lang="en-US" altLang="en-US" sz="1200"/>
              <a:pPr/>
              <a:t>2</a:t>
            </a:fld>
            <a:endParaRPr lang="en-US" altLang="en-US" sz="1200" dirty="0"/>
          </a:p>
        </p:txBody>
      </p:sp>
      <p:sp>
        <p:nvSpPr>
          <p:cNvPr id="30725" name="Header Placeholder 4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1761" indent="-285293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1171" indent="-228234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597640" indent="-228234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4108" indent="-228234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0577" indent="-22823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67045" indent="-22823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3514" indent="-22823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79982" indent="-22823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n-US" altLang="en-US" sz="1200" dirty="0"/>
          </a:p>
        </p:txBody>
      </p:sp>
      <p:sp>
        <p:nvSpPr>
          <p:cNvPr id="30726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1761" indent="-285293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1171" indent="-228234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597640" indent="-228234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4108" indent="-228234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0577" indent="-22823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67045" indent="-22823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3514" indent="-22823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79982" indent="-22823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en-US" sz="1200" dirty="0"/>
              <a:t>Gary Fishman  PEARLFISHER INTERNATIONAL, 2013</a:t>
            </a:r>
          </a:p>
        </p:txBody>
      </p:sp>
    </p:spTree>
    <p:extLst>
      <p:ext uri="{BB962C8B-B14F-4D97-AF65-F5344CB8AC3E}">
        <p14:creationId xmlns:p14="http://schemas.microsoft.com/office/powerpoint/2010/main" val="21014373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1761" indent="-285293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1171" indent="-228234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597640" indent="-228234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4108" indent="-228234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0577" indent="-22823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67045" indent="-22823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3514" indent="-22823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79982" indent="-22823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2FAA65D7-8BA3-437A-95CB-DE35FD2C2795}" type="slidenum">
              <a:rPr lang="en-US" altLang="en-US" sz="1200"/>
              <a:pPr/>
              <a:t>3</a:t>
            </a:fld>
            <a:endParaRPr lang="en-US" altLang="en-US" sz="1200" dirty="0"/>
          </a:p>
        </p:txBody>
      </p:sp>
      <p:sp>
        <p:nvSpPr>
          <p:cNvPr id="31749" name="Header Placeholder 4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1761" indent="-285293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1171" indent="-228234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597640" indent="-228234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4108" indent="-228234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0577" indent="-22823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67045" indent="-22823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3514" indent="-22823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79982" indent="-22823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n-US" altLang="en-US" sz="1200" dirty="0"/>
          </a:p>
        </p:txBody>
      </p:sp>
      <p:sp>
        <p:nvSpPr>
          <p:cNvPr id="31750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1761" indent="-285293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1171" indent="-228234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597640" indent="-228234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4108" indent="-228234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0577" indent="-22823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67045" indent="-22823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3514" indent="-22823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79982" indent="-22823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en-US" sz="1200" dirty="0"/>
              <a:t>Gary Fishman  PEARLFISHER INTERNATIONAL, 2013</a:t>
            </a:r>
          </a:p>
        </p:txBody>
      </p:sp>
    </p:spTree>
    <p:extLst>
      <p:ext uri="{BB962C8B-B14F-4D97-AF65-F5344CB8AC3E}">
        <p14:creationId xmlns:p14="http://schemas.microsoft.com/office/powerpoint/2010/main" val="31361464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1761" indent="-285293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1171" indent="-228234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597640" indent="-228234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4108" indent="-228234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0577" indent="-22823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67045" indent="-22823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3514" indent="-22823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79982" indent="-22823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F681C9BD-D5BF-493F-9DC8-D692F50F3074}" type="slidenum">
              <a:rPr lang="en-US" altLang="en-US" sz="1200"/>
              <a:pPr/>
              <a:t>5</a:t>
            </a:fld>
            <a:endParaRPr lang="en-US" altLang="en-US" sz="1200" dirty="0"/>
          </a:p>
        </p:txBody>
      </p:sp>
      <p:sp>
        <p:nvSpPr>
          <p:cNvPr id="32773" name="Header Placeholder 4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1761" indent="-285293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1171" indent="-228234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597640" indent="-228234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4108" indent="-228234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0577" indent="-22823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67045" indent="-22823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3514" indent="-22823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79982" indent="-22823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n-US" altLang="en-US" sz="1200" dirty="0"/>
          </a:p>
        </p:txBody>
      </p:sp>
      <p:sp>
        <p:nvSpPr>
          <p:cNvPr id="32774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1761" indent="-285293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1171" indent="-228234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597640" indent="-228234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4108" indent="-228234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0577" indent="-22823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67045" indent="-22823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3514" indent="-22823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79982" indent="-22823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en-US" sz="1200" dirty="0"/>
              <a:t>Gary Fishman  PEARLFISHER INTERNATIONAL, 2013</a:t>
            </a:r>
          </a:p>
        </p:txBody>
      </p:sp>
    </p:spTree>
    <p:extLst>
      <p:ext uri="{BB962C8B-B14F-4D97-AF65-F5344CB8AC3E}">
        <p14:creationId xmlns:p14="http://schemas.microsoft.com/office/powerpoint/2010/main" val="15538641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1761" indent="-285293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1171" indent="-228234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597640" indent="-228234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4108" indent="-228234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0577" indent="-22823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67045" indent="-22823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3514" indent="-22823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79982" indent="-22823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012D6819-A4AB-402A-B08C-10EDBD6A7D54}" type="slidenum">
              <a:rPr lang="en-US" altLang="en-US" sz="1200"/>
              <a:pPr/>
              <a:t>6</a:t>
            </a:fld>
            <a:endParaRPr lang="en-US" altLang="en-US" sz="1200" dirty="0"/>
          </a:p>
        </p:txBody>
      </p:sp>
      <p:sp>
        <p:nvSpPr>
          <p:cNvPr id="33797" name="Header Placeholder 4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1761" indent="-285293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1171" indent="-228234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597640" indent="-228234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4108" indent="-228234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0577" indent="-22823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67045" indent="-22823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3514" indent="-22823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79982" indent="-22823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n-US" altLang="en-US" sz="1200" dirty="0"/>
          </a:p>
        </p:txBody>
      </p:sp>
      <p:sp>
        <p:nvSpPr>
          <p:cNvPr id="33798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1761" indent="-285293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1171" indent="-228234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597640" indent="-228234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4108" indent="-228234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0577" indent="-22823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67045" indent="-22823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3514" indent="-22823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79982" indent="-22823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en-US" sz="1200" dirty="0"/>
              <a:t>Gary Fishman  PEARLFISHER INTERNATIONAL, 2013</a:t>
            </a:r>
          </a:p>
        </p:txBody>
      </p:sp>
    </p:spTree>
    <p:extLst>
      <p:ext uri="{BB962C8B-B14F-4D97-AF65-F5344CB8AC3E}">
        <p14:creationId xmlns:p14="http://schemas.microsoft.com/office/powerpoint/2010/main" val="4038674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1761" indent="-285293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1171" indent="-228234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597640" indent="-228234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4108" indent="-228234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0577" indent="-22823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67045" indent="-22823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3514" indent="-22823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79982" indent="-22823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E24A69C7-234D-4513-B2D6-26004613ED6F}" type="slidenum">
              <a:rPr lang="en-US" altLang="en-US" sz="1200"/>
              <a:pPr/>
              <a:t>7</a:t>
            </a:fld>
            <a:endParaRPr lang="en-US" altLang="en-US" sz="1200" dirty="0"/>
          </a:p>
        </p:txBody>
      </p:sp>
      <p:sp>
        <p:nvSpPr>
          <p:cNvPr id="34821" name="Header Placeholder 4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1761" indent="-285293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1171" indent="-228234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597640" indent="-228234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4108" indent="-228234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0577" indent="-22823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67045" indent="-22823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3514" indent="-22823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79982" indent="-22823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n-US" altLang="en-US" sz="1200" dirty="0"/>
          </a:p>
        </p:txBody>
      </p:sp>
      <p:sp>
        <p:nvSpPr>
          <p:cNvPr id="34822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1761" indent="-285293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1171" indent="-228234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597640" indent="-228234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4108" indent="-228234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0577" indent="-22823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67045" indent="-22823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3514" indent="-22823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79982" indent="-22823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en-US" sz="1200" dirty="0"/>
              <a:t>Gary Fishman  PEARLFISHER INTERNATIONAL, 2013</a:t>
            </a:r>
          </a:p>
        </p:txBody>
      </p:sp>
    </p:spTree>
    <p:extLst>
      <p:ext uri="{BB962C8B-B14F-4D97-AF65-F5344CB8AC3E}">
        <p14:creationId xmlns:p14="http://schemas.microsoft.com/office/powerpoint/2010/main" val="41105412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1761" indent="-285293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1171" indent="-228234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597640" indent="-228234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4108" indent="-228234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0577" indent="-22823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67045" indent="-22823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3514" indent="-22823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79982" indent="-22823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7FAF2F6C-E61E-412B-AF3F-0361E42B9119}" type="slidenum">
              <a:rPr lang="en-US" altLang="en-US" sz="1200"/>
              <a:pPr/>
              <a:t>8</a:t>
            </a:fld>
            <a:endParaRPr lang="en-US" altLang="en-US" sz="1200" dirty="0"/>
          </a:p>
        </p:txBody>
      </p:sp>
      <p:sp>
        <p:nvSpPr>
          <p:cNvPr id="35845" name="Header Placeholder 4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1761" indent="-285293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1171" indent="-228234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597640" indent="-228234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4108" indent="-228234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0577" indent="-22823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67045" indent="-22823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3514" indent="-22823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79982" indent="-22823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n-US" altLang="en-US" sz="1200" dirty="0"/>
          </a:p>
        </p:txBody>
      </p:sp>
      <p:sp>
        <p:nvSpPr>
          <p:cNvPr id="35846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1761" indent="-285293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1171" indent="-228234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597640" indent="-228234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4108" indent="-228234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0577" indent="-22823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67045" indent="-22823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3514" indent="-22823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79982" indent="-22823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en-US" sz="1200" dirty="0"/>
              <a:t>Gary Fishman  PEARLFISHER INTERNATIONAL, 2013</a:t>
            </a:r>
          </a:p>
        </p:txBody>
      </p:sp>
    </p:spTree>
    <p:extLst>
      <p:ext uri="{BB962C8B-B14F-4D97-AF65-F5344CB8AC3E}">
        <p14:creationId xmlns:p14="http://schemas.microsoft.com/office/powerpoint/2010/main" val="33633583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1761" indent="-285293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1171" indent="-228234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597640" indent="-228234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4108" indent="-228234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0577" indent="-22823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67045" indent="-22823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3514" indent="-22823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79982" indent="-22823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EC8DEECC-35CC-4811-B356-37A34DC1C090}" type="slidenum">
              <a:rPr lang="en-US" altLang="en-US" sz="1200"/>
              <a:pPr/>
              <a:t>9</a:t>
            </a:fld>
            <a:endParaRPr lang="en-US" altLang="en-US" sz="1200" dirty="0"/>
          </a:p>
        </p:txBody>
      </p:sp>
      <p:sp>
        <p:nvSpPr>
          <p:cNvPr id="36869" name="Header Placeholder 4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1761" indent="-285293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1171" indent="-228234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597640" indent="-228234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4108" indent="-228234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0577" indent="-22823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67045" indent="-22823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3514" indent="-22823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79982" indent="-22823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n-US" altLang="en-US" sz="1200" dirty="0"/>
          </a:p>
        </p:txBody>
      </p:sp>
      <p:sp>
        <p:nvSpPr>
          <p:cNvPr id="36870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1761" indent="-285293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1171" indent="-228234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597640" indent="-228234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4108" indent="-228234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0577" indent="-22823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67045" indent="-22823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3514" indent="-22823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79982" indent="-22823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en-US" sz="1200" dirty="0"/>
              <a:t>Gary Fishman  PEARLFISHER INTERNATIONAL, 2013</a:t>
            </a:r>
          </a:p>
        </p:txBody>
      </p:sp>
    </p:spTree>
    <p:extLst>
      <p:ext uri="{BB962C8B-B14F-4D97-AF65-F5344CB8AC3E}">
        <p14:creationId xmlns:p14="http://schemas.microsoft.com/office/powerpoint/2010/main" val="12202192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1761" indent="-285293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1171" indent="-228234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597640" indent="-228234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4108" indent="-228234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0577" indent="-22823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67045" indent="-22823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3514" indent="-22823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79982" indent="-22823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E490D15B-8326-42E2-A5BF-5AE550DD3F05}" type="slidenum">
              <a:rPr lang="en-US" altLang="en-US" sz="1200"/>
              <a:pPr/>
              <a:t>10</a:t>
            </a:fld>
            <a:endParaRPr lang="en-US" altLang="en-US" sz="1200" dirty="0"/>
          </a:p>
        </p:txBody>
      </p:sp>
      <p:sp>
        <p:nvSpPr>
          <p:cNvPr id="37893" name="Header Placeholder 4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1761" indent="-285293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1171" indent="-228234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597640" indent="-228234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4108" indent="-228234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0577" indent="-22823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67045" indent="-22823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3514" indent="-22823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79982" indent="-22823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n-US" altLang="en-US" sz="1200" dirty="0"/>
          </a:p>
        </p:txBody>
      </p:sp>
      <p:sp>
        <p:nvSpPr>
          <p:cNvPr id="37894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1761" indent="-285293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1171" indent="-228234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597640" indent="-228234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4108" indent="-228234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0577" indent="-22823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67045" indent="-22823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3514" indent="-22823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79982" indent="-22823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en-US" sz="1200" dirty="0"/>
              <a:t>Gary Fishman  PEARLFISHER INTERNATIONAL, 2013</a:t>
            </a:r>
          </a:p>
        </p:txBody>
      </p:sp>
    </p:spTree>
    <p:extLst>
      <p:ext uri="{BB962C8B-B14F-4D97-AF65-F5344CB8AC3E}">
        <p14:creationId xmlns:p14="http://schemas.microsoft.com/office/powerpoint/2010/main" val="4023057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506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932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82083"/>
            <a:ext cx="2057400" cy="525991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82083"/>
            <a:ext cx="6019800" cy="525991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037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944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58ED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459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456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88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88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552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232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37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3250"/>
            <a:ext cx="3008313" cy="8318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3250"/>
            <a:ext cx="5111750" cy="51223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2904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241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06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059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709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68500"/>
            <a:ext cx="8229600" cy="3831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17643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83C63E4-F9BE-C24A-B4FF-309EB18BA5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638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tx2">
              <a:lumMod val="60000"/>
              <a:lumOff val="40000"/>
            </a:schemeClr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Vijay.Mauree@itu.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83625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en-US" sz="5400" dirty="0">
              <a:solidFill>
                <a:srgbClr val="558ED5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4910596"/>
            <a:ext cx="8229600" cy="7437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552" y="485522"/>
            <a:ext cx="9034818" cy="1828800"/>
          </a:xfrm>
        </p:spPr>
        <p:txBody>
          <a:bodyPr>
            <a:noAutofit/>
          </a:bodyPr>
          <a:lstStyle/>
          <a:p>
            <a:r>
              <a:rPr lang="es-ES_tradnl" sz="2800" noProof="0" dirty="0" smtClean="0"/>
              <a:t>Foro Regional de Normalización para las Américas de la UIT</a:t>
            </a:r>
            <a:br>
              <a:rPr lang="es-ES_tradnl" sz="2800" noProof="0" dirty="0" smtClean="0"/>
            </a:br>
            <a:r>
              <a:rPr lang="es-ES_tradnl" sz="2800" noProof="0" dirty="0" smtClean="0"/>
              <a:t>(Washington D.C., Estados Unidos,</a:t>
            </a:r>
            <a:br>
              <a:rPr lang="es-ES_tradnl" sz="2800" noProof="0" dirty="0" smtClean="0"/>
            </a:br>
            <a:r>
              <a:rPr lang="es-ES_tradnl" sz="2800" noProof="0" dirty="0" smtClean="0"/>
              <a:t>21 de septiembre de 2015)</a:t>
            </a:r>
            <a:endParaRPr lang="es-ES_tradnl" sz="2400" i="1" noProof="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2451886"/>
            <a:ext cx="8229600" cy="3202433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es-ES_tradnl" sz="16000" b="1" noProof="0" dirty="0" smtClean="0"/>
              <a:t/>
            </a:r>
            <a:br>
              <a:rPr lang="es-ES_tradnl" sz="16000" b="1" noProof="0" dirty="0" smtClean="0"/>
            </a:br>
            <a:r>
              <a:rPr lang="es-ES_tradnl" sz="12800" b="1" noProof="0" dirty="0" smtClean="0"/>
              <a:t>Directrices para la creación de una Secretaría Nacional de Normalización </a:t>
            </a:r>
          </a:p>
          <a:p>
            <a:pPr marL="0" indent="0" algn="ctr">
              <a:buNone/>
            </a:pPr>
            <a:endParaRPr lang="es-ES_tradnl" sz="16000" b="1" noProof="0" dirty="0" smtClean="0"/>
          </a:p>
          <a:p>
            <a:pPr marL="0" indent="0" algn="ctr">
              <a:buNone/>
            </a:pPr>
            <a:r>
              <a:rPr lang="es-ES_tradnl" sz="9600" b="1" noProof="0" dirty="0" smtClean="0"/>
              <a:t>Vijay Mauree,</a:t>
            </a:r>
          </a:p>
          <a:p>
            <a:pPr marL="0" indent="0" algn="ctr">
              <a:buNone/>
            </a:pPr>
            <a:r>
              <a:rPr lang="es-ES_tradnl" sz="9600" b="1" noProof="0" dirty="0" smtClean="0"/>
              <a:t>Coordinador de Programas de la UIT</a:t>
            </a:r>
          </a:p>
          <a:p>
            <a:pPr marL="0" indent="0" algn="ctr">
              <a:buNone/>
            </a:pPr>
            <a:r>
              <a:rPr lang="es-ES_tradnl" sz="9600" b="1" noProof="0" dirty="0" smtClean="0">
                <a:hlinkClick r:id="rId3"/>
              </a:rPr>
              <a:t>Vijay.Mauree@itu.int</a:t>
            </a:r>
            <a:r>
              <a:rPr lang="es-ES_tradnl" sz="9600" b="1" noProof="0" dirty="0" smtClean="0"/>
              <a:t> </a:t>
            </a:r>
          </a:p>
          <a:p>
            <a:pPr marL="0" indent="0" algn="ctr">
              <a:buNone/>
            </a:pPr>
            <a:endParaRPr lang="es-ES_tradnl" sz="16000" b="1" i="1" noProof="0" dirty="0" smtClean="0"/>
          </a:p>
          <a:p>
            <a:pPr marL="0" indent="0" algn="ctr">
              <a:buNone/>
            </a:pPr>
            <a:r>
              <a:rPr lang="es-ES_tradnl" noProof="0" dirty="0" smtClean="0"/>
              <a:t>P:\ESP\S\ITU-T\BUREAU\387317S.pptx</a:t>
            </a:r>
            <a:r>
              <a:rPr lang="es-ES_tradnl" dirty="0"/>
              <a:t> </a:t>
            </a:r>
            <a:r>
              <a:rPr lang="es-ES_tradnl" dirty="0" smtClean="0"/>
              <a:t>(387317) </a:t>
            </a:r>
            <a:r>
              <a:rPr lang="es-ES_tradnl" noProof="0" dirty="0" smtClean="0"/>
              <a:t/>
            </a:r>
            <a:br>
              <a:rPr lang="es-ES_tradnl" noProof="0" dirty="0" smtClean="0"/>
            </a:br>
            <a:r>
              <a:rPr lang="es-ES_tradnl" sz="2000" b="1" i="1" noProof="0" dirty="0" smtClean="0"/>
              <a:t/>
            </a:r>
            <a:br>
              <a:rPr lang="es-ES_tradnl" sz="2000" b="1" i="1" noProof="0" dirty="0" smtClean="0"/>
            </a:br>
            <a:r>
              <a:rPr lang="es-ES_tradnl" sz="2000" b="1" i="1" noProof="0" dirty="0" smtClean="0"/>
              <a:t/>
            </a:r>
            <a:br>
              <a:rPr lang="es-ES_tradnl" sz="2000" b="1" i="1" noProof="0" dirty="0" smtClean="0"/>
            </a:br>
            <a:r>
              <a:rPr lang="es-ES_tradnl" b="1" i="1" noProof="0" dirty="0" smtClean="0"/>
              <a:t> </a:t>
            </a:r>
            <a:r>
              <a:rPr lang="es-ES_tradnl" noProof="0" dirty="0" smtClean="0">
                <a:latin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s-ES_tradnl" noProof="0" dirty="0" smtClean="0"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s-ES_tradnl" noProof="0" dirty="0" smtClean="0">
                <a:latin typeface="Calibri" panose="020F0502020204030204" pitchFamily="34" charset="0"/>
                <a:cs typeface="Arial" panose="020B0604020202020204" pitchFamily="34" charset="0"/>
              </a:rPr>
              <a:t>								</a:t>
            </a:r>
            <a:endParaRPr lang="es-ES_tradnl" noProof="0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s-ES_tradnl" noProof="0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s-ES_tradnl" noProof="0" dirty="0"/>
          </a:p>
        </p:txBody>
      </p:sp>
    </p:spTree>
    <p:extLst>
      <p:ext uri="{BB962C8B-B14F-4D97-AF65-F5344CB8AC3E}">
        <p14:creationId xmlns:p14="http://schemas.microsoft.com/office/powerpoint/2010/main" val="14141434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534400" cy="1143000"/>
          </a:xfrm>
        </p:spPr>
        <p:txBody>
          <a:bodyPr>
            <a:normAutofit/>
          </a:bodyPr>
          <a:lstStyle/>
          <a:p>
            <a:r>
              <a:rPr lang="es-ES_tradnl" altLang="en-US" sz="3600" dirty="0"/>
              <a:t>Organismo Responsable– Práctica idónea</a:t>
            </a:r>
            <a:endParaRPr lang="es-ES_tradnl" altLang="en-US" sz="3600" noProof="0" dirty="0" smtClean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419600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0"/>
              </a:spcBef>
              <a:buClr>
                <a:srgbClr val="473A35"/>
              </a:buClr>
              <a:defRPr/>
            </a:pPr>
            <a:r>
              <a:rPr lang="es-ES_tradnl" altLang="en-US" sz="2400" noProof="0" dirty="0" smtClean="0"/>
              <a:t>El OR es necesario para: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Clr>
                <a:srgbClr val="473A35"/>
              </a:buClr>
              <a:defRPr/>
            </a:pPr>
            <a:r>
              <a:rPr lang="es-ES" altLang="en-US" sz="2000" dirty="0" smtClean="0"/>
              <a:t>Asuntos </a:t>
            </a:r>
            <a:r>
              <a:rPr lang="es-ES" altLang="en-US" sz="2000" dirty="0"/>
              <a:t>de política y estrategia </a:t>
            </a:r>
            <a:endParaRPr lang="es-ES" altLang="en-US" sz="2000" dirty="0" smtClean="0"/>
          </a:p>
          <a:p>
            <a:pPr lvl="1">
              <a:lnSpc>
                <a:spcPct val="150000"/>
              </a:lnSpc>
              <a:spcBef>
                <a:spcPct val="0"/>
              </a:spcBef>
              <a:buClr>
                <a:srgbClr val="473A35"/>
              </a:buClr>
              <a:defRPr/>
            </a:pPr>
            <a:r>
              <a:rPr lang="es-ES_tradnl" altLang="en-US" sz="2000" noProof="0" dirty="0" smtClean="0"/>
              <a:t>Resolución de los desacuerdos internos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Clr>
                <a:srgbClr val="473A35"/>
              </a:buClr>
              <a:defRPr/>
            </a:pPr>
            <a:r>
              <a:rPr lang="es-ES_tradnl" altLang="en-US" sz="2000" noProof="0" dirty="0" smtClean="0"/>
              <a:t>Creación de los puestos de personal de la Secretaría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Clr>
                <a:srgbClr val="473A35"/>
              </a:buClr>
              <a:defRPr/>
            </a:pPr>
            <a:r>
              <a:rPr lang="es-ES_tradnl" altLang="en-US" sz="2000" dirty="0"/>
              <a:t>Creación </a:t>
            </a:r>
            <a:r>
              <a:rPr lang="es-ES_tradnl" altLang="en-US" sz="2000" dirty="0" smtClean="0"/>
              <a:t>de los comités asesores nacionales de la UIT y del UIT-T</a:t>
            </a:r>
            <a:endParaRPr lang="es-ES_tradnl" altLang="en-US" sz="2000" noProof="0" dirty="0" smtClean="0"/>
          </a:p>
          <a:p>
            <a:pPr lvl="1">
              <a:lnSpc>
                <a:spcPct val="150000"/>
              </a:lnSpc>
              <a:spcBef>
                <a:spcPct val="0"/>
              </a:spcBef>
              <a:buClr>
                <a:srgbClr val="473A35"/>
              </a:buClr>
              <a:defRPr/>
            </a:pPr>
            <a:r>
              <a:rPr lang="es-ES_tradnl" altLang="en-US" sz="2000" noProof="0" dirty="0" smtClean="0"/>
              <a:t>Representación del Estado Miembro en </a:t>
            </a:r>
            <a:r>
              <a:rPr lang="es-ES_tradnl" altLang="en-US" sz="2000" dirty="0" smtClean="0"/>
              <a:t>los eventos de la UIT</a:t>
            </a:r>
            <a:endParaRPr lang="es-ES_tradnl" altLang="en-US" sz="2000" noProof="0" dirty="0" smtClean="0"/>
          </a:p>
          <a:p>
            <a:pPr marL="0" indent="0">
              <a:lnSpc>
                <a:spcPct val="150000"/>
              </a:lnSpc>
              <a:spcBef>
                <a:spcPct val="0"/>
              </a:spcBef>
              <a:buClr>
                <a:srgbClr val="473A35"/>
              </a:buClr>
              <a:buFontTx/>
              <a:buNone/>
              <a:defRPr/>
            </a:pPr>
            <a:endParaRPr lang="es-ES_tradnl" altLang="en-US" sz="2400" noProof="0" dirty="0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548563" y="6475596"/>
            <a:ext cx="1366837" cy="431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B46C1053-1C48-44AC-B3B7-B637D800B570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10</a:t>
            </a:fld>
            <a:endParaRPr lang="en-US" altLang="en-US" sz="1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58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534400" cy="1143000"/>
          </a:xfrm>
        </p:spPr>
        <p:txBody>
          <a:bodyPr>
            <a:normAutofit/>
          </a:bodyPr>
          <a:lstStyle/>
          <a:p>
            <a:r>
              <a:rPr lang="es-ES_tradnl" altLang="en-US" sz="3600" noProof="0" dirty="0" smtClean="0"/>
              <a:t>SNN de nivel general o de nueva creación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3030538" cy="44196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1200"/>
              </a:spcAft>
              <a:buClr>
                <a:srgbClr val="473A35"/>
              </a:buClr>
              <a:defRPr/>
            </a:pPr>
            <a:r>
              <a:rPr lang="es-ES_tradnl" altLang="en-US" sz="2000" noProof="0" dirty="0" smtClean="0"/>
              <a:t>Recursos limitados</a:t>
            </a:r>
          </a:p>
          <a:p>
            <a:pPr>
              <a:spcBef>
                <a:spcPct val="0"/>
              </a:spcBef>
              <a:spcAft>
                <a:spcPts val="1200"/>
              </a:spcAft>
              <a:buClr>
                <a:srgbClr val="473A35"/>
              </a:buClr>
              <a:defRPr/>
            </a:pPr>
            <a:r>
              <a:rPr lang="es-ES_tradnl" altLang="en-US" sz="2000" noProof="0" dirty="0" smtClean="0"/>
              <a:t>Utilización mayoritaria de las normas del UIT-T</a:t>
            </a:r>
          </a:p>
          <a:p>
            <a:pPr>
              <a:spcBef>
                <a:spcPct val="0"/>
              </a:spcBef>
              <a:spcAft>
                <a:spcPts val="1200"/>
              </a:spcAft>
              <a:buClr>
                <a:srgbClr val="473A35"/>
              </a:buClr>
              <a:defRPr/>
            </a:pPr>
            <a:r>
              <a:rPr lang="es-ES_tradnl" altLang="en-US" sz="2000" dirty="0" smtClean="0"/>
              <a:t>Poca involucración en las Comisiones de Estudio del UIT-T 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539038" y="6513148"/>
            <a:ext cx="1366837" cy="431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DE639E14-4ED6-40B6-8524-73C766A504D9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11</a:t>
            </a:fld>
            <a:endParaRPr lang="en-US" altLang="en-US" sz="1200" dirty="0" smtClean="0">
              <a:solidFill>
                <a:schemeClr val="tx1"/>
              </a:solidFill>
            </a:endParaRPr>
          </a:p>
        </p:txBody>
      </p:sp>
      <p:cxnSp>
        <p:nvCxnSpPr>
          <p:cNvPr id="16392" name="Straight Connector 2"/>
          <p:cNvCxnSpPr>
            <a:cxnSpLocks noChangeShapeType="1"/>
          </p:cNvCxnSpPr>
          <p:nvPr/>
        </p:nvCxnSpPr>
        <p:spPr bwMode="auto">
          <a:xfrm>
            <a:off x="6372225" y="2940050"/>
            <a:ext cx="0" cy="920750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extBox 1"/>
          <p:cNvSpPr txBox="1"/>
          <p:nvPr/>
        </p:nvSpPr>
        <p:spPr>
          <a:xfrm>
            <a:off x="3563938" y="1700213"/>
            <a:ext cx="5341937" cy="1343612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s-ES_tradn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Organismo Responsable </a:t>
            </a:r>
            <a:br>
              <a:rPr lang="es-ES_tradn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_tradn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(OR)</a:t>
            </a:r>
            <a:endParaRPr lang="es-ES_tradn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_tradnl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(PP; Consejo; presupuesto; obligaciones de Estado Miembro…)</a:t>
            </a:r>
          </a:p>
          <a:p>
            <a:pPr algn="r"/>
            <a:r>
              <a:rPr lang="es-ES_tradn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(incluidas las funciones del personal de la Secretaría)</a:t>
            </a: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98863" y="3870711"/>
            <a:ext cx="5341937" cy="134361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58000">
                <a:schemeClr val="accent4">
                  <a:lumMod val="40000"/>
                  <a:lumOff val="6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s-ES_tradn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Comité Asesor Nacional para el UIT-T</a:t>
            </a:r>
            <a:br>
              <a:rPr lang="es-ES_tradn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_tradn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(CAN-T)</a:t>
            </a:r>
            <a:endParaRPr lang="es-ES_tradn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_tradnl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(Grupos ad hoc según las necesidades, por ejemplo:</a:t>
            </a:r>
            <a:r>
              <a:rPr lang="es-ES_tradnl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AMNT, GANT, alguna CE</a:t>
            </a:r>
            <a:r>
              <a:rPr lang="es-ES_tradnl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65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534400" cy="1143000"/>
          </a:xfrm>
        </p:spPr>
        <p:txBody>
          <a:bodyPr>
            <a:normAutofit/>
          </a:bodyPr>
          <a:lstStyle/>
          <a:p>
            <a:r>
              <a:rPr lang="es-ES" altLang="en-US" dirty="0"/>
              <a:t>SNN </a:t>
            </a:r>
            <a:r>
              <a:rPr lang="es-ES" altLang="en-US" dirty="0" smtClean="0"/>
              <a:t>de </a:t>
            </a:r>
            <a:r>
              <a:rPr lang="es-ES" altLang="en-US" dirty="0"/>
              <a:t>nueva creación</a:t>
            </a:r>
            <a:endParaRPr lang="es-ES_tradnl" altLang="en-US" noProof="0" dirty="0" smtClean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382000" cy="4419600"/>
          </a:xfrm>
        </p:spPr>
        <p:txBody>
          <a:bodyPr/>
          <a:lstStyle/>
          <a:p>
            <a:r>
              <a:rPr lang="es-ES_tradnl" altLang="en-US" sz="2400" noProof="0" dirty="0" smtClean="0"/>
              <a:t>Utilización de los recursos existentes en la medida de lo posible</a:t>
            </a:r>
          </a:p>
          <a:p>
            <a:r>
              <a:rPr lang="es-ES_tradnl" altLang="en-US" sz="2400" noProof="0" dirty="0" smtClean="0"/>
              <a:t>El Organismo Responsable puede existir, o </a:t>
            </a:r>
            <a:r>
              <a:rPr lang="es-ES_tradnl" altLang="en-US" sz="2400" dirty="0" smtClean="0"/>
              <a:t>puede acordar</a:t>
            </a:r>
            <a:r>
              <a:rPr lang="es-ES_tradnl" altLang="en-US" sz="2400" dirty="0"/>
              <a:t>se</a:t>
            </a:r>
            <a:r>
              <a:rPr lang="es-ES_tradnl" altLang="en-US" sz="2400" dirty="0" smtClean="0"/>
              <a:t> uno </a:t>
            </a:r>
            <a:r>
              <a:rPr lang="es-ES_tradnl" altLang="en-US" sz="2400" noProof="0" dirty="0" smtClean="0"/>
              <a:t>de manera informal entre los organismos involucrados: </a:t>
            </a:r>
          </a:p>
          <a:p>
            <a:pPr lvl="1"/>
            <a:r>
              <a:rPr lang="es-ES_tradnl" altLang="en-US" sz="1800" noProof="0" dirty="0" smtClean="0">
                <a:latin typeface="+mj-lt"/>
              </a:rPr>
              <a:t>Responsable de la PP, Consejo, asuntos de los Estados Miembros </a:t>
            </a:r>
          </a:p>
          <a:p>
            <a:pPr lvl="1"/>
            <a:r>
              <a:rPr lang="es-ES_tradnl" altLang="en-US" sz="1800" noProof="0" dirty="0" smtClean="0">
                <a:latin typeface="+mj-lt"/>
              </a:rPr>
              <a:t>Punto de Contacto de la UIT </a:t>
            </a:r>
          </a:p>
          <a:p>
            <a:pPr lvl="1"/>
            <a:r>
              <a:rPr lang="es-ES_tradnl" altLang="en-US" sz="1800" noProof="0" dirty="0" smtClean="0">
                <a:latin typeface="+mj-lt"/>
              </a:rPr>
              <a:t>Aprueba las contribuciones y las solicitudes para Miembro de Sector</a:t>
            </a:r>
          </a:p>
          <a:p>
            <a:pPr lvl="1"/>
            <a:r>
              <a:rPr lang="es-ES_tradnl" altLang="en-US" sz="1800" noProof="0" dirty="0" smtClean="0">
                <a:latin typeface="+mj-lt"/>
              </a:rPr>
              <a:t>Da a conocer las delegaciones del Estado Miembro a las reuniones de la UIT</a:t>
            </a:r>
          </a:p>
          <a:p>
            <a:pPr lvl="1"/>
            <a:r>
              <a:rPr lang="es-ES_tradnl" altLang="en-US" sz="1800" noProof="0" dirty="0" smtClean="0">
                <a:latin typeface="+mj-lt"/>
              </a:rPr>
              <a:t>Crea el </a:t>
            </a:r>
            <a:r>
              <a:rPr lang="es-ES_tradnl" sz="1800" dirty="0" smtClean="0">
                <a:latin typeface="+mj-lt"/>
                <a:cs typeface="Times New Roman" panose="02020603050405020304" pitchFamily="18" charset="0"/>
              </a:rPr>
              <a:t>CAN-T  y nombra su Presidente</a:t>
            </a:r>
            <a:endParaRPr lang="es-ES_tradnl" altLang="en-US" sz="1800" noProof="0" dirty="0" smtClean="0">
              <a:latin typeface="+mj-lt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474445" y="6453188"/>
            <a:ext cx="1366837" cy="431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76B197B6-8132-4E5B-84D2-ADC270C6F831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12</a:t>
            </a:fld>
            <a:endParaRPr lang="en-US" altLang="en-US" sz="1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77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534400" cy="1143000"/>
          </a:xfrm>
        </p:spPr>
        <p:txBody>
          <a:bodyPr/>
          <a:lstStyle/>
          <a:p>
            <a:r>
              <a:rPr lang="es-ES_tradnl" altLang="en-US" dirty="0"/>
              <a:t>SNN de nueva creación</a:t>
            </a:r>
            <a:endParaRPr lang="es-ES_tradnl" altLang="en-US" noProof="0" dirty="0" smtClean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533399" y="1524000"/>
            <a:ext cx="8034404" cy="4419600"/>
          </a:xfrm>
        </p:spPr>
        <p:txBody>
          <a:bodyPr/>
          <a:lstStyle/>
          <a:p>
            <a:r>
              <a:rPr lang="es-ES_tradnl" altLang="en-US" sz="2400" noProof="0" dirty="0" smtClean="0"/>
              <a:t>CAN-T, </a:t>
            </a:r>
            <a:r>
              <a:rPr lang="es-ES" altLang="en-US" sz="2400" dirty="0" smtClean="0"/>
              <a:t>Comité </a:t>
            </a:r>
            <a:r>
              <a:rPr lang="es-ES" altLang="en-US" sz="2400" dirty="0"/>
              <a:t>Asesor Nacional para el </a:t>
            </a:r>
            <a:r>
              <a:rPr lang="es-ES" altLang="en-US" sz="2400" dirty="0" smtClean="0"/>
              <a:t>UIT-T</a:t>
            </a:r>
            <a:r>
              <a:rPr lang="es-ES_tradnl" altLang="en-US" sz="2400" dirty="0" smtClean="0"/>
              <a:t>: </a:t>
            </a:r>
            <a:endParaRPr lang="es-ES_tradnl" altLang="en-US" sz="2400" noProof="0" dirty="0" smtClean="0"/>
          </a:p>
          <a:p>
            <a:pPr lvl="1"/>
            <a:r>
              <a:rPr lang="es-ES_tradnl" altLang="en-US" sz="2000" dirty="0" smtClean="0"/>
              <a:t>Principal Comisión Asesora que realiza los estudios para la SNN de nivel general</a:t>
            </a:r>
            <a:endParaRPr lang="es-ES_tradnl" altLang="en-US" sz="2000" noProof="0" dirty="0" smtClean="0"/>
          </a:p>
          <a:p>
            <a:pPr lvl="1"/>
            <a:r>
              <a:rPr lang="es-ES_tradnl" altLang="en-US" sz="2000" noProof="0" dirty="0" smtClean="0"/>
              <a:t>Responsable de </a:t>
            </a:r>
            <a:r>
              <a:rPr lang="es-ES_tradnl" altLang="en-US" sz="2000" dirty="0" smtClean="0"/>
              <a:t>todos los asuntos de interés del UIT-T, </a:t>
            </a:r>
            <a:r>
              <a:rPr lang="es-ES_tradnl" altLang="en-US" sz="2000" dirty="0"/>
              <a:t>incluidos AMNT, </a:t>
            </a:r>
            <a:r>
              <a:rPr lang="es-ES_tradnl" altLang="en-US" sz="2000" dirty="0" smtClean="0"/>
              <a:t>GANT y las Comisiones de Estudio</a:t>
            </a:r>
            <a:endParaRPr lang="es-ES_tradnl" altLang="en-US" sz="2000" noProof="0" dirty="0" smtClean="0"/>
          </a:p>
          <a:p>
            <a:pPr lvl="1"/>
            <a:r>
              <a:rPr lang="es-ES_tradnl" altLang="en-US" sz="2000" noProof="0" dirty="0" smtClean="0"/>
              <a:t>Abierto a todos los organismos interesados públicos y privados</a:t>
            </a:r>
          </a:p>
          <a:p>
            <a:pPr lvl="1"/>
            <a:r>
              <a:rPr lang="es-ES" altLang="en-US" sz="2000" dirty="0" smtClean="0"/>
              <a:t>Puede crear Grupos </a:t>
            </a:r>
            <a:r>
              <a:rPr lang="es-ES" altLang="en-US" sz="2000" dirty="0"/>
              <a:t>ad hoc según las necesidades, por ejemplo: AMNT, GANT, alguna </a:t>
            </a:r>
            <a:r>
              <a:rPr lang="es-ES" altLang="en-US" sz="2000" dirty="0" smtClean="0"/>
              <a:t>CE </a:t>
            </a:r>
          </a:p>
          <a:p>
            <a:pPr lvl="1"/>
            <a:r>
              <a:rPr lang="es-ES" altLang="en-US" sz="2000" noProof="0" dirty="0" smtClean="0"/>
              <a:t>Elabora los proyectos de procedimientos para los procesos nacionales</a:t>
            </a:r>
            <a:endParaRPr lang="es-ES_tradnl" altLang="en-US" sz="2000" noProof="0" dirty="0" smtClean="0"/>
          </a:p>
          <a:p>
            <a:pPr lvl="1"/>
            <a:r>
              <a:rPr lang="es-ES_tradnl" altLang="en-US" sz="2000" noProof="0" dirty="0" smtClean="0"/>
              <a:t>Actúa de grupo preparatorio para las reuniones del UIT-T</a:t>
            </a: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548563" y="6468101"/>
            <a:ext cx="1366837" cy="431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F5FD7D6E-5A16-4F10-8569-F111A8FB9BE6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13</a:t>
            </a:fld>
            <a:endParaRPr lang="en-US" altLang="en-US" sz="1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69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534400" cy="1143000"/>
          </a:xfrm>
        </p:spPr>
        <p:txBody>
          <a:bodyPr/>
          <a:lstStyle/>
          <a:p>
            <a:r>
              <a:rPr lang="es-ES_tradnl" altLang="en-US" dirty="0"/>
              <a:t>SNN de nueva creación</a:t>
            </a:r>
            <a:endParaRPr lang="es-ES_tradnl" altLang="en-US" noProof="0" dirty="0" smtClean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576197" y="1341438"/>
            <a:ext cx="8250303" cy="4419600"/>
          </a:xfrm>
        </p:spPr>
        <p:txBody>
          <a:bodyPr>
            <a:normAutofit lnSpcReduction="10000"/>
          </a:bodyPr>
          <a:lstStyle/>
          <a:p>
            <a:r>
              <a:rPr lang="es-ES_tradnl" altLang="en-US" sz="2400" noProof="0" dirty="0" smtClean="0"/>
              <a:t>El OR realiza las funciones </a:t>
            </a:r>
            <a:r>
              <a:rPr lang="es-ES_tradnl" altLang="en-US" sz="2400" dirty="0" smtClean="0"/>
              <a:t>del personal de la Secretaría o las contrata</a:t>
            </a:r>
          </a:p>
          <a:p>
            <a:pPr lvl="1"/>
            <a:r>
              <a:rPr lang="es-ES_tradnl" altLang="en-US" sz="2000" dirty="0" smtClean="0"/>
              <a:t>Recepción de las circulares u otras comunicaciones de la UIT y elaboración de las respuestas</a:t>
            </a:r>
            <a:endParaRPr lang="es-ES_tradnl" altLang="en-US" sz="2000" dirty="0"/>
          </a:p>
          <a:p>
            <a:pPr lvl="1"/>
            <a:r>
              <a:rPr lang="es-ES_tradnl" altLang="en-US" sz="2000" noProof="0" dirty="0" smtClean="0"/>
              <a:t>Creación y mantenimiento de </a:t>
            </a:r>
            <a:r>
              <a:rPr lang="es-ES_tradnl" altLang="en-US" sz="2000" dirty="0" smtClean="0"/>
              <a:t>un sitio web</a:t>
            </a:r>
            <a:endParaRPr lang="es-ES_tradnl" altLang="en-US" sz="2000" noProof="0" dirty="0" smtClean="0"/>
          </a:p>
          <a:p>
            <a:pPr lvl="1"/>
            <a:r>
              <a:rPr lang="es-ES_tradnl" altLang="en-US" sz="2000" noProof="0" dirty="0" smtClean="0"/>
              <a:t>Organización de las reuniones </a:t>
            </a:r>
            <a:r>
              <a:rPr lang="es-ES_tradnl" altLang="en-US" sz="2000" dirty="0" smtClean="0"/>
              <a:t>en el plano nacional</a:t>
            </a:r>
            <a:endParaRPr lang="es-ES_tradnl" altLang="en-US" sz="2000" noProof="0" dirty="0" smtClean="0"/>
          </a:p>
          <a:p>
            <a:pPr lvl="1"/>
            <a:r>
              <a:rPr lang="es-ES_tradnl" altLang="en-US" sz="2000" noProof="0" dirty="0" smtClean="0"/>
              <a:t>Mantenimiento de los registros y archivos</a:t>
            </a:r>
          </a:p>
          <a:p>
            <a:r>
              <a:rPr lang="es-ES_tradnl" altLang="en-US" sz="2400" noProof="0" dirty="0" smtClean="0"/>
              <a:t>Máximas prioridades para la creación de una SNN de nivel general: </a:t>
            </a:r>
          </a:p>
          <a:p>
            <a:pPr lvl="1"/>
            <a:r>
              <a:rPr lang="es-ES_tradnl" altLang="en-US" sz="2000" noProof="0" dirty="0" smtClean="0"/>
              <a:t>Redacción de la legislación necesaria para su funcionamiento (en caso de necesidad)</a:t>
            </a:r>
          </a:p>
          <a:p>
            <a:pPr lvl="1"/>
            <a:r>
              <a:rPr lang="es-ES_tradnl" altLang="en-US" sz="2000" dirty="0" smtClean="0"/>
              <a:t>¡Financiación</a:t>
            </a:r>
            <a:r>
              <a:rPr lang="es-ES_tradnl" altLang="en-US" sz="2000" noProof="0" dirty="0" smtClean="0"/>
              <a:t>! </a:t>
            </a:r>
          </a:p>
          <a:p>
            <a:pPr lvl="1"/>
            <a:r>
              <a:rPr lang="es-ES_tradnl" altLang="en-US" sz="2000" noProof="0" dirty="0" smtClean="0"/>
              <a:t>Establecimiento de procedimiento</a:t>
            </a:r>
            <a:r>
              <a:rPr lang="es-ES_tradnl" altLang="en-US" sz="2000" dirty="0" smtClean="0"/>
              <a:t>s nacionales</a:t>
            </a:r>
            <a:endParaRPr lang="es-ES_tradnl" altLang="en-US" sz="2000" noProof="0" dirty="0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548563" y="6460606"/>
            <a:ext cx="1366837" cy="431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DE679C91-281F-48C4-9FF0-FDE84E6E8E1E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14</a:t>
            </a:fld>
            <a:endParaRPr lang="en-US" altLang="en-US" sz="1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82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s-ES_tradnl" altLang="en-US" noProof="0" dirty="0" smtClean="0"/>
              <a:t>SNN de nivel de </a:t>
            </a:r>
            <a:r>
              <a:rPr lang="es-ES_tradnl" altLang="en-US" dirty="0" smtClean="0"/>
              <a:t>comisión de estudio</a:t>
            </a:r>
            <a:endParaRPr lang="es-ES_tradnl" altLang="en-US" noProof="0" dirty="0" smtClean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42912" y="1196975"/>
            <a:ext cx="8472488" cy="44196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600"/>
              </a:spcAft>
              <a:buClr>
                <a:srgbClr val="473A35"/>
              </a:buClr>
              <a:defRPr/>
            </a:pPr>
            <a:r>
              <a:rPr lang="es-ES_tradnl" altLang="en-US" sz="2000" noProof="0" dirty="0" smtClean="0"/>
              <a:t>Participación en las Comisiones de Estudio del UIT-T</a:t>
            </a:r>
          </a:p>
          <a:p>
            <a:pPr>
              <a:spcBef>
                <a:spcPct val="0"/>
              </a:spcBef>
              <a:spcAft>
                <a:spcPts val="600"/>
              </a:spcAft>
              <a:buClr>
                <a:srgbClr val="473A35"/>
              </a:buClr>
              <a:defRPr/>
            </a:pPr>
            <a:r>
              <a:rPr lang="es-ES_tradnl" altLang="en-US" sz="2000" noProof="0" dirty="0" smtClean="0"/>
              <a:t>Se ocupan cargos de responsabilidad en las Comisiones de Estudio del UIT-T</a:t>
            </a:r>
          </a:p>
          <a:p>
            <a:pPr>
              <a:spcBef>
                <a:spcPct val="0"/>
              </a:spcBef>
              <a:spcAft>
                <a:spcPts val="600"/>
              </a:spcAft>
              <a:buClr>
                <a:srgbClr val="473A35"/>
              </a:buClr>
              <a:defRPr/>
            </a:pPr>
            <a:r>
              <a:rPr lang="es-ES_tradnl" altLang="en-US" sz="2000" noProof="0" dirty="0" smtClean="0"/>
              <a:t>Las funciones </a:t>
            </a:r>
            <a:r>
              <a:rPr lang="es-ES_tradnl" altLang="en-US" sz="2000" dirty="0" smtClean="0"/>
              <a:t>operativas del OR se pasan al CAN</a:t>
            </a:r>
            <a:endParaRPr lang="es-ES_tradnl" altLang="en-US" sz="2000" noProof="0" dirty="0" smtClean="0"/>
          </a:p>
          <a:p>
            <a:pPr marL="0" indent="0">
              <a:spcBef>
                <a:spcPct val="0"/>
              </a:spcBef>
              <a:buClr>
                <a:srgbClr val="473A35"/>
              </a:buClr>
              <a:buFontTx/>
              <a:buNone/>
              <a:defRPr/>
            </a:pPr>
            <a:endParaRPr lang="es-ES_tradnl" altLang="en-US" sz="2000" noProof="0" dirty="0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548563" y="6513045"/>
            <a:ext cx="1366837" cy="431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7A3CFBBC-9DEA-40F7-9AA0-9DF16EBFB760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15</a:t>
            </a:fld>
            <a:endParaRPr lang="en-US" altLang="en-US" sz="1200" dirty="0" smtClean="0">
              <a:solidFill>
                <a:schemeClr val="tx1"/>
              </a:solidFill>
            </a:endParaRPr>
          </a:p>
        </p:txBody>
      </p:sp>
      <p:grpSp>
        <p:nvGrpSpPr>
          <p:cNvPr id="20486" name="Group 29"/>
          <p:cNvGrpSpPr>
            <a:grpSpLocks/>
          </p:cNvGrpSpPr>
          <p:nvPr/>
        </p:nvGrpSpPr>
        <p:grpSpPr bwMode="auto">
          <a:xfrm>
            <a:off x="457200" y="2420721"/>
            <a:ext cx="8229600" cy="4108450"/>
            <a:chOff x="457200" y="1524000"/>
            <a:chExt cx="8229600" cy="4107333"/>
          </a:xfrm>
        </p:grpSpPr>
        <p:cxnSp>
          <p:nvCxnSpPr>
            <p:cNvPr id="20488" name="AutoShape 3"/>
            <p:cNvCxnSpPr>
              <a:cxnSpLocks noChangeShapeType="1"/>
            </p:cNvCxnSpPr>
            <p:nvPr/>
          </p:nvCxnSpPr>
          <p:spPr bwMode="auto">
            <a:xfrm flipH="1">
              <a:off x="7380981" y="4957585"/>
              <a:ext cx="1634" cy="258538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489" name="Text Box 4"/>
            <p:cNvSpPr txBox="1">
              <a:spLocks noChangeArrowheads="1"/>
            </p:cNvSpPr>
            <p:nvPr/>
          </p:nvSpPr>
          <p:spPr bwMode="auto">
            <a:xfrm>
              <a:off x="6783639" y="5215476"/>
              <a:ext cx="1176708" cy="399735"/>
            </a:xfrm>
            <a:prstGeom prst="rect">
              <a:avLst/>
            </a:prstGeom>
            <a:gradFill rotWithShape="0">
              <a:gsLst>
                <a:gs pos="0">
                  <a:srgbClr val="FAFEDC"/>
                </a:gs>
                <a:gs pos="100000">
                  <a:srgbClr val="E8F84E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SzPct val="75000"/>
                <a:buBlip>
                  <a:blip r:embed="rId3"/>
                </a:buBlip>
                <a:defRPr sz="3200">
                  <a:solidFill>
                    <a:schemeClr val="bg2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800">
                  <a:solidFill>
                    <a:schemeClr val="bg2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400">
                  <a:solidFill>
                    <a:schemeClr val="bg2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1000"/>
                </a:spcAft>
                <a:buSzTx/>
                <a:buFontTx/>
                <a:buNone/>
              </a:pPr>
              <a:r>
                <a:rPr lang="en-US" altLang="ko-KR" sz="1600" dirty="0" smtClean="0">
                  <a:solidFill>
                    <a:schemeClr val="tx1"/>
                  </a:solidFill>
                  <a:latin typeface="Calibri" pitchFamily="34" charset="0"/>
                  <a:ea typeface="Malgun Gothic" pitchFamily="34" charset="-127"/>
                </a:rPr>
                <a:t>CEN </a:t>
              </a:r>
              <a:r>
                <a:rPr lang="en-US" altLang="ko-KR" sz="1600" dirty="0">
                  <a:solidFill>
                    <a:schemeClr val="tx1"/>
                  </a:solidFill>
                  <a:latin typeface="Calibri" pitchFamily="34" charset="0"/>
                  <a:ea typeface="Malgun Gothic" pitchFamily="34" charset="-127"/>
                </a:rPr>
                <a:t>X</a:t>
              </a:r>
              <a:endParaRPr lang="en-US" altLang="en-US" sz="240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0490" name="Text Box 5"/>
            <p:cNvSpPr txBox="1">
              <a:spLocks noChangeArrowheads="1"/>
            </p:cNvSpPr>
            <p:nvPr/>
          </p:nvSpPr>
          <p:spPr bwMode="auto">
            <a:xfrm>
              <a:off x="6000801" y="5278661"/>
              <a:ext cx="650458" cy="2701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SzPct val="75000"/>
                <a:buBlip>
                  <a:blip r:embed="rId3"/>
                </a:buBlip>
                <a:defRPr sz="3200">
                  <a:solidFill>
                    <a:schemeClr val="bg2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800">
                  <a:solidFill>
                    <a:schemeClr val="bg2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400">
                  <a:solidFill>
                    <a:schemeClr val="bg2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1000"/>
                </a:spcAft>
                <a:buSzTx/>
                <a:buFontTx/>
                <a:buNone/>
              </a:pPr>
              <a:r>
                <a:rPr lang="en-US" altLang="ko-KR" sz="1100" dirty="0">
                  <a:solidFill>
                    <a:schemeClr val="tx1"/>
                  </a:solidFill>
                  <a:latin typeface="Times New Roman" pitchFamily="18" charset="0"/>
                  <a:ea typeface="Malgun Gothic" pitchFamily="34" charset="-127"/>
                  <a:sym typeface="Symbol" pitchFamily="18" charset="2"/>
                </a:rPr>
                <a:t></a:t>
              </a:r>
              <a:r>
                <a:rPr lang="en-US" altLang="ko-KR" sz="1100" dirty="0">
                  <a:solidFill>
                    <a:schemeClr val="tx1"/>
                  </a:solidFill>
                  <a:latin typeface="Calibri" pitchFamily="34" charset="0"/>
                  <a:ea typeface="Malgun Gothic" pitchFamily="34" charset="-127"/>
                </a:rPr>
                <a:t> </a:t>
              </a:r>
              <a:r>
                <a:rPr lang="en-US" altLang="ko-KR" sz="1100" dirty="0">
                  <a:solidFill>
                    <a:schemeClr val="tx1"/>
                  </a:solidFill>
                  <a:latin typeface="Times New Roman" pitchFamily="18" charset="0"/>
                  <a:ea typeface="Malgun Gothic" pitchFamily="34" charset="-127"/>
                  <a:sym typeface="Symbol" pitchFamily="18" charset="2"/>
                </a:rPr>
                <a:t></a:t>
              </a:r>
              <a:r>
                <a:rPr lang="en-US" altLang="ko-KR" sz="1100" dirty="0">
                  <a:solidFill>
                    <a:schemeClr val="tx1"/>
                  </a:solidFill>
                  <a:latin typeface="Calibri" pitchFamily="34" charset="0"/>
                  <a:ea typeface="Malgun Gothic" pitchFamily="34" charset="-127"/>
                </a:rPr>
                <a:t> </a:t>
              </a:r>
              <a:r>
                <a:rPr lang="en-US" altLang="ko-KR" sz="1100" dirty="0">
                  <a:solidFill>
                    <a:schemeClr val="tx1"/>
                  </a:solidFill>
                  <a:latin typeface="Times New Roman" pitchFamily="18" charset="0"/>
                  <a:ea typeface="Malgun Gothic" pitchFamily="34" charset="-127"/>
                  <a:sym typeface="Symbol" pitchFamily="18" charset="2"/>
                </a:rPr>
                <a:t></a:t>
              </a:r>
              <a:endParaRPr lang="en-US" altLang="en-US" sz="240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0491" name="Text Box 6"/>
            <p:cNvSpPr txBox="1">
              <a:spLocks noChangeArrowheads="1"/>
            </p:cNvSpPr>
            <p:nvPr/>
          </p:nvSpPr>
          <p:spPr bwMode="auto">
            <a:xfrm>
              <a:off x="601020" y="1536250"/>
              <a:ext cx="5747073" cy="597668"/>
            </a:xfrm>
            <a:prstGeom prst="rect">
              <a:avLst/>
            </a:prstGeom>
            <a:gradFill rotWithShape="0">
              <a:gsLst>
                <a:gs pos="0">
                  <a:srgbClr val="EBFCEC"/>
                </a:gs>
                <a:gs pos="100000">
                  <a:srgbClr val="9CF29E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SzPct val="75000"/>
                <a:buBlip>
                  <a:blip r:embed="rId3"/>
                </a:buBlip>
                <a:defRPr sz="3200">
                  <a:solidFill>
                    <a:schemeClr val="bg2"/>
                  </a:solidFill>
                  <a:latin typeface="Verdana" pitchFamily="34" charset="0"/>
                </a:defRPr>
              </a:lvl1pPr>
              <a:lvl2pPr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800">
                  <a:solidFill>
                    <a:schemeClr val="bg2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400">
                  <a:solidFill>
                    <a:schemeClr val="bg2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9pPr>
            </a:lstStyle>
            <a:p>
              <a:pPr lvl="1" algn="ctr" eaLnBrk="1" hangingPunct="1">
                <a:spcBef>
                  <a:spcPct val="0"/>
                </a:spcBef>
                <a:spcAft>
                  <a:spcPts val="1000"/>
                </a:spcAft>
                <a:buSzTx/>
                <a:buFontTx/>
                <a:buNone/>
              </a:pPr>
              <a:r>
                <a:rPr lang="en-US" altLang="ko-KR" sz="2400" dirty="0" smtClean="0">
                  <a:solidFill>
                    <a:schemeClr val="tx1"/>
                  </a:solidFill>
                  <a:latin typeface="Calibri" pitchFamily="34" charset="0"/>
                  <a:ea typeface="Malgun Gothic" pitchFamily="34" charset="-127"/>
                </a:rPr>
                <a:t>Organismo Responsable</a:t>
              </a:r>
              <a:endParaRPr lang="en-US" altLang="ko-KR" sz="2400" dirty="0">
                <a:solidFill>
                  <a:schemeClr val="tx1"/>
                </a:solidFill>
                <a:latin typeface="Calibri" pitchFamily="34" charset="0"/>
                <a:ea typeface="Malgun Gothic" pitchFamily="34" charset="-127"/>
              </a:endParaRPr>
            </a:p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240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0492" name="Text Box 7"/>
            <p:cNvSpPr txBox="1">
              <a:spLocks noChangeArrowheads="1"/>
            </p:cNvSpPr>
            <p:nvPr/>
          </p:nvSpPr>
          <p:spPr bwMode="auto">
            <a:xfrm>
              <a:off x="6991197" y="2442745"/>
              <a:ext cx="1695603" cy="691154"/>
            </a:xfrm>
            <a:prstGeom prst="rect">
              <a:avLst/>
            </a:prstGeom>
            <a:gradFill rotWithShape="0">
              <a:gsLst>
                <a:gs pos="0">
                  <a:srgbClr val="EBFCEC"/>
                </a:gs>
                <a:gs pos="100000">
                  <a:srgbClr val="9CF29E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SzPct val="75000"/>
                <a:buBlip>
                  <a:blip r:embed="rId3"/>
                </a:buBlip>
                <a:defRPr sz="3200">
                  <a:solidFill>
                    <a:schemeClr val="bg2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800">
                  <a:solidFill>
                    <a:schemeClr val="bg2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400">
                  <a:solidFill>
                    <a:schemeClr val="bg2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1000"/>
                </a:spcAft>
                <a:buSzTx/>
                <a:buFontTx/>
                <a:buNone/>
              </a:pPr>
              <a:r>
                <a:rPr lang="en-US" altLang="ko-KR" sz="2000" dirty="0" smtClean="0">
                  <a:solidFill>
                    <a:schemeClr val="tx1"/>
                  </a:solidFill>
                  <a:latin typeface="Calibri" pitchFamily="34" charset="0"/>
                  <a:ea typeface="Malgun Gothic" pitchFamily="34" charset="-127"/>
                </a:rPr>
                <a:t>Secretaría</a:t>
              </a:r>
              <a:endParaRPr lang="en-US" altLang="en-US" sz="240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0493" name="Text Box 8"/>
            <p:cNvSpPr txBox="1">
              <a:spLocks noChangeArrowheads="1"/>
            </p:cNvSpPr>
            <p:nvPr/>
          </p:nvSpPr>
          <p:spPr bwMode="auto">
            <a:xfrm>
              <a:off x="533196" y="2591033"/>
              <a:ext cx="5964438" cy="915902"/>
            </a:xfrm>
            <a:prstGeom prst="rect">
              <a:avLst/>
            </a:prstGeom>
            <a:gradFill rotWithShape="0">
              <a:gsLst>
                <a:gs pos="0">
                  <a:srgbClr val="FEF6F0"/>
                </a:gs>
                <a:gs pos="100000">
                  <a:srgbClr val="FBD4B4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SzPct val="75000"/>
                <a:buBlip>
                  <a:blip r:embed="rId3"/>
                </a:buBlip>
                <a:defRPr sz="3200">
                  <a:solidFill>
                    <a:schemeClr val="bg2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800">
                  <a:solidFill>
                    <a:schemeClr val="bg2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400">
                  <a:solidFill>
                    <a:schemeClr val="bg2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ts val="1000"/>
                </a:spcAft>
                <a:buSzTx/>
                <a:buNone/>
              </a:pPr>
              <a:r>
                <a:rPr lang="es-ES" altLang="ko-KR" sz="2400" dirty="0">
                  <a:solidFill>
                    <a:schemeClr val="tx1"/>
                  </a:solidFill>
                  <a:latin typeface="Calibri" pitchFamily="34" charset="0"/>
                  <a:ea typeface="Malgun Gothic" pitchFamily="34" charset="-127"/>
                </a:rPr>
                <a:t>Comité Asesor Nacional </a:t>
              </a:r>
              <a:r>
                <a:rPr lang="es-ES" altLang="ko-KR" sz="2400" dirty="0" smtClean="0">
                  <a:solidFill>
                    <a:schemeClr val="tx1"/>
                  </a:solidFill>
                  <a:latin typeface="Calibri" pitchFamily="34" charset="0"/>
                  <a:ea typeface="Malgun Gothic" pitchFamily="34" charset="-127"/>
                </a:rPr>
                <a:t>(CAN) para </a:t>
              </a:r>
              <a:r>
                <a:rPr lang="es-ES" altLang="ko-KR" sz="2400" dirty="0">
                  <a:solidFill>
                    <a:schemeClr val="tx1"/>
                  </a:solidFill>
                  <a:latin typeface="Calibri" pitchFamily="34" charset="0"/>
                  <a:ea typeface="Malgun Gothic" pitchFamily="34" charset="-127"/>
                </a:rPr>
                <a:t>la </a:t>
              </a:r>
              <a:r>
                <a:rPr lang="es-ES" altLang="ko-KR" sz="2400" dirty="0" smtClean="0">
                  <a:solidFill>
                    <a:schemeClr val="tx1"/>
                  </a:solidFill>
                  <a:latin typeface="Calibri" pitchFamily="34" charset="0"/>
                  <a:ea typeface="Malgun Gothic" pitchFamily="34" charset="-127"/>
                </a:rPr>
                <a:t>UIT</a:t>
              </a:r>
              <a:endParaRPr lang="es-ES" altLang="ko-KR" sz="2400" dirty="0">
                <a:solidFill>
                  <a:schemeClr val="tx1"/>
                </a:solidFill>
                <a:latin typeface="Calibri" pitchFamily="34" charset="0"/>
                <a:ea typeface="Malgun Gothic" pitchFamily="34" charset="-127"/>
              </a:endParaRPr>
            </a:p>
            <a:p>
              <a:pPr algn="ctr">
                <a:spcBef>
                  <a:spcPct val="0"/>
                </a:spcBef>
                <a:spcAft>
                  <a:spcPts val="1000"/>
                </a:spcAft>
                <a:buSzTx/>
                <a:buNone/>
              </a:pPr>
              <a:r>
                <a:rPr lang="en-US" altLang="ko-KR" sz="1800" dirty="0" smtClean="0">
                  <a:solidFill>
                    <a:schemeClr val="tx1"/>
                  </a:solidFill>
                  <a:latin typeface="Calibri" pitchFamily="34" charset="0"/>
                  <a:ea typeface="Malgun Gothic" pitchFamily="34" charset="-127"/>
                </a:rPr>
                <a:t>(</a:t>
              </a:r>
              <a:r>
                <a:rPr lang="es-ES" altLang="ko-KR" sz="1800" dirty="0" smtClean="0">
                  <a:solidFill>
                    <a:schemeClr val="tx1"/>
                  </a:solidFill>
                  <a:latin typeface="Calibri" pitchFamily="34" charset="0"/>
                  <a:ea typeface="Malgun Gothic" pitchFamily="34" charset="-127"/>
                </a:rPr>
                <a:t>PP</a:t>
              </a:r>
              <a:r>
                <a:rPr lang="es-ES" altLang="ko-KR" sz="1800" dirty="0">
                  <a:solidFill>
                    <a:schemeClr val="tx1"/>
                  </a:solidFill>
                  <a:latin typeface="Calibri" pitchFamily="34" charset="0"/>
                  <a:ea typeface="Malgun Gothic" pitchFamily="34" charset="-127"/>
                </a:rPr>
                <a:t>; Consejo; presupuesto; obligaciones de Estado Miembro…)</a:t>
              </a:r>
            </a:p>
            <a:p>
              <a:pPr algn="ctr" eaLnBrk="1" hangingPunct="1">
                <a:spcBef>
                  <a:spcPct val="0"/>
                </a:spcBef>
                <a:spcAft>
                  <a:spcPts val="1000"/>
                </a:spcAft>
                <a:buSzTx/>
                <a:buFontTx/>
                <a:buNone/>
              </a:pPr>
              <a:endParaRPr lang="en-US" altLang="ko-KR" sz="2000" dirty="0">
                <a:solidFill>
                  <a:schemeClr val="tx1"/>
                </a:solidFill>
                <a:latin typeface="Calibri" pitchFamily="34" charset="0"/>
                <a:ea typeface="Malgun Gothic" pitchFamily="34" charset="-127"/>
              </a:endParaRPr>
            </a:p>
          </p:txBody>
        </p:sp>
        <p:sp>
          <p:nvSpPr>
            <p:cNvPr id="20494" name="Text Box 9"/>
            <p:cNvSpPr txBox="1">
              <a:spLocks noChangeArrowheads="1"/>
            </p:cNvSpPr>
            <p:nvPr/>
          </p:nvSpPr>
          <p:spPr bwMode="auto">
            <a:xfrm>
              <a:off x="6997734" y="1524000"/>
              <a:ext cx="1627779" cy="691154"/>
            </a:xfrm>
            <a:prstGeom prst="rect">
              <a:avLst/>
            </a:prstGeom>
            <a:gradFill rotWithShape="0">
              <a:gsLst>
                <a:gs pos="0">
                  <a:srgbClr val="EBFCEC"/>
                </a:gs>
                <a:gs pos="100000">
                  <a:srgbClr val="9CF29E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SzPct val="75000"/>
                <a:buBlip>
                  <a:blip r:embed="rId3"/>
                </a:buBlip>
                <a:defRPr sz="3200">
                  <a:solidFill>
                    <a:schemeClr val="bg2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800">
                  <a:solidFill>
                    <a:schemeClr val="bg2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400">
                  <a:solidFill>
                    <a:schemeClr val="bg2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1000"/>
                </a:spcAft>
                <a:buSzTx/>
                <a:buFontTx/>
                <a:buNone/>
              </a:pPr>
              <a:r>
                <a:rPr lang="en-US" altLang="ko-KR" sz="2000" dirty="0" smtClean="0">
                  <a:solidFill>
                    <a:schemeClr val="tx1"/>
                  </a:solidFill>
                  <a:latin typeface="Calibri" pitchFamily="34" charset="0"/>
                  <a:ea typeface="Malgun Gothic" pitchFamily="34" charset="-127"/>
                </a:rPr>
                <a:t>Financiación</a:t>
              </a:r>
              <a:endParaRPr lang="en-US" altLang="en-US" sz="240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0495" name="Text Box 10"/>
            <p:cNvSpPr txBox="1">
              <a:spLocks noChangeArrowheads="1"/>
            </p:cNvSpPr>
            <p:nvPr/>
          </p:nvSpPr>
          <p:spPr bwMode="auto">
            <a:xfrm>
              <a:off x="457200" y="3974367"/>
              <a:ext cx="1190599" cy="399735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B8CCE4"/>
                </a:gs>
              </a:gsLst>
              <a:lin ang="5400000" scaled="1"/>
            </a:gradFill>
            <a:ln w="12700">
              <a:solidFill>
                <a:srgbClr val="95B3D7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/>
            <a:lstStyle>
              <a:lvl1pPr>
                <a:spcBef>
                  <a:spcPct val="20000"/>
                </a:spcBef>
                <a:buSzPct val="75000"/>
                <a:buBlip>
                  <a:blip r:embed="rId3"/>
                </a:buBlip>
                <a:defRPr sz="3200">
                  <a:solidFill>
                    <a:schemeClr val="bg2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800">
                  <a:solidFill>
                    <a:schemeClr val="bg2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400">
                  <a:solidFill>
                    <a:schemeClr val="bg2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1000"/>
                </a:spcAft>
                <a:buSzTx/>
                <a:buFontTx/>
                <a:buNone/>
              </a:pPr>
              <a:r>
                <a:rPr lang="en-US" altLang="ko-KR" sz="1600" dirty="0" smtClean="0">
                  <a:solidFill>
                    <a:schemeClr val="tx1"/>
                  </a:solidFill>
                  <a:latin typeface="Calibri" pitchFamily="34" charset="0"/>
                  <a:ea typeface="Malgun Gothic" pitchFamily="34" charset="-127"/>
                </a:rPr>
                <a:t>CAN-D</a:t>
              </a:r>
              <a:endParaRPr lang="en-US" altLang="en-US" sz="240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0496" name="Text Box 11"/>
            <p:cNvSpPr txBox="1">
              <a:spLocks noChangeArrowheads="1"/>
            </p:cNvSpPr>
            <p:nvPr/>
          </p:nvSpPr>
          <p:spPr bwMode="auto">
            <a:xfrm>
              <a:off x="1830026" y="3969853"/>
              <a:ext cx="1216749" cy="399735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B8CCE4"/>
                </a:gs>
              </a:gsLst>
              <a:lin ang="5400000" scaled="1"/>
            </a:gradFill>
            <a:ln w="12700">
              <a:solidFill>
                <a:srgbClr val="95B3D7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/>
            <a:lstStyle>
              <a:lvl1pPr>
                <a:spcBef>
                  <a:spcPct val="20000"/>
                </a:spcBef>
                <a:buSzPct val="75000"/>
                <a:buBlip>
                  <a:blip r:embed="rId3"/>
                </a:buBlip>
                <a:defRPr sz="3200">
                  <a:solidFill>
                    <a:schemeClr val="bg2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800">
                  <a:solidFill>
                    <a:schemeClr val="bg2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400">
                  <a:solidFill>
                    <a:schemeClr val="bg2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1000"/>
                </a:spcAft>
                <a:buSzTx/>
                <a:buFontTx/>
                <a:buNone/>
              </a:pPr>
              <a:r>
                <a:rPr lang="en-US" altLang="ko-KR" sz="1600" dirty="0" smtClean="0">
                  <a:solidFill>
                    <a:schemeClr val="tx1"/>
                  </a:solidFill>
                  <a:latin typeface="Calibri" pitchFamily="34" charset="0"/>
                  <a:ea typeface="Malgun Gothic" pitchFamily="34" charset="-127"/>
                </a:rPr>
                <a:t>CAN-R</a:t>
              </a:r>
              <a:endParaRPr lang="en-US" altLang="en-US" sz="240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0497" name="Text Box 12"/>
            <p:cNvSpPr txBox="1">
              <a:spLocks noChangeArrowheads="1"/>
            </p:cNvSpPr>
            <p:nvPr/>
          </p:nvSpPr>
          <p:spPr bwMode="auto">
            <a:xfrm>
              <a:off x="3200400" y="3974366"/>
              <a:ext cx="5019803" cy="792998"/>
            </a:xfrm>
            <a:prstGeom prst="rect">
              <a:avLst/>
            </a:prstGeom>
            <a:gradFill rotWithShape="0">
              <a:gsLst>
                <a:gs pos="0">
                  <a:srgbClr val="EAF0F7"/>
                </a:gs>
                <a:gs pos="100000">
                  <a:srgbClr val="95B3D7"/>
                </a:gs>
              </a:gsLst>
              <a:lin ang="5400000" scaled="1"/>
            </a:gradFill>
            <a:ln w="12700">
              <a:solidFill>
                <a:srgbClr val="95B3D7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/>
            <a:lstStyle>
              <a:lvl1pPr>
                <a:spcBef>
                  <a:spcPct val="20000"/>
                </a:spcBef>
                <a:buSzPct val="75000"/>
                <a:buBlip>
                  <a:blip r:embed="rId3"/>
                </a:buBlip>
                <a:defRPr sz="3200">
                  <a:solidFill>
                    <a:schemeClr val="bg2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800">
                  <a:solidFill>
                    <a:schemeClr val="bg2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400">
                  <a:solidFill>
                    <a:schemeClr val="bg2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ts val="1000"/>
                </a:spcAft>
                <a:buSzTx/>
                <a:buFontTx/>
                <a:buNone/>
              </a:pPr>
              <a:r>
                <a:rPr lang="en-US" altLang="ko-KR" sz="2400" dirty="0" smtClean="0">
                  <a:solidFill>
                    <a:schemeClr val="tx1"/>
                  </a:solidFill>
                  <a:latin typeface="Calibri" pitchFamily="34" charset="0"/>
                  <a:ea typeface="Malgun Gothic" pitchFamily="34" charset="-127"/>
                </a:rPr>
                <a:t>CAN-T</a:t>
              </a:r>
              <a:endParaRPr lang="en-US" altLang="ko-KR" sz="2400" dirty="0">
                <a:solidFill>
                  <a:schemeClr val="tx1"/>
                </a:solidFill>
                <a:latin typeface="Calibri" pitchFamily="34" charset="0"/>
                <a:ea typeface="Malgun Gothic" pitchFamily="34" charset="-127"/>
              </a:endParaRPr>
            </a:p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600" dirty="0" smtClean="0">
                  <a:solidFill>
                    <a:schemeClr val="tx1"/>
                  </a:solidFill>
                </a:rPr>
                <a:t>(Subcomités</a:t>
              </a:r>
              <a:r>
                <a:rPr lang="en-US" altLang="en-US" sz="1600" dirty="0">
                  <a:solidFill>
                    <a:schemeClr val="tx1"/>
                  </a:solidFill>
                </a:rPr>
                <a:t>: AMNT, GANT, </a:t>
              </a:r>
              <a:r>
                <a:rPr lang="en-US" altLang="en-US" sz="1600" dirty="0" smtClean="0">
                  <a:solidFill>
                    <a:schemeClr val="tx1"/>
                  </a:solidFill>
                </a:rPr>
                <a:t>CE</a:t>
              </a:r>
              <a:r>
                <a:rPr lang="en-US" altLang="en-US" sz="1600" dirty="0">
                  <a:solidFill>
                    <a:schemeClr val="tx1"/>
                  </a:solidFill>
                </a:rPr>
                <a:t>) </a:t>
              </a:r>
              <a:endParaRPr lang="en-US" altLang="en-US" sz="160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0498" name="Text Box 13"/>
            <p:cNvSpPr txBox="1">
              <a:spLocks noChangeArrowheads="1"/>
            </p:cNvSpPr>
            <p:nvPr/>
          </p:nvSpPr>
          <p:spPr bwMode="auto">
            <a:xfrm>
              <a:off x="3282116" y="5231595"/>
              <a:ext cx="1189782" cy="399735"/>
            </a:xfrm>
            <a:prstGeom prst="rect">
              <a:avLst/>
            </a:prstGeom>
            <a:gradFill rotWithShape="0">
              <a:gsLst>
                <a:gs pos="0">
                  <a:srgbClr val="FAFEDC"/>
                </a:gs>
                <a:gs pos="100000">
                  <a:srgbClr val="E8F84E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SzPct val="75000"/>
                <a:buBlip>
                  <a:blip r:embed="rId3"/>
                </a:buBlip>
                <a:defRPr sz="3200">
                  <a:solidFill>
                    <a:schemeClr val="bg2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800">
                  <a:solidFill>
                    <a:schemeClr val="bg2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400">
                  <a:solidFill>
                    <a:schemeClr val="bg2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1000"/>
                </a:spcAft>
                <a:buSzTx/>
                <a:buFontTx/>
                <a:buNone/>
              </a:pPr>
              <a:r>
                <a:rPr lang="en-US" altLang="ko-KR" sz="1600" dirty="0" smtClean="0">
                  <a:solidFill>
                    <a:schemeClr val="tx1"/>
                  </a:solidFill>
                  <a:latin typeface="Calibri" pitchFamily="34" charset="0"/>
                  <a:ea typeface="Malgun Gothic" pitchFamily="34" charset="-127"/>
                </a:rPr>
                <a:t>CEN </a:t>
              </a:r>
              <a:r>
                <a:rPr lang="en-US" altLang="ko-KR" sz="1600" dirty="0">
                  <a:solidFill>
                    <a:schemeClr val="tx1"/>
                  </a:solidFill>
                  <a:latin typeface="Calibri" pitchFamily="34" charset="0"/>
                  <a:ea typeface="Malgun Gothic" pitchFamily="34" charset="-127"/>
                </a:rPr>
                <a:t>A</a:t>
              </a:r>
              <a:endParaRPr lang="en-US" altLang="en-US" sz="240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0499" name="Text Box 14"/>
            <p:cNvSpPr txBox="1">
              <a:spLocks noChangeArrowheads="1"/>
            </p:cNvSpPr>
            <p:nvPr/>
          </p:nvSpPr>
          <p:spPr bwMode="auto">
            <a:xfrm>
              <a:off x="4663930" y="5231598"/>
              <a:ext cx="1176708" cy="399735"/>
            </a:xfrm>
            <a:prstGeom prst="rect">
              <a:avLst/>
            </a:prstGeom>
            <a:gradFill rotWithShape="0">
              <a:gsLst>
                <a:gs pos="0">
                  <a:srgbClr val="FAFEDC"/>
                </a:gs>
                <a:gs pos="100000">
                  <a:srgbClr val="E8F84E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SzPct val="75000"/>
                <a:buBlip>
                  <a:blip r:embed="rId3"/>
                </a:buBlip>
                <a:defRPr sz="3200">
                  <a:solidFill>
                    <a:schemeClr val="bg2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800">
                  <a:solidFill>
                    <a:schemeClr val="bg2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400">
                  <a:solidFill>
                    <a:schemeClr val="bg2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1000"/>
                </a:spcAft>
                <a:buSzTx/>
                <a:buFontTx/>
                <a:buNone/>
              </a:pPr>
              <a:r>
                <a:rPr lang="en-US" altLang="ko-KR" sz="1600" dirty="0" smtClean="0">
                  <a:solidFill>
                    <a:schemeClr val="tx1"/>
                  </a:solidFill>
                  <a:latin typeface="Calibri" pitchFamily="34" charset="0"/>
                  <a:ea typeface="Malgun Gothic" pitchFamily="34" charset="-127"/>
                </a:rPr>
                <a:t>CEN </a:t>
              </a:r>
              <a:r>
                <a:rPr lang="en-US" altLang="ko-KR" sz="1600" dirty="0">
                  <a:solidFill>
                    <a:schemeClr val="tx1"/>
                  </a:solidFill>
                  <a:latin typeface="Calibri" pitchFamily="34" charset="0"/>
                  <a:ea typeface="Malgun Gothic" pitchFamily="34" charset="-127"/>
                </a:rPr>
                <a:t>B</a:t>
              </a:r>
              <a:endParaRPr lang="en-US" altLang="en-US" sz="240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cxnSp>
          <p:nvCxnSpPr>
            <p:cNvPr id="20500" name="AutoShape 15"/>
            <p:cNvCxnSpPr>
              <a:cxnSpLocks noChangeShapeType="1"/>
            </p:cNvCxnSpPr>
            <p:nvPr/>
          </p:nvCxnSpPr>
          <p:spPr bwMode="auto">
            <a:xfrm flipH="1">
              <a:off x="3581196" y="2133918"/>
              <a:ext cx="2451" cy="470011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01" name="AutoShape 16"/>
            <p:cNvCxnSpPr>
              <a:cxnSpLocks noChangeShapeType="1"/>
            </p:cNvCxnSpPr>
            <p:nvPr/>
          </p:nvCxnSpPr>
          <p:spPr bwMode="auto">
            <a:xfrm flipH="1">
              <a:off x="3563218" y="3506936"/>
              <a:ext cx="1634" cy="251446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02" name="AutoShape 17"/>
            <p:cNvCxnSpPr>
              <a:cxnSpLocks noChangeShapeType="1"/>
            </p:cNvCxnSpPr>
            <p:nvPr/>
          </p:nvCxnSpPr>
          <p:spPr bwMode="auto">
            <a:xfrm>
              <a:off x="1142796" y="3746132"/>
              <a:ext cx="485228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03" name="AutoShape 18"/>
            <p:cNvCxnSpPr>
              <a:cxnSpLocks noChangeShapeType="1"/>
            </p:cNvCxnSpPr>
            <p:nvPr/>
          </p:nvCxnSpPr>
          <p:spPr bwMode="auto">
            <a:xfrm flipH="1">
              <a:off x="1135441" y="3739686"/>
              <a:ext cx="1634" cy="236617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04" name="AutoShape 19"/>
            <p:cNvCxnSpPr>
              <a:cxnSpLocks noChangeShapeType="1"/>
            </p:cNvCxnSpPr>
            <p:nvPr/>
          </p:nvCxnSpPr>
          <p:spPr bwMode="auto">
            <a:xfrm flipH="1">
              <a:off x="5985275" y="3745488"/>
              <a:ext cx="1634" cy="214051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05" name="AutoShape 20"/>
            <p:cNvCxnSpPr>
              <a:cxnSpLocks noChangeShapeType="1"/>
            </p:cNvCxnSpPr>
            <p:nvPr/>
          </p:nvCxnSpPr>
          <p:spPr bwMode="auto">
            <a:xfrm>
              <a:off x="2516439" y="3751935"/>
              <a:ext cx="2451" cy="225012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06" name="AutoShape 21"/>
            <p:cNvCxnSpPr>
              <a:cxnSpLocks noChangeShapeType="1"/>
            </p:cNvCxnSpPr>
            <p:nvPr/>
          </p:nvCxnSpPr>
          <p:spPr bwMode="auto">
            <a:xfrm>
              <a:off x="3885996" y="4965321"/>
              <a:ext cx="3488448" cy="64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07" name="AutoShape 23"/>
            <p:cNvCxnSpPr>
              <a:cxnSpLocks noChangeShapeType="1"/>
            </p:cNvCxnSpPr>
            <p:nvPr/>
          </p:nvCxnSpPr>
          <p:spPr bwMode="auto">
            <a:xfrm flipH="1">
              <a:off x="3881093" y="4959522"/>
              <a:ext cx="1634" cy="272722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20487" name="AutoShape 16"/>
          <p:cNvCxnSpPr>
            <a:cxnSpLocks noChangeShapeType="1"/>
          </p:cNvCxnSpPr>
          <p:nvPr/>
        </p:nvCxnSpPr>
        <p:spPr bwMode="auto">
          <a:xfrm flipH="1">
            <a:off x="5838825" y="5663983"/>
            <a:ext cx="1588" cy="198438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71512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s-ES" altLang="en-US" dirty="0"/>
              <a:t>SNN de nivel de comisión de estudio</a:t>
            </a:r>
            <a:endParaRPr lang="es-ES_tradnl" altLang="en-US" noProof="0" dirty="0" smtClean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7783513" cy="4419600"/>
          </a:xfrm>
        </p:spPr>
        <p:txBody>
          <a:bodyPr/>
          <a:lstStyle/>
          <a:p>
            <a:pPr>
              <a:defRPr/>
            </a:pPr>
            <a:r>
              <a:rPr lang="es-ES_tradnl" sz="2400" noProof="0" dirty="0" smtClean="0"/>
              <a:t>Organismo responsable (OR): </a:t>
            </a:r>
          </a:p>
          <a:p>
            <a:pPr lvl="1">
              <a:defRPr/>
            </a:pPr>
            <a:r>
              <a:rPr lang="es-ES_tradnl" sz="2000" noProof="0" dirty="0" smtClean="0"/>
              <a:t>Responsabilidad </a:t>
            </a:r>
            <a:r>
              <a:rPr lang="es-ES_tradnl" sz="2000" dirty="0" smtClean="0"/>
              <a:t>global en los asuntos relativos a la UIT</a:t>
            </a:r>
            <a:r>
              <a:rPr lang="es-ES_tradnl" sz="2000" noProof="0" dirty="0" smtClean="0"/>
              <a:t>, asignada por la legislación habilitadora</a:t>
            </a:r>
          </a:p>
          <a:p>
            <a:pPr lvl="1">
              <a:defRPr/>
            </a:pPr>
            <a:r>
              <a:rPr lang="es-ES_tradnl" sz="2000" noProof="0" dirty="0" smtClean="0"/>
              <a:t>Asegura una financiación estable</a:t>
            </a:r>
          </a:p>
          <a:p>
            <a:pPr lvl="1">
              <a:defRPr/>
            </a:pPr>
            <a:r>
              <a:rPr lang="es-ES_tradnl" sz="2000" noProof="0" dirty="0" smtClean="0"/>
              <a:t>Aprueba los procedimientos nacionales</a:t>
            </a:r>
          </a:p>
          <a:p>
            <a:pPr lvl="1">
              <a:defRPr/>
            </a:pPr>
            <a:r>
              <a:rPr lang="es-ES_tradnl" sz="2000" noProof="0" dirty="0" smtClean="0"/>
              <a:t>Aprueba las contribuciones del Estado Miembro</a:t>
            </a:r>
          </a:p>
          <a:p>
            <a:pPr lvl="1">
              <a:defRPr/>
            </a:pPr>
            <a:r>
              <a:rPr lang="es-ES_tradnl" sz="2000" noProof="0" dirty="0" smtClean="0"/>
              <a:t>Punto de contacto oficial para la UIT</a:t>
            </a:r>
          </a:p>
          <a:p>
            <a:pPr lvl="1">
              <a:defRPr/>
            </a:pPr>
            <a:r>
              <a:rPr lang="es-ES_tradnl" sz="2000" noProof="0" dirty="0" smtClean="0"/>
              <a:t>Aprueba las solicitudes para Miembros del Sector</a:t>
            </a:r>
          </a:p>
          <a:p>
            <a:pPr lvl="1">
              <a:defRPr/>
            </a:pPr>
            <a:r>
              <a:rPr lang="es-ES_tradnl" sz="2000" noProof="0" dirty="0" smtClean="0"/>
              <a:t>Nombra el Presidente de la CAN y el Presidente de la CAN-T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Clr>
                <a:srgbClr val="473A35"/>
              </a:buClr>
              <a:buFontTx/>
              <a:buNone/>
              <a:defRPr/>
            </a:pPr>
            <a:endParaRPr lang="es-ES_tradnl" altLang="en-US" sz="2400" noProof="0" dirty="0" smtClean="0"/>
          </a:p>
          <a:p>
            <a:pPr marL="0" indent="0">
              <a:lnSpc>
                <a:spcPct val="150000"/>
              </a:lnSpc>
              <a:spcBef>
                <a:spcPct val="0"/>
              </a:spcBef>
              <a:buClr>
                <a:srgbClr val="473A35"/>
              </a:buClr>
              <a:buFontTx/>
              <a:buNone/>
              <a:defRPr/>
            </a:pPr>
            <a:endParaRPr lang="es-ES_tradnl" altLang="en-US" sz="2400" noProof="0" dirty="0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548563" y="6453188"/>
            <a:ext cx="1366837" cy="431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D42CD73D-2C3D-4C3D-97D8-3BAD1AF77F70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16</a:t>
            </a:fld>
            <a:endParaRPr lang="en-US" altLang="en-US" sz="1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47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s-ES" altLang="en-US" dirty="0"/>
              <a:t>SNN de nivel de comisión de estudio</a:t>
            </a:r>
            <a:endParaRPr lang="es-ES_tradnl" altLang="en-US" noProof="0" dirty="0" smtClean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7783513" cy="4419600"/>
          </a:xfrm>
        </p:spPr>
        <p:txBody>
          <a:bodyPr/>
          <a:lstStyle/>
          <a:p>
            <a:pPr>
              <a:defRPr/>
            </a:pPr>
            <a:r>
              <a:rPr lang="es-ES_tradnl" sz="2400" noProof="0" dirty="0" smtClean="0"/>
              <a:t>Comité Asesor Nacional (CAN): </a:t>
            </a:r>
          </a:p>
          <a:p>
            <a:pPr lvl="1">
              <a:defRPr/>
            </a:pPr>
            <a:r>
              <a:rPr lang="es-ES_tradnl" sz="2000" noProof="0" dirty="0" smtClean="0"/>
              <a:t>Abierto a los </a:t>
            </a:r>
            <a:r>
              <a:rPr lang="es-ES_tradnl" sz="2000" dirty="0" smtClean="0"/>
              <a:t>organismos públicos y privados</a:t>
            </a:r>
            <a:endParaRPr lang="es-ES_tradnl" sz="2000" noProof="0" dirty="0" smtClean="0"/>
          </a:p>
          <a:p>
            <a:pPr lvl="1">
              <a:defRPr/>
            </a:pPr>
            <a:r>
              <a:rPr lang="es-ES_tradnl" sz="2000" noProof="0" dirty="0" smtClean="0"/>
              <a:t>Los Presidentes de los CAN-T, CAN-R, CAN-D y </a:t>
            </a:r>
            <a:r>
              <a:rPr lang="es-ES_tradnl" sz="2000" dirty="0" smtClean="0"/>
              <a:t>de los CEN son miembros de la CAN</a:t>
            </a:r>
            <a:endParaRPr lang="es-ES_tradnl" sz="2000" noProof="0" dirty="0" smtClean="0"/>
          </a:p>
          <a:p>
            <a:pPr lvl="1">
              <a:defRPr/>
            </a:pPr>
            <a:r>
              <a:rPr lang="es-ES_tradnl" sz="2000" noProof="0" dirty="0" smtClean="0"/>
              <a:t>Grupo de preparación para los eventos a nivel de la UIT, por ejemplo, Reunión de Plenipotenciarios, Consejo</a:t>
            </a:r>
          </a:p>
          <a:p>
            <a:pPr lvl="1">
              <a:defRPr/>
            </a:pPr>
            <a:r>
              <a:rPr lang="es-ES_tradnl" sz="2000" noProof="0" dirty="0" smtClean="0"/>
              <a:t>Mantiene los procedimientos nacionales para la UIT</a:t>
            </a:r>
          </a:p>
          <a:p>
            <a:pPr lvl="1">
              <a:defRPr/>
            </a:pPr>
            <a:r>
              <a:rPr lang="es-ES_tradnl" sz="2000" noProof="0" dirty="0" smtClean="0"/>
              <a:t>Organismo del que </a:t>
            </a:r>
            <a:r>
              <a:rPr lang="es-ES_tradnl" sz="2000" dirty="0"/>
              <a:t>dependen </a:t>
            </a:r>
            <a:r>
              <a:rPr lang="es-ES_tradnl" sz="2000" dirty="0" smtClean="0"/>
              <a:t>el CAN-T</a:t>
            </a:r>
            <a:r>
              <a:rPr lang="es-ES_tradnl" sz="2000" dirty="0"/>
              <a:t>, </a:t>
            </a:r>
            <a:r>
              <a:rPr lang="es-ES_tradnl" sz="2000" dirty="0" smtClean="0"/>
              <a:t>el CAN-R y el CAN-D </a:t>
            </a:r>
            <a:endParaRPr lang="es-ES_tradnl" sz="2000" noProof="0" dirty="0" smtClean="0"/>
          </a:p>
          <a:p>
            <a:pPr marL="0" indent="0">
              <a:lnSpc>
                <a:spcPct val="150000"/>
              </a:lnSpc>
              <a:spcBef>
                <a:spcPct val="0"/>
              </a:spcBef>
              <a:buClr>
                <a:srgbClr val="473A35"/>
              </a:buClr>
              <a:buFontTx/>
              <a:buNone/>
              <a:defRPr/>
            </a:pPr>
            <a:endParaRPr lang="es-ES_tradnl" altLang="en-US" sz="2400" noProof="0" dirty="0" smtClean="0"/>
          </a:p>
          <a:p>
            <a:pPr marL="0" indent="0">
              <a:lnSpc>
                <a:spcPct val="150000"/>
              </a:lnSpc>
              <a:spcBef>
                <a:spcPct val="0"/>
              </a:spcBef>
              <a:buClr>
                <a:srgbClr val="473A35"/>
              </a:buClr>
              <a:buFontTx/>
              <a:buNone/>
              <a:defRPr/>
            </a:pPr>
            <a:endParaRPr lang="es-ES_tradnl" altLang="en-US" sz="2400" noProof="0" dirty="0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481940" y="6453188"/>
            <a:ext cx="1366837" cy="431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9CC5C497-A781-4092-9BFE-E12706C18FA0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17</a:t>
            </a:fld>
            <a:endParaRPr lang="en-US" altLang="en-US" sz="1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44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s-ES" altLang="en-US" dirty="0"/>
              <a:t>SNN de nivel de comisión de estudio</a:t>
            </a:r>
            <a:endParaRPr lang="es-ES_tradnl" altLang="en-US" noProof="0" dirty="0" smtClean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7783513" cy="4419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s-ES" sz="2400" dirty="0"/>
              <a:t>Comité Asesor Nacional </a:t>
            </a:r>
            <a:r>
              <a:rPr lang="es-ES" sz="2400" dirty="0" smtClean="0"/>
              <a:t>para </a:t>
            </a:r>
            <a:r>
              <a:rPr lang="es-ES" sz="2400" dirty="0"/>
              <a:t>la </a:t>
            </a:r>
            <a:r>
              <a:rPr lang="es-ES" sz="2400" dirty="0" smtClean="0"/>
              <a:t>UIT-T (CAN-T)</a:t>
            </a:r>
            <a:r>
              <a:rPr lang="es-ES_tradnl" sz="2400" noProof="0" dirty="0" smtClean="0"/>
              <a:t>: </a:t>
            </a:r>
          </a:p>
          <a:p>
            <a:pPr lvl="1">
              <a:defRPr/>
            </a:pPr>
            <a:r>
              <a:rPr lang="es-ES_tradnl" sz="2000" noProof="0" dirty="0" smtClean="0"/>
              <a:t>Sigue del CAN-T de la SNN de Nivel general</a:t>
            </a:r>
          </a:p>
          <a:p>
            <a:pPr lvl="1">
              <a:defRPr/>
            </a:pPr>
            <a:r>
              <a:rPr lang="es-ES_tradnl" sz="2000" noProof="0" dirty="0" smtClean="0"/>
              <a:t>Abierto a los sectores público y privado</a:t>
            </a:r>
          </a:p>
          <a:p>
            <a:pPr lvl="1">
              <a:defRPr/>
            </a:pPr>
            <a:r>
              <a:rPr lang="es-ES_tradnl" sz="2000" noProof="0" dirty="0" smtClean="0"/>
              <a:t>Crea Comisiones de Estudio Nacionales (CEN) solamente cuando sean necesarias, alineadas cada una con las CE del UIT-T</a:t>
            </a:r>
          </a:p>
          <a:p>
            <a:pPr lvl="1">
              <a:defRPr/>
            </a:pPr>
            <a:r>
              <a:rPr lang="es-ES_tradnl" sz="2000" noProof="0" dirty="0" smtClean="0"/>
              <a:t>El </a:t>
            </a:r>
            <a:r>
              <a:rPr lang="es-ES_tradnl" sz="2000" dirty="0" smtClean="0"/>
              <a:t>Presidente de la CAN-T nombra a los Presidentes de las CEN</a:t>
            </a:r>
            <a:endParaRPr lang="es-ES_tradnl" sz="2000" noProof="0" dirty="0" smtClean="0"/>
          </a:p>
          <a:p>
            <a:pPr>
              <a:defRPr/>
            </a:pPr>
            <a:r>
              <a:rPr lang="es-ES_tradnl" sz="2400" noProof="0" dirty="0" smtClean="0"/>
              <a:t>Cambia los anteriores Grupos ad hoc por subcomités permanentes del CAN-T, por ejemplo:</a:t>
            </a:r>
          </a:p>
          <a:p>
            <a:pPr lvl="1">
              <a:defRPr/>
            </a:pPr>
            <a:r>
              <a:rPr lang="es-ES_tradnl" sz="2000" dirty="0" smtClean="0"/>
              <a:t>SC-Política: cuestiones </a:t>
            </a:r>
            <a:r>
              <a:rPr lang="es-ES_tradnl" sz="2000" dirty="0"/>
              <a:t>de </a:t>
            </a:r>
            <a:r>
              <a:rPr lang="es-ES_tradnl" sz="2000" dirty="0" smtClean="0"/>
              <a:t>política y AMNT</a:t>
            </a:r>
            <a:endParaRPr lang="es-ES_tradnl" sz="2000" noProof="0" dirty="0" smtClean="0"/>
          </a:p>
          <a:p>
            <a:pPr lvl="1">
              <a:defRPr/>
            </a:pPr>
            <a:r>
              <a:rPr lang="es-ES_tradnl" sz="2000" noProof="0" dirty="0" smtClean="0"/>
              <a:t>SC-GANT: GANT </a:t>
            </a:r>
          </a:p>
          <a:p>
            <a:pPr lvl="1">
              <a:defRPr/>
            </a:pPr>
            <a:r>
              <a:rPr lang="es-ES_tradnl" sz="2000" noProof="0" dirty="0" smtClean="0"/>
              <a:t>SC-CE: General y asuntos transversales a varias CE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Clr>
                <a:srgbClr val="473A35"/>
              </a:buClr>
              <a:buFontTx/>
              <a:buNone/>
              <a:defRPr/>
            </a:pPr>
            <a:endParaRPr lang="es-ES_tradnl" altLang="en-US" sz="2400" noProof="0" dirty="0" smtClean="0"/>
          </a:p>
          <a:p>
            <a:pPr marL="0" indent="0">
              <a:lnSpc>
                <a:spcPct val="150000"/>
              </a:lnSpc>
              <a:spcBef>
                <a:spcPct val="0"/>
              </a:spcBef>
              <a:buClr>
                <a:srgbClr val="473A35"/>
              </a:buClr>
              <a:buFontTx/>
              <a:buNone/>
              <a:defRPr/>
            </a:pPr>
            <a:endParaRPr lang="es-ES_tradnl" altLang="en-US" sz="2400" noProof="0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481940" y="6453188"/>
            <a:ext cx="1366837" cy="431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64AFFD13-2044-4771-AB5D-74151425997E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18</a:t>
            </a:fld>
            <a:endParaRPr lang="en-US" altLang="en-US" sz="1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39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534400" cy="1143000"/>
          </a:xfrm>
        </p:spPr>
        <p:txBody>
          <a:bodyPr>
            <a:normAutofit/>
          </a:bodyPr>
          <a:lstStyle/>
          <a:p>
            <a:r>
              <a:rPr lang="es-ES" altLang="en-US" dirty="0"/>
              <a:t>SNN de nivel de </a:t>
            </a:r>
            <a:r>
              <a:rPr lang="es-ES" altLang="en-US" dirty="0" smtClean="0"/>
              <a:t>sector completo</a:t>
            </a:r>
            <a:endParaRPr lang="es-ES_tradnl" altLang="en-US" noProof="0" dirty="0" smtClean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533400" y="1196975"/>
            <a:ext cx="7783513" cy="4419600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0"/>
              </a:spcBef>
              <a:buClr>
                <a:srgbClr val="473A35"/>
              </a:buClr>
              <a:defRPr/>
            </a:pPr>
            <a:r>
              <a:rPr lang="es-ES_tradnl" altLang="en-US" sz="2000" noProof="0" dirty="0" smtClean="0"/>
              <a:t>Participación en la mayoría de las Comisiones de Estudio del UIT-T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rgbClr val="473A35"/>
              </a:buClr>
              <a:defRPr/>
            </a:pPr>
            <a:r>
              <a:rPr lang="es-ES_tradnl" altLang="en-US" sz="2000" noProof="0" dirty="0" smtClean="0"/>
              <a:t>Elaboración de normas propias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Clr>
                <a:srgbClr val="473A35"/>
              </a:buClr>
              <a:buFontTx/>
              <a:buNone/>
              <a:defRPr/>
            </a:pPr>
            <a:endParaRPr lang="es-ES_tradnl" altLang="en-US" sz="2000" noProof="0" dirty="0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468960" y="6457270"/>
            <a:ext cx="1366837" cy="431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7A55FBD4-A17C-4B66-A362-F312D60EBC55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19</a:t>
            </a:fld>
            <a:endParaRPr lang="en-US" altLang="en-US" sz="1200" dirty="0" smtClean="0">
              <a:solidFill>
                <a:schemeClr val="tx1"/>
              </a:solidFill>
            </a:endParaRPr>
          </a:p>
        </p:txBody>
      </p:sp>
      <p:grpSp>
        <p:nvGrpSpPr>
          <p:cNvPr id="26" name="Group 29"/>
          <p:cNvGrpSpPr>
            <a:grpSpLocks/>
          </p:cNvGrpSpPr>
          <p:nvPr/>
        </p:nvGrpSpPr>
        <p:grpSpPr bwMode="auto">
          <a:xfrm>
            <a:off x="457200" y="2420721"/>
            <a:ext cx="8229600" cy="4108450"/>
            <a:chOff x="457200" y="1524000"/>
            <a:chExt cx="8229600" cy="4107333"/>
          </a:xfrm>
        </p:grpSpPr>
        <p:cxnSp>
          <p:nvCxnSpPr>
            <p:cNvPr id="27" name="AutoShape 3"/>
            <p:cNvCxnSpPr>
              <a:cxnSpLocks noChangeShapeType="1"/>
            </p:cNvCxnSpPr>
            <p:nvPr/>
          </p:nvCxnSpPr>
          <p:spPr bwMode="auto">
            <a:xfrm flipH="1">
              <a:off x="7380981" y="4957585"/>
              <a:ext cx="1634" cy="258538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" name="Text Box 4"/>
            <p:cNvSpPr txBox="1">
              <a:spLocks noChangeArrowheads="1"/>
            </p:cNvSpPr>
            <p:nvPr/>
          </p:nvSpPr>
          <p:spPr bwMode="auto">
            <a:xfrm>
              <a:off x="6783639" y="5215476"/>
              <a:ext cx="1176708" cy="399735"/>
            </a:xfrm>
            <a:prstGeom prst="rect">
              <a:avLst/>
            </a:prstGeom>
            <a:gradFill rotWithShape="0">
              <a:gsLst>
                <a:gs pos="0">
                  <a:srgbClr val="FAFEDC"/>
                </a:gs>
                <a:gs pos="100000">
                  <a:srgbClr val="E8F84E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SzPct val="75000"/>
                <a:buBlip>
                  <a:blip r:embed="rId3"/>
                </a:buBlip>
                <a:defRPr sz="3200">
                  <a:solidFill>
                    <a:schemeClr val="bg2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800">
                  <a:solidFill>
                    <a:schemeClr val="bg2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400">
                  <a:solidFill>
                    <a:schemeClr val="bg2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ts val="1000"/>
                </a:spcAft>
                <a:buSzTx/>
                <a:buFontTx/>
                <a:buNone/>
              </a:pPr>
              <a:r>
                <a:rPr lang="en-US" altLang="ko-KR" sz="1600" dirty="0" smtClean="0">
                  <a:solidFill>
                    <a:prstClr val="black"/>
                  </a:solidFill>
                  <a:latin typeface="Calibri" pitchFamily="34" charset="0"/>
                </a:rPr>
                <a:t>CEN </a:t>
              </a:r>
              <a:r>
                <a:rPr lang="en-US" altLang="ko-KR" sz="1600" dirty="0">
                  <a:solidFill>
                    <a:prstClr val="black"/>
                  </a:solidFill>
                  <a:latin typeface="Calibri" pitchFamily="34" charset="0"/>
                </a:rPr>
                <a:t>X</a:t>
              </a:r>
              <a:endParaRPr lang="en-US" altLang="en-US" sz="2400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9" name="Text Box 5"/>
            <p:cNvSpPr txBox="1">
              <a:spLocks noChangeArrowheads="1"/>
            </p:cNvSpPr>
            <p:nvPr/>
          </p:nvSpPr>
          <p:spPr bwMode="auto">
            <a:xfrm>
              <a:off x="6000801" y="5278661"/>
              <a:ext cx="650458" cy="2701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SzPct val="75000"/>
                <a:buBlip>
                  <a:blip r:embed="rId3"/>
                </a:buBlip>
                <a:defRPr sz="3200">
                  <a:solidFill>
                    <a:schemeClr val="bg2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800">
                  <a:solidFill>
                    <a:schemeClr val="bg2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400">
                  <a:solidFill>
                    <a:schemeClr val="bg2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ts val="1000"/>
                </a:spcAft>
                <a:buSzTx/>
                <a:buFontTx/>
                <a:buNone/>
              </a:pPr>
              <a:r>
                <a:rPr lang="en-US" altLang="ko-KR" sz="1100" dirty="0">
                  <a:solidFill>
                    <a:prstClr val="black"/>
                  </a:solidFill>
                  <a:latin typeface="Times New Roman" pitchFamily="18" charset="0"/>
                  <a:sym typeface="Symbol" pitchFamily="18" charset="2"/>
                </a:rPr>
                <a:t></a:t>
              </a:r>
              <a:r>
                <a:rPr lang="en-US" altLang="ko-KR" sz="1100" dirty="0">
                  <a:solidFill>
                    <a:prstClr val="black"/>
                  </a:solidFill>
                  <a:latin typeface="Calibri" pitchFamily="34" charset="0"/>
                </a:rPr>
                <a:t> </a:t>
              </a:r>
              <a:r>
                <a:rPr lang="en-US" altLang="ko-KR" sz="1100" dirty="0">
                  <a:solidFill>
                    <a:prstClr val="black"/>
                  </a:solidFill>
                  <a:latin typeface="Times New Roman" pitchFamily="18" charset="0"/>
                  <a:sym typeface="Symbol" pitchFamily="18" charset="2"/>
                </a:rPr>
                <a:t></a:t>
              </a:r>
              <a:r>
                <a:rPr lang="en-US" altLang="ko-KR" sz="1100" dirty="0">
                  <a:solidFill>
                    <a:prstClr val="black"/>
                  </a:solidFill>
                  <a:latin typeface="Calibri" pitchFamily="34" charset="0"/>
                </a:rPr>
                <a:t> </a:t>
              </a:r>
              <a:r>
                <a:rPr lang="en-US" altLang="ko-KR" sz="1100" dirty="0">
                  <a:solidFill>
                    <a:prstClr val="black"/>
                  </a:solidFill>
                  <a:latin typeface="Times New Roman" pitchFamily="18" charset="0"/>
                  <a:sym typeface="Symbol" pitchFamily="18" charset="2"/>
                </a:rPr>
                <a:t></a:t>
              </a:r>
              <a:endParaRPr lang="en-US" altLang="en-US" sz="2400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30" name="Text Box 6"/>
            <p:cNvSpPr txBox="1">
              <a:spLocks noChangeArrowheads="1"/>
            </p:cNvSpPr>
            <p:nvPr/>
          </p:nvSpPr>
          <p:spPr bwMode="auto">
            <a:xfrm>
              <a:off x="601020" y="1536250"/>
              <a:ext cx="5747073" cy="597668"/>
            </a:xfrm>
            <a:prstGeom prst="rect">
              <a:avLst/>
            </a:prstGeom>
            <a:gradFill rotWithShape="0">
              <a:gsLst>
                <a:gs pos="0">
                  <a:srgbClr val="EBFCEC"/>
                </a:gs>
                <a:gs pos="100000">
                  <a:srgbClr val="9CF29E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SzPct val="75000"/>
                <a:buBlip>
                  <a:blip r:embed="rId3"/>
                </a:buBlip>
                <a:defRPr sz="3200">
                  <a:solidFill>
                    <a:schemeClr val="bg2"/>
                  </a:solidFill>
                  <a:latin typeface="Verdana" pitchFamily="34" charset="0"/>
                </a:defRPr>
              </a:lvl1pPr>
              <a:lvl2pPr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800">
                  <a:solidFill>
                    <a:schemeClr val="bg2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400">
                  <a:solidFill>
                    <a:schemeClr val="bg2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9pPr>
            </a:lstStyle>
            <a:p>
              <a:pPr lvl="1" algn="ctr">
                <a:spcBef>
                  <a:spcPct val="0"/>
                </a:spcBef>
                <a:spcAft>
                  <a:spcPts val="1000"/>
                </a:spcAft>
                <a:buSzTx/>
                <a:buFontTx/>
                <a:buNone/>
              </a:pPr>
              <a:r>
                <a:rPr lang="en-US" altLang="ko-KR" sz="2400" dirty="0" smtClean="0">
                  <a:solidFill>
                    <a:prstClr val="black"/>
                  </a:solidFill>
                  <a:latin typeface="Calibri" pitchFamily="34" charset="0"/>
                </a:rPr>
                <a:t>Organismo Responsable</a:t>
              </a:r>
              <a:endParaRPr lang="en-US" altLang="ko-KR" sz="2400" dirty="0">
                <a:solidFill>
                  <a:prstClr val="black"/>
                </a:solidFill>
                <a:latin typeface="Calibri" pitchFamily="34" charset="0"/>
              </a:endParaRPr>
            </a:p>
            <a:p>
              <a:pPr>
                <a:spcBef>
                  <a:spcPct val="0"/>
                </a:spcBef>
                <a:buSzTx/>
                <a:buFontTx/>
                <a:buNone/>
              </a:pPr>
              <a:endParaRPr lang="en-US" altLang="en-US" sz="2400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31" name="Text Box 7"/>
            <p:cNvSpPr txBox="1">
              <a:spLocks noChangeArrowheads="1"/>
            </p:cNvSpPr>
            <p:nvPr/>
          </p:nvSpPr>
          <p:spPr bwMode="auto">
            <a:xfrm>
              <a:off x="6991197" y="2442745"/>
              <a:ext cx="1695603" cy="691154"/>
            </a:xfrm>
            <a:prstGeom prst="rect">
              <a:avLst/>
            </a:prstGeom>
            <a:gradFill rotWithShape="0">
              <a:gsLst>
                <a:gs pos="0">
                  <a:srgbClr val="EBFCEC"/>
                </a:gs>
                <a:gs pos="100000">
                  <a:srgbClr val="9CF29E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SzPct val="75000"/>
                <a:buBlip>
                  <a:blip r:embed="rId3"/>
                </a:buBlip>
                <a:defRPr sz="3200">
                  <a:solidFill>
                    <a:schemeClr val="bg2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800">
                  <a:solidFill>
                    <a:schemeClr val="bg2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400">
                  <a:solidFill>
                    <a:schemeClr val="bg2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ts val="1000"/>
                </a:spcAft>
                <a:buSzTx/>
                <a:buFontTx/>
                <a:buNone/>
              </a:pPr>
              <a:r>
                <a:rPr lang="en-US" altLang="ko-KR" sz="2000" dirty="0" smtClean="0">
                  <a:solidFill>
                    <a:prstClr val="black"/>
                  </a:solidFill>
                  <a:latin typeface="Calibri" pitchFamily="34" charset="0"/>
                </a:rPr>
                <a:t>Secretaría</a:t>
              </a:r>
              <a:endParaRPr lang="en-US" altLang="en-US" sz="2400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32" name="Text Box 8"/>
            <p:cNvSpPr txBox="1">
              <a:spLocks noChangeArrowheads="1"/>
            </p:cNvSpPr>
            <p:nvPr/>
          </p:nvSpPr>
          <p:spPr bwMode="auto">
            <a:xfrm>
              <a:off x="533196" y="2591033"/>
              <a:ext cx="5964438" cy="915902"/>
            </a:xfrm>
            <a:prstGeom prst="rect">
              <a:avLst/>
            </a:prstGeom>
            <a:gradFill rotWithShape="0">
              <a:gsLst>
                <a:gs pos="0">
                  <a:srgbClr val="FEF6F0"/>
                </a:gs>
                <a:gs pos="100000">
                  <a:srgbClr val="FBD4B4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SzPct val="75000"/>
                <a:buBlip>
                  <a:blip r:embed="rId3"/>
                </a:buBlip>
                <a:defRPr sz="3200">
                  <a:solidFill>
                    <a:schemeClr val="bg2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800">
                  <a:solidFill>
                    <a:schemeClr val="bg2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400">
                  <a:solidFill>
                    <a:schemeClr val="bg2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ts val="1000"/>
                </a:spcAft>
                <a:buSzTx/>
                <a:buFontTx/>
                <a:buNone/>
              </a:pPr>
              <a:r>
                <a:rPr lang="es-ES" altLang="ko-KR" sz="2400" dirty="0">
                  <a:solidFill>
                    <a:prstClr val="black"/>
                  </a:solidFill>
                  <a:latin typeface="Calibri" pitchFamily="34" charset="0"/>
                </a:rPr>
                <a:t>Comité Asesor Nacional </a:t>
              </a:r>
              <a:r>
                <a:rPr lang="es-ES" altLang="ko-KR" sz="2400" dirty="0" smtClean="0">
                  <a:solidFill>
                    <a:prstClr val="black"/>
                  </a:solidFill>
                  <a:latin typeface="Calibri" pitchFamily="34" charset="0"/>
                </a:rPr>
                <a:t>(CAN) para </a:t>
              </a:r>
              <a:r>
                <a:rPr lang="es-ES" altLang="ko-KR" sz="2400" dirty="0">
                  <a:solidFill>
                    <a:prstClr val="black"/>
                  </a:solidFill>
                  <a:latin typeface="Calibri" pitchFamily="34" charset="0"/>
                </a:rPr>
                <a:t>la </a:t>
              </a:r>
              <a:r>
                <a:rPr lang="es-ES" altLang="ko-KR" sz="2400" dirty="0" smtClean="0">
                  <a:solidFill>
                    <a:prstClr val="black"/>
                  </a:solidFill>
                  <a:latin typeface="Calibri" pitchFamily="34" charset="0"/>
                </a:rPr>
                <a:t>UIT</a:t>
              </a:r>
              <a:endParaRPr lang="es-ES" altLang="ko-KR" sz="2400" dirty="0">
                <a:solidFill>
                  <a:prstClr val="black"/>
                </a:solidFill>
                <a:latin typeface="Calibri" pitchFamily="34" charset="0"/>
              </a:endParaRPr>
            </a:p>
            <a:p>
              <a:pPr algn="ctr">
                <a:spcBef>
                  <a:spcPct val="0"/>
                </a:spcBef>
                <a:spcAft>
                  <a:spcPts val="1000"/>
                </a:spcAft>
                <a:buSzTx/>
                <a:buFontTx/>
                <a:buNone/>
              </a:pPr>
              <a:r>
                <a:rPr lang="en-US" altLang="ko-KR" sz="1800" dirty="0" smtClean="0">
                  <a:solidFill>
                    <a:prstClr val="black"/>
                  </a:solidFill>
                  <a:latin typeface="Calibri" pitchFamily="34" charset="0"/>
                </a:rPr>
                <a:t>(</a:t>
              </a:r>
              <a:r>
                <a:rPr lang="es-ES" altLang="ko-KR" sz="1800" dirty="0" smtClean="0">
                  <a:solidFill>
                    <a:prstClr val="black"/>
                  </a:solidFill>
                  <a:latin typeface="Calibri" pitchFamily="34" charset="0"/>
                </a:rPr>
                <a:t>PP</a:t>
              </a:r>
              <a:r>
                <a:rPr lang="es-ES" altLang="ko-KR" sz="1800" dirty="0">
                  <a:solidFill>
                    <a:prstClr val="black"/>
                  </a:solidFill>
                  <a:latin typeface="Calibri" pitchFamily="34" charset="0"/>
                </a:rPr>
                <a:t>; Consejo; presupuesto; obligaciones de Estado Miembro…)</a:t>
              </a:r>
            </a:p>
            <a:p>
              <a:pPr algn="ctr">
                <a:spcBef>
                  <a:spcPct val="0"/>
                </a:spcBef>
                <a:spcAft>
                  <a:spcPts val="1000"/>
                </a:spcAft>
                <a:buSzTx/>
                <a:buFontTx/>
                <a:buNone/>
              </a:pPr>
              <a:endParaRPr lang="en-US" altLang="ko-KR" sz="2000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  <p:sp>
          <p:nvSpPr>
            <p:cNvPr id="33" name="Text Box 9"/>
            <p:cNvSpPr txBox="1">
              <a:spLocks noChangeArrowheads="1"/>
            </p:cNvSpPr>
            <p:nvPr/>
          </p:nvSpPr>
          <p:spPr bwMode="auto">
            <a:xfrm>
              <a:off x="6997734" y="1524000"/>
              <a:ext cx="1627779" cy="691154"/>
            </a:xfrm>
            <a:prstGeom prst="rect">
              <a:avLst/>
            </a:prstGeom>
            <a:gradFill rotWithShape="0">
              <a:gsLst>
                <a:gs pos="0">
                  <a:srgbClr val="EBFCEC"/>
                </a:gs>
                <a:gs pos="100000">
                  <a:srgbClr val="9CF29E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SzPct val="75000"/>
                <a:buBlip>
                  <a:blip r:embed="rId3"/>
                </a:buBlip>
                <a:defRPr sz="3200">
                  <a:solidFill>
                    <a:schemeClr val="bg2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800">
                  <a:solidFill>
                    <a:schemeClr val="bg2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400">
                  <a:solidFill>
                    <a:schemeClr val="bg2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ts val="1000"/>
                </a:spcAft>
                <a:buSzTx/>
                <a:buFontTx/>
                <a:buNone/>
              </a:pPr>
              <a:r>
                <a:rPr lang="en-US" altLang="ko-KR" sz="2000" dirty="0" smtClean="0">
                  <a:solidFill>
                    <a:prstClr val="black"/>
                  </a:solidFill>
                  <a:latin typeface="Calibri" pitchFamily="34" charset="0"/>
                </a:rPr>
                <a:t>Financiación</a:t>
              </a:r>
              <a:endParaRPr lang="en-US" altLang="en-US" sz="2400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34" name="Text Box 10"/>
            <p:cNvSpPr txBox="1">
              <a:spLocks noChangeArrowheads="1"/>
            </p:cNvSpPr>
            <p:nvPr/>
          </p:nvSpPr>
          <p:spPr bwMode="auto">
            <a:xfrm>
              <a:off x="457200" y="3974367"/>
              <a:ext cx="1190599" cy="399735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B8CCE4"/>
                </a:gs>
              </a:gsLst>
              <a:lin ang="5400000" scaled="1"/>
            </a:gradFill>
            <a:ln w="12700">
              <a:solidFill>
                <a:srgbClr val="95B3D7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/>
            <a:lstStyle>
              <a:lvl1pPr>
                <a:spcBef>
                  <a:spcPct val="20000"/>
                </a:spcBef>
                <a:buSzPct val="75000"/>
                <a:buBlip>
                  <a:blip r:embed="rId3"/>
                </a:buBlip>
                <a:defRPr sz="3200">
                  <a:solidFill>
                    <a:schemeClr val="bg2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800">
                  <a:solidFill>
                    <a:schemeClr val="bg2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400">
                  <a:solidFill>
                    <a:schemeClr val="bg2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ts val="1000"/>
                </a:spcAft>
                <a:buSzTx/>
                <a:buFontTx/>
                <a:buNone/>
              </a:pPr>
              <a:r>
                <a:rPr lang="en-US" altLang="ko-KR" sz="1600" dirty="0" smtClean="0">
                  <a:solidFill>
                    <a:prstClr val="black"/>
                  </a:solidFill>
                  <a:latin typeface="Calibri" pitchFamily="34" charset="0"/>
                </a:rPr>
                <a:t>CAN-D</a:t>
              </a:r>
              <a:endParaRPr lang="en-US" altLang="en-US" sz="2400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35" name="Text Box 11"/>
            <p:cNvSpPr txBox="1">
              <a:spLocks noChangeArrowheads="1"/>
            </p:cNvSpPr>
            <p:nvPr/>
          </p:nvSpPr>
          <p:spPr bwMode="auto">
            <a:xfrm>
              <a:off x="1830026" y="3969853"/>
              <a:ext cx="1216749" cy="399735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B8CCE4"/>
                </a:gs>
              </a:gsLst>
              <a:lin ang="5400000" scaled="1"/>
            </a:gradFill>
            <a:ln w="12700">
              <a:solidFill>
                <a:srgbClr val="95B3D7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/>
            <a:lstStyle>
              <a:lvl1pPr>
                <a:spcBef>
                  <a:spcPct val="20000"/>
                </a:spcBef>
                <a:buSzPct val="75000"/>
                <a:buBlip>
                  <a:blip r:embed="rId3"/>
                </a:buBlip>
                <a:defRPr sz="3200">
                  <a:solidFill>
                    <a:schemeClr val="bg2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800">
                  <a:solidFill>
                    <a:schemeClr val="bg2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400">
                  <a:solidFill>
                    <a:schemeClr val="bg2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ts val="1000"/>
                </a:spcAft>
                <a:buSzTx/>
                <a:buFontTx/>
                <a:buNone/>
              </a:pPr>
              <a:r>
                <a:rPr lang="en-US" altLang="ko-KR" sz="1600" dirty="0" smtClean="0">
                  <a:solidFill>
                    <a:prstClr val="black"/>
                  </a:solidFill>
                  <a:latin typeface="Calibri" pitchFamily="34" charset="0"/>
                </a:rPr>
                <a:t>CAN-R</a:t>
              </a:r>
              <a:endParaRPr lang="en-US" altLang="en-US" sz="2400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36" name="Text Box 12"/>
            <p:cNvSpPr txBox="1">
              <a:spLocks noChangeArrowheads="1"/>
            </p:cNvSpPr>
            <p:nvPr/>
          </p:nvSpPr>
          <p:spPr bwMode="auto">
            <a:xfrm>
              <a:off x="3200400" y="3974366"/>
              <a:ext cx="5019803" cy="792998"/>
            </a:xfrm>
            <a:prstGeom prst="rect">
              <a:avLst/>
            </a:prstGeom>
            <a:gradFill rotWithShape="0">
              <a:gsLst>
                <a:gs pos="0">
                  <a:srgbClr val="EAF0F7"/>
                </a:gs>
                <a:gs pos="100000">
                  <a:srgbClr val="95B3D7"/>
                </a:gs>
              </a:gsLst>
              <a:lin ang="5400000" scaled="1"/>
            </a:gradFill>
            <a:ln w="12700">
              <a:solidFill>
                <a:srgbClr val="95B3D7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/>
            <a:lstStyle>
              <a:lvl1pPr>
                <a:spcBef>
                  <a:spcPct val="20000"/>
                </a:spcBef>
                <a:buSzPct val="75000"/>
                <a:buBlip>
                  <a:blip r:embed="rId3"/>
                </a:buBlip>
                <a:defRPr sz="3200">
                  <a:solidFill>
                    <a:schemeClr val="bg2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800">
                  <a:solidFill>
                    <a:schemeClr val="bg2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400">
                  <a:solidFill>
                    <a:schemeClr val="bg2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ts val="1000"/>
                </a:spcAft>
                <a:buSzTx/>
                <a:buFontTx/>
                <a:buNone/>
              </a:pPr>
              <a:r>
                <a:rPr lang="en-US" altLang="ko-KR" sz="2400" dirty="0" smtClean="0">
                  <a:solidFill>
                    <a:prstClr val="black"/>
                  </a:solidFill>
                  <a:latin typeface="Calibri" pitchFamily="34" charset="0"/>
                </a:rPr>
                <a:t>CAN-T</a:t>
              </a:r>
              <a:endParaRPr lang="en-US" altLang="ko-KR" sz="2400" dirty="0">
                <a:solidFill>
                  <a:prstClr val="black"/>
                </a:solidFill>
                <a:latin typeface="Calibri" pitchFamily="34" charset="0"/>
              </a:endParaRPr>
            </a:p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600" dirty="0" smtClean="0">
                  <a:solidFill>
                    <a:prstClr val="black"/>
                  </a:solidFill>
                </a:rPr>
                <a:t>(Subcomités</a:t>
              </a:r>
              <a:r>
                <a:rPr lang="en-US" altLang="en-US" sz="1600" dirty="0">
                  <a:solidFill>
                    <a:prstClr val="black"/>
                  </a:solidFill>
                </a:rPr>
                <a:t>: AMNT, GANT, </a:t>
              </a:r>
              <a:r>
                <a:rPr lang="en-US" altLang="en-US" sz="1600" dirty="0" smtClean="0">
                  <a:solidFill>
                    <a:prstClr val="black"/>
                  </a:solidFill>
                </a:rPr>
                <a:t>CE, </a:t>
              </a:r>
              <a:r>
                <a:rPr lang="en-US" altLang="en-US" sz="1600" dirty="0" smtClean="0">
                  <a:solidFill>
                    <a:srgbClr val="FF0000"/>
                  </a:solidFill>
                </a:rPr>
                <a:t>Otros Comités</a:t>
              </a:r>
              <a:r>
                <a:rPr lang="en-US" altLang="en-US" sz="1600" dirty="0" smtClean="0">
                  <a:solidFill>
                    <a:prstClr val="black"/>
                  </a:solidFill>
                </a:rPr>
                <a:t>) </a:t>
              </a:r>
              <a:endParaRPr lang="en-US" altLang="en-US" sz="1600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37" name="Text Box 13"/>
            <p:cNvSpPr txBox="1">
              <a:spLocks noChangeArrowheads="1"/>
            </p:cNvSpPr>
            <p:nvPr/>
          </p:nvSpPr>
          <p:spPr bwMode="auto">
            <a:xfrm>
              <a:off x="3282116" y="5231595"/>
              <a:ext cx="1189782" cy="399735"/>
            </a:xfrm>
            <a:prstGeom prst="rect">
              <a:avLst/>
            </a:prstGeom>
            <a:gradFill rotWithShape="0">
              <a:gsLst>
                <a:gs pos="0">
                  <a:srgbClr val="FAFEDC"/>
                </a:gs>
                <a:gs pos="100000">
                  <a:srgbClr val="E8F84E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SzPct val="75000"/>
                <a:buBlip>
                  <a:blip r:embed="rId3"/>
                </a:buBlip>
                <a:defRPr sz="3200">
                  <a:solidFill>
                    <a:schemeClr val="bg2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800">
                  <a:solidFill>
                    <a:schemeClr val="bg2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400">
                  <a:solidFill>
                    <a:schemeClr val="bg2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ts val="1000"/>
                </a:spcAft>
                <a:buSzTx/>
                <a:buFontTx/>
                <a:buNone/>
              </a:pPr>
              <a:r>
                <a:rPr lang="en-US" altLang="ko-KR" sz="1600" dirty="0" smtClean="0">
                  <a:solidFill>
                    <a:prstClr val="black"/>
                  </a:solidFill>
                  <a:latin typeface="Calibri" pitchFamily="34" charset="0"/>
                </a:rPr>
                <a:t>CEN </a:t>
              </a:r>
              <a:r>
                <a:rPr lang="en-US" altLang="ko-KR" sz="1600" dirty="0">
                  <a:solidFill>
                    <a:prstClr val="black"/>
                  </a:solidFill>
                  <a:latin typeface="Calibri" pitchFamily="34" charset="0"/>
                </a:rPr>
                <a:t>A</a:t>
              </a:r>
              <a:endParaRPr lang="en-US" altLang="en-US" sz="2400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38" name="Text Box 14"/>
            <p:cNvSpPr txBox="1">
              <a:spLocks noChangeArrowheads="1"/>
            </p:cNvSpPr>
            <p:nvPr/>
          </p:nvSpPr>
          <p:spPr bwMode="auto">
            <a:xfrm>
              <a:off x="4663930" y="5231598"/>
              <a:ext cx="1176708" cy="399735"/>
            </a:xfrm>
            <a:prstGeom prst="rect">
              <a:avLst/>
            </a:prstGeom>
            <a:gradFill rotWithShape="0">
              <a:gsLst>
                <a:gs pos="0">
                  <a:srgbClr val="FAFEDC"/>
                </a:gs>
                <a:gs pos="100000">
                  <a:srgbClr val="E8F84E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SzPct val="75000"/>
                <a:buBlip>
                  <a:blip r:embed="rId3"/>
                </a:buBlip>
                <a:defRPr sz="3200">
                  <a:solidFill>
                    <a:schemeClr val="bg2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800">
                  <a:solidFill>
                    <a:schemeClr val="bg2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400">
                  <a:solidFill>
                    <a:schemeClr val="bg2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ts val="1000"/>
                </a:spcAft>
                <a:buSzTx/>
                <a:buFontTx/>
                <a:buNone/>
              </a:pPr>
              <a:r>
                <a:rPr lang="en-US" altLang="ko-KR" sz="1600" dirty="0" smtClean="0">
                  <a:solidFill>
                    <a:prstClr val="black"/>
                  </a:solidFill>
                  <a:latin typeface="Calibri" pitchFamily="34" charset="0"/>
                </a:rPr>
                <a:t>CEN </a:t>
              </a:r>
              <a:r>
                <a:rPr lang="en-US" altLang="ko-KR" sz="1600" dirty="0">
                  <a:solidFill>
                    <a:prstClr val="black"/>
                  </a:solidFill>
                  <a:latin typeface="Calibri" pitchFamily="34" charset="0"/>
                </a:rPr>
                <a:t>B</a:t>
              </a:r>
              <a:endParaRPr lang="en-US" altLang="en-US" sz="2400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cxnSp>
          <p:nvCxnSpPr>
            <p:cNvPr id="39" name="AutoShape 15"/>
            <p:cNvCxnSpPr>
              <a:cxnSpLocks noChangeShapeType="1"/>
            </p:cNvCxnSpPr>
            <p:nvPr/>
          </p:nvCxnSpPr>
          <p:spPr bwMode="auto">
            <a:xfrm flipH="1">
              <a:off x="3581196" y="2133918"/>
              <a:ext cx="2451" cy="470011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" name="AutoShape 16"/>
            <p:cNvCxnSpPr>
              <a:cxnSpLocks noChangeShapeType="1"/>
            </p:cNvCxnSpPr>
            <p:nvPr/>
          </p:nvCxnSpPr>
          <p:spPr bwMode="auto">
            <a:xfrm flipH="1">
              <a:off x="3563218" y="3506936"/>
              <a:ext cx="1634" cy="251446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" name="AutoShape 17"/>
            <p:cNvCxnSpPr>
              <a:cxnSpLocks noChangeShapeType="1"/>
            </p:cNvCxnSpPr>
            <p:nvPr/>
          </p:nvCxnSpPr>
          <p:spPr bwMode="auto">
            <a:xfrm>
              <a:off x="1142796" y="3746132"/>
              <a:ext cx="485228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" name="AutoShape 18"/>
            <p:cNvCxnSpPr>
              <a:cxnSpLocks noChangeShapeType="1"/>
            </p:cNvCxnSpPr>
            <p:nvPr/>
          </p:nvCxnSpPr>
          <p:spPr bwMode="auto">
            <a:xfrm flipH="1">
              <a:off x="1135441" y="3739686"/>
              <a:ext cx="1634" cy="236617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" name="AutoShape 19"/>
            <p:cNvCxnSpPr>
              <a:cxnSpLocks noChangeShapeType="1"/>
            </p:cNvCxnSpPr>
            <p:nvPr/>
          </p:nvCxnSpPr>
          <p:spPr bwMode="auto">
            <a:xfrm flipH="1">
              <a:off x="5985275" y="3745488"/>
              <a:ext cx="1634" cy="214051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" name="AutoShape 20"/>
            <p:cNvCxnSpPr>
              <a:cxnSpLocks noChangeShapeType="1"/>
            </p:cNvCxnSpPr>
            <p:nvPr/>
          </p:nvCxnSpPr>
          <p:spPr bwMode="auto">
            <a:xfrm>
              <a:off x="2516439" y="3751935"/>
              <a:ext cx="2451" cy="225012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" name="AutoShape 21"/>
            <p:cNvCxnSpPr>
              <a:cxnSpLocks noChangeShapeType="1"/>
            </p:cNvCxnSpPr>
            <p:nvPr/>
          </p:nvCxnSpPr>
          <p:spPr bwMode="auto">
            <a:xfrm>
              <a:off x="3885996" y="4965321"/>
              <a:ext cx="3488448" cy="64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" name="AutoShape 23"/>
            <p:cNvCxnSpPr>
              <a:cxnSpLocks noChangeShapeType="1"/>
            </p:cNvCxnSpPr>
            <p:nvPr/>
          </p:nvCxnSpPr>
          <p:spPr bwMode="auto">
            <a:xfrm flipH="1">
              <a:off x="3881093" y="4959522"/>
              <a:ext cx="1634" cy="272722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47" name="AutoShape 16"/>
          <p:cNvCxnSpPr>
            <a:cxnSpLocks noChangeShapeType="1"/>
          </p:cNvCxnSpPr>
          <p:nvPr/>
        </p:nvCxnSpPr>
        <p:spPr bwMode="auto">
          <a:xfrm flipH="1">
            <a:off x="5838825" y="5663983"/>
            <a:ext cx="1588" cy="198438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12095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662781" y="328612"/>
            <a:ext cx="7772400" cy="762000"/>
          </a:xfrm>
        </p:spPr>
        <p:txBody>
          <a:bodyPr>
            <a:normAutofit/>
          </a:bodyPr>
          <a:lstStyle/>
          <a:p>
            <a:r>
              <a:rPr lang="es-ES_tradnl" altLang="en-US" sz="3600" noProof="0" dirty="0" smtClean="0"/>
              <a:t>Resolución 44 de la AMNT (BSG)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304799" y="914400"/>
            <a:ext cx="8599055" cy="5334000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buClr>
                <a:srgbClr val="473A35"/>
              </a:buClr>
              <a:buFontTx/>
              <a:buNone/>
            </a:pPr>
            <a:r>
              <a:rPr lang="es-ES_tradnl" altLang="en-US" sz="2800" noProof="0" dirty="0" smtClean="0"/>
              <a:t>Reconociendo</a:t>
            </a:r>
          </a:p>
          <a:p>
            <a:pPr>
              <a:buFontTx/>
              <a:buAutoNum type="alphaLcParenR" startAt="5"/>
            </a:pPr>
            <a:r>
              <a:rPr lang="es-ES_tradnl" altLang="en-US" sz="1800" noProof="0" dirty="0" smtClean="0"/>
              <a:t>que reviste </a:t>
            </a:r>
            <a:r>
              <a:rPr lang="es-ES_tradnl" altLang="en-US" sz="1800" b="1" u="sng" noProof="0" dirty="0" smtClean="0"/>
              <a:t>gran importancia para los países en desarrollo aumentar su participación en</a:t>
            </a:r>
            <a:r>
              <a:rPr lang="es-ES_tradnl" altLang="en-US" sz="1800" noProof="0" dirty="0" smtClean="0"/>
              <a:t> la creación de </a:t>
            </a:r>
            <a:r>
              <a:rPr lang="es-ES_tradnl" altLang="en-US" sz="1800" b="1" u="sng" noProof="0" dirty="0" smtClean="0"/>
              <a:t>normas</a:t>
            </a:r>
            <a:r>
              <a:rPr lang="es-ES_tradnl" altLang="en-US" sz="1800" noProof="0" dirty="0" smtClean="0"/>
              <a:t> de telecomunicaciones;</a:t>
            </a:r>
          </a:p>
          <a:p>
            <a:pPr>
              <a:buFontTx/>
              <a:buAutoNum type="alphaLcParenR" startAt="5"/>
            </a:pPr>
            <a:r>
              <a:rPr lang="es-ES_tradnl" altLang="en-US" sz="1800" noProof="0" dirty="0" smtClean="0"/>
              <a:t>que, de acuerdo con las conclusiones del Estudio de la UIT sobre capacidad de normalización de los países en desarrollo, es </a:t>
            </a:r>
            <a:r>
              <a:rPr lang="es-ES_tradnl" altLang="en-US" sz="1800" b="1" u="sng" noProof="0" dirty="0" smtClean="0"/>
              <a:t>necesario mejorar la coordinación de las actividades de normalización de las tecnologías de la información y la comunicación (TIC)</a:t>
            </a:r>
            <a:r>
              <a:rPr lang="es-ES_tradnl" altLang="en-US" sz="1800" noProof="0" dirty="0" smtClean="0"/>
              <a:t> en muchos países en desarrollo a fin de que mejore su contribución a las Comisiones de Estudio del UIT-T, </a:t>
            </a:r>
            <a:r>
              <a:rPr lang="es-ES_tradnl" altLang="en-US" sz="1800" b="1" u="sng" noProof="0" dirty="0" smtClean="0"/>
              <a:t>y</a:t>
            </a:r>
            <a:r>
              <a:rPr lang="es-ES_tradnl" altLang="en-US" sz="1800" noProof="0" dirty="0" smtClean="0"/>
              <a:t> que el </a:t>
            </a:r>
            <a:r>
              <a:rPr lang="es-ES_tradnl" altLang="en-US" sz="1800" b="1" u="sng" noProof="0" dirty="0" smtClean="0"/>
              <a:t>establecimiento de secretarías de normalización nacionales </a:t>
            </a:r>
            <a:r>
              <a:rPr lang="es-ES_tradnl" altLang="en-US" sz="1800" noProof="0" dirty="0" smtClean="0"/>
              <a:t>podría </a:t>
            </a:r>
            <a:r>
              <a:rPr lang="es-ES_tradnl" altLang="en-US" sz="1800" b="1" u="sng" noProof="0" dirty="0" smtClean="0"/>
              <a:t>mejorar</a:t>
            </a:r>
            <a:r>
              <a:rPr lang="es-ES_tradnl" altLang="en-US" sz="1800" noProof="0" dirty="0" smtClean="0"/>
              <a:t> tanto las actividades de </a:t>
            </a:r>
            <a:r>
              <a:rPr lang="es-ES_tradnl" altLang="en-US" sz="1800" b="1" u="sng" noProof="0" dirty="0" smtClean="0"/>
              <a:t>normalización a nivel nacional</a:t>
            </a:r>
            <a:r>
              <a:rPr lang="es-ES_tradnl" altLang="en-US" sz="1800" noProof="0" dirty="0" smtClean="0"/>
              <a:t> como </a:t>
            </a:r>
            <a:r>
              <a:rPr lang="es-ES_tradnl" altLang="en-US" sz="1800" b="1" u="sng" noProof="0" dirty="0" smtClean="0"/>
              <a:t>la</a:t>
            </a:r>
            <a:r>
              <a:rPr lang="es-ES_tradnl" altLang="en-US" sz="1800" noProof="0" dirty="0" smtClean="0"/>
              <a:t> </a:t>
            </a:r>
            <a:r>
              <a:rPr lang="es-ES_tradnl" altLang="en-US" sz="1800" b="1" u="sng" noProof="0" dirty="0" smtClean="0"/>
              <a:t>contribución a las Comisiones de Estudio del UIT-T</a:t>
            </a:r>
            <a:r>
              <a:rPr lang="es-ES_tradnl" altLang="en-US" sz="1800" noProof="0" dirty="0" smtClean="0"/>
              <a:t>;</a:t>
            </a:r>
          </a:p>
          <a:p>
            <a:pPr>
              <a:buFontTx/>
              <a:buAutoNum type="alphaLcParenR" startAt="7"/>
            </a:pPr>
            <a:r>
              <a:rPr lang="es-ES_tradnl" altLang="en-US" sz="1800" noProof="0" dirty="0" smtClean="0"/>
              <a:t>que la </a:t>
            </a:r>
            <a:r>
              <a:rPr lang="es-ES_tradnl" altLang="en-US" sz="1800" b="1" u="sng" noProof="0" dirty="0" smtClean="0"/>
              <a:t>elaboración de directrices aumentaría la participación de los países en desarrollo en las Comisiones de Estudio del UIT-T,</a:t>
            </a:r>
          </a:p>
          <a:p>
            <a:pPr>
              <a:spcBef>
                <a:spcPct val="0"/>
              </a:spcBef>
              <a:buClr>
                <a:srgbClr val="473A35"/>
              </a:buClr>
              <a:buFontTx/>
              <a:buNone/>
            </a:pPr>
            <a:endParaRPr lang="es-ES_tradnl" altLang="en-US" sz="1100" b="1" noProof="0" dirty="0" smtClean="0"/>
          </a:p>
          <a:p>
            <a:pPr>
              <a:spcBef>
                <a:spcPct val="0"/>
              </a:spcBef>
              <a:buClr>
                <a:srgbClr val="473A35"/>
              </a:buClr>
              <a:buFontTx/>
              <a:buNone/>
            </a:pPr>
            <a:r>
              <a:rPr lang="es-ES_tradnl" altLang="en-US" sz="1800" b="1" noProof="0" dirty="0" smtClean="0"/>
              <a:t>Programa 2: Ayuda a los países en desarrollo en materia de aplicación de normas</a:t>
            </a:r>
          </a:p>
          <a:p>
            <a:pPr lvl="1"/>
            <a:r>
              <a:rPr lang="es-ES_tradnl" altLang="en-US" sz="1800" b="1" u="sng" noProof="0" dirty="0" smtClean="0"/>
              <a:t>Ayudar a los países en desarrollo a establecer una secretaría de normalización que coordine las actividades de normalización y la participación en </a:t>
            </a:r>
            <a:r>
              <a:rPr lang="es-ES_tradnl" altLang="en-US" sz="1800" noProof="0" dirty="0" smtClean="0"/>
              <a:t>las Comisiones de Estudio del </a:t>
            </a:r>
            <a:r>
              <a:rPr lang="es-ES_tradnl" altLang="en-US" sz="1800" b="1" u="sng" noProof="0" dirty="0" smtClean="0"/>
              <a:t>UIT-T</a:t>
            </a:r>
            <a:r>
              <a:rPr lang="es-ES_tradnl" altLang="en-US" sz="1800" noProof="0" dirty="0" smtClean="0"/>
              <a:t>.</a:t>
            </a:r>
          </a:p>
          <a:p>
            <a:pPr>
              <a:buFontTx/>
              <a:buNone/>
            </a:pPr>
            <a:endParaRPr lang="es-ES_tradnl" altLang="en-US" sz="1800" noProof="0" dirty="0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429474" y="6426200"/>
            <a:ext cx="1366837" cy="431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5CE42159-761C-4B5D-848C-F745A76BC7B2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2</a:t>
            </a:fld>
            <a:endParaRPr lang="en-US" altLang="en-US" sz="1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68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229778"/>
            <a:ext cx="8229600" cy="1143000"/>
          </a:xfrm>
        </p:spPr>
        <p:txBody>
          <a:bodyPr/>
          <a:lstStyle/>
          <a:p>
            <a:r>
              <a:rPr lang="es-ES_tradnl" altLang="en-US" noProof="0" dirty="0" smtClean="0"/>
              <a:t>Calendario de creación de la SNN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68313" y="1268413"/>
            <a:ext cx="8362536" cy="4525962"/>
          </a:xfrm>
        </p:spPr>
        <p:txBody>
          <a:bodyPr>
            <a:normAutofit lnSpcReduction="10000"/>
          </a:bodyPr>
          <a:lstStyle/>
          <a:p>
            <a:r>
              <a:rPr lang="es-ES_tradnl" altLang="en-US" sz="2400" noProof="0" dirty="0" smtClean="0"/>
              <a:t>Determinar si existe legislación que permita su funcionamiento</a:t>
            </a:r>
          </a:p>
          <a:p>
            <a:r>
              <a:rPr lang="es-ES_tradnl" altLang="en-US" sz="2400" noProof="0" dirty="0" smtClean="0"/>
              <a:t>Determinar si se dispone de </a:t>
            </a:r>
            <a:r>
              <a:rPr lang="es-ES_tradnl" altLang="en-US" sz="2400" dirty="0" smtClean="0"/>
              <a:t>los recursos humanos suficientes para la estructura deseada </a:t>
            </a:r>
            <a:endParaRPr lang="es-ES_tradnl" altLang="en-US" sz="2400" noProof="0" dirty="0" smtClean="0"/>
          </a:p>
          <a:p>
            <a:r>
              <a:rPr lang="es-ES_tradnl" altLang="en-US" sz="2400" noProof="0" dirty="0" smtClean="0"/>
              <a:t>Determinar si se dispone de los recursos financieros suficientes para la estructura deseada</a:t>
            </a:r>
          </a:p>
          <a:p>
            <a:r>
              <a:rPr lang="es-ES_tradnl" altLang="en-US" sz="2400" noProof="0" dirty="0" smtClean="0"/>
              <a:t>Nombrar un responsable del OR, personal de </a:t>
            </a:r>
            <a:r>
              <a:rPr lang="es-ES_tradnl" altLang="en-US" sz="2400" dirty="0" smtClean="0"/>
              <a:t>apoyo y personal de la Secretaría</a:t>
            </a:r>
            <a:endParaRPr lang="es-ES_tradnl" altLang="en-US" sz="2400" noProof="0" dirty="0" smtClean="0"/>
          </a:p>
          <a:p>
            <a:r>
              <a:rPr lang="es-ES_tradnl" altLang="en-US" sz="2400" noProof="0" dirty="0" smtClean="0"/>
              <a:t>Llevar a cabo una evaluación de las necesidades </a:t>
            </a:r>
            <a:r>
              <a:rPr lang="es-ES_tradnl" altLang="en-US" sz="2400" dirty="0" smtClean="0"/>
              <a:t>de normalización TIC a nivel nacional </a:t>
            </a:r>
          </a:p>
          <a:p>
            <a:r>
              <a:rPr lang="es-ES_tradnl" altLang="en-US" sz="2400" noProof="0" dirty="0" smtClean="0"/>
              <a:t>Establecer los comités </a:t>
            </a:r>
            <a:r>
              <a:rPr lang="es-ES_tradnl" altLang="en-US" sz="2400" dirty="0" smtClean="0"/>
              <a:t>necesarios y nombrar a los responsables</a:t>
            </a:r>
            <a:endParaRPr lang="es-ES_tradnl" altLang="en-US" sz="2400" noProof="0" dirty="0" smtClean="0"/>
          </a:p>
          <a:p>
            <a:r>
              <a:rPr lang="es-ES_tradnl" altLang="en-US" sz="2400" noProof="0" dirty="0" smtClean="0"/>
              <a:t>Iniciar el funcionamiento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519415" y="6468101"/>
            <a:ext cx="1366837" cy="431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2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3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2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E2E6F083-9C83-4A6A-A1F5-B9EA66AD8123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20</a:t>
            </a:fld>
            <a:endParaRPr lang="en-US" altLang="en-US" sz="1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74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57200" y="337267"/>
            <a:ext cx="8229600" cy="1143000"/>
          </a:xfrm>
        </p:spPr>
        <p:txBody>
          <a:bodyPr>
            <a:noAutofit/>
          </a:bodyPr>
          <a:lstStyle/>
          <a:p>
            <a:r>
              <a:rPr lang="es-ES_tradnl" altLang="en-US" sz="3200" noProof="0" dirty="0" smtClean="0"/>
              <a:t>Asistencia </a:t>
            </a:r>
            <a:r>
              <a:rPr lang="es-ES_tradnl" altLang="en-US" sz="3200" dirty="0" smtClean="0"/>
              <a:t>técnica para la creación de una SNN</a:t>
            </a:r>
            <a:endParaRPr lang="es-ES_tradnl" altLang="en-US" sz="3200" noProof="0" dirty="0" smtClean="0"/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468313" y="1268412"/>
            <a:ext cx="8229600" cy="5256931"/>
          </a:xfrm>
        </p:spPr>
        <p:txBody>
          <a:bodyPr/>
          <a:lstStyle/>
          <a:p>
            <a:r>
              <a:rPr lang="es-ES_tradnl" altLang="en-US" sz="2400" noProof="0" dirty="0" smtClean="0"/>
              <a:t>Para solicitar las asistencia técnica de la TSB: </a:t>
            </a:r>
            <a:endParaRPr lang="es-ES_tradnl" altLang="en-US" sz="2000" noProof="0" dirty="0" smtClean="0"/>
          </a:p>
          <a:p>
            <a:pPr lvl="1"/>
            <a:r>
              <a:rPr lang="es-ES_tradnl" altLang="en-US" sz="2000" noProof="0" dirty="0" smtClean="0"/>
              <a:t>El Estado Miembro envía un correo electrónico a la TSB solicitando asistencia técnica para la </a:t>
            </a:r>
            <a:r>
              <a:rPr lang="es-ES_tradnl" altLang="en-US" sz="2000" dirty="0" smtClean="0"/>
              <a:t>creación de la SNN</a:t>
            </a:r>
            <a:endParaRPr lang="es-ES_tradnl" altLang="en-US" sz="2000" noProof="0" dirty="0" smtClean="0"/>
          </a:p>
          <a:p>
            <a:pPr lvl="1"/>
            <a:r>
              <a:rPr lang="es-ES_tradnl" altLang="en-US" sz="2000" noProof="0" dirty="0" smtClean="0"/>
              <a:t>Se llevará a cabo una evaluación de la situación </a:t>
            </a:r>
            <a:r>
              <a:rPr lang="es-ES_tradnl" altLang="en-US" sz="2000" dirty="0"/>
              <a:t>actual en el país </a:t>
            </a:r>
            <a:r>
              <a:rPr lang="es-ES_tradnl" altLang="en-US" sz="2000" dirty="0" smtClean="0"/>
              <a:t>para </a:t>
            </a:r>
            <a:r>
              <a:rPr lang="es-ES_tradnl" altLang="en-US" sz="2000" noProof="0" dirty="0" smtClean="0"/>
              <a:t>la elaboración de normas TIC</a:t>
            </a:r>
          </a:p>
          <a:p>
            <a:pPr lvl="1"/>
            <a:r>
              <a:rPr lang="es-ES_tradnl" altLang="en-US" sz="2000" noProof="0" dirty="0" smtClean="0"/>
              <a:t>Después de la evaluación, la TSB proporcionará el soporte de consultoría </a:t>
            </a:r>
            <a:r>
              <a:rPr lang="es-ES_tradnl" altLang="en-US" sz="2000" dirty="0" smtClean="0"/>
              <a:t>para orientar el Estado Miembro en la creación de la SNN</a:t>
            </a:r>
            <a:endParaRPr lang="es-ES_tradnl" altLang="en-US" sz="2000" noProof="0" dirty="0" smtClean="0"/>
          </a:p>
          <a:p>
            <a:pPr lvl="1"/>
            <a:r>
              <a:rPr lang="es-ES_tradnl" altLang="en-US" sz="2000" noProof="0" dirty="0" smtClean="0"/>
              <a:t>El Estado Miembro asumirá el coste de la consultoría</a:t>
            </a:r>
          </a:p>
          <a:p>
            <a:pPr lvl="1"/>
            <a:r>
              <a:rPr lang="es-ES_tradnl" altLang="en-US" sz="2000" noProof="0" dirty="0" smtClean="0"/>
              <a:t>TSB </a:t>
            </a:r>
            <a:r>
              <a:rPr lang="es-ES_tradnl" altLang="en-US" sz="2000" dirty="0" smtClean="0"/>
              <a:t>facilitará la realización de la </a:t>
            </a:r>
            <a:r>
              <a:rPr lang="es-ES_tradnl" altLang="en-US" sz="2000" noProof="0" dirty="0" smtClean="0"/>
              <a:t>consultoría y revisará los resultados de la misma</a:t>
            </a:r>
          </a:p>
          <a:p>
            <a:pPr lvl="1"/>
            <a:r>
              <a:rPr lang="es-ES_tradnl" altLang="en-US" sz="2000" dirty="0" smtClean="0"/>
              <a:t>TSB  realizará una revisión después de la creación de la SNN, al final de la consultoría, para identificar las áreas de mejora y evolución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556891" y="6468101"/>
            <a:ext cx="1366837" cy="431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2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3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2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4A7097D1-8D02-4C3C-8B55-6EA8167C5347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21</a:t>
            </a:fld>
            <a:endParaRPr lang="en-US" altLang="en-US" sz="1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79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484269" y="6453188"/>
            <a:ext cx="1366837" cy="431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C146C0A8-6125-449B-997D-A93602E376F0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22</a:t>
            </a:fld>
            <a:endParaRPr lang="en-US" altLang="en-US" sz="1200" dirty="0" smtClean="0">
              <a:solidFill>
                <a:schemeClr val="tx1"/>
              </a:solidFill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395288" y="549275"/>
            <a:ext cx="77724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rgbClr val="0E438A"/>
              </a:buClr>
              <a:buSzPct val="110000"/>
              <a:defRPr/>
            </a:pPr>
            <a:r>
              <a:rPr lang="en-US" b="1" kern="0" dirty="0" smtClean="0">
                <a:solidFill>
                  <a:schemeClr val="accent2"/>
                </a:solidFill>
                <a:latin typeface="+mn-lt"/>
              </a:rPr>
              <a:t>Gracias</a:t>
            </a:r>
            <a:endParaRPr lang="en-US" b="1" kern="0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27654" name="Picture 3" descr="001009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412875"/>
            <a:ext cx="5727700" cy="384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374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89865" y="365760"/>
            <a:ext cx="8435975" cy="762000"/>
          </a:xfrm>
        </p:spPr>
        <p:txBody>
          <a:bodyPr>
            <a:normAutofit/>
          </a:bodyPr>
          <a:lstStyle/>
          <a:p>
            <a:r>
              <a:rPr lang="es-ES_tradnl" altLang="en-US" sz="4000" dirty="0" smtClean="0"/>
              <a:t>R</a:t>
            </a:r>
            <a:r>
              <a:rPr lang="es-ES_tradnl" altLang="en-US" sz="4000" noProof="0" dirty="0" smtClean="0"/>
              <a:t>etos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533399" y="1143000"/>
            <a:ext cx="8342745" cy="4953000"/>
          </a:xfrm>
        </p:spPr>
        <p:txBody>
          <a:bodyPr/>
          <a:lstStyle/>
          <a:p>
            <a:pPr>
              <a:spcBef>
                <a:spcPct val="0"/>
              </a:spcBef>
              <a:buClr>
                <a:srgbClr val="473A35"/>
              </a:buClr>
              <a:defRPr/>
            </a:pPr>
            <a:r>
              <a:rPr lang="es-ES_tradnl" sz="2400" noProof="0" dirty="0" smtClean="0"/>
              <a:t>Un país en desarrollo puede no haber asignado la responsabilidad para la UIT-T a un organismo o un cargo concreto del gobierno</a:t>
            </a:r>
          </a:p>
          <a:p>
            <a:pPr marL="0" indent="0">
              <a:spcBef>
                <a:spcPct val="0"/>
              </a:spcBef>
              <a:buClr>
                <a:srgbClr val="473A35"/>
              </a:buClr>
              <a:buFontTx/>
              <a:buNone/>
              <a:defRPr/>
            </a:pPr>
            <a:endParaRPr lang="es-ES_tradnl" sz="2400" noProof="0" dirty="0" smtClean="0"/>
          </a:p>
          <a:p>
            <a:pPr>
              <a:spcBef>
                <a:spcPct val="0"/>
              </a:spcBef>
              <a:buClr>
                <a:srgbClr val="473A35"/>
              </a:buClr>
              <a:defRPr/>
            </a:pPr>
            <a:r>
              <a:rPr lang="es-ES_tradnl" sz="2400" noProof="0" dirty="0" smtClean="0"/>
              <a:t>Cada país en desarrollo puede tener un objetivo diferente respecto de su participación final en el UIT-T</a:t>
            </a:r>
          </a:p>
          <a:p>
            <a:pPr marL="0" indent="0">
              <a:spcBef>
                <a:spcPct val="0"/>
              </a:spcBef>
              <a:buClr>
                <a:srgbClr val="473A35"/>
              </a:buClr>
              <a:buFontTx/>
              <a:buNone/>
              <a:defRPr/>
            </a:pPr>
            <a:endParaRPr lang="es-ES_tradnl" sz="2400" noProof="0" dirty="0" smtClean="0"/>
          </a:p>
          <a:p>
            <a:pPr>
              <a:spcBef>
                <a:spcPct val="0"/>
              </a:spcBef>
              <a:buClr>
                <a:srgbClr val="473A35"/>
              </a:buClr>
              <a:defRPr/>
            </a:pPr>
            <a:r>
              <a:rPr lang="es-ES_tradnl" sz="2400" noProof="0" dirty="0" smtClean="0"/>
              <a:t>Conclusión: Una solución no es válida para todos. Se necesitan opciones para responder a las diferentes situaciones de los diferentes países</a:t>
            </a:r>
          </a:p>
          <a:p>
            <a:pPr>
              <a:defRPr/>
            </a:pPr>
            <a:endParaRPr lang="es-ES_tradnl" sz="2000" noProof="0" dirty="0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509307" y="6453188"/>
            <a:ext cx="1366837" cy="431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334777DD-78C1-4585-AC31-6F7B0B465663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3</a:t>
            </a:fld>
            <a:endParaRPr lang="en-US" altLang="en-US" sz="1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22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372852"/>
            <a:ext cx="8229600" cy="1143000"/>
          </a:xfrm>
        </p:spPr>
        <p:txBody>
          <a:bodyPr>
            <a:normAutofit/>
          </a:bodyPr>
          <a:lstStyle/>
          <a:p>
            <a:r>
              <a:rPr lang="es-ES_tradnl" altLang="en-US" noProof="0" dirty="0" smtClean="0"/>
              <a:t>Beneficios de una SNN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413" cy="452596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s-ES_tradnl" altLang="en-US" sz="2400" noProof="0" dirty="0" smtClean="0"/>
              <a:t>Establecer una relación entre las normas nacionales y las Recomendaciones del UIT-T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s-ES_tradnl" altLang="en-US" sz="2400" noProof="0" dirty="0" smtClean="0"/>
              <a:t>Definir claramente los roles, la responsabilidad y la autoridad dentro del país, en relación con los asuntos del UIT-T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s-ES_tradnl" altLang="en-US" sz="2400" noProof="0" dirty="0" smtClean="0"/>
              <a:t>Coordinar los requisitos para las normas TIC</a:t>
            </a:r>
          </a:p>
          <a:p>
            <a:pPr>
              <a:spcBef>
                <a:spcPts val="1200"/>
              </a:spcBef>
            </a:pPr>
            <a:r>
              <a:rPr lang="es-ES_tradnl" altLang="en-US" sz="2400" noProof="0" dirty="0" smtClean="0"/>
              <a:t>Desempeñar un papel en la aprobación de las Recomendaciones del UIT-T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s-ES_tradnl" altLang="en-US" sz="2400" noProof="0" dirty="0" smtClean="0"/>
              <a:t>Mejorar la contribución en las Comisiones de Estudio del UIT-T</a:t>
            </a: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534406" y="6453188"/>
            <a:ext cx="1366837" cy="431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2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3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2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35ED5EE5-9548-40D6-8EFB-229777755FE6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4</a:t>
            </a:fld>
            <a:endParaRPr lang="en-US" altLang="en-US" sz="1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62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533196" y="449258"/>
            <a:ext cx="7772400" cy="762000"/>
          </a:xfrm>
        </p:spPr>
        <p:txBody>
          <a:bodyPr/>
          <a:lstStyle/>
          <a:p>
            <a:r>
              <a:rPr lang="es-ES_tradnl" altLang="en-US" noProof="0" dirty="0" smtClean="0"/>
              <a:t>Ejemplo de práctica idónea</a:t>
            </a:r>
          </a:p>
        </p:txBody>
      </p:sp>
      <p:sp>
        <p:nvSpPr>
          <p:cNvPr id="819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536784" y="6490586"/>
            <a:ext cx="1366837" cy="431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E69AE00E-3231-4D85-8B5C-0AF3E1553ED0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5</a:t>
            </a:fld>
            <a:endParaRPr lang="en-US" altLang="en-US" sz="1200" dirty="0" smtClean="0">
              <a:solidFill>
                <a:schemeClr val="tx1"/>
              </a:solidFill>
            </a:endParaRPr>
          </a:p>
        </p:txBody>
      </p:sp>
      <p:grpSp>
        <p:nvGrpSpPr>
          <p:cNvPr id="8196" name="Group 29"/>
          <p:cNvGrpSpPr>
            <a:grpSpLocks/>
          </p:cNvGrpSpPr>
          <p:nvPr/>
        </p:nvGrpSpPr>
        <p:grpSpPr bwMode="auto">
          <a:xfrm>
            <a:off x="457200" y="1524000"/>
            <a:ext cx="8229600" cy="3790950"/>
            <a:chOff x="457200" y="1524000"/>
            <a:chExt cx="8229600" cy="3790387"/>
          </a:xfrm>
        </p:grpSpPr>
        <p:cxnSp>
          <p:nvCxnSpPr>
            <p:cNvPr id="8199" name="AutoShape 3"/>
            <p:cNvCxnSpPr>
              <a:cxnSpLocks noChangeShapeType="1"/>
            </p:cNvCxnSpPr>
            <p:nvPr/>
          </p:nvCxnSpPr>
          <p:spPr bwMode="auto">
            <a:xfrm flipH="1">
              <a:off x="7380981" y="4640641"/>
              <a:ext cx="1634" cy="258538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200" name="Text Box 4"/>
            <p:cNvSpPr txBox="1">
              <a:spLocks noChangeArrowheads="1"/>
            </p:cNvSpPr>
            <p:nvPr/>
          </p:nvSpPr>
          <p:spPr bwMode="auto">
            <a:xfrm>
              <a:off x="6783639" y="4898534"/>
              <a:ext cx="1176708" cy="399735"/>
            </a:xfrm>
            <a:prstGeom prst="rect">
              <a:avLst/>
            </a:prstGeom>
            <a:gradFill rotWithShape="0">
              <a:gsLst>
                <a:gs pos="0">
                  <a:srgbClr val="FAFEDC"/>
                </a:gs>
                <a:gs pos="100000">
                  <a:srgbClr val="E8F84E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SzPct val="75000"/>
                <a:buBlip>
                  <a:blip r:embed="rId3"/>
                </a:buBlip>
                <a:defRPr sz="3200">
                  <a:solidFill>
                    <a:schemeClr val="bg2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800">
                  <a:solidFill>
                    <a:schemeClr val="bg2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400">
                  <a:solidFill>
                    <a:schemeClr val="bg2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1000"/>
                </a:spcAft>
                <a:buSzTx/>
                <a:buFontTx/>
                <a:buNone/>
              </a:pPr>
              <a:r>
                <a:rPr lang="es-ES_tradnl" altLang="ko-KR" sz="1600" dirty="0" smtClean="0">
                  <a:solidFill>
                    <a:schemeClr val="tx1"/>
                  </a:solidFill>
                  <a:latin typeface="Calibri" pitchFamily="34" charset="0"/>
                  <a:ea typeface="Malgun Gothic" pitchFamily="34" charset="-127"/>
                </a:rPr>
                <a:t>CEN 17</a:t>
              </a:r>
              <a:endParaRPr lang="es-ES_tradnl" altLang="en-US" sz="240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8201" name="Text Box 5"/>
            <p:cNvSpPr txBox="1">
              <a:spLocks noChangeArrowheads="1"/>
            </p:cNvSpPr>
            <p:nvPr/>
          </p:nvSpPr>
          <p:spPr bwMode="auto">
            <a:xfrm>
              <a:off x="6000801" y="4961718"/>
              <a:ext cx="650458" cy="2701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SzPct val="75000"/>
                <a:buBlip>
                  <a:blip r:embed="rId3"/>
                </a:buBlip>
                <a:defRPr sz="3200">
                  <a:solidFill>
                    <a:schemeClr val="bg2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800">
                  <a:solidFill>
                    <a:schemeClr val="bg2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400">
                  <a:solidFill>
                    <a:schemeClr val="bg2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1000"/>
                </a:spcAft>
                <a:buSzTx/>
                <a:buFontTx/>
                <a:buNone/>
              </a:pPr>
              <a:r>
                <a:rPr lang="es-ES_tradnl" altLang="ko-KR" sz="1100" dirty="0" smtClean="0">
                  <a:solidFill>
                    <a:schemeClr val="tx1"/>
                  </a:solidFill>
                  <a:latin typeface="Times New Roman" pitchFamily="18" charset="0"/>
                  <a:ea typeface="Malgun Gothic" pitchFamily="34" charset="-127"/>
                  <a:sym typeface="Symbol" pitchFamily="18" charset="2"/>
                </a:rPr>
                <a:t></a:t>
              </a:r>
              <a:r>
                <a:rPr lang="es-ES_tradnl" altLang="ko-KR" sz="1100" dirty="0" smtClean="0">
                  <a:solidFill>
                    <a:schemeClr val="tx1"/>
                  </a:solidFill>
                  <a:latin typeface="Calibri" pitchFamily="34" charset="0"/>
                  <a:ea typeface="Malgun Gothic" pitchFamily="34" charset="-127"/>
                </a:rPr>
                <a:t> </a:t>
              </a:r>
              <a:r>
                <a:rPr lang="es-ES_tradnl" altLang="ko-KR" sz="1100" dirty="0" smtClean="0">
                  <a:solidFill>
                    <a:schemeClr val="tx1"/>
                  </a:solidFill>
                  <a:latin typeface="Times New Roman" pitchFamily="18" charset="0"/>
                  <a:ea typeface="Malgun Gothic" pitchFamily="34" charset="-127"/>
                  <a:sym typeface="Symbol" pitchFamily="18" charset="2"/>
                </a:rPr>
                <a:t></a:t>
              </a:r>
              <a:r>
                <a:rPr lang="es-ES_tradnl" altLang="ko-KR" sz="1100" dirty="0" smtClean="0">
                  <a:solidFill>
                    <a:schemeClr val="tx1"/>
                  </a:solidFill>
                  <a:latin typeface="Calibri" pitchFamily="34" charset="0"/>
                  <a:ea typeface="Malgun Gothic" pitchFamily="34" charset="-127"/>
                </a:rPr>
                <a:t> </a:t>
              </a:r>
              <a:r>
                <a:rPr lang="es-ES_tradnl" altLang="ko-KR" sz="1100" dirty="0" smtClean="0">
                  <a:solidFill>
                    <a:schemeClr val="tx1"/>
                  </a:solidFill>
                  <a:latin typeface="Times New Roman" pitchFamily="18" charset="0"/>
                  <a:ea typeface="Malgun Gothic" pitchFamily="34" charset="-127"/>
                  <a:sym typeface="Symbol" pitchFamily="18" charset="2"/>
                </a:rPr>
                <a:t></a:t>
              </a:r>
              <a:endParaRPr lang="es-ES_tradnl" altLang="en-US" sz="240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8202" name="Text Box 6"/>
            <p:cNvSpPr txBox="1">
              <a:spLocks noChangeArrowheads="1"/>
            </p:cNvSpPr>
            <p:nvPr/>
          </p:nvSpPr>
          <p:spPr bwMode="auto">
            <a:xfrm>
              <a:off x="601020" y="1536250"/>
              <a:ext cx="5747073" cy="597668"/>
            </a:xfrm>
            <a:prstGeom prst="rect">
              <a:avLst/>
            </a:prstGeom>
            <a:gradFill rotWithShape="0">
              <a:gsLst>
                <a:gs pos="0">
                  <a:srgbClr val="EBFCEC"/>
                </a:gs>
                <a:gs pos="100000">
                  <a:srgbClr val="9CF29E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SzPct val="75000"/>
                <a:buBlip>
                  <a:blip r:embed="rId3"/>
                </a:buBlip>
                <a:defRPr sz="3200">
                  <a:solidFill>
                    <a:schemeClr val="bg2"/>
                  </a:solidFill>
                  <a:latin typeface="Verdana" pitchFamily="34" charset="0"/>
                </a:defRPr>
              </a:lvl1pPr>
              <a:lvl2pPr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800">
                  <a:solidFill>
                    <a:schemeClr val="bg2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400">
                  <a:solidFill>
                    <a:schemeClr val="bg2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9pPr>
            </a:lstStyle>
            <a:p>
              <a:pPr lvl="1" algn="ctr" eaLnBrk="1" hangingPunct="1">
                <a:spcBef>
                  <a:spcPct val="0"/>
                </a:spcBef>
                <a:spcAft>
                  <a:spcPts val="1000"/>
                </a:spcAft>
                <a:buSzTx/>
                <a:buFontTx/>
                <a:buNone/>
              </a:pPr>
              <a:r>
                <a:rPr lang="es-ES_tradnl" altLang="ko-KR" sz="2400" dirty="0" smtClean="0">
                  <a:solidFill>
                    <a:schemeClr val="tx1"/>
                  </a:solidFill>
                  <a:latin typeface="Calibri" pitchFamily="34" charset="0"/>
                  <a:ea typeface="Malgun Gothic" pitchFamily="34" charset="-127"/>
                </a:rPr>
                <a:t>Organismo responsable</a:t>
              </a:r>
            </a:p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s-ES_tradnl" altLang="en-US" sz="240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8203" name="Text Box 7"/>
            <p:cNvSpPr txBox="1">
              <a:spLocks noChangeArrowheads="1"/>
            </p:cNvSpPr>
            <p:nvPr/>
          </p:nvSpPr>
          <p:spPr bwMode="auto">
            <a:xfrm>
              <a:off x="6991197" y="2442745"/>
              <a:ext cx="1695603" cy="691154"/>
            </a:xfrm>
            <a:prstGeom prst="rect">
              <a:avLst/>
            </a:prstGeom>
            <a:gradFill rotWithShape="0">
              <a:gsLst>
                <a:gs pos="0">
                  <a:srgbClr val="EBFCEC"/>
                </a:gs>
                <a:gs pos="100000">
                  <a:srgbClr val="9CF29E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SzPct val="75000"/>
                <a:buBlip>
                  <a:blip r:embed="rId3"/>
                </a:buBlip>
                <a:defRPr sz="3200">
                  <a:solidFill>
                    <a:schemeClr val="bg2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800">
                  <a:solidFill>
                    <a:schemeClr val="bg2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400">
                  <a:solidFill>
                    <a:schemeClr val="bg2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1000"/>
                </a:spcAft>
                <a:buSzTx/>
                <a:buFontTx/>
                <a:buNone/>
              </a:pPr>
              <a:r>
                <a:rPr lang="es-ES_tradnl" altLang="ko-KR" sz="2000" dirty="0" smtClean="0">
                  <a:solidFill>
                    <a:schemeClr val="tx1"/>
                  </a:solidFill>
                  <a:latin typeface="Calibri" pitchFamily="34" charset="0"/>
                  <a:ea typeface="Malgun Gothic" pitchFamily="34" charset="-127"/>
                </a:rPr>
                <a:t>Secretaría</a:t>
              </a:r>
              <a:endParaRPr lang="es-ES_tradnl" altLang="en-US" sz="240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8204" name="Text Box 8"/>
            <p:cNvSpPr txBox="1">
              <a:spLocks noChangeArrowheads="1"/>
            </p:cNvSpPr>
            <p:nvPr/>
          </p:nvSpPr>
          <p:spPr bwMode="auto">
            <a:xfrm>
              <a:off x="533196" y="2591034"/>
              <a:ext cx="5964438" cy="609918"/>
            </a:xfrm>
            <a:prstGeom prst="rect">
              <a:avLst/>
            </a:prstGeom>
            <a:gradFill rotWithShape="0">
              <a:gsLst>
                <a:gs pos="0">
                  <a:srgbClr val="FEF6F0"/>
                </a:gs>
                <a:gs pos="100000">
                  <a:srgbClr val="FBD4B4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SzPct val="75000"/>
                <a:buBlip>
                  <a:blip r:embed="rId3"/>
                </a:buBlip>
                <a:defRPr sz="3200">
                  <a:solidFill>
                    <a:schemeClr val="bg2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800">
                  <a:solidFill>
                    <a:schemeClr val="bg2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400">
                  <a:solidFill>
                    <a:schemeClr val="bg2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ts val="1000"/>
                </a:spcAft>
                <a:buSzTx/>
                <a:buNone/>
              </a:pPr>
              <a:r>
                <a:rPr lang="es-ES_tradnl" altLang="ko-KR" sz="2400" dirty="0" smtClean="0">
                  <a:solidFill>
                    <a:schemeClr val="tx1"/>
                  </a:solidFill>
                  <a:latin typeface="Calibri" pitchFamily="34" charset="0"/>
                  <a:ea typeface="Malgun Gothic" pitchFamily="34" charset="-127"/>
                </a:rPr>
                <a:t>Comité Asesor Nacional para la UIT</a:t>
              </a:r>
              <a:endParaRPr lang="es-ES_tradnl" altLang="ko-KR" sz="2400" dirty="0">
                <a:solidFill>
                  <a:schemeClr val="tx1"/>
                </a:solidFill>
                <a:latin typeface="Calibri" pitchFamily="34" charset="0"/>
                <a:ea typeface="Malgun Gothic" pitchFamily="34" charset="-127"/>
              </a:endParaRPr>
            </a:p>
          </p:txBody>
        </p:sp>
        <p:sp>
          <p:nvSpPr>
            <p:cNvPr id="8205" name="Text Box 9"/>
            <p:cNvSpPr txBox="1">
              <a:spLocks noChangeArrowheads="1"/>
            </p:cNvSpPr>
            <p:nvPr/>
          </p:nvSpPr>
          <p:spPr bwMode="auto">
            <a:xfrm>
              <a:off x="6997734" y="1524000"/>
              <a:ext cx="1627779" cy="691154"/>
            </a:xfrm>
            <a:prstGeom prst="rect">
              <a:avLst/>
            </a:prstGeom>
            <a:gradFill rotWithShape="0">
              <a:gsLst>
                <a:gs pos="0">
                  <a:srgbClr val="EBFCEC"/>
                </a:gs>
                <a:gs pos="100000">
                  <a:srgbClr val="9CF29E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SzPct val="75000"/>
                <a:buBlip>
                  <a:blip r:embed="rId3"/>
                </a:buBlip>
                <a:defRPr sz="3200">
                  <a:solidFill>
                    <a:schemeClr val="bg2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800">
                  <a:solidFill>
                    <a:schemeClr val="bg2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400">
                  <a:solidFill>
                    <a:schemeClr val="bg2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1000"/>
                </a:spcAft>
                <a:buSzTx/>
                <a:buFontTx/>
                <a:buNone/>
              </a:pPr>
              <a:r>
                <a:rPr lang="es-ES_tradnl" altLang="ko-KR" sz="2000" dirty="0" smtClean="0">
                  <a:solidFill>
                    <a:schemeClr val="tx1"/>
                  </a:solidFill>
                  <a:latin typeface="Calibri" pitchFamily="34" charset="0"/>
                  <a:ea typeface="Malgun Gothic" pitchFamily="34" charset="-127"/>
                </a:rPr>
                <a:t>Financiación</a:t>
              </a:r>
              <a:endParaRPr lang="es-ES_tradnl" altLang="en-US" sz="240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8206" name="Text Box 10"/>
            <p:cNvSpPr txBox="1">
              <a:spLocks noChangeArrowheads="1"/>
            </p:cNvSpPr>
            <p:nvPr/>
          </p:nvSpPr>
          <p:spPr bwMode="auto">
            <a:xfrm>
              <a:off x="457200" y="3657422"/>
              <a:ext cx="1190599" cy="399735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B8CCE4"/>
                </a:gs>
              </a:gsLst>
              <a:lin ang="5400000" scaled="1"/>
            </a:gradFill>
            <a:ln w="12700">
              <a:solidFill>
                <a:srgbClr val="95B3D7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/>
            <a:lstStyle>
              <a:lvl1pPr>
                <a:spcBef>
                  <a:spcPct val="20000"/>
                </a:spcBef>
                <a:buSzPct val="75000"/>
                <a:buBlip>
                  <a:blip r:embed="rId3"/>
                </a:buBlip>
                <a:defRPr sz="3200">
                  <a:solidFill>
                    <a:schemeClr val="bg2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800">
                  <a:solidFill>
                    <a:schemeClr val="bg2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400">
                  <a:solidFill>
                    <a:schemeClr val="bg2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1000"/>
                </a:spcAft>
                <a:buSzTx/>
                <a:buFontTx/>
                <a:buNone/>
              </a:pPr>
              <a:r>
                <a:rPr lang="es-ES_tradnl" altLang="ko-KR" sz="1600" dirty="0" smtClean="0">
                  <a:solidFill>
                    <a:schemeClr val="tx1"/>
                  </a:solidFill>
                  <a:latin typeface="Calibri" pitchFamily="34" charset="0"/>
                  <a:ea typeface="Malgun Gothic" pitchFamily="34" charset="-127"/>
                </a:rPr>
                <a:t>(D)</a:t>
              </a:r>
              <a:endParaRPr lang="es-ES_tradnl" altLang="en-US" sz="240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8207" name="Text Box 11"/>
            <p:cNvSpPr txBox="1">
              <a:spLocks noChangeArrowheads="1"/>
            </p:cNvSpPr>
            <p:nvPr/>
          </p:nvSpPr>
          <p:spPr bwMode="auto">
            <a:xfrm>
              <a:off x="1830026" y="3652909"/>
              <a:ext cx="1216749" cy="399735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B8CCE4"/>
                </a:gs>
              </a:gsLst>
              <a:lin ang="5400000" scaled="1"/>
            </a:gradFill>
            <a:ln w="12700">
              <a:solidFill>
                <a:srgbClr val="95B3D7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/>
            <a:lstStyle>
              <a:lvl1pPr>
                <a:spcBef>
                  <a:spcPct val="20000"/>
                </a:spcBef>
                <a:buSzPct val="75000"/>
                <a:buBlip>
                  <a:blip r:embed="rId3"/>
                </a:buBlip>
                <a:defRPr sz="3200">
                  <a:solidFill>
                    <a:schemeClr val="bg2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800">
                  <a:solidFill>
                    <a:schemeClr val="bg2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400">
                  <a:solidFill>
                    <a:schemeClr val="bg2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1000"/>
                </a:spcAft>
                <a:buSzTx/>
                <a:buFontTx/>
                <a:buNone/>
              </a:pPr>
              <a:r>
                <a:rPr lang="es-ES_tradnl" altLang="ko-KR" sz="1600" dirty="0" smtClean="0">
                  <a:solidFill>
                    <a:schemeClr val="tx1"/>
                  </a:solidFill>
                  <a:latin typeface="Calibri" pitchFamily="34" charset="0"/>
                  <a:ea typeface="Malgun Gothic" pitchFamily="34" charset="-127"/>
                </a:rPr>
                <a:t>(R)</a:t>
              </a:r>
              <a:endParaRPr lang="es-ES_tradnl" altLang="en-US" sz="240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8208" name="Text Box 12"/>
            <p:cNvSpPr txBox="1">
              <a:spLocks noChangeArrowheads="1"/>
            </p:cNvSpPr>
            <p:nvPr/>
          </p:nvSpPr>
          <p:spPr bwMode="auto">
            <a:xfrm>
              <a:off x="3200400" y="3657422"/>
              <a:ext cx="5019803" cy="691154"/>
            </a:xfrm>
            <a:prstGeom prst="rect">
              <a:avLst/>
            </a:prstGeom>
            <a:gradFill rotWithShape="0">
              <a:gsLst>
                <a:gs pos="0">
                  <a:srgbClr val="EAF0F7"/>
                </a:gs>
                <a:gs pos="100000">
                  <a:srgbClr val="95B3D7"/>
                </a:gs>
              </a:gsLst>
              <a:lin ang="5400000" scaled="1"/>
            </a:gradFill>
            <a:ln w="12700">
              <a:solidFill>
                <a:srgbClr val="95B3D7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/>
            <a:lstStyle>
              <a:lvl1pPr>
                <a:spcBef>
                  <a:spcPct val="20000"/>
                </a:spcBef>
                <a:buSzPct val="75000"/>
                <a:buBlip>
                  <a:blip r:embed="rId3"/>
                </a:buBlip>
                <a:defRPr sz="3200">
                  <a:solidFill>
                    <a:schemeClr val="bg2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800">
                  <a:solidFill>
                    <a:schemeClr val="bg2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400">
                  <a:solidFill>
                    <a:schemeClr val="bg2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ts val="1000"/>
                </a:spcAft>
                <a:buSzTx/>
                <a:buFontTx/>
                <a:buNone/>
              </a:pPr>
              <a:r>
                <a:rPr lang="es-ES_tradnl" altLang="ko-KR" sz="2400" dirty="0" smtClean="0">
                  <a:solidFill>
                    <a:schemeClr val="tx1"/>
                  </a:solidFill>
                  <a:latin typeface="Calibri" pitchFamily="34" charset="0"/>
                  <a:ea typeface="Malgun Gothic" pitchFamily="34" charset="-127"/>
                </a:rPr>
                <a:t>Comité Asesor Nacional para el UIT-T</a:t>
              </a:r>
              <a:endParaRPr lang="es-ES_tradnl" altLang="en-US" sz="180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8209" name="Text Box 13"/>
            <p:cNvSpPr txBox="1">
              <a:spLocks noChangeArrowheads="1"/>
            </p:cNvSpPr>
            <p:nvPr/>
          </p:nvSpPr>
          <p:spPr bwMode="auto">
            <a:xfrm>
              <a:off x="3282116" y="4914652"/>
              <a:ext cx="1189782" cy="399735"/>
            </a:xfrm>
            <a:prstGeom prst="rect">
              <a:avLst/>
            </a:prstGeom>
            <a:gradFill rotWithShape="0">
              <a:gsLst>
                <a:gs pos="0">
                  <a:srgbClr val="FAFEDC"/>
                </a:gs>
                <a:gs pos="100000">
                  <a:srgbClr val="E8F84E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SzPct val="75000"/>
                <a:buBlip>
                  <a:blip r:embed="rId3"/>
                </a:buBlip>
                <a:defRPr sz="3200">
                  <a:solidFill>
                    <a:schemeClr val="bg2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800">
                  <a:solidFill>
                    <a:schemeClr val="bg2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400">
                  <a:solidFill>
                    <a:schemeClr val="bg2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1000"/>
                </a:spcAft>
                <a:buSzTx/>
                <a:buFontTx/>
                <a:buNone/>
              </a:pPr>
              <a:r>
                <a:rPr lang="es-ES_tradnl" altLang="ko-KR" sz="1600" dirty="0" smtClean="0">
                  <a:solidFill>
                    <a:schemeClr val="tx1"/>
                  </a:solidFill>
                  <a:latin typeface="Calibri" pitchFamily="34" charset="0"/>
                  <a:ea typeface="Malgun Gothic" pitchFamily="34" charset="-127"/>
                </a:rPr>
                <a:t>CEN 2</a:t>
              </a:r>
              <a:endParaRPr lang="es-ES_tradnl" altLang="en-US" sz="240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8210" name="Text Box 14"/>
            <p:cNvSpPr txBox="1">
              <a:spLocks noChangeArrowheads="1"/>
            </p:cNvSpPr>
            <p:nvPr/>
          </p:nvSpPr>
          <p:spPr bwMode="auto">
            <a:xfrm>
              <a:off x="4663930" y="4914652"/>
              <a:ext cx="1176708" cy="399735"/>
            </a:xfrm>
            <a:prstGeom prst="rect">
              <a:avLst/>
            </a:prstGeom>
            <a:gradFill rotWithShape="0">
              <a:gsLst>
                <a:gs pos="0">
                  <a:srgbClr val="FAFEDC"/>
                </a:gs>
                <a:gs pos="100000">
                  <a:srgbClr val="E8F84E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SzPct val="75000"/>
                <a:buBlip>
                  <a:blip r:embed="rId3"/>
                </a:buBlip>
                <a:defRPr sz="3200">
                  <a:solidFill>
                    <a:schemeClr val="bg2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800">
                  <a:solidFill>
                    <a:schemeClr val="bg2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400">
                  <a:solidFill>
                    <a:schemeClr val="bg2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1000"/>
                </a:spcAft>
                <a:buSzTx/>
                <a:buFontTx/>
                <a:buNone/>
              </a:pPr>
              <a:r>
                <a:rPr lang="es-ES_tradnl" altLang="ko-KR" sz="1600" dirty="0" smtClean="0">
                  <a:solidFill>
                    <a:schemeClr val="tx1"/>
                  </a:solidFill>
                  <a:latin typeface="Calibri" pitchFamily="34" charset="0"/>
                  <a:ea typeface="Malgun Gothic" pitchFamily="34" charset="-127"/>
                </a:rPr>
                <a:t>CEN 3</a:t>
              </a:r>
              <a:endParaRPr lang="es-ES_tradnl" altLang="en-US" sz="240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cxnSp>
          <p:nvCxnSpPr>
            <p:cNvPr id="8211" name="AutoShape 15"/>
            <p:cNvCxnSpPr>
              <a:cxnSpLocks noChangeShapeType="1"/>
            </p:cNvCxnSpPr>
            <p:nvPr/>
          </p:nvCxnSpPr>
          <p:spPr bwMode="auto">
            <a:xfrm flipH="1">
              <a:off x="3581196" y="2133918"/>
              <a:ext cx="2451" cy="470011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12" name="AutoShape 16"/>
            <p:cNvCxnSpPr>
              <a:cxnSpLocks noChangeShapeType="1"/>
            </p:cNvCxnSpPr>
            <p:nvPr/>
          </p:nvCxnSpPr>
          <p:spPr bwMode="auto">
            <a:xfrm flipH="1">
              <a:off x="3563218" y="3189991"/>
              <a:ext cx="1634" cy="251446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13" name="AutoShape 17"/>
            <p:cNvCxnSpPr>
              <a:cxnSpLocks noChangeShapeType="1"/>
            </p:cNvCxnSpPr>
            <p:nvPr/>
          </p:nvCxnSpPr>
          <p:spPr bwMode="auto">
            <a:xfrm>
              <a:off x="1142796" y="3429187"/>
              <a:ext cx="485228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14" name="AutoShape 18"/>
            <p:cNvCxnSpPr>
              <a:cxnSpLocks noChangeShapeType="1"/>
            </p:cNvCxnSpPr>
            <p:nvPr/>
          </p:nvCxnSpPr>
          <p:spPr bwMode="auto">
            <a:xfrm flipH="1">
              <a:off x="1135441" y="3422740"/>
              <a:ext cx="1634" cy="236617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15" name="AutoShape 19"/>
            <p:cNvCxnSpPr>
              <a:cxnSpLocks noChangeShapeType="1"/>
            </p:cNvCxnSpPr>
            <p:nvPr/>
          </p:nvCxnSpPr>
          <p:spPr bwMode="auto">
            <a:xfrm flipH="1">
              <a:off x="5985275" y="3428542"/>
              <a:ext cx="1634" cy="214051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16" name="AutoShape 20"/>
            <p:cNvCxnSpPr>
              <a:cxnSpLocks noChangeShapeType="1"/>
            </p:cNvCxnSpPr>
            <p:nvPr/>
          </p:nvCxnSpPr>
          <p:spPr bwMode="auto">
            <a:xfrm>
              <a:off x="2516439" y="3434989"/>
              <a:ext cx="2451" cy="225012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17" name="AutoShape 21"/>
            <p:cNvCxnSpPr>
              <a:cxnSpLocks noChangeShapeType="1"/>
            </p:cNvCxnSpPr>
            <p:nvPr/>
          </p:nvCxnSpPr>
          <p:spPr bwMode="auto">
            <a:xfrm>
              <a:off x="3885996" y="4648378"/>
              <a:ext cx="3488448" cy="64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18" name="AutoShape 22"/>
            <p:cNvCxnSpPr>
              <a:cxnSpLocks noChangeShapeType="1"/>
            </p:cNvCxnSpPr>
            <p:nvPr/>
          </p:nvCxnSpPr>
          <p:spPr bwMode="auto">
            <a:xfrm flipH="1">
              <a:off x="5232672" y="4648378"/>
              <a:ext cx="1634" cy="258538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19" name="AutoShape 23"/>
            <p:cNvCxnSpPr>
              <a:cxnSpLocks noChangeShapeType="1"/>
            </p:cNvCxnSpPr>
            <p:nvPr/>
          </p:nvCxnSpPr>
          <p:spPr bwMode="auto">
            <a:xfrm flipH="1">
              <a:off x="3881093" y="4642575"/>
              <a:ext cx="1634" cy="272722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20" name="AutoShape 24"/>
            <p:cNvCxnSpPr>
              <a:cxnSpLocks noChangeShapeType="1"/>
            </p:cNvCxnSpPr>
            <p:nvPr/>
          </p:nvCxnSpPr>
          <p:spPr bwMode="auto">
            <a:xfrm>
              <a:off x="5714796" y="4412405"/>
              <a:ext cx="4086" cy="232104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8197" name="TextBox 28"/>
          <p:cNvSpPr txBox="1">
            <a:spLocks noChangeArrowheads="1"/>
          </p:cNvSpPr>
          <p:nvPr/>
        </p:nvSpPr>
        <p:spPr bwMode="auto">
          <a:xfrm>
            <a:off x="357908" y="5580425"/>
            <a:ext cx="411399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s-ES_tradnl" altLang="en-US" sz="1400" dirty="0" smtClean="0">
                <a:solidFill>
                  <a:schemeClr val="tx1"/>
                </a:solidFill>
              </a:rPr>
              <a:t>CEN: Comisión de Estudio Nacional</a:t>
            </a:r>
            <a:endParaRPr lang="es-ES_tradnl" alt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76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601980" y="3810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s-ES_tradnl" altLang="en-US" noProof="0" dirty="0" smtClean="0"/>
              <a:t>Funciones de la SNN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229600" cy="4008582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buClr>
                <a:srgbClr val="473A35"/>
              </a:buClr>
            </a:pPr>
            <a:r>
              <a:rPr lang="es-ES_tradnl" altLang="en-US" sz="2800" noProof="0" dirty="0" smtClean="0"/>
              <a:t>Gestión de la organización </a:t>
            </a:r>
            <a:r>
              <a:rPr lang="es-ES_tradnl" altLang="en-US" sz="2800" dirty="0" smtClean="0"/>
              <a:t>y de los procesos nacionales </a:t>
            </a:r>
            <a:endParaRPr lang="es-ES_tradnl" altLang="en-US" sz="2800" noProof="0" dirty="0" smtClean="0"/>
          </a:p>
          <a:p>
            <a:pPr>
              <a:lnSpc>
                <a:spcPct val="150000"/>
              </a:lnSpc>
              <a:spcBef>
                <a:spcPct val="0"/>
              </a:spcBef>
              <a:buClr>
                <a:srgbClr val="473A35"/>
              </a:buClr>
            </a:pPr>
            <a:r>
              <a:rPr lang="es-ES_tradnl" altLang="en-US" sz="2800" noProof="0" dirty="0" smtClean="0"/>
              <a:t>Distribución de la información del UIT-T</a:t>
            </a: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rgbClr val="473A35"/>
              </a:buClr>
            </a:pPr>
            <a:r>
              <a:rPr lang="es-ES_tradnl" altLang="en-US" sz="2800" noProof="0" dirty="0" smtClean="0"/>
              <a:t>Respuestas a las preguntas/consultas del UIT-T</a:t>
            </a:r>
          </a:p>
          <a:p>
            <a:pPr>
              <a:spcBef>
                <a:spcPct val="0"/>
              </a:spcBef>
              <a:buClr>
                <a:srgbClr val="473A35"/>
              </a:buClr>
            </a:pPr>
            <a:r>
              <a:rPr lang="es-ES_tradnl" altLang="en-US" sz="2800" noProof="0" dirty="0" smtClean="0"/>
              <a:t>Definición de las posiciones, las estrategias y los planes de acción nacionales para el UIT-T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rgbClr val="473A35"/>
              </a:buClr>
            </a:pPr>
            <a:r>
              <a:rPr lang="es-ES_tradnl" altLang="en-US" sz="2800" noProof="0" dirty="0" smtClean="0"/>
              <a:t>Dirección de las delegaciones internacionales</a:t>
            </a: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609356" y="6520643"/>
            <a:ext cx="1366837" cy="431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A12B9753-A25E-45CD-80CF-D8CDE36B30AF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6</a:t>
            </a:fld>
            <a:endParaRPr lang="en-US" altLang="en-US" sz="1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50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533400" y="50165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s-ES_tradnl" altLang="en-US" dirty="0"/>
              <a:t>Funciones de la </a:t>
            </a:r>
            <a:r>
              <a:rPr lang="es-ES_tradnl" altLang="en-US" dirty="0" smtClean="0"/>
              <a:t>SNN (</a:t>
            </a:r>
            <a:r>
              <a:rPr lang="es-ES_tradnl" altLang="en-US" dirty="0"/>
              <a:t>cont</a:t>
            </a:r>
            <a:r>
              <a:rPr lang="es-ES_tradnl" altLang="en-US" noProof="0" dirty="0" smtClean="0"/>
              <a:t>.)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533400" y="1187450"/>
            <a:ext cx="8229600" cy="5410200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Clr>
                <a:srgbClr val="473A35"/>
              </a:buClr>
            </a:pPr>
            <a:r>
              <a:rPr lang="es-ES_tradnl" altLang="en-US" sz="2400" noProof="0" dirty="0" smtClean="0"/>
              <a:t>Elaboración y aprobación de las contribuciones</a:t>
            </a:r>
          </a:p>
          <a:p>
            <a:pPr>
              <a:spcBef>
                <a:spcPct val="0"/>
              </a:spcBef>
              <a:spcAft>
                <a:spcPts val="1200"/>
              </a:spcAft>
              <a:buClr>
                <a:srgbClr val="473A35"/>
              </a:buClr>
            </a:pPr>
            <a:r>
              <a:rPr lang="es-ES_tradnl" altLang="en-US" sz="2400" noProof="0" dirty="0" smtClean="0"/>
              <a:t>Presentación de información en las reuniones nacionales e internacionales</a:t>
            </a:r>
          </a:p>
          <a:p>
            <a:pPr>
              <a:spcBef>
                <a:spcPct val="0"/>
              </a:spcBef>
              <a:spcAft>
                <a:spcPts val="1200"/>
              </a:spcAft>
              <a:buClr>
                <a:srgbClr val="473A35"/>
              </a:buClr>
            </a:pPr>
            <a:r>
              <a:rPr lang="es-ES_tradnl" altLang="en-US" sz="2400" noProof="0" dirty="0" smtClean="0"/>
              <a:t>Autorización de las solicitudes de nuevos miembros del UIT-T del sector privado y peticiones de cuentas TIES</a:t>
            </a:r>
          </a:p>
          <a:p>
            <a:pPr>
              <a:spcBef>
                <a:spcPct val="0"/>
              </a:spcBef>
              <a:spcAft>
                <a:spcPts val="1200"/>
              </a:spcAft>
              <a:buClr>
                <a:srgbClr val="473A35"/>
              </a:buClr>
            </a:pPr>
            <a:r>
              <a:rPr lang="es-ES_tradnl" altLang="en-US" sz="2400" noProof="0" dirty="0" smtClean="0"/>
              <a:t>Coordinación de las actividades para mejorar las capacidades </a:t>
            </a:r>
            <a:r>
              <a:rPr lang="es-ES_tradnl" altLang="en-US" sz="2400" dirty="0" smtClean="0"/>
              <a:t>en normalización</a:t>
            </a:r>
            <a:endParaRPr lang="es-ES_tradnl" altLang="en-US" sz="2400" noProof="0" dirty="0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549396" y="6475596"/>
            <a:ext cx="1366837" cy="431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08E17423-F970-4D5B-BCB8-D457590BEF03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7</a:t>
            </a:fld>
            <a:endParaRPr lang="en-US" altLang="en-US" sz="1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89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534400" cy="1143000"/>
          </a:xfrm>
        </p:spPr>
        <p:txBody>
          <a:bodyPr>
            <a:normAutofit/>
          </a:bodyPr>
          <a:lstStyle/>
          <a:p>
            <a:r>
              <a:rPr lang="es-ES_tradnl" altLang="en-US" noProof="0" dirty="0" smtClean="0"/>
              <a:t>Bases legales para la SNN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419600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spcAft>
                <a:spcPts val="1200"/>
              </a:spcAft>
              <a:buClr>
                <a:srgbClr val="473A35"/>
              </a:buClr>
            </a:pPr>
            <a:r>
              <a:rPr lang="es-ES_tradnl" altLang="en-US" sz="2400" noProof="0" dirty="0" smtClean="0"/>
              <a:t>La </a:t>
            </a:r>
            <a:r>
              <a:rPr lang="es-ES_tradnl" altLang="en-US" sz="2400" dirty="0" smtClean="0"/>
              <a:t>autoridad para la SNN se establece mediante la legislación adecuada</a:t>
            </a:r>
            <a:endParaRPr lang="es-ES_tradnl" altLang="en-US" sz="2400" noProof="0" dirty="0" smtClean="0"/>
          </a:p>
          <a:p>
            <a:pPr>
              <a:spcBef>
                <a:spcPct val="0"/>
              </a:spcBef>
              <a:spcAft>
                <a:spcPts val="1200"/>
              </a:spcAft>
              <a:buClr>
                <a:srgbClr val="473A35"/>
              </a:buClr>
            </a:pPr>
            <a:r>
              <a:rPr lang="es-ES_tradnl" altLang="en-US" sz="2400" noProof="0" dirty="0" smtClean="0"/>
              <a:t>La responsabilidad se asigna al organismo (o al cargo</a:t>
            </a:r>
            <a:r>
              <a:rPr lang="es-ES_tradnl" altLang="en-US" sz="2400" dirty="0"/>
              <a:t>) del gobierno responsable </a:t>
            </a:r>
            <a:r>
              <a:rPr lang="es-ES_tradnl" altLang="en-US" sz="2400" noProof="0" dirty="0" smtClean="0"/>
              <a:t>de la UIT, u otro organismo del gobierno designado por el Estado Miembro.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Clr>
                <a:srgbClr val="473A35"/>
              </a:buClr>
            </a:pPr>
            <a:r>
              <a:rPr lang="es-ES_tradnl" altLang="en-US" sz="2400" noProof="0" dirty="0" smtClean="0"/>
              <a:t>Es el </a:t>
            </a:r>
            <a:r>
              <a:rPr lang="en-US" altLang="en-US" sz="2400" dirty="0" smtClean="0"/>
              <a:t>“</a:t>
            </a:r>
            <a:r>
              <a:rPr lang="es-ES_tradnl" altLang="en-US" sz="2400" dirty="0" smtClean="0"/>
              <a:t>Organismo Responsable” </a:t>
            </a:r>
            <a:r>
              <a:rPr lang="es-ES_tradnl" altLang="en-US" sz="2400" noProof="0" dirty="0" smtClean="0"/>
              <a:t>(OR)</a:t>
            </a:r>
          </a:p>
          <a:p>
            <a:pPr>
              <a:lnSpc>
                <a:spcPct val="150000"/>
              </a:lnSpc>
            </a:pPr>
            <a:endParaRPr lang="es-ES_tradnl" altLang="en-US" sz="2400" noProof="0" dirty="0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616851" y="6528139"/>
            <a:ext cx="1366837" cy="431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AE4B5216-E240-4BC6-A531-76106DFBF0FA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8</a:t>
            </a:fld>
            <a:endParaRPr lang="en-US" altLang="en-US" sz="1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32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534400" cy="1143000"/>
          </a:xfrm>
        </p:spPr>
        <p:txBody>
          <a:bodyPr>
            <a:normAutofit/>
          </a:bodyPr>
          <a:lstStyle/>
          <a:p>
            <a:r>
              <a:rPr lang="es-ES_tradnl" altLang="en-US" sz="3600" dirty="0" smtClean="0"/>
              <a:t>Organismo Responsable– P</a:t>
            </a:r>
            <a:r>
              <a:rPr lang="es-ES_tradnl" altLang="en-US" sz="3600" noProof="0" dirty="0" smtClean="0"/>
              <a:t>ráctica idónea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4196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1200"/>
              </a:spcAft>
              <a:buClr>
                <a:srgbClr val="473A35"/>
              </a:buClr>
              <a:defRPr/>
            </a:pPr>
            <a:r>
              <a:rPr lang="es-ES_tradnl" altLang="en-US" sz="2400" noProof="0" dirty="0" smtClean="0"/>
              <a:t>Únicamente </a:t>
            </a:r>
            <a:r>
              <a:rPr lang="es-ES_tradnl" altLang="en-US" sz="2400" dirty="0" smtClean="0"/>
              <a:t>el organismo Responsable (OR) tiene la autoridad en la toma de decisiones</a:t>
            </a:r>
            <a:endParaRPr lang="es-ES_tradnl" altLang="en-US" sz="2400" noProof="0" dirty="0" smtClean="0"/>
          </a:p>
          <a:p>
            <a:pPr>
              <a:spcBef>
                <a:spcPct val="0"/>
              </a:spcBef>
              <a:spcAft>
                <a:spcPts val="1200"/>
              </a:spcAft>
              <a:buClr>
                <a:srgbClr val="473A35"/>
              </a:buClr>
              <a:defRPr/>
            </a:pPr>
            <a:r>
              <a:rPr lang="es-ES_tradnl" altLang="en-US" sz="2400" noProof="0" dirty="0" smtClean="0"/>
              <a:t>Los otros grupos subordinados son asesores del OR</a:t>
            </a:r>
          </a:p>
          <a:p>
            <a:pPr>
              <a:spcBef>
                <a:spcPct val="0"/>
              </a:spcBef>
              <a:spcAft>
                <a:spcPts val="1200"/>
              </a:spcAft>
              <a:buClr>
                <a:srgbClr val="473A35"/>
              </a:buClr>
              <a:defRPr/>
            </a:pPr>
            <a:r>
              <a:rPr lang="es-ES_tradnl" altLang="en-US" sz="2400" noProof="0" dirty="0" smtClean="0"/>
              <a:t>El trabajo se realiza en los grupos subordinados </a:t>
            </a:r>
            <a:r>
              <a:rPr lang="es-ES_tradnl" altLang="en-US" sz="2400" dirty="0" smtClean="0"/>
              <a:t>y es aprobado por el OR</a:t>
            </a:r>
            <a:endParaRPr lang="es-ES_tradnl" altLang="en-US" sz="2400" noProof="0" dirty="0" smtClean="0"/>
          </a:p>
          <a:p>
            <a:pPr marL="0" indent="0">
              <a:lnSpc>
                <a:spcPct val="150000"/>
              </a:lnSpc>
              <a:spcBef>
                <a:spcPct val="0"/>
              </a:spcBef>
              <a:buClr>
                <a:srgbClr val="473A35"/>
              </a:buClr>
              <a:buFontTx/>
              <a:buNone/>
              <a:defRPr/>
            </a:pPr>
            <a:endParaRPr lang="es-ES_tradnl" altLang="en-US" sz="2400" noProof="0" dirty="0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548563" y="6513148"/>
            <a:ext cx="1366837" cy="431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3F5C64B0-445A-4DB5-BE19-A67ECE4C3DBD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9</a:t>
            </a:fld>
            <a:endParaRPr lang="en-US" altLang="en-US" sz="1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32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6502D86E64E042AEFF3CE2890046F8" ma:contentTypeVersion="1" ma:contentTypeDescription="Create a new document." ma:contentTypeScope="" ma:versionID="940797db378c32214fa13bd190ed451f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3d8b0b90613641d2007733df16481c6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D604214-7DE7-4E08-8A0D-8DF48D7A0CFB}"/>
</file>

<file path=customXml/itemProps2.xml><?xml version="1.0" encoding="utf-8"?>
<ds:datastoreItem xmlns:ds="http://schemas.openxmlformats.org/officeDocument/2006/customXml" ds:itemID="{CB194B09-1372-444B-931D-82FB9AE30998}"/>
</file>

<file path=customXml/itemProps3.xml><?xml version="1.0" encoding="utf-8"?>
<ds:datastoreItem xmlns:ds="http://schemas.openxmlformats.org/officeDocument/2006/customXml" ds:itemID="{C78EE728-2085-44D0-AFF3-D9BA174955EE}"/>
</file>

<file path=docProps/app.xml><?xml version="1.0" encoding="utf-8"?>
<Properties xmlns="http://schemas.openxmlformats.org/officeDocument/2006/extended-properties" xmlns:vt="http://schemas.openxmlformats.org/officeDocument/2006/docPropsVTypes">
  <TotalTime>4501</TotalTime>
  <Words>1648</Words>
  <Application>Microsoft Office PowerPoint</Application>
  <PresentationFormat>On-screen Show (4:3)</PresentationFormat>
  <Paragraphs>235</Paragraphs>
  <Slides>22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맑은 고딕</vt:lpstr>
      <vt:lpstr>맑은 고딕</vt:lpstr>
      <vt:lpstr>Arial</vt:lpstr>
      <vt:lpstr>Calibri</vt:lpstr>
      <vt:lpstr>Symbol</vt:lpstr>
      <vt:lpstr>Times New Roman</vt:lpstr>
      <vt:lpstr>Verdana</vt:lpstr>
      <vt:lpstr>Office Theme</vt:lpstr>
      <vt:lpstr>Foro Regional de Normalización para las Américas de la UIT (Washington D.C., Estados Unidos, 21 de septiembre de 2015)</vt:lpstr>
      <vt:lpstr>Resolución 44 de la AMNT (BSG)</vt:lpstr>
      <vt:lpstr>Retos</vt:lpstr>
      <vt:lpstr>Beneficios de una SNN</vt:lpstr>
      <vt:lpstr>Ejemplo de práctica idónea</vt:lpstr>
      <vt:lpstr>Funciones de la SNN</vt:lpstr>
      <vt:lpstr>Funciones de la SNN (cont.)</vt:lpstr>
      <vt:lpstr>Bases legales para la SNN</vt:lpstr>
      <vt:lpstr>Organismo Responsable– Práctica idónea</vt:lpstr>
      <vt:lpstr>Organismo Responsable– Práctica idónea</vt:lpstr>
      <vt:lpstr>SNN de nivel general o de nueva creación</vt:lpstr>
      <vt:lpstr>SNN de nueva creación</vt:lpstr>
      <vt:lpstr>SNN de nueva creación</vt:lpstr>
      <vt:lpstr>SNN de nueva creación</vt:lpstr>
      <vt:lpstr>SNN de nivel de comisión de estudio</vt:lpstr>
      <vt:lpstr>SNN de nivel de comisión de estudio</vt:lpstr>
      <vt:lpstr>SNN de nivel de comisión de estudio</vt:lpstr>
      <vt:lpstr>SNN de nivel de comisión de estudio</vt:lpstr>
      <vt:lpstr>SNN de nivel de sector completo</vt:lpstr>
      <vt:lpstr>Calendario de creación de la SNN</vt:lpstr>
      <vt:lpstr>Asistencia técnica para la creación de una SNN</vt:lpstr>
      <vt:lpstr>PowerPoint Presentation</vt:lpstr>
    </vt:vector>
  </TitlesOfParts>
  <Company>ITU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Gaspari</dc:creator>
  <cp:lastModifiedBy>Aloran, Rakan</cp:lastModifiedBy>
  <cp:revision>131</cp:revision>
  <cp:lastPrinted>2015-10-22T08:04:27Z</cp:lastPrinted>
  <dcterms:created xsi:type="dcterms:W3CDTF">2014-09-01T15:38:30Z</dcterms:created>
  <dcterms:modified xsi:type="dcterms:W3CDTF">2016-01-19T09:43:09Z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0x0101002D6502D86E64E042AEFF3CE2890046F8</vt:lpwstr>
  </property>
</Properties>
</file>