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7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3.xml" ContentType="application/vnd.ms-office.chartcolorstyle+xml"/>
  <Override PartName="/ppt/charts/colors2.xml" ContentType="application/vnd.ms-office.chartcolorstyle+xml"/>
  <Override PartName="/ppt/charts/style3.xml" ContentType="application/vnd.ms-office.chart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01" r:id="rId2"/>
    <p:sldId id="304" r:id="rId3"/>
    <p:sldId id="333" r:id="rId4"/>
    <p:sldId id="305" r:id="rId5"/>
    <p:sldId id="306" r:id="rId6"/>
    <p:sldId id="307" r:id="rId7"/>
    <p:sldId id="328" r:id="rId8"/>
    <p:sldId id="309" r:id="rId9"/>
    <p:sldId id="310" r:id="rId10"/>
    <p:sldId id="311" r:id="rId11"/>
    <p:sldId id="322" r:id="rId12"/>
    <p:sldId id="329" r:id="rId13"/>
    <p:sldId id="312" r:id="rId14"/>
    <p:sldId id="330" r:id="rId15"/>
    <p:sldId id="313" r:id="rId16"/>
    <p:sldId id="324" r:id="rId17"/>
    <p:sldId id="323" r:id="rId18"/>
    <p:sldId id="326" r:id="rId19"/>
    <p:sldId id="331" r:id="rId20"/>
    <p:sldId id="314" r:id="rId21"/>
    <p:sldId id="315" r:id="rId22"/>
    <p:sldId id="318" r:id="rId23"/>
    <p:sldId id="317" r:id="rId24"/>
    <p:sldId id="321" r:id="rId25"/>
    <p:sldId id="332" r:id="rId26"/>
    <p:sldId id="319" r:id="rId27"/>
    <p:sldId id="320" r:id="rId28"/>
  </p:sldIdLst>
  <p:sldSz cx="9144000" cy="6858000" type="screen4x3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24" autoAdjust="0"/>
    <p:restoredTop sz="94655"/>
  </p:normalViewPr>
  <p:slideViewPr>
    <p:cSldViewPr snapToGrid="0" snapToObjects="1" showGuides="1">
      <p:cViewPr varScale="1">
        <p:scale>
          <a:sx n="94" d="100"/>
          <a:sy n="94" d="100"/>
        </p:scale>
        <p:origin x="6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6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1" Type="http://schemas.openxmlformats.org/officeDocument/2006/relationships/slide" Target="slides/slide20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25" Type="http://schemas.openxmlformats.org/officeDocument/2006/relationships/slide" Target="slides/slide24.xml"/><Relationship Id="rId7" Type="http://schemas.openxmlformats.org/officeDocument/2006/relationships/slide" Target="slides/slide6.xml"/><Relationship Id="rId33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4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32" Type="http://schemas.openxmlformats.org/officeDocument/2006/relationships/viewProps" Target="viewProps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openxmlformats.org/officeDocument/2006/relationships/customXml" Target="../customXml/item2.xml"/><Relationship Id="rId3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" Type="http://schemas.openxmlformats.org/officeDocument/2006/relationships/slide" Target="slides/slide3.xml"/><Relationship Id="rId30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Macintosh%20HD:Users:Zanonale:Dropbox:Documentos:Anatel:18_UIT_Qualidade:Estati&#769;stica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Macintosh%20HD:Users:Zanonale:Dropbox:Documentos:Anatel:18_UIT_Qualidade:Estati&#769;stica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Macintosh%20HD:Users:Zanonale:Dropbox:Documentos:Anatel:18_UIT_Qualidade:Estati&#769;stic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(Sheet1!$G$4:$G$5,Sheet1!$G$7)</c:f>
              <c:strCache>
                <c:ptCount val="3"/>
                <c:pt idx="0">
                  <c:v>Mobile Broad. Acc. </c:v>
                </c:pt>
                <c:pt idx="1">
                  <c:v>Mobile Acc. </c:v>
                </c:pt>
                <c:pt idx="2">
                  <c:v>Population</c:v>
                </c:pt>
              </c:strCache>
            </c:strRef>
          </c:cat>
          <c:val>
            <c:numRef>
              <c:f>(Sheet1!$H$4:$H$5,Sheet1!$H$7)</c:f>
              <c:numCache>
                <c:formatCode>_(* #,##0.00_);_(* \(#,##0.00\);_(* "-"??_);_(@_)</c:formatCode>
                <c:ptCount val="3"/>
                <c:pt idx="0">
                  <c:v>79507.36</c:v>
                </c:pt>
                <c:pt idx="1">
                  <c:v>271100.0</c:v>
                </c:pt>
                <c:pt idx="2">
                  <c:v>201774.0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34289344"/>
        <c:axId val="2126553968"/>
      </c:barChart>
      <c:catAx>
        <c:axId val="-2034289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6553968"/>
        <c:crosses val="autoZero"/>
        <c:auto val="1"/>
        <c:lblAlgn val="ctr"/>
        <c:lblOffset val="100"/>
        <c:noMultiLvlLbl val="0"/>
      </c:catAx>
      <c:valAx>
        <c:axId val="2126553968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34289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Mobile Market Share</a:t>
            </a:r>
          </a:p>
        </c:rich>
      </c:tx>
      <c:layout>
        <c:manualLayout>
          <c:xMode val="edge"/>
          <c:yMode val="edge"/>
          <c:x val="0.255926488781464"/>
          <c:y val="0.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143685580550216"/>
                  <c:y val="0.12419030664617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20064687153913"/>
                  <c:y val="-0.14351191242169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54127159349569"/>
                  <c:y val="-0.10364931411597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13252595109297"/>
                  <c:y val="0.1526077959998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00400047214289839"/>
                  <c:y val="0.01718535229360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Others
0.83%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Sheet1!$E$39:$E$46</c:f>
              <c:strCache>
                <c:ptCount val="8"/>
                <c:pt idx="0">
                  <c:v>VIVO</c:v>
                </c:pt>
                <c:pt idx="1">
                  <c:v>CLARO</c:v>
                </c:pt>
                <c:pt idx="2">
                  <c:v>TIM</c:v>
                </c:pt>
                <c:pt idx="3">
                  <c:v>OI</c:v>
                </c:pt>
                <c:pt idx="4">
                  <c:v>ALGAR</c:v>
                </c:pt>
                <c:pt idx="5">
                  <c:v>SERCOMTEL</c:v>
                </c:pt>
                <c:pt idx="6">
                  <c:v>NEXTEL</c:v>
                </c:pt>
                <c:pt idx="7">
                  <c:v>PORTO SEGURO</c:v>
                </c:pt>
              </c:strCache>
            </c:strRef>
          </c:cat>
          <c:val>
            <c:numRef>
              <c:f>Sheet1!$F$39:$F$46</c:f>
              <c:numCache>
                <c:formatCode>_(* #,##0.00_);_(* \(#,##0.00\);_(* "-"??_);_(@_)</c:formatCode>
                <c:ptCount val="8"/>
                <c:pt idx="0">
                  <c:v>28.78</c:v>
                </c:pt>
                <c:pt idx="1">
                  <c:v>24.95</c:v>
                </c:pt>
                <c:pt idx="2">
                  <c:v>26.91</c:v>
                </c:pt>
                <c:pt idx="3">
                  <c:v>18.53</c:v>
                </c:pt>
                <c:pt idx="4">
                  <c:v>0.4</c:v>
                </c:pt>
                <c:pt idx="5">
                  <c:v>0.0229337779549169</c:v>
                </c:pt>
                <c:pt idx="6">
                  <c:v>0.37</c:v>
                </c:pt>
                <c:pt idx="7">
                  <c:v>0.04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6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(Sheet1!$G$10,Sheet1!$G$13:$G$14)</c:f>
              <c:strCache>
                <c:ptCount val="3"/>
                <c:pt idx="0">
                  <c:v>Mobile  Density</c:v>
                </c:pt>
                <c:pt idx="1">
                  <c:v>Pre-Paid</c:v>
                </c:pt>
                <c:pt idx="2">
                  <c:v>Contract</c:v>
                </c:pt>
              </c:strCache>
            </c:strRef>
          </c:cat>
          <c:val>
            <c:numRef>
              <c:f>(Sheet1!$H$10,Sheet1!$H$13:$H$14)</c:f>
              <c:numCache>
                <c:formatCode>0.0%</c:formatCode>
                <c:ptCount val="3"/>
                <c:pt idx="0" formatCode="0%">
                  <c:v>1.343582423900007</c:v>
                </c:pt>
                <c:pt idx="1">
                  <c:v>0.77</c:v>
                </c:pt>
                <c:pt idx="2">
                  <c:v>0.23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78943424"/>
        <c:axId val="-2066822016"/>
      </c:barChart>
      <c:catAx>
        <c:axId val="-20789434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6822016"/>
        <c:crosses val="autoZero"/>
        <c:auto val="1"/>
        <c:lblAlgn val="ctr"/>
        <c:lblOffset val="100"/>
        <c:noMultiLvlLbl val="0"/>
      </c:catAx>
      <c:valAx>
        <c:axId val="-206682201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894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>
          <a:solidFill>
            <a:schemeClr val="accent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1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3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1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9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43458-52AD-4732-8CDD-1DD0811904F2}" type="datetimeFigureOut">
              <a:rPr lang="en-US" smtClean="0"/>
              <a:t>9/20/15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9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C3D32-BE30-4FAD-8B4A-E63DFB82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4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6" y="5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933D4-F91A-4EA5-9A61-A67F16632459}" type="datetimeFigureOut">
              <a:rPr lang="en-US" smtClean="0"/>
              <a:t>9/20/15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91" y="3228979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456368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6" y="6456368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ECFA5-82D6-4FAA-AC71-4FE3398F1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2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79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A907629-6A54-B642-82A4-13B819610FCE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33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A907629-6A54-B642-82A4-13B819610FCE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792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D6316-7A76-4181-824F-9D499B2A0AD0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662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A907629-6A54-B642-82A4-13B819610FCE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706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D6316-7A76-4181-824F-9D499B2A0AD0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8850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A907629-6A54-B642-82A4-13B819610FCE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169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A907629-6A54-B642-82A4-13B819610FCE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021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A907629-6A54-B642-82A4-13B819610FCE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614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A907629-6A54-B642-82A4-13B819610FCE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761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D6316-7A76-4181-824F-9D499B2A0AD0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159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A907629-6A54-B642-82A4-13B819610FCE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966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A907629-6A54-B642-82A4-13B819610FCE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517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A907629-6A54-B642-82A4-13B819610FCE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74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A907629-6A54-B642-82A4-13B819610FCE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6621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A907629-6A54-B642-82A4-13B819610FCE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3610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A907629-6A54-B642-82A4-13B819610FCE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517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D6316-7A76-4181-824F-9D499B2A0AD0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3428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Verdana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10BA8534-F1A6-7F4A-91A5-FD18E0623A60}" type="slidenum">
              <a:rPr lang="en-US" sz="1200"/>
              <a:pPr/>
              <a:t>26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9325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Verdana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10BA8534-F1A6-7F4A-91A5-FD18E0623A60}" type="slidenum">
              <a:rPr lang="en-US" sz="1200"/>
              <a:pPr/>
              <a:t>27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706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D6316-7A76-4181-824F-9D499B2A0AD0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784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A907629-6A54-B642-82A4-13B819610FCE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369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A907629-6A54-B642-82A4-13B819610FCE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5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A907629-6A54-B642-82A4-13B819610FCE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5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D6316-7A76-4181-824F-9D499B2A0AD0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9870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A907629-6A54-B642-82A4-13B819610FCE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723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A907629-6A54-B642-82A4-13B819610FCE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550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5619765"/>
            <a:ext cx="8229600" cy="5714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5" name="Espaço Reservado para Tabela 4"/>
          <p:cNvSpPr>
            <a:spLocks noGrp="1"/>
          </p:cNvSpPr>
          <p:nvPr>
            <p:ph type="tbl" sz="quarter" idx="12"/>
          </p:nvPr>
        </p:nvSpPr>
        <p:spPr>
          <a:xfrm>
            <a:off x="1643064" y="1905013"/>
            <a:ext cx="5857875" cy="3333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093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package" Target="../embeddings/Microsoft_Visio_Drawing11111111.vsdx"/><Relationship Id="rId7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saac.boateng@nca.org.gh" TargetMode="External"/><Relationship Id="rId4" Type="http://schemas.openxmlformats.org/officeDocument/2006/relationships/hyperlink" Target="mailto:zanon@anatel.gov.br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pub/T-TUT-CCICT-2014" TargetMode="External"/><Relationship Id="rId4" Type="http://schemas.openxmlformats.org/officeDocument/2006/relationships/hyperlink" Target="http://www.itu.int/en/ITU-T/C-I/Pages/WSHP_counterfeit.aspx" TargetMode="External"/><Relationship Id="rId5" Type="http://schemas.openxmlformats.org/officeDocument/2006/relationships/hyperlink" Target="NULL" TargetMode="External"/><Relationship Id="rId6" Type="http://schemas.openxmlformats.org/officeDocument/2006/relationships/hyperlink" Target="NUL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3.jpe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362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5400" dirty="0">
              <a:solidFill>
                <a:srgbClr val="558ED5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910596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5522"/>
            <a:ext cx="8229600" cy="1828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ITU Regional Standardization Forum for Americas </a:t>
            </a:r>
            <a:br>
              <a:rPr lang="en-US" sz="2800" dirty="0" smtClean="0"/>
            </a:br>
            <a:r>
              <a:rPr lang="en-US" sz="2800" dirty="0" smtClean="0"/>
              <a:t>(Washington D.C., United States, </a:t>
            </a:r>
            <a:br>
              <a:rPr lang="en-US" sz="2800" dirty="0" smtClean="0"/>
            </a:br>
            <a:r>
              <a:rPr lang="en-US" sz="2800" dirty="0" smtClean="0"/>
              <a:t>21 September 2015)</a:t>
            </a:r>
            <a:endParaRPr lang="en-US" sz="2400" i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4252217"/>
            <a:ext cx="8229600" cy="167506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000" b="1" dirty="0" err="1" smtClean="0"/>
              <a:t>João</a:t>
            </a:r>
            <a:r>
              <a:rPr lang="en-US" sz="2000" b="1" dirty="0" smtClean="0"/>
              <a:t> Alexandre </a:t>
            </a:r>
            <a:r>
              <a:rPr lang="en-US" sz="2000" b="1" dirty="0" err="1" smtClean="0"/>
              <a:t>Zanon</a:t>
            </a:r>
            <a:endParaRPr lang="en-US" sz="2000" b="1" dirty="0" smtClean="0"/>
          </a:p>
          <a:p>
            <a:pPr marL="0" indent="0" algn="ctr">
              <a:buNone/>
            </a:pPr>
            <a:r>
              <a:rPr lang="en-US" sz="1600" b="1" dirty="0" smtClean="0"/>
              <a:t>Regulatory Specialist – PRRE/SPR/ANATEL</a:t>
            </a:r>
          </a:p>
          <a:p>
            <a:pPr marL="0" indent="0" algn="ctr">
              <a:buNone/>
            </a:pPr>
            <a:r>
              <a:rPr lang="en-US" sz="1600" b="1" dirty="0" smtClean="0"/>
              <a:t>Associate Rapporteur of ITU-T Question Q8/11</a:t>
            </a:r>
          </a:p>
          <a:p>
            <a:pPr marL="0" indent="0" algn="ctr">
              <a:buNone/>
            </a:pPr>
            <a:r>
              <a:rPr lang="en-US" sz="1600" b="1" dirty="0" smtClean="0"/>
              <a:t>Rapporteur of CITEL Correspondence group on the Combat of Counterfeit substandard and unauthorized ICT devices</a:t>
            </a:r>
          </a:p>
          <a:p>
            <a:pPr marL="0" indent="0" algn="ctr">
              <a:buNone/>
            </a:pPr>
            <a:r>
              <a:rPr lang="en-US" sz="1600" b="1" i="1" dirty="0" err="1" smtClean="0"/>
              <a:t>zanon@anatel.gov.br</a:t>
            </a:r>
            <a:endParaRPr lang="en-US" sz="1050" dirty="0"/>
          </a:p>
        </p:txBody>
      </p:sp>
      <p:sp>
        <p:nvSpPr>
          <p:cNvPr id="6" name="Content Placeholder 8"/>
          <p:cNvSpPr txBox="1">
            <a:spLocks/>
          </p:cNvSpPr>
          <p:nvPr/>
        </p:nvSpPr>
        <p:spPr>
          <a:xfrm>
            <a:off x="336646" y="2543818"/>
            <a:ext cx="8229600" cy="1278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600" b="1" dirty="0" smtClean="0"/>
              <a:t>Combating counterfeit, substandard and unauthorized equipment</a:t>
            </a:r>
            <a:endParaRPr lang="en-US" sz="9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143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3609732" y="-286603"/>
            <a:ext cx="5904656" cy="112474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j-lt"/>
              </a:rPr>
              <a:t>CA Policy Importance</a:t>
            </a:r>
            <a:endParaRPr lang="en-US" sz="2400" dirty="0">
              <a:latin typeface="+mj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02" y="446921"/>
            <a:ext cx="7848872" cy="5472608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928" y="0"/>
            <a:ext cx="1190072" cy="112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6979" y="5591141"/>
            <a:ext cx="3651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Source: ITU-T TR – </a:t>
            </a:r>
            <a:r>
              <a:rPr lang="en-US" sz="1600" smtClean="0">
                <a:solidFill>
                  <a:schemeClr val="accent1"/>
                </a:solidFill>
              </a:rPr>
              <a:t>Combating Counterfeit</a:t>
            </a:r>
            <a:endParaRPr lang="en-US" sz="16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738" y="36809"/>
            <a:ext cx="6466422" cy="439109"/>
          </a:xfrm>
        </p:spPr>
        <p:txBody>
          <a:bodyPr>
            <a:noAutofit/>
          </a:bodyPr>
          <a:lstStyle/>
          <a:p>
            <a:r>
              <a:rPr lang="en-US" sz="2400" smtClean="0">
                <a:latin typeface="+mn-lt"/>
              </a:rPr>
              <a:t>ICT Equipment Control </a:t>
            </a:r>
            <a:r>
              <a:rPr lang="en-US" sz="2400" dirty="0" smtClean="0">
                <a:latin typeface="+mn-lt"/>
              </a:rPr>
              <a:t>Workflow</a:t>
            </a:r>
            <a:endParaRPr lang="en-US" sz="2400" dirty="0">
              <a:latin typeface="+mn-lt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928" y="0"/>
            <a:ext cx="1190072" cy="112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 descr="Banner-Qualidad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51"/>
          <a:stretch/>
        </p:blipFill>
        <p:spPr>
          <a:xfrm>
            <a:off x="8335924" y="31899"/>
            <a:ext cx="792052" cy="791110"/>
          </a:xfrm>
          <a:prstGeom prst="rect">
            <a:avLst/>
          </a:prstGeom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928" y="-3506"/>
            <a:ext cx="1190072" cy="112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5784" y="955343"/>
            <a:ext cx="99764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95785" y="955343"/>
          <a:ext cx="8163204" cy="4844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r:id="rId6" imgW="7035800" imgH="4178300" progId="Visio.Drawing.15">
                  <p:embed/>
                </p:oleObj>
              </mc:Choice>
              <mc:Fallback>
                <p:oleObj r:id="rId6" imgW="7035800" imgH="417830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85" y="955343"/>
                        <a:ext cx="8163204" cy="48449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715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539552" y="2852936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+mj-lt"/>
              </a:rPr>
              <a:t>Multi Layer Initiatives</a:t>
            </a:r>
            <a:endParaRPr lang="en-US" sz="2800" b="1" dirty="0" smtClean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928" y="0"/>
            <a:ext cx="1190072" cy="112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02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4872249" y="68240"/>
            <a:ext cx="3173104" cy="370724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+mj-lt"/>
              </a:rPr>
              <a:t>Multi Layer Initiatives</a:t>
            </a:r>
            <a:endParaRPr lang="en-US" sz="2400" dirty="0">
              <a:latin typeface="+mj-lt"/>
            </a:endParaRP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675797"/>
            <a:ext cx="8586120" cy="5179093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1800" b="1" dirty="0" smtClean="0"/>
              <a:t>National: </a:t>
            </a:r>
            <a:r>
              <a:rPr lang="en-US" sz="1800" dirty="0" smtClean="0"/>
              <a:t>Example</a:t>
            </a:r>
            <a:r>
              <a:rPr lang="en-US" sz="1800" b="1" dirty="0" smtClean="0"/>
              <a:t> - </a:t>
            </a:r>
            <a:r>
              <a:rPr lang="en-US" sz="1800" dirty="0" smtClean="0"/>
              <a:t>Brazil</a:t>
            </a:r>
            <a:r>
              <a:rPr lang="en-US" sz="1800" dirty="0" smtClean="0"/>
              <a:t>‘s </a:t>
            </a:r>
            <a:r>
              <a:rPr lang="en-US" sz="1800" dirty="0" smtClean="0"/>
              <a:t>SIGA </a:t>
            </a:r>
            <a:r>
              <a:rPr lang="en-US" sz="1800" dirty="0" smtClean="0"/>
              <a:t>and Custom Integration.</a:t>
            </a:r>
            <a:endParaRPr lang="en-US" sz="1800" b="1" dirty="0" smtClean="0"/>
          </a:p>
          <a:p>
            <a:pPr>
              <a:buFont typeface="Arial"/>
              <a:buChar char="•"/>
            </a:pPr>
            <a:r>
              <a:rPr lang="en-US" sz="1800" b="1" dirty="0" smtClean="0"/>
              <a:t>Regional: </a:t>
            </a:r>
          </a:p>
          <a:p>
            <a:pPr lvl="1">
              <a:buFont typeface="Arial"/>
              <a:buChar char="•"/>
            </a:pPr>
            <a:r>
              <a:rPr lang="en-US" sz="1800" b="1" dirty="0" smtClean="0"/>
              <a:t>CITEL CCPI: </a:t>
            </a:r>
            <a:endParaRPr lang="en-US" sz="1800" b="1" dirty="0" smtClean="0">
              <a:solidFill>
                <a:srgbClr val="C00000"/>
              </a:solidFill>
            </a:endParaRPr>
          </a:p>
          <a:p>
            <a:pPr lvl="2"/>
            <a:r>
              <a:rPr lang="en-US" sz="1800" b="1" dirty="0" smtClean="0">
                <a:solidFill>
                  <a:srgbClr val="C00000"/>
                </a:solidFill>
              </a:rPr>
              <a:t>GTPR Correspondence Group </a:t>
            </a:r>
            <a:r>
              <a:rPr lang="en-US" sz="1800" dirty="0" smtClean="0"/>
              <a:t>on the Combat of Counterfeit, substandard and unauthorized mobile terminals.</a:t>
            </a:r>
          </a:p>
          <a:p>
            <a:pPr lvl="2"/>
            <a:r>
              <a:rPr lang="en-US" sz="1800" b="1" dirty="0" smtClean="0">
                <a:solidFill>
                  <a:srgbClr val="C00000"/>
                </a:solidFill>
              </a:rPr>
              <a:t>GTPR </a:t>
            </a:r>
            <a:r>
              <a:rPr lang="en-US" sz="1800" b="1" dirty="0" err="1">
                <a:solidFill>
                  <a:srgbClr val="C00000"/>
                </a:solidFill>
              </a:rPr>
              <a:t>Rapporteurship</a:t>
            </a:r>
            <a:r>
              <a:rPr lang="en-US" sz="1800" dirty="0">
                <a:solidFill>
                  <a:schemeClr val="accent1"/>
                </a:solidFill>
              </a:rPr>
              <a:t> on Fraud Control</a:t>
            </a:r>
            <a:r>
              <a:rPr lang="en-US" sz="1800" dirty="0"/>
              <a:t>, Regulatory Non-compliance Practices in Telecommunications and Regional Measures against the Theft of Mobile Terminal Devices </a:t>
            </a:r>
            <a:endParaRPr lang="en-US" sz="1800" dirty="0" smtClean="0"/>
          </a:p>
          <a:p>
            <a:pPr lvl="1">
              <a:lnSpc>
                <a:spcPct val="150000"/>
              </a:lnSpc>
              <a:buFont typeface="Wingdings" charset="2"/>
              <a:buChar char="§"/>
            </a:pPr>
            <a:r>
              <a:rPr lang="en-US" sz="1800" b="1" dirty="0"/>
              <a:t>COMTELCA: </a:t>
            </a:r>
            <a:r>
              <a:rPr lang="en-US" sz="1800" dirty="0"/>
              <a:t>Workshop – Combating Counterfeit (</a:t>
            </a:r>
            <a:r>
              <a:rPr lang="en-US" sz="1800" dirty="0" smtClean="0"/>
              <a:t>15/16 </a:t>
            </a:r>
            <a:r>
              <a:rPr lang="en-US" sz="1800" dirty="0"/>
              <a:t>April 2015</a:t>
            </a:r>
            <a:r>
              <a:rPr lang="en-US" sz="1800" dirty="0" smtClean="0"/>
              <a:t>).</a:t>
            </a:r>
            <a:endParaRPr lang="en-US" sz="1800" b="1" dirty="0" smtClean="0"/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1800" b="1" dirty="0" smtClean="0"/>
              <a:t>Global Wide – ITU Actions</a:t>
            </a:r>
            <a:r>
              <a:rPr lang="en-US" sz="1800" dirty="0" smtClean="0"/>
              <a:t>:	</a:t>
            </a:r>
          </a:p>
          <a:p>
            <a:pPr lvl="1">
              <a:buFont typeface="Arial"/>
              <a:buChar char="•"/>
            </a:pPr>
            <a:r>
              <a:rPr lang="en-US" sz="1800" b="1" u="sng" dirty="0" smtClean="0">
                <a:solidFill>
                  <a:srgbClr val="C00000"/>
                </a:solidFill>
              </a:rPr>
              <a:t>PP14 Resolution 188 on Counterfeit.</a:t>
            </a:r>
          </a:p>
          <a:p>
            <a:pPr lvl="1">
              <a:buFont typeface="Arial"/>
              <a:buChar char="•"/>
            </a:pPr>
            <a:r>
              <a:rPr lang="en-US" sz="1800" b="1" dirty="0" smtClean="0"/>
              <a:t>ITU-T SG11 (Q8/11) Technical Report.</a:t>
            </a:r>
          </a:p>
          <a:p>
            <a:pPr lvl="1">
              <a:buFont typeface="Arial"/>
              <a:buChar char="•"/>
            </a:pPr>
            <a:r>
              <a:rPr lang="en-US" sz="1800" b="1" dirty="0" smtClean="0"/>
              <a:t>ITU Event on the combat of Counterfeit.</a:t>
            </a:r>
          </a:p>
          <a:p>
            <a:pPr lvl="1">
              <a:buFont typeface="Arial"/>
              <a:buChar char="•"/>
            </a:pPr>
            <a:r>
              <a:rPr lang="en-US" sz="1800" b="1" dirty="0" smtClean="0"/>
              <a:t>Creation of three new </a:t>
            </a:r>
            <a:r>
              <a:rPr lang="en-US" sz="1800" b="1" dirty="0" smtClean="0"/>
              <a:t>work items </a:t>
            </a:r>
            <a:r>
              <a:rPr lang="en-US" sz="1800" b="1" dirty="0" smtClean="0"/>
              <a:t>on April’s Meeting.</a:t>
            </a:r>
          </a:p>
          <a:p>
            <a:pPr>
              <a:buFont typeface="Arial"/>
              <a:buChar char="•"/>
            </a:pPr>
            <a:r>
              <a:rPr lang="en-US" sz="1800" b="1" dirty="0" smtClean="0"/>
              <a:t>Cooperation with other organizations.</a:t>
            </a:r>
            <a:endParaRPr lang="en-US" sz="18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928" y="0"/>
            <a:ext cx="1190072" cy="112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83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539552" y="2852936"/>
            <a:ext cx="828680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chemeClr val="accent1"/>
                </a:solidFill>
              </a:rPr>
              <a:t>CITEL PCCI </a:t>
            </a:r>
            <a:r>
              <a:rPr lang="en-US" sz="3600" b="1" dirty="0" smtClean="0">
                <a:solidFill>
                  <a:schemeClr val="accent1"/>
                </a:solidFill>
              </a:rPr>
              <a:t>Initiatives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326" y="450376"/>
            <a:ext cx="8210855" cy="5688632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 smtClean="0"/>
              <a:t>XXIV </a:t>
            </a:r>
            <a:r>
              <a:rPr lang="en-US" sz="2800" b="1" dirty="0"/>
              <a:t>Meeting of PCC.I </a:t>
            </a:r>
            <a:r>
              <a:rPr lang="en-US" sz="2800" b="1" dirty="0" smtClean="0"/>
              <a:t>(Lima</a:t>
            </a:r>
            <a:r>
              <a:rPr lang="en-US" sz="2800" b="1" dirty="0"/>
              <a:t>, </a:t>
            </a:r>
            <a:r>
              <a:rPr lang="en-US" sz="2800" b="1" dirty="0" smtClean="0"/>
              <a:t>May 2014): 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Resolution </a:t>
            </a:r>
            <a:r>
              <a:rPr lang="en-US" sz="2000" dirty="0">
                <a:solidFill>
                  <a:srgbClr val="C00000"/>
                </a:solidFill>
              </a:rPr>
              <a:t>222 (XXIV-14) </a:t>
            </a:r>
            <a:r>
              <a:rPr lang="en-US" sz="2000" dirty="0"/>
              <a:t>- </a:t>
            </a:r>
            <a:r>
              <a:rPr lang="en-US" sz="2000" dirty="0" smtClean="0"/>
              <a:t>established the "Correspondence Group to Discuss Regional Measures to Combat the Spread of Counterfeit, Substandard and Unapproved Mobile Devices”</a:t>
            </a:r>
          </a:p>
          <a:p>
            <a:pPr lvl="2" algn="just"/>
            <a:r>
              <a:rPr lang="en-US" b="1" dirty="0"/>
              <a:t>Mandate</a:t>
            </a:r>
            <a:r>
              <a:rPr lang="en-US" b="1" dirty="0"/>
              <a:t>: </a:t>
            </a:r>
            <a:r>
              <a:rPr lang="en-US" b="1" dirty="0"/>
              <a:t>develop </a:t>
            </a:r>
            <a:r>
              <a:rPr lang="en-US" b="1" dirty="0"/>
              <a:t>definitions </a:t>
            </a:r>
            <a:r>
              <a:rPr lang="en-US" b="1" dirty="0"/>
              <a:t>,evaluate the scope; share information, experiences and best </a:t>
            </a:r>
            <a:r>
              <a:rPr lang="en-US" b="1" dirty="0"/>
              <a:t>practices among Member States and associate members of </a:t>
            </a:r>
            <a:r>
              <a:rPr lang="en-US" b="1" dirty="0"/>
              <a:t>CITEL, developing recommendations and guidelines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800" b="1" dirty="0" smtClean="0"/>
              <a:t>XXV </a:t>
            </a:r>
            <a:r>
              <a:rPr lang="en-US" sz="2800" b="1" dirty="0" smtClean="0"/>
              <a:t>Meeting of </a:t>
            </a:r>
            <a:r>
              <a:rPr lang="en-US" sz="2800" b="1" dirty="0"/>
              <a:t>PCC.I </a:t>
            </a:r>
            <a:r>
              <a:rPr lang="en-US" sz="2800" b="1" dirty="0" smtClean="0"/>
              <a:t>(Asunción, August 2014):</a:t>
            </a:r>
          </a:p>
          <a:p>
            <a:pPr lvl="1"/>
            <a:r>
              <a:rPr lang="en-US" sz="2000" dirty="0">
                <a:solidFill>
                  <a:srgbClr val="C00000"/>
                </a:solidFill>
              </a:rPr>
              <a:t>W</a:t>
            </a:r>
            <a:r>
              <a:rPr lang="en-US" sz="2000" dirty="0" smtClean="0">
                <a:solidFill>
                  <a:srgbClr val="C00000"/>
                </a:solidFill>
              </a:rPr>
              <a:t>ork </a:t>
            </a:r>
            <a:r>
              <a:rPr lang="en-US" sz="2000" dirty="0">
                <a:solidFill>
                  <a:srgbClr val="C00000"/>
                </a:solidFill>
              </a:rPr>
              <a:t>plan </a:t>
            </a:r>
            <a:r>
              <a:rPr lang="en-US" sz="2000" dirty="0"/>
              <a:t>of </a:t>
            </a:r>
            <a:r>
              <a:rPr lang="en-US" sz="2000" dirty="0" smtClean="0"/>
              <a:t>Correspondence </a:t>
            </a:r>
            <a:r>
              <a:rPr lang="en-US" sz="2000" dirty="0"/>
              <a:t>Group </a:t>
            </a:r>
            <a:r>
              <a:rPr lang="en-US" sz="2000" dirty="0" smtClean="0">
                <a:solidFill>
                  <a:srgbClr val="C00000"/>
                </a:solidFill>
              </a:rPr>
              <a:t>included </a:t>
            </a:r>
            <a:r>
              <a:rPr lang="en-US" sz="2000" dirty="0">
                <a:solidFill>
                  <a:srgbClr val="C00000"/>
                </a:solidFill>
              </a:rPr>
              <a:t>in the scope of the Rapporteurship </a:t>
            </a:r>
            <a:r>
              <a:rPr lang="en-US" sz="2000" dirty="0"/>
              <a:t>on Fraud </a:t>
            </a:r>
            <a:r>
              <a:rPr lang="en-US" sz="2000" dirty="0" smtClean="0"/>
              <a:t>Control (Brazil as Co-Rapporteur):</a:t>
            </a:r>
          </a:p>
          <a:p>
            <a:pPr lvl="2"/>
            <a:r>
              <a:rPr lang="en-US" b="1" dirty="0">
                <a:solidFill>
                  <a:srgbClr val="C00000"/>
                </a:solidFill>
              </a:rPr>
              <a:t>Definitions</a:t>
            </a:r>
            <a:r>
              <a:rPr lang="en-US" b="1" dirty="0"/>
              <a:t> of Counterfeit, substandard and </a:t>
            </a:r>
            <a:r>
              <a:rPr lang="en-US" b="1" dirty="0" smtClean="0"/>
              <a:t>unapproved.</a:t>
            </a:r>
          </a:p>
          <a:p>
            <a:pPr lvl="2"/>
            <a:r>
              <a:rPr lang="en-US" b="1" dirty="0" smtClean="0"/>
              <a:t>Definition the </a:t>
            </a:r>
            <a:r>
              <a:rPr lang="en-US" b="1" dirty="0" smtClean="0">
                <a:solidFill>
                  <a:srgbClr val="C00000"/>
                </a:solidFill>
              </a:rPr>
              <a:t>scope</a:t>
            </a:r>
            <a:r>
              <a:rPr lang="en-US" b="1" dirty="0" smtClean="0"/>
              <a:t> </a:t>
            </a:r>
            <a:r>
              <a:rPr lang="en-US" b="1" dirty="0"/>
              <a:t>of the </a:t>
            </a:r>
            <a:r>
              <a:rPr lang="en-US" b="1" dirty="0" smtClean="0"/>
              <a:t>problem.</a:t>
            </a:r>
          </a:p>
          <a:p>
            <a:pPr lvl="2"/>
            <a:r>
              <a:rPr lang="en-US" b="1" dirty="0" smtClean="0">
                <a:solidFill>
                  <a:srgbClr val="C00000"/>
                </a:solidFill>
              </a:rPr>
              <a:t>Collect</a:t>
            </a:r>
            <a:r>
              <a:rPr lang="en-US" b="1" dirty="0" smtClean="0"/>
              <a:t> members experiences, solutions </a:t>
            </a:r>
            <a:r>
              <a:rPr lang="en-US" b="1" dirty="0"/>
              <a:t>and best </a:t>
            </a:r>
            <a:r>
              <a:rPr lang="en-US" b="1" dirty="0" smtClean="0"/>
              <a:t>practices.</a:t>
            </a:r>
          </a:p>
          <a:p>
            <a:pPr lvl="2"/>
            <a:r>
              <a:rPr lang="en-US" b="1" dirty="0" smtClean="0">
                <a:solidFill>
                  <a:srgbClr val="C00000"/>
                </a:solidFill>
              </a:rPr>
              <a:t>Consolidate</a:t>
            </a:r>
            <a:r>
              <a:rPr lang="en-US" b="1" dirty="0" smtClean="0"/>
              <a:t> all the information above on a </a:t>
            </a:r>
            <a:r>
              <a:rPr lang="en-US" b="1" dirty="0" smtClean="0">
                <a:solidFill>
                  <a:srgbClr val="C00000"/>
                </a:solidFill>
              </a:rPr>
              <a:t>Technical Report.</a:t>
            </a:r>
            <a:endParaRPr lang="en-US" b="1" dirty="0" smtClean="0">
              <a:solidFill>
                <a:srgbClr val="C00000"/>
              </a:solidFill>
            </a:endParaRPr>
          </a:p>
          <a:p>
            <a:pPr lvl="2"/>
            <a:r>
              <a:rPr lang="en-US" b="1" dirty="0" smtClean="0">
                <a:solidFill>
                  <a:srgbClr val="C00000"/>
                </a:solidFill>
              </a:rPr>
              <a:t>Recommend</a:t>
            </a:r>
            <a:r>
              <a:rPr lang="en-US" b="1" dirty="0" smtClean="0"/>
              <a:t> Solutions and resolutions to Members.</a:t>
            </a:r>
          </a:p>
          <a:p>
            <a:pPr lvl="2"/>
            <a:r>
              <a:rPr lang="en-US" b="1" dirty="0" smtClean="0"/>
              <a:t>Further </a:t>
            </a:r>
            <a:r>
              <a:rPr lang="en-US" b="1" dirty="0" smtClean="0">
                <a:solidFill>
                  <a:srgbClr val="C00000"/>
                </a:solidFill>
              </a:rPr>
              <a:t>cooperation</a:t>
            </a:r>
            <a:r>
              <a:rPr lang="en-US" b="1" dirty="0" smtClean="0"/>
              <a:t> with ITU-T on the topic</a:t>
            </a:r>
            <a:r>
              <a:rPr lang="en-US" b="1" dirty="0" smtClean="0"/>
              <a:t>.</a:t>
            </a:r>
            <a:endParaRPr lang="en-US" sz="1600" b="1" dirty="0" smtClean="0"/>
          </a:p>
          <a:p>
            <a:pPr lvl="1"/>
            <a:r>
              <a:rPr lang="en-US" sz="2000" dirty="0" smtClean="0"/>
              <a:t>Approval of a questionnaire to the members states.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4626323" y="13648"/>
            <a:ext cx="4039739" cy="436728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+mj-lt"/>
              </a:rPr>
              <a:t>CITEL PCCI Activities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987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326" y="436728"/>
            <a:ext cx="8210855" cy="5688632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XXIVI </a:t>
            </a:r>
            <a:r>
              <a:rPr lang="en-US" sz="2800" b="1" dirty="0"/>
              <a:t>Meeting of PCC.I </a:t>
            </a:r>
            <a:r>
              <a:rPr lang="en-US" sz="2800" b="1" dirty="0" smtClean="0"/>
              <a:t>(Cusco, May 2015): </a:t>
            </a:r>
          </a:p>
          <a:p>
            <a:pPr lvl="1" algn="just"/>
            <a:r>
              <a:rPr lang="en-US" sz="2000" dirty="0" smtClean="0"/>
              <a:t>Incoming Liaison from ITU-T Q8/11 informing the progress of the work.</a:t>
            </a:r>
          </a:p>
          <a:p>
            <a:pPr lvl="1" algn="just"/>
            <a:r>
              <a:rPr lang="en-US" sz="2000" dirty="0" smtClean="0"/>
              <a:t>Contribution with members experience on the combat of counterfeit devices.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800" b="1" dirty="0" smtClean="0"/>
              <a:t>XXVII </a:t>
            </a:r>
            <a:r>
              <a:rPr lang="en-US" sz="2800" b="1" dirty="0"/>
              <a:t>Meeting of PCC.I </a:t>
            </a:r>
            <a:r>
              <a:rPr lang="en-US" sz="2800" b="1" dirty="0" smtClean="0"/>
              <a:t>(Washington, September 2015): </a:t>
            </a:r>
          </a:p>
          <a:p>
            <a:pPr lvl="1" algn="just"/>
            <a:r>
              <a:rPr lang="en-US" sz="2000" dirty="0" smtClean="0"/>
              <a:t>Proposal of the </a:t>
            </a:r>
            <a:r>
              <a:rPr lang="en-US" sz="2000" dirty="0" smtClean="0">
                <a:solidFill>
                  <a:srgbClr val="C00000"/>
                </a:solidFill>
              </a:rPr>
              <a:t>base text for the Technical Report </a:t>
            </a:r>
            <a:r>
              <a:rPr lang="en-US" sz="2000" dirty="0" smtClean="0"/>
              <a:t>on Counterfeit, Substandard and Unauthorized based on ITU-T TR Counterfeit and responses </a:t>
            </a:r>
            <a:r>
              <a:rPr lang="en-US" sz="2000" dirty="0"/>
              <a:t>to the </a:t>
            </a:r>
            <a:r>
              <a:rPr lang="en-US" sz="2000" dirty="0" smtClean="0"/>
              <a:t>questionnaire.</a:t>
            </a:r>
          </a:p>
          <a:p>
            <a:pPr lvl="1" algn="just"/>
            <a:r>
              <a:rPr lang="en-US" sz="2000" dirty="0" smtClean="0"/>
              <a:t>Discussion on how CITEL can </a:t>
            </a:r>
            <a:r>
              <a:rPr lang="en-US" sz="2000" dirty="0" smtClean="0">
                <a:solidFill>
                  <a:srgbClr val="C00000"/>
                </a:solidFill>
              </a:rPr>
              <a:t>coordinate</a:t>
            </a:r>
            <a:r>
              <a:rPr lang="en-US" sz="2000" dirty="0" smtClean="0"/>
              <a:t> its works with </a:t>
            </a:r>
            <a:r>
              <a:rPr lang="en-US" sz="2000" dirty="0" smtClean="0">
                <a:solidFill>
                  <a:srgbClr val="C00000"/>
                </a:solidFill>
              </a:rPr>
              <a:t>ITU-T Q8/11 </a:t>
            </a:r>
            <a:r>
              <a:rPr lang="en-US" sz="2000" dirty="0" smtClean="0"/>
              <a:t>work items.</a:t>
            </a:r>
            <a:endParaRPr lang="en-US" sz="2000" dirty="0" smtClean="0"/>
          </a:p>
          <a:p>
            <a:pPr lvl="1" algn="just"/>
            <a:r>
              <a:rPr lang="en-US" sz="2000" dirty="0" smtClean="0"/>
              <a:t>Discussion of </a:t>
            </a:r>
            <a:r>
              <a:rPr lang="en-US" sz="2000" dirty="0" smtClean="0">
                <a:solidFill>
                  <a:srgbClr val="C00000"/>
                </a:solidFill>
              </a:rPr>
              <a:t>possible IAP/Multi-country </a:t>
            </a:r>
            <a:r>
              <a:rPr lang="en-US" sz="2000" dirty="0" smtClean="0"/>
              <a:t>contribution to ITU-T Draft Recommendation on Counterfeit.</a:t>
            </a:r>
          </a:p>
          <a:p>
            <a:pPr lvl="1" algn="just"/>
            <a:r>
              <a:rPr lang="en-US" sz="2000" dirty="0" smtClean="0">
                <a:solidFill>
                  <a:srgbClr val="C00000"/>
                </a:solidFill>
              </a:rPr>
              <a:t>Revision</a:t>
            </a:r>
            <a:r>
              <a:rPr lang="en-US" sz="2000" dirty="0" smtClean="0"/>
              <a:t> of </a:t>
            </a:r>
            <a:r>
              <a:rPr lang="en-US" sz="2000" dirty="0"/>
              <a:t>the </a:t>
            </a:r>
            <a:r>
              <a:rPr lang="en-US" sz="2000" dirty="0" err="1"/>
              <a:t>Rapporteurship</a:t>
            </a:r>
            <a:r>
              <a:rPr lang="en-US" sz="2000" dirty="0"/>
              <a:t> </a:t>
            </a:r>
            <a:r>
              <a:rPr lang="en-US" sz="2000" dirty="0" smtClean="0"/>
              <a:t>Work plan</a:t>
            </a:r>
            <a:r>
              <a:rPr lang="en-US" sz="2000" dirty="0"/>
              <a:t>.</a:t>
            </a:r>
            <a:endParaRPr lang="en-US" sz="20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4626323" y="13648"/>
            <a:ext cx="4039739" cy="436728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+mj-lt"/>
              </a:rPr>
              <a:t>CITEL PCCI Activities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322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494" y="436728"/>
            <a:ext cx="8906028" cy="54454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b="1" dirty="0"/>
          </a:p>
          <a:p>
            <a:pPr lvl="1" algn="just">
              <a:buFont typeface="Arial" charset="0"/>
              <a:buChar char="•"/>
            </a:pPr>
            <a:r>
              <a:rPr lang="en-US" sz="2400" b="1" dirty="0" smtClean="0"/>
              <a:t>Proposal of the base text for the Technical Report on Counterfeit, Substandard and Unauthorized Mobile Devices </a:t>
            </a:r>
            <a:r>
              <a:rPr lang="en-US" sz="2400" b="1" dirty="0">
                <a:solidFill>
                  <a:srgbClr val="C00000"/>
                </a:solidFill>
              </a:rPr>
              <a:t>(P1!T-3715_i</a:t>
            </a:r>
            <a:r>
              <a:rPr lang="en-US" sz="2400" b="1" dirty="0" smtClean="0">
                <a:solidFill>
                  <a:srgbClr val="C00000"/>
                </a:solidFill>
              </a:rPr>
              <a:t>):</a:t>
            </a:r>
          </a:p>
          <a:p>
            <a:pPr lvl="2" algn="just">
              <a:buFont typeface="Wingdings" charset="2"/>
              <a:buChar char="§"/>
            </a:pPr>
            <a:r>
              <a:rPr lang="en-US" sz="2000" dirty="0"/>
              <a:t>B</a:t>
            </a:r>
            <a:r>
              <a:rPr lang="en-US" sz="2000" dirty="0" smtClean="0"/>
              <a:t>ased on </a:t>
            </a:r>
            <a:r>
              <a:rPr lang="en-US" sz="2000" dirty="0" smtClean="0">
                <a:solidFill>
                  <a:srgbClr val="C00000"/>
                </a:solidFill>
              </a:rPr>
              <a:t>ITU-T TR Counterfeit </a:t>
            </a:r>
            <a:r>
              <a:rPr lang="en-US" sz="2000" dirty="0" smtClean="0"/>
              <a:t>and responses </a:t>
            </a:r>
            <a:r>
              <a:rPr lang="en-US" sz="2000" dirty="0"/>
              <a:t>to the </a:t>
            </a:r>
            <a:r>
              <a:rPr lang="en-US" sz="2000" dirty="0" smtClean="0">
                <a:solidFill>
                  <a:srgbClr val="C00000"/>
                </a:solidFill>
              </a:rPr>
              <a:t>questionnaire</a:t>
            </a:r>
            <a:r>
              <a:rPr lang="en-US" sz="2000" dirty="0" smtClean="0"/>
              <a:t>.</a:t>
            </a:r>
            <a:endParaRPr lang="en-US" sz="2000" dirty="0"/>
          </a:p>
          <a:p>
            <a:pPr lvl="2">
              <a:buFont typeface="Wingdings" charset="2"/>
              <a:buChar char="§"/>
            </a:pPr>
            <a:r>
              <a:rPr lang="en-US" sz="2000" dirty="0" smtClean="0"/>
              <a:t>Presents the </a:t>
            </a:r>
            <a:r>
              <a:rPr lang="en-US" sz="2000" dirty="0" smtClean="0">
                <a:solidFill>
                  <a:srgbClr val="C00000"/>
                </a:solidFill>
              </a:rPr>
              <a:t>proposed definition to Counterfeit, Substandard and Unauthorized devices.</a:t>
            </a:r>
          </a:p>
          <a:p>
            <a:pPr lvl="2">
              <a:buFont typeface="Wingdings" charset="2"/>
              <a:buChar char="§"/>
            </a:pPr>
            <a:r>
              <a:rPr lang="en-US" sz="2000" dirty="0" smtClean="0"/>
              <a:t>Consolidates some </a:t>
            </a:r>
            <a:r>
              <a:rPr lang="en-US" sz="2000" dirty="0" err="1" smtClean="0"/>
              <a:t>Citel</a:t>
            </a:r>
            <a:r>
              <a:rPr lang="en-US" sz="2000" dirty="0" err="1" smtClean="0"/>
              <a:t>’s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Member experiences </a:t>
            </a:r>
            <a:r>
              <a:rPr lang="en-US" sz="2000" dirty="0" smtClean="0"/>
              <a:t>on the combat of these devices.</a:t>
            </a:r>
          </a:p>
          <a:p>
            <a:pPr lvl="2">
              <a:buFont typeface="Wingdings" charset="2"/>
              <a:buChar char="§"/>
            </a:pPr>
            <a:r>
              <a:rPr lang="en-US" sz="2000" dirty="0" smtClean="0"/>
              <a:t>List some </a:t>
            </a:r>
            <a:r>
              <a:rPr lang="en-US" sz="2000" dirty="0" smtClean="0">
                <a:solidFill>
                  <a:srgbClr val="C00000"/>
                </a:solidFill>
              </a:rPr>
              <a:t>challenges</a:t>
            </a:r>
            <a:r>
              <a:rPr lang="en-US" sz="2000" dirty="0" smtClean="0"/>
              <a:t> that need to </a:t>
            </a:r>
            <a:r>
              <a:rPr lang="en-US" sz="2000" dirty="0"/>
              <a:t>be faces by members</a:t>
            </a:r>
            <a:r>
              <a:rPr lang="en-US" sz="2000" dirty="0" smtClean="0"/>
              <a:t>.</a:t>
            </a:r>
          </a:p>
          <a:p>
            <a:pPr marL="914400" lvl="2" indent="0">
              <a:buNone/>
            </a:pPr>
            <a:endParaRPr lang="en-US" sz="2000" b="1" dirty="0"/>
          </a:p>
          <a:p>
            <a:pPr lvl="1">
              <a:buFont typeface="Arial" charset="0"/>
              <a:buChar char="•"/>
            </a:pPr>
            <a:r>
              <a:rPr lang="en-US" sz="2400" b="1" dirty="0"/>
              <a:t>Revision of the </a:t>
            </a:r>
            <a:r>
              <a:rPr lang="en-US" sz="2400" b="1" dirty="0" err="1"/>
              <a:t>Rapporteurship</a:t>
            </a:r>
            <a:r>
              <a:rPr lang="en-US" sz="2400" b="1" dirty="0"/>
              <a:t> </a:t>
            </a:r>
            <a:r>
              <a:rPr lang="en-US" sz="2400" b="1" dirty="0" err="1" smtClean="0"/>
              <a:t>Workplan</a:t>
            </a:r>
            <a:r>
              <a:rPr lang="en-US" sz="2400" b="1" dirty="0" smtClean="0"/>
              <a:t>.</a:t>
            </a:r>
          </a:p>
          <a:p>
            <a:pPr lvl="2">
              <a:buFont typeface="Wingdings" charset="2"/>
              <a:buChar char="§"/>
            </a:pPr>
            <a:r>
              <a:rPr lang="en-US" sz="2000" dirty="0" smtClean="0"/>
              <a:t>Focus </a:t>
            </a:r>
            <a:r>
              <a:rPr lang="en-US" sz="2000" dirty="0" smtClean="0"/>
              <a:t>work </a:t>
            </a:r>
            <a:r>
              <a:rPr lang="en-US" sz="2000" dirty="0" smtClean="0"/>
              <a:t>on CITELS TR, ITU-T cooperation (Draft Recommendation).</a:t>
            </a:r>
          </a:p>
          <a:p>
            <a:pPr lvl="2">
              <a:buFont typeface="Arial" charset="0"/>
              <a:buChar char="•"/>
            </a:pPr>
            <a:endParaRPr lang="en-US" sz="1600" b="1" dirty="0"/>
          </a:p>
          <a:p>
            <a:pPr lvl="2">
              <a:buFont typeface="Wingdings" charset="2"/>
              <a:buChar char="§"/>
            </a:pPr>
            <a:endParaRPr lang="en-US" sz="1400" b="1" dirty="0" smtClean="0"/>
          </a:p>
          <a:p>
            <a:pPr marL="457200" lvl="1" indent="0">
              <a:buNone/>
            </a:pPr>
            <a:endParaRPr lang="en-US" sz="1600" dirty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774212" y="0"/>
            <a:ext cx="7560591" cy="436728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+mj-lt"/>
              </a:rPr>
              <a:t>CITEL CCPI </a:t>
            </a:r>
            <a:r>
              <a:rPr lang="en-US" sz="2400" smtClean="0">
                <a:latin typeface="+mj-lt"/>
              </a:rPr>
              <a:t>Activities - </a:t>
            </a:r>
            <a:r>
              <a:rPr lang="en-US" sz="2400"/>
              <a:t>XXVII Meeting of </a:t>
            </a:r>
            <a:r>
              <a:rPr lang="en-US" sz="2400" smtClean="0"/>
              <a:t>PCC.I – USA/2015</a:t>
            </a:r>
            <a:r>
              <a:rPr lang="en-US" sz="2400" smtClean="0">
                <a:latin typeface="+mj-lt"/>
              </a:rPr>
              <a:t> 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816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34" y="491320"/>
            <a:ext cx="8925636" cy="551369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How can CITEL can coordinate its works with ITU-T Q8/11 </a:t>
            </a:r>
            <a:r>
              <a:rPr lang="en-US" b="1" dirty="0" smtClean="0">
                <a:solidFill>
                  <a:srgbClr val="C00000"/>
                </a:solidFill>
              </a:rPr>
              <a:t>(P1!T-3716_i):</a:t>
            </a:r>
          </a:p>
          <a:p>
            <a:pPr lvl="0"/>
            <a:endParaRPr lang="en-US" sz="3000" dirty="0" smtClean="0"/>
          </a:p>
          <a:p>
            <a:pPr lvl="0"/>
            <a:r>
              <a:rPr lang="en-US" sz="3000" b="1" dirty="0" smtClean="0">
                <a:solidFill>
                  <a:srgbClr val="C00000"/>
                </a:solidFill>
              </a:rPr>
              <a:t>Draft ITU-T TR-CF_BP “Technical Report </a:t>
            </a:r>
            <a:r>
              <a:rPr lang="en-US" sz="3000" b="1" dirty="0" smtClean="0"/>
              <a:t>– Guidelines on Best Practice and Solutions for Combating Counterfeit ICT Devices”: </a:t>
            </a:r>
            <a:r>
              <a:rPr lang="en-US" sz="3000" dirty="0" smtClean="0"/>
              <a:t>Collection of CITEL members’ experiences on CITEL Technical Notebook - These experiences should then be submitted to ITU-T Q8/11 as a contribution of the region.</a:t>
            </a:r>
          </a:p>
          <a:p>
            <a:pPr marL="0" lvl="0" indent="0">
              <a:buNone/>
            </a:pPr>
            <a:endParaRPr lang="en-US" sz="3000" dirty="0" smtClean="0"/>
          </a:p>
          <a:p>
            <a:pPr marL="342900" lvl="1" indent="-342900">
              <a:buFont typeface="Arial"/>
              <a:buChar char="•"/>
            </a:pPr>
            <a:r>
              <a:rPr lang="en-US" sz="3000" b="1" dirty="0" smtClean="0">
                <a:solidFill>
                  <a:srgbClr val="C00000"/>
                </a:solidFill>
              </a:rPr>
              <a:t>Draft ITU-T Recommendation Q.FW_CCF </a:t>
            </a:r>
            <a:r>
              <a:rPr lang="en-US" sz="3000" b="1" dirty="0" smtClean="0"/>
              <a:t>“Framework for solution to combat counterfeit ICT Devices”: Possible IAP/Multi-country contribution to ITU-T, with </a:t>
            </a:r>
            <a:r>
              <a:rPr lang="en-US" sz="3000" dirty="0" smtClean="0"/>
              <a:t>the base text, to the next Q8/11 meeting to be held in Geneva, 2-11 December, 2015.</a:t>
            </a:r>
          </a:p>
          <a:p>
            <a:pPr marL="0" lvl="1" indent="0">
              <a:buNone/>
            </a:pPr>
            <a:endParaRPr lang="en-US" sz="3000" dirty="0" smtClean="0"/>
          </a:p>
          <a:p>
            <a:pPr marL="342900" lvl="1" indent="-342900">
              <a:buFont typeface="Arial"/>
              <a:buChar char="•"/>
            </a:pPr>
            <a:r>
              <a:rPr lang="en-US" sz="3000" b="1" dirty="0" smtClean="0">
                <a:solidFill>
                  <a:srgbClr val="C00000"/>
                </a:solidFill>
              </a:rPr>
              <a:t>Proposed Definition </a:t>
            </a:r>
            <a:r>
              <a:rPr lang="en-US" sz="3000" b="1" dirty="0" smtClean="0"/>
              <a:t>(Based on ITU-T TR-Counterfeit and CITEL TR):</a:t>
            </a:r>
          </a:p>
          <a:p>
            <a:pPr lvl="0"/>
            <a:endParaRPr lang="en-US" sz="3000" dirty="0" smtClean="0"/>
          </a:p>
          <a:p>
            <a:pPr marL="457200" lvl="1" indent="0" algn="just">
              <a:buNone/>
            </a:pPr>
            <a:r>
              <a:rPr lang="en-US" sz="3000" b="1" dirty="0" smtClean="0"/>
              <a:t>Counterfeit ICT Device</a:t>
            </a:r>
            <a:r>
              <a:rPr lang="en-US" sz="3000" dirty="0" smtClean="0"/>
              <a:t>: Is a device that is sold and distributed in contravention of applicable national and/or international technical standards, conformity processes, as well as national regulatory requirements or other applicable legal requirements.  In design characteristics, it is a product that explicitly infringes the trademark or design of an original or authentic product, copies the trademark (brand) of an original well-recognized brand, copies the form factor of the original product, and/or copies the packaging of the original product.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74212" y="0"/>
            <a:ext cx="7560591" cy="436728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+mj-lt"/>
              </a:rPr>
              <a:t>CITEL CCPI </a:t>
            </a:r>
            <a:r>
              <a:rPr lang="en-US" sz="2400" smtClean="0">
                <a:latin typeface="+mj-lt"/>
              </a:rPr>
              <a:t>Activities - </a:t>
            </a:r>
            <a:r>
              <a:rPr lang="en-US" sz="2400"/>
              <a:t>XXVII Meeting of </a:t>
            </a:r>
            <a:r>
              <a:rPr lang="en-US" sz="2400" smtClean="0"/>
              <a:t>PCC.I – USA/2015</a:t>
            </a:r>
            <a:r>
              <a:rPr lang="en-US" sz="2400" smtClean="0">
                <a:latin typeface="+mj-lt"/>
              </a:rPr>
              <a:t> 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38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539552" y="2852936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+mj-lt"/>
              </a:rPr>
              <a:t>Recent ITU Initiatives</a:t>
            </a:r>
            <a:endParaRPr lang="en-US" sz="2800" b="1" dirty="0" smtClean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164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3118513" y="-300176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Verdana" charset="0"/>
              </a:rPr>
              <a:t>Outline</a:t>
            </a:r>
            <a:endParaRPr lang="en-US" sz="2400" dirty="0">
              <a:latin typeface="Verdana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928" y="0"/>
            <a:ext cx="1190072" cy="112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79388" y="842824"/>
            <a:ext cx="8604448" cy="498629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chemeClr val="accent1"/>
                </a:solidFill>
              </a:rPr>
              <a:t>SIGA Project</a:t>
            </a:r>
            <a:endParaRPr lang="en-US" sz="2800" b="1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chemeClr val="accent1"/>
                </a:solidFill>
              </a:rPr>
              <a:t>Challenges when addressing the problem.</a:t>
            </a:r>
            <a:endParaRPr lang="en-US" sz="2800" b="1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chemeClr val="accent1"/>
                </a:solidFill>
              </a:rPr>
              <a:t>Multi Layer Initiative.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accent1"/>
                </a:solidFill>
              </a:rPr>
              <a:t>CITEL PCCI </a:t>
            </a:r>
            <a:r>
              <a:rPr lang="en-US" sz="2800" b="1" dirty="0" smtClean="0">
                <a:solidFill>
                  <a:schemeClr val="accent1"/>
                </a:solidFill>
              </a:rPr>
              <a:t>Initiatives.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solidFill>
                  <a:schemeClr val="accent1"/>
                </a:solidFill>
              </a:rPr>
              <a:t>Recent ITU Initiatives.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accent1"/>
                </a:solidFill>
              </a:rPr>
              <a:t>What we should </a:t>
            </a:r>
            <a:r>
              <a:rPr lang="en-US" sz="2800" b="1" dirty="0" smtClean="0">
                <a:solidFill>
                  <a:schemeClr val="accent1"/>
                </a:solidFill>
              </a:rPr>
              <a:t>aim for.</a:t>
            </a:r>
            <a:endParaRPr lang="en-US" sz="2800" b="1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</a:pPr>
            <a:endParaRPr lang="en-US" sz="2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800" b="1" dirty="0" smtClean="0">
              <a:solidFill>
                <a:schemeClr val="accent1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179388" y="6500639"/>
            <a:ext cx="4032250" cy="3127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1pPr>
            <a:lvl2pPr>
              <a:defRPr sz="28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3pPr>
            <a:lvl4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4pPr>
            <a:lvl5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5pPr>
            <a:lvl6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6pPr>
            <a:lvl7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7pPr>
            <a:lvl8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8pPr>
            <a:lvl9pPr>
              <a:defRPr sz="2000">
                <a:solidFill>
                  <a:schemeClr val="bg2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000099"/>
                </a:solidFill>
                <a:latin typeface="Univers" charset="0"/>
              </a:rPr>
              <a:t>April 2015</a:t>
            </a:r>
            <a:endParaRPr lang="en-US" sz="1400" dirty="0">
              <a:solidFill>
                <a:srgbClr val="000099"/>
              </a:solidFill>
              <a:latin typeface="Univers" charset="0"/>
            </a:endParaRPr>
          </a:p>
          <a:p>
            <a:endParaRPr lang="en-US" sz="1400" dirty="0">
              <a:solidFill>
                <a:srgbClr val="000099"/>
              </a:solidFill>
              <a:latin typeface="Univer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33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92" y="1545134"/>
            <a:ext cx="9036496" cy="437799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1900" dirty="0" smtClean="0"/>
              <a:t>Recognize </a:t>
            </a:r>
            <a:r>
              <a:rPr lang="en-US" sz="1900" dirty="0"/>
              <a:t>that </a:t>
            </a:r>
            <a:r>
              <a:rPr lang="en-US" sz="1900" b="1" dirty="0">
                <a:solidFill>
                  <a:srgbClr val="C00000"/>
                </a:solidFill>
              </a:rPr>
              <a:t>counterfeit telecommunication/ICT devices</a:t>
            </a:r>
            <a:r>
              <a:rPr lang="en-US" sz="1900" dirty="0">
                <a:solidFill>
                  <a:srgbClr val="C00000"/>
                </a:solidFill>
              </a:rPr>
              <a:t> </a:t>
            </a:r>
            <a:r>
              <a:rPr lang="en-US" sz="1900" dirty="0"/>
              <a:t>have become a </a:t>
            </a:r>
            <a:r>
              <a:rPr lang="en-US" sz="1900" b="1" dirty="0">
                <a:solidFill>
                  <a:srgbClr val="C00000"/>
                </a:solidFill>
              </a:rPr>
              <a:t>growing problem</a:t>
            </a:r>
            <a:r>
              <a:rPr lang="en-US" sz="1900" dirty="0" smtClean="0">
                <a:solidFill>
                  <a:srgbClr val="C00000"/>
                </a:solidFill>
              </a:rPr>
              <a:t>;</a:t>
            </a:r>
          </a:p>
          <a:p>
            <a:pPr marL="0" lvl="0" indent="0" algn="just" hangingPunct="1">
              <a:buNone/>
            </a:pPr>
            <a:endParaRPr lang="en-US" sz="1900" dirty="0"/>
          </a:p>
          <a:p>
            <a:pPr lvl="0" algn="just" hangingPunct="1"/>
            <a:r>
              <a:rPr lang="en-US" sz="1900" dirty="0"/>
              <a:t>Recognize that </a:t>
            </a:r>
            <a:r>
              <a:rPr lang="en-US" sz="1900" b="1" dirty="0">
                <a:solidFill>
                  <a:srgbClr val="C00000"/>
                </a:solidFill>
              </a:rPr>
              <a:t>ITU and relevant stakeholders have a key role to play</a:t>
            </a:r>
            <a:r>
              <a:rPr lang="en-US" sz="1900" dirty="0">
                <a:solidFill>
                  <a:srgbClr val="C00000"/>
                </a:solidFill>
              </a:rPr>
              <a:t> </a:t>
            </a:r>
            <a:r>
              <a:rPr lang="en-US" sz="1900" dirty="0"/>
              <a:t>in fostering coordination between the parties concerned to study the impact of counterfeit devices and the mechanism for limiting them and to identify ways of dealing with them internationally and regionally</a:t>
            </a:r>
            <a:r>
              <a:rPr lang="en-US" sz="1900" dirty="0" smtClean="0"/>
              <a:t>;</a:t>
            </a:r>
          </a:p>
          <a:p>
            <a:pPr marL="0" lvl="0" indent="0" algn="just" hangingPunct="1">
              <a:buNone/>
            </a:pPr>
            <a:endParaRPr lang="en-US" sz="1900" dirty="0"/>
          </a:p>
          <a:p>
            <a:pPr lvl="0" algn="just" hangingPunct="1"/>
            <a:r>
              <a:rPr lang="en-US" sz="1900" b="1" dirty="0"/>
              <a:t>Instruct the Directors of the ITU Bureaus to assist Member States </a:t>
            </a:r>
            <a:r>
              <a:rPr lang="en-US" sz="1900" dirty="0"/>
              <a:t>in addressing their concerns with respect to counterfeit telecommunication/ICT devices through </a:t>
            </a:r>
            <a:r>
              <a:rPr lang="en-US" sz="1900" b="1" dirty="0">
                <a:solidFill>
                  <a:srgbClr val="C00000"/>
                </a:solidFill>
              </a:rPr>
              <a:t>information sharing at regional or global level, including conformity assessment systems</a:t>
            </a:r>
            <a:r>
              <a:rPr lang="en-US" sz="1900" dirty="0"/>
              <a:t>; </a:t>
            </a:r>
            <a:r>
              <a:rPr lang="en-US" sz="1900" dirty="0" smtClean="0"/>
              <a:t>and</a:t>
            </a:r>
          </a:p>
          <a:p>
            <a:pPr marL="0" lvl="0" indent="0" algn="just" hangingPunct="1">
              <a:buNone/>
            </a:pPr>
            <a:endParaRPr lang="en-US" sz="1900" dirty="0"/>
          </a:p>
          <a:p>
            <a:pPr lvl="0" algn="just" hangingPunct="1"/>
            <a:r>
              <a:rPr lang="en-US" sz="1900" b="1" dirty="0"/>
              <a:t>Invite ITU Member States to take all necessary measures </a:t>
            </a:r>
            <a:r>
              <a:rPr lang="en-US" sz="1900" dirty="0"/>
              <a:t>to combat counterfeit telecommunication/ICT devices, to cooperate and exchange expertise among themselves in this area, and to encourage participation in industry programs combating counterfeit telecommunication/ICT devices</a:t>
            </a:r>
            <a:r>
              <a:rPr lang="en-US" sz="1400" dirty="0" smtClean="0"/>
              <a:t>.</a:t>
            </a:r>
          </a:p>
          <a:p>
            <a:pPr marL="0" lvl="0" indent="0" hangingPunct="1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pt-BR" sz="1050" dirty="0" err="1" smtClean="0"/>
              <a:t>http</a:t>
            </a:r>
            <a:r>
              <a:rPr lang="pt-BR" sz="1050" dirty="0"/>
              <a:t>://</a:t>
            </a:r>
            <a:r>
              <a:rPr lang="pt-BR" sz="1050" dirty="0" err="1" smtClean="0"/>
              <a:t>www.itu.int</a:t>
            </a:r>
            <a:r>
              <a:rPr lang="pt-BR" sz="1050" dirty="0" smtClean="0"/>
              <a:t>/</a:t>
            </a:r>
            <a:r>
              <a:rPr lang="pt-BR" sz="1050" dirty="0" err="1" smtClean="0"/>
              <a:t>en</a:t>
            </a:r>
            <a:r>
              <a:rPr lang="pt-BR" sz="1050" dirty="0" smtClean="0"/>
              <a:t>/ITU-T/C-I/</a:t>
            </a:r>
            <a:r>
              <a:rPr lang="pt-BR" sz="1050" dirty="0" err="1" smtClean="0"/>
              <a:t>Documents</a:t>
            </a:r>
            <a:r>
              <a:rPr lang="pt-BR" sz="1050" dirty="0" smtClean="0"/>
              <a:t>/</a:t>
            </a:r>
            <a:r>
              <a:rPr lang="pt-BR" sz="1050" dirty="0" err="1" smtClean="0"/>
              <a:t>WSHP_counterfeit</a:t>
            </a:r>
            <a:r>
              <a:rPr lang="pt-BR" sz="1050" dirty="0" smtClean="0"/>
              <a:t>/PP-14%20Resolution%20on%20Counterfeit%20Devices.docx</a:t>
            </a:r>
            <a:endParaRPr lang="en-US" sz="1050" dirty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5079701" y="100099"/>
            <a:ext cx="3245165" cy="36849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+mn-lt"/>
              </a:rPr>
              <a:t>Recent ITU Initiatives</a:t>
            </a:r>
            <a:endParaRPr lang="en-US" sz="2400" dirty="0">
              <a:latin typeface="+mn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2392" y="468589"/>
            <a:ext cx="7923984" cy="923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/>
              <a:t>In November 2014, the ITU Plenipotentiary Conference 2014 (PP-14) adopted a new Resolution 188 on “Combating counterfeit telecommunication/ICT devices”</a:t>
            </a:r>
          </a:p>
        </p:txBody>
      </p:sp>
    </p:spTree>
    <p:extLst>
      <p:ext uri="{BB962C8B-B14F-4D97-AF65-F5344CB8AC3E}">
        <p14:creationId xmlns:p14="http://schemas.microsoft.com/office/powerpoint/2010/main" val="178961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64125"/>
            <a:ext cx="9036496" cy="5385702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>
                <a:solidFill>
                  <a:schemeClr val="accent1"/>
                </a:solidFill>
              </a:rPr>
              <a:t>ITU-T SG11: Protocols and test specifications</a:t>
            </a:r>
          </a:p>
          <a:p>
            <a:pPr>
              <a:buFont typeface="Arial" charset="0"/>
              <a:buChar char="•"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Question 8 of study Group 11 Activities </a:t>
            </a:r>
            <a:r>
              <a:rPr lang="en-US" sz="2000" dirty="0" smtClean="0">
                <a:solidFill>
                  <a:schemeClr val="accent1"/>
                </a:solidFill>
              </a:rPr>
              <a:t>- </a:t>
            </a:r>
            <a:r>
              <a:rPr lang="en-US" altLang="en-US" sz="2000" dirty="0">
                <a:solidFill>
                  <a:schemeClr val="accent1"/>
                </a:solidFill>
              </a:rPr>
              <a:t>Guidelines for Implementations of </a:t>
            </a:r>
            <a:r>
              <a:rPr lang="en-US" altLang="en-US" sz="2000" dirty="0" smtClean="0">
                <a:solidFill>
                  <a:schemeClr val="accent1"/>
                </a:solidFill>
              </a:rPr>
              <a:t>Signaling </a:t>
            </a:r>
            <a:r>
              <a:rPr lang="en-US" altLang="en-US" sz="2000" dirty="0">
                <a:solidFill>
                  <a:schemeClr val="accent1"/>
                </a:solidFill>
              </a:rPr>
              <a:t>and Protocols </a:t>
            </a:r>
            <a:r>
              <a:rPr lang="en-US" altLang="en-US" sz="1800" dirty="0">
                <a:solidFill>
                  <a:schemeClr val="accent1"/>
                </a:solidFill>
              </a:rPr>
              <a:t>and for Addressing Counterfeit ICT </a:t>
            </a:r>
            <a:r>
              <a:rPr lang="en-US" altLang="en-US" sz="1800" dirty="0" smtClean="0">
                <a:solidFill>
                  <a:schemeClr val="accent1"/>
                </a:solidFill>
              </a:rPr>
              <a:t>devices</a:t>
            </a:r>
          </a:p>
          <a:p>
            <a:pPr algn="ctr">
              <a:spcBef>
                <a:spcPct val="0"/>
              </a:spcBef>
              <a:buFont typeface="Arial" charset="0"/>
              <a:buChar char="•"/>
            </a:pPr>
            <a:endParaRPr lang="en-US" sz="2000" dirty="0" smtClean="0">
              <a:solidFill>
                <a:schemeClr val="accent1"/>
              </a:solidFill>
            </a:endParaRPr>
          </a:p>
          <a:p>
            <a:pPr algn="just">
              <a:buFont typeface="Arial" charset="0"/>
              <a:buChar char="•"/>
            </a:pPr>
            <a:r>
              <a:rPr lang="en-US" altLang="en-US" sz="1800" dirty="0" smtClean="0">
                <a:solidFill>
                  <a:schemeClr val="accent1"/>
                </a:solidFill>
              </a:rPr>
              <a:t>Rapporteur: </a:t>
            </a:r>
            <a:r>
              <a:rPr lang="en-US" altLang="en-US" sz="1800" b="1" dirty="0" smtClean="0">
                <a:solidFill>
                  <a:schemeClr val="accent1"/>
                </a:solidFill>
              </a:rPr>
              <a:t>I</a:t>
            </a:r>
            <a:r>
              <a:rPr lang="en-US" sz="1800" b="1" dirty="0" smtClean="0">
                <a:solidFill>
                  <a:schemeClr val="accent1"/>
                </a:solidFill>
              </a:rPr>
              <a:t>saac</a:t>
            </a:r>
            <a:r>
              <a:rPr lang="en-US" sz="1800" b="1" dirty="0">
                <a:solidFill>
                  <a:schemeClr val="accent1"/>
                </a:solidFill>
              </a:rPr>
              <a:t> </a:t>
            </a:r>
            <a:r>
              <a:rPr lang="en-US" sz="1800" b="1" cap="all" dirty="0" smtClean="0">
                <a:solidFill>
                  <a:schemeClr val="accent1"/>
                </a:solidFill>
              </a:rPr>
              <a:t>BOATENG – </a:t>
            </a:r>
            <a:r>
              <a:rPr lang="en-US" sz="1800" dirty="0" smtClean="0">
                <a:solidFill>
                  <a:schemeClr val="accent1"/>
                </a:solidFill>
              </a:rPr>
              <a:t>Ghana - </a:t>
            </a:r>
            <a:r>
              <a:rPr lang="en-US" sz="1800" dirty="0" smtClean="0">
                <a:solidFill>
                  <a:schemeClr val="accent1"/>
                </a:solidFill>
                <a:hlinkClick r:id="rId3"/>
              </a:rPr>
              <a:t>isaac.boateng@nca.org.gh</a:t>
            </a:r>
            <a:endParaRPr lang="en-US" altLang="en-US" sz="1800" dirty="0" smtClean="0">
              <a:solidFill>
                <a:schemeClr val="accent1"/>
              </a:solidFill>
            </a:endParaRPr>
          </a:p>
          <a:p>
            <a:pPr algn="just">
              <a:buFont typeface="Arial" charset="0"/>
              <a:buChar char="•"/>
            </a:pPr>
            <a:r>
              <a:rPr lang="en-US" altLang="en-US" sz="1800" dirty="0" smtClean="0">
                <a:solidFill>
                  <a:schemeClr val="accent1"/>
                </a:solidFill>
              </a:rPr>
              <a:t>Associate Rapporteur: </a:t>
            </a:r>
            <a:r>
              <a:rPr lang="en-US" altLang="en-US" sz="1800" b="1" dirty="0" err="1" smtClean="0">
                <a:solidFill>
                  <a:schemeClr val="accent1"/>
                </a:solidFill>
              </a:rPr>
              <a:t>João</a:t>
            </a:r>
            <a:r>
              <a:rPr lang="en-US" altLang="en-US" sz="1800" b="1" dirty="0" smtClean="0">
                <a:solidFill>
                  <a:schemeClr val="accent1"/>
                </a:solidFill>
              </a:rPr>
              <a:t> ZANON </a:t>
            </a:r>
            <a:r>
              <a:rPr lang="en-US" altLang="en-US" sz="1800" dirty="0" smtClean="0">
                <a:solidFill>
                  <a:schemeClr val="accent1"/>
                </a:solidFill>
              </a:rPr>
              <a:t>– Brazil - </a:t>
            </a:r>
            <a:r>
              <a:rPr lang="en-US" altLang="en-US" sz="1800" dirty="0" smtClean="0">
                <a:solidFill>
                  <a:schemeClr val="accent1"/>
                </a:solidFill>
                <a:hlinkClick r:id="rId4"/>
              </a:rPr>
              <a:t>zanon@anatel.gov.br</a:t>
            </a:r>
            <a:endParaRPr lang="en-US" sz="1800" dirty="0">
              <a:solidFill>
                <a:schemeClr val="accent1"/>
              </a:solidFill>
            </a:endParaRPr>
          </a:p>
          <a:p>
            <a:pPr algn="just">
              <a:buFont typeface="Arial" charset="0"/>
              <a:buChar char="•"/>
            </a:pPr>
            <a:endParaRPr lang="en-US" sz="2000" dirty="0">
              <a:solidFill>
                <a:schemeClr val="accent1"/>
              </a:solidFill>
            </a:endParaRPr>
          </a:p>
          <a:p>
            <a:pPr algn="just">
              <a:buFont typeface="Arial" charset="0"/>
              <a:buChar char="•"/>
            </a:pPr>
            <a:r>
              <a:rPr lang="en-US" sz="1600" b="1" dirty="0" smtClean="0">
                <a:solidFill>
                  <a:schemeClr val="accent1"/>
                </a:solidFill>
              </a:rPr>
              <a:t>Motivation: </a:t>
            </a:r>
            <a:r>
              <a:rPr lang="en-US" altLang="en-US" sz="1600" dirty="0">
                <a:solidFill>
                  <a:schemeClr val="accent1"/>
                </a:solidFill>
              </a:rPr>
              <a:t>Several forums and conferences have also </a:t>
            </a:r>
            <a:r>
              <a:rPr lang="en-US" altLang="en-US" sz="1600" dirty="0">
                <a:solidFill>
                  <a:srgbClr val="C00000"/>
                </a:solidFill>
              </a:rPr>
              <a:t>called for ITU assistance in addressing the growing problem of counterfeit </a:t>
            </a:r>
            <a:r>
              <a:rPr lang="en-US" altLang="en-US" sz="1600" dirty="0" smtClean="0">
                <a:solidFill>
                  <a:srgbClr val="C00000"/>
                </a:solidFill>
              </a:rPr>
              <a:t>telecommunication/ICT </a:t>
            </a:r>
            <a:r>
              <a:rPr lang="en-US" altLang="en-US" sz="1600" dirty="0">
                <a:solidFill>
                  <a:schemeClr val="accent1"/>
                </a:solidFill>
              </a:rPr>
              <a:t>products and devices, which is adversely affecting all stakeholders in the ICT field (vendors, governments, operators and consumers). </a:t>
            </a:r>
            <a:endParaRPr lang="en-US" altLang="en-US" sz="1600" dirty="0" smtClean="0">
              <a:solidFill>
                <a:schemeClr val="accent1"/>
              </a:solidFill>
            </a:endParaRPr>
          </a:p>
          <a:p>
            <a:pPr algn="just">
              <a:buFont typeface="Arial" charset="0"/>
              <a:buChar char="•"/>
            </a:pPr>
            <a:endParaRPr lang="en-US" altLang="en-US" sz="1600" dirty="0" smtClean="0">
              <a:solidFill>
                <a:schemeClr val="accent1"/>
              </a:solidFill>
            </a:endParaRPr>
          </a:p>
          <a:p>
            <a:pPr marL="342900" lvl="1" indent="-342900" algn="just">
              <a:buSzPct val="75000"/>
              <a:buFont typeface="Arial" charset="0"/>
              <a:buChar char="•"/>
            </a:pPr>
            <a:r>
              <a:rPr lang="en-US" altLang="en-US" sz="1600" b="1" dirty="0" smtClean="0">
                <a:solidFill>
                  <a:schemeClr val="accent1"/>
                </a:solidFill>
              </a:rPr>
              <a:t>Study Items: </a:t>
            </a:r>
            <a:r>
              <a:rPr lang="en-US" altLang="en-US" sz="1600" dirty="0">
                <a:solidFill>
                  <a:schemeClr val="accent1"/>
                </a:solidFill>
              </a:rPr>
              <a:t>What activity is needed in the ITU‑T Sector to </a:t>
            </a:r>
            <a:r>
              <a:rPr lang="en-US" altLang="en-US" sz="1600" dirty="0">
                <a:solidFill>
                  <a:srgbClr val="C00000"/>
                </a:solidFill>
              </a:rPr>
              <a:t>prepare common guidelines by the ITU‑T and ITU‑D Sectors</a:t>
            </a:r>
            <a:r>
              <a:rPr lang="en-US" altLang="en-US" sz="1600" dirty="0">
                <a:solidFill>
                  <a:schemeClr val="accent1"/>
                </a:solidFill>
              </a:rPr>
              <a:t>, containing different aspects related to technical matters, </a:t>
            </a:r>
            <a:r>
              <a:rPr lang="en-US" altLang="en-US" sz="1600" u="sng" dirty="0">
                <a:solidFill>
                  <a:schemeClr val="accent1"/>
                </a:solidFill>
              </a:rPr>
              <a:t>in particular to address Counterfeit ICT devices</a:t>
            </a:r>
            <a:r>
              <a:rPr lang="en-US" altLang="en-US" sz="1600" dirty="0" smtClean="0">
                <a:solidFill>
                  <a:schemeClr val="accent1"/>
                </a:solidFill>
              </a:rPr>
              <a:t>?</a:t>
            </a:r>
          </a:p>
          <a:p>
            <a:pPr marL="285750" lvl="1" algn="just">
              <a:buSzPct val="75000"/>
              <a:buFont typeface="Arial" charset="0"/>
              <a:buChar char="•"/>
            </a:pPr>
            <a:endParaRPr lang="en-US" altLang="en-US" sz="1600" dirty="0" smtClean="0">
              <a:solidFill>
                <a:schemeClr val="accent1"/>
              </a:solidFill>
            </a:endParaRPr>
          </a:p>
          <a:p>
            <a:pPr marL="342900" lvl="1" indent="-342900" algn="just">
              <a:buSzPct val="75000"/>
              <a:buFont typeface="Arial" charset="0"/>
              <a:buChar char="•"/>
            </a:pPr>
            <a:r>
              <a:rPr lang="en-US" altLang="en-US" sz="1600" b="1" dirty="0" smtClean="0">
                <a:solidFill>
                  <a:schemeClr val="accent1"/>
                </a:solidFill>
              </a:rPr>
              <a:t>Task: </a:t>
            </a:r>
            <a:r>
              <a:rPr lang="en-US" altLang="en-US" sz="1600" dirty="0" smtClean="0">
                <a:solidFill>
                  <a:schemeClr val="accent1"/>
                </a:solidFill>
              </a:rPr>
              <a:t>Develop </a:t>
            </a:r>
            <a:r>
              <a:rPr lang="en-US" altLang="en-US" sz="1600" dirty="0">
                <a:solidFill>
                  <a:schemeClr val="accent1"/>
                </a:solidFill>
              </a:rPr>
              <a:t>guidelines to address the problem of counterfeiting of ICT devices;</a:t>
            </a:r>
          </a:p>
          <a:p>
            <a:pPr marL="342900" lvl="1" indent="-342900" algn="just">
              <a:buSzPct val="75000"/>
              <a:buFont typeface="Arial" charset="0"/>
              <a:buChar char="•"/>
            </a:pPr>
            <a:endParaRPr lang="en-US" altLang="en-US" sz="1400" dirty="0">
              <a:solidFill>
                <a:srgbClr val="FF0000"/>
              </a:solidFill>
            </a:endParaRPr>
          </a:p>
          <a:p>
            <a:pPr algn="just">
              <a:buFont typeface="Arial" charset="0"/>
              <a:buChar char="•"/>
            </a:pPr>
            <a:endParaRPr lang="en-US" altLang="en-US" sz="1400" dirty="0">
              <a:solidFill>
                <a:srgbClr val="FF0000"/>
              </a:solidFill>
            </a:endParaRPr>
          </a:p>
          <a:p>
            <a:pPr algn="just">
              <a:buFont typeface="Arial" charset="0"/>
              <a:buChar char="•"/>
            </a:pPr>
            <a:endParaRPr lang="en-GB" sz="1400" dirty="0" smtClean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079701" y="100099"/>
            <a:ext cx="3245165" cy="36849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+mn-lt"/>
              </a:rPr>
              <a:t>Recent ITU Initiatives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980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92393"/>
            <a:ext cx="9036496" cy="5760640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1600" b="1" dirty="0">
                <a:solidFill>
                  <a:schemeClr val="accent1"/>
                </a:solidFill>
              </a:rPr>
              <a:t>Technical Report on Counterfeit ICT Equipment </a:t>
            </a:r>
            <a:r>
              <a:rPr lang="en-GB" sz="1600" dirty="0">
                <a:solidFill>
                  <a:schemeClr val="accent1"/>
                </a:solidFill>
              </a:rPr>
              <a:t>was approved on November 2014 and the document has been published and translated in the six languages of the Union: Covers </a:t>
            </a:r>
            <a:r>
              <a:rPr lang="en-GB" sz="1600" dirty="0">
                <a:solidFill>
                  <a:srgbClr val="C00000"/>
                </a:solidFill>
              </a:rPr>
              <a:t>key elements </a:t>
            </a:r>
            <a:r>
              <a:rPr lang="en-GB" sz="1600" dirty="0">
                <a:solidFill>
                  <a:schemeClr val="accent1"/>
                </a:solidFill>
              </a:rPr>
              <a:t>regarding the legal and regulatory nuances of the subject and also provide some </a:t>
            </a:r>
            <a:r>
              <a:rPr lang="en-GB" sz="1600" dirty="0">
                <a:solidFill>
                  <a:srgbClr val="C00000"/>
                </a:solidFill>
              </a:rPr>
              <a:t>use cases and experiences </a:t>
            </a:r>
            <a:r>
              <a:rPr lang="en-GB" sz="1600" dirty="0">
                <a:solidFill>
                  <a:schemeClr val="accent1"/>
                </a:solidFill>
              </a:rPr>
              <a:t>of countries that are already engaged in the </a:t>
            </a:r>
            <a:r>
              <a:rPr lang="en-GB" sz="1600" dirty="0">
                <a:solidFill>
                  <a:srgbClr val="C00000"/>
                </a:solidFill>
              </a:rPr>
              <a:t>combat of Counterfeit devices</a:t>
            </a:r>
            <a:r>
              <a:rPr lang="en-GB" sz="1600" dirty="0">
                <a:solidFill>
                  <a:schemeClr val="accent1"/>
                </a:solidFill>
              </a:rPr>
              <a:t>. (</a:t>
            </a:r>
            <a:r>
              <a:rPr lang="pt-BR" sz="1600" dirty="0">
                <a:solidFill>
                  <a:schemeClr val="accent1"/>
                </a:solidFill>
                <a:hlinkClick r:id="rId3"/>
              </a:rPr>
              <a:t>http://www.itu.int/pub/T-TUT-CCICT-2014</a:t>
            </a:r>
            <a:r>
              <a:rPr lang="en-US" sz="1600" dirty="0" smtClean="0">
                <a:solidFill>
                  <a:schemeClr val="accent1"/>
                </a:solidFill>
              </a:rPr>
              <a:t>)</a:t>
            </a:r>
            <a:endParaRPr lang="en-US" sz="1600" b="1" dirty="0" smtClean="0"/>
          </a:p>
          <a:p>
            <a:pPr marL="0" indent="0" algn="ctr">
              <a:buNone/>
            </a:pPr>
            <a:endParaRPr lang="en-US" sz="1600" b="1" dirty="0" smtClean="0"/>
          </a:p>
          <a:p>
            <a:pPr algn="just"/>
            <a:r>
              <a:rPr lang="en-US" sz="1600" b="1" dirty="0" smtClean="0"/>
              <a:t>ITU Event on combating counterfeiting ICT devices (November 2014):  </a:t>
            </a:r>
            <a:r>
              <a:rPr lang="en-GB" sz="1400" dirty="0" smtClean="0"/>
              <a:t>Recognized </a:t>
            </a:r>
            <a:r>
              <a:rPr lang="en-GB" sz="1400" dirty="0"/>
              <a:t>by the participants that the whole ICT industry is affected by counterfeiting, </a:t>
            </a:r>
            <a:r>
              <a:rPr lang="en-GB" sz="1400" dirty="0">
                <a:solidFill>
                  <a:srgbClr val="C00000"/>
                </a:solidFill>
              </a:rPr>
              <a:t>the importance of ICTs as a tool to combat counterfeiting of not only ICT devices, but also counterfeiting of products in other industries</a:t>
            </a:r>
            <a:r>
              <a:rPr lang="en-GB" sz="1400" dirty="0"/>
              <a:t>. Also the following ITU’s roles in combatting </a:t>
            </a:r>
            <a:r>
              <a:rPr lang="en-GB" sz="1400" dirty="0" smtClean="0"/>
              <a:t>counterfeit:</a:t>
            </a:r>
            <a:endParaRPr lang="en-US" sz="1400" dirty="0"/>
          </a:p>
          <a:p>
            <a:pPr lvl="1" algn="just"/>
            <a:r>
              <a:rPr lang="en-US" sz="1400" b="1" dirty="0" smtClean="0">
                <a:solidFill>
                  <a:srgbClr val="C00000"/>
                </a:solidFill>
              </a:rPr>
              <a:t>Multi-stakeholder cooperation </a:t>
            </a:r>
            <a:r>
              <a:rPr lang="en-US" sz="1400" dirty="0" smtClean="0"/>
              <a:t>— ITU could </a:t>
            </a:r>
            <a:r>
              <a:rPr lang="en-US" sz="1400" dirty="0"/>
              <a:t>leverage its public-private membership and relations with other organizations to foster cooperation in the area of counterfeiting; </a:t>
            </a:r>
          </a:p>
          <a:p>
            <a:pPr lvl="1" algn="just"/>
            <a:r>
              <a:rPr lang="en-US" sz="1400" b="1" dirty="0">
                <a:solidFill>
                  <a:srgbClr val="C00000"/>
                </a:solidFill>
              </a:rPr>
              <a:t>Gathering and sharing of </a:t>
            </a:r>
            <a:r>
              <a:rPr lang="en-US" sz="1400" b="1" dirty="0" smtClean="0">
                <a:solidFill>
                  <a:srgbClr val="C00000"/>
                </a:solidFill>
              </a:rPr>
              <a:t>information </a:t>
            </a:r>
            <a:r>
              <a:rPr lang="en-US" sz="1400" dirty="0" smtClean="0"/>
              <a:t>— ITU </a:t>
            </a:r>
            <a:r>
              <a:rPr lang="en-US" sz="1400" dirty="0"/>
              <a:t>could facilitate the collection, analysis and exchange of information about counterfeiting and substandard practices in the ICT sector, and about how ICTs could be used in the ICT/other industries as a fighting tool; </a:t>
            </a:r>
          </a:p>
          <a:p>
            <a:pPr lvl="1" algn="just"/>
            <a:r>
              <a:rPr lang="en-US" sz="1400" b="1" dirty="0">
                <a:solidFill>
                  <a:srgbClr val="C00000"/>
                </a:solidFill>
              </a:rPr>
              <a:t>Building capacity and raising </a:t>
            </a:r>
            <a:r>
              <a:rPr lang="en-US" sz="1400" b="1" dirty="0" smtClean="0">
                <a:solidFill>
                  <a:srgbClr val="C00000"/>
                </a:solidFill>
              </a:rPr>
              <a:t>awareness </a:t>
            </a:r>
            <a:r>
              <a:rPr lang="en-US" sz="1400" dirty="0" smtClean="0"/>
              <a:t>— ITU </a:t>
            </a:r>
            <a:r>
              <a:rPr lang="en-US" sz="1400" dirty="0"/>
              <a:t>could raise awareness among stakeholders about the negative effects of counterfeit and substandard ICT devices; </a:t>
            </a:r>
          </a:p>
          <a:p>
            <a:pPr lvl="1" algn="just"/>
            <a:r>
              <a:rPr lang="en-US" sz="1400" b="1" dirty="0">
                <a:solidFill>
                  <a:srgbClr val="C00000"/>
                </a:solidFill>
              </a:rPr>
              <a:t>Use of technical solutions </a:t>
            </a:r>
            <a:r>
              <a:rPr lang="en-US" sz="1400" dirty="0"/>
              <a:t>— </a:t>
            </a:r>
            <a:r>
              <a:rPr lang="en-US" sz="1400" dirty="0" smtClean="0"/>
              <a:t>ITU </a:t>
            </a:r>
            <a:r>
              <a:rPr lang="en-US" sz="1400" dirty="0"/>
              <a:t>could continue the discussion on the role of IGOs in using technical standards and conformance &amp; interoperability programs to combat counterfeit and substandard ICT devices; and </a:t>
            </a:r>
          </a:p>
          <a:p>
            <a:pPr lvl="1" algn="just"/>
            <a:r>
              <a:rPr lang="en-US" sz="1400" b="1" dirty="0">
                <a:solidFill>
                  <a:srgbClr val="C00000"/>
                </a:solidFill>
              </a:rPr>
              <a:t>Development and enforcement of adequate legal, regulatory and policy </a:t>
            </a:r>
            <a:r>
              <a:rPr lang="en-US" sz="1400" b="1" dirty="0" smtClean="0">
                <a:solidFill>
                  <a:srgbClr val="C00000"/>
                </a:solidFill>
              </a:rPr>
              <a:t>measures </a:t>
            </a:r>
            <a:r>
              <a:rPr lang="en-US" sz="1400" dirty="0" smtClean="0"/>
              <a:t>— ITU </a:t>
            </a:r>
            <a:r>
              <a:rPr lang="en-US" sz="1400" dirty="0"/>
              <a:t>could assist Member States in doing this; such measures should be comprehensive, effective and custom-tailored, yet consistent with best practices at the regional and international levels</a:t>
            </a:r>
            <a:r>
              <a:rPr lang="en-US" sz="1400" dirty="0" smtClean="0"/>
              <a:t>.</a:t>
            </a:r>
            <a:endParaRPr lang="en-US" sz="1100" dirty="0" smtClean="0"/>
          </a:p>
          <a:p>
            <a:pPr lvl="1"/>
            <a:endParaRPr lang="en-US" sz="1100" dirty="0"/>
          </a:p>
          <a:p>
            <a:pPr marL="0" indent="0" algn="ctr">
              <a:buNone/>
            </a:pPr>
            <a:r>
              <a:rPr lang="pt-BR" sz="1050" dirty="0">
                <a:hlinkClick r:id="rId4"/>
              </a:rPr>
              <a:t>http://</a:t>
            </a:r>
            <a:r>
              <a:rPr lang="pt-BR" sz="1050" dirty="0" smtClean="0">
                <a:hlinkClick r:id="rId4"/>
              </a:rPr>
              <a:t>www.itu.int/en/ITU-T/C-I/Pages/WSHP_counterfeit.aspx</a:t>
            </a:r>
            <a:endParaRPr lang="en-US" sz="1050" dirty="0"/>
          </a:p>
          <a:p>
            <a:pPr marL="0" indent="0" algn="ctr">
              <a:buNone/>
            </a:pPr>
            <a:r>
              <a:rPr lang="pt-BR" sz="1050" dirty="0">
                <a:hlinkClick r:id="rId5" invalidUrl="http://www.itu.int/en/ITU-T/C-I/Documents/WSHP_counterfeit/Final Report/Summary-of-Discussions-18Dec2014.docx"/>
              </a:rPr>
              <a:t>http://</a:t>
            </a:r>
            <a:r>
              <a:rPr lang="pt-BR" sz="1050" dirty="0" smtClean="0">
                <a:hlinkClick r:id="rId6" invalidUrl="http://www.itu.int/en/ITU-T/C-I/Documents/WSHP_counterfeit/Final Report/Summary-of-Discussions-18Dec2014.docx"/>
              </a:rPr>
              <a:t>www.itu.int/en/ITU-T/C-I/Documents/WSHP_counterfeit/Final%20Report/Summary-of-Discussions-18Dec2014.docx</a:t>
            </a:r>
            <a:endParaRPr lang="en-US" sz="105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791331" y="113747"/>
            <a:ext cx="3245165" cy="36849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+mn-lt"/>
              </a:rPr>
              <a:t>Recent ITU Initiatives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902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482237"/>
            <a:ext cx="9036496" cy="5385702"/>
          </a:xfrm>
        </p:spPr>
        <p:txBody>
          <a:bodyPr>
            <a:noAutofit/>
          </a:bodyPr>
          <a:lstStyle/>
          <a:p>
            <a:pPr algn="just"/>
            <a:r>
              <a:rPr lang="en-GB" sz="1700" b="1" dirty="0" smtClean="0">
                <a:solidFill>
                  <a:schemeClr val="accent1"/>
                </a:solidFill>
              </a:rPr>
              <a:t>LAST MEETING: 21-29</a:t>
            </a:r>
            <a:r>
              <a:rPr lang="en-GB" sz="1700" b="1" baseline="30000" dirty="0" smtClean="0">
                <a:solidFill>
                  <a:schemeClr val="accent1"/>
                </a:solidFill>
              </a:rPr>
              <a:t>th</a:t>
            </a:r>
            <a:r>
              <a:rPr lang="en-GB" sz="1700" b="1" dirty="0" smtClean="0">
                <a:solidFill>
                  <a:schemeClr val="accent1"/>
                </a:solidFill>
              </a:rPr>
              <a:t> April 2015 – Geneva, Switzerland</a:t>
            </a:r>
            <a:r>
              <a:rPr lang="en-GB" sz="1700" dirty="0" smtClean="0">
                <a:solidFill>
                  <a:schemeClr val="accent1"/>
                </a:solidFill>
              </a:rPr>
              <a:t>: </a:t>
            </a:r>
            <a:r>
              <a:rPr lang="en-US" sz="1700" dirty="0" smtClean="0">
                <a:solidFill>
                  <a:schemeClr val="accent1"/>
                </a:solidFill>
              </a:rPr>
              <a:t>Creation of three new </a:t>
            </a:r>
            <a:r>
              <a:rPr lang="en-US" sz="1700" dirty="0" err="1" smtClean="0">
                <a:solidFill>
                  <a:schemeClr val="accent1"/>
                </a:solidFill>
              </a:rPr>
              <a:t>workitems</a:t>
            </a:r>
            <a:r>
              <a:rPr lang="en-US" sz="1700" dirty="0" smtClean="0">
                <a:solidFill>
                  <a:schemeClr val="accent1"/>
                </a:solidFill>
              </a:rPr>
              <a:t>: </a:t>
            </a:r>
          </a:p>
          <a:p>
            <a:pPr lvl="1" algn="just"/>
            <a:r>
              <a:rPr lang="en-GB" sz="1700" b="1" dirty="0" smtClean="0">
                <a:solidFill>
                  <a:srgbClr val="C00000"/>
                </a:solidFill>
              </a:rPr>
              <a:t>Draft ITU-T Recommendation Q.FW_CCF “Framework for solution to combat counterfeit ICT Devices:</a:t>
            </a:r>
            <a:r>
              <a:rPr lang="en-GB" sz="1700" dirty="0" smtClean="0">
                <a:solidFill>
                  <a:srgbClr val="C00000"/>
                </a:solidFill>
              </a:rPr>
              <a:t> </a:t>
            </a:r>
            <a:r>
              <a:rPr lang="en-US" sz="1700" dirty="0" smtClean="0"/>
              <a:t>This recommendation should contain a reference framework with the requirements that should be considered when deploying solutions to combat counterfeit ICT devices.</a:t>
            </a:r>
          </a:p>
          <a:p>
            <a:pPr lvl="1" algn="just"/>
            <a:endParaRPr lang="en-US" sz="1700" dirty="0" smtClean="0"/>
          </a:p>
          <a:p>
            <a:pPr lvl="1" algn="just"/>
            <a:r>
              <a:rPr lang="en-GB" sz="1700" b="1" dirty="0" smtClean="0">
                <a:solidFill>
                  <a:srgbClr val="C00000"/>
                </a:solidFill>
              </a:rPr>
              <a:t>Draft </a:t>
            </a:r>
            <a:r>
              <a:rPr lang="en-US" sz="1700" b="1" dirty="0" smtClean="0">
                <a:solidFill>
                  <a:srgbClr val="C00000"/>
                </a:solidFill>
              </a:rPr>
              <a:t>ITU-T TR-CF_BP “Technical Report – Guidelines on Best Practice and Solutions for Combating Counterfeit ICT Devices”: </a:t>
            </a:r>
            <a:r>
              <a:rPr lang="en-US" sz="1700" dirty="0" smtClean="0"/>
              <a:t>This Technical Report aims to collect information regarding difficulties, challenges and barriers faced by ITU Members, and some Best Practices and Solutions for Combating counterfeit ICT Devices.</a:t>
            </a:r>
          </a:p>
          <a:p>
            <a:pPr lvl="1" algn="just"/>
            <a:endParaRPr lang="en-US" sz="1700" dirty="0" smtClean="0"/>
          </a:p>
          <a:p>
            <a:pPr lvl="1" algn="just"/>
            <a:r>
              <a:rPr lang="en-GB" sz="1700" b="1" dirty="0" smtClean="0">
                <a:solidFill>
                  <a:srgbClr val="C00000"/>
                </a:solidFill>
              </a:rPr>
              <a:t>Draft </a:t>
            </a:r>
            <a:r>
              <a:rPr lang="en-US" sz="1700" b="1" dirty="0" smtClean="0">
                <a:solidFill>
                  <a:srgbClr val="C00000"/>
                </a:solidFill>
              </a:rPr>
              <a:t>ITU-T TR-</a:t>
            </a:r>
            <a:r>
              <a:rPr lang="en-US" sz="1700" b="1" dirty="0" err="1" smtClean="0">
                <a:solidFill>
                  <a:srgbClr val="C00000"/>
                </a:solidFill>
              </a:rPr>
              <a:t>Sub_Una</a:t>
            </a:r>
            <a:r>
              <a:rPr lang="en-US" sz="1700" b="1" dirty="0" smtClean="0">
                <a:solidFill>
                  <a:srgbClr val="C00000"/>
                </a:solidFill>
              </a:rPr>
              <a:t> “Technical Report on Methodologies and use cases for combating the substandard and unauthorized telecommunication/ICT devices":</a:t>
            </a:r>
            <a:r>
              <a:rPr lang="en-US" sz="1700" dirty="0" smtClean="0">
                <a:solidFill>
                  <a:srgbClr val="C00000"/>
                </a:solidFill>
              </a:rPr>
              <a:t> </a:t>
            </a:r>
            <a:r>
              <a:rPr lang="es-ES_tradnl" sz="1700" dirty="0" err="1" smtClean="0"/>
              <a:t>This</a:t>
            </a:r>
            <a:r>
              <a:rPr lang="es-ES_tradnl" sz="1700" dirty="0" smtClean="0"/>
              <a:t> </a:t>
            </a:r>
            <a:r>
              <a:rPr lang="es-ES_tradnl" sz="1700" dirty="0" err="1" smtClean="0"/>
              <a:t>Technical</a:t>
            </a:r>
            <a:r>
              <a:rPr lang="es-ES_tradnl" sz="1700" dirty="0" smtClean="0"/>
              <a:t> </a:t>
            </a:r>
            <a:r>
              <a:rPr lang="es-ES_tradnl" sz="1700" dirty="0" err="1" smtClean="0"/>
              <a:t>Report</a:t>
            </a:r>
            <a:r>
              <a:rPr lang="es-ES_tradnl" sz="1700" dirty="0" smtClean="0"/>
              <a:t> </a:t>
            </a:r>
            <a:r>
              <a:rPr lang="es-ES_tradnl" sz="1700" dirty="0" err="1" smtClean="0"/>
              <a:t>should</a:t>
            </a:r>
            <a:r>
              <a:rPr lang="es-ES_tradnl" sz="1700" dirty="0" smtClean="0"/>
              <a:t> </a:t>
            </a:r>
            <a:r>
              <a:rPr lang="es-ES_tradnl" sz="1700" dirty="0" err="1" smtClean="0"/>
              <a:t>provide</a:t>
            </a:r>
            <a:r>
              <a:rPr lang="es-ES_tradnl" sz="1700" dirty="0" smtClean="0"/>
              <a:t> </a:t>
            </a:r>
            <a:r>
              <a:rPr lang="es-ES_tradnl" sz="1700" dirty="0" err="1" smtClean="0"/>
              <a:t>background</a:t>
            </a:r>
            <a:r>
              <a:rPr lang="es-ES_tradnl" sz="1700" dirty="0" smtClean="0"/>
              <a:t> </a:t>
            </a:r>
            <a:r>
              <a:rPr lang="es-ES_tradnl" sz="1700" dirty="0" err="1" smtClean="0"/>
              <a:t>information</a:t>
            </a:r>
            <a:r>
              <a:rPr lang="es-ES_tradnl" sz="1700" dirty="0" smtClean="0"/>
              <a:t> </a:t>
            </a:r>
            <a:r>
              <a:rPr lang="es-ES_tradnl" sz="1700" dirty="0" err="1" smtClean="0"/>
              <a:t>on</a:t>
            </a:r>
            <a:r>
              <a:rPr lang="es-ES_tradnl" sz="1700" dirty="0" smtClean="0"/>
              <a:t> </a:t>
            </a:r>
            <a:r>
              <a:rPr lang="es-ES_tradnl" sz="1700" dirty="0" err="1" smtClean="0"/>
              <a:t>the</a:t>
            </a:r>
            <a:r>
              <a:rPr lang="es-ES_tradnl" sz="1700" dirty="0" smtClean="0"/>
              <a:t> </a:t>
            </a:r>
            <a:r>
              <a:rPr lang="es-ES_tradnl" sz="1700" dirty="0" err="1" smtClean="0"/>
              <a:t>nature</a:t>
            </a:r>
            <a:r>
              <a:rPr lang="es-ES_tradnl" sz="1700" dirty="0" smtClean="0"/>
              <a:t> of </a:t>
            </a:r>
            <a:r>
              <a:rPr lang="es-ES_tradnl" sz="1700" dirty="0" err="1" smtClean="0"/>
              <a:t>the</a:t>
            </a:r>
            <a:r>
              <a:rPr lang="es-ES_tradnl" sz="1700" dirty="0" smtClean="0"/>
              <a:t> </a:t>
            </a:r>
            <a:r>
              <a:rPr lang="es-ES_tradnl" sz="1700" dirty="0" err="1" smtClean="0"/>
              <a:t>issues</a:t>
            </a:r>
            <a:r>
              <a:rPr lang="es-ES_tradnl" sz="1700" dirty="0" smtClean="0"/>
              <a:t> </a:t>
            </a:r>
            <a:r>
              <a:rPr lang="es-ES_tradnl" sz="1700" dirty="0" err="1" smtClean="0"/>
              <a:t>related</a:t>
            </a:r>
            <a:r>
              <a:rPr lang="es-ES_tradnl" sz="1700" dirty="0" smtClean="0"/>
              <a:t> to </a:t>
            </a:r>
            <a:r>
              <a:rPr lang="es-ES_tradnl" sz="1700" dirty="0" err="1" smtClean="0"/>
              <a:t>substandard</a:t>
            </a:r>
            <a:r>
              <a:rPr lang="es-ES_tradnl" sz="1700" dirty="0" smtClean="0"/>
              <a:t> and </a:t>
            </a:r>
            <a:r>
              <a:rPr lang="es-ES_tradnl" sz="1700" dirty="0" err="1" smtClean="0"/>
              <a:t>unauthorized</a:t>
            </a:r>
            <a:r>
              <a:rPr lang="es-ES_tradnl" sz="1700" dirty="0" smtClean="0"/>
              <a:t> ICT </a:t>
            </a:r>
            <a:r>
              <a:rPr lang="es-ES_tradnl" sz="1700" dirty="0" err="1" smtClean="0"/>
              <a:t>equipment</a:t>
            </a:r>
            <a:r>
              <a:rPr lang="es-ES_tradnl" sz="1700" dirty="0" smtClean="0"/>
              <a:t>, </a:t>
            </a:r>
            <a:r>
              <a:rPr lang="es-ES_tradnl" sz="1700" dirty="0" err="1" smtClean="0"/>
              <a:t>corresponding</a:t>
            </a:r>
            <a:r>
              <a:rPr lang="es-ES_tradnl" sz="1700" dirty="0" smtClean="0"/>
              <a:t> </a:t>
            </a:r>
            <a:r>
              <a:rPr lang="es-ES_tradnl" sz="1700" dirty="0" err="1" smtClean="0"/>
              <a:t>activities</a:t>
            </a:r>
            <a:r>
              <a:rPr lang="es-ES_tradnl" sz="1700" dirty="0" smtClean="0"/>
              <a:t> </a:t>
            </a:r>
            <a:r>
              <a:rPr lang="es-ES_tradnl" sz="1700" dirty="0" err="1" smtClean="0"/>
              <a:t>within</a:t>
            </a:r>
            <a:r>
              <a:rPr lang="es-ES_tradnl" sz="1700" dirty="0" smtClean="0"/>
              <a:t> </a:t>
            </a:r>
            <a:r>
              <a:rPr lang="es-ES_tradnl" sz="1700" dirty="0" err="1" smtClean="0"/>
              <a:t>the</a:t>
            </a:r>
            <a:r>
              <a:rPr lang="es-ES_tradnl" sz="1700" dirty="0" smtClean="0"/>
              <a:t> ITU and in </a:t>
            </a:r>
            <a:r>
              <a:rPr lang="es-ES_tradnl" sz="1700" dirty="0" err="1" smtClean="0"/>
              <a:t>other</a:t>
            </a:r>
            <a:r>
              <a:rPr lang="es-ES_tradnl" sz="1700" dirty="0" smtClean="0"/>
              <a:t> </a:t>
            </a:r>
            <a:r>
              <a:rPr lang="es-ES_tradnl" sz="1700" dirty="0" err="1" smtClean="0"/>
              <a:t>relevant</a:t>
            </a:r>
            <a:r>
              <a:rPr lang="es-ES_tradnl" sz="1700" dirty="0" smtClean="0"/>
              <a:t> </a:t>
            </a:r>
            <a:r>
              <a:rPr lang="es-ES_tradnl" sz="1700" dirty="0" err="1" smtClean="0"/>
              <a:t>forums</a:t>
            </a:r>
            <a:r>
              <a:rPr lang="es-ES_tradnl" sz="1700" dirty="0"/>
              <a:t>.</a:t>
            </a:r>
            <a:r>
              <a:rPr lang="es-ES_tradnl" sz="1700" dirty="0" smtClean="0"/>
              <a:t> </a:t>
            </a:r>
          </a:p>
          <a:p>
            <a:pPr marL="457200" lvl="1" indent="0" algn="just">
              <a:buNone/>
            </a:pPr>
            <a:endParaRPr lang="en-US" sz="1700" dirty="0">
              <a:solidFill>
                <a:schemeClr val="accent1"/>
              </a:solidFill>
            </a:endParaRPr>
          </a:p>
          <a:p>
            <a:pPr algn="just"/>
            <a:r>
              <a:rPr lang="en-GB" sz="1700" b="1" dirty="0">
                <a:solidFill>
                  <a:schemeClr val="accent1"/>
                </a:solidFill>
              </a:rPr>
              <a:t>NEXT MEETING: </a:t>
            </a:r>
            <a:r>
              <a:rPr lang="en-GB" sz="1700" b="1" dirty="0" smtClean="0">
                <a:solidFill>
                  <a:schemeClr val="accent1"/>
                </a:solidFill>
              </a:rPr>
              <a:t>December 2015 </a:t>
            </a:r>
            <a:r>
              <a:rPr lang="en-GB" sz="1700" b="1" dirty="0">
                <a:solidFill>
                  <a:schemeClr val="accent1"/>
                </a:solidFill>
              </a:rPr>
              <a:t>– Geneva, Switzerland</a:t>
            </a:r>
            <a:r>
              <a:rPr lang="en-GB" sz="1700" dirty="0">
                <a:solidFill>
                  <a:schemeClr val="accent1"/>
                </a:solidFill>
              </a:rPr>
              <a:t>: Discuss </a:t>
            </a:r>
            <a:r>
              <a:rPr lang="en-GB" sz="1700" dirty="0" smtClean="0">
                <a:solidFill>
                  <a:schemeClr val="accent1"/>
                </a:solidFill>
              </a:rPr>
              <a:t>the contributions to the new </a:t>
            </a:r>
            <a:r>
              <a:rPr lang="en-GB" sz="1700" dirty="0" err="1" smtClean="0">
                <a:solidFill>
                  <a:schemeClr val="accent1"/>
                </a:solidFill>
              </a:rPr>
              <a:t>worki</a:t>
            </a:r>
            <a:r>
              <a:rPr lang="en-GB" sz="1700" dirty="0" smtClean="0">
                <a:solidFill>
                  <a:schemeClr val="accent1"/>
                </a:solidFill>
              </a:rPr>
              <a:t> </a:t>
            </a:r>
            <a:r>
              <a:rPr lang="en-GB" sz="1700" dirty="0" err="1" smtClean="0">
                <a:solidFill>
                  <a:schemeClr val="accent1"/>
                </a:solidFill>
              </a:rPr>
              <a:t>tems</a:t>
            </a:r>
            <a:r>
              <a:rPr lang="en-GB" sz="1700" dirty="0" smtClean="0">
                <a:solidFill>
                  <a:schemeClr val="accent1"/>
                </a:solidFill>
              </a:rPr>
              <a:t>.</a:t>
            </a:r>
            <a:endParaRPr lang="en-GB" sz="1700" dirty="0">
              <a:solidFill>
                <a:schemeClr val="accent1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639259" y="113747"/>
            <a:ext cx="3245165" cy="36849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+mn-lt"/>
              </a:rPr>
              <a:t>Recent ITU Initiatives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036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209623" y="0"/>
            <a:ext cx="8554453" cy="35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charset="0"/>
              <a:buBlip>
                <a:blip r:embed="rId4"/>
              </a:buBlip>
              <a:defRPr sz="2800">
                <a:solidFill>
                  <a:schemeClr val="bg2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charset="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400" b="1" dirty="0">
                <a:solidFill>
                  <a:schemeClr val="accent1"/>
                </a:solidFill>
                <a:latin typeface="+mj-lt"/>
              </a:rPr>
              <a:t>Current participating Countries/Entities 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590322"/>
              </p:ext>
            </p:extLst>
          </p:nvPr>
        </p:nvGraphicFramePr>
        <p:xfrm>
          <a:off x="129653" y="564125"/>
          <a:ext cx="7996238" cy="5277398"/>
        </p:xfrm>
        <a:graphic>
          <a:graphicData uri="http://schemas.openxmlformats.org/drawingml/2006/table">
            <a:tbl>
              <a:tblPr/>
              <a:tblGrid>
                <a:gridCol w="4906963"/>
                <a:gridCol w="3089275"/>
              </a:tblGrid>
              <a:tr h="3029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 sz="24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defRPr sz="20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ORGANIZATION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405" marR="65405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 sz="24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defRPr sz="20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COUNTRY</a:t>
                      </a:r>
                    </a:p>
                  </a:txBody>
                  <a:tcPr marL="65405" marR="65405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14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 sz="24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defRPr sz="20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Segoe UI" panose="020B0502040204020203" pitchFamily="34" charset="0"/>
                        </a:rPr>
                        <a:t>Telekom Austria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405" marR="65405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CF2"/>
                        </a:gs>
                        <a:gs pos="74001">
                          <a:srgbClr val="FFE88C"/>
                        </a:gs>
                        <a:gs pos="83000">
                          <a:srgbClr val="FFE88C"/>
                        </a:gs>
                        <a:gs pos="100000">
                          <a:srgbClr val="FFF0B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 sz="24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defRPr sz="20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Austria</a:t>
                      </a:r>
                    </a:p>
                  </a:txBody>
                  <a:tcPr marL="65405" marR="65405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BABAB"/>
                        </a:gs>
                        <a:gs pos="4800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16200000" scaled="1"/>
                    </a:gradFill>
                  </a:tcPr>
                </a:tc>
              </a:tr>
              <a:tr h="2214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 sz="24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defRPr sz="20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Anatel, Brazil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405" marR="65405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CF2"/>
                        </a:gs>
                        <a:gs pos="74001">
                          <a:srgbClr val="FFE88C"/>
                        </a:gs>
                        <a:gs pos="83000">
                          <a:srgbClr val="FFE88C"/>
                        </a:gs>
                        <a:gs pos="100000">
                          <a:srgbClr val="FFF0B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 sz="24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defRPr sz="20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Brazil</a:t>
                      </a:r>
                    </a:p>
                  </a:txBody>
                  <a:tcPr marL="65405" marR="65405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BABAB"/>
                        </a:gs>
                        <a:gs pos="4800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16200000" scaled="1"/>
                    </a:gradFill>
                  </a:tcPr>
                </a:tc>
              </a:tr>
              <a:tr h="2214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 sz="24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defRPr sz="20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BIS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405" marR="65405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CF2"/>
                        </a:gs>
                        <a:gs pos="74001">
                          <a:srgbClr val="FFE88C"/>
                        </a:gs>
                        <a:gs pos="83000">
                          <a:srgbClr val="FFE88C"/>
                        </a:gs>
                        <a:gs pos="100000">
                          <a:srgbClr val="FFF0B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 sz="24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defRPr sz="20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UK</a:t>
                      </a:r>
                    </a:p>
                  </a:txBody>
                  <a:tcPr marL="65405" marR="65405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BABAB"/>
                        </a:gs>
                        <a:gs pos="4800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16200000" scaled="1"/>
                    </a:gradFill>
                  </a:tcPr>
                </a:tc>
              </a:tr>
              <a:tr h="2214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 sz="24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defRPr sz="20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CCK, Kenya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405" marR="65405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CF2"/>
                        </a:gs>
                        <a:gs pos="74001">
                          <a:srgbClr val="FFE88C"/>
                        </a:gs>
                        <a:gs pos="83000">
                          <a:srgbClr val="FFE88C"/>
                        </a:gs>
                        <a:gs pos="100000">
                          <a:srgbClr val="FFF0B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 sz="24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defRPr sz="20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Kenya</a:t>
                      </a:r>
                    </a:p>
                  </a:txBody>
                  <a:tcPr marL="65405" marR="65405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BABAB"/>
                        </a:gs>
                        <a:gs pos="4800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16200000" scaled="1"/>
                    </a:gradFill>
                  </a:tcPr>
                </a:tc>
              </a:tr>
              <a:tr h="2214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 sz="24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defRPr sz="20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Cisco Systems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405" marR="65405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CF2"/>
                        </a:gs>
                        <a:gs pos="74001">
                          <a:srgbClr val="FFE88C"/>
                        </a:gs>
                        <a:gs pos="83000">
                          <a:srgbClr val="FFE88C"/>
                        </a:gs>
                        <a:gs pos="100000">
                          <a:srgbClr val="FFF0B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 sz="24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defRPr sz="20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USA</a:t>
                      </a:r>
                    </a:p>
                  </a:txBody>
                  <a:tcPr marL="65405" marR="65405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BABAB"/>
                        </a:gs>
                        <a:gs pos="4800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16200000" scaled="1"/>
                    </a:gradFill>
                  </a:tcPr>
                </a:tc>
              </a:tr>
              <a:tr h="2214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 sz="24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defRPr sz="20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ETRI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405" marR="65405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CF2"/>
                        </a:gs>
                        <a:gs pos="74001">
                          <a:srgbClr val="FFE88C"/>
                        </a:gs>
                        <a:gs pos="83000">
                          <a:srgbClr val="FFE88C"/>
                        </a:gs>
                        <a:gs pos="100000">
                          <a:srgbClr val="FFF0B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 sz="24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defRPr sz="20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Korea (People’s Republic of)</a:t>
                      </a:r>
                    </a:p>
                  </a:txBody>
                  <a:tcPr marL="65405" marR="65405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BABAB"/>
                        </a:gs>
                        <a:gs pos="4800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16200000" scaled="1"/>
                    </a:gradFill>
                  </a:tcPr>
                </a:tc>
              </a:tr>
              <a:tr h="2214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 sz="24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defRPr sz="20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GSMA</a:t>
                      </a:r>
                    </a:p>
                  </a:txBody>
                  <a:tcPr marL="65405" marR="65405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CF2"/>
                        </a:gs>
                        <a:gs pos="74001">
                          <a:srgbClr val="FFE88C"/>
                        </a:gs>
                        <a:gs pos="83000">
                          <a:srgbClr val="FFE88C"/>
                        </a:gs>
                        <a:gs pos="100000">
                          <a:srgbClr val="FFF0B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 sz="24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defRPr sz="20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65405" marR="65405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BABAB"/>
                        </a:gs>
                        <a:gs pos="4800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16200000" scaled="1"/>
                    </a:gradFill>
                  </a:tcPr>
                </a:tc>
              </a:tr>
              <a:tr h="2214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 sz="24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defRPr sz="20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Huawei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405" marR="65405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CF2"/>
                        </a:gs>
                        <a:gs pos="74001">
                          <a:srgbClr val="FFE88C"/>
                        </a:gs>
                        <a:gs pos="83000">
                          <a:srgbClr val="FFE88C"/>
                        </a:gs>
                        <a:gs pos="100000">
                          <a:srgbClr val="FFF0B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 sz="24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defRPr sz="20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China</a:t>
                      </a:r>
                    </a:p>
                  </a:txBody>
                  <a:tcPr marL="65405" marR="65405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BABAB"/>
                        </a:gs>
                        <a:gs pos="4800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16200000" scaled="1"/>
                    </a:gradFill>
                  </a:tcPr>
                </a:tc>
              </a:tr>
              <a:tr h="2214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 sz="24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defRPr sz="20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Microsoft Mobile OY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405" marR="65405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CF2"/>
                        </a:gs>
                        <a:gs pos="74001">
                          <a:srgbClr val="FFE88C"/>
                        </a:gs>
                        <a:gs pos="83000">
                          <a:srgbClr val="FFE88C"/>
                        </a:gs>
                        <a:gs pos="100000">
                          <a:srgbClr val="FFF0B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 sz="24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defRPr sz="20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USA</a:t>
                      </a:r>
                    </a:p>
                  </a:txBody>
                  <a:tcPr marL="65405" marR="65405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BABAB"/>
                        </a:gs>
                        <a:gs pos="4800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16200000" scaled="1"/>
                    </a:gradFill>
                  </a:tcPr>
                </a:tc>
              </a:tr>
              <a:tr h="4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 sz="24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defRPr sz="20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Ministry of Telecom and Mass Communications of the Russian Federation</a:t>
                      </a:r>
                    </a:p>
                  </a:txBody>
                  <a:tcPr marL="65405" marR="65405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CF2"/>
                        </a:gs>
                        <a:gs pos="74001">
                          <a:srgbClr val="FFE88C"/>
                        </a:gs>
                        <a:gs pos="83000">
                          <a:srgbClr val="FFE88C"/>
                        </a:gs>
                        <a:gs pos="100000">
                          <a:srgbClr val="FFF0B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 sz="24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defRPr sz="20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Russia</a:t>
                      </a:r>
                    </a:p>
                  </a:txBody>
                  <a:tcPr marL="65405" marR="65405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BABAB"/>
                        </a:gs>
                        <a:gs pos="4800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16200000" scaled="1"/>
                    </a:gradFill>
                  </a:tcPr>
                </a:tc>
              </a:tr>
              <a:tr h="2214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 sz="24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defRPr sz="20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MMF (invited experts)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405" marR="65405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CF2"/>
                        </a:gs>
                        <a:gs pos="74001">
                          <a:srgbClr val="FFE88C"/>
                        </a:gs>
                        <a:gs pos="83000">
                          <a:srgbClr val="FFE88C"/>
                        </a:gs>
                        <a:gs pos="100000">
                          <a:srgbClr val="FFF0B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 sz="24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defRPr sz="20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Belgium</a:t>
                      </a:r>
                    </a:p>
                  </a:txBody>
                  <a:tcPr marL="65405" marR="65405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BABAB"/>
                        </a:gs>
                        <a:gs pos="4800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16200000" scaled="1"/>
                    </a:gradFill>
                  </a:tcPr>
                </a:tc>
              </a:tr>
              <a:tr h="2214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 sz="24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defRPr sz="20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MSID 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405" marR="65405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CF2"/>
                        </a:gs>
                        <a:gs pos="74001">
                          <a:srgbClr val="FFE88C"/>
                        </a:gs>
                        <a:gs pos="83000">
                          <a:srgbClr val="FFE88C"/>
                        </a:gs>
                        <a:gs pos="100000">
                          <a:srgbClr val="FFF0B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 sz="24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defRPr sz="20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Korea (People’s Republic of)</a:t>
                      </a:r>
                    </a:p>
                  </a:txBody>
                  <a:tcPr marL="65405" marR="65405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BABAB"/>
                        </a:gs>
                        <a:gs pos="4800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16200000" scaled="1"/>
                    </a:gradFill>
                  </a:tcPr>
                </a:tc>
              </a:tr>
              <a:tr h="2214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 sz="24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defRPr sz="20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NCA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405" marR="65405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CF2"/>
                        </a:gs>
                        <a:gs pos="74001">
                          <a:srgbClr val="FFE88C"/>
                        </a:gs>
                        <a:gs pos="83000">
                          <a:srgbClr val="FFE88C"/>
                        </a:gs>
                        <a:gs pos="100000">
                          <a:srgbClr val="FFF0B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 sz="24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defRPr sz="20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Ghana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405" marR="65405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BABAB"/>
                        </a:gs>
                        <a:gs pos="4800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16200000" scaled="1"/>
                    </a:gradFill>
                  </a:tcPr>
                </a:tc>
              </a:tr>
              <a:tr h="2214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 sz="24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defRPr sz="20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NCC</a:t>
                      </a:r>
                    </a:p>
                  </a:txBody>
                  <a:tcPr marL="65405" marR="65405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CF2"/>
                        </a:gs>
                        <a:gs pos="74001">
                          <a:srgbClr val="FFE88C"/>
                        </a:gs>
                        <a:gs pos="83000">
                          <a:srgbClr val="FFE88C"/>
                        </a:gs>
                        <a:gs pos="100000">
                          <a:srgbClr val="FFF0B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 sz="24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defRPr sz="20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Nigeria</a:t>
                      </a:r>
                    </a:p>
                  </a:txBody>
                  <a:tcPr marL="65405" marR="65405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BABAB"/>
                        </a:gs>
                        <a:gs pos="4800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16200000" scaled="1"/>
                    </a:gradFill>
                  </a:tcPr>
                </a:tc>
              </a:tr>
              <a:tr h="2214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 sz="24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defRPr sz="20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NEC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405" marR="65405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CF2"/>
                        </a:gs>
                        <a:gs pos="74001">
                          <a:srgbClr val="FFE88C"/>
                        </a:gs>
                        <a:gs pos="83000">
                          <a:srgbClr val="FFE88C"/>
                        </a:gs>
                        <a:gs pos="100000">
                          <a:srgbClr val="FFF0B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 sz="24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defRPr sz="20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Japan</a:t>
                      </a:r>
                    </a:p>
                  </a:txBody>
                  <a:tcPr marL="65405" marR="65405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BABAB"/>
                        </a:gs>
                        <a:gs pos="4800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16200000" scaled="1"/>
                    </a:gradFill>
                  </a:tcPr>
                </a:tc>
              </a:tr>
              <a:tr h="2214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 sz="24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defRPr sz="20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NTT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405" marR="65405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CF2"/>
                        </a:gs>
                        <a:gs pos="74001">
                          <a:srgbClr val="FFE88C"/>
                        </a:gs>
                        <a:gs pos="83000">
                          <a:srgbClr val="FFE88C"/>
                        </a:gs>
                        <a:gs pos="100000">
                          <a:srgbClr val="FFF0B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 sz="24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defRPr sz="20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Japan</a:t>
                      </a:r>
                    </a:p>
                  </a:txBody>
                  <a:tcPr marL="65405" marR="65405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BABAB"/>
                        </a:gs>
                        <a:gs pos="4800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16200000" scaled="1"/>
                    </a:gradFill>
                  </a:tcPr>
                </a:tc>
              </a:tr>
              <a:tr h="2214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 sz="24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defRPr sz="20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TTA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405" marR="65405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CF2"/>
                        </a:gs>
                        <a:gs pos="74001">
                          <a:srgbClr val="FFE88C"/>
                        </a:gs>
                        <a:gs pos="83000">
                          <a:srgbClr val="FFE88C"/>
                        </a:gs>
                        <a:gs pos="100000">
                          <a:srgbClr val="FFF0B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 sz="24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defRPr sz="20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Korea (People’s Republic of)</a:t>
                      </a:r>
                    </a:p>
                  </a:txBody>
                  <a:tcPr marL="65405" marR="65405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BABAB"/>
                        </a:gs>
                        <a:gs pos="4800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16200000" scaled="1"/>
                    </a:gradFill>
                  </a:tcPr>
                </a:tc>
              </a:tr>
              <a:tr h="3326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 sz="24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defRPr sz="20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TCRA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405" marR="65405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CF2"/>
                        </a:gs>
                        <a:gs pos="74001">
                          <a:srgbClr val="FFE88C"/>
                        </a:gs>
                        <a:gs pos="83000">
                          <a:srgbClr val="FFE88C"/>
                        </a:gs>
                        <a:gs pos="100000">
                          <a:srgbClr val="FFF0B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 sz="24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defRPr sz="20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Tanzania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405" marR="65405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BABAB"/>
                        </a:gs>
                        <a:gs pos="4800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16200000" scaled="1"/>
                    </a:gradFill>
                  </a:tcPr>
                </a:tc>
              </a:tr>
              <a:tr h="2214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 sz="24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defRPr sz="20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Ukrainian State Centre Of Radio Frequencies</a:t>
                      </a:r>
                    </a:p>
                  </a:txBody>
                  <a:tcPr marL="65405" marR="65405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CF2"/>
                        </a:gs>
                        <a:gs pos="74001">
                          <a:srgbClr val="FFE88C"/>
                        </a:gs>
                        <a:gs pos="83000">
                          <a:srgbClr val="FFE88C"/>
                        </a:gs>
                        <a:gs pos="100000">
                          <a:srgbClr val="FFF0B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 sz="24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defRPr sz="20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Ukraine</a:t>
                      </a:r>
                    </a:p>
                  </a:txBody>
                  <a:tcPr marL="65405" marR="65405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BABAB"/>
                        </a:gs>
                        <a:gs pos="4800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16200000" scaled="1"/>
                    </a:gradFill>
                  </a:tcPr>
                </a:tc>
              </a:tr>
              <a:tr h="2214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 sz="24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defRPr sz="20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UNIS</a:t>
                      </a:r>
                      <a:endParaRPr kumimoji="0" lang="en-US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405" marR="65405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CF2"/>
                        </a:gs>
                        <a:gs pos="74001">
                          <a:srgbClr val="FFE88C"/>
                        </a:gs>
                        <a:gs pos="83000">
                          <a:srgbClr val="FFE88C"/>
                        </a:gs>
                        <a:gs pos="100000">
                          <a:srgbClr val="FFF0B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 sz="24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defRPr sz="20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Ukraine</a:t>
                      </a:r>
                    </a:p>
                  </a:txBody>
                  <a:tcPr marL="65405" marR="65405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BABAB"/>
                        </a:gs>
                        <a:gs pos="4800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16200000" scaled="1"/>
                    </a:gradFill>
                  </a:tcPr>
                </a:tc>
              </a:tr>
              <a:tr h="2214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 sz="24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defRPr sz="20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WIPO, WTO</a:t>
                      </a:r>
                    </a:p>
                  </a:txBody>
                  <a:tcPr marL="65405" marR="65405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CF2"/>
                        </a:gs>
                        <a:gs pos="74001">
                          <a:srgbClr val="FFE88C"/>
                        </a:gs>
                        <a:gs pos="83000">
                          <a:srgbClr val="FFE88C"/>
                        </a:gs>
                        <a:gs pos="100000">
                          <a:srgbClr val="FFF0B3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SzPct val="75000"/>
                        <a:defRPr sz="28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 sz="24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SzPct val="60000"/>
                        <a:defRPr sz="2000"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SzPct val="70000"/>
                        <a:buFont typeface="ZapfDingbats BT" pitchFamily="18" charset="2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defRPr>
                          <a:solidFill>
                            <a:schemeClr val="bg2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65405" marR="65405" marT="952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ABABAB"/>
                        </a:gs>
                        <a:gs pos="4800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18597" y="6069839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charset="0"/>
              <a:buBlip>
                <a:blip r:embed="rId4"/>
              </a:buBlip>
              <a:defRPr sz="2800">
                <a:solidFill>
                  <a:schemeClr val="bg2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charset="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5A7420C-B8FA-BF4A-B767-66A78284911B}" type="slidenum">
              <a:rPr lang="en-US" altLang="en-US" sz="1200">
                <a:solidFill>
                  <a:schemeClr val="accent1"/>
                </a:solidFill>
                <a:latin typeface="+mj-lt"/>
              </a:rPr>
              <a:pPr>
                <a:spcBef>
                  <a:spcPct val="0"/>
                </a:spcBef>
                <a:buSzTx/>
                <a:buFontTx/>
                <a:buNone/>
              </a:pPr>
              <a:t>24</a:t>
            </a:fld>
            <a:endParaRPr lang="en-US" altLang="en-US" sz="120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961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539552" y="2852936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+mj-lt"/>
              </a:rPr>
              <a:t>What we should aim for</a:t>
            </a:r>
            <a:endParaRPr lang="en-US" sz="2800" b="1" dirty="0" smtClean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928" y="0"/>
            <a:ext cx="1190072" cy="112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09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1181" y="81888"/>
            <a:ext cx="3568890" cy="357076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What we should aim for</a:t>
            </a:r>
            <a:endParaRPr lang="en-US" sz="2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11540" y="450427"/>
            <a:ext cx="8795982" cy="551364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8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ZapfDingbats BT" charset="0"/>
              <a:buBlip>
                <a:blip r:embed="rId4"/>
              </a:buBlip>
              <a:defRPr sz="2400">
                <a:solidFill>
                  <a:schemeClr val="bg2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ZapfDingbats BT" charset="0"/>
              <a:buBlip>
                <a:blip r:embed="rId4"/>
              </a:buBlip>
              <a:defRPr sz="1800">
                <a:solidFill>
                  <a:schemeClr val="bg2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800">
                <a:solidFill>
                  <a:schemeClr val="bg2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8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8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8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8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accent1"/>
                </a:solidFill>
              </a:rPr>
              <a:t>Multi Level Actions and Cooperation.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Bilateral and Regional cooperation.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International best-practices and recommendations.</a:t>
            </a:r>
          </a:p>
          <a:p>
            <a:pPr lvl="1">
              <a:buFont typeface="Arial"/>
              <a:buChar char="•"/>
            </a:pPr>
            <a:endParaRPr lang="en-US" sz="2000" dirty="0" smtClean="0">
              <a:solidFill>
                <a:schemeClr val="accent1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>
                <a:solidFill>
                  <a:schemeClr val="accent1"/>
                </a:solidFill>
              </a:rPr>
              <a:t>R</a:t>
            </a:r>
            <a:r>
              <a:rPr lang="en-US" sz="2000" b="1" dirty="0" smtClean="0">
                <a:solidFill>
                  <a:schemeClr val="accent1"/>
                </a:solidFill>
              </a:rPr>
              <a:t>educe End-user impact (Good </a:t>
            </a:r>
            <a:r>
              <a:rPr lang="en-US" sz="2000" b="1" dirty="0">
                <a:solidFill>
                  <a:schemeClr val="accent1"/>
                </a:solidFill>
              </a:rPr>
              <a:t>F</a:t>
            </a:r>
            <a:r>
              <a:rPr lang="en-US" sz="2000" b="1" dirty="0" smtClean="0">
                <a:solidFill>
                  <a:schemeClr val="accent1"/>
                </a:solidFill>
              </a:rPr>
              <a:t>aith user)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Good user communication is crucial.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Weave for legacy terminal (turnover).</a:t>
            </a:r>
          </a:p>
          <a:p>
            <a:pPr lvl="1">
              <a:buFont typeface="Arial"/>
              <a:buChar char="•"/>
            </a:pPr>
            <a:endParaRPr lang="en-US" sz="2000" dirty="0" smtClean="0">
              <a:solidFill>
                <a:schemeClr val="accent1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accent1"/>
                </a:solidFill>
              </a:rPr>
              <a:t>National multiple actions to combat Counterfeit/Substandard/Unauthorized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Structured </a:t>
            </a:r>
            <a:r>
              <a:rPr lang="en-US" sz="2000" dirty="0" smtClean="0">
                <a:solidFill>
                  <a:schemeClr val="accent1"/>
                </a:solidFill>
              </a:rPr>
              <a:t>C&amp;I </a:t>
            </a:r>
            <a:r>
              <a:rPr lang="en-US" sz="2000" dirty="0" smtClean="0">
                <a:solidFill>
                  <a:schemeClr val="accent1"/>
                </a:solidFill>
              </a:rPr>
              <a:t>Policy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and Custom Integration.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Solutions </a:t>
            </a:r>
            <a:r>
              <a:rPr lang="en-US" sz="2000" dirty="0" smtClean="0">
                <a:solidFill>
                  <a:schemeClr val="accent1"/>
                </a:solidFill>
              </a:rPr>
              <a:t>to Remove Counterfeit from the </a:t>
            </a:r>
            <a:r>
              <a:rPr lang="en-US" sz="2000" dirty="0" smtClean="0">
                <a:solidFill>
                  <a:schemeClr val="accent1"/>
                </a:solidFill>
              </a:rPr>
              <a:t>market.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>
              <a:buFont typeface="Arial"/>
              <a:buChar char="•"/>
            </a:pPr>
            <a:endParaRPr lang="en-US" sz="2000" dirty="0" smtClean="0">
              <a:solidFill>
                <a:schemeClr val="accent1"/>
              </a:solidFill>
            </a:endParaRPr>
          </a:p>
          <a:p>
            <a:pPr>
              <a:buFont typeface="Arial"/>
              <a:buChar char="•"/>
            </a:pPr>
            <a:r>
              <a:rPr lang="en-US" sz="2000" b="1" dirty="0" smtClean="0">
                <a:solidFill>
                  <a:schemeClr val="accent1"/>
                </a:solidFill>
              </a:rPr>
              <a:t>Reliable reference databases to our solutions</a:t>
            </a:r>
          </a:p>
          <a:p>
            <a:pPr lvl="1">
              <a:buFont typeface="Arial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S</a:t>
            </a:r>
            <a:r>
              <a:rPr lang="en-US" sz="2000" dirty="0" smtClean="0">
                <a:solidFill>
                  <a:schemeClr val="accent1"/>
                </a:solidFill>
              </a:rPr>
              <a:t>ecure unique identifier - PP14 </a:t>
            </a:r>
            <a:r>
              <a:rPr lang="en-US" sz="2000" dirty="0" smtClean="0">
                <a:solidFill>
                  <a:schemeClr val="accent1"/>
                </a:solidFill>
              </a:rPr>
              <a:t>Res. </a:t>
            </a:r>
            <a:r>
              <a:rPr lang="en-US" sz="2000" dirty="0" smtClean="0">
                <a:solidFill>
                  <a:schemeClr val="accent1"/>
                </a:solidFill>
              </a:rPr>
              <a:t>188 Counterfeit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Global references databases + Country Specific databases.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928" y="0"/>
            <a:ext cx="1190072" cy="112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12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882852"/>
            <a:ext cx="8229600" cy="561662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800">
                <a:solidFill>
                  <a:schemeClr val="bg2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ZapfDingbats BT" charset="0"/>
              <a:buBlip>
                <a:blip r:embed="rId4"/>
              </a:buBlip>
              <a:defRPr sz="2400">
                <a:solidFill>
                  <a:schemeClr val="bg2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ZapfDingbats BT" charset="0"/>
              <a:buBlip>
                <a:blip r:embed="rId4"/>
              </a:buBlip>
              <a:defRPr sz="1800">
                <a:solidFill>
                  <a:schemeClr val="bg2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800">
                <a:solidFill>
                  <a:schemeClr val="bg2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8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8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8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8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n-US" sz="2000" b="1" dirty="0" smtClean="0">
              <a:solidFill>
                <a:schemeClr val="accent1"/>
              </a:solidFill>
              <a:latin typeface="Verdana" charset="0"/>
            </a:endParaRPr>
          </a:p>
          <a:p>
            <a:pPr marL="0" indent="0" algn="ctr">
              <a:buNone/>
            </a:pPr>
            <a:endParaRPr lang="en-US" sz="2000" b="1" dirty="0">
              <a:solidFill>
                <a:schemeClr val="accent1"/>
              </a:solidFill>
              <a:latin typeface="Verdana" charset="0"/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chemeClr val="accent1"/>
              </a:solidFill>
              <a:latin typeface="Verdana" charset="0"/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1"/>
                </a:solidFill>
                <a:latin typeface="Verdana" charset="0"/>
              </a:rPr>
              <a:t>Thank You!</a:t>
            </a:r>
            <a:endParaRPr lang="en-US" sz="3600" b="1" dirty="0">
              <a:solidFill>
                <a:schemeClr val="accent1"/>
              </a:solidFill>
              <a:latin typeface="Verdana" charset="0"/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1"/>
                </a:solidFill>
                <a:latin typeface="Verdana" charset="0"/>
              </a:rPr>
              <a:t>Any Questions?</a:t>
            </a:r>
          </a:p>
          <a:p>
            <a:pPr marL="0" indent="0" algn="ctr">
              <a:buNone/>
            </a:pPr>
            <a:endParaRPr lang="en-US" sz="2000" b="1" u="sng" dirty="0" smtClean="0">
              <a:solidFill>
                <a:schemeClr val="accent1"/>
              </a:solidFill>
              <a:latin typeface="Verdana" charset="0"/>
            </a:endParaRPr>
          </a:p>
          <a:p>
            <a:pPr marL="0" indent="0" algn="ctr">
              <a:buNone/>
            </a:pPr>
            <a:endParaRPr lang="en-US" sz="2000" b="1" u="sng" dirty="0">
              <a:solidFill>
                <a:schemeClr val="accent1"/>
              </a:solidFill>
              <a:latin typeface="Verdana" charset="0"/>
            </a:endParaRPr>
          </a:p>
          <a:p>
            <a:pPr marL="0" indent="0" algn="ctr">
              <a:buNone/>
            </a:pPr>
            <a:endParaRPr lang="en-US" sz="2000" b="1" u="sng" dirty="0" smtClean="0">
              <a:solidFill>
                <a:schemeClr val="accent1"/>
              </a:solidFill>
              <a:latin typeface="Verdana" charset="0"/>
            </a:endParaRPr>
          </a:p>
          <a:p>
            <a:pPr marL="0" indent="0" algn="ctr">
              <a:buNone/>
            </a:pPr>
            <a:endParaRPr lang="en-US" sz="2000" b="1" u="sng" dirty="0" smtClean="0">
              <a:solidFill>
                <a:schemeClr val="accent1"/>
              </a:solidFill>
              <a:latin typeface="Verdana" charset="0"/>
            </a:endParaRPr>
          </a:p>
          <a:p>
            <a:pPr marL="0" indent="0" algn="ctr">
              <a:buNone/>
            </a:pPr>
            <a:r>
              <a:rPr lang="en-US" sz="2000" b="1" dirty="0" err="1" smtClean="0">
                <a:solidFill>
                  <a:schemeClr val="accent1"/>
                </a:solidFill>
                <a:latin typeface="Verdana" charset="0"/>
              </a:rPr>
              <a:t>João</a:t>
            </a:r>
            <a:r>
              <a:rPr lang="en-US" sz="2000" b="1" dirty="0" smtClean="0">
                <a:solidFill>
                  <a:schemeClr val="accent1"/>
                </a:solidFill>
                <a:latin typeface="Verdana" charset="0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Verdana" charset="0"/>
              </a:rPr>
              <a:t>Alexandre</a:t>
            </a:r>
            <a:r>
              <a:rPr lang="en-US" sz="2000" b="1" dirty="0" smtClean="0">
                <a:solidFill>
                  <a:schemeClr val="accent1"/>
                </a:solidFill>
                <a:latin typeface="Verdana" charset="0"/>
              </a:rPr>
              <a:t> Zanon</a:t>
            </a:r>
            <a:endParaRPr lang="en-US" sz="2000" b="1" dirty="0">
              <a:solidFill>
                <a:schemeClr val="accent1"/>
              </a:solidFill>
              <a:latin typeface="Verdana" charset="0"/>
            </a:endParaRPr>
          </a:p>
          <a:p>
            <a:pPr marL="0" indent="0" algn="ctr">
              <a:buNone/>
            </a:pPr>
            <a:r>
              <a:rPr lang="en-US" sz="2000" b="1" u="sng" dirty="0" err="1" smtClean="0">
                <a:solidFill>
                  <a:schemeClr val="accent1"/>
                </a:solidFill>
                <a:latin typeface="Verdana" charset="0"/>
              </a:rPr>
              <a:t>zanon@anatel.gov.br</a:t>
            </a:r>
            <a:endParaRPr lang="en-US" sz="2000" u="sng" dirty="0" smtClean="0">
              <a:solidFill>
                <a:schemeClr val="accent1"/>
              </a:solidFill>
              <a:latin typeface="Verdana" charset="0"/>
            </a:endParaRPr>
          </a:p>
        </p:txBody>
      </p:sp>
      <p:pic>
        <p:nvPicPr>
          <p:cNvPr id="10" name="Picture 16" descr="ITUser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4" b="69327"/>
          <a:stretch>
            <a:fillRect/>
          </a:stretch>
        </p:blipFill>
        <p:spPr bwMode="auto">
          <a:xfrm>
            <a:off x="0" y="116632"/>
            <a:ext cx="176847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928" y="0"/>
            <a:ext cx="1190072" cy="112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33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539552" y="2852936"/>
            <a:ext cx="828680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chemeClr val="accent1"/>
                </a:solidFill>
              </a:rPr>
              <a:t>SIGA Project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928" y="0"/>
            <a:ext cx="1190072" cy="112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4457298" y="0"/>
            <a:ext cx="4674358" cy="55727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General Statistics</a:t>
            </a:r>
            <a:endParaRPr lang="en-US" sz="2400" dirty="0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932930"/>
              </p:ext>
            </p:extLst>
          </p:nvPr>
        </p:nvGraphicFramePr>
        <p:xfrm>
          <a:off x="179512" y="366577"/>
          <a:ext cx="5263445" cy="3186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25691"/>
              </p:ext>
            </p:extLst>
          </p:nvPr>
        </p:nvGraphicFramePr>
        <p:xfrm>
          <a:off x="5573487" y="1743179"/>
          <a:ext cx="4473222" cy="3512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932930"/>
              </p:ext>
            </p:extLst>
          </p:nvPr>
        </p:nvGraphicFramePr>
        <p:xfrm>
          <a:off x="0" y="3459152"/>
          <a:ext cx="6083300" cy="2475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928" y="0"/>
            <a:ext cx="1190072" cy="112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40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3929" y="-307886"/>
            <a:ext cx="6732240" cy="1196752"/>
          </a:xfrm>
        </p:spPr>
        <p:txBody>
          <a:bodyPr>
            <a:normAutofit/>
          </a:bodyPr>
          <a:lstStyle/>
          <a:p>
            <a:r>
              <a:rPr lang="pt-BR" sz="2400" dirty="0">
                <a:sym typeface="Wingdings" pitchFamily="2" charset="2"/>
              </a:rPr>
              <a:t>SIGA - </a:t>
            </a:r>
            <a:r>
              <a:rPr lang="es-ES_tradnl" sz="2400" dirty="0"/>
              <a:t>Sistema Integrado de </a:t>
            </a:r>
            <a:r>
              <a:rPr lang="es-ES_tradnl" sz="2400" dirty="0" err="1"/>
              <a:t>Gestão</a:t>
            </a:r>
            <a:r>
              <a:rPr lang="es-ES_tradnl" sz="2400" dirty="0"/>
              <a:t> de </a:t>
            </a:r>
            <a:r>
              <a:rPr lang="es-ES_tradnl" sz="2400" dirty="0" err="1" smtClean="0"/>
              <a:t>Aparelhos</a:t>
            </a:r>
            <a:endParaRPr lang="en-US" sz="2400" dirty="0">
              <a:latin typeface="Verdana" charset="0"/>
            </a:endParaRP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09" y="573522"/>
            <a:ext cx="7882019" cy="5360119"/>
          </a:xfrm>
        </p:spPr>
        <p:txBody>
          <a:bodyPr/>
          <a:lstStyle/>
          <a:p>
            <a:pPr marL="342900" lvl="1" indent="-342900">
              <a:spcAft>
                <a:spcPts val="500"/>
              </a:spcAft>
              <a:buSzPct val="75000"/>
              <a:buFontTx/>
              <a:buChar char="•"/>
            </a:pPr>
            <a:r>
              <a:rPr lang="en-GB" sz="2000" dirty="0" smtClean="0">
                <a:solidFill>
                  <a:schemeClr val="accent1"/>
                </a:solidFill>
                <a:latin typeface="Verdana" charset="0"/>
              </a:rPr>
              <a:t>O “</a:t>
            </a:r>
            <a:r>
              <a:rPr lang="en-GB" sz="2000" dirty="0" err="1" smtClean="0">
                <a:solidFill>
                  <a:schemeClr val="accent1"/>
                </a:solidFill>
                <a:latin typeface="Verdana" charset="0"/>
              </a:rPr>
              <a:t>Sistema</a:t>
            </a:r>
            <a:r>
              <a:rPr lang="en-GB" sz="2000" dirty="0" smtClean="0">
                <a:solidFill>
                  <a:schemeClr val="accent1"/>
                </a:solidFill>
                <a:latin typeface="Verdana" charset="0"/>
              </a:rPr>
              <a:t> </a:t>
            </a:r>
            <a:r>
              <a:rPr lang="en-GB" sz="2000" dirty="0" err="1" smtClean="0">
                <a:solidFill>
                  <a:schemeClr val="accent1"/>
                </a:solidFill>
                <a:latin typeface="Verdana" charset="0"/>
              </a:rPr>
              <a:t>Integrado</a:t>
            </a:r>
            <a:r>
              <a:rPr lang="en-GB" sz="2000" dirty="0" smtClean="0">
                <a:solidFill>
                  <a:schemeClr val="accent1"/>
                </a:solidFill>
                <a:latin typeface="Verdana" charset="0"/>
              </a:rPr>
              <a:t> de </a:t>
            </a:r>
            <a:r>
              <a:rPr lang="en-GB" sz="2000" dirty="0" err="1" smtClean="0">
                <a:solidFill>
                  <a:schemeClr val="accent1"/>
                </a:solidFill>
                <a:latin typeface="Verdana" charset="0"/>
              </a:rPr>
              <a:t>Gestão</a:t>
            </a:r>
            <a:r>
              <a:rPr lang="en-GB" sz="2000" dirty="0" smtClean="0">
                <a:solidFill>
                  <a:schemeClr val="accent1"/>
                </a:solidFill>
                <a:latin typeface="Verdana" charset="0"/>
              </a:rPr>
              <a:t> de </a:t>
            </a:r>
            <a:r>
              <a:rPr lang="en-GB" sz="2000" dirty="0" err="1" smtClean="0">
                <a:solidFill>
                  <a:schemeClr val="accent1"/>
                </a:solidFill>
                <a:latin typeface="Verdana" charset="0"/>
              </a:rPr>
              <a:t>Aparelhos</a:t>
            </a:r>
            <a:r>
              <a:rPr lang="en-GB" sz="2000" dirty="0" smtClean="0">
                <a:solidFill>
                  <a:schemeClr val="accent1"/>
                </a:solidFill>
                <a:latin typeface="Verdana" charset="0"/>
              </a:rPr>
              <a:t> – SIGA” aims to </a:t>
            </a:r>
            <a:r>
              <a:rPr lang="en-GB" sz="2000" b="1" dirty="0" smtClean="0">
                <a:solidFill>
                  <a:schemeClr val="accent1"/>
                </a:solidFill>
                <a:latin typeface="Verdana" charset="0"/>
              </a:rPr>
              <a:t>control counterfeit, cloned and unauthorized </a:t>
            </a:r>
            <a:r>
              <a:rPr lang="en-GB" sz="2000" dirty="0" smtClean="0">
                <a:solidFill>
                  <a:schemeClr val="accent1"/>
                </a:solidFill>
                <a:latin typeface="Verdana" charset="0"/>
              </a:rPr>
              <a:t>mobile devices.</a:t>
            </a:r>
          </a:p>
          <a:p>
            <a:pPr marL="342900" lvl="1" indent="-342900">
              <a:spcAft>
                <a:spcPts val="500"/>
              </a:spcAft>
              <a:buSzPct val="75000"/>
              <a:buFontTx/>
              <a:buChar char="•"/>
            </a:pPr>
            <a:r>
              <a:rPr lang="en-GB" sz="2000" dirty="0" smtClean="0">
                <a:solidFill>
                  <a:schemeClr val="accent1"/>
                </a:solidFill>
                <a:latin typeface="Verdana" charset="0"/>
              </a:rPr>
              <a:t>The project is based on Anatel Regulatory framework that dictates that </a:t>
            </a:r>
            <a:r>
              <a:rPr lang="en-GB" sz="2000" b="1" dirty="0" smtClean="0">
                <a:solidFill>
                  <a:schemeClr val="accent1"/>
                </a:solidFill>
                <a:latin typeface="Verdana" charset="0"/>
              </a:rPr>
              <a:t>operators can only allow on the network authorized devices</a:t>
            </a:r>
            <a:r>
              <a:rPr lang="en-GB" sz="2000" dirty="0" smtClean="0">
                <a:solidFill>
                  <a:schemeClr val="accent1"/>
                </a:solidFill>
                <a:latin typeface="Verdana" charset="0"/>
              </a:rPr>
              <a:t>.</a:t>
            </a:r>
          </a:p>
          <a:p>
            <a:pPr marL="342900" lvl="1" indent="-342900">
              <a:spcAft>
                <a:spcPts val="500"/>
              </a:spcAft>
              <a:buSzPct val="75000"/>
              <a:buFontTx/>
              <a:buChar char="•"/>
            </a:pPr>
            <a:r>
              <a:rPr lang="en-GB" sz="2000" dirty="0" smtClean="0">
                <a:solidFill>
                  <a:schemeClr val="accent1"/>
                </a:solidFill>
                <a:latin typeface="Verdana" charset="0"/>
              </a:rPr>
              <a:t>The Project is lead by Anatel with the participation of all relevant actors (</a:t>
            </a:r>
            <a:r>
              <a:rPr lang="en-GB" sz="2000" b="1" dirty="0" smtClean="0">
                <a:solidFill>
                  <a:schemeClr val="accent1"/>
                </a:solidFill>
                <a:latin typeface="Verdana" charset="0"/>
              </a:rPr>
              <a:t>Anatel, Operators, ABR-Telecom, Manufactures, GSMA, among others</a:t>
            </a:r>
            <a:r>
              <a:rPr lang="en-GB" sz="2000" dirty="0" smtClean="0">
                <a:solidFill>
                  <a:schemeClr val="accent1"/>
                </a:solidFill>
                <a:latin typeface="Verdana" charset="0"/>
              </a:rPr>
              <a:t>).</a:t>
            </a:r>
          </a:p>
          <a:p>
            <a:pPr marL="342900" lvl="1" indent="-342900">
              <a:spcAft>
                <a:spcPts val="500"/>
              </a:spcAft>
              <a:buSzPct val="75000"/>
              <a:buFontTx/>
              <a:buChar char="•"/>
            </a:pPr>
            <a:r>
              <a:rPr lang="en-GB" sz="2000" dirty="0" smtClean="0">
                <a:solidFill>
                  <a:schemeClr val="accent1"/>
                </a:solidFill>
                <a:latin typeface="Verdana" charset="0"/>
              </a:rPr>
              <a:t>The system is operated by ABR-Telecom and is </a:t>
            </a:r>
            <a:r>
              <a:rPr lang="en-GB" sz="2000" b="1" dirty="0" smtClean="0">
                <a:solidFill>
                  <a:schemeClr val="accent1"/>
                </a:solidFill>
                <a:latin typeface="Verdana" charset="0"/>
              </a:rPr>
              <a:t>active since march 2014 </a:t>
            </a:r>
            <a:r>
              <a:rPr lang="en-GB" sz="2000" dirty="0" smtClean="0">
                <a:solidFill>
                  <a:schemeClr val="accent1"/>
                </a:solidFill>
                <a:latin typeface="Verdana" charset="0"/>
              </a:rPr>
              <a:t>collecting the relevant information from all mobile networks on Brazil.</a:t>
            </a:r>
          </a:p>
          <a:p>
            <a:pPr marL="342900" lvl="1" indent="-342900">
              <a:spcAft>
                <a:spcPts val="500"/>
              </a:spcAft>
              <a:buSzPct val="75000"/>
              <a:buFontTx/>
              <a:buChar char="•"/>
            </a:pPr>
            <a:r>
              <a:rPr lang="en-GB" sz="2000" dirty="0" smtClean="0">
                <a:solidFill>
                  <a:schemeClr val="accent1"/>
                </a:solidFill>
                <a:latin typeface="Verdana" charset="0"/>
              </a:rPr>
              <a:t>The system is generating the reports and alarms necessary to </a:t>
            </a:r>
            <a:r>
              <a:rPr lang="en-GB" sz="2000" b="1" dirty="0" smtClean="0">
                <a:solidFill>
                  <a:schemeClr val="accent1"/>
                </a:solidFill>
                <a:latin typeface="Verdana" charset="0"/>
              </a:rPr>
              <a:t>map the Brazilian scenario</a:t>
            </a:r>
            <a:r>
              <a:rPr lang="en-GB" sz="2000" dirty="0" smtClean="0">
                <a:solidFill>
                  <a:schemeClr val="accent1"/>
                </a:solidFill>
                <a:latin typeface="Verdana" charset="0"/>
              </a:rPr>
              <a:t> so that Anatel can </a:t>
            </a:r>
            <a:r>
              <a:rPr lang="en-GB" sz="2000" b="1" dirty="0" smtClean="0">
                <a:solidFill>
                  <a:schemeClr val="accent1"/>
                </a:solidFill>
                <a:latin typeface="Verdana" charset="0"/>
              </a:rPr>
              <a:t>define the next actions</a:t>
            </a:r>
            <a:r>
              <a:rPr lang="en-GB" sz="2000" dirty="0" smtClean="0">
                <a:solidFill>
                  <a:schemeClr val="accent1"/>
                </a:solidFill>
                <a:latin typeface="Verdana" charset="0"/>
              </a:rPr>
              <a:t>.</a:t>
            </a:r>
          </a:p>
          <a:p>
            <a:pPr marL="342900" lvl="1" indent="-342900">
              <a:buSzPct val="75000"/>
              <a:buFontTx/>
              <a:buChar char="•"/>
            </a:pPr>
            <a:endParaRPr lang="en-GB" sz="2200" dirty="0" smtClean="0">
              <a:solidFill>
                <a:schemeClr val="accent1"/>
              </a:solidFill>
              <a:latin typeface="Verdana" charset="0"/>
            </a:endParaRPr>
          </a:p>
          <a:p>
            <a:endParaRPr lang="en-GB" dirty="0">
              <a:solidFill>
                <a:schemeClr val="accent1"/>
              </a:solidFill>
              <a:latin typeface="Verdana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928" y="0"/>
            <a:ext cx="1190072" cy="112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9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2913799" y="-303724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j-lt"/>
              </a:rPr>
              <a:t>SIGA Premises</a:t>
            </a:r>
            <a:endParaRPr lang="en-US" sz="2400" dirty="0">
              <a:latin typeface="+mj-lt"/>
            </a:endParaRP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880219"/>
            <a:ext cx="8964488" cy="518457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/>
              <a:t>• </a:t>
            </a:r>
            <a:r>
              <a:rPr lang="en-GB" sz="2800" b="1" dirty="0"/>
              <a:t>Centralized </a:t>
            </a:r>
            <a:r>
              <a:rPr lang="en-GB" sz="2800" b="1" dirty="0" smtClean="0"/>
              <a:t>solution: </a:t>
            </a:r>
            <a:r>
              <a:rPr lang="en-GB" sz="2800" dirty="0" smtClean="0"/>
              <a:t>built </a:t>
            </a:r>
            <a:r>
              <a:rPr lang="en-GB" sz="2800" dirty="0"/>
              <a:t>jointly </a:t>
            </a:r>
            <a:r>
              <a:rPr lang="en-GB" sz="2800" dirty="0" smtClean="0"/>
              <a:t>and integrated to all </a:t>
            </a:r>
            <a:r>
              <a:rPr lang="en-GB" sz="2800" dirty="0"/>
              <a:t>Brazilian mobile operators; </a:t>
            </a:r>
            <a:endParaRPr lang="en-US" sz="2800" dirty="0"/>
          </a:p>
          <a:p>
            <a:pPr marL="0" indent="0">
              <a:lnSpc>
                <a:spcPct val="110000"/>
              </a:lnSpc>
              <a:buNone/>
            </a:pPr>
            <a:r>
              <a:rPr lang="en-GB" sz="2800" dirty="0" smtClean="0"/>
              <a:t>• </a:t>
            </a:r>
            <a:r>
              <a:rPr lang="en-GB" sz="2800" b="1" dirty="0"/>
              <a:t>Automated </a:t>
            </a:r>
            <a:r>
              <a:rPr lang="en-GB" sz="2800" b="1" dirty="0" smtClean="0"/>
              <a:t>solution</a:t>
            </a:r>
            <a:r>
              <a:rPr lang="en-GB" sz="2800" dirty="0"/>
              <a:t>:</a:t>
            </a:r>
            <a:r>
              <a:rPr lang="en-GB" sz="2800" dirty="0" smtClean="0"/>
              <a:t> </a:t>
            </a:r>
            <a:r>
              <a:rPr lang="en-GB" sz="2800" dirty="0"/>
              <a:t>allowing the input of information with low human intervention; </a:t>
            </a:r>
            <a:endParaRPr lang="en-US" sz="2800" dirty="0"/>
          </a:p>
          <a:p>
            <a:pPr marL="0" indent="0">
              <a:lnSpc>
                <a:spcPct val="110000"/>
              </a:lnSpc>
              <a:buNone/>
            </a:pPr>
            <a:r>
              <a:rPr lang="en-GB" sz="2800" dirty="0"/>
              <a:t>• </a:t>
            </a:r>
            <a:r>
              <a:rPr lang="en-GB" sz="2800" b="1" dirty="0" smtClean="0"/>
              <a:t>Scalable, Dynamic and Flexible: </a:t>
            </a:r>
            <a:r>
              <a:rPr lang="en-GB" sz="2800" dirty="0" smtClean="0"/>
              <a:t>expandable system, rules adjusted </a:t>
            </a:r>
            <a:r>
              <a:rPr lang="en-GB" sz="2800" dirty="0"/>
              <a:t>over time</a:t>
            </a:r>
            <a:r>
              <a:rPr lang="en-GB" sz="2800" dirty="0" smtClean="0"/>
              <a:t>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800" dirty="0" smtClean="0"/>
              <a:t>• </a:t>
            </a:r>
            <a:r>
              <a:rPr lang="en-GB" sz="2800" b="1" dirty="0"/>
              <a:t>M</a:t>
            </a:r>
            <a:r>
              <a:rPr lang="en-GB" sz="2800" b="1" dirty="0" smtClean="0"/>
              <a:t>ultiple sources of info: </a:t>
            </a:r>
            <a:r>
              <a:rPr lang="en-GB" sz="2800" dirty="0" smtClean="0"/>
              <a:t>CDRs, operators systems, international databases;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800" dirty="0" smtClean="0"/>
              <a:t>• </a:t>
            </a:r>
            <a:r>
              <a:rPr lang="en-GB" sz="2800" b="1" dirty="0" smtClean="0"/>
              <a:t>Reliable </a:t>
            </a:r>
            <a:r>
              <a:rPr lang="en-GB" sz="2800" b="1" dirty="0"/>
              <a:t>and </a:t>
            </a:r>
            <a:r>
              <a:rPr lang="en-GB" sz="2800" b="1" dirty="0" smtClean="0"/>
              <a:t>secure: </a:t>
            </a:r>
            <a:r>
              <a:rPr lang="en-GB" sz="2800" dirty="0"/>
              <a:t>M</a:t>
            </a:r>
            <a:r>
              <a:rPr lang="en-GB" sz="2800" dirty="0" smtClean="0"/>
              <a:t>inimize impacts </a:t>
            </a:r>
            <a:r>
              <a:rPr lang="en-GB" sz="2800" dirty="0"/>
              <a:t>on regular end users</a:t>
            </a:r>
            <a:r>
              <a:rPr lang="en-GB" sz="2800" dirty="0" smtClean="0"/>
              <a:t>;</a:t>
            </a:r>
            <a:endParaRPr lang="en-US" sz="2800" dirty="0"/>
          </a:p>
        </p:txBody>
      </p:sp>
      <p:pic>
        <p:nvPicPr>
          <p:cNvPr id="6" name="Picture 16" descr="ITUse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4" b="69327"/>
          <a:stretch>
            <a:fillRect/>
          </a:stretch>
        </p:blipFill>
        <p:spPr bwMode="auto">
          <a:xfrm>
            <a:off x="0" y="116632"/>
            <a:ext cx="176847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928" y="0"/>
            <a:ext cx="1190072" cy="112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9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539552" y="2852936"/>
            <a:ext cx="828680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chemeClr val="accent1"/>
                </a:solidFill>
              </a:rPr>
              <a:t>Challenges when addressing the problem.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928" y="0"/>
            <a:ext cx="1190072" cy="112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70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-218369" y="-107364"/>
            <a:ext cx="8488907" cy="792088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+mj-lt"/>
              </a:rPr>
              <a:t>Challenges when addressing Counterfeit/Substandard/unauthorized</a:t>
            </a:r>
            <a:endParaRPr lang="en-US" sz="2400" dirty="0">
              <a:latin typeface="+mj-lt"/>
            </a:endParaRP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8" y="641623"/>
            <a:ext cx="9036496" cy="529515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2800" b="1" dirty="0"/>
              <a:t>Construct a reliable reference database.</a:t>
            </a:r>
          </a:p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en-US" sz="2400" dirty="0" smtClean="0"/>
              <a:t>Need of reliable Unique identifiers (as indicated on Res. 188).</a:t>
            </a:r>
          </a:p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en-US" sz="2400" dirty="0" smtClean="0"/>
              <a:t>Preferable use of international reference databases + national bases. </a:t>
            </a:r>
          </a:p>
          <a:p>
            <a:pPr>
              <a:lnSpc>
                <a:spcPct val="170000"/>
              </a:lnSpc>
              <a:buFont typeface="Arial"/>
              <a:buChar char="•"/>
            </a:pPr>
            <a:r>
              <a:rPr lang="en-US" sz="2800" b="1" dirty="0" smtClean="0"/>
              <a:t>Identification and definition </a:t>
            </a:r>
            <a:r>
              <a:rPr lang="en-US" sz="2800" dirty="0" smtClean="0"/>
              <a:t>of actions for for each scenario.</a:t>
            </a:r>
          </a:p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en-US" sz="2400" dirty="0" smtClean="0"/>
              <a:t>Attack every device of focus first on voice terminals?</a:t>
            </a:r>
          </a:p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en-US" sz="2400" dirty="0" smtClean="0"/>
              <a:t>How </a:t>
            </a:r>
            <a:r>
              <a:rPr lang="en-US" sz="2400" dirty="0"/>
              <a:t>to address the cloned problem</a:t>
            </a:r>
            <a:r>
              <a:rPr lang="en-US" sz="2400" dirty="0" smtClean="0"/>
              <a:t>?</a:t>
            </a:r>
          </a:p>
          <a:p>
            <a:pPr>
              <a:lnSpc>
                <a:spcPct val="170000"/>
              </a:lnSpc>
            </a:pPr>
            <a:r>
              <a:rPr lang="en-US" sz="2800" b="1" dirty="0" smtClean="0"/>
              <a:t>Reduce </a:t>
            </a:r>
            <a:r>
              <a:rPr lang="en-US" sz="2800" b="1" dirty="0"/>
              <a:t>end-user impact.</a:t>
            </a:r>
          </a:p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en-US" sz="2400" dirty="0" smtClean="0"/>
              <a:t>Define Legacy Terminal actions</a:t>
            </a:r>
            <a:r>
              <a:rPr lang="en-US" sz="2400" dirty="0"/>
              <a:t> </a:t>
            </a:r>
            <a:r>
              <a:rPr lang="en-US" sz="2400" dirty="0" smtClean="0"/>
              <a:t>(regulatory wave?)</a:t>
            </a:r>
          </a:p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en-US" sz="2400" dirty="0" smtClean="0"/>
              <a:t>Strong Educative campaign to pass information to the user.</a:t>
            </a:r>
          </a:p>
          <a:p>
            <a:pPr>
              <a:lnSpc>
                <a:spcPct val="170000"/>
              </a:lnSpc>
              <a:buFont typeface="Arial"/>
              <a:buChar char="•"/>
            </a:pPr>
            <a:r>
              <a:rPr lang="en-US" sz="2800" b="1" dirty="0" smtClean="0"/>
              <a:t>Actions effective only on terminal already on the network.</a:t>
            </a:r>
          </a:p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en-US" dirty="0" smtClean="0"/>
              <a:t>How to control the entrance of new Counterfeit, substandard and unauthorized?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928" y="0"/>
            <a:ext cx="1190072" cy="112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3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1534120" y="-262141"/>
            <a:ext cx="7297514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j-lt"/>
              </a:rPr>
              <a:t>Blocking the entrance of these new Devices</a:t>
            </a:r>
            <a:endParaRPr lang="en-US" sz="2400" dirty="0">
              <a:latin typeface="+mj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44" y="618717"/>
            <a:ext cx="7488832" cy="5184576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928" y="0"/>
            <a:ext cx="1190072" cy="112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82877" y="5634016"/>
            <a:ext cx="3651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Source: ITU-T TR – </a:t>
            </a:r>
            <a:r>
              <a:rPr lang="en-US" sz="1600" smtClean="0">
                <a:solidFill>
                  <a:schemeClr val="accent1"/>
                </a:solidFill>
              </a:rPr>
              <a:t>Combating Counterfeit</a:t>
            </a:r>
            <a:endParaRPr lang="en-US" sz="16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4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6502D86E64E042AEFF3CE2890046F8" ma:contentTypeVersion="1" ma:contentTypeDescription="Create a new document." ma:contentTypeScope="" ma:versionID="f43d6bc106775047eebc9dc697627b8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0f628a522287dae6cffdf536492cfa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4A190E-49A8-4518-A25D-469228B117AB}"/>
</file>

<file path=customXml/itemProps2.xml><?xml version="1.0" encoding="utf-8"?>
<ds:datastoreItem xmlns:ds="http://schemas.openxmlformats.org/officeDocument/2006/customXml" ds:itemID="{6F5E7384-BB28-4833-8157-3E347E12B33D}"/>
</file>

<file path=docProps/app.xml><?xml version="1.0" encoding="utf-8"?>
<Properties xmlns="http://schemas.openxmlformats.org/officeDocument/2006/extended-properties" xmlns:vt="http://schemas.openxmlformats.org/officeDocument/2006/docPropsVTypes">
  <TotalTime>4180</TotalTime>
  <Words>1894</Words>
  <Application>Microsoft Macintosh PowerPoint</Application>
  <PresentationFormat>On-screen Show (4:3)</PresentationFormat>
  <Paragraphs>262</Paragraphs>
  <Slides>27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Calibri</vt:lpstr>
      <vt:lpstr>ＭＳ Ｐゴシック</vt:lpstr>
      <vt:lpstr>Segoe UI</vt:lpstr>
      <vt:lpstr>SimSun</vt:lpstr>
      <vt:lpstr>Univers</vt:lpstr>
      <vt:lpstr>Verdana</vt:lpstr>
      <vt:lpstr>Wingdings</vt:lpstr>
      <vt:lpstr>Arial</vt:lpstr>
      <vt:lpstr>Office Theme</vt:lpstr>
      <vt:lpstr>Visio.Drawing.15</vt:lpstr>
      <vt:lpstr>ITU Regional Standardization Forum for Americas  (Washington D.C., United States,  21 September 2015)</vt:lpstr>
      <vt:lpstr>Outline</vt:lpstr>
      <vt:lpstr>PowerPoint Presentation</vt:lpstr>
      <vt:lpstr>General Statistics</vt:lpstr>
      <vt:lpstr>SIGA - Sistema Integrado de Gestão de Aparelhos</vt:lpstr>
      <vt:lpstr>SIGA Premises</vt:lpstr>
      <vt:lpstr>PowerPoint Presentation</vt:lpstr>
      <vt:lpstr>Challenges when addressing Counterfeit/Substandard/unauthorized</vt:lpstr>
      <vt:lpstr>Blocking the entrance of these new Devices</vt:lpstr>
      <vt:lpstr>CA Policy Importance</vt:lpstr>
      <vt:lpstr>ICT Equipment Control Workflow</vt:lpstr>
      <vt:lpstr>PowerPoint Presentation</vt:lpstr>
      <vt:lpstr>Multi Layer Initiatives</vt:lpstr>
      <vt:lpstr>PowerPoint Presentation</vt:lpstr>
      <vt:lpstr>CITEL PCCI Activities</vt:lpstr>
      <vt:lpstr>CITEL PCCI Activities</vt:lpstr>
      <vt:lpstr>CITEL CCPI Activities - XXVII Meeting of PCC.I – USA/2015 </vt:lpstr>
      <vt:lpstr>CITEL CCPI Activities - XXVII Meeting of PCC.I – USA/2015 </vt:lpstr>
      <vt:lpstr>PowerPoint Presentation</vt:lpstr>
      <vt:lpstr>Recent ITU Initiatives</vt:lpstr>
      <vt:lpstr>Recent ITU Initiatives</vt:lpstr>
      <vt:lpstr>Recent ITU Initiatives</vt:lpstr>
      <vt:lpstr>Recent ITU Initiatives</vt:lpstr>
      <vt:lpstr>PowerPoint Presentation</vt:lpstr>
      <vt:lpstr>PowerPoint Presentation</vt:lpstr>
      <vt:lpstr>What we should aim for</vt:lpstr>
      <vt:lpstr>PowerPoint Presentation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Gaspari</dc:creator>
  <cp:lastModifiedBy>Joao Alexandre Zanon</cp:lastModifiedBy>
  <cp:revision>146</cp:revision>
  <cp:lastPrinted>2015-01-19T16:17:40Z</cp:lastPrinted>
  <dcterms:created xsi:type="dcterms:W3CDTF">2014-09-01T15:38:30Z</dcterms:created>
  <dcterms:modified xsi:type="dcterms:W3CDTF">2015-09-20T13:15:38Z</dcterms:modified>
</cp:coreProperties>
</file>