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7" r:id="rId5"/>
    <p:sldId id="270" r:id="rId6"/>
    <p:sldId id="271" r:id="rId7"/>
    <p:sldId id="267" r:id="rId8"/>
    <p:sldId id="273" r:id="rId9"/>
    <p:sldId id="272" r:id="rId10"/>
    <p:sldId id="266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11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5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2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9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92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1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4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2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0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04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7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B275B-FA74-474E-9946-5EDFAA64E32C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77A57-87D8-45AA-9088-4BED6BEF4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4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wermatters.org/" TargetMode="External"/><Relationship Id="rId2" Type="http://schemas.openxmlformats.org/officeDocument/2006/relationships/hyperlink" Target="http://www.a4wp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effectLst/>
              </a:rPr>
              <a:t>Industry </a:t>
            </a:r>
            <a:r>
              <a:rPr lang="en-US" i="1" dirty="0" err="1" smtClean="0">
                <a:effectLst/>
              </a:rPr>
              <a:t>IoT</a:t>
            </a:r>
            <a:r>
              <a:rPr lang="en-US" i="1" dirty="0" smtClean="0">
                <a:effectLst/>
              </a:rPr>
              <a:t> Standardization Initiatives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Chartier</a:t>
            </a:r>
          </a:p>
          <a:p>
            <a:r>
              <a:rPr lang="en-US" dirty="0" smtClean="0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93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1783" y="863379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05" y="3940801"/>
            <a:ext cx="1796457" cy="6364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318" y="1671674"/>
            <a:ext cx="1773382" cy="623639"/>
          </a:xfrm>
          <a:prstGeom prst="rect">
            <a:avLst/>
          </a:prstGeom>
        </p:spPr>
      </p:pic>
      <p:pic>
        <p:nvPicPr>
          <p:cNvPr id="8" name="Content Placeholder 4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32" y="1594411"/>
            <a:ext cx="2198123" cy="778164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855" y="4899537"/>
            <a:ext cx="1861531" cy="757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156" y="1223563"/>
            <a:ext cx="1577967" cy="10466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704" y="3197318"/>
            <a:ext cx="1629490" cy="1108293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2778814" y="742486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562446" y="878926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042886" y="2573589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51562" y="3162798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379264" y="4139237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651935" y="2765839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Brillo</a:t>
            </a:r>
            <a:r>
              <a:rPr lang="en-US" sz="2800" b="1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Weave</a:t>
            </a:r>
            <a:r>
              <a:rPr lang="en-US" dirty="0" err="1" smtClean="0"/>
              <a:t>illo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5136707" y="4404692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HomeKit</a:t>
            </a:r>
            <a:endParaRPr lang="en-US" dirty="0"/>
          </a:p>
        </p:txBody>
      </p:sp>
      <p:sp>
        <p:nvSpPr>
          <p:cNvPr id="21" name="Text Box 80"/>
          <p:cNvSpPr txBox="1">
            <a:spLocks noChangeArrowheads="1"/>
          </p:cNvSpPr>
          <p:nvPr/>
        </p:nvSpPr>
        <p:spPr bwMode="auto">
          <a:xfrm>
            <a:off x="0" y="6241210"/>
            <a:ext cx="5937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1400" dirty="0"/>
          </a:p>
          <a:p>
            <a:r>
              <a:rPr lang="en-US" altLang="en-US" sz="1400" dirty="0"/>
              <a:t>* Third party brands and trademarks may be claimed as the property of others.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50015" y="141950"/>
            <a:ext cx="6394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Current </a:t>
            </a:r>
            <a:r>
              <a:rPr lang="en-US" sz="2800" b="1" dirty="0" err="1" smtClean="0"/>
              <a:t>IoT</a:t>
            </a:r>
            <a:r>
              <a:rPr lang="en-US" sz="2800" b="1" dirty="0" smtClean="0"/>
              <a:t> Industry Standards Landscape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7515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9598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Closing Thoughts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995" y="1313006"/>
            <a:ext cx="7886700" cy="491205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No “One Standard to Rule Them All”</a:t>
            </a:r>
          </a:p>
          <a:p>
            <a:r>
              <a:rPr lang="en-US" sz="3600" dirty="0" smtClean="0"/>
              <a:t>Common themes-</a:t>
            </a:r>
          </a:p>
          <a:p>
            <a:pPr lvl="1"/>
            <a:r>
              <a:rPr lang="en-US" sz="3200" dirty="0" smtClean="0"/>
              <a:t>Consistency</a:t>
            </a:r>
          </a:p>
          <a:p>
            <a:pPr lvl="1"/>
            <a:r>
              <a:rPr lang="en-US" sz="3200" dirty="0" smtClean="0"/>
              <a:t>Low power</a:t>
            </a:r>
          </a:p>
          <a:p>
            <a:pPr lvl="1"/>
            <a:r>
              <a:rPr lang="en-US" sz="3200" dirty="0" smtClean="0"/>
              <a:t>Security</a:t>
            </a:r>
          </a:p>
          <a:p>
            <a:r>
              <a:rPr lang="en-US" sz="3600" dirty="0" smtClean="0"/>
              <a:t>Cooperation between standards</a:t>
            </a:r>
          </a:p>
          <a:p>
            <a:pPr lvl="1"/>
            <a:r>
              <a:rPr lang="en-US" sz="3200" dirty="0" smtClean="0"/>
              <a:t>Interoperability</a:t>
            </a:r>
          </a:p>
          <a:p>
            <a:pPr lvl="1"/>
            <a:r>
              <a:rPr lang="en-US" sz="3200" dirty="0" smtClean="0"/>
              <a:t>Collaboration</a:t>
            </a:r>
          </a:p>
          <a:p>
            <a:pPr lvl="1"/>
            <a:r>
              <a:rPr lang="en-US" sz="3200" dirty="0" smtClean="0"/>
              <a:t>Consolidation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753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2459180" y="2272145"/>
            <a:ext cx="4246420" cy="3819976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95" y="0"/>
            <a:ext cx="7886700" cy="1325563"/>
          </a:xfrm>
        </p:spPr>
        <p:txBody>
          <a:bodyPr/>
          <a:lstStyle/>
          <a:p>
            <a:pPr algn="ctr"/>
            <a:r>
              <a:rPr lang="en-US" b="1" dirty="0" smtClean="0"/>
              <a:t>Nascent Environments</a:t>
            </a:r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2507671" y="1953492"/>
            <a:ext cx="4197929" cy="40039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Market Need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33052" y="1720419"/>
            <a:ext cx="2216728" cy="2110364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Company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Strengths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55818" y="4148210"/>
            <a:ext cx="2466108" cy="2450021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Company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Strengths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724398" y="1594502"/>
            <a:ext cx="2396837" cy="2409462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Company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Strengths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11235" y="1636065"/>
            <a:ext cx="2216728" cy="2110364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Company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Strengths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600198" y="3117273"/>
            <a:ext cx="2888674" cy="2755829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Company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Strengths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24941" y="3955474"/>
            <a:ext cx="2216728" cy="2110364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Company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Strengths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908456" y="4232564"/>
            <a:ext cx="2580416" cy="2389297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Company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Strengths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60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bottom up organic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7988877" cy="485226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Small group of like minded “fellow travelers” collaborate on what they believe the industry needs.</a:t>
            </a:r>
          </a:p>
          <a:p>
            <a:r>
              <a:rPr lang="en-US" dirty="0" smtClean="0"/>
              <a:t>Create a special interest group (SIG).</a:t>
            </a:r>
          </a:p>
          <a:p>
            <a:r>
              <a:rPr lang="en-US" dirty="0" smtClean="0"/>
              <a:t>Common to have multiple groups addressing the same need.</a:t>
            </a:r>
          </a:p>
          <a:p>
            <a:r>
              <a:rPr lang="en-US" dirty="0" smtClean="0"/>
              <a:t>Period of experimentation, competition and feedback from the market.</a:t>
            </a:r>
          </a:p>
          <a:p>
            <a:r>
              <a:rPr lang="en-US" dirty="0" smtClean="0"/>
              <a:t>Usually not zero-sum. </a:t>
            </a:r>
          </a:p>
          <a:p>
            <a:r>
              <a:rPr lang="en-US" dirty="0" smtClean="0"/>
              <a:t>Standardization moves to official SDOs (IEEE), Certification stays in industry org (WFA).</a:t>
            </a:r>
          </a:p>
        </p:txBody>
      </p:sp>
    </p:spTree>
    <p:extLst>
      <p:ext uri="{BB962C8B-B14F-4D97-AF65-F5344CB8AC3E}">
        <p14:creationId xmlns:p14="http://schemas.microsoft.com/office/powerpoint/2010/main" val="481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0"/>
            <a:ext cx="7886700" cy="1325563"/>
          </a:xfrm>
        </p:spPr>
        <p:txBody>
          <a:bodyPr/>
          <a:lstStyle/>
          <a:p>
            <a:r>
              <a:rPr lang="en-US" dirty="0" smtClean="0"/>
              <a:t>Classic 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5563"/>
            <a:ext cx="7886700" cy="247058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USB</a:t>
            </a:r>
          </a:p>
          <a:p>
            <a:pPr lvl="1"/>
            <a:r>
              <a:rPr lang="en-US" dirty="0" smtClean="0"/>
              <a:t>A group of seven companies began the development of USB in 1994: Compaq, DEC, IBM, Intel, Microsoft, NEC, and Nortel.</a:t>
            </a:r>
          </a:p>
          <a:p>
            <a:r>
              <a:rPr lang="en-US" dirty="0" smtClean="0"/>
              <a:t>Bluetooth</a:t>
            </a:r>
          </a:p>
          <a:p>
            <a:pPr lvl="1"/>
            <a:r>
              <a:rPr lang="en-US" dirty="0"/>
              <a:t>The Bluetooth Special Interest Group (SIG) is formed with five </a:t>
            </a:r>
            <a:r>
              <a:rPr lang="en-US" dirty="0" smtClean="0"/>
              <a:t>companies in 1998.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2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415636" y="930723"/>
            <a:ext cx="3588327" cy="33322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Alliance for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Wireless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Power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Text Box 80"/>
          <p:cNvSpPr txBox="1">
            <a:spLocks noChangeArrowheads="1"/>
          </p:cNvSpPr>
          <p:nvPr/>
        </p:nvSpPr>
        <p:spPr bwMode="auto">
          <a:xfrm>
            <a:off x="0" y="6241210"/>
            <a:ext cx="5937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1400" dirty="0"/>
          </a:p>
          <a:p>
            <a:r>
              <a:rPr lang="en-US" altLang="en-US" sz="1400" dirty="0"/>
              <a:t>* Third party brands and trademarks may be claimed as the property of others.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35323" y="53492"/>
            <a:ext cx="4305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Current Example</a:t>
            </a:r>
            <a:endParaRPr lang="en-US" sz="4000" b="1" dirty="0"/>
          </a:p>
        </p:txBody>
      </p:sp>
      <p:sp>
        <p:nvSpPr>
          <p:cNvPr id="20" name="Oval 19"/>
          <p:cNvSpPr/>
          <p:nvPr/>
        </p:nvSpPr>
        <p:spPr>
          <a:xfrm>
            <a:off x="5247106" y="930723"/>
            <a:ext cx="3588327" cy="33322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Power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Matters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Alliance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2831371" y="3458753"/>
            <a:ext cx="3588327" cy="33322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Wireless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Power 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Consortium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73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74073" y="653632"/>
            <a:ext cx="7689272" cy="360932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Alliance for Wireless Power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Power Matters Alliance</a:t>
            </a:r>
            <a:endParaRPr lang="en-US" sz="3600" b="1" dirty="0">
              <a:solidFill>
                <a:schemeClr val="tx1"/>
              </a:solidFill>
            </a:endParaRPr>
          </a:p>
          <a:p>
            <a:pPr algn="ctr"/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Text Box 80"/>
          <p:cNvSpPr txBox="1">
            <a:spLocks noChangeArrowheads="1"/>
          </p:cNvSpPr>
          <p:nvPr/>
        </p:nvSpPr>
        <p:spPr bwMode="auto">
          <a:xfrm>
            <a:off x="0" y="6241210"/>
            <a:ext cx="5937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1400" dirty="0"/>
          </a:p>
          <a:p>
            <a:r>
              <a:rPr lang="en-US" altLang="en-US" sz="1400" dirty="0"/>
              <a:t>* Third party brands and trademarks may be claimed as the property of others.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735323" y="53492"/>
            <a:ext cx="4305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Current Example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163781" y="4651921"/>
            <a:ext cx="7146307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i="1" dirty="0"/>
              <a:t>June 1, 2015</a:t>
            </a:r>
            <a:r>
              <a:rPr lang="en-US" b="1" dirty="0"/>
              <a:t> – </a:t>
            </a:r>
            <a:r>
              <a:rPr lang="en-US" b="1" dirty="0">
                <a:hlinkClick r:id="rId2"/>
              </a:rPr>
              <a:t>The Alliance for Wireless Power</a:t>
            </a:r>
            <a:r>
              <a:rPr lang="en-US" b="1" dirty="0"/>
              <a:t> (A4WP) and </a:t>
            </a:r>
            <a:r>
              <a:rPr lang="en-US" b="1" dirty="0">
                <a:hlinkClick r:id="rId3"/>
              </a:rPr>
              <a:t>Power Matters Alliance</a:t>
            </a:r>
            <a:r>
              <a:rPr lang="en-US" b="1" dirty="0"/>
              <a:t> (PMA), industry leaders in wireless charging technology, have announced the signing of the merger agreement between the two organizations.</a:t>
            </a:r>
          </a:p>
        </p:txBody>
      </p:sp>
    </p:spTree>
    <p:extLst>
      <p:ext uri="{BB962C8B-B14F-4D97-AF65-F5344CB8AC3E}">
        <p14:creationId xmlns:p14="http://schemas.microsoft.com/office/powerpoint/2010/main" val="39990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6" y="1454728"/>
            <a:ext cx="9062567" cy="50846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50015" y="141950"/>
            <a:ext cx="6394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Current </a:t>
            </a:r>
            <a:r>
              <a:rPr lang="en-US" sz="2800" b="1" dirty="0" err="1" smtClean="0"/>
              <a:t>IoT</a:t>
            </a:r>
            <a:r>
              <a:rPr lang="en-US" sz="2800" b="1" dirty="0" smtClean="0"/>
              <a:t> Industry Standards Landscape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560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5" y="2518330"/>
            <a:ext cx="8950036" cy="32263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0015" y="141950"/>
            <a:ext cx="6394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Current </a:t>
            </a:r>
            <a:r>
              <a:rPr lang="en-US" sz="2800" b="1" dirty="0" err="1" smtClean="0"/>
              <a:t>IoT</a:t>
            </a:r>
            <a:r>
              <a:rPr lang="en-US" sz="2800" b="1" dirty="0" smtClean="0"/>
              <a:t> Industry Standards Landscape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4084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10" y="1829234"/>
            <a:ext cx="3801140" cy="46827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96146" y="1953625"/>
            <a:ext cx="4719204" cy="11220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96146" y="3048501"/>
            <a:ext cx="4719204" cy="112208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96146" y="4170585"/>
            <a:ext cx="4719204" cy="11220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96146" y="5265461"/>
            <a:ext cx="4719204" cy="112208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loud 11"/>
          <p:cNvSpPr/>
          <p:nvPr/>
        </p:nvSpPr>
        <p:spPr>
          <a:xfrm rot="21099810">
            <a:off x="3676450" y="2487459"/>
            <a:ext cx="4534100" cy="3339044"/>
          </a:xfrm>
          <a:prstGeom prst="cloud">
            <a:avLst/>
          </a:prstGeom>
          <a:solidFill>
            <a:schemeClr val="bg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Almost all activity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Occurring here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0015" y="141950"/>
            <a:ext cx="6394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Current </a:t>
            </a:r>
            <a:r>
              <a:rPr lang="en-US" sz="2800" b="1" dirty="0" err="1" smtClean="0"/>
              <a:t>IoT</a:t>
            </a:r>
            <a:r>
              <a:rPr lang="en-US" sz="2800" b="1" dirty="0" smtClean="0"/>
              <a:t> Industry Standards Landscape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425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6502D86E64E042AEFF3CE2890046F8" ma:contentTypeVersion="1" ma:contentTypeDescription="Create a new document." ma:contentTypeScope="" ma:versionID="940797db378c32214fa13bd190ed451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2C4FD0-1F77-457C-BCA4-1205D668483D}"/>
</file>

<file path=customXml/itemProps2.xml><?xml version="1.0" encoding="utf-8"?>
<ds:datastoreItem xmlns:ds="http://schemas.openxmlformats.org/officeDocument/2006/customXml" ds:itemID="{E7098E9F-009E-46D4-8BD0-4BF48F45D50C}"/>
</file>

<file path=customXml/itemProps3.xml><?xml version="1.0" encoding="utf-8"?>
<ds:datastoreItem xmlns:ds="http://schemas.openxmlformats.org/officeDocument/2006/customXml" ds:itemID="{743E4DF4-9194-4DB8-B62B-23C8D404481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898</TotalTime>
  <Words>303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Industry IoT Standardization Initiatives</vt:lpstr>
      <vt:lpstr>Nascent Environments</vt:lpstr>
      <vt:lpstr>Typical bottom up organic approach</vt:lpstr>
      <vt:lpstr>Classic Examples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Closing Thoughts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IoT Standardization Initiatives</dc:title>
  <dc:creator>Chartier, Mike S</dc:creator>
  <cp:lastModifiedBy>Chartier, Mike S</cp:lastModifiedBy>
  <cp:revision>34</cp:revision>
  <dcterms:created xsi:type="dcterms:W3CDTF">2015-09-14T14:14:10Z</dcterms:created>
  <dcterms:modified xsi:type="dcterms:W3CDTF">2015-09-21T18:43:28Z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0x0101002D6502D86E64E042AEFF3CE2890046F8</vt:lpwstr>
  </property>
</Properties>
</file>