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5" r:id="rId10"/>
    <p:sldId id="269" r:id="rId11"/>
    <p:sldId id="268" r:id="rId12"/>
    <p:sldId id="266" r:id="rId13"/>
    <p:sldId id="267" r:id="rId14"/>
    <p:sldId id="26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min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ckphoto.com/stock-photo-9128133-3d-character-calling-by-cell-phone.php?st=08af03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Y" dirty="0" smtClean="0"/>
              <a:t>Servicios Financieros Digitales</a:t>
            </a:r>
            <a:br>
              <a:rPr lang="es-PY" dirty="0" smtClean="0"/>
            </a:br>
            <a:r>
              <a:rPr lang="es-PY" dirty="0" smtClean="0"/>
              <a:t>PARAGUAY</a:t>
            </a:r>
            <a:endParaRPr lang="es-PY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760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s-PY" sz="4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Premio a las Finanzas Digitales 2014</a:t>
            </a:r>
            <a:endParaRPr lang="es-PY" sz="4000" dirty="0">
              <a:solidFill>
                <a:srgbClr val="C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3528" y="1268760"/>
            <a:ext cx="88204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El </a:t>
            </a:r>
            <a:r>
              <a:rPr lang="es-PY" b="1" dirty="0">
                <a:solidFill>
                  <a:schemeClr val="accent1">
                    <a:lumMod val="75000"/>
                  </a:schemeClr>
                </a:solidFill>
              </a:rPr>
              <a:t>Premio a las Finanzas Digitales 2014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 reconoce a iniciativas destacadas de intermediarios financieros, redes de agentes, tecnología 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y empresas 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de comunicaciones, incluyendo operadores de telefonía celular, que utilizan tecnologías de comunicación e información para expandir 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la inclusión 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financiera en la región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s-PY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PY" b="1" dirty="0">
                <a:solidFill>
                  <a:schemeClr val="accent1">
                    <a:lumMod val="75000"/>
                  </a:schemeClr>
                </a:solidFill>
              </a:rPr>
              <a:t>Tigo Paraguay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ganó 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el Premio a las Finanzas Digitales por su desempeño y transparencia financiera 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al igual 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que la calidad y el uso de sus servicios financieros. 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Su producto TIGO Money (Mobile Cash Paraguay, S.A) se ha distinguido en el ámbito de las finanzas digitales por acercar servicios financieros (incluyendo envíos de dinero de persona a persona “P2P”, operaciones de pago y microcréditos</a:t>
            </a:r>
            <a:r>
              <a:rPr lang="es-PY" dirty="0" smtClean="0">
                <a:solidFill>
                  <a:schemeClr val="accent1">
                    <a:lumMod val="75000"/>
                  </a:schemeClr>
                </a:solidFill>
              </a:rPr>
              <a:t>), 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aprovechando la cobertura de su red de puntos de venta y un convenio con el Banco Familiar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s-PY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Actualmente 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cuentan con más de 500.000 clientes y con 3.000 puntos de venta en todo el territorio paraguayo</a:t>
            </a:r>
            <a:r>
              <a:rPr lang="es-PY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s-PY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PY" sz="1400" i="1" dirty="0" smtClean="0"/>
              <a:t>FUENTE: Fondo </a:t>
            </a:r>
            <a:r>
              <a:rPr lang="es-PY" sz="1400" i="1" dirty="0"/>
              <a:t>Multilateral de Inversiones (</a:t>
            </a:r>
            <a:r>
              <a:rPr lang="es-PY" sz="1400" i="1" dirty="0">
                <a:hlinkClick r:id="rId2"/>
              </a:rPr>
              <a:t>FOMIN</a:t>
            </a:r>
            <a:r>
              <a:rPr lang="es-PY" sz="1400" i="1" dirty="0"/>
              <a:t>), miembro del Grupo BID</a:t>
            </a:r>
            <a:endParaRPr lang="es-PY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8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sz="3100" b="1" cap="all" dirty="0">
                <a:solidFill>
                  <a:srgbClr val="0070C0"/>
                </a:solidFill>
              </a:rPr>
              <a:t>DINERO MÓVIL PARA LA INCLUSIÓN FINANCIERA</a:t>
            </a:r>
            <a:r>
              <a:rPr lang="es-PY" b="1" cap="all" dirty="0"/>
              <a:t/>
            </a:r>
            <a:br>
              <a:rPr lang="es-PY" b="1" cap="all" dirty="0"/>
            </a:b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endParaRPr lang="es-PY" sz="1800" dirty="0" smtClean="0"/>
          </a:p>
          <a:p>
            <a:r>
              <a:rPr lang="es-PY" sz="1900" dirty="0" smtClean="0"/>
              <a:t>Cerca </a:t>
            </a:r>
            <a:r>
              <a:rPr lang="es-PY" sz="1900" dirty="0"/>
              <a:t>del 28% de la población paraguaya utiliza los giros y la billetera electrónica. Los usuarios paraguayos son los más activos en el uso de la plataforma móvil en América Latina, y el país es considerado un líder regional y global en términos de uso de dinero móvil. </a:t>
            </a:r>
            <a:endParaRPr lang="es-PY" sz="1900" dirty="0" smtClean="0"/>
          </a:p>
          <a:p>
            <a:endParaRPr lang="es-PY" sz="1900" dirty="0" smtClean="0"/>
          </a:p>
          <a:p>
            <a:r>
              <a:rPr lang="es-PY" sz="1900" dirty="0"/>
              <a:t>Sólo el 22% de los adultos en el Paraguay tiene una cuenta bancaria, muy similar a la situación bancaria en Haití y Guatemala. </a:t>
            </a:r>
            <a:endParaRPr lang="es-PY" sz="1900" dirty="0" smtClean="0"/>
          </a:p>
          <a:p>
            <a:endParaRPr lang="en-US" sz="1900" dirty="0"/>
          </a:p>
          <a:p>
            <a:r>
              <a:rPr lang="es-PY" sz="1900" dirty="0"/>
              <a:t>La plataforma móvil es el </a:t>
            </a:r>
            <a:r>
              <a:rPr lang="es-PY" sz="1900" dirty="0" smtClean="0"/>
              <a:t>vehículo </a:t>
            </a:r>
            <a:r>
              <a:rPr lang="es-PY" sz="1900" dirty="0"/>
              <a:t>financiero que la Secretaría de Acción Social (SAS) viene utilizando para transferir los subsidios de </a:t>
            </a:r>
            <a:r>
              <a:rPr lang="es-PY" sz="1900" dirty="0" err="1"/>
              <a:t>Tekoporã</a:t>
            </a:r>
            <a:r>
              <a:rPr lang="es-PY" sz="1900" dirty="0"/>
              <a:t>. Durante la primera experiencia lograron que unas 4.198 familias recibieran el subsidio a través de billetera electrónica, con las empresas </a:t>
            </a:r>
            <a:r>
              <a:rPr lang="es-PY" sz="1900" dirty="0" smtClean="0"/>
              <a:t>telefónicas </a:t>
            </a:r>
            <a:r>
              <a:rPr lang="es-PY" sz="1900" dirty="0"/>
              <a:t>Personal y Tigo</a:t>
            </a:r>
            <a:r>
              <a:rPr lang="es-PY" sz="1900" dirty="0" smtClean="0"/>
              <a:t>.</a:t>
            </a:r>
          </a:p>
          <a:p>
            <a:endParaRPr lang="en-US" sz="1900" dirty="0"/>
          </a:p>
          <a:p>
            <a:r>
              <a:rPr lang="es-PY" sz="1900" dirty="0" smtClean="0"/>
              <a:t>El proyecto de </a:t>
            </a:r>
            <a:r>
              <a:rPr lang="es-PY" sz="1900" dirty="0"/>
              <a:t>Última Milla, </a:t>
            </a:r>
            <a:r>
              <a:rPr lang="es-PY" sz="1900" dirty="0" smtClean="0"/>
              <a:t>permitió </a:t>
            </a:r>
            <a:r>
              <a:rPr lang="es-PY" sz="1900" dirty="0"/>
              <a:t>a más de 500.000 personas que viven en áreas de bajo nivel de </a:t>
            </a:r>
            <a:r>
              <a:rPr lang="es-PY" sz="1900" dirty="0" smtClean="0"/>
              <a:t>inclusión, </a:t>
            </a:r>
            <a:r>
              <a:rPr lang="es-PY" sz="1900" dirty="0"/>
              <a:t>realicen giros y abonen servicios públicos y privados desde sus </a:t>
            </a:r>
            <a:r>
              <a:rPr lang="es-PY" sz="1900" dirty="0" smtClean="0"/>
              <a:t>celulares.</a:t>
            </a:r>
          </a:p>
          <a:p>
            <a:endParaRPr lang="en-US" sz="1900" dirty="0"/>
          </a:p>
          <a:p>
            <a:r>
              <a:rPr lang="es-PY" sz="1900" dirty="0" smtClean="0"/>
              <a:t>La reina </a:t>
            </a:r>
            <a:r>
              <a:rPr lang="es-PY" sz="1900" dirty="0"/>
              <a:t>Máxima de Holanda, asesora </a:t>
            </a:r>
            <a:r>
              <a:rPr lang="es-PY" sz="1900" dirty="0" smtClean="0"/>
              <a:t>del </a:t>
            </a:r>
            <a:r>
              <a:rPr lang="es-PY" sz="1900" dirty="0"/>
              <a:t>secretario general de las NN.UU. en temas de inclusión financiera, destacó </a:t>
            </a:r>
            <a:r>
              <a:rPr lang="es-PY" sz="1900" b="1" dirty="0" smtClean="0"/>
              <a:t>“…Paraguay </a:t>
            </a:r>
            <a:r>
              <a:rPr lang="es-PY" sz="1900" b="1" dirty="0"/>
              <a:t>lidera hoy la utilización del servicio móvil en la región, </a:t>
            </a:r>
            <a:r>
              <a:rPr lang="es-PY" sz="1900" b="1" dirty="0" smtClean="0"/>
              <a:t>y este </a:t>
            </a:r>
            <a:r>
              <a:rPr lang="es-PY" sz="1900" b="1" dirty="0"/>
              <a:t>tipo de tecnología innovadora resulta sumamente prometedora para llegar a sectores excluidos y marginados por los servicios financieros </a:t>
            </a:r>
            <a:r>
              <a:rPr lang="es-PY" sz="1900" b="1" dirty="0" smtClean="0"/>
              <a:t>formales”</a:t>
            </a:r>
            <a:r>
              <a:rPr lang="es-PY" sz="1900" dirty="0" smtClean="0"/>
              <a:t>.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r>
              <a:rPr lang="es-PY" sz="1300" i="1" dirty="0" smtClean="0"/>
              <a:t>FUENTE: Encuesta </a:t>
            </a:r>
            <a:r>
              <a:rPr lang="es-PY" sz="1300" i="1" dirty="0"/>
              <a:t>sobre Inclusión Financiera. Informe del BCP</a:t>
            </a:r>
            <a:endParaRPr lang="es-PY" sz="1300" dirty="0"/>
          </a:p>
        </p:txBody>
      </p:sp>
    </p:spTree>
    <p:extLst>
      <p:ext uri="{BB962C8B-B14F-4D97-AF65-F5344CB8AC3E}">
        <p14:creationId xmlns:p14="http://schemas.microsoft.com/office/powerpoint/2010/main" val="25712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s-PY" sz="2700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REGLAMENTO DE MEDIOS DE PAGOS ELECTRÓNICOS</a:t>
            </a:r>
            <a:r>
              <a:rPr lang="es-PY" sz="2400" dirty="0" smtClean="0"/>
              <a:t/>
            </a:r>
            <a:br>
              <a:rPr lang="es-PY" sz="2400" dirty="0" smtClean="0"/>
            </a:br>
            <a:r>
              <a:rPr lang="es-PY" sz="2000" dirty="0" smtClean="0"/>
              <a:t>Resolución N° 6 (13 marzo 2014) del Banco Central del Paraguay </a:t>
            </a:r>
            <a:endParaRPr lang="es-PY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6" y="1253010"/>
            <a:ext cx="8399660" cy="246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4" y="4422722"/>
            <a:ext cx="8471668" cy="131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3" y="3789040"/>
            <a:ext cx="8471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REGLAMENTO DE MEDIOS DE PAGOS </a:t>
            </a:r>
            <a:r>
              <a:rPr lang="es-PY" dirty="0" smtClean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ELECTRÓNICOS</a:t>
            </a:r>
            <a:r>
              <a:rPr lang="en-US" dirty="0" smtClean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: </a:t>
            </a:r>
          </a:p>
          <a:p>
            <a:r>
              <a:rPr lang="en-US" dirty="0" smtClean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Art. 9, </a:t>
            </a:r>
            <a:r>
              <a:rPr lang="en-US" dirty="0" err="1" smtClean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documentaciones</a:t>
            </a:r>
            <a:r>
              <a:rPr lang="en-US" dirty="0" smtClean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requeridas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4494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REGLAMENTO DE USO DE SERVICIOS DE TELECOMUNICACIONES COMO MEDIOS DE PAGOS ELECTRÓNICOS</a:t>
            </a:r>
            <a:endParaRPr lang="es-PY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El </a:t>
            </a:r>
            <a:r>
              <a:rPr lang="en-US" sz="2400" dirty="0" err="1" smtClean="0"/>
              <a:t>reglamento</a:t>
            </a:r>
            <a:r>
              <a:rPr lang="en-US" sz="2400" dirty="0" smtClean="0"/>
              <a:t> </a:t>
            </a:r>
            <a:r>
              <a:rPr lang="en-US" sz="2400" dirty="0" err="1"/>
              <a:t>tiene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objeto</a:t>
            </a:r>
            <a:r>
              <a:rPr lang="en-US" sz="2400" dirty="0"/>
              <a:t> </a:t>
            </a:r>
            <a:r>
              <a:rPr lang="en-US" sz="2400" dirty="0" err="1"/>
              <a:t>establecer</a:t>
            </a:r>
            <a:r>
              <a:rPr lang="en-US" sz="2400" dirty="0"/>
              <a:t> las </a:t>
            </a:r>
            <a:r>
              <a:rPr lang="en-US" sz="2400" dirty="0" err="1"/>
              <a:t>condiciones</a:t>
            </a:r>
            <a:r>
              <a:rPr lang="en-US" sz="2400" dirty="0"/>
              <a:t> </a:t>
            </a:r>
            <a:r>
              <a:rPr lang="en-US" sz="2400" dirty="0" err="1"/>
              <a:t>técnicas</a:t>
            </a:r>
            <a:r>
              <a:rPr lang="en-US" sz="2400" dirty="0"/>
              <a:t>, </a:t>
            </a:r>
            <a:r>
              <a:rPr lang="en-US" sz="2400" dirty="0" err="1"/>
              <a:t>económicas</a:t>
            </a:r>
            <a:r>
              <a:rPr lang="en-US" sz="2400" dirty="0"/>
              <a:t> y </a:t>
            </a:r>
            <a:r>
              <a:rPr lang="en-US" sz="2400" dirty="0" err="1"/>
              <a:t>legales</a:t>
            </a:r>
            <a:r>
              <a:rPr lang="en-US" sz="2400" dirty="0"/>
              <a:t> para </a:t>
            </a:r>
            <a:r>
              <a:rPr lang="en-US" sz="2400" dirty="0" err="1"/>
              <a:t>brindar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servicios</a:t>
            </a:r>
            <a:r>
              <a:rPr lang="en-US" sz="2400" dirty="0"/>
              <a:t> de </a:t>
            </a:r>
            <a:r>
              <a:rPr lang="en-US" sz="2400" dirty="0" err="1"/>
              <a:t>telecomunicaciones</a:t>
            </a:r>
            <a:r>
              <a:rPr lang="en-US" sz="2400" dirty="0"/>
              <a:t> que </a:t>
            </a:r>
            <a:r>
              <a:rPr lang="en-US" sz="2400" dirty="0" err="1"/>
              <a:t>sirven</a:t>
            </a:r>
            <a:r>
              <a:rPr lang="en-US" sz="2400" dirty="0"/>
              <a:t> de </a:t>
            </a:r>
            <a:r>
              <a:rPr lang="en-US" sz="2400" dirty="0" err="1"/>
              <a:t>soporte</a:t>
            </a:r>
            <a:r>
              <a:rPr lang="en-US" sz="2400" dirty="0"/>
              <a:t> 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medios</a:t>
            </a:r>
            <a:r>
              <a:rPr lang="en-US" sz="2400" dirty="0"/>
              <a:t> de </a:t>
            </a:r>
            <a:r>
              <a:rPr lang="en-US" sz="2400" dirty="0" err="1"/>
              <a:t>pagos</a:t>
            </a:r>
            <a:r>
              <a:rPr lang="en-US" sz="2400" dirty="0"/>
              <a:t> </a:t>
            </a:r>
            <a:r>
              <a:rPr lang="en-US" sz="2400" dirty="0" err="1"/>
              <a:t>electrónicos</a:t>
            </a:r>
            <a:r>
              <a:rPr lang="en-US" sz="2400" dirty="0"/>
              <a:t>, a </a:t>
            </a:r>
            <a:r>
              <a:rPr lang="en-US" sz="2400" dirty="0" err="1"/>
              <a:t>través</a:t>
            </a:r>
            <a:r>
              <a:rPr lang="en-US" sz="2400" dirty="0"/>
              <a:t> de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redes</a:t>
            </a:r>
            <a:r>
              <a:rPr lang="en-US" sz="2400" dirty="0"/>
              <a:t>, de </a:t>
            </a:r>
            <a:r>
              <a:rPr lang="en-US" sz="2400" dirty="0" err="1"/>
              <a:t>conformidad</a:t>
            </a:r>
            <a:r>
              <a:rPr lang="en-US" sz="2400" dirty="0"/>
              <a:t> con las </a:t>
            </a:r>
            <a:r>
              <a:rPr lang="en-US" sz="2400" dirty="0" err="1"/>
              <a:t>disposiciones</a:t>
            </a:r>
            <a:r>
              <a:rPr lang="en-US" sz="2400" dirty="0"/>
              <a:t> </a:t>
            </a:r>
            <a:r>
              <a:rPr lang="en-US" sz="2400" dirty="0" err="1"/>
              <a:t>establecidas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smtClean="0"/>
              <a:t>“</a:t>
            </a:r>
            <a:r>
              <a:rPr lang="en-US" sz="2400" dirty="0" err="1" smtClean="0"/>
              <a:t>Reglamento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Medios</a:t>
            </a:r>
            <a:r>
              <a:rPr lang="en-US" sz="2400" dirty="0"/>
              <a:t> de </a:t>
            </a:r>
            <a:r>
              <a:rPr lang="en-US" sz="2400" dirty="0" err="1" smtClean="0"/>
              <a:t>Pagos</a:t>
            </a:r>
            <a:r>
              <a:rPr lang="en-US" sz="2400" dirty="0" smtClean="0"/>
              <a:t> </a:t>
            </a:r>
            <a:r>
              <a:rPr lang="en-US" sz="2400" dirty="0" err="1"/>
              <a:t>Electrónicos</a:t>
            </a:r>
            <a:r>
              <a:rPr lang="en-US" sz="2400" dirty="0"/>
              <a:t> del Banco Central del </a:t>
            </a:r>
            <a:r>
              <a:rPr lang="en-US" sz="2400" dirty="0" smtClean="0"/>
              <a:t>Paraguay”</a:t>
            </a:r>
          </a:p>
          <a:p>
            <a:endParaRPr lang="en-US" sz="2400" b="1" dirty="0" smtClean="0"/>
          </a:p>
          <a:p>
            <a:pPr lvl="2"/>
            <a:r>
              <a:rPr lang="en-US" sz="2000" b="1" dirty="0" smtClean="0"/>
              <a:t>Principio </a:t>
            </a:r>
            <a:r>
              <a:rPr lang="en-US" sz="2000" b="1" dirty="0"/>
              <a:t>de </a:t>
            </a:r>
            <a:r>
              <a:rPr lang="en-US" sz="2000" b="1" dirty="0" err="1"/>
              <a:t>Neutralidad</a:t>
            </a:r>
            <a:r>
              <a:rPr lang="en-US" sz="2000" b="1" dirty="0"/>
              <a:t> de </a:t>
            </a:r>
            <a:r>
              <a:rPr lang="en-US" sz="2000" b="1" dirty="0" smtClean="0"/>
              <a:t>red</a:t>
            </a:r>
          </a:p>
          <a:p>
            <a:pPr lvl="2"/>
            <a:r>
              <a:rPr lang="en-US" sz="2000" b="1" dirty="0"/>
              <a:t>Principio de </a:t>
            </a:r>
            <a:r>
              <a:rPr lang="en-US" sz="2000" b="1" dirty="0" err="1"/>
              <a:t>igualdad</a:t>
            </a:r>
            <a:r>
              <a:rPr lang="en-US" sz="2000" b="1" dirty="0"/>
              <a:t> de </a:t>
            </a:r>
            <a:r>
              <a:rPr lang="en-US" sz="2000" b="1" dirty="0" err="1"/>
              <a:t>trato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el </a:t>
            </a:r>
            <a:r>
              <a:rPr lang="en-US" sz="2000" b="1" dirty="0" err="1" smtClean="0"/>
              <a:t>servicio</a:t>
            </a:r>
            <a:endParaRPr lang="en-US" sz="2000" b="1" dirty="0" smtClean="0"/>
          </a:p>
          <a:p>
            <a:pPr lvl="2"/>
            <a:r>
              <a:rPr lang="en-US" sz="2000" b="1" dirty="0"/>
              <a:t>Principio de </a:t>
            </a:r>
            <a:r>
              <a:rPr lang="en-US" sz="2000" b="1" dirty="0" err="1"/>
              <a:t>igualdad</a:t>
            </a:r>
            <a:r>
              <a:rPr lang="en-US" sz="2000" b="1" dirty="0"/>
              <a:t> de </a:t>
            </a:r>
            <a:r>
              <a:rPr lang="en-US" sz="2000" b="1" dirty="0" err="1"/>
              <a:t>Acceso</a:t>
            </a:r>
            <a:r>
              <a:rPr lang="en-US" sz="2000" b="1" dirty="0"/>
              <a:t> al </a:t>
            </a:r>
            <a:r>
              <a:rPr lang="en-US" sz="2000" b="1" dirty="0" err="1"/>
              <a:t>uso</a:t>
            </a:r>
            <a:r>
              <a:rPr lang="en-US" sz="2000" b="1" dirty="0"/>
              <a:t> y </a:t>
            </a:r>
            <a:r>
              <a:rPr lang="en-US" sz="2000" b="1" dirty="0" err="1"/>
              <a:t>prestación</a:t>
            </a:r>
            <a:r>
              <a:rPr lang="en-US" sz="2000" b="1" dirty="0"/>
              <a:t> del </a:t>
            </a:r>
            <a:r>
              <a:rPr lang="en-US" sz="2000" b="1" dirty="0" err="1" smtClean="0"/>
              <a:t>servicio</a:t>
            </a:r>
            <a:endParaRPr lang="en-US" sz="2000" b="1" dirty="0" smtClean="0"/>
          </a:p>
          <a:p>
            <a:pPr lvl="2"/>
            <a:r>
              <a:rPr lang="en-US" sz="2000" b="1" dirty="0" err="1" smtClean="0"/>
              <a:t>Interoperabilidad</a:t>
            </a:r>
            <a:r>
              <a:rPr lang="en-US" sz="2000" b="1" dirty="0"/>
              <a:t> </a:t>
            </a:r>
            <a:r>
              <a:rPr lang="en-US" sz="2000" b="1" dirty="0" smtClean="0"/>
              <a:t>entre EMPEs (</a:t>
            </a:r>
            <a:r>
              <a:rPr lang="en-US" sz="2000" b="1" dirty="0" err="1" smtClean="0"/>
              <a:t>Entidad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Medios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Pagos</a:t>
            </a:r>
            <a:r>
              <a:rPr lang="en-US" sz="2000" b="1" dirty="0"/>
              <a:t> </a:t>
            </a:r>
            <a:r>
              <a:rPr lang="en-US" sz="2000" b="1" dirty="0" err="1" smtClean="0"/>
              <a:t>Electronicos</a:t>
            </a:r>
            <a:r>
              <a:rPr lang="en-US" sz="2000" b="1" dirty="0"/>
              <a:t>)</a:t>
            </a:r>
            <a:endParaRPr lang="es-PY" sz="2000" dirty="0"/>
          </a:p>
        </p:txBody>
      </p:sp>
    </p:spTree>
    <p:extLst>
      <p:ext uri="{BB962C8B-B14F-4D97-AF65-F5344CB8AC3E}">
        <p14:creationId xmlns:p14="http://schemas.microsoft.com/office/powerpoint/2010/main" val="12861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Y" b="1" dirty="0">
                <a:solidFill>
                  <a:schemeClr val="accent2"/>
                </a:solidFill>
              </a:rPr>
              <a:t>¡</a:t>
            </a:r>
            <a:r>
              <a:rPr lang="es-PY" b="1" dirty="0" smtClean="0">
                <a:solidFill>
                  <a:schemeClr val="accent2"/>
                </a:solidFill>
              </a:rPr>
              <a:t>Muchas gracias!</a:t>
            </a:r>
            <a:endParaRPr lang="es-PY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C:\Users\conatel\Desktop\DSVAO DANTE\INFORME DE GESTION\PPT\LOG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62403"/>
            <a:ext cx="7318375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es-PY" b="1" dirty="0" smtClean="0">
                <a:solidFill>
                  <a:schemeClr val="accent2"/>
                </a:solidFill>
              </a:rPr>
              <a:t>El inicio</a:t>
            </a:r>
            <a:endParaRPr lang="es-PY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conatel\Desktop\245px-Logo_Ti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48" y="908720"/>
            <a:ext cx="1301324" cy="9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natel\Desktop\tigocas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10098" b="13083"/>
          <a:stretch/>
        </p:blipFill>
        <p:spPr bwMode="auto">
          <a:xfrm>
            <a:off x="424288" y="1657374"/>
            <a:ext cx="1695452" cy="11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natel\Desktop\TigoMone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8" t="28648" r="20547" b="23107"/>
          <a:stretch/>
        </p:blipFill>
        <p:spPr bwMode="auto">
          <a:xfrm>
            <a:off x="529266" y="3933056"/>
            <a:ext cx="1574350" cy="10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natel\Desktop\Personal_logonuev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67" y="980728"/>
            <a:ext cx="2463364" cy="9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onatel\Desktop\billetera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9" b="26128"/>
          <a:stretch/>
        </p:blipFill>
        <p:spPr bwMode="auto">
          <a:xfrm>
            <a:off x="6117812" y="2060848"/>
            <a:ext cx="1828800" cy="94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09329" y="116539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 smtClean="0"/>
              <a:t>¿Quienes?</a:t>
            </a:r>
            <a:endParaRPr lang="es-PY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9512" y="2710661"/>
            <a:ext cx="2103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 smtClean="0"/>
              <a:t>Se lanza:</a:t>
            </a:r>
          </a:p>
          <a:p>
            <a:r>
              <a:rPr lang="es-PY" b="1" dirty="0" smtClean="0"/>
              <a:t>31 de mayo de 2008</a:t>
            </a:r>
            <a:endParaRPr lang="es-PY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859527" y="3275692"/>
            <a:ext cx="252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 smtClean="0"/>
              <a:t>20 de diciembre de 2008</a:t>
            </a:r>
            <a:endParaRPr lang="es-PY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35794" y="5075892"/>
            <a:ext cx="5156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b="1" dirty="0"/>
              <a:t>En el 2012  construyendo el </a:t>
            </a:r>
            <a:r>
              <a:rPr lang="es-PY" b="1" dirty="0" smtClean="0"/>
              <a:t>concepto </a:t>
            </a:r>
            <a:r>
              <a:rPr lang="es-PY" b="1" dirty="0"/>
              <a:t>de e</a:t>
            </a:r>
            <a:r>
              <a:rPr lang="es-PY" b="1" dirty="0" smtClean="0"/>
              <a:t>volución </a:t>
            </a:r>
            <a:r>
              <a:rPr lang="es-PY" b="1" dirty="0"/>
              <a:t>se lanza </a:t>
            </a:r>
            <a:r>
              <a:rPr lang="es-PY" b="1" dirty="0" smtClean="0"/>
              <a:t>la </a:t>
            </a:r>
            <a:r>
              <a:rPr lang="es-PY" b="1" dirty="0"/>
              <a:t>marca Tigo </a:t>
            </a:r>
            <a:r>
              <a:rPr lang="es-PY" b="1" dirty="0" smtClean="0"/>
              <a:t>Money: pagos de cuotas, de facturas, pagos en comercios…</a:t>
            </a:r>
            <a:endParaRPr lang="es-PY" b="1" dirty="0"/>
          </a:p>
        </p:txBody>
      </p:sp>
      <p:pic>
        <p:nvPicPr>
          <p:cNvPr id="1032" name="Picture 8" descr="C:\Users\conatel\Desktop\girostigohom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1" b="15098"/>
          <a:stretch/>
        </p:blipFill>
        <p:spPr bwMode="auto">
          <a:xfrm>
            <a:off x="3157644" y="2060848"/>
            <a:ext cx="1584176" cy="10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711807" y="3088353"/>
            <a:ext cx="28746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b="1" dirty="0"/>
              <a:t>En el 2010 se realiza un reingeniería de servicios, con foco en transferencias nacionales  de  bajo </a:t>
            </a:r>
            <a:r>
              <a:rPr lang="es-PY" b="1" dirty="0" smtClean="0"/>
              <a:t> valor</a:t>
            </a:r>
            <a:r>
              <a:rPr lang="es-PY" b="1" dirty="0"/>
              <a:t>, con la marca Giros Tigo.</a:t>
            </a:r>
          </a:p>
        </p:txBody>
      </p:sp>
      <p:cxnSp>
        <p:nvCxnSpPr>
          <p:cNvPr id="7" name="6 Conector recto de flecha"/>
          <p:cNvCxnSpPr>
            <a:stCxn id="1027" idx="3"/>
            <a:endCxn id="1032" idx="1"/>
          </p:cNvCxnSpPr>
          <p:nvPr/>
        </p:nvCxnSpPr>
        <p:spPr>
          <a:xfrm>
            <a:off x="2119740" y="2212392"/>
            <a:ext cx="1037904" cy="3559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stCxn id="5" idx="1"/>
          </p:cNvCxnSpPr>
          <p:nvPr/>
        </p:nvCxnSpPr>
        <p:spPr>
          <a:xfrm flipH="1">
            <a:off x="1731297" y="3827017"/>
            <a:ext cx="980510" cy="3220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5800" y="116632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b="1" dirty="0" smtClean="0">
                <a:solidFill>
                  <a:schemeClr val="accent2"/>
                </a:solidFill>
              </a:rPr>
              <a:t>El inicio</a:t>
            </a:r>
            <a:endParaRPr lang="es-PY" b="1" dirty="0">
              <a:solidFill>
                <a:schemeClr val="accent2"/>
              </a:solidFill>
            </a:endParaRPr>
          </a:p>
        </p:txBody>
      </p:sp>
      <p:pic>
        <p:nvPicPr>
          <p:cNvPr id="5" name="Picture 2" descr="C:\Users\conatel\Desktop\245px-Logo_Ti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48" y="908720"/>
            <a:ext cx="1301324" cy="9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onatel\Desktop\Personal_logonue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2463364" cy="9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09329" y="116539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 smtClean="0"/>
              <a:t>¿Quienes?</a:t>
            </a:r>
            <a:endParaRPr lang="es-PY" b="1" dirty="0"/>
          </a:p>
        </p:txBody>
      </p:sp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6771"/>
            <a:ext cx="4220356" cy="1866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0" y="2396178"/>
            <a:ext cx="4029249" cy="2148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3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5800" y="116632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b="1" dirty="0" smtClean="0">
                <a:solidFill>
                  <a:schemeClr val="accent2"/>
                </a:solidFill>
              </a:rPr>
              <a:t>¿Qué se ofrece?</a:t>
            </a:r>
            <a:endParaRPr lang="es-PY" b="1" dirty="0">
              <a:solidFill>
                <a:schemeClr val="accent2"/>
              </a:solidFill>
            </a:endParaRPr>
          </a:p>
        </p:txBody>
      </p:sp>
      <p:pic>
        <p:nvPicPr>
          <p:cNvPr id="5" name="Picture 2" descr="C:\Users\conatel\Desktop\245px-Logo_Ti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48" y="908720"/>
            <a:ext cx="1301324" cy="9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onatel\Desktop\Personal_logonue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2463364" cy="9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09329" y="116539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 smtClean="0"/>
              <a:t>¿Quienes?</a:t>
            </a:r>
            <a:endParaRPr lang="es-PY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572000" y="1967929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/>
              <a:t>Billetera </a:t>
            </a:r>
            <a:r>
              <a:rPr lang="es-PY" dirty="0" smtClean="0"/>
              <a:t>Personal: pagar </a:t>
            </a:r>
            <a:r>
              <a:rPr lang="es-PY" dirty="0"/>
              <a:t>y transferir dinero con tu teléfono celular. </a:t>
            </a:r>
            <a:r>
              <a:rPr lang="es-PY" dirty="0" smtClean="0"/>
              <a:t>Es guardar </a:t>
            </a:r>
            <a:r>
              <a:rPr lang="es-PY" dirty="0"/>
              <a:t>dinero en tu teléfono para utilizarlo luego como quieras y cuando quieras, </a:t>
            </a:r>
            <a:r>
              <a:rPr lang="es-PY" dirty="0" smtClean="0"/>
              <a:t>con respaldo </a:t>
            </a:r>
            <a:r>
              <a:rPr lang="es-PY" dirty="0"/>
              <a:t>de </a:t>
            </a:r>
            <a:r>
              <a:rPr lang="es-PY" b="1" dirty="0" smtClean="0"/>
              <a:t>Bancos y Financieras.</a:t>
            </a:r>
          </a:p>
          <a:p>
            <a:endParaRPr lang="es-PY" dirty="0"/>
          </a:p>
          <a:p>
            <a:r>
              <a:rPr lang="es-PY" dirty="0" smtClean="0"/>
              <a:t>El </a:t>
            </a:r>
            <a:r>
              <a:rPr lang="es-PY" dirty="0"/>
              <a:t>servicio de Billetera Personal te crea una bolsa de dinero, independiente </a:t>
            </a:r>
            <a:r>
              <a:rPr lang="es-PY" dirty="0" smtClean="0"/>
              <a:t>del saldo utilizado para el servicio </a:t>
            </a:r>
            <a:r>
              <a:rPr lang="es-PY" dirty="0" err="1" smtClean="0"/>
              <a:t>movil</a:t>
            </a:r>
            <a:r>
              <a:rPr lang="es-PY" dirty="0" smtClean="0"/>
              <a:t>. </a:t>
            </a:r>
            <a:endParaRPr lang="es-PY" dirty="0"/>
          </a:p>
          <a:p>
            <a:endParaRPr lang="es-PY" dirty="0"/>
          </a:p>
        </p:txBody>
      </p:sp>
      <p:sp>
        <p:nvSpPr>
          <p:cNvPr id="9" name="8 CuadroTexto"/>
          <p:cNvSpPr txBox="1"/>
          <p:nvPr/>
        </p:nvSpPr>
        <p:spPr>
          <a:xfrm>
            <a:off x="251520" y="1967929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Billetera </a:t>
            </a:r>
            <a:r>
              <a:rPr lang="es-PY" dirty="0"/>
              <a:t>Tigo </a:t>
            </a:r>
            <a:r>
              <a:rPr lang="es-PY" dirty="0" smtClean="0"/>
              <a:t>Money: </a:t>
            </a:r>
            <a:r>
              <a:rPr lang="es-PY" dirty="0" err="1" smtClean="0"/>
              <a:t>minicargas</a:t>
            </a:r>
            <a:r>
              <a:rPr lang="es-PY" dirty="0" smtClean="0"/>
              <a:t> </a:t>
            </a:r>
            <a:r>
              <a:rPr lang="es-PY" dirty="0"/>
              <a:t>de saldo a tu teléfono, enviar dinero, pagar tus facturas y cuotas o pagar en comercios que estén adheridos a la red de Tigo Money. </a:t>
            </a:r>
            <a:endParaRPr lang="es-PY" dirty="0" smtClean="0"/>
          </a:p>
          <a:p>
            <a:endParaRPr lang="es-PY" dirty="0"/>
          </a:p>
          <a:p>
            <a:r>
              <a:rPr lang="es-PY" dirty="0" smtClean="0"/>
              <a:t>Es prepago, debes cargar </a:t>
            </a:r>
            <a:r>
              <a:rPr lang="es-PY" dirty="0"/>
              <a:t>dinero a tu </a:t>
            </a:r>
            <a:r>
              <a:rPr lang="es-PY" dirty="0" smtClean="0"/>
              <a:t>billetera (sin comisiones) </a:t>
            </a:r>
            <a:r>
              <a:rPr lang="es-PY" dirty="0"/>
              <a:t>en </a:t>
            </a:r>
            <a:r>
              <a:rPr lang="es-PY" dirty="0" smtClean="0"/>
              <a:t>los </a:t>
            </a:r>
            <a:r>
              <a:rPr lang="es-PY" dirty="0"/>
              <a:t>puntos Tigo </a:t>
            </a:r>
            <a:r>
              <a:rPr lang="es-PY" dirty="0" smtClean="0"/>
              <a:t>Money. </a:t>
            </a:r>
          </a:p>
          <a:p>
            <a:endParaRPr lang="es-PY" dirty="0"/>
          </a:p>
          <a:p>
            <a:r>
              <a:rPr lang="es-PY" dirty="0" smtClean="0"/>
              <a:t>Tu </a:t>
            </a:r>
            <a:r>
              <a:rPr lang="es-PY" dirty="0"/>
              <a:t>billetera también se carga de dinero cada vez que recibís un giro. </a:t>
            </a:r>
          </a:p>
        </p:txBody>
      </p:sp>
    </p:spTree>
    <p:extLst>
      <p:ext uri="{BB962C8B-B14F-4D97-AF65-F5344CB8AC3E}">
        <p14:creationId xmlns:p14="http://schemas.microsoft.com/office/powerpoint/2010/main" val="2531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5800" y="116632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b="1" dirty="0" smtClean="0">
                <a:solidFill>
                  <a:schemeClr val="accent2"/>
                </a:solidFill>
              </a:rPr>
              <a:t>¿Qué se ofrece?</a:t>
            </a:r>
            <a:endParaRPr lang="es-PY" b="1" dirty="0">
              <a:solidFill>
                <a:schemeClr val="accent2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1403479"/>
            <a:ext cx="8496944" cy="412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380" b="1" dirty="0" smtClean="0"/>
              <a:t>BILLETERA TIGO MONEY: </a:t>
            </a:r>
            <a:r>
              <a:rPr lang="es-PY" sz="1380" dirty="0" smtClean="0"/>
              <a:t>Manera </a:t>
            </a:r>
            <a:r>
              <a:rPr lang="es-PY" sz="1380" dirty="0"/>
              <a:t>de pagar y transferir dinero con tu teléfono celular. </a:t>
            </a:r>
            <a:r>
              <a:rPr lang="es-PY" sz="1380" dirty="0" smtClean="0"/>
              <a:t>Guardar </a:t>
            </a:r>
            <a:r>
              <a:rPr lang="es-PY" sz="1380" dirty="0"/>
              <a:t>dinero en tu teléfono para utilizarlo </a:t>
            </a:r>
            <a:r>
              <a:rPr lang="es-PY" sz="1380" dirty="0" smtClean="0"/>
              <a:t>luego. Respaldo </a:t>
            </a:r>
            <a:r>
              <a:rPr lang="es-PY" sz="1380" dirty="0"/>
              <a:t>de </a:t>
            </a:r>
            <a:r>
              <a:rPr lang="es-PY" sz="1380" dirty="0" smtClean="0"/>
              <a:t>importantes bancos y comercios de plaza.</a:t>
            </a:r>
            <a:endParaRPr lang="es-PY" sz="1380" b="1" dirty="0" smtClean="0"/>
          </a:p>
          <a:p>
            <a:endParaRPr lang="es-PY" sz="1380" b="1" dirty="0"/>
          </a:p>
          <a:p>
            <a:r>
              <a:rPr lang="es-PY" sz="1380" b="1" dirty="0" smtClean="0"/>
              <a:t>GIROS TIGO: </a:t>
            </a:r>
            <a:r>
              <a:rPr lang="es-PY" sz="1380" dirty="0" smtClean="0"/>
              <a:t>Es </a:t>
            </a:r>
            <a:r>
              <a:rPr lang="es-PY" sz="1380" dirty="0"/>
              <a:t>un servicio que permite enviar dinero a otra persona a través de </a:t>
            </a:r>
            <a:r>
              <a:rPr lang="es-PY" sz="1380" dirty="0" smtClean="0"/>
              <a:t>Tigo, </a:t>
            </a:r>
            <a:r>
              <a:rPr lang="es-PY" sz="1380" dirty="0"/>
              <a:t>a cualquier parte del país , la cual a su vez va a poder efectivizarlo en cualquiera de los </a:t>
            </a:r>
            <a:r>
              <a:rPr lang="es-PY" sz="1380" dirty="0" smtClean="0"/>
              <a:t>locales habilitados.</a:t>
            </a:r>
          </a:p>
          <a:p>
            <a:endParaRPr lang="es-PY" sz="1380" b="1" dirty="0"/>
          </a:p>
          <a:p>
            <a:r>
              <a:rPr lang="es-PY" sz="1380" b="1" dirty="0" smtClean="0"/>
              <a:t>PAGOS MOVIL: </a:t>
            </a:r>
            <a:r>
              <a:rPr lang="es-PY" sz="1380" dirty="0" smtClean="0"/>
              <a:t>Es </a:t>
            </a:r>
            <a:r>
              <a:rPr lang="es-PY" sz="1380" dirty="0"/>
              <a:t>un servicio que permite a los clientes comprar desde su </a:t>
            </a:r>
            <a:r>
              <a:rPr lang="es-PY" sz="1380" dirty="0" smtClean="0"/>
              <a:t>Tigo en </a:t>
            </a:r>
            <a:r>
              <a:rPr lang="es-PY" sz="1380" dirty="0"/>
              <a:t>los </a:t>
            </a:r>
            <a:r>
              <a:rPr lang="es-PY" sz="1380" b="1" dirty="0"/>
              <a:t>Establecimientos Comerciales </a:t>
            </a:r>
            <a:r>
              <a:rPr lang="es-PY" sz="1380" dirty="0"/>
              <a:t>adheridos a una entidad procesadora de tarjetas de crédito</a:t>
            </a:r>
            <a:r>
              <a:rPr lang="es-PY" sz="1380" dirty="0" smtClean="0"/>
              <a:t>. Todos </a:t>
            </a:r>
            <a:r>
              <a:rPr lang="es-PY" sz="1380" dirty="0"/>
              <a:t>los usuarios de </a:t>
            </a:r>
            <a:r>
              <a:rPr lang="es-PY" sz="1380" dirty="0" smtClean="0"/>
              <a:t>Tigo que </a:t>
            </a:r>
            <a:r>
              <a:rPr lang="es-PY" sz="1380" dirty="0"/>
              <a:t>cuenten con tarjeta de crédito podrán realizar sus compras en los Establecimientos Comerciales sin necesidad de portar las tarjetas, operando con su equipo celular.</a:t>
            </a:r>
            <a:endParaRPr lang="es-PY" sz="1380" b="1" dirty="0" smtClean="0"/>
          </a:p>
          <a:p>
            <a:endParaRPr lang="es-PY" sz="1380" b="1" dirty="0"/>
          </a:p>
          <a:p>
            <a:r>
              <a:rPr lang="es-PY" sz="1380" b="1" dirty="0" smtClean="0"/>
              <a:t>BANCA MOVIL: </a:t>
            </a:r>
            <a:r>
              <a:rPr lang="es-PY" sz="1380" dirty="0" smtClean="0"/>
              <a:t>Es </a:t>
            </a:r>
            <a:r>
              <a:rPr lang="es-PY" sz="1380" dirty="0"/>
              <a:t>un servicio que permite a los clientes comprar desde su </a:t>
            </a:r>
            <a:r>
              <a:rPr lang="es-PY" sz="1380" dirty="0" smtClean="0"/>
              <a:t>Tigo en </a:t>
            </a:r>
            <a:r>
              <a:rPr lang="es-PY" sz="1380" dirty="0"/>
              <a:t>los </a:t>
            </a:r>
            <a:r>
              <a:rPr lang="es-PY" sz="1380" b="1" dirty="0"/>
              <a:t>Establecimientos Comerciales </a:t>
            </a:r>
            <a:r>
              <a:rPr lang="es-PY" sz="1380" dirty="0"/>
              <a:t>adheridos a una entidad procesadora de tarjetas de crédito</a:t>
            </a:r>
            <a:r>
              <a:rPr lang="es-PY" sz="1380" dirty="0" smtClean="0"/>
              <a:t>. </a:t>
            </a:r>
            <a:endParaRPr lang="es-PY" sz="1380" b="1" dirty="0"/>
          </a:p>
          <a:p>
            <a:endParaRPr lang="es-PY" sz="1380" b="1" dirty="0" smtClean="0"/>
          </a:p>
          <a:p>
            <a:r>
              <a:rPr lang="es-PY" sz="1380" b="1" dirty="0" smtClean="0"/>
              <a:t>CAJEROS AUTOMATICOS: </a:t>
            </a:r>
            <a:r>
              <a:rPr lang="es-PY" sz="1380" dirty="0" smtClean="0"/>
              <a:t>A través de </a:t>
            </a:r>
            <a:r>
              <a:rPr lang="es-PY" sz="1380" dirty="0"/>
              <a:t>cajeros automáticos de </a:t>
            </a:r>
            <a:r>
              <a:rPr lang="es-PY" sz="1380" dirty="0" smtClean="0"/>
              <a:t> la red </a:t>
            </a:r>
            <a:r>
              <a:rPr lang="es-PY" sz="1380" dirty="0" err="1" smtClean="0"/>
              <a:t>Dinelco</a:t>
            </a:r>
            <a:r>
              <a:rPr lang="es-PY" sz="1380" dirty="0" smtClean="0"/>
              <a:t>, </a:t>
            </a:r>
            <a:r>
              <a:rPr lang="es-PY" sz="1380" dirty="0"/>
              <a:t>de los cuales </a:t>
            </a:r>
            <a:r>
              <a:rPr lang="es-PY" sz="1380" dirty="0" smtClean="0"/>
              <a:t>se  puede </a:t>
            </a:r>
            <a:r>
              <a:rPr lang="es-PY" sz="1380" dirty="0"/>
              <a:t>hacer extracciones de Billetera y retiro de </a:t>
            </a:r>
            <a:r>
              <a:rPr lang="es-PY" sz="1380" dirty="0" smtClean="0"/>
              <a:t>Envíos.</a:t>
            </a:r>
          </a:p>
          <a:p>
            <a:endParaRPr lang="es-PY" sz="1380" dirty="0"/>
          </a:p>
          <a:p>
            <a:r>
              <a:rPr lang="es-PY" sz="1380" b="1" dirty="0"/>
              <a:t>MICRO </a:t>
            </a:r>
            <a:r>
              <a:rPr lang="es-PY" sz="1380" b="1" dirty="0" smtClean="0"/>
              <a:t>CREDITOS: </a:t>
            </a:r>
            <a:r>
              <a:rPr lang="es-PY" sz="1380" dirty="0" smtClean="0"/>
              <a:t>El cliente </a:t>
            </a:r>
            <a:r>
              <a:rPr lang="es-PY" sz="1380" dirty="0"/>
              <a:t>solicita el </a:t>
            </a:r>
            <a:r>
              <a:rPr lang="es-PY" sz="1380" dirty="0" smtClean="0"/>
              <a:t>crédito enviando palabra “familiar” </a:t>
            </a:r>
            <a:r>
              <a:rPr lang="es-PY" sz="1380" dirty="0"/>
              <a:t>y </a:t>
            </a:r>
            <a:r>
              <a:rPr lang="es-PY" sz="1380" dirty="0" smtClean="0"/>
              <a:t>Numero de cedula, una vez aprobado recibe un SMS del crédito aprobado, el Cliente retira su dinero de unas de las agencias de TIGO.</a:t>
            </a:r>
            <a:endParaRPr lang="es-PY" sz="1380" dirty="0"/>
          </a:p>
        </p:txBody>
      </p:sp>
      <p:pic>
        <p:nvPicPr>
          <p:cNvPr id="10" name="Picture 2" descr="C:\Users\conatel\Desktop\245px-Logo_Ti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0667"/>
            <a:ext cx="1301324" cy="9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5800" y="116632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b="1" dirty="0" smtClean="0">
                <a:solidFill>
                  <a:schemeClr val="accent2"/>
                </a:solidFill>
              </a:rPr>
              <a:t>¿Qué se ofrece?</a:t>
            </a:r>
            <a:endParaRPr lang="es-PY" b="1" dirty="0">
              <a:solidFill>
                <a:schemeClr val="accent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1403479"/>
            <a:ext cx="849694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500" b="1" dirty="0" smtClean="0"/>
              <a:t>BILLETERA PERSONAL: </a:t>
            </a:r>
            <a:r>
              <a:rPr lang="es-PY" sz="1500" dirty="0" smtClean="0"/>
              <a:t>Manera </a:t>
            </a:r>
            <a:r>
              <a:rPr lang="es-PY" sz="1500" dirty="0"/>
              <a:t>de pagar y transferir dinero con tu teléfono celular. </a:t>
            </a:r>
            <a:r>
              <a:rPr lang="es-PY" sz="1500" dirty="0" smtClean="0"/>
              <a:t>Guardar </a:t>
            </a:r>
            <a:r>
              <a:rPr lang="es-PY" sz="1500" dirty="0"/>
              <a:t>dinero en tu teléfono </a:t>
            </a:r>
            <a:r>
              <a:rPr lang="es-PY" sz="1500" dirty="0" smtClean="0"/>
              <a:t>, con respaldo </a:t>
            </a:r>
            <a:r>
              <a:rPr lang="es-PY" sz="1500" dirty="0"/>
              <a:t>de la </a:t>
            </a:r>
            <a:r>
              <a:rPr lang="es-PY" sz="1500" b="1" dirty="0" smtClean="0"/>
              <a:t>Bancos y Financieras.</a:t>
            </a:r>
          </a:p>
          <a:p>
            <a:endParaRPr lang="es-PY" sz="1500" b="1" dirty="0"/>
          </a:p>
          <a:p>
            <a:r>
              <a:rPr lang="es-PY" sz="1500" b="1" dirty="0" smtClean="0"/>
              <a:t>ENVIOS PERSONAL: </a:t>
            </a:r>
            <a:r>
              <a:rPr lang="es-PY" sz="1500" dirty="0" smtClean="0"/>
              <a:t>Es </a:t>
            </a:r>
            <a:r>
              <a:rPr lang="es-PY" sz="1500" dirty="0"/>
              <a:t>un servicio que permite enviar dinero a otra persona a través de Personal, a cualquier parte del país , la cual a su vez va a poder efectivizarlo en cualquiera de los locales Personal </a:t>
            </a:r>
            <a:r>
              <a:rPr lang="es-PY" sz="1500" dirty="0" smtClean="0"/>
              <a:t>habilitados</a:t>
            </a:r>
          </a:p>
          <a:p>
            <a:endParaRPr lang="es-PY" sz="1500" b="1" dirty="0"/>
          </a:p>
          <a:p>
            <a:r>
              <a:rPr lang="es-PY" sz="1500" b="1" dirty="0" smtClean="0"/>
              <a:t>PAGOS MOVIL: </a:t>
            </a:r>
            <a:r>
              <a:rPr lang="es-PY" sz="1500" dirty="0" smtClean="0"/>
              <a:t>Es </a:t>
            </a:r>
            <a:r>
              <a:rPr lang="es-PY" sz="1500" dirty="0"/>
              <a:t>un servicio que permite a los clientes comprar desde su Personal en los </a:t>
            </a:r>
            <a:r>
              <a:rPr lang="es-PY" sz="1500" b="1" dirty="0"/>
              <a:t>Establecimientos Comerciales </a:t>
            </a:r>
            <a:r>
              <a:rPr lang="es-PY" sz="1500" dirty="0"/>
              <a:t>adheridos a una entidad procesadora de tarjetas de crédito</a:t>
            </a:r>
            <a:r>
              <a:rPr lang="es-PY" sz="1500" dirty="0" smtClean="0"/>
              <a:t>. Todos </a:t>
            </a:r>
            <a:r>
              <a:rPr lang="es-PY" sz="1500" dirty="0"/>
              <a:t>los usuarios de Personal que cuenten con tarjeta de crédito podrán realizar sus compras en los Establecimientos Comerciales sin necesidad de portar las tarjetas, operando con su equipo celular.</a:t>
            </a:r>
            <a:endParaRPr lang="es-PY" sz="1500" b="1" dirty="0" smtClean="0"/>
          </a:p>
          <a:p>
            <a:endParaRPr lang="es-PY" sz="1500" b="1" dirty="0"/>
          </a:p>
          <a:p>
            <a:r>
              <a:rPr lang="es-PY" sz="1500" b="1" dirty="0" smtClean="0"/>
              <a:t>BANCA MOVIL: </a:t>
            </a:r>
            <a:r>
              <a:rPr lang="es-PY" sz="1500" dirty="0" smtClean="0"/>
              <a:t>Es </a:t>
            </a:r>
            <a:r>
              <a:rPr lang="es-PY" sz="1500" dirty="0"/>
              <a:t>un servicio que permite a los clientes comprar desde su Personal en los </a:t>
            </a:r>
            <a:r>
              <a:rPr lang="es-PY" sz="1500" b="1" dirty="0"/>
              <a:t>Establecimientos Comerciales </a:t>
            </a:r>
            <a:r>
              <a:rPr lang="es-PY" sz="1500" dirty="0"/>
              <a:t>adheridos a una entidad procesadora de tarjetas de crédito</a:t>
            </a:r>
            <a:r>
              <a:rPr lang="es-PY" sz="1500" dirty="0" smtClean="0"/>
              <a:t>. </a:t>
            </a:r>
          </a:p>
          <a:p>
            <a:endParaRPr lang="es-PY" sz="1500" b="1" dirty="0" smtClean="0"/>
          </a:p>
          <a:p>
            <a:r>
              <a:rPr lang="es-PY" sz="1500" b="1" dirty="0" smtClean="0"/>
              <a:t>CAJEROS AUTOMATICOS: </a:t>
            </a:r>
            <a:r>
              <a:rPr lang="es-PY" sz="1500" dirty="0" smtClean="0"/>
              <a:t>A través de </a:t>
            </a:r>
            <a:r>
              <a:rPr lang="es-PY" sz="1500" dirty="0"/>
              <a:t>cajeros automáticos de </a:t>
            </a:r>
            <a:r>
              <a:rPr lang="es-PY" sz="1500" dirty="0" smtClean="0"/>
              <a:t> la red </a:t>
            </a:r>
            <a:r>
              <a:rPr lang="es-PY" sz="1500" dirty="0" err="1" smtClean="0"/>
              <a:t>Dinelco</a:t>
            </a:r>
            <a:r>
              <a:rPr lang="es-PY" sz="1500" dirty="0" smtClean="0"/>
              <a:t>, </a:t>
            </a:r>
            <a:r>
              <a:rPr lang="es-PY" sz="1500" dirty="0"/>
              <a:t>de los cuales </a:t>
            </a:r>
            <a:r>
              <a:rPr lang="es-PY" sz="1500" dirty="0" smtClean="0"/>
              <a:t>se  puede </a:t>
            </a:r>
            <a:r>
              <a:rPr lang="es-PY" sz="1500" dirty="0"/>
              <a:t>hacer extracciones de Billetera y retiro de Envíos Personal</a:t>
            </a:r>
          </a:p>
        </p:txBody>
      </p:sp>
      <p:pic>
        <p:nvPicPr>
          <p:cNvPr id="7" name="Picture 5" descr="C:\Users\conatel\Desktop\Personal_logonue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7" y="440667"/>
            <a:ext cx="2463364" cy="9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5800" y="116632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¿Cómo se distribuye el Saldo Electrónico?</a:t>
            </a:r>
            <a:endParaRPr lang="es-PY" b="1" dirty="0">
              <a:solidFill>
                <a:schemeClr val="accent2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090906" y="669481"/>
            <a:ext cx="6433422" cy="4343695"/>
            <a:chOff x="1090906" y="877188"/>
            <a:chExt cx="6433422" cy="4343695"/>
          </a:xfrm>
        </p:grpSpPr>
        <p:grpSp>
          <p:nvGrpSpPr>
            <p:cNvPr id="9" name="8 Grupo"/>
            <p:cNvGrpSpPr/>
            <p:nvPr/>
          </p:nvGrpSpPr>
          <p:grpSpPr>
            <a:xfrm>
              <a:off x="1090906" y="877188"/>
              <a:ext cx="6433422" cy="4343695"/>
              <a:chOff x="-1" y="909399"/>
              <a:chExt cx="8229601" cy="5366165"/>
            </a:xfrm>
          </p:grpSpPr>
          <p:sp>
            <p:nvSpPr>
              <p:cNvPr id="10" name="Title 1"/>
              <p:cNvSpPr txBox="1">
                <a:spLocks/>
              </p:cNvSpPr>
              <p:nvPr/>
            </p:nvSpPr>
            <p:spPr bwMode="auto">
              <a:xfrm>
                <a:off x="933450" y="1437793"/>
                <a:ext cx="4755882" cy="248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s-PY" sz="1600">
                  <a:solidFill>
                    <a:srgbClr val="7F7F7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11" name="AutoShape 57"/>
              <p:cNvSpPr>
                <a:spLocks noChangeArrowheads="1"/>
              </p:cNvSpPr>
              <p:nvPr/>
            </p:nvSpPr>
            <p:spPr bwMode="auto">
              <a:xfrm>
                <a:off x="1394799" y="2592376"/>
                <a:ext cx="2118788" cy="510778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s-PY" sz="2400" b="1" dirty="0" smtClean="0">
                    <a:solidFill>
                      <a:schemeClr val="bg1"/>
                    </a:solidFill>
                    <a:latin typeface="Calibri" pitchFamily="34" charset="0"/>
                  </a:rPr>
                  <a:t>Agente 1</a:t>
                </a:r>
                <a:endParaRPr lang="es-PY" sz="24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2" name="AutoShape 57"/>
              <p:cNvSpPr>
                <a:spLocks noChangeArrowheads="1"/>
              </p:cNvSpPr>
              <p:nvPr/>
            </p:nvSpPr>
            <p:spPr bwMode="auto">
              <a:xfrm>
                <a:off x="3718631" y="2592376"/>
                <a:ext cx="2118788" cy="510778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s-PY" sz="2400" b="1" dirty="0" smtClean="0">
                    <a:solidFill>
                      <a:schemeClr val="bg1"/>
                    </a:solidFill>
                    <a:latin typeface="Calibri" pitchFamily="34" charset="0"/>
                  </a:rPr>
                  <a:t>Agente 2</a:t>
                </a:r>
                <a:endParaRPr lang="es-PY" sz="24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AutoShape 57"/>
              <p:cNvSpPr>
                <a:spLocks noChangeArrowheads="1"/>
              </p:cNvSpPr>
              <p:nvPr/>
            </p:nvSpPr>
            <p:spPr bwMode="auto">
              <a:xfrm>
                <a:off x="6110812" y="2592376"/>
                <a:ext cx="2118788" cy="510778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s-PY" sz="2400" b="1" dirty="0" smtClean="0">
                    <a:solidFill>
                      <a:schemeClr val="bg1"/>
                    </a:solidFill>
                    <a:latin typeface="Calibri" pitchFamily="34" charset="0"/>
                  </a:rPr>
                  <a:t>Agente 3</a:t>
                </a:r>
                <a:endParaRPr lang="es-PY" sz="24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04887" y="3639864"/>
                <a:ext cx="1134117" cy="924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153940" y="3639864"/>
                <a:ext cx="1134117" cy="924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4" descr="3D character calling by cell phone.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48031" y="5076529"/>
                <a:ext cx="700566" cy="968265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3D character calling by cell phone.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23675" y="5268310"/>
                <a:ext cx="700567" cy="968266"/>
              </a:xfrm>
              <a:prstGeom prst="rect">
                <a:avLst/>
              </a:prstGeom>
              <a:noFill/>
            </p:spPr>
          </p:pic>
          <p:pic>
            <p:nvPicPr>
              <p:cNvPr id="20" name="Picture 4" descr="3D character calling by cell phone.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909" y="5307299"/>
                <a:ext cx="700567" cy="968265"/>
              </a:xfrm>
              <a:prstGeom prst="rect">
                <a:avLst/>
              </a:prstGeom>
              <a:noFill/>
            </p:spPr>
          </p:pic>
          <p:pic>
            <p:nvPicPr>
              <p:cNvPr id="21" name="Picture 4" descr="3D character calling by cell phone.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94418" y="5218342"/>
                <a:ext cx="700567" cy="968265"/>
              </a:xfrm>
              <a:prstGeom prst="rect">
                <a:avLst/>
              </a:prstGeom>
              <a:noFill/>
            </p:spPr>
          </p:pic>
          <p:pic>
            <p:nvPicPr>
              <p:cNvPr id="22" name="Picture 4" descr="3D character calling by cell phone.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37387" y="5197891"/>
                <a:ext cx="700567" cy="968265"/>
              </a:xfrm>
              <a:prstGeom prst="rect">
                <a:avLst/>
              </a:prstGeom>
              <a:noFill/>
            </p:spPr>
          </p:pic>
          <p:pic>
            <p:nvPicPr>
              <p:cNvPr id="23" name="Picture 4" descr="3D character calling by cell phone.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93851" y="5218341"/>
                <a:ext cx="700567" cy="968265"/>
              </a:xfrm>
              <a:prstGeom prst="rect">
                <a:avLst/>
              </a:prstGeom>
              <a:noFill/>
            </p:spPr>
          </p:pic>
          <p:sp>
            <p:nvSpPr>
              <p:cNvPr id="24" name="23 Flecha arriba"/>
              <p:cNvSpPr/>
              <p:nvPr/>
            </p:nvSpPr>
            <p:spPr>
              <a:xfrm>
                <a:off x="2556716" y="2029022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25" name="24 Flecha arriba"/>
              <p:cNvSpPr/>
              <p:nvPr/>
            </p:nvSpPr>
            <p:spPr>
              <a:xfrm rot="10800000">
                <a:off x="2009932" y="2099441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26" name="25 Flecha arriba"/>
              <p:cNvSpPr/>
              <p:nvPr/>
            </p:nvSpPr>
            <p:spPr>
              <a:xfrm>
                <a:off x="4880548" y="2029022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27" name="26 Flecha arriba"/>
              <p:cNvSpPr/>
              <p:nvPr/>
            </p:nvSpPr>
            <p:spPr>
              <a:xfrm rot="10800000">
                <a:off x="4333763" y="2099441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28" name="27 Flecha arriba"/>
              <p:cNvSpPr/>
              <p:nvPr/>
            </p:nvSpPr>
            <p:spPr>
              <a:xfrm>
                <a:off x="7341076" y="2029022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29" name="28 Flecha arriba"/>
              <p:cNvSpPr/>
              <p:nvPr/>
            </p:nvSpPr>
            <p:spPr>
              <a:xfrm rot="10800000">
                <a:off x="6794292" y="2099441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0" name="29 Flecha arriba"/>
              <p:cNvSpPr/>
              <p:nvPr/>
            </p:nvSpPr>
            <p:spPr>
              <a:xfrm>
                <a:off x="2556715" y="3226150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1" name="30 Flecha arriba"/>
              <p:cNvSpPr/>
              <p:nvPr/>
            </p:nvSpPr>
            <p:spPr>
              <a:xfrm rot="10800000">
                <a:off x="2009931" y="3296569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2" name="31 Flecha arriba"/>
              <p:cNvSpPr/>
              <p:nvPr/>
            </p:nvSpPr>
            <p:spPr>
              <a:xfrm>
                <a:off x="4812200" y="3226150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3" name="32 Flecha arriba"/>
              <p:cNvSpPr/>
              <p:nvPr/>
            </p:nvSpPr>
            <p:spPr>
              <a:xfrm rot="10800000">
                <a:off x="4265415" y="3296569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4" name="33 Flecha arriba"/>
              <p:cNvSpPr/>
              <p:nvPr/>
            </p:nvSpPr>
            <p:spPr>
              <a:xfrm>
                <a:off x="7341076" y="3226150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5" name="34 Flecha arriba"/>
              <p:cNvSpPr/>
              <p:nvPr/>
            </p:nvSpPr>
            <p:spPr>
              <a:xfrm rot="10800000">
                <a:off x="6794292" y="3296569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6" name="35 Flecha arriba"/>
              <p:cNvSpPr/>
              <p:nvPr/>
            </p:nvSpPr>
            <p:spPr>
              <a:xfrm>
                <a:off x="2488367" y="4845793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7" name="36 Flecha arriba"/>
              <p:cNvSpPr/>
              <p:nvPr/>
            </p:nvSpPr>
            <p:spPr>
              <a:xfrm rot="10800000">
                <a:off x="1941583" y="4916213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8" name="37 Flecha arriba"/>
              <p:cNvSpPr/>
              <p:nvPr/>
            </p:nvSpPr>
            <p:spPr>
              <a:xfrm>
                <a:off x="4743852" y="4845793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9" name="38 Flecha arriba"/>
              <p:cNvSpPr/>
              <p:nvPr/>
            </p:nvSpPr>
            <p:spPr>
              <a:xfrm rot="10800000">
                <a:off x="4197067" y="4916213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40" name="39 Flecha arriba"/>
              <p:cNvSpPr/>
              <p:nvPr/>
            </p:nvSpPr>
            <p:spPr>
              <a:xfrm>
                <a:off x="7341076" y="4845793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41" name="40 Flecha arriba"/>
              <p:cNvSpPr/>
              <p:nvPr/>
            </p:nvSpPr>
            <p:spPr>
              <a:xfrm rot="10800000">
                <a:off x="6794292" y="4916213"/>
                <a:ext cx="341740" cy="35209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42" name="41 Recortar rectángulo de esquina sencilla"/>
              <p:cNvSpPr/>
              <p:nvPr/>
            </p:nvSpPr>
            <p:spPr>
              <a:xfrm>
                <a:off x="-1" y="1066800"/>
                <a:ext cx="1540039" cy="1032640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dirty="0" smtClean="0"/>
                  <a:t>Nivel 1</a:t>
                </a:r>
              </a:p>
              <a:p>
                <a:pPr algn="ctr"/>
                <a:r>
                  <a:rPr lang="es-PY" dirty="0" smtClean="0"/>
                  <a:t>Operador</a:t>
                </a:r>
              </a:p>
            </p:txBody>
          </p:sp>
          <p:sp>
            <p:nvSpPr>
              <p:cNvPr id="43" name="42 Recortar rectángulo de esquina sencilla"/>
              <p:cNvSpPr/>
              <p:nvPr/>
            </p:nvSpPr>
            <p:spPr>
              <a:xfrm>
                <a:off x="0" y="2438400"/>
                <a:ext cx="1435712" cy="1002908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dirty="0" smtClean="0"/>
                  <a:t>Nivel 2</a:t>
                </a:r>
              </a:p>
              <a:p>
                <a:pPr algn="ctr"/>
                <a:r>
                  <a:rPr lang="es-PY" dirty="0" smtClean="0"/>
                  <a:t>Agente</a:t>
                </a:r>
                <a:endParaRPr lang="es-PY" dirty="0"/>
              </a:p>
            </p:txBody>
          </p:sp>
          <p:sp>
            <p:nvSpPr>
              <p:cNvPr id="44" name="43 Recortar rectángulo de esquina sencilla"/>
              <p:cNvSpPr/>
              <p:nvPr/>
            </p:nvSpPr>
            <p:spPr>
              <a:xfrm>
                <a:off x="0" y="3810000"/>
                <a:ext cx="1346319" cy="1066055"/>
              </a:xfrm>
              <a:prstGeom prst="snip1Rect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dirty="0" smtClean="0"/>
                  <a:t>Nivel 3</a:t>
                </a:r>
              </a:p>
              <a:p>
                <a:pPr algn="ctr"/>
                <a:r>
                  <a:rPr lang="es-PY" sz="1600" dirty="0" smtClean="0"/>
                  <a:t>Punto de Venta</a:t>
                </a:r>
                <a:endParaRPr lang="es-PY" sz="1600" dirty="0"/>
              </a:p>
            </p:txBody>
          </p:sp>
          <p:sp>
            <p:nvSpPr>
              <p:cNvPr id="45" name="44 Recortar rectángulo de esquina sencilla"/>
              <p:cNvSpPr/>
              <p:nvPr/>
            </p:nvSpPr>
            <p:spPr>
              <a:xfrm>
                <a:off x="0" y="5105400"/>
                <a:ext cx="1435712" cy="952213"/>
              </a:xfrm>
              <a:prstGeom prst="snip1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dirty="0" smtClean="0"/>
                  <a:t>Usuario Final</a:t>
                </a:r>
                <a:endParaRPr lang="es-PY" dirty="0"/>
              </a:p>
            </p:txBody>
          </p:sp>
          <p:sp>
            <p:nvSpPr>
              <p:cNvPr id="46" name="AutoShape 57"/>
              <p:cNvSpPr>
                <a:spLocks noChangeArrowheads="1"/>
              </p:cNvSpPr>
              <p:nvPr/>
            </p:nvSpPr>
            <p:spPr bwMode="auto">
              <a:xfrm>
                <a:off x="3581400" y="909399"/>
                <a:ext cx="2118788" cy="919401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chemeClr val="bg1"/>
                    </a:solidFill>
                    <a:latin typeface="Calibri" pitchFamily="34" charset="0"/>
                  </a:rPr>
                  <a:t>Banco</a:t>
                </a:r>
                <a:endParaRPr lang="en-US" sz="2400" b="1" dirty="0" smtClean="0">
                  <a:solidFill>
                    <a:schemeClr val="bg1"/>
                  </a:solidFill>
                  <a:latin typeface="Calibri" pitchFamily="34" charset="0"/>
                </a:endParaRPr>
              </a:p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Calibri" pitchFamily="34" charset="0"/>
                  </a:rPr>
                  <a:t> Clearing</a:t>
                </a:r>
                <a:endParaRPr lang="en-US" sz="24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47" name="Picture 7" descr="C:\Users\conatel\Desktop\billetera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59" b="26128"/>
            <a:stretch/>
          </p:blipFill>
          <p:spPr bwMode="auto">
            <a:xfrm>
              <a:off x="3756565" y="3257191"/>
              <a:ext cx="1116123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7" descr="C:\Users\conatel\Desktop\billetera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59" b="26128"/>
            <a:stretch/>
          </p:blipFill>
          <p:spPr bwMode="auto">
            <a:xfrm>
              <a:off x="6372200" y="3259472"/>
              <a:ext cx="1116123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Title 1"/>
          <p:cNvSpPr txBox="1">
            <a:spLocks/>
          </p:cNvSpPr>
          <p:nvPr/>
        </p:nvSpPr>
        <p:spPr bwMode="auto">
          <a:xfrm>
            <a:off x="251520" y="5013176"/>
            <a:ext cx="7704856" cy="114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 eaLnBrk="0" hangingPunct="0">
              <a:buFontTx/>
              <a:buChar char="-"/>
              <a:defRPr/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Agentes y Puntos de Ventas tienen que pre-comprar saldo para 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realizar 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transacciones. 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El saldo electrónico en plataforma es igual al saldo de dinero real 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cuenta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clearing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+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fideicomiso).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es-PY" sz="1400" b="1" dirty="0" smtClean="0">
                <a:solidFill>
                  <a:schemeClr val="tx2">
                    <a:lumMod val="50000"/>
                  </a:schemeClr>
                </a:solidFill>
              </a:rPr>
              <a:t>En las transacciones entre los niveles 1, 2 y 3 no se generan comisiones.</a:t>
            </a:r>
          </a:p>
          <a:p>
            <a:pPr eaLnBrk="0" hangingPunct="0">
              <a:defRPr/>
            </a:pPr>
            <a:r>
              <a:rPr lang="es-PY" sz="1400" b="1" dirty="0" smtClean="0">
                <a:solidFill>
                  <a:schemeClr val="tx2">
                    <a:lumMod val="50000"/>
                  </a:schemeClr>
                </a:solidFill>
              </a:rPr>
              <a:t>       Las comisiones son generadas a partir de las transacciones del usuario final. </a:t>
            </a:r>
          </a:p>
        </p:txBody>
      </p:sp>
    </p:spTree>
    <p:extLst>
      <p:ext uri="{BB962C8B-B14F-4D97-AF65-F5344CB8AC3E}">
        <p14:creationId xmlns:p14="http://schemas.microsoft.com/office/powerpoint/2010/main" val="2350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Retiro de Dinero en </a:t>
            </a:r>
            <a:r>
              <a:rPr lang="es-PY" dirty="0" err="1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ATMs</a:t>
            </a:r>
            <a:endParaRPr lang="es-PY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202699" y="1505466"/>
            <a:ext cx="1785125" cy="36199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1" name="10 Rectángulo"/>
          <p:cNvSpPr/>
          <p:nvPr/>
        </p:nvSpPr>
        <p:spPr>
          <a:xfrm>
            <a:off x="1202699" y="3425911"/>
            <a:ext cx="1785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PY" sz="1200" dirty="0" smtClean="0">
                <a:solidFill>
                  <a:schemeClr val="tx2"/>
                </a:solidFill>
                <a:latin typeface="+mj-lt"/>
              </a:rPr>
              <a:t>Cliente recibe un giro y va al  ATM. Elige opción: </a:t>
            </a:r>
            <a:br>
              <a:rPr lang="es-PY" sz="1200" dirty="0" smtClean="0">
                <a:solidFill>
                  <a:schemeClr val="tx2"/>
                </a:solidFill>
                <a:latin typeface="+mj-lt"/>
              </a:rPr>
            </a:br>
            <a:r>
              <a:rPr lang="es-PY" sz="1200" dirty="0" smtClean="0">
                <a:solidFill>
                  <a:schemeClr val="tx2"/>
                </a:solidFill>
                <a:latin typeface="+mj-lt"/>
              </a:rPr>
              <a:t>Retiro de Dinero Giros.</a:t>
            </a:r>
            <a:br>
              <a:rPr lang="es-PY" sz="1200" dirty="0" smtClean="0">
                <a:solidFill>
                  <a:schemeClr val="tx2"/>
                </a:solidFill>
                <a:latin typeface="+mj-lt"/>
              </a:rPr>
            </a:br>
            <a:endParaRPr lang="es-PY" sz="1200" dirty="0" smtClean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es-PY" sz="1200" dirty="0" smtClean="0">
                <a:solidFill>
                  <a:schemeClr val="tx2"/>
                </a:solidFill>
                <a:latin typeface="+mj-lt"/>
              </a:rPr>
              <a:t>Ingresa numero de Celular, CIP y monto a extraer.</a:t>
            </a:r>
            <a:endParaRPr lang="es-PY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40157"/>
            <a:ext cx="825668" cy="1691031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1596148"/>
            <a:ext cx="652207" cy="17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3506955" y="1514062"/>
            <a:ext cx="1785125" cy="36199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61" y="1623848"/>
            <a:ext cx="1614076" cy="160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3630311" y="3429000"/>
            <a:ext cx="1538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PY" sz="1200" dirty="0" smtClean="0">
                <a:solidFill>
                  <a:schemeClr val="tx2"/>
                </a:solidFill>
                <a:latin typeface="+mj-lt"/>
              </a:rPr>
              <a:t>Cliente recibe mensaje emergente en su celular e ingresa PIN en el teléfono para aprobar la transacción.</a:t>
            </a:r>
            <a:endParaRPr lang="es-PY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5868144" y="1484784"/>
            <a:ext cx="1785125" cy="36199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8" name="17 Rectángulo"/>
          <p:cNvSpPr/>
          <p:nvPr/>
        </p:nvSpPr>
        <p:spPr>
          <a:xfrm>
            <a:off x="5991500" y="3399722"/>
            <a:ext cx="1538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PY" sz="1200" dirty="0" smtClean="0">
                <a:solidFill>
                  <a:schemeClr val="tx2"/>
                </a:solidFill>
                <a:latin typeface="+mj-lt"/>
              </a:rPr>
              <a:t>Cliente Retira el dinero dispensado por el ATM.</a:t>
            </a:r>
            <a:endParaRPr lang="es-PY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1759457" cy="186202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9"/>
          <p:cNvSpPr>
            <a:spLocks/>
          </p:cNvSpPr>
          <p:nvPr/>
        </p:nvSpPr>
        <p:spPr bwMode="auto">
          <a:xfrm>
            <a:off x="2464554" y="4820621"/>
            <a:ext cx="665430" cy="609600"/>
          </a:xfrm>
          <a:prstGeom prst="ellipse">
            <a:avLst/>
          </a:prstGeom>
          <a:solidFill>
            <a:srgbClr val="F6167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s-PY" sz="2000" b="1" dirty="0" smtClean="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1</a:t>
            </a:r>
            <a:endParaRPr lang="es-PY" sz="2000" b="1" dirty="0">
              <a:solidFill>
                <a:srgbClr val="FFFFFF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21" name="Oval 9"/>
          <p:cNvSpPr>
            <a:spLocks/>
          </p:cNvSpPr>
          <p:nvPr/>
        </p:nvSpPr>
        <p:spPr bwMode="auto">
          <a:xfrm>
            <a:off x="4986690" y="4835624"/>
            <a:ext cx="665430" cy="609600"/>
          </a:xfrm>
          <a:prstGeom prst="ellipse">
            <a:avLst/>
          </a:prstGeom>
          <a:solidFill>
            <a:srgbClr val="F6167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s-PY" sz="2000" b="1" dirty="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2</a:t>
            </a:r>
          </a:p>
        </p:txBody>
      </p:sp>
      <p:sp>
        <p:nvSpPr>
          <p:cNvPr id="22" name="Oval 9"/>
          <p:cNvSpPr>
            <a:spLocks/>
          </p:cNvSpPr>
          <p:nvPr/>
        </p:nvSpPr>
        <p:spPr bwMode="auto">
          <a:xfrm>
            <a:off x="7362954" y="4835624"/>
            <a:ext cx="665430" cy="609600"/>
          </a:xfrm>
          <a:prstGeom prst="ellipse">
            <a:avLst/>
          </a:prstGeom>
          <a:solidFill>
            <a:srgbClr val="F6167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s-PY" sz="2000" b="1" dirty="0" smtClean="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3</a:t>
            </a:r>
            <a:endParaRPr lang="es-PY" sz="2000" b="1" dirty="0">
              <a:solidFill>
                <a:srgbClr val="FFFFFF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33265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Y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s-PY" b="1" dirty="0" smtClean="0">
                <a:solidFill>
                  <a:schemeClr val="accent1">
                    <a:lumMod val="75000"/>
                  </a:schemeClr>
                </a:solidFill>
              </a:rPr>
              <a:t>n el año </a:t>
            </a:r>
            <a:r>
              <a:rPr lang="es-PY" b="1" dirty="0">
                <a:solidFill>
                  <a:schemeClr val="accent1">
                    <a:lumMod val="75000"/>
                  </a:schemeClr>
                </a:solidFill>
              </a:rPr>
              <a:t>2010 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Giros Tigo fue seleccionado en el Programa de Tecnologías para la inclusión financiera (BID – </a:t>
            </a:r>
            <a:r>
              <a:rPr lang="es-PY" dirty="0" err="1">
                <a:solidFill>
                  <a:schemeClr val="accent1">
                    <a:lumMod val="75000"/>
                  </a:schemeClr>
                </a:solidFill>
              </a:rPr>
              <a:t>Fomin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 - CAF) con el Proyecto “Ultima Milla” en alianza con Instituciones </a:t>
            </a:r>
            <a:r>
              <a:rPr lang="es-PY" dirty="0" smtClean="0">
                <a:solidFill>
                  <a:schemeClr val="accent1">
                    <a:lumMod val="75000"/>
                  </a:schemeClr>
                </a:solidFill>
              </a:rPr>
              <a:t>financieras, para </a:t>
            </a:r>
            <a:r>
              <a:rPr lang="es-PY" dirty="0">
                <a:solidFill>
                  <a:schemeClr val="accent1">
                    <a:lumMod val="75000"/>
                  </a:schemeClr>
                </a:solidFill>
              </a:rPr>
              <a:t>desembolsos masivos y pagos de cuotas. </a:t>
            </a:r>
            <a:br>
              <a:rPr lang="es-PY" dirty="0">
                <a:solidFill>
                  <a:schemeClr val="accent1">
                    <a:lumMod val="75000"/>
                  </a:schemeClr>
                </a:solidFill>
              </a:rPr>
            </a:br>
            <a:endParaRPr lang="es-PY" dirty="0"/>
          </a:p>
        </p:txBody>
      </p:sp>
      <p:grpSp>
        <p:nvGrpSpPr>
          <p:cNvPr id="5" name="4 Grupo"/>
          <p:cNvGrpSpPr/>
          <p:nvPr/>
        </p:nvGrpSpPr>
        <p:grpSpPr>
          <a:xfrm>
            <a:off x="592663" y="1362550"/>
            <a:ext cx="7800404" cy="3960440"/>
            <a:chOff x="423144" y="1548458"/>
            <a:chExt cx="12025338" cy="5144205"/>
          </a:xfrm>
        </p:grpSpPr>
        <p:cxnSp>
          <p:nvCxnSpPr>
            <p:cNvPr id="6" name="5 Conector recto de flecha"/>
            <p:cNvCxnSpPr/>
            <p:nvPr/>
          </p:nvCxnSpPr>
          <p:spPr>
            <a:xfrm flipV="1">
              <a:off x="11248975" y="2978596"/>
              <a:ext cx="0" cy="647700"/>
            </a:xfrm>
            <a:prstGeom prst="straightConnector1">
              <a:avLst/>
            </a:prstGeom>
            <a:ln w="41275">
              <a:solidFill>
                <a:srgbClr val="38CB1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>
              <a:off x="9880550" y="2689671"/>
              <a:ext cx="0" cy="865188"/>
            </a:xfrm>
            <a:prstGeom prst="straightConnector1">
              <a:avLst/>
            </a:prstGeom>
            <a:ln w="41275">
              <a:solidFill>
                <a:srgbClr val="38CB1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/>
            <p:nvPr/>
          </p:nvCxnSpPr>
          <p:spPr>
            <a:xfrm>
              <a:off x="8704064" y="2484562"/>
              <a:ext cx="2016125" cy="0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3 Marcador de contenido" descr="call center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6640090" y="1957834"/>
              <a:ext cx="1511300" cy="1092200"/>
            </a:xfrm>
            <a:prstGeom prst="rect">
              <a:avLst/>
            </a:prstGeom>
          </p:spPr>
        </p:pic>
        <p:pic>
          <p:nvPicPr>
            <p:cNvPr id="10" name="5 Imagen" descr="cliente celular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88612" y="1826071"/>
              <a:ext cx="839788" cy="114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Llamada rectangular redondeada"/>
            <p:cNvSpPr/>
            <p:nvPr/>
          </p:nvSpPr>
          <p:spPr>
            <a:xfrm>
              <a:off x="8584778" y="1908498"/>
              <a:ext cx="1559446" cy="749423"/>
            </a:xfrm>
            <a:prstGeom prst="wedgeRoundRectCallout">
              <a:avLst/>
            </a:prstGeom>
            <a:solidFill>
              <a:schemeClr val="bg1"/>
            </a:solidFill>
            <a:ln w="698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tx1"/>
                  </a:solidFill>
                </a:rPr>
                <a:t>Aprobado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12" name="7 Imagen" descr="smscodigo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84186" y="3420667"/>
              <a:ext cx="2664296" cy="327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10 Imagen" descr="Logo TigoM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088" y="2556570"/>
              <a:ext cx="691877" cy="488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12 CuadroTexto"/>
            <p:cNvSpPr txBox="1">
              <a:spLocks noChangeArrowheads="1"/>
            </p:cNvSpPr>
            <p:nvPr/>
          </p:nvSpPr>
          <p:spPr bwMode="auto">
            <a:xfrm>
              <a:off x="1503264" y="1692475"/>
              <a:ext cx="3144021" cy="123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es-PY" sz="1400" b="1" dirty="0" err="1" smtClean="0"/>
                <a:t>Cliente</a:t>
              </a:r>
              <a:r>
                <a:rPr lang="en-US" altLang="es-PY" sz="1400" b="1" dirty="0" smtClean="0"/>
                <a:t> </a:t>
              </a:r>
              <a:r>
                <a:rPr lang="en-US" altLang="es-PY" sz="1400" b="1" dirty="0" err="1" smtClean="0"/>
                <a:t>solicita</a:t>
              </a:r>
              <a:r>
                <a:rPr lang="en-US" altLang="es-PY" sz="1400" b="1" dirty="0" smtClean="0"/>
                <a:t> el </a:t>
              </a:r>
              <a:r>
                <a:rPr lang="en-US" altLang="es-PY" sz="1400" b="1" dirty="0" err="1" smtClean="0"/>
                <a:t>credito</a:t>
              </a:r>
              <a:r>
                <a:rPr lang="en-US" altLang="es-PY" sz="1400" b="1" dirty="0" smtClean="0"/>
                <a:t> </a:t>
              </a:r>
              <a:r>
                <a:rPr lang="en-US" altLang="es-PY" sz="1400" b="1" dirty="0" err="1" smtClean="0"/>
                <a:t>enviando</a:t>
              </a:r>
              <a:r>
                <a:rPr lang="en-US" altLang="es-PY" sz="1400" b="1" dirty="0" smtClean="0"/>
                <a:t> palabra familiar y </a:t>
              </a:r>
              <a:r>
                <a:rPr lang="en-US" altLang="es-PY" sz="1400" b="1" dirty="0" err="1" smtClean="0"/>
                <a:t>Numero</a:t>
              </a:r>
              <a:r>
                <a:rPr lang="en-US" altLang="es-PY" sz="1400" b="1" dirty="0" smtClean="0"/>
                <a:t> de </a:t>
              </a:r>
              <a:r>
                <a:rPr lang="en-US" altLang="es-PY" sz="1400" b="1" dirty="0" err="1" smtClean="0"/>
                <a:t>cedula</a:t>
              </a:r>
              <a:r>
                <a:rPr lang="en-US" altLang="es-PY" sz="1400" b="1" dirty="0" smtClean="0"/>
                <a:t> </a:t>
              </a:r>
              <a:r>
                <a:rPr lang="en-US" altLang="es-PY" sz="1400" b="1" dirty="0" err="1" smtClean="0"/>
                <a:t>identidad</a:t>
              </a:r>
              <a:endParaRPr lang="en-US" altLang="es-PY" sz="1400" b="1" dirty="0"/>
            </a:p>
          </p:txBody>
        </p:sp>
        <p:cxnSp>
          <p:nvCxnSpPr>
            <p:cNvPr id="15" name="14 Conector recto de flecha"/>
            <p:cNvCxnSpPr/>
            <p:nvPr/>
          </p:nvCxnSpPr>
          <p:spPr>
            <a:xfrm>
              <a:off x="5200228" y="2473771"/>
              <a:ext cx="1366837" cy="0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Elipse"/>
            <p:cNvSpPr/>
            <p:nvPr/>
          </p:nvSpPr>
          <p:spPr>
            <a:xfrm>
              <a:off x="423144" y="1620143"/>
              <a:ext cx="431800" cy="3603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smtClean="0"/>
                <a:t>1</a:t>
              </a:r>
              <a:endParaRPr lang="en-US" sz="1200" b="1"/>
            </a:p>
          </p:txBody>
        </p:sp>
        <p:sp>
          <p:nvSpPr>
            <p:cNvPr id="17" name="16 Elipse"/>
            <p:cNvSpPr/>
            <p:nvPr/>
          </p:nvSpPr>
          <p:spPr>
            <a:xfrm>
              <a:off x="6567065" y="1610171"/>
              <a:ext cx="433388" cy="3603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smtClean="0"/>
                <a:t>2</a:t>
              </a:r>
              <a:endParaRPr lang="en-US" sz="1200" b="1"/>
            </a:p>
          </p:txBody>
        </p:sp>
        <p:sp>
          <p:nvSpPr>
            <p:cNvPr id="18" name="17 Elipse"/>
            <p:cNvSpPr/>
            <p:nvPr/>
          </p:nvSpPr>
          <p:spPr>
            <a:xfrm>
              <a:off x="10504512" y="1610171"/>
              <a:ext cx="431800" cy="3603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smtClean="0"/>
                <a:t>3</a:t>
              </a:r>
              <a:endParaRPr lang="en-US" sz="1200" b="1"/>
            </a:p>
          </p:txBody>
        </p:sp>
        <p:pic>
          <p:nvPicPr>
            <p:cNvPr id="19" name="11 Imagen" descr="logoBF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3144" y="2124522"/>
              <a:ext cx="1084263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19 Rectángulo redondeado"/>
            <p:cNvSpPr/>
            <p:nvPr/>
          </p:nvSpPr>
          <p:spPr>
            <a:xfrm>
              <a:off x="9856192" y="4167326"/>
              <a:ext cx="2568279" cy="24318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Gracias </a:t>
              </a:r>
              <a:r>
                <a:rPr lang="en-US" sz="1200" dirty="0" err="1" smtClean="0"/>
                <a:t>por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elegir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Banco</a:t>
              </a:r>
              <a:r>
                <a:rPr lang="en-US" sz="1200" dirty="0" smtClean="0"/>
                <a:t> Familiar, </a:t>
              </a:r>
              <a:r>
                <a:rPr lang="en-US" sz="1200" dirty="0" err="1" smtClean="0"/>
                <a:t>su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codigoes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xcvvzxc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puede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ir</a:t>
              </a:r>
              <a:r>
                <a:rPr lang="en-US" sz="1200" dirty="0" smtClean="0"/>
                <a:t> a un PDV Tigo Money para </a:t>
              </a:r>
              <a:r>
                <a:rPr lang="en-US" sz="1200" dirty="0" err="1" smtClean="0"/>
                <a:t>cobrar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sp>
          <p:nvSpPr>
            <p:cNvPr id="21" name="20 Llamada rectangular redondeada"/>
            <p:cNvSpPr/>
            <p:nvPr/>
          </p:nvSpPr>
          <p:spPr>
            <a:xfrm>
              <a:off x="1575272" y="1548458"/>
              <a:ext cx="3177250" cy="1728192"/>
            </a:xfrm>
            <a:prstGeom prst="wedgeRoundRectCallout">
              <a:avLst/>
            </a:prstGeom>
            <a:noFill/>
            <a:ln w="698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1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6502D86E64E042AEFF3CE2890046F8" ma:contentTypeVersion="1" ma:contentTypeDescription="Create a new document." ma:contentTypeScope="" ma:versionID="940797db378c32214fa13bd190ed451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D33FF5-B59D-41D0-A32F-DABDE6BB734B}"/>
</file>

<file path=customXml/itemProps2.xml><?xml version="1.0" encoding="utf-8"?>
<ds:datastoreItem xmlns:ds="http://schemas.openxmlformats.org/officeDocument/2006/customXml" ds:itemID="{7E7EA9FF-BD8E-4440-99DE-5445766FD814}"/>
</file>

<file path=customXml/itemProps3.xml><?xml version="1.0" encoding="utf-8"?>
<ds:datastoreItem xmlns:ds="http://schemas.openxmlformats.org/officeDocument/2006/customXml" ds:itemID="{084FF260-A531-424A-A982-A32387A07EE2}"/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1211</Words>
  <Application>Microsoft Office PowerPoint</Application>
  <PresentationFormat>Presentación en pantalla (4:3)</PresentationFormat>
  <Paragraphs>108</Paragraphs>
  <Slides>14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MS PGothic</vt:lpstr>
      <vt:lpstr>MS PGothic</vt:lpstr>
      <vt:lpstr>Arial</vt:lpstr>
      <vt:lpstr>Arial Bold</vt:lpstr>
      <vt:lpstr>Calibri</vt:lpstr>
      <vt:lpstr>Tema de Office</vt:lpstr>
      <vt:lpstr>Servicios Financieros Digitales PARAGUAY</vt:lpstr>
      <vt:lpstr>El inicio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Retiro de Dinero en ATMs</vt:lpstr>
      <vt:lpstr>Presentación de PowerPoint</vt:lpstr>
      <vt:lpstr>Premio a las Finanzas Digitales 2014</vt:lpstr>
      <vt:lpstr>DINERO MÓVIL PARA LA INCLUSIÓN FINANCIERA </vt:lpstr>
      <vt:lpstr>REGLAMENTO DE MEDIOS DE PAGOS ELECTRÓNICOS Resolución N° 6 (13 marzo 2014) del Banco Central del Paraguay </vt:lpstr>
      <vt:lpstr>REGLAMENTO DE USO DE SERVICIOS DE TELECOMUNICACIONES COMO MEDIOS DE PAGOS ELECTRÓNICOS</vt:lpstr>
      <vt:lpstr>¡Muchas 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conatel</dc:creator>
  <cp:lastModifiedBy>DiegoM</cp:lastModifiedBy>
  <cp:revision>42</cp:revision>
  <dcterms:created xsi:type="dcterms:W3CDTF">2015-09-18T12:26:31Z</dcterms:created>
  <dcterms:modified xsi:type="dcterms:W3CDTF">2015-09-21T14:18:47Z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0x0101002D6502D86E64E042AEFF3CE2890046F8</vt:lpwstr>
  </property>
</Properties>
</file>