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8" r:id="rId5"/>
    <p:sldId id="312" r:id="rId6"/>
    <p:sldId id="287" r:id="rId7"/>
    <p:sldId id="296" r:id="rId8"/>
    <p:sldId id="310" r:id="rId9"/>
    <p:sldId id="289" r:id="rId10"/>
    <p:sldId id="300" r:id="rId11"/>
    <p:sldId id="301" r:id="rId12"/>
    <p:sldId id="305" r:id="rId13"/>
    <p:sldId id="292" r:id="rId14"/>
    <p:sldId id="302" r:id="rId15"/>
    <p:sldId id="303" r:id="rId16"/>
    <p:sldId id="31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ee, Venkatesen" initials="MV" lastIdx="1" clrIdx="0">
    <p:extLst>
      <p:ext uri="{19B8F6BF-5375-455C-9EA6-DF929625EA0E}">
        <p15:presenceInfo xmlns:p15="http://schemas.microsoft.com/office/powerpoint/2012/main" userId="Mauree, Venkate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 autoAdjust="0"/>
    <p:restoredTop sz="82233" autoAdjust="0"/>
  </p:normalViewPr>
  <p:slideViewPr>
    <p:cSldViewPr snapToGrid="0" snapToObjects="1" showGuides="1">
      <p:cViewPr varScale="1">
        <p:scale>
          <a:sx n="61" d="100"/>
          <a:sy n="61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250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4918D-464F-4B64-B453-400979F1D4A9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F88B0489-1151-448F-AB24-19B9809C6C89}">
      <dgm:prSet phldrT="[Text]" custT="1"/>
      <dgm:spPr/>
      <dgm:t>
        <a:bodyPr/>
        <a:lstStyle/>
        <a:p>
          <a:r>
            <a:rPr lang="en-US" sz="2000" b="1" dirty="0" smtClean="0"/>
            <a:t>Regulators</a:t>
          </a:r>
          <a:endParaRPr lang="en-US" sz="2000" b="1" dirty="0"/>
        </a:p>
      </dgm:t>
    </dgm:pt>
    <dgm:pt modelId="{9FFD565A-A5A3-4054-8272-CFAA9E9B5C62}" type="parTrans" cxnId="{B1353AC1-C6E3-4590-A6D7-A59A908F4711}">
      <dgm:prSet/>
      <dgm:spPr/>
      <dgm:t>
        <a:bodyPr/>
        <a:lstStyle/>
        <a:p>
          <a:endParaRPr lang="en-US"/>
        </a:p>
      </dgm:t>
    </dgm:pt>
    <dgm:pt modelId="{AB6971D0-581C-4C40-B5E0-39BDE706E515}" type="sibTrans" cxnId="{B1353AC1-C6E3-4590-A6D7-A59A908F4711}">
      <dgm:prSet/>
      <dgm:spPr/>
      <dgm:t>
        <a:bodyPr/>
        <a:lstStyle/>
        <a:p>
          <a:endParaRPr lang="en-US"/>
        </a:p>
      </dgm:t>
    </dgm:pt>
    <dgm:pt modelId="{156225A8-7865-473A-A658-71EA17CC260F}">
      <dgm:prSet phldrT="[Text]" custT="1"/>
      <dgm:spPr/>
      <dgm:t>
        <a:bodyPr/>
        <a:lstStyle/>
        <a:p>
          <a:r>
            <a:rPr lang="en-US" sz="2000" b="1" dirty="0" smtClean="0"/>
            <a:t>Mobile Money Service Providers</a:t>
          </a:r>
          <a:endParaRPr lang="en-US" sz="2000" b="1" dirty="0"/>
        </a:p>
      </dgm:t>
    </dgm:pt>
    <dgm:pt modelId="{4110D94D-4483-4491-ADCF-648F80859898}" type="parTrans" cxnId="{2425A653-D2E0-4229-B74C-193806AB0080}">
      <dgm:prSet/>
      <dgm:spPr/>
      <dgm:t>
        <a:bodyPr/>
        <a:lstStyle/>
        <a:p>
          <a:endParaRPr lang="en-US"/>
        </a:p>
      </dgm:t>
    </dgm:pt>
    <dgm:pt modelId="{78102EE3-BFF2-4273-BF3E-E4EE2F99AA86}" type="sibTrans" cxnId="{2425A653-D2E0-4229-B74C-193806AB0080}">
      <dgm:prSet/>
      <dgm:spPr/>
      <dgm:t>
        <a:bodyPr/>
        <a:lstStyle/>
        <a:p>
          <a:endParaRPr lang="en-US"/>
        </a:p>
      </dgm:t>
    </dgm:pt>
    <dgm:pt modelId="{E6785378-6C43-4BA1-A417-70A47BCAFF76}">
      <dgm:prSet phldrT="[Text]" custT="1"/>
      <dgm:spPr/>
      <dgm:t>
        <a:bodyPr/>
        <a:lstStyle/>
        <a:p>
          <a:r>
            <a:rPr lang="en-US" sz="2000" b="1" dirty="0" smtClean="0"/>
            <a:t>Consumers     ?</a:t>
          </a:r>
          <a:endParaRPr lang="en-US" sz="2000" b="1" dirty="0"/>
        </a:p>
      </dgm:t>
    </dgm:pt>
    <dgm:pt modelId="{102BC996-9305-405E-BDBC-6F8F628DFE41}" type="parTrans" cxnId="{7097A089-EBEA-4E34-9383-D7162F600D17}">
      <dgm:prSet/>
      <dgm:spPr/>
      <dgm:t>
        <a:bodyPr/>
        <a:lstStyle/>
        <a:p>
          <a:endParaRPr lang="en-US"/>
        </a:p>
      </dgm:t>
    </dgm:pt>
    <dgm:pt modelId="{8249F3D6-0D93-4077-A869-FD253E0AA11D}" type="sibTrans" cxnId="{7097A089-EBEA-4E34-9383-D7162F600D17}">
      <dgm:prSet/>
      <dgm:spPr/>
      <dgm:t>
        <a:bodyPr/>
        <a:lstStyle/>
        <a:p>
          <a:endParaRPr lang="en-US"/>
        </a:p>
      </dgm:t>
    </dgm:pt>
    <dgm:pt modelId="{DA68E7FF-E8F1-40F1-AD7D-05C39E90AC0B}" type="pres">
      <dgm:prSet presAssocID="{7374918D-464F-4B64-B453-400979F1D4A9}" presName="compositeShape" presStyleCnt="0">
        <dgm:presLayoutVars>
          <dgm:chMax val="7"/>
          <dgm:dir/>
          <dgm:resizeHandles val="exact"/>
        </dgm:presLayoutVars>
      </dgm:prSet>
      <dgm:spPr/>
    </dgm:pt>
    <dgm:pt modelId="{43E7A000-80AA-434A-A73C-20E0A735DC33}" type="pres">
      <dgm:prSet presAssocID="{F88B0489-1151-448F-AB24-19B9809C6C89}" presName="circ1" presStyleLbl="vennNode1" presStyleIdx="0" presStyleCnt="3"/>
      <dgm:spPr/>
      <dgm:t>
        <a:bodyPr/>
        <a:lstStyle/>
        <a:p>
          <a:endParaRPr lang="en-US"/>
        </a:p>
      </dgm:t>
    </dgm:pt>
    <dgm:pt modelId="{79F39E3F-5CBC-4F12-B51C-8E6D2C7E92C4}" type="pres">
      <dgm:prSet presAssocID="{F88B0489-1151-448F-AB24-19B9809C6C8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37296-4E87-4657-B0CE-841769A63E9E}" type="pres">
      <dgm:prSet presAssocID="{156225A8-7865-473A-A658-71EA17CC260F}" presName="circ2" presStyleLbl="vennNode1" presStyleIdx="1" presStyleCnt="3"/>
      <dgm:spPr/>
      <dgm:t>
        <a:bodyPr/>
        <a:lstStyle/>
        <a:p>
          <a:endParaRPr lang="en-US"/>
        </a:p>
      </dgm:t>
    </dgm:pt>
    <dgm:pt modelId="{D022C3AB-3585-4BAE-A7F7-90331F6DB966}" type="pres">
      <dgm:prSet presAssocID="{156225A8-7865-473A-A658-71EA17CC260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CB0DB-4D46-48B4-B362-9D424CA72DC8}" type="pres">
      <dgm:prSet presAssocID="{E6785378-6C43-4BA1-A417-70A47BCAFF76}" presName="circ3" presStyleLbl="vennNode1" presStyleIdx="2" presStyleCnt="3"/>
      <dgm:spPr/>
      <dgm:t>
        <a:bodyPr/>
        <a:lstStyle/>
        <a:p>
          <a:endParaRPr lang="en-US"/>
        </a:p>
      </dgm:t>
    </dgm:pt>
    <dgm:pt modelId="{B100D47E-ADE0-4F50-8265-9C9CE95BD91E}" type="pres">
      <dgm:prSet presAssocID="{E6785378-6C43-4BA1-A417-70A47BCAFF7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3138C8-89E6-4656-8DBA-830C97AA94E6}" type="presOf" srcId="{156225A8-7865-473A-A658-71EA17CC260F}" destId="{D022C3AB-3585-4BAE-A7F7-90331F6DB966}" srcOrd="1" destOrd="0" presId="urn:microsoft.com/office/officeart/2005/8/layout/venn1"/>
    <dgm:cxn modelId="{8AF2C2CD-D17E-4CCF-955A-CECEF5B1B5CD}" type="presOf" srcId="{E6785378-6C43-4BA1-A417-70A47BCAFF76}" destId="{B100D47E-ADE0-4F50-8265-9C9CE95BD91E}" srcOrd="1" destOrd="0" presId="urn:microsoft.com/office/officeart/2005/8/layout/venn1"/>
    <dgm:cxn modelId="{B1353AC1-C6E3-4590-A6D7-A59A908F4711}" srcId="{7374918D-464F-4B64-B453-400979F1D4A9}" destId="{F88B0489-1151-448F-AB24-19B9809C6C89}" srcOrd="0" destOrd="0" parTransId="{9FFD565A-A5A3-4054-8272-CFAA9E9B5C62}" sibTransId="{AB6971D0-581C-4C40-B5E0-39BDE706E515}"/>
    <dgm:cxn modelId="{F56F195C-7001-42DB-B29B-CA04FA330279}" type="presOf" srcId="{F88B0489-1151-448F-AB24-19B9809C6C89}" destId="{79F39E3F-5CBC-4F12-B51C-8E6D2C7E92C4}" srcOrd="1" destOrd="0" presId="urn:microsoft.com/office/officeart/2005/8/layout/venn1"/>
    <dgm:cxn modelId="{635CD7CB-7F84-4FB7-8276-900121BFF47F}" type="presOf" srcId="{E6785378-6C43-4BA1-A417-70A47BCAFF76}" destId="{CB5CB0DB-4D46-48B4-B362-9D424CA72DC8}" srcOrd="0" destOrd="0" presId="urn:microsoft.com/office/officeart/2005/8/layout/venn1"/>
    <dgm:cxn modelId="{7097A089-EBEA-4E34-9383-D7162F600D17}" srcId="{7374918D-464F-4B64-B453-400979F1D4A9}" destId="{E6785378-6C43-4BA1-A417-70A47BCAFF76}" srcOrd="2" destOrd="0" parTransId="{102BC996-9305-405E-BDBC-6F8F628DFE41}" sibTransId="{8249F3D6-0D93-4077-A869-FD253E0AA11D}"/>
    <dgm:cxn modelId="{631585D6-795F-46F0-8176-18CD17F1D17A}" type="presOf" srcId="{F88B0489-1151-448F-AB24-19B9809C6C89}" destId="{43E7A000-80AA-434A-A73C-20E0A735DC33}" srcOrd="0" destOrd="0" presId="urn:microsoft.com/office/officeart/2005/8/layout/venn1"/>
    <dgm:cxn modelId="{AA31A4C2-1318-4AF3-B7B6-0028F3AC4B0E}" type="presOf" srcId="{7374918D-464F-4B64-B453-400979F1D4A9}" destId="{DA68E7FF-E8F1-40F1-AD7D-05C39E90AC0B}" srcOrd="0" destOrd="0" presId="urn:microsoft.com/office/officeart/2005/8/layout/venn1"/>
    <dgm:cxn modelId="{BFE3BA12-FBFF-4F41-984C-CC61D87B190C}" type="presOf" srcId="{156225A8-7865-473A-A658-71EA17CC260F}" destId="{2D837296-4E87-4657-B0CE-841769A63E9E}" srcOrd="0" destOrd="0" presId="urn:microsoft.com/office/officeart/2005/8/layout/venn1"/>
    <dgm:cxn modelId="{2425A653-D2E0-4229-B74C-193806AB0080}" srcId="{7374918D-464F-4B64-B453-400979F1D4A9}" destId="{156225A8-7865-473A-A658-71EA17CC260F}" srcOrd="1" destOrd="0" parTransId="{4110D94D-4483-4491-ADCF-648F80859898}" sibTransId="{78102EE3-BFF2-4273-BF3E-E4EE2F99AA86}"/>
    <dgm:cxn modelId="{4C977A95-EA64-46D3-8004-F1F563AE8946}" type="presParOf" srcId="{DA68E7FF-E8F1-40F1-AD7D-05C39E90AC0B}" destId="{43E7A000-80AA-434A-A73C-20E0A735DC33}" srcOrd="0" destOrd="0" presId="urn:microsoft.com/office/officeart/2005/8/layout/venn1"/>
    <dgm:cxn modelId="{B06CA6CE-5F0E-49A1-BE01-CDFC80509448}" type="presParOf" srcId="{DA68E7FF-E8F1-40F1-AD7D-05C39E90AC0B}" destId="{79F39E3F-5CBC-4F12-B51C-8E6D2C7E92C4}" srcOrd="1" destOrd="0" presId="urn:microsoft.com/office/officeart/2005/8/layout/venn1"/>
    <dgm:cxn modelId="{91333179-566E-49BB-B8C7-BF7A3ADFC8B7}" type="presParOf" srcId="{DA68E7FF-E8F1-40F1-AD7D-05C39E90AC0B}" destId="{2D837296-4E87-4657-B0CE-841769A63E9E}" srcOrd="2" destOrd="0" presId="urn:microsoft.com/office/officeart/2005/8/layout/venn1"/>
    <dgm:cxn modelId="{4FF14D66-5FD3-466F-AB7B-BC57E28A4BFC}" type="presParOf" srcId="{DA68E7FF-E8F1-40F1-AD7D-05C39E90AC0B}" destId="{D022C3AB-3585-4BAE-A7F7-90331F6DB966}" srcOrd="3" destOrd="0" presId="urn:microsoft.com/office/officeart/2005/8/layout/venn1"/>
    <dgm:cxn modelId="{4214B393-1CD3-4540-AFB5-01F9379CDE3C}" type="presParOf" srcId="{DA68E7FF-E8F1-40F1-AD7D-05C39E90AC0B}" destId="{CB5CB0DB-4D46-48B4-B362-9D424CA72DC8}" srcOrd="4" destOrd="0" presId="urn:microsoft.com/office/officeart/2005/8/layout/venn1"/>
    <dgm:cxn modelId="{9314DB2A-6506-4CC1-B497-AF273E1F5880}" type="presParOf" srcId="{DA68E7FF-E8F1-40F1-AD7D-05C39E90AC0B}" destId="{B100D47E-ADE0-4F50-8265-9C9CE95BD91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0B071C-B805-454D-B994-6653BC3380C7}" type="doc">
      <dgm:prSet loTypeId="urn:microsoft.com/office/officeart/2008/layout/RadialCluster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810E75E-BD79-4934-9CA0-203AE5942C2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Main areas of work</a:t>
          </a:r>
          <a:endParaRPr lang="en-US" sz="1800" dirty="0">
            <a:solidFill>
              <a:schemeClr val="bg1"/>
            </a:solidFill>
          </a:endParaRPr>
        </a:p>
      </dgm:t>
    </dgm:pt>
    <dgm:pt modelId="{FCBFB83C-2AD8-4C3F-B371-0618584C481E}" type="parTrans" cxnId="{253A1DA1-B844-4BB5-B7DF-6587E552FFBC}">
      <dgm:prSet/>
      <dgm:spPr/>
      <dgm:t>
        <a:bodyPr/>
        <a:lstStyle/>
        <a:p>
          <a:endParaRPr lang="en-US" sz="1600"/>
        </a:p>
      </dgm:t>
    </dgm:pt>
    <dgm:pt modelId="{BDC4D71E-F45A-4F65-BEFD-BE1B14A4FBCD}" type="sibTrans" cxnId="{253A1DA1-B844-4BB5-B7DF-6587E552FFBC}">
      <dgm:prSet/>
      <dgm:spPr/>
      <dgm:t>
        <a:bodyPr/>
        <a:lstStyle/>
        <a:p>
          <a:endParaRPr lang="en-US" sz="1600"/>
        </a:p>
      </dgm:t>
    </dgm:pt>
    <dgm:pt modelId="{B486C27C-54DE-444D-B95D-2195491DCC8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Interoperability</a:t>
          </a:r>
          <a:endParaRPr lang="en-US" sz="1400" dirty="0">
            <a:solidFill>
              <a:schemeClr val="tx1"/>
            </a:solidFill>
          </a:endParaRPr>
        </a:p>
      </dgm:t>
    </dgm:pt>
    <dgm:pt modelId="{35D53A19-8DAD-4E58-BB4C-AEAB00191A99}" type="parTrans" cxnId="{1E11BDDF-D7AD-4082-BA4B-9640566ECBF3}">
      <dgm:prSet/>
      <dgm:spPr/>
      <dgm:t>
        <a:bodyPr/>
        <a:lstStyle/>
        <a:p>
          <a:endParaRPr lang="en-US" sz="1600"/>
        </a:p>
      </dgm:t>
    </dgm:pt>
    <dgm:pt modelId="{00788B5F-AFBF-4F0A-BC8F-534B09AD5B28}" type="sibTrans" cxnId="{1E11BDDF-D7AD-4082-BA4B-9640566ECBF3}">
      <dgm:prSet/>
      <dgm:spPr/>
      <dgm:t>
        <a:bodyPr/>
        <a:lstStyle/>
        <a:p>
          <a:endParaRPr lang="en-US" sz="1600"/>
        </a:p>
      </dgm:t>
    </dgm:pt>
    <dgm:pt modelId="{1A900399-959D-42E2-9727-9032B8846F4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Consumer Experience &amp; Protection</a:t>
          </a:r>
          <a:endParaRPr lang="en-US" sz="1400" dirty="0">
            <a:solidFill>
              <a:schemeClr val="tx1"/>
            </a:solidFill>
          </a:endParaRPr>
        </a:p>
      </dgm:t>
    </dgm:pt>
    <dgm:pt modelId="{69A7C5F2-8FDF-42BD-8D94-252FE8557A71}" type="parTrans" cxnId="{5C255BD0-2BB5-40D0-BCDE-FC1CED1DC962}">
      <dgm:prSet/>
      <dgm:spPr/>
      <dgm:t>
        <a:bodyPr/>
        <a:lstStyle/>
        <a:p>
          <a:endParaRPr lang="en-US" sz="1600"/>
        </a:p>
      </dgm:t>
    </dgm:pt>
    <dgm:pt modelId="{687965B2-D86F-4043-8A28-D69235870DC1}" type="sibTrans" cxnId="{5C255BD0-2BB5-40D0-BCDE-FC1CED1DC962}">
      <dgm:prSet/>
      <dgm:spPr/>
      <dgm:t>
        <a:bodyPr/>
        <a:lstStyle/>
        <a:p>
          <a:endParaRPr lang="en-US" sz="1600"/>
        </a:p>
      </dgm:t>
    </dgm:pt>
    <dgm:pt modelId="{887EDC79-5744-46A8-A517-EBA24BB5F47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Technology, Innovation &amp; Competition</a:t>
          </a:r>
          <a:endParaRPr lang="en-US" sz="1400" dirty="0">
            <a:solidFill>
              <a:schemeClr val="tx1"/>
            </a:solidFill>
          </a:endParaRPr>
        </a:p>
      </dgm:t>
    </dgm:pt>
    <dgm:pt modelId="{C2E0B3C3-D5EC-4984-A4B5-6C48E539BA8B}" type="parTrans" cxnId="{B5462360-2ECE-4ACD-8A7A-CC8F3ABCC6CB}">
      <dgm:prSet/>
      <dgm:spPr/>
      <dgm:t>
        <a:bodyPr/>
        <a:lstStyle/>
        <a:p>
          <a:endParaRPr lang="en-US" sz="1600"/>
        </a:p>
      </dgm:t>
    </dgm:pt>
    <dgm:pt modelId="{811460A3-02D6-4591-91B4-9503B723B20E}" type="sibTrans" cxnId="{B5462360-2ECE-4ACD-8A7A-CC8F3ABCC6CB}">
      <dgm:prSet/>
      <dgm:spPr/>
      <dgm:t>
        <a:bodyPr/>
        <a:lstStyle/>
        <a:p>
          <a:endParaRPr lang="en-US" sz="1600"/>
        </a:p>
      </dgm:t>
    </dgm:pt>
    <dgm:pt modelId="{CE8BEC64-8B5D-4D08-BD8D-0304CE3B75E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DFS Ecosystem</a:t>
          </a:r>
          <a:endParaRPr lang="en-US" sz="1400" dirty="0">
            <a:solidFill>
              <a:schemeClr val="tx1"/>
            </a:solidFill>
          </a:endParaRPr>
        </a:p>
      </dgm:t>
    </dgm:pt>
    <dgm:pt modelId="{34D7C472-F0B5-489D-9928-22F16DECECE7}" type="parTrans" cxnId="{76EE579A-2DF9-44A2-8C2B-10A1A7877604}">
      <dgm:prSet/>
      <dgm:spPr/>
      <dgm:t>
        <a:bodyPr/>
        <a:lstStyle/>
        <a:p>
          <a:endParaRPr lang="en-US" sz="1600"/>
        </a:p>
      </dgm:t>
    </dgm:pt>
    <dgm:pt modelId="{099B5946-B29E-4842-B98F-56CCB2A2FA4B}" type="sibTrans" cxnId="{76EE579A-2DF9-44A2-8C2B-10A1A7877604}">
      <dgm:prSet/>
      <dgm:spPr/>
      <dgm:t>
        <a:bodyPr/>
        <a:lstStyle/>
        <a:p>
          <a:endParaRPr lang="en-US" sz="1600"/>
        </a:p>
      </dgm:t>
    </dgm:pt>
    <dgm:pt modelId="{ED6C0930-5056-4EF7-B187-A77CF9DC2E4E}" type="pres">
      <dgm:prSet presAssocID="{DE0B071C-B805-454D-B994-6653BC3380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B0CE9CD-9725-44B6-987A-2642B374C717}" type="pres">
      <dgm:prSet presAssocID="{F810E75E-BD79-4934-9CA0-203AE5942C2F}" presName="singleCycle" presStyleCnt="0"/>
      <dgm:spPr/>
    </dgm:pt>
    <dgm:pt modelId="{467E100E-36A9-401B-9E8A-CC721A0F2DC3}" type="pres">
      <dgm:prSet presAssocID="{F810E75E-BD79-4934-9CA0-203AE5942C2F}" presName="singleCenter" presStyleLbl="node1" presStyleIdx="0" presStyleCnt="5" custScaleX="137886" custScaleY="6332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B5AACC43-6082-47C2-9485-5C49D996EA65}" type="pres">
      <dgm:prSet presAssocID="{35D53A19-8DAD-4E58-BB4C-AEAB00191A99}" presName="Name56" presStyleLbl="parChTrans1D2" presStyleIdx="0" presStyleCnt="4"/>
      <dgm:spPr/>
      <dgm:t>
        <a:bodyPr/>
        <a:lstStyle/>
        <a:p>
          <a:endParaRPr lang="en-US"/>
        </a:p>
      </dgm:t>
    </dgm:pt>
    <dgm:pt modelId="{8746393B-8B31-4CF9-911E-F481A13D006E}" type="pres">
      <dgm:prSet presAssocID="{B486C27C-54DE-444D-B95D-2195491DCC89}" presName="text0" presStyleLbl="node1" presStyleIdx="1" presStyleCnt="5" custScaleX="223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D8D45-1EB3-46F1-B078-B2D2AAF4BB32}" type="pres">
      <dgm:prSet presAssocID="{69A7C5F2-8FDF-42BD-8D94-252FE8557A71}" presName="Name56" presStyleLbl="parChTrans1D2" presStyleIdx="1" presStyleCnt="4"/>
      <dgm:spPr/>
      <dgm:t>
        <a:bodyPr/>
        <a:lstStyle/>
        <a:p>
          <a:endParaRPr lang="en-US"/>
        </a:p>
      </dgm:t>
    </dgm:pt>
    <dgm:pt modelId="{F382BC93-4758-4307-9F1B-69F85C74C20B}" type="pres">
      <dgm:prSet presAssocID="{1A900399-959D-42E2-9727-9032B8846F48}" presName="text0" presStyleLbl="node1" presStyleIdx="2" presStyleCnt="5" custScaleX="225273" custRadScaleRad="143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7A963-BFBD-4920-B436-BC3BE6104ED8}" type="pres">
      <dgm:prSet presAssocID="{C2E0B3C3-D5EC-4984-A4B5-6C48E539BA8B}" presName="Name56" presStyleLbl="parChTrans1D2" presStyleIdx="2" presStyleCnt="4"/>
      <dgm:spPr/>
      <dgm:t>
        <a:bodyPr/>
        <a:lstStyle/>
        <a:p>
          <a:endParaRPr lang="en-US"/>
        </a:p>
      </dgm:t>
    </dgm:pt>
    <dgm:pt modelId="{B328C838-35C6-4A68-877E-954C6959DD36}" type="pres">
      <dgm:prSet presAssocID="{887EDC79-5744-46A8-A517-EBA24BB5F475}" presName="text0" presStyleLbl="node1" presStyleIdx="3" presStyleCnt="5" custScaleX="221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EF6A0-43CA-48F6-B718-F69D50D8B23F}" type="pres">
      <dgm:prSet presAssocID="{34D7C472-F0B5-489D-9928-22F16DECECE7}" presName="Name56" presStyleLbl="parChTrans1D2" presStyleIdx="3" presStyleCnt="4"/>
      <dgm:spPr/>
      <dgm:t>
        <a:bodyPr/>
        <a:lstStyle/>
        <a:p>
          <a:endParaRPr lang="en-US"/>
        </a:p>
      </dgm:t>
    </dgm:pt>
    <dgm:pt modelId="{4E094B79-F266-4A97-AE57-25EE76CBE9FB}" type="pres">
      <dgm:prSet presAssocID="{CE8BEC64-8B5D-4D08-BD8D-0304CE3B75EB}" presName="text0" presStyleLbl="node1" presStyleIdx="4" presStyleCnt="5" custScaleX="221353" custRadScaleRad="142981" custRadScaleInc="-1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CAF2AD-2E99-43C0-ADDF-892DCAB9017E}" type="presOf" srcId="{34D7C472-F0B5-489D-9928-22F16DECECE7}" destId="{8DEEF6A0-43CA-48F6-B718-F69D50D8B23F}" srcOrd="0" destOrd="0" presId="urn:microsoft.com/office/officeart/2008/layout/RadialCluster"/>
    <dgm:cxn modelId="{2711B154-F225-41E3-8DF4-892A33C25F5E}" type="presOf" srcId="{887EDC79-5744-46A8-A517-EBA24BB5F475}" destId="{B328C838-35C6-4A68-877E-954C6959DD36}" srcOrd="0" destOrd="0" presId="urn:microsoft.com/office/officeart/2008/layout/RadialCluster"/>
    <dgm:cxn modelId="{4D6ECFCE-06E1-4443-997A-49152E8130B5}" type="presOf" srcId="{DE0B071C-B805-454D-B994-6653BC3380C7}" destId="{ED6C0930-5056-4EF7-B187-A77CF9DC2E4E}" srcOrd="0" destOrd="0" presId="urn:microsoft.com/office/officeart/2008/layout/RadialCluster"/>
    <dgm:cxn modelId="{398ABF02-CF8E-4518-BA36-6741FC146253}" type="presOf" srcId="{CE8BEC64-8B5D-4D08-BD8D-0304CE3B75EB}" destId="{4E094B79-F266-4A97-AE57-25EE76CBE9FB}" srcOrd="0" destOrd="0" presId="urn:microsoft.com/office/officeart/2008/layout/RadialCluster"/>
    <dgm:cxn modelId="{1E11BDDF-D7AD-4082-BA4B-9640566ECBF3}" srcId="{F810E75E-BD79-4934-9CA0-203AE5942C2F}" destId="{B486C27C-54DE-444D-B95D-2195491DCC89}" srcOrd="0" destOrd="0" parTransId="{35D53A19-8DAD-4E58-BB4C-AEAB00191A99}" sibTransId="{00788B5F-AFBF-4F0A-BC8F-534B09AD5B28}"/>
    <dgm:cxn modelId="{B5462360-2ECE-4ACD-8A7A-CC8F3ABCC6CB}" srcId="{F810E75E-BD79-4934-9CA0-203AE5942C2F}" destId="{887EDC79-5744-46A8-A517-EBA24BB5F475}" srcOrd="2" destOrd="0" parTransId="{C2E0B3C3-D5EC-4984-A4B5-6C48E539BA8B}" sibTransId="{811460A3-02D6-4591-91B4-9503B723B20E}"/>
    <dgm:cxn modelId="{CAED2679-0CED-4E3A-923E-B391A9976C3D}" type="presOf" srcId="{F810E75E-BD79-4934-9CA0-203AE5942C2F}" destId="{467E100E-36A9-401B-9E8A-CC721A0F2DC3}" srcOrd="0" destOrd="0" presId="urn:microsoft.com/office/officeart/2008/layout/RadialCluster"/>
    <dgm:cxn modelId="{B2228E5A-2D64-4844-879B-CBCBA77BF3DE}" type="presOf" srcId="{B486C27C-54DE-444D-B95D-2195491DCC89}" destId="{8746393B-8B31-4CF9-911E-F481A13D006E}" srcOrd="0" destOrd="0" presId="urn:microsoft.com/office/officeart/2008/layout/RadialCluster"/>
    <dgm:cxn modelId="{63014FF1-745A-4F65-A4E0-F5A3DD5B4171}" type="presOf" srcId="{C2E0B3C3-D5EC-4984-A4B5-6C48E539BA8B}" destId="{1E87A963-BFBD-4920-B436-BC3BE6104ED8}" srcOrd="0" destOrd="0" presId="urn:microsoft.com/office/officeart/2008/layout/RadialCluster"/>
    <dgm:cxn modelId="{76EE579A-2DF9-44A2-8C2B-10A1A7877604}" srcId="{F810E75E-BD79-4934-9CA0-203AE5942C2F}" destId="{CE8BEC64-8B5D-4D08-BD8D-0304CE3B75EB}" srcOrd="3" destOrd="0" parTransId="{34D7C472-F0B5-489D-9928-22F16DECECE7}" sibTransId="{099B5946-B29E-4842-B98F-56CCB2A2FA4B}"/>
    <dgm:cxn modelId="{BECECCEA-A7FA-4A4C-BE71-78B36BD192E1}" type="presOf" srcId="{69A7C5F2-8FDF-42BD-8D94-252FE8557A71}" destId="{51BD8D45-1EB3-46F1-B078-B2D2AAF4BB32}" srcOrd="0" destOrd="0" presId="urn:microsoft.com/office/officeart/2008/layout/RadialCluster"/>
    <dgm:cxn modelId="{E5C88785-DDC2-45F7-A9D7-72B1EA5B3B9E}" type="presOf" srcId="{1A900399-959D-42E2-9727-9032B8846F48}" destId="{F382BC93-4758-4307-9F1B-69F85C74C20B}" srcOrd="0" destOrd="0" presId="urn:microsoft.com/office/officeart/2008/layout/RadialCluster"/>
    <dgm:cxn modelId="{253A1DA1-B844-4BB5-B7DF-6587E552FFBC}" srcId="{DE0B071C-B805-454D-B994-6653BC3380C7}" destId="{F810E75E-BD79-4934-9CA0-203AE5942C2F}" srcOrd="0" destOrd="0" parTransId="{FCBFB83C-2AD8-4C3F-B371-0618584C481E}" sibTransId="{BDC4D71E-F45A-4F65-BEFD-BE1B14A4FBCD}"/>
    <dgm:cxn modelId="{5C255BD0-2BB5-40D0-BCDE-FC1CED1DC962}" srcId="{F810E75E-BD79-4934-9CA0-203AE5942C2F}" destId="{1A900399-959D-42E2-9727-9032B8846F48}" srcOrd="1" destOrd="0" parTransId="{69A7C5F2-8FDF-42BD-8D94-252FE8557A71}" sibTransId="{687965B2-D86F-4043-8A28-D69235870DC1}"/>
    <dgm:cxn modelId="{AFE34876-62EA-4DD8-B30E-0D1DF0743B47}" type="presOf" srcId="{35D53A19-8DAD-4E58-BB4C-AEAB00191A99}" destId="{B5AACC43-6082-47C2-9485-5C49D996EA65}" srcOrd="0" destOrd="0" presId="urn:microsoft.com/office/officeart/2008/layout/RadialCluster"/>
    <dgm:cxn modelId="{1F1E8DC6-7188-4BFF-BF90-E2CFFF58332C}" type="presParOf" srcId="{ED6C0930-5056-4EF7-B187-A77CF9DC2E4E}" destId="{5B0CE9CD-9725-44B6-987A-2642B374C717}" srcOrd="0" destOrd="0" presId="urn:microsoft.com/office/officeart/2008/layout/RadialCluster"/>
    <dgm:cxn modelId="{04EAAAC4-726E-40BA-ADE2-3DD2163E9B12}" type="presParOf" srcId="{5B0CE9CD-9725-44B6-987A-2642B374C717}" destId="{467E100E-36A9-401B-9E8A-CC721A0F2DC3}" srcOrd="0" destOrd="0" presId="urn:microsoft.com/office/officeart/2008/layout/RadialCluster"/>
    <dgm:cxn modelId="{FCC4EA05-2EA5-4FF0-9895-D6DD61F7E834}" type="presParOf" srcId="{5B0CE9CD-9725-44B6-987A-2642B374C717}" destId="{B5AACC43-6082-47C2-9485-5C49D996EA65}" srcOrd="1" destOrd="0" presId="urn:microsoft.com/office/officeart/2008/layout/RadialCluster"/>
    <dgm:cxn modelId="{EA40FF34-1235-48FA-9558-7389534696D3}" type="presParOf" srcId="{5B0CE9CD-9725-44B6-987A-2642B374C717}" destId="{8746393B-8B31-4CF9-911E-F481A13D006E}" srcOrd="2" destOrd="0" presId="urn:microsoft.com/office/officeart/2008/layout/RadialCluster"/>
    <dgm:cxn modelId="{D910FC49-2188-4C27-8DDE-5D4304F4965A}" type="presParOf" srcId="{5B0CE9CD-9725-44B6-987A-2642B374C717}" destId="{51BD8D45-1EB3-46F1-B078-B2D2AAF4BB32}" srcOrd="3" destOrd="0" presId="urn:microsoft.com/office/officeart/2008/layout/RadialCluster"/>
    <dgm:cxn modelId="{E1AA5120-0FE8-4845-8B33-1E0D4B1EE89E}" type="presParOf" srcId="{5B0CE9CD-9725-44B6-987A-2642B374C717}" destId="{F382BC93-4758-4307-9F1B-69F85C74C20B}" srcOrd="4" destOrd="0" presId="urn:microsoft.com/office/officeart/2008/layout/RadialCluster"/>
    <dgm:cxn modelId="{7D9C3B74-E6DD-4FB1-BACD-C75438CA3E15}" type="presParOf" srcId="{5B0CE9CD-9725-44B6-987A-2642B374C717}" destId="{1E87A963-BFBD-4920-B436-BC3BE6104ED8}" srcOrd="5" destOrd="0" presId="urn:microsoft.com/office/officeart/2008/layout/RadialCluster"/>
    <dgm:cxn modelId="{83B762F1-2DA4-4805-AD73-C814B01AD3F8}" type="presParOf" srcId="{5B0CE9CD-9725-44B6-987A-2642B374C717}" destId="{B328C838-35C6-4A68-877E-954C6959DD36}" srcOrd="6" destOrd="0" presId="urn:microsoft.com/office/officeart/2008/layout/RadialCluster"/>
    <dgm:cxn modelId="{DCC4219B-9FB8-4EB6-A198-AE95B668FF62}" type="presParOf" srcId="{5B0CE9CD-9725-44B6-987A-2642B374C717}" destId="{8DEEF6A0-43CA-48F6-B718-F69D50D8B23F}" srcOrd="7" destOrd="0" presId="urn:microsoft.com/office/officeart/2008/layout/RadialCluster"/>
    <dgm:cxn modelId="{4E0936A1-5FB8-4F14-AEFE-A055791486DE}" type="presParOf" srcId="{5B0CE9CD-9725-44B6-987A-2642B374C717}" destId="{4E094B79-F266-4A97-AE57-25EE76CBE9FB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BC72C-EDF2-4E64-8CFF-0CC83D6B719C}" type="datetimeFigureOut">
              <a:rPr lang="en-US" smtClean="0"/>
              <a:t>21/09/2015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99372-18FB-4835-901F-002FB8DB8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0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0B2DF-2FBC-4FE7-9A25-8CAD30528E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0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Lucida Grande" pitchFamily="1" charset="0"/>
              <a:cs typeface="Lucida Grande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2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9372-18FB-4835-901F-002FB8DB83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66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ACC02-BEF3-4564-8840-5F15E2E7F1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8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9372-18FB-4835-901F-002FB8DB83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9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622DF7-3D2C-4C80-B9CA-49C2823366CD}" type="slidenum">
              <a:rPr lang="en-US" altLang="en-US" sz="1200" smtClean="0">
                <a:solidFill>
                  <a:prstClr val="black"/>
                </a:solidFill>
              </a:rPr>
              <a:pPr/>
              <a:t>9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7271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622DF7-3D2C-4C80-B9CA-49C2823366CD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5604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622DF7-3D2C-4C80-B9CA-49C2823366CD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50585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622DF7-3D2C-4C80-B9CA-49C2823366CD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638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ijay.Mauree@itu.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hyperlink" Target="http://www.itu.int/en/ITU-T/focusgroups/dfs/Pages/default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focusgroups/dfs/Pages/default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26" Type="http://schemas.openxmlformats.org/officeDocument/2006/relationships/image" Target="../media/image26.jpg"/><Relationship Id="rId3" Type="http://schemas.openxmlformats.org/officeDocument/2006/relationships/image" Target="../media/image3.jpg"/><Relationship Id="rId21" Type="http://schemas.openxmlformats.org/officeDocument/2006/relationships/image" Target="../media/image21.pn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5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24" Type="http://schemas.openxmlformats.org/officeDocument/2006/relationships/image" Target="../media/image24.jp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23" Type="http://schemas.openxmlformats.org/officeDocument/2006/relationships/image" Target="../media/image23.jp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png"/><Relationship Id="rId22" Type="http://schemas.openxmlformats.org/officeDocument/2006/relationships/image" Target="../media/image22.jpg"/><Relationship Id="rId27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435196"/>
            <a:ext cx="7772400" cy="161059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ITU Focus Group Digital Financial Services</a:t>
            </a:r>
            <a:endParaRPr lang="en-GB" sz="4000" noProof="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485522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800" smtClean="0"/>
              <a:t>ITU Regional Standardization Forum for Americas </a:t>
            </a:r>
            <a:br>
              <a:rPr lang="en-US" sz="2800" smtClean="0"/>
            </a:br>
            <a:r>
              <a:rPr lang="en-US" sz="2800" smtClean="0"/>
              <a:t>(Washington D.C., United States, </a:t>
            </a:r>
            <a:br>
              <a:rPr lang="en-US" sz="2800" smtClean="0"/>
            </a:br>
            <a:r>
              <a:rPr lang="en-US" sz="2800" smtClean="0"/>
              <a:t>21 September 2015)</a:t>
            </a:r>
            <a:endParaRPr lang="en-US" sz="2400" i="1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457200" y="2451886"/>
            <a:ext cx="8229600" cy="320243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0" b="1" dirty="0" smtClean="0"/>
              <a:t/>
            </a:r>
            <a:br>
              <a:rPr lang="en-US" sz="16000" b="1" dirty="0" smtClean="0"/>
            </a:br>
            <a:endParaRPr lang="en-US" sz="12800" b="1" dirty="0" smtClean="0"/>
          </a:p>
          <a:p>
            <a:endParaRPr lang="en-US" sz="16000" b="1" dirty="0" smtClean="0"/>
          </a:p>
          <a:p>
            <a:r>
              <a:rPr lang="en-US" sz="9600" b="1" dirty="0" smtClean="0"/>
              <a:t>Vijay Mauree,</a:t>
            </a:r>
          </a:p>
          <a:p>
            <a:r>
              <a:rPr lang="en-US" sz="9600" b="1" dirty="0" err="1" smtClean="0"/>
              <a:t>Programme</a:t>
            </a:r>
            <a:r>
              <a:rPr lang="en-US" sz="9600" b="1" smtClean="0"/>
              <a:t> </a:t>
            </a:r>
            <a:r>
              <a:rPr lang="en-US" sz="9600" b="1" smtClean="0"/>
              <a:t>Coordinator, </a:t>
            </a:r>
            <a:r>
              <a:rPr lang="en-US" sz="9600" b="1" dirty="0" smtClean="0"/>
              <a:t>ITU</a:t>
            </a:r>
          </a:p>
          <a:p>
            <a:r>
              <a:rPr lang="en-US" sz="9600" b="1" dirty="0" smtClean="0">
                <a:hlinkClick r:id="rId3"/>
              </a:rPr>
              <a:t>Vijay.Mauree@itu.int</a:t>
            </a:r>
            <a:r>
              <a:rPr lang="en-US" sz="9600" b="1" dirty="0" smtClean="0"/>
              <a:t> </a:t>
            </a:r>
          </a:p>
          <a:p>
            <a:endParaRPr lang="en-US" sz="16000" b="1" i="1" dirty="0" smtClean="0"/>
          </a:p>
          <a:p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Four Working Groups Have Been Established to Lead the Focus Group’s Efforts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59809" y="1897039"/>
          <a:ext cx="7287904" cy="341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VIII. ITU FG DFS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3109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Working Group Tasks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734" y="1275185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srgbClr val="030A11"/>
                </a:solidFill>
                <a:ea typeface="宋体" charset="-122"/>
              </a:rPr>
              <a:t>DFS Ecosystem</a:t>
            </a:r>
          </a:p>
          <a:p>
            <a:pPr lvl="1"/>
            <a:r>
              <a:rPr lang="en-GB" sz="1400" dirty="0"/>
              <a:t>Obtain, review and leverage </a:t>
            </a:r>
            <a:r>
              <a:rPr lang="en-GB" sz="1400" b="1" i="1" dirty="0"/>
              <a:t>existing documents </a:t>
            </a:r>
            <a:r>
              <a:rPr lang="en-GB" sz="1400" dirty="0"/>
              <a:t>on global digital financial service specifications, standards, guidelines (including SG2 in TSAG-TD 158), etc. Some 65 documents related to DFS have been reviewed</a:t>
            </a:r>
            <a:endParaRPr lang="en-US" sz="1400" dirty="0"/>
          </a:p>
          <a:p>
            <a:pPr lvl="1"/>
            <a:r>
              <a:rPr lang="en-GB" sz="1400" b="1" i="1" dirty="0"/>
              <a:t>Describe</a:t>
            </a:r>
            <a:r>
              <a:rPr lang="en-GB" sz="1400" dirty="0"/>
              <a:t> </a:t>
            </a:r>
            <a:r>
              <a:rPr lang="en-GB" sz="1400" b="1" i="1" dirty="0"/>
              <a:t>definitions of terminology and taxonomy </a:t>
            </a:r>
            <a:r>
              <a:rPr lang="en-GB" sz="1400" dirty="0"/>
              <a:t>for digital financial services</a:t>
            </a:r>
            <a:endParaRPr lang="en-US" sz="1400" dirty="0"/>
          </a:p>
          <a:p>
            <a:pPr lvl="1"/>
            <a:r>
              <a:rPr lang="en-GB" sz="1400" b="1" i="1" dirty="0"/>
              <a:t>Describe the ecosystem for digital financial services </a:t>
            </a:r>
            <a:r>
              <a:rPr lang="en-GB" sz="1400" dirty="0"/>
              <a:t>in developed and developing countries and the respective roles and responsibilities of the stakeholders in the ecosystem</a:t>
            </a:r>
            <a:endParaRPr lang="en-US" sz="1400" dirty="0"/>
          </a:p>
          <a:p>
            <a:pPr lvl="1"/>
            <a:r>
              <a:rPr lang="en-GB" sz="1400" b="1" i="1" dirty="0"/>
              <a:t>Identify key elements </a:t>
            </a:r>
            <a:r>
              <a:rPr lang="en-GB" sz="1400" dirty="0"/>
              <a:t>of the ecosystem necessary for financial inclusion </a:t>
            </a:r>
            <a:endParaRPr lang="en-US" sz="1400" dirty="0"/>
          </a:p>
          <a:p>
            <a:pPr lvl="1"/>
            <a:r>
              <a:rPr lang="en-US" sz="1400" b="1" i="1" dirty="0"/>
              <a:t>Establish liaisons and relationships </a:t>
            </a:r>
            <a:r>
              <a:rPr lang="en-US" sz="1400" dirty="0"/>
              <a:t>with other working groups; determine need for future ITU-T </a:t>
            </a:r>
            <a:r>
              <a:rPr lang="en-US" sz="1400" dirty="0" smtClean="0"/>
              <a:t>actions</a:t>
            </a:r>
            <a:endParaRPr lang="en-US" sz="1400" dirty="0" smtClean="0">
              <a:solidFill>
                <a:srgbClr val="030A11"/>
              </a:solidFill>
              <a:ea typeface="宋体" charset="-122"/>
            </a:endParaRP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srgbClr val="030A11"/>
                </a:solidFill>
                <a:ea typeface="宋体" charset="-122"/>
              </a:rPr>
              <a:t>Interoperability</a:t>
            </a:r>
            <a:endParaRPr lang="en-US" sz="1800" dirty="0">
              <a:solidFill>
                <a:srgbClr val="030A11"/>
              </a:solidFill>
              <a:ea typeface="宋体" charset="-122"/>
            </a:endParaRPr>
          </a:p>
          <a:p>
            <a:pPr lvl="1"/>
            <a:r>
              <a:rPr lang="en-US" sz="1400" dirty="0"/>
              <a:t>develop a working definition of interoperability for digital financial services, </a:t>
            </a:r>
          </a:p>
          <a:p>
            <a:pPr lvl="1"/>
            <a:r>
              <a:rPr lang="en-US" sz="1400" dirty="0"/>
              <a:t>undertake stocktaking of successful / unsuccessful initiatives for interoperability, </a:t>
            </a:r>
          </a:p>
          <a:p>
            <a:pPr lvl="1"/>
            <a:r>
              <a:rPr lang="en-US" sz="1400" dirty="0"/>
              <a:t>develop a descriptive paper (which will include amongst others; a definition of interoperability, use cases, and discuss the layers and dimensions of interoperability identified by the working group) and </a:t>
            </a:r>
          </a:p>
          <a:p>
            <a:pPr lvl="1"/>
            <a:r>
              <a:rPr lang="en-US" sz="1400" dirty="0"/>
              <a:t>develop a toolkit for interoperability. 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US" altLang="en-US" sz="1400" dirty="0">
              <a:solidFill>
                <a:srgbClr val="030A11"/>
              </a:solidFill>
              <a:ea typeface="宋体" charset="-122"/>
            </a:endParaRPr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0AB2C0F-A5FC-48E7-A480-2532D042B77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3109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Working Group Tasks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734" y="1275185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30A11"/>
                </a:solidFill>
                <a:ea typeface="宋体" charset="-122"/>
              </a:rPr>
              <a:t>Technology, Innovation and Competition</a:t>
            </a:r>
          </a:p>
          <a:p>
            <a:pPr lvl="1"/>
            <a:r>
              <a:rPr lang="en-US" sz="1600" dirty="0" smtClean="0"/>
              <a:t>Six </a:t>
            </a:r>
            <a:r>
              <a:rPr lang="en-US" sz="1600" dirty="0" err="1" smtClean="0"/>
              <a:t>workstreams</a:t>
            </a:r>
            <a:r>
              <a:rPr lang="en-US" sz="1600" dirty="0" smtClean="0"/>
              <a:t> have been established</a:t>
            </a:r>
          </a:p>
          <a:p>
            <a:pPr lvl="2"/>
            <a:r>
              <a:rPr lang="en-US" sz="1600" dirty="0" smtClean="0"/>
              <a:t>Review of DFS </a:t>
            </a:r>
            <a:r>
              <a:rPr lang="en-US" sz="1600" dirty="0"/>
              <a:t>Platforms </a:t>
            </a:r>
          </a:p>
          <a:p>
            <a:pPr lvl="2"/>
            <a:r>
              <a:rPr lang="en-US" sz="1600" dirty="0" smtClean="0"/>
              <a:t>Collect handset specifications in use in developing markets </a:t>
            </a:r>
            <a:endParaRPr lang="en-US" sz="1600" dirty="0"/>
          </a:p>
          <a:p>
            <a:pPr lvl="2"/>
            <a:r>
              <a:rPr lang="en-US" sz="1600" dirty="0" smtClean="0"/>
              <a:t>Collect handset </a:t>
            </a:r>
            <a:r>
              <a:rPr lang="en-US" sz="1600" dirty="0"/>
              <a:t>types in use in developing markets </a:t>
            </a:r>
          </a:p>
          <a:p>
            <a:pPr lvl="2"/>
            <a:r>
              <a:rPr lang="en-US" sz="1600" dirty="0" smtClean="0"/>
              <a:t>Security for DFS</a:t>
            </a:r>
            <a:endParaRPr lang="en-US" sz="1600" dirty="0"/>
          </a:p>
          <a:p>
            <a:pPr lvl="2"/>
            <a:r>
              <a:rPr lang="en-US" sz="1600" dirty="0"/>
              <a:t>Big data</a:t>
            </a:r>
          </a:p>
          <a:p>
            <a:pPr lvl="2"/>
            <a:r>
              <a:rPr lang="en-US" sz="1600" dirty="0" smtClean="0"/>
              <a:t>Competition Issues</a:t>
            </a:r>
            <a:endParaRPr lang="en-US" sz="1600" dirty="0"/>
          </a:p>
          <a:p>
            <a:pPr lvl="2"/>
            <a:endParaRPr lang="en-US" sz="1050" dirty="0" smtClean="0">
              <a:solidFill>
                <a:srgbClr val="030A11"/>
              </a:solidFill>
              <a:ea typeface="宋体" charset="-122"/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30A11"/>
                </a:solidFill>
                <a:ea typeface="宋体" charset="-122"/>
              </a:rPr>
              <a:t>Consumer Experience and Protection</a:t>
            </a:r>
            <a:endParaRPr lang="en-US" sz="2000" dirty="0">
              <a:solidFill>
                <a:srgbClr val="030A11"/>
              </a:solidFill>
              <a:ea typeface="宋体" charset="-122"/>
            </a:endParaRPr>
          </a:p>
          <a:p>
            <a:pPr lvl="1"/>
            <a:r>
              <a:rPr lang="en-US" sz="1600" dirty="0" smtClean="0"/>
              <a:t>Develop guidelines for consumer protection for DFS</a:t>
            </a:r>
          </a:p>
          <a:p>
            <a:pPr lvl="1"/>
            <a:r>
              <a:rPr lang="en-US" sz="1600" dirty="0" smtClean="0"/>
              <a:t>Develop guidelines for quality of service in DFS. </a:t>
            </a:r>
            <a:endParaRPr lang="en-US" sz="1600" dirty="0"/>
          </a:p>
          <a:p>
            <a:pPr marL="457200" lvl="1" indent="0">
              <a:spcAft>
                <a:spcPts val="1200"/>
              </a:spcAft>
              <a:buNone/>
            </a:pPr>
            <a:endParaRPr lang="en-US" altLang="en-US" sz="1600" dirty="0">
              <a:solidFill>
                <a:srgbClr val="030A11"/>
              </a:solidFill>
              <a:ea typeface="宋体" charset="-122"/>
            </a:endParaRPr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0AB2C0F-A5FC-48E7-A480-2532D042B77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281488" y="6309320"/>
            <a:ext cx="3827463" cy="268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6E49D418-ABEF-4133-81F2-A7734E61CE8F}" type="slidenum">
              <a:rPr lang="en-US" altLang="en-US" sz="1400" smtClean="0">
                <a:solidFill>
                  <a:schemeClr val="tx1"/>
                </a:solidFill>
                <a:latin typeface="Univers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en-US" sz="1400" dirty="0" smtClean="0">
              <a:solidFill>
                <a:schemeClr val="tx1"/>
              </a:solidFill>
              <a:latin typeface="Univers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43903" y="4619626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 YOU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4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www.itu.int/en/ITU-T/focusgroups/dfs/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altLang="en-US" sz="200" dirty="0"/>
          </a:p>
        </p:txBody>
      </p:sp>
      <p:pic>
        <p:nvPicPr>
          <p:cNvPr id="5" name="Picture 3" descr="00100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70" y="743329"/>
            <a:ext cx="5260235" cy="352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0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6329363" y="1071563"/>
            <a:ext cx="2486025" cy="857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8575" tIns="28575" rIns="28575" bIns="28575" anchor="ctr"/>
          <a:lstStyle>
            <a:lvl1pPr marL="396875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endParaRPr lang="en-GB" altLang="en-US" sz="1350" dirty="0"/>
          </a:p>
        </p:txBody>
      </p:sp>
      <p:sp>
        <p:nvSpPr>
          <p:cNvPr id="12295" name="Rectangle 1"/>
          <p:cNvSpPr>
            <a:spLocks noChangeArrowheads="1"/>
          </p:cNvSpPr>
          <p:nvPr/>
        </p:nvSpPr>
        <p:spPr bwMode="auto">
          <a:xfrm>
            <a:off x="533034" y="799600"/>
            <a:ext cx="8282354" cy="440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marL="342900" indent="-3429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1882775" indent="403225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339975" indent="403225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2797175" indent="403225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254375" indent="403225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 marL="0" indent="0">
              <a:lnSpc>
                <a:spcPct val="125000"/>
              </a:lnSpc>
              <a:buClr>
                <a:srgbClr val="C00000"/>
              </a:buClr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Batang" panose="02030600000101010101" pitchFamily="18" charset="-127"/>
              </a:rPr>
              <a:t>MOBILE BANKING  </a:t>
            </a:r>
          </a:p>
          <a:p>
            <a:pPr marL="257175" indent="-2571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Banking </a:t>
            </a:r>
            <a:r>
              <a:rPr lang="en-GB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services delivered through a mobile phone. </a:t>
            </a:r>
            <a:r>
              <a:rPr lang="en-GB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Need a bank account.</a:t>
            </a:r>
            <a:endParaRPr lang="en-GB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0" indent="0">
              <a:lnSpc>
                <a:spcPct val="125000"/>
              </a:lnSpc>
              <a:buClr>
                <a:srgbClr val="C00000"/>
              </a:buClr>
            </a:pPr>
            <a:endParaRPr lang="en-US" altLang="en-US" dirty="0">
              <a:latin typeface="Arial Narrow" panose="020B0606020202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buClr>
                <a:srgbClr val="C00000"/>
              </a:buClr>
            </a:pP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Digital Financial Services</a:t>
            </a:r>
            <a:endParaRPr lang="en-US" altLang="en-US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The use of </a:t>
            </a:r>
            <a:r>
              <a:rPr lang="en-GB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ICTs and </a:t>
            </a:r>
            <a:r>
              <a:rPr lang="en-GB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non-bank retail channels to extend the delivery of financial services to u</a:t>
            </a:r>
            <a:r>
              <a:rPr lang="en-GB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nbanked.</a:t>
            </a:r>
            <a:endParaRPr lang="en-GB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673298" lvl="2" indent="-257175">
              <a:spcAft>
                <a:spcPts val="9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Bank account not needed.</a:t>
            </a:r>
            <a:endParaRPr lang="en-GB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673298" lvl="2" indent="-257175">
              <a:spcAft>
                <a:spcPts val="9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Use of agents for cash in and cash out.</a:t>
            </a:r>
            <a:endParaRPr lang="en-GB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673298" lvl="2" indent="-257175">
              <a:spcAft>
                <a:spcPts val="9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Use mobile handsets and other digital means for transactions</a:t>
            </a:r>
            <a:endParaRPr lang="en-GB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I. Mobile Banking v/s </a:t>
            </a:r>
            <a:r>
              <a:rPr lang="en-US" altLang="ko-KR" sz="2400" smtClean="0">
                <a:solidFill>
                  <a:srgbClr val="0070C0"/>
                </a:solidFill>
              </a:rPr>
              <a:t>Mobile Money 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72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III. Digital Financial Services and Financial Inclusion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22" y="1005520"/>
            <a:ext cx="8026892" cy="3732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505516" y="3472143"/>
            <a:ext cx="1943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a typeface="SimSun" panose="02010600030101010101" pitchFamily="2" charset="-122"/>
                <a:cs typeface="Gisha" panose="020B0502040204020203" pitchFamily="34" charset="-79"/>
              </a:rPr>
              <a:t>     1.6 </a:t>
            </a:r>
            <a:r>
              <a:rPr lang="en-US" sz="1600" dirty="0">
                <a:ea typeface="SimSun" panose="02010600030101010101" pitchFamily="2" charset="-122"/>
                <a:cs typeface="Gisha" panose="020B0502040204020203" pitchFamily="34" charset="-79"/>
              </a:rPr>
              <a:t>billion have a </a:t>
            </a:r>
            <a:endParaRPr lang="en-US" sz="1600" dirty="0" smtClean="0">
              <a:ea typeface="SimSun" panose="02010600030101010101" pitchFamily="2" charset="-122"/>
              <a:cs typeface="Gisha" panose="020B0502040204020203" pitchFamily="34" charset="-79"/>
            </a:endParaRPr>
          </a:p>
          <a:p>
            <a:r>
              <a:rPr lang="en-US" sz="1600" dirty="0">
                <a:ea typeface="SimSun" panose="02010600030101010101" pitchFamily="2" charset="-122"/>
                <a:cs typeface="Gisha" panose="020B0502040204020203" pitchFamily="34" charset="-79"/>
              </a:rPr>
              <a:t> </a:t>
            </a:r>
            <a:r>
              <a:rPr lang="en-US" sz="1600" dirty="0" smtClean="0">
                <a:ea typeface="SimSun" panose="02010600030101010101" pitchFamily="2" charset="-122"/>
                <a:cs typeface="Gisha" panose="020B0502040204020203" pitchFamily="34" charset="-79"/>
              </a:rPr>
              <a:t>    mobile </a:t>
            </a:r>
            <a:r>
              <a:rPr lang="en-US" sz="1600" dirty="0">
                <a:ea typeface="SimSun" panose="02010600030101010101" pitchFamily="2" charset="-122"/>
                <a:cs typeface="Gisha" panose="020B0502040204020203" pitchFamily="34" charset="-79"/>
              </a:rPr>
              <a:t>phone </a:t>
            </a:r>
          </a:p>
          <a:p>
            <a:endParaRPr lang="en-GB" sz="1600" dirty="0" smtClean="0">
              <a:latin typeface="Arial Narrow" panose="020B0606020202030204" pitchFamily="34" charset="0"/>
            </a:endParaRPr>
          </a:p>
          <a:p>
            <a:endParaRPr lang="en-GB" sz="1600" dirty="0">
              <a:latin typeface="Arial Narrow" panose="020B0606020202030204" pitchFamily="34" charset="0"/>
            </a:endParaRPr>
          </a:p>
          <a:p>
            <a:r>
              <a:rPr lang="en-GB" sz="1600" dirty="0" smtClean="0">
                <a:latin typeface="Arial Narrow" panose="020B0606020202030204" pitchFamily="34" charset="0"/>
              </a:rPr>
              <a:t>Source: FINDEX 2014 </a:t>
            </a:r>
            <a:endParaRPr lang="en-GB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VI. Stakeholder Alignment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0577648"/>
              </p:ext>
            </p:extLst>
          </p:nvPr>
        </p:nvGraphicFramePr>
        <p:xfrm>
          <a:off x="-184768" y="74963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5400486" y="1034478"/>
            <a:ext cx="33750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Myriad Pro Light"/>
              </a:rPr>
              <a:t>SERVICE PROVIDERS (commercial viability): </a:t>
            </a:r>
            <a:endParaRPr lang="en-US" sz="1400" dirty="0">
              <a:solidFill>
                <a:srgbClr val="0070C0"/>
              </a:solidFill>
              <a:latin typeface="Myriad Pro Ligh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Myriad Pro"/>
              </a:rPr>
              <a:t>High </a:t>
            </a:r>
            <a:r>
              <a:rPr lang="en-US" sz="1400" dirty="0">
                <a:solidFill>
                  <a:srgbClr val="000000"/>
                </a:solidFill>
                <a:latin typeface="Myriad Pro"/>
              </a:rPr>
              <a:t>volume of low margin transactions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Myriad Pro"/>
              </a:rPr>
              <a:t>For </a:t>
            </a:r>
            <a:r>
              <a:rPr lang="en-US" sz="1400" dirty="0">
                <a:solidFill>
                  <a:srgbClr val="000000"/>
                </a:solidFill>
                <a:latin typeface="Myriad Pro"/>
              </a:rPr>
              <a:t>MNOs: increasing average revenue per customer, reducing </a:t>
            </a:r>
            <a:r>
              <a:rPr lang="en-US" sz="1400" dirty="0" smtClean="0">
                <a:solidFill>
                  <a:srgbClr val="000000"/>
                </a:solidFill>
                <a:latin typeface="Myriad Pro"/>
              </a:rPr>
              <a:t>customer churn </a:t>
            </a:r>
            <a:endParaRPr lang="en-US" sz="1400" dirty="0">
              <a:solidFill>
                <a:srgbClr val="000000"/>
              </a:solidFill>
              <a:latin typeface="Myriad Pro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Myriad Pro"/>
              </a:rPr>
              <a:t>For </a:t>
            </a:r>
            <a:r>
              <a:rPr lang="en-US" sz="1400" dirty="0">
                <a:solidFill>
                  <a:srgbClr val="000000"/>
                </a:solidFill>
                <a:latin typeface="Myriad Pro"/>
              </a:rPr>
              <a:t>banks: expanding the customer base to low and middle income segments </a:t>
            </a:r>
          </a:p>
          <a:p>
            <a:endParaRPr lang="en-US" sz="1600" dirty="0" smtClean="0">
              <a:solidFill>
                <a:srgbClr val="000000"/>
              </a:solidFill>
              <a:latin typeface="Myriad Pro"/>
            </a:endParaRPr>
          </a:p>
          <a:p>
            <a:endParaRPr lang="en-US" sz="1600" dirty="0">
              <a:solidFill>
                <a:srgbClr val="000000"/>
              </a:solidFill>
              <a:latin typeface="Myriad Pro"/>
            </a:endParaRPr>
          </a:p>
          <a:p>
            <a:r>
              <a:rPr lang="en-US" sz="1400" b="1" dirty="0">
                <a:solidFill>
                  <a:srgbClr val="0070C0"/>
                </a:solidFill>
                <a:latin typeface="Myriad Pro Light"/>
              </a:rPr>
              <a:t>REGULATORS </a:t>
            </a:r>
            <a:r>
              <a:rPr lang="en-US" sz="1400" b="1" dirty="0" smtClean="0">
                <a:solidFill>
                  <a:srgbClr val="0070C0"/>
                </a:solidFill>
                <a:latin typeface="Myriad Pro Light"/>
              </a:rPr>
              <a:t>: </a:t>
            </a:r>
            <a:endParaRPr lang="en-US" sz="1400" dirty="0">
              <a:solidFill>
                <a:srgbClr val="0070C0"/>
              </a:solidFill>
              <a:latin typeface="Myriad Pro Ligh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latin typeface="Myriad Pro"/>
              </a:rPr>
              <a:t>Mitigating </a:t>
            </a:r>
            <a:r>
              <a:rPr lang="en-US" sz="1600" dirty="0">
                <a:solidFill>
                  <a:srgbClr val="000000"/>
                </a:solidFill>
                <a:latin typeface="Myriad Pro"/>
              </a:rPr>
              <a:t>systemic risk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latin typeface="Myriad Pro"/>
              </a:rPr>
              <a:t>Protecting </a:t>
            </a:r>
            <a:r>
              <a:rPr lang="en-US" sz="1600" dirty="0">
                <a:solidFill>
                  <a:srgbClr val="000000"/>
                </a:solidFill>
                <a:latin typeface="Myriad Pro"/>
              </a:rPr>
              <a:t>the consumer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latin typeface="Myriad Pro"/>
              </a:rPr>
              <a:t>Promoting </a:t>
            </a:r>
            <a:r>
              <a:rPr lang="en-US" sz="1600" dirty="0">
                <a:solidFill>
                  <a:srgbClr val="000000"/>
                </a:solidFill>
                <a:latin typeface="Myriad Pro"/>
              </a:rPr>
              <a:t>financial inclusion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50292" y="3080951"/>
            <a:ext cx="395416" cy="217479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45708" y="5115155"/>
            <a:ext cx="2352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Successful 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092"/>
            <a:ext cx="8229600" cy="4533575"/>
          </a:xfrm>
        </p:spPr>
        <p:txBody>
          <a:bodyPr/>
          <a:lstStyle/>
          <a:p>
            <a:r>
              <a:rPr lang="en-US" dirty="0" smtClean="0"/>
              <a:t>Interoperability</a:t>
            </a:r>
          </a:p>
          <a:p>
            <a:r>
              <a:rPr lang="en-US" dirty="0" smtClean="0"/>
              <a:t>Technology impact on ecosystem</a:t>
            </a:r>
          </a:p>
          <a:p>
            <a:r>
              <a:rPr lang="en-US" dirty="0" smtClean="0"/>
              <a:t>Regulatory Dialogue</a:t>
            </a:r>
          </a:p>
          <a:p>
            <a:r>
              <a:rPr lang="en-US" dirty="0" smtClean="0"/>
              <a:t>Consumer Risks</a:t>
            </a:r>
          </a:p>
          <a:p>
            <a:r>
              <a:rPr lang="en-US" dirty="0" smtClean="0"/>
              <a:t>Security Issues</a:t>
            </a:r>
          </a:p>
          <a:p>
            <a:r>
              <a:rPr lang="en-US" dirty="0" smtClean="0"/>
              <a:t>User Friendliness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VII. Critical Success Factors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5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60" y="26735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ITU Focus Group Digital Financial Services (FG DFS)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50825" y="6381750"/>
            <a:ext cx="3827463" cy="2682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F8899C-515A-4059-B477-EF0502EBB9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" y="1410355"/>
            <a:ext cx="8039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Duration: 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Open to all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1st Meeting: Geneva, 5th December 2014.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97 participants, 25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2nd Meeting: Washington DC, 21st April 2015.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78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participants,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23 countries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3rd Meeting: 30 Sept – 2 October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2015,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Malaysia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4th Meeting: 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15-17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December, ITU,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14 December: Workshop on Digital Financial Services and Financial Inclusion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/>
              <a:t> 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4400" y="5237922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3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www.itu.int/en/ITU-T/focusgroups/dfs/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sz="2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VIII. ITU FG DFS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67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Stakeholders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3972"/>
            <a:ext cx="8229600" cy="3831167"/>
          </a:xfrm>
        </p:spPr>
        <p:txBody>
          <a:bodyPr>
            <a:normAutofit/>
          </a:bodyPr>
          <a:lstStyle/>
          <a:p>
            <a:r>
              <a:rPr lang="en-US" sz="2800" dirty="0"/>
              <a:t>International Organizations</a:t>
            </a:r>
          </a:p>
          <a:p>
            <a:r>
              <a:rPr lang="en-US" sz="2800" dirty="0"/>
              <a:t>Central Banks </a:t>
            </a:r>
          </a:p>
          <a:p>
            <a:r>
              <a:rPr lang="en-US" sz="2800" dirty="0" smtClean="0"/>
              <a:t>Telecom </a:t>
            </a:r>
            <a:r>
              <a:rPr lang="en-US" sz="2800" dirty="0"/>
              <a:t>Regulators</a:t>
            </a:r>
          </a:p>
          <a:p>
            <a:r>
              <a:rPr lang="en-US" sz="2800" dirty="0" smtClean="0"/>
              <a:t>Mobile Money Operators </a:t>
            </a:r>
          </a:p>
          <a:p>
            <a:r>
              <a:rPr lang="en-US" sz="2800" dirty="0" smtClean="0"/>
              <a:t>Payment Service Providers</a:t>
            </a:r>
          </a:p>
          <a:p>
            <a:r>
              <a:rPr lang="en-US" sz="2800" dirty="0" smtClean="0"/>
              <a:t>DFS Platform Providers</a:t>
            </a:r>
            <a:endParaRPr lang="en-US" sz="2800" dirty="0"/>
          </a:p>
          <a:p>
            <a:r>
              <a:rPr lang="en-US" sz="2800" dirty="0" smtClean="0"/>
              <a:t>Standards Development Bodies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VIII. ITU FG DFS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67" y="3690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Stakeholders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06" y="2023518"/>
            <a:ext cx="1174825" cy="849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3" y="2038937"/>
            <a:ext cx="828675" cy="828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66" y="3422935"/>
            <a:ext cx="1364634" cy="777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3" y="1943003"/>
            <a:ext cx="701418" cy="929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41" y="2058182"/>
            <a:ext cx="728191" cy="566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26" y="1930229"/>
            <a:ext cx="998793" cy="907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1" y="1936568"/>
            <a:ext cx="121920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8" y="3151271"/>
            <a:ext cx="1374531" cy="1374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94" y="4638209"/>
            <a:ext cx="875486" cy="9302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29" y="3065340"/>
            <a:ext cx="1038225" cy="1181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51" y="4654137"/>
            <a:ext cx="802711" cy="8027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8488" y="5453675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ook Antiqua" panose="02040602050305030304" pitchFamily="18" charset="0"/>
              </a:rPr>
              <a:t>Better Than Cash</a:t>
            </a:r>
          </a:p>
          <a:p>
            <a:r>
              <a:rPr lang="en-US" sz="1400" dirty="0" smtClean="0">
                <a:latin typeface="Book Antiqua" panose="02040602050305030304" pitchFamily="18" charset="0"/>
              </a:rPr>
              <a:t>Alliance</a:t>
            </a:r>
            <a:endParaRPr lang="en-US" sz="1400" dirty="0">
              <a:latin typeface="Book Antiqua" panose="0204060205030503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70" y="2965402"/>
            <a:ext cx="2259017" cy="7545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96" y="2872789"/>
            <a:ext cx="897349" cy="5384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75" y="3282605"/>
            <a:ext cx="1134691" cy="10257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99" y="4931645"/>
            <a:ext cx="950677" cy="9506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776" y="1946312"/>
            <a:ext cx="875069" cy="8750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074" y="609073"/>
            <a:ext cx="2418999" cy="20891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83" y="4220023"/>
            <a:ext cx="954970" cy="9549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1" y="4201561"/>
            <a:ext cx="1543729" cy="2623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82" y="1972456"/>
            <a:ext cx="1609725" cy="10763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76" y="4525802"/>
            <a:ext cx="1012668" cy="7157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78" y="4917697"/>
            <a:ext cx="2021285" cy="9500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" y="2600953"/>
            <a:ext cx="1795715" cy="1178080"/>
          </a:xfrm>
          <a:prstGeom prst="rect">
            <a:avLst/>
          </a:prstGeom>
        </p:spPr>
      </p:pic>
      <p:sp>
        <p:nvSpPr>
          <p:cNvPr id="35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VIII. ITU FG DFS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79" y="3866890"/>
            <a:ext cx="931713" cy="931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80381" y="4853713"/>
            <a:ext cx="1119544" cy="102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030" y="580292"/>
            <a:ext cx="8308731" cy="5310554"/>
          </a:xfrm>
        </p:spPr>
        <p:txBody>
          <a:bodyPr>
            <a:normAutofit fontScale="40000" lnSpcReduction="20000"/>
          </a:bodyPr>
          <a:lstStyle/>
          <a:p>
            <a:pPr marL="85725" lvl="1" indent="0">
              <a:spcBef>
                <a:spcPts val="0"/>
              </a:spcBef>
              <a:spcAft>
                <a:spcPts val="600"/>
              </a:spcAft>
              <a:buNone/>
              <a:tabLst>
                <a:tab pos="361950" algn="l"/>
              </a:tabLst>
            </a:pPr>
            <a:r>
              <a:rPr lang="en-GB" sz="4200" b="1" dirty="0" smtClean="0">
                <a:solidFill>
                  <a:srgbClr val="C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GOAL: </a:t>
            </a:r>
            <a:r>
              <a:rPr lang="en-GB" sz="4200" b="1" dirty="0" smtClean="0">
                <a:solidFill>
                  <a:srgbClr val="030A1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Recommend a </a:t>
            </a:r>
            <a:r>
              <a:rPr lang="en-GB" sz="4200" b="1" dirty="0">
                <a:solidFill>
                  <a:srgbClr val="030A1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standardization roadmap for interoperable digital financial services for financial </a:t>
            </a:r>
            <a:r>
              <a:rPr lang="en-GB" sz="4200" b="1" dirty="0" smtClean="0">
                <a:solidFill>
                  <a:srgbClr val="030A1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inclusion.</a:t>
            </a:r>
          </a:p>
          <a:p>
            <a:pPr marL="85725" lvl="1" indent="0">
              <a:spcBef>
                <a:spcPts val="0"/>
              </a:spcBef>
              <a:spcAft>
                <a:spcPts val="600"/>
              </a:spcAft>
              <a:buNone/>
              <a:tabLst>
                <a:tab pos="361950" algn="l"/>
              </a:tabLst>
            </a:pPr>
            <a:endParaRPr lang="en-GB" sz="4200" b="1" dirty="0" smtClean="0">
              <a:solidFill>
                <a:srgbClr val="030A11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85725" lvl="1" indent="0" algn="ctr">
              <a:spcBef>
                <a:spcPts val="0"/>
              </a:spcBef>
              <a:spcAft>
                <a:spcPts val="600"/>
              </a:spcAft>
              <a:buNone/>
              <a:tabLst>
                <a:tab pos="361950" algn="l"/>
              </a:tabLst>
            </a:pPr>
            <a:r>
              <a:rPr lang="en-US" alt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Objectives</a:t>
            </a:r>
          </a:p>
          <a:p>
            <a:pPr marL="85725" lvl="1" indent="0" algn="ctr">
              <a:spcBef>
                <a:spcPts val="0"/>
              </a:spcBef>
              <a:spcAft>
                <a:spcPts val="600"/>
              </a:spcAft>
              <a:buNone/>
              <a:tabLst>
                <a:tab pos="361950" algn="l"/>
              </a:tabLst>
            </a:pPr>
            <a:endParaRPr lang="en-US" altLang="en-US" sz="3200" b="1" dirty="0">
              <a:solidFill>
                <a:srgbClr val="C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61950" lvl="1" indent="-276225"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45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trends </a:t>
            </a:r>
            <a:r>
              <a:rPr lang="en-GB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digital financial </a:t>
            </a: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marL="85725" lvl="1" indent="0">
              <a:spcBef>
                <a:spcPts val="600"/>
              </a:spcBef>
              <a:buNone/>
              <a:tabLst>
                <a:tab pos="361950" algn="l"/>
              </a:tabLst>
            </a:pPr>
            <a:endParaRPr lang="en-GB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27622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GB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45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en-GB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digital financial services</a:t>
            </a: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" lvl="1" indent="0">
              <a:spcBef>
                <a:spcPts val="0"/>
              </a:spcBef>
              <a:spcAft>
                <a:spcPts val="600"/>
              </a:spcAft>
              <a:buNone/>
              <a:tabLst>
                <a:tab pos="361950" algn="l"/>
              </a:tabLst>
            </a:pPr>
            <a:endParaRPr lang="en-GB" sz="4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27622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sz="45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use cases </a:t>
            </a:r>
            <a:r>
              <a:rPr lang="en-GB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implementation of secure digital financial </a:t>
            </a: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services.</a:t>
            </a:r>
          </a:p>
          <a:p>
            <a:pPr marL="85725" lvl="1" indent="0">
              <a:spcBef>
                <a:spcPts val="0"/>
              </a:spcBef>
              <a:spcAft>
                <a:spcPts val="600"/>
              </a:spcAft>
              <a:buNone/>
              <a:tabLst>
                <a:tab pos="361950" algn="l"/>
              </a:tabLst>
            </a:pPr>
            <a:endParaRPr lang="en-US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27622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GB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the </a:t>
            </a:r>
            <a:r>
              <a:rPr lang="en-GB" sz="45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 </a:t>
            </a:r>
            <a:r>
              <a:rPr lang="en-GB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to policies, regulatory frameworks, consumer and fraud protection, business models and ecosystems for digital financial services. </a:t>
            </a:r>
            <a:endParaRPr lang="en-GB" sz="4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27622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en-GB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27622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 </a:t>
            </a:r>
            <a:r>
              <a:rPr lang="en-GB" sz="45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work items </a:t>
            </a: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ITU-T Study Groups</a:t>
            </a:r>
          </a:p>
          <a:p>
            <a:pPr marL="457200" lvl="1" indent="0">
              <a:buNone/>
            </a:pPr>
            <a:endParaRPr lang="en-US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altLang="en-US" sz="4500" dirty="0" smtClean="0">
              <a:solidFill>
                <a:srgbClr val="030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VIII. ITU FG DFS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150template.potx" id="{ADB880A8-EEC0-4243-B056-19B9660C7DE3}" vid="{335FF76A-1870-47FC-9478-9E275AC3FB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6502D86E64E042AEFF3CE2890046F8" ma:contentTypeVersion="1" ma:contentTypeDescription="Create a new document." ma:contentTypeScope="" ma:versionID="940797db378c32214fa13bd190ed451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12A301-E8A4-4C4F-AEC5-77743B1E4450}"/>
</file>

<file path=customXml/itemProps2.xml><?xml version="1.0" encoding="utf-8"?>
<ds:datastoreItem xmlns:ds="http://schemas.openxmlformats.org/officeDocument/2006/customXml" ds:itemID="{2EB02993-7961-4EF2-B1FF-E2A48CEEDA17}"/>
</file>

<file path=customXml/itemProps3.xml><?xml version="1.0" encoding="utf-8"?>
<ds:datastoreItem xmlns:ds="http://schemas.openxmlformats.org/officeDocument/2006/customXml" ds:itemID="{56EE3021-2DD4-4A21-94E0-933C5BF0EBD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3203</TotalTime>
  <Words>650</Words>
  <Application>Microsoft Office PowerPoint</Application>
  <PresentationFormat>On-screen Show (4:3)</PresentationFormat>
  <Paragraphs>135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Batang</vt:lpstr>
      <vt:lpstr>Lucida Grande</vt:lpstr>
      <vt:lpstr>맑은 고딕</vt:lpstr>
      <vt:lpstr>MS PGothic</vt:lpstr>
      <vt:lpstr>Myriad Pro</vt:lpstr>
      <vt:lpstr>Myriad Pro Light</vt:lpstr>
      <vt:lpstr>宋体</vt:lpstr>
      <vt:lpstr>宋体</vt:lpstr>
      <vt:lpstr>Univers</vt:lpstr>
      <vt:lpstr>Arial</vt:lpstr>
      <vt:lpstr>Arial Narrow</vt:lpstr>
      <vt:lpstr>Book Antiqua</vt:lpstr>
      <vt:lpstr>Calibri</vt:lpstr>
      <vt:lpstr>Gisha</vt:lpstr>
      <vt:lpstr>Times New Roman</vt:lpstr>
      <vt:lpstr>Verdana</vt:lpstr>
      <vt:lpstr>Wingdings</vt:lpstr>
      <vt:lpstr>Office Theme</vt:lpstr>
      <vt:lpstr>ITU Focus Group Digital Financial Services</vt:lpstr>
      <vt:lpstr>PowerPoint Presentation</vt:lpstr>
      <vt:lpstr>PowerPoint Presentation</vt:lpstr>
      <vt:lpstr>PowerPoint Presentation</vt:lpstr>
      <vt:lpstr>PowerPoint Presentation</vt:lpstr>
      <vt:lpstr>ITU Focus Group Digital Financial Services (FG DFS)</vt:lpstr>
      <vt:lpstr>Stakeholders</vt:lpstr>
      <vt:lpstr>Stakeholders</vt:lpstr>
      <vt:lpstr>PowerPoint Presentation</vt:lpstr>
      <vt:lpstr>Four Working Groups Have Been Established to Lead the Focus Group’s Efforts</vt:lpstr>
      <vt:lpstr>Working Group Tasks</vt:lpstr>
      <vt:lpstr>Working Group Tasks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ITU150 Template</dc:title>
  <dc:creator>Jesús Vicente</dc:creator>
  <cp:lastModifiedBy>Mauree, Venkatesen</cp:lastModifiedBy>
  <cp:revision>225</cp:revision>
  <dcterms:created xsi:type="dcterms:W3CDTF">2014-09-01T15:38:30Z</dcterms:created>
  <dcterms:modified xsi:type="dcterms:W3CDTF">2015-09-21T02:11:11Z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0x0101002D6502D86E64E042AEFF3CE2890046F8</vt:lpwstr>
  </property>
</Properties>
</file>