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1" r:id="rId2"/>
    <p:sldId id="303" r:id="rId3"/>
    <p:sldId id="306" r:id="rId4"/>
    <p:sldId id="314" r:id="rId5"/>
    <p:sldId id="312" r:id="rId6"/>
    <p:sldId id="308" r:id="rId7"/>
    <p:sldId id="310" r:id="rId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46" autoAdjust="0"/>
    <p:restoredTop sz="94660"/>
  </p:normalViewPr>
  <p:slideViewPr>
    <p:cSldViewPr snapToGrid="0" snapToObjects="1" showGuides="1">
      <p:cViewPr>
        <p:scale>
          <a:sx n="83" d="100"/>
          <a:sy n="83" d="100"/>
        </p:scale>
        <p:origin x="-45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1332" y="-9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Regional Standardization Forum for Americas </a:t>
            </a:r>
            <a:br>
              <a:rPr lang="en-US" sz="2800" dirty="0" smtClean="0"/>
            </a:br>
            <a:r>
              <a:rPr lang="en-US" sz="2800" dirty="0" smtClean="0"/>
              <a:t>(Washington D.C., United States, </a:t>
            </a:r>
            <a:br>
              <a:rPr lang="en-US" sz="2800" dirty="0" smtClean="0"/>
            </a:br>
            <a:r>
              <a:rPr lang="en-US" sz="2800" dirty="0" smtClean="0"/>
              <a:t>21 September 2015)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6000" b="1" dirty="0" smtClean="0"/>
              <a:t>US International </a:t>
            </a:r>
            <a:r>
              <a:rPr lang="en-US" sz="16000" b="1" dirty="0" smtClean="0"/>
              <a:t>Telecommunication </a:t>
            </a:r>
            <a:r>
              <a:rPr lang="en-US" sz="16000" b="1" dirty="0" smtClean="0"/>
              <a:t>Advisory Committee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Marian Gordon,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Department of State, gordonmr@state.gov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081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Outline: US ITAC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US International Telecommunication Advisory Committee (ITAC)</a:t>
            </a:r>
          </a:p>
          <a:p>
            <a:r>
              <a:rPr lang="en-US" dirty="0" smtClean="0"/>
              <a:t>Processes of US ITAC</a:t>
            </a:r>
            <a:endParaRPr lang="en-US" dirty="0"/>
          </a:p>
          <a:p>
            <a:r>
              <a:rPr lang="en-US" dirty="0" smtClean="0"/>
              <a:t>Coordination </a:t>
            </a:r>
            <a:r>
              <a:rPr lang="en-US" dirty="0"/>
              <a:t>functions of </a:t>
            </a:r>
            <a:r>
              <a:rPr lang="en-US" dirty="0" smtClean="0"/>
              <a:t>State Department</a:t>
            </a:r>
          </a:p>
          <a:p>
            <a:r>
              <a:rPr lang="en-US" dirty="0" smtClean="0"/>
              <a:t>Secretariat functions of State Department (</a:t>
            </a:r>
            <a:r>
              <a:rPr lang="en-US" dirty="0" err="1" smtClean="0"/>
              <a:t>DoS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altLang="en-US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7960"/>
            <a:ext cx="8229600" cy="691158"/>
          </a:xfrm>
        </p:spPr>
        <p:txBody>
          <a:bodyPr>
            <a:normAutofit fontScale="90000"/>
          </a:bodyPr>
          <a:lstStyle/>
          <a:p>
            <a:r>
              <a:rPr lang="en-US" dirty="0"/>
              <a:t>International Telecommunication Advisory Committee (ITAC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025"/>
            <a:ext cx="8229600" cy="3771096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advises </a:t>
            </a:r>
            <a:r>
              <a:rPr lang="en-US" dirty="0"/>
              <a:t>the Department of State </a:t>
            </a:r>
            <a:r>
              <a:rPr lang="en-US" dirty="0" smtClean="0"/>
              <a:t>with respect to telecommunications and information policy matters,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develops and coordinates proposed contributions to international </a:t>
            </a:r>
            <a:r>
              <a:rPr lang="en-US" dirty="0" smtClean="0"/>
              <a:t>meetings</a:t>
            </a:r>
            <a:r>
              <a:rPr lang="en-US" baseline="30000" dirty="0" smtClean="0"/>
              <a:t>1</a:t>
            </a:r>
            <a:r>
              <a:rPr lang="en-US" dirty="0" smtClean="0"/>
              <a:t> as </a:t>
            </a:r>
            <a:r>
              <a:rPr lang="en-US" dirty="0"/>
              <a:t>U.S. contributions,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advises the Department on other matters to be undertaken by the U.S. at these international </a:t>
            </a:r>
            <a:r>
              <a:rPr lang="en-US" dirty="0" smtClean="0"/>
              <a:t>meetings.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Members </a:t>
            </a:r>
            <a:r>
              <a:rPr lang="en-US" dirty="0" smtClean="0"/>
              <a:t>are </a:t>
            </a:r>
            <a:r>
              <a:rPr lang="en-US" dirty="0"/>
              <a:t>drawn from </a:t>
            </a:r>
            <a:r>
              <a:rPr lang="en-US" dirty="0" smtClean="0"/>
              <a:t>U.S. government agencies, recognized operating agencies, scientific or industrial  orgs. and representatives of any other entity with an interest in </a:t>
            </a:r>
            <a:r>
              <a:rPr lang="en-US" dirty="0"/>
              <a:t>the </a:t>
            </a:r>
            <a:r>
              <a:rPr lang="en-US" dirty="0" smtClean="0"/>
              <a:t>telecommunications </a:t>
            </a:r>
            <a:r>
              <a:rPr lang="en-US" dirty="0"/>
              <a:t>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7250" y="5486400"/>
            <a:ext cx="3758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ITU, CITEL, OECD,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APEC-TEL</a:t>
            </a:r>
            <a:endParaRPr lang="en-US" sz="2400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6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8102"/>
            <a:ext cx="8229600" cy="754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Processes of US ITAC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310"/>
            <a:ext cx="8229600" cy="4462357"/>
          </a:xfrm>
        </p:spPr>
        <p:txBody>
          <a:bodyPr/>
          <a:lstStyle/>
          <a:p>
            <a:r>
              <a:rPr lang="en-US" dirty="0" smtClean="0"/>
              <a:t>ITAC email list for convenient communications (not for publication)</a:t>
            </a:r>
          </a:p>
          <a:p>
            <a:r>
              <a:rPr lang="en-US" dirty="0" smtClean="0"/>
              <a:t>Official business takes place in meetings (typically, quarterly)</a:t>
            </a:r>
          </a:p>
          <a:p>
            <a:r>
              <a:rPr lang="en-US" dirty="0" smtClean="0"/>
              <a:t>Meeting announcements are on website, distributed to email list and announced in the Federal Register</a:t>
            </a:r>
          </a:p>
          <a:p>
            <a:r>
              <a:rPr lang="en-US" dirty="0" smtClean="0"/>
              <a:t>ITAC meetings are open to the public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9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0819"/>
            <a:ext cx="8229600" cy="890781"/>
          </a:xfrm>
        </p:spPr>
        <p:txBody>
          <a:bodyPr>
            <a:normAutofit/>
          </a:bodyPr>
          <a:lstStyle/>
          <a:p>
            <a:r>
              <a:rPr lang="en-US" sz="4000" dirty="0"/>
              <a:t>Coordination functions of </a:t>
            </a:r>
            <a:r>
              <a:rPr lang="en-US" sz="4000" dirty="0" err="1" smtClean="0"/>
              <a:t>DoS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708"/>
            <a:ext cx="8229600" cy="42799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600" dirty="0"/>
              <a:t>Preparation </a:t>
            </a:r>
            <a:r>
              <a:rPr lang="en-US" sz="2600" dirty="0" smtClean="0"/>
              <a:t>for </a:t>
            </a:r>
            <a:r>
              <a:rPr lang="en-US" sz="2600" dirty="0"/>
              <a:t>international meetings, including developing national positions, contributions and </a:t>
            </a:r>
            <a:r>
              <a:rPr lang="en-US" sz="2600" dirty="0" smtClean="0"/>
              <a:t>representation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Heading </a:t>
            </a:r>
            <a:r>
              <a:rPr lang="en-US" sz="2600" dirty="0"/>
              <a:t>national </a:t>
            </a:r>
            <a:r>
              <a:rPr lang="en-US" sz="2600" dirty="0" smtClean="0"/>
              <a:t>delegations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Representing </a:t>
            </a:r>
            <a:r>
              <a:rPr lang="en-US" sz="2600" dirty="0"/>
              <a:t>the Member State 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n-US" sz="2600" dirty="0"/>
              <a:t>Delegation management </a:t>
            </a:r>
            <a:r>
              <a:rPr lang="en-US" sz="2600" dirty="0" smtClean="0"/>
              <a:t>policies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Reporting after the international </a:t>
            </a:r>
            <a:r>
              <a:rPr lang="en-US" sz="2600" dirty="0" smtClean="0"/>
              <a:t>meeting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Authorizing requests to join ITU‑T by private sector entities 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n-US" sz="2600" dirty="0"/>
              <a:t>Authorizing requests for a TIES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7330"/>
            <a:ext cx="8229600" cy="430233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Monitor Circular Letters from the </a:t>
            </a:r>
            <a:r>
              <a:rPr lang="en-US" dirty="0" smtClean="0"/>
              <a:t>ITU-T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Collaborate </a:t>
            </a:r>
            <a:r>
              <a:rPr lang="en-US" dirty="0"/>
              <a:t>with the appropriate </a:t>
            </a:r>
            <a:r>
              <a:rPr lang="en-US" dirty="0" smtClean="0"/>
              <a:t>ITAC chairperson </a:t>
            </a:r>
            <a:r>
              <a:rPr lang="en-US" dirty="0"/>
              <a:t>to ensure timely responses to </a:t>
            </a:r>
            <a:r>
              <a:rPr lang="en-US" dirty="0" smtClean="0"/>
              <a:t>ITU‑T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Distribute ITU‑T-related information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Host websites for major conferences</a:t>
            </a:r>
          </a:p>
          <a:p>
            <a:pPr>
              <a:spcBef>
                <a:spcPts val="0"/>
              </a:spcBef>
            </a:pPr>
            <a:r>
              <a:rPr lang="en-US" dirty="0"/>
              <a:t>Maintain e-mail reflector </a:t>
            </a:r>
            <a:r>
              <a:rPr lang="en-US" dirty="0" smtClean="0"/>
              <a:t>lists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Train delegates to major conferences</a:t>
            </a:r>
          </a:p>
          <a:p>
            <a:pPr>
              <a:spcBef>
                <a:spcPts val="0"/>
              </a:spcBef>
            </a:pPr>
            <a:r>
              <a:rPr lang="en-US" dirty="0"/>
              <a:t>Assist with organizing meetings of </a:t>
            </a:r>
            <a:r>
              <a:rPr lang="en-US" dirty="0" smtClean="0"/>
              <a:t>ITAC committees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Report on preparatory processes to ITAC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Process </a:t>
            </a:r>
            <a:r>
              <a:rPr lang="en-US" dirty="0"/>
              <a:t>and submit inputs to ITU-T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81013"/>
            <a:ext cx="8229600" cy="86772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Secretariat </a:t>
            </a:r>
            <a:r>
              <a:rPr lang="en-US" sz="4000" dirty="0"/>
              <a:t>functions of </a:t>
            </a:r>
            <a:r>
              <a:rPr lang="en-US" sz="4000" dirty="0" err="1" smtClean="0"/>
              <a:t>DoS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1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89725"/>
            <a:ext cx="8229600" cy="14605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9600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502D86E64E042AEFF3CE2890046F8" ma:contentTypeVersion="1" ma:contentTypeDescription="Create a new document." ma:contentTypeScope="" ma:versionID="940797db378c32214fa13bd190ed45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9FF91AD-6203-4809-B382-CE3988DD3B49}"/>
</file>

<file path=customXml/itemProps2.xml><?xml version="1.0" encoding="utf-8"?>
<ds:datastoreItem xmlns:ds="http://schemas.openxmlformats.org/officeDocument/2006/customXml" ds:itemID="{EBF0388D-3083-4E07-BE19-2E0E69FF8192}"/>
</file>

<file path=customXml/itemProps3.xml><?xml version="1.0" encoding="utf-8"?>
<ds:datastoreItem xmlns:ds="http://schemas.openxmlformats.org/officeDocument/2006/customXml" ds:itemID="{571526E7-72AA-4008-ADBD-98DD7EAA56FB}"/>
</file>

<file path=docProps/app.xml><?xml version="1.0" encoding="utf-8"?>
<Properties xmlns="http://schemas.openxmlformats.org/officeDocument/2006/extended-properties" xmlns:vt="http://schemas.openxmlformats.org/officeDocument/2006/docPropsVTypes">
  <TotalTime>4241</TotalTime>
  <Words>294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ITU Regional Standardization Forum for Americas  (Washington D.C., United States,  21 September 2015)</vt:lpstr>
      <vt:lpstr>Outline: US ITAC</vt:lpstr>
      <vt:lpstr>International Telecommunication Advisory Committee (ITAC)</vt:lpstr>
      <vt:lpstr>Processes of US ITAC</vt:lpstr>
      <vt:lpstr>Coordination functions of DoS</vt:lpstr>
      <vt:lpstr>Secretariat functions of DoS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Gregory.Ratta@asrcfederal.com</dc:creator>
  <cp:lastModifiedBy>Gordon, Marian R</cp:lastModifiedBy>
  <cp:revision>119</cp:revision>
  <cp:lastPrinted>2015-01-19T16:17:40Z</cp:lastPrinted>
  <dcterms:created xsi:type="dcterms:W3CDTF">2014-09-01T15:38:30Z</dcterms:created>
  <dcterms:modified xsi:type="dcterms:W3CDTF">2015-09-18T18:48:42Z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0x0101002D6502D86E64E042AEFF3CE2890046F8</vt:lpwstr>
  </property>
</Properties>
</file>