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1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5" r:id="rId23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20/09/2015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20/09/2015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2C8E2D-6827-4178-803B-3581A9C969D9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4096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693703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F43678C-806A-43D9-8CD6-750A15ED07E8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4198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2019957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7F0D4C-3024-42C3-857D-3113E58A2556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4301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800097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8A88649-9147-401F-AC46-B081C285BEEB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4403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403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2852191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CBE2205-9BED-426F-9548-0B8213ED4E3F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45061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991380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49E1E11-671C-41DD-9106-44372C97221F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4608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60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491073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4E31760-44D7-4E1C-BB99-DBBCEA9E4A8D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4710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843650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0F9325B-6302-490A-842D-904786F92C3E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4813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813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2279342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4E2B683-371C-45EC-B295-96D56217330C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4915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915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664943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B03CAD5-F59D-420E-B3E7-9178217D1D7D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3455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1562641-6BFF-4F91-BC50-5F4A2F6AF137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3072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210143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FAA65D7-8BA3-437A-95CB-DE35FD2C2795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3174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13614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681C9BD-D5BF-493F-9DC8-D692F50F3074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3277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55386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12D6819-A4AB-402A-B08C-10EDBD6A7D54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379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40386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24A69C7-234D-4513-B2D6-26004613ED6F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34821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4110541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FAF2F6C-E61E-412B-AF3F-0361E42B9119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3584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363358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C8DEECC-35CC-4811-B356-37A34DC1C090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3686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220219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490D15B-8326-42E2-A5BF-5AE550DD3F05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3789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402305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jay.Mauree@itu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ITU Regional Standardization Forum for Americas </a:t>
            </a:r>
            <a:br>
              <a:rPr lang="en-US" sz="2800" dirty="0" smtClean="0"/>
            </a:br>
            <a:r>
              <a:rPr lang="en-US" sz="2800" dirty="0" smtClean="0"/>
              <a:t>(Washington D.C., United States, </a:t>
            </a:r>
            <a:br>
              <a:rPr lang="en-US" sz="2800" dirty="0" smtClean="0"/>
            </a:br>
            <a:r>
              <a:rPr lang="en-US" sz="2800" dirty="0" smtClean="0"/>
              <a:t>21 September 2015)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2800" b="1" dirty="0" smtClean="0"/>
              <a:t>Guidelines for Establishing a National Standardization Secretariat</a:t>
            </a:r>
          </a:p>
          <a:p>
            <a:pPr marL="0" indent="0" algn="ctr">
              <a:buNone/>
            </a:pPr>
            <a:endParaRPr lang="en-US" sz="16000" b="1" dirty="0"/>
          </a:p>
          <a:p>
            <a:pPr marL="0" indent="0" algn="ctr">
              <a:buNone/>
            </a:pPr>
            <a:r>
              <a:rPr lang="en-US" sz="9600" b="1" dirty="0" smtClean="0"/>
              <a:t>Vijay Mauree,</a:t>
            </a:r>
            <a:endParaRPr lang="en-US" sz="9600" b="1" dirty="0"/>
          </a:p>
          <a:p>
            <a:pPr marL="0" indent="0" algn="ctr">
              <a:buNone/>
            </a:pPr>
            <a:r>
              <a:rPr lang="en-US" sz="9600" b="1" dirty="0" err="1" smtClean="0"/>
              <a:t>Programme</a:t>
            </a:r>
            <a:r>
              <a:rPr lang="en-US" sz="9600" b="1" dirty="0" smtClean="0"/>
              <a:t> </a:t>
            </a:r>
            <a:r>
              <a:rPr lang="en-US" sz="9600" b="1" dirty="0" smtClean="0"/>
              <a:t>Coordinator, </a:t>
            </a:r>
            <a:r>
              <a:rPr lang="en-US" sz="9600" b="1" dirty="0" smtClean="0"/>
              <a:t>ITU</a:t>
            </a:r>
          </a:p>
          <a:p>
            <a:pPr marL="0" indent="0" algn="ctr">
              <a:buNone/>
            </a:pPr>
            <a:r>
              <a:rPr lang="en-US" sz="9600" b="1" dirty="0" smtClean="0">
                <a:hlinkClick r:id="rId3"/>
              </a:rPr>
              <a:t>Vijay.Mauree@itu.int</a:t>
            </a:r>
            <a:r>
              <a:rPr lang="en-US" sz="9600" b="1" dirty="0" smtClean="0"/>
              <a:t> </a:t>
            </a:r>
            <a:endParaRPr lang="en-US" sz="96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Responsible Agency – Best Practice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RA is needed for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Policy or strategic issues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Resolution of internal disagreements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Creating secretariat staff positions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Creation of ITU or ITU-T national advisory committees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Member State representation at ITU events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46C1053-1C48-44AC-B3B7-B637D800B5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8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dirty="0" smtClean="0"/>
              <a:t>General Level NSS or Start Up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030538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Limited resources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Use ITU-T standards mainly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Not much involvement in ITU-T study groups</a:t>
            </a:r>
            <a:endParaRPr lang="en-US" altLang="en-US" sz="1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639E14-4ED6-40B6-8524-73C766A504D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5329237" cy="1239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860800"/>
            <a:ext cx="5307012" cy="1484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92" name="Straight Connector 2"/>
          <p:cNvCxnSpPr>
            <a:cxnSpLocks noChangeShapeType="1"/>
          </p:cNvCxnSpPr>
          <p:nvPr/>
        </p:nvCxnSpPr>
        <p:spPr bwMode="auto">
          <a:xfrm>
            <a:off x="6372225" y="2940050"/>
            <a:ext cx="0" cy="9207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2265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dirty="0" smtClean="0"/>
              <a:t>Start Up NSS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0850" cy="4419600"/>
          </a:xfrm>
        </p:spPr>
        <p:txBody>
          <a:bodyPr/>
          <a:lstStyle/>
          <a:p>
            <a:r>
              <a:rPr lang="en-US" altLang="en-US" sz="2400" smtClean="0"/>
              <a:t>Use existing resources as much as possible </a:t>
            </a:r>
          </a:p>
          <a:p>
            <a:r>
              <a:rPr lang="en-US" altLang="en-US" sz="2400" smtClean="0"/>
              <a:t>Responsible Agency could exist, or one can be agreed informally among involved agencies: </a:t>
            </a:r>
          </a:p>
          <a:p>
            <a:pPr lvl="1"/>
            <a:r>
              <a:rPr lang="en-US" altLang="en-US" sz="1800" smtClean="0"/>
              <a:t>Responsible for PP, Council, MS issues </a:t>
            </a:r>
          </a:p>
          <a:p>
            <a:pPr lvl="1"/>
            <a:r>
              <a:rPr lang="en-US" altLang="en-US" sz="1800" smtClean="0"/>
              <a:t>Point of contact to ITU </a:t>
            </a:r>
          </a:p>
          <a:p>
            <a:pPr lvl="1"/>
            <a:r>
              <a:rPr lang="en-US" altLang="en-US" sz="1800" smtClean="0"/>
              <a:t>Approve contributions, SM applications </a:t>
            </a:r>
          </a:p>
          <a:p>
            <a:pPr lvl="1"/>
            <a:r>
              <a:rPr lang="en-US" altLang="en-US" sz="1800" smtClean="0"/>
              <a:t>Provide MS delegations to ITU meetings </a:t>
            </a:r>
          </a:p>
          <a:p>
            <a:pPr lvl="1"/>
            <a:r>
              <a:rPr lang="en-US" altLang="en-US" sz="1800" smtClean="0"/>
              <a:t>Create T-NAC and appoint T-NAC Chairman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6B197B6-8132-4E5B-84D2-ADC270C6F831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7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dirty="0"/>
              <a:t>Start Up NSS</a:t>
            </a:r>
            <a:endParaRPr lang="en-US" alt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0850" cy="4419600"/>
          </a:xfrm>
        </p:spPr>
        <p:txBody>
          <a:bodyPr/>
          <a:lstStyle/>
          <a:p>
            <a:r>
              <a:rPr lang="en-US" altLang="en-US" sz="2400" smtClean="0"/>
              <a:t>T-NAC: </a:t>
            </a:r>
          </a:p>
          <a:p>
            <a:pPr lvl="1"/>
            <a:r>
              <a:rPr lang="en-US" altLang="en-US" sz="2000" smtClean="0"/>
              <a:t>The main working level advisory committee for the NSS-General Level </a:t>
            </a:r>
          </a:p>
          <a:p>
            <a:pPr lvl="1"/>
            <a:r>
              <a:rPr lang="en-US" altLang="en-US" sz="2000" smtClean="0"/>
              <a:t>Responsible for all ITU-T matters of interest, including WTSA, TSAG and SGs </a:t>
            </a:r>
          </a:p>
          <a:p>
            <a:pPr lvl="1"/>
            <a:r>
              <a:rPr lang="en-US" altLang="en-US" sz="2000" smtClean="0"/>
              <a:t>Open to all interested public and private organizations </a:t>
            </a:r>
          </a:p>
          <a:p>
            <a:pPr lvl="1"/>
            <a:r>
              <a:rPr lang="en-US" altLang="en-US" sz="2000" smtClean="0"/>
              <a:t>Can create ad hoc groups as needed, e.g.:  WTSA, TSAG, a SG </a:t>
            </a:r>
          </a:p>
          <a:p>
            <a:pPr lvl="1"/>
            <a:r>
              <a:rPr lang="en-US" altLang="en-US" sz="2000" smtClean="0"/>
              <a:t>Draft national process procedures </a:t>
            </a:r>
          </a:p>
          <a:p>
            <a:pPr lvl="1"/>
            <a:r>
              <a:rPr lang="en-US" altLang="en-US" sz="2000" smtClean="0"/>
              <a:t>Acts as preparatory group for ITU-T meetings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5FD7D6E-5A16-4F10-8569-F111A8FB9B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9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dirty="0"/>
              <a:t>Start Up NSS</a:t>
            </a:r>
            <a:endParaRPr lang="en-US" alt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55650" y="1341438"/>
            <a:ext cx="8070850" cy="4419600"/>
          </a:xfrm>
        </p:spPr>
        <p:txBody>
          <a:bodyPr/>
          <a:lstStyle/>
          <a:p>
            <a:r>
              <a:rPr lang="en-US" altLang="en-US" sz="2400" smtClean="0"/>
              <a:t>Secretariat staff functions are provided from within RA or contracted by RA </a:t>
            </a:r>
          </a:p>
          <a:p>
            <a:pPr lvl="1"/>
            <a:r>
              <a:rPr lang="en-US" altLang="en-US" sz="2000" smtClean="0"/>
              <a:t>Monitor Circulars and other ITU communications, and facilitate responses </a:t>
            </a:r>
          </a:p>
          <a:p>
            <a:pPr lvl="1"/>
            <a:r>
              <a:rPr lang="en-US" altLang="en-US" sz="2000" smtClean="0"/>
              <a:t>Develop and maintain website </a:t>
            </a:r>
          </a:p>
          <a:p>
            <a:pPr lvl="1"/>
            <a:r>
              <a:rPr lang="en-US" altLang="en-US" sz="2000" smtClean="0"/>
              <a:t>Support national level meetings </a:t>
            </a:r>
          </a:p>
          <a:p>
            <a:pPr lvl="1"/>
            <a:r>
              <a:rPr lang="en-US" altLang="en-US" sz="2000" smtClean="0"/>
              <a:t>Record-keeping </a:t>
            </a:r>
          </a:p>
          <a:p>
            <a:r>
              <a:rPr lang="en-US" altLang="en-US" sz="2400" smtClean="0"/>
              <a:t>Top priority for the NSS-General Level: </a:t>
            </a:r>
          </a:p>
          <a:p>
            <a:pPr lvl="1"/>
            <a:r>
              <a:rPr lang="en-US" altLang="en-US" sz="2000" smtClean="0"/>
              <a:t>Draft enabling legislation (if required) </a:t>
            </a:r>
          </a:p>
          <a:p>
            <a:pPr lvl="1"/>
            <a:r>
              <a:rPr lang="en-US" altLang="en-US" sz="2000" smtClean="0"/>
              <a:t>Funding! </a:t>
            </a:r>
          </a:p>
          <a:p>
            <a:pPr lvl="1"/>
            <a:r>
              <a:rPr lang="en-US" altLang="en-US" sz="2000" smtClean="0"/>
              <a:t>Establish national procedures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679C91-281F-48C4-9FF0-FDE84E6E8E1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2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2913" y="1196975"/>
            <a:ext cx="7777162" cy="4419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n-US" altLang="en-US" sz="2000" dirty="0" smtClean="0"/>
              <a:t>There is participation in ITU-T study groups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n-US" altLang="en-US" sz="2000" dirty="0" smtClean="0"/>
              <a:t>Hold positions of responsibility in ITU-T study groups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n-US" altLang="en-US" sz="2000" dirty="0" smtClean="0"/>
              <a:t>Operational functions of RA move down to NAC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A3CFBBC-9DEA-40F7-9AA0-9DF16EBFB76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grpSp>
        <p:nvGrpSpPr>
          <p:cNvPr id="20486" name="Group 29"/>
          <p:cNvGrpSpPr>
            <a:grpSpLocks/>
          </p:cNvGrpSpPr>
          <p:nvPr/>
        </p:nvGrpSpPr>
        <p:grpSpPr bwMode="auto">
          <a:xfrm>
            <a:off x="457200" y="2633663"/>
            <a:ext cx="8229600" cy="4108450"/>
            <a:chOff x="457200" y="1524000"/>
            <a:chExt cx="8229600" cy="4107333"/>
          </a:xfrm>
        </p:grpSpPr>
        <p:cxnSp>
          <p:nvCxnSpPr>
            <p:cNvPr id="20488" name="AutoShape 3"/>
            <p:cNvCxnSpPr>
              <a:cxnSpLocks noChangeShapeType="1"/>
            </p:cNvCxnSpPr>
            <p:nvPr/>
          </p:nvCxnSpPr>
          <p:spPr bwMode="auto">
            <a:xfrm flipH="1">
              <a:off x="7380981" y="4957585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89" name="Text Box 4"/>
            <p:cNvSpPr txBox="1">
              <a:spLocks noChangeArrowheads="1"/>
            </p:cNvSpPr>
            <p:nvPr/>
          </p:nvSpPr>
          <p:spPr bwMode="auto">
            <a:xfrm>
              <a:off x="6783639" y="5215476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X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0" name="Text Box 5"/>
            <p:cNvSpPr txBox="1">
              <a:spLocks noChangeArrowheads="1"/>
            </p:cNvSpPr>
            <p:nvPr/>
          </p:nvSpPr>
          <p:spPr bwMode="auto">
            <a:xfrm>
              <a:off x="6000801" y="5278661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1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Responsible Agency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2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Secretariat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3" name="Text Box 8"/>
            <p:cNvSpPr txBox="1">
              <a:spLocks noChangeArrowheads="1"/>
            </p:cNvSpPr>
            <p:nvPr/>
          </p:nvSpPr>
          <p:spPr bwMode="auto">
            <a:xfrm>
              <a:off x="533196" y="2591033"/>
              <a:ext cx="5964438" cy="915902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(NAC) for ITU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(PP, Council, Budget, MS dues…)</a:t>
              </a:r>
            </a:p>
          </p:txBody>
        </p:sp>
        <p:sp>
          <p:nvSpPr>
            <p:cNvPr id="20494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Funding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5" name="Text Box 10"/>
            <p:cNvSpPr txBox="1">
              <a:spLocks noChangeArrowheads="1"/>
            </p:cNvSpPr>
            <p:nvPr/>
          </p:nvSpPr>
          <p:spPr bwMode="auto">
            <a:xfrm>
              <a:off x="457200" y="3974367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D-NAC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6" name="Text Box 11"/>
            <p:cNvSpPr txBox="1">
              <a:spLocks noChangeArrowheads="1"/>
            </p:cNvSpPr>
            <p:nvPr/>
          </p:nvSpPr>
          <p:spPr bwMode="auto">
            <a:xfrm>
              <a:off x="1830026" y="3969853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7" name="Text Box 12"/>
            <p:cNvSpPr txBox="1">
              <a:spLocks noChangeArrowheads="1"/>
            </p:cNvSpPr>
            <p:nvPr/>
          </p:nvSpPr>
          <p:spPr bwMode="auto">
            <a:xfrm>
              <a:off x="3200400" y="3974366"/>
              <a:ext cx="5019803" cy="792998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T-NAC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(Subcommittees: WTSA, TSAG, SGs) </a:t>
              </a:r>
              <a:endParaRPr lang="en-US" altLang="en-US" sz="1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8" name="Text Box 13"/>
            <p:cNvSpPr txBox="1">
              <a:spLocks noChangeArrowheads="1"/>
            </p:cNvSpPr>
            <p:nvPr/>
          </p:nvSpPr>
          <p:spPr bwMode="auto">
            <a:xfrm>
              <a:off x="3282116" y="5231595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9" name="Text Box 14"/>
            <p:cNvSpPr txBox="1">
              <a:spLocks noChangeArrowheads="1"/>
            </p:cNvSpPr>
            <p:nvPr/>
          </p:nvSpPr>
          <p:spPr bwMode="auto">
            <a:xfrm>
              <a:off x="4663930" y="5231598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20500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1" name="AutoShape 16"/>
            <p:cNvCxnSpPr>
              <a:cxnSpLocks noChangeShapeType="1"/>
            </p:cNvCxnSpPr>
            <p:nvPr/>
          </p:nvCxnSpPr>
          <p:spPr bwMode="auto">
            <a:xfrm flipH="1">
              <a:off x="3563218" y="3506936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2" name="AutoShape 17"/>
            <p:cNvCxnSpPr>
              <a:cxnSpLocks noChangeShapeType="1"/>
            </p:cNvCxnSpPr>
            <p:nvPr/>
          </p:nvCxnSpPr>
          <p:spPr bwMode="auto">
            <a:xfrm>
              <a:off x="1142796" y="3746132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18"/>
            <p:cNvCxnSpPr>
              <a:cxnSpLocks noChangeShapeType="1"/>
            </p:cNvCxnSpPr>
            <p:nvPr/>
          </p:nvCxnSpPr>
          <p:spPr bwMode="auto">
            <a:xfrm flipH="1">
              <a:off x="1135441" y="3739686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19"/>
            <p:cNvCxnSpPr>
              <a:cxnSpLocks noChangeShapeType="1"/>
            </p:cNvCxnSpPr>
            <p:nvPr/>
          </p:nvCxnSpPr>
          <p:spPr bwMode="auto">
            <a:xfrm flipH="1">
              <a:off x="5985275" y="3745488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20"/>
            <p:cNvCxnSpPr>
              <a:cxnSpLocks noChangeShapeType="1"/>
            </p:cNvCxnSpPr>
            <p:nvPr/>
          </p:nvCxnSpPr>
          <p:spPr bwMode="auto">
            <a:xfrm>
              <a:off x="2516439" y="3751935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21"/>
            <p:cNvCxnSpPr>
              <a:cxnSpLocks noChangeShapeType="1"/>
            </p:cNvCxnSpPr>
            <p:nvPr/>
          </p:nvCxnSpPr>
          <p:spPr bwMode="auto">
            <a:xfrm>
              <a:off x="3885996" y="4965321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AutoShape 23"/>
            <p:cNvCxnSpPr>
              <a:cxnSpLocks noChangeShapeType="1"/>
            </p:cNvCxnSpPr>
            <p:nvPr/>
          </p:nvCxnSpPr>
          <p:spPr bwMode="auto">
            <a:xfrm flipH="1">
              <a:off x="3881093" y="4959522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487" name="AutoShape 16"/>
          <p:cNvCxnSpPr>
            <a:cxnSpLocks noChangeShapeType="1"/>
          </p:cNvCxnSpPr>
          <p:nvPr/>
        </p:nvCxnSpPr>
        <p:spPr bwMode="auto">
          <a:xfrm flipH="1">
            <a:off x="5838825" y="5876925"/>
            <a:ext cx="1588" cy="19843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1512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RA</a:t>
            </a:r>
            <a:r>
              <a:rPr lang="en-US" sz="2400" dirty="0"/>
              <a:t>: </a:t>
            </a:r>
          </a:p>
          <a:p>
            <a:pPr lvl="1">
              <a:defRPr/>
            </a:pPr>
            <a:r>
              <a:rPr lang="en-US" sz="2000" dirty="0" smtClean="0"/>
              <a:t>Overall </a:t>
            </a:r>
            <a:r>
              <a:rPr lang="en-US" sz="2000" dirty="0"/>
              <a:t>responsibility for ITU matters, assigned under enabling legislation </a:t>
            </a:r>
          </a:p>
          <a:p>
            <a:pPr lvl="1">
              <a:defRPr/>
            </a:pPr>
            <a:r>
              <a:rPr lang="en-US" sz="2000" dirty="0" smtClean="0"/>
              <a:t>Ensure </a:t>
            </a:r>
            <a:r>
              <a:rPr lang="en-US" sz="2000" dirty="0"/>
              <a:t>stable funding </a:t>
            </a:r>
          </a:p>
          <a:p>
            <a:pPr lvl="1">
              <a:defRPr/>
            </a:pPr>
            <a:r>
              <a:rPr lang="en-US" sz="2000" dirty="0" smtClean="0"/>
              <a:t>Approve </a:t>
            </a:r>
            <a:r>
              <a:rPr lang="en-US" sz="2000" dirty="0"/>
              <a:t>national procedures </a:t>
            </a:r>
          </a:p>
          <a:p>
            <a:pPr lvl="1">
              <a:defRPr/>
            </a:pPr>
            <a:r>
              <a:rPr lang="en-US" sz="2000" dirty="0" smtClean="0"/>
              <a:t>Approve </a:t>
            </a:r>
            <a:r>
              <a:rPr lang="en-US" sz="2000" dirty="0"/>
              <a:t>MS contributions </a:t>
            </a:r>
          </a:p>
          <a:p>
            <a:pPr lvl="1">
              <a:defRPr/>
            </a:pPr>
            <a:r>
              <a:rPr lang="en-US" sz="2000" dirty="0" smtClean="0"/>
              <a:t>Official </a:t>
            </a:r>
            <a:r>
              <a:rPr lang="en-US" sz="2000" dirty="0"/>
              <a:t>point of contact with ITU </a:t>
            </a:r>
          </a:p>
          <a:p>
            <a:pPr lvl="1">
              <a:defRPr/>
            </a:pPr>
            <a:r>
              <a:rPr lang="en-US" sz="2000" dirty="0" smtClean="0"/>
              <a:t>Approve </a:t>
            </a:r>
            <a:r>
              <a:rPr lang="en-US" sz="2000" dirty="0"/>
              <a:t>SM applications for membership </a:t>
            </a:r>
          </a:p>
          <a:p>
            <a:pPr lvl="1">
              <a:defRPr/>
            </a:pPr>
            <a:r>
              <a:rPr lang="en-US" sz="2000" dirty="0" smtClean="0"/>
              <a:t>Appoints </a:t>
            </a:r>
            <a:r>
              <a:rPr lang="en-US" sz="2000" dirty="0"/>
              <a:t>NAC Chair and T-NAC Chair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42CD73D-2C3D-4C3D-97D8-3BAD1AF77F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7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NAC</a:t>
            </a:r>
            <a:r>
              <a:rPr lang="en-US" sz="2400" dirty="0"/>
              <a:t>: </a:t>
            </a:r>
          </a:p>
          <a:p>
            <a:pPr lvl="1">
              <a:defRPr/>
            </a:pPr>
            <a:r>
              <a:rPr lang="en-US" sz="2000" dirty="0" smtClean="0"/>
              <a:t>Open </a:t>
            </a:r>
            <a:r>
              <a:rPr lang="en-US" sz="2000" dirty="0"/>
              <a:t>to public and private sectors </a:t>
            </a:r>
          </a:p>
          <a:p>
            <a:pPr lvl="1">
              <a:defRPr/>
            </a:pPr>
            <a:r>
              <a:rPr lang="en-US" sz="2000" dirty="0" smtClean="0"/>
              <a:t>Chairs </a:t>
            </a:r>
            <a:r>
              <a:rPr lang="en-US" sz="2000" dirty="0"/>
              <a:t>of T-NAC, R-NAC, D-NAC and NSGs are members of NAC </a:t>
            </a:r>
          </a:p>
          <a:p>
            <a:pPr lvl="1">
              <a:defRPr/>
            </a:pPr>
            <a:r>
              <a:rPr lang="en-US" sz="2000" dirty="0" smtClean="0"/>
              <a:t>Preparatory </a:t>
            </a:r>
            <a:r>
              <a:rPr lang="en-US" sz="2000" dirty="0"/>
              <a:t>group for ITU-level events, e.g., </a:t>
            </a:r>
            <a:r>
              <a:rPr lang="en-US" sz="2000" dirty="0" err="1"/>
              <a:t>Plenipot</a:t>
            </a:r>
            <a:r>
              <a:rPr lang="en-US" sz="2000" dirty="0"/>
              <a:t>, Council </a:t>
            </a:r>
          </a:p>
          <a:p>
            <a:pPr lvl="1">
              <a:defRPr/>
            </a:pPr>
            <a:r>
              <a:rPr lang="en-US" sz="2000" dirty="0" smtClean="0"/>
              <a:t>Maintain </a:t>
            </a:r>
            <a:r>
              <a:rPr lang="en-US" sz="2000" dirty="0"/>
              <a:t>national procedures for ITU </a:t>
            </a:r>
          </a:p>
          <a:p>
            <a:pPr lvl="1">
              <a:defRPr/>
            </a:pPr>
            <a:r>
              <a:rPr lang="en-US" sz="2000" dirty="0" smtClean="0"/>
              <a:t>Parent </a:t>
            </a:r>
            <a:r>
              <a:rPr lang="en-US" sz="2000" dirty="0"/>
              <a:t>body to T-, R- and D-NACs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CC5C497-A781-4092-9BFE-E12706C18FA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44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Study Group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T-NAC</a:t>
            </a:r>
            <a:r>
              <a:rPr lang="en-US" sz="2400" dirty="0"/>
              <a:t>: </a:t>
            </a:r>
          </a:p>
          <a:p>
            <a:pPr lvl="1">
              <a:defRPr/>
            </a:pPr>
            <a:r>
              <a:rPr lang="en-US" sz="2000" dirty="0" smtClean="0"/>
              <a:t>Continues </a:t>
            </a:r>
            <a:r>
              <a:rPr lang="en-US" sz="2000" dirty="0"/>
              <a:t>from T-NAC of General Level </a:t>
            </a:r>
          </a:p>
          <a:p>
            <a:pPr lvl="1">
              <a:defRPr/>
            </a:pPr>
            <a:r>
              <a:rPr lang="en-US" sz="2000" dirty="0" smtClean="0"/>
              <a:t>Open </a:t>
            </a:r>
            <a:r>
              <a:rPr lang="en-US" sz="2000" dirty="0"/>
              <a:t>to public and private sector </a:t>
            </a:r>
          </a:p>
          <a:p>
            <a:pPr lvl="1">
              <a:defRPr/>
            </a:pPr>
            <a:r>
              <a:rPr lang="en-US" sz="2000" dirty="0" smtClean="0"/>
              <a:t>Create </a:t>
            </a:r>
            <a:r>
              <a:rPr lang="en-US" sz="2000" dirty="0"/>
              <a:t>National Study Groups, only as needed, one-to-one with ITU-T SGs </a:t>
            </a:r>
          </a:p>
          <a:p>
            <a:pPr lvl="1">
              <a:defRPr/>
            </a:pPr>
            <a:r>
              <a:rPr lang="en-US" sz="2000" dirty="0" smtClean="0"/>
              <a:t>T-NAC </a:t>
            </a:r>
            <a:r>
              <a:rPr lang="en-US" sz="2000" dirty="0"/>
              <a:t>chair appoints NSG Chairs </a:t>
            </a:r>
          </a:p>
          <a:p>
            <a:pPr>
              <a:defRPr/>
            </a:pPr>
            <a:r>
              <a:rPr lang="en-US" sz="2400" dirty="0" smtClean="0"/>
              <a:t>Change </a:t>
            </a:r>
            <a:r>
              <a:rPr lang="en-US" sz="2400" dirty="0"/>
              <a:t>former ad hoc groups into permanent subcommittees of T-NAC, e.g.: </a:t>
            </a:r>
          </a:p>
          <a:p>
            <a:pPr lvl="1">
              <a:defRPr/>
            </a:pPr>
            <a:r>
              <a:rPr lang="en-US" sz="2000" dirty="0" smtClean="0"/>
              <a:t>SC-Policy</a:t>
            </a:r>
            <a:r>
              <a:rPr lang="en-US" sz="2000" dirty="0"/>
              <a:t>: ITU-T policy matters and WTSA </a:t>
            </a:r>
          </a:p>
          <a:p>
            <a:pPr lvl="1">
              <a:defRPr/>
            </a:pPr>
            <a:r>
              <a:rPr lang="en-US" sz="2000" dirty="0" smtClean="0"/>
              <a:t>SC-TSAG</a:t>
            </a:r>
            <a:r>
              <a:rPr lang="en-US" sz="2000" dirty="0"/>
              <a:t>: TSAG </a:t>
            </a:r>
          </a:p>
          <a:p>
            <a:pPr lvl="1">
              <a:defRPr/>
            </a:pPr>
            <a:r>
              <a:rPr lang="en-US" sz="2000" dirty="0" smtClean="0"/>
              <a:t>SC-SG</a:t>
            </a:r>
            <a:r>
              <a:rPr lang="en-US" sz="2000" dirty="0"/>
              <a:t>: General and cross-SG matters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4AFFD13-2044-4771-AB5D-74151425997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97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Full Sector Level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196975"/>
            <a:ext cx="7783513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Participation in most ITU-T study groups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Develop own standards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A55FBD4-A17C-4B66-A362-F312D60EBC5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grpSp>
        <p:nvGrpSpPr>
          <p:cNvPr id="24582" name="Group 29"/>
          <p:cNvGrpSpPr>
            <a:grpSpLocks/>
          </p:cNvGrpSpPr>
          <p:nvPr/>
        </p:nvGrpSpPr>
        <p:grpSpPr bwMode="auto">
          <a:xfrm>
            <a:off x="390525" y="2417763"/>
            <a:ext cx="8229600" cy="4106862"/>
            <a:chOff x="457200" y="1524000"/>
            <a:chExt cx="8229600" cy="4107333"/>
          </a:xfrm>
        </p:grpSpPr>
        <p:cxnSp>
          <p:nvCxnSpPr>
            <p:cNvPr id="24583" name="AutoShape 3"/>
            <p:cNvCxnSpPr>
              <a:cxnSpLocks noChangeShapeType="1"/>
            </p:cNvCxnSpPr>
            <p:nvPr/>
          </p:nvCxnSpPr>
          <p:spPr bwMode="auto">
            <a:xfrm flipH="1">
              <a:off x="7380981" y="4957585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4" name="Text Box 4"/>
            <p:cNvSpPr txBox="1">
              <a:spLocks noChangeArrowheads="1"/>
            </p:cNvSpPr>
            <p:nvPr/>
          </p:nvSpPr>
          <p:spPr bwMode="auto">
            <a:xfrm>
              <a:off x="6783639" y="5215476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X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5" name="Text Box 5"/>
            <p:cNvSpPr txBox="1">
              <a:spLocks noChangeArrowheads="1"/>
            </p:cNvSpPr>
            <p:nvPr/>
          </p:nvSpPr>
          <p:spPr bwMode="auto">
            <a:xfrm>
              <a:off x="6000801" y="5278661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Responsible Agency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7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Secretariat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8" name="Text Box 8"/>
            <p:cNvSpPr txBox="1">
              <a:spLocks noChangeArrowheads="1"/>
            </p:cNvSpPr>
            <p:nvPr/>
          </p:nvSpPr>
          <p:spPr bwMode="auto">
            <a:xfrm>
              <a:off x="533196" y="2591033"/>
              <a:ext cx="5964438" cy="915902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(NAC) for ITU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(PP, Council, Budget, MS dues…)</a:t>
              </a:r>
            </a:p>
          </p:txBody>
        </p:sp>
        <p:sp>
          <p:nvSpPr>
            <p:cNvPr id="24589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Funding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0" name="Text Box 10"/>
            <p:cNvSpPr txBox="1">
              <a:spLocks noChangeArrowheads="1"/>
            </p:cNvSpPr>
            <p:nvPr/>
          </p:nvSpPr>
          <p:spPr bwMode="auto">
            <a:xfrm>
              <a:off x="457200" y="3974367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D-NAC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1" name="Text Box 11"/>
            <p:cNvSpPr txBox="1">
              <a:spLocks noChangeArrowheads="1"/>
            </p:cNvSpPr>
            <p:nvPr/>
          </p:nvSpPr>
          <p:spPr bwMode="auto">
            <a:xfrm>
              <a:off x="1830026" y="3969853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2" name="Text Box 12"/>
            <p:cNvSpPr txBox="1">
              <a:spLocks noChangeArrowheads="1"/>
            </p:cNvSpPr>
            <p:nvPr/>
          </p:nvSpPr>
          <p:spPr bwMode="auto">
            <a:xfrm>
              <a:off x="3200400" y="3974366"/>
              <a:ext cx="5019803" cy="792998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T-NAC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(SCs: WTSA, TSAG, SGs, </a:t>
              </a:r>
              <a:r>
                <a:rPr lang="en-US" altLang="en-US" sz="1600">
                  <a:solidFill>
                    <a:srgbClr val="FF0000"/>
                  </a:solidFill>
                </a:rPr>
                <a:t>Other Committees</a:t>
              </a:r>
              <a:r>
                <a:rPr lang="en-US" altLang="en-US" sz="1600">
                  <a:solidFill>
                    <a:schemeClr val="tx1"/>
                  </a:solidFill>
                </a:rPr>
                <a:t>) </a:t>
              </a:r>
              <a:endParaRPr lang="en-US" altLang="en-US" sz="1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3" name="Text Box 13"/>
            <p:cNvSpPr txBox="1">
              <a:spLocks noChangeArrowheads="1"/>
            </p:cNvSpPr>
            <p:nvPr/>
          </p:nvSpPr>
          <p:spPr bwMode="auto">
            <a:xfrm>
              <a:off x="3282116" y="5231595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4" name="Text Box 14"/>
            <p:cNvSpPr txBox="1">
              <a:spLocks noChangeArrowheads="1"/>
            </p:cNvSpPr>
            <p:nvPr/>
          </p:nvSpPr>
          <p:spPr bwMode="auto">
            <a:xfrm>
              <a:off x="4663930" y="5231598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24595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AutoShape 16"/>
            <p:cNvCxnSpPr>
              <a:cxnSpLocks noChangeShapeType="1"/>
            </p:cNvCxnSpPr>
            <p:nvPr/>
          </p:nvCxnSpPr>
          <p:spPr bwMode="auto">
            <a:xfrm flipH="1">
              <a:off x="3563218" y="3506936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AutoShape 17"/>
            <p:cNvCxnSpPr>
              <a:cxnSpLocks noChangeShapeType="1"/>
            </p:cNvCxnSpPr>
            <p:nvPr/>
          </p:nvCxnSpPr>
          <p:spPr bwMode="auto">
            <a:xfrm>
              <a:off x="1142796" y="3746132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AutoShape 18"/>
            <p:cNvCxnSpPr>
              <a:cxnSpLocks noChangeShapeType="1"/>
            </p:cNvCxnSpPr>
            <p:nvPr/>
          </p:nvCxnSpPr>
          <p:spPr bwMode="auto">
            <a:xfrm flipH="1">
              <a:off x="1135441" y="3739686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9" name="AutoShape 19"/>
            <p:cNvCxnSpPr>
              <a:cxnSpLocks noChangeShapeType="1"/>
            </p:cNvCxnSpPr>
            <p:nvPr/>
          </p:nvCxnSpPr>
          <p:spPr bwMode="auto">
            <a:xfrm flipH="1">
              <a:off x="5985275" y="3745488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AutoShape 20"/>
            <p:cNvCxnSpPr>
              <a:cxnSpLocks noChangeShapeType="1"/>
            </p:cNvCxnSpPr>
            <p:nvPr/>
          </p:nvCxnSpPr>
          <p:spPr bwMode="auto">
            <a:xfrm>
              <a:off x="2516439" y="3751935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AutoShape 21"/>
            <p:cNvCxnSpPr>
              <a:cxnSpLocks noChangeShapeType="1"/>
            </p:cNvCxnSpPr>
            <p:nvPr/>
          </p:nvCxnSpPr>
          <p:spPr bwMode="auto">
            <a:xfrm>
              <a:off x="3885996" y="4965321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AutoShape 23"/>
            <p:cNvCxnSpPr>
              <a:cxnSpLocks noChangeShapeType="1"/>
            </p:cNvCxnSpPr>
            <p:nvPr/>
          </p:nvCxnSpPr>
          <p:spPr bwMode="auto">
            <a:xfrm flipH="1">
              <a:off x="3881093" y="4959522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2095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62781" y="328612"/>
            <a:ext cx="7772400" cy="762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WTSA Resolution 44 (BSG)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3340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en-US" altLang="en-US" sz="2800" smtClean="0"/>
              <a:t>Recognizing</a:t>
            </a:r>
          </a:p>
          <a:p>
            <a:pPr>
              <a:buFontTx/>
              <a:buNone/>
            </a:pPr>
            <a:r>
              <a:rPr lang="en-GB" altLang="en-US" sz="1800" i="1" smtClean="0"/>
              <a:t>e)</a:t>
            </a:r>
            <a:r>
              <a:rPr lang="en-GB" altLang="en-US" sz="1800" smtClean="0"/>
              <a:t>	that it is of </a:t>
            </a:r>
            <a:r>
              <a:rPr lang="en-GB" altLang="en-US" sz="1800" b="1" u="sng" smtClean="0"/>
              <a:t>high importance for developing countries to increase their participation in</a:t>
            </a:r>
            <a:r>
              <a:rPr lang="en-GB" altLang="en-US" sz="1800" smtClean="0"/>
              <a:t> the establishment of telecommunication </a:t>
            </a:r>
            <a:r>
              <a:rPr lang="en-GB" altLang="en-US" sz="1800" b="1" u="sng" smtClean="0"/>
              <a:t>standards</a:t>
            </a:r>
            <a:r>
              <a:rPr lang="en-GB" altLang="en-US" sz="1800" smtClean="0"/>
              <a:t>;</a:t>
            </a:r>
            <a:endParaRPr lang="en-US" altLang="en-US" sz="1800" smtClean="0"/>
          </a:p>
          <a:p>
            <a:pPr>
              <a:buFontTx/>
              <a:buNone/>
            </a:pPr>
            <a:r>
              <a:rPr lang="en-GB" altLang="en-US" sz="1800" i="1" smtClean="0"/>
              <a:t>f)</a:t>
            </a:r>
            <a:r>
              <a:rPr lang="en-GB" altLang="en-US" sz="1800" smtClean="0"/>
              <a:t>	that, based on the findings of the ITU study on standardization capability of developing countries, there is a </a:t>
            </a:r>
            <a:r>
              <a:rPr lang="en-GB" altLang="en-US" sz="1800" b="1" u="sng" smtClean="0"/>
              <a:t>need to improve the coordination of ICT standardization activities </a:t>
            </a:r>
            <a:r>
              <a:rPr lang="en-GB" altLang="en-US" sz="1800" smtClean="0"/>
              <a:t>in many developing countries in order to improve their contribution in ITU-T SGs, </a:t>
            </a:r>
            <a:r>
              <a:rPr lang="en-GB" altLang="en-US" sz="1800" b="1" u="sng" smtClean="0"/>
              <a:t>and</a:t>
            </a:r>
            <a:r>
              <a:rPr lang="en-GB" altLang="en-US" sz="1800" smtClean="0"/>
              <a:t> that the </a:t>
            </a:r>
            <a:r>
              <a:rPr lang="en-GB" altLang="en-US" sz="1800" b="1" u="sng" smtClean="0"/>
              <a:t>establishment of national standardization </a:t>
            </a:r>
            <a:r>
              <a:rPr lang="en-GB" altLang="en-US" sz="1800" b="1" i="1" u="sng" smtClean="0"/>
              <a:t>secretariats</a:t>
            </a:r>
            <a:r>
              <a:rPr lang="en-GB" altLang="en-US" sz="1800" u="sng" smtClean="0"/>
              <a:t> </a:t>
            </a:r>
            <a:r>
              <a:rPr lang="en-GB" altLang="en-US" sz="1800" smtClean="0"/>
              <a:t>could </a:t>
            </a:r>
            <a:r>
              <a:rPr lang="en-GB" altLang="en-US" sz="1800" b="1" u="sng" smtClean="0"/>
              <a:t>enhance</a:t>
            </a:r>
            <a:r>
              <a:rPr lang="en-GB" altLang="en-US" sz="1800" smtClean="0"/>
              <a:t> both the </a:t>
            </a:r>
            <a:r>
              <a:rPr lang="en-GB" altLang="en-US" sz="1800" b="1" u="sng" smtClean="0"/>
              <a:t>standardization </a:t>
            </a:r>
            <a:r>
              <a:rPr lang="en-GB" altLang="en-US" sz="1800" smtClean="0"/>
              <a:t>activities </a:t>
            </a:r>
            <a:r>
              <a:rPr lang="en-GB" altLang="en-US" sz="1800" b="1" u="sng" smtClean="0"/>
              <a:t>at national level and</a:t>
            </a:r>
            <a:r>
              <a:rPr lang="en-GB" altLang="en-US" sz="1800" smtClean="0"/>
              <a:t> the </a:t>
            </a:r>
            <a:r>
              <a:rPr lang="en-GB" altLang="en-US" sz="1800" b="1" u="sng" smtClean="0"/>
              <a:t>contribution in ITU-T SGs</a:t>
            </a:r>
            <a:r>
              <a:rPr lang="en-GB" altLang="en-US" sz="1800" smtClean="0"/>
              <a:t>;</a:t>
            </a:r>
            <a:endParaRPr lang="en-US" altLang="en-US" sz="1800" smtClean="0"/>
          </a:p>
          <a:p>
            <a:pPr>
              <a:buFontTx/>
              <a:buNone/>
            </a:pPr>
            <a:r>
              <a:rPr lang="en-GB" altLang="en-US" sz="1800" i="1" smtClean="0"/>
              <a:t>g)</a:t>
            </a:r>
            <a:r>
              <a:rPr lang="en-GB" altLang="en-US" sz="1800" smtClean="0"/>
              <a:t>	that the </a:t>
            </a:r>
            <a:r>
              <a:rPr lang="en-GB" altLang="en-US" sz="1800" b="1" u="sng" smtClean="0"/>
              <a:t>development of guidelines </a:t>
            </a:r>
            <a:r>
              <a:rPr lang="en-GB" altLang="en-US" sz="1800" smtClean="0"/>
              <a:t>would </a:t>
            </a:r>
            <a:r>
              <a:rPr lang="en-GB" altLang="en-US" sz="1800" b="1" u="sng" smtClean="0"/>
              <a:t>enhance the participation of developing countries in ITU-T SGs,</a:t>
            </a:r>
            <a:endParaRPr lang="en-US" altLang="en-US" sz="1800" b="1" u="sng" smtClean="0"/>
          </a:p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en-GB" altLang="en-US" sz="1800" b="1" smtClean="0"/>
              <a:t>Programme 2: Assisting developing countries with respect to the application of standards </a:t>
            </a:r>
          </a:p>
          <a:p>
            <a:pPr lvl="1"/>
            <a:r>
              <a:rPr lang="en-GB" altLang="en-US" sz="1800" smtClean="0"/>
              <a:t>To </a:t>
            </a:r>
            <a:r>
              <a:rPr lang="en-GB" altLang="en-US" sz="1800" b="1" u="sng" smtClean="0"/>
              <a:t>assist developing countries in Establishing a standardization </a:t>
            </a:r>
            <a:r>
              <a:rPr lang="en-GB" altLang="en-US" sz="1800" b="1" i="1" u="sng" smtClean="0"/>
              <a:t>secretariat</a:t>
            </a:r>
            <a:r>
              <a:rPr lang="en-GB" altLang="en-US" sz="1800" b="1" u="sng" smtClean="0"/>
              <a:t> </a:t>
            </a:r>
            <a:r>
              <a:rPr lang="en-GB" altLang="en-US" sz="1800" smtClean="0"/>
              <a:t>to </a:t>
            </a:r>
            <a:r>
              <a:rPr lang="en-GB" altLang="en-US" sz="1800" b="1" u="sng" smtClean="0"/>
              <a:t>coordinate standardization activities and participation in ITU-T </a:t>
            </a:r>
            <a:r>
              <a:rPr lang="en-GB" altLang="en-US" sz="1800" smtClean="0"/>
              <a:t>study groups.</a:t>
            </a:r>
            <a:endParaRPr lang="en-US" altLang="en-US" sz="1800" smtClean="0"/>
          </a:p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endParaRPr lang="en-US" altLang="en-US" sz="1800" smtClean="0"/>
          </a:p>
          <a:p>
            <a:pPr>
              <a:buFontTx/>
              <a:buNone/>
            </a:pPr>
            <a:endParaRPr lang="en-US" altLang="en-US" sz="180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CE42159-761C-4B5D-848C-F745A76BC7B2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84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2977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Implementation Roadmap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r>
              <a:rPr lang="en-US" altLang="en-US" sz="2400" dirty="0" smtClean="0"/>
              <a:t>Determine if there is enabling legislation </a:t>
            </a:r>
          </a:p>
          <a:p>
            <a:r>
              <a:rPr lang="en-US" altLang="en-US" sz="2400" dirty="0" smtClean="0"/>
              <a:t>Determine if there are sufficient human resources for desired structure </a:t>
            </a:r>
          </a:p>
          <a:p>
            <a:r>
              <a:rPr lang="en-US" altLang="en-US" sz="2400" dirty="0" smtClean="0"/>
              <a:t>Determine if there are sufficient financial resources for desired structure </a:t>
            </a:r>
          </a:p>
          <a:p>
            <a:r>
              <a:rPr lang="en-US" altLang="en-US" sz="2400" dirty="0" smtClean="0"/>
              <a:t>Appoint RA leader, support staff and secretariat staff </a:t>
            </a:r>
          </a:p>
          <a:p>
            <a:r>
              <a:rPr lang="en-US" altLang="en-US" sz="2400" dirty="0" smtClean="0"/>
              <a:t>Undertake a national ICT standards requirements assessment</a:t>
            </a:r>
          </a:p>
          <a:p>
            <a:r>
              <a:rPr lang="en-US" altLang="en-US" sz="2400" dirty="0" smtClean="0"/>
              <a:t>Establish necessary committees and appoint leadership </a:t>
            </a:r>
          </a:p>
          <a:p>
            <a:r>
              <a:rPr lang="en-US" altLang="en-US" sz="2400" dirty="0" smtClean="0"/>
              <a:t>Begin operations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2E6F083-9C83-4A6A-A1F5-B9EA66AD812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4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3372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Technical Assistance to establish NSS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1268412"/>
            <a:ext cx="8229600" cy="5256931"/>
          </a:xfrm>
        </p:spPr>
        <p:txBody>
          <a:bodyPr/>
          <a:lstStyle/>
          <a:p>
            <a:r>
              <a:rPr lang="en-US" altLang="en-US" sz="2400" dirty="0" smtClean="0"/>
              <a:t>To request TSB for technical assistance: 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Member State sends an e-mail to TSB requesting technical assistance to set up the NSS</a:t>
            </a:r>
          </a:p>
          <a:p>
            <a:pPr lvl="1"/>
            <a:r>
              <a:rPr lang="en-US" altLang="en-US" sz="2000" dirty="0" smtClean="0"/>
              <a:t>An assessment of the current set up in the country for ICT standards development will be undertaken </a:t>
            </a:r>
          </a:p>
          <a:p>
            <a:pPr lvl="1"/>
            <a:r>
              <a:rPr lang="en-US" altLang="en-US" sz="2000" dirty="0" smtClean="0"/>
              <a:t>Following the assessment TSB will facilitate the consultancy to assist the Member State in establishing the NSS</a:t>
            </a:r>
          </a:p>
          <a:p>
            <a:pPr lvl="1"/>
            <a:r>
              <a:rPr lang="en-US" altLang="en-US" sz="2000" dirty="0" smtClean="0"/>
              <a:t>The Member State will bear the cost of the consultancy</a:t>
            </a:r>
          </a:p>
          <a:p>
            <a:pPr lvl="1"/>
            <a:r>
              <a:rPr lang="en-US" altLang="en-US" sz="2000" dirty="0" smtClean="0"/>
              <a:t>TSB will facilitate the consultancy exercise and will review the deliverables of the consultancy</a:t>
            </a:r>
          </a:p>
          <a:p>
            <a:pPr lvl="1"/>
            <a:r>
              <a:rPr lang="en-US" altLang="en-US" sz="2000" dirty="0" smtClean="0"/>
              <a:t>A post implementation review will be undertaken by TSB at the end of the consultancy to identify areas for improvement/enhancement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A7097D1-8D02-4C3C-8B55-6EA8167C534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1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46C0A8-6125-449B-997D-A93602E376F0}" type="slidenum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549275"/>
            <a:ext cx="7772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Thank You </a:t>
            </a:r>
          </a:p>
        </p:txBody>
      </p:sp>
      <p:pic>
        <p:nvPicPr>
          <p:cNvPr id="27654" name="Picture 3" descr="00100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7277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7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89865" y="365760"/>
            <a:ext cx="8435975" cy="762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Challenges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530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A developing country might not have assigned the responsibility for ITU-T to a particular government agency or official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sz="2400" dirty="0" smtClean="0"/>
          </a:p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Each developing country might have a different goal regarding its ultimate involvement in ITU-T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sz="2400" dirty="0" smtClean="0"/>
          </a:p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Conclusion: One size does not fit all.  Options will be needed to match different countries’ different situations</a:t>
            </a:r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34777DD-78C1-4585-AC31-6F7B0B46566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2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72852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Benefits of a NSS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 smtClean="0"/>
              <a:t>Link national standards to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Clearly defined roles, responsibility and authority within the country on ITU-T matters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Coordinate requirements for ICT standards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Have a role in approval of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Enhance contribution in ITU-T Study Groups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5ED5EE5-9548-40D6-8EFB-229777755F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2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196" y="449258"/>
            <a:ext cx="7772400" cy="762000"/>
          </a:xfrm>
        </p:spPr>
        <p:txBody>
          <a:bodyPr/>
          <a:lstStyle/>
          <a:p>
            <a:r>
              <a:rPr lang="en-US" altLang="en-US" dirty="0" smtClean="0"/>
              <a:t>Best-Practice Example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69AE00E-3231-4D85-8B5C-0AF3E1553ED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grpSp>
        <p:nvGrpSpPr>
          <p:cNvPr id="8196" name="Group 29"/>
          <p:cNvGrpSpPr>
            <a:grpSpLocks/>
          </p:cNvGrpSpPr>
          <p:nvPr/>
        </p:nvGrpSpPr>
        <p:grpSpPr bwMode="auto">
          <a:xfrm>
            <a:off x="457200" y="1524000"/>
            <a:ext cx="8229600" cy="3790950"/>
            <a:chOff x="457200" y="1524000"/>
            <a:chExt cx="8229600" cy="3790387"/>
          </a:xfrm>
        </p:grpSpPr>
        <p:cxnSp>
          <p:nvCxnSpPr>
            <p:cNvPr id="8199" name="AutoShape 3"/>
            <p:cNvCxnSpPr>
              <a:cxnSpLocks noChangeShapeType="1"/>
            </p:cNvCxnSpPr>
            <p:nvPr/>
          </p:nvCxnSpPr>
          <p:spPr bwMode="auto">
            <a:xfrm flipH="1">
              <a:off x="7380981" y="4640641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6783639" y="4898534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6000801" y="4961718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Responsible Agency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3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Secretariat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4" name="Text Box 8"/>
            <p:cNvSpPr txBox="1">
              <a:spLocks noChangeArrowheads="1"/>
            </p:cNvSpPr>
            <p:nvPr/>
          </p:nvSpPr>
          <p:spPr bwMode="auto">
            <a:xfrm>
              <a:off x="533196" y="2591034"/>
              <a:ext cx="5964438" cy="609918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for ITU</a:t>
              </a:r>
            </a:p>
          </p:txBody>
        </p:sp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Funding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457200" y="3657422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(D)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1830026" y="3652909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(R)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8" name="Text Box 12"/>
            <p:cNvSpPr txBox="1">
              <a:spLocks noChangeArrowheads="1"/>
            </p:cNvSpPr>
            <p:nvPr/>
          </p:nvSpPr>
          <p:spPr bwMode="auto">
            <a:xfrm>
              <a:off x="3200400" y="3657422"/>
              <a:ext cx="5019803" cy="691154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for ITU-T</a:t>
              </a:r>
              <a:endParaRPr lang="en-US" alt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9" name="Text Box 13"/>
            <p:cNvSpPr txBox="1">
              <a:spLocks noChangeArrowheads="1"/>
            </p:cNvSpPr>
            <p:nvPr/>
          </p:nvSpPr>
          <p:spPr bwMode="auto">
            <a:xfrm>
              <a:off x="3282116" y="4914652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10" name="Text Box 14"/>
            <p:cNvSpPr txBox="1">
              <a:spLocks noChangeArrowheads="1"/>
            </p:cNvSpPr>
            <p:nvPr/>
          </p:nvSpPr>
          <p:spPr bwMode="auto">
            <a:xfrm>
              <a:off x="4663930" y="4914652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8211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2" name="AutoShape 16"/>
            <p:cNvCxnSpPr>
              <a:cxnSpLocks noChangeShapeType="1"/>
            </p:cNvCxnSpPr>
            <p:nvPr/>
          </p:nvCxnSpPr>
          <p:spPr bwMode="auto">
            <a:xfrm flipH="1">
              <a:off x="3563218" y="3189991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3" name="AutoShape 17"/>
            <p:cNvCxnSpPr>
              <a:cxnSpLocks noChangeShapeType="1"/>
            </p:cNvCxnSpPr>
            <p:nvPr/>
          </p:nvCxnSpPr>
          <p:spPr bwMode="auto">
            <a:xfrm>
              <a:off x="1142796" y="3429187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4" name="AutoShape 18"/>
            <p:cNvCxnSpPr>
              <a:cxnSpLocks noChangeShapeType="1"/>
            </p:cNvCxnSpPr>
            <p:nvPr/>
          </p:nvCxnSpPr>
          <p:spPr bwMode="auto">
            <a:xfrm flipH="1">
              <a:off x="1135441" y="3422740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5" name="AutoShape 19"/>
            <p:cNvCxnSpPr>
              <a:cxnSpLocks noChangeShapeType="1"/>
            </p:cNvCxnSpPr>
            <p:nvPr/>
          </p:nvCxnSpPr>
          <p:spPr bwMode="auto">
            <a:xfrm flipH="1">
              <a:off x="5985275" y="3428542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6" name="AutoShape 20"/>
            <p:cNvCxnSpPr>
              <a:cxnSpLocks noChangeShapeType="1"/>
            </p:cNvCxnSpPr>
            <p:nvPr/>
          </p:nvCxnSpPr>
          <p:spPr bwMode="auto">
            <a:xfrm>
              <a:off x="2516439" y="3434989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7" name="AutoShape 21"/>
            <p:cNvCxnSpPr>
              <a:cxnSpLocks noChangeShapeType="1"/>
            </p:cNvCxnSpPr>
            <p:nvPr/>
          </p:nvCxnSpPr>
          <p:spPr bwMode="auto">
            <a:xfrm>
              <a:off x="3885996" y="4648378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8" name="AutoShape 22"/>
            <p:cNvCxnSpPr>
              <a:cxnSpLocks noChangeShapeType="1"/>
            </p:cNvCxnSpPr>
            <p:nvPr/>
          </p:nvCxnSpPr>
          <p:spPr bwMode="auto">
            <a:xfrm flipH="1">
              <a:off x="5232672" y="4648378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9" name="AutoShape 23"/>
            <p:cNvCxnSpPr>
              <a:cxnSpLocks noChangeShapeType="1"/>
            </p:cNvCxnSpPr>
            <p:nvPr/>
          </p:nvCxnSpPr>
          <p:spPr bwMode="auto">
            <a:xfrm flipH="1">
              <a:off x="3881093" y="4642575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0" name="AutoShape 24"/>
            <p:cNvCxnSpPr>
              <a:cxnSpLocks noChangeShapeType="1"/>
            </p:cNvCxnSpPr>
            <p:nvPr/>
          </p:nvCxnSpPr>
          <p:spPr bwMode="auto">
            <a:xfrm>
              <a:off x="5714796" y="4412405"/>
              <a:ext cx="4086" cy="23210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533400" y="58674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NSG: National Study Group</a:t>
            </a:r>
          </a:p>
        </p:txBody>
      </p:sp>
    </p:spTree>
    <p:extLst>
      <p:ext uri="{BB962C8B-B14F-4D97-AF65-F5344CB8AC3E}">
        <p14:creationId xmlns:p14="http://schemas.microsoft.com/office/powerpoint/2010/main" val="345676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198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Functions of the NSS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10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Management of the national organization and processes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Dissemination of information from ITU-T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Responses to ITU-T inquiries/consultations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Development of national positions, strategies and action plans for ITU-T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800" smtClean="0"/>
              <a:t>Leading international delegations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2B9753-A25E-45CD-80CF-D8CDE36B30AF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0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50165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Functions of the NSS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187450"/>
            <a:ext cx="8229600" cy="5410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Development and approval of contributions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Reporting on national and international meetings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Authorizing applications to join ITU-T from private sector entities and requests for TIES accounts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Coordination of capacity building for standardization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8E17423-F970-4D5B-BCB8-D457590BEF0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9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/>
          <a:lstStyle/>
          <a:p>
            <a:r>
              <a:rPr lang="en-US" altLang="en-US" dirty="0" smtClean="0"/>
              <a:t>Legal Basis for the NSS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Authority for NSS is established under appropriate legislation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Responsibility will be assigned to the gov’t agency (or official position) responsible for ITU, or another governmental organization designated by the Member State.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</a:pPr>
            <a:r>
              <a:rPr lang="en-US" altLang="en-US" sz="2400" smtClean="0"/>
              <a:t>This will be the “Responsible Agency” (RA)</a:t>
            </a:r>
          </a:p>
          <a:p>
            <a:pPr>
              <a:lnSpc>
                <a:spcPct val="150000"/>
              </a:lnSpc>
            </a:pPr>
            <a:endParaRPr lang="en-US" altLang="en-US" sz="240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E4B5216-E240-4BC6-A531-76106DFBF0FA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2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mtClean="0"/>
              <a:t>Responsible Agency – Best Practice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Only the Responsible Agency (RA) has decision-making authority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Other subordinate groups are advisory to RA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Work takes places in the subordinate groups and is approved by RA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F5C64B0-445A-4DB5-BE19-A67ECE4C3DBD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24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6502D86E64E042AEFF3CE2890046F8" ma:contentTypeVersion="1" ma:contentTypeDescription="Create a new document." ma:contentTypeScope="" ma:versionID="940797db378c32214fa13bd190ed451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A0218D2-353F-4325-8146-88C5CEF171B0}"/>
</file>

<file path=customXml/itemProps2.xml><?xml version="1.0" encoding="utf-8"?>
<ds:datastoreItem xmlns:ds="http://schemas.openxmlformats.org/officeDocument/2006/customXml" ds:itemID="{C78EE728-2085-44D0-AFF3-D9BA174955EE}"/>
</file>

<file path=customXml/itemProps3.xml><?xml version="1.0" encoding="utf-8"?>
<ds:datastoreItem xmlns:ds="http://schemas.openxmlformats.org/officeDocument/2006/customXml" ds:itemID="{CB194B09-1372-444B-931D-82FB9AE30998}"/>
</file>

<file path=docProps/app.xml><?xml version="1.0" encoding="utf-8"?>
<Properties xmlns="http://schemas.openxmlformats.org/officeDocument/2006/extended-properties" xmlns:vt="http://schemas.openxmlformats.org/officeDocument/2006/docPropsVTypes">
  <TotalTime>3982</TotalTime>
  <Words>1115</Words>
  <Application>Microsoft Office PowerPoint</Application>
  <PresentationFormat>On-screen Show (4:3)</PresentationFormat>
  <Paragraphs>229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Malgun Gothic</vt:lpstr>
      <vt:lpstr>Arial</vt:lpstr>
      <vt:lpstr>Calibri</vt:lpstr>
      <vt:lpstr>Symbol</vt:lpstr>
      <vt:lpstr>Times New Roman</vt:lpstr>
      <vt:lpstr>Verdana</vt:lpstr>
      <vt:lpstr>Office Theme</vt:lpstr>
      <vt:lpstr>ITU Regional Standardization Forum for Americas  (Washington D.C., United States,  21 September 2015)</vt:lpstr>
      <vt:lpstr>WTSA Resolution 44 (BSG)</vt:lpstr>
      <vt:lpstr>Challenges</vt:lpstr>
      <vt:lpstr>Benefits of a NSS</vt:lpstr>
      <vt:lpstr>Best-Practice Example</vt:lpstr>
      <vt:lpstr>Functions of the NSS</vt:lpstr>
      <vt:lpstr>Functions of the NSS (cont.)</vt:lpstr>
      <vt:lpstr>Legal Basis for the NSS</vt:lpstr>
      <vt:lpstr>Responsible Agency – Best Practice</vt:lpstr>
      <vt:lpstr>Responsible Agency – Best Practice</vt:lpstr>
      <vt:lpstr>General Level NSS or Start Up</vt:lpstr>
      <vt:lpstr>Start Up NSS</vt:lpstr>
      <vt:lpstr>Start Up NSS</vt:lpstr>
      <vt:lpstr>Start Up NSS</vt:lpstr>
      <vt:lpstr>Study Group Level NSS</vt:lpstr>
      <vt:lpstr>Study Group Level NSS</vt:lpstr>
      <vt:lpstr>Study Group Level NSS</vt:lpstr>
      <vt:lpstr>Study Group Level NSS</vt:lpstr>
      <vt:lpstr>Full Sector Level NSS</vt:lpstr>
      <vt:lpstr>Implementation Roadmap</vt:lpstr>
      <vt:lpstr>Technical Assistance to establish NSS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Mauree, Venkatesen</cp:lastModifiedBy>
  <cp:revision>94</cp:revision>
  <cp:lastPrinted>2015-01-19T16:17:40Z</cp:lastPrinted>
  <dcterms:created xsi:type="dcterms:W3CDTF">2014-09-01T15:38:30Z</dcterms:created>
  <dcterms:modified xsi:type="dcterms:W3CDTF">2015-09-20T14:25:21Z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0x0101002D6502D86E64E042AEFF3CE2890046F8</vt:lpwstr>
  </property>
</Properties>
</file>