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slides/slide40.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6.xml" ContentType="application/vnd.openxmlformats-officedocument.presentationml.slide+xml"/>
  <Override PartName="/ppt/slides/slide41.xml" ContentType="application/vnd.openxmlformats-officedocument.presentationml.slide+xml"/>
  <Override PartName="/ppt/presentation.xml" ContentType="application/vnd.openxmlformats-officedocument.presentationml.presentation.main+xml"/>
  <Override PartName="/ppt/slides/slide3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1.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0.xml" ContentType="application/vnd.openxmlformats-officedocument.presentationml.slide+xml"/>
  <Override PartName="/ppt/slides/slide22.xml" ContentType="application/vnd.openxmlformats-officedocument.presentationml.slide+xml"/>
  <Override PartName="/ppt/slides/slide28.xml" ContentType="application/vnd.openxmlformats-officedocument.presentationml.slide+xml"/>
  <Override PartName="/ppt/slides/slide3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31.xml" ContentType="application/vnd.openxmlformats-officedocument.presentationml.slide+xml"/>
  <Override PartName="/ppt/slides/slide29.xml" ContentType="application/vnd.openxmlformats-officedocument.presentationml.slide+xml"/>
  <Override PartName="/ppt/slides/slide27.xml" ContentType="application/vnd.openxmlformats-officedocument.presentationml.slide+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10.xml" ContentType="application/vnd.openxmlformats-officedocument.presentationml.slideMaster+xml"/>
  <Override PartName="/ppt/slideMasters/slideMaster9.xml" ContentType="application/vnd.openxmlformats-officedocument.presentationml.slideMaster+xml"/>
  <Override PartName="/ppt/slideLayouts/slideLayout70.xml" ContentType="application/vnd.openxmlformats-officedocument.presentationml.slideLayout+xml"/>
  <Override PartName="/ppt/slideLayouts/slideLayout69.xml" ContentType="application/vnd.openxmlformats-officedocument.presentationml.slideLayout+xml"/>
  <Override PartName="/ppt/slideLayouts/slideLayout68.xml" ContentType="application/vnd.openxmlformats-officedocument.presentationml.slideLayout+xml"/>
  <Override PartName="/ppt/slideLayouts/slideLayout67.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97.xml" ContentType="application/vnd.openxmlformats-officedocument.presentationml.slideLayout+xml"/>
  <Override PartName="/ppt/slideLayouts/slideLayout96.xml" ContentType="application/vnd.openxmlformats-officedocument.presentationml.slideLayout+xml"/>
  <Override PartName="/ppt/slideLayouts/slideLayout95.xml" ContentType="application/vnd.openxmlformats-officedocument.presentationml.slideLayout+xml"/>
  <Override PartName="/ppt/slideLayouts/slideLayout94.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5.xml" ContentType="application/vnd.openxmlformats-officedocument.presentationml.slideLayout+xml"/>
  <Override PartName="/ppt/slideLayouts/slideLayout104.xml" ContentType="application/vnd.openxmlformats-officedocument.presentationml.slideLayout+xml"/>
  <Override PartName="/ppt/slideLayouts/slideLayout103.xml" ContentType="application/vnd.openxmlformats-officedocument.presentationml.slideLayout+xml"/>
  <Override PartName="/ppt/slideLayouts/slideLayout102.xml" ContentType="application/vnd.openxmlformats-officedocument.presentationml.slideLayout+xml"/>
  <Override PartName="/ppt/slideLayouts/slideLayout93.xml" ContentType="application/vnd.openxmlformats-officedocument.presentationml.slideLayout+xml"/>
  <Override PartName="/ppt/slideLayouts/slideLayout92.xml" ContentType="application/vnd.openxmlformats-officedocument.presentationml.slideLayout+xml"/>
  <Override PartName="/ppt/slideLayouts/slideLayout91.xml" ContentType="application/vnd.openxmlformats-officedocument.presentationml.slideLayout+xml"/>
  <Override PartName="/ppt/slideLayouts/slideLayout84.xml" ContentType="application/vnd.openxmlformats-officedocument.presentationml.slideLayout+xml"/>
  <Override PartName="/ppt/slideLayouts/slideLayout83.xml" ContentType="application/vnd.openxmlformats-officedocument.presentationml.slideLayout+xml"/>
  <Override PartName="/ppt/slideLayouts/slideLayout82.xml" ContentType="application/vnd.openxmlformats-officedocument.presentationml.slideLayout+xml"/>
  <Override PartName="/ppt/slideLayouts/slideLayout81.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44.xml" ContentType="application/vnd.openxmlformats-officedocument.presentationml.slideLayout+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106.xml" ContentType="application/vnd.openxmlformats-officedocument.presentationml.slideLayout+xml"/>
  <Override PartName="/ppt/slideLayouts/slideLayout98.xml" ContentType="application/vnd.openxmlformats-officedocument.presentationml.slideLayout+xml"/>
  <Override PartName="/ppt/slideLayouts/slideLayout108.xml" ContentType="application/vnd.openxmlformats-officedocument.presentationml.slideLayou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2.xml" ContentType="application/vnd.openxmlformats-officedocument.presentationml.notesSlide+xml"/>
  <Override PartName="/ppt/notesSlides/notesSlide41.xml" ContentType="application/vnd.openxmlformats-officedocument.presentationml.notesSlide+xml"/>
  <Override PartName="/ppt/notesSlides/notesSlide40.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9.xml" ContentType="application/vnd.openxmlformats-officedocument.presentationml.notesSlide+xml"/>
  <Override PartName="/ppt/slideLayouts/slideLayout107.xml" ContentType="application/vnd.openxmlformats-officedocument.presentationml.slideLayout+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23.xml" ContentType="application/vnd.openxmlformats-officedocument.presentationml.slideLayout+xml"/>
  <Override PartName="/ppt/slideLayouts/slideLayout122.xml" ContentType="application/vnd.openxmlformats-officedocument.presentationml.slideLayout+xml"/>
  <Override PartName="/ppt/slideLayouts/slideLayout121.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20.xml" ContentType="application/vnd.openxmlformats-officedocument.presentationml.slideLayout+xml"/>
  <Override PartName="/ppt/slideLayouts/slideLayout119.xml" ContentType="application/vnd.openxmlformats-officedocument.presentationml.slideLayout+xml"/>
  <Override PartName="/ppt/slideLayouts/slideLayout11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31.xml" ContentType="application/vnd.openxmlformats-officedocument.presentationml.slideLayout+xml"/>
  <Override PartName="/ppt/slideLayouts/slideLayout124.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132.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8.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9.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10.xml" ContentType="application/vnd.openxmlformats-officedocument.theme+xml"/>
  <Override PartName="/ppt/theme/theme3.xml" ContentType="application/vnd.openxmlformats-officedocument.theme+xml"/>
  <Override PartName="/ppt/theme/theme7.xml" ContentType="application/vnd.openxmlformats-officedocument.theme+xml"/>
  <Override PartName="/ppt/theme/theme13.xml" ContentType="application/vnd.openxmlformats-officedocument.theme+xml"/>
  <Override PartName="/ppt/theme/theme4.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customXml/itemProps3.xml" ContentType="application/vnd.openxmlformats-officedocument.customXmlProperties+xml"/>
  <Override PartName="/customXml/itemProps1.xml" ContentType="application/vnd.openxmlformats-officedocument.customXmlProperties+xml"/>
  <Override PartName="/customXml/itemProps2.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4083" r:id="rId5"/>
    <p:sldMasterId id="2147484096" r:id="rId6"/>
    <p:sldMasterId id="2147484109" r:id="rId7"/>
    <p:sldMasterId id="2147484122" r:id="rId8"/>
    <p:sldMasterId id="2147484135" r:id="rId9"/>
    <p:sldMasterId id="2147484148" r:id="rId10"/>
    <p:sldMasterId id="2147484161" r:id="rId11"/>
    <p:sldMasterId id="2147484174" r:id="rId12"/>
    <p:sldMasterId id="2147484187" r:id="rId13"/>
    <p:sldMasterId id="2147484200" r:id="rId14"/>
  </p:sldMasterIdLst>
  <p:notesMasterIdLst>
    <p:notesMasterId r:id="rId61"/>
  </p:notesMasterIdLst>
  <p:handoutMasterIdLst>
    <p:handoutMasterId r:id="rId62"/>
  </p:handoutMasterIdLst>
  <p:sldIdLst>
    <p:sldId id="477" r:id="rId15"/>
    <p:sldId id="475" r:id="rId16"/>
    <p:sldId id="489" r:id="rId17"/>
    <p:sldId id="491" r:id="rId18"/>
    <p:sldId id="492" r:id="rId19"/>
    <p:sldId id="493" r:id="rId20"/>
    <p:sldId id="494" r:id="rId21"/>
    <p:sldId id="495" r:id="rId22"/>
    <p:sldId id="496" r:id="rId23"/>
    <p:sldId id="497" r:id="rId24"/>
    <p:sldId id="490" r:id="rId25"/>
    <p:sldId id="501" r:id="rId26"/>
    <p:sldId id="503" r:id="rId27"/>
    <p:sldId id="498" r:id="rId28"/>
    <p:sldId id="505" r:id="rId29"/>
    <p:sldId id="507" r:id="rId30"/>
    <p:sldId id="509" r:id="rId31"/>
    <p:sldId id="511" r:id="rId32"/>
    <p:sldId id="513" r:id="rId33"/>
    <p:sldId id="515" r:id="rId34"/>
    <p:sldId id="517" r:id="rId35"/>
    <p:sldId id="519" r:id="rId36"/>
    <p:sldId id="521" r:id="rId37"/>
    <p:sldId id="523" r:id="rId38"/>
    <p:sldId id="488" r:id="rId39"/>
    <p:sldId id="525" r:id="rId40"/>
    <p:sldId id="527" r:id="rId41"/>
    <p:sldId id="529" r:id="rId42"/>
    <p:sldId id="531" r:id="rId43"/>
    <p:sldId id="533" r:id="rId44"/>
    <p:sldId id="535" r:id="rId45"/>
    <p:sldId id="537" r:id="rId46"/>
    <p:sldId id="538" r:id="rId47"/>
    <p:sldId id="539" r:id="rId48"/>
    <p:sldId id="540" r:id="rId49"/>
    <p:sldId id="541" r:id="rId50"/>
    <p:sldId id="542" r:id="rId51"/>
    <p:sldId id="543" r:id="rId52"/>
    <p:sldId id="544" r:id="rId53"/>
    <p:sldId id="545" r:id="rId54"/>
    <p:sldId id="546" r:id="rId55"/>
    <p:sldId id="547" r:id="rId56"/>
    <p:sldId id="548" r:id="rId57"/>
    <p:sldId id="549" r:id="rId58"/>
    <p:sldId id="499" r:id="rId59"/>
    <p:sldId id="550" r:id="rId60"/>
  </p:sldIdLst>
  <p:sldSz cx="9144000" cy="6858000" type="screen4x3"/>
  <p:notesSz cx="6794500" cy="9906000"/>
  <p:defaultTex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66"/>
    <a:srgbClr val="0E438A"/>
    <a:srgbClr val="525152"/>
    <a:srgbClr val="0099CC"/>
    <a:srgbClr val="33CC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142" autoAdjust="0"/>
    <p:restoredTop sz="91206" autoAdjust="0"/>
  </p:normalViewPr>
  <p:slideViewPr>
    <p:cSldViewPr>
      <p:cViewPr varScale="1">
        <p:scale>
          <a:sx n="51" d="100"/>
          <a:sy n="51" d="100"/>
        </p:scale>
        <p:origin x="9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7" d="100"/>
          <a:sy n="77" d="100"/>
        </p:scale>
        <p:origin x="-2040" y="-96"/>
      </p:cViewPr>
      <p:guideLst>
        <p:guide orient="horz" pos="312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slide" Target="slides/slide25.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slide" Target="slides/slide28.xml"/><Relationship Id="rId47" Type="http://schemas.openxmlformats.org/officeDocument/2006/relationships/slide" Target="slides/slide33.xml"/><Relationship Id="rId50" Type="http://schemas.openxmlformats.org/officeDocument/2006/relationships/slide" Target="slides/slide36.xml"/><Relationship Id="rId55" Type="http://schemas.openxmlformats.org/officeDocument/2006/relationships/slide" Target="slides/slide41.xml"/><Relationship Id="rId63" Type="http://schemas.openxmlformats.org/officeDocument/2006/relationships/presProps" Target="presProp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41" Type="http://schemas.openxmlformats.org/officeDocument/2006/relationships/slide" Target="slides/slide27.xml"/><Relationship Id="rId54" Type="http://schemas.openxmlformats.org/officeDocument/2006/relationships/slide" Target="slides/slide40.xml"/><Relationship Id="rId62"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slide" Target="slides/slide23.xml"/><Relationship Id="rId40" Type="http://schemas.openxmlformats.org/officeDocument/2006/relationships/slide" Target="slides/slide26.xml"/><Relationship Id="rId45" Type="http://schemas.openxmlformats.org/officeDocument/2006/relationships/slide" Target="slides/slide31.xml"/><Relationship Id="rId53" Type="http://schemas.openxmlformats.org/officeDocument/2006/relationships/slide" Target="slides/slide39.xml"/><Relationship Id="rId58" Type="http://schemas.openxmlformats.org/officeDocument/2006/relationships/slide" Target="slides/slide44.xml"/><Relationship Id="rId66"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49" Type="http://schemas.openxmlformats.org/officeDocument/2006/relationships/slide" Target="slides/slide35.xml"/><Relationship Id="rId57" Type="http://schemas.openxmlformats.org/officeDocument/2006/relationships/slide" Target="slides/slide43.xml"/><Relationship Id="rId61" Type="http://schemas.openxmlformats.org/officeDocument/2006/relationships/notesMaster" Target="notesMasters/notesMaster1.xml"/><Relationship Id="rId10" Type="http://schemas.openxmlformats.org/officeDocument/2006/relationships/slideMaster" Target="slideMasters/slideMaster7.xml"/><Relationship Id="rId19" Type="http://schemas.openxmlformats.org/officeDocument/2006/relationships/slide" Target="slides/slide5.xml"/><Relationship Id="rId31" Type="http://schemas.openxmlformats.org/officeDocument/2006/relationships/slide" Target="slides/slide17.xml"/><Relationship Id="rId44" Type="http://schemas.openxmlformats.org/officeDocument/2006/relationships/slide" Target="slides/slide30.xml"/><Relationship Id="rId52" Type="http://schemas.openxmlformats.org/officeDocument/2006/relationships/slide" Target="slides/slide38.xml"/><Relationship Id="rId60" Type="http://schemas.openxmlformats.org/officeDocument/2006/relationships/slide" Target="slides/slide46.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 Id="rId43" Type="http://schemas.openxmlformats.org/officeDocument/2006/relationships/slide" Target="slides/slide29.xml"/><Relationship Id="rId48" Type="http://schemas.openxmlformats.org/officeDocument/2006/relationships/slide" Target="slides/slide34.xml"/><Relationship Id="rId56" Type="http://schemas.openxmlformats.org/officeDocument/2006/relationships/slide" Target="slides/slide42.xml"/><Relationship Id="rId64" Type="http://schemas.openxmlformats.org/officeDocument/2006/relationships/viewProps" Target="viewProps.xml"/><Relationship Id="rId8" Type="http://schemas.openxmlformats.org/officeDocument/2006/relationships/slideMaster" Target="slideMasters/slideMaster5.xml"/><Relationship Id="rId51" Type="http://schemas.openxmlformats.org/officeDocument/2006/relationships/slide" Target="slides/slide37.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slide" Target="slides/slide24.xml"/><Relationship Id="rId46" Type="http://schemas.openxmlformats.org/officeDocument/2006/relationships/slide" Target="slides/slide32.xml"/><Relationship Id="rId59" Type="http://schemas.openxmlformats.org/officeDocument/2006/relationships/slide" Target="slides/slide4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5024" cy="4958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28675" name="Rectangle 3"/>
          <p:cNvSpPr>
            <a:spLocks noGrp="1" noChangeArrowheads="1"/>
          </p:cNvSpPr>
          <p:nvPr>
            <p:ph type="dt" sz="quarter" idx="1"/>
          </p:nvPr>
        </p:nvSpPr>
        <p:spPr bwMode="auto">
          <a:xfrm>
            <a:off x="3849476" y="0"/>
            <a:ext cx="2945024" cy="4958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p>
        </p:txBody>
      </p:sp>
      <p:sp>
        <p:nvSpPr>
          <p:cNvPr id="28676" name="Rectangle 4"/>
          <p:cNvSpPr>
            <a:spLocks noGrp="1" noChangeArrowheads="1"/>
          </p:cNvSpPr>
          <p:nvPr>
            <p:ph type="ftr" sz="quarter" idx="2"/>
          </p:nvPr>
        </p:nvSpPr>
        <p:spPr bwMode="auto">
          <a:xfrm>
            <a:off x="0" y="9410145"/>
            <a:ext cx="2945024" cy="49585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28677" name="Rectangle 5"/>
          <p:cNvSpPr>
            <a:spLocks noGrp="1" noChangeArrowheads="1"/>
          </p:cNvSpPr>
          <p:nvPr>
            <p:ph type="sldNum" sz="quarter" idx="3"/>
          </p:nvPr>
        </p:nvSpPr>
        <p:spPr bwMode="auto">
          <a:xfrm>
            <a:off x="3849476" y="9410145"/>
            <a:ext cx="2945024" cy="49585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2CFC765-0033-457F-AADC-AF865730E072}" type="slidenum">
              <a:rPr lang="en-US"/>
              <a:pPr>
                <a:defRPr/>
              </a:pPr>
              <a:t>‹#›</a:t>
            </a:fld>
            <a:endParaRPr lang="en-US"/>
          </a:p>
        </p:txBody>
      </p:sp>
    </p:spTree>
    <p:extLst>
      <p:ext uri="{BB962C8B-B14F-4D97-AF65-F5344CB8AC3E}">
        <p14:creationId xmlns:p14="http://schemas.microsoft.com/office/powerpoint/2010/main" val="8742401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5024" cy="4958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48131" name="Rectangle 3"/>
          <p:cNvSpPr>
            <a:spLocks noGrp="1" noChangeArrowheads="1"/>
          </p:cNvSpPr>
          <p:nvPr>
            <p:ph type="dt" idx="1"/>
          </p:nvPr>
        </p:nvSpPr>
        <p:spPr bwMode="auto">
          <a:xfrm>
            <a:off x="3849476" y="0"/>
            <a:ext cx="2945024" cy="4958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p>
        </p:txBody>
      </p:sp>
      <p:sp>
        <p:nvSpPr>
          <p:cNvPr id="31748" name="Rectangle 4"/>
          <p:cNvSpPr>
            <a:spLocks noGrp="1" noRot="1" noChangeAspect="1" noChangeArrowheads="1" noTextEdit="1"/>
          </p:cNvSpPr>
          <p:nvPr>
            <p:ph type="sldImg" idx="2"/>
          </p:nvPr>
        </p:nvSpPr>
        <p:spPr bwMode="auto">
          <a:xfrm>
            <a:off x="922338" y="744538"/>
            <a:ext cx="4949825" cy="37131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906039" y="4705074"/>
            <a:ext cx="4982422" cy="4457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10145"/>
            <a:ext cx="2945024" cy="49585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48135" name="Rectangle 7"/>
          <p:cNvSpPr>
            <a:spLocks noGrp="1" noChangeArrowheads="1"/>
          </p:cNvSpPr>
          <p:nvPr>
            <p:ph type="sldNum" sz="quarter" idx="5"/>
          </p:nvPr>
        </p:nvSpPr>
        <p:spPr bwMode="auto">
          <a:xfrm>
            <a:off x="3849476" y="9410145"/>
            <a:ext cx="2945024" cy="49585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E0D7C1C-002D-4C12-9F25-E16E5849BF84}" type="slidenum">
              <a:rPr lang="en-US"/>
              <a:pPr>
                <a:defRPr/>
              </a:pPr>
              <a:t>‹#›</a:t>
            </a:fld>
            <a:endParaRPr lang="en-US"/>
          </a:p>
        </p:txBody>
      </p:sp>
    </p:spTree>
    <p:extLst>
      <p:ext uri="{BB962C8B-B14F-4D97-AF65-F5344CB8AC3E}">
        <p14:creationId xmlns:p14="http://schemas.microsoft.com/office/powerpoint/2010/main" val="192089418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1DD5893-9133-4648-8CA5-A4E6DE038CA3}" type="slidenum">
              <a:rPr lang="en-US" altLang="en-US" sz="1200"/>
              <a:pPr/>
              <a:t>1</a:t>
            </a:fld>
            <a:endParaRPr lang="en-US" alt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003418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ECE3A7E-8686-4843-94B6-B92F7CE3468B}" type="slidenum">
              <a:rPr lang="en-US" sz="1200" smtClean="0"/>
              <a:pPr/>
              <a:t>10</a:t>
            </a:fld>
            <a:endParaRPr 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148357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8D8DC8EC-6F67-4A68-B1FE-145CF72715A6}" type="slidenum">
              <a:rPr lang="en-US" sz="1200" smtClean="0"/>
              <a:pPr/>
              <a:t>11</a:t>
            </a:fld>
            <a:endParaRPr lang="en-US" sz="120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791637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D2BC0A46-4A8A-4C54-A8A2-985FF9362FB7}" type="slidenum">
              <a:rPr lang="en-US" sz="1200">
                <a:solidFill>
                  <a:prstClr val="black"/>
                </a:solidFill>
              </a:rPr>
              <a:pPr/>
              <a:t>12</a:t>
            </a:fld>
            <a:endParaRPr lang="en-US" sz="1200">
              <a:solidFill>
                <a:prstClr val="black"/>
              </a:solidFill>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898208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BF34155A-3221-45A2-8C96-35DBBC6A4C54}" type="slidenum">
              <a:rPr lang="en-US" sz="1200">
                <a:solidFill>
                  <a:prstClr val="black"/>
                </a:solidFill>
              </a:rPr>
              <a:pPr/>
              <a:t>13</a:t>
            </a:fld>
            <a:endParaRPr lang="en-US" sz="1200">
              <a:solidFill>
                <a:prstClr val="black"/>
              </a:solidFill>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689902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ECE3A7E-8686-4843-94B6-B92F7CE3468B}" type="slidenum">
              <a:rPr lang="en-US" sz="1200" smtClean="0"/>
              <a:pPr/>
              <a:t>14</a:t>
            </a:fld>
            <a:endParaRPr 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446548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9D3F8F4E-13E3-4318-87DD-4A4568E4A6DA}" type="slidenum">
              <a:rPr lang="en-US" altLang="en-US" sz="1200">
                <a:solidFill>
                  <a:prstClr val="black"/>
                </a:solidFill>
              </a:rPr>
              <a:pPr/>
              <a:t>15</a:t>
            </a:fld>
            <a:endParaRPr lang="en-US" altLang="en-US" sz="1200">
              <a:solidFill>
                <a:prstClr val="black"/>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smtClean="0"/>
          </a:p>
        </p:txBody>
      </p:sp>
    </p:spTree>
    <p:extLst>
      <p:ext uri="{BB962C8B-B14F-4D97-AF65-F5344CB8AC3E}">
        <p14:creationId xmlns:p14="http://schemas.microsoft.com/office/powerpoint/2010/main" val="28948874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3C958160-E6DA-4568-8103-AB772EF0F5DA}" type="slidenum">
              <a:rPr lang="en-US" altLang="en-US" sz="1200">
                <a:solidFill>
                  <a:prstClr val="black"/>
                </a:solidFill>
              </a:rPr>
              <a:pPr/>
              <a:t>16</a:t>
            </a:fld>
            <a:endParaRPr lang="en-US" altLang="en-US" sz="1200">
              <a:solidFill>
                <a:prstClr val="black"/>
              </a:solidFill>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smtClean="0"/>
          </a:p>
        </p:txBody>
      </p:sp>
    </p:spTree>
    <p:extLst>
      <p:ext uri="{BB962C8B-B14F-4D97-AF65-F5344CB8AC3E}">
        <p14:creationId xmlns:p14="http://schemas.microsoft.com/office/powerpoint/2010/main" val="342438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8234AD90-7199-470A-866B-29B5278437BF}" type="slidenum">
              <a:rPr lang="en-US" altLang="en-US" sz="1200">
                <a:solidFill>
                  <a:prstClr val="black"/>
                </a:solidFill>
              </a:rPr>
              <a:pPr/>
              <a:t>17</a:t>
            </a:fld>
            <a:endParaRPr lang="en-US" altLang="en-US" sz="1200">
              <a:solidFill>
                <a:prstClr val="black"/>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smtClean="0"/>
          </a:p>
        </p:txBody>
      </p:sp>
    </p:spTree>
    <p:extLst>
      <p:ext uri="{BB962C8B-B14F-4D97-AF65-F5344CB8AC3E}">
        <p14:creationId xmlns:p14="http://schemas.microsoft.com/office/powerpoint/2010/main" val="37257910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9CB92A5D-F543-4077-B161-F9B75EFDD7C1}" type="slidenum">
              <a:rPr lang="en-US" altLang="en-US" sz="1200">
                <a:solidFill>
                  <a:prstClr val="black"/>
                </a:solidFill>
              </a:rPr>
              <a:pPr/>
              <a:t>18</a:t>
            </a:fld>
            <a:endParaRPr lang="en-US" altLang="en-US" sz="1200">
              <a:solidFill>
                <a:prstClr val="black"/>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dirty="0" smtClean="0"/>
          </a:p>
        </p:txBody>
      </p:sp>
    </p:spTree>
    <p:extLst>
      <p:ext uri="{BB962C8B-B14F-4D97-AF65-F5344CB8AC3E}">
        <p14:creationId xmlns:p14="http://schemas.microsoft.com/office/powerpoint/2010/main" val="10419223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4B787385-E72E-4C9D-BE42-48D06B4FC062}" type="slidenum">
              <a:rPr lang="en-US" altLang="en-US" sz="1200">
                <a:solidFill>
                  <a:prstClr val="black"/>
                </a:solidFill>
              </a:rPr>
              <a:pPr/>
              <a:t>19</a:t>
            </a:fld>
            <a:endParaRPr lang="en-US" altLang="en-US" sz="1200">
              <a:solidFill>
                <a:prstClr val="black"/>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dirty="0" smtClean="0"/>
          </a:p>
        </p:txBody>
      </p:sp>
    </p:spTree>
    <p:extLst>
      <p:ext uri="{BB962C8B-B14F-4D97-AF65-F5344CB8AC3E}">
        <p14:creationId xmlns:p14="http://schemas.microsoft.com/office/powerpoint/2010/main" val="3563656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ECE3A7E-8686-4843-94B6-B92F7CE3468B}" type="slidenum">
              <a:rPr lang="en-US" sz="1200" smtClean="0"/>
              <a:pPr/>
              <a:t>2</a:t>
            </a:fld>
            <a:endParaRPr 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7210598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13A78CF2-7176-47F7-89B7-2115A19CA0EE}" type="slidenum">
              <a:rPr lang="en-US" altLang="en-US" sz="1200">
                <a:solidFill>
                  <a:prstClr val="black"/>
                </a:solidFill>
              </a:rPr>
              <a:pPr/>
              <a:t>20</a:t>
            </a:fld>
            <a:endParaRPr lang="en-US" altLang="en-US" sz="1200">
              <a:solidFill>
                <a:prstClr val="black"/>
              </a:solidFill>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smtClean="0"/>
          </a:p>
        </p:txBody>
      </p:sp>
    </p:spTree>
    <p:extLst>
      <p:ext uri="{BB962C8B-B14F-4D97-AF65-F5344CB8AC3E}">
        <p14:creationId xmlns:p14="http://schemas.microsoft.com/office/powerpoint/2010/main" val="39974339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D21358A-3A95-4EC5-B517-DFE22BD31E47}" type="slidenum">
              <a:rPr lang="en-US" altLang="en-US" sz="1200">
                <a:solidFill>
                  <a:prstClr val="black"/>
                </a:solidFill>
              </a:rPr>
              <a:pPr/>
              <a:t>21</a:t>
            </a:fld>
            <a:endParaRPr lang="en-US" altLang="en-US" sz="1200">
              <a:solidFill>
                <a:prstClr val="black"/>
              </a:solidFill>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smtClean="0"/>
          </a:p>
        </p:txBody>
      </p:sp>
    </p:spTree>
    <p:extLst>
      <p:ext uri="{BB962C8B-B14F-4D97-AF65-F5344CB8AC3E}">
        <p14:creationId xmlns:p14="http://schemas.microsoft.com/office/powerpoint/2010/main" val="34895917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98497506-B329-4E77-B248-1AB3FBBD4B01}" type="slidenum">
              <a:rPr lang="en-US" altLang="en-US" sz="1200">
                <a:solidFill>
                  <a:prstClr val="black"/>
                </a:solidFill>
              </a:rPr>
              <a:pPr/>
              <a:t>22</a:t>
            </a:fld>
            <a:endParaRPr lang="en-US" altLang="en-US" sz="1200">
              <a:solidFill>
                <a:prstClr val="black"/>
              </a:solidFill>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smtClean="0"/>
          </a:p>
        </p:txBody>
      </p:sp>
    </p:spTree>
    <p:extLst>
      <p:ext uri="{BB962C8B-B14F-4D97-AF65-F5344CB8AC3E}">
        <p14:creationId xmlns:p14="http://schemas.microsoft.com/office/powerpoint/2010/main" val="30747106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5CC8D10D-1713-4C98-BDFD-27496EA6A332}" type="slidenum">
              <a:rPr lang="en-US" altLang="en-US" sz="1200">
                <a:solidFill>
                  <a:prstClr val="black"/>
                </a:solidFill>
              </a:rPr>
              <a:pPr/>
              <a:t>23</a:t>
            </a:fld>
            <a:endParaRPr lang="en-US" altLang="en-US" sz="1200">
              <a:solidFill>
                <a:prstClr val="black"/>
              </a:solidFill>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dirty="0" smtClean="0"/>
          </a:p>
        </p:txBody>
      </p:sp>
    </p:spTree>
    <p:extLst>
      <p:ext uri="{BB962C8B-B14F-4D97-AF65-F5344CB8AC3E}">
        <p14:creationId xmlns:p14="http://schemas.microsoft.com/office/powerpoint/2010/main" val="27832771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C0D0148-B0CE-4220-AADA-ACE4D27F7365}" type="slidenum">
              <a:rPr lang="en-US" altLang="en-US" sz="1200">
                <a:solidFill>
                  <a:prstClr val="black"/>
                </a:solidFill>
              </a:rPr>
              <a:pPr/>
              <a:t>24</a:t>
            </a:fld>
            <a:endParaRPr lang="en-US" altLang="en-US" sz="1200">
              <a:solidFill>
                <a:prstClr val="black"/>
              </a:solidFill>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smtClean="0"/>
          </a:p>
        </p:txBody>
      </p:sp>
    </p:spTree>
    <p:extLst>
      <p:ext uri="{BB962C8B-B14F-4D97-AF65-F5344CB8AC3E}">
        <p14:creationId xmlns:p14="http://schemas.microsoft.com/office/powerpoint/2010/main" val="14489545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8D8DC8EC-6F67-4A68-B1FE-145CF72715A6}" type="slidenum">
              <a:rPr lang="en-US" sz="1200" smtClean="0"/>
              <a:pPr/>
              <a:t>25</a:t>
            </a:fld>
            <a:endParaRPr lang="en-US" sz="120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6005515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8D8DC8EC-6F67-4A68-B1FE-145CF72715A6}" type="slidenum">
              <a:rPr lang="en-US" sz="1200">
                <a:solidFill>
                  <a:prstClr val="black"/>
                </a:solidFill>
              </a:rPr>
              <a:pPr/>
              <a:t>26</a:t>
            </a:fld>
            <a:endParaRPr lang="en-US" sz="1200">
              <a:solidFill>
                <a:prstClr val="black"/>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7340622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F09A4873-DFEF-4FA1-82F6-4F5B74472116}" type="slidenum">
              <a:rPr lang="en-US" sz="1200">
                <a:solidFill>
                  <a:prstClr val="black"/>
                </a:solidFill>
              </a:rPr>
              <a:pPr/>
              <a:t>27</a:t>
            </a:fld>
            <a:endParaRPr lang="en-US" sz="1200">
              <a:solidFill>
                <a:prstClr val="black"/>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8936093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F09A4873-DFEF-4FA1-82F6-4F5B74472116}" type="slidenum">
              <a:rPr lang="en-US" sz="1200">
                <a:solidFill>
                  <a:prstClr val="black"/>
                </a:solidFill>
              </a:rPr>
              <a:pPr/>
              <a:t>28</a:t>
            </a:fld>
            <a:endParaRPr lang="en-US" sz="1200">
              <a:solidFill>
                <a:prstClr val="black"/>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40131274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2AFBCFA2-AAD1-4A81-85F8-145A0AB5E840}" type="slidenum">
              <a:rPr lang="en-US" sz="1200">
                <a:solidFill>
                  <a:prstClr val="black"/>
                </a:solidFill>
              </a:rPr>
              <a:pPr/>
              <a:t>29</a:t>
            </a:fld>
            <a:endParaRPr lang="en-US" sz="1200">
              <a:solidFill>
                <a:prstClr val="black"/>
              </a:solidFill>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79775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8D8DC8EC-6F67-4A68-B1FE-145CF72715A6}" type="slidenum">
              <a:rPr lang="en-US" sz="1200" smtClean="0"/>
              <a:pPr/>
              <a:t>3</a:t>
            </a:fld>
            <a:endParaRPr lang="en-US" sz="120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8666841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EF609A47-77B8-44CB-B8B9-0CA2E0F9D2AA}" type="slidenum">
              <a:rPr lang="en-US" sz="1200">
                <a:solidFill>
                  <a:prstClr val="black"/>
                </a:solidFill>
              </a:rPr>
              <a:pPr/>
              <a:t>30</a:t>
            </a:fld>
            <a:endParaRPr lang="en-US" sz="1200">
              <a:solidFill>
                <a:prstClr val="black"/>
              </a:solidFill>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0369729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FCE82F42-E686-433B-871C-15312E44172A}" type="slidenum">
              <a:rPr lang="en-US" sz="1200">
                <a:solidFill>
                  <a:prstClr val="black"/>
                </a:solidFill>
              </a:rPr>
              <a:pPr/>
              <a:t>31</a:t>
            </a:fld>
            <a:endParaRPr lang="en-US" sz="1200">
              <a:solidFill>
                <a:prstClr val="black"/>
              </a:solidFill>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0183353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FCE82F42-E686-433B-871C-15312E44172A}" type="slidenum">
              <a:rPr lang="en-US" sz="1200">
                <a:solidFill>
                  <a:prstClr val="black"/>
                </a:solidFill>
              </a:rPr>
              <a:pPr/>
              <a:t>32</a:t>
            </a:fld>
            <a:endParaRPr lang="en-US" sz="1200">
              <a:solidFill>
                <a:prstClr val="black"/>
              </a:solidFill>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2250141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5F3CC54E-6FDB-4416-BC12-EB705F80E0F6}" type="slidenum">
              <a:rPr lang="en-US" sz="1200">
                <a:solidFill>
                  <a:prstClr val="black"/>
                </a:solidFill>
              </a:rPr>
              <a:pPr/>
              <a:t>33</a:t>
            </a:fld>
            <a:endParaRPr lang="en-US" sz="1200">
              <a:solidFill>
                <a:prstClr val="black"/>
              </a:solidFill>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7837986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6F283E65-64E5-41CA-B85A-2DA078DB92BE}" type="slidenum">
              <a:rPr lang="en-US" sz="1200">
                <a:solidFill>
                  <a:prstClr val="black"/>
                </a:solidFill>
              </a:rPr>
              <a:pPr/>
              <a:t>34</a:t>
            </a:fld>
            <a:endParaRPr lang="en-US" sz="1200">
              <a:solidFill>
                <a:prstClr val="black"/>
              </a:solidFill>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3594101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7A582C60-1499-417A-9859-930C5FFBAE25}" type="slidenum">
              <a:rPr lang="en-US" sz="1200">
                <a:solidFill>
                  <a:prstClr val="black"/>
                </a:solidFill>
              </a:rPr>
              <a:pPr/>
              <a:t>35</a:t>
            </a:fld>
            <a:endParaRPr lang="en-US" sz="1200">
              <a:solidFill>
                <a:prstClr val="black"/>
              </a:solidFill>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40188473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41B8A190-FBF8-4085-BD6F-3251CF06848D}" type="slidenum">
              <a:rPr lang="en-US" sz="1200">
                <a:solidFill>
                  <a:prstClr val="black"/>
                </a:solidFill>
              </a:rPr>
              <a:pPr/>
              <a:t>36</a:t>
            </a:fld>
            <a:endParaRPr lang="en-US" sz="1200">
              <a:solidFill>
                <a:prstClr val="black"/>
              </a:solidFill>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27004084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AD4AFAE9-3D58-48DB-B264-AE28C707E4C6}" type="slidenum">
              <a:rPr lang="en-US" sz="1200">
                <a:solidFill>
                  <a:prstClr val="black"/>
                </a:solidFill>
              </a:rPr>
              <a:pPr/>
              <a:t>37</a:t>
            </a:fld>
            <a:endParaRPr lang="en-US" sz="1200">
              <a:solidFill>
                <a:prstClr val="black"/>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41847173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E1850F95-A45F-4F4D-A568-A922B5734B27}" type="slidenum">
              <a:rPr lang="en-US" sz="1200">
                <a:solidFill>
                  <a:prstClr val="black"/>
                </a:solidFill>
              </a:rPr>
              <a:pPr/>
              <a:t>38</a:t>
            </a:fld>
            <a:endParaRPr lang="en-US" sz="1200">
              <a:solidFill>
                <a:prstClr val="black"/>
              </a:solidFill>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41565895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23D952F6-9BD6-4451-B416-11E9D8F4CAD1}" type="slidenum">
              <a:rPr lang="en-US" sz="1200">
                <a:solidFill>
                  <a:prstClr val="black"/>
                </a:solidFill>
              </a:rPr>
              <a:pPr/>
              <a:t>39</a:t>
            </a:fld>
            <a:endParaRPr lang="en-US" sz="1200">
              <a:solidFill>
                <a:prstClr val="black"/>
              </a:solidFill>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934811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ECE3A7E-8686-4843-94B6-B92F7CE3468B}" type="slidenum">
              <a:rPr lang="en-US" sz="1200" smtClean="0"/>
              <a:pPr/>
              <a:t>4</a:t>
            </a:fld>
            <a:endParaRPr 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9782123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49209460-0D4D-4D52-837B-6C43391B1A84}" type="slidenum">
              <a:rPr lang="en-US" sz="1200">
                <a:solidFill>
                  <a:prstClr val="black"/>
                </a:solidFill>
              </a:rPr>
              <a:pPr/>
              <a:t>40</a:t>
            </a:fld>
            <a:endParaRPr lang="en-US" sz="1200">
              <a:solidFill>
                <a:prstClr val="black"/>
              </a:solidFill>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6721665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FA8834BF-4FD0-420B-89AB-FDE90D967A7A}" type="slidenum">
              <a:rPr lang="en-US" sz="1200">
                <a:solidFill>
                  <a:prstClr val="black"/>
                </a:solidFill>
              </a:rPr>
              <a:pPr/>
              <a:t>41</a:t>
            </a:fld>
            <a:endParaRPr lang="en-US" sz="1200">
              <a:solidFill>
                <a:prstClr val="black"/>
              </a:solidFill>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0173938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94FB9266-8129-4611-A780-6D4BDEE9DE41}" type="slidenum">
              <a:rPr lang="en-US" sz="1200">
                <a:solidFill>
                  <a:prstClr val="black"/>
                </a:solidFill>
              </a:rPr>
              <a:pPr/>
              <a:t>42</a:t>
            </a:fld>
            <a:endParaRPr lang="en-US" sz="1200">
              <a:solidFill>
                <a:prstClr val="black"/>
              </a:solidFill>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8109895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E1A23111-FFC5-4BA5-9EF8-BFE5B8EEB586}" type="slidenum">
              <a:rPr lang="en-US" sz="1200">
                <a:solidFill>
                  <a:prstClr val="black"/>
                </a:solidFill>
              </a:rPr>
              <a:pPr/>
              <a:t>43</a:t>
            </a:fld>
            <a:endParaRPr lang="en-US" sz="1200">
              <a:solidFill>
                <a:prstClr val="black"/>
              </a:solidFill>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226318489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F2FE9DD4-30B1-484F-A0ED-42B1380E0EEB}" type="slidenum">
              <a:rPr lang="en-US" sz="1200">
                <a:solidFill>
                  <a:prstClr val="black"/>
                </a:solidFill>
              </a:rPr>
              <a:pPr/>
              <a:t>44</a:t>
            </a:fld>
            <a:endParaRPr lang="en-US" sz="1200">
              <a:solidFill>
                <a:prstClr val="black"/>
              </a:solidFill>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72409713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E1A23111-FFC5-4BA5-9EF8-BFE5B8EEB586}" type="slidenum">
              <a:rPr lang="en-US" sz="1200" smtClean="0"/>
              <a:pPr/>
              <a:t>45</a:t>
            </a:fld>
            <a:endParaRPr lang="en-US" sz="1200"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0085463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836" indent="-285321">
              <a:defRPr sz="3200">
                <a:solidFill>
                  <a:schemeClr val="tx1"/>
                </a:solidFill>
                <a:latin typeface="Verdana" pitchFamily="34" charset="0"/>
              </a:defRPr>
            </a:lvl2pPr>
            <a:lvl3pPr marL="1141286" indent="-228257">
              <a:defRPr sz="3200">
                <a:solidFill>
                  <a:schemeClr val="tx1"/>
                </a:solidFill>
                <a:latin typeface="Verdana" pitchFamily="34" charset="0"/>
              </a:defRPr>
            </a:lvl3pPr>
            <a:lvl4pPr marL="1597800" indent="-228257">
              <a:defRPr sz="3200">
                <a:solidFill>
                  <a:schemeClr val="tx1"/>
                </a:solidFill>
                <a:latin typeface="Verdana" pitchFamily="34" charset="0"/>
              </a:defRPr>
            </a:lvl4pPr>
            <a:lvl5pPr marL="2054314" indent="-228257">
              <a:defRPr sz="3200">
                <a:solidFill>
                  <a:schemeClr val="tx1"/>
                </a:solidFill>
                <a:latin typeface="Verdana" pitchFamily="34" charset="0"/>
              </a:defRPr>
            </a:lvl5pPr>
            <a:lvl6pPr marL="2510828" indent="-228257" eaLnBrk="0" fontAlgn="base" hangingPunct="0">
              <a:spcBef>
                <a:spcPct val="0"/>
              </a:spcBef>
              <a:spcAft>
                <a:spcPct val="0"/>
              </a:spcAft>
              <a:defRPr sz="3200">
                <a:solidFill>
                  <a:schemeClr val="tx1"/>
                </a:solidFill>
                <a:latin typeface="Verdana" pitchFamily="34" charset="0"/>
              </a:defRPr>
            </a:lvl6pPr>
            <a:lvl7pPr marL="2967342" indent="-228257" eaLnBrk="0" fontAlgn="base" hangingPunct="0">
              <a:spcBef>
                <a:spcPct val="0"/>
              </a:spcBef>
              <a:spcAft>
                <a:spcPct val="0"/>
              </a:spcAft>
              <a:defRPr sz="3200">
                <a:solidFill>
                  <a:schemeClr val="tx1"/>
                </a:solidFill>
                <a:latin typeface="Verdana" pitchFamily="34" charset="0"/>
              </a:defRPr>
            </a:lvl7pPr>
            <a:lvl8pPr marL="3423857" indent="-228257" eaLnBrk="0" fontAlgn="base" hangingPunct="0">
              <a:spcBef>
                <a:spcPct val="0"/>
              </a:spcBef>
              <a:spcAft>
                <a:spcPct val="0"/>
              </a:spcAft>
              <a:defRPr sz="3200">
                <a:solidFill>
                  <a:schemeClr val="tx1"/>
                </a:solidFill>
                <a:latin typeface="Verdana" pitchFamily="34" charset="0"/>
              </a:defRPr>
            </a:lvl8pPr>
            <a:lvl9pPr marL="3880371" indent="-228257" eaLnBrk="0" fontAlgn="base" hangingPunct="0">
              <a:spcBef>
                <a:spcPct val="0"/>
              </a:spcBef>
              <a:spcAft>
                <a:spcPct val="0"/>
              </a:spcAft>
              <a:defRPr sz="3200">
                <a:solidFill>
                  <a:schemeClr val="tx1"/>
                </a:solidFill>
                <a:latin typeface="Verdana" pitchFamily="34" charset="0"/>
              </a:defRPr>
            </a:lvl9pPr>
          </a:lstStyle>
          <a:p>
            <a:fld id="{1BC4404E-9660-4213-A7E8-E718F1CFF70C}" type="slidenum">
              <a:rPr lang="en-US" sz="1200">
                <a:solidFill>
                  <a:prstClr val="black"/>
                </a:solidFill>
              </a:rPr>
              <a:pPr/>
              <a:t>46</a:t>
            </a:fld>
            <a:endParaRPr lang="en-US" sz="1200">
              <a:solidFill>
                <a:prstClr val="black"/>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686639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ECE3A7E-8686-4843-94B6-B92F7CE3468B}" type="slidenum">
              <a:rPr lang="en-US" sz="1200" smtClean="0"/>
              <a:pPr/>
              <a:t>5</a:t>
            </a:fld>
            <a:endParaRPr 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365409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ECE3A7E-8686-4843-94B6-B92F7CE3468B}" type="slidenum">
              <a:rPr lang="en-US" sz="1200" smtClean="0"/>
              <a:pPr/>
              <a:t>6</a:t>
            </a:fld>
            <a:endParaRPr 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20770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ECE3A7E-8686-4843-94B6-B92F7CE3468B}" type="slidenum">
              <a:rPr lang="en-US" sz="1200" smtClean="0"/>
              <a:pPr/>
              <a:t>7</a:t>
            </a:fld>
            <a:endParaRPr 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554741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ECE3A7E-8686-4843-94B6-B92F7CE3468B}" type="slidenum">
              <a:rPr lang="en-US" sz="1200" smtClean="0"/>
              <a:pPr/>
              <a:t>8</a:t>
            </a:fld>
            <a:endParaRPr 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1745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ECE3A7E-8686-4843-94B6-B92F7CE3468B}" type="slidenum">
              <a:rPr lang="en-US" sz="1200" smtClean="0"/>
              <a:pPr/>
              <a:t>9</a:t>
            </a:fld>
            <a:endParaRPr 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386707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765175"/>
            <a:ext cx="6467475"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nSpc>
                <a:spcPct val="90000"/>
              </a:lnSpc>
              <a:defRPr/>
            </a:pPr>
            <a:r>
              <a:rPr lang="en-US" sz="1000" smtClean="0">
                <a:solidFill>
                  <a:schemeClr val="bg1"/>
                </a:solidFill>
                <a:latin typeface="Univers" pitchFamily="34" charset="0"/>
              </a:rPr>
              <a:t/>
            </a:r>
            <a:br>
              <a:rPr lang="en-US" sz="1000" smtClean="0">
                <a:solidFill>
                  <a:schemeClr val="bg1"/>
                </a:solidFill>
                <a:latin typeface="Univers" pitchFamily="34" charset="0"/>
              </a:rPr>
            </a:br>
            <a:endParaRPr lang="en-US" sz="1000" smtClean="0">
              <a:solidFill>
                <a:schemeClr val="bg1"/>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C4B84"/>
                </a:solidFill>
              </a:rPr>
              <a:t> </a:t>
            </a:r>
            <a:endParaRPr lang="en-US" sz="2400"/>
          </a:p>
        </p:txBody>
      </p:sp>
      <p:sp>
        <p:nvSpPr>
          <p:cNvPr id="7" name="Rectangle 8"/>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C4B84"/>
                </a:solidFill>
              </a:rPr>
              <a:t> </a:t>
            </a:r>
            <a:endParaRPr lang="en-US" sz="2400"/>
          </a:p>
        </p:txBody>
      </p:sp>
      <p:sp>
        <p:nvSpPr>
          <p:cNvPr id="8" name="Rectangle 9"/>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rPr>
              <a:t> </a:t>
            </a:r>
            <a:endParaRPr lang="en-US" sz="2400"/>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13" name="Picture 26" descr="Picture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smtClean="0"/>
              <a:t>Click to edit Master subtitle style</a:t>
            </a:r>
            <a:endParaRPr lang="en-US" dirty="0"/>
          </a:p>
        </p:txBody>
      </p:sp>
      <p:sp>
        <p:nvSpPr>
          <p:cNvPr id="14" name="Rectangle 4"/>
          <p:cNvSpPr>
            <a:spLocks noGrp="1" noChangeArrowheads="1"/>
          </p:cNvSpPr>
          <p:nvPr>
            <p:ph type="dt" sz="half" idx="10"/>
          </p:nvPr>
        </p:nvSpPr>
        <p:spPr>
          <a:xfrm>
            <a:off x="179388" y="6453188"/>
            <a:ext cx="3609975" cy="268287"/>
          </a:xfrm>
        </p:spPr>
        <p:txBody>
          <a:bodyPr/>
          <a:lstStyle>
            <a:lvl1pPr>
              <a:defRPr sz="1200"/>
            </a:lvl1pPr>
          </a:lstStyle>
          <a:p>
            <a:pPr>
              <a:defRPr/>
            </a:pPr>
            <a:endParaRPr lang="en-US"/>
          </a:p>
        </p:txBody>
      </p:sp>
    </p:spTree>
    <p:extLst>
      <p:ext uri="{BB962C8B-B14F-4D97-AF65-F5344CB8AC3E}">
        <p14:creationId xmlns:p14="http://schemas.microsoft.com/office/powerpoint/2010/main" val="2130897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36"/>
          <p:cNvSpPr>
            <a:spLocks noGrp="1" noChangeArrowheads="1"/>
          </p:cNvSpPr>
          <p:nvPr>
            <p:ph type="sldNum" sz="quarter" idx="11"/>
          </p:nvPr>
        </p:nvSpPr>
        <p:spPr>
          <a:ln/>
        </p:spPr>
        <p:txBody>
          <a:bodyPr/>
          <a:lstStyle>
            <a:lvl1pPr>
              <a:defRPr/>
            </a:lvl1pPr>
          </a:lstStyle>
          <a:p>
            <a:pPr>
              <a:defRPr/>
            </a:pPr>
            <a:fld id="{4B8C1827-BEB5-44B3-BB12-CE0233F42700}" type="slidenum">
              <a:rPr lang="en-US"/>
              <a:pPr>
                <a:defRPr/>
              </a:pPr>
              <a:t>‹#›</a:t>
            </a:fld>
            <a:endParaRPr lang="en-US"/>
          </a:p>
        </p:txBody>
      </p:sp>
    </p:spTree>
    <p:extLst>
      <p:ext uri="{BB962C8B-B14F-4D97-AF65-F5344CB8AC3E}">
        <p14:creationId xmlns:p14="http://schemas.microsoft.com/office/powerpoint/2010/main" val="609966123"/>
      </p:ext>
    </p:extLst>
  </p:cSld>
  <p:clrMapOvr>
    <a:masterClrMapping/>
  </p:clrMapOvr>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0C91976B-9BAC-4453-BA03-06F3C860DD1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5109484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8" name="Rectangle 36"/>
          <p:cNvSpPr>
            <a:spLocks noGrp="1" noChangeArrowheads="1"/>
          </p:cNvSpPr>
          <p:nvPr>
            <p:ph type="sldNum" sz="quarter" idx="11"/>
          </p:nvPr>
        </p:nvSpPr>
        <p:spPr>
          <a:ln/>
        </p:spPr>
        <p:txBody>
          <a:bodyPr/>
          <a:lstStyle>
            <a:lvl1pPr>
              <a:defRPr/>
            </a:lvl1pPr>
          </a:lstStyle>
          <a:p>
            <a:pPr>
              <a:defRPr/>
            </a:pPr>
            <a:fld id="{A0F11670-42D5-4F02-9888-84A830E2D11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0462956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4" name="Rectangle 36"/>
          <p:cNvSpPr>
            <a:spLocks noGrp="1" noChangeArrowheads="1"/>
          </p:cNvSpPr>
          <p:nvPr>
            <p:ph type="sldNum" sz="quarter" idx="11"/>
          </p:nvPr>
        </p:nvSpPr>
        <p:spPr>
          <a:ln/>
        </p:spPr>
        <p:txBody>
          <a:bodyPr/>
          <a:lstStyle>
            <a:lvl1pPr>
              <a:defRPr/>
            </a:lvl1pPr>
          </a:lstStyle>
          <a:p>
            <a:pPr>
              <a:defRPr/>
            </a:pPr>
            <a:fld id="{5B725D6A-4B21-4F09-82E7-E3A68B67B55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772656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3" name="Rectangle 36"/>
          <p:cNvSpPr>
            <a:spLocks noGrp="1" noChangeArrowheads="1"/>
          </p:cNvSpPr>
          <p:nvPr>
            <p:ph type="sldNum" sz="quarter" idx="11"/>
          </p:nvPr>
        </p:nvSpPr>
        <p:spPr>
          <a:ln/>
        </p:spPr>
        <p:txBody>
          <a:bodyPr/>
          <a:lstStyle>
            <a:lvl1pPr>
              <a:defRPr/>
            </a:lvl1pPr>
          </a:lstStyle>
          <a:p>
            <a:pPr>
              <a:defRPr/>
            </a:pPr>
            <a:fld id="{CA4F1866-6B70-45FA-A716-96A5320D23C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9386633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036BF0CF-63B0-4A26-AEC9-9C80678F34E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9067326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75274F76-CB76-475E-9937-94A17EDB56D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6751666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475FAF3F-3EEA-4210-9F98-E2FDC95982A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92065588"/>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C027B786-9B5B-4098-BCF8-39FA749C933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6777429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sz="1200">
                <a:latin typeface="Univers" pitchFamily="34" charset="0"/>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xfrm>
            <a:off x="7747000" y="6453188"/>
            <a:ext cx="1366838" cy="288925"/>
          </a:xfrm>
        </p:spPr>
        <p:txBody>
          <a:bodyPr/>
          <a:lstStyle>
            <a:lvl1pPr>
              <a:defRPr/>
            </a:lvl1pPr>
          </a:lstStyle>
          <a:p>
            <a:pPr>
              <a:defRPr/>
            </a:pPr>
            <a:fld id="{0726C8D1-2019-4C7A-8E20-62FCF43F8A0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7722093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765175"/>
            <a:ext cx="6467475"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nSpc>
                <a:spcPct val="90000"/>
              </a:lnSpc>
              <a:defRPr/>
            </a:pPr>
            <a:r>
              <a:rPr lang="en-US" altLang="en-US" sz="1000" smtClean="0">
                <a:solidFill>
                  <a:srgbClr val="FFFFFF"/>
                </a:solidFill>
                <a:latin typeface="Univers" pitchFamily="34" charset="0"/>
              </a:rPr>
              <a:t/>
            </a:r>
            <a:br>
              <a:rPr lang="en-US" altLang="en-US" sz="1000" smtClean="0">
                <a:solidFill>
                  <a:srgbClr val="FFFFFF"/>
                </a:solidFill>
                <a:latin typeface="Univers" pitchFamily="34" charset="0"/>
              </a:rPr>
            </a:br>
            <a:endParaRPr lang="en-US" altLang="en-US" sz="1000" smtClean="0">
              <a:solidFill>
                <a:srgbClr val="FFFFFF"/>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solidFill>
                <a:srgbClr val="000000"/>
              </a:solidFill>
            </a:endParaRPr>
          </a:p>
        </p:txBody>
      </p:sp>
      <p:sp>
        <p:nvSpPr>
          <p:cNvPr id="7" name="Rectangle 8"/>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solidFill>
                <a:srgbClr val="000000"/>
              </a:solidFill>
            </a:endParaRPr>
          </a:p>
        </p:txBody>
      </p:sp>
      <p:sp>
        <p:nvSpPr>
          <p:cNvPr id="8" name="Rectangle 9"/>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000" smtClean="0">
                <a:solidFill>
                  <a:srgbClr val="000000"/>
                </a:solidFill>
              </a:rPr>
              <a:t> </a:t>
            </a:r>
            <a:endParaRPr lang="en-US" altLang="en-US" sz="2400" smtClean="0">
              <a:solidFill>
                <a:srgbClr val="000000"/>
              </a:solidFill>
            </a:endParaRPr>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pic>
        <p:nvPicPr>
          <p:cNvPr id="13" name="Picture 26" descr="Picture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smtClean="0"/>
              <a:t>Click to edit Master subtitle style</a:t>
            </a:r>
            <a:endParaRPr lang="en-US" dirty="0"/>
          </a:p>
        </p:txBody>
      </p:sp>
      <p:sp>
        <p:nvSpPr>
          <p:cNvPr id="14" name="Rectangle 4"/>
          <p:cNvSpPr>
            <a:spLocks noGrp="1" noChangeArrowheads="1"/>
          </p:cNvSpPr>
          <p:nvPr>
            <p:ph type="dt" sz="half" idx="10"/>
          </p:nvPr>
        </p:nvSpPr>
        <p:spPr>
          <a:xfrm>
            <a:off x="179388" y="6453188"/>
            <a:ext cx="3609975" cy="268287"/>
          </a:xfrm>
        </p:spPr>
        <p:txBody>
          <a:bodyPr/>
          <a:lstStyle>
            <a:lvl1pPr>
              <a:defRPr sz="1200"/>
            </a:lvl1pPr>
          </a:lstStyle>
          <a:p>
            <a:pPr>
              <a:defRPr/>
            </a:pPr>
            <a:r>
              <a:rPr lang="en-US">
                <a:solidFill>
                  <a:srgbClr val="000000"/>
                </a:solidFill>
              </a:rPr>
              <a:t>Cotonou, Benin, 16-17 July 2012</a:t>
            </a:r>
          </a:p>
        </p:txBody>
      </p:sp>
    </p:spTree>
    <p:extLst>
      <p:ext uri="{BB962C8B-B14F-4D97-AF65-F5344CB8AC3E}">
        <p14:creationId xmlns:p14="http://schemas.microsoft.com/office/powerpoint/2010/main" val="2574058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36"/>
          <p:cNvSpPr>
            <a:spLocks noGrp="1" noChangeArrowheads="1"/>
          </p:cNvSpPr>
          <p:nvPr>
            <p:ph type="sldNum" sz="quarter" idx="11"/>
          </p:nvPr>
        </p:nvSpPr>
        <p:spPr>
          <a:ln/>
        </p:spPr>
        <p:txBody>
          <a:bodyPr/>
          <a:lstStyle>
            <a:lvl1pPr>
              <a:defRPr/>
            </a:lvl1pPr>
          </a:lstStyle>
          <a:p>
            <a:pPr>
              <a:defRPr/>
            </a:pPr>
            <a:fld id="{F8EB887B-0AEC-40E0-9784-0A1188ABA97C}" type="slidenum">
              <a:rPr lang="en-US"/>
              <a:pPr>
                <a:defRPr/>
              </a:pPr>
              <a:t>‹#›</a:t>
            </a:fld>
            <a:endParaRPr lang="en-US"/>
          </a:p>
        </p:txBody>
      </p:sp>
    </p:spTree>
    <p:extLst>
      <p:ext uri="{BB962C8B-B14F-4D97-AF65-F5344CB8AC3E}">
        <p14:creationId xmlns:p14="http://schemas.microsoft.com/office/powerpoint/2010/main" val="206538350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9F4F3F91-CEF8-4704-A5C2-0CF732E6DA1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11159039"/>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09FF07A3-9F27-4522-AD91-4D93A6C787D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704072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0C91976B-9BAC-4453-BA03-06F3C860DD1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9803021"/>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8" name="Rectangle 36"/>
          <p:cNvSpPr>
            <a:spLocks noGrp="1" noChangeArrowheads="1"/>
          </p:cNvSpPr>
          <p:nvPr>
            <p:ph type="sldNum" sz="quarter" idx="11"/>
          </p:nvPr>
        </p:nvSpPr>
        <p:spPr>
          <a:ln/>
        </p:spPr>
        <p:txBody>
          <a:bodyPr/>
          <a:lstStyle>
            <a:lvl1pPr>
              <a:defRPr/>
            </a:lvl1pPr>
          </a:lstStyle>
          <a:p>
            <a:pPr>
              <a:defRPr/>
            </a:pPr>
            <a:fld id="{A0F11670-42D5-4F02-9888-84A830E2D11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0390018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4" name="Rectangle 36"/>
          <p:cNvSpPr>
            <a:spLocks noGrp="1" noChangeArrowheads="1"/>
          </p:cNvSpPr>
          <p:nvPr>
            <p:ph type="sldNum" sz="quarter" idx="11"/>
          </p:nvPr>
        </p:nvSpPr>
        <p:spPr>
          <a:ln/>
        </p:spPr>
        <p:txBody>
          <a:bodyPr/>
          <a:lstStyle>
            <a:lvl1pPr>
              <a:defRPr/>
            </a:lvl1pPr>
          </a:lstStyle>
          <a:p>
            <a:pPr>
              <a:defRPr/>
            </a:pPr>
            <a:fld id="{5B725D6A-4B21-4F09-82E7-E3A68B67B55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54510559"/>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3" name="Rectangle 36"/>
          <p:cNvSpPr>
            <a:spLocks noGrp="1" noChangeArrowheads="1"/>
          </p:cNvSpPr>
          <p:nvPr>
            <p:ph type="sldNum" sz="quarter" idx="11"/>
          </p:nvPr>
        </p:nvSpPr>
        <p:spPr>
          <a:ln/>
        </p:spPr>
        <p:txBody>
          <a:bodyPr/>
          <a:lstStyle>
            <a:lvl1pPr>
              <a:defRPr/>
            </a:lvl1pPr>
          </a:lstStyle>
          <a:p>
            <a:pPr>
              <a:defRPr/>
            </a:pPr>
            <a:fld id="{CA4F1866-6B70-45FA-A716-96A5320D23C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6161437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036BF0CF-63B0-4A26-AEC9-9C80678F34E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3544952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75274F76-CB76-475E-9937-94A17EDB56D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28082524"/>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475FAF3F-3EEA-4210-9F98-E2FDC95982A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6672994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C027B786-9B5B-4098-BCF8-39FA749C933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61685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sz="1200">
                <a:latin typeface="Univers" pitchFamily="34" charset="0"/>
              </a:defRPr>
            </a:lvl1pPr>
          </a:lstStyle>
          <a:p>
            <a:pPr>
              <a:defRPr/>
            </a:pPr>
            <a:endParaRPr lang="en-US"/>
          </a:p>
        </p:txBody>
      </p:sp>
      <p:sp>
        <p:nvSpPr>
          <p:cNvPr id="6" name="Rectangle 36"/>
          <p:cNvSpPr>
            <a:spLocks noGrp="1" noChangeArrowheads="1"/>
          </p:cNvSpPr>
          <p:nvPr>
            <p:ph type="sldNum" sz="quarter" idx="11"/>
          </p:nvPr>
        </p:nvSpPr>
        <p:spPr>
          <a:xfrm>
            <a:off x="7777162" y="6569075"/>
            <a:ext cx="1366838" cy="288925"/>
          </a:xfrm>
        </p:spPr>
        <p:txBody>
          <a:bodyPr/>
          <a:lstStyle>
            <a:lvl1pPr>
              <a:defRPr/>
            </a:lvl1pPr>
          </a:lstStyle>
          <a:p>
            <a:pPr>
              <a:defRPr/>
            </a:pPr>
            <a:fld id="{93B09C60-56E3-49E9-AC4E-AB6A11F44413}" type="slidenum">
              <a:rPr lang="en-US"/>
              <a:pPr>
                <a:defRPr/>
              </a:pPr>
              <a:t>‹#›</a:t>
            </a:fld>
            <a:endParaRPr lang="en-US"/>
          </a:p>
        </p:txBody>
      </p:sp>
    </p:spTree>
    <p:extLst>
      <p:ext uri="{BB962C8B-B14F-4D97-AF65-F5344CB8AC3E}">
        <p14:creationId xmlns:p14="http://schemas.microsoft.com/office/powerpoint/2010/main" val="242329048"/>
      </p:ext>
    </p:extLst>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sz="1200">
                <a:latin typeface="Univers" pitchFamily="34" charset="0"/>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xfrm>
            <a:off x="7747000" y="6453188"/>
            <a:ext cx="1366838" cy="288925"/>
          </a:xfrm>
        </p:spPr>
        <p:txBody>
          <a:bodyPr/>
          <a:lstStyle>
            <a:lvl1pPr>
              <a:defRPr/>
            </a:lvl1pPr>
          </a:lstStyle>
          <a:p>
            <a:pPr>
              <a:defRPr/>
            </a:pPr>
            <a:fld id="{0726C8D1-2019-4C7A-8E20-62FCF43F8A0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50997470"/>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765175"/>
            <a:ext cx="6467475"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nSpc>
                <a:spcPct val="90000"/>
              </a:lnSpc>
              <a:defRPr/>
            </a:pPr>
            <a:r>
              <a:rPr lang="en-US" altLang="en-US" sz="1000" smtClean="0">
                <a:solidFill>
                  <a:srgbClr val="FFFFFF"/>
                </a:solidFill>
                <a:latin typeface="Univers" pitchFamily="34" charset="0"/>
              </a:rPr>
              <a:t/>
            </a:r>
            <a:br>
              <a:rPr lang="en-US" altLang="en-US" sz="1000" smtClean="0">
                <a:solidFill>
                  <a:srgbClr val="FFFFFF"/>
                </a:solidFill>
                <a:latin typeface="Univers" pitchFamily="34" charset="0"/>
              </a:rPr>
            </a:br>
            <a:endParaRPr lang="en-US" altLang="en-US" sz="1000" smtClean="0">
              <a:solidFill>
                <a:srgbClr val="FFFFFF"/>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solidFill>
                <a:srgbClr val="000000"/>
              </a:solidFill>
            </a:endParaRPr>
          </a:p>
        </p:txBody>
      </p:sp>
      <p:sp>
        <p:nvSpPr>
          <p:cNvPr id="7" name="Rectangle 8"/>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solidFill>
                <a:srgbClr val="000000"/>
              </a:solidFill>
            </a:endParaRPr>
          </a:p>
        </p:txBody>
      </p:sp>
      <p:sp>
        <p:nvSpPr>
          <p:cNvPr id="8" name="Rectangle 9"/>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000" smtClean="0">
                <a:solidFill>
                  <a:srgbClr val="000000"/>
                </a:solidFill>
              </a:rPr>
              <a:t> </a:t>
            </a:r>
            <a:endParaRPr lang="en-US" altLang="en-US" sz="2400" smtClean="0">
              <a:solidFill>
                <a:srgbClr val="000000"/>
              </a:solidFill>
            </a:endParaRPr>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pic>
        <p:nvPicPr>
          <p:cNvPr id="13" name="Picture 26" descr="Picture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smtClean="0"/>
              <a:t>Click to edit Master subtitle style</a:t>
            </a:r>
            <a:endParaRPr lang="en-US" dirty="0"/>
          </a:p>
        </p:txBody>
      </p:sp>
      <p:sp>
        <p:nvSpPr>
          <p:cNvPr id="14" name="Rectangle 4"/>
          <p:cNvSpPr>
            <a:spLocks noGrp="1" noChangeArrowheads="1"/>
          </p:cNvSpPr>
          <p:nvPr>
            <p:ph type="dt" sz="half" idx="10"/>
          </p:nvPr>
        </p:nvSpPr>
        <p:spPr>
          <a:xfrm>
            <a:off x="179388" y="6453188"/>
            <a:ext cx="3609975" cy="268287"/>
          </a:xfrm>
        </p:spPr>
        <p:txBody>
          <a:bodyPr/>
          <a:lstStyle>
            <a:lvl1pPr>
              <a:defRPr sz="1200"/>
            </a:lvl1pPr>
          </a:lstStyle>
          <a:p>
            <a:pPr>
              <a:defRPr/>
            </a:pPr>
            <a:r>
              <a:rPr lang="en-US">
                <a:solidFill>
                  <a:srgbClr val="000000"/>
                </a:solidFill>
              </a:rPr>
              <a:t>Cotonou, Benin, 16-17 July 2012</a:t>
            </a:r>
          </a:p>
        </p:txBody>
      </p:sp>
    </p:spTree>
    <p:extLst>
      <p:ext uri="{BB962C8B-B14F-4D97-AF65-F5344CB8AC3E}">
        <p14:creationId xmlns:p14="http://schemas.microsoft.com/office/powerpoint/2010/main" val="390188032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9F4F3F91-CEF8-4704-A5C2-0CF732E6DA1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35865889"/>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09FF07A3-9F27-4522-AD91-4D93A6C787D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67765303"/>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0C91976B-9BAC-4453-BA03-06F3C860DD1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10715971"/>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8" name="Rectangle 36"/>
          <p:cNvSpPr>
            <a:spLocks noGrp="1" noChangeArrowheads="1"/>
          </p:cNvSpPr>
          <p:nvPr>
            <p:ph type="sldNum" sz="quarter" idx="11"/>
          </p:nvPr>
        </p:nvSpPr>
        <p:spPr>
          <a:ln/>
        </p:spPr>
        <p:txBody>
          <a:bodyPr/>
          <a:lstStyle>
            <a:lvl1pPr>
              <a:defRPr/>
            </a:lvl1pPr>
          </a:lstStyle>
          <a:p>
            <a:pPr>
              <a:defRPr/>
            </a:pPr>
            <a:fld id="{A0F11670-42D5-4F02-9888-84A830E2D11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87381951"/>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4" name="Rectangle 36"/>
          <p:cNvSpPr>
            <a:spLocks noGrp="1" noChangeArrowheads="1"/>
          </p:cNvSpPr>
          <p:nvPr>
            <p:ph type="sldNum" sz="quarter" idx="11"/>
          </p:nvPr>
        </p:nvSpPr>
        <p:spPr>
          <a:ln/>
        </p:spPr>
        <p:txBody>
          <a:bodyPr/>
          <a:lstStyle>
            <a:lvl1pPr>
              <a:defRPr/>
            </a:lvl1pPr>
          </a:lstStyle>
          <a:p>
            <a:pPr>
              <a:defRPr/>
            </a:pPr>
            <a:fld id="{5B725D6A-4B21-4F09-82E7-E3A68B67B55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78480711"/>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3" name="Rectangle 36"/>
          <p:cNvSpPr>
            <a:spLocks noGrp="1" noChangeArrowheads="1"/>
          </p:cNvSpPr>
          <p:nvPr>
            <p:ph type="sldNum" sz="quarter" idx="11"/>
          </p:nvPr>
        </p:nvSpPr>
        <p:spPr>
          <a:ln/>
        </p:spPr>
        <p:txBody>
          <a:bodyPr/>
          <a:lstStyle>
            <a:lvl1pPr>
              <a:defRPr/>
            </a:lvl1pPr>
          </a:lstStyle>
          <a:p>
            <a:pPr>
              <a:defRPr/>
            </a:pPr>
            <a:fld id="{CA4F1866-6B70-45FA-A716-96A5320D23C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06945520"/>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036BF0CF-63B0-4A26-AEC9-9C80678F34E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8215235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75274F76-CB76-475E-9937-94A17EDB56D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69283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765175"/>
            <a:ext cx="6467475"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nSpc>
                <a:spcPct val="90000"/>
              </a:lnSpc>
              <a:defRPr/>
            </a:pPr>
            <a:r>
              <a:rPr lang="en-US" altLang="en-US" sz="1000" smtClean="0">
                <a:solidFill>
                  <a:srgbClr val="FFFFFF"/>
                </a:solidFill>
                <a:latin typeface="Univers" pitchFamily="34" charset="0"/>
              </a:rPr>
              <a:t/>
            </a:r>
            <a:br>
              <a:rPr lang="en-US" altLang="en-US" sz="1000" smtClean="0">
                <a:solidFill>
                  <a:srgbClr val="FFFFFF"/>
                </a:solidFill>
                <a:latin typeface="Univers" pitchFamily="34" charset="0"/>
              </a:rPr>
            </a:br>
            <a:endParaRPr lang="en-US" altLang="en-US" sz="1000" smtClean="0">
              <a:solidFill>
                <a:srgbClr val="FFFFFF"/>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solidFill>
                <a:srgbClr val="000000"/>
              </a:solidFill>
            </a:endParaRPr>
          </a:p>
        </p:txBody>
      </p:sp>
      <p:sp>
        <p:nvSpPr>
          <p:cNvPr id="7" name="Rectangle 8"/>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solidFill>
                <a:srgbClr val="000000"/>
              </a:solidFill>
            </a:endParaRPr>
          </a:p>
        </p:txBody>
      </p:sp>
      <p:sp>
        <p:nvSpPr>
          <p:cNvPr id="8" name="Rectangle 9"/>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000" smtClean="0">
                <a:solidFill>
                  <a:srgbClr val="000000"/>
                </a:solidFill>
              </a:rPr>
              <a:t> </a:t>
            </a:r>
            <a:endParaRPr lang="en-US" altLang="en-US" sz="2400" smtClean="0">
              <a:solidFill>
                <a:srgbClr val="000000"/>
              </a:solidFill>
            </a:endParaRPr>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pic>
        <p:nvPicPr>
          <p:cNvPr id="13" name="Picture 26" descr="Picture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smtClean="0"/>
              <a:t>Click to edit Master subtitle style</a:t>
            </a:r>
            <a:endParaRPr lang="en-US" dirty="0"/>
          </a:p>
        </p:txBody>
      </p:sp>
      <p:sp>
        <p:nvSpPr>
          <p:cNvPr id="14" name="Rectangle 4"/>
          <p:cNvSpPr>
            <a:spLocks noGrp="1" noChangeArrowheads="1"/>
          </p:cNvSpPr>
          <p:nvPr>
            <p:ph type="dt" sz="half" idx="10"/>
          </p:nvPr>
        </p:nvSpPr>
        <p:spPr>
          <a:xfrm>
            <a:off x="179388" y="6453188"/>
            <a:ext cx="3609975" cy="268287"/>
          </a:xfrm>
        </p:spPr>
        <p:txBody>
          <a:bodyPr/>
          <a:lstStyle>
            <a:lvl1pPr>
              <a:defRPr sz="1200"/>
            </a:lvl1pPr>
          </a:lstStyle>
          <a:p>
            <a:pPr>
              <a:defRPr/>
            </a:pPr>
            <a:r>
              <a:rPr lang="en-US">
                <a:solidFill>
                  <a:srgbClr val="000000"/>
                </a:solidFill>
              </a:rPr>
              <a:t>Cotonou, Benin, 16-17 July 2012</a:t>
            </a:r>
          </a:p>
        </p:txBody>
      </p:sp>
    </p:spTree>
    <p:extLst>
      <p:ext uri="{BB962C8B-B14F-4D97-AF65-F5344CB8AC3E}">
        <p14:creationId xmlns:p14="http://schemas.microsoft.com/office/powerpoint/2010/main" val="2983194553"/>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475FAF3F-3EEA-4210-9F98-E2FDC95982A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26856466"/>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C027B786-9B5B-4098-BCF8-39FA749C933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23337895"/>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sz="1200">
                <a:latin typeface="Univers" pitchFamily="34" charset="0"/>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xfrm>
            <a:off x="7747000" y="6453188"/>
            <a:ext cx="1366838" cy="288925"/>
          </a:xfrm>
        </p:spPr>
        <p:txBody>
          <a:bodyPr/>
          <a:lstStyle>
            <a:lvl1pPr>
              <a:defRPr/>
            </a:lvl1pPr>
          </a:lstStyle>
          <a:p>
            <a:pPr>
              <a:defRPr/>
            </a:pPr>
            <a:fld id="{0726C8D1-2019-4C7A-8E20-62FCF43F8A0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281233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9F4F3F91-CEF8-4704-A5C2-0CF732E6DA1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435218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09FF07A3-9F27-4522-AD91-4D93A6C787D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518755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0C91976B-9BAC-4453-BA03-06F3C860DD1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922803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8" name="Rectangle 36"/>
          <p:cNvSpPr>
            <a:spLocks noGrp="1" noChangeArrowheads="1"/>
          </p:cNvSpPr>
          <p:nvPr>
            <p:ph type="sldNum" sz="quarter" idx="11"/>
          </p:nvPr>
        </p:nvSpPr>
        <p:spPr>
          <a:ln/>
        </p:spPr>
        <p:txBody>
          <a:bodyPr/>
          <a:lstStyle>
            <a:lvl1pPr>
              <a:defRPr/>
            </a:lvl1pPr>
          </a:lstStyle>
          <a:p>
            <a:pPr>
              <a:defRPr/>
            </a:pPr>
            <a:fld id="{A0F11670-42D5-4F02-9888-84A830E2D11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121652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4" name="Rectangle 36"/>
          <p:cNvSpPr>
            <a:spLocks noGrp="1" noChangeArrowheads="1"/>
          </p:cNvSpPr>
          <p:nvPr>
            <p:ph type="sldNum" sz="quarter" idx="11"/>
          </p:nvPr>
        </p:nvSpPr>
        <p:spPr>
          <a:ln/>
        </p:spPr>
        <p:txBody>
          <a:bodyPr/>
          <a:lstStyle>
            <a:lvl1pPr>
              <a:defRPr/>
            </a:lvl1pPr>
          </a:lstStyle>
          <a:p>
            <a:pPr>
              <a:defRPr/>
            </a:pPr>
            <a:fld id="{5B725D6A-4B21-4F09-82E7-E3A68B67B55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8075546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3" name="Rectangle 36"/>
          <p:cNvSpPr>
            <a:spLocks noGrp="1" noChangeArrowheads="1"/>
          </p:cNvSpPr>
          <p:nvPr>
            <p:ph type="sldNum" sz="quarter" idx="11"/>
          </p:nvPr>
        </p:nvSpPr>
        <p:spPr>
          <a:ln/>
        </p:spPr>
        <p:txBody>
          <a:bodyPr/>
          <a:lstStyle>
            <a:lvl1pPr>
              <a:defRPr/>
            </a:lvl1pPr>
          </a:lstStyle>
          <a:p>
            <a:pPr>
              <a:defRPr/>
            </a:pPr>
            <a:fld id="{CA4F1866-6B70-45FA-A716-96A5320D23C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79192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36"/>
          <p:cNvSpPr>
            <a:spLocks noGrp="1" noChangeArrowheads="1"/>
          </p:cNvSpPr>
          <p:nvPr>
            <p:ph type="sldNum" sz="quarter" idx="11"/>
          </p:nvPr>
        </p:nvSpPr>
        <p:spPr>
          <a:ln/>
        </p:spPr>
        <p:txBody>
          <a:bodyPr/>
          <a:lstStyle>
            <a:lvl1pPr>
              <a:defRPr/>
            </a:lvl1pPr>
          </a:lstStyle>
          <a:p>
            <a:pPr>
              <a:defRPr/>
            </a:pPr>
            <a:fld id="{68634B60-16E9-421C-BEAE-A5921D67FD8D}" type="slidenum">
              <a:rPr lang="en-US"/>
              <a:pPr>
                <a:defRPr/>
              </a:pPr>
              <a:t>‹#›</a:t>
            </a:fld>
            <a:endParaRPr lang="en-US"/>
          </a:p>
        </p:txBody>
      </p:sp>
    </p:spTree>
    <p:extLst>
      <p:ext uri="{BB962C8B-B14F-4D97-AF65-F5344CB8AC3E}">
        <p14:creationId xmlns:p14="http://schemas.microsoft.com/office/powerpoint/2010/main" val="42440732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036BF0CF-63B0-4A26-AEC9-9C80678F34E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743503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75274F76-CB76-475E-9937-94A17EDB56D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216737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475FAF3F-3EEA-4210-9F98-E2FDC95982A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717042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C027B786-9B5B-4098-BCF8-39FA749C933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816763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sz="1200">
                <a:latin typeface="Univers" pitchFamily="34" charset="0"/>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xfrm>
            <a:off x="7747000" y="6453188"/>
            <a:ext cx="1366838" cy="288925"/>
          </a:xfrm>
        </p:spPr>
        <p:txBody>
          <a:bodyPr/>
          <a:lstStyle>
            <a:lvl1pPr>
              <a:defRPr/>
            </a:lvl1pPr>
          </a:lstStyle>
          <a:p>
            <a:pPr>
              <a:defRPr/>
            </a:pPr>
            <a:fld id="{0726C8D1-2019-4C7A-8E20-62FCF43F8A0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099685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765175"/>
            <a:ext cx="6467475"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nSpc>
                <a:spcPct val="90000"/>
              </a:lnSpc>
              <a:defRPr/>
            </a:pPr>
            <a:r>
              <a:rPr lang="en-US" altLang="en-US" sz="1000" smtClean="0">
                <a:solidFill>
                  <a:srgbClr val="FFFFFF"/>
                </a:solidFill>
                <a:latin typeface="Univers" pitchFamily="34" charset="0"/>
              </a:rPr>
              <a:t/>
            </a:r>
            <a:br>
              <a:rPr lang="en-US" altLang="en-US" sz="1000" smtClean="0">
                <a:solidFill>
                  <a:srgbClr val="FFFFFF"/>
                </a:solidFill>
                <a:latin typeface="Univers" pitchFamily="34" charset="0"/>
              </a:rPr>
            </a:br>
            <a:endParaRPr lang="en-US" altLang="en-US" sz="1000" smtClean="0">
              <a:solidFill>
                <a:srgbClr val="FFFFFF"/>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solidFill>
                <a:srgbClr val="000000"/>
              </a:solidFill>
            </a:endParaRPr>
          </a:p>
        </p:txBody>
      </p:sp>
      <p:sp>
        <p:nvSpPr>
          <p:cNvPr id="7" name="Rectangle 8"/>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solidFill>
                <a:srgbClr val="000000"/>
              </a:solidFill>
            </a:endParaRPr>
          </a:p>
        </p:txBody>
      </p:sp>
      <p:sp>
        <p:nvSpPr>
          <p:cNvPr id="8" name="Rectangle 9"/>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000" smtClean="0">
                <a:solidFill>
                  <a:srgbClr val="000000"/>
                </a:solidFill>
              </a:rPr>
              <a:t> </a:t>
            </a:r>
            <a:endParaRPr lang="en-US" altLang="en-US" sz="2400" smtClean="0">
              <a:solidFill>
                <a:srgbClr val="000000"/>
              </a:solidFill>
            </a:endParaRPr>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pic>
        <p:nvPicPr>
          <p:cNvPr id="13" name="Picture 26" descr="Picture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smtClean="0"/>
              <a:t>Click to edit Master subtitle style</a:t>
            </a:r>
            <a:endParaRPr lang="en-US" dirty="0"/>
          </a:p>
        </p:txBody>
      </p:sp>
      <p:sp>
        <p:nvSpPr>
          <p:cNvPr id="14" name="Rectangle 4"/>
          <p:cNvSpPr>
            <a:spLocks noGrp="1" noChangeArrowheads="1"/>
          </p:cNvSpPr>
          <p:nvPr>
            <p:ph type="dt" sz="half" idx="10"/>
          </p:nvPr>
        </p:nvSpPr>
        <p:spPr>
          <a:xfrm>
            <a:off x="179388" y="6453188"/>
            <a:ext cx="3609975" cy="268287"/>
          </a:xfrm>
        </p:spPr>
        <p:txBody>
          <a:bodyPr/>
          <a:lstStyle>
            <a:lvl1pPr>
              <a:defRPr sz="1200"/>
            </a:lvl1pPr>
          </a:lstStyle>
          <a:p>
            <a:pPr>
              <a:defRPr/>
            </a:pPr>
            <a:r>
              <a:rPr lang="en-US">
                <a:solidFill>
                  <a:srgbClr val="000000"/>
                </a:solidFill>
              </a:rPr>
              <a:t>Cotonou, Benin, 16-17 July 2012</a:t>
            </a:r>
          </a:p>
        </p:txBody>
      </p:sp>
    </p:spTree>
    <p:extLst>
      <p:ext uri="{BB962C8B-B14F-4D97-AF65-F5344CB8AC3E}">
        <p14:creationId xmlns:p14="http://schemas.microsoft.com/office/powerpoint/2010/main" val="30014017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9F4F3F91-CEF8-4704-A5C2-0CF732E6DA1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16802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09FF07A3-9F27-4522-AD91-4D93A6C787D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40910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0C91976B-9BAC-4453-BA03-06F3C860DD1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998339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8" name="Rectangle 36"/>
          <p:cNvSpPr>
            <a:spLocks noGrp="1" noChangeArrowheads="1"/>
          </p:cNvSpPr>
          <p:nvPr>
            <p:ph type="sldNum" sz="quarter" idx="11"/>
          </p:nvPr>
        </p:nvSpPr>
        <p:spPr>
          <a:ln/>
        </p:spPr>
        <p:txBody>
          <a:bodyPr/>
          <a:lstStyle>
            <a:lvl1pPr>
              <a:defRPr/>
            </a:lvl1pPr>
          </a:lstStyle>
          <a:p>
            <a:pPr>
              <a:defRPr/>
            </a:pPr>
            <a:fld id="{A0F11670-42D5-4F02-9888-84A830E2D11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228973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36"/>
          <p:cNvSpPr>
            <a:spLocks noGrp="1" noChangeArrowheads="1"/>
          </p:cNvSpPr>
          <p:nvPr>
            <p:ph type="sldNum" sz="quarter" idx="11"/>
          </p:nvPr>
        </p:nvSpPr>
        <p:spPr>
          <a:ln/>
        </p:spPr>
        <p:txBody>
          <a:bodyPr/>
          <a:lstStyle>
            <a:lvl1pPr>
              <a:defRPr/>
            </a:lvl1pPr>
          </a:lstStyle>
          <a:p>
            <a:pPr>
              <a:defRPr/>
            </a:pPr>
            <a:fld id="{4ADA5D12-3D89-45BE-8BC2-6C94AF7FAFEB}" type="slidenum">
              <a:rPr lang="en-US"/>
              <a:pPr>
                <a:defRPr/>
              </a:pPr>
              <a:t>‹#›</a:t>
            </a:fld>
            <a:endParaRPr lang="en-US"/>
          </a:p>
        </p:txBody>
      </p:sp>
    </p:spTree>
    <p:extLst>
      <p:ext uri="{BB962C8B-B14F-4D97-AF65-F5344CB8AC3E}">
        <p14:creationId xmlns:p14="http://schemas.microsoft.com/office/powerpoint/2010/main" val="22395828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4" name="Rectangle 36"/>
          <p:cNvSpPr>
            <a:spLocks noGrp="1" noChangeArrowheads="1"/>
          </p:cNvSpPr>
          <p:nvPr>
            <p:ph type="sldNum" sz="quarter" idx="11"/>
          </p:nvPr>
        </p:nvSpPr>
        <p:spPr>
          <a:ln/>
        </p:spPr>
        <p:txBody>
          <a:bodyPr/>
          <a:lstStyle>
            <a:lvl1pPr>
              <a:defRPr/>
            </a:lvl1pPr>
          </a:lstStyle>
          <a:p>
            <a:pPr>
              <a:defRPr/>
            </a:pPr>
            <a:fld id="{5B725D6A-4B21-4F09-82E7-E3A68B67B55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234985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3" name="Rectangle 36"/>
          <p:cNvSpPr>
            <a:spLocks noGrp="1" noChangeArrowheads="1"/>
          </p:cNvSpPr>
          <p:nvPr>
            <p:ph type="sldNum" sz="quarter" idx="11"/>
          </p:nvPr>
        </p:nvSpPr>
        <p:spPr>
          <a:ln/>
        </p:spPr>
        <p:txBody>
          <a:bodyPr/>
          <a:lstStyle>
            <a:lvl1pPr>
              <a:defRPr/>
            </a:lvl1pPr>
          </a:lstStyle>
          <a:p>
            <a:pPr>
              <a:defRPr/>
            </a:pPr>
            <a:fld id="{CA4F1866-6B70-45FA-A716-96A5320D23C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70741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036BF0CF-63B0-4A26-AEC9-9C80678F34E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014154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75274F76-CB76-475E-9937-94A17EDB56D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807125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475FAF3F-3EEA-4210-9F98-E2FDC95982A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9963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C027B786-9B5B-4098-BCF8-39FA749C933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072519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sz="1200">
                <a:latin typeface="Univers" pitchFamily="34" charset="0"/>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xfrm>
            <a:off x="7747000" y="6453188"/>
            <a:ext cx="1366838" cy="288925"/>
          </a:xfrm>
        </p:spPr>
        <p:txBody>
          <a:bodyPr/>
          <a:lstStyle>
            <a:lvl1pPr>
              <a:defRPr/>
            </a:lvl1pPr>
          </a:lstStyle>
          <a:p>
            <a:pPr>
              <a:defRPr/>
            </a:pPr>
            <a:fld id="{0726C8D1-2019-4C7A-8E20-62FCF43F8A0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5325968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765175"/>
            <a:ext cx="6467475"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nSpc>
                <a:spcPct val="90000"/>
              </a:lnSpc>
              <a:defRPr/>
            </a:pPr>
            <a:r>
              <a:rPr lang="en-US" altLang="en-US" sz="1000" smtClean="0">
                <a:solidFill>
                  <a:srgbClr val="FFFFFF"/>
                </a:solidFill>
                <a:latin typeface="Univers" pitchFamily="34" charset="0"/>
              </a:rPr>
              <a:t/>
            </a:r>
            <a:br>
              <a:rPr lang="en-US" altLang="en-US" sz="1000" smtClean="0">
                <a:solidFill>
                  <a:srgbClr val="FFFFFF"/>
                </a:solidFill>
                <a:latin typeface="Univers" pitchFamily="34" charset="0"/>
              </a:rPr>
            </a:br>
            <a:endParaRPr lang="en-US" altLang="en-US" sz="1000" smtClean="0">
              <a:solidFill>
                <a:srgbClr val="FFFFFF"/>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solidFill>
                <a:srgbClr val="000000"/>
              </a:solidFill>
            </a:endParaRPr>
          </a:p>
        </p:txBody>
      </p:sp>
      <p:sp>
        <p:nvSpPr>
          <p:cNvPr id="7" name="Rectangle 8"/>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solidFill>
                <a:srgbClr val="000000"/>
              </a:solidFill>
            </a:endParaRPr>
          </a:p>
        </p:txBody>
      </p:sp>
      <p:sp>
        <p:nvSpPr>
          <p:cNvPr id="8" name="Rectangle 9"/>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000" smtClean="0">
                <a:solidFill>
                  <a:srgbClr val="000000"/>
                </a:solidFill>
              </a:rPr>
              <a:t> </a:t>
            </a:r>
            <a:endParaRPr lang="en-US" altLang="en-US" sz="2400" smtClean="0">
              <a:solidFill>
                <a:srgbClr val="000000"/>
              </a:solidFill>
            </a:endParaRPr>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pic>
        <p:nvPicPr>
          <p:cNvPr id="13" name="Picture 26" descr="Picture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smtClean="0"/>
              <a:t>Click to edit Master subtitle style</a:t>
            </a:r>
            <a:endParaRPr lang="en-US" dirty="0"/>
          </a:p>
        </p:txBody>
      </p:sp>
      <p:sp>
        <p:nvSpPr>
          <p:cNvPr id="14" name="Rectangle 4"/>
          <p:cNvSpPr>
            <a:spLocks noGrp="1" noChangeArrowheads="1"/>
          </p:cNvSpPr>
          <p:nvPr>
            <p:ph type="dt" sz="half" idx="10"/>
          </p:nvPr>
        </p:nvSpPr>
        <p:spPr>
          <a:xfrm>
            <a:off x="179388" y="6453188"/>
            <a:ext cx="3609975" cy="268287"/>
          </a:xfrm>
        </p:spPr>
        <p:txBody>
          <a:bodyPr/>
          <a:lstStyle>
            <a:lvl1pPr>
              <a:defRPr sz="1200"/>
            </a:lvl1pPr>
          </a:lstStyle>
          <a:p>
            <a:pPr>
              <a:defRPr/>
            </a:pPr>
            <a:r>
              <a:rPr lang="en-US">
                <a:solidFill>
                  <a:srgbClr val="000000"/>
                </a:solidFill>
              </a:rPr>
              <a:t>Cotonou, Benin, 16-17 July 2012</a:t>
            </a:r>
          </a:p>
        </p:txBody>
      </p:sp>
    </p:spTree>
    <p:extLst>
      <p:ext uri="{BB962C8B-B14F-4D97-AF65-F5344CB8AC3E}">
        <p14:creationId xmlns:p14="http://schemas.microsoft.com/office/powerpoint/2010/main" val="26180254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9F4F3F91-CEF8-4704-A5C2-0CF732E6DA1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888864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09FF07A3-9F27-4522-AD91-4D93A6C787D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03201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36"/>
          <p:cNvSpPr>
            <a:spLocks noGrp="1" noChangeArrowheads="1"/>
          </p:cNvSpPr>
          <p:nvPr>
            <p:ph type="sldNum" sz="quarter" idx="11"/>
          </p:nvPr>
        </p:nvSpPr>
        <p:spPr>
          <a:ln/>
        </p:spPr>
        <p:txBody>
          <a:bodyPr/>
          <a:lstStyle>
            <a:lvl1pPr>
              <a:defRPr/>
            </a:lvl1pPr>
          </a:lstStyle>
          <a:p>
            <a:pPr>
              <a:defRPr/>
            </a:pPr>
            <a:fld id="{A23D9A93-84DB-4B1E-9187-F437597E42EE}" type="slidenum">
              <a:rPr lang="en-US"/>
              <a:pPr>
                <a:defRPr/>
              </a:pPr>
              <a:t>‹#›</a:t>
            </a:fld>
            <a:endParaRPr lang="en-US"/>
          </a:p>
        </p:txBody>
      </p:sp>
    </p:spTree>
    <p:extLst>
      <p:ext uri="{BB962C8B-B14F-4D97-AF65-F5344CB8AC3E}">
        <p14:creationId xmlns:p14="http://schemas.microsoft.com/office/powerpoint/2010/main" val="218250866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0C91976B-9BAC-4453-BA03-06F3C860DD1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2386167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8" name="Rectangle 36"/>
          <p:cNvSpPr>
            <a:spLocks noGrp="1" noChangeArrowheads="1"/>
          </p:cNvSpPr>
          <p:nvPr>
            <p:ph type="sldNum" sz="quarter" idx="11"/>
          </p:nvPr>
        </p:nvSpPr>
        <p:spPr>
          <a:ln/>
        </p:spPr>
        <p:txBody>
          <a:bodyPr/>
          <a:lstStyle>
            <a:lvl1pPr>
              <a:defRPr/>
            </a:lvl1pPr>
          </a:lstStyle>
          <a:p>
            <a:pPr>
              <a:defRPr/>
            </a:pPr>
            <a:fld id="{A0F11670-42D5-4F02-9888-84A830E2D11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756770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4" name="Rectangle 36"/>
          <p:cNvSpPr>
            <a:spLocks noGrp="1" noChangeArrowheads="1"/>
          </p:cNvSpPr>
          <p:nvPr>
            <p:ph type="sldNum" sz="quarter" idx="11"/>
          </p:nvPr>
        </p:nvSpPr>
        <p:spPr>
          <a:ln/>
        </p:spPr>
        <p:txBody>
          <a:bodyPr/>
          <a:lstStyle>
            <a:lvl1pPr>
              <a:defRPr/>
            </a:lvl1pPr>
          </a:lstStyle>
          <a:p>
            <a:pPr>
              <a:defRPr/>
            </a:pPr>
            <a:fld id="{5B725D6A-4B21-4F09-82E7-E3A68B67B55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218145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3" name="Rectangle 36"/>
          <p:cNvSpPr>
            <a:spLocks noGrp="1" noChangeArrowheads="1"/>
          </p:cNvSpPr>
          <p:nvPr>
            <p:ph type="sldNum" sz="quarter" idx="11"/>
          </p:nvPr>
        </p:nvSpPr>
        <p:spPr>
          <a:ln/>
        </p:spPr>
        <p:txBody>
          <a:bodyPr/>
          <a:lstStyle>
            <a:lvl1pPr>
              <a:defRPr/>
            </a:lvl1pPr>
          </a:lstStyle>
          <a:p>
            <a:pPr>
              <a:defRPr/>
            </a:pPr>
            <a:fld id="{CA4F1866-6B70-45FA-A716-96A5320D23C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3817776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036BF0CF-63B0-4A26-AEC9-9C80678F34E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688531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75274F76-CB76-475E-9937-94A17EDB56D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7396899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475FAF3F-3EEA-4210-9F98-E2FDC95982A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0960675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C027B786-9B5B-4098-BCF8-39FA749C933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3419547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sz="1200">
                <a:latin typeface="Univers" pitchFamily="34" charset="0"/>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xfrm>
            <a:off x="7747000" y="6453188"/>
            <a:ext cx="1366838" cy="288925"/>
          </a:xfrm>
        </p:spPr>
        <p:txBody>
          <a:bodyPr/>
          <a:lstStyle>
            <a:lvl1pPr>
              <a:defRPr/>
            </a:lvl1pPr>
          </a:lstStyle>
          <a:p>
            <a:pPr>
              <a:defRPr/>
            </a:pPr>
            <a:fld id="{0726C8D1-2019-4C7A-8E20-62FCF43F8A0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7035914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765175"/>
            <a:ext cx="6467475"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nSpc>
                <a:spcPct val="90000"/>
              </a:lnSpc>
              <a:defRPr/>
            </a:pPr>
            <a:r>
              <a:rPr lang="en-US" altLang="en-US" sz="1000" smtClean="0">
                <a:solidFill>
                  <a:srgbClr val="FFFFFF"/>
                </a:solidFill>
                <a:latin typeface="Univers" pitchFamily="34" charset="0"/>
              </a:rPr>
              <a:t/>
            </a:r>
            <a:br>
              <a:rPr lang="en-US" altLang="en-US" sz="1000" smtClean="0">
                <a:solidFill>
                  <a:srgbClr val="FFFFFF"/>
                </a:solidFill>
                <a:latin typeface="Univers" pitchFamily="34" charset="0"/>
              </a:rPr>
            </a:br>
            <a:endParaRPr lang="en-US" altLang="en-US" sz="1000" smtClean="0">
              <a:solidFill>
                <a:srgbClr val="FFFFFF"/>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solidFill>
                <a:srgbClr val="000000"/>
              </a:solidFill>
            </a:endParaRPr>
          </a:p>
        </p:txBody>
      </p:sp>
      <p:sp>
        <p:nvSpPr>
          <p:cNvPr id="7" name="Rectangle 8"/>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solidFill>
                <a:srgbClr val="000000"/>
              </a:solidFill>
            </a:endParaRPr>
          </a:p>
        </p:txBody>
      </p:sp>
      <p:sp>
        <p:nvSpPr>
          <p:cNvPr id="8" name="Rectangle 9"/>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000" smtClean="0">
                <a:solidFill>
                  <a:srgbClr val="000000"/>
                </a:solidFill>
              </a:rPr>
              <a:t> </a:t>
            </a:r>
            <a:endParaRPr lang="en-US" altLang="en-US" sz="2400" smtClean="0">
              <a:solidFill>
                <a:srgbClr val="000000"/>
              </a:solidFill>
            </a:endParaRPr>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pic>
        <p:nvPicPr>
          <p:cNvPr id="13" name="Picture 26" descr="Picture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smtClean="0"/>
              <a:t>Click to edit Master subtitle style</a:t>
            </a:r>
            <a:endParaRPr lang="en-US" dirty="0"/>
          </a:p>
        </p:txBody>
      </p:sp>
      <p:sp>
        <p:nvSpPr>
          <p:cNvPr id="14" name="Rectangle 4"/>
          <p:cNvSpPr>
            <a:spLocks noGrp="1" noChangeArrowheads="1"/>
          </p:cNvSpPr>
          <p:nvPr>
            <p:ph type="dt" sz="half" idx="10"/>
          </p:nvPr>
        </p:nvSpPr>
        <p:spPr>
          <a:xfrm>
            <a:off x="179388" y="6453188"/>
            <a:ext cx="3609975" cy="268287"/>
          </a:xfrm>
        </p:spPr>
        <p:txBody>
          <a:bodyPr/>
          <a:lstStyle>
            <a:lvl1pPr>
              <a:defRPr sz="1200"/>
            </a:lvl1pPr>
          </a:lstStyle>
          <a:p>
            <a:pPr>
              <a:defRPr/>
            </a:pPr>
            <a:r>
              <a:rPr lang="en-US">
                <a:solidFill>
                  <a:srgbClr val="000000"/>
                </a:solidFill>
              </a:rPr>
              <a:t>Cotonou, Benin, 16-17 July 2012</a:t>
            </a:r>
          </a:p>
        </p:txBody>
      </p:sp>
    </p:spTree>
    <p:extLst>
      <p:ext uri="{BB962C8B-B14F-4D97-AF65-F5344CB8AC3E}">
        <p14:creationId xmlns:p14="http://schemas.microsoft.com/office/powerpoint/2010/main" val="3628642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36"/>
          <p:cNvSpPr>
            <a:spLocks noGrp="1" noChangeArrowheads="1"/>
          </p:cNvSpPr>
          <p:nvPr>
            <p:ph type="sldNum" sz="quarter" idx="11"/>
          </p:nvPr>
        </p:nvSpPr>
        <p:spPr>
          <a:ln/>
        </p:spPr>
        <p:txBody>
          <a:bodyPr/>
          <a:lstStyle>
            <a:lvl1pPr>
              <a:defRPr/>
            </a:lvl1pPr>
          </a:lstStyle>
          <a:p>
            <a:pPr>
              <a:defRPr/>
            </a:pPr>
            <a:fld id="{EA411127-5558-456E-AA7A-9E0FA2326FFF}" type="slidenum">
              <a:rPr lang="en-US"/>
              <a:pPr>
                <a:defRPr/>
              </a:pPr>
              <a:t>‹#›</a:t>
            </a:fld>
            <a:endParaRPr lang="en-US"/>
          </a:p>
        </p:txBody>
      </p:sp>
    </p:spTree>
    <p:extLst>
      <p:ext uri="{BB962C8B-B14F-4D97-AF65-F5344CB8AC3E}">
        <p14:creationId xmlns:p14="http://schemas.microsoft.com/office/powerpoint/2010/main" val="368446439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9F4F3F91-CEF8-4704-A5C2-0CF732E6DA1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3307194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09FF07A3-9F27-4522-AD91-4D93A6C787D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2601847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0C91976B-9BAC-4453-BA03-06F3C860DD1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627563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8" name="Rectangle 36"/>
          <p:cNvSpPr>
            <a:spLocks noGrp="1" noChangeArrowheads="1"/>
          </p:cNvSpPr>
          <p:nvPr>
            <p:ph type="sldNum" sz="quarter" idx="11"/>
          </p:nvPr>
        </p:nvSpPr>
        <p:spPr>
          <a:ln/>
        </p:spPr>
        <p:txBody>
          <a:bodyPr/>
          <a:lstStyle>
            <a:lvl1pPr>
              <a:defRPr/>
            </a:lvl1pPr>
          </a:lstStyle>
          <a:p>
            <a:pPr>
              <a:defRPr/>
            </a:pPr>
            <a:fld id="{A0F11670-42D5-4F02-9888-84A830E2D11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4081784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4" name="Rectangle 36"/>
          <p:cNvSpPr>
            <a:spLocks noGrp="1" noChangeArrowheads="1"/>
          </p:cNvSpPr>
          <p:nvPr>
            <p:ph type="sldNum" sz="quarter" idx="11"/>
          </p:nvPr>
        </p:nvSpPr>
        <p:spPr>
          <a:ln/>
        </p:spPr>
        <p:txBody>
          <a:bodyPr/>
          <a:lstStyle>
            <a:lvl1pPr>
              <a:defRPr/>
            </a:lvl1pPr>
          </a:lstStyle>
          <a:p>
            <a:pPr>
              <a:defRPr/>
            </a:pPr>
            <a:fld id="{5B725D6A-4B21-4F09-82E7-E3A68B67B55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5042299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3" name="Rectangle 36"/>
          <p:cNvSpPr>
            <a:spLocks noGrp="1" noChangeArrowheads="1"/>
          </p:cNvSpPr>
          <p:nvPr>
            <p:ph type="sldNum" sz="quarter" idx="11"/>
          </p:nvPr>
        </p:nvSpPr>
        <p:spPr>
          <a:ln/>
        </p:spPr>
        <p:txBody>
          <a:bodyPr/>
          <a:lstStyle>
            <a:lvl1pPr>
              <a:defRPr/>
            </a:lvl1pPr>
          </a:lstStyle>
          <a:p>
            <a:pPr>
              <a:defRPr/>
            </a:pPr>
            <a:fld id="{CA4F1866-6B70-45FA-A716-96A5320D23C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40489681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036BF0CF-63B0-4A26-AEC9-9C80678F34E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2412076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75274F76-CB76-475E-9937-94A17EDB56D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5259914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475FAF3F-3EEA-4210-9F98-E2FDC95982A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6601623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C027B786-9B5B-4098-BCF8-39FA749C933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81337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36"/>
          <p:cNvSpPr>
            <a:spLocks noGrp="1" noChangeArrowheads="1"/>
          </p:cNvSpPr>
          <p:nvPr>
            <p:ph type="sldNum" sz="quarter" idx="11"/>
          </p:nvPr>
        </p:nvSpPr>
        <p:spPr>
          <a:ln/>
        </p:spPr>
        <p:txBody>
          <a:bodyPr/>
          <a:lstStyle>
            <a:lvl1pPr>
              <a:defRPr/>
            </a:lvl1pPr>
          </a:lstStyle>
          <a:p>
            <a:pPr>
              <a:defRPr/>
            </a:pPr>
            <a:fld id="{C3716633-5F9E-4D8D-9E96-3C108DC05C19}" type="slidenum">
              <a:rPr lang="en-US"/>
              <a:pPr>
                <a:defRPr/>
              </a:pPr>
              <a:t>‹#›</a:t>
            </a:fld>
            <a:endParaRPr lang="en-US"/>
          </a:p>
        </p:txBody>
      </p:sp>
    </p:spTree>
    <p:extLst>
      <p:ext uri="{BB962C8B-B14F-4D97-AF65-F5344CB8AC3E}">
        <p14:creationId xmlns:p14="http://schemas.microsoft.com/office/powerpoint/2010/main" val="224466096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sz="1200">
                <a:latin typeface="Univers" pitchFamily="34" charset="0"/>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xfrm>
            <a:off x="7747000" y="6453188"/>
            <a:ext cx="1366838" cy="288925"/>
          </a:xfrm>
        </p:spPr>
        <p:txBody>
          <a:bodyPr/>
          <a:lstStyle>
            <a:lvl1pPr>
              <a:defRPr/>
            </a:lvl1pPr>
          </a:lstStyle>
          <a:p>
            <a:pPr>
              <a:defRPr/>
            </a:pPr>
            <a:fld id="{0726C8D1-2019-4C7A-8E20-62FCF43F8A0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24493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765175"/>
            <a:ext cx="6467475"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nSpc>
                <a:spcPct val="90000"/>
              </a:lnSpc>
              <a:defRPr/>
            </a:pPr>
            <a:r>
              <a:rPr lang="en-US" altLang="en-US" sz="1000" smtClean="0">
                <a:solidFill>
                  <a:srgbClr val="FFFFFF"/>
                </a:solidFill>
                <a:latin typeface="Univers" pitchFamily="34" charset="0"/>
              </a:rPr>
              <a:t/>
            </a:r>
            <a:br>
              <a:rPr lang="en-US" altLang="en-US" sz="1000" smtClean="0">
                <a:solidFill>
                  <a:srgbClr val="FFFFFF"/>
                </a:solidFill>
                <a:latin typeface="Univers" pitchFamily="34" charset="0"/>
              </a:rPr>
            </a:br>
            <a:endParaRPr lang="en-US" altLang="en-US" sz="1000" smtClean="0">
              <a:solidFill>
                <a:srgbClr val="FFFFFF"/>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solidFill>
                <a:srgbClr val="000000"/>
              </a:solidFill>
            </a:endParaRPr>
          </a:p>
        </p:txBody>
      </p:sp>
      <p:sp>
        <p:nvSpPr>
          <p:cNvPr id="7" name="Rectangle 8"/>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solidFill>
                <a:srgbClr val="000000"/>
              </a:solidFill>
            </a:endParaRPr>
          </a:p>
        </p:txBody>
      </p:sp>
      <p:sp>
        <p:nvSpPr>
          <p:cNvPr id="8" name="Rectangle 9"/>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000" smtClean="0">
                <a:solidFill>
                  <a:srgbClr val="000000"/>
                </a:solidFill>
              </a:rPr>
              <a:t> </a:t>
            </a:r>
            <a:endParaRPr lang="en-US" altLang="en-US" sz="2400" smtClean="0">
              <a:solidFill>
                <a:srgbClr val="000000"/>
              </a:solidFill>
            </a:endParaRPr>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pic>
        <p:nvPicPr>
          <p:cNvPr id="13" name="Picture 26" descr="Picture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smtClean="0"/>
              <a:t>Click to edit Master subtitle style</a:t>
            </a:r>
            <a:endParaRPr lang="en-US" dirty="0"/>
          </a:p>
        </p:txBody>
      </p:sp>
      <p:sp>
        <p:nvSpPr>
          <p:cNvPr id="14" name="Rectangle 4"/>
          <p:cNvSpPr>
            <a:spLocks noGrp="1" noChangeArrowheads="1"/>
          </p:cNvSpPr>
          <p:nvPr>
            <p:ph type="dt" sz="half" idx="10"/>
          </p:nvPr>
        </p:nvSpPr>
        <p:spPr>
          <a:xfrm>
            <a:off x="179388" y="6453188"/>
            <a:ext cx="3609975" cy="268287"/>
          </a:xfrm>
        </p:spPr>
        <p:txBody>
          <a:bodyPr/>
          <a:lstStyle>
            <a:lvl1pPr>
              <a:defRPr sz="1200"/>
            </a:lvl1pPr>
          </a:lstStyle>
          <a:p>
            <a:pPr>
              <a:defRPr/>
            </a:pPr>
            <a:r>
              <a:rPr lang="en-US">
                <a:solidFill>
                  <a:srgbClr val="000000"/>
                </a:solidFill>
              </a:rPr>
              <a:t>Cotonou, Benin, 16-17 July 2012</a:t>
            </a:r>
          </a:p>
        </p:txBody>
      </p:sp>
    </p:spTree>
    <p:extLst>
      <p:ext uri="{BB962C8B-B14F-4D97-AF65-F5344CB8AC3E}">
        <p14:creationId xmlns:p14="http://schemas.microsoft.com/office/powerpoint/2010/main" val="83970713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9F4F3F91-CEF8-4704-A5C2-0CF732E6DA1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1593599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09FF07A3-9F27-4522-AD91-4D93A6C787D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1815114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0C91976B-9BAC-4453-BA03-06F3C860DD1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0957412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8" name="Rectangle 36"/>
          <p:cNvSpPr>
            <a:spLocks noGrp="1" noChangeArrowheads="1"/>
          </p:cNvSpPr>
          <p:nvPr>
            <p:ph type="sldNum" sz="quarter" idx="11"/>
          </p:nvPr>
        </p:nvSpPr>
        <p:spPr>
          <a:ln/>
        </p:spPr>
        <p:txBody>
          <a:bodyPr/>
          <a:lstStyle>
            <a:lvl1pPr>
              <a:defRPr/>
            </a:lvl1pPr>
          </a:lstStyle>
          <a:p>
            <a:pPr>
              <a:defRPr/>
            </a:pPr>
            <a:fld id="{A0F11670-42D5-4F02-9888-84A830E2D11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0190464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4" name="Rectangle 36"/>
          <p:cNvSpPr>
            <a:spLocks noGrp="1" noChangeArrowheads="1"/>
          </p:cNvSpPr>
          <p:nvPr>
            <p:ph type="sldNum" sz="quarter" idx="11"/>
          </p:nvPr>
        </p:nvSpPr>
        <p:spPr>
          <a:ln/>
        </p:spPr>
        <p:txBody>
          <a:bodyPr/>
          <a:lstStyle>
            <a:lvl1pPr>
              <a:defRPr/>
            </a:lvl1pPr>
          </a:lstStyle>
          <a:p>
            <a:pPr>
              <a:defRPr/>
            </a:pPr>
            <a:fld id="{5B725D6A-4B21-4F09-82E7-E3A68B67B55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26038861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3" name="Rectangle 36"/>
          <p:cNvSpPr>
            <a:spLocks noGrp="1" noChangeArrowheads="1"/>
          </p:cNvSpPr>
          <p:nvPr>
            <p:ph type="sldNum" sz="quarter" idx="11"/>
          </p:nvPr>
        </p:nvSpPr>
        <p:spPr>
          <a:ln/>
        </p:spPr>
        <p:txBody>
          <a:bodyPr/>
          <a:lstStyle>
            <a:lvl1pPr>
              <a:defRPr/>
            </a:lvl1pPr>
          </a:lstStyle>
          <a:p>
            <a:pPr>
              <a:defRPr/>
            </a:pPr>
            <a:fld id="{CA4F1866-6B70-45FA-A716-96A5320D23C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7612933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036BF0CF-63B0-4A26-AEC9-9C80678F34E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0803840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75274F76-CB76-475E-9937-94A17EDB56D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93909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36"/>
          <p:cNvSpPr>
            <a:spLocks noGrp="1" noChangeArrowheads="1"/>
          </p:cNvSpPr>
          <p:nvPr>
            <p:ph type="sldNum" sz="quarter" idx="11"/>
          </p:nvPr>
        </p:nvSpPr>
        <p:spPr>
          <a:ln/>
        </p:spPr>
        <p:txBody>
          <a:bodyPr/>
          <a:lstStyle>
            <a:lvl1pPr>
              <a:defRPr/>
            </a:lvl1pPr>
          </a:lstStyle>
          <a:p>
            <a:pPr>
              <a:defRPr/>
            </a:pPr>
            <a:fld id="{2EA93942-534A-4208-B9F4-4FB670C91B8C}" type="slidenum">
              <a:rPr lang="en-US"/>
              <a:pPr>
                <a:defRPr/>
              </a:pPr>
              <a:t>‹#›</a:t>
            </a:fld>
            <a:endParaRPr lang="en-US"/>
          </a:p>
        </p:txBody>
      </p:sp>
    </p:spTree>
    <p:extLst>
      <p:ext uri="{BB962C8B-B14F-4D97-AF65-F5344CB8AC3E}">
        <p14:creationId xmlns:p14="http://schemas.microsoft.com/office/powerpoint/2010/main" val="346720284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475FAF3F-3EEA-4210-9F98-E2FDC95982A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4829971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C027B786-9B5B-4098-BCF8-39FA749C933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4959818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sz="1200">
                <a:latin typeface="Univers" pitchFamily="34" charset="0"/>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xfrm>
            <a:off x="7747000" y="6453188"/>
            <a:ext cx="1366838" cy="288925"/>
          </a:xfrm>
        </p:spPr>
        <p:txBody>
          <a:bodyPr/>
          <a:lstStyle>
            <a:lvl1pPr>
              <a:defRPr/>
            </a:lvl1pPr>
          </a:lstStyle>
          <a:p>
            <a:pPr>
              <a:defRPr/>
            </a:pPr>
            <a:fld id="{0726C8D1-2019-4C7A-8E20-62FCF43F8A0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1442026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765175"/>
            <a:ext cx="6467475"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nSpc>
                <a:spcPct val="90000"/>
              </a:lnSpc>
              <a:defRPr/>
            </a:pPr>
            <a:r>
              <a:rPr lang="en-US" altLang="en-US" sz="1000" smtClean="0">
                <a:solidFill>
                  <a:srgbClr val="FFFFFF"/>
                </a:solidFill>
                <a:latin typeface="Univers" pitchFamily="34" charset="0"/>
              </a:rPr>
              <a:t/>
            </a:r>
            <a:br>
              <a:rPr lang="en-US" altLang="en-US" sz="1000" smtClean="0">
                <a:solidFill>
                  <a:srgbClr val="FFFFFF"/>
                </a:solidFill>
                <a:latin typeface="Univers" pitchFamily="34" charset="0"/>
              </a:rPr>
            </a:br>
            <a:endParaRPr lang="en-US" altLang="en-US" sz="1000" smtClean="0">
              <a:solidFill>
                <a:srgbClr val="FFFFFF"/>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solidFill>
                <a:srgbClr val="000000"/>
              </a:solidFill>
            </a:endParaRPr>
          </a:p>
        </p:txBody>
      </p:sp>
      <p:sp>
        <p:nvSpPr>
          <p:cNvPr id="7" name="Rectangle 8"/>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solidFill>
                <a:srgbClr val="000000"/>
              </a:solidFill>
            </a:endParaRPr>
          </a:p>
        </p:txBody>
      </p:sp>
      <p:sp>
        <p:nvSpPr>
          <p:cNvPr id="8" name="Rectangle 9"/>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000" smtClean="0">
                <a:solidFill>
                  <a:srgbClr val="000000"/>
                </a:solidFill>
              </a:rPr>
              <a:t> </a:t>
            </a:r>
            <a:endParaRPr lang="en-US" altLang="en-US" sz="2400" smtClean="0">
              <a:solidFill>
                <a:srgbClr val="000000"/>
              </a:solidFill>
            </a:endParaRPr>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pic>
        <p:nvPicPr>
          <p:cNvPr id="13" name="Picture 26" descr="Picture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smtClean="0"/>
              <a:t>Click to edit Master subtitle style</a:t>
            </a:r>
            <a:endParaRPr lang="en-US" dirty="0"/>
          </a:p>
        </p:txBody>
      </p:sp>
      <p:sp>
        <p:nvSpPr>
          <p:cNvPr id="14" name="Rectangle 4"/>
          <p:cNvSpPr>
            <a:spLocks noGrp="1" noChangeArrowheads="1"/>
          </p:cNvSpPr>
          <p:nvPr>
            <p:ph type="dt" sz="half" idx="10"/>
          </p:nvPr>
        </p:nvSpPr>
        <p:spPr>
          <a:xfrm>
            <a:off x="179388" y="6453188"/>
            <a:ext cx="3609975" cy="268287"/>
          </a:xfrm>
        </p:spPr>
        <p:txBody>
          <a:bodyPr/>
          <a:lstStyle>
            <a:lvl1pPr>
              <a:defRPr sz="1200"/>
            </a:lvl1pPr>
          </a:lstStyle>
          <a:p>
            <a:pPr>
              <a:defRPr/>
            </a:pPr>
            <a:r>
              <a:rPr lang="en-US">
                <a:solidFill>
                  <a:srgbClr val="000000"/>
                </a:solidFill>
              </a:rPr>
              <a:t>Cotonou, Benin, 16-17 July 2012</a:t>
            </a:r>
          </a:p>
        </p:txBody>
      </p:sp>
    </p:spTree>
    <p:extLst>
      <p:ext uri="{BB962C8B-B14F-4D97-AF65-F5344CB8AC3E}">
        <p14:creationId xmlns:p14="http://schemas.microsoft.com/office/powerpoint/2010/main" val="147654171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9F4F3F91-CEF8-4704-A5C2-0CF732E6DA1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2006821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09FF07A3-9F27-4522-AD91-4D93A6C787D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135737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0C91976B-9BAC-4453-BA03-06F3C860DD1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5724526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8" name="Rectangle 36"/>
          <p:cNvSpPr>
            <a:spLocks noGrp="1" noChangeArrowheads="1"/>
          </p:cNvSpPr>
          <p:nvPr>
            <p:ph type="sldNum" sz="quarter" idx="11"/>
          </p:nvPr>
        </p:nvSpPr>
        <p:spPr>
          <a:ln/>
        </p:spPr>
        <p:txBody>
          <a:bodyPr/>
          <a:lstStyle>
            <a:lvl1pPr>
              <a:defRPr/>
            </a:lvl1pPr>
          </a:lstStyle>
          <a:p>
            <a:pPr>
              <a:defRPr/>
            </a:pPr>
            <a:fld id="{A0F11670-42D5-4F02-9888-84A830E2D11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21437471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4" name="Rectangle 36"/>
          <p:cNvSpPr>
            <a:spLocks noGrp="1" noChangeArrowheads="1"/>
          </p:cNvSpPr>
          <p:nvPr>
            <p:ph type="sldNum" sz="quarter" idx="11"/>
          </p:nvPr>
        </p:nvSpPr>
        <p:spPr>
          <a:ln/>
        </p:spPr>
        <p:txBody>
          <a:bodyPr/>
          <a:lstStyle>
            <a:lvl1pPr>
              <a:defRPr/>
            </a:lvl1pPr>
          </a:lstStyle>
          <a:p>
            <a:pPr>
              <a:defRPr/>
            </a:pPr>
            <a:fld id="{5B725D6A-4B21-4F09-82E7-E3A68B67B55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694619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3" name="Rectangle 36"/>
          <p:cNvSpPr>
            <a:spLocks noGrp="1" noChangeArrowheads="1"/>
          </p:cNvSpPr>
          <p:nvPr>
            <p:ph type="sldNum" sz="quarter" idx="11"/>
          </p:nvPr>
        </p:nvSpPr>
        <p:spPr>
          <a:ln/>
        </p:spPr>
        <p:txBody>
          <a:bodyPr/>
          <a:lstStyle>
            <a:lvl1pPr>
              <a:defRPr/>
            </a:lvl1pPr>
          </a:lstStyle>
          <a:p>
            <a:pPr>
              <a:defRPr/>
            </a:pPr>
            <a:fld id="{CA4F1866-6B70-45FA-A716-96A5320D23C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514628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36"/>
          <p:cNvSpPr>
            <a:spLocks noGrp="1" noChangeArrowheads="1"/>
          </p:cNvSpPr>
          <p:nvPr>
            <p:ph type="sldNum" sz="quarter" idx="11"/>
          </p:nvPr>
        </p:nvSpPr>
        <p:spPr>
          <a:ln/>
        </p:spPr>
        <p:txBody>
          <a:bodyPr/>
          <a:lstStyle>
            <a:lvl1pPr>
              <a:defRPr/>
            </a:lvl1pPr>
          </a:lstStyle>
          <a:p>
            <a:pPr>
              <a:defRPr/>
            </a:pPr>
            <a:fld id="{BDAC9DC7-121E-41E2-9B38-DE0E4623BB78}" type="slidenum">
              <a:rPr lang="en-US"/>
              <a:pPr>
                <a:defRPr/>
              </a:pPr>
              <a:t>‹#›</a:t>
            </a:fld>
            <a:endParaRPr lang="en-US"/>
          </a:p>
        </p:txBody>
      </p:sp>
    </p:spTree>
    <p:extLst>
      <p:ext uri="{BB962C8B-B14F-4D97-AF65-F5344CB8AC3E}">
        <p14:creationId xmlns:p14="http://schemas.microsoft.com/office/powerpoint/2010/main" val="121056448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036BF0CF-63B0-4A26-AEC9-9C80678F34E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0142650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75274F76-CB76-475E-9937-94A17EDB56D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3316714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475FAF3F-3EEA-4210-9F98-E2FDC95982A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3700294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C027B786-9B5B-4098-BCF8-39FA749C933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910335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sz="1200">
                <a:latin typeface="Univers" pitchFamily="34" charset="0"/>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xfrm>
            <a:off x="7747000" y="6453188"/>
            <a:ext cx="1366838" cy="288925"/>
          </a:xfrm>
        </p:spPr>
        <p:txBody>
          <a:bodyPr/>
          <a:lstStyle>
            <a:lvl1pPr>
              <a:defRPr/>
            </a:lvl1pPr>
          </a:lstStyle>
          <a:p>
            <a:pPr>
              <a:defRPr/>
            </a:pPr>
            <a:fld id="{0726C8D1-2019-4C7A-8E20-62FCF43F8A0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387427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765175"/>
            <a:ext cx="6467475"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nSpc>
                <a:spcPct val="90000"/>
              </a:lnSpc>
              <a:defRPr/>
            </a:pPr>
            <a:r>
              <a:rPr lang="en-US" altLang="en-US" sz="1000" smtClean="0">
                <a:solidFill>
                  <a:srgbClr val="FFFFFF"/>
                </a:solidFill>
                <a:latin typeface="Univers" pitchFamily="34" charset="0"/>
              </a:rPr>
              <a:t/>
            </a:r>
            <a:br>
              <a:rPr lang="en-US" altLang="en-US" sz="1000" smtClean="0">
                <a:solidFill>
                  <a:srgbClr val="FFFFFF"/>
                </a:solidFill>
                <a:latin typeface="Univers" pitchFamily="34" charset="0"/>
              </a:rPr>
            </a:br>
            <a:endParaRPr lang="en-US" altLang="en-US" sz="1000" smtClean="0">
              <a:solidFill>
                <a:srgbClr val="FFFFFF"/>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solidFill>
                <a:srgbClr val="000000"/>
              </a:solidFill>
            </a:endParaRPr>
          </a:p>
        </p:txBody>
      </p:sp>
      <p:sp>
        <p:nvSpPr>
          <p:cNvPr id="7" name="Rectangle 8"/>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solidFill>
                <a:srgbClr val="000000"/>
              </a:solidFill>
            </a:endParaRPr>
          </a:p>
        </p:txBody>
      </p:sp>
      <p:sp>
        <p:nvSpPr>
          <p:cNvPr id="8" name="Rectangle 9"/>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000" smtClean="0">
                <a:solidFill>
                  <a:srgbClr val="000000"/>
                </a:solidFill>
              </a:rPr>
              <a:t> </a:t>
            </a:r>
            <a:endParaRPr lang="en-US" altLang="en-US" sz="2400" smtClean="0">
              <a:solidFill>
                <a:srgbClr val="000000"/>
              </a:solidFill>
            </a:endParaRPr>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pic>
        <p:nvPicPr>
          <p:cNvPr id="13" name="Picture 26" descr="Picture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smtClean="0"/>
              <a:t>Click to edit Master subtitle style</a:t>
            </a:r>
            <a:endParaRPr lang="en-US" dirty="0"/>
          </a:p>
        </p:txBody>
      </p:sp>
      <p:sp>
        <p:nvSpPr>
          <p:cNvPr id="14" name="Rectangle 4"/>
          <p:cNvSpPr>
            <a:spLocks noGrp="1" noChangeArrowheads="1"/>
          </p:cNvSpPr>
          <p:nvPr>
            <p:ph type="dt" sz="half" idx="10"/>
          </p:nvPr>
        </p:nvSpPr>
        <p:spPr>
          <a:xfrm>
            <a:off x="179388" y="6453188"/>
            <a:ext cx="3609975" cy="268287"/>
          </a:xfrm>
        </p:spPr>
        <p:txBody>
          <a:bodyPr/>
          <a:lstStyle>
            <a:lvl1pPr>
              <a:defRPr sz="1200"/>
            </a:lvl1pPr>
          </a:lstStyle>
          <a:p>
            <a:pPr>
              <a:defRPr/>
            </a:pPr>
            <a:r>
              <a:rPr lang="en-US">
                <a:solidFill>
                  <a:srgbClr val="000000"/>
                </a:solidFill>
              </a:rPr>
              <a:t>Cotonou, Benin, 16-17 July 2012</a:t>
            </a:r>
          </a:p>
        </p:txBody>
      </p:sp>
    </p:spTree>
    <p:extLst>
      <p:ext uri="{BB962C8B-B14F-4D97-AF65-F5344CB8AC3E}">
        <p14:creationId xmlns:p14="http://schemas.microsoft.com/office/powerpoint/2010/main" val="366319949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9F4F3F91-CEF8-4704-A5C2-0CF732E6DA1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1502380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09FF07A3-9F27-4522-AD91-4D93A6C787D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2294629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0C91976B-9BAC-4453-BA03-06F3C860DD1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8107625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8" name="Rectangle 36"/>
          <p:cNvSpPr>
            <a:spLocks noGrp="1" noChangeArrowheads="1"/>
          </p:cNvSpPr>
          <p:nvPr>
            <p:ph type="sldNum" sz="quarter" idx="11"/>
          </p:nvPr>
        </p:nvSpPr>
        <p:spPr>
          <a:ln/>
        </p:spPr>
        <p:txBody>
          <a:bodyPr/>
          <a:lstStyle>
            <a:lvl1pPr>
              <a:defRPr/>
            </a:lvl1pPr>
          </a:lstStyle>
          <a:p>
            <a:pPr>
              <a:defRPr/>
            </a:pPr>
            <a:fld id="{A0F11670-42D5-4F02-9888-84A830E2D11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72117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36"/>
          <p:cNvSpPr>
            <a:spLocks noGrp="1" noChangeArrowheads="1"/>
          </p:cNvSpPr>
          <p:nvPr>
            <p:ph type="sldNum" sz="quarter" idx="11"/>
          </p:nvPr>
        </p:nvSpPr>
        <p:spPr>
          <a:ln/>
        </p:spPr>
        <p:txBody>
          <a:bodyPr/>
          <a:lstStyle>
            <a:lvl1pPr>
              <a:defRPr/>
            </a:lvl1pPr>
          </a:lstStyle>
          <a:p>
            <a:pPr>
              <a:defRPr/>
            </a:pPr>
            <a:fld id="{FE2560EA-672B-41FC-A6C1-0C153F9ADAED}" type="slidenum">
              <a:rPr lang="en-US"/>
              <a:pPr>
                <a:defRPr/>
              </a:pPr>
              <a:t>‹#›</a:t>
            </a:fld>
            <a:endParaRPr lang="en-US"/>
          </a:p>
        </p:txBody>
      </p:sp>
    </p:spTree>
    <p:extLst>
      <p:ext uri="{BB962C8B-B14F-4D97-AF65-F5344CB8AC3E}">
        <p14:creationId xmlns:p14="http://schemas.microsoft.com/office/powerpoint/2010/main" val="132309284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4" name="Rectangle 36"/>
          <p:cNvSpPr>
            <a:spLocks noGrp="1" noChangeArrowheads="1"/>
          </p:cNvSpPr>
          <p:nvPr>
            <p:ph type="sldNum" sz="quarter" idx="11"/>
          </p:nvPr>
        </p:nvSpPr>
        <p:spPr>
          <a:ln/>
        </p:spPr>
        <p:txBody>
          <a:bodyPr/>
          <a:lstStyle>
            <a:lvl1pPr>
              <a:defRPr/>
            </a:lvl1pPr>
          </a:lstStyle>
          <a:p>
            <a:pPr>
              <a:defRPr/>
            </a:pPr>
            <a:fld id="{5B725D6A-4B21-4F09-82E7-E3A68B67B55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648190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3" name="Rectangle 36"/>
          <p:cNvSpPr>
            <a:spLocks noGrp="1" noChangeArrowheads="1"/>
          </p:cNvSpPr>
          <p:nvPr>
            <p:ph type="sldNum" sz="quarter" idx="11"/>
          </p:nvPr>
        </p:nvSpPr>
        <p:spPr>
          <a:ln/>
        </p:spPr>
        <p:txBody>
          <a:bodyPr/>
          <a:lstStyle>
            <a:lvl1pPr>
              <a:defRPr/>
            </a:lvl1pPr>
          </a:lstStyle>
          <a:p>
            <a:pPr>
              <a:defRPr/>
            </a:pPr>
            <a:fld id="{CA4F1866-6B70-45FA-A716-96A5320D23C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945297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036BF0CF-63B0-4A26-AEC9-9C80678F34E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80332041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ln/>
        </p:spPr>
        <p:txBody>
          <a:bodyPr/>
          <a:lstStyle>
            <a:lvl1pPr>
              <a:defRPr/>
            </a:lvl1pPr>
          </a:lstStyle>
          <a:p>
            <a:pPr>
              <a:defRPr/>
            </a:pPr>
            <a:fld id="{75274F76-CB76-475E-9937-94A17EDB56D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9790766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475FAF3F-3EEA-4210-9F98-E2FDC95982A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7536729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C027B786-9B5B-4098-BCF8-39FA749C933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0966044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sz="1200">
                <a:latin typeface="Univers" pitchFamily="34" charset="0"/>
              </a:defRPr>
            </a:lvl1pPr>
          </a:lstStyle>
          <a:p>
            <a:pPr>
              <a:defRPr/>
            </a:pPr>
            <a:r>
              <a:rPr lang="en-US">
                <a:solidFill>
                  <a:srgbClr val="000000"/>
                </a:solidFill>
              </a:rPr>
              <a:t>Cotonou, Benin, 16-17 July 2012</a:t>
            </a:r>
          </a:p>
        </p:txBody>
      </p:sp>
      <p:sp>
        <p:nvSpPr>
          <p:cNvPr id="6" name="Rectangle 36"/>
          <p:cNvSpPr>
            <a:spLocks noGrp="1" noChangeArrowheads="1"/>
          </p:cNvSpPr>
          <p:nvPr>
            <p:ph type="sldNum" sz="quarter" idx="11"/>
          </p:nvPr>
        </p:nvSpPr>
        <p:spPr>
          <a:xfrm>
            <a:off x="7747000" y="6453188"/>
            <a:ext cx="1366838" cy="288925"/>
          </a:xfrm>
        </p:spPr>
        <p:txBody>
          <a:bodyPr/>
          <a:lstStyle>
            <a:lvl1pPr>
              <a:defRPr/>
            </a:lvl1pPr>
          </a:lstStyle>
          <a:p>
            <a:pPr>
              <a:defRPr/>
            </a:pPr>
            <a:fld id="{0726C8D1-2019-4C7A-8E20-62FCF43F8A0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9012638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765175"/>
            <a:ext cx="6467475"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nSpc>
                <a:spcPct val="90000"/>
              </a:lnSpc>
              <a:defRPr/>
            </a:pPr>
            <a:r>
              <a:rPr lang="en-US" altLang="en-US" sz="1000" smtClean="0">
                <a:solidFill>
                  <a:srgbClr val="FFFFFF"/>
                </a:solidFill>
                <a:latin typeface="Univers" pitchFamily="34" charset="0"/>
              </a:rPr>
              <a:t/>
            </a:r>
            <a:br>
              <a:rPr lang="en-US" altLang="en-US" sz="1000" smtClean="0">
                <a:solidFill>
                  <a:srgbClr val="FFFFFF"/>
                </a:solidFill>
                <a:latin typeface="Univers" pitchFamily="34" charset="0"/>
              </a:rPr>
            </a:br>
            <a:endParaRPr lang="en-US" altLang="en-US" sz="1000" smtClean="0">
              <a:solidFill>
                <a:srgbClr val="FFFFFF"/>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solidFill>
                <a:srgbClr val="000000"/>
              </a:solidFill>
            </a:endParaRPr>
          </a:p>
        </p:txBody>
      </p:sp>
      <p:sp>
        <p:nvSpPr>
          <p:cNvPr id="7" name="Rectangle 8"/>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solidFill>
                <a:srgbClr val="000000"/>
              </a:solidFill>
            </a:endParaRPr>
          </a:p>
        </p:txBody>
      </p:sp>
      <p:sp>
        <p:nvSpPr>
          <p:cNvPr id="8" name="Rectangle 9"/>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000" smtClean="0">
                <a:solidFill>
                  <a:srgbClr val="000000"/>
                </a:solidFill>
              </a:rPr>
              <a:t> </a:t>
            </a:r>
            <a:endParaRPr lang="en-US" altLang="en-US" sz="2400" smtClean="0">
              <a:solidFill>
                <a:srgbClr val="000000"/>
              </a:solidFill>
            </a:endParaRPr>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solidFill>
                <a:srgbClr val="000000"/>
              </a:solidFill>
            </a:endParaRPr>
          </a:p>
        </p:txBody>
      </p:sp>
      <p:pic>
        <p:nvPicPr>
          <p:cNvPr id="13" name="Picture 26" descr="Picture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smtClean="0"/>
              <a:t>Click to edit Master subtitle style</a:t>
            </a:r>
            <a:endParaRPr lang="en-US" dirty="0"/>
          </a:p>
        </p:txBody>
      </p:sp>
      <p:sp>
        <p:nvSpPr>
          <p:cNvPr id="14" name="Rectangle 4"/>
          <p:cNvSpPr>
            <a:spLocks noGrp="1" noChangeArrowheads="1"/>
          </p:cNvSpPr>
          <p:nvPr>
            <p:ph type="dt" sz="half" idx="10"/>
          </p:nvPr>
        </p:nvSpPr>
        <p:spPr>
          <a:xfrm>
            <a:off x="179388" y="6453188"/>
            <a:ext cx="3609975" cy="268287"/>
          </a:xfrm>
        </p:spPr>
        <p:txBody>
          <a:bodyPr/>
          <a:lstStyle>
            <a:lvl1pPr>
              <a:defRPr sz="1200"/>
            </a:lvl1pPr>
          </a:lstStyle>
          <a:p>
            <a:pPr>
              <a:defRPr/>
            </a:pPr>
            <a:r>
              <a:rPr lang="en-US">
                <a:solidFill>
                  <a:srgbClr val="000000"/>
                </a:solidFill>
              </a:rPr>
              <a:t>Cotonou, Benin, 16-17 July 2012</a:t>
            </a:r>
          </a:p>
        </p:txBody>
      </p:sp>
    </p:spTree>
    <p:extLst>
      <p:ext uri="{BB962C8B-B14F-4D97-AF65-F5344CB8AC3E}">
        <p14:creationId xmlns:p14="http://schemas.microsoft.com/office/powerpoint/2010/main" val="5749854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9F4F3F91-CEF8-4704-A5C2-0CF732E6DA1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83415341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Cotonou, Benin, 16-17 July 2012</a:t>
            </a:r>
          </a:p>
        </p:txBody>
      </p:sp>
      <p:sp>
        <p:nvSpPr>
          <p:cNvPr id="5" name="Rectangle 36"/>
          <p:cNvSpPr>
            <a:spLocks noGrp="1" noChangeArrowheads="1"/>
          </p:cNvSpPr>
          <p:nvPr>
            <p:ph type="sldNum" sz="quarter" idx="11"/>
          </p:nvPr>
        </p:nvSpPr>
        <p:spPr>
          <a:ln/>
        </p:spPr>
        <p:txBody>
          <a:bodyPr/>
          <a:lstStyle>
            <a:lvl1pPr>
              <a:defRPr/>
            </a:lvl1pPr>
          </a:lstStyle>
          <a:p>
            <a:pPr>
              <a:defRPr/>
            </a:pPr>
            <a:fld id="{09FF07A3-9F27-4522-AD91-4D93A6C787D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94634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6.xml"/><Relationship Id="rId13" Type="http://schemas.openxmlformats.org/officeDocument/2006/relationships/theme" Target="../theme/theme10.xml"/><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slideLayout" Target="../slideLayouts/slideLayout120.xml"/><Relationship Id="rId2" Type="http://schemas.openxmlformats.org/officeDocument/2006/relationships/slideLayout" Target="../slideLayouts/slideLayout110.xml"/><Relationship Id="rId16" Type="http://schemas.openxmlformats.org/officeDocument/2006/relationships/image" Target="../media/image3.png"/><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5" Type="http://schemas.openxmlformats.org/officeDocument/2006/relationships/image" Target="../media/image2.png"/><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 Id="rId14" Type="http://schemas.openxmlformats.org/officeDocument/2006/relationships/image" Target="../media/image1.pn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8.xml"/><Relationship Id="rId13" Type="http://schemas.openxmlformats.org/officeDocument/2006/relationships/theme" Target="../theme/theme11.xml"/><Relationship Id="rId3" Type="http://schemas.openxmlformats.org/officeDocument/2006/relationships/slideLayout" Target="../slideLayouts/slideLayout123.xml"/><Relationship Id="rId7" Type="http://schemas.openxmlformats.org/officeDocument/2006/relationships/slideLayout" Target="../slideLayouts/slideLayout127.xml"/><Relationship Id="rId12" Type="http://schemas.openxmlformats.org/officeDocument/2006/relationships/slideLayout" Target="../slideLayouts/slideLayout132.xml"/><Relationship Id="rId2" Type="http://schemas.openxmlformats.org/officeDocument/2006/relationships/slideLayout" Target="../slideLayouts/slideLayout122.xml"/><Relationship Id="rId16" Type="http://schemas.openxmlformats.org/officeDocument/2006/relationships/image" Target="../media/image3.png"/><Relationship Id="rId1" Type="http://schemas.openxmlformats.org/officeDocument/2006/relationships/slideLayout" Target="../slideLayouts/slideLayout121.xml"/><Relationship Id="rId6" Type="http://schemas.openxmlformats.org/officeDocument/2006/relationships/slideLayout" Target="../slideLayouts/slideLayout126.xml"/><Relationship Id="rId11" Type="http://schemas.openxmlformats.org/officeDocument/2006/relationships/slideLayout" Target="../slideLayouts/slideLayout131.xml"/><Relationship Id="rId5" Type="http://schemas.openxmlformats.org/officeDocument/2006/relationships/slideLayout" Target="../slideLayouts/slideLayout125.xml"/><Relationship Id="rId15" Type="http://schemas.openxmlformats.org/officeDocument/2006/relationships/image" Target="../media/image2.png"/><Relationship Id="rId10" Type="http://schemas.openxmlformats.org/officeDocument/2006/relationships/slideLayout" Target="../slideLayouts/slideLayout130.xml"/><Relationship Id="rId4" Type="http://schemas.openxmlformats.org/officeDocument/2006/relationships/slideLayout" Target="../slideLayouts/slideLayout124.xml"/><Relationship Id="rId9" Type="http://schemas.openxmlformats.org/officeDocument/2006/relationships/slideLayout" Target="../slideLayouts/slideLayout12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3.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6" Type="http://schemas.openxmlformats.org/officeDocument/2006/relationships/image" Target="../media/image3.png"/><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2.png"/><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6" Type="http://schemas.openxmlformats.org/officeDocument/2006/relationships/image" Target="../media/image3.png"/><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image" Target="../media/image2.png"/><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6" Type="http://schemas.openxmlformats.org/officeDocument/2006/relationships/image" Target="../media/image3.png"/><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5" Type="http://schemas.openxmlformats.org/officeDocument/2006/relationships/image" Target="../media/image2.png"/><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6" Type="http://schemas.openxmlformats.org/officeDocument/2006/relationships/image" Target="../media/image3.png"/><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5" Type="http://schemas.openxmlformats.org/officeDocument/2006/relationships/image" Target="../media/image2.png"/><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6" Type="http://schemas.openxmlformats.org/officeDocument/2006/relationships/image" Target="../media/image3.png"/><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5" Type="http://schemas.openxmlformats.org/officeDocument/2006/relationships/image" Target="../media/image2.png"/><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image" Target="../media/image1.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theme" Target="../theme/theme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2" Type="http://schemas.openxmlformats.org/officeDocument/2006/relationships/slideLayout" Target="../slideLayouts/slideLayout98.xml"/><Relationship Id="rId16" Type="http://schemas.openxmlformats.org/officeDocument/2006/relationships/image" Target="../media/image3.png"/><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5" Type="http://schemas.openxmlformats.org/officeDocument/2006/relationships/image" Target="../media/image2.png"/><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0" y="765175"/>
            <a:ext cx="6443663"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179388" y="6453188"/>
            <a:ext cx="403225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Univers" pitchFamily="34" charset="0"/>
              </a:defRPr>
            </a:lvl1pPr>
          </a:lstStyle>
          <a:p>
            <a:pPr>
              <a:defRPr/>
            </a:pPr>
            <a:endParaRPr lang="en-US"/>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E27949E5-9A16-4C4D-B9C7-735A76EF0189}" type="slidenum">
              <a:rPr lang="en-US"/>
              <a:pPr>
                <a:defRPr/>
              </a:pPr>
              <a:t>‹#›</a:t>
            </a:fld>
            <a:endParaRPr lang="en-US"/>
          </a:p>
        </p:txBody>
      </p:sp>
      <p:sp>
        <p:nvSpPr>
          <p:cNvPr id="1030"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081" r:id="rId1"/>
    <p:sldLayoutId id="2147484071" r:id="rId2"/>
    <p:sldLayoutId id="2147484072" r:id="rId3"/>
    <p:sldLayoutId id="2147484073" r:id="rId4"/>
    <p:sldLayoutId id="2147484074" r:id="rId5"/>
    <p:sldLayoutId id="2147484075" r:id="rId6"/>
    <p:sldLayoutId id="2147484076" r:id="rId7"/>
    <p:sldLayoutId id="2147484077" r:id="rId8"/>
    <p:sldLayoutId id="2147484078" r:id="rId9"/>
    <p:sldLayoutId id="2147484079" r:id="rId10"/>
    <p:sldLayoutId id="2147484080" r:id="rId11"/>
    <p:sldLayoutId id="2147484082"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0" y="765175"/>
            <a:ext cx="6443663"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179388" y="6453188"/>
            <a:ext cx="403225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Univers" pitchFamily="34" charset="0"/>
              </a:defRPr>
            </a:lvl1pPr>
          </a:lstStyle>
          <a:p>
            <a:pPr>
              <a:defRPr/>
            </a:pPr>
            <a:r>
              <a:rPr lang="en-US">
                <a:solidFill>
                  <a:srgbClr val="000000"/>
                </a:solidFill>
              </a:rPr>
              <a:t>Cotonou, Benin, 16-17 July 2012</a:t>
            </a:r>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111A3C01-E0DC-43B0-A550-4FDC992C3F8D}" type="slidenum">
              <a:rPr lang="en-US" altLang="en-US">
                <a:solidFill>
                  <a:srgbClr val="000000"/>
                </a:solidFill>
              </a:rPr>
              <a:pPr>
                <a:defRPr/>
              </a:pPr>
              <a:t>‹#›</a:t>
            </a:fld>
            <a:endParaRPr lang="en-US" altLang="en-US">
              <a:solidFill>
                <a:srgbClr val="000000"/>
              </a:solidFill>
            </a:endParaRPr>
          </a:p>
        </p:txBody>
      </p:sp>
      <p:sp>
        <p:nvSpPr>
          <p:cNvPr id="1030"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4071438784"/>
      </p:ext>
    </p:extLst>
  </p:cSld>
  <p:clrMap bg1="lt1" tx1="dk1" bg2="lt2" tx2="dk2" accent1="accent1" accent2="accent2" accent3="accent3" accent4="accent4" accent5="accent5" accent6="accent6" hlink="hlink" folHlink="folHlink"/>
  <p:sldLayoutIdLst>
    <p:sldLayoutId id="2147484188" r:id="rId1"/>
    <p:sldLayoutId id="2147484189" r:id="rId2"/>
    <p:sldLayoutId id="2147484190" r:id="rId3"/>
    <p:sldLayoutId id="2147484191" r:id="rId4"/>
    <p:sldLayoutId id="2147484192" r:id="rId5"/>
    <p:sldLayoutId id="2147484193" r:id="rId6"/>
    <p:sldLayoutId id="2147484194" r:id="rId7"/>
    <p:sldLayoutId id="2147484195" r:id="rId8"/>
    <p:sldLayoutId id="2147484196" r:id="rId9"/>
    <p:sldLayoutId id="2147484197" r:id="rId10"/>
    <p:sldLayoutId id="2147484198" r:id="rId11"/>
    <p:sldLayoutId id="2147484199" r:id="rId12"/>
  </p:sldLayoutIdLst>
  <p:timing>
    <p:tnLst>
      <p:par>
        <p:cTn id="1" dur="indefinite" restart="never" nodeType="tmRoot"/>
      </p:par>
    </p:tnLst>
  </p:timing>
  <p:hf sldNum="0" hdr="0" ft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0" y="765175"/>
            <a:ext cx="6443663"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179388" y="6453188"/>
            <a:ext cx="403225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Univers" pitchFamily="34" charset="0"/>
              </a:defRPr>
            </a:lvl1pPr>
          </a:lstStyle>
          <a:p>
            <a:pPr>
              <a:defRPr/>
            </a:pPr>
            <a:r>
              <a:rPr lang="en-US">
                <a:solidFill>
                  <a:srgbClr val="000000"/>
                </a:solidFill>
              </a:rPr>
              <a:t>Cotonou, Benin, 16-17 July 2012</a:t>
            </a:r>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111A3C01-E0DC-43B0-A550-4FDC992C3F8D}" type="slidenum">
              <a:rPr lang="en-US" altLang="en-US">
                <a:solidFill>
                  <a:srgbClr val="000000"/>
                </a:solidFill>
              </a:rPr>
              <a:pPr>
                <a:defRPr/>
              </a:pPr>
              <a:t>‹#›</a:t>
            </a:fld>
            <a:endParaRPr lang="en-US" altLang="en-US">
              <a:solidFill>
                <a:srgbClr val="000000"/>
              </a:solidFill>
            </a:endParaRPr>
          </a:p>
        </p:txBody>
      </p:sp>
      <p:sp>
        <p:nvSpPr>
          <p:cNvPr id="1030"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1609937903"/>
      </p:ext>
    </p:extLst>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 id="2147484212" r:id="rId12"/>
  </p:sldLayoutIdLst>
  <p:timing>
    <p:tnLst>
      <p:par>
        <p:cTn id="1" dur="indefinite" restart="never" nodeType="tmRoot"/>
      </p:par>
    </p:tnLst>
  </p:timing>
  <p:hf sldNum="0" hdr="0" ft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0" y="765175"/>
            <a:ext cx="6443663"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179388" y="6453188"/>
            <a:ext cx="403225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Univers" pitchFamily="34" charset="0"/>
              </a:defRPr>
            </a:lvl1pPr>
          </a:lstStyle>
          <a:p>
            <a:pPr>
              <a:defRPr/>
            </a:pPr>
            <a:r>
              <a:rPr lang="en-US">
                <a:solidFill>
                  <a:srgbClr val="000000"/>
                </a:solidFill>
              </a:rPr>
              <a:t>Cotonou, Benin, 16-17 July 2012</a:t>
            </a:r>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111A3C01-E0DC-43B0-A550-4FDC992C3F8D}" type="slidenum">
              <a:rPr lang="en-US" altLang="en-US">
                <a:solidFill>
                  <a:srgbClr val="000000"/>
                </a:solidFill>
              </a:rPr>
              <a:pPr>
                <a:defRPr/>
              </a:pPr>
              <a:t>‹#›</a:t>
            </a:fld>
            <a:endParaRPr lang="en-US" altLang="en-US">
              <a:solidFill>
                <a:srgbClr val="000000"/>
              </a:solidFill>
            </a:endParaRPr>
          </a:p>
        </p:txBody>
      </p:sp>
      <p:sp>
        <p:nvSpPr>
          <p:cNvPr id="1030"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4115992541"/>
      </p:ext>
    </p:extLst>
  </p:cSld>
  <p:clrMap bg1="lt1" tx1="dk1" bg2="lt2" tx2="dk2" accent1="accent1" accent2="accent2" accent3="accent3" accent4="accent4" accent5="accent5" accent6="accent6" hlink="hlink" folHlink="folHlink"/>
  <p:sldLayoutIdLst>
    <p:sldLayoutId id="2147484084" r:id="rId1"/>
    <p:sldLayoutId id="2147484085" r:id="rId2"/>
    <p:sldLayoutId id="2147484086" r:id="rId3"/>
    <p:sldLayoutId id="2147484087" r:id="rId4"/>
    <p:sldLayoutId id="2147484088" r:id="rId5"/>
    <p:sldLayoutId id="2147484089" r:id="rId6"/>
    <p:sldLayoutId id="2147484090" r:id="rId7"/>
    <p:sldLayoutId id="2147484091" r:id="rId8"/>
    <p:sldLayoutId id="2147484092" r:id="rId9"/>
    <p:sldLayoutId id="2147484093" r:id="rId10"/>
    <p:sldLayoutId id="2147484094" r:id="rId11"/>
    <p:sldLayoutId id="2147484095" r:id="rId12"/>
  </p:sldLayoutIdLst>
  <p:timing>
    <p:tnLst>
      <p:par>
        <p:cTn id="1" dur="indefinite" restart="never" nodeType="tmRoot"/>
      </p:par>
    </p:tnLst>
  </p:timing>
  <p:hf sldNum="0" hdr="0" ft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0" y="765175"/>
            <a:ext cx="6443663"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179388" y="6453188"/>
            <a:ext cx="403225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Univers" pitchFamily="34" charset="0"/>
              </a:defRPr>
            </a:lvl1pPr>
          </a:lstStyle>
          <a:p>
            <a:pPr>
              <a:defRPr/>
            </a:pPr>
            <a:r>
              <a:rPr lang="en-US">
                <a:solidFill>
                  <a:srgbClr val="000000"/>
                </a:solidFill>
              </a:rPr>
              <a:t>Cotonou, Benin, 16-17 July 2012</a:t>
            </a:r>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111A3C01-E0DC-43B0-A550-4FDC992C3F8D}" type="slidenum">
              <a:rPr lang="en-US" altLang="en-US">
                <a:solidFill>
                  <a:srgbClr val="000000"/>
                </a:solidFill>
              </a:rPr>
              <a:pPr>
                <a:defRPr/>
              </a:pPr>
              <a:t>‹#›</a:t>
            </a:fld>
            <a:endParaRPr lang="en-US" altLang="en-US">
              <a:solidFill>
                <a:srgbClr val="000000"/>
              </a:solidFill>
            </a:endParaRPr>
          </a:p>
        </p:txBody>
      </p:sp>
      <p:sp>
        <p:nvSpPr>
          <p:cNvPr id="1030"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1885605493"/>
      </p:ext>
    </p:extLst>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 id="2147484108" r:id="rId12"/>
  </p:sldLayoutIdLst>
  <p:timing>
    <p:tnLst>
      <p:par>
        <p:cTn id="1" dur="indefinite" restart="never" nodeType="tmRoot"/>
      </p:par>
    </p:tnLst>
  </p:timing>
  <p:hf sldNum="0" hdr="0" ft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0" y="765175"/>
            <a:ext cx="6443663"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179388" y="6453188"/>
            <a:ext cx="403225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Univers" pitchFamily="34" charset="0"/>
              </a:defRPr>
            </a:lvl1pPr>
          </a:lstStyle>
          <a:p>
            <a:pPr>
              <a:defRPr/>
            </a:pPr>
            <a:r>
              <a:rPr lang="en-US">
                <a:solidFill>
                  <a:srgbClr val="000000"/>
                </a:solidFill>
              </a:rPr>
              <a:t>Cotonou, Benin, 16-17 July 2012</a:t>
            </a:r>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111A3C01-E0DC-43B0-A550-4FDC992C3F8D}" type="slidenum">
              <a:rPr lang="en-US" altLang="en-US">
                <a:solidFill>
                  <a:srgbClr val="000000"/>
                </a:solidFill>
              </a:rPr>
              <a:pPr>
                <a:defRPr/>
              </a:pPr>
              <a:t>‹#›</a:t>
            </a:fld>
            <a:endParaRPr lang="en-US" altLang="en-US">
              <a:solidFill>
                <a:srgbClr val="000000"/>
              </a:solidFill>
            </a:endParaRPr>
          </a:p>
        </p:txBody>
      </p:sp>
      <p:sp>
        <p:nvSpPr>
          <p:cNvPr id="1030"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3209314217"/>
      </p:ext>
    </p:extLst>
  </p:cSld>
  <p:clrMap bg1="lt1" tx1="dk1" bg2="lt2" tx2="dk2" accent1="accent1" accent2="accent2" accent3="accent3" accent4="accent4" accent5="accent5" accent6="accent6" hlink="hlink" folHlink="folHlink"/>
  <p:sldLayoutIdLst>
    <p:sldLayoutId id="2147484110" r:id="rId1"/>
    <p:sldLayoutId id="2147484111" r:id="rId2"/>
    <p:sldLayoutId id="2147484112" r:id="rId3"/>
    <p:sldLayoutId id="2147484113" r:id="rId4"/>
    <p:sldLayoutId id="2147484114" r:id="rId5"/>
    <p:sldLayoutId id="2147484115" r:id="rId6"/>
    <p:sldLayoutId id="2147484116" r:id="rId7"/>
    <p:sldLayoutId id="2147484117" r:id="rId8"/>
    <p:sldLayoutId id="2147484118" r:id="rId9"/>
    <p:sldLayoutId id="2147484119" r:id="rId10"/>
    <p:sldLayoutId id="2147484120" r:id="rId11"/>
    <p:sldLayoutId id="2147484121" r:id="rId12"/>
  </p:sldLayoutIdLst>
  <p:timing>
    <p:tnLst>
      <p:par>
        <p:cTn id="1" dur="indefinite" restart="never" nodeType="tmRoot"/>
      </p:par>
    </p:tnLst>
  </p:timing>
  <p:hf sldNum="0" hdr="0" ft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0" y="765175"/>
            <a:ext cx="6443663"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179388" y="6453188"/>
            <a:ext cx="403225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Univers" pitchFamily="34" charset="0"/>
              </a:defRPr>
            </a:lvl1pPr>
          </a:lstStyle>
          <a:p>
            <a:pPr>
              <a:defRPr/>
            </a:pPr>
            <a:r>
              <a:rPr lang="en-US">
                <a:solidFill>
                  <a:srgbClr val="000000"/>
                </a:solidFill>
              </a:rPr>
              <a:t>Cotonou, Benin, 16-17 July 2012</a:t>
            </a:r>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111A3C01-E0DC-43B0-A550-4FDC992C3F8D}" type="slidenum">
              <a:rPr lang="en-US" altLang="en-US">
                <a:solidFill>
                  <a:srgbClr val="000000"/>
                </a:solidFill>
              </a:rPr>
              <a:pPr>
                <a:defRPr/>
              </a:pPr>
              <a:t>‹#›</a:t>
            </a:fld>
            <a:endParaRPr lang="en-US" altLang="en-US">
              <a:solidFill>
                <a:srgbClr val="000000"/>
              </a:solidFill>
            </a:endParaRPr>
          </a:p>
        </p:txBody>
      </p:sp>
      <p:sp>
        <p:nvSpPr>
          <p:cNvPr id="1030"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1360506927"/>
      </p:ext>
    </p:extLst>
  </p:cSld>
  <p:clrMap bg1="lt1" tx1="dk1" bg2="lt2" tx2="dk2" accent1="accent1" accent2="accent2" accent3="accent3" accent4="accent4" accent5="accent5" accent6="accent6" hlink="hlink" folHlink="folHlink"/>
  <p:sldLayoutIdLst>
    <p:sldLayoutId id="2147484123" r:id="rId1"/>
    <p:sldLayoutId id="2147484124" r:id="rId2"/>
    <p:sldLayoutId id="2147484125" r:id="rId3"/>
    <p:sldLayoutId id="2147484126" r:id="rId4"/>
    <p:sldLayoutId id="2147484127" r:id="rId5"/>
    <p:sldLayoutId id="2147484128" r:id="rId6"/>
    <p:sldLayoutId id="2147484129" r:id="rId7"/>
    <p:sldLayoutId id="2147484130" r:id="rId8"/>
    <p:sldLayoutId id="2147484131" r:id="rId9"/>
    <p:sldLayoutId id="2147484132" r:id="rId10"/>
    <p:sldLayoutId id="2147484133" r:id="rId11"/>
    <p:sldLayoutId id="2147484134" r:id="rId12"/>
  </p:sldLayoutIdLst>
  <p:timing>
    <p:tnLst>
      <p:par>
        <p:cTn id="1" dur="indefinite" restart="never" nodeType="tmRoot"/>
      </p:par>
    </p:tnLst>
  </p:timing>
  <p:hf sldNum="0" hdr="0" ft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0" y="765175"/>
            <a:ext cx="6443663"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179388" y="6453188"/>
            <a:ext cx="403225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Univers" pitchFamily="34" charset="0"/>
              </a:defRPr>
            </a:lvl1pPr>
          </a:lstStyle>
          <a:p>
            <a:pPr>
              <a:defRPr/>
            </a:pPr>
            <a:r>
              <a:rPr lang="en-US">
                <a:solidFill>
                  <a:srgbClr val="000000"/>
                </a:solidFill>
              </a:rPr>
              <a:t>Cotonou, Benin, 16-17 July 2012</a:t>
            </a:r>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111A3C01-E0DC-43B0-A550-4FDC992C3F8D}" type="slidenum">
              <a:rPr lang="en-US" altLang="en-US">
                <a:solidFill>
                  <a:srgbClr val="000000"/>
                </a:solidFill>
              </a:rPr>
              <a:pPr>
                <a:defRPr/>
              </a:pPr>
              <a:t>‹#›</a:t>
            </a:fld>
            <a:endParaRPr lang="en-US" altLang="en-US">
              <a:solidFill>
                <a:srgbClr val="000000"/>
              </a:solidFill>
            </a:endParaRPr>
          </a:p>
        </p:txBody>
      </p:sp>
      <p:sp>
        <p:nvSpPr>
          <p:cNvPr id="1030"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1127231062"/>
      </p:ext>
    </p:extLst>
  </p:cSld>
  <p:clrMap bg1="lt1" tx1="dk1" bg2="lt2" tx2="dk2" accent1="accent1" accent2="accent2" accent3="accent3" accent4="accent4" accent5="accent5" accent6="accent6" hlink="hlink" folHlink="folHlink"/>
  <p:sldLayoutIdLst>
    <p:sldLayoutId id="2147484136" r:id="rId1"/>
    <p:sldLayoutId id="2147484137" r:id="rId2"/>
    <p:sldLayoutId id="2147484138" r:id="rId3"/>
    <p:sldLayoutId id="2147484139" r:id="rId4"/>
    <p:sldLayoutId id="2147484140" r:id="rId5"/>
    <p:sldLayoutId id="2147484141" r:id="rId6"/>
    <p:sldLayoutId id="2147484142" r:id="rId7"/>
    <p:sldLayoutId id="2147484143" r:id="rId8"/>
    <p:sldLayoutId id="2147484144" r:id="rId9"/>
    <p:sldLayoutId id="2147484145" r:id="rId10"/>
    <p:sldLayoutId id="2147484146" r:id="rId11"/>
    <p:sldLayoutId id="2147484147" r:id="rId12"/>
  </p:sldLayoutIdLst>
  <p:timing>
    <p:tnLst>
      <p:par>
        <p:cTn id="1" dur="indefinite" restart="never" nodeType="tmRoot"/>
      </p:par>
    </p:tnLst>
  </p:timing>
  <p:hf sldNum="0" hdr="0" ft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0" y="765175"/>
            <a:ext cx="6443663"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179388" y="6453188"/>
            <a:ext cx="403225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Univers" pitchFamily="34" charset="0"/>
              </a:defRPr>
            </a:lvl1pPr>
          </a:lstStyle>
          <a:p>
            <a:pPr>
              <a:defRPr/>
            </a:pPr>
            <a:r>
              <a:rPr lang="en-US">
                <a:solidFill>
                  <a:srgbClr val="000000"/>
                </a:solidFill>
              </a:rPr>
              <a:t>Cotonou, Benin, 16-17 July 2012</a:t>
            </a:r>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111A3C01-E0DC-43B0-A550-4FDC992C3F8D}" type="slidenum">
              <a:rPr lang="en-US" altLang="en-US">
                <a:solidFill>
                  <a:srgbClr val="000000"/>
                </a:solidFill>
              </a:rPr>
              <a:pPr>
                <a:defRPr/>
              </a:pPr>
              <a:t>‹#›</a:t>
            </a:fld>
            <a:endParaRPr lang="en-US" altLang="en-US">
              <a:solidFill>
                <a:srgbClr val="000000"/>
              </a:solidFill>
            </a:endParaRPr>
          </a:p>
        </p:txBody>
      </p:sp>
      <p:sp>
        <p:nvSpPr>
          <p:cNvPr id="1030"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3779958398"/>
      </p:ext>
    </p:extLst>
  </p:cSld>
  <p:clrMap bg1="lt1" tx1="dk1" bg2="lt2" tx2="dk2" accent1="accent1" accent2="accent2" accent3="accent3" accent4="accent4" accent5="accent5" accent6="accent6" hlink="hlink" folHlink="folHlink"/>
  <p:sldLayoutIdLst>
    <p:sldLayoutId id="2147484149" r:id="rId1"/>
    <p:sldLayoutId id="2147484150" r:id="rId2"/>
    <p:sldLayoutId id="2147484151" r:id="rId3"/>
    <p:sldLayoutId id="2147484152" r:id="rId4"/>
    <p:sldLayoutId id="2147484153" r:id="rId5"/>
    <p:sldLayoutId id="2147484154" r:id="rId6"/>
    <p:sldLayoutId id="2147484155" r:id="rId7"/>
    <p:sldLayoutId id="2147484156" r:id="rId8"/>
    <p:sldLayoutId id="2147484157" r:id="rId9"/>
    <p:sldLayoutId id="2147484158" r:id="rId10"/>
    <p:sldLayoutId id="2147484159" r:id="rId11"/>
    <p:sldLayoutId id="2147484160" r:id="rId12"/>
  </p:sldLayoutIdLst>
  <p:timing>
    <p:tnLst>
      <p:par>
        <p:cTn id="1" dur="indefinite" restart="never" nodeType="tmRoot"/>
      </p:par>
    </p:tnLst>
  </p:timing>
  <p:hf sldNum="0" hdr="0" ft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0" y="765175"/>
            <a:ext cx="6443663"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179388" y="6453188"/>
            <a:ext cx="403225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Univers" pitchFamily="34" charset="0"/>
              </a:defRPr>
            </a:lvl1pPr>
          </a:lstStyle>
          <a:p>
            <a:pPr>
              <a:defRPr/>
            </a:pPr>
            <a:r>
              <a:rPr lang="en-US">
                <a:solidFill>
                  <a:srgbClr val="000000"/>
                </a:solidFill>
              </a:rPr>
              <a:t>Cotonou, Benin, 16-17 July 2012</a:t>
            </a:r>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111A3C01-E0DC-43B0-A550-4FDC992C3F8D}" type="slidenum">
              <a:rPr lang="en-US" altLang="en-US">
                <a:solidFill>
                  <a:srgbClr val="000000"/>
                </a:solidFill>
              </a:rPr>
              <a:pPr>
                <a:defRPr/>
              </a:pPr>
              <a:t>‹#›</a:t>
            </a:fld>
            <a:endParaRPr lang="en-US" altLang="en-US">
              <a:solidFill>
                <a:srgbClr val="000000"/>
              </a:solidFill>
            </a:endParaRPr>
          </a:p>
        </p:txBody>
      </p:sp>
      <p:sp>
        <p:nvSpPr>
          <p:cNvPr id="1030"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1264945483"/>
      </p:ext>
    </p:extLst>
  </p:cSld>
  <p:clrMap bg1="lt1" tx1="dk1" bg2="lt2" tx2="dk2" accent1="accent1" accent2="accent2" accent3="accent3" accent4="accent4" accent5="accent5" accent6="accent6" hlink="hlink" folHlink="folHlink"/>
  <p:sldLayoutIdLst>
    <p:sldLayoutId id="2147484162" r:id="rId1"/>
    <p:sldLayoutId id="2147484163" r:id="rId2"/>
    <p:sldLayoutId id="2147484164" r:id="rId3"/>
    <p:sldLayoutId id="2147484165" r:id="rId4"/>
    <p:sldLayoutId id="2147484166" r:id="rId5"/>
    <p:sldLayoutId id="2147484167" r:id="rId6"/>
    <p:sldLayoutId id="2147484168" r:id="rId7"/>
    <p:sldLayoutId id="2147484169" r:id="rId8"/>
    <p:sldLayoutId id="2147484170" r:id="rId9"/>
    <p:sldLayoutId id="2147484171" r:id="rId10"/>
    <p:sldLayoutId id="2147484172" r:id="rId11"/>
    <p:sldLayoutId id="2147484173" r:id="rId12"/>
  </p:sldLayoutIdLst>
  <p:timing>
    <p:tnLst>
      <p:par>
        <p:cTn id="1" dur="indefinite" restart="never" nodeType="tmRoot"/>
      </p:par>
    </p:tnLst>
  </p:timing>
  <p:hf sldNum="0" hdr="0" ft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0" y="765175"/>
            <a:ext cx="6443663"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179388" y="6453188"/>
            <a:ext cx="403225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Univers" pitchFamily="34" charset="0"/>
              </a:defRPr>
            </a:lvl1pPr>
          </a:lstStyle>
          <a:p>
            <a:pPr>
              <a:defRPr/>
            </a:pPr>
            <a:r>
              <a:rPr lang="en-US">
                <a:solidFill>
                  <a:srgbClr val="000000"/>
                </a:solidFill>
              </a:rPr>
              <a:t>Cotonou, Benin, 16-17 July 2012</a:t>
            </a:r>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111A3C01-E0DC-43B0-A550-4FDC992C3F8D}" type="slidenum">
              <a:rPr lang="en-US" altLang="en-US">
                <a:solidFill>
                  <a:srgbClr val="000000"/>
                </a:solidFill>
              </a:rPr>
              <a:pPr>
                <a:defRPr/>
              </a:pPr>
              <a:t>‹#›</a:t>
            </a:fld>
            <a:endParaRPr lang="en-US" altLang="en-US">
              <a:solidFill>
                <a:srgbClr val="000000"/>
              </a:solidFill>
            </a:endParaRPr>
          </a:p>
        </p:txBody>
      </p:sp>
      <p:sp>
        <p:nvSpPr>
          <p:cNvPr id="1030"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2295643492"/>
      </p:ext>
    </p:extLst>
  </p:cSld>
  <p:clrMap bg1="lt1" tx1="dk1" bg2="lt2" tx2="dk2" accent1="accent1" accent2="accent2" accent3="accent3" accent4="accent4" accent5="accent5" accent6="accent6" hlink="hlink" folHlink="folHlink"/>
  <p:sldLayoutIdLst>
    <p:sldLayoutId id="2147484175" r:id="rId1"/>
    <p:sldLayoutId id="2147484176" r:id="rId2"/>
    <p:sldLayoutId id="2147484177" r:id="rId3"/>
    <p:sldLayoutId id="2147484178" r:id="rId4"/>
    <p:sldLayoutId id="2147484179" r:id="rId5"/>
    <p:sldLayoutId id="2147484180" r:id="rId6"/>
    <p:sldLayoutId id="2147484181" r:id="rId7"/>
    <p:sldLayoutId id="2147484182" r:id="rId8"/>
    <p:sldLayoutId id="2147484183" r:id="rId9"/>
    <p:sldLayoutId id="2147484184" r:id="rId10"/>
    <p:sldLayoutId id="2147484185" r:id="rId11"/>
    <p:sldLayoutId id="2147484186" r:id="rId12"/>
  </p:sldLayoutIdLst>
  <p:timing>
    <p:tnLst>
      <p:par>
        <p:cTn id="1" dur="indefinite" restart="never" nodeType="tmRoot"/>
      </p:par>
    </p:tnLst>
  </p:timing>
  <p:hf sldNum="0" hdr="0" ft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lib@anrt.m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hyperlink" Target="mailto:htalib@ties.itu.int"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4.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6.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48.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60.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84.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96.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08.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20.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notesSlide" Target="../notesSlides/notesSlide24.xml"/><Relationship Id="rId7" Type="http://schemas.openxmlformats.org/officeDocument/2006/relationships/image" Target="../media/image10.png"/><Relationship Id="rId2" Type="http://schemas.openxmlformats.org/officeDocument/2006/relationships/slideLayout" Target="../slideLayouts/slideLayout132.xml"/><Relationship Id="rId1" Type="http://schemas.openxmlformats.org/officeDocument/2006/relationships/vmlDrawing" Target="../drawings/vmlDrawing1.vml"/><Relationship Id="rId6" Type="http://schemas.openxmlformats.org/officeDocument/2006/relationships/image" Target="../media/image9.emf"/><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8.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6.xml"/><Relationship Id="rId1" Type="http://schemas.openxmlformats.org/officeDocument/2006/relationships/slideLayout" Target="../slideLayouts/slideLayout12.xml"/><Relationship Id="rId4" Type="http://schemas.openxmlformats.org/officeDocument/2006/relationships/image" Target="../media/image12.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hyperlink" Target="mailto:talib@anrt.ma" TargetMode="External"/><Relationship Id="rId2" Type="http://schemas.openxmlformats.org/officeDocument/2006/relationships/notesSlide" Target="../notesSlides/notesSlide46.xml"/><Relationship Id="rId1" Type="http://schemas.openxmlformats.org/officeDocument/2006/relationships/slideLayout" Target="../slideLayouts/slideLayout12.xml"/><Relationship Id="rId4" Type="http://schemas.openxmlformats.org/officeDocument/2006/relationships/hyperlink" Target="mailto:htalib@ties.itu.in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10"/>
          </p:nvPr>
        </p:nvSpPr>
        <p:spPr>
          <a:xfrm>
            <a:off x="0" y="6589713"/>
            <a:ext cx="3827463"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altLang="en-US" sz="1400" b="1" i="1" dirty="0" smtClean="0">
                <a:latin typeface="Univers" pitchFamily="34" charset="0"/>
              </a:rPr>
              <a:t>Kampala, Uganda, 24 June 2014</a:t>
            </a:r>
          </a:p>
        </p:txBody>
      </p:sp>
      <p:sp>
        <p:nvSpPr>
          <p:cNvPr id="7171" name="Rectangle 10"/>
          <p:cNvSpPr>
            <a:spLocks noGrp="1" noChangeArrowheads="1"/>
          </p:cNvSpPr>
          <p:nvPr>
            <p:ph type="ctrTitle"/>
          </p:nvPr>
        </p:nvSpPr>
        <p:spPr>
          <a:xfrm>
            <a:off x="0" y="2348880"/>
            <a:ext cx="9144000" cy="2016223"/>
          </a:xfrm>
        </p:spPr>
        <p:txBody>
          <a:bodyPr/>
          <a:lstStyle/>
          <a:p>
            <a:r>
              <a:rPr lang="en-US" altLang="en-US"/>
              <a:t>Regulatory aspects of </a:t>
            </a:r>
            <a:r>
              <a:rPr lang="en-US" altLang="en-US" smtClean="0"/>
              <a:t>quality</a:t>
            </a:r>
            <a:br>
              <a:rPr lang="en-US" altLang="en-US" smtClean="0"/>
            </a:br>
            <a:r>
              <a:rPr lang="en-US" altLang="en-US" smtClean="0"/>
              <a:t>of </a:t>
            </a:r>
            <a:r>
              <a:rPr lang="en-US" altLang="en-US"/>
              <a:t>service</a:t>
            </a:r>
            <a:r>
              <a:rPr lang="en-US" altLang="en-US" smtClean="0"/>
              <a:t/>
            </a:r>
            <a:br>
              <a:rPr lang="en-US" altLang="en-US" smtClean="0"/>
            </a:br>
            <a:r>
              <a:rPr lang="en-US" altLang="en-US" sz="2400"/>
              <a:t>From the standpoint of ITU-T E.800SerSup9</a:t>
            </a:r>
            <a:r>
              <a:rPr lang="en-US" altLang="en-US" sz="2400" smtClean="0"/>
              <a:t>:</a:t>
            </a:r>
            <a:br>
              <a:rPr lang="en-US" altLang="en-US" sz="2400" smtClean="0"/>
            </a:br>
            <a:r>
              <a:rPr lang="en-US" altLang="en-US" sz="2400" smtClean="0"/>
              <a:t>“Guidelines on regulatory aspects of QoS</a:t>
            </a:r>
            <a:r>
              <a:rPr lang="en-US" altLang="en-US" sz="2400" dirty="0" smtClean="0"/>
              <a:t>”</a:t>
            </a:r>
          </a:p>
        </p:txBody>
      </p:sp>
      <p:sp>
        <p:nvSpPr>
          <p:cNvPr id="7172" name="Rectangle 11"/>
          <p:cNvSpPr>
            <a:spLocks noGrp="1" noChangeArrowheads="1"/>
          </p:cNvSpPr>
          <p:nvPr>
            <p:ph type="subTitle" idx="1"/>
          </p:nvPr>
        </p:nvSpPr>
        <p:spPr>
          <a:xfrm>
            <a:off x="971550" y="4653135"/>
            <a:ext cx="7200900" cy="1439689"/>
          </a:xfrm>
        </p:spPr>
        <p:txBody>
          <a:bodyPr/>
          <a:lstStyle/>
          <a:p>
            <a:r>
              <a:rPr lang="en-GB" b="1" smtClean="0"/>
              <a:t>Hassan TALIB</a:t>
            </a:r>
            <a:endParaRPr lang="en-GB" b="1" dirty="0" smtClean="0"/>
          </a:p>
          <a:p>
            <a:r>
              <a:rPr lang="en-GB" b="1" dirty="0" smtClean="0"/>
              <a:t>Vice-Chair ITU-T SG 12, Head DCT ANRT</a:t>
            </a:r>
          </a:p>
          <a:p>
            <a:r>
              <a:rPr lang="en-GB" b="1" dirty="0" smtClean="0">
                <a:hlinkClick r:id="rId3"/>
              </a:rPr>
              <a:t>talib@anrt.ma</a:t>
            </a:r>
            <a:r>
              <a:rPr lang="en-GB" b="1" dirty="0" smtClean="0"/>
              <a:t> // </a:t>
            </a:r>
            <a:r>
              <a:rPr lang="en-GB" b="1" dirty="0" smtClean="0">
                <a:hlinkClick r:id="rId4"/>
              </a:rPr>
              <a:t>htalib@ties.itu.int</a:t>
            </a:r>
            <a:endParaRPr lang="en-GB" b="1" dirty="0" smtClean="0"/>
          </a:p>
        </p:txBody>
      </p:sp>
      <p:sp>
        <p:nvSpPr>
          <p:cNvPr id="7173" name="Rectangle 13"/>
          <p:cNvSpPr>
            <a:spLocks noChangeArrowheads="1"/>
          </p:cNvSpPr>
          <p:nvPr/>
        </p:nvSpPr>
        <p:spPr bwMode="auto">
          <a:xfrm>
            <a:off x="0" y="952500"/>
            <a:ext cx="91440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80000"/>
              </a:lnSpc>
            </a:pPr>
            <a:r>
              <a:rPr lang="en-US" sz="2400" b="1">
                <a:solidFill>
                  <a:schemeClr val="bg2"/>
                </a:solidFill>
              </a:rPr>
              <a:t>ITU Regional Standardization Forum for Africa</a:t>
            </a:r>
          </a:p>
          <a:p>
            <a:pPr algn="ctr">
              <a:lnSpc>
                <a:spcPct val="80000"/>
              </a:lnSpc>
            </a:pPr>
            <a:endParaRPr lang="en-US" sz="2400" b="1">
              <a:solidFill>
                <a:srgbClr val="22228B"/>
              </a:solidFill>
            </a:endParaRPr>
          </a:p>
          <a:p>
            <a:pPr algn="ctr">
              <a:lnSpc>
                <a:spcPct val="80000"/>
              </a:lnSpc>
            </a:pPr>
            <a:r>
              <a:rPr lang="en-US" sz="1800" b="1">
                <a:solidFill>
                  <a:srgbClr val="22228B"/>
                </a:solidFill>
              </a:rPr>
              <a:t>(Kampala, Uganda, 23-25 June 2014)</a:t>
            </a:r>
            <a:endParaRPr lang="en-US" sz="1800" b="1">
              <a:solidFill>
                <a:schemeClr val="bg2"/>
              </a:solidFill>
            </a:endParaRPr>
          </a:p>
        </p:txBody>
      </p:sp>
      <p:sp>
        <p:nvSpPr>
          <p:cNvPr id="7174" name="AutoShape 18"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175" name="AutoShape 20"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176" name="AutoShape 22"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177" name="AutoShape 24"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178" name="Rectangle 26"/>
          <p:cNvSpPr>
            <a:spLocks noChangeArrowheads="1"/>
          </p:cNvSpPr>
          <p:nvPr/>
        </p:nvSpPr>
        <p:spPr bwMode="auto">
          <a:xfrm>
            <a:off x="0" y="2928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GB" altLang="en-US"/>
          </a:p>
        </p:txBody>
      </p:sp>
      <p:pic>
        <p:nvPicPr>
          <p:cNvPr id="7179" name="Picture 16" descr="ITUseries"/>
          <p:cNvPicPr>
            <a:picLocks noChangeAspect="1" noChangeArrowheads="1"/>
          </p:cNvPicPr>
          <p:nvPr/>
        </p:nvPicPr>
        <p:blipFill>
          <a:blip r:embed="rId5">
            <a:extLst>
              <a:ext uri="{28A0092B-C50C-407E-A947-70E740481C1C}">
                <a14:useLocalDpi xmlns:a14="http://schemas.microsoft.com/office/drawing/2010/main" val="0"/>
              </a:ext>
            </a:extLst>
          </a:blip>
          <a:srcRect t="17264" b="69327"/>
          <a:stretch>
            <a:fillRect/>
          </a:stretch>
        </p:blipFill>
        <p:spPr bwMode="auto">
          <a:xfrm>
            <a:off x="6729413" y="188913"/>
            <a:ext cx="1768475"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1463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5696" y="332656"/>
            <a:ext cx="9144000" cy="575668"/>
          </a:xfrm>
        </p:spPr>
        <p:txBody>
          <a:bodyPr/>
          <a:lstStyle/>
          <a:p>
            <a:pPr marL="0" indent="0">
              <a:defRPr/>
            </a:pPr>
            <a:r>
              <a:rPr lang="fr-FR" sz="2800">
                <a:solidFill>
                  <a:srgbClr val="000099"/>
                </a:solidFill>
              </a:rPr>
              <a:t>Presentation of ITU-T E.800SerSup9</a:t>
            </a:r>
            <a:endParaRPr lang="fr-FR" dirty="0"/>
          </a:p>
        </p:txBody>
      </p:sp>
      <p:sp>
        <p:nvSpPr>
          <p:cNvPr id="6148" name="Rectangle 3"/>
          <p:cNvSpPr>
            <a:spLocks noGrp="1" noChangeArrowheads="1"/>
          </p:cNvSpPr>
          <p:nvPr>
            <p:ph type="body" idx="1"/>
          </p:nvPr>
        </p:nvSpPr>
        <p:spPr>
          <a:xfrm>
            <a:off x="395536" y="1052736"/>
            <a:ext cx="8280920" cy="5256583"/>
          </a:xfrm>
        </p:spPr>
        <p:txBody>
          <a:bodyPr/>
          <a:lstStyle/>
          <a:p>
            <a:pPr>
              <a:defRPr/>
            </a:pPr>
            <a:r>
              <a:rPr lang="fr-FR" sz="2500" smtClean="0"/>
              <a:t>Approaches recommended under the guidelines:</a:t>
            </a:r>
            <a:endParaRPr lang="fr-FR" sz="2500" dirty="0" smtClean="0"/>
          </a:p>
          <a:p>
            <a:pPr lvl="1">
              <a:defRPr/>
            </a:pPr>
            <a:r>
              <a:rPr lang="fr-FR" sz="2500" smtClean="0"/>
              <a:t>Make a good job of choosing, reviewing and updating QoS parameters and thresholds</a:t>
            </a:r>
            <a:endParaRPr lang="fr-FR" sz="2500" dirty="0" smtClean="0"/>
          </a:p>
          <a:p>
            <a:pPr lvl="1">
              <a:defRPr/>
            </a:pPr>
            <a:r>
              <a:rPr lang="fr-FR" sz="2500" smtClean="0"/>
              <a:t>Adopt an encouragement and/or sanctions (penalties) approach</a:t>
            </a:r>
            <a:endParaRPr lang="fr-FR" sz="2500" dirty="0" smtClean="0"/>
          </a:p>
          <a:p>
            <a:pPr lvl="1">
              <a:defRPr/>
            </a:pPr>
            <a:r>
              <a:rPr lang="fr-FR" sz="2500" smtClean="0"/>
              <a:t>Publish results on the website</a:t>
            </a:r>
            <a:endParaRPr lang="fr-FR" sz="2500" dirty="0" smtClean="0"/>
          </a:p>
          <a:p>
            <a:pPr lvl="1">
              <a:defRPr/>
            </a:pPr>
            <a:r>
              <a:rPr lang="fr-FR" sz="2500" smtClean="0"/>
              <a:t>Maintain an ongoing and constructive dialogue between the regulator and operators</a:t>
            </a:r>
            <a:endParaRPr lang="fr-FR" sz="2500" dirty="0" smtClean="0"/>
          </a:p>
          <a:p>
            <a:pPr lvl="1">
              <a:defRPr/>
            </a:pPr>
            <a:r>
              <a:rPr lang="fr-FR" sz="2500" smtClean="0"/>
              <a:t>Introduce SLAs into contracts between operators and users</a:t>
            </a:r>
            <a:endParaRPr lang="fr-FR" sz="2500" dirty="0" smtClean="0"/>
          </a:p>
          <a:p>
            <a:pPr lvl="1">
              <a:defRPr/>
            </a:pPr>
            <a:endParaRPr lang="fr-FR" dirty="0" smtClean="0"/>
          </a:p>
          <a:p>
            <a:pPr marL="457200" lvl="1" indent="0">
              <a:buNone/>
              <a:defRPr/>
            </a:pPr>
            <a:endParaRPr lang="fr-FR" dirty="0" smtClean="0"/>
          </a:p>
          <a:p>
            <a:pPr marL="457200" lvl="1" indent="0">
              <a:buNone/>
              <a:defRPr/>
            </a:pPr>
            <a:endParaRPr lang="fr-FR" dirty="0" smtClean="0"/>
          </a:p>
        </p:txBody>
      </p:sp>
      <p:sp>
        <p:nvSpPr>
          <p:cNvPr id="2" name="Espace réservé du numéro de diapositive 1"/>
          <p:cNvSpPr>
            <a:spLocks noGrp="1"/>
          </p:cNvSpPr>
          <p:nvPr>
            <p:ph type="sldNum" sz="quarter" idx="11"/>
          </p:nvPr>
        </p:nvSpPr>
        <p:spPr>
          <a:xfrm>
            <a:off x="7751763" y="6525344"/>
            <a:ext cx="1366837" cy="359644"/>
          </a:xfrm>
        </p:spPr>
        <p:txBody>
          <a:bodyPr/>
          <a:lstStyle/>
          <a:p>
            <a:pPr>
              <a:defRPr/>
            </a:pPr>
            <a:fld id="{68634B60-16E9-421C-BEAE-A5921D67FD8D}" type="slidenum">
              <a:rPr lang="en-US" smtClean="0"/>
              <a:pPr>
                <a:defRPr/>
              </a:pPr>
              <a:t>10</a:t>
            </a:fld>
            <a:endParaRPr lang="en-US" dirty="0"/>
          </a:p>
        </p:txBody>
      </p:sp>
      <p:sp>
        <p:nvSpPr>
          <p:cNvPr id="6" name="Rectangle 4"/>
          <p:cNvSpPr>
            <a:spLocks noGrp="1" noChangeArrowheads="1"/>
          </p:cNvSpPr>
          <p:nvPr>
            <p:ph type="dt" sz="quarter" idx="10"/>
          </p:nvPr>
        </p:nvSpPr>
        <p:spPr>
          <a:xfrm>
            <a:off x="0" y="6589713"/>
            <a:ext cx="3827463"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altLang="en-US" sz="1400" b="1" i="1" dirty="0" smtClean="0">
                <a:latin typeface="Univers" pitchFamily="34" charset="0"/>
              </a:rPr>
              <a:t>Kampala, Uganda, 24 June 2014</a:t>
            </a:r>
          </a:p>
        </p:txBody>
      </p:sp>
    </p:spTree>
    <p:extLst>
      <p:ext uri="{BB962C8B-B14F-4D97-AF65-F5344CB8AC3E}">
        <p14:creationId xmlns:p14="http://schemas.microsoft.com/office/powerpoint/2010/main" val="1053795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7"/>
          <p:cNvSpPr>
            <a:spLocks noGrp="1" noChangeArrowheads="1"/>
          </p:cNvSpPr>
          <p:nvPr>
            <p:ph type="body" sz="half" idx="2"/>
          </p:nvPr>
        </p:nvSpPr>
        <p:spPr>
          <a:xfrm>
            <a:off x="34296" y="2564904"/>
            <a:ext cx="9144000" cy="2376264"/>
          </a:xfrm>
        </p:spPr>
        <p:txBody>
          <a:bodyPr/>
          <a:lstStyle/>
          <a:p>
            <a:pPr marL="0" indent="0" algn="ctr">
              <a:buNone/>
              <a:defRPr/>
            </a:pPr>
            <a:r>
              <a:rPr lang="en-US" sz="3600" b="1"/>
              <a:t>QoS monitoring </a:t>
            </a:r>
            <a:r>
              <a:rPr lang="en-US" sz="3600" b="1" smtClean="0"/>
              <a:t>practices</a:t>
            </a:r>
            <a:br>
              <a:rPr lang="en-US" sz="3600" b="1" smtClean="0"/>
            </a:br>
            <a:r>
              <a:rPr lang="en-US" sz="3600" b="1" smtClean="0"/>
              <a:t>for </a:t>
            </a:r>
            <a:r>
              <a:rPr lang="en-US" sz="3600" b="1"/>
              <a:t>the regulator</a:t>
            </a:r>
            <a:endParaRPr lang="fr-FR" sz="3600" b="1" dirty="0"/>
          </a:p>
        </p:txBody>
      </p:sp>
      <p:sp>
        <p:nvSpPr>
          <p:cNvPr id="6148" name="Rectangle 8"/>
          <p:cNvSpPr>
            <a:spLocks noGrp="1" noChangeArrowheads="1"/>
          </p:cNvSpPr>
          <p:nvPr>
            <p:ph type="title"/>
          </p:nvPr>
        </p:nvSpPr>
        <p:spPr>
          <a:xfrm>
            <a:off x="0" y="692696"/>
            <a:ext cx="9144000" cy="72478"/>
          </a:xfrm>
        </p:spPr>
        <p:txBody>
          <a:bodyPr/>
          <a:lstStyle/>
          <a:p>
            <a:r>
              <a:rPr lang="en-US" dirty="0" smtClean="0"/>
              <a:t> </a:t>
            </a:r>
          </a:p>
        </p:txBody>
      </p:sp>
      <p:sp>
        <p:nvSpPr>
          <p:cNvPr id="2" name="Espace réservé du numéro de diapositive 1"/>
          <p:cNvSpPr>
            <a:spLocks noGrp="1"/>
          </p:cNvSpPr>
          <p:nvPr>
            <p:ph type="sldNum" sz="quarter" idx="11"/>
          </p:nvPr>
        </p:nvSpPr>
        <p:spPr/>
        <p:txBody>
          <a:bodyPr/>
          <a:lstStyle/>
          <a:p>
            <a:pPr>
              <a:defRPr/>
            </a:pPr>
            <a:fld id="{93B09C60-56E3-49E9-AC4E-AB6A11F44413}" type="slidenum">
              <a:rPr lang="en-US" smtClean="0"/>
              <a:pPr>
                <a:defRPr/>
              </a:pPr>
              <a:t>11</a:t>
            </a:fld>
            <a:endParaRPr lang="en-US"/>
          </a:p>
        </p:txBody>
      </p:sp>
      <p:sp>
        <p:nvSpPr>
          <p:cNvPr id="5" name="Rectangle 4"/>
          <p:cNvSpPr>
            <a:spLocks noGrp="1" noChangeArrowheads="1"/>
          </p:cNvSpPr>
          <p:nvPr>
            <p:ph type="dt" sz="quarter" idx="10"/>
          </p:nvPr>
        </p:nvSpPr>
        <p:spPr>
          <a:xfrm>
            <a:off x="0" y="6589713"/>
            <a:ext cx="3827463"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altLang="en-US" sz="1400" b="1" i="1" dirty="0" smtClean="0">
                <a:latin typeface="Univers" pitchFamily="34" charset="0"/>
              </a:rPr>
              <a:t>Kampala, Uganda, 24 June 2014</a:t>
            </a:r>
          </a:p>
        </p:txBody>
      </p:sp>
    </p:spTree>
    <p:extLst>
      <p:ext uri="{BB962C8B-B14F-4D97-AF65-F5344CB8AC3E}">
        <p14:creationId xmlns:p14="http://schemas.microsoft.com/office/powerpoint/2010/main" val="1810334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8"/>
          <p:cNvSpPr>
            <a:spLocks noGrp="1" noChangeArrowheads="1"/>
          </p:cNvSpPr>
          <p:nvPr>
            <p:ph type="title"/>
          </p:nvPr>
        </p:nvSpPr>
        <p:spPr>
          <a:xfrm>
            <a:off x="395536" y="188641"/>
            <a:ext cx="8748464" cy="1152128"/>
          </a:xfrm>
        </p:spPr>
        <p:txBody>
          <a:bodyPr/>
          <a:lstStyle/>
          <a:p>
            <a:r>
              <a:rPr lang="en-US" sz="3000" smtClean="0"/>
              <a:t>Basic principles for monitoring of </a:t>
            </a:r>
            <a:r>
              <a:rPr lang="en-US" sz="3000" err="1" smtClean="0"/>
              <a:t>QoS</a:t>
            </a:r>
            <a:r>
              <a:rPr lang="en-US" sz="3000" smtClean="0"/>
              <a:t>/</a:t>
            </a:r>
            <a:r>
              <a:rPr lang="en-US" sz="3000" err="1" smtClean="0"/>
              <a:t>QoE</a:t>
            </a:r>
            <a:r>
              <a:rPr lang="en-US" sz="3000" smtClean="0"/>
              <a:t> at ANRT</a:t>
            </a:r>
            <a:r>
              <a:rPr lang="en-US" dirty="0" smtClean="0"/>
              <a:t/>
            </a:r>
            <a:br>
              <a:rPr lang="en-US" dirty="0" smtClean="0"/>
            </a:br>
            <a:r>
              <a:rPr lang="en-US" dirty="0" smtClean="0"/>
              <a:t> </a:t>
            </a:r>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15364" name="Espace réservé du texte 2"/>
          <p:cNvSpPr>
            <a:spLocks noGrp="1"/>
          </p:cNvSpPr>
          <p:nvPr>
            <p:ph type="body" sz="half" idx="2"/>
          </p:nvPr>
        </p:nvSpPr>
        <p:spPr>
          <a:xfrm>
            <a:off x="107950" y="3938588"/>
            <a:ext cx="8578850" cy="2187575"/>
          </a:xfrm>
        </p:spPr>
        <p:txBody>
          <a:bodyPr/>
          <a:lstStyle/>
          <a:p>
            <a:endParaRPr lang="fr-FR" dirty="0" smtClean="0"/>
          </a:p>
        </p:txBody>
      </p:sp>
      <p:sp>
        <p:nvSpPr>
          <p:cNvPr id="15365" name="Rectangle 6"/>
          <p:cNvSpPr>
            <a:spLocks noChangeArrowheads="1"/>
          </p:cNvSpPr>
          <p:nvPr/>
        </p:nvSpPr>
        <p:spPr bwMode="auto">
          <a:xfrm>
            <a:off x="3022600" y="3046413"/>
            <a:ext cx="3024188" cy="171926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1" tIns="45706" rIns="91411" bIns="45706" anchor="ctr"/>
          <a:lstStyle/>
          <a:p>
            <a:pPr algn="ctr" defTabSz="912813"/>
            <a:r>
              <a:rPr lang="fr-FR" b="1">
                <a:solidFill>
                  <a:srgbClr val="0005A1"/>
                </a:solidFill>
              </a:rPr>
              <a:t/>
            </a:r>
            <a:br>
              <a:rPr lang="fr-FR" b="1">
                <a:solidFill>
                  <a:srgbClr val="0005A1"/>
                </a:solidFill>
              </a:rPr>
            </a:br>
            <a:r>
              <a:rPr lang="fr-FR" b="1">
                <a:solidFill>
                  <a:srgbClr val="0005A1"/>
                </a:solidFill>
              </a:rPr>
              <a:t/>
            </a:r>
            <a:br>
              <a:rPr lang="fr-FR" b="1">
                <a:solidFill>
                  <a:srgbClr val="0005A1"/>
                </a:solidFill>
              </a:rPr>
            </a:br>
            <a:r>
              <a:rPr lang="fr-FR" sz="2800" b="1" smtClean="0">
                <a:solidFill>
                  <a:srgbClr val="FFFFFF"/>
                </a:solidFill>
              </a:rPr>
              <a:t>Regulator</a:t>
            </a:r>
            <a:br>
              <a:rPr lang="fr-FR" sz="2800" b="1" smtClean="0">
                <a:solidFill>
                  <a:srgbClr val="FFFFFF"/>
                </a:solidFill>
              </a:rPr>
            </a:br>
            <a:r>
              <a:rPr lang="fr-FR" sz="2800" b="1" smtClean="0">
                <a:solidFill>
                  <a:srgbClr val="FFFFFF"/>
                </a:solidFill>
              </a:rPr>
              <a:t>regularly monitors QoS</a:t>
            </a:r>
            <a:r>
              <a:rPr lang="fr-FR" sz="2800" b="1">
                <a:solidFill>
                  <a:srgbClr val="0005A1"/>
                </a:solidFill>
              </a:rPr>
              <a:t/>
            </a:r>
            <a:br>
              <a:rPr lang="fr-FR" sz="2800" b="1">
                <a:solidFill>
                  <a:srgbClr val="0005A1"/>
                </a:solidFill>
              </a:rPr>
            </a:br>
            <a:r>
              <a:rPr lang="fr-FR" sz="2800" b="1">
                <a:solidFill>
                  <a:srgbClr val="0005A1"/>
                </a:solidFill>
              </a:rPr>
              <a:t/>
            </a:r>
            <a:br>
              <a:rPr lang="fr-FR" sz="2800" b="1">
                <a:solidFill>
                  <a:srgbClr val="0005A1"/>
                </a:solidFill>
              </a:rPr>
            </a:br>
            <a:endParaRPr lang="fr-FR" b="1">
              <a:solidFill>
                <a:srgbClr val="0005A1"/>
              </a:solidFill>
            </a:endParaRPr>
          </a:p>
        </p:txBody>
      </p:sp>
      <p:sp>
        <p:nvSpPr>
          <p:cNvPr id="15" name="Rectangle 6"/>
          <p:cNvSpPr>
            <a:spLocks noChangeArrowheads="1"/>
          </p:cNvSpPr>
          <p:nvPr/>
        </p:nvSpPr>
        <p:spPr bwMode="auto">
          <a:xfrm>
            <a:off x="107950" y="2046287"/>
            <a:ext cx="2808288" cy="1800225"/>
          </a:xfrm>
          <a:prstGeom prst="rect">
            <a:avLst/>
          </a:prstGeom>
          <a:solidFill>
            <a:srgbClr val="FFC000"/>
          </a:solidFill>
          <a:ln>
            <a:noFill/>
          </a:ln>
        </p:spPr>
        <p:txBody>
          <a:bodyPr lIns="91411" tIns="45706" rIns="91411" bIns="45706" anchor="ctr"/>
          <a:lstStyle/>
          <a:p>
            <a:pPr defTabSz="912813">
              <a:defRPr/>
            </a:pPr>
            <a:r>
              <a:rPr lang="fr-FR" b="1" dirty="0">
                <a:solidFill>
                  <a:srgbClr val="0005A1"/>
                </a:solidFill>
              </a:rPr>
              <a:t/>
            </a:r>
            <a:br>
              <a:rPr lang="fr-FR" b="1" dirty="0">
                <a:solidFill>
                  <a:srgbClr val="0005A1"/>
                </a:solidFill>
              </a:rPr>
            </a:br>
            <a:r>
              <a:rPr lang="fr-FR" b="1">
                <a:solidFill>
                  <a:srgbClr val="0005A1"/>
                </a:solidFill>
              </a:rPr>
              <a:t/>
            </a:r>
            <a:br>
              <a:rPr lang="fr-FR" b="1">
                <a:solidFill>
                  <a:srgbClr val="0005A1"/>
                </a:solidFill>
              </a:rPr>
            </a:br>
            <a:r>
              <a:rPr lang="fr-FR" sz="1800" b="1" smtClean="0">
                <a:solidFill>
                  <a:srgbClr val="0005A1"/>
                </a:solidFill>
              </a:rPr>
              <a:t>A national regulatory framework:</a:t>
            </a:r>
            <a:endParaRPr lang="fr-FR" sz="1800" b="1" dirty="0">
              <a:solidFill>
                <a:srgbClr val="0005A1"/>
              </a:solidFill>
            </a:endParaRPr>
          </a:p>
          <a:p>
            <a:pPr marL="457200" indent="-457200" defTabSz="912813">
              <a:buFontTx/>
              <a:buChar char="-"/>
              <a:defRPr/>
            </a:pPr>
            <a:r>
              <a:rPr lang="fr-FR" sz="1800" b="1" smtClean="0">
                <a:solidFill>
                  <a:srgbClr val="0005A1"/>
                </a:solidFill>
              </a:rPr>
              <a:t>Duties</a:t>
            </a:r>
            <a:endParaRPr lang="fr-FR" sz="1800" b="1" dirty="0">
              <a:solidFill>
                <a:srgbClr val="0005A1"/>
              </a:solidFill>
            </a:endParaRPr>
          </a:p>
          <a:p>
            <a:pPr marL="457200" indent="-457200" defTabSz="912813">
              <a:buFontTx/>
              <a:buChar char="-"/>
              <a:defRPr/>
            </a:pPr>
            <a:r>
              <a:rPr lang="fr-FR" sz="1800" b="1" smtClean="0">
                <a:solidFill>
                  <a:srgbClr val="0005A1"/>
                </a:solidFill>
              </a:rPr>
              <a:t>Operators’ QoS obligations</a:t>
            </a:r>
            <a:r>
              <a:rPr lang="fr-FR" sz="2800" b="1" dirty="0">
                <a:solidFill>
                  <a:srgbClr val="0005A1"/>
                </a:solidFill>
              </a:rPr>
              <a:t/>
            </a:r>
            <a:br>
              <a:rPr lang="fr-FR" sz="2800" b="1" dirty="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16" name="Rectangle 6"/>
          <p:cNvSpPr>
            <a:spLocks noChangeArrowheads="1"/>
          </p:cNvSpPr>
          <p:nvPr/>
        </p:nvSpPr>
        <p:spPr bwMode="auto">
          <a:xfrm>
            <a:off x="3019425" y="1146175"/>
            <a:ext cx="3024188" cy="1800225"/>
          </a:xfrm>
          <a:prstGeom prst="rect">
            <a:avLst/>
          </a:prstGeom>
          <a:solidFill>
            <a:srgbClr val="FFFF00"/>
          </a:solidFill>
          <a:ln>
            <a:noFill/>
          </a:ln>
        </p:spPr>
        <p:txBody>
          <a:bodyPr lIns="91411" tIns="45706" rIns="91411" bIns="45706" anchor="ctr"/>
          <a:lstStyle/>
          <a:p>
            <a:pPr defTabSz="912813">
              <a:defRPr/>
            </a:pPr>
            <a:r>
              <a:rPr lang="fr-FR" b="1" dirty="0">
                <a:solidFill>
                  <a:srgbClr val="0005A1"/>
                </a:solidFill>
              </a:rPr>
              <a:t/>
            </a:r>
            <a:br>
              <a:rPr lang="fr-FR" b="1" dirty="0">
                <a:solidFill>
                  <a:srgbClr val="0005A1"/>
                </a:solidFill>
              </a:rPr>
            </a:br>
            <a:r>
              <a:rPr lang="fr-FR" b="1" dirty="0">
                <a:solidFill>
                  <a:srgbClr val="0005A1"/>
                </a:solidFill>
              </a:rPr>
              <a:t/>
            </a:r>
            <a:br>
              <a:rPr lang="fr-FR" b="1" dirty="0">
                <a:solidFill>
                  <a:srgbClr val="0005A1"/>
                </a:solidFill>
              </a:rPr>
            </a:br>
            <a:r>
              <a:rPr lang="fr-FR" sz="1600" b="1" dirty="0" smtClean="0">
                <a:solidFill>
                  <a:srgbClr val="0005A1"/>
                </a:solidFill>
              </a:rPr>
              <a:t>An international </a:t>
            </a:r>
            <a:r>
              <a:rPr lang="fr-FR" sz="1600" b="1" dirty="0" err="1" smtClean="0">
                <a:solidFill>
                  <a:srgbClr val="0005A1"/>
                </a:solidFill>
              </a:rPr>
              <a:t>regulatory</a:t>
            </a:r>
            <a:r>
              <a:rPr lang="fr-FR" sz="1600" b="1" dirty="0" smtClean="0">
                <a:solidFill>
                  <a:srgbClr val="0005A1"/>
                </a:solidFill>
              </a:rPr>
              <a:t> </a:t>
            </a:r>
            <a:r>
              <a:rPr lang="fr-FR" sz="1600" b="1" dirty="0" err="1" smtClean="0">
                <a:solidFill>
                  <a:srgbClr val="0005A1"/>
                </a:solidFill>
              </a:rPr>
              <a:t>framework</a:t>
            </a:r>
            <a:r>
              <a:rPr lang="fr-FR" sz="1600" b="1" dirty="0" smtClean="0">
                <a:solidFill>
                  <a:srgbClr val="0005A1"/>
                </a:solidFill>
              </a:rPr>
              <a:t> (standards):</a:t>
            </a:r>
            <a:endParaRPr lang="fr-FR" sz="1600" b="1" dirty="0">
              <a:solidFill>
                <a:srgbClr val="0005A1"/>
              </a:solidFill>
            </a:endParaRPr>
          </a:p>
          <a:p>
            <a:pPr marL="457200" indent="-457200" defTabSz="912813">
              <a:buFontTx/>
              <a:buChar char="-"/>
              <a:defRPr/>
            </a:pPr>
            <a:r>
              <a:rPr lang="fr-FR" sz="1400" b="1" dirty="0" smtClean="0">
                <a:solidFill>
                  <a:srgbClr val="0005A1"/>
                </a:solidFill>
              </a:rPr>
              <a:t>ITU-T: </a:t>
            </a:r>
            <a:r>
              <a:rPr lang="fr-FR" sz="1400" b="1" dirty="0" err="1" smtClean="0">
                <a:solidFill>
                  <a:srgbClr val="0005A1"/>
                </a:solidFill>
              </a:rPr>
              <a:t>series</a:t>
            </a:r>
            <a:r>
              <a:rPr lang="fr-FR" sz="1400" b="1" dirty="0" smtClean="0">
                <a:solidFill>
                  <a:srgbClr val="0005A1"/>
                </a:solidFill>
              </a:rPr>
              <a:t> </a:t>
            </a:r>
            <a:r>
              <a:rPr lang="fr-FR" sz="1400" b="1" dirty="0">
                <a:solidFill>
                  <a:srgbClr val="0005A1"/>
                </a:solidFill>
              </a:rPr>
              <a:t>E, G, P, Y, </a:t>
            </a:r>
            <a:r>
              <a:rPr lang="fr-FR" sz="1400" b="1" dirty="0" err="1">
                <a:solidFill>
                  <a:srgbClr val="0005A1"/>
                </a:solidFill>
              </a:rPr>
              <a:t>QoS</a:t>
            </a:r>
            <a:r>
              <a:rPr lang="fr-FR" sz="1400" b="1" dirty="0">
                <a:solidFill>
                  <a:srgbClr val="0005A1"/>
                </a:solidFill>
              </a:rPr>
              <a:t> </a:t>
            </a:r>
            <a:r>
              <a:rPr lang="fr-FR" sz="1400" b="1" dirty="0" err="1">
                <a:solidFill>
                  <a:srgbClr val="0005A1"/>
                </a:solidFill>
              </a:rPr>
              <a:t>handbook</a:t>
            </a:r>
            <a:r>
              <a:rPr lang="fr-FR" sz="1400" b="1" dirty="0">
                <a:solidFill>
                  <a:srgbClr val="0005A1"/>
                </a:solidFill>
              </a:rPr>
              <a:t>, ...</a:t>
            </a:r>
          </a:p>
          <a:p>
            <a:pPr marL="457200" indent="-457200" defTabSz="912813">
              <a:buFontTx/>
              <a:buChar char="-"/>
              <a:defRPr/>
            </a:pPr>
            <a:r>
              <a:rPr lang="fr-FR" sz="1400" b="1" dirty="0" err="1" smtClean="0">
                <a:solidFill>
                  <a:srgbClr val="0005A1"/>
                </a:solidFill>
              </a:rPr>
              <a:t>Regional</a:t>
            </a:r>
            <a:r>
              <a:rPr lang="fr-FR" sz="1400" b="1" dirty="0" smtClean="0">
                <a:solidFill>
                  <a:srgbClr val="0005A1"/>
                </a:solidFill>
              </a:rPr>
              <a:t>: ETSI</a:t>
            </a:r>
          </a:p>
          <a:p>
            <a:pPr marL="457200" indent="-457200" defTabSz="912813">
              <a:buFontTx/>
              <a:buChar char="-"/>
              <a:defRPr/>
            </a:pPr>
            <a:r>
              <a:rPr lang="fr-FR" sz="1400" b="1" dirty="0" smtClean="0">
                <a:solidFill>
                  <a:srgbClr val="0005A1"/>
                </a:solidFill>
              </a:rPr>
              <a:t> </a:t>
            </a:r>
            <a:r>
              <a:rPr lang="fr-FR" sz="1400" b="1" dirty="0">
                <a:solidFill>
                  <a:srgbClr val="0005A1"/>
                </a:solidFill>
              </a:rPr>
              <a:t>(</a:t>
            </a:r>
            <a:r>
              <a:rPr lang="fr-FR" sz="1400" b="1" dirty="0" err="1" smtClean="0">
                <a:solidFill>
                  <a:srgbClr val="0005A1"/>
                </a:solidFill>
              </a:rPr>
              <a:t>series</a:t>
            </a:r>
            <a:r>
              <a:rPr lang="fr-FR" sz="1400" b="1" dirty="0" smtClean="0">
                <a:solidFill>
                  <a:srgbClr val="0005A1"/>
                </a:solidFill>
              </a:rPr>
              <a:t> </a:t>
            </a:r>
            <a:r>
              <a:rPr lang="fr-FR" sz="1400" b="1" dirty="0">
                <a:solidFill>
                  <a:srgbClr val="0005A1"/>
                </a:solidFill>
              </a:rPr>
              <a:t>EG), IEEE</a:t>
            </a:r>
            <a:r>
              <a:rPr lang="fr-FR" sz="1400" b="1" dirty="0" smtClean="0">
                <a:solidFill>
                  <a:srgbClr val="0005A1"/>
                </a:solidFill>
              </a:rPr>
              <a:t>, …</a:t>
            </a:r>
            <a:r>
              <a:rPr lang="fr-FR" sz="2000" b="1" dirty="0">
                <a:solidFill>
                  <a:srgbClr val="0005A1"/>
                </a:solidFill>
              </a:rPr>
              <a:t/>
            </a:r>
            <a:br>
              <a:rPr lang="fr-FR" sz="2000" b="1" dirty="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17" name="Rectangle 6"/>
          <p:cNvSpPr>
            <a:spLocks noChangeArrowheads="1"/>
          </p:cNvSpPr>
          <p:nvPr/>
        </p:nvSpPr>
        <p:spPr bwMode="auto">
          <a:xfrm>
            <a:off x="6156325" y="2046286"/>
            <a:ext cx="2844800" cy="1800225"/>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1" tIns="45706" rIns="91411" bIns="45706" anchor="ctr"/>
          <a:lstStyle/>
          <a:p>
            <a:pPr defTabSz="912813"/>
            <a:r>
              <a:rPr lang="fr-FR" b="1" dirty="0">
                <a:solidFill>
                  <a:srgbClr val="0005A1"/>
                </a:solidFill>
              </a:rPr>
              <a:t/>
            </a:r>
            <a:br>
              <a:rPr lang="fr-FR" b="1" dirty="0">
                <a:solidFill>
                  <a:srgbClr val="0005A1"/>
                </a:solidFill>
              </a:rPr>
            </a:br>
            <a:r>
              <a:rPr lang="fr-FR" b="1" dirty="0">
                <a:solidFill>
                  <a:srgbClr val="0005A1"/>
                </a:solidFill>
              </a:rPr>
              <a:t/>
            </a:r>
            <a:br>
              <a:rPr lang="fr-FR" b="1" dirty="0">
                <a:solidFill>
                  <a:srgbClr val="0005A1"/>
                </a:solidFill>
              </a:rPr>
            </a:br>
            <a:r>
              <a:rPr lang="fr-FR" sz="2000" b="1" dirty="0" err="1" smtClean="0">
                <a:solidFill>
                  <a:srgbClr val="0005A1"/>
                </a:solidFill>
              </a:rPr>
              <a:t>Benchmarking</a:t>
            </a:r>
            <a:r>
              <a:rPr lang="fr-FR" sz="2000" b="1" dirty="0" smtClean="0">
                <a:solidFill>
                  <a:srgbClr val="0005A1"/>
                </a:solidFill>
              </a:rPr>
              <a:t> of best practices and </a:t>
            </a:r>
            <a:r>
              <a:rPr lang="fr-FR" sz="2000" b="1" dirty="0" err="1" smtClean="0">
                <a:solidFill>
                  <a:srgbClr val="0005A1"/>
                </a:solidFill>
              </a:rPr>
              <a:t>technology</a:t>
            </a:r>
            <a:r>
              <a:rPr lang="fr-FR" sz="2000" b="1" dirty="0" smtClean="0">
                <a:solidFill>
                  <a:srgbClr val="0005A1"/>
                </a:solidFill>
              </a:rPr>
              <a:t> </a:t>
            </a:r>
            <a:r>
              <a:rPr lang="fr-FR" sz="2000" b="1" dirty="0" err="1" smtClean="0">
                <a:solidFill>
                  <a:srgbClr val="0005A1"/>
                </a:solidFill>
              </a:rPr>
              <a:t>watch</a:t>
            </a:r>
            <a:r>
              <a:rPr lang="fr-FR" sz="2800" b="1" dirty="0">
                <a:solidFill>
                  <a:srgbClr val="0005A1"/>
                </a:solidFill>
              </a:rPr>
              <a:t/>
            </a:r>
            <a:br>
              <a:rPr lang="fr-FR" sz="2800" b="1" dirty="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18" name="Rectangle 17"/>
          <p:cNvSpPr>
            <a:spLocks noChangeArrowheads="1"/>
          </p:cNvSpPr>
          <p:nvPr/>
        </p:nvSpPr>
        <p:spPr bwMode="auto">
          <a:xfrm>
            <a:off x="143520" y="3944423"/>
            <a:ext cx="2808288" cy="1800225"/>
          </a:xfrm>
          <a:prstGeom prst="rect">
            <a:avLst/>
          </a:prstGeom>
          <a:solidFill>
            <a:schemeClr val="bg1">
              <a:lumMod val="75000"/>
            </a:schemeClr>
          </a:solidFill>
          <a:ln>
            <a:noFill/>
          </a:ln>
        </p:spPr>
        <p:txBody>
          <a:bodyPr lIns="91411" tIns="45706" rIns="91411" bIns="45706" anchor="ctr"/>
          <a:lstStyle/>
          <a:p>
            <a:pPr defTabSz="912813">
              <a:defRPr/>
            </a:pPr>
            <a:r>
              <a:rPr lang="fr-FR" sz="1800" b="1" dirty="0" smtClean="0">
                <a:solidFill>
                  <a:srgbClr val="0005A1"/>
                </a:solidFill>
              </a:rPr>
              <a:t>User feedback:</a:t>
            </a:r>
            <a:endParaRPr lang="fr-FR" sz="1800" b="1" dirty="0">
              <a:solidFill>
                <a:srgbClr val="0005A1"/>
              </a:solidFill>
            </a:endParaRPr>
          </a:p>
          <a:p>
            <a:pPr marL="457200" indent="-457200" defTabSz="912813">
              <a:buFontTx/>
              <a:buChar char="-"/>
              <a:defRPr/>
            </a:pPr>
            <a:r>
              <a:rPr lang="fr-FR" sz="1800" b="1" dirty="0" smtClean="0">
                <a:solidFill>
                  <a:srgbClr val="0005A1"/>
                </a:solidFill>
              </a:rPr>
              <a:t>Complaints</a:t>
            </a:r>
            <a:endParaRPr lang="fr-FR" sz="1800" b="1" dirty="0">
              <a:solidFill>
                <a:srgbClr val="0005A1"/>
              </a:solidFill>
            </a:endParaRPr>
          </a:p>
          <a:p>
            <a:pPr marL="457200" indent="-457200" defTabSz="912813">
              <a:buFontTx/>
              <a:buChar char="-"/>
              <a:defRPr/>
            </a:pPr>
            <a:r>
              <a:rPr lang="fr-FR" sz="1800" b="1" dirty="0" smtClean="0">
                <a:solidFill>
                  <a:srgbClr val="0005A1"/>
                </a:solidFill>
              </a:rPr>
              <a:t>Media</a:t>
            </a:r>
            <a:endParaRPr lang="fr-FR" sz="1800" b="1" dirty="0">
              <a:solidFill>
                <a:srgbClr val="0005A1"/>
              </a:solidFill>
            </a:endParaRPr>
          </a:p>
          <a:p>
            <a:pPr marL="457200" indent="-457200" defTabSz="912813">
              <a:buFontTx/>
              <a:buChar char="-"/>
              <a:defRPr/>
            </a:pPr>
            <a:r>
              <a:rPr lang="fr-FR" sz="1800" b="1" dirty="0" smtClean="0">
                <a:solidFill>
                  <a:srgbClr val="0005A1"/>
                </a:solidFill>
              </a:rPr>
              <a:t>Consumer associations</a:t>
            </a:r>
            <a:endParaRPr lang="fr-FR" sz="1800" b="1" dirty="0">
              <a:solidFill>
                <a:srgbClr val="0005A1"/>
              </a:solidFill>
            </a:endParaRPr>
          </a:p>
          <a:p>
            <a:pPr marL="457200" indent="-457200" defTabSz="912813">
              <a:buFontTx/>
              <a:buChar char="-"/>
              <a:defRPr/>
            </a:pPr>
            <a:r>
              <a:rPr lang="fr-FR" sz="1800" b="1" dirty="0">
                <a:solidFill>
                  <a:srgbClr val="0005A1"/>
                </a:solidFill>
              </a:rPr>
              <a:t>…</a:t>
            </a:r>
          </a:p>
        </p:txBody>
      </p:sp>
      <p:sp>
        <p:nvSpPr>
          <p:cNvPr id="19" name="Rectangle 6"/>
          <p:cNvSpPr>
            <a:spLocks noChangeArrowheads="1"/>
          </p:cNvSpPr>
          <p:nvPr/>
        </p:nvSpPr>
        <p:spPr bwMode="auto">
          <a:xfrm>
            <a:off x="6156325" y="4206082"/>
            <a:ext cx="2844800" cy="2262187"/>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1" tIns="45706" rIns="91411" bIns="45706" anchor="ctr"/>
          <a:lstStyle/>
          <a:p>
            <a:pPr defTabSz="912813"/>
            <a:r>
              <a:rPr lang="fr-FR" b="1" dirty="0">
                <a:solidFill>
                  <a:srgbClr val="0005A1"/>
                </a:solidFill>
              </a:rPr>
              <a:t/>
            </a:r>
            <a:br>
              <a:rPr lang="fr-FR" b="1" dirty="0">
                <a:solidFill>
                  <a:srgbClr val="0005A1"/>
                </a:solidFill>
              </a:rPr>
            </a:br>
            <a:r>
              <a:rPr lang="fr-FR" sz="2000" b="1" dirty="0" err="1" smtClean="0">
                <a:solidFill>
                  <a:srgbClr val="0005A1"/>
                </a:solidFill>
              </a:rPr>
              <a:t>Analysis</a:t>
            </a:r>
            <a:r>
              <a:rPr lang="fr-FR" sz="2000" b="1" dirty="0" smtClean="0">
                <a:solidFill>
                  <a:srgbClr val="0005A1"/>
                </a:solidFill>
              </a:rPr>
              <a:t> of data </a:t>
            </a:r>
            <a:r>
              <a:rPr lang="fr-FR" sz="2000" b="1" dirty="0" err="1" smtClean="0">
                <a:solidFill>
                  <a:srgbClr val="0005A1"/>
                </a:solidFill>
              </a:rPr>
              <a:t>received</a:t>
            </a:r>
            <a:r>
              <a:rPr lang="fr-FR" sz="2000" b="1" dirty="0" smtClean="0">
                <a:solidFill>
                  <a:srgbClr val="0005A1"/>
                </a:solidFill>
              </a:rPr>
              <a:t> </a:t>
            </a:r>
            <a:r>
              <a:rPr lang="fr-FR" sz="2000" b="1" dirty="0" err="1" smtClean="0">
                <a:solidFill>
                  <a:srgbClr val="0005A1"/>
                </a:solidFill>
              </a:rPr>
              <a:t>from</a:t>
            </a:r>
            <a:r>
              <a:rPr lang="fr-FR" sz="2000" b="1" dirty="0" smtClean="0">
                <a:solidFill>
                  <a:srgbClr val="0005A1"/>
                </a:solidFill>
              </a:rPr>
              <a:t> </a:t>
            </a:r>
            <a:r>
              <a:rPr lang="fr-FR" sz="2000" b="1" dirty="0" err="1" smtClean="0">
                <a:solidFill>
                  <a:srgbClr val="0005A1"/>
                </a:solidFill>
              </a:rPr>
              <a:t>operators</a:t>
            </a:r>
            <a:r>
              <a:rPr lang="fr-FR" sz="2000" b="1" dirty="0" smtClean="0">
                <a:solidFill>
                  <a:srgbClr val="0005A1"/>
                </a:solidFill>
              </a:rPr>
              <a:t> in </a:t>
            </a:r>
            <a:r>
              <a:rPr lang="fr-FR" sz="2000" b="1" dirty="0" err="1" smtClean="0">
                <a:solidFill>
                  <a:srgbClr val="0005A1"/>
                </a:solidFill>
              </a:rPr>
              <a:t>terms</a:t>
            </a:r>
            <a:r>
              <a:rPr lang="fr-FR" sz="2000" b="1" dirty="0" smtClean="0">
                <a:solidFill>
                  <a:srgbClr val="0005A1"/>
                </a:solidFill>
              </a:rPr>
              <a:t> of performance, </a:t>
            </a:r>
            <a:r>
              <a:rPr lang="fr-FR" sz="2000" b="1" dirty="0">
                <a:solidFill>
                  <a:srgbClr val="0005A1"/>
                </a:solidFill>
              </a:rPr>
              <a:t>KPI </a:t>
            </a:r>
            <a:r>
              <a:rPr lang="fr-FR" sz="2000" b="1" dirty="0" smtClean="0">
                <a:solidFill>
                  <a:srgbClr val="0005A1"/>
                </a:solidFill>
              </a:rPr>
              <a:t>and </a:t>
            </a:r>
            <a:r>
              <a:rPr lang="fr-FR" sz="2000" b="1" dirty="0" err="1" smtClean="0">
                <a:solidFill>
                  <a:srgbClr val="0005A1"/>
                </a:solidFill>
              </a:rPr>
              <a:t>QoE</a:t>
            </a:r>
            <a:r>
              <a:rPr lang="fr-FR" sz="2000" b="1" dirty="0" smtClean="0">
                <a:solidFill>
                  <a:srgbClr val="0005A1"/>
                </a:solidFill>
              </a:rPr>
              <a:t> </a:t>
            </a:r>
            <a:r>
              <a:rPr lang="fr-FR" sz="2000" b="1" dirty="0" err="1" smtClean="0">
                <a:solidFill>
                  <a:srgbClr val="0005A1"/>
                </a:solidFill>
              </a:rPr>
              <a:t>measurements</a:t>
            </a: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20" name="Rectangle 6"/>
          <p:cNvSpPr>
            <a:spLocks noChangeArrowheads="1"/>
          </p:cNvSpPr>
          <p:nvPr/>
        </p:nvSpPr>
        <p:spPr bwMode="auto">
          <a:xfrm>
            <a:off x="3022600" y="4884738"/>
            <a:ext cx="3024188" cy="18002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1" tIns="45706" rIns="91411" bIns="45706" anchor="ctr"/>
          <a:lstStyle/>
          <a:p>
            <a:pPr algn="ctr" defTabSz="912813">
              <a:defRPr/>
            </a:pPr>
            <a:r>
              <a:rPr lang="fr-FR" b="1">
                <a:solidFill>
                  <a:srgbClr val="0005A1"/>
                </a:solidFill>
              </a:rPr>
              <a:t/>
            </a:r>
            <a:br>
              <a:rPr lang="fr-FR" b="1">
                <a:solidFill>
                  <a:srgbClr val="0005A1"/>
                </a:solidFill>
              </a:rPr>
            </a:br>
            <a:r>
              <a:rPr lang="fr-FR" sz="2000" b="1" smtClean="0">
                <a:solidFill>
                  <a:srgbClr val="FFFFFF">
                    <a:lumMod val="85000"/>
                  </a:srgbClr>
                </a:solidFill>
              </a:rPr>
              <a:t>Field measurements  </a:t>
            </a:r>
            <a:r>
              <a:rPr lang="fr-FR" sz="2000" b="1">
                <a:solidFill>
                  <a:srgbClr val="FFFFFF">
                    <a:lumMod val="85000"/>
                  </a:srgbClr>
                </a:solidFill>
              </a:rPr>
              <a:t>(</a:t>
            </a:r>
            <a:r>
              <a:rPr lang="fr-FR" sz="2000" b="1" smtClean="0">
                <a:solidFill>
                  <a:srgbClr val="FFFFFF">
                    <a:lumMod val="85000"/>
                  </a:srgbClr>
                </a:solidFill>
              </a:rPr>
              <a:t>campaigns</a:t>
            </a:r>
            <a:r>
              <a:rPr lang="fr-FR" sz="2000" b="1">
                <a:solidFill>
                  <a:srgbClr val="FFFFFF">
                    <a:lumMod val="85000"/>
                  </a:srgbClr>
                </a:solidFill>
              </a:rPr>
              <a:t>) </a:t>
            </a:r>
            <a:r>
              <a:rPr lang="fr-FR" sz="2000" b="1" smtClean="0">
                <a:solidFill>
                  <a:srgbClr val="FFFFFF">
                    <a:lumMod val="85000"/>
                  </a:srgbClr>
                </a:solidFill>
              </a:rPr>
              <a:t>conducted by ANRT</a:t>
            </a:r>
            <a:r>
              <a:rPr lang="fr-FR" sz="2800" b="1" dirty="0">
                <a:solidFill>
                  <a:srgbClr val="FFFFFF">
                    <a:lumMod val="85000"/>
                  </a:srgbClr>
                </a:solidFill>
              </a:rPr>
              <a:t/>
            </a:r>
            <a:br>
              <a:rPr lang="fr-FR" sz="2800" b="1" dirty="0">
                <a:solidFill>
                  <a:srgbClr val="FFFFFF">
                    <a:lumMod val="85000"/>
                  </a:srgbClr>
                </a:solidFill>
              </a:rPr>
            </a:br>
            <a:endParaRPr lang="fr-FR" b="1" dirty="0">
              <a:solidFill>
                <a:srgbClr val="FFFFFF">
                  <a:lumMod val="85000"/>
                </a:srgbClr>
              </a:solidFill>
            </a:endParaRPr>
          </a:p>
        </p:txBody>
      </p:sp>
      <p:sp>
        <p:nvSpPr>
          <p:cNvPr id="15372"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E815301E-3D69-4AC6-A49E-6C287A084C60}" type="slidenum">
              <a:rPr lang="en-US" sz="1200" smtClean="0">
                <a:solidFill>
                  <a:srgbClr val="000000"/>
                </a:solidFill>
              </a:rPr>
              <a:pPr/>
              <a:t>12</a:t>
            </a:fld>
            <a:endParaRPr lang="en-US" sz="1200" smtClean="0">
              <a:solidFill>
                <a:srgbClr val="000000"/>
              </a:solidFill>
            </a:endParaRPr>
          </a:p>
        </p:txBody>
      </p:sp>
      <p:sp>
        <p:nvSpPr>
          <p:cNvPr id="13" name="Rectangle 6"/>
          <p:cNvSpPr>
            <a:spLocks noChangeArrowheads="1"/>
          </p:cNvSpPr>
          <p:nvPr/>
        </p:nvSpPr>
        <p:spPr bwMode="auto">
          <a:xfrm>
            <a:off x="395536" y="615008"/>
            <a:ext cx="2304256" cy="1224136"/>
          </a:xfrm>
          <a:prstGeom prst="rect">
            <a:avLst/>
          </a:prstGeom>
          <a:solidFill>
            <a:srgbClr val="C00000"/>
          </a:solidFill>
          <a:ln>
            <a:noFill/>
          </a:ln>
        </p:spPr>
        <p:txBody>
          <a:bodyPr lIns="91411" tIns="45706" rIns="91411" bIns="45706" anchor="ctr"/>
          <a:lstStyle/>
          <a:p>
            <a:pPr defTabSz="912813">
              <a:defRPr/>
            </a:pPr>
            <a:r>
              <a:rPr lang="fr-FR" b="1" dirty="0">
                <a:solidFill>
                  <a:srgbClr val="0005A1"/>
                </a:solidFill>
              </a:rPr>
              <a:t/>
            </a:r>
            <a:br>
              <a:rPr lang="fr-FR" b="1" dirty="0">
                <a:solidFill>
                  <a:srgbClr val="0005A1"/>
                </a:solidFill>
              </a:rPr>
            </a:br>
            <a:r>
              <a:rPr lang="fr-FR" b="1">
                <a:solidFill>
                  <a:srgbClr val="0005A1"/>
                </a:solidFill>
              </a:rPr>
              <a:t/>
            </a:r>
            <a:br>
              <a:rPr lang="fr-FR" b="1">
                <a:solidFill>
                  <a:srgbClr val="0005A1"/>
                </a:solidFill>
              </a:rPr>
            </a:br>
            <a:r>
              <a:rPr lang="fr-FR" sz="1700" b="1" i="1">
                <a:solidFill>
                  <a:srgbClr val="FFFFFF"/>
                </a:solidFill>
              </a:rPr>
              <a:t>QoE </a:t>
            </a:r>
            <a:r>
              <a:rPr lang="fr-FR" sz="1700" b="1" i="1" smtClean="0">
                <a:solidFill>
                  <a:srgbClr val="FFFFFF"/>
                </a:solidFill>
              </a:rPr>
              <a:t>mechanism</a:t>
            </a:r>
            <a:r>
              <a:rPr lang="fr-FR" sz="1700" b="1" i="1">
                <a:solidFill>
                  <a:srgbClr val="FFFFFF"/>
                </a:solidFill>
              </a:rPr>
              <a:t>: </a:t>
            </a:r>
            <a:r>
              <a:rPr lang="fr-FR" sz="1700" b="1" i="1" smtClean="0">
                <a:solidFill>
                  <a:srgbClr val="FFFFFF"/>
                </a:solidFill>
              </a:rPr>
              <a:t>QoE portal and downloadable applications</a:t>
            </a:r>
            <a:r>
              <a:rPr lang="fr-FR" sz="1700" b="1" i="1" dirty="0" smtClean="0">
                <a:solidFill>
                  <a:srgbClr val="0005A1"/>
                </a:solidFill>
              </a:rPr>
              <a:t/>
            </a:r>
            <a:br>
              <a:rPr lang="fr-FR" sz="1700" b="1" i="1" dirty="0" smtClean="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5" name="Rectangle 4"/>
          <p:cNvSpPr/>
          <p:nvPr/>
        </p:nvSpPr>
        <p:spPr>
          <a:xfrm>
            <a:off x="-29328" y="6596390"/>
            <a:ext cx="2751074" cy="261610"/>
          </a:xfrm>
          <a:prstGeom prst="rect">
            <a:avLst/>
          </a:prstGeom>
        </p:spPr>
        <p:txBody>
          <a:bodyPr wrap="none">
            <a:spAutoFit/>
          </a:bodyPr>
          <a:lstStyle/>
          <a:p>
            <a:r>
              <a:rPr lang="fr-FR" sz="1100" b="1" i="1">
                <a:solidFill>
                  <a:srgbClr val="000000"/>
                </a:solidFill>
              </a:rPr>
              <a:t>Kampala, Uganda, 24 June 2014</a:t>
            </a:r>
            <a:endParaRPr lang="fr-FR" sz="1100" b="1" i="1" dirty="0">
              <a:solidFill>
                <a:srgbClr val="000000"/>
              </a:solidFill>
            </a:endParaRPr>
          </a:p>
        </p:txBody>
      </p:sp>
      <p:sp>
        <p:nvSpPr>
          <p:cNvPr id="22" name="Rectangle 6"/>
          <p:cNvSpPr>
            <a:spLocks noChangeArrowheads="1"/>
          </p:cNvSpPr>
          <p:nvPr/>
        </p:nvSpPr>
        <p:spPr bwMode="auto">
          <a:xfrm>
            <a:off x="6876678" y="615008"/>
            <a:ext cx="2124447" cy="1224136"/>
          </a:xfrm>
          <a:prstGeom prst="rect">
            <a:avLst/>
          </a:prstGeom>
          <a:solidFill>
            <a:srgbClr val="C00000"/>
          </a:solidFill>
          <a:ln>
            <a:noFill/>
          </a:ln>
        </p:spPr>
        <p:txBody>
          <a:bodyPr lIns="91411" tIns="45706" rIns="91411" bIns="45706" anchor="ctr"/>
          <a:lstStyle/>
          <a:p>
            <a:pPr defTabSz="912813">
              <a:defRPr/>
            </a:pPr>
            <a:r>
              <a:rPr lang="fr-FR" b="1" dirty="0">
                <a:solidFill>
                  <a:srgbClr val="0005A1"/>
                </a:solidFill>
              </a:rPr>
              <a:t/>
            </a:r>
            <a:br>
              <a:rPr lang="fr-FR" b="1" dirty="0">
                <a:solidFill>
                  <a:srgbClr val="0005A1"/>
                </a:solidFill>
              </a:rPr>
            </a:br>
            <a:r>
              <a:rPr lang="fr-FR" b="1" dirty="0">
                <a:solidFill>
                  <a:srgbClr val="0005A1"/>
                </a:solidFill>
              </a:rPr>
              <a:t/>
            </a:r>
            <a:br>
              <a:rPr lang="fr-FR" b="1" dirty="0">
                <a:solidFill>
                  <a:srgbClr val="0005A1"/>
                </a:solidFill>
              </a:rPr>
            </a:br>
            <a:r>
              <a:rPr lang="fr-FR" sz="1700" b="1" i="1" smtClean="0">
                <a:solidFill>
                  <a:srgbClr val="FFFFFF"/>
                </a:solidFill>
              </a:rPr>
              <a:t>Adoption of a communication strategy (publications)</a:t>
            </a:r>
            <a:r>
              <a:rPr lang="fr-FR" sz="1700" b="1" i="1" dirty="0" smtClean="0">
                <a:solidFill>
                  <a:srgbClr val="0005A1"/>
                </a:solidFill>
              </a:rPr>
              <a:t/>
            </a:r>
            <a:br>
              <a:rPr lang="fr-FR" sz="1700" b="1" i="1" dirty="0" smtClean="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Tree>
    <p:extLst>
      <p:ext uri="{BB962C8B-B14F-4D97-AF65-F5344CB8AC3E}">
        <p14:creationId xmlns:p14="http://schemas.microsoft.com/office/powerpoint/2010/main" val="40655598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1000"/>
                                        <p:tgtEl>
                                          <p:spTgt spid="19"/>
                                        </p:tgtEl>
                                      </p:cBhvr>
                                    </p:animEffect>
                                    <p:anim calcmode="lin" valueType="num">
                                      <p:cBhvr>
                                        <p:cTn id="29" dur="1000" fill="hold"/>
                                        <p:tgtEl>
                                          <p:spTgt spid="19"/>
                                        </p:tgtEl>
                                        <p:attrNameLst>
                                          <p:attrName>ppt_x</p:attrName>
                                        </p:attrNameLst>
                                      </p:cBhvr>
                                      <p:tavLst>
                                        <p:tav tm="0">
                                          <p:val>
                                            <p:strVal val="#ppt_x"/>
                                          </p:val>
                                        </p:tav>
                                        <p:tav tm="100000">
                                          <p:val>
                                            <p:strVal val="#ppt_x"/>
                                          </p:val>
                                        </p:tav>
                                      </p:tavLst>
                                    </p:anim>
                                    <p:anim calcmode="lin" valueType="num">
                                      <p:cBhvr>
                                        <p:cTn id="3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1000"/>
                                        <p:tgtEl>
                                          <p:spTgt spid="18"/>
                                        </p:tgtEl>
                                      </p:cBhvr>
                                    </p:animEffect>
                                    <p:anim calcmode="lin" valueType="num">
                                      <p:cBhvr>
                                        <p:cTn id="43" dur="1000" fill="hold"/>
                                        <p:tgtEl>
                                          <p:spTgt spid="18"/>
                                        </p:tgtEl>
                                        <p:attrNameLst>
                                          <p:attrName>ppt_x</p:attrName>
                                        </p:attrNameLst>
                                      </p:cBhvr>
                                      <p:tavLst>
                                        <p:tav tm="0">
                                          <p:val>
                                            <p:strVal val="#ppt_x"/>
                                          </p:val>
                                        </p:tav>
                                        <p:tav tm="100000">
                                          <p:val>
                                            <p:strVal val="#ppt_x"/>
                                          </p:val>
                                        </p:tav>
                                      </p:tavLst>
                                    </p:anim>
                                    <p:anim calcmode="lin" valueType="num">
                                      <p:cBhvr>
                                        <p:cTn id="4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par>
                                <p:cTn id="52" presetID="35" presetClass="emph" presetSubtype="0" repeatCount="indefinite" fill="hold" grpId="1" nodeType="withEffect">
                                  <p:stCondLst>
                                    <p:cond delay="1000"/>
                                  </p:stCondLst>
                                  <p:endCondLst>
                                    <p:cond evt="onNext" delay="0">
                                      <p:tgtEl>
                                        <p:sldTgt/>
                                      </p:tgtEl>
                                    </p:cond>
                                  </p:endCondLst>
                                  <p:childTnLst>
                                    <p:anim calcmode="discrete" valueType="str">
                                      <p:cBhvr>
                                        <p:cTn id="53" dur="1000" fill="hold"/>
                                        <p:tgtEl>
                                          <p:spTgt spid="13"/>
                                        </p:tgtEl>
                                        <p:attrNameLst>
                                          <p:attrName>style.visibility</p:attrName>
                                        </p:attrNameLst>
                                      </p:cBhvr>
                                      <p:tavLst>
                                        <p:tav tm="0">
                                          <p:val>
                                            <p:strVal val="hidden"/>
                                          </p:val>
                                        </p:tav>
                                        <p:tav tm="50000">
                                          <p:val>
                                            <p:strVal val="visible"/>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1000"/>
                                        <p:tgtEl>
                                          <p:spTgt spid="22"/>
                                        </p:tgtEl>
                                      </p:cBhvr>
                                    </p:animEffect>
                                    <p:anim calcmode="lin" valueType="num">
                                      <p:cBhvr>
                                        <p:cTn id="59" dur="1000" fill="hold"/>
                                        <p:tgtEl>
                                          <p:spTgt spid="22"/>
                                        </p:tgtEl>
                                        <p:attrNameLst>
                                          <p:attrName>ppt_x</p:attrName>
                                        </p:attrNameLst>
                                      </p:cBhvr>
                                      <p:tavLst>
                                        <p:tav tm="0">
                                          <p:val>
                                            <p:strVal val="#ppt_x"/>
                                          </p:val>
                                        </p:tav>
                                        <p:tav tm="100000">
                                          <p:val>
                                            <p:strVal val="#ppt_x"/>
                                          </p:val>
                                        </p:tav>
                                      </p:tavLst>
                                    </p:anim>
                                    <p:anim calcmode="lin" valueType="num">
                                      <p:cBhvr>
                                        <p:cTn id="60" dur="1000" fill="hold"/>
                                        <p:tgtEl>
                                          <p:spTgt spid="22"/>
                                        </p:tgtEl>
                                        <p:attrNameLst>
                                          <p:attrName>ppt_y</p:attrName>
                                        </p:attrNameLst>
                                      </p:cBhvr>
                                      <p:tavLst>
                                        <p:tav tm="0">
                                          <p:val>
                                            <p:strVal val="#ppt_y+.1"/>
                                          </p:val>
                                        </p:tav>
                                        <p:tav tm="100000">
                                          <p:val>
                                            <p:strVal val="#ppt_y"/>
                                          </p:val>
                                        </p:tav>
                                      </p:tavLst>
                                    </p:anim>
                                  </p:childTnLst>
                                </p:cTn>
                              </p:par>
                              <p:par>
                                <p:cTn id="61" presetID="35" presetClass="emph" presetSubtype="0" repeatCount="indefinite" fill="hold" grpId="1" nodeType="withEffect">
                                  <p:stCondLst>
                                    <p:cond delay="1000"/>
                                  </p:stCondLst>
                                  <p:endCondLst>
                                    <p:cond evt="onNext" delay="0">
                                      <p:tgtEl>
                                        <p:sldTgt/>
                                      </p:tgtEl>
                                    </p:cond>
                                  </p:endCondLst>
                                  <p:childTnLst>
                                    <p:anim calcmode="discrete" valueType="str">
                                      <p:cBhvr>
                                        <p:cTn id="62" dur="1000" fill="hold"/>
                                        <p:tgtEl>
                                          <p:spTgt spid="2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13" grpId="0" animBg="1"/>
      <p:bldP spid="13" grpId="1" animBg="1"/>
      <p:bldP spid="22" grpId="0" animBg="1"/>
      <p:bldP spid="22"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7"/>
          <p:cNvSpPr>
            <a:spLocks noGrp="1" noChangeArrowheads="1"/>
          </p:cNvSpPr>
          <p:nvPr>
            <p:ph type="body" sz="half" idx="2"/>
          </p:nvPr>
        </p:nvSpPr>
        <p:spPr>
          <a:xfrm>
            <a:off x="26988" y="1231900"/>
            <a:ext cx="8785225" cy="4968875"/>
          </a:xfrm>
        </p:spPr>
        <p:txBody>
          <a:bodyPr/>
          <a:lstStyle/>
          <a:p>
            <a:pPr marL="457200" lvl="1" indent="0">
              <a:lnSpc>
                <a:spcPct val="80000"/>
              </a:lnSpc>
              <a:buClr>
                <a:schemeClr val="accent3"/>
              </a:buClr>
              <a:buFont typeface="ZapfDingbats BT" pitchFamily="18" charset="2"/>
              <a:buNone/>
              <a:defRPr/>
            </a:pPr>
            <a:endParaRPr lang="fr-FR" dirty="0" smtClean="0"/>
          </a:p>
          <a:p>
            <a:pPr marL="457200" lvl="1" indent="0">
              <a:lnSpc>
                <a:spcPct val="80000"/>
              </a:lnSpc>
              <a:buClr>
                <a:schemeClr val="accent3"/>
              </a:buClr>
              <a:buFont typeface="ZapfDingbats BT" pitchFamily="18" charset="2"/>
              <a:buNone/>
              <a:defRPr/>
            </a:pPr>
            <a:endParaRPr lang="fr-FR" dirty="0"/>
          </a:p>
          <a:p>
            <a:pPr marL="457200" lvl="1" indent="0">
              <a:lnSpc>
                <a:spcPct val="80000"/>
              </a:lnSpc>
              <a:buClr>
                <a:schemeClr val="accent3"/>
              </a:buClr>
              <a:buFont typeface="ZapfDingbats BT" pitchFamily="18" charset="2"/>
              <a:buNone/>
              <a:defRPr/>
            </a:pPr>
            <a:r>
              <a:rPr lang="fr-FR" dirty="0" smtClean="0"/>
              <a:t>					</a:t>
            </a:r>
            <a:endParaRPr lang="fr-FR" dirty="0"/>
          </a:p>
          <a:p>
            <a:pPr marL="457200" lvl="1" indent="0">
              <a:lnSpc>
                <a:spcPct val="80000"/>
              </a:lnSpc>
              <a:buClr>
                <a:schemeClr val="accent3"/>
              </a:buClr>
              <a:buFont typeface="ZapfDingbats BT" pitchFamily="18" charset="2"/>
              <a:buNone/>
              <a:defRPr/>
            </a:pPr>
            <a:endParaRPr lang="fr-FR" dirty="0" smtClean="0"/>
          </a:p>
          <a:p>
            <a:pPr marL="457200" lvl="1" indent="0">
              <a:lnSpc>
                <a:spcPct val="80000"/>
              </a:lnSpc>
              <a:buClr>
                <a:schemeClr val="accent3"/>
              </a:buClr>
              <a:buFont typeface="ZapfDingbats BT" pitchFamily="18" charset="2"/>
              <a:buNone/>
              <a:defRPr/>
            </a:pPr>
            <a:endParaRPr lang="fr-FR" dirty="0"/>
          </a:p>
          <a:p>
            <a:pPr marL="457200" lvl="1" indent="0">
              <a:lnSpc>
                <a:spcPct val="80000"/>
              </a:lnSpc>
              <a:buClr>
                <a:schemeClr val="accent3"/>
              </a:buClr>
              <a:buFont typeface="ZapfDingbats BT" pitchFamily="18" charset="2"/>
              <a:buNone/>
              <a:defRPr/>
            </a:pPr>
            <a:endParaRPr lang="fr-FR" dirty="0" smtClean="0"/>
          </a:p>
          <a:p>
            <a:pPr marL="457200" lvl="1" indent="0">
              <a:lnSpc>
                <a:spcPct val="80000"/>
              </a:lnSpc>
              <a:buClr>
                <a:schemeClr val="accent3"/>
              </a:buClr>
              <a:buFont typeface="ZapfDingbats BT" pitchFamily="18" charset="2"/>
              <a:buNone/>
              <a:defRPr/>
            </a:pPr>
            <a:endParaRPr lang="fr-FR" dirty="0"/>
          </a:p>
        </p:txBody>
      </p:sp>
      <p:sp>
        <p:nvSpPr>
          <p:cNvPr id="16387" name="Rectangle 8"/>
          <p:cNvSpPr txBox="1">
            <a:spLocks noChangeArrowheads="1"/>
          </p:cNvSpPr>
          <p:nvPr/>
        </p:nvSpPr>
        <p:spPr bwMode="auto">
          <a:xfrm>
            <a:off x="0" y="0"/>
            <a:ext cx="91440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gn="ctr"/>
            <a:r>
              <a:rPr lang="en-US" b="1" smtClean="0">
                <a:solidFill>
                  <a:srgbClr val="000099"/>
                </a:solidFill>
              </a:rPr>
              <a:t>Basic principles of QoS monitoring</a:t>
            </a:r>
            <a:r>
              <a:rPr lang="en-US" b="1" dirty="0">
                <a:solidFill>
                  <a:srgbClr val="000099"/>
                </a:solidFill>
              </a:rPr>
              <a:t/>
            </a:r>
            <a:br>
              <a:rPr lang="en-US" b="1" dirty="0">
                <a:solidFill>
                  <a:srgbClr val="000099"/>
                </a:solidFill>
              </a:rPr>
            </a:br>
            <a:r>
              <a:rPr lang="en-US" b="1" dirty="0">
                <a:solidFill>
                  <a:srgbClr val="000099"/>
                </a:solidFill>
              </a:rPr>
              <a:t> </a:t>
            </a:r>
          </a:p>
        </p:txBody>
      </p:sp>
      <p:sp>
        <p:nvSpPr>
          <p:cNvPr id="3" name="Flèche droite 2"/>
          <p:cNvSpPr/>
          <p:nvPr/>
        </p:nvSpPr>
        <p:spPr bwMode="auto">
          <a:xfrm>
            <a:off x="344488" y="685800"/>
            <a:ext cx="5522912" cy="3095625"/>
          </a:xfrm>
          <a:prstGeom prst="rightArrow">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r>
              <a:rPr lang="fr-FR" sz="2400" smtClean="0">
                <a:solidFill>
                  <a:srgbClr val="000000"/>
                </a:solidFill>
              </a:rPr>
              <a:t>Establishment of a global mechanism for receiving KPIs from operators: all networks and all services</a:t>
            </a:r>
            <a:endParaRPr lang="fr-FR" sz="2400" dirty="0">
              <a:solidFill>
                <a:srgbClr val="000000"/>
              </a:solidFill>
            </a:endParaRPr>
          </a:p>
        </p:txBody>
      </p:sp>
      <p:sp>
        <p:nvSpPr>
          <p:cNvPr id="8" name="Flèche droite 7"/>
          <p:cNvSpPr>
            <a:spLocks noChangeArrowheads="1"/>
          </p:cNvSpPr>
          <p:nvPr/>
        </p:nvSpPr>
        <p:spPr bwMode="auto">
          <a:xfrm>
            <a:off x="344488" y="3752850"/>
            <a:ext cx="5522912" cy="3097213"/>
          </a:xfrm>
          <a:prstGeom prst="rightArrow">
            <a:avLst>
              <a:gd name="adj1" fmla="val 50000"/>
              <a:gd name="adj2" fmla="val 49971"/>
            </a:avLst>
          </a:prstGeom>
          <a:solidFill>
            <a:schemeClr val="accent1"/>
          </a:solidFill>
          <a:ln w="9525" algn="ctr">
            <a:solidFill>
              <a:schemeClr val="tx1"/>
            </a:solidFill>
            <a:round/>
            <a:headEnd/>
            <a:tailEnd/>
          </a:ln>
        </p:spPr>
        <p:txBody>
          <a:bodyPr/>
          <a:lstStyle/>
          <a:p>
            <a:r>
              <a:rPr lang="fr-FR" sz="2400">
                <a:solidFill>
                  <a:srgbClr val="000000"/>
                </a:solidFill>
              </a:rPr>
              <a:t>Elaboration </a:t>
            </a:r>
            <a:r>
              <a:rPr lang="fr-FR" sz="2400" smtClean="0">
                <a:solidFill>
                  <a:srgbClr val="000000"/>
                </a:solidFill>
              </a:rPr>
              <a:t>of reference documents, agreed by all players, setting out the QoS field measurements</a:t>
            </a:r>
            <a:endParaRPr lang="fr-FR" sz="2400">
              <a:solidFill>
                <a:srgbClr val="000000"/>
              </a:solidFill>
            </a:endParaRPr>
          </a:p>
        </p:txBody>
      </p:sp>
      <p:sp>
        <p:nvSpPr>
          <p:cNvPr id="4" name="Rectangle à coins arrondis 3"/>
          <p:cNvSpPr/>
          <p:nvPr/>
        </p:nvSpPr>
        <p:spPr bwMode="auto">
          <a:xfrm>
            <a:off x="5867400" y="836613"/>
            <a:ext cx="3097213" cy="2881312"/>
          </a:xfrm>
          <a:prstGeom prst="round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r>
              <a:rPr lang="fr-FR" sz="2300" b="1" smtClean="0">
                <a:solidFill>
                  <a:srgbClr val="000000"/>
                </a:solidFill>
              </a:rPr>
              <a:t>Complete operational model of KPI data based on pre-established time intervals</a:t>
            </a:r>
            <a:endParaRPr lang="fr-FR" sz="2300" b="1" dirty="0">
              <a:solidFill>
                <a:srgbClr val="000000"/>
              </a:solidFill>
            </a:endParaRPr>
          </a:p>
        </p:txBody>
      </p:sp>
      <p:sp>
        <p:nvSpPr>
          <p:cNvPr id="10" name="Rectangle à coins arrondis 9"/>
          <p:cNvSpPr>
            <a:spLocks noChangeArrowheads="1"/>
          </p:cNvSpPr>
          <p:nvPr/>
        </p:nvSpPr>
        <p:spPr bwMode="auto">
          <a:xfrm>
            <a:off x="5867400" y="3781425"/>
            <a:ext cx="3113088" cy="3103563"/>
          </a:xfrm>
          <a:prstGeom prst="roundRect">
            <a:avLst>
              <a:gd name="adj" fmla="val 16667"/>
            </a:avLst>
          </a:prstGeom>
          <a:solidFill>
            <a:schemeClr val="accent1"/>
          </a:solidFill>
          <a:ln w="9525" algn="ctr">
            <a:solidFill>
              <a:schemeClr val="tx1"/>
            </a:solidFill>
            <a:round/>
            <a:headEnd/>
            <a:tailEnd/>
          </a:ln>
        </p:spPr>
        <p:txBody>
          <a:bodyPr/>
          <a:lstStyle/>
          <a:p>
            <a:r>
              <a:rPr lang="fr-FR" sz="2300" b="1" smtClean="0">
                <a:solidFill>
                  <a:srgbClr val="000000"/>
                </a:solidFill>
              </a:rPr>
              <a:t>Controlled externalization of measurements and use of results by operators</a:t>
            </a:r>
            <a:endParaRPr lang="fr-FR" sz="2300" b="1">
              <a:solidFill>
                <a:srgbClr val="000000"/>
              </a:solidFill>
            </a:endParaRPr>
          </a:p>
        </p:txBody>
      </p:sp>
      <p:sp>
        <p:nvSpPr>
          <p:cNvPr id="16392" name="Espace réservé du numéro de diapositive 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8D1F300-8B20-40E6-93C7-F5B216DB4876}" type="slidenum">
              <a:rPr lang="en-US" sz="1200" smtClean="0">
                <a:solidFill>
                  <a:srgbClr val="000000"/>
                </a:solidFill>
              </a:rPr>
              <a:pPr/>
              <a:t>13</a:t>
            </a:fld>
            <a:endParaRPr lang="en-US" sz="1200" smtClean="0">
              <a:solidFill>
                <a:srgbClr val="000000"/>
              </a:solidFill>
            </a:endParaRPr>
          </a:p>
        </p:txBody>
      </p:sp>
      <p:sp>
        <p:nvSpPr>
          <p:cNvPr id="9" name="Rectangle 8"/>
          <p:cNvSpPr/>
          <p:nvPr/>
        </p:nvSpPr>
        <p:spPr>
          <a:xfrm>
            <a:off x="-29328" y="6596390"/>
            <a:ext cx="2751074" cy="261610"/>
          </a:xfrm>
          <a:prstGeom prst="rect">
            <a:avLst/>
          </a:prstGeom>
        </p:spPr>
        <p:txBody>
          <a:bodyPr wrap="none">
            <a:spAutoFit/>
          </a:bodyPr>
          <a:lstStyle/>
          <a:p>
            <a:r>
              <a:rPr lang="fr-FR" sz="1100" b="1" i="1">
                <a:solidFill>
                  <a:srgbClr val="000000"/>
                </a:solidFill>
              </a:rPr>
              <a:t>Kampala, Uganda, 24 June 2014</a:t>
            </a:r>
            <a:endParaRPr lang="fr-FR" sz="1100" b="1" i="1" dirty="0">
              <a:solidFill>
                <a:srgbClr val="000000"/>
              </a:solidFill>
            </a:endParaRPr>
          </a:p>
        </p:txBody>
      </p:sp>
    </p:spTree>
    <p:extLst>
      <p:ext uri="{BB962C8B-B14F-4D97-AF65-F5344CB8AC3E}">
        <p14:creationId xmlns:p14="http://schemas.microsoft.com/office/powerpoint/2010/main" val="30844751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4"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body" idx="1"/>
          </p:nvPr>
        </p:nvSpPr>
        <p:spPr>
          <a:xfrm>
            <a:off x="0" y="2924945"/>
            <a:ext cx="9144000" cy="1440160"/>
          </a:xfrm>
        </p:spPr>
        <p:txBody>
          <a:bodyPr/>
          <a:lstStyle/>
          <a:p>
            <a:pPr marL="0" indent="0" algn="ctr">
              <a:buNone/>
              <a:defRPr/>
            </a:pPr>
            <a:r>
              <a:rPr lang="en-US" b="1"/>
              <a:t>Measuring voice QoS on mobile networks</a:t>
            </a:r>
            <a:endParaRPr lang="en-US" b="1" dirty="0"/>
          </a:p>
        </p:txBody>
      </p:sp>
      <p:sp>
        <p:nvSpPr>
          <p:cNvPr id="2" name="Espace réservé du numéro de diapositive 1"/>
          <p:cNvSpPr>
            <a:spLocks noGrp="1"/>
          </p:cNvSpPr>
          <p:nvPr>
            <p:ph type="sldNum" sz="quarter" idx="11"/>
          </p:nvPr>
        </p:nvSpPr>
        <p:spPr>
          <a:xfrm>
            <a:off x="7751763" y="6525344"/>
            <a:ext cx="1366837" cy="359644"/>
          </a:xfrm>
        </p:spPr>
        <p:txBody>
          <a:bodyPr/>
          <a:lstStyle/>
          <a:p>
            <a:pPr>
              <a:defRPr/>
            </a:pPr>
            <a:fld id="{68634B60-16E9-421C-BEAE-A5921D67FD8D}" type="slidenum">
              <a:rPr lang="en-US" smtClean="0"/>
              <a:pPr>
                <a:defRPr/>
              </a:pPr>
              <a:t>14</a:t>
            </a:fld>
            <a:endParaRPr lang="en-US" dirty="0"/>
          </a:p>
        </p:txBody>
      </p:sp>
      <p:sp>
        <p:nvSpPr>
          <p:cNvPr id="5" name="Rectangle 4"/>
          <p:cNvSpPr>
            <a:spLocks noGrp="1" noChangeArrowheads="1"/>
          </p:cNvSpPr>
          <p:nvPr>
            <p:ph type="dt" sz="quarter" idx="10"/>
          </p:nvPr>
        </p:nvSpPr>
        <p:spPr>
          <a:xfrm>
            <a:off x="0" y="6589713"/>
            <a:ext cx="3827463"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altLang="en-US" sz="1400" b="1" i="1" dirty="0" smtClean="0">
                <a:latin typeface="Univers" pitchFamily="34" charset="0"/>
              </a:rPr>
              <a:t>Kampala, Uganda, 24 June 2014</a:t>
            </a:r>
          </a:p>
        </p:txBody>
      </p:sp>
    </p:spTree>
    <p:extLst>
      <p:ext uri="{BB962C8B-B14F-4D97-AF65-F5344CB8AC3E}">
        <p14:creationId xmlns:p14="http://schemas.microsoft.com/office/powerpoint/2010/main" val="27432807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400">
                <a:solidFill>
                  <a:srgbClr val="000000"/>
                </a:solidFill>
                <a:latin typeface="Univers" pitchFamily="34" charset="0"/>
              </a:rPr>
              <a:t>Kampala, Uganda, 24 June 2014</a:t>
            </a:r>
            <a:endParaRPr lang="en-US" altLang="en-US" sz="1400" smtClean="0">
              <a:solidFill>
                <a:srgbClr val="000000"/>
              </a:solidFill>
              <a:latin typeface="Univers" pitchFamily="34" charset="0"/>
            </a:endParaRPr>
          </a:p>
        </p:txBody>
      </p:sp>
      <p:sp>
        <p:nvSpPr>
          <p:cNvPr id="13315" name="Rectangle 8"/>
          <p:cNvSpPr>
            <a:spLocks noGrp="1" noChangeArrowheads="1"/>
          </p:cNvSpPr>
          <p:nvPr>
            <p:ph type="title"/>
          </p:nvPr>
        </p:nvSpPr>
        <p:spPr>
          <a:xfrm>
            <a:off x="0" y="7938"/>
            <a:ext cx="9144000" cy="1150937"/>
          </a:xfrm>
        </p:spPr>
        <p:txBody>
          <a:bodyPr/>
          <a:lstStyle/>
          <a:p>
            <a:r>
              <a:rPr lang="fr-FR" altLang="en-US" dirty="0" smtClean="0"/>
              <a:t>Protocol for </a:t>
            </a:r>
            <a:r>
              <a:rPr lang="fr-FR" altLang="en-US" dirty="0" err="1" smtClean="0"/>
              <a:t>voice</a:t>
            </a:r>
            <a:r>
              <a:rPr lang="fr-FR" altLang="en-US" dirty="0" smtClean="0"/>
              <a:t> </a:t>
            </a:r>
            <a:r>
              <a:rPr lang="fr-FR" altLang="en-US" dirty="0" err="1" smtClean="0"/>
              <a:t>QoS</a:t>
            </a:r>
            <a:r>
              <a:rPr lang="fr-FR" altLang="en-US" dirty="0" smtClean="0"/>
              <a:t> </a:t>
            </a:r>
            <a:r>
              <a:rPr lang="fr-FR" altLang="en-US" dirty="0" err="1" smtClean="0"/>
              <a:t>measurements</a:t>
            </a:r>
            <a:r>
              <a:rPr lang="en-US" altLang="en-US" dirty="0" smtClean="0"/>
              <a:t> </a:t>
            </a:r>
          </a:p>
        </p:txBody>
      </p:sp>
      <p:sp>
        <p:nvSpPr>
          <p:cNvPr id="13316" name="Rectangle 1"/>
          <p:cNvSpPr>
            <a:spLocks noChangeArrowheads="1"/>
          </p:cNvSpPr>
          <p:nvPr/>
        </p:nvSpPr>
        <p:spPr bwMode="auto">
          <a:xfrm>
            <a:off x="250825" y="836712"/>
            <a:ext cx="86423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lnSpc>
                <a:spcPct val="90000"/>
              </a:lnSpc>
              <a:buFontTx/>
              <a:buNone/>
            </a:pPr>
            <a:r>
              <a:rPr lang="en-US" altLang="en-US" sz="2400" dirty="0" smtClean="0">
                <a:solidFill>
                  <a:srgbClr val="000099"/>
                </a:solidFill>
              </a:rPr>
              <a:t>List and definitions of indicators</a:t>
            </a:r>
            <a:endParaRPr lang="fr-FR" altLang="en-US" sz="2400" dirty="0" smtClean="0">
              <a:solidFill>
                <a:srgbClr val="000099"/>
              </a:solidFill>
            </a:endParaRPr>
          </a:p>
        </p:txBody>
      </p:sp>
      <p:graphicFrame>
        <p:nvGraphicFramePr>
          <p:cNvPr id="8" name="Group 252"/>
          <p:cNvGraphicFramePr>
            <a:graphicFrameLocks noGrp="1"/>
          </p:cNvGraphicFramePr>
          <p:nvPr>
            <p:ph sz="half" idx="2"/>
            <p:extLst>
              <p:ext uri="{D42A27DB-BD31-4B8C-83A1-F6EECF244321}">
                <p14:modId xmlns:p14="http://schemas.microsoft.com/office/powerpoint/2010/main" val="2107969672"/>
              </p:ext>
            </p:extLst>
          </p:nvPr>
        </p:nvGraphicFramePr>
        <p:xfrm>
          <a:off x="0" y="1268413"/>
          <a:ext cx="9151938" cy="4819651"/>
        </p:xfrm>
        <a:graphic>
          <a:graphicData uri="http://schemas.openxmlformats.org/drawingml/2006/table">
            <a:tbl>
              <a:tblPr/>
              <a:tblGrid>
                <a:gridCol w="396875"/>
                <a:gridCol w="1085850"/>
                <a:gridCol w="1944688"/>
                <a:gridCol w="5724525"/>
              </a:tblGrid>
              <a:tr h="304818">
                <a:tc gridSpan="2">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altLang="en-US" sz="1400" b="1" i="1" u="none" strike="noStrike" cap="none" normalizeH="0" baseline="0" dirty="0" smtClean="0">
                          <a:ln>
                            <a:noFill/>
                          </a:ln>
                          <a:solidFill>
                            <a:schemeClr val="accent2"/>
                          </a:solidFill>
                          <a:effectLst/>
                          <a:latin typeface="Century Gothic" pitchFamily="34" charset="0"/>
                          <a:cs typeface="Times New Roman" pitchFamily="18" charset="0"/>
                        </a:rPr>
                        <a:t>Rate </a:t>
                      </a:r>
                      <a:endParaRPr kumimoji="0" lang="fr-FR" altLang="en-US" sz="1400" b="1" i="1" u="none" strike="noStrike" cap="none" normalizeH="0" baseline="0" dirty="0" smtClean="0">
                        <a:ln>
                          <a:noFill/>
                        </a:ln>
                        <a:solidFill>
                          <a:schemeClr val="accent2"/>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altLang="en-US" sz="1400" b="1" i="1" u="none" strike="noStrike" cap="none" normalizeH="0" baseline="0" smtClean="0">
                          <a:ln>
                            <a:noFill/>
                          </a:ln>
                          <a:solidFill>
                            <a:schemeClr val="accent2"/>
                          </a:solidFill>
                          <a:effectLst/>
                          <a:latin typeface="Century Gothic" pitchFamily="34" charset="0"/>
                          <a:cs typeface="Times New Roman" pitchFamily="18" charset="0"/>
                        </a:rPr>
                        <a:t>Indicator</a:t>
                      </a:r>
                      <a:endParaRPr kumimoji="0" lang="fr-FR" altLang="en-US" sz="1400" b="1" i="1" u="none" strike="noStrike" cap="none" normalizeH="0" baseline="0" smtClean="0">
                        <a:ln>
                          <a:noFill/>
                        </a:ln>
                        <a:solidFill>
                          <a:schemeClr val="accent2"/>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altLang="en-US" sz="1400" b="1" i="1" u="none" strike="noStrike" cap="none" normalizeH="0" baseline="0" smtClean="0">
                          <a:ln>
                            <a:noFill/>
                          </a:ln>
                          <a:solidFill>
                            <a:schemeClr val="accent2"/>
                          </a:solidFill>
                          <a:effectLst/>
                          <a:latin typeface="Century Gothic" pitchFamily="34" charset="0"/>
                          <a:cs typeface="Times New Roman" pitchFamily="18" charset="0"/>
                        </a:rPr>
                        <a:t>Definition</a:t>
                      </a:r>
                      <a:endParaRPr kumimoji="0" lang="fr-FR" altLang="en-US" sz="1400" b="1" i="1" u="none" strike="noStrike" cap="none" normalizeH="0" baseline="0" smtClean="0">
                        <a:ln>
                          <a:noFill/>
                        </a:ln>
                        <a:solidFill>
                          <a:schemeClr val="accent2"/>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273">
                <a:tc gridSpan="2">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altLang="en-US" sz="1200" b="1" i="0" u="none" strike="noStrike" cap="none" normalizeH="0" baseline="0" dirty="0" smtClean="0">
                          <a:ln>
                            <a:noFill/>
                          </a:ln>
                          <a:solidFill>
                            <a:srgbClr val="FF0000"/>
                          </a:solidFill>
                          <a:effectLst/>
                          <a:latin typeface="Century Gothic" pitchFamily="34" charset="0"/>
                          <a:cs typeface="Times New Roman" pitchFamily="18" charset="0"/>
                        </a:rPr>
                        <a:t>TR</a:t>
                      </a:r>
                      <a:endParaRPr kumimoji="0" lang="fr-FR" altLang="en-US" sz="1200" b="1" i="0" u="none" strike="noStrike" cap="none" normalizeH="0" baseline="0" dirty="0" smtClean="0">
                        <a:ln>
                          <a:noFill/>
                        </a:ln>
                        <a:solidFill>
                          <a:srgbClr val="FF0000"/>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Century Gothic" pitchFamily="34" charset="0"/>
                          <a:cs typeface="Times New Roman" pitchFamily="18" charset="0"/>
                        </a:rPr>
                        <a:t>Rate of successful communications maintained during 2 minutes</a:t>
                      </a:r>
                      <a:endParaRPr kumimoji="0" lang="en-US" altLang="en-US" sz="1000" b="1" i="0" u="none" strike="noStrike" cap="none" normalizeH="0" baseline="0" dirty="0" smtClean="0">
                        <a:ln>
                          <a:noFill/>
                        </a:ln>
                        <a:solidFill>
                          <a:schemeClr val="tx1"/>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chemeClr val="tx1"/>
                          </a:solidFill>
                          <a:effectLst/>
                          <a:latin typeface="Century Gothic" pitchFamily="34" charset="0"/>
                          <a:cs typeface="Times New Roman" pitchFamily="18" charset="0"/>
                        </a:rPr>
                        <a:t>A communication is considered as successful if the call launched succeeds at the first attempt and the communication is maintained for 2 minutes without being cut off. The rate (SR) is related to the number of successful communications and the total number of call attempts made.  </a:t>
                      </a:r>
                      <a:endParaRPr kumimoji="0" lang="en-US" altLang="en-US" sz="900" b="1" i="0" u="none" strike="noStrike" cap="none" normalizeH="0" baseline="0" dirty="0" smtClean="0">
                        <a:ln>
                          <a:noFill/>
                        </a:ln>
                        <a:solidFill>
                          <a:schemeClr val="tx1"/>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1672">
                <a:tc rowSpan="4">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en-US" sz="1200" b="1" i="0" u="none" strike="noStrike" cap="none" normalizeH="0" baseline="0" dirty="0" smtClean="0">
                          <a:ln>
                            <a:noFill/>
                          </a:ln>
                          <a:solidFill>
                            <a:srgbClr val="FF0000"/>
                          </a:solidFill>
                          <a:effectLst/>
                          <a:latin typeface="Century Gothic" pitchFamily="34" charset="0"/>
                          <a:cs typeface="Times New Roman" pitchFamily="18" charset="0"/>
                        </a:rPr>
                        <a:t>TR</a:t>
                      </a:r>
                      <a:endParaRPr kumimoji="0" lang="fr-FR" altLang="en-US" sz="1200" b="1" i="0" u="none" strike="noStrike" cap="none" normalizeH="0" baseline="0" dirty="0" smtClean="0">
                        <a:ln>
                          <a:noFill/>
                        </a:ln>
                        <a:solidFill>
                          <a:srgbClr val="FF0000"/>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en-US" sz="1200" b="1" i="0" u="none" strike="noStrike" cap="none" normalizeH="0" baseline="0" smtClean="0">
                          <a:ln>
                            <a:noFill/>
                          </a:ln>
                          <a:solidFill>
                            <a:srgbClr val="0099CC"/>
                          </a:solidFill>
                          <a:effectLst/>
                          <a:latin typeface="Century Gothic" pitchFamily="34" charset="0"/>
                          <a:cs typeface="Times New Roman" pitchFamily="18" charset="0"/>
                        </a:rPr>
                        <a:t>Perfect</a:t>
                      </a:r>
                      <a:endParaRPr kumimoji="0" lang="fr-FR" altLang="en-US" sz="1200" b="1" i="0" u="none" strike="noStrike" cap="none" normalizeH="0" baseline="0" smtClean="0">
                        <a:ln>
                          <a:noFill/>
                        </a:ln>
                        <a:solidFill>
                          <a:srgbClr val="0099CC"/>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Century Gothic" pitchFamily="34" charset="0"/>
                          <a:cs typeface="Times New Roman" pitchFamily="18" charset="0"/>
                        </a:rPr>
                        <a:t>Rate of successful communications maintained during 2 minutes with perfect audio quality </a:t>
                      </a:r>
                      <a:endParaRPr kumimoji="0" lang="en-US" altLang="en-US" sz="1000" b="1" i="0" u="none" strike="noStrike" cap="none" normalizeH="0" baseline="0" dirty="0" smtClean="0">
                        <a:ln>
                          <a:noFill/>
                        </a:ln>
                        <a:solidFill>
                          <a:schemeClr val="tx1"/>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chemeClr val="tx1"/>
                          </a:solidFill>
                          <a:effectLst/>
                          <a:latin typeface="Century Gothic" pitchFamily="34" charset="0"/>
                          <a:cs typeface="Times New Roman" pitchFamily="18" charset="0"/>
                        </a:rPr>
                        <a:t>A communication is considered as successful and of perfect quality if it meets the indicator SR and the audio quality is considered by both parties as perfect (compared to the quality of direct communication).</a:t>
                      </a:r>
                      <a:endParaRPr kumimoji="0" lang="en-US" altLang="en-US" sz="900" b="1" i="0" u="none" strike="noStrike" cap="none" normalizeH="0" baseline="0" dirty="0" smtClean="0">
                        <a:ln>
                          <a:noFill/>
                        </a:ln>
                        <a:solidFill>
                          <a:schemeClr val="tx1"/>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54072">
                <a:tc vMerge="1">
                  <a:txBody>
                    <a:bodyPr/>
                    <a:lstStyle/>
                    <a:p>
                      <a:endParaRPr lang="en-US"/>
                    </a:p>
                  </a:txBody>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altLang="en-US" sz="1200" b="1" i="0" u="none" strike="noStrike" cap="none" normalizeH="0" baseline="0" smtClean="0">
                          <a:ln>
                            <a:noFill/>
                          </a:ln>
                          <a:solidFill>
                            <a:srgbClr val="0099CC"/>
                          </a:solidFill>
                          <a:effectLst/>
                          <a:latin typeface="Century Gothic" pitchFamily="34" charset="0"/>
                          <a:cs typeface="Times New Roman" pitchFamily="18" charset="0"/>
                        </a:rPr>
                        <a:t>Acceptable</a:t>
                      </a:r>
                      <a:endParaRPr kumimoji="0" lang="fr-FR" altLang="en-US" sz="1200" b="1" i="0" u="none" strike="noStrike" cap="none" normalizeH="0" baseline="0" smtClean="0">
                        <a:ln>
                          <a:noFill/>
                        </a:ln>
                        <a:solidFill>
                          <a:srgbClr val="0099CC"/>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Century Gothic" pitchFamily="34" charset="0"/>
                          <a:cs typeface="Times New Roman" pitchFamily="18" charset="0"/>
                        </a:rPr>
                        <a:t>Rate of successful communications maintained during 2 minutes with acceptable audio quality </a:t>
                      </a:r>
                      <a:endParaRPr kumimoji="0" lang="en-US" altLang="en-US" sz="1000" b="1" i="0" u="none" strike="noStrike" cap="none" normalizeH="0" baseline="0" dirty="0" smtClean="0">
                        <a:ln>
                          <a:noFill/>
                        </a:ln>
                        <a:solidFill>
                          <a:schemeClr val="tx1"/>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chemeClr val="tx1"/>
                          </a:solidFill>
                          <a:effectLst/>
                          <a:latin typeface="Century Gothic" pitchFamily="34" charset="0"/>
                          <a:cs typeface="Times New Roman" pitchFamily="18" charset="0"/>
                        </a:rPr>
                        <a:t>A communication is considered as successful and of acceptable quality if it  meets the indicator SR and the audio quality is considered by both parties as slightly degraded without disrupting the conversation. </a:t>
                      </a:r>
                      <a:endParaRPr kumimoji="0" lang="en-US" altLang="en-US" sz="900" b="1" i="0" u="none" strike="noStrike" cap="none" normalizeH="0" baseline="0" dirty="0" smtClean="0">
                        <a:ln>
                          <a:noFill/>
                        </a:ln>
                        <a:solidFill>
                          <a:schemeClr val="tx1"/>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1672">
                <a:tc vMerge="1">
                  <a:txBody>
                    <a:bodyPr/>
                    <a:lstStyle/>
                    <a:p>
                      <a:endParaRPr lang="en-US"/>
                    </a:p>
                  </a:txBody>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en-US" sz="1200" b="1" i="0" u="none" strike="noStrike" cap="none" normalizeH="0" baseline="0" smtClean="0">
                          <a:ln>
                            <a:noFill/>
                          </a:ln>
                          <a:solidFill>
                            <a:srgbClr val="0099CC"/>
                          </a:solidFill>
                          <a:effectLst/>
                          <a:latin typeface="Century Gothic" pitchFamily="34" charset="0"/>
                          <a:cs typeface="Times New Roman" pitchFamily="18" charset="0"/>
                        </a:rPr>
                        <a:t>Poor </a:t>
                      </a:r>
                      <a:endParaRPr kumimoji="0" lang="fr-FR" altLang="en-US" sz="1200" b="1" i="0" u="none" strike="noStrike" cap="none" normalizeH="0" baseline="0" smtClean="0">
                        <a:ln>
                          <a:noFill/>
                        </a:ln>
                        <a:solidFill>
                          <a:srgbClr val="0099CC"/>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Century Gothic" pitchFamily="34" charset="0"/>
                          <a:cs typeface="Times New Roman" pitchFamily="18" charset="0"/>
                        </a:rPr>
                        <a:t>Rate of successful communications maintained during 2 minutes with poor audio quality </a:t>
                      </a:r>
                      <a:endParaRPr kumimoji="0" lang="en-US" altLang="en-US" sz="1000" b="1" i="0" u="none" strike="noStrike" cap="none" normalizeH="0" baseline="0" dirty="0" smtClean="0">
                        <a:ln>
                          <a:noFill/>
                        </a:ln>
                        <a:solidFill>
                          <a:schemeClr val="tx1"/>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chemeClr val="tx1"/>
                          </a:solidFill>
                          <a:effectLst/>
                          <a:latin typeface="Century Gothic" pitchFamily="34" charset="0"/>
                          <a:cs typeface="Times New Roman" pitchFamily="18" charset="0"/>
                        </a:rPr>
                        <a:t>A communication is considered as successful and of poor quality if it  meets the indicator SR and the audio quality is considered by both parties as frequently degraded in the receiving channel by numerous disruptions on the line, but the conversation is still intelligible.</a:t>
                      </a:r>
                      <a:endParaRPr kumimoji="0" lang="en-US" altLang="en-US" sz="900" b="1" i="0" u="none" strike="noStrike" cap="none" normalizeH="0" baseline="0" dirty="0" smtClean="0">
                        <a:ln>
                          <a:noFill/>
                        </a:ln>
                        <a:solidFill>
                          <a:schemeClr val="tx1"/>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1672">
                <a:tc vMerge="1">
                  <a:txBody>
                    <a:bodyPr/>
                    <a:lstStyle/>
                    <a:p>
                      <a:endParaRPr lang="en-US"/>
                    </a:p>
                  </a:txBody>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altLang="en-US" sz="1200" b="1" i="0" u="none" strike="noStrike" cap="none" normalizeH="0" baseline="0" smtClean="0">
                          <a:ln>
                            <a:noFill/>
                          </a:ln>
                          <a:solidFill>
                            <a:srgbClr val="0099CC"/>
                          </a:solidFill>
                          <a:effectLst/>
                          <a:latin typeface="Century Gothic" pitchFamily="34" charset="0"/>
                          <a:cs typeface="Times New Roman" pitchFamily="18" charset="0"/>
                        </a:rPr>
                        <a:t>Bad </a:t>
                      </a:r>
                      <a:endParaRPr kumimoji="0" lang="fr-FR" altLang="en-US" sz="1200" b="1" i="0" u="none" strike="noStrike" cap="none" normalizeH="0" baseline="0" smtClean="0">
                        <a:ln>
                          <a:noFill/>
                        </a:ln>
                        <a:solidFill>
                          <a:srgbClr val="0099CC"/>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Century Gothic" pitchFamily="34" charset="0"/>
                          <a:cs typeface="Times New Roman" pitchFamily="18" charset="0"/>
                        </a:rPr>
                        <a:t>Rate of successful communications maintained during 2 minutes with bad audio quality </a:t>
                      </a:r>
                      <a:endParaRPr kumimoji="0" lang="en-US" altLang="en-US" sz="1000" b="1" i="0" u="none" strike="noStrike" cap="none" normalizeH="0" baseline="0" dirty="0" smtClean="0">
                        <a:ln>
                          <a:noFill/>
                        </a:ln>
                        <a:solidFill>
                          <a:schemeClr val="tx1"/>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chemeClr val="tx1"/>
                          </a:solidFill>
                          <a:effectLst/>
                          <a:latin typeface="Century Gothic" pitchFamily="34" charset="0"/>
                          <a:cs typeface="Times New Roman" pitchFamily="18" charset="0"/>
                        </a:rPr>
                        <a:t>A communication is considered as successful but of degraded quality if it meets the indicator SR but  it is very difficult for the parties to hear one another, such that the conversation is impossible. </a:t>
                      </a:r>
                      <a:endParaRPr kumimoji="0" lang="en-US" altLang="en-US" sz="900" b="1" i="0" u="none" strike="noStrike" cap="none" normalizeH="0" baseline="0" dirty="0" smtClean="0">
                        <a:ln>
                          <a:noFill/>
                        </a:ln>
                        <a:solidFill>
                          <a:schemeClr val="tx1"/>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3236">
                <a:tc gridSpan="2">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altLang="en-US" sz="1200" b="1" i="0" u="none" strike="noStrike" cap="none" normalizeH="0" baseline="0" dirty="0" smtClean="0">
                          <a:ln>
                            <a:noFill/>
                          </a:ln>
                          <a:solidFill>
                            <a:srgbClr val="FF0000"/>
                          </a:solidFill>
                          <a:effectLst/>
                          <a:latin typeface="Century Gothic" pitchFamily="34" charset="0"/>
                          <a:cs typeface="Times New Roman" pitchFamily="18" charset="0"/>
                        </a:rPr>
                        <a:t>RC</a:t>
                      </a:r>
                      <a:endParaRPr kumimoji="0" lang="fr-FR" altLang="en-US" sz="1200" b="1" i="0" u="none" strike="noStrike" cap="none" normalizeH="0" baseline="0" dirty="0" smtClean="0">
                        <a:ln>
                          <a:noFill/>
                        </a:ln>
                        <a:solidFill>
                          <a:srgbClr val="FF0000"/>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Century Gothic" pitchFamily="34" charset="0"/>
                          <a:cs typeface="Times New Roman" pitchFamily="18" charset="0"/>
                        </a:rPr>
                        <a:t>Rate of communications cut off</a:t>
                      </a:r>
                      <a:endParaRPr kumimoji="0" lang="en-US" altLang="en-US" sz="1000" b="1" i="0" u="none" strike="noStrike" cap="none" normalizeH="0" baseline="0" dirty="0" smtClean="0">
                        <a:ln>
                          <a:noFill/>
                        </a:ln>
                        <a:solidFill>
                          <a:schemeClr val="tx1"/>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chemeClr val="tx1"/>
                          </a:solidFill>
                          <a:effectLst/>
                          <a:latin typeface="Century Gothic" pitchFamily="34" charset="0"/>
                          <a:cs typeface="Times New Roman" pitchFamily="18" charset="0"/>
                        </a:rPr>
                        <a:t>A communication is considered as cut off if, at the first attempt, it is established and maintained for more than 5 seconds, but cut off before 2 </a:t>
                      </a:r>
                      <a:r>
                        <a:rPr kumimoji="0" lang="en-US" altLang="en-US" sz="900" b="1" i="0" u="none" strike="noStrike" cap="none" normalizeH="0" baseline="0" dirty="0" err="1" smtClean="0">
                          <a:ln>
                            <a:noFill/>
                          </a:ln>
                          <a:solidFill>
                            <a:schemeClr val="tx1"/>
                          </a:solidFill>
                          <a:effectLst/>
                          <a:latin typeface="Century Gothic" pitchFamily="34" charset="0"/>
                          <a:cs typeface="Times New Roman" pitchFamily="18" charset="0"/>
                        </a:rPr>
                        <a:t>mins</a:t>
                      </a:r>
                      <a:r>
                        <a:rPr kumimoji="0" lang="en-US" altLang="en-US" sz="900" b="1" i="0" u="none" strike="noStrike" cap="none" normalizeH="0" baseline="0" dirty="0" smtClean="0">
                          <a:ln>
                            <a:noFill/>
                          </a:ln>
                          <a:solidFill>
                            <a:schemeClr val="tx1"/>
                          </a:solidFill>
                          <a:effectLst/>
                          <a:latin typeface="Century Gothic" pitchFamily="34" charset="0"/>
                          <a:cs typeface="Times New Roman" pitchFamily="18" charset="0"/>
                        </a:rPr>
                        <a:t>. The rate (CR) is the ratio between the number of cut- off communications and the total number of call attempts made. </a:t>
                      </a:r>
                      <a:endParaRPr kumimoji="0" lang="en-US" altLang="en-US" sz="900" b="1" i="0" u="none" strike="noStrike" cap="none" normalizeH="0" baseline="0" dirty="0" smtClean="0">
                        <a:ln>
                          <a:noFill/>
                        </a:ln>
                        <a:solidFill>
                          <a:schemeClr val="tx1"/>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3236">
                <a:tc gridSpan="2">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altLang="en-US" sz="1200" b="1" i="0" u="none" strike="noStrike" cap="none" normalizeH="0" baseline="0" dirty="0" smtClean="0">
                          <a:ln>
                            <a:noFill/>
                          </a:ln>
                          <a:solidFill>
                            <a:srgbClr val="FF0000"/>
                          </a:solidFill>
                          <a:effectLst/>
                          <a:latin typeface="Century Gothic" pitchFamily="34" charset="0"/>
                          <a:cs typeface="Times New Roman" pitchFamily="18" charset="0"/>
                        </a:rPr>
                        <a:t>RF</a:t>
                      </a:r>
                      <a:endParaRPr kumimoji="0" lang="fr-FR" altLang="en-US" sz="1200" b="1" i="0" u="none" strike="noStrike" cap="none" normalizeH="0" baseline="0" dirty="0" smtClean="0">
                        <a:ln>
                          <a:noFill/>
                        </a:ln>
                        <a:solidFill>
                          <a:srgbClr val="FF0000"/>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chemeClr val="tx1"/>
                          </a:solidFill>
                          <a:effectLst/>
                          <a:latin typeface="Century Gothic" pitchFamily="34" charset="0"/>
                          <a:cs typeface="Times New Roman" pitchFamily="18" charset="0"/>
                        </a:rPr>
                        <a:t>Rate of failed communications</a:t>
                      </a:r>
                      <a:endParaRPr kumimoji="0" lang="en-US" altLang="en-US" sz="1000" b="1" i="0" u="none" strike="noStrike" cap="none" normalizeH="0" baseline="0" smtClean="0">
                        <a:ln>
                          <a:noFill/>
                        </a:ln>
                        <a:solidFill>
                          <a:schemeClr val="tx1"/>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chemeClr val="tx1"/>
                          </a:solidFill>
                          <a:effectLst/>
                          <a:latin typeface="Century Gothic" pitchFamily="34" charset="0"/>
                          <a:cs typeface="Times New Roman" pitchFamily="18" charset="0"/>
                        </a:rPr>
                        <a:t>A communication is considered as failed if, at the first attempt, it is not established or not maintained for more than 5 seconds. The Rate (FR) is the ratio between the number of failed communications and the total number of call attempts made.  </a:t>
                      </a:r>
                      <a:endParaRPr kumimoji="0" lang="en-US" altLang="en-US" sz="900" b="1" i="0" u="none" strike="noStrike" cap="none" normalizeH="0" baseline="0" dirty="0" smtClean="0">
                        <a:ln>
                          <a:noFill/>
                        </a:ln>
                        <a:solidFill>
                          <a:schemeClr val="tx1"/>
                        </a:solidFill>
                        <a:effectLst/>
                        <a:latin typeface="Century Gothic" pitchFamily="34" charset="0"/>
                        <a:cs typeface="Arial" charset="0"/>
                      </a:endParaRPr>
                    </a:p>
                  </a:txBody>
                  <a:tcPr marL="91447" marR="91447"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3357" name="Text Box 253"/>
          <p:cNvSpPr txBox="1">
            <a:spLocks noChangeArrowheads="1"/>
          </p:cNvSpPr>
          <p:nvPr/>
        </p:nvSpPr>
        <p:spPr bwMode="auto">
          <a:xfrm>
            <a:off x="3132138" y="6113463"/>
            <a:ext cx="46799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lgn="ctr" eaLnBrk="1" hangingPunct="1">
              <a:spcBef>
                <a:spcPct val="0"/>
              </a:spcBef>
              <a:buSzTx/>
              <a:buFontTx/>
              <a:buNone/>
            </a:pPr>
            <a:r>
              <a:rPr lang="fr-FR" altLang="en-US" sz="1800" b="1" dirty="0">
                <a:solidFill>
                  <a:srgbClr val="3366CC"/>
                </a:solidFill>
                <a:latin typeface="Arial" charset="0"/>
                <a:cs typeface="Arial" charset="0"/>
              </a:rPr>
              <a:t>S</a:t>
            </a:r>
            <a:r>
              <a:rPr lang="fr-FR" altLang="en-US" sz="1800" b="1" dirty="0" smtClean="0">
                <a:solidFill>
                  <a:srgbClr val="3366CC"/>
                </a:solidFill>
                <a:latin typeface="Arial" charset="0"/>
                <a:cs typeface="Arial" charset="0"/>
              </a:rPr>
              <a:t>R + FR + CR = 100% and UR = FR + CR</a:t>
            </a:r>
          </a:p>
        </p:txBody>
      </p:sp>
      <p:sp>
        <p:nvSpPr>
          <p:cNvPr id="2" name="TextBox 1"/>
          <p:cNvSpPr txBox="1"/>
          <p:nvPr/>
        </p:nvSpPr>
        <p:spPr>
          <a:xfrm>
            <a:off x="70805" y="1628800"/>
            <a:ext cx="360040" cy="184666"/>
          </a:xfrm>
          <a:prstGeom prst="rect">
            <a:avLst/>
          </a:prstGeom>
          <a:solidFill>
            <a:schemeClr val="bg1"/>
          </a:solidFill>
        </p:spPr>
        <p:txBody>
          <a:bodyPr wrap="square" lIns="0" tIns="0" rIns="0" bIns="0" rtlCol="0">
            <a:spAutoFit/>
          </a:bodyPr>
          <a:lstStyle/>
          <a:p>
            <a:r>
              <a:rPr lang="en-US" sz="1200" b="1" dirty="0" smtClean="0">
                <a:solidFill>
                  <a:srgbClr val="FF0000"/>
                </a:solidFill>
                <a:latin typeface="Century Gothic" panose="020B0502020202020204" pitchFamily="34" charset="0"/>
              </a:rPr>
              <a:t>SR</a:t>
            </a:r>
            <a:endParaRPr lang="en-US" sz="1200" b="1" dirty="0">
              <a:solidFill>
                <a:srgbClr val="FF0000"/>
              </a:solidFill>
              <a:latin typeface="Century Gothic" panose="020B0502020202020204" pitchFamily="34" charset="0"/>
            </a:endParaRPr>
          </a:p>
        </p:txBody>
      </p:sp>
      <p:sp>
        <p:nvSpPr>
          <p:cNvPr id="9" name="TextBox 8"/>
          <p:cNvSpPr txBox="1"/>
          <p:nvPr/>
        </p:nvSpPr>
        <p:spPr>
          <a:xfrm>
            <a:off x="70805" y="2147743"/>
            <a:ext cx="216000" cy="184666"/>
          </a:xfrm>
          <a:prstGeom prst="rect">
            <a:avLst/>
          </a:prstGeom>
          <a:solidFill>
            <a:schemeClr val="bg1"/>
          </a:solidFill>
        </p:spPr>
        <p:txBody>
          <a:bodyPr wrap="square" lIns="0" tIns="0" rIns="0" bIns="0" rtlCol="0">
            <a:spAutoFit/>
          </a:bodyPr>
          <a:lstStyle/>
          <a:p>
            <a:r>
              <a:rPr lang="en-US" sz="1200" b="1" dirty="0" smtClean="0">
                <a:solidFill>
                  <a:srgbClr val="FF0000"/>
                </a:solidFill>
                <a:latin typeface="Century Gothic" panose="020B0502020202020204" pitchFamily="34" charset="0"/>
              </a:rPr>
              <a:t>SR</a:t>
            </a:r>
            <a:endParaRPr lang="en-US" sz="1200" b="1" dirty="0">
              <a:solidFill>
                <a:srgbClr val="FF0000"/>
              </a:solidFill>
              <a:latin typeface="Century Gothic" panose="020B0502020202020204" pitchFamily="34" charset="0"/>
            </a:endParaRPr>
          </a:p>
        </p:txBody>
      </p:sp>
      <p:sp>
        <p:nvSpPr>
          <p:cNvPr id="10" name="TextBox 9"/>
          <p:cNvSpPr txBox="1"/>
          <p:nvPr/>
        </p:nvSpPr>
        <p:spPr>
          <a:xfrm>
            <a:off x="79153" y="5157191"/>
            <a:ext cx="252000" cy="184666"/>
          </a:xfrm>
          <a:prstGeom prst="rect">
            <a:avLst/>
          </a:prstGeom>
          <a:solidFill>
            <a:schemeClr val="bg1"/>
          </a:solidFill>
        </p:spPr>
        <p:txBody>
          <a:bodyPr wrap="square" lIns="0" tIns="0" rIns="0" bIns="0" rtlCol="0">
            <a:spAutoFit/>
          </a:bodyPr>
          <a:lstStyle/>
          <a:p>
            <a:r>
              <a:rPr lang="en-US" sz="1200" b="1" dirty="0" smtClean="0">
                <a:solidFill>
                  <a:srgbClr val="FF0000"/>
                </a:solidFill>
                <a:latin typeface="Century Gothic" panose="020B0502020202020204" pitchFamily="34" charset="0"/>
              </a:rPr>
              <a:t>CR</a:t>
            </a:r>
            <a:endParaRPr lang="en-US" sz="1200" b="1" dirty="0">
              <a:solidFill>
                <a:srgbClr val="FF0000"/>
              </a:solidFill>
              <a:latin typeface="Century Gothic" panose="020B0502020202020204" pitchFamily="34" charset="0"/>
            </a:endParaRPr>
          </a:p>
        </p:txBody>
      </p:sp>
      <p:sp>
        <p:nvSpPr>
          <p:cNvPr id="11" name="TextBox 10"/>
          <p:cNvSpPr txBox="1"/>
          <p:nvPr/>
        </p:nvSpPr>
        <p:spPr>
          <a:xfrm>
            <a:off x="15897" y="5661248"/>
            <a:ext cx="360040" cy="276999"/>
          </a:xfrm>
          <a:prstGeom prst="rect">
            <a:avLst/>
          </a:prstGeom>
          <a:solidFill>
            <a:schemeClr val="bg1"/>
          </a:solidFill>
        </p:spPr>
        <p:txBody>
          <a:bodyPr wrap="square" rtlCol="0">
            <a:spAutoFit/>
          </a:bodyPr>
          <a:lstStyle/>
          <a:p>
            <a:r>
              <a:rPr lang="en-US" sz="1200" b="1" dirty="0" smtClean="0">
                <a:solidFill>
                  <a:srgbClr val="FF0000"/>
                </a:solidFill>
                <a:latin typeface="Century Gothic" panose="020B0502020202020204" pitchFamily="34" charset="0"/>
              </a:rPr>
              <a:t>FR</a:t>
            </a:r>
            <a:endParaRPr lang="en-US" sz="1200" b="1" dirty="0">
              <a:solidFill>
                <a:srgbClr val="FF0000"/>
              </a:solidFill>
              <a:latin typeface="Century Gothic" panose="020B0502020202020204" pitchFamily="34" charset="0"/>
            </a:endParaRPr>
          </a:p>
        </p:txBody>
      </p:sp>
      <p:sp>
        <p:nvSpPr>
          <p:cNvPr id="3" name="TextBox 2"/>
          <p:cNvSpPr txBox="1"/>
          <p:nvPr/>
        </p:nvSpPr>
        <p:spPr>
          <a:xfrm>
            <a:off x="8677151" y="6580735"/>
            <a:ext cx="432048" cy="276999"/>
          </a:xfrm>
          <a:prstGeom prst="rect">
            <a:avLst/>
          </a:prstGeom>
          <a:noFill/>
        </p:spPr>
        <p:txBody>
          <a:bodyPr wrap="square" rtlCol="0">
            <a:spAutoFit/>
          </a:bodyPr>
          <a:lstStyle/>
          <a:p>
            <a:r>
              <a:rPr lang="en-US" sz="1200" dirty="0" smtClean="0"/>
              <a:t>15</a:t>
            </a:r>
            <a:endParaRPr lang="en-US" sz="1200" dirty="0"/>
          </a:p>
        </p:txBody>
      </p:sp>
    </p:spTree>
    <p:extLst>
      <p:ext uri="{BB962C8B-B14F-4D97-AF65-F5344CB8AC3E}">
        <p14:creationId xmlns:p14="http://schemas.microsoft.com/office/powerpoint/2010/main" val="40118697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fr-FR" altLang="en-US" sz="1400">
                <a:solidFill>
                  <a:srgbClr val="000000"/>
                </a:solidFill>
                <a:latin typeface="Univers" pitchFamily="34" charset="0"/>
              </a:rPr>
              <a:t>Kampala, Uganda, 24 June 2014</a:t>
            </a:r>
            <a:endParaRPr lang="fr-FR" altLang="en-US" sz="1400" smtClean="0">
              <a:solidFill>
                <a:srgbClr val="000000"/>
              </a:solidFill>
              <a:latin typeface="Univers" pitchFamily="34" charset="0"/>
            </a:endParaRPr>
          </a:p>
        </p:txBody>
      </p:sp>
      <p:sp>
        <p:nvSpPr>
          <p:cNvPr id="14339" name="Rectangle 8"/>
          <p:cNvSpPr>
            <a:spLocks noGrp="1" noChangeArrowheads="1"/>
          </p:cNvSpPr>
          <p:nvPr>
            <p:ph type="title"/>
          </p:nvPr>
        </p:nvSpPr>
        <p:spPr>
          <a:xfrm>
            <a:off x="0" y="7938"/>
            <a:ext cx="9144000" cy="1150937"/>
          </a:xfrm>
        </p:spPr>
        <p:txBody>
          <a:bodyPr/>
          <a:lstStyle/>
          <a:p>
            <a:r>
              <a:rPr lang="fr-FR" altLang="en-US" smtClean="0"/>
              <a:t>Protocol for </a:t>
            </a:r>
            <a:r>
              <a:rPr lang="en-US" altLang="en-US" smtClean="0"/>
              <a:t>voice QoS measurements</a:t>
            </a:r>
            <a:r>
              <a:rPr lang="fr-FR" altLang="en-US" smtClean="0"/>
              <a:t/>
            </a:r>
            <a:br>
              <a:rPr lang="fr-FR" altLang="en-US" smtClean="0"/>
            </a:br>
            <a:r>
              <a:rPr lang="fr-FR" altLang="en-US" smtClean="0"/>
              <a:t> </a:t>
            </a:r>
          </a:p>
        </p:txBody>
      </p:sp>
      <p:sp>
        <p:nvSpPr>
          <p:cNvPr id="2" name="Rectangle 1"/>
          <p:cNvSpPr/>
          <p:nvPr/>
        </p:nvSpPr>
        <p:spPr>
          <a:xfrm>
            <a:off x="539750" y="692150"/>
            <a:ext cx="7127875" cy="481013"/>
          </a:xfrm>
          <a:prstGeom prst="rect">
            <a:avLst/>
          </a:prstGeom>
        </p:spPr>
        <p:txBody>
          <a:bodyPr>
            <a:spAutoFit/>
          </a:bodyPr>
          <a:lstStyle/>
          <a:p>
            <a:pPr>
              <a:lnSpc>
                <a:spcPct val="90000"/>
              </a:lnSpc>
              <a:spcBef>
                <a:spcPct val="20000"/>
              </a:spcBef>
              <a:buSzPct val="75000"/>
              <a:defRPr/>
            </a:pPr>
            <a:r>
              <a:rPr lang="fr-FR" sz="2800" dirty="0">
                <a:solidFill>
                  <a:srgbClr val="000099"/>
                </a:solidFill>
                <a:latin typeface="Verdana"/>
              </a:rPr>
              <a:t>List and definitions of indicators</a:t>
            </a:r>
          </a:p>
        </p:txBody>
      </p:sp>
      <p:sp>
        <p:nvSpPr>
          <p:cNvPr id="14341" name="Espace réservé du texte 2"/>
          <p:cNvSpPr>
            <a:spLocks noGrp="1"/>
          </p:cNvSpPr>
          <p:nvPr>
            <p:ph type="body" sz="half" idx="2"/>
          </p:nvPr>
        </p:nvSpPr>
        <p:spPr>
          <a:xfrm>
            <a:off x="539750" y="1484313"/>
            <a:ext cx="8229600" cy="1081087"/>
          </a:xfrm>
        </p:spPr>
        <p:txBody>
          <a:bodyPr/>
          <a:lstStyle/>
          <a:p>
            <a:pPr marL="0" indent="0">
              <a:buFontTx/>
              <a:buNone/>
            </a:pPr>
            <a:r>
              <a:rPr lang="fr-FR" altLang="en-US" sz="2000" b="1" u="sng" smtClean="0"/>
              <a:t>Evaluation of audio quality:</a:t>
            </a:r>
            <a:br>
              <a:rPr lang="fr-FR" altLang="en-US" sz="2000" b="1" u="sng" smtClean="0"/>
            </a:br>
            <a:r>
              <a:rPr lang="fr-FR" altLang="en-US" sz="2000" b="1" u="sng" smtClean="0"/>
              <a:t>Definitions of voice communication faults</a:t>
            </a:r>
            <a:endParaRPr lang="fr-FR" altLang="en-US" sz="2000" b="1" smtClean="0"/>
          </a:p>
          <a:p>
            <a:pPr marL="0" indent="0"/>
            <a:endParaRPr lang="fr-FR" altLang="en-US" smtClean="0"/>
          </a:p>
        </p:txBody>
      </p:sp>
      <p:graphicFrame>
        <p:nvGraphicFramePr>
          <p:cNvPr id="11" name="Espace réservé du contenu 8"/>
          <p:cNvGraphicFramePr>
            <a:graphicFrameLocks noGrp="1"/>
          </p:cNvGraphicFramePr>
          <p:nvPr>
            <p:ph sz="half" idx="2"/>
            <p:extLst>
              <p:ext uri="{D42A27DB-BD31-4B8C-83A1-F6EECF244321}">
                <p14:modId xmlns:p14="http://schemas.microsoft.com/office/powerpoint/2010/main" val="108401489"/>
              </p:ext>
            </p:extLst>
          </p:nvPr>
        </p:nvGraphicFramePr>
        <p:xfrm>
          <a:off x="539750" y="2565400"/>
          <a:ext cx="8215313" cy="2971800"/>
        </p:xfrm>
        <a:graphic>
          <a:graphicData uri="http://schemas.openxmlformats.org/drawingml/2006/table">
            <a:tbl>
              <a:tblPr/>
              <a:tblGrid>
                <a:gridCol w="3000375"/>
                <a:gridCol w="5214938"/>
              </a:tblGrid>
              <a:tr h="371475">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en-US" sz="1200" b="1" i="0" u="none" strike="noStrike" cap="none" normalizeH="0" baseline="0" smtClean="0">
                          <a:ln>
                            <a:noFill/>
                          </a:ln>
                          <a:solidFill>
                            <a:srgbClr val="FFFFFF"/>
                          </a:solidFill>
                          <a:effectLst/>
                          <a:latin typeface="Century Gothic" pitchFamily="34" charset="0"/>
                          <a:ea typeface="Times" pitchFamily="18" charset="0"/>
                          <a:cs typeface="Arial" charset="0"/>
                        </a:rPr>
                        <a:t>Fault</a:t>
                      </a:r>
                      <a:endParaRPr kumimoji="0" lang="fr-FR" altLang="en-US" sz="1200" b="1" i="0" u="none" strike="noStrike" cap="none" normalizeH="0" baseline="0" smtClean="0">
                        <a:ln>
                          <a:noFill/>
                        </a:ln>
                        <a:solidFill>
                          <a:srgbClr val="FFFFFF"/>
                        </a:solidFill>
                        <a:effectLst/>
                        <a:latin typeface="Times New Roman" pitchFamily="18" charset="0"/>
                        <a:ea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en-US" sz="1200" b="1" i="0" u="none" strike="noStrike" cap="none" normalizeH="0" baseline="0" smtClean="0">
                          <a:ln>
                            <a:noFill/>
                          </a:ln>
                          <a:solidFill>
                            <a:srgbClr val="FFFFFF"/>
                          </a:solidFill>
                          <a:effectLst/>
                          <a:latin typeface="Century Gothic" pitchFamily="34" charset="0"/>
                          <a:ea typeface="Times" pitchFamily="18" charset="0"/>
                          <a:cs typeface="Arial" charset="0"/>
                        </a:rPr>
                        <a:t>Definition</a:t>
                      </a:r>
                      <a:endParaRPr kumimoji="0" lang="fr-FR" altLang="en-US" sz="1200" b="1" i="0" u="none" strike="noStrike" cap="none" normalizeH="0" baseline="0" smtClean="0">
                        <a:ln>
                          <a:noFill/>
                        </a:ln>
                        <a:solidFill>
                          <a:srgbClr val="FFFFFF"/>
                        </a:solidFill>
                        <a:effectLst/>
                        <a:latin typeface="Times New Roman" pitchFamily="18" charset="0"/>
                        <a:ea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en-US" sz="1200" b="0" i="0" u="none" strike="noStrike" cap="none" normalizeH="0" baseline="0" smtClean="0">
                          <a:ln>
                            <a:noFill/>
                          </a:ln>
                          <a:solidFill>
                            <a:srgbClr val="000000"/>
                          </a:solidFill>
                          <a:effectLst/>
                          <a:latin typeface="Century Gothic" pitchFamily="34" charset="0"/>
                          <a:ea typeface="Times" pitchFamily="18" charset="0"/>
                          <a:cs typeface="Arial" charset="0"/>
                        </a:rPr>
                        <a:t>Low voice level</a:t>
                      </a:r>
                      <a:endParaRPr kumimoji="0" lang="fr-FR" altLang="en-US" sz="1200" b="0" i="0" u="none" strike="noStrike" cap="none" normalizeH="0" baseline="0" smtClean="0">
                        <a:ln>
                          <a:noFill/>
                        </a:ln>
                        <a:solidFill>
                          <a:srgbClr val="000000"/>
                        </a:solidFill>
                        <a:effectLst/>
                        <a:latin typeface="Times New Roman" pitchFamily="18" charset="0"/>
                        <a:ea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CCB"/>
                    </a:solid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Century Gothic" pitchFamily="34" charset="0"/>
                          <a:ea typeface="Times" pitchFamily="18" charset="0"/>
                          <a:cs typeface="Arial" charset="0"/>
                        </a:rPr>
                        <a:t>Level received much lower than the normal level</a:t>
                      </a:r>
                      <a:endParaRPr kumimoji="0" lang="en-US" altLang="en-US" sz="1200" b="0" i="0" u="none" strike="noStrike" cap="none" normalizeH="0" baseline="0" smtClean="0">
                        <a:ln>
                          <a:noFill/>
                        </a:ln>
                        <a:solidFill>
                          <a:srgbClr val="000000"/>
                        </a:solidFill>
                        <a:effectLst/>
                        <a:latin typeface="Times New Roman" pitchFamily="18" charset="0"/>
                        <a:ea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CCB"/>
                    </a:solidFill>
                  </a:tcPr>
                </a:tc>
              </a:tr>
              <a:tr h="371475">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en-US" sz="1200" b="0" i="0" u="none" strike="noStrike" cap="none" normalizeH="0" baseline="0" smtClean="0">
                          <a:ln>
                            <a:noFill/>
                          </a:ln>
                          <a:solidFill>
                            <a:srgbClr val="000000"/>
                          </a:solidFill>
                          <a:effectLst/>
                          <a:latin typeface="Century Gothic" pitchFamily="34" charset="0"/>
                          <a:ea typeface="Times" pitchFamily="18" charset="0"/>
                          <a:cs typeface="Arial" charset="0"/>
                        </a:rPr>
                        <a:t>Echo</a:t>
                      </a:r>
                      <a:endParaRPr kumimoji="0" lang="fr-FR" altLang="en-US" sz="1200" b="0" i="0" u="none" strike="noStrike" cap="none" normalizeH="0" baseline="0" smtClean="0">
                        <a:ln>
                          <a:noFill/>
                        </a:ln>
                        <a:solidFill>
                          <a:srgbClr val="000000"/>
                        </a:solidFill>
                        <a:effectLst/>
                        <a:latin typeface="Times New Roman" pitchFamily="18" charset="0"/>
                        <a:ea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6E7"/>
                    </a:solid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Century Gothic" pitchFamily="34" charset="0"/>
                          <a:ea typeface="Times" pitchFamily="18" charset="0"/>
                          <a:cs typeface="Arial" charset="0"/>
                        </a:rPr>
                        <a:t>Distinct return of transmitted sound during call</a:t>
                      </a:r>
                      <a:endParaRPr kumimoji="0" lang="en-US" altLang="en-US" sz="1200" b="0" i="0" u="none" strike="noStrike" cap="none" normalizeH="0" baseline="0" smtClean="0">
                        <a:ln>
                          <a:noFill/>
                        </a:ln>
                        <a:solidFill>
                          <a:srgbClr val="000000"/>
                        </a:solidFill>
                        <a:effectLst/>
                        <a:latin typeface="Times New Roman" pitchFamily="18" charset="0"/>
                        <a:ea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6E7"/>
                    </a:solidFill>
                  </a:tcPr>
                </a:tc>
              </a:tr>
              <a:tr h="371475">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en-US" sz="1200" b="0" i="0" u="none" strike="noStrike" cap="none" normalizeH="0" baseline="0" smtClean="0">
                          <a:ln>
                            <a:noFill/>
                          </a:ln>
                          <a:solidFill>
                            <a:srgbClr val="000000"/>
                          </a:solidFill>
                          <a:effectLst/>
                          <a:latin typeface="Century Gothic" pitchFamily="34" charset="0"/>
                          <a:ea typeface="Times" pitchFamily="18" charset="0"/>
                          <a:cs typeface="Arial" charset="0"/>
                        </a:rPr>
                        <a:t>Metallic noise</a:t>
                      </a:r>
                      <a:endParaRPr kumimoji="0" lang="fr-FR" altLang="en-US" sz="1200" b="0" i="0" u="none" strike="noStrike" cap="none" normalizeH="0" baseline="0" smtClean="0">
                        <a:ln>
                          <a:noFill/>
                        </a:ln>
                        <a:solidFill>
                          <a:srgbClr val="000000"/>
                        </a:solidFill>
                        <a:effectLst/>
                        <a:latin typeface="Times New Roman" pitchFamily="18" charset="0"/>
                        <a:ea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CCB"/>
                    </a:solid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Century Gothic" pitchFamily="34" charset="0"/>
                          <a:ea typeface="Times" pitchFamily="18" charset="0"/>
                          <a:cs typeface="Arial" charset="0"/>
                        </a:rPr>
                        <a:t>Broken noises similar to metallic sounds</a:t>
                      </a:r>
                      <a:endParaRPr kumimoji="0" lang="en-US" altLang="en-US" sz="1200" b="0" i="0" u="none" strike="noStrike" cap="none" normalizeH="0" baseline="0" smtClean="0">
                        <a:ln>
                          <a:noFill/>
                        </a:ln>
                        <a:solidFill>
                          <a:srgbClr val="000000"/>
                        </a:solidFill>
                        <a:effectLst/>
                        <a:latin typeface="Times New Roman" pitchFamily="18" charset="0"/>
                        <a:ea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CCB"/>
                    </a:solidFill>
                  </a:tcPr>
                </a:tc>
              </a:tr>
              <a:tr h="371475">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en-US" sz="1200" b="0" i="0" u="none" strike="noStrike" cap="none" normalizeH="0" baseline="0" smtClean="0">
                          <a:ln>
                            <a:noFill/>
                          </a:ln>
                          <a:solidFill>
                            <a:srgbClr val="000000"/>
                          </a:solidFill>
                          <a:effectLst/>
                          <a:latin typeface="Century Gothic" pitchFamily="34" charset="0"/>
                          <a:ea typeface="Times" pitchFamily="18" charset="0"/>
                          <a:cs typeface="Arial" charset="0"/>
                        </a:rPr>
                        <a:t>Crackling</a:t>
                      </a:r>
                      <a:endParaRPr kumimoji="0" lang="fr-FR" altLang="en-US" sz="1200" b="0" i="0" u="none" strike="noStrike" cap="none" normalizeH="0" baseline="0" smtClean="0">
                        <a:ln>
                          <a:noFill/>
                        </a:ln>
                        <a:solidFill>
                          <a:srgbClr val="000000"/>
                        </a:solidFill>
                        <a:effectLst/>
                        <a:latin typeface="Times New Roman" pitchFamily="18" charset="0"/>
                        <a:ea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6E7"/>
                    </a:solid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Century Gothic" pitchFamily="34" charset="0"/>
                          <a:ea typeface="Times" pitchFamily="18" charset="0"/>
                          <a:cs typeface="Arial" charset="0"/>
                        </a:rPr>
                        <a:t>Static noises</a:t>
                      </a:r>
                      <a:endParaRPr kumimoji="0" lang="en-US" altLang="en-US" sz="1200" b="0" i="0" u="none" strike="noStrike" cap="none" normalizeH="0" baseline="0" smtClean="0">
                        <a:ln>
                          <a:noFill/>
                        </a:ln>
                        <a:solidFill>
                          <a:srgbClr val="000000"/>
                        </a:solidFill>
                        <a:effectLst/>
                        <a:latin typeface="Times New Roman" pitchFamily="18" charset="0"/>
                        <a:ea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6E7"/>
                    </a:solidFill>
                  </a:tcPr>
                </a:tc>
              </a:tr>
              <a:tr h="371475">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en-US" sz="1200" b="0" i="0" u="none" strike="noStrike" cap="none" normalizeH="0" baseline="0" smtClean="0">
                          <a:ln>
                            <a:noFill/>
                          </a:ln>
                          <a:solidFill>
                            <a:srgbClr val="000000"/>
                          </a:solidFill>
                          <a:effectLst/>
                          <a:latin typeface="Century Gothic" pitchFamily="34" charset="0"/>
                          <a:ea typeface="Times" pitchFamily="18" charset="0"/>
                          <a:cs typeface="Arial" charset="0"/>
                        </a:rPr>
                        <a:t>Micro-outages</a:t>
                      </a:r>
                      <a:endParaRPr kumimoji="0" lang="fr-FR" altLang="en-US" sz="1200" b="0" i="0" u="none" strike="noStrike" cap="none" normalizeH="0" baseline="0" smtClean="0">
                        <a:ln>
                          <a:noFill/>
                        </a:ln>
                        <a:solidFill>
                          <a:srgbClr val="000000"/>
                        </a:solidFill>
                        <a:effectLst/>
                        <a:latin typeface="Times New Roman" pitchFamily="18" charset="0"/>
                        <a:ea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CCB"/>
                    </a:solid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Century Gothic" pitchFamily="34" charset="0"/>
                          <a:ea typeface="Times" pitchFamily="18" charset="0"/>
                          <a:cs typeface="Arial" charset="0"/>
                        </a:rPr>
                        <a:t>Short breaks in sound giving an impression of broken speech</a:t>
                      </a:r>
                      <a:endParaRPr kumimoji="0" lang="en-US" altLang="en-US" sz="1200" b="0" i="0" u="none" strike="noStrike" cap="none" normalizeH="0" baseline="0" smtClean="0">
                        <a:ln>
                          <a:noFill/>
                        </a:ln>
                        <a:solidFill>
                          <a:srgbClr val="000000"/>
                        </a:solidFill>
                        <a:effectLst/>
                        <a:latin typeface="Times New Roman" pitchFamily="18" charset="0"/>
                        <a:ea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CCB"/>
                    </a:solidFill>
                  </a:tcPr>
                </a:tc>
              </a:tr>
              <a:tr h="371475">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en-US" sz="1200" b="0" i="0" u="none" strike="noStrike" cap="none" normalizeH="0" baseline="0" smtClean="0">
                          <a:ln>
                            <a:noFill/>
                          </a:ln>
                          <a:solidFill>
                            <a:srgbClr val="000000"/>
                          </a:solidFill>
                          <a:effectLst/>
                          <a:latin typeface="Century Gothic" pitchFamily="34" charset="0"/>
                          <a:ea typeface="Times" pitchFamily="18" charset="0"/>
                          <a:cs typeface="Arial" charset="0"/>
                        </a:rPr>
                        <a:t>Silence</a:t>
                      </a:r>
                      <a:endParaRPr kumimoji="0" lang="fr-FR" altLang="en-US" sz="1200" b="0" i="0" u="none" strike="noStrike" cap="none" normalizeH="0" baseline="0" smtClean="0">
                        <a:ln>
                          <a:noFill/>
                        </a:ln>
                        <a:solidFill>
                          <a:srgbClr val="000000"/>
                        </a:solidFill>
                        <a:effectLst/>
                        <a:latin typeface="Times New Roman" pitchFamily="18" charset="0"/>
                        <a:ea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6E7"/>
                    </a:solid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Century Gothic" pitchFamily="34" charset="0"/>
                          <a:ea typeface="Times" pitchFamily="18" charset="0"/>
                          <a:cs typeface="Arial" charset="0"/>
                        </a:rPr>
                        <a:t>Fairly lengthy gap</a:t>
                      </a:r>
                      <a:endParaRPr kumimoji="0" lang="en-US" altLang="en-US" sz="1200" b="0" i="0" u="none" strike="noStrike" cap="none" normalizeH="0" baseline="0" smtClean="0">
                        <a:ln>
                          <a:noFill/>
                        </a:ln>
                        <a:solidFill>
                          <a:srgbClr val="000000"/>
                        </a:solidFill>
                        <a:effectLst/>
                        <a:latin typeface="Times New Roman" pitchFamily="18" charset="0"/>
                        <a:ea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6E7"/>
                    </a:solidFill>
                  </a:tcPr>
                </a:tc>
              </a:tr>
              <a:tr h="371475">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en-US" sz="1200" b="0" i="0" u="none" strike="noStrike" cap="none" normalizeH="0" baseline="0" smtClean="0">
                          <a:ln>
                            <a:noFill/>
                          </a:ln>
                          <a:solidFill>
                            <a:srgbClr val="000000"/>
                          </a:solidFill>
                          <a:effectLst/>
                          <a:latin typeface="Century Gothic" pitchFamily="34" charset="0"/>
                          <a:ea typeface="Times" pitchFamily="18" charset="0"/>
                          <a:cs typeface="Arial" charset="0"/>
                        </a:rPr>
                        <a:t>Distorsion</a:t>
                      </a:r>
                      <a:endParaRPr kumimoji="0" lang="fr-FR" altLang="en-US" sz="1200" b="0" i="0" u="none" strike="noStrike" cap="none" normalizeH="0" baseline="0" smtClean="0">
                        <a:ln>
                          <a:noFill/>
                        </a:ln>
                        <a:solidFill>
                          <a:srgbClr val="000000"/>
                        </a:solidFill>
                        <a:effectLst/>
                        <a:latin typeface="Times New Roman" pitchFamily="18" charset="0"/>
                        <a:ea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CCB"/>
                    </a:solid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Century Gothic" pitchFamily="34" charset="0"/>
                          <a:ea typeface="Times" pitchFamily="18" charset="0"/>
                          <a:cs typeface="Arial" charset="0"/>
                        </a:rPr>
                        <a:t>Degradation of other party’s voice without other noise</a:t>
                      </a:r>
                      <a:endParaRPr kumimoji="0" lang="en-US" altLang="en-US" sz="1200" b="0" i="0" u="none" strike="noStrike" cap="none" normalizeH="0" baseline="0" smtClean="0">
                        <a:ln>
                          <a:noFill/>
                        </a:ln>
                        <a:solidFill>
                          <a:srgbClr val="000000"/>
                        </a:solidFill>
                        <a:effectLst/>
                        <a:latin typeface="Times New Roman" pitchFamily="18" charset="0"/>
                        <a:ea typeface="Times"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CCB"/>
                    </a:solidFill>
                  </a:tcPr>
                </a:tc>
              </a:tr>
            </a:tbl>
          </a:graphicData>
        </a:graphic>
      </p:graphicFrame>
      <p:sp>
        <p:nvSpPr>
          <p:cNvPr id="3" name="TextBox 2"/>
          <p:cNvSpPr txBox="1"/>
          <p:nvPr/>
        </p:nvSpPr>
        <p:spPr>
          <a:xfrm>
            <a:off x="8532440" y="6525343"/>
            <a:ext cx="432048" cy="276999"/>
          </a:xfrm>
          <a:prstGeom prst="rect">
            <a:avLst/>
          </a:prstGeom>
          <a:noFill/>
        </p:spPr>
        <p:txBody>
          <a:bodyPr wrap="square" rtlCol="0">
            <a:spAutoFit/>
          </a:bodyPr>
          <a:lstStyle/>
          <a:p>
            <a:r>
              <a:rPr lang="en-US" sz="1200" dirty="0" smtClean="0"/>
              <a:t>16</a:t>
            </a:r>
            <a:endParaRPr lang="en-US" sz="1200" dirty="0"/>
          </a:p>
        </p:txBody>
      </p:sp>
    </p:spTree>
    <p:extLst>
      <p:ext uri="{BB962C8B-B14F-4D97-AF65-F5344CB8AC3E}">
        <p14:creationId xmlns:p14="http://schemas.microsoft.com/office/powerpoint/2010/main" val="33941455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fr-FR" altLang="en-US" sz="1400">
                <a:solidFill>
                  <a:srgbClr val="000000"/>
                </a:solidFill>
                <a:latin typeface="Univers" pitchFamily="34" charset="0"/>
              </a:rPr>
              <a:t>Kampala, Uganda, 24 June 2014</a:t>
            </a:r>
            <a:endParaRPr lang="fr-FR" altLang="en-US" sz="1400" smtClean="0">
              <a:solidFill>
                <a:srgbClr val="000000"/>
              </a:solidFill>
              <a:latin typeface="Univers" pitchFamily="34" charset="0"/>
            </a:endParaRPr>
          </a:p>
        </p:txBody>
      </p:sp>
      <p:sp>
        <p:nvSpPr>
          <p:cNvPr id="16387" name="Rectangle 8"/>
          <p:cNvSpPr>
            <a:spLocks noGrp="1" noChangeArrowheads="1"/>
          </p:cNvSpPr>
          <p:nvPr>
            <p:ph type="title"/>
          </p:nvPr>
        </p:nvSpPr>
        <p:spPr>
          <a:xfrm>
            <a:off x="7126" y="93192"/>
            <a:ext cx="9144000" cy="1150937"/>
          </a:xfrm>
        </p:spPr>
        <p:txBody>
          <a:bodyPr/>
          <a:lstStyle/>
          <a:p>
            <a:r>
              <a:rPr lang="fr-FR" altLang="en-US" sz="3000" smtClean="0"/>
              <a:t>Protocol for </a:t>
            </a:r>
            <a:r>
              <a:rPr lang="en-US" altLang="en-US" sz="3000" smtClean="0"/>
              <a:t>voice QoS measurements</a:t>
            </a:r>
            <a:r>
              <a:rPr lang="fr-FR" altLang="en-US" smtClean="0"/>
              <a:t/>
            </a:r>
            <a:br>
              <a:rPr lang="fr-FR" altLang="en-US" smtClean="0"/>
            </a:br>
            <a:r>
              <a:rPr lang="fr-FR" altLang="en-US" smtClean="0"/>
              <a:t> </a:t>
            </a:r>
          </a:p>
        </p:txBody>
      </p:sp>
      <p:sp>
        <p:nvSpPr>
          <p:cNvPr id="2" name="Rectangle 1"/>
          <p:cNvSpPr/>
          <p:nvPr/>
        </p:nvSpPr>
        <p:spPr>
          <a:xfrm>
            <a:off x="423221" y="764704"/>
            <a:ext cx="7127875" cy="479425"/>
          </a:xfrm>
          <a:prstGeom prst="rect">
            <a:avLst/>
          </a:prstGeom>
        </p:spPr>
        <p:txBody>
          <a:bodyPr>
            <a:spAutoFit/>
          </a:bodyPr>
          <a:lstStyle/>
          <a:p>
            <a:pPr>
              <a:lnSpc>
                <a:spcPct val="90000"/>
              </a:lnSpc>
              <a:spcBef>
                <a:spcPct val="20000"/>
              </a:spcBef>
              <a:buSzPct val="75000"/>
              <a:defRPr/>
            </a:pPr>
            <a:r>
              <a:rPr lang="fr-FR" sz="2800" smtClean="0">
                <a:solidFill>
                  <a:srgbClr val="000099"/>
                </a:solidFill>
                <a:latin typeface="Verdana"/>
              </a:rPr>
              <a:t>Measurement methodology</a:t>
            </a:r>
            <a:endParaRPr lang="fr-FR" sz="2800" dirty="0">
              <a:solidFill>
                <a:srgbClr val="000099"/>
              </a:solidFill>
              <a:latin typeface="Verdana"/>
            </a:endParaRPr>
          </a:p>
        </p:txBody>
      </p:sp>
      <p:sp>
        <p:nvSpPr>
          <p:cNvPr id="16389" name="Rectangle 2"/>
          <p:cNvSpPr>
            <a:spLocks noChangeArrowheads="1"/>
          </p:cNvSpPr>
          <p:nvPr/>
        </p:nvSpPr>
        <p:spPr bwMode="auto">
          <a:xfrm>
            <a:off x="402662" y="1340768"/>
            <a:ext cx="8352928"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fr-FR" altLang="en-US" sz="2200" smtClean="0">
                <a:solidFill>
                  <a:srgbClr val="000099"/>
                </a:solidFill>
              </a:rPr>
              <a:t>A QoS measurement has to be carried out within an area covered by all mobile networks concerned. QoS measurement is not the same thing as coverage measurement.</a:t>
            </a:r>
          </a:p>
          <a:p>
            <a:pPr>
              <a:spcBef>
                <a:spcPct val="0"/>
              </a:spcBef>
              <a:buSzTx/>
              <a:buFontTx/>
              <a:buNone/>
            </a:pPr>
            <a:endParaRPr lang="fr-FR" altLang="en-US" sz="2200" smtClean="0">
              <a:solidFill>
                <a:srgbClr val="000099"/>
              </a:solidFill>
            </a:endParaRPr>
          </a:p>
          <a:p>
            <a:pPr>
              <a:spcBef>
                <a:spcPct val="0"/>
              </a:spcBef>
              <a:buSzTx/>
              <a:buFontTx/>
              <a:buNone/>
            </a:pPr>
            <a:r>
              <a:rPr lang="fr-FR" altLang="en-US" sz="2200" smtClean="0">
                <a:solidFill>
                  <a:srgbClr val="000099"/>
                </a:solidFill>
              </a:rPr>
              <a:t>A voice QoS measurement consists in trying to establish a communication from the mobile testing station to the fixed testing station to verify the reception of the call (no failure) and the continuation of the communication for two minutes (no cutoff), and to assess the audio quality of the established communication.</a:t>
            </a:r>
          </a:p>
          <a:p>
            <a:pPr>
              <a:spcBef>
                <a:spcPct val="0"/>
              </a:spcBef>
              <a:buSzTx/>
              <a:buFontTx/>
              <a:buNone/>
            </a:pPr>
            <a:endParaRPr lang="fr-FR" altLang="en-US" sz="2200" smtClean="0">
              <a:solidFill>
                <a:srgbClr val="000099"/>
              </a:solidFill>
            </a:endParaRPr>
          </a:p>
          <a:p>
            <a:pPr>
              <a:spcBef>
                <a:spcPct val="0"/>
              </a:spcBef>
              <a:buSzTx/>
              <a:buFontTx/>
              <a:buNone/>
            </a:pPr>
            <a:r>
              <a:rPr lang="fr-FR" altLang="en-US" sz="2200" smtClean="0">
                <a:solidFill>
                  <a:srgbClr val="000099"/>
                </a:solidFill>
              </a:rPr>
              <a:t>Each network is tested by a “pair” of testing stations, one mobile and the other fixed.</a:t>
            </a:r>
          </a:p>
        </p:txBody>
      </p:sp>
      <p:sp>
        <p:nvSpPr>
          <p:cNvPr id="6" name="TextBox 5"/>
          <p:cNvSpPr txBox="1"/>
          <p:nvPr/>
        </p:nvSpPr>
        <p:spPr>
          <a:xfrm>
            <a:off x="8532440" y="6525343"/>
            <a:ext cx="432048" cy="276999"/>
          </a:xfrm>
          <a:prstGeom prst="rect">
            <a:avLst/>
          </a:prstGeom>
          <a:noFill/>
        </p:spPr>
        <p:txBody>
          <a:bodyPr wrap="square" rtlCol="0">
            <a:spAutoFit/>
          </a:bodyPr>
          <a:lstStyle/>
          <a:p>
            <a:r>
              <a:rPr lang="en-US" sz="1200" dirty="0" smtClean="0"/>
              <a:t>17</a:t>
            </a:r>
            <a:endParaRPr lang="en-US" sz="1200" dirty="0"/>
          </a:p>
        </p:txBody>
      </p:sp>
    </p:spTree>
    <p:extLst>
      <p:ext uri="{BB962C8B-B14F-4D97-AF65-F5344CB8AC3E}">
        <p14:creationId xmlns:p14="http://schemas.microsoft.com/office/powerpoint/2010/main" val="39908042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fr-FR" altLang="en-US" sz="1400">
                <a:solidFill>
                  <a:srgbClr val="000000"/>
                </a:solidFill>
                <a:latin typeface="Univers" pitchFamily="34" charset="0"/>
              </a:rPr>
              <a:t>Kampala, Uganda, 24 June 2014</a:t>
            </a:r>
            <a:endParaRPr lang="fr-FR" altLang="en-US" sz="1400" smtClean="0">
              <a:solidFill>
                <a:srgbClr val="000000"/>
              </a:solidFill>
              <a:latin typeface="Univers" pitchFamily="34" charset="0"/>
            </a:endParaRPr>
          </a:p>
        </p:txBody>
      </p:sp>
      <p:sp>
        <p:nvSpPr>
          <p:cNvPr id="19459" name="Rectangle 8"/>
          <p:cNvSpPr>
            <a:spLocks noGrp="1" noChangeArrowheads="1"/>
          </p:cNvSpPr>
          <p:nvPr>
            <p:ph type="title"/>
          </p:nvPr>
        </p:nvSpPr>
        <p:spPr>
          <a:xfrm>
            <a:off x="0" y="7938"/>
            <a:ext cx="9144000" cy="1150937"/>
          </a:xfrm>
        </p:spPr>
        <p:txBody>
          <a:bodyPr/>
          <a:lstStyle/>
          <a:p>
            <a:r>
              <a:rPr lang="fr-FR" altLang="en-US" sz="3000" smtClean="0"/>
              <a:t>Protocol for </a:t>
            </a:r>
            <a:r>
              <a:rPr lang="en-US" altLang="en-US" sz="3000" smtClean="0"/>
              <a:t>voice QoS measurements</a:t>
            </a:r>
            <a:r>
              <a:rPr lang="fr-FR" altLang="en-US" smtClean="0"/>
              <a:t/>
            </a:r>
            <a:br>
              <a:rPr lang="fr-FR" altLang="en-US" smtClean="0"/>
            </a:br>
            <a:r>
              <a:rPr lang="fr-FR" altLang="en-US" smtClean="0"/>
              <a:t> </a:t>
            </a:r>
          </a:p>
        </p:txBody>
      </p:sp>
      <p:sp>
        <p:nvSpPr>
          <p:cNvPr id="2" name="Rectangle 1"/>
          <p:cNvSpPr/>
          <p:nvPr/>
        </p:nvSpPr>
        <p:spPr>
          <a:xfrm>
            <a:off x="467782" y="692150"/>
            <a:ext cx="7127875" cy="479425"/>
          </a:xfrm>
          <a:prstGeom prst="rect">
            <a:avLst/>
          </a:prstGeom>
        </p:spPr>
        <p:txBody>
          <a:bodyPr>
            <a:spAutoFit/>
          </a:bodyPr>
          <a:lstStyle/>
          <a:p>
            <a:pPr>
              <a:lnSpc>
                <a:spcPct val="90000"/>
              </a:lnSpc>
              <a:spcBef>
                <a:spcPct val="20000"/>
              </a:spcBef>
              <a:buSzPct val="75000"/>
              <a:defRPr/>
            </a:pPr>
            <a:r>
              <a:rPr lang="fr-FR" sz="2800" smtClean="0">
                <a:solidFill>
                  <a:srgbClr val="000099"/>
                </a:solidFill>
                <a:latin typeface="Verdana"/>
              </a:rPr>
              <a:t>Measurement methodology</a:t>
            </a:r>
            <a:endParaRPr lang="fr-FR" sz="2800" dirty="0">
              <a:solidFill>
                <a:srgbClr val="000099"/>
              </a:solidFill>
              <a:latin typeface="Verdana"/>
            </a:endParaRPr>
          </a:p>
        </p:txBody>
      </p:sp>
      <p:sp>
        <p:nvSpPr>
          <p:cNvPr id="19461" name="Rectangle 4"/>
          <p:cNvSpPr>
            <a:spLocks noChangeArrowheads="1"/>
          </p:cNvSpPr>
          <p:nvPr/>
        </p:nvSpPr>
        <p:spPr bwMode="auto">
          <a:xfrm>
            <a:off x="449240" y="1268760"/>
            <a:ext cx="828092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lgn="just">
              <a:spcBef>
                <a:spcPct val="0"/>
              </a:spcBef>
              <a:buSzTx/>
              <a:buFontTx/>
              <a:buNone/>
            </a:pPr>
            <a:r>
              <a:rPr lang="fr-FR" altLang="en-US" sz="2400" b="1" i="1" u="sng" smtClean="0">
                <a:solidFill>
                  <a:srgbClr val="000099"/>
                </a:solidFill>
              </a:rPr>
              <a:t>Precautions to be taken:</a:t>
            </a:r>
          </a:p>
          <a:p>
            <a:pPr algn="just">
              <a:spcBef>
                <a:spcPct val="0"/>
              </a:spcBef>
              <a:buSzTx/>
              <a:buFontTx/>
              <a:buNone/>
            </a:pPr>
            <a:endParaRPr lang="fr-FR" altLang="en-US" sz="2400" smtClean="0">
              <a:solidFill>
                <a:srgbClr val="000099"/>
              </a:solidFill>
            </a:endParaRPr>
          </a:p>
          <a:p>
            <a:pPr algn="just">
              <a:spcBef>
                <a:spcPct val="0"/>
              </a:spcBef>
              <a:buSzTx/>
              <a:buFontTx/>
              <a:buNone/>
            </a:pPr>
            <a:r>
              <a:rPr lang="fr-FR" altLang="en-US" sz="2400">
                <a:solidFill>
                  <a:srgbClr val="000099"/>
                </a:solidFill>
              </a:rPr>
              <a:t>Force terminals on 2G in case of use of </a:t>
            </a:r>
            <a:r>
              <a:rPr lang="fr-FR" altLang="en-US" sz="2400" smtClean="0">
                <a:solidFill>
                  <a:srgbClr val="000099"/>
                </a:solidFill>
              </a:rPr>
              <a:t>dual-mode sets.</a:t>
            </a:r>
          </a:p>
          <a:p>
            <a:pPr algn="just">
              <a:spcBef>
                <a:spcPct val="0"/>
              </a:spcBef>
              <a:buSzTx/>
              <a:buFontTx/>
              <a:buNone/>
            </a:pPr>
            <a:endParaRPr lang="fr-FR" altLang="en-US" sz="2400" smtClean="0">
              <a:solidFill>
                <a:srgbClr val="000099"/>
              </a:solidFill>
            </a:endParaRPr>
          </a:p>
          <a:p>
            <a:pPr algn="just">
              <a:spcBef>
                <a:spcPct val="0"/>
              </a:spcBef>
              <a:buSzTx/>
              <a:buFontTx/>
              <a:buNone/>
            </a:pPr>
            <a:r>
              <a:rPr lang="fr-FR" altLang="en-US" sz="2400" smtClean="0">
                <a:solidFill>
                  <a:srgbClr val="000099"/>
                </a:solidFill>
              </a:rPr>
              <a:t>Outdoor: Avoid taking measurements under trees. </a:t>
            </a:r>
          </a:p>
          <a:p>
            <a:pPr algn="just">
              <a:spcBef>
                <a:spcPct val="0"/>
              </a:spcBef>
              <a:buSzTx/>
              <a:buFontTx/>
              <a:buNone/>
            </a:pPr>
            <a:endParaRPr lang="fr-FR" altLang="en-US" sz="2400" smtClean="0">
              <a:solidFill>
                <a:srgbClr val="000099"/>
              </a:solidFill>
            </a:endParaRPr>
          </a:p>
          <a:p>
            <a:pPr algn="just">
              <a:spcBef>
                <a:spcPct val="0"/>
              </a:spcBef>
              <a:buSzTx/>
              <a:buFontTx/>
              <a:buNone/>
            </a:pPr>
            <a:r>
              <a:rPr lang="fr-FR" altLang="en-US" sz="2400" smtClean="0">
                <a:solidFill>
                  <a:srgbClr val="000099"/>
                </a:solidFill>
              </a:rPr>
              <a:t>Indoor: Well inside buildings and up to the 8th floor.</a:t>
            </a:r>
          </a:p>
          <a:p>
            <a:pPr algn="just">
              <a:spcBef>
                <a:spcPct val="0"/>
              </a:spcBef>
              <a:buSzTx/>
              <a:buFontTx/>
              <a:buNone/>
            </a:pPr>
            <a:endParaRPr lang="fr-FR" altLang="en-US" sz="2400" smtClean="0">
              <a:solidFill>
                <a:srgbClr val="000099"/>
              </a:solidFill>
            </a:endParaRPr>
          </a:p>
          <a:p>
            <a:pPr algn="just">
              <a:spcBef>
                <a:spcPct val="0"/>
              </a:spcBef>
              <a:buSzTx/>
              <a:buFontTx/>
              <a:buNone/>
            </a:pPr>
            <a:r>
              <a:rPr lang="fr-FR" altLang="en-US" sz="2400" smtClean="0">
                <a:solidFill>
                  <a:srgbClr val="000099"/>
                </a:solidFill>
              </a:rPr>
              <a:t>In-car: Use terminals without additional antennas and drive at a speed of less than 80km/h.</a:t>
            </a:r>
          </a:p>
          <a:p>
            <a:pPr algn="just">
              <a:spcBef>
                <a:spcPct val="0"/>
              </a:spcBef>
              <a:buSzTx/>
              <a:buFontTx/>
              <a:buNone/>
            </a:pPr>
            <a:endParaRPr lang="fr-FR" altLang="en-US" sz="2400" smtClean="0">
              <a:solidFill>
                <a:srgbClr val="000099"/>
              </a:solidFill>
            </a:endParaRPr>
          </a:p>
          <a:p>
            <a:pPr algn="just">
              <a:spcBef>
                <a:spcPct val="0"/>
              </a:spcBef>
              <a:buSzTx/>
              <a:buFontTx/>
              <a:buNone/>
            </a:pPr>
            <a:r>
              <a:rPr lang="fr-FR" altLang="en-US" sz="2400" smtClean="0">
                <a:solidFill>
                  <a:srgbClr val="000099"/>
                </a:solidFill>
              </a:rPr>
              <a:t>Every measurement point must be covered.</a:t>
            </a:r>
          </a:p>
          <a:p>
            <a:pPr algn="just">
              <a:spcBef>
                <a:spcPct val="0"/>
              </a:spcBef>
              <a:buSzTx/>
              <a:buFontTx/>
              <a:buNone/>
            </a:pPr>
            <a:endParaRPr lang="fr-FR" altLang="en-US" sz="2400" smtClean="0">
              <a:solidFill>
                <a:srgbClr val="000099"/>
              </a:solidFill>
            </a:endParaRPr>
          </a:p>
        </p:txBody>
      </p:sp>
      <p:sp>
        <p:nvSpPr>
          <p:cNvPr id="6" name="TextBox 5"/>
          <p:cNvSpPr txBox="1"/>
          <p:nvPr/>
        </p:nvSpPr>
        <p:spPr>
          <a:xfrm>
            <a:off x="8532440" y="6525343"/>
            <a:ext cx="432048" cy="276999"/>
          </a:xfrm>
          <a:prstGeom prst="rect">
            <a:avLst/>
          </a:prstGeom>
          <a:noFill/>
        </p:spPr>
        <p:txBody>
          <a:bodyPr wrap="square" rtlCol="0">
            <a:spAutoFit/>
          </a:bodyPr>
          <a:lstStyle/>
          <a:p>
            <a:r>
              <a:rPr lang="en-US" sz="1200" dirty="0" smtClean="0"/>
              <a:t>18</a:t>
            </a:r>
            <a:endParaRPr lang="en-US" sz="1200" dirty="0"/>
          </a:p>
        </p:txBody>
      </p:sp>
    </p:spTree>
    <p:extLst>
      <p:ext uri="{BB962C8B-B14F-4D97-AF65-F5344CB8AC3E}">
        <p14:creationId xmlns:p14="http://schemas.microsoft.com/office/powerpoint/2010/main" val="407099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fr-FR" altLang="en-US" sz="1400">
                <a:solidFill>
                  <a:srgbClr val="000000"/>
                </a:solidFill>
                <a:latin typeface="Univers" pitchFamily="34" charset="0"/>
              </a:rPr>
              <a:t>Kampala, Uganda, 24 June 2014</a:t>
            </a:r>
            <a:endParaRPr lang="fr-FR" altLang="en-US" sz="1400" smtClean="0">
              <a:solidFill>
                <a:srgbClr val="000000"/>
              </a:solidFill>
              <a:latin typeface="Univers" pitchFamily="34" charset="0"/>
            </a:endParaRPr>
          </a:p>
        </p:txBody>
      </p:sp>
      <p:sp>
        <p:nvSpPr>
          <p:cNvPr id="20483" name="Rectangle 8"/>
          <p:cNvSpPr>
            <a:spLocks noGrp="1" noChangeArrowheads="1"/>
          </p:cNvSpPr>
          <p:nvPr>
            <p:ph type="title"/>
          </p:nvPr>
        </p:nvSpPr>
        <p:spPr>
          <a:xfrm>
            <a:off x="-72008" y="535682"/>
            <a:ext cx="9144000" cy="756766"/>
          </a:xfrm>
        </p:spPr>
        <p:txBody>
          <a:bodyPr/>
          <a:lstStyle/>
          <a:p>
            <a:r>
              <a:rPr lang="fr-FR" altLang="en-US" sz="3000" smtClean="0"/>
              <a:t>Protocol for </a:t>
            </a:r>
            <a:r>
              <a:rPr lang="en-US" altLang="en-US" sz="3000" smtClean="0"/>
              <a:t>voice QoS measurements</a:t>
            </a:r>
            <a:r>
              <a:rPr lang="fr-FR" altLang="en-US" smtClean="0"/>
              <a:t/>
            </a:r>
            <a:br>
              <a:rPr lang="fr-FR" altLang="en-US" smtClean="0"/>
            </a:br>
            <a:r>
              <a:rPr lang="fr-FR" altLang="en-US" smtClean="0"/>
              <a:t> </a:t>
            </a:r>
          </a:p>
        </p:txBody>
      </p:sp>
      <p:sp>
        <p:nvSpPr>
          <p:cNvPr id="2" name="Rectangle 1"/>
          <p:cNvSpPr/>
          <p:nvPr/>
        </p:nvSpPr>
        <p:spPr>
          <a:xfrm>
            <a:off x="395536" y="1052736"/>
            <a:ext cx="7127875" cy="479425"/>
          </a:xfrm>
          <a:prstGeom prst="rect">
            <a:avLst/>
          </a:prstGeom>
        </p:spPr>
        <p:txBody>
          <a:bodyPr>
            <a:spAutoFit/>
          </a:bodyPr>
          <a:lstStyle/>
          <a:p>
            <a:pPr>
              <a:lnSpc>
                <a:spcPct val="90000"/>
              </a:lnSpc>
              <a:spcBef>
                <a:spcPct val="20000"/>
              </a:spcBef>
              <a:buSzPct val="75000"/>
              <a:defRPr/>
            </a:pPr>
            <a:r>
              <a:rPr lang="fr-FR" sz="2800" smtClean="0">
                <a:solidFill>
                  <a:srgbClr val="000099"/>
                </a:solidFill>
                <a:latin typeface="Verdana"/>
              </a:rPr>
              <a:t>Measurement methodology</a:t>
            </a:r>
            <a:endParaRPr lang="fr-FR" sz="2800" dirty="0">
              <a:solidFill>
                <a:srgbClr val="000099"/>
              </a:solidFill>
              <a:latin typeface="Verdana"/>
            </a:endParaRPr>
          </a:p>
        </p:txBody>
      </p:sp>
      <p:sp>
        <p:nvSpPr>
          <p:cNvPr id="20485" name="Rectangle 2"/>
          <p:cNvSpPr>
            <a:spLocks noChangeArrowheads="1"/>
          </p:cNvSpPr>
          <p:nvPr/>
        </p:nvSpPr>
        <p:spPr bwMode="auto">
          <a:xfrm>
            <a:off x="251520" y="1772816"/>
            <a:ext cx="8496944" cy="363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79388">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lvl="2">
              <a:spcBef>
                <a:spcPct val="0"/>
              </a:spcBef>
              <a:buSzTx/>
              <a:buFontTx/>
              <a:buNone/>
            </a:pPr>
            <a:r>
              <a:rPr lang="fr-FR" altLang="en-US" smtClean="0">
                <a:solidFill>
                  <a:srgbClr val="000099"/>
                </a:solidFill>
              </a:rPr>
              <a:t>Sampling and statistical considerations:</a:t>
            </a:r>
          </a:p>
          <a:p>
            <a:pPr lvl="2">
              <a:spcBef>
                <a:spcPct val="0"/>
              </a:spcBef>
              <a:buSzTx/>
              <a:buFontTx/>
              <a:buNone/>
            </a:pPr>
            <a:endParaRPr lang="fr-FR" altLang="en-US" smtClean="0">
              <a:solidFill>
                <a:srgbClr val="000099"/>
              </a:solidFill>
            </a:endParaRPr>
          </a:p>
          <a:p>
            <a:pPr lvl="1">
              <a:buFontTx/>
              <a:buBlip>
                <a:blip r:embed="rId4"/>
              </a:buBlip>
            </a:pPr>
            <a:r>
              <a:rPr lang="fr-FR" altLang="en-US" sz="2400" smtClean="0">
                <a:solidFill>
                  <a:srgbClr val="000099"/>
                </a:solidFill>
              </a:rPr>
              <a:t>Average duration of a measurement: 7 min</a:t>
            </a:r>
          </a:p>
          <a:p>
            <a:pPr lvl="1">
              <a:buFontTx/>
              <a:buBlip>
                <a:blip r:embed="rId4"/>
              </a:buBlip>
            </a:pPr>
            <a:r>
              <a:rPr lang="fr-FR" altLang="en-US" sz="2400" smtClean="0">
                <a:solidFill>
                  <a:srgbClr val="000099"/>
                </a:solidFill>
              </a:rPr>
              <a:t>Average daily measurement time: 8 to 10 hours (e.g. 0900-1300 and 1400 to 2000 hours)</a:t>
            </a:r>
          </a:p>
          <a:p>
            <a:pPr lvl="1">
              <a:buFontTx/>
              <a:buBlip>
                <a:blip r:embed="rId4"/>
              </a:buBlip>
            </a:pPr>
            <a:r>
              <a:rPr lang="fr-FR" altLang="en-US" sz="2400" smtClean="0">
                <a:solidFill>
                  <a:srgbClr val="000099"/>
                </a:solidFill>
              </a:rPr>
              <a:t>Daily (per team): 85 measurements x number of operators, i.e. for 3 operators:</a:t>
            </a:r>
            <a:br>
              <a:rPr lang="fr-FR" altLang="en-US" sz="2400" smtClean="0">
                <a:solidFill>
                  <a:srgbClr val="000099"/>
                </a:solidFill>
              </a:rPr>
            </a:br>
            <a:r>
              <a:rPr lang="fr-FR" altLang="en-US" sz="2400" smtClean="0">
                <a:solidFill>
                  <a:srgbClr val="000099"/>
                </a:solidFill>
              </a:rPr>
              <a:t>255 measurements per day</a:t>
            </a:r>
          </a:p>
          <a:p>
            <a:pPr lvl="2">
              <a:spcBef>
                <a:spcPct val="0"/>
              </a:spcBef>
              <a:buSzTx/>
              <a:buFontTx/>
              <a:buNone/>
            </a:pPr>
            <a:endParaRPr lang="fr-FR" altLang="en-US" smtClean="0">
              <a:solidFill>
                <a:srgbClr val="000099"/>
              </a:solidFill>
            </a:endParaRPr>
          </a:p>
        </p:txBody>
      </p:sp>
      <p:sp>
        <p:nvSpPr>
          <p:cNvPr id="6" name="TextBox 5"/>
          <p:cNvSpPr txBox="1"/>
          <p:nvPr/>
        </p:nvSpPr>
        <p:spPr>
          <a:xfrm>
            <a:off x="8532440" y="6525343"/>
            <a:ext cx="432048" cy="276999"/>
          </a:xfrm>
          <a:prstGeom prst="rect">
            <a:avLst/>
          </a:prstGeom>
          <a:noFill/>
        </p:spPr>
        <p:txBody>
          <a:bodyPr wrap="square" rtlCol="0">
            <a:spAutoFit/>
          </a:bodyPr>
          <a:lstStyle/>
          <a:p>
            <a:r>
              <a:rPr lang="en-US" sz="1200" dirty="0" smtClean="0"/>
              <a:t>19</a:t>
            </a:r>
            <a:endParaRPr lang="en-US" sz="1200" dirty="0"/>
          </a:p>
        </p:txBody>
      </p:sp>
    </p:spTree>
    <p:extLst>
      <p:ext uri="{BB962C8B-B14F-4D97-AF65-F5344CB8AC3E}">
        <p14:creationId xmlns:p14="http://schemas.microsoft.com/office/powerpoint/2010/main" val="2550045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692696"/>
            <a:ext cx="9144000" cy="575668"/>
          </a:xfrm>
        </p:spPr>
        <p:txBody>
          <a:bodyPr/>
          <a:lstStyle/>
          <a:p>
            <a:r>
              <a:rPr lang="fr-FR" smtClean="0"/>
              <a:t>Presentation outline</a:t>
            </a:r>
            <a:endParaRPr lang="fr-FR" dirty="0" smtClean="0"/>
          </a:p>
        </p:txBody>
      </p:sp>
      <p:sp>
        <p:nvSpPr>
          <p:cNvPr id="6148" name="Rectangle 3"/>
          <p:cNvSpPr>
            <a:spLocks noGrp="1" noChangeArrowheads="1"/>
          </p:cNvSpPr>
          <p:nvPr>
            <p:ph type="body" idx="1"/>
          </p:nvPr>
        </p:nvSpPr>
        <p:spPr>
          <a:xfrm>
            <a:off x="395536" y="1556792"/>
            <a:ext cx="8424936" cy="4320480"/>
          </a:xfrm>
        </p:spPr>
        <p:txBody>
          <a:bodyPr/>
          <a:lstStyle/>
          <a:p>
            <a:pPr>
              <a:defRPr/>
            </a:pPr>
            <a:r>
              <a:rPr lang="fr-FR" sz="2800" b="1" smtClean="0"/>
              <a:t>Presentation of </a:t>
            </a:r>
            <a:r>
              <a:rPr lang="en-US" altLang="en-US" sz="2800" b="1"/>
              <a:t>ITU-T E.800SerSup9</a:t>
            </a:r>
            <a:endParaRPr lang="fr-FR" sz="2800" b="1" dirty="0" smtClean="0"/>
          </a:p>
          <a:p>
            <a:pPr>
              <a:defRPr/>
            </a:pPr>
            <a:r>
              <a:rPr lang="fr-FR" sz="2800" b="1" smtClean="0"/>
              <a:t>QoS monitoring practices for the regulator</a:t>
            </a:r>
            <a:endParaRPr lang="fr-FR" sz="2800" b="1" dirty="0" smtClean="0"/>
          </a:p>
          <a:p>
            <a:pPr>
              <a:defRPr/>
            </a:pPr>
            <a:r>
              <a:rPr lang="fr-FR" sz="2800" b="1" smtClean="0"/>
              <a:t>Measuring voice QoS on mobile networks</a:t>
            </a:r>
            <a:endParaRPr lang="fr-FR" sz="2800" b="1" dirty="0" smtClean="0"/>
          </a:p>
          <a:p>
            <a:pPr>
              <a:defRPr/>
            </a:pPr>
            <a:r>
              <a:rPr lang="fr-FR" sz="2800" b="1" smtClean="0"/>
              <a:t>Measuring the QoS (data) of the mobile Internet</a:t>
            </a:r>
            <a:endParaRPr lang="fr-FR" sz="2800" b="1" dirty="0" smtClean="0"/>
          </a:p>
          <a:p>
            <a:pPr marL="342900" lvl="1" indent="-342900">
              <a:buSzPct val="75000"/>
              <a:buBlip>
                <a:blip r:embed="rId3"/>
              </a:buBlip>
              <a:defRPr/>
            </a:pPr>
            <a:r>
              <a:rPr lang="fr-FR" b="1" smtClean="0"/>
              <a:t>Conclusions and recommendations</a:t>
            </a:r>
            <a:endParaRPr lang="fr-FR" b="1" dirty="0"/>
          </a:p>
        </p:txBody>
      </p:sp>
      <p:sp>
        <p:nvSpPr>
          <p:cNvPr id="2" name="Espace réservé du numéro de diapositive 1"/>
          <p:cNvSpPr>
            <a:spLocks noGrp="1"/>
          </p:cNvSpPr>
          <p:nvPr>
            <p:ph type="sldNum" sz="quarter" idx="11"/>
          </p:nvPr>
        </p:nvSpPr>
        <p:spPr>
          <a:xfrm>
            <a:off x="7751763" y="6525344"/>
            <a:ext cx="1366837" cy="359644"/>
          </a:xfrm>
        </p:spPr>
        <p:txBody>
          <a:bodyPr/>
          <a:lstStyle/>
          <a:p>
            <a:pPr>
              <a:defRPr/>
            </a:pPr>
            <a:fld id="{68634B60-16E9-421C-BEAE-A5921D67FD8D}" type="slidenum">
              <a:rPr lang="en-US" smtClean="0"/>
              <a:pPr>
                <a:defRPr/>
              </a:pPr>
              <a:t>2</a:t>
            </a:fld>
            <a:endParaRPr lang="en-US" dirty="0"/>
          </a:p>
        </p:txBody>
      </p:sp>
      <p:sp>
        <p:nvSpPr>
          <p:cNvPr id="5" name="Rectangle 4"/>
          <p:cNvSpPr>
            <a:spLocks noGrp="1" noChangeArrowheads="1"/>
          </p:cNvSpPr>
          <p:nvPr>
            <p:ph type="dt" sz="quarter" idx="10"/>
          </p:nvPr>
        </p:nvSpPr>
        <p:spPr>
          <a:xfrm>
            <a:off x="0" y="6589713"/>
            <a:ext cx="3827463"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altLang="en-US" sz="1400" b="1" i="1" dirty="0" smtClean="0">
                <a:latin typeface="Univers" pitchFamily="34" charset="0"/>
              </a:rPr>
              <a:t>Kampala, Uganda, 24 June 2014</a:t>
            </a:r>
          </a:p>
        </p:txBody>
      </p:sp>
    </p:spTree>
    <p:extLst>
      <p:ext uri="{BB962C8B-B14F-4D97-AF65-F5344CB8AC3E}">
        <p14:creationId xmlns:p14="http://schemas.microsoft.com/office/powerpoint/2010/main" val="2880115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fr-FR" altLang="en-US" sz="1400">
                <a:solidFill>
                  <a:srgbClr val="000000"/>
                </a:solidFill>
                <a:latin typeface="Univers" pitchFamily="34" charset="0"/>
              </a:rPr>
              <a:t>Kampala, Uganda, 24 June 2014</a:t>
            </a:r>
            <a:endParaRPr lang="fr-FR" altLang="en-US" sz="1400" smtClean="0">
              <a:solidFill>
                <a:srgbClr val="000000"/>
              </a:solidFill>
              <a:latin typeface="Univers" pitchFamily="34" charset="0"/>
            </a:endParaRPr>
          </a:p>
        </p:txBody>
      </p:sp>
      <p:sp>
        <p:nvSpPr>
          <p:cNvPr id="21507" name="Rectangle 8"/>
          <p:cNvSpPr>
            <a:spLocks noGrp="1" noChangeArrowheads="1"/>
          </p:cNvSpPr>
          <p:nvPr>
            <p:ph type="title"/>
          </p:nvPr>
        </p:nvSpPr>
        <p:spPr>
          <a:xfrm>
            <a:off x="0" y="356393"/>
            <a:ext cx="9144000" cy="1150937"/>
          </a:xfrm>
        </p:spPr>
        <p:txBody>
          <a:bodyPr/>
          <a:lstStyle/>
          <a:p>
            <a:r>
              <a:rPr lang="fr-FR" altLang="en-US" sz="3000" smtClean="0"/>
              <a:t>Protocol for </a:t>
            </a:r>
            <a:r>
              <a:rPr lang="en-US" altLang="en-US" sz="3000" smtClean="0"/>
              <a:t>voice QoS measurements</a:t>
            </a:r>
            <a:r>
              <a:rPr lang="fr-FR" altLang="en-US" smtClean="0"/>
              <a:t/>
            </a:r>
            <a:br>
              <a:rPr lang="fr-FR" altLang="en-US" smtClean="0"/>
            </a:br>
            <a:r>
              <a:rPr lang="fr-FR" altLang="en-US" smtClean="0"/>
              <a:t> </a:t>
            </a:r>
          </a:p>
        </p:txBody>
      </p:sp>
      <p:sp>
        <p:nvSpPr>
          <p:cNvPr id="2" name="Rectangle 1"/>
          <p:cNvSpPr/>
          <p:nvPr/>
        </p:nvSpPr>
        <p:spPr>
          <a:xfrm>
            <a:off x="467544" y="1124744"/>
            <a:ext cx="7127875" cy="479425"/>
          </a:xfrm>
          <a:prstGeom prst="rect">
            <a:avLst/>
          </a:prstGeom>
        </p:spPr>
        <p:txBody>
          <a:bodyPr>
            <a:spAutoFit/>
          </a:bodyPr>
          <a:lstStyle/>
          <a:p>
            <a:pPr>
              <a:lnSpc>
                <a:spcPct val="90000"/>
              </a:lnSpc>
              <a:spcBef>
                <a:spcPct val="20000"/>
              </a:spcBef>
              <a:buSzPct val="75000"/>
              <a:defRPr/>
            </a:pPr>
            <a:r>
              <a:rPr lang="fr-FR" sz="2800" smtClean="0">
                <a:solidFill>
                  <a:srgbClr val="000099"/>
                </a:solidFill>
                <a:latin typeface="Verdana"/>
              </a:rPr>
              <a:t>Measurement methodology</a:t>
            </a:r>
            <a:endParaRPr lang="fr-FR" sz="2800" dirty="0">
              <a:solidFill>
                <a:srgbClr val="000099"/>
              </a:solidFill>
              <a:latin typeface="Verdana"/>
            </a:endParaRPr>
          </a:p>
        </p:txBody>
      </p:sp>
      <p:sp>
        <p:nvSpPr>
          <p:cNvPr id="21509" name="Rectangle 2"/>
          <p:cNvSpPr>
            <a:spLocks noChangeArrowheads="1"/>
          </p:cNvSpPr>
          <p:nvPr/>
        </p:nvSpPr>
        <p:spPr bwMode="auto">
          <a:xfrm>
            <a:off x="251520" y="1772816"/>
            <a:ext cx="8424936"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79388">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lvl="2">
              <a:spcBef>
                <a:spcPct val="0"/>
              </a:spcBef>
              <a:buSzTx/>
              <a:buFontTx/>
              <a:buNone/>
            </a:pPr>
            <a:r>
              <a:rPr lang="fr-FR" altLang="en-US" smtClean="0">
                <a:solidFill>
                  <a:srgbClr val="000099"/>
                </a:solidFill>
              </a:rPr>
              <a:t>Sampling and statistical considerations:</a:t>
            </a:r>
          </a:p>
          <a:p>
            <a:pPr lvl="2">
              <a:spcBef>
                <a:spcPct val="0"/>
              </a:spcBef>
              <a:buSzTx/>
              <a:buFontTx/>
              <a:buNone/>
            </a:pPr>
            <a:endParaRPr lang="fr-FR" altLang="en-US" smtClean="0">
              <a:solidFill>
                <a:srgbClr val="000099"/>
              </a:solidFill>
            </a:endParaRPr>
          </a:p>
          <a:p>
            <a:pPr lvl="1">
              <a:buFontTx/>
              <a:buBlip>
                <a:blip r:embed="rId4"/>
              </a:buBlip>
            </a:pPr>
            <a:r>
              <a:rPr lang="fr-FR" altLang="en-US" sz="2400" smtClean="0">
                <a:solidFill>
                  <a:srgbClr val="000099"/>
                </a:solidFill>
              </a:rPr>
              <a:t>Breakdown: by operator, by site (cities, motorways, national highways, railways), by configuration (indoor, outdoor, in-car), by traffic destination (onNet and offNet)</a:t>
            </a:r>
          </a:p>
          <a:p>
            <a:pPr lvl="1">
              <a:buFontTx/>
              <a:buBlip>
                <a:blip r:embed="rId4"/>
              </a:buBlip>
            </a:pPr>
            <a:r>
              <a:rPr lang="fr-FR" altLang="en-US" sz="2400" smtClean="0">
                <a:solidFill>
                  <a:srgbClr val="000099"/>
                </a:solidFill>
              </a:rPr>
              <a:t>Large numbers to provide a significant sample (statistical error about 2%): elementary values after any breakdown shall be greater than </a:t>
            </a:r>
            <a:r>
              <a:rPr lang="fr-FR" altLang="en-US" sz="2400" b="1" smtClean="0">
                <a:solidFill>
                  <a:srgbClr val="000099"/>
                </a:solidFill>
              </a:rPr>
              <a:t>33</a:t>
            </a:r>
            <a:endParaRPr lang="fr-FR" altLang="en-US" sz="2400" smtClean="0">
              <a:solidFill>
                <a:srgbClr val="000099"/>
              </a:solidFill>
            </a:endParaRPr>
          </a:p>
        </p:txBody>
      </p:sp>
      <p:sp>
        <p:nvSpPr>
          <p:cNvPr id="6" name="TextBox 5"/>
          <p:cNvSpPr txBox="1"/>
          <p:nvPr/>
        </p:nvSpPr>
        <p:spPr>
          <a:xfrm>
            <a:off x="8532440" y="6525343"/>
            <a:ext cx="432048" cy="276999"/>
          </a:xfrm>
          <a:prstGeom prst="rect">
            <a:avLst/>
          </a:prstGeom>
          <a:noFill/>
        </p:spPr>
        <p:txBody>
          <a:bodyPr wrap="square" rtlCol="0">
            <a:spAutoFit/>
          </a:bodyPr>
          <a:lstStyle/>
          <a:p>
            <a:r>
              <a:rPr lang="en-US" sz="1200" dirty="0" smtClean="0"/>
              <a:t>20</a:t>
            </a:r>
            <a:endParaRPr lang="en-US" sz="1200" dirty="0"/>
          </a:p>
        </p:txBody>
      </p:sp>
    </p:spTree>
    <p:extLst>
      <p:ext uri="{BB962C8B-B14F-4D97-AF65-F5344CB8AC3E}">
        <p14:creationId xmlns:p14="http://schemas.microsoft.com/office/powerpoint/2010/main" val="16059060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fr-FR" altLang="en-US" sz="1400">
                <a:solidFill>
                  <a:srgbClr val="000000"/>
                </a:solidFill>
                <a:latin typeface="Univers" pitchFamily="34" charset="0"/>
              </a:rPr>
              <a:t>Kampala, Uganda, 24 June 2014</a:t>
            </a:r>
            <a:endParaRPr lang="fr-FR" altLang="en-US" sz="1400" smtClean="0">
              <a:solidFill>
                <a:srgbClr val="000000"/>
              </a:solidFill>
              <a:latin typeface="Univers" pitchFamily="34" charset="0"/>
            </a:endParaRPr>
          </a:p>
        </p:txBody>
      </p:sp>
      <p:sp>
        <p:nvSpPr>
          <p:cNvPr id="24579" name="Rectangle 8"/>
          <p:cNvSpPr>
            <a:spLocks noGrp="1" noChangeArrowheads="1"/>
          </p:cNvSpPr>
          <p:nvPr>
            <p:ph type="title"/>
          </p:nvPr>
        </p:nvSpPr>
        <p:spPr>
          <a:xfrm>
            <a:off x="-9525" y="335350"/>
            <a:ext cx="9144000" cy="933450"/>
          </a:xfrm>
        </p:spPr>
        <p:txBody>
          <a:bodyPr/>
          <a:lstStyle/>
          <a:p>
            <a:r>
              <a:rPr lang="fr-FR" altLang="en-US" sz="3000" smtClean="0"/>
              <a:t>Protocol for </a:t>
            </a:r>
            <a:r>
              <a:rPr lang="en-US" altLang="en-US" sz="3000" smtClean="0"/>
              <a:t>voice QoS measurements</a:t>
            </a:r>
            <a:r>
              <a:rPr lang="fr-FR" altLang="en-US" sz="3000" smtClean="0"/>
              <a:t> </a:t>
            </a:r>
          </a:p>
        </p:txBody>
      </p:sp>
      <p:sp>
        <p:nvSpPr>
          <p:cNvPr id="2" name="Rectangle 1"/>
          <p:cNvSpPr/>
          <p:nvPr/>
        </p:nvSpPr>
        <p:spPr>
          <a:xfrm>
            <a:off x="395536" y="1268760"/>
            <a:ext cx="7127875" cy="479425"/>
          </a:xfrm>
          <a:prstGeom prst="rect">
            <a:avLst/>
          </a:prstGeom>
        </p:spPr>
        <p:txBody>
          <a:bodyPr>
            <a:spAutoFit/>
          </a:bodyPr>
          <a:lstStyle/>
          <a:p>
            <a:pPr>
              <a:lnSpc>
                <a:spcPct val="90000"/>
              </a:lnSpc>
              <a:spcBef>
                <a:spcPct val="20000"/>
              </a:spcBef>
              <a:buSzPct val="75000"/>
              <a:defRPr/>
            </a:pPr>
            <a:r>
              <a:rPr lang="fr-FR" sz="2800" smtClean="0">
                <a:solidFill>
                  <a:srgbClr val="000099"/>
                </a:solidFill>
                <a:latin typeface="Verdana"/>
              </a:rPr>
              <a:t>Measurement methodology</a:t>
            </a:r>
            <a:endParaRPr lang="fr-FR" sz="2800" dirty="0">
              <a:solidFill>
                <a:srgbClr val="000099"/>
              </a:solidFill>
              <a:latin typeface="Verdana"/>
            </a:endParaRPr>
          </a:p>
        </p:txBody>
      </p:sp>
      <p:sp>
        <p:nvSpPr>
          <p:cNvPr id="24581" name="Rectangle 2"/>
          <p:cNvSpPr>
            <a:spLocks noChangeArrowheads="1"/>
          </p:cNvSpPr>
          <p:nvPr/>
        </p:nvSpPr>
        <p:spPr bwMode="auto">
          <a:xfrm>
            <a:off x="-9525" y="1988840"/>
            <a:ext cx="9144000" cy="3736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79388">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lvl="2">
              <a:spcBef>
                <a:spcPct val="0"/>
              </a:spcBef>
              <a:buSzTx/>
              <a:buFontTx/>
              <a:buNone/>
            </a:pPr>
            <a:r>
              <a:rPr lang="fr-FR" altLang="en-US" sz="2800" smtClean="0">
                <a:solidFill>
                  <a:srgbClr val="000099"/>
                </a:solidFill>
              </a:rPr>
              <a:t>Organization and operation:</a:t>
            </a:r>
          </a:p>
          <a:p>
            <a:pPr lvl="2">
              <a:spcBef>
                <a:spcPct val="0"/>
              </a:spcBef>
              <a:buSzTx/>
              <a:buFontTx/>
              <a:buNone/>
            </a:pPr>
            <a:endParaRPr lang="fr-FR" altLang="en-US" smtClean="0">
              <a:solidFill>
                <a:srgbClr val="000099"/>
              </a:solidFill>
            </a:endParaRPr>
          </a:p>
          <a:p>
            <a:pPr lvl="1">
              <a:buFontTx/>
              <a:buBlip>
                <a:blip r:embed="rId4"/>
              </a:buBlip>
            </a:pPr>
            <a:r>
              <a:rPr lang="fr-FR" altLang="en-US" smtClean="0">
                <a:solidFill>
                  <a:srgbClr val="000099"/>
                </a:solidFill>
              </a:rPr>
              <a:t>Develop a guide for the investigator with templates to be used: Ref., weather, GPS coordinates, recipient, outcomes,…</a:t>
            </a:r>
          </a:p>
          <a:p>
            <a:pPr lvl="1">
              <a:buFontTx/>
              <a:buNone/>
            </a:pPr>
            <a:endParaRPr lang="fr-FR" altLang="en-US" smtClean="0">
              <a:solidFill>
                <a:srgbClr val="000099"/>
              </a:solidFill>
            </a:endParaRPr>
          </a:p>
          <a:p>
            <a:pPr lvl="1">
              <a:buFontTx/>
              <a:buBlip>
                <a:blip r:embed="rId4"/>
              </a:buBlip>
            </a:pPr>
            <a:r>
              <a:rPr lang="fr-FR" altLang="en-US" smtClean="0">
                <a:solidFill>
                  <a:srgbClr val="000099"/>
                </a:solidFill>
              </a:rPr>
              <a:t>Use the codification principle: operator, site, configuration, traffic,…</a:t>
            </a:r>
          </a:p>
        </p:txBody>
      </p:sp>
      <p:sp>
        <p:nvSpPr>
          <p:cNvPr id="6" name="TextBox 5"/>
          <p:cNvSpPr txBox="1"/>
          <p:nvPr/>
        </p:nvSpPr>
        <p:spPr>
          <a:xfrm>
            <a:off x="8529343" y="6525343"/>
            <a:ext cx="432048" cy="276999"/>
          </a:xfrm>
          <a:prstGeom prst="rect">
            <a:avLst/>
          </a:prstGeom>
          <a:noFill/>
        </p:spPr>
        <p:txBody>
          <a:bodyPr wrap="square" rtlCol="0">
            <a:spAutoFit/>
          </a:bodyPr>
          <a:lstStyle/>
          <a:p>
            <a:r>
              <a:rPr lang="en-US" sz="1200" dirty="0" smtClean="0"/>
              <a:t>21</a:t>
            </a:r>
            <a:endParaRPr lang="en-US" sz="1200" dirty="0"/>
          </a:p>
        </p:txBody>
      </p:sp>
    </p:spTree>
    <p:extLst>
      <p:ext uri="{BB962C8B-B14F-4D97-AF65-F5344CB8AC3E}">
        <p14:creationId xmlns:p14="http://schemas.microsoft.com/office/powerpoint/2010/main" val="36994143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fr-FR" altLang="en-US" sz="1400">
                <a:solidFill>
                  <a:srgbClr val="000000"/>
                </a:solidFill>
                <a:latin typeface="Univers" pitchFamily="34" charset="0"/>
              </a:rPr>
              <a:t>Kampala, Uganda, 24 June 2014</a:t>
            </a:r>
            <a:endParaRPr lang="fr-FR" altLang="en-US" sz="1400" smtClean="0">
              <a:solidFill>
                <a:srgbClr val="000000"/>
              </a:solidFill>
              <a:latin typeface="Univers" pitchFamily="34" charset="0"/>
            </a:endParaRPr>
          </a:p>
        </p:txBody>
      </p:sp>
      <p:sp>
        <p:nvSpPr>
          <p:cNvPr id="25603" name="Rectangle 8"/>
          <p:cNvSpPr>
            <a:spLocks noGrp="1" noChangeArrowheads="1"/>
          </p:cNvSpPr>
          <p:nvPr>
            <p:ph type="title"/>
          </p:nvPr>
        </p:nvSpPr>
        <p:spPr>
          <a:xfrm>
            <a:off x="107504" y="455324"/>
            <a:ext cx="9144000" cy="620688"/>
          </a:xfrm>
        </p:spPr>
        <p:txBody>
          <a:bodyPr/>
          <a:lstStyle/>
          <a:p>
            <a:r>
              <a:rPr lang="fr-FR" altLang="en-US" sz="3000" smtClean="0"/>
              <a:t>Protocol for </a:t>
            </a:r>
            <a:r>
              <a:rPr lang="en-US" altLang="en-US" sz="3000" smtClean="0"/>
              <a:t>voice QoS measurements</a:t>
            </a:r>
            <a:r>
              <a:rPr lang="fr-FR" altLang="en-US" smtClean="0"/>
              <a:t/>
            </a:r>
            <a:br>
              <a:rPr lang="fr-FR" altLang="en-US" smtClean="0"/>
            </a:br>
            <a:r>
              <a:rPr lang="fr-FR" altLang="en-US" smtClean="0"/>
              <a:t> </a:t>
            </a:r>
          </a:p>
        </p:txBody>
      </p:sp>
      <p:sp>
        <p:nvSpPr>
          <p:cNvPr id="2" name="Rectangle 1"/>
          <p:cNvSpPr/>
          <p:nvPr/>
        </p:nvSpPr>
        <p:spPr>
          <a:xfrm>
            <a:off x="562148" y="845754"/>
            <a:ext cx="7127875" cy="481012"/>
          </a:xfrm>
          <a:prstGeom prst="rect">
            <a:avLst/>
          </a:prstGeom>
        </p:spPr>
        <p:txBody>
          <a:bodyPr>
            <a:spAutoFit/>
          </a:bodyPr>
          <a:lstStyle/>
          <a:p>
            <a:pPr>
              <a:lnSpc>
                <a:spcPct val="90000"/>
              </a:lnSpc>
              <a:spcBef>
                <a:spcPct val="20000"/>
              </a:spcBef>
              <a:buSzPct val="75000"/>
              <a:defRPr/>
            </a:pPr>
            <a:r>
              <a:rPr lang="fr-FR" sz="2800" smtClean="0">
                <a:solidFill>
                  <a:srgbClr val="000099"/>
                </a:solidFill>
              </a:rPr>
              <a:t>Measurement methodology</a:t>
            </a:r>
            <a:endParaRPr lang="fr-FR" sz="2800" dirty="0">
              <a:solidFill>
                <a:srgbClr val="000099"/>
              </a:solidFill>
              <a:latin typeface="Verdana"/>
            </a:endParaRPr>
          </a:p>
        </p:txBody>
      </p:sp>
      <p:sp>
        <p:nvSpPr>
          <p:cNvPr id="25605" name="Rectangle 2"/>
          <p:cNvSpPr>
            <a:spLocks noChangeArrowheads="1"/>
          </p:cNvSpPr>
          <p:nvPr/>
        </p:nvSpPr>
        <p:spPr bwMode="auto">
          <a:xfrm>
            <a:off x="307552" y="1700808"/>
            <a:ext cx="8424936" cy="408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79388">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lvl="2">
              <a:spcBef>
                <a:spcPct val="0"/>
              </a:spcBef>
              <a:buSzTx/>
              <a:buFontTx/>
              <a:buNone/>
            </a:pPr>
            <a:r>
              <a:rPr lang="fr-FR" altLang="en-US" sz="2800" smtClean="0">
                <a:solidFill>
                  <a:srgbClr val="000099"/>
                </a:solidFill>
              </a:rPr>
              <a:t>Organization and operation:</a:t>
            </a:r>
          </a:p>
          <a:p>
            <a:pPr lvl="2">
              <a:spcBef>
                <a:spcPct val="0"/>
              </a:spcBef>
              <a:buSzTx/>
              <a:buFontTx/>
              <a:buNone/>
            </a:pPr>
            <a:endParaRPr lang="fr-FR" altLang="en-US" sz="1100" smtClean="0">
              <a:solidFill>
                <a:srgbClr val="000099"/>
              </a:solidFill>
            </a:endParaRPr>
          </a:p>
          <a:p>
            <a:pPr lvl="1">
              <a:buFontTx/>
              <a:buBlip>
                <a:blip r:embed="rId4"/>
              </a:buBlip>
            </a:pPr>
            <a:r>
              <a:rPr lang="fr-FR" altLang="en-US" smtClean="0">
                <a:solidFill>
                  <a:srgbClr val="000099"/>
                </a:solidFill>
              </a:rPr>
              <a:t>Guarantee all conditions so that each measurement is conducted under exactly the same conditions for every operator: weather, space, method,…</a:t>
            </a:r>
          </a:p>
          <a:p>
            <a:pPr lvl="1">
              <a:buFontTx/>
              <a:buNone/>
            </a:pPr>
            <a:endParaRPr lang="fr-FR" altLang="en-US" sz="1100" smtClean="0">
              <a:solidFill>
                <a:srgbClr val="000099"/>
              </a:solidFill>
            </a:endParaRPr>
          </a:p>
          <a:p>
            <a:pPr lvl="1">
              <a:buFontTx/>
              <a:buBlip>
                <a:blip r:embed="rId4"/>
              </a:buBlip>
            </a:pPr>
            <a:r>
              <a:rPr lang="fr-FR" altLang="en-US" smtClean="0">
                <a:solidFill>
                  <a:srgbClr val="000099"/>
                </a:solidFill>
              </a:rPr>
              <a:t>Conduct a large number of dry-run tests in order to calibrate the whole testing system</a:t>
            </a:r>
          </a:p>
        </p:txBody>
      </p:sp>
      <p:sp>
        <p:nvSpPr>
          <p:cNvPr id="6" name="TextBox 5"/>
          <p:cNvSpPr txBox="1"/>
          <p:nvPr/>
        </p:nvSpPr>
        <p:spPr>
          <a:xfrm>
            <a:off x="8532440" y="6525343"/>
            <a:ext cx="432048" cy="276999"/>
          </a:xfrm>
          <a:prstGeom prst="rect">
            <a:avLst/>
          </a:prstGeom>
          <a:noFill/>
        </p:spPr>
        <p:txBody>
          <a:bodyPr wrap="square" rtlCol="0">
            <a:spAutoFit/>
          </a:bodyPr>
          <a:lstStyle/>
          <a:p>
            <a:r>
              <a:rPr lang="en-US" sz="1200" dirty="0" smtClean="0"/>
              <a:t>22</a:t>
            </a:r>
            <a:endParaRPr lang="en-US" sz="1200" dirty="0"/>
          </a:p>
        </p:txBody>
      </p:sp>
    </p:spTree>
    <p:extLst>
      <p:ext uri="{BB962C8B-B14F-4D97-AF65-F5344CB8AC3E}">
        <p14:creationId xmlns:p14="http://schemas.microsoft.com/office/powerpoint/2010/main" val="17803930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fr-FR" altLang="en-US" sz="1400">
                <a:solidFill>
                  <a:srgbClr val="000000"/>
                </a:solidFill>
                <a:latin typeface="Univers" pitchFamily="34" charset="0"/>
              </a:rPr>
              <a:t>Kampala, Uganda, 24 June 2014</a:t>
            </a:r>
            <a:endParaRPr lang="fr-FR" altLang="en-US" sz="1400" smtClean="0">
              <a:solidFill>
                <a:srgbClr val="000000"/>
              </a:solidFill>
              <a:latin typeface="Univers" pitchFamily="34" charset="0"/>
            </a:endParaRPr>
          </a:p>
        </p:txBody>
      </p:sp>
      <p:sp>
        <p:nvSpPr>
          <p:cNvPr id="27651" name="Rectangle 8"/>
          <p:cNvSpPr>
            <a:spLocks noGrp="1" noChangeArrowheads="1"/>
          </p:cNvSpPr>
          <p:nvPr>
            <p:ph type="title"/>
          </p:nvPr>
        </p:nvSpPr>
        <p:spPr>
          <a:xfrm>
            <a:off x="0" y="355052"/>
            <a:ext cx="9144000" cy="624880"/>
          </a:xfrm>
        </p:spPr>
        <p:txBody>
          <a:bodyPr/>
          <a:lstStyle/>
          <a:p>
            <a:r>
              <a:rPr lang="fr-FR" altLang="en-US" sz="3000" smtClean="0"/>
              <a:t>Protocol for </a:t>
            </a:r>
            <a:r>
              <a:rPr lang="en-US" altLang="en-US" sz="3000" smtClean="0"/>
              <a:t>voice QoS measurements</a:t>
            </a:r>
            <a:r>
              <a:rPr lang="fr-FR" altLang="en-US" smtClean="0"/>
              <a:t/>
            </a:r>
            <a:br>
              <a:rPr lang="fr-FR" altLang="en-US" smtClean="0"/>
            </a:br>
            <a:r>
              <a:rPr lang="fr-FR" altLang="en-US" smtClean="0"/>
              <a:t> </a:t>
            </a:r>
          </a:p>
        </p:txBody>
      </p:sp>
      <p:sp>
        <p:nvSpPr>
          <p:cNvPr id="2" name="Rectangle 1"/>
          <p:cNvSpPr/>
          <p:nvPr/>
        </p:nvSpPr>
        <p:spPr>
          <a:xfrm>
            <a:off x="395536" y="692944"/>
            <a:ext cx="7127875" cy="481012"/>
          </a:xfrm>
          <a:prstGeom prst="rect">
            <a:avLst/>
          </a:prstGeom>
        </p:spPr>
        <p:txBody>
          <a:bodyPr>
            <a:spAutoFit/>
          </a:bodyPr>
          <a:lstStyle/>
          <a:p>
            <a:pPr>
              <a:lnSpc>
                <a:spcPct val="90000"/>
              </a:lnSpc>
              <a:spcBef>
                <a:spcPct val="20000"/>
              </a:spcBef>
              <a:buSzPct val="75000"/>
              <a:defRPr/>
            </a:pPr>
            <a:r>
              <a:rPr lang="fr-FR" sz="2800" smtClean="0">
                <a:solidFill>
                  <a:srgbClr val="000099"/>
                </a:solidFill>
              </a:rPr>
              <a:t>Measurement methodology</a:t>
            </a:r>
            <a:endParaRPr lang="fr-FR" sz="2800" dirty="0">
              <a:solidFill>
                <a:srgbClr val="000099"/>
              </a:solidFill>
              <a:latin typeface="Verdana"/>
            </a:endParaRPr>
          </a:p>
        </p:txBody>
      </p:sp>
      <p:sp>
        <p:nvSpPr>
          <p:cNvPr id="27653" name="Rectangle 2"/>
          <p:cNvSpPr>
            <a:spLocks noChangeArrowheads="1"/>
          </p:cNvSpPr>
          <p:nvPr/>
        </p:nvSpPr>
        <p:spPr bwMode="auto">
          <a:xfrm>
            <a:off x="251520" y="1196752"/>
            <a:ext cx="8424936" cy="474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79388">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lvl="2">
              <a:spcBef>
                <a:spcPct val="0"/>
              </a:spcBef>
              <a:buSzTx/>
              <a:buFontTx/>
              <a:buNone/>
            </a:pPr>
            <a:r>
              <a:rPr lang="fr-FR" altLang="en-US" sz="2800" smtClean="0">
                <a:solidFill>
                  <a:srgbClr val="000099"/>
                </a:solidFill>
              </a:rPr>
              <a:t>Processing of outcomes (deliverables)</a:t>
            </a:r>
          </a:p>
          <a:p>
            <a:pPr lvl="2">
              <a:spcBef>
                <a:spcPct val="0"/>
              </a:spcBef>
              <a:buSzTx/>
              <a:buFontTx/>
              <a:buNone/>
            </a:pPr>
            <a:endParaRPr lang="fr-FR" altLang="en-US" sz="1100" smtClean="0">
              <a:solidFill>
                <a:srgbClr val="000099"/>
              </a:solidFill>
            </a:endParaRPr>
          </a:p>
          <a:p>
            <a:pPr lvl="1"/>
            <a:r>
              <a:rPr lang="fr-FR" altLang="en-US" smtClean="0">
                <a:solidFill>
                  <a:srgbClr val="000099"/>
                </a:solidFill>
              </a:rPr>
              <a:t>Trend in </a:t>
            </a:r>
            <a:r>
              <a:rPr lang="fr-FR" altLang="en-US">
                <a:solidFill>
                  <a:srgbClr val="000099"/>
                </a:solidFill>
              </a:rPr>
              <a:t>“positive” </a:t>
            </a:r>
            <a:r>
              <a:rPr lang="fr-FR" altLang="en-US" smtClean="0">
                <a:solidFill>
                  <a:srgbClr val="000099"/>
                </a:solidFill>
              </a:rPr>
              <a:t>indicator: SR</a:t>
            </a:r>
          </a:p>
          <a:p>
            <a:pPr lvl="1"/>
            <a:r>
              <a:rPr lang="fr-FR" altLang="en-US" smtClean="0">
                <a:solidFill>
                  <a:srgbClr val="000099"/>
                </a:solidFill>
              </a:rPr>
              <a:t>Trend in </a:t>
            </a:r>
            <a:r>
              <a:rPr lang="fr-FR" altLang="en-US">
                <a:solidFill>
                  <a:srgbClr val="000099"/>
                </a:solidFill>
              </a:rPr>
              <a:t>“negative” </a:t>
            </a:r>
            <a:r>
              <a:rPr lang="fr-FR" altLang="en-US" smtClean="0">
                <a:solidFill>
                  <a:srgbClr val="000099"/>
                </a:solidFill>
              </a:rPr>
              <a:t>indicator: USR</a:t>
            </a:r>
          </a:p>
          <a:p>
            <a:pPr marL="457200" lvl="1" indent="0">
              <a:buNone/>
            </a:pPr>
            <a:r>
              <a:rPr lang="fr-FR" altLang="en-US">
                <a:solidFill>
                  <a:srgbClr val="000099"/>
                </a:solidFill>
              </a:rPr>
              <a:t>	</a:t>
            </a:r>
            <a:r>
              <a:rPr lang="fr-FR" altLang="en-US" smtClean="0">
                <a:solidFill>
                  <a:srgbClr val="000099"/>
                </a:solidFill>
              </a:rPr>
              <a:t>= FR+CR</a:t>
            </a:r>
          </a:p>
          <a:p>
            <a:pPr lvl="1">
              <a:buFontTx/>
              <a:buBlip>
                <a:blip r:embed="rId4"/>
              </a:buBlip>
            </a:pPr>
            <a:r>
              <a:rPr lang="fr-FR" altLang="en-US" smtClean="0">
                <a:solidFill>
                  <a:srgbClr val="000099"/>
                </a:solidFill>
              </a:rPr>
              <a:t>Reports:</a:t>
            </a:r>
          </a:p>
          <a:p>
            <a:pPr lvl="1">
              <a:buFontTx/>
              <a:buBlip>
                <a:blip r:embed="rId4"/>
              </a:buBlip>
            </a:pPr>
            <a:r>
              <a:rPr lang="fr-FR" altLang="en-US" sz="2800" smtClean="0">
                <a:solidFill>
                  <a:srgbClr val="000099"/>
                </a:solidFill>
              </a:rPr>
              <a:t>Overall report: Reference</a:t>
            </a:r>
          </a:p>
          <a:p>
            <a:pPr lvl="1">
              <a:buFontTx/>
              <a:buBlip>
                <a:blip r:embed="rId4"/>
              </a:buBlip>
            </a:pPr>
            <a:r>
              <a:rPr lang="fr-FR" altLang="en-US" sz="2800" smtClean="0">
                <a:solidFill>
                  <a:srgbClr val="000099"/>
                </a:solidFill>
              </a:rPr>
              <a:t>Specific report for each operator (request for corrective action plan)</a:t>
            </a:r>
          </a:p>
          <a:p>
            <a:pPr lvl="1">
              <a:buFontTx/>
              <a:buBlip>
                <a:blip r:embed="rId4"/>
              </a:buBlip>
            </a:pPr>
            <a:r>
              <a:rPr lang="fr-FR" altLang="en-US" sz="2800" smtClean="0">
                <a:solidFill>
                  <a:srgbClr val="000099"/>
                </a:solidFill>
              </a:rPr>
              <a:t>Report for publication</a:t>
            </a:r>
          </a:p>
        </p:txBody>
      </p:sp>
      <p:sp>
        <p:nvSpPr>
          <p:cNvPr id="6" name="TextBox 5"/>
          <p:cNvSpPr txBox="1"/>
          <p:nvPr/>
        </p:nvSpPr>
        <p:spPr>
          <a:xfrm>
            <a:off x="8532440" y="6525343"/>
            <a:ext cx="432048" cy="276999"/>
          </a:xfrm>
          <a:prstGeom prst="rect">
            <a:avLst/>
          </a:prstGeom>
          <a:noFill/>
        </p:spPr>
        <p:txBody>
          <a:bodyPr wrap="square" rtlCol="0">
            <a:spAutoFit/>
          </a:bodyPr>
          <a:lstStyle/>
          <a:p>
            <a:r>
              <a:rPr lang="en-US" sz="1200" dirty="0" smtClean="0"/>
              <a:t>23</a:t>
            </a:r>
            <a:endParaRPr lang="en-US" sz="1200" dirty="0"/>
          </a:p>
        </p:txBody>
      </p:sp>
    </p:spTree>
    <p:extLst>
      <p:ext uri="{BB962C8B-B14F-4D97-AF65-F5344CB8AC3E}">
        <p14:creationId xmlns:p14="http://schemas.microsoft.com/office/powerpoint/2010/main" val="17846851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8"/>
          <p:cNvSpPr>
            <a:spLocks noGrp="1" noChangeArrowheads="1"/>
          </p:cNvSpPr>
          <p:nvPr>
            <p:ph type="title"/>
          </p:nvPr>
        </p:nvSpPr>
        <p:spPr>
          <a:xfrm>
            <a:off x="0" y="188913"/>
            <a:ext cx="9144000" cy="792162"/>
          </a:xfrm>
        </p:spPr>
        <p:txBody>
          <a:bodyPr/>
          <a:lstStyle/>
          <a:p>
            <a:endParaRPr lang="en-US" altLang="en-US" smtClean="0"/>
          </a:p>
        </p:txBody>
      </p:sp>
      <p:sp>
        <p:nvSpPr>
          <p:cNvPr id="31746"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4"/>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5"/>
              </a:buBlip>
              <a:defRPr sz="2800">
                <a:solidFill>
                  <a:schemeClr val="bg2"/>
                </a:solidFill>
                <a:latin typeface="Verdana" pitchFamily="34" charset="0"/>
              </a:defRPr>
            </a:lvl2pPr>
            <a:lvl3pPr marL="1143000" indent="-228600">
              <a:spcBef>
                <a:spcPct val="20000"/>
              </a:spcBef>
              <a:buSzPct val="60000"/>
              <a:buBlip>
                <a:blip r:embed="rId4"/>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5"/>
              </a:buBlip>
              <a:defRPr sz="2000">
                <a:solidFill>
                  <a:schemeClr val="bg2"/>
                </a:solidFill>
                <a:latin typeface="Verdana" pitchFamily="34" charset="0"/>
              </a:defRPr>
            </a:lvl4pPr>
            <a:lvl5pPr marL="2057400" indent="-228600">
              <a:spcBef>
                <a:spcPct val="20000"/>
              </a:spcBef>
              <a:buSzPct val="60000"/>
              <a:buBlip>
                <a:blip r:embed="rId4"/>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4"/>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4"/>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4"/>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4"/>
              </a:buBlip>
              <a:defRPr sz="2000">
                <a:solidFill>
                  <a:schemeClr val="bg2"/>
                </a:solidFill>
                <a:latin typeface="Verdana" pitchFamily="34" charset="0"/>
              </a:defRPr>
            </a:lvl9pPr>
          </a:lstStyle>
          <a:p>
            <a:pPr>
              <a:spcBef>
                <a:spcPct val="0"/>
              </a:spcBef>
              <a:buSzTx/>
              <a:buFontTx/>
              <a:buNone/>
            </a:pPr>
            <a:r>
              <a:rPr lang="en-US" altLang="en-US" sz="1400">
                <a:solidFill>
                  <a:srgbClr val="000000"/>
                </a:solidFill>
                <a:latin typeface="Univers" pitchFamily="34" charset="0"/>
              </a:rPr>
              <a:t>Kampala, Uganda, 24 June 2014</a:t>
            </a:r>
            <a:endParaRPr lang="en-US" altLang="en-US" sz="1400" smtClean="0">
              <a:solidFill>
                <a:srgbClr val="000000"/>
              </a:solidFill>
              <a:latin typeface="Univers" pitchFamily="34" charset="0"/>
            </a:endParaRPr>
          </a:p>
        </p:txBody>
      </p:sp>
      <p:sp>
        <p:nvSpPr>
          <p:cNvPr id="31748" name="Espace réservé du contenu 1"/>
          <p:cNvSpPr>
            <a:spLocks noGrp="1"/>
          </p:cNvSpPr>
          <p:nvPr>
            <p:ph sz="half" idx="1"/>
          </p:nvPr>
        </p:nvSpPr>
        <p:spPr>
          <a:xfrm>
            <a:off x="415925" y="2768600"/>
            <a:ext cx="8229600" cy="2736850"/>
          </a:xfrm>
        </p:spPr>
        <p:txBody>
          <a:bodyPr/>
          <a:lstStyle/>
          <a:p>
            <a:pPr marL="0" indent="0">
              <a:buFontTx/>
              <a:buNone/>
            </a:pPr>
            <a:endParaRPr lang="fr-FR" altLang="en-US" smtClean="0"/>
          </a:p>
          <a:p>
            <a:pPr marL="0" indent="0"/>
            <a:endParaRPr lang="fr-FR" altLang="en-US" smtClean="0"/>
          </a:p>
          <a:p>
            <a:pPr marL="0" indent="0"/>
            <a:endParaRPr lang="fr-FR" altLang="en-US" smtClean="0"/>
          </a:p>
          <a:p>
            <a:pPr marL="0" indent="0"/>
            <a:endParaRPr lang="fr-FR" altLang="en-US" smtClean="0"/>
          </a:p>
        </p:txBody>
      </p:sp>
      <p:sp>
        <p:nvSpPr>
          <p:cNvPr id="31749" name="Espace réservé du texte 2"/>
          <p:cNvSpPr>
            <a:spLocks noGrp="1"/>
          </p:cNvSpPr>
          <p:nvPr>
            <p:ph type="body" sz="half" idx="2"/>
          </p:nvPr>
        </p:nvSpPr>
        <p:spPr>
          <a:xfrm>
            <a:off x="539750" y="908051"/>
            <a:ext cx="8229600" cy="792758"/>
          </a:xfrm>
        </p:spPr>
        <p:txBody>
          <a:bodyPr/>
          <a:lstStyle/>
          <a:p>
            <a:pPr marL="457200" lvl="1" indent="0">
              <a:buNone/>
            </a:pPr>
            <a:r>
              <a:rPr lang="fr-FR" altLang="en-US" dirty="0" smtClean="0"/>
              <a:t>Publication of comparative </a:t>
            </a:r>
            <a:r>
              <a:rPr lang="fr-FR" altLang="en-US" dirty="0" err="1" smtClean="0"/>
              <a:t>outcomes</a:t>
            </a:r>
            <a:endParaRPr lang="fr-FR" altLang="en-US" dirty="0" smtClean="0"/>
          </a:p>
        </p:txBody>
      </p:sp>
      <p:graphicFrame>
        <p:nvGraphicFramePr>
          <p:cNvPr id="19" name="Tableau 18"/>
          <p:cNvGraphicFramePr>
            <a:graphicFrameLocks noGrp="1"/>
          </p:cNvGraphicFramePr>
          <p:nvPr>
            <p:extLst>
              <p:ext uri="{D42A27DB-BD31-4B8C-83A1-F6EECF244321}">
                <p14:modId xmlns:p14="http://schemas.microsoft.com/office/powerpoint/2010/main" val="3451048138"/>
              </p:ext>
            </p:extLst>
          </p:nvPr>
        </p:nvGraphicFramePr>
        <p:xfrm>
          <a:off x="1240631" y="2559050"/>
          <a:ext cx="6488112" cy="3022601"/>
        </p:xfrm>
        <a:graphic>
          <a:graphicData uri="http://schemas.openxmlformats.org/drawingml/2006/table">
            <a:tbl>
              <a:tblPr/>
              <a:tblGrid>
                <a:gridCol w="1068387"/>
                <a:gridCol w="2136775"/>
                <a:gridCol w="1068388"/>
                <a:gridCol w="1068387"/>
                <a:gridCol w="1146175"/>
              </a:tblGrid>
              <a:tr h="617667">
                <a:tc gridSpan="5">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700" b="1" i="1" u="none" strike="noStrike" cap="none" normalizeH="0" baseline="0" dirty="0" smtClean="0">
                          <a:ln>
                            <a:noFill/>
                          </a:ln>
                          <a:solidFill>
                            <a:schemeClr val="tx1"/>
                          </a:solidFill>
                          <a:effectLst/>
                          <a:latin typeface="Calibri" pitchFamily="34" charset="0"/>
                          <a:ea typeface="Times New Roman" pitchFamily="18" charset="0"/>
                          <a:cs typeface="Arial" charset="0"/>
                        </a:rPr>
                        <a:t> </a:t>
                      </a:r>
                      <a:endParaRPr kumimoji="0" lang="fr-FR" altLang="en-US" sz="11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200" b="1" i="1" u="none" strike="noStrike" cap="none" normalizeH="0" baseline="0" dirty="0" err="1" smtClean="0">
                          <a:ln>
                            <a:noFill/>
                          </a:ln>
                          <a:solidFill>
                            <a:schemeClr val="tx1"/>
                          </a:solidFill>
                          <a:effectLst/>
                          <a:latin typeface="Calibri" pitchFamily="34" charset="0"/>
                          <a:ea typeface="Times New Roman" pitchFamily="18" charset="0"/>
                          <a:cs typeface="Arial" charset="0"/>
                        </a:rPr>
                        <a:t>Overall</a:t>
                      </a:r>
                      <a:r>
                        <a:rPr kumimoji="0" lang="fr-FR" altLang="en-US" sz="1200" b="1" i="1" u="none" strike="noStrike" cap="none" normalizeH="0" baseline="0" dirty="0" smtClean="0">
                          <a:ln>
                            <a:noFill/>
                          </a:ln>
                          <a:solidFill>
                            <a:schemeClr val="tx1"/>
                          </a:solidFill>
                          <a:effectLst/>
                          <a:latin typeface="Calibri" pitchFamily="34" charset="0"/>
                          <a:ea typeface="Times New Roman" pitchFamily="18" charset="0"/>
                          <a:cs typeface="Arial" charset="0"/>
                        </a:rPr>
                        <a:t> </a:t>
                      </a:r>
                      <a:r>
                        <a:rPr kumimoji="0" lang="fr-FR" altLang="en-US" sz="1200" b="1" i="1" u="none" strike="noStrike" cap="none" normalizeH="0" baseline="0" dirty="0" err="1" smtClean="0">
                          <a:ln>
                            <a:noFill/>
                          </a:ln>
                          <a:solidFill>
                            <a:schemeClr val="tx1"/>
                          </a:solidFill>
                          <a:effectLst/>
                          <a:latin typeface="Calibri" pitchFamily="34" charset="0"/>
                          <a:ea typeface="Times New Roman" pitchFamily="18" charset="0"/>
                          <a:cs typeface="Arial" charset="0"/>
                        </a:rPr>
                        <a:t>success</a:t>
                      </a:r>
                      <a:r>
                        <a:rPr kumimoji="0" lang="fr-FR" altLang="en-US" sz="1200" b="1" i="1" u="none" strike="noStrike" cap="none" normalizeH="0" baseline="0" dirty="0" smtClean="0">
                          <a:ln>
                            <a:noFill/>
                          </a:ln>
                          <a:solidFill>
                            <a:schemeClr val="tx1"/>
                          </a:solidFill>
                          <a:effectLst/>
                          <a:latin typeface="Calibri" pitchFamily="34" charset="0"/>
                          <a:ea typeface="Times New Roman" pitchFamily="18" charset="0"/>
                          <a:cs typeface="Arial" charset="0"/>
                        </a:rPr>
                        <a:t> rate (</a:t>
                      </a:r>
                      <a:r>
                        <a:rPr kumimoji="0" lang="fr-FR" altLang="en-US" sz="1200" b="1" i="1" u="none" strike="noStrike" cap="none" normalizeH="0" baseline="0" dirty="0" err="1" smtClean="0">
                          <a:ln>
                            <a:noFill/>
                          </a:ln>
                          <a:solidFill>
                            <a:schemeClr val="tx1"/>
                          </a:solidFill>
                          <a:effectLst/>
                          <a:latin typeface="Calibri" pitchFamily="34" charset="0"/>
                          <a:ea typeface="Times New Roman" pitchFamily="18" charset="0"/>
                          <a:cs typeface="Arial" charset="0"/>
                        </a:rPr>
                        <a:t>onNet</a:t>
                      </a:r>
                      <a:r>
                        <a:rPr kumimoji="0" lang="fr-FR" altLang="en-US" sz="1200" b="1" i="1" u="none" strike="noStrike" cap="none" normalizeH="0" baseline="0" dirty="0" smtClean="0">
                          <a:ln>
                            <a:noFill/>
                          </a:ln>
                          <a:solidFill>
                            <a:schemeClr val="tx1"/>
                          </a:solidFill>
                          <a:effectLst/>
                          <a:latin typeface="Calibri" pitchFamily="34" charset="0"/>
                          <a:ea typeface="Times New Roman" pitchFamily="18" charset="0"/>
                          <a:cs typeface="Arial" charset="0"/>
                        </a:rPr>
                        <a:t> and </a:t>
                      </a:r>
                      <a:r>
                        <a:rPr kumimoji="0" lang="fr-FR" altLang="en-US" sz="1200" b="1" i="1" u="none" strike="noStrike" cap="none" normalizeH="0" baseline="0" dirty="0" err="1" smtClean="0">
                          <a:ln>
                            <a:noFill/>
                          </a:ln>
                          <a:solidFill>
                            <a:schemeClr val="tx1"/>
                          </a:solidFill>
                          <a:effectLst/>
                          <a:latin typeface="Calibri" pitchFamily="34" charset="0"/>
                          <a:ea typeface="Times New Roman" pitchFamily="18" charset="0"/>
                          <a:cs typeface="Arial" charset="0"/>
                        </a:rPr>
                        <a:t>offNet</a:t>
                      </a:r>
                      <a:r>
                        <a:rPr kumimoji="0" lang="fr-FR" altLang="en-US" sz="1200" b="1" i="1" u="none" strike="noStrike" cap="none" normalizeH="0" baseline="0" dirty="0" smtClean="0">
                          <a:ln>
                            <a:noFill/>
                          </a:ln>
                          <a:solidFill>
                            <a:schemeClr val="tx1"/>
                          </a:solidFill>
                          <a:effectLst/>
                          <a:latin typeface="Calibri" pitchFamily="34" charset="0"/>
                          <a:ea typeface="Times New Roman" pitchFamily="18" charset="0"/>
                          <a:cs typeface="Arial" charset="0"/>
                        </a:rPr>
                        <a:t>) by </a:t>
                      </a:r>
                      <a:r>
                        <a:rPr kumimoji="0" lang="fr-FR" altLang="en-US" sz="1200" b="1" i="1" u="none" strike="noStrike" cap="none" normalizeH="0" baseline="0" dirty="0" err="1" smtClean="0">
                          <a:ln>
                            <a:noFill/>
                          </a:ln>
                          <a:solidFill>
                            <a:schemeClr val="tx1"/>
                          </a:solidFill>
                          <a:effectLst/>
                          <a:latin typeface="Calibri" pitchFamily="34" charset="0"/>
                          <a:ea typeface="Times New Roman" pitchFamily="18" charset="0"/>
                          <a:cs typeface="Arial" charset="0"/>
                        </a:rPr>
                        <a:t>measurement</a:t>
                      </a:r>
                      <a:r>
                        <a:rPr kumimoji="0" lang="fr-FR" altLang="en-US" sz="1200" b="1" i="1" u="none" strike="noStrike" cap="none" normalizeH="0" baseline="0" dirty="0" smtClean="0">
                          <a:ln>
                            <a:noFill/>
                          </a:ln>
                          <a:solidFill>
                            <a:schemeClr val="tx1"/>
                          </a:solidFill>
                          <a:effectLst/>
                          <a:latin typeface="Calibri" pitchFamily="34" charset="0"/>
                          <a:ea typeface="Times New Roman" pitchFamily="18" charset="0"/>
                          <a:cs typeface="Arial" charset="0"/>
                        </a:rPr>
                        <a:t> site and by </a:t>
                      </a:r>
                      <a:r>
                        <a:rPr kumimoji="0" lang="fr-FR" altLang="en-US" sz="1200" b="1" i="1" u="none" strike="noStrike" cap="none" normalizeH="0" baseline="0" dirty="0" err="1" smtClean="0">
                          <a:ln>
                            <a:noFill/>
                          </a:ln>
                          <a:solidFill>
                            <a:schemeClr val="tx1"/>
                          </a:solidFill>
                          <a:effectLst/>
                          <a:latin typeface="Calibri" pitchFamily="34" charset="0"/>
                          <a:ea typeface="Times New Roman" pitchFamily="18" charset="0"/>
                          <a:cs typeface="Arial" charset="0"/>
                        </a:rPr>
                        <a:t>operator</a:t>
                      </a:r>
                      <a:endParaRPr kumimoji="0" lang="fr-FR" altLang="en-US" sz="11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900" b="1" i="1" u="none" strike="noStrike" cap="none" normalizeH="0" baseline="0" dirty="0" smtClean="0">
                          <a:ln>
                            <a:noFill/>
                          </a:ln>
                          <a:solidFill>
                            <a:schemeClr val="tx1"/>
                          </a:solidFill>
                          <a:effectLst/>
                          <a:latin typeface="Calibri" pitchFamily="34" charset="0"/>
                          <a:ea typeface="Times New Roman" pitchFamily="18" charset="0"/>
                          <a:cs typeface="Arial" charset="0"/>
                        </a:rPr>
                        <a:t> </a:t>
                      </a:r>
                      <a:endParaRPr kumimoji="0" lang="fr-FR" altLang="en-US" sz="11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5B3D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48755">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200" b="1" i="1" u="none" strike="noStrike" cap="none" normalizeH="0" baseline="0" smtClean="0">
                          <a:ln>
                            <a:noFill/>
                          </a:ln>
                          <a:solidFill>
                            <a:schemeClr val="tx1"/>
                          </a:solidFill>
                          <a:effectLst/>
                          <a:latin typeface="Calibri" pitchFamily="34" charset="0"/>
                          <a:ea typeface="Times New Roman" pitchFamily="18" charset="0"/>
                          <a:cs typeface="Arial" charset="0"/>
                        </a:rPr>
                        <a:t>Measurement site</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200" b="1" i="1" u="none" strike="noStrike" cap="none" normalizeH="0" baseline="0" smtClean="0">
                          <a:ln>
                            <a:noFill/>
                          </a:ln>
                          <a:solidFill>
                            <a:schemeClr val="tx1"/>
                          </a:solidFill>
                          <a:effectLst/>
                          <a:latin typeface="Calibri" pitchFamily="34" charset="0"/>
                          <a:ea typeface="Times New Roman" pitchFamily="18" charset="0"/>
                          <a:cs typeface="Arial" charset="0"/>
                        </a:rPr>
                        <a:t>MSR</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200" b="1" i="1" u="none" strike="noStrike" cap="none" normalizeH="0" baseline="0" smtClean="0">
                          <a:ln>
                            <a:noFill/>
                          </a:ln>
                          <a:solidFill>
                            <a:schemeClr val="tx1"/>
                          </a:solidFill>
                          <a:effectLst/>
                          <a:latin typeface="Calibri" pitchFamily="34" charset="0"/>
                          <a:ea typeface="Times New Roman" pitchFamily="18" charset="0"/>
                          <a:cs typeface="Arial" charset="0"/>
                        </a:rPr>
                        <a:t>Operator 1</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200" b="1" i="1" u="none" strike="noStrike" cap="none" normalizeH="0" baseline="0" smtClean="0">
                          <a:ln>
                            <a:noFill/>
                          </a:ln>
                          <a:solidFill>
                            <a:schemeClr val="tx1"/>
                          </a:solidFill>
                          <a:effectLst/>
                          <a:latin typeface="Calibri" pitchFamily="34" charset="0"/>
                          <a:ea typeface="Times New Roman" pitchFamily="18" charset="0"/>
                          <a:cs typeface="Arial" charset="0"/>
                        </a:rPr>
                        <a:t>Operator</a:t>
                      </a:r>
                      <a:r>
                        <a:rPr kumimoji="0" lang="fr-FR" altLang="en-US" sz="1200" b="1" i="1" u="none" strike="noStrike" cap="none" normalizeH="0" baseline="0" dirty="0" smtClean="0">
                          <a:ln>
                            <a:noFill/>
                          </a:ln>
                          <a:solidFill>
                            <a:schemeClr val="tx1"/>
                          </a:solidFill>
                          <a:effectLst/>
                          <a:latin typeface="Calibri" pitchFamily="34" charset="0"/>
                          <a:ea typeface="Times New Roman" pitchFamily="18" charset="0"/>
                          <a:cs typeface="Arial" charset="0"/>
                        </a:rPr>
                        <a:t> 2</a:t>
                      </a:r>
                      <a:endParaRPr kumimoji="0" lang="fr-FR" altLang="en-US" sz="11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200" b="1" i="1" u="none" strike="noStrike" cap="none" normalizeH="0" baseline="0" smtClean="0">
                          <a:ln>
                            <a:noFill/>
                          </a:ln>
                          <a:solidFill>
                            <a:schemeClr val="tx1"/>
                          </a:solidFill>
                          <a:effectLst/>
                          <a:latin typeface="Calibri" pitchFamily="34" charset="0"/>
                          <a:ea typeface="Times New Roman" pitchFamily="18" charset="0"/>
                          <a:cs typeface="Arial" charset="0"/>
                        </a:rPr>
                        <a:t>Operator 3</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65169">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200" b="0" i="1" u="none" strike="noStrike" cap="none" normalizeH="0" baseline="0" smtClean="0">
                          <a:ln>
                            <a:noFill/>
                          </a:ln>
                          <a:solidFill>
                            <a:schemeClr val="tx1"/>
                          </a:solidFill>
                          <a:effectLst/>
                          <a:latin typeface="Calibri" pitchFamily="34" charset="0"/>
                          <a:ea typeface="Times New Roman" pitchFamily="18" charset="0"/>
                          <a:cs typeface="Arial" charset="0"/>
                        </a:rPr>
                        <a:t>All sites</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200" b="1" i="0" u="none" strike="noStrike" cap="none" normalizeH="0" baseline="0" dirty="0" smtClean="0">
                          <a:ln>
                            <a:noFill/>
                          </a:ln>
                          <a:solidFill>
                            <a:schemeClr val="tx1"/>
                          </a:solidFill>
                          <a:effectLst/>
                          <a:latin typeface="Calibri" pitchFamily="34" charset="0"/>
                          <a:ea typeface="Times New Roman" pitchFamily="18" charset="0"/>
                          <a:cs typeface="Arial" charset="0"/>
                        </a:rPr>
                        <a:t>95.32%</a:t>
                      </a:r>
                      <a:endParaRPr kumimoji="0" lang="fr-FR" altLang="en-US" sz="11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fr-FR" altLang="en-US" sz="1100" b="0" i="0" u="none" strike="noStrike" cap="none" normalizeH="0" baseline="0" smtClean="0">
                          <a:ln>
                            <a:noFill/>
                          </a:ln>
                          <a:solidFill>
                            <a:srgbClr val="000000"/>
                          </a:solidFill>
                          <a:effectLst/>
                          <a:latin typeface="Calibri" pitchFamily="34" charset="0"/>
                          <a:cs typeface="Times New Roman" pitchFamily="18" charset="0"/>
                        </a:rPr>
                        <a:t>=</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fr-FR" altLang="en-US" sz="1100" b="0" i="0" u="none" strike="noStrike" cap="none" normalizeH="0" baseline="0" smtClean="0">
                          <a:ln>
                            <a:noFill/>
                          </a:ln>
                          <a:solidFill>
                            <a:srgbClr val="000000"/>
                          </a:solidFill>
                          <a:effectLst/>
                          <a:latin typeface="Calibri" pitchFamily="34" charset="0"/>
                          <a:cs typeface="Times New Roman" pitchFamily="18" charset="0"/>
                        </a:rPr>
                        <a:t>=</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fr-FR" altLang="en-US" sz="1100" b="0" i="0" u="none" strike="noStrike" cap="none" normalizeH="0" baseline="0" smtClean="0">
                          <a:ln>
                            <a:noFill/>
                          </a:ln>
                          <a:solidFill>
                            <a:srgbClr val="000000"/>
                          </a:solidFill>
                          <a:effectLst/>
                          <a:latin typeface="Calibri" pitchFamily="34" charset="0"/>
                          <a:cs typeface="Times New Roman" pitchFamily="18" charset="0"/>
                        </a:rPr>
                        <a:t>=</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69">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200" b="0" i="1" u="none" strike="noStrike" cap="none" normalizeH="0" baseline="0" smtClean="0">
                          <a:ln>
                            <a:noFill/>
                          </a:ln>
                          <a:solidFill>
                            <a:schemeClr val="tx1"/>
                          </a:solidFill>
                          <a:effectLst/>
                          <a:latin typeface="Calibri" pitchFamily="34" charset="0"/>
                          <a:ea typeface="Times New Roman" pitchFamily="18" charset="0"/>
                          <a:cs typeface="Arial" charset="0"/>
                        </a:rPr>
                        <a:t>Cities </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200" b="1" i="0" u="none" strike="noStrike" cap="none" normalizeH="0" baseline="0" smtClean="0">
                          <a:ln>
                            <a:noFill/>
                          </a:ln>
                          <a:solidFill>
                            <a:schemeClr val="tx1"/>
                          </a:solidFill>
                          <a:effectLst/>
                          <a:latin typeface="Calibri" pitchFamily="34" charset="0"/>
                          <a:ea typeface="Times New Roman" pitchFamily="18" charset="0"/>
                          <a:cs typeface="Arial" charset="0"/>
                        </a:rPr>
                        <a:t>96.78%</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fr-FR" altLang="en-US" sz="1100" b="0" i="0" u="none" strike="noStrike" cap="none" normalizeH="0" baseline="0" smtClean="0">
                          <a:ln>
                            <a:noFill/>
                          </a:ln>
                          <a:solidFill>
                            <a:srgbClr val="000000"/>
                          </a:solidFill>
                          <a:effectLst/>
                          <a:latin typeface="Calibri" pitchFamily="34" charset="0"/>
                          <a:cs typeface="Times New Roman" pitchFamily="18" charset="0"/>
                        </a:rPr>
                        <a:t>=</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fr-FR" altLang="en-US" sz="1100" b="0" i="0" u="none" strike="noStrike" cap="none" normalizeH="0" baseline="0" smtClean="0">
                          <a:ln>
                            <a:noFill/>
                          </a:ln>
                          <a:solidFill>
                            <a:srgbClr val="000000"/>
                          </a:solidFill>
                          <a:effectLst/>
                          <a:latin typeface="Calibri" pitchFamily="34" charset="0"/>
                          <a:cs typeface="Times New Roman" pitchFamily="18" charset="0"/>
                        </a:rPr>
                        <a:t>=</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fr-FR" altLang="en-US" sz="1100" b="0" i="0" u="none" strike="noStrike" cap="none" normalizeH="0" baseline="0" smtClean="0">
                          <a:ln>
                            <a:noFill/>
                          </a:ln>
                          <a:solidFill>
                            <a:srgbClr val="000000"/>
                          </a:solidFill>
                          <a:effectLst/>
                          <a:latin typeface="Calibri" pitchFamily="34" charset="0"/>
                          <a:cs typeface="Times New Roman" pitchFamily="18" charset="0"/>
                        </a:rPr>
                        <a:t>=</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69">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200" b="0" i="1" u="none" strike="noStrike" cap="none" normalizeH="0" baseline="0" smtClean="0">
                          <a:ln>
                            <a:noFill/>
                          </a:ln>
                          <a:solidFill>
                            <a:schemeClr val="tx1"/>
                          </a:solidFill>
                          <a:effectLst/>
                          <a:latin typeface="Calibri" pitchFamily="34" charset="0"/>
                          <a:ea typeface="Times New Roman" pitchFamily="18" charset="0"/>
                          <a:cs typeface="Arial" charset="0"/>
                        </a:rPr>
                        <a:t>Motorways</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200" b="1" i="0" u="none" strike="noStrike" cap="none" normalizeH="0" baseline="0" smtClean="0">
                          <a:ln>
                            <a:noFill/>
                          </a:ln>
                          <a:solidFill>
                            <a:schemeClr val="tx1"/>
                          </a:solidFill>
                          <a:effectLst/>
                          <a:latin typeface="Calibri" pitchFamily="34" charset="0"/>
                          <a:ea typeface="Times New Roman" pitchFamily="18" charset="0"/>
                          <a:cs typeface="Arial" charset="0"/>
                        </a:rPr>
                        <a:t>95.68%</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fr-FR" altLang="en-US" sz="1100" b="0" i="0" u="none" strike="noStrike" cap="none" normalizeH="0" baseline="0" smtClean="0">
                          <a:ln>
                            <a:noFill/>
                          </a:ln>
                          <a:solidFill>
                            <a:srgbClr val="000000"/>
                          </a:solidFill>
                          <a:effectLst/>
                          <a:latin typeface="Calibri" pitchFamily="34" charset="0"/>
                          <a:cs typeface="Times New Roman" pitchFamily="18" charset="0"/>
                        </a:rPr>
                        <a:t>=</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fr-FR" altLang="en-US" sz="1100" b="0" i="0" u="none" strike="noStrike" cap="none" normalizeH="0" baseline="0" smtClean="0">
                          <a:ln>
                            <a:noFill/>
                          </a:ln>
                          <a:solidFill>
                            <a:srgbClr val="000000"/>
                          </a:solidFill>
                          <a:effectLst/>
                          <a:latin typeface="Calibri" pitchFamily="34" charset="0"/>
                          <a:cs typeface="Times New Roman" pitchFamily="18" charset="0"/>
                        </a:rPr>
                        <a:t>- - </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fr-FR" altLang="en-US" sz="1100" b="0" i="0" u="none" strike="noStrike" cap="none" normalizeH="0" baseline="0" smtClean="0">
                          <a:ln>
                            <a:noFill/>
                          </a:ln>
                          <a:solidFill>
                            <a:srgbClr val="000000"/>
                          </a:solidFill>
                          <a:effectLst/>
                          <a:latin typeface="Calibri" pitchFamily="34" charset="0"/>
                          <a:cs typeface="Times New Roman" pitchFamily="18" charset="0"/>
                        </a:rPr>
                        <a:t>+</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0336">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200" b="0" i="1" u="none" strike="noStrike" cap="none" normalizeH="0" baseline="0" smtClean="0">
                          <a:ln>
                            <a:noFill/>
                          </a:ln>
                          <a:solidFill>
                            <a:schemeClr val="tx1"/>
                          </a:solidFill>
                          <a:effectLst/>
                          <a:latin typeface="Calibri" pitchFamily="34" charset="0"/>
                          <a:ea typeface="Times New Roman" pitchFamily="18" charset="0"/>
                          <a:cs typeface="Arial" charset="0"/>
                        </a:rPr>
                        <a:t>Major roads</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200" b="1" i="0" u="none" strike="noStrike" cap="none" normalizeH="0" baseline="0" smtClean="0">
                          <a:ln>
                            <a:noFill/>
                          </a:ln>
                          <a:solidFill>
                            <a:schemeClr val="tx1"/>
                          </a:solidFill>
                          <a:effectLst/>
                          <a:latin typeface="Calibri" pitchFamily="34" charset="0"/>
                          <a:ea typeface="Times New Roman" pitchFamily="18" charset="0"/>
                          <a:cs typeface="Arial" charset="0"/>
                        </a:rPr>
                        <a:t>96.03%</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fr-FR" altLang="en-US" sz="1100" b="0" i="0" u="none" strike="noStrike" cap="none" normalizeH="0" baseline="0" smtClean="0">
                          <a:ln>
                            <a:noFill/>
                          </a:ln>
                          <a:solidFill>
                            <a:srgbClr val="000000"/>
                          </a:solidFill>
                          <a:effectLst/>
                          <a:latin typeface="Calibri" pitchFamily="34" charset="0"/>
                          <a:cs typeface="Times New Roman" pitchFamily="18" charset="0"/>
                        </a:rPr>
                        <a:t>+</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fr-FR" altLang="en-US" sz="1100" b="0" i="0" u="none" strike="noStrike" cap="none" normalizeH="0" baseline="0" smtClean="0">
                          <a:ln>
                            <a:noFill/>
                          </a:ln>
                          <a:solidFill>
                            <a:srgbClr val="000000"/>
                          </a:solidFill>
                          <a:effectLst/>
                          <a:latin typeface="Calibri" pitchFamily="34" charset="0"/>
                          <a:cs typeface="Times New Roman" pitchFamily="18" charset="0"/>
                        </a:rPr>
                        <a:t>=</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fr-FR" altLang="en-US" sz="1100" b="0" i="0" u="none" strike="noStrike" cap="none" normalizeH="0" baseline="0" smtClean="0">
                          <a:ln>
                            <a:noFill/>
                          </a:ln>
                          <a:solidFill>
                            <a:srgbClr val="000000"/>
                          </a:solidFill>
                          <a:effectLst/>
                          <a:latin typeface="Calibri" pitchFamily="34" charset="0"/>
                          <a:cs typeface="Times New Roman" pitchFamily="18" charset="0"/>
                        </a:rPr>
                        <a:t>=</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0336">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200" b="0" i="1" u="none" strike="noStrike" cap="none" normalizeH="0" baseline="0" smtClean="0">
                          <a:ln>
                            <a:noFill/>
                          </a:ln>
                          <a:solidFill>
                            <a:schemeClr val="tx1"/>
                          </a:solidFill>
                          <a:effectLst/>
                          <a:latin typeface="Calibri" pitchFamily="34" charset="0"/>
                          <a:ea typeface="Times New Roman" pitchFamily="18" charset="0"/>
                          <a:cs typeface="Arial" charset="0"/>
                        </a:rPr>
                        <a:t>Railways </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en-US" sz="1200" b="1" i="0" u="none" strike="noStrike" cap="none" normalizeH="0" baseline="0" smtClean="0">
                          <a:ln>
                            <a:noFill/>
                          </a:ln>
                          <a:solidFill>
                            <a:schemeClr val="tx1"/>
                          </a:solidFill>
                          <a:effectLst/>
                          <a:latin typeface="Calibri" pitchFamily="34" charset="0"/>
                          <a:ea typeface="Times New Roman" pitchFamily="18" charset="0"/>
                          <a:cs typeface="Arial" charset="0"/>
                        </a:rPr>
                        <a:t>87.00%</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fr-FR" altLang="en-US" sz="1100" b="0" i="0" u="none" strike="noStrike" cap="none" normalizeH="0" baseline="0" smtClean="0">
                          <a:ln>
                            <a:noFill/>
                          </a:ln>
                          <a:solidFill>
                            <a:srgbClr val="000000"/>
                          </a:solidFill>
                          <a:effectLst/>
                          <a:latin typeface="Calibri" pitchFamily="34" charset="0"/>
                          <a:cs typeface="Times New Roman" pitchFamily="18" charset="0"/>
                        </a:rPr>
                        <a:t>=</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fr-FR" altLang="en-US" sz="1100" b="0" i="0" u="none" strike="noStrike" cap="none" normalizeH="0" baseline="0" smtClean="0">
                          <a:ln>
                            <a:noFill/>
                          </a:ln>
                          <a:solidFill>
                            <a:srgbClr val="000000"/>
                          </a:solidFill>
                          <a:effectLst/>
                          <a:latin typeface="Calibri" pitchFamily="34" charset="0"/>
                          <a:cs typeface="Times New Roman" pitchFamily="18" charset="0"/>
                        </a:rPr>
                        <a:t>=</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SzPct val="75000"/>
                        <a:defRPr sz="2800">
                          <a:solidFill>
                            <a:schemeClr val="bg2"/>
                          </a:solidFill>
                          <a:latin typeface="Verdana" pitchFamily="34" charset="0"/>
                        </a:defRPr>
                      </a:lvl1pPr>
                      <a:lvl2pPr marL="742950" indent="-285750">
                        <a:spcBef>
                          <a:spcPct val="20000"/>
                        </a:spcBef>
                        <a:buSzPct val="70000"/>
                        <a:buFont typeface="ZapfDingbats BT" pitchFamily="18" charset="2"/>
                        <a:defRPr sz="2400">
                          <a:solidFill>
                            <a:schemeClr val="bg2"/>
                          </a:solidFill>
                          <a:latin typeface="Verdana" pitchFamily="34" charset="0"/>
                        </a:defRPr>
                      </a:lvl2pPr>
                      <a:lvl3pPr marL="1143000" indent="-228600">
                        <a:spcBef>
                          <a:spcPct val="20000"/>
                        </a:spcBef>
                        <a:buSzPct val="60000"/>
                        <a:defRPr sz="2000">
                          <a:solidFill>
                            <a:schemeClr val="bg2"/>
                          </a:solidFill>
                          <a:latin typeface="Verdana" pitchFamily="34" charset="0"/>
                        </a:defRPr>
                      </a:lvl3pPr>
                      <a:lvl4pPr marL="1600200" indent="-228600">
                        <a:spcBef>
                          <a:spcPct val="20000"/>
                        </a:spcBef>
                        <a:buSzPct val="70000"/>
                        <a:buFont typeface="ZapfDingbats BT" pitchFamily="18" charset="2"/>
                        <a:defRPr>
                          <a:solidFill>
                            <a:schemeClr val="bg2"/>
                          </a:solidFill>
                          <a:latin typeface="Verdana" pitchFamily="34" charset="0"/>
                        </a:defRPr>
                      </a:lvl4pPr>
                      <a:lvl5pPr marL="2057400" indent="-228600">
                        <a:spcBef>
                          <a:spcPct val="20000"/>
                        </a:spcBef>
                        <a:buSzPct val="60000"/>
                        <a:defRPr>
                          <a:solidFill>
                            <a:schemeClr val="bg2"/>
                          </a:solidFill>
                          <a:latin typeface="Verdana" pitchFamily="34" charset="0"/>
                        </a:defRPr>
                      </a:lvl5pPr>
                      <a:lvl6pPr marL="2514600" indent="-228600" eaLnBrk="0" fontAlgn="base" hangingPunct="0">
                        <a:spcBef>
                          <a:spcPct val="20000"/>
                        </a:spcBef>
                        <a:spcAft>
                          <a:spcPct val="0"/>
                        </a:spcAft>
                        <a:buSzPct val="60000"/>
                        <a:defRPr>
                          <a:solidFill>
                            <a:schemeClr val="bg2"/>
                          </a:solidFill>
                          <a:latin typeface="Verdana" pitchFamily="34" charset="0"/>
                        </a:defRPr>
                      </a:lvl6pPr>
                      <a:lvl7pPr marL="2971800" indent="-228600" eaLnBrk="0" fontAlgn="base" hangingPunct="0">
                        <a:spcBef>
                          <a:spcPct val="20000"/>
                        </a:spcBef>
                        <a:spcAft>
                          <a:spcPct val="0"/>
                        </a:spcAft>
                        <a:buSzPct val="60000"/>
                        <a:defRPr>
                          <a:solidFill>
                            <a:schemeClr val="bg2"/>
                          </a:solidFill>
                          <a:latin typeface="Verdana" pitchFamily="34" charset="0"/>
                        </a:defRPr>
                      </a:lvl7pPr>
                      <a:lvl8pPr marL="3429000" indent="-228600" eaLnBrk="0" fontAlgn="base" hangingPunct="0">
                        <a:spcBef>
                          <a:spcPct val="20000"/>
                        </a:spcBef>
                        <a:spcAft>
                          <a:spcPct val="0"/>
                        </a:spcAft>
                        <a:buSzPct val="60000"/>
                        <a:defRPr>
                          <a:solidFill>
                            <a:schemeClr val="bg2"/>
                          </a:solidFill>
                          <a:latin typeface="Verdana" pitchFamily="34" charset="0"/>
                        </a:defRPr>
                      </a:lvl8pPr>
                      <a:lvl9pPr marL="3886200" indent="-228600" eaLnBrk="0" fontAlgn="base" hangingPunct="0">
                        <a:spcBef>
                          <a:spcPct val="20000"/>
                        </a:spcBef>
                        <a:spcAft>
                          <a:spcPct val="0"/>
                        </a:spcAft>
                        <a:buSzPct val="60000"/>
                        <a:defRPr>
                          <a:solidFill>
                            <a:schemeClr val="bg2"/>
                          </a:solidFill>
                          <a:latin typeface="Verdana" pitchFamily="34"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fr-FR" altLang="en-US" sz="1100" b="0" i="0" u="none" strike="noStrike" cap="none" normalizeH="0" baseline="0" smtClean="0">
                          <a:ln>
                            <a:noFill/>
                          </a:ln>
                          <a:solidFill>
                            <a:srgbClr val="000000"/>
                          </a:solidFill>
                          <a:effectLst/>
                          <a:latin typeface="Calibri" pitchFamily="34" charset="0"/>
                          <a:cs typeface="Times New Roman" pitchFamily="18" charset="0"/>
                        </a:rPr>
                        <a:t>=</a:t>
                      </a:r>
                      <a:endParaRPr kumimoji="0" lang="fr-FR" altLang="en-US" sz="11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78" marR="68578" marT="0" marB="0" anchor="ctr"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31796" name="Picture 5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48" y="1591160"/>
            <a:ext cx="9061451"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97" name="Rectangle 2"/>
          <p:cNvSpPr>
            <a:spLocks noChangeArrowheads="1"/>
          </p:cNvSpPr>
          <p:nvPr/>
        </p:nvSpPr>
        <p:spPr bwMode="auto">
          <a:xfrm>
            <a:off x="1000533" y="5817996"/>
            <a:ext cx="696831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SzPct val="75000"/>
              <a:buBlip>
                <a:blip r:embed="rId4"/>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5"/>
              </a:buBlip>
              <a:defRPr sz="2800">
                <a:solidFill>
                  <a:schemeClr val="bg2"/>
                </a:solidFill>
                <a:latin typeface="Verdana" pitchFamily="34" charset="0"/>
              </a:defRPr>
            </a:lvl2pPr>
            <a:lvl3pPr marL="1143000" indent="-228600">
              <a:spcBef>
                <a:spcPct val="20000"/>
              </a:spcBef>
              <a:buSzPct val="60000"/>
              <a:buBlip>
                <a:blip r:embed="rId4"/>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5"/>
              </a:buBlip>
              <a:defRPr sz="2000">
                <a:solidFill>
                  <a:schemeClr val="bg2"/>
                </a:solidFill>
                <a:latin typeface="Verdana" pitchFamily="34" charset="0"/>
              </a:defRPr>
            </a:lvl4pPr>
            <a:lvl5pPr marL="2057400" indent="-228600">
              <a:spcBef>
                <a:spcPct val="20000"/>
              </a:spcBef>
              <a:buSzPct val="60000"/>
              <a:buBlip>
                <a:blip r:embed="rId4"/>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4"/>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4"/>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4"/>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4"/>
              </a:buBlip>
              <a:defRPr sz="2000">
                <a:solidFill>
                  <a:schemeClr val="bg2"/>
                </a:solidFill>
                <a:latin typeface="Verdana" pitchFamily="34" charset="0"/>
              </a:defRPr>
            </a:lvl9pPr>
          </a:lstStyle>
          <a:p>
            <a:pPr>
              <a:spcBef>
                <a:spcPct val="0"/>
              </a:spcBef>
              <a:buSzTx/>
              <a:buFontTx/>
              <a:buNone/>
            </a:pPr>
            <a:r>
              <a:rPr lang="fr-FR" altLang="en-US" sz="1600" b="1" dirty="0" smtClean="0">
                <a:solidFill>
                  <a:srgbClr val="000000"/>
                </a:solidFill>
                <a:latin typeface="Calibri" pitchFamily="34" charset="0"/>
                <a:ea typeface="Times New Roman" pitchFamily="18" charset="0"/>
                <a:cs typeface="Calibri" pitchFamily="34" charset="0"/>
              </a:rPr>
              <a:t>The </a:t>
            </a:r>
            <a:r>
              <a:rPr lang="fr-FR" altLang="en-US" sz="1600" b="1" dirty="0" err="1" smtClean="0">
                <a:solidFill>
                  <a:srgbClr val="000000"/>
                </a:solidFill>
                <a:latin typeface="Calibri" pitchFamily="34" charset="0"/>
                <a:ea typeface="Times New Roman" pitchFamily="18" charset="0"/>
                <a:cs typeface="Calibri" pitchFamily="34" charset="0"/>
              </a:rPr>
              <a:t>mean</a:t>
            </a:r>
            <a:r>
              <a:rPr lang="fr-FR" altLang="en-US" sz="1600" b="1" dirty="0" smtClean="0">
                <a:solidFill>
                  <a:srgbClr val="000000"/>
                </a:solidFill>
                <a:latin typeface="Calibri" pitchFamily="34" charset="0"/>
                <a:ea typeface="Times New Roman" pitchFamily="18" charset="0"/>
                <a:cs typeface="Calibri" pitchFamily="34" charset="0"/>
              </a:rPr>
              <a:t> </a:t>
            </a:r>
            <a:r>
              <a:rPr lang="fr-FR" altLang="en-US" sz="1600" b="1" dirty="0" err="1" smtClean="0">
                <a:solidFill>
                  <a:srgbClr val="000000"/>
                </a:solidFill>
                <a:latin typeface="Calibri" pitchFamily="34" charset="0"/>
                <a:ea typeface="Times New Roman" pitchFamily="18" charset="0"/>
                <a:cs typeface="Calibri" pitchFamily="34" charset="0"/>
              </a:rPr>
              <a:t>success</a:t>
            </a:r>
            <a:r>
              <a:rPr lang="fr-FR" altLang="en-US" sz="1600" b="1" dirty="0" smtClean="0">
                <a:solidFill>
                  <a:srgbClr val="000000"/>
                </a:solidFill>
                <a:latin typeface="Calibri" pitchFamily="34" charset="0"/>
                <a:ea typeface="Times New Roman" pitchFamily="18" charset="0"/>
                <a:cs typeface="Calibri" pitchFamily="34" charset="0"/>
              </a:rPr>
              <a:t> rate (MSR) </a:t>
            </a:r>
            <a:r>
              <a:rPr lang="fr-FR" altLang="en-US" sz="1600" b="1" dirty="0" err="1" smtClean="0">
                <a:solidFill>
                  <a:srgbClr val="000000"/>
                </a:solidFill>
                <a:latin typeface="Calibri" pitchFamily="34" charset="0"/>
                <a:ea typeface="Times New Roman" pitchFamily="18" charset="0"/>
                <a:cs typeface="Calibri" pitchFamily="34" charset="0"/>
              </a:rPr>
              <a:t>is</a:t>
            </a:r>
            <a:r>
              <a:rPr lang="fr-FR" altLang="en-US" sz="1600" b="1" dirty="0" smtClean="0">
                <a:solidFill>
                  <a:srgbClr val="000000"/>
                </a:solidFill>
                <a:latin typeface="Calibri" pitchFamily="34" charset="0"/>
                <a:ea typeface="Times New Roman" pitchFamily="18" charset="0"/>
                <a:cs typeface="Calibri" pitchFamily="34" charset="0"/>
              </a:rPr>
              <a:t> </a:t>
            </a:r>
            <a:r>
              <a:rPr lang="fr-FR" altLang="en-US" sz="1600" b="1" dirty="0" err="1" smtClean="0">
                <a:solidFill>
                  <a:srgbClr val="000000"/>
                </a:solidFill>
                <a:latin typeface="Calibri" pitchFamily="34" charset="0"/>
                <a:ea typeface="Times New Roman" pitchFamily="18" charset="0"/>
                <a:cs typeface="Calibri" pitchFamily="34" charset="0"/>
              </a:rPr>
              <a:t>equal</a:t>
            </a:r>
            <a:r>
              <a:rPr lang="fr-FR" altLang="en-US" sz="1600" b="1" dirty="0" smtClean="0">
                <a:solidFill>
                  <a:srgbClr val="000000"/>
                </a:solidFill>
                <a:latin typeface="Calibri" pitchFamily="34" charset="0"/>
                <a:ea typeface="Times New Roman" pitchFamily="18" charset="0"/>
                <a:cs typeface="Calibri" pitchFamily="34" charset="0"/>
              </a:rPr>
              <a:t> to the </a:t>
            </a:r>
            <a:r>
              <a:rPr lang="fr-FR" altLang="en-US" sz="1600" b="1" dirty="0" err="1" smtClean="0">
                <a:solidFill>
                  <a:srgbClr val="000000"/>
                </a:solidFill>
                <a:latin typeface="Calibri" pitchFamily="34" charset="0"/>
                <a:ea typeface="Times New Roman" pitchFamily="18" charset="0"/>
                <a:cs typeface="Calibri" pitchFamily="34" charset="0"/>
              </a:rPr>
              <a:t>average</a:t>
            </a:r>
            <a:r>
              <a:rPr lang="fr-FR" altLang="en-US" sz="1600" b="1" dirty="0" smtClean="0">
                <a:solidFill>
                  <a:srgbClr val="000000"/>
                </a:solidFill>
                <a:latin typeface="Calibri" pitchFamily="34" charset="0"/>
                <a:ea typeface="Times New Roman" pitchFamily="18" charset="0"/>
                <a:cs typeface="Calibri" pitchFamily="34" charset="0"/>
              </a:rPr>
              <a:t> </a:t>
            </a:r>
            <a:r>
              <a:rPr lang="fr-FR" altLang="en-US" sz="1600" b="1" dirty="0" err="1" smtClean="0">
                <a:solidFill>
                  <a:srgbClr val="000000"/>
                </a:solidFill>
                <a:latin typeface="Calibri" pitchFamily="34" charset="0"/>
                <a:ea typeface="Times New Roman" pitchFamily="18" charset="0"/>
                <a:cs typeface="Calibri" pitchFamily="34" charset="0"/>
              </a:rPr>
              <a:t>success</a:t>
            </a:r>
            <a:r>
              <a:rPr lang="fr-FR" altLang="en-US" sz="1600" b="1" dirty="0" smtClean="0">
                <a:solidFill>
                  <a:srgbClr val="000000"/>
                </a:solidFill>
                <a:latin typeface="Calibri" pitchFamily="34" charset="0"/>
                <a:ea typeface="Times New Roman" pitchFamily="18" charset="0"/>
                <a:cs typeface="Calibri" pitchFamily="34" charset="0"/>
              </a:rPr>
              <a:t> rates (SR) </a:t>
            </a:r>
            <a:r>
              <a:rPr lang="fr-FR" altLang="en-US" sz="1600" b="1" dirty="0" err="1" smtClean="0">
                <a:solidFill>
                  <a:srgbClr val="000000"/>
                </a:solidFill>
                <a:latin typeface="Calibri" pitchFamily="34" charset="0"/>
                <a:ea typeface="Times New Roman" pitchFamily="18" charset="0"/>
                <a:cs typeface="Calibri" pitchFamily="34" charset="0"/>
              </a:rPr>
              <a:t>recorded</a:t>
            </a:r>
            <a:r>
              <a:rPr lang="fr-FR" altLang="en-US" sz="1600" b="1" dirty="0" smtClean="0">
                <a:solidFill>
                  <a:srgbClr val="000000"/>
                </a:solidFill>
                <a:latin typeface="Calibri" pitchFamily="34" charset="0"/>
                <a:ea typeface="Times New Roman" pitchFamily="18" charset="0"/>
                <a:cs typeface="Calibri" pitchFamily="34" charset="0"/>
              </a:rPr>
              <a:t/>
            </a:r>
            <a:br>
              <a:rPr lang="fr-FR" altLang="en-US" sz="1600" b="1" dirty="0" smtClean="0">
                <a:solidFill>
                  <a:srgbClr val="000000"/>
                </a:solidFill>
                <a:latin typeface="Calibri" pitchFamily="34" charset="0"/>
                <a:ea typeface="Times New Roman" pitchFamily="18" charset="0"/>
                <a:cs typeface="Calibri" pitchFamily="34" charset="0"/>
              </a:rPr>
            </a:br>
            <a:r>
              <a:rPr lang="fr-FR" altLang="en-US" sz="1600" b="1" dirty="0" smtClean="0">
                <a:solidFill>
                  <a:srgbClr val="000000"/>
                </a:solidFill>
                <a:latin typeface="Calibri" pitchFamily="34" charset="0"/>
                <a:ea typeface="Times New Roman" pitchFamily="18" charset="0"/>
                <a:cs typeface="Calibri" pitchFamily="34" charset="0"/>
              </a:rPr>
              <a:t>by </a:t>
            </a:r>
            <a:r>
              <a:rPr lang="fr-FR" altLang="en-US" sz="1600" b="1" dirty="0" err="1" smtClean="0">
                <a:solidFill>
                  <a:srgbClr val="000000"/>
                </a:solidFill>
                <a:latin typeface="Calibri" pitchFamily="34" charset="0"/>
                <a:ea typeface="Times New Roman" pitchFamily="18" charset="0"/>
                <a:cs typeface="Calibri" pitchFamily="34" charset="0"/>
              </a:rPr>
              <a:t>each</a:t>
            </a:r>
            <a:r>
              <a:rPr lang="fr-FR" altLang="en-US" sz="1600" b="1" dirty="0" smtClean="0">
                <a:solidFill>
                  <a:srgbClr val="000000"/>
                </a:solidFill>
                <a:latin typeface="Calibri" pitchFamily="34" charset="0"/>
                <a:ea typeface="Times New Roman" pitchFamily="18" charset="0"/>
                <a:cs typeface="Calibri" pitchFamily="34" charset="0"/>
              </a:rPr>
              <a:t> of the </a:t>
            </a:r>
            <a:r>
              <a:rPr lang="fr-FR" altLang="en-US" sz="1600" b="1" dirty="0" err="1" smtClean="0">
                <a:solidFill>
                  <a:srgbClr val="000000"/>
                </a:solidFill>
                <a:latin typeface="Calibri" pitchFamily="34" charset="0"/>
                <a:ea typeface="Times New Roman" pitchFamily="18" charset="0"/>
                <a:cs typeface="Calibri" pitchFamily="34" charset="0"/>
              </a:rPr>
              <a:t>three</a:t>
            </a:r>
            <a:r>
              <a:rPr lang="fr-FR" altLang="en-US" sz="1600" b="1" dirty="0" smtClean="0">
                <a:solidFill>
                  <a:srgbClr val="000000"/>
                </a:solidFill>
                <a:latin typeface="Calibri" pitchFamily="34" charset="0"/>
                <a:ea typeface="Times New Roman" pitchFamily="18" charset="0"/>
                <a:cs typeface="Calibri" pitchFamily="34" charset="0"/>
              </a:rPr>
              <a:t> </a:t>
            </a:r>
            <a:r>
              <a:rPr lang="fr-FR" altLang="en-US" sz="1600" b="1" dirty="0" err="1" smtClean="0">
                <a:solidFill>
                  <a:srgbClr val="000000"/>
                </a:solidFill>
                <a:latin typeface="Calibri" pitchFamily="34" charset="0"/>
                <a:ea typeface="Times New Roman" pitchFamily="18" charset="0"/>
                <a:cs typeface="Calibri" pitchFamily="34" charset="0"/>
              </a:rPr>
              <a:t>operators</a:t>
            </a:r>
            <a:r>
              <a:rPr lang="fr-FR" altLang="en-US" sz="1600" b="1" dirty="0" smtClean="0">
                <a:solidFill>
                  <a:srgbClr val="000000"/>
                </a:solidFill>
                <a:latin typeface="Calibri" pitchFamily="34" charset="0"/>
                <a:ea typeface="Times New Roman" pitchFamily="18" charset="0"/>
                <a:cs typeface="Calibri" pitchFamily="34" charset="0"/>
              </a:rPr>
              <a:t>:     </a:t>
            </a:r>
            <a:r>
              <a:rPr lang="fr-FR" altLang="en-US" sz="1400" b="1" dirty="0" smtClean="0">
                <a:solidFill>
                  <a:srgbClr val="000000"/>
                </a:solidFill>
                <a:latin typeface="Calibri" pitchFamily="34" charset="0"/>
                <a:ea typeface="Times New Roman" pitchFamily="18" charset="0"/>
                <a:cs typeface="Calibri" pitchFamily="34" charset="0"/>
              </a:rPr>
              <a:t>ASR</a:t>
            </a:r>
            <a:endParaRPr lang="fr-FR" altLang="en-US" sz="4000" dirty="0" smtClean="0">
              <a:solidFill>
                <a:srgbClr val="000000"/>
              </a:solidFill>
              <a:ea typeface="Times New Roman" pitchFamily="18" charset="0"/>
              <a:cs typeface="Calibri" pitchFamily="34" charset="0"/>
            </a:endParaRPr>
          </a:p>
        </p:txBody>
      </p:sp>
      <p:pic>
        <p:nvPicPr>
          <p:cNvPr id="31798" name="Picture 1"/>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57687" y="6110383"/>
            <a:ext cx="13430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99" name="Rectangle 3"/>
          <p:cNvSpPr>
            <a:spLocks noChangeArrowheads="1"/>
          </p:cNvSpPr>
          <p:nvPr/>
        </p:nvSpPr>
        <p:spPr bwMode="auto">
          <a:xfrm>
            <a:off x="457200" y="6953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SzPct val="75000"/>
              <a:buBlip>
                <a:blip r:embed="rId4"/>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5"/>
              </a:buBlip>
              <a:defRPr sz="2800">
                <a:solidFill>
                  <a:schemeClr val="bg2"/>
                </a:solidFill>
                <a:latin typeface="Verdana" pitchFamily="34" charset="0"/>
              </a:defRPr>
            </a:lvl2pPr>
            <a:lvl3pPr marL="1143000" indent="-228600">
              <a:spcBef>
                <a:spcPct val="20000"/>
              </a:spcBef>
              <a:buSzPct val="60000"/>
              <a:buBlip>
                <a:blip r:embed="rId4"/>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5"/>
              </a:buBlip>
              <a:defRPr sz="2000">
                <a:solidFill>
                  <a:schemeClr val="bg2"/>
                </a:solidFill>
                <a:latin typeface="Verdana" pitchFamily="34" charset="0"/>
              </a:defRPr>
            </a:lvl4pPr>
            <a:lvl5pPr marL="2057400" indent="-228600">
              <a:spcBef>
                <a:spcPct val="20000"/>
              </a:spcBef>
              <a:buSzPct val="60000"/>
              <a:buBlip>
                <a:blip r:embed="rId4"/>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4"/>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4"/>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4"/>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4"/>
              </a:buBlip>
              <a:defRPr sz="2000">
                <a:solidFill>
                  <a:schemeClr val="bg2"/>
                </a:solidFill>
                <a:latin typeface="Verdana" pitchFamily="34" charset="0"/>
              </a:defRPr>
            </a:lvl9pPr>
          </a:lstStyle>
          <a:p>
            <a:pPr>
              <a:spcBef>
                <a:spcPct val="0"/>
              </a:spcBef>
              <a:buSzTx/>
              <a:buFontTx/>
              <a:buNone/>
            </a:pPr>
            <a:endParaRPr lang="fr-FR" altLang="en-US" smtClean="0">
              <a:solidFill>
                <a:srgbClr val="000000"/>
              </a:solidFill>
            </a:endParaRPr>
          </a:p>
        </p:txBody>
      </p:sp>
      <p:sp>
        <p:nvSpPr>
          <p:cNvPr id="2" name="TextBox 1"/>
          <p:cNvSpPr txBox="1"/>
          <p:nvPr/>
        </p:nvSpPr>
        <p:spPr>
          <a:xfrm>
            <a:off x="1763688" y="1700808"/>
            <a:ext cx="792088" cy="261610"/>
          </a:xfrm>
          <a:prstGeom prst="rect">
            <a:avLst/>
          </a:prstGeom>
          <a:solidFill>
            <a:schemeClr val="bg1"/>
          </a:solidFill>
        </p:spPr>
        <p:txBody>
          <a:bodyPr wrap="square" rtlCol="0">
            <a:spAutoFit/>
          </a:bodyPr>
          <a:lstStyle/>
          <a:p>
            <a:r>
              <a:rPr lang="en-US" sz="1100" b="1" dirty="0" smtClean="0">
                <a:latin typeface="Calibri" panose="020F0502020204030204" pitchFamily="34" charset="0"/>
              </a:rPr>
              <a:t>MSR×0.95</a:t>
            </a:r>
            <a:endParaRPr lang="en-US" sz="1100" b="1" dirty="0">
              <a:latin typeface="Calibri" panose="020F0502020204030204" pitchFamily="34" charset="0"/>
            </a:endParaRPr>
          </a:p>
        </p:txBody>
      </p:sp>
      <p:sp>
        <p:nvSpPr>
          <p:cNvPr id="12" name="TextBox 11"/>
          <p:cNvSpPr txBox="1"/>
          <p:nvPr/>
        </p:nvSpPr>
        <p:spPr>
          <a:xfrm>
            <a:off x="2555776" y="1808530"/>
            <a:ext cx="792088" cy="215444"/>
          </a:xfrm>
          <a:prstGeom prst="rect">
            <a:avLst/>
          </a:prstGeom>
          <a:solidFill>
            <a:schemeClr val="bg1"/>
          </a:solidFill>
        </p:spPr>
        <p:txBody>
          <a:bodyPr wrap="square" rtlCol="0">
            <a:spAutoFit/>
          </a:bodyPr>
          <a:lstStyle/>
          <a:p>
            <a:r>
              <a:rPr lang="en-US" sz="800" b="1" dirty="0" smtClean="0"/>
              <a:t>MSRX0.95</a:t>
            </a:r>
            <a:endParaRPr lang="en-US" sz="800" b="1" dirty="0"/>
          </a:p>
        </p:txBody>
      </p:sp>
      <p:sp>
        <p:nvSpPr>
          <p:cNvPr id="13" name="TextBox 12"/>
          <p:cNvSpPr txBox="1"/>
          <p:nvPr/>
        </p:nvSpPr>
        <p:spPr>
          <a:xfrm>
            <a:off x="2609178" y="1711800"/>
            <a:ext cx="792088" cy="261610"/>
          </a:xfrm>
          <a:prstGeom prst="rect">
            <a:avLst/>
          </a:prstGeom>
          <a:solidFill>
            <a:schemeClr val="bg1"/>
          </a:solidFill>
        </p:spPr>
        <p:txBody>
          <a:bodyPr wrap="square" rtlCol="0">
            <a:spAutoFit/>
          </a:bodyPr>
          <a:lstStyle/>
          <a:p>
            <a:r>
              <a:rPr lang="en-US" sz="1100" b="1" dirty="0" smtClean="0">
                <a:latin typeface="Calibri" panose="020F0502020204030204" pitchFamily="34" charset="0"/>
              </a:rPr>
              <a:t>MSR</a:t>
            </a:r>
            <a:r>
              <a:rPr lang="en-US" sz="1100" b="1" dirty="0">
                <a:latin typeface="Calibri" panose="020F0502020204030204" pitchFamily="34" charset="0"/>
              </a:rPr>
              <a:t>×</a:t>
            </a:r>
            <a:r>
              <a:rPr lang="en-US" sz="1100" b="1" dirty="0" smtClean="0">
                <a:latin typeface="Calibri" panose="020F0502020204030204" pitchFamily="34" charset="0"/>
              </a:rPr>
              <a:t>0.98</a:t>
            </a:r>
            <a:endParaRPr lang="en-US" sz="1100" b="1" dirty="0">
              <a:latin typeface="Calibri" panose="020F0502020204030204" pitchFamily="34" charset="0"/>
            </a:endParaRPr>
          </a:p>
        </p:txBody>
      </p:sp>
      <p:sp>
        <p:nvSpPr>
          <p:cNvPr id="14" name="TextBox 13"/>
          <p:cNvSpPr txBox="1"/>
          <p:nvPr/>
        </p:nvSpPr>
        <p:spPr>
          <a:xfrm>
            <a:off x="3403008" y="1714022"/>
            <a:ext cx="792088" cy="261610"/>
          </a:xfrm>
          <a:prstGeom prst="rect">
            <a:avLst/>
          </a:prstGeom>
          <a:solidFill>
            <a:schemeClr val="bg1"/>
          </a:solidFill>
        </p:spPr>
        <p:txBody>
          <a:bodyPr wrap="square" rtlCol="0">
            <a:spAutoFit/>
          </a:bodyPr>
          <a:lstStyle/>
          <a:p>
            <a:r>
              <a:rPr lang="en-US" sz="1100" b="1" dirty="0" smtClean="0">
                <a:latin typeface="Calibri" panose="020F0502020204030204" pitchFamily="34" charset="0"/>
              </a:rPr>
              <a:t>MSR</a:t>
            </a:r>
            <a:r>
              <a:rPr lang="en-US" sz="1100" b="1" dirty="0">
                <a:latin typeface="Calibri" panose="020F0502020204030204" pitchFamily="34" charset="0"/>
              </a:rPr>
              <a:t>×</a:t>
            </a:r>
            <a:r>
              <a:rPr lang="en-US" sz="1100" b="1" dirty="0" smtClean="0">
                <a:latin typeface="Calibri" panose="020F0502020204030204" pitchFamily="34" charset="0"/>
              </a:rPr>
              <a:t>0.99</a:t>
            </a:r>
            <a:endParaRPr lang="en-US" sz="1100" b="1" dirty="0">
              <a:latin typeface="Calibri" panose="020F0502020204030204" pitchFamily="34" charset="0"/>
            </a:endParaRPr>
          </a:p>
        </p:txBody>
      </p:sp>
      <p:sp>
        <p:nvSpPr>
          <p:cNvPr id="15" name="TextBox 14"/>
          <p:cNvSpPr txBox="1"/>
          <p:nvPr/>
        </p:nvSpPr>
        <p:spPr>
          <a:xfrm>
            <a:off x="4633156" y="1705678"/>
            <a:ext cx="792088" cy="261610"/>
          </a:xfrm>
          <a:prstGeom prst="rect">
            <a:avLst/>
          </a:prstGeom>
          <a:solidFill>
            <a:schemeClr val="bg1"/>
          </a:solidFill>
        </p:spPr>
        <p:txBody>
          <a:bodyPr wrap="square" rtlCol="0">
            <a:spAutoFit/>
          </a:bodyPr>
          <a:lstStyle/>
          <a:p>
            <a:r>
              <a:rPr lang="en-US" sz="1100" b="1" dirty="0" smtClean="0">
                <a:latin typeface="Calibri" panose="020F0502020204030204" pitchFamily="34" charset="0"/>
              </a:rPr>
              <a:t>MSR</a:t>
            </a:r>
            <a:r>
              <a:rPr lang="en-US" sz="1100" b="1" dirty="0">
                <a:latin typeface="Calibri" panose="020F0502020204030204" pitchFamily="34" charset="0"/>
              </a:rPr>
              <a:t>×</a:t>
            </a:r>
            <a:r>
              <a:rPr lang="en-US" sz="1100" b="1" dirty="0" smtClean="0">
                <a:latin typeface="Calibri" panose="020F0502020204030204" pitchFamily="34" charset="0"/>
              </a:rPr>
              <a:t>1.01</a:t>
            </a:r>
            <a:endParaRPr lang="en-US" sz="1100" b="1" dirty="0">
              <a:latin typeface="Calibri" panose="020F0502020204030204" pitchFamily="34" charset="0"/>
            </a:endParaRPr>
          </a:p>
        </p:txBody>
      </p:sp>
      <p:sp>
        <p:nvSpPr>
          <p:cNvPr id="16" name="TextBox 15"/>
          <p:cNvSpPr txBox="1"/>
          <p:nvPr/>
        </p:nvSpPr>
        <p:spPr>
          <a:xfrm>
            <a:off x="5425244" y="1715946"/>
            <a:ext cx="792088" cy="261610"/>
          </a:xfrm>
          <a:prstGeom prst="rect">
            <a:avLst/>
          </a:prstGeom>
          <a:solidFill>
            <a:schemeClr val="bg1"/>
          </a:solidFill>
        </p:spPr>
        <p:txBody>
          <a:bodyPr wrap="square" rtlCol="0">
            <a:spAutoFit/>
          </a:bodyPr>
          <a:lstStyle/>
          <a:p>
            <a:r>
              <a:rPr lang="en-US" sz="1100" b="1" dirty="0" smtClean="0">
                <a:latin typeface="Calibri" panose="020F0502020204030204" pitchFamily="34" charset="0"/>
              </a:rPr>
              <a:t>MSR</a:t>
            </a:r>
            <a:r>
              <a:rPr lang="en-US" sz="1100" b="1" dirty="0">
                <a:latin typeface="Calibri" panose="020F0502020204030204" pitchFamily="34" charset="0"/>
              </a:rPr>
              <a:t>×</a:t>
            </a:r>
            <a:r>
              <a:rPr lang="en-US" sz="1100" b="1" dirty="0" smtClean="0">
                <a:latin typeface="Calibri" panose="020F0502020204030204" pitchFamily="34" charset="0"/>
              </a:rPr>
              <a:t>1.02</a:t>
            </a:r>
            <a:endParaRPr lang="en-US" sz="1100" b="1" dirty="0">
              <a:latin typeface="Calibri" panose="020F0502020204030204" pitchFamily="34" charset="0"/>
            </a:endParaRPr>
          </a:p>
        </p:txBody>
      </p:sp>
      <p:sp>
        <p:nvSpPr>
          <p:cNvPr id="17" name="TextBox 16"/>
          <p:cNvSpPr txBox="1"/>
          <p:nvPr/>
        </p:nvSpPr>
        <p:spPr>
          <a:xfrm>
            <a:off x="6251890" y="1708361"/>
            <a:ext cx="792088" cy="261610"/>
          </a:xfrm>
          <a:prstGeom prst="rect">
            <a:avLst/>
          </a:prstGeom>
          <a:solidFill>
            <a:schemeClr val="bg1"/>
          </a:solidFill>
        </p:spPr>
        <p:txBody>
          <a:bodyPr wrap="square" rtlCol="0">
            <a:spAutoFit/>
          </a:bodyPr>
          <a:lstStyle/>
          <a:p>
            <a:r>
              <a:rPr lang="en-US" sz="1100" b="1" dirty="0" smtClean="0">
                <a:latin typeface="Calibri" panose="020F0502020204030204" pitchFamily="34" charset="0"/>
              </a:rPr>
              <a:t>MSR</a:t>
            </a:r>
            <a:r>
              <a:rPr lang="en-US" sz="1100" b="1" dirty="0">
                <a:latin typeface="Calibri" panose="020F0502020204030204" pitchFamily="34" charset="0"/>
              </a:rPr>
              <a:t>×</a:t>
            </a:r>
            <a:r>
              <a:rPr lang="en-US" sz="1100" b="1" dirty="0" smtClean="0">
                <a:latin typeface="Calibri" panose="020F0502020204030204" pitchFamily="34" charset="0"/>
              </a:rPr>
              <a:t>1.05</a:t>
            </a:r>
            <a:endParaRPr lang="en-US" sz="1100" b="1" dirty="0">
              <a:latin typeface="Calibri" panose="020F0502020204030204" pitchFamily="34" charset="0"/>
            </a:endParaRPr>
          </a:p>
        </p:txBody>
      </p:sp>
      <p:sp>
        <p:nvSpPr>
          <p:cNvPr id="3" name="TextBox 2"/>
          <p:cNvSpPr txBox="1"/>
          <p:nvPr/>
        </p:nvSpPr>
        <p:spPr>
          <a:xfrm>
            <a:off x="4169884" y="1856412"/>
            <a:ext cx="540000" cy="261610"/>
          </a:xfrm>
          <a:prstGeom prst="rect">
            <a:avLst/>
          </a:prstGeom>
          <a:solidFill>
            <a:schemeClr val="bg1"/>
          </a:solidFill>
        </p:spPr>
        <p:txBody>
          <a:bodyPr wrap="square" rtlCol="0">
            <a:spAutoFit/>
          </a:bodyPr>
          <a:lstStyle/>
          <a:p>
            <a:pPr algn="ctr"/>
            <a:r>
              <a:rPr lang="en-US" sz="1100" b="1" dirty="0" smtClean="0">
                <a:latin typeface="Calibri" panose="020F0502020204030204" pitchFamily="34" charset="0"/>
              </a:rPr>
              <a:t>MSR</a:t>
            </a:r>
            <a:endParaRPr lang="en-US" sz="1100" b="1" dirty="0">
              <a:latin typeface="Calibri" panose="020F0502020204030204" pitchFamily="34" charset="0"/>
            </a:endParaRPr>
          </a:p>
        </p:txBody>
      </p:sp>
      <p:sp>
        <p:nvSpPr>
          <p:cNvPr id="21" name="TextBox 20"/>
          <p:cNvSpPr txBox="1"/>
          <p:nvPr/>
        </p:nvSpPr>
        <p:spPr>
          <a:xfrm>
            <a:off x="8688215" y="6581001"/>
            <a:ext cx="432048" cy="276999"/>
          </a:xfrm>
          <a:prstGeom prst="rect">
            <a:avLst/>
          </a:prstGeom>
          <a:noFill/>
        </p:spPr>
        <p:txBody>
          <a:bodyPr wrap="square" rtlCol="0">
            <a:spAutoFit/>
          </a:bodyPr>
          <a:lstStyle/>
          <a:p>
            <a:r>
              <a:rPr lang="en-US" sz="1200" dirty="0" smtClean="0"/>
              <a:t>24</a:t>
            </a:r>
            <a:endParaRPr lang="en-US" sz="1200"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3726149910"/>
              </p:ext>
            </p:extLst>
          </p:nvPr>
        </p:nvGraphicFramePr>
        <p:xfrm>
          <a:off x="3905422" y="6115145"/>
          <a:ext cx="1920875" cy="466725"/>
        </p:xfrm>
        <a:graphic>
          <a:graphicData uri="http://schemas.openxmlformats.org/presentationml/2006/ole">
            <mc:AlternateContent xmlns:mc="http://schemas.openxmlformats.org/markup-compatibility/2006">
              <mc:Choice xmlns:v="urn:schemas-microsoft-com:vml" Requires="v">
                <p:oleObj spid="_x0000_s1049" name="Equation" r:id="rId8" imgW="1600200" imgH="393480" progId="Equation.3">
                  <p:embed/>
                </p:oleObj>
              </mc:Choice>
              <mc:Fallback>
                <p:oleObj name="Equation" r:id="rId8" imgW="1600200" imgH="393480" progId="Equation.3">
                  <p:embed/>
                  <p:pic>
                    <p:nvPicPr>
                      <p:cNvPr id="0" name="Object 1"/>
                      <p:cNvPicPr>
                        <a:picLocks noChangeAspect="1" noChangeArrowheads="1"/>
                      </p:cNvPicPr>
                      <p:nvPr/>
                    </p:nvPicPr>
                    <p:blipFill>
                      <a:blip r:embed="rId9"/>
                      <a:srcRect/>
                      <a:stretch>
                        <a:fillRect/>
                      </a:stretch>
                    </p:blipFill>
                    <p:spPr bwMode="auto">
                      <a:xfrm>
                        <a:off x="3905422" y="6115145"/>
                        <a:ext cx="1920875" cy="466725"/>
                      </a:xfrm>
                      <a:prstGeom prst="rect">
                        <a:avLst/>
                      </a:prstGeom>
                      <a:solidFill>
                        <a:schemeClr val="bg1"/>
                      </a:solidFill>
                    </p:spPr>
                  </p:pic>
                </p:oleObj>
              </mc:Fallback>
            </mc:AlternateContent>
          </a:graphicData>
        </a:graphic>
      </p:graphicFrame>
      <p:sp>
        <p:nvSpPr>
          <p:cNvPr id="9"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04825" algn="l"/>
                <a:tab pos="755650" algn="l"/>
                <a:tab pos="1008063" algn="l"/>
                <a:tab pos="1260475" algn="l"/>
              </a:tabLst>
              <a:defRPr>
                <a:solidFill>
                  <a:schemeClr val="tx1"/>
                </a:solidFill>
                <a:latin typeface="Arial" pitchFamily="34" charset="0"/>
                <a:cs typeface="Arial" pitchFamily="34" charset="0"/>
              </a:defRPr>
            </a:lvl1pPr>
            <a:lvl2pPr>
              <a:tabLst>
                <a:tab pos="504825" algn="l"/>
                <a:tab pos="755650" algn="l"/>
                <a:tab pos="1008063" algn="l"/>
                <a:tab pos="1260475" algn="l"/>
              </a:tabLst>
              <a:defRPr>
                <a:solidFill>
                  <a:schemeClr val="tx1"/>
                </a:solidFill>
                <a:latin typeface="Arial" pitchFamily="34" charset="0"/>
                <a:cs typeface="Arial" pitchFamily="34" charset="0"/>
              </a:defRPr>
            </a:lvl2pPr>
            <a:lvl3pPr>
              <a:tabLst>
                <a:tab pos="504825" algn="l"/>
                <a:tab pos="755650" algn="l"/>
                <a:tab pos="1008063" algn="l"/>
                <a:tab pos="1260475" algn="l"/>
              </a:tabLst>
              <a:defRPr>
                <a:solidFill>
                  <a:schemeClr val="tx1"/>
                </a:solidFill>
                <a:latin typeface="Arial" pitchFamily="34" charset="0"/>
                <a:cs typeface="Arial" pitchFamily="34" charset="0"/>
              </a:defRPr>
            </a:lvl3pPr>
            <a:lvl4pPr>
              <a:tabLst>
                <a:tab pos="504825" algn="l"/>
                <a:tab pos="755650" algn="l"/>
                <a:tab pos="1008063" algn="l"/>
                <a:tab pos="1260475" algn="l"/>
              </a:tabLst>
              <a:defRPr>
                <a:solidFill>
                  <a:schemeClr val="tx1"/>
                </a:solidFill>
                <a:latin typeface="Arial" pitchFamily="34" charset="0"/>
                <a:cs typeface="Arial" pitchFamily="34" charset="0"/>
              </a:defRPr>
            </a:lvl4pPr>
            <a:lvl5pPr>
              <a:tabLst>
                <a:tab pos="504825" algn="l"/>
                <a:tab pos="755650" algn="l"/>
                <a:tab pos="1008063" algn="l"/>
                <a:tab pos="1260475" algn="l"/>
              </a:tabLst>
              <a:defRPr>
                <a:solidFill>
                  <a:schemeClr val="tx1"/>
                </a:solidFill>
                <a:latin typeface="Arial" pitchFamily="34" charset="0"/>
                <a:cs typeface="Arial" pitchFamily="34" charset="0"/>
              </a:defRPr>
            </a:lvl5pPr>
            <a:lvl6pPr fontAlgn="base">
              <a:spcBef>
                <a:spcPct val="0"/>
              </a:spcBef>
              <a:spcAft>
                <a:spcPct val="0"/>
              </a:spcAft>
              <a:tabLst>
                <a:tab pos="504825" algn="l"/>
                <a:tab pos="755650" algn="l"/>
                <a:tab pos="1008063" algn="l"/>
                <a:tab pos="1260475" algn="l"/>
              </a:tabLst>
              <a:defRPr>
                <a:solidFill>
                  <a:schemeClr val="tx1"/>
                </a:solidFill>
                <a:latin typeface="Arial" pitchFamily="34" charset="0"/>
                <a:cs typeface="Arial" pitchFamily="34" charset="0"/>
              </a:defRPr>
            </a:lvl6pPr>
            <a:lvl7pPr fontAlgn="base">
              <a:spcBef>
                <a:spcPct val="0"/>
              </a:spcBef>
              <a:spcAft>
                <a:spcPct val="0"/>
              </a:spcAft>
              <a:tabLst>
                <a:tab pos="504825" algn="l"/>
                <a:tab pos="755650" algn="l"/>
                <a:tab pos="1008063" algn="l"/>
                <a:tab pos="1260475" algn="l"/>
              </a:tabLst>
              <a:defRPr>
                <a:solidFill>
                  <a:schemeClr val="tx1"/>
                </a:solidFill>
                <a:latin typeface="Arial" pitchFamily="34" charset="0"/>
                <a:cs typeface="Arial" pitchFamily="34" charset="0"/>
              </a:defRPr>
            </a:lvl7pPr>
            <a:lvl8pPr fontAlgn="base">
              <a:spcBef>
                <a:spcPct val="0"/>
              </a:spcBef>
              <a:spcAft>
                <a:spcPct val="0"/>
              </a:spcAft>
              <a:tabLst>
                <a:tab pos="504825" algn="l"/>
                <a:tab pos="755650" algn="l"/>
                <a:tab pos="1008063" algn="l"/>
                <a:tab pos="1260475" algn="l"/>
              </a:tabLst>
              <a:defRPr>
                <a:solidFill>
                  <a:schemeClr val="tx1"/>
                </a:solidFill>
                <a:latin typeface="Arial" pitchFamily="34" charset="0"/>
                <a:cs typeface="Arial" pitchFamily="34" charset="0"/>
              </a:defRPr>
            </a:lvl8pPr>
            <a:lvl9pPr fontAlgn="base">
              <a:spcBef>
                <a:spcPct val="0"/>
              </a:spcBef>
              <a:spcAft>
                <a:spcPct val="0"/>
              </a:spcAft>
              <a:tabLst>
                <a:tab pos="504825" algn="l"/>
                <a:tab pos="755650" algn="l"/>
                <a:tab pos="1008063" algn="l"/>
                <a:tab pos="1260475"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504825" algn="l"/>
                <a:tab pos="755650" algn="l"/>
                <a:tab pos="1008063" algn="l"/>
                <a:tab pos="1260475" algn="l"/>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7"/>
          <p:cNvSpPr>
            <a:spLocks noChangeArrowheads="1"/>
          </p:cNvSpPr>
          <p:nvPr/>
        </p:nvSpPr>
        <p:spPr bwMode="auto">
          <a:xfrm>
            <a:off x="0" y="8477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04825" algn="l"/>
                <a:tab pos="755650" algn="l"/>
                <a:tab pos="1008063" algn="l"/>
                <a:tab pos="1260475" algn="l"/>
              </a:tabLst>
              <a:defRPr>
                <a:solidFill>
                  <a:schemeClr val="tx1"/>
                </a:solidFill>
                <a:latin typeface="Arial" pitchFamily="34" charset="0"/>
                <a:cs typeface="Arial" pitchFamily="34" charset="0"/>
              </a:defRPr>
            </a:lvl1pPr>
            <a:lvl2pPr>
              <a:tabLst>
                <a:tab pos="504825" algn="l"/>
                <a:tab pos="755650" algn="l"/>
                <a:tab pos="1008063" algn="l"/>
                <a:tab pos="1260475" algn="l"/>
              </a:tabLst>
              <a:defRPr>
                <a:solidFill>
                  <a:schemeClr val="tx1"/>
                </a:solidFill>
                <a:latin typeface="Arial" pitchFamily="34" charset="0"/>
                <a:cs typeface="Arial" pitchFamily="34" charset="0"/>
              </a:defRPr>
            </a:lvl2pPr>
            <a:lvl3pPr>
              <a:tabLst>
                <a:tab pos="504825" algn="l"/>
                <a:tab pos="755650" algn="l"/>
                <a:tab pos="1008063" algn="l"/>
                <a:tab pos="1260475" algn="l"/>
              </a:tabLst>
              <a:defRPr>
                <a:solidFill>
                  <a:schemeClr val="tx1"/>
                </a:solidFill>
                <a:latin typeface="Arial" pitchFamily="34" charset="0"/>
                <a:cs typeface="Arial" pitchFamily="34" charset="0"/>
              </a:defRPr>
            </a:lvl3pPr>
            <a:lvl4pPr>
              <a:tabLst>
                <a:tab pos="504825" algn="l"/>
                <a:tab pos="755650" algn="l"/>
                <a:tab pos="1008063" algn="l"/>
                <a:tab pos="1260475" algn="l"/>
              </a:tabLst>
              <a:defRPr>
                <a:solidFill>
                  <a:schemeClr val="tx1"/>
                </a:solidFill>
                <a:latin typeface="Arial" pitchFamily="34" charset="0"/>
                <a:cs typeface="Arial" pitchFamily="34" charset="0"/>
              </a:defRPr>
            </a:lvl4pPr>
            <a:lvl5pPr>
              <a:tabLst>
                <a:tab pos="504825" algn="l"/>
                <a:tab pos="755650" algn="l"/>
                <a:tab pos="1008063" algn="l"/>
                <a:tab pos="1260475" algn="l"/>
              </a:tabLst>
              <a:defRPr>
                <a:solidFill>
                  <a:schemeClr val="tx1"/>
                </a:solidFill>
                <a:latin typeface="Arial" pitchFamily="34" charset="0"/>
                <a:cs typeface="Arial" pitchFamily="34" charset="0"/>
              </a:defRPr>
            </a:lvl5pPr>
            <a:lvl6pPr fontAlgn="base">
              <a:spcBef>
                <a:spcPct val="0"/>
              </a:spcBef>
              <a:spcAft>
                <a:spcPct val="0"/>
              </a:spcAft>
              <a:tabLst>
                <a:tab pos="504825" algn="l"/>
                <a:tab pos="755650" algn="l"/>
                <a:tab pos="1008063" algn="l"/>
                <a:tab pos="1260475" algn="l"/>
              </a:tabLst>
              <a:defRPr>
                <a:solidFill>
                  <a:schemeClr val="tx1"/>
                </a:solidFill>
                <a:latin typeface="Arial" pitchFamily="34" charset="0"/>
                <a:cs typeface="Arial" pitchFamily="34" charset="0"/>
              </a:defRPr>
            </a:lvl6pPr>
            <a:lvl7pPr fontAlgn="base">
              <a:spcBef>
                <a:spcPct val="0"/>
              </a:spcBef>
              <a:spcAft>
                <a:spcPct val="0"/>
              </a:spcAft>
              <a:tabLst>
                <a:tab pos="504825" algn="l"/>
                <a:tab pos="755650" algn="l"/>
                <a:tab pos="1008063" algn="l"/>
                <a:tab pos="1260475" algn="l"/>
              </a:tabLst>
              <a:defRPr>
                <a:solidFill>
                  <a:schemeClr val="tx1"/>
                </a:solidFill>
                <a:latin typeface="Arial" pitchFamily="34" charset="0"/>
                <a:cs typeface="Arial" pitchFamily="34" charset="0"/>
              </a:defRPr>
            </a:lvl7pPr>
            <a:lvl8pPr fontAlgn="base">
              <a:spcBef>
                <a:spcPct val="0"/>
              </a:spcBef>
              <a:spcAft>
                <a:spcPct val="0"/>
              </a:spcAft>
              <a:tabLst>
                <a:tab pos="504825" algn="l"/>
                <a:tab pos="755650" algn="l"/>
                <a:tab pos="1008063" algn="l"/>
                <a:tab pos="1260475" algn="l"/>
              </a:tabLst>
              <a:defRPr>
                <a:solidFill>
                  <a:schemeClr val="tx1"/>
                </a:solidFill>
                <a:latin typeface="Arial" pitchFamily="34" charset="0"/>
                <a:cs typeface="Arial" pitchFamily="34" charset="0"/>
              </a:defRPr>
            </a:lvl8pPr>
            <a:lvl9pPr fontAlgn="base">
              <a:spcBef>
                <a:spcPct val="0"/>
              </a:spcBef>
              <a:spcAft>
                <a:spcPct val="0"/>
              </a:spcAft>
              <a:tabLst>
                <a:tab pos="504825" algn="l"/>
                <a:tab pos="755650" algn="l"/>
                <a:tab pos="1008063" algn="l"/>
                <a:tab pos="1260475"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504825" algn="l"/>
                <a:tab pos="755650" algn="l"/>
                <a:tab pos="1008063" algn="l"/>
                <a:tab pos="1260475" algn="l"/>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10"/>
          <p:cNvSpPr>
            <a:spLocks noChangeArrowheads="1"/>
          </p:cNvSpPr>
          <p:nvPr/>
        </p:nvSpPr>
        <p:spPr bwMode="auto">
          <a:xfrm>
            <a:off x="152400" y="10001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504825" algn="l"/>
                <a:tab pos="755650" algn="l"/>
                <a:tab pos="1008063" algn="l"/>
                <a:tab pos="1260475" algn="l"/>
              </a:tabLst>
              <a:defRPr>
                <a:solidFill>
                  <a:schemeClr val="tx1"/>
                </a:solidFill>
                <a:latin typeface="Arial" pitchFamily="34" charset="0"/>
                <a:cs typeface="Arial" pitchFamily="34" charset="0"/>
              </a:defRPr>
            </a:lvl1pPr>
            <a:lvl2pPr>
              <a:tabLst>
                <a:tab pos="504825" algn="l"/>
                <a:tab pos="755650" algn="l"/>
                <a:tab pos="1008063" algn="l"/>
                <a:tab pos="1260475" algn="l"/>
              </a:tabLst>
              <a:defRPr>
                <a:solidFill>
                  <a:schemeClr val="tx1"/>
                </a:solidFill>
                <a:latin typeface="Arial" pitchFamily="34" charset="0"/>
                <a:cs typeface="Arial" pitchFamily="34" charset="0"/>
              </a:defRPr>
            </a:lvl2pPr>
            <a:lvl3pPr>
              <a:tabLst>
                <a:tab pos="504825" algn="l"/>
                <a:tab pos="755650" algn="l"/>
                <a:tab pos="1008063" algn="l"/>
                <a:tab pos="1260475" algn="l"/>
              </a:tabLst>
              <a:defRPr>
                <a:solidFill>
                  <a:schemeClr val="tx1"/>
                </a:solidFill>
                <a:latin typeface="Arial" pitchFamily="34" charset="0"/>
                <a:cs typeface="Arial" pitchFamily="34" charset="0"/>
              </a:defRPr>
            </a:lvl3pPr>
            <a:lvl4pPr>
              <a:tabLst>
                <a:tab pos="504825" algn="l"/>
                <a:tab pos="755650" algn="l"/>
                <a:tab pos="1008063" algn="l"/>
                <a:tab pos="1260475" algn="l"/>
              </a:tabLst>
              <a:defRPr>
                <a:solidFill>
                  <a:schemeClr val="tx1"/>
                </a:solidFill>
                <a:latin typeface="Arial" pitchFamily="34" charset="0"/>
                <a:cs typeface="Arial" pitchFamily="34" charset="0"/>
              </a:defRPr>
            </a:lvl4pPr>
            <a:lvl5pPr>
              <a:tabLst>
                <a:tab pos="504825" algn="l"/>
                <a:tab pos="755650" algn="l"/>
                <a:tab pos="1008063" algn="l"/>
                <a:tab pos="1260475" algn="l"/>
              </a:tabLst>
              <a:defRPr>
                <a:solidFill>
                  <a:schemeClr val="tx1"/>
                </a:solidFill>
                <a:latin typeface="Arial" pitchFamily="34" charset="0"/>
                <a:cs typeface="Arial" pitchFamily="34" charset="0"/>
              </a:defRPr>
            </a:lvl5pPr>
            <a:lvl6pPr fontAlgn="base">
              <a:spcBef>
                <a:spcPct val="0"/>
              </a:spcBef>
              <a:spcAft>
                <a:spcPct val="0"/>
              </a:spcAft>
              <a:tabLst>
                <a:tab pos="504825" algn="l"/>
                <a:tab pos="755650" algn="l"/>
                <a:tab pos="1008063" algn="l"/>
                <a:tab pos="1260475" algn="l"/>
              </a:tabLst>
              <a:defRPr>
                <a:solidFill>
                  <a:schemeClr val="tx1"/>
                </a:solidFill>
                <a:latin typeface="Arial" pitchFamily="34" charset="0"/>
                <a:cs typeface="Arial" pitchFamily="34" charset="0"/>
              </a:defRPr>
            </a:lvl6pPr>
            <a:lvl7pPr fontAlgn="base">
              <a:spcBef>
                <a:spcPct val="0"/>
              </a:spcBef>
              <a:spcAft>
                <a:spcPct val="0"/>
              </a:spcAft>
              <a:tabLst>
                <a:tab pos="504825" algn="l"/>
                <a:tab pos="755650" algn="l"/>
                <a:tab pos="1008063" algn="l"/>
                <a:tab pos="1260475" algn="l"/>
              </a:tabLst>
              <a:defRPr>
                <a:solidFill>
                  <a:schemeClr val="tx1"/>
                </a:solidFill>
                <a:latin typeface="Arial" pitchFamily="34" charset="0"/>
                <a:cs typeface="Arial" pitchFamily="34" charset="0"/>
              </a:defRPr>
            </a:lvl7pPr>
            <a:lvl8pPr fontAlgn="base">
              <a:spcBef>
                <a:spcPct val="0"/>
              </a:spcBef>
              <a:spcAft>
                <a:spcPct val="0"/>
              </a:spcAft>
              <a:tabLst>
                <a:tab pos="504825" algn="l"/>
                <a:tab pos="755650" algn="l"/>
                <a:tab pos="1008063" algn="l"/>
                <a:tab pos="1260475" algn="l"/>
              </a:tabLst>
              <a:defRPr>
                <a:solidFill>
                  <a:schemeClr val="tx1"/>
                </a:solidFill>
                <a:latin typeface="Arial" pitchFamily="34" charset="0"/>
                <a:cs typeface="Arial" pitchFamily="34" charset="0"/>
              </a:defRPr>
            </a:lvl8pPr>
            <a:lvl9pPr fontAlgn="base">
              <a:spcBef>
                <a:spcPct val="0"/>
              </a:spcBef>
              <a:spcAft>
                <a:spcPct val="0"/>
              </a:spcAft>
              <a:tabLst>
                <a:tab pos="504825" algn="l"/>
                <a:tab pos="755650" algn="l"/>
                <a:tab pos="1008063" algn="l"/>
                <a:tab pos="1260475"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504825" algn="l"/>
                <a:tab pos="755650" algn="l"/>
                <a:tab pos="1008063" algn="l"/>
                <a:tab pos="1260475" algn="l"/>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701437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7"/>
          <p:cNvSpPr>
            <a:spLocks noGrp="1" noChangeArrowheads="1"/>
          </p:cNvSpPr>
          <p:nvPr>
            <p:ph type="body" sz="half" idx="2"/>
          </p:nvPr>
        </p:nvSpPr>
        <p:spPr>
          <a:xfrm>
            <a:off x="22872" y="2780928"/>
            <a:ext cx="9144000" cy="2376264"/>
          </a:xfrm>
        </p:spPr>
        <p:txBody>
          <a:bodyPr/>
          <a:lstStyle/>
          <a:p>
            <a:pPr marL="0" indent="0" algn="ctr">
              <a:lnSpc>
                <a:spcPct val="90000"/>
              </a:lnSpc>
              <a:buNone/>
            </a:pPr>
            <a:r>
              <a:rPr lang="en-US" sz="3600" b="1"/>
              <a:t>Measuring the QoS (</a:t>
            </a:r>
            <a:r>
              <a:rPr lang="en-US" sz="3600" b="1" smtClean="0"/>
              <a:t>data)</a:t>
            </a:r>
            <a:br>
              <a:rPr lang="en-US" sz="3600" b="1" smtClean="0"/>
            </a:br>
            <a:r>
              <a:rPr lang="en-US" sz="3600" b="1" smtClean="0"/>
              <a:t>of </a:t>
            </a:r>
            <a:r>
              <a:rPr lang="en-US" sz="3600" b="1"/>
              <a:t>the mobile Internet</a:t>
            </a:r>
            <a:endParaRPr lang="en-US" sz="3600" b="1" dirty="0"/>
          </a:p>
        </p:txBody>
      </p:sp>
      <p:sp>
        <p:nvSpPr>
          <p:cNvPr id="6148" name="Rectangle 8"/>
          <p:cNvSpPr>
            <a:spLocks noGrp="1" noChangeArrowheads="1"/>
          </p:cNvSpPr>
          <p:nvPr>
            <p:ph type="title"/>
          </p:nvPr>
        </p:nvSpPr>
        <p:spPr>
          <a:xfrm>
            <a:off x="0" y="692696"/>
            <a:ext cx="9144000" cy="72478"/>
          </a:xfrm>
        </p:spPr>
        <p:txBody>
          <a:bodyPr/>
          <a:lstStyle/>
          <a:p>
            <a:r>
              <a:rPr lang="en-US" dirty="0" smtClean="0"/>
              <a:t> </a:t>
            </a:r>
          </a:p>
        </p:txBody>
      </p:sp>
      <p:sp>
        <p:nvSpPr>
          <p:cNvPr id="2" name="Espace réservé du numéro de diapositive 1"/>
          <p:cNvSpPr>
            <a:spLocks noGrp="1"/>
          </p:cNvSpPr>
          <p:nvPr>
            <p:ph type="sldNum" sz="quarter" idx="11"/>
          </p:nvPr>
        </p:nvSpPr>
        <p:spPr/>
        <p:txBody>
          <a:bodyPr/>
          <a:lstStyle/>
          <a:p>
            <a:pPr>
              <a:defRPr/>
            </a:pPr>
            <a:fld id="{93B09C60-56E3-49E9-AC4E-AB6A11F44413}" type="slidenum">
              <a:rPr lang="en-US" smtClean="0"/>
              <a:pPr>
                <a:defRPr/>
              </a:pPr>
              <a:t>25</a:t>
            </a:fld>
            <a:endParaRPr lang="en-US"/>
          </a:p>
        </p:txBody>
      </p:sp>
      <p:sp>
        <p:nvSpPr>
          <p:cNvPr id="7" name="Rectangle 4"/>
          <p:cNvSpPr>
            <a:spLocks noGrp="1" noChangeArrowheads="1"/>
          </p:cNvSpPr>
          <p:nvPr>
            <p:ph type="dt" sz="quarter" idx="10"/>
          </p:nvPr>
        </p:nvSpPr>
        <p:spPr>
          <a:xfrm>
            <a:off x="0" y="6589713"/>
            <a:ext cx="3827463"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altLang="en-US" sz="1400" b="1" i="1" dirty="0" smtClean="0">
                <a:latin typeface="Univers" pitchFamily="34" charset="0"/>
              </a:rPr>
              <a:t>Kampala, Uganda, 24 June 2014</a:t>
            </a:r>
          </a:p>
        </p:txBody>
      </p:sp>
    </p:spTree>
    <p:extLst>
      <p:ext uri="{BB962C8B-B14F-4D97-AF65-F5344CB8AC3E}">
        <p14:creationId xmlns:p14="http://schemas.microsoft.com/office/powerpoint/2010/main" val="7771110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7"/>
          <p:cNvSpPr>
            <a:spLocks noGrp="1" noChangeArrowheads="1"/>
          </p:cNvSpPr>
          <p:nvPr>
            <p:ph type="body" sz="half" idx="2"/>
          </p:nvPr>
        </p:nvSpPr>
        <p:spPr>
          <a:xfrm>
            <a:off x="539552" y="1628800"/>
            <a:ext cx="8064896" cy="4392488"/>
          </a:xfrm>
        </p:spPr>
        <p:txBody>
          <a:bodyPr/>
          <a:lstStyle/>
          <a:p>
            <a:pPr>
              <a:lnSpc>
                <a:spcPct val="90000"/>
              </a:lnSpc>
            </a:pPr>
            <a:r>
              <a:rPr lang="en-US" smtClean="0"/>
              <a:t>The methodology used for evaluating QoS data for 3G networks (UMTS or CDMA2000 on PCs or smartphones) is perfectly valid for future-generation mobile networks:</a:t>
            </a:r>
            <a:endParaRPr lang="en-US" dirty="0" smtClean="0"/>
          </a:p>
          <a:p>
            <a:pPr>
              <a:lnSpc>
                <a:spcPct val="90000"/>
              </a:lnSpc>
            </a:pPr>
            <a:endParaRPr lang="en-US" sz="1100" dirty="0" smtClean="0"/>
          </a:p>
          <a:p>
            <a:pPr marL="0" indent="0">
              <a:lnSpc>
                <a:spcPct val="90000"/>
              </a:lnSpc>
              <a:buNone/>
            </a:pPr>
            <a:r>
              <a:rPr lang="en-US" dirty="0" smtClean="0"/>
              <a:t>   4G </a:t>
            </a:r>
            <a:r>
              <a:rPr lang="en-US" smtClean="0"/>
              <a:t>(         ),</a:t>
            </a:r>
            <a:endParaRPr lang="en-US" dirty="0" smtClean="0"/>
          </a:p>
          <a:p>
            <a:pPr marL="0" indent="0">
              <a:lnSpc>
                <a:spcPct val="90000"/>
              </a:lnSpc>
              <a:buNone/>
            </a:pPr>
            <a:r>
              <a:rPr lang="en-US" dirty="0"/>
              <a:t> </a:t>
            </a:r>
            <a:r>
              <a:rPr lang="en-US" dirty="0" smtClean="0"/>
              <a:t>  </a:t>
            </a:r>
            <a:r>
              <a:rPr lang="en-US" dirty="0" err="1" smtClean="0"/>
              <a:t>Wifi</a:t>
            </a:r>
            <a:r>
              <a:rPr lang="en-US" dirty="0" smtClean="0"/>
              <a:t> Outdoor (offloading        ),…</a:t>
            </a:r>
          </a:p>
        </p:txBody>
      </p:sp>
      <p:sp>
        <p:nvSpPr>
          <p:cNvPr id="6148" name="Rectangle 8"/>
          <p:cNvSpPr>
            <a:spLocks noGrp="1" noChangeArrowheads="1"/>
          </p:cNvSpPr>
          <p:nvPr>
            <p:ph type="title"/>
          </p:nvPr>
        </p:nvSpPr>
        <p:spPr>
          <a:xfrm>
            <a:off x="22258" y="1196752"/>
            <a:ext cx="9144000" cy="72478"/>
          </a:xfrm>
        </p:spPr>
        <p:txBody>
          <a:bodyPr/>
          <a:lstStyle/>
          <a:p>
            <a:r>
              <a:rPr lang="en-US" sz="2800" smtClean="0"/>
              <a:t>Basic principles of QoS monitoring</a:t>
            </a:r>
            <a:r>
              <a:rPr lang="en-US" sz="2800" dirty="0"/>
              <a:t/>
            </a:r>
            <a:br>
              <a:rPr lang="en-US" sz="2800" dirty="0"/>
            </a:br>
            <a:r>
              <a:rPr lang="en-US" sz="3000" dirty="0" smtClean="0"/>
              <a:t/>
            </a:r>
            <a:br>
              <a:rPr lang="en-US" sz="3000" dirty="0" smtClean="0"/>
            </a:br>
            <a:r>
              <a:rPr lang="en-US" dirty="0" smtClean="0"/>
              <a:t> </a:t>
            </a:r>
          </a:p>
        </p:txBody>
      </p:sp>
      <p:sp>
        <p:nvSpPr>
          <p:cNvPr id="7" name="Rectangle 6"/>
          <p:cNvSpPr/>
          <p:nvPr/>
        </p:nvSpPr>
        <p:spPr>
          <a:xfrm>
            <a:off x="-29328" y="6596390"/>
            <a:ext cx="2751074" cy="261610"/>
          </a:xfrm>
          <a:prstGeom prst="rect">
            <a:avLst/>
          </a:prstGeom>
        </p:spPr>
        <p:txBody>
          <a:bodyPr wrap="none">
            <a:spAutoFit/>
          </a:bodyPr>
          <a:lstStyle/>
          <a:p>
            <a:r>
              <a:rPr lang="fr-FR" sz="1100" b="1" i="1">
                <a:solidFill>
                  <a:srgbClr val="000000"/>
                </a:solidFill>
              </a:rPr>
              <a:t>Kampala, Uganda, 24 June 2014</a:t>
            </a:r>
          </a:p>
        </p:txBody>
      </p:sp>
      <p:pic>
        <p:nvPicPr>
          <p:cNvPr id="8" name="Image 7" descr="http://www.4gamericas.org/UserFiles/image/Board_of_Governors_Logos/LTE-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7604" y="4470921"/>
            <a:ext cx="1152128" cy="652462"/>
          </a:xfrm>
          <a:prstGeom prst="rect">
            <a:avLst/>
          </a:prstGeom>
          <a:noFill/>
          <a:ln>
            <a:noFill/>
          </a:ln>
        </p:spPr>
      </p:pic>
      <p:pic>
        <p:nvPicPr>
          <p:cNvPr id="9" name="Image 8" descr="wifi (crédit photo © Anatoly Maslennikov - Fotolia.com)"/>
          <p:cNvPicPr/>
          <p:nvPr/>
        </p:nvPicPr>
        <p:blipFill>
          <a:blip r:embed="rId4">
            <a:extLst>
              <a:ext uri="{28A0092B-C50C-407E-A947-70E740481C1C}">
                <a14:useLocalDpi xmlns:a14="http://schemas.microsoft.com/office/drawing/2010/main" val="0"/>
              </a:ext>
            </a:extLst>
          </a:blip>
          <a:srcRect/>
          <a:stretch>
            <a:fillRect/>
          </a:stretch>
        </p:blipFill>
        <p:spPr bwMode="auto">
          <a:xfrm>
            <a:off x="6156176" y="4941168"/>
            <a:ext cx="876300" cy="876300"/>
          </a:xfrm>
          <a:prstGeom prst="rect">
            <a:avLst/>
          </a:prstGeom>
          <a:noFill/>
          <a:ln>
            <a:noFill/>
          </a:ln>
        </p:spPr>
      </p:pic>
      <p:sp>
        <p:nvSpPr>
          <p:cNvPr id="10" name="Slide Number Placeholder 9"/>
          <p:cNvSpPr txBox="1">
            <a:spLocks noGrp="1"/>
          </p:cNvSpPr>
          <p:nvPr>
            <p:ph type="sldNum" sz="quarter" idx="11"/>
          </p:nvPr>
        </p:nvSpPr>
        <p:spPr>
          <a:xfrm>
            <a:off x="8748464" y="6569075"/>
            <a:ext cx="395536" cy="276999"/>
          </a:xfrm>
          <a:prstGeom prst="rect">
            <a:avLst/>
          </a:prstGeom>
          <a:noFill/>
        </p:spPr>
        <p:txBody>
          <a:bodyPr wrap="square" rtlCol="0">
            <a:spAutoFit/>
          </a:bodyPr>
          <a:lstStyle/>
          <a:p>
            <a:r>
              <a:rPr lang="en-US" sz="1200" dirty="0" smtClean="0"/>
              <a:t>26</a:t>
            </a:r>
            <a:endParaRPr lang="en-US" sz="1200" dirty="0"/>
          </a:p>
        </p:txBody>
      </p:sp>
    </p:spTree>
    <p:extLst>
      <p:ext uri="{BB962C8B-B14F-4D97-AF65-F5344CB8AC3E}">
        <p14:creationId xmlns:p14="http://schemas.microsoft.com/office/powerpoint/2010/main" val="10859644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33164" y="188640"/>
            <a:ext cx="9144000" cy="836613"/>
          </a:xfrm>
        </p:spPr>
        <p:txBody>
          <a:bodyPr/>
          <a:lstStyle/>
          <a:p>
            <a:r>
              <a:rPr lang="en-US" sz="3000" err="1" smtClean="0"/>
              <a:t>QoS</a:t>
            </a:r>
            <a:r>
              <a:rPr lang="en-US" sz="3000" smtClean="0"/>
              <a:t> of 3G mobile Internet</a:t>
            </a:r>
            <a:endParaRPr lang="en-US" sz="3000" dirty="0" smtClean="0"/>
          </a:p>
        </p:txBody>
      </p:sp>
      <p:sp>
        <p:nvSpPr>
          <p:cNvPr id="10244" name="Rectangle 3"/>
          <p:cNvSpPr>
            <a:spLocks noGrp="1" noChangeArrowheads="1"/>
          </p:cNvSpPr>
          <p:nvPr>
            <p:ph type="body" idx="1"/>
          </p:nvPr>
        </p:nvSpPr>
        <p:spPr>
          <a:xfrm>
            <a:off x="251520" y="1052736"/>
            <a:ext cx="8496944" cy="5256683"/>
          </a:xfrm>
        </p:spPr>
        <p:txBody>
          <a:bodyPr/>
          <a:lstStyle/>
          <a:p>
            <a:r>
              <a:rPr lang="en-US" sz="2600" smtClean="0"/>
              <a:t>QoS measurements - types and conditions:</a:t>
            </a:r>
            <a:endParaRPr lang="en-US" sz="2600" dirty="0" smtClean="0"/>
          </a:p>
          <a:p>
            <a:pPr lvl="1"/>
            <a:r>
              <a:rPr lang="en-US" sz="2600" smtClean="0"/>
              <a:t>3G mobile Internet on PCs: USB dongles (prepaid or postpaid) on computers, for UMTS or CDMA-2000</a:t>
            </a:r>
            <a:endParaRPr lang="en-US" sz="2600" dirty="0" smtClean="0"/>
          </a:p>
          <a:p>
            <a:pPr lvl="1"/>
            <a:r>
              <a:rPr lang="en-US" sz="2600" smtClean="0"/>
              <a:t>3G mobile Internet on smartphones: SIM/3G for subscribers using smartphones/tablets, for UMTS only</a:t>
            </a:r>
            <a:endParaRPr lang="en-US" sz="2600" dirty="0" smtClean="0"/>
          </a:p>
          <a:p>
            <a:pPr lvl="1"/>
            <a:r>
              <a:rPr lang="en-US" sz="2600" smtClean="0"/>
              <a:t>Measurements in FTP or HTTP</a:t>
            </a:r>
            <a:r>
              <a:rPr lang="en-US" sz="2600"/>
              <a:t> </a:t>
            </a:r>
            <a:r>
              <a:rPr lang="en-US" sz="2600" smtClean="0"/>
              <a:t>mode: carried out using files of specific sizes for the purposes of the measurements (upload/download):</a:t>
            </a:r>
            <a:br>
              <a:rPr lang="en-US" sz="2600" smtClean="0"/>
            </a:br>
            <a:r>
              <a:rPr lang="en-US" sz="2600" smtClean="0"/>
              <a:t>1 MB, 5 MB, …</a:t>
            </a:r>
            <a:endParaRPr lang="en-US" sz="2600" dirty="0" smtClean="0"/>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solidFill>
                  <a:srgbClr val="000000"/>
                </a:solidFill>
              </a:rPr>
              <a:pPr>
                <a:defRPr/>
              </a:pPr>
              <a:t>27</a:t>
            </a:fld>
            <a:endParaRPr lang="en-US">
              <a:solidFill>
                <a:srgbClr val="000000"/>
              </a:solidFill>
            </a:endParaRPr>
          </a:p>
        </p:txBody>
      </p:sp>
      <p:sp>
        <p:nvSpPr>
          <p:cNvPr id="6" name="Rectangle 5"/>
          <p:cNvSpPr/>
          <p:nvPr/>
        </p:nvSpPr>
        <p:spPr>
          <a:xfrm>
            <a:off x="-29328" y="6596390"/>
            <a:ext cx="2751074" cy="261610"/>
          </a:xfrm>
          <a:prstGeom prst="rect">
            <a:avLst/>
          </a:prstGeom>
        </p:spPr>
        <p:txBody>
          <a:bodyPr wrap="none">
            <a:spAutoFit/>
          </a:bodyPr>
          <a:lstStyle/>
          <a:p>
            <a:pPr lvl="0"/>
            <a:r>
              <a:rPr lang="fr-FR" sz="1100" b="1" i="1">
                <a:solidFill>
                  <a:srgbClr val="000000"/>
                </a:solidFill>
              </a:rPr>
              <a:t>Kampala, Uganda, 24 June 2014</a:t>
            </a:r>
          </a:p>
        </p:txBody>
      </p:sp>
    </p:spTree>
    <p:extLst>
      <p:ext uri="{BB962C8B-B14F-4D97-AF65-F5344CB8AC3E}">
        <p14:creationId xmlns:p14="http://schemas.microsoft.com/office/powerpoint/2010/main" val="23139765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0" y="332656"/>
            <a:ext cx="9144000" cy="836613"/>
          </a:xfrm>
        </p:spPr>
        <p:txBody>
          <a:bodyPr/>
          <a:lstStyle/>
          <a:p>
            <a:r>
              <a:rPr lang="en-US">
                <a:solidFill>
                  <a:srgbClr val="000099"/>
                </a:solidFill>
              </a:rPr>
              <a:t>QoS of 3G mobile Internet</a:t>
            </a:r>
            <a:endParaRPr lang="en-US" smtClean="0"/>
          </a:p>
        </p:txBody>
      </p:sp>
      <p:sp>
        <p:nvSpPr>
          <p:cNvPr id="10244" name="Rectangle 3"/>
          <p:cNvSpPr>
            <a:spLocks noGrp="1" noChangeArrowheads="1"/>
          </p:cNvSpPr>
          <p:nvPr>
            <p:ph type="body" idx="1"/>
          </p:nvPr>
        </p:nvSpPr>
        <p:spPr>
          <a:xfrm>
            <a:off x="467544" y="1268760"/>
            <a:ext cx="8352928" cy="4752528"/>
          </a:xfrm>
        </p:spPr>
        <p:txBody>
          <a:bodyPr/>
          <a:lstStyle/>
          <a:p>
            <a:r>
              <a:rPr lang="en-US" sz="2800">
                <a:solidFill>
                  <a:srgbClr val="000099"/>
                </a:solidFill>
              </a:rPr>
              <a:t>QoS measurements - types and conditions:</a:t>
            </a:r>
            <a:endParaRPr lang="en-US" sz="2800" dirty="0" smtClean="0"/>
          </a:p>
          <a:p>
            <a:pPr lvl="1"/>
            <a:r>
              <a:rPr lang="en-US" smtClean="0"/>
              <a:t>Evaluation of </a:t>
            </a:r>
            <a:r>
              <a:rPr lang="en-US" dirty="0" err="1" smtClean="0"/>
              <a:t>QoS</a:t>
            </a:r>
            <a:r>
              <a:rPr lang="en-US" dirty="0" smtClean="0"/>
              <a:t> </a:t>
            </a:r>
            <a:r>
              <a:rPr lang="en-US"/>
              <a:t>≠ </a:t>
            </a:r>
            <a:r>
              <a:rPr lang="en-US" smtClean="0"/>
              <a:t>Evaluation of coverage.</a:t>
            </a:r>
            <a:endParaRPr lang="en-US" dirty="0" smtClean="0"/>
          </a:p>
          <a:p>
            <a:pPr lvl="1"/>
            <a:r>
              <a:rPr lang="en-US" smtClean="0"/>
              <a:t>Measurements are to be taken only in areas declared as being covered by all the operators concerned: exercise involving geographic sampling and coverage mapping.</a:t>
            </a:r>
            <a:endParaRPr lang="en-US" dirty="0" smtClean="0"/>
          </a:p>
          <a:p>
            <a:pPr lvl="1"/>
            <a:r>
              <a:rPr lang="en-US" smtClean="0"/>
              <a:t>The coverage mapping exercise is to be carried out by district, not by town/city.</a:t>
            </a:r>
            <a:endParaRPr lang="en-US" dirty="0" smtClean="0"/>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solidFill>
                  <a:srgbClr val="000000"/>
                </a:solidFill>
              </a:rPr>
              <a:pPr>
                <a:defRPr/>
              </a:pPr>
              <a:t>28</a:t>
            </a:fld>
            <a:endParaRPr lang="en-US">
              <a:solidFill>
                <a:srgbClr val="000000"/>
              </a:solidFill>
            </a:endParaRPr>
          </a:p>
        </p:txBody>
      </p:sp>
      <p:sp>
        <p:nvSpPr>
          <p:cNvPr id="6" name="Rectangle 5"/>
          <p:cNvSpPr/>
          <p:nvPr/>
        </p:nvSpPr>
        <p:spPr>
          <a:xfrm>
            <a:off x="-29328" y="6596390"/>
            <a:ext cx="2751074" cy="261610"/>
          </a:xfrm>
          <a:prstGeom prst="rect">
            <a:avLst/>
          </a:prstGeom>
        </p:spPr>
        <p:txBody>
          <a:bodyPr wrap="none">
            <a:spAutoFit/>
          </a:bodyPr>
          <a:lstStyle/>
          <a:p>
            <a:pPr lvl="0"/>
            <a:r>
              <a:rPr lang="fr-FR" sz="1100" b="1" i="1">
                <a:solidFill>
                  <a:srgbClr val="000000"/>
                </a:solidFill>
              </a:rPr>
              <a:t>Kampala, Uganda, 24 June 2014</a:t>
            </a:r>
          </a:p>
        </p:txBody>
      </p:sp>
    </p:spTree>
    <p:extLst>
      <p:ext uri="{BB962C8B-B14F-4D97-AF65-F5344CB8AC3E}">
        <p14:creationId xmlns:p14="http://schemas.microsoft.com/office/powerpoint/2010/main" val="12651495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0" y="0"/>
            <a:ext cx="9144000" cy="836613"/>
          </a:xfrm>
        </p:spPr>
        <p:txBody>
          <a:bodyPr/>
          <a:lstStyle/>
          <a:p>
            <a:r>
              <a:rPr lang="en-US">
                <a:solidFill>
                  <a:srgbClr val="000099"/>
                </a:solidFill>
              </a:rPr>
              <a:t>QoS of 3G mobile Internet</a:t>
            </a:r>
            <a:endParaRPr lang="fr-FR" smtClean="0"/>
          </a:p>
        </p:txBody>
      </p:sp>
      <p:sp>
        <p:nvSpPr>
          <p:cNvPr id="12292" name="Rectangle 3"/>
          <p:cNvSpPr>
            <a:spLocks noGrp="1" noChangeArrowheads="1"/>
          </p:cNvSpPr>
          <p:nvPr>
            <p:ph type="body" idx="1"/>
          </p:nvPr>
        </p:nvSpPr>
        <p:spPr>
          <a:xfrm>
            <a:off x="251520" y="836613"/>
            <a:ext cx="8640960" cy="5400675"/>
          </a:xfrm>
        </p:spPr>
        <p:txBody>
          <a:bodyPr/>
          <a:lstStyle/>
          <a:p>
            <a:r>
              <a:rPr lang="fr-FR" sz="3000" smtClean="0"/>
              <a:t>What are the relevant indicators for each type of measurement?</a:t>
            </a:r>
          </a:p>
          <a:p>
            <a:pPr marL="0" indent="0">
              <a:buNone/>
            </a:pPr>
            <a:endParaRPr lang="fr-FR" sz="800" smtClean="0"/>
          </a:p>
          <a:p>
            <a:pPr lvl="1"/>
            <a:r>
              <a:rPr lang="fr-FR" sz="2600" smtClean="0"/>
              <a:t>Jitter, delay, rate, data losses, …?</a:t>
            </a:r>
          </a:p>
          <a:p>
            <a:pPr lvl="1"/>
            <a:r>
              <a:rPr lang="fr-FR" sz="2600" smtClean="0"/>
              <a:t>Pragmatic objectives (determined by means of satisfaction surveys) </a:t>
            </a:r>
            <a:r>
              <a:rPr lang="fr-FR" sz="2600" b="1" smtClean="0">
                <a:solidFill>
                  <a:srgbClr val="C00000"/>
                </a:solidFill>
              </a:rPr>
              <a:t>of relevance to the user experience</a:t>
            </a:r>
            <a:r>
              <a:rPr lang="fr-FR" sz="2600" smtClean="0"/>
              <a:t>: measurement of </a:t>
            </a:r>
            <a:r>
              <a:rPr lang="fr-FR" sz="2600" b="1" smtClean="0"/>
              <a:t>accessibility</a:t>
            </a:r>
            <a:r>
              <a:rPr lang="fr-FR" sz="2600" smtClean="0"/>
              <a:t> (connection ratio and time), </a:t>
            </a:r>
            <a:r>
              <a:rPr lang="fr-FR" sz="2600" b="1" smtClean="0"/>
              <a:t>reliability</a:t>
            </a:r>
            <a:r>
              <a:rPr lang="fr-FR" sz="2600" smtClean="0"/>
              <a:t> and </a:t>
            </a:r>
            <a:r>
              <a:rPr lang="fr-FR" sz="2600" b="1" smtClean="0"/>
              <a:t>speed</a:t>
            </a:r>
            <a:r>
              <a:rPr lang="fr-FR" sz="2600" smtClean="0"/>
              <a:t> (transmission and reception rates).</a:t>
            </a:r>
          </a:p>
          <a:p>
            <a:pPr lvl="1"/>
            <a:r>
              <a:rPr lang="fr-FR" sz="2600" smtClean="0"/>
              <a:t>Conversion of these data items into ten indicators:</a:t>
            </a: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solidFill>
                  <a:srgbClr val="000000"/>
                </a:solidFill>
              </a:rPr>
              <a:pPr>
                <a:defRPr/>
              </a:pPr>
              <a:t>29</a:t>
            </a:fld>
            <a:endParaRPr lang="en-US">
              <a:solidFill>
                <a:srgbClr val="000000"/>
              </a:solidFill>
            </a:endParaRPr>
          </a:p>
        </p:txBody>
      </p:sp>
      <p:sp>
        <p:nvSpPr>
          <p:cNvPr id="6" name="Rectangle 5"/>
          <p:cNvSpPr/>
          <p:nvPr/>
        </p:nvSpPr>
        <p:spPr>
          <a:xfrm>
            <a:off x="-29328" y="6596390"/>
            <a:ext cx="2751074" cy="261610"/>
          </a:xfrm>
          <a:prstGeom prst="rect">
            <a:avLst/>
          </a:prstGeom>
        </p:spPr>
        <p:txBody>
          <a:bodyPr wrap="none">
            <a:spAutoFit/>
          </a:bodyPr>
          <a:lstStyle/>
          <a:p>
            <a:r>
              <a:rPr lang="fr-FR" sz="1100" b="1" i="1">
                <a:solidFill>
                  <a:srgbClr val="000000"/>
                </a:solidFill>
              </a:rPr>
              <a:t>Kampala, Uganda, 24 June 2014</a:t>
            </a:r>
            <a:endParaRPr lang="fr-FR" sz="1100" b="1" i="1" dirty="0">
              <a:solidFill>
                <a:srgbClr val="000000"/>
              </a:solidFill>
            </a:endParaRPr>
          </a:p>
        </p:txBody>
      </p:sp>
    </p:spTree>
    <p:extLst>
      <p:ext uri="{BB962C8B-B14F-4D97-AF65-F5344CB8AC3E}">
        <p14:creationId xmlns:p14="http://schemas.microsoft.com/office/powerpoint/2010/main" val="687579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7"/>
          <p:cNvSpPr>
            <a:spLocks noGrp="1" noChangeArrowheads="1"/>
          </p:cNvSpPr>
          <p:nvPr>
            <p:ph type="body" sz="half" idx="2"/>
          </p:nvPr>
        </p:nvSpPr>
        <p:spPr>
          <a:xfrm>
            <a:off x="0" y="2492896"/>
            <a:ext cx="9144000" cy="2376264"/>
          </a:xfrm>
        </p:spPr>
        <p:txBody>
          <a:bodyPr/>
          <a:lstStyle/>
          <a:p>
            <a:pPr marL="0" indent="0" algn="ctr">
              <a:buNone/>
              <a:defRPr/>
            </a:pPr>
            <a:r>
              <a:rPr lang="fr-FR" b="1"/>
              <a:t>Presentation of ITU-T E.800SerSup9</a:t>
            </a:r>
          </a:p>
          <a:p>
            <a:pPr marL="0" indent="0" algn="ctr">
              <a:buNone/>
              <a:defRPr/>
            </a:pPr>
            <a:r>
              <a:rPr lang="en-US" b="1" smtClean="0">
                <a:solidFill>
                  <a:srgbClr val="C00000"/>
                </a:solidFill>
              </a:rPr>
              <a:t>Guidelines on the regulatory</a:t>
            </a:r>
            <a:br>
              <a:rPr lang="en-US" b="1" smtClean="0">
                <a:solidFill>
                  <a:srgbClr val="C00000"/>
                </a:solidFill>
              </a:rPr>
            </a:br>
            <a:r>
              <a:rPr lang="en-US" b="1" smtClean="0">
                <a:solidFill>
                  <a:srgbClr val="C00000"/>
                </a:solidFill>
              </a:rPr>
              <a:t>aspects of QoS</a:t>
            </a:r>
            <a:endParaRPr lang="fr-FR" b="1" dirty="0">
              <a:solidFill>
                <a:srgbClr val="C00000"/>
              </a:solidFill>
            </a:endParaRPr>
          </a:p>
        </p:txBody>
      </p:sp>
      <p:sp>
        <p:nvSpPr>
          <p:cNvPr id="6148" name="Rectangle 8"/>
          <p:cNvSpPr>
            <a:spLocks noGrp="1" noChangeArrowheads="1"/>
          </p:cNvSpPr>
          <p:nvPr>
            <p:ph type="title"/>
          </p:nvPr>
        </p:nvSpPr>
        <p:spPr>
          <a:xfrm>
            <a:off x="0" y="692696"/>
            <a:ext cx="9144000" cy="72478"/>
          </a:xfrm>
        </p:spPr>
        <p:txBody>
          <a:bodyPr/>
          <a:lstStyle/>
          <a:p>
            <a:r>
              <a:rPr lang="en-US" dirty="0" smtClean="0"/>
              <a:t> </a:t>
            </a:r>
          </a:p>
        </p:txBody>
      </p:sp>
      <p:sp>
        <p:nvSpPr>
          <p:cNvPr id="2" name="Espace réservé du numéro de diapositive 1"/>
          <p:cNvSpPr>
            <a:spLocks noGrp="1"/>
          </p:cNvSpPr>
          <p:nvPr>
            <p:ph type="sldNum" sz="quarter" idx="11"/>
          </p:nvPr>
        </p:nvSpPr>
        <p:spPr/>
        <p:txBody>
          <a:bodyPr/>
          <a:lstStyle/>
          <a:p>
            <a:pPr>
              <a:defRPr/>
            </a:pPr>
            <a:fld id="{93B09C60-56E3-49E9-AC4E-AB6A11F44413}" type="slidenum">
              <a:rPr lang="en-US" smtClean="0"/>
              <a:pPr>
                <a:defRPr/>
              </a:pPr>
              <a:t>3</a:t>
            </a:fld>
            <a:endParaRPr lang="en-US"/>
          </a:p>
        </p:txBody>
      </p:sp>
      <p:sp>
        <p:nvSpPr>
          <p:cNvPr id="5" name="Rectangle 4"/>
          <p:cNvSpPr>
            <a:spLocks noGrp="1" noChangeArrowheads="1"/>
          </p:cNvSpPr>
          <p:nvPr>
            <p:ph type="dt" sz="quarter" idx="10"/>
          </p:nvPr>
        </p:nvSpPr>
        <p:spPr>
          <a:xfrm>
            <a:off x="0" y="6589713"/>
            <a:ext cx="3827463"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altLang="en-US" sz="1400" b="1" i="1" dirty="0" smtClean="0">
                <a:latin typeface="Univers" pitchFamily="34" charset="0"/>
              </a:rPr>
              <a:t>Kampala, Uganda, 24 June 2014</a:t>
            </a:r>
          </a:p>
        </p:txBody>
      </p:sp>
    </p:spTree>
    <p:extLst>
      <p:ext uri="{BB962C8B-B14F-4D97-AF65-F5344CB8AC3E}">
        <p14:creationId xmlns:p14="http://schemas.microsoft.com/office/powerpoint/2010/main" val="18103345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0" y="0"/>
            <a:ext cx="9144000" cy="836613"/>
          </a:xfrm>
        </p:spPr>
        <p:txBody>
          <a:bodyPr/>
          <a:lstStyle/>
          <a:p>
            <a:r>
              <a:rPr lang="en-US">
                <a:solidFill>
                  <a:srgbClr val="000099"/>
                </a:solidFill>
              </a:rPr>
              <a:t>QoS of 3G mobile Internet</a:t>
            </a:r>
            <a:endParaRPr lang="en-US" smtClean="0"/>
          </a:p>
        </p:txBody>
      </p:sp>
      <p:sp>
        <p:nvSpPr>
          <p:cNvPr id="13316" name="Rectangle 3"/>
          <p:cNvSpPr>
            <a:spLocks noGrp="1" noChangeArrowheads="1"/>
          </p:cNvSpPr>
          <p:nvPr>
            <p:ph type="body" idx="1"/>
          </p:nvPr>
        </p:nvSpPr>
        <p:spPr>
          <a:xfrm>
            <a:off x="0" y="620713"/>
            <a:ext cx="9144000" cy="6237287"/>
          </a:xfrm>
        </p:spPr>
        <p:txBody>
          <a:bodyPr/>
          <a:lstStyle/>
          <a:p>
            <a:r>
              <a:rPr lang="en-US" sz="2800" smtClean="0"/>
              <a:t>List of the ten indicators measured:</a:t>
            </a:r>
            <a:endParaRPr lang="en-US" sz="2800" dirty="0" smtClean="0"/>
          </a:p>
          <a:p>
            <a:pPr lvl="1"/>
            <a:r>
              <a:rPr lang="fr-FR" sz="2000" i="1" u="sng" smtClean="0"/>
              <a:t>Successful connection rate</a:t>
            </a:r>
            <a:r>
              <a:rPr lang="fr-FR" sz="2000" smtClean="0"/>
              <a:t>: a connection is successful when it is set up in less than one minute. The successful connection rate is calculated on the basis of all of the measurements taken.</a:t>
            </a:r>
            <a:endParaRPr lang="fr-FR" sz="2000" dirty="0" smtClean="0"/>
          </a:p>
          <a:p>
            <a:pPr lvl="1"/>
            <a:r>
              <a:rPr lang="fr-FR" sz="2000" i="1" u="sng">
                <a:solidFill>
                  <a:srgbClr val="000099"/>
                </a:solidFill>
                <a:ea typeface="+mn-ea"/>
                <a:cs typeface="+mn-cs"/>
              </a:rPr>
              <a:t>Successful connection </a:t>
            </a:r>
            <a:r>
              <a:rPr lang="fr-FR" sz="2000" i="1" u="sng" smtClean="0">
                <a:solidFill>
                  <a:srgbClr val="000099"/>
                </a:solidFill>
                <a:ea typeface="+mn-ea"/>
                <a:cs typeface="+mn-cs"/>
              </a:rPr>
              <a:t>in under ten seconds rate</a:t>
            </a:r>
            <a:r>
              <a:rPr lang="fr-FR" sz="2000" smtClean="0"/>
              <a:t>: the </a:t>
            </a:r>
            <a:r>
              <a:rPr lang="en-US" sz="2000" smtClean="0"/>
              <a:t>successful </a:t>
            </a:r>
            <a:r>
              <a:rPr lang="en-US" sz="2000"/>
              <a:t>connection </a:t>
            </a:r>
            <a:r>
              <a:rPr lang="en-US" sz="2000" smtClean="0"/>
              <a:t>in </a:t>
            </a:r>
            <a:r>
              <a:rPr lang="en-US" sz="2000"/>
              <a:t>under ten </a:t>
            </a:r>
            <a:r>
              <a:rPr lang="en-US" sz="2000" smtClean="0"/>
              <a:t>seconds</a:t>
            </a:r>
            <a:r>
              <a:rPr lang="fr-FR" sz="2000"/>
              <a:t> </a:t>
            </a:r>
            <a:r>
              <a:rPr lang="en-US" sz="2000"/>
              <a:t>rate is calculated on the basis of all of the measurements </a:t>
            </a:r>
            <a:r>
              <a:rPr lang="en-US" sz="2000" smtClean="0"/>
              <a:t>taken.</a:t>
            </a:r>
            <a:endParaRPr lang="fr-FR" sz="2000" dirty="0" smtClean="0"/>
          </a:p>
          <a:p>
            <a:pPr lvl="1"/>
            <a:r>
              <a:rPr lang="fr-FR" sz="2000" i="1" u="sng" smtClean="0"/>
              <a:t>The rate for 1 MB files transferred in less than two minutes</a:t>
            </a:r>
            <a:r>
              <a:rPr lang="fr-FR" sz="2000" smtClean="0"/>
              <a:t>: a file is considered to have been sent when it has been transmitted in its entirety, and with its content in order, within a period Dmax. The rate is calculated on the basis of the total number of files sent.</a:t>
            </a:r>
            <a:endParaRPr lang="fr-FR" sz="2000" dirty="0" smtClean="0"/>
          </a:p>
          <a:p>
            <a:pPr lvl="1"/>
            <a:r>
              <a:rPr lang="fr-FR" sz="2000" i="1" u="sng" smtClean="0"/>
              <a:t>The rate for 5 MB files received in less than five minutes</a:t>
            </a:r>
            <a:r>
              <a:rPr lang="fr-FR" sz="2000" smtClean="0"/>
              <a:t>: a file is considered to have been received when it has been downloaded in its entirety and with its content in order. The rate is calculated on the basis of the total number of files downloaded.</a:t>
            </a:r>
            <a:endParaRPr lang="fr-FR" sz="2000" dirty="0" smtClean="0"/>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solidFill>
                  <a:srgbClr val="000000"/>
                </a:solidFill>
              </a:rPr>
              <a:pPr>
                <a:defRPr/>
              </a:pPr>
              <a:t>30</a:t>
            </a:fld>
            <a:endParaRPr lang="en-US">
              <a:solidFill>
                <a:srgbClr val="000000"/>
              </a:solidFill>
            </a:endParaRPr>
          </a:p>
        </p:txBody>
      </p:sp>
      <p:sp>
        <p:nvSpPr>
          <p:cNvPr id="6" name="Rectangle 5"/>
          <p:cNvSpPr/>
          <p:nvPr/>
        </p:nvSpPr>
        <p:spPr>
          <a:xfrm>
            <a:off x="-29328" y="6596390"/>
            <a:ext cx="2751074" cy="261610"/>
          </a:xfrm>
          <a:prstGeom prst="rect">
            <a:avLst/>
          </a:prstGeom>
        </p:spPr>
        <p:txBody>
          <a:bodyPr wrap="none">
            <a:spAutoFit/>
          </a:bodyPr>
          <a:lstStyle/>
          <a:p>
            <a:r>
              <a:rPr lang="fr-FR" sz="1100" b="1" i="1">
                <a:solidFill>
                  <a:srgbClr val="000000"/>
                </a:solidFill>
              </a:rPr>
              <a:t>Kampala, Uganda, 24 June 2014</a:t>
            </a:r>
            <a:endParaRPr lang="fr-FR" sz="1100" b="1" i="1" dirty="0">
              <a:solidFill>
                <a:srgbClr val="000000"/>
              </a:solidFill>
            </a:endParaRPr>
          </a:p>
        </p:txBody>
      </p:sp>
    </p:spTree>
    <p:extLst>
      <p:ext uri="{BB962C8B-B14F-4D97-AF65-F5344CB8AC3E}">
        <p14:creationId xmlns:p14="http://schemas.microsoft.com/office/powerpoint/2010/main" val="10183498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559" y="404664"/>
            <a:ext cx="9144000" cy="836613"/>
          </a:xfrm>
        </p:spPr>
        <p:txBody>
          <a:bodyPr/>
          <a:lstStyle/>
          <a:p>
            <a:r>
              <a:rPr lang="en-US" sz="3000" dirty="0" err="1"/>
              <a:t>QoS</a:t>
            </a:r>
            <a:r>
              <a:rPr lang="en-US" sz="3000" dirty="0"/>
              <a:t> of 3G mobile Internet</a:t>
            </a:r>
            <a:endParaRPr lang="en-US" sz="3000" dirty="0" smtClean="0"/>
          </a:p>
        </p:txBody>
      </p:sp>
      <p:sp>
        <p:nvSpPr>
          <p:cNvPr id="13316" name="Rectangle 3"/>
          <p:cNvSpPr>
            <a:spLocks noGrp="1" noChangeArrowheads="1"/>
          </p:cNvSpPr>
          <p:nvPr>
            <p:ph type="body" idx="1"/>
          </p:nvPr>
        </p:nvSpPr>
        <p:spPr>
          <a:xfrm>
            <a:off x="539551" y="1412776"/>
            <a:ext cx="7992889" cy="3528392"/>
          </a:xfrm>
        </p:spPr>
        <p:txBody>
          <a:bodyPr/>
          <a:lstStyle/>
          <a:p>
            <a:pPr>
              <a:defRPr/>
            </a:pPr>
            <a:r>
              <a:rPr lang="en-US" sz="2800" dirty="0">
                <a:solidFill>
                  <a:srgbClr val="000099"/>
                </a:solidFill>
              </a:rPr>
              <a:t>List of the ten indicators measured</a:t>
            </a:r>
            <a:r>
              <a:rPr lang="en-US" sz="2800" dirty="0"/>
              <a:t>:</a:t>
            </a:r>
          </a:p>
          <a:p>
            <a:pPr marL="0" indent="0">
              <a:buFontTx/>
              <a:buNone/>
              <a:defRPr/>
            </a:pPr>
            <a:endParaRPr lang="en-US" sz="2800" dirty="0"/>
          </a:p>
          <a:p>
            <a:pPr lvl="1">
              <a:defRPr/>
            </a:pPr>
            <a:r>
              <a:rPr lang="fr-CH" sz="2000" i="1" u="sng" dirty="0">
                <a:solidFill>
                  <a:srgbClr val="000099"/>
                </a:solidFill>
              </a:rPr>
              <a:t>Data rate </a:t>
            </a:r>
            <a:r>
              <a:rPr lang="fr-CH" sz="2000" i="1" u="sng" dirty="0" err="1">
                <a:solidFill>
                  <a:srgbClr val="000099"/>
                </a:solidFill>
              </a:rPr>
              <a:t>achieved</a:t>
            </a:r>
            <a:r>
              <a:rPr lang="fr-CH" sz="2000" i="1" u="sng" dirty="0">
                <a:solidFill>
                  <a:srgbClr val="000099"/>
                </a:solidFill>
              </a:rPr>
              <a:t> for 90% </a:t>
            </a:r>
            <a:r>
              <a:rPr lang="fr-CH" sz="2000" i="1" u="sng">
                <a:solidFill>
                  <a:srgbClr val="000099"/>
                </a:solidFill>
              </a:rPr>
              <a:t>of </a:t>
            </a:r>
            <a:r>
              <a:rPr lang="fr-CH" sz="2000" i="1" u="sng" smtClean="0">
                <a:solidFill>
                  <a:srgbClr val="000099"/>
                </a:solidFill>
              </a:rPr>
              <a:t>1 </a:t>
            </a:r>
            <a:r>
              <a:rPr lang="fr-CH" sz="2000" i="1" u="sng" dirty="0">
                <a:solidFill>
                  <a:srgbClr val="000099"/>
                </a:solidFill>
              </a:rPr>
              <a:t>MB files sent</a:t>
            </a:r>
            <a:r>
              <a:rPr lang="x-none" sz="2000" i="1">
                <a:solidFill>
                  <a:srgbClr val="000099"/>
                </a:solidFill>
              </a:rPr>
              <a:t>: </a:t>
            </a:r>
            <a:r>
              <a:rPr lang="fr-CH" sz="2000" dirty="0">
                <a:solidFill>
                  <a:srgbClr val="000099"/>
                </a:solidFill>
              </a:rPr>
              <a:t>corresponds to the 90th percentile of files sent.</a:t>
            </a:r>
            <a:endParaRPr lang="fr-FR" sz="2000" dirty="0">
              <a:solidFill>
                <a:srgbClr val="000099"/>
              </a:solidFill>
            </a:endParaRPr>
          </a:p>
          <a:p>
            <a:pPr lvl="1">
              <a:defRPr/>
            </a:pPr>
            <a:r>
              <a:rPr lang="fr-CH" sz="2000" i="1" u="sng" dirty="0">
                <a:solidFill>
                  <a:srgbClr val="000099"/>
                </a:solidFill>
              </a:rPr>
              <a:t>Data rate </a:t>
            </a:r>
            <a:r>
              <a:rPr lang="fr-CH" sz="2000" i="1" u="sng" dirty="0" err="1">
                <a:solidFill>
                  <a:srgbClr val="000099"/>
                </a:solidFill>
              </a:rPr>
              <a:t>achieved</a:t>
            </a:r>
            <a:r>
              <a:rPr lang="fr-CH" sz="2000" i="1" u="sng" dirty="0">
                <a:solidFill>
                  <a:srgbClr val="000099"/>
                </a:solidFill>
              </a:rPr>
              <a:t> for 50% </a:t>
            </a:r>
            <a:r>
              <a:rPr lang="fr-CH" sz="2000" i="1" u="sng">
                <a:solidFill>
                  <a:srgbClr val="000099"/>
                </a:solidFill>
              </a:rPr>
              <a:t>of </a:t>
            </a:r>
            <a:r>
              <a:rPr lang="fr-CH" sz="2000" i="1" u="sng" smtClean="0">
                <a:solidFill>
                  <a:srgbClr val="000099"/>
                </a:solidFill>
              </a:rPr>
              <a:t>1 </a:t>
            </a:r>
            <a:r>
              <a:rPr lang="fr-CH" sz="2000" i="1" u="sng" dirty="0">
                <a:solidFill>
                  <a:srgbClr val="000099"/>
                </a:solidFill>
              </a:rPr>
              <a:t>MB files sent</a:t>
            </a:r>
            <a:r>
              <a:rPr lang="fr-CH" sz="2000" i="1" dirty="0">
                <a:solidFill>
                  <a:srgbClr val="000099"/>
                </a:solidFill>
              </a:rPr>
              <a:t>: </a:t>
            </a:r>
            <a:r>
              <a:rPr lang="fr-CH" sz="2000" dirty="0">
                <a:solidFill>
                  <a:srgbClr val="000099"/>
                </a:solidFill>
              </a:rPr>
              <a:t>corresponds to the 50th percentile of files sent</a:t>
            </a:r>
            <a:r>
              <a:rPr lang="x-none" sz="2000">
                <a:solidFill>
                  <a:srgbClr val="000099"/>
                </a:solidFill>
              </a:rPr>
              <a:t>.</a:t>
            </a:r>
            <a:endParaRPr lang="fr-FR" sz="2000" dirty="0">
              <a:solidFill>
                <a:srgbClr val="000099"/>
              </a:solidFill>
            </a:endParaRPr>
          </a:p>
          <a:p>
            <a:pPr lvl="1">
              <a:defRPr/>
            </a:pPr>
            <a:r>
              <a:rPr lang="fr-CH" sz="2000" i="1" u="sng" dirty="0">
                <a:solidFill>
                  <a:srgbClr val="000099"/>
                </a:solidFill>
              </a:rPr>
              <a:t>Data rate </a:t>
            </a:r>
            <a:r>
              <a:rPr lang="fr-CH" sz="2000" i="1" u="sng" dirty="0" err="1">
                <a:solidFill>
                  <a:srgbClr val="000099"/>
                </a:solidFill>
              </a:rPr>
              <a:t>achieved</a:t>
            </a:r>
            <a:r>
              <a:rPr lang="fr-CH" sz="2000" i="1" u="sng" dirty="0">
                <a:solidFill>
                  <a:srgbClr val="000099"/>
                </a:solidFill>
              </a:rPr>
              <a:t> for 10% </a:t>
            </a:r>
            <a:r>
              <a:rPr lang="fr-CH" sz="2000" i="1" u="sng">
                <a:solidFill>
                  <a:srgbClr val="000099"/>
                </a:solidFill>
              </a:rPr>
              <a:t>of </a:t>
            </a:r>
            <a:r>
              <a:rPr lang="fr-CH" sz="2000" i="1" u="sng" smtClean="0">
                <a:solidFill>
                  <a:srgbClr val="000099"/>
                </a:solidFill>
              </a:rPr>
              <a:t>1 </a:t>
            </a:r>
            <a:r>
              <a:rPr lang="fr-CH" sz="2000" i="1" u="sng" dirty="0">
                <a:solidFill>
                  <a:srgbClr val="000099"/>
                </a:solidFill>
              </a:rPr>
              <a:t>MB </a:t>
            </a:r>
            <a:r>
              <a:rPr lang="fr-CH" sz="2000" i="1" u="sng">
                <a:solidFill>
                  <a:srgbClr val="000099"/>
                </a:solidFill>
              </a:rPr>
              <a:t>files </a:t>
            </a:r>
            <a:r>
              <a:rPr lang="fr-CH" sz="2000" i="1" u="sng" smtClean="0">
                <a:solidFill>
                  <a:srgbClr val="000099"/>
                </a:solidFill>
              </a:rPr>
              <a:t>sent</a:t>
            </a:r>
            <a:r>
              <a:rPr lang="fr-CH" sz="2000" i="1" smtClean="0">
                <a:solidFill>
                  <a:srgbClr val="000099"/>
                </a:solidFill>
              </a:rPr>
              <a:t>: </a:t>
            </a:r>
            <a:r>
              <a:rPr lang="fr-CH" sz="2000" dirty="0">
                <a:solidFill>
                  <a:srgbClr val="000099"/>
                </a:solidFill>
              </a:rPr>
              <a:t>corresponds to the 10th percentile of files sent</a:t>
            </a:r>
            <a:r>
              <a:rPr lang="x-none" sz="2000">
                <a:solidFill>
                  <a:srgbClr val="000099"/>
                </a:solidFill>
              </a:rPr>
              <a:t>.</a:t>
            </a:r>
            <a:endParaRPr lang="fr-FR" sz="2000" dirty="0">
              <a:solidFill>
                <a:srgbClr val="000099"/>
              </a:solidFill>
            </a:endParaRP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solidFill>
                  <a:srgbClr val="000000"/>
                </a:solidFill>
              </a:rPr>
              <a:pPr>
                <a:defRPr/>
              </a:pPr>
              <a:t>31</a:t>
            </a:fld>
            <a:endParaRPr lang="en-US">
              <a:solidFill>
                <a:srgbClr val="000000"/>
              </a:solidFill>
            </a:endParaRPr>
          </a:p>
        </p:txBody>
      </p:sp>
      <p:sp>
        <p:nvSpPr>
          <p:cNvPr id="6" name="Rectangle 5"/>
          <p:cNvSpPr/>
          <p:nvPr/>
        </p:nvSpPr>
        <p:spPr>
          <a:xfrm>
            <a:off x="-29328" y="6596390"/>
            <a:ext cx="2751074" cy="261610"/>
          </a:xfrm>
          <a:prstGeom prst="rect">
            <a:avLst/>
          </a:prstGeom>
        </p:spPr>
        <p:txBody>
          <a:bodyPr wrap="none">
            <a:spAutoFit/>
          </a:bodyPr>
          <a:lstStyle/>
          <a:p>
            <a:r>
              <a:rPr lang="fr-FR" sz="1100" b="1" i="1">
                <a:solidFill>
                  <a:srgbClr val="000000"/>
                </a:solidFill>
              </a:rPr>
              <a:t>Kampala, Uganda, 24 June 2014</a:t>
            </a:r>
            <a:endParaRPr lang="fr-FR" sz="1100" b="1" i="1" dirty="0">
              <a:solidFill>
                <a:srgbClr val="000000"/>
              </a:solidFill>
            </a:endParaRPr>
          </a:p>
        </p:txBody>
      </p:sp>
    </p:spTree>
    <p:extLst>
      <p:ext uri="{BB962C8B-B14F-4D97-AF65-F5344CB8AC3E}">
        <p14:creationId xmlns:p14="http://schemas.microsoft.com/office/powerpoint/2010/main" val="15913263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9328" y="476672"/>
            <a:ext cx="9144000" cy="836613"/>
          </a:xfrm>
        </p:spPr>
        <p:txBody>
          <a:bodyPr/>
          <a:lstStyle/>
          <a:p>
            <a:r>
              <a:rPr lang="en-US" sz="3000" dirty="0" err="1"/>
              <a:t>QoS</a:t>
            </a:r>
            <a:r>
              <a:rPr lang="en-US" sz="3000" dirty="0"/>
              <a:t> of 3G mobile Internet</a:t>
            </a:r>
            <a:endParaRPr lang="en-US" sz="3000" dirty="0" smtClean="0"/>
          </a:p>
        </p:txBody>
      </p:sp>
      <p:sp>
        <p:nvSpPr>
          <p:cNvPr id="13316" name="Rectangle 3"/>
          <p:cNvSpPr>
            <a:spLocks noGrp="1" noChangeArrowheads="1"/>
          </p:cNvSpPr>
          <p:nvPr>
            <p:ph type="body" idx="1"/>
          </p:nvPr>
        </p:nvSpPr>
        <p:spPr>
          <a:xfrm>
            <a:off x="467544" y="1556792"/>
            <a:ext cx="7992889" cy="3672408"/>
          </a:xfrm>
        </p:spPr>
        <p:txBody>
          <a:bodyPr/>
          <a:lstStyle/>
          <a:p>
            <a:pPr>
              <a:defRPr/>
            </a:pPr>
            <a:r>
              <a:rPr lang="en-US" sz="2800" dirty="0">
                <a:solidFill>
                  <a:srgbClr val="000099"/>
                </a:solidFill>
              </a:rPr>
              <a:t>List of the ten indicators measured</a:t>
            </a:r>
            <a:r>
              <a:rPr lang="en-US" sz="2800" dirty="0"/>
              <a:t>:</a:t>
            </a:r>
          </a:p>
          <a:p>
            <a:pPr marL="0" indent="0">
              <a:buFontTx/>
              <a:buNone/>
              <a:defRPr/>
            </a:pPr>
            <a:endParaRPr lang="en-US" sz="2800" dirty="0"/>
          </a:p>
          <a:p>
            <a:pPr lvl="1">
              <a:defRPr/>
            </a:pPr>
            <a:r>
              <a:rPr lang="fr-CH" sz="2000" i="1" u="sng" dirty="0">
                <a:solidFill>
                  <a:srgbClr val="000099"/>
                </a:solidFill>
              </a:rPr>
              <a:t>Data rate </a:t>
            </a:r>
            <a:r>
              <a:rPr lang="fr-CH" sz="2000" i="1" u="sng" dirty="0" err="1">
                <a:solidFill>
                  <a:srgbClr val="000099"/>
                </a:solidFill>
              </a:rPr>
              <a:t>achieved</a:t>
            </a:r>
            <a:r>
              <a:rPr lang="fr-CH" sz="2000" i="1" u="sng" dirty="0">
                <a:solidFill>
                  <a:srgbClr val="000099"/>
                </a:solidFill>
              </a:rPr>
              <a:t> for 90% of 5 MB </a:t>
            </a:r>
            <a:r>
              <a:rPr lang="fr-CH" sz="2000" i="1" u="sng">
                <a:solidFill>
                  <a:srgbClr val="000099"/>
                </a:solidFill>
              </a:rPr>
              <a:t>files </a:t>
            </a:r>
            <a:r>
              <a:rPr lang="fr-CH" sz="2000" i="1" u="sng" smtClean="0">
                <a:solidFill>
                  <a:srgbClr val="000099"/>
                </a:solidFill>
              </a:rPr>
              <a:t>received</a:t>
            </a:r>
            <a:r>
              <a:rPr lang="x-none" sz="2000" i="1" smtClean="0">
                <a:solidFill>
                  <a:srgbClr val="000099"/>
                </a:solidFill>
              </a:rPr>
              <a:t>: </a:t>
            </a:r>
            <a:r>
              <a:rPr lang="fr-CH" sz="2000" dirty="0">
                <a:solidFill>
                  <a:srgbClr val="000099"/>
                </a:solidFill>
              </a:rPr>
              <a:t>corresponds to the 90th percentile of files sent.</a:t>
            </a:r>
            <a:endParaRPr lang="fr-FR" sz="2000" dirty="0">
              <a:solidFill>
                <a:srgbClr val="000099"/>
              </a:solidFill>
            </a:endParaRPr>
          </a:p>
          <a:p>
            <a:pPr lvl="1">
              <a:defRPr/>
            </a:pPr>
            <a:r>
              <a:rPr lang="fr-CH" sz="2000" i="1" u="sng" dirty="0">
                <a:solidFill>
                  <a:srgbClr val="000099"/>
                </a:solidFill>
              </a:rPr>
              <a:t>Data rate </a:t>
            </a:r>
            <a:r>
              <a:rPr lang="fr-CH" sz="2000" i="1" u="sng" dirty="0" err="1">
                <a:solidFill>
                  <a:srgbClr val="000099"/>
                </a:solidFill>
              </a:rPr>
              <a:t>achieved</a:t>
            </a:r>
            <a:r>
              <a:rPr lang="fr-CH" sz="2000" i="1" u="sng" dirty="0">
                <a:solidFill>
                  <a:srgbClr val="000099"/>
                </a:solidFill>
              </a:rPr>
              <a:t> for 50% of 5 MB </a:t>
            </a:r>
            <a:r>
              <a:rPr lang="fr-CH" sz="2000" i="1" u="sng">
                <a:solidFill>
                  <a:srgbClr val="000099"/>
                </a:solidFill>
              </a:rPr>
              <a:t>files </a:t>
            </a:r>
            <a:r>
              <a:rPr lang="fr-CH" sz="2000" i="1" u="sng" smtClean="0">
                <a:solidFill>
                  <a:srgbClr val="000099"/>
                </a:solidFill>
              </a:rPr>
              <a:t>received</a:t>
            </a:r>
            <a:r>
              <a:rPr lang="fr-CH" sz="2000" i="1" smtClean="0">
                <a:solidFill>
                  <a:srgbClr val="000099"/>
                </a:solidFill>
              </a:rPr>
              <a:t>: </a:t>
            </a:r>
            <a:r>
              <a:rPr lang="fr-CH" sz="2000" dirty="0">
                <a:solidFill>
                  <a:srgbClr val="000099"/>
                </a:solidFill>
              </a:rPr>
              <a:t>corresponds to the 50th percentile of files sent</a:t>
            </a:r>
            <a:r>
              <a:rPr lang="x-none" sz="2000">
                <a:solidFill>
                  <a:srgbClr val="000099"/>
                </a:solidFill>
              </a:rPr>
              <a:t>.</a:t>
            </a:r>
            <a:endParaRPr lang="fr-FR" sz="2000" dirty="0">
              <a:solidFill>
                <a:srgbClr val="000099"/>
              </a:solidFill>
            </a:endParaRPr>
          </a:p>
          <a:p>
            <a:pPr lvl="1">
              <a:defRPr/>
            </a:pPr>
            <a:r>
              <a:rPr lang="fr-CH" sz="2000" i="1" u="sng" dirty="0">
                <a:solidFill>
                  <a:srgbClr val="000099"/>
                </a:solidFill>
              </a:rPr>
              <a:t>Data rate </a:t>
            </a:r>
            <a:r>
              <a:rPr lang="fr-CH" sz="2000" i="1" u="sng" dirty="0" err="1">
                <a:solidFill>
                  <a:srgbClr val="000099"/>
                </a:solidFill>
              </a:rPr>
              <a:t>achieved</a:t>
            </a:r>
            <a:r>
              <a:rPr lang="fr-CH" sz="2000" i="1" u="sng" dirty="0">
                <a:solidFill>
                  <a:srgbClr val="000099"/>
                </a:solidFill>
              </a:rPr>
              <a:t> for 10% of 5 MB files </a:t>
            </a:r>
            <a:r>
              <a:rPr lang="fr-CH" sz="2000" i="1" u="sng" dirty="0" err="1">
                <a:solidFill>
                  <a:srgbClr val="000099"/>
                </a:solidFill>
              </a:rPr>
              <a:t>received</a:t>
            </a:r>
            <a:r>
              <a:rPr lang="fr-CH" sz="2000" i="1" dirty="0">
                <a:solidFill>
                  <a:srgbClr val="000099"/>
                </a:solidFill>
              </a:rPr>
              <a:t>: </a:t>
            </a:r>
            <a:r>
              <a:rPr lang="fr-CH" sz="2000" dirty="0">
                <a:solidFill>
                  <a:srgbClr val="000099"/>
                </a:solidFill>
              </a:rPr>
              <a:t>corresponds to the 10th percentile of files sent</a:t>
            </a:r>
            <a:r>
              <a:rPr lang="x-none" sz="2000">
                <a:solidFill>
                  <a:srgbClr val="000099"/>
                </a:solidFill>
              </a:rPr>
              <a:t>.</a:t>
            </a:r>
            <a:endParaRPr lang="fr-FR" sz="2000" dirty="0">
              <a:solidFill>
                <a:srgbClr val="000099"/>
              </a:solidFill>
            </a:endParaRP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solidFill>
                  <a:srgbClr val="000000"/>
                </a:solidFill>
              </a:rPr>
              <a:pPr>
                <a:defRPr/>
              </a:pPr>
              <a:t>32</a:t>
            </a:fld>
            <a:endParaRPr lang="en-US">
              <a:solidFill>
                <a:srgbClr val="000000"/>
              </a:solidFill>
            </a:endParaRPr>
          </a:p>
        </p:txBody>
      </p:sp>
      <p:sp>
        <p:nvSpPr>
          <p:cNvPr id="6" name="Rectangle 5"/>
          <p:cNvSpPr/>
          <p:nvPr/>
        </p:nvSpPr>
        <p:spPr>
          <a:xfrm>
            <a:off x="-29328" y="6596390"/>
            <a:ext cx="2751074" cy="261610"/>
          </a:xfrm>
          <a:prstGeom prst="rect">
            <a:avLst/>
          </a:prstGeom>
        </p:spPr>
        <p:txBody>
          <a:bodyPr wrap="none">
            <a:spAutoFit/>
          </a:bodyPr>
          <a:lstStyle/>
          <a:p>
            <a:r>
              <a:rPr lang="fr-FR" sz="1100" b="1" i="1">
                <a:solidFill>
                  <a:srgbClr val="000000"/>
                </a:solidFill>
              </a:rPr>
              <a:t>Kampala, Uganda, 24 June 2014</a:t>
            </a:r>
            <a:endParaRPr lang="fr-FR" sz="1100" b="1" i="1" dirty="0">
              <a:solidFill>
                <a:srgbClr val="000000"/>
              </a:solidFill>
            </a:endParaRPr>
          </a:p>
        </p:txBody>
      </p:sp>
    </p:spTree>
    <p:extLst>
      <p:ext uri="{BB962C8B-B14F-4D97-AF65-F5344CB8AC3E}">
        <p14:creationId xmlns:p14="http://schemas.microsoft.com/office/powerpoint/2010/main" val="6098354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26041" y="188640"/>
            <a:ext cx="9144000" cy="836613"/>
          </a:xfrm>
        </p:spPr>
        <p:txBody>
          <a:bodyPr/>
          <a:lstStyle/>
          <a:p>
            <a:r>
              <a:rPr lang="en-US" dirty="0" err="1"/>
              <a:t>QoS</a:t>
            </a:r>
            <a:r>
              <a:rPr lang="en-US" dirty="0"/>
              <a:t> of 3G mobile Internet</a:t>
            </a:r>
            <a:endParaRPr lang="fr-FR" dirty="0" smtClean="0"/>
          </a:p>
        </p:txBody>
      </p:sp>
      <p:sp>
        <p:nvSpPr>
          <p:cNvPr id="6148" name="Rectangle 3"/>
          <p:cNvSpPr>
            <a:spLocks noGrp="1" noChangeArrowheads="1"/>
          </p:cNvSpPr>
          <p:nvPr>
            <p:ph type="body" idx="1"/>
          </p:nvPr>
        </p:nvSpPr>
        <p:spPr>
          <a:xfrm>
            <a:off x="395536" y="1052736"/>
            <a:ext cx="8280920" cy="4896643"/>
          </a:xfrm>
        </p:spPr>
        <p:txBody>
          <a:bodyPr/>
          <a:lstStyle/>
          <a:p>
            <a:pPr>
              <a:defRPr/>
            </a:pPr>
            <a:r>
              <a:rPr lang="fr-FR" sz="3000" dirty="0" err="1"/>
              <a:t>Measured</a:t>
            </a:r>
            <a:r>
              <a:rPr lang="fr-FR" sz="3000" dirty="0"/>
              <a:t> </a:t>
            </a:r>
            <a:r>
              <a:rPr lang="fr-FR" sz="3000" dirty="0" err="1"/>
              <a:t>indicators</a:t>
            </a:r>
            <a:r>
              <a:rPr lang="fr-FR" sz="3000" dirty="0"/>
              <a:t>:</a:t>
            </a:r>
          </a:p>
          <a:p>
            <a:pPr marL="0" indent="0">
              <a:buNone/>
              <a:defRPr/>
            </a:pPr>
            <a:endParaRPr lang="fr-FR" sz="1000" dirty="0"/>
          </a:p>
          <a:p>
            <a:pPr lvl="1">
              <a:defRPr/>
            </a:pPr>
            <a:r>
              <a:rPr lang="fr-FR" dirty="0"/>
              <a:t>Important note:</a:t>
            </a:r>
          </a:p>
          <a:p>
            <a:pPr marL="457200" lvl="1" indent="0">
              <a:buNone/>
              <a:defRPr/>
            </a:pPr>
            <a:r>
              <a:rPr lang="fr-FR" dirty="0"/>
              <a:t>The data rate for 3G networks </a:t>
            </a:r>
            <a:r>
              <a:rPr lang="fr-FR" dirty="0" err="1"/>
              <a:t>is</a:t>
            </a:r>
            <a:r>
              <a:rPr lang="fr-FR" dirty="0"/>
              <a:t> </a:t>
            </a:r>
            <a:r>
              <a:rPr lang="fr-FR" b="1" dirty="0" err="1"/>
              <a:t>shared</a:t>
            </a:r>
            <a:r>
              <a:rPr lang="fr-FR" dirty="0"/>
              <a:t> </a:t>
            </a:r>
            <a:r>
              <a:rPr lang="fr-FR" dirty="0" err="1"/>
              <a:t>among</a:t>
            </a:r>
            <a:r>
              <a:rPr lang="fr-FR" dirty="0"/>
              <a:t> </a:t>
            </a:r>
            <a:r>
              <a:rPr lang="fr-FR" dirty="0" err="1"/>
              <a:t>users</a:t>
            </a:r>
            <a:r>
              <a:rPr lang="fr-FR" dirty="0"/>
              <a:t>. The data rate </a:t>
            </a:r>
            <a:r>
              <a:rPr lang="fr-FR" dirty="0" err="1"/>
              <a:t>actually</a:t>
            </a:r>
            <a:r>
              <a:rPr lang="fr-FR" dirty="0"/>
              <a:t> </a:t>
            </a:r>
            <a:r>
              <a:rPr lang="fr-FR" dirty="0" err="1"/>
              <a:t>used</a:t>
            </a:r>
            <a:r>
              <a:rPr lang="fr-FR" dirty="0"/>
              <a:t> </a:t>
            </a:r>
            <a:r>
              <a:rPr lang="fr-FR" dirty="0" err="1"/>
              <a:t>is</a:t>
            </a:r>
            <a:r>
              <a:rPr lang="fr-FR" dirty="0"/>
              <a:t> </a:t>
            </a:r>
            <a:r>
              <a:rPr lang="fr-FR" dirty="0" err="1"/>
              <a:t>always</a:t>
            </a:r>
            <a:r>
              <a:rPr lang="fr-FR" dirty="0"/>
              <a:t> </a:t>
            </a:r>
            <a:r>
              <a:rPr lang="fr-FR" b="1" dirty="0" err="1"/>
              <a:t>lower</a:t>
            </a:r>
            <a:r>
              <a:rPr lang="fr-FR" dirty="0"/>
              <a:t> </a:t>
            </a:r>
            <a:r>
              <a:rPr lang="fr-FR" dirty="0" err="1"/>
              <a:t>than</a:t>
            </a:r>
            <a:r>
              <a:rPr lang="fr-FR" dirty="0"/>
              <a:t> the </a:t>
            </a:r>
            <a:r>
              <a:rPr lang="fr-FR" dirty="0" err="1"/>
              <a:t>theoretical</a:t>
            </a:r>
            <a:r>
              <a:rPr lang="fr-FR" dirty="0"/>
              <a:t> data rate (as </a:t>
            </a:r>
            <a:r>
              <a:rPr lang="fr-FR" dirty="0" err="1"/>
              <a:t>marketed</a:t>
            </a:r>
            <a:r>
              <a:rPr lang="fr-FR" dirty="0"/>
              <a:t>). This </a:t>
            </a:r>
            <a:r>
              <a:rPr lang="fr-FR" dirty="0" err="1"/>
              <a:t>is</a:t>
            </a:r>
            <a:r>
              <a:rPr lang="fr-FR" dirty="0"/>
              <a:t> due to </a:t>
            </a:r>
            <a:r>
              <a:rPr lang="fr-FR" dirty="0" err="1"/>
              <a:t>technological</a:t>
            </a:r>
            <a:r>
              <a:rPr lang="fr-FR" dirty="0"/>
              <a:t> </a:t>
            </a:r>
            <a:r>
              <a:rPr lang="fr-FR" dirty="0" err="1"/>
              <a:t>constraints</a:t>
            </a:r>
            <a:r>
              <a:rPr lang="fr-FR" dirty="0"/>
              <a:t>.</a:t>
            </a:r>
          </a:p>
          <a:p>
            <a:pPr marL="457200" lvl="1" indent="0">
              <a:buNone/>
              <a:defRPr/>
            </a:pPr>
            <a:r>
              <a:rPr lang="fr-FR" dirty="0" err="1"/>
              <a:t>However</a:t>
            </a:r>
            <a:r>
              <a:rPr lang="fr-FR" dirty="0"/>
              <a:t>, </a:t>
            </a:r>
            <a:r>
              <a:rPr lang="fr-FR" dirty="0" err="1"/>
              <a:t>this</a:t>
            </a:r>
            <a:r>
              <a:rPr lang="fr-FR" dirty="0"/>
              <a:t> data rate </a:t>
            </a:r>
            <a:r>
              <a:rPr lang="fr-FR" dirty="0" err="1"/>
              <a:t>is</a:t>
            </a:r>
            <a:r>
              <a:rPr lang="fr-FR" dirty="0"/>
              <a:t> </a:t>
            </a:r>
            <a:r>
              <a:rPr lang="fr-FR" b="1" dirty="0" err="1"/>
              <a:t>measurable</a:t>
            </a:r>
            <a:r>
              <a:rPr lang="fr-FR" dirty="0"/>
              <a:t> for all </a:t>
            </a:r>
            <a:r>
              <a:rPr lang="fr-FR" dirty="0" err="1"/>
              <a:t>operators</a:t>
            </a:r>
            <a:r>
              <a:rPr lang="fr-FR" dirty="0"/>
              <a:t>, </a:t>
            </a:r>
            <a:r>
              <a:rPr lang="fr-FR" dirty="0" err="1"/>
              <a:t>using</a:t>
            </a:r>
            <a:r>
              <a:rPr lang="fr-FR" dirty="0"/>
              <a:t> the </a:t>
            </a:r>
            <a:r>
              <a:rPr lang="fr-FR" dirty="0" err="1"/>
              <a:t>same</a:t>
            </a:r>
            <a:r>
              <a:rPr lang="fr-FR" dirty="0"/>
              <a:t> </a:t>
            </a:r>
            <a:r>
              <a:rPr lang="fr-FR" err="1"/>
              <a:t>mechanism</a:t>
            </a:r>
            <a:r>
              <a:rPr lang="fr-FR" smtClean="0"/>
              <a:t>.</a:t>
            </a:r>
            <a:endParaRPr lang="fr-FR" dirty="0"/>
          </a:p>
        </p:txBody>
      </p:sp>
      <p:sp>
        <p:nvSpPr>
          <p:cNvPr id="2" name="Espace réservé du numéro de diapositive 1"/>
          <p:cNvSpPr>
            <a:spLocks noGrp="1"/>
          </p:cNvSpPr>
          <p:nvPr>
            <p:ph type="sldNum" sz="quarter" idx="11"/>
          </p:nvPr>
        </p:nvSpPr>
        <p:spPr/>
        <p:txBody>
          <a:bodyPr/>
          <a:lstStyle/>
          <a:p>
            <a:pPr>
              <a:defRPr/>
            </a:pPr>
            <a:fld id="{53514556-83A3-49D6-A464-5ADD353B9CAF}" type="slidenum">
              <a:rPr lang="en-US" smtClean="0">
                <a:solidFill>
                  <a:srgbClr val="000000"/>
                </a:solidFill>
              </a:rPr>
              <a:t>33</a:t>
            </a:fld>
            <a:endParaRPr lang="en-US">
              <a:solidFill>
                <a:srgbClr val="000000"/>
              </a:solidFill>
            </a:endParaRPr>
          </a:p>
        </p:txBody>
      </p:sp>
      <p:sp>
        <p:nvSpPr>
          <p:cNvPr id="6" name="Rectangle 5"/>
          <p:cNvSpPr/>
          <p:nvPr/>
        </p:nvSpPr>
        <p:spPr>
          <a:xfrm>
            <a:off x="-29328" y="6596390"/>
            <a:ext cx="2751074" cy="261610"/>
          </a:xfrm>
          <a:prstGeom prst="rect">
            <a:avLst/>
          </a:prstGeom>
        </p:spPr>
        <p:txBody>
          <a:bodyPr wrap="none">
            <a:spAutoFit/>
          </a:bodyPr>
          <a:lstStyle/>
          <a:p>
            <a:r>
              <a:rPr lang="fr-FR" sz="1100" b="1" i="1">
                <a:solidFill>
                  <a:srgbClr val="000000"/>
                </a:solidFill>
              </a:rPr>
              <a:t>Kampala, Uganda, 24 June 2014</a:t>
            </a:r>
            <a:endParaRPr lang="fr-FR" sz="1100" b="1" i="1" dirty="0">
              <a:solidFill>
                <a:srgbClr val="000000"/>
              </a:solidFill>
            </a:endParaRPr>
          </a:p>
        </p:txBody>
      </p:sp>
    </p:spTree>
    <p:extLst>
      <p:ext uri="{BB962C8B-B14F-4D97-AF65-F5344CB8AC3E}">
        <p14:creationId xmlns:p14="http://schemas.microsoft.com/office/powerpoint/2010/main" val="2402213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0" y="116632"/>
            <a:ext cx="9144000" cy="476250"/>
          </a:xfrm>
        </p:spPr>
        <p:txBody>
          <a:bodyPr/>
          <a:lstStyle/>
          <a:p>
            <a:r>
              <a:rPr lang="en-US" sz="3000" dirty="0" err="1"/>
              <a:t>QoS</a:t>
            </a:r>
            <a:r>
              <a:rPr lang="en-US" sz="3000" dirty="0"/>
              <a:t> of 3G mobile Internet</a:t>
            </a:r>
            <a:endParaRPr lang="en-US" sz="3000" dirty="0" smtClean="0"/>
          </a:p>
        </p:txBody>
      </p:sp>
      <p:pic>
        <p:nvPicPr>
          <p:cNvPr id="17413" name="Imag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2446535"/>
            <a:ext cx="7015092" cy="4175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solidFill>
                  <a:srgbClr val="000000"/>
                </a:solidFill>
              </a:rPr>
              <a:pPr>
                <a:defRPr/>
              </a:pPr>
              <a:t>34</a:t>
            </a:fld>
            <a:endParaRPr lang="en-US">
              <a:solidFill>
                <a:srgbClr val="000000"/>
              </a:solidFill>
            </a:endParaRPr>
          </a:p>
        </p:txBody>
      </p:sp>
      <p:sp>
        <p:nvSpPr>
          <p:cNvPr id="7" name="Rectangle 6"/>
          <p:cNvSpPr/>
          <p:nvPr/>
        </p:nvSpPr>
        <p:spPr>
          <a:xfrm>
            <a:off x="-29328" y="6596390"/>
            <a:ext cx="2751074" cy="261610"/>
          </a:xfrm>
          <a:prstGeom prst="rect">
            <a:avLst/>
          </a:prstGeom>
        </p:spPr>
        <p:txBody>
          <a:bodyPr wrap="none">
            <a:spAutoFit/>
          </a:bodyPr>
          <a:lstStyle/>
          <a:p>
            <a:r>
              <a:rPr lang="fr-FR" sz="1100" b="1" i="1">
                <a:solidFill>
                  <a:srgbClr val="000000"/>
                </a:solidFill>
              </a:rPr>
              <a:t>Kampala, Uganda, 24 June 2014</a:t>
            </a:r>
            <a:endParaRPr lang="fr-FR" sz="1100" b="1" i="1" dirty="0">
              <a:solidFill>
                <a:srgbClr val="000000"/>
              </a:solidFill>
            </a:endParaRPr>
          </a:p>
        </p:txBody>
      </p:sp>
      <p:sp>
        <p:nvSpPr>
          <p:cNvPr id="4" name="Content Placeholder 3"/>
          <p:cNvSpPr>
            <a:spLocks noGrp="1"/>
          </p:cNvSpPr>
          <p:nvPr>
            <p:ph idx="1"/>
          </p:nvPr>
        </p:nvSpPr>
        <p:spPr>
          <a:xfrm>
            <a:off x="467544" y="620688"/>
            <a:ext cx="8676456" cy="1800200"/>
          </a:xfrm>
        </p:spPr>
        <p:txBody>
          <a:bodyPr/>
          <a:lstStyle/>
          <a:p>
            <a:pPr>
              <a:defRPr/>
            </a:pPr>
            <a:r>
              <a:rPr lang="fr-FR" sz="2000" b="1" dirty="0" err="1"/>
              <a:t>Supplementary</a:t>
            </a:r>
            <a:r>
              <a:rPr lang="fr-FR" sz="2000" b="1" dirty="0"/>
              <a:t> </a:t>
            </a:r>
            <a:r>
              <a:rPr lang="fr-FR" sz="2000" b="1" dirty="0" err="1"/>
              <a:t>indicator</a:t>
            </a:r>
            <a:r>
              <a:rPr lang="fr-FR" sz="2000" b="1" dirty="0"/>
              <a:t>: Rate of use of </a:t>
            </a:r>
            <a:r>
              <a:rPr lang="fr-FR" sz="2000" b="1" dirty="0" err="1"/>
              <a:t>contractual</a:t>
            </a:r>
            <a:r>
              <a:rPr lang="fr-FR" sz="2000" b="1" dirty="0"/>
              <a:t> data rate, </a:t>
            </a:r>
            <a:r>
              <a:rPr lang="fr-FR" sz="2000" b="1" dirty="0" err="1"/>
              <a:t>corresponding</a:t>
            </a:r>
            <a:r>
              <a:rPr lang="fr-FR" sz="2000" b="1" dirty="0"/>
              <a:t> to the ratio of the data rate </a:t>
            </a:r>
            <a:r>
              <a:rPr lang="fr-FR" sz="2000" b="1" dirty="0" err="1"/>
              <a:t>actually</a:t>
            </a:r>
            <a:r>
              <a:rPr lang="fr-FR" sz="2000" b="1" dirty="0"/>
              <a:t> </a:t>
            </a:r>
            <a:r>
              <a:rPr lang="fr-FR" sz="2000" b="1" dirty="0" err="1"/>
              <a:t>used</a:t>
            </a:r>
            <a:r>
              <a:rPr lang="fr-FR" sz="2000" b="1" dirty="0"/>
              <a:t> (</a:t>
            </a:r>
            <a:r>
              <a:rPr lang="fr-FR" sz="2000" b="1" dirty="0" err="1"/>
              <a:t>observed</a:t>
            </a:r>
            <a:r>
              <a:rPr lang="fr-FR" sz="2000" b="1" dirty="0"/>
              <a:t>) to the </a:t>
            </a:r>
            <a:r>
              <a:rPr lang="fr-FR" sz="2000" b="1" dirty="0" err="1"/>
              <a:t>contractual</a:t>
            </a:r>
            <a:r>
              <a:rPr lang="fr-FR" sz="2000" b="1" dirty="0"/>
              <a:t> rate (</a:t>
            </a:r>
            <a:r>
              <a:rPr lang="fr-FR" sz="2000" b="1" dirty="0" err="1"/>
              <a:t>marketed</a:t>
            </a:r>
            <a:r>
              <a:rPr lang="fr-FR" sz="2000" b="1" dirty="0"/>
              <a:t>) </a:t>
            </a:r>
            <a:r>
              <a:rPr lang="fr-FR" sz="2000" b="1" dirty="0" err="1"/>
              <a:t>with</a:t>
            </a:r>
            <a:r>
              <a:rPr lang="fr-FR" sz="2000" b="1" dirty="0"/>
              <a:t> a </a:t>
            </a:r>
            <a:r>
              <a:rPr lang="fr-FR" sz="2000" b="1" dirty="0" err="1"/>
              <a:t>given</a:t>
            </a:r>
            <a:r>
              <a:rPr lang="fr-FR" sz="2000" b="1" dirty="0"/>
              <a:t> </a:t>
            </a:r>
            <a:r>
              <a:rPr lang="fr-FR" sz="2000" b="1" dirty="0" err="1"/>
              <a:t>operator</a:t>
            </a:r>
            <a:r>
              <a:rPr lang="fr-FR" sz="2000" b="1" dirty="0"/>
              <a:t>. The ratio </a:t>
            </a:r>
            <a:r>
              <a:rPr lang="fr-FR" sz="2000" b="1" dirty="0" err="1"/>
              <a:t>is</a:t>
            </a:r>
            <a:r>
              <a:rPr lang="fr-FR" sz="2000" b="1" dirty="0"/>
              <a:t> </a:t>
            </a:r>
            <a:r>
              <a:rPr lang="fr-FR" sz="2000" b="1" dirty="0" err="1"/>
              <a:t>expressed</a:t>
            </a:r>
            <a:r>
              <a:rPr lang="fr-FR" sz="2000" b="1" dirty="0"/>
              <a:t> as a </a:t>
            </a:r>
            <a:r>
              <a:rPr lang="fr-FR" sz="2000" b="1" dirty="0" err="1"/>
              <a:t>percentage</a:t>
            </a:r>
            <a:r>
              <a:rPr lang="fr-FR" sz="2000" b="1" dirty="0"/>
              <a:t>. </a:t>
            </a:r>
          </a:p>
          <a:p>
            <a:pPr>
              <a:defRPr/>
            </a:pPr>
            <a:r>
              <a:rPr lang="en-US" sz="2000" b="1" dirty="0"/>
              <a:t>Actual example for a 3G network:</a:t>
            </a:r>
          </a:p>
          <a:p>
            <a:endParaRPr lang="en-US" dirty="0"/>
          </a:p>
        </p:txBody>
      </p:sp>
      <p:sp>
        <p:nvSpPr>
          <p:cNvPr id="5" name="TextBox 4"/>
          <p:cNvSpPr txBox="1"/>
          <p:nvPr/>
        </p:nvSpPr>
        <p:spPr>
          <a:xfrm>
            <a:off x="2518164" y="2564904"/>
            <a:ext cx="5366204" cy="586108"/>
          </a:xfrm>
          <a:prstGeom prst="rect">
            <a:avLst/>
          </a:prstGeom>
          <a:solidFill>
            <a:schemeClr val="bg1"/>
          </a:solidFill>
        </p:spPr>
        <p:txBody>
          <a:bodyPr wrap="square" bIns="108000" rtlCol="0">
            <a:spAutoFit/>
          </a:bodyPr>
          <a:lstStyle/>
          <a:p>
            <a:pPr algn="ctr"/>
            <a:r>
              <a:rPr lang="en-US" sz="1400" b="1" dirty="0" smtClean="0">
                <a:solidFill>
                  <a:srgbClr val="000000"/>
                </a:solidFill>
              </a:rPr>
              <a:t>Data rates observed vs. data rates marketed (%) (Rate attained for 50% of files received)</a:t>
            </a:r>
            <a:endParaRPr lang="en-US" sz="1400" b="1" dirty="0">
              <a:solidFill>
                <a:srgbClr val="000000"/>
              </a:solidFill>
            </a:endParaRPr>
          </a:p>
        </p:txBody>
      </p:sp>
      <p:sp>
        <p:nvSpPr>
          <p:cNvPr id="6" name="TextBox 5"/>
          <p:cNvSpPr txBox="1"/>
          <p:nvPr/>
        </p:nvSpPr>
        <p:spPr>
          <a:xfrm>
            <a:off x="4378392" y="6107318"/>
            <a:ext cx="936104" cy="309109"/>
          </a:xfrm>
          <a:prstGeom prst="rect">
            <a:avLst/>
          </a:prstGeom>
          <a:solidFill>
            <a:schemeClr val="bg1"/>
          </a:solidFill>
        </p:spPr>
        <p:txBody>
          <a:bodyPr wrap="square" bIns="108000" rtlCol="0">
            <a:spAutoFit/>
          </a:bodyPr>
          <a:lstStyle/>
          <a:p>
            <a:r>
              <a:rPr lang="en-US" sz="1000" dirty="0" smtClean="0">
                <a:solidFill>
                  <a:srgbClr val="000000"/>
                </a:solidFill>
                <a:latin typeface="Trebuchet MS" pitchFamily="34" charset="0"/>
              </a:rPr>
              <a:t>Marrakesh</a:t>
            </a:r>
            <a:endParaRPr lang="en-US" sz="1000" dirty="0">
              <a:solidFill>
                <a:srgbClr val="000000"/>
              </a:solidFill>
              <a:latin typeface="Trebuchet MS" pitchFamily="34" charset="0"/>
            </a:endParaRPr>
          </a:p>
        </p:txBody>
      </p:sp>
      <p:sp>
        <p:nvSpPr>
          <p:cNvPr id="12" name="TextBox 11"/>
          <p:cNvSpPr txBox="1"/>
          <p:nvPr/>
        </p:nvSpPr>
        <p:spPr>
          <a:xfrm>
            <a:off x="5205811" y="6103931"/>
            <a:ext cx="936104" cy="246221"/>
          </a:xfrm>
          <a:prstGeom prst="rect">
            <a:avLst/>
          </a:prstGeom>
          <a:solidFill>
            <a:schemeClr val="bg1"/>
          </a:solidFill>
        </p:spPr>
        <p:txBody>
          <a:bodyPr wrap="square" rtlCol="0">
            <a:spAutoFit/>
          </a:bodyPr>
          <a:lstStyle/>
          <a:p>
            <a:endParaRPr lang="en-US" sz="1000" dirty="0">
              <a:solidFill>
                <a:srgbClr val="000000"/>
              </a:solidFill>
              <a:latin typeface="Trebuchet MS" pitchFamily="34" charset="0"/>
            </a:endParaRPr>
          </a:p>
        </p:txBody>
      </p:sp>
      <p:sp>
        <p:nvSpPr>
          <p:cNvPr id="13" name="TextBox 12"/>
          <p:cNvSpPr txBox="1"/>
          <p:nvPr/>
        </p:nvSpPr>
        <p:spPr>
          <a:xfrm>
            <a:off x="5461071" y="6095457"/>
            <a:ext cx="468000" cy="262943"/>
          </a:xfrm>
          <a:prstGeom prst="rect">
            <a:avLst/>
          </a:prstGeom>
          <a:solidFill>
            <a:schemeClr val="bg1"/>
          </a:solidFill>
        </p:spPr>
        <p:txBody>
          <a:bodyPr wrap="square" tIns="72000" rIns="144000" bIns="36000" rtlCol="0">
            <a:spAutoFit/>
          </a:bodyPr>
          <a:lstStyle/>
          <a:p>
            <a:r>
              <a:rPr lang="en-US" sz="1000" dirty="0" smtClean="0">
                <a:solidFill>
                  <a:srgbClr val="000000"/>
                </a:solidFill>
                <a:latin typeface="Trebuchet MS" pitchFamily="34" charset="0"/>
              </a:rPr>
              <a:t>Fez</a:t>
            </a:r>
            <a:endParaRPr lang="en-US" sz="1000" dirty="0">
              <a:solidFill>
                <a:srgbClr val="000000"/>
              </a:solidFill>
              <a:latin typeface="Trebuchet MS" pitchFamily="34" charset="0"/>
            </a:endParaRPr>
          </a:p>
        </p:txBody>
      </p:sp>
      <p:sp>
        <p:nvSpPr>
          <p:cNvPr id="16" name="TextBox 15"/>
          <p:cNvSpPr txBox="1"/>
          <p:nvPr/>
        </p:nvSpPr>
        <p:spPr>
          <a:xfrm>
            <a:off x="7099196" y="6086442"/>
            <a:ext cx="790907" cy="462998"/>
          </a:xfrm>
          <a:prstGeom prst="rect">
            <a:avLst/>
          </a:prstGeom>
          <a:solidFill>
            <a:schemeClr val="bg1"/>
          </a:solidFill>
        </p:spPr>
        <p:txBody>
          <a:bodyPr wrap="square" bIns="108000" rtlCol="0">
            <a:spAutoFit/>
          </a:bodyPr>
          <a:lstStyle/>
          <a:p>
            <a:r>
              <a:rPr lang="en-US" sz="1000" dirty="0" smtClean="0">
                <a:solidFill>
                  <a:srgbClr val="000000"/>
                </a:solidFill>
                <a:latin typeface="Trebuchet MS" pitchFamily="34" charset="0"/>
              </a:rPr>
              <a:t>National</a:t>
            </a:r>
          </a:p>
          <a:p>
            <a:r>
              <a:rPr lang="en-US" sz="1000" dirty="0" smtClean="0">
                <a:solidFill>
                  <a:srgbClr val="000000"/>
                </a:solidFill>
                <a:latin typeface="Trebuchet MS" pitchFamily="34" charset="0"/>
              </a:rPr>
              <a:t>average</a:t>
            </a:r>
            <a:endParaRPr lang="en-US" sz="1000" dirty="0">
              <a:solidFill>
                <a:srgbClr val="000000"/>
              </a:solidFill>
              <a:latin typeface="Trebuchet MS" pitchFamily="34" charset="0"/>
            </a:endParaRPr>
          </a:p>
        </p:txBody>
      </p:sp>
      <p:sp>
        <p:nvSpPr>
          <p:cNvPr id="17" name="TextBox 16"/>
          <p:cNvSpPr txBox="1"/>
          <p:nvPr/>
        </p:nvSpPr>
        <p:spPr>
          <a:xfrm>
            <a:off x="6221809" y="6107318"/>
            <a:ext cx="776107" cy="309109"/>
          </a:xfrm>
          <a:prstGeom prst="rect">
            <a:avLst/>
          </a:prstGeom>
          <a:solidFill>
            <a:schemeClr val="bg1"/>
          </a:solidFill>
        </p:spPr>
        <p:txBody>
          <a:bodyPr wrap="square" bIns="108000" rtlCol="0">
            <a:spAutoFit/>
          </a:bodyPr>
          <a:lstStyle/>
          <a:p>
            <a:r>
              <a:rPr lang="en-US" sz="1000" dirty="0" smtClean="0">
                <a:solidFill>
                  <a:srgbClr val="000000"/>
                </a:solidFill>
                <a:latin typeface="Trebuchet MS" pitchFamily="34" charset="0"/>
              </a:rPr>
              <a:t>Tangiers</a:t>
            </a:r>
            <a:endParaRPr lang="en-US" sz="1000" dirty="0">
              <a:solidFill>
                <a:srgbClr val="000000"/>
              </a:solidFill>
              <a:latin typeface="Trebuchet MS" pitchFamily="34" charset="0"/>
            </a:endParaRPr>
          </a:p>
        </p:txBody>
      </p:sp>
    </p:spTree>
    <p:extLst>
      <p:ext uri="{BB962C8B-B14F-4D97-AF65-F5344CB8AC3E}">
        <p14:creationId xmlns:p14="http://schemas.microsoft.com/office/powerpoint/2010/main" val="14711659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0" y="188640"/>
            <a:ext cx="9144000" cy="836613"/>
          </a:xfrm>
        </p:spPr>
        <p:txBody>
          <a:bodyPr/>
          <a:lstStyle/>
          <a:p>
            <a:r>
              <a:rPr lang="en-US" dirty="0" err="1"/>
              <a:t>QoS</a:t>
            </a:r>
            <a:r>
              <a:rPr lang="en-US" dirty="0"/>
              <a:t> of 3G mobile Internet</a:t>
            </a:r>
            <a:endParaRPr lang="fr-FR" dirty="0" smtClean="0"/>
          </a:p>
        </p:txBody>
      </p:sp>
      <p:sp>
        <p:nvSpPr>
          <p:cNvPr id="6148" name="Rectangle 3"/>
          <p:cNvSpPr>
            <a:spLocks noGrp="1" noChangeArrowheads="1"/>
          </p:cNvSpPr>
          <p:nvPr>
            <p:ph type="body" idx="1"/>
          </p:nvPr>
        </p:nvSpPr>
        <p:spPr>
          <a:xfrm>
            <a:off x="467544" y="1052513"/>
            <a:ext cx="8280920" cy="5256212"/>
          </a:xfrm>
        </p:spPr>
        <p:txBody>
          <a:bodyPr/>
          <a:lstStyle/>
          <a:p>
            <a:pPr>
              <a:defRPr/>
            </a:pPr>
            <a:r>
              <a:rPr lang="fr-FR" sz="2600" dirty="0" err="1"/>
              <a:t>Measurement</a:t>
            </a:r>
            <a:r>
              <a:rPr lang="fr-FR" sz="2600" dirty="0"/>
              <a:t> server </a:t>
            </a:r>
            <a:r>
              <a:rPr lang="fr-FR" sz="2600" dirty="0" err="1"/>
              <a:t>platform</a:t>
            </a:r>
            <a:r>
              <a:rPr lang="fr-FR" sz="2600" dirty="0"/>
              <a:t>:</a:t>
            </a:r>
          </a:p>
          <a:p>
            <a:pPr lvl="1">
              <a:defRPr/>
            </a:pPr>
            <a:r>
              <a:rPr lang="fr-FR" sz="2600" dirty="0" err="1"/>
              <a:t>Measuring</a:t>
            </a:r>
            <a:r>
              <a:rPr lang="fr-FR" sz="2600" dirty="0"/>
              <a:t> the performance of a 3G mobile Internet network </a:t>
            </a:r>
            <a:r>
              <a:rPr lang="fr-FR" sz="2600" dirty="0" err="1"/>
              <a:t>means</a:t>
            </a:r>
            <a:r>
              <a:rPr lang="fr-FR" sz="2600" dirty="0"/>
              <a:t> </a:t>
            </a:r>
            <a:r>
              <a:rPr lang="fr-FR" sz="2600" dirty="0" err="1"/>
              <a:t>measuring</a:t>
            </a:r>
            <a:r>
              <a:rPr lang="fr-FR" sz="2600" dirty="0"/>
              <a:t> the </a:t>
            </a:r>
            <a:r>
              <a:rPr lang="fr-FR" sz="2600" dirty="0" err="1"/>
              <a:t>QoS</a:t>
            </a:r>
            <a:r>
              <a:rPr lang="fr-FR" sz="2600" dirty="0"/>
              <a:t> of a </a:t>
            </a:r>
            <a:r>
              <a:rPr lang="fr-FR" sz="2600" dirty="0" err="1"/>
              <a:t>connection</a:t>
            </a:r>
            <a:r>
              <a:rPr lang="fr-FR" sz="2600" dirty="0"/>
              <a:t>, via </a:t>
            </a:r>
            <a:r>
              <a:rPr lang="fr-FR" sz="2600" dirty="0" err="1"/>
              <a:t>that</a:t>
            </a:r>
            <a:r>
              <a:rPr lang="fr-FR" sz="2600" dirty="0"/>
              <a:t> network, </a:t>
            </a:r>
            <a:r>
              <a:rPr lang="fr-FR" sz="2600" dirty="0" err="1"/>
              <a:t>between</a:t>
            </a:r>
            <a:r>
              <a:rPr lang="fr-FR" sz="2600" dirty="0"/>
              <a:t> a terminal and a data server.</a:t>
            </a:r>
          </a:p>
          <a:p>
            <a:pPr lvl="1">
              <a:defRPr/>
            </a:pPr>
            <a:r>
              <a:rPr lang="fr-FR" sz="2600" dirty="0" err="1"/>
              <a:t>Various</a:t>
            </a:r>
            <a:r>
              <a:rPr lang="fr-FR" sz="2600" dirty="0"/>
              <a:t> </a:t>
            </a:r>
            <a:r>
              <a:rPr lang="fr-FR" sz="2600" dirty="0" err="1"/>
              <a:t>external</a:t>
            </a:r>
            <a:r>
              <a:rPr lang="fr-FR" sz="2600" dirty="0"/>
              <a:t> </a:t>
            </a:r>
            <a:r>
              <a:rPr lang="fr-FR" sz="2600" dirty="0" err="1"/>
              <a:t>factors</a:t>
            </a:r>
            <a:r>
              <a:rPr lang="fr-FR" sz="2600" dirty="0"/>
              <a:t> </a:t>
            </a:r>
            <a:r>
              <a:rPr lang="fr-FR" sz="2600" dirty="0" err="1"/>
              <a:t>may</a:t>
            </a:r>
            <a:r>
              <a:rPr lang="fr-FR" sz="2600" dirty="0"/>
              <a:t> affect </a:t>
            </a:r>
            <a:r>
              <a:rPr lang="fr-FR" sz="2600" dirty="0" err="1"/>
              <a:t>any</a:t>
            </a:r>
            <a:r>
              <a:rPr lang="fr-FR" sz="2600" dirty="0"/>
              <a:t> </a:t>
            </a:r>
            <a:r>
              <a:rPr lang="fr-FR" sz="2600" dirty="0" err="1"/>
              <a:t>given</a:t>
            </a:r>
            <a:r>
              <a:rPr lang="fr-FR" sz="2600" dirty="0"/>
              <a:t> test </a:t>
            </a:r>
            <a:r>
              <a:rPr lang="fr-FR" sz="2600" dirty="0" err="1"/>
              <a:t>path</a:t>
            </a:r>
            <a:r>
              <a:rPr lang="fr-FR" sz="2600" dirty="0"/>
              <a:t> segment, and </a:t>
            </a:r>
            <a:r>
              <a:rPr lang="fr-FR" sz="2600" dirty="0" err="1"/>
              <a:t>this</a:t>
            </a:r>
            <a:r>
              <a:rPr lang="fr-FR" sz="2600" dirty="0"/>
              <a:t> </a:t>
            </a:r>
            <a:r>
              <a:rPr lang="fr-FR" sz="2600" dirty="0" err="1"/>
              <a:t>may</a:t>
            </a:r>
            <a:r>
              <a:rPr lang="fr-FR" sz="2600" dirty="0"/>
              <a:t> lead the </a:t>
            </a:r>
            <a:r>
              <a:rPr lang="fr-FR" sz="2600" dirty="0" err="1"/>
              <a:t>operator</a:t>
            </a:r>
            <a:r>
              <a:rPr lang="fr-FR" sz="2600" dirty="0"/>
              <a:t> </a:t>
            </a:r>
            <a:r>
              <a:rPr lang="fr-FR" sz="2600" dirty="0" err="1"/>
              <a:t>concerned</a:t>
            </a:r>
            <a:r>
              <a:rPr lang="fr-FR" sz="2600" dirty="0"/>
              <a:t> to challenge the </a:t>
            </a:r>
            <a:r>
              <a:rPr lang="fr-FR" sz="2600" dirty="0" err="1"/>
              <a:t>measurement</a:t>
            </a:r>
            <a:r>
              <a:rPr lang="fr-FR" sz="2600" dirty="0"/>
              <a:t> </a:t>
            </a:r>
            <a:r>
              <a:rPr lang="fr-FR" sz="2600" dirty="0" err="1"/>
              <a:t>results</a:t>
            </a:r>
            <a:r>
              <a:rPr lang="fr-FR" sz="2600" dirty="0"/>
              <a:t>. </a:t>
            </a:r>
          </a:p>
          <a:p>
            <a:pPr lvl="1">
              <a:defRPr/>
            </a:pPr>
            <a:r>
              <a:rPr lang="fr-FR" sz="2600" dirty="0"/>
              <a:t>The option of </a:t>
            </a:r>
            <a:r>
              <a:rPr lang="fr-FR" sz="2600" dirty="0" err="1"/>
              <a:t>using</a:t>
            </a:r>
            <a:r>
              <a:rPr lang="fr-FR" sz="2600" dirty="0"/>
              <a:t> an international server for </a:t>
            </a:r>
            <a:r>
              <a:rPr lang="fr-FR" sz="2600" dirty="0" err="1"/>
              <a:t>measurement</a:t>
            </a:r>
            <a:r>
              <a:rPr lang="fr-FR" sz="2600" dirty="0"/>
              <a:t> must </a:t>
            </a:r>
            <a:r>
              <a:rPr lang="fr-FR" sz="2600" dirty="0" err="1"/>
              <a:t>be</a:t>
            </a:r>
            <a:r>
              <a:rPr lang="fr-FR" sz="2600" dirty="0"/>
              <a:t> </a:t>
            </a:r>
            <a:r>
              <a:rPr lang="fr-FR" sz="2600" dirty="0" err="1"/>
              <a:t>ruled</a:t>
            </a:r>
            <a:r>
              <a:rPr lang="fr-FR" sz="2600" dirty="0"/>
              <a:t> out.</a:t>
            </a:r>
          </a:p>
          <a:p>
            <a:pPr marL="0" indent="0">
              <a:buFontTx/>
              <a:buNone/>
              <a:defRPr/>
            </a:pPr>
            <a:endParaRPr lang="fr-FR" dirty="0" smtClean="0"/>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solidFill>
                  <a:srgbClr val="000000"/>
                </a:solidFill>
              </a:rPr>
              <a:pPr>
                <a:defRPr/>
              </a:pPr>
              <a:t>35</a:t>
            </a:fld>
            <a:endParaRPr lang="en-US">
              <a:solidFill>
                <a:srgbClr val="000000"/>
              </a:solidFill>
            </a:endParaRPr>
          </a:p>
        </p:txBody>
      </p:sp>
      <p:sp>
        <p:nvSpPr>
          <p:cNvPr id="6" name="Rectangle 5"/>
          <p:cNvSpPr/>
          <p:nvPr/>
        </p:nvSpPr>
        <p:spPr>
          <a:xfrm>
            <a:off x="-29328" y="6596390"/>
            <a:ext cx="2751074" cy="261610"/>
          </a:xfrm>
          <a:prstGeom prst="rect">
            <a:avLst/>
          </a:prstGeom>
        </p:spPr>
        <p:txBody>
          <a:bodyPr wrap="none">
            <a:spAutoFit/>
          </a:bodyPr>
          <a:lstStyle/>
          <a:p>
            <a:r>
              <a:rPr lang="fr-FR" sz="1100" b="1" i="1">
                <a:solidFill>
                  <a:srgbClr val="000000"/>
                </a:solidFill>
              </a:rPr>
              <a:t>Kampala, Uganda, 24 June 2014</a:t>
            </a:r>
            <a:endParaRPr lang="fr-FR" sz="1100" b="1" i="1" dirty="0">
              <a:solidFill>
                <a:srgbClr val="000000"/>
              </a:solidFill>
            </a:endParaRPr>
          </a:p>
        </p:txBody>
      </p:sp>
    </p:spTree>
    <p:extLst>
      <p:ext uri="{BB962C8B-B14F-4D97-AF65-F5344CB8AC3E}">
        <p14:creationId xmlns:p14="http://schemas.microsoft.com/office/powerpoint/2010/main" val="25074893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6395" y="116632"/>
            <a:ext cx="9144000" cy="836613"/>
          </a:xfrm>
        </p:spPr>
        <p:txBody>
          <a:bodyPr/>
          <a:lstStyle/>
          <a:p>
            <a:r>
              <a:rPr lang="en-US" sz="3000" dirty="0" err="1"/>
              <a:t>QoS</a:t>
            </a:r>
            <a:r>
              <a:rPr lang="en-US" sz="3000" dirty="0"/>
              <a:t> of 3G mobile Internet</a:t>
            </a:r>
            <a:endParaRPr lang="fr-FR" sz="3000" dirty="0" smtClean="0"/>
          </a:p>
        </p:txBody>
      </p:sp>
      <p:sp>
        <p:nvSpPr>
          <p:cNvPr id="6148" name="Rectangle 3"/>
          <p:cNvSpPr>
            <a:spLocks noGrp="1" noChangeArrowheads="1"/>
          </p:cNvSpPr>
          <p:nvPr>
            <p:ph type="body" idx="1"/>
          </p:nvPr>
        </p:nvSpPr>
        <p:spPr>
          <a:xfrm>
            <a:off x="323528" y="980728"/>
            <a:ext cx="8352928" cy="5184105"/>
          </a:xfrm>
        </p:spPr>
        <p:txBody>
          <a:bodyPr/>
          <a:lstStyle/>
          <a:p>
            <a:pPr>
              <a:defRPr/>
            </a:pPr>
            <a:r>
              <a:rPr lang="fr-FR" sz="2600" dirty="0" err="1"/>
              <a:t>Measurement</a:t>
            </a:r>
            <a:r>
              <a:rPr lang="fr-FR" sz="2600" dirty="0"/>
              <a:t> server </a:t>
            </a:r>
            <a:r>
              <a:rPr lang="fr-FR" sz="2600" dirty="0" err="1"/>
              <a:t>platform</a:t>
            </a:r>
            <a:r>
              <a:rPr lang="fr-FR" sz="2600" dirty="0"/>
              <a:t>:</a:t>
            </a:r>
          </a:p>
          <a:p>
            <a:pPr lvl="1">
              <a:defRPr/>
            </a:pPr>
            <a:r>
              <a:rPr lang="fr-FR" sz="2600" dirty="0" err="1"/>
              <a:t>Problem</a:t>
            </a:r>
            <a:r>
              <a:rPr lang="fr-FR" sz="2600" dirty="0"/>
              <a:t>: </a:t>
            </a:r>
            <a:r>
              <a:rPr lang="fr-FR" sz="2600" dirty="0" err="1"/>
              <a:t>lack</a:t>
            </a:r>
            <a:r>
              <a:rPr lang="fr-FR" sz="2600" dirty="0"/>
              <a:t> of a server (</a:t>
            </a:r>
            <a:r>
              <a:rPr lang="fr-FR" sz="2600" dirty="0" err="1"/>
              <a:t>available</a:t>
            </a:r>
            <a:r>
              <a:rPr lang="fr-FR" sz="2600" dirty="0"/>
              <a:t> to </a:t>
            </a:r>
            <a:r>
              <a:rPr lang="fr-FR" sz="2600" dirty="0" err="1"/>
              <a:t>hosting</a:t>
            </a:r>
            <a:r>
              <a:rPr lang="fr-FR" sz="2600" dirty="0"/>
              <a:t> providers) </a:t>
            </a:r>
            <a:r>
              <a:rPr lang="fr-FR" sz="2600" dirty="0" err="1"/>
              <a:t>at</a:t>
            </a:r>
            <a:r>
              <a:rPr lang="fr-FR" sz="2600" dirty="0"/>
              <a:t> the national </a:t>
            </a:r>
            <a:r>
              <a:rPr lang="fr-FR" sz="2600" dirty="0" err="1"/>
              <a:t>level</a:t>
            </a:r>
            <a:r>
              <a:rPr lang="fr-FR" sz="2600" dirty="0"/>
              <a:t> </a:t>
            </a:r>
            <a:r>
              <a:rPr lang="fr-FR" sz="2600" dirty="0" err="1"/>
              <a:t>with</a:t>
            </a:r>
            <a:r>
              <a:rPr lang="fr-FR" sz="2600" dirty="0"/>
              <a:t> </a:t>
            </a:r>
            <a:r>
              <a:rPr lang="fr-FR" sz="2600" dirty="0" err="1"/>
              <a:t>simultaneous</a:t>
            </a:r>
            <a:r>
              <a:rPr lang="fr-FR" sz="2600" dirty="0"/>
              <a:t> connections to all networks and </a:t>
            </a:r>
            <a:r>
              <a:rPr lang="fr-FR" sz="2600" dirty="0" err="1"/>
              <a:t>with</a:t>
            </a:r>
            <a:r>
              <a:rPr lang="fr-FR" sz="2600" dirty="0"/>
              <a:t> a </a:t>
            </a:r>
            <a:r>
              <a:rPr lang="fr-FR" sz="2600" dirty="0" err="1"/>
              <a:t>capacity</a:t>
            </a:r>
            <a:r>
              <a:rPr lang="fr-FR" sz="2600" dirty="0"/>
              <a:t> </a:t>
            </a:r>
            <a:r>
              <a:rPr lang="fr-FR" sz="2600" dirty="0" err="1"/>
              <a:t>exceeding</a:t>
            </a:r>
            <a:r>
              <a:rPr lang="fr-FR" sz="2600" dirty="0"/>
              <a:t> the </a:t>
            </a:r>
            <a:r>
              <a:rPr lang="fr-FR" sz="2600" dirty="0" err="1"/>
              <a:t>highest</a:t>
            </a:r>
            <a:r>
              <a:rPr lang="fr-FR" sz="2600" dirty="0"/>
              <a:t> </a:t>
            </a:r>
            <a:r>
              <a:rPr lang="fr-FR" sz="2600" dirty="0" err="1"/>
              <a:t>available</a:t>
            </a:r>
            <a:r>
              <a:rPr lang="fr-FR" sz="2600" dirty="0"/>
              <a:t> data rate!</a:t>
            </a:r>
          </a:p>
          <a:p>
            <a:pPr lvl="1">
              <a:defRPr/>
            </a:pPr>
            <a:r>
              <a:rPr lang="fr-FR" sz="2600" dirty="0"/>
              <a:t>Solution: design a </a:t>
            </a:r>
            <a:r>
              <a:rPr lang="fr-FR" sz="2600" dirty="0" err="1"/>
              <a:t>measurement</a:t>
            </a:r>
            <a:r>
              <a:rPr lang="fr-FR" sz="2600" dirty="0"/>
              <a:t> server </a:t>
            </a:r>
            <a:r>
              <a:rPr lang="fr-FR" sz="2600" dirty="0" err="1"/>
              <a:t>platform</a:t>
            </a:r>
            <a:r>
              <a:rPr lang="fr-FR" sz="2600" dirty="0"/>
              <a:t> to </a:t>
            </a:r>
            <a:r>
              <a:rPr lang="fr-FR" sz="2600" dirty="0" err="1"/>
              <a:t>operate</a:t>
            </a:r>
            <a:r>
              <a:rPr lang="fr-FR" sz="2600" dirty="0"/>
              <a:t> </a:t>
            </a:r>
            <a:r>
              <a:rPr lang="fr-FR" sz="2600" dirty="0" err="1"/>
              <a:t>within</a:t>
            </a:r>
            <a:r>
              <a:rPr lang="fr-FR" sz="2600" dirty="0"/>
              <a:t> the </a:t>
            </a:r>
            <a:r>
              <a:rPr lang="fr-FR" sz="2600" dirty="0" err="1"/>
              <a:t>regulator’s</a:t>
            </a:r>
            <a:r>
              <a:rPr lang="fr-FR" sz="2600" dirty="0"/>
              <a:t> </a:t>
            </a:r>
            <a:r>
              <a:rPr lang="fr-FR" sz="2600" dirty="0" err="1"/>
              <a:t>premises</a:t>
            </a:r>
            <a:r>
              <a:rPr lang="fr-FR" sz="2600" dirty="0"/>
              <a:t>, </a:t>
            </a:r>
            <a:r>
              <a:rPr lang="fr-FR" sz="2600" dirty="0" err="1"/>
              <a:t>with</a:t>
            </a:r>
            <a:r>
              <a:rPr lang="fr-FR" sz="2600" dirty="0"/>
              <a:t> </a:t>
            </a:r>
            <a:r>
              <a:rPr lang="fr-FR" sz="2600" dirty="0" err="1"/>
              <a:t>link</a:t>
            </a:r>
            <a:r>
              <a:rPr lang="fr-FR" sz="2600" dirty="0"/>
              <a:t> </a:t>
            </a:r>
            <a:r>
              <a:rPr lang="fr-FR" sz="2600" dirty="0" err="1"/>
              <a:t>capacities</a:t>
            </a:r>
            <a:r>
              <a:rPr lang="fr-FR" sz="2600" dirty="0"/>
              <a:t> </a:t>
            </a:r>
            <a:r>
              <a:rPr lang="fr-FR" sz="2600" dirty="0" err="1"/>
              <a:t>exceeding</a:t>
            </a:r>
            <a:r>
              <a:rPr lang="fr-FR" sz="2600" dirty="0"/>
              <a:t> the data rates </a:t>
            </a:r>
            <a:r>
              <a:rPr lang="fr-FR" sz="2600" dirty="0" err="1"/>
              <a:t>measured</a:t>
            </a:r>
            <a:r>
              <a:rPr lang="fr-FR" sz="2600" dirty="0"/>
              <a:t> (</a:t>
            </a:r>
            <a:r>
              <a:rPr lang="fr-FR" sz="2600" dirty="0" err="1"/>
              <a:t>e.g</a:t>
            </a:r>
            <a:r>
              <a:rPr lang="fr-FR" sz="2600" dirty="0"/>
              <a:t>. 10 Mbps to </a:t>
            </a:r>
            <a:r>
              <a:rPr lang="fr-FR" sz="2600" dirty="0" err="1"/>
              <a:t>measure</a:t>
            </a:r>
            <a:r>
              <a:rPr lang="fr-FR" sz="2600" dirty="0"/>
              <a:t> 7.2 Mbps and 20 </a:t>
            </a:r>
            <a:r>
              <a:rPr lang="fr-FR" sz="2600" dirty="0" err="1"/>
              <a:t>MBps</a:t>
            </a:r>
            <a:r>
              <a:rPr lang="fr-FR" sz="2600" dirty="0"/>
              <a:t> to </a:t>
            </a:r>
            <a:r>
              <a:rPr lang="fr-FR" sz="2600" dirty="0" err="1"/>
              <a:t>measure</a:t>
            </a:r>
            <a:r>
              <a:rPr lang="fr-FR" sz="2600" dirty="0"/>
              <a:t> 14.4 Mbps).</a:t>
            </a:r>
          </a:p>
          <a:p>
            <a:pPr marL="0" indent="0">
              <a:buFontTx/>
              <a:buNone/>
              <a:defRPr/>
            </a:pPr>
            <a:endParaRPr lang="fr-FR" dirty="0" smtClean="0"/>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solidFill>
                  <a:srgbClr val="000000"/>
                </a:solidFill>
              </a:rPr>
              <a:pPr>
                <a:defRPr/>
              </a:pPr>
              <a:t>36</a:t>
            </a:fld>
            <a:endParaRPr lang="en-US">
              <a:solidFill>
                <a:srgbClr val="000000"/>
              </a:solidFill>
            </a:endParaRPr>
          </a:p>
        </p:txBody>
      </p:sp>
      <p:sp>
        <p:nvSpPr>
          <p:cNvPr id="6" name="Rectangle 5"/>
          <p:cNvSpPr/>
          <p:nvPr/>
        </p:nvSpPr>
        <p:spPr>
          <a:xfrm>
            <a:off x="-29328" y="6596390"/>
            <a:ext cx="2751074" cy="261610"/>
          </a:xfrm>
          <a:prstGeom prst="rect">
            <a:avLst/>
          </a:prstGeom>
        </p:spPr>
        <p:txBody>
          <a:bodyPr wrap="none">
            <a:spAutoFit/>
          </a:bodyPr>
          <a:lstStyle/>
          <a:p>
            <a:r>
              <a:rPr lang="fr-FR" sz="1100" b="1" i="1">
                <a:solidFill>
                  <a:srgbClr val="000000"/>
                </a:solidFill>
              </a:rPr>
              <a:t>Kampala, Uganda, 24 June 2014</a:t>
            </a:r>
            <a:endParaRPr lang="fr-FR" sz="1100" b="1" i="1" dirty="0">
              <a:solidFill>
                <a:srgbClr val="000000"/>
              </a:solidFill>
            </a:endParaRPr>
          </a:p>
        </p:txBody>
      </p:sp>
    </p:spTree>
    <p:extLst>
      <p:ext uri="{BB962C8B-B14F-4D97-AF65-F5344CB8AC3E}">
        <p14:creationId xmlns:p14="http://schemas.microsoft.com/office/powerpoint/2010/main" val="35503125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0" y="0"/>
            <a:ext cx="9144000" cy="836613"/>
          </a:xfrm>
        </p:spPr>
        <p:txBody>
          <a:bodyPr/>
          <a:lstStyle/>
          <a:p>
            <a:r>
              <a:rPr lang="en-US" sz="3000" dirty="0" err="1"/>
              <a:t>QoS</a:t>
            </a:r>
            <a:r>
              <a:rPr lang="en-US" sz="3000" dirty="0"/>
              <a:t> of 3G mobile Internet</a:t>
            </a:r>
            <a:endParaRPr lang="fr-FR" sz="3000" dirty="0" smtClean="0"/>
          </a:p>
        </p:txBody>
      </p:sp>
      <p:sp>
        <p:nvSpPr>
          <p:cNvPr id="6148" name="Rectangle 3"/>
          <p:cNvSpPr>
            <a:spLocks noGrp="1" noChangeArrowheads="1"/>
          </p:cNvSpPr>
          <p:nvPr>
            <p:ph type="body" idx="1"/>
          </p:nvPr>
        </p:nvSpPr>
        <p:spPr>
          <a:xfrm>
            <a:off x="0" y="692150"/>
            <a:ext cx="9144000" cy="5616575"/>
          </a:xfrm>
        </p:spPr>
        <p:txBody>
          <a:bodyPr/>
          <a:lstStyle/>
          <a:p>
            <a:pPr>
              <a:defRPr/>
            </a:pPr>
            <a:r>
              <a:rPr lang="fr-FR" dirty="0"/>
              <a:t>Server </a:t>
            </a:r>
            <a:r>
              <a:rPr lang="fr-FR" dirty="0" err="1"/>
              <a:t>platform</a:t>
            </a:r>
            <a:r>
              <a:rPr lang="fr-FR" dirty="0"/>
              <a:t>: </a:t>
            </a:r>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r>
              <a:rPr lang="fr-FR" sz="1800" b="1" i="1" dirty="0"/>
              <a:t>All test files are </a:t>
            </a:r>
            <a:r>
              <a:rPr lang="fr-FR" sz="1800" b="1" i="1" dirty="0" err="1"/>
              <a:t>installed</a:t>
            </a:r>
            <a:r>
              <a:rPr lang="fr-FR" sz="1800" b="1" i="1" dirty="0"/>
              <a:t> in </a:t>
            </a:r>
            <a:r>
              <a:rPr lang="fr-FR" sz="1800" b="1" i="1" dirty="0" err="1"/>
              <a:t>each</a:t>
            </a:r>
            <a:r>
              <a:rPr lang="fr-FR" sz="1800" b="1" i="1" dirty="0"/>
              <a:t> </a:t>
            </a:r>
            <a:r>
              <a:rPr lang="fr-FR" sz="1800" b="1" i="1" dirty="0" err="1"/>
              <a:t>platform</a:t>
            </a:r>
            <a:r>
              <a:rPr lang="fr-FR" sz="1800" b="1" i="1" dirty="0"/>
              <a:t> server, </a:t>
            </a:r>
            <a:r>
              <a:rPr lang="fr-FR" sz="1800" b="1" i="1" dirty="0" err="1"/>
              <a:t>with</a:t>
            </a:r>
            <a:r>
              <a:rPr lang="fr-FR" sz="1800" b="1" i="1" dirty="0"/>
              <a:t> a fibre-</a:t>
            </a:r>
            <a:r>
              <a:rPr lang="fr-FR" sz="1800" b="1" i="1" dirty="0" err="1"/>
              <a:t>optic</a:t>
            </a:r>
            <a:r>
              <a:rPr lang="fr-FR" sz="1800" b="1" i="1" dirty="0"/>
              <a:t> </a:t>
            </a:r>
            <a:r>
              <a:rPr lang="fr-FR" sz="1800" b="1" i="1" dirty="0" err="1"/>
              <a:t>connection</a:t>
            </a:r>
            <a:r>
              <a:rPr lang="fr-FR" sz="1800" b="1" i="1" dirty="0"/>
              <a:t> to the </a:t>
            </a:r>
            <a:r>
              <a:rPr lang="fr-FR" sz="1800" b="1" i="1" dirty="0" err="1"/>
              <a:t>operator’s</a:t>
            </a:r>
            <a:r>
              <a:rPr lang="fr-FR" sz="1800" b="1" i="1" dirty="0"/>
              <a:t> 3G network.</a:t>
            </a:r>
          </a:p>
        </p:txBody>
      </p:sp>
      <p:pic>
        <p:nvPicPr>
          <p:cNvPr id="2150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338" y="1196975"/>
            <a:ext cx="8640762" cy="430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solidFill>
                  <a:srgbClr val="000000"/>
                </a:solidFill>
              </a:rPr>
              <a:pPr>
                <a:defRPr/>
              </a:pPr>
              <a:t>37</a:t>
            </a:fld>
            <a:endParaRPr lang="en-US">
              <a:solidFill>
                <a:srgbClr val="000000"/>
              </a:solidFill>
            </a:endParaRPr>
          </a:p>
        </p:txBody>
      </p:sp>
      <p:sp>
        <p:nvSpPr>
          <p:cNvPr id="7" name="Rectangle 6"/>
          <p:cNvSpPr/>
          <p:nvPr/>
        </p:nvSpPr>
        <p:spPr>
          <a:xfrm>
            <a:off x="-29328" y="6596390"/>
            <a:ext cx="2751074" cy="261610"/>
          </a:xfrm>
          <a:prstGeom prst="rect">
            <a:avLst/>
          </a:prstGeom>
        </p:spPr>
        <p:txBody>
          <a:bodyPr wrap="none">
            <a:spAutoFit/>
          </a:bodyPr>
          <a:lstStyle/>
          <a:p>
            <a:r>
              <a:rPr lang="fr-FR" sz="1100" b="1" i="1">
                <a:solidFill>
                  <a:srgbClr val="000000"/>
                </a:solidFill>
              </a:rPr>
              <a:t>Kampala, Uganda, 24 June 2014</a:t>
            </a:r>
            <a:endParaRPr lang="fr-FR" sz="1100" b="1" i="1" dirty="0">
              <a:solidFill>
                <a:srgbClr val="000000"/>
              </a:solidFill>
            </a:endParaRPr>
          </a:p>
        </p:txBody>
      </p:sp>
      <p:sp>
        <p:nvSpPr>
          <p:cNvPr id="3" name="TextBox 2"/>
          <p:cNvSpPr txBox="1"/>
          <p:nvPr/>
        </p:nvSpPr>
        <p:spPr>
          <a:xfrm>
            <a:off x="467544" y="1412775"/>
            <a:ext cx="2736304" cy="523220"/>
          </a:xfrm>
          <a:prstGeom prst="rect">
            <a:avLst/>
          </a:prstGeom>
          <a:solidFill>
            <a:schemeClr val="bg1"/>
          </a:solidFill>
        </p:spPr>
        <p:txBody>
          <a:bodyPr wrap="square" rtlCol="0">
            <a:spAutoFit/>
          </a:bodyPr>
          <a:lstStyle/>
          <a:p>
            <a:pPr algn="ctr"/>
            <a:r>
              <a:rPr lang="en-US" sz="1400" b="1" dirty="0" smtClean="0">
                <a:solidFill>
                  <a:srgbClr val="000000"/>
                </a:solidFill>
              </a:rPr>
              <a:t>Test server platforms </a:t>
            </a:r>
          </a:p>
          <a:p>
            <a:pPr algn="ctr"/>
            <a:r>
              <a:rPr lang="en-US" sz="1400" b="1" dirty="0" smtClean="0">
                <a:solidFill>
                  <a:srgbClr val="000000"/>
                </a:solidFill>
              </a:rPr>
              <a:t>(hosted at </a:t>
            </a:r>
            <a:r>
              <a:rPr lang="en-US" sz="1400" b="1" dirty="0">
                <a:solidFill>
                  <a:srgbClr val="000000"/>
                </a:solidFill>
              </a:rPr>
              <a:t>A</a:t>
            </a:r>
            <a:r>
              <a:rPr lang="en-US" sz="1400" b="1" dirty="0" smtClean="0">
                <a:solidFill>
                  <a:srgbClr val="000000"/>
                </a:solidFill>
              </a:rPr>
              <a:t>NRT HQ)</a:t>
            </a:r>
            <a:endParaRPr lang="en-US" sz="1400" b="1" dirty="0">
              <a:solidFill>
                <a:srgbClr val="000000"/>
              </a:solidFill>
            </a:endParaRPr>
          </a:p>
        </p:txBody>
      </p:sp>
      <p:sp>
        <p:nvSpPr>
          <p:cNvPr id="4" name="TextBox 3"/>
          <p:cNvSpPr txBox="1"/>
          <p:nvPr/>
        </p:nvSpPr>
        <p:spPr>
          <a:xfrm>
            <a:off x="6300192" y="1340768"/>
            <a:ext cx="1656184" cy="461665"/>
          </a:xfrm>
          <a:prstGeom prst="rect">
            <a:avLst/>
          </a:prstGeom>
          <a:solidFill>
            <a:schemeClr val="bg1"/>
          </a:solidFill>
        </p:spPr>
        <p:txBody>
          <a:bodyPr wrap="square" rtlCol="0">
            <a:spAutoFit/>
          </a:bodyPr>
          <a:lstStyle/>
          <a:p>
            <a:pPr algn="ctr"/>
            <a:endParaRPr lang="en-US" sz="1000" dirty="0" smtClean="0">
              <a:solidFill>
                <a:srgbClr val="000000"/>
              </a:solidFill>
            </a:endParaRPr>
          </a:p>
          <a:p>
            <a:pPr algn="ctr"/>
            <a:r>
              <a:rPr lang="en-US" sz="1400" b="1" dirty="0" smtClean="0">
                <a:solidFill>
                  <a:srgbClr val="000000"/>
                </a:solidFill>
              </a:rPr>
              <a:t>Test tools</a:t>
            </a:r>
            <a:endParaRPr lang="en-US" sz="1400" b="1" dirty="0">
              <a:solidFill>
                <a:srgbClr val="000000"/>
              </a:solidFill>
            </a:endParaRPr>
          </a:p>
        </p:txBody>
      </p:sp>
      <p:sp>
        <p:nvSpPr>
          <p:cNvPr id="5" name="TextBox 4"/>
          <p:cNvSpPr txBox="1"/>
          <p:nvPr/>
        </p:nvSpPr>
        <p:spPr>
          <a:xfrm>
            <a:off x="791125" y="2202798"/>
            <a:ext cx="1239830" cy="272758"/>
          </a:xfrm>
          <a:prstGeom prst="rect">
            <a:avLst/>
          </a:prstGeom>
          <a:solidFill>
            <a:schemeClr val="bg1"/>
          </a:solidFill>
        </p:spPr>
        <p:txBody>
          <a:bodyPr wrap="square" tIns="72000" rtlCol="0">
            <a:spAutoFit/>
          </a:bodyPr>
          <a:lstStyle/>
          <a:p>
            <a:r>
              <a:rPr lang="en-US" sz="1000" dirty="0" smtClean="0">
                <a:solidFill>
                  <a:srgbClr val="000000"/>
                </a:solidFill>
              </a:rPr>
              <a:t>IAM PC server </a:t>
            </a:r>
            <a:endParaRPr lang="en-US" sz="1000" dirty="0">
              <a:solidFill>
                <a:srgbClr val="000000"/>
              </a:solidFill>
            </a:endParaRPr>
          </a:p>
        </p:txBody>
      </p:sp>
      <p:sp>
        <p:nvSpPr>
          <p:cNvPr id="10" name="TextBox 9"/>
          <p:cNvSpPr txBox="1"/>
          <p:nvPr/>
        </p:nvSpPr>
        <p:spPr>
          <a:xfrm>
            <a:off x="791125" y="3493333"/>
            <a:ext cx="1239830" cy="246221"/>
          </a:xfrm>
          <a:prstGeom prst="rect">
            <a:avLst/>
          </a:prstGeom>
          <a:solidFill>
            <a:schemeClr val="bg1"/>
          </a:solidFill>
        </p:spPr>
        <p:txBody>
          <a:bodyPr wrap="square" rtlCol="0">
            <a:spAutoFit/>
          </a:bodyPr>
          <a:lstStyle/>
          <a:p>
            <a:r>
              <a:rPr lang="en-US" sz="1000" dirty="0" err="1" smtClean="0">
                <a:solidFill>
                  <a:srgbClr val="000000"/>
                </a:solidFill>
              </a:rPr>
              <a:t>MdT</a:t>
            </a:r>
            <a:r>
              <a:rPr lang="en-US" sz="1000" dirty="0" smtClean="0">
                <a:solidFill>
                  <a:srgbClr val="000000"/>
                </a:solidFill>
              </a:rPr>
              <a:t> PC server</a:t>
            </a:r>
            <a:endParaRPr lang="en-US" sz="1000" dirty="0">
              <a:solidFill>
                <a:srgbClr val="000000"/>
              </a:solidFill>
            </a:endParaRPr>
          </a:p>
        </p:txBody>
      </p:sp>
      <p:sp>
        <p:nvSpPr>
          <p:cNvPr id="11" name="TextBox 10"/>
          <p:cNvSpPr txBox="1"/>
          <p:nvPr/>
        </p:nvSpPr>
        <p:spPr>
          <a:xfrm>
            <a:off x="663329" y="4677092"/>
            <a:ext cx="1332000" cy="246221"/>
          </a:xfrm>
          <a:prstGeom prst="rect">
            <a:avLst/>
          </a:prstGeom>
          <a:solidFill>
            <a:schemeClr val="bg1"/>
          </a:solidFill>
        </p:spPr>
        <p:txBody>
          <a:bodyPr wrap="square" rtlCol="0">
            <a:spAutoFit/>
          </a:bodyPr>
          <a:lstStyle/>
          <a:p>
            <a:r>
              <a:rPr lang="en-US" sz="1000" dirty="0" smtClean="0">
                <a:solidFill>
                  <a:srgbClr val="000000"/>
                </a:solidFill>
              </a:rPr>
              <a:t>WANA PC server</a:t>
            </a:r>
            <a:endParaRPr lang="en-US" sz="1000" dirty="0">
              <a:solidFill>
                <a:srgbClr val="000000"/>
              </a:solidFill>
            </a:endParaRPr>
          </a:p>
        </p:txBody>
      </p:sp>
      <p:sp>
        <p:nvSpPr>
          <p:cNvPr id="6" name="TextBox 5"/>
          <p:cNvSpPr txBox="1"/>
          <p:nvPr/>
        </p:nvSpPr>
        <p:spPr>
          <a:xfrm>
            <a:off x="3995936" y="2475556"/>
            <a:ext cx="1440160" cy="307777"/>
          </a:xfrm>
          <a:prstGeom prst="rect">
            <a:avLst/>
          </a:prstGeom>
          <a:solidFill>
            <a:srgbClr val="FFFF00"/>
          </a:solidFill>
        </p:spPr>
        <p:txBody>
          <a:bodyPr wrap="square" lIns="0" tIns="0" rIns="0" bIns="0" rtlCol="0">
            <a:spAutoFit/>
          </a:bodyPr>
          <a:lstStyle/>
          <a:p>
            <a:pPr algn="ctr"/>
            <a:r>
              <a:rPr lang="en-US" sz="1000" b="1" dirty="0" smtClean="0">
                <a:solidFill>
                  <a:srgbClr val="000000"/>
                </a:solidFill>
              </a:rPr>
              <a:t>IAM 3G network</a:t>
            </a:r>
          </a:p>
          <a:p>
            <a:pPr algn="ctr"/>
            <a:r>
              <a:rPr lang="en-US" sz="1000" b="1" dirty="0" smtClean="0">
                <a:solidFill>
                  <a:srgbClr val="000000"/>
                </a:solidFill>
              </a:rPr>
              <a:t> (UMTS)</a:t>
            </a:r>
            <a:endParaRPr lang="en-US" sz="1000" b="1" dirty="0">
              <a:solidFill>
                <a:srgbClr val="000000"/>
              </a:solidFill>
            </a:endParaRPr>
          </a:p>
        </p:txBody>
      </p:sp>
      <p:sp>
        <p:nvSpPr>
          <p:cNvPr id="13" name="TextBox 12"/>
          <p:cNvSpPr txBox="1"/>
          <p:nvPr/>
        </p:nvSpPr>
        <p:spPr>
          <a:xfrm>
            <a:off x="3887639" y="3573107"/>
            <a:ext cx="1440160" cy="344128"/>
          </a:xfrm>
          <a:prstGeom prst="rect">
            <a:avLst/>
          </a:prstGeom>
          <a:solidFill>
            <a:srgbClr val="FFFF00"/>
          </a:solidFill>
        </p:spPr>
        <p:txBody>
          <a:bodyPr wrap="square" lIns="0" tIns="0" rIns="0" bIns="36000" rtlCol="0">
            <a:spAutoFit/>
          </a:bodyPr>
          <a:lstStyle/>
          <a:p>
            <a:pPr algn="ctr"/>
            <a:r>
              <a:rPr lang="en-US" sz="1000" b="1" dirty="0" err="1" smtClean="0">
                <a:solidFill>
                  <a:srgbClr val="000000"/>
                </a:solidFill>
              </a:rPr>
              <a:t>Mdt</a:t>
            </a:r>
            <a:r>
              <a:rPr lang="en-US" sz="1000" b="1" dirty="0" smtClean="0">
                <a:solidFill>
                  <a:srgbClr val="000000"/>
                </a:solidFill>
              </a:rPr>
              <a:t> 3G network</a:t>
            </a:r>
          </a:p>
          <a:p>
            <a:pPr algn="ctr"/>
            <a:r>
              <a:rPr lang="en-US" sz="1000" b="1" dirty="0" smtClean="0">
                <a:solidFill>
                  <a:srgbClr val="000000"/>
                </a:solidFill>
              </a:rPr>
              <a:t> (UMTS)</a:t>
            </a:r>
            <a:endParaRPr lang="en-US" sz="1000" b="1" dirty="0">
              <a:solidFill>
                <a:srgbClr val="000000"/>
              </a:solidFill>
            </a:endParaRPr>
          </a:p>
        </p:txBody>
      </p:sp>
      <p:sp>
        <p:nvSpPr>
          <p:cNvPr id="14" name="TextBox 13"/>
          <p:cNvSpPr txBox="1"/>
          <p:nvPr/>
        </p:nvSpPr>
        <p:spPr>
          <a:xfrm>
            <a:off x="3982549" y="4733073"/>
            <a:ext cx="1440160" cy="380480"/>
          </a:xfrm>
          <a:prstGeom prst="rect">
            <a:avLst/>
          </a:prstGeom>
          <a:solidFill>
            <a:srgbClr val="FFFF00"/>
          </a:solidFill>
        </p:spPr>
        <p:txBody>
          <a:bodyPr wrap="square" lIns="0" tIns="36000" rIns="0" bIns="36000" rtlCol="0">
            <a:spAutoFit/>
          </a:bodyPr>
          <a:lstStyle/>
          <a:p>
            <a:pPr algn="ctr"/>
            <a:r>
              <a:rPr lang="en-US" sz="1000" b="1" dirty="0" smtClean="0">
                <a:solidFill>
                  <a:srgbClr val="000000"/>
                </a:solidFill>
              </a:rPr>
              <a:t>WANA 3G network</a:t>
            </a:r>
          </a:p>
          <a:p>
            <a:pPr algn="ctr"/>
            <a:r>
              <a:rPr lang="en-US" sz="1000" b="1" dirty="0" smtClean="0">
                <a:solidFill>
                  <a:srgbClr val="000000"/>
                </a:solidFill>
              </a:rPr>
              <a:t> (CDMA2000)</a:t>
            </a:r>
            <a:endParaRPr lang="en-US" sz="1000" b="1" dirty="0">
              <a:solidFill>
                <a:srgbClr val="000000"/>
              </a:solidFill>
            </a:endParaRPr>
          </a:p>
        </p:txBody>
      </p:sp>
    </p:spTree>
    <p:extLst>
      <p:ext uri="{BB962C8B-B14F-4D97-AF65-F5344CB8AC3E}">
        <p14:creationId xmlns:p14="http://schemas.microsoft.com/office/powerpoint/2010/main" val="12532102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0" y="260648"/>
            <a:ext cx="9144000" cy="836613"/>
          </a:xfrm>
        </p:spPr>
        <p:txBody>
          <a:bodyPr/>
          <a:lstStyle/>
          <a:p>
            <a:r>
              <a:rPr lang="en-US" sz="3000" dirty="0" err="1"/>
              <a:t>QoS</a:t>
            </a:r>
            <a:r>
              <a:rPr lang="en-US" sz="3000" dirty="0"/>
              <a:t> of 3G mobile Internet</a:t>
            </a:r>
            <a:endParaRPr lang="en-US" sz="3000" dirty="0" smtClean="0"/>
          </a:p>
        </p:txBody>
      </p:sp>
      <p:sp>
        <p:nvSpPr>
          <p:cNvPr id="21508" name="Rectangle 3"/>
          <p:cNvSpPr>
            <a:spLocks noGrp="1" noChangeArrowheads="1"/>
          </p:cNvSpPr>
          <p:nvPr>
            <p:ph type="body" idx="1"/>
          </p:nvPr>
        </p:nvSpPr>
        <p:spPr>
          <a:xfrm>
            <a:off x="467544" y="1268760"/>
            <a:ext cx="8136904" cy="4968775"/>
          </a:xfrm>
        </p:spPr>
        <p:txBody>
          <a:bodyPr/>
          <a:lstStyle/>
          <a:p>
            <a:pPr>
              <a:defRPr/>
            </a:pPr>
            <a:r>
              <a:rPr lang="en-US" sz="2600" dirty="0"/>
              <a:t>Measurement tools (precautions)</a:t>
            </a:r>
          </a:p>
          <a:p>
            <a:pPr lvl="1">
              <a:defRPr/>
            </a:pPr>
            <a:r>
              <a:rPr lang="en-US" sz="2600" dirty="0"/>
              <a:t>Terminal equipment (PCs, smartphones and USB dongles) -  selection criteria:</a:t>
            </a:r>
          </a:p>
          <a:p>
            <a:pPr lvl="2">
              <a:defRPr/>
            </a:pPr>
            <a:r>
              <a:rPr lang="en-US" sz="2600" dirty="0"/>
              <a:t>Selection from among the most widely used mass-production models in the domestic market.</a:t>
            </a:r>
          </a:p>
          <a:p>
            <a:pPr lvl="2">
              <a:defRPr/>
            </a:pPr>
            <a:r>
              <a:rPr lang="en-US" sz="2600" dirty="0"/>
              <a:t>Performance must in all cases accommodate the higher data rates to be measured. For PCs (OS, firewalls, antivirus, etc.) and for terminals (</a:t>
            </a:r>
            <a:r>
              <a:rPr lang="fr-FR" sz="2600" dirty="0" err="1"/>
              <a:t>Twindowsize</a:t>
            </a:r>
            <a:r>
              <a:rPr lang="fr-FR" sz="2600" dirty="0"/>
              <a:t>, MTU</a:t>
            </a:r>
            <a:r>
              <a:rPr lang="fr-FR" sz="2600"/>
              <a:t>, </a:t>
            </a:r>
            <a:r>
              <a:rPr lang="fr-FR" sz="2600" smtClean="0"/>
              <a:t>CPU, </a:t>
            </a:r>
            <a:r>
              <a:rPr lang="fr-FR" sz="2600" dirty="0"/>
              <a:t>RAM, etc.).</a:t>
            </a:r>
          </a:p>
          <a:p>
            <a:pPr marL="914400" lvl="2" indent="0">
              <a:buFontTx/>
              <a:buNone/>
              <a:defRPr/>
            </a:pPr>
            <a:endParaRPr lang="en-US" sz="2800" dirty="0" smtClean="0"/>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solidFill>
                  <a:srgbClr val="000000"/>
                </a:solidFill>
              </a:rPr>
              <a:pPr>
                <a:defRPr/>
              </a:pPr>
              <a:t>38</a:t>
            </a:fld>
            <a:endParaRPr lang="en-US">
              <a:solidFill>
                <a:srgbClr val="000000"/>
              </a:solidFill>
            </a:endParaRPr>
          </a:p>
        </p:txBody>
      </p:sp>
      <p:sp>
        <p:nvSpPr>
          <p:cNvPr id="6" name="Rectangle 5"/>
          <p:cNvSpPr/>
          <p:nvPr/>
        </p:nvSpPr>
        <p:spPr>
          <a:xfrm>
            <a:off x="-29328" y="6596390"/>
            <a:ext cx="2751074" cy="261610"/>
          </a:xfrm>
          <a:prstGeom prst="rect">
            <a:avLst/>
          </a:prstGeom>
        </p:spPr>
        <p:txBody>
          <a:bodyPr wrap="none">
            <a:spAutoFit/>
          </a:bodyPr>
          <a:lstStyle/>
          <a:p>
            <a:r>
              <a:rPr lang="fr-FR" sz="1100" b="1" i="1">
                <a:solidFill>
                  <a:srgbClr val="000000"/>
                </a:solidFill>
              </a:rPr>
              <a:t>Kampala, Uganda, 24 June 2014</a:t>
            </a:r>
            <a:endParaRPr lang="fr-FR" sz="1100" b="1" i="1" dirty="0">
              <a:solidFill>
                <a:srgbClr val="000000"/>
              </a:solidFill>
            </a:endParaRPr>
          </a:p>
        </p:txBody>
      </p:sp>
    </p:spTree>
    <p:extLst>
      <p:ext uri="{BB962C8B-B14F-4D97-AF65-F5344CB8AC3E}">
        <p14:creationId xmlns:p14="http://schemas.microsoft.com/office/powerpoint/2010/main" val="13035902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7567" y="188640"/>
            <a:ext cx="9144000" cy="836613"/>
          </a:xfrm>
        </p:spPr>
        <p:txBody>
          <a:bodyPr/>
          <a:lstStyle/>
          <a:p>
            <a:r>
              <a:rPr lang="en-US" sz="3000" dirty="0" err="1"/>
              <a:t>QoS</a:t>
            </a:r>
            <a:r>
              <a:rPr lang="en-US" sz="3000" dirty="0"/>
              <a:t> of 3G mobile Internet</a:t>
            </a:r>
            <a:endParaRPr lang="en-US" sz="3000" dirty="0" smtClean="0"/>
          </a:p>
        </p:txBody>
      </p:sp>
      <p:sp>
        <p:nvSpPr>
          <p:cNvPr id="24580" name="Rectangle 3"/>
          <p:cNvSpPr>
            <a:spLocks noGrp="1" noChangeArrowheads="1"/>
          </p:cNvSpPr>
          <p:nvPr>
            <p:ph type="body" idx="1"/>
          </p:nvPr>
        </p:nvSpPr>
        <p:spPr>
          <a:xfrm>
            <a:off x="395536" y="1052513"/>
            <a:ext cx="8352928" cy="4896767"/>
          </a:xfrm>
        </p:spPr>
        <p:txBody>
          <a:bodyPr/>
          <a:lstStyle/>
          <a:p>
            <a:r>
              <a:rPr lang="fr-FR" sz="2400" dirty="0" err="1"/>
              <a:t>Measurement</a:t>
            </a:r>
            <a:r>
              <a:rPr lang="fr-FR" sz="2400" dirty="0"/>
              <a:t> </a:t>
            </a:r>
            <a:r>
              <a:rPr lang="fr-FR" sz="2400" dirty="0" err="1"/>
              <a:t>tools</a:t>
            </a:r>
            <a:r>
              <a:rPr lang="fr-FR" sz="2400" dirty="0"/>
              <a:t> (</a:t>
            </a:r>
            <a:r>
              <a:rPr lang="fr-FR" sz="2400" dirty="0" err="1"/>
              <a:t>precautions</a:t>
            </a:r>
            <a:r>
              <a:rPr lang="fr-FR" sz="2400" dirty="0"/>
              <a:t>)</a:t>
            </a:r>
          </a:p>
          <a:p>
            <a:pPr lvl="1"/>
            <a:r>
              <a:rPr lang="fr-FR" sz="2400" dirty="0" err="1"/>
              <a:t>Subscription</a:t>
            </a:r>
            <a:r>
              <a:rPr lang="fr-FR" sz="2400" dirty="0"/>
              <a:t> types </a:t>
            </a:r>
            <a:r>
              <a:rPr lang="fr-FR" sz="2400" dirty="0" err="1"/>
              <a:t>taken</a:t>
            </a:r>
            <a:r>
              <a:rPr lang="fr-FR" sz="2400" dirty="0"/>
              <a:t> </a:t>
            </a:r>
            <a:r>
              <a:rPr lang="fr-FR" sz="2400" dirty="0" err="1"/>
              <a:t>into</a:t>
            </a:r>
            <a:r>
              <a:rPr lang="fr-FR" sz="2400" dirty="0"/>
              <a:t> </a:t>
            </a:r>
            <a:r>
              <a:rPr lang="fr-FR" sz="2400" dirty="0" err="1"/>
              <a:t>account</a:t>
            </a:r>
            <a:r>
              <a:rPr lang="fr-FR" sz="2400" dirty="0"/>
              <a:t>:</a:t>
            </a:r>
          </a:p>
          <a:p>
            <a:pPr lvl="2"/>
            <a:r>
              <a:rPr lang="fr-FR" dirty="0" err="1"/>
              <a:t>Postpaid</a:t>
            </a:r>
            <a:r>
              <a:rPr lang="fr-FR" dirty="0"/>
              <a:t> or </a:t>
            </a:r>
            <a:r>
              <a:rPr lang="fr-FR" dirty="0" err="1"/>
              <a:t>prepaid</a:t>
            </a:r>
            <a:r>
              <a:rPr lang="fr-FR" dirty="0"/>
              <a:t>.</a:t>
            </a:r>
          </a:p>
          <a:p>
            <a:pPr lvl="2"/>
            <a:r>
              <a:rPr lang="fr-FR" dirty="0"/>
              <a:t>Be </a:t>
            </a:r>
            <a:r>
              <a:rPr lang="fr-FR" dirty="0" err="1"/>
              <a:t>aware</a:t>
            </a:r>
            <a:r>
              <a:rPr lang="fr-FR" dirty="0"/>
              <a:t> of possible data rate </a:t>
            </a:r>
            <a:r>
              <a:rPr lang="fr-FR" dirty="0" err="1"/>
              <a:t>downgrade</a:t>
            </a:r>
            <a:r>
              <a:rPr lang="fr-FR" dirty="0"/>
              <a:t> if total </a:t>
            </a:r>
            <a:r>
              <a:rPr lang="fr-FR" dirty="0" err="1"/>
              <a:t>download</a:t>
            </a:r>
            <a:r>
              <a:rPr lang="fr-FR" dirty="0"/>
              <a:t> volume </a:t>
            </a:r>
            <a:r>
              <a:rPr lang="fr-FR" dirty="0" err="1"/>
              <a:t>reaches</a:t>
            </a:r>
            <a:r>
              <a:rPr lang="fr-FR" dirty="0"/>
              <a:t> </a:t>
            </a:r>
            <a:r>
              <a:rPr lang="fr-FR" dirty="0" err="1"/>
              <a:t>threshold</a:t>
            </a:r>
            <a:r>
              <a:rPr lang="fr-FR" dirty="0"/>
              <a:t> values.</a:t>
            </a:r>
          </a:p>
          <a:p>
            <a:pPr lvl="2"/>
            <a:r>
              <a:rPr lang="fr-FR" dirty="0"/>
              <a:t>Tests on </a:t>
            </a:r>
            <a:r>
              <a:rPr lang="fr-FR" dirty="0" err="1"/>
              <a:t>smartphones</a:t>
            </a:r>
            <a:r>
              <a:rPr lang="fr-FR" dirty="0"/>
              <a:t> must </a:t>
            </a:r>
            <a:r>
              <a:rPr lang="fr-FR" dirty="0" err="1"/>
              <a:t>be</a:t>
            </a:r>
            <a:r>
              <a:rPr lang="fr-FR" dirty="0"/>
              <a:t> </a:t>
            </a:r>
            <a:r>
              <a:rPr lang="fr-FR" dirty="0" err="1"/>
              <a:t>done</a:t>
            </a:r>
            <a:r>
              <a:rPr lang="fr-FR" dirty="0"/>
              <a:t> in </a:t>
            </a:r>
            <a:r>
              <a:rPr lang="fr-FR" dirty="0" err="1"/>
              <a:t>forced</a:t>
            </a:r>
            <a:r>
              <a:rPr lang="fr-FR" dirty="0"/>
              <a:t> 3G mode </a:t>
            </a:r>
            <a:r>
              <a:rPr lang="fr-FR" dirty="0" err="1"/>
              <a:t>rather</a:t>
            </a:r>
            <a:r>
              <a:rPr lang="fr-FR" dirty="0"/>
              <a:t> </a:t>
            </a:r>
            <a:r>
              <a:rPr lang="fr-FR" dirty="0" err="1"/>
              <a:t>than</a:t>
            </a:r>
            <a:r>
              <a:rPr lang="fr-FR" dirty="0"/>
              <a:t> dual mode (</a:t>
            </a:r>
            <a:r>
              <a:rPr lang="fr-FR" dirty="0" err="1"/>
              <a:t>avoid</a:t>
            </a:r>
            <a:r>
              <a:rPr lang="fr-FR" dirty="0"/>
              <a:t> confusion </a:t>
            </a:r>
            <a:r>
              <a:rPr lang="fr-FR" dirty="0" err="1"/>
              <a:t>with</a:t>
            </a:r>
            <a:r>
              <a:rPr lang="fr-FR" dirty="0"/>
              <a:t> GPRS or EDGE).</a:t>
            </a:r>
          </a:p>
          <a:p>
            <a:pPr lvl="2"/>
            <a:r>
              <a:rPr lang="fr-FR" dirty="0"/>
              <a:t>For </a:t>
            </a:r>
            <a:r>
              <a:rPr lang="fr-FR" dirty="0" err="1"/>
              <a:t>each</a:t>
            </a:r>
            <a:r>
              <a:rPr lang="fr-FR" dirty="0"/>
              <a:t> </a:t>
            </a:r>
            <a:r>
              <a:rPr lang="fr-FR" dirty="0" err="1"/>
              <a:t>operator</a:t>
            </a:r>
            <a:r>
              <a:rPr lang="fr-FR" dirty="0"/>
              <a:t> (one server and one </a:t>
            </a:r>
            <a:r>
              <a:rPr lang="fr-FR" dirty="0" err="1"/>
              <a:t>link</a:t>
            </a:r>
            <a:r>
              <a:rPr lang="fr-FR" dirty="0"/>
              <a:t>), a single </a:t>
            </a:r>
            <a:r>
              <a:rPr lang="fr-FR" dirty="0" err="1"/>
              <a:t>measurement</a:t>
            </a:r>
            <a:r>
              <a:rPr lang="fr-FR" dirty="0"/>
              <a:t> </a:t>
            </a:r>
            <a:r>
              <a:rPr lang="fr-FR" dirty="0" err="1"/>
              <a:t>at</a:t>
            </a:r>
            <a:r>
              <a:rPr lang="fr-FR" dirty="0"/>
              <a:t> a time </a:t>
            </a:r>
            <a:r>
              <a:rPr lang="fr-FR" dirty="0" err="1"/>
              <a:t>is</a:t>
            </a:r>
            <a:r>
              <a:rPr lang="fr-FR" dirty="0"/>
              <a:t> to </a:t>
            </a:r>
            <a:r>
              <a:rPr lang="fr-FR" dirty="0" err="1"/>
              <a:t>be</a:t>
            </a:r>
            <a:r>
              <a:rPr lang="fr-FR" dirty="0"/>
              <a:t> </a:t>
            </a:r>
            <a:r>
              <a:rPr lang="fr-FR" dirty="0" err="1"/>
              <a:t>taken</a:t>
            </a:r>
            <a:r>
              <a:rPr lang="fr-FR" dirty="0"/>
              <a:t>.</a:t>
            </a:r>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solidFill>
                  <a:srgbClr val="000000"/>
                </a:solidFill>
              </a:rPr>
              <a:pPr>
                <a:defRPr/>
              </a:pPr>
              <a:t>39</a:t>
            </a:fld>
            <a:endParaRPr lang="en-US">
              <a:solidFill>
                <a:srgbClr val="000000"/>
              </a:solidFill>
            </a:endParaRPr>
          </a:p>
        </p:txBody>
      </p:sp>
      <p:sp>
        <p:nvSpPr>
          <p:cNvPr id="6" name="Rectangle 5"/>
          <p:cNvSpPr/>
          <p:nvPr/>
        </p:nvSpPr>
        <p:spPr>
          <a:xfrm>
            <a:off x="-29328" y="6596390"/>
            <a:ext cx="2751074" cy="261610"/>
          </a:xfrm>
          <a:prstGeom prst="rect">
            <a:avLst/>
          </a:prstGeom>
        </p:spPr>
        <p:txBody>
          <a:bodyPr wrap="none">
            <a:spAutoFit/>
          </a:bodyPr>
          <a:lstStyle/>
          <a:p>
            <a:r>
              <a:rPr lang="fr-FR" sz="1100" b="1" i="1">
                <a:solidFill>
                  <a:srgbClr val="000000"/>
                </a:solidFill>
              </a:rPr>
              <a:t>Kampala, Uganda, 24 June 2014</a:t>
            </a:r>
            <a:endParaRPr lang="fr-FR" sz="1100" b="1" i="1" dirty="0">
              <a:solidFill>
                <a:srgbClr val="000000"/>
              </a:solidFill>
            </a:endParaRPr>
          </a:p>
        </p:txBody>
      </p:sp>
    </p:spTree>
    <p:extLst>
      <p:ext uri="{BB962C8B-B14F-4D97-AF65-F5344CB8AC3E}">
        <p14:creationId xmlns:p14="http://schemas.microsoft.com/office/powerpoint/2010/main" val="2996114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548680"/>
            <a:ext cx="9144000" cy="575668"/>
          </a:xfrm>
        </p:spPr>
        <p:txBody>
          <a:bodyPr/>
          <a:lstStyle/>
          <a:p>
            <a:pPr marL="0" indent="0">
              <a:defRPr/>
            </a:pPr>
            <a:r>
              <a:rPr lang="fr-FR" sz="2800"/>
              <a:t>Presentation of ITU-T E.800SerSup9</a:t>
            </a:r>
            <a:endParaRPr lang="fr-FR" sz="2800" dirty="0"/>
          </a:p>
        </p:txBody>
      </p:sp>
      <p:sp>
        <p:nvSpPr>
          <p:cNvPr id="6148" name="Rectangle 3"/>
          <p:cNvSpPr>
            <a:spLocks noGrp="1" noChangeArrowheads="1"/>
          </p:cNvSpPr>
          <p:nvPr>
            <p:ph type="body" idx="1"/>
          </p:nvPr>
        </p:nvSpPr>
        <p:spPr>
          <a:xfrm>
            <a:off x="323528" y="1268760"/>
            <a:ext cx="8424936" cy="5086003"/>
          </a:xfrm>
        </p:spPr>
        <p:txBody>
          <a:bodyPr/>
          <a:lstStyle/>
          <a:p>
            <a:pPr>
              <a:defRPr/>
            </a:pPr>
            <a:r>
              <a:rPr lang="fr-FR" sz="2600" smtClean="0"/>
              <a:t>Guidelines covering QoS measurements for practically all </a:t>
            </a:r>
            <a:r>
              <a:rPr lang="fr-FR" sz="2600" b="1" smtClean="0">
                <a:solidFill>
                  <a:srgbClr val="C00000"/>
                </a:solidFill>
              </a:rPr>
              <a:t>end-to-end services as perceived by the user</a:t>
            </a:r>
            <a:r>
              <a:rPr lang="fr-FR" sz="2600" smtClean="0"/>
              <a:t>. Non NP</a:t>
            </a:r>
            <a:r>
              <a:rPr lang="fr-FR" sz="2600" dirty="0" smtClean="0"/>
              <a:t>.</a:t>
            </a:r>
          </a:p>
          <a:p>
            <a:pPr>
              <a:defRPr/>
            </a:pPr>
            <a:r>
              <a:rPr lang="fr-FR" sz="2600" smtClean="0"/>
              <a:t>Main references are to the following ITU-T Recommendations:</a:t>
            </a:r>
            <a:endParaRPr lang="fr-FR" sz="2600" dirty="0" smtClean="0"/>
          </a:p>
          <a:p>
            <a:pPr lvl="1">
              <a:defRPr/>
            </a:pPr>
            <a:r>
              <a:rPr lang="fr-FR" sz="2600" smtClean="0"/>
              <a:t>P.10/G.100 – General definitions</a:t>
            </a:r>
            <a:endParaRPr lang="fr-FR" sz="2600" dirty="0" smtClean="0"/>
          </a:p>
          <a:p>
            <a:pPr lvl="1">
              <a:defRPr/>
            </a:pPr>
            <a:r>
              <a:rPr lang="fr-FR" sz="2600" smtClean="0"/>
              <a:t>E.800 – </a:t>
            </a:r>
            <a:r>
              <a:rPr lang="en-US" sz="2600" smtClean="0"/>
              <a:t>Definitions </a:t>
            </a:r>
            <a:r>
              <a:rPr lang="en-US" sz="2600"/>
              <a:t>of terms related </a:t>
            </a:r>
            <a:r>
              <a:rPr lang="en-US" sz="2600" smtClean="0"/>
              <a:t>to QoS</a:t>
            </a:r>
            <a:endParaRPr lang="fr-FR" sz="2600" dirty="0" smtClean="0"/>
          </a:p>
          <a:p>
            <a:pPr lvl="1">
              <a:defRPr/>
            </a:pPr>
            <a:r>
              <a:rPr lang="fr-FR" sz="2600" dirty="0" smtClean="0"/>
              <a:t>E. </a:t>
            </a:r>
            <a:r>
              <a:rPr lang="fr-FR" sz="2600" smtClean="0"/>
              <a:t>803 – QoS</a:t>
            </a:r>
            <a:r>
              <a:rPr lang="fr-FR" sz="2600"/>
              <a:t> </a:t>
            </a:r>
            <a:r>
              <a:rPr lang="en-US" sz="2600"/>
              <a:t>parameters for supporting service aspects</a:t>
            </a:r>
            <a:endParaRPr lang="fr-FR" sz="2600" dirty="0" smtClean="0"/>
          </a:p>
          <a:p>
            <a:pPr lvl="1">
              <a:defRPr/>
            </a:pPr>
            <a:r>
              <a:rPr lang="fr-FR" sz="2600" smtClean="0"/>
              <a:t>E.804 – QoS aspects for mobile services</a:t>
            </a:r>
            <a:endParaRPr lang="fr-FR" sz="2600" dirty="0" smtClean="0"/>
          </a:p>
        </p:txBody>
      </p:sp>
      <p:sp>
        <p:nvSpPr>
          <p:cNvPr id="2" name="Espace réservé du numéro de diapositive 1"/>
          <p:cNvSpPr>
            <a:spLocks noGrp="1"/>
          </p:cNvSpPr>
          <p:nvPr>
            <p:ph type="sldNum" sz="quarter" idx="11"/>
          </p:nvPr>
        </p:nvSpPr>
        <p:spPr>
          <a:xfrm>
            <a:off x="7751763" y="6525344"/>
            <a:ext cx="1366837" cy="359644"/>
          </a:xfrm>
        </p:spPr>
        <p:txBody>
          <a:bodyPr/>
          <a:lstStyle/>
          <a:p>
            <a:pPr>
              <a:defRPr/>
            </a:pPr>
            <a:fld id="{68634B60-16E9-421C-BEAE-A5921D67FD8D}" type="slidenum">
              <a:rPr lang="en-US" smtClean="0"/>
              <a:pPr>
                <a:defRPr/>
              </a:pPr>
              <a:t>4</a:t>
            </a:fld>
            <a:endParaRPr lang="en-US" dirty="0"/>
          </a:p>
        </p:txBody>
      </p:sp>
      <p:sp>
        <p:nvSpPr>
          <p:cNvPr id="5" name="Rectangle 4"/>
          <p:cNvSpPr>
            <a:spLocks noGrp="1" noChangeArrowheads="1"/>
          </p:cNvSpPr>
          <p:nvPr>
            <p:ph type="dt" sz="quarter" idx="10"/>
          </p:nvPr>
        </p:nvSpPr>
        <p:spPr>
          <a:xfrm>
            <a:off x="0" y="6589713"/>
            <a:ext cx="3827463"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altLang="en-US" sz="1400" b="1" i="1" dirty="0" smtClean="0">
                <a:latin typeface="Univers" pitchFamily="34" charset="0"/>
              </a:rPr>
              <a:t>Kampala, Uganda, 24 June 2014</a:t>
            </a:r>
          </a:p>
        </p:txBody>
      </p:sp>
    </p:spTree>
    <p:extLst>
      <p:ext uri="{BB962C8B-B14F-4D97-AF65-F5344CB8AC3E}">
        <p14:creationId xmlns:p14="http://schemas.microsoft.com/office/powerpoint/2010/main" val="5996130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0" y="260648"/>
            <a:ext cx="9144000" cy="836613"/>
          </a:xfrm>
        </p:spPr>
        <p:txBody>
          <a:bodyPr/>
          <a:lstStyle/>
          <a:p>
            <a:r>
              <a:rPr lang="en-US" sz="3000" dirty="0" err="1"/>
              <a:t>QoS</a:t>
            </a:r>
            <a:r>
              <a:rPr lang="en-US" sz="3000" dirty="0"/>
              <a:t> of 3G mobile Internet</a:t>
            </a:r>
            <a:endParaRPr lang="en-US" sz="3000" dirty="0" smtClean="0"/>
          </a:p>
        </p:txBody>
      </p:sp>
      <p:sp>
        <p:nvSpPr>
          <p:cNvPr id="25604" name="Rectangle 3"/>
          <p:cNvSpPr>
            <a:spLocks noGrp="1" noChangeArrowheads="1"/>
          </p:cNvSpPr>
          <p:nvPr>
            <p:ph type="body" idx="1"/>
          </p:nvPr>
        </p:nvSpPr>
        <p:spPr>
          <a:xfrm>
            <a:off x="323528" y="1052513"/>
            <a:ext cx="8496944" cy="4968775"/>
          </a:xfrm>
        </p:spPr>
        <p:txBody>
          <a:bodyPr/>
          <a:lstStyle/>
          <a:p>
            <a:r>
              <a:rPr lang="en-US" dirty="0"/>
              <a:t>Measurement tools</a:t>
            </a:r>
          </a:p>
          <a:p>
            <a:pPr lvl="1"/>
            <a:r>
              <a:rPr lang="en-US" dirty="0"/>
              <a:t>Software application (agents installed in terminals, i.e. PCs and smartphones):</a:t>
            </a:r>
          </a:p>
          <a:p>
            <a:pPr lvl="2"/>
            <a:r>
              <a:rPr lang="fr-FR" dirty="0" err="1"/>
              <a:t>At</a:t>
            </a:r>
            <a:r>
              <a:rPr lang="fr-FR" dirty="0"/>
              <a:t> </a:t>
            </a:r>
            <a:r>
              <a:rPr lang="fr-FR" dirty="0" err="1"/>
              <a:t>each</a:t>
            </a:r>
            <a:r>
              <a:rPr lang="fr-FR" dirty="0"/>
              <a:t> data </a:t>
            </a:r>
            <a:r>
              <a:rPr lang="fr-FR" dirty="0" err="1"/>
              <a:t>connection</a:t>
            </a:r>
            <a:r>
              <a:rPr lang="fr-FR" dirty="0"/>
              <a:t>, the application </a:t>
            </a:r>
            <a:r>
              <a:rPr lang="fr-FR" dirty="0" err="1"/>
              <a:t>provides</a:t>
            </a:r>
            <a:r>
              <a:rPr lang="fr-FR" dirty="0"/>
              <a:t> feedback to </a:t>
            </a:r>
            <a:r>
              <a:rPr lang="fr-FR" dirty="0" err="1"/>
              <a:t>allow</a:t>
            </a:r>
            <a:r>
              <a:rPr lang="fr-FR" dirty="0"/>
              <a:t> </a:t>
            </a:r>
            <a:r>
              <a:rPr lang="fr-FR" dirty="0" err="1"/>
              <a:t>automated</a:t>
            </a:r>
            <a:r>
              <a:rPr lang="fr-FR" dirty="0"/>
              <a:t> </a:t>
            </a:r>
            <a:r>
              <a:rPr lang="fr-FR" dirty="0" err="1"/>
              <a:t>calculation</a:t>
            </a:r>
            <a:r>
              <a:rPr lang="fr-FR" dirty="0"/>
              <a:t> of all </a:t>
            </a:r>
            <a:r>
              <a:rPr lang="fr-FR" dirty="0" err="1"/>
              <a:t>QoS</a:t>
            </a:r>
            <a:r>
              <a:rPr lang="fr-FR" dirty="0"/>
              <a:t> </a:t>
            </a:r>
            <a:r>
              <a:rPr lang="fr-FR" dirty="0" err="1"/>
              <a:t>indicators</a:t>
            </a:r>
            <a:r>
              <a:rPr lang="fr-FR" dirty="0"/>
              <a:t> for </a:t>
            </a:r>
            <a:r>
              <a:rPr lang="fr-FR" dirty="0" err="1"/>
              <a:t>that</a:t>
            </a:r>
            <a:r>
              <a:rPr lang="fr-FR" dirty="0"/>
              <a:t> </a:t>
            </a:r>
            <a:r>
              <a:rPr lang="fr-FR" dirty="0" err="1"/>
              <a:t>connection</a:t>
            </a:r>
            <a:r>
              <a:rPr lang="fr-FR" dirty="0"/>
              <a:t> (</a:t>
            </a:r>
            <a:r>
              <a:rPr lang="fr-FR" dirty="0" err="1"/>
              <a:t>field</a:t>
            </a:r>
            <a:r>
              <a:rPr lang="fr-FR" dirty="0"/>
              <a:t> </a:t>
            </a:r>
            <a:r>
              <a:rPr lang="fr-FR" dirty="0" err="1"/>
              <a:t>level</a:t>
            </a:r>
            <a:r>
              <a:rPr lang="fr-FR" dirty="0"/>
              <a:t>, SC, </a:t>
            </a:r>
            <a:r>
              <a:rPr lang="fr-FR" dirty="0" err="1"/>
              <a:t>failures</a:t>
            </a:r>
            <a:r>
              <a:rPr lang="fr-FR" dirty="0"/>
              <a:t>, </a:t>
            </a:r>
            <a:r>
              <a:rPr lang="fr-FR" dirty="0" err="1"/>
              <a:t>successes</a:t>
            </a:r>
            <a:r>
              <a:rPr lang="fr-FR" dirty="0"/>
              <a:t>, etc.), and the GPS location.</a:t>
            </a:r>
          </a:p>
          <a:p>
            <a:pPr lvl="2"/>
            <a:r>
              <a:rPr lang="fr-FR" dirty="0"/>
              <a:t>The application </a:t>
            </a:r>
            <a:r>
              <a:rPr lang="fr-FR" dirty="0" err="1"/>
              <a:t>allows</a:t>
            </a:r>
            <a:r>
              <a:rPr lang="fr-FR" dirty="0"/>
              <a:t> direct and </a:t>
            </a:r>
            <a:r>
              <a:rPr lang="fr-FR" dirty="0" err="1"/>
              <a:t>automatic</a:t>
            </a:r>
            <a:r>
              <a:rPr lang="fr-FR" dirty="0"/>
              <a:t> </a:t>
            </a:r>
            <a:r>
              <a:rPr lang="fr-FR" dirty="0" err="1"/>
              <a:t>storage</a:t>
            </a:r>
            <a:r>
              <a:rPr lang="fr-FR" dirty="0"/>
              <a:t> of all </a:t>
            </a:r>
            <a:r>
              <a:rPr lang="fr-FR" dirty="0" err="1"/>
              <a:t>results</a:t>
            </a:r>
            <a:r>
              <a:rPr lang="fr-FR" dirty="0"/>
              <a:t> (</a:t>
            </a:r>
            <a:r>
              <a:rPr lang="fr-FR" dirty="0" err="1"/>
              <a:t>indicators</a:t>
            </a:r>
            <a:r>
              <a:rPr lang="fr-FR" dirty="0"/>
              <a:t>) on a server </a:t>
            </a:r>
            <a:r>
              <a:rPr lang="fr-FR" dirty="0" err="1"/>
              <a:t>which</a:t>
            </a:r>
            <a:r>
              <a:rPr lang="fr-FR" dirty="0"/>
              <a:t> </a:t>
            </a:r>
            <a:r>
              <a:rPr lang="fr-FR" dirty="0" err="1"/>
              <a:t>centralizes</a:t>
            </a:r>
            <a:r>
              <a:rPr lang="fr-FR" dirty="0"/>
              <a:t> </a:t>
            </a:r>
            <a:r>
              <a:rPr lang="fr-FR" dirty="0" err="1"/>
              <a:t>reporting</a:t>
            </a:r>
            <a:r>
              <a:rPr lang="fr-FR" dirty="0"/>
              <a:t> for the </a:t>
            </a:r>
            <a:r>
              <a:rPr lang="fr-FR" dirty="0" err="1"/>
              <a:t>dedicated</a:t>
            </a:r>
            <a:r>
              <a:rPr lang="fr-FR" dirty="0"/>
              <a:t> portal.</a:t>
            </a:r>
            <a:endParaRPr lang="en-US" dirty="0"/>
          </a:p>
        </p:txBody>
      </p:sp>
      <p:sp>
        <p:nvSpPr>
          <p:cNvPr id="2" name="Espace réservé du numéro de diapositive 1"/>
          <p:cNvSpPr>
            <a:spLocks noGrp="1"/>
          </p:cNvSpPr>
          <p:nvPr>
            <p:ph type="sldNum" sz="quarter" idx="11"/>
          </p:nvPr>
        </p:nvSpPr>
        <p:spPr/>
        <p:txBody>
          <a:bodyPr/>
          <a:lstStyle/>
          <a:p>
            <a:pPr>
              <a:defRPr/>
            </a:pPr>
            <a:fld id="{68634B60-16E9-421C-BEAE-A5921D67FD8D}" type="slidenum">
              <a:rPr lang="en-US" smtClean="0">
                <a:solidFill>
                  <a:srgbClr val="000000"/>
                </a:solidFill>
              </a:rPr>
              <a:pPr>
                <a:defRPr/>
              </a:pPr>
              <a:t>40</a:t>
            </a:fld>
            <a:endParaRPr lang="en-US">
              <a:solidFill>
                <a:srgbClr val="000000"/>
              </a:solidFill>
            </a:endParaRPr>
          </a:p>
        </p:txBody>
      </p:sp>
      <p:sp>
        <p:nvSpPr>
          <p:cNvPr id="6" name="Rectangle 5"/>
          <p:cNvSpPr/>
          <p:nvPr/>
        </p:nvSpPr>
        <p:spPr>
          <a:xfrm>
            <a:off x="-29328" y="6596390"/>
            <a:ext cx="2751074" cy="261610"/>
          </a:xfrm>
          <a:prstGeom prst="rect">
            <a:avLst/>
          </a:prstGeom>
        </p:spPr>
        <p:txBody>
          <a:bodyPr wrap="none">
            <a:spAutoFit/>
          </a:bodyPr>
          <a:lstStyle/>
          <a:p>
            <a:r>
              <a:rPr lang="fr-FR" sz="1100" b="1" i="1">
                <a:solidFill>
                  <a:srgbClr val="000000"/>
                </a:solidFill>
              </a:rPr>
              <a:t>Kampala, Uganda, 24 June 2014</a:t>
            </a:r>
            <a:endParaRPr lang="fr-FR" sz="1100" b="1" i="1" dirty="0">
              <a:solidFill>
                <a:srgbClr val="000000"/>
              </a:solidFill>
            </a:endParaRPr>
          </a:p>
        </p:txBody>
      </p:sp>
    </p:spTree>
    <p:extLst>
      <p:ext uri="{BB962C8B-B14F-4D97-AF65-F5344CB8AC3E}">
        <p14:creationId xmlns:p14="http://schemas.microsoft.com/office/powerpoint/2010/main" val="11526043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8"/>
          <p:cNvSpPr>
            <a:spLocks noGrp="1" noChangeArrowheads="1"/>
          </p:cNvSpPr>
          <p:nvPr>
            <p:ph type="title"/>
          </p:nvPr>
        </p:nvSpPr>
        <p:spPr>
          <a:xfrm>
            <a:off x="0" y="620688"/>
            <a:ext cx="9144000" cy="1152526"/>
          </a:xfrm>
        </p:spPr>
        <p:txBody>
          <a:bodyPr/>
          <a:lstStyle/>
          <a:p>
            <a:r>
              <a:rPr lang="en-US" sz="3000" dirty="0"/>
              <a:t>Conclusions and recommendations </a:t>
            </a:r>
            <a:endParaRPr lang="en-US" sz="3000" dirty="0" smtClean="0"/>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3" name="Espace réservé du texte 2"/>
          <p:cNvSpPr>
            <a:spLocks noGrp="1"/>
          </p:cNvSpPr>
          <p:nvPr>
            <p:ph type="body" sz="half" idx="2"/>
          </p:nvPr>
        </p:nvSpPr>
        <p:spPr>
          <a:xfrm>
            <a:off x="395536" y="1772816"/>
            <a:ext cx="8280920" cy="3888655"/>
          </a:xfrm>
        </p:spPr>
        <p:txBody>
          <a:bodyPr/>
          <a:lstStyle/>
          <a:p>
            <a:pPr>
              <a:defRPr/>
            </a:pPr>
            <a:r>
              <a:rPr lang="fr-FR" dirty="0" err="1"/>
              <a:t>Recommendation</a:t>
            </a:r>
            <a:r>
              <a:rPr lang="fr-FR" dirty="0"/>
              <a:t> 1</a:t>
            </a:r>
          </a:p>
          <a:p>
            <a:pPr lvl="1">
              <a:defRPr/>
            </a:pPr>
            <a:r>
              <a:rPr lang="fr-FR" dirty="0" err="1"/>
              <a:t>Continuous</a:t>
            </a:r>
            <a:r>
              <a:rPr lang="fr-FR" dirty="0"/>
              <a:t> consultations on </a:t>
            </a:r>
            <a:r>
              <a:rPr lang="fr-FR" dirty="0" err="1"/>
              <a:t>methodology</a:t>
            </a:r>
            <a:r>
              <a:rPr lang="fr-FR" dirty="0"/>
              <a:t> </a:t>
            </a:r>
            <a:r>
              <a:rPr lang="fr-FR" dirty="0" err="1"/>
              <a:t>with</a:t>
            </a:r>
            <a:r>
              <a:rPr lang="fr-FR" dirty="0"/>
              <a:t> </a:t>
            </a:r>
            <a:r>
              <a:rPr lang="fr-FR" dirty="0" err="1"/>
              <a:t>operators</a:t>
            </a:r>
            <a:r>
              <a:rPr lang="fr-FR" dirty="0"/>
              <a:t> </a:t>
            </a:r>
            <a:r>
              <a:rPr lang="fr-FR" dirty="0" err="1"/>
              <a:t>upstream</a:t>
            </a:r>
            <a:r>
              <a:rPr lang="fr-FR" dirty="0"/>
              <a:t>. Adoption of a standard </a:t>
            </a:r>
            <a:r>
              <a:rPr lang="fr-FR" dirty="0" err="1"/>
              <a:t>coordinated</a:t>
            </a:r>
            <a:r>
              <a:rPr lang="fr-FR" dirty="0"/>
              <a:t> </a:t>
            </a:r>
            <a:r>
              <a:rPr lang="fr-FR" dirty="0" err="1"/>
              <a:t>follow</a:t>
            </a:r>
            <a:r>
              <a:rPr lang="fr-FR" dirty="0"/>
              <a:t>-up </a:t>
            </a:r>
            <a:r>
              <a:rPr lang="fr-FR" dirty="0" err="1"/>
              <a:t>procedure</a:t>
            </a:r>
            <a:r>
              <a:rPr lang="fr-FR" dirty="0"/>
              <a:t>. </a:t>
            </a:r>
          </a:p>
          <a:p>
            <a:pPr>
              <a:defRPr/>
            </a:pPr>
            <a:r>
              <a:rPr lang="fr-FR" dirty="0" err="1"/>
              <a:t>Recommendation</a:t>
            </a:r>
            <a:r>
              <a:rPr lang="fr-FR" dirty="0"/>
              <a:t> 2</a:t>
            </a:r>
          </a:p>
          <a:p>
            <a:pPr lvl="1">
              <a:defRPr/>
            </a:pPr>
            <a:r>
              <a:rPr lang="fr-FR" dirty="0" err="1"/>
              <a:t>Details</a:t>
            </a:r>
            <a:r>
              <a:rPr lang="fr-FR" dirty="0"/>
              <a:t> of </a:t>
            </a:r>
            <a:r>
              <a:rPr lang="fr-FR" dirty="0" err="1"/>
              <a:t>measurement</a:t>
            </a:r>
            <a:r>
              <a:rPr lang="fr-FR" dirty="0"/>
              <a:t> sites or </a:t>
            </a:r>
            <a:r>
              <a:rPr lang="fr-FR" dirty="0" err="1"/>
              <a:t>periods</a:t>
            </a:r>
            <a:r>
              <a:rPr lang="fr-FR" dirty="0"/>
              <a:t> are not </a:t>
            </a:r>
            <a:r>
              <a:rPr lang="fr-FR" dirty="0" err="1"/>
              <a:t>communicated</a:t>
            </a:r>
            <a:r>
              <a:rPr lang="fr-FR" dirty="0"/>
              <a:t> to </a:t>
            </a:r>
            <a:r>
              <a:rPr lang="fr-FR" dirty="0" err="1"/>
              <a:t>any</a:t>
            </a:r>
            <a:r>
              <a:rPr lang="fr-FR" dirty="0"/>
              <a:t> </a:t>
            </a:r>
            <a:r>
              <a:rPr lang="fr-FR" dirty="0" err="1"/>
              <a:t>operator</a:t>
            </a:r>
            <a:r>
              <a:rPr lang="fr-FR" dirty="0"/>
              <a:t>.</a:t>
            </a:r>
          </a:p>
          <a:p>
            <a:pPr marL="457200" lvl="1" indent="0">
              <a:buFont typeface="ZapfDingbats BT" pitchFamily="18" charset="2"/>
              <a:buNone/>
              <a:defRPr/>
            </a:pPr>
            <a:endParaRPr lang="fr-FR" dirty="0" smtClean="0"/>
          </a:p>
        </p:txBody>
      </p:sp>
      <p:sp>
        <p:nvSpPr>
          <p:cNvPr id="46085" name="Espace réservé du numéro de diapositive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0D0B0C45-56F7-4066-8D68-2D41D39E6866}" type="slidenum">
              <a:rPr lang="en-US" sz="1200" smtClean="0">
                <a:solidFill>
                  <a:srgbClr val="000000"/>
                </a:solidFill>
              </a:rPr>
              <a:pPr/>
              <a:t>41</a:t>
            </a:fld>
            <a:endParaRPr lang="en-US" sz="1200" smtClean="0">
              <a:solidFill>
                <a:srgbClr val="000000"/>
              </a:solidFill>
            </a:endParaRPr>
          </a:p>
        </p:txBody>
      </p:sp>
      <p:sp>
        <p:nvSpPr>
          <p:cNvPr id="6" name="Rectangle 5"/>
          <p:cNvSpPr/>
          <p:nvPr/>
        </p:nvSpPr>
        <p:spPr>
          <a:xfrm>
            <a:off x="-29328" y="6596390"/>
            <a:ext cx="2751074" cy="261610"/>
          </a:xfrm>
          <a:prstGeom prst="rect">
            <a:avLst/>
          </a:prstGeom>
        </p:spPr>
        <p:txBody>
          <a:bodyPr wrap="none">
            <a:spAutoFit/>
          </a:bodyPr>
          <a:lstStyle/>
          <a:p>
            <a:r>
              <a:rPr lang="fr-FR" sz="1100" b="1" i="1">
                <a:solidFill>
                  <a:srgbClr val="000000"/>
                </a:solidFill>
              </a:rPr>
              <a:t>Kampala, Uganda, 24 June 2014</a:t>
            </a:r>
            <a:endParaRPr lang="fr-FR" sz="1100" b="1" i="1" dirty="0">
              <a:solidFill>
                <a:srgbClr val="000000"/>
              </a:solidFill>
            </a:endParaRPr>
          </a:p>
        </p:txBody>
      </p:sp>
    </p:spTree>
    <p:extLst>
      <p:ext uri="{BB962C8B-B14F-4D97-AF65-F5344CB8AC3E}">
        <p14:creationId xmlns:p14="http://schemas.microsoft.com/office/powerpoint/2010/main" val="20276254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8"/>
          <p:cNvSpPr>
            <a:spLocks noGrp="1" noChangeArrowheads="1"/>
          </p:cNvSpPr>
          <p:nvPr>
            <p:ph type="title"/>
          </p:nvPr>
        </p:nvSpPr>
        <p:spPr>
          <a:xfrm>
            <a:off x="0" y="548680"/>
            <a:ext cx="9144000" cy="908050"/>
          </a:xfrm>
        </p:spPr>
        <p:txBody>
          <a:bodyPr/>
          <a:lstStyle/>
          <a:p>
            <a:r>
              <a:rPr lang="en-US" sz="3000" dirty="0"/>
              <a:t>Conclusions and recommendations </a:t>
            </a:r>
            <a:endParaRPr lang="en-US" sz="3000" dirty="0" smtClean="0"/>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26629" name="Espace réservé du texte 2"/>
          <p:cNvSpPr>
            <a:spLocks noGrp="1"/>
          </p:cNvSpPr>
          <p:nvPr>
            <p:ph type="body" sz="half" idx="2"/>
          </p:nvPr>
        </p:nvSpPr>
        <p:spPr>
          <a:xfrm>
            <a:off x="539552" y="1484784"/>
            <a:ext cx="8229600" cy="4320133"/>
          </a:xfrm>
        </p:spPr>
        <p:txBody>
          <a:bodyPr/>
          <a:lstStyle/>
          <a:p>
            <a:pPr>
              <a:defRPr/>
            </a:pPr>
            <a:r>
              <a:rPr lang="fr-FR" dirty="0" err="1"/>
              <a:t>Recommendation</a:t>
            </a:r>
            <a:r>
              <a:rPr lang="fr-FR" dirty="0"/>
              <a:t> 3</a:t>
            </a:r>
          </a:p>
          <a:p>
            <a:pPr lvl="1">
              <a:defRPr/>
            </a:pPr>
            <a:r>
              <a:rPr lang="fr-FR" dirty="0" err="1"/>
              <a:t>Perform</a:t>
            </a:r>
            <a:r>
              <a:rPr lang="fr-FR" dirty="0"/>
              <a:t> a large </a:t>
            </a:r>
            <a:r>
              <a:rPr lang="fr-FR" dirty="0" err="1"/>
              <a:t>number</a:t>
            </a:r>
            <a:r>
              <a:rPr lang="fr-FR" dirty="0"/>
              <a:t> of </a:t>
            </a:r>
            <a:r>
              <a:rPr lang="fr-FR" dirty="0" err="1"/>
              <a:t>demonstration</a:t>
            </a:r>
            <a:r>
              <a:rPr lang="fr-FR" dirty="0"/>
              <a:t> </a:t>
            </a:r>
            <a:r>
              <a:rPr lang="fr-FR" dirty="0" err="1"/>
              <a:t>QoS</a:t>
            </a:r>
            <a:r>
              <a:rPr lang="fr-FR" dirty="0"/>
              <a:t> </a:t>
            </a:r>
            <a:r>
              <a:rPr lang="fr-FR" dirty="0" err="1"/>
              <a:t>measurements</a:t>
            </a:r>
            <a:r>
              <a:rPr lang="fr-FR" dirty="0"/>
              <a:t> </a:t>
            </a:r>
            <a:r>
              <a:rPr lang="fr-FR" dirty="0" err="1"/>
              <a:t>using</a:t>
            </a:r>
            <a:r>
              <a:rPr lang="fr-FR" dirty="0"/>
              <a:t> the </a:t>
            </a:r>
            <a:r>
              <a:rPr lang="fr-FR" dirty="0" err="1"/>
              <a:t>same</a:t>
            </a:r>
            <a:r>
              <a:rPr lang="fr-FR" dirty="0"/>
              <a:t> </a:t>
            </a:r>
            <a:r>
              <a:rPr lang="fr-FR" dirty="0" err="1"/>
              <a:t>tools</a:t>
            </a:r>
            <a:r>
              <a:rPr lang="fr-FR" dirty="0"/>
              <a:t> as </a:t>
            </a:r>
            <a:r>
              <a:rPr lang="fr-FR" dirty="0" err="1"/>
              <a:t>those</a:t>
            </a:r>
            <a:r>
              <a:rPr lang="fr-FR" dirty="0"/>
              <a:t> </a:t>
            </a:r>
            <a:r>
              <a:rPr lang="fr-FR" dirty="0" err="1"/>
              <a:t>used</a:t>
            </a:r>
            <a:r>
              <a:rPr lang="fr-FR" dirty="0"/>
              <a:t> in real </a:t>
            </a:r>
            <a:r>
              <a:rPr lang="fr-FR" dirty="0" err="1"/>
              <a:t>measurement</a:t>
            </a:r>
            <a:r>
              <a:rPr lang="fr-FR" dirty="0"/>
              <a:t> </a:t>
            </a:r>
            <a:r>
              <a:rPr lang="fr-FR" dirty="0" err="1"/>
              <a:t>campaigns</a:t>
            </a:r>
            <a:r>
              <a:rPr lang="fr-FR" dirty="0"/>
              <a:t>, </a:t>
            </a:r>
            <a:r>
              <a:rPr lang="fr-FR" dirty="0" err="1"/>
              <a:t>preferably</a:t>
            </a:r>
            <a:r>
              <a:rPr lang="fr-FR" dirty="0"/>
              <a:t> in the </a:t>
            </a:r>
            <a:r>
              <a:rPr lang="fr-FR" dirty="0" err="1"/>
              <a:t>presence</a:t>
            </a:r>
            <a:r>
              <a:rPr lang="fr-FR" dirty="0"/>
              <a:t> of </a:t>
            </a:r>
            <a:r>
              <a:rPr lang="fr-FR" dirty="0" err="1"/>
              <a:t>representatives</a:t>
            </a:r>
            <a:r>
              <a:rPr lang="fr-FR" dirty="0"/>
              <a:t> of the </a:t>
            </a:r>
            <a:r>
              <a:rPr lang="fr-FR" dirty="0" err="1"/>
              <a:t>operators</a:t>
            </a:r>
            <a:r>
              <a:rPr lang="fr-FR" dirty="0"/>
              <a:t> </a:t>
            </a:r>
            <a:r>
              <a:rPr lang="fr-FR" dirty="0" err="1"/>
              <a:t>concerned</a:t>
            </a:r>
            <a:r>
              <a:rPr lang="fr-FR" dirty="0"/>
              <a:t> (to </a:t>
            </a:r>
            <a:r>
              <a:rPr lang="fr-FR" dirty="0" err="1"/>
              <a:t>minimize</a:t>
            </a:r>
            <a:r>
              <a:rPr lang="fr-FR" dirty="0"/>
              <a:t> the </a:t>
            </a:r>
            <a:r>
              <a:rPr lang="fr-FR" dirty="0" err="1"/>
              <a:t>likelihood</a:t>
            </a:r>
            <a:r>
              <a:rPr lang="fr-FR" dirty="0"/>
              <a:t> of </a:t>
            </a:r>
            <a:r>
              <a:rPr lang="fr-FR" dirty="0" err="1"/>
              <a:t>subsequent</a:t>
            </a:r>
            <a:r>
              <a:rPr lang="fr-FR" dirty="0"/>
              <a:t> challenges by </a:t>
            </a:r>
            <a:r>
              <a:rPr lang="fr-FR" dirty="0" err="1"/>
              <a:t>operators</a:t>
            </a:r>
            <a:r>
              <a:rPr lang="fr-FR" dirty="0"/>
              <a:t>).</a:t>
            </a:r>
          </a:p>
          <a:p>
            <a:pPr marL="457200" lvl="1" indent="0">
              <a:buFont typeface="ZapfDingbats BT" pitchFamily="18" charset="2"/>
              <a:buNone/>
              <a:defRPr/>
            </a:pPr>
            <a:endParaRPr lang="fr-FR" dirty="0" smtClean="0"/>
          </a:p>
        </p:txBody>
      </p:sp>
      <p:sp>
        <p:nvSpPr>
          <p:cNvPr id="47109"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525E7806-26F3-4E9A-9FBE-CA81F1CE89D9}" type="slidenum">
              <a:rPr lang="en-US" sz="1200" smtClean="0">
                <a:solidFill>
                  <a:srgbClr val="000000"/>
                </a:solidFill>
              </a:rPr>
              <a:pPr/>
              <a:t>42</a:t>
            </a:fld>
            <a:endParaRPr lang="en-US" sz="1200" smtClean="0">
              <a:solidFill>
                <a:srgbClr val="000000"/>
              </a:solidFill>
            </a:endParaRPr>
          </a:p>
        </p:txBody>
      </p:sp>
      <p:sp>
        <p:nvSpPr>
          <p:cNvPr id="6" name="Rectangle 5"/>
          <p:cNvSpPr/>
          <p:nvPr/>
        </p:nvSpPr>
        <p:spPr>
          <a:xfrm>
            <a:off x="-29328" y="6596390"/>
            <a:ext cx="2751074" cy="261610"/>
          </a:xfrm>
          <a:prstGeom prst="rect">
            <a:avLst/>
          </a:prstGeom>
        </p:spPr>
        <p:txBody>
          <a:bodyPr wrap="none">
            <a:spAutoFit/>
          </a:bodyPr>
          <a:lstStyle/>
          <a:p>
            <a:r>
              <a:rPr lang="fr-FR" sz="1100" b="1" i="1">
                <a:solidFill>
                  <a:srgbClr val="000000"/>
                </a:solidFill>
              </a:rPr>
              <a:t>Kampala, Uganda, 24 June 2014</a:t>
            </a:r>
            <a:endParaRPr lang="fr-FR" sz="1100" b="1" i="1" dirty="0">
              <a:solidFill>
                <a:srgbClr val="000000"/>
              </a:solidFill>
            </a:endParaRPr>
          </a:p>
        </p:txBody>
      </p:sp>
    </p:spTree>
    <p:extLst>
      <p:ext uri="{BB962C8B-B14F-4D97-AF65-F5344CB8AC3E}">
        <p14:creationId xmlns:p14="http://schemas.microsoft.com/office/powerpoint/2010/main" val="38740669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8"/>
          <p:cNvSpPr>
            <a:spLocks noGrp="1" noChangeArrowheads="1"/>
          </p:cNvSpPr>
          <p:nvPr>
            <p:ph type="title"/>
          </p:nvPr>
        </p:nvSpPr>
        <p:spPr>
          <a:xfrm>
            <a:off x="22366" y="548680"/>
            <a:ext cx="9144000" cy="692150"/>
          </a:xfrm>
        </p:spPr>
        <p:txBody>
          <a:bodyPr/>
          <a:lstStyle/>
          <a:p>
            <a:r>
              <a:rPr lang="en-US" sz="3000" dirty="0"/>
              <a:t>Conclusions and recommendations </a:t>
            </a:r>
            <a:endParaRPr lang="en-US" sz="3000" dirty="0" smtClean="0"/>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3" name="Espace réservé du texte 2"/>
          <p:cNvSpPr>
            <a:spLocks noGrp="1"/>
          </p:cNvSpPr>
          <p:nvPr>
            <p:ph type="body" sz="half" idx="2"/>
          </p:nvPr>
        </p:nvSpPr>
        <p:spPr>
          <a:xfrm>
            <a:off x="539552" y="1268760"/>
            <a:ext cx="8229600" cy="4752528"/>
          </a:xfrm>
        </p:spPr>
        <p:txBody>
          <a:bodyPr/>
          <a:lstStyle/>
          <a:p>
            <a:pPr marL="342900" lvl="1" indent="-342900">
              <a:buSzPct val="75000"/>
              <a:buBlip>
                <a:blip r:embed="rId3"/>
              </a:buBlip>
              <a:defRPr/>
            </a:pPr>
            <a:r>
              <a:rPr lang="fr-FR" dirty="0" err="1"/>
              <a:t>Recommendation</a:t>
            </a:r>
            <a:r>
              <a:rPr lang="fr-FR" dirty="0"/>
              <a:t> 4</a:t>
            </a:r>
          </a:p>
          <a:p>
            <a:pPr lvl="1">
              <a:defRPr/>
            </a:pPr>
            <a:r>
              <a:rPr lang="fr-FR" dirty="0" err="1"/>
              <a:t>Operator</a:t>
            </a:r>
            <a:r>
              <a:rPr lang="fr-FR" dirty="0"/>
              <a:t> action: positive use of </a:t>
            </a:r>
            <a:r>
              <a:rPr lang="fr-FR" dirty="0" err="1"/>
              <a:t>results</a:t>
            </a:r>
            <a:r>
              <a:rPr lang="fr-FR" dirty="0"/>
              <a:t> by </a:t>
            </a:r>
            <a:r>
              <a:rPr lang="fr-FR" dirty="0" err="1"/>
              <a:t>operators</a:t>
            </a:r>
            <a:r>
              <a:rPr lang="fr-FR" dirty="0"/>
              <a:t> (use of the test server </a:t>
            </a:r>
            <a:r>
              <a:rPr lang="fr-FR" dirty="0" err="1"/>
              <a:t>platform</a:t>
            </a:r>
            <a:r>
              <a:rPr lang="fr-FR" dirty="0"/>
              <a:t>; possible </a:t>
            </a:r>
            <a:r>
              <a:rPr lang="fr-FR" dirty="0" err="1"/>
              <a:t>operator</a:t>
            </a:r>
            <a:r>
              <a:rPr lang="fr-FR" dirty="0"/>
              <a:t> </a:t>
            </a:r>
            <a:r>
              <a:rPr lang="fr-FR" dirty="0" err="1"/>
              <a:t>funding</a:t>
            </a:r>
            <a:r>
              <a:rPr lang="fr-FR" dirty="0"/>
              <a:t> of </a:t>
            </a:r>
            <a:r>
              <a:rPr lang="fr-FR" dirty="0" err="1"/>
              <a:t>campaigns</a:t>
            </a:r>
            <a:r>
              <a:rPr lang="fr-FR" dirty="0"/>
              <a:t>).</a:t>
            </a:r>
          </a:p>
          <a:p>
            <a:pPr marL="342900" lvl="1" indent="-342900">
              <a:buSzPct val="75000"/>
              <a:buBlip>
                <a:blip r:embed="rId3"/>
              </a:buBlip>
              <a:defRPr/>
            </a:pPr>
            <a:r>
              <a:rPr lang="fr-FR" dirty="0" err="1"/>
              <a:t>Recommendation</a:t>
            </a:r>
            <a:r>
              <a:rPr lang="fr-FR" dirty="0"/>
              <a:t> 5</a:t>
            </a:r>
          </a:p>
          <a:p>
            <a:pPr lvl="1">
              <a:defRPr/>
            </a:pPr>
            <a:r>
              <a:rPr lang="fr-FR" dirty="0" err="1"/>
              <a:t>Publish</a:t>
            </a:r>
            <a:r>
              <a:rPr lang="fr-FR" dirty="0"/>
              <a:t> (comparative) </a:t>
            </a:r>
            <a:r>
              <a:rPr lang="fr-FR" dirty="0" err="1"/>
              <a:t>results</a:t>
            </a:r>
            <a:r>
              <a:rPr lang="fr-FR" dirty="0"/>
              <a:t>, </a:t>
            </a:r>
            <a:r>
              <a:rPr lang="fr-FR" dirty="0" err="1"/>
              <a:t>adopt</a:t>
            </a:r>
            <a:r>
              <a:rPr lang="fr-FR" dirty="0"/>
              <a:t> a communication </a:t>
            </a:r>
            <a:r>
              <a:rPr lang="fr-FR" dirty="0" err="1"/>
              <a:t>strategy</a:t>
            </a:r>
            <a:r>
              <a:rPr lang="fr-FR" dirty="0"/>
              <a:t> and </a:t>
            </a:r>
            <a:r>
              <a:rPr lang="fr-FR" dirty="0" err="1"/>
              <a:t>consider</a:t>
            </a:r>
            <a:r>
              <a:rPr lang="fr-FR" dirty="0"/>
              <a:t> possible sanctions as a last </a:t>
            </a:r>
            <a:r>
              <a:rPr lang="fr-FR" dirty="0" err="1"/>
              <a:t>resort</a:t>
            </a:r>
            <a:r>
              <a:rPr lang="fr-FR" dirty="0"/>
              <a:t> in the </a:t>
            </a:r>
            <a:r>
              <a:rPr lang="fr-FR" dirty="0" err="1"/>
              <a:t>event</a:t>
            </a:r>
            <a:r>
              <a:rPr lang="fr-FR" dirty="0"/>
              <a:t> of anomalies.</a:t>
            </a:r>
          </a:p>
          <a:p>
            <a:pPr marL="457200" lvl="1" indent="0">
              <a:buFont typeface="ZapfDingbats BT" pitchFamily="18" charset="2"/>
              <a:buNone/>
              <a:defRPr/>
            </a:pPr>
            <a:endParaRPr lang="fr-FR" dirty="0" smtClean="0"/>
          </a:p>
        </p:txBody>
      </p:sp>
      <p:sp>
        <p:nvSpPr>
          <p:cNvPr id="48133" name="Espace réservé du numéro de diapositive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0A0512FA-CF2B-40E8-8876-84FEFC42EBE3}" type="slidenum">
              <a:rPr lang="en-US" sz="1200" smtClean="0">
                <a:solidFill>
                  <a:srgbClr val="000000"/>
                </a:solidFill>
              </a:rPr>
              <a:pPr/>
              <a:t>43</a:t>
            </a:fld>
            <a:endParaRPr lang="en-US" sz="1200" smtClean="0">
              <a:solidFill>
                <a:srgbClr val="000000"/>
              </a:solidFill>
            </a:endParaRPr>
          </a:p>
        </p:txBody>
      </p:sp>
      <p:sp>
        <p:nvSpPr>
          <p:cNvPr id="6" name="Rectangle 5"/>
          <p:cNvSpPr/>
          <p:nvPr/>
        </p:nvSpPr>
        <p:spPr>
          <a:xfrm>
            <a:off x="-29328" y="6596390"/>
            <a:ext cx="2751074" cy="261610"/>
          </a:xfrm>
          <a:prstGeom prst="rect">
            <a:avLst/>
          </a:prstGeom>
        </p:spPr>
        <p:txBody>
          <a:bodyPr wrap="none">
            <a:spAutoFit/>
          </a:bodyPr>
          <a:lstStyle/>
          <a:p>
            <a:r>
              <a:rPr lang="fr-FR" sz="1100" b="1" i="1">
                <a:solidFill>
                  <a:srgbClr val="000000"/>
                </a:solidFill>
              </a:rPr>
              <a:t>Kampala, Uganda, 24 June 2014</a:t>
            </a:r>
            <a:endParaRPr lang="fr-FR" sz="1100" b="1" i="1" dirty="0">
              <a:solidFill>
                <a:srgbClr val="000000"/>
              </a:solidFill>
            </a:endParaRPr>
          </a:p>
        </p:txBody>
      </p:sp>
    </p:spTree>
    <p:extLst>
      <p:ext uri="{BB962C8B-B14F-4D97-AF65-F5344CB8AC3E}">
        <p14:creationId xmlns:p14="http://schemas.microsoft.com/office/powerpoint/2010/main" val="28675810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8"/>
          <p:cNvSpPr>
            <a:spLocks noGrp="1" noChangeArrowheads="1"/>
          </p:cNvSpPr>
          <p:nvPr>
            <p:ph type="title"/>
          </p:nvPr>
        </p:nvSpPr>
        <p:spPr>
          <a:xfrm>
            <a:off x="0" y="1"/>
            <a:ext cx="9144000" cy="764704"/>
          </a:xfrm>
        </p:spPr>
        <p:txBody>
          <a:bodyPr/>
          <a:lstStyle/>
          <a:p>
            <a:r>
              <a:rPr lang="en-US" sz="3000" dirty="0"/>
              <a:t>Conclusions and </a:t>
            </a:r>
            <a:r>
              <a:rPr lang="en-US" sz="3000" dirty="0" smtClean="0"/>
              <a:t>recommendations</a:t>
            </a:r>
          </a:p>
        </p:txBody>
      </p:sp>
      <p:sp>
        <p:nvSpPr>
          <p:cNvPr id="2" name="Espace réservé du contenu 1"/>
          <p:cNvSpPr>
            <a:spLocks noGrp="1"/>
          </p:cNvSpPr>
          <p:nvPr>
            <p:ph sz="half" idx="1"/>
          </p:nvPr>
        </p:nvSpPr>
        <p:spPr>
          <a:xfrm>
            <a:off x="467544" y="2430620"/>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17412" name="Espace réservé du texte 2"/>
          <p:cNvSpPr>
            <a:spLocks noGrp="1"/>
          </p:cNvSpPr>
          <p:nvPr>
            <p:ph type="body" sz="half" idx="2"/>
          </p:nvPr>
        </p:nvSpPr>
        <p:spPr>
          <a:xfrm>
            <a:off x="223391" y="1196752"/>
            <a:ext cx="8517830" cy="1080120"/>
          </a:xfrm>
        </p:spPr>
        <p:txBody>
          <a:bodyPr/>
          <a:lstStyle/>
          <a:p>
            <a:pPr marL="342900" lvl="1" indent="-342900">
              <a:buSzPct val="75000"/>
              <a:buBlip>
                <a:blip r:embed="rId3"/>
              </a:buBlip>
            </a:pPr>
            <a:r>
              <a:rPr lang="fr-FR" sz="3000" dirty="0" err="1" smtClean="0"/>
              <a:t>Recommendation</a:t>
            </a:r>
            <a:r>
              <a:rPr lang="fr-FR" sz="3000" dirty="0" smtClean="0"/>
              <a:t> </a:t>
            </a:r>
            <a:r>
              <a:rPr lang="fr-FR" sz="3000" dirty="0"/>
              <a:t>5 (</a:t>
            </a:r>
            <a:r>
              <a:rPr lang="fr-FR" sz="3000" dirty="0" err="1"/>
              <a:t>continued</a:t>
            </a:r>
            <a:r>
              <a:rPr lang="fr-FR" sz="3000" dirty="0"/>
              <a:t>)</a:t>
            </a:r>
          </a:p>
          <a:p>
            <a:pPr lvl="1"/>
            <a:r>
              <a:rPr lang="fr-FR" sz="3000" dirty="0"/>
              <a:t>Publication of </a:t>
            </a:r>
            <a:r>
              <a:rPr lang="fr-FR" sz="3000" dirty="0" err="1"/>
              <a:t>measurement</a:t>
            </a:r>
            <a:r>
              <a:rPr lang="fr-FR" sz="3000" dirty="0"/>
              <a:t> </a:t>
            </a:r>
            <a:r>
              <a:rPr lang="fr-FR" sz="3000" dirty="0" err="1"/>
              <a:t>results</a:t>
            </a:r>
            <a:r>
              <a:rPr lang="fr-FR" sz="3000" dirty="0"/>
              <a:t>:</a:t>
            </a:r>
          </a:p>
        </p:txBody>
      </p:sp>
      <p:sp>
        <p:nvSpPr>
          <p:cNvPr id="8" name="Rectangle 7"/>
          <p:cNvSpPr>
            <a:spLocks noChangeArrowheads="1"/>
          </p:cNvSpPr>
          <p:nvPr/>
        </p:nvSpPr>
        <p:spPr bwMode="auto">
          <a:xfrm>
            <a:off x="107950" y="2852936"/>
            <a:ext cx="2808288" cy="2551112"/>
          </a:xfrm>
          <a:prstGeom prst="rect">
            <a:avLst/>
          </a:prstGeom>
          <a:solidFill>
            <a:schemeClr val="bg1">
              <a:lumMod val="75000"/>
            </a:schemeClr>
          </a:solidFill>
          <a:ln>
            <a:noFill/>
          </a:ln>
        </p:spPr>
        <p:txBody>
          <a:bodyPr lIns="91411" tIns="45706" rIns="91411" bIns="45706" anchor="ctr"/>
          <a:lstStyle/>
          <a:p>
            <a:pPr defTabSz="912813">
              <a:defRPr/>
            </a:pPr>
            <a:r>
              <a:rPr lang="fr-FR" sz="1800" b="1" dirty="0">
                <a:solidFill>
                  <a:srgbClr val="0005A1"/>
                </a:solidFill>
              </a:rPr>
              <a:t>Initial </a:t>
            </a:r>
            <a:r>
              <a:rPr lang="fr-FR" sz="1800" b="1" dirty="0" err="1">
                <a:solidFill>
                  <a:srgbClr val="0005A1"/>
                </a:solidFill>
              </a:rPr>
              <a:t>voice</a:t>
            </a:r>
            <a:r>
              <a:rPr lang="fr-FR" sz="1800" b="1" dirty="0">
                <a:solidFill>
                  <a:srgbClr val="0005A1"/>
                </a:solidFill>
              </a:rPr>
              <a:t> </a:t>
            </a:r>
            <a:r>
              <a:rPr lang="fr-FR" sz="1800" b="1" dirty="0" err="1">
                <a:solidFill>
                  <a:srgbClr val="0005A1"/>
                </a:solidFill>
              </a:rPr>
              <a:t>campaign</a:t>
            </a:r>
            <a:r>
              <a:rPr lang="fr-FR" sz="1800" b="1" dirty="0">
                <a:solidFill>
                  <a:srgbClr val="0005A1"/>
                </a:solidFill>
              </a:rPr>
              <a:t> </a:t>
            </a:r>
            <a:r>
              <a:rPr lang="fr-FR" sz="1800" b="1" dirty="0" err="1">
                <a:solidFill>
                  <a:srgbClr val="0005A1"/>
                </a:solidFill>
              </a:rPr>
              <a:t>based</a:t>
            </a:r>
            <a:r>
              <a:rPr lang="fr-FR" sz="1800" b="1" dirty="0">
                <a:solidFill>
                  <a:srgbClr val="0005A1"/>
                </a:solidFill>
              </a:rPr>
              <a:t> on  a </a:t>
            </a:r>
            <a:r>
              <a:rPr lang="fr-FR" sz="1800" b="1" dirty="0" err="1">
                <a:solidFill>
                  <a:srgbClr val="0005A1"/>
                </a:solidFill>
              </a:rPr>
              <a:t>broad</a:t>
            </a:r>
            <a:r>
              <a:rPr lang="fr-FR" sz="1800" b="1" dirty="0">
                <a:solidFill>
                  <a:srgbClr val="0005A1"/>
                </a:solidFill>
              </a:rPr>
              <a:t> </a:t>
            </a:r>
            <a:r>
              <a:rPr lang="fr-FR" sz="1800" b="1" dirty="0" err="1">
                <a:solidFill>
                  <a:srgbClr val="0005A1"/>
                </a:solidFill>
              </a:rPr>
              <a:t>sample</a:t>
            </a:r>
            <a:r>
              <a:rPr lang="fr-FR" sz="1800" b="1" dirty="0">
                <a:solidFill>
                  <a:srgbClr val="0005A1"/>
                </a:solidFill>
              </a:rPr>
              <a:t> (30 or </a:t>
            </a:r>
            <a:r>
              <a:rPr lang="fr-FR" sz="1800" b="1" dirty="0" err="1">
                <a:solidFill>
                  <a:srgbClr val="0005A1"/>
                </a:solidFill>
              </a:rPr>
              <a:t>so</a:t>
            </a:r>
            <a:r>
              <a:rPr lang="fr-FR" sz="1800" b="1" dirty="0">
                <a:solidFill>
                  <a:srgbClr val="0005A1"/>
                </a:solidFill>
              </a:rPr>
              <a:t> </a:t>
            </a:r>
            <a:r>
              <a:rPr lang="fr-FR" sz="1800" b="1" dirty="0" err="1">
                <a:solidFill>
                  <a:srgbClr val="0005A1"/>
                </a:solidFill>
              </a:rPr>
              <a:t>urban</a:t>
            </a:r>
            <a:r>
              <a:rPr lang="fr-FR" sz="1800" b="1" dirty="0">
                <a:solidFill>
                  <a:srgbClr val="0005A1"/>
                </a:solidFill>
              </a:rPr>
              <a:t> centres and </a:t>
            </a:r>
            <a:r>
              <a:rPr lang="fr-FR" sz="1800" b="1" dirty="0" err="1">
                <a:solidFill>
                  <a:srgbClr val="0005A1"/>
                </a:solidFill>
              </a:rPr>
              <a:t>populated</a:t>
            </a:r>
            <a:r>
              <a:rPr lang="fr-FR" sz="1800" b="1" dirty="0">
                <a:solidFill>
                  <a:srgbClr val="0005A1"/>
                </a:solidFill>
              </a:rPr>
              <a:t> areas </a:t>
            </a:r>
            <a:r>
              <a:rPr lang="fr-FR" sz="1800" b="1" dirty="0" err="1">
                <a:solidFill>
                  <a:srgbClr val="0005A1"/>
                </a:solidFill>
              </a:rPr>
              <a:t>such</a:t>
            </a:r>
            <a:r>
              <a:rPr lang="fr-FR" sz="1800" b="1" dirty="0">
                <a:solidFill>
                  <a:srgbClr val="0005A1"/>
                </a:solidFill>
              </a:rPr>
              <a:t> as </a:t>
            </a:r>
            <a:r>
              <a:rPr lang="fr-FR" sz="1800" b="1" dirty="0" err="1">
                <a:solidFill>
                  <a:srgbClr val="0005A1"/>
                </a:solidFill>
              </a:rPr>
              <a:t>airports</a:t>
            </a:r>
            <a:r>
              <a:rPr lang="fr-FR" sz="1800" b="1" dirty="0">
                <a:solidFill>
                  <a:srgbClr val="0005A1"/>
                </a:solidFill>
              </a:rPr>
              <a:t>, </a:t>
            </a:r>
            <a:r>
              <a:rPr lang="fr-FR" sz="1800" b="1" dirty="0" err="1">
                <a:solidFill>
                  <a:srgbClr val="0005A1"/>
                </a:solidFill>
              </a:rPr>
              <a:t>tourist</a:t>
            </a:r>
            <a:r>
              <a:rPr lang="fr-FR" sz="1800" b="1" dirty="0">
                <a:solidFill>
                  <a:srgbClr val="0005A1"/>
                </a:solidFill>
              </a:rPr>
              <a:t> centres, etc.)</a:t>
            </a:r>
          </a:p>
          <a:p>
            <a:pPr defTabSz="912813">
              <a:defRPr/>
            </a:pPr>
            <a:r>
              <a:rPr lang="fr-FR" sz="1800" b="1" dirty="0">
                <a:solidFill>
                  <a:srgbClr val="000000"/>
                </a:solidFill>
              </a:rPr>
              <a:t>First quarter.</a:t>
            </a:r>
          </a:p>
        </p:txBody>
      </p:sp>
      <p:sp>
        <p:nvSpPr>
          <p:cNvPr id="9" name="Rectangle 8"/>
          <p:cNvSpPr>
            <a:spLocks noChangeArrowheads="1"/>
          </p:cNvSpPr>
          <p:nvPr/>
        </p:nvSpPr>
        <p:spPr bwMode="auto">
          <a:xfrm>
            <a:off x="6039784" y="3060898"/>
            <a:ext cx="2952750" cy="2135187"/>
          </a:xfrm>
          <a:prstGeom prst="rect">
            <a:avLst/>
          </a:prstGeom>
          <a:solidFill>
            <a:schemeClr val="bg1">
              <a:lumMod val="75000"/>
            </a:schemeClr>
          </a:solidFill>
          <a:ln>
            <a:noFill/>
          </a:ln>
        </p:spPr>
        <p:txBody>
          <a:bodyPr lIns="91411" tIns="45706" rIns="91411" bIns="45706" anchor="ctr"/>
          <a:lstStyle/>
          <a:p>
            <a:pPr defTabSz="912813">
              <a:defRPr/>
            </a:pPr>
            <a:r>
              <a:rPr lang="fr-FR" sz="1800" b="1" dirty="0">
                <a:solidFill>
                  <a:srgbClr val="0005A1"/>
                </a:solidFill>
              </a:rPr>
              <a:t>Second </a:t>
            </a:r>
            <a:r>
              <a:rPr lang="fr-FR" sz="1800" b="1" dirty="0" err="1">
                <a:solidFill>
                  <a:srgbClr val="0005A1"/>
                </a:solidFill>
              </a:rPr>
              <a:t>campaign</a:t>
            </a:r>
            <a:r>
              <a:rPr lang="fr-FR" sz="1800" b="1" dirty="0">
                <a:solidFill>
                  <a:srgbClr val="0005A1"/>
                </a:solidFill>
              </a:rPr>
              <a:t>, </a:t>
            </a:r>
            <a:r>
              <a:rPr lang="fr-FR" sz="1800" b="1" dirty="0" err="1">
                <a:solidFill>
                  <a:srgbClr val="0005A1"/>
                </a:solidFill>
              </a:rPr>
              <a:t>similar</a:t>
            </a:r>
            <a:r>
              <a:rPr lang="fr-FR" sz="1800" b="1" dirty="0">
                <a:solidFill>
                  <a:srgbClr val="0005A1"/>
                </a:solidFill>
              </a:rPr>
              <a:t> to the first, </a:t>
            </a:r>
            <a:r>
              <a:rPr lang="fr-FR" sz="1800" b="1" dirty="0" err="1">
                <a:solidFill>
                  <a:srgbClr val="0005A1"/>
                </a:solidFill>
              </a:rPr>
              <a:t>using</a:t>
            </a:r>
            <a:r>
              <a:rPr lang="fr-FR" sz="1800" b="1" dirty="0">
                <a:solidFill>
                  <a:srgbClr val="0005A1"/>
                </a:solidFill>
              </a:rPr>
              <a:t> more or </a:t>
            </a:r>
            <a:r>
              <a:rPr lang="fr-FR" sz="1800" b="1" dirty="0" err="1">
                <a:solidFill>
                  <a:srgbClr val="0005A1"/>
                </a:solidFill>
              </a:rPr>
              <a:t>less</a:t>
            </a:r>
            <a:r>
              <a:rPr lang="fr-FR" sz="1800" b="1" dirty="0">
                <a:solidFill>
                  <a:srgbClr val="0005A1"/>
                </a:solidFill>
              </a:rPr>
              <a:t> the </a:t>
            </a:r>
            <a:r>
              <a:rPr lang="fr-FR" sz="1800" b="1" dirty="0" err="1">
                <a:solidFill>
                  <a:srgbClr val="0005A1"/>
                </a:solidFill>
              </a:rPr>
              <a:t>same</a:t>
            </a:r>
            <a:r>
              <a:rPr lang="fr-FR" sz="1800" b="1" dirty="0">
                <a:solidFill>
                  <a:srgbClr val="0005A1"/>
                </a:solidFill>
              </a:rPr>
              <a:t> </a:t>
            </a:r>
            <a:r>
              <a:rPr lang="fr-FR" sz="1800" b="1" dirty="0" err="1">
                <a:solidFill>
                  <a:srgbClr val="0005A1"/>
                </a:solidFill>
              </a:rPr>
              <a:t>sample</a:t>
            </a:r>
            <a:r>
              <a:rPr lang="fr-FR" sz="1800" b="1" dirty="0">
                <a:solidFill>
                  <a:srgbClr val="0005A1"/>
                </a:solidFill>
              </a:rPr>
              <a:t>.</a:t>
            </a:r>
          </a:p>
          <a:p>
            <a:pPr defTabSz="912813">
              <a:defRPr/>
            </a:pPr>
            <a:r>
              <a:rPr lang="fr-FR" sz="1800" b="1" dirty="0">
                <a:solidFill>
                  <a:srgbClr val="000000"/>
                </a:solidFill>
              </a:rPr>
              <a:t>Last quarter.</a:t>
            </a:r>
          </a:p>
        </p:txBody>
      </p:sp>
      <p:sp>
        <p:nvSpPr>
          <p:cNvPr id="10" name="Flèche droite 2"/>
          <p:cNvSpPr>
            <a:spLocks noChangeArrowheads="1"/>
          </p:cNvSpPr>
          <p:nvPr/>
        </p:nvSpPr>
        <p:spPr bwMode="auto">
          <a:xfrm>
            <a:off x="3059112" y="3717032"/>
            <a:ext cx="2808287" cy="649288"/>
          </a:xfrm>
          <a:prstGeom prst="rightArrow">
            <a:avLst>
              <a:gd name="adj1" fmla="val 50000"/>
              <a:gd name="adj2" fmla="val 49900"/>
            </a:avLst>
          </a:prstGeom>
          <a:solidFill>
            <a:schemeClr val="accent1"/>
          </a:solidFill>
          <a:ln w="9525" algn="ctr">
            <a:solidFill>
              <a:schemeClr val="tx1"/>
            </a:solidFill>
            <a:round/>
            <a:headEnd/>
            <a:tailEnd/>
          </a:ln>
        </p:spPr>
        <p:txBody>
          <a:bodyPr/>
          <a:lstStyle/>
          <a:p>
            <a:endParaRPr lang="fr-FR">
              <a:solidFill>
                <a:srgbClr val="000000"/>
              </a:solidFill>
            </a:endParaRPr>
          </a:p>
        </p:txBody>
      </p:sp>
      <p:sp>
        <p:nvSpPr>
          <p:cNvPr id="11" name="ZoneTexte 5"/>
          <p:cNvSpPr txBox="1">
            <a:spLocks noChangeArrowheads="1"/>
          </p:cNvSpPr>
          <p:nvPr/>
        </p:nvSpPr>
        <p:spPr bwMode="auto">
          <a:xfrm>
            <a:off x="3275856" y="3189938"/>
            <a:ext cx="22236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gn="ctr" eaLnBrk="1" hangingPunct="1"/>
            <a:r>
              <a:rPr lang="fr-FR" sz="1400" b="1" dirty="0" err="1">
                <a:solidFill>
                  <a:srgbClr val="000000"/>
                </a:solidFill>
                <a:latin typeface="Arial" charset="0"/>
                <a:cs typeface="Arial" charset="0"/>
              </a:rPr>
              <a:t>Communicate</a:t>
            </a:r>
            <a:r>
              <a:rPr lang="fr-FR" sz="1400" b="1" dirty="0">
                <a:solidFill>
                  <a:srgbClr val="000000"/>
                </a:solidFill>
                <a:latin typeface="Arial" charset="0"/>
                <a:cs typeface="Arial" charset="0"/>
              </a:rPr>
              <a:t> </a:t>
            </a:r>
            <a:r>
              <a:rPr lang="fr-FR" sz="1400" b="1" dirty="0" err="1">
                <a:solidFill>
                  <a:srgbClr val="000000"/>
                </a:solidFill>
                <a:latin typeface="Arial" charset="0"/>
                <a:cs typeface="Arial" charset="0"/>
              </a:rPr>
              <a:t>results</a:t>
            </a:r>
            <a:r>
              <a:rPr lang="fr-FR" sz="1400" b="1" dirty="0">
                <a:solidFill>
                  <a:srgbClr val="000000"/>
                </a:solidFill>
                <a:latin typeface="Arial" charset="0"/>
                <a:cs typeface="Arial" charset="0"/>
              </a:rPr>
              <a:t> </a:t>
            </a:r>
            <a:r>
              <a:rPr lang="fr-FR" sz="1400" b="1" dirty="0" smtClean="0">
                <a:solidFill>
                  <a:srgbClr val="000000"/>
                </a:solidFill>
                <a:latin typeface="Arial" charset="0"/>
                <a:cs typeface="Arial" charset="0"/>
              </a:rPr>
              <a:t>to</a:t>
            </a:r>
            <a:br>
              <a:rPr lang="fr-FR" sz="1400" b="1" dirty="0" smtClean="0">
                <a:solidFill>
                  <a:srgbClr val="000000"/>
                </a:solidFill>
                <a:latin typeface="Arial" charset="0"/>
                <a:cs typeface="Arial" charset="0"/>
              </a:rPr>
            </a:br>
            <a:r>
              <a:rPr lang="fr-FR" sz="1400" b="1" dirty="0" smtClean="0">
                <a:solidFill>
                  <a:srgbClr val="000000"/>
                </a:solidFill>
                <a:latin typeface="Arial" charset="0"/>
                <a:cs typeface="Arial" charset="0"/>
              </a:rPr>
              <a:t> </a:t>
            </a:r>
            <a:r>
              <a:rPr lang="fr-FR" sz="1400" b="1" dirty="0" err="1">
                <a:solidFill>
                  <a:srgbClr val="000000"/>
                </a:solidFill>
                <a:latin typeface="Arial" charset="0"/>
                <a:cs typeface="Arial" charset="0"/>
              </a:rPr>
              <a:t>operators</a:t>
            </a:r>
            <a:endParaRPr lang="fr-FR" sz="1400" b="1" dirty="0">
              <a:solidFill>
                <a:srgbClr val="000000"/>
              </a:solidFill>
              <a:latin typeface="Arial" charset="0"/>
              <a:cs typeface="Arial" charset="0"/>
            </a:endParaRPr>
          </a:p>
        </p:txBody>
      </p:sp>
      <p:sp>
        <p:nvSpPr>
          <p:cNvPr id="12" name="ZoneTexte 8"/>
          <p:cNvSpPr txBox="1">
            <a:spLocks noChangeArrowheads="1"/>
          </p:cNvSpPr>
          <p:nvPr/>
        </p:nvSpPr>
        <p:spPr bwMode="auto">
          <a:xfrm>
            <a:off x="2932598" y="4481036"/>
            <a:ext cx="308770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gn="ctr" eaLnBrk="1" hangingPunct="1"/>
            <a:r>
              <a:rPr lang="fr-FR" sz="1400" b="1" dirty="0" err="1">
                <a:solidFill>
                  <a:srgbClr val="00B050"/>
                </a:solidFill>
                <a:latin typeface="Arial" charset="0"/>
                <a:cs typeface="Arial" charset="0"/>
              </a:rPr>
              <a:t>Allow</a:t>
            </a:r>
            <a:r>
              <a:rPr lang="fr-FR" sz="1400" b="1" dirty="0">
                <a:solidFill>
                  <a:srgbClr val="00B050"/>
                </a:solidFill>
                <a:latin typeface="Arial" charset="0"/>
                <a:cs typeface="Arial" charset="0"/>
              </a:rPr>
              <a:t> 5 to 6 </a:t>
            </a:r>
            <a:r>
              <a:rPr lang="fr-FR" sz="1400" b="1" dirty="0" err="1">
                <a:solidFill>
                  <a:srgbClr val="00B050"/>
                </a:solidFill>
                <a:latin typeface="Arial" charset="0"/>
                <a:cs typeface="Arial" charset="0"/>
              </a:rPr>
              <a:t>months</a:t>
            </a:r>
            <a:r>
              <a:rPr lang="fr-FR" sz="1400" b="1" dirty="0">
                <a:solidFill>
                  <a:srgbClr val="00B050"/>
                </a:solidFill>
                <a:latin typeface="Arial" charset="0"/>
                <a:cs typeface="Arial" charset="0"/>
              </a:rPr>
              <a:t> for </a:t>
            </a:r>
            <a:r>
              <a:rPr lang="fr-FR" sz="1400" b="1" dirty="0" smtClean="0">
                <a:solidFill>
                  <a:srgbClr val="00B050"/>
                </a:solidFill>
                <a:latin typeface="Arial" charset="0"/>
                <a:cs typeface="Arial" charset="0"/>
              </a:rPr>
              <a:t>correction</a:t>
            </a:r>
            <a:br>
              <a:rPr lang="fr-FR" sz="1400" b="1" dirty="0" smtClean="0">
                <a:solidFill>
                  <a:srgbClr val="00B050"/>
                </a:solidFill>
                <a:latin typeface="Arial" charset="0"/>
                <a:cs typeface="Arial" charset="0"/>
              </a:rPr>
            </a:br>
            <a:r>
              <a:rPr lang="fr-FR" sz="1400" b="1" dirty="0" smtClean="0">
                <a:solidFill>
                  <a:srgbClr val="00B050"/>
                </a:solidFill>
                <a:latin typeface="Arial" charset="0"/>
                <a:cs typeface="Arial" charset="0"/>
              </a:rPr>
              <a:t> of anomalies </a:t>
            </a:r>
            <a:r>
              <a:rPr lang="fr-FR" sz="1400" b="1" dirty="0" err="1">
                <a:solidFill>
                  <a:srgbClr val="00B050"/>
                </a:solidFill>
                <a:latin typeface="Arial" charset="0"/>
                <a:cs typeface="Arial" charset="0"/>
              </a:rPr>
              <a:t>identified</a:t>
            </a:r>
            <a:r>
              <a:rPr lang="fr-FR" sz="1400" b="1" dirty="0">
                <a:solidFill>
                  <a:srgbClr val="00B050"/>
                </a:solidFill>
                <a:latin typeface="Arial" charset="0"/>
                <a:cs typeface="Arial" charset="0"/>
              </a:rPr>
              <a:t> </a:t>
            </a:r>
            <a:r>
              <a:rPr lang="fr-FR" sz="1400" b="1" dirty="0" smtClean="0">
                <a:solidFill>
                  <a:srgbClr val="00B050"/>
                </a:solidFill>
                <a:latin typeface="Arial" charset="0"/>
                <a:cs typeface="Arial" charset="0"/>
              </a:rPr>
              <a:t/>
            </a:r>
            <a:br>
              <a:rPr lang="fr-FR" sz="1400" b="1" dirty="0" smtClean="0">
                <a:solidFill>
                  <a:srgbClr val="00B050"/>
                </a:solidFill>
                <a:latin typeface="Arial" charset="0"/>
                <a:cs typeface="Arial" charset="0"/>
              </a:rPr>
            </a:br>
            <a:r>
              <a:rPr lang="fr-FR" sz="1400" b="1" dirty="0" smtClean="0">
                <a:solidFill>
                  <a:srgbClr val="00B050"/>
                </a:solidFill>
                <a:latin typeface="Arial" charset="0"/>
                <a:cs typeface="Arial" charset="0"/>
              </a:rPr>
              <a:t>by </a:t>
            </a:r>
            <a:r>
              <a:rPr lang="fr-FR" sz="1400" b="1" dirty="0">
                <a:solidFill>
                  <a:srgbClr val="00B050"/>
                </a:solidFill>
                <a:latin typeface="Arial" charset="0"/>
                <a:cs typeface="Arial" charset="0"/>
              </a:rPr>
              <a:t>ANRT</a:t>
            </a:r>
          </a:p>
        </p:txBody>
      </p:sp>
      <p:sp>
        <p:nvSpPr>
          <p:cNvPr id="17418"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9CF261F-2D2F-48EF-925C-6438FCCB6A85}" type="slidenum">
              <a:rPr lang="en-US" sz="1200" smtClean="0">
                <a:solidFill>
                  <a:srgbClr val="000000"/>
                </a:solidFill>
              </a:rPr>
              <a:pPr/>
              <a:t>44</a:t>
            </a:fld>
            <a:endParaRPr lang="en-US" sz="1200" smtClean="0">
              <a:solidFill>
                <a:srgbClr val="000000"/>
              </a:solidFill>
            </a:endParaRPr>
          </a:p>
        </p:txBody>
      </p:sp>
      <p:sp>
        <p:nvSpPr>
          <p:cNvPr id="3" name="Rectangle 2"/>
          <p:cNvSpPr/>
          <p:nvPr/>
        </p:nvSpPr>
        <p:spPr>
          <a:xfrm>
            <a:off x="6373159" y="5404048"/>
            <a:ext cx="2286000" cy="923330"/>
          </a:xfrm>
          <a:prstGeom prst="rect">
            <a:avLst/>
          </a:prstGeom>
        </p:spPr>
        <p:txBody>
          <a:bodyPr>
            <a:spAutoFit/>
          </a:bodyPr>
          <a:lstStyle/>
          <a:p>
            <a:pPr algn="ctr" defTabSz="912813">
              <a:defRPr/>
            </a:pPr>
            <a:r>
              <a:rPr lang="fr-FR" sz="1800" b="1" i="1" dirty="0">
                <a:solidFill>
                  <a:srgbClr val="FF0000"/>
                </a:solidFill>
              </a:rPr>
              <a:t>(Publication of </a:t>
            </a:r>
            <a:r>
              <a:rPr lang="fr-FR" sz="1800" b="1" i="1" dirty="0" err="1">
                <a:solidFill>
                  <a:srgbClr val="FF0000"/>
                </a:solidFill>
              </a:rPr>
              <a:t>results</a:t>
            </a:r>
            <a:r>
              <a:rPr lang="fr-FR" sz="1800" b="1" i="1" dirty="0">
                <a:solidFill>
                  <a:srgbClr val="FF0000"/>
                </a:solidFill>
              </a:rPr>
              <a:t> and communication)</a:t>
            </a:r>
          </a:p>
        </p:txBody>
      </p:sp>
      <p:sp>
        <p:nvSpPr>
          <p:cNvPr id="13" name="Rectangle 12"/>
          <p:cNvSpPr/>
          <p:nvPr/>
        </p:nvSpPr>
        <p:spPr>
          <a:xfrm>
            <a:off x="-29328" y="6596390"/>
            <a:ext cx="2751074" cy="261610"/>
          </a:xfrm>
          <a:prstGeom prst="rect">
            <a:avLst/>
          </a:prstGeom>
        </p:spPr>
        <p:txBody>
          <a:bodyPr wrap="none">
            <a:spAutoFit/>
          </a:bodyPr>
          <a:lstStyle/>
          <a:p>
            <a:r>
              <a:rPr lang="fr-FR" sz="1100" b="1" i="1">
                <a:solidFill>
                  <a:srgbClr val="000000"/>
                </a:solidFill>
              </a:rPr>
              <a:t>Kampala, Uganda, 24 June 2014</a:t>
            </a:r>
            <a:endParaRPr lang="fr-FR" sz="1100" b="1" i="1" dirty="0">
              <a:solidFill>
                <a:srgbClr val="000000"/>
              </a:solidFill>
            </a:endParaRPr>
          </a:p>
        </p:txBody>
      </p:sp>
    </p:spTree>
    <p:extLst>
      <p:ext uri="{BB962C8B-B14F-4D97-AF65-F5344CB8AC3E}">
        <p14:creationId xmlns:p14="http://schemas.microsoft.com/office/powerpoint/2010/main" val="13517432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Effect transition="in" filter="fade">
                                      <p:cBhvr>
                                        <p:cTn id="38" dur="1000"/>
                                        <p:tgtEl>
                                          <p:spTgt spid="3">
                                            <p:txEl>
                                              <p:pRg st="0" end="0"/>
                                            </p:txEl>
                                          </p:spTgt>
                                        </p:tgtEl>
                                      </p:cBhvr>
                                    </p:animEffect>
                                    <p:anim calcmode="lin" valueType="num">
                                      <p:cBhvr>
                                        <p:cTn id="3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0" end="0"/>
                                            </p:txEl>
                                          </p:spTgt>
                                        </p:tgtEl>
                                        <p:attrNameLst>
                                          <p:attrName>ppt_y</p:attrName>
                                        </p:attrNameLst>
                                      </p:cBhvr>
                                      <p:tavLst>
                                        <p:tav tm="0">
                                          <p:val>
                                            <p:strVal val="#ppt_y+.1"/>
                                          </p:val>
                                        </p:tav>
                                        <p:tav tm="100000">
                                          <p:val>
                                            <p:strVal val="#ppt_y"/>
                                          </p:val>
                                        </p:tav>
                                      </p:tavLst>
                                    </p:anim>
                                  </p:childTnLst>
                                </p:cTn>
                              </p:par>
                              <p:par>
                                <p:cTn id="41" presetID="35" presetClass="emph" presetSubtype="0" repeatCount="indefinite" fill="hold" nodeType="withEffect">
                                  <p:stCondLst>
                                    <p:cond delay="0"/>
                                  </p:stCondLst>
                                  <p:endCondLst>
                                    <p:cond evt="onNext" delay="0">
                                      <p:tgtEl>
                                        <p:sldTgt/>
                                      </p:tgtEl>
                                    </p:cond>
                                  </p:endCondLst>
                                  <p:childTnLst>
                                    <p:anim calcmode="discrete" valueType="str">
                                      <p:cBhvr>
                                        <p:cTn id="42" dur="1000" fill="hold"/>
                                        <p:tgtEl>
                                          <p:spTgt spid="3">
                                            <p:txEl>
                                              <p:pRg st="0" end="0"/>
                                            </p:txEl>
                                          </p:spTgt>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8"/>
          <p:cNvSpPr>
            <a:spLocks noGrp="1" noChangeArrowheads="1"/>
          </p:cNvSpPr>
          <p:nvPr>
            <p:ph type="title"/>
          </p:nvPr>
        </p:nvSpPr>
        <p:spPr>
          <a:xfrm>
            <a:off x="0" y="548680"/>
            <a:ext cx="9144000" cy="692150"/>
          </a:xfrm>
        </p:spPr>
        <p:txBody>
          <a:bodyPr/>
          <a:lstStyle/>
          <a:p>
            <a:r>
              <a:rPr lang="en-US" dirty="0"/>
              <a:t>Conclusions </a:t>
            </a:r>
            <a:r>
              <a:rPr lang="en-US"/>
              <a:t>and </a:t>
            </a:r>
            <a:r>
              <a:rPr lang="en-US" smtClean="0"/>
              <a:t>recommendations </a:t>
            </a:r>
            <a:endParaRPr lang="en-US" dirty="0" smtClean="0"/>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3" name="Espace réservé du texte 2"/>
          <p:cNvSpPr>
            <a:spLocks noGrp="1"/>
          </p:cNvSpPr>
          <p:nvPr>
            <p:ph type="body" sz="half" idx="2"/>
          </p:nvPr>
        </p:nvSpPr>
        <p:spPr>
          <a:xfrm>
            <a:off x="539750" y="2276872"/>
            <a:ext cx="8229600" cy="2592288"/>
          </a:xfrm>
        </p:spPr>
        <p:txBody>
          <a:bodyPr/>
          <a:lstStyle/>
          <a:p>
            <a:pPr marL="342900" lvl="1" indent="-342900">
              <a:buSzPct val="75000"/>
              <a:buFont typeface="ZapfDingbats BT" pitchFamily="18" charset="2"/>
              <a:buBlip>
                <a:blip r:embed="rId3"/>
              </a:buBlip>
              <a:defRPr/>
            </a:pPr>
            <a:r>
              <a:rPr lang="fr-FR" sz="3200" smtClean="0">
                <a:ea typeface="+mn-ea"/>
                <a:cs typeface="+mn-cs"/>
              </a:rPr>
              <a:t>Recommendation 6</a:t>
            </a:r>
            <a:endParaRPr lang="fr-FR" sz="3200" dirty="0">
              <a:ea typeface="+mn-ea"/>
              <a:cs typeface="+mn-cs"/>
            </a:endParaRPr>
          </a:p>
          <a:p>
            <a:pPr lvl="1">
              <a:defRPr/>
            </a:pPr>
            <a:r>
              <a:rPr lang="fr-FR" smtClean="0"/>
              <a:t>Regulators must prepare themselves well to meet the upcoming challenge of managing the QoS of all-IP networks: </a:t>
            </a:r>
            <a:r>
              <a:rPr lang="fr-FR" dirty="0" smtClean="0"/>
              <a:t>NGN, </a:t>
            </a:r>
            <a:r>
              <a:rPr lang="fr-FR" err="1" smtClean="0"/>
              <a:t>VoLTE</a:t>
            </a:r>
            <a:r>
              <a:rPr lang="fr-FR" smtClean="0"/>
              <a:t>,…</a:t>
            </a:r>
            <a:endParaRPr lang="fr-FR" dirty="0" smtClean="0"/>
          </a:p>
          <a:p>
            <a:pPr marL="457200" lvl="1" indent="0">
              <a:buFont typeface="ZapfDingbats BT" pitchFamily="18" charset="2"/>
              <a:buNone/>
              <a:defRPr/>
            </a:pPr>
            <a:endParaRPr lang="fr-FR" dirty="0"/>
          </a:p>
          <a:p>
            <a:pPr marL="457200" lvl="1" indent="0">
              <a:buFont typeface="ZapfDingbats BT" pitchFamily="18" charset="2"/>
              <a:buNone/>
              <a:defRPr/>
            </a:pPr>
            <a:endParaRPr lang="fr-FR" dirty="0" smtClean="0"/>
          </a:p>
        </p:txBody>
      </p:sp>
      <p:sp>
        <p:nvSpPr>
          <p:cNvPr id="48133" name="Espace réservé du numéro de diapositive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0A0512FA-CF2B-40E8-8876-84FEFC42EBE3}" type="slidenum">
              <a:rPr lang="en-US" sz="1200" smtClean="0"/>
              <a:pPr/>
              <a:t>45</a:t>
            </a:fld>
            <a:endParaRPr lang="en-US" sz="1200" smtClean="0"/>
          </a:p>
        </p:txBody>
      </p:sp>
      <p:sp>
        <p:nvSpPr>
          <p:cNvPr id="6" name="Rectangle 4"/>
          <p:cNvSpPr>
            <a:spLocks noGrp="1" noChangeArrowheads="1"/>
          </p:cNvSpPr>
          <p:nvPr>
            <p:ph type="dt" sz="quarter" idx="10"/>
          </p:nvPr>
        </p:nvSpPr>
        <p:spPr>
          <a:xfrm>
            <a:off x="0" y="6589713"/>
            <a:ext cx="3827463"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altLang="en-US" sz="1400" b="1" i="1" dirty="0" smtClean="0">
                <a:latin typeface="Univers" pitchFamily="34" charset="0"/>
              </a:rPr>
              <a:t>Kampala, Uganda, 24 June 2014</a:t>
            </a:r>
          </a:p>
        </p:txBody>
      </p:sp>
    </p:spTree>
    <p:extLst>
      <p:ext uri="{BB962C8B-B14F-4D97-AF65-F5344CB8AC3E}">
        <p14:creationId xmlns:p14="http://schemas.microsoft.com/office/powerpoint/2010/main" val="28991048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30724" name="Espace réservé du texte 2"/>
          <p:cNvSpPr>
            <a:spLocks noGrp="1"/>
          </p:cNvSpPr>
          <p:nvPr>
            <p:ph type="body" sz="half" idx="2"/>
          </p:nvPr>
        </p:nvSpPr>
        <p:spPr>
          <a:xfrm>
            <a:off x="539750" y="1700213"/>
            <a:ext cx="8229600" cy="3529012"/>
          </a:xfrm>
        </p:spPr>
        <p:txBody>
          <a:bodyPr/>
          <a:lstStyle/>
          <a:p>
            <a:pPr marL="0" indent="0" algn="ctr">
              <a:buFontTx/>
              <a:buNone/>
            </a:pPr>
            <a:r>
              <a:rPr lang="fr-FR" sz="4000" b="1" dirty="0" err="1"/>
              <a:t>Thank</a:t>
            </a:r>
            <a:r>
              <a:rPr lang="fr-FR" sz="4000" b="1" dirty="0"/>
              <a:t> </a:t>
            </a:r>
            <a:r>
              <a:rPr lang="fr-FR" sz="4000" b="1" dirty="0" err="1"/>
              <a:t>you</a:t>
            </a:r>
            <a:r>
              <a:rPr lang="fr-FR" sz="4000" b="1" dirty="0"/>
              <a:t> for </a:t>
            </a:r>
            <a:r>
              <a:rPr lang="fr-FR" sz="4000" b="1" dirty="0" err="1"/>
              <a:t>your</a:t>
            </a:r>
            <a:r>
              <a:rPr lang="fr-FR" sz="4000" b="1" dirty="0"/>
              <a:t> attention.</a:t>
            </a:r>
          </a:p>
          <a:p>
            <a:pPr marL="0" indent="0" algn="ctr">
              <a:buFontTx/>
              <a:buNone/>
            </a:pPr>
            <a:endParaRPr lang="fr-FR" sz="4000" b="1" dirty="0"/>
          </a:p>
          <a:p>
            <a:pPr marL="0" indent="0" algn="ctr">
              <a:buFontTx/>
              <a:buNone/>
            </a:pPr>
            <a:r>
              <a:rPr lang="fr-FR" sz="4000" b="1" dirty="0"/>
              <a:t>Questions/</a:t>
            </a:r>
            <a:r>
              <a:rPr lang="fr-FR" sz="4000" b="1" dirty="0" err="1"/>
              <a:t>Answers</a:t>
            </a:r>
            <a:endParaRPr lang="fr-FR" sz="4000" b="1" dirty="0"/>
          </a:p>
          <a:p>
            <a:pPr marL="0" indent="0" algn="ctr">
              <a:buFontTx/>
              <a:buNone/>
            </a:pPr>
            <a:endParaRPr lang="fr-FR" dirty="0" smtClean="0"/>
          </a:p>
          <a:p>
            <a:pPr marL="0" indent="0" algn="ctr">
              <a:buFontTx/>
              <a:buNone/>
            </a:pPr>
            <a:endParaRPr lang="fr-FR" dirty="0" smtClean="0"/>
          </a:p>
          <a:p>
            <a:pPr marL="0" indent="0" algn="ctr">
              <a:buFontTx/>
              <a:buNone/>
            </a:pPr>
            <a:r>
              <a:rPr lang="en-GB" sz="2800" b="1" dirty="0" smtClean="0">
                <a:hlinkClick r:id="rId3"/>
              </a:rPr>
              <a:t>talib@anrt.ma</a:t>
            </a:r>
            <a:r>
              <a:rPr lang="en-GB" sz="2800" b="1" dirty="0" smtClean="0"/>
              <a:t> // </a:t>
            </a:r>
            <a:r>
              <a:rPr lang="en-GB" sz="2800" b="1" dirty="0" smtClean="0">
                <a:hlinkClick r:id="rId4"/>
              </a:rPr>
              <a:t>htalib@ties.itu.int</a:t>
            </a:r>
            <a:endParaRPr lang="en-GB" sz="2800" b="1" dirty="0" smtClean="0"/>
          </a:p>
          <a:p>
            <a:pPr marL="0" indent="0" algn="ctr">
              <a:buFontTx/>
              <a:buNone/>
            </a:pPr>
            <a:endParaRPr lang="fr-FR" dirty="0" smtClean="0"/>
          </a:p>
          <a:p>
            <a:pPr marL="0" indent="0">
              <a:buFontTx/>
              <a:buNone/>
            </a:pPr>
            <a:endParaRPr lang="fr-FR" dirty="0" smtClean="0"/>
          </a:p>
        </p:txBody>
      </p:sp>
      <p:sp>
        <p:nvSpPr>
          <p:cNvPr id="3" name="Espace réservé du numéro de diapositive 2"/>
          <p:cNvSpPr>
            <a:spLocks noGrp="1"/>
          </p:cNvSpPr>
          <p:nvPr>
            <p:ph type="sldNum" sz="quarter" idx="11"/>
          </p:nvPr>
        </p:nvSpPr>
        <p:spPr/>
        <p:txBody>
          <a:bodyPr/>
          <a:lstStyle/>
          <a:p>
            <a:pPr>
              <a:defRPr/>
            </a:pPr>
            <a:fld id="{93B09C60-56E3-49E9-AC4E-AB6A11F44413}" type="slidenum">
              <a:rPr lang="en-US" smtClean="0">
                <a:solidFill>
                  <a:srgbClr val="000000"/>
                </a:solidFill>
              </a:rPr>
              <a:pPr>
                <a:defRPr/>
              </a:pPr>
              <a:t>46</a:t>
            </a:fld>
            <a:endParaRPr lang="en-US">
              <a:solidFill>
                <a:srgbClr val="000000"/>
              </a:solidFill>
            </a:endParaRPr>
          </a:p>
        </p:txBody>
      </p:sp>
      <p:sp>
        <p:nvSpPr>
          <p:cNvPr id="6" name="Rectangle 5"/>
          <p:cNvSpPr/>
          <p:nvPr/>
        </p:nvSpPr>
        <p:spPr>
          <a:xfrm>
            <a:off x="-29328" y="6596390"/>
            <a:ext cx="2751074" cy="261610"/>
          </a:xfrm>
          <a:prstGeom prst="rect">
            <a:avLst/>
          </a:prstGeom>
        </p:spPr>
        <p:txBody>
          <a:bodyPr wrap="none">
            <a:spAutoFit/>
          </a:bodyPr>
          <a:lstStyle/>
          <a:p>
            <a:r>
              <a:rPr lang="fr-FR" sz="1100" b="1" i="1">
                <a:solidFill>
                  <a:srgbClr val="000000"/>
                </a:solidFill>
              </a:rPr>
              <a:t>Kampala, Uganda, 24 June 2014</a:t>
            </a:r>
            <a:endParaRPr lang="fr-FR" sz="1100" b="1" i="1" dirty="0">
              <a:solidFill>
                <a:srgbClr val="000000"/>
              </a:solidFill>
            </a:endParaRPr>
          </a:p>
        </p:txBody>
      </p:sp>
    </p:spTree>
    <p:extLst>
      <p:ext uri="{BB962C8B-B14F-4D97-AF65-F5344CB8AC3E}">
        <p14:creationId xmlns:p14="http://schemas.microsoft.com/office/powerpoint/2010/main" val="1037176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188640"/>
            <a:ext cx="9144000" cy="575668"/>
          </a:xfrm>
        </p:spPr>
        <p:txBody>
          <a:bodyPr/>
          <a:lstStyle/>
          <a:p>
            <a:pPr marL="0" indent="0">
              <a:defRPr/>
            </a:pPr>
            <a:r>
              <a:rPr lang="fr-FR" sz="2800">
                <a:solidFill>
                  <a:srgbClr val="000099"/>
                </a:solidFill>
              </a:rPr>
              <a:t>Presentation of ITU-T E.800SerSup9</a:t>
            </a:r>
            <a:endParaRPr lang="fr-FR" dirty="0"/>
          </a:p>
        </p:txBody>
      </p:sp>
      <p:sp>
        <p:nvSpPr>
          <p:cNvPr id="6148" name="Rectangle 3"/>
          <p:cNvSpPr>
            <a:spLocks noGrp="1" noChangeArrowheads="1"/>
          </p:cNvSpPr>
          <p:nvPr>
            <p:ph type="body" idx="1"/>
          </p:nvPr>
        </p:nvSpPr>
        <p:spPr>
          <a:xfrm>
            <a:off x="467544" y="836712"/>
            <a:ext cx="7992888" cy="5518051"/>
          </a:xfrm>
        </p:spPr>
        <p:txBody>
          <a:bodyPr/>
          <a:lstStyle/>
          <a:p>
            <a:pPr>
              <a:defRPr/>
            </a:pPr>
            <a:r>
              <a:rPr lang="fr-FR" sz="2600" smtClean="0"/>
              <a:t>Difference </a:t>
            </a:r>
            <a:r>
              <a:rPr lang="fr-FR" sz="2600" err="1" smtClean="0"/>
              <a:t>QoS</a:t>
            </a:r>
            <a:r>
              <a:rPr lang="fr-FR" sz="2600" smtClean="0"/>
              <a:t> and network performance, KPI and non-technical supports.</a:t>
            </a:r>
            <a:endParaRPr lang="fr-FR" sz="2600" dirty="0" smtClean="0"/>
          </a:p>
          <a:p>
            <a:pPr>
              <a:defRPr/>
            </a:pPr>
            <a:r>
              <a:rPr lang="fr-FR" sz="2600" err="1"/>
              <a:t>QoS</a:t>
            </a:r>
            <a:r>
              <a:rPr lang="fr-FR" sz="2600"/>
              <a:t> </a:t>
            </a:r>
            <a:r>
              <a:rPr lang="fr-FR" sz="2600" smtClean="0"/>
              <a:t>and QoE</a:t>
            </a:r>
            <a:r>
              <a:rPr lang="fr-FR" sz="2600" dirty="0"/>
              <a:t>.</a:t>
            </a:r>
          </a:p>
          <a:p>
            <a:pPr>
              <a:defRPr/>
            </a:pPr>
            <a:endParaRPr lang="fr-FR" dirty="0" smtClean="0"/>
          </a:p>
          <a:p>
            <a:pPr>
              <a:defRPr/>
            </a:pPr>
            <a:endParaRPr lang="fr-FR" dirty="0" smtClean="0"/>
          </a:p>
        </p:txBody>
      </p:sp>
      <p:sp>
        <p:nvSpPr>
          <p:cNvPr id="2" name="Espace réservé du numéro de diapositive 1"/>
          <p:cNvSpPr>
            <a:spLocks noGrp="1"/>
          </p:cNvSpPr>
          <p:nvPr>
            <p:ph type="sldNum" sz="quarter" idx="11"/>
          </p:nvPr>
        </p:nvSpPr>
        <p:spPr>
          <a:xfrm>
            <a:off x="7751763" y="6525344"/>
            <a:ext cx="1366837" cy="359644"/>
          </a:xfrm>
        </p:spPr>
        <p:txBody>
          <a:bodyPr/>
          <a:lstStyle/>
          <a:p>
            <a:pPr>
              <a:defRPr/>
            </a:pPr>
            <a:fld id="{68634B60-16E9-421C-BEAE-A5921D67FD8D}" type="slidenum">
              <a:rPr lang="en-US" smtClean="0"/>
              <a:pPr>
                <a:defRPr/>
              </a:pPr>
              <a:t>5</a:t>
            </a:fld>
            <a:endParaRPr lang="en-US" dirty="0"/>
          </a:p>
        </p:txBody>
      </p:sp>
      <p:pic>
        <p:nvPicPr>
          <p:cNvPr id="747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2470595"/>
            <a:ext cx="4176464" cy="3477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4"/>
          <p:cNvSpPr>
            <a:spLocks noGrp="1" noChangeArrowheads="1"/>
          </p:cNvSpPr>
          <p:nvPr>
            <p:ph type="dt" sz="quarter" idx="10"/>
          </p:nvPr>
        </p:nvSpPr>
        <p:spPr>
          <a:xfrm>
            <a:off x="0" y="6589713"/>
            <a:ext cx="3827463"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altLang="en-US" sz="1400" b="1" i="1" dirty="0" smtClean="0">
                <a:latin typeface="Univers" pitchFamily="34" charset="0"/>
              </a:rPr>
              <a:t>Kampala, Uganda, 24 June 2014</a:t>
            </a:r>
          </a:p>
        </p:txBody>
      </p:sp>
    </p:spTree>
    <p:extLst>
      <p:ext uri="{BB962C8B-B14F-4D97-AF65-F5344CB8AC3E}">
        <p14:creationId xmlns:p14="http://schemas.microsoft.com/office/powerpoint/2010/main" val="34052533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404664"/>
            <a:ext cx="9144000" cy="575668"/>
          </a:xfrm>
        </p:spPr>
        <p:txBody>
          <a:bodyPr/>
          <a:lstStyle/>
          <a:p>
            <a:pPr marL="0" indent="0">
              <a:defRPr/>
            </a:pPr>
            <a:r>
              <a:rPr lang="fr-FR" sz="2800">
                <a:solidFill>
                  <a:srgbClr val="000099"/>
                </a:solidFill>
              </a:rPr>
              <a:t>Presentation of ITU-T E.800SerSup9</a:t>
            </a:r>
            <a:endParaRPr lang="fr-FR" dirty="0"/>
          </a:p>
        </p:txBody>
      </p:sp>
      <p:sp>
        <p:nvSpPr>
          <p:cNvPr id="6148" name="Rectangle 3"/>
          <p:cNvSpPr>
            <a:spLocks noGrp="1" noChangeArrowheads="1"/>
          </p:cNvSpPr>
          <p:nvPr>
            <p:ph type="body" idx="1"/>
          </p:nvPr>
        </p:nvSpPr>
        <p:spPr>
          <a:xfrm>
            <a:off x="323528" y="1196753"/>
            <a:ext cx="8496944" cy="4608512"/>
          </a:xfrm>
        </p:spPr>
        <p:txBody>
          <a:bodyPr/>
          <a:lstStyle/>
          <a:p>
            <a:pPr>
              <a:defRPr/>
            </a:pPr>
            <a:r>
              <a:rPr lang="fr-FR" smtClean="0"/>
              <a:t>Chain of influence end-to-end QoS:</a:t>
            </a:r>
            <a:endParaRPr lang="fr-FR" dirty="0" smtClean="0"/>
          </a:p>
          <a:p>
            <a:pPr marL="0" indent="0">
              <a:buNone/>
              <a:defRPr/>
            </a:pPr>
            <a:endParaRPr lang="fr-FR" dirty="0" smtClean="0"/>
          </a:p>
          <a:p>
            <a:pPr lvl="1">
              <a:defRPr/>
            </a:pPr>
            <a:r>
              <a:rPr lang="fr-FR" smtClean="0"/>
              <a:t>Standards </a:t>
            </a:r>
            <a:r>
              <a:rPr lang="fr-FR"/>
              <a:t>development </a:t>
            </a:r>
            <a:r>
              <a:rPr lang="fr-FR" smtClean="0"/>
              <a:t>organizations</a:t>
            </a:r>
            <a:endParaRPr lang="fr-FR" dirty="0" smtClean="0"/>
          </a:p>
          <a:p>
            <a:pPr lvl="1">
              <a:defRPr/>
            </a:pPr>
            <a:r>
              <a:rPr lang="fr-FR" smtClean="0"/>
              <a:t>Industry and equipment manufacturers</a:t>
            </a:r>
            <a:endParaRPr lang="fr-FR" dirty="0" smtClean="0"/>
          </a:p>
          <a:p>
            <a:pPr lvl="1">
              <a:defRPr/>
            </a:pPr>
            <a:r>
              <a:rPr lang="fr-FR"/>
              <a:t>Terminal </a:t>
            </a:r>
            <a:r>
              <a:rPr lang="fr-FR" smtClean="0"/>
              <a:t>device manufacturers</a:t>
            </a:r>
            <a:endParaRPr lang="fr-FR" dirty="0" smtClean="0"/>
          </a:p>
          <a:p>
            <a:pPr lvl="1">
              <a:defRPr/>
            </a:pPr>
            <a:r>
              <a:rPr lang="fr-FR"/>
              <a:t>Operators and </a:t>
            </a:r>
            <a:r>
              <a:rPr lang="fr-FR" smtClean="0"/>
              <a:t>service providers</a:t>
            </a:r>
            <a:endParaRPr lang="fr-FR" dirty="0" smtClean="0"/>
          </a:p>
          <a:p>
            <a:pPr lvl="1">
              <a:defRPr/>
            </a:pPr>
            <a:r>
              <a:rPr lang="fr-FR"/>
              <a:t>Regulators and </a:t>
            </a:r>
            <a:r>
              <a:rPr lang="fr-FR" smtClean="0"/>
              <a:t>administrations</a:t>
            </a:r>
            <a:endParaRPr lang="fr-FR" dirty="0" smtClean="0"/>
          </a:p>
          <a:p>
            <a:pPr lvl="1">
              <a:defRPr/>
            </a:pPr>
            <a:r>
              <a:rPr lang="fr-FR" smtClean="0"/>
              <a:t>Consumers</a:t>
            </a:r>
            <a:endParaRPr lang="fr-FR" dirty="0" smtClean="0"/>
          </a:p>
        </p:txBody>
      </p:sp>
      <p:sp>
        <p:nvSpPr>
          <p:cNvPr id="2" name="Espace réservé du numéro de diapositive 1"/>
          <p:cNvSpPr>
            <a:spLocks noGrp="1"/>
          </p:cNvSpPr>
          <p:nvPr>
            <p:ph type="sldNum" sz="quarter" idx="11"/>
          </p:nvPr>
        </p:nvSpPr>
        <p:spPr>
          <a:xfrm>
            <a:off x="7751763" y="6525344"/>
            <a:ext cx="1366837" cy="359644"/>
          </a:xfrm>
        </p:spPr>
        <p:txBody>
          <a:bodyPr/>
          <a:lstStyle/>
          <a:p>
            <a:pPr>
              <a:defRPr/>
            </a:pPr>
            <a:fld id="{68634B60-16E9-421C-BEAE-A5921D67FD8D}" type="slidenum">
              <a:rPr lang="en-US" smtClean="0"/>
              <a:pPr>
                <a:defRPr/>
              </a:pPr>
              <a:t>6</a:t>
            </a:fld>
            <a:endParaRPr lang="en-US" dirty="0"/>
          </a:p>
        </p:txBody>
      </p:sp>
      <p:sp>
        <p:nvSpPr>
          <p:cNvPr id="6" name="Rectangle 4"/>
          <p:cNvSpPr>
            <a:spLocks noGrp="1" noChangeArrowheads="1"/>
          </p:cNvSpPr>
          <p:nvPr>
            <p:ph type="dt" sz="quarter" idx="10"/>
          </p:nvPr>
        </p:nvSpPr>
        <p:spPr>
          <a:xfrm>
            <a:off x="0" y="6589713"/>
            <a:ext cx="3827463"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altLang="en-US" sz="1400" b="1" i="1" dirty="0" smtClean="0">
                <a:latin typeface="Univers" pitchFamily="34" charset="0"/>
              </a:rPr>
              <a:t>Kampala, Uganda, 24 June 2014</a:t>
            </a:r>
          </a:p>
        </p:txBody>
      </p:sp>
    </p:spTree>
    <p:extLst>
      <p:ext uri="{BB962C8B-B14F-4D97-AF65-F5344CB8AC3E}">
        <p14:creationId xmlns:p14="http://schemas.microsoft.com/office/powerpoint/2010/main" val="3630398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10312" y="692696"/>
            <a:ext cx="9144000" cy="575668"/>
          </a:xfrm>
        </p:spPr>
        <p:txBody>
          <a:bodyPr/>
          <a:lstStyle/>
          <a:p>
            <a:pPr marL="0" indent="0">
              <a:defRPr/>
            </a:pPr>
            <a:r>
              <a:rPr lang="fr-FR" sz="2800">
                <a:solidFill>
                  <a:srgbClr val="000099"/>
                </a:solidFill>
              </a:rPr>
              <a:t>Presentation of ITU-T E.800SerSup9</a:t>
            </a:r>
            <a:endParaRPr lang="fr-FR" dirty="0"/>
          </a:p>
        </p:txBody>
      </p:sp>
      <p:sp>
        <p:nvSpPr>
          <p:cNvPr id="6148" name="Rectangle 3"/>
          <p:cNvSpPr>
            <a:spLocks noGrp="1" noChangeArrowheads="1"/>
          </p:cNvSpPr>
          <p:nvPr>
            <p:ph type="body" idx="1"/>
          </p:nvPr>
        </p:nvSpPr>
        <p:spPr>
          <a:xfrm>
            <a:off x="251520" y="1412776"/>
            <a:ext cx="8568952" cy="4608512"/>
          </a:xfrm>
        </p:spPr>
        <p:txBody>
          <a:bodyPr/>
          <a:lstStyle/>
          <a:p>
            <a:pPr>
              <a:defRPr/>
            </a:pPr>
            <a:r>
              <a:rPr lang="fr-FR" sz="2600" smtClean="0"/>
              <a:t>The four basic elements of QoS regulation:</a:t>
            </a:r>
            <a:endParaRPr lang="fr-FR" sz="2600" dirty="0" smtClean="0"/>
          </a:p>
          <a:p>
            <a:pPr lvl="1">
              <a:defRPr/>
            </a:pPr>
            <a:r>
              <a:rPr lang="en-US" sz="2600" smtClean="0"/>
              <a:t>Obtaining information </a:t>
            </a:r>
            <a:r>
              <a:rPr lang="en-US" sz="2600"/>
              <a:t>on </a:t>
            </a:r>
            <a:r>
              <a:rPr lang="en-US" sz="2600" smtClean="0"/>
              <a:t>QoS levels and </a:t>
            </a:r>
            <a:r>
              <a:rPr lang="en-US" sz="2600"/>
              <a:t>identifying </a:t>
            </a:r>
            <a:r>
              <a:rPr lang="en-US" sz="2600" smtClean="0"/>
              <a:t>problem areas </a:t>
            </a:r>
            <a:r>
              <a:rPr lang="fr-FR" sz="2600" smtClean="0"/>
              <a:t>(measurement and/or collection)</a:t>
            </a:r>
            <a:endParaRPr lang="fr-FR" sz="2600" dirty="0" smtClean="0"/>
          </a:p>
          <a:p>
            <a:pPr lvl="1">
              <a:defRPr/>
            </a:pPr>
            <a:r>
              <a:rPr lang="fr-FR" sz="2600" smtClean="0"/>
              <a:t>Publishing </a:t>
            </a:r>
            <a:r>
              <a:rPr lang="fr-FR" sz="2600"/>
              <a:t>information on </a:t>
            </a:r>
            <a:r>
              <a:rPr lang="fr-FR" sz="2600" smtClean="0"/>
              <a:t>QoS</a:t>
            </a:r>
            <a:endParaRPr lang="fr-FR" sz="2600" dirty="0" smtClean="0"/>
          </a:p>
          <a:p>
            <a:pPr lvl="1">
              <a:defRPr/>
            </a:pPr>
            <a:r>
              <a:rPr lang="fr-FR" sz="2600" smtClean="0"/>
              <a:t>Make regulatory provision for minimum QoS thresholds to be observed by operators (with sanctions in case of non-observation)</a:t>
            </a:r>
            <a:endParaRPr lang="fr-FR" sz="2600" dirty="0" smtClean="0"/>
          </a:p>
          <a:p>
            <a:pPr lvl="1">
              <a:defRPr/>
            </a:pPr>
            <a:r>
              <a:rPr lang="fr-FR" sz="2600" smtClean="0"/>
              <a:t>Maintain a constructive and ongoing dialogue with operators on the subject of </a:t>
            </a:r>
            <a:r>
              <a:rPr lang="fr-FR" sz="2600" err="1" smtClean="0"/>
              <a:t>QoS</a:t>
            </a:r>
            <a:r>
              <a:rPr lang="fr-FR" sz="2600" smtClean="0"/>
              <a:t>.</a:t>
            </a:r>
            <a:endParaRPr lang="fr-FR" sz="2600" dirty="0" smtClean="0"/>
          </a:p>
        </p:txBody>
      </p:sp>
      <p:sp>
        <p:nvSpPr>
          <p:cNvPr id="2" name="Espace réservé du numéro de diapositive 1"/>
          <p:cNvSpPr>
            <a:spLocks noGrp="1"/>
          </p:cNvSpPr>
          <p:nvPr>
            <p:ph type="sldNum" sz="quarter" idx="11"/>
          </p:nvPr>
        </p:nvSpPr>
        <p:spPr>
          <a:xfrm>
            <a:off x="7751763" y="6525344"/>
            <a:ext cx="1366837" cy="359644"/>
          </a:xfrm>
        </p:spPr>
        <p:txBody>
          <a:bodyPr/>
          <a:lstStyle/>
          <a:p>
            <a:pPr>
              <a:defRPr/>
            </a:pPr>
            <a:fld id="{68634B60-16E9-421C-BEAE-A5921D67FD8D}" type="slidenum">
              <a:rPr lang="en-US" smtClean="0"/>
              <a:pPr>
                <a:defRPr/>
              </a:pPr>
              <a:t>7</a:t>
            </a:fld>
            <a:endParaRPr lang="en-US" dirty="0"/>
          </a:p>
        </p:txBody>
      </p:sp>
      <p:sp>
        <p:nvSpPr>
          <p:cNvPr id="5" name="Rectangle 4"/>
          <p:cNvSpPr>
            <a:spLocks noGrp="1" noChangeArrowheads="1"/>
          </p:cNvSpPr>
          <p:nvPr>
            <p:ph type="dt" sz="quarter" idx="10"/>
          </p:nvPr>
        </p:nvSpPr>
        <p:spPr>
          <a:xfrm>
            <a:off x="0" y="6589713"/>
            <a:ext cx="3827463"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altLang="en-US" sz="1400" b="1" i="1" dirty="0" smtClean="0">
                <a:latin typeface="Univers" pitchFamily="34" charset="0"/>
              </a:rPr>
              <a:t>Kampala, Uganda, 24 June 2014</a:t>
            </a:r>
          </a:p>
        </p:txBody>
      </p:sp>
    </p:spTree>
    <p:extLst>
      <p:ext uri="{BB962C8B-B14F-4D97-AF65-F5344CB8AC3E}">
        <p14:creationId xmlns:p14="http://schemas.microsoft.com/office/powerpoint/2010/main" val="2429321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548680"/>
            <a:ext cx="9144000" cy="575668"/>
          </a:xfrm>
        </p:spPr>
        <p:txBody>
          <a:bodyPr/>
          <a:lstStyle/>
          <a:p>
            <a:pPr marL="0" indent="0">
              <a:defRPr/>
            </a:pPr>
            <a:r>
              <a:rPr lang="fr-FR" sz="2800">
                <a:solidFill>
                  <a:srgbClr val="000099"/>
                </a:solidFill>
              </a:rPr>
              <a:t>Presentation of ITU-T E.800SerSup9</a:t>
            </a:r>
            <a:endParaRPr lang="fr-FR" dirty="0"/>
          </a:p>
        </p:txBody>
      </p:sp>
      <p:sp>
        <p:nvSpPr>
          <p:cNvPr id="6148" name="Rectangle 3"/>
          <p:cNvSpPr>
            <a:spLocks noGrp="1" noChangeArrowheads="1"/>
          </p:cNvSpPr>
          <p:nvPr>
            <p:ph type="body" idx="1"/>
          </p:nvPr>
        </p:nvSpPr>
        <p:spPr>
          <a:xfrm>
            <a:off x="467544" y="1268760"/>
            <a:ext cx="8280920" cy="4680519"/>
          </a:xfrm>
        </p:spPr>
        <p:txBody>
          <a:bodyPr/>
          <a:lstStyle/>
          <a:p>
            <a:pPr>
              <a:defRPr/>
            </a:pPr>
            <a:r>
              <a:rPr lang="fr-FR" sz="2400" smtClean="0"/>
              <a:t>Objectives of QoS regulation (how to choose parameters and thresholds):</a:t>
            </a:r>
            <a:endParaRPr lang="fr-FR" sz="2400" dirty="0" smtClean="0"/>
          </a:p>
          <a:p>
            <a:pPr lvl="1">
              <a:defRPr/>
            </a:pPr>
            <a:r>
              <a:rPr lang="en-US" sz="2400" smtClean="0"/>
              <a:t>Helping </a:t>
            </a:r>
            <a:r>
              <a:rPr lang="en-US" sz="2400"/>
              <a:t>customers to make informed </a:t>
            </a:r>
            <a:r>
              <a:rPr lang="en-US" sz="2400" smtClean="0"/>
              <a:t>choices</a:t>
            </a:r>
            <a:r>
              <a:rPr lang="fr-FR" sz="2400" smtClean="0"/>
              <a:t> </a:t>
            </a:r>
            <a:endParaRPr lang="fr-FR" sz="2400" dirty="0" smtClean="0"/>
          </a:p>
          <a:p>
            <a:pPr lvl="1">
              <a:defRPr/>
            </a:pPr>
            <a:r>
              <a:rPr lang="fr-FR" sz="2400" smtClean="0"/>
              <a:t>Checking complaints</a:t>
            </a:r>
            <a:endParaRPr lang="fr-FR" sz="2400" dirty="0" smtClean="0"/>
          </a:p>
          <a:p>
            <a:pPr lvl="1">
              <a:defRPr/>
            </a:pPr>
            <a:r>
              <a:rPr lang="en-US" sz="2400" smtClean="0"/>
              <a:t>Understanding </a:t>
            </a:r>
            <a:r>
              <a:rPr lang="en-US" sz="2400"/>
              <a:t>the state of the </a:t>
            </a:r>
            <a:r>
              <a:rPr lang="en-US" sz="2400" smtClean="0"/>
              <a:t>market</a:t>
            </a:r>
            <a:endParaRPr lang="fr-FR" sz="2400" dirty="0" smtClean="0"/>
          </a:p>
          <a:p>
            <a:pPr lvl="1">
              <a:defRPr/>
            </a:pPr>
            <a:r>
              <a:rPr lang="en-US" sz="2400" smtClean="0"/>
              <a:t>Maintaining </a:t>
            </a:r>
            <a:r>
              <a:rPr lang="en-US" sz="2400"/>
              <a:t>or improving quality in the presence </a:t>
            </a:r>
            <a:r>
              <a:rPr lang="en-US" sz="2400" smtClean="0"/>
              <a:t>or absence of competition</a:t>
            </a:r>
            <a:endParaRPr lang="fr-FR" sz="2400" dirty="0" smtClean="0"/>
          </a:p>
          <a:p>
            <a:pPr lvl="1">
              <a:defRPr/>
            </a:pPr>
            <a:r>
              <a:rPr lang="en-US" sz="2400" smtClean="0"/>
              <a:t>Helping </a:t>
            </a:r>
            <a:r>
              <a:rPr lang="en-US" sz="2400"/>
              <a:t>operators to achieve fair </a:t>
            </a:r>
            <a:r>
              <a:rPr lang="en-US" sz="2400" smtClean="0"/>
              <a:t>competition</a:t>
            </a:r>
            <a:endParaRPr lang="fr-FR" sz="2400" dirty="0" smtClean="0"/>
          </a:p>
          <a:p>
            <a:pPr lvl="1">
              <a:defRPr/>
            </a:pPr>
            <a:r>
              <a:rPr lang="en-US" sz="2400" smtClean="0"/>
              <a:t>Making </a:t>
            </a:r>
            <a:r>
              <a:rPr lang="en-US" sz="2400"/>
              <a:t>interconnected networks work well </a:t>
            </a:r>
            <a:r>
              <a:rPr lang="en-US" sz="2400" smtClean="0"/>
              <a:t>together</a:t>
            </a:r>
            <a:endParaRPr lang="fr-FR" sz="2400" dirty="0"/>
          </a:p>
          <a:p>
            <a:pPr marL="457200" lvl="1" indent="0">
              <a:buNone/>
              <a:defRPr/>
            </a:pPr>
            <a:endParaRPr lang="fr-FR" dirty="0" smtClean="0"/>
          </a:p>
          <a:p>
            <a:pPr lvl="1">
              <a:defRPr/>
            </a:pPr>
            <a:endParaRPr lang="fr-FR" dirty="0" smtClean="0"/>
          </a:p>
        </p:txBody>
      </p:sp>
      <p:sp>
        <p:nvSpPr>
          <p:cNvPr id="2" name="Espace réservé du numéro de diapositive 1"/>
          <p:cNvSpPr>
            <a:spLocks noGrp="1"/>
          </p:cNvSpPr>
          <p:nvPr>
            <p:ph type="sldNum" sz="quarter" idx="11"/>
          </p:nvPr>
        </p:nvSpPr>
        <p:spPr>
          <a:xfrm>
            <a:off x="7751763" y="6525344"/>
            <a:ext cx="1366837" cy="359644"/>
          </a:xfrm>
        </p:spPr>
        <p:txBody>
          <a:bodyPr/>
          <a:lstStyle/>
          <a:p>
            <a:pPr>
              <a:defRPr/>
            </a:pPr>
            <a:fld id="{68634B60-16E9-421C-BEAE-A5921D67FD8D}" type="slidenum">
              <a:rPr lang="en-US" smtClean="0"/>
              <a:pPr>
                <a:defRPr/>
              </a:pPr>
              <a:t>8</a:t>
            </a:fld>
            <a:endParaRPr lang="en-US" dirty="0"/>
          </a:p>
        </p:txBody>
      </p:sp>
      <p:sp>
        <p:nvSpPr>
          <p:cNvPr id="5" name="Rectangle 4"/>
          <p:cNvSpPr>
            <a:spLocks noGrp="1" noChangeArrowheads="1"/>
          </p:cNvSpPr>
          <p:nvPr>
            <p:ph type="dt" sz="quarter" idx="10"/>
          </p:nvPr>
        </p:nvSpPr>
        <p:spPr>
          <a:xfrm>
            <a:off x="0" y="6589713"/>
            <a:ext cx="3827463"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altLang="en-US" sz="1400" b="1" i="1" dirty="0" smtClean="0">
                <a:latin typeface="Univers" pitchFamily="34" charset="0"/>
              </a:rPr>
              <a:t>Kampala, Uganda, 24 June 2014</a:t>
            </a:r>
          </a:p>
        </p:txBody>
      </p:sp>
    </p:spTree>
    <p:extLst>
      <p:ext uri="{BB962C8B-B14F-4D97-AF65-F5344CB8AC3E}">
        <p14:creationId xmlns:p14="http://schemas.microsoft.com/office/powerpoint/2010/main" val="3227419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116632"/>
            <a:ext cx="9144000" cy="575668"/>
          </a:xfrm>
        </p:spPr>
        <p:txBody>
          <a:bodyPr/>
          <a:lstStyle/>
          <a:p>
            <a:pPr marL="0" indent="0">
              <a:defRPr/>
            </a:pPr>
            <a:r>
              <a:rPr lang="fr-FR" sz="2800">
                <a:solidFill>
                  <a:srgbClr val="000099"/>
                </a:solidFill>
              </a:rPr>
              <a:t>Presentation of ITU-T E.800SerSup9</a:t>
            </a:r>
            <a:endParaRPr lang="fr-FR" dirty="0"/>
          </a:p>
        </p:txBody>
      </p:sp>
      <p:sp>
        <p:nvSpPr>
          <p:cNvPr id="6148" name="Rectangle 3"/>
          <p:cNvSpPr>
            <a:spLocks noGrp="1" noChangeArrowheads="1"/>
          </p:cNvSpPr>
          <p:nvPr>
            <p:ph type="body" idx="1"/>
          </p:nvPr>
        </p:nvSpPr>
        <p:spPr>
          <a:xfrm>
            <a:off x="0" y="692696"/>
            <a:ext cx="9144000" cy="5518051"/>
          </a:xfrm>
        </p:spPr>
        <p:txBody>
          <a:bodyPr/>
          <a:lstStyle/>
          <a:p>
            <a:pPr>
              <a:defRPr/>
            </a:pPr>
            <a:r>
              <a:rPr lang="en-US" sz="2800"/>
              <a:t>Activities in </a:t>
            </a:r>
            <a:r>
              <a:rPr lang="en-US" sz="2800" smtClean="0"/>
              <a:t>QoS regulation</a:t>
            </a:r>
            <a:r>
              <a:rPr lang="fr-FR" sz="2800" smtClean="0"/>
              <a:t>:</a:t>
            </a:r>
            <a:endParaRPr lang="fr-FR" sz="2800" dirty="0" smtClean="0"/>
          </a:p>
          <a:p>
            <a:pPr marL="457200" lvl="1" indent="0">
              <a:buNone/>
              <a:defRPr/>
            </a:pPr>
            <a:endParaRPr lang="fr-FR" dirty="0" smtClean="0"/>
          </a:p>
          <a:p>
            <a:pPr marL="457200" lvl="1" indent="0">
              <a:buNone/>
              <a:defRPr/>
            </a:pPr>
            <a:endParaRPr lang="fr-FR" dirty="0" smtClean="0"/>
          </a:p>
        </p:txBody>
      </p:sp>
      <p:sp>
        <p:nvSpPr>
          <p:cNvPr id="2" name="Espace réservé du numéro de diapositive 1"/>
          <p:cNvSpPr>
            <a:spLocks noGrp="1"/>
          </p:cNvSpPr>
          <p:nvPr>
            <p:ph type="sldNum" sz="quarter" idx="11"/>
          </p:nvPr>
        </p:nvSpPr>
        <p:spPr>
          <a:xfrm>
            <a:off x="7751763" y="6525344"/>
            <a:ext cx="1366837" cy="359644"/>
          </a:xfrm>
        </p:spPr>
        <p:txBody>
          <a:bodyPr/>
          <a:lstStyle/>
          <a:p>
            <a:pPr>
              <a:defRPr/>
            </a:pPr>
            <a:fld id="{68634B60-16E9-421C-BEAE-A5921D67FD8D}" type="slidenum">
              <a:rPr lang="en-US" smtClean="0"/>
              <a:pPr>
                <a:defRPr/>
              </a:pPr>
              <a:t>9</a:t>
            </a:fld>
            <a:endParaRPr lang="en-US" dirty="0"/>
          </a:p>
        </p:txBody>
      </p:sp>
      <p:pic>
        <p:nvPicPr>
          <p:cNvPr id="5" name="Imag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7624" y="1268760"/>
            <a:ext cx="6948264" cy="5112568"/>
          </a:xfrm>
          <a:prstGeom prst="rect">
            <a:avLst/>
          </a:prstGeom>
          <a:noFill/>
          <a:ln>
            <a:noFill/>
          </a:ln>
        </p:spPr>
      </p:pic>
      <p:sp>
        <p:nvSpPr>
          <p:cNvPr id="6" name="Rectangle 4"/>
          <p:cNvSpPr>
            <a:spLocks noGrp="1" noChangeArrowheads="1"/>
          </p:cNvSpPr>
          <p:nvPr>
            <p:ph type="dt" sz="quarter" idx="10"/>
          </p:nvPr>
        </p:nvSpPr>
        <p:spPr>
          <a:xfrm>
            <a:off x="0" y="6589713"/>
            <a:ext cx="3827463"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altLang="en-US" sz="1400" b="1" i="1" dirty="0" smtClean="0">
                <a:latin typeface="Univers" pitchFamily="34" charset="0"/>
              </a:rPr>
              <a:t>Kampala, Uganda, 24 June 2014</a:t>
            </a:r>
          </a:p>
        </p:txBody>
      </p:sp>
    </p:spTree>
    <p:extLst>
      <p:ext uri="{BB962C8B-B14F-4D97-AF65-F5344CB8AC3E}">
        <p14:creationId xmlns:p14="http://schemas.microsoft.com/office/powerpoint/2010/main" val="487658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E473EA5067FC545A31841E0649D83A3" ma:contentTypeVersion="1" ma:contentTypeDescription="Create a new document." ma:contentTypeScope="" ma:versionID="b548611e52a10344ef5d0144dc326651">
  <xsd:schema xmlns:xsd="http://www.w3.org/2001/XMLSchema" xmlns:xs="http://www.w3.org/2001/XMLSchema" xmlns:p="http://schemas.microsoft.com/office/2006/metadata/properties" xmlns:ns1="http://schemas.microsoft.com/sharepoint/v3" targetNamespace="http://schemas.microsoft.com/office/2006/metadata/properties" ma:root="true" ma:fieldsID="b228988b49dc108baf44788243a63e3a"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104ACA-DAC9-42A8-A2B3-AE964863DB10}"/>
</file>

<file path=customXml/itemProps2.xml><?xml version="1.0" encoding="utf-8"?>
<ds:datastoreItem xmlns:ds="http://schemas.openxmlformats.org/officeDocument/2006/customXml" ds:itemID="{6BAD3BD5-8939-4D39-B22A-117E19D4C362}"/>
</file>

<file path=customXml/itemProps3.xml><?xml version="1.0" encoding="utf-8"?>
<ds:datastoreItem xmlns:ds="http://schemas.openxmlformats.org/officeDocument/2006/customXml" ds:itemID="{33A2B6E1-03E3-4D0A-B7E1-FA35E026E822}"/>
</file>

<file path=docProps/app.xml><?xml version="1.0" encoding="utf-8"?>
<Properties xmlns="http://schemas.openxmlformats.org/officeDocument/2006/extended-properties" xmlns:vt="http://schemas.openxmlformats.org/officeDocument/2006/docPropsVTypes">
  <Template>ITU-e</Template>
  <TotalTime>25619</TotalTime>
  <Words>3284</Words>
  <Application>Microsoft Office PowerPoint</Application>
  <PresentationFormat>On-screen Show (4:3)</PresentationFormat>
  <Paragraphs>536</Paragraphs>
  <Slides>46</Slides>
  <Notes>46</Notes>
  <HiddenSlides>0</HiddenSlides>
  <MMClips>0</MMClips>
  <ScaleCrop>false</ScaleCrop>
  <HeadingPairs>
    <vt:vector size="8" baseType="variant">
      <vt:variant>
        <vt:lpstr>Fonts Used</vt:lpstr>
      </vt:variant>
      <vt:variant>
        <vt:i4>9</vt:i4>
      </vt:variant>
      <vt:variant>
        <vt:lpstr>Theme</vt:lpstr>
      </vt:variant>
      <vt:variant>
        <vt:i4>11</vt:i4>
      </vt:variant>
      <vt:variant>
        <vt:lpstr>Embedded OLE Servers</vt:lpstr>
      </vt:variant>
      <vt:variant>
        <vt:i4>1</vt:i4>
      </vt:variant>
      <vt:variant>
        <vt:lpstr>Slide Titles</vt:lpstr>
      </vt:variant>
      <vt:variant>
        <vt:i4>46</vt:i4>
      </vt:variant>
    </vt:vector>
  </HeadingPairs>
  <TitlesOfParts>
    <vt:vector size="67" baseType="lpstr">
      <vt:lpstr>Arial</vt:lpstr>
      <vt:lpstr>Calibri</vt:lpstr>
      <vt:lpstr>Century Gothic</vt:lpstr>
      <vt:lpstr>Times</vt:lpstr>
      <vt:lpstr>Times New Roman</vt:lpstr>
      <vt:lpstr>Trebuchet MS</vt:lpstr>
      <vt:lpstr>Univers</vt:lpstr>
      <vt:lpstr>Verdana</vt:lpstr>
      <vt:lpstr>ZapfDingbats BT</vt:lpstr>
      <vt:lpstr>ITU-e</vt:lpstr>
      <vt:lpstr>1_ITU-e</vt:lpstr>
      <vt:lpstr>2_ITU-e</vt:lpstr>
      <vt:lpstr>3_ITU-e</vt:lpstr>
      <vt:lpstr>4_ITU-e</vt:lpstr>
      <vt:lpstr>5_ITU-e</vt:lpstr>
      <vt:lpstr>6_ITU-e</vt:lpstr>
      <vt:lpstr>7_ITU-e</vt:lpstr>
      <vt:lpstr>8_ITU-e</vt:lpstr>
      <vt:lpstr>9_ITU-e</vt:lpstr>
      <vt:lpstr>10_ITU-e</vt:lpstr>
      <vt:lpstr>Equation</vt:lpstr>
      <vt:lpstr>Regulatory aspects of quality of service From the standpoint of ITU-T E.800SerSup9: “Guidelines on regulatory aspects of QoS”</vt:lpstr>
      <vt:lpstr>Presentation outline</vt:lpstr>
      <vt:lpstr> </vt:lpstr>
      <vt:lpstr>Presentation of ITU-T E.800SerSup9</vt:lpstr>
      <vt:lpstr>Presentation of ITU-T E.800SerSup9</vt:lpstr>
      <vt:lpstr>Presentation of ITU-T E.800SerSup9</vt:lpstr>
      <vt:lpstr>Presentation of ITU-T E.800SerSup9</vt:lpstr>
      <vt:lpstr>Presentation of ITU-T E.800SerSup9</vt:lpstr>
      <vt:lpstr>Presentation of ITU-T E.800SerSup9</vt:lpstr>
      <vt:lpstr>Presentation of ITU-T E.800SerSup9</vt:lpstr>
      <vt:lpstr> </vt:lpstr>
      <vt:lpstr>Basic principles for monitoring of QoS/QoE at ANRT  </vt:lpstr>
      <vt:lpstr>PowerPoint Presentation</vt:lpstr>
      <vt:lpstr>PowerPoint Presentation</vt:lpstr>
      <vt:lpstr>Protocol for voice QoS measurements </vt:lpstr>
      <vt:lpstr>Protocol for voice QoS measurements  </vt:lpstr>
      <vt:lpstr>Protocol for voice QoS measurements  </vt:lpstr>
      <vt:lpstr>Protocol for voice QoS measurements  </vt:lpstr>
      <vt:lpstr>Protocol for voice QoS measurements  </vt:lpstr>
      <vt:lpstr>Protocol for voice QoS measurements  </vt:lpstr>
      <vt:lpstr>Protocol for voice QoS measurements </vt:lpstr>
      <vt:lpstr>Protocol for voice QoS measurements  </vt:lpstr>
      <vt:lpstr>Protocol for voice QoS measurements  </vt:lpstr>
      <vt:lpstr>PowerPoint Presentation</vt:lpstr>
      <vt:lpstr> </vt:lpstr>
      <vt:lpstr>Basic principles of QoS monitoring   </vt:lpstr>
      <vt:lpstr>QoS of 3G mobile Internet</vt:lpstr>
      <vt:lpstr>QoS of 3G mobile Internet</vt:lpstr>
      <vt:lpstr>QoS of 3G mobile Internet</vt:lpstr>
      <vt:lpstr>QoS of 3G mobile Internet</vt:lpstr>
      <vt:lpstr>QoS of 3G mobile Internet</vt:lpstr>
      <vt:lpstr>QoS of 3G mobile Internet</vt:lpstr>
      <vt:lpstr>QoS of 3G mobile Internet</vt:lpstr>
      <vt:lpstr>QoS of 3G mobile Internet</vt:lpstr>
      <vt:lpstr>QoS of 3G mobile Internet</vt:lpstr>
      <vt:lpstr>QoS of 3G mobile Internet</vt:lpstr>
      <vt:lpstr>QoS of 3G mobile Internet</vt:lpstr>
      <vt:lpstr>QoS of 3G mobile Internet</vt:lpstr>
      <vt:lpstr>QoS of 3G mobile Internet</vt:lpstr>
      <vt:lpstr>QoS of 3G mobile Internet</vt:lpstr>
      <vt:lpstr>Conclusions and recommendations </vt:lpstr>
      <vt:lpstr>Conclusions and recommendations </vt:lpstr>
      <vt:lpstr>Conclusions and recommendations </vt:lpstr>
      <vt:lpstr>Conclusions and recommendations</vt:lpstr>
      <vt:lpstr>Conclusions and recommendations </vt:lpstr>
      <vt:lpstr>PowerPoint Presentation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Telecommunication  Union</dc:title>
  <dc:creator>P.Rosa</dc:creator>
  <cp:lastModifiedBy>Aloran, Rakan</cp:lastModifiedBy>
  <cp:revision>523</cp:revision>
  <cp:lastPrinted>2014-06-26T16:53:23Z</cp:lastPrinted>
  <dcterms:created xsi:type="dcterms:W3CDTF">2007-02-20T15:47:31Z</dcterms:created>
  <dcterms:modified xsi:type="dcterms:W3CDTF">2014-06-30T12:04:05Z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0x0101008E473EA5067FC545A31841E0649D83A3</vt:lpwstr>
  </property>
</Properties>
</file>