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769" r:id="rId2"/>
    <p:sldId id="771" r:id="rId3"/>
    <p:sldId id="802" r:id="rId4"/>
    <p:sldId id="803" r:id="rId5"/>
    <p:sldId id="777" r:id="rId6"/>
    <p:sldId id="798" r:id="rId7"/>
    <p:sldId id="789" r:id="rId8"/>
    <p:sldId id="799" r:id="rId9"/>
    <p:sldId id="790" r:id="rId10"/>
    <p:sldId id="800" r:id="rId11"/>
    <p:sldId id="791" r:id="rId12"/>
    <p:sldId id="801" r:id="rId13"/>
    <p:sldId id="792" r:id="rId14"/>
    <p:sldId id="797" r:id="rId15"/>
    <p:sldId id="793" r:id="rId16"/>
    <p:sldId id="795" r:id="rId17"/>
    <p:sldId id="796" r:id="rId18"/>
    <p:sldId id="787" r:id="rId19"/>
    <p:sldId id="738" r:id="rId20"/>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00"/>
    <a:srgbClr val="C5C000"/>
    <a:srgbClr val="ABDB77"/>
    <a:srgbClr val="CAE8AA"/>
    <a:srgbClr val="CEFF43"/>
    <a:srgbClr val="99CC00"/>
    <a:srgbClr val="E9F6DA"/>
    <a:srgbClr val="D4EDB9"/>
    <a:srgbClr val="CC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72935" autoAdjust="0"/>
  </p:normalViewPr>
  <p:slideViewPr>
    <p:cSldViewPr showGuides="1">
      <p:cViewPr>
        <p:scale>
          <a:sx n="80" d="100"/>
          <a:sy n="80" d="100"/>
        </p:scale>
        <p:origin x="-1554" y="-444"/>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5872BECA-4382-461B-B8EF-F5EEA414157E}" type="slidenum">
              <a:rPr lang="en-US"/>
              <a:pPr/>
              <a:t>‹#›</a:t>
            </a:fld>
            <a:endParaRPr lang="en-US"/>
          </a:p>
        </p:txBody>
      </p:sp>
    </p:spTree>
    <p:extLst>
      <p:ext uri="{BB962C8B-B14F-4D97-AF65-F5344CB8AC3E}">
        <p14:creationId xmlns:p14="http://schemas.microsoft.com/office/powerpoint/2010/main" val="314705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1434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49D646A2-66AE-426B-BD27-CE814885D4FC}" type="slidenum">
              <a:rPr lang="en-US"/>
              <a:pPr/>
              <a:t>‹#›</a:t>
            </a:fld>
            <a:endParaRPr lang="en-US"/>
          </a:p>
        </p:txBody>
      </p:sp>
    </p:spTree>
    <p:extLst>
      <p:ext uri="{BB962C8B-B14F-4D97-AF65-F5344CB8AC3E}">
        <p14:creationId xmlns:p14="http://schemas.microsoft.com/office/powerpoint/2010/main" val="1413378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9A2F06EE-A90C-4503-92A2-2D67CE39D752}" type="slidenum">
              <a:rPr lang="en-US" altLang="en-US" sz="1200" smtClean="0">
                <a:solidFill>
                  <a:schemeClr val="tx1"/>
                </a:solidFill>
              </a:rPr>
              <a:pPr/>
              <a:t>1</a:t>
            </a:fld>
            <a:endParaRPr lang="en-US" altLang="en-US" sz="1200"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sz="1600" b="1" dirty="0" smtClean="0">
                <a:solidFill>
                  <a:srgbClr val="000000"/>
                </a:solidFill>
              </a:rPr>
              <a:t>Study Group 5 Regional Group for Africa</a:t>
            </a:r>
          </a:p>
          <a:p>
            <a:pPr lvl="1">
              <a:lnSpc>
                <a:spcPct val="90000"/>
              </a:lnSpc>
              <a:buFont typeface="Wingdings" pitchFamily="2" charset="2"/>
              <a:buChar char="§"/>
              <a:defRPr/>
            </a:pPr>
            <a:r>
              <a:rPr lang="en-US" sz="1400" dirty="0" smtClean="0">
                <a:solidFill>
                  <a:srgbClr val="000000"/>
                </a:solidFill>
              </a:rPr>
              <a:t>encourage national authorities, operators and consumers from developing countries to work together and better contribute to ITU-T activities on the achievement of EMC in telecommunication installations as well as on EMF and human health</a:t>
            </a:r>
          </a:p>
          <a:p>
            <a:pPr lvl="1">
              <a:lnSpc>
                <a:spcPct val="90000"/>
              </a:lnSpc>
              <a:buFont typeface="Wingdings" pitchFamily="2" charset="2"/>
              <a:buChar char="§"/>
              <a:defRPr/>
            </a:pPr>
            <a:r>
              <a:rPr lang="en-US" sz="1400" dirty="0" smtClean="0">
                <a:solidFill>
                  <a:srgbClr val="000000"/>
                </a:solidFill>
              </a:rPr>
              <a:t>enhance the collaboration on all activities related to climate change</a:t>
            </a:r>
          </a:p>
          <a:p>
            <a:pPr marL="457200" lvl="1" indent="0">
              <a:lnSpc>
                <a:spcPct val="90000"/>
              </a:lnSpc>
              <a:buFont typeface="Wingdings" pitchFamily="2" charset="2"/>
              <a:buNone/>
              <a:defRPr/>
            </a:pPr>
            <a:endParaRPr lang="en-US" sz="1400" dirty="0" smtClean="0">
              <a:solidFill>
                <a:srgbClr val="000000"/>
              </a:solidFill>
            </a:endParaRPr>
          </a:p>
          <a:p>
            <a:pPr>
              <a:lnSpc>
                <a:spcPct val="90000"/>
              </a:lnSpc>
              <a:defRPr/>
            </a:pPr>
            <a:r>
              <a:rPr lang="en-US" sz="1600" b="1" dirty="0" smtClean="0">
                <a:solidFill>
                  <a:srgbClr val="000000"/>
                </a:solidFill>
              </a:rPr>
              <a:t>Study Group 5 Regional Group for the Arab Region</a:t>
            </a:r>
          </a:p>
          <a:p>
            <a:pPr lvl="1">
              <a:lnSpc>
                <a:spcPct val="90000"/>
              </a:lnSpc>
              <a:buFont typeface="Wingdings" pitchFamily="2" charset="2"/>
              <a:buChar char="§"/>
              <a:defRPr/>
            </a:pPr>
            <a:r>
              <a:rPr lang="en-US" sz="1400" dirty="0" smtClean="0">
                <a:solidFill>
                  <a:srgbClr val="000000"/>
                </a:solidFill>
              </a:rPr>
              <a:t>maximize the involvement of Arab States in relevant activities of ITU-T SG5</a:t>
            </a:r>
          </a:p>
          <a:p>
            <a:pPr lvl="1">
              <a:lnSpc>
                <a:spcPct val="90000"/>
              </a:lnSpc>
              <a:buFont typeface="Wingdings" pitchFamily="2" charset="2"/>
              <a:buChar char="§"/>
              <a:defRPr/>
            </a:pPr>
            <a:r>
              <a:rPr lang="en-US" sz="1400" dirty="0" smtClean="0">
                <a:solidFill>
                  <a:srgbClr val="000000"/>
                </a:solidFill>
              </a:rPr>
              <a:t>disseminate the relevant information and activities of SG5 on environment and climate change, </a:t>
            </a:r>
            <a:r>
              <a:rPr lang="en-US" sz="1200" b="0" i="0" kern="1200" dirty="0" smtClean="0">
                <a:solidFill>
                  <a:schemeClr val="tx1"/>
                </a:solidFill>
                <a:effectLst/>
                <a:latin typeface="Verdana" pitchFamily="34" charset="0"/>
                <a:ea typeface="+mn-ea"/>
                <a:cs typeface="Arial" pitchFamily="34" charset="0"/>
              </a:rPr>
              <a:t>the implementation of Resolution 72 </a:t>
            </a:r>
            <a:r>
              <a:rPr lang="en-US" sz="1400" dirty="0" smtClean="0">
                <a:solidFill>
                  <a:srgbClr val="000000"/>
                </a:solidFill>
              </a:rPr>
              <a:t>regarding to the measurement related to human exposure to electromagnetic fields, and other activities of SG5</a:t>
            </a:r>
          </a:p>
          <a:p>
            <a:pPr marL="457200" lvl="1" indent="0">
              <a:lnSpc>
                <a:spcPct val="90000"/>
              </a:lnSpc>
              <a:buFont typeface="Wingdings" pitchFamily="2" charset="2"/>
              <a:buNone/>
              <a:defRPr/>
            </a:pPr>
            <a:endParaRPr lang="en-US" sz="1400" dirty="0" smtClean="0">
              <a:solidFill>
                <a:srgbClr val="000000"/>
              </a:solidFill>
            </a:endParaRPr>
          </a:p>
          <a:p>
            <a:pPr>
              <a:lnSpc>
                <a:spcPct val="90000"/>
              </a:lnSpc>
              <a:defRPr/>
            </a:pPr>
            <a:r>
              <a:rPr lang="en-US" sz="1600" b="1" dirty="0" smtClean="0">
                <a:solidFill>
                  <a:srgbClr val="000000"/>
                </a:solidFill>
              </a:rPr>
              <a:t>Study Group 5 Regional Group for the Americas</a:t>
            </a:r>
          </a:p>
          <a:p>
            <a:pPr lvl="1">
              <a:lnSpc>
                <a:spcPct val="90000"/>
              </a:lnSpc>
              <a:buFont typeface="Wingdings" pitchFamily="2" charset="2"/>
              <a:buChar char="§"/>
              <a:defRPr/>
            </a:pPr>
            <a:r>
              <a:rPr lang="en-US" sz="1400" dirty="0" smtClean="0">
                <a:solidFill>
                  <a:srgbClr val="000000"/>
                </a:solidFill>
              </a:rPr>
              <a:t>disseminate studies on electromagnetic environment and ICT &amp; climate change, especially on human exposure to EMF</a:t>
            </a:r>
          </a:p>
          <a:p>
            <a:pPr lvl="1">
              <a:lnSpc>
                <a:spcPct val="90000"/>
              </a:lnSpc>
              <a:buFont typeface="Wingdings" pitchFamily="2" charset="2"/>
              <a:buChar char="§"/>
              <a:defRPr/>
            </a:pPr>
            <a:r>
              <a:rPr lang="en-US" sz="1400" dirty="0" smtClean="0">
                <a:solidFill>
                  <a:srgbClr val="000000"/>
                </a:solidFill>
              </a:rPr>
              <a:t>encourage the participation of its countries in SG5 events</a:t>
            </a:r>
          </a:p>
          <a:p>
            <a:pPr lvl="1">
              <a:lnSpc>
                <a:spcPct val="90000"/>
              </a:lnSpc>
              <a:buFont typeface="Wingdings" pitchFamily="2" charset="2"/>
              <a:buChar char="§"/>
              <a:defRPr/>
            </a:pPr>
            <a:r>
              <a:rPr lang="en-US" sz="1400" dirty="0" smtClean="0">
                <a:solidFill>
                  <a:srgbClr val="000000"/>
                </a:solidFill>
              </a:rPr>
              <a:t>establish a link to attend Americas countries needs regarding the issues covered by SG5 mandate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0000"/>
                </a:solidFill>
              </a:rPr>
              <a:t>Study Group 5 Regional Group for Asia</a:t>
            </a:r>
            <a:r>
              <a:rPr lang="en-US" sz="1200" b="1" baseline="0" dirty="0" smtClean="0">
                <a:solidFill>
                  <a:srgbClr val="000000"/>
                </a:solidFill>
              </a:rPr>
              <a:t> and the Pacific</a:t>
            </a:r>
            <a:endParaRPr lang="en-US" sz="1200" b="1" dirty="0" smtClean="0">
              <a:solidFill>
                <a:srgbClr val="000000"/>
              </a:solidFill>
            </a:endParaRPr>
          </a:p>
          <a:p>
            <a:pPr marL="628650" lvl="1" indent="-171450">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disseminate studies on electromagnetic environment, human exposure to EMF, as well as ICT and climate change</a:t>
            </a:r>
          </a:p>
          <a:p>
            <a:pPr marL="628650" lvl="1" indent="-171450">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encourage the participation of its countries in the SG5 events </a:t>
            </a:r>
          </a:p>
          <a:p>
            <a:pPr marL="628650" lvl="1" indent="-171450">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establish a link to attend Asia Pacific countries needs regarding the issues covered by SG5 mandate.</a:t>
            </a:r>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13</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Verdana" pitchFamily="34" charset="0"/>
                <a:ea typeface="+mn-ea"/>
                <a:cs typeface="Arial" pitchFamily="34" charset="0"/>
              </a:rPr>
              <a:t>The Joint Coordination Activity on ICTs and climate change (JCA-ICT&amp;CC) has been established by TSAG during its first meeting of the study period 2009-2012 (Geneva, 28-30 April 2009) on the basis of the successful completion of the work of the Focus Group on ICT and Climate Change.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Verdana" pitchFamily="34" charset="0"/>
                <a:ea typeface="+mn-ea"/>
                <a:cs typeface="Arial" pitchFamily="34" charset="0"/>
              </a:rPr>
              <a:t>The purpose of the JCA-ICT&amp;CC is to coordinate the ITU-T ICTs and climate change work amongst the ITU T Study Groups, and to liaise with the ITU-R and ITU-D Sectors. The membership shall comprise all ITU-T SG Chairmen, all ITU-T SG Counsellors/Engineers, the TSAG Chairman and Counsellor, a number of SG Chairmen’s appointees, ICT &amp; CC contact persons in ITU-T Study Groups and invited representatives from relevant SDOs such as IEC, ISO or relevant academia, consortia or fora.</a:t>
            </a:r>
            <a:endParaRPr lang="en-US" sz="1200"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rPr>
              <a:t>External bodies include representatives from relevant SDOs such as IEC, ISO or relevant academia, consortia or fora.</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15</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Verdana" pitchFamily="34" charset="0"/>
                <a:ea typeface="+mn-ea"/>
                <a:cs typeface="Arial" pitchFamily="34" charset="0"/>
              </a:rPr>
              <a:t>The FG-SSC will act as an open platform for smart-city stakeholders – such as municipalities; academic and research institutes; non-governmental organizations (NGOs); and ICT organizations, industry forums and consortia – to exchange knowledge in the interests of identifying the standardized frameworks needed to support the integration of ICT services in smart cities.</a:t>
            </a:r>
            <a:endParaRPr lang="en-US" altLang="en-US" sz="1600" dirty="0" smtClean="0">
              <a:solidFill>
                <a:srgbClr val="2E2E2E"/>
              </a:solidFill>
            </a:endParaRPr>
          </a:p>
          <a:p>
            <a:endParaRPr lang="en-US" altLang="en-US" sz="1600" dirty="0" smtClean="0">
              <a:solidFill>
                <a:srgbClr val="2E2E2E"/>
              </a:solidFill>
            </a:endParaRPr>
          </a:p>
          <a:p>
            <a:r>
              <a:rPr lang="en-US" altLang="en-US" sz="1600" dirty="0" smtClean="0">
                <a:solidFill>
                  <a:srgbClr val="2E2E2E"/>
                </a:solidFill>
              </a:rPr>
              <a:t>Main tasks and deliverables:</a:t>
            </a:r>
          </a:p>
          <a:p>
            <a:pPr lvl="1">
              <a:buFont typeface="Wingdings" pitchFamily="2" charset="2"/>
              <a:buChar char="§"/>
            </a:pPr>
            <a:r>
              <a:rPr lang="en-US" altLang="en-US" sz="1400" dirty="0" smtClean="0">
                <a:solidFill>
                  <a:srgbClr val="2E2E2E"/>
                </a:solidFill>
              </a:rPr>
              <a:t>Defining the role of ICTs in environmentally sustainable smart cities, and identifying the ICT systems necessary to the development of a Smart Sustainable City;</a:t>
            </a:r>
          </a:p>
          <a:p>
            <a:pPr lvl="1">
              <a:buFont typeface="Wingdings" pitchFamily="2" charset="2"/>
              <a:buChar char="§"/>
            </a:pPr>
            <a:r>
              <a:rPr lang="en-US" altLang="en-US" sz="1400" dirty="0" smtClean="0">
                <a:solidFill>
                  <a:srgbClr val="2E2E2E"/>
                </a:solidFill>
              </a:rPr>
              <a:t>Collecting and documenting information on existing smart city initiatives and technical specifications, focusing in particular on the identification of standardization gaps;</a:t>
            </a:r>
          </a:p>
          <a:p>
            <a:pPr lvl="1">
              <a:buFont typeface="Wingdings" pitchFamily="2" charset="2"/>
              <a:buChar char="§"/>
            </a:pPr>
            <a:r>
              <a:rPr lang="en-US" altLang="en-US" sz="1400" dirty="0" smtClean="0">
                <a:solidFill>
                  <a:srgbClr val="2E2E2E"/>
                </a:solidFill>
              </a:rPr>
              <a:t>Identifying or developing a set of Key Performance Indicators (KPIs) to gauge the success of smart-city ICT deployments;</a:t>
            </a:r>
          </a:p>
          <a:p>
            <a:pPr lvl="1">
              <a:buFont typeface="Wingdings" pitchFamily="2" charset="2"/>
              <a:buChar char="§"/>
            </a:pPr>
            <a:r>
              <a:rPr lang="en-US" altLang="en-US" sz="1400" dirty="0" smtClean="0">
                <a:solidFill>
                  <a:srgbClr val="2E2E2E"/>
                </a:solidFill>
              </a:rPr>
              <a:t>Establishing relationships and liaison mechanisms with other bodies engaged in smart-city studies and development;</a:t>
            </a:r>
          </a:p>
          <a:p>
            <a:pPr lvl="1">
              <a:buFont typeface="Wingdings" pitchFamily="2" charset="2"/>
              <a:buChar char="§"/>
            </a:pPr>
            <a:r>
              <a:rPr lang="en-US" altLang="en-US" sz="1400" dirty="0" smtClean="0">
                <a:solidFill>
                  <a:srgbClr val="2E2E2E"/>
                </a:solidFill>
              </a:rPr>
              <a:t>Identifying future smart-city standardization projects to be undertaken by its parent group, ITU-T Study Group 5;</a:t>
            </a:r>
          </a:p>
          <a:p>
            <a:pPr lvl="1">
              <a:buFont typeface="Wingdings" pitchFamily="2" charset="2"/>
              <a:buChar char="§"/>
            </a:pPr>
            <a:r>
              <a:rPr lang="en-US" altLang="en-US" sz="1400" dirty="0" smtClean="0">
                <a:solidFill>
                  <a:srgbClr val="2E2E2E"/>
                </a:solidFill>
              </a:rPr>
              <a:t>Developing a roadmap for the ICT sector’s contribution to Smart Sustainable Cities, providing cohesion to the development and application of technologies and standards.</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16</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Verdana" pitchFamily="34" charset="0"/>
                <a:ea typeface="+mn-ea"/>
                <a:cs typeface="Arial" pitchFamily="34" charset="0"/>
              </a:rPr>
              <a:t>The Focus Group on Smart Water Management (FG-SWM) was established by the ITU-T TSAG meeting in Geneva, 4-7 June 2013.</a:t>
            </a:r>
          </a:p>
          <a:p>
            <a:pPr fontAlgn="base"/>
            <a:r>
              <a:rPr lang="en-US" sz="1200" b="0" i="0" kern="1200" dirty="0" smtClean="0">
                <a:solidFill>
                  <a:schemeClr val="tx1"/>
                </a:solidFill>
                <a:effectLst/>
                <a:latin typeface="Verdana" pitchFamily="34" charset="0"/>
                <a:ea typeface="+mn-ea"/>
                <a:cs typeface="Arial" pitchFamily="34" charset="0"/>
              </a:rPr>
              <a:t> </a:t>
            </a:r>
          </a:p>
          <a:p>
            <a:pPr fontAlgn="base"/>
            <a:r>
              <a:rPr lang="en-US" sz="1200" b="0" i="0" kern="1200" dirty="0" smtClean="0">
                <a:solidFill>
                  <a:schemeClr val="tx1"/>
                </a:solidFill>
                <a:effectLst/>
                <a:latin typeface="Verdana" pitchFamily="34" charset="0"/>
                <a:ea typeface="+mn-ea"/>
                <a:cs typeface="Arial" pitchFamily="34" charset="0"/>
              </a:rPr>
              <a:t>The FG-SWM is expected to carry out the following specific tasks:</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Collect and document information on national, regional and international smart water management initiatives; reporting on current activities and technical specifications.</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Specify the roles to be played by ICTs in smart water management.</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Develop a list mapping key stakeholders involved in the area of ICTs and smart water management.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Develop Key Performance Indicators (KPIs) to assess the impact achieved through the use of ICTs in water-management systems.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Develop a set of methodologies for estimating the impact of ICTs on water conservation.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Identify water-management ICT applications and services with the potential to ensure interoperability and the benefits of economies of scale.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Draft technical reports that address standardization gaps and identify new standardization work items to be taken up by its parent group, ITU-T Study Group 5 (Environment and climate change).</a:t>
            </a:r>
            <a:endParaRPr lang="en-US" sz="1200" b="0" i="0" kern="1200" dirty="0">
              <a:solidFill>
                <a:schemeClr val="tx1"/>
              </a:solidFill>
              <a:effectLst/>
              <a:latin typeface="Verdana"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49D646A2-66AE-426B-BD27-CE814885D4FC}" type="slidenum">
              <a:rPr lang="en-US" smtClean="0"/>
              <a:pPr/>
              <a:t>17</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b="1" dirty="0" smtClean="0">
                <a:solidFill>
                  <a:schemeClr val="tx2"/>
                </a:solidFill>
                <a:cs typeface="Tahoma" pitchFamily="34" charset="0"/>
              </a:rPr>
              <a:t>UN agency </a:t>
            </a:r>
            <a:r>
              <a:rPr lang="en-US" altLang="en-US" sz="2400" dirty="0" smtClean="0">
                <a:solidFill>
                  <a:schemeClr val="tx2"/>
                </a:solidFill>
                <a:cs typeface="Tahoma" pitchFamily="34" charset="0"/>
              </a:rPr>
              <a:t>for ICTs</a:t>
            </a:r>
          </a:p>
          <a:p>
            <a:r>
              <a:rPr lang="en-US" altLang="en-US" sz="2400" b="1" dirty="0" smtClean="0">
                <a:solidFill>
                  <a:schemeClr val="tx2"/>
                </a:solidFill>
                <a:cs typeface="Tahoma" pitchFamily="34" charset="0"/>
              </a:rPr>
              <a:t>Members</a:t>
            </a:r>
            <a:r>
              <a:rPr lang="en-US" altLang="en-US" sz="2400" dirty="0" smtClean="0">
                <a:solidFill>
                  <a:schemeClr val="tx2"/>
                </a:solidFill>
                <a:cs typeface="Tahoma" pitchFamily="34" charset="0"/>
              </a:rPr>
              <a:t>:</a:t>
            </a:r>
          </a:p>
          <a:p>
            <a:pPr lvl="1"/>
            <a:r>
              <a:rPr lang="en-US" altLang="en-US" sz="2400" b="1" dirty="0" smtClean="0">
                <a:solidFill>
                  <a:schemeClr val="tx2"/>
                </a:solidFill>
                <a:cs typeface="Tahoma" pitchFamily="34" charset="0"/>
              </a:rPr>
              <a:t>193 Member States </a:t>
            </a:r>
            <a:r>
              <a:rPr lang="en-US" altLang="en-US" sz="2400" dirty="0" smtClean="0">
                <a:solidFill>
                  <a:schemeClr val="tx2"/>
                </a:solidFill>
                <a:cs typeface="Tahoma" pitchFamily="34" charset="0"/>
              </a:rPr>
              <a:t>(Governments and regulatory bodies) </a:t>
            </a:r>
          </a:p>
          <a:p>
            <a:pPr lvl="1"/>
            <a:r>
              <a:rPr lang="en-US" altLang="en-US" sz="2400" b="1" dirty="0" smtClean="0">
                <a:solidFill>
                  <a:schemeClr val="tx2"/>
                </a:solidFill>
                <a:cs typeface="Tahoma" pitchFamily="34" charset="0"/>
              </a:rPr>
              <a:t>Over 700 Private Sector </a:t>
            </a:r>
            <a:r>
              <a:rPr lang="en-US" altLang="en-US" sz="2400" dirty="0" smtClean="0">
                <a:solidFill>
                  <a:schemeClr val="tx2"/>
                </a:solidFill>
                <a:cs typeface="Tahoma" pitchFamily="34" charset="0"/>
              </a:rPr>
              <a:t>(Sector Members and Associates) </a:t>
            </a:r>
          </a:p>
          <a:p>
            <a:pPr lvl="1"/>
            <a:r>
              <a:rPr lang="en-US" altLang="en-US" sz="2400" b="1" dirty="0" smtClean="0">
                <a:solidFill>
                  <a:schemeClr val="tx2"/>
                </a:solidFill>
                <a:cs typeface="Tahoma" pitchFamily="34" charset="0"/>
              </a:rPr>
              <a:t>Over 63 Academia</a:t>
            </a:r>
            <a:endParaRPr lang="en-US" altLang="en-US" sz="2400" dirty="0" smtClean="0">
              <a:solidFill>
                <a:schemeClr val="tx2"/>
              </a:solidFill>
            </a:endParaRP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D20E11BD-4C4D-4C69-B202-F38F3997E8E6}" type="slidenum">
              <a:rPr lang="en-US" altLang="en-US" smtClean="0"/>
              <a:pPr>
                <a:defRPr/>
              </a:pPr>
              <a:t>3</a:t>
            </a:fld>
            <a:endParaRPr lang="en-US" altLang="en-US"/>
          </a:p>
        </p:txBody>
      </p:sp>
    </p:spTree>
    <p:extLst>
      <p:ext uri="{BB962C8B-B14F-4D97-AF65-F5344CB8AC3E}">
        <p14:creationId xmlns:p14="http://schemas.microsoft.com/office/powerpoint/2010/main" val="182285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5</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7</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Font typeface="Wingdings" pitchFamily="2" charset="2"/>
              <a:buNone/>
              <a:defRPr/>
            </a:pPr>
            <a:r>
              <a:rPr lang="en-US" sz="1200" dirty="0" smtClean="0">
                <a:solidFill>
                  <a:srgbClr val="2E2E2E"/>
                </a:solidFill>
              </a:rPr>
              <a:t>WP1/5 is responsible for studies relating to protection of telecommunication installations in order to reduce damages and achieve safety of telecom personnel and users of telecom services.</a:t>
            </a:r>
            <a:endParaRPr lang="en-US" sz="1200" dirty="0">
              <a:solidFill>
                <a:srgbClr val="2E2E2E"/>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8</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 typeface="Wingdings" pitchFamily="2" charset="2"/>
              <a:buNone/>
              <a:tabLst/>
              <a:defRPr/>
            </a:pPr>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K.12 </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Characteristics of gas discharge tubes for the protection of telecommunications installations: Requirements and test procedures for gas discharge tubes (GDT) used for the protection of telecommunication installations. The requirements and test procedures assure the protection function of the component and that it presents a safe operation during its expected service life.</a:t>
            </a:r>
          </a:p>
          <a:p>
            <a:pPr marL="0" indent="0">
              <a:spcBef>
                <a:spcPts val="0"/>
              </a:spcBef>
              <a:buFont typeface="Wingdings" pitchFamily="2" charset="2"/>
              <a:buNone/>
              <a:defRPr/>
            </a:pPr>
            <a:endParaRPr lang="en-US" sz="1200" dirty="0" smtClean="0">
              <a:solidFill>
                <a:srgbClr val="2E2E2E"/>
              </a:solidFill>
            </a:endParaRPr>
          </a:p>
          <a:p>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K.21</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 Resistibility of telecommunication equipment installed in customer premises to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overvoltages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and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overcurrents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Resistibility requirements and test procedures for equipment installed in or on the premises, covering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overvoltages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or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overcurrents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including: surges due to lightning on or near the line plant; short-term induction from adjacent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a.c</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power lines or railway systems; earth potential rise due to power faults; direct contacts between telecommunication lines and power lines; and electrostatic discharges. </a:t>
            </a:r>
          </a:p>
          <a:p>
            <a:endPar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pPr marL="0" indent="0">
              <a:spcBef>
                <a:spcPts val="0"/>
              </a:spcBef>
              <a:buFont typeface="Wingdings" pitchFamily="2" charset="2"/>
              <a:buNone/>
              <a:defRPr/>
            </a:pPr>
            <a:r>
              <a:rPr lang="en-US" sz="1200" b="1" dirty="0" smtClean="0">
                <a:solidFill>
                  <a:srgbClr val="2E2E2E"/>
                </a:solidFill>
              </a:rPr>
              <a:t>ITU-T K.27</a:t>
            </a:r>
            <a:r>
              <a:rPr lang="en-US" sz="1200" dirty="0" smtClean="0">
                <a:solidFill>
                  <a:srgbClr val="2E2E2E"/>
                </a:solidFill>
              </a:rPr>
              <a:t> - Bonding configurations and </a:t>
            </a:r>
            <a:r>
              <a:rPr lang="en-US" sz="1200" dirty="0" err="1" smtClean="0">
                <a:solidFill>
                  <a:srgbClr val="2E2E2E"/>
                </a:solidFill>
              </a:rPr>
              <a:t>earthing</a:t>
            </a:r>
            <a:r>
              <a:rPr lang="en-US" sz="1200" dirty="0" smtClean="0">
                <a:solidFill>
                  <a:srgbClr val="2E2E2E"/>
                </a:solidFill>
              </a:rPr>
              <a:t> inside a telecommunication building: </a:t>
            </a:r>
            <a:r>
              <a:rPr lang="en-US" sz="1200" dirty="0" err="1" smtClean="0">
                <a:solidFill>
                  <a:srgbClr val="2E2E2E"/>
                </a:solidFill>
              </a:rPr>
              <a:t>Earthing</a:t>
            </a:r>
            <a:r>
              <a:rPr lang="en-US" sz="1200" dirty="0" smtClean="0">
                <a:solidFill>
                  <a:srgbClr val="2E2E2E"/>
                </a:solidFill>
              </a:rPr>
              <a:t> and bonding procedures to be implemented inside a telecommunication building to ensure the safety of personnel, the protection of equipment against damage, and the mitigation of electromagnetic interference within the building.</a:t>
            </a:r>
          </a:p>
          <a:p>
            <a:pPr marL="0" indent="0">
              <a:spcBef>
                <a:spcPts val="0"/>
              </a:spcBef>
              <a:buFont typeface="Wingdings" pitchFamily="2" charset="2"/>
              <a:buNone/>
              <a:defRPr/>
            </a:pPr>
            <a:endParaRPr lang="en-US" sz="120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K.56</a:t>
            </a:r>
            <a:r>
              <a:rPr lang="en-US" sz="1200" dirty="0" smtClean="0">
                <a:solidFill>
                  <a:srgbClr val="2E2E2E"/>
                </a:solidFill>
              </a:rPr>
              <a:t> - Protection of radio base stations against lightning discharges: Set of procedures to protect a radio base-station from direct lightning flashes in its tower, as well as from lightning surges conducted by power and telecom </a:t>
            </a:r>
          </a:p>
          <a:p>
            <a:pPr marL="0" indent="0">
              <a:spcBef>
                <a:spcPts val="0"/>
              </a:spcBef>
              <a:buFont typeface="Wingdings" pitchFamily="2" charset="2"/>
              <a:buNone/>
              <a:defRPr/>
            </a:pPr>
            <a:r>
              <a:rPr lang="en-US" sz="1200" dirty="0" smtClean="0">
                <a:solidFill>
                  <a:srgbClr val="2E2E2E"/>
                </a:solidFill>
              </a:rPr>
              <a:t>lines connected to the base-station. The procedures contain requirements for </a:t>
            </a:r>
            <a:r>
              <a:rPr lang="en-US" sz="1200" dirty="0" err="1" smtClean="0">
                <a:solidFill>
                  <a:srgbClr val="2E2E2E"/>
                </a:solidFill>
              </a:rPr>
              <a:t>earthing</a:t>
            </a:r>
            <a:r>
              <a:rPr lang="en-US" sz="1200" dirty="0" smtClean="0">
                <a:solidFill>
                  <a:srgbClr val="2E2E2E"/>
                </a:solidFill>
              </a:rPr>
              <a:t>, bonding, cable routing, and installation of surge protective devices. </a:t>
            </a:r>
          </a:p>
          <a:p>
            <a:pPr marL="0" indent="0">
              <a:spcBef>
                <a:spcPts val="0"/>
              </a:spcBef>
              <a:buFont typeface="Wingdings" pitchFamily="2" charset="2"/>
              <a:buNone/>
              <a:defRPr/>
            </a:pPr>
            <a:endParaRPr lang="en-US" sz="120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Guide on the Use of the Overvoltage Resistibility Recommendations</a:t>
            </a:r>
            <a:r>
              <a:rPr lang="en-US" sz="1200" dirty="0" smtClean="0">
                <a:solidFill>
                  <a:srgbClr val="2E2E2E"/>
                </a:solidFill>
              </a:rPr>
              <a:t>: Guide to the testing of equipment, particularly equipment with multiple external and internal ports. The guide assists in laying out a test plan in the interests of ensuring compliance with ITU-T Recommendations on overvoltage resistibility. </a:t>
            </a:r>
          </a:p>
          <a:p>
            <a:pPr marL="0" indent="0">
              <a:spcBef>
                <a:spcPts val="0"/>
              </a:spcBef>
              <a:buFont typeface="Wingdings" pitchFamily="2" charset="2"/>
              <a:buNone/>
              <a:defRPr/>
            </a:pPr>
            <a:endParaRPr lang="en-US" sz="1200" dirty="0">
              <a:solidFill>
                <a:srgbClr val="2E2E2E"/>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9</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Font typeface="Wingdings" pitchFamily="2" charset="2"/>
              <a:buNone/>
              <a:defRPr/>
            </a:pPr>
            <a:r>
              <a:rPr lang="en-US" sz="1200" dirty="0" smtClean="0">
                <a:solidFill>
                  <a:srgbClr val="2E2E2E"/>
                </a:solidFill>
              </a:rPr>
              <a:t>WP2/5 is responsible for studies relating to achieve EMC of telecommunication installations and safety of telecom personnel and population against electromagnetic fields.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10</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Font typeface="Wingdings" pitchFamily="2" charset="2"/>
              <a:buNone/>
              <a:defRPr/>
            </a:pPr>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a:t>
            </a:r>
            <a:r>
              <a:rPr lang="en-US" altLang="en-US" sz="1200" b="1" kern="0" baseline="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K.48 - EMC requirements for telecommunication equipment - Product family Recommendation: </a:t>
            </a:r>
            <a:r>
              <a:rPr lang="en-US" altLang="en-US" sz="1200" b="0" kern="0" dirty="0" smtClean="0">
                <a:solidFill>
                  <a:schemeClr val="tx2"/>
                </a:solidFill>
                <a:latin typeface="Ebrima" panose="02000000000000000000" pitchFamily="2" charset="0"/>
                <a:ea typeface="Ebrima" panose="02000000000000000000" pitchFamily="2" charset="0"/>
                <a:cs typeface="Ebrima" panose="02000000000000000000" pitchFamily="2" charset="0"/>
              </a:rPr>
              <a:t>Emission and immunity requirements for switching, transmission, power, digital mobile base-station, wireless LAN, digital radio relay system, </a:t>
            </a:r>
            <a:r>
              <a:rPr lang="en-US" altLang="en-US" sz="1200" b="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xDSL</a:t>
            </a:r>
            <a:r>
              <a:rPr lang="en-US" altLang="en-US" sz="1200" b="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and supervisory equipment. The requirements also describe operational conditions for emission and immunity testing, as well as performance criteria for immunity tests.</a:t>
            </a:r>
          </a:p>
          <a:p>
            <a:pPr marL="0" indent="0">
              <a:spcBef>
                <a:spcPts val="0"/>
              </a:spcBef>
              <a:buFont typeface="Wingdings" pitchFamily="2" charset="2"/>
              <a:buNone/>
              <a:defRPr/>
            </a:pPr>
            <a:endParaRPr lang="en-US" sz="1200" b="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pPr marL="0" indent="0">
              <a:spcBef>
                <a:spcPts val="0"/>
              </a:spcBef>
              <a:buFont typeface="Wingdings" pitchFamily="2" charset="2"/>
              <a:buNone/>
              <a:defRPr/>
            </a:pPr>
            <a:r>
              <a:rPr lang="en-US" sz="1200" b="1" dirty="0" smtClean="0">
                <a:solidFill>
                  <a:srgbClr val="2E2E2E"/>
                </a:solidFill>
              </a:rPr>
              <a:t>ITU-T K.83 – Monitoring of electromagnetic field</a:t>
            </a:r>
            <a:r>
              <a:rPr lang="en-US" sz="1200" b="1" baseline="0" dirty="0" smtClean="0">
                <a:solidFill>
                  <a:srgbClr val="2E2E2E"/>
                </a:solidFill>
              </a:rPr>
              <a:t> levels: </a:t>
            </a:r>
            <a:r>
              <a:rPr lang="en-US" sz="1200" b="0" baseline="0" dirty="0" smtClean="0">
                <a:solidFill>
                  <a:srgbClr val="2E2E2E"/>
                </a:solidFill>
              </a:rPr>
              <a:t>Guidance on making long-term measurements in the monitoring of electromagnetic fields (EMF), with the end-purpose of providing the general public with the accessible data on EMF levels.</a:t>
            </a:r>
            <a:endParaRPr lang="en-US" sz="1200" b="0" dirty="0" smtClean="0">
              <a:solidFill>
                <a:srgbClr val="2E2E2E"/>
              </a:solidFill>
            </a:endParaRPr>
          </a:p>
          <a:p>
            <a:pPr marL="0" indent="0">
              <a:spcBef>
                <a:spcPts val="0"/>
              </a:spcBef>
              <a:buFont typeface="Wingdings" pitchFamily="2" charset="2"/>
              <a:buNone/>
              <a:defRPr/>
            </a:pPr>
            <a:endParaRPr lang="en-US" sz="1200" b="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K.87 - Guide for the application of electromagnetic security requirements</a:t>
            </a:r>
            <a:r>
              <a:rPr lang="en-US" sz="1200" b="0" dirty="0" smtClean="0">
                <a:solidFill>
                  <a:srgbClr val="2E2E2E"/>
                </a:solidFill>
              </a:rPr>
              <a:t> </a:t>
            </a:r>
            <a:r>
              <a:rPr lang="en-US" sz="1200" b="1" dirty="0" smtClean="0">
                <a:solidFill>
                  <a:srgbClr val="2E2E2E"/>
                </a:solidFill>
              </a:rPr>
              <a:t>- Overview</a:t>
            </a:r>
            <a:r>
              <a:rPr lang="en-US" sz="1200" b="0" dirty="0" smtClean="0">
                <a:solidFill>
                  <a:srgbClr val="2E2E2E"/>
                </a:solidFill>
              </a:rPr>
              <a:t>: Electromagnetic security risks of telecommunication equipment and how to assess and prevent those risks, in order to comply with the information security management guidelines outlined in Recommendation ITU-T X.1051. Major electromagnetic security risks addressed include:</a:t>
            </a:r>
          </a:p>
          <a:p>
            <a:pPr marL="0" indent="0">
              <a:spcBef>
                <a:spcPts val="0"/>
              </a:spcBef>
              <a:buFont typeface="Wingdings" pitchFamily="2" charset="2"/>
              <a:buNone/>
              <a:defRPr/>
            </a:pPr>
            <a:r>
              <a:rPr lang="en-US" sz="1200" b="0" dirty="0" smtClean="0">
                <a:solidFill>
                  <a:srgbClr val="2E2E2E"/>
                </a:solidFill>
              </a:rPr>
              <a:t>• natural electromagnetic threats (e.g., lightning)</a:t>
            </a:r>
          </a:p>
          <a:p>
            <a:pPr marL="0" indent="0">
              <a:spcBef>
                <a:spcPts val="0"/>
              </a:spcBef>
              <a:buFont typeface="Wingdings" pitchFamily="2" charset="2"/>
              <a:buNone/>
              <a:defRPr/>
            </a:pPr>
            <a:r>
              <a:rPr lang="en-US" sz="1200" b="0" dirty="0" smtClean="0">
                <a:solidFill>
                  <a:srgbClr val="2E2E2E"/>
                </a:solidFill>
              </a:rPr>
              <a:t>• unintentional interference (i.e., electromagnetic interference)</a:t>
            </a:r>
          </a:p>
          <a:p>
            <a:pPr marL="0" indent="0">
              <a:spcBef>
                <a:spcPts val="0"/>
              </a:spcBef>
              <a:buFont typeface="Wingdings" pitchFamily="2" charset="2"/>
              <a:buNone/>
              <a:defRPr/>
            </a:pPr>
            <a:r>
              <a:rPr lang="en-US" sz="1200" b="0" dirty="0" smtClean="0">
                <a:solidFill>
                  <a:srgbClr val="2E2E2E"/>
                </a:solidFill>
              </a:rPr>
              <a:t>• intentional interference (i.e., intentional electromagnetic interference)</a:t>
            </a:r>
          </a:p>
          <a:p>
            <a:pPr marL="0" indent="0">
              <a:spcBef>
                <a:spcPts val="0"/>
              </a:spcBef>
              <a:buFont typeface="Wingdings" pitchFamily="2" charset="2"/>
              <a:buNone/>
              <a:defRPr/>
            </a:pPr>
            <a:r>
              <a:rPr lang="en-US" sz="1200" b="0" dirty="0" smtClean="0">
                <a:solidFill>
                  <a:srgbClr val="2E2E2E"/>
                </a:solidFill>
              </a:rPr>
              <a:t>• deliberate EM attacks via high-altitude electromagnetic pulse </a:t>
            </a:r>
          </a:p>
          <a:p>
            <a:pPr marL="0" indent="0">
              <a:spcBef>
                <a:spcPts val="0"/>
              </a:spcBef>
              <a:buFont typeface="Wingdings" pitchFamily="2" charset="2"/>
              <a:buNone/>
              <a:defRPr/>
            </a:pPr>
            <a:r>
              <a:rPr lang="en-US" sz="1200" b="0" dirty="0" smtClean="0">
                <a:solidFill>
                  <a:srgbClr val="2E2E2E"/>
                </a:solidFill>
              </a:rPr>
              <a:t>• deliberate high-power electromagnetic attacks</a:t>
            </a:r>
          </a:p>
          <a:p>
            <a:pPr marL="0" indent="0">
              <a:spcBef>
                <a:spcPts val="0"/>
              </a:spcBef>
              <a:buFont typeface="Wingdings" pitchFamily="2" charset="2"/>
              <a:buNone/>
              <a:defRPr/>
            </a:pPr>
            <a:r>
              <a:rPr lang="en-US" sz="1200" b="0" dirty="0" smtClean="0">
                <a:solidFill>
                  <a:srgbClr val="2E2E2E"/>
                </a:solidFill>
              </a:rPr>
              <a:t>• information leakage from electromagnetic emanation </a:t>
            </a:r>
          </a:p>
          <a:p>
            <a:pPr marL="0" indent="0">
              <a:spcBef>
                <a:spcPts val="0"/>
              </a:spcBef>
              <a:buFont typeface="Wingdings" pitchFamily="2" charset="2"/>
              <a:buNone/>
              <a:defRPr/>
            </a:pPr>
            <a:r>
              <a:rPr lang="en-US" sz="1200" b="0" dirty="0" smtClean="0">
                <a:solidFill>
                  <a:srgbClr val="2E2E2E"/>
                </a:solidFill>
              </a:rPr>
              <a:t>(i.e., electromagnetic security)</a:t>
            </a:r>
          </a:p>
          <a:p>
            <a:pPr marL="0" indent="0">
              <a:spcBef>
                <a:spcPts val="0"/>
              </a:spcBef>
              <a:buFont typeface="Wingdings" pitchFamily="2" charset="2"/>
              <a:buNone/>
              <a:defRPr/>
            </a:pPr>
            <a:endParaRPr lang="en-US" sz="1200" b="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K.91 - Guidance for assessment, evaluation and monitoring of human exposure to radio frequency electromagnetic fields</a:t>
            </a:r>
            <a:r>
              <a:rPr lang="en-US" sz="1200" b="0" dirty="0" smtClean="0">
                <a:solidFill>
                  <a:srgbClr val="2E2E2E"/>
                </a:solidFill>
              </a:rPr>
              <a:t>: Comprehensive guide to the assessment and monitoring of human exposure to radio </a:t>
            </a:r>
          </a:p>
          <a:p>
            <a:pPr marL="0" indent="0">
              <a:spcBef>
                <a:spcPts val="0"/>
              </a:spcBef>
              <a:buFont typeface="Wingdings" pitchFamily="2" charset="2"/>
              <a:buNone/>
              <a:defRPr/>
            </a:pPr>
            <a:r>
              <a:rPr lang="en-US" sz="1200" b="0" dirty="0" smtClean="0">
                <a:solidFill>
                  <a:srgbClr val="2E2E2E"/>
                </a:solidFill>
              </a:rPr>
              <a:t>frequency electromagnetic fields (RF EMF) in areas with surrounding </a:t>
            </a:r>
            <a:r>
              <a:rPr lang="en-US" sz="1200" b="0" dirty="0" err="1" smtClean="0">
                <a:solidFill>
                  <a:srgbClr val="2E2E2E"/>
                </a:solidFill>
              </a:rPr>
              <a:t>radiocommunication</a:t>
            </a:r>
            <a:r>
              <a:rPr lang="en-US" sz="1200" b="0" dirty="0" smtClean="0">
                <a:solidFill>
                  <a:srgbClr val="2E2E2E"/>
                </a:solidFill>
              </a:rPr>
              <a:t> installations, based on existing exposure and compliance standards in the frequency range of 9 kHz to 300 GHz. The guide is oriented </a:t>
            </a:r>
          </a:p>
          <a:p>
            <a:pPr marL="0" indent="0">
              <a:spcBef>
                <a:spcPts val="0"/>
              </a:spcBef>
              <a:buFont typeface="Wingdings" pitchFamily="2" charset="2"/>
              <a:buNone/>
              <a:defRPr/>
            </a:pPr>
            <a:r>
              <a:rPr lang="en-US" sz="1200" b="0" dirty="0" smtClean="0">
                <a:solidFill>
                  <a:srgbClr val="2E2E2E"/>
                </a:solidFill>
              </a:rPr>
              <a:t>to the examination of areas accessible to people in the real environment of currently operated services with many different sources of RF EMF, but also gives references to standards on EMF compliance of products.</a:t>
            </a:r>
          </a:p>
          <a:p>
            <a:pPr marL="0" indent="0">
              <a:spcBef>
                <a:spcPts val="0"/>
              </a:spcBef>
              <a:buFont typeface="Wingdings" pitchFamily="2" charset="2"/>
              <a:buNone/>
              <a:defRPr/>
            </a:pPr>
            <a:endParaRPr lang="en-US" sz="1200" b="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K.92 - Conducted and radiated electromagnetic environment in home networking</a:t>
            </a:r>
            <a:r>
              <a:rPr lang="en-US" sz="1200" b="0" dirty="0" smtClean="0">
                <a:solidFill>
                  <a:srgbClr val="2E2E2E"/>
                </a:solidFill>
              </a:rPr>
              <a:t>: Describes the home networking electromagnetic environment and offers guidance on its evaluation. It covers the typical conducted and radiated phenomena, the attributes of the home networking environment, and the specification of disturbance characteristics and levels.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11</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2E2E2E"/>
                </a:solidFill>
              </a:rPr>
              <a:t>WP3/5 is responsible for studies relating to ICT, environment and climate change, development of methodologies for evaluating the ICT effects on climate change and publishing guidelines for using ICTs in an eco-friendly way.</a:t>
            </a:r>
          </a:p>
          <a:p>
            <a:endParaRPr lang="en-US"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12</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dirty="0" smtClean="0"/>
              <a:t>ITU-T L.1000 - Universal power adapter and charger solution for mobile terminals and other ICT hand held devices</a:t>
            </a:r>
            <a:r>
              <a:rPr lang="en-US" altLang="ja-JP" dirty="0" smtClean="0"/>
              <a:t>: Universal power adapter and charger solution targeting reduced device duplication, demand on raw materials and waste. Designed to serve the vast majority of mobile ICT devices and also offering improved energy efficiency, the solution widens adapters and chargers’ application to more devices, thereby enabling their reuse and increasing their lifetime.</a:t>
            </a:r>
          </a:p>
          <a:p>
            <a:endParaRPr lang="en-US" altLang="ja-JP" dirty="0" smtClean="0"/>
          </a:p>
          <a:p>
            <a:r>
              <a:rPr lang="en-US" altLang="ja-JP" b="1" dirty="0" smtClean="0"/>
              <a:t>ITU-T L.1001 - External universal power adapter solutions for ICT equipment for stationary use</a:t>
            </a:r>
            <a:r>
              <a:rPr lang="en-US" altLang="ja-JP" dirty="0" smtClean="0"/>
              <a:t>: Universal power adapter solution (UPA) for stationary ICT devices targeting reduced device duplication, demand on raw materials and waste. Designed to serve the vast majority of ICT devices and also offering improved energy efficiency, the UPA solution for stationary ICT equipment widens UPAs’ application to more devices, thereby enabling their reuse and increasing their lifetime.</a:t>
            </a:r>
          </a:p>
          <a:p>
            <a:endParaRPr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1" dirty="0" smtClean="0"/>
              <a:t>ITU-T L.1002 - External universal power adapter solutions for portable information and communication technology devices: </a:t>
            </a:r>
            <a:r>
              <a:rPr lang="en-US" altLang="ja-JP" b="0" dirty="0" smtClean="0"/>
              <a:t>U</a:t>
            </a:r>
            <a:r>
              <a:rPr lang="en-GB" sz="1200" kern="1200" dirty="0" err="1" smtClean="0">
                <a:solidFill>
                  <a:schemeClr val="tx1"/>
                </a:solidFill>
                <a:effectLst/>
                <a:latin typeface="Verdana" pitchFamily="34" charset="0"/>
                <a:ea typeface="+mn-ea"/>
                <a:cs typeface="Arial" pitchFamily="34" charset="0"/>
              </a:rPr>
              <a:t>niversal</a:t>
            </a:r>
            <a:r>
              <a:rPr lang="en-GB" sz="1200" kern="1200" dirty="0" smtClean="0">
                <a:solidFill>
                  <a:schemeClr val="tx1"/>
                </a:solidFill>
                <a:effectLst/>
                <a:latin typeface="Verdana" pitchFamily="34" charset="0"/>
                <a:ea typeface="+mn-ea"/>
                <a:cs typeface="Arial" pitchFamily="34" charset="0"/>
              </a:rPr>
              <a:t> power adapter solution (UPA) designed for portable ICT devices. It is complementary to [ITU-T L.1000] and [ITU-T L.1001] and aims to cover the widest possible range of ICT devices for portable use within the defined voltage and power ranges. </a:t>
            </a:r>
            <a:endParaRPr lang="en-US" altLang="ja-JP" b="1" dirty="0" smtClean="0"/>
          </a:p>
          <a:p>
            <a:endParaRPr lang="en-US" altLang="ja-JP" dirty="0" smtClean="0"/>
          </a:p>
          <a:p>
            <a:r>
              <a:rPr lang="en-US" altLang="ja-JP" b="1" dirty="0" smtClean="0"/>
              <a:t>ITU-T L.1300 - Best practices for green data </a:t>
            </a:r>
            <a:r>
              <a:rPr lang="en-US" altLang="ja-JP" b="1" dirty="0" err="1" smtClean="0"/>
              <a:t>centres</a:t>
            </a:r>
            <a:r>
              <a:rPr lang="en-US" altLang="ja-JP" dirty="0" smtClean="0"/>
              <a:t>: Best practices aimed at reducing the negative impact of data </a:t>
            </a:r>
            <a:r>
              <a:rPr lang="en-US" altLang="ja-JP" dirty="0" err="1" smtClean="0"/>
              <a:t>centres</a:t>
            </a:r>
            <a:r>
              <a:rPr lang="en-US" altLang="ja-JP" dirty="0" smtClean="0"/>
              <a:t> on the climate. The application of the best practices defined in this Recommendation can help owners and managers to build future data </a:t>
            </a:r>
            <a:r>
              <a:rPr lang="en-US" altLang="ja-JP" dirty="0" err="1" smtClean="0"/>
              <a:t>centres</a:t>
            </a:r>
            <a:r>
              <a:rPr lang="en-US" altLang="ja-JP" dirty="0" smtClean="0"/>
              <a:t>, or improve existing ones, to operate in an environmentally responsible manner. </a:t>
            </a:r>
          </a:p>
          <a:p>
            <a:endParaRPr lang="en-US" altLang="ja-JP" dirty="0" smtClean="0"/>
          </a:p>
          <a:p>
            <a:r>
              <a:rPr lang="en-US" altLang="ja-JP" b="1" dirty="0" smtClean="0"/>
              <a:t>ITU-T L.1310 - Energy efficiency metrics and measurement methods for telecommunication equipment</a:t>
            </a:r>
            <a:r>
              <a:rPr lang="en-US" altLang="ja-JP" dirty="0" smtClean="0"/>
              <a:t>: Energy efficiency metrics test procedures, methodologies and measurement profiles required to assess the energy efficiency of telecommunication network equipment. </a:t>
            </a:r>
          </a:p>
          <a:p>
            <a:endParaRPr lang="en-US" altLang="ja-JP" dirty="0" smtClean="0"/>
          </a:p>
          <a:p>
            <a:r>
              <a:rPr lang="en-US" altLang="ja-JP" b="1" dirty="0" smtClean="0"/>
              <a:t>ITU-T L.1400 - Overview and general principles of methodologies for assessing the environmental impact of information and communication technologies</a:t>
            </a:r>
            <a:r>
              <a:rPr lang="en-US" altLang="ja-JP" dirty="0" smtClean="0"/>
              <a:t>: The first Recommendation of the L.1400-series gives an overview of the series’ general principles and contains a guide to the other standards comprising the L.1400-series.</a:t>
            </a:r>
          </a:p>
          <a:p>
            <a:endParaRPr lang="en-US" altLang="ja-JP" dirty="0" smtClean="0"/>
          </a:p>
          <a:p>
            <a:r>
              <a:rPr lang="en-US" altLang="ja-JP" b="1" dirty="0" smtClean="0"/>
              <a:t>ITU-T L.1410 - Methodology for the assessment of the environmental impact of information and communication technology goods, networks and services</a:t>
            </a:r>
            <a:r>
              <a:rPr lang="en-US" altLang="ja-JP" dirty="0" smtClean="0"/>
              <a:t>: Methodology to assess the environmental impact (positive and negative effects) of ICT goods, networks and services, and specific guidance on energy and greenhouse gas (GHG) impacts. </a:t>
            </a:r>
          </a:p>
          <a:p>
            <a:endParaRPr lang="en-US" altLang="ja-JP" dirty="0" smtClean="0"/>
          </a:p>
          <a:p>
            <a:r>
              <a:rPr lang="en-US" altLang="ja-JP" b="1" dirty="0" smtClean="0"/>
              <a:t>ITU-T L.1420 - Methodology for energy consumption and greenhouse gas emissions impact assessment of information and communication technologies in organizations</a:t>
            </a:r>
            <a:r>
              <a:rPr lang="en-US" altLang="ja-JP" dirty="0" smtClean="0"/>
              <a:t>: methodology to assess ICT-related energy consumption and/or greenhouse gas (GHG) emissions in ICT organizations as well as ICT-related activities within non-ICT organizations.</a:t>
            </a:r>
          </a:p>
          <a:p>
            <a:endParaRPr lang="en-US" altLang="ja-JP" dirty="0" smtClean="0"/>
          </a:p>
          <a:p>
            <a:r>
              <a:rPr lang="en-US" altLang="ja-JP" b="1" dirty="0" smtClean="0"/>
              <a:t>ITU-T L.1430 -  Methodology for assessment of the environmental impact of information and communication technology greenhouse gas and energy projects: </a:t>
            </a:r>
            <a:r>
              <a:rPr lang="en-US" sz="1200" b="0" i="0" kern="1200" dirty="0" smtClean="0">
                <a:solidFill>
                  <a:schemeClr val="tx1"/>
                </a:solidFill>
                <a:effectLst/>
                <a:latin typeface="Verdana" pitchFamily="34" charset="0"/>
                <a:ea typeface="+mn-ea"/>
                <a:cs typeface="Arial" pitchFamily="34" charset="0"/>
              </a:rPr>
              <a:t>methodology to assess the environmental impact of information and communication technology (ICT) greenhouse gas (GHG) and energy projects. This assessment methodology is specifically directed at quantifying and reporting GHG emission reductions, GHG removal enhancements, energy consumption reductions, and enhancement of energy generation and storage in ICT GHG and energy projects.</a:t>
            </a:r>
            <a:endParaRPr lang="en-US" altLang="ja-JP"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fld id="{4415A624-0A88-4942-A991-6D8E5BE18E4F}"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73AA462-E023-414C-AFF3-BA8865C1D0C8}"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C9FC9D1-45E9-4A2F-ABFF-CD40271AB04B}"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A18FB1C8-7E8C-4513-B4D7-D5982AA4EF06}"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D8D7D5CD-D44C-4794-BCF6-088A90184511}"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329C8272-2DDA-4137-BAC8-644F8BA6BD0D}"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66C1A087-D7DA-4699-844D-309F6CCA3689}"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DF9B188A-805A-4F11-A6F8-FB1BB5778A39}"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2CC9E483-602A-4A1B-A5A3-0D896A918AFA}"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D4A0A137-62B9-474B-B670-23975263FAB3}"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4D59D255-94CC-49B0-B39A-DA74E2439F5E}"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fld id="{61B4F1AD-2682-45BA-A265-C74376DF07EC}" type="slidenum">
              <a:rPr lang="en-US"/>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5"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6"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ITU-T/climatechange"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3.pn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0" y="1268760"/>
            <a:ext cx="9144000" cy="2857500"/>
          </a:xfrm>
          <a:prstGeom prst="rect">
            <a:avLst/>
          </a:prstGeom>
          <a:noFill/>
          <a:ln w="9525">
            <a:noFill/>
            <a:miter lim="800000"/>
            <a:headEnd/>
            <a:tailEnd/>
          </a:ln>
          <a:effectLst/>
        </p:spPr>
        <p:txBody>
          <a:bodyPr/>
          <a:lstStyle/>
          <a:p>
            <a:pPr algn="ctr" eaLnBrk="0" hangingPunct="0">
              <a:defRPr/>
            </a:pPr>
            <a:r>
              <a:rPr lang="en-US" sz="4400" b="1" dirty="0">
                <a:solidFill>
                  <a:schemeClr val="tx2"/>
                </a:solidFill>
                <a:latin typeface="Ebrima" panose="02000000000000000000" pitchFamily="2" charset="0"/>
                <a:ea typeface="Ebrima" panose="02000000000000000000" pitchFamily="2" charset="0"/>
                <a:cs typeface="Ebrima" panose="02000000000000000000" pitchFamily="2" charset="0"/>
              </a:rPr>
              <a:t>Overview of </a:t>
            </a:r>
          </a:p>
          <a:p>
            <a:pPr algn="ctr" eaLnBrk="0" hangingPunct="0">
              <a:defRPr/>
            </a:pPr>
            <a:r>
              <a:rPr lang="en-US" sz="4400" b="1" dirty="0">
                <a:solidFill>
                  <a:schemeClr val="tx2"/>
                </a:solidFill>
                <a:latin typeface="Ebrima" panose="02000000000000000000" pitchFamily="2" charset="0"/>
                <a:ea typeface="Ebrima" panose="02000000000000000000" pitchFamily="2" charset="0"/>
                <a:cs typeface="Ebrima" panose="02000000000000000000" pitchFamily="2" charset="0"/>
              </a:rPr>
              <a:t>ITU-T Study Group 5</a:t>
            </a:r>
            <a:br>
              <a:rPr lang="en-US" sz="4400" b="1" dirty="0">
                <a:solidFill>
                  <a:schemeClr val="tx2"/>
                </a:solidFill>
                <a:latin typeface="Ebrima" panose="02000000000000000000" pitchFamily="2" charset="0"/>
                <a:ea typeface="Ebrima" panose="02000000000000000000" pitchFamily="2" charset="0"/>
                <a:cs typeface="Ebrima" panose="02000000000000000000" pitchFamily="2" charset="0"/>
              </a:rPr>
            </a:br>
            <a:r>
              <a:rPr lang="en-US" sz="4400" b="1" dirty="0">
                <a:solidFill>
                  <a:schemeClr val="tx2"/>
                </a:solidFill>
                <a:latin typeface="Ebrima" panose="02000000000000000000" pitchFamily="2" charset="0"/>
                <a:ea typeface="Ebrima" panose="02000000000000000000" pitchFamily="2" charset="0"/>
                <a:cs typeface="Ebrima" panose="02000000000000000000" pitchFamily="2" charset="0"/>
              </a:rPr>
              <a:t>“Environment and Climate Change”</a:t>
            </a:r>
          </a:p>
        </p:txBody>
      </p:sp>
      <p:sp>
        <p:nvSpPr>
          <p:cNvPr id="3" name="Rectangle 2"/>
          <p:cNvSpPr/>
          <p:nvPr/>
        </p:nvSpPr>
        <p:spPr>
          <a:xfrm>
            <a:off x="534168" y="4509120"/>
            <a:ext cx="8142288" cy="1015663"/>
          </a:xfrm>
          <a:prstGeom prst="rect">
            <a:avLst/>
          </a:prstGeom>
        </p:spPr>
        <p:txBody>
          <a:bodyPr>
            <a:spAutoFit/>
          </a:bodyPr>
          <a:lstStyle/>
          <a:p>
            <a:pPr algn="ctr">
              <a:defRPr/>
            </a:pP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Ahmed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ZEDDAM</a:t>
            </a:r>
            <a:b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b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Orange</a:t>
            </a: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pPr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Chairman, ITU-T Study Group 5</a:t>
            </a:r>
          </a:p>
        </p:txBody>
      </p:sp>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7" name="Straight Connector 26"/>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92773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10</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84931" y="116632"/>
            <a:ext cx="8159477" cy="10772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WP2/5: electromagnetic </a:t>
            </a:r>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fields: emission, immunity and human </a:t>
            </a:r>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exposure</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323528" y="1629726"/>
            <a:ext cx="8496944" cy="446357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Highlights on </a:t>
            </a:r>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deliverables</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K.48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EMC requirements for telecommunication equipment - Product family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Recommendation</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K.83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Monitoring of electromagnetic field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levels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K.87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Guide for the application of electromagnetic security requirements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Overview</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K.91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Guidance for assessment, evaluation and monitoring of human exposure to radio frequency electromagnetic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fields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K.92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Conducted and radiated electromagnetic environment in home networking</a:t>
            </a:r>
          </a:p>
        </p:txBody>
      </p:sp>
      <p:pic>
        <p:nvPicPr>
          <p:cNvPr id="15" name="Picture 8" descr="http://www.thejakartaglobe.com/media/images/medium2/afp20110601201402234.jpg"/>
          <p:cNvPicPr>
            <a:picLocks noChangeAspect="1" noChangeArrowheads="1"/>
          </p:cNvPicPr>
          <p:nvPr/>
        </p:nvPicPr>
        <p:blipFill>
          <a:blip r:embed="rId4"/>
          <a:srcRect/>
          <a:stretch>
            <a:fillRect/>
          </a:stretch>
        </p:blipFill>
        <p:spPr bwMode="auto">
          <a:xfrm>
            <a:off x="5220072" y="5499396"/>
            <a:ext cx="2098675" cy="1385888"/>
          </a:xfrm>
          <a:prstGeom prst="rect">
            <a:avLst/>
          </a:prstGeom>
          <a:noFill/>
          <a:ln w="6350">
            <a:noFill/>
            <a:miter lim="800000"/>
            <a:headEnd/>
            <a:tailEnd/>
          </a:ln>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424" y="5026421"/>
            <a:ext cx="2224088" cy="1858963"/>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5393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38"/>
          <p:cNvSpPr/>
          <p:nvPr/>
        </p:nvSpPr>
        <p:spPr bwMode="auto">
          <a:xfrm rot="10800000">
            <a:off x="4716017" y="1222672"/>
            <a:ext cx="4105275" cy="3646488"/>
          </a:xfrm>
          <a:prstGeom prst="pie">
            <a:avLst>
              <a:gd name="adj1" fmla="val 5389486"/>
              <a:gd name="adj2" fmla="val 11946091"/>
            </a:avLst>
          </a:prstGeom>
          <a:solidFill>
            <a:srgbClr val="CAE8AA"/>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11</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2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Working Party </a:t>
            </a:r>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3 (WP3/5)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107504" y="764704"/>
            <a:ext cx="6877174" cy="374349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Work areas</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Q13/5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Environmental impact reduction including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r>
            <a:b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br>
            <a:r>
              <a:rPr lang="en-US" altLang="en-US" sz="20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e-waste</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Q14/5</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 Setting up a low cost sustainable telecommunication infrastructure for rural communications in developing countries </a:t>
            </a: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Q15/5</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ICTs and adaptation to the effects of climate change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Q16/5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Leveraging and enhancing the ICT Environmental sustainability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Q17/5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Energy efficiency for the ICT sector and harmonization of environmental standards </a:t>
            </a:r>
          </a:p>
        </p:txBody>
      </p:sp>
      <p:sp>
        <p:nvSpPr>
          <p:cNvPr id="21" name="Content Placeholder 11"/>
          <p:cNvSpPr txBox="1">
            <a:spLocks/>
          </p:cNvSpPr>
          <p:nvPr/>
        </p:nvSpPr>
        <p:spPr bwMode="auto">
          <a:xfrm>
            <a:off x="6731520" y="2206056"/>
            <a:ext cx="216096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WP3/5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ICT and climate change</a:t>
            </a:r>
          </a:p>
        </p:txBody>
      </p:sp>
      <p:sp>
        <p:nvSpPr>
          <p:cNvPr id="22" name="Oval 16"/>
          <p:cNvSpPr>
            <a:spLocks noChangeArrowheads="1"/>
          </p:cNvSpPr>
          <p:nvPr/>
        </p:nvSpPr>
        <p:spPr bwMode="auto">
          <a:xfrm>
            <a:off x="6715225" y="1513787"/>
            <a:ext cx="2051706" cy="519351"/>
          </a:xfrm>
          <a:prstGeom prst="ellipse">
            <a:avLst/>
          </a:prstGeom>
          <a:solidFill>
            <a:srgbClr val="ABDB77"/>
          </a:solidFill>
          <a:ln>
            <a:noFill/>
          </a:ln>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7 Questions</a:t>
            </a:r>
          </a:p>
        </p:txBody>
      </p:sp>
      <p:sp>
        <p:nvSpPr>
          <p:cNvPr id="23" name="Content Placeholder 2"/>
          <p:cNvSpPr txBox="1">
            <a:spLocks/>
          </p:cNvSpPr>
          <p:nvPr/>
        </p:nvSpPr>
        <p:spPr>
          <a:xfrm>
            <a:off x="72157" y="4797152"/>
            <a:ext cx="8688767" cy="962562"/>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Q18/5</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Methodologies for the assessment of environmental impact of ICT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Q19/5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Power feeding systems</a:t>
            </a:r>
          </a:p>
        </p:txBody>
      </p:sp>
    </p:spTree>
    <p:extLst>
      <p:ext uri="{BB962C8B-B14F-4D97-AF65-F5344CB8AC3E}">
        <p14:creationId xmlns:p14="http://schemas.microsoft.com/office/powerpoint/2010/main" val="38909370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12</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2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WP3/5: ICT and climate change</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107504" y="692696"/>
            <a:ext cx="9036496" cy="590465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Highlights on </a:t>
            </a:r>
            <a:r>
              <a:rPr lang="en-US" altLang="en-US" sz="18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deliverables</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endPar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L.1000 </a:t>
            </a:r>
            <a:r>
              <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rPr>
              <a:t>- Universal power adapter and charger solution for mobile terminals and other ICT hand held </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devices</a:t>
            </a:r>
          </a:p>
          <a:p>
            <a:pPr lvl="1">
              <a:buFont typeface="Wingdings" panose="05000000000000000000" pitchFamily="2" charset="2"/>
              <a:buChar char="§"/>
            </a:pPr>
            <a:r>
              <a:rPr lang="en-US" altLang="en-US" sz="16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L.1001 </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 External universal power adapter solutions for ICT equipment for stationary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use</a:t>
            </a:r>
          </a:p>
          <a:p>
            <a:pPr lvl="1">
              <a:buFont typeface="Wingdings" panose="05000000000000000000" pitchFamily="2" charset="2"/>
              <a:buChar char="§"/>
            </a:pPr>
            <a:r>
              <a:rPr lang="en-US" altLang="en-US" sz="16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L.1002 </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 External universal power adapter solutions for portable information and communication technology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devices</a:t>
            </a:r>
          </a:p>
          <a:p>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L.1300 </a:t>
            </a:r>
            <a:r>
              <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rPr>
              <a:t>- Best practices for green data </a:t>
            </a:r>
            <a:r>
              <a:rPr lang="en-US" altLang="en-US" sz="18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centres</a:t>
            </a:r>
            <a:endPar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L.1310 </a:t>
            </a:r>
            <a:r>
              <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rPr>
              <a:t>- Energy efficiency metrics and measurement methods for telecommunication </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equipment</a:t>
            </a:r>
          </a:p>
          <a:p>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L.1400</a:t>
            </a:r>
            <a:r>
              <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rPr>
              <a:t> - Overview and general principles of methodologies for assessing the environmental impact of information and communication </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technologies</a:t>
            </a:r>
          </a:p>
          <a:p>
            <a:pPr lvl="1">
              <a:buFont typeface="Wingdings" panose="05000000000000000000" pitchFamily="2" charset="2"/>
              <a:buChar char="§"/>
            </a:pPr>
            <a:r>
              <a:rPr lang="en-US" altLang="en-US" sz="16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L.1410</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 - Methodology for the assessment of the environmental impact of information and communication technology goods, networks and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services</a:t>
            </a:r>
          </a:p>
          <a:p>
            <a:pPr lvl="1">
              <a:buFont typeface="Wingdings" panose="05000000000000000000" pitchFamily="2" charset="2"/>
              <a:buChar char="§"/>
            </a:pPr>
            <a:r>
              <a:rPr lang="en-US" altLang="en-US" sz="16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L.1420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Methodology for energy consumption and greenhouse gas emissions impact assessment of information and communication technologies in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organizations</a:t>
            </a:r>
          </a:p>
          <a:p>
            <a:pPr lvl="1">
              <a:buFont typeface="Wingdings" panose="05000000000000000000" pitchFamily="2" charset="2"/>
              <a:buChar char="§"/>
            </a:pPr>
            <a:r>
              <a:rPr lang="en-US" altLang="en-US" sz="16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L.1430 </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  Methodology for assessment of the environmental impact of information and communication technology greenhouse gas and energy projects</a:t>
            </a:r>
            <a:endPar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pPr lvl="1">
              <a:buFont typeface="Wingdings" panose="05000000000000000000" pitchFamily="2" charset="2"/>
              <a:buChar char="§"/>
            </a:pPr>
            <a:endPar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5" name="Picture 5" descr="L.jpg"/>
          <p:cNvPicPr>
            <a:picLocks noChangeAspect="1"/>
          </p:cNvPicPr>
          <p:nvPr/>
        </p:nvPicPr>
        <p:blipFill>
          <a:blip r:embed="rId4"/>
          <a:srcRect/>
          <a:stretch>
            <a:fillRect/>
          </a:stretch>
        </p:blipFill>
        <p:spPr bwMode="auto">
          <a:xfrm>
            <a:off x="7948386" y="5899546"/>
            <a:ext cx="1195614" cy="985838"/>
          </a:xfrm>
          <a:prstGeom prst="rect">
            <a:avLst/>
          </a:prstGeom>
          <a:solidFill>
            <a:srgbClr val="C5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5"/>
          <a:srcRect/>
          <a:stretch>
            <a:fillRect/>
          </a:stretch>
        </p:blipFill>
        <p:spPr bwMode="auto">
          <a:xfrm>
            <a:off x="1187624" y="6124821"/>
            <a:ext cx="1312384" cy="1521126"/>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6"/>
          <a:srcRect/>
          <a:stretch>
            <a:fillRect/>
          </a:stretch>
        </p:blipFill>
        <p:spPr bwMode="auto">
          <a:xfrm rot="19909107">
            <a:off x="7023914" y="5930548"/>
            <a:ext cx="1265884" cy="1459124"/>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7"/>
          <a:srcRect/>
          <a:stretch>
            <a:fillRect/>
          </a:stretch>
        </p:blipFill>
        <p:spPr bwMode="auto">
          <a:xfrm>
            <a:off x="-11418" y="5899546"/>
            <a:ext cx="1271050" cy="1453958"/>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1213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itu_map2"/>
          <p:cNvPicPr>
            <a:picLocks noChangeAspect="1" noChangeArrowheads="1"/>
          </p:cNvPicPr>
          <p:nvPr/>
        </p:nvPicPr>
        <p:blipFill>
          <a:blip r:embed="rId3" cstate="print"/>
          <a:srcRect/>
          <a:stretch>
            <a:fillRect/>
          </a:stretch>
        </p:blipFill>
        <p:spPr bwMode="auto">
          <a:xfrm>
            <a:off x="203231" y="1556792"/>
            <a:ext cx="8689249" cy="4159868"/>
          </a:xfrm>
          <a:prstGeom prst="rect">
            <a:avLst/>
          </a:prstGeom>
          <a:noFill/>
          <a:ln w="6350">
            <a:noFill/>
            <a:miter lim="800000"/>
            <a:headEnd/>
            <a:tailEnd/>
          </a:ln>
        </p:spPr>
      </p:pic>
      <p:sp>
        <p:nvSpPr>
          <p:cNvPr id="15" name="Rectangle 14"/>
          <p:cNvSpPr/>
          <p:nvPr/>
        </p:nvSpPr>
        <p:spPr bwMode="auto">
          <a:xfrm>
            <a:off x="5417443" y="3861048"/>
            <a:ext cx="2629594" cy="1893602"/>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4" name="Rectangle 13"/>
          <p:cNvSpPr/>
          <p:nvPr/>
        </p:nvSpPr>
        <p:spPr bwMode="auto">
          <a:xfrm>
            <a:off x="755576" y="3717032"/>
            <a:ext cx="2736304" cy="2037618"/>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7" name="Rectangle 6"/>
          <p:cNvSpPr/>
          <p:nvPr/>
        </p:nvSpPr>
        <p:spPr bwMode="auto">
          <a:xfrm>
            <a:off x="683568" y="1052736"/>
            <a:ext cx="2736304" cy="1706798"/>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3" name="Rectangle 12"/>
          <p:cNvSpPr/>
          <p:nvPr/>
        </p:nvSpPr>
        <p:spPr bwMode="auto">
          <a:xfrm>
            <a:off x="5273426" y="1052736"/>
            <a:ext cx="2773612" cy="1692954"/>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8" name="TextBox 7"/>
          <p:cNvSpPr txBox="1"/>
          <p:nvPr/>
        </p:nvSpPr>
        <p:spPr>
          <a:xfrm>
            <a:off x="755576" y="1333217"/>
            <a:ext cx="2592288"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for the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Americas</a:t>
            </a:r>
          </a:p>
        </p:txBody>
      </p:sp>
      <p:sp>
        <p:nvSpPr>
          <p:cNvPr id="10" name="TextBox 9"/>
          <p:cNvSpPr txBox="1"/>
          <p:nvPr/>
        </p:nvSpPr>
        <p:spPr>
          <a:xfrm>
            <a:off x="5364088" y="1333217"/>
            <a:ext cx="2592288" cy="1015663"/>
          </a:xfrm>
          <a:prstGeom prst="rect">
            <a:avLst/>
          </a:prstGeom>
          <a:noFill/>
        </p:spPr>
        <p:txBody>
          <a:bodyPr wrap="square" rtlCol="0">
            <a:spAutoFit/>
          </a:bodyPr>
          <a:lstStyle/>
          <a:p>
            <a:pPr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for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Asia and the Pacific</a:t>
            </a:r>
          </a:p>
        </p:txBody>
      </p:sp>
      <p:sp>
        <p:nvSpPr>
          <p:cNvPr id="12" name="TextBox 11"/>
          <p:cNvSpPr txBox="1"/>
          <p:nvPr/>
        </p:nvSpPr>
        <p:spPr>
          <a:xfrm>
            <a:off x="827584" y="4213537"/>
            <a:ext cx="2592288"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for the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Arab Region</a:t>
            </a:r>
          </a:p>
        </p:txBody>
      </p:sp>
      <p:sp>
        <p:nvSpPr>
          <p:cNvPr id="16" name="TextBox 15"/>
          <p:cNvSpPr txBox="1"/>
          <p:nvPr/>
        </p:nvSpPr>
        <p:spPr>
          <a:xfrm>
            <a:off x="5652120" y="4213537"/>
            <a:ext cx="2232248"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for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Africa</a:t>
            </a:r>
            <a:endParaRPr lang="en-US" b="1"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Regional Groups</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310523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14</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2123728" y="74822"/>
            <a:ext cx="4752527" cy="584775"/>
          </a:xfrm>
        </p:spPr>
        <p:txBody>
          <a:bodyPr/>
          <a:lstStyle/>
          <a:p>
            <a:r>
              <a:rPr lang="en-US" alt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Related Groups</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2" y="1422641"/>
            <a:ext cx="4896548" cy="36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bwMode="auto">
          <a:xfrm>
            <a:off x="467544" y="2564904"/>
            <a:ext cx="8352928" cy="1080120"/>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7171" name="Content Placeholder 2"/>
          <p:cNvSpPr>
            <a:spLocks noGrp="1"/>
          </p:cNvSpPr>
          <p:nvPr>
            <p:ph idx="1"/>
          </p:nvPr>
        </p:nvSpPr>
        <p:spPr>
          <a:xfrm>
            <a:off x="395536" y="2611202"/>
            <a:ext cx="8496944" cy="504056"/>
          </a:xfrm>
        </p:spPr>
        <p:txBody>
          <a:bodyPr/>
          <a:lstStyle/>
          <a:p>
            <a:pPr marL="0" indent="0" algn="ctr">
              <a:buNone/>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United in diversity to shape a better future through global ICT standards</a:t>
            </a:r>
          </a:p>
        </p:txBody>
      </p:sp>
      <p:sp>
        <p:nvSpPr>
          <p:cNvPr id="13" name="Content Placeholder 2"/>
          <p:cNvSpPr txBox="1">
            <a:spLocks/>
          </p:cNvSpPr>
          <p:nvPr/>
        </p:nvSpPr>
        <p:spPr bwMode="auto">
          <a:xfrm>
            <a:off x="2663788" y="3068960"/>
            <a:ext cx="3960439"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Activities open to all</a:t>
            </a:r>
          </a:p>
        </p:txBody>
      </p:sp>
    </p:spTree>
    <p:extLst>
      <p:ext uri="{BB962C8B-B14F-4D97-AF65-F5344CB8AC3E}">
        <p14:creationId xmlns:p14="http://schemas.microsoft.com/office/powerpoint/2010/main" val="393917673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www.catalyst.org/uploads/styles/content-large/public/membership.jpg?itok=b6jE-6yk"/>
          <p:cNvPicPr>
            <a:picLocks noChangeAspect="1" noChangeArrowheads="1"/>
          </p:cNvPicPr>
          <p:nvPr/>
        </p:nvPicPr>
        <p:blipFill>
          <a:blip r:embed="rId3" cstate="print"/>
          <a:srcRect/>
          <a:stretch>
            <a:fillRect/>
          </a:stretch>
        </p:blipFill>
        <p:spPr bwMode="auto">
          <a:xfrm>
            <a:off x="455528" y="2122159"/>
            <a:ext cx="8220928" cy="3395073"/>
          </a:xfrm>
          <a:prstGeom prst="rect">
            <a:avLst/>
          </a:prstGeom>
          <a:noFill/>
        </p:spPr>
      </p:pic>
      <p:sp>
        <p:nvSpPr>
          <p:cNvPr id="14" name="Rectangle 13"/>
          <p:cNvSpPr/>
          <p:nvPr/>
        </p:nvSpPr>
        <p:spPr bwMode="auto">
          <a:xfrm>
            <a:off x="3851920" y="4437112"/>
            <a:ext cx="2952328" cy="1440160"/>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7" name="Rectangle 6"/>
          <p:cNvSpPr/>
          <p:nvPr/>
        </p:nvSpPr>
        <p:spPr bwMode="auto">
          <a:xfrm>
            <a:off x="611560" y="1711505"/>
            <a:ext cx="3168352" cy="1573479"/>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3" name="Rectangle 12"/>
          <p:cNvSpPr/>
          <p:nvPr/>
        </p:nvSpPr>
        <p:spPr bwMode="auto">
          <a:xfrm>
            <a:off x="5292080" y="1556792"/>
            <a:ext cx="3303439" cy="1749586"/>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8" name="TextBox 7"/>
          <p:cNvSpPr txBox="1"/>
          <p:nvPr/>
        </p:nvSpPr>
        <p:spPr>
          <a:xfrm>
            <a:off x="611560" y="1981289"/>
            <a:ext cx="3096344" cy="1015663"/>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Provide a</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 contact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point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for ICT and Climate Change activities in ITU-T</a:t>
            </a:r>
          </a:p>
        </p:txBody>
      </p:sp>
      <p:sp>
        <p:nvSpPr>
          <p:cNvPr id="10" name="TextBox 9"/>
          <p:cNvSpPr txBox="1"/>
          <p:nvPr/>
        </p:nvSpPr>
        <p:spPr>
          <a:xfrm>
            <a:off x="5508105" y="1745521"/>
            <a:ext cx="2952327" cy="1323439"/>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Seek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cooperation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from external bodies working in the field of ICT and climate change</a:t>
            </a:r>
          </a:p>
        </p:txBody>
      </p:sp>
      <p:sp>
        <p:nvSpPr>
          <p:cNvPr id="12" name="TextBox 11"/>
          <p:cNvSpPr txBox="1"/>
          <p:nvPr/>
        </p:nvSpPr>
        <p:spPr>
          <a:xfrm>
            <a:off x="3923928" y="4573577"/>
            <a:ext cx="2736304" cy="1015663"/>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Enable effective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communication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with external bodies</a:t>
            </a: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180528" y="87015"/>
            <a:ext cx="8856984"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400" dirty="0">
                <a:latin typeface="Ebrima" panose="02000000000000000000" pitchFamily="2" charset="0"/>
                <a:ea typeface="Ebrima" panose="02000000000000000000" pitchFamily="2" charset="0"/>
                <a:cs typeface="Ebrima" panose="02000000000000000000" pitchFamily="2" charset="0"/>
              </a:rPr>
              <a:t>Joint Coordination </a:t>
            </a:r>
            <a:r>
              <a:rPr lang="en-US" altLang="ja-JP" sz="2400" dirty="0" smtClean="0">
                <a:latin typeface="Ebrima" panose="02000000000000000000" pitchFamily="2" charset="0"/>
                <a:ea typeface="Ebrima" panose="02000000000000000000" pitchFamily="2" charset="0"/>
                <a:cs typeface="Ebrima" panose="02000000000000000000" pitchFamily="2" charset="0"/>
              </a:rPr>
              <a:t>Activity on </a:t>
            </a:r>
            <a:r>
              <a:rPr lang="en-US" altLang="ja-JP" sz="2400" dirty="0">
                <a:latin typeface="Ebrima" panose="02000000000000000000" pitchFamily="2" charset="0"/>
                <a:ea typeface="Ebrima" panose="02000000000000000000" pitchFamily="2" charset="0"/>
                <a:cs typeface="Ebrima" panose="02000000000000000000" pitchFamily="2" charset="0"/>
              </a:rPr>
              <a:t>ICTs &amp; Climate </a:t>
            </a:r>
            <a:r>
              <a:rPr lang="en-US" altLang="ja-JP" sz="2400" dirty="0" smtClean="0">
                <a:latin typeface="Ebrima" panose="02000000000000000000" pitchFamily="2" charset="0"/>
                <a:ea typeface="Ebrima" panose="02000000000000000000" pitchFamily="2" charset="0"/>
                <a:cs typeface="Ebrima" panose="02000000000000000000" pitchFamily="2" charset="0"/>
              </a:rPr>
              <a:t>Change</a:t>
            </a:r>
            <a:endParaRPr lang="en-US" altLang="en-US" sz="2400" dirty="0">
              <a:latin typeface="Ebrima" panose="02000000000000000000" pitchFamily="2" charset="0"/>
              <a:ea typeface="Ebrima" panose="02000000000000000000" pitchFamily="2" charset="0"/>
              <a:cs typeface="Ebrima" panose="02000000000000000000" pitchFamily="2" charset="0"/>
            </a:endParaRPr>
          </a:p>
        </p:txBody>
      </p:sp>
      <p:sp>
        <p:nvSpPr>
          <p:cNvPr id="15" name="Title 1"/>
          <p:cNvSpPr txBox="1">
            <a:spLocks/>
          </p:cNvSpPr>
          <p:nvPr/>
        </p:nvSpPr>
        <p:spPr bwMode="auto">
          <a:xfrm>
            <a:off x="1187624" y="692696"/>
            <a:ext cx="6912768"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Discussions that </a:t>
            </a:r>
            <a:r>
              <a:rPr lang="en-US" altLang="en-US" sz="2400" dirty="0">
                <a:solidFill>
                  <a:schemeClr val="tx2"/>
                </a:solidFill>
                <a:latin typeface="Ebrima" panose="02000000000000000000" pitchFamily="2" charset="0"/>
                <a:ea typeface="Ebrima" panose="02000000000000000000" pitchFamily="2" charset="0"/>
                <a:cs typeface="Ebrima" panose="02000000000000000000" pitchFamily="2" charset="0"/>
              </a:rPr>
              <a:t>matter</a:t>
            </a:r>
          </a:p>
        </p:txBody>
      </p:sp>
    </p:spTree>
    <p:extLst>
      <p:ext uri="{BB962C8B-B14F-4D97-AF65-F5344CB8AC3E}">
        <p14:creationId xmlns:p14="http://schemas.microsoft.com/office/powerpoint/2010/main" val="37919555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vignette-focus-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112" y="1844824"/>
            <a:ext cx="3431360" cy="17710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3047" y="1988840"/>
            <a:ext cx="4384977" cy="1631216"/>
          </a:xfrm>
          <a:prstGeom prst="rect">
            <a:avLst/>
          </a:prstGeom>
          <a:noFill/>
        </p:spPr>
        <p:txBody>
          <a:bodyPr wrap="square" rtlCol="0">
            <a:spAutoFit/>
          </a:bodyPr>
          <a:lstStyle/>
          <a:p>
            <a:pPr marL="457200" indent="-457200">
              <a:buFont typeface="Wingdings" panose="05000000000000000000" pitchFamily="2" charset="2"/>
              <a:buChar cha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Established at the Study Group 5 meeting in Geneva (February 2013</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p>
          <a:p>
            <a:pPr marL="457200" lvl="0" indent="-457200">
              <a:buFont typeface="Wingdings" panose="05000000000000000000" pitchFamily="2" charset="2"/>
              <a:buChar cha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Mandate extended until May 2015</a:t>
            </a: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2" name="TextBox 11"/>
          <p:cNvSpPr txBox="1"/>
          <p:nvPr/>
        </p:nvSpPr>
        <p:spPr>
          <a:xfrm>
            <a:off x="539551" y="4213537"/>
            <a:ext cx="8055967"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As an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open platform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for smart-city stakeholders to exchange knowledge in the interests of identifying the standardized frameworks needed to support the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integration of ICT services in smart cities</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a:t>
            </a: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216024" y="764704"/>
            <a:ext cx="9396536"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400" dirty="0">
                <a:solidFill>
                  <a:schemeClr val="tx2"/>
                </a:solidFill>
                <a:latin typeface="Ebrima" panose="02000000000000000000" pitchFamily="2" charset="0"/>
                <a:ea typeface="Ebrima" panose="02000000000000000000" pitchFamily="2" charset="0"/>
                <a:cs typeface="Ebrima" panose="02000000000000000000" pitchFamily="2" charset="0"/>
              </a:rPr>
              <a:t>Shaping the City We Want</a:t>
            </a:r>
            <a:endParaRPr lang="en-US" altLang="en-US" sz="2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6" name="TextBox 15"/>
          <p:cNvSpPr txBox="1"/>
          <p:nvPr/>
        </p:nvSpPr>
        <p:spPr>
          <a:xfrm>
            <a:off x="1187624" y="6173321"/>
            <a:ext cx="7128792" cy="400110"/>
          </a:xfrm>
          <a:prstGeom prst="rect">
            <a:avLst/>
          </a:prstGeom>
          <a:noFill/>
        </p:spPr>
        <p:txBody>
          <a:bodyPr wrap="square" rtlCol="0">
            <a:spAutoFit/>
          </a:bodyPr>
          <a:lstStyle/>
          <a:p>
            <a:pPr lvl="0">
              <a:defRPr/>
            </a:pP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Next meeting: </a:t>
            </a:r>
            <a:r>
              <a:rPr lang="en-US" kern="0" dirty="0" smtClean="0">
                <a:solidFill>
                  <a:srgbClr val="004200"/>
                </a:solidFill>
                <a:latin typeface="Ebrima" panose="02000000000000000000" pitchFamily="2" charset="0"/>
                <a:ea typeface="Ebrima" panose="02000000000000000000" pitchFamily="2" charset="0"/>
                <a:cs typeface="Ebrima" panose="02000000000000000000" pitchFamily="2" charset="0"/>
              </a:rPr>
              <a:t>18 September </a:t>
            </a: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2014, Reading, United Kingdom</a:t>
            </a:r>
          </a:p>
        </p:txBody>
      </p:sp>
      <p:sp>
        <p:nvSpPr>
          <p:cNvPr id="8" name="TextBox 7"/>
          <p:cNvSpPr txBox="1"/>
          <p:nvPr/>
        </p:nvSpPr>
        <p:spPr>
          <a:xfrm>
            <a:off x="535" y="44624"/>
            <a:ext cx="8376471" cy="584775"/>
          </a:xfrm>
          <a:prstGeom prst="rect">
            <a:avLst/>
          </a:prstGeom>
          <a:noFill/>
        </p:spPr>
        <p:txBody>
          <a:bodyPr wrap="square" rtlCol="0">
            <a:spAutoFit/>
          </a:bodyPr>
          <a:lstStyle/>
          <a:p>
            <a:pPr lvl="0" algn="ctr">
              <a:defRPr/>
            </a:pPr>
            <a:r>
              <a:rPr lang="en-US" sz="3200" b="1" dirty="0">
                <a:solidFill>
                  <a:srgbClr val="1B5BA2"/>
                </a:solidFill>
                <a:latin typeface="Ebrima" panose="02000000000000000000" pitchFamily="2" charset="0"/>
                <a:ea typeface="Ebrima" panose="02000000000000000000" pitchFamily="2" charset="0"/>
                <a:cs typeface="Ebrima" panose="02000000000000000000" pitchFamily="2" charset="0"/>
              </a:rPr>
              <a:t>Focus Group on Smart Sustainable Cities</a:t>
            </a:r>
          </a:p>
        </p:txBody>
      </p:sp>
    </p:spTree>
    <p:extLst>
      <p:ext uri="{BB962C8B-B14F-4D97-AF65-F5344CB8AC3E}">
        <p14:creationId xmlns:p14="http://schemas.microsoft.com/office/powerpoint/2010/main" val="40751094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americainfra.com/media/article-images/article-image/INFRAUS/issue-5/Smart_water_management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16832"/>
            <a:ext cx="3045006" cy="217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5576" y="2636912"/>
            <a:ext cx="4211964" cy="707886"/>
          </a:xfrm>
          <a:prstGeom prst="rect">
            <a:avLst/>
          </a:prstGeom>
          <a:noFill/>
        </p:spPr>
        <p:txBody>
          <a:bodyPr wrap="square" rtlCol="0">
            <a:spAutoFit/>
          </a:bodyPr>
          <a:lstStyle/>
          <a:p>
            <a:pPr marL="457200" lvl="0" indent="-457200">
              <a:buFont typeface="Wingdings" panose="05000000000000000000" pitchFamily="2" charset="2"/>
              <a:buChar cha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Established by the ITU-T TSAG meeting in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Geneva (June 2013)</a:t>
            </a: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2" name="TextBox 11"/>
          <p:cNvSpPr txBox="1"/>
          <p:nvPr/>
        </p:nvSpPr>
        <p:spPr>
          <a:xfrm>
            <a:off x="1496616" y="4464114"/>
            <a:ext cx="6192688" cy="707886"/>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A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multi-stakeholder</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approach to the development of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smart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water-management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systems.</a:t>
            </a:r>
            <a:endParaRPr lang="en-US" sz="14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267578" y="764704"/>
            <a:ext cx="9396536"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400" dirty="0">
                <a:solidFill>
                  <a:schemeClr val="tx2"/>
                </a:solidFill>
                <a:latin typeface="Ebrima" panose="02000000000000000000" pitchFamily="2" charset="0"/>
                <a:ea typeface="Ebrima" panose="02000000000000000000" pitchFamily="2" charset="0"/>
                <a:cs typeface="Ebrima" panose="02000000000000000000" pitchFamily="2" charset="0"/>
              </a:rPr>
              <a:t>Addressing the World Water Crisis</a:t>
            </a:r>
            <a:endParaRPr lang="en-US" altLang="en-US" sz="2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6" name="TextBox 15"/>
          <p:cNvSpPr txBox="1"/>
          <p:nvPr/>
        </p:nvSpPr>
        <p:spPr>
          <a:xfrm>
            <a:off x="1043608" y="6173321"/>
            <a:ext cx="7632848" cy="400110"/>
          </a:xfrm>
          <a:prstGeom prst="rect">
            <a:avLst/>
          </a:prstGeom>
          <a:noFill/>
        </p:spPr>
        <p:txBody>
          <a:bodyPr wrap="square" rtlCol="0">
            <a:spAutoFit/>
          </a:bodyPr>
          <a:lstStyle/>
          <a:p>
            <a:pPr lvl="0">
              <a:defRPr/>
            </a:pP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Next meeting: </a:t>
            </a:r>
            <a:r>
              <a:rPr lang="en-US" kern="0" dirty="0" smtClean="0">
                <a:solidFill>
                  <a:srgbClr val="004200"/>
                </a:solidFill>
                <a:latin typeface="Ebrima" panose="02000000000000000000" pitchFamily="2" charset="0"/>
                <a:ea typeface="Ebrima" panose="02000000000000000000" pitchFamily="2" charset="0"/>
                <a:cs typeface="Ebrima" panose="02000000000000000000" pitchFamily="2" charset="0"/>
              </a:rPr>
              <a:t>15-16 </a:t>
            </a: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September 2014, </a:t>
            </a:r>
            <a:r>
              <a:rPr lang="en-US" kern="0" dirty="0" smtClean="0">
                <a:solidFill>
                  <a:srgbClr val="004200"/>
                </a:solidFill>
                <a:latin typeface="Ebrima" panose="02000000000000000000" pitchFamily="2" charset="0"/>
                <a:ea typeface="Ebrima" panose="02000000000000000000" pitchFamily="2" charset="0"/>
                <a:cs typeface="Ebrima" panose="02000000000000000000" pitchFamily="2" charset="0"/>
              </a:rPr>
              <a:t>London, </a:t>
            </a: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United Kingdom </a:t>
            </a:r>
          </a:p>
        </p:txBody>
      </p:sp>
      <p:sp>
        <p:nvSpPr>
          <p:cNvPr id="14" name="Title 1"/>
          <p:cNvSpPr txBox="1">
            <a:spLocks/>
          </p:cNvSpPr>
          <p:nvPr/>
        </p:nvSpPr>
        <p:spPr bwMode="auto">
          <a:xfrm>
            <a:off x="-576064" y="35913"/>
            <a:ext cx="9396536"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latin typeface="Ebrima" panose="02000000000000000000" pitchFamily="2" charset="0"/>
                <a:ea typeface="Ebrima" panose="02000000000000000000" pitchFamily="2" charset="0"/>
                <a:cs typeface="Ebrima" panose="02000000000000000000" pitchFamily="2" charset="0"/>
              </a:rPr>
              <a:t>Focus Group on Smart </a:t>
            </a:r>
            <a:r>
              <a:rPr lang="en-US" altLang="ja-JP" sz="3200" dirty="0" smtClean="0">
                <a:latin typeface="Ebrima" panose="02000000000000000000" pitchFamily="2" charset="0"/>
                <a:ea typeface="Ebrima" panose="02000000000000000000" pitchFamily="2" charset="0"/>
                <a:cs typeface="Ebrima" panose="02000000000000000000" pitchFamily="2" charset="0"/>
              </a:rPr>
              <a:t>Water Management</a:t>
            </a:r>
            <a:endParaRPr lang="en-US" altLang="en-US" sz="3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0826218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60785"/>
            <a:ext cx="496855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23554" name="Title 5"/>
          <p:cNvSpPr>
            <a:spLocks noGrp="1"/>
          </p:cNvSpPr>
          <p:nvPr>
            <p:ph type="title"/>
          </p:nvPr>
        </p:nvSpPr>
        <p:spPr>
          <a:xfrm>
            <a:off x="1259681" y="53688"/>
            <a:ext cx="6624638" cy="584775"/>
          </a:xfrm>
        </p:spPr>
        <p:txBody>
          <a:bodyPr/>
          <a:lstStyle/>
          <a:p>
            <a:r>
              <a:rPr lang="en-US" alt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Importance of Global Standards</a:t>
            </a:r>
          </a:p>
        </p:txBody>
      </p:sp>
      <p:sp>
        <p:nvSpPr>
          <p:cNvPr id="23556"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326B21F-ECB0-4194-9F04-03BC55AD8F66}" type="slidenum">
              <a:rPr lang="en-US" altLang="en-US" sz="1000" smtClean="0">
                <a:solidFill>
                  <a:srgbClr val="0E438A"/>
                </a:solidFill>
                <a:latin typeface="Zurich BT"/>
                <a:cs typeface="Times New Roman" pitchFamily="18" charset="0"/>
              </a:rPr>
              <a:pPr eaLnBrk="1" hangingPunct="1"/>
              <a:t>18</a:t>
            </a:fld>
            <a:endParaRPr lang="en-US" altLang="en-US" sz="1000" smtClean="0">
              <a:solidFill>
                <a:srgbClr val="0E438A"/>
              </a:solidFill>
              <a:latin typeface="Zurich BT"/>
              <a:cs typeface="Times New Roman" pitchFamily="18" charset="0"/>
            </a:endParaRPr>
          </a:p>
        </p:txBody>
      </p:sp>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2" name="Rectangle 11"/>
          <p:cNvSpPr/>
          <p:nvPr/>
        </p:nvSpPr>
        <p:spPr bwMode="auto">
          <a:xfrm>
            <a:off x="539552" y="1196752"/>
            <a:ext cx="8208912" cy="4248472"/>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6"/>
          <p:cNvSpPr>
            <a:spLocks noGrp="1"/>
          </p:cNvSpPr>
          <p:nvPr>
            <p:ph idx="1"/>
          </p:nvPr>
        </p:nvSpPr>
        <p:spPr>
          <a:xfrm>
            <a:off x="611560" y="1268761"/>
            <a:ext cx="8136904" cy="4032447"/>
          </a:xfrm>
        </p:spPr>
        <p:txBody>
          <a:bodyPr/>
          <a:lstStyle/>
          <a:p>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Promote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environmental sustainability</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 combat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climate change</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 and tackle </a:t>
            </a:r>
            <a:r>
              <a:rPr lang="en-US" altLang="en-US" sz="2000" b="1" dirty="0" err="1" smtClean="0">
                <a:solidFill>
                  <a:schemeClr val="tx2"/>
                </a:solidFill>
                <a:latin typeface="Ebrima" panose="02000000000000000000" pitchFamily="2" charset="0"/>
                <a:ea typeface="Ebrima" panose="02000000000000000000" pitchFamily="2" charset="0"/>
                <a:cs typeface="Ebrima" panose="02000000000000000000" pitchFamily="2" charset="0"/>
              </a:rPr>
              <a:t>e-waste</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p>
          <a:p>
            <a:endPar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Avoid health risks from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electromagnetic fields (EMF)</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 produced by telecommunication devices and installations;</a:t>
            </a:r>
          </a:p>
          <a:p>
            <a:endPar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Protect telecommunication equipment and installations against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damage and malfunction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due to electromagnetic disturbances, such as those from lightning;</a:t>
            </a:r>
          </a:p>
          <a:p>
            <a:endPar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Ensure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safety of personnel and users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of networks against current and voltages used in telecommunication networks.</a:t>
            </a:r>
          </a:p>
        </p:txBody>
      </p:sp>
      <p:sp>
        <p:nvSpPr>
          <p:cNvPr id="13" name="Title 5"/>
          <p:cNvSpPr txBox="1">
            <a:spLocks/>
          </p:cNvSpPr>
          <p:nvPr/>
        </p:nvSpPr>
        <p:spPr bwMode="auto">
          <a:xfrm>
            <a:off x="1396851" y="6171366"/>
            <a:ext cx="6624638"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kern="1200" dirty="0" smtClean="0">
                <a:latin typeface="Ebrima" panose="02000000000000000000" pitchFamily="2" charset="0"/>
                <a:ea typeface="Ebrima" panose="02000000000000000000" pitchFamily="2" charset="0"/>
                <a:cs typeface="Ebrima" panose="02000000000000000000" pitchFamily="2" charset="0"/>
              </a:rPr>
              <a:t>Work with us!</a:t>
            </a:r>
            <a:endParaRPr lang="en-US" altLang="en-US" sz="3200" kern="1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323717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9" name="Straight Connector 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0"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539552" y="72912"/>
            <a:ext cx="7772400" cy="584775"/>
          </a:xfrm>
        </p:spPr>
        <p:txBody>
          <a:bodyPr/>
          <a:lstStyle/>
          <a:p>
            <a:r>
              <a:rPr lang="en-US" sz="3200" kern="1200" dirty="0" smtClean="0">
                <a:solidFill>
                  <a:schemeClr val="tx2"/>
                </a:solidFill>
                <a:latin typeface="Ebrima" panose="02000000000000000000" pitchFamily="2" charset="0"/>
                <a:ea typeface="Ebrima" panose="02000000000000000000" pitchFamily="2" charset="0"/>
                <a:cs typeface="Ebrima" panose="02000000000000000000" pitchFamily="2" charset="0"/>
              </a:rPr>
              <a:t>THANK YOU</a:t>
            </a:r>
            <a:endPar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6" name="Title 1"/>
          <p:cNvSpPr txBox="1">
            <a:spLocks/>
          </p:cNvSpPr>
          <p:nvPr/>
        </p:nvSpPr>
        <p:spPr bwMode="auto">
          <a:xfrm>
            <a:off x="757238" y="6176917"/>
            <a:ext cx="7772400" cy="461665"/>
          </a:xfrm>
          <a:prstGeom prst="rect">
            <a:avLst/>
          </a:prstGeom>
          <a:noFill/>
          <a:ln w="9525">
            <a:noFill/>
            <a:miter lim="800000"/>
            <a:headEnd/>
            <a:tailEnd/>
          </a:ln>
        </p:spPr>
        <p:txBody>
          <a:bodyPr anchor="ctr">
            <a:spAutoFit/>
          </a:bodyPr>
          <a:lstStyle/>
          <a:p>
            <a:pPr algn="ctr" eaLnBrk="0" hangingPunct="0">
              <a:defRPr/>
            </a:pPr>
            <a:r>
              <a:rPr lang="en-US" sz="2400" b="1" dirty="0">
                <a:solidFill>
                  <a:schemeClr val="tx2"/>
                </a:solidFill>
                <a:latin typeface="Ebrima" panose="02000000000000000000" pitchFamily="2" charset="0"/>
                <a:ea typeface="Ebrima" panose="02000000000000000000" pitchFamily="2" charset="0"/>
                <a:cs typeface="Ebrima" panose="02000000000000000000" pitchFamily="2" charset="0"/>
              </a:rPr>
              <a:t>tsbsg5@itu.int</a:t>
            </a:r>
          </a:p>
        </p:txBody>
      </p:sp>
      <p:sp>
        <p:nvSpPr>
          <p:cNvPr id="12" name="Content Placeholder 2"/>
          <p:cNvSpPr txBox="1">
            <a:spLocks/>
          </p:cNvSpPr>
          <p:nvPr/>
        </p:nvSpPr>
        <p:spPr>
          <a:xfrm>
            <a:off x="1961058" y="908720"/>
            <a:ext cx="6067326" cy="187220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ITU-T/SG5 “Environment &amp; Climate Change”</a:t>
            </a:r>
            <a:b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br>
            <a:r>
              <a:rPr lang="en-US" altLang="en-US" sz="2000" kern="0" dirty="0">
                <a:solidFill>
                  <a:schemeClr val="tx2"/>
                </a:solidFill>
                <a:latin typeface="Gadugi" panose="020B0502040204020203" pitchFamily="34" charset="0"/>
                <a:cs typeface="Browallia New" panose="020B0604020202020204" pitchFamily="34" charset="-34"/>
              </a:rPr>
              <a:t>itu.int/go/tsg5</a:t>
            </a:r>
          </a:p>
          <a:p>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hlinkClick r:id="rId3"/>
            </a:endParaRP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and Climate </a:t>
            </a: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C</a:t>
            </a:r>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hange</a:t>
            </a:r>
            <a:b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br>
            <a:r>
              <a:rPr lang="en-US" altLang="en-US" sz="2000" kern="0" dirty="0">
                <a:solidFill>
                  <a:schemeClr val="tx2"/>
                </a:solidFill>
                <a:latin typeface="Gadugi" panose="020B0502040204020203" pitchFamily="34" charset="0"/>
                <a:cs typeface="Browallia New" panose="020B0604020202020204" pitchFamily="34" charset="-34"/>
              </a:rPr>
              <a:t>itu.int/go/ITU-T/climate</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t="46452"/>
          <a:stretch>
            <a:fillRect/>
          </a:stretch>
        </p:blipFill>
        <p:spPr bwMode="auto">
          <a:xfrm>
            <a:off x="0" y="2924944"/>
            <a:ext cx="9144000" cy="289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83568" y="1052736"/>
            <a:ext cx="8199983" cy="4248472"/>
          </a:xfrm>
        </p:spPr>
        <p:txBody>
          <a:bodyPr/>
          <a:lstStyle/>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ITU</a:t>
            </a:r>
          </a:p>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ITU-T Study Group 5</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Working Party 1</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Working Party 2</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Working Party 3</a:t>
            </a:r>
          </a:p>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Regional Groups</a:t>
            </a:r>
          </a:p>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Related Groups</a:t>
            </a:r>
          </a:p>
          <a:p>
            <a:pPr lvl="1">
              <a:buFont typeface="Wingdings" panose="05000000000000000000" pitchFamily="2" charset="2"/>
              <a:buChar char="§"/>
            </a:pPr>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Joint Coordination Activity on ICT and Climate Change</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Focus Group on Smart Sustainable Cities</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Focus Group on Smart Water Management</a:t>
            </a:r>
          </a:p>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Work with us</a:t>
            </a:r>
          </a:p>
        </p:txBody>
      </p:sp>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2</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3347641" y="34171"/>
            <a:ext cx="2376487" cy="584775"/>
          </a:xfrm>
        </p:spPr>
        <p:txBody>
          <a:bodyPr/>
          <a:lstStyle/>
          <a:p>
            <a:r>
              <a:rPr lang="en-US" alt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Agenda</a:t>
            </a:r>
            <a:endParaRPr lang="en-US" altLang="en-US" sz="4400" kern="1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026" name="Picture 2" descr="C:\Users\campilon\Pictures\SHUTTERSTOCK\opening_ceremony_52622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895529"/>
            <a:ext cx="2871391" cy="202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65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www.itrnews.com/images/2011/2011-10-25-25-IT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040"/>
            <a:ext cx="4337248" cy="224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portfolio.theyellowfabrik.com/wp-content/uploads/tyf1201-itu-Intro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3" y="1700808"/>
            <a:ext cx="3659187" cy="214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farm3.static.flickr.com/2594/4190132034_b690c7545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4"/>
            <a:ext cx="2820988" cy="387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487" y="-27384"/>
            <a:ext cx="3465513"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6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18441"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p:cNvSpPr txBox="1">
            <a:spLocks/>
          </p:cNvSpPr>
          <p:nvPr/>
        </p:nvSpPr>
        <p:spPr>
          <a:xfrm>
            <a:off x="107504" y="4005064"/>
            <a:ext cx="3312368" cy="164917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UN</a:t>
            </a:r>
            <a:r>
              <a:rPr lang="en-US" sz="2000" kern="0"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specialized agency for ICTs</a:t>
            </a:r>
          </a:p>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unique public/private partnership</a:t>
            </a:r>
          </a:p>
        </p:txBody>
      </p:sp>
      <p:sp>
        <p:nvSpPr>
          <p:cNvPr id="25" name="Content Placeholder 2"/>
          <p:cNvSpPr txBox="1">
            <a:spLocks/>
          </p:cNvSpPr>
          <p:nvPr/>
        </p:nvSpPr>
        <p:spPr>
          <a:xfrm>
            <a:off x="3995936" y="3886608"/>
            <a:ext cx="5076056" cy="230205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Members:</a:t>
            </a:r>
          </a:p>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193 Member States (Governments and regulatory bodies) </a:t>
            </a:r>
          </a:p>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Over 700 Private Sector (Sector Members and Associates) </a:t>
            </a:r>
          </a:p>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Over 63 Academia</a:t>
            </a:r>
          </a:p>
        </p:txBody>
      </p: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3" name="Rectangle 12"/>
          <p:cNvSpPr/>
          <p:nvPr/>
        </p:nvSpPr>
        <p:spPr bwMode="auto">
          <a:xfrm>
            <a:off x="0" y="6058297"/>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2" name="Title 1"/>
          <p:cNvSpPr>
            <a:spLocks noGrp="1"/>
          </p:cNvSpPr>
          <p:nvPr>
            <p:ph type="title"/>
          </p:nvPr>
        </p:nvSpPr>
        <p:spPr>
          <a:xfrm>
            <a:off x="2801865" y="6178356"/>
            <a:ext cx="3322964" cy="529616"/>
          </a:xfrm>
        </p:spPr>
        <p:txBody>
          <a:bodyPr>
            <a:noAutofit/>
          </a:bodyPr>
          <a:lstStyle/>
          <a:p>
            <a:r>
              <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ITU</a:t>
            </a:r>
          </a:p>
        </p:txBody>
      </p:sp>
    </p:spTree>
    <p:extLst>
      <p:ext uri="{BB962C8B-B14F-4D97-AF65-F5344CB8AC3E}">
        <p14:creationId xmlns:p14="http://schemas.microsoft.com/office/powerpoint/2010/main" val="41070650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19" name="Rectangle 18"/>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0" name="Straight Connector 1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25" name="Picture 14" descr="http://media-2.web.britannica.com/eb-media/61/96161-050-E4DE0714.jpg"/>
          <p:cNvPicPr>
            <a:picLocks noChangeAspect="1" noChangeArrowheads="1"/>
          </p:cNvPicPr>
          <p:nvPr/>
        </p:nvPicPr>
        <p:blipFill>
          <a:blip r:embed="rId2" cstate="print"/>
          <a:srcRect/>
          <a:stretch>
            <a:fillRect/>
          </a:stretch>
        </p:blipFill>
        <p:spPr bwMode="auto">
          <a:xfrm>
            <a:off x="4448354" y="5157192"/>
            <a:ext cx="1059750" cy="720630"/>
          </a:xfrm>
          <a:prstGeom prst="rect">
            <a:avLst/>
          </a:prstGeom>
          <a:noFill/>
          <a:ln>
            <a:noFill/>
          </a:ln>
        </p:spPr>
      </p:pic>
      <p:pic>
        <p:nvPicPr>
          <p:cNvPr id="23" name="Picture 6" descr="http://www.celtnet.org.uk/mobile-phone/img/mobile-evolut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0094" y="1009087"/>
            <a:ext cx="914364" cy="6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tu_map2"/>
          <p:cNvPicPr>
            <a:picLocks noChangeAspect="1" noChangeArrowheads="1"/>
          </p:cNvPicPr>
          <p:nvPr/>
        </p:nvPicPr>
        <p:blipFill>
          <a:blip r:embed="rId4" cstate="print"/>
          <a:srcRect/>
          <a:stretch>
            <a:fillRect/>
          </a:stretch>
        </p:blipFill>
        <p:spPr bwMode="auto">
          <a:xfrm>
            <a:off x="2576846" y="1988840"/>
            <a:ext cx="4227402" cy="2023816"/>
          </a:xfrm>
          <a:prstGeom prst="rect">
            <a:avLst/>
          </a:prstGeom>
          <a:noFill/>
          <a:ln w="6350">
            <a:noFill/>
            <a:miter lim="800000"/>
            <a:headEnd/>
            <a:tailEnd/>
          </a:ln>
        </p:spPr>
      </p:pic>
      <p:pic>
        <p:nvPicPr>
          <p:cNvPr id="24" name="Picture 8" descr="http://tvbythenumbers.com/wp-content/uploads/2009/12/satellite.jpg"/>
          <p:cNvPicPr>
            <a:picLocks noChangeAspect="1" noChangeArrowheads="1"/>
          </p:cNvPicPr>
          <p:nvPr/>
        </p:nvPicPr>
        <p:blipFill>
          <a:blip r:embed="rId5" cstate="print"/>
          <a:srcRect/>
          <a:stretch>
            <a:fillRect/>
          </a:stretch>
        </p:blipFill>
        <p:spPr bwMode="auto">
          <a:xfrm>
            <a:off x="3988454" y="4281384"/>
            <a:ext cx="1015594" cy="803800"/>
          </a:xfrm>
          <a:prstGeom prst="rect">
            <a:avLst/>
          </a:prstGeom>
          <a:noFill/>
          <a:ln>
            <a:noFill/>
          </a:ln>
        </p:spPr>
      </p:pic>
      <p:pic>
        <p:nvPicPr>
          <p:cNvPr id="22" name="Picture 4" descr="http://www.w3.org/2005/Talks/1111-maxf-delhi/telephone.jpg"/>
          <p:cNvPicPr>
            <a:picLocks noChangeAspect="1" noChangeArrowheads="1"/>
          </p:cNvPicPr>
          <p:nvPr/>
        </p:nvPicPr>
        <p:blipFill>
          <a:blip r:embed="rId6" cstate="print"/>
          <a:srcRect/>
          <a:stretch>
            <a:fillRect/>
          </a:stretch>
        </p:blipFill>
        <p:spPr bwMode="auto">
          <a:xfrm>
            <a:off x="1477010" y="3726584"/>
            <a:ext cx="711692" cy="956700"/>
          </a:xfrm>
          <a:prstGeom prst="rect">
            <a:avLst/>
          </a:prstGeom>
          <a:noFill/>
          <a:ln>
            <a:noFill/>
          </a:ln>
        </p:spPr>
      </p:pic>
      <p:pic>
        <p:nvPicPr>
          <p:cNvPr id="21" name="Picture 2" descr="http://www.textually.org/textually/archives/archives/images/set2/telegraph1.jpg"/>
          <p:cNvPicPr>
            <a:picLocks noChangeAspect="1" noChangeArrowheads="1"/>
          </p:cNvPicPr>
          <p:nvPr/>
        </p:nvPicPr>
        <p:blipFill>
          <a:blip r:embed="rId7" cstate="print"/>
          <a:srcRect/>
          <a:stretch>
            <a:fillRect/>
          </a:stretch>
        </p:blipFill>
        <p:spPr bwMode="auto">
          <a:xfrm>
            <a:off x="323528" y="2218926"/>
            <a:ext cx="922110" cy="647812"/>
          </a:xfrm>
          <a:prstGeom prst="rect">
            <a:avLst/>
          </a:prstGeom>
          <a:noFill/>
          <a:ln>
            <a:noFill/>
          </a:ln>
        </p:spPr>
      </p:pic>
      <p:pic>
        <p:nvPicPr>
          <p:cNvPr id="27" name="Picture 18" descr="http://magento.siteground.com/media/catalog/product/cache/12/image/5e06319eda06f020e43594a9c230972d/a/c/acer-ferrari-3200-notebook-computer-p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3861048"/>
            <a:ext cx="794808" cy="7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http://www.readmobilenews.com/wp-content/uploads/2009/05/verizon-prepping-the-ipa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5353" y="2365376"/>
            <a:ext cx="838964" cy="55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7504" y="58614"/>
            <a:ext cx="8784976" cy="490066"/>
          </a:xfrm>
        </p:spPr>
        <p:txBody>
          <a:bodyPr>
            <a:noAutofit/>
          </a:bodyPr>
          <a:lstStyle/>
          <a:p>
            <a:r>
              <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ITU’s structure</a:t>
            </a:r>
          </a:p>
        </p:txBody>
      </p:sp>
      <p:pic>
        <p:nvPicPr>
          <p:cNvPr id="7" name="16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67933"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9512" y="4941168"/>
            <a:ext cx="3600400" cy="1015663"/>
          </a:xfrm>
          <a:prstGeom prst="rect">
            <a:avLst/>
          </a:prstGeom>
          <a:noFill/>
        </p:spPr>
        <p:txBody>
          <a:bodyPr wrap="square" rtlCol="0">
            <a:spAutoFit/>
          </a:bodyPr>
          <a:lstStyle/>
          <a:p>
            <a:pPr algn="ctr"/>
            <a:r>
              <a:rPr 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General </a:t>
            </a:r>
            <a:r>
              <a:rPr 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Secretariat </a:t>
            </a: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provides coordination </a:t>
            </a:r>
          </a:p>
          <a:p>
            <a:pPr algn="ct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for the whole organization</a:t>
            </a:r>
          </a:p>
        </p:txBody>
      </p:sp>
      <p:sp>
        <p:nvSpPr>
          <p:cNvPr id="9" name="TextBox 8"/>
          <p:cNvSpPr txBox="1"/>
          <p:nvPr/>
        </p:nvSpPr>
        <p:spPr>
          <a:xfrm>
            <a:off x="323528" y="764704"/>
            <a:ext cx="3018656" cy="1015663"/>
          </a:xfrm>
          <a:prstGeom prst="rect">
            <a:avLst/>
          </a:prstGeom>
          <a:noFill/>
        </p:spPr>
        <p:txBody>
          <a:bodyPr wrap="square" rtlCol="0">
            <a:spAutoFit/>
          </a:bodyPr>
          <a:lstStyle/>
          <a:p>
            <a:pPr lvl="0" algn="ctr">
              <a:defRPr/>
            </a:pP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Standardization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(ITU-T) produces interoperable technical ICT standards</a:t>
            </a:r>
          </a:p>
        </p:txBody>
      </p:sp>
      <p:sp>
        <p:nvSpPr>
          <p:cNvPr id="10" name="TextBox 9"/>
          <p:cNvSpPr txBox="1"/>
          <p:nvPr/>
        </p:nvSpPr>
        <p:spPr>
          <a:xfrm>
            <a:off x="6012160" y="4941168"/>
            <a:ext cx="2736304" cy="1015663"/>
          </a:xfrm>
          <a:prstGeom prst="rect">
            <a:avLst/>
          </a:prstGeom>
          <a:noFill/>
        </p:spPr>
        <p:txBody>
          <a:bodyPr wrap="square" rtlCol="0">
            <a:spAutoFit/>
          </a:bodyPr>
          <a:lstStyle/>
          <a:p>
            <a:pPr lvl="0" algn="ctr">
              <a:defRPr/>
            </a:pP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Development</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 (ITU-D) provides assistance to the un-connected </a:t>
            </a:r>
          </a:p>
        </p:txBody>
      </p:sp>
      <p:sp>
        <p:nvSpPr>
          <p:cNvPr id="11" name="Rectangle 10"/>
          <p:cNvSpPr/>
          <p:nvPr/>
        </p:nvSpPr>
        <p:spPr>
          <a:xfrm>
            <a:off x="5148064" y="764704"/>
            <a:ext cx="3744416" cy="1015663"/>
          </a:xfrm>
          <a:prstGeom prst="rect">
            <a:avLst/>
          </a:prstGeom>
        </p:spPr>
        <p:txBody>
          <a:bodyPr wrap="square">
            <a:spAutoFit/>
          </a:bodyPr>
          <a:lstStyle/>
          <a:p>
            <a:pPr algn="ctr">
              <a:defRPr/>
            </a:pPr>
            <a:r>
              <a:rPr lang="en-US" b="1" kern="0" dirty="0" err="1">
                <a:solidFill>
                  <a:schemeClr val="tx2"/>
                </a:solidFill>
                <a:latin typeface="Ebrima" panose="02000000000000000000" pitchFamily="2" charset="0"/>
                <a:ea typeface="Ebrima" panose="02000000000000000000" pitchFamily="2" charset="0"/>
                <a:cs typeface="Ebrima" panose="02000000000000000000" pitchFamily="2" charset="0"/>
              </a:rPr>
              <a:t>Radiocommunication</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(ITU-R) coordinates global wireless communication</a:t>
            </a:r>
          </a:p>
        </p:txBody>
      </p:sp>
    </p:spTree>
    <p:extLst>
      <p:ext uri="{BB962C8B-B14F-4D97-AF65-F5344CB8AC3E}">
        <p14:creationId xmlns:p14="http://schemas.microsoft.com/office/powerpoint/2010/main" val="28153707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38"/>
          <p:cNvSpPr/>
          <p:nvPr/>
        </p:nvSpPr>
        <p:spPr bwMode="auto">
          <a:xfrm rot="10800000">
            <a:off x="4499892" y="1582669"/>
            <a:ext cx="4105275" cy="3646488"/>
          </a:xfrm>
          <a:prstGeom prst="pie">
            <a:avLst>
              <a:gd name="adj1" fmla="val 5389486"/>
              <a:gd name="adj2" fmla="val 11946091"/>
            </a:avLst>
          </a:prstGeom>
          <a:solidFill>
            <a:srgbClr val="CAE8AA"/>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5</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84932" y="34172"/>
            <a:ext cx="8232204"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ITU-T Study Group 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1" name="Pie 30"/>
          <p:cNvSpPr/>
          <p:nvPr/>
        </p:nvSpPr>
        <p:spPr bwMode="auto">
          <a:xfrm rot="5400000">
            <a:off x="4574504" y="1436619"/>
            <a:ext cx="3668713" cy="3960813"/>
          </a:xfrm>
          <a:prstGeom prst="pie">
            <a:avLst>
              <a:gd name="adj1" fmla="val 3960433"/>
              <a:gd name="adj2" fmla="val 10878269"/>
            </a:avLst>
          </a:prstGeom>
          <a:solidFill>
            <a:srgbClr val="D5EAFF"/>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32" name="Pie 31"/>
          <p:cNvSpPr/>
          <p:nvPr/>
        </p:nvSpPr>
        <p:spPr bwMode="auto">
          <a:xfrm rot="17901924">
            <a:off x="4577679" y="1357245"/>
            <a:ext cx="3863975" cy="4311650"/>
          </a:xfrm>
          <a:prstGeom prst="pie">
            <a:avLst>
              <a:gd name="adj1" fmla="val 4782406"/>
              <a:gd name="adj2" fmla="val 12974390"/>
            </a:avLst>
          </a:prstGeom>
          <a:solidFill>
            <a:srgbClr val="FF9966"/>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33" name="Content Placeholder 11"/>
          <p:cNvSpPr txBox="1">
            <a:spLocks/>
          </p:cNvSpPr>
          <p:nvPr/>
        </p:nvSpPr>
        <p:spPr>
          <a:xfrm>
            <a:off x="4716016" y="2134046"/>
            <a:ext cx="1655763" cy="11509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eaLnBrk="1" hangingPunct="1">
              <a:spcBef>
                <a:spcPct val="0"/>
              </a:spcBef>
              <a:buFont typeface="Wingdings" pitchFamily="2" charset="2"/>
              <a:buNone/>
              <a:defRPr/>
            </a:pPr>
            <a:r>
              <a:rPr 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WP1/5</a:t>
            </a:r>
          </a:p>
          <a:p>
            <a:pPr marL="0" indent="0" algn="ctr" eaLnBrk="1" hangingPunct="1">
              <a:spcBef>
                <a:spcPct val="0"/>
              </a:spcBef>
              <a:buFont typeface="Wingdings" pitchFamily="2" charset="2"/>
              <a:buNone/>
              <a:defRPr/>
            </a:pPr>
            <a:r>
              <a:rPr lang="en-US" sz="1800" kern="0" dirty="0">
                <a:solidFill>
                  <a:srgbClr val="003366"/>
                </a:solidFill>
                <a:latin typeface="Ebrima" panose="02000000000000000000" pitchFamily="2" charset="0"/>
                <a:ea typeface="Ebrima" panose="02000000000000000000" pitchFamily="2" charset="0"/>
                <a:cs typeface="Ebrima" panose="02000000000000000000" pitchFamily="2" charset="0"/>
              </a:rPr>
              <a:t>Damage prevention and safety </a:t>
            </a:r>
          </a:p>
        </p:txBody>
      </p:sp>
      <p:sp>
        <p:nvSpPr>
          <p:cNvPr id="34" name="Content Placeholder 11"/>
          <p:cNvSpPr txBox="1">
            <a:spLocks/>
          </p:cNvSpPr>
          <p:nvPr/>
        </p:nvSpPr>
        <p:spPr bwMode="auto">
          <a:xfrm>
            <a:off x="5220072" y="3794546"/>
            <a:ext cx="269505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WP2/5</a:t>
            </a: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Electromagnetic fields: emission, immunity and human exposure</a:t>
            </a:r>
          </a:p>
        </p:txBody>
      </p:sp>
      <p:sp>
        <p:nvSpPr>
          <p:cNvPr id="35" name="Content Placeholder 11"/>
          <p:cNvSpPr txBox="1">
            <a:spLocks/>
          </p:cNvSpPr>
          <p:nvPr/>
        </p:nvSpPr>
        <p:spPr bwMode="auto">
          <a:xfrm>
            <a:off x="6505337" y="2444682"/>
            <a:ext cx="216096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WP3/5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ICT and climate change</a:t>
            </a:r>
          </a:p>
        </p:txBody>
      </p:sp>
      <p:sp>
        <p:nvSpPr>
          <p:cNvPr id="36" name="Oval 16"/>
          <p:cNvSpPr>
            <a:spLocks noChangeArrowheads="1"/>
          </p:cNvSpPr>
          <p:nvPr/>
        </p:nvSpPr>
        <p:spPr bwMode="auto">
          <a:xfrm>
            <a:off x="3627587" y="3284984"/>
            <a:ext cx="2051706" cy="519351"/>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5 Questions</a:t>
            </a:r>
          </a:p>
        </p:txBody>
      </p:sp>
      <p:sp>
        <p:nvSpPr>
          <p:cNvPr id="37" name="Oval 16"/>
          <p:cNvSpPr>
            <a:spLocks noChangeArrowheads="1"/>
          </p:cNvSpPr>
          <p:nvPr/>
        </p:nvSpPr>
        <p:spPr bwMode="auto">
          <a:xfrm>
            <a:off x="5139755" y="5085184"/>
            <a:ext cx="2051706" cy="519351"/>
          </a:xfrm>
          <a:prstGeom prst="ellipse">
            <a:avLst/>
          </a:prstGeom>
          <a:solidFill>
            <a:srgbClr val="CC6600"/>
          </a:solidFill>
          <a:ln>
            <a:noFill/>
          </a:ln>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6 Questions</a:t>
            </a:r>
          </a:p>
        </p:txBody>
      </p:sp>
      <p:sp>
        <p:nvSpPr>
          <p:cNvPr id="38" name="Oval 16"/>
          <p:cNvSpPr>
            <a:spLocks noChangeArrowheads="1"/>
          </p:cNvSpPr>
          <p:nvPr/>
        </p:nvSpPr>
        <p:spPr bwMode="auto">
          <a:xfrm>
            <a:off x="6489042" y="1752413"/>
            <a:ext cx="2051706" cy="519351"/>
          </a:xfrm>
          <a:prstGeom prst="ellipse">
            <a:avLst/>
          </a:prstGeom>
          <a:solidFill>
            <a:srgbClr val="ABDB77"/>
          </a:solidFill>
          <a:ln>
            <a:noFill/>
          </a:ln>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7 Questions</a:t>
            </a:r>
          </a:p>
        </p:txBody>
      </p:sp>
      <p:sp>
        <p:nvSpPr>
          <p:cNvPr id="40" name="Content Placeholder 2"/>
          <p:cNvSpPr txBox="1">
            <a:spLocks/>
          </p:cNvSpPr>
          <p:nvPr/>
        </p:nvSpPr>
        <p:spPr>
          <a:xfrm>
            <a:off x="144165" y="764704"/>
            <a:ext cx="3262607" cy="2159314"/>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Mandate</a:t>
            </a:r>
          </a:p>
          <a:p>
            <a:pPr marL="0" indent="0">
              <a:buNone/>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Lead </a:t>
            </a:r>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study group for:</a:t>
            </a:r>
          </a:p>
          <a:p>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environment and climate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change;</a:t>
            </a:r>
            <a:endPar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electromagnetic compatibility and electromagnetic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effects.</a:t>
            </a:r>
            <a:endPar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2" name="Oval 16"/>
          <p:cNvSpPr>
            <a:spLocks noChangeArrowheads="1"/>
          </p:cNvSpPr>
          <p:nvPr/>
        </p:nvSpPr>
        <p:spPr bwMode="auto">
          <a:xfrm>
            <a:off x="770922" y="4334514"/>
            <a:ext cx="2216902" cy="908864"/>
          </a:xfrm>
          <a:prstGeom prst="ellipse">
            <a:avLst/>
          </a:prstGeom>
          <a:solidFill>
            <a:srgbClr val="C5C000"/>
          </a:solidFill>
          <a:ln>
            <a:noFill/>
          </a:ln>
          <a:extLst/>
        </p:spPr>
        <p:txBody>
          <a:bodyPr wrap="squar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Question 12 </a:t>
            </a:r>
            <a:r>
              <a:rPr lang="fr-FR" altLang="en-US" sz="1800" b="1" kern="0" dirty="0" err="1" smtClean="0">
                <a:solidFill>
                  <a:srgbClr val="003366"/>
                </a:solidFill>
                <a:latin typeface="Ebrima" panose="02000000000000000000" pitchFamily="2" charset="0"/>
                <a:ea typeface="Ebrima" panose="02000000000000000000" pitchFamily="2" charset="0"/>
                <a:cs typeface="Ebrima" panose="02000000000000000000" pitchFamily="2" charset="0"/>
              </a:rPr>
              <a:t>Terminology</a:t>
            </a:r>
            <a:endPar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endParaRPr>
          </a:p>
        </p:txBody>
      </p:sp>
      <p:sp>
        <p:nvSpPr>
          <p:cNvPr id="2" name="Rectangle 1"/>
          <p:cNvSpPr/>
          <p:nvPr/>
        </p:nvSpPr>
        <p:spPr>
          <a:xfrm>
            <a:off x="5857520" y="764704"/>
            <a:ext cx="1306768" cy="400110"/>
          </a:xfrm>
          <a:prstGeom prst="rect">
            <a:avLst/>
          </a:prstGeom>
        </p:spPr>
        <p:txBody>
          <a:bodyPr wrap="none">
            <a:spAutoFit/>
          </a:bodyPr>
          <a:lstStyle/>
          <a:p>
            <a:pPr lvl="0"/>
            <a:r>
              <a:rPr lang="en-US" altLang="en-US" b="1" dirty="0" smtClean="0">
                <a:solidFill>
                  <a:srgbClr val="1B5BA2"/>
                </a:solidFill>
                <a:latin typeface="Ebrima" panose="02000000000000000000" pitchFamily="2" charset="0"/>
                <a:ea typeface="Ebrima" panose="02000000000000000000" pitchFamily="2" charset="0"/>
                <a:cs typeface="Ebrima" panose="02000000000000000000" pitchFamily="2" charset="0"/>
              </a:rPr>
              <a:t>Structure</a:t>
            </a:r>
            <a:endParaRPr lang="en-US" altLang="en-US" b="1" dirty="0">
              <a:solidFill>
                <a:srgbClr val="1B5BA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6907200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4"/>
          </p:nvPr>
        </p:nvSpPr>
        <p:spPr>
          <a:xfrm>
            <a:off x="611560" y="1196752"/>
            <a:ext cx="8208912" cy="3240360"/>
          </a:xfrm>
        </p:spPr>
        <p:txBody>
          <a:bodyPr/>
          <a:lstStyle/>
          <a:p>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Study and identify standards needs;</a:t>
            </a:r>
          </a:p>
          <a:p>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Develop </a:t>
            </a:r>
            <a:r>
              <a:rPr lang="en-US" sz="2000" b="1" dirty="0">
                <a:solidFill>
                  <a:schemeClr val="tx2"/>
                </a:solidFill>
                <a:latin typeface="Ebrima" panose="02000000000000000000" pitchFamily="2" charset="0"/>
                <a:ea typeface="Ebrima" panose="02000000000000000000" pitchFamily="2" charset="0"/>
                <a:cs typeface="Ebrima" panose="02000000000000000000" pitchFamily="2" charset="0"/>
              </a:rPr>
              <a:t>non-discriminatory international standards </a:t>
            </a:r>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(ITU-T Recommendations), </a:t>
            </a:r>
            <a:r>
              <a:rPr 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technical reports, best practices and implementation guides;</a:t>
            </a:r>
          </a:p>
          <a:p>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Ensure interoperability and reduce technical barriers;</a:t>
            </a:r>
          </a:p>
          <a:p>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Facilitate international </a:t>
            </a:r>
            <a:r>
              <a:rPr lang="en-US" sz="2000" b="1" dirty="0">
                <a:solidFill>
                  <a:schemeClr val="tx2"/>
                </a:solidFill>
                <a:latin typeface="Ebrima" panose="02000000000000000000" pitchFamily="2" charset="0"/>
                <a:ea typeface="Ebrima" panose="02000000000000000000" pitchFamily="2" charset="0"/>
                <a:cs typeface="Ebrima" panose="02000000000000000000" pitchFamily="2" charset="0"/>
              </a:rPr>
              <a:t>cooperation</a:t>
            </a:r>
            <a:r>
              <a:rPr lang="en-US" sz="2000" dirty="0">
                <a:solidFill>
                  <a:schemeClr val="tx2"/>
                </a:solidFill>
                <a:latin typeface="Ebrima" panose="02000000000000000000" pitchFamily="2" charset="0"/>
                <a:ea typeface="Ebrima" panose="02000000000000000000" pitchFamily="2" charset="0"/>
                <a:cs typeface="Ebrima" panose="02000000000000000000" pitchFamily="2" charset="0"/>
              </a:rPr>
              <a:t> between international and regional standardization bodies;</a:t>
            </a:r>
          </a:p>
          <a:p>
            <a:r>
              <a:rPr lang="en-US" sz="2000" dirty="0">
                <a:solidFill>
                  <a:schemeClr val="tx2"/>
                </a:solidFill>
                <a:latin typeface="Ebrima" panose="02000000000000000000" pitchFamily="2" charset="0"/>
                <a:ea typeface="Ebrima" panose="02000000000000000000" pitchFamily="2" charset="0"/>
                <a:cs typeface="Ebrima" panose="02000000000000000000" pitchFamily="2" charset="0"/>
              </a:rPr>
              <a:t>Reduce the </a:t>
            </a:r>
            <a:r>
              <a:rPr lang="en-US" sz="2000" b="1" dirty="0">
                <a:solidFill>
                  <a:schemeClr val="tx2"/>
                </a:solidFill>
                <a:latin typeface="Ebrima" panose="02000000000000000000" pitchFamily="2" charset="0"/>
                <a:ea typeface="Ebrima" panose="02000000000000000000" pitchFamily="2" charset="0"/>
                <a:cs typeface="Ebrima" panose="02000000000000000000" pitchFamily="2" charset="0"/>
              </a:rPr>
              <a:t>gap</a:t>
            </a:r>
            <a:r>
              <a:rPr lang="en-US" sz="2000" dirty="0">
                <a:solidFill>
                  <a:schemeClr val="tx2"/>
                </a:solidFill>
                <a:latin typeface="Ebrima" panose="02000000000000000000" pitchFamily="2" charset="0"/>
                <a:ea typeface="Ebrima" panose="02000000000000000000" pitchFamily="2" charset="0"/>
                <a:cs typeface="Ebrima" panose="02000000000000000000" pitchFamily="2" charset="0"/>
              </a:rPr>
              <a:t> in standards between the </a:t>
            </a:r>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developed </a:t>
            </a:r>
            <a:r>
              <a:rPr lang="en-US" sz="2000" dirty="0">
                <a:solidFill>
                  <a:schemeClr val="tx2"/>
                </a:solidFill>
                <a:latin typeface="Ebrima" panose="02000000000000000000" pitchFamily="2" charset="0"/>
                <a:ea typeface="Ebrima" panose="02000000000000000000" pitchFamily="2" charset="0"/>
                <a:cs typeface="Ebrima" panose="02000000000000000000" pitchFamily="2" charset="0"/>
              </a:rPr>
              <a:t>and developing </a:t>
            </a:r>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countries.</a:t>
            </a:r>
            <a:endParaRPr lang="en-US" sz="2000" dirty="0">
              <a:solidFill>
                <a:schemeClr val="tx2"/>
              </a:solidFill>
              <a:latin typeface="Ebrima" panose="02000000000000000000" pitchFamily="2" charset="0"/>
              <a:ea typeface="Ebrima" panose="02000000000000000000" pitchFamily="2" charset="0"/>
              <a:cs typeface="Ebrima" panose="02000000000000000000" pitchFamily="2" charset="0"/>
            </a:endParaRPr>
          </a:p>
          <a:p>
            <a:endParaRPr lang="en-US" sz="2800" dirty="0">
              <a:solidFill>
                <a:schemeClr val="tx2"/>
              </a:solidFill>
              <a:latin typeface="Browallia New" panose="020B0604020202020204" pitchFamily="34" charset="-34"/>
              <a:cs typeface="Browallia New" panose="020B0604020202020204" pitchFamily="34" charset="-34"/>
            </a:endParaRPr>
          </a:p>
        </p:txBody>
      </p:sp>
      <p:sp>
        <p:nvSpPr>
          <p:cNvPr id="3" name="Slide Number Placeholder 2"/>
          <p:cNvSpPr>
            <a:spLocks noGrp="1"/>
          </p:cNvSpPr>
          <p:nvPr>
            <p:ph type="sldNum" sz="quarter" idx="10"/>
          </p:nvPr>
        </p:nvSpPr>
        <p:spPr/>
        <p:txBody>
          <a:bodyPr/>
          <a:lstStyle/>
          <a:p>
            <a:fld id="{DF9B188A-805A-4F11-A6F8-FB1BB5778A39}" type="slidenum">
              <a:rPr lang="en-US" smtClean="0"/>
              <a:pPr/>
              <a:t>6</a:t>
            </a:fld>
            <a:endParaRPr lang="en-US"/>
          </a:p>
        </p:txBody>
      </p:sp>
      <p:sp>
        <p:nvSpPr>
          <p:cNvPr id="6" name="Rectangle 5"/>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7"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4" name="Title 3"/>
          <p:cNvSpPr>
            <a:spLocks noGrp="1"/>
          </p:cNvSpPr>
          <p:nvPr>
            <p:ph type="title"/>
          </p:nvPr>
        </p:nvSpPr>
        <p:spPr>
          <a:xfrm>
            <a:off x="395536" y="11259"/>
            <a:ext cx="8229600" cy="584775"/>
          </a:xfrm>
        </p:spPr>
        <p:txBody>
          <a:bodyPr/>
          <a:lstStyle/>
          <a:p>
            <a:r>
              <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Tasks and Objectives</a:t>
            </a:r>
          </a:p>
        </p:txBody>
      </p:sp>
      <p:pic>
        <p:nvPicPr>
          <p:cNvPr id="15" name="Picture 5" descr="L.jpg"/>
          <p:cNvPicPr>
            <a:picLocks noChangeAspect="1"/>
          </p:cNvPicPr>
          <p:nvPr/>
        </p:nvPicPr>
        <p:blipFill>
          <a:blip r:embed="rId3"/>
          <a:srcRect/>
          <a:stretch>
            <a:fillRect/>
          </a:stretch>
        </p:blipFill>
        <p:spPr bwMode="auto">
          <a:xfrm>
            <a:off x="7120802" y="4641630"/>
            <a:ext cx="1195614" cy="985838"/>
          </a:xfrm>
          <a:prstGeom prst="rect">
            <a:avLst/>
          </a:prstGeom>
          <a:solidFill>
            <a:srgbClr val="C5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4"/>
          <a:srcRect/>
          <a:stretch>
            <a:fillRect/>
          </a:stretch>
        </p:blipFill>
        <p:spPr bwMode="auto">
          <a:xfrm rot="19907187">
            <a:off x="120051" y="5351225"/>
            <a:ext cx="1271050" cy="1453958"/>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srcRect/>
          <a:stretch>
            <a:fillRect/>
          </a:stretch>
        </p:blipFill>
        <p:spPr bwMode="auto">
          <a:xfrm rot="1704625">
            <a:off x="5919030" y="4844089"/>
            <a:ext cx="1265882" cy="1436388"/>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6"/>
          <a:srcRect/>
          <a:stretch>
            <a:fillRect/>
          </a:stretch>
        </p:blipFill>
        <p:spPr bwMode="auto">
          <a:xfrm rot="1842215">
            <a:off x="1051933" y="5606188"/>
            <a:ext cx="1312384" cy="1521126"/>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5250703"/>
            <a:ext cx="1410496" cy="154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8"/>
          <a:srcRect/>
          <a:stretch>
            <a:fillRect/>
          </a:stretch>
        </p:blipFill>
        <p:spPr bwMode="auto">
          <a:xfrm rot="19566092">
            <a:off x="5565578" y="6123174"/>
            <a:ext cx="1265884" cy="1459124"/>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1"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0165" y="5373216"/>
            <a:ext cx="1360347" cy="164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928" y="5666837"/>
            <a:ext cx="1337006" cy="167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1971" y="5666837"/>
            <a:ext cx="1287034" cy="175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576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7</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Working Party </a:t>
            </a:r>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1 (WP1/5)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1" name="Pie 30"/>
          <p:cNvSpPr/>
          <p:nvPr/>
        </p:nvSpPr>
        <p:spPr bwMode="auto">
          <a:xfrm rot="5400000">
            <a:off x="6595893" y="3142629"/>
            <a:ext cx="3668713" cy="3960813"/>
          </a:xfrm>
          <a:prstGeom prst="pie">
            <a:avLst>
              <a:gd name="adj1" fmla="val 3960433"/>
              <a:gd name="adj2" fmla="val 10878269"/>
            </a:avLst>
          </a:prstGeom>
          <a:solidFill>
            <a:srgbClr val="D5EAFF"/>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40" name="Content Placeholder 2"/>
          <p:cNvSpPr txBox="1">
            <a:spLocks/>
          </p:cNvSpPr>
          <p:nvPr/>
        </p:nvSpPr>
        <p:spPr>
          <a:xfrm>
            <a:off x="648221" y="981654"/>
            <a:ext cx="7308155" cy="41755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Work areas</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Copper cables, networks and </a:t>
            </a:r>
            <a:r>
              <a:rPr lang="en-US" altLang="en-US" sz="2000" kern="0" dirty="0" err="1">
                <a:solidFill>
                  <a:schemeClr val="tx2"/>
                </a:solidFill>
                <a:latin typeface="Ebrima" panose="02000000000000000000" pitchFamily="2" charset="0"/>
                <a:ea typeface="Ebrima" panose="02000000000000000000" pitchFamily="2" charset="0"/>
                <a:cs typeface="Ebrima" panose="02000000000000000000" pitchFamily="2" charset="0"/>
              </a:rPr>
              <a:t>fibre</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-optic connection hardware for broadband access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Q2/5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Protective components and assemblies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Q3/5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Interference to telecommunication networks due to power systems and electrified railway systems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Q4/5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Resistibility and safety in telecommunications </a:t>
            </a: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Q5/5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Lightning protection and </a:t>
            </a:r>
            <a:r>
              <a:rPr lang="en-US" altLang="en-US" sz="2000" kern="0" dirty="0" err="1">
                <a:solidFill>
                  <a:schemeClr val="tx2"/>
                </a:solidFill>
                <a:latin typeface="Ebrima" panose="02000000000000000000" pitchFamily="2" charset="0"/>
                <a:ea typeface="Ebrima" panose="02000000000000000000" pitchFamily="2" charset="0"/>
                <a:cs typeface="Ebrima" panose="02000000000000000000" pitchFamily="2" charset="0"/>
              </a:rPr>
              <a:t>earthing</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of telecommunication systems </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1" name="Content Placeholder 11"/>
          <p:cNvSpPr txBox="1">
            <a:spLocks/>
          </p:cNvSpPr>
          <p:nvPr/>
        </p:nvSpPr>
        <p:spPr>
          <a:xfrm>
            <a:off x="6740549" y="3861048"/>
            <a:ext cx="1655763" cy="11509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eaLnBrk="1" hangingPunct="1">
              <a:spcBef>
                <a:spcPct val="0"/>
              </a:spcBef>
              <a:buFont typeface="Wingdings" pitchFamily="2" charset="2"/>
              <a:buNone/>
              <a:defRPr/>
            </a:pPr>
            <a:r>
              <a:rPr 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WP1/5</a:t>
            </a:r>
          </a:p>
          <a:p>
            <a:pPr marL="0" indent="0" algn="ctr" eaLnBrk="1" hangingPunct="1">
              <a:spcBef>
                <a:spcPct val="0"/>
              </a:spcBef>
              <a:buFont typeface="Wingdings" pitchFamily="2" charset="2"/>
              <a:buNone/>
              <a:defRPr/>
            </a:pPr>
            <a:r>
              <a:rPr lang="en-US" sz="1800" kern="0" dirty="0">
                <a:solidFill>
                  <a:srgbClr val="003366"/>
                </a:solidFill>
                <a:latin typeface="Ebrima" panose="02000000000000000000" pitchFamily="2" charset="0"/>
                <a:ea typeface="Ebrima" panose="02000000000000000000" pitchFamily="2" charset="0"/>
                <a:cs typeface="Ebrima" panose="02000000000000000000" pitchFamily="2" charset="0"/>
              </a:rPr>
              <a:t>Damage prevention and safety </a:t>
            </a:r>
          </a:p>
        </p:txBody>
      </p:sp>
      <p:sp>
        <p:nvSpPr>
          <p:cNvPr id="22" name="Oval 16"/>
          <p:cNvSpPr>
            <a:spLocks noChangeArrowheads="1"/>
          </p:cNvSpPr>
          <p:nvPr/>
        </p:nvSpPr>
        <p:spPr bwMode="auto">
          <a:xfrm>
            <a:off x="5652120" y="5011986"/>
            <a:ext cx="2051706" cy="519351"/>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5 Questions</a:t>
            </a:r>
            <a:endPar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803102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8</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84932" y="34173"/>
            <a:ext cx="7953476"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WP1/5: damage prevention and safety</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539553" y="1269686"/>
            <a:ext cx="8136903" cy="41755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Highlights on deliverables</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K.12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Characteristics of gas discharge tubes for the protection of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telecommunications installations</a:t>
            </a: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K.21</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Resistibility of telecommunication equipment installed in customer premises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to </a:t>
            </a:r>
            <a:r>
              <a:rPr lang="en-US" altLang="en-US" sz="2000" kern="0" dirty="0" err="1">
                <a:solidFill>
                  <a:schemeClr val="tx2"/>
                </a:solidFill>
                <a:latin typeface="Ebrima" panose="02000000000000000000" pitchFamily="2" charset="0"/>
                <a:ea typeface="Ebrima" panose="02000000000000000000" pitchFamily="2" charset="0"/>
                <a:cs typeface="Ebrima" panose="02000000000000000000" pitchFamily="2" charset="0"/>
              </a:rPr>
              <a:t>overvoltages</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and </a:t>
            </a:r>
            <a:r>
              <a:rPr lang="en-US" altLang="en-US" sz="20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overcurrents</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K.27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Bonding configurations and </a:t>
            </a:r>
            <a:r>
              <a:rPr lang="en-US" altLang="en-US" sz="2000" kern="0" dirty="0" err="1">
                <a:solidFill>
                  <a:schemeClr val="tx2"/>
                </a:solidFill>
                <a:latin typeface="Ebrima" panose="02000000000000000000" pitchFamily="2" charset="0"/>
                <a:ea typeface="Ebrima" panose="02000000000000000000" pitchFamily="2" charset="0"/>
                <a:cs typeface="Ebrima" panose="02000000000000000000" pitchFamily="2" charset="0"/>
              </a:rPr>
              <a:t>earthing</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inside a telecommunication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building</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K.56</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Protection of radio base stations against lightning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discharges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Guide</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on the Use of the Overvoltage Resistibility Recommendations</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38165">
            <a:off x="6687810" y="5509772"/>
            <a:ext cx="1337006" cy="167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5087892"/>
            <a:ext cx="1331640" cy="175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7880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9</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Working Party </a:t>
            </a:r>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2 (WP2/5)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2" name="Pie 31"/>
          <p:cNvSpPr/>
          <p:nvPr/>
        </p:nvSpPr>
        <p:spPr bwMode="auto">
          <a:xfrm rot="17901924">
            <a:off x="4806802" y="1477137"/>
            <a:ext cx="3863975" cy="4311650"/>
          </a:xfrm>
          <a:prstGeom prst="pie">
            <a:avLst>
              <a:gd name="adj1" fmla="val 4782406"/>
              <a:gd name="adj2" fmla="val 12974390"/>
            </a:avLst>
          </a:prstGeom>
          <a:solidFill>
            <a:srgbClr val="FF9966"/>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40" name="Content Placeholder 2"/>
          <p:cNvSpPr txBox="1">
            <a:spLocks/>
          </p:cNvSpPr>
          <p:nvPr/>
        </p:nvSpPr>
        <p:spPr>
          <a:xfrm>
            <a:off x="107504" y="765630"/>
            <a:ext cx="9036496" cy="2159314"/>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Work areas</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Q6/5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EMC issues arising from the convergence of IT and communication equipment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Q7/5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Human exposure to electromagnetic fields (EMFs) due to radio systems and mobile equipment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Q8/5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EMC issues in home networks </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Q9/5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Generic and product family EMC recommendations for telecommunication equipment </a:t>
            </a:r>
          </a:p>
          <a:p>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1" name="Content Placeholder 2"/>
          <p:cNvSpPr txBox="1">
            <a:spLocks/>
          </p:cNvSpPr>
          <p:nvPr/>
        </p:nvSpPr>
        <p:spPr>
          <a:xfrm>
            <a:off x="107504" y="3501008"/>
            <a:ext cx="4896544" cy="2159314"/>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18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Q10/5</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 Security of telecommunication and information systems concerning the electromagnetic environment</a:t>
            </a:r>
          </a:p>
          <a:p>
            <a:r>
              <a:rPr lang="en-US" altLang="en-US" sz="18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Q11/5</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 EMC requirements for the Information Society </a:t>
            </a:r>
            <a:endPar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2" name="Content Placeholder 11"/>
          <p:cNvSpPr txBox="1">
            <a:spLocks/>
          </p:cNvSpPr>
          <p:nvPr/>
        </p:nvSpPr>
        <p:spPr bwMode="auto">
          <a:xfrm>
            <a:off x="5490444" y="3877503"/>
            <a:ext cx="269505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WP2/5</a:t>
            </a: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Electromagnetic fields: emission, immunity and human exposure</a:t>
            </a:r>
          </a:p>
        </p:txBody>
      </p:sp>
      <p:sp>
        <p:nvSpPr>
          <p:cNvPr id="23" name="Oval 16"/>
          <p:cNvSpPr>
            <a:spLocks noChangeArrowheads="1"/>
          </p:cNvSpPr>
          <p:nvPr/>
        </p:nvSpPr>
        <p:spPr bwMode="auto">
          <a:xfrm>
            <a:off x="5410127" y="5168141"/>
            <a:ext cx="2051706" cy="519351"/>
          </a:xfrm>
          <a:prstGeom prst="ellipse">
            <a:avLst/>
          </a:prstGeom>
          <a:solidFill>
            <a:srgbClr val="CC6600"/>
          </a:solidFill>
          <a:ln>
            <a:noFill/>
          </a:ln>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6 Questions</a:t>
            </a:r>
          </a:p>
        </p:txBody>
      </p:sp>
    </p:spTree>
    <p:extLst>
      <p:ext uri="{BB962C8B-B14F-4D97-AF65-F5344CB8AC3E}">
        <p14:creationId xmlns:p14="http://schemas.microsoft.com/office/powerpoint/2010/main" val="42762739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473EA5067FC545A31841E0649D83A3" ma:contentTypeVersion="1" ma:contentTypeDescription="Create a new document." ma:contentTypeScope="" ma:versionID="b548611e52a10344ef5d0144dc326651">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FB7E59-BB40-4D2D-A299-41D740A8C095}"/>
</file>

<file path=customXml/itemProps2.xml><?xml version="1.0" encoding="utf-8"?>
<ds:datastoreItem xmlns:ds="http://schemas.openxmlformats.org/officeDocument/2006/customXml" ds:itemID="{1237933F-0B15-44E5-84DF-F46CF1C0B194}"/>
</file>

<file path=customXml/itemProps3.xml><?xml version="1.0" encoding="utf-8"?>
<ds:datastoreItem xmlns:ds="http://schemas.openxmlformats.org/officeDocument/2006/customXml" ds:itemID="{4AC8D20C-AB1F-4703-9976-DF8B0FEF5BA0}"/>
</file>

<file path=docProps/app.xml><?xml version="1.0" encoding="utf-8"?>
<Properties xmlns="http://schemas.openxmlformats.org/officeDocument/2006/extended-properties" xmlns:vt="http://schemas.openxmlformats.org/officeDocument/2006/docPropsVTypes">
  <Template>Maple</Template>
  <TotalTime>22689</TotalTime>
  <Words>2690</Words>
  <Application>Microsoft Office PowerPoint</Application>
  <PresentationFormat>On-screen Show (4:3)</PresentationFormat>
  <Paragraphs>264</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ITU-e</vt:lpstr>
      <vt:lpstr>PowerPoint Presentation</vt:lpstr>
      <vt:lpstr>Agenda</vt:lpstr>
      <vt:lpstr>ITU</vt:lpstr>
      <vt:lpstr>ITU’s structure</vt:lpstr>
      <vt:lpstr>PowerPoint Presentation</vt:lpstr>
      <vt:lpstr>Tasks and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Related Groups</vt:lpstr>
      <vt:lpstr>PowerPoint Presentation</vt:lpstr>
      <vt:lpstr>PowerPoint Presentation</vt:lpstr>
      <vt:lpstr>PowerPoint Presentation</vt:lpstr>
      <vt:lpstr>Importance of Global Standards</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Quist, Judith</cp:lastModifiedBy>
  <cp:revision>791</cp:revision>
  <cp:lastPrinted>2001-11-25T13:41:09Z</cp:lastPrinted>
  <dcterms:created xsi:type="dcterms:W3CDTF">2006-05-30T12:53:59Z</dcterms:created>
  <dcterms:modified xsi:type="dcterms:W3CDTF">2014-06-06T15:43:39Z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_ms_pID_725343">
    <vt:lpwstr>(2)AGFmsbut93n5/h/L/pYc5d9Zm7QilirSv7ksgApupPA2XLRPLzUtMRZO9s4tUrdMfL9HzYjd_x000d_
ZOkBfjJ0fRZd/hEymdZYevlk1WGzU+MLnJ/HEbagtxaULqZONbZYLb7GEHkVDfrrSeT+vTKK_x000d_
0DGT/UIR9bJj58d7QIDJ8hp2BJhVEq3C5tvwSdBS8zW69+MB6owFAksIH1dyeP9pg/Z/0Kxf_x000d_
3EQ7tLNCqC2TxuR10O</vt:lpwstr>
  </property>
  <property fmtid="{D5CDD505-2E9C-101B-9397-08002B2CF9AE}" pid="13" name="_ms_pID_7253431">
    <vt:lpwstr>PcpqOzGnbU9HnBJR3GhTbD4I73gUZQiJUd0/gvCcchVSRZVVp+DoaK_x000d_
wEasdI7UxvVS2DTvZOdbBGr4cP2odw+G</vt:lpwstr>
  </property>
  <property fmtid="{D5CDD505-2E9C-101B-9397-08002B2CF9AE}" pid="14" name="sflag">
    <vt:lpwstr>1390399292</vt:lpwstr>
  </property>
  <property fmtid="{D5CDD505-2E9C-101B-9397-08002B2CF9AE}" pid="15" name="ContentTypeId">
    <vt:lpwstr>0x0101008E473EA5067FC545A31841E0649D83A3</vt:lpwstr>
  </property>
</Properties>
</file>