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769" r:id="rId2"/>
    <p:sldId id="810" r:id="rId3"/>
    <p:sldId id="808" r:id="rId4"/>
    <p:sldId id="809" r:id="rId5"/>
    <p:sldId id="798" r:id="rId6"/>
    <p:sldId id="802" r:id="rId7"/>
    <p:sldId id="803" r:id="rId8"/>
    <p:sldId id="805" r:id="rId9"/>
    <p:sldId id="806" r:id="rId10"/>
    <p:sldId id="797" r:id="rId11"/>
    <p:sldId id="807" r:id="rId12"/>
    <p:sldId id="811" r:id="rId13"/>
    <p:sldId id="812" r:id="rId14"/>
    <p:sldId id="787" r:id="rId15"/>
    <p:sldId id="738" r:id="rId16"/>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C"/>
    <a:srgbClr val="A7D971"/>
    <a:srgbClr val="009A00"/>
    <a:srgbClr val="006800"/>
    <a:srgbClr val="00E6BA"/>
    <a:srgbClr val="2479D6"/>
    <a:srgbClr val="2860DC"/>
    <a:srgbClr val="2271C8"/>
    <a:srgbClr val="60A4CE"/>
    <a:srgbClr val="E9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79502" autoAdjust="0"/>
  </p:normalViewPr>
  <p:slideViewPr>
    <p:cSldViewPr showGuides="1">
      <p:cViewPr>
        <p:scale>
          <a:sx n="80" d="100"/>
          <a:sy n="80" d="100"/>
        </p:scale>
        <p:origin x="-1554" y="-63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5872BECA-4382-461B-B8EF-F5EEA414157E}" type="slidenum">
              <a:rPr lang="en-US"/>
              <a:pPr/>
              <a:t>‹#›</a:t>
            </a:fld>
            <a:endParaRPr lang="en-US"/>
          </a:p>
        </p:txBody>
      </p:sp>
    </p:spTree>
    <p:extLst>
      <p:ext uri="{BB962C8B-B14F-4D97-AF65-F5344CB8AC3E}">
        <p14:creationId xmlns:p14="http://schemas.microsoft.com/office/powerpoint/2010/main" val="314705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49D646A2-66AE-426B-BD27-CE814885D4FC}" type="slidenum">
              <a:rPr lang="en-US"/>
              <a:pPr/>
              <a:t>‹#›</a:t>
            </a:fld>
            <a:endParaRPr lang="en-US"/>
          </a:p>
        </p:txBody>
      </p:sp>
    </p:spTree>
    <p:extLst>
      <p:ext uri="{BB962C8B-B14F-4D97-AF65-F5344CB8AC3E}">
        <p14:creationId xmlns:p14="http://schemas.microsoft.com/office/powerpoint/2010/main" val="141337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9A2F06EE-A90C-4503-92A2-2D67CE39D752}" type="slidenum">
              <a:rPr lang="en-US" altLang="en-US" sz="1200" smtClean="0">
                <a:solidFill>
                  <a:schemeClr val="tx1"/>
                </a:solidFill>
              </a:rPr>
              <a:pPr/>
              <a:t>1</a:t>
            </a:fld>
            <a:endParaRPr lang="en-US" altLang="en-US" sz="120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smtClean="0">
                <a:solidFill>
                  <a:srgbClr val="000000"/>
                </a:solidFill>
              </a:rPr>
              <a:t>WTSA-12</a:t>
            </a:r>
          </a:p>
          <a:p>
            <a:pPr>
              <a:defRPr/>
            </a:pPr>
            <a:endParaRPr lang="en-US" sz="1600" dirty="0" smtClean="0">
              <a:solidFill>
                <a:srgbClr val="000000"/>
              </a:solidFill>
            </a:endParaRPr>
          </a:p>
          <a:p>
            <a:pPr>
              <a:defRPr/>
            </a:pPr>
            <a:r>
              <a:rPr lang="en-US" sz="1600" dirty="0" smtClean="0">
                <a:solidFill>
                  <a:srgbClr val="000000"/>
                </a:solidFill>
              </a:rPr>
              <a:t>ITU-T Resolution 73 - Information and communication technologies, environment and climate change</a:t>
            </a:r>
          </a:p>
          <a:p>
            <a:pPr marL="285750" indent="-285750">
              <a:buFont typeface="Arial" panose="020B0604020202020204" pitchFamily="34" charset="0"/>
              <a:buChar char="•"/>
              <a:defRPr/>
            </a:pPr>
            <a:r>
              <a:rPr lang="en-US" sz="1200" dirty="0" smtClean="0">
                <a:solidFill>
                  <a:srgbClr val="000000"/>
                </a:solidFill>
              </a:rPr>
              <a:t>Revised and consented at World Telecommunication Standardization Assembly (Dubai, 2012)</a:t>
            </a:r>
          </a:p>
          <a:p>
            <a:pPr marL="285750" indent="-285750">
              <a:buFont typeface="Arial" panose="020B0604020202020204" pitchFamily="34" charset="0"/>
              <a:buChar char="•"/>
              <a:defRPr/>
            </a:pPr>
            <a:r>
              <a:rPr lang="en-US" sz="1200" dirty="0" smtClean="0">
                <a:solidFill>
                  <a:srgbClr val="000000"/>
                </a:solidFill>
              </a:rPr>
              <a:t>Recognizes that ICTs play a vital role in tackling environmental challenges;</a:t>
            </a:r>
          </a:p>
          <a:p>
            <a:pPr>
              <a:defRPr/>
            </a:pPr>
            <a:endParaRPr lang="en-US" sz="1600" dirty="0" smtClean="0">
              <a:solidFill>
                <a:srgbClr val="000000"/>
              </a:solidFill>
            </a:endParaRPr>
          </a:p>
          <a:p>
            <a:pPr>
              <a:defRPr/>
            </a:pPr>
            <a:r>
              <a:rPr lang="en-US" sz="1600" dirty="0" smtClean="0">
                <a:solidFill>
                  <a:srgbClr val="000000"/>
                </a:solidFill>
              </a:rPr>
              <a:t>ITU-T Resolution 79 - The role of telecommunications / information and communication technology in handling and controlling </a:t>
            </a:r>
            <a:r>
              <a:rPr lang="en-US" sz="1600" dirty="0" err="1" smtClean="0">
                <a:solidFill>
                  <a:srgbClr val="000000"/>
                </a:solidFill>
              </a:rPr>
              <a:t>e-waste</a:t>
            </a:r>
            <a:r>
              <a:rPr lang="en-US" sz="1600" dirty="0" smtClean="0">
                <a:solidFill>
                  <a:srgbClr val="000000"/>
                </a:solidFill>
              </a:rPr>
              <a:t> from telecommunication and information technology equipment and methods of treating it </a:t>
            </a:r>
          </a:p>
          <a:p>
            <a:pPr marL="285750" indent="-285750">
              <a:buFont typeface="Arial" panose="020B0604020202020204" pitchFamily="34" charset="0"/>
              <a:buChar char="•"/>
              <a:defRPr/>
            </a:pPr>
            <a:r>
              <a:rPr lang="en-US" sz="1200" dirty="0" smtClean="0">
                <a:solidFill>
                  <a:srgbClr val="000000"/>
                </a:solidFill>
              </a:rPr>
              <a:t>Consented at World Telecommunication Standardization Assembly (Dubai, 2012)</a:t>
            </a:r>
          </a:p>
          <a:p>
            <a:pPr marL="285750" indent="-285750">
              <a:buFont typeface="Arial" panose="020B0604020202020204" pitchFamily="34" charset="0"/>
              <a:buChar char="•"/>
              <a:defRPr/>
            </a:pPr>
            <a:r>
              <a:rPr lang="en-US" sz="1200" dirty="0" smtClean="0">
                <a:solidFill>
                  <a:srgbClr val="000000"/>
                </a:solidFill>
              </a:rPr>
              <a:t>Contribute to alleviate the negative impact of </a:t>
            </a:r>
            <a:r>
              <a:rPr lang="en-US" sz="1200" dirty="0" err="1" smtClean="0">
                <a:solidFill>
                  <a:srgbClr val="000000"/>
                </a:solidFill>
              </a:rPr>
              <a:t>e-waste</a:t>
            </a:r>
            <a:r>
              <a:rPr lang="en-US" sz="1200" dirty="0" smtClean="0">
                <a:solidFill>
                  <a:srgbClr val="000000"/>
                </a:solidFill>
              </a:rPr>
              <a:t> on the environment and health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2</a:t>
            </a:fld>
            <a:endParaRPr lang="en-US" dirty="0"/>
          </a:p>
        </p:txBody>
      </p:sp>
    </p:spTree>
    <p:extLst>
      <p:ext uri="{BB962C8B-B14F-4D97-AF65-F5344CB8AC3E}">
        <p14:creationId xmlns:p14="http://schemas.microsoft.com/office/powerpoint/2010/main" val="357874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smtClean="0">
                <a:solidFill>
                  <a:srgbClr val="000000"/>
                </a:solidFill>
              </a:rPr>
              <a:t>WTSA-12</a:t>
            </a:r>
          </a:p>
          <a:p>
            <a:pPr>
              <a:defRPr/>
            </a:pPr>
            <a:endParaRPr lang="en-US" sz="1600" dirty="0" smtClean="0">
              <a:solidFill>
                <a:srgbClr val="000000"/>
              </a:solidFill>
            </a:endParaRPr>
          </a:p>
          <a:p>
            <a:pPr>
              <a:defRPr/>
            </a:pPr>
            <a:r>
              <a:rPr lang="en-US" sz="1600" dirty="0" smtClean="0">
                <a:solidFill>
                  <a:srgbClr val="000000"/>
                </a:solidFill>
              </a:rPr>
              <a:t>ITU-T Resolution 73 - Information and communication technologies, environment and climate change</a:t>
            </a:r>
          </a:p>
          <a:p>
            <a:pPr marL="285750" indent="-285750">
              <a:buFont typeface="Arial" panose="020B0604020202020204" pitchFamily="34" charset="0"/>
              <a:buChar char="•"/>
              <a:defRPr/>
            </a:pPr>
            <a:r>
              <a:rPr lang="en-US" sz="1200" dirty="0" smtClean="0">
                <a:solidFill>
                  <a:srgbClr val="000000"/>
                </a:solidFill>
              </a:rPr>
              <a:t>Revised and consented at World Telecommunication Standardization Assembly (Dubai, 2012)</a:t>
            </a:r>
          </a:p>
          <a:p>
            <a:pPr marL="285750" indent="-285750">
              <a:buFont typeface="Arial" panose="020B0604020202020204" pitchFamily="34" charset="0"/>
              <a:buChar char="•"/>
              <a:defRPr/>
            </a:pPr>
            <a:r>
              <a:rPr lang="en-US" sz="1200" dirty="0" smtClean="0">
                <a:solidFill>
                  <a:srgbClr val="000000"/>
                </a:solidFill>
              </a:rPr>
              <a:t>Recognizes that ICTs play a vital role in tackling environmental challenges;</a:t>
            </a:r>
          </a:p>
          <a:p>
            <a:pPr>
              <a:defRPr/>
            </a:pPr>
            <a:endParaRPr lang="en-US" sz="1600" dirty="0" smtClean="0">
              <a:solidFill>
                <a:srgbClr val="000000"/>
              </a:solidFill>
            </a:endParaRPr>
          </a:p>
          <a:p>
            <a:pPr>
              <a:defRPr/>
            </a:pPr>
            <a:r>
              <a:rPr lang="en-US" sz="1600" dirty="0" smtClean="0">
                <a:solidFill>
                  <a:srgbClr val="000000"/>
                </a:solidFill>
              </a:rPr>
              <a:t>ITU-T Resolution 79 - The role of telecommunications / information and communication technology in handling and controlling </a:t>
            </a:r>
            <a:r>
              <a:rPr lang="en-US" sz="1600" dirty="0" err="1" smtClean="0">
                <a:solidFill>
                  <a:srgbClr val="000000"/>
                </a:solidFill>
              </a:rPr>
              <a:t>e-waste</a:t>
            </a:r>
            <a:r>
              <a:rPr lang="en-US" sz="1600" dirty="0" smtClean="0">
                <a:solidFill>
                  <a:srgbClr val="000000"/>
                </a:solidFill>
              </a:rPr>
              <a:t> from telecommunication and information technology equipment and methods of treating it </a:t>
            </a:r>
          </a:p>
          <a:p>
            <a:pPr marL="285750" indent="-285750">
              <a:buFont typeface="Arial" panose="020B0604020202020204" pitchFamily="34" charset="0"/>
              <a:buChar char="•"/>
              <a:defRPr/>
            </a:pPr>
            <a:r>
              <a:rPr lang="en-US" sz="1200" dirty="0" smtClean="0">
                <a:solidFill>
                  <a:srgbClr val="000000"/>
                </a:solidFill>
              </a:rPr>
              <a:t>Consented at World Telecommunication Standardization Assembly (Dubai, 2012)</a:t>
            </a:r>
          </a:p>
          <a:p>
            <a:pPr marL="285750" indent="-285750">
              <a:buFont typeface="Arial" panose="020B0604020202020204" pitchFamily="34" charset="0"/>
              <a:buChar char="•"/>
              <a:defRPr/>
            </a:pPr>
            <a:r>
              <a:rPr lang="en-US" sz="1200" dirty="0" smtClean="0">
                <a:solidFill>
                  <a:srgbClr val="000000"/>
                </a:solidFill>
              </a:rPr>
              <a:t>Contribute to alleviate the negative impact of </a:t>
            </a:r>
            <a:r>
              <a:rPr lang="en-US" sz="1200" dirty="0" err="1" smtClean="0">
                <a:solidFill>
                  <a:srgbClr val="000000"/>
                </a:solidFill>
              </a:rPr>
              <a:t>e-waste</a:t>
            </a:r>
            <a:r>
              <a:rPr lang="en-US" sz="1200" dirty="0" smtClean="0">
                <a:solidFill>
                  <a:srgbClr val="000000"/>
                </a:solidFill>
              </a:rPr>
              <a:t> on the environment and health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5</a:t>
            </a:fld>
            <a:endParaRPr lang="en-US" dirty="0"/>
          </a:p>
        </p:txBody>
      </p:sp>
    </p:spTree>
    <p:extLst>
      <p:ext uri="{BB962C8B-B14F-4D97-AF65-F5344CB8AC3E}">
        <p14:creationId xmlns:p14="http://schemas.microsoft.com/office/powerpoint/2010/main" val="357874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Verdana" pitchFamily="34" charset="0"/>
                <a:ea typeface="+mn-ea"/>
                <a:cs typeface="Arial" pitchFamily="34" charset="0"/>
              </a:rPr>
              <a:t>Climate Change Adaptation, Mitigation and Information &amp; Communications Technologies (ICTs): the Case of Ghana</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This report focuses on exploring an increasingly important question: “How can developing countries effectively integrate ICT tools within climate change adaptation and mitigation strategies?”</a:t>
            </a:r>
            <a:r>
              <a:rPr lang="en-US" dirty="0" smtClean="0"/>
              <a:t/>
            </a:r>
            <a:br>
              <a:rPr lang="en-US" dirty="0" smtClean="0"/>
            </a:br>
            <a:r>
              <a:rPr lang="en-US" sz="1200" b="0" i="0" kern="1200" dirty="0" smtClean="0">
                <a:solidFill>
                  <a:schemeClr val="tx1"/>
                </a:solidFill>
                <a:effectLst/>
                <a:latin typeface="Verdana" pitchFamily="34" charset="0"/>
                <a:ea typeface="+mn-ea"/>
                <a:cs typeface="Arial" pitchFamily="34" charset="0"/>
              </a:rPr>
              <a:t>The contribution of this report is two-fold. It presents the potential of ICTs towards adaptation and mitigation through the concrete case of Ghana, illustrating the challenges and opportunities faced by developing countries in this field.</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6</a:t>
            </a:fld>
            <a:endParaRPr lang="en-US"/>
          </a:p>
        </p:txBody>
      </p:sp>
    </p:spTree>
    <p:extLst>
      <p:ext uri="{BB962C8B-B14F-4D97-AF65-F5344CB8AC3E}">
        <p14:creationId xmlns:p14="http://schemas.microsoft.com/office/powerpoint/2010/main" val="29320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a:t>
            </a:r>
            <a:r>
              <a:rPr lang="en-US" sz="1200" b="1" i="0" kern="1200" dirty="0" smtClean="0">
                <a:solidFill>
                  <a:schemeClr val="tx1"/>
                </a:solidFill>
                <a:effectLst/>
                <a:latin typeface="Verdana" pitchFamily="34" charset="0"/>
                <a:ea typeface="+mn-ea"/>
                <a:cs typeface="Arial" pitchFamily="34" charset="0"/>
              </a:rPr>
              <a:t>Resilient pathways: the adaptation of the ICT sector to climate change</a:t>
            </a:r>
          </a:p>
          <a:p>
            <a:r>
              <a:rPr lang="en-US" sz="1200" b="0" i="0" kern="1200" dirty="0" smtClean="0">
                <a:solidFill>
                  <a:schemeClr val="tx1"/>
                </a:solidFill>
                <a:effectLst/>
                <a:latin typeface="Verdana" pitchFamily="34" charset="0"/>
                <a:ea typeface="+mn-ea"/>
                <a:cs typeface="Arial" pitchFamily="34" charset="0"/>
              </a:rPr>
              <a:t>The main objective of this report is to explore the impacts of climate change on the ICT sector and the potential for adaptation, while emphasizing the need for resilient pathways of action, enabling environments and new standards to foster the sector’s approach to adaptation.</a:t>
            </a:r>
          </a:p>
          <a:p>
            <a:endParaRPr lang="en-US" sz="1200" b="0" i="0" kern="1200" dirty="0" smtClean="0">
              <a:solidFill>
                <a:schemeClr val="tx1"/>
              </a:solidFill>
              <a:effectLst/>
              <a:latin typeface="Verdana" pitchFamily="34" charset="0"/>
              <a:ea typeface="+mn-ea"/>
              <a:cs typeface="Arial" pitchFamily="34" charset="0"/>
            </a:endParaRPr>
          </a:p>
          <a:p>
            <a:r>
              <a:rPr lang="en-US" sz="1200" b="1" i="0" kern="1200" dirty="0" smtClean="0">
                <a:solidFill>
                  <a:schemeClr val="tx1"/>
                </a:solidFill>
                <a:effectLst/>
                <a:latin typeface="Verdana" pitchFamily="34" charset="0"/>
                <a:ea typeface="+mn-ea"/>
                <a:cs typeface="Arial" pitchFamily="34" charset="0"/>
              </a:rPr>
              <a:t>Partnering for solutions: ICTs in Smart Water Management</a:t>
            </a:r>
          </a:p>
          <a:p>
            <a:r>
              <a:rPr lang="en-US" sz="1200" b="0" i="0" kern="1200" dirty="0" smtClean="0">
                <a:solidFill>
                  <a:schemeClr val="tx1"/>
                </a:solidFill>
                <a:effectLst/>
                <a:latin typeface="Verdana" pitchFamily="34" charset="0"/>
                <a:ea typeface="+mn-ea"/>
                <a:cs typeface="Arial" pitchFamily="34" charset="0"/>
              </a:rPr>
              <a:t>Though economic growth, climate change and rising populations highly influence the availability of global water resources, strategic incorporation of ICTs in SWM can mitigate some of these challenges. Such achievements, however, are unattainable without proper stakeholder involvement and buy-in. The principal intention of this report is to go further and emphasize how ICTs can overcome some of the challenges faced in the water sector when there is proper stakeholder involvement.</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7</a:t>
            </a:fld>
            <a:endParaRPr lang="en-US"/>
          </a:p>
        </p:txBody>
      </p:sp>
    </p:spTree>
    <p:extLst>
      <p:ext uri="{BB962C8B-B14F-4D97-AF65-F5344CB8AC3E}">
        <p14:creationId xmlns:p14="http://schemas.microsoft.com/office/powerpoint/2010/main" val="123916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altLang="en-US" dirty="0" smtClean="0"/>
          </a:p>
          <a:p>
            <a:r>
              <a:rPr lang="en-US" altLang="en-US" dirty="0" smtClean="0"/>
              <a:t>This toolkit provides a set of agreed upon sustainability requirements for ICT companies that allows for a more objective reporting of how sustainability is practiced in the ICT sector in these key areas: sustainable buildings, sustainable ICT in corporate organizations, sustainable products, end of life management, general specifications and KPIs, and an assessment framework for environmental impacts of the ICT sector.</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8</a:t>
            </a:fld>
            <a:endParaRPr lang="en-US"/>
          </a:p>
        </p:txBody>
      </p:sp>
    </p:spTree>
    <p:extLst>
      <p:ext uri="{BB962C8B-B14F-4D97-AF65-F5344CB8AC3E}">
        <p14:creationId xmlns:p14="http://schemas.microsoft.com/office/powerpoint/2010/main" val="45177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The ITU Global Portal on ICTs, the environment and climate change features ITU-T Green ICT Standards, and provides current external resources related to ICTs and climate change.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Topics: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CLIMATE CHANGE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SMART Water 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SMART SUSTAINABLE CITIES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E-WASTE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GREEN ICT PROCUREMENT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CLOUD COMPUTING AND DATA CENTERS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GREENING ICT SUPPLY CHAINS</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10</a:t>
            </a:fld>
            <a:endParaRPr lang="en-US"/>
          </a:p>
        </p:txBody>
      </p:sp>
    </p:spTree>
    <p:extLst>
      <p:ext uri="{BB962C8B-B14F-4D97-AF65-F5344CB8AC3E}">
        <p14:creationId xmlns:p14="http://schemas.microsoft.com/office/powerpoint/2010/main" val="13804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the successful events held in Rome (2011) and Paris (2012), ITU-T has continued to lead the organization of Green Standards Weeks.</a:t>
            </a:r>
          </a:p>
          <a:p>
            <a:endParaRPr lang="en-US" altLang="en-US" dirty="0" smtClean="0"/>
          </a:p>
          <a:p>
            <a:r>
              <a:rPr lang="en-US" altLang="en-US" dirty="0" smtClean="0"/>
              <a:t>The 3</a:t>
            </a:r>
            <a:r>
              <a:rPr lang="en-US" altLang="en-US" baseline="30000" dirty="0" smtClean="0"/>
              <a:t>rd</a:t>
            </a:r>
            <a:r>
              <a:rPr lang="en-US" altLang="en-US" dirty="0" smtClean="0"/>
              <a:t> Green Standards Week took place in Madrid, Spain, about two weeks ago and featured, inter alia, discussions on </a:t>
            </a:r>
            <a:r>
              <a:rPr lang="en-US" altLang="en-US" dirty="0" err="1" smtClean="0"/>
              <a:t>e-waste</a:t>
            </a:r>
            <a:r>
              <a:rPr lang="en-US" altLang="en-US" dirty="0" smtClean="0"/>
              <a:t> management, eco-rating scheme and Smart Sustainable Cities.</a:t>
            </a:r>
          </a:p>
          <a:p>
            <a:endParaRPr lang="en-US" altLang="en-US" dirty="0" smtClean="0"/>
          </a:p>
          <a:p>
            <a:r>
              <a:rPr lang="en-US" altLang="en-US" dirty="0" smtClean="0"/>
              <a:t>The Green Standards Week is the global platform for discussion and knowledge-sharing that brings together leading specialists in the field and aims to raise awareness of the importance and opportunities of using ICT standards to build a green economy and ensure a sustainable future.</a:t>
            </a:r>
          </a:p>
          <a:p>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12</a:t>
            </a:fld>
            <a:endParaRPr lang="en-US"/>
          </a:p>
        </p:txBody>
      </p:sp>
    </p:spTree>
    <p:extLst>
      <p:ext uri="{BB962C8B-B14F-4D97-AF65-F5344CB8AC3E}">
        <p14:creationId xmlns:p14="http://schemas.microsoft.com/office/powerpoint/2010/main" val="214253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ITU is organizing the fourth Green Standards Week, from 22 to 26 September 2014 in Beijing, China. The Green Standards Week will be kindly hosted by Huawei in close cooperation with the China Academy of Telecommunication Research (CATR) of the Ministry of Industry and Information Technology (MIIT) of the Government of the People's Republic of China.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Verdana" pitchFamily="34" charset="0"/>
                <a:ea typeface="+mn-ea"/>
                <a:cs typeface="Arial" pitchFamily="34" charset="0"/>
              </a:rPr>
              <a:t>The Green Standards Week acts as global platform for discussion and knowledge-sharing in order to raise awareness of the importance and opportunities of using ICT to build a green economy and ensure a sustainable future. </a:t>
            </a:r>
            <a:r>
              <a:rPr lang="en-US" dirty="0" smtClean="0"/>
              <a:t/>
            </a:r>
            <a:br>
              <a:rPr lang="en-US" dirty="0" smtClean="0"/>
            </a:br>
            <a:endParaRPr lang="en-US" dirty="0" smtClean="0"/>
          </a:p>
          <a:p>
            <a:r>
              <a:rPr lang="en-US" sz="1200" b="0" i="0" kern="1200" dirty="0" smtClean="0">
                <a:solidFill>
                  <a:schemeClr val="tx1"/>
                </a:solidFill>
                <a:effectLst/>
                <a:latin typeface="Verdana" pitchFamily="34" charset="0"/>
                <a:ea typeface="+mn-ea"/>
                <a:cs typeface="Arial" pitchFamily="34" charset="0"/>
              </a:rPr>
              <a:t>The Green Standards Week will bring together leading specialists in the field, from top policy-makers to engineers, designers, smart city planners, government officials, regulators, standards experts and others. </a:t>
            </a:r>
            <a:r>
              <a:rPr lang="en-US" dirty="0" smtClean="0"/>
              <a:t/>
            </a:r>
            <a:br>
              <a:rPr lang="en-US" dirty="0" smtClean="0"/>
            </a:br>
            <a:endParaRPr lang="en-US" dirty="0" smtClean="0"/>
          </a:p>
          <a:p>
            <a:pPr fontAlgn="base"/>
            <a:r>
              <a:rPr lang="en-US" sz="1200" b="1" i="0" kern="1200" dirty="0" smtClean="0">
                <a:solidFill>
                  <a:schemeClr val="tx1"/>
                </a:solidFill>
                <a:effectLst/>
                <a:latin typeface="Verdana" pitchFamily="34" charset="0"/>
                <a:ea typeface="+mn-ea"/>
                <a:cs typeface="Arial" pitchFamily="34" charset="0"/>
              </a:rPr>
              <a:t>Organizers:</a:t>
            </a:r>
            <a:r>
              <a:rPr lang="en-US" sz="1200" b="1" i="0" kern="1200" baseline="0" dirty="0" smtClean="0">
                <a:solidFill>
                  <a:schemeClr val="tx1"/>
                </a:solidFill>
                <a:effectLst/>
                <a:latin typeface="Verdana" pitchFamily="34" charset="0"/>
                <a:ea typeface="+mn-ea"/>
                <a:cs typeface="Arial" pitchFamily="34" charset="0"/>
              </a:rPr>
              <a:t> ITU and CATR</a:t>
            </a:r>
            <a:endParaRPr lang="en-US" sz="1200" b="0" i="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1" i="0" kern="1200" dirty="0" smtClean="0">
                <a:solidFill>
                  <a:schemeClr val="tx1"/>
                </a:solidFill>
                <a:effectLst/>
                <a:latin typeface="Verdana" pitchFamily="34" charset="0"/>
                <a:ea typeface="+mn-ea"/>
                <a:cs typeface="Arial" pitchFamily="34" charset="0"/>
              </a:rPr>
              <a:t>Host: Huawei</a:t>
            </a:r>
            <a:endParaRPr lang="en-US" sz="1200" b="0" i="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Verdana" pitchFamily="34" charset="0"/>
                <a:ea typeface="+mn-ea"/>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13</a:t>
            </a:fld>
            <a:endParaRPr lang="en-US"/>
          </a:p>
        </p:txBody>
      </p:sp>
    </p:spTree>
    <p:extLst>
      <p:ext uri="{BB962C8B-B14F-4D97-AF65-F5344CB8AC3E}">
        <p14:creationId xmlns:p14="http://schemas.microsoft.com/office/powerpoint/2010/main" val="2142535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415A624-0A88-4942-A991-6D8E5BE18E4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73AA462-E023-414C-AFF3-BA8865C1D0C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C9FC9D1-45E9-4A2F-ABFF-CD40271AB04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18FB1C8-7E8C-4513-B4D7-D5982AA4EF06}"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8D7D5CD-D44C-4794-BCF6-088A901845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329C8272-2DDA-4137-BAC8-644F8BA6BD0D}"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66C1A087-D7DA-4699-844D-309F6CCA368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DF9B188A-805A-4F11-A6F8-FB1BB5778A3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2CC9E483-602A-4A1B-A5A3-0D896A918AF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D4A0A137-62B9-474B-B670-23975263FAB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4D59D255-94CC-49B0-B39A-DA74E2439F5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61B4F1AD-2682-45BA-A265-C74376DF07EC}"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5"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3.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p:nvSpPr>
        <p:spPr bwMode="auto">
          <a:xfrm>
            <a:off x="216024" y="1556792"/>
            <a:ext cx="8676456" cy="2857500"/>
          </a:xfrm>
          <a:prstGeom prst="rect">
            <a:avLst/>
          </a:prstGeom>
          <a:noFill/>
          <a:ln w="9525">
            <a:noFill/>
            <a:miter lim="800000"/>
            <a:headEnd/>
            <a:tailEnd/>
          </a:ln>
          <a:effectLst/>
        </p:spPr>
        <p:txBody>
          <a:bodyPr/>
          <a:lstStyle/>
          <a:p>
            <a:pPr algn="ctr" eaLnBrk="0" hangingPunct="0">
              <a:defRPr/>
            </a:pPr>
            <a:r>
              <a:rPr lang="en-US" sz="4000" b="1" dirty="0">
                <a:solidFill>
                  <a:schemeClr val="tx2"/>
                </a:solidFill>
                <a:latin typeface="Gadugi" panose="020B0502040204020203" pitchFamily="34" charset="0"/>
                <a:cs typeface="Browallia New" panose="020B0604020202020204" pitchFamily="34" charset="-34"/>
              </a:rPr>
              <a:t>Overview of </a:t>
            </a:r>
          </a:p>
          <a:p>
            <a:pPr algn="ctr" eaLnBrk="0" hangingPunct="0">
              <a:defRPr/>
            </a:pPr>
            <a:r>
              <a:rPr lang="en-US" sz="4000" b="1" dirty="0">
                <a:solidFill>
                  <a:schemeClr val="tx2"/>
                </a:solidFill>
                <a:latin typeface="Gadugi" panose="020B0502040204020203" pitchFamily="34" charset="0"/>
                <a:cs typeface="Browallia New" panose="020B0604020202020204" pitchFamily="34" charset="-34"/>
              </a:rPr>
              <a:t>ITU-T </a:t>
            </a:r>
            <a:r>
              <a:rPr lang="en-US" sz="4000" b="1" dirty="0" smtClean="0">
                <a:solidFill>
                  <a:schemeClr val="tx2"/>
                </a:solidFill>
                <a:latin typeface="Gadugi" panose="020B0502040204020203" pitchFamily="34" charset="0"/>
                <a:cs typeface="Browallia New" panose="020B0604020202020204" pitchFamily="34" charset="-34"/>
              </a:rPr>
              <a:t>activities on ICTs, the environment </a:t>
            </a:r>
            <a:r>
              <a:rPr lang="en-US" sz="4000" b="1" dirty="0">
                <a:solidFill>
                  <a:schemeClr val="tx2"/>
                </a:solidFill>
                <a:latin typeface="Gadugi" panose="020B0502040204020203" pitchFamily="34" charset="0"/>
                <a:cs typeface="Browallia New" panose="020B0604020202020204" pitchFamily="34" charset="-34"/>
              </a:rPr>
              <a:t>and </a:t>
            </a:r>
            <a:r>
              <a:rPr lang="en-US" sz="4000" b="1" dirty="0" smtClean="0">
                <a:solidFill>
                  <a:schemeClr val="tx2"/>
                </a:solidFill>
                <a:latin typeface="Gadugi" panose="020B0502040204020203" pitchFamily="34" charset="0"/>
                <a:cs typeface="Browallia New" panose="020B0604020202020204" pitchFamily="34" charset="-34"/>
              </a:rPr>
              <a:t>climate </a:t>
            </a:r>
            <a:r>
              <a:rPr lang="en-US" sz="4000" b="1" dirty="0">
                <a:solidFill>
                  <a:schemeClr val="tx2"/>
                </a:solidFill>
                <a:latin typeface="Gadugi" panose="020B0502040204020203" pitchFamily="34" charset="0"/>
                <a:cs typeface="Browallia New" panose="020B0604020202020204" pitchFamily="34" charset="-34"/>
              </a:rPr>
              <a:t>c</a:t>
            </a:r>
            <a:r>
              <a:rPr lang="en-US" sz="4000" b="1" dirty="0" smtClean="0">
                <a:solidFill>
                  <a:schemeClr val="tx2"/>
                </a:solidFill>
                <a:latin typeface="Gadugi" panose="020B0502040204020203" pitchFamily="34" charset="0"/>
                <a:cs typeface="Browallia New" panose="020B0604020202020204" pitchFamily="34" charset="-34"/>
              </a:rPr>
              <a:t>hange</a:t>
            </a:r>
            <a:endParaRPr lang="en-US" sz="4000" b="1" dirty="0">
              <a:solidFill>
                <a:schemeClr val="tx2"/>
              </a:solidFill>
              <a:latin typeface="Gadugi" panose="020B0502040204020203" pitchFamily="34" charset="0"/>
              <a:cs typeface="Browallia New" panose="020B0604020202020204" pitchFamily="34" charset="-34"/>
            </a:endParaRPr>
          </a:p>
        </p:txBody>
      </p:sp>
      <p:sp>
        <p:nvSpPr>
          <p:cNvPr id="3" name="Rectangle 2"/>
          <p:cNvSpPr/>
          <p:nvPr/>
        </p:nvSpPr>
        <p:spPr>
          <a:xfrm>
            <a:off x="534168" y="4509120"/>
            <a:ext cx="8142288" cy="1015663"/>
          </a:xfrm>
          <a:prstGeom prst="rect">
            <a:avLst/>
          </a:prstGeom>
        </p:spPr>
        <p:txBody>
          <a:bodyPr>
            <a:spAutoFit/>
          </a:bodyPr>
          <a:lstStyle/>
          <a:p>
            <a:pPr algn="ctr">
              <a:defRPr/>
            </a:pPr>
            <a:r>
              <a:rPr lang="en-US" b="1" kern="0" dirty="0">
                <a:solidFill>
                  <a:schemeClr val="tx2"/>
                </a:solidFill>
                <a:latin typeface="Gadugi" panose="020B0502040204020203" pitchFamily="34" charset="0"/>
                <a:cs typeface="Browallia New" panose="020B0604020202020204" pitchFamily="34" charset="-34"/>
              </a:rPr>
              <a:t>Ahmed </a:t>
            </a:r>
            <a:r>
              <a:rPr lang="en-US" b="1" kern="0" dirty="0" smtClean="0">
                <a:solidFill>
                  <a:schemeClr val="tx2"/>
                </a:solidFill>
                <a:latin typeface="Gadugi" panose="020B0502040204020203" pitchFamily="34" charset="0"/>
                <a:cs typeface="Browallia New" panose="020B0604020202020204" pitchFamily="34" charset="-34"/>
              </a:rPr>
              <a:t>ZEDDAM</a:t>
            </a:r>
            <a:br>
              <a:rPr lang="en-US" b="1" kern="0" dirty="0" smtClean="0">
                <a:solidFill>
                  <a:schemeClr val="tx2"/>
                </a:solidFill>
                <a:latin typeface="Gadugi" panose="020B0502040204020203" pitchFamily="34" charset="0"/>
                <a:cs typeface="Browallia New" panose="020B0604020202020204" pitchFamily="34" charset="-34"/>
              </a:rPr>
            </a:br>
            <a:r>
              <a:rPr lang="en-US" kern="0" dirty="0" smtClean="0">
                <a:solidFill>
                  <a:schemeClr val="tx2"/>
                </a:solidFill>
                <a:latin typeface="Gadugi" panose="020B0502040204020203" pitchFamily="34" charset="0"/>
                <a:cs typeface="Browallia New" panose="020B0604020202020204" pitchFamily="34" charset="-34"/>
              </a:rPr>
              <a:t>Orange</a:t>
            </a:r>
            <a:endParaRPr lang="en-US" kern="0" dirty="0">
              <a:solidFill>
                <a:schemeClr val="tx2"/>
              </a:solidFill>
              <a:latin typeface="Gadugi" panose="020B0502040204020203" pitchFamily="34" charset="0"/>
              <a:cs typeface="Browallia New" panose="020B0604020202020204" pitchFamily="34" charset="-34"/>
            </a:endParaRPr>
          </a:p>
          <a:p>
            <a:pPr algn="ctr">
              <a:defRPr/>
            </a:pPr>
            <a:r>
              <a:rPr lang="en-US" kern="0" dirty="0">
                <a:solidFill>
                  <a:schemeClr val="tx2"/>
                </a:solidFill>
                <a:latin typeface="Gadugi" panose="020B0502040204020203" pitchFamily="34" charset="0"/>
                <a:cs typeface="Browallia New" panose="020B0604020202020204" pitchFamily="34" charset="-34"/>
              </a:rPr>
              <a:t>Chairman, ITU-T Study Group 5</a:t>
            </a:r>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9277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99392"/>
            <a:ext cx="7776864" cy="1569660"/>
          </a:xfrm>
        </p:spPr>
        <p:txBody>
          <a:bodyPr/>
          <a:lstStyle/>
          <a:p>
            <a:r>
              <a:rPr lang="en-US" altLang="en-US" sz="3200" dirty="0">
                <a:latin typeface="Gadugi" panose="020B0502040204020203" pitchFamily="34" charset="0"/>
                <a:cs typeface="Browallia New" panose="020B0604020202020204" pitchFamily="34" charset="-34"/>
              </a:rPr>
              <a:t>Global portal on ICTs, environment and climate change</a:t>
            </a:r>
          </a:p>
        </p:txBody>
      </p:sp>
      <p:sp>
        <p:nvSpPr>
          <p:cNvPr id="13" name="Content Placeholder 2"/>
          <p:cNvSpPr txBox="1">
            <a:spLocks/>
          </p:cNvSpPr>
          <p:nvPr/>
        </p:nvSpPr>
        <p:spPr bwMode="auto">
          <a:xfrm>
            <a:off x="1619672" y="6146899"/>
            <a:ext cx="583264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400" b="1" dirty="0" smtClean="0">
                <a:solidFill>
                  <a:schemeClr val="tx2"/>
                </a:solidFill>
                <a:latin typeface="Gadugi" panose="020B0502040204020203" pitchFamily="34" charset="0"/>
                <a:cs typeface="Browallia New" panose="020B0604020202020204" pitchFamily="34" charset="-34"/>
              </a:rPr>
              <a:t>Launched </a:t>
            </a:r>
            <a:r>
              <a:rPr lang="en-US" altLang="en-US" sz="2400" b="1" dirty="0">
                <a:solidFill>
                  <a:schemeClr val="tx2"/>
                </a:solidFill>
                <a:latin typeface="Gadugi" panose="020B0502040204020203" pitchFamily="34" charset="0"/>
                <a:cs typeface="Browallia New" panose="020B0604020202020204" pitchFamily="34" charset="-34"/>
              </a:rPr>
              <a:t>in February 2014</a:t>
            </a:r>
          </a:p>
        </p:txBody>
      </p:sp>
      <p:pic>
        <p:nvPicPr>
          <p:cNvPr id="3074" name="Picture 2" descr="Green sm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309390"/>
            <a:ext cx="4680520" cy="24157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ampilon\Pictures\SHUTTERSTOCK\shutterstock_154166135-[Conver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99" y="1340888"/>
            <a:ext cx="10441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ampilon\Pictures\SHUTTERSTOCK\shutterstock-167614262 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641524"/>
            <a:ext cx="1365316" cy="13797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ampilon\Pictures\SHUTTERSTOCK\shutterstock_115109464-[Converted]-v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6700" y="4797152"/>
            <a:ext cx="1529796" cy="11607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campilon\Pictures\SHUTTERSTOCK\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672" y="1354088"/>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campilon\Pictures\SHUTTERSTOCK\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32" y="30822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campilon\Pictures\SHUTTERSTOCK\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056" y="48824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campilon\Pictures\SHUTTERSTOCK\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3672" y="30822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campilon\Pictures\SHUTTERSTOCK\shutterstock_33370924-Converte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2972" y="1295797"/>
            <a:ext cx="12573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767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11</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44624"/>
            <a:ext cx="7776864" cy="584775"/>
          </a:xfrm>
        </p:spPr>
        <p:txBody>
          <a:bodyPr/>
          <a:lstStyle/>
          <a:p>
            <a:r>
              <a:rPr lang="en-US" altLang="en-US" sz="3200" dirty="0">
                <a:latin typeface="Gadugi" panose="020B0502040204020203" pitchFamily="34" charset="0"/>
                <a:cs typeface="Browallia New" panose="020B0604020202020204" pitchFamily="34" charset="-34"/>
              </a:rPr>
              <a:t>Raising awareness</a:t>
            </a:r>
          </a:p>
        </p:txBody>
      </p:sp>
      <p:sp>
        <p:nvSpPr>
          <p:cNvPr id="13" name="Content Placeholder 2"/>
          <p:cNvSpPr txBox="1">
            <a:spLocks/>
          </p:cNvSpPr>
          <p:nvPr/>
        </p:nvSpPr>
        <p:spPr bwMode="auto">
          <a:xfrm>
            <a:off x="0" y="908720"/>
            <a:ext cx="9144000" cy="4029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1800" b="1" dirty="0" smtClean="0">
                <a:solidFill>
                  <a:schemeClr val="tx2"/>
                </a:solidFill>
                <a:latin typeface="Gadugi" panose="020B0502040204020203" pitchFamily="34" charset="0"/>
                <a:cs typeface="Browallia New" panose="020B0604020202020204" pitchFamily="34" charset="-34"/>
              </a:rPr>
              <a:t>Meeting </a:t>
            </a:r>
            <a:r>
              <a:rPr lang="en-US" altLang="en-US" sz="1800" b="1" dirty="0">
                <a:solidFill>
                  <a:schemeClr val="tx2"/>
                </a:solidFill>
                <a:latin typeface="Gadugi" panose="020B0502040204020203" pitchFamily="34" charset="0"/>
                <a:cs typeface="Browallia New" panose="020B0604020202020204" pitchFamily="34" charset="-34"/>
              </a:rPr>
              <a:t>of the ITU-T SG5 Working Party 1 and Working Party </a:t>
            </a:r>
            <a:r>
              <a:rPr lang="en-US" altLang="en-US" sz="1800" b="1" dirty="0" smtClean="0">
                <a:solidFill>
                  <a:schemeClr val="tx2"/>
                </a:solidFill>
                <a:latin typeface="Gadugi" panose="020B0502040204020203" pitchFamily="34" charset="0"/>
                <a:cs typeface="Browallia New" panose="020B0604020202020204" pitchFamily="34" charset="-34"/>
              </a:rPr>
              <a:t>2</a:t>
            </a:r>
            <a:r>
              <a:rPr lang="en-US" altLang="en-US" sz="1800" dirty="0" smtClean="0">
                <a:solidFill>
                  <a:schemeClr val="tx2"/>
                </a:solidFill>
                <a:latin typeface="Gadugi" panose="020B0502040204020203" pitchFamily="34" charset="0"/>
                <a:cs typeface="Browallia New" panose="020B0604020202020204" pitchFamily="34" charset="-34"/>
              </a:rPr>
              <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23-29 </a:t>
            </a:r>
            <a:r>
              <a:rPr lang="en-US" altLang="en-US" sz="1800" dirty="0">
                <a:solidFill>
                  <a:schemeClr val="tx2"/>
                </a:solidFill>
                <a:latin typeface="Gadugi" panose="020B0502040204020203" pitchFamily="34" charset="0"/>
                <a:cs typeface="Browallia New" panose="020B0604020202020204" pitchFamily="34" charset="-34"/>
              </a:rPr>
              <a:t>July 2014, Geneva, </a:t>
            </a:r>
            <a:r>
              <a:rPr lang="en-US" altLang="en-US" sz="1800" dirty="0" smtClean="0">
                <a:solidFill>
                  <a:schemeClr val="tx2"/>
                </a:solidFill>
                <a:latin typeface="Gadugi" panose="020B0502040204020203" pitchFamily="34" charset="0"/>
                <a:cs typeface="Browallia New" panose="020B0604020202020204" pitchFamily="34" charset="-34"/>
              </a:rPr>
              <a:t>Switzerland</a:t>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a:solidFill>
                  <a:schemeClr val="tx2"/>
                </a:solidFill>
                <a:latin typeface="Gadugi" panose="020B0502040204020203" pitchFamily="34" charset="0"/>
                <a:cs typeface="Browallia New" panose="020B0604020202020204" pitchFamily="34" charset="-34"/>
              </a:rPr>
              <a:t>Forum on "EMF - What does it really mean?“</a:t>
            </a:r>
            <a:r>
              <a:rPr lang="en-US" altLang="en-US" sz="1800" dirty="0">
                <a:solidFill>
                  <a:schemeClr val="tx2"/>
                </a:solidFill>
                <a:latin typeface="Gadugi" panose="020B0502040204020203" pitchFamily="34" charset="0"/>
                <a:cs typeface="Browallia New" panose="020B0604020202020204" pitchFamily="34" charset="-34"/>
              </a:rPr>
              <a:t/>
            </a:r>
            <a:br>
              <a:rPr lang="en-US" altLang="en-US" sz="1800" dirty="0">
                <a:solidFill>
                  <a:schemeClr val="tx2"/>
                </a:solidFill>
                <a:latin typeface="Gadugi" panose="020B0502040204020203" pitchFamily="34" charset="0"/>
                <a:cs typeface="Browallia New" panose="020B0604020202020204" pitchFamily="34" charset="-34"/>
              </a:rPr>
            </a:br>
            <a:r>
              <a:rPr lang="en-US" altLang="en-US" sz="1800" dirty="0">
                <a:solidFill>
                  <a:schemeClr val="tx2"/>
                </a:solidFill>
                <a:latin typeface="Gadugi" panose="020B0502040204020203" pitchFamily="34" charset="0"/>
                <a:cs typeface="Browallia New" panose="020B0604020202020204" pitchFamily="34" charset="-34"/>
              </a:rPr>
              <a:t>4 September 2014, Santo Domingo, Dominican </a:t>
            </a:r>
            <a:r>
              <a:rPr lang="en-US" altLang="en-US" sz="1800" dirty="0" smtClean="0">
                <a:solidFill>
                  <a:schemeClr val="tx2"/>
                </a:solidFill>
                <a:latin typeface="Gadugi" panose="020B0502040204020203" pitchFamily="34" charset="0"/>
                <a:cs typeface="Browallia New" panose="020B0604020202020204" pitchFamily="34" charset="-34"/>
              </a:rPr>
              <a:t>Republic</a:t>
            </a:r>
            <a:endParaRPr lang="en-US" altLang="en-US" sz="1800" b="1" dirty="0" smtClean="0">
              <a:solidFill>
                <a:schemeClr val="tx2"/>
              </a:solidFill>
              <a:latin typeface="Gadugi" panose="020B0502040204020203" pitchFamily="34" charset="0"/>
              <a:cs typeface="Browallia New" panose="020B0604020202020204" pitchFamily="34" charset="-34"/>
            </a:endParaRPr>
          </a:p>
          <a:p>
            <a:endParaRPr lang="en-US" altLang="en-US" sz="1800" b="1" dirty="0">
              <a:solidFill>
                <a:schemeClr val="tx2"/>
              </a:solidFill>
              <a:latin typeface="Gadugi" panose="020B0502040204020203" pitchFamily="34" charset="0"/>
              <a:cs typeface="Browallia New" panose="020B0604020202020204" pitchFamily="34" charset="-34"/>
            </a:endParaRPr>
          </a:p>
          <a:p>
            <a:r>
              <a:rPr lang="en-US" altLang="en-US" sz="1800" b="1" dirty="0" smtClean="0">
                <a:solidFill>
                  <a:schemeClr val="tx2"/>
                </a:solidFill>
                <a:latin typeface="Gadugi" panose="020B0502040204020203" pitchFamily="34" charset="0"/>
                <a:cs typeface="Browallia New" panose="020B0604020202020204" pitchFamily="34" charset="-34"/>
              </a:rPr>
              <a:t>Forum </a:t>
            </a:r>
            <a:r>
              <a:rPr lang="en-US" altLang="en-US" sz="1800" b="1" dirty="0">
                <a:solidFill>
                  <a:schemeClr val="tx2"/>
                </a:solidFill>
                <a:latin typeface="Gadugi" panose="020B0502040204020203" pitchFamily="34" charset="0"/>
                <a:cs typeface="Browallia New" panose="020B0604020202020204" pitchFamily="34" charset="-34"/>
              </a:rPr>
              <a:t>on Smart sustainable Cities (</a:t>
            </a:r>
            <a:r>
              <a:rPr lang="en-US" altLang="en-US" sz="1800" b="1" dirty="0" smtClean="0">
                <a:solidFill>
                  <a:schemeClr val="tx2"/>
                </a:solidFill>
                <a:latin typeface="Gadugi" panose="020B0502040204020203" pitchFamily="34" charset="0"/>
                <a:cs typeface="Browallia New" panose="020B0604020202020204" pitchFamily="34" charset="-34"/>
              </a:rPr>
              <a:t>SSC)</a:t>
            </a:r>
            <a:r>
              <a:rPr lang="en-US" altLang="en-US" sz="1800" dirty="0" smtClean="0">
                <a:solidFill>
                  <a:schemeClr val="tx2"/>
                </a:solidFill>
                <a:latin typeface="Gadugi" panose="020B0502040204020203" pitchFamily="34" charset="0"/>
                <a:cs typeface="Browallia New" panose="020B0604020202020204" pitchFamily="34" charset="-34"/>
              </a:rPr>
              <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17 </a:t>
            </a:r>
            <a:r>
              <a:rPr lang="en-US" altLang="en-US" sz="1800" dirty="0">
                <a:solidFill>
                  <a:schemeClr val="tx2"/>
                </a:solidFill>
                <a:latin typeface="Gadugi" panose="020B0502040204020203" pitchFamily="34" charset="0"/>
                <a:cs typeface="Browallia New" panose="020B0604020202020204" pitchFamily="34" charset="-34"/>
              </a:rPr>
              <a:t>September 2014, Reading, United </a:t>
            </a:r>
            <a:r>
              <a:rPr lang="en-US" altLang="en-US" sz="1800" dirty="0" smtClean="0">
                <a:solidFill>
                  <a:schemeClr val="tx2"/>
                </a:solidFill>
                <a:latin typeface="Gadugi" panose="020B0502040204020203" pitchFamily="34" charset="0"/>
                <a:cs typeface="Browallia New" panose="020B0604020202020204" pitchFamily="34" charset="-34"/>
              </a:rPr>
              <a:t>Kingdom</a:t>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smtClean="0">
                <a:solidFill>
                  <a:schemeClr val="tx2"/>
                </a:solidFill>
                <a:latin typeface="Gadugi" panose="020B0502040204020203" pitchFamily="34" charset="0"/>
                <a:cs typeface="Browallia New" panose="020B0604020202020204" pitchFamily="34" charset="-34"/>
              </a:rPr>
              <a:t>4</a:t>
            </a:r>
            <a:r>
              <a:rPr lang="en-US" altLang="en-US" sz="1800" b="1" baseline="30000" dirty="0" smtClean="0">
                <a:solidFill>
                  <a:schemeClr val="tx2"/>
                </a:solidFill>
                <a:latin typeface="Gadugi" panose="020B0502040204020203" pitchFamily="34" charset="0"/>
                <a:cs typeface="Browallia New" panose="020B0604020202020204" pitchFamily="34" charset="-34"/>
              </a:rPr>
              <a:t>th</a:t>
            </a:r>
            <a:r>
              <a:rPr lang="en-US" altLang="en-US" sz="1800" b="1" dirty="0" smtClean="0">
                <a:solidFill>
                  <a:schemeClr val="tx2"/>
                </a:solidFill>
                <a:latin typeface="Gadugi" panose="020B0502040204020203" pitchFamily="34" charset="0"/>
                <a:cs typeface="Browallia New" panose="020B0604020202020204" pitchFamily="34" charset="-34"/>
              </a:rPr>
              <a:t> ITU </a:t>
            </a:r>
            <a:r>
              <a:rPr lang="en-US" altLang="en-US" sz="1800" b="1" dirty="0">
                <a:solidFill>
                  <a:schemeClr val="tx2"/>
                </a:solidFill>
                <a:latin typeface="Gadugi" panose="020B0502040204020203" pitchFamily="34" charset="0"/>
                <a:cs typeface="Browallia New" panose="020B0604020202020204" pitchFamily="34" charset="-34"/>
              </a:rPr>
              <a:t>Green Standards </a:t>
            </a:r>
            <a:r>
              <a:rPr lang="en-US" altLang="en-US" sz="1800" b="1" dirty="0" smtClean="0">
                <a:solidFill>
                  <a:schemeClr val="tx2"/>
                </a:solidFill>
                <a:latin typeface="Gadugi" panose="020B0502040204020203" pitchFamily="34" charset="0"/>
                <a:cs typeface="Browallia New" panose="020B0604020202020204" pitchFamily="34" charset="-34"/>
              </a:rPr>
              <a:t>Week</a:t>
            </a:r>
            <a:r>
              <a:rPr lang="en-US" altLang="en-US" sz="1800" dirty="0" smtClean="0">
                <a:solidFill>
                  <a:schemeClr val="tx2"/>
                </a:solidFill>
                <a:latin typeface="Gadugi" panose="020B0502040204020203" pitchFamily="34" charset="0"/>
                <a:cs typeface="Browallia New" panose="020B0604020202020204" pitchFamily="34" charset="-34"/>
              </a:rPr>
              <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22-26 </a:t>
            </a:r>
            <a:r>
              <a:rPr lang="en-US" altLang="en-US" sz="1800" dirty="0">
                <a:solidFill>
                  <a:schemeClr val="tx2"/>
                </a:solidFill>
                <a:latin typeface="Gadugi" panose="020B0502040204020203" pitchFamily="34" charset="0"/>
                <a:cs typeface="Browallia New" panose="020B0604020202020204" pitchFamily="34" charset="-34"/>
              </a:rPr>
              <a:t>September 2014, Beijing, </a:t>
            </a:r>
            <a:r>
              <a:rPr lang="en-US" altLang="en-US" sz="1800" dirty="0" smtClean="0">
                <a:solidFill>
                  <a:schemeClr val="tx2"/>
                </a:solidFill>
                <a:latin typeface="Gadugi" panose="020B0502040204020203" pitchFamily="34" charset="0"/>
                <a:cs typeface="Browallia New" panose="020B0604020202020204" pitchFamily="34" charset="-34"/>
              </a:rPr>
              <a:t>China</a:t>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a:solidFill>
                  <a:schemeClr val="tx2"/>
                </a:solidFill>
                <a:latin typeface="Gadugi" panose="020B0502040204020203" pitchFamily="34" charset="0"/>
                <a:cs typeface="Browallia New" panose="020B0604020202020204" pitchFamily="34" charset="-34"/>
              </a:rPr>
              <a:t>Meeting of the ITU-T SG5 Regional Group for Asia and the Pacific (SG5 </a:t>
            </a:r>
            <a:r>
              <a:rPr lang="en-US" altLang="en-US" sz="1800" b="1" dirty="0" smtClean="0">
                <a:solidFill>
                  <a:schemeClr val="tx2"/>
                </a:solidFill>
                <a:latin typeface="Gadugi" panose="020B0502040204020203" pitchFamily="34" charset="0"/>
                <a:cs typeface="Browallia New" panose="020B0604020202020204" pitchFamily="34" charset="-34"/>
              </a:rPr>
              <a:t>RG-AP)</a:t>
            </a:r>
            <a:r>
              <a:rPr lang="en-US" altLang="en-US" sz="1800" dirty="0" smtClean="0">
                <a:solidFill>
                  <a:schemeClr val="tx2"/>
                </a:solidFill>
                <a:latin typeface="Gadugi" panose="020B0502040204020203" pitchFamily="34" charset="0"/>
                <a:cs typeface="Browallia New" panose="020B0604020202020204" pitchFamily="34" charset="-34"/>
              </a:rPr>
              <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26 </a:t>
            </a:r>
            <a:r>
              <a:rPr lang="en-US" altLang="en-US" sz="1800" dirty="0">
                <a:solidFill>
                  <a:schemeClr val="tx2"/>
                </a:solidFill>
                <a:latin typeface="Gadugi" panose="020B0502040204020203" pitchFamily="34" charset="0"/>
                <a:cs typeface="Browallia New" panose="020B0604020202020204" pitchFamily="34" charset="-34"/>
              </a:rPr>
              <a:t>September 2014, Beijing, China</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862" y="1916832"/>
            <a:ext cx="2392610" cy="207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72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44624"/>
            <a:ext cx="7776864" cy="584775"/>
          </a:xfrm>
        </p:spPr>
        <p:txBody>
          <a:bodyPr/>
          <a:lstStyle/>
          <a:p>
            <a:r>
              <a:rPr lang="en-US" altLang="en-US" sz="3200" dirty="0" smtClean="0">
                <a:latin typeface="Gadugi" panose="020B0502040204020203" pitchFamily="34" charset="0"/>
                <a:cs typeface="Browallia New" panose="020B0604020202020204" pitchFamily="34" charset="-34"/>
              </a:rPr>
              <a:t>ITU </a:t>
            </a:r>
            <a:r>
              <a:rPr lang="en-US" altLang="en-US" sz="3200" dirty="0">
                <a:latin typeface="Gadugi" panose="020B0502040204020203" pitchFamily="34" charset="0"/>
                <a:cs typeface="Browallia New" panose="020B0604020202020204" pitchFamily="34" charset="-34"/>
              </a:rPr>
              <a:t>Green Standards Week</a:t>
            </a:r>
          </a:p>
        </p:txBody>
      </p:sp>
      <p:sp>
        <p:nvSpPr>
          <p:cNvPr id="13" name="Content Placeholder 2"/>
          <p:cNvSpPr txBox="1">
            <a:spLocks/>
          </p:cNvSpPr>
          <p:nvPr/>
        </p:nvSpPr>
        <p:spPr bwMode="auto">
          <a:xfrm>
            <a:off x="364959" y="1052736"/>
            <a:ext cx="8414081"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dirty="0">
                <a:solidFill>
                  <a:schemeClr val="tx2"/>
                </a:solidFill>
                <a:latin typeface="Gadugi" panose="020B0502040204020203" pitchFamily="34" charset="0"/>
                <a:cs typeface="Browallia New" panose="020B0604020202020204" pitchFamily="34" charset="-34"/>
              </a:rPr>
              <a:t>Annual </a:t>
            </a:r>
            <a:r>
              <a:rPr lang="en-US" altLang="en-US" sz="2000" b="1" dirty="0" smtClean="0">
                <a:solidFill>
                  <a:schemeClr val="tx2"/>
                </a:solidFill>
                <a:latin typeface="Gadugi" panose="020B0502040204020203" pitchFamily="34" charset="0"/>
                <a:cs typeface="Browallia New" panose="020B0604020202020204" pitchFamily="34" charset="-34"/>
              </a:rPr>
              <a:t>event</a:t>
            </a:r>
          </a:p>
          <a:p>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b="1" dirty="0">
                <a:solidFill>
                  <a:schemeClr val="tx2"/>
                </a:solidFill>
                <a:latin typeface="Gadugi" panose="020B0502040204020203" pitchFamily="34" charset="0"/>
                <a:cs typeface="Browallia New" panose="020B0604020202020204" pitchFamily="34" charset="-34"/>
              </a:rPr>
              <a:t>Global platform </a:t>
            </a:r>
            <a:r>
              <a:rPr lang="en-US" altLang="en-US" sz="2000" dirty="0">
                <a:solidFill>
                  <a:schemeClr val="tx2"/>
                </a:solidFill>
                <a:latin typeface="Gadugi" panose="020B0502040204020203" pitchFamily="34" charset="0"/>
                <a:cs typeface="Browallia New" panose="020B0604020202020204" pitchFamily="34" charset="-34"/>
              </a:rPr>
              <a:t>for discussion and knowledge-sharing to raise awareness of the importance and opportunities of using ICT standards to build a green economy and ensure a sustainable </a:t>
            </a:r>
            <a:r>
              <a:rPr lang="en-US" altLang="en-US" sz="2000" dirty="0" smtClean="0">
                <a:solidFill>
                  <a:schemeClr val="tx2"/>
                </a:solidFill>
                <a:latin typeface="Gadugi" panose="020B0502040204020203" pitchFamily="34" charset="0"/>
                <a:cs typeface="Browallia New" panose="020B0604020202020204" pitchFamily="34" charset="-34"/>
              </a:rPr>
              <a:t>future</a:t>
            </a:r>
            <a:endParaRPr lang="en-US" altLang="en-US" sz="2000" dirty="0">
              <a:solidFill>
                <a:schemeClr val="tx2"/>
              </a:solidFill>
              <a:latin typeface="Gadugi" panose="020B0502040204020203" pitchFamily="34" charset="0"/>
              <a:cs typeface="Browallia New" panose="020B0604020202020204" pitchFamily="34" charset="-34"/>
            </a:endParaRPr>
          </a:p>
          <a:p>
            <a:endParaRPr lang="en-US" altLang="en-US" sz="2000" dirty="0" smtClean="0">
              <a:solidFill>
                <a:schemeClr val="tx2"/>
              </a:solidFill>
              <a:latin typeface="Gadugi" panose="020B0502040204020203" pitchFamily="34" charset="0"/>
              <a:cs typeface="Browallia New" panose="020B0604020202020204" pitchFamily="34" charset="-34"/>
            </a:endParaRPr>
          </a:p>
        </p:txBody>
      </p:sp>
      <p:grpSp>
        <p:nvGrpSpPr>
          <p:cNvPr id="22" name="11 Grupo"/>
          <p:cNvGrpSpPr/>
          <p:nvPr/>
        </p:nvGrpSpPr>
        <p:grpSpPr>
          <a:xfrm>
            <a:off x="6224332" y="3212976"/>
            <a:ext cx="2452124" cy="2425302"/>
            <a:chOff x="10884627" y="1035408"/>
            <a:chExt cx="7353134" cy="7347794"/>
          </a:xfrm>
        </p:grpSpPr>
        <p:pic>
          <p:nvPicPr>
            <p:cNvPr id="23"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24"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252220"/>
              <a:ext cx="7300320" cy="6705949"/>
            </a:xfrm>
            <a:prstGeom prst="rect">
              <a:avLst/>
            </a:prstGeom>
          </p:spPr>
        </p:pic>
      </p:grpSp>
      <p:sp>
        <p:nvSpPr>
          <p:cNvPr id="2" name="Rectangle 1"/>
          <p:cNvSpPr/>
          <p:nvPr/>
        </p:nvSpPr>
        <p:spPr>
          <a:xfrm>
            <a:off x="395536" y="3563481"/>
            <a:ext cx="5328592" cy="1631216"/>
          </a:xfrm>
          <a:prstGeom prst="rect">
            <a:avLst/>
          </a:prstGeom>
        </p:spPr>
        <p:txBody>
          <a:bodyPr wrap="square">
            <a:spAutoFit/>
          </a:bodyPr>
          <a:lstStyle/>
          <a:p>
            <a:pPr marL="342900" lvl="0" indent="-342900">
              <a:buFont typeface="Wingdings" panose="05000000000000000000" pitchFamily="2" charset="2"/>
              <a:buChar char="§"/>
            </a:pPr>
            <a:r>
              <a:rPr lang="en-US" altLang="en-US" dirty="0">
                <a:solidFill>
                  <a:schemeClr val="tx2"/>
                </a:solidFill>
                <a:latin typeface="Gadugi" panose="020B0502040204020203" pitchFamily="34" charset="0"/>
                <a:cs typeface="Browallia New" panose="020B0604020202020204" pitchFamily="34" charset="-34"/>
              </a:rPr>
              <a:t>To bring together </a:t>
            </a:r>
            <a:r>
              <a:rPr lang="en-US" altLang="en-US" b="1" dirty="0">
                <a:solidFill>
                  <a:schemeClr val="tx2"/>
                </a:solidFill>
                <a:latin typeface="Gadugi" panose="020B0502040204020203" pitchFamily="34" charset="0"/>
                <a:cs typeface="Browallia New" panose="020B0604020202020204" pitchFamily="34" charset="-34"/>
              </a:rPr>
              <a:t>leading specialists </a:t>
            </a:r>
            <a:r>
              <a:rPr lang="en-US" altLang="en-US" dirty="0">
                <a:solidFill>
                  <a:schemeClr val="tx2"/>
                </a:solidFill>
                <a:latin typeface="Gadugi" panose="020B0502040204020203" pitchFamily="34" charset="0"/>
                <a:cs typeface="Browallia New" panose="020B0604020202020204" pitchFamily="34" charset="-34"/>
              </a:rPr>
              <a:t>in the field, from top policy-makers to engineers, designers, planners, government officials, regulators, standards experts and others. </a:t>
            </a:r>
          </a:p>
        </p:txBody>
      </p:sp>
      <p:pic>
        <p:nvPicPr>
          <p:cNvPr id="25" name="1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3033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13</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52" y="837084"/>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683568" y="44624"/>
            <a:ext cx="7776864" cy="584775"/>
          </a:xfrm>
        </p:spPr>
        <p:txBody>
          <a:bodyPr/>
          <a:lstStyle/>
          <a:p>
            <a:r>
              <a:rPr lang="en-US" altLang="en-US" sz="3200" dirty="0" smtClean="0">
                <a:latin typeface="Gadugi" panose="020B0502040204020203" pitchFamily="34" charset="0"/>
                <a:cs typeface="Browallia New" panose="020B0604020202020204" pitchFamily="34" charset="-34"/>
              </a:rPr>
              <a:t>ITU </a:t>
            </a:r>
            <a:r>
              <a:rPr lang="en-US" altLang="en-US" sz="3200" dirty="0">
                <a:latin typeface="Gadugi" panose="020B0502040204020203" pitchFamily="34" charset="0"/>
                <a:cs typeface="Browallia New" panose="020B0604020202020204" pitchFamily="34" charset="-34"/>
              </a:rPr>
              <a:t>Green Standards </a:t>
            </a:r>
            <a:r>
              <a:rPr lang="en-US" altLang="en-US" sz="3200" dirty="0" smtClean="0">
                <a:latin typeface="Gadugi" panose="020B0502040204020203" pitchFamily="34" charset="0"/>
                <a:cs typeface="Browallia New" panose="020B0604020202020204" pitchFamily="34" charset="-34"/>
              </a:rPr>
              <a:t>Week – 4</a:t>
            </a:r>
            <a:r>
              <a:rPr lang="en-US" altLang="en-US" sz="3200" baseline="30000" dirty="0" smtClean="0">
                <a:latin typeface="Gadugi" panose="020B0502040204020203" pitchFamily="34" charset="0"/>
                <a:cs typeface="Browallia New" panose="020B0604020202020204" pitchFamily="34" charset="-34"/>
              </a:rPr>
              <a:t>th</a:t>
            </a:r>
            <a:r>
              <a:rPr lang="en-US" altLang="en-US" sz="3200" dirty="0" smtClean="0">
                <a:latin typeface="Gadugi" panose="020B0502040204020203" pitchFamily="34" charset="0"/>
                <a:cs typeface="Browallia New" panose="020B0604020202020204" pitchFamily="34" charset="-34"/>
              </a:rPr>
              <a:t> edition</a:t>
            </a:r>
            <a:endParaRPr lang="en-US" altLang="en-US" sz="3200" dirty="0">
              <a:latin typeface="Gadugi" panose="020B0502040204020203" pitchFamily="34" charset="0"/>
              <a:cs typeface="Browallia New" panose="020B0604020202020204" pitchFamily="34" charset="-34"/>
            </a:endParaRPr>
          </a:p>
        </p:txBody>
      </p:sp>
      <p:sp>
        <p:nvSpPr>
          <p:cNvPr id="14" name="Title 1"/>
          <p:cNvSpPr txBox="1">
            <a:spLocks/>
          </p:cNvSpPr>
          <p:nvPr/>
        </p:nvSpPr>
        <p:spPr bwMode="auto">
          <a:xfrm>
            <a:off x="179512" y="6173321"/>
            <a:ext cx="8856984"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2800" kern="0" dirty="0" smtClean="0">
                <a:latin typeface="Gadugi" panose="020B0502040204020203" pitchFamily="34" charset="0"/>
                <a:cs typeface="Browallia New" panose="020B0604020202020204" pitchFamily="34" charset="-34"/>
              </a:rPr>
              <a:t>SEE YOU on 22-26 September 2014 in Beijing!</a:t>
            </a:r>
            <a:endParaRPr lang="en-US" altLang="en-US" sz="2800" kern="0" dirty="0">
              <a:latin typeface="Gadugi" panose="020B0502040204020203" pitchFamily="34" charset="0"/>
              <a:cs typeface="Browallia New" panose="020B0604020202020204" pitchFamily="34" charset="-34"/>
            </a:endParaRPr>
          </a:p>
        </p:txBody>
      </p:sp>
      <p:sp>
        <p:nvSpPr>
          <p:cNvPr id="15" name="Content Placeholder 2"/>
          <p:cNvSpPr txBox="1">
            <a:spLocks/>
          </p:cNvSpPr>
          <p:nvPr/>
        </p:nvSpPr>
        <p:spPr bwMode="auto">
          <a:xfrm>
            <a:off x="539552" y="1772816"/>
            <a:ext cx="8856984" cy="2155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dirty="0">
                <a:solidFill>
                  <a:schemeClr val="tx2"/>
                </a:solidFill>
                <a:latin typeface="Gadugi" panose="020B0502040204020203" pitchFamily="34" charset="0"/>
                <a:cs typeface="Browallia New" panose="020B0604020202020204" pitchFamily="34" charset="-34"/>
              </a:rPr>
              <a:t>Overview</a:t>
            </a:r>
          </a:p>
          <a:p>
            <a:r>
              <a:rPr lang="en-US" altLang="en-US" sz="2000" dirty="0" smtClean="0">
                <a:solidFill>
                  <a:schemeClr val="tx2"/>
                </a:solidFill>
                <a:latin typeface="Gadugi" panose="020B0502040204020203" pitchFamily="34" charset="0"/>
                <a:cs typeface="Browallia New" panose="020B0604020202020204" pitchFamily="34" charset="-34"/>
              </a:rPr>
              <a:t>Forum </a:t>
            </a:r>
            <a:r>
              <a:rPr lang="en-US" altLang="en-US" sz="2000" dirty="0">
                <a:solidFill>
                  <a:schemeClr val="tx2"/>
                </a:solidFill>
                <a:latin typeface="Gadugi" panose="020B0502040204020203" pitchFamily="34" charset="0"/>
                <a:cs typeface="Browallia New" panose="020B0604020202020204" pitchFamily="34" charset="-34"/>
              </a:rPr>
              <a:t>on “</a:t>
            </a:r>
            <a:r>
              <a:rPr lang="en-US" altLang="en-US" sz="2000" b="1" dirty="0">
                <a:solidFill>
                  <a:schemeClr val="tx2"/>
                </a:solidFill>
                <a:latin typeface="Gadugi" panose="020B0502040204020203" pitchFamily="34" charset="0"/>
                <a:cs typeface="Browallia New" panose="020B0604020202020204" pitchFamily="34" charset="-34"/>
              </a:rPr>
              <a:t>Green ICT </a:t>
            </a:r>
            <a:r>
              <a:rPr lang="en-US" altLang="en-US" sz="2000" dirty="0">
                <a:solidFill>
                  <a:schemeClr val="tx2"/>
                </a:solidFill>
                <a:latin typeface="Gadugi" panose="020B0502040204020203" pitchFamily="34" charset="0"/>
                <a:cs typeface="Browallia New" panose="020B0604020202020204" pitchFamily="34" charset="-34"/>
              </a:rPr>
              <a:t>for a sustainable resource efficient economy</a:t>
            </a:r>
            <a:r>
              <a:rPr lang="en-US" altLang="en-US" sz="2000" dirty="0" smtClean="0">
                <a:solidFill>
                  <a:schemeClr val="tx2"/>
                </a:solidFill>
                <a:latin typeface="Gadugi" panose="020B0502040204020203" pitchFamily="34" charset="0"/>
                <a:cs typeface="Browallia New" panose="020B0604020202020204" pitchFamily="34" charset="-34"/>
              </a:rPr>
              <a:t>”</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22 September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Forum </a:t>
            </a:r>
            <a:r>
              <a:rPr lang="en-US" altLang="en-US" sz="2000" dirty="0">
                <a:solidFill>
                  <a:schemeClr val="tx2"/>
                </a:solidFill>
                <a:latin typeface="Gadugi" panose="020B0502040204020203" pitchFamily="34" charset="0"/>
                <a:cs typeface="Browallia New" panose="020B0604020202020204" pitchFamily="34" charset="-34"/>
              </a:rPr>
              <a:t>on "</a:t>
            </a:r>
            <a:r>
              <a:rPr lang="en-US" altLang="en-US" sz="2000" b="1" dirty="0" err="1">
                <a:solidFill>
                  <a:schemeClr val="tx2"/>
                </a:solidFill>
                <a:latin typeface="Gadugi" panose="020B0502040204020203" pitchFamily="34" charset="0"/>
                <a:cs typeface="Browallia New" panose="020B0604020202020204" pitchFamily="34" charset="-34"/>
              </a:rPr>
              <a:t>E-waste</a:t>
            </a:r>
            <a:r>
              <a:rPr lang="en-US" altLang="en-US" sz="2000" dirty="0">
                <a:solidFill>
                  <a:schemeClr val="tx2"/>
                </a:solidFill>
                <a:latin typeface="Gadugi" panose="020B0502040204020203" pitchFamily="34" charset="0"/>
                <a:cs typeface="Browallia New" panose="020B0604020202020204" pitchFamily="34" charset="-34"/>
              </a:rPr>
              <a:t>: the inconvenient </a:t>
            </a:r>
            <a:r>
              <a:rPr lang="en-US" altLang="en-US" sz="2000" dirty="0" smtClean="0">
                <a:solidFill>
                  <a:schemeClr val="tx2"/>
                </a:solidFill>
                <a:latin typeface="Gadugi" panose="020B0502040204020203" pitchFamily="34" charset="0"/>
                <a:cs typeface="Browallia New" panose="020B0604020202020204" pitchFamily="34" charset="-34"/>
              </a:rPr>
              <a:t>truth“</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23 September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High-Level </a:t>
            </a:r>
            <a:r>
              <a:rPr lang="en-US" altLang="en-US" sz="2000" dirty="0">
                <a:solidFill>
                  <a:schemeClr val="tx2"/>
                </a:solidFill>
                <a:latin typeface="Gadugi" panose="020B0502040204020203" pitchFamily="34" charset="0"/>
                <a:cs typeface="Browallia New" panose="020B0604020202020204" pitchFamily="34" charset="-34"/>
              </a:rPr>
              <a:t>Forum on "Setting the vision for </a:t>
            </a:r>
            <a:r>
              <a:rPr lang="en-US" altLang="en-US" sz="2000" b="1" dirty="0">
                <a:solidFill>
                  <a:schemeClr val="tx2"/>
                </a:solidFill>
                <a:latin typeface="Gadugi" panose="020B0502040204020203" pitchFamily="34" charset="0"/>
                <a:cs typeface="Browallia New" panose="020B0604020202020204" pitchFamily="34" charset="-34"/>
              </a:rPr>
              <a:t>smart sustainable </a:t>
            </a:r>
            <a:r>
              <a:rPr lang="en-US" altLang="en-US" sz="2000" b="1" dirty="0" smtClean="0">
                <a:solidFill>
                  <a:schemeClr val="tx2"/>
                </a:solidFill>
                <a:latin typeface="Gadugi" panose="020B0502040204020203" pitchFamily="34" charset="0"/>
                <a:cs typeface="Browallia New" panose="020B0604020202020204" pitchFamily="34" charset="-34"/>
              </a:rPr>
              <a:t>cities</a:t>
            </a:r>
            <a:r>
              <a:rPr lang="en-US" altLang="en-US" sz="2000" dirty="0" smtClean="0">
                <a:solidFill>
                  <a:schemeClr val="tx2"/>
                </a:solidFill>
                <a:latin typeface="Gadugi" panose="020B0502040204020203" pitchFamily="34" charset="0"/>
                <a:cs typeface="Browallia New" panose="020B0604020202020204" pitchFamily="34" charset="-34"/>
              </a:rPr>
              <a:t>“</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24 September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Forum </a:t>
            </a:r>
            <a:r>
              <a:rPr lang="en-US" altLang="en-US" sz="2000" dirty="0">
                <a:solidFill>
                  <a:schemeClr val="tx2"/>
                </a:solidFill>
                <a:latin typeface="Gadugi" panose="020B0502040204020203" pitchFamily="34" charset="0"/>
                <a:cs typeface="Browallia New" panose="020B0604020202020204" pitchFamily="34" charset="-34"/>
              </a:rPr>
              <a:t>on “Using </a:t>
            </a:r>
            <a:r>
              <a:rPr lang="en-US" altLang="en-US" sz="2000" b="1" dirty="0">
                <a:solidFill>
                  <a:schemeClr val="tx2"/>
                </a:solidFill>
                <a:latin typeface="Gadugi" panose="020B0502040204020203" pitchFamily="34" charset="0"/>
                <a:cs typeface="Browallia New" panose="020B0604020202020204" pitchFamily="34" charset="-34"/>
              </a:rPr>
              <a:t>EMF</a:t>
            </a:r>
            <a:r>
              <a:rPr lang="en-US" altLang="en-US" sz="2000" dirty="0">
                <a:solidFill>
                  <a:schemeClr val="tx2"/>
                </a:solidFill>
                <a:latin typeface="Gadugi" panose="020B0502040204020203" pitchFamily="34" charset="0"/>
                <a:cs typeface="Browallia New" panose="020B0604020202020204" pitchFamily="34" charset="-34"/>
              </a:rPr>
              <a:t> to achieve the smartest sustainable city</a:t>
            </a:r>
            <a:r>
              <a:rPr lang="en-US" altLang="en-US" sz="2000" dirty="0" smtClean="0">
                <a:solidFill>
                  <a:schemeClr val="tx2"/>
                </a:solidFill>
                <a:latin typeface="Gadugi" panose="020B0502040204020203" pitchFamily="34" charset="0"/>
                <a:cs typeface="Browallia New" panose="020B0604020202020204" pitchFamily="34" charset="-34"/>
              </a:rPr>
              <a:t>”</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25 September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Regional </a:t>
            </a:r>
            <a:r>
              <a:rPr lang="en-US" altLang="en-US" sz="2000" dirty="0">
                <a:solidFill>
                  <a:schemeClr val="tx2"/>
                </a:solidFill>
                <a:latin typeface="Gadugi" panose="020B0502040204020203" pitchFamily="34" charset="0"/>
                <a:cs typeface="Browallia New" panose="020B0604020202020204" pitchFamily="34" charset="-34"/>
              </a:rPr>
              <a:t>meeting of </a:t>
            </a:r>
            <a:r>
              <a:rPr lang="en-US" altLang="en-US" sz="2000" b="1" dirty="0" smtClean="0">
                <a:solidFill>
                  <a:schemeClr val="tx2"/>
                </a:solidFill>
                <a:latin typeface="Gadugi" panose="020B0502040204020203" pitchFamily="34" charset="0"/>
                <a:cs typeface="Browallia New" panose="020B0604020202020204" pitchFamily="34" charset="-34"/>
              </a:rPr>
              <a:t>SG5 Regional </a:t>
            </a:r>
            <a:r>
              <a:rPr lang="en-US" altLang="en-US" sz="2000" b="1" dirty="0">
                <a:solidFill>
                  <a:schemeClr val="tx2"/>
                </a:solidFill>
                <a:latin typeface="Gadugi" panose="020B0502040204020203" pitchFamily="34" charset="0"/>
                <a:cs typeface="Browallia New" panose="020B0604020202020204" pitchFamily="34" charset="-34"/>
              </a:rPr>
              <a:t>Group for Asia and the </a:t>
            </a:r>
            <a:r>
              <a:rPr lang="en-US" altLang="en-US" sz="2000" b="1" dirty="0" smtClean="0">
                <a:solidFill>
                  <a:schemeClr val="tx2"/>
                </a:solidFill>
                <a:latin typeface="Gadugi" panose="020B0502040204020203" pitchFamily="34" charset="0"/>
                <a:cs typeface="Browallia New" panose="020B0604020202020204" pitchFamily="34" charset="-34"/>
              </a:rPr>
              <a:t>Pacific</a:t>
            </a:r>
            <a:br>
              <a:rPr lang="en-US" altLang="en-US" sz="2000" b="1"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26 September 2014</a:t>
            </a:r>
            <a:endParaRPr lang="en-US" altLang="en-US" sz="2000" dirty="0">
              <a:solidFill>
                <a:schemeClr val="tx2"/>
              </a:solidFill>
              <a:latin typeface="Gadugi" panose="020B0502040204020203" pitchFamily="34" charset="0"/>
              <a:cs typeface="Browallia New" panose="020B0604020202020204" pitchFamily="34" charset="-34"/>
            </a:endParaRPr>
          </a:p>
        </p:txBody>
      </p:sp>
      <p:pic>
        <p:nvPicPr>
          <p:cNvPr id="1026" name="Picture 2" descr="CATR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975024"/>
            <a:ext cx="3456384" cy="581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awe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446" y="775741"/>
            <a:ext cx="80010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066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ampilon\Pictures\SHUTTERSTOCK\shutterstock_107327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5616624"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3554" name="Title 5"/>
          <p:cNvSpPr>
            <a:spLocks noGrp="1"/>
          </p:cNvSpPr>
          <p:nvPr>
            <p:ph type="title"/>
          </p:nvPr>
        </p:nvSpPr>
        <p:spPr>
          <a:xfrm>
            <a:off x="35496" y="-192533"/>
            <a:ext cx="8280920" cy="1077218"/>
          </a:xfrm>
        </p:spPr>
        <p:txBody>
          <a:bodyPr/>
          <a:lstStyle/>
          <a:p>
            <a:r>
              <a:rPr lang="en-US" altLang="en-US" sz="3200" dirty="0" smtClean="0">
                <a:latin typeface="Gadugi" panose="020B0502040204020203" pitchFamily="34" charset="0"/>
                <a:cs typeface="Browallia New" panose="020B0604020202020204" pitchFamily="34" charset="-34"/>
              </a:rPr>
              <a:t>Envisioning a sustainable future for Africa </a:t>
            </a:r>
            <a:endParaRPr lang="en-US" altLang="en-US" sz="3200" dirty="0">
              <a:latin typeface="Gadugi" panose="020B0502040204020203" pitchFamily="34" charset="0"/>
              <a:cs typeface="Browallia New" panose="020B0604020202020204" pitchFamily="34" charset="-34"/>
            </a:endParaRPr>
          </a:p>
        </p:txBody>
      </p:sp>
      <p:sp>
        <p:nvSpPr>
          <p:cNvPr id="2355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326B21F-ECB0-4194-9F04-03BC55AD8F66}" type="slidenum">
              <a:rPr lang="en-US" altLang="en-US" sz="1000" smtClean="0">
                <a:solidFill>
                  <a:srgbClr val="0E438A"/>
                </a:solidFill>
                <a:latin typeface="Zurich BT"/>
                <a:cs typeface="Times New Roman" pitchFamily="18" charset="0"/>
              </a:rPr>
              <a:pPr eaLnBrk="1" hangingPunct="1"/>
              <a:t>14</a:t>
            </a:fld>
            <a:endParaRPr lang="en-US" altLang="en-US" sz="1000" smtClean="0">
              <a:solidFill>
                <a:srgbClr val="0E438A"/>
              </a:solidFill>
              <a:latin typeface="Zurich BT"/>
              <a:cs typeface="Times New Roman" pitchFamily="18" charset="0"/>
            </a:endParaRPr>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Rectangle 11"/>
          <p:cNvSpPr/>
          <p:nvPr/>
        </p:nvSpPr>
        <p:spPr bwMode="auto">
          <a:xfrm>
            <a:off x="467544" y="908721"/>
            <a:ext cx="8208912" cy="4896544"/>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6"/>
          <p:cNvSpPr>
            <a:spLocks noGrp="1"/>
          </p:cNvSpPr>
          <p:nvPr>
            <p:ph idx="1"/>
          </p:nvPr>
        </p:nvSpPr>
        <p:spPr>
          <a:xfrm>
            <a:off x="971600" y="1340768"/>
            <a:ext cx="7560840" cy="4104456"/>
          </a:xfrm>
        </p:spPr>
        <p:txBody>
          <a:bodyPr/>
          <a:lstStyle/>
          <a:p>
            <a:r>
              <a:rPr lang="en-US" altLang="en-US" sz="2000" b="1" kern="1200" dirty="0" smtClean="0">
                <a:solidFill>
                  <a:schemeClr val="tx2"/>
                </a:solidFill>
                <a:latin typeface="Gadugi" panose="020B0502040204020203" pitchFamily="34" charset="0"/>
                <a:cs typeface="Browallia New" panose="020B0604020202020204" pitchFamily="34" charset="-34"/>
              </a:rPr>
              <a:t>Raise </a:t>
            </a:r>
            <a:r>
              <a:rPr lang="en-US" altLang="en-US" sz="2000" b="1" kern="1200" dirty="0">
                <a:solidFill>
                  <a:schemeClr val="tx2"/>
                </a:solidFill>
                <a:latin typeface="Gadugi" panose="020B0502040204020203" pitchFamily="34" charset="0"/>
                <a:cs typeface="Browallia New" panose="020B0604020202020204" pitchFamily="34" charset="-34"/>
              </a:rPr>
              <a:t>awareness </a:t>
            </a:r>
            <a:r>
              <a:rPr lang="en-US" altLang="en-US" sz="2000" kern="1200" dirty="0">
                <a:solidFill>
                  <a:schemeClr val="tx2"/>
                </a:solidFill>
                <a:latin typeface="Gadugi" panose="020B0502040204020203" pitchFamily="34" charset="0"/>
                <a:cs typeface="Browallia New" panose="020B0604020202020204" pitchFamily="34" charset="-34"/>
              </a:rPr>
              <a:t>on the role of global standards in spreading access to green ICTs </a:t>
            </a:r>
            <a:r>
              <a:rPr lang="en-US" altLang="en-US" sz="2000" kern="1200" dirty="0" smtClean="0">
                <a:solidFill>
                  <a:schemeClr val="tx2"/>
                </a:solidFill>
                <a:latin typeface="Gadugi" panose="020B0502040204020203" pitchFamily="34" charset="0"/>
                <a:cs typeface="Browallia New" panose="020B0604020202020204" pitchFamily="34" charset="-34"/>
              </a:rPr>
              <a:t>and in </a:t>
            </a:r>
            <a:r>
              <a:rPr lang="en-US" altLang="en-US" sz="2000" kern="1200" dirty="0">
                <a:solidFill>
                  <a:schemeClr val="tx2"/>
                </a:solidFill>
                <a:latin typeface="Gadugi" panose="020B0502040204020203" pitchFamily="34" charset="0"/>
                <a:cs typeface="Browallia New" panose="020B0604020202020204" pitchFamily="34" charset="-34"/>
              </a:rPr>
              <a:t>enabling sustainability</a:t>
            </a:r>
            <a:endParaRPr lang="en-US" altLang="en-US" sz="2000" kern="1200" dirty="0" smtClean="0">
              <a:solidFill>
                <a:schemeClr val="tx2"/>
              </a:solidFill>
              <a:latin typeface="Gadugi" panose="020B0502040204020203" pitchFamily="34" charset="0"/>
              <a:cs typeface="Browallia New" panose="020B0604020202020204" pitchFamily="34" charset="-34"/>
            </a:endParaRPr>
          </a:p>
          <a:p>
            <a:endParaRPr lang="en-US" altLang="en-US" sz="2000" kern="1200" dirty="0">
              <a:solidFill>
                <a:schemeClr val="tx2"/>
              </a:solidFill>
              <a:latin typeface="Gadugi" panose="020B0502040204020203" pitchFamily="34" charset="0"/>
              <a:cs typeface="Browallia New" panose="020B0604020202020204" pitchFamily="34" charset="-34"/>
            </a:endParaRPr>
          </a:p>
          <a:p>
            <a:r>
              <a:rPr lang="en-US" altLang="en-US" sz="2000" kern="1200" dirty="0" smtClean="0">
                <a:solidFill>
                  <a:schemeClr val="tx2"/>
                </a:solidFill>
                <a:latin typeface="Gadugi" panose="020B0502040204020203" pitchFamily="34" charset="0"/>
                <a:cs typeface="Browallia New" panose="020B0604020202020204" pitchFamily="34" charset="-34"/>
              </a:rPr>
              <a:t>Work in </a:t>
            </a:r>
            <a:r>
              <a:rPr lang="en-US" altLang="en-US" sz="2000" b="1" kern="1200" dirty="0" smtClean="0">
                <a:solidFill>
                  <a:schemeClr val="tx2"/>
                </a:solidFill>
                <a:latin typeface="Gadugi" panose="020B0502040204020203" pitchFamily="34" charset="0"/>
                <a:cs typeface="Browallia New" panose="020B0604020202020204" pitchFamily="34" charset="-34"/>
              </a:rPr>
              <a:t>partnership</a:t>
            </a:r>
            <a:r>
              <a:rPr lang="en-US" altLang="en-US" sz="2000" kern="1200" dirty="0" smtClean="0">
                <a:solidFill>
                  <a:schemeClr val="tx2"/>
                </a:solidFill>
                <a:latin typeface="Gadugi" panose="020B0502040204020203" pitchFamily="34" charset="0"/>
                <a:cs typeface="Browallia New" panose="020B0604020202020204" pitchFamily="34" charset="-34"/>
              </a:rPr>
              <a:t> </a:t>
            </a:r>
            <a:r>
              <a:rPr lang="en-US" altLang="en-US" sz="2000" kern="1200" dirty="0">
                <a:solidFill>
                  <a:schemeClr val="tx2"/>
                </a:solidFill>
                <a:latin typeface="Gadugi" panose="020B0502040204020203" pitchFamily="34" charset="0"/>
                <a:cs typeface="Browallia New" panose="020B0604020202020204" pitchFamily="34" charset="-34"/>
              </a:rPr>
              <a:t>with major stakeholders to </a:t>
            </a:r>
            <a:r>
              <a:rPr lang="en-US" altLang="en-US" sz="2000" kern="1200" dirty="0" smtClean="0">
                <a:solidFill>
                  <a:schemeClr val="tx2"/>
                </a:solidFill>
                <a:latin typeface="Gadugi" panose="020B0502040204020203" pitchFamily="34" charset="0"/>
                <a:cs typeface="Browallia New" panose="020B0604020202020204" pitchFamily="34" charset="-34"/>
              </a:rPr>
              <a:t>develop green ICT </a:t>
            </a:r>
            <a:r>
              <a:rPr lang="en-US" altLang="en-US" sz="2000" kern="1200" dirty="0">
                <a:solidFill>
                  <a:schemeClr val="tx2"/>
                </a:solidFill>
                <a:latin typeface="Gadugi" panose="020B0502040204020203" pitchFamily="34" charset="0"/>
                <a:cs typeface="Browallia New" panose="020B0604020202020204" pitchFamily="34" charset="-34"/>
              </a:rPr>
              <a:t>standards to build a green economy and combat climate change</a:t>
            </a:r>
          </a:p>
          <a:p>
            <a:endParaRPr lang="en-US" altLang="en-US" sz="2000" kern="1200" dirty="0" smtClean="0">
              <a:solidFill>
                <a:schemeClr val="tx2"/>
              </a:solidFill>
              <a:latin typeface="Gadugi" panose="020B0502040204020203" pitchFamily="34" charset="0"/>
              <a:cs typeface="Browallia New" panose="020B0604020202020204" pitchFamily="34" charset="-34"/>
            </a:endParaRPr>
          </a:p>
          <a:p>
            <a:r>
              <a:rPr lang="en-US" altLang="en-US" sz="2000" b="1" kern="1200" dirty="0" smtClean="0">
                <a:solidFill>
                  <a:schemeClr val="tx2"/>
                </a:solidFill>
                <a:latin typeface="Gadugi" panose="020B0502040204020203" pitchFamily="34" charset="0"/>
                <a:cs typeface="Browallia New" panose="020B0604020202020204" pitchFamily="34" charset="-34"/>
              </a:rPr>
              <a:t>Standardized </a:t>
            </a:r>
            <a:r>
              <a:rPr lang="en-US" altLang="en-US" sz="2000" b="1" kern="1200" dirty="0">
                <a:solidFill>
                  <a:schemeClr val="tx2"/>
                </a:solidFill>
                <a:latin typeface="Gadugi" panose="020B0502040204020203" pitchFamily="34" charset="0"/>
                <a:cs typeface="Browallia New" panose="020B0604020202020204" pitchFamily="34" charset="-34"/>
              </a:rPr>
              <a:t>achievement </a:t>
            </a:r>
            <a:r>
              <a:rPr lang="en-US" altLang="en-US" sz="2000" kern="1200" dirty="0">
                <a:solidFill>
                  <a:schemeClr val="tx2"/>
                </a:solidFill>
                <a:latin typeface="Gadugi" panose="020B0502040204020203" pitchFamily="34" charset="0"/>
                <a:cs typeface="Browallia New" panose="020B0604020202020204" pitchFamily="34" charset="-34"/>
              </a:rPr>
              <a:t>can be multiplied worldwide across the whole </a:t>
            </a:r>
            <a:r>
              <a:rPr lang="en-US" altLang="en-US" sz="2000" kern="1200" dirty="0" smtClean="0">
                <a:solidFill>
                  <a:schemeClr val="tx2"/>
                </a:solidFill>
                <a:latin typeface="Gadugi" panose="020B0502040204020203" pitchFamily="34" charset="0"/>
                <a:cs typeface="Browallia New" panose="020B0604020202020204" pitchFamily="34" charset="-34"/>
              </a:rPr>
              <a:t>industry</a:t>
            </a:r>
          </a:p>
          <a:p>
            <a:endParaRPr lang="en-US" altLang="en-US" sz="2000" kern="1200" dirty="0">
              <a:solidFill>
                <a:schemeClr val="tx2"/>
              </a:solidFill>
              <a:latin typeface="Gadugi" panose="020B0502040204020203" pitchFamily="34" charset="0"/>
              <a:cs typeface="Browallia New" panose="020B0604020202020204" pitchFamily="34" charset="-34"/>
            </a:endParaRPr>
          </a:p>
          <a:p>
            <a:r>
              <a:rPr lang="en-US" altLang="en-US" sz="2000" kern="1200" dirty="0" smtClean="0">
                <a:solidFill>
                  <a:schemeClr val="tx2"/>
                </a:solidFill>
                <a:latin typeface="Gadugi" panose="020B0502040204020203" pitchFamily="34" charset="0"/>
                <a:cs typeface="Browallia New" panose="020B0604020202020204" pitchFamily="34" charset="-34"/>
              </a:rPr>
              <a:t>Improve environmental </a:t>
            </a:r>
            <a:r>
              <a:rPr lang="en-US" altLang="en-US" sz="2000" kern="1200" dirty="0">
                <a:solidFill>
                  <a:schemeClr val="tx2"/>
                </a:solidFill>
                <a:latin typeface="Gadugi" panose="020B0502040204020203" pitchFamily="34" charset="0"/>
                <a:cs typeface="Browallia New" panose="020B0604020202020204" pitchFamily="34" charset="-34"/>
              </a:rPr>
              <a:t>regulations for ICT </a:t>
            </a:r>
            <a:r>
              <a:rPr lang="en-US" altLang="en-US" sz="2000" kern="1200" dirty="0" smtClean="0">
                <a:solidFill>
                  <a:schemeClr val="tx2"/>
                </a:solidFill>
                <a:latin typeface="Gadugi" panose="020B0502040204020203" pitchFamily="34" charset="0"/>
                <a:cs typeface="Browallia New" panose="020B0604020202020204" pitchFamily="34" charset="-34"/>
              </a:rPr>
              <a:t>to </a:t>
            </a:r>
            <a:r>
              <a:rPr lang="en-US" altLang="en-US" sz="2000" kern="1200" dirty="0">
                <a:solidFill>
                  <a:schemeClr val="tx2"/>
                </a:solidFill>
                <a:latin typeface="Gadugi" panose="020B0502040204020203" pitchFamily="34" charset="0"/>
                <a:cs typeface="Browallia New" panose="020B0604020202020204" pitchFamily="34" charset="-34"/>
              </a:rPr>
              <a:t>keep pace with </a:t>
            </a:r>
            <a:r>
              <a:rPr lang="en-US" altLang="en-US" sz="2000" kern="1200" dirty="0" smtClean="0">
                <a:solidFill>
                  <a:schemeClr val="tx2"/>
                </a:solidFill>
                <a:latin typeface="Gadugi" panose="020B0502040204020203" pitchFamily="34" charset="0"/>
                <a:cs typeface="Browallia New" panose="020B0604020202020204" pitchFamily="34" charset="-34"/>
              </a:rPr>
              <a:t>consumer expectations</a:t>
            </a:r>
          </a:p>
        </p:txBody>
      </p:sp>
    </p:spTree>
    <p:extLst>
      <p:ext uri="{BB962C8B-B14F-4D97-AF65-F5344CB8AC3E}">
        <p14:creationId xmlns:p14="http://schemas.microsoft.com/office/powerpoint/2010/main" val="7323717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Picture 2" descr="http://farm3.static.flickr.com/2594/4190132034_b690c7545e.jpg"/>
          <p:cNvPicPr>
            <a:picLocks noChangeAspect="1" noChangeArrowheads="1"/>
          </p:cNvPicPr>
          <p:nvPr/>
        </p:nvPicPr>
        <p:blipFill>
          <a:blip r:embed="rId2" cstate="print"/>
          <a:srcRect/>
          <a:stretch>
            <a:fillRect/>
          </a:stretch>
        </p:blipFill>
        <p:spPr bwMode="auto">
          <a:xfrm>
            <a:off x="5436096" y="908720"/>
            <a:ext cx="3467002" cy="4896644"/>
          </a:xfrm>
          <a:prstGeom prst="rect">
            <a:avLst/>
          </a:prstGeom>
          <a:noFill/>
        </p:spPr>
      </p:pic>
      <p:sp>
        <p:nvSpPr>
          <p:cNvPr id="14" name="Rectangle 13"/>
          <p:cNvSpPr/>
          <p:nvPr/>
        </p:nvSpPr>
        <p:spPr bwMode="auto">
          <a:xfrm>
            <a:off x="5436096" y="1340768"/>
            <a:ext cx="3467002" cy="4464596"/>
          </a:xfrm>
          <a:prstGeom prst="rect">
            <a:avLst/>
          </a:prstGeom>
          <a:solidFill>
            <a:srgbClr val="EAF3F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3315" name="Title 3"/>
          <p:cNvSpPr>
            <a:spLocks noGrp="1"/>
          </p:cNvSpPr>
          <p:nvPr>
            <p:ph type="title"/>
          </p:nvPr>
        </p:nvSpPr>
        <p:spPr>
          <a:xfrm>
            <a:off x="611188" y="-19421"/>
            <a:ext cx="7772400" cy="769441"/>
          </a:xfrm>
        </p:spPr>
        <p:txBody>
          <a:bodyPr/>
          <a:lstStyle/>
          <a:p>
            <a:r>
              <a:rPr lang="en-US" sz="4400" kern="1200" dirty="0" smtClean="0">
                <a:latin typeface="Gadugi" panose="020B0502040204020203" pitchFamily="34" charset="0"/>
                <a:ea typeface="MS PGothic" pitchFamily="34" charset="-128"/>
                <a:cs typeface="Browallia New" panose="020B0604020202020204" pitchFamily="34" charset="-34"/>
              </a:rPr>
              <a:t>THANK YOU</a:t>
            </a:r>
            <a:endParaRPr lang="en-US" sz="4400" kern="1200" dirty="0">
              <a:latin typeface="Gadugi" panose="020B0502040204020203" pitchFamily="34" charset="0"/>
              <a:ea typeface="MS PGothic" pitchFamily="34" charset="-128"/>
              <a:cs typeface="Browallia New" panose="020B0604020202020204" pitchFamily="34" charset="-34"/>
            </a:endParaRPr>
          </a:p>
        </p:txBody>
      </p:sp>
      <p:sp>
        <p:nvSpPr>
          <p:cNvPr id="6" name="Title 1"/>
          <p:cNvSpPr txBox="1">
            <a:spLocks/>
          </p:cNvSpPr>
          <p:nvPr/>
        </p:nvSpPr>
        <p:spPr bwMode="auto">
          <a:xfrm>
            <a:off x="757238" y="6146140"/>
            <a:ext cx="7772400" cy="523220"/>
          </a:xfrm>
          <a:prstGeom prst="rect">
            <a:avLst/>
          </a:prstGeom>
          <a:noFill/>
          <a:ln w="9525">
            <a:noFill/>
            <a:miter lim="800000"/>
            <a:headEnd/>
            <a:tailEnd/>
          </a:ln>
        </p:spPr>
        <p:txBody>
          <a:bodyPr anchor="ctr">
            <a:spAutoFit/>
          </a:bodyPr>
          <a:lstStyle/>
          <a:p>
            <a:pPr algn="ctr" eaLnBrk="0" hangingPunct="0">
              <a:defRPr/>
            </a:pPr>
            <a:r>
              <a:rPr lang="en-US" sz="2800" b="1" kern="0" dirty="0" smtClean="0">
                <a:solidFill>
                  <a:srgbClr val="1B5BA2"/>
                </a:solidFill>
                <a:latin typeface="Gadugi" panose="020B0502040204020203" pitchFamily="34" charset="0"/>
                <a:ea typeface="+mj-ea"/>
                <a:cs typeface="Browallia New" panose="020B0604020202020204" pitchFamily="34" charset="-34"/>
              </a:rPr>
              <a:t>greenstandard@itu.int</a:t>
            </a:r>
            <a:endParaRPr lang="en-US" sz="2800" b="1" kern="0" dirty="0">
              <a:solidFill>
                <a:srgbClr val="1B5BA2"/>
              </a:solidFill>
              <a:latin typeface="Gadugi" panose="020B0502040204020203" pitchFamily="34" charset="0"/>
              <a:ea typeface="+mj-ea"/>
              <a:cs typeface="Browallia New" panose="020B0604020202020204" pitchFamily="34" charset="-34"/>
            </a:endParaRPr>
          </a:p>
        </p:txBody>
      </p:sp>
      <p:sp>
        <p:nvSpPr>
          <p:cNvPr id="12" name="Content Placeholder 2"/>
          <p:cNvSpPr txBox="1">
            <a:spLocks/>
          </p:cNvSpPr>
          <p:nvPr/>
        </p:nvSpPr>
        <p:spPr>
          <a:xfrm>
            <a:off x="35496" y="1484784"/>
            <a:ext cx="5400600" cy="351155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Gadugi" panose="020B0502040204020203" pitchFamily="34" charset="0"/>
                <a:cs typeface="Browallia New" panose="020B0604020202020204" pitchFamily="34" charset="-34"/>
              </a:rPr>
              <a:t>ITU-T and Climate Change</a:t>
            </a:r>
            <a:br>
              <a:rPr lang="en-US" altLang="en-US" sz="2000" b="1" kern="0" dirty="0" smtClean="0">
                <a:solidFill>
                  <a:schemeClr val="tx2"/>
                </a:solidFill>
                <a:latin typeface="Gadugi" panose="020B0502040204020203" pitchFamily="34" charset="0"/>
                <a:cs typeface="Browallia New" panose="020B0604020202020204" pitchFamily="34" charset="-34"/>
              </a:rPr>
            </a:br>
            <a:r>
              <a:rPr lang="en-US" altLang="en-US" sz="2000" kern="0" dirty="0" smtClean="0">
                <a:solidFill>
                  <a:schemeClr val="tx2"/>
                </a:solidFill>
                <a:latin typeface="Gadugi" panose="020B0502040204020203" pitchFamily="34" charset="0"/>
                <a:cs typeface="Browallia New" panose="020B0604020202020204" pitchFamily="34" charset="-34"/>
              </a:rPr>
              <a:t>itu.int/go/ITU-T/climate </a:t>
            </a:r>
          </a:p>
          <a:p>
            <a:endParaRPr lang="en-US" altLang="en-US" sz="2000" b="1" kern="0" dirty="0" smtClean="0">
              <a:solidFill>
                <a:schemeClr val="tx2"/>
              </a:solidFill>
              <a:latin typeface="Gadugi" panose="020B0502040204020203" pitchFamily="34" charset="0"/>
              <a:cs typeface="Browallia New" panose="020B0604020202020204" pitchFamily="34" charset="-34"/>
            </a:endParaRPr>
          </a:p>
          <a:p>
            <a:r>
              <a:rPr lang="en-US" altLang="en-US" sz="2000" b="1" kern="0" dirty="0" smtClean="0">
                <a:solidFill>
                  <a:schemeClr val="tx2"/>
                </a:solidFill>
                <a:latin typeface="Gadugi" panose="020B0502040204020203" pitchFamily="34" charset="0"/>
                <a:cs typeface="Browallia New" panose="020B0604020202020204" pitchFamily="34" charset="-34"/>
              </a:rPr>
              <a:t>ITU Symposia &amp; Events on ICTs and Climate Change</a:t>
            </a:r>
            <a:r>
              <a:rPr lang="en-US" altLang="en-US" sz="2000" kern="0" dirty="0" smtClean="0">
                <a:solidFill>
                  <a:schemeClr val="tx2"/>
                </a:solidFill>
                <a:latin typeface="Gadugi" panose="020B0502040204020203" pitchFamily="34" charset="0"/>
                <a:cs typeface="Browallia New" panose="020B0604020202020204" pitchFamily="34" charset="-34"/>
              </a:rPr>
              <a:t/>
            </a:r>
            <a:br>
              <a:rPr lang="en-US" altLang="en-US" sz="2000" kern="0" dirty="0" smtClean="0">
                <a:solidFill>
                  <a:schemeClr val="tx2"/>
                </a:solidFill>
                <a:latin typeface="Gadugi" panose="020B0502040204020203" pitchFamily="34" charset="0"/>
                <a:cs typeface="Browallia New" panose="020B0604020202020204" pitchFamily="34" charset="-34"/>
              </a:rPr>
            </a:br>
            <a:r>
              <a:rPr lang="en-US" altLang="en-US" sz="2000" kern="0" dirty="0" smtClean="0">
                <a:solidFill>
                  <a:schemeClr val="tx2"/>
                </a:solidFill>
                <a:latin typeface="Gadugi" panose="020B0502040204020203" pitchFamily="34" charset="0"/>
                <a:cs typeface="Browallia New" panose="020B0604020202020204" pitchFamily="34" charset="-34"/>
              </a:rPr>
              <a:t>itu.int/ITU-T/</a:t>
            </a:r>
            <a:r>
              <a:rPr lang="en-US" altLang="en-US" sz="2000" kern="0" dirty="0" err="1" smtClean="0">
                <a:solidFill>
                  <a:schemeClr val="tx2"/>
                </a:solidFill>
                <a:latin typeface="Gadugi" panose="020B0502040204020203" pitchFamily="34" charset="0"/>
                <a:cs typeface="Browallia New" panose="020B0604020202020204" pitchFamily="34" charset="-34"/>
              </a:rPr>
              <a:t>worksem</a:t>
            </a:r>
            <a:r>
              <a:rPr lang="en-US" altLang="en-US" sz="2000" kern="0" dirty="0" smtClean="0">
                <a:solidFill>
                  <a:schemeClr val="tx2"/>
                </a:solidFill>
                <a:latin typeface="Gadugi" panose="020B0502040204020203" pitchFamily="34" charset="0"/>
                <a:cs typeface="Browallia New" panose="020B0604020202020204" pitchFamily="34" charset="-34"/>
              </a:rPr>
              <a:t>/</a:t>
            </a:r>
            <a:r>
              <a:rPr lang="en-US" altLang="en-US" sz="2000" kern="0" dirty="0" err="1" smtClean="0">
                <a:solidFill>
                  <a:schemeClr val="tx2"/>
                </a:solidFill>
                <a:latin typeface="Gadugi" panose="020B0502040204020203" pitchFamily="34" charset="0"/>
                <a:cs typeface="Browallia New" panose="020B0604020202020204" pitchFamily="34" charset="-34"/>
              </a:rPr>
              <a:t>climatechange</a:t>
            </a:r>
            <a:endParaRPr lang="en-US" altLang="en-US" sz="2000" kern="0" dirty="0" smtClean="0">
              <a:solidFill>
                <a:schemeClr val="tx2"/>
              </a:solidFill>
              <a:latin typeface="Gadugi" panose="020B0502040204020203" pitchFamily="34" charset="0"/>
              <a:cs typeface="Browallia New" panose="020B0604020202020204" pitchFamily="34" charset="-34"/>
            </a:endParaRPr>
          </a:p>
          <a:p>
            <a:endParaRPr lang="en-US" altLang="en-US" sz="2000" b="1" kern="0" dirty="0" smtClean="0">
              <a:solidFill>
                <a:schemeClr val="tx2"/>
              </a:solidFill>
              <a:latin typeface="Gadugi" panose="020B0502040204020203" pitchFamily="34" charset="0"/>
              <a:cs typeface="Browallia New" panose="020B0604020202020204" pitchFamily="34" charset="-34"/>
            </a:endParaRPr>
          </a:p>
          <a:p>
            <a:r>
              <a:rPr lang="en-US" altLang="en-US" sz="2000" b="1" kern="0" dirty="0" smtClean="0">
                <a:solidFill>
                  <a:schemeClr val="tx2"/>
                </a:solidFill>
                <a:latin typeface="Gadugi" panose="020B0502040204020203" pitchFamily="34" charset="0"/>
                <a:cs typeface="Browallia New" panose="020B0604020202020204" pitchFamily="34" charset="-34"/>
              </a:rPr>
              <a:t>ITU-T/SG5 </a:t>
            </a:r>
            <a:r>
              <a:rPr lang="en-US" altLang="en-US" sz="2000" b="1" kern="0" dirty="0">
                <a:solidFill>
                  <a:schemeClr val="tx2"/>
                </a:solidFill>
                <a:latin typeface="Gadugi" panose="020B0502040204020203" pitchFamily="34" charset="0"/>
                <a:cs typeface="Browallia New" panose="020B0604020202020204" pitchFamily="34" charset="-34"/>
              </a:rPr>
              <a:t>“Environment &amp; Climate Change”</a:t>
            </a:r>
            <a:br>
              <a:rPr lang="en-US" altLang="en-US" sz="2000" b="1" kern="0" dirty="0">
                <a:solidFill>
                  <a:schemeClr val="tx2"/>
                </a:solidFill>
                <a:latin typeface="Gadugi" panose="020B0502040204020203" pitchFamily="34" charset="0"/>
                <a:cs typeface="Browallia New" panose="020B0604020202020204" pitchFamily="34" charset="-34"/>
              </a:rPr>
            </a:br>
            <a:r>
              <a:rPr lang="en-US" altLang="en-US" sz="2000" kern="0" dirty="0" smtClean="0">
                <a:solidFill>
                  <a:schemeClr val="tx2"/>
                </a:solidFill>
                <a:latin typeface="Gadugi" panose="020B0502040204020203" pitchFamily="34" charset="0"/>
                <a:cs typeface="Browallia New" panose="020B0604020202020204" pitchFamily="34" charset="-34"/>
              </a:rPr>
              <a:t>itu.int/go/tsg5</a:t>
            </a:r>
            <a:endParaRPr lang="en-US" altLang="en-US" sz="2000" kern="0" dirty="0">
              <a:solidFill>
                <a:schemeClr val="tx2"/>
              </a:solidFill>
              <a:latin typeface="Gadugi" panose="020B0502040204020203" pitchFamily="34" charset="0"/>
              <a:cs typeface="Browallia New" panose="020B0604020202020204" pitchFamily="34" charset="-34"/>
            </a:endParaRPr>
          </a:p>
        </p:txBody>
      </p:sp>
      <p:pic>
        <p:nvPicPr>
          <p:cNvPr id="10"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0" name="Rectangle 9"/>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1026" name="Picture 2" descr="C:\Users\campilon\Pictures\logos for website\join-itu-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0" y="1268760"/>
            <a:ext cx="7273604" cy="42386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114820" y="1268760"/>
            <a:ext cx="7273604" cy="4238634"/>
          </a:xfrm>
          <a:prstGeom prst="rect">
            <a:avLst/>
          </a:prstGeom>
          <a:solidFill>
            <a:srgbClr val="EAF3FC">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467544" y="44624"/>
            <a:ext cx="8229600" cy="648072"/>
          </a:xfrm>
        </p:spPr>
        <p:txBody>
          <a:bodyPr>
            <a:noAutofit/>
          </a:bodyPr>
          <a:lstStyle/>
          <a:p>
            <a:r>
              <a:rPr lang="en-US" sz="3200" b="1" dirty="0" smtClean="0">
                <a:solidFill>
                  <a:schemeClr val="tx2"/>
                </a:solidFill>
                <a:latin typeface="Gadugi" panose="020B0502040204020203" pitchFamily="34" charset="0"/>
                <a:cs typeface="Browallia New" panose="020B0604020202020204" pitchFamily="34" charset="-34"/>
              </a:rPr>
              <a:t>ITU-T’s environmental mandate</a:t>
            </a:r>
            <a:endParaRPr lang="en-US" sz="3200" b="1" dirty="0">
              <a:solidFill>
                <a:schemeClr val="tx2"/>
              </a:solidFill>
              <a:latin typeface="Gadugi" panose="020B0502040204020203" pitchFamily="34" charset="0"/>
              <a:cs typeface="Browallia New" panose="020B0604020202020204" pitchFamily="34" charset="-34"/>
            </a:endParaRPr>
          </a:p>
        </p:txBody>
      </p:sp>
      <p:sp>
        <p:nvSpPr>
          <p:cNvPr id="20" name="TextBox 19"/>
          <p:cNvSpPr txBox="1"/>
          <p:nvPr/>
        </p:nvSpPr>
        <p:spPr>
          <a:xfrm>
            <a:off x="1331640" y="2128788"/>
            <a:ext cx="6912768" cy="2308324"/>
          </a:xfrm>
          <a:prstGeom prst="rect">
            <a:avLst/>
          </a:prstGeom>
          <a:noFill/>
        </p:spPr>
        <p:txBody>
          <a:bodyPr wrap="square" rtlCol="0">
            <a:spAutoFit/>
          </a:bodyPr>
          <a:lstStyle/>
          <a:p>
            <a:pPr marL="342900" lvl="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Resolution </a:t>
            </a:r>
            <a:r>
              <a:rPr lang="en-US" b="1" kern="0" dirty="0">
                <a:solidFill>
                  <a:schemeClr val="tx2"/>
                </a:solidFill>
                <a:latin typeface="Gadugi" panose="020B0502040204020203" pitchFamily="34" charset="0"/>
                <a:cs typeface="Browallia New" panose="020B0604020202020204" pitchFamily="34" charset="-34"/>
              </a:rPr>
              <a:t>73 </a:t>
            </a:r>
            <a:r>
              <a:rPr lang="en-US" kern="0" dirty="0">
                <a:solidFill>
                  <a:schemeClr val="tx2"/>
                </a:solidFill>
                <a:latin typeface="Gadugi" panose="020B0502040204020203" pitchFamily="34" charset="0"/>
                <a:cs typeface="Browallia New" panose="020B0604020202020204" pitchFamily="34" charset="-34"/>
              </a:rPr>
              <a:t>- Information and communication technologies, environment and climate </a:t>
            </a:r>
            <a:r>
              <a:rPr lang="en-US" kern="0" dirty="0" smtClean="0">
                <a:solidFill>
                  <a:schemeClr val="tx2"/>
                </a:solidFill>
                <a:latin typeface="Gadugi" panose="020B0502040204020203" pitchFamily="34" charset="0"/>
                <a:cs typeface="Browallia New" panose="020B0604020202020204" pitchFamily="34" charset="-34"/>
              </a:rPr>
              <a:t>change</a:t>
            </a:r>
          </a:p>
          <a:p>
            <a:pPr marL="342900" lvl="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Resolution </a:t>
            </a:r>
            <a:r>
              <a:rPr lang="en-US" b="1" kern="0" dirty="0">
                <a:solidFill>
                  <a:schemeClr val="tx2"/>
                </a:solidFill>
                <a:latin typeface="Gadugi" panose="020B0502040204020203" pitchFamily="34" charset="0"/>
                <a:cs typeface="Browallia New" panose="020B0604020202020204" pitchFamily="34" charset="-34"/>
              </a:rPr>
              <a:t>79 </a:t>
            </a:r>
            <a:r>
              <a:rPr lang="en-US" kern="0" dirty="0">
                <a:solidFill>
                  <a:schemeClr val="tx2"/>
                </a:solidFill>
                <a:latin typeface="Gadugi" panose="020B0502040204020203" pitchFamily="34" charset="0"/>
                <a:cs typeface="Browallia New" panose="020B0604020202020204" pitchFamily="34" charset="-34"/>
              </a:rPr>
              <a:t>- The role of telecommunications/ information and communication technology in handling and controlling </a:t>
            </a:r>
            <a:r>
              <a:rPr lang="en-US" kern="0" dirty="0" err="1" smtClean="0">
                <a:solidFill>
                  <a:schemeClr val="tx2"/>
                </a:solidFill>
                <a:latin typeface="Gadugi" panose="020B0502040204020203" pitchFamily="34" charset="0"/>
                <a:cs typeface="Browallia New" panose="020B0604020202020204" pitchFamily="34" charset="-34"/>
              </a:rPr>
              <a:t>e-waste</a:t>
            </a:r>
            <a:r>
              <a:rPr lang="en-US" kern="0" dirty="0" smtClean="0">
                <a:solidFill>
                  <a:schemeClr val="tx2"/>
                </a:solidFill>
                <a:latin typeface="Gadugi" panose="020B0502040204020203" pitchFamily="34" charset="0"/>
                <a:cs typeface="Browallia New" panose="020B0604020202020204" pitchFamily="34" charset="-34"/>
              </a:rPr>
              <a:t> </a:t>
            </a:r>
            <a:r>
              <a:rPr lang="en-US" kern="0" dirty="0">
                <a:solidFill>
                  <a:schemeClr val="tx2"/>
                </a:solidFill>
                <a:latin typeface="Gadugi" panose="020B0502040204020203" pitchFamily="34" charset="0"/>
                <a:cs typeface="Browallia New" panose="020B0604020202020204" pitchFamily="34" charset="-34"/>
              </a:rPr>
              <a:t>from telecommunication and information technology equipment and methods of treating it </a:t>
            </a:r>
          </a:p>
        </p:txBody>
      </p:sp>
      <p:pic>
        <p:nvPicPr>
          <p:cNvPr id="8"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5" name="TextBox 14"/>
          <p:cNvSpPr txBox="1"/>
          <p:nvPr/>
        </p:nvSpPr>
        <p:spPr>
          <a:xfrm>
            <a:off x="179512" y="6105490"/>
            <a:ext cx="8784976" cy="707886"/>
          </a:xfrm>
          <a:prstGeom prst="rect">
            <a:avLst/>
          </a:prstGeom>
          <a:noFill/>
        </p:spPr>
        <p:txBody>
          <a:bodyPr wrap="square" rtlCol="0">
            <a:spAutoFit/>
          </a:bodyPr>
          <a:lstStyle/>
          <a:p>
            <a:pPr lvl="0" algn="ctr" eaLnBrk="0" hangingPunct="0">
              <a:spcBef>
                <a:spcPct val="20000"/>
              </a:spcBef>
              <a:buClr>
                <a:srgbClr val="0E438A"/>
              </a:buClr>
              <a:buSzPct val="110000"/>
              <a:defRPr/>
            </a:pPr>
            <a:r>
              <a:rPr lang="en-US" b="1" kern="0" dirty="0">
                <a:solidFill>
                  <a:schemeClr val="tx2"/>
                </a:solidFill>
                <a:latin typeface="Gadugi" panose="020B0502040204020203" pitchFamily="34" charset="0"/>
                <a:cs typeface="Browallia New" panose="020B0604020202020204" pitchFamily="34" charset="-34"/>
              </a:rPr>
              <a:t>World Telecommunication Standardization </a:t>
            </a:r>
            <a:r>
              <a:rPr lang="en-US" b="1" kern="0" dirty="0" smtClean="0">
                <a:solidFill>
                  <a:schemeClr val="tx2"/>
                </a:solidFill>
                <a:latin typeface="Gadugi" panose="020B0502040204020203" pitchFamily="34" charset="0"/>
                <a:cs typeface="Browallia New" panose="020B0604020202020204" pitchFamily="34" charset="-34"/>
              </a:rPr>
              <a:t>Assembly (WTSA-12),</a:t>
            </a:r>
            <a:br>
              <a:rPr lang="en-US" b="1" kern="0" dirty="0" smtClean="0">
                <a:solidFill>
                  <a:schemeClr val="tx2"/>
                </a:solidFill>
                <a:latin typeface="Gadugi" panose="020B0502040204020203" pitchFamily="34" charset="0"/>
                <a:cs typeface="Browallia New" panose="020B0604020202020204" pitchFamily="34" charset="-34"/>
              </a:rPr>
            </a:br>
            <a:r>
              <a:rPr lang="en-US" b="1" kern="0" dirty="0" smtClean="0">
                <a:solidFill>
                  <a:schemeClr val="tx2"/>
                </a:solidFill>
                <a:latin typeface="Gadugi" panose="020B0502040204020203" pitchFamily="34" charset="0"/>
                <a:cs typeface="Browallia New" panose="020B0604020202020204" pitchFamily="34" charset="-34"/>
              </a:rPr>
              <a:t>Dubai</a:t>
            </a:r>
            <a:r>
              <a:rPr lang="en-US" b="1" kern="0" dirty="0">
                <a:solidFill>
                  <a:schemeClr val="tx2"/>
                </a:solidFill>
                <a:latin typeface="Gadugi" panose="020B0502040204020203" pitchFamily="34" charset="0"/>
                <a:cs typeface="Browallia New" panose="020B0604020202020204" pitchFamily="34" charset="-34"/>
              </a:rPr>
              <a:t>, United Arab </a:t>
            </a:r>
            <a:r>
              <a:rPr lang="en-US" b="1" kern="0" dirty="0" smtClean="0">
                <a:solidFill>
                  <a:schemeClr val="tx2"/>
                </a:solidFill>
                <a:latin typeface="Gadugi" panose="020B0502040204020203" pitchFamily="34" charset="0"/>
                <a:cs typeface="Browallia New" panose="020B0604020202020204" pitchFamily="34" charset="-34"/>
              </a:rPr>
              <a:t>Emirates</a:t>
            </a:r>
            <a:endParaRPr lang="en-US"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83473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18FB1C8-7E8C-4513-B4D7-D5982AA4EF06}" type="slidenum">
              <a:rPr lang="en-US" smtClean="0"/>
              <a:pPr/>
              <a:t>3</a:t>
            </a:fld>
            <a:endParaRPr lang="en-US"/>
          </a:p>
        </p:txBody>
      </p:sp>
      <p:sp>
        <p:nvSpPr>
          <p:cNvPr id="5" name="Rectangle 4"/>
          <p:cNvSpPr/>
          <p:nvPr/>
        </p:nvSpPr>
        <p:spPr>
          <a:xfrm>
            <a:off x="179512" y="4432119"/>
            <a:ext cx="6276177" cy="1384995"/>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b="1" kern="0" dirty="0" smtClean="0">
                <a:solidFill>
                  <a:srgbClr val="1B5BA2"/>
                </a:solidFill>
                <a:latin typeface="Gadugi" panose="020B0502040204020203" pitchFamily="34" charset="0"/>
                <a:cs typeface="Browallia New" panose="020B0604020202020204" pitchFamily="34" charset="-34"/>
              </a:rPr>
              <a:t>Natural resources</a:t>
            </a:r>
            <a:r>
              <a:rPr lang="en-US" kern="0" dirty="0">
                <a:solidFill>
                  <a:srgbClr val="1B5BA2"/>
                </a:solidFill>
                <a:latin typeface="Gadugi" panose="020B0502040204020203" pitchFamily="34" charset="0"/>
                <a:cs typeface="Browallia New" panose="020B0604020202020204" pitchFamily="34" charset="-34"/>
              </a:rPr>
              <a:t>: copper, cobalt, hydropower, limestone, salt, arable </a:t>
            </a:r>
            <a:r>
              <a:rPr lang="en-US" kern="0" dirty="0" smtClean="0">
                <a:solidFill>
                  <a:srgbClr val="1B5BA2"/>
                </a:solidFill>
                <a:latin typeface="Gadugi" panose="020B0502040204020203" pitchFamily="34" charset="0"/>
                <a:cs typeface="Browallia New" panose="020B0604020202020204" pitchFamily="34" charset="-34"/>
              </a:rPr>
              <a:t>land</a:t>
            </a:r>
          </a:p>
          <a:p>
            <a:pPr marL="342900" lvl="0" indent="-342900" eaLnBrk="0" hangingPunct="0">
              <a:spcBef>
                <a:spcPct val="20000"/>
              </a:spcBef>
              <a:buClr>
                <a:srgbClr val="0E438A"/>
              </a:buClr>
              <a:buSzPct val="110000"/>
              <a:buFont typeface="Wingdings" pitchFamily="2" charset="2"/>
              <a:buChar char="§"/>
            </a:pPr>
            <a:r>
              <a:rPr lang="en-US" b="1" kern="0" dirty="0">
                <a:solidFill>
                  <a:srgbClr val="1B5BA2"/>
                </a:solidFill>
                <a:latin typeface="Gadugi" panose="020B0502040204020203" pitchFamily="34" charset="0"/>
                <a:cs typeface="Browallia New" panose="020B0604020202020204" pitchFamily="34" charset="-34"/>
              </a:rPr>
              <a:t>Agriculture </a:t>
            </a:r>
            <a:r>
              <a:rPr lang="en-US" kern="0" dirty="0">
                <a:solidFill>
                  <a:srgbClr val="1B5BA2"/>
                </a:solidFill>
                <a:latin typeface="Gadugi" panose="020B0502040204020203" pitchFamily="34" charset="0"/>
                <a:cs typeface="Browallia New" panose="020B0604020202020204" pitchFamily="34" charset="-34"/>
              </a:rPr>
              <a:t>is the most important sector of the </a:t>
            </a:r>
            <a:r>
              <a:rPr lang="en-US" kern="0" dirty="0" smtClean="0">
                <a:solidFill>
                  <a:srgbClr val="1B5BA2"/>
                </a:solidFill>
                <a:latin typeface="Gadugi" panose="020B0502040204020203" pitchFamily="34" charset="0"/>
                <a:cs typeface="Browallia New" panose="020B0604020202020204" pitchFamily="34" charset="-34"/>
              </a:rPr>
              <a:t>economy</a:t>
            </a:r>
            <a:endParaRPr lang="en-US" kern="0" dirty="0">
              <a:solidFill>
                <a:srgbClr val="1B5BA2"/>
              </a:solidFill>
              <a:latin typeface="Gadugi" panose="020B0502040204020203" pitchFamily="34" charset="0"/>
              <a:cs typeface="Browallia New" panose="020B0604020202020204" pitchFamily="34" charset="-34"/>
            </a:endParaRPr>
          </a:p>
        </p:txBody>
      </p:sp>
      <p:sp>
        <p:nvSpPr>
          <p:cNvPr id="7" name="Rectangle 6"/>
          <p:cNvSpPr/>
          <p:nvPr/>
        </p:nvSpPr>
        <p:spPr bwMode="auto">
          <a:xfrm>
            <a:off x="-36512" y="6021288"/>
            <a:ext cx="9180512" cy="836712"/>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en-US" sz="3200" b="1" dirty="0">
                <a:solidFill>
                  <a:schemeClr val="tx2"/>
                </a:solidFill>
                <a:latin typeface="Gadugi" panose="020B0502040204020203" pitchFamily="34" charset="0"/>
                <a:ea typeface="+mj-ea"/>
                <a:cs typeface="Browallia New" panose="020B0604020202020204" pitchFamily="34" charset="-34"/>
              </a:rPr>
              <a:t>Threats, </a:t>
            </a:r>
            <a:r>
              <a:rPr lang="en-US" sz="3200" b="1" dirty="0" smtClean="0">
                <a:solidFill>
                  <a:schemeClr val="tx2"/>
                </a:solidFill>
                <a:latin typeface="Gadugi" panose="020B0502040204020203" pitchFamily="34" charset="0"/>
                <a:ea typeface="+mj-ea"/>
                <a:cs typeface="Browallia New" panose="020B0604020202020204" pitchFamily="34" charset="-34"/>
              </a:rPr>
              <a:t>priorities </a:t>
            </a:r>
            <a:r>
              <a:rPr lang="en-US" sz="3200" b="1" dirty="0">
                <a:solidFill>
                  <a:schemeClr val="tx2"/>
                </a:solidFill>
                <a:latin typeface="Gadugi" panose="020B0502040204020203" pitchFamily="34" charset="0"/>
                <a:ea typeface="+mj-ea"/>
                <a:cs typeface="Browallia New" panose="020B0604020202020204" pitchFamily="34" charset="-34"/>
              </a:rPr>
              <a:t>and </a:t>
            </a:r>
            <a:r>
              <a:rPr lang="en-US" sz="3200" b="1" dirty="0" smtClean="0">
                <a:solidFill>
                  <a:schemeClr val="tx2"/>
                </a:solidFill>
                <a:latin typeface="Gadugi" panose="020B0502040204020203" pitchFamily="34" charset="0"/>
                <a:ea typeface="+mj-ea"/>
                <a:cs typeface="Browallia New" panose="020B0604020202020204" pitchFamily="34" charset="-34"/>
              </a:rPr>
              <a:t>opportunities</a:t>
            </a:r>
            <a:endParaRPr lang="en-US" sz="3200" b="1" dirty="0">
              <a:solidFill>
                <a:schemeClr val="tx2"/>
              </a:solidFill>
              <a:latin typeface="Gadugi" panose="020B0502040204020203" pitchFamily="34" charset="0"/>
              <a:ea typeface="+mj-ea"/>
              <a:cs typeface="Browallia New" panose="020B0604020202020204" pitchFamily="34" charset="-34"/>
            </a:endParaRPr>
          </a:p>
          <a:p>
            <a:pPr algn="ctr" eaLnBrk="0" hangingPunct="0">
              <a:defRPr/>
            </a:pPr>
            <a:endParaRPr lang="en-US" sz="3200" b="1" dirty="0">
              <a:solidFill>
                <a:schemeClr val="tx2"/>
              </a:solidFill>
              <a:latin typeface="Gadugi" panose="020B0502040204020203" pitchFamily="34" charset="0"/>
              <a:ea typeface="+mj-ea"/>
              <a:cs typeface="Browallia New" panose="020B0604020202020204" pitchFamily="34" charset="-34"/>
            </a:endParaRPr>
          </a:p>
        </p:txBody>
      </p:sp>
      <p:sp>
        <p:nvSpPr>
          <p:cNvPr id="8" name="Rectangle 7"/>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9"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 name="Title 1"/>
          <p:cNvSpPr>
            <a:spLocks noGrp="1"/>
          </p:cNvSpPr>
          <p:nvPr>
            <p:ph type="title"/>
          </p:nvPr>
        </p:nvSpPr>
        <p:spPr>
          <a:xfrm>
            <a:off x="0" y="44624"/>
            <a:ext cx="9144000" cy="584775"/>
          </a:xfrm>
        </p:spPr>
        <p:txBody>
          <a:bodyPr/>
          <a:lstStyle/>
          <a:p>
            <a:r>
              <a:rPr lang="en-US" sz="3200" dirty="0" smtClean="0">
                <a:solidFill>
                  <a:schemeClr val="tx2"/>
                </a:solidFill>
                <a:latin typeface="Gadugi" panose="020B0502040204020203" pitchFamily="34" charset="0"/>
                <a:cs typeface="Browallia New" panose="020B0604020202020204" pitchFamily="34" charset="-34"/>
              </a:rPr>
              <a:t>Uganda</a:t>
            </a:r>
            <a:endParaRPr lang="en-US" sz="3200" dirty="0">
              <a:solidFill>
                <a:schemeClr val="tx2"/>
              </a:solidFill>
              <a:latin typeface="Gadugi" panose="020B0502040204020203" pitchFamily="34" charset="0"/>
              <a:cs typeface="Browallia New" panose="020B0604020202020204" pitchFamily="34" charset="-34"/>
            </a:endParaRPr>
          </a:p>
        </p:txBody>
      </p:sp>
      <p:pic>
        <p:nvPicPr>
          <p:cNvPr id="2050" name="Picture 2" descr="Map of U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343" y="1784481"/>
            <a:ext cx="2564904" cy="24295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tu.int/en/ITU-D/Emergency-Telecommunications/PublishingImages/uganda_carry.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42" y="1134564"/>
            <a:ext cx="2282958" cy="16463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heepochtimes.com/n2/images/stories/large/2010/03/05/UGANDA974322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0905" y="3392955"/>
            <a:ext cx="2329364" cy="15466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impreports.com/thumbnail.php?file=In_rural_villages_across_North_Eastern_Uganda__drought_is_the_most_feared_threat_398228169.jpg&amp;size=article_lar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868796"/>
            <a:ext cx="2436152" cy="16241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07704" y="2545159"/>
            <a:ext cx="1412566" cy="276999"/>
          </a:xfrm>
          <a:prstGeom prst="rect">
            <a:avLst/>
          </a:prstGeom>
        </p:spPr>
        <p:txBody>
          <a:bodyPr wrap="none">
            <a:spAutoFit/>
          </a:bodyPr>
          <a:lstStyle/>
          <a:p>
            <a:pPr lvl="0" eaLnBrk="0" hangingPunct="0">
              <a:spcBef>
                <a:spcPct val="20000"/>
              </a:spcBef>
              <a:buClr>
                <a:srgbClr val="0E438A"/>
              </a:buClr>
              <a:buSzPct val="110000"/>
            </a:pPr>
            <a:r>
              <a:rPr lang="en-US" sz="1200" kern="0" dirty="0" smtClean="0">
                <a:solidFill>
                  <a:schemeClr val="tx1">
                    <a:lumMod val="75000"/>
                  </a:schemeClr>
                </a:solidFill>
                <a:latin typeface="Gadugi" panose="020B0502040204020203" pitchFamily="34" charset="0"/>
                <a:cs typeface="Browallia New" panose="020B0604020202020204" pitchFamily="34" charset="-34"/>
              </a:rPr>
              <a:t>chimpreports.com</a:t>
            </a:r>
            <a:endParaRPr lang="en-US" sz="1400" kern="0" dirty="0">
              <a:solidFill>
                <a:schemeClr val="tx1">
                  <a:lumMod val="75000"/>
                </a:schemeClr>
              </a:solidFill>
              <a:latin typeface="Gadugi" panose="020B0502040204020203" pitchFamily="34" charset="0"/>
              <a:cs typeface="Browallia New" panose="020B0604020202020204" pitchFamily="34" charset="-34"/>
            </a:endParaRPr>
          </a:p>
        </p:txBody>
      </p:sp>
      <p:sp>
        <p:nvSpPr>
          <p:cNvPr id="17" name="Rectangle 16"/>
          <p:cNvSpPr/>
          <p:nvPr/>
        </p:nvSpPr>
        <p:spPr>
          <a:xfrm>
            <a:off x="6953521" y="4961615"/>
            <a:ext cx="1516762" cy="276999"/>
          </a:xfrm>
          <a:prstGeom prst="rect">
            <a:avLst/>
          </a:prstGeom>
        </p:spPr>
        <p:txBody>
          <a:bodyPr wrap="none">
            <a:spAutoFit/>
          </a:bodyPr>
          <a:lstStyle/>
          <a:p>
            <a:pPr lvl="0" eaLnBrk="0" hangingPunct="0">
              <a:spcBef>
                <a:spcPct val="20000"/>
              </a:spcBef>
              <a:buClr>
                <a:srgbClr val="0E438A"/>
              </a:buClr>
              <a:buSzPct val="110000"/>
            </a:pPr>
            <a:r>
              <a:rPr lang="en-US" sz="1200" kern="0" dirty="0">
                <a:solidFill>
                  <a:schemeClr val="tx1">
                    <a:lumMod val="75000"/>
                  </a:schemeClr>
                </a:solidFill>
                <a:latin typeface="Gadugi" panose="020B0502040204020203" pitchFamily="34" charset="0"/>
                <a:cs typeface="Browallia New" panose="020B0604020202020204" pitchFamily="34" charset="-34"/>
              </a:rPr>
              <a:t>theepochtimes.com</a:t>
            </a:r>
          </a:p>
        </p:txBody>
      </p:sp>
      <p:sp>
        <p:nvSpPr>
          <p:cNvPr id="13" name="Rectangle 12"/>
          <p:cNvSpPr/>
          <p:nvPr/>
        </p:nvSpPr>
        <p:spPr>
          <a:xfrm>
            <a:off x="179512" y="3421449"/>
            <a:ext cx="3567258" cy="1015663"/>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b="1" kern="0" dirty="0">
                <a:solidFill>
                  <a:srgbClr val="1B5BA2"/>
                </a:solidFill>
                <a:latin typeface="Gadugi" panose="020B0502040204020203" pitchFamily="34" charset="0"/>
                <a:cs typeface="Browallia New" panose="020B0604020202020204" pitchFamily="34" charset="-34"/>
              </a:rPr>
              <a:t>Environmental issues</a:t>
            </a:r>
            <a:r>
              <a:rPr lang="en-US" kern="0" dirty="0">
                <a:solidFill>
                  <a:srgbClr val="1B5BA2"/>
                </a:solidFill>
                <a:latin typeface="Gadugi" panose="020B0502040204020203" pitchFamily="34" charset="0"/>
                <a:cs typeface="Browallia New" panose="020B0604020202020204" pitchFamily="34" charset="-34"/>
              </a:rPr>
              <a:t>: climate susceptible to flood and drought events</a:t>
            </a:r>
          </a:p>
        </p:txBody>
      </p:sp>
    </p:spTree>
    <p:extLst>
      <p:ext uri="{BB962C8B-B14F-4D97-AF65-F5344CB8AC3E}">
        <p14:creationId xmlns:p14="http://schemas.microsoft.com/office/powerpoint/2010/main" val="11826903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imglib-01.go2africa.com/img/20121029_0513_4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86318"/>
            <a:ext cx="9217024" cy="19349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A18FB1C8-7E8C-4513-B4D7-D5982AA4EF06}" type="slidenum">
              <a:rPr lang="en-US" smtClean="0"/>
              <a:pPr/>
              <a:t>4</a:t>
            </a:fld>
            <a:endParaRPr lang="en-US"/>
          </a:p>
        </p:txBody>
      </p:sp>
      <p:sp>
        <p:nvSpPr>
          <p:cNvPr id="5" name="Rectangle 4"/>
          <p:cNvSpPr/>
          <p:nvPr/>
        </p:nvSpPr>
        <p:spPr>
          <a:xfrm>
            <a:off x="179512" y="980728"/>
            <a:ext cx="8856984" cy="2739211"/>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Persistent environmental degradation and climate change threats will affect every sector of  development</a:t>
            </a:r>
          </a:p>
          <a:p>
            <a:pPr marL="342900" lvl="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Uganda is making concerted efforts to identify climate change-opportunities and to develop climate change mitigation and adaptation </a:t>
            </a:r>
            <a:r>
              <a:rPr lang="en-US" kern="0" dirty="0" err="1" smtClean="0">
                <a:solidFill>
                  <a:srgbClr val="1B5BA2"/>
                </a:solidFill>
                <a:latin typeface="Gadugi" panose="020B0502040204020203" pitchFamily="34" charset="0"/>
                <a:cs typeface="Browallia New" panose="020B0604020202020204" pitchFamily="34" charset="-34"/>
              </a:rPr>
              <a:t>programmes</a:t>
            </a:r>
            <a:endParaRPr lang="en-US" kern="0" dirty="0">
              <a:solidFill>
                <a:srgbClr val="1B5BA2"/>
              </a:solidFill>
              <a:latin typeface="Gadugi" panose="020B0502040204020203" pitchFamily="34" charset="0"/>
              <a:cs typeface="Browallia New" panose="020B0604020202020204" pitchFamily="34" charset="-34"/>
            </a:endParaRPr>
          </a:p>
          <a:p>
            <a:pPr marL="800100" lvl="1" indent="-342900" eaLnBrk="0" hangingPunct="0">
              <a:spcBef>
                <a:spcPct val="20000"/>
              </a:spcBef>
              <a:buClr>
                <a:srgbClr val="0E438A"/>
              </a:buClr>
              <a:buSzPct val="110000"/>
              <a:buFont typeface="Wingdings" pitchFamily="2" charset="2"/>
              <a:buChar char="§"/>
            </a:pPr>
            <a:r>
              <a:rPr lang="en-US" i="1" kern="0" dirty="0">
                <a:solidFill>
                  <a:srgbClr val="1B5BA2"/>
                </a:solidFill>
                <a:latin typeface="Gadugi" panose="020B0502040204020203" pitchFamily="34" charset="0"/>
                <a:cs typeface="Browallia New" panose="020B0604020202020204" pitchFamily="34" charset="-34"/>
              </a:rPr>
              <a:t>National Climate Change Policy </a:t>
            </a:r>
            <a:r>
              <a:rPr lang="en-US" i="1" kern="0" dirty="0" smtClean="0">
                <a:solidFill>
                  <a:srgbClr val="1B5BA2"/>
                </a:solidFill>
                <a:latin typeface="Gadugi" panose="020B0502040204020203" pitchFamily="34" charset="0"/>
                <a:cs typeface="Browallia New" panose="020B0604020202020204" pitchFamily="34" charset="-34"/>
              </a:rPr>
              <a:t>2013</a:t>
            </a:r>
          </a:p>
          <a:p>
            <a:pPr marL="34290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ICTs can play a key role in fostering, </a:t>
            </a:r>
            <a:r>
              <a:rPr lang="en-US" i="1" kern="0" dirty="0" smtClean="0">
                <a:solidFill>
                  <a:srgbClr val="1B5BA2"/>
                </a:solidFill>
                <a:latin typeface="Gadugi" panose="020B0502040204020203" pitchFamily="34" charset="0"/>
                <a:cs typeface="Browallia New" panose="020B0604020202020204" pitchFamily="34" charset="-34"/>
              </a:rPr>
              <a:t>inter alia</a:t>
            </a:r>
            <a:r>
              <a:rPr lang="en-US" kern="0" dirty="0" smtClean="0">
                <a:solidFill>
                  <a:srgbClr val="1B5BA2"/>
                </a:solidFill>
                <a:latin typeface="Gadugi" panose="020B0502040204020203" pitchFamily="34" charset="0"/>
                <a:cs typeface="Browallia New" panose="020B0604020202020204" pitchFamily="34" charset="-34"/>
              </a:rPr>
              <a:t>, green services, environmental monitoring and </a:t>
            </a:r>
            <a:r>
              <a:rPr lang="en-US" kern="0" dirty="0" err="1" smtClean="0">
                <a:solidFill>
                  <a:srgbClr val="1B5BA2"/>
                </a:solidFill>
                <a:latin typeface="Gadugi" panose="020B0502040204020203" pitchFamily="34" charset="0"/>
                <a:cs typeface="Browallia New" panose="020B0604020202020204" pitchFamily="34" charset="-34"/>
              </a:rPr>
              <a:t>e-waste</a:t>
            </a:r>
            <a:r>
              <a:rPr lang="en-US" kern="0" dirty="0" smtClean="0">
                <a:solidFill>
                  <a:srgbClr val="1B5BA2"/>
                </a:solidFill>
                <a:latin typeface="Gadugi" panose="020B0502040204020203" pitchFamily="34" charset="0"/>
                <a:cs typeface="Browallia New" panose="020B0604020202020204" pitchFamily="34" charset="-34"/>
              </a:rPr>
              <a:t> management</a:t>
            </a:r>
            <a:endParaRPr lang="en-US" kern="0" dirty="0">
              <a:solidFill>
                <a:srgbClr val="1B5BA2"/>
              </a:solidFill>
              <a:latin typeface="Gadugi" panose="020B0502040204020203" pitchFamily="34" charset="0"/>
              <a:cs typeface="Browallia New" panose="020B0604020202020204" pitchFamily="34" charset="-34"/>
            </a:endParaRPr>
          </a:p>
        </p:txBody>
      </p:sp>
      <p:sp>
        <p:nvSpPr>
          <p:cNvPr id="7" name="Rectangle 6"/>
          <p:cNvSpPr/>
          <p:nvPr/>
        </p:nvSpPr>
        <p:spPr bwMode="auto">
          <a:xfrm>
            <a:off x="-36512" y="6021288"/>
            <a:ext cx="9180512" cy="836712"/>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en-US" sz="3200" b="1" dirty="0">
                <a:solidFill>
                  <a:schemeClr val="tx2"/>
                </a:solidFill>
                <a:latin typeface="Gadugi" panose="020B0502040204020203" pitchFamily="34" charset="0"/>
                <a:ea typeface="+mj-ea"/>
                <a:cs typeface="Browallia New" panose="020B0604020202020204" pitchFamily="34" charset="-34"/>
              </a:rPr>
              <a:t>Threats, </a:t>
            </a:r>
            <a:r>
              <a:rPr lang="en-US" sz="3200" b="1" dirty="0" smtClean="0">
                <a:solidFill>
                  <a:schemeClr val="tx2"/>
                </a:solidFill>
                <a:latin typeface="Gadugi" panose="020B0502040204020203" pitchFamily="34" charset="0"/>
                <a:ea typeface="+mj-ea"/>
                <a:cs typeface="Browallia New" panose="020B0604020202020204" pitchFamily="34" charset="-34"/>
              </a:rPr>
              <a:t>priorities </a:t>
            </a:r>
            <a:r>
              <a:rPr lang="en-US" sz="3200" b="1" dirty="0">
                <a:solidFill>
                  <a:schemeClr val="tx2"/>
                </a:solidFill>
                <a:latin typeface="Gadugi" panose="020B0502040204020203" pitchFamily="34" charset="0"/>
                <a:ea typeface="+mj-ea"/>
                <a:cs typeface="Browallia New" panose="020B0604020202020204" pitchFamily="34" charset="-34"/>
              </a:rPr>
              <a:t>and o</a:t>
            </a:r>
            <a:r>
              <a:rPr lang="en-US" sz="3200" b="1" dirty="0" smtClean="0">
                <a:solidFill>
                  <a:schemeClr val="tx2"/>
                </a:solidFill>
                <a:latin typeface="Gadugi" panose="020B0502040204020203" pitchFamily="34" charset="0"/>
                <a:ea typeface="+mj-ea"/>
                <a:cs typeface="Browallia New" panose="020B0604020202020204" pitchFamily="34" charset="-34"/>
              </a:rPr>
              <a:t>pportunities</a:t>
            </a:r>
            <a:endParaRPr lang="en-US" sz="3200" b="1" dirty="0">
              <a:solidFill>
                <a:schemeClr val="tx2"/>
              </a:solidFill>
              <a:latin typeface="Gadugi" panose="020B0502040204020203" pitchFamily="34" charset="0"/>
              <a:ea typeface="+mj-ea"/>
              <a:cs typeface="Browallia New" panose="020B0604020202020204" pitchFamily="34" charset="-34"/>
            </a:endParaRPr>
          </a:p>
          <a:p>
            <a:pPr algn="ctr" eaLnBrk="0" hangingPunct="0">
              <a:defRPr/>
            </a:pPr>
            <a:endParaRPr lang="en-US" sz="3200" b="1" dirty="0">
              <a:solidFill>
                <a:schemeClr val="tx2"/>
              </a:solidFill>
              <a:latin typeface="Gadugi" panose="020B0502040204020203" pitchFamily="34" charset="0"/>
              <a:ea typeface="+mj-ea"/>
              <a:cs typeface="Browallia New" panose="020B0604020202020204" pitchFamily="34" charset="-34"/>
            </a:endParaRPr>
          </a:p>
        </p:txBody>
      </p:sp>
      <p:sp>
        <p:nvSpPr>
          <p:cNvPr id="8" name="Rectangle 7"/>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 name="Title 1"/>
          <p:cNvSpPr>
            <a:spLocks noGrp="1"/>
          </p:cNvSpPr>
          <p:nvPr>
            <p:ph type="title"/>
          </p:nvPr>
        </p:nvSpPr>
        <p:spPr>
          <a:xfrm>
            <a:off x="0" y="44624"/>
            <a:ext cx="9144000" cy="584775"/>
          </a:xfrm>
        </p:spPr>
        <p:txBody>
          <a:bodyPr/>
          <a:lstStyle/>
          <a:p>
            <a:r>
              <a:rPr lang="en-US" sz="3200" dirty="0" smtClean="0">
                <a:solidFill>
                  <a:schemeClr val="tx2"/>
                </a:solidFill>
                <a:latin typeface="Gadugi" panose="020B0502040204020203" pitchFamily="34" charset="0"/>
                <a:cs typeface="Browallia New" panose="020B0604020202020204" pitchFamily="34" charset="-34"/>
              </a:rPr>
              <a:t>Uganda</a:t>
            </a:r>
            <a:endParaRPr lang="en-US" sz="3200" dirty="0">
              <a:solidFill>
                <a:schemeClr val="tx2"/>
              </a:solidFill>
              <a:latin typeface="Gadugi" panose="020B0502040204020203" pitchFamily="34" charset="0"/>
              <a:cs typeface="Browallia New" panose="020B0604020202020204" pitchFamily="34" charset="-34"/>
            </a:endParaRPr>
          </a:p>
        </p:txBody>
      </p:sp>
      <p:sp>
        <p:nvSpPr>
          <p:cNvPr id="12" name="Rectangle 11"/>
          <p:cNvSpPr/>
          <p:nvPr/>
        </p:nvSpPr>
        <p:spPr>
          <a:xfrm>
            <a:off x="7966845" y="5744289"/>
            <a:ext cx="1141659" cy="276999"/>
          </a:xfrm>
          <a:prstGeom prst="rect">
            <a:avLst/>
          </a:prstGeom>
        </p:spPr>
        <p:txBody>
          <a:bodyPr wrap="none">
            <a:spAutoFit/>
          </a:bodyPr>
          <a:lstStyle/>
          <a:p>
            <a:pPr lvl="0" eaLnBrk="0" hangingPunct="0">
              <a:spcBef>
                <a:spcPct val="20000"/>
              </a:spcBef>
              <a:buClr>
                <a:srgbClr val="0E438A"/>
              </a:buClr>
              <a:buSzPct val="110000"/>
            </a:pPr>
            <a:r>
              <a:rPr lang="en-US" sz="1200" kern="0" dirty="0">
                <a:solidFill>
                  <a:schemeClr val="bg1"/>
                </a:solidFill>
                <a:latin typeface="Gadugi" panose="020B0502040204020203" pitchFamily="34" charset="0"/>
                <a:cs typeface="Browallia New" panose="020B0604020202020204" pitchFamily="34" charset="-34"/>
              </a:rPr>
              <a:t>go2africa.com</a:t>
            </a:r>
          </a:p>
        </p:txBody>
      </p:sp>
    </p:spTree>
    <p:extLst>
      <p:ext uri="{BB962C8B-B14F-4D97-AF65-F5344CB8AC3E}">
        <p14:creationId xmlns:p14="http://schemas.microsoft.com/office/powerpoint/2010/main" val="19378758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437" y="647700"/>
            <a:ext cx="5703290" cy="570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0" name="Rectangle 9"/>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5"/>
          <p:cNvSpPr/>
          <p:nvPr/>
        </p:nvSpPr>
        <p:spPr bwMode="auto">
          <a:xfrm>
            <a:off x="0" y="692696"/>
            <a:ext cx="9180512" cy="5328592"/>
          </a:xfrm>
          <a:prstGeom prst="rect">
            <a:avLst/>
          </a:prstGeom>
          <a:solidFill>
            <a:srgbClr val="EAF3FC">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395536" y="44624"/>
            <a:ext cx="8229600" cy="648072"/>
          </a:xfrm>
        </p:spPr>
        <p:txBody>
          <a:bodyPr>
            <a:noAutofit/>
          </a:bodyPr>
          <a:lstStyle/>
          <a:p>
            <a:r>
              <a:rPr lang="en-US" sz="3200" b="1" dirty="0" smtClean="0">
                <a:solidFill>
                  <a:schemeClr val="tx2"/>
                </a:solidFill>
                <a:latin typeface="Gadugi" panose="020B0502040204020203" pitchFamily="34" charset="0"/>
                <a:cs typeface="Browallia New" panose="020B0604020202020204" pitchFamily="34" charset="-34"/>
              </a:rPr>
              <a:t>ITU-T’s environmental </a:t>
            </a:r>
            <a:r>
              <a:rPr lang="en-US" sz="3200" b="1" dirty="0" err="1" smtClean="0">
                <a:solidFill>
                  <a:schemeClr val="tx2"/>
                </a:solidFill>
                <a:latin typeface="Gadugi" panose="020B0502040204020203" pitchFamily="34" charset="0"/>
                <a:cs typeface="Browallia New" panose="020B0604020202020204" pitchFamily="34" charset="-34"/>
              </a:rPr>
              <a:t>programme</a:t>
            </a:r>
            <a:endParaRPr lang="en-US" sz="3200" b="1" dirty="0">
              <a:solidFill>
                <a:schemeClr val="tx2"/>
              </a:solidFill>
              <a:latin typeface="Gadugi" panose="020B0502040204020203" pitchFamily="34" charset="0"/>
              <a:cs typeface="Browallia New" panose="020B0604020202020204" pitchFamily="34" charset="-34"/>
            </a:endParaRPr>
          </a:p>
        </p:txBody>
      </p:sp>
      <p:pic>
        <p:nvPicPr>
          <p:cNvPr id="8"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4" name="TextBox 13"/>
          <p:cNvSpPr txBox="1"/>
          <p:nvPr/>
        </p:nvSpPr>
        <p:spPr>
          <a:xfrm>
            <a:off x="683568" y="1052736"/>
            <a:ext cx="8064895" cy="4585871"/>
          </a:xfrm>
          <a:prstGeom prst="rect">
            <a:avLst/>
          </a:prstGeom>
          <a:noFill/>
        </p:spPr>
        <p:txBody>
          <a:bodyPr wrap="square" rtlCol="0">
            <a:spAutoFit/>
          </a:bodyPr>
          <a:lstStyle/>
          <a:p>
            <a:pPr marL="34290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Develop international standards </a:t>
            </a:r>
            <a:r>
              <a:rPr lang="en-US" kern="0" dirty="0" smtClean="0">
                <a:solidFill>
                  <a:schemeClr val="tx2"/>
                </a:solidFill>
                <a:latin typeface="Gadugi" panose="020B0502040204020203" pitchFamily="34" charset="0"/>
                <a:cs typeface="Browallia New" panose="020B0604020202020204" pitchFamily="34" charset="-34"/>
              </a:rPr>
              <a:t>to protect the environment</a:t>
            </a:r>
          </a:p>
          <a:p>
            <a:pPr eaLnBrk="0" hangingPunct="0">
              <a:spcBef>
                <a:spcPct val="20000"/>
              </a:spcBef>
              <a:buClr>
                <a:srgbClr val="0E438A"/>
              </a:buClr>
              <a:buSzPct val="110000"/>
              <a:defRPr/>
            </a:pPr>
            <a:endParaRPr lang="en-US" kern="0" dirty="0" smtClean="0">
              <a:solidFill>
                <a:schemeClr val="tx2"/>
              </a:solidFill>
              <a:latin typeface="Gadugi" panose="020B0502040204020203" pitchFamily="34" charset="0"/>
              <a:cs typeface="Browallia New" panose="020B0604020202020204" pitchFamily="34" charset="-34"/>
            </a:endParaRPr>
          </a:p>
          <a:p>
            <a:pPr marL="34290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Assist </a:t>
            </a:r>
            <a:r>
              <a:rPr lang="en-US" b="1" kern="0" dirty="0">
                <a:solidFill>
                  <a:schemeClr val="tx2"/>
                </a:solidFill>
                <a:latin typeface="Gadugi" panose="020B0502040204020203" pitchFamily="34" charset="0"/>
                <a:cs typeface="Browallia New" panose="020B0604020202020204" pitchFamily="34" charset="-34"/>
              </a:rPr>
              <a:t>countries </a:t>
            </a:r>
            <a:r>
              <a:rPr lang="en-US" kern="0" dirty="0">
                <a:solidFill>
                  <a:schemeClr val="tx2"/>
                </a:solidFill>
                <a:latin typeface="Gadugi" panose="020B0502040204020203" pitchFamily="34" charset="0"/>
                <a:cs typeface="Browallia New" panose="020B0604020202020204" pitchFamily="34" charset="-34"/>
              </a:rPr>
              <a:t>to develop </a:t>
            </a:r>
            <a:r>
              <a:rPr lang="en-US" kern="0" dirty="0" smtClean="0">
                <a:solidFill>
                  <a:schemeClr val="tx2"/>
                </a:solidFill>
                <a:latin typeface="Gadugi" panose="020B0502040204020203" pitchFamily="34" charset="0"/>
                <a:cs typeface="Browallia New" panose="020B0604020202020204" pitchFamily="34" charset="-34"/>
              </a:rPr>
              <a:t>policies and implement standards on </a:t>
            </a:r>
            <a:r>
              <a:rPr lang="en-US" kern="0" dirty="0">
                <a:solidFill>
                  <a:schemeClr val="tx2"/>
                </a:solidFill>
                <a:latin typeface="Gadugi" panose="020B0502040204020203" pitchFamily="34" charset="0"/>
                <a:cs typeface="Browallia New" panose="020B0604020202020204" pitchFamily="34" charset="-34"/>
              </a:rPr>
              <a:t>climate change adaptation and mitigation</a:t>
            </a:r>
          </a:p>
          <a:p>
            <a:pPr lvl="0" eaLnBrk="0" fontAlgn="base" hangingPunct="0">
              <a:spcBef>
                <a:spcPct val="20000"/>
              </a:spcBef>
              <a:spcAft>
                <a:spcPct val="0"/>
              </a:spcAft>
              <a:buClr>
                <a:srgbClr val="0E438A"/>
              </a:buClr>
              <a:buSzPct val="110000"/>
              <a:defRPr/>
            </a:pP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r>
              <a:rPr lang="en-US" b="1" kern="0" dirty="0">
                <a:solidFill>
                  <a:schemeClr val="tx2"/>
                </a:solidFill>
                <a:latin typeface="Gadugi" panose="020B0502040204020203" pitchFamily="34" charset="0"/>
                <a:cs typeface="Browallia New" panose="020B0604020202020204" pitchFamily="34" charset="-34"/>
              </a:rPr>
              <a:t>Help companies</a:t>
            </a:r>
            <a:r>
              <a:rPr lang="en-US" kern="0" dirty="0">
                <a:solidFill>
                  <a:schemeClr val="tx2"/>
                </a:solidFill>
                <a:latin typeface="Gadugi" panose="020B0502040204020203" pitchFamily="34" charset="0"/>
                <a:cs typeface="Browallia New" panose="020B0604020202020204" pitchFamily="34" charset="-34"/>
              </a:rPr>
              <a:t> becoming more sustainable and socially </a:t>
            </a:r>
            <a:r>
              <a:rPr lang="en-US" kern="0" dirty="0" smtClean="0">
                <a:solidFill>
                  <a:schemeClr val="tx2"/>
                </a:solidFill>
                <a:latin typeface="Gadugi" panose="020B0502040204020203" pitchFamily="34" charset="0"/>
                <a:cs typeface="Browallia New" panose="020B0604020202020204" pitchFamily="34" charset="-34"/>
              </a:rPr>
              <a:t>responsible</a:t>
            </a: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endParaRPr lang="en-US" b="1" kern="0" dirty="0" smtClean="0">
              <a:solidFill>
                <a:schemeClr val="tx2"/>
              </a:solidFill>
              <a:latin typeface="Gadugi" panose="020B0502040204020203" pitchFamily="34" charset="0"/>
              <a:cs typeface="Browallia New" panose="020B0604020202020204" pitchFamily="34" charset="-34"/>
            </a:endParaRPr>
          </a:p>
          <a:p>
            <a:pPr marL="342900" lvl="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Research</a:t>
            </a:r>
            <a:r>
              <a:rPr lang="en-US" kern="0" dirty="0" smtClean="0">
                <a:solidFill>
                  <a:schemeClr val="tx2"/>
                </a:solidFill>
                <a:latin typeface="Gadugi" panose="020B0502040204020203" pitchFamily="34" charset="0"/>
                <a:cs typeface="Browallia New" panose="020B0604020202020204" pitchFamily="34" charset="-34"/>
              </a:rPr>
              <a:t> </a:t>
            </a:r>
            <a:r>
              <a:rPr lang="en-US" kern="0" dirty="0">
                <a:solidFill>
                  <a:schemeClr val="tx2"/>
                </a:solidFill>
                <a:latin typeface="Gadugi" panose="020B0502040204020203" pitchFamily="34" charset="0"/>
                <a:cs typeface="Browallia New" panose="020B0604020202020204" pitchFamily="34" charset="-34"/>
              </a:rPr>
              <a:t>and </a:t>
            </a:r>
            <a:r>
              <a:rPr lang="en-US" kern="0" dirty="0" smtClean="0">
                <a:solidFill>
                  <a:schemeClr val="tx2"/>
                </a:solidFill>
                <a:latin typeface="Gadugi" panose="020B0502040204020203" pitchFamily="34" charset="0"/>
                <a:cs typeface="Browallia New" panose="020B0604020202020204" pitchFamily="34" charset="-34"/>
              </a:rPr>
              <a:t>development on areas </a:t>
            </a:r>
            <a:r>
              <a:rPr lang="en-US" kern="0" dirty="0">
                <a:solidFill>
                  <a:schemeClr val="tx2"/>
                </a:solidFill>
                <a:latin typeface="Gadugi" panose="020B0502040204020203" pitchFamily="34" charset="0"/>
                <a:cs typeface="Browallia New" panose="020B0604020202020204" pitchFamily="34" charset="-34"/>
              </a:rPr>
              <a:t>which include </a:t>
            </a:r>
            <a:r>
              <a:rPr lang="en-US" kern="0" dirty="0" err="1" smtClean="0">
                <a:solidFill>
                  <a:schemeClr val="tx2"/>
                </a:solidFill>
                <a:latin typeface="Gadugi" panose="020B0502040204020203" pitchFamily="34" charset="0"/>
                <a:cs typeface="Browallia New" panose="020B0604020202020204" pitchFamily="34" charset="-34"/>
              </a:rPr>
              <a:t>e-waste</a:t>
            </a:r>
            <a:r>
              <a:rPr lang="en-US" kern="0" dirty="0" smtClean="0">
                <a:solidFill>
                  <a:schemeClr val="tx2"/>
                </a:solidFill>
                <a:latin typeface="Gadugi" panose="020B0502040204020203" pitchFamily="34" charset="0"/>
                <a:cs typeface="Browallia New" panose="020B0604020202020204" pitchFamily="34" charset="-34"/>
              </a:rPr>
              <a:t>, energy efficiency and smart sustainable cities</a:t>
            </a: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endParaRPr lang="en-US" kern="0" dirty="0" smtClean="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r>
              <a:rPr lang="en-US" kern="0" dirty="0" smtClean="0">
                <a:solidFill>
                  <a:schemeClr val="tx2"/>
                </a:solidFill>
                <a:latin typeface="Gadugi" panose="020B0502040204020203" pitchFamily="34" charset="0"/>
                <a:cs typeface="Browallia New" panose="020B0604020202020204" pitchFamily="34" charset="-34"/>
              </a:rPr>
              <a:t>Raise </a:t>
            </a:r>
            <a:r>
              <a:rPr lang="en-US" b="1" kern="0" dirty="0" smtClean="0">
                <a:solidFill>
                  <a:schemeClr val="tx2"/>
                </a:solidFill>
                <a:latin typeface="Gadugi" panose="020B0502040204020203" pitchFamily="34" charset="0"/>
                <a:cs typeface="Browallia New" panose="020B0604020202020204" pitchFamily="34" charset="-34"/>
              </a:rPr>
              <a:t>awareness </a:t>
            </a:r>
            <a:r>
              <a:rPr lang="en-US" kern="0" dirty="0" smtClean="0">
                <a:solidFill>
                  <a:schemeClr val="tx2"/>
                </a:solidFill>
                <a:latin typeface="Gadugi" panose="020B0502040204020203" pitchFamily="34" charset="0"/>
                <a:cs typeface="Browallia New" panose="020B0604020202020204" pitchFamily="34" charset="-34"/>
              </a:rPr>
              <a:t>on role of ICT in tackling environmental challenges</a:t>
            </a:r>
            <a:endParaRPr lang="en-US" kern="0" dirty="0">
              <a:solidFill>
                <a:schemeClr val="tx2"/>
              </a:solidFill>
              <a:latin typeface="Gadugi" panose="020B0502040204020203" pitchFamily="34" charset="0"/>
              <a:cs typeface="Browallia New" panose="020B0604020202020204" pitchFamily="34" charset="-34"/>
            </a:endParaRPr>
          </a:p>
        </p:txBody>
      </p:sp>
      <p:sp>
        <p:nvSpPr>
          <p:cNvPr id="15" name="Title 1"/>
          <p:cNvSpPr txBox="1">
            <a:spLocks/>
          </p:cNvSpPr>
          <p:nvPr/>
        </p:nvSpPr>
        <p:spPr bwMode="auto">
          <a:xfrm>
            <a:off x="539552" y="6110895"/>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sz="2400" kern="0" dirty="0" smtClean="0">
                <a:solidFill>
                  <a:schemeClr val="tx2"/>
                </a:solidFill>
                <a:latin typeface="Gadugi" panose="020B0502040204020203" pitchFamily="34" charset="0"/>
                <a:cs typeface="Browallia New" panose="020B0604020202020204" pitchFamily="34" charset="-34"/>
              </a:rPr>
              <a:t>Using ICTs to protect the environment</a:t>
            </a:r>
            <a:endParaRPr lang="en-US" sz="2400"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21021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F9B188A-805A-4F11-A6F8-FB1BB5778A39}" type="slidenum">
              <a:rPr lang="en-US" smtClean="0"/>
              <a:pPr/>
              <a:t>6</a:t>
            </a:fld>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939" y="3500358"/>
            <a:ext cx="1405586" cy="19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http://www.itu.int/ITU-T/climatechange/images/reports/Review-Mobile-handse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3689">
            <a:off x="7507001" y="3651212"/>
            <a:ext cx="1311048" cy="18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http://www.itu.int/ITU-T/climatechange/images/reports/report-ghana.jpg"/>
          <p:cNvPicPr>
            <a:picLocks noChangeAspect="1" noChangeArrowheads="1"/>
          </p:cNvPicPr>
          <p:nvPr/>
        </p:nvPicPr>
        <p:blipFill>
          <a:blip r:embed="rId5" cstate="print"/>
          <a:srcRect/>
          <a:stretch>
            <a:fillRect/>
          </a:stretch>
        </p:blipFill>
        <p:spPr bwMode="auto">
          <a:xfrm>
            <a:off x="2267744" y="1308361"/>
            <a:ext cx="1800200" cy="2552687"/>
          </a:xfrm>
          <a:prstGeom prst="rect">
            <a:avLst/>
          </a:prstGeom>
          <a:noFill/>
          <a:ln>
            <a:solidFill>
              <a:schemeClr val="bg2">
                <a:lumMod val="75000"/>
              </a:schemeClr>
            </a:solidFill>
          </a:ln>
        </p:spPr>
      </p:pic>
      <p:pic>
        <p:nvPicPr>
          <p:cNvPr id="27" name="Picture 11" descr="http://www.itu.int/ITU-T/climatechange/images/reports/Boosting-Smart-Gri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073740">
            <a:off x="5666476" y="4528125"/>
            <a:ext cx="1290080" cy="173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http://www.itu.int/ITU-T/climatechange/images/reports/Guidance-on-Green-ICT-procurement-E.jpg"/>
          <p:cNvPicPr>
            <a:picLocks noChangeAspect="1" noChangeArrowheads="1"/>
          </p:cNvPicPr>
          <p:nvPr/>
        </p:nvPicPr>
        <p:blipFill>
          <a:blip r:embed="rId7" cstate="print"/>
          <a:srcRect/>
          <a:stretch>
            <a:fillRect/>
          </a:stretch>
        </p:blipFill>
        <p:spPr bwMode="auto">
          <a:xfrm>
            <a:off x="7487521" y="5000860"/>
            <a:ext cx="1350008" cy="1857140"/>
          </a:xfrm>
          <a:prstGeom prst="rect">
            <a:avLst/>
          </a:prstGeom>
          <a:noFill/>
          <a:ln>
            <a:solidFill>
              <a:schemeClr val="tx1"/>
            </a:solidFill>
          </a:ln>
        </p:spPr>
      </p:pic>
      <p:pic>
        <p:nvPicPr>
          <p:cNvPr id="29" name="Picture 2"/>
          <p:cNvPicPr>
            <a:picLocks noChangeAspect="1" noChangeArrowheads="1"/>
          </p:cNvPicPr>
          <p:nvPr/>
        </p:nvPicPr>
        <p:blipFill>
          <a:blip r:embed="rId8"/>
          <a:srcRect/>
          <a:stretch>
            <a:fillRect/>
          </a:stretch>
        </p:blipFill>
        <p:spPr bwMode="auto">
          <a:xfrm rot="21003860">
            <a:off x="165351" y="3458360"/>
            <a:ext cx="1449010" cy="2068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72662">
            <a:off x="1135584" y="4576685"/>
            <a:ext cx="1258112" cy="16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95536" y="11258"/>
            <a:ext cx="8229600" cy="584775"/>
          </a:xfrm>
        </p:spPr>
        <p:txBody>
          <a:bodyPr/>
          <a:lstStyle/>
          <a:p>
            <a:r>
              <a:rPr lang="en-US" sz="3200" dirty="0" smtClean="0">
                <a:latin typeface="Gadugi" panose="020B0502040204020203" pitchFamily="34" charset="0"/>
                <a:cs typeface="Browallia New" panose="020B0604020202020204" pitchFamily="34" charset="-34"/>
              </a:rPr>
              <a:t>Research and development</a:t>
            </a:r>
            <a:endParaRPr lang="en-US" sz="3200" dirty="0">
              <a:latin typeface="Gadugi" panose="020B0502040204020203" pitchFamily="34" charset="0"/>
              <a:cs typeface="Browallia New" panose="020B0604020202020204" pitchFamily="34" charset="-34"/>
            </a:endParaRPr>
          </a:p>
        </p:txBody>
      </p:sp>
      <p:pic>
        <p:nvPicPr>
          <p:cNvPr id="7" name="16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a:xfrm>
            <a:off x="1013887" y="6381328"/>
            <a:ext cx="6078393" cy="504056"/>
          </a:xfrm>
        </p:spPr>
        <p:txBody>
          <a:bodyPr/>
          <a:lstStyle/>
          <a:p>
            <a:pPr marL="0" indent="0">
              <a:buNone/>
            </a:pPr>
            <a:r>
              <a:rPr lang="en-US" b="1" dirty="0">
                <a:solidFill>
                  <a:schemeClr val="tx2"/>
                </a:solidFill>
                <a:latin typeface="Gadugi" panose="020B0502040204020203" pitchFamily="34" charset="0"/>
                <a:cs typeface="Browallia New" panose="020B0604020202020204" pitchFamily="34" charset="-34"/>
              </a:rPr>
              <a:t>Identifying </a:t>
            </a:r>
            <a:r>
              <a:rPr lang="en-US" b="1" dirty="0" smtClean="0">
                <a:solidFill>
                  <a:schemeClr val="tx2"/>
                </a:solidFill>
                <a:latin typeface="Gadugi" panose="020B0502040204020203" pitchFamily="34" charset="0"/>
                <a:cs typeface="Browallia New" panose="020B0604020202020204" pitchFamily="34" charset="-34"/>
              </a:rPr>
              <a:t>policy and standards </a:t>
            </a:r>
            <a:r>
              <a:rPr lang="en-US" b="1" dirty="0">
                <a:solidFill>
                  <a:schemeClr val="tx2"/>
                </a:solidFill>
                <a:latin typeface="Gadugi" panose="020B0502040204020203" pitchFamily="34" charset="0"/>
                <a:cs typeface="Browallia New" panose="020B0604020202020204" pitchFamily="34" charset="-34"/>
              </a:rPr>
              <a:t>needs</a:t>
            </a:r>
          </a:p>
        </p:txBody>
      </p:sp>
      <p:sp>
        <p:nvSpPr>
          <p:cNvPr id="17" name="TextBox 16"/>
          <p:cNvSpPr txBox="1"/>
          <p:nvPr/>
        </p:nvSpPr>
        <p:spPr>
          <a:xfrm>
            <a:off x="4295292" y="1559694"/>
            <a:ext cx="4032448" cy="1384995"/>
          </a:xfrm>
          <a:prstGeom prst="rect">
            <a:avLst/>
          </a:prstGeom>
          <a:noFill/>
        </p:spPr>
        <p:txBody>
          <a:bodyPr wrap="square" rtlCol="0">
            <a:spAutoFit/>
          </a:bodyPr>
          <a:lstStyle/>
          <a:p>
            <a:pPr lvl="0" eaLnBrk="0" hangingPunct="0">
              <a:spcBef>
                <a:spcPct val="20000"/>
              </a:spcBef>
              <a:buClr>
                <a:srgbClr val="0E438A"/>
              </a:buClr>
              <a:buSzPct val="110000"/>
              <a:defRPr/>
            </a:pPr>
            <a:r>
              <a:rPr lang="en-US" b="1" kern="0" dirty="0" smtClean="0">
                <a:solidFill>
                  <a:schemeClr val="tx2"/>
                </a:solidFill>
                <a:latin typeface="Gadugi" panose="020B0502040204020203" pitchFamily="34" charset="0"/>
                <a:cs typeface="Browallia New" panose="020B0604020202020204" pitchFamily="34" charset="-34"/>
              </a:rPr>
              <a:t>Case study on Ghana:</a:t>
            </a:r>
          </a:p>
          <a:p>
            <a:pPr marL="342900" lvl="0" indent="-342900" eaLnBrk="0" hangingPunct="0">
              <a:spcBef>
                <a:spcPct val="20000"/>
              </a:spcBef>
              <a:buClr>
                <a:srgbClr val="0E438A"/>
              </a:buClr>
              <a:buSzPct val="110000"/>
              <a:buFont typeface="Wingdings" panose="05000000000000000000" pitchFamily="2" charset="2"/>
              <a:buChar char="§"/>
              <a:defRPr/>
            </a:pPr>
            <a:r>
              <a:rPr lang="en-US" kern="0" dirty="0" smtClean="0">
                <a:solidFill>
                  <a:schemeClr val="tx2"/>
                </a:solidFill>
                <a:latin typeface="Gadugi" panose="020B0502040204020203" pitchFamily="34" charset="0"/>
                <a:cs typeface="Browallia New" panose="020B0604020202020204" pitchFamily="34" charset="-34"/>
              </a:rPr>
              <a:t>Replicable framework for climate change adaptation and mitigation</a:t>
            </a:r>
            <a:endParaRPr lang="en-US"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12053492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050" name="Picture 2" descr="http://www.itu.int/en/ITU-T/climatechange/PublishingImages/adaptation-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3672408" cy="4974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Partnering_for_Solut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044" y="836712"/>
            <a:ext cx="3497412" cy="49649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95536" y="11258"/>
            <a:ext cx="8229600" cy="584775"/>
          </a:xfrm>
        </p:spPr>
        <p:txBody>
          <a:bodyPr/>
          <a:lstStyle/>
          <a:p>
            <a:r>
              <a:rPr lang="en-US" sz="3200" dirty="0" smtClean="0">
                <a:latin typeface="Gadugi" panose="020B0502040204020203" pitchFamily="34" charset="0"/>
                <a:cs typeface="Browallia New" panose="020B0604020202020204" pitchFamily="34" charset="-34"/>
              </a:rPr>
              <a:t>Latest publications</a:t>
            </a:r>
            <a:endParaRPr lang="en-US" sz="3200" dirty="0">
              <a:latin typeface="Gadugi" panose="020B0502040204020203" pitchFamily="34" charset="0"/>
              <a:cs typeface="Browallia New" panose="020B0604020202020204" pitchFamily="34" charset="-34"/>
            </a:endParaRPr>
          </a:p>
        </p:txBody>
      </p:sp>
      <p:pic>
        <p:nvPicPr>
          <p:cNvPr id="7" name="1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4"/>
          </p:nvPr>
        </p:nvSpPr>
        <p:spPr>
          <a:xfrm>
            <a:off x="1475656" y="6169024"/>
            <a:ext cx="6571382" cy="531813"/>
          </a:xfrm>
        </p:spPr>
        <p:txBody>
          <a:bodyPr/>
          <a:lstStyle/>
          <a:p>
            <a:pPr marL="0" indent="0">
              <a:buNone/>
            </a:pPr>
            <a:r>
              <a:rPr lang="en-US" b="1" dirty="0" smtClean="0">
                <a:solidFill>
                  <a:schemeClr val="tx2"/>
                </a:solidFill>
                <a:latin typeface="Gadugi" panose="020B0502040204020203" pitchFamily="34" charset="0"/>
                <a:cs typeface="Browallia New" panose="020B0604020202020204" pitchFamily="34" charset="-34"/>
              </a:rPr>
              <a:t>Reports released in March and April 2014</a:t>
            </a:r>
            <a:endParaRPr lang="en-US" b="1"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9265775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1935" y="546"/>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251520" y="44624"/>
            <a:ext cx="8136904" cy="609600"/>
          </a:xfrm>
        </p:spPr>
        <p:txBody>
          <a:bodyPr>
            <a:noAutofit/>
          </a:bodyPr>
          <a:lstStyle/>
          <a:p>
            <a:pPr eaLnBrk="1" hangingPunct="1"/>
            <a:r>
              <a:rPr lang="en-US" altLang="en-US" sz="3200" dirty="0" smtClean="0">
                <a:latin typeface="Gadugi" panose="020B0502040204020203" pitchFamily="34" charset="0"/>
                <a:cs typeface="Browallia New" panose="020B0604020202020204" pitchFamily="34" charset="-34"/>
              </a:rPr>
              <a:t>Toolkit on environmental sustainability</a:t>
            </a:r>
            <a:endParaRPr lang="en-US" altLang="en-US" sz="3200" dirty="0">
              <a:latin typeface="Gadugi" panose="020B0502040204020203" pitchFamily="34" charset="0"/>
              <a:cs typeface="Browallia New" panose="020B0604020202020204" pitchFamily="34" charset="-34"/>
            </a:endParaRPr>
          </a:p>
        </p:txBody>
      </p:sp>
      <p:sp>
        <p:nvSpPr>
          <p:cNvPr id="13" name="Freeform 12"/>
          <p:cNvSpPr>
            <a:spLocks/>
          </p:cNvSpPr>
          <p:nvPr/>
        </p:nvSpPr>
        <p:spPr bwMode="auto">
          <a:xfrm>
            <a:off x="3275856" y="2645001"/>
            <a:ext cx="1183387" cy="1803521"/>
          </a:xfrm>
          <a:custGeom>
            <a:avLst/>
            <a:gdLst/>
            <a:ahLst/>
            <a:cxnLst>
              <a:cxn ang="0">
                <a:pos x="617" y="407"/>
              </a:cxn>
              <a:cxn ang="0">
                <a:pos x="141" y="0"/>
              </a:cxn>
              <a:cxn ang="0">
                <a:pos x="0" y="401"/>
              </a:cxn>
              <a:cxn ang="0">
                <a:pos x="525" y="1033"/>
              </a:cxn>
              <a:cxn ang="0">
                <a:pos x="617" y="407"/>
              </a:cxn>
            </a:cxnLst>
            <a:rect l="0" t="0" r="r" b="b"/>
            <a:pathLst>
              <a:path w="617" h="1033">
                <a:moveTo>
                  <a:pt x="617" y="407"/>
                </a:moveTo>
                <a:cubicBezTo>
                  <a:pt x="511" y="217"/>
                  <a:pt x="341" y="80"/>
                  <a:pt x="141" y="0"/>
                </a:cubicBezTo>
                <a:cubicBezTo>
                  <a:pt x="53" y="110"/>
                  <a:pt x="0" y="249"/>
                  <a:pt x="0" y="401"/>
                </a:cubicBezTo>
                <a:cubicBezTo>
                  <a:pt x="0" y="715"/>
                  <a:pt x="227" y="977"/>
                  <a:pt x="525" y="1033"/>
                </a:cubicBezTo>
                <a:cubicBezTo>
                  <a:pt x="484" y="822"/>
                  <a:pt x="514" y="597"/>
                  <a:pt x="617" y="407"/>
                </a:cubicBezTo>
                <a:close/>
              </a:path>
            </a:pathLst>
          </a:custGeom>
          <a:solidFill>
            <a:srgbClr val="B8E08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dirty="0">
              <a:solidFill>
                <a:schemeClr val="bg1"/>
              </a:solidFill>
              <a:effectLst>
                <a:outerShdw blurRad="38100" dist="38100" dir="2700000" algn="tl">
                  <a:srgbClr val="000000">
                    <a:alpha val="43137"/>
                  </a:srgbClr>
                </a:outerShdw>
              </a:effectLst>
            </a:endParaRPr>
          </a:p>
        </p:txBody>
      </p:sp>
      <p:sp>
        <p:nvSpPr>
          <p:cNvPr id="14" name="Freeform 13"/>
          <p:cNvSpPr>
            <a:spLocks/>
          </p:cNvSpPr>
          <p:nvPr/>
        </p:nvSpPr>
        <p:spPr bwMode="auto">
          <a:xfrm>
            <a:off x="3635896" y="2212715"/>
            <a:ext cx="2090174" cy="1088867"/>
          </a:xfrm>
          <a:custGeom>
            <a:avLst/>
            <a:gdLst/>
            <a:ahLst/>
            <a:cxnLst>
              <a:cxn ang="0">
                <a:pos x="497" y="620"/>
              </a:cxn>
              <a:cxn ang="0">
                <a:pos x="1090" y="410"/>
              </a:cxn>
              <a:cxn ang="0">
                <a:pos x="490" y="0"/>
              </a:cxn>
              <a:cxn ang="0">
                <a:pos x="0" y="227"/>
              </a:cxn>
              <a:cxn ang="0">
                <a:pos x="497" y="620"/>
              </a:cxn>
            </a:cxnLst>
            <a:rect l="0" t="0" r="r" b="b"/>
            <a:pathLst>
              <a:path w="1090" h="623">
                <a:moveTo>
                  <a:pt x="497" y="620"/>
                </a:moveTo>
                <a:cubicBezTo>
                  <a:pt x="715" y="623"/>
                  <a:pt x="920" y="544"/>
                  <a:pt x="1090" y="410"/>
                </a:cubicBezTo>
                <a:cubicBezTo>
                  <a:pt x="996" y="170"/>
                  <a:pt x="763" y="0"/>
                  <a:pt x="490" y="0"/>
                </a:cubicBezTo>
                <a:cubicBezTo>
                  <a:pt x="294" y="0"/>
                  <a:pt x="117" y="88"/>
                  <a:pt x="0" y="227"/>
                </a:cubicBezTo>
                <a:cubicBezTo>
                  <a:pt x="203" y="297"/>
                  <a:pt x="384" y="436"/>
                  <a:pt x="497" y="620"/>
                </a:cubicBezTo>
                <a:close/>
              </a:path>
            </a:pathLst>
          </a:cu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15" name="Freeform 14"/>
          <p:cNvSpPr>
            <a:spLocks/>
          </p:cNvSpPr>
          <p:nvPr/>
        </p:nvSpPr>
        <p:spPr bwMode="auto">
          <a:xfrm>
            <a:off x="4316190" y="3013550"/>
            <a:ext cx="1479946" cy="1495570"/>
          </a:xfrm>
          <a:custGeom>
            <a:avLst/>
            <a:gdLst/>
            <a:ahLst/>
            <a:cxnLst>
              <a:cxn ang="0">
                <a:pos x="772" y="214"/>
              </a:cxn>
              <a:cxn ang="0">
                <a:pos x="736" y="0"/>
              </a:cxn>
              <a:cxn ang="0">
                <a:pos x="147" y="234"/>
              </a:cxn>
              <a:cxn ang="0">
                <a:pos x="31" y="849"/>
              </a:cxn>
              <a:cxn ang="0">
                <a:pos x="129" y="857"/>
              </a:cxn>
              <a:cxn ang="0">
                <a:pos x="772" y="214"/>
              </a:cxn>
            </a:cxnLst>
            <a:rect l="0" t="0" r="r" b="b"/>
            <a:pathLst>
              <a:path w="772" h="857">
                <a:moveTo>
                  <a:pt x="772" y="214"/>
                </a:moveTo>
                <a:cubicBezTo>
                  <a:pt x="772" y="139"/>
                  <a:pt x="759" y="67"/>
                  <a:pt x="736" y="0"/>
                </a:cubicBezTo>
                <a:cubicBezTo>
                  <a:pt x="574" y="141"/>
                  <a:pt x="363" y="228"/>
                  <a:pt x="147" y="234"/>
                </a:cubicBezTo>
                <a:cubicBezTo>
                  <a:pt x="35" y="420"/>
                  <a:pt x="0" y="636"/>
                  <a:pt x="31" y="849"/>
                </a:cubicBezTo>
                <a:cubicBezTo>
                  <a:pt x="63" y="854"/>
                  <a:pt x="96" y="857"/>
                  <a:pt x="129" y="857"/>
                </a:cubicBezTo>
                <a:cubicBezTo>
                  <a:pt x="484" y="857"/>
                  <a:pt x="772" y="569"/>
                  <a:pt x="772" y="214"/>
                </a:cubicBezTo>
                <a:close/>
              </a:path>
            </a:pathLst>
          </a:custGeom>
          <a:solidFill>
            <a:schemeClr val="tx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dirty="0">
              <a:solidFill>
                <a:schemeClr val="bg1"/>
              </a:solidFill>
              <a:effectLst>
                <a:outerShdw blurRad="38100" dist="38100" dir="2700000" algn="tl">
                  <a:srgbClr val="000000">
                    <a:alpha val="43137"/>
                  </a:srgbClr>
                </a:outerShdw>
              </a:effectLst>
            </a:endParaRPr>
          </a:p>
        </p:txBody>
      </p:sp>
      <p:sp>
        <p:nvSpPr>
          <p:cNvPr id="16" name="TextBox 26"/>
          <p:cNvSpPr txBox="1">
            <a:spLocks noChangeArrowheads="1"/>
          </p:cNvSpPr>
          <p:nvPr/>
        </p:nvSpPr>
        <p:spPr bwMode="auto">
          <a:xfrm>
            <a:off x="4455858" y="3501008"/>
            <a:ext cx="1268270" cy="7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Tx/>
              <a:buSzTx/>
              <a:buNone/>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Standards</a:t>
            </a:r>
          </a:p>
          <a:p>
            <a:pPr eaLnBrk="1" hangingPunct="1">
              <a:buClrTx/>
              <a:buSzTx/>
              <a:buNone/>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Support</a:t>
            </a:r>
          </a:p>
        </p:txBody>
      </p:sp>
      <p:sp>
        <p:nvSpPr>
          <p:cNvPr id="17" name="TextBox 27"/>
          <p:cNvSpPr txBox="1">
            <a:spLocks noChangeArrowheads="1"/>
          </p:cNvSpPr>
          <p:nvPr/>
        </p:nvSpPr>
        <p:spPr bwMode="auto">
          <a:xfrm>
            <a:off x="3271925" y="3229574"/>
            <a:ext cx="1156059" cy="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defTabSz="913970" eaLnBrk="1" hangingPunct="1">
              <a:lnSpc>
                <a:spcPct val="80000"/>
              </a:lnSpc>
              <a:spcBef>
                <a:spcPct val="0"/>
              </a:spcBef>
              <a:buClrTx/>
              <a:buSz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Checklist</a:t>
            </a:r>
          </a:p>
        </p:txBody>
      </p:sp>
      <p:sp>
        <p:nvSpPr>
          <p:cNvPr id="18" name="TextBox 28"/>
          <p:cNvSpPr txBox="1">
            <a:spLocks noChangeArrowheads="1"/>
          </p:cNvSpPr>
          <p:nvPr/>
        </p:nvSpPr>
        <p:spPr bwMode="auto">
          <a:xfrm>
            <a:off x="4211960" y="2461435"/>
            <a:ext cx="1177837" cy="53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defTabSz="913970" eaLnBrk="1" hangingPunct="1">
              <a:lnSpc>
                <a:spcPct val="80000"/>
              </a:lnSpc>
              <a:spcBef>
                <a:spcPct val="0"/>
              </a:spcBef>
              <a:buClrTx/>
              <a:buSzTx/>
              <a:buFont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Practical</a:t>
            </a:r>
          </a:p>
          <a:p>
            <a:pPr algn="ctr" defTabSz="913970" eaLnBrk="1" hangingPunct="1">
              <a:lnSpc>
                <a:spcPct val="80000"/>
              </a:lnSpc>
              <a:spcBef>
                <a:spcPct val="0"/>
              </a:spcBef>
              <a:buClrTx/>
              <a:buSzTx/>
              <a:buFont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support</a:t>
            </a:r>
          </a:p>
        </p:txBody>
      </p:sp>
      <p:sp>
        <p:nvSpPr>
          <p:cNvPr id="19" name="Rectangle 18"/>
          <p:cNvSpPr/>
          <p:nvPr/>
        </p:nvSpPr>
        <p:spPr bwMode="auto">
          <a:xfrm>
            <a:off x="5499199" y="1075157"/>
            <a:ext cx="3350915" cy="1256832"/>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Detailed practical support on how ICT companies can build sustainability into their operations and management</a:t>
            </a:r>
          </a:p>
        </p:txBody>
      </p:sp>
      <p:sp>
        <p:nvSpPr>
          <p:cNvPr id="20" name="Rectangle 19"/>
          <p:cNvSpPr/>
          <p:nvPr/>
        </p:nvSpPr>
        <p:spPr bwMode="auto">
          <a:xfrm>
            <a:off x="5580112" y="4224647"/>
            <a:ext cx="3384376" cy="1364593"/>
          </a:xfrm>
          <a:prstGeom prst="rect">
            <a:avLst/>
          </a:prstGeom>
          <a:solidFill>
            <a:schemeClr val="tx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Ongoing contribution to ITU-T Study Group 5 which has the goal of developing global standards in this arena</a:t>
            </a:r>
          </a:p>
        </p:txBody>
      </p:sp>
      <p:sp>
        <p:nvSpPr>
          <p:cNvPr id="21" name="Rectangle 20"/>
          <p:cNvSpPr/>
          <p:nvPr/>
        </p:nvSpPr>
        <p:spPr bwMode="auto">
          <a:xfrm>
            <a:off x="858096" y="3926688"/>
            <a:ext cx="2431297" cy="1043668"/>
          </a:xfrm>
          <a:prstGeom prst="rect">
            <a:avLst/>
          </a:prstGeom>
          <a:solidFill>
            <a:srgbClr val="B8E08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Standardized checklist of sustainability requirements specific </a:t>
            </a:r>
            <a:b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b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to the ICT sector</a:t>
            </a:r>
          </a:p>
        </p:txBody>
      </p:sp>
      <p:pic>
        <p:nvPicPr>
          <p:cNvPr id="22" name="Picture 6" descr="http://www.itu.int/ITU-T/climatechange/ess/images/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38803"/>
            <a:ext cx="1707698" cy="224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8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2957277499"/>
              </p:ext>
            </p:extLst>
          </p:nvPr>
        </p:nvGraphicFramePr>
        <p:xfrm>
          <a:off x="539552" y="980728"/>
          <a:ext cx="8098656" cy="4752528"/>
        </p:xfrm>
        <a:graphic>
          <a:graphicData uri="http://schemas.openxmlformats.org/drawingml/2006/table">
            <a:tbl>
              <a:tblPr firstRow="1" bandRow="1">
                <a:tableStyleId>{327F97BB-C833-4FB7-BDE5-3F7075034690}</a:tableStyleId>
              </a:tblPr>
              <a:tblGrid>
                <a:gridCol w="3174527"/>
                <a:gridCol w="4924129"/>
              </a:tblGrid>
              <a:tr h="468052">
                <a:tc>
                  <a:txBody>
                    <a:bodyPr/>
                    <a:lstStyle/>
                    <a:p>
                      <a:pPr>
                        <a:spcAft>
                          <a:spcPts val="0"/>
                        </a:spcAft>
                      </a:pPr>
                      <a:r>
                        <a:rPr lang="en-GB" sz="18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Document</a:t>
                      </a:r>
                      <a:endParaRPr lang="en-GB" sz="18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8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Summary</a:t>
                      </a:r>
                      <a:endParaRPr lang="en-GB" sz="18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Introduction to toolkit</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A business-led perspective on the use of sustainability in ICT organizations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 ICT in corporate organizations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issues with the use of ICT products and services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products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Sustainability-led design</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principles and practice for ICT products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buildings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 management of the construction, use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and decommissioning of ICT buildings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End-of-life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management</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Support in dealing with the various end-of-life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stages  of ICT equipment</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General</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specifications and KPIs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Environmental KPIs that can be used to manage and evaluate sustainability performance</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Assessment framework</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Mapping the standards and guidelines applying to the ICT industry</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bl>
          </a:graphicData>
        </a:graphic>
      </p:graphicFrame>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1935" y="546"/>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2555850" y="44624"/>
            <a:ext cx="3816350" cy="609600"/>
          </a:xfrm>
        </p:spPr>
        <p:txBody>
          <a:bodyPr>
            <a:noAutofit/>
          </a:bodyPr>
          <a:lstStyle/>
          <a:p>
            <a:pPr eaLnBrk="1" hangingPunct="1"/>
            <a:r>
              <a:rPr lang="en-US" altLang="en-US" sz="3200" dirty="0">
                <a:latin typeface="Gadugi" panose="020B0502040204020203" pitchFamily="34" charset="0"/>
                <a:cs typeface="Browallia New" panose="020B0604020202020204" pitchFamily="34" charset="-34"/>
              </a:rPr>
              <a:t>Toolkit content</a:t>
            </a:r>
          </a:p>
        </p:txBody>
      </p:sp>
    </p:spTree>
    <p:extLst>
      <p:ext uri="{BB962C8B-B14F-4D97-AF65-F5344CB8AC3E}">
        <p14:creationId xmlns:p14="http://schemas.microsoft.com/office/powerpoint/2010/main" val="343558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B05B6B-F688-4645-9085-4918CF501CAC}"/>
</file>

<file path=customXml/itemProps2.xml><?xml version="1.0" encoding="utf-8"?>
<ds:datastoreItem xmlns:ds="http://schemas.openxmlformats.org/officeDocument/2006/customXml" ds:itemID="{05D50AF6-74EF-4D40-B49E-038E5F7C4EC0}"/>
</file>

<file path=customXml/itemProps3.xml><?xml version="1.0" encoding="utf-8"?>
<ds:datastoreItem xmlns:ds="http://schemas.openxmlformats.org/officeDocument/2006/customXml" ds:itemID="{45061444-8C92-4561-BB75-D359328D0A08}"/>
</file>

<file path=docProps/app.xml><?xml version="1.0" encoding="utf-8"?>
<Properties xmlns="http://schemas.openxmlformats.org/officeDocument/2006/extended-properties" xmlns:vt="http://schemas.openxmlformats.org/officeDocument/2006/docPropsVTypes">
  <Template>Maple</Template>
  <TotalTime>23348</TotalTime>
  <Words>1222</Words>
  <Application>Microsoft Office PowerPoint</Application>
  <PresentationFormat>On-screen Show (4:3)</PresentationFormat>
  <Paragraphs>170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ITU-e</vt:lpstr>
      <vt:lpstr>PowerPoint Presentation</vt:lpstr>
      <vt:lpstr>ITU-T’s environmental mandate</vt:lpstr>
      <vt:lpstr>Uganda</vt:lpstr>
      <vt:lpstr>Uganda</vt:lpstr>
      <vt:lpstr>ITU-T’s environmental programme</vt:lpstr>
      <vt:lpstr>Research and development</vt:lpstr>
      <vt:lpstr>Latest publications</vt:lpstr>
      <vt:lpstr>Toolkit on environmental sustainability</vt:lpstr>
      <vt:lpstr>Toolkit content</vt:lpstr>
      <vt:lpstr>Global portal on ICTs, environment and climate change</vt:lpstr>
      <vt:lpstr>Raising awareness</vt:lpstr>
      <vt:lpstr>ITU Green Standards Week</vt:lpstr>
      <vt:lpstr>ITU Green Standards Week – 4th edition</vt:lpstr>
      <vt:lpstr>Envisioning a sustainable future for Africa </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Quist, Judith</cp:lastModifiedBy>
  <cp:revision>859</cp:revision>
  <cp:lastPrinted>2001-11-25T13:41:09Z</cp:lastPrinted>
  <dcterms:created xsi:type="dcterms:W3CDTF">2006-05-30T12:53:59Z</dcterms:created>
  <dcterms:modified xsi:type="dcterms:W3CDTF">2014-06-06T15:42:56Z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(2)AGFmsbut93n5/h/L/pYc5d9Zm7QilirSv7ksgApupPA2XLRPLzUtMRZO9s4tUrdMfL9HzYjd_x000d_
ZOkBfjJ0fRZd/hEymdZYevlk1WGzU+MLnJ/HEbagtxaULqZONbZYLb7GEHkVDfrrSeT+vTKK_x000d_
0DGT/UIR9bJj58d7QIDJ8hp2BJhVEq3C5tvwSdBS8zW69+MB6owFAksIH1dyeP9pg/Z/0Kxf_x000d_
3EQ7tLNCqC2TxuR10O</vt:lpwstr>
  </property>
  <property fmtid="{D5CDD505-2E9C-101B-9397-08002B2CF9AE}" pid="13" name="_ms_pID_7253431">
    <vt:lpwstr>PcpqOzGnbU9HnBJR3GhTbD4I73gUZQiJUd0/gvCcchVSRZVVp+DoaK_x000d_
wEasdI7UxvVS2DTvZOdbBGr4cP2odw+G</vt:lpwstr>
  </property>
  <property fmtid="{D5CDD505-2E9C-101B-9397-08002B2CF9AE}" pid="14" name="sflag">
    <vt:lpwstr>1390399292</vt:lpwstr>
  </property>
  <property fmtid="{D5CDD505-2E9C-101B-9397-08002B2CF9AE}" pid="15" name="ContentTypeId">
    <vt:lpwstr>0x0101008E473EA5067FC545A31841E0649D83A3</vt:lpwstr>
  </property>
</Properties>
</file>