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14.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s/slide1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2.xml" ContentType="application/vnd.openxmlformats-officedocument.customXmlProperties+xml"/>
  <Override PartName="/docProps/app.xml" ContentType="application/vnd.openxmlformats-officedocument.extended-properties+xml"/>
  <Override PartName="/customXml/itemProps1.xml" ContentType="application/vnd.openxmlformats-officedocument.customXmlProperties+xml"/>
  <Override PartName="/docProps/core.xml" ContentType="application/vnd.openxmlformats-package.core-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412" r:id="rId5"/>
    <p:sldId id="416" r:id="rId6"/>
    <p:sldId id="417" r:id="rId7"/>
    <p:sldId id="418" r:id="rId8"/>
    <p:sldId id="419" r:id="rId9"/>
    <p:sldId id="420" r:id="rId10"/>
    <p:sldId id="421" r:id="rId11"/>
    <p:sldId id="422" r:id="rId12"/>
    <p:sldId id="423" r:id="rId13"/>
    <p:sldId id="424" r:id="rId14"/>
    <p:sldId id="427" r:id="rId15"/>
    <p:sldId id="428" r:id="rId16"/>
    <p:sldId id="429" r:id="rId17"/>
    <p:sldId id="430" r:id="rId18"/>
    <p:sldId id="431" r:id="rId19"/>
  </p:sldIdLst>
  <p:sldSz cx="9144000" cy="6858000" type="screen4x3"/>
  <p:notesSz cx="6985000" cy="9283700"/>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E438A"/>
    <a:srgbClr val="000066"/>
    <a:srgbClr val="FF3300"/>
    <a:srgbClr val="525152"/>
    <a:srgbClr val="0099CC"/>
    <a:srgbClr val="33CCFF"/>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42" autoAdjust="0"/>
    <p:restoredTop sz="97133" autoAdjust="0"/>
  </p:normalViewPr>
  <p:slideViewPr>
    <p:cSldViewPr>
      <p:cViewPr>
        <p:scale>
          <a:sx n="88" d="100"/>
          <a:sy n="88" d="100"/>
        </p:scale>
        <p:origin x="-648"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334" y="-96"/>
      </p:cViewPr>
      <p:guideLst>
        <p:guide orient="horz" pos="2925"/>
        <p:guide pos="22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8675" name="Rectangle 3"/>
          <p:cNvSpPr>
            <a:spLocks noGrp="1" noChangeArrowheads="1"/>
          </p:cNvSpPr>
          <p:nvPr>
            <p:ph type="dt" sz="quarter"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8676" name="Rectangle 4"/>
          <p:cNvSpPr>
            <a:spLocks noGrp="1" noChangeArrowheads="1"/>
          </p:cNvSpPr>
          <p:nvPr>
            <p:ph type="ftr" sz="quarter" idx="2"/>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8677" name="Rectangle 5"/>
          <p:cNvSpPr>
            <a:spLocks noGrp="1" noChangeArrowheads="1"/>
          </p:cNvSpPr>
          <p:nvPr>
            <p:ph type="sldNum" sz="quarter" idx="3"/>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3C33E6F-98F4-4619-9E8A-7E467887CFE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8131" name="Rectangle 3"/>
          <p:cNvSpPr>
            <a:spLocks noGrp="1" noChangeArrowheads="1"/>
          </p:cNvSpPr>
          <p:nvPr>
            <p:ph type="dt" idx="1"/>
          </p:nvPr>
        </p:nvSpPr>
        <p:spPr bwMode="auto">
          <a:xfrm>
            <a:off x="3957638" y="0"/>
            <a:ext cx="3027362"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2292" name="Rectangle 4"/>
          <p:cNvSpPr>
            <a:spLocks noGrp="1" noRot="1" noChangeAspect="1" noChangeArrowheads="1" noTextEdit="1"/>
          </p:cNvSpPr>
          <p:nvPr>
            <p:ph type="sldImg" idx="2"/>
          </p:nvPr>
        </p:nvSpPr>
        <p:spPr bwMode="auto">
          <a:xfrm>
            <a:off x="1173163" y="696913"/>
            <a:ext cx="4638675" cy="347980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31863" y="4408488"/>
            <a:ext cx="5121275" cy="4178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8818563"/>
            <a:ext cx="3027363"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8135" name="Rectangle 7"/>
          <p:cNvSpPr>
            <a:spLocks noGrp="1" noChangeArrowheads="1"/>
          </p:cNvSpPr>
          <p:nvPr>
            <p:ph type="sldNum" sz="quarter" idx="5"/>
          </p:nvPr>
        </p:nvSpPr>
        <p:spPr bwMode="auto">
          <a:xfrm>
            <a:off x="3957638" y="8818563"/>
            <a:ext cx="3027362"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162900E-9769-47D9-BB81-A5DA200C213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8E997566-58D6-4156-8C9F-999FC18D702D}" type="slidenum">
              <a:rPr lang="en-US" altLang="en-US"/>
              <a:pPr/>
              <a:t>1</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10</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2</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3</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4</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5</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6</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7</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8</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9E3407A-5E5E-4441-A635-FBA49445F638}" type="slidenum">
              <a:rPr lang="en-US" altLang="en-US"/>
              <a:pPr/>
              <a:t>9</a:t>
            </a:fld>
            <a:endParaRPr lang="en-US" alt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765175"/>
            <a:ext cx="6467475" cy="609282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p>
            <a:pPr>
              <a:lnSpc>
                <a:spcPct val="90000"/>
              </a:lnSpc>
            </a:pPr>
            <a:r>
              <a:rPr lang="en-US" sz="1000">
                <a:solidFill>
                  <a:schemeClr val="bg1"/>
                </a:solidFill>
                <a:latin typeface="Univers" pitchFamily="34" charset="0"/>
              </a:rPr>
              <a:t/>
            </a:r>
            <a:br>
              <a:rPr lang="en-US" sz="1000">
                <a:solidFill>
                  <a:schemeClr val="bg1"/>
                </a:solidFill>
                <a:latin typeface="Univers" pitchFamily="34" charset="0"/>
              </a:rPr>
            </a:br>
            <a:endParaRPr lang="en-US" sz="100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200" b="1">
                <a:solidFill>
                  <a:srgbClr val="0C4B84"/>
                </a:solidFill>
              </a:rPr>
              <a:t> </a:t>
            </a:r>
            <a:endParaRPr lang="en-US" altLang="en-US" sz="2400"/>
          </a:p>
        </p:txBody>
      </p:sp>
      <p:sp>
        <p:nvSpPr>
          <p:cNvPr id="7"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200" b="1">
                <a:solidFill>
                  <a:srgbClr val="0C4B84"/>
                </a:solidFill>
              </a:rPr>
              <a:t> </a:t>
            </a:r>
            <a:endParaRPr lang="en-US" altLang="en-US" sz="2400"/>
          </a:p>
        </p:txBody>
      </p:sp>
      <p:sp>
        <p:nvSpPr>
          <p:cNvPr id="8"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000">
                <a:solidFill>
                  <a:srgbClr val="000000"/>
                </a:solidFill>
              </a:rPr>
              <a:t> </a:t>
            </a:r>
            <a:endParaRPr lang="en-US" alt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a:p>
        </p:txBody>
      </p:sp>
      <p:pic>
        <p:nvPicPr>
          <p:cNvPr id="13" name="Picture 26" descr="Picture1"/>
          <p:cNvPicPr>
            <a:picLocks noChangeAspect="1" noChangeArrowheads="1"/>
          </p:cNvPicPr>
          <p:nvPr userDrawn="1"/>
        </p:nvPicPr>
        <p:blipFill>
          <a:blip r:embed="rId3" cstate="print"/>
          <a:srcRect/>
          <a:stretch>
            <a:fillRect/>
          </a:stretch>
        </p:blipFill>
        <p:spPr bwMode="auto">
          <a:xfrm>
            <a:off x="4122738" y="3132138"/>
            <a:ext cx="896937" cy="592137"/>
          </a:xfrm>
          <a:prstGeom prst="rect">
            <a:avLst/>
          </a:prstGeom>
          <a:noFill/>
          <a:ln w="9525">
            <a:noFill/>
            <a:miter lim="800000"/>
            <a:headEnd/>
            <a:tailEnd/>
          </a:ln>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dirty="0"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dirty="0" smtClean="0"/>
            </a:lvl1pPr>
          </a:lstStyle>
          <a:p>
            <a:pPr>
              <a:defRPr/>
            </a:pPr>
            <a:r>
              <a:rPr lang="en-US" altLang="en-US"/>
              <a:t>Kampala, Uganda, 23 June 2014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5" name="Rectangle 36"/>
          <p:cNvSpPr>
            <a:spLocks noGrp="1" noChangeArrowheads="1"/>
          </p:cNvSpPr>
          <p:nvPr>
            <p:ph type="sldNum" sz="quarter" idx="11"/>
          </p:nvPr>
        </p:nvSpPr>
        <p:spPr>
          <a:ln/>
        </p:spPr>
        <p:txBody>
          <a:bodyPr/>
          <a:lstStyle>
            <a:lvl1pPr>
              <a:defRPr/>
            </a:lvl1pPr>
          </a:lstStyle>
          <a:p>
            <a:fld id="{9CB4E84D-6940-4A2F-ABEA-32BAAFB7394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5" name="Rectangle 36"/>
          <p:cNvSpPr>
            <a:spLocks noGrp="1" noChangeArrowheads="1"/>
          </p:cNvSpPr>
          <p:nvPr>
            <p:ph type="sldNum" sz="quarter" idx="11"/>
          </p:nvPr>
        </p:nvSpPr>
        <p:spPr>
          <a:ln/>
        </p:spPr>
        <p:txBody>
          <a:bodyPr/>
          <a:lstStyle>
            <a:lvl1pPr>
              <a:defRPr/>
            </a:lvl1pPr>
          </a:lstStyle>
          <a:p>
            <a:fld id="{D8DB5712-BDAC-450A-9B23-54D539B467E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sz="1200" dirty="0" smtClean="0">
                <a:latin typeface="Univers" pitchFamily="34" charset="0"/>
              </a:defRPr>
            </a:lvl1pPr>
          </a:lstStyle>
          <a:p>
            <a:pPr>
              <a:defRPr/>
            </a:pPr>
            <a:r>
              <a:rPr lang="en-US" altLang="en-US"/>
              <a:t>Kampala, Uganda, 23 June 2014</a:t>
            </a:r>
          </a:p>
        </p:txBody>
      </p:sp>
      <p:sp>
        <p:nvSpPr>
          <p:cNvPr id="6" name="Rectangle 36"/>
          <p:cNvSpPr>
            <a:spLocks noGrp="1" noChangeArrowheads="1"/>
          </p:cNvSpPr>
          <p:nvPr>
            <p:ph type="sldNum" sz="quarter" idx="11"/>
          </p:nvPr>
        </p:nvSpPr>
        <p:spPr>
          <a:xfrm>
            <a:off x="7747000" y="6453188"/>
            <a:ext cx="1366838" cy="288925"/>
          </a:xfrm>
        </p:spPr>
        <p:txBody>
          <a:bodyPr/>
          <a:lstStyle>
            <a:lvl1pPr>
              <a:defRPr/>
            </a:lvl1pPr>
          </a:lstStyle>
          <a:p>
            <a:fld id="{E2268B87-6BF1-4711-B51A-4420F34F8C1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5" name="Rectangle 36"/>
          <p:cNvSpPr>
            <a:spLocks noGrp="1" noChangeArrowheads="1"/>
          </p:cNvSpPr>
          <p:nvPr>
            <p:ph type="sldNum" sz="quarter" idx="11"/>
          </p:nvPr>
        </p:nvSpPr>
        <p:spPr>
          <a:ln/>
        </p:spPr>
        <p:txBody>
          <a:bodyPr/>
          <a:lstStyle>
            <a:lvl1pPr>
              <a:defRPr/>
            </a:lvl1pPr>
          </a:lstStyle>
          <a:p>
            <a:fld id="{F0F07EA7-CEC8-41E4-A3EF-66165831D0E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5" name="Rectangle 36"/>
          <p:cNvSpPr>
            <a:spLocks noGrp="1" noChangeArrowheads="1"/>
          </p:cNvSpPr>
          <p:nvPr>
            <p:ph type="sldNum" sz="quarter" idx="11"/>
          </p:nvPr>
        </p:nvSpPr>
        <p:spPr>
          <a:ln/>
        </p:spPr>
        <p:txBody>
          <a:bodyPr/>
          <a:lstStyle>
            <a:lvl1pPr>
              <a:defRPr/>
            </a:lvl1pPr>
          </a:lstStyle>
          <a:p>
            <a:fld id="{0EF670B4-B24C-4A50-908A-EE897AA7D77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a:xfrm>
            <a:off x="250825" y="6453188"/>
            <a:ext cx="4032250" cy="312737"/>
          </a:xfrm>
        </p:spPr>
        <p:txBody>
          <a:bodyPr/>
          <a:lstStyle>
            <a:lvl1pPr>
              <a:defRPr/>
            </a:lvl1pPr>
          </a:lstStyle>
          <a:p>
            <a:r>
              <a:rPr lang="en-US" altLang="en-US"/>
              <a:t>Kampala, Uganda, 23 June 2014</a:t>
            </a:r>
          </a:p>
          <a:p>
            <a:endParaRPr lang="en-US" altLang="en-US"/>
          </a:p>
        </p:txBody>
      </p:sp>
      <p:sp>
        <p:nvSpPr>
          <p:cNvPr id="6" name="Rectangle 36"/>
          <p:cNvSpPr>
            <a:spLocks noGrp="1" noChangeArrowheads="1"/>
          </p:cNvSpPr>
          <p:nvPr>
            <p:ph type="sldNum" sz="quarter" idx="11"/>
          </p:nvPr>
        </p:nvSpPr>
        <p:spPr/>
        <p:txBody>
          <a:bodyPr/>
          <a:lstStyle>
            <a:lvl1pPr>
              <a:defRPr/>
            </a:lvl1pPr>
          </a:lstStyle>
          <a:p>
            <a:fld id="{C07FDD76-74CE-474B-B2A6-2C6BC10F84A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8" name="Rectangle 36"/>
          <p:cNvSpPr>
            <a:spLocks noGrp="1" noChangeArrowheads="1"/>
          </p:cNvSpPr>
          <p:nvPr>
            <p:ph type="sldNum" sz="quarter" idx="11"/>
          </p:nvPr>
        </p:nvSpPr>
        <p:spPr>
          <a:ln/>
        </p:spPr>
        <p:txBody>
          <a:bodyPr/>
          <a:lstStyle>
            <a:lvl1pPr>
              <a:defRPr/>
            </a:lvl1pPr>
          </a:lstStyle>
          <a:p>
            <a:fld id="{95C18BB2-3253-4CD0-83E6-F7CA126BD54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r>
              <a:rPr lang="en-US" altLang="en-US"/>
              <a:t>Kampala, Uganda, 23 June 2014</a:t>
            </a:r>
          </a:p>
          <a:p>
            <a:endParaRPr lang="en-US" altLang="en-US"/>
          </a:p>
        </p:txBody>
      </p:sp>
      <p:sp>
        <p:nvSpPr>
          <p:cNvPr id="4" name="Rectangle 36"/>
          <p:cNvSpPr>
            <a:spLocks noGrp="1" noChangeArrowheads="1"/>
          </p:cNvSpPr>
          <p:nvPr>
            <p:ph type="sldNum" sz="quarter" idx="11"/>
          </p:nvPr>
        </p:nvSpPr>
        <p:spPr/>
        <p:txBody>
          <a:bodyPr/>
          <a:lstStyle>
            <a:lvl1pPr>
              <a:defRPr/>
            </a:lvl1pPr>
          </a:lstStyle>
          <a:p>
            <a:fld id="{A5BC5C95-45DB-455A-97D1-BE3545C6667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3" name="Rectangle 36"/>
          <p:cNvSpPr>
            <a:spLocks noGrp="1" noChangeArrowheads="1"/>
          </p:cNvSpPr>
          <p:nvPr>
            <p:ph type="sldNum" sz="quarter" idx="11"/>
          </p:nvPr>
        </p:nvSpPr>
        <p:spPr>
          <a:ln/>
        </p:spPr>
        <p:txBody>
          <a:bodyPr/>
          <a:lstStyle>
            <a:lvl1pPr>
              <a:defRPr/>
            </a:lvl1pPr>
          </a:lstStyle>
          <a:p>
            <a:fld id="{92953118-77EF-43DA-B9E1-3DCD08F210A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Kampala, Uganda, 23 June 2014</a:t>
            </a:r>
          </a:p>
        </p:txBody>
      </p:sp>
      <p:sp>
        <p:nvSpPr>
          <p:cNvPr id="6" name="Rectangle 36"/>
          <p:cNvSpPr>
            <a:spLocks noGrp="1" noChangeArrowheads="1"/>
          </p:cNvSpPr>
          <p:nvPr>
            <p:ph type="sldNum" sz="quarter" idx="11"/>
          </p:nvPr>
        </p:nvSpPr>
        <p:spPr>
          <a:ln/>
        </p:spPr>
        <p:txBody>
          <a:bodyPr/>
          <a:lstStyle>
            <a:lvl1pPr>
              <a:defRPr/>
            </a:lvl1pPr>
          </a:lstStyle>
          <a:p>
            <a:fld id="{12D16CF7-7291-49ED-A2FC-141FFC430E7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p:txBody>
          <a:bodyPr/>
          <a:lstStyle>
            <a:lvl1pPr>
              <a:defRPr/>
            </a:lvl1pPr>
          </a:lstStyle>
          <a:p>
            <a:r>
              <a:rPr lang="en-US" altLang="en-US"/>
              <a:t>Kampala, Uganda, 23 June 2014</a:t>
            </a:r>
          </a:p>
          <a:p>
            <a:endParaRPr lang="en-US" altLang="en-US"/>
          </a:p>
        </p:txBody>
      </p:sp>
      <p:sp>
        <p:nvSpPr>
          <p:cNvPr id="6" name="Rectangle 36"/>
          <p:cNvSpPr>
            <a:spLocks noGrp="1" noChangeArrowheads="1"/>
          </p:cNvSpPr>
          <p:nvPr>
            <p:ph type="sldNum" sz="quarter" idx="11"/>
          </p:nvPr>
        </p:nvSpPr>
        <p:spPr/>
        <p:txBody>
          <a:bodyPr/>
          <a:lstStyle>
            <a:lvl1pPr>
              <a:defRPr/>
            </a:lvl1pPr>
          </a:lstStyle>
          <a:p>
            <a:fld id="{45855846-333B-4C43-9DCB-35DBECB8720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4" cstate="print"/>
          <a:srcRect l="6723" b="12773"/>
          <a:stretch>
            <a:fillRect/>
          </a:stretch>
        </p:blipFill>
        <p:spPr bwMode="auto">
          <a:xfrm>
            <a:off x="0" y="765175"/>
            <a:ext cx="6443663" cy="6092825"/>
          </a:xfrm>
          <a:prstGeom prst="rect">
            <a:avLst/>
          </a:prstGeom>
          <a:noFill/>
          <a:ln w="9525">
            <a:noFill/>
            <a:miter lim="800000"/>
            <a:headEnd/>
            <a:tailEnd/>
          </a:ln>
        </p:spPr>
      </p:pic>
      <p:sp>
        <p:nvSpPr>
          <p:cNvPr id="1027"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latin typeface="Univers" pitchFamily="34" charset="0"/>
              </a:defRPr>
            </a:lvl1pPr>
          </a:lstStyle>
          <a:p>
            <a:pPr>
              <a:defRPr/>
            </a:pPr>
            <a:r>
              <a:rPr lang="en-US" altLang="en-US"/>
              <a:t>Kampala, Uganda, 23 June 2014</a:t>
            </a:r>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E1DAFCA8-89F6-4AFA-A6C2-90E7461B67A6}" type="slidenum">
              <a:rPr lang="en-US"/>
              <a:pPr/>
              <a:t>‹#›</a:t>
            </a:fld>
            <a:endParaRPr lang="en-US"/>
          </a:p>
        </p:txBody>
      </p:sp>
      <p:sp>
        <p:nvSpPr>
          <p:cNvPr id="1030"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148" r:id="rId1"/>
    <p:sldLayoutId id="2147484141" r:id="rId2"/>
    <p:sldLayoutId id="2147484142" r:id="rId3"/>
    <p:sldLayoutId id="2147484149" r:id="rId4"/>
    <p:sldLayoutId id="2147484143" r:id="rId5"/>
    <p:sldLayoutId id="2147484150" r:id="rId6"/>
    <p:sldLayoutId id="2147484144" r:id="rId7"/>
    <p:sldLayoutId id="2147484145" r:id="rId8"/>
    <p:sldLayoutId id="2147484151" r:id="rId9"/>
    <p:sldLayoutId id="2147484146" r:id="rId10"/>
    <p:sldLayoutId id="2147484147" r:id="rId11"/>
    <p:sldLayoutId id="2147484152" r:id="rId12"/>
  </p:sldLayoutIdLst>
  <p:timing>
    <p:tnLst>
      <p:par>
        <p:cTn id="1" dur="indefinite" restart="never" nodeType="tmRoot"/>
      </p:par>
    </p:tnLst>
  </p:timing>
  <p:hf hdr="0" ft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5"/>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6"/>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5"/>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6"/>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5"/>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5"/>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5"/>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5"/>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5"/>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10"/>
          </p:nvPr>
        </p:nvSpPr>
        <p:spPr>
          <a:xfrm>
            <a:off x="250825" y="6381750"/>
            <a:ext cx="3827463" cy="268288"/>
          </a:xfrm>
          <a:noFill/>
        </p:spPr>
        <p:txBody>
          <a:bodyPr/>
          <a:lstStyle/>
          <a:p>
            <a:r>
              <a:rPr lang="en-US" altLang="en-US" sz="1400"/>
              <a:t>Kampala, Uganda, 23 June 2014</a:t>
            </a:r>
          </a:p>
        </p:txBody>
      </p:sp>
      <p:sp>
        <p:nvSpPr>
          <p:cNvPr id="7171" name="Rectangle 10"/>
          <p:cNvSpPr>
            <a:spLocks noGrp="1" noChangeArrowheads="1"/>
          </p:cNvSpPr>
          <p:nvPr>
            <p:ph type="ctrTitle"/>
          </p:nvPr>
        </p:nvSpPr>
        <p:spPr>
          <a:xfrm>
            <a:off x="0" y="2708274"/>
            <a:ext cx="9144000" cy="1512813"/>
          </a:xfrm>
        </p:spPr>
        <p:txBody>
          <a:bodyPr/>
          <a:lstStyle/>
          <a:p>
            <a:r>
              <a:rPr lang="en-US" sz="2400" dirty="0" smtClean="0"/>
              <a:t>ITU-T Recommendation E.807: “Definitions and associated measurement methods of user-centric parameters for call handling in cellular mobile voice service</a:t>
            </a:r>
            <a:r>
              <a:rPr lang="en-US" dirty="0" smtClean="0"/>
              <a:t>”. </a:t>
            </a:r>
            <a:endParaRPr lang="en-US" altLang="en-US" dirty="0" smtClean="0"/>
          </a:p>
        </p:txBody>
      </p:sp>
      <p:sp>
        <p:nvSpPr>
          <p:cNvPr id="7172" name="Rectangle 11"/>
          <p:cNvSpPr>
            <a:spLocks noGrp="1" noChangeArrowheads="1"/>
          </p:cNvSpPr>
          <p:nvPr>
            <p:ph type="subTitle" idx="1"/>
          </p:nvPr>
        </p:nvSpPr>
        <p:spPr>
          <a:xfrm>
            <a:off x="1371600" y="4941168"/>
            <a:ext cx="6872808" cy="1151656"/>
          </a:xfrm>
        </p:spPr>
        <p:txBody>
          <a:bodyPr/>
          <a:lstStyle/>
          <a:p>
            <a:r>
              <a:rPr lang="en-GB" altLang="en-US" b="1" dirty="0" smtClean="0"/>
              <a:t>Samuel K. </a:t>
            </a:r>
            <a:r>
              <a:rPr lang="en-GB" altLang="en-US" b="1" dirty="0" err="1" smtClean="0"/>
              <a:t>Agyekum</a:t>
            </a:r>
            <a:r>
              <a:rPr lang="en-GB" altLang="en-US" b="1" dirty="0" smtClean="0"/>
              <a:t>, </a:t>
            </a:r>
            <a:r>
              <a:rPr lang="en-GB" altLang="en-US" b="1" dirty="0" err="1" smtClean="0"/>
              <a:t>QoS</a:t>
            </a:r>
            <a:r>
              <a:rPr lang="en-GB" altLang="en-US" b="1" dirty="0" smtClean="0"/>
              <a:t> Officer, NCA</a:t>
            </a:r>
          </a:p>
          <a:p>
            <a:r>
              <a:rPr lang="en-US" altLang="en-US" b="1" dirty="0" smtClean="0"/>
              <a:t>samuel.agyekum@nca.org.gh</a:t>
            </a:r>
          </a:p>
        </p:txBody>
      </p:sp>
      <p:sp>
        <p:nvSpPr>
          <p:cNvPr id="5125" name="Rectangle 13"/>
          <p:cNvSpPr>
            <a:spLocks noChangeArrowheads="1"/>
          </p:cNvSpPr>
          <p:nvPr/>
        </p:nvSpPr>
        <p:spPr bwMode="auto">
          <a:xfrm>
            <a:off x="0" y="692696"/>
            <a:ext cx="9144000" cy="1612900"/>
          </a:xfrm>
          <a:prstGeom prst="rect">
            <a:avLst/>
          </a:prstGeom>
          <a:noFill/>
          <a:ln w="9525">
            <a:noFill/>
            <a:miter lim="800000"/>
            <a:headEnd/>
            <a:tailEnd/>
          </a:ln>
        </p:spPr>
        <p:txBody>
          <a:bodyPr anchor="ctr"/>
          <a:lstStyle/>
          <a:p>
            <a:pPr algn="ctr">
              <a:lnSpc>
                <a:spcPct val="80000"/>
              </a:lnSpc>
            </a:pPr>
            <a:r>
              <a:rPr lang="en-US" sz="2400" b="1" dirty="0">
                <a:solidFill>
                  <a:schemeClr val="bg2"/>
                </a:solidFill>
              </a:rPr>
              <a:t>ITU Regional Standardization Forum for Africa</a:t>
            </a:r>
          </a:p>
          <a:p>
            <a:pPr algn="ctr">
              <a:lnSpc>
                <a:spcPct val="80000"/>
              </a:lnSpc>
            </a:pPr>
            <a:endParaRPr lang="en-US" sz="2400" b="1" dirty="0">
              <a:solidFill>
                <a:srgbClr val="22228B"/>
              </a:solidFill>
            </a:endParaRPr>
          </a:p>
          <a:p>
            <a:pPr algn="ctr">
              <a:lnSpc>
                <a:spcPct val="80000"/>
              </a:lnSpc>
            </a:pPr>
            <a:r>
              <a:rPr lang="en-US" sz="1800" b="1" dirty="0">
                <a:solidFill>
                  <a:srgbClr val="22228B"/>
                </a:solidFill>
              </a:rPr>
              <a:t>(Kampala, Uganda, 23-25 June 2014)</a:t>
            </a:r>
            <a:endParaRPr lang="en-US" sz="1800" b="1" dirty="0">
              <a:solidFill>
                <a:schemeClr val="bg2"/>
              </a:solidFill>
            </a:endParaRPr>
          </a:p>
        </p:txBody>
      </p:sp>
      <p:sp>
        <p:nvSpPr>
          <p:cNvPr id="7174" name="AutoShape 18"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a:p>
        </p:txBody>
      </p:sp>
      <p:sp>
        <p:nvSpPr>
          <p:cNvPr id="7175" name="AutoShape 20"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a:p>
        </p:txBody>
      </p:sp>
      <p:sp>
        <p:nvSpPr>
          <p:cNvPr id="7176" name="AutoShape 22"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a:p>
        </p:txBody>
      </p:sp>
      <p:sp>
        <p:nvSpPr>
          <p:cNvPr id="7177" name="AutoShape 24"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ltLang="en-US"/>
          </a:p>
        </p:txBody>
      </p:sp>
      <p:sp>
        <p:nvSpPr>
          <p:cNvPr id="7178" name="Rectangle 26"/>
          <p:cNvSpPr>
            <a:spLocks noChangeArrowheads="1"/>
          </p:cNvSpPr>
          <p:nvPr/>
        </p:nvSpPr>
        <p:spPr bwMode="auto">
          <a:xfrm>
            <a:off x="0" y="2928938"/>
            <a:ext cx="9144000" cy="0"/>
          </a:xfrm>
          <a:prstGeom prst="rect">
            <a:avLst/>
          </a:prstGeom>
          <a:noFill/>
          <a:ln w="9525">
            <a:noFill/>
            <a:miter lim="800000"/>
            <a:headEnd/>
            <a:tailEnd/>
          </a:ln>
        </p:spPr>
        <p:txBody>
          <a:bodyPr wrap="none" anchor="ctr">
            <a:spAutoFit/>
          </a:bodyPr>
          <a:lstStyle/>
          <a:p>
            <a:endParaRPr lang="en-GB" altLang="en-US"/>
          </a:p>
        </p:txBody>
      </p:sp>
      <p:pic>
        <p:nvPicPr>
          <p:cNvPr id="7179" name="Picture 16" descr="ITUseries"/>
          <p:cNvPicPr>
            <a:picLocks noChangeAspect="1" noChangeArrowheads="1"/>
          </p:cNvPicPr>
          <p:nvPr/>
        </p:nvPicPr>
        <p:blipFill>
          <a:blip r:embed="rId3" cstate="print"/>
          <a:srcRect t="17264" b="69327"/>
          <a:stretch>
            <a:fillRect/>
          </a:stretch>
        </p:blipFill>
        <p:spPr bwMode="auto">
          <a:xfrm>
            <a:off x="7092280" y="188640"/>
            <a:ext cx="1768475" cy="763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10</a:t>
            </a:fld>
            <a:endParaRPr lang="en-US" altLang="en-US" sz="1400"/>
          </a:p>
        </p:txBody>
      </p:sp>
      <p:sp>
        <p:nvSpPr>
          <p:cNvPr id="8196" name="Rectangle 2"/>
          <p:cNvSpPr>
            <a:spLocks noGrp="1" noChangeArrowheads="1"/>
          </p:cNvSpPr>
          <p:nvPr>
            <p:ph type="title"/>
          </p:nvPr>
        </p:nvSpPr>
        <p:spPr/>
        <p:txBody>
          <a:bodyPr/>
          <a:lstStyle/>
          <a:p>
            <a:r>
              <a:rPr lang="en-US" altLang="en-US" dirty="0" smtClean="0"/>
              <a:t>Measurement Profile</a:t>
            </a:r>
          </a:p>
        </p:txBody>
      </p:sp>
      <p:sp>
        <p:nvSpPr>
          <p:cNvPr id="8197" name="Rectangle 3"/>
          <p:cNvSpPr>
            <a:spLocks noGrp="1" noChangeArrowheads="1"/>
          </p:cNvSpPr>
          <p:nvPr>
            <p:ph type="body" idx="1"/>
          </p:nvPr>
        </p:nvSpPr>
        <p:spPr>
          <a:xfrm>
            <a:off x="457200" y="1165225"/>
            <a:ext cx="8229600" cy="4525963"/>
          </a:xfrm>
        </p:spPr>
        <p:txBody>
          <a:bodyPr/>
          <a:lstStyle/>
          <a:p>
            <a:r>
              <a:rPr lang="en-GB" sz="2800" dirty="0" smtClean="0"/>
              <a:t>Guard interval of</a:t>
            </a:r>
            <a:r>
              <a:rPr lang="en-GB" sz="2800" dirty="0" smtClean="0">
                <a:solidFill>
                  <a:srgbClr val="FF0000"/>
                </a:solidFill>
              </a:rPr>
              <a:t> 10 </a:t>
            </a:r>
            <a:r>
              <a:rPr lang="en-GB" sz="2800" dirty="0" smtClean="0"/>
              <a:t>seconds are calibrated to ensure effective call clearing. </a:t>
            </a:r>
          </a:p>
          <a:p>
            <a:r>
              <a:rPr lang="en-GB" sz="2800" dirty="0" smtClean="0"/>
              <a:t>The relationship between Mobile Originating Calls (MOC) and Mobile Terminating Calls (MTC) is </a:t>
            </a:r>
            <a:r>
              <a:rPr lang="en-GB" sz="2800" dirty="0" smtClean="0">
                <a:solidFill>
                  <a:srgbClr val="FF0000"/>
                </a:solidFill>
              </a:rPr>
              <a:t>1:1</a:t>
            </a:r>
          </a:p>
          <a:p>
            <a:endParaRPr lang="en-US" altLang="en-US" sz="2800" dirty="0" smtClean="0"/>
          </a:p>
        </p:txBody>
      </p:sp>
      <p:pic>
        <p:nvPicPr>
          <p:cNvPr id="16386" name="Picture 2"/>
          <p:cNvPicPr>
            <a:picLocks noChangeAspect="1" noChangeArrowheads="1"/>
          </p:cNvPicPr>
          <p:nvPr/>
        </p:nvPicPr>
        <p:blipFill>
          <a:blip r:embed="rId3" cstate="print"/>
          <a:srcRect/>
          <a:stretch>
            <a:fillRect/>
          </a:stretch>
        </p:blipFill>
        <p:spPr bwMode="auto">
          <a:xfrm>
            <a:off x="179512" y="3645024"/>
            <a:ext cx="8712968" cy="1028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56792"/>
          </a:xfrm>
        </p:spPr>
        <p:txBody>
          <a:bodyPr>
            <a:normAutofit fontScale="90000"/>
          </a:bodyPr>
          <a:lstStyle/>
          <a:p>
            <a:pPr algn="l"/>
            <a:r>
              <a:rPr lang="en-US" b="1" dirty="0" smtClean="0"/>
              <a:t>Explanations on Parameter Definitions, Equations &amp; Targets</a:t>
            </a:r>
            <a:br>
              <a:rPr lang="en-US" b="1" dirty="0" smtClean="0"/>
            </a:br>
            <a:endParaRPr lang="en-US" b="1" dirty="0"/>
          </a:p>
        </p:txBody>
      </p:sp>
      <p:graphicFrame>
        <p:nvGraphicFramePr>
          <p:cNvPr id="6" name="Content Placeholder 5"/>
          <p:cNvGraphicFramePr>
            <a:graphicFrameLocks noGrp="1"/>
          </p:cNvGraphicFramePr>
          <p:nvPr>
            <p:ph idx="1"/>
          </p:nvPr>
        </p:nvGraphicFramePr>
        <p:xfrm>
          <a:off x="107503" y="908719"/>
          <a:ext cx="9036497" cy="6411010"/>
        </p:xfrm>
        <a:graphic>
          <a:graphicData uri="http://schemas.openxmlformats.org/drawingml/2006/table">
            <a:tbl>
              <a:tblPr firstRow="1" bandRow="1">
                <a:tableStyleId>{5C22544A-7EE6-4342-B048-85BDC9FD1C3A}</a:tableStyleId>
              </a:tblPr>
              <a:tblGrid>
                <a:gridCol w="2259124"/>
                <a:gridCol w="2844823"/>
                <a:gridCol w="2168862"/>
                <a:gridCol w="1763688"/>
              </a:tblGrid>
              <a:tr h="671642">
                <a:tc>
                  <a:txBody>
                    <a:bodyPr/>
                    <a:lstStyle/>
                    <a:p>
                      <a:endParaRPr lang="en-US" dirty="0"/>
                    </a:p>
                  </a:txBody>
                  <a:tcPr/>
                </a:tc>
                <a:tc>
                  <a:txBody>
                    <a:bodyPr/>
                    <a:lstStyle/>
                    <a:p>
                      <a:r>
                        <a:rPr lang="en-US" dirty="0" smtClean="0"/>
                        <a:t>Layer 3 Markers</a:t>
                      </a:r>
                      <a:endParaRPr lang="en-US" dirty="0"/>
                    </a:p>
                  </a:txBody>
                  <a:tcPr/>
                </a:tc>
                <a:tc>
                  <a:txBody>
                    <a:bodyPr/>
                    <a:lstStyle/>
                    <a:p>
                      <a:r>
                        <a:rPr lang="en-US" dirty="0" smtClean="0"/>
                        <a:t>Equations</a:t>
                      </a:r>
                      <a:endParaRPr lang="en-US" dirty="0"/>
                    </a:p>
                  </a:txBody>
                  <a:tcPr/>
                </a:tc>
                <a:tc>
                  <a:txBody>
                    <a:bodyPr/>
                    <a:lstStyle/>
                    <a:p>
                      <a:r>
                        <a:rPr lang="en-US" dirty="0" smtClean="0"/>
                        <a:t>Guidance Targets</a:t>
                      </a:r>
                      <a:endParaRPr lang="en-US" dirty="0"/>
                    </a:p>
                  </a:txBody>
                  <a:tcPr/>
                </a:tc>
              </a:tr>
              <a:tr h="2356088">
                <a:tc>
                  <a:txBody>
                    <a:bodyPr/>
                    <a:lstStyle/>
                    <a:p>
                      <a:r>
                        <a:rPr lang="en-US" b="1" dirty="0" smtClean="0">
                          <a:solidFill>
                            <a:schemeClr val="bg2"/>
                          </a:solidFill>
                        </a:rPr>
                        <a:t>Call</a:t>
                      </a:r>
                      <a:r>
                        <a:rPr lang="en-US" b="1" baseline="0" dirty="0" smtClean="0">
                          <a:solidFill>
                            <a:schemeClr val="bg2"/>
                          </a:solidFill>
                        </a:rPr>
                        <a:t> Setup Time</a:t>
                      </a:r>
                      <a:endParaRPr lang="en-US" b="1" dirty="0">
                        <a:solidFill>
                          <a:schemeClr val="bg2"/>
                        </a:solidFill>
                      </a:endParaRPr>
                    </a:p>
                  </a:txBody>
                  <a:tcPr/>
                </a:tc>
                <a:tc>
                  <a:txBody>
                    <a:bodyPr/>
                    <a:lstStyle/>
                    <a:p>
                      <a:pPr lvl="0" algn="l" hangingPunct="0"/>
                      <a:r>
                        <a:rPr lang="en-US" sz="1800" kern="1200" dirty="0" smtClean="0">
                          <a:solidFill>
                            <a:schemeClr val="bg2"/>
                          </a:solidFill>
                          <a:latin typeface="+mn-lt"/>
                          <a:ea typeface="+mn-ea"/>
                          <a:cs typeface="+mn-cs"/>
                        </a:rPr>
                        <a:t>“</a:t>
                      </a:r>
                      <a:r>
                        <a:rPr lang="en-US" sz="1800" b="1" kern="1200" dirty="0" smtClean="0">
                          <a:solidFill>
                            <a:schemeClr val="bg2"/>
                          </a:solidFill>
                          <a:latin typeface="+mn-lt"/>
                          <a:ea typeface="+mn-ea"/>
                          <a:cs typeface="+mn-cs"/>
                        </a:rPr>
                        <a:t>A1</a:t>
                      </a:r>
                      <a:r>
                        <a:rPr lang="en-US" sz="1800" kern="1200" dirty="0" smtClean="0">
                          <a:solidFill>
                            <a:schemeClr val="bg2"/>
                          </a:solidFill>
                          <a:latin typeface="+mn-lt"/>
                          <a:ea typeface="+mn-ea"/>
                          <a:cs typeface="+mn-cs"/>
                        </a:rPr>
                        <a:t>” is the time when the MS sends a Channel Request message.</a:t>
                      </a:r>
                    </a:p>
                    <a:p>
                      <a:pPr algn="l"/>
                      <a:r>
                        <a:rPr lang="en-US" sz="1800" kern="1200" dirty="0" smtClean="0">
                          <a:solidFill>
                            <a:schemeClr val="bg2"/>
                          </a:solidFill>
                          <a:latin typeface="+mn-lt"/>
                          <a:ea typeface="+mn-ea"/>
                          <a:cs typeface="+mn-cs"/>
                        </a:rPr>
                        <a:t>“</a:t>
                      </a:r>
                      <a:r>
                        <a:rPr lang="en-US" sz="1800" b="1" kern="1200" dirty="0" smtClean="0">
                          <a:solidFill>
                            <a:schemeClr val="bg2"/>
                          </a:solidFill>
                          <a:latin typeface="+mn-lt"/>
                          <a:ea typeface="+mn-ea"/>
                          <a:cs typeface="+mn-cs"/>
                        </a:rPr>
                        <a:t>A2</a:t>
                      </a:r>
                      <a:r>
                        <a:rPr lang="en-US" sz="1800" kern="1200" dirty="0" smtClean="0">
                          <a:solidFill>
                            <a:schemeClr val="bg2"/>
                          </a:solidFill>
                          <a:latin typeface="+mn-lt"/>
                          <a:ea typeface="+mn-ea"/>
                          <a:cs typeface="+mn-cs"/>
                        </a:rPr>
                        <a:t>” is the time when the MS receives the Alerting message from the MSC</a:t>
                      </a:r>
                      <a:endParaRPr lang="en-US" dirty="0">
                        <a:solidFill>
                          <a:schemeClr val="bg2"/>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bg2"/>
                          </a:solidFill>
                        </a:rPr>
                        <a:t>= </a:t>
                      </a:r>
                      <a:r>
                        <a:rPr lang="en-US" sz="2400" dirty="0" err="1" smtClean="0">
                          <a:solidFill>
                            <a:schemeClr val="bg2"/>
                          </a:solidFill>
                        </a:rPr>
                        <a:t>t</a:t>
                      </a:r>
                      <a:r>
                        <a:rPr lang="en-US" sz="1600" dirty="0" err="1" smtClean="0">
                          <a:solidFill>
                            <a:schemeClr val="bg2"/>
                          </a:solidFill>
                        </a:rPr>
                        <a:t>alert</a:t>
                      </a:r>
                      <a:r>
                        <a:rPr lang="en-US" sz="1600" baseline="0" dirty="0" smtClean="0">
                          <a:solidFill>
                            <a:schemeClr val="bg2"/>
                          </a:solidFill>
                        </a:rPr>
                        <a:t> signal </a:t>
                      </a:r>
                      <a:r>
                        <a:rPr lang="en-US" dirty="0" smtClean="0">
                          <a:solidFill>
                            <a:schemeClr val="bg2"/>
                          </a:solidFill>
                        </a:rPr>
                        <a:t>-</a:t>
                      </a:r>
                      <a:r>
                        <a:rPr lang="en-US" sz="2400" dirty="0" err="1" smtClean="0">
                          <a:solidFill>
                            <a:schemeClr val="bg2"/>
                          </a:solidFill>
                        </a:rPr>
                        <a:t>t</a:t>
                      </a:r>
                      <a:r>
                        <a:rPr lang="en-US" sz="1600" baseline="0" dirty="0" err="1" smtClean="0">
                          <a:solidFill>
                            <a:schemeClr val="bg2"/>
                          </a:solidFill>
                        </a:rPr>
                        <a:t>address</a:t>
                      </a:r>
                      <a:r>
                        <a:rPr lang="en-US" sz="1600" baseline="0" dirty="0" smtClean="0">
                          <a:solidFill>
                            <a:schemeClr val="bg2"/>
                          </a:solidFill>
                        </a:rPr>
                        <a:t>-sending</a:t>
                      </a:r>
                      <a:endParaRPr lang="en-US" dirty="0">
                        <a:solidFill>
                          <a:schemeClr val="bg2"/>
                        </a:solidFill>
                      </a:endParaRPr>
                    </a:p>
                  </a:txBody>
                  <a:tcPr/>
                </a:tc>
                <a:tc>
                  <a:txBody>
                    <a:bodyPr/>
                    <a:lstStyle/>
                    <a:p>
                      <a:r>
                        <a:rPr lang="en-US" dirty="0" smtClean="0">
                          <a:solidFill>
                            <a:schemeClr val="bg2"/>
                          </a:solidFill>
                        </a:rPr>
                        <a:t>95</a:t>
                      </a:r>
                      <a:r>
                        <a:rPr lang="en-US" baseline="0" dirty="0" smtClean="0">
                          <a:solidFill>
                            <a:schemeClr val="bg2"/>
                          </a:solidFill>
                        </a:rPr>
                        <a:t> percent of calls connected &lt; </a:t>
                      </a:r>
                      <a:r>
                        <a:rPr lang="en-US" b="1" baseline="0" dirty="0" smtClean="0">
                          <a:solidFill>
                            <a:schemeClr val="bg2"/>
                          </a:solidFill>
                        </a:rPr>
                        <a:t>10.00 sec</a:t>
                      </a:r>
                      <a:endParaRPr lang="en-US" b="1" dirty="0">
                        <a:solidFill>
                          <a:schemeClr val="bg2"/>
                        </a:solidFill>
                      </a:endParaRPr>
                    </a:p>
                  </a:txBody>
                  <a:tcPr/>
                </a:tc>
              </a:tr>
              <a:tr h="2921550">
                <a:tc>
                  <a:txBody>
                    <a:bodyPr/>
                    <a:lstStyle/>
                    <a:p>
                      <a:r>
                        <a:rPr lang="en-US" b="1" dirty="0" smtClean="0">
                          <a:solidFill>
                            <a:schemeClr val="bg2"/>
                          </a:solidFill>
                        </a:rPr>
                        <a:t>SDCCH Congestion</a:t>
                      </a:r>
                      <a:endParaRPr lang="en-US" b="1" dirty="0">
                        <a:solidFill>
                          <a:schemeClr val="bg2"/>
                        </a:solidFill>
                      </a:endParaRPr>
                    </a:p>
                  </a:txBody>
                  <a:tcPr/>
                </a:tc>
                <a:tc>
                  <a:txBody>
                    <a:bodyPr/>
                    <a:lstStyle/>
                    <a:p>
                      <a:pPr lvl="0" hangingPunct="0">
                        <a:buFont typeface="Arial" pitchFamily="34" charset="0"/>
                        <a:buChar char="•"/>
                      </a:pPr>
                      <a:r>
                        <a:rPr lang="en-GB" sz="1800" kern="1200" dirty="0" smtClean="0">
                          <a:solidFill>
                            <a:schemeClr val="bg2"/>
                          </a:solidFill>
                          <a:latin typeface="+mn-lt"/>
                          <a:ea typeface="+mn-ea"/>
                          <a:cs typeface="+mn-cs"/>
                        </a:rPr>
                        <a:t>No Layer 3 &lt;&lt;CC: Setup&gt;&gt; within 30s                                                        </a:t>
                      </a:r>
                    </a:p>
                    <a:p>
                      <a:pPr lvl="0" hangingPunct="0">
                        <a:buFont typeface="Arial" pitchFamily="34" charset="0"/>
                        <a:buChar char="•"/>
                      </a:pPr>
                      <a:r>
                        <a:rPr lang="en-GB" sz="1800" kern="1200" dirty="0" smtClean="0">
                          <a:solidFill>
                            <a:schemeClr val="bg2"/>
                          </a:solidFill>
                          <a:latin typeface="+mn-lt"/>
                          <a:ea typeface="+mn-ea"/>
                          <a:cs typeface="+mn-cs"/>
                        </a:rPr>
                        <a:t>a Layer 3&lt;&lt;CC: Channel Release&gt;&gt;</a:t>
                      </a:r>
                      <a:endParaRPr lang="en-US" sz="1800" kern="1200" dirty="0" smtClean="0">
                        <a:solidFill>
                          <a:schemeClr val="bg2"/>
                        </a:solidFill>
                        <a:latin typeface="+mn-lt"/>
                        <a:ea typeface="+mn-ea"/>
                        <a:cs typeface="+mn-cs"/>
                      </a:endParaRPr>
                    </a:p>
                    <a:p>
                      <a:pPr hangingPunct="0"/>
                      <a:r>
                        <a:rPr lang="en-GB" sz="1800" kern="1200" dirty="0" smtClean="0">
                          <a:solidFill>
                            <a:schemeClr val="bg2"/>
                          </a:solidFill>
                          <a:latin typeface="+mn-lt"/>
                          <a:ea typeface="+mn-ea"/>
                          <a:cs typeface="+mn-cs"/>
                        </a:rPr>
                        <a:t> </a:t>
                      </a:r>
                      <a:endParaRPr lang="en-US" sz="1800" kern="1200" dirty="0" smtClean="0">
                        <a:solidFill>
                          <a:schemeClr val="bg2"/>
                        </a:solidFill>
                        <a:latin typeface="+mn-lt"/>
                        <a:ea typeface="+mn-ea"/>
                        <a:cs typeface="+mn-cs"/>
                      </a:endParaRPr>
                    </a:p>
                    <a:p>
                      <a:endParaRPr lang="en-US" dirty="0">
                        <a:solidFill>
                          <a:schemeClr val="bg2"/>
                        </a:solidFill>
                      </a:endParaRPr>
                    </a:p>
                  </a:txBody>
                  <a:tcPr/>
                </a:tc>
                <a:tc>
                  <a:txBody>
                    <a:bodyPr/>
                    <a:lstStyle/>
                    <a:p>
                      <a:r>
                        <a:rPr lang="en-US" dirty="0" smtClean="0">
                          <a:solidFill>
                            <a:schemeClr val="bg2"/>
                          </a:solidFill>
                        </a:rPr>
                        <a:t>=No. of Connect</a:t>
                      </a:r>
                      <a:r>
                        <a:rPr lang="en-US" baseline="0" dirty="0" smtClean="0">
                          <a:solidFill>
                            <a:schemeClr val="bg2"/>
                          </a:solidFill>
                        </a:rPr>
                        <a:t> fails due to </a:t>
                      </a:r>
                      <a:r>
                        <a:rPr lang="en-US" b="1" baseline="0" dirty="0" err="1" smtClean="0">
                          <a:solidFill>
                            <a:schemeClr val="bg2"/>
                          </a:solidFill>
                        </a:rPr>
                        <a:t>Imm</a:t>
                      </a:r>
                      <a:r>
                        <a:rPr lang="en-US" b="1" baseline="0" dirty="0" smtClean="0">
                          <a:solidFill>
                            <a:schemeClr val="bg2"/>
                          </a:solidFill>
                        </a:rPr>
                        <a:t>. Ass Failures/</a:t>
                      </a:r>
                      <a:r>
                        <a:rPr lang="en-US" baseline="0" dirty="0" smtClean="0">
                          <a:solidFill>
                            <a:schemeClr val="bg2"/>
                          </a:solidFill>
                        </a:rPr>
                        <a:t> MOC  Attempts * 100    </a:t>
                      </a:r>
                      <a:r>
                        <a:rPr lang="en-US" b="1" baseline="0" dirty="0" smtClean="0">
                          <a:solidFill>
                            <a:schemeClr val="bg2"/>
                          </a:solidFill>
                        </a:rPr>
                        <a:t>[GSM]</a:t>
                      </a:r>
                      <a:endParaRPr lang="en-US" dirty="0" smtClean="0">
                        <a:solidFill>
                          <a:schemeClr val="bg2"/>
                        </a:solidFill>
                      </a:endParaRPr>
                    </a:p>
                    <a:p>
                      <a:r>
                        <a:rPr lang="en-US" dirty="0" smtClean="0">
                          <a:solidFill>
                            <a:schemeClr val="bg2"/>
                          </a:solidFill>
                        </a:rPr>
                        <a:t>=No. of Connect</a:t>
                      </a:r>
                      <a:r>
                        <a:rPr lang="en-US" baseline="0" dirty="0" smtClean="0">
                          <a:solidFill>
                            <a:schemeClr val="bg2"/>
                          </a:solidFill>
                        </a:rPr>
                        <a:t> fails due to </a:t>
                      </a:r>
                      <a:r>
                        <a:rPr lang="en-US" b="1" baseline="0" dirty="0" smtClean="0">
                          <a:solidFill>
                            <a:schemeClr val="bg2"/>
                          </a:solidFill>
                        </a:rPr>
                        <a:t>RRC Setup Failures/</a:t>
                      </a:r>
                      <a:r>
                        <a:rPr lang="en-US" baseline="0" dirty="0" smtClean="0">
                          <a:solidFill>
                            <a:schemeClr val="bg2"/>
                          </a:solidFill>
                        </a:rPr>
                        <a:t> MOC Attempts  *100 </a:t>
                      </a:r>
                      <a:r>
                        <a:rPr lang="en-US" b="1" baseline="0" dirty="0" smtClean="0">
                          <a:solidFill>
                            <a:schemeClr val="bg2"/>
                          </a:solidFill>
                        </a:rPr>
                        <a:t>[UMTS]</a:t>
                      </a:r>
                      <a:endParaRPr lang="en-US" b="1" dirty="0">
                        <a:solidFill>
                          <a:schemeClr val="bg2"/>
                        </a:solidFill>
                      </a:endParaRPr>
                    </a:p>
                  </a:txBody>
                  <a:tcPr/>
                </a:tc>
                <a:tc>
                  <a:txBody>
                    <a:bodyPr/>
                    <a:lstStyle/>
                    <a:p>
                      <a:r>
                        <a:rPr lang="en-US" dirty="0" smtClean="0">
                          <a:solidFill>
                            <a:schemeClr val="bg2"/>
                          </a:solidFill>
                        </a:rPr>
                        <a:t>Setup Failed Calls</a:t>
                      </a:r>
                      <a:r>
                        <a:rPr lang="en-US" baseline="0" dirty="0" smtClean="0">
                          <a:solidFill>
                            <a:schemeClr val="bg2"/>
                          </a:solidFill>
                        </a:rPr>
                        <a:t> &lt; </a:t>
                      </a:r>
                      <a:r>
                        <a:rPr lang="en-US" b="1" baseline="0" dirty="0" smtClean="0">
                          <a:solidFill>
                            <a:schemeClr val="bg2"/>
                          </a:solidFill>
                        </a:rPr>
                        <a:t>1%</a:t>
                      </a:r>
                      <a:endParaRPr lang="en-US" b="1" dirty="0">
                        <a:solidFill>
                          <a:schemeClr val="bg2"/>
                        </a:solidFill>
                      </a:endParaRPr>
                    </a:p>
                  </a:txBody>
                  <a:tcPr/>
                </a:tc>
              </a:tr>
            </a:tbl>
          </a:graphicData>
        </a:graphic>
      </p:graphicFrame>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0168"/>
          </a:xfrm>
        </p:spPr>
        <p:txBody>
          <a:bodyPr>
            <a:normAutofit fontScale="90000"/>
          </a:bodyPr>
          <a:lstStyle/>
          <a:p>
            <a:pPr algn="l"/>
            <a:r>
              <a:rPr lang="en-US" sz="4000" b="1" dirty="0" smtClean="0"/>
              <a:t/>
            </a:r>
            <a:br>
              <a:rPr lang="en-US" sz="4000" b="1" dirty="0" smtClean="0"/>
            </a:br>
            <a:r>
              <a:rPr lang="en-US" sz="3600" b="1" dirty="0" smtClean="0"/>
              <a:t>Explanations on Parameter Definitions, Equations &amp; Targets</a:t>
            </a:r>
            <a:r>
              <a:rPr lang="en-US" b="1" dirty="0" smtClean="0"/>
              <a:t/>
            </a:r>
            <a:br>
              <a:rPr lang="en-US" b="1" dirty="0" smtClean="0"/>
            </a:br>
            <a:endParaRPr lang="en-US" b="1" dirty="0"/>
          </a:p>
        </p:txBody>
      </p:sp>
      <p:graphicFrame>
        <p:nvGraphicFramePr>
          <p:cNvPr id="6" name="Content Placeholder 5"/>
          <p:cNvGraphicFramePr>
            <a:graphicFrameLocks noGrp="1"/>
          </p:cNvGraphicFramePr>
          <p:nvPr>
            <p:ph idx="1"/>
          </p:nvPr>
        </p:nvGraphicFramePr>
        <p:xfrm>
          <a:off x="0" y="1158240"/>
          <a:ext cx="9144000" cy="7406640"/>
        </p:xfrm>
        <a:graphic>
          <a:graphicData uri="http://schemas.openxmlformats.org/drawingml/2006/table">
            <a:tbl>
              <a:tblPr firstRow="1" bandRow="1">
                <a:tableStyleId>{5C22544A-7EE6-4342-B048-85BDC9FD1C3A}</a:tableStyleId>
              </a:tblPr>
              <a:tblGrid>
                <a:gridCol w="1719385"/>
                <a:gridCol w="3438769"/>
                <a:gridCol w="2582198"/>
                <a:gridCol w="1403648"/>
              </a:tblGrid>
              <a:tr h="350929">
                <a:tc>
                  <a:txBody>
                    <a:bodyPr/>
                    <a:lstStyle/>
                    <a:p>
                      <a:endParaRPr lang="en-US" dirty="0"/>
                    </a:p>
                  </a:txBody>
                  <a:tcPr/>
                </a:tc>
                <a:tc>
                  <a:txBody>
                    <a:bodyPr/>
                    <a:lstStyle/>
                    <a:p>
                      <a:r>
                        <a:rPr lang="en-US" dirty="0" smtClean="0"/>
                        <a:t>Layer 3 Markers</a:t>
                      </a:r>
                      <a:endParaRPr lang="en-US" dirty="0"/>
                    </a:p>
                  </a:txBody>
                  <a:tcPr/>
                </a:tc>
                <a:tc>
                  <a:txBody>
                    <a:bodyPr/>
                    <a:lstStyle/>
                    <a:p>
                      <a:r>
                        <a:rPr lang="en-US" dirty="0" smtClean="0"/>
                        <a:t>Equations</a:t>
                      </a:r>
                      <a:endParaRPr lang="en-US" dirty="0"/>
                    </a:p>
                  </a:txBody>
                  <a:tcPr/>
                </a:tc>
                <a:tc>
                  <a:txBody>
                    <a:bodyPr/>
                    <a:lstStyle/>
                    <a:p>
                      <a:r>
                        <a:rPr lang="en-US" dirty="0" smtClean="0"/>
                        <a:t>Guidance Targets</a:t>
                      </a:r>
                      <a:endParaRPr lang="en-US" dirty="0"/>
                    </a:p>
                  </a:txBody>
                  <a:tcPr/>
                </a:tc>
              </a:tr>
              <a:tr h="3129120">
                <a:tc>
                  <a:txBody>
                    <a:bodyPr/>
                    <a:lstStyle/>
                    <a:p>
                      <a:pPr lvl="0" hangingPunct="0"/>
                      <a:r>
                        <a:rPr lang="en-US" b="1" dirty="0" smtClean="0">
                          <a:solidFill>
                            <a:schemeClr val="bg2"/>
                          </a:solidFill>
                        </a:rPr>
                        <a:t>TCH</a:t>
                      </a:r>
                      <a:r>
                        <a:rPr lang="en-US" b="1" baseline="0" dirty="0" smtClean="0">
                          <a:solidFill>
                            <a:schemeClr val="bg2"/>
                          </a:solidFill>
                        </a:rPr>
                        <a:t> Congestion</a:t>
                      </a:r>
                      <a:endParaRPr lang="en-US" sz="1800" kern="1200" dirty="0" smtClean="0">
                        <a:solidFill>
                          <a:schemeClr val="bg2"/>
                        </a:solidFill>
                        <a:latin typeface="+mn-lt"/>
                        <a:ea typeface="+mn-ea"/>
                        <a:cs typeface="+mn-cs"/>
                      </a:endParaRPr>
                    </a:p>
                    <a:p>
                      <a:pPr hangingPunct="0"/>
                      <a:r>
                        <a:rPr lang="en-GB" sz="2000" kern="1200" dirty="0" smtClean="0">
                          <a:solidFill>
                            <a:schemeClr val="bg2"/>
                          </a:solidFill>
                          <a:latin typeface="+mn-lt"/>
                          <a:ea typeface="+mn-ea"/>
                          <a:cs typeface="+mn-cs"/>
                        </a:rPr>
                        <a:t> </a:t>
                      </a:r>
                      <a:endParaRPr lang="en-US" b="1" dirty="0">
                        <a:solidFill>
                          <a:schemeClr val="bg2"/>
                        </a:solidFill>
                      </a:endParaRPr>
                    </a:p>
                  </a:txBody>
                  <a:tcPr/>
                </a:tc>
                <a:tc>
                  <a:txBody>
                    <a:bodyPr/>
                    <a:lstStyle/>
                    <a:p>
                      <a:pPr lvl="0" hangingPunct="0"/>
                      <a:r>
                        <a:rPr lang="en-GB" sz="1600" kern="1200" dirty="0" smtClean="0">
                          <a:solidFill>
                            <a:schemeClr val="bg2"/>
                          </a:solidFill>
                          <a:latin typeface="+mn-lt"/>
                          <a:ea typeface="+mn-ea"/>
                          <a:cs typeface="+mn-cs"/>
                        </a:rPr>
                        <a:t>No Layer 3 &lt;&lt;CC: Connect Acknowledge&gt;&gt; within 30s after sending a Layer 3 &lt;&lt;CC: Setup&gt;&gt;                                                           OR a Layer 3 &lt;&lt;CC: Release&gt;&gt;    </a:t>
                      </a:r>
                    </a:p>
                    <a:p>
                      <a:pPr lvl="0" hangingPunct="0"/>
                      <a:r>
                        <a:rPr lang="en-GB" sz="1600" b="1" kern="1200" dirty="0" smtClean="0">
                          <a:solidFill>
                            <a:schemeClr val="bg2"/>
                          </a:solidFill>
                          <a:latin typeface="+mn-lt"/>
                          <a:ea typeface="+mn-ea"/>
                          <a:cs typeface="+mn-cs"/>
                        </a:rPr>
                        <a:t>[GSM] [CDMA]</a:t>
                      </a:r>
                      <a:endParaRPr lang="en-US" sz="1600" b="1" kern="1200" dirty="0" smtClean="0">
                        <a:solidFill>
                          <a:schemeClr val="bg2"/>
                        </a:solidFill>
                        <a:latin typeface="+mn-lt"/>
                        <a:ea typeface="+mn-ea"/>
                        <a:cs typeface="+mn-cs"/>
                      </a:endParaRPr>
                    </a:p>
                    <a:p>
                      <a:pPr lvl="0" hangingPunct="0"/>
                      <a:r>
                        <a:rPr lang="en-GB" sz="1600" kern="1200" dirty="0" smtClean="0">
                          <a:solidFill>
                            <a:schemeClr val="bg2"/>
                          </a:solidFill>
                          <a:latin typeface="+mn-lt"/>
                          <a:ea typeface="+mn-ea"/>
                          <a:cs typeface="+mn-cs"/>
                        </a:rPr>
                        <a:t>OR   a Layer 3 &lt;&lt;CC: RRC Connection Release&gt;&gt;   </a:t>
                      </a:r>
                    </a:p>
                    <a:p>
                      <a:pPr lvl="0" hangingPunct="0"/>
                      <a:r>
                        <a:rPr lang="en-GB" sz="1600" kern="1200" dirty="0" smtClean="0">
                          <a:solidFill>
                            <a:schemeClr val="bg2"/>
                          </a:solidFill>
                          <a:latin typeface="+mn-lt"/>
                          <a:ea typeface="+mn-ea"/>
                          <a:cs typeface="+mn-cs"/>
                        </a:rPr>
                        <a:t>OR a Layer 3&lt;&lt;CC: Channel Release&gt;&gt;                               </a:t>
                      </a:r>
                      <a:r>
                        <a:rPr lang="en-GB" sz="1600" b="1" kern="1200" dirty="0" smtClean="0">
                          <a:solidFill>
                            <a:schemeClr val="bg2"/>
                          </a:solidFill>
                          <a:latin typeface="+mn-lt"/>
                          <a:ea typeface="+mn-ea"/>
                          <a:cs typeface="+mn-cs"/>
                        </a:rPr>
                        <a:t>[UMTS]                          </a:t>
                      </a:r>
                      <a:endParaRPr lang="en-US" sz="1600" kern="1200" dirty="0" smtClean="0">
                        <a:solidFill>
                          <a:schemeClr val="bg2"/>
                        </a:solidFill>
                        <a:latin typeface="+mn-lt"/>
                        <a:ea typeface="+mn-ea"/>
                        <a:cs typeface="+mn-cs"/>
                      </a:endParaRPr>
                    </a:p>
                    <a:p>
                      <a:endParaRPr lang="en-US" sz="1600" b="1" dirty="0">
                        <a:solidFill>
                          <a:schemeClr val="bg2"/>
                        </a:solidFill>
                      </a:endParaRPr>
                    </a:p>
                  </a:txBody>
                  <a:tcPr/>
                </a:tc>
                <a:tc>
                  <a:txBody>
                    <a:bodyPr/>
                    <a:lstStyle/>
                    <a:p>
                      <a:r>
                        <a:rPr lang="en-US" sz="1600" dirty="0" smtClean="0">
                          <a:solidFill>
                            <a:schemeClr val="bg2"/>
                          </a:solidFill>
                        </a:rPr>
                        <a:t>=No. of Connect</a:t>
                      </a:r>
                      <a:r>
                        <a:rPr lang="en-US" sz="1600" baseline="0" dirty="0" smtClean="0">
                          <a:solidFill>
                            <a:schemeClr val="bg2"/>
                          </a:solidFill>
                        </a:rPr>
                        <a:t> fails due to </a:t>
                      </a:r>
                      <a:r>
                        <a:rPr lang="en-US" sz="1600" b="1" baseline="0" dirty="0" smtClean="0">
                          <a:solidFill>
                            <a:schemeClr val="bg2"/>
                          </a:solidFill>
                        </a:rPr>
                        <a:t>Assignment Failures/</a:t>
                      </a:r>
                      <a:r>
                        <a:rPr lang="en-US" sz="1600" baseline="0" dirty="0" smtClean="0">
                          <a:solidFill>
                            <a:schemeClr val="bg2"/>
                          </a:solidFill>
                        </a:rPr>
                        <a:t> MOC  Attempts * 100      </a:t>
                      </a:r>
                      <a:r>
                        <a:rPr lang="en-US" sz="1600" b="1" baseline="0" dirty="0" smtClean="0">
                          <a:solidFill>
                            <a:schemeClr val="bg2"/>
                          </a:solidFill>
                        </a:rPr>
                        <a:t>[GSM] [CDMA]</a:t>
                      </a:r>
                      <a:endParaRPr lang="en-US" sz="1600" dirty="0" smtClean="0">
                        <a:solidFill>
                          <a:schemeClr val="bg2"/>
                        </a:solidFill>
                      </a:endParaRPr>
                    </a:p>
                    <a:p>
                      <a:r>
                        <a:rPr lang="en-US" sz="1600" dirty="0" smtClean="0">
                          <a:solidFill>
                            <a:schemeClr val="bg2"/>
                          </a:solidFill>
                        </a:rPr>
                        <a:t>=No. of Connect</a:t>
                      </a:r>
                      <a:r>
                        <a:rPr lang="en-US" sz="1600" baseline="0" dirty="0" smtClean="0">
                          <a:solidFill>
                            <a:schemeClr val="bg2"/>
                          </a:solidFill>
                        </a:rPr>
                        <a:t> fails due to </a:t>
                      </a:r>
                      <a:r>
                        <a:rPr lang="en-US" sz="1600" b="1" baseline="0" dirty="0" smtClean="0">
                          <a:solidFill>
                            <a:schemeClr val="bg2"/>
                          </a:solidFill>
                        </a:rPr>
                        <a:t>RAB Setup Failures/</a:t>
                      </a:r>
                      <a:r>
                        <a:rPr lang="en-US" sz="1600" baseline="0" dirty="0" smtClean="0">
                          <a:solidFill>
                            <a:schemeClr val="bg2"/>
                          </a:solidFill>
                        </a:rPr>
                        <a:t> MOC Attempts  *100     </a:t>
                      </a:r>
                      <a:r>
                        <a:rPr lang="en-US" sz="1600" b="1" baseline="0" dirty="0" smtClean="0">
                          <a:solidFill>
                            <a:schemeClr val="bg2"/>
                          </a:solidFill>
                        </a:rPr>
                        <a:t>[UMTS]</a:t>
                      </a:r>
                      <a:endParaRPr lang="en-US" sz="1600" b="1" dirty="0" smtClean="0">
                        <a:solidFill>
                          <a:schemeClr val="bg2"/>
                        </a:solidFill>
                      </a:endParaRPr>
                    </a:p>
                    <a:p>
                      <a:endParaRPr lang="en-US" sz="1600" dirty="0">
                        <a:solidFill>
                          <a:schemeClr val="bg2"/>
                        </a:solidFill>
                      </a:endParaRPr>
                    </a:p>
                  </a:txBody>
                  <a:tcPr/>
                </a:tc>
                <a:tc>
                  <a:txBody>
                    <a:bodyPr/>
                    <a:lstStyle/>
                    <a:p>
                      <a:r>
                        <a:rPr lang="en-US" sz="1600" dirty="0" smtClean="0">
                          <a:solidFill>
                            <a:schemeClr val="bg2"/>
                          </a:solidFill>
                        </a:rPr>
                        <a:t>Connect Failed Calls &lt; </a:t>
                      </a:r>
                      <a:r>
                        <a:rPr lang="en-US" sz="1600" b="1" dirty="0" smtClean="0">
                          <a:solidFill>
                            <a:schemeClr val="bg2"/>
                          </a:solidFill>
                        </a:rPr>
                        <a:t>1%</a:t>
                      </a:r>
                      <a:endParaRPr lang="en-US" sz="1600" b="1" dirty="0">
                        <a:solidFill>
                          <a:schemeClr val="bg2"/>
                        </a:solidFill>
                      </a:endParaRPr>
                    </a:p>
                  </a:txBody>
                  <a:tcPr/>
                </a:tc>
              </a:tr>
              <a:tr h="2895167">
                <a:tc>
                  <a:txBody>
                    <a:bodyPr/>
                    <a:lstStyle/>
                    <a:p>
                      <a:r>
                        <a:rPr lang="en-US" b="1" dirty="0" smtClean="0">
                          <a:solidFill>
                            <a:schemeClr val="bg2"/>
                          </a:solidFill>
                        </a:rPr>
                        <a:t>Call</a:t>
                      </a:r>
                      <a:r>
                        <a:rPr lang="en-US" b="1" baseline="0" dirty="0" smtClean="0">
                          <a:solidFill>
                            <a:schemeClr val="bg2"/>
                          </a:solidFill>
                        </a:rPr>
                        <a:t> Drop Rate</a:t>
                      </a:r>
                      <a:endParaRPr lang="en-US" b="1" dirty="0">
                        <a:solidFill>
                          <a:schemeClr val="bg2"/>
                        </a:solidFill>
                      </a:endParaRPr>
                    </a:p>
                  </a:txBody>
                  <a:tcPr/>
                </a:tc>
                <a:tc>
                  <a:txBody>
                    <a:bodyPr/>
                    <a:lstStyle/>
                    <a:p>
                      <a:pPr lvl="0" hangingPunct="0"/>
                      <a:r>
                        <a:rPr lang="en-GB" sz="1600" kern="1200" dirty="0" smtClean="0">
                          <a:solidFill>
                            <a:schemeClr val="bg2"/>
                          </a:solidFill>
                          <a:latin typeface="+mn-lt"/>
                          <a:ea typeface="+mn-ea"/>
                          <a:cs typeface="+mn-cs"/>
                        </a:rPr>
                        <a:t>Phone goes into Idle Mode (Layer 3&lt;&lt;RR: System Information 3&gt;&gt;                         </a:t>
                      </a:r>
                      <a:endParaRPr lang="en-US" sz="1600" kern="1200" dirty="0" smtClean="0">
                        <a:solidFill>
                          <a:schemeClr val="bg2"/>
                        </a:solidFill>
                        <a:latin typeface="+mn-lt"/>
                        <a:ea typeface="+mn-ea"/>
                        <a:cs typeface="+mn-cs"/>
                      </a:endParaRPr>
                    </a:p>
                    <a:p>
                      <a:pPr lvl="0" hangingPunct="0"/>
                      <a:r>
                        <a:rPr lang="en-GB" sz="1600" kern="1200" dirty="0" smtClean="0">
                          <a:solidFill>
                            <a:schemeClr val="bg2"/>
                          </a:solidFill>
                          <a:latin typeface="+mn-lt"/>
                          <a:ea typeface="+mn-ea"/>
                          <a:cs typeface="+mn-cs"/>
                        </a:rPr>
                        <a:t>OR  Layer 3 &lt;&lt;Idle Report&gt;&gt;                                       </a:t>
                      </a:r>
                      <a:endParaRPr lang="en-US" sz="1600" kern="1200" dirty="0" smtClean="0">
                        <a:solidFill>
                          <a:schemeClr val="bg2"/>
                        </a:solidFill>
                        <a:latin typeface="+mn-lt"/>
                        <a:ea typeface="+mn-ea"/>
                        <a:cs typeface="+mn-cs"/>
                      </a:endParaRPr>
                    </a:p>
                    <a:p>
                      <a:pPr lvl="0" hangingPunct="0"/>
                      <a:r>
                        <a:rPr lang="en-GB" sz="1600" kern="1200" dirty="0" smtClean="0">
                          <a:solidFill>
                            <a:schemeClr val="bg2"/>
                          </a:solidFill>
                          <a:latin typeface="+mn-lt"/>
                          <a:ea typeface="+mn-ea"/>
                          <a:cs typeface="+mn-cs"/>
                        </a:rPr>
                        <a:t>OR  Layer 3&lt;&lt;CC:DL Disconnect&gt;&gt; </a:t>
                      </a:r>
                      <a:endParaRPr lang="en-US" sz="1600" kern="1200" dirty="0" smtClean="0">
                        <a:solidFill>
                          <a:schemeClr val="bg2"/>
                        </a:solidFill>
                        <a:latin typeface="+mn-lt"/>
                        <a:ea typeface="+mn-ea"/>
                        <a:cs typeface="+mn-cs"/>
                      </a:endParaRPr>
                    </a:p>
                    <a:p>
                      <a:pPr hangingPunct="0"/>
                      <a:r>
                        <a:rPr lang="en-GB" sz="1600" kern="1200" dirty="0" smtClean="0">
                          <a:solidFill>
                            <a:schemeClr val="bg2"/>
                          </a:solidFill>
                          <a:latin typeface="+mn-lt"/>
                          <a:ea typeface="+mn-ea"/>
                          <a:cs typeface="+mn-cs"/>
                        </a:rPr>
                        <a:t> </a:t>
                      </a:r>
                      <a:endParaRPr lang="en-US" sz="1600" kern="1200" dirty="0" smtClean="0">
                        <a:solidFill>
                          <a:schemeClr val="bg2"/>
                        </a:solidFill>
                        <a:latin typeface="+mn-lt"/>
                        <a:ea typeface="+mn-ea"/>
                        <a:cs typeface="+mn-cs"/>
                      </a:endParaRPr>
                    </a:p>
                    <a:p>
                      <a:endParaRPr lang="en-US" sz="1600" dirty="0">
                        <a:solidFill>
                          <a:schemeClr val="bg2"/>
                        </a:solidFill>
                      </a:endParaRPr>
                    </a:p>
                  </a:txBody>
                  <a:tcPr/>
                </a:tc>
                <a:tc>
                  <a:txBody>
                    <a:bodyPr/>
                    <a:lstStyle/>
                    <a:p>
                      <a:r>
                        <a:rPr lang="en-US" sz="1600" dirty="0" smtClean="0">
                          <a:solidFill>
                            <a:schemeClr val="bg2"/>
                          </a:solidFill>
                        </a:rPr>
                        <a:t>=Number of Calls terminated unwillingly</a:t>
                      </a:r>
                      <a:r>
                        <a:rPr lang="en-US" sz="1600" b="1" dirty="0" smtClean="0">
                          <a:solidFill>
                            <a:schemeClr val="bg2"/>
                          </a:solidFill>
                        </a:rPr>
                        <a:t>/</a:t>
                      </a:r>
                      <a:r>
                        <a:rPr lang="en-US" sz="1600" dirty="0" smtClean="0">
                          <a:solidFill>
                            <a:schemeClr val="bg2"/>
                          </a:solidFill>
                        </a:rPr>
                        <a:t> MOC Attempts or Successful</a:t>
                      </a:r>
                      <a:r>
                        <a:rPr lang="en-US" sz="1600" baseline="0" dirty="0" smtClean="0">
                          <a:solidFill>
                            <a:schemeClr val="bg2"/>
                          </a:solidFill>
                        </a:rPr>
                        <a:t> MOC Attempts</a:t>
                      </a:r>
                      <a:r>
                        <a:rPr lang="en-US" sz="1600" dirty="0" smtClean="0">
                          <a:solidFill>
                            <a:schemeClr val="bg2"/>
                          </a:solidFill>
                        </a:rPr>
                        <a:t> * 100 </a:t>
                      </a:r>
                      <a:r>
                        <a:rPr lang="en-US" sz="1600" b="1" dirty="0" smtClean="0">
                          <a:solidFill>
                            <a:schemeClr val="bg2"/>
                          </a:solidFill>
                        </a:rPr>
                        <a:t>[Regulatory</a:t>
                      </a:r>
                      <a:r>
                        <a:rPr lang="en-US" sz="1600" b="1" baseline="0" dirty="0" smtClean="0">
                          <a:solidFill>
                            <a:schemeClr val="bg2"/>
                          </a:solidFill>
                        </a:rPr>
                        <a:t> Analysis]</a:t>
                      </a:r>
                    </a:p>
                    <a:p>
                      <a:endParaRPr lang="en-US" sz="1600" dirty="0" smtClean="0">
                        <a:solidFill>
                          <a:schemeClr val="bg2"/>
                        </a:solidFill>
                      </a:endParaRPr>
                    </a:p>
                    <a:p>
                      <a:r>
                        <a:rPr lang="en-US" sz="1600" dirty="0" smtClean="0">
                          <a:solidFill>
                            <a:schemeClr val="bg2"/>
                          </a:solidFill>
                        </a:rPr>
                        <a:t>= Number of Calls terminated unwillingly</a:t>
                      </a:r>
                      <a:r>
                        <a:rPr lang="en-US" sz="1600" b="1" dirty="0" smtClean="0">
                          <a:solidFill>
                            <a:schemeClr val="bg2"/>
                          </a:solidFill>
                        </a:rPr>
                        <a:t>/</a:t>
                      </a:r>
                      <a:r>
                        <a:rPr lang="en-US" sz="1600" b="0" dirty="0" smtClean="0">
                          <a:solidFill>
                            <a:schemeClr val="bg2"/>
                          </a:solidFill>
                        </a:rPr>
                        <a:t> Successful </a:t>
                      </a:r>
                      <a:r>
                        <a:rPr lang="en-US" sz="1600" dirty="0" smtClean="0">
                          <a:solidFill>
                            <a:schemeClr val="bg2"/>
                          </a:solidFill>
                        </a:rPr>
                        <a:t>MOC Attempts * 100 </a:t>
                      </a:r>
                      <a:r>
                        <a:rPr lang="en-US" sz="1600" b="1" dirty="0" smtClean="0">
                          <a:solidFill>
                            <a:schemeClr val="bg2"/>
                          </a:solidFill>
                        </a:rPr>
                        <a:t>[Network Operator</a:t>
                      </a:r>
                      <a:r>
                        <a:rPr lang="en-US" sz="1600" b="1" baseline="0" dirty="0" smtClean="0">
                          <a:solidFill>
                            <a:schemeClr val="bg2"/>
                          </a:solidFill>
                        </a:rPr>
                        <a:t> Analysis</a:t>
                      </a:r>
                      <a:r>
                        <a:rPr lang="en-US" sz="1600" baseline="0" dirty="0" smtClean="0">
                          <a:solidFill>
                            <a:schemeClr val="bg2"/>
                          </a:solidFill>
                        </a:rPr>
                        <a:t>]</a:t>
                      </a:r>
                      <a:endParaRPr lang="en-US" sz="1600" dirty="0">
                        <a:solidFill>
                          <a:schemeClr val="bg2"/>
                        </a:solidFill>
                      </a:endParaRPr>
                    </a:p>
                  </a:txBody>
                  <a:tcPr/>
                </a:tc>
                <a:tc>
                  <a:txBody>
                    <a:bodyPr/>
                    <a:lstStyle/>
                    <a:p>
                      <a:r>
                        <a:rPr lang="en-US" sz="1600" dirty="0" smtClean="0">
                          <a:solidFill>
                            <a:schemeClr val="bg2"/>
                          </a:solidFill>
                        </a:rPr>
                        <a:t> Dropped   Calls &lt; 3%</a:t>
                      </a:r>
                      <a:endParaRPr lang="en-US" sz="1600" dirty="0">
                        <a:solidFill>
                          <a:schemeClr val="bg2"/>
                        </a:solidFill>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1371600"/>
          </a:xfrm>
        </p:spPr>
        <p:txBody>
          <a:bodyPr>
            <a:normAutofit fontScale="90000"/>
          </a:bodyPr>
          <a:lstStyle/>
          <a:p>
            <a:pPr algn="l"/>
            <a:r>
              <a:rPr lang="en-US" sz="3600" b="1" dirty="0" smtClean="0"/>
              <a:t>Explanations on Parameter Definitions, Equations &amp; Targets</a:t>
            </a:r>
            <a:r>
              <a:rPr lang="en-US" b="1" dirty="0" smtClean="0"/>
              <a:t/>
            </a:r>
            <a:br>
              <a:rPr lang="en-US" b="1" dirty="0" smtClean="0"/>
            </a:br>
            <a:endParaRPr lang="en-US" b="1" dirty="0"/>
          </a:p>
        </p:txBody>
      </p:sp>
      <p:graphicFrame>
        <p:nvGraphicFramePr>
          <p:cNvPr id="6" name="Content Placeholder 5"/>
          <p:cNvGraphicFramePr>
            <a:graphicFrameLocks noGrp="1"/>
          </p:cNvGraphicFramePr>
          <p:nvPr>
            <p:ph idx="1"/>
          </p:nvPr>
        </p:nvGraphicFramePr>
        <p:xfrm>
          <a:off x="323528" y="1340768"/>
          <a:ext cx="8229600" cy="4738713"/>
        </p:xfrm>
        <a:graphic>
          <a:graphicData uri="http://schemas.openxmlformats.org/drawingml/2006/table">
            <a:tbl>
              <a:tblPr firstRow="1" bandRow="1">
                <a:tableStyleId>{5C22544A-7EE6-4342-B048-85BDC9FD1C3A}</a:tableStyleId>
              </a:tblPr>
              <a:tblGrid>
                <a:gridCol w="2057400"/>
                <a:gridCol w="2057400"/>
                <a:gridCol w="2057400"/>
                <a:gridCol w="2057400"/>
              </a:tblGrid>
              <a:tr h="1629753">
                <a:tc>
                  <a:txBody>
                    <a:bodyPr/>
                    <a:lstStyle/>
                    <a:p>
                      <a:endParaRPr lang="en-US" dirty="0"/>
                    </a:p>
                  </a:txBody>
                  <a:tcPr/>
                </a:tc>
                <a:tc>
                  <a:txBody>
                    <a:bodyPr/>
                    <a:lstStyle/>
                    <a:p>
                      <a:r>
                        <a:rPr lang="en-US" dirty="0" smtClean="0"/>
                        <a:t>Layer 3 Markers</a:t>
                      </a:r>
                      <a:endParaRPr lang="en-US" dirty="0"/>
                    </a:p>
                  </a:txBody>
                  <a:tcPr/>
                </a:tc>
                <a:tc>
                  <a:txBody>
                    <a:bodyPr/>
                    <a:lstStyle/>
                    <a:p>
                      <a:r>
                        <a:rPr lang="en-US" dirty="0" smtClean="0"/>
                        <a:t>Equations</a:t>
                      </a:r>
                      <a:endParaRPr lang="en-US" dirty="0"/>
                    </a:p>
                  </a:txBody>
                  <a:tcPr/>
                </a:tc>
                <a:tc>
                  <a:txBody>
                    <a:bodyPr/>
                    <a:lstStyle/>
                    <a:p>
                      <a:r>
                        <a:rPr lang="en-US" dirty="0" smtClean="0"/>
                        <a:t>Guidance</a:t>
                      </a:r>
                      <a:r>
                        <a:rPr lang="en-US" baseline="0" dirty="0" smtClean="0"/>
                        <a:t> </a:t>
                      </a:r>
                      <a:r>
                        <a:rPr lang="en-US" dirty="0" smtClean="0"/>
                        <a:t>Targets</a:t>
                      </a:r>
                      <a:endParaRPr lang="en-US" dirty="0"/>
                    </a:p>
                  </a:txBody>
                  <a:tcPr/>
                </a:tc>
              </a:tr>
              <a:tr h="2332647">
                <a:tc>
                  <a:txBody>
                    <a:bodyPr/>
                    <a:lstStyle/>
                    <a:p>
                      <a:r>
                        <a:rPr lang="en-US" b="1" dirty="0" smtClean="0">
                          <a:solidFill>
                            <a:schemeClr val="bg2"/>
                          </a:solidFill>
                        </a:rPr>
                        <a:t>Call</a:t>
                      </a:r>
                      <a:r>
                        <a:rPr lang="en-US" b="1" baseline="0" dirty="0" smtClean="0">
                          <a:solidFill>
                            <a:schemeClr val="bg2"/>
                          </a:solidFill>
                        </a:rPr>
                        <a:t> Completion Rate</a:t>
                      </a:r>
                      <a:endParaRPr lang="en-US" b="1" dirty="0">
                        <a:solidFill>
                          <a:schemeClr val="bg2"/>
                        </a:solidFill>
                      </a:endParaRPr>
                    </a:p>
                  </a:txBody>
                  <a:tcPr/>
                </a:tc>
                <a:tc>
                  <a:txBody>
                    <a:bodyPr/>
                    <a:lstStyle/>
                    <a:p>
                      <a:r>
                        <a:rPr lang="en-GB" sz="1800" kern="1200" dirty="0" smtClean="0">
                          <a:solidFill>
                            <a:schemeClr val="bg2"/>
                          </a:solidFill>
                          <a:latin typeface="+mn-lt"/>
                          <a:ea typeface="+mn-ea"/>
                          <a:cs typeface="+mn-cs"/>
                        </a:rPr>
                        <a:t>Only call attempts that had Layer 3 message &lt;&lt;CC: UL Disconnect&gt;&gt; or &lt;&lt; RRC Connection Release Complete &gt;&gt; are considered</a:t>
                      </a:r>
                      <a:endParaRPr lang="en-US" dirty="0">
                        <a:solidFill>
                          <a:schemeClr val="bg2"/>
                        </a:solidFill>
                      </a:endParaRPr>
                    </a:p>
                  </a:txBody>
                  <a:tcPr/>
                </a:tc>
                <a:tc>
                  <a:txBody>
                    <a:bodyPr/>
                    <a:lstStyle/>
                    <a:p>
                      <a:r>
                        <a:rPr lang="en-US" dirty="0" smtClean="0">
                          <a:solidFill>
                            <a:schemeClr val="bg2"/>
                          </a:solidFill>
                        </a:rPr>
                        <a:t>= Number</a:t>
                      </a:r>
                      <a:r>
                        <a:rPr lang="en-US" baseline="0" dirty="0" smtClean="0">
                          <a:solidFill>
                            <a:schemeClr val="bg2"/>
                          </a:solidFill>
                        </a:rPr>
                        <a:t> of Normally ended calls/ MOC Attempts * 100</a:t>
                      </a:r>
                      <a:endParaRPr lang="en-US" dirty="0">
                        <a:solidFill>
                          <a:schemeClr val="bg2"/>
                        </a:solidFill>
                      </a:endParaRPr>
                    </a:p>
                  </a:txBody>
                  <a:tcPr/>
                </a:tc>
                <a:tc>
                  <a:txBody>
                    <a:bodyPr/>
                    <a:lstStyle/>
                    <a:p>
                      <a:r>
                        <a:rPr lang="en-GB" sz="1800" kern="1200" dirty="0" smtClean="0">
                          <a:solidFill>
                            <a:schemeClr val="bg2"/>
                          </a:solidFill>
                          <a:latin typeface="+mn-lt"/>
                          <a:ea typeface="+mn-ea"/>
                          <a:cs typeface="+mn-cs"/>
                        </a:rPr>
                        <a:t> Not less than </a:t>
                      </a:r>
                      <a:r>
                        <a:rPr lang="en-GB" sz="1800" b="1" kern="1200" dirty="0" smtClean="0">
                          <a:solidFill>
                            <a:schemeClr val="bg2"/>
                          </a:solidFill>
                          <a:latin typeface="+mn-lt"/>
                          <a:ea typeface="+mn-ea"/>
                          <a:cs typeface="+mn-cs"/>
                        </a:rPr>
                        <a:t>70%</a:t>
                      </a:r>
                      <a:endParaRPr lang="en-US" b="1" dirty="0">
                        <a:solidFill>
                          <a:schemeClr val="bg2"/>
                        </a:solidFill>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p:spPr>
        <p:txBody>
          <a:bodyPr>
            <a:noAutofit/>
          </a:bodyPr>
          <a:lstStyle/>
          <a:p>
            <a:pPr algn="l"/>
            <a:r>
              <a:rPr lang="en-US" dirty="0" smtClean="0"/>
              <a:t>Network-</a:t>
            </a:r>
            <a:r>
              <a:rPr lang="en-US" dirty="0" err="1" smtClean="0"/>
              <a:t>QoE</a:t>
            </a:r>
            <a:r>
              <a:rPr lang="en-US" dirty="0" smtClean="0"/>
              <a:t> Parameter Relationship Matrix</a:t>
            </a:r>
            <a:endParaRPr lang="en-US" b="1" dirty="0"/>
          </a:p>
        </p:txBody>
      </p:sp>
      <p:graphicFrame>
        <p:nvGraphicFramePr>
          <p:cNvPr id="4" name="Content Placeholder 3"/>
          <p:cNvGraphicFramePr>
            <a:graphicFrameLocks noGrp="1"/>
          </p:cNvGraphicFramePr>
          <p:nvPr>
            <p:ph idx="1"/>
          </p:nvPr>
        </p:nvGraphicFramePr>
        <p:xfrm>
          <a:off x="0" y="838201"/>
          <a:ext cx="9144001" cy="6469162"/>
        </p:xfrm>
        <a:graphic>
          <a:graphicData uri="http://schemas.openxmlformats.org/drawingml/2006/table">
            <a:tbl>
              <a:tblPr firstRow="1" bandRow="1">
                <a:tableStyleId>{5C22544A-7EE6-4342-B048-85BDC9FD1C3A}</a:tableStyleId>
              </a:tblPr>
              <a:tblGrid>
                <a:gridCol w="2331669"/>
                <a:gridCol w="1770313"/>
                <a:gridCol w="1646006"/>
                <a:gridCol w="1632324"/>
                <a:gridCol w="1763689"/>
              </a:tblGrid>
              <a:tr h="799882">
                <a:tc>
                  <a:txBody>
                    <a:bodyPr/>
                    <a:lstStyle/>
                    <a:p>
                      <a:r>
                        <a:rPr lang="en-US" dirty="0" smtClean="0"/>
                        <a:t>Network</a:t>
                      </a:r>
                      <a:r>
                        <a:rPr lang="en-US" baseline="0" dirty="0" smtClean="0"/>
                        <a:t> Factors</a:t>
                      </a:r>
                      <a:endParaRPr lang="en-US" dirty="0"/>
                    </a:p>
                  </a:txBody>
                  <a:tcPr/>
                </a:tc>
                <a:tc>
                  <a:txBody>
                    <a:bodyPr/>
                    <a:lstStyle/>
                    <a:p>
                      <a:r>
                        <a:rPr lang="en-US" dirty="0" smtClean="0"/>
                        <a:t> Call Setup Time</a:t>
                      </a:r>
                      <a:endParaRPr lang="en-US" dirty="0"/>
                    </a:p>
                  </a:txBody>
                  <a:tcPr/>
                </a:tc>
                <a:tc>
                  <a:txBody>
                    <a:bodyPr/>
                    <a:lstStyle/>
                    <a:p>
                      <a:r>
                        <a:rPr lang="en-US" dirty="0" smtClean="0"/>
                        <a:t>SDCCH</a:t>
                      </a:r>
                      <a:r>
                        <a:rPr lang="en-US" baseline="0" dirty="0" smtClean="0"/>
                        <a:t> Congestion</a:t>
                      </a:r>
                      <a:endParaRPr lang="en-US" dirty="0"/>
                    </a:p>
                  </a:txBody>
                  <a:tcPr/>
                </a:tc>
                <a:tc>
                  <a:txBody>
                    <a:bodyPr/>
                    <a:lstStyle/>
                    <a:p>
                      <a:r>
                        <a:rPr lang="en-US" dirty="0" smtClean="0"/>
                        <a:t>TCH</a:t>
                      </a:r>
                      <a:r>
                        <a:rPr lang="en-US" baseline="0" dirty="0" smtClean="0"/>
                        <a:t> Congestion</a:t>
                      </a:r>
                      <a:endParaRPr lang="en-US" dirty="0"/>
                    </a:p>
                  </a:txBody>
                  <a:tcPr/>
                </a:tc>
                <a:tc>
                  <a:txBody>
                    <a:bodyPr/>
                    <a:lstStyle/>
                    <a:p>
                      <a:r>
                        <a:rPr lang="en-US" dirty="0" smtClean="0"/>
                        <a:t>Call Drop Rate</a:t>
                      </a:r>
                      <a:endParaRPr lang="en-US" dirty="0"/>
                    </a:p>
                  </a:txBody>
                  <a:tcPr/>
                </a:tc>
              </a:tr>
              <a:tr h="319953">
                <a:tc>
                  <a:txBody>
                    <a:bodyPr/>
                    <a:lstStyle/>
                    <a:p>
                      <a:r>
                        <a:rPr lang="en-US" b="1" dirty="0" smtClean="0">
                          <a:solidFill>
                            <a:schemeClr val="bg2"/>
                          </a:solidFill>
                        </a:rPr>
                        <a:t>Poor </a:t>
                      </a:r>
                      <a:r>
                        <a:rPr lang="en-US" b="1" baseline="0" dirty="0" smtClean="0">
                          <a:solidFill>
                            <a:schemeClr val="bg2"/>
                          </a:solidFill>
                        </a:rPr>
                        <a:t> Coverage </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559917">
                <a:tc>
                  <a:txBody>
                    <a:bodyPr/>
                    <a:lstStyle/>
                    <a:p>
                      <a:r>
                        <a:rPr lang="en-US" b="1" dirty="0" smtClean="0">
                          <a:solidFill>
                            <a:schemeClr val="bg2"/>
                          </a:solidFill>
                        </a:rPr>
                        <a:t>Network Interference</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799882">
                <a:tc>
                  <a:txBody>
                    <a:bodyPr/>
                    <a:lstStyle/>
                    <a:p>
                      <a:r>
                        <a:rPr lang="en-US" b="1" dirty="0" smtClean="0">
                          <a:solidFill>
                            <a:schemeClr val="bg2"/>
                          </a:solidFill>
                        </a:rPr>
                        <a:t>Hardware </a:t>
                      </a:r>
                      <a:r>
                        <a:rPr lang="en-US" b="1" baseline="0" dirty="0" smtClean="0">
                          <a:solidFill>
                            <a:schemeClr val="bg2"/>
                          </a:solidFill>
                        </a:rPr>
                        <a:t> &amp; Transmission Faults</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799882">
                <a:tc>
                  <a:txBody>
                    <a:bodyPr/>
                    <a:lstStyle/>
                    <a:p>
                      <a:r>
                        <a:rPr lang="en-US" b="1" dirty="0" smtClean="0">
                          <a:solidFill>
                            <a:schemeClr val="bg2"/>
                          </a:solidFill>
                        </a:rPr>
                        <a:t>Insufficient</a:t>
                      </a:r>
                      <a:r>
                        <a:rPr lang="en-US" b="1" baseline="0" dirty="0" smtClean="0">
                          <a:solidFill>
                            <a:schemeClr val="bg2"/>
                          </a:solidFill>
                        </a:rPr>
                        <a:t> Signaling Resources</a:t>
                      </a:r>
                      <a:endParaRPr lang="en-US" b="1" dirty="0">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dirty="0">
                        <a:solidFill>
                          <a:schemeClr val="bg2"/>
                        </a:solidFill>
                      </a:endParaRPr>
                    </a:p>
                  </a:txBody>
                  <a:tcPr/>
                </a:tc>
                <a:tc>
                  <a:txBody>
                    <a:bodyPr/>
                    <a:lstStyle/>
                    <a:p>
                      <a:pPr algn="ctr"/>
                      <a:endParaRPr lang="en-US" dirty="0">
                        <a:solidFill>
                          <a:schemeClr val="bg2"/>
                        </a:solidFill>
                      </a:endParaRPr>
                    </a:p>
                  </a:txBody>
                  <a:tcPr/>
                </a:tc>
              </a:tr>
              <a:tr h="799882">
                <a:tc>
                  <a:txBody>
                    <a:bodyPr/>
                    <a:lstStyle/>
                    <a:p>
                      <a:r>
                        <a:rPr lang="en-US" b="1" dirty="0" smtClean="0">
                          <a:solidFill>
                            <a:schemeClr val="bg2"/>
                          </a:solidFill>
                        </a:rPr>
                        <a:t>Improper Parameter</a:t>
                      </a:r>
                      <a:r>
                        <a:rPr lang="en-US" b="1" baseline="0" dirty="0" smtClean="0">
                          <a:solidFill>
                            <a:schemeClr val="bg2"/>
                          </a:solidFill>
                        </a:rPr>
                        <a:t> </a:t>
                      </a:r>
                      <a:r>
                        <a:rPr lang="en-US" b="1" dirty="0" smtClean="0">
                          <a:solidFill>
                            <a:schemeClr val="bg2"/>
                          </a:solidFill>
                        </a:rPr>
                        <a:t>Configuration</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319953">
                <a:tc>
                  <a:txBody>
                    <a:bodyPr/>
                    <a:lstStyle/>
                    <a:p>
                      <a:r>
                        <a:rPr lang="en-US" b="1" dirty="0" smtClean="0">
                          <a:solidFill>
                            <a:schemeClr val="bg2"/>
                          </a:solidFill>
                        </a:rPr>
                        <a:t>Routing</a:t>
                      </a:r>
                      <a:endParaRPr lang="en-US" b="1"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a:solidFill>
                          <a:schemeClr val="bg2"/>
                        </a:solidFill>
                      </a:endParaRPr>
                    </a:p>
                  </a:txBody>
                  <a:tcPr/>
                </a:tc>
                <a:tc>
                  <a:txBody>
                    <a:bodyPr/>
                    <a:lstStyle/>
                    <a:p>
                      <a:pPr algn="ctr"/>
                      <a:endParaRPr lang="en-US" dirty="0">
                        <a:solidFill>
                          <a:schemeClr val="bg2"/>
                        </a:solidFill>
                      </a:endParaRPr>
                    </a:p>
                  </a:txBody>
                  <a:tcPr/>
                </a:tc>
                <a:tc>
                  <a:txBody>
                    <a:bodyPr/>
                    <a:lstStyle/>
                    <a:p>
                      <a:pPr algn="ctr"/>
                      <a:endParaRPr lang="en-US" dirty="0">
                        <a:solidFill>
                          <a:schemeClr val="bg2"/>
                        </a:solidFill>
                      </a:endParaRPr>
                    </a:p>
                  </a:txBody>
                  <a:tcPr/>
                </a:tc>
              </a:tr>
              <a:tr h="799882">
                <a:tc>
                  <a:txBody>
                    <a:bodyPr/>
                    <a:lstStyle/>
                    <a:p>
                      <a:r>
                        <a:rPr lang="en-US" b="1" dirty="0" smtClean="0">
                          <a:solidFill>
                            <a:schemeClr val="bg2"/>
                          </a:solidFill>
                        </a:rPr>
                        <a:t>TRX</a:t>
                      </a:r>
                      <a:r>
                        <a:rPr lang="en-US" b="1" baseline="0" dirty="0" smtClean="0">
                          <a:solidFill>
                            <a:schemeClr val="bg2"/>
                          </a:solidFill>
                        </a:rPr>
                        <a:t> Imbalance of UL &amp;  DL Paths</a:t>
                      </a:r>
                      <a:endParaRPr lang="en-US" b="1" dirty="0">
                        <a:solidFill>
                          <a:schemeClr val="bg2"/>
                        </a:solidFill>
                      </a:endParaRPr>
                    </a:p>
                  </a:txBody>
                  <a:tcPr/>
                </a:tc>
                <a:tc>
                  <a:txBody>
                    <a:bodyPr/>
                    <a:lstStyle/>
                    <a:p>
                      <a:pPr algn="ctr"/>
                      <a:endParaRPr lang="en-US">
                        <a:solidFill>
                          <a:schemeClr val="bg2"/>
                        </a:solidFill>
                      </a:endParaRPr>
                    </a:p>
                  </a:txBody>
                  <a:tcPr/>
                </a:tc>
                <a:tc>
                  <a:txBody>
                    <a:bodyPr/>
                    <a:lstStyle/>
                    <a:p>
                      <a:pPr algn="ctr"/>
                      <a:endParaRPr lang="en-US">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r>
              <a:tr h="559917">
                <a:tc>
                  <a:txBody>
                    <a:bodyPr/>
                    <a:lstStyle/>
                    <a:p>
                      <a:r>
                        <a:rPr lang="en-US" b="1" dirty="0" smtClean="0">
                          <a:solidFill>
                            <a:schemeClr val="bg2"/>
                          </a:solidFill>
                        </a:rPr>
                        <a:t>Software Incompatibility</a:t>
                      </a:r>
                      <a:endParaRPr lang="en-US" b="1" dirty="0">
                        <a:solidFill>
                          <a:schemeClr val="bg2"/>
                        </a:solidFill>
                      </a:endParaRPr>
                    </a:p>
                  </a:txBody>
                  <a:tcPr/>
                </a:tc>
                <a:tc>
                  <a:txBody>
                    <a:bodyPr/>
                    <a:lstStyle/>
                    <a:p>
                      <a:pPr algn="ctr"/>
                      <a:endParaRPr lang="en-US" dirty="0">
                        <a:solidFill>
                          <a:schemeClr val="bg2"/>
                        </a:solidFill>
                      </a:endParaRPr>
                    </a:p>
                  </a:txBody>
                  <a:tcPr/>
                </a:tc>
                <a:tc>
                  <a:txBody>
                    <a:bodyPr/>
                    <a:lstStyle/>
                    <a:p>
                      <a:pPr algn="ctr"/>
                      <a:endParaRPr lang="en-US" dirty="0">
                        <a:solidFill>
                          <a:schemeClr val="bg2"/>
                        </a:solidFill>
                      </a:endParaRPr>
                    </a:p>
                  </a:txBody>
                  <a:tcPr/>
                </a:tc>
                <a:tc>
                  <a:txBody>
                    <a:bodyPr/>
                    <a:lstStyle/>
                    <a:p>
                      <a:pPr algn="ctr">
                        <a:buFont typeface="Wingdings" pitchFamily="2" charset="2"/>
                        <a:buChar char="ü"/>
                      </a:pPr>
                      <a:r>
                        <a:rPr lang="en-US" dirty="0" smtClean="0">
                          <a:solidFill>
                            <a:schemeClr val="bg2"/>
                          </a:solidFill>
                        </a:rPr>
                        <a:t>     </a:t>
                      </a:r>
                      <a:endParaRPr lang="en-US" dirty="0">
                        <a:solidFill>
                          <a:schemeClr val="bg2"/>
                        </a:solidFill>
                      </a:endParaRPr>
                    </a:p>
                  </a:txBody>
                  <a:tcPr/>
                </a:tc>
                <a:tc>
                  <a:txBody>
                    <a:bodyPr/>
                    <a:lstStyle/>
                    <a:p>
                      <a:pPr algn="ctr"/>
                      <a:endParaRPr lang="en-US" dirty="0">
                        <a:solidFill>
                          <a:schemeClr val="bg2"/>
                        </a:solidFill>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mn-lt"/>
              </a:rPr>
              <a:t>Conclusion</a:t>
            </a:r>
            <a:endParaRPr lang="en-US" b="1" dirty="0">
              <a:latin typeface="+mn-lt"/>
            </a:endParaRPr>
          </a:p>
        </p:txBody>
      </p:sp>
      <p:sp>
        <p:nvSpPr>
          <p:cNvPr id="3" name="Content Placeholder 2"/>
          <p:cNvSpPr>
            <a:spLocks noGrp="1"/>
          </p:cNvSpPr>
          <p:nvPr>
            <p:ph idx="1"/>
          </p:nvPr>
        </p:nvSpPr>
        <p:spPr>
          <a:xfrm>
            <a:off x="0" y="1124744"/>
            <a:ext cx="9144000" cy="5352256"/>
          </a:xfrm>
        </p:spPr>
        <p:txBody>
          <a:bodyPr>
            <a:normAutofit/>
          </a:bodyPr>
          <a:lstStyle/>
          <a:p>
            <a:pPr algn="just" hangingPunct="0">
              <a:buNone/>
            </a:pPr>
            <a:r>
              <a:rPr lang="en-US" dirty="0" smtClean="0"/>
              <a:t>  </a:t>
            </a:r>
            <a:r>
              <a:rPr lang="en-US" sz="2800" dirty="0" smtClean="0"/>
              <a:t>This recommendation seeks to provide step-by-step signaling procedures required in originating and terminating a voice call; more so indicating important Layer 3 reference points used in analyzing the five user-centric parameters afore-discussed. Also, a relationship has been established between </a:t>
            </a:r>
            <a:r>
              <a:rPr lang="en-US" sz="2800" b="1" dirty="0" smtClean="0"/>
              <a:t>network performance </a:t>
            </a:r>
            <a:r>
              <a:rPr lang="en-US" sz="2800" dirty="0" smtClean="0"/>
              <a:t>and </a:t>
            </a:r>
            <a:r>
              <a:rPr lang="en-US" sz="2800" b="1" dirty="0" smtClean="0"/>
              <a:t>voice service quality</a:t>
            </a:r>
            <a:r>
              <a:rPr lang="en-US" sz="2700" dirty="0" smtClean="0"/>
              <a:t>. </a:t>
            </a:r>
          </a:p>
          <a:p>
            <a:pPr hangingPunct="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2</a:t>
            </a:fld>
            <a:endParaRPr lang="en-US" altLang="en-US" sz="1400"/>
          </a:p>
        </p:txBody>
      </p:sp>
      <p:sp>
        <p:nvSpPr>
          <p:cNvPr id="8196" name="Rectangle 2"/>
          <p:cNvSpPr>
            <a:spLocks noGrp="1" noChangeArrowheads="1"/>
          </p:cNvSpPr>
          <p:nvPr>
            <p:ph type="title"/>
          </p:nvPr>
        </p:nvSpPr>
        <p:spPr>
          <a:xfrm>
            <a:off x="0" y="0"/>
            <a:ext cx="9144000" cy="836712"/>
          </a:xfrm>
        </p:spPr>
        <p:txBody>
          <a:bodyPr/>
          <a:lstStyle/>
          <a:p>
            <a:r>
              <a:rPr lang="en-US" altLang="en-US" dirty="0" smtClean="0"/>
              <a:t>Presentation Outline</a:t>
            </a:r>
          </a:p>
        </p:txBody>
      </p:sp>
      <p:sp>
        <p:nvSpPr>
          <p:cNvPr id="8197" name="Rectangle 3"/>
          <p:cNvSpPr>
            <a:spLocks noGrp="1" noChangeArrowheads="1"/>
          </p:cNvSpPr>
          <p:nvPr>
            <p:ph type="body" idx="1"/>
          </p:nvPr>
        </p:nvSpPr>
        <p:spPr>
          <a:xfrm>
            <a:off x="457200" y="908721"/>
            <a:ext cx="8229600" cy="5544616"/>
          </a:xfrm>
        </p:spPr>
        <p:txBody>
          <a:bodyPr/>
          <a:lstStyle/>
          <a:p>
            <a:pPr>
              <a:buFont typeface="Wingdings" pitchFamily="2" charset="2"/>
              <a:buChar char="q"/>
            </a:pPr>
            <a:r>
              <a:rPr lang="en-US" sz="2400" dirty="0" smtClean="0"/>
              <a:t>Introducing E.807  “</a:t>
            </a:r>
            <a:r>
              <a:rPr lang="en-GB" sz="2400" dirty="0" smtClean="0"/>
              <a:t>Definitions,  associated measurement methods and guidance  targets of user-centric parameters for call handling in cellular mobile voice service”</a:t>
            </a:r>
            <a:endParaRPr lang="en-US" sz="2400" dirty="0" smtClean="0"/>
          </a:p>
          <a:p>
            <a:pPr>
              <a:buFont typeface="Wingdings" pitchFamily="2" charset="2"/>
              <a:buChar char="q"/>
            </a:pPr>
            <a:r>
              <a:rPr lang="en-US" sz="2400" dirty="0" smtClean="0"/>
              <a:t>Scope of E.807</a:t>
            </a:r>
          </a:p>
          <a:p>
            <a:pPr>
              <a:buFont typeface="Wingdings" pitchFamily="2" charset="2"/>
              <a:buChar char="q"/>
            </a:pPr>
            <a:r>
              <a:rPr lang="en-US" sz="2400" dirty="0" smtClean="0"/>
              <a:t> </a:t>
            </a:r>
            <a:r>
              <a:rPr lang="en-US" sz="2400" dirty="0" err="1" smtClean="0"/>
              <a:t>QoE</a:t>
            </a:r>
            <a:r>
              <a:rPr lang="en-US" sz="2400" dirty="0" smtClean="0"/>
              <a:t> Parameter Definitions</a:t>
            </a:r>
          </a:p>
          <a:p>
            <a:pPr>
              <a:buFont typeface="Wingdings" pitchFamily="2" charset="2"/>
              <a:buChar char="q"/>
            </a:pPr>
            <a:r>
              <a:rPr lang="en-US" sz="2400" dirty="0" smtClean="0"/>
              <a:t>Test Methodology</a:t>
            </a:r>
          </a:p>
          <a:p>
            <a:pPr>
              <a:buFont typeface="Wingdings" pitchFamily="2" charset="2"/>
              <a:buChar char="q"/>
            </a:pPr>
            <a:r>
              <a:rPr lang="en-US" sz="2400" dirty="0" smtClean="0"/>
              <a:t>Measurement Profile</a:t>
            </a:r>
          </a:p>
          <a:p>
            <a:pPr>
              <a:buFont typeface="Wingdings" pitchFamily="2" charset="2"/>
              <a:buChar char="q"/>
            </a:pPr>
            <a:r>
              <a:rPr lang="en-US" sz="2400" dirty="0" smtClean="0"/>
              <a:t>Explanation on Parameter Definitions, Equations, Targets</a:t>
            </a:r>
          </a:p>
          <a:p>
            <a:pPr>
              <a:buFont typeface="Wingdings" pitchFamily="2" charset="2"/>
              <a:buChar char="q"/>
            </a:pPr>
            <a:r>
              <a:rPr lang="en-US" sz="2400" dirty="0" smtClean="0"/>
              <a:t>Network-</a:t>
            </a:r>
            <a:r>
              <a:rPr lang="en-US" sz="2400" dirty="0" err="1" smtClean="0"/>
              <a:t>QoE</a:t>
            </a:r>
            <a:r>
              <a:rPr lang="en-US" sz="2400" dirty="0" smtClean="0"/>
              <a:t> parameter Relationship Matrix</a:t>
            </a:r>
          </a:p>
          <a:p>
            <a:pPr>
              <a:buFont typeface="Wingdings" pitchFamily="2" charset="2"/>
              <a:buChar char="q"/>
            </a:pPr>
            <a:r>
              <a:rPr lang="en-US" sz="2400" dirty="0" smtClean="0"/>
              <a:t>Conclusion</a:t>
            </a:r>
            <a:endParaRPr lang="en-US" alt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3</a:t>
            </a:fld>
            <a:endParaRPr lang="en-US" altLang="en-US" sz="1400"/>
          </a:p>
        </p:txBody>
      </p:sp>
      <p:sp>
        <p:nvSpPr>
          <p:cNvPr id="8196" name="Rectangle 2"/>
          <p:cNvSpPr>
            <a:spLocks noGrp="1" noChangeArrowheads="1"/>
          </p:cNvSpPr>
          <p:nvPr>
            <p:ph type="title"/>
          </p:nvPr>
        </p:nvSpPr>
        <p:spPr/>
        <p:txBody>
          <a:bodyPr/>
          <a:lstStyle/>
          <a:p>
            <a:r>
              <a:rPr lang="en-US" altLang="en-US" dirty="0" smtClean="0"/>
              <a:t>Introducing E.807</a:t>
            </a:r>
          </a:p>
        </p:txBody>
      </p:sp>
      <p:sp>
        <p:nvSpPr>
          <p:cNvPr id="8197" name="Rectangle 3"/>
          <p:cNvSpPr>
            <a:spLocks noGrp="1" noChangeArrowheads="1"/>
          </p:cNvSpPr>
          <p:nvPr>
            <p:ph type="body" idx="1"/>
          </p:nvPr>
        </p:nvSpPr>
        <p:spPr>
          <a:xfrm>
            <a:off x="179512" y="1165225"/>
            <a:ext cx="8784976" cy="4856063"/>
          </a:xfrm>
        </p:spPr>
        <p:txBody>
          <a:bodyPr/>
          <a:lstStyle/>
          <a:p>
            <a:r>
              <a:rPr lang="en-US" sz="2400" dirty="0" smtClean="0"/>
              <a:t>Call handling is an important aspect of Cellular mobile voice service user experience which is executed end-to-end by the Access and Non Access Stratum of the network (</a:t>
            </a:r>
            <a:r>
              <a:rPr lang="en-US" sz="2400" dirty="0" err="1" smtClean="0"/>
              <a:t>i.e</a:t>
            </a:r>
            <a:r>
              <a:rPr lang="en-US" sz="2400" dirty="0" smtClean="0"/>
              <a:t> GSM, CDMA or UMTS</a:t>
            </a:r>
            <a:r>
              <a:rPr lang="en-US" dirty="0" smtClean="0"/>
              <a:t>)</a:t>
            </a:r>
          </a:p>
          <a:p>
            <a:r>
              <a:rPr lang="en-GB" sz="2400" dirty="0" smtClean="0"/>
              <a:t>To enable Regulators and Operators measure Call Handling of Cellular Mobile Voice Service for benchmarking and compliance, the document defines five parameters, describes the methodology in accessing them as well as provides some guidance targets</a:t>
            </a:r>
            <a:endParaRPr lang="en-US" sz="2400" dirty="0" smtClean="0"/>
          </a:p>
          <a:p>
            <a:endParaRPr lang="en-US" dirty="0" smtClean="0"/>
          </a:p>
          <a:p>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4</a:t>
            </a:fld>
            <a:endParaRPr lang="en-US" altLang="en-US" sz="1400"/>
          </a:p>
        </p:txBody>
      </p:sp>
      <p:sp>
        <p:nvSpPr>
          <p:cNvPr id="8196" name="Rectangle 2"/>
          <p:cNvSpPr>
            <a:spLocks noGrp="1" noChangeArrowheads="1"/>
          </p:cNvSpPr>
          <p:nvPr>
            <p:ph type="title"/>
          </p:nvPr>
        </p:nvSpPr>
        <p:spPr/>
        <p:txBody>
          <a:bodyPr/>
          <a:lstStyle/>
          <a:p>
            <a:r>
              <a:rPr lang="en-US" altLang="en-US" dirty="0" smtClean="0"/>
              <a:t>Scope of E.807</a:t>
            </a:r>
          </a:p>
        </p:txBody>
      </p:sp>
      <p:sp>
        <p:nvSpPr>
          <p:cNvPr id="8197" name="Rectangle 3"/>
          <p:cNvSpPr>
            <a:spLocks noGrp="1" noChangeArrowheads="1"/>
          </p:cNvSpPr>
          <p:nvPr>
            <p:ph type="body" idx="1"/>
          </p:nvPr>
        </p:nvSpPr>
        <p:spPr>
          <a:xfrm>
            <a:off x="457200" y="1484784"/>
            <a:ext cx="8229600" cy="4824536"/>
          </a:xfrm>
        </p:spPr>
        <p:txBody>
          <a:bodyPr/>
          <a:lstStyle/>
          <a:p>
            <a:pPr algn="just"/>
            <a:r>
              <a:rPr lang="en-US" sz="2400" dirty="0" smtClean="0"/>
              <a:t>The recommendation provides an expose into call handling in Cellular mobile Voice service systems but most importantly relates signaling procedures to major key performance indicators used in the assessment of voice service handling. Some causative factors that incapacitate mobile networks not to perform at their desired levels in consonance with meeting minimum communication standards in respect of guidance targets are discussed herein</a:t>
            </a:r>
            <a:r>
              <a:rPr lang="en-US" sz="2400" b="1" dirty="0" smtClean="0"/>
              <a:t>. </a:t>
            </a:r>
            <a:endParaRPr lang="en-US" altLang="en-US" sz="2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5</a:t>
            </a:fld>
            <a:endParaRPr lang="en-US" altLang="en-US" sz="1400"/>
          </a:p>
        </p:txBody>
      </p:sp>
      <p:sp>
        <p:nvSpPr>
          <p:cNvPr id="8196" name="Rectangle 2"/>
          <p:cNvSpPr>
            <a:spLocks noGrp="1" noChangeArrowheads="1"/>
          </p:cNvSpPr>
          <p:nvPr>
            <p:ph type="title"/>
          </p:nvPr>
        </p:nvSpPr>
        <p:spPr>
          <a:xfrm>
            <a:off x="0" y="0"/>
            <a:ext cx="9144000" cy="908720"/>
          </a:xfrm>
        </p:spPr>
        <p:txBody>
          <a:bodyPr/>
          <a:lstStyle/>
          <a:p>
            <a:r>
              <a:rPr lang="en-US" altLang="en-US" dirty="0" err="1" smtClean="0"/>
              <a:t>QoE</a:t>
            </a:r>
            <a:r>
              <a:rPr lang="en-US" altLang="en-US" dirty="0" smtClean="0"/>
              <a:t> Parameter definitions</a:t>
            </a:r>
          </a:p>
        </p:txBody>
      </p:sp>
      <p:sp>
        <p:nvSpPr>
          <p:cNvPr id="8197" name="Rectangle 3"/>
          <p:cNvSpPr>
            <a:spLocks noGrp="1" noChangeArrowheads="1"/>
          </p:cNvSpPr>
          <p:nvPr>
            <p:ph type="body" idx="1"/>
          </p:nvPr>
        </p:nvSpPr>
        <p:spPr>
          <a:xfrm>
            <a:off x="457200" y="1052737"/>
            <a:ext cx="8229600" cy="5400600"/>
          </a:xfrm>
        </p:spPr>
        <p:txBody>
          <a:bodyPr/>
          <a:lstStyle/>
          <a:p>
            <a:r>
              <a:rPr lang="en-GB" sz="2400" b="1" dirty="0" smtClean="0"/>
              <a:t>Parameter 1:	Call Setup Time or </a:t>
            </a:r>
            <a:r>
              <a:rPr lang="en-GB" sz="2400" b="1" dirty="0" smtClean="0">
                <a:solidFill>
                  <a:srgbClr val="FF0000"/>
                </a:solidFill>
              </a:rPr>
              <a:t>Voice Service Access Time</a:t>
            </a:r>
            <a:endParaRPr lang="en-US" sz="2400" b="1" dirty="0" smtClean="0">
              <a:solidFill>
                <a:srgbClr val="FF0000"/>
              </a:solidFill>
            </a:endParaRPr>
          </a:p>
          <a:p>
            <a:pPr>
              <a:buNone/>
            </a:pPr>
            <a:r>
              <a:rPr lang="en-GB" sz="2400" dirty="0" smtClean="0"/>
              <a:t>        Parameter 1 is the period of time elapsing from the sending of a complete destination address (target telephone number) to the setting up of a call to the receiving terminal.</a:t>
            </a:r>
            <a:endParaRPr lang="en-US" sz="2400" dirty="0" smtClean="0"/>
          </a:p>
          <a:p>
            <a:pPr>
              <a:buNone/>
            </a:pPr>
            <a:r>
              <a:rPr lang="en-GB" sz="2400" dirty="0" smtClean="0"/>
              <a:t> </a:t>
            </a:r>
            <a:endParaRPr lang="en-US" sz="2400" dirty="0" smtClean="0"/>
          </a:p>
          <a:p>
            <a:r>
              <a:rPr lang="en-GB" sz="2400" b="1" dirty="0" smtClean="0"/>
              <a:t>Parameter 2: 	Stand-alone Dedicated Control Channel (SDCCH) or </a:t>
            </a:r>
            <a:r>
              <a:rPr lang="en-GB" sz="2400" b="1" dirty="0" smtClean="0">
                <a:solidFill>
                  <a:srgbClr val="FF0000"/>
                </a:solidFill>
              </a:rPr>
              <a:t>Radio Resource Control Congestion Rate</a:t>
            </a:r>
            <a:endParaRPr lang="en-US" sz="2400" dirty="0" smtClean="0">
              <a:solidFill>
                <a:srgbClr val="FF0000"/>
              </a:solidFill>
            </a:endParaRPr>
          </a:p>
          <a:p>
            <a:pPr>
              <a:buNone/>
            </a:pPr>
            <a:r>
              <a:rPr lang="en-GB" sz="2400" dirty="0" smtClean="0"/>
              <a:t>        Parameter 2  is defined as the probability of failure of accessing a stand-alone dedicated control or radio resource control channel during call set up.</a:t>
            </a:r>
            <a:endParaRPr lang="en-US" sz="2400" dirty="0" smtClean="0"/>
          </a:p>
          <a:p>
            <a:pPr>
              <a:buNone/>
            </a:pPr>
            <a:r>
              <a:rPr lang="en-GB" sz="2400" dirty="0" smtClean="0"/>
              <a:t> </a:t>
            </a:r>
            <a:endParaRPr lang="en-US" alt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6</a:t>
            </a:fld>
            <a:endParaRPr lang="en-US" altLang="en-US" sz="1400"/>
          </a:p>
        </p:txBody>
      </p:sp>
      <p:sp>
        <p:nvSpPr>
          <p:cNvPr id="8196" name="Rectangle 2"/>
          <p:cNvSpPr>
            <a:spLocks noGrp="1" noChangeArrowheads="1"/>
          </p:cNvSpPr>
          <p:nvPr>
            <p:ph type="title"/>
          </p:nvPr>
        </p:nvSpPr>
        <p:spPr/>
        <p:txBody>
          <a:bodyPr/>
          <a:lstStyle/>
          <a:p>
            <a:r>
              <a:rPr lang="en-US" altLang="en-US" dirty="0" err="1" smtClean="0"/>
              <a:t>QoE</a:t>
            </a:r>
            <a:r>
              <a:rPr lang="en-US" altLang="en-US" dirty="0" smtClean="0"/>
              <a:t> Parameter definitions</a:t>
            </a:r>
          </a:p>
        </p:txBody>
      </p:sp>
      <p:sp>
        <p:nvSpPr>
          <p:cNvPr id="8197" name="Rectangle 3"/>
          <p:cNvSpPr>
            <a:spLocks noGrp="1" noChangeArrowheads="1"/>
          </p:cNvSpPr>
          <p:nvPr>
            <p:ph type="body" idx="1"/>
          </p:nvPr>
        </p:nvSpPr>
        <p:spPr>
          <a:xfrm>
            <a:off x="457200" y="1165225"/>
            <a:ext cx="8229600" cy="4525963"/>
          </a:xfrm>
        </p:spPr>
        <p:txBody>
          <a:bodyPr/>
          <a:lstStyle/>
          <a:p>
            <a:r>
              <a:rPr lang="en-GB" sz="2400" b="1" dirty="0" smtClean="0"/>
              <a:t>Parameter 3:	</a:t>
            </a:r>
            <a:r>
              <a:rPr lang="en-US" sz="2400" b="1" dirty="0" smtClean="0"/>
              <a:t>Traffic Channel Congestion Rate or </a:t>
            </a:r>
            <a:r>
              <a:rPr lang="en-US" sz="2400" b="1" dirty="0" smtClean="0">
                <a:solidFill>
                  <a:srgbClr val="FF0000"/>
                </a:solidFill>
              </a:rPr>
              <a:t>Voice Service Non-Accessibility Ratio</a:t>
            </a:r>
            <a:endParaRPr lang="en-US" sz="2400" dirty="0" smtClean="0">
              <a:solidFill>
                <a:srgbClr val="FF0000"/>
              </a:solidFill>
            </a:endParaRPr>
          </a:p>
          <a:p>
            <a:pPr>
              <a:buNone/>
            </a:pPr>
            <a:r>
              <a:rPr lang="en-US" sz="2400" b="1" dirty="0" smtClean="0"/>
              <a:t>       </a:t>
            </a:r>
            <a:r>
              <a:rPr lang="en-GB" sz="2400" dirty="0" smtClean="0"/>
              <a:t>Parameter 3 is defined as the probability of failure of accessing traffic channel(s) or radio access bearers during call connections.</a:t>
            </a:r>
            <a:endParaRPr lang="en-US" sz="2400" dirty="0" smtClean="0"/>
          </a:p>
          <a:p>
            <a:pPr>
              <a:buNone/>
            </a:pPr>
            <a:r>
              <a:rPr lang="en-GB" sz="2400" dirty="0" smtClean="0"/>
              <a:t> </a:t>
            </a:r>
            <a:endParaRPr lang="en-US" sz="2400" dirty="0" smtClean="0"/>
          </a:p>
          <a:p>
            <a:r>
              <a:rPr lang="en-GB" sz="2400" b="1" dirty="0" smtClean="0"/>
              <a:t>Parameter 4:	</a:t>
            </a:r>
            <a:r>
              <a:rPr lang="en-US" sz="2400" b="1" dirty="0" smtClean="0"/>
              <a:t>Call Drop Rate or </a:t>
            </a:r>
            <a:r>
              <a:rPr lang="en-US" sz="2400" b="1" dirty="0" smtClean="0">
                <a:solidFill>
                  <a:srgbClr val="FF0000"/>
                </a:solidFill>
              </a:rPr>
              <a:t>Voice Service Cut-Off Ratio</a:t>
            </a:r>
          </a:p>
          <a:p>
            <a:pPr>
              <a:buNone/>
            </a:pPr>
            <a:r>
              <a:rPr lang="en-GB" sz="2400" dirty="0" smtClean="0"/>
              <a:t>        Parameter 4 is the probability of a call terminating without any of the users’ will.</a:t>
            </a:r>
            <a:endParaRPr lang="en-US" sz="2400" dirty="0" smtClean="0"/>
          </a:p>
          <a:p>
            <a:endParaRPr lang="en-US" alt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7</a:t>
            </a:fld>
            <a:endParaRPr lang="en-US" altLang="en-US" sz="1400"/>
          </a:p>
        </p:txBody>
      </p:sp>
      <p:sp>
        <p:nvSpPr>
          <p:cNvPr id="8196" name="Rectangle 2"/>
          <p:cNvSpPr>
            <a:spLocks noGrp="1" noChangeArrowheads="1"/>
          </p:cNvSpPr>
          <p:nvPr>
            <p:ph type="title"/>
          </p:nvPr>
        </p:nvSpPr>
        <p:spPr/>
        <p:txBody>
          <a:bodyPr/>
          <a:lstStyle/>
          <a:p>
            <a:r>
              <a:rPr lang="en-US" altLang="en-US" dirty="0" err="1" smtClean="0"/>
              <a:t>QoE</a:t>
            </a:r>
            <a:r>
              <a:rPr lang="en-US" altLang="en-US" dirty="0" smtClean="0"/>
              <a:t> Parameter definitions</a:t>
            </a:r>
          </a:p>
        </p:txBody>
      </p:sp>
      <p:sp>
        <p:nvSpPr>
          <p:cNvPr id="8197" name="Rectangle 3"/>
          <p:cNvSpPr>
            <a:spLocks noGrp="1" noChangeArrowheads="1"/>
          </p:cNvSpPr>
          <p:nvPr>
            <p:ph type="body" idx="1"/>
          </p:nvPr>
        </p:nvSpPr>
        <p:spPr>
          <a:xfrm>
            <a:off x="457200" y="1165225"/>
            <a:ext cx="8229600" cy="4525963"/>
          </a:xfrm>
        </p:spPr>
        <p:txBody>
          <a:bodyPr/>
          <a:lstStyle/>
          <a:p>
            <a:r>
              <a:rPr lang="en-US" sz="2400" b="1" dirty="0" smtClean="0"/>
              <a:t>Parameter 5:    Call Completion Rate or </a:t>
            </a:r>
            <a:r>
              <a:rPr lang="en-US" sz="2400" b="1" dirty="0" smtClean="0">
                <a:solidFill>
                  <a:srgbClr val="FF0000"/>
                </a:solidFill>
              </a:rPr>
              <a:t>Voice Service </a:t>
            </a:r>
            <a:r>
              <a:rPr lang="en-US" sz="2400" b="1" dirty="0" err="1" smtClean="0">
                <a:solidFill>
                  <a:srgbClr val="FF0000"/>
                </a:solidFill>
              </a:rPr>
              <a:t>Retainability</a:t>
            </a:r>
            <a:r>
              <a:rPr lang="en-US" sz="2400" b="1" dirty="0" smtClean="0">
                <a:solidFill>
                  <a:srgbClr val="FF0000"/>
                </a:solidFill>
              </a:rPr>
              <a:t> Ratio</a:t>
            </a:r>
          </a:p>
          <a:p>
            <a:pPr>
              <a:buNone/>
            </a:pPr>
            <a:r>
              <a:rPr lang="en-GB" sz="2400" dirty="0" smtClean="0"/>
              <a:t>   Parameter 5  is defined as the probability that a call has, after being successfully set up, to be maintained during a period of time, ending normally, i.e., according to the user’s will.</a:t>
            </a:r>
            <a:endParaRPr lang="en-US" sz="2400" dirty="0" smtClean="0"/>
          </a:p>
          <a:p>
            <a:endParaRPr lang="en-US"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8</a:t>
            </a:fld>
            <a:endParaRPr lang="en-US" altLang="en-US" sz="1400"/>
          </a:p>
        </p:txBody>
      </p:sp>
      <p:sp>
        <p:nvSpPr>
          <p:cNvPr id="8196" name="Rectangle 2"/>
          <p:cNvSpPr>
            <a:spLocks noGrp="1" noChangeArrowheads="1"/>
          </p:cNvSpPr>
          <p:nvPr>
            <p:ph type="title"/>
          </p:nvPr>
        </p:nvSpPr>
        <p:spPr>
          <a:xfrm>
            <a:off x="0" y="0"/>
            <a:ext cx="9144000" cy="1052736"/>
          </a:xfrm>
        </p:spPr>
        <p:txBody>
          <a:bodyPr/>
          <a:lstStyle/>
          <a:p>
            <a:r>
              <a:rPr lang="en-US" altLang="en-US" dirty="0" smtClean="0"/>
              <a:t>Test Methodology</a:t>
            </a:r>
          </a:p>
        </p:txBody>
      </p:sp>
      <p:sp>
        <p:nvSpPr>
          <p:cNvPr id="8197" name="Rectangle 3"/>
          <p:cNvSpPr>
            <a:spLocks noGrp="1" noChangeArrowheads="1"/>
          </p:cNvSpPr>
          <p:nvPr>
            <p:ph type="body" idx="1"/>
          </p:nvPr>
        </p:nvSpPr>
        <p:spPr>
          <a:xfrm>
            <a:off x="457200" y="1052737"/>
            <a:ext cx="8579296" cy="4638452"/>
          </a:xfrm>
        </p:spPr>
        <p:txBody>
          <a:bodyPr/>
          <a:lstStyle/>
          <a:p>
            <a:pPr>
              <a:buNone/>
            </a:pPr>
            <a:r>
              <a:rPr lang="en-GB" dirty="0" smtClean="0">
                <a:latin typeface="Verdana" pitchFamily="34" charset="0"/>
                <a:ea typeface="Verdana" pitchFamily="34" charset="0"/>
                <a:cs typeface="Verdana" pitchFamily="34" charset="0"/>
              </a:rPr>
              <a:t>  </a:t>
            </a:r>
            <a:r>
              <a:rPr lang="en-GB" sz="2800" b="1" dirty="0" smtClean="0">
                <a:latin typeface="Verdana" pitchFamily="34" charset="0"/>
                <a:ea typeface="Verdana" pitchFamily="34" charset="0"/>
                <a:cs typeface="Verdana" pitchFamily="34" charset="0"/>
              </a:rPr>
              <a:t>The test methodology is based on three basic characteristics:</a:t>
            </a:r>
          </a:p>
          <a:p>
            <a:r>
              <a:rPr lang="en-US" altLang="en-US" sz="2800" dirty="0" smtClean="0"/>
              <a:t>End-to-End Measurements</a:t>
            </a:r>
          </a:p>
          <a:p>
            <a:r>
              <a:rPr lang="en-US" altLang="en-US" sz="2800" dirty="0" smtClean="0"/>
              <a:t>Impartiality</a:t>
            </a:r>
          </a:p>
          <a:p>
            <a:r>
              <a:rPr lang="en-US" altLang="en-US" sz="2800" dirty="0" smtClean="0"/>
              <a:t>Objectivity</a:t>
            </a:r>
          </a:p>
        </p:txBody>
      </p:sp>
      <p:pic>
        <p:nvPicPr>
          <p:cNvPr id="6" name="Picture 5"/>
          <p:cNvPicPr/>
          <p:nvPr/>
        </p:nvPicPr>
        <p:blipFill>
          <a:blip r:embed="rId3" cstate="print"/>
          <a:srcRect/>
          <a:stretch>
            <a:fillRect/>
          </a:stretch>
        </p:blipFill>
        <p:spPr bwMode="auto">
          <a:xfrm>
            <a:off x="4139952" y="2492896"/>
            <a:ext cx="5004048" cy="3261657"/>
          </a:xfrm>
          <a:prstGeom prst="rect">
            <a:avLst/>
          </a:prstGeom>
          <a:noFill/>
          <a:ln w="9525">
            <a:noFill/>
            <a:miter lim="800000"/>
            <a:headEnd/>
            <a:tailEnd/>
          </a:ln>
        </p:spPr>
      </p:pic>
      <p:pic>
        <p:nvPicPr>
          <p:cNvPr id="8" name="Picture 7" descr="mtp4-perspective-open-back_0962_ppt.jpg"/>
          <p:cNvPicPr>
            <a:picLocks noChangeAspect="1"/>
          </p:cNvPicPr>
          <p:nvPr/>
        </p:nvPicPr>
        <p:blipFill>
          <a:blip r:embed="rId4" cstate="email"/>
          <a:stretch>
            <a:fillRect/>
          </a:stretch>
        </p:blipFill>
        <p:spPr>
          <a:xfrm>
            <a:off x="395537" y="4048160"/>
            <a:ext cx="3456384" cy="165179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en-US" sz="1400"/>
              <a:t>Kampala, Uganda, 23 June 2014</a:t>
            </a:r>
          </a:p>
        </p:txBody>
      </p:sp>
      <p:sp>
        <p:nvSpPr>
          <p:cNvPr id="8195" name="Slide Number Placeholder 4"/>
          <p:cNvSpPr>
            <a:spLocks noGrp="1"/>
          </p:cNvSpPr>
          <p:nvPr>
            <p:ph type="sldNum" sz="quarter" idx="11"/>
          </p:nvPr>
        </p:nvSpPr>
        <p:spPr>
          <a:noFill/>
        </p:spPr>
        <p:txBody>
          <a:bodyPr/>
          <a:lstStyle/>
          <a:p>
            <a:fld id="{86AF852B-C9D4-488A-8FF8-E38FAE38AE7B}" type="slidenum">
              <a:rPr lang="en-US" altLang="en-US" sz="1400"/>
              <a:pPr/>
              <a:t>9</a:t>
            </a:fld>
            <a:endParaRPr lang="en-US" altLang="en-US" sz="1400"/>
          </a:p>
        </p:txBody>
      </p:sp>
      <p:sp>
        <p:nvSpPr>
          <p:cNvPr id="8196" name="Rectangle 2"/>
          <p:cNvSpPr>
            <a:spLocks noGrp="1" noChangeArrowheads="1"/>
          </p:cNvSpPr>
          <p:nvPr>
            <p:ph type="title"/>
          </p:nvPr>
        </p:nvSpPr>
        <p:spPr/>
        <p:txBody>
          <a:bodyPr/>
          <a:lstStyle/>
          <a:p>
            <a:r>
              <a:rPr lang="en-US" altLang="en-US" dirty="0" smtClean="0"/>
              <a:t>Measurement Profile</a:t>
            </a:r>
          </a:p>
        </p:txBody>
      </p:sp>
      <p:sp>
        <p:nvSpPr>
          <p:cNvPr id="8197" name="Rectangle 3"/>
          <p:cNvSpPr>
            <a:spLocks noGrp="1" noChangeArrowheads="1"/>
          </p:cNvSpPr>
          <p:nvPr>
            <p:ph type="body" idx="1"/>
          </p:nvPr>
        </p:nvSpPr>
        <p:spPr>
          <a:xfrm>
            <a:off x="457200" y="1165225"/>
            <a:ext cx="8229600" cy="4525963"/>
          </a:xfrm>
        </p:spPr>
        <p:txBody>
          <a:bodyPr/>
          <a:lstStyle/>
          <a:p>
            <a:r>
              <a:rPr lang="en-GB" sz="2800" dirty="0" smtClean="0"/>
              <a:t>Voice calls are performed in series of </a:t>
            </a:r>
            <a:r>
              <a:rPr lang="en-GB" sz="2800" dirty="0" smtClean="0">
                <a:solidFill>
                  <a:srgbClr val="FF0000"/>
                </a:solidFill>
              </a:rPr>
              <a:t>2 </a:t>
            </a:r>
            <a:r>
              <a:rPr lang="en-GB" sz="2800" dirty="0" smtClean="0"/>
              <a:t>attempts within </a:t>
            </a:r>
            <a:r>
              <a:rPr lang="en-GB" sz="2800" dirty="0" smtClean="0">
                <a:solidFill>
                  <a:srgbClr val="FF0000"/>
                </a:solidFill>
              </a:rPr>
              <a:t>10</a:t>
            </a:r>
            <a:r>
              <a:rPr lang="en-GB" sz="2800" dirty="0" smtClean="0"/>
              <a:t> seconds for a delay of </a:t>
            </a:r>
            <a:r>
              <a:rPr lang="en-GB" sz="2800" dirty="0" smtClean="0">
                <a:solidFill>
                  <a:srgbClr val="FF0000"/>
                </a:solidFill>
              </a:rPr>
              <a:t>10 </a:t>
            </a:r>
            <a:r>
              <a:rPr lang="en-GB" sz="2800" dirty="0" smtClean="0"/>
              <a:t>seconds between series. </a:t>
            </a:r>
          </a:p>
          <a:p>
            <a:r>
              <a:rPr lang="en-GB" sz="2800" dirty="0" smtClean="0"/>
              <a:t>A successful call is to last a maximum of </a:t>
            </a:r>
            <a:r>
              <a:rPr lang="en-GB" sz="2800" dirty="0" smtClean="0">
                <a:solidFill>
                  <a:srgbClr val="FF0000"/>
                </a:solidFill>
              </a:rPr>
              <a:t>60 </a:t>
            </a:r>
            <a:r>
              <a:rPr lang="en-GB" sz="2800" dirty="0" smtClean="0"/>
              <a:t>seconds and has to be completed in a window of </a:t>
            </a:r>
            <a:r>
              <a:rPr lang="en-GB" sz="2800" dirty="0" smtClean="0">
                <a:solidFill>
                  <a:srgbClr val="FF0000"/>
                </a:solidFill>
              </a:rPr>
              <a:t>90</a:t>
            </a:r>
            <a:r>
              <a:rPr lang="en-GB" sz="2800" dirty="0" smtClean="0"/>
              <a:t> seconds. The minimum time required for a call set up before the end of a call window is</a:t>
            </a:r>
            <a:r>
              <a:rPr lang="en-GB" sz="2800" dirty="0" smtClean="0">
                <a:solidFill>
                  <a:srgbClr val="FF0000"/>
                </a:solidFill>
              </a:rPr>
              <a:t> 30 </a:t>
            </a:r>
            <a:r>
              <a:rPr lang="en-GB" sz="2800" dirty="0" smtClean="0"/>
              <a:t>seconds. The maximum call set up time is </a:t>
            </a:r>
            <a:r>
              <a:rPr lang="en-GB" sz="2800" dirty="0" smtClean="0">
                <a:solidFill>
                  <a:srgbClr val="FF0000"/>
                </a:solidFill>
              </a:rPr>
              <a:t>30</a:t>
            </a:r>
            <a:r>
              <a:rPr lang="en-GB" sz="2800" dirty="0" smtClean="0"/>
              <a:t> seconds</a:t>
            </a:r>
            <a:endParaRPr lang="en-US" altLang="en-US"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473EA5067FC545A31841E0649D83A3" ma:contentTypeVersion="1" ma:contentTypeDescription="Create a new document." ma:contentTypeScope="" ma:versionID="b548611e52a10344ef5d0144dc326651">
  <xsd:schema xmlns:xsd="http://www.w3.org/2001/XMLSchema" xmlns:xs="http://www.w3.org/2001/XMLSchema" xmlns:p="http://schemas.microsoft.com/office/2006/metadata/properties" xmlns:ns1="http://schemas.microsoft.com/sharepoint/v3" targetNamespace="http://schemas.microsoft.com/office/2006/metadata/properties" ma:root="true" ma:fieldsID="b228988b49dc108baf44788243a63e3a"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381DF8-ED04-412E-87F6-5585BE0D4700}"/>
</file>

<file path=customXml/itemProps2.xml><?xml version="1.0" encoding="utf-8"?>
<ds:datastoreItem xmlns:ds="http://schemas.openxmlformats.org/officeDocument/2006/customXml" ds:itemID="{E6DE6373-947E-4998-BE85-5DBBB7C8A877}"/>
</file>

<file path=customXml/itemProps3.xml><?xml version="1.0" encoding="utf-8"?>
<ds:datastoreItem xmlns:ds="http://schemas.openxmlformats.org/officeDocument/2006/customXml" ds:itemID="{33A2B6E1-03E3-4D0A-B7E1-FA35E026E822}"/>
</file>

<file path=docProps/app.xml><?xml version="1.0" encoding="utf-8"?>
<Properties xmlns="http://schemas.openxmlformats.org/officeDocument/2006/extended-properties" xmlns:vt="http://schemas.openxmlformats.org/officeDocument/2006/docPropsVTypes">
  <Template>ITU-e</Template>
  <TotalTime>2324</TotalTime>
  <Words>998</Words>
  <Application>Microsoft Office PowerPoint</Application>
  <PresentationFormat>On-screen Show (4:3)</PresentationFormat>
  <Paragraphs>157</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ITU-e</vt:lpstr>
      <vt:lpstr>ITU-T Recommendation E.807: “Definitions and associated measurement methods of user-centric parameters for call handling in cellular mobile voice service”. </vt:lpstr>
      <vt:lpstr>Presentation Outline</vt:lpstr>
      <vt:lpstr>Introducing E.807</vt:lpstr>
      <vt:lpstr>Scope of E.807</vt:lpstr>
      <vt:lpstr>QoE Parameter definitions</vt:lpstr>
      <vt:lpstr>QoE Parameter definitions</vt:lpstr>
      <vt:lpstr>QoE Parameter definitions</vt:lpstr>
      <vt:lpstr>Test Methodology</vt:lpstr>
      <vt:lpstr>Measurement Profile</vt:lpstr>
      <vt:lpstr>Measurement Profile</vt:lpstr>
      <vt:lpstr>Explanations on Parameter Definitions, Equations &amp; Targets </vt:lpstr>
      <vt:lpstr> Explanations on Parameter Definitions, Equations &amp; Targets </vt:lpstr>
      <vt:lpstr>Explanations on Parameter Definitions, Equations &amp; Targets </vt:lpstr>
      <vt:lpstr>Network-QoE Parameter Relationship Matrix</vt:lpstr>
      <vt:lpstr>Conclusion</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user</cp:lastModifiedBy>
  <cp:revision>383</cp:revision>
  <cp:lastPrinted>2014-01-16T10:03:22Z</cp:lastPrinted>
  <dcterms:created xsi:type="dcterms:W3CDTF">2007-02-20T15:47:31Z</dcterms:created>
  <dcterms:modified xsi:type="dcterms:W3CDTF">2014-05-29T10:52:26Z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0x0101008E473EA5067FC545A31841E0649D83A3</vt:lpwstr>
  </property>
</Properties>
</file>