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844" r:id="rId2"/>
    <p:sldId id="910" r:id="rId3"/>
    <p:sldId id="926" r:id="rId4"/>
    <p:sldId id="904" r:id="rId5"/>
    <p:sldId id="921" r:id="rId6"/>
    <p:sldId id="922" r:id="rId7"/>
    <p:sldId id="923" r:id="rId8"/>
    <p:sldId id="924" r:id="rId9"/>
    <p:sldId id="925" r:id="rId10"/>
    <p:sldId id="898" r:id="rId11"/>
    <p:sldId id="920" r:id="rId12"/>
    <p:sldId id="914" r:id="rId13"/>
    <p:sldId id="915" r:id="rId14"/>
    <p:sldId id="916" r:id="rId15"/>
    <p:sldId id="917" r:id="rId16"/>
    <p:sldId id="918" r:id="rId17"/>
    <p:sldId id="919" r:id="rId18"/>
    <p:sldId id="849" r:id="rId19"/>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charset="0"/>
      </a:defRPr>
    </a:lvl1pPr>
    <a:lvl2pPr marL="457200" algn="l" rtl="0" fontAlgn="base">
      <a:spcBef>
        <a:spcPct val="0"/>
      </a:spcBef>
      <a:spcAft>
        <a:spcPct val="0"/>
      </a:spcAft>
      <a:defRPr sz="2000" kern="1200">
        <a:solidFill>
          <a:srgbClr val="646464"/>
        </a:solidFill>
        <a:latin typeface="Verdana" pitchFamily="34" charset="0"/>
        <a:ea typeface="+mn-ea"/>
        <a:cs typeface="Arial" charset="0"/>
      </a:defRPr>
    </a:lvl2pPr>
    <a:lvl3pPr marL="914400" algn="l" rtl="0" fontAlgn="base">
      <a:spcBef>
        <a:spcPct val="0"/>
      </a:spcBef>
      <a:spcAft>
        <a:spcPct val="0"/>
      </a:spcAft>
      <a:defRPr sz="2000" kern="1200">
        <a:solidFill>
          <a:srgbClr val="646464"/>
        </a:solidFill>
        <a:latin typeface="Verdana" pitchFamily="34" charset="0"/>
        <a:ea typeface="+mn-ea"/>
        <a:cs typeface="Arial" charset="0"/>
      </a:defRPr>
    </a:lvl3pPr>
    <a:lvl4pPr marL="1371600" algn="l" rtl="0" fontAlgn="base">
      <a:spcBef>
        <a:spcPct val="0"/>
      </a:spcBef>
      <a:spcAft>
        <a:spcPct val="0"/>
      </a:spcAft>
      <a:defRPr sz="2000" kern="1200">
        <a:solidFill>
          <a:srgbClr val="646464"/>
        </a:solidFill>
        <a:latin typeface="Verdana" pitchFamily="34" charset="0"/>
        <a:ea typeface="+mn-ea"/>
        <a:cs typeface="Arial" charset="0"/>
      </a:defRPr>
    </a:lvl4pPr>
    <a:lvl5pPr marL="1828800" algn="l" rtl="0" fontAlgn="base">
      <a:spcBef>
        <a:spcPct val="0"/>
      </a:spcBef>
      <a:spcAft>
        <a:spcPct val="0"/>
      </a:spcAft>
      <a:defRPr sz="2000" kern="1200">
        <a:solidFill>
          <a:srgbClr val="646464"/>
        </a:solidFill>
        <a:latin typeface="Verdana" pitchFamily="34" charset="0"/>
        <a:ea typeface="+mn-ea"/>
        <a:cs typeface="Arial" charset="0"/>
      </a:defRPr>
    </a:lvl5pPr>
    <a:lvl6pPr marL="2286000" algn="l" defTabSz="914400" rtl="0" eaLnBrk="1" latinLnBrk="0" hangingPunct="1">
      <a:defRPr sz="2000" kern="1200">
        <a:solidFill>
          <a:srgbClr val="646464"/>
        </a:solidFill>
        <a:latin typeface="Verdana" pitchFamily="34" charset="0"/>
        <a:ea typeface="+mn-ea"/>
        <a:cs typeface="Arial" charset="0"/>
      </a:defRPr>
    </a:lvl6pPr>
    <a:lvl7pPr marL="2743200" algn="l" defTabSz="914400" rtl="0" eaLnBrk="1" latinLnBrk="0" hangingPunct="1">
      <a:defRPr sz="2000" kern="1200">
        <a:solidFill>
          <a:srgbClr val="646464"/>
        </a:solidFill>
        <a:latin typeface="Verdana" pitchFamily="34" charset="0"/>
        <a:ea typeface="+mn-ea"/>
        <a:cs typeface="Arial" charset="0"/>
      </a:defRPr>
    </a:lvl7pPr>
    <a:lvl8pPr marL="3200400" algn="l" defTabSz="914400" rtl="0" eaLnBrk="1" latinLnBrk="0" hangingPunct="1">
      <a:defRPr sz="2000" kern="1200">
        <a:solidFill>
          <a:srgbClr val="646464"/>
        </a:solidFill>
        <a:latin typeface="Verdana" pitchFamily="34" charset="0"/>
        <a:ea typeface="+mn-ea"/>
        <a:cs typeface="Arial" charset="0"/>
      </a:defRPr>
    </a:lvl8pPr>
    <a:lvl9pPr marL="3657600" algn="l" defTabSz="914400" rtl="0" eaLnBrk="1" latinLnBrk="0" hangingPunct="1">
      <a:defRPr sz="2000" kern="1200">
        <a:solidFill>
          <a:srgbClr val="646464"/>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CDF"/>
    <a:srgbClr val="FB6637"/>
    <a:srgbClr val="FC7C54"/>
    <a:srgbClr val="FF5050"/>
    <a:srgbClr val="FF9966"/>
    <a:srgbClr val="FFD071"/>
    <a:srgbClr val="CC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89871" autoAdjust="0"/>
  </p:normalViewPr>
  <p:slideViewPr>
    <p:cSldViewPr>
      <p:cViewPr varScale="1">
        <p:scale>
          <a:sx n="65" d="100"/>
          <a:sy n="65" d="100"/>
        </p:scale>
        <p:origin x="402" y="66"/>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Arial" pitchFamily="34" charset="0"/>
              </a:defRPr>
            </a:lvl1pPr>
          </a:lstStyle>
          <a:p>
            <a:pPr>
              <a:defRPr/>
            </a:pPr>
            <a:endParaRPr lang="en-US" alt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cs typeface="Arial" pitchFamily="34" charset="0"/>
              </a:defRPr>
            </a:lvl1pPr>
          </a:lstStyle>
          <a:p>
            <a:pPr>
              <a:defRPr/>
            </a:pPr>
            <a:fld id="{0B89D753-25CF-481D-B208-BFBD9C2ABCA6}" type="slidenum">
              <a:rPr lang="en-US" altLang="en-US"/>
              <a:pPr>
                <a:defRPr/>
              </a:pPr>
              <a:t>‹#›</a:t>
            </a:fld>
            <a:endParaRPr lang="en-US" altLang="en-US"/>
          </a:p>
        </p:txBody>
      </p:sp>
    </p:spTree>
    <p:extLst>
      <p:ext uri="{BB962C8B-B14F-4D97-AF65-F5344CB8AC3E}">
        <p14:creationId xmlns:p14="http://schemas.microsoft.com/office/powerpoint/2010/main" val="1998222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cs typeface="Arial" pitchFamily="34"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cs typeface="Arial" pitchFamily="34" charset="0"/>
              </a:defRPr>
            </a:lvl1pPr>
          </a:lstStyle>
          <a:p>
            <a:pPr>
              <a:defRPr/>
            </a:pPr>
            <a:endParaRPr lang="en-US" alt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cs typeface="Arial" pitchFamily="34" charset="0"/>
              </a:defRPr>
            </a:lvl1pPr>
          </a:lstStyle>
          <a:p>
            <a:pPr>
              <a:defRPr/>
            </a:pPr>
            <a:fld id="{BA49C548-907D-40A9-BCF5-CB7E67EE9ACA}" type="slidenum">
              <a:rPr lang="en-US" altLang="en-US"/>
              <a:pPr>
                <a:defRPr/>
              </a:pPr>
              <a:t>‹#›</a:t>
            </a:fld>
            <a:endParaRPr lang="en-US" altLang="en-US"/>
          </a:p>
        </p:txBody>
      </p:sp>
    </p:spTree>
    <p:extLst>
      <p:ext uri="{BB962C8B-B14F-4D97-AF65-F5344CB8AC3E}">
        <p14:creationId xmlns:p14="http://schemas.microsoft.com/office/powerpoint/2010/main" val="1607812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en-US" altLang="en-US" smtClean="0">
              <a:cs typeface="Arial" charset="0"/>
            </a:endParaRPr>
          </a:p>
        </p:txBody>
      </p:sp>
      <p:sp>
        <p:nvSpPr>
          <p:cNvPr id="17411" name="Slide Number Placeholder 3"/>
          <p:cNvSpPr>
            <a:spLocks noGrp="1"/>
          </p:cNvSpPr>
          <p:nvPr>
            <p:ph type="sldNum" sz="quarter" idx="5"/>
          </p:nvPr>
        </p:nvSpPr>
        <p:spPr>
          <a:noFill/>
        </p:spPr>
        <p:txBody>
          <a:bodyPr/>
          <a:lstStyle/>
          <a:p>
            <a:fld id="{0A42D8ED-8F7B-47C6-8A8B-E0C58FE43BB7}" type="slidenum">
              <a:rPr lang="en-US" altLang="en-US" smtClean="0">
                <a:cs typeface="Arial" charset="0"/>
              </a:rPr>
              <a:pPr/>
              <a:t>1</a:t>
            </a:fld>
            <a:endParaRPr lang="en-US" altLang="en-US" smtClean="0">
              <a:cs typeface="Arial" charset="0"/>
            </a:endParaRPr>
          </a:p>
        </p:txBody>
      </p:sp>
    </p:spTree>
    <p:extLst>
      <p:ext uri="{BB962C8B-B14F-4D97-AF65-F5344CB8AC3E}">
        <p14:creationId xmlns:p14="http://schemas.microsoft.com/office/powerpoint/2010/main" val="275602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endParaRPr lang="en-US" altLang="en-US" smtClean="0">
              <a:cs typeface="Arial" charset="0"/>
            </a:endParaRPr>
          </a:p>
        </p:txBody>
      </p:sp>
      <p:sp>
        <p:nvSpPr>
          <p:cNvPr id="35843" name="Slide Number Placeholder 3"/>
          <p:cNvSpPr>
            <a:spLocks noGrp="1"/>
          </p:cNvSpPr>
          <p:nvPr>
            <p:ph type="sldNum" sz="quarter" idx="5"/>
          </p:nvPr>
        </p:nvSpPr>
        <p:spPr>
          <a:noFill/>
        </p:spPr>
        <p:txBody>
          <a:bodyPr/>
          <a:lstStyle/>
          <a:p>
            <a:fld id="{E4DAFAC6-E9E1-4EA4-874B-2CADB2A9BA41}" type="slidenum">
              <a:rPr lang="en-US" altLang="en-US" smtClean="0">
                <a:cs typeface="Arial" charset="0"/>
              </a:rPr>
              <a:pPr/>
              <a:t>10</a:t>
            </a:fld>
            <a:endParaRPr lang="en-US" altLang="en-US" smtClean="0">
              <a:cs typeface="Arial" charset="0"/>
            </a:endParaRPr>
          </a:p>
        </p:txBody>
      </p:sp>
    </p:spTree>
    <p:extLst>
      <p:ext uri="{BB962C8B-B14F-4D97-AF65-F5344CB8AC3E}">
        <p14:creationId xmlns:p14="http://schemas.microsoft.com/office/powerpoint/2010/main" val="268811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en-US" altLang="en-US" smtClean="0">
              <a:cs typeface="Arial" charset="0"/>
            </a:endParaRPr>
          </a:p>
        </p:txBody>
      </p:sp>
      <p:sp>
        <p:nvSpPr>
          <p:cNvPr id="37891"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83ACFBD3-0E6C-4760-AD84-1D4DE544D612}" type="slidenum">
              <a:rPr lang="en-US" altLang="en-US" sz="1200">
                <a:solidFill>
                  <a:schemeClr val="tx1"/>
                </a:solidFill>
              </a:rPr>
              <a:pPr algn="r" eaLnBrk="0" hangingPunct="0"/>
              <a:t>11</a:t>
            </a:fld>
            <a:endParaRPr lang="en-US" altLang="en-US" sz="1200">
              <a:solidFill>
                <a:schemeClr val="tx1"/>
              </a:solidFill>
            </a:endParaRPr>
          </a:p>
        </p:txBody>
      </p:sp>
    </p:spTree>
    <p:extLst>
      <p:ext uri="{BB962C8B-B14F-4D97-AF65-F5344CB8AC3E}">
        <p14:creationId xmlns:p14="http://schemas.microsoft.com/office/powerpoint/2010/main" val="269552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endParaRPr lang="en-US" altLang="en-US" smtClean="0">
              <a:cs typeface="Arial" charset="0"/>
            </a:endParaRPr>
          </a:p>
        </p:txBody>
      </p:sp>
      <p:sp>
        <p:nvSpPr>
          <p:cNvPr id="39939" name="Slide Number Placeholder 3"/>
          <p:cNvSpPr>
            <a:spLocks noGrp="1"/>
          </p:cNvSpPr>
          <p:nvPr>
            <p:ph type="sldNum" sz="quarter" idx="5"/>
          </p:nvPr>
        </p:nvSpPr>
        <p:spPr>
          <a:noFill/>
        </p:spPr>
        <p:txBody>
          <a:bodyPr/>
          <a:lstStyle/>
          <a:p>
            <a:fld id="{BF2434D3-4B1F-417E-9DDF-3D6465310C59}" type="slidenum">
              <a:rPr lang="en-US" altLang="en-US" smtClean="0">
                <a:cs typeface="Arial" charset="0"/>
              </a:rPr>
              <a:pPr/>
              <a:t>12</a:t>
            </a:fld>
            <a:endParaRPr lang="en-US" altLang="en-US" smtClean="0">
              <a:cs typeface="Arial" charset="0"/>
            </a:endParaRPr>
          </a:p>
        </p:txBody>
      </p:sp>
    </p:spTree>
    <p:extLst>
      <p:ext uri="{BB962C8B-B14F-4D97-AF65-F5344CB8AC3E}">
        <p14:creationId xmlns:p14="http://schemas.microsoft.com/office/powerpoint/2010/main" val="450834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altLang="en-US" smtClean="0">
                <a:cs typeface="Arial" charset="0"/>
              </a:rPr>
              <a:t>Work in Progress</a:t>
            </a:r>
          </a:p>
          <a:p>
            <a:r>
              <a:rPr lang="en-US" altLang="en-US" b="1" smtClean="0">
                <a:cs typeface="Arial" charset="0"/>
              </a:rPr>
              <a:t>L.assDC “Assessment of energy efficiency on infrastructure in data center and telecom center”. </a:t>
            </a:r>
            <a:r>
              <a:rPr lang="en-US" altLang="en-US" smtClean="0">
                <a:cs typeface="Arial" charset="0"/>
              </a:rPr>
              <a:t>This Recommendation will define an assessment methodology of data center and telecommunication room infrastructure energy efficiency considering running conditions. The infrastructure will include an assessment methodology of whole Data center/ Telecom center infrastructure (or facility) efficiency, cooling system efficiency, power system efficiency, etc. It is expected to be consented in 2014 </a:t>
            </a:r>
          </a:p>
          <a:p>
            <a:r>
              <a:rPr lang="en-US" altLang="en-US" b="1" smtClean="0">
                <a:cs typeface="Arial" charset="0"/>
              </a:rPr>
              <a:t>L.DC minimum set “Minimum data set and communication interface requirements for Data Center energy management”. </a:t>
            </a:r>
            <a:r>
              <a:rPr lang="en-US" altLang="en-US" smtClean="0">
                <a:cs typeface="Arial" charset="0"/>
              </a:rPr>
              <a:t>This Recommendation will establish a minimum data set necessary to manage in environmentally conscious data centers and telecom centers. Moreover, it will define high-level interface requirements of ICT and facility equipment communication that contribute to energy saving and energy management. It is expected to be consented in 2014 </a:t>
            </a:r>
          </a:p>
          <a:p>
            <a:r>
              <a:rPr lang="en-US" altLang="en-US" b="1" smtClean="0">
                <a:cs typeface="Arial" charset="0"/>
              </a:rPr>
              <a:t>L.M&amp;M_Networks “Energy efficiency measurement and metrics for telecommunication network”</a:t>
            </a:r>
            <a:r>
              <a:rPr lang="en-US" altLang="en-US" smtClean="0">
                <a:cs typeface="Arial" charset="0"/>
              </a:rPr>
              <a:t>. This Recommendation is jointly developed with ETSI EE and is aimed to define the topology and level of analysis to assess the mobile network energy efficiency (expressed as bit/Wh or m²/Wh), including radio base stations, backhauling systems, radio controllers and other infrastructure radio site equipment. The covered technology are GSM, UMTS, LTE (including LTE-A). Networks could be defined by geographic boundaries, such as city-wide, national or continental networks and could be defined by demographic boundaries, such as urban or rural networks. It is expected to be consented in 2014 </a:t>
            </a:r>
          </a:p>
          <a:p>
            <a:r>
              <a:rPr lang="en-US" altLang="en-US" b="1" smtClean="0">
                <a:cs typeface="Arial" charset="0"/>
              </a:rPr>
              <a:t>L.NET_Infra_assessment “Total network infrastructure Energy efficiency metrics”</a:t>
            </a:r>
            <a:r>
              <a:rPr lang="en-US" altLang="en-US" smtClean="0">
                <a:cs typeface="Arial" charset="0"/>
              </a:rPr>
              <a:t>. This Recommendation will specify principles and concepts of energy efficiency metrics and measurement methods to evaluate the energy efficiency of a total network consisting of telecommunication equipment and infrastructure equipment. The Recommendation will develop also methodology to consider the influence on total energy consumption of the maintenance activity establishing methodologies to consider the energy necessary for the transport activities embedded in the maintenance phase. It is expected to be consented in 2015 </a:t>
            </a:r>
          </a:p>
          <a:p>
            <a:r>
              <a:rPr lang="en-US" altLang="en-US" b="1" smtClean="0">
                <a:cs typeface="Arial" charset="0"/>
              </a:rPr>
              <a:t>L.RBS_assesment “Energy efficiency metrics of mobile station cell site and best practice for energy saving”</a:t>
            </a:r>
            <a:r>
              <a:rPr lang="en-US" altLang="en-US" smtClean="0">
                <a:cs typeface="Arial" charset="0"/>
              </a:rPr>
              <a:t>. This Recommendation report will energy efficiency metrics, test procedures, methodologies and measurement methods required to evaluate the energy efficiency of a mobile station cell site including the energy consumption for: equipment, infrastructure (including cooling and monitoring systems, lighting etc) and energy losses due to AC/DC rectifiers and cable losses. It will also contains the best practices for energy saving of the mobile station cell site. It is expected to be consented in 2015 </a:t>
            </a:r>
          </a:p>
          <a:p>
            <a:endParaRPr lang="en-US" altLang="en-US" smtClean="0">
              <a:cs typeface="Arial" charset="0"/>
            </a:endParaRPr>
          </a:p>
          <a:p>
            <a:r>
              <a:rPr lang="en-US" altLang="en-US" smtClean="0">
                <a:cs typeface="Arial" charset="0"/>
              </a:rPr>
              <a:t>Approved new Work Items</a:t>
            </a:r>
          </a:p>
          <a:p>
            <a:r>
              <a:rPr lang="en-US" altLang="en-US" b="1" smtClean="0">
                <a:cs typeface="Arial" charset="0"/>
              </a:rPr>
              <a:t>Assessment of Energy Consumption of Telecommunication Services</a:t>
            </a:r>
            <a:r>
              <a:rPr lang="en-US" altLang="en-US" smtClean="0">
                <a:cs typeface="Arial" charset="0"/>
              </a:rPr>
              <a:t>. This new Recommendation will describe a methodology to assess the energy consumption of Telecommunication services. In particular the document is intending to define metrics and measurement methods for assessing (and measuring) the energy consumed by services. The output data obtained using this Recommendation can be used as input data for the methodologies developed in ITU-T Recommendation L.1410. </a:t>
            </a:r>
          </a:p>
          <a:p>
            <a:r>
              <a:rPr lang="en-US" altLang="en-US" b="1" smtClean="0">
                <a:cs typeface="Arial" charset="0"/>
              </a:rPr>
              <a:t>Reference operational model and interface for improving energy efficiency of ICT network devices</a:t>
            </a:r>
            <a:r>
              <a:rPr lang="en-US" altLang="en-US" smtClean="0">
                <a:cs typeface="Arial" charset="0"/>
              </a:rPr>
              <a:t>. This new Recommendation will specify reference operational models for improving energy efficiency of networks including both wireline and wireless devices, both network and user side. Such reference model would help to reduce the network energy consumption, e.g. through entering energy saving sleep mode, implementing energy aware/proportional operation or traffic routing in order to reduce the number of active nodes </a:t>
            </a:r>
          </a:p>
          <a:p>
            <a:r>
              <a:rPr lang="en-US" altLang="en-US" b="1" smtClean="0">
                <a:cs typeface="Arial" charset="0"/>
              </a:rPr>
              <a:t>Analysis of the Energy Efficiency of Telecommunication Services used for the needs of Smart Grid applications</a:t>
            </a:r>
            <a:r>
              <a:rPr lang="en-US" altLang="en-US" smtClean="0">
                <a:cs typeface="Arial" charset="0"/>
              </a:rPr>
              <a:t>. This new Supplement will be focused on the analysis of the energy consumption of different network technologies and architectures in support of the Smart grid (SG) and the identification of opportunities to improve the energy efficiency of SG, while matching the Service Levels required by the SG applications </a:t>
            </a:r>
          </a:p>
          <a:p>
            <a:r>
              <a:rPr lang="en-US" altLang="en-US" b="1" smtClean="0">
                <a:cs typeface="Arial" charset="0"/>
              </a:rPr>
              <a:t>Standardization terms and trends in energy efficiency</a:t>
            </a:r>
            <a:r>
              <a:rPr lang="en-US" altLang="en-US" smtClean="0">
                <a:cs typeface="Arial" charset="0"/>
              </a:rPr>
              <a:t>. This new framework Recommendation will provide general requirements such as definitions of common understanding of terms, clarification of energy efficiency definition for different types of technologies (e.g. equipment/site/network/service level). It will refer to existing ITU-T Recommendations as well as other SDO’s deliverables </a:t>
            </a:r>
          </a:p>
          <a:p>
            <a:endParaRPr lang="en-US" altLang="en-US" smtClean="0">
              <a:cs typeface="Arial" charset="0"/>
            </a:endParaRPr>
          </a:p>
        </p:txBody>
      </p:sp>
      <p:sp>
        <p:nvSpPr>
          <p:cNvPr id="41987" name="Slide Number Placeholder 3"/>
          <p:cNvSpPr>
            <a:spLocks noGrp="1"/>
          </p:cNvSpPr>
          <p:nvPr>
            <p:ph type="sldNum" sz="quarter" idx="5"/>
          </p:nvPr>
        </p:nvSpPr>
        <p:spPr>
          <a:noFill/>
        </p:spPr>
        <p:txBody>
          <a:bodyPr/>
          <a:lstStyle/>
          <a:p>
            <a:fld id="{AA886C68-62F7-4A2C-9A71-4B36A2E3EE62}" type="slidenum">
              <a:rPr lang="en-US" altLang="en-US" smtClean="0">
                <a:cs typeface="Arial" charset="0"/>
              </a:rPr>
              <a:pPr/>
              <a:t>13</a:t>
            </a:fld>
            <a:endParaRPr lang="en-US" altLang="en-US" smtClean="0">
              <a:cs typeface="Arial" charset="0"/>
            </a:endParaRPr>
          </a:p>
        </p:txBody>
      </p:sp>
    </p:spTree>
    <p:extLst>
      <p:ext uri="{BB962C8B-B14F-4D97-AF65-F5344CB8AC3E}">
        <p14:creationId xmlns:p14="http://schemas.microsoft.com/office/powerpoint/2010/main" val="4137047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r>
              <a:rPr lang="en-US" b="1" dirty="0" smtClean="0"/>
              <a:t>Recommendation ITU-T L.1300rev “Best practices for green data </a:t>
            </a:r>
            <a:r>
              <a:rPr lang="en-US" b="1" dirty="0" err="1" smtClean="0"/>
              <a:t>centres</a:t>
            </a:r>
            <a:r>
              <a:rPr lang="en-US" b="1" dirty="0" smtClean="0"/>
              <a:t>”. </a:t>
            </a:r>
            <a:r>
              <a:rPr lang="en-US" dirty="0" smtClean="0"/>
              <a:t>This Recommendation provides a set of updated rules/best practices to be referred to when undertaking improvement of existing data </a:t>
            </a:r>
            <a:r>
              <a:rPr lang="en-US" dirty="0" err="1" smtClean="0"/>
              <a:t>centres</a:t>
            </a:r>
            <a:r>
              <a:rPr lang="en-US" dirty="0" smtClean="0"/>
              <a:t>, or when planning, designing or constructing new ones. More precisely, the following main areas are taken into account: ICT equipment and services; cooling and power equipment; data </a:t>
            </a:r>
            <a:r>
              <a:rPr lang="en-US" dirty="0" err="1" smtClean="0"/>
              <a:t>centre</a:t>
            </a:r>
            <a:r>
              <a:rPr lang="en-US" dirty="0" smtClean="0"/>
              <a:t> building and monitoring. </a:t>
            </a:r>
          </a:p>
          <a:p>
            <a:pPr>
              <a:defRPr/>
            </a:pPr>
            <a:endParaRPr lang="en-US" b="1" dirty="0" smtClean="0"/>
          </a:p>
          <a:p>
            <a:pPr>
              <a:defRPr/>
            </a:pPr>
            <a:r>
              <a:rPr lang="en-US" b="1" dirty="0" smtClean="0"/>
              <a:t>Recommendation ITU-T L.1310rev “Energy efficiency metrics and measurement for telecommunication equipment”. </a:t>
            </a:r>
            <a:r>
              <a:rPr lang="en-US" dirty="0" smtClean="0"/>
              <a:t>This Recommendation contains the definition of energy efficiency metrics test procedures, methodologies and measurement profiles required to assess the energy efficiency of different telecommunication equipment (DSLAM, MSAN, wireless, routers, Ethernet switches…), including now also Converged Packet Optical Equipment with packet signal, TDM signal and WDM signal functions.</a:t>
            </a:r>
          </a:p>
          <a:p>
            <a:pPr>
              <a:defRPr/>
            </a:pPr>
            <a:endParaRPr lang="en-US" dirty="0" smtClean="0"/>
          </a:p>
          <a:p>
            <a:pPr>
              <a:defRPr/>
            </a:pPr>
            <a:r>
              <a:rPr lang="en-US" b="1" kern="0" dirty="0" smtClean="0">
                <a:solidFill>
                  <a:schemeClr val="bg1"/>
                </a:solidFill>
                <a:latin typeface="Cambria" panose="02040503050406030204" pitchFamily="18" charset="0"/>
              </a:rPr>
              <a:t>Recommendation ITU-T L.1320 “Energy efficiency metrics and measurement for power and cooling equipment for telecommunications and data </a:t>
            </a:r>
            <a:r>
              <a:rPr lang="en-US" b="1" kern="0" dirty="0" err="1" smtClean="0">
                <a:solidFill>
                  <a:schemeClr val="bg1"/>
                </a:solidFill>
                <a:latin typeface="Cambria" panose="02040503050406030204" pitchFamily="18" charset="0"/>
              </a:rPr>
              <a:t>centres</a:t>
            </a:r>
            <a:r>
              <a:rPr lang="en-US" b="1" kern="0" dirty="0" smtClean="0">
                <a:solidFill>
                  <a:schemeClr val="bg1"/>
                </a:solidFill>
                <a:latin typeface="Cambria" panose="02040503050406030204" pitchFamily="18" charset="0"/>
              </a:rPr>
              <a:t>”. </a:t>
            </a:r>
            <a:r>
              <a:rPr lang="en-US" dirty="0" smtClean="0"/>
              <a:t>Recommendation ITU-T L.1320 contains the general definition of metrics, test procedures, methodologies and measurement profiles required to assess the energy efficiency of power and cooling equipment for telecommunications and data </a:t>
            </a:r>
            <a:r>
              <a:rPr lang="en-US" dirty="0" err="1" smtClean="0"/>
              <a:t>centres</a:t>
            </a:r>
            <a:r>
              <a:rPr lang="en-US" smtClean="0"/>
              <a:t>. Metrics </a:t>
            </a:r>
            <a:r>
              <a:rPr lang="en-US" dirty="0" smtClean="0"/>
              <a:t>and measurement methods are defined for power equipment, alternating current (AC) power feeding equipment (such as AC uninterruptible power supply (UPS), direct current (DC/AC) inverters), DC power feeding equipment (such as AC/DC rectifiers, DC/DC converters), solar equipment, wind turbine equipment and fuel cell equipment. In addition, metrics and measurement methods are defined for cooling equipment such as air conditioning equipment, outdoor air cooling equipment and heat exchanging cooling equipment.</a:t>
            </a:r>
          </a:p>
          <a:p>
            <a:pPr>
              <a:defRPr/>
            </a:pPr>
            <a:endParaRPr lang="en-US" b="1" kern="0" dirty="0" smtClean="0">
              <a:solidFill>
                <a:schemeClr val="bg1"/>
              </a:solidFill>
              <a:latin typeface="Cambria" panose="02040503050406030204" pitchFamily="18" charset="0"/>
            </a:endParaRPr>
          </a:p>
          <a:p>
            <a:pPr>
              <a:defRPr/>
            </a:pPr>
            <a:r>
              <a:rPr lang="en-US" b="1" dirty="0" smtClean="0"/>
              <a:t>Recommendation ITU-T L.1340 “Informative values on the energy efficiency of telecommunication equipment”. </a:t>
            </a:r>
            <a:r>
              <a:rPr lang="en-US" dirty="0" smtClean="0"/>
              <a:t>This Recommendation provides informative values on the energy efficiency of different types of telecommunication network equipment and small networking equipment in use in both the fixed and mobile networks. These values are related to energy efficiency metrics, test procedures, methodologies and measurement profiles that have been defined in Recommendation ITU-T L.1310.</a:t>
            </a:r>
            <a:br>
              <a:rPr lang="en-US" dirty="0" smtClean="0"/>
            </a:br>
            <a:r>
              <a:rPr lang="en-US" dirty="0" smtClean="0"/>
              <a:t>These informative values are intended to be a valued reference resource for those in the process of choosing the most energy-efficient technologies for network upgrade and deployment and, in so doing, reducing the carbon footprint of the Information and Communication Technology (ICT) sector.</a:t>
            </a:r>
          </a:p>
        </p:txBody>
      </p:sp>
      <p:sp>
        <p:nvSpPr>
          <p:cNvPr id="44035" name="Slide Number Placeholder 3"/>
          <p:cNvSpPr>
            <a:spLocks noGrp="1"/>
          </p:cNvSpPr>
          <p:nvPr>
            <p:ph type="sldNum" sz="quarter" idx="5"/>
          </p:nvPr>
        </p:nvSpPr>
        <p:spPr>
          <a:noFill/>
        </p:spPr>
        <p:txBody>
          <a:bodyPr/>
          <a:lstStyle/>
          <a:p>
            <a:fld id="{7BFA4742-AE0C-4439-9FE1-D48B99E5C704}" type="slidenum">
              <a:rPr lang="en-US" altLang="en-US" smtClean="0">
                <a:cs typeface="Arial" charset="0"/>
              </a:rPr>
              <a:pPr/>
              <a:t>14</a:t>
            </a:fld>
            <a:endParaRPr lang="en-US" altLang="en-US" smtClean="0">
              <a:cs typeface="Arial" charset="0"/>
            </a:endParaRPr>
          </a:p>
        </p:txBody>
      </p:sp>
    </p:spTree>
    <p:extLst>
      <p:ext uri="{BB962C8B-B14F-4D97-AF65-F5344CB8AC3E}">
        <p14:creationId xmlns:p14="http://schemas.microsoft.com/office/powerpoint/2010/main" val="385360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p:spPr>
        <p:txBody>
          <a:bodyPr/>
          <a:lstStyle/>
          <a:p>
            <a:r>
              <a:rPr lang="en-US" altLang="en-US" b="1" smtClean="0">
                <a:cs typeface="Arial" charset="0"/>
              </a:rPr>
              <a:t>Recommendation ITU-T L.1300 </a:t>
            </a:r>
            <a:r>
              <a:rPr lang="en-US" altLang="en-US" smtClean="0">
                <a:cs typeface="Arial" charset="0"/>
              </a:rPr>
              <a:t>describes best practices aimed at reducing the negative impact of data centres on the climate. It is commonly recognized that data centres will have an ever-increasing impact on the environment in the future. The application of the best practices defined in this Recommendation can help owners and managers to build future data centres, or improve existing ones, to operate in an environmentally responsible manner. Such considerations will strongly contribute to a reduction in the impact of the information and communication technology (ICT) sector on climate change.</a:t>
            </a:r>
          </a:p>
          <a:p>
            <a:endParaRPr lang="en-US" altLang="en-US" smtClean="0">
              <a:cs typeface="Arial" charset="0"/>
            </a:endParaRPr>
          </a:p>
          <a:p>
            <a:r>
              <a:rPr lang="en-US" altLang="en-US" smtClean="0">
                <a:solidFill>
                  <a:srgbClr val="2E2E2E"/>
                </a:solidFill>
                <a:cs typeface="Arial" charset="0"/>
              </a:rPr>
              <a:t>The application of the best practices defined in this Recommendation can therefore help owners and managers to build future data centres, or improve existing ones, to operate in an environmentally responsible manner. </a:t>
            </a:r>
          </a:p>
          <a:p>
            <a:endParaRPr lang="en-US" altLang="en-US" i="1" smtClean="0">
              <a:solidFill>
                <a:srgbClr val="2E2E2E"/>
              </a:solidFill>
              <a:cs typeface="Arial" charset="0"/>
            </a:endParaRPr>
          </a:p>
          <a:p>
            <a:pPr marL="0" lvl="1"/>
            <a:r>
              <a:rPr lang="en-US" altLang="en-US" sz="1600" smtClean="0">
                <a:solidFill>
                  <a:srgbClr val="2E2E2E"/>
                </a:solidFill>
                <a:cs typeface="Arial" charset="0"/>
              </a:rPr>
              <a:t>For example, applying best practices to cooling could reduce the energy consumption of a typical data centre by more than 50 per cent. </a:t>
            </a:r>
          </a:p>
          <a:p>
            <a:pPr marL="0" lvl="1"/>
            <a:endParaRPr lang="en-US" altLang="en-US" sz="1600" smtClean="0">
              <a:solidFill>
                <a:srgbClr val="2E2E2E"/>
              </a:solidFill>
              <a:cs typeface="Arial" charset="0"/>
            </a:endParaRPr>
          </a:p>
        </p:txBody>
      </p:sp>
      <p:sp>
        <p:nvSpPr>
          <p:cNvPr id="46083" name="Slide Number Placeholder 3"/>
          <p:cNvSpPr>
            <a:spLocks noGrp="1"/>
          </p:cNvSpPr>
          <p:nvPr>
            <p:ph type="sldNum" sz="quarter" idx="5"/>
          </p:nvPr>
        </p:nvSpPr>
        <p:spPr>
          <a:noFill/>
        </p:spPr>
        <p:txBody>
          <a:bodyPr/>
          <a:lstStyle/>
          <a:p>
            <a:fld id="{A0BE2FF0-DCE0-4110-9E38-BE881DC92FCF}" type="slidenum">
              <a:rPr lang="en-US" altLang="en-US" smtClean="0">
                <a:cs typeface="Arial" charset="0"/>
              </a:rPr>
              <a:pPr/>
              <a:t>15</a:t>
            </a:fld>
            <a:endParaRPr lang="en-US" altLang="en-US" smtClean="0">
              <a:cs typeface="Arial" charset="0"/>
            </a:endParaRPr>
          </a:p>
        </p:txBody>
      </p:sp>
    </p:spTree>
    <p:extLst>
      <p:ext uri="{BB962C8B-B14F-4D97-AF65-F5344CB8AC3E}">
        <p14:creationId xmlns:p14="http://schemas.microsoft.com/office/powerpoint/2010/main" val="3266370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r>
              <a:rPr lang="en-GB" altLang="en-US" b="1" dirty="0" smtClean="0"/>
              <a:t>Recommendation ITU-T L.1310</a:t>
            </a:r>
            <a:r>
              <a:rPr lang="en-GB" altLang="en-US" dirty="0" smtClean="0"/>
              <a:t> contains the definition of energy efficiency metrics test procedures, methodologies and measurement profiles required to assess the energy efficiency of telecommunication equipment.</a:t>
            </a:r>
            <a:endParaRPr lang="en-US" altLang="en-US" dirty="0" smtClean="0"/>
          </a:p>
          <a:p>
            <a:pPr>
              <a:defRPr/>
            </a:pPr>
            <a:r>
              <a:rPr lang="en-GB" altLang="en-US" dirty="0" smtClean="0"/>
              <a:t>Metrics and measurement methods are defined for telecommunication network equipment and small networking equipment. </a:t>
            </a:r>
            <a:endParaRPr lang="en-US" altLang="en-US" dirty="0" smtClean="0"/>
          </a:p>
          <a:p>
            <a:pPr>
              <a:defRPr/>
            </a:pPr>
            <a:r>
              <a:rPr lang="en-GB" altLang="en-US" dirty="0" smtClean="0"/>
              <a:t>These metrics allow for comparisons of equipment within the same class e.g. equipment using the same technologies. </a:t>
            </a:r>
            <a:endParaRPr lang="en-US" altLang="en-US" dirty="0" smtClean="0"/>
          </a:p>
          <a:p>
            <a:pPr>
              <a:defRPr/>
            </a:pPr>
            <a:r>
              <a:rPr lang="en-GB" altLang="en-US" dirty="0" smtClean="0"/>
              <a:t>Comparisons of equipment in different classes are out of the scope of this Recommendation.</a:t>
            </a:r>
          </a:p>
          <a:p>
            <a:pPr>
              <a:defRPr/>
            </a:pPr>
            <a:endParaRPr lang="en-GB" altLang="en-US" dirty="0" smtClean="0"/>
          </a:p>
          <a:p>
            <a:pPr>
              <a:defRPr/>
            </a:pPr>
            <a:r>
              <a:rPr lang="en-GB" altLang="en-US" u="sng" dirty="0" smtClean="0"/>
              <a:t>Benefits:</a:t>
            </a:r>
          </a:p>
          <a:p>
            <a:pPr marL="171450" indent="-171450">
              <a:buFont typeface="Arial" panose="020B0604020202020204" pitchFamily="34" charset="0"/>
              <a:buChar char="•"/>
              <a:defRPr/>
            </a:pPr>
            <a:r>
              <a:rPr lang="en-US" altLang="en-US" dirty="0" smtClean="0"/>
              <a:t>Understand the evolution of network in term of efficiency</a:t>
            </a:r>
          </a:p>
          <a:p>
            <a:pPr marL="171450" indent="-171450">
              <a:buFont typeface="Arial" panose="020B0604020202020204" pitchFamily="34" charset="0"/>
              <a:buChar char="•"/>
              <a:defRPr/>
            </a:pPr>
            <a:r>
              <a:rPr lang="en-US" altLang="en-US" dirty="0" smtClean="0"/>
              <a:t>Compare different solution of the same technologies</a:t>
            </a:r>
          </a:p>
          <a:p>
            <a:pPr>
              <a:defRPr/>
            </a:pPr>
            <a:endParaRPr lang="en-US" altLang="en-US" dirty="0" smtClean="0"/>
          </a:p>
          <a:p>
            <a:pPr>
              <a:defRPr/>
            </a:pPr>
            <a:endParaRPr lang="en-US" dirty="0"/>
          </a:p>
        </p:txBody>
      </p:sp>
      <p:sp>
        <p:nvSpPr>
          <p:cNvPr id="48131" name="Slide Number Placeholder 3"/>
          <p:cNvSpPr>
            <a:spLocks noGrp="1"/>
          </p:cNvSpPr>
          <p:nvPr>
            <p:ph type="sldNum" sz="quarter" idx="5"/>
          </p:nvPr>
        </p:nvSpPr>
        <p:spPr>
          <a:noFill/>
        </p:spPr>
        <p:txBody>
          <a:bodyPr/>
          <a:lstStyle/>
          <a:p>
            <a:fld id="{7C0D5636-5974-4924-9EB0-3C4A351540D2}" type="slidenum">
              <a:rPr lang="en-US" altLang="en-US" smtClean="0">
                <a:cs typeface="Arial" charset="0"/>
              </a:rPr>
              <a:pPr/>
              <a:t>16</a:t>
            </a:fld>
            <a:endParaRPr lang="en-US" altLang="en-US" smtClean="0">
              <a:cs typeface="Arial" charset="0"/>
            </a:endParaRPr>
          </a:p>
        </p:txBody>
      </p:sp>
    </p:spTree>
    <p:extLst>
      <p:ext uri="{BB962C8B-B14F-4D97-AF65-F5344CB8AC3E}">
        <p14:creationId xmlns:p14="http://schemas.microsoft.com/office/powerpoint/2010/main" val="130662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r>
              <a:rPr lang="en-US" altLang="en-US" b="1" dirty="0" smtClean="0">
                <a:solidFill>
                  <a:srgbClr val="000000"/>
                </a:solidFill>
              </a:rPr>
              <a:t>Supplement on energy efficiency for telecommunication equipment </a:t>
            </a:r>
            <a:r>
              <a:rPr lang="en-US" altLang="en-US" dirty="0" smtClean="0">
                <a:solidFill>
                  <a:srgbClr val="000000"/>
                </a:solidFill>
              </a:rPr>
              <a:t>reviews the concepts for energy efficiency in application to networking devices; it presents a concept of place in a network as a base for classification, describes a process for creating a single metric for energy efficiency which reflects the qualities of equipment scalability with traffic levels and provides testing topologies and traffic pattern descriptions.</a:t>
            </a:r>
          </a:p>
          <a:p>
            <a:pPr>
              <a:buClr>
                <a:schemeClr val="bg1"/>
              </a:buClr>
              <a:defRPr/>
            </a:pPr>
            <a:endParaRPr lang="en-US" dirty="0" smtClean="0"/>
          </a:p>
          <a:p>
            <a:pPr marL="171450" indent="-171450">
              <a:buClr>
                <a:schemeClr val="bg1"/>
              </a:buClr>
              <a:buFont typeface="Wingdings" panose="05000000000000000000" pitchFamily="2" charset="2"/>
              <a:buChar char="§"/>
              <a:defRPr/>
            </a:pPr>
            <a:r>
              <a:rPr lang="en-US" kern="0" dirty="0" smtClean="0">
                <a:solidFill>
                  <a:schemeClr val="bg1"/>
                </a:solidFill>
                <a:latin typeface="Cambria" panose="02040503050406030204" pitchFamily="18" charset="0"/>
              </a:rPr>
              <a:t>Network functionality,  measure energy usage, network architecture and components </a:t>
            </a:r>
            <a:r>
              <a:rPr lang="en-US" kern="0" smtClean="0">
                <a:solidFill>
                  <a:schemeClr val="bg1"/>
                </a:solidFill>
                <a:latin typeface="Cambria" panose="02040503050406030204" pitchFamily="18" charset="0"/>
              </a:rPr>
              <a:t>are analyzed</a:t>
            </a:r>
          </a:p>
          <a:p>
            <a:pPr marL="171450" indent="-171450">
              <a:buClr>
                <a:schemeClr val="bg1"/>
              </a:buClr>
              <a:buFont typeface="Wingdings" panose="05000000000000000000" pitchFamily="2" charset="2"/>
              <a:buChar char="§"/>
              <a:defRPr/>
            </a:pPr>
            <a:r>
              <a:rPr lang="en-US" kern="0" smtClean="0">
                <a:solidFill>
                  <a:schemeClr val="bg1"/>
                </a:solidFill>
                <a:latin typeface="Cambria" panose="02040503050406030204" pitchFamily="18" charset="0"/>
              </a:rPr>
              <a:t>Power </a:t>
            </a:r>
            <a:r>
              <a:rPr lang="en-US" kern="0" dirty="0" smtClean="0">
                <a:solidFill>
                  <a:schemeClr val="bg1"/>
                </a:solidFill>
                <a:latin typeface="Cambria" panose="02040503050406030204" pitchFamily="18" charset="0"/>
              </a:rPr>
              <a:t>measurement conditions, positions in the network and energy efficiency are discussed in the supplement</a:t>
            </a:r>
          </a:p>
          <a:p>
            <a:pPr>
              <a:defRPr/>
            </a:pPr>
            <a:endParaRPr lang="en-US" dirty="0" smtClean="0"/>
          </a:p>
        </p:txBody>
      </p:sp>
      <p:sp>
        <p:nvSpPr>
          <p:cNvPr id="50179" name="Slide Number Placeholder 3"/>
          <p:cNvSpPr>
            <a:spLocks noGrp="1"/>
          </p:cNvSpPr>
          <p:nvPr>
            <p:ph type="sldNum" sz="quarter" idx="5"/>
          </p:nvPr>
        </p:nvSpPr>
        <p:spPr>
          <a:noFill/>
        </p:spPr>
        <p:txBody>
          <a:bodyPr/>
          <a:lstStyle/>
          <a:p>
            <a:fld id="{BCE7CFED-FEA6-445D-8D56-D4DD76346379}" type="slidenum">
              <a:rPr lang="en-US" altLang="en-US" smtClean="0">
                <a:cs typeface="Arial" charset="0"/>
              </a:rPr>
              <a:pPr/>
              <a:t>17</a:t>
            </a:fld>
            <a:endParaRPr lang="en-US" altLang="en-US" smtClean="0">
              <a:cs typeface="Arial" charset="0"/>
            </a:endParaRPr>
          </a:p>
        </p:txBody>
      </p:sp>
    </p:spTree>
    <p:extLst>
      <p:ext uri="{BB962C8B-B14F-4D97-AF65-F5344CB8AC3E}">
        <p14:creationId xmlns:p14="http://schemas.microsoft.com/office/powerpoint/2010/main" val="73692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endParaRPr lang="en-US" altLang="en-US" smtClean="0">
              <a:cs typeface="Arial" charset="0"/>
            </a:endParaRPr>
          </a:p>
        </p:txBody>
      </p:sp>
      <p:sp>
        <p:nvSpPr>
          <p:cNvPr id="52227" name="Slide Number Placeholder 3"/>
          <p:cNvSpPr>
            <a:spLocks noGrp="1"/>
          </p:cNvSpPr>
          <p:nvPr>
            <p:ph type="sldNum" sz="quarter" idx="5"/>
          </p:nvPr>
        </p:nvSpPr>
        <p:spPr>
          <a:noFill/>
        </p:spPr>
        <p:txBody>
          <a:bodyPr/>
          <a:lstStyle/>
          <a:p>
            <a:fld id="{BE389D2A-12A3-4060-8748-7280BD89D57C}" type="slidenum">
              <a:rPr lang="en-US" altLang="en-US" smtClean="0">
                <a:cs typeface="Arial" charset="0"/>
              </a:rPr>
              <a:pPr/>
              <a:t>18</a:t>
            </a:fld>
            <a:endParaRPr lang="en-US" altLang="en-US" smtClean="0">
              <a:cs typeface="Arial" charset="0"/>
            </a:endParaRPr>
          </a:p>
        </p:txBody>
      </p:sp>
    </p:spTree>
    <p:extLst>
      <p:ext uri="{BB962C8B-B14F-4D97-AF65-F5344CB8AC3E}">
        <p14:creationId xmlns:p14="http://schemas.microsoft.com/office/powerpoint/2010/main" val="189705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r>
              <a:rPr lang="en-US" altLang="en-US" smtClean="0">
                <a:solidFill>
                  <a:srgbClr val="2E2E2E"/>
                </a:solidFill>
                <a:cs typeface="Arial" charset="0"/>
              </a:rPr>
              <a:t>WP3/5 is responsible for studies relating to ICT, environment and climate change, development of methodologies for evaluating the ICT effects on climate change and publishing guidelines for using ICTs in an eco-friendly way.</a:t>
            </a:r>
          </a:p>
          <a:p>
            <a:endParaRPr lang="en-US" altLang="en-US" smtClean="0">
              <a:cs typeface="Arial" charset="0"/>
            </a:endParaRPr>
          </a:p>
        </p:txBody>
      </p:sp>
      <p:sp>
        <p:nvSpPr>
          <p:cNvPr id="19459" name="Slide Number Placeholder 3"/>
          <p:cNvSpPr>
            <a:spLocks noGrp="1"/>
          </p:cNvSpPr>
          <p:nvPr>
            <p:ph type="sldNum" sz="quarter" idx="5"/>
          </p:nvPr>
        </p:nvSpPr>
        <p:spPr>
          <a:noFill/>
        </p:spPr>
        <p:txBody>
          <a:bodyPr/>
          <a:lstStyle/>
          <a:p>
            <a:fld id="{726609E9-894F-4999-A587-24A03F640B11}" type="slidenum">
              <a:rPr lang="en-US" altLang="en-US" smtClean="0">
                <a:cs typeface="Arial" charset="0"/>
              </a:rPr>
              <a:pPr/>
              <a:t>2</a:t>
            </a:fld>
            <a:endParaRPr lang="en-US" altLang="en-US" smtClean="0">
              <a:cs typeface="Arial" charset="0"/>
            </a:endParaRPr>
          </a:p>
        </p:txBody>
      </p:sp>
    </p:spTree>
    <p:extLst>
      <p:ext uri="{BB962C8B-B14F-4D97-AF65-F5344CB8AC3E}">
        <p14:creationId xmlns:p14="http://schemas.microsoft.com/office/powerpoint/2010/main" val="378441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endParaRPr lang="en-US" altLang="en-US" smtClean="0">
              <a:cs typeface="Arial" charset="0"/>
            </a:endParaRPr>
          </a:p>
        </p:txBody>
      </p:sp>
      <p:sp>
        <p:nvSpPr>
          <p:cNvPr id="21507"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7539DF76-F446-44FE-AF4C-642CA3B46E41}" type="slidenum">
              <a:rPr lang="en-US" altLang="en-US" sz="1200">
                <a:solidFill>
                  <a:schemeClr val="tx1"/>
                </a:solidFill>
              </a:rPr>
              <a:pPr algn="r" eaLnBrk="0" hangingPunct="0"/>
              <a:t>3</a:t>
            </a:fld>
            <a:endParaRPr lang="en-US" altLang="en-US" sz="1200">
              <a:solidFill>
                <a:schemeClr val="tx1"/>
              </a:solidFill>
            </a:endParaRPr>
          </a:p>
        </p:txBody>
      </p:sp>
    </p:spTree>
    <p:extLst>
      <p:ext uri="{BB962C8B-B14F-4D97-AF65-F5344CB8AC3E}">
        <p14:creationId xmlns:p14="http://schemas.microsoft.com/office/powerpoint/2010/main" val="1222446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endParaRPr lang="en-US" altLang="en-US" smtClean="0">
              <a:cs typeface="Arial" charset="0"/>
            </a:endParaRPr>
          </a:p>
        </p:txBody>
      </p:sp>
      <p:sp>
        <p:nvSpPr>
          <p:cNvPr id="23555" name="Slide Number Placeholder 3"/>
          <p:cNvSpPr>
            <a:spLocks noGrp="1"/>
          </p:cNvSpPr>
          <p:nvPr>
            <p:ph type="sldNum" sz="quarter" idx="5"/>
          </p:nvPr>
        </p:nvSpPr>
        <p:spPr>
          <a:noFill/>
        </p:spPr>
        <p:txBody>
          <a:bodyPr/>
          <a:lstStyle/>
          <a:p>
            <a:fld id="{0DD5E06A-01F2-4D6F-8C8D-F5A307DDC084}" type="slidenum">
              <a:rPr lang="en-US" altLang="en-US" smtClean="0">
                <a:cs typeface="Arial" charset="0"/>
              </a:rPr>
              <a:pPr/>
              <a:t>4</a:t>
            </a:fld>
            <a:endParaRPr lang="en-US" altLang="en-US" smtClean="0">
              <a:cs typeface="Arial" charset="0"/>
            </a:endParaRPr>
          </a:p>
        </p:txBody>
      </p:sp>
    </p:spTree>
    <p:extLst>
      <p:ext uri="{BB962C8B-B14F-4D97-AF65-F5344CB8AC3E}">
        <p14:creationId xmlns:p14="http://schemas.microsoft.com/office/powerpoint/2010/main" val="3854149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endParaRPr lang="en-US" altLang="en-US" smtClean="0">
              <a:cs typeface="Arial" charset="0"/>
            </a:endParaRPr>
          </a:p>
        </p:txBody>
      </p:sp>
      <p:sp>
        <p:nvSpPr>
          <p:cNvPr id="25603"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B44704FE-DBA8-435B-A78D-8CE14362F789}" type="slidenum">
              <a:rPr lang="en-US" altLang="en-US" sz="1200">
                <a:solidFill>
                  <a:schemeClr val="tx1"/>
                </a:solidFill>
              </a:rPr>
              <a:pPr algn="r" eaLnBrk="0" hangingPunct="0"/>
              <a:t>5</a:t>
            </a:fld>
            <a:endParaRPr lang="en-US" altLang="en-US" sz="1200">
              <a:solidFill>
                <a:schemeClr val="tx1"/>
              </a:solidFill>
            </a:endParaRPr>
          </a:p>
        </p:txBody>
      </p:sp>
    </p:spTree>
    <p:extLst>
      <p:ext uri="{BB962C8B-B14F-4D97-AF65-F5344CB8AC3E}">
        <p14:creationId xmlns:p14="http://schemas.microsoft.com/office/powerpoint/2010/main" val="277995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endParaRPr lang="en-US" altLang="en-US" smtClean="0">
              <a:cs typeface="Arial" charset="0"/>
            </a:endParaRPr>
          </a:p>
        </p:txBody>
      </p:sp>
      <p:sp>
        <p:nvSpPr>
          <p:cNvPr id="27651"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2B28C307-1247-4974-8493-9B36D4BFB30F}" type="slidenum">
              <a:rPr lang="en-US" altLang="en-US" sz="1200">
                <a:solidFill>
                  <a:schemeClr val="tx1"/>
                </a:solidFill>
              </a:rPr>
              <a:pPr algn="r" eaLnBrk="0" hangingPunct="0"/>
              <a:t>6</a:t>
            </a:fld>
            <a:endParaRPr lang="en-US" altLang="en-US" sz="1200">
              <a:solidFill>
                <a:schemeClr val="tx1"/>
              </a:solidFill>
            </a:endParaRPr>
          </a:p>
        </p:txBody>
      </p:sp>
    </p:spTree>
    <p:extLst>
      <p:ext uri="{BB962C8B-B14F-4D97-AF65-F5344CB8AC3E}">
        <p14:creationId xmlns:p14="http://schemas.microsoft.com/office/powerpoint/2010/main" val="1065097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a:lnSpc>
                <a:spcPct val="90000"/>
              </a:lnSpc>
              <a:spcBef>
                <a:spcPct val="0"/>
              </a:spcBef>
            </a:pPr>
            <a:r>
              <a:rPr lang="en-US" sz="1000" smtClean="0">
                <a:cs typeface="Arial" charset="0"/>
              </a:rPr>
              <a:t>MTBF: Mean Time Between Failure</a:t>
            </a:r>
          </a:p>
          <a:p>
            <a:pPr>
              <a:lnSpc>
                <a:spcPct val="90000"/>
              </a:lnSpc>
              <a:spcBef>
                <a:spcPct val="0"/>
              </a:spcBef>
            </a:pPr>
            <a:endParaRPr lang="en-US" sz="1000" smtClean="0">
              <a:cs typeface="Arial" charset="0"/>
            </a:endParaRPr>
          </a:p>
          <a:p>
            <a:pPr>
              <a:lnSpc>
                <a:spcPct val="90000"/>
              </a:lnSpc>
              <a:spcBef>
                <a:spcPct val="0"/>
              </a:spcBef>
            </a:pPr>
            <a:r>
              <a:rPr lang="en-US" altLang="en-US" sz="1000" b="1" smtClean="0">
                <a:cs typeface="Arial" charset="0"/>
              </a:rPr>
              <a:t>ITU-T L.1000 </a:t>
            </a:r>
            <a:r>
              <a:rPr lang="en-US" altLang="en-US" sz="1000" smtClean="0">
                <a:cs typeface="Arial" charset="0"/>
              </a:rPr>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pPr>
              <a:lnSpc>
                <a:spcPct val="90000"/>
              </a:lnSpc>
              <a:spcBef>
                <a:spcPct val="0"/>
              </a:spcBef>
            </a:pPr>
            <a:endParaRPr lang="en-US" altLang="en-US" sz="1000" smtClean="0">
              <a:cs typeface="Arial" charset="0"/>
            </a:endParaRPr>
          </a:p>
          <a:p>
            <a:pPr>
              <a:lnSpc>
                <a:spcPct val="90000"/>
              </a:lnSpc>
              <a:spcBef>
                <a:spcPct val="0"/>
              </a:spcBef>
            </a:pPr>
            <a:r>
              <a:rPr lang="en-US" altLang="en-US" sz="1000" smtClean="0">
                <a:solidFill>
                  <a:srgbClr val="2E2E2E"/>
                </a:solidFill>
                <a:cs typeface="Arial" charset="0"/>
              </a:rPr>
              <a:t>- “</a:t>
            </a:r>
            <a:r>
              <a:rPr lang="en-GB" altLang="en-US" sz="1000" smtClean="0">
                <a:solidFill>
                  <a:srgbClr val="2E2E2E"/>
                </a:solidFill>
                <a:cs typeface="Arial" charset="0"/>
              </a:rPr>
              <a:t>Universal power adapter</a:t>
            </a:r>
            <a:r>
              <a:rPr lang="en-GB" altLang="zh-CN" sz="1000" smtClean="0">
                <a:solidFill>
                  <a:srgbClr val="2E2E2E"/>
                </a:solidFill>
                <a:cs typeface="宋体"/>
              </a:rPr>
              <a:t> and charger solution for mobile terminals and other ICT hand held devices</a:t>
            </a:r>
            <a:r>
              <a:rPr lang="en-US" altLang="zh-CN" sz="1000" smtClean="0">
                <a:solidFill>
                  <a:srgbClr val="2E2E2E"/>
                </a:solidFill>
                <a:cs typeface="宋体"/>
              </a:rPr>
              <a:t>” (</a:t>
            </a:r>
            <a:r>
              <a:rPr lang="en-US" altLang="en-US" sz="1000" b="1" smtClean="0">
                <a:solidFill>
                  <a:srgbClr val="2E2E2E"/>
                </a:solidFill>
                <a:cs typeface="Arial" charset="0"/>
              </a:rPr>
              <a:t>Recommendation ITU-T L.1000</a:t>
            </a:r>
            <a:r>
              <a:rPr lang="en-US" altLang="en-US" sz="1000" smtClean="0">
                <a:solidFill>
                  <a:srgbClr val="2E2E2E"/>
                </a:solidFill>
                <a:cs typeface="Arial" charset="0"/>
              </a:rPr>
              <a:t>)</a:t>
            </a:r>
            <a:endParaRPr lang="en-US" altLang="zh-CN" sz="1000" smtClean="0">
              <a:solidFill>
                <a:srgbClr val="2E2E2E"/>
              </a:solidFill>
              <a:cs typeface="宋体"/>
            </a:endParaRPr>
          </a:p>
          <a:p>
            <a:pPr>
              <a:lnSpc>
                <a:spcPct val="90000"/>
              </a:lnSpc>
              <a:spcBef>
                <a:spcPct val="0"/>
              </a:spcBef>
            </a:pPr>
            <a:r>
              <a:rPr lang="en-US" altLang="zh-CN" sz="1000" i="1" smtClean="0">
                <a:solidFill>
                  <a:srgbClr val="2E2E2E"/>
                </a:solidFill>
                <a:cs typeface="宋体"/>
              </a:rPr>
              <a:t>- Saves 82,000 tons of e-waste per year</a:t>
            </a:r>
          </a:p>
          <a:p>
            <a:pPr>
              <a:lnSpc>
                <a:spcPct val="90000"/>
              </a:lnSpc>
              <a:spcBef>
                <a:spcPct val="0"/>
              </a:spcBef>
            </a:pPr>
            <a:r>
              <a:rPr lang="en-US" altLang="zh-CN" sz="1000" i="1" smtClean="0">
                <a:solidFill>
                  <a:srgbClr val="2E2E2E"/>
                </a:solidFill>
                <a:cs typeface="宋体"/>
              </a:rPr>
              <a:t>- Saves at least 13.6 million tonnes of CO2 emissions annually</a:t>
            </a:r>
          </a:p>
          <a:p>
            <a:pPr>
              <a:lnSpc>
                <a:spcPct val="90000"/>
              </a:lnSpc>
              <a:spcBef>
                <a:spcPct val="0"/>
              </a:spcBef>
            </a:pPr>
            <a:endParaRPr lang="en-US" altLang="en-US" sz="1000" smtClean="0">
              <a:cs typeface="Arial" charset="0"/>
            </a:endParaRPr>
          </a:p>
          <a:p>
            <a:pPr>
              <a:lnSpc>
                <a:spcPct val="90000"/>
              </a:lnSpc>
              <a:spcBef>
                <a:spcPct val="0"/>
              </a:spcBef>
            </a:pPr>
            <a:r>
              <a:rPr lang="en-US" altLang="en-US" sz="1000" b="1" smtClean="0">
                <a:cs typeface="Arial" charset="0"/>
              </a:rPr>
              <a:t>ITU-T L.1001 </a:t>
            </a:r>
            <a:r>
              <a:rPr lang="en-US" altLang="en-US" sz="1000" smtClean="0">
                <a:cs typeface="Arial" charset="0"/>
              </a:rPr>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e-waste amount. The universal power adapter solution for ICT equipment for stationary use is designed to serve the vast majority of ICT devices.</a:t>
            </a:r>
          </a:p>
          <a:p>
            <a:pPr>
              <a:lnSpc>
                <a:spcPct val="90000"/>
              </a:lnSpc>
              <a:spcBef>
                <a:spcPct val="0"/>
              </a:spcBef>
            </a:pPr>
            <a:endParaRPr lang="en-US" altLang="en-US" sz="1000" smtClean="0">
              <a:cs typeface="Arial" charset="0"/>
            </a:endParaRPr>
          </a:p>
          <a:p>
            <a:pPr>
              <a:lnSpc>
                <a:spcPct val="90000"/>
              </a:lnSpc>
              <a:spcBef>
                <a:spcPct val="0"/>
              </a:spcBef>
            </a:pPr>
            <a:r>
              <a:rPr lang="en-US" altLang="en-US" sz="1000" b="1" smtClean="0">
                <a:solidFill>
                  <a:srgbClr val="FF0000"/>
                </a:solidFill>
                <a:cs typeface="Arial" charset="0"/>
              </a:rPr>
              <a:t>- </a:t>
            </a:r>
            <a:r>
              <a:rPr lang="en-US" altLang="en-US" sz="1000" b="1" smtClean="0">
                <a:solidFill>
                  <a:srgbClr val="000000"/>
                </a:solidFill>
                <a:cs typeface="Arial" charset="0"/>
              </a:rPr>
              <a:t>Consented</a:t>
            </a:r>
            <a:r>
              <a:rPr lang="en-US" altLang="en-US" sz="1000" smtClean="0">
                <a:solidFill>
                  <a:srgbClr val="000000"/>
                </a:solidFill>
                <a:cs typeface="Arial" charset="0"/>
              </a:rPr>
              <a:t> on 12 October 2012</a:t>
            </a:r>
            <a:br>
              <a:rPr lang="en-US" altLang="en-US" sz="1000" smtClean="0">
                <a:solidFill>
                  <a:srgbClr val="000000"/>
                </a:solidFill>
                <a:cs typeface="Arial" charset="0"/>
              </a:rPr>
            </a:br>
            <a:r>
              <a:rPr lang="en-US" altLang="en-US" sz="1000" smtClean="0">
                <a:solidFill>
                  <a:srgbClr val="000000"/>
                </a:solidFill>
                <a:cs typeface="Arial" charset="0"/>
              </a:rPr>
              <a:t>- </a:t>
            </a:r>
            <a:r>
              <a:rPr lang="en-US" altLang="en-US" sz="1000" b="1" smtClean="0">
                <a:solidFill>
                  <a:srgbClr val="FF0000"/>
                </a:solidFill>
                <a:cs typeface="Arial" charset="0"/>
              </a:rPr>
              <a:t>NEW - </a:t>
            </a:r>
            <a:r>
              <a:rPr lang="en-US" altLang="en-US" sz="1000" smtClean="0">
                <a:solidFill>
                  <a:srgbClr val="000000"/>
                </a:solidFill>
                <a:cs typeface="Arial" charset="0"/>
              </a:rPr>
              <a:t>“External universal power adapter solutions for ICT equipment for stationary use” </a:t>
            </a:r>
            <a:r>
              <a:rPr lang="en-US" altLang="zh-CN" sz="1000" smtClean="0">
                <a:solidFill>
                  <a:srgbClr val="2E2E2E"/>
                </a:solidFill>
                <a:cs typeface="宋体"/>
              </a:rPr>
              <a:t>(</a:t>
            </a:r>
            <a:r>
              <a:rPr lang="en-US" altLang="en-US" sz="1000" b="1" smtClean="0">
                <a:solidFill>
                  <a:srgbClr val="2E2E2E"/>
                </a:solidFill>
                <a:cs typeface="Arial" charset="0"/>
              </a:rPr>
              <a:t>Recommendation ITU-T L.1001</a:t>
            </a:r>
            <a:r>
              <a:rPr lang="en-US" altLang="en-US" sz="1000" smtClean="0">
                <a:solidFill>
                  <a:srgbClr val="2E2E2E"/>
                </a:solidFill>
                <a:cs typeface="Arial" charset="0"/>
              </a:rPr>
              <a:t>)</a:t>
            </a:r>
            <a:endParaRPr lang="en-US" altLang="en-US" sz="1000" smtClean="0">
              <a:solidFill>
                <a:srgbClr val="000000"/>
              </a:solidFill>
              <a:cs typeface="Arial" charset="0"/>
            </a:endParaRPr>
          </a:p>
          <a:p>
            <a:pPr>
              <a:lnSpc>
                <a:spcPct val="90000"/>
              </a:lnSpc>
              <a:spcBef>
                <a:spcPct val="0"/>
              </a:spcBef>
            </a:pPr>
            <a:r>
              <a:rPr lang="en-US" altLang="en-US" sz="1000" smtClean="0">
                <a:solidFill>
                  <a:srgbClr val="000000"/>
                </a:solidFill>
                <a:cs typeface="Arial" charset="0"/>
              </a:rPr>
              <a:t>- Saves 300,000 tonnes of e-waste annually</a:t>
            </a:r>
          </a:p>
          <a:p>
            <a:pPr>
              <a:lnSpc>
                <a:spcPct val="90000"/>
              </a:lnSpc>
              <a:spcBef>
                <a:spcPct val="0"/>
              </a:spcBef>
            </a:pPr>
            <a:r>
              <a:rPr lang="en-US" altLang="en-US" sz="1000" smtClean="0">
                <a:solidFill>
                  <a:srgbClr val="000000"/>
                </a:solidFill>
                <a:cs typeface="Arial" charset="0"/>
              </a:rPr>
              <a:t>- Reduces the energy consumption and greenhouse gas (GHG) emissions of external power supplies by between 25% and 50%</a:t>
            </a:r>
            <a:endParaRPr lang="en-US" sz="1000" smtClean="0">
              <a:cs typeface="Arial" charset="0"/>
            </a:endParaRPr>
          </a:p>
        </p:txBody>
      </p:sp>
      <p:sp>
        <p:nvSpPr>
          <p:cNvPr id="29699"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93876CB4-0711-46D9-A7EB-E0451EBDC586}" type="slidenum">
              <a:rPr lang="en-US" altLang="en-US" sz="1200">
                <a:solidFill>
                  <a:schemeClr val="tx1"/>
                </a:solidFill>
              </a:rPr>
              <a:pPr algn="r" eaLnBrk="0" hangingPunct="0"/>
              <a:t>7</a:t>
            </a:fld>
            <a:endParaRPr lang="en-US" altLang="en-US" sz="1200">
              <a:solidFill>
                <a:schemeClr val="tx1"/>
              </a:solidFill>
            </a:endParaRPr>
          </a:p>
        </p:txBody>
      </p:sp>
    </p:spTree>
    <p:extLst>
      <p:ext uri="{BB962C8B-B14F-4D97-AF65-F5344CB8AC3E}">
        <p14:creationId xmlns:p14="http://schemas.microsoft.com/office/powerpoint/2010/main" val="3939484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endParaRPr lang="it-IT" smtClean="0">
              <a:cs typeface="Arial" charset="0"/>
            </a:endParaRPr>
          </a:p>
        </p:txBody>
      </p:sp>
      <p:sp>
        <p:nvSpPr>
          <p:cNvPr id="31747"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664A977C-A2AF-4DC0-9617-D1F6BCD8825A}" type="slidenum">
              <a:rPr lang="en-US" altLang="en-US" sz="1200">
                <a:solidFill>
                  <a:schemeClr val="tx1"/>
                </a:solidFill>
              </a:rPr>
              <a:pPr algn="r" eaLnBrk="0" hangingPunct="0"/>
              <a:t>8</a:t>
            </a:fld>
            <a:endParaRPr lang="en-US" altLang="en-US" sz="1200">
              <a:solidFill>
                <a:schemeClr val="tx1"/>
              </a:solidFill>
            </a:endParaRPr>
          </a:p>
        </p:txBody>
      </p:sp>
    </p:spTree>
    <p:extLst>
      <p:ext uri="{BB962C8B-B14F-4D97-AF65-F5344CB8AC3E}">
        <p14:creationId xmlns:p14="http://schemas.microsoft.com/office/powerpoint/2010/main" val="31516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a:lnSpc>
                <a:spcPct val="90000"/>
              </a:lnSpc>
              <a:spcBef>
                <a:spcPct val="0"/>
              </a:spcBef>
            </a:pPr>
            <a:r>
              <a:rPr lang="en-US" smtClean="0">
                <a:cs typeface="Arial" charset="0"/>
              </a:rPr>
              <a:t>ITU-T L.1100 outlines key considerations in all phases of the recycling process, and provides guidelines as to how organizations may fairly and transparently report on rare-metal recycling.</a:t>
            </a:r>
          </a:p>
          <a:p>
            <a:pPr>
              <a:lnSpc>
                <a:spcPct val="90000"/>
              </a:lnSpc>
              <a:spcBef>
                <a:spcPct val="0"/>
              </a:spcBef>
            </a:pPr>
            <a:endParaRPr lang="en-US" smtClean="0">
              <a:cs typeface="Arial" charset="0"/>
            </a:endParaRPr>
          </a:p>
          <a:p>
            <a:pPr>
              <a:lnSpc>
                <a:spcPct val="90000"/>
              </a:lnSpc>
              <a:spcBef>
                <a:spcPct val="0"/>
              </a:spcBef>
            </a:pPr>
            <a:r>
              <a:rPr lang="en-US" smtClean="0">
                <a:cs typeface="Arial" charset="0"/>
              </a:rPr>
              <a:t>ITU-T L.1101 presents measurement methods to characterize rare metals in ICT goods. To achieve successful recycling systems, the rare metals information provided by manufacturers should be accurate. </a:t>
            </a:r>
          </a:p>
          <a:p>
            <a:pPr>
              <a:lnSpc>
                <a:spcPct val="90000"/>
              </a:lnSpc>
              <a:spcBef>
                <a:spcPct val="0"/>
              </a:spcBef>
            </a:pPr>
            <a:r>
              <a:rPr lang="en-US" smtClean="0">
                <a:cs typeface="Arial" charset="0"/>
              </a:rPr>
              <a:t>For successful recycling, producers are required to provide detailed information on rare metals to recyclers. The provided information should be accurate for effective recycling. However, many measurement and characterization methods may be used to obtain this information on elements (rare metals). Moreover, each method has its intrinsic advantages and disadvantages for the analysis of these elements. Element separation abilities and quantitative resolutions are divergent in different measurement methods. A common measurement method can facilitate recycling information exchanges between producers and recyclers.</a:t>
            </a:r>
          </a:p>
          <a:p>
            <a:pPr>
              <a:lnSpc>
                <a:spcPct val="90000"/>
              </a:lnSpc>
              <a:spcBef>
                <a:spcPct val="0"/>
              </a:spcBef>
            </a:pPr>
            <a:r>
              <a:rPr lang="en-US" smtClean="0">
                <a:cs typeface="Arial" charset="0"/>
              </a:rPr>
              <a:t>Based on the guidelines of IEC 62321, this Recommendation provides reference characterization procedures for efficient recycling of rare metals by using XRF (X-ray fluorescence) and ICP-MS (inductively coupled plasma mass spectrometry) measurement methods.</a:t>
            </a:r>
          </a:p>
          <a:p>
            <a:pPr>
              <a:lnSpc>
                <a:spcPct val="90000"/>
              </a:lnSpc>
            </a:pPr>
            <a:endParaRPr lang="en-US" smtClean="0">
              <a:cs typeface="Arial" charset="0"/>
            </a:endParaRPr>
          </a:p>
        </p:txBody>
      </p:sp>
      <p:sp>
        <p:nvSpPr>
          <p:cNvPr id="33795" name="Slide Number Placeholder 3"/>
          <p:cNvSpPr txBox="1">
            <a:spLocks noGrp="1"/>
          </p:cNvSpPr>
          <p:nvPr/>
        </p:nvSpPr>
        <p:spPr bwMode="auto">
          <a:xfrm>
            <a:off x="3843338" y="9421813"/>
            <a:ext cx="2938462" cy="496887"/>
          </a:xfrm>
          <a:prstGeom prst="rect">
            <a:avLst/>
          </a:prstGeom>
          <a:noFill/>
          <a:ln w="9525">
            <a:noFill/>
            <a:miter lim="800000"/>
            <a:headEnd/>
            <a:tailEnd/>
          </a:ln>
        </p:spPr>
        <p:txBody>
          <a:bodyPr anchor="b"/>
          <a:lstStyle/>
          <a:p>
            <a:pPr algn="r" eaLnBrk="0" hangingPunct="0"/>
            <a:fld id="{224003E6-6630-481D-BB1E-1EC7330A3F68}" type="slidenum">
              <a:rPr lang="en-US" altLang="en-US" sz="1200">
                <a:solidFill>
                  <a:schemeClr val="tx1"/>
                </a:solidFill>
              </a:rPr>
              <a:pPr algn="r" eaLnBrk="0" hangingPunct="0"/>
              <a:t>9</a:t>
            </a:fld>
            <a:endParaRPr lang="en-US" altLang="en-US" sz="1200">
              <a:solidFill>
                <a:schemeClr val="tx1"/>
              </a:solidFill>
            </a:endParaRPr>
          </a:p>
        </p:txBody>
      </p:sp>
    </p:spTree>
    <p:extLst>
      <p:ext uri="{BB962C8B-B14F-4D97-AF65-F5344CB8AC3E}">
        <p14:creationId xmlns:p14="http://schemas.microsoft.com/office/powerpoint/2010/main" val="3871868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a:noFill/>
          </a:ln>
          <a:extLst/>
        </p:spPr>
        <p:txBody>
          <a:bodyPr wrap="none" lIns="0" tIns="0" rIns="0" bIns="0">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200" b="1" smtClean="0">
                <a:solidFill>
                  <a:srgbClr val="0C4B84"/>
                </a:solidFill>
              </a:rPr>
              <a:t> </a:t>
            </a:r>
            <a:endParaRPr lang="en-US" altLang="en-US" sz="2400" smtClean="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a:noFill/>
          </a:ln>
          <a:extLst/>
        </p:spPr>
        <p:txBody>
          <a:bodyPr wrap="none" lIns="0" tIns="0" rIns="0" bIns="0">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200" b="1" smtClean="0">
                <a:solidFill>
                  <a:srgbClr val="0C4B84"/>
                </a:solidFill>
              </a:rPr>
              <a:t> </a:t>
            </a:r>
            <a:endParaRPr lang="en-US" altLang="en-US" sz="2400" smtClean="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a:noFill/>
          </a:ln>
          <a:extLst/>
        </p:spPr>
        <p:txBody>
          <a:bodyPr wrap="none" lIns="0" tIns="0" rIns="0" bIns="0">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000" smtClean="0">
                <a:solidFill>
                  <a:srgbClr val="000000"/>
                </a:solidFill>
              </a:rPr>
              <a:t> </a:t>
            </a:r>
            <a:endParaRPr lang="en-US" altLang="en-US" sz="2400" smtClean="0">
              <a:solidFill>
                <a:schemeClr val="tx1"/>
              </a:solidFill>
            </a:endParaRPr>
          </a:p>
        </p:txBody>
      </p:sp>
      <p:pic>
        <p:nvPicPr>
          <p:cNvPr id="9" name="Picture 22"/>
          <p:cNvPicPr>
            <a:picLocks noChangeAspect="1" noChangeArrowheads="1"/>
          </p:cNvPicPr>
          <p:nvPr/>
        </p:nvPicPr>
        <p:blipFill>
          <a:blip r:embed="rId3"/>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a:noFill/>
          </a:ln>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800" smtClean="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39B0B29A-1AFF-4E9B-B102-9E87147CD092}" type="slidenum">
              <a:rPr lang="en-US" altLang="en-US"/>
              <a:pPr>
                <a:defRPr/>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0D21D5BA-A412-49DD-9442-8D18A47FD8D0}" type="slidenum">
              <a:rPr lang="en-US" altLang="en-US"/>
              <a:pPr>
                <a:defRPr/>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63F493C4-C396-43D2-B203-0DABD1610F7F}" type="slidenum">
              <a:rPr lang="en-US" altLang="en-US"/>
              <a:pPr>
                <a:defRPr/>
              </a:pPr>
              <a:t>‹#›</a:t>
            </a:fld>
            <a:endParaRPr lang="en-US"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C8E58BFF-BEC7-4D48-A336-D9DD7B1364EA}" type="slidenum">
              <a:rPr lang="en-US" altLang="en-US"/>
              <a:pPr>
                <a:defRPr/>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40F78579-FB42-4E64-9092-BC2EAF96C584}" type="slidenum">
              <a:rPr lang="en-US" altLang="en-US"/>
              <a:pPr>
                <a:defRPr/>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589207B5-C588-4340-A7C7-CA54867DB496}" type="slidenum">
              <a:rPr lang="en-US" altLang="en-US"/>
              <a:pPr>
                <a:defRPr/>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AEB5D69A-6E56-4F1E-99FD-ECD4E29733B1}" type="slidenum">
              <a:rPr lang="en-US" altLang="en-US"/>
              <a:pPr>
                <a:defRPr/>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0A9EFF93-FA17-4415-9F3E-39995902CC3A}" type="slidenum">
              <a:rPr lang="en-US" altLang="en-US"/>
              <a:pPr>
                <a:defRPr/>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09A1FEBE-80F9-45A1-97F1-DB4AF5AF603A}" type="slidenum">
              <a:rPr lang="en-US" altLang="en-US"/>
              <a:pPr>
                <a:defRPr/>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097504D5-364A-4992-ADEB-CE46E73758E7}" type="slidenum">
              <a:rPr lang="en-US" altLang="en-US"/>
              <a:pPr>
                <a:defRPr/>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D12F257B-FF7E-41AA-B42C-068408DEB356}" type="slidenum">
              <a:rPr lang="en-US" altLang="en-US"/>
              <a:pPr>
                <a:defRPr/>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67" name="Rectangle 43"/>
          <p:cNvSpPr>
            <a:spLocks noGrp="1" noChangeArrowheads="1"/>
          </p:cNvSpPr>
          <p:nvPr>
            <p:ph type="sldNum" sz="quarter" idx="4"/>
          </p:nvPr>
        </p:nvSpPr>
        <p:spPr bwMode="auto">
          <a:xfrm>
            <a:off x="8747125" y="6403975"/>
            <a:ext cx="361950"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83BB7922-C51B-4E06-BF31-50878DB099E3}" type="slidenum">
              <a:rPr lang="en-US" altLang="en-US"/>
              <a:pPr>
                <a:defRPr/>
              </a:pPr>
              <a:t>‹#›</a:t>
            </a:fld>
            <a:endParaRPr lang="en-US" alt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52"/>
          <p:cNvPicPr>
            <a:picLocks noChangeAspect="1" noChangeArrowheads="1"/>
          </p:cNvPicPr>
          <p:nvPr/>
        </p:nvPicPr>
        <p:blipFill>
          <a:blip r:embed="rId15"/>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a:noFill/>
          </a:ln>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defRPr/>
            </a:pPr>
            <a:r>
              <a:rPr lang="en-US" altLang="en-US" sz="1800" smtClean="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1638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1" name="Rectangle 9"/>
          <p:cNvSpPr>
            <a:spLocks noChangeArrowheads="1"/>
          </p:cNvSpPr>
          <p:nvPr/>
        </p:nvSpPr>
        <p:spPr bwMode="auto">
          <a:xfrm>
            <a:off x="576263" y="1052513"/>
            <a:ext cx="7991475" cy="2160587"/>
          </a:xfrm>
          <a:prstGeom prst="rect">
            <a:avLst/>
          </a:prstGeom>
          <a:noFill/>
          <a:ln w="9525">
            <a:noFill/>
            <a:miter lim="800000"/>
            <a:headEnd/>
            <a:tailEnd/>
          </a:ln>
          <a:effectLst/>
        </p:spPr>
        <p:txBody>
          <a:bodyPr/>
          <a:lstStyle/>
          <a:p>
            <a:pPr algn="ctr"/>
            <a:r>
              <a:rPr lang="fr-FR" sz="3200" dirty="0" smtClean="0">
                <a:solidFill>
                  <a:schemeClr val="bg1"/>
                </a:solidFill>
              </a:rPr>
              <a:t>Activités de SG5 pour un développement durable des TIC: </a:t>
            </a:r>
            <a:r>
              <a:rPr lang="fr-FR" sz="3200" dirty="0" smtClean="0"/>
              <a:t/>
            </a:r>
            <a:br>
              <a:rPr lang="fr-FR" sz="3200" dirty="0" smtClean="0"/>
            </a:br>
            <a:r>
              <a:rPr lang="fr-FR" sz="3200" dirty="0" smtClean="0"/>
              <a:t/>
            </a:r>
            <a:br>
              <a:rPr lang="fr-FR" sz="3200" dirty="0" smtClean="0"/>
            </a:br>
            <a:endParaRPr lang="en-US" altLang="en-US" sz="1400" b="1" dirty="0">
              <a:solidFill>
                <a:schemeClr val="bg1"/>
              </a:solidFill>
              <a:latin typeface="Cambria" pitchFamily="18" charset="0"/>
              <a:cs typeface="Microsoft Sans Serif" pitchFamily="34" charset="0"/>
            </a:endParaRPr>
          </a:p>
          <a:p>
            <a:pPr algn="ctr"/>
            <a:r>
              <a:rPr lang="en-US" altLang="en-US" sz="1400" b="1" dirty="0">
                <a:solidFill>
                  <a:schemeClr val="bg1"/>
                </a:solidFill>
                <a:latin typeface="Cambria" pitchFamily="18" charset="0"/>
                <a:cs typeface="Microsoft Sans Serif" pitchFamily="34" charset="0"/>
              </a:rPr>
              <a:t>Overview of </a:t>
            </a:r>
          </a:p>
          <a:p>
            <a:pPr algn="ctr"/>
            <a:r>
              <a:rPr lang="fr-FR" sz="1400" dirty="0" smtClean="0">
                <a:solidFill>
                  <a:schemeClr val="bg1"/>
                </a:solidFill>
              </a:rPr>
              <a:t>Question 17/5 </a:t>
            </a:r>
            <a:br>
              <a:rPr lang="fr-FR" sz="1400" dirty="0" smtClean="0">
                <a:solidFill>
                  <a:schemeClr val="bg1"/>
                </a:solidFill>
              </a:rPr>
            </a:br>
            <a:r>
              <a:rPr lang="fr-FR" sz="1400" dirty="0" smtClean="0">
                <a:solidFill>
                  <a:schemeClr val="bg1"/>
                </a:solidFill>
              </a:rPr>
              <a:t>«L'efficacité énergétique pour le secteur des TIC et de l'harmonisation des normes environnementales" </a:t>
            </a:r>
            <a:br>
              <a:rPr lang="fr-FR" sz="1400" dirty="0" smtClean="0">
                <a:solidFill>
                  <a:schemeClr val="bg1"/>
                </a:solidFill>
              </a:rPr>
            </a:br>
            <a:r>
              <a:rPr lang="fr-FR" sz="1400" dirty="0" smtClean="0">
                <a:solidFill>
                  <a:schemeClr val="bg1"/>
                </a:solidFill>
              </a:rPr>
              <a:t/>
            </a:r>
            <a:br>
              <a:rPr lang="fr-FR" sz="1400" dirty="0" smtClean="0">
                <a:solidFill>
                  <a:schemeClr val="bg1"/>
                </a:solidFill>
              </a:rPr>
            </a:br>
            <a:r>
              <a:rPr lang="fr-FR" sz="1400" dirty="0" smtClean="0">
                <a:solidFill>
                  <a:schemeClr val="bg1"/>
                </a:solidFill>
              </a:rPr>
              <a:t>Groupe de travail 3 (WP3 / 5) </a:t>
            </a:r>
          </a:p>
          <a:p>
            <a:pPr algn="ctr"/>
            <a:r>
              <a:rPr lang="en-US" altLang="en-US" sz="1400" b="1" dirty="0" smtClean="0">
                <a:solidFill>
                  <a:schemeClr val="bg1"/>
                </a:solidFill>
                <a:latin typeface="Cambria" pitchFamily="18" charset="0"/>
                <a:cs typeface="Microsoft Sans Serif" pitchFamily="34" charset="0"/>
              </a:rPr>
              <a:t>“</a:t>
            </a:r>
            <a:r>
              <a:rPr lang="en-US" altLang="en-US" sz="1400" b="1" dirty="0">
                <a:solidFill>
                  <a:schemeClr val="bg1"/>
                </a:solidFill>
                <a:latin typeface="Cambria" pitchFamily="18" charset="0"/>
                <a:cs typeface="Microsoft Sans Serif" pitchFamily="34" charset="0"/>
              </a:rPr>
              <a:t>Environmental impact reduction including e-waste”</a:t>
            </a:r>
          </a:p>
          <a:p>
            <a:pPr algn="ctr"/>
            <a:endParaRPr lang="en-US" altLang="en-US" sz="3000" b="1" dirty="0">
              <a:solidFill>
                <a:schemeClr val="bg1"/>
              </a:solidFill>
              <a:latin typeface="Cambria" pitchFamily="18" charset="0"/>
              <a:cs typeface="Microsoft Sans Serif" pitchFamily="34" charset="0"/>
            </a:endParaRPr>
          </a:p>
          <a:p>
            <a:pPr algn="ctr"/>
            <a:endParaRPr lang="en-US" altLang="en-US" sz="3000" dirty="0">
              <a:solidFill>
                <a:schemeClr val="bg1"/>
              </a:solidFill>
              <a:effectLst>
                <a:outerShdw blurRad="38100" dist="38100" dir="2700000" algn="tl">
                  <a:srgbClr val="C0C0C0"/>
                </a:outerShdw>
              </a:effectLst>
            </a:endParaRPr>
          </a:p>
        </p:txBody>
      </p:sp>
      <p:sp>
        <p:nvSpPr>
          <p:cNvPr id="16388" name="Subtitle 2"/>
          <p:cNvSpPr txBox="1">
            <a:spLocks/>
          </p:cNvSpPr>
          <p:nvPr/>
        </p:nvSpPr>
        <p:spPr bwMode="auto">
          <a:xfrm>
            <a:off x="1285875" y="4941888"/>
            <a:ext cx="6570663" cy="1079500"/>
          </a:xfrm>
          <a:prstGeom prst="rect">
            <a:avLst/>
          </a:prstGeom>
          <a:noFill/>
          <a:ln w="9525">
            <a:noFill/>
            <a:miter lim="800000"/>
            <a:headEnd/>
            <a:tailEnd/>
          </a:ln>
        </p:spPr>
        <p:txBody>
          <a:bodyPr/>
          <a:lstStyle/>
          <a:p>
            <a:pPr algn="ctr" eaLnBrk="0" hangingPunct="0">
              <a:spcBef>
                <a:spcPct val="20000"/>
              </a:spcBef>
              <a:buClr>
                <a:srgbClr val="0E438A"/>
              </a:buClr>
              <a:buSzPct val="110000"/>
              <a:buFont typeface="Wingdings" pitchFamily="2" charset="2"/>
              <a:buNone/>
            </a:pPr>
            <a:r>
              <a:rPr lang="en-US" altLang="en-US" b="1">
                <a:solidFill>
                  <a:schemeClr val="bg1"/>
                </a:solidFill>
                <a:latin typeface="Cambria" pitchFamily="18" charset="0"/>
              </a:rPr>
              <a:t>Gianluca Griffa</a:t>
            </a:r>
          </a:p>
          <a:p>
            <a:pPr algn="ctr" eaLnBrk="0" hangingPunct="0">
              <a:spcBef>
                <a:spcPct val="20000"/>
              </a:spcBef>
              <a:buClr>
                <a:srgbClr val="0E438A"/>
              </a:buClr>
              <a:buSzPct val="110000"/>
              <a:buFont typeface="Wingdings" pitchFamily="2" charset="2"/>
              <a:buNone/>
            </a:pPr>
            <a:r>
              <a:rPr lang="en-US" altLang="en-US">
                <a:solidFill>
                  <a:schemeClr val="bg1"/>
                </a:solidFill>
                <a:latin typeface="Cambria" pitchFamily="18" charset="0"/>
              </a:rPr>
              <a:t>Telecom Italia</a:t>
            </a:r>
            <a:br>
              <a:rPr lang="en-US" altLang="en-US">
                <a:solidFill>
                  <a:schemeClr val="bg1"/>
                </a:solidFill>
                <a:latin typeface="Cambria" pitchFamily="18" charset="0"/>
              </a:rPr>
            </a:br>
            <a:r>
              <a:rPr lang="en-US" altLang="en-US">
                <a:solidFill>
                  <a:schemeClr val="bg1"/>
                </a:solidFill>
                <a:latin typeface="Cambria" pitchFamily="18" charset="0"/>
              </a:rPr>
              <a:t>Rapporteur of Question 17 and Associate Rapporteur of Question 13, ITU-T Study Group 5</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4818"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4" name="1 Marcador de contenido"/>
          <p:cNvSpPr txBox="1">
            <a:spLocks/>
          </p:cNvSpPr>
          <p:nvPr/>
        </p:nvSpPr>
        <p:spPr>
          <a:xfrm>
            <a:off x="250825" y="1125538"/>
            <a:ext cx="6121400" cy="1223962"/>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fr-FR" dirty="0" smtClean="0">
                <a:solidFill>
                  <a:schemeClr val="bg1"/>
                </a:solidFill>
              </a:rPr>
              <a:t>L'énergie n'est pas inépuisable,  de même que les ressources naturelles ne sont pas infinies</a:t>
            </a:r>
            <a:br>
              <a:rPr lang="fr-FR" dirty="0" smtClean="0">
                <a:solidFill>
                  <a:schemeClr val="bg1"/>
                </a:solidFill>
              </a:rPr>
            </a:br>
            <a:r>
              <a:rPr lang="fr-FR" dirty="0" smtClean="0">
                <a:solidFill>
                  <a:schemeClr val="bg1"/>
                </a:solidFill>
              </a:rPr>
              <a:t>Nous devons transformer notre comportement quotidien, envisager des objectifs ambitieux pour un avenir durable</a:t>
            </a:r>
          </a:p>
          <a:p>
            <a:pPr fontAlgn="auto">
              <a:spcAft>
                <a:spcPts val="0"/>
              </a:spcAft>
              <a:buFont typeface="Wingdings" panose="05000000000000000000" pitchFamily="2" charset="2"/>
              <a:buChar char="§"/>
              <a:defRPr/>
            </a:pPr>
            <a:endParaRPr lang="en-US" sz="2000" b="1" kern="0" dirty="0">
              <a:solidFill>
                <a:schemeClr val="bg1"/>
              </a:solidFill>
              <a:latin typeface="Cambria" panose="02040503050406030204" pitchFamily="18" charset="0"/>
            </a:endParaRPr>
          </a:p>
        </p:txBody>
      </p:sp>
      <p:sp>
        <p:nvSpPr>
          <p:cNvPr id="8" name="1 Marcador de contenido"/>
          <p:cNvSpPr txBox="1">
            <a:spLocks/>
          </p:cNvSpPr>
          <p:nvPr/>
        </p:nvSpPr>
        <p:spPr>
          <a:xfrm>
            <a:off x="250825" y="4365625"/>
            <a:ext cx="8713788" cy="2278085"/>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ctr"/>
            <a:r>
              <a:rPr lang="fr-FR" sz="1400" dirty="0" smtClean="0">
                <a:solidFill>
                  <a:schemeClr val="bg1"/>
                </a:solidFill>
              </a:rPr>
              <a:t>                                           Le changement est possible et ne peut attendre. Nous devons agir maintenant</a:t>
            </a:r>
            <a:r>
              <a:rPr lang="fr-FR" sz="1600" dirty="0" smtClean="0">
                <a:solidFill>
                  <a:schemeClr val="bg1"/>
                </a:solidFill>
              </a:rPr>
              <a:t>.</a:t>
            </a:r>
            <a:endParaRPr lang="fr-FR" sz="1600" dirty="0">
              <a:solidFill>
                <a:schemeClr val="bg1"/>
              </a:solidFill>
            </a:endParaRPr>
          </a:p>
        </p:txBody>
      </p:sp>
      <p:pic>
        <p:nvPicPr>
          <p:cNvPr id="34821" name="Picture 6" descr="http://leadchangegroup.com/wp-content/uploads/2013/06/CHANGE.jpg"/>
          <p:cNvPicPr>
            <a:picLocks noChangeAspect="1" noChangeArrowheads="1"/>
          </p:cNvPicPr>
          <p:nvPr/>
        </p:nvPicPr>
        <p:blipFill>
          <a:blip r:embed="rId5"/>
          <a:srcRect/>
          <a:stretch>
            <a:fillRect/>
          </a:stretch>
        </p:blipFill>
        <p:spPr bwMode="auto">
          <a:xfrm>
            <a:off x="0" y="4286256"/>
            <a:ext cx="3143239" cy="2571744"/>
          </a:xfrm>
          <a:prstGeom prst="rect">
            <a:avLst/>
          </a:prstGeom>
          <a:noFill/>
          <a:ln w="9525">
            <a:noFill/>
            <a:miter lim="800000"/>
            <a:headEnd/>
            <a:tailEnd/>
          </a:ln>
        </p:spPr>
      </p:pic>
      <p:sp>
        <p:nvSpPr>
          <p:cNvPr id="34822" name="Content Placeholder 2"/>
          <p:cNvSpPr txBox="1">
            <a:spLocks/>
          </p:cNvSpPr>
          <p:nvPr/>
        </p:nvSpPr>
        <p:spPr bwMode="auto">
          <a:xfrm>
            <a:off x="344488" y="5876925"/>
            <a:ext cx="3076575" cy="288925"/>
          </a:xfrm>
          <a:prstGeom prst="rect">
            <a:avLst/>
          </a:prstGeom>
          <a:noFill/>
          <a:ln w="9525">
            <a:noFill/>
            <a:miter lim="800000"/>
            <a:headEnd/>
            <a:tailEnd/>
          </a:ln>
        </p:spPr>
        <p:txBody>
          <a:bodyPr/>
          <a:lstStyle/>
          <a:p>
            <a:pPr eaLnBrk="0" hangingPunct="0">
              <a:spcBef>
                <a:spcPct val="20000"/>
              </a:spcBef>
              <a:buClr>
                <a:srgbClr val="0E438A"/>
              </a:buClr>
              <a:buSzPct val="110000"/>
              <a:buFont typeface="Wingdings" pitchFamily="2" charset="2"/>
              <a:buNone/>
            </a:pPr>
            <a:r>
              <a:rPr lang="en-US" altLang="en-US" sz="1000">
                <a:solidFill>
                  <a:schemeClr val="bg1"/>
                </a:solidFill>
                <a:cs typeface="Tahoma" pitchFamily="34" charset="0"/>
              </a:rPr>
              <a:t>Photo credit: leadchangegroup.com</a:t>
            </a:r>
          </a:p>
        </p:txBody>
      </p:sp>
      <p:pic>
        <p:nvPicPr>
          <p:cNvPr id="34823" name="Picture 8" descr="http://burntech.tv/wp-content/uploads/2013/06/6c65e704ce82f8a0c01ce08e5c6fe684.png"/>
          <p:cNvPicPr>
            <a:picLocks noChangeAspect="1" noChangeArrowheads="1"/>
          </p:cNvPicPr>
          <p:nvPr/>
        </p:nvPicPr>
        <p:blipFill>
          <a:blip r:embed="rId6"/>
          <a:srcRect/>
          <a:stretch>
            <a:fillRect/>
          </a:stretch>
        </p:blipFill>
        <p:spPr bwMode="auto">
          <a:xfrm>
            <a:off x="6732588" y="1341438"/>
            <a:ext cx="1628775" cy="1358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686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6" name="Title 1"/>
          <p:cNvSpPr txBox="1">
            <a:spLocks/>
          </p:cNvSpPr>
          <p:nvPr/>
        </p:nvSpPr>
        <p:spPr>
          <a:xfrm>
            <a:off x="827088" y="88900"/>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smtClean="0">
                <a:solidFill>
                  <a:schemeClr val="bg1"/>
                </a:solidFill>
                <a:latin typeface="Cambria" panose="02040503050406030204" pitchFamily="18" charset="0"/>
                <a:ea typeface="+mn-ea"/>
                <a:cs typeface="Microsoft Sans Serif" panose="020B0604020202020204" pitchFamily="34" charset="0"/>
              </a:rPr>
              <a:t>Question 17/5</a:t>
            </a:r>
            <a:endParaRPr lang="en-US" altLang="en-US" sz="2800" dirty="0">
              <a:solidFill>
                <a:schemeClr val="bg1"/>
              </a:solidFill>
              <a:latin typeface="Cambria" panose="02040503050406030204" pitchFamily="18" charset="0"/>
              <a:ea typeface="+mn-ea"/>
              <a:cs typeface="Microsoft Sans Serif" panose="020B0604020202020204" pitchFamily="34" charset="0"/>
            </a:endParaRPr>
          </a:p>
        </p:txBody>
      </p:sp>
      <p:sp>
        <p:nvSpPr>
          <p:cNvPr id="36868" name="1 Marcador de contenido"/>
          <p:cNvSpPr txBox="1">
            <a:spLocks/>
          </p:cNvSpPr>
          <p:nvPr/>
        </p:nvSpPr>
        <p:spPr bwMode="auto">
          <a:xfrm>
            <a:off x="774700" y="2276475"/>
            <a:ext cx="7821613" cy="3240088"/>
          </a:xfrm>
          <a:prstGeom prst="rect">
            <a:avLst/>
          </a:prstGeom>
          <a:noFill/>
          <a:ln w="9525">
            <a:noFill/>
            <a:miter lim="800000"/>
            <a:headEnd/>
            <a:tailEnd/>
          </a:ln>
        </p:spPr>
        <p:txBody>
          <a:bodyPr/>
          <a:lstStyle/>
          <a:p>
            <a:pPr marL="360363" indent="-360363">
              <a:lnSpc>
                <a:spcPct val="110000"/>
              </a:lnSpc>
              <a:spcBef>
                <a:spcPct val="20000"/>
              </a:spcBef>
              <a:buClr>
                <a:schemeClr val="accent1"/>
              </a:buClr>
              <a:buSzPct val="100000"/>
              <a:buFont typeface="Symbol" pitchFamily="18" charset="2"/>
              <a:buNone/>
            </a:pPr>
            <a:r>
              <a:rPr lang="fr-FR" dirty="0" smtClean="0">
                <a:solidFill>
                  <a:schemeClr val="bg1"/>
                </a:solidFill>
              </a:rPr>
              <a:t>Domaine  d'étude principal </a:t>
            </a:r>
          </a:p>
          <a:p>
            <a:pPr marL="360363" indent="-360363">
              <a:lnSpc>
                <a:spcPct val="110000"/>
              </a:lnSpc>
              <a:spcBef>
                <a:spcPct val="20000"/>
              </a:spcBef>
              <a:buClr>
                <a:schemeClr val="accent1"/>
              </a:buClr>
              <a:buSzPct val="100000"/>
              <a:buFont typeface="Symbol" pitchFamily="18" charset="2"/>
              <a:buNone/>
            </a:pPr>
            <a:r>
              <a:rPr lang="fr-FR" dirty="0" smtClean="0">
                <a:solidFill>
                  <a:schemeClr val="bg1"/>
                </a:solidFill>
              </a:rPr>
              <a:t>Définition des méthodes de mesure, les mesures / KPI et les valeurs de référence pour les différentes technologies</a:t>
            </a:r>
            <a:br>
              <a:rPr lang="fr-FR" dirty="0" smtClean="0">
                <a:solidFill>
                  <a:schemeClr val="bg1"/>
                </a:solidFill>
              </a:rPr>
            </a:br>
            <a:r>
              <a:rPr lang="fr-FR" dirty="0" smtClean="0">
                <a:solidFill>
                  <a:schemeClr val="bg1"/>
                </a:solidFill>
              </a:rPr>
              <a:t>Partage des meilleures pratiques pour l’ amélioration de l'efficacité énergétique de TIC</a:t>
            </a:r>
            <a:br>
              <a:rPr lang="fr-FR" dirty="0" smtClean="0">
                <a:solidFill>
                  <a:schemeClr val="bg1"/>
                </a:solidFill>
              </a:rPr>
            </a:br>
            <a:r>
              <a:rPr lang="fr-FR" dirty="0" smtClean="0">
                <a:solidFill>
                  <a:schemeClr val="bg1"/>
                </a:solidFill>
              </a:rPr>
              <a:t>Analyse des  architectures  énergétiques efficientes et solutions  en faveur des  réseaux intelligents</a:t>
            </a:r>
            <a:br>
              <a:rPr lang="fr-FR" dirty="0" smtClean="0">
                <a:solidFill>
                  <a:schemeClr val="bg1"/>
                </a:solidFill>
              </a:rPr>
            </a:br>
            <a:r>
              <a:rPr lang="fr-FR" dirty="0" smtClean="0">
                <a:solidFill>
                  <a:schemeClr val="bg1"/>
                </a:solidFill>
              </a:rPr>
              <a:t>Compléter et harmoniser les normes en matière de TIC et de l'environnement élaborées par d'autres commissions d’ études de l'UIT et organismes de  normalisation</a:t>
            </a:r>
            <a:endParaRPr lang="en-US" dirty="0">
              <a:solidFill>
                <a:schemeClr val="bg1"/>
              </a:solidFill>
              <a:latin typeface="Cambria" pitchFamily="18" charset="0"/>
            </a:endParaRPr>
          </a:p>
        </p:txBody>
      </p:sp>
      <p:sp>
        <p:nvSpPr>
          <p:cNvPr id="10" name="Title 1"/>
          <p:cNvSpPr txBox="1">
            <a:spLocks/>
          </p:cNvSpPr>
          <p:nvPr/>
        </p:nvSpPr>
        <p:spPr>
          <a:xfrm>
            <a:off x="71438" y="765175"/>
            <a:ext cx="889317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fr-FR" sz="2000" dirty="0" smtClean="0">
                <a:solidFill>
                  <a:schemeClr val="bg1"/>
                </a:solidFill>
              </a:rPr>
              <a:t>L'efficacité énergétique pour le secteur des TIC et harmonisation des normes environnementales</a:t>
            </a:r>
            <a:r>
              <a:rPr lang="fr-FR" sz="2400" dirty="0" smtClean="0"/>
              <a:t/>
            </a:r>
            <a:br>
              <a:rPr lang="fr-FR" sz="2400" dirty="0" smtClean="0"/>
            </a:br>
            <a:endParaRPr lang="en-US" altLang="en-US" sz="2400" dirty="0">
              <a:solidFill>
                <a:schemeClr val="bg1"/>
              </a:solidFill>
              <a:latin typeface="Cambria" panose="02040503050406030204" pitchFamily="18" charset="0"/>
              <a:ea typeface="+mn-ea"/>
              <a:cs typeface="Microsoft Sans Serif"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891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38915"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altLang="en-US" sz="2800" b="1">
                <a:solidFill>
                  <a:schemeClr val="bg1"/>
                </a:solidFill>
                <a:latin typeface="Cambria" pitchFamily="18" charset="0"/>
                <a:cs typeface="Microsoft Sans Serif" pitchFamily="34" charset="0"/>
              </a:rPr>
              <a:t>Question 17/5</a:t>
            </a:r>
          </a:p>
        </p:txBody>
      </p:sp>
      <p:sp>
        <p:nvSpPr>
          <p:cNvPr id="24" name="1 Marcador de contenido"/>
          <p:cNvSpPr txBox="1">
            <a:spLocks/>
          </p:cNvSpPr>
          <p:nvPr/>
        </p:nvSpPr>
        <p:spPr>
          <a:xfrm>
            <a:off x="827088" y="1916113"/>
            <a:ext cx="4968875" cy="4176712"/>
          </a:xfrm>
          <a:prstGeom prst="rect">
            <a:avLst/>
          </a:prstGeom>
        </p:spPr>
        <p:txBody>
          <a:bodyPr/>
          <a:lstStyle/>
          <a:p>
            <a:pPr marL="360363" indent="-360363">
              <a:lnSpc>
                <a:spcPct val="110000"/>
              </a:lnSpc>
              <a:spcBef>
                <a:spcPct val="20000"/>
              </a:spcBef>
              <a:buClr>
                <a:schemeClr val="accent1"/>
              </a:buClr>
              <a:buSzPct val="100000"/>
              <a:buFont typeface="Symbol" pitchFamily="18" charset="2"/>
              <a:buNone/>
            </a:pPr>
            <a:endParaRPr lang="en-US" b="1" dirty="0">
              <a:solidFill>
                <a:schemeClr val="bg1"/>
              </a:solidFill>
              <a:latin typeface="Cambria" pitchFamily="18" charset="0"/>
            </a:endParaRPr>
          </a:p>
          <a:p>
            <a:pPr marL="360363" indent="-360363">
              <a:lnSpc>
                <a:spcPct val="110000"/>
              </a:lnSpc>
              <a:spcBef>
                <a:spcPct val="20000"/>
              </a:spcBef>
              <a:buClr>
                <a:schemeClr val="accent1"/>
              </a:buClr>
              <a:buSzPct val="100000"/>
              <a:buFont typeface="Wingdings" pitchFamily="2" charset="2"/>
              <a:buChar char="§"/>
            </a:pPr>
            <a:r>
              <a:rPr lang="fr-FR" sz="1800" dirty="0" smtClean="0">
                <a:solidFill>
                  <a:schemeClr val="bg1"/>
                </a:solidFill>
              </a:rPr>
              <a:t>Principales tâches:</a:t>
            </a:r>
            <a:br>
              <a:rPr lang="fr-FR" sz="1800" dirty="0" smtClean="0">
                <a:solidFill>
                  <a:schemeClr val="bg1"/>
                </a:solidFill>
              </a:rPr>
            </a:br>
            <a:r>
              <a:rPr lang="fr-FR" sz="1800" dirty="0" smtClean="0">
                <a:solidFill>
                  <a:schemeClr val="bg1"/>
                </a:solidFill>
              </a:rPr>
              <a:t>Élaborer des recommandations dans le dans le domaine de l'efficacité énergétique</a:t>
            </a:r>
            <a:br>
              <a:rPr lang="fr-FR" sz="1800" dirty="0" smtClean="0">
                <a:solidFill>
                  <a:schemeClr val="bg1"/>
                </a:solidFill>
              </a:rPr>
            </a:br>
            <a:r>
              <a:rPr lang="fr-FR" sz="1800" dirty="0" smtClean="0">
                <a:solidFill>
                  <a:schemeClr val="bg1"/>
                </a:solidFill>
              </a:rPr>
              <a:t>Développer les meilleures pratiques et les meilleurs cas de référence</a:t>
            </a:r>
            <a:br>
              <a:rPr lang="fr-FR" sz="1800" dirty="0" smtClean="0">
                <a:solidFill>
                  <a:schemeClr val="bg1"/>
                </a:solidFill>
              </a:rPr>
            </a:br>
            <a:r>
              <a:rPr lang="fr-FR" sz="1800" dirty="0" smtClean="0">
                <a:solidFill>
                  <a:schemeClr val="bg1"/>
                </a:solidFill>
              </a:rPr>
              <a:t>Fournir et maintenir une vue d'ensemble des technologies  clé d'atténuation </a:t>
            </a:r>
            <a:br>
              <a:rPr lang="fr-FR" sz="1800" dirty="0" smtClean="0">
                <a:solidFill>
                  <a:schemeClr val="bg1"/>
                </a:solidFill>
              </a:rPr>
            </a:br>
            <a:r>
              <a:rPr lang="fr-FR" sz="1800" dirty="0" smtClean="0">
                <a:solidFill>
                  <a:schemeClr val="bg1"/>
                </a:solidFill>
              </a:rPr>
              <a:t>Coordonner avec d'autres  commissions d’études de l'UIT et d'autres organismes sur une base régulière pour assurer un alignement plus étroit</a:t>
            </a:r>
            <a:endParaRPr lang="en-US" sz="1800" dirty="0">
              <a:solidFill>
                <a:schemeClr val="bg1"/>
              </a:solidFill>
              <a:latin typeface="Cambria" pitchFamily="18" charset="0"/>
            </a:endParaRPr>
          </a:p>
        </p:txBody>
      </p:sp>
      <p:sp>
        <p:nvSpPr>
          <p:cNvPr id="7" name="Title 1"/>
          <p:cNvSpPr txBox="1">
            <a:spLocks/>
          </p:cNvSpPr>
          <p:nvPr/>
        </p:nvSpPr>
        <p:spPr>
          <a:xfrm>
            <a:off x="71438" y="765175"/>
            <a:ext cx="889317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fr-FR" sz="2000" dirty="0" smtClean="0">
                <a:solidFill>
                  <a:schemeClr val="bg1"/>
                </a:solidFill>
              </a:rPr>
              <a:t>Définition des méthodes de mesure, les mesures / KPI et les valeurs de référence pour les différentes technologies</a:t>
            </a:r>
            <a:endParaRPr lang="en-US" altLang="en-US" sz="2000" dirty="0">
              <a:solidFill>
                <a:schemeClr val="bg1"/>
              </a:solidFill>
              <a:latin typeface="Cambria" panose="02040503050406030204" pitchFamily="18" charset="0"/>
              <a:ea typeface="+mn-ea"/>
              <a:cs typeface="Microsoft Sans Serif" panose="020B0604020202020204" pitchFamily="34" charset="0"/>
            </a:endParaRPr>
          </a:p>
        </p:txBody>
      </p:sp>
      <p:pic>
        <p:nvPicPr>
          <p:cNvPr id="38918" name="Picture 7" descr="C:\Users\campilon\Pictures\SHUTTERSTOCK\shutterstock_27059872.jpg"/>
          <p:cNvPicPr>
            <a:picLocks noChangeAspect="1" noChangeArrowheads="1"/>
          </p:cNvPicPr>
          <p:nvPr/>
        </p:nvPicPr>
        <p:blipFill>
          <a:blip r:embed="rId5"/>
          <a:srcRect/>
          <a:stretch>
            <a:fillRect/>
          </a:stretch>
        </p:blipFill>
        <p:spPr bwMode="auto">
          <a:xfrm>
            <a:off x="6180138" y="2565400"/>
            <a:ext cx="2495550" cy="2403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096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323850" y="838200"/>
            <a:ext cx="3960813" cy="5111750"/>
          </a:xfrm>
          <a:prstGeom prst="rect">
            <a:avLst/>
          </a:prstGeom>
        </p:spPr>
        <p:txBody>
          <a:bodyPr/>
          <a:lstStyle/>
          <a:p>
            <a:pPr marL="179388" indent="-179388" eaLnBrk="0" hangingPunct="0">
              <a:spcBef>
                <a:spcPct val="20000"/>
              </a:spcBef>
              <a:buClr>
                <a:schemeClr val="bg1"/>
              </a:buClr>
              <a:buSzPct val="110000"/>
              <a:buFont typeface="Wingdings" pitchFamily="2" charset="2"/>
              <a:buNone/>
            </a:pPr>
            <a:r>
              <a:rPr lang="en-US" dirty="0">
                <a:solidFill>
                  <a:schemeClr val="bg1"/>
                </a:solidFill>
                <a:latin typeface="Cambria" pitchFamily="18" charset="0"/>
              </a:rPr>
              <a:t>Work in progress</a:t>
            </a:r>
            <a:endParaRPr lang="en-US" b="1" dirty="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b="1" dirty="0" err="1">
                <a:solidFill>
                  <a:schemeClr val="bg1"/>
                </a:solidFill>
                <a:latin typeface="Cambria" pitchFamily="18" charset="0"/>
              </a:rPr>
              <a:t>L.assDC</a:t>
            </a:r>
            <a:r>
              <a:rPr lang="en-US" sz="1800" b="1" dirty="0">
                <a:solidFill>
                  <a:schemeClr val="bg1"/>
                </a:solidFill>
                <a:latin typeface="Cambria" pitchFamily="18" charset="0"/>
              </a:rPr>
              <a:t> </a:t>
            </a:r>
            <a:r>
              <a:rPr lang="en-US" sz="1800" dirty="0">
                <a:solidFill>
                  <a:schemeClr val="bg1"/>
                </a:solidFill>
                <a:latin typeface="Cambria" pitchFamily="18" charset="0"/>
              </a:rPr>
              <a:t> - Assessment of energy efficiency on infrastructure in data center and telecom center</a:t>
            </a:r>
          </a:p>
          <a:p>
            <a:pPr marL="179388" indent="-179388" eaLnBrk="0" hangingPunct="0">
              <a:spcBef>
                <a:spcPct val="20000"/>
              </a:spcBef>
              <a:buClr>
                <a:schemeClr val="bg1"/>
              </a:buClr>
              <a:buSzPct val="110000"/>
              <a:buFont typeface="Wingdings" pitchFamily="2" charset="2"/>
              <a:buChar char="§"/>
            </a:pPr>
            <a:r>
              <a:rPr lang="en-US" sz="1800" b="1" dirty="0">
                <a:solidFill>
                  <a:schemeClr val="bg1"/>
                </a:solidFill>
                <a:latin typeface="Cambria" pitchFamily="18" charset="0"/>
              </a:rPr>
              <a:t>L.DC minimum set</a:t>
            </a:r>
            <a:r>
              <a:rPr lang="en-US" sz="1800" dirty="0">
                <a:solidFill>
                  <a:schemeClr val="bg1"/>
                </a:solidFill>
                <a:latin typeface="Cambria" pitchFamily="18" charset="0"/>
              </a:rPr>
              <a:t> - Minimum data set and communication interface requirements for Data Center energy management </a:t>
            </a:r>
          </a:p>
          <a:p>
            <a:pPr marL="179388" indent="-179388" eaLnBrk="0" hangingPunct="0">
              <a:spcBef>
                <a:spcPct val="20000"/>
              </a:spcBef>
              <a:buClr>
                <a:schemeClr val="bg1"/>
              </a:buClr>
              <a:buSzPct val="110000"/>
              <a:buFont typeface="Wingdings" pitchFamily="2" charset="2"/>
              <a:buChar char="§"/>
            </a:pPr>
            <a:r>
              <a:rPr lang="en-US" sz="1800" b="1" dirty="0" err="1">
                <a:solidFill>
                  <a:schemeClr val="bg1"/>
                </a:solidFill>
                <a:latin typeface="Cambria" pitchFamily="18" charset="0"/>
              </a:rPr>
              <a:t>L.M&amp;M_Networks</a:t>
            </a:r>
            <a:r>
              <a:rPr lang="en-US" sz="1800" b="1" dirty="0">
                <a:solidFill>
                  <a:schemeClr val="bg1"/>
                </a:solidFill>
                <a:latin typeface="Cambria" pitchFamily="18" charset="0"/>
              </a:rPr>
              <a:t> </a:t>
            </a:r>
            <a:r>
              <a:rPr lang="en-US" sz="1800" dirty="0">
                <a:solidFill>
                  <a:schemeClr val="bg1"/>
                </a:solidFill>
                <a:latin typeface="Cambria" pitchFamily="18" charset="0"/>
              </a:rPr>
              <a:t> - Energy efficiency measurement and metrics for telecommunication network</a:t>
            </a:r>
          </a:p>
          <a:p>
            <a:pPr marL="179388" indent="-179388" eaLnBrk="0" hangingPunct="0">
              <a:spcBef>
                <a:spcPct val="20000"/>
              </a:spcBef>
              <a:buClr>
                <a:schemeClr val="bg1"/>
              </a:buClr>
              <a:buSzPct val="110000"/>
              <a:buFont typeface="Wingdings" pitchFamily="2" charset="2"/>
              <a:buChar char="§"/>
            </a:pPr>
            <a:r>
              <a:rPr lang="en-US" sz="1800" b="1" dirty="0" err="1">
                <a:solidFill>
                  <a:schemeClr val="bg1"/>
                </a:solidFill>
                <a:latin typeface="Cambria" pitchFamily="18" charset="0"/>
              </a:rPr>
              <a:t>L.NET_Infra_assessment</a:t>
            </a:r>
            <a:r>
              <a:rPr lang="en-US" sz="1800" b="1" dirty="0">
                <a:solidFill>
                  <a:schemeClr val="bg1"/>
                </a:solidFill>
                <a:latin typeface="Cambria" pitchFamily="18" charset="0"/>
              </a:rPr>
              <a:t> </a:t>
            </a:r>
            <a:r>
              <a:rPr lang="en-US" sz="1800" dirty="0">
                <a:solidFill>
                  <a:schemeClr val="bg1"/>
                </a:solidFill>
                <a:latin typeface="Cambria" pitchFamily="18" charset="0"/>
              </a:rPr>
              <a:t>- Total network infrastructure Energy efficiency metrics</a:t>
            </a:r>
          </a:p>
          <a:p>
            <a:pPr marL="179388" indent="-179388" eaLnBrk="0" hangingPunct="0">
              <a:spcBef>
                <a:spcPct val="20000"/>
              </a:spcBef>
              <a:buClr>
                <a:schemeClr val="bg1"/>
              </a:buClr>
              <a:buSzPct val="110000"/>
              <a:buFont typeface="Wingdings" pitchFamily="2" charset="2"/>
              <a:buChar char="§"/>
            </a:pPr>
            <a:r>
              <a:rPr lang="en-US" sz="1800" b="1" dirty="0" err="1">
                <a:solidFill>
                  <a:schemeClr val="bg1"/>
                </a:solidFill>
                <a:latin typeface="Cambria" pitchFamily="18" charset="0"/>
              </a:rPr>
              <a:t>L.RBS_assesment</a:t>
            </a:r>
            <a:r>
              <a:rPr lang="en-US" sz="1800" b="1" dirty="0">
                <a:solidFill>
                  <a:schemeClr val="bg1"/>
                </a:solidFill>
                <a:latin typeface="Cambria" pitchFamily="18" charset="0"/>
              </a:rPr>
              <a:t> </a:t>
            </a:r>
            <a:r>
              <a:rPr lang="en-US" sz="1800" dirty="0">
                <a:solidFill>
                  <a:schemeClr val="bg1"/>
                </a:solidFill>
                <a:latin typeface="Cambria" pitchFamily="18" charset="0"/>
              </a:rPr>
              <a:t> - Energy efficiency metrics of mobile station cell site and best practice for energy saving</a:t>
            </a:r>
          </a:p>
        </p:txBody>
      </p:sp>
      <p:sp>
        <p:nvSpPr>
          <p:cNvPr id="40964" name="Rectangle 9"/>
          <p:cNvSpPr>
            <a:spLocks noChangeArrowheads="1"/>
          </p:cNvSpPr>
          <p:nvPr/>
        </p:nvSpPr>
        <p:spPr bwMode="auto">
          <a:xfrm>
            <a:off x="1908175" y="115888"/>
            <a:ext cx="5184775" cy="476250"/>
          </a:xfrm>
          <a:prstGeom prst="rect">
            <a:avLst/>
          </a:prstGeom>
          <a:noFill/>
          <a:ln w="9525">
            <a:noFill/>
            <a:miter lim="800000"/>
            <a:headEnd/>
            <a:tailEnd/>
          </a:ln>
        </p:spPr>
        <p:txBody>
          <a:bodyPr/>
          <a:lstStyle/>
          <a:p>
            <a:pPr algn="ctr"/>
            <a:r>
              <a:rPr lang="en-US" altLang="en-US" sz="2800" b="1" dirty="0" smtClean="0">
                <a:solidFill>
                  <a:schemeClr val="bg1"/>
                </a:solidFill>
                <a:latin typeface="Cambria" pitchFamily="18" charset="0"/>
                <a:cs typeface="Microsoft Sans Serif" pitchFamily="34" charset="0"/>
              </a:rPr>
              <a:t>Services à </a:t>
            </a:r>
            <a:r>
              <a:rPr lang="en-US" altLang="en-US" sz="2800" b="1" dirty="0" err="1" smtClean="0">
                <a:solidFill>
                  <a:schemeClr val="bg1"/>
                </a:solidFill>
                <a:latin typeface="Cambria" pitchFamily="18" charset="0"/>
                <a:cs typeface="Microsoft Sans Serif" pitchFamily="34" charset="0"/>
              </a:rPr>
              <a:t>fournir</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sous</a:t>
            </a:r>
            <a:r>
              <a:rPr lang="en-US" altLang="en-US" sz="2800" b="1" dirty="0" smtClean="0">
                <a:solidFill>
                  <a:schemeClr val="bg1"/>
                </a:solidFill>
                <a:latin typeface="Cambria" pitchFamily="18" charset="0"/>
                <a:cs typeface="Microsoft Sans Serif" pitchFamily="34" charset="0"/>
              </a:rPr>
              <a:t> Etude </a:t>
            </a:r>
            <a:endParaRPr lang="en-US" altLang="en-US" sz="2800" b="1" dirty="0">
              <a:solidFill>
                <a:schemeClr val="bg1"/>
              </a:solidFill>
              <a:latin typeface="Cambria" pitchFamily="18" charset="0"/>
              <a:cs typeface="Microsoft Sans Serif" pitchFamily="34" charset="0"/>
            </a:endParaRPr>
          </a:p>
        </p:txBody>
      </p:sp>
      <p:sp>
        <p:nvSpPr>
          <p:cNvPr id="9" name="Rectangle 10"/>
          <p:cNvSpPr>
            <a:spLocks noChangeArrowheads="1"/>
          </p:cNvSpPr>
          <p:nvPr/>
        </p:nvSpPr>
        <p:spPr bwMode="auto">
          <a:xfrm>
            <a:off x="5076825" y="5373688"/>
            <a:ext cx="3455988" cy="935037"/>
          </a:xfrm>
          <a:prstGeom prst="rect">
            <a:avLst/>
          </a:prstGeom>
          <a:solidFill>
            <a:schemeClr val="tx2">
              <a:lumMod val="60000"/>
              <a:lumOff val="40000"/>
              <a:alpha val="80000"/>
            </a:schemeClr>
          </a:solidFill>
          <a:ln>
            <a:noFill/>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defRPr/>
            </a:pPr>
            <a:endParaRPr lang="en-US" altLang="en-US" sz="2000" smtClean="0">
              <a:solidFill>
                <a:srgbClr val="646464"/>
              </a:solidFill>
              <a:cs typeface="Arial" pitchFamily="34" charset="0"/>
            </a:endParaRPr>
          </a:p>
        </p:txBody>
      </p:sp>
      <p:sp>
        <p:nvSpPr>
          <p:cNvPr id="11" name="Content Placeholder 11"/>
          <p:cNvSpPr txBox="1">
            <a:spLocks/>
          </p:cNvSpPr>
          <p:nvPr/>
        </p:nvSpPr>
        <p:spPr>
          <a:xfrm>
            <a:off x="4643438" y="836613"/>
            <a:ext cx="3952875" cy="5111750"/>
          </a:xfrm>
          <a:prstGeom prst="rect">
            <a:avLst/>
          </a:prstGeom>
        </p:spPr>
        <p:txBody>
          <a:bodyPr/>
          <a:lstStyle/>
          <a:p>
            <a:pPr marL="179388" indent="-179388" eaLnBrk="0" hangingPunct="0">
              <a:spcBef>
                <a:spcPct val="20000"/>
              </a:spcBef>
              <a:buClr>
                <a:schemeClr val="bg1"/>
              </a:buClr>
              <a:buSzPct val="110000"/>
              <a:buFont typeface="Wingdings" pitchFamily="2" charset="2"/>
              <a:buNone/>
            </a:pPr>
            <a:r>
              <a:rPr lang="en-US">
                <a:solidFill>
                  <a:schemeClr val="bg1"/>
                </a:solidFill>
                <a:latin typeface="Cambria" pitchFamily="18" charset="0"/>
              </a:rPr>
              <a:t>New work items</a:t>
            </a:r>
            <a:endParaRPr lang="en-US" b="1">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Assessment of energy consumption of telecommunication services </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Reference operational model and interface for improving energy efficiency of ICT network devices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Analysis of the energy efficiency of telecommunication services used for the needs of smart grid applications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Standardization terms and trends in energy efficiency</a:t>
            </a:r>
          </a:p>
        </p:txBody>
      </p:sp>
      <p:sp>
        <p:nvSpPr>
          <p:cNvPr id="40967" name="Rectangle 9"/>
          <p:cNvSpPr>
            <a:spLocks noChangeArrowheads="1"/>
          </p:cNvSpPr>
          <p:nvPr/>
        </p:nvSpPr>
        <p:spPr bwMode="auto">
          <a:xfrm>
            <a:off x="4932363" y="5373688"/>
            <a:ext cx="3743325" cy="863600"/>
          </a:xfrm>
          <a:prstGeom prst="rect">
            <a:avLst/>
          </a:prstGeom>
          <a:noFill/>
          <a:ln w="9525">
            <a:noFill/>
            <a:miter lim="800000"/>
            <a:headEnd/>
            <a:tailEnd/>
          </a:ln>
        </p:spPr>
        <p:txBody>
          <a:bodyPr/>
          <a:lstStyle/>
          <a:p>
            <a:pPr algn="ctr"/>
            <a:r>
              <a:rPr lang="en-US" altLang="en-US" b="1">
                <a:solidFill>
                  <a:schemeClr val="bg1"/>
                </a:solidFill>
                <a:latin typeface="Cambria" pitchFamily="18" charset="0"/>
                <a:cs typeface="Microsoft Sans Serif" pitchFamily="34" charset="0"/>
              </a:rPr>
              <a:t>Contributions are welcomed!</a:t>
            </a:r>
          </a:p>
          <a:p>
            <a:pPr algn="ctr"/>
            <a:r>
              <a:rPr lang="en-US" altLang="en-US" b="1">
                <a:solidFill>
                  <a:schemeClr val="bg1"/>
                </a:solidFill>
                <a:latin typeface="Cambria" pitchFamily="18" charset="0"/>
                <a:cs typeface="Microsoft Sans Serif" pitchFamily="34" charset="0"/>
              </a:rPr>
              <a:t>Take part of our discussion</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3010"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179388" y="1268413"/>
            <a:ext cx="6553200" cy="5400675"/>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fr-FR" sz="2000" dirty="0" smtClean="0">
                <a:solidFill>
                  <a:schemeClr val="bg1"/>
                </a:solidFill>
              </a:rPr>
              <a:t>Recommandation UIT-T L.1300rev - Meilleures pratiques pour les centres de données verts</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Recommandation UIT-T L.1310rev - mesures d'efficacité énergétique et de mesure pour l'équipement CCM</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Recommandation UIT-T L.1320 - mesures d'efficacité énergétique et de la mesure de la puissance et des équipements de refroidissement pour les télécommunications et les centres de données</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Recommandation UIT-T L.1340 - valeurs informatives sur l'efficacité énergétique des équipements de télécommunication</a:t>
            </a:r>
            <a:endParaRPr lang="en-US" sz="2000" kern="0" dirty="0">
              <a:solidFill>
                <a:schemeClr val="bg1"/>
              </a:solidFill>
              <a:latin typeface="Cambria" panose="02040503050406030204" pitchFamily="18" charset="0"/>
            </a:endParaRPr>
          </a:p>
        </p:txBody>
      </p:sp>
      <p:sp>
        <p:nvSpPr>
          <p:cNvPr id="43012" name="Rectangle 9"/>
          <p:cNvSpPr>
            <a:spLocks noChangeArrowheads="1"/>
          </p:cNvSpPr>
          <p:nvPr/>
        </p:nvSpPr>
        <p:spPr bwMode="auto">
          <a:xfrm>
            <a:off x="233363" y="115888"/>
            <a:ext cx="8010525" cy="476250"/>
          </a:xfrm>
          <a:prstGeom prst="rect">
            <a:avLst/>
          </a:prstGeom>
          <a:noFill/>
          <a:ln w="9525">
            <a:noFill/>
            <a:miter lim="800000"/>
            <a:headEnd/>
            <a:tailEnd/>
          </a:ln>
        </p:spPr>
        <p:txBody>
          <a:bodyPr/>
          <a:lstStyle/>
          <a:p>
            <a:pPr algn="ctr"/>
            <a:r>
              <a:rPr lang="en-US" altLang="en-US" sz="2800" b="1" dirty="0" err="1" smtClean="0">
                <a:solidFill>
                  <a:schemeClr val="bg1"/>
                </a:solidFill>
                <a:latin typeface="Cambria" pitchFamily="18" charset="0"/>
                <a:cs typeface="Microsoft Sans Serif" pitchFamily="34" charset="0"/>
              </a:rPr>
              <a:t>Faits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saillants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sur</a:t>
            </a:r>
            <a:r>
              <a:rPr lang="en-US" altLang="en-US" sz="2800" b="1" dirty="0" smtClean="0">
                <a:solidFill>
                  <a:schemeClr val="bg1"/>
                </a:solidFill>
                <a:latin typeface="Cambria" pitchFamily="18" charset="0"/>
                <a:cs typeface="Microsoft Sans Serif" pitchFamily="34" charset="0"/>
              </a:rPr>
              <a:t> les services à </a:t>
            </a:r>
            <a:r>
              <a:rPr lang="en-US" altLang="en-US" sz="2800" b="1" dirty="0" err="1" smtClean="0">
                <a:solidFill>
                  <a:schemeClr val="bg1"/>
                </a:solidFill>
                <a:latin typeface="Cambria" pitchFamily="18" charset="0"/>
                <a:cs typeface="Microsoft Sans Serif" pitchFamily="34" charset="0"/>
              </a:rPr>
              <a:t>fournir</a:t>
            </a:r>
            <a:endParaRPr lang="en-US" altLang="en-US" sz="2800" b="1" dirty="0">
              <a:solidFill>
                <a:schemeClr val="bg1"/>
              </a:solidFill>
              <a:latin typeface="Cambria" pitchFamily="18" charset="0"/>
              <a:cs typeface="Microsoft Sans Serif" pitchFamily="34" charset="0"/>
            </a:endParaRPr>
          </a:p>
        </p:txBody>
      </p:sp>
      <p:pic>
        <p:nvPicPr>
          <p:cNvPr id="43013" name="Picture 2" descr="C:\Documents and Settings\bueti\My Documents\My Pictures\eaton-hp-future-data-center.jpg"/>
          <p:cNvPicPr>
            <a:picLocks noChangeAspect="1" noChangeArrowheads="1"/>
          </p:cNvPicPr>
          <p:nvPr/>
        </p:nvPicPr>
        <p:blipFill>
          <a:blip r:embed="rId5"/>
          <a:srcRect/>
          <a:stretch>
            <a:fillRect/>
          </a:stretch>
        </p:blipFill>
        <p:spPr bwMode="auto">
          <a:xfrm>
            <a:off x="6881813" y="1773238"/>
            <a:ext cx="2154237" cy="1225550"/>
          </a:xfrm>
          <a:prstGeom prst="rect">
            <a:avLst/>
          </a:prstGeom>
          <a:noFill/>
          <a:ln w="9525">
            <a:noFill/>
            <a:miter lim="800000"/>
            <a:headEnd/>
            <a:tailEnd/>
          </a:ln>
        </p:spPr>
      </p:pic>
      <p:pic>
        <p:nvPicPr>
          <p:cNvPr id="43014" name="Picture 8" descr="ANd9GcShJDh-jFCMv2Q-AxSZT1niOwoDoVo6_7RGvG4jebULii939ltNUg"/>
          <p:cNvPicPr>
            <a:picLocks noChangeAspect="1" noChangeArrowheads="1"/>
          </p:cNvPicPr>
          <p:nvPr/>
        </p:nvPicPr>
        <p:blipFill>
          <a:blip r:embed="rId6"/>
          <a:srcRect/>
          <a:stretch>
            <a:fillRect/>
          </a:stretch>
        </p:blipFill>
        <p:spPr bwMode="auto">
          <a:xfrm>
            <a:off x="6881813" y="4221163"/>
            <a:ext cx="2154237" cy="1341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5058"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539750" y="5445125"/>
            <a:ext cx="8712200" cy="122396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fr-FR" sz="1800" dirty="0" smtClean="0">
                <a:solidFill>
                  <a:schemeClr val="bg1"/>
                </a:solidFill>
              </a:rPr>
              <a:t>Les meilleures pratiques liées a la conception optimale et a la construction</a:t>
            </a:r>
          </a:p>
          <a:p>
            <a:r>
              <a:rPr lang="fr-FR" sz="1800" dirty="0" smtClean="0">
                <a:solidFill>
                  <a:schemeClr val="bg1"/>
                </a:solidFill>
              </a:rPr>
              <a:t>Utilisation efficace et gestion des centres de données, en tenant compte a la fois des équipements d’alimentation et de refroidissement</a:t>
            </a:r>
            <a:endParaRPr lang="fr-FR" sz="1800" dirty="0">
              <a:solidFill>
                <a:schemeClr val="bg1"/>
              </a:solidFill>
            </a:endParaRPr>
          </a:p>
        </p:txBody>
      </p:sp>
      <p:sp>
        <p:nvSpPr>
          <p:cNvPr id="45060" name="Rectangle 9"/>
          <p:cNvSpPr>
            <a:spLocks noChangeArrowheads="1"/>
          </p:cNvSpPr>
          <p:nvPr/>
        </p:nvSpPr>
        <p:spPr bwMode="auto">
          <a:xfrm>
            <a:off x="522288" y="115888"/>
            <a:ext cx="8010525" cy="476250"/>
          </a:xfrm>
          <a:prstGeom prst="rect">
            <a:avLst/>
          </a:prstGeom>
          <a:noFill/>
          <a:ln w="9525">
            <a:noFill/>
            <a:miter lim="800000"/>
            <a:headEnd/>
            <a:tailEnd/>
          </a:ln>
        </p:spPr>
        <p:txBody>
          <a:bodyPr/>
          <a:lstStyle/>
          <a:p>
            <a:pPr algn="ctr"/>
            <a:r>
              <a:rPr lang="en-US" altLang="en-US" sz="2800" b="1" dirty="0" err="1" smtClean="0">
                <a:solidFill>
                  <a:schemeClr val="bg1"/>
                </a:solidFill>
                <a:latin typeface="Cambria" pitchFamily="18" charset="0"/>
                <a:cs typeface="Microsoft Sans Serif" pitchFamily="34" charset="0"/>
              </a:rPr>
              <a:t>Faits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saillants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sur</a:t>
            </a:r>
            <a:r>
              <a:rPr lang="en-US" altLang="en-US" sz="2800" b="1" dirty="0" smtClean="0">
                <a:solidFill>
                  <a:schemeClr val="bg1"/>
                </a:solidFill>
                <a:latin typeface="Cambria" pitchFamily="18" charset="0"/>
                <a:cs typeface="Microsoft Sans Serif" pitchFamily="34" charset="0"/>
              </a:rPr>
              <a:t> les services à </a:t>
            </a:r>
            <a:r>
              <a:rPr lang="en-US" altLang="en-US" sz="2800" b="1" dirty="0" err="1" smtClean="0">
                <a:solidFill>
                  <a:schemeClr val="bg1"/>
                </a:solidFill>
                <a:latin typeface="Cambria" pitchFamily="18" charset="0"/>
                <a:cs typeface="Microsoft Sans Serif" pitchFamily="34" charset="0"/>
              </a:rPr>
              <a:t>fournir</a:t>
            </a:r>
            <a:endParaRPr lang="en-US" altLang="en-US" sz="2800" b="1" dirty="0">
              <a:solidFill>
                <a:schemeClr val="bg1"/>
              </a:solidFill>
              <a:latin typeface="Cambria" pitchFamily="18" charset="0"/>
              <a:cs typeface="Microsoft Sans Serif" pitchFamily="34" charset="0"/>
            </a:endParaRPr>
          </a:p>
        </p:txBody>
      </p:sp>
      <p:pic>
        <p:nvPicPr>
          <p:cNvPr id="45061" name="Picture 2" descr="C:\Documents and Settings\bueti\My Documents\My Pictures\eaton-hp-future-data-center.jpg"/>
          <p:cNvPicPr>
            <a:picLocks noChangeAspect="1" noChangeArrowheads="1"/>
          </p:cNvPicPr>
          <p:nvPr/>
        </p:nvPicPr>
        <p:blipFill>
          <a:blip r:embed="rId5"/>
          <a:srcRect/>
          <a:stretch>
            <a:fillRect/>
          </a:stretch>
        </p:blipFill>
        <p:spPr bwMode="auto">
          <a:xfrm>
            <a:off x="827088" y="790575"/>
            <a:ext cx="7518400" cy="4451350"/>
          </a:xfrm>
          <a:prstGeom prst="rect">
            <a:avLst/>
          </a:prstGeom>
          <a:noFill/>
          <a:ln w="9525">
            <a:noFill/>
            <a:miter lim="800000"/>
            <a:headEnd/>
            <a:tailEnd/>
          </a:ln>
        </p:spPr>
      </p:pic>
      <p:sp>
        <p:nvSpPr>
          <p:cNvPr id="10" name="Rectangle 10"/>
          <p:cNvSpPr>
            <a:spLocks noChangeArrowheads="1"/>
          </p:cNvSpPr>
          <p:nvPr/>
        </p:nvSpPr>
        <p:spPr bwMode="auto">
          <a:xfrm>
            <a:off x="827088" y="790575"/>
            <a:ext cx="7518400" cy="1054100"/>
          </a:xfrm>
          <a:prstGeom prst="rect">
            <a:avLst/>
          </a:prstGeom>
          <a:solidFill>
            <a:schemeClr val="tx2">
              <a:lumMod val="60000"/>
              <a:lumOff val="40000"/>
              <a:alpha val="80000"/>
            </a:schemeClr>
          </a:solidFill>
          <a:ln>
            <a:noFill/>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defRPr/>
            </a:pPr>
            <a:endParaRPr lang="en-US" altLang="en-US" sz="2000" smtClean="0">
              <a:solidFill>
                <a:srgbClr val="646464"/>
              </a:solidFill>
              <a:cs typeface="Arial" pitchFamily="34" charset="0"/>
            </a:endParaRPr>
          </a:p>
        </p:txBody>
      </p:sp>
      <p:sp>
        <p:nvSpPr>
          <p:cNvPr id="45063" name="Rectangle 9"/>
          <p:cNvSpPr>
            <a:spLocks noChangeArrowheads="1"/>
          </p:cNvSpPr>
          <p:nvPr/>
        </p:nvSpPr>
        <p:spPr bwMode="auto">
          <a:xfrm>
            <a:off x="566738" y="765175"/>
            <a:ext cx="8010525" cy="107950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ITU-T L.1300rev</a:t>
            </a:r>
            <a:br>
              <a:rPr lang="en-US" altLang="en-US" sz="2800" b="1">
                <a:solidFill>
                  <a:schemeClr val="bg1"/>
                </a:solidFill>
                <a:latin typeface="Cambria" pitchFamily="18" charset="0"/>
                <a:cs typeface="Microsoft Sans Serif" pitchFamily="34" charset="0"/>
              </a:rPr>
            </a:br>
            <a:r>
              <a:rPr lang="en-US" altLang="en-US" sz="2800" b="1">
                <a:solidFill>
                  <a:schemeClr val="bg1"/>
                </a:solidFill>
                <a:latin typeface="Cambria" pitchFamily="18" charset="0"/>
                <a:cs typeface="Microsoft Sans Serif" pitchFamily="34" charset="0"/>
              </a:rPr>
              <a:t>Best practices for green data centres</a:t>
            </a:r>
          </a:p>
        </p:txBody>
      </p:sp>
      <p:sp>
        <p:nvSpPr>
          <p:cNvPr id="11" name="Rectangle 10"/>
          <p:cNvSpPr>
            <a:spLocks noChangeArrowheads="1"/>
          </p:cNvSpPr>
          <p:nvPr/>
        </p:nvSpPr>
        <p:spPr bwMode="auto">
          <a:xfrm>
            <a:off x="827088" y="4187825"/>
            <a:ext cx="7518400" cy="1054100"/>
          </a:xfrm>
          <a:prstGeom prst="rect">
            <a:avLst/>
          </a:prstGeom>
          <a:solidFill>
            <a:schemeClr val="tx2">
              <a:lumMod val="60000"/>
              <a:lumOff val="40000"/>
              <a:alpha val="80000"/>
            </a:schemeClr>
          </a:solidFill>
          <a:ln>
            <a:noFill/>
          </a:ln>
        </p:spPr>
        <p:txBody>
          <a:bodyPr/>
          <a:lstStyle>
            <a:lvl1pPr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eaLnBrk="0" hangingPunct="0">
              <a:spcBef>
                <a:spcPct val="20000"/>
              </a:spcBef>
              <a:buFont typeface="Verdana" pitchFamily="34" charset="0"/>
              <a:buChar char="–"/>
              <a:defRPr sz="2000">
                <a:solidFill>
                  <a:srgbClr val="5C5C5C"/>
                </a:solidFill>
                <a:latin typeface="Verdana" pitchFamily="34" charset="0"/>
              </a:defRPr>
            </a:lvl4pPr>
            <a:lvl5pPr marL="2057400" indent="-228600" eaLnBrk="0" hangingPunct="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spcBef>
                <a:spcPct val="0"/>
              </a:spcBef>
              <a:buClrTx/>
              <a:buSzTx/>
              <a:buFontTx/>
              <a:buNone/>
              <a:defRPr/>
            </a:pPr>
            <a:endParaRPr lang="en-US" altLang="en-US" sz="2000" smtClean="0">
              <a:solidFill>
                <a:srgbClr val="646464"/>
              </a:solidFill>
              <a:cs typeface="Arial" pitchFamily="34" charset="0"/>
            </a:endParaRPr>
          </a:p>
        </p:txBody>
      </p:sp>
      <p:sp>
        <p:nvSpPr>
          <p:cNvPr id="12" name="Content Placeholder 11"/>
          <p:cNvSpPr txBox="1">
            <a:spLocks/>
          </p:cNvSpPr>
          <p:nvPr/>
        </p:nvSpPr>
        <p:spPr>
          <a:xfrm>
            <a:off x="971550" y="4365625"/>
            <a:ext cx="7373938" cy="719138"/>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Clr>
                <a:schemeClr val="bg1"/>
              </a:buClr>
              <a:buNone/>
              <a:defRPr/>
            </a:pPr>
            <a:r>
              <a:rPr lang="fr-FR" sz="1600" dirty="0" smtClean="0">
                <a:solidFill>
                  <a:schemeClr val="bg1"/>
                </a:solidFill>
              </a:rPr>
              <a:t>Par exemple, l’application des meilleures pratiques pour les centres de refroidissement peut réduire la consommation d’énergie d’un centre de données typique de 50 %.</a:t>
            </a:r>
          </a:p>
          <a:p>
            <a:pPr marL="0" indent="0">
              <a:buClr>
                <a:schemeClr val="bg1"/>
              </a:buClr>
              <a:buFont typeface="Wingdings" pitchFamily="2" charset="2"/>
              <a:buNone/>
              <a:defRPr/>
            </a:pPr>
            <a:r>
              <a:rPr lang="en-US" sz="2000" b="1" kern="0" dirty="0" smtClean="0">
                <a:solidFill>
                  <a:schemeClr val="bg1"/>
                </a:solidFill>
                <a:latin typeface="Cambria" panose="02040503050406030204" pitchFamily="18" charset="0"/>
              </a:rPr>
              <a:t>%. </a:t>
            </a:r>
            <a:endParaRPr lang="en-US" sz="2000" b="1" kern="0" dirty="0">
              <a:solidFill>
                <a:schemeClr val="bg1"/>
              </a:solidFill>
              <a:latin typeface="Cambria" panose="02040503050406030204"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710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 name="Content Placeholder 11"/>
          <p:cNvSpPr txBox="1">
            <a:spLocks/>
          </p:cNvSpPr>
          <p:nvPr/>
        </p:nvSpPr>
        <p:spPr>
          <a:xfrm>
            <a:off x="431800" y="3536950"/>
            <a:ext cx="5076825" cy="2195513"/>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fr-FR" sz="2000" dirty="0" smtClean="0">
                <a:solidFill>
                  <a:schemeClr val="bg1"/>
                </a:solidFill>
              </a:rPr>
              <a:t>Métriques et méthodes de mesure définies pour le haut débit filaire équipement / sans fil et de petits appareils de réseautage </a:t>
            </a:r>
            <a:br>
              <a:rPr lang="fr-FR" sz="2000" dirty="0" smtClean="0">
                <a:solidFill>
                  <a:schemeClr val="bg1"/>
                </a:solidFill>
              </a:rPr>
            </a:br>
            <a:r>
              <a:rPr lang="fr-FR" sz="2000" dirty="0" smtClean="0">
                <a:solidFill>
                  <a:schemeClr val="bg1"/>
                </a:solidFill>
              </a:rPr>
              <a:t>Ces mesures permettent des comparaisons d'équipements au sein de la même classe (par exemple l'équipement en utilisant les mêmes technologies)</a:t>
            </a:r>
            <a:endParaRPr lang="en-US" sz="2000" kern="0" dirty="0">
              <a:solidFill>
                <a:schemeClr val="bg1"/>
              </a:solidFill>
              <a:latin typeface="Cambria" panose="02040503050406030204" pitchFamily="18" charset="0"/>
            </a:endParaRPr>
          </a:p>
        </p:txBody>
      </p:sp>
      <p:sp>
        <p:nvSpPr>
          <p:cNvPr id="47108" name="Rectangle 9"/>
          <p:cNvSpPr>
            <a:spLocks noChangeArrowheads="1"/>
          </p:cNvSpPr>
          <p:nvPr/>
        </p:nvSpPr>
        <p:spPr bwMode="auto">
          <a:xfrm>
            <a:off x="522288" y="115888"/>
            <a:ext cx="8010525" cy="476250"/>
          </a:xfrm>
          <a:prstGeom prst="rect">
            <a:avLst/>
          </a:prstGeom>
          <a:noFill/>
          <a:ln w="9525">
            <a:noFill/>
            <a:miter lim="800000"/>
            <a:headEnd/>
            <a:tailEnd/>
          </a:ln>
        </p:spPr>
        <p:txBody>
          <a:bodyPr/>
          <a:lstStyle/>
          <a:p>
            <a:pPr algn="ctr"/>
            <a:r>
              <a:rPr lang="en-US" altLang="en-US" sz="2800" b="1" dirty="0" err="1" smtClean="0">
                <a:solidFill>
                  <a:schemeClr val="bg1"/>
                </a:solidFill>
                <a:latin typeface="Cambria" pitchFamily="18" charset="0"/>
                <a:cs typeface="Microsoft Sans Serif" pitchFamily="34" charset="0"/>
              </a:rPr>
              <a:t>Faits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saillants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sur</a:t>
            </a:r>
            <a:r>
              <a:rPr lang="en-US" altLang="en-US" sz="2800" b="1" dirty="0" smtClean="0">
                <a:solidFill>
                  <a:schemeClr val="bg1"/>
                </a:solidFill>
                <a:latin typeface="Cambria" pitchFamily="18" charset="0"/>
                <a:cs typeface="Microsoft Sans Serif" pitchFamily="34" charset="0"/>
              </a:rPr>
              <a:t> les services à </a:t>
            </a:r>
            <a:r>
              <a:rPr lang="en-US" altLang="en-US" sz="2800" b="1" dirty="0" err="1" smtClean="0">
                <a:solidFill>
                  <a:schemeClr val="bg1"/>
                </a:solidFill>
                <a:latin typeface="Cambria" pitchFamily="18" charset="0"/>
                <a:cs typeface="Microsoft Sans Serif" pitchFamily="34" charset="0"/>
              </a:rPr>
              <a:t>fournir</a:t>
            </a:r>
            <a:endParaRPr lang="en-US" altLang="en-US" sz="2800" b="1" dirty="0">
              <a:solidFill>
                <a:schemeClr val="bg1"/>
              </a:solidFill>
              <a:latin typeface="Cambria" pitchFamily="18" charset="0"/>
              <a:cs typeface="Microsoft Sans Serif" pitchFamily="34" charset="0"/>
            </a:endParaRPr>
          </a:p>
        </p:txBody>
      </p:sp>
      <p:sp>
        <p:nvSpPr>
          <p:cNvPr id="47109" name="Rectangle 9"/>
          <p:cNvSpPr>
            <a:spLocks noChangeArrowheads="1"/>
          </p:cNvSpPr>
          <p:nvPr/>
        </p:nvSpPr>
        <p:spPr bwMode="auto">
          <a:xfrm>
            <a:off x="250825" y="1301750"/>
            <a:ext cx="5348288" cy="2127250"/>
          </a:xfrm>
          <a:prstGeom prst="rect">
            <a:avLst/>
          </a:prstGeom>
          <a:noFill/>
          <a:ln w="9525">
            <a:noFill/>
            <a:miter lim="800000"/>
            <a:headEnd/>
            <a:tailEnd/>
          </a:ln>
        </p:spPr>
        <p:txBody>
          <a:bodyPr/>
          <a:lstStyle/>
          <a:p>
            <a:pPr algn="ctr"/>
            <a:r>
              <a:rPr lang="fr-FR" sz="2800" dirty="0" smtClean="0">
                <a:solidFill>
                  <a:schemeClr val="bg1"/>
                </a:solidFill>
              </a:rPr>
              <a:t>UIT-T L.1310rev </a:t>
            </a:r>
          </a:p>
          <a:p>
            <a:pPr algn="ctr"/>
            <a:r>
              <a:rPr lang="fr-FR" sz="2400" dirty="0" smtClean="0">
                <a:solidFill>
                  <a:schemeClr val="bg1"/>
                </a:solidFill>
              </a:rPr>
              <a:t>mesures d'efficacité énergétique et les méthodes de mesure pour les équipements de télécommunications</a:t>
            </a:r>
            <a:endParaRPr lang="en-US" altLang="en-US" sz="2400" b="1" dirty="0">
              <a:solidFill>
                <a:schemeClr val="bg1"/>
              </a:solidFill>
              <a:latin typeface="Cambria" pitchFamily="18" charset="0"/>
              <a:cs typeface="Microsoft Sans Serif" pitchFamily="34" charset="0"/>
            </a:endParaRPr>
          </a:p>
        </p:txBody>
      </p:sp>
      <p:pic>
        <p:nvPicPr>
          <p:cNvPr id="47110" name="Picture 10" descr="manage-measure"/>
          <p:cNvPicPr>
            <a:picLocks noChangeAspect="1" noChangeArrowheads="1"/>
          </p:cNvPicPr>
          <p:nvPr/>
        </p:nvPicPr>
        <p:blipFill>
          <a:blip r:embed="rId5"/>
          <a:srcRect/>
          <a:stretch>
            <a:fillRect/>
          </a:stretch>
        </p:blipFill>
        <p:spPr bwMode="auto">
          <a:xfrm>
            <a:off x="6084888" y="1196975"/>
            <a:ext cx="2879725" cy="2016125"/>
          </a:xfrm>
          <a:prstGeom prst="rect">
            <a:avLst/>
          </a:prstGeom>
          <a:noFill/>
          <a:ln w="9525">
            <a:noFill/>
            <a:miter lim="800000"/>
            <a:headEnd/>
            <a:tailEnd/>
          </a:ln>
        </p:spPr>
      </p:pic>
      <p:pic>
        <p:nvPicPr>
          <p:cNvPr id="47111" name="Picture 14" descr="making-comparisons"/>
          <p:cNvPicPr>
            <a:picLocks noChangeAspect="1" noChangeArrowheads="1"/>
          </p:cNvPicPr>
          <p:nvPr/>
        </p:nvPicPr>
        <p:blipFill>
          <a:blip r:embed="rId6"/>
          <a:srcRect/>
          <a:stretch>
            <a:fillRect/>
          </a:stretch>
        </p:blipFill>
        <p:spPr bwMode="auto">
          <a:xfrm>
            <a:off x="6084888" y="5086350"/>
            <a:ext cx="2879725" cy="1362075"/>
          </a:xfrm>
          <a:prstGeom prst="rect">
            <a:avLst/>
          </a:prstGeom>
          <a:noFill/>
          <a:ln w="9525">
            <a:noFill/>
            <a:miter lim="800000"/>
            <a:headEnd/>
            <a:tailEnd/>
          </a:ln>
        </p:spPr>
      </p:pic>
      <p:pic>
        <p:nvPicPr>
          <p:cNvPr id="47112" name="Picture 6" descr="ANd9GcShJDh-jFCMv2Q-AxSZT1niOwoDoVo6_7RGvG4jebULii939ltNUg"/>
          <p:cNvPicPr>
            <a:picLocks noChangeAspect="1" noChangeArrowheads="1"/>
          </p:cNvPicPr>
          <p:nvPr/>
        </p:nvPicPr>
        <p:blipFill>
          <a:blip r:embed="rId7"/>
          <a:srcRect/>
          <a:stretch>
            <a:fillRect/>
          </a:stretch>
        </p:blipFill>
        <p:spPr bwMode="auto">
          <a:xfrm>
            <a:off x="6084888" y="3217863"/>
            <a:ext cx="2879725" cy="1868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4915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49155" name="Content Placeholder 11"/>
          <p:cNvSpPr txBox="1">
            <a:spLocks/>
          </p:cNvSpPr>
          <p:nvPr/>
        </p:nvSpPr>
        <p:spPr bwMode="auto">
          <a:xfrm>
            <a:off x="357188" y="1484313"/>
            <a:ext cx="4575175" cy="2520950"/>
          </a:xfrm>
          <a:prstGeom prst="rect">
            <a:avLst/>
          </a:prstGeom>
          <a:noFill/>
          <a:ln w="9525">
            <a:noFill/>
            <a:miter lim="800000"/>
            <a:headEnd/>
            <a:tailEnd/>
          </a:ln>
        </p:spPr>
        <p:txBody>
          <a:bodyPr/>
          <a:lstStyle/>
          <a:p>
            <a:pPr marL="342900" indent="-342900">
              <a:lnSpc>
                <a:spcPct val="90000"/>
              </a:lnSpc>
            </a:pPr>
            <a:endParaRPr lang="en-US" dirty="0">
              <a:solidFill>
                <a:schemeClr val="bg1"/>
              </a:solidFill>
              <a:latin typeface="Cambria" pitchFamily="18" charset="0"/>
            </a:endParaRPr>
          </a:p>
          <a:p>
            <a:pPr marL="342900" indent="-342900" eaLnBrk="0" hangingPunct="0">
              <a:lnSpc>
                <a:spcPct val="90000"/>
              </a:lnSpc>
              <a:spcBef>
                <a:spcPct val="20000"/>
              </a:spcBef>
              <a:buClr>
                <a:schemeClr val="bg1"/>
              </a:buClr>
              <a:buSzPct val="110000"/>
              <a:buFont typeface="Wingdings" pitchFamily="2" charset="2"/>
              <a:buChar char="§"/>
            </a:pPr>
            <a:r>
              <a:rPr lang="fr-FR" sz="1700" dirty="0" smtClean="0">
                <a:solidFill>
                  <a:schemeClr val="bg1"/>
                </a:solidFill>
              </a:rPr>
              <a:t>Recommandation UIT-T L.1300rev - Meilleures pratiques pour les centres de données verts</a:t>
            </a:r>
            <a:br>
              <a:rPr lang="fr-FR" sz="1700" dirty="0" smtClean="0">
                <a:solidFill>
                  <a:schemeClr val="bg1"/>
                </a:solidFill>
              </a:rPr>
            </a:br>
            <a:r>
              <a:rPr lang="fr-FR" sz="1700" dirty="0" smtClean="0">
                <a:solidFill>
                  <a:schemeClr val="bg1"/>
                </a:solidFill>
              </a:rPr>
              <a:t/>
            </a:r>
            <a:br>
              <a:rPr lang="fr-FR" sz="1700" dirty="0" smtClean="0">
                <a:solidFill>
                  <a:schemeClr val="bg1"/>
                </a:solidFill>
              </a:rPr>
            </a:br>
            <a:r>
              <a:rPr lang="fr-FR" sz="1700" dirty="0" smtClean="0">
                <a:solidFill>
                  <a:schemeClr val="bg1"/>
                </a:solidFill>
              </a:rPr>
              <a:t>Recommandation UIT-T L.1310rev - mesures d'efficacité énergétique et de mesure pour l'équipement CCM</a:t>
            </a:r>
            <a:br>
              <a:rPr lang="fr-FR" sz="1700" dirty="0" smtClean="0">
                <a:solidFill>
                  <a:schemeClr val="bg1"/>
                </a:solidFill>
              </a:rPr>
            </a:br>
            <a:r>
              <a:rPr lang="fr-FR" sz="1700" dirty="0" smtClean="0">
                <a:solidFill>
                  <a:schemeClr val="bg1"/>
                </a:solidFill>
              </a:rPr>
              <a:t/>
            </a:r>
            <a:br>
              <a:rPr lang="fr-FR" sz="1700" dirty="0" smtClean="0">
                <a:solidFill>
                  <a:schemeClr val="bg1"/>
                </a:solidFill>
              </a:rPr>
            </a:br>
            <a:r>
              <a:rPr lang="fr-FR" sz="1700" dirty="0" smtClean="0">
                <a:solidFill>
                  <a:schemeClr val="bg1"/>
                </a:solidFill>
              </a:rPr>
              <a:t>Recommandation UIT-T L.1320 - mesures d'efficacité énergétique et de la mesure de la puissance et des équipements de refroidissement pour les télécommunications et les centres de données</a:t>
            </a:r>
            <a:br>
              <a:rPr lang="fr-FR" sz="1700" dirty="0" smtClean="0">
                <a:solidFill>
                  <a:schemeClr val="bg1"/>
                </a:solidFill>
              </a:rPr>
            </a:br>
            <a:r>
              <a:rPr lang="fr-FR" sz="1700" dirty="0" smtClean="0">
                <a:solidFill>
                  <a:schemeClr val="bg1"/>
                </a:solidFill>
              </a:rPr>
              <a:t/>
            </a:r>
            <a:br>
              <a:rPr lang="fr-FR" sz="1700" dirty="0" smtClean="0">
                <a:solidFill>
                  <a:schemeClr val="bg1"/>
                </a:solidFill>
              </a:rPr>
            </a:br>
            <a:r>
              <a:rPr lang="fr-FR" sz="1700" dirty="0" smtClean="0">
                <a:solidFill>
                  <a:schemeClr val="bg1"/>
                </a:solidFill>
              </a:rPr>
              <a:t>Recommandation UIT-T L.1340 - valeurs informatives sur l'efficacité énergétique des équipements de télécommunication</a:t>
            </a:r>
            <a:endParaRPr lang="en-US" sz="1700" dirty="0">
              <a:solidFill>
                <a:schemeClr val="bg1"/>
              </a:solidFill>
              <a:latin typeface="Cambria" pitchFamily="18" charset="0"/>
            </a:endParaRPr>
          </a:p>
        </p:txBody>
      </p:sp>
      <p:sp>
        <p:nvSpPr>
          <p:cNvPr id="49156" name="Rectangle 9"/>
          <p:cNvSpPr>
            <a:spLocks noChangeArrowheads="1"/>
          </p:cNvSpPr>
          <p:nvPr/>
        </p:nvSpPr>
        <p:spPr bwMode="auto">
          <a:xfrm>
            <a:off x="522288" y="792163"/>
            <a:ext cx="8010525" cy="476250"/>
          </a:xfrm>
          <a:prstGeom prst="rect">
            <a:avLst/>
          </a:prstGeom>
          <a:noFill/>
          <a:ln w="9525">
            <a:noFill/>
            <a:miter lim="800000"/>
            <a:headEnd/>
            <a:tailEnd/>
          </a:ln>
        </p:spPr>
        <p:txBody>
          <a:bodyPr/>
          <a:lstStyle/>
          <a:p>
            <a:pPr algn="ctr"/>
            <a:r>
              <a:rPr lang="fr-FR" dirty="0" smtClean="0">
                <a:solidFill>
                  <a:schemeClr val="bg1"/>
                </a:solidFill>
              </a:rPr>
              <a:t>Supplément sur ​​l'efficacité énergétique pour </a:t>
            </a:r>
            <a:br>
              <a:rPr lang="fr-FR" dirty="0" smtClean="0">
                <a:solidFill>
                  <a:schemeClr val="bg1"/>
                </a:solidFill>
              </a:rPr>
            </a:br>
            <a:r>
              <a:rPr lang="fr-FR" dirty="0" smtClean="0">
                <a:solidFill>
                  <a:schemeClr val="bg1"/>
                </a:solidFill>
              </a:rPr>
              <a:t>équipements de télécommunication </a:t>
            </a:r>
            <a:r>
              <a:rPr lang="en-US" altLang="en-US" sz="2800" b="1" dirty="0">
                <a:solidFill>
                  <a:schemeClr val="bg1"/>
                </a:solidFill>
                <a:latin typeface="Cambria" pitchFamily="18" charset="0"/>
                <a:cs typeface="Microsoft Sans Serif" pitchFamily="34" charset="0"/>
              </a:rPr>
              <a:t/>
            </a:r>
            <a:br>
              <a:rPr lang="en-US" altLang="en-US" sz="2800" b="1" dirty="0">
                <a:solidFill>
                  <a:schemeClr val="bg1"/>
                </a:solidFill>
                <a:latin typeface="Cambria" pitchFamily="18" charset="0"/>
                <a:cs typeface="Microsoft Sans Serif" pitchFamily="34" charset="0"/>
              </a:rPr>
            </a:br>
            <a:endParaRPr lang="en-US" altLang="en-US" sz="2800" b="1" dirty="0">
              <a:solidFill>
                <a:schemeClr val="bg1"/>
              </a:solidFill>
              <a:latin typeface="Cambria" pitchFamily="18" charset="0"/>
              <a:cs typeface="Microsoft Sans Serif" pitchFamily="34" charset="0"/>
            </a:endParaRPr>
          </a:p>
        </p:txBody>
      </p:sp>
      <p:sp>
        <p:nvSpPr>
          <p:cNvPr id="49157" name="Rectangle 9"/>
          <p:cNvSpPr>
            <a:spLocks noChangeArrowheads="1"/>
          </p:cNvSpPr>
          <p:nvPr/>
        </p:nvSpPr>
        <p:spPr bwMode="auto">
          <a:xfrm>
            <a:off x="466725" y="1517650"/>
            <a:ext cx="8569325" cy="2127250"/>
          </a:xfrm>
          <a:prstGeom prst="rect">
            <a:avLst/>
          </a:prstGeom>
          <a:noFill/>
          <a:ln w="9525">
            <a:noFill/>
            <a:miter lim="800000"/>
            <a:headEnd/>
            <a:tailEnd/>
          </a:ln>
        </p:spPr>
        <p:txBody>
          <a:bodyPr/>
          <a:lstStyle/>
          <a:p>
            <a:endParaRPr lang="en-US" altLang="en-US">
              <a:solidFill>
                <a:schemeClr val="bg1"/>
              </a:solidFill>
              <a:latin typeface="Cambria" pitchFamily="18" charset="0"/>
              <a:cs typeface="Microsoft Sans Serif" pitchFamily="34" charset="0"/>
            </a:endParaRPr>
          </a:p>
        </p:txBody>
      </p:sp>
      <p:pic>
        <p:nvPicPr>
          <p:cNvPr id="49158" name="Picture 4"/>
          <p:cNvPicPr>
            <a:picLocks noChangeAspect="1" noChangeArrowheads="1"/>
          </p:cNvPicPr>
          <p:nvPr/>
        </p:nvPicPr>
        <p:blipFill>
          <a:blip r:embed="rId5"/>
          <a:srcRect/>
          <a:stretch>
            <a:fillRect/>
          </a:stretch>
        </p:blipFill>
        <p:spPr bwMode="auto">
          <a:xfrm>
            <a:off x="4859338" y="3213100"/>
            <a:ext cx="3979862" cy="3168650"/>
          </a:xfrm>
          <a:prstGeom prst="rect">
            <a:avLst/>
          </a:prstGeom>
          <a:noFill/>
          <a:ln w="9525">
            <a:noFill/>
            <a:miter lim="800000"/>
            <a:headEnd/>
            <a:tailEnd/>
          </a:ln>
        </p:spPr>
      </p:pic>
      <p:sp>
        <p:nvSpPr>
          <p:cNvPr id="49159" name="Rectangle 9"/>
          <p:cNvSpPr>
            <a:spLocks noChangeArrowheads="1"/>
          </p:cNvSpPr>
          <p:nvPr/>
        </p:nvSpPr>
        <p:spPr bwMode="auto">
          <a:xfrm>
            <a:off x="522288" y="115888"/>
            <a:ext cx="8010525" cy="476250"/>
          </a:xfrm>
          <a:prstGeom prst="rect">
            <a:avLst/>
          </a:prstGeom>
          <a:noFill/>
          <a:ln w="9525">
            <a:noFill/>
            <a:miter lim="800000"/>
            <a:headEnd/>
            <a:tailEnd/>
          </a:ln>
        </p:spPr>
        <p:txBody>
          <a:bodyPr/>
          <a:lstStyle/>
          <a:p>
            <a:pPr algn="ctr"/>
            <a:r>
              <a:rPr lang="en-US" altLang="en-US" sz="2800" b="1" dirty="0" err="1" smtClean="0">
                <a:solidFill>
                  <a:schemeClr val="bg1"/>
                </a:solidFill>
                <a:latin typeface="Cambria" pitchFamily="18" charset="0"/>
                <a:cs typeface="Microsoft Sans Serif" pitchFamily="34" charset="0"/>
              </a:rPr>
              <a:t>Faits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saillants</a:t>
            </a:r>
            <a:r>
              <a:rPr lang="en-US" altLang="en-US" sz="2800" b="1" dirty="0" smtClean="0">
                <a:solidFill>
                  <a:schemeClr val="bg1"/>
                </a:solidFill>
                <a:latin typeface="Cambria" pitchFamily="18" charset="0"/>
                <a:cs typeface="Microsoft Sans Serif" pitchFamily="34" charset="0"/>
              </a:rPr>
              <a:t> </a:t>
            </a:r>
            <a:r>
              <a:rPr lang="en-US" altLang="en-US" sz="2800" b="1" dirty="0" err="1" smtClean="0">
                <a:solidFill>
                  <a:schemeClr val="bg1"/>
                </a:solidFill>
                <a:latin typeface="Cambria" pitchFamily="18" charset="0"/>
                <a:cs typeface="Microsoft Sans Serif" pitchFamily="34" charset="0"/>
              </a:rPr>
              <a:t>sur</a:t>
            </a:r>
            <a:r>
              <a:rPr lang="en-US" altLang="en-US" sz="2800" b="1" dirty="0" smtClean="0">
                <a:solidFill>
                  <a:schemeClr val="bg1"/>
                </a:solidFill>
                <a:latin typeface="Cambria" pitchFamily="18" charset="0"/>
                <a:cs typeface="Microsoft Sans Serif" pitchFamily="34" charset="0"/>
              </a:rPr>
              <a:t> les services à </a:t>
            </a:r>
            <a:r>
              <a:rPr lang="en-US" altLang="en-US" sz="2800" b="1" dirty="0" err="1" smtClean="0">
                <a:solidFill>
                  <a:schemeClr val="bg1"/>
                </a:solidFill>
                <a:latin typeface="Cambria" pitchFamily="18" charset="0"/>
                <a:cs typeface="Microsoft Sans Serif" pitchFamily="34" charset="0"/>
              </a:rPr>
              <a:t>fournir</a:t>
            </a:r>
            <a:endParaRPr lang="en-US" altLang="en-US" sz="2800" b="1" dirty="0">
              <a:solidFill>
                <a:schemeClr val="bg1"/>
              </a:solidFill>
              <a:latin typeface="Cambria" pitchFamily="18"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5120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51203" name="Rectangle 9"/>
          <p:cNvSpPr>
            <a:spLocks noChangeArrowheads="1"/>
          </p:cNvSpPr>
          <p:nvPr/>
        </p:nvSpPr>
        <p:spPr bwMode="auto">
          <a:xfrm>
            <a:off x="2124075" y="115888"/>
            <a:ext cx="5348288" cy="517525"/>
          </a:xfrm>
          <a:prstGeom prst="rect">
            <a:avLst/>
          </a:prstGeom>
          <a:noFill/>
          <a:ln w="9525">
            <a:noFill/>
            <a:miter lim="800000"/>
            <a:headEnd/>
            <a:tailEnd/>
          </a:ln>
        </p:spPr>
        <p:txBody>
          <a:bodyPr/>
          <a:lstStyle/>
          <a:p>
            <a:pPr algn="ctr"/>
            <a:r>
              <a:rPr lang="fr-FR" sz="2400" dirty="0" smtClean="0">
                <a:solidFill>
                  <a:schemeClr val="bg1"/>
                </a:solidFill>
              </a:rPr>
              <a:t>informations complémentaires</a:t>
            </a:r>
            <a:endParaRPr lang="en-US" altLang="en-US" sz="2400" b="1" dirty="0">
              <a:solidFill>
                <a:schemeClr val="bg1"/>
              </a:solidFill>
              <a:latin typeface="Cambria" pitchFamily="18" charset="0"/>
              <a:cs typeface="Microsoft Sans Serif" pitchFamily="34" charset="0"/>
            </a:endParaRPr>
          </a:p>
        </p:txBody>
      </p:sp>
      <p:sp>
        <p:nvSpPr>
          <p:cNvPr id="22" name="Subtitle 2"/>
          <p:cNvSpPr txBox="1">
            <a:spLocks/>
          </p:cNvSpPr>
          <p:nvPr/>
        </p:nvSpPr>
        <p:spPr>
          <a:xfrm>
            <a:off x="1331913" y="836613"/>
            <a:ext cx="6985000" cy="151130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buClr>
                <a:schemeClr val="bg1"/>
              </a:buClr>
              <a:defRPr/>
            </a:pPr>
            <a:r>
              <a:rPr lang="en-US" altLang="en-US" sz="2200" b="1" kern="0" dirty="0" smtClean="0">
                <a:solidFill>
                  <a:schemeClr val="bg1"/>
                </a:solidFill>
                <a:latin typeface="Cambria" panose="02040503050406030204" pitchFamily="18" charset="0"/>
              </a:rPr>
              <a:t>ITU-T/SG5 “Environment &amp; Climate Change”</a:t>
            </a:r>
            <a:r>
              <a:rPr lang="en-US" altLang="en-US" sz="2200" kern="0" dirty="0" smtClean="0">
                <a:solidFill>
                  <a:schemeClr val="bg1"/>
                </a:solidFill>
                <a:latin typeface="Cambria" panose="02040503050406030204" pitchFamily="18" charset="0"/>
              </a:rPr>
              <a:t/>
            </a:r>
            <a:br>
              <a:rPr lang="en-US" altLang="en-US" sz="2200" kern="0" dirty="0" smtClean="0">
                <a:solidFill>
                  <a:schemeClr val="bg1"/>
                </a:solidFill>
                <a:latin typeface="Cambria" panose="02040503050406030204" pitchFamily="18" charset="0"/>
              </a:rPr>
            </a:br>
            <a:r>
              <a:rPr lang="en-US" altLang="en-US" sz="2200" kern="0" dirty="0" smtClean="0">
                <a:solidFill>
                  <a:schemeClr val="bg1"/>
                </a:solidFill>
                <a:latin typeface="Cambria" panose="02040503050406030204" pitchFamily="18" charset="0"/>
              </a:rPr>
              <a:t>itu.int/go/tsg5 </a:t>
            </a:r>
          </a:p>
          <a:p>
            <a:pPr>
              <a:buClr>
                <a:schemeClr val="bg1"/>
              </a:buClr>
              <a:defRPr/>
            </a:pPr>
            <a:r>
              <a:rPr lang="en-US" altLang="en-US" sz="2200" b="1" kern="0" dirty="0">
                <a:solidFill>
                  <a:schemeClr val="bg1"/>
                </a:solidFill>
                <a:latin typeface="Cambria" panose="02040503050406030204" pitchFamily="18" charset="0"/>
              </a:rPr>
              <a:t>ITU-T and Climate Change</a:t>
            </a:r>
            <a:br>
              <a:rPr lang="en-US" altLang="en-US" sz="2200" b="1" kern="0" dirty="0">
                <a:solidFill>
                  <a:schemeClr val="bg1"/>
                </a:solidFill>
                <a:latin typeface="Cambria" panose="02040503050406030204" pitchFamily="18" charset="0"/>
              </a:rPr>
            </a:br>
            <a:r>
              <a:rPr lang="en-US" altLang="en-US" sz="2200" kern="0" dirty="0">
                <a:solidFill>
                  <a:schemeClr val="bg1"/>
                </a:solidFill>
                <a:latin typeface="Cambria" panose="02040503050406030204" pitchFamily="18" charset="0"/>
              </a:rPr>
              <a:t>itu.int/go/ITU-T/climate </a:t>
            </a:r>
          </a:p>
          <a:p>
            <a:pPr>
              <a:buClr>
                <a:schemeClr val="bg1"/>
              </a:buClr>
              <a:defRPr/>
            </a:pPr>
            <a:endParaRPr lang="en-US" altLang="en-US" sz="2200" kern="0" dirty="0" smtClean="0">
              <a:solidFill>
                <a:schemeClr val="bg1"/>
              </a:solidFill>
              <a:latin typeface="Cambria" panose="02040503050406030204" pitchFamily="18" charset="0"/>
            </a:endParaRPr>
          </a:p>
          <a:p>
            <a:pPr>
              <a:buClr>
                <a:schemeClr val="bg1"/>
              </a:buClr>
              <a:defRPr/>
            </a:pPr>
            <a:endParaRPr lang="en-US" altLang="en-US" sz="2200" kern="0" dirty="0">
              <a:solidFill>
                <a:schemeClr val="bg1"/>
              </a:solidFill>
              <a:latin typeface="Cambria" panose="02040503050406030204" pitchFamily="18" charset="0"/>
            </a:endParaRPr>
          </a:p>
        </p:txBody>
      </p:sp>
      <p:sp>
        <p:nvSpPr>
          <p:cNvPr id="9" name="Rectangle 9"/>
          <p:cNvSpPr>
            <a:spLocks noChangeArrowheads="1"/>
          </p:cNvSpPr>
          <p:nvPr/>
        </p:nvSpPr>
        <p:spPr bwMode="auto">
          <a:xfrm>
            <a:off x="2587625" y="5732463"/>
            <a:ext cx="4216400" cy="657225"/>
          </a:xfrm>
          <a:prstGeom prst="rect">
            <a:avLst/>
          </a:prstGeom>
          <a:noFill/>
          <a:ln w="9525">
            <a:noFill/>
            <a:miter lim="800000"/>
            <a:headEnd/>
            <a:tailEnd/>
          </a:ln>
          <a:effec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eaLnBrk="1" hangingPunct="1">
              <a:defRPr/>
            </a:pPr>
            <a:r>
              <a:rPr lang="fr-FR" sz="2800" dirty="0" smtClean="0">
                <a:solidFill>
                  <a:schemeClr val="bg1"/>
                </a:solidFill>
              </a:rPr>
              <a:t>MERCI!</a:t>
            </a:r>
            <a:r>
              <a:rPr lang="en-US" altLang="en-US" sz="2800" b="1" dirty="0" smtClean="0">
                <a:solidFill>
                  <a:schemeClr val="bg1"/>
                </a:solidFill>
                <a:latin typeface="Cambria" panose="02040503050406030204" pitchFamily="18" charset="0"/>
              </a:rPr>
              <a:t>!                                       tsbsg5@itu.int</a:t>
            </a:r>
          </a:p>
          <a:p>
            <a:pPr algn="ctr" eaLnBrk="1" hangingPunct="1">
              <a:defRPr/>
            </a:pPr>
            <a:endParaRPr lang="en-US" altLang="en-US" sz="3200" dirty="0" smtClean="0">
              <a:solidFill>
                <a:schemeClr val="bg2"/>
              </a:solidFill>
              <a:effectLst>
                <a:outerShdw blurRad="38100" dist="38100" dir="2700000" algn="tl">
                  <a:srgbClr val="C0C0C0"/>
                </a:outerShdw>
              </a:effectLst>
            </a:endParaRPr>
          </a:p>
        </p:txBody>
      </p:sp>
      <p:pic>
        <p:nvPicPr>
          <p:cNvPr id="51206" name="Picture 2"/>
          <p:cNvPicPr>
            <a:picLocks noChangeAspect="1" noChangeArrowheads="1"/>
          </p:cNvPicPr>
          <p:nvPr/>
        </p:nvPicPr>
        <p:blipFill>
          <a:blip r:embed="rId5"/>
          <a:srcRect t="46452"/>
          <a:stretch>
            <a:fillRect/>
          </a:stretch>
        </p:blipFill>
        <p:spPr bwMode="auto">
          <a:xfrm>
            <a:off x="-36513" y="2781300"/>
            <a:ext cx="9180513" cy="2898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1843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6" name="Title 1"/>
          <p:cNvSpPr txBox="1">
            <a:spLocks/>
          </p:cNvSpPr>
          <p:nvPr/>
        </p:nvSpPr>
        <p:spPr>
          <a:xfrm>
            <a:off x="827088" y="88900"/>
            <a:ext cx="7385050"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err="1" smtClean="0">
                <a:solidFill>
                  <a:schemeClr val="bg1"/>
                </a:solidFill>
                <a:latin typeface="Cambria" panose="02040503050406030204" pitchFamily="18" charset="0"/>
                <a:ea typeface="+mn-ea"/>
                <a:cs typeface="Microsoft Sans Serif" panose="020B0604020202020204" pitchFamily="34" charset="0"/>
              </a:rPr>
              <a:t>Groupe</a:t>
            </a:r>
            <a:r>
              <a:rPr lang="en-US" altLang="en-US" sz="2800" dirty="0" smtClean="0">
                <a:solidFill>
                  <a:schemeClr val="bg1"/>
                </a:solidFill>
                <a:latin typeface="Cambria" panose="02040503050406030204" pitchFamily="18" charset="0"/>
                <a:ea typeface="+mn-ea"/>
                <a:cs typeface="Microsoft Sans Serif" panose="020B0604020202020204" pitchFamily="34" charset="0"/>
              </a:rPr>
              <a:t> de travail 3 /5</a:t>
            </a:r>
            <a:endParaRPr lang="en-US" altLang="en-US" sz="2800" dirty="0">
              <a:solidFill>
                <a:schemeClr val="bg1"/>
              </a:solidFill>
              <a:latin typeface="Cambria" panose="02040503050406030204" pitchFamily="18" charset="0"/>
              <a:ea typeface="+mn-ea"/>
              <a:cs typeface="Microsoft Sans Serif" panose="020B0604020202020204" pitchFamily="34" charset="0"/>
            </a:endParaRPr>
          </a:p>
        </p:txBody>
      </p:sp>
      <p:sp>
        <p:nvSpPr>
          <p:cNvPr id="18436" name="1 Marcador de contenido"/>
          <p:cNvSpPr txBox="1">
            <a:spLocks/>
          </p:cNvSpPr>
          <p:nvPr/>
        </p:nvSpPr>
        <p:spPr bwMode="auto">
          <a:xfrm>
            <a:off x="250825" y="1484313"/>
            <a:ext cx="8713788" cy="5113337"/>
          </a:xfrm>
          <a:prstGeom prst="rect">
            <a:avLst/>
          </a:prstGeom>
          <a:noFill/>
          <a:ln w="9525">
            <a:noFill/>
            <a:miter lim="800000"/>
            <a:headEnd/>
            <a:tailEnd/>
          </a:ln>
        </p:spPr>
        <p:txBody>
          <a:bodyPr/>
          <a:lstStyle/>
          <a:p>
            <a:pPr>
              <a:spcBef>
                <a:spcPct val="20000"/>
              </a:spcBef>
              <a:buClr>
                <a:schemeClr val="accent1"/>
              </a:buClr>
              <a:buSzPct val="100000"/>
              <a:buFont typeface="Symbol" pitchFamily="18" charset="2"/>
              <a:buNone/>
            </a:pPr>
            <a:r>
              <a:rPr lang="fr-FR" dirty="0" smtClean="0">
                <a:solidFill>
                  <a:schemeClr val="bg1"/>
                </a:solidFill>
              </a:rPr>
              <a:t>Domaines d’activités</a:t>
            </a:r>
          </a:p>
          <a:p>
            <a:r>
              <a:rPr lang="fr-FR" dirty="0" smtClean="0">
                <a:solidFill>
                  <a:schemeClr val="bg1"/>
                </a:solidFill>
              </a:rPr>
              <a:t>Q13/5 «La réduction de l'impact environnemental, y compris les déchets électroniques » </a:t>
            </a:r>
          </a:p>
          <a:p>
            <a:r>
              <a:rPr lang="fr-FR" dirty="0" smtClean="0">
                <a:solidFill>
                  <a:schemeClr val="bg1"/>
                </a:solidFill>
              </a:rPr>
              <a:t>Q14/5 «  établissement d’une infrastructure de télécommunications durable et à moindre cout pour les communautés rurales des pays en développement</a:t>
            </a:r>
          </a:p>
          <a:p>
            <a:r>
              <a:rPr lang="fr-FR" dirty="0" smtClean="0">
                <a:solidFill>
                  <a:schemeClr val="bg1"/>
                </a:solidFill>
              </a:rPr>
              <a:t>Q15/5 « TIC et adaptation aux effets du changement climatique »</a:t>
            </a:r>
          </a:p>
          <a:p>
            <a:r>
              <a:rPr lang="fr-FR" dirty="0" smtClean="0">
                <a:solidFill>
                  <a:schemeClr val="bg1"/>
                </a:solidFill>
              </a:rPr>
              <a:t>Q16/5 « effet de levier et amélioration de la durabilité environnementale des TIC »</a:t>
            </a:r>
          </a:p>
          <a:p>
            <a:r>
              <a:rPr lang="fr-FR" dirty="0" smtClean="0">
                <a:solidFill>
                  <a:schemeClr val="bg1"/>
                </a:solidFill>
              </a:rPr>
              <a:t>Q17/5 « efficience énergétique pour le secteur des tic et harmonisation des normes environnementales »</a:t>
            </a:r>
          </a:p>
          <a:p>
            <a:r>
              <a:rPr lang="fr-FR" dirty="0" smtClean="0">
                <a:solidFill>
                  <a:schemeClr val="bg1"/>
                </a:solidFill>
              </a:rPr>
              <a:t>Q18/5 « méthodologies pour l’évaluation de l’impact environnemental des TIC »</a:t>
            </a:r>
          </a:p>
          <a:p>
            <a:r>
              <a:rPr lang="fr-FR" dirty="0" smtClean="0">
                <a:solidFill>
                  <a:schemeClr val="bg1"/>
                </a:solidFill>
              </a:rPr>
              <a:t>Q19/5 « systèmes d’alimentation électriques »</a:t>
            </a:r>
            <a:endParaRPr lang="en-US" b="1" dirty="0">
              <a:solidFill>
                <a:schemeClr val="bg1"/>
              </a:solidFill>
              <a:latin typeface="Cambria" pitchFamily="18" charset="0"/>
            </a:endParaRPr>
          </a:p>
        </p:txBody>
      </p:sp>
      <p:sp>
        <p:nvSpPr>
          <p:cNvPr id="18437" name="Rectangle 1"/>
          <p:cNvSpPr>
            <a:spLocks noChangeArrowheads="1"/>
          </p:cNvSpPr>
          <p:nvPr/>
        </p:nvSpPr>
        <p:spPr bwMode="auto">
          <a:xfrm>
            <a:off x="276225" y="4149725"/>
            <a:ext cx="8713788" cy="973138"/>
          </a:xfrm>
          <a:prstGeom prst="rect">
            <a:avLst/>
          </a:prstGeom>
          <a:solidFill>
            <a:schemeClr val="accent1">
              <a:alpha val="34901"/>
            </a:schemeClr>
          </a:solidFill>
          <a:ln w="9525" algn="ctr">
            <a:noFill/>
            <a:round/>
            <a:headEnd/>
            <a:tailEnd/>
          </a:ln>
        </p:spPr>
        <p:txBody>
          <a:bodyPr/>
          <a:lstStyle/>
          <a:p>
            <a:pPr eaLnBrk="0" hangingPunct="0"/>
            <a:endParaRPr lang="en-US" altLang="en-US"/>
          </a:p>
        </p:txBody>
      </p:sp>
      <p:sp>
        <p:nvSpPr>
          <p:cNvPr id="27" name="Title 1"/>
          <p:cNvSpPr txBox="1">
            <a:spLocks/>
          </p:cNvSpPr>
          <p:nvPr/>
        </p:nvSpPr>
        <p:spPr>
          <a:xfrm>
            <a:off x="1579563" y="620713"/>
            <a:ext cx="6016625" cy="676275"/>
          </a:xfrm>
          <a:prstGeom prst="rect">
            <a:avLst/>
          </a:prstGeom>
        </p:spPr>
        <p:txBody>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a:defRPr/>
            </a:pPr>
            <a:r>
              <a:rPr lang="en-US" altLang="en-US" sz="2800" dirty="0" smtClean="0">
                <a:solidFill>
                  <a:schemeClr val="bg1"/>
                </a:solidFill>
                <a:latin typeface="Cambria" panose="02040503050406030204" pitchFamily="18" charset="0"/>
                <a:ea typeface="+mn-ea"/>
                <a:cs typeface="Microsoft Sans Serif" panose="020B0604020202020204" pitchFamily="34" charset="0"/>
              </a:rPr>
              <a:t>TIC et </a:t>
            </a:r>
            <a:r>
              <a:rPr lang="en-US" altLang="en-US" sz="2800" dirty="0" err="1" smtClean="0">
                <a:solidFill>
                  <a:schemeClr val="bg1"/>
                </a:solidFill>
                <a:latin typeface="Cambria" panose="02040503050406030204" pitchFamily="18" charset="0"/>
                <a:ea typeface="+mn-ea"/>
                <a:cs typeface="Microsoft Sans Serif" panose="020B0604020202020204" pitchFamily="34" charset="0"/>
              </a:rPr>
              <a:t>changements</a:t>
            </a:r>
            <a:r>
              <a:rPr lang="en-US" altLang="en-US" sz="2800" dirty="0" smtClean="0">
                <a:solidFill>
                  <a:schemeClr val="bg1"/>
                </a:solidFill>
                <a:latin typeface="Cambria" panose="02040503050406030204" pitchFamily="18" charset="0"/>
                <a:ea typeface="+mn-ea"/>
                <a:cs typeface="Microsoft Sans Serif" panose="020B0604020202020204" pitchFamily="34" charset="0"/>
              </a:rPr>
              <a:t> </a:t>
            </a:r>
            <a:r>
              <a:rPr lang="en-US" altLang="en-US" sz="2800" dirty="0" err="1" smtClean="0">
                <a:solidFill>
                  <a:schemeClr val="bg1"/>
                </a:solidFill>
                <a:latin typeface="Cambria" panose="02040503050406030204" pitchFamily="18" charset="0"/>
                <a:ea typeface="+mn-ea"/>
                <a:cs typeface="Microsoft Sans Serif" panose="020B0604020202020204" pitchFamily="34" charset="0"/>
              </a:rPr>
              <a:t>climatiques</a:t>
            </a:r>
            <a:endParaRPr lang="en-US" altLang="en-US" sz="2800" dirty="0">
              <a:solidFill>
                <a:schemeClr val="bg1"/>
              </a:solidFill>
              <a:latin typeface="Cambria" panose="02040503050406030204" pitchFamily="18" charset="0"/>
              <a:ea typeface="+mn-ea"/>
              <a:cs typeface="Microsoft Sans Serif" panose="020B0604020202020204" pitchFamily="34" charset="0"/>
            </a:endParaRPr>
          </a:p>
        </p:txBody>
      </p:sp>
      <p:sp>
        <p:nvSpPr>
          <p:cNvPr id="18439" name="Rectangle 1"/>
          <p:cNvSpPr>
            <a:spLocks noChangeArrowheads="1"/>
          </p:cNvSpPr>
          <p:nvPr/>
        </p:nvSpPr>
        <p:spPr bwMode="auto">
          <a:xfrm>
            <a:off x="250825" y="1844675"/>
            <a:ext cx="8713788" cy="647700"/>
          </a:xfrm>
          <a:prstGeom prst="rect">
            <a:avLst/>
          </a:prstGeom>
          <a:solidFill>
            <a:schemeClr val="accent1">
              <a:alpha val="34901"/>
            </a:schemeClr>
          </a:solidFill>
          <a:ln w="9525" algn="ctr">
            <a:noFill/>
            <a:round/>
            <a:headEnd/>
            <a:tailEnd/>
          </a:ln>
        </p:spPr>
        <p:txBody>
          <a:bodyPr/>
          <a:lstStyle/>
          <a:p>
            <a:pPr eaLnBrk="0" hangingPunct="0"/>
            <a:endParaRPr lang="en-US" alt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048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0483" name="1 Marcador de contenido"/>
          <p:cNvSpPr txBox="1">
            <a:spLocks/>
          </p:cNvSpPr>
          <p:nvPr/>
        </p:nvSpPr>
        <p:spPr bwMode="auto">
          <a:xfrm>
            <a:off x="250825" y="765175"/>
            <a:ext cx="8642350" cy="1223963"/>
          </a:xfrm>
          <a:prstGeom prst="rect">
            <a:avLst/>
          </a:prstGeom>
          <a:noFill/>
          <a:ln w="9525">
            <a:noFill/>
            <a:miter lim="800000"/>
            <a:headEnd/>
            <a:tailEnd/>
          </a:ln>
        </p:spPr>
        <p:txBody>
          <a:bodyPr/>
          <a:lstStyle/>
          <a:p>
            <a:pPr marL="273050" indent="-273050">
              <a:spcBef>
                <a:spcPct val="20000"/>
              </a:spcBef>
              <a:buClr>
                <a:schemeClr val="accent1"/>
              </a:buClr>
              <a:buSzPct val="100000"/>
              <a:buFont typeface="Wingdings" pitchFamily="2" charset="2"/>
              <a:buChar char="§"/>
            </a:pPr>
            <a:r>
              <a:rPr lang="fr-FR" dirty="0" smtClean="0">
                <a:solidFill>
                  <a:schemeClr val="bg1"/>
                </a:solidFill>
              </a:rPr>
              <a:t>Il y avait 2,37 millions de tonnes de déchets électroniques en 2013 - environ 7 kg pour chaque personne sur la planète </a:t>
            </a:r>
            <a:br>
              <a:rPr lang="fr-FR" dirty="0" smtClean="0">
                <a:solidFill>
                  <a:schemeClr val="bg1"/>
                </a:solidFill>
              </a:rPr>
            </a:br>
            <a:r>
              <a:rPr lang="fr-FR" dirty="0" smtClean="0">
                <a:solidFill>
                  <a:schemeClr val="bg1"/>
                </a:solidFill>
              </a:rPr>
              <a:t>Seulement 8% des vieux téléphones cellulaires sont recyclés correctement </a:t>
            </a:r>
            <a:br>
              <a:rPr lang="fr-FR" dirty="0" smtClean="0">
                <a:solidFill>
                  <a:schemeClr val="bg1"/>
                </a:solidFill>
              </a:rPr>
            </a:br>
            <a:r>
              <a:rPr lang="fr-FR" dirty="0" smtClean="0">
                <a:solidFill>
                  <a:schemeClr val="bg1"/>
                </a:solidFill>
              </a:rPr>
              <a:t>Seulement 12,5% des déchets sont recyclés </a:t>
            </a:r>
            <a:br>
              <a:rPr lang="fr-FR" dirty="0" smtClean="0">
                <a:solidFill>
                  <a:schemeClr val="bg1"/>
                </a:solidFill>
              </a:rPr>
            </a:br>
            <a:r>
              <a:rPr lang="fr-FR" dirty="0" smtClean="0">
                <a:solidFill>
                  <a:schemeClr val="bg1"/>
                </a:solidFill>
              </a:rPr>
              <a:t>Le recyclage d'un million d'ordinateurs portables économise suffisamment d'énergie pour alimenter 3600 foyers </a:t>
            </a:r>
            <a:endParaRPr lang="en-US" dirty="0">
              <a:solidFill>
                <a:schemeClr val="bg1"/>
              </a:solidFill>
              <a:latin typeface="Cambria" pitchFamily="18" charset="0"/>
            </a:endParaRPr>
          </a:p>
          <a:p>
            <a:pPr marL="273050" indent="-273050">
              <a:spcBef>
                <a:spcPct val="20000"/>
              </a:spcBef>
              <a:buClr>
                <a:schemeClr val="accent1"/>
              </a:buClr>
              <a:buSzPct val="100000"/>
              <a:buFont typeface="Wingdings" pitchFamily="2" charset="2"/>
              <a:buChar char="§"/>
            </a:pPr>
            <a:endParaRPr lang="en-US" sz="2200" dirty="0">
              <a:solidFill>
                <a:schemeClr val="bg1"/>
              </a:solidFill>
              <a:latin typeface="Cambria" pitchFamily="18" charset="0"/>
            </a:endParaRPr>
          </a:p>
          <a:p>
            <a:pPr marL="273050" indent="-273050">
              <a:spcBef>
                <a:spcPct val="20000"/>
              </a:spcBef>
              <a:buClr>
                <a:schemeClr val="accent1"/>
              </a:buClr>
              <a:buSzPct val="100000"/>
              <a:buFont typeface="Wingdings" pitchFamily="2" charset="2"/>
              <a:buChar char="§"/>
            </a:pPr>
            <a:endParaRPr lang="en-US" sz="2200" b="1" dirty="0">
              <a:solidFill>
                <a:schemeClr val="bg1"/>
              </a:solidFill>
              <a:latin typeface="Cambria" pitchFamily="18" charset="0"/>
            </a:endParaRPr>
          </a:p>
        </p:txBody>
      </p:sp>
      <p:pic>
        <p:nvPicPr>
          <p:cNvPr id="20484" name="Picture 2" descr="Electronic waste in Agbogbloshie dump, Accra, Ghana."/>
          <p:cNvPicPr>
            <a:picLocks noChangeAspect="1" noChangeArrowheads="1"/>
          </p:cNvPicPr>
          <p:nvPr/>
        </p:nvPicPr>
        <p:blipFill>
          <a:blip r:embed="rId5"/>
          <a:srcRect/>
          <a:stretch>
            <a:fillRect/>
          </a:stretch>
        </p:blipFill>
        <p:spPr bwMode="auto">
          <a:xfrm>
            <a:off x="1763713" y="3068638"/>
            <a:ext cx="5834062" cy="3500437"/>
          </a:xfrm>
          <a:prstGeom prst="rect">
            <a:avLst/>
          </a:prstGeom>
          <a:noFill/>
          <a:ln w="9525">
            <a:noFill/>
            <a:miter lim="800000"/>
            <a:headEnd/>
            <a:tailEnd/>
          </a:ln>
        </p:spPr>
      </p:pic>
      <p:sp>
        <p:nvSpPr>
          <p:cNvPr id="20485"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fr-FR" dirty="0" smtClean="0">
                <a:solidFill>
                  <a:schemeClr val="bg1"/>
                </a:solidFill>
              </a:rPr>
              <a:t/>
            </a:r>
            <a:br>
              <a:rPr lang="fr-FR" dirty="0" smtClean="0">
                <a:solidFill>
                  <a:schemeClr val="bg1"/>
                </a:solidFill>
              </a:rPr>
            </a:br>
            <a:r>
              <a:rPr lang="fr-FR" dirty="0" smtClean="0">
                <a:solidFill>
                  <a:schemeClr val="bg1"/>
                </a:solidFill>
              </a:rPr>
              <a:t>Faits sur les déchets électroniques à travers le monde </a:t>
            </a:r>
            <a:endParaRPr lang="en-US" altLang="en-US" b="1" dirty="0">
              <a:solidFill>
                <a:schemeClr val="bg1"/>
              </a:solidFill>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2530"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2531"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altLang="en-US" sz="2800" b="1" dirty="0">
                <a:solidFill>
                  <a:schemeClr val="bg1"/>
                </a:solidFill>
                <a:latin typeface="Cambria" pitchFamily="18" charset="0"/>
                <a:cs typeface="Microsoft Sans Serif" pitchFamily="34" charset="0"/>
              </a:rPr>
              <a:t>Question 13/5</a:t>
            </a:r>
          </a:p>
        </p:txBody>
      </p:sp>
      <p:sp>
        <p:nvSpPr>
          <p:cNvPr id="22532" name="1 Marcador de contenido"/>
          <p:cNvSpPr txBox="1">
            <a:spLocks/>
          </p:cNvSpPr>
          <p:nvPr/>
        </p:nvSpPr>
        <p:spPr bwMode="auto">
          <a:xfrm>
            <a:off x="927100" y="1700213"/>
            <a:ext cx="7821613" cy="3240087"/>
          </a:xfrm>
          <a:prstGeom prst="rect">
            <a:avLst/>
          </a:prstGeom>
          <a:noFill/>
          <a:ln w="9525">
            <a:noFill/>
            <a:miter lim="800000"/>
            <a:headEnd/>
            <a:tailEnd/>
          </a:ln>
        </p:spPr>
        <p:txBody>
          <a:bodyPr/>
          <a:lstStyle/>
          <a:p>
            <a:pPr marL="360363" indent="-360363">
              <a:lnSpc>
                <a:spcPct val="110000"/>
              </a:lnSpc>
              <a:spcBef>
                <a:spcPct val="20000"/>
              </a:spcBef>
              <a:buClr>
                <a:schemeClr val="accent1"/>
              </a:buClr>
              <a:buSzPct val="100000"/>
              <a:buFont typeface="Symbol" pitchFamily="18" charset="2"/>
              <a:buNone/>
            </a:pPr>
            <a:r>
              <a:rPr lang="fr-FR" sz="1800" dirty="0" smtClean="0">
                <a:solidFill>
                  <a:schemeClr val="bg1"/>
                </a:solidFill>
              </a:rPr>
              <a:t>     Domaine  d'études </a:t>
            </a:r>
            <a:r>
              <a:rPr lang="fr-FR" sz="1800" dirty="0" err="1" smtClean="0">
                <a:solidFill>
                  <a:schemeClr val="bg1"/>
                </a:solidFill>
              </a:rPr>
              <a:t>prinipal</a:t>
            </a:r>
            <a:r>
              <a:rPr lang="fr-FR" sz="1800" dirty="0" smtClean="0">
                <a:solidFill>
                  <a:schemeClr val="bg1"/>
                </a:solidFill>
              </a:rPr>
              <a:t/>
            </a:r>
            <a:br>
              <a:rPr lang="fr-FR" sz="1800" dirty="0" smtClean="0">
                <a:solidFill>
                  <a:schemeClr val="bg1"/>
                </a:solidFill>
              </a:rPr>
            </a:br>
            <a:r>
              <a:rPr lang="fr-FR" sz="1800" dirty="0" smtClean="0">
                <a:solidFill>
                  <a:schemeClr val="bg1"/>
                </a:solidFill>
              </a:rPr>
              <a:t>Assurer la sécurité et la performance environnementale associées aux produits des TIC, des équipements et des installations, y compris la prévention des matières dangereuses et l'élimination finale grâce à des normes </a:t>
            </a:r>
            <a:br>
              <a:rPr lang="fr-FR" sz="1800" dirty="0" smtClean="0">
                <a:solidFill>
                  <a:schemeClr val="bg1"/>
                </a:solidFill>
              </a:rPr>
            </a:br>
            <a:r>
              <a:rPr lang="fr-FR" sz="1800" dirty="0" smtClean="0">
                <a:solidFill>
                  <a:schemeClr val="bg1"/>
                </a:solidFill>
              </a:rPr>
              <a:t>veiller à ce que les produits des TIC, des équipements et des installations aient  un impact minimal sur l'environnement et la santé </a:t>
            </a:r>
            <a:br>
              <a:rPr lang="fr-FR" sz="1800" dirty="0" smtClean="0">
                <a:solidFill>
                  <a:schemeClr val="bg1"/>
                </a:solidFill>
              </a:rPr>
            </a:br>
            <a:r>
              <a:rPr lang="fr-FR" sz="1800" dirty="0" smtClean="0">
                <a:solidFill>
                  <a:schemeClr val="bg1"/>
                </a:solidFill>
              </a:rPr>
              <a:t>minimiser l'effet sur l'environnement des produits existants et nouveaux en cours de développement et en particulier les déchets résultants</a:t>
            </a:r>
            <a:br>
              <a:rPr lang="fr-FR" sz="1800" dirty="0" smtClean="0">
                <a:solidFill>
                  <a:schemeClr val="bg1"/>
                </a:solidFill>
              </a:rPr>
            </a:br>
            <a:r>
              <a:rPr lang="fr-FR" sz="1800" dirty="0" smtClean="0">
                <a:solidFill>
                  <a:schemeClr val="bg1"/>
                </a:solidFill>
              </a:rPr>
              <a:t>atténuer les déchets électroniques et réduire l'impact  négatif environnemental et sanitaire  comme les émissions de GES potentiels résultant d’une  manipulation incontrôlée par un recyclage adéquat et respectueux de l'environnement </a:t>
            </a:r>
            <a:endParaRPr lang="en-US" sz="1800" dirty="0">
              <a:solidFill>
                <a:schemeClr val="bg1"/>
              </a:solidFill>
              <a:latin typeface="Cambria" pitchFamily="18" charset="0"/>
            </a:endParaRPr>
          </a:p>
        </p:txBody>
      </p:sp>
      <p:sp>
        <p:nvSpPr>
          <p:cNvPr id="22533" name="Title 1"/>
          <p:cNvSpPr txBox="1">
            <a:spLocks/>
          </p:cNvSpPr>
          <p:nvPr/>
        </p:nvSpPr>
        <p:spPr bwMode="auto">
          <a:xfrm>
            <a:off x="71438" y="765175"/>
            <a:ext cx="8893175" cy="676275"/>
          </a:xfrm>
          <a:prstGeom prst="rect">
            <a:avLst/>
          </a:prstGeom>
          <a:noFill/>
          <a:ln w="9525">
            <a:noFill/>
            <a:miter lim="800000"/>
            <a:headEnd/>
            <a:tailEnd/>
          </a:ln>
        </p:spPr>
        <p:txBody>
          <a:bodyPr/>
          <a:lstStyle/>
          <a:p>
            <a:pPr algn="ctr" eaLnBrk="0" hangingPunct="0"/>
            <a:r>
              <a:rPr lang="fr-FR" sz="2400" dirty="0" smtClean="0">
                <a:solidFill>
                  <a:schemeClr val="bg1"/>
                </a:solidFill>
              </a:rPr>
              <a:t>Réduction de l'impact environnemental, y compris les déchets électroniques </a:t>
            </a:r>
            <a:r>
              <a:rPr lang="fr-FR" sz="2400" dirty="0" smtClean="0"/>
              <a:t/>
            </a:r>
            <a:br>
              <a:rPr lang="fr-FR" sz="2400" dirty="0" smtClean="0"/>
            </a:br>
            <a:endParaRPr lang="en-US" altLang="en-US" sz="2400" b="1" dirty="0">
              <a:solidFill>
                <a:schemeClr val="bg1"/>
              </a:solidFill>
              <a:latin typeface="Cambria" pitchFamily="18" charset="0"/>
              <a:cs typeface="Microsoft Sans Serif"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4578"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4579" name="Title 1"/>
          <p:cNvSpPr txBox="1">
            <a:spLocks/>
          </p:cNvSpPr>
          <p:nvPr/>
        </p:nvSpPr>
        <p:spPr bwMode="auto">
          <a:xfrm>
            <a:off x="827088" y="88900"/>
            <a:ext cx="7385050" cy="676275"/>
          </a:xfrm>
          <a:prstGeom prst="rect">
            <a:avLst/>
          </a:prstGeom>
          <a:noFill/>
          <a:ln w="9525">
            <a:noFill/>
            <a:miter lim="800000"/>
            <a:headEnd/>
            <a:tailEnd/>
          </a:ln>
        </p:spPr>
        <p:txBody>
          <a:bodyPr/>
          <a:lstStyle/>
          <a:p>
            <a:pPr algn="ctr" eaLnBrk="0" hangingPunct="0"/>
            <a:r>
              <a:rPr lang="en-US" altLang="en-US" sz="2800" b="1">
                <a:solidFill>
                  <a:schemeClr val="bg1"/>
                </a:solidFill>
                <a:latin typeface="Cambria" pitchFamily="18" charset="0"/>
                <a:cs typeface="Microsoft Sans Serif" pitchFamily="34" charset="0"/>
              </a:rPr>
              <a:t>Question 13/5</a:t>
            </a:r>
          </a:p>
        </p:txBody>
      </p:sp>
      <p:sp>
        <p:nvSpPr>
          <p:cNvPr id="24580" name="1 Marcador de contenido"/>
          <p:cNvSpPr txBox="1">
            <a:spLocks/>
          </p:cNvSpPr>
          <p:nvPr/>
        </p:nvSpPr>
        <p:spPr bwMode="auto">
          <a:xfrm>
            <a:off x="827088" y="1412875"/>
            <a:ext cx="5184775" cy="4176713"/>
          </a:xfrm>
          <a:prstGeom prst="rect">
            <a:avLst/>
          </a:prstGeom>
          <a:noFill/>
          <a:ln w="9525">
            <a:noFill/>
            <a:miter lim="800000"/>
            <a:headEnd/>
            <a:tailEnd/>
          </a:ln>
        </p:spPr>
        <p:txBody>
          <a:bodyPr/>
          <a:lstStyle/>
          <a:p>
            <a:pPr marL="360363" indent="-360363">
              <a:lnSpc>
                <a:spcPct val="110000"/>
              </a:lnSpc>
              <a:spcBef>
                <a:spcPct val="20000"/>
              </a:spcBef>
              <a:buClr>
                <a:schemeClr val="accent1"/>
              </a:buClr>
              <a:buSzPct val="100000"/>
              <a:buFont typeface="Symbol" pitchFamily="18" charset="2"/>
              <a:buNone/>
            </a:pPr>
            <a:r>
              <a:rPr lang="fr-FR" sz="1800" dirty="0" smtClean="0">
                <a:solidFill>
                  <a:schemeClr val="bg1"/>
                </a:solidFill>
              </a:rPr>
              <a:t>Principales tâches: </a:t>
            </a:r>
            <a:br>
              <a:rPr lang="fr-FR" sz="1800" dirty="0" smtClean="0">
                <a:solidFill>
                  <a:schemeClr val="bg1"/>
                </a:solidFill>
              </a:rPr>
            </a:br>
            <a:r>
              <a:rPr lang="fr-FR" sz="1800" dirty="0" smtClean="0">
                <a:solidFill>
                  <a:schemeClr val="bg1"/>
                </a:solidFill>
              </a:rPr>
              <a:t>Élaborer des recommandations  dans le domaine de l’atténuation et de la  minimisation des </a:t>
            </a:r>
            <a:r>
              <a:rPr lang="fr-FR" sz="1800" dirty="0" err="1" smtClean="0">
                <a:solidFill>
                  <a:schemeClr val="bg1"/>
                </a:solidFill>
              </a:rPr>
              <a:t>dechets</a:t>
            </a:r>
            <a:r>
              <a:rPr lang="fr-FR" sz="1800" dirty="0" smtClean="0">
                <a:solidFill>
                  <a:schemeClr val="bg1"/>
                </a:solidFill>
              </a:rPr>
              <a:t/>
            </a:r>
            <a:br>
              <a:rPr lang="fr-FR" sz="1800" dirty="0" smtClean="0">
                <a:solidFill>
                  <a:schemeClr val="bg1"/>
                </a:solidFill>
              </a:rPr>
            </a:br>
            <a:r>
              <a:rPr lang="fr-FR" sz="1800" dirty="0" smtClean="0">
                <a:solidFill>
                  <a:schemeClr val="bg1"/>
                </a:solidFill>
              </a:rPr>
              <a:t>Motiver les membres de l'UIT à partager leurs expériences nationales et à diffuser les connaissances recueillies sur les aspects environnementaux et de durabilité des lois ou des directives </a:t>
            </a:r>
            <a:br>
              <a:rPr lang="fr-FR" sz="1800" dirty="0" smtClean="0">
                <a:solidFill>
                  <a:schemeClr val="bg1"/>
                </a:solidFill>
              </a:rPr>
            </a:br>
            <a:r>
              <a:rPr lang="fr-FR" sz="1800" dirty="0" smtClean="0">
                <a:solidFill>
                  <a:schemeClr val="bg1"/>
                </a:solidFill>
              </a:rPr>
              <a:t>Déterminer les processus afin de minimiser l'impact sur l'environnement (y compris la santé) de produits (matériaux, l’isolement des matières dangereuses ), les procédés de fabrication, les procédures opérationnelles et l'élimination ;</a:t>
            </a:r>
            <a:endParaRPr lang="en-US" sz="1800" dirty="0">
              <a:solidFill>
                <a:schemeClr val="bg1"/>
              </a:solidFill>
              <a:latin typeface="Cambria" pitchFamily="18" charset="0"/>
            </a:endParaRPr>
          </a:p>
        </p:txBody>
      </p:sp>
      <p:sp>
        <p:nvSpPr>
          <p:cNvPr id="24581" name="Title 1"/>
          <p:cNvSpPr txBox="1">
            <a:spLocks/>
          </p:cNvSpPr>
          <p:nvPr/>
        </p:nvSpPr>
        <p:spPr bwMode="auto">
          <a:xfrm>
            <a:off x="71438" y="642919"/>
            <a:ext cx="8893175" cy="798532"/>
          </a:xfrm>
          <a:prstGeom prst="rect">
            <a:avLst/>
          </a:prstGeom>
          <a:noFill/>
          <a:ln w="9525">
            <a:noFill/>
            <a:miter lim="800000"/>
            <a:headEnd/>
            <a:tailEnd/>
          </a:ln>
        </p:spPr>
        <p:txBody>
          <a:bodyPr/>
          <a:lstStyle/>
          <a:p>
            <a:pPr algn="ctr" eaLnBrk="0" hangingPunct="0"/>
            <a:r>
              <a:rPr lang="fr-FR" sz="2400" dirty="0" smtClean="0">
                <a:solidFill>
                  <a:schemeClr val="bg1"/>
                </a:solidFill>
              </a:rPr>
              <a:t>Réduction de l'impact environnemental, y compris les déchets électroniques </a:t>
            </a:r>
            <a:r>
              <a:rPr lang="fr-FR" sz="2400" dirty="0" smtClean="0"/>
              <a:t/>
            </a:r>
            <a:br>
              <a:rPr lang="fr-FR" sz="2400" dirty="0" smtClean="0"/>
            </a:br>
            <a:endParaRPr lang="en-US" altLang="en-US" sz="2400" b="1" dirty="0">
              <a:solidFill>
                <a:schemeClr val="bg1"/>
              </a:solidFill>
              <a:latin typeface="Cambria" pitchFamily="18" charset="0"/>
              <a:cs typeface="Microsoft Sans Serif" pitchFamily="34" charset="0"/>
            </a:endParaRPr>
          </a:p>
        </p:txBody>
      </p:sp>
      <p:pic>
        <p:nvPicPr>
          <p:cNvPr id="24582" name="Picture 7" descr="C:\Users\campilon\Pictures\SHUTTERSTOCK\shutterstock_27059872.jpg"/>
          <p:cNvPicPr>
            <a:picLocks noChangeAspect="1" noChangeArrowheads="1"/>
          </p:cNvPicPr>
          <p:nvPr/>
        </p:nvPicPr>
        <p:blipFill>
          <a:blip r:embed="rId5"/>
          <a:srcRect/>
          <a:stretch>
            <a:fillRect/>
          </a:stretch>
        </p:blipFill>
        <p:spPr bwMode="auto">
          <a:xfrm>
            <a:off x="6180138" y="2565400"/>
            <a:ext cx="2495550" cy="2403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6626"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6627" name="Content Placeholder 11"/>
          <p:cNvSpPr txBox="1">
            <a:spLocks/>
          </p:cNvSpPr>
          <p:nvPr/>
        </p:nvSpPr>
        <p:spPr bwMode="auto">
          <a:xfrm>
            <a:off x="323850" y="1196975"/>
            <a:ext cx="3960813" cy="5111750"/>
          </a:xfrm>
          <a:prstGeom prst="rect">
            <a:avLst/>
          </a:prstGeom>
          <a:noFill/>
          <a:ln w="9525">
            <a:noFill/>
            <a:miter lim="800000"/>
            <a:headEnd/>
            <a:tailEnd/>
          </a:ln>
        </p:spPr>
        <p:txBody>
          <a:bodyPr/>
          <a:lstStyle/>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Technical report on life-cycle management of ICT equipment</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Implementation guide on e-waste management</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Supplement on Best practices on e-waste management in developing countries including information on country success stories</a:t>
            </a:r>
          </a:p>
          <a:p>
            <a:pPr marL="179388" indent="-179388" eaLnBrk="0" hangingPunct="0">
              <a:spcBef>
                <a:spcPct val="20000"/>
              </a:spcBef>
              <a:buClr>
                <a:schemeClr val="bg1"/>
              </a:buClr>
              <a:buSzPct val="110000"/>
              <a:buFont typeface="Wingdings" pitchFamily="2" charset="2"/>
              <a:buChar char="§"/>
            </a:pPr>
            <a:r>
              <a:rPr lang="en-US" sz="1800">
                <a:solidFill>
                  <a:schemeClr val="bg1"/>
                </a:solidFill>
                <a:latin typeface="Cambria" pitchFamily="18" charset="0"/>
              </a:rPr>
              <a:t>Test suites for assessment of the External universal power adapter solutions for stationary/portable information and communication technology device</a:t>
            </a: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endParaRPr lang="en-US" sz="1800">
              <a:solidFill>
                <a:schemeClr val="bg1"/>
              </a:solidFill>
              <a:latin typeface="Cambria" pitchFamily="18" charset="0"/>
            </a:endParaRPr>
          </a:p>
        </p:txBody>
      </p:sp>
      <p:sp>
        <p:nvSpPr>
          <p:cNvPr id="26628" name="Rectangle 9"/>
          <p:cNvSpPr>
            <a:spLocks noChangeArrowheads="1"/>
          </p:cNvSpPr>
          <p:nvPr/>
        </p:nvSpPr>
        <p:spPr bwMode="auto">
          <a:xfrm>
            <a:off x="1908175" y="115888"/>
            <a:ext cx="5184775" cy="476250"/>
          </a:xfrm>
          <a:prstGeom prst="rect">
            <a:avLst/>
          </a:prstGeom>
          <a:noFill/>
          <a:ln w="9525">
            <a:noFill/>
            <a:miter lim="800000"/>
            <a:headEnd/>
            <a:tailEnd/>
          </a:ln>
        </p:spPr>
        <p:txBody>
          <a:bodyPr/>
          <a:lstStyle/>
          <a:p>
            <a:pPr algn="ctr"/>
            <a:r>
              <a:rPr lang="fr-FR" sz="1800" dirty="0" smtClean="0">
                <a:solidFill>
                  <a:schemeClr val="bg1"/>
                </a:solidFill>
              </a:rPr>
              <a:t>Services attendus  sous étude</a:t>
            </a:r>
            <a:br>
              <a:rPr lang="fr-FR" sz="1800" dirty="0" smtClean="0">
                <a:solidFill>
                  <a:schemeClr val="bg1"/>
                </a:solidFill>
              </a:rPr>
            </a:br>
            <a:r>
              <a:rPr lang="fr-FR" sz="1800" dirty="0" smtClean="0">
                <a:solidFill>
                  <a:schemeClr val="bg1"/>
                </a:solidFill>
              </a:rPr>
              <a:t>Déchets électroniques</a:t>
            </a:r>
            <a:endParaRPr lang="fr-FR" sz="1800" dirty="0">
              <a:solidFill>
                <a:schemeClr val="bg1"/>
              </a:solidFill>
            </a:endParaRPr>
          </a:p>
        </p:txBody>
      </p:sp>
      <p:sp>
        <p:nvSpPr>
          <p:cNvPr id="47111" name="Rectangle 9"/>
          <p:cNvSpPr>
            <a:spLocks noChangeArrowheads="1"/>
          </p:cNvSpPr>
          <p:nvPr/>
        </p:nvSpPr>
        <p:spPr bwMode="auto">
          <a:xfrm>
            <a:off x="2627313" y="5876925"/>
            <a:ext cx="3671887" cy="720725"/>
          </a:xfrm>
          <a:prstGeom prst="rect">
            <a:avLst/>
          </a:prstGeom>
          <a:solidFill>
            <a:schemeClr val="tx2">
              <a:lumMod val="60000"/>
              <a:lumOff val="40000"/>
            </a:schemeClr>
          </a:solidFill>
          <a:ln w="9525">
            <a:noFill/>
            <a:miter lim="800000"/>
            <a:headEnd/>
            <a:tailEnd/>
          </a:ln>
        </p:spPr>
        <p:txBody>
          <a:bodyPr/>
          <a:lstStyle/>
          <a:p>
            <a:pPr algn="ctr">
              <a:defRPr/>
            </a:pPr>
            <a:r>
              <a:rPr lang="fr-FR" sz="1800" dirty="0" smtClean="0">
                <a:solidFill>
                  <a:schemeClr val="bg1"/>
                </a:solidFill>
              </a:rPr>
              <a:t>Les contributions sont les bienvenues!</a:t>
            </a:r>
            <a:br>
              <a:rPr lang="fr-FR" sz="1800" dirty="0" smtClean="0">
                <a:solidFill>
                  <a:schemeClr val="bg1"/>
                </a:solidFill>
              </a:rPr>
            </a:br>
            <a:r>
              <a:rPr lang="fr-FR" sz="1800" dirty="0" smtClean="0">
                <a:solidFill>
                  <a:schemeClr val="bg1"/>
                </a:solidFill>
              </a:rPr>
              <a:t>Prenez part à  notre discussion</a:t>
            </a:r>
            <a:r>
              <a:rPr lang="fr-FR" dirty="0" smtClean="0"/>
              <a:t/>
            </a:r>
            <a:br>
              <a:rPr lang="fr-FR" dirty="0" smtClean="0"/>
            </a:br>
            <a:endParaRPr lang="en-US" altLang="en-US" b="1" dirty="0">
              <a:solidFill>
                <a:schemeClr val="bg1"/>
              </a:solidFill>
              <a:latin typeface="Cambria" pitchFamily="18" charset="0"/>
              <a:cs typeface="Microsoft Sans Serif" pitchFamily="34" charset="0"/>
            </a:endParaRPr>
          </a:p>
        </p:txBody>
      </p:sp>
      <p:sp>
        <p:nvSpPr>
          <p:cNvPr id="26630" name="Content Placeholder 11"/>
          <p:cNvSpPr txBox="1">
            <a:spLocks/>
          </p:cNvSpPr>
          <p:nvPr/>
        </p:nvSpPr>
        <p:spPr bwMode="auto">
          <a:xfrm>
            <a:off x="4643438" y="879475"/>
            <a:ext cx="3952875" cy="5111750"/>
          </a:xfrm>
          <a:prstGeom prst="rect">
            <a:avLst/>
          </a:prstGeom>
          <a:noFill/>
          <a:ln w="9525">
            <a:noFill/>
            <a:miter lim="800000"/>
            <a:headEnd/>
            <a:tailEnd/>
          </a:ln>
        </p:spPr>
        <p:txBody>
          <a:bodyPr/>
          <a:lstStyle/>
          <a:p>
            <a:pPr marL="179388" indent="-179388" eaLnBrk="0" hangingPunct="0">
              <a:spcBef>
                <a:spcPct val="20000"/>
              </a:spcBef>
              <a:buClr>
                <a:schemeClr val="bg1"/>
              </a:buClr>
              <a:buSzPct val="110000"/>
              <a:buFont typeface="Wingdings" pitchFamily="2" charset="2"/>
              <a:buChar char="§"/>
            </a:pPr>
            <a:endParaRPr lang="en-US" sz="1800" dirty="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dirty="0">
                <a:solidFill>
                  <a:schemeClr val="bg1"/>
                </a:solidFill>
                <a:latin typeface="Cambria" pitchFamily="18" charset="0"/>
              </a:rPr>
              <a:t>A printing label format to provide rare metals information of ICT goods</a:t>
            </a:r>
          </a:p>
          <a:p>
            <a:pPr marL="179388" indent="-179388" eaLnBrk="0" hangingPunct="0">
              <a:spcBef>
                <a:spcPct val="20000"/>
              </a:spcBef>
              <a:buClr>
                <a:schemeClr val="bg1"/>
              </a:buClr>
              <a:buSzPct val="110000"/>
              <a:buFont typeface="Wingdings" pitchFamily="2" charset="2"/>
              <a:buChar char="§"/>
            </a:pPr>
            <a:endParaRPr lang="en-US" sz="1800" dirty="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endParaRPr lang="en-US" sz="1800" dirty="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endParaRPr lang="en-US" sz="1800" dirty="0">
              <a:solidFill>
                <a:schemeClr val="bg1"/>
              </a:solidFill>
              <a:latin typeface="Cambria" pitchFamily="18" charset="0"/>
            </a:endParaRPr>
          </a:p>
          <a:p>
            <a:pPr marL="179388" indent="-179388" eaLnBrk="0" hangingPunct="0">
              <a:spcBef>
                <a:spcPct val="20000"/>
              </a:spcBef>
              <a:buClr>
                <a:schemeClr val="bg1"/>
              </a:buClr>
              <a:buSzPct val="110000"/>
              <a:buFont typeface="Wingdings" pitchFamily="2" charset="2"/>
              <a:buChar char="§"/>
            </a:pPr>
            <a:r>
              <a:rPr lang="en-US" sz="1800" dirty="0">
                <a:solidFill>
                  <a:schemeClr val="bg1"/>
                </a:solidFill>
                <a:latin typeface="Cambria" pitchFamily="18" charset="0"/>
              </a:rPr>
              <a:t>Implementation guidelines for ICT supply chains due diligence on conflict minerals</a:t>
            </a:r>
          </a:p>
          <a:p>
            <a:pPr marL="179388" indent="-179388" eaLnBrk="0" hangingPunct="0">
              <a:spcBef>
                <a:spcPct val="20000"/>
              </a:spcBef>
              <a:buClr>
                <a:schemeClr val="bg1"/>
              </a:buClr>
              <a:buSzPct val="110000"/>
              <a:buFont typeface="Wingdings" pitchFamily="2" charset="2"/>
              <a:buChar char="§"/>
            </a:pPr>
            <a:r>
              <a:rPr lang="en-US" sz="1800" dirty="0">
                <a:solidFill>
                  <a:schemeClr val="bg1"/>
                </a:solidFill>
                <a:latin typeface="Cambria" pitchFamily="18" charset="0"/>
              </a:rPr>
              <a:t>Due Diligence Guidelines for Conflict Metals (Supply Title: Technical guidelines towards exercising due diligence when handling conflict minerals)</a:t>
            </a:r>
          </a:p>
          <a:p>
            <a:pPr marL="179388" indent="-179388" eaLnBrk="0" hangingPunct="0">
              <a:spcBef>
                <a:spcPct val="20000"/>
              </a:spcBef>
              <a:buClr>
                <a:schemeClr val="bg1"/>
              </a:buClr>
              <a:buSzPct val="110000"/>
              <a:buFont typeface="Wingdings" pitchFamily="2" charset="2"/>
              <a:buChar char="§"/>
            </a:pPr>
            <a:endParaRPr lang="en-US" sz="1800" dirty="0">
              <a:solidFill>
                <a:schemeClr val="bg1"/>
              </a:solidFill>
              <a:latin typeface="Cambria" pitchFamily="18" charset="0"/>
            </a:endParaRPr>
          </a:p>
        </p:txBody>
      </p:sp>
      <p:sp>
        <p:nvSpPr>
          <p:cNvPr id="26631" name="TextBox 9"/>
          <p:cNvSpPr txBox="1">
            <a:spLocks noChangeArrowheads="1"/>
          </p:cNvSpPr>
          <p:nvPr/>
        </p:nvSpPr>
        <p:spPr bwMode="auto">
          <a:xfrm>
            <a:off x="285721" y="428604"/>
            <a:ext cx="2357454" cy="707886"/>
          </a:xfrm>
          <a:prstGeom prst="rect">
            <a:avLst/>
          </a:prstGeom>
          <a:solidFill>
            <a:srgbClr val="FB6637"/>
          </a:solidFill>
          <a:ln w="9525">
            <a:noFill/>
            <a:miter lim="800000"/>
            <a:headEnd/>
            <a:tailEnd/>
          </a:ln>
        </p:spPr>
        <p:txBody>
          <a:bodyPr wrap="square">
            <a:spAutoFit/>
          </a:bodyPr>
          <a:lstStyle/>
          <a:p>
            <a:pPr algn="ctr"/>
            <a:r>
              <a:rPr lang="fr-FR" dirty="0" smtClean="0">
                <a:solidFill>
                  <a:schemeClr val="bg1"/>
                </a:solidFill>
              </a:rPr>
              <a:t>Déchets électroniques</a:t>
            </a:r>
            <a:endParaRPr lang="en-US" b="1" dirty="0">
              <a:solidFill>
                <a:schemeClr val="bg1"/>
              </a:solidFill>
            </a:endParaRPr>
          </a:p>
        </p:txBody>
      </p:sp>
      <p:sp>
        <p:nvSpPr>
          <p:cNvPr id="26632" name="TextBox 11"/>
          <p:cNvSpPr txBox="1">
            <a:spLocks noChangeArrowheads="1"/>
          </p:cNvSpPr>
          <p:nvPr/>
        </p:nvSpPr>
        <p:spPr bwMode="auto">
          <a:xfrm>
            <a:off x="4932363" y="836613"/>
            <a:ext cx="2590800" cy="400110"/>
          </a:xfrm>
          <a:prstGeom prst="rect">
            <a:avLst/>
          </a:prstGeom>
          <a:solidFill>
            <a:srgbClr val="418CDF"/>
          </a:solidFill>
          <a:ln w="9525">
            <a:noFill/>
            <a:miter lim="800000"/>
            <a:headEnd/>
            <a:tailEnd/>
          </a:ln>
        </p:spPr>
        <p:txBody>
          <a:bodyPr>
            <a:spAutoFit/>
          </a:bodyPr>
          <a:lstStyle/>
          <a:p>
            <a:r>
              <a:rPr lang="fr-FR" dirty="0" smtClean="0">
                <a:solidFill>
                  <a:schemeClr val="bg1"/>
                </a:solidFill>
              </a:rPr>
              <a:t>Métaux rares</a:t>
            </a:r>
            <a:endParaRPr lang="fr-FR" dirty="0">
              <a:solidFill>
                <a:schemeClr val="bg1"/>
              </a:solidFill>
            </a:endParaRPr>
          </a:p>
        </p:txBody>
      </p:sp>
      <p:sp>
        <p:nvSpPr>
          <p:cNvPr id="26633" name="TextBox 12"/>
          <p:cNvSpPr txBox="1">
            <a:spLocks noChangeArrowheads="1"/>
          </p:cNvSpPr>
          <p:nvPr/>
        </p:nvSpPr>
        <p:spPr bwMode="auto">
          <a:xfrm>
            <a:off x="4932363" y="2000240"/>
            <a:ext cx="2590800" cy="707886"/>
          </a:xfrm>
          <a:prstGeom prst="rect">
            <a:avLst/>
          </a:prstGeom>
          <a:solidFill>
            <a:srgbClr val="00B050"/>
          </a:solidFill>
          <a:ln w="9525">
            <a:noFill/>
            <a:miter lim="800000"/>
            <a:headEnd/>
            <a:tailEnd/>
          </a:ln>
        </p:spPr>
        <p:txBody>
          <a:bodyPr wrap="square">
            <a:spAutoFit/>
          </a:bodyPr>
          <a:lstStyle/>
          <a:p>
            <a:pPr algn="ctr"/>
            <a:r>
              <a:rPr lang="fr-FR" dirty="0" smtClean="0">
                <a:solidFill>
                  <a:schemeClr val="bg1"/>
                </a:solidFill>
              </a:rPr>
              <a:t>Diligence appropriée</a:t>
            </a:r>
            <a:endParaRPr 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28674"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28675" name="Content Placeholder 11"/>
          <p:cNvSpPr txBox="1">
            <a:spLocks/>
          </p:cNvSpPr>
          <p:nvPr/>
        </p:nvSpPr>
        <p:spPr bwMode="auto">
          <a:xfrm>
            <a:off x="179388" y="1268413"/>
            <a:ext cx="5905500" cy="5400675"/>
          </a:xfrm>
          <a:prstGeom prst="rect">
            <a:avLst/>
          </a:prstGeom>
          <a:noFill/>
          <a:ln w="9525">
            <a:noFill/>
            <a:miter lim="800000"/>
            <a:headEnd/>
            <a:tailEnd/>
          </a:ln>
        </p:spPr>
        <p:txBody>
          <a:bodyPr/>
          <a:lstStyle/>
          <a:p>
            <a:pPr marL="342900" indent="-342900" eaLnBrk="0" hangingPunct="0">
              <a:lnSpc>
                <a:spcPct val="80000"/>
              </a:lnSpc>
              <a:spcBef>
                <a:spcPct val="20000"/>
              </a:spcBef>
              <a:buClr>
                <a:schemeClr val="bg1"/>
              </a:buClr>
              <a:buFont typeface="Wingdings" pitchFamily="2" charset="2"/>
              <a:buChar char="§"/>
            </a:pPr>
            <a:endParaRPr lang="fr-FR" sz="1800" dirty="0" smtClean="0">
              <a:solidFill>
                <a:schemeClr val="bg1"/>
              </a:solidFill>
            </a:endParaRPr>
          </a:p>
          <a:p>
            <a:pPr marL="342900" indent="-342900" eaLnBrk="0" hangingPunct="0">
              <a:lnSpc>
                <a:spcPct val="80000"/>
              </a:lnSpc>
              <a:spcBef>
                <a:spcPct val="20000"/>
              </a:spcBef>
              <a:buClr>
                <a:schemeClr val="bg1"/>
              </a:buClr>
              <a:buFont typeface="Wingdings" pitchFamily="2" charset="2"/>
              <a:buChar char="§"/>
            </a:pPr>
            <a:endParaRPr lang="fr-FR" sz="1800" dirty="0" smtClean="0">
              <a:solidFill>
                <a:schemeClr val="bg1"/>
              </a:solidFill>
            </a:endParaRPr>
          </a:p>
          <a:p>
            <a:pPr marL="342900" indent="-342900" eaLnBrk="0" hangingPunct="0">
              <a:lnSpc>
                <a:spcPct val="80000"/>
              </a:lnSpc>
              <a:spcBef>
                <a:spcPct val="20000"/>
              </a:spcBef>
              <a:buClr>
                <a:schemeClr val="bg1"/>
              </a:buClr>
              <a:buFont typeface="Wingdings" pitchFamily="2" charset="2"/>
              <a:buChar char="§"/>
            </a:pPr>
            <a:r>
              <a:rPr lang="fr-FR" sz="1800" dirty="0" smtClean="0">
                <a:solidFill>
                  <a:schemeClr val="bg1"/>
                </a:solidFill>
              </a:rPr>
              <a:t>Recommandation UIT-T L.1000: Adaptateur au  secteur universel et une solution de chargeur pour les terminaux mobiles et autres appareils de TIC à main:</a:t>
            </a:r>
            <a:br>
              <a:rPr lang="fr-FR" sz="1800" dirty="0" smtClean="0">
                <a:solidFill>
                  <a:schemeClr val="bg1"/>
                </a:solidFill>
              </a:rPr>
            </a:br>
            <a:r>
              <a:rPr lang="fr-FR" sz="1800" dirty="0" smtClean="0">
                <a:solidFill>
                  <a:schemeClr val="bg1"/>
                </a:solidFill>
              </a:rPr>
              <a:t>Recommandation UIT-T L.1001: solutions d'adaptateur d'alimentation externe universelle pour l'information fixe et appareils de technologie de communication:</a:t>
            </a:r>
            <a:br>
              <a:rPr lang="fr-FR" sz="1800" dirty="0" smtClean="0">
                <a:solidFill>
                  <a:schemeClr val="bg1"/>
                </a:solidFill>
              </a:rPr>
            </a:br>
            <a:r>
              <a:rPr lang="fr-FR" sz="1800" dirty="0" smtClean="0">
                <a:solidFill>
                  <a:schemeClr val="bg1"/>
                </a:solidFill>
              </a:rPr>
              <a:t>Recommandation UIT-T L.1002: solutions d'adaptateur d'alimentation externe universelle pour les appareils de technologies de la communication et d’information mobile:</a:t>
            </a:r>
            <a:br>
              <a:rPr lang="fr-FR" sz="1800" dirty="0" smtClean="0">
                <a:solidFill>
                  <a:schemeClr val="bg1"/>
                </a:solidFill>
              </a:rPr>
            </a:br>
            <a:r>
              <a:rPr lang="fr-FR" sz="1800" dirty="0" smtClean="0">
                <a:solidFill>
                  <a:schemeClr val="bg1"/>
                </a:solidFill>
              </a:rPr>
              <a:t>Recommandation UIT-T L.1005: suites de test pour l'évaluation de la solution de chargeur universel:</a:t>
            </a:r>
            <a:endParaRPr lang="en-US" altLang="en-US" sz="1600" dirty="0">
              <a:solidFill>
                <a:schemeClr val="bg1"/>
              </a:solidFill>
              <a:latin typeface="Cambria" pitchFamily="18" charset="0"/>
            </a:endParaRPr>
          </a:p>
        </p:txBody>
      </p:sp>
      <p:sp>
        <p:nvSpPr>
          <p:cNvPr id="28676" name="Rectangle 9"/>
          <p:cNvSpPr>
            <a:spLocks noChangeArrowheads="1"/>
          </p:cNvSpPr>
          <p:nvPr/>
        </p:nvSpPr>
        <p:spPr bwMode="auto">
          <a:xfrm>
            <a:off x="233363" y="115888"/>
            <a:ext cx="8010525" cy="169840"/>
          </a:xfrm>
          <a:prstGeom prst="rect">
            <a:avLst/>
          </a:prstGeom>
          <a:noFill/>
          <a:ln w="9525">
            <a:noFill/>
            <a:miter lim="800000"/>
            <a:headEnd/>
            <a:tailEnd/>
          </a:ln>
        </p:spPr>
        <p:txBody>
          <a:bodyPr/>
          <a:lstStyle/>
          <a:p>
            <a:pPr algn="ctr"/>
            <a:r>
              <a:rPr lang="fr-FR" dirty="0" smtClean="0"/>
              <a:t/>
            </a:r>
            <a:br>
              <a:rPr lang="fr-FR" dirty="0" smtClean="0"/>
            </a:br>
            <a:r>
              <a:rPr lang="fr-FR" sz="2400" dirty="0" smtClean="0">
                <a:solidFill>
                  <a:schemeClr val="bg1"/>
                </a:solidFill>
              </a:rPr>
              <a:t>Faits saillants sur les services attendus</a:t>
            </a:r>
          </a:p>
          <a:p>
            <a:pPr algn="ctr"/>
            <a:endParaRPr lang="fr-FR" sz="2400" dirty="0" smtClean="0"/>
          </a:p>
          <a:p>
            <a:pPr algn="ctr"/>
            <a:endParaRPr lang="en-US" altLang="en-US" sz="2800" b="1" dirty="0">
              <a:solidFill>
                <a:schemeClr val="bg1"/>
              </a:solidFill>
              <a:latin typeface="Cambria" pitchFamily="18" charset="0"/>
              <a:cs typeface="Microsoft Sans Serif" pitchFamily="34" charset="0"/>
            </a:endParaRPr>
          </a:p>
        </p:txBody>
      </p:sp>
      <p:sp>
        <p:nvSpPr>
          <p:cNvPr id="28677" name="Title 1"/>
          <p:cNvSpPr>
            <a:spLocks/>
          </p:cNvSpPr>
          <p:nvPr/>
        </p:nvSpPr>
        <p:spPr bwMode="auto">
          <a:xfrm>
            <a:off x="323850" y="692150"/>
            <a:ext cx="8229600" cy="777875"/>
          </a:xfrm>
          <a:prstGeom prst="rect">
            <a:avLst/>
          </a:prstGeom>
          <a:noFill/>
          <a:ln w="9525" algn="ctr">
            <a:noFill/>
            <a:miter lim="800000"/>
            <a:headEnd/>
            <a:tailEnd/>
          </a:ln>
        </p:spPr>
        <p:txBody>
          <a:bodyPr/>
          <a:lstStyle/>
          <a:p>
            <a:pPr algn="ctr"/>
            <a:endParaRPr lang="fr-FR" sz="1800" dirty="0" smtClean="0">
              <a:solidFill>
                <a:schemeClr val="bg1"/>
              </a:solidFill>
            </a:endParaRPr>
          </a:p>
          <a:p>
            <a:pPr algn="ctr"/>
            <a:r>
              <a:rPr lang="fr-FR" sz="1800" dirty="0" smtClean="0">
                <a:solidFill>
                  <a:schemeClr val="bg1"/>
                </a:solidFill>
              </a:rPr>
              <a:t>Série  des systèmes d’alimentation</a:t>
            </a:r>
            <a:endParaRPr lang="en-US" sz="1800" b="1" dirty="0">
              <a:solidFill>
                <a:schemeClr val="bg1"/>
              </a:solidFill>
              <a:latin typeface="Cambria" pitchFamily="18" charset="0"/>
              <a:cs typeface="Microsoft Sans Serif" pitchFamily="34" charset="0"/>
            </a:endParaRPr>
          </a:p>
        </p:txBody>
      </p:sp>
      <p:pic>
        <p:nvPicPr>
          <p:cNvPr id="28678" name="Picture 2"/>
          <p:cNvPicPr>
            <a:picLocks noChangeAspect="1" noChangeArrowheads="1"/>
          </p:cNvPicPr>
          <p:nvPr/>
        </p:nvPicPr>
        <p:blipFill>
          <a:blip r:embed="rId5"/>
          <a:srcRect r="63185"/>
          <a:stretch>
            <a:fillRect/>
          </a:stretch>
        </p:blipFill>
        <p:spPr bwMode="auto">
          <a:xfrm>
            <a:off x="6121400" y="1358900"/>
            <a:ext cx="2987675" cy="523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0722"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30723" name="Content Placeholder 11"/>
          <p:cNvSpPr txBox="1">
            <a:spLocks/>
          </p:cNvSpPr>
          <p:nvPr/>
        </p:nvSpPr>
        <p:spPr bwMode="auto">
          <a:xfrm>
            <a:off x="468313" y="1412875"/>
            <a:ext cx="8207375" cy="5400675"/>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bg1"/>
              </a:buClr>
              <a:buFont typeface="Wingdings" pitchFamily="2" charset="2"/>
              <a:buChar char="§"/>
            </a:pPr>
            <a:r>
              <a:rPr lang="fr-FR" dirty="0" smtClean="0">
                <a:solidFill>
                  <a:schemeClr val="bg1"/>
                </a:solidFill>
              </a:rPr>
              <a:t>Recommandation UIT-T L.1010: solution de  batteries  vertes pour téléphones portables et autres dispositifs d'information manuels  et de technologie de la communication.</a:t>
            </a:r>
            <a:br>
              <a:rPr lang="fr-FR" dirty="0" smtClean="0">
                <a:solidFill>
                  <a:schemeClr val="bg1"/>
                </a:solidFill>
              </a:rPr>
            </a:br>
            <a:r>
              <a:rPr lang="fr-FR" dirty="0" smtClean="0">
                <a:solidFill>
                  <a:schemeClr val="bg1"/>
                </a:solidFill>
              </a:rPr>
              <a:t>Prolonge la durée de vie des appareils</a:t>
            </a:r>
            <a:br>
              <a:rPr lang="fr-FR" dirty="0" smtClean="0">
                <a:solidFill>
                  <a:schemeClr val="bg1"/>
                </a:solidFill>
              </a:rPr>
            </a:br>
            <a:r>
              <a:rPr lang="fr-FR" dirty="0" smtClean="0">
                <a:solidFill>
                  <a:schemeClr val="bg1"/>
                </a:solidFill>
              </a:rPr>
              <a:t>Réduit la consommation globale des ressources</a:t>
            </a:r>
            <a:br>
              <a:rPr lang="fr-FR" dirty="0" smtClean="0">
                <a:solidFill>
                  <a:schemeClr val="bg1"/>
                </a:solidFill>
              </a:rPr>
            </a:br>
            <a:r>
              <a:rPr lang="fr-FR" dirty="0" smtClean="0">
                <a:solidFill>
                  <a:schemeClr val="bg1"/>
                </a:solidFill>
              </a:rPr>
              <a:t>Élimine les matières toxiques</a:t>
            </a:r>
            <a:endParaRPr lang="en-US" altLang="en-US" dirty="0">
              <a:solidFill>
                <a:schemeClr val="bg1"/>
              </a:solidFill>
              <a:latin typeface="Cambria" pitchFamily="18" charset="0"/>
            </a:endParaRPr>
          </a:p>
        </p:txBody>
      </p:sp>
      <p:sp>
        <p:nvSpPr>
          <p:cNvPr id="30724" name="Rectangle 9"/>
          <p:cNvSpPr>
            <a:spLocks noChangeArrowheads="1"/>
          </p:cNvSpPr>
          <p:nvPr/>
        </p:nvSpPr>
        <p:spPr bwMode="auto">
          <a:xfrm>
            <a:off x="35083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
        <p:nvSpPr>
          <p:cNvPr id="30725" name="Title 1"/>
          <p:cNvSpPr>
            <a:spLocks/>
          </p:cNvSpPr>
          <p:nvPr/>
        </p:nvSpPr>
        <p:spPr bwMode="auto">
          <a:xfrm>
            <a:off x="242888" y="692150"/>
            <a:ext cx="8229600" cy="777875"/>
          </a:xfrm>
          <a:prstGeom prst="rect">
            <a:avLst/>
          </a:prstGeom>
          <a:noFill/>
          <a:ln w="9525" algn="ctr">
            <a:noFill/>
            <a:miter lim="800000"/>
            <a:headEnd/>
            <a:tailEnd/>
          </a:ln>
        </p:spPr>
        <p:txBody>
          <a:bodyPr/>
          <a:lstStyle/>
          <a:p>
            <a:pPr algn="ctr"/>
            <a:r>
              <a:rPr lang="fr-FR" sz="2400" dirty="0" smtClean="0">
                <a:solidFill>
                  <a:schemeClr val="bg1"/>
                </a:solidFill>
              </a:rPr>
              <a:t>Batteries</a:t>
            </a:r>
            <a:endParaRPr lang="en-US" sz="2400" b="1" dirty="0">
              <a:solidFill>
                <a:schemeClr val="bg1"/>
              </a:solidFill>
              <a:latin typeface="Cambria" pitchFamily="18" charset="0"/>
              <a:cs typeface="Microsoft Sans Serif" pitchFamily="34" charset="0"/>
            </a:endParaRPr>
          </a:p>
        </p:txBody>
      </p:sp>
      <p:pic>
        <p:nvPicPr>
          <p:cNvPr id="30726" name="Picture 4" descr="http://www.v3.co.uk/IMG/933/151933/lithium-batteries5438-370x229.jpg?1297079375"/>
          <p:cNvPicPr>
            <a:picLocks noChangeAspect="1" noChangeArrowheads="1"/>
          </p:cNvPicPr>
          <p:nvPr/>
        </p:nvPicPr>
        <p:blipFill>
          <a:blip r:embed="rId5"/>
          <a:srcRect t="13588" b="2965"/>
          <a:stretch>
            <a:fillRect/>
          </a:stretch>
        </p:blipFill>
        <p:spPr bwMode="auto">
          <a:xfrm>
            <a:off x="1690688" y="3500438"/>
            <a:ext cx="5905500" cy="304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3 Imagen"/>
          <p:cNvPicPr>
            <a:picLocks noChangeAspect="1"/>
          </p:cNvPicPr>
          <p:nvPr/>
        </p:nvPicPr>
        <p:blipFill>
          <a:blip r:embed="rId3"/>
          <a:srcRect b="24159"/>
          <a:stretch>
            <a:fillRect/>
          </a:stretch>
        </p:blipFill>
        <p:spPr bwMode="auto">
          <a:xfrm>
            <a:off x="0" y="0"/>
            <a:ext cx="9144000" cy="6858000"/>
          </a:xfrm>
          <a:prstGeom prst="rect">
            <a:avLst/>
          </a:prstGeom>
          <a:noFill/>
          <a:ln w="9525">
            <a:noFill/>
            <a:miter lim="800000"/>
            <a:headEnd/>
            <a:tailEnd/>
          </a:ln>
        </p:spPr>
      </p:pic>
      <p:pic>
        <p:nvPicPr>
          <p:cNvPr id="32770" name="16 Imagen"/>
          <p:cNvPicPr>
            <a:picLocks noChangeAspect="1"/>
          </p:cNvPicPr>
          <p:nvPr/>
        </p:nvPicPr>
        <p:blipFill>
          <a:blip r:embed="rId4"/>
          <a:srcRect/>
          <a:stretch>
            <a:fillRect/>
          </a:stretch>
        </p:blipFill>
        <p:spPr bwMode="auto">
          <a:xfrm>
            <a:off x="8047038" y="0"/>
            <a:ext cx="1096962" cy="647700"/>
          </a:xfrm>
          <a:prstGeom prst="rect">
            <a:avLst/>
          </a:prstGeom>
          <a:noFill/>
          <a:ln w="9525">
            <a:noFill/>
            <a:miter lim="800000"/>
            <a:headEnd/>
            <a:tailEnd/>
          </a:ln>
        </p:spPr>
      </p:pic>
      <p:sp>
        <p:nvSpPr>
          <p:cNvPr id="32771" name="Content Placeholder 11"/>
          <p:cNvSpPr txBox="1">
            <a:spLocks/>
          </p:cNvSpPr>
          <p:nvPr/>
        </p:nvSpPr>
        <p:spPr bwMode="auto">
          <a:xfrm>
            <a:off x="107950" y="836613"/>
            <a:ext cx="5688013" cy="5400675"/>
          </a:xfrm>
          <a:prstGeom prst="rect">
            <a:avLst/>
          </a:prstGeom>
          <a:noFill/>
          <a:ln w="9525">
            <a:noFill/>
            <a:miter lim="800000"/>
            <a:headEnd/>
            <a:tailEnd/>
          </a:ln>
        </p:spPr>
        <p:txBody>
          <a:bodyPr/>
          <a:lstStyle/>
          <a:p>
            <a:pPr marL="342900" indent="-342900" eaLnBrk="0" hangingPunct="0">
              <a:spcBef>
                <a:spcPct val="20000"/>
              </a:spcBef>
              <a:buClr>
                <a:schemeClr val="bg1"/>
              </a:buClr>
              <a:buFont typeface="Wingdings" pitchFamily="2" charset="2"/>
              <a:buChar char="§"/>
            </a:pPr>
            <a:endParaRPr lang="en-US" altLang="en-US" b="1" dirty="0">
              <a:solidFill>
                <a:schemeClr val="bg1"/>
              </a:solidFill>
              <a:latin typeface="Cambria" pitchFamily="18" charset="0"/>
            </a:endParaRPr>
          </a:p>
          <a:p>
            <a:r>
              <a:rPr lang="fr-FR" dirty="0" smtClean="0">
                <a:solidFill>
                  <a:schemeClr val="bg1"/>
                </a:solidFill>
              </a:rPr>
              <a:t>Nécessité de recyclage de métaux rares:</a:t>
            </a:r>
            <a:br>
              <a:rPr lang="fr-FR" dirty="0" smtClean="0">
                <a:solidFill>
                  <a:schemeClr val="bg1"/>
                </a:solidFill>
              </a:rPr>
            </a:br>
            <a:r>
              <a:rPr lang="fr-FR" dirty="0" smtClean="0">
                <a:solidFill>
                  <a:schemeClr val="bg1"/>
                </a:solidFill>
              </a:rPr>
              <a:t>Recommandation UIT-T L.1100: Une méthode pour fournir des informations  sur le recyclage de métaux rares dans les produits des TIC</a:t>
            </a:r>
            <a:br>
              <a:rPr lang="fr-FR" dirty="0" smtClean="0">
                <a:solidFill>
                  <a:schemeClr val="bg1"/>
                </a:solidFill>
              </a:rPr>
            </a:br>
            <a:r>
              <a:rPr lang="fr-FR" dirty="0" smtClean="0">
                <a:solidFill>
                  <a:schemeClr val="bg1"/>
                </a:solidFill>
              </a:rPr>
              <a:t/>
            </a:r>
            <a:br>
              <a:rPr lang="fr-FR" dirty="0" smtClean="0">
                <a:solidFill>
                  <a:schemeClr val="bg1"/>
                </a:solidFill>
              </a:rPr>
            </a:br>
            <a:r>
              <a:rPr lang="fr-FR" dirty="0" smtClean="0">
                <a:solidFill>
                  <a:schemeClr val="bg1"/>
                </a:solidFill>
              </a:rPr>
              <a:t>L.1101: Méthodes de mesure pour caractériser les métaux rares dans les produits TIC</a:t>
            </a:r>
          </a:p>
          <a:p>
            <a:r>
              <a:rPr lang="fr-FR" dirty="0" smtClean="0">
                <a:solidFill>
                  <a:schemeClr val="bg1"/>
                </a:solidFill>
              </a:rPr>
              <a:t>L'énergie n'est pas inépuisable,  de même que les ressources naturelles ne sont pas infinies</a:t>
            </a:r>
            <a:br>
              <a:rPr lang="fr-FR" dirty="0" smtClean="0">
                <a:solidFill>
                  <a:schemeClr val="bg1"/>
                </a:solidFill>
              </a:rPr>
            </a:br>
            <a:r>
              <a:rPr lang="fr-FR" dirty="0" smtClean="0">
                <a:solidFill>
                  <a:schemeClr val="bg1"/>
                </a:solidFill>
              </a:rPr>
              <a:t>Nous devons transformer notre comportement quotidien, envisager des objectifs ambitieux pour un avenir durable</a:t>
            </a:r>
            <a:endParaRPr lang="fr-FR" dirty="0">
              <a:solidFill>
                <a:schemeClr val="bg1"/>
              </a:solidFill>
            </a:endParaRPr>
          </a:p>
        </p:txBody>
      </p:sp>
      <p:sp>
        <p:nvSpPr>
          <p:cNvPr id="32772" name="Rectangle 9"/>
          <p:cNvSpPr>
            <a:spLocks noChangeArrowheads="1"/>
          </p:cNvSpPr>
          <p:nvPr/>
        </p:nvSpPr>
        <p:spPr bwMode="auto">
          <a:xfrm>
            <a:off x="350838" y="115888"/>
            <a:ext cx="8010525" cy="476250"/>
          </a:xfrm>
          <a:prstGeom prst="rect">
            <a:avLst/>
          </a:prstGeom>
          <a:noFill/>
          <a:ln w="9525">
            <a:noFill/>
            <a:miter lim="800000"/>
            <a:headEnd/>
            <a:tailEnd/>
          </a:ln>
        </p:spPr>
        <p:txBody>
          <a:bodyPr/>
          <a:lstStyle/>
          <a:p>
            <a:pPr algn="ctr"/>
            <a:r>
              <a:rPr lang="en-US" altLang="en-US" sz="2800" b="1">
                <a:solidFill>
                  <a:schemeClr val="bg1"/>
                </a:solidFill>
                <a:latin typeface="Cambria" pitchFamily="18" charset="0"/>
                <a:cs typeface="Microsoft Sans Serif" pitchFamily="34" charset="0"/>
              </a:rPr>
              <a:t>Highlights on deliverables</a:t>
            </a:r>
          </a:p>
        </p:txBody>
      </p:sp>
      <p:sp>
        <p:nvSpPr>
          <p:cNvPr id="32773" name="Title 1"/>
          <p:cNvSpPr>
            <a:spLocks/>
          </p:cNvSpPr>
          <p:nvPr/>
        </p:nvSpPr>
        <p:spPr bwMode="auto">
          <a:xfrm>
            <a:off x="242888" y="706438"/>
            <a:ext cx="8229600" cy="777875"/>
          </a:xfrm>
          <a:prstGeom prst="rect">
            <a:avLst/>
          </a:prstGeom>
          <a:noFill/>
          <a:ln w="9525" algn="ctr">
            <a:noFill/>
            <a:miter lim="800000"/>
            <a:headEnd/>
            <a:tailEnd/>
          </a:ln>
        </p:spPr>
        <p:txBody>
          <a:bodyPr/>
          <a:lstStyle/>
          <a:p>
            <a:pPr algn="ctr"/>
            <a:r>
              <a:rPr lang="fr-FR" sz="2400" dirty="0" smtClean="0">
                <a:solidFill>
                  <a:schemeClr val="bg1"/>
                </a:solidFill>
              </a:rPr>
              <a:t>Gestion des déchets électroniques</a:t>
            </a:r>
            <a:endParaRPr lang="en-US" sz="2400" b="1" dirty="0">
              <a:solidFill>
                <a:schemeClr val="bg1"/>
              </a:solidFill>
              <a:latin typeface="Cambria" pitchFamily="18" charset="0"/>
              <a:cs typeface="Microsoft Sans Serif" pitchFamily="34" charset="0"/>
            </a:endParaRPr>
          </a:p>
        </p:txBody>
      </p:sp>
      <p:pic>
        <p:nvPicPr>
          <p:cNvPr id="32774" name="Picture 2"/>
          <p:cNvPicPr>
            <a:picLocks noChangeAspect="1" noChangeArrowheads="1"/>
          </p:cNvPicPr>
          <p:nvPr/>
        </p:nvPicPr>
        <p:blipFill>
          <a:blip r:embed="rId5"/>
          <a:srcRect/>
          <a:stretch>
            <a:fillRect/>
          </a:stretch>
        </p:blipFill>
        <p:spPr bwMode="auto">
          <a:xfrm>
            <a:off x="5773738" y="1557338"/>
            <a:ext cx="3190875" cy="48037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C2085-459D-4F01-9BAD-B9238003CD28}"/>
</file>

<file path=customXml/itemProps2.xml><?xml version="1.0" encoding="utf-8"?>
<ds:datastoreItem xmlns:ds="http://schemas.openxmlformats.org/officeDocument/2006/customXml" ds:itemID="{6E44660F-171E-4FF5-901D-566CBA14254F}"/>
</file>

<file path=customXml/itemProps3.xml><?xml version="1.0" encoding="utf-8"?>
<ds:datastoreItem xmlns:ds="http://schemas.openxmlformats.org/officeDocument/2006/customXml" ds:itemID="{3AEA6A42-A1E2-47B2-A475-B93780143D5A}"/>
</file>

<file path=docProps/app.xml><?xml version="1.0" encoding="utf-8"?>
<Properties xmlns="http://schemas.openxmlformats.org/officeDocument/2006/extended-properties" xmlns:vt="http://schemas.openxmlformats.org/officeDocument/2006/docPropsVTypes">
  <Template>Maple</Template>
  <TotalTime>24604</TotalTime>
  <Words>2360</Words>
  <Application>Microsoft Office PowerPoint</Application>
  <PresentationFormat>On-screen Show (4:3)</PresentationFormat>
  <Paragraphs>172</Paragraphs>
  <Slides>18</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宋体</vt:lpstr>
      <vt:lpstr>Arial</vt:lpstr>
      <vt:lpstr>Cambria</vt:lpstr>
      <vt:lpstr>Microsoft Sans Serif</vt:lpstr>
      <vt:lpstr>Symbol</vt:lpstr>
      <vt:lpstr>Tahoma</vt:lpstr>
      <vt:lpstr>Times New Roman</vt:lpstr>
      <vt:lpstr>Univers</vt:lpstr>
      <vt:lpstr>Verdana</vt:lpstr>
      <vt:lpstr>Wingdings</vt:lpstr>
      <vt:lpstr>Zurich BlkEx BT</vt:lpstr>
      <vt:lpstr>Zurich BT</vt:lpstr>
      <vt:lpstr>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Aloran, Rakan</cp:lastModifiedBy>
  <cp:revision>1255</cp:revision>
  <cp:lastPrinted>2001-11-25T13:41:09Z</cp:lastPrinted>
  <dcterms:created xsi:type="dcterms:W3CDTF">2006-05-30T12:53:59Z</dcterms:created>
  <dcterms:modified xsi:type="dcterms:W3CDTF">2014-06-30T08:56:30Z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sflag">
    <vt:lpwstr>1402473740</vt:lpwstr>
  </property>
  <property fmtid="{D5CDD505-2E9C-101B-9397-08002B2CF9AE}" pid="13" name="_new_ms_pID_72543">
    <vt:lpwstr>(3)fz0Lsvm2RX2BJ8NSKw/moJJyzmZAMKqJZQdHugVdQbnly4phna6WH3/Inyf91awR5N0it23+
47CUTk3wLXhN2LtOYskA8O9nsh7OQR5mv2vEDhsaxu4sJYkNzLEr5eMRBpzgQpJxOyDP9NWF
y7zMu01Bsg1Al/QTzvOmVn0Cyvm4u51aR78G6MQL2OKAHmagG12OwgvsSCU0JOpG1dTPfX0X
rCGv4GZUYkfpzPWmn+</vt:lpwstr>
  </property>
  <property fmtid="{D5CDD505-2E9C-101B-9397-08002B2CF9AE}" pid="14" name="_new_ms_pID_725431">
    <vt:lpwstr>fkVwyij+x85JGCBErE94Uv9IAZlOfKgPr0+xBD9PsGQQCt5IJUb/th
geKt9QKmdrfFyp8ohRfqPSXEw9KkcP+rOw+2VfzBPnHxV9LpDmyV8rX4b63wjBf3OzKB/ayY
5DKLCWeQEsICnY1or9gNjdn4r3qcsCVjQhw1P60fTOu9VUiqAYG0SMeV2j31qWcypgq6uZKl
Kz2Z7oISS+mD+FU0ft/K0QVDf473l8mWMPWT</vt:lpwstr>
  </property>
  <property fmtid="{D5CDD505-2E9C-101B-9397-08002B2CF9AE}" pid="15" name="_new_ms_pID_725432">
    <vt:lpwstr>jzQBsOL4UOWl8ViALW4dgKMtCH6KaVBmACYe
XISCBpJuu+W3cVCj3qTs53SosxDtBJThUWWqJztQcUNptG8Dbvc=</vt:lpwstr>
  </property>
  <property fmtid="{D5CDD505-2E9C-101B-9397-08002B2CF9AE}" pid="16" name="ContentTypeId">
    <vt:lpwstr>0x0101008E473EA5067FC545A31841E0649D83A3</vt:lpwstr>
  </property>
</Properties>
</file>