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412" r:id="rId5"/>
    <p:sldId id="427" r:id="rId6"/>
    <p:sldId id="425" r:id="rId7"/>
    <p:sldId id="423" r:id="rId8"/>
    <p:sldId id="417" r:id="rId9"/>
    <p:sldId id="419" r:id="rId10"/>
    <p:sldId id="420" r:id="rId11"/>
    <p:sldId id="421" r:id="rId12"/>
    <p:sldId id="428" r:id="rId13"/>
    <p:sldId id="429" r:id="rId14"/>
    <p:sldId id="431" r:id="rId15"/>
    <p:sldId id="435" r:id="rId16"/>
    <p:sldId id="436" r:id="rId17"/>
    <p:sldId id="437" r:id="rId18"/>
    <p:sldId id="433" r:id="rId19"/>
    <p:sldId id="434" r:id="rId20"/>
    <p:sldId id="440" r:id="rId21"/>
    <p:sldId id="442" r:id="rId22"/>
    <p:sldId id="439" r:id="rId23"/>
    <p:sldId id="438" r:id="rId24"/>
    <p:sldId id="441" r:id="rId25"/>
    <p:sldId id="443" r:id="rId26"/>
    <p:sldId id="416" r:id="rId2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0" autoAdjust="0"/>
    <p:restoredTop sz="91275" autoAdjust="0"/>
  </p:normalViewPr>
  <p:slideViewPr>
    <p:cSldViewPr>
      <p:cViewPr varScale="1">
        <p:scale>
          <a:sx n="66" d="100"/>
          <a:sy n="66" d="100"/>
        </p:scale>
        <p:origin x="3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9BED37-9C99-45E4-9680-EB9F1ACC8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51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0F4713-0D3F-4421-A91C-0D6892FC6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5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20156C4-D34C-4DD6-A35C-39FC2B330D30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5721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2C8E2D-6827-4178-803B-3581A9C969D9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4096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16826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F43678C-806A-43D9-8CD6-750A15ED07E8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4198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580007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7F0D4C-3024-42C3-857D-3113E58A2556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4301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213063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8A88649-9147-401F-AC46-B081C285BEEB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4403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403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471418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CBE2205-9BED-426F-9548-0B8213ED4E3F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4506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306018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49E1E11-671C-41DD-9106-44372C97221F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4608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473209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4E31760-44D7-4E1C-BB99-DBBCEA9E4A8D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4710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109270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0F9325B-6302-490A-842D-904786F92C3E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4813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813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47963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4E2B683-371C-45EC-B295-96D56217330C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4915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4915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597362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B03CAD5-F59D-420E-B3E7-9178217D1D7D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909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1562641-6BFF-4F91-BC50-5F4A2F6AF137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3072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50900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FAA65D7-8BA3-437A-95CB-DE35FD2C2795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174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90918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681C9BD-D5BF-493F-9DC8-D692F50F3074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3277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253963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12D6819-A4AB-402A-B08C-10EDBD6A7D54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3797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80515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24A69C7-234D-4513-B2D6-26004613ED6F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3482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838101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FAF2F6C-E61E-412B-AF3F-0361E42B9119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35845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400844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C8DEECC-35CC-4811-B356-37A34DC1C090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3686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332449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490D15B-8326-42E2-A5BF-5AE550DD3F05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3789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114075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16755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5EF0-4B33-4934-A3DC-7A248B6EA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35101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C890-ED31-45C9-ACEE-873B4CA73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6146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8F17062-A289-4F59-9982-2FD185852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412486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8B97-F5EF-4F8B-A2CC-36AB9CBC5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7436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3F6B-7960-4DAD-95BE-C62D5BFCC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18183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4E14-14EC-407A-A3B0-56E65B49E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42401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A3AB3-6ADA-4C48-BFB1-7A7E05691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8321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FB449-D6FB-4A73-9566-D6F114639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98776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4779-DA63-43FD-89EC-51D69826F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51714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2C27-6906-4AE5-BA70-5CD37539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44736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9A97-04B8-47A2-8FB0-CFC4C6740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8723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160487-2BB5-44B0-BB7A-9F01B343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50825" y="6381750"/>
            <a:ext cx="3827463" cy="268288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28937"/>
            <a:ext cx="9144000" cy="1470025"/>
          </a:xfrm>
        </p:spPr>
        <p:txBody>
          <a:bodyPr/>
          <a:lstStyle/>
          <a:p>
            <a:r>
              <a:rPr lang="fr-FR" altLang="en-US" dirty="0" smtClean="0"/>
              <a:t>Lignes directrices pour l'établissement d'un Secrétariat national de normalisation (NSS) pour l'UIT-T</a:t>
            </a:r>
            <a:endParaRPr lang="en-US" altLang="en-US" dirty="0" smtClean="0"/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/>
          <a:lstStyle/>
          <a:p>
            <a:r>
              <a:rPr lang="en-GB" altLang="en-US" b="1" dirty="0" smtClean="0"/>
              <a:t>Vijay Mauree,</a:t>
            </a:r>
          </a:p>
          <a:p>
            <a:r>
              <a:rPr lang="en-GB" altLang="en-US" b="1" dirty="0" smtClean="0"/>
              <a:t>Programme Coordinator</a:t>
            </a:r>
          </a:p>
          <a:p>
            <a:r>
              <a:rPr lang="en-GB" altLang="en-US" b="1" dirty="0" smtClean="0"/>
              <a:t>ITU</a:t>
            </a:r>
          </a:p>
          <a:p>
            <a:r>
              <a:rPr lang="en-GB" altLang="en-US" b="1" dirty="0" smtClean="0"/>
              <a:t>Vijay.mauree@itu.int</a:t>
            </a:r>
            <a:endParaRPr lang="en-US" altLang="en-US" b="1" dirty="0" smtClean="0"/>
          </a:p>
        </p:txBody>
      </p:sp>
      <p:sp>
        <p:nvSpPr>
          <p:cNvPr id="4102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3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4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5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6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3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7072330" y="285728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2400" b="1" dirty="0" smtClean="0"/>
              <a:t>Forum régional de normalisation de l'UIT pour l'Afrique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fr-FR" altLang="en-US" sz="2400" b="1" dirty="0" smtClean="0"/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2400" b="1" dirty="0" smtClean="0"/>
              <a:t>(Kampala, Ouganda, 23-25 ​​Juin 2014) </a:t>
            </a:r>
            <a:endParaRPr lang="en-US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dirty="0" err="1" smtClean="0"/>
              <a:t>Agence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responsable</a:t>
            </a:r>
            <a:r>
              <a:rPr lang="en-US" altLang="en-US" dirty="0" smtClean="0"/>
              <a:t> –</a:t>
            </a:r>
            <a:r>
              <a:rPr lang="en-US" altLang="en-US" dirty="0" err="1" smtClean="0"/>
              <a:t>Meilleures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pratiques</a:t>
            </a:r>
            <a:endParaRPr lang="en-US" alt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err="1" smtClean="0"/>
              <a:t>L’Agence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responsable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nécessaire</a:t>
            </a:r>
            <a:r>
              <a:rPr lang="en-US" altLang="en-US" sz="2400" dirty="0" smtClean="0"/>
              <a:t> pour </a:t>
            </a:r>
          </a:p>
          <a:p>
            <a:pPr lvl="1"/>
            <a:r>
              <a:rPr lang="fr-FR" sz="2000" dirty="0" smtClean="0"/>
              <a:t>Les questions politiques et stratégiques.</a:t>
            </a:r>
          </a:p>
          <a:p>
            <a:pPr lvl="1"/>
            <a:r>
              <a:rPr lang="en-US" sz="2000" dirty="0" smtClean="0"/>
              <a:t>La </a:t>
            </a:r>
            <a:r>
              <a:rPr lang="en-US" sz="2000" dirty="0" err="1" smtClean="0"/>
              <a:t>résolution</a:t>
            </a:r>
            <a:r>
              <a:rPr lang="en-US" sz="2000" dirty="0" smtClean="0"/>
              <a:t> des </a:t>
            </a:r>
            <a:r>
              <a:rPr lang="en-US" sz="2000" dirty="0" err="1" smtClean="0"/>
              <a:t>désaccords</a:t>
            </a:r>
            <a:r>
              <a:rPr lang="en-US" sz="2000" dirty="0" smtClean="0"/>
              <a:t> </a:t>
            </a:r>
            <a:r>
              <a:rPr lang="en-US" sz="2000" dirty="0" err="1" smtClean="0"/>
              <a:t>internes</a:t>
            </a:r>
            <a:r>
              <a:rPr lang="en-US" sz="2000" dirty="0" smtClean="0"/>
              <a:t>.</a:t>
            </a:r>
            <a:endParaRPr lang="fr-FR" sz="2000" dirty="0" smtClean="0"/>
          </a:p>
          <a:p>
            <a:pPr lvl="1"/>
            <a:r>
              <a:rPr lang="fr-FR" sz="2000" dirty="0" smtClean="0"/>
              <a:t>La création des postes pour le personnel de Secrétariat.</a:t>
            </a:r>
          </a:p>
          <a:p>
            <a:pPr lvl="1"/>
            <a:r>
              <a:rPr lang="fr-FR" sz="2000" dirty="0" smtClean="0"/>
              <a:t>La création des comités consultatifs nationaux de l’UIT ou de l’ITU-T.</a:t>
            </a:r>
          </a:p>
          <a:p>
            <a:pPr lvl="1"/>
            <a:r>
              <a:rPr lang="fr-FR" sz="2000" dirty="0" smtClean="0"/>
              <a:t>Représentation des Etats membres aux événements de l’UIT.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46C1053-1C48-44AC-B3B7-B637D800B5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dirty="0" err="1" smtClean="0"/>
              <a:t>Niveau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Général</a:t>
            </a:r>
            <a:r>
              <a:rPr lang="en-US" altLang="en-US" dirty="0" smtClean="0"/>
              <a:t> du </a:t>
            </a:r>
            <a:r>
              <a:rPr lang="en-US" altLang="en-US" dirty="0" err="1" smtClean="0"/>
              <a:t>Sécretariat</a:t>
            </a:r>
            <a:r>
              <a:rPr lang="en-US" altLang="en-US" dirty="0" smtClean="0"/>
              <a:t> national de </a:t>
            </a:r>
            <a:r>
              <a:rPr lang="en-US" altLang="en-US" dirty="0" err="1" smtClean="0"/>
              <a:t>normalisation</a:t>
            </a:r>
            <a:r>
              <a:rPr lang="en-US" dirty="0" smtClean="0"/>
              <a:t> (NSS)</a:t>
            </a:r>
            <a:r>
              <a:rPr lang="en-US" altLang="en-US" dirty="0" smtClean="0"/>
              <a:t> 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030538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err="1" smtClean="0"/>
              <a:t>Ressources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limitées</a:t>
            </a:r>
            <a:endParaRPr lang="en-US" altLang="en-US" sz="20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Usage des </a:t>
            </a:r>
            <a:r>
              <a:rPr lang="en-US" altLang="en-US" sz="2000" dirty="0" err="1" smtClean="0"/>
              <a:t>normes</a:t>
            </a:r>
            <a:r>
              <a:rPr lang="en-US" altLang="en-US" sz="2000" dirty="0" smtClean="0"/>
              <a:t>  de </a:t>
            </a:r>
            <a:r>
              <a:rPr lang="en-US" altLang="en-US" sz="2000" dirty="0" err="1" smtClean="0"/>
              <a:t>l’ITU</a:t>
            </a:r>
            <a:r>
              <a:rPr lang="en-US" altLang="en-US" sz="2000" dirty="0" smtClean="0"/>
              <a:t>-T </a:t>
            </a:r>
            <a:r>
              <a:rPr lang="en-US" altLang="en-US" sz="2000" dirty="0" err="1" smtClean="0"/>
              <a:t>principalement</a:t>
            </a:r>
            <a:endParaRPr lang="en-US" altLang="en-US" sz="20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err="1" smtClean="0"/>
              <a:t>faible</a:t>
            </a:r>
            <a:r>
              <a:rPr lang="en-US" altLang="en-US" sz="2000" dirty="0" smtClean="0"/>
              <a:t> implication </a:t>
            </a:r>
            <a:r>
              <a:rPr lang="en-US" altLang="en-US" sz="2000" dirty="0" err="1" smtClean="0"/>
              <a:t>dans</a:t>
            </a:r>
            <a:r>
              <a:rPr lang="en-US" altLang="en-US" sz="2000" dirty="0" smtClean="0"/>
              <a:t> les commissions </a:t>
            </a:r>
            <a:r>
              <a:rPr lang="en-US" altLang="en-US" sz="2000" dirty="0" err="1" smtClean="0"/>
              <a:t>d’études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l’ITU</a:t>
            </a:r>
            <a:r>
              <a:rPr lang="en-US" altLang="en-US" sz="2000" dirty="0" smtClean="0"/>
              <a:t>-T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639E14-4ED6-40B6-8524-73C766A504D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5329237" cy="1239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860800"/>
            <a:ext cx="5307012" cy="1484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92" name="Straight Connector 2"/>
          <p:cNvCxnSpPr>
            <a:cxnSpLocks noChangeShapeType="1"/>
          </p:cNvCxnSpPr>
          <p:nvPr/>
        </p:nvCxnSpPr>
        <p:spPr bwMode="auto">
          <a:xfrm>
            <a:off x="6372225" y="2940050"/>
            <a:ext cx="0" cy="9207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dirty="0" err="1" smtClean="0"/>
              <a:t>Niveau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Général</a:t>
            </a:r>
            <a:r>
              <a:rPr lang="en-US" altLang="en-US" dirty="0" smtClean="0"/>
              <a:t> du </a:t>
            </a:r>
            <a:r>
              <a:rPr lang="en-US" altLang="en-US" dirty="0" err="1" smtClean="0"/>
              <a:t>Sécretariat</a:t>
            </a:r>
            <a:r>
              <a:rPr lang="en-US" altLang="en-US" dirty="0" smtClean="0"/>
              <a:t> national de </a:t>
            </a:r>
            <a:r>
              <a:rPr lang="en-US" altLang="en-US" dirty="0" err="1" smtClean="0"/>
              <a:t>normalisation</a:t>
            </a:r>
            <a:r>
              <a:rPr lang="en-US" dirty="0" smtClean="0"/>
              <a:t> (NSS)</a:t>
            </a:r>
            <a:r>
              <a:rPr lang="en-US" altLang="en-US" dirty="0" smtClean="0"/>
              <a:t>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0850" cy="4419600"/>
          </a:xfrm>
        </p:spPr>
        <p:txBody>
          <a:bodyPr/>
          <a:lstStyle/>
          <a:p>
            <a:r>
              <a:rPr lang="en-US" altLang="en-US" sz="2400" dirty="0" smtClean="0"/>
              <a:t>Usage des </a:t>
            </a:r>
            <a:r>
              <a:rPr lang="en-US" altLang="en-US" sz="2400" dirty="0" err="1" smtClean="0"/>
              <a:t>ressources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existantes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aussi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souvent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que</a:t>
            </a:r>
            <a:r>
              <a:rPr lang="en-US" altLang="en-US" sz="2400" dirty="0" smtClean="0"/>
              <a:t> possible.</a:t>
            </a:r>
          </a:p>
          <a:p>
            <a:r>
              <a:rPr lang="en-US" altLang="en-US" sz="2400" dirty="0" err="1" smtClean="0"/>
              <a:t>L’Agence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responsable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peut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exister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entité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peut</a:t>
            </a:r>
            <a:r>
              <a:rPr lang="en-US" altLang="en-US" sz="2400" dirty="0" smtClean="0"/>
              <a:t> </a:t>
            </a:r>
            <a:r>
              <a:rPr lang="fr-FR" sz="2400" dirty="0" smtClean="0"/>
              <a:t>être 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agréée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manière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informelle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parmis</a:t>
            </a:r>
            <a:r>
              <a:rPr lang="en-US" altLang="en-US" sz="2400" dirty="0" smtClean="0"/>
              <a:t> les </a:t>
            </a:r>
            <a:r>
              <a:rPr lang="en-US" altLang="en-US" sz="2400" dirty="0" err="1" smtClean="0"/>
              <a:t>agences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impliquées</a:t>
            </a:r>
            <a:r>
              <a:rPr lang="en-US" altLang="en-US" sz="2400" dirty="0" smtClean="0"/>
              <a:t>: </a:t>
            </a:r>
          </a:p>
          <a:p>
            <a:pPr lvl="1"/>
            <a:r>
              <a:rPr lang="en-US" altLang="en-US" sz="1800" dirty="0" err="1" smtClean="0"/>
              <a:t>Responsable</a:t>
            </a:r>
            <a:r>
              <a:rPr lang="en-US" altLang="en-US" sz="1800" dirty="0" smtClean="0"/>
              <a:t> pour PP ,les </a:t>
            </a:r>
            <a:r>
              <a:rPr lang="en-US" altLang="en-US" sz="1800" dirty="0" err="1" smtClean="0"/>
              <a:t>conseils</a:t>
            </a:r>
            <a:r>
              <a:rPr lang="en-US" altLang="en-US" sz="1800" dirty="0" smtClean="0"/>
              <a:t> MS</a:t>
            </a:r>
          </a:p>
          <a:p>
            <a:pPr lvl="1"/>
            <a:r>
              <a:rPr lang="en-US" altLang="en-US" sz="1800" dirty="0" smtClean="0"/>
              <a:t>Point focal de </a:t>
            </a:r>
            <a:r>
              <a:rPr lang="en-US" altLang="en-US" sz="1800" dirty="0" err="1" smtClean="0"/>
              <a:t>l’UIT</a:t>
            </a:r>
            <a:endParaRPr lang="en-US" altLang="en-US" sz="1800" dirty="0" smtClean="0"/>
          </a:p>
          <a:p>
            <a:pPr lvl="1"/>
            <a:r>
              <a:rPr lang="en-US" altLang="en-US" sz="1800" dirty="0" err="1" smtClean="0"/>
              <a:t>Approuve</a:t>
            </a:r>
            <a:r>
              <a:rPr lang="en-US" altLang="en-US" sz="1800" dirty="0" smtClean="0"/>
              <a:t> les contributions ,les applications de la </a:t>
            </a:r>
            <a:r>
              <a:rPr lang="en-US" altLang="en-US" sz="1800" dirty="0" err="1" smtClean="0"/>
              <a:t>gestion</a:t>
            </a:r>
            <a:r>
              <a:rPr lang="en-US" altLang="en-US" sz="1800" dirty="0" smtClean="0"/>
              <a:t> des </a:t>
            </a:r>
            <a:r>
              <a:rPr lang="en-US" altLang="en-US" sz="1800" dirty="0" err="1" smtClean="0"/>
              <a:t>normes</a:t>
            </a:r>
            <a:r>
              <a:rPr lang="en-US" altLang="en-US" sz="1800" dirty="0" smtClean="0"/>
              <a:t>.</a:t>
            </a:r>
          </a:p>
          <a:p>
            <a:pPr lvl="1"/>
            <a:r>
              <a:rPr lang="en-US" altLang="en-US" sz="1800" dirty="0" err="1" smtClean="0"/>
              <a:t>Fournit</a:t>
            </a:r>
            <a:r>
              <a:rPr lang="en-US" altLang="en-US" sz="1800" dirty="0" smtClean="0"/>
              <a:t> les </a:t>
            </a:r>
            <a:r>
              <a:rPr lang="en-US" altLang="en-US" sz="1800" dirty="0" err="1" smtClean="0"/>
              <a:t>délegations</a:t>
            </a:r>
            <a:r>
              <a:rPr lang="en-US" altLang="en-US" sz="1800" dirty="0" smtClean="0"/>
              <a:t> MS aux </a:t>
            </a:r>
            <a:r>
              <a:rPr lang="en-US" altLang="en-US" sz="1800" dirty="0" err="1" smtClean="0"/>
              <a:t>réunions</a:t>
            </a:r>
            <a:r>
              <a:rPr lang="en-US" altLang="en-US" sz="1800" dirty="0" smtClean="0"/>
              <a:t> de </a:t>
            </a:r>
            <a:r>
              <a:rPr lang="en-US" altLang="en-US" sz="1800" dirty="0" err="1" smtClean="0"/>
              <a:t>l’UIT</a:t>
            </a:r>
            <a:endParaRPr lang="en-US" altLang="en-US" sz="1800" dirty="0" smtClean="0"/>
          </a:p>
          <a:p>
            <a:pPr lvl="1"/>
            <a:r>
              <a:rPr lang="en-US" altLang="en-US" sz="1800" dirty="0" err="1" smtClean="0"/>
              <a:t>Crée</a:t>
            </a:r>
            <a:r>
              <a:rPr lang="en-US" altLang="en-US" sz="1800" dirty="0" smtClean="0"/>
              <a:t> le </a:t>
            </a:r>
            <a:r>
              <a:rPr lang="en-US" altLang="en-US" sz="1800" dirty="0" err="1" smtClean="0"/>
              <a:t>Comité</a:t>
            </a:r>
            <a:r>
              <a:rPr lang="en-US" altLang="en-US" sz="1800" dirty="0" smtClean="0"/>
              <a:t> national </a:t>
            </a:r>
            <a:r>
              <a:rPr lang="en-US" altLang="en-US" sz="1800" dirty="0" err="1" smtClean="0"/>
              <a:t>consultatif</a:t>
            </a:r>
            <a:r>
              <a:rPr lang="en-US" altLang="en-US" sz="1800" dirty="0" smtClean="0"/>
              <a:t> en </a:t>
            </a:r>
            <a:r>
              <a:rPr lang="en-US" altLang="en-US" sz="1800" dirty="0" err="1" smtClean="0"/>
              <a:t>matière</a:t>
            </a:r>
            <a:r>
              <a:rPr lang="en-US" altLang="en-US" sz="1800" dirty="0" smtClean="0"/>
              <a:t> de </a:t>
            </a:r>
            <a:r>
              <a:rPr lang="en-US" altLang="en-US" sz="1800" dirty="0" err="1" smtClean="0"/>
              <a:t>normalisation</a:t>
            </a:r>
            <a:r>
              <a:rPr lang="en-US" altLang="en-US" sz="1800" dirty="0" smtClean="0"/>
              <a:t> et en </a:t>
            </a:r>
            <a:r>
              <a:rPr lang="en-US" altLang="en-US" sz="1800" dirty="0" err="1" smtClean="0"/>
              <a:t>nomme</a:t>
            </a:r>
            <a:r>
              <a:rPr lang="en-US" altLang="en-US" sz="1800" dirty="0" smtClean="0"/>
              <a:t> le </a:t>
            </a:r>
            <a:r>
              <a:rPr lang="en-US" altLang="en-US" sz="1800" dirty="0" err="1" smtClean="0"/>
              <a:t>président</a:t>
            </a:r>
            <a:r>
              <a:rPr lang="en-US" altLang="en-US" sz="1800" dirty="0" smtClean="0"/>
              <a:t> (T-NAC).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6B197B6-8132-4E5B-84D2-ADC270C6F831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z="2800" dirty="0" err="1" smtClean="0"/>
              <a:t>Niveau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Général</a:t>
            </a:r>
            <a:r>
              <a:rPr lang="en-US" altLang="en-US" sz="2800" dirty="0" smtClean="0"/>
              <a:t> du </a:t>
            </a:r>
            <a:r>
              <a:rPr lang="en-US" altLang="en-US" sz="2800" dirty="0" err="1" smtClean="0"/>
              <a:t>Sécretariat</a:t>
            </a:r>
            <a:r>
              <a:rPr lang="en-US" altLang="en-US" sz="2800" dirty="0" smtClean="0"/>
              <a:t> national de </a:t>
            </a:r>
            <a:r>
              <a:rPr lang="en-US" altLang="en-US" sz="2800" dirty="0" err="1" smtClean="0"/>
              <a:t>normalisation</a:t>
            </a:r>
            <a:r>
              <a:rPr lang="en-US" sz="2800" dirty="0" smtClean="0"/>
              <a:t> (NSS)</a:t>
            </a:r>
            <a:r>
              <a:rPr lang="en-US" altLang="en-US" sz="2800" dirty="0" smtClean="0"/>
              <a:t>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0850" cy="4419600"/>
          </a:xfrm>
        </p:spPr>
        <p:txBody>
          <a:bodyPr/>
          <a:lstStyle/>
          <a:p>
            <a:r>
              <a:rPr lang="en-US" altLang="en-US" sz="2400" dirty="0" smtClean="0"/>
              <a:t>le </a:t>
            </a:r>
            <a:r>
              <a:rPr lang="en-US" altLang="en-US" sz="2400" dirty="0" err="1" smtClean="0"/>
              <a:t>Comité</a:t>
            </a:r>
            <a:r>
              <a:rPr lang="en-US" altLang="en-US" sz="2400" dirty="0" smtClean="0"/>
              <a:t> national </a:t>
            </a:r>
            <a:r>
              <a:rPr lang="en-US" altLang="en-US" sz="2400" dirty="0" err="1" smtClean="0"/>
              <a:t>consultatif</a:t>
            </a:r>
            <a:r>
              <a:rPr lang="en-US" altLang="en-US" sz="2400" dirty="0" smtClean="0"/>
              <a:t> en </a:t>
            </a:r>
            <a:r>
              <a:rPr lang="en-US" altLang="en-US" sz="2400" dirty="0" err="1" smtClean="0"/>
              <a:t>matière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normalisation</a:t>
            </a:r>
            <a:r>
              <a:rPr lang="en-US" altLang="en-US" sz="2400" dirty="0" smtClean="0"/>
              <a:t> T-NAC : </a:t>
            </a:r>
          </a:p>
          <a:p>
            <a:pPr lvl="1"/>
            <a:r>
              <a:rPr lang="fr-FR" sz="2000" dirty="0" smtClean="0"/>
              <a:t>Le stade  principal de fonctionnement du Comité consultatif pour le </a:t>
            </a:r>
            <a:r>
              <a:rPr lang="en-US" sz="2000" dirty="0" err="1" smtClean="0"/>
              <a:t>n</a:t>
            </a:r>
            <a:r>
              <a:rPr lang="en-US" altLang="en-US" sz="2000" dirty="0" err="1" smtClean="0"/>
              <a:t>iveau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Général</a:t>
            </a:r>
            <a:r>
              <a:rPr lang="en-US" altLang="en-US" sz="2000" dirty="0" smtClean="0"/>
              <a:t> du </a:t>
            </a:r>
            <a:r>
              <a:rPr lang="en-US" altLang="en-US" sz="2000" dirty="0" err="1" smtClean="0"/>
              <a:t>Sécretariat</a:t>
            </a:r>
            <a:r>
              <a:rPr lang="en-US" altLang="en-US" sz="2000" dirty="0" smtClean="0"/>
              <a:t> national de </a:t>
            </a:r>
            <a:r>
              <a:rPr lang="en-US" altLang="en-US" sz="2000" dirty="0" err="1" smtClean="0"/>
              <a:t>normalisation</a:t>
            </a:r>
            <a:r>
              <a:rPr lang="en-US" sz="2000" dirty="0" smtClean="0"/>
              <a:t> (NSS).</a:t>
            </a:r>
            <a:endParaRPr lang="fr-FR" sz="2000" dirty="0" smtClean="0"/>
          </a:p>
          <a:p>
            <a:pPr lvl="1"/>
            <a:r>
              <a:rPr lang="fr-FR" sz="2000" dirty="0" smtClean="0"/>
              <a:t>Responsable de tous les sujets d'intérêts pour l’ITU-T, incluant l’AMNT, l’AGNT et les commissions d’études .</a:t>
            </a:r>
          </a:p>
          <a:p>
            <a:pPr lvl="1"/>
            <a:r>
              <a:rPr lang="fr-FR" sz="2000" dirty="0" smtClean="0"/>
              <a:t>Ouvert  à toutes les organisations publiques et privées intéressées.  </a:t>
            </a:r>
          </a:p>
          <a:p>
            <a:pPr lvl="1"/>
            <a:r>
              <a:rPr lang="fr-FR" sz="2000" dirty="0" smtClean="0"/>
              <a:t>Peut créer des groupes ad hoc si nécessaire, par exemple : l’AMNT, l’AGNT et </a:t>
            </a:r>
            <a:r>
              <a:rPr lang="fr-FR" sz="2000" dirty="0" err="1" smtClean="0"/>
              <a:t>lescommissions</a:t>
            </a:r>
            <a:r>
              <a:rPr lang="fr-FR" sz="2000" dirty="0" smtClean="0"/>
              <a:t> d’études .</a:t>
            </a:r>
          </a:p>
          <a:p>
            <a:pPr lvl="1"/>
            <a:r>
              <a:rPr lang="en-US" sz="2000" dirty="0" err="1" smtClean="0"/>
              <a:t>Rédige</a:t>
            </a:r>
            <a:r>
              <a:rPr lang="en-US" sz="2000" dirty="0" smtClean="0"/>
              <a:t> les procedures </a:t>
            </a:r>
            <a:r>
              <a:rPr lang="en-US" sz="2000" dirty="0" err="1" smtClean="0"/>
              <a:t>nationales</a:t>
            </a:r>
            <a:r>
              <a:rPr lang="en-US" sz="2000" dirty="0" smtClean="0"/>
              <a:t> .</a:t>
            </a:r>
            <a:endParaRPr lang="fr-FR" sz="2000" dirty="0" smtClean="0"/>
          </a:p>
          <a:p>
            <a:pPr lvl="1"/>
            <a:r>
              <a:rPr lang="fr-FR" sz="2000" dirty="0" smtClean="0"/>
              <a:t>Agit en tant que groupe préparatoire pour des réunions de l’ITU-T.</a:t>
            </a:r>
            <a:endParaRPr lang="fr-FR" sz="20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5FD7D6E-5A16-4F10-8569-F111A8FB9B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z="2800" dirty="0" err="1" smtClean="0"/>
              <a:t>Niveau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Général</a:t>
            </a:r>
            <a:r>
              <a:rPr lang="en-US" altLang="en-US" sz="2800" dirty="0" smtClean="0"/>
              <a:t> du </a:t>
            </a:r>
            <a:r>
              <a:rPr lang="en-US" altLang="en-US" sz="2800" dirty="0" err="1" smtClean="0"/>
              <a:t>Sécretariat</a:t>
            </a:r>
            <a:r>
              <a:rPr lang="en-US" altLang="en-US" sz="2800" dirty="0" smtClean="0"/>
              <a:t> national de </a:t>
            </a:r>
            <a:r>
              <a:rPr lang="en-US" altLang="en-US" sz="2800" dirty="0" err="1" smtClean="0"/>
              <a:t>normalisation</a:t>
            </a:r>
            <a:r>
              <a:rPr lang="en-US" sz="2800" dirty="0" smtClean="0"/>
              <a:t> (NSS)</a:t>
            </a:r>
            <a:r>
              <a:rPr lang="en-US" altLang="en-US" sz="2800" dirty="0" smtClean="0"/>
              <a:t>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650" y="1341438"/>
            <a:ext cx="8070850" cy="4419600"/>
          </a:xfrm>
        </p:spPr>
        <p:txBody>
          <a:bodyPr/>
          <a:lstStyle/>
          <a:p>
            <a:r>
              <a:rPr lang="en-US" altLang="en-US" sz="2400" dirty="0" smtClean="0"/>
              <a:t>Les </a:t>
            </a:r>
            <a:r>
              <a:rPr lang="en-US" altLang="en-US" sz="2400" dirty="0" err="1" smtClean="0"/>
              <a:t>fonctions</a:t>
            </a:r>
            <a:r>
              <a:rPr lang="en-US" altLang="en-US" sz="2400" dirty="0" smtClean="0"/>
              <a:t> du personnel du secretariat </a:t>
            </a:r>
            <a:r>
              <a:rPr lang="en-US" altLang="en-US" sz="2400" dirty="0" err="1" smtClean="0"/>
              <a:t>sont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fournies</a:t>
            </a:r>
            <a:r>
              <a:rPr lang="en-US" altLang="en-US" sz="2400" dirty="0" smtClean="0"/>
              <a:t> au </a:t>
            </a:r>
            <a:r>
              <a:rPr lang="en-US" altLang="en-US" sz="2400" dirty="0" err="1" smtClean="0"/>
              <a:t>sein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l’Agence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Responsable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sous</a:t>
            </a:r>
            <a:r>
              <a:rPr lang="en-US" altLang="en-US" sz="2400" dirty="0" smtClean="0"/>
              <a:t> son </a:t>
            </a:r>
            <a:r>
              <a:rPr lang="en-US" altLang="en-US" sz="2400" dirty="0" err="1" smtClean="0"/>
              <a:t>contrat</a:t>
            </a:r>
            <a:r>
              <a:rPr lang="en-US" altLang="en-US" sz="2400" dirty="0" smtClean="0"/>
              <a:t>.</a:t>
            </a:r>
          </a:p>
          <a:p>
            <a:pPr lvl="1"/>
            <a:r>
              <a:rPr lang="en-US" altLang="en-US" sz="2000" dirty="0" smtClean="0"/>
              <a:t>Suit  les </a:t>
            </a:r>
            <a:r>
              <a:rPr lang="en-US" altLang="en-US" sz="2000" dirty="0" err="1" smtClean="0"/>
              <a:t>circulaires</a:t>
            </a:r>
            <a:r>
              <a:rPr lang="en-US" altLang="en-US" sz="2000" dirty="0" smtClean="0"/>
              <a:t> et </a:t>
            </a:r>
            <a:r>
              <a:rPr lang="en-US" altLang="en-US" sz="2000" dirty="0" err="1" smtClean="0"/>
              <a:t>autres</a:t>
            </a:r>
            <a:r>
              <a:rPr lang="en-US" altLang="en-US" sz="2000" dirty="0" smtClean="0"/>
              <a:t> communications de </a:t>
            </a:r>
            <a:r>
              <a:rPr lang="en-US" altLang="en-US" sz="2000" dirty="0" err="1" smtClean="0"/>
              <a:t>l’UIT</a:t>
            </a:r>
            <a:r>
              <a:rPr lang="en-US" altLang="en-US" sz="2000" dirty="0" smtClean="0"/>
              <a:t> et en </a:t>
            </a:r>
            <a:r>
              <a:rPr lang="en-US" altLang="en-US" sz="2000" dirty="0" err="1" smtClean="0"/>
              <a:t>facilite</a:t>
            </a:r>
            <a:r>
              <a:rPr lang="en-US" altLang="en-US" sz="2000" dirty="0" smtClean="0"/>
              <a:t> les responses. </a:t>
            </a:r>
          </a:p>
          <a:p>
            <a:pPr lvl="1"/>
            <a:r>
              <a:rPr lang="en-US" altLang="en-US" sz="2000" dirty="0" err="1" smtClean="0"/>
              <a:t>Développe</a:t>
            </a:r>
            <a:r>
              <a:rPr lang="en-US" altLang="en-US" sz="2000" dirty="0" smtClean="0"/>
              <a:t> et </a:t>
            </a:r>
            <a:r>
              <a:rPr lang="en-US" altLang="en-US" sz="2000" dirty="0" err="1" smtClean="0"/>
              <a:t>maintient</a:t>
            </a:r>
            <a:r>
              <a:rPr lang="en-US" altLang="en-US" sz="2000" dirty="0" smtClean="0"/>
              <a:t> les sites web.</a:t>
            </a:r>
          </a:p>
          <a:p>
            <a:pPr lvl="1"/>
            <a:r>
              <a:rPr lang="en-US" altLang="en-US" sz="2000" dirty="0" err="1" smtClean="0"/>
              <a:t>Appuit</a:t>
            </a:r>
            <a:r>
              <a:rPr lang="en-US" altLang="en-US" sz="2000" dirty="0" smtClean="0"/>
              <a:t> les </a:t>
            </a:r>
            <a:r>
              <a:rPr lang="en-US" altLang="en-US" sz="2000" dirty="0" err="1" smtClean="0"/>
              <a:t>réunions</a:t>
            </a:r>
            <a:r>
              <a:rPr lang="en-US" altLang="en-US" sz="2000" dirty="0" smtClean="0"/>
              <a:t> au </a:t>
            </a:r>
            <a:r>
              <a:rPr lang="en-US" altLang="en-US" sz="2000" dirty="0" err="1" smtClean="0"/>
              <a:t>niveau</a:t>
            </a:r>
            <a:r>
              <a:rPr lang="en-US" altLang="en-US" sz="2000" dirty="0" smtClean="0"/>
              <a:t> national. </a:t>
            </a:r>
          </a:p>
          <a:p>
            <a:pPr lvl="1"/>
            <a:r>
              <a:rPr lang="en-US" altLang="en-US" sz="2000" dirty="0" smtClean="0"/>
              <a:t>Conserve la documentation.</a:t>
            </a:r>
          </a:p>
          <a:p>
            <a:r>
              <a:rPr lang="en-US" altLang="en-US" sz="2400" dirty="0" smtClean="0"/>
              <a:t>Les </a:t>
            </a:r>
            <a:r>
              <a:rPr lang="en-US" altLang="en-US" sz="2400" dirty="0" err="1" smtClean="0"/>
              <a:t>priorités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clés</a:t>
            </a:r>
            <a:r>
              <a:rPr lang="en-US" altLang="en-US" sz="2400" dirty="0" smtClean="0"/>
              <a:t> pour le </a:t>
            </a:r>
            <a:r>
              <a:rPr lang="en-US" altLang="en-US" sz="2400" dirty="0" err="1" smtClean="0"/>
              <a:t>niveau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général</a:t>
            </a:r>
            <a:r>
              <a:rPr lang="en-US" altLang="en-US" sz="2400" dirty="0" smtClean="0"/>
              <a:t> du </a:t>
            </a:r>
            <a:r>
              <a:rPr lang="en-US" altLang="en-US" sz="2400" dirty="0" err="1" smtClean="0"/>
              <a:t>Sécretariat</a:t>
            </a:r>
            <a:r>
              <a:rPr lang="en-US" altLang="en-US" sz="2400" dirty="0" smtClean="0"/>
              <a:t> national de </a:t>
            </a:r>
            <a:r>
              <a:rPr lang="en-US" altLang="en-US" sz="2400" dirty="0" err="1" smtClean="0"/>
              <a:t>normalisation</a:t>
            </a:r>
            <a:r>
              <a:rPr lang="en-US" sz="2400" dirty="0" smtClean="0"/>
              <a:t> (NSS)</a:t>
            </a:r>
            <a:r>
              <a:rPr lang="en-US" altLang="en-US" sz="2400" dirty="0" smtClean="0"/>
              <a:t> : </a:t>
            </a:r>
          </a:p>
          <a:p>
            <a:pPr lvl="1"/>
            <a:r>
              <a:rPr lang="en-US" altLang="en-US" sz="2000" dirty="0" err="1" smtClean="0"/>
              <a:t>Rédige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une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législation</a:t>
            </a:r>
            <a:r>
              <a:rPr lang="en-US" altLang="en-US" sz="2000" dirty="0" smtClean="0"/>
              <a:t> permissive (</a:t>
            </a:r>
            <a:r>
              <a:rPr lang="en-US" altLang="en-US" sz="2000" dirty="0" err="1" smtClean="0"/>
              <a:t>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nécessaire</a:t>
            </a:r>
            <a:r>
              <a:rPr lang="en-US" altLang="en-US" sz="2000" dirty="0" smtClean="0"/>
              <a:t>).</a:t>
            </a:r>
          </a:p>
          <a:p>
            <a:pPr lvl="1"/>
            <a:r>
              <a:rPr lang="en-US" altLang="en-US" sz="2000" dirty="0" err="1" smtClean="0"/>
              <a:t>Financement</a:t>
            </a:r>
            <a:r>
              <a:rPr lang="en-US" altLang="en-US" sz="2000" dirty="0" smtClean="0"/>
              <a:t>!</a:t>
            </a:r>
          </a:p>
          <a:p>
            <a:pPr lvl="1"/>
            <a:r>
              <a:rPr lang="en-US" altLang="en-US" sz="2000" dirty="0" err="1" smtClean="0"/>
              <a:t>Etablit</a:t>
            </a:r>
            <a:r>
              <a:rPr lang="en-US" altLang="en-US" sz="2000" dirty="0" smtClean="0"/>
              <a:t> les </a:t>
            </a:r>
            <a:r>
              <a:rPr lang="en-US" altLang="en-US" sz="2000" dirty="0" err="1" smtClean="0"/>
              <a:t>procédures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nationales</a:t>
            </a:r>
            <a:r>
              <a:rPr lang="en-US" altLang="en-US" sz="2000" dirty="0" smtClean="0"/>
              <a:t>.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679C91-281F-48C4-9FF0-FDE84E6E8E1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928670"/>
          </a:xfrm>
        </p:spPr>
        <p:txBody>
          <a:bodyPr/>
          <a:lstStyle/>
          <a:p>
            <a:r>
              <a:rPr lang="en-US" altLang="en-US" sz="2400" dirty="0" smtClean="0"/>
              <a:t>Commissions </a:t>
            </a:r>
            <a:r>
              <a:rPr lang="en-US" altLang="en-US" sz="2400" dirty="0" err="1" smtClean="0"/>
              <a:t>d’études</a:t>
            </a:r>
            <a:r>
              <a:rPr lang="en-US" altLang="en-US" sz="2400" dirty="0" smtClean="0"/>
              <a:t> du </a:t>
            </a:r>
            <a:r>
              <a:rPr lang="en-US" altLang="en-US" sz="2400" dirty="0" err="1" smtClean="0"/>
              <a:t>niveau</a:t>
            </a:r>
            <a:r>
              <a:rPr lang="en-US" altLang="en-US" sz="2400" dirty="0" smtClean="0"/>
              <a:t> du </a:t>
            </a:r>
            <a:r>
              <a:rPr lang="en-US" altLang="en-US" sz="2400" dirty="0" err="1" smtClean="0"/>
              <a:t>Sécretariat</a:t>
            </a:r>
            <a:r>
              <a:rPr lang="en-US" altLang="en-US" sz="2400" dirty="0" smtClean="0"/>
              <a:t> national de </a:t>
            </a:r>
            <a:r>
              <a:rPr lang="en-US" altLang="en-US" sz="2400" dirty="0" err="1" smtClean="0"/>
              <a:t>normalisation</a:t>
            </a:r>
            <a:r>
              <a:rPr lang="en-US" sz="2400" dirty="0" smtClean="0"/>
              <a:t> (NSS</a:t>
            </a:r>
            <a:r>
              <a:rPr lang="en-US" dirty="0" smtClean="0"/>
              <a:t>)</a:t>
            </a:r>
            <a:r>
              <a:rPr lang="en-US" altLang="en-US" dirty="0" smtClean="0"/>
              <a:t> 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2913" y="928670"/>
            <a:ext cx="7777162" cy="468790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1800" dirty="0" smtClean="0"/>
              <a:t>Il y a participation aux commissions </a:t>
            </a:r>
            <a:r>
              <a:rPr lang="en-US" altLang="en-US" sz="1800" dirty="0" err="1" smtClean="0"/>
              <a:t>d’études</a:t>
            </a:r>
            <a:r>
              <a:rPr lang="en-US" altLang="en-US" sz="1800" dirty="0" smtClean="0"/>
              <a:t> de </a:t>
            </a:r>
            <a:r>
              <a:rPr lang="en-US" altLang="en-US" sz="1800" dirty="0" err="1" smtClean="0"/>
              <a:t>l’IUT</a:t>
            </a:r>
            <a:r>
              <a:rPr lang="en-US" altLang="en-US" sz="1800" dirty="0" smtClean="0"/>
              <a:t>-T.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1800" dirty="0" err="1" smtClean="0"/>
              <a:t>Détient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une</a:t>
            </a:r>
            <a:r>
              <a:rPr lang="en-US" altLang="en-US" sz="1800" dirty="0" smtClean="0"/>
              <a:t> position de </a:t>
            </a:r>
            <a:r>
              <a:rPr lang="en-US" altLang="en-US" sz="1800" dirty="0" err="1" smtClean="0"/>
              <a:t>responsable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dans</a:t>
            </a:r>
            <a:r>
              <a:rPr lang="en-US" altLang="en-US" sz="1800" dirty="0" smtClean="0"/>
              <a:t> les commissions </a:t>
            </a:r>
            <a:r>
              <a:rPr lang="en-US" altLang="en-US" sz="1800" dirty="0" err="1" smtClean="0"/>
              <a:t>d’études</a:t>
            </a:r>
            <a:r>
              <a:rPr lang="en-US" altLang="en-US" sz="1800" dirty="0" smtClean="0"/>
              <a:t> de </a:t>
            </a:r>
            <a:r>
              <a:rPr lang="en-US" altLang="en-US" sz="1800" dirty="0" err="1" smtClean="0"/>
              <a:t>l’IUT</a:t>
            </a:r>
            <a:r>
              <a:rPr lang="en-US" altLang="en-US" sz="1800" dirty="0" smtClean="0"/>
              <a:t>-T.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r>
              <a:rPr lang="en-US" altLang="en-US" sz="1800" dirty="0" smtClean="0"/>
              <a:t>Les </a:t>
            </a:r>
            <a:r>
              <a:rPr lang="en-US" altLang="en-US" sz="1800" dirty="0" err="1" smtClean="0"/>
              <a:t>fonctions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opérationnelles</a:t>
            </a:r>
            <a:r>
              <a:rPr lang="en-US" altLang="en-US" sz="1800" dirty="0" smtClean="0"/>
              <a:t> de </a:t>
            </a:r>
            <a:r>
              <a:rPr lang="en-US" altLang="en-US" sz="1800" dirty="0" err="1" smtClean="0"/>
              <a:t>l’Agence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Responsable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cheminent</a:t>
            </a:r>
            <a:r>
              <a:rPr lang="en-US" altLang="en-US" sz="1800" dirty="0" smtClean="0"/>
              <a:t>  </a:t>
            </a:r>
            <a:r>
              <a:rPr lang="en-US" altLang="en-US" sz="1800" dirty="0" err="1" smtClean="0"/>
              <a:t>vers</a:t>
            </a:r>
            <a:r>
              <a:rPr lang="en-US" altLang="en-US" sz="1800" dirty="0" smtClean="0"/>
              <a:t> le bas au </a:t>
            </a:r>
            <a:r>
              <a:rPr lang="en-US" altLang="en-US" sz="1800" dirty="0" err="1" smtClean="0"/>
              <a:t>Comité</a:t>
            </a:r>
            <a:r>
              <a:rPr lang="en-US" altLang="en-US" sz="1800" dirty="0" smtClean="0"/>
              <a:t> national </a:t>
            </a:r>
            <a:r>
              <a:rPr lang="en-US" altLang="en-US" sz="1800" dirty="0" err="1" smtClean="0"/>
              <a:t>consultatif</a:t>
            </a:r>
            <a:r>
              <a:rPr lang="en-US" altLang="en-US" sz="1800" dirty="0" smtClean="0"/>
              <a:t>(NAC).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473A35"/>
              </a:buClr>
              <a:defRPr/>
            </a:pPr>
            <a:endParaRPr lang="en-US" altLang="en-US" sz="2000" dirty="0" smtClean="0"/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A3CFBBC-9DEA-40F7-9AA0-9DF16EBFB76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20486" name="Group 29"/>
          <p:cNvGrpSpPr>
            <a:grpSpLocks/>
          </p:cNvGrpSpPr>
          <p:nvPr/>
        </p:nvGrpSpPr>
        <p:grpSpPr bwMode="auto">
          <a:xfrm>
            <a:off x="457200" y="2786058"/>
            <a:ext cx="8229600" cy="4071942"/>
            <a:chOff x="457200" y="1524000"/>
            <a:chExt cx="8229600" cy="4107333"/>
          </a:xfrm>
        </p:grpSpPr>
        <p:cxnSp>
          <p:nvCxnSpPr>
            <p:cNvPr id="20488" name="AutoShape 3"/>
            <p:cNvCxnSpPr>
              <a:cxnSpLocks noChangeShapeType="1"/>
            </p:cNvCxnSpPr>
            <p:nvPr/>
          </p:nvCxnSpPr>
          <p:spPr bwMode="auto">
            <a:xfrm flipH="1">
              <a:off x="7380981" y="4957585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89" name="Text Box 4"/>
            <p:cNvSpPr txBox="1">
              <a:spLocks noChangeArrowheads="1"/>
            </p:cNvSpPr>
            <p:nvPr/>
          </p:nvSpPr>
          <p:spPr bwMode="auto">
            <a:xfrm>
              <a:off x="6783639" y="5215476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X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0" name="Text Box 5"/>
            <p:cNvSpPr txBox="1">
              <a:spLocks noChangeArrowheads="1"/>
            </p:cNvSpPr>
            <p:nvPr/>
          </p:nvSpPr>
          <p:spPr bwMode="auto">
            <a:xfrm>
              <a:off x="6000801" y="5278661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1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2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3" name="Text Box 8"/>
            <p:cNvSpPr txBox="1">
              <a:spLocks noChangeArrowheads="1"/>
            </p:cNvSpPr>
            <p:nvPr/>
          </p:nvSpPr>
          <p:spPr bwMode="auto">
            <a:xfrm>
              <a:off x="533196" y="2591033"/>
              <a:ext cx="5964438" cy="915902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(NAC) for ITU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(PP, Council, Budget, MS dues…)</a:t>
              </a:r>
            </a:p>
          </p:txBody>
        </p:sp>
        <p:sp>
          <p:nvSpPr>
            <p:cNvPr id="20494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5" name="Text Box 10"/>
            <p:cNvSpPr txBox="1">
              <a:spLocks noChangeArrowheads="1"/>
            </p:cNvSpPr>
            <p:nvPr/>
          </p:nvSpPr>
          <p:spPr bwMode="auto">
            <a:xfrm>
              <a:off x="457200" y="3974367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D-NAC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6" name="Text Box 11"/>
            <p:cNvSpPr txBox="1">
              <a:spLocks noChangeArrowheads="1"/>
            </p:cNvSpPr>
            <p:nvPr/>
          </p:nvSpPr>
          <p:spPr bwMode="auto">
            <a:xfrm>
              <a:off x="1830026" y="3969853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7" name="Text Box 12"/>
            <p:cNvSpPr txBox="1">
              <a:spLocks noChangeArrowheads="1"/>
            </p:cNvSpPr>
            <p:nvPr/>
          </p:nvSpPr>
          <p:spPr bwMode="auto">
            <a:xfrm>
              <a:off x="3200400" y="3974366"/>
              <a:ext cx="5019803" cy="792998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T-NAC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</a:rPr>
                <a:t>(Subcommittees: WTSA, TSAG, SGs) </a:t>
              </a:r>
              <a:endParaRPr lang="en-US" altLang="en-US" sz="16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8" name="Text Box 13"/>
            <p:cNvSpPr txBox="1">
              <a:spLocks noChangeArrowheads="1"/>
            </p:cNvSpPr>
            <p:nvPr/>
          </p:nvSpPr>
          <p:spPr bwMode="auto">
            <a:xfrm>
              <a:off x="3282116" y="5231595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9" name="Text Box 14"/>
            <p:cNvSpPr txBox="1">
              <a:spLocks noChangeArrowheads="1"/>
            </p:cNvSpPr>
            <p:nvPr/>
          </p:nvSpPr>
          <p:spPr bwMode="auto">
            <a:xfrm>
              <a:off x="4663930" y="5231598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20500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1" name="AutoShape 16"/>
            <p:cNvCxnSpPr>
              <a:cxnSpLocks noChangeShapeType="1"/>
            </p:cNvCxnSpPr>
            <p:nvPr/>
          </p:nvCxnSpPr>
          <p:spPr bwMode="auto">
            <a:xfrm flipH="1">
              <a:off x="3563218" y="3506936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2" name="AutoShape 17"/>
            <p:cNvCxnSpPr>
              <a:cxnSpLocks noChangeShapeType="1"/>
            </p:cNvCxnSpPr>
            <p:nvPr/>
          </p:nvCxnSpPr>
          <p:spPr bwMode="auto">
            <a:xfrm>
              <a:off x="1142796" y="3746132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18"/>
            <p:cNvCxnSpPr>
              <a:cxnSpLocks noChangeShapeType="1"/>
            </p:cNvCxnSpPr>
            <p:nvPr/>
          </p:nvCxnSpPr>
          <p:spPr bwMode="auto">
            <a:xfrm flipH="1">
              <a:off x="1135441" y="3739686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19"/>
            <p:cNvCxnSpPr>
              <a:cxnSpLocks noChangeShapeType="1"/>
            </p:cNvCxnSpPr>
            <p:nvPr/>
          </p:nvCxnSpPr>
          <p:spPr bwMode="auto">
            <a:xfrm flipH="1">
              <a:off x="5985275" y="3745488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20"/>
            <p:cNvCxnSpPr>
              <a:cxnSpLocks noChangeShapeType="1"/>
            </p:cNvCxnSpPr>
            <p:nvPr/>
          </p:nvCxnSpPr>
          <p:spPr bwMode="auto">
            <a:xfrm>
              <a:off x="2516439" y="3751935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21"/>
            <p:cNvCxnSpPr>
              <a:cxnSpLocks noChangeShapeType="1"/>
            </p:cNvCxnSpPr>
            <p:nvPr/>
          </p:nvCxnSpPr>
          <p:spPr bwMode="auto">
            <a:xfrm>
              <a:off x="3885996" y="4965321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23"/>
            <p:cNvCxnSpPr>
              <a:cxnSpLocks noChangeShapeType="1"/>
            </p:cNvCxnSpPr>
            <p:nvPr/>
          </p:nvCxnSpPr>
          <p:spPr bwMode="auto">
            <a:xfrm flipH="1">
              <a:off x="3881093" y="4959522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487" name="AutoShape 16"/>
          <p:cNvCxnSpPr>
            <a:cxnSpLocks noChangeShapeType="1"/>
          </p:cNvCxnSpPr>
          <p:nvPr/>
        </p:nvCxnSpPr>
        <p:spPr bwMode="auto">
          <a:xfrm flipH="1">
            <a:off x="5838825" y="5876925"/>
            <a:ext cx="1588" cy="19843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z="2800" dirty="0" smtClean="0"/>
              <a:t>Commissions </a:t>
            </a:r>
            <a:r>
              <a:rPr lang="en-US" altLang="en-US" sz="2800" dirty="0" err="1" smtClean="0"/>
              <a:t>d’études</a:t>
            </a:r>
            <a:r>
              <a:rPr lang="en-US" altLang="en-US" sz="2800" dirty="0" smtClean="0"/>
              <a:t> du </a:t>
            </a:r>
            <a:r>
              <a:rPr lang="en-US" altLang="en-US" sz="2800" dirty="0" err="1" smtClean="0"/>
              <a:t>niveau</a:t>
            </a:r>
            <a:r>
              <a:rPr lang="en-US" altLang="en-US" sz="2800" dirty="0" smtClean="0"/>
              <a:t> du </a:t>
            </a:r>
            <a:r>
              <a:rPr lang="en-US" altLang="en-US" sz="2800" dirty="0" err="1" smtClean="0"/>
              <a:t>Sécretariat</a:t>
            </a:r>
            <a:r>
              <a:rPr lang="en-US" altLang="en-US" sz="2800" dirty="0" smtClean="0"/>
              <a:t> national de </a:t>
            </a:r>
            <a:r>
              <a:rPr lang="en-US" altLang="en-US" sz="2800" dirty="0" err="1" smtClean="0"/>
              <a:t>normalisation</a:t>
            </a:r>
            <a:r>
              <a:rPr lang="en-US" sz="2800" dirty="0" smtClean="0"/>
              <a:t> (NSS)</a:t>
            </a:r>
            <a:r>
              <a:rPr lang="en-US" altLang="en-US" sz="2800" dirty="0" smtClean="0"/>
              <a:t>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/>
              <a:t>Agence</a:t>
            </a:r>
            <a:r>
              <a:rPr lang="en-US" sz="2400" dirty="0" smtClean="0"/>
              <a:t> </a:t>
            </a:r>
            <a:r>
              <a:rPr lang="en-US" sz="2400" dirty="0" err="1" smtClean="0"/>
              <a:t>responsable</a:t>
            </a:r>
            <a:r>
              <a:rPr lang="en-US" sz="2400" dirty="0" smtClean="0"/>
              <a:t> RA</a:t>
            </a:r>
            <a:r>
              <a:rPr lang="en-US" sz="2400" dirty="0"/>
              <a:t>: </a:t>
            </a:r>
          </a:p>
          <a:p>
            <a:pPr lvl="1"/>
            <a:r>
              <a:rPr lang="fr-FR" sz="2000" dirty="0" err="1" smtClean="0"/>
              <a:t>Responsibilité</a:t>
            </a:r>
            <a:r>
              <a:rPr lang="fr-FR" sz="2000" dirty="0" smtClean="0"/>
              <a:t> totale sur les questions de l’UIT, assignées sous une législation permissive.</a:t>
            </a:r>
          </a:p>
          <a:p>
            <a:pPr lvl="1"/>
            <a:r>
              <a:rPr lang="fr-FR" sz="2000" dirty="0" smtClean="0"/>
              <a:t>Assure le financement régulier.</a:t>
            </a:r>
          </a:p>
          <a:p>
            <a:pPr lvl="1"/>
            <a:r>
              <a:rPr lang="en-US" sz="2000" dirty="0" err="1" smtClean="0"/>
              <a:t>Approuve</a:t>
            </a:r>
            <a:r>
              <a:rPr lang="en-US" sz="2000" dirty="0" smtClean="0"/>
              <a:t> les contributions MS.</a:t>
            </a:r>
            <a:endParaRPr lang="fr-FR" sz="2000" dirty="0" smtClean="0"/>
          </a:p>
          <a:p>
            <a:pPr lvl="1"/>
            <a:r>
              <a:rPr lang="fr-FR" sz="2000" dirty="0" smtClean="0"/>
              <a:t>Point focal de l’UIT.</a:t>
            </a:r>
          </a:p>
          <a:p>
            <a:pPr lvl="1"/>
            <a:r>
              <a:rPr lang="fr-FR" sz="2000" dirty="0" smtClean="0"/>
              <a:t>Approuve les demandes d’adhésion SM.</a:t>
            </a:r>
          </a:p>
          <a:p>
            <a:pPr lvl="1"/>
            <a:r>
              <a:rPr lang="fr-FR" sz="2000" dirty="0" smtClean="0"/>
              <a:t>Nomme le président du Comité national consultatif (NAC), et le président du Comité national consultatif en matière de normalisation(T-NAC).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42CD73D-2C3D-4C3D-97D8-3BAD1AF77F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z="2800" dirty="0" smtClean="0"/>
              <a:t>Commissions </a:t>
            </a:r>
            <a:r>
              <a:rPr lang="en-US" altLang="en-US" sz="2800" dirty="0" err="1" smtClean="0"/>
              <a:t>d’études</a:t>
            </a:r>
            <a:r>
              <a:rPr lang="en-US" altLang="en-US" sz="2800" dirty="0" smtClean="0"/>
              <a:t> du </a:t>
            </a:r>
            <a:r>
              <a:rPr lang="en-US" altLang="en-US" sz="2800" dirty="0" err="1" smtClean="0"/>
              <a:t>niveau</a:t>
            </a:r>
            <a:r>
              <a:rPr lang="en-US" altLang="en-US" sz="2800" dirty="0" smtClean="0"/>
              <a:t> du </a:t>
            </a:r>
            <a:r>
              <a:rPr lang="en-US" altLang="en-US" sz="2800" dirty="0" err="1" smtClean="0"/>
              <a:t>Sécretariat</a:t>
            </a:r>
            <a:r>
              <a:rPr lang="en-US" altLang="en-US" sz="2800" dirty="0" smtClean="0"/>
              <a:t> national de </a:t>
            </a:r>
            <a:r>
              <a:rPr lang="en-US" altLang="en-US" sz="2800" dirty="0" err="1" smtClean="0"/>
              <a:t>normalisation</a:t>
            </a:r>
            <a:r>
              <a:rPr lang="en-US" sz="2800" dirty="0" smtClean="0"/>
              <a:t> (NSS)</a:t>
            </a:r>
            <a:r>
              <a:rPr lang="en-US" altLang="en-US" sz="2800" dirty="0" smtClean="0"/>
              <a:t>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83513" cy="4419600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Comité national consultatif(NAC) </a:t>
            </a:r>
            <a:r>
              <a:rPr lang="en-US" sz="2400" dirty="0" smtClean="0"/>
              <a:t>: </a:t>
            </a:r>
            <a:endParaRPr lang="en-US" sz="2400" dirty="0"/>
          </a:p>
          <a:p>
            <a:pPr lvl="1">
              <a:defRPr/>
            </a:pPr>
            <a:r>
              <a:rPr lang="en-US" sz="2000" dirty="0" err="1" smtClean="0"/>
              <a:t>Ouvert</a:t>
            </a:r>
            <a:r>
              <a:rPr lang="en-US" sz="2000" dirty="0" smtClean="0"/>
              <a:t> au </a:t>
            </a:r>
            <a:r>
              <a:rPr lang="en-US" sz="2000" dirty="0" err="1" smtClean="0"/>
              <a:t>secteur</a:t>
            </a:r>
            <a:r>
              <a:rPr lang="en-US" sz="2000" dirty="0" smtClean="0"/>
              <a:t> public et </a:t>
            </a:r>
            <a:r>
              <a:rPr lang="en-US" sz="2000" dirty="0" err="1" smtClean="0"/>
              <a:t>privé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defRPr/>
            </a:pPr>
            <a:r>
              <a:rPr lang="en-US" sz="2000" dirty="0" smtClean="0"/>
              <a:t>Les </a:t>
            </a:r>
            <a:r>
              <a:rPr lang="en-US" sz="2000" dirty="0" err="1" smtClean="0"/>
              <a:t>présidents</a:t>
            </a:r>
            <a:r>
              <a:rPr lang="en-US" sz="2000" dirty="0" smtClean="0"/>
              <a:t> des </a:t>
            </a:r>
            <a:r>
              <a:rPr lang="fr-FR" sz="2000" dirty="0" smtClean="0"/>
              <a:t>Comités nationaux consultatifs (T-NAC),(R-NAC) ,(D-NAC ),respectivement en matière de normalisation, de radiocommunications et de développement ainsi que les commissions d’études nationales sont membres du Comité national consultatif .</a:t>
            </a:r>
            <a:endParaRPr lang="en-US" sz="2000" dirty="0"/>
          </a:p>
          <a:p>
            <a:pPr lvl="1">
              <a:defRPr/>
            </a:pPr>
            <a:r>
              <a:rPr lang="en-US" sz="2000" dirty="0" err="1" smtClean="0"/>
              <a:t>Groupe</a:t>
            </a:r>
            <a:r>
              <a:rPr lang="en-US" sz="2000" dirty="0" smtClean="0"/>
              <a:t> </a:t>
            </a:r>
            <a:r>
              <a:rPr lang="en-US" sz="2000" dirty="0" err="1" smtClean="0"/>
              <a:t>préparatoire</a:t>
            </a:r>
            <a:r>
              <a:rPr lang="en-US" sz="2000" dirty="0" smtClean="0"/>
              <a:t> pour les </a:t>
            </a:r>
            <a:r>
              <a:rPr lang="en-US" sz="2000" dirty="0" err="1" smtClean="0"/>
              <a:t>évènements</a:t>
            </a:r>
            <a:r>
              <a:rPr lang="en-US" sz="2000" dirty="0" smtClean="0"/>
              <a:t> du </a:t>
            </a:r>
            <a:r>
              <a:rPr lang="en-US" sz="2000" dirty="0" err="1" smtClean="0"/>
              <a:t>niveau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l’UIT</a:t>
            </a:r>
            <a:r>
              <a:rPr lang="en-US" sz="2000" dirty="0" smtClean="0"/>
              <a:t>, </a:t>
            </a:r>
            <a:r>
              <a:rPr lang="en-US" sz="2000" dirty="0" err="1" smtClean="0"/>
              <a:t>exemples</a:t>
            </a:r>
            <a:r>
              <a:rPr lang="en-US" sz="2000" dirty="0" smtClean="0"/>
              <a:t>: les </a:t>
            </a:r>
            <a:r>
              <a:rPr lang="en-US" sz="2000" dirty="0" err="1" smtClean="0"/>
              <a:t>plénipotiaires</a:t>
            </a:r>
            <a:r>
              <a:rPr lang="en-US" sz="2000" dirty="0" smtClean="0"/>
              <a:t> et </a:t>
            </a:r>
            <a:r>
              <a:rPr lang="en-US" sz="2000" dirty="0" err="1" smtClean="0"/>
              <a:t>conseils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defRPr/>
            </a:pPr>
            <a:r>
              <a:rPr lang="en-US" sz="2000" dirty="0" err="1" smtClean="0"/>
              <a:t>Maintient</a:t>
            </a:r>
            <a:r>
              <a:rPr lang="en-US" sz="2000" dirty="0" smtClean="0"/>
              <a:t> les </a:t>
            </a:r>
            <a:r>
              <a:rPr lang="en-US" sz="2000" dirty="0" err="1" smtClean="0"/>
              <a:t>procédures</a:t>
            </a:r>
            <a:r>
              <a:rPr lang="en-US" sz="2000" dirty="0" smtClean="0"/>
              <a:t> </a:t>
            </a:r>
            <a:r>
              <a:rPr lang="en-US" sz="2000" dirty="0" err="1" smtClean="0"/>
              <a:t>nationales</a:t>
            </a:r>
            <a:r>
              <a:rPr lang="en-US" sz="2000" dirty="0" smtClean="0"/>
              <a:t> pour </a:t>
            </a:r>
            <a:r>
              <a:rPr lang="en-US" sz="2000" dirty="0" err="1" smtClean="0"/>
              <a:t>l’UIT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defRPr/>
            </a:pPr>
            <a:r>
              <a:rPr lang="en-US" sz="2000" dirty="0" err="1" smtClean="0"/>
              <a:t>Organisation</a:t>
            </a:r>
            <a:r>
              <a:rPr lang="en-US" sz="2000" dirty="0" smtClean="0"/>
              <a:t> </a:t>
            </a:r>
            <a:r>
              <a:rPr lang="en-US" sz="2000" dirty="0" err="1" smtClean="0"/>
              <a:t>mère</a:t>
            </a:r>
            <a:r>
              <a:rPr lang="en-US" sz="2000" dirty="0" smtClean="0"/>
              <a:t> pour les </a:t>
            </a:r>
            <a:r>
              <a:rPr lang="fr-FR" sz="2000" dirty="0" smtClean="0"/>
              <a:t>Comités nationaux consultatifs en matière de normalisation ,de radiocommunications et de développement (</a:t>
            </a:r>
            <a:r>
              <a:rPr lang="en-US" sz="2000" dirty="0" smtClean="0"/>
              <a:t>T-</a:t>
            </a:r>
            <a:r>
              <a:rPr lang="en-US" sz="2000" dirty="0"/>
              <a:t>, R- </a:t>
            </a:r>
            <a:r>
              <a:rPr lang="en-US" sz="2000" dirty="0" smtClean="0"/>
              <a:t>et  D-NAC).</a:t>
            </a:r>
            <a:endParaRPr lang="en-US" sz="20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CC5C497-A781-4092-9BFE-E12706C18FA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371600"/>
          </a:xfrm>
        </p:spPr>
        <p:txBody>
          <a:bodyPr/>
          <a:lstStyle/>
          <a:p>
            <a:r>
              <a:rPr lang="en-US" altLang="en-US" sz="2400" dirty="0" smtClean="0"/>
              <a:t>Commissions </a:t>
            </a:r>
            <a:r>
              <a:rPr lang="en-US" altLang="en-US" sz="2400" dirty="0" err="1" smtClean="0"/>
              <a:t>d’études</a:t>
            </a:r>
            <a:r>
              <a:rPr lang="en-US" altLang="en-US" sz="2400" dirty="0" smtClean="0"/>
              <a:t> du </a:t>
            </a:r>
            <a:r>
              <a:rPr lang="en-US" altLang="en-US" sz="2400" dirty="0" err="1" smtClean="0"/>
              <a:t>niveau</a:t>
            </a:r>
            <a:r>
              <a:rPr lang="en-US" altLang="en-US" sz="2400" dirty="0" smtClean="0"/>
              <a:t> du </a:t>
            </a:r>
            <a:r>
              <a:rPr lang="en-US" altLang="en-US" sz="2400" dirty="0" err="1" smtClean="0"/>
              <a:t>Sécretariat</a:t>
            </a:r>
            <a:r>
              <a:rPr lang="en-US" altLang="en-US" sz="2400" dirty="0" smtClean="0"/>
              <a:t> national de </a:t>
            </a:r>
            <a:r>
              <a:rPr lang="en-US" altLang="en-US" sz="2400" dirty="0" err="1" smtClean="0"/>
              <a:t>normalisation</a:t>
            </a:r>
            <a:r>
              <a:rPr lang="en-US" sz="2400" dirty="0" smtClean="0"/>
              <a:t> (NSS)</a:t>
            </a:r>
            <a:r>
              <a:rPr lang="en-US" altLang="en-US" sz="2400" dirty="0" smtClean="0"/>
              <a:t> </a:t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142984"/>
            <a:ext cx="8182004" cy="5572164"/>
          </a:xfrm>
        </p:spPr>
        <p:txBody>
          <a:bodyPr/>
          <a:lstStyle/>
          <a:p>
            <a:pPr>
              <a:defRPr/>
            </a:pPr>
            <a:r>
              <a:rPr lang="fr-FR" sz="1800" dirty="0" smtClean="0"/>
              <a:t>Conseil national consultatif en matière de normalisation (</a:t>
            </a:r>
            <a:r>
              <a:rPr lang="en-US" sz="1800" dirty="0" smtClean="0"/>
              <a:t>T-NAC) : </a:t>
            </a:r>
            <a:endParaRPr lang="en-US" sz="1800" dirty="0"/>
          </a:p>
          <a:p>
            <a:pPr lvl="1">
              <a:defRPr/>
            </a:pPr>
            <a:r>
              <a:rPr lang="en-US" sz="1800" dirty="0" err="1" smtClean="0"/>
              <a:t>S’exerce</a:t>
            </a:r>
            <a:r>
              <a:rPr lang="en-US" sz="1800" dirty="0" smtClean="0"/>
              <a:t> au </a:t>
            </a:r>
            <a:r>
              <a:rPr lang="en-US" sz="1800" dirty="0" err="1" smtClean="0"/>
              <a:t>sein</a:t>
            </a:r>
            <a:r>
              <a:rPr lang="en-US" sz="1800" dirty="0" smtClean="0"/>
              <a:t> de </a:t>
            </a:r>
            <a:r>
              <a:rPr lang="en-US" sz="1800" dirty="0" err="1" smtClean="0"/>
              <a:t>ce</a:t>
            </a:r>
            <a:r>
              <a:rPr lang="en-US" sz="1800" dirty="0" smtClean="0"/>
              <a:t> </a:t>
            </a:r>
            <a:r>
              <a:rPr lang="en-US" sz="1800" dirty="0" err="1" smtClean="0"/>
              <a:t>conseil</a:t>
            </a:r>
            <a:r>
              <a:rPr lang="en-US" sz="1800" dirty="0" smtClean="0"/>
              <a:t> </a:t>
            </a:r>
            <a:r>
              <a:rPr lang="en-US" sz="1800" dirty="0" err="1" smtClean="0"/>
              <a:t>jusqu’au</a:t>
            </a:r>
            <a:r>
              <a:rPr lang="en-US" sz="1800" dirty="0" smtClean="0"/>
              <a:t> </a:t>
            </a:r>
            <a:r>
              <a:rPr lang="en-US" sz="1800" dirty="0" err="1" smtClean="0"/>
              <a:t>niveau</a:t>
            </a:r>
            <a:r>
              <a:rPr lang="en-US" sz="1800" dirty="0" smtClean="0"/>
              <a:t> </a:t>
            </a:r>
            <a:r>
              <a:rPr lang="en-US" sz="1800" dirty="0" err="1" smtClean="0"/>
              <a:t>général</a:t>
            </a:r>
            <a:r>
              <a:rPr lang="en-US" sz="1800" dirty="0" smtClean="0"/>
              <a:t>. </a:t>
            </a:r>
            <a:endParaRPr lang="en-US" sz="1800" dirty="0"/>
          </a:p>
          <a:p>
            <a:pPr lvl="1">
              <a:defRPr/>
            </a:pPr>
            <a:r>
              <a:rPr lang="en-US" sz="1800" dirty="0" err="1" smtClean="0"/>
              <a:t>Ouvert</a:t>
            </a:r>
            <a:r>
              <a:rPr lang="en-US" sz="1800" dirty="0" smtClean="0"/>
              <a:t> aux </a:t>
            </a:r>
            <a:r>
              <a:rPr lang="en-US" sz="1800" dirty="0" err="1" smtClean="0"/>
              <a:t>secteurs</a:t>
            </a:r>
            <a:r>
              <a:rPr lang="en-US" sz="1800" dirty="0" smtClean="0"/>
              <a:t> public et </a:t>
            </a:r>
            <a:r>
              <a:rPr lang="en-US" sz="1800" dirty="0" err="1" smtClean="0"/>
              <a:t>privé</a:t>
            </a:r>
            <a:r>
              <a:rPr lang="en-US" sz="1800" dirty="0" smtClean="0"/>
              <a:t>. </a:t>
            </a:r>
            <a:endParaRPr lang="en-US" sz="1800" dirty="0"/>
          </a:p>
          <a:p>
            <a:pPr lvl="1">
              <a:defRPr/>
            </a:pPr>
            <a:r>
              <a:rPr lang="en-US" sz="1800" dirty="0" err="1" smtClean="0"/>
              <a:t>Crée</a:t>
            </a:r>
            <a:r>
              <a:rPr lang="en-US" sz="1800" dirty="0" smtClean="0"/>
              <a:t> les commissions </a:t>
            </a:r>
            <a:r>
              <a:rPr lang="en-US" sz="1800" dirty="0" err="1" smtClean="0"/>
              <a:t>d’études</a:t>
            </a:r>
            <a:r>
              <a:rPr lang="en-US" sz="1800" dirty="0" smtClean="0"/>
              <a:t> </a:t>
            </a:r>
            <a:r>
              <a:rPr lang="en-US" sz="1800" dirty="0" err="1" smtClean="0"/>
              <a:t>nationales,uniquement</a:t>
            </a:r>
            <a:r>
              <a:rPr lang="en-US" sz="1800" dirty="0" smtClean="0"/>
              <a:t> en </a:t>
            </a:r>
            <a:r>
              <a:rPr lang="en-US" sz="1800" dirty="0" err="1" smtClean="0"/>
              <a:t>cas</a:t>
            </a:r>
            <a:r>
              <a:rPr lang="en-US" sz="1800" dirty="0" smtClean="0"/>
              <a:t> de </a:t>
            </a:r>
            <a:r>
              <a:rPr lang="en-US" sz="1800" dirty="0" err="1" smtClean="0"/>
              <a:t>besoin</a:t>
            </a:r>
            <a:r>
              <a:rPr lang="en-US" sz="1800" dirty="0" smtClean="0"/>
              <a:t> ,</a:t>
            </a:r>
            <a:r>
              <a:rPr lang="en-US" sz="1800" dirty="0" err="1" smtClean="0"/>
              <a:t>sur</a:t>
            </a:r>
            <a:r>
              <a:rPr lang="en-US" sz="1800" dirty="0" smtClean="0"/>
              <a:t> </a:t>
            </a:r>
            <a:r>
              <a:rPr lang="en-US" sz="1800" dirty="0" err="1" smtClean="0"/>
              <a:t>une</a:t>
            </a:r>
            <a:r>
              <a:rPr lang="en-US" sz="1800" dirty="0" smtClean="0"/>
              <a:t> base </a:t>
            </a:r>
            <a:r>
              <a:rPr lang="en-US" sz="1800" dirty="0" err="1" smtClean="0"/>
              <a:t>individuelle</a:t>
            </a:r>
            <a:r>
              <a:rPr lang="en-US" sz="1800" dirty="0" smtClean="0"/>
              <a:t> avec les commissions </a:t>
            </a:r>
            <a:r>
              <a:rPr lang="en-US" sz="1800" dirty="0" err="1" smtClean="0"/>
              <a:t>d’études</a:t>
            </a:r>
            <a:r>
              <a:rPr lang="en-US" sz="1800" dirty="0" smtClean="0"/>
              <a:t> de  </a:t>
            </a:r>
            <a:r>
              <a:rPr lang="en-US" sz="1800" dirty="0" err="1" smtClean="0"/>
              <a:t>l’ITU</a:t>
            </a:r>
            <a:r>
              <a:rPr lang="en-US" sz="1800" dirty="0" smtClean="0"/>
              <a:t>-T.</a:t>
            </a:r>
          </a:p>
          <a:p>
            <a:pPr lvl="1">
              <a:defRPr/>
            </a:pPr>
            <a:r>
              <a:rPr lang="en-US" sz="1800" dirty="0" smtClean="0"/>
              <a:t>Le </a:t>
            </a:r>
            <a:r>
              <a:rPr lang="en-US" sz="1800" dirty="0" err="1" smtClean="0"/>
              <a:t>président</a:t>
            </a:r>
            <a:r>
              <a:rPr lang="en-US" sz="1800" dirty="0" smtClean="0"/>
              <a:t> de T-NAC </a:t>
            </a:r>
            <a:r>
              <a:rPr lang="en-US" sz="1800" dirty="0" err="1" smtClean="0"/>
              <a:t>nomme</a:t>
            </a:r>
            <a:r>
              <a:rPr lang="en-US" sz="1800" dirty="0" smtClean="0"/>
              <a:t> les </a:t>
            </a:r>
            <a:r>
              <a:rPr lang="en-US" sz="1800" dirty="0" err="1" smtClean="0"/>
              <a:t>présidents</a:t>
            </a:r>
            <a:r>
              <a:rPr lang="en-US" sz="1800" dirty="0" smtClean="0"/>
              <a:t> des commissions </a:t>
            </a:r>
            <a:r>
              <a:rPr lang="en-US" sz="1800" dirty="0" err="1" smtClean="0"/>
              <a:t>d’études</a:t>
            </a:r>
            <a:r>
              <a:rPr lang="en-US" sz="1800" dirty="0" smtClean="0"/>
              <a:t> </a:t>
            </a:r>
            <a:r>
              <a:rPr lang="en-US" sz="1800" dirty="0" err="1" smtClean="0"/>
              <a:t>nationales</a:t>
            </a:r>
            <a:r>
              <a:rPr lang="en-US" sz="1800" dirty="0" smtClean="0"/>
              <a:t>. </a:t>
            </a:r>
          </a:p>
          <a:p>
            <a:pPr>
              <a:defRPr/>
            </a:pPr>
            <a:r>
              <a:rPr lang="en-US" sz="1800" dirty="0" err="1" smtClean="0"/>
              <a:t>Modifie</a:t>
            </a:r>
            <a:r>
              <a:rPr lang="en-US" sz="1800" dirty="0" smtClean="0"/>
              <a:t> les </a:t>
            </a:r>
            <a:r>
              <a:rPr lang="en-US" sz="1800" dirty="0" err="1" smtClean="0"/>
              <a:t>groupes</a:t>
            </a:r>
            <a:r>
              <a:rPr lang="en-US" sz="1800" dirty="0" smtClean="0"/>
              <a:t> ad hoc en </a:t>
            </a:r>
            <a:r>
              <a:rPr lang="en-US" sz="1800" dirty="0" err="1" smtClean="0"/>
              <a:t>sous</a:t>
            </a:r>
            <a:r>
              <a:rPr lang="en-US" sz="1800" dirty="0" smtClean="0"/>
              <a:t> </a:t>
            </a:r>
            <a:r>
              <a:rPr lang="en-US" sz="1800" dirty="0" err="1" smtClean="0"/>
              <a:t>comités</a:t>
            </a:r>
            <a:r>
              <a:rPr lang="en-US" sz="1800" dirty="0" smtClean="0"/>
              <a:t> permanents de T-NAC</a:t>
            </a:r>
            <a:r>
              <a:rPr lang="en-US" sz="1800" dirty="0"/>
              <a:t>, </a:t>
            </a:r>
            <a:r>
              <a:rPr lang="en-US" sz="1800" dirty="0" err="1" smtClean="0"/>
              <a:t>exemples</a:t>
            </a:r>
            <a:r>
              <a:rPr lang="en-US" sz="1800" dirty="0" smtClean="0"/>
              <a:t>: </a:t>
            </a:r>
          </a:p>
          <a:p>
            <a:pPr>
              <a:defRPr/>
            </a:pPr>
            <a:endParaRPr lang="en-US" sz="1800" dirty="0"/>
          </a:p>
          <a:p>
            <a:pPr lvl="1">
              <a:defRPr/>
            </a:pPr>
            <a:r>
              <a:rPr lang="en-US" sz="1800" dirty="0" err="1" smtClean="0"/>
              <a:t>sous</a:t>
            </a:r>
            <a:r>
              <a:rPr lang="en-US" sz="1800" dirty="0" smtClean="0"/>
              <a:t> </a:t>
            </a:r>
            <a:r>
              <a:rPr lang="en-US" sz="1800" dirty="0" err="1" smtClean="0"/>
              <a:t>comité</a:t>
            </a:r>
            <a:r>
              <a:rPr lang="en-US" sz="1800" dirty="0" smtClean="0"/>
              <a:t> -</a:t>
            </a:r>
            <a:r>
              <a:rPr lang="en-US" sz="1800" dirty="0" err="1" smtClean="0"/>
              <a:t>Politique</a:t>
            </a:r>
            <a:r>
              <a:rPr lang="en-US" sz="1800" dirty="0" smtClean="0"/>
              <a:t> :questions </a:t>
            </a:r>
            <a:r>
              <a:rPr lang="en-US" sz="1800" dirty="0" err="1" smtClean="0"/>
              <a:t>politiques</a:t>
            </a:r>
            <a:r>
              <a:rPr lang="en-US" sz="1800" dirty="0" smtClean="0"/>
              <a:t> en </a:t>
            </a:r>
            <a:r>
              <a:rPr lang="en-US" sz="1800" dirty="0" err="1" smtClean="0"/>
              <a:t>matières</a:t>
            </a:r>
            <a:r>
              <a:rPr lang="en-US" sz="1800" dirty="0" smtClean="0"/>
              <a:t> de ITU-T et de AMNT.</a:t>
            </a:r>
            <a:endParaRPr lang="en-US" sz="1800" dirty="0"/>
          </a:p>
          <a:p>
            <a:pPr lvl="1">
              <a:defRPr/>
            </a:pPr>
            <a:r>
              <a:rPr lang="en-US" sz="1800" dirty="0" err="1" smtClean="0"/>
              <a:t>sous</a:t>
            </a:r>
            <a:r>
              <a:rPr lang="en-US" sz="1800" dirty="0" smtClean="0"/>
              <a:t> </a:t>
            </a:r>
            <a:r>
              <a:rPr lang="en-US" sz="1800" dirty="0" err="1" smtClean="0"/>
              <a:t>comité</a:t>
            </a:r>
            <a:r>
              <a:rPr lang="en-US" sz="1800" dirty="0" smtClean="0"/>
              <a:t>  AGNT: AGNT</a:t>
            </a:r>
            <a:endParaRPr lang="en-US" sz="1800" dirty="0"/>
          </a:p>
          <a:p>
            <a:pPr lvl="1">
              <a:defRPr/>
            </a:pPr>
            <a:r>
              <a:rPr lang="en-US" sz="1800" dirty="0" err="1" smtClean="0"/>
              <a:t>sous</a:t>
            </a:r>
            <a:r>
              <a:rPr lang="en-US" sz="1800" dirty="0" smtClean="0"/>
              <a:t> </a:t>
            </a:r>
            <a:r>
              <a:rPr lang="en-US" sz="1800" dirty="0" err="1" smtClean="0"/>
              <a:t>comité</a:t>
            </a:r>
            <a:r>
              <a:rPr lang="en-US" sz="1800" dirty="0" smtClean="0"/>
              <a:t> -SG</a:t>
            </a:r>
            <a:r>
              <a:rPr lang="en-US" sz="1800" dirty="0"/>
              <a:t>: </a:t>
            </a:r>
            <a:r>
              <a:rPr lang="en-US" sz="1800" dirty="0" smtClean="0"/>
              <a:t>questions </a:t>
            </a:r>
            <a:r>
              <a:rPr lang="en-US" sz="1800" dirty="0" err="1" smtClean="0"/>
              <a:t>transversales</a:t>
            </a:r>
            <a:r>
              <a:rPr lang="en-US" sz="1800" dirty="0" smtClean="0"/>
              <a:t> et </a:t>
            </a:r>
            <a:r>
              <a:rPr lang="en-US" sz="2000" dirty="0" err="1" smtClean="0"/>
              <a:t>générales</a:t>
            </a:r>
            <a:r>
              <a:rPr lang="en-US" sz="2000" dirty="0" smtClean="0"/>
              <a:t> des commissions </a:t>
            </a:r>
            <a:r>
              <a:rPr lang="en-US" sz="2000" dirty="0" err="1" smtClean="0"/>
              <a:t>d’études</a:t>
            </a:r>
            <a:endParaRPr lang="en-US" sz="20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4AFFD13-2044-4771-AB5D-74151425997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sz="2800" dirty="0" err="1" smtClean="0"/>
              <a:t>Niveau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Général</a:t>
            </a:r>
            <a:r>
              <a:rPr lang="en-US" altLang="en-US" sz="2800" dirty="0" smtClean="0"/>
              <a:t> du </a:t>
            </a:r>
            <a:r>
              <a:rPr lang="en-US" altLang="en-US" sz="2800" dirty="0" err="1" smtClean="0"/>
              <a:t>Sécretariat</a:t>
            </a:r>
            <a:r>
              <a:rPr lang="en-US" altLang="en-US" sz="2800" dirty="0" smtClean="0"/>
              <a:t> national de </a:t>
            </a:r>
            <a:r>
              <a:rPr lang="en-US" altLang="en-US" sz="2800" dirty="0" err="1" smtClean="0"/>
              <a:t>normalisation</a:t>
            </a:r>
            <a:r>
              <a:rPr lang="en-US" sz="2800" dirty="0" smtClean="0"/>
              <a:t> (NSS)</a:t>
            </a:r>
            <a:r>
              <a:rPr lang="en-US" altLang="en-US" sz="2800" dirty="0" smtClean="0"/>
              <a:t> 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196975"/>
            <a:ext cx="7783513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smtClean="0"/>
              <a:t>Participation aux commissions </a:t>
            </a:r>
            <a:r>
              <a:rPr lang="en-US" altLang="en-US" sz="2000" dirty="0" err="1" smtClean="0"/>
              <a:t>d’études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principales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l’UIT</a:t>
            </a:r>
            <a:r>
              <a:rPr lang="en-US" altLang="en-US" sz="2000" dirty="0" smtClean="0"/>
              <a:t>-T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000" dirty="0" err="1" smtClean="0"/>
              <a:t>Dévelope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propres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normes</a:t>
            </a:r>
            <a:endParaRPr lang="en-US" altLang="en-US" sz="20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A55FBD4-A17C-4B66-A362-F312D60EBC5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24582" name="Group 29"/>
          <p:cNvGrpSpPr>
            <a:grpSpLocks/>
          </p:cNvGrpSpPr>
          <p:nvPr/>
        </p:nvGrpSpPr>
        <p:grpSpPr bwMode="auto">
          <a:xfrm>
            <a:off x="390525" y="2643182"/>
            <a:ext cx="8229600" cy="4071965"/>
            <a:chOff x="457200" y="1524000"/>
            <a:chExt cx="8229600" cy="4107333"/>
          </a:xfrm>
        </p:grpSpPr>
        <p:cxnSp>
          <p:nvCxnSpPr>
            <p:cNvPr id="24583" name="AutoShape 3"/>
            <p:cNvCxnSpPr>
              <a:cxnSpLocks noChangeShapeType="1"/>
            </p:cNvCxnSpPr>
            <p:nvPr/>
          </p:nvCxnSpPr>
          <p:spPr bwMode="auto">
            <a:xfrm flipH="1">
              <a:off x="7380981" y="4957585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4" name="Text Box 4"/>
            <p:cNvSpPr txBox="1">
              <a:spLocks noChangeArrowheads="1"/>
            </p:cNvSpPr>
            <p:nvPr/>
          </p:nvSpPr>
          <p:spPr bwMode="auto">
            <a:xfrm>
              <a:off x="6783639" y="5215476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X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5" name="Text Box 5"/>
            <p:cNvSpPr txBox="1">
              <a:spLocks noChangeArrowheads="1"/>
            </p:cNvSpPr>
            <p:nvPr/>
          </p:nvSpPr>
          <p:spPr bwMode="auto">
            <a:xfrm>
              <a:off x="6000801" y="5278661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7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88" name="Text Box 8"/>
            <p:cNvSpPr txBox="1">
              <a:spLocks noChangeArrowheads="1"/>
            </p:cNvSpPr>
            <p:nvPr/>
          </p:nvSpPr>
          <p:spPr bwMode="auto">
            <a:xfrm>
              <a:off x="533196" y="2591033"/>
              <a:ext cx="5964438" cy="915902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(NAC) for ITU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(PP, Council, Budget, MS dues…)</a:t>
              </a:r>
            </a:p>
          </p:txBody>
        </p:sp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457200" y="3974367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D-NAC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1" name="Text Box 11"/>
            <p:cNvSpPr txBox="1">
              <a:spLocks noChangeArrowheads="1"/>
            </p:cNvSpPr>
            <p:nvPr/>
          </p:nvSpPr>
          <p:spPr bwMode="auto">
            <a:xfrm>
              <a:off x="1830026" y="3969853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R-NAC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2" name="Text Box 12"/>
            <p:cNvSpPr txBox="1">
              <a:spLocks noChangeArrowheads="1"/>
            </p:cNvSpPr>
            <p:nvPr/>
          </p:nvSpPr>
          <p:spPr bwMode="auto">
            <a:xfrm>
              <a:off x="3200400" y="3974366"/>
              <a:ext cx="5019803" cy="792998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 dirty="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T-NAC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</a:rPr>
                <a:t>(SCs: WTSA, TSAG, SGs, </a:t>
              </a:r>
              <a:r>
                <a:rPr lang="en-US" altLang="en-US" sz="1600" dirty="0">
                  <a:solidFill>
                    <a:srgbClr val="FF0000"/>
                  </a:solidFill>
                </a:rPr>
                <a:t>Other Committees</a:t>
              </a:r>
              <a:r>
                <a:rPr lang="en-US" altLang="en-US" sz="1600" dirty="0">
                  <a:solidFill>
                    <a:schemeClr val="tx1"/>
                  </a:solidFill>
                </a:rPr>
                <a:t>) </a:t>
              </a:r>
              <a:endParaRPr lang="en-US" altLang="en-US" sz="16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3" name="Text Box 13"/>
            <p:cNvSpPr txBox="1">
              <a:spLocks noChangeArrowheads="1"/>
            </p:cNvSpPr>
            <p:nvPr/>
          </p:nvSpPr>
          <p:spPr bwMode="auto">
            <a:xfrm>
              <a:off x="3282116" y="5231595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A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94" name="Text Box 14"/>
            <p:cNvSpPr txBox="1">
              <a:spLocks noChangeArrowheads="1"/>
            </p:cNvSpPr>
            <p:nvPr/>
          </p:nvSpPr>
          <p:spPr bwMode="auto">
            <a:xfrm>
              <a:off x="4663930" y="5231598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B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24595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AutoShape 16"/>
            <p:cNvCxnSpPr>
              <a:cxnSpLocks noChangeShapeType="1"/>
            </p:cNvCxnSpPr>
            <p:nvPr/>
          </p:nvCxnSpPr>
          <p:spPr bwMode="auto">
            <a:xfrm flipH="1">
              <a:off x="3563218" y="3506936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AutoShape 17"/>
            <p:cNvCxnSpPr>
              <a:cxnSpLocks noChangeShapeType="1"/>
            </p:cNvCxnSpPr>
            <p:nvPr/>
          </p:nvCxnSpPr>
          <p:spPr bwMode="auto">
            <a:xfrm>
              <a:off x="1142796" y="3746132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AutoShape 18"/>
            <p:cNvCxnSpPr>
              <a:cxnSpLocks noChangeShapeType="1"/>
            </p:cNvCxnSpPr>
            <p:nvPr/>
          </p:nvCxnSpPr>
          <p:spPr bwMode="auto">
            <a:xfrm flipH="1">
              <a:off x="1135441" y="3739686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AutoShape 19"/>
            <p:cNvCxnSpPr>
              <a:cxnSpLocks noChangeShapeType="1"/>
            </p:cNvCxnSpPr>
            <p:nvPr/>
          </p:nvCxnSpPr>
          <p:spPr bwMode="auto">
            <a:xfrm flipH="1">
              <a:off x="5985275" y="3745488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AutoShape 20"/>
            <p:cNvCxnSpPr>
              <a:cxnSpLocks noChangeShapeType="1"/>
            </p:cNvCxnSpPr>
            <p:nvPr/>
          </p:nvCxnSpPr>
          <p:spPr bwMode="auto">
            <a:xfrm>
              <a:off x="2516439" y="3751935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21"/>
            <p:cNvCxnSpPr>
              <a:cxnSpLocks noChangeShapeType="1"/>
            </p:cNvCxnSpPr>
            <p:nvPr/>
          </p:nvCxnSpPr>
          <p:spPr bwMode="auto">
            <a:xfrm>
              <a:off x="3885996" y="4965321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23"/>
            <p:cNvCxnSpPr>
              <a:cxnSpLocks noChangeShapeType="1"/>
            </p:cNvCxnSpPr>
            <p:nvPr/>
          </p:nvCxnSpPr>
          <p:spPr bwMode="auto">
            <a:xfrm flipH="1">
              <a:off x="3881093" y="4959522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785794"/>
          </a:xfrm>
        </p:spPr>
        <p:txBody>
          <a:bodyPr/>
          <a:lstStyle/>
          <a:p>
            <a:r>
              <a:rPr lang="en-US" altLang="en-US" sz="2800" dirty="0" err="1" smtClean="0"/>
              <a:t>Résolution</a:t>
            </a:r>
            <a:r>
              <a:rPr lang="en-US" altLang="en-US" sz="2800" dirty="0" smtClean="0"/>
              <a:t> 44 de </a:t>
            </a:r>
            <a:r>
              <a:rPr lang="en-US" altLang="en-US" sz="2800" dirty="0" err="1" smtClean="0"/>
              <a:t>l’AMNT</a:t>
            </a:r>
            <a:r>
              <a:rPr lang="en-US" altLang="en-US" sz="2800" dirty="0" smtClean="0"/>
              <a:t> (BSG)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642918"/>
            <a:ext cx="8458200" cy="5605482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fr-FR" altLang="en-US" sz="1800" dirty="0" smtClean="0"/>
              <a:t>Reconnaissant </a:t>
            </a:r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fr-FR" altLang="en-US" sz="1800" dirty="0" smtClean="0"/>
              <a:t>e) qu'il est </a:t>
            </a:r>
            <a:r>
              <a:rPr lang="fr-FR" altLang="en-US" sz="1800" b="1" u="sng" dirty="0" smtClean="0"/>
              <a:t>primordial pour les pays en développement d’accroître leur participation à</a:t>
            </a:r>
            <a:r>
              <a:rPr lang="fr-FR" altLang="en-US" sz="1800" dirty="0" smtClean="0"/>
              <a:t> l'établissement de </a:t>
            </a:r>
            <a:r>
              <a:rPr lang="fr-FR" altLang="en-US" sz="1800" b="1" u="sng" dirty="0" smtClean="0"/>
              <a:t>normes</a:t>
            </a:r>
            <a:r>
              <a:rPr lang="fr-FR" altLang="en-US" sz="1800" dirty="0" smtClean="0"/>
              <a:t> de télécommunications; </a:t>
            </a:r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fr-FR" altLang="en-US" sz="1800" dirty="0" smtClean="0"/>
              <a:t>f) que, sur la base des conclusions de l'étude de l'UIT sur la capacité de normalisation des pays en développement, il est </a:t>
            </a:r>
            <a:r>
              <a:rPr lang="fr-FR" altLang="en-US" sz="1800" b="1" u="sng" dirty="0" smtClean="0"/>
              <a:t>nécessaire d’accroitre  la coordination des activités</a:t>
            </a:r>
            <a:r>
              <a:rPr lang="fr-FR" altLang="en-US" sz="1800" dirty="0" smtClean="0"/>
              <a:t> de normalisation des TIC dans de nombreux pays en développement afin d'améliorer leur contribution aux commissions d’études de l'UIT-T , </a:t>
            </a:r>
            <a:r>
              <a:rPr lang="fr-FR" altLang="en-US" sz="1800" b="1" u="sng" dirty="0" smtClean="0"/>
              <a:t>et</a:t>
            </a:r>
            <a:r>
              <a:rPr lang="fr-FR" altLang="en-US" sz="1800" dirty="0" smtClean="0"/>
              <a:t> que </a:t>
            </a:r>
            <a:r>
              <a:rPr lang="fr-FR" altLang="en-US" sz="1800" b="1" u="sng" dirty="0" smtClean="0"/>
              <a:t>la création de secrétariats</a:t>
            </a:r>
            <a:r>
              <a:rPr lang="fr-FR" altLang="en-US" sz="1800" dirty="0" smtClean="0"/>
              <a:t> nationaux de normalisation pourrait </a:t>
            </a:r>
            <a:r>
              <a:rPr lang="fr-FR" altLang="en-US" sz="1800" b="1" u="sng" dirty="0" smtClean="0"/>
              <a:t>améliorer</a:t>
            </a:r>
            <a:r>
              <a:rPr lang="fr-FR" altLang="en-US" sz="1800" dirty="0" smtClean="0"/>
              <a:t> à la fois les activités de </a:t>
            </a:r>
            <a:r>
              <a:rPr lang="fr-FR" altLang="en-US" sz="1800" b="1" u="sng" dirty="0" smtClean="0"/>
              <a:t>normalisation</a:t>
            </a:r>
            <a:r>
              <a:rPr lang="fr-FR" altLang="en-US" sz="1800" dirty="0" smtClean="0"/>
              <a:t> </a:t>
            </a:r>
            <a:r>
              <a:rPr lang="fr-FR" altLang="en-US" sz="1800" b="1" u="sng" dirty="0" smtClean="0"/>
              <a:t>au niveau national et </a:t>
            </a:r>
            <a:r>
              <a:rPr lang="fr-FR" altLang="en-US" sz="1800" dirty="0" smtClean="0"/>
              <a:t>la </a:t>
            </a:r>
            <a:r>
              <a:rPr lang="fr-FR" altLang="en-US" sz="1800" b="1" u="sng" dirty="0" smtClean="0"/>
              <a:t>contribution aux commissions d’études </a:t>
            </a:r>
            <a:r>
              <a:rPr lang="fr-FR" altLang="en-US" sz="1800" dirty="0" smtClean="0"/>
              <a:t>de l'UIT-T ; </a:t>
            </a:r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fr-FR" altLang="en-US" sz="1800" dirty="0" smtClean="0"/>
              <a:t>g) que le </a:t>
            </a:r>
            <a:r>
              <a:rPr lang="fr-FR" altLang="en-US" sz="1800" b="1" u="sng" dirty="0" smtClean="0"/>
              <a:t>développement de lignes directrices </a:t>
            </a:r>
            <a:r>
              <a:rPr lang="fr-FR" altLang="en-US" sz="1800" dirty="0" smtClean="0"/>
              <a:t>permettrait </a:t>
            </a:r>
            <a:r>
              <a:rPr lang="fr-FR" altLang="en-US" sz="1800" b="1" u="sng" dirty="0" smtClean="0"/>
              <a:t>d'améliorer la participation des pays en développement aux commissions d’études de l'UIT-T</a:t>
            </a:r>
            <a:r>
              <a:rPr lang="fr-FR" altLang="en-US" sz="1800" dirty="0" smtClean="0"/>
              <a:t>, </a:t>
            </a:r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fr-FR" altLang="en-US" sz="1800" b="1" dirty="0" smtClean="0"/>
              <a:t>Programme 2</a:t>
            </a:r>
            <a:r>
              <a:rPr lang="fr-FR" altLang="en-US" sz="1800" dirty="0" smtClean="0"/>
              <a:t>: </a:t>
            </a:r>
            <a:r>
              <a:rPr lang="fr-FR" altLang="en-US" sz="1800" b="1" dirty="0" smtClean="0"/>
              <a:t>Assister les pays en développement relativement aux applications des normes </a:t>
            </a:r>
          </a:p>
          <a:p>
            <a:pPr>
              <a:spcBef>
                <a:spcPct val="0"/>
              </a:spcBef>
              <a:buClr>
                <a:srgbClr val="473A35"/>
              </a:buClr>
              <a:buFontTx/>
              <a:buNone/>
            </a:pPr>
            <a:r>
              <a:rPr lang="fr-FR" altLang="en-US" sz="1800" b="1" u="sng" dirty="0" smtClean="0"/>
              <a:t>Pour assister les pays en développement dans l'établissement d'un secrétariat de normalisation pour coordonner les activités de normalisation et la participation à des groupes d'études </a:t>
            </a:r>
            <a:r>
              <a:rPr lang="fr-FR" altLang="en-US" sz="1800" dirty="0" smtClean="0"/>
              <a:t>de l'UIT-T.</a:t>
            </a:r>
            <a:endParaRPr lang="en-US" altLang="en-US" sz="1800" dirty="0" smtClean="0"/>
          </a:p>
          <a:p>
            <a:pPr>
              <a:buFontTx/>
              <a:buNone/>
            </a:pPr>
            <a:endParaRPr lang="en-US" altLang="en-US" sz="190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CE42159-761C-4B5D-848C-F745A76BC7B2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Feuille</a:t>
            </a:r>
            <a:r>
              <a:rPr lang="en-US" altLang="en-US" dirty="0" smtClean="0"/>
              <a:t> de route pour la </a:t>
            </a:r>
            <a:r>
              <a:rPr lang="en-US" altLang="en-US" dirty="0" err="1" smtClean="0"/>
              <a:t>mise</a:t>
            </a:r>
            <a:r>
              <a:rPr lang="en-US" altLang="en-US" dirty="0" smtClean="0"/>
              <a:t> en oeuvre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r>
              <a:rPr lang="en-US" altLang="en-US" sz="2400" dirty="0" err="1" smtClean="0"/>
              <a:t>Déterminer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s’il</a:t>
            </a:r>
            <a:r>
              <a:rPr lang="en-US" altLang="en-US" sz="2400" dirty="0" smtClean="0"/>
              <a:t> y a </a:t>
            </a:r>
            <a:r>
              <a:rPr lang="en-US" altLang="en-US" sz="2400" dirty="0" err="1" smtClean="0"/>
              <a:t>une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législation</a:t>
            </a:r>
            <a:r>
              <a:rPr lang="en-US" altLang="en-US" sz="2400" dirty="0" smtClean="0"/>
              <a:t> permissive.</a:t>
            </a:r>
          </a:p>
          <a:p>
            <a:r>
              <a:rPr lang="en-US" altLang="en-US" sz="2400" dirty="0" err="1" smtClean="0"/>
              <a:t>Déterminer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s’il</a:t>
            </a:r>
            <a:r>
              <a:rPr lang="en-US" altLang="en-US" sz="2400" dirty="0" smtClean="0"/>
              <a:t> y a des </a:t>
            </a:r>
            <a:r>
              <a:rPr lang="en-US" altLang="en-US" sz="2400" dirty="0" err="1" smtClean="0"/>
              <a:t>ressources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humaines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suffissantes</a:t>
            </a:r>
            <a:r>
              <a:rPr lang="en-US" altLang="en-US" sz="2400" dirty="0" smtClean="0"/>
              <a:t> pour la structure </a:t>
            </a:r>
            <a:r>
              <a:rPr lang="en-US" altLang="en-US" sz="2400" dirty="0" err="1" smtClean="0"/>
              <a:t>désirée</a:t>
            </a:r>
            <a:r>
              <a:rPr lang="en-US" altLang="en-US" sz="2400" dirty="0" smtClean="0"/>
              <a:t>.</a:t>
            </a:r>
          </a:p>
          <a:p>
            <a:r>
              <a:rPr lang="en-US" altLang="en-US" sz="2400" dirty="0" err="1" smtClean="0"/>
              <a:t>Déterminer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s’il</a:t>
            </a:r>
            <a:r>
              <a:rPr lang="en-US" altLang="en-US" sz="2400" dirty="0" smtClean="0"/>
              <a:t> y a des </a:t>
            </a:r>
            <a:r>
              <a:rPr lang="en-US" altLang="en-US" sz="2400" dirty="0" err="1" smtClean="0"/>
              <a:t>ressources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financières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suffisantes</a:t>
            </a:r>
            <a:r>
              <a:rPr lang="en-US" altLang="en-US" sz="2400" dirty="0" smtClean="0"/>
              <a:t> pour la structure </a:t>
            </a:r>
            <a:r>
              <a:rPr lang="en-US" altLang="en-US" sz="2400" dirty="0" err="1" smtClean="0"/>
              <a:t>désirée</a:t>
            </a:r>
            <a:r>
              <a:rPr lang="en-US" altLang="en-US" sz="2400" dirty="0" smtClean="0"/>
              <a:t>.</a:t>
            </a:r>
          </a:p>
          <a:p>
            <a:r>
              <a:rPr lang="en-US" altLang="en-US" sz="2400" dirty="0" err="1" smtClean="0"/>
              <a:t>Nommer</a:t>
            </a:r>
            <a:r>
              <a:rPr lang="en-US" altLang="en-US" sz="2400" dirty="0" smtClean="0"/>
              <a:t> un leader de </a:t>
            </a:r>
            <a:r>
              <a:rPr lang="en-US" altLang="en-US" sz="2400" dirty="0" err="1" smtClean="0"/>
              <a:t>l’Agence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responsable</a:t>
            </a:r>
            <a:r>
              <a:rPr lang="en-US" altLang="en-US" sz="2400" dirty="0" smtClean="0"/>
              <a:t> ,et </a:t>
            </a:r>
            <a:r>
              <a:rPr lang="en-US" altLang="en-US" sz="2400" dirty="0" err="1" smtClean="0"/>
              <a:t>soutenir</a:t>
            </a:r>
            <a:r>
              <a:rPr lang="en-US" altLang="en-US" sz="2400" dirty="0" smtClean="0"/>
              <a:t> le personnel du </a:t>
            </a:r>
            <a:r>
              <a:rPr lang="en-US" altLang="en-US" sz="2400" dirty="0" err="1" smtClean="0"/>
              <a:t>sécretariat</a:t>
            </a:r>
            <a:r>
              <a:rPr lang="en-US" altLang="en-US" sz="2400" dirty="0" smtClean="0"/>
              <a:t>.</a:t>
            </a:r>
          </a:p>
          <a:p>
            <a:r>
              <a:rPr lang="en-US" altLang="en-US" sz="2400" dirty="0" err="1" smtClean="0"/>
              <a:t>Entreprendre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évaluation</a:t>
            </a:r>
            <a:r>
              <a:rPr lang="en-US" altLang="en-US" sz="2400" dirty="0" smtClean="0"/>
              <a:t> des </a:t>
            </a:r>
            <a:r>
              <a:rPr lang="en-US" altLang="en-US" sz="2400" dirty="0" err="1" smtClean="0"/>
              <a:t>exigences</a:t>
            </a:r>
            <a:r>
              <a:rPr lang="en-US" altLang="en-US" sz="2400" dirty="0" smtClean="0"/>
              <a:t> pour les </a:t>
            </a:r>
            <a:r>
              <a:rPr lang="en-US" altLang="en-US" sz="2400" dirty="0" err="1" smtClean="0"/>
              <a:t>normes</a:t>
            </a:r>
            <a:r>
              <a:rPr lang="en-US" altLang="en-US" sz="2400" dirty="0" smtClean="0"/>
              <a:t> TIC </a:t>
            </a:r>
            <a:r>
              <a:rPr lang="en-US" altLang="en-US" sz="2400" dirty="0" err="1" smtClean="0"/>
              <a:t>nationales</a:t>
            </a:r>
            <a:r>
              <a:rPr lang="en-US" altLang="en-US" sz="2400" dirty="0" smtClean="0"/>
              <a:t>.</a:t>
            </a:r>
          </a:p>
          <a:p>
            <a:r>
              <a:rPr lang="en-US" altLang="en-US" sz="2400" dirty="0" err="1" smtClean="0"/>
              <a:t>Etablir</a:t>
            </a:r>
            <a:r>
              <a:rPr lang="en-US" altLang="en-US" sz="2400" dirty="0" smtClean="0"/>
              <a:t> les </a:t>
            </a:r>
            <a:r>
              <a:rPr lang="en-US" altLang="en-US" sz="2400" dirty="0" err="1" smtClean="0"/>
              <a:t>comités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nécessaires</a:t>
            </a:r>
            <a:r>
              <a:rPr lang="en-US" altLang="en-US" sz="2400" dirty="0" smtClean="0"/>
              <a:t> et </a:t>
            </a:r>
            <a:r>
              <a:rPr lang="en-US" altLang="en-US" sz="2400" dirty="0" err="1" smtClean="0"/>
              <a:t>nommer</a:t>
            </a:r>
            <a:r>
              <a:rPr lang="en-US" altLang="en-US" sz="2400" dirty="0" smtClean="0"/>
              <a:t> le leadership.</a:t>
            </a:r>
          </a:p>
          <a:p>
            <a:r>
              <a:rPr lang="en-US" altLang="en-US" sz="2400" dirty="0" smtClean="0"/>
              <a:t>Commencer les </a:t>
            </a:r>
            <a:r>
              <a:rPr lang="en-US" altLang="en-US" sz="2400" dirty="0" err="1" smtClean="0"/>
              <a:t>opérations</a:t>
            </a:r>
            <a:r>
              <a:rPr lang="en-US" altLang="en-US" sz="2400" dirty="0" smtClean="0"/>
              <a:t>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2E6F083-9C83-4A6A-A1F5-B9EA66AD812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Assistance Technique pour </a:t>
            </a:r>
            <a:r>
              <a:rPr lang="en-US" altLang="en-US" sz="2800" dirty="0" err="1" smtClean="0"/>
              <a:t>etablir</a:t>
            </a:r>
            <a:r>
              <a:rPr lang="en-US" altLang="en-US" sz="2800" dirty="0" smtClean="0"/>
              <a:t> un </a:t>
            </a:r>
            <a:r>
              <a:rPr lang="en-US" altLang="en-US" sz="2800" dirty="0" err="1" smtClean="0"/>
              <a:t>Sécretariat</a:t>
            </a:r>
            <a:r>
              <a:rPr lang="en-US" altLang="en-US" sz="2800" dirty="0" smtClean="0"/>
              <a:t> national de </a:t>
            </a:r>
            <a:r>
              <a:rPr lang="en-US" altLang="en-US" sz="2800" dirty="0" err="1" smtClean="0"/>
              <a:t>normalisation</a:t>
            </a:r>
            <a:r>
              <a:rPr lang="en-US" sz="2800" dirty="0" smtClean="0"/>
              <a:t> (NSS)</a:t>
            </a:r>
            <a:r>
              <a:rPr lang="en-US" altLang="en-US" sz="2800" dirty="0" smtClean="0"/>
              <a:t>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268412"/>
            <a:ext cx="8229600" cy="5256931"/>
          </a:xfrm>
        </p:spPr>
        <p:txBody>
          <a:bodyPr/>
          <a:lstStyle/>
          <a:p>
            <a:r>
              <a:rPr lang="en-US" altLang="en-US" sz="2400" dirty="0" smtClean="0"/>
              <a:t>Demander au BNT </a:t>
            </a:r>
            <a:r>
              <a:rPr lang="en-US" altLang="en-US" sz="2400" dirty="0" err="1" smtClean="0"/>
              <a:t>l’assistance</a:t>
            </a:r>
            <a:r>
              <a:rPr lang="en-US" altLang="en-US" sz="2400" dirty="0" smtClean="0"/>
              <a:t> technique: </a:t>
            </a:r>
            <a:endParaRPr lang="en-US" altLang="en-US" sz="2000" dirty="0" smtClean="0"/>
          </a:p>
          <a:p>
            <a:pPr lvl="1"/>
            <a:r>
              <a:rPr lang="en-US" altLang="en-US" sz="2000" dirty="0" err="1" smtClean="0"/>
              <a:t>L’Etat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membre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envoie</a:t>
            </a:r>
            <a:r>
              <a:rPr lang="en-US" altLang="en-US" sz="2000" dirty="0" smtClean="0"/>
              <a:t> un e-mail au BNT </a:t>
            </a:r>
            <a:r>
              <a:rPr lang="en-US" altLang="en-US" sz="2000" dirty="0" err="1" smtClean="0"/>
              <a:t>demandant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l’assistance</a:t>
            </a:r>
            <a:r>
              <a:rPr lang="en-US" altLang="en-US" sz="2000" dirty="0" smtClean="0"/>
              <a:t> technique pour </a:t>
            </a:r>
            <a:r>
              <a:rPr lang="en-US" altLang="en-US" sz="2000" dirty="0" err="1" smtClean="0"/>
              <a:t>établir</a:t>
            </a:r>
            <a:r>
              <a:rPr lang="en-US" altLang="en-US" sz="2000" dirty="0" smtClean="0"/>
              <a:t> un </a:t>
            </a:r>
            <a:r>
              <a:rPr lang="en-US" altLang="en-US" sz="2000" dirty="0" err="1" smtClean="0"/>
              <a:t>Sécretariat</a:t>
            </a:r>
            <a:r>
              <a:rPr lang="en-US" altLang="en-US" sz="2000" dirty="0" smtClean="0"/>
              <a:t> national de </a:t>
            </a:r>
            <a:r>
              <a:rPr lang="en-US" altLang="en-US" sz="2000" dirty="0" err="1" smtClean="0"/>
              <a:t>normalisation</a:t>
            </a:r>
            <a:r>
              <a:rPr lang="en-US" sz="2000" dirty="0" smtClean="0"/>
              <a:t> (NSS).</a:t>
            </a:r>
            <a:r>
              <a:rPr lang="en-US" altLang="en-US" sz="2000" dirty="0" smtClean="0"/>
              <a:t> </a:t>
            </a:r>
          </a:p>
          <a:p>
            <a:pPr lvl="1"/>
            <a:r>
              <a:rPr lang="en-US" altLang="en-US" sz="2000" dirty="0" err="1" smtClean="0"/>
              <a:t>Une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évaluation</a:t>
            </a:r>
            <a:r>
              <a:rPr lang="en-US" altLang="en-US" sz="2000" dirty="0" smtClean="0"/>
              <a:t> du </a:t>
            </a:r>
            <a:r>
              <a:rPr lang="en-US" altLang="en-US" sz="2000" dirty="0" err="1" smtClean="0"/>
              <a:t>chantier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actuel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dans</a:t>
            </a:r>
            <a:r>
              <a:rPr lang="en-US" altLang="en-US" sz="2000" dirty="0" smtClean="0"/>
              <a:t> le pays pour le </a:t>
            </a:r>
            <a:r>
              <a:rPr lang="en-US" altLang="en-US" sz="2000" dirty="0" err="1" smtClean="0"/>
              <a:t>developpement</a:t>
            </a:r>
            <a:r>
              <a:rPr lang="en-US" altLang="en-US" sz="2000" dirty="0" smtClean="0"/>
              <a:t> des </a:t>
            </a:r>
            <a:r>
              <a:rPr lang="en-US" altLang="en-US" sz="2000" dirty="0" err="1" smtClean="0"/>
              <a:t>normes</a:t>
            </a:r>
            <a:r>
              <a:rPr lang="en-US" altLang="en-US" sz="2000" dirty="0" smtClean="0"/>
              <a:t> TIC sera </a:t>
            </a:r>
            <a:r>
              <a:rPr lang="en-US" altLang="en-US" sz="2000" dirty="0" err="1" smtClean="0"/>
              <a:t>entreprise</a:t>
            </a:r>
            <a:r>
              <a:rPr lang="en-US" altLang="en-US" sz="2000" dirty="0" smtClean="0"/>
              <a:t>.</a:t>
            </a:r>
          </a:p>
          <a:p>
            <a:pPr lvl="1"/>
            <a:r>
              <a:rPr lang="en-US" altLang="en-US" sz="2000" dirty="0" smtClean="0"/>
              <a:t>Le </a:t>
            </a:r>
            <a:r>
              <a:rPr lang="en-US" altLang="en-US" sz="2000" dirty="0" err="1" smtClean="0"/>
              <a:t>suivi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l’évaluation</a:t>
            </a:r>
            <a:r>
              <a:rPr lang="en-US" altLang="en-US" sz="2000" dirty="0" smtClean="0"/>
              <a:t> BNT </a:t>
            </a:r>
            <a:r>
              <a:rPr lang="en-US" altLang="en-US" sz="2000" dirty="0" err="1" smtClean="0"/>
              <a:t>facilitera</a:t>
            </a:r>
            <a:r>
              <a:rPr lang="en-US" altLang="en-US" sz="2000" dirty="0" smtClean="0"/>
              <a:t> la consultation pour assister </a:t>
            </a:r>
            <a:r>
              <a:rPr lang="en-US" altLang="en-US" sz="2000" dirty="0" err="1" smtClean="0"/>
              <a:t>l’Etat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membre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l’etablissement</a:t>
            </a:r>
            <a:r>
              <a:rPr lang="en-US" altLang="en-US" sz="2000" dirty="0" smtClean="0"/>
              <a:t> du </a:t>
            </a:r>
            <a:r>
              <a:rPr lang="en-US" altLang="en-US" sz="2000" dirty="0" err="1" smtClean="0"/>
              <a:t>Sécretariat</a:t>
            </a:r>
            <a:r>
              <a:rPr lang="en-US" altLang="en-US" sz="2000" dirty="0" smtClean="0"/>
              <a:t> national de </a:t>
            </a:r>
            <a:r>
              <a:rPr lang="en-US" altLang="en-US" sz="2000" dirty="0" err="1" smtClean="0"/>
              <a:t>normalisation</a:t>
            </a:r>
            <a:r>
              <a:rPr lang="en-US" sz="2000" dirty="0" smtClean="0"/>
              <a:t> (NSS).</a:t>
            </a:r>
            <a:r>
              <a:rPr lang="en-US" altLang="en-US" sz="2000" dirty="0" smtClean="0"/>
              <a:t> </a:t>
            </a:r>
          </a:p>
          <a:p>
            <a:pPr lvl="1"/>
            <a:r>
              <a:rPr lang="en-US" altLang="en-US" sz="2000" dirty="0" err="1" smtClean="0"/>
              <a:t>L’Etat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membre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supporte</a:t>
            </a:r>
            <a:r>
              <a:rPr lang="en-US" altLang="en-US" sz="2000" dirty="0" smtClean="0"/>
              <a:t> les </a:t>
            </a:r>
            <a:r>
              <a:rPr lang="en-US" altLang="en-US" sz="2000" dirty="0" err="1" smtClean="0"/>
              <a:t>montants</a:t>
            </a:r>
            <a:r>
              <a:rPr lang="en-US" altLang="en-US" sz="2000" dirty="0" smtClean="0"/>
              <a:t> de la consultation.</a:t>
            </a:r>
          </a:p>
          <a:p>
            <a:pPr lvl="1"/>
            <a:r>
              <a:rPr lang="en-US" altLang="en-US" sz="2000" dirty="0" smtClean="0"/>
              <a:t>Le BNT </a:t>
            </a:r>
            <a:r>
              <a:rPr lang="en-US" altLang="en-US" sz="2000" dirty="0" err="1" smtClean="0"/>
              <a:t>facilitera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l’exercice</a:t>
            </a:r>
            <a:r>
              <a:rPr lang="en-US" altLang="en-US" sz="2000" dirty="0" smtClean="0"/>
              <a:t> de la consultation et </a:t>
            </a:r>
            <a:r>
              <a:rPr lang="en-US" altLang="en-US" sz="2000" dirty="0" err="1" smtClean="0"/>
              <a:t>examinera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produits</a:t>
            </a:r>
            <a:r>
              <a:rPr lang="en-US" altLang="en-US" sz="2000" dirty="0" smtClean="0"/>
              <a:t>.</a:t>
            </a:r>
          </a:p>
          <a:p>
            <a:pPr lvl="1"/>
            <a:r>
              <a:rPr lang="en-US" altLang="en-US" sz="2000" dirty="0" err="1" smtClean="0"/>
              <a:t>Une</a:t>
            </a:r>
            <a:r>
              <a:rPr lang="en-US" altLang="en-US" sz="2000" dirty="0" smtClean="0"/>
              <a:t> revue de la </a:t>
            </a:r>
            <a:r>
              <a:rPr lang="en-US" altLang="en-US" sz="2000" dirty="0" err="1" smtClean="0"/>
              <a:t>mise</a:t>
            </a:r>
            <a:r>
              <a:rPr lang="en-US" altLang="en-US" sz="2000" dirty="0" smtClean="0"/>
              <a:t> en oeuvre </a:t>
            </a:r>
            <a:r>
              <a:rPr lang="en-US" altLang="en-US" sz="2000" dirty="0" err="1" smtClean="0"/>
              <a:t>postérieure</a:t>
            </a:r>
            <a:r>
              <a:rPr lang="en-US" altLang="en-US" sz="2000" dirty="0" smtClean="0"/>
              <a:t> sera </a:t>
            </a:r>
            <a:r>
              <a:rPr lang="en-US" altLang="en-US" sz="2000" dirty="0" err="1" smtClean="0"/>
              <a:t>entreprise</a:t>
            </a:r>
            <a:r>
              <a:rPr lang="en-US" altLang="en-US" sz="2000" dirty="0" smtClean="0"/>
              <a:t> par le BNT à la fin de la consultation pour identifier les </a:t>
            </a:r>
            <a:r>
              <a:rPr lang="en-US" altLang="en-US" sz="2000" dirty="0" err="1" smtClean="0"/>
              <a:t>domaines</a:t>
            </a:r>
            <a:r>
              <a:rPr lang="en-US" altLang="en-US" sz="2000" dirty="0" smtClean="0"/>
              <a:t> à </a:t>
            </a:r>
            <a:r>
              <a:rPr lang="en-US" altLang="en-US" sz="2000" dirty="0" err="1" smtClean="0"/>
              <a:t>améliorer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ou</a:t>
            </a:r>
            <a:r>
              <a:rPr lang="en-US" altLang="en-US" sz="2000" dirty="0" smtClean="0"/>
              <a:t> à </a:t>
            </a:r>
            <a:r>
              <a:rPr lang="en-US" altLang="en-US" sz="2000" dirty="0" err="1" smtClean="0"/>
              <a:t>accroitre</a:t>
            </a:r>
            <a:r>
              <a:rPr lang="en-US" altLang="en-US" sz="2000" dirty="0" smtClean="0"/>
              <a:t>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A7097D1-8D02-4C3C-8B55-6EA8167C534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Assistance Technique pour </a:t>
            </a:r>
            <a:r>
              <a:rPr lang="en-US" altLang="en-US" sz="2800" dirty="0" err="1" smtClean="0"/>
              <a:t>etablir</a:t>
            </a:r>
            <a:r>
              <a:rPr lang="en-US" altLang="en-US" sz="2800" dirty="0" smtClean="0"/>
              <a:t> un </a:t>
            </a:r>
            <a:r>
              <a:rPr lang="en-US" altLang="en-US" sz="2800" dirty="0" err="1" smtClean="0"/>
              <a:t>Sécretariat</a:t>
            </a:r>
            <a:r>
              <a:rPr lang="en-US" altLang="en-US" sz="2800" dirty="0" smtClean="0"/>
              <a:t> national de </a:t>
            </a:r>
            <a:r>
              <a:rPr lang="en-US" altLang="en-US" sz="2800" dirty="0" err="1" smtClean="0"/>
              <a:t>normalisation</a:t>
            </a:r>
            <a:r>
              <a:rPr lang="en-US" sz="2800" dirty="0" smtClean="0"/>
              <a:t> (NSS)</a:t>
            </a:r>
            <a:r>
              <a:rPr lang="en-US" altLang="en-US" sz="2800" dirty="0" smtClean="0"/>
              <a:t>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lvl="1"/>
            <a:r>
              <a:rPr lang="en-US" altLang="en-US" sz="4000" dirty="0" err="1" smtClean="0"/>
              <a:t>Veuillez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contacter</a:t>
            </a:r>
            <a:r>
              <a:rPr lang="en-US" altLang="en-US" sz="4000" dirty="0" smtClean="0"/>
              <a:t> le BNT: </a:t>
            </a:r>
            <a:endParaRPr lang="en-US" altLang="en-US" sz="4400" dirty="0" smtClean="0"/>
          </a:p>
          <a:p>
            <a:pPr lvl="2"/>
            <a:r>
              <a:rPr lang="en-US" altLang="en-US" sz="3600" dirty="0" smtClean="0"/>
              <a:t>Mr. Vijay Mauree </a:t>
            </a:r>
          </a:p>
          <a:p>
            <a:pPr lvl="2"/>
            <a:r>
              <a:rPr lang="en-US" altLang="en-US" sz="3600" dirty="0" smtClean="0"/>
              <a:t>e-mail: vijay.mauree@itu.int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A7097D1-8D02-4C3C-8B55-6EA8167C534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7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46C0A8-6125-449B-997D-A93602E376F0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5229225"/>
            <a:ext cx="7772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4"/>
              </a:buBlip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4"/>
              </a:buBlip>
              <a:defRPr sz="1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400" b="1" kern="0" dirty="0" smtClean="0">
                <a:solidFill>
                  <a:schemeClr val="accent2"/>
                </a:solidFill>
              </a:rPr>
              <a:t>vijay.mauree@itu.int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549275"/>
            <a:ext cx="7772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b="1" kern="0" dirty="0" smtClean="0">
                <a:solidFill>
                  <a:schemeClr val="accent2"/>
                </a:solidFill>
                <a:latin typeface="+mn-lt"/>
              </a:rPr>
              <a:t>Merci</a:t>
            </a:r>
            <a:endParaRPr lang="en-US" b="1" kern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7654" name="Picture 3" descr="00100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7277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435975" cy="762000"/>
          </a:xfrm>
        </p:spPr>
        <p:txBody>
          <a:bodyPr/>
          <a:lstStyle/>
          <a:p>
            <a:r>
              <a:rPr lang="en-US" altLang="en-US" dirty="0" err="1" smtClean="0"/>
              <a:t>Défis</a:t>
            </a:r>
            <a:endParaRPr lang="en-US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 </a:t>
            </a:r>
            <a:endParaRPr lang="fr-FR" sz="2400" dirty="0" smtClean="0"/>
          </a:p>
          <a:p>
            <a:pPr lvl="0"/>
            <a:r>
              <a:rPr lang="fr-FR" sz="2400" dirty="0" smtClean="0"/>
              <a:t>Un pays en voie de développement  pourrait ne pas avoir assigné la responsabilité pour l’ITU-T à un organisme gouvernemental ou officiel particulier.</a:t>
            </a:r>
          </a:p>
          <a:p>
            <a:pPr lvl="0"/>
            <a:r>
              <a:rPr lang="fr-FR" sz="2400" dirty="0" smtClean="0"/>
              <a:t>Chaque pays en développement peut avoir un objectif différent concernant sa participation ultime aux activités de l’ITU-T.</a:t>
            </a:r>
          </a:p>
          <a:p>
            <a:pPr lvl="0"/>
            <a:r>
              <a:rPr lang="fr-FR" sz="2400" dirty="0" smtClean="0"/>
              <a:t>Conclusion : Une taille ne peut s’adapter à tous. Les options seront nécessaires pour accorder les besoins de pays différents à leurs différentes situations .</a:t>
            </a:r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34777DD-78C1-4585-AC31-6F7B0B46566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Avantages</a:t>
            </a:r>
            <a:r>
              <a:rPr lang="en-US" dirty="0" smtClean="0"/>
              <a:t> d'un </a:t>
            </a:r>
            <a:r>
              <a:rPr lang="en-US" dirty="0" err="1" smtClean="0"/>
              <a:t>Sécretariat</a:t>
            </a:r>
            <a:r>
              <a:rPr lang="en-US" dirty="0" smtClean="0"/>
              <a:t> national de </a:t>
            </a:r>
            <a:r>
              <a:rPr lang="en-US" dirty="0" err="1" smtClean="0"/>
              <a:t>normalisation</a:t>
            </a:r>
            <a:r>
              <a:rPr lang="en-US" dirty="0" smtClean="0"/>
              <a:t> (NSS)</a:t>
            </a:r>
            <a:endParaRPr lang="fr-FR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lvl="0"/>
            <a:r>
              <a:rPr lang="fr-FR" sz="2400" dirty="0" smtClean="0"/>
              <a:t>Assure le lien entre les normes nationales et les  Recommandations de l’ITU-T.</a:t>
            </a:r>
          </a:p>
          <a:p>
            <a:pPr lvl="0"/>
            <a:r>
              <a:rPr lang="fr-FR" sz="2400" dirty="0" smtClean="0"/>
              <a:t>Définit clairement les rôles, les responsabilités et l'autorité dans un pays en matière de  l’ITU-T.</a:t>
            </a:r>
          </a:p>
          <a:p>
            <a:pPr lvl="0"/>
            <a:r>
              <a:rPr lang="fr-FR" sz="2400" dirty="0" smtClean="0"/>
              <a:t>Coordonne les exigences pour les normes TIC.</a:t>
            </a:r>
          </a:p>
          <a:p>
            <a:pPr lvl="0"/>
            <a:r>
              <a:rPr lang="fr-FR" sz="2400" dirty="0" smtClean="0"/>
              <a:t>Joue un rôle dans l'approbation des Recommandations de l’ITU-T.</a:t>
            </a:r>
          </a:p>
          <a:p>
            <a:pPr lvl="0"/>
            <a:r>
              <a:rPr lang="fr-FR" sz="2400" dirty="0" smtClean="0"/>
              <a:t>Accroit  la contribution aux commissions d’études de l’ITU-T.</a:t>
            </a:r>
            <a:endParaRPr lang="fr-FR" sz="24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5ED5EE5-9548-40D6-8EFB-229777755F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r>
              <a:rPr lang="en-US" altLang="en-US" dirty="0" err="1" smtClean="0"/>
              <a:t>Exemple</a:t>
            </a:r>
            <a:r>
              <a:rPr lang="en-US" altLang="en-US" dirty="0" smtClean="0"/>
              <a:t> des </a:t>
            </a:r>
            <a:r>
              <a:rPr lang="en-US" altLang="en-US" dirty="0" err="1" smtClean="0"/>
              <a:t>meilleures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pratiques</a:t>
            </a:r>
            <a:endParaRPr lang="en-US" altLang="en-US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69AE00E-3231-4D85-8B5C-0AF3E1553ED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grpSp>
        <p:nvGrpSpPr>
          <p:cNvPr id="8196" name="Group 29"/>
          <p:cNvGrpSpPr>
            <a:grpSpLocks/>
          </p:cNvGrpSpPr>
          <p:nvPr/>
        </p:nvGrpSpPr>
        <p:grpSpPr bwMode="auto">
          <a:xfrm>
            <a:off x="457200" y="1524000"/>
            <a:ext cx="8229600" cy="3790950"/>
            <a:chOff x="457200" y="1524000"/>
            <a:chExt cx="8229600" cy="3790387"/>
          </a:xfrm>
        </p:grpSpPr>
        <p:cxnSp>
          <p:nvCxnSpPr>
            <p:cNvPr id="8199" name="AutoShape 3"/>
            <p:cNvCxnSpPr>
              <a:cxnSpLocks noChangeShapeType="1"/>
            </p:cNvCxnSpPr>
            <p:nvPr/>
          </p:nvCxnSpPr>
          <p:spPr bwMode="auto">
            <a:xfrm flipH="1">
              <a:off x="7380981" y="4640641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6783639" y="4898534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17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6000801" y="4961718"/>
              <a:ext cx="650458" cy="2701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r>
                <a:rPr lang="en-US" altLang="ko-KR" sz="11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 </a:t>
              </a:r>
              <a:r>
                <a:rPr lang="en-US" altLang="ko-KR" sz="1100">
                  <a:solidFill>
                    <a:schemeClr val="tx1"/>
                  </a:solidFill>
                  <a:latin typeface="Times New Roman" pitchFamily="18" charset="0"/>
                  <a:ea typeface="Malgun Gothic" pitchFamily="34" charset="-127"/>
                  <a:sym typeface="Symbol" pitchFamily="18" charset="2"/>
                </a:rPr>
                <a:t>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601020" y="1536250"/>
              <a:ext cx="5747073" cy="597668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Responsible Agency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3" name="Text Box 7"/>
            <p:cNvSpPr txBox="1">
              <a:spLocks noChangeArrowheads="1"/>
            </p:cNvSpPr>
            <p:nvPr/>
          </p:nvSpPr>
          <p:spPr bwMode="auto">
            <a:xfrm>
              <a:off x="6991197" y="2442745"/>
              <a:ext cx="1695603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Secretariat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4" name="Text Box 8"/>
            <p:cNvSpPr txBox="1">
              <a:spLocks noChangeArrowheads="1"/>
            </p:cNvSpPr>
            <p:nvPr/>
          </p:nvSpPr>
          <p:spPr bwMode="auto">
            <a:xfrm>
              <a:off x="533196" y="2591034"/>
              <a:ext cx="5964438" cy="609918"/>
            </a:xfrm>
            <a:prstGeom prst="rect">
              <a:avLst/>
            </a:prstGeom>
            <a:gradFill rotWithShape="0">
              <a:gsLst>
                <a:gs pos="0">
                  <a:srgbClr val="FEF6F0"/>
                </a:gs>
                <a:gs pos="100000">
                  <a:srgbClr val="FBD4B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for ITU</a:t>
              </a:r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6997734" y="1524000"/>
              <a:ext cx="1627779" cy="691154"/>
            </a:xfrm>
            <a:prstGeom prst="rect">
              <a:avLst/>
            </a:prstGeom>
            <a:gradFill rotWithShape="0">
              <a:gsLst>
                <a:gs pos="0">
                  <a:srgbClr val="EBFCEC"/>
                </a:gs>
                <a:gs pos="100000">
                  <a:srgbClr val="9CF29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0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Funding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457200" y="3657422"/>
              <a:ext cx="119059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(D)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1830026" y="3652909"/>
              <a:ext cx="1216749" cy="3997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(R)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8" name="Text Box 12"/>
            <p:cNvSpPr txBox="1">
              <a:spLocks noChangeArrowheads="1"/>
            </p:cNvSpPr>
            <p:nvPr/>
          </p:nvSpPr>
          <p:spPr bwMode="auto">
            <a:xfrm>
              <a:off x="3200400" y="3657422"/>
              <a:ext cx="5019803" cy="691154"/>
            </a:xfrm>
            <a:prstGeom prst="rect">
              <a:avLst/>
            </a:prstGeom>
            <a:gradFill rotWithShape="0">
              <a:gsLst>
                <a:gs pos="0">
                  <a:srgbClr val="EAF0F7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24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National Advisory Committee for ITU-T</a:t>
              </a:r>
              <a:endParaRPr lang="en-US" alt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9" name="Text Box 13"/>
            <p:cNvSpPr txBox="1">
              <a:spLocks noChangeArrowheads="1"/>
            </p:cNvSpPr>
            <p:nvPr/>
          </p:nvSpPr>
          <p:spPr bwMode="auto">
            <a:xfrm>
              <a:off x="3282116" y="4914652"/>
              <a:ext cx="1189782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4663930" y="4914652"/>
              <a:ext cx="1176708" cy="399735"/>
            </a:xfrm>
            <a:prstGeom prst="rect">
              <a:avLst/>
            </a:prstGeom>
            <a:gradFill rotWithShape="0">
              <a:gsLst>
                <a:gs pos="0">
                  <a:srgbClr val="FAFEDC"/>
                </a:gs>
                <a:gs pos="100000">
                  <a:srgbClr val="E8F84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75000"/>
                <a:buBlip>
                  <a:blip r:embed="rId3"/>
                </a:buBlip>
                <a:defRPr sz="3200">
                  <a:solidFill>
                    <a:schemeClr val="bg2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800">
                  <a:solidFill>
                    <a:schemeClr val="bg2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bg2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SzPct val="70000"/>
                <a:buFont typeface="ZapfDingbats BT" pitchFamily="18" charset="2"/>
                <a:buBlip>
                  <a:blip r:embed="rId4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3"/>
                </a:buBlip>
                <a:defRPr sz="2000">
                  <a:solidFill>
                    <a:schemeClr val="bg2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SzTx/>
                <a:buFontTx/>
                <a:buNone/>
              </a:pPr>
              <a:r>
                <a:rPr lang="en-US" altLang="ko-KR" sz="1600">
                  <a:solidFill>
                    <a:schemeClr val="tx1"/>
                  </a:solidFill>
                  <a:latin typeface="Calibri" pitchFamily="34" charset="0"/>
                  <a:ea typeface="Malgun Gothic" pitchFamily="34" charset="-127"/>
                </a:rPr>
                <a:t>NSG 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8211" name="AutoShape 15"/>
            <p:cNvCxnSpPr>
              <a:cxnSpLocks noChangeShapeType="1"/>
            </p:cNvCxnSpPr>
            <p:nvPr/>
          </p:nvCxnSpPr>
          <p:spPr bwMode="auto">
            <a:xfrm flipH="1">
              <a:off x="3581196" y="2133918"/>
              <a:ext cx="2451" cy="4700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2" name="AutoShape 16"/>
            <p:cNvCxnSpPr>
              <a:cxnSpLocks noChangeShapeType="1"/>
            </p:cNvCxnSpPr>
            <p:nvPr/>
          </p:nvCxnSpPr>
          <p:spPr bwMode="auto">
            <a:xfrm flipH="1">
              <a:off x="3563218" y="3189991"/>
              <a:ext cx="1634" cy="25144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AutoShape 17"/>
            <p:cNvCxnSpPr>
              <a:cxnSpLocks noChangeShapeType="1"/>
            </p:cNvCxnSpPr>
            <p:nvPr/>
          </p:nvCxnSpPr>
          <p:spPr bwMode="auto">
            <a:xfrm>
              <a:off x="1142796" y="3429187"/>
              <a:ext cx="485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4" name="AutoShape 18"/>
            <p:cNvCxnSpPr>
              <a:cxnSpLocks noChangeShapeType="1"/>
            </p:cNvCxnSpPr>
            <p:nvPr/>
          </p:nvCxnSpPr>
          <p:spPr bwMode="auto">
            <a:xfrm flipH="1">
              <a:off x="1135441" y="3422740"/>
              <a:ext cx="1634" cy="2366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5" name="AutoShape 19"/>
            <p:cNvCxnSpPr>
              <a:cxnSpLocks noChangeShapeType="1"/>
            </p:cNvCxnSpPr>
            <p:nvPr/>
          </p:nvCxnSpPr>
          <p:spPr bwMode="auto">
            <a:xfrm flipH="1">
              <a:off x="5985275" y="3428542"/>
              <a:ext cx="1634" cy="21405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6" name="AutoShape 20"/>
            <p:cNvCxnSpPr>
              <a:cxnSpLocks noChangeShapeType="1"/>
            </p:cNvCxnSpPr>
            <p:nvPr/>
          </p:nvCxnSpPr>
          <p:spPr bwMode="auto">
            <a:xfrm>
              <a:off x="2516439" y="3434989"/>
              <a:ext cx="2451" cy="2250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7" name="AutoShape 21"/>
            <p:cNvCxnSpPr>
              <a:cxnSpLocks noChangeShapeType="1"/>
            </p:cNvCxnSpPr>
            <p:nvPr/>
          </p:nvCxnSpPr>
          <p:spPr bwMode="auto">
            <a:xfrm>
              <a:off x="3885996" y="4648378"/>
              <a:ext cx="3488448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8" name="AutoShape 22"/>
            <p:cNvCxnSpPr>
              <a:cxnSpLocks noChangeShapeType="1"/>
            </p:cNvCxnSpPr>
            <p:nvPr/>
          </p:nvCxnSpPr>
          <p:spPr bwMode="auto">
            <a:xfrm flipH="1">
              <a:off x="5232672" y="4648378"/>
              <a:ext cx="1634" cy="2585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9" name="AutoShape 23"/>
            <p:cNvCxnSpPr>
              <a:cxnSpLocks noChangeShapeType="1"/>
            </p:cNvCxnSpPr>
            <p:nvPr/>
          </p:nvCxnSpPr>
          <p:spPr bwMode="auto">
            <a:xfrm flipH="1">
              <a:off x="3881093" y="4642575"/>
              <a:ext cx="1634" cy="2727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0" name="AutoShape 24"/>
            <p:cNvCxnSpPr>
              <a:cxnSpLocks noChangeShapeType="1"/>
            </p:cNvCxnSpPr>
            <p:nvPr/>
          </p:nvCxnSpPr>
          <p:spPr bwMode="auto">
            <a:xfrm>
              <a:off x="5714796" y="4412405"/>
              <a:ext cx="4086" cy="23210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533400" y="58674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NSG: National Study Group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47708"/>
          </a:xfrm>
        </p:spPr>
        <p:txBody>
          <a:bodyPr/>
          <a:lstStyle/>
          <a:p>
            <a:r>
              <a:rPr lang="en-US" altLang="en-US" sz="2800" dirty="0" err="1" smtClean="0"/>
              <a:t>Fonctions</a:t>
            </a:r>
            <a:r>
              <a:rPr lang="en-US" altLang="en-US" sz="2800" dirty="0" smtClean="0"/>
              <a:t> du </a:t>
            </a:r>
            <a:r>
              <a:rPr lang="en-US" altLang="en-US" sz="2800" dirty="0" err="1" smtClean="0"/>
              <a:t>Sécretariat</a:t>
            </a:r>
            <a:r>
              <a:rPr lang="en-US" altLang="en-US" sz="2800" dirty="0" smtClean="0"/>
              <a:t> national de </a:t>
            </a:r>
            <a:r>
              <a:rPr lang="en-US" altLang="en-US" sz="2800" dirty="0" err="1" smtClean="0"/>
              <a:t>normalisation</a:t>
            </a:r>
            <a:r>
              <a:rPr lang="en-US" sz="2800" dirty="0" smtClean="0"/>
              <a:t> (NSS)</a:t>
            </a:r>
            <a:endParaRPr lang="en-US" altLang="en-US" sz="28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10200"/>
          </a:xfrm>
        </p:spPr>
        <p:txBody>
          <a:bodyPr/>
          <a:lstStyle/>
          <a:p>
            <a:pPr lvl="0"/>
            <a:r>
              <a:rPr lang="fr-FR" sz="2800" dirty="0" smtClean="0"/>
              <a:t>Gestion de l'organisation et des processus nationaux. </a:t>
            </a:r>
          </a:p>
          <a:p>
            <a:pPr lvl="0"/>
            <a:r>
              <a:rPr lang="en-US" sz="2800" dirty="0" smtClean="0"/>
              <a:t>Diffusion de </a:t>
            </a:r>
            <a:r>
              <a:rPr lang="en-US" sz="2800" dirty="0" err="1" smtClean="0"/>
              <a:t>l’information</a:t>
            </a:r>
            <a:r>
              <a:rPr lang="en-US" sz="2800" dirty="0" smtClean="0"/>
              <a:t> issue de </a:t>
            </a:r>
            <a:r>
              <a:rPr lang="en-US" sz="2800" dirty="0" err="1" smtClean="0"/>
              <a:t>l’ITU</a:t>
            </a:r>
            <a:r>
              <a:rPr lang="en-US" sz="2800" dirty="0" smtClean="0"/>
              <a:t>-T.</a:t>
            </a:r>
            <a:endParaRPr lang="fr-FR" sz="2800" dirty="0" smtClean="0"/>
          </a:p>
          <a:p>
            <a:pPr lvl="0"/>
            <a:r>
              <a:rPr lang="fr-FR" sz="2800" dirty="0" smtClean="0"/>
              <a:t>Réponses aux questions/aux consultations de l’ITU-T.</a:t>
            </a:r>
          </a:p>
          <a:p>
            <a:pPr lvl="0"/>
            <a:r>
              <a:rPr lang="fr-FR" sz="2800" dirty="0" smtClean="0"/>
              <a:t>Développement des positions, des stratégies et des plans d'actions nationaux pour l’ITU-T.</a:t>
            </a:r>
          </a:p>
          <a:p>
            <a:r>
              <a:rPr lang="fr-FR" sz="2800" dirty="0" smtClean="0"/>
              <a:t>Délégations internationales majeures.</a:t>
            </a:r>
            <a:endParaRPr lang="fr-FR" sz="28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2B9753-A25E-45CD-80CF-D8CDE36B30A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r>
              <a:rPr lang="en-US" altLang="en-US" dirty="0" err="1" smtClean="0"/>
              <a:t>Fonctions</a:t>
            </a:r>
            <a:r>
              <a:rPr lang="en-US" altLang="en-US" dirty="0" smtClean="0"/>
              <a:t> du </a:t>
            </a:r>
            <a:r>
              <a:rPr lang="en-US" altLang="en-US" dirty="0" err="1" smtClean="0"/>
              <a:t>Sécretariat</a:t>
            </a:r>
            <a:r>
              <a:rPr lang="en-US" altLang="en-US" dirty="0" smtClean="0"/>
              <a:t> national de </a:t>
            </a:r>
            <a:r>
              <a:rPr lang="en-US" altLang="en-US" dirty="0" err="1" smtClean="0"/>
              <a:t>normalisation</a:t>
            </a:r>
            <a:r>
              <a:rPr lang="en-US" dirty="0" smtClean="0"/>
              <a:t> (cont.)</a:t>
            </a:r>
            <a:endParaRPr lang="en-US" alt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187450"/>
            <a:ext cx="8229600" cy="5410200"/>
          </a:xfrm>
        </p:spPr>
        <p:txBody>
          <a:bodyPr/>
          <a:lstStyle/>
          <a:p>
            <a:pPr lvl="0"/>
            <a:r>
              <a:rPr lang="en-US" sz="2400" dirty="0" err="1" smtClean="0"/>
              <a:t>Développement</a:t>
            </a:r>
            <a:r>
              <a:rPr lang="en-US" sz="2400" dirty="0" smtClean="0"/>
              <a:t> et approbation des contributions.</a:t>
            </a:r>
            <a:endParaRPr lang="fr-FR" sz="2400" dirty="0" smtClean="0"/>
          </a:p>
          <a:p>
            <a:pPr lvl="0"/>
            <a:r>
              <a:rPr lang="fr-FR" sz="2400" dirty="0" smtClean="0"/>
              <a:t>Elaboration des rapports des réunions nationales et internationales .</a:t>
            </a:r>
          </a:p>
          <a:p>
            <a:pPr lvl="0"/>
            <a:r>
              <a:rPr lang="fr-FR" sz="2400" dirty="0" smtClean="0"/>
              <a:t>Autorisation des demandes d’adhésion à l’ITU-T émanant des entités  du secteur privé et des demandes des comptes TIES(liens).</a:t>
            </a:r>
          </a:p>
          <a:p>
            <a:pPr lvl="0"/>
            <a:r>
              <a:rPr lang="fr-FR" sz="2400" dirty="0" smtClean="0"/>
              <a:t>Coordination du renforcement des capacités pour la normalisation.</a:t>
            </a:r>
            <a:endParaRPr lang="fr-FR" sz="24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8E17423-F970-4D5B-BCB8-D457590BEF0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dirty="0" smtClean="0"/>
              <a:t>Base </a:t>
            </a:r>
            <a:r>
              <a:rPr lang="en-US" altLang="en-US" dirty="0" err="1" smtClean="0"/>
              <a:t>legale</a:t>
            </a:r>
            <a:r>
              <a:rPr lang="en-US" altLang="en-US" dirty="0" smtClean="0"/>
              <a:t> pour le </a:t>
            </a:r>
            <a:r>
              <a:rPr lang="en-US" altLang="en-US" dirty="0" err="1" smtClean="0"/>
              <a:t>Sécretariat</a:t>
            </a:r>
            <a:r>
              <a:rPr lang="en-US" altLang="en-US" dirty="0" smtClean="0"/>
              <a:t> national de </a:t>
            </a:r>
            <a:r>
              <a:rPr lang="en-US" altLang="en-US" dirty="0" err="1" smtClean="0"/>
              <a:t>normalisation</a:t>
            </a:r>
            <a:r>
              <a:rPr lang="en-US" dirty="0" smtClean="0"/>
              <a:t> (NSS)</a:t>
            </a:r>
            <a:r>
              <a:rPr lang="en-US" altLang="en-US" dirty="0" smtClean="0"/>
              <a:t>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 lvl="0"/>
            <a:r>
              <a:rPr lang="fr-FR" sz="2600" dirty="0" smtClean="0"/>
              <a:t>L'autorité du </a:t>
            </a:r>
            <a:r>
              <a:rPr lang="en-US" sz="2600" dirty="0" err="1" smtClean="0"/>
              <a:t>sé</a:t>
            </a:r>
            <a:r>
              <a:rPr lang="en-US" altLang="en-US" sz="2600" dirty="0" err="1" smtClean="0"/>
              <a:t>cretariat</a:t>
            </a:r>
            <a:r>
              <a:rPr lang="en-US" altLang="en-US" sz="2600" dirty="0" smtClean="0"/>
              <a:t> national de </a:t>
            </a:r>
            <a:r>
              <a:rPr lang="en-US" altLang="en-US" sz="2600" dirty="0" err="1" smtClean="0"/>
              <a:t>normalisation</a:t>
            </a:r>
            <a:r>
              <a:rPr lang="en-US" altLang="en-US" sz="2600" dirty="0" smtClean="0"/>
              <a:t> </a:t>
            </a:r>
            <a:r>
              <a:rPr lang="fr-FR" sz="2600" dirty="0" smtClean="0"/>
              <a:t>est établie sous la législation appropriée. </a:t>
            </a:r>
          </a:p>
          <a:p>
            <a:pPr lvl="0"/>
            <a:r>
              <a:rPr lang="fr-FR" sz="2600" dirty="0" smtClean="0"/>
              <a:t>La responsabilité sera assignée à l’agence gouvernementale (ou à l’organisme officiel) responsable de l’UIT, ou toute autre organisation gouvernementale différente </a:t>
            </a:r>
            <a:r>
              <a:rPr lang="fr-FR" sz="2600" dirty="0" err="1" smtClean="0"/>
              <a:t>designée</a:t>
            </a:r>
            <a:r>
              <a:rPr lang="fr-FR" sz="2600" dirty="0" smtClean="0"/>
              <a:t> par l'Etat membre.</a:t>
            </a:r>
          </a:p>
          <a:p>
            <a:pPr lvl="1"/>
            <a:r>
              <a:rPr lang="fr-FR" sz="2600" dirty="0" smtClean="0"/>
              <a:t>Celle-ci sera« l‘Agence responsable »(RA).</a:t>
            </a:r>
          </a:p>
          <a:p>
            <a:pPr>
              <a:lnSpc>
                <a:spcPct val="150000"/>
              </a:lnSpc>
            </a:pPr>
            <a:endParaRPr lang="en-US" altLang="en-US" sz="26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E4B5216-E240-4BC6-A531-76106DFBF0FA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altLang="en-US" dirty="0" err="1" smtClean="0"/>
              <a:t>Agence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responsable</a:t>
            </a:r>
            <a:r>
              <a:rPr lang="en-US" altLang="en-US" dirty="0" smtClean="0"/>
              <a:t> –</a:t>
            </a:r>
            <a:r>
              <a:rPr lang="en-US" altLang="en-US" dirty="0" err="1" smtClean="0"/>
              <a:t>Meilleures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pratiques</a:t>
            </a:r>
            <a:endParaRPr lang="en-US" alt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err="1" smtClean="0"/>
              <a:t>Seule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l’agence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responsable</a:t>
            </a:r>
            <a:r>
              <a:rPr lang="en-US" altLang="en-US" sz="2400" dirty="0" smtClean="0"/>
              <a:t>(RA) a </a:t>
            </a:r>
            <a:r>
              <a:rPr lang="en-US" altLang="en-US" sz="2400" dirty="0" err="1" smtClean="0"/>
              <a:t>l’autorité</a:t>
            </a:r>
            <a:r>
              <a:rPr lang="en-US" altLang="en-US" sz="2400" dirty="0" smtClean="0"/>
              <a:t> de la </a:t>
            </a:r>
            <a:r>
              <a:rPr lang="en-US" altLang="en-US" sz="2400" dirty="0" err="1" smtClean="0"/>
              <a:t>prise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décision</a:t>
            </a:r>
            <a:r>
              <a:rPr lang="en-US" altLang="en-US" sz="2400" dirty="0" smtClean="0"/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err="1" smtClean="0"/>
              <a:t>D’autres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groupes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subordonnés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sont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consultatifs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auprès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l’Agence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Responsable</a:t>
            </a:r>
            <a:r>
              <a:rPr lang="en-US" altLang="en-US" sz="2400" dirty="0" smtClean="0"/>
              <a:t> (RA).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defRPr/>
            </a:pPr>
            <a:r>
              <a:rPr lang="en-US" altLang="en-US" sz="2400" dirty="0" smtClean="0"/>
              <a:t>Les </a:t>
            </a:r>
            <a:r>
              <a:rPr lang="en-US" altLang="en-US" sz="2400" dirty="0" err="1" smtClean="0"/>
              <a:t>travaux</a:t>
            </a:r>
            <a:r>
              <a:rPr lang="en-US" altLang="en-US" sz="2400" dirty="0" smtClean="0"/>
              <a:t> se </a:t>
            </a:r>
            <a:r>
              <a:rPr lang="en-US" altLang="en-US" sz="2400" dirty="0" err="1" smtClean="0"/>
              <a:t>déroulent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dans</a:t>
            </a:r>
            <a:r>
              <a:rPr lang="en-US" altLang="en-US" sz="2400" dirty="0" smtClean="0"/>
              <a:t> les </a:t>
            </a:r>
            <a:r>
              <a:rPr lang="en-US" altLang="en-US" sz="2400" dirty="0" err="1" smtClean="0"/>
              <a:t>groupes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subordonnés</a:t>
            </a:r>
            <a:r>
              <a:rPr lang="en-US" altLang="en-US" sz="2400" dirty="0" smtClean="0"/>
              <a:t> et </a:t>
            </a:r>
            <a:r>
              <a:rPr lang="en-US" altLang="en-US" sz="2400" dirty="0" err="1" smtClean="0"/>
              <a:t>sont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approuvés</a:t>
            </a:r>
            <a:r>
              <a:rPr lang="en-US" altLang="en-US" sz="2400" dirty="0" smtClean="0"/>
              <a:t> par </a:t>
            </a:r>
            <a:r>
              <a:rPr lang="en-US" altLang="en-US" sz="2400" dirty="0" err="1" smtClean="0"/>
              <a:t>l’Agence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responsable</a:t>
            </a:r>
            <a:r>
              <a:rPr lang="en-US" altLang="en-US" sz="2400" dirty="0" smtClean="0"/>
              <a:t>(RA).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F5C64B0-445A-4DB5-BE19-A67ECE4C3DBD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473EA5067FC545A31841E0649D83A3" ma:contentTypeVersion="1" ma:contentTypeDescription="Create a new document." ma:contentTypeScope="" ma:versionID="b548611e52a10344ef5d0144dc32665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51EAA7-F10F-4C5F-836A-D5B0DA348606}"/>
</file>

<file path=customXml/itemProps2.xml><?xml version="1.0" encoding="utf-8"?>
<ds:datastoreItem xmlns:ds="http://schemas.openxmlformats.org/officeDocument/2006/customXml" ds:itemID="{33A2B6E1-03E3-4D0A-B7E1-FA35E026E822}"/>
</file>

<file path=customXml/itemProps3.xml><?xml version="1.0" encoding="utf-8"?>
<ds:datastoreItem xmlns:ds="http://schemas.openxmlformats.org/officeDocument/2006/customXml" ds:itemID="{D05A4477-6403-4A70-B93F-F944355221D6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2896</TotalTime>
  <Words>1712</Words>
  <Application>Microsoft Office PowerPoint</Application>
  <PresentationFormat>On-screen Show (4:3)</PresentationFormat>
  <Paragraphs>234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Malgun Gothic</vt:lpstr>
      <vt:lpstr>Arial</vt:lpstr>
      <vt:lpstr>Calibri</vt:lpstr>
      <vt:lpstr>Symbol</vt:lpstr>
      <vt:lpstr>Times New Roman</vt:lpstr>
      <vt:lpstr>Univers</vt:lpstr>
      <vt:lpstr>Verdana</vt:lpstr>
      <vt:lpstr>ZapfDingbats BT</vt:lpstr>
      <vt:lpstr>ITU-e</vt:lpstr>
      <vt:lpstr>Lignes directrices pour l'établissement d'un Secrétariat national de normalisation (NSS) pour l'UIT-T</vt:lpstr>
      <vt:lpstr>Résolution 44 de l’AMNT (BSG)</vt:lpstr>
      <vt:lpstr>Défis</vt:lpstr>
      <vt:lpstr>Avantages d'un Sécretariat national de normalisation (NSS)</vt:lpstr>
      <vt:lpstr>Exemple des meilleures pratiques</vt:lpstr>
      <vt:lpstr>Fonctions du Sécretariat national de normalisation (NSS)</vt:lpstr>
      <vt:lpstr>Fonctions du Sécretariat national de normalisation (cont.)</vt:lpstr>
      <vt:lpstr>Base legale pour le Sécretariat national de normalisation (NSS) </vt:lpstr>
      <vt:lpstr>Agence responsable –Meilleures pratiques</vt:lpstr>
      <vt:lpstr>Agence responsable –Meilleures pratiques</vt:lpstr>
      <vt:lpstr>Niveau Général du Sécretariat national de normalisation (NSS)  </vt:lpstr>
      <vt:lpstr>Niveau Général du Sécretariat national de normalisation (NSS) </vt:lpstr>
      <vt:lpstr>Niveau Général du Sécretariat national de normalisation (NSS) </vt:lpstr>
      <vt:lpstr>Niveau Général du Sécretariat national de normalisation (NSS) </vt:lpstr>
      <vt:lpstr>Commissions d’études du niveau du Sécretariat national de normalisation (NSS)  </vt:lpstr>
      <vt:lpstr>Commissions d’études du niveau du Sécretariat national de normalisation (NSS) </vt:lpstr>
      <vt:lpstr>Commissions d’études du niveau du Sécretariat national de normalisation (NSS) </vt:lpstr>
      <vt:lpstr>Commissions d’études du niveau du Sécretariat national de normalisation (NSS)  </vt:lpstr>
      <vt:lpstr>Niveau Général du Sécretariat national de normalisation (NSS)  </vt:lpstr>
      <vt:lpstr>Feuille de route pour la mise en oeuvre</vt:lpstr>
      <vt:lpstr>Assistance Technique pour etablir un Sécretariat national de normalisation (NSS) </vt:lpstr>
      <vt:lpstr>Assistance Technique pour etablir un Sécretariat national de normalisation (NSS) 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Aloran, Rakan</cp:lastModifiedBy>
  <cp:revision>399</cp:revision>
  <cp:lastPrinted>2001-11-25T13:41:09Z</cp:lastPrinted>
  <dcterms:created xsi:type="dcterms:W3CDTF">2007-02-20T15:47:31Z</dcterms:created>
  <dcterms:modified xsi:type="dcterms:W3CDTF">2014-07-02T09:53:52Z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0x0101008E473EA5067FC545A31841E0649D83A3</vt:lpwstr>
  </property>
</Properties>
</file>