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769" r:id="rId2"/>
    <p:sldId id="810" r:id="rId3"/>
    <p:sldId id="808" r:id="rId4"/>
    <p:sldId id="809" r:id="rId5"/>
    <p:sldId id="798" r:id="rId6"/>
    <p:sldId id="802" r:id="rId7"/>
    <p:sldId id="803" r:id="rId8"/>
    <p:sldId id="805" r:id="rId9"/>
    <p:sldId id="806" r:id="rId10"/>
    <p:sldId id="797" r:id="rId11"/>
    <p:sldId id="807" r:id="rId12"/>
    <p:sldId id="811" r:id="rId13"/>
    <p:sldId id="812" r:id="rId14"/>
    <p:sldId id="787" r:id="rId15"/>
    <p:sldId id="738" r:id="rId16"/>
  </p:sldIdLst>
  <p:sldSz cx="9144000" cy="6858000" type="screen4x3"/>
  <p:notesSz cx="6781800" cy="9918700"/>
  <p:defaultTextStyle>
    <a:defPPr>
      <a:defRPr lang="en-US"/>
    </a:defPPr>
    <a:lvl1pPr algn="l" rtl="0" fontAlgn="base">
      <a:spcBef>
        <a:spcPct val="0"/>
      </a:spcBef>
      <a:spcAft>
        <a:spcPct val="0"/>
      </a:spcAft>
      <a:defRPr sz="2000" kern="1200">
        <a:solidFill>
          <a:srgbClr val="646464"/>
        </a:solidFill>
        <a:latin typeface="Verdana" pitchFamily="34" charset="0"/>
        <a:ea typeface="+mn-ea"/>
        <a:cs typeface="Arial" pitchFamily="34" charset="0"/>
      </a:defRPr>
    </a:lvl1pPr>
    <a:lvl2pPr marL="457200" algn="l" rtl="0" fontAlgn="base">
      <a:spcBef>
        <a:spcPct val="0"/>
      </a:spcBef>
      <a:spcAft>
        <a:spcPct val="0"/>
      </a:spcAft>
      <a:defRPr sz="2000" kern="1200">
        <a:solidFill>
          <a:srgbClr val="646464"/>
        </a:solidFill>
        <a:latin typeface="Verdana" pitchFamily="34" charset="0"/>
        <a:ea typeface="+mn-ea"/>
        <a:cs typeface="Arial" pitchFamily="34" charset="0"/>
      </a:defRPr>
    </a:lvl2pPr>
    <a:lvl3pPr marL="914400" algn="l" rtl="0" fontAlgn="base">
      <a:spcBef>
        <a:spcPct val="0"/>
      </a:spcBef>
      <a:spcAft>
        <a:spcPct val="0"/>
      </a:spcAft>
      <a:defRPr sz="2000" kern="1200">
        <a:solidFill>
          <a:srgbClr val="646464"/>
        </a:solidFill>
        <a:latin typeface="Verdana" pitchFamily="34" charset="0"/>
        <a:ea typeface="+mn-ea"/>
        <a:cs typeface="Arial" pitchFamily="34" charset="0"/>
      </a:defRPr>
    </a:lvl3pPr>
    <a:lvl4pPr marL="1371600" algn="l" rtl="0" fontAlgn="base">
      <a:spcBef>
        <a:spcPct val="0"/>
      </a:spcBef>
      <a:spcAft>
        <a:spcPct val="0"/>
      </a:spcAft>
      <a:defRPr sz="2000" kern="1200">
        <a:solidFill>
          <a:srgbClr val="646464"/>
        </a:solidFill>
        <a:latin typeface="Verdana" pitchFamily="34" charset="0"/>
        <a:ea typeface="+mn-ea"/>
        <a:cs typeface="Arial" pitchFamily="34" charset="0"/>
      </a:defRPr>
    </a:lvl4pPr>
    <a:lvl5pPr marL="1828800" algn="l" rtl="0" fontAlgn="base">
      <a:spcBef>
        <a:spcPct val="0"/>
      </a:spcBef>
      <a:spcAft>
        <a:spcPct val="0"/>
      </a:spcAft>
      <a:defRPr sz="2000" kern="1200">
        <a:solidFill>
          <a:srgbClr val="646464"/>
        </a:solidFill>
        <a:latin typeface="Verdana" pitchFamily="34" charset="0"/>
        <a:ea typeface="+mn-ea"/>
        <a:cs typeface="Arial" pitchFamily="34" charset="0"/>
      </a:defRPr>
    </a:lvl5pPr>
    <a:lvl6pPr marL="2286000" algn="l" defTabSz="914400" rtl="0" eaLnBrk="1" latinLnBrk="0" hangingPunct="1">
      <a:defRPr sz="2000" kern="1200">
        <a:solidFill>
          <a:srgbClr val="646464"/>
        </a:solidFill>
        <a:latin typeface="Verdana" pitchFamily="34" charset="0"/>
        <a:ea typeface="+mn-ea"/>
        <a:cs typeface="Arial" pitchFamily="34" charset="0"/>
      </a:defRPr>
    </a:lvl6pPr>
    <a:lvl7pPr marL="2743200" algn="l" defTabSz="914400" rtl="0" eaLnBrk="1" latinLnBrk="0" hangingPunct="1">
      <a:defRPr sz="2000" kern="1200">
        <a:solidFill>
          <a:srgbClr val="646464"/>
        </a:solidFill>
        <a:latin typeface="Verdana" pitchFamily="34" charset="0"/>
        <a:ea typeface="+mn-ea"/>
        <a:cs typeface="Arial" pitchFamily="34" charset="0"/>
      </a:defRPr>
    </a:lvl7pPr>
    <a:lvl8pPr marL="3200400" algn="l" defTabSz="914400" rtl="0" eaLnBrk="1" latinLnBrk="0" hangingPunct="1">
      <a:defRPr sz="2000" kern="1200">
        <a:solidFill>
          <a:srgbClr val="646464"/>
        </a:solidFill>
        <a:latin typeface="Verdana" pitchFamily="34" charset="0"/>
        <a:ea typeface="+mn-ea"/>
        <a:cs typeface="Arial" pitchFamily="34" charset="0"/>
      </a:defRPr>
    </a:lvl8pPr>
    <a:lvl9pPr marL="3657600" algn="l" defTabSz="914400" rtl="0" eaLnBrk="1" latinLnBrk="0" hangingPunct="1">
      <a:defRPr sz="2000" kern="1200">
        <a:solidFill>
          <a:srgbClr val="646464"/>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08C"/>
    <a:srgbClr val="A7D971"/>
    <a:srgbClr val="009A00"/>
    <a:srgbClr val="006800"/>
    <a:srgbClr val="00E6BA"/>
    <a:srgbClr val="2479D6"/>
    <a:srgbClr val="2860DC"/>
    <a:srgbClr val="2271C8"/>
    <a:srgbClr val="60A4CE"/>
    <a:srgbClr val="E9F2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52" autoAdjust="0"/>
    <p:restoredTop sz="79502" autoAdjust="0"/>
  </p:normalViewPr>
  <p:slideViewPr>
    <p:cSldViewPr showGuides="1">
      <p:cViewPr>
        <p:scale>
          <a:sx n="80" d="100"/>
          <a:sy n="80" d="100"/>
        </p:scale>
        <p:origin x="-1554" y="-636"/>
      </p:cViewPr>
      <p:guideLst>
        <p:guide orient="horz" pos="2160"/>
        <p:guide pos="2880"/>
      </p:guideLst>
    </p:cSldViewPr>
  </p:slideViewPr>
  <p:outlineViewPr>
    <p:cViewPr>
      <p:scale>
        <a:sx n="33" d="100"/>
        <a:sy n="33" d="100"/>
      </p:scale>
      <p:origin x="42" y="8922"/>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4" d="100"/>
          <a:sy n="74" d="100"/>
        </p:scale>
        <p:origin x="-2238" y="-90"/>
      </p:cViewPr>
      <p:guideLst>
        <p:guide orient="horz" pos="312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28675" name="Rectangle 3"/>
          <p:cNvSpPr>
            <a:spLocks noGrp="1" noChangeArrowheads="1"/>
          </p:cNvSpPr>
          <p:nvPr>
            <p:ph type="dt" sz="quarter"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28676" name="Rectangle 4"/>
          <p:cNvSpPr>
            <a:spLocks noGrp="1" noChangeArrowheads="1"/>
          </p:cNvSpPr>
          <p:nvPr>
            <p:ph type="ftr" sz="quarter" idx="2"/>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28677" name="Rectangle 5"/>
          <p:cNvSpPr>
            <a:spLocks noGrp="1" noChangeArrowheads="1"/>
          </p:cNvSpPr>
          <p:nvPr>
            <p:ph type="sldNum" sz="quarter" idx="3"/>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5872BECA-4382-461B-B8EF-F5EEA414157E}" type="slidenum">
              <a:rPr lang="en-US"/>
              <a:pPr/>
              <a:t>‹#›</a:t>
            </a:fld>
            <a:endParaRPr lang="en-US"/>
          </a:p>
        </p:txBody>
      </p:sp>
    </p:spTree>
    <p:extLst>
      <p:ext uri="{BB962C8B-B14F-4D97-AF65-F5344CB8AC3E}">
        <p14:creationId xmlns:p14="http://schemas.microsoft.com/office/powerpoint/2010/main" val="314705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defRPr>
            </a:lvl1pPr>
          </a:lstStyle>
          <a:p>
            <a:endParaRPr lang="en-US"/>
          </a:p>
        </p:txBody>
      </p:sp>
      <p:sp>
        <p:nvSpPr>
          <p:cNvPr id="48131" name="Rectangle 3"/>
          <p:cNvSpPr>
            <a:spLocks noGrp="1" noChangeArrowheads="1"/>
          </p:cNvSpPr>
          <p:nvPr>
            <p:ph type="dt" idx="1"/>
          </p:nvPr>
        </p:nvSpPr>
        <p:spPr bwMode="auto">
          <a:xfrm>
            <a:off x="3843338" y="0"/>
            <a:ext cx="293846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defRPr>
            </a:lvl1pPr>
          </a:lstStyle>
          <a:p>
            <a:endParaRPr lang="en-US"/>
          </a:p>
        </p:txBody>
      </p:sp>
      <p:sp>
        <p:nvSpPr>
          <p:cNvPr id="14340" name="Rectangle 4"/>
          <p:cNvSpPr>
            <a:spLocks noGrp="1" noRot="1" noChangeAspect="1" noChangeArrowheads="1" noTextEdit="1"/>
          </p:cNvSpPr>
          <p:nvPr>
            <p:ph type="sldImg" idx="2"/>
          </p:nvPr>
        </p:nvSpPr>
        <p:spPr bwMode="auto">
          <a:xfrm>
            <a:off x="912813" y="744538"/>
            <a:ext cx="4956175" cy="37179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03288" y="4711700"/>
            <a:ext cx="497522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0" y="942181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defRPr>
            </a:lvl1pPr>
          </a:lstStyle>
          <a:p>
            <a:endParaRPr lang="en-US"/>
          </a:p>
        </p:txBody>
      </p:sp>
      <p:sp>
        <p:nvSpPr>
          <p:cNvPr id="48135" name="Rectangle 7"/>
          <p:cNvSpPr>
            <a:spLocks noGrp="1" noChangeArrowheads="1"/>
          </p:cNvSpPr>
          <p:nvPr>
            <p:ph type="sldNum" sz="quarter" idx="5"/>
          </p:nvPr>
        </p:nvSpPr>
        <p:spPr bwMode="auto">
          <a:xfrm>
            <a:off x="3843338" y="9421813"/>
            <a:ext cx="2938462"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defRPr>
            </a:lvl1pPr>
          </a:lstStyle>
          <a:p>
            <a:fld id="{49D646A2-66AE-426B-BD27-CE814885D4FC}" type="slidenum">
              <a:rPr lang="en-US"/>
              <a:pPr/>
              <a:t>‹#›</a:t>
            </a:fld>
            <a:endParaRPr lang="en-US"/>
          </a:p>
        </p:txBody>
      </p:sp>
    </p:spTree>
    <p:extLst>
      <p:ext uri="{BB962C8B-B14F-4D97-AF65-F5344CB8AC3E}">
        <p14:creationId xmlns:p14="http://schemas.microsoft.com/office/powerpoint/2010/main" val="14133789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fld id="{9A2F06EE-A90C-4503-92A2-2D67CE39D752}" type="slidenum">
              <a:rPr lang="en-US" altLang="en-US" sz="1200" smtClean="0">
                <a:solidFill>
                  <a:schemeClr val="tx1"/>
                </a:solidFill>
              </a:rPr>
              <a:pPr/>
              <a:t>1</a:t>
            </a:fld>
            <a:endParaRPr lang="en-US" altLang="en-US" sz="1200" smtClean="0">
              <a:solidFill>
                <a:schemeClr val="tx1"/>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dirty="0" smtClean="0">
                <a:solidFill>
                  <a:srgbClr val="000000"/>
                </a:solidFill>
              </a:rPr>
              <a:t>WTSA-12</a:t>
            </a:r>
          </a:p>
          <a:p>
            <a:pPr>
              <a:defRPr/>
            </a:pPr>
            <a:endParaRPr lang="en-US" sz="1600" dirty="0" smtClean="0">
              <a:solidFill>
                <a:srgbClr val="000000"/>
              </a:solidFill>
            </a:endParaRPr>
          </a:p>
          <a:p>
            <a:pPr>
              <a:defRPr/>
            </a:pPr>
            <a:r>
              <a:rPr lang="en-US" sz="1600" dirty="0" smtClean="0">
                <a:solidFill>
                  <a:srgbClr val="000000"/>
                </a:solidFill>
              </a:rPr>
              <a:t>Résolution 73 d'ITU-T - technologies de l'information et des communications, environnement et changement climatique</a:t>
            </a:r>
          </a:p>
          <a:p>
            <a:pPr marL="285750" indent="-285750">
              <a:buFont typeface="Arial" panose="020B0604020202020204" pitchFamily="34" charset="0"/>
              <a:buChar char="•"/>
              <a:defRPr/>
            </a:pPr>
            <a:r>
              <a:rPr lang="en-US" sz="1200" dirty="0" smtClean="0">
                <a:solidFill>
                  <a:srgbClr val="000000"/>
                </a:solidFill>
              </a:rPr>
              <a:t>Révisé et consenti à l'Assemblée d'étalonnage de télécommunication du monde (Dubaï, 2012)</a:t>
            </a:r>
          </a:p>
          <a:p>
            <a:pPr marL="285750" indent="-285750">
              <a:buFont typeface="Arial" panose="020B0604020202020204" pitchFamily="34" charset="0"/>
              <a:buChar char="•"/>
              <a:defRPr/>
            </a:pPr>
            <a:r>
              <a:rPr lang="en-US" sz="1200" dirty="0" smtClean="0">
                <a:solidFill>
                  <a:srgbClr val="000000"/>
                </a:solidFill>
              </a:rPr>
              <a:t>Identifie ce jeu d'ICTs un rôle essentiel en abordant des défis environnementaux ;</a:t>
            </a:r>
          </a:p>
          <a:p>
            <a:pPr>
              <a:defRPr/>
            </a:pPr>
            <a:endParaRPr lang="en-US" sz="1600" dirty="0" smtClean="0">
              <a:solidFill>
                <a:srgbClr val="000000"/>
              </a:solidFill>
            </a:endParaRPr>
          </a:p>
          <a:p>
            <a:pPr>
              <a:defRPr/>
            </a:pPr>
            <a:r>
              <a:rPr lang="en-US" sz="1600" dirty="0" smtClean="0">
                <a:solidFill>
                  <a:srgbClr val="000000"/>
                </a:solidFill>
              </a:rPr>
              <a:t>La résolution 79 d'ITU-T - le rôle des télécommunications/technologie de l'information et des communications dans la manipulation et controllinge-gaspillent de l'</a:t>
            </a:r>
            <a:r>
              <a:rPr lang="en-US" sz="1600" dirty="0" smtClean="0">
                <a:solidFill>
                  <a:srgbClr val="000000"/>
                </a:solidFill>
              </a:rPr>
              <a:t>équipement de technologie de télécommunication et d'information et des méthodes de le traiter</a:t>
            </a:r>
          </a:p>
          <a:p>
            <a:pPr marL="285750" indent="-285750">
              <a:buFont typeface="Arial" panose="020B0604020202020204" pitchFamily="34" charset="0"/>
              <a:buChar char="•"/>
              <a:defRPr/>
            </a:pPr>
            <a:r>
              <a:rPr lang="en-US" sz="1200" dirty="0" smtClean="0">
                <a:solidFill>
                  <a:srgbClr val="000000"/>
                </a:solidFill>
              </a:rPr>
              <a:t>Consenti à l'Assemblée d'étalonnage de télécommunication du monde (Dubaï, 2012)</a:t>
            </a:r>
          </a:p>
          <a:p>
            <a:pPr marL="285750" indent="-285750">
              <a:buFont typeface="Arial" panose="020B0604020202020204" pitchFamily="34" charset="0"/>
              <a:buChar char="•"/>
              <a:defRPr/>
            </a:pPr>
            <a:r>
              <a:rPr lang="en-US" sz="1200" dirty="0" smtClean="0">
                <a:solidFill>
                  <a:srgbClr val="000000"/>
                </a:solidFill>
              </a:rPr>
              <a:t>Contribuer pour alléger l'impact négatif ofe-gaspillent </a:t>
            </a:r>
            <a:r>
              <a:rPr lang="en-US" sz="1200" dirty="0" smtClean="0">
                <a:solidFill>
                  <a:srgbClr val="000000"/>
                </a:solidFill>
              </a:rPr>
              <a:t>sur l'environnement et la santé</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C39422F-251D-47FD-864B-BEB3C1C612ED}" type="slidenum">
              <a:rPr lang="en-US" smtClean="0"/>
              <a:pPr>
                <a:defRPr/>
              </a:pPr>
              <a:t>2</a:t>
            </a:fld>
            <a:endParaRPr lang="en-US" dirty="0"/>
          </a:p>
        </p:txBody>
      </p:sp>
    </p:spTree>
    <p:extLst>
      <p:ext uri="{BB962C8B-B14F-4D97-AF65-F5344CB8AC3E}">
        <p14:creationId xmlns:p14="http://schemas.microsoft.com/office/powerpoint/2010/main" val="357874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dirty="0" smtClean="0">
                <a:solidFill>
                  <a:srgbClr val="000000"/>
                </a:solidFill>
              </a:rPr>
              <a:t>WTSA-12</a:t>
            </a:r>
          </a:p>
          <a:p>
            <a:pPr>
              <a:defRPr/>
            </a:pPr>
            <a:endParaRPr lang="en-US" sz="1600" dirty="0" smtClean="0">
              <a:solidFill>
                <a:srgbClr val="000000"/>
              </a:solidFill>
            </a:endParaRPr>
          </a:p>
          <a:p>
            <a:pPr>
              <a:defRPr/>
            </a:pPr>
            <a:r>
              <a:rPr lang="en-US" sz="1600" dirty="0" smtClean="0">
                <a:solidFill>
                  <a:srgbClr val="000000"/>
                </a:solidFill>
              </a:rPr>
              <a:t>Résolution 73 d'ITU-T - technologies de l'information et des communications, environnement et changement climatique</a:t>
            </a:r>
          </a:p>
          <a:p>
            <a:pPr marL="285750" indent="-285750">
              <a:buFont typeface="Arial" panose="020B0604020202020204" pitchFamily="34" charset="0"/>
              <a:buChar char="•"/>
              <a:defRPr/>
            </a:pPr>
            <a:r>
              <a:rPr lang="en-US" sz="1200" dirty="0" smtClean="0">
                <a:solidFill>
                  <a:srgbClr val="000000"/>
                </a:solidFill>
              </a:rPr>
              <a:t>Révisé et consenti à l'Assemblée d'étalonnage de télécommunication du monde (Dubaï, 2012)</a:t>
            </a:r>
          </a:p>
          <a:p>
            <a:pPr marL="285750" indent="-285750">
              <a:buFont typeface="Arial" panose="020B0604020202020204" pitchFamily="34" charset="0"/>
              <a:buChar char="•"/>
              <a:defRPr/>
            </a:pPr>
            <a:r>
              <a:rPr lang="en-US" sz="1200" dirty="0" smtClean="0">
                <a:solidFill>
                  <a:srgbClr val="000000"/>
                </a:solidFill>
              </a:rPr>
              <a:t>Identifie ce jeu d'ICTs un rôle essentiel en abordant des défis environnementaux ;</a:t>
            </a:r>
          </a:p>
          <a:p>
            <a:pPr>
              <a:defRPr/>
            </a:pPr>
            <a:endParaRPr lang="en-US" sz="1600" dirty="0" smtClean="0">
              <a:solidFill>
                <a:srgbClr val="000000"/>
              </a:solidFill>
            </a:endParaRPr>
          </a:p>
          <a:p>
            <a:pPr>
              <a:defRPr/>
            </a:pPr>
            <a:r>
              <a:rPr lang="en-US" sz="1600" dirty="0" smtClean="0">
                <a:solidFill>
                  <a:srgbClr val="000000"/>
                </a:solidFill>
              </a:rPr>
              <a:t>La résolution 79 d'ITU-T - le rôle des télécommunications/technologie de l'information et des communications dans la manipulation et controllinge-gaspillent de l'</a:t>
            </a:r>
            <a:r>
              <a:rPr lang="en-US" sz="1600" dirty="0" smtClean="0">
                <a:solidFill>
                  <a:srgbClr val="000000"/>
                </a:solidFill>
              </a:rPr>
              <a:t>équipement de technologie de télécommunication et d'information et des méthodes de le traiter</a:t>
            </a:r>
          </a:p>
          <a:p>
            <a:pPr marL="285750" indent="-285750">
              <a:buFont typeface="Arial" panose="020B0604020202020204" pitchFamily="34" charset="0"/>
              <a:buChar char="•"/>
              <a:defRPr/>
            </a:pPr>
            <a:r>
              <a:rPr lang="en-US" sz="1200" dirty="0" smtClean="0">
                <a:solidFill>
                  <a:srgbClr val="000000"/>
                </a:solidFill>
              </a:rPr>
              <a:t>Consenti à l'Assemblée d'étalonnage de télécommunication du monde (Dubaï, 2012)</a:t>
            </a:r>
          </a:p>
          <a:p>
            <a:pPr marL="285750" indent="-285750">
              <a:buFont typeface="Arial" panose="020B0604020202020204" pitchFamily="34" charset="0"/>
              <a:buChar char="•"/>
              <a:defRPr/>
            </a:pPr>
            <a:r>
              <a:rPr lang="en-US" sz="1200" dirty="0" smtClean="0">
                <a:solidFill>
                  <a:srgbClr val="000000"/>
                </a:solidFill>
              </a:rPr>
              <a:t>Contribuer pour alléger l'impact négatif ofe-gaspillent </a:t>
            </a:r>
            <a:r>
              <a:rPr lang="en-US" sz="1200" dirty="0" smtClean="0">
                <a:solidFill>
                  <a:srgbClr val="000000"/>
                </a:solidFill>
              </a:rPr>
              <a:t>sur l'environnement et la santé</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4C39422F-251D-47FD-864B-BEB3C1C612ED}" type="slidenum">
              <a:rPr lang="en-US" smtClean="0"/>
              <a:pPr>
                <a:defRPr/>
              </a:pPr>
              <a:t>5</a:t>
            </a:fld>
            <a:endParaRPr lang="en-US" dirty="0"/>
          </a:p>
        </p:txBody>
      </p:sp>
    </p:spTree>
    <p:extLst>
      <p:ext uri="{BB962C8B-B14F-4D97-AF65-F5344CB8AC3E}">
        <p14:creationId xmlns:p14="http://schemas.microsoft.com/office/powerpoint/2010/main" val="357874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smtClean="0">
                <a:solidFill>
                  <a:schemeClr val="tx1"/>
                </a:solidFill>
                <a:effectLst/>
                <a:latin typeface="Verdana" pitchFamily="34" charset="0"/>
                <a:ea typeface="+mn-ea"/>
                <a:cs typeface="Arial" pitchFamily="34" charset="0"/>
              </a:rPr>
              <a:t>Adaptation de changement climatique, réduction et information et technologies des communications</a:t>
              <a:t> :</a:t>
            </a:r>
            <a:r>
              <a:t> </a:t>
            </a:r>
            <a:r>
              <a:rPr lang="en-US" sz="1200" b="1" i="0" kern="1200" dirty="0" smtClean="0">
                <a:solidFill>
                  <a:schemeClr val="tx1"/>
                </a:solidFill>
                <a:effectLst/>
                <a:latin typeface="Verdana" pitchFamily="34" charset="0"/>
                <a:ea typeface="+mn-ea"/>
                <a:cs typeface="Arial" pitchFamily="34" charset="0"/>
              </a:rPr>
              <a:t>le cas du Ghana</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Verdana" pitchFamily="34" charset="0"/>
                <a:ea typeface="+mn-ea"/>
                <a:cs typeface="Arial" pitchFamily="34" charset="0"/>
              </a:rPr>
              <a:t>Ce rapport se concentre sur explorer une question de plus en plus importante :</a:t>
            </a:r>
            <a:r>
              <a:t> </a:t>
            </a:r>
            <a:r>
              <a:rPr lang="en-US" sz="1200" b="0" i="0" kern="1200" dirty="0" smtClean="0">
                <a:solidFill>
                  <a:schemeClr val="tx1"/>
                </a:solidFill>
                <a:effectLst/>
                <a:latin typeface="Verdana" pitchFamily="34" charset="0"/>
                <a:ea typeface="+mn-ea"/>
                <a:cs typeface="Arial" pitchFamily="34" charset="0"/>
              </a:rPr>
              <a:t>« Comment les pays en voie de développement peut-il effectivement intégrer des outils des TCI dans des stratégies d'adaptation et de réduction de changement climatique ?</a:t>
            </a:r>
            <a:r>
              <a:rPr lang="en-US" sz="1200" b="0" i="0" kern="1200" dirty="0" smtClean="0">
                <a:solidFill>
                  <a:schemeClr val="tx1"/>
                </a:solidFill>
                <a:effectLst/>
                <a:latin typeface="Verdana" pitchFamily="34" charset="0"/>
                <a:ea typeface="+mn-ea"/>
                <a:cs typeface="Arial" pitchFamily="34" charset="0"/>
              </a:rPr>
              <a:t> »</a:t>
            </a:r>
            <a:br>
              <a:rPr lang="en-US" dirty="0" smtClean="0"/>
            </a:br>
            <a:r>
              <a:rPr lang="en-US" sz="1200" b="0" i="0" kern="1200" dirty="0" smtClean="0">
                <a:solidFill>
                  <a:schemeClr val="tx1"/>
                </a:solidFill>
                <a:effectLst/>
                <a:latin typeface="Verdana" pitchFamily="34" charset="0"/>
                <a:ea typeface="+mn-ea"/>
                <a:cs typeface="Arial" pitchFamily="34" charset="0"/>
              </a:rPr>
              <a:t>contribution de ce rapport est double.</a:t>
            </a:r>
            <a:r>
              <a:t> </a:t>
            </a:r>
            <a:r>
              <a:rPr lang="en-US" sz="1200" b="0" i="0" kern="1200" dirty="0" smtClean="0">
                <a:solidFill>
                  <a:schemeClr val="tx1"/>
                </a:solidFill>
                <a:effectLst/>
                <a:latin typeface="Verdana" pitchFamily="34" charset="0"/>
                <a:ea typeface="+mn-ea"/>
                <a:cs typeface="Arial" pitchFamily="34" charset="0"/>
              </a:rPr>
              <a:t>Elle présente le potentiel d'ICTs vers l'adaptation et la réduction par le cas concret du Ghana, illustrant les défis et les opportunités faits face par les pays en voie de développement dans ce domaine.</a:t>
            </a:r>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6</a:t>
            </a:fld>
            <a:endParaRPr lang="en-US"/>
          </a:p>
        </p:txBody>
      </p:sp>
    </p:spTree>
    <p:extLst>
      <p:ext uri="{BB962C8B-B14F-4D97-AF65-F5344CB8AC3E}">
        <p14:creationId xmlns:p14="http://schemas.microsoft.com/office/powerpoint/2010/main" val="293202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Verdana" pitchFamily="34" charset="0"/>
                <a:ea typeface="+mn-ea"/>
                <a:cs typeface="Arial" pitchFamily="34" charset="0"/>
              </a:rPr>
              <a:t>Voies </a:t>
            </a:r>
            <a:r>
              <a:rPr lang="en-US" sz="1200" b="0" i="0" kern="1200" dirty="0" smtClean="0">
                <a:solidFill>
                  <a:schemeClr val="tx1"/>
                </a:solidFill>
                <a:effectLst/>
                <a:latin typeface="Verdana" pitchFamily="34" charset="0"/>
                <a:ea typeface="+mn-ea"/>
                <a:cs typeface="Arial" pitchFamily="34" charset="0"/>
              </a:rPr>
              <a:t>résilientes </a:t>
            </a:r>
            <a:r>
              <a:rPr lang="en-US" sz="1200" b="1" i="0" kern="1200" dirty="0" smtClean="0">
                <a:solidFill>
                  <a:schemeClr val="tx1"/>
                </a:solidFill>
                <a:effectLst/>
                <a:latin typeface="Verdana" pitchFamily="34" charset="0"/>
                <a:ea typeface="+mn-ea"/>
                <a:cs typeface="Arial" pitchFamily="34" charset="0"/>
              </a:rPr>
              <a:t>:</a:t>
            </a:r>
            <a:r>
              <a:t> </a:t>
            </a:r>
            <a:r>
              <a:rPr lang="en-US" sz="1200" b="1" i="0" kern="1200" dirty="0" smtClean="0">
                <a:solidFill>
                  <a:schemeClr val="tx1"/>
                </a:solidFill>
                <a:effectLst/>
                <a:latin typeface="Verdana" pitchFamily="34" charset="0"/>
                <a:ea typeface="+mn-ea"/>
                <a:cs typeface="Arial" pitchFamily="34" charset="0"/>
              </a:rPr>
              <a:t>l'adaptation du secteur des TCI au changement climatique</a:t>
            </a:r>
          </a:p>
          <a:p>
            <a:r>
              <a:rPr lang="en-US" sz="1200" b="0" i="0" kern="1200" dirty="0" smtClean="0">
                <a:solidFill>
                  <a:schemeClr val="tx1"/>
                </a:solidFill>
                <a:effectLst/>
                <a:latin typeface="Verdana" pitchFamily="34" charset="0"/>
                <a:ea typeface="+mn-ea"/>
                <a:cs typeface="Arial" pitchFamily="34" charset="0"/>
              </a:rPr>
              <a:t>L'objectif principal de ce rapport est d'explorer les impacts du changement climatique sur le secteur des TCI et du potentiel pour l'adaptation, tout en soulignant le besoin de voies résilientes d'action, permettant à des environnements et à de nouvelles normes de stimuler l'approche de secteur à l'adaptation.</a:t>
            </a:r>
          </a:p>
          <a:p>
            <a:endParaRPr lang="en-US" sz="1200" b="0" i="0" kern="1200" dirty="0" smtClean="0">
              <a:solidFill>
                <a:schemeClr val="tx1"/>
              </a:solidFill>
              <a:effectLst/>
              <a:latin typeface="Verdana" pitchFamily="34" charset="0"/>
              <a:ea typeface="+mn-ea"/>
              <a:cs typeface="Arial" pitchFamily="34" charset="0"/>
            </a:endParaRPr>
          </a:p>
          <a:p>
            <a:r>
              <a:rPr lang="en-US" sz="1200" b="1" i="0" kern="1200" dirty="0" smtClean="0">
                <a:solidFill>
                  <a:schemeClr val="tx1"/>
                </a:solidFill>
                <a:effectLst/>
                <a:latin typeface="Verdana" pitchFamily="34" charset="0"/>
                <a:ea typeface="+mn-ea"/>
                <a:cs typeface="Arial" pitchFamily="34" charset="0"/>
              </a:rPr>
              <a:t>Partnering pour des solutions :</a:t>
            </a:r>
            <a:r>
              <a:t> </a:t>
            </a:r>
            <a:r>
              <a:rPr lang="en-US" sz="1200" b="1" i="0" kern="1200" dirty="0" smtClean="0">
                <a:solidFill>
                  <a:schemeClr val="tx1"/>
                </a:solidFill>
                <a:effectLst/>
                <a:latin typeface="Verdana" pitchFamily="34" charset="0"/>
                <a:ea typeface="+mn-ea"/>
                <a:cs typeface="Arial" pitchFamily="34" charset="0"/>
              </a:rPr>
              <a:t>ICTs dans la gestion de l'eau futée</a:t>
            </a:r>
          </a:p>
          <a:p>
            <a:r>
              <a:rPr lang="en-US" sz="1200" b="0" i="0" kern="1200" dirty="0" smtClean="0">
                <a:solidFill>
                  <a:schemeClr val="tx1"/>
                </a:solidFill>
                <a:effectLst/>
                <a:latin typeface="Verdana" pitchFamily="34" charset="0"/>
                <a:ea typeface="+mn-ea"/>
                <a:cs typeface="Arial" pitchFamily="34" charset="0"/>
              </a:rPr>
              <a:t>Bien que les populations de croissance économique, de changement climatique et d'augmentation influencent fortement la disponibilité des ressources en eau globales, l'incorporation stratégique d'ICTs dans SWM peut atténuer certains de ces défis.</a:t>
            </a:r>
            <a:r>
              <a:t> </a:t>
            </a:r>
            <a:r>
              <a:rPr lang="en-US" sz="1200" b="0" i="0" kern="1200" dirty="0" smtClean="0">
                <a:solidFill>
                  <a:schemeClr val="tx1"/>
                </a:solidFill>
                <a:effectLst/>
                <a:latin typeface="Verdana" pitchFamily="34" charset="0"/>
                <a:ea typeface="+mn-ea"/>
                <a:cs typeface="Arial" pitchFamily="34" charset="0"/>
              </a:rPr>
              <a:t>De tels accomplissements, cependant, sont inaccessibles sans participation appropriée de dépositaire et achètent.</a:t>
            </a:r>
            <a:r>
              <a:t> </a:t>
            </a:r>
            <a:r>
              <a:rPr lang="en-US" sz="1200" b="0" i="0" kern="1200" dirty="0" smtClean="0">
                <a:solidFill>
                  <a:schemeClr val="tx1"/>
                </a:solidFill>
                <a:effectLst/>
                <a:latin typeface="Verdana" pitchFamily="34" charset="0"/>
                <a:ea typeface="+mn-ea"/>
                <a:cs typeface="Arial" pitchFamily="34" charset="0"/>
              </a:rPr>
              <a:t>L'intention principale de ce rapport est d'aller plus loin et de souligner comment ICTs peut surmonter certains des défis relevés dans le secteur de l'eau quand il y a participation appropriée de dépositaire.</a:t>
            </a:r>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7</a:t>
            </a:fld>
            <a:endParaRPr lang="en-US"/>
          </a:p>
        </p:txBody>
      </p:sp>
    </p:spTree>
    <p:extLst>
      <p:ext uri="{BB962C8B-B14F-4D97-AF65-F5344CB8AC3E}">
        <p14:creationId xmlns:p14="http://schemas.microsoft.com/office/powerpoint/2010/main" val="123916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La trousse à outils sur la durabilité environnementale pour le secteur des TCI est une initiative d'ITU-T qui fournit l'abondance de l'appui détaillé sur la façon dont les compagnies des TCI peuvent établir la durabilité dans les exécutions et la gestion de leurs organismes, par l'application pratique des normes internationales et des directives.</a:t>
            </a:r>
          </a:p>
          <a:p>
            <a:endParaRPr lang="en-US" altLang="en-US" dirty="0" smtClean="0"/>
          </a:p>
          <a:p>
            <a:r>
              <a:rPr lang="en-US" altLang="en-US" dirty="0" smtClean="0"/>
              <a:t>Cette trousse à outils fournit un ensemble de conditions convenues de durabilité pour des compagnies des TCI qui tient compte d'un reportage plus objectif de la façon dont la durabilité est pratiquée dans le secteur des TCI dans ces zones clé :</a:t>
            </a:r>
            <a:r>
              <a:t> </a:t>
            </a:r>
            <a:r>
              <a:rPr lang="en-US" altLang="en-US" dirty="0" smtClean="0"/>
              <a:t>bâtiments soutenables, TCI soutenables dans des organismes de corporation, produits soutenables, extrémité de gestion de la vie, caractéristiques générales et KPIs, et un cadre d'évaluation pour des incidences sur l'environnement du secteur des TCI.</a:t>
            </a:r>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8</a:t>
            </a:fld>
            <a:endParaRPr lang="en-US"/>
          </a:p>
        </p:txBody>
      </p:sp>
    </p:spTree>
    <p:extLst>
      <p:ext uri="{BB962C8B-B14F-4D97-AF65-F5344CB8AC3E}">
        <p14:creationId xmlns:p14="http://schemas.microsoft.com/office/powerpoint/2010/main" val="451774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Verdana" pitchFamily="34" charset="0"/>
                <a:ea typeface="+mn-ea"/>
                <a:cs typeface="Arial" pitchFamily="34" charset="0"/>
              </a:rPr>
              <a:t>Le portail global d'UIT sur ICTs, l'environnement et le changement climatique comporte des normes vertes des TCI d'ITU-T, et fournit les ressources externes de courant liées à ICTs et à changement climatique.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Verdana" pitchFamily="34" charset="0"/>
                <a:ea typeface="+mn-ea"/>
                <a:cs typeface="Arial" pitchFamily="34" charset="0"/>
              </a:rPr>
              <a:t>Matières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CHANGEMENT CLIMATIQUE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Gestion de l'eau FUTÉE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VILLES SOUTENABLES FUTÉES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E-WASTE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FOURNITURE VERTE DES TCI</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CALCUL ET CENTRES DE TRAITEMENT DES DONNÉES DE NUAGE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i="0" kern="1200" cap="all" dirty="0" smtClean="0">
                <a:solidFill>
                  <a:schemeClr val="tx1"/>
                </a:solidFill>
                <a:effectLst/>
                <a:latin typeface="Verdana" pitchFamily="34" charset="0"/>
                <a:ea typeface="+mn-ea"/>
                <a:cs typeface="Arial" pitchFamily="34" charset="0"/>
              </a:rPr>
              <a:t>CHAÎNES D'APPROVISIONNEMENTS DE VERDISSAGE DES TCI</a:t>
            </a:r>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10</a:t>
            </a:fld>
            <a:endParaRPr lang="en-US"/>
          </a:p>
        </p:txBody>
      </p:sp>
    </p:spTree>
    <p:extLst>
      <p:ext uri="{BB962C8B-B14F-4D97-AF65-F5344CB8AC3E}">
        <p14:creationId xmlns:p14="http://schemas.microsoft.com/office/powerpoint/2010/main" val="1380459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Après que les événements réussis tenus à Rome (2011) et à Paris (2012), ITU-T ait continué à mener l'organisation des semaines vertes de normes.</a:t>
            </a:r>
          </a:p>
          <a:p>
            <a:endParaRPr lang="en-US" altLang="en-US" dirty="0" smtClean="0"/>
          </a:p>
          <a:p>
            <a:r>
              <a:rPr lang="en-US" altLang="en-US" dirty="0" smtClean="0"/>
              <a:t>La 3ème </a:t>
            </a:r>
            <a:r>
              <a:rPr lang="en-US" altLang="en-US" dirty="0" smtClean="0"/>
              <a:t>semaine de normes de vert a eu lieu à Madrid, l'Espagne, il y a environ deux semaines et a comporté, entre autres, des discussions un-gaspillent la </a:t>
            </a:r>
            <a:r>
              <a:rPr lang="en-US" altLang="en-US" dirty="0" smtClean="0"/>
              <a:t>gestion, l'arrangement d'eco-estimation et les villes soutenables futées.</a:t>
            </a:r>
          </a:p>
          <a:p>
            <a:endParaRPr lang="en-US" altLang="en-US" dirty="0" smtClean="0"/>
          </a:p>
          <a:p>
            <a:r>
              <a:rPr lang="en-US" altLang="en-US" dirty="0" smtClean="0"/>
              <a:t>La semaine verte de normes est la plate-forme globale pour la discussion et connaissance-partageant cela rassemble de principaux spécialistes dans le domaine et vise à soulever la conscience d'importance et les occasions d'employer des normes des TCI pour établir une économie verte et pour assurer un futur soutenable.</a:t>
            </a:r>
          </a:p>
          <a:p>
            <a:endParaRPr lang="en-US" altLang="en-US" b="1" dirty="0" smtClean="0"/>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12</a:t>
            </a:fld>
            <a:endParaRPr lang="en-US"/>
          </a:p>
        </p:txBody>
      </p:sp>
    </p:spTree>
    <p:extLst>
      <p:ext uri="{BB962C8B-B14F-4D97-AF65-F5344CB8AC3E}">
        <p14:creationId xmlns:p14="http://schemas.microsoft.com/office/powerpoint/2010/main" val="214253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Verdana" pitchFamily="34" charset="0"/>
                <a:ea typeface="+mn-ea"/>
                <a:cs typeface="Arial" pitchFamily="34" charset="0"/>
              </a:rPr>
              <a:t>L'UIT organise les quatrièmes normes la semaine, du 22 au 26 septembre 2014 de vert dans Pékin, Chine.</a:t>
            </a:r>
            <a:r>
              <a:t> </a:t>
            </a:r>
            <a:r>
              <a:rPr lang="en-US" sz="1200" b="0" i="0" kern="1200" dirty="0" smtClean="0">
                <a:solidFill>
                  <a:schemeClr val="tx1"/>
                </a:solidFill>
                <a:effectLst/>
                <a:latin typeface="Verdana" pitchFamily="34" charset="0"/>
                <a:ea typeface="+mn-ea"/>
                <a:cs typeface="Arial" pitchFamily="34" charset="0"/>
              </a:rPr>
              <a:t>La semaine verte de normes sera accueillie avec bonté par Huawei en collaboration étroite avec l'académie de la Chine de la recherche de télécommunication (CATR) du ministère de la technologie d'industrie et d'information (MIIT) du gouvernement de la République populaire de Chine.</a:t>
            </a:r>
            <a:r>
              <a:t> </a:t>
            </a:r>
            <a:br>
              <a:rPr lang="en-US" dirty="0" smtClean="0"/>
            </a:br>
            <a:br>
              <a:rPr lang="en-US" dirty="0" smtClean="0"/>
            </a:br>
            <a:r>
              <a:rPr lang="en-US" sz="1200" b="0" i="0" kern="1200" dirty="0" smtClean="0">
                <a:solidFill>
                  <a:schemeClr val="tx1"/>
                </a:solidFill>
                <a:effectLst/>
                <a:latin typeface="Verdana" pitchFamily="34" charset="0"/>
                <a:ea typeface="+mn-ea"/>
                <a:cs typeface="Arial" pitchFamily="34" charset="0"/>
              </a:rPr>
              <a:t>La semaine verte de normes agit en tant que plate-forme globale pour la discussion et connaissance-partage afin de soulever la conscience d'importance et les occasions d'employer les TCI pour établir une économie verte et pour assurer un futur soutenable.</a:t>
            </a:r>
            <a:r>
              <a:t> </a:t>
            </a:r>
            <a:br>
              <a:rPr lang="en-US" dirty="0" smtClean="0"/>
            </a:br>
            <a:endParaRPr lang="en-US" dirty="0" smtClean="0"/>
          </a:p>
          <a:p>
            <a:r>
              <a:rPr lang="en-US" sz="1200" b="0" i="0" kern="1200" dirty="0" smtClean="0">
                <a:solidFill>
                  <a:schemeClr val="tx1"/>
                </a:solidFill>
                <a:effectLst/>
                <a:latin typeface="Verdana" pitchFamily="34" charset="0"/>
                <a:ea typeface="+mn-ea"/>
                <a:cs typeface="Arial" pitchFamily="34" charset="0"/>
              </a:rPr>
              <a:t>La semaine verte de normes rassemblera de principaux spécialistes dans le domaine, des responsables politiques supérieurs aux ingénieurs, aux concepteurs, aux planificateurs futés de ville, aux fonctionnaires de gouvernement, aux régulateurs, aux experts en matière de normes et à d'autres.</a:t>
            </a:r>
            <a:r>
              <a:t> </a:t>
            </a:r>
            <a:br>
              <a:rPr lang="en-US" dirty="0" smtClean="0"/>
            </a:br>
            <a:endParaRPr lang="en-US" dirty="0" smtClean="0"/>
          </a:p>
          <a:p>
            <a:pPr fontAlgn="base"/>
            <a:r>
              <a:rPr lang="en-US" sz="1200" b="1" i="0" kern="1200" dirty="0" smtClean="0">
                <a:solidFill>
                  <a:schemeClr val="tx1"/>
                </a:solidFill>
                <a:effectLst/>
                <a:latin typeface="Verdana" pitchFamily="34" charset="0"/>
                <a:ea typeface="+mn-ea"/>
                <a:cs typeface="Arial" pitchFamily="34" charset="0"/>
              </a:rPr>
              <a:t>Organisateurs :</a:t>
            </a:r>
            <a:r>
              <a:t> </a:t>
            </a:r>
            <a:r>
              <a:rPr lang="en-US" sz="1200" b="1" i="0" kern="1200" baseline="0" dirty="0" smtClean="0">
                <a:solidFill>
                  <a:schemeClr val="tx1"/>
                </a:solidFill>
                <a:effectLst/>
                <a:latin typeface="Verdana" pitchFamily="34" charset="0"/>
                <a:ea typeface="+mn-ea"/>
                <a:cs typeface="Arial" pitchFamily="34" charset="0"/>
              </a:rPr>
              <a:t>UIT et CATR</a:t>
            </a:r>
            <a:endParaRPr lang="en-US" sz="1200" b="0" i="0" kern="1200" dirty="0" smtClean="0">
              <a:solidFill>
                <a:schemeClr val="tx1"/>
              </a:solidFill>
              <a:effectLst/>
              <a:latin typeface="Verdana" pitchFamily="34" charset="0"/>
              <a:ea typeface="+mn-ea"/>
              <a:cs typeface="Arial" pitchFamily="34" charset="0"/>
            </a:endParaRPr>
          </a:p>
          <a:p>
            <a:pPr fontAlgn="base"/>
            <a:r>
              <a:t> </a:t>
            </a:r>
            <a:r>
              <a:t> </a:t>
            </a:r>
            <a:r>
              <a:t> </a:t>
            </a:r>
            <a:r>
              <a:t> </a:t>
            </a:r>
            <a:r>
              <a:t> </a:t>
            </a:r>
            <a:r>
              <a:t> </a:t>
            </a:r>
            <a:r>
              <a:t> </a:t>
            </a:r>
            <a:r>
              <a:t> </a:t>
            </a:r>
            <a:r>
              <a:t> </a:t>
            </a:r>
            <a:r>
              <a:t> </a:t>
            </a:r>
            <a:r>
              <a:t> </a:t>
            </a:r>
            <a:r>
              <a:t> </a:t>
            </a:r>
            <a:r>
              <a:t> </a:t>
            </a:r>
            <a:r>
              <a:t> </a:t>
            </a:r>
          </a:p>
          <a:p>
            <a:pPr fontAlgn="base"/>
            <a:r>
              <a:rPr lang="en-US" sz="1200" b="1" i="0" kern="1200" dirty="0" smtClean="0">
                <a:solidFill>
                  <a:schemeClr val="tx1"/>
                </a:solidFill>
                <a:effectLst/>
                <a:latin typeface="Verdana" pitchFamily="34" charset="0"/>
                <a:ea typeface="+mn-ea"/>
                <a:cs typeface="Arial" pitchFamily="34" charset="0"/>
              </a:rPr>
              <a:t>Centre serveur :</a:t>
            </a:r>
            <a:r>
              <a:t> </a:t>
            </a:r>
            <a:r>
              <a:rPr lang="en-US" sz="1200" b="1" i="0" kern="1200" dirty="0" smtClean="0">
                <a:solidFill>
                  <a:schemeClr val="tx1"/>
                </a:solidFill>
                <a:effectLst/>
                <a:latin typeface="Verdana" pitchFamily="34" charset="0"/>
                <a:ea typeface="+mn-ea"/>
                <a:cs typeface="Arial" pitchFamily="34" charset="0"/>
              </a:rPr>
              <a:t>Huawei</a:t>
            </a:r>
            <a:endParaRPr lang="en-US" sz="1200" b="0" i="0" kern="1200" dirty="0" smtClean="0">
              <a:solidFill>
                <a:schemeClr val="tx1"/>
              </a:solidFill>
              <a:effectLst/>
              <a:latin typeface="Verdana" pitchFamily="34" charset="0"/>
              <a:ea typeface="+mn-ea"/>
              <a:cs typeface="Arial" pitchFamily="34" charset="0"/>
            </a:endParaRPr>
          </a:p>
          <a:p>
            <a:pPr fontAlgn="base"/>
            <a:r>
              <a:t> </a:t>
            </a:r>
            <a:r>
              <a:t> </a:t>
            </a:r>
            <a:r>
              <a:t> </a:t>
            </a:r>
            <a:r>
              <a:t> </a:t>
            </a:r>
            <a:r>
              <a:t> </a:t>
            </a:r>
            <a:r>
              <a:t> </a:t>
            </a:r>
            <a:r>
              <a:t> </a:t>
            </a:r>
            <a:r>
              <a:t> </a:t>
            </a:r>
            <a:r>
              <a:t> </a:t>
            </a:r>
            <a:r>
              <a:t> </a:t>
            </a:r>
            <a:r>
              <a:t> </a:t>
            </a:r>
            <a:r>
              <a:t> </a:t>
            </a:r>
            <a:r>
              <a:t> </a:t>
            </a:r>
            <a:r>
              <a:t> </a:t>
            </a:r>
            <a:r>
              <a:t> </a:t>
            </a:r>
            <a:r>
              <a:t> </a:t>
            </a:r>
            <a:r>
              <a:t> </a:t>
            </a:r>
            <a:r>
              <a:t> </a:t>
            </a:r>
            <a:r>
              <a:t> </a:t>
            </a:r>
            <a:r>
              <a:t> </a:t>
            </a:r>
            <a:r>
              <a:t> </a:t>
            </a:r>
            <a:r>
              <a:t> </a:t>
            </a:r>
            <a:r>
              <a:t> </a:t>
            </a:r>
          </a:p>
          <a:p>
            <a:endParaRPr lang="en-US" dirty="0"/>
          </a:p>
        </p:txBody>
      </p:sp>
      <p:sp>
        <p:nvSpPr>
          <p:cNvPr id="4" name="Slide Number Placeholder 3"/>
          <p:cNvSpPr>
            <a:spLocks noGrp="1"/>
          </p:cNvSpPr>
          <p:nvPr>
            <p:ph type="sldNum" sz="quarter" idx="10"/>
          </p:nvPr>
        </p:nvSpPr>
        <p:spPr/>
        <p:txBody>
          <a:bodyPr/>
          <a:lstStyle/>
          <a:p>
            <a:fld id="{49D646A2-66AE-426B-BD27-CE814885D4FC}" type="slidenum">
              <a:rPr lang="en-US" smtClean="0"/>
              <a:pPr/>
              <a:t>13</a:t>
            </a:fld>
            <a:endParaRPr lang="en-US"/>
          </a:p>
        </p:txBody>
      </p:sp>
    </p:spTree>
    <p:extLst>
      <p:ext uri="{BB962C8B-B14F-4D97-AF65-F5344CB8AC3E}">
        <p14:creationId xmlns:p14="http://schemas.microsoft.com/office/powerpoint/2010/main" val="2142535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cstate="print"/>
          <a:srcRect l="6723" b="12773"/>
          <a:stretch>
            <a:fillRect/>
          </a:stretch>
        </p:blipFill>
        <p:spPr bwMode="auto">
          <a:xfrm>
            <a:off x="0" y="809625"/>
            <a:ext cx="6467475" cy="6048375"/>
          </a:xfrm>
          <a:prstGeom prst="rect">
            <a:avLst/>
          </a:prstGeom>
          <a:noFill/>
          <a:ln w="9525">
            <a:noFill/>
            <a:miter lim="800000"/>
            <a:headEnd/>
            <a:tailEnd/>
          </a:ln>
        </p:spPr>
      </p:pic>
      <p:sp>
        <p:nvSpPr>
          <p:cNvPr id="5" name="Text Box 7"/>
          <p:cNvSpPr txBox="1">
            <a:spLocks noChangeArrowheads="1"/>
          </p:cNvSpPr>
          <p:nvPr/>
        </p:nvSpPr>
        <p:spPr bwMode="auto">
          <a:xfrm>
            <a:off x="7620000" y="6175375"/>
            <a:ext cx="128111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a:lnSpc>
                <a:spcPct val="90000"/>
              </a:lnSpc>
              <a:defRPr/>
            </a:pPr>
            <a:r>
              <a:rPr lang="en-US" sz="1000" smtClean="0">
                <a:solidFill>
                  <a:schemeClr val="bg1"/>
                </a:solidFill>
                <a:latin typeface="Univers"/>
              </a:rPr>
              <a:t>International</a:t>
            </a:r>
            <a:br>
              <a:rPr lang="en-US" sz="1000" smtClean="0">
                <a:solidFill>
                  <a:schemeClr val="bg1"/>
                </a:solidFill>
                <a:latin typeface="Univers"/>
              </a:rPr>
            </a:br>
            <a:r>
              <a:rPr lang="en-US" sz="1000" smtClean="0">
                <a:solidFill>
                  <a:schemeClr val="bg1"/>
                </a:solidFill>
                <a:latin typeface="Univers"/>
              </a:rPr>
              <a:t>Telecommunication</a:t>
            </a:r>
            <a:br>
              <a:rPr lang="en-US" sz="1000" smtClean="0">
                <a:solidFill>
                  <a:schemeClr val="bg1"/>
                </a:solidFill>
                <a:latin typeface="Univers"/>
              </a:rPr>
            </a:br>
            <a:r>
              <a:rPr lang="en-US" sz="1000" smtClean="0">
                <a:solidFill>
                  <a:schemeClr val="bg1"/>
                </a:solidFill>
                <a:latin typeface="Univers"/>
              </a:rPr>
              <a:t>Union</a:t>
            </a:r>
          </a:p>
        </p:txBody>
      </p:sp>
      <p:sp>
        <p:nvSpPr>
          <p:cNvPr id="6"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7"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r>
              <a:rPr lang="en-US" sz="1200" b="1">
                <a:solidFill>
                  <a:srgbClr val="0C4B84"/>
                </a:solidFill>
              </a:rPr>
              <a:t> </a:t>
            </a:r>
            <a:endParaRPr lang="en-US" sz="2400">
              <a:solidFill>
                <a:schemeClr val="tx1"/>
              </a:solidFill>
            </a:endParaRPr>
          </a:p>
        </p:txBody>
      </p:sp>
      <p:sp>
        <p:nvSpPr>
          <p:cNvPr id="8"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 </a:t>
            </a:r>
            <a:endParaRPr lang="en-US" sz="2400">
              <a:solidFill>
                <a:schemeClr val="tx1"/>
              </a:solidFill>
            </a:endParaRPr>
          </a:p>
        </p:txBody>
      </p:sp>
      <p:pic>
        <p:nvPicPr>
          <p:cNvPr id="9" name="Picture 22"/>
          <p:cNvPicPr>
            <a:picLocks noChangeAspect="1" noChangeArrowheads="1"/>
          </p:cNvPicPr>
          <p:nvPr/>
        </p:nvPicPr>
        <p:blipFill>
          <a:blip r:embed="rId3" cstate="print"/>
          <a:srcRect/>
          <a:stretch>
            <a:fillRect/>
          </a:stretch>
        </p:blipFill>
        <p:spPr bwMode="auto">
          <a:xfrm>
            <a:off x="6670675" y="6080125"/>
            <a:ext cx="1933575" cy="733425"/>
          </a:xfrm>
          <a:prstGeom prst="rect">
            <a:avLst/>
          </a:prstGeom>
          <a:noFill/>
          <a:ln w="9525">
            <a:noFill/>
            <a:miter lim="800000"/>
            <a:headEnd/>
            <a:tailEnd/>
          </a:ln>
        </p:spPr>
      </p:pic>
      <p:sp>
        <p:nvSpPr>
          <p:cNvPr id="10" name="Rectangle 23"/>
          <p:cNvSpPr>
            <a:spLocks noChangeArrowheads="1"/>
          </p:cNvSpPr>
          <p:nvPr/>
        </p:nvSpPr>
        <p:spPr bwMode="auto">
          <a:xfrm>
            <a:off x="2886075" y="630237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
        <p:nvSpPr>
          <p:cNvPr id="179203" name="Rectangle 3"/>
          <p:cNvSpPr>
            <a:spLocks noGrp="1" noChangeArrowheads="1"/>
          </p:cNvSpPr>
          <p:nvPr>
            <p:ph type="ctrTitle"/>
          </p:nvPr>
        </p:nvSpPr>
        <p:spPr>
          <a:xfrm>
            <a:off x="685800" y="1484313"/>
            <a:ext cx="7772400" cy="1728787"/>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
        <p:nvSpPr>
          <p:cNvPr id="11" name="Rectangle 27"/>
          <p:cNvSpPr>
            <a:spLocks noGrp="1" noChangeArrowheads="1"/>
          </p:cNvSpPr>
          <p:nvPr>
            <p:ph type="sldNum" sz="quarter" idx="10"/>
          </p:nvPr>
        </p:nvSpPr>
        <p:spPr/>
        <p:txBody>
          <a:bodyPr/>
          <a:lstStyle>
            <a:lvl1pPr>
              <a:defRPr/>
            </a:lvl1pPr>
          </a:lstStyle>
          <a:p>
            <a:fld id="{4415A624-0A88-4942-A991-6D8E5BE18E4F}" type="slidenum">
              <a:rPr lang="en-US"/>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373AA462-E023-414C-AFF3-BA8865C1D0C8}" type="slidenum">
              <a:rPr lang="en-US"/>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81088"/>
            <a:ext cx="1943100" cy="5164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81088"/>
            <a:ext cx="5678487" cy="5164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3C9FC9D1-45E9-4A2F-ABFF-CD40271AB04B}" type="slidenum">
              <a:rPr lang="en-US"/>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3"/>
          <p:cNvSpPr>
            <a:spLocks noGrp="1" noChangeArrowheads="1"/>
          </p:cNvSpPr>
          <p:nvPr>
            <p:ph type="sldNum" sz="quarter" idx="10"/>
          </p:nvPr>
        </p:nvSpPr>
        <p:spPr>
          <a:xfrm>
            <a:off x="7164388" y="6494463"/>
            <a:ext cx="777875" cy="247650"/>
          </a:xfrm>
        </p:spPr>
        <p:txBody>
          <a:bodyPr/>
          <a:lstStyle>
            <a:lvl1pPr>
              <a:defRPr>
                <a:latin typeface="Zurich BT" charset="0"/>
              </a:defRPr>
            </a:lvl1pPr>
          </a:lstStyle>
          <a:p>
            <a:pPr>
              <a:defRPr/>
            </a:pPr>
            <a:r>
              <a:rPr lang="en-US"/>
              <a:t>June 2011</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ln/>
        </p:spPr>
        <p:txBody>
          <a:bodyPr/>
          <a:lstStyle>
            <a:lvl1pPr>
              <a:defRPr/>
            </a:lvl1pPr>
          </a:lstStyle>
          <a:p>
            <a:fld id="{A18FB1C8-7E8C-4513-B4D7-D5982AA4EF06}" type="slidenum">
              <a:rPr lang="en-US"/>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ln/>
        </p:spPr>
        <p:txBody>
          <a:bodyPr/>
          <a:lstStyle>
            <a:lvl1pPr>
              <a:defRPr/>
            </a:lvl1pPr>
          </a:lstStyle>
          <a:p>
            <a:fld id="{D8D7D5CD-D44C-4794-BCF6-088A90184511}" type="slidenum">
              <a:rPr lang="en-US"/>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9138"/>
            <a:ext cx="3810000" cy="4256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ln/>
        </p:spPr>
        <p:txBody>
          <a:bodyPr/>
          <a:lstStyle>
            <a:lvl1pPr>
              <a:defRPr/>
            </a:lvl1pPr>
          </a:lstStyle>
          <a:p>
            <a:fld id="{329C8272-2DDA-4137-BAC8-644F8BA6BD0D}" type="slidenum">
              <a:rPr lang="en-US"/>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ln/>
        </p:spPr>
        <p:txBody>
          <a:bodyPr/>
          <a:lstStyle>
            <a:lvl1pPr>
              <a:defRPr/>
            </a:lvl1pPr>
          </a:lstStyle>
          <a:p>
            <a:fld id="{66C1A087-D7DA-4699-844D-309F6CCA3689}" type="slidenum">
              <a:rPr lang="en-US"/>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ln/>
        </p:spPr>
        <p:txBody>
          <a:bodyPr/>
          <a:lstStyle>
            <a:lvl1pPr>
              <a:defRPr/>
            </a:lvl1pPr>
          </a:lstStyle>
          <a:p>
            <a:fld id="{DF9B188A-805A-4F11-A6F8-FB1BB5778A39}" type="slidenum">
              <a:rPr lang="en-US"/>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ln/>
        </p:spPr>
        <p:txBody>
          <a:bodyPr/>
          <a:lstStyle>
            <a:lvl1pPr>
              <a:defRPr/>
            </a:lvl1pPr>
          </a:lstStyle>
          <a:p>
            <a:fld id="{2CC9E483-602A-4A1B-A5A3-0D896A918AFA}" type="slidenum">
              <a:rPr lang="en-US"/>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D4A0A137-62B9-474B-B670-23975263FAB3}" type="slidenum">
              <a:rPr lang="en-US"/>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ln/>
        </p:spPr>
        <p:txBody>
          <a:bodyPr/>
          <a:lstStyle>
            <a:lvl1pPr>
              <a:defRPr/>
            </a:lvl1pPr>
          </a:lstStyle>
          <a:p>
            <a:fld id="{4D59D255-94CC-49B0-B39A-DA74E2439F5E}" type="slidenum">
              <a:rPr lang="en-US"/>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cstate="print"/>
          <a:srcRect l="6723" b="12773"/>
          <a:stretch>
            <a:fillRect/>
          </a:stretch>
        </p:blipFill>
        <p:spPr bwMode="auto">
          <a:xfrm>
            <a:off x="0" y="809625"/>
            <a:ext cx="6467475" cy="60483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081088"/>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67" name="Rectangle 43"/>
          <p:cNvSpPr>
            <a:spLocks noGrp="1" noChangeArrowheads="1"/>
          </p:cNvSpPr>
          <p:nvPr>
            <p:ph type="sldNum" sz="quarter" idx="4"/>
          </p:nvPr>
        </p:nvSpPr>
        <p:spPr bwMode="auto">
          <a:xfrm>
            <a:off x="8769350" y="6403975"/>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a:defRPr sz="1000">
                <a:solidFill>
                  <a:srgbClr val="0E438A"/>
                </a:solidFill>
                <a:latin typeface="Zurich BT"/>
                <a:cs typeface="Times New Roman" pitchFamily="18" charset="0"/>
              </a:defRPr>
            </a:lvl1pPr>
          </a:lstStyle>
          <a:p>
            <a:fld id="{61B4F1AD-2682-45BA-A265-C74376DF07EC}" type="slidenum">
              <a:rPr lang="en-US"/>
              <a:pPr/>
              <a:t>‹#›</a:t>
            </a:fld>
            <a:endParaRPr lang="en-US"/>
          </a:p>
        </p:txBody>
      </p:sp>
      <p:sp>
        <p:nvSpPr>
          <p:cNvPr id="1029" name="Rectangle 3"/>
          <p:cNvSpPr>
            <a:spLocks noGrp="1" noChangeArrowheads="1"/>
          </p:cNvSpPr>
          <p:nvPr>
            <p:ph type="body" idx="1"/>
          </p:nvPr>
        </p:nvSpPr>
        <p:spPr bwMode="auto">
          <a:xfrm>
            <a:off x="684213" y="1989138"/>
            <a:ext cx="7772400" cy="42560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52"/>
          <p:cNvPicPr>
            <a:picLocks noChangeAspect="1" noChangeArrowheads="1"/>
          </p:cNvPicPr>
          <p:nvPr/>
        </p:nvPicPr>
        <p:blipFill>
          <a:blip r:embed="rId15" cstate="print"/>
          <a:srcRect/>
          <a:stretch>
            <a:fillRect/>
          </a:stretch>
        </p:blipFill>
        <p:spPr bwMode="auto">
          <a:xfrm>
            <a:off x="6804025" y="6124575"/>
            <a:ext cx="1933575" cy="733425"/>
          </a:xfrm>
          <a:prstGeom prst="rect">
            <a:avLst/>
          </a:prstGeom>
          <a:noFill/>
          <a:ln w="9525">
            <a:noFill/>
            <a:miter lim="800000"/>
            <a:headEnd/>
            <a:tailEnd/>
          </a:ln>
        </p:spPr>
      </p:pic>
      <p:sp>
        <p:nvSpPr>
          <p:cNvPr id="1031" name="Rectangle 66"/>
          <p:cNvSpPr>
            <a:spLocks noChangeArrowheads="1"/>
          </p:cNvSpPr>
          <p:nvPr/>
        </p:nvSpPr>
        <p:spPr bwMode="auto">
          <a:xfrm>
            <a:off x="2916238" y="6308725"/>
            <a:ext cx="3702050" cy="366713"/>
          </a:xfrm>
          <a:prstGeom prst="rect">
            <a:avLst/>
          </a:prstGeom>
          <a:noFill/>
          <a:ln w="9525">
            <a:noFill/>
            <a:miter lim="800000"/>
            <a:headEnd/>
            <a:tailEnd/>
          </a:ln>
        </p:spPr>
        <p:txBody>
          <a:bodyPr wrap="none">
            <a:spAutoFit/>
          </a:bodyPr>
          <a:lstStyle/>
          <a:p>
            <a:pPr eaLnBrk="0" hangingPunct="0"/>
            <a:r>
              <a:rPr lang="en-US" sz="1800">
                <a:solidFill>
                  <a:srgbClr val="0E438A"/>
                </a:solidFill>
                <a:latin typeface="Zurich BlkEx BT"/>
              </a:rPr>
              <a:t>Committed to connecting the world</a:t>
            </a:r>
          </a:p>
        </p:txBody>
      </p:sp>
    </p:spTree>
  </p:cSld>
  <p:clrMap bg1="lt1" tx1="dk1" bg2="lt2" tx2="dk2" accent1="accent1" accent2="accent2" accent3="accent3" accent4="accent4" accent5="accent5" accent6="accent6" hlink="hlink" folHlink="folHlink"/>
  <p:sldLayoutIdLst>
    <p:sldLayoutId id="2147483935"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6" r:id="rId1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3.png"/><Relationship Id="rId4" Type="http://schemas.openxmlformats.org/officeDocument/2006/relationships/image" Target="../media/image12.jpe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27" name="Straight Connector 26"/>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5" name="Rectangle 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6"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9"/>
          <p:cNvSpPr>
            <a:spLocks noChangeArrowheads="1"/>
          </p:cNvSpPr>
          <p:nvPr/>
        </p:nvSpPr>
        <p:spPr bwMode="auto">
          <a:xfrm>
            <a:off x="216024" y="1556792"/>
            <a:ext cx="8676456" cy="2857500"/>
          </a:xfrm>
          <a:prstGeom prst="rect">
            <a:avLst/>
          </a:prstGeom>
          <a:noFill/>
          <a:ln w="9525">
            <a:noFill/>
            <a:miter lim="800000"/>
            <a:headEnd/>
            <a:tailEnd/>
          </a:ln>
          <a:effectLst/>
        </p:spPr>
        <p:txBody>
          <a:bodyPr/>
          <a:lstStyle/>
          <a:p>
            <a:pPr algn="ctr" eaLnBrk="0" hangingPunct="0">
              <a:defRPr/>
            </a:pPr>
            <a:r>
              <a:rPr lang="en-US" sz="4000" b="1" dirty="0">
                <a:solidFill>
                  <a:schemeClr val="tx2"/>
                </a:solidFill>
                <a:latin typeface="Gadugi" panose="020B0502040204020203" pitchFamily="34" charset="0"/>
                <a:cs typeface="Browallia New" panose="020B0604020202020204" pitchFamily="34" charset="-34"/>
              </a:rPr>
              <a:t>Vue d'ensemble de</a:t>
            </a:r>
          </a:p>
          <a:p>
            <a:pPr algn="ctr" eaLnBrk="0" hangingPunct="0">
              <a:defRPr/>
            </a:pPr>
            <a:r>
              <a:rPr lang="en-US" sz="4000" b="1" dirty="0">
                <a:solidFill>
                  <a:schemeClr val="tx2"/>
                </a:solidFill>
                <a:latin typeface="Gadugi" panose="020B0502040204020203" pitchFamily="34" charset="0"/>
                <a:cs typeface="Browallia New" panose="020B0604020202020204" pitchFamily="34" charset="-34"/>
              </a:rPr>
              <a:t>UIT-Tactivities </a:t>
            </a:r>
            <a:r>
              <a:rPr lang="en-US" sz="4000" b="1" dirty="0" smtClean="0">
                <a:solidFill>
                  <a:schemeClr val="tx2"/>
                </a:solidFill>
                <a:latin typeface="Gadugi" panose="020B0502040204020203" pitchFamily="34" charset="0"/>
                <a:cs typeface="Browallia New" panose="020B0604020202020204" pitchFamily="34" charset="-34"/>
              </a:rPr>
              <a:t>sur ICTs, l'environmentandclimatechange</a:t>
            </a:r>
            <a:r/>
            <a:endParaRPr lang="en-US" sz="4000" b="1" dirty="0">
              <a:solidFill>
                <a:schemeClr val="tx2"/>
              </a:solidFill>
              <a:latin typeface="Gadugi" panose="020B0502040204020203" pitchFamily="34" charset="0"/>
              <a:cs typeface="Browallia New" panose="020B0604020202020204" pitchFamily="34" charset="-34"/>
            </a:endParaRPr>
          </a:p>
        </p:txBody>
      </p:sp>
      <p:sp>
        <p:nvSpPr>
          <p:cNvPr id="3" name="Rectangle 2"/>
          <p:cNvSpPr/>
          <p:nvPr/>
        </p:nvSpPr>
        <p:spPr>
          <a:xfrm>
            <a:off x="534168" y="4509120"/>
            <a:ext cx="8142288" cy="1015663"/>
          </a:xfrm>
          <a:prstGeom prst="rect">
            <a:avLst/>
          </a:prstGeom>
        </p:spPr>
        <p:txBody>
          <a:bodyPr>
            <a:spAutoFit/>
          </a:bodyPr>
          <a:lstStyle/>
          <a:p>
            <a:pPr algn="ctr">
              <a:defRPr/>
            </a:pPr>
            <a:r>
              <a:rPr lang="en-US" b="1" kern="0" dirty="0">
                <a:solidFill>
                  <a:schemeClr val="tx2"/>
                </a:solidFill>
                <a:latin typeface="Gadugi" panose="020B0502040204020203" pitchFamily="34" charset="0"/>
                <a:cs typeface="Browallia New" panose="020B0604020202020204" pitchFamily="34" charset="-34"/>
              </a:rPr>
              <a:t>AhmedZEDDAMOrange</a:t>
            </a:r>
            <a:r/>
            <a:br>
              <a:rPr lang="en-US" b="1" kern="0" dirty="0" smtClean="0">
                <a:solidFill>
                  <a:schemeClr val="tx2"/>
                </a:solidFill>
                <a:latin typeface="Gadugi" panose="020B0502040204020203" pitchFamily="34" charset="0"/>
                <a:cs typeface="Browallia New" panose="020B0604020202020204" pitchFamily="34" charset="-34"/>
              </a:rPr>
            </a:br>
            <a:endParaRPr lang="en-US" kern="0" dirty="0">
              <a:solidFill>
                <a:schemeClr val="tx2"/>
              </a:solidFill>
              <a:latin typeface="Gadugi" panose="020B0502040204020203" pitchFamily="34" charset="0"/>
              <a:cs typeface="Browallia New" panose="020B0604020202020204" pitchFamily="34" charset="-34"/>
            </a:endParaRPr>
          </a:p>
          <a:p>
            <a:pPr algn="ctr">
              <a:defRPr/>
            </a:pPr>
            <a:r>
              <a:rPr lang="en-US" kern="0" dirty="0">
                <a:solidFill>
                  <a:schemeClr val="tx2"/>
                </a:solidFill>
                <a:latin typeface="Gadugi" panose="020B0502040204020203" pitchFamily="34" charset="0"/>
                <a:cs typeface="Browallia New" panose="020B0604020202020204" pitchFamily="34" charset="-34"/>
              </a:rPr>
              <a:t>Président, groupe de travail 5 d'ITU-T</a:t>
            </a:r>
          </a:p>
        </p:txBody>
      </p:sp>
      <p:cxnSp>
        <p:nvCxnSpPr>
          <p:cNvPr id="8" name="Straight Connector 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30927738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10</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8"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395536" y="-99392"/>
            <a:ext cx="7776864" cy="1569660"/>
          </a:xfrm>
        </p:spPr>
        <p:txBody>
          <a:bodyPr/>
          <a:lstStyle/>
          <a:p>
            <a:r>
              <a:rPr lang="en-US" altLang="en-US" sz="3200" dirty="0">
                <a:latin typeface="Gadugi" panose="020B0502040204020203" pitchFamily="34" charset="0"/>
                <a:cs typeface="Browallia New" panose="020B0604020202020204" pitchFamily="34" charset="-34"/>
              </a:rPr>
              <a:t>Portail global sur ICTs, environnement et changement climatique</a:t>
            </a:r>
          </a:p>
        </p:txBody>
      </p:sp>
      <p:sp>
        <p:nvSpPr>
          <p:cNvPr id="13" name="Content Placeholder 2"/>
          <p:cNvSpPr txBox="1">
            <a:spLocks/>
          </p:cNvSpPr>
          <p:nvPr/>
        </p:nvSpPr>
        <p:spPr bwMode="auto">
          <a:xfrm>
            <a:off x="1619672" y="6146899"/>
            <a:ext cx="5832648"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lgn="ctr">
              <a:buNone/>
            </a:pPr>
            <a:r>
              <a:rPr lang="en-US" altLang="en-US" sz="2400" b="1" dirty="0" smtClean="0">
                <a:solidFill>
                  <a:schemeClr val="tx2"/>
                </a:solidFill>
                <a:latin typeface="Gadugi" panose="020B0502040204020203" pitchFamily="34" charset="0"/>
                <a:cs typeface="Browallia New" panose="020B0604020202020204" pitchFamily="34" charset="-34"/>
              </a:rPr>
              <a:t>Launchedin </a:t>
            </a:r>
            <a:r>
              <a:rPr lang="en-US" altLang="en-US" sz="2400" b="1" dirty="0">
                <a:solidFill>
                  <a:schemeClr val="tx2"/>
                </a:solidFill>
                <a:latin typeface="Gadugi" panose="020B0502040204020203" pitchFamily="34" charset="0"/>
                <a:cs typeface="Browallia New" panose="020B0604020202020204" pitchFamily="34" charset="-34"/>
              </a:rPr>
              <a:t>février 2014</a:t>
            </a:r>
          </a:p>
        </p:txBody>
      </p:sp>
      <p:pic>
        <p:nvPicPr>
          <p:cNvPr id="3074" name="Picture 2" descr="Green smal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309390"/>
            <a:ext cx="4680520" cy="24157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campilon\Pictures\SHUTTERSTOCK\shutterstock_154166135-[Conver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499" y="1340888"/>
            <a:ext cx="1044133"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campilon\Pictures\SHUTTERSTOCK\shutterstock-167614262 transparen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4641524"/>
            <a:ext cx="1365316" cy="137976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campilon\Pictures\SHUTTERSTOCK\shutterstock_115109464-[Converted]-v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6700" y="4797152"/>
            <a:ext cx="1529796" cy="116073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campilon\Pictures\SHUTTERSTOCK\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53672" y="1354088"/>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campilon\Pictures\SHUTTERSTOCK\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832" y="308228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campilon\Pictures\SHUTTERSTOCK\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056" y="488248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campilon\Pictures\SHUTTERSTOCK\1.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53672" y="308228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campilon\Pictures\SHUTTERSTOCK\shutterstock_33370924-Converted.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62972" y="1295797"/>
            <a:ext cx="1257300" cy="98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17673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11</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8"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395536" y="44624"/>
            <a:ext cx="7776864" cy="584775"/>
          </a:xfrm>
        </p:spPr>
        <p:txBody>
          <a:bodyPr/>
          <a:lstStyle/>
          <a:p>
            <a:r>
              <a:rPr lang="en-US" altLang="en-US" sz="3200" dirty="0">
                <a:latin typeface="Gadugi" panose="020B0502040204020203" pitchFamily="34" charset="0"/>
                <a:cs typeface="Browallia New" panose="020B0604020202020204" pitchFamily="34" charset="-34"/>
              </a:rPr>
              <a:t>Relèvement de la conscience</a:t>
            </a:r>
          </a:p>
        </p:txBody>
      </p:sp>
      <p:sp>
        <p:nvSpPr>
          <p:cNvPr id="13" name="Content Placeholder 2"/>
          <p:cNvSpPr txBox="1">
            <a:spLocks/>
          </p:cNvSpPr>
          <p:nvPr/>
        </p:nvSpPr>
        <p:spPr bwMode="auto">
          <a:xfrm>
            <a:off x="0" y="908720"/>
            <a:ext cx="9144000" cy="40293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altLang="en-US" sz="1800" b="1" dirty="0" smtClean="0">
                <a:solidFill>
                  <a:schemeClr val="tx2"/>
                </a:solidFill>
                <a:latin typeface="Gadugi" panose="020B0502040204020203" pitchFamily="34" charset="0"/>
                <a:cs typeface="Browallia New" panose="020B0604020202020204" pitchFamily="34" charset="-34"/>
              </a:rPr>
              <a:t>Meetingof le </a:t>
            </a:r>
            <a:r>
              <a:rPr lang="en-US" altLang="en-US" sz="1800" b="1" dirty="0">
                <a:solidFill>
                  <a:schemeClr val="tx2"/>
                </a:solidFill>
                <a:latin typeface="Gadugi" panose="020B0502040204020203" pitchFamily="34" charset="0"/>
                <a:cs typeface="Browallia New" panose="020B0604020202020204" pitchFamily="34" charset="-34"/>
              </a:rPr>
              <a:t>groupe de travail d'ITU-T SG5 1 et fonctionnement Party223-</a:t>
            </a:r>
            <a:br>
              <a:rPr lang="en-US" altLang="en-US" sz="1800" dirty="0" smtClean="0">
                <a:solidFill>
                  <a:schemeClr val="tx2"/>
                </a:solidFill>
                <a:latin typeface="Gadugi" panose="020B0502040204020203" pitchFamily="34" charset="0"/>
                <a:cs typeface="Browallia New" panose="020B0604020202020204" pitchFamily="34" charset="-34"/>
              </a:rPr>
            </a:br>
            <a:r>
              <a:rPr lang="en-US" altLang="en-US" sz="1800" dirty="0" smtClean="0">
                <a:solidFill>
                  <a:schemeClr val="tx2"/>
                </a:solidFill>
                <a:latin typeface="Gadugi" panose="020B0502040204020203" pitchFamily="34" charset="0"/>
                <a:cs typeface="Browallia New" panose="020B0604020202020204" pitchFamily="34" charset="-34"/>
              </a:rPr>
              <a:t>29 juillet 2014</a:t>
            </a:r>
            <a:r>
              <a:rPr lang="en-US" altLang="en-US" sz="1800" dirty="0">
                <a:solidFill>
                  <a:schemeClr val="tx2"/>
                </a:solidFill>
                <a:latin typeface="Gadugi" panose="020B0502040204020203" pitchFamily="34" charset="0"/>
                <a:cs typeface="Browallia New" panose="020B0604020202020204" pitchFamily="34" charset="-34"/>
              </a:rPr>
              <a:t>, Genève, </a:t>
            </a:r>
            <a:r>
              <a:rPr lang="en-US" altLang="en-US" sz="1800" dirty="0" smtClean="0">
                <a:solidFill>
                  <a:schemeClr val="tx2"/>
                </a:solidFill>
                <a:latin typeface="Gadugi" panose="020B0502040204020203" pitchFamily="34" charset="0"/>
                <a:cs typeface="Browallia New" panose="020B0604020202020204" pitchFamily="34" charset="-34"/>
              </a:rPr>
              <a:t>Suisse</a:t>
            </a:r>
          </a:p>
          <a:p>
            <a:endParaRPr lang="en-US" altLang="en-US" sz="1800" dirty="0">
              <a:solidFill>
                <a:schemeClr val="tx2"/>
              </a:solidFill>
              <a:latin typeface="Gadugi" panose="020B0502040204020203" pitchFamily="34" charset="0"/>
              <a:cs typeface="Browallia New" panose="020B0604020202020204" pitchFamily="34" charset="-34"/>
            </a:endParaRPr>
          </a:p>
          <a:p>
            <a:r>
              <a:rPr lang="en-US" altLang="en-US" sz="1800" b="1" dirty="0">
                <a:solidFill>
                  <a:schemeClr val="tx2"/>
                </a:solidFill>
                <a:latin typeface="Gadugi" panose="020B0502040204020203" pitchFamily="34" charset="0"/>
                <a:cs typeface="Browallia New" panose="020B0604020202020204" pitchFamily="34" charset="-34"/>
              </a:rPr>
              <a:t>Forum sur le « EMF - que signifie-t-il vraiment ?</a:t>
            </a:r>
            <a:r>
              <a:rPr lang="en-US" altLang="en-US" sz="1800" b="1" dirty="0">
                <a:solidFill>
                  <a:schemeClr val="tx2"/>
                </a:solidFill>
                <a:latin typeface="Gadugi" panose="020B0502040204020203" pitchFamily="34" charset="0"/>
                <a:cs typeface="Browallia New" panose="020B0604020202020204" pitchFamily="34" charset="-34"/>
              </a:rPr>
              <a:t>« </a:t>
            </a:r>
            <a:br>
              <a:rPr lang="en-US" altLang="en-US" sz="1800" dirty="0">
                <a:solidFill>
                  <a:schemeClr val="tx2"/>
                </a:solidFill>
                <a:latin typeface="Gadugi" panose="020B0502040204020203" pitchFamily="34" charset="0"/>
                <a:cs typeface="Browallia New" panose="020B0604020202020204" pitchFamily="34" charset="-34"/>
              </a:rPr>
            </a:br>
            <a:r>
              <a:rPr lang="en-US" altLang="en-US" sz="1800" dirty="0">
                <a:solidFill>
                  <a:schemeClr val="tx2"/>
                </a:solidFill>
                <a:latin typeface="Gadugi" panose="020B0502040204020203" pitchFamily="34" charset="0"/>
                <a:cs typeface="Browallia New" panose="020B0604020202020204" pitchFamily="34" charset="-34"/>
              </a:rPr>
              <a:t>4 septembre 2014, Santo Domingo, DominicanRepublic</a:t>
            </a:r>
            <a:r/>
            <a:endParaRPr lang="en-US" altLang="en-US" sz="1800" b="1" dirty="0" smtClean="0">
              <a:solidFill>
                <a:schemeClr val="tx2"/>
              </a:solidFill>
              <a:latin typeface="Gadugi" panose="020B0502040204020203" pitchFamily="34" charset="0"/>
              <a:cs typeface="Browallia New" panose="020B0604020202020204" pitchFamily="34" charset="-34"/>
            </a:endParaRPr>
          </a:p>
          <a:p>
            <a:endParaRPr lang="en-US" altLang="en-US" sz="1800" b="1" dirty="0">
              <a:solidFill>
                <a:schemeClr val="tx2"/>
              </a:solidFill>
              <a:latin typeface="Gadugi" panose="020B0502040204020203" pitchFamily="34" charset="0"/>
              <a:cs typeface="Browallia New" panose="020B0604020202020204" pitchFamily="34" charset="-34"/>
            </a:endParaRPr>
          </a:p>
          <a:p>
            <a:r>
              <a:rPr lang="en-US" altLang="en-US" sz="1800" b="1" dirty="0" smtClean="0">
                <a:solidFill>
                  <a:schemeClr val="tx2"/>
                </a:solidFill>
                <a:latin typeface="Gadugi" panose="020B0502040204020203" pitchFamily="34" charset="0"/>
                <a:cs typeface="Browallia New" panose="020B0604020202020204" pitchFamily="34" charset="-34"/>
              </a:rPr>
              <a:t>Forumon </a:t>
            </a:r>
            <a:r>
              <a:rPr lang="en-US" altLang="en-US" sz="1800" b="1" dirty="0">
                <a:solidFill>
                  <a:schemeClr val="tx2"/>
                </a:solidFill>
                <a:latin typeface="Gadugi" panose="020B0502040204020203" pitchFamily="34" charset="0"/>
                <a:cs typeface="Browallia New" panose="020B0604020202020204" pitchFamily="34" charset="-34"/>
              </a:rPr>
              <a:t>villes </a:t>
            </a:r>
            <a:r>
              <a:rPr lang="en-US" altLang="en-US" sz="1800" dirty="0" smtClean="0">
                <a:solidFill>
                  <a:schemeClr val="tx2"/>
                </a:solidFill>
                <a:latin typeface="Gadugi" panose="020B0502040204020203" pitchFamily="34" charset="0"/>
                <a:cs typeface="Browallia New" panose="020B0604020202020204" pitchFamily="34" charset="-34"/>
              </a:rPr>
              <a:t>17 septembre 2014 </a:t>
            </a:r>
            <a:r>
              <a:rPr lang="en-US" altLang="en-US" sz="1800" b="1" dirty="0">
                <a:solidFill>
                  <a:schemeClr val="tx2"/>
                </a:solidFill>
                <a:latin typeface="Gadugi" panose="020B0502040204020203" pitchFamily="34" charset="0"/>
                <a:cs typeface="Browallia New" panose="020B0604020202020204" pitchFamily="34" charset="-34"/>
              </a:rPr>
              <a:t>soutenable</a:t>
            </a:r>
            <a:br>
              <a:rPr lang="en-US" altLang="en-US" sz="1800" dirty="0" smtClean="0">
                <a:solidFill>
                  <a:schemeClr val="tx2"/>
                </a:solidFill>
                <a:latin typeface="Gadugi" panose="020B0502040204020203" pitchFamily="34" charset="0"/>
                <a:cs typeface="Browallia New" panose="020B0604020202020204" pitchFamily="34" charset="-34"/>
              </a:rPr>
            </a:br>
            <a:r>
              <a:rPr lang="en-US" altLang="en-US" sz="1800" dirty="0">
                <a:solidFill>
                  <a:schemeClr val="tx2"/>
                </a:solidFill>
                <a:latin typeface="Gadugi" panose="020B0502040204020203" pitchFamily="34" charset="0"/>
                <a:cs typeface="Browallia New" panose="020B0604020202020204" pitchFamily="34" charset="-34"/>
              </a:rPr>
              <a:t>, lecture, Royaume-Uni</a:t>
            </a:r>
            <a:r/>
          </a:p>
          <a:p>
            <a:endParaRPr lang="en-US" altLang="en-US" sz="1800" dirty="0">
              <a:solidFill>
                <a:schemeClr val="tx2"/>
              </a:solidFill>
              <a:latin typeface="Gadugi" panose="020B0502040204020203" pitchFamily="34" charset="0"/>
              <a:cs typeface="Browallia New" panose="020B0604020202020204" pitchFamily="34" charset="-34"/>
            </a:endParaRPr>
          </a:p>
          <a:p>
            <a:r>
              <a:rPr lang="en-US" altLang="en-US" sz="1800" b="1" dirty="0" smtClean="0">
                <a:solidFill>
                  <a:schemeClr val="tx2"/>
                </a:solidFill>
                <a:latin typeface="Gadugi" panose="020B0502040204020203" pitchFamily="34" charset="0"/>
                <a:cs typeface="Browallia New" panose="020B0604020202020204" pitchFamily="34" charset="-34"/>
              </a:rPr>
              <a:t>4ème </a:t>
            </a:r>
            <a:r>
              <a:rPr lang="en-US" altLang="en-US" sz="1800" b="1" dirty="0" smtClean="0">
                <a:solidFill>
                  <a:schemeClr val="tx2"/>
                </a:solidFill>
                <a:latin typeface="Gadugi" panose="020B0502040204020203" pitchFamily="34" charset="0"/>
                <a:cs typeface="Browallia New" panose="020B0604020202020204" pitchFamily="34" charset="-34"/>
              </a:rPr>
              <a:t>ITUGreen </a:t>
            </a:r>
            <a:r>
              <a:rPr lang="en-US" altLang="en-US" sz="1800" b="1" dirty="0">
                <a:solidFill>
                  <a:schemeClr val="tx2"/>
                </a:solidFill>
                <a:latin typeface="Gadugi" panose="020B0502040204020203" pitchFamily="34" charset="0"/>
                <a:cs typeface="Browallia New" panose="020B0604020202020204" pitchFamily="34" charset="-34"/>
              </a:rPr>
              <a:t>StandardsWeek</a:t>
            </a:r>
            <a:br>
              <a:rPr lang="en-US" altLang="en-US" sz="1800" dirty="0" smtClean="0">
                <a:solidFill>
                  <a:schemeClr val="tx2"/>
                </a:solidFill>
                <a:latin typeface="Gadugi" panose="020B0502040204020203" pitchFamily="34" charset="0"/>
                <a:cs typeface="Browallia New" panose="020B0604020202020204" pitchFamily="34" charset="-34"/>
              </a:rPr>
            </a:br>
            <a:r>
              <a:rPr lang="en-US" altLang="en-US" sz="1800" dirty="0" smtClean="0">
                <a:solidFill>
                  <a:schemeClr val="tx2"/>
                </a:solidFill>
                <a:latin typeface="Gadugi" panose="020B0502040204020203" pitchFamily="34" charset="0"/>
                <a:cs typeface="Browallia New" panose="020B0604020202020204" pitchFamily="34" charset="-34"/>
              </a:rPr>
              <a:t>22-26 septembre 2014</a:t>
            </a:r>
            <a:r>
              <a:rPr lang="en-US" altLang="en-US" sz="1800" dirty="0">
                <a:solidFill>
                  <a:schemeClr val="tx2"/>
                </a:solidFill>
                <a:latin typeface="Gadugi" panose="020B0502040204020203" pitchFamily="34" charset="0"/>
                <a:cs typeface="Browallia New" panose="020B0604020202020204" pitchFamily="34" charset="-34"/>
              </a:rPr>
              <a:t>, Pékin, </a:t>
            </a:r>
            <a:r>
              <a:rPr lang="en-US" altLang="en-US" sz="1800" dirty="0" smtClean="0">
                <a:solidFill>
                  <a:schemeClr val="tx2"/>
                </a:solidFill>
                <a:latin typeface="Gadugi" panose="020B0502040204020203" pitchFamily="34" charset="0"/>
                <a:cs typeface="Browallia New" panose="020B0604020202020204" pitchFamily="34" charset="-34"/>
              </a:rPr>
              <a:t>Chine</a:t>
            </a:r>
          </a:p>
          <a:p>
            <a:endParaRPr lang="en-US" altLang="en-US" sz="1800" dirty="0">
              <a:solidFill>
                <a:schemeClr val="tx2"/>
              </a:solidFill>
              <a:latin typeface="Gadugi" panose="020B0502040204020203" pitchFamily="34" charset="0"/>
              <a:cs typeface="Browallia New" panose="020B0604020202020204" pitchFamily="34" charset="-34"/>
            </a:endParaRPr>
          </a:p>
          <a:p>
            <a:r>
              <a:rPr lang="en-US" altLang="en-US" sz="1800" b="1" dirty="0">
                <a:solidFill>
                  <a:schemeClr val="tx2"/>
                </a:solidFill>
                <a:latin typeface="Gadugi" panose="020B0502040204020203" pitchFamily="34" charset="0"/>
                <a:cs typeface="Browallia New" panose="020B0604020202020204" pitchFamily="34" charset="-34"/>
              </a:rPr>
              <a:t>Réunion du groupe régional d'ITU-T SG5 pour l'Asie et (SG5RG-AP</a:t>
            </a:r>
            <a:r>
              <a:rPr lang="en-US" altLang="en-US" sz="1800" b="1" dirty="0" smtClean="0">
                <a:solidFill>
                  <a:schemeClr val="tx2"/>
                </a:solidFill>
                <a:latin typeface="Gadugi" panose="020B0502040204020203" pitchFamily="34" charset="0"/>
                <a:cs typeface="Browallia New" panose="020B0604020202020204" pitchFamily="34" charset="-34"/>
              </a:rPr>
              <a:t>) le </a:t>
            </a:r>
            <a:r>
              <a:rPr lang="en-US" altLang="en-US" sz="1800" dirty="0" smtClean="0">
                <a:solidFill>
                  <a:schemeClr val="tx2"/>
                </a:solidFill>
                <a:latin typeface="Gadugi" panose="020B0502040204020203" pitchFamily="34" charset="0"/>
                <a:cs typeface="Browallia New" panose="020B0604020202020204" pitchFamily="34" charset="-34"/>
              </a:rPr>
              <a:t>26 septembre 2014</a:t>
            </a:r>
            <a:br>
              <a:rPr lang="en-US" altLang="en-US" sz="1800" dirty="0" smtClean="0">
                <a:solidFill>
                  <a:schemeClr val="tx2"/>
                </a:solidFill>
                <a:latin typeface="Gadugi" panose="020B0502040204020203" pitchFamily="34" charset="0"/>
                <a:cs typeface="Browallia New" panose="020B0604020202020204" pitchFamily="34" charset="-34"/>
              </a:rPr>
            </a:br>
            <a:r>
              <a:rPr lang="en-US" altLang="en-US" sz="1800" b="1" dirty="0">
                <a:solidFill>
                  <a:schemeClr val="tx2"/>
                </a:solidFill>
                <a:latin typeface="Gadugi" panose="020B0502040204020203" pitchFamily="34" charset="0"/>
                <a:cs typeface="Browallia New" panose="020B0604020202020204" pitchFamily="34" charset="-34"/>
              </a:rPr>
              <a:t>Pacifique</a:t>
            </a:r>
            <a:r>
              <a:rPr lang="en-US" altLang="en-US" sz="1800" dirty="0">
                <a:solidFill>
                  <a:schemeClr val="tx2"/>
                </a:solidFill>
                <a:latin typeface="Gadugi" panose="020B0502040204020203" pitchFamily="34" charset="0"/>
                <a:cs typeface="Browallia New" panose="020B0604020202020204" pitchFamily="34" charset="-34"/>
              </a:rPr>
              <a:t>, Pékin, Chine</a:t>
            </a:r>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862" y="1916832"/>
            <a:ext cx="2392610" cy="207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367257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12</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395536" y="44624"/>
            <a:ext cx="7776864" cy="584775"/>
          </a:xfrm>
        </p:spPr>
        <p:txBody>
          <a:bodyPr/>
          <a:lstStyle/>
          <a:p>
            <a:r>
              <a:rPr lang="en-US" altLang="en-US" sz="3200" dirty="0">
                <a:latin typeface="Gadugi" panose="020B0502040204020203" pitchFamily="34" charset="0"/>
                <a:cs typeface="Browallia New" panose="020B0604020202020204" pitchFamily="34" charset="-34"/>
              </a:rPr>
              <a:t>Semaine de normes d'</a:t>
            </a:r>
            <a:r>
              <a:rPr lang="en-US" altLang="en-US" sz="3200" dirty="0" smtClean="0">
                <a:latin typeface="Gadugi" panose="020B0502040204020203" pitchFamily="34" charset="0"/>
                <a:cs typeface="Browallia New" panose="020B0604020202020204" pitchFamily="34" charset="-34"/>
              </a:rPr>
              <a:t>ITUGreen</a:t>
            </a:r>
          </a:p>
        </p:txBody>
      </p:sp>
      <p:sp>
        <p:nvSpPr>
          <p:cNvPr id="13" name="Content Placeholder 2"/>
          <p:cNvSpPr txBox="1">
            <a:spLocks/>
          </p:cNvSpPr>
          <p:nvPr/>
        </p:nvSpPr>
        <p:spPr bwMode="auto">
          <a:xfrm>
            <a:off x="364959" y="1052736"/>
            <a:ext cx="8414081" cy="2880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altLang="en-US" sz="2000" b="1" dirty="0">
                <a:solidFill>
                  <a:schemeClr val="tx2"/>
                </a:solidFill>
                <a:latin typeface="Gadugi" panose="020B0502040204020203" pitchFamily="34" charset="0"/>
                <a:cs typeface="Browallia New" panose="020B0604020202020204" pitchFamily="34" charset="-34"/>
              </a:rPr>
              <a:t>Annualevent</a:t>
            </a:r>
            <a:r/>
          </a:p>
          <a:p>
            <a:endParaRPr lang="en-US" altLang="en-US" sz="2000" dirty="0">
              <a:solidFill>
                <a:schemeClr val="tx2"/>
              </a:solidFill>
              <a:latin typeface="Gadugi" panose="020B0502040204020203" pitchFamily="34" charset="0"/>
              <a:cs typeface="Browallia New" panose="020B0604020202020204" pitchFamily="34" charset="-34"/>
            </a:endParaRPr>
          </a:p>
          <a:p>
            <a:r>
              <a:rPr lang="en-US" altLang="en-US" sz="2000" dirty="0">
                <a:solidFill>
                  <a:schemeClr val="tx2"/>
                </a:solidFill>
                <a:latin typeface="Gadugi" panose="020B0502040204020203" pitchFamily="34" charset="0"/>
                <a:cs typeface="Browallia New" panose="020B0604020202020204" pitchFamily="34" charset="-34"/>
              </a:rPr>
              <a:t>Discussion </a:t>
            </a:r>
            <a:r>
              <a:rPr lang="en-US" altLang="en-US" sz="2000" b="1" dirty="0">
                <a:solidFill>
                  <a:schemeClr val="tx2"/>
                </a:solidFill>
                <a:latin typeface="Gadugi" panose="020B0502040204020203" pitchFamily="34" charset="0"/>
                <a:cs typeface="Browallia New" panose="020B0604020202020204" pitchFamily="34" charset="-34"/>
              </a:rPr>
              <a:t>globale de platformfor </a:t>
            </a:r>
            <a:r>
              <a:rPr lang="en-US" altLang="en-US" sz="2000" dirty="0">
                <a:solidFill>
                  <a:schemeClr val="tx2"/>
                </a:solidFill>
                <a:latin typeface="Gadugi" panose="020B0502040204020203" pitchFamily="34" charset="0"/>
                <a:cs typeface="Browallia New" panose="020B0604020202020204" pitchFamily="34" charset="-34"/>
              </a:rPr>
              <a:t>et connaissance-partage pour soulever la conscience d'importance et les occasions d'employer des normes des TCI pour établir une économie verte et pour assurer un sustainablefuture</a:t>
            </a:r>
            <a:r/>
            <a:endParaRPr lang="en-US" altLang="en-US" sz="2000" dirty="0">
              <a:solidFill>
                <a:schemeClr val="tx2"/>
              </a:solidFill>
              <a:latin typeface="Gadugi" panose="020B0502040204020203" pitchFamily="34" charset="0"/>
              <a:cs typeface="Browallia New" panose="020B0604020202020204" pitchFamily="34" charset="-34"/>
            </a:endParaRPr>
          </a:p>
          <a:p>
            <a:endParaRPr lang="en-US" altLang="en-US" sz="2000" dirty="0" smtClean="0">
              <a:solidFill>
                <a:schemeClr val="tx2"/>
              </a:solidFill>
              <a:latin typeface="Gadugi" panose="020B0502040204020203" pitchFamily="34" charset="0"/>
              <a:cs typeface="Browallia New" panose="020B0604020202020204" pitchFamily="34" charset="-34"/>
            </a:endParaRPr>
          </a:p>
        </p:txBody>
      </p:sp>
      <p:grpSp>
        <p:nvGrpSpPr>
          <p:cNvPr id="22" name="11 Grupo"/>
          <p:cNvGrpSpPr/>
          <p:nvPr/>
        </p:nvGrpSpPr>
        <p:grpSpPr>
          <a:xfrm>
            <a:off x="6224332" y="3212976"/>
            <a:ext cx="2452124" cy="2425302"/>
            <a:chOff x="10884627" y="1035408"/>
            <a:chExt cx="7353134" cy="7347794"/>
          </a:xfrm>
        </p:grpSpPr>
        <p:pic>
          <p:nvPicPr>
            <p:cNvPr id="23" name="4 Imagen"/>
            <p:cNvPicPr>
              <a:picLocks noChangeAspect="1"/>
            </p:cNvPicPr>
            <p:nvPr/>
          </p:nvPicPr>
          <p:blipFill rotWithShape="1">
            <a:blip r:embed="rId3" cstate="print">
              <a:extLst>
                <a:ext uri="{28A0092B-C50C-407E-A947-70E740481C1C}">
                  <a14:useLocalDpi xmlns:a14="http://schemas.microsoft.com/office/drawing/2010/main" val="0"/>
                </a:ext>
              </a:extLst>
            </a:blip>
            <a:srcRect l="22899" t="2781" r="23249" b="1553"/>
            <a:stretch/>
          </p:blipFill>
          <p:spPr>
            <a:xfrm>
              <a:off x="10884627" y="1035408"/>
              <a:ext cx="7353134" cy="7347794"/>
            </a:xfrm>
            <a:prstGeom prst="rect">
              <a:avLst/>
            </a:prstGeom>
          </p:spPr>
        </p:pic>
        <p:pic>
          <p:nvPicPr>
            <p:cNvPr id="24" name="5 Imagen"/>
            <p:cNvPicPr>
              <a:picLocks noChangeAspect="1"/>
            </p:cNvPicPr>
            <p:nvPr/>
          </p:nvPicPr>
          <p:blipFill rotWithShape="1">
            <a:blip r:embed="rId4" cstate="print">
              <a:extLst>
                <a:ext uri="{28A0092B-C50C-407E-A947-70E740481C1C}">
                  <a14:useLocalDpi xmlns:a14="http://schemas.microsoft.com/office/drawing/2010/main" val="0"/>
                </a:ext>
              </a:extLst>
            </a:blip>
            <a:srcRect l="22997" r="22254" b="10594"/>
            <a:stretch/>
          </p:blipFill>
          <p:spPr>
            <a:xfrm>
              <a:off x="10911034" y="1252220"/>
              <a:ext cx="7300320" cy="6705949"/>
            </a:xfrm>
            <a:prstGeom prst="rect">
              <a:avLst/>
            </a:prstGeom>
          </p:spPr>
        </p:pic>
      </p:grpSp>
      <p:sp>
        <p:nvSpPr>
          <p:cNvPr id="2" name="Rectangle 1"/>
          <p:cNvSpPr/>
          <p:nvPr/>
        </p:nvSpPr>
        <p:spPr>
          <a:xfrm>
            <a:off x="395536" y="3563481"/>
            <a:ext cx="5328592" cy="1631216"/>
          </a:xfrm>
          <a:prstGeom prst="rect">
            <a:avLst/>
          </a:prstGeom>
        </p:spPr>
        <p:txBody>
          <a:bodyPr wrap="square">
            <a:spAutoFit/>
          </a:bodyPr>
          <a:lstStyle/>
          <a:p>
            <a:pPr marL="342900" lvl="0" indent="-342900">
              <a:buFont typeface="Wingdings" panose="05000000000000000000" pitchFamily="2" charset="2"/>
              <a:buChar char="§"/>
            </a:pPr>
            <a:r>
              <a:rPr lang="en-US" altLang="en-US" dirty="0">
                <a:solidFill>
                  <a:schemeClr val="tx2"/>
                </a:solidFill>
                <a:latin typeface="Gadugi" panose="020B0502040204020203" pitchFamily="34" charset="0"/>
                <a:cs typeface="Browallia New" panose="020B0604020202020204" pitchFamily="34" charset="-34"/>
              </a:rPr>
              <a:t>Pour apporter à </a:t>
            </a:r>
            <a:r>
              <a:rPr lang="en-US" altLang="en-US" b="1" dirty="0">
                <a:solidFill>
                  <a:schemeClr val="tx2"/>
                </a:solidFill>
                <a:latin typeface="Gadugi" panose="020B0502040204020203" pitchFamily="34" charset="0"/>
                <a:cs typeface="Browallia New" panose="020B0604020202020204" pitchFamily="34" charset="-34"/>
              </a:rPr>
              <a:t>specialistsin </a:t>
            </a:r>
            <a:r>
              <a:rPr lang="en-US" altLang="en-US" dirty="0">
                <a:solidFill>
                  <a:schemeClr val="tx2"/>
                </a:solidFill>
                <a:latin typeface="Gadugi" panose="020B0502040204020203" pitchFamily="34" charset="0"/>
                <a:cs typeface="Browallia New" panose="020B0604020202020204" pitchFamily="34" charset="-34"/>
              </a:rPr>
              <a:t>togetherleading le </a:t>
            </a:r>
            <a:r>
              <a:rPr lang="en-US" altLang="en-US" dirty="0">
                <a:solidFill>
                  <a:schemeClr val="tx2"/>
                </a:solidFill>
                <a:latin typeface="Gadugi" panose="020B0502040204020203" pitchFamily="34" charset="0"/>
                <a:cs typeface="Browallia New" panose="020B0604020202020204" pitchFamily="34" charset="-34"/>
              </a:rPr>
              <a:t>champ, des responsables politiques supérieurs aux ingénieurs, aux concepteurs, aux planificateurs, aux fonctionnaires de gouvernement, aux régulateurs, aux experts en matière de normes et à d'autres.</a:t>
            </a:r>
          </a:p>
        </p:txBody>
      </p:sp>
      <p:pic>
        <p:nvPicPr>
          <p:cNvPr id="25" name="16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3033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3"/>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15FA0E02-9261-43E1-88FC-541A98B0B26A}" type="slidenum">
              <a:rPr lang="en-US" altLang="en-US" sz="1000" smtClean="0">
                <a:solidFill>
                  <a:srgbClr val="0E438A"/>
                </a:solidFill>
                <a:latin typeface="Zurich BT"/>
                <a:cs typeface="Times New Roman" pitchFamily="18" charset="0"/>
              </a:rPr>
              <a:pPr eaLnBrk="1" hangingPunct="1"/>
              <a:t>13</a:t>
            </a:fld>
            <a:endParaRPr lang="en-US" altLang="en-US" sz="1000" smtClean="0">
              <a:solidFill>
                <a:srgbClr val="0E438A"/>
              </a:solidFill>
              <a:latin typeface="Zurich BT"/>
              <a:cs typeface="Times New Roman" pitchFamily="18" charset="0"/>
            </a:endParaRPr>
          </a:p>
        </p:txBody>
      </p:sp>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8"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652" y="837084"/>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10" name="Straight Connector 9"/>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7170" name="Title 1"/>
          <p:cNvSpPr>
            <a:spLocks noGrp="1"/>
          </p:cNvSpPr>
          <p:nvPr>
            <p:ph type="title"/>
          </p:nvPr>
        </p:nvSpPr>
        <p:spPr>
          <a:xfrm>
            <a:off x="683568" y="44624"/>
            <a:ext cx="7776864" cy="584775"/>
          </a:xfrm>
        </p:spPr>
        <p:txBody>
          <a:bodyPr/>
          <a:lstStyle/>
          <a:p>
            <a:r>
              <a:rPr lang="en-US" altLang="en-US" sz="3200" dirty="0" smtClean="0">
                <a:latin typeface="Gadugi" panose="020B0502040204020203" pitchFamily="34" charset="0"/>
                <a:cs typeface="Browallia New" panose="020B0604020202020204" pitchFamily="34" charset="-34"/>
              </a:rPr>
              <a:t>ITUGreen </a:t>
            </a:r>
            <a:r>
              <a:rPr lang="en-US" altLang="en-US" sz="3200" dirty="0">
                <a:latin typeface="Gadugi" panose="020B0502040204020203" pitchFamily="34" charset="0"/>
                <a:cs typeface="Browallia New" panose="020B0604020202020204" pitchFamily="34" charset="-34"/>
              </a:rPr>
              <a:t>StandardsWeek </a:t>
            </a:r>
            <a:r>
              <a:rPr lang="en-US" altLang="en-US" sz="3200" dirty="0" smtClean="0">
                <a:latin typeface="Gadugi" panose="020B0502040204020203" pitchFamily="34" charset="0"/>
                <a:cs typeface="Browallia New" panose="020B0604020202020204" pitchFamily="34" charset="-34"/>
              </a:rPr>
              <a:t>- 4ème </a:t>
            </a:r>
            <a:r>
              <a:rPr lang="en-US" altLang="en-US" sz="3200" dirty="0" smtClean="0">
                <a:latin typeface="Gadugi" panose="020B0502040204020203" pitchFamily="34" charset="0"/>
                <a:cs typeface="Browallia New" panose="020B0604020202020204" pitchFamily="34" charset="-34"/>
              </a:rPr>
              <a:t>édition</a:t>
            </a:r>
            <a:endParaRPr lang="en-US" altLang="en-US" sz="3200" dirty="0">
              <a:latin typeface="Gadugi" panose="020B0502040204020203" pitchFamily="34" charset="0"/>
              <a:cs typeface="Browallia New" panose="020B0604020202020204" pitchFamily="34" charset="-34"/>
            </a:endParaRPr>
          </a:p>
        </p:txBody>
      </p:sp>
      <p:sp>
        <p:nvSpPr>
          <p:cNvPr id="14" name="Title 1"/>
          <p:cNvSpPr txBox="1">
            <a:spLocks/>
          </p:cNvSpPr>
          <p:nvPr/>
        </p:nvSpPr>
        <p:spPr bwMode="auto">
          <a:xfrm>
            <a:off x="179512" y="6173321"/>
            <a:ext cx="8856984" cy="5232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altLang="en-US" sz="2800" kern="0" dirty="0" smtClean="0">
                <a:latin typeface="Gadugi" panose="020B0502040204020203" pitchFamily="34" charset="0"/>
                <a:cs typeface="Browallia New" panose="020B0604020202020204" pitchFamily="34" charset="-34"/>
              </a:rPr>
              <a:t>VOUS VOIR les 22-26 septembre 2014 dans Pékin !</a:t>
            </a:r>
            <a:endParaRPr lang="en-US" altLang="en-US" sz="2800" kern="0" dirty="0">
              <a:latin typeface="Gadugi" panose="020B0502040204020203" pitchFamily="34" charset="0"/>
              <a:cs typeface="Browallia New" panose="020B0604020202020204" pitchFamily="34" charset="-34"/>
            </a:endParaRPr>
          </a:p>
        </p:txBody>
      </p:sp>
      <p:sp>
        <p:nvSpPr>
          <p:cNvPr id="15" name="Content Placeholder 2"/>
          <p:cNvSpPr txBox="1">
            <a:spLocks/>
          </p:cNvSpPr>
          <p:nvPr/>
        </p:nvSpPr>
        <p:spPr bwMode="auto">
          <a:xfrm>
            <a:off x="539552" y="1772816"/>
            <a:ext cx="8856984" cy="2155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pPr marL="0" indent="0">
              <a:buNone/>
            </a:pPr>
            <a:r>
              <a:rPr lang="en-US" altLang="en-US" sz="2000" b="1" dirty="0">
                <a:solidFill>
                  <a:schemeClr val="tx2"/>
                </a:solidFill>
                <a:latin typeface="Gadugi" panose="020B0502040204020203" pitchFamily="34" charset="0"/>
                <a:cs typeface="Browallia New" panose="020B0604020202020204" pitchFamily="34" charset="-34"/>
              </a:rPr>
              <a:t>Vue d'ensemble</a:t>
            </a:r>
          </a:p>
          <a:p>
            <a:r>
              <a:rPr lang="en-US" altLang="en-US" sz="2000" dirty="0">
                <a:solidFill>
                  <a:schemeClr val="tx2"/>
                </a:solidFill>
                <a:latin typeface="Gadugi" panose="020B0502040204020203" pitchFamily="34" charset="0"/>
                <a:cs typeface="Browallia New" panose="020B0604020202020204" pitchFamily="34" charset="-34"/>
              </a:rPr>
              <a:t>Une économie efficace de ressource soutenable de </a:t>
            </a:r>
            <a:r>
              <a:rPr lang="en-US" altLang="en-US" sz="2000" dirty="0" smtClean="0">
                <a:solidFill>
                  <a:schemeClr val="tx2"/>
                </a:solidFill>
                <a:latin typeface="Gadugi" panose="020B0502040204020203" pitchFamily="34" charset="0"/>
                <a:cs typeface="Browallia New" panose="020B0604020202020204" pitchFamily="34" charset="-34"/>
              </a:rPr>
              <a:t>Forumon </a:t>
            </a:r>
            <a:r>
              <a:rPr lang="en-US" altLang="en-US" sz="2000" dirty="0">
                <a:solidFill>
                  <a:schemeClr val="tx2"/>
                </a:solidFill>
                <a:latin typeface="Gadugi" panose="020B0502040204020203" pitchFamily="34" charset="0"/>
                <a:cs typeface="Browallia New" panose="020B0604020202020204" pitchFamily="34" charset="-34"/>
              </a:rPr>
              <a:t>« </a:t>
            </a:r>
            <a:r>
              <a:rPr lang="en-US" altLang="en-US" sz="2000" b="1" dirty="0">
                <a:solidFill>
                  <a:schemeClr val="tx2"/>
                </a:solidFill>
                <a:latin typeface="Gadugi" panose="020B0502040204020203" pitchFamily="34" charset="0"/>
                <a:cs typeface="Browallia New" panose="020B0604020202020204" pitchFamily="34" charset="-34"/>
              </a:rPr>
              <a:t>ICTfor vert</a:t>
            </a:r>
            <a:r>
              <a:rPr lang="en-US" altLang="en-US" sz="2000" dirty="0" smtClean="0">
                <a:solidFill>
                  <a:schemeClr val="tx2"/>
                </a:solidFill>
                <a:latin typeface="Gadugi" panose="020B0502040204020203" pitchFamily="34" charset="0"/>
                <a:cs typeface="Browallia New" panose="020B0604020202020204" pitchFamily="34" charset="-34"/>
              </a:rPr>
              <a:t> »</a:t>
            </a:r>
            <a:br>
              <a:rPr lang="en-US" altLang="en-US" sz="2000" dirty="0" smtClean="0">
                <a:solidFill>
                  <a:schemeClr val="tx2"/>
                </a:solidFill>
                <a:latin typeface="Gadugi" panose="020B0502040204020203" pitchFamily="34" charset="0"/>
                <a:cs typeface="Browallia New" panose="020B0604020202020204" pitchFamily="34" charset="-34"/>
              </a:rPr>
            </a:br>
            <a:r>
              <a:rPr lang="en-US" altLang="en-US" sz="2000" dirty="0" smtClean="0">
                <a:solidFill>
                  <a:schemeClr val="tx2"/>
                </a:solidFill>
                <a:latin typeface="Gadugi" panose="020B0502040204020203" pitchFamily="34" charset="0"/>
                <a:cs typeface="Browallia New" panose="020B0604020202020204" pitchFamily="34" charset="-34"/>
              </a:rPr>
              <a:t>22 septembre 2014</a:t>
            </a:r>
            <a:endParaRPr lang="en-US" altLang="en-US" sz="2000" dirty="0">
              <a:solidFill>
                <a:schemeClr val="tx2"/>
              </a:solidFill>
              <a:latin typeface="Gadugi" panose="020B0502040204020203" pitchFamily="34" charset="0"/>
              <a:cs typeface="Browallia New" panose="020B0604020202020204" pitchFamily="34" charset="-34"/>
            </a:endParaRPr>
          </a:p>
          <a:p>
            <a:r>
              <a:rPr lang="en-US" altLang="en-US" sz="2000" dirty="0" smtClean="0">
                <a:solidFill>
                  <a:schemeClr val="tx2"/>
                </a:solidFill>
                <a:latin typeface="Gadugi" panose="020B0502040204020203" pitchFamily="34" charset="0"/>
                <a:cs typeface="Browallia New" panose="020B0604020202020204" pitchFamily="34" charset="-34"/>
              </a:rPr>
              <a:t>Forumon </a:t>
            </a:r>
            <a:r>
              <a:rPr lang="en-US" altLang="en-US" sz="2000" dirty="0">
                <a:solidFill>
                  <a:schemeClr val="tx2"/>
                </a:solidFill>
                <a:latin typeface="Gadugi" panose="020B0502040204020203" pitchFamily="34" charset="0"/>
                <a:cs typeface="Browallia New" panose="020B0604020202020204" pitchFamily="34" charset="-34"/>
              </a:rPr>
              <a:t>« E-</a:t>
            </a:r>
            <a:r>
              <a:rPr lang="en-US" altLang="en-US" sz="2000" b="1" dirty="0" err="1">
                <a:solidFill>
                  <a:schemeClr val="tx2"/>
                </a:solidFill>
                <a:latin typeface="Gadugi" panose="020B0502040204020203" pitchFamily="34" charset="0"/>
                <a:cs typeface="Browallia New" panose="020B0604020202020204" pitchFamily="34" charset="-34"/>
              </a:rPr>
              <a:t>gaspillent </a:t>
            </a:r>
            <a:r>
              <a:rPr lang="en-US" altLang="en-US" sz="2000" dirty="0">
                <a:solidFill>
                  <a:schemeClr val="tx2"/>
                </a:solidFill>
                <a:latin typeface="Gadugi" panose="020B0502040204020203" pitchFamily="34" charset="0"/>
                <a:cs typeface="Browallia New" panose="020B0604020202020204" pitchFamily="34" charset="-34"/>
              </a:rPr>
              <a:t>:</a:t>
            </a:r>
            <a:r>
              <a:t> </a:t>
            </a:r>
            <a:r>
              <a:rPr lang="en-US" altLang="en-US" sz="2000" dirty="0">
                <a:solidFill>
                  <a:schemeClr val="tx2"/>
                </a:solidFill>
                <a:latin typeface="Gadugi" panose="020B0502040204020203" pitchFamily="34" charset="0"/>
                <a:cs typeface="Browallia New" panose="020B0604020202020204" pitchFamily="34" charset="-34"/>
              </a:rPr>
              <a:t>l'inconvenienttruth </a:t>
            </a:r>
            <a:r>
              <a:rPr lang="en-US" altLang="en-US" sz="2000" dirty="0" smtClean="0">
                <a:solidFill>
                  <a:schemeClr val="tx2"/>
                </a:solidFill>
                <a:latin typeface="Gadugi" panose="020B0502040204020203" pitchFamily="34" charset="0"/>
                <a:cs typeface="Browallia New" panose="020B0604020202020204" pitchFamily="34" charset="-34"/>
              </a:rPr>
              <a:t>« </a:t>
            </a:r>
            <a:br>
              <a:rPr lang="en-US" altLang="en-US" sz="2000" dirty="0" smtClean="0">
                <a:solidFill>
                  <a:schemeClr val="tx2"/>
                </a:solidFill>
                <a:latin typeface="Gadugi" panose="020B0502040204020203" pitchFamily="34" charset="0"/>
                <a:cs typeface="Browallia New" panose="020B0604020202020204" pitchFamily="34" charset="-34"/>
              </a:rPr>
            </a:br>
            <a:r>
              <a:rPr lang="en-US" altLang="en-US" sz="2000" dirty="0" smtClean="0">
                <a:solidFill>
                  <a:schemeClr val="tx2"/>
                </a:solidFill>
                <a:latin typeface="Gadugi" panose="020B0502040204020203" pitchFamily="34" charset="0"/>
                <a:cs typeface="Browallia New" panose="020B0604020202020204" pitchFamily="34" charset="-34"/>
              </a:rPr>
              <a:t>23 septembre 2014</a:t>
            </a:r>
            <a:endParaRPr lang="en-US" altLang="en-US" sz="2000" dirty="0">
              <a:solidFill>
                <a:schemeClr val="tx2"/>
              </a:solidFill>
              <a:latin typeface="Gadugi" panose="020B0502040204020203" pitchFamily="34" charset="0"/>
              <a:cs typeface="Browallia New" panose="020B0604020202020204" pitchFamily="34" charset="-34"/>
            </a:endParaRPr>
          </a:p>
          <a:p>
            <a:r>
              <a:rPr lang="en-US" altLang="en-US" sz="2000" dirty="0" smtClean="0">
                <a:solidFill>
                  <a:schemeClr val="tx2"/>
                </a:solidFill>
                <a:latin typeface="Gadugi" panose="020B0502040204020203" pitchFamily="34" charset="0"/>
                <a:cs typeface="Browallia New" panose="020B0604020202020204" pitchFamily="34" charset="-34"/>
              </a:rPr>
              <a:t>Haut-LevelForum </a:t>
            </a:r>
            <a:r>
              <a:rPr lang="en-US" altLang="en-US" sz="2000" dirty="0">
                <a:solidFill>
                  <a:schemeClr val="tx2"/>
                </a:solidFill>
                <a:latin typeface="Gadugi" panose="020B0502040204020203" pitchFamily="34" charset="0"/>
                <a:cs typeface="Browallia New" panose="020B0604020202020204" pitchFamily="34" charset="-34"/>
              </a:rPr>
              <a:t>« plaçant les </a:t>
            </a:r>
            <a:r>
              <a:rPr lang="en-US" altLang="en-US" sz="2000" b="1" dirty="0">
                <a:solidFill>
                  <a:schemeClr val="tx2"/>
                </a:solidFill>
                <a:latin typeface="Gadugi" panose="020B0502040204020203" pitchFamily="34" charset="0"/>
                <a:cs typeface="Browallia New" panose="020B0604020202020204" pitchFamily="34" charset="-34"/>
              </a:rPr>
              <a:t>sustainablecities de </a:t>
            </a:r>
            <a:r>
              <a:rPr lang="en-US" altLang="en-US" sz="2000" dirty="0">
                <a:solidFill>
                  <a:schemeClr val="tx2"/>
                </a:solidFill>
                <a:latin typeface="Gadugi" panose="020B0502040204020203" pitchFamily="34" charset="0"/>
                <a:cs typeface="Browallia New" panose="020B0604020202020204" pitchFamily="34" charset="-34"/>
              </a:rPr>
              <a:t>forsmart de vision </a:t>
            </a:r>
            <a:r>
              <a:rPr lang="en-US" altLang="en-US" sz="2000" dirty="0" smtClean="0">
                <a:solidFill>
                  <a:schemeClr val="tx2"/>
                </a:solidFill>
                <a:latin typeface="Gadugi" panose="020B0502040204020203" pitchFamily="34" charset="0"/>
                <a:cs typeface="Browallia New" panose="020B0604020202020204" pitchFamily="34" charset="-34"/>
              </a:rPr>
              <a:t>« </a:t>
            </a:r>
            <a:br>
              <a:rPr lang="en-US" altLang="en-US" sz="2000" dirty="0" smtClean="0">
                <a:solidFill>
                  <a:schemeClr val="tx2"/>
                </a:solidFill>
                <a:latin typeface="Gadugi" panose="020B0502040204020203" pitchFamily="34" charset="0"/>
                <a:cs typeface="Browallia New" panose="020B0604020202020204" pitchFamily="34" charset="-34"/>
              </a:rPr>
            </a:br>
            <a:r>
              <a:rPr lang="en-US" altLang="en-US" sz="2000" dirty="0" smtClean="0">
                <a:solidFill>
                  <a:schemeClr val="tx2"/>
                </a:solidFill>
                <a:latin typeface="Gadugi" panose="020B0502040204020203" pitchFamily="34" charset="0"/>
                <a:cs typeface="Browallia New" panose="020B0604020202020204" pitchFamily="34" charset="-34"/>
              </a:rPr>
              <a:t>24 septembre 2014</a:t>
            </a:r>
            <a:endParaRPr lang="en-US" altLang="en-US" sz="2000" dirty="0">
              <a:solidFill>
                <a:schemeClr val="tx2"/>
              </a:solidFill>
              <a:latin typeface="Gadugi" panose="020B0502040204020203" pitchFamily="34" charset="0"/>
              <a:cs typeface="Browallia New" panose="020B0604020202020204" pitchFamily="34" charset="-34"/>
            </a:endParaRPr>
          </a:p>
          <a:p>
            <a:r>
              <a:rPr lang="en-US" altLang="en-US" sz="2000" dirty="0" smtClean="0">
                <a:solidFill>
                  <a:schemeClr val="tx2"/>
                </a:solidFill>
                <a:latin typeface="Gadugi" panose="020B0502040204020203" pitchFamily="34" charset="0"/>
                <a:cs typeface="Browallia New" panose="020B0604020202020204" pitchFamily="34" charset="-34"/>
              </a:rPr>
              <a:t>Forumon </a:t>
            </a:r>
            <a:r>
              <a:rPr lang="en-US" altLang="en-US" sz="2000" dirty="0">
                <a:solidFill>
                  <a:schemeClr val="tx2"/>
                </a:solidFill>
                <a:latin typeface="Gadugi" panose="020B0502040204020203" pitchFamily="34" charset="0"/>
                <a:cs typeface="Browallia New" panose="020B0604020202020204" pitchFamily="34" charset="-34"/>
              </a:rPr>
              <a:t>« UsingEMF </a:t>
            </a:r>
            <a:r>
              <a:rPr lang="en-US" altLang="en-US" sz="2000" dirty="0">
                <a:solidFill>
                  <a:schemeClr val="tx2"/>
                </a:solidFill>
                <a:latin typeface="Gadugi" panose="020B0502040204020203" pitchFamily="34" charset="0"/>
                <a:cs typeface="Browallia New" panose="020B0604020202020204" pitchFamily="34" charset="-34"/>
              </a:rPr>
              <a:t>pour réaliser la ville soutenable la plus futée</a:t>
            </a:r>
            <a:r>
              <a:rPr lang="en-US" altLang="en-US" sz="2000" dirty="0" smtClean="0">
                <a:solidFill>
                  <a:schemeClr val="tx2"/>
                </a:solidFill>
                <a:latin typeface="Gadugi" panose="020B0502040204020203" pitchFamily="34" charset="0"/>
                <a:cs typeface="Browallia New" panose="020B0604020202020204" pitchFamily="34" charset="-34"/>
              </a:rPr>
              <a:t> »</a:t>
            </a:r>
            <a:br>
              <a:rPr lang="en-US" altLang="en-US" sz="2000" dirty="0" smtClean="0">
                <a:solidFill>
                  <a:schemeClr val="tx2"/>
                </a:solidFill>
                <a:latin typeface="Gadugi" panose="020B0502040204020203" pitchFamily="34" charset="0"/>
                <a:cs typeface="Browallia New" panose="020B0604020202020204" pitchFamily="34" charset="-34"/>
              </a:rPr>
            </a:br>
            <a:r>
              <a:rPr lang="en-US" altLang="en-US" sz="2000" dirty="0" smtClean="0">
                <a:solidFill>
                  <a:schemeClr val="tx2"/>
                </a:solidFill>
                <a:latin typeface="Gadugi" panose="020B0502040204020203" pitchFamily="34" charset="0"/>
                <a:cs typeface="Browallia New" panose="020B0604020202020204" pitchFamily="34" charset="-34"/>
              </a:rPr>
              <a:t>25 septembre 2014</a:t>
            </a:r>
            <a:endParaRPr lang="en-US" altLang="en-US" sz="2000" dirty="0">
              <a:solidFill>
                <a:schemeClr val="tx2"/>
              </a:solidFill>
              <a:latin typeface="Gadugi" panose="020B0502040204020203" pitchFamily="34" charset="0"/>
              <a:cs typeface="Browallia New" panose="020B0604020202020204" pitchFamily="34" charset="-34"/>
            </a:endParaRPr>
          </a:p>
          <a:p>
            <a:r>
              <a:rPr lang="en-US" altLang="en-US" sz="2000" dirty="0" smtClean="0">
                <a:solidFill>
                  <a:schemeClr val="tx2"/>
                </a:solidFill>
                <a:latin typeface="Gadugi" panose="020B0502040204020203" pitchFamily="34" charset="0"/>
                <a:cs typeface="Browallia New" panose="020B0604020202020204" pitchFamily="34" charset="-34"/>
              </a:rPr>
              <a:t>Regionalmeeting </a:t>
            </a:r>
            <a:r>
              <a:rPr lang="en-US" altLang="en-US" sz="2000" dirty="0">
                <a:solidFill>
                  <a:schemeClr val="tx2"/>
                </a:solidFill>
                <a:latin typeface="Gadugi" panose="020B0502040204020203" pitchFamily="34" charset="0"/>
                <a:cs typeface="Browallia New" panose="020B0604020202020204" pitchFamily="34" charset="-34"/>
              </a:rPr>
              <a:t>ofSG5 </a:t>
            </a:r>
            <a:r>
              <a:rPr lang="en-US" altLang="en-US" sz="2000" b="1" dirty="0" smtClean="0">
                <a:solidFill>
                  <a:schemeClr val="tx2"/>
                </a:solidFill>
                <a:latin typeface="Gadugi" panose="020B0502040204020203" pitchFamily="34" charset="0"/>
                <a:cs typeface="Browallia New" panose="020B0604020202020204" pitchFamily="34" charset="-34"/>
              </a:rPr>
              <a:t>RegionalGroup </a:t>
            </a:r>
            <a:r>
              <a:rPr lang="en-US" altLang="en-US" sz="2000" b="1" dirty="0">
                <a:solidFill>
                  <a:schemeClr val="tx2"/>
                </a:solidFill>
                <a:latin typeface="Gadugi" panose="020B0502040204020203" pitchFamily="34" charset="0"/>
                <a:cs typeface="Browallia New" panose="020B0604020202020204" pitchFamily="34" charset="-34"/>
              </a:rPr>
              <a:t>pour l'Asie et le </a:t>
            </a:r>
            <a:r>
              <a:rPr lang="en-US" altLang="en-US" sz="2000" dirty="0" smtClean="0">
                <a:solidFill>
                  <a:schemeClr val="tx2"/>
                </a:solidFill>
                <a:latin typeface="Gadugi" panose="020B0502040204020203" pitchFamily="34" charset="0"/>
                <a:cs typeface="Browallia New" panose="020B0604020202020204" pitchFamily="34" charset="-34"/>
              </a:rPr>
              <a:t>26 septembre 2014</a:t>
            </a:r>
            <a:br>
              <a:rPr lang="en-US" altLang="en-US" sz="2000" b="1" dirty="0" smtClean="0">
                <a:solidFill>
                  <a:schemeClr val="tx2"/>
                </a:solidFill>
                <a:latin typeface="Gadugi" panose="020B0502040204020203" pitchFamily="34" charset="0"/>
                <a:cs typeface="Browallia New" panose="020B0604020202020204" pitchFamily="34" charset="-34"/>
              </a:rPr>
            </a:br>
            <a:r>
              <a:rPr lang="en-US" altLang="en-US" sz="2000" b="1" dirty="0">
                <a:solidFill>
                  <a:schemeClr val="tx2"/>
                </a:solidFill>
                <a:latin typeface="Gadugi" panose="020B0502040204020203" pitchFamily="34" charset="0"/>
                <a:cs typeface="Browallia New" panose="020B0604020202020204" pitchFamily="34" charset="-34"/>
              </a:rPr>
              <a:t>thePacific</a:t>
            </a:r>
            <a:endParaRPr lang="en-US" altLang="en-US" sz="2000" dirty="0">
              <a:solidFill>
                <a:schemeClr val="tx2"/>
              </a:solidFill>
              <a:latin typeface="Gadugi" panose="020B0502040204020203" pitchFamily="34" charset="0"/>
              <a:cs typeface="Browallia New" panose="020B0604020202020204" pitchFamily="34" charset="-34"/>
            </a:endParaRPr>
          </a:p>
        </p:txBody>
      </p:sp>
      <p:pic>
        <p:nvPicPr>
          <p:cNvPr id="1026" name="Picture 2" descr="CATR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800" y="975024"/>
            <a:ext cx="3456384" cy="5817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uawe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446" y="775741"/>
            <a:ext cx="800100" cy="78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90663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campilon\Pictures\SHUTTERSTOCK\shutterstock_1073277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08720"/>
            <a:ext cx="5616624" cy="48965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23554" name="Title 5"/>
          <p:cNvSpPr>
            <a:spLocks noGrp="1"/>
          </p:cNvSpPr>
          <p:nvPr>
            <p:ph type="title"/>
          </p:nvPr>
        </p:nvSpPr>
        <p:spPr>
          <a:xfrm>
            <a:off x="35496" y="-192533"/>
            <a:ext cx="8280920" cy="1077218"/>
          </a:xfrm>
        </p:spPr>
        <p:txBody>
          <a:bodyPr/>
          <a:lstStyle/>
          <a:p>
            <a:r>
              <a:rPr lang="en-US" altLang="en-US" sz="3200" dirty="0" smtClean="0">
                <a:latin typeface="Gadugi" panose="020B0502040204020203" pitchFamily="34" charset="0"/>
                <a:cs typeface="Browallia New" panose="020B0604020202020204" pitchFamily="34" charset="-34"/>
              </a:rPr>
              <a:t>Envisagement d'un futur soutenable pour l'Afrique</a:t>
            </a:r>
            <a:endParaRPr lang="en-US" altLang="en-US" sz="3200" dirty="0">
              <a:latin typeface="Gadugi" panose="020B0502040204020203" pitchFamily="34" charset="0"/>
              <a:cs typeface="Browallia New" panose="020B0604020202020204" pitchFamily="34" charset="-34"/>
            </a:endParaRPr>
          </a:p>
        </p:txBody>
      </p:sp>
      <p:sp>
        <p:nvSpPr>
          <p:cNvPr id="23556" name="Slide Number Placeholder 4"/>
          <p:cNvSpPr>
            <a:spLocks noGrp="1"/>
          </p:cNvSpPr>
          <p:nvPr>
            <p:ph type="sldNum" sz="quarter" idx="10"/>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42950" indent="-285750" eaLnBrk="0" hangingPunct="0">
              <a:defRPr sz="2000">
                <a:solidFill>
                  <a:srgbClr val="646464"/>
                </a:solidFill>
                <a:latin typeface="Verdana" pitchFamily="34" charset="0"/>
                <a:cs typeface="Arial" pitchFamily="34" charset="0"/>
              </a:defRPr>
            </a:lvl2pPr>
            <a:lvl3pPr marL="1143000" indent="-228600" eaLnBrk="0" hangingPunct="0">
              <a:defRPr sz="2000">
                <a:solidFill>
                  <a:srgbClr val="646464"/>
                </a:solidFill>
                <a:latin typeface="Verdana" pitchFamily="34" charset="0"/>
                <a:cs typeface="Arial" pitchFamily="34" charset="0"/>
              </a:defRPr>
            </a:lvl3pPr>
            <a:lvl4pPr marL="1600200" indent="-228600" eaLnBrk="0" hangingPunct="0">
              <a:defRPr sz="2000">
                <a:solidFill>
                  <a:srgbClr val="646464"/>
                </a:solidFill>
                <a:latin typeface="Verdana" pitchFamily="34" charset="0"/>
                <a:cs typeface="Arial" pitchFamily="34" charset="0"/>
              </a:defRPr>
            </a:lvl4pPr>
            <a:lvl5pPr marL="2057400" indent="-228600" eaLnBrk="0" hangingPunct="0">
              <a:defRPr sz="2000">
                <a:solidFill>
                  <a:srgbClr val="646464"/>
                </a:solidFill>
                <a:latin typeface="Verdana" pitchFamily="34" charset="0"/>
                <a:cs typeface="Arial" pitchFamily="34" charset="0"/>
              </a:defRPr>
            </a:lvl5pPr>
            <a:lvl6pPr marL="2514600" indent="-228600" eaLnBrk="0" fontAlgn="base" hangingPunct="0">
              <a:spcBef>
                <a:spcPct val="0"/>
              </a:spcBef>
              <a:spcAft>
                <a:spcPct val="0"/>
              </a:spcAft>
              <a:defRPr sz="2000">
                <a:solidFill>
                  <a:srgbClr val="646464"/>
                </a:solidFill>
                <a:latin typeface="Verdana" pitchFamily="34" charset="0"/>
                <a:cs typeface="Arial" pitchFamily="34" charset="0"/>
              </a:defRPr>
            </a:lvl6pPr>
            <a:lvl7pPr marL="2971800" indent="-228600" eaLnBrk="0" fontAlgn="base" hangingPunct="0">
              <a:spcBef>
                <a:spcPct val="0"/>
              </a:spcBef>
              <a:spcAft>
                <a:spcPct val="0"/>
              </a:spcAft>
              <a:defRPr sz="2000">
                <a:solidFill>
                  <a:srgbClr val="646464"/>
                </a:solidFill>
                <a:latin typeface="Verdana" pitchFamily="34" charset="0"/>
                <a:cs typeface="Arial" pitchFamily="34" charset="0"/>
              </a:defRPr>
            </a:lvl7pPr>
            <a:lvl8pPr marL="3429000" indent="-228600" eaLnBrk="0" fontAlgn="base" hangingPunct="0">
              <a:spcBef>
                <a:spcPct val="0"/>
              </a:spcBef>
              <a:spcAft>
                <a:spcPct val="0"/>
              </a:spcAft>
              <a:defRPr sz="2000">
                <a:solidFill>
                  <a:srgbClr val="646464"/>
                </a:solidFill>
                <a:latin typeface="Verdana" pitchFamily="34" charset="0"/>
                <a:cs typeface="Arial" pitchFamily="34" charset="0"/>
              </a:defRPr>
            </a:lvl8pPr>
            <a:lvl9pPr marL="3886200" indent="-228600" eaLnBrk="0" fontAlgn="base" hangingPunct="0">
              <a:spcBef>
                <a:spcPct val="0"/>
              </a:spcBef>
              <a:spcAft>
                <a:spcPct val="0"/>
              </a:spcAft>
              <a:defRPr sz="2000">
                <a:solidFill>
                  <a:srgbClr val="646464"/>
                </a:solidFill>
                <a:latin typeface="Verdana" pitchFamily="34" charset="0"/>
                <a:cs typeface="Arial" pitchFamily="34" charset="0"/>
              </a:defRPr>
            </a:lvl9pPr>
          </a:lstStyle>
          <a:p>
            <a:pPr eaLnBrk="1" hangingPunct="1"/>
            <a:fld id="{E326B21F-ECB0-4194-9F04-03BC55AD8F66}" type="slidenum">
              <a:rPr lang="en-US" altLang="en-US" sz="1000" smtClean="0">
                <a:solidFill>
                  <a:srgbClr val="0E438A"/>
                </a:solidFill>
                <a:latin typeface="Zurich BT"/>
                <a:cs typeface="Times New Roman" pitchFamily="18" charset="0"/>
              </a:rPr>
              <a:pPr eaLnBrk="1" hangingPunct="1"/>
              <a:t>14</a:t>
            </a:fld>
            <a:endParaRPr lang="en-US" altLang="en-US" sz="1000" smtClean="0">
              <a:solidFill>
                <a:srgbClr val="0E438A"/>
              </a:solidFill>
              <a:latin typeface="Zurich BT"/>
              <a:cs typeface="Times New Roman" pitchFamily="18" charset="0"/>
            </a:endParaRPr>
          </a:p>
        </p:txBody>
      </p:sp>
      <p:sp>
        <p:nvSpPr>
          <p:cNvPr id="8" name="Rectangle 7"/>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2" name="Rectangle 11"/>
          <p:cNvSpPr/>
          <p:nvPr/>
        </p:nvSpPr>
        <p:spPr bwMode="auto">
          <a:xfrm>
            <a:off x="467544" y="908721"/>
            <a:ext cx="8208912" cy="4896544"/>
          </a:xfrm>
          <a:prstGeom prst="rect">
            <a:avLst/>
          </a:prstGeom>
          <a:solidFill>
            <a:schemeClr val="accent3">
              <a:lumMod val="95000"/>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646464"/>
              </a:solidFill>
              <a:effectLst/>
              <a:latin typeface="Verdana" pitchFamily="34" charset="0"/>
            </a:endParaRPr>
          </a:p>
        </p:txBody>
      </p: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Content Placeholder 6"/>
          <p:cNvSpPr>
            <a:spLocks noGrp="1"/>
          </p:cNvSpPr>
          <p:nvPr>
            <p:ph idx="1"/>
          </p:nvPr>
        </p:nvSpPr>
        <p:spPr>
          <a:xfrm>
            <a:off x="971600" y="1340768"/>
            <a:ext cx="7560840" cy="4104456"/>
          </a:xfrm>
        </p:spPr>
        <p:txBody>
          <a:bodyPr/>
          <a:lstStyle/>
          <a:p>
            <a:r>
              <a:rPr lang="en-US" altLang="en-US" sz="2000" b="1" kern="1200" dirty="0" smtClean="0">
                <a:solidFill>
                  <a:schemeClr val="tx2"/>
                </a:solidFill>
                <a:latin typeface="Gadugi" panose="020B0502040204020203" pitchFamily="34" charset="0"/>
                <a:cs typeface="Browallia New" panose="020B0604020202020204" pitchFamily="34" charset="-34"/>
              </a:rPr>
              <a:t>Raiseawarenesson le </a:t>
            </a:r>
            <a:r>
              <a:rPr lang="en-US" altLang="en-US" sz="2000" kern="1200" dirty="0">
                <a:solidFill>
                  <a:schemeClr val="tx2"/>
                </a:solidFill>
                <a:latin typeface="Gadugi" panose="020B0502040204020203" pitchFamily="34" charset="0"/>
                <a:cs typeface="Browallia New" panose="020B0604020202020204" pitchFamily="34" charset="-34"/>
              </a:rPr>
              <a:t>rôle des normes globales dans l'accès de propagation pour verdir la </a:t>
            </a:r>
            <a:r>
              <a:rPr lang="en-US" altLang="en-US" sz="2000" kern="1200" dirty="0">
                <a:solidFill>
                  <a:schemeClr val="tx2"/>
                </a:solidFill>
                <a:latin typeface="Gadugi" panose="020B0502040204020203" pitchFamily="34" charset="0"/>
                <a:cs typeface="Browallia New" panose="020B0604020202020204" pitchFamily="34" charset="-34"/>
              </a:rPr>
              <a:t>durabilité </a:t>
            </a:r>
            <a:r>
              <a:rPr lang="en-US" altLang="en-US" sz="2000" kern="1200" dirty="0" smtClean="0">
                <a:solidFill>
                  <a:schemeClr val="tx2"/>
                </a:solidFill>
                <a:latin typeface="Gadugi" panose="020B0502040204020203" pitchFamily="34" charset="0"/>
                <a:cs typeface="Browallia New" panose="020B0604020202020204" pitchFamily="34" charset="-34"/>
              </a:rPr>
              <a:t>inenabling d'</a:t>
            </a:r>
            <a:r>
              <a:rPr lang="en-US" altLang="en-US" sz="2000" kern="1200" dirty="0">
                <a:solidFill>
                  <a:schemeClr val="tx2"/>
                </a:solidFill>
                <a:latin typeface="Gadugi" panose="020B0502040204020203" pitchFamily="34" charset="0"/>
                <a:cs typeface="Browallia New" panose="020B0604020202020204" pitchFamily="34" charset="-34"/>
              </a:rPr>
              <a:t>ICTsand</a:t>
            </a:r>
            <a:endParaRPr lang="en-US" altLang="en-US" sz="2000" kern="1200" dirty="0" smtClean="0">
              <a:solidFill>
                <a:schemeClr val="tx2"/>
              </a:solidFill>
              <a:latin typeface="Gadugi" panose="020B0502040204020203" pitchFamily="34" charset="0"/>
              <a:cs typeface="Browallia New" panose="020B0604020202020204" pitchFamily="34" charset="-34"/>
            </a:endParaRPr>
          </a:p>
          <a:p>
            <a:endParaRPr lang="en-US" altLang="en-US" sz="2000" kern="1200" dirty="0">
              <a:solidFill>
                <a:schemeClr val="tx2"/>
              </a:solidFill>
              <a:latin typeface="Gadugi" panose="020B0502040204020203" pitchFamily="34" charset="0"/>
              <a:cs typeface="Browallia New" panose="020B0604020202020204" pitchFamily="34" charset="-34"/>
            </a:endParaRPr>
          </a:p>
          <a:p>
            <a:r>
              <a:rPr lang="en-US" altLang="en-US" sz="2000" kern="1200" dirty="0" smtClean="0">
                <a:solidFill>
                  <a:schemeClr val="tx2"/>
                </a:solidFill>
                <a:latin typeface="Gadugi" panose="020B0502040204020203" pitchFamily="34" charset="0"/>
                <a:cs typeface="Browallia New" panose="020B0604020202020204" pitchFamily="34" charset="-34"/>
              </a:rPr>
              <a:t>Travailler le </a:t>
            </a:r>
            <a:r>
              <a:rPr lang="en-US" altLang="en-US" sz="2000" kern="1200" dirty="0" smtClean="0">
                <a:solidFill>
                  <a:schemeClr val="tx2"/>
                </a:solidFill>
                <a:latin typeface="Gadugi" panose="020B0502040204020203" pitchFamily="34" charset="0"/>
                <a:cs typeface="Browallia New" panose="020B0604020202020204" pitchFamily="34" charset="-34"/>
              </a:rPr>
              <a:t>vert </a:t>
            </a:r>
            <a:r>
              <a:rPr lang="en-US" altLang="en-US" sz="2000" kern="1200" dirty="0">
                <a:solidFill>
                  <a:schemeClr val="tx2"/>
                </a:solidFill>
                <a:latin typeface="Gadugi" panose="020B0502040204020203" pitchFamily="34" charset="0"/>
                <a:cs typeface="Browallia New" panose="020B0604020202020204" pitchFamily="34" charset="-34"/>
              </a:rPr>
              <a:t>principal </a:t>
            </a:r>
            <a:r>
              <a:rPr lang="en-US" altLang="en-US" sz="2000" kern="1200" dirty="0" smtClean="0">
                <a:solidFill>
                  <a:schemeClr val="tx2"/>
                </a:solidFill>
                <a:latin typeface="Gadugi" panose="020B0502040204020203" pitchFamily="34" charset="0"/>
                <a:cs typeface="Browallia New" panose="020B0604020202020204" pitchFamily="34" charset="-34"/>
              </a:rPr>
              <a:t>ICTstandards de </a:t>
            </a:r>
            <a:r>
              <a:rPr lang="en-US" altLang="en-US" sz="2000" kern="1200" dirty="0">
                <a:solidFill>
                  <a:schemeClr val="tx2"/>
                </a:solidFill>
                <a:latin typeface="Gadugi" panose="020B0502040204020203" pitchFamily="34" charset="0"/>
                <a:cs typeface="Browallia New" panose="020B0604020202020204" pitchFamily="34" charset="-34"/>
              </a:rPr>
              <a:t>todevelop de dépositaires d'</a:t>
            </a:r>
            <a:r>
              <a:rPr lang="en-US" altLang="en-US" sz="2000" kern="1200" dirty="0" smtClean="0">
                <a:solidFill>
                  <a:schemeClr val="tx2"/>
                </a:solidFill>
                <a:latin typeface="Gadugi" panose="020B0502040204020203" pitchFamily="34" charset="0"/>
                <a:cs typeface="Browallia New" panose="020B0604020202020204" pitchFamily="34" charset="-34"/>
              </a:rPr>
              <a:t>inpartnershipwith </a:t>
            </a:r>
            <a:r>
              <a:rPr lang="en-US" altLang="en-US" sz="2000" kern="1200" dirty="0">
                <a:solidFill>
                  <a:schemeClr val="tx2"/>
                </a:solidFill>
                <a:latin typeface="Gadugi" panose="020B0502040204020203" pitchFamily="34" charset="0"/>
                <a:cs typeface="Browallia New" panose="020B0604020202020204" pitchFamily="34" charset="-34"/>
              </a:rPr>
              <a:t>pour établir une économie verte et pour combattre le changement climatique</a:t>
            </a:r>
          </a:p>
          <a:p>
            <a:endParaRPr lang="en-US" altLang="en-US" sz="2000" kern="1200" dirty="0" smtClean="0">
              <a:solidFill>
                <a:schemeClr val="tx2"/>
              </a:solidFill>
              <a:latin typeface="Gadugi" panose="020B0502040204020203" pitchFamily="34" charset="0"/>
              <a:cs typeface="Browallia New" panose="020B0604020202020204" pitchFamily="34" charset="-34"/>
            </a:endParaRPr>
          </a:p>
          <a:p>
            <a:r>
              <a:rPr lang="en-US" altLang="en-US" sz="2000" b="1" kern="1200" dirty="0" smtClean="0">
                <a:solidFill>
                  <a:schemeClr val="tx2"/>
                </a:solidFill>
                <a:latin typeface="Gadugi" panose="020B0502040204020203" pitchFamily="34" charset="0"/>
                <a:cs typeface="Browallia New" panose="020B0604020202020204" pitchFamily="34" charset="-34"/>
              </a:rPr>
              <a:t>Standardizedachievementcan </a:t>
            </a:r>
            <a:r>
              <a:rPr lang="en-US" altLang="en-US" sz="2000" kern="1200" dirty="0">
                <a:solidFill>
                  <a:schemeClr val="tx2"/>
                </a:solidFill>
                <a:latin typeface="Gadugi" panose="020B0502040204020203" pitchFamily="34" charset="0"/>
                <a:cs typeface="Browallia New" panose="020B0604020202020204" pitchFamily="34" charset="-34"/>
              </a:rPr>
              <a:t>soit multiplié dans le monde entier à travers le wholeindustry</a:t>
            </a:r>
            <a:r/>
          </a:p>
          <a:p>
            <a:endParaRPr lang="en-US" altLang="en-US" sz="2000" kern="1200" dirty="0">
              <a:solidFill>
                <a:schemeClr val="tx2"/>
              </a:solidFill>
              <a:latin typeface="Gadugi" panose="020B0502040204020203" pitchFamily="34" charset="0"/>
              <a:cs typeface="Browallia New" panose="020B0604020202020204" pitchFamily="34" charset="-34"/>
            </a:endParaRPr>
          </a:p>
          <a:p>
            <a:r>
              <a:rPr lang="en-US" altLang="en-US" sz="2000" kern="1200" dirty="0" smtClean="0">
                <a:solidFill>
                  <a:schemeClr val="tx2"/>
                </a:solidFill>
                <a:latin typeface="Gadugi" panose="020B0502040204020203" pitchFamily="34" charset="0"/>
                <a:cs typeface="Browallia New" panose="020B0604020202020204" pitchFamily="34" charset="-34"/>
              </a:rPr>
              <a:t>Améliorer les environmentalregulations </a:t>
            </a:r>
            <a:r>
              <a:rPr lang="en-US" altLang="en-US" sz="2000" kern="1200" dirty="0">
                <a:solidFill>
                  <a:schemeClr val="tx2"/>
                </a:solidFill>
                <a:latin typeface="Gadugi" panose="020B0502040204020203" pitchFamily="34" charset="0"/>
                <a:cs typeface="Browallia New" panose="020B0604020202020204" pitchFamily="34" charset="-34"/>
              </a:rPr>
              <a:t>pour des </a:t>
            </a:r>
            <a:r>
              <a:rPr lang="en-US" altLang="en-US" sz="2000" kern="1200" dirty="0" smtClean="0">
                <a:solidFill>
                  <a:schemeClr val="tx2"/>
                </a:solidFill>
                <a:latin typeface="Gadugi" panose="020B0502040204020203" pitchFamily="34" charset="0"/>
                <a:cs typeface="Browallia New" panose="020B0604020202020204" pitchFamily="34" charset="-34"/>
              </a:rPr>
              <a:t>espérances de </a:t>
            </a:r>
            <a:r>
              <a:rPr lang="en-US" altLang="en-US" sz="2000" kern="1200" dirty="0">
                <a:solidFill>
                  <a:schemeClr val="tx2"/>
                </a:solidFill>
                <a:latin typeface="Gadugi" panose="020B0502040204020203" pitchFamily="34" charset="0"/>
                <a:cs typeface="Browallia New" panose="020B0604020202020204" pitchFamily="34" charset="-34"/>
              </a:rPr>
              <a:t>withconsumer de pas d'</a:t>
            </a:r>
            <a:r>
              <a:rPr lang="en-US" altLang="en-US" sz="2000" kern="1200" dirty="0">
                <a:solidFill>
                  <a:schemeClr val="tx2"/>
                </a:solidFill>
                <a:latin typeface="Gadugi" panose="020B0502040204020203" pitchFamily="34" charset="0"/>
                <a:cs typeface="Browallia New" panose="020B0604020202020204" pitchFamily="34" charset="-34"/>
              </a:rPr>
              <a:t>ICTtokeep</a:t>
            </a:r>
          </a:p>
        </p:txBody>
      </p:sp>
    </p:spTree>
    <p:extLst>
      <p:ext uri="{BB962C8B-B14F-4D97-AF65-F5344CB8AC3E}">
        <p14:creationId xmlns:p14="http://schemas.microsoft.com/office/powerpoint/2010/main" val="73237170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8" name="Straight Connector 7"/>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9" name="Straight Connector 8"/>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1" name="Picture 2" descr="http://farm3.static.flickr.com/2594/4190132034_b690c7545e.jpg"/>
          <p:cNvPicPr>
            <a:picLocks noChangeAspect="1" noChangeArrowheads="1"/>
          </p:cNvPicPr>
          <p:nvPr/>
        </p:nvPicPr>
        <p:blipFill>
          <a:blip r:embed="rId2" cstate="print"/>
          <a:srcRect/>
          <a:stretch>
            <a:fillRect/>
          </a:stretch>
        </p:blipFill>
        <p:spPr bwMode="auto">
          <a:xfrm>
            <a:off x="5436096" y="908720"/>
            <a:ext cx="3467002" cy="4896644"/>
          </a:xfrm>
          <a:prstGeom prst="rect">
            <a:avLst/>
          </a:prstGeom>
          <a:noFill/>
        </p:spPr>
      </p:pic>
      <p:sp>
        <p:nvSpPr>
          <p:cNvPr id="14" name="Rectangle 13"/>
          <p:cNvSpPr/>
          <p:nvPr/>
        </p:nvSpPr>
        <p:spPr bwMode="auto">
          <a:xfrm>
            <a:off x="5436096" y="1340768"/>
            <a:ext cx="3467002" cy="4464596"/>
          </a:xfrm>
          <a:prstGeom prst="rect">
            <a:avLst/>
          </a:prstGeom>
          <a:solidFill>
            <a:srgbClr val="EAF3FC">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13315" name="Title 3"/>
          <p:cNvSpPr>
            <a:spLocks noGrp="1"/>
          </p:cNvSpPr>
          <p:nvPr>
            <p:ph type="title"/>
          </p:nvPr>
        </p:nvSpPr>
        <p:spPr>
          <a:xfrm>
            <a:off x="611188" y="-19421"/>
            <a:ext cx="7772400" cy="769441"/>
          </a:xfrm>
        </p:spPr>
        <p:txBody>
          <a:bodyPr/>
          <a:lstStyle/>
          <a:p>
            <a:r>
              <a:rPr lang="en-US" sz="4400" kern="1200" dirty="0" smtClean="0">
                <a:latin typeface="Gadugi" panose="020B0502040204020203" pitchFamily="34" charset="0"/>
                <a:ea typeface="MS PGothic" pitchFamily="34" charset="-128"/>
                <a:cs typeface="Browallia New" panose="020B0604020202020204" pitchFamily="34" charset="-34"/>
              </a:rPr>
              <a:t>MERCI</a:t>
            </a:r>
            <a:endParaRPr lang="en-US" sz="4400" kern="1200" dirty="0">
              <a:latin typeface="Gadugi" panose="020B0502040204020203" pitchFamily="34" charset="0"/>
              <a:ea typeface="MS PGothic" pitchFamily="34" charset="-128"/>
              <a:cs typeface="Browallia New" panose="020B0604020202020204" pitchFamily="34" charset="-34"/>
            </a:endParaRPr>
          </a:p>
        </p:txBody>
      </p:sp>
      <p:sp>
        <p:nvSpPr>
          <p:cNvPr id="6" name="Title 1"/>
          <p:cNvSpPr txBox="1">
            <a:spLocks/>
          </p:cNvSpPr>
          <p:nvPr/>
        </p:nvSpPr>
        <p:spPr bwMode="auto">
          <a:xfrm>
            <a:off x="757238" y="6146140"/>
            <a:ext cx="7772400" cy="523220"/>
          </a:xfrm>
          <a:prstGeom prst="rect">
            <a:avLst/>
          </a:prstGeom>
          <a:noFill/>
          <a:ln w="9525">
            <a:noFill/>
            <a:miter lim="800000"/>
            <a:headEnd/>
            <a:tailEnd/>
          </a:ln>
        </p:spPr>
        <p:txBody>
          <a:bodyPr anchor="ctr">
            <a:spAutoFit/>
          </a:bodyPr>
          <a:lstStyle/>
          <a:p>
            <a:pPr algn="ctr" eaLnBrk="0" hangingPunct="0">
              <a:defRPr/>
            </a:pPr>
            <a:r>
              <a:rPr lang="en-US" sz="2800" b="1" kern="0" dirty="0" smtClean="0">
                <a:solidFill>
                  <a:srgbClr val="1B5BA2"/>
                </a:solidFill>
                <a:latin typeface="Gadugi" panose="020B0502040204020203" pitchFamily="34" charset="0"/>
                <a:ea typeface="+mj-ea"/>
                <a:cs typeface="Browallia New" panose="020B0604020202020204" pitchFamily="34" charset="-34"/>
              </a:rPr>
              <a:t>greenstandard@itu.int</a:t>
            </a:r>
            <a:endParaRPr lang="en-US" sz="2800" b="1" kern="0" dirty="0">
              <a:solidFill>
                <a:srgbClr val="1B5BA2"/>
              </a:solidFill>
              <a:latin typeface="Gadugi" panose="020B0502040204020203" pitchFamily="34" charset="0"/>
              <a:ea typeface="+mj-ea"/>
              <a:cs typeface="Browallia New" panose="020B0604020202020204" pitchFamily="34" charset="-34"/>
            </a:endParaRPr>
          </a:p>
        </p:txBody>
      </p:sp>
      <p:sp>
        <p:nvSpPr>
          <p:cNvPr id="12" name="Content Placeholder 2"/>
          <p:cNvSpPr txBox="1">
            <a:spLocks/>
          </p:cNvSpPr>
          <p:nvPr/>
        </p:nvSpPr>
        <p:spPr>
          <a:xfrm>
            <a:off x="35496" y="1484784"/>
            <a:ext cx="5400600" cy="3511550"/>
          </a:xfrm>
          <a:prstGeom prst="rect">
            <a:avLst/>
          </a:prstGeom>
        </p:spPr>
        <p:txBody>
          <a:bodyPr/>
          <a:lst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a:lstStyle>
          <a:p>
            <a:r>
              <a:rPr lang="en-US" altLang="en-US" sz="2000" b="1" kern="0" dirty="0" smtClean="0">
                <a:solidFill>
                  <a:schemeClr val="tx2"/>
                </a:solidFill>
                <a:latin typeface="Gadugi" panose="020B0502040204020203" pitchFamily="34" charset="0"/>
                <a:cs typeface="Browallia New" panose="020B0604020202020204" pitchFamily="34" charset="-34"/>
              </a:rPr>
              <a:t>ITU-T et climat Changeitu.int/go/ITU-T/climate</a:t>
            </a:r>
            <a:r/>
            <a:br>
              <a:rPr lang="en-US" altLang="en-US" sz="2000" b="1" kern="0" dirty="0" smtClean="0">
                <a:solidFill>
                  <a:schemeClr val="tx2"/>
                </a:solidFill>
                <a:latin typeface="Gadugi" panose="020B0502040204020203" pitchFamily="34" charset="0"/>
                <a:cs typeface="Browallia New" panose="020B0604020202020204" pitchFamily="34" charset="-34"/>
              </a:rPr>
            </a:br>
          </a:p>
          <a:p>
            <a:endParaRPr lang="en-US" altLang="en-US" sz="2000" b="1" kern="0" dirty="0" smtClean="0">
              <a:solidFill>
                <a:schemeClr val="tx2"/>
              </a:solidFill>
              <a:latin typeface="Gadugi" panose="020B0502040204020203" pitchFamily="34" charset="0"/>
              <a:cs typeface="Browallia New" panose="020B0604020202020204" pitchFamily="34" charset="-34"/>
            </a:endParaRPr>
          </a:p>
          <a:p>
            <a:r>
              <a:rPr lang="en-US" altLang="en-US" sz="2000" b="1" kern="0" dirty="0" smtClean="0">
                <a:solidFill>
                  <a:schemeClr val="tx2"/>
                </a:solidFill>
                <a:latin typeface="Gadugi" panose="020B0502040204020203" pitchFamily="34" charset="0"/>
                <a:cs typeface="Browallia New" panose="020B0604020202020204" pitchFamily="34" charset="-34"/>
              </a:rPr>
              <a:t>Colloques et événements d'UIT sur ICTs et climat Changeitu.int/ITU-T/worksem/climatechange</a:t>
            </a:r>
            <a:r/>
            <a:br>
              <a:rPr lang="en-US" altLang="en-US" sz="2000" kern="0" dirty="0" smtClean="0">
                <a:solidFill>
                  <a:schemeClr val="tx2"/>
                </a:solidFill>
                <a:latin typeface="Gadugi" panose="020B0502040204020203" pitchFamily="34" charset="0"/>
                <a:cs typeface="Browallia New" panose="020B0604020202020204" pitchFamily="34" charset="-34"/>
              </a:rPr>
            </a:br>
            <a:endParaRPr lang="en-US" altLang="en-US" sz="2000" kern="0" dirty="0" smtClean="0">
              <a:solidFill>
                <a:schemeClr val="tx2"/>
              </a:solidFill>
              <a:latin typeface="Gadugi" panose="020B0502040204020203" pitchFamily="34" charset="0"/>
              <a:cs typeface="Browallia New" panose="020B0604020202020204" pitchFamily="34" charset="-34"/>
            </a:endParaRPr>
          </a:p>
          <a:p>
            <a:endParaRPr lang="en-US" altLang="en-US" sz="2000" b="1" kern="0" dirty="0" smtClean="0">
              <a:solidFill>
                <a:schemeClr val="tx2"/>
              </a:solidFill>
              <a:latin typeface="Gadugi" panose="020B0502040204020203" pitchFamily="34" charset="0"/>
              <a:cs typeface="Browallia New" panose="020B0604020202020204" pitchFamily="34" charset="-34"/>
            </a:endParaRPr>
          </a:p>
          <a:p>
            <a:r>
              <a:rPr lang="en-US" altLang="en-US" sz="2000" b="1" kern="0" dirty="0" smtClean="0">
                <a:solidFill>
                  <a:schemeClr val="tx2"/>
                </a:solidFill>
                <a:latin typeface="Gadugi" panose="020B0502040204020203" pitchFamily="34" charset="0"/>
                <a:cs typeface="Browallia New" panose="020B0604020202020204" pitchFamily="34" charset="-34"/>
              </a:rPr>
              <a:t>ITU-T/SG5 </a:t>
            </a:r>
            <a:r>
              <a:rPr lang="en-US" altLang="en-US" sz="2000" b="1" kern="0" dirty="0">
                <a:solidFill>
                  <a:schemeClr val="tx2"/>
                </a:solidFill>
                <a:latin typeface="Gadugi" panose="020B0502040204020203" pitchFamily="34" charset="0"/>
                <a:cs typeface="Browallia New" panose="020B0604020202020204" pitchFamily="34" charset="-34"/>
              </a:rPr>
              <a:t>« environnement et changement climatique »</a:t>
            </a:r>
            <a:br>
              <a:rPr lang="en-US" altLang="en-US" sz="2000" b="1" kern="0" dirty="0">
                <a:solidFill>
                  <a:schemeClr val="tx2"/>
                </a:solidFill>
                <a:latin typeface="Gadugi" panose="020B0502040204020203" pitchFamily="34" charset="0"/>
                <a:cs typeface="Browallia New" panose="020B0604020202020204" pitchFamily="34" charset="-34"/>
              </a:rPr>
            </a:br>
            <a:r>
              <a:rPr lang="en-US" altLang="en-US" sz="2000" kern="0" dirty="0" smtClean="0">
                <a:solidFill>
                  <a:schemeClr val="tx2"/>
                </a:solidFill>
                <a:latin typeface="Gadugi" panose="020B0502040204020203" pitchFamily="34" charset="0"/>
                <a:cs typeface="Browallia New" panose="020B0604020202020204" pitchFamily="34" charset="-34"/>
              </a:rPr>
              <a:t>itu.int/go/tsg5</a:t>
            </a:r>
            <a:endParaRPr lang="en-US" altLang="en-US" sz="2000" kern="0" dirty="0">
              <a:solidFill>
                <a:schemeClr val="tx2"/>
              </a:solidFill>
              <a:latin typeface="Gadugi" panose="020B0502040204020203" pitchFamily="34" charset="0"/>
              <a:cs typeface="Browallia New" panose="020B0604020202020204" pitchFamily="34" charset="-34"/>
            </a:endParaRPr>
          </a:p>
        </p:txBody>
      </p:sp>
      <p:pic>
        <p:nvPicPr>
          <p:cNvPr id="10"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10" name="Rectangle 9"/>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1026" name="Picture 2" descr="C:\Users\campilon\Pictures\logos for website\join-itu-ha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820" y="1268760"/>
            <a:ext cx="7273604" cy="42386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1114820" y="1268760"/>
            <a:ext cx="7273604" cy="4238634"/>
          </a:xfrm>
          <a:prstGeom prst="rect">
            <a:avLst/>
          </a:prstGeom>
          <a:solidFill>
            <a:srgbClr val="EAF3FC">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2" name="Title 1"/>
          <p:cNvSpPr>
            <a:spLocks noGrp="1"/>
          </p:cNvSpPr>
          <p:nvPr>
            <p:ph type="title"/>
          </p:nvPr>
        </p:nvSpPr>
        <p:spPr>
          <a:xfrm>
            <a:off x="467544" y="44624"/>
            <a:ext cx="8229600" cy="648072"/>
          </a:xfrm>
        </p:spPr>
        <p:txBody>
          <a:bodyPr>
            <a:noAutofit/>
          </a:bodyPr>
          <a:lstStyle/>
          <a:p>
            <a:r>
              <a:rPr lang="en-US" sz="3200" b="1" dirty="0" smtClean="0">
                <a:solidFill>
                  <a:schemeClr val="tx2"/>
                </a:solidFill>
                <a:latin typeface="Gadugi" panose="020B0502040204020203" pitchFamily="34" charset="0"/>
                <a:cs typeface="Browallia New" panose="020B0604020202020204" pitchFamily="34" charset="-34"/>
              </a:rPr>
              <a:t>Le mandat environnemental d'UIT-T</a:t>
            </a:r>
            <a:endParaRPr lang="en-US" sz="3200" b="1" dirty="0">
              <a:solidFill>
                <a:schemeClr val="tx2"/>
              </a:solidFill>
              <a:latin typeface="Gadugi" panose="020B0502040204020203" pitchFamily="34" charset="0"/>
              <a:cs typeface="Browallia New" panose="020B0604020202020204" pitchFamily="34" charset="-34"/>
            </a:endParaRPr>
          </a:p>
        </p:txBody>
      </p:sp>
      <p:sp>
        <p:nvSpPr>
          <p:cNvPr id="20" name="TextBox 19"/>
          <p:cNvSpPr txBox="1"/>
          <p:nvPr/>
        </p:nvSpPr>
        <p:spPr>
          <a:xfrm>
            <a:off x="1331640" y="2128788"/>
            <a:ext cx="6912768" cy="2308324"/>
          </a:xfrm>
          <a:prstGeom prst="rect">
            <a:avLst/>
          </a:prstGeom>
          <a:noFill/>
        </p:spPr>
        <p:txBody>
          <a:bodyPr wrap="square" rtlCol="0">
            <a:spAutoFit/>
          </a:bodyPr>
          <a:lstStyle/>
          <a:p>
            <a:pPr marL="342900" lvl="0" indent="-342900" eaLnBrk="0" hangingPunct="0">
              <a:spcBef>
                <a:spcPct val="20000"/>
              </a:spcBef>
              <a:buClr>
                <a:srgbClr val="0E438A"/>
              </a:buClr>
              <a:buSzPct val="110000"/>
              <a:buFont typeface="Wingdings" pitchFamily="2" charset="2"/>
              <a:buChar char="§"/>
              <a:defRPr/>
            </a:pPr>
            <a:r>
              <a:rPr lang="en-US" kern="0" dirty="0">
                <a:solidFill>
                  <a:schemeClr val="tx2"/>
                </a:solidFill>
                <a:latin typeface="Gadugi" panose="020B0502040204020203" pitchFamily="34" charset="0"/>
                <a:cs typeface="Browallia New" panose="020B0604020202020204" pitchFamily="34" charset="-34"/>
              </a:rPr>
              <a:t>Resolution73- technologies de l'information et des communications, environnement et climatechange</a:t>
            </a:r>
            <a:r/>
          </a:p>
          <a:p>
            <a:pPr marL="342900" lvl="0" indent="-342900" eaLnBrk="0" hangingPunct="0">
              <a:spcBef>
                <a:spcPct val="20000"/>
              </a:spcBef>
              <a:buClr>
                <a:srgbClr val="0E438A"/>
              </a:buClr>
              <a:buSzPct val="110000"/>
              <a:buFont typeface="Wingdings" pitchFamily="2" charset="2"/>
              <a:buChar char="§"/>
              <a:defRPr/>
            </a:pPr>
            <a:r>
              <a:rPr lang="en-US" kern="0" dirty="0">
                <a:solidFill>
                  <a:schemeClr val="tx2"/>
                </a:solidFill>
                <a:latin typeface="Gadugi" panose="020B0502040204020203" pitchFamily="34" charset="0"/>
                <a:cs typeface="Browallia New" panose="020B0604020202020204" pitchFamily="34" charset="-34"/>
              </a:rPr>
              <a:t>Resolution79- le rôle d'information de télécommunications et technologie des communications </a:t>
            </a:r>
            <a:r>
              <a:rPr lang="en-US" kern="0" dirty="0">
                <a:solidFill>
                  <a:schemeClr val="tx2"/>
                </a:solidFill>
                <a:latin typeface="Gadugi" panose="020B0502040204020203" pitchFamily="34" charset="0"/>
                <a:cs typeface="Browallia New" panose="020B0604020202020204" pitchFamily="34" charset="-34"/>
              </a:rPr>
              <a:t>équipement de technologie </a:t>
            </a:r>
            <a:r>
              <a:rPr lang="en-US" kern="0" dirty="0">
                <a:solidFill>
                  <a:schemeClr val="tx2"/>
                </a:solidFill>
                <a:latin typeface="Gadugi" panose="020B0502040204020203" pitchFamily="34" charset="0"/>
                <a:cs typeface="Browallia New" panose="020B0604020202020204" pitchFamily="34" charset="-34"/>
              </a:rPr>
              <a:t>dans manipulation et de </a:t>
            </a:r>
            <a:r>
              <a:rPr lang="en-US" kern="0" dirty="0">
                <a:solidFill>
                  <a:schemeClr val="tx2"/>
                </a:solidFill>
                <a:latin typeface="Gadugi" panose="020B0502040204020203" pitchFamily="34" charset="0"/>
                <a:cs typeface="Browallia New" panose="020B0604020202020204" pitchFamily="34" charset="-34"/>
              </a:rPr>
              <a:t>télécommunication et d'information de </a:t>
            </a:r>
            <a:r>
              <a:rPr lang="en-US" kern="0" dirty="0">
                <a:solidFill>
                  <a:schemeClr val="tx2"/>
                </a:solidFill>
                <a:latin typeface="Gadugi" panose="020B0502040204020203" pitchFamily="34" charset="0"/>
                <a:cs typeface="Browallia New" panose="020B0604020202020204" pitchFamily="34" charset="-34"/>
              </a:rPr>
              <a:t>controllinge-wastefrom </a:t>
            </a:r>
            <a:r>
              <a:rPr lang="en-US" kern="0" dirty="0">
                <a:solidFill>
                  <a:schemeClr val="tx2"/>
                </a:solidFill>
                <a:latin typeface="Gadugi" panose="020B0502040204020203" pitchFamily="34" charset="0"/>
                <a:cs typeface="Browallia New" panose="020B0604020202020204" pitchFamily="34" charset="-34"/>
              </a:rPr>
              <a:t>et méthodes de le traiter</a:t>
            </a:r>
          </a:p>
        </p:txBody>
      </p:sp>
      <p:pic>
        <p:nvPicPr>
          <p:cNvPr id="8"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2" name="Straight Connector 11"/>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5" name="TextBox 14"/>
          <p:cNvSpPr txBox="1"/>
          <p:nvPr/>
        </p:nvSpPr>
        <p:spPr>
          <a:xfrm>
            <a:off x="179512" y="6105490"/>
            <a:ext cx="8784976" cy="707886"/>
          </a:xfrm>
          <a:prstGeom prst="rect">
            <a:avLst/>
          </a:prstGeom>
          <a:noFill/>
        </p:spPr>
        <p:txBody>
          <a:bodyPr wrap="square" rtlCol="0">
            <a:spAutoFit/>
          </a:bodyPr>
          <a:lstStyle/>
          <a:p>
            <a:pPr lvl="0" algn="ctr" eaLnBrk="0" hangingPunct="0">
              <a:spcBef>
                <a:spcPct val="20000"/>
              </a:spcBef>
              <a:buClr>
                <a:srgbClr val="0E438A"/>
              </a:buClr>
              <a:buSzPct val="110000"/>
              <a:defRPr/>
            </a:pPr>
            <a:r>
              <a:rPr lang="en-US" b="1" kern="0" dirty="0">
                <a:solidFill>
                  <a:schemeClr val="tx2"/>
                </a:solidFill>
                <a:latin typeface="Gadugi" panose="020B0502040204020203" pitchFamily="34" charset="0"/>
                <a:cs typeface="Browallia New" panose="020B0604020202020204" pitchFamily="34" charset="-34"/>
              </a:rPr>
              <a:t>Télécommunication StandardizationAssembly </a:t>
            </a:r>
            <a:r>
              <a:rPr lang="en-US" b="1" kern="0" dirty="0" smtClean="0">
                <a:solidFill>
                  <a:schemeClr val="tx2"/>
                </a:solidFill>
                <a:latin typeface="Gadugi" panose="020B0502040204020203" pitchFamily="34" charset="0"/>
                <a:cs typeface="Browallia New" panose="020B0604020202020204" pitchFamily="34" charset="-34"/>
              </a:rPr>
              <a:t>(WTSA-12), </a:t>
            </a:r>
            <a:r>
              <a:rPr lang="en-US" b="1" kern="0" dirty="0" smtClean="0">
                <a:solidFill>
                  <a:schemeClr val="tx2"/>
                </a:solidFill>
                <a:latin typeface="Gadugi" panose="020B0502040204020203" pitchFamily="34" charset="0"/>
                <a:cs typeface="Browallia New" panose="020B0604020202020204" pitchFamily="34" charset="-34"/>
              </a:rPr>
              <a:t>Dubaï</a:t>
            </a:r>
            <a:br>
              <a:rPr lang="en-US" b="1" kern="0" dirty="0" smtClean="0">
                <a:solidFill>
                  <a:schemeClr val="tx2"/>
                </a:solidFill>
                <a:latin typeface="Gadugi" panose="020B0502040204020203" pitchFamily="34" charset="0"/>
                <a:cs typeface="Browallia New" panose="020B0604020202020204" pitchFamily="34" charset="-34"/>
              </a:rPr>
            </a:br>
            <a:r>
              <a:rPr lang="en-US" b="1" kern="0" dirty="0">
                <a:solidFill>
                  <a:schemeClr val="tx2"/>
                </a:solidFill>
                <a:latin typeface="Gadugi" panose="020B0502040204020203" pitchFamily="34" charset="0"/>
                <a:cs typeface="Browallia New" panose="020B0604020202020204" pitchFamily="34" charset="-34"/>
              </a:rPr>
              <a:t>, Emirats Arabes Unis du </a:t>
            </a:r>
            <a:r>
              <a:rPr lang="en-US" b="1" kern="0" dirty="0">
                <a:solidFill>
                  <a:schemeClr val="tx2"/>
                </a:solidFill>
                <a:latin typeface="Gadugi" panose="020B0502040204020203" pitchFamily="34" charset="0"/>
                <a:cs typeface="Browallia New" panose="020B0604020202020204" pitchFamily="34" charset="-34"/>
              </a:rPr>
              <a:t>monde</a:t>
            </a:r>
            <a:r/>
            <a:endParaRPr lang="en-US" kern="0" dirty="0">
              <a:solidFill>
                <a:schemeClr val="tx2"/>
              </a:solidFill>
              <a:latin typeface="Gadugi" panose="020B0502040204020203" pitchFamily="34" charset="0"/>
              <a:cs typeface="Browallia New" panose="020B0604020202020204" pitchFamily="34" charset="-34"/>
            </a:endParaRPr>
          </a:p>
        </p:txBody>
      </p:sp>
    </p:spTree>
    <p:extLst>
      <p:ext uri="{BB962C8B-B14F-4D97-AF65-F5344CB8AC3E}">
        <p14:creationId xmlns:p14="http://schemas.microsoft.com/office/powerpoint/2010/main" val="83473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18FB1C8-7E8C-4513-B4D7-D5982AA4EF06}" type="slidenum">
              <a:rPr lang="en-US" smtClean="0"/>
              <a:pPr/>
              <a:t>3</a:t>
            </a:fld>
            <a:endParaRPr lang="en-US"/>
          </a:p>
        </p:txBody>
      </p:sp>
      <p:sp>
        <p:nvSpPr>
          <p:cNvPr id="5" name="Rectangle 4"/>
          <p:cNvSpPr/>
          <p:nvPr/>
        </p:nvSpPr>
        <p:spPr>
          <a:xfrm>
            <a:off x="179512" y="4432119"/>
            <a:ext cx="6276177" cy="1384995"/>
          </a:xfrm>
          <a:prstGeom prst="rect">
            <a:avLst/>
          </a:prstGeom>
        </p:spPr>
        <p:txBody>
          <a:bodyPr wrap="square">
            <a:spAutoFit/>
          </a:bodyPr>
          <a:lstStyle/>
          <a:p>
            <a:pPr marL="342900" lvl="0" indent="-342900" eaLnBrk="0" hangingPunct="0">
              <a:spcBef>
                <a:spcPct val="20000"/>
              </a:spcBef>
              <a:buClr>
                <a:srgbClr val="0E438A"/>
              </a:buClr>
              <a:buSzPct val="110000"/>
              <a:buFont typeface="Wingdings" pitchFamily="2" charset="2"/>
              <a:buChar char="§"/>
            </a:pPr>
            <a:r>
              <a:rPr lang="en-US" b="1" kern="0" dirty="0" smtClean="0">
                <a:solidFill>
                  <a:srgbClr val="1B5BA2"/>
                </a:solidFill>
                <a:latin typeface="Gadugi" panose="020B0502040204020203" pitchFamily="34" charset="0"/>
                <a:cs typeface="Browallia New" panose="020B0604020202020204" pitchFamily="34" charset="-34"/>
              </a:rPr>
              <a:t>Ressources naturelles </a:t>
            </a:r>
            <a:r>
              <a:rPr lang="en-US" kern="0" dirty="0">
                <a:solidFill>
                  <a:srgbClr val="1B5BA2"/>
                </a:solidFill>
                <a:latin typeface="Gadugi" panose="020B0502040204020203" pitchFamily="34" charset="0"/>
                <a:cs typeface="Browallia New" panose="020B0604020202020204" pitchFamily="34" charset="-34"/>
              </a:rPr>
              <a:t>:</a:t>
            </a:r>
            <a:r>
              <a:t> </a:t>
            </a:r>
            <a:r>
              <a:rPr lang="en-US" kern="0" dirty="0">
                <a:solidFill>
                  <a:srgbClr val="1B5BA2"/>
                </a:solidFill>
                <a:latin typeface="Gadugi" panose="020B0502040204020203" pitchFamily="34" charset="0"/>
                <a:cs typeface="Browallia New" panose="020B0604020202020204" pitchFamily="34" charset="-34"/>
              </a:rPr>
              <a:t>cuivre, cobalt, hydro-électricité, pierre à chaux, sel, arableland</a:t>
            </a:r>
            <a:r/>
          </a:p>
          <a:p>
            <a:pPr marL="342900" lvl="0" indent="-342900" eaLnBrk="0" hangingPunct="0">
              <a:spcBef>
                <a:spcPct val="20000"/>
              </a:spcBef>
              <a:buClr>
                <a:srgbClr val="0E438A"/>
              </a:buClr>
              <a:buSzPct val="110000"/>
              <a:buFont typeface="Wingdings" pitchFamily="2" charset="2"/>
              <a:buChar char="§"/>
            </a:pPr>
            <a:r>
              <a:rPr lang="en-US" b="1" kern="0" dirty="0">
                <a:solidFill>
                  <a:srgbClr val="1B5BA2"/>
                </a:solidFill>
                <a:latin typeface="Gadugi" panose="020B0502040204020203" pitchFamily="34" charset="0"/>
                <a:cs typeface="Browallia New" panose="020B0604020202020204" pitchFamily="34" charset="-34"/>
              </a:rPr>
              <a:t>Agricultureis le </a:t>
            </a:r>
            <a:r>
              <a:rPr lang="en-US" kern="0" dirty="0">
                <a:solidFill>
                  <a:srgbClr val="1B5BA2"/>
                </a:solidFill>
                <a:latin typeface="Gadugi" panose="020B0502040204020203" pitchFamily="34" charset="0"/>
                <a:cs typeface="Browallia New" panose="020B0604020202020204" pitchFamily="34" charset="-34"/>
              </a:rPr>
              <a:t>secteur le plus important de theeconomy</a:t>
            </a:r>
            <a:r/>
            <a:endParaRPr lang="en-US" kern="0" dirty="0">
              <a:solidFill>
                <a:srgbClr val="1B5BA2"/>
              </a:solidFill>
              <a:latin typeface="Gadugi" panose="020B0502040204020203" pitchFamily="34" charset="0"/>
              <a:cs typeface="Browallia New" panose="020B0604020202020204" pitchFamily="34" charset="-34"/>
            </a:endParaRPr>
          </a:p>
        </p:txBody>
      </p:sp>
      <p:sp>
        <p:nvSpPr>
          <p:cNvPr id="7" name="Rectangle 6"/>
          <p:cNvSpPr/>
          <p:nvPr/>
        </p:nvSpPr>
        <p:spPr bwMode="auto">
          <a:xfrm>
            <a:off x="-36512" y="6021288"/>
            <a:ext cx="9180512" cy="836712"/>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algn="ctr" eaLnBrk="0" hangingPunct="0">
              <a:defRPr/>
            </a:pPr>
            <a:r>
              <a:rPr lang="en-US" sz="3200" b="1" dirty="0">
                <a:solidFill>
                  <a:schemeClr val="tx2"/>
                </a:solidFill>
                <a:latin typeface="Gadugi" panose="020B0502040204020203" pitchFamily="34" charset="0"/>
                <a:ea typeface="+mj-ea"/>
                <a:cs typeface="Browallia New" panose="020B0604020202020204" pitchFamily="34" charset="-34"/>
              </a:rPr>
              <a:t>Menaces, </a:t>
            </a:r>
            <a:r>
              <a:rPr lang="en-US" sz="3200" b="1" dirty="0" smtClean="0">
                <a:solidFill>
                  <a:schemeClr val="tx2"/>
                </a:solidFill>
                <a:latin typeface="Gadugi" panose="020B0502040204020203" pitchFamily="34" charset="0"/>
                <a:ea typeface="+mj-ea"/>
                <a:cs typeface="Browallia New" panose="020B0604020202020204" pitchFamily="34" charset="-34"/>
              </a:rPr>
              <a:t>prioritiesandopportunities</a:t>
            </a:r>
            <a:r/>
            <a:endParaRPr lang="en-US" sz="3200" b="1" dirty="0">
              <a:solidFill>
                <a:schemeClr val="tx2"/>
              </a:solidFill>
              <a:latin typeface="Gadugi" panose="020B0502040204020203" pitchFamily="34" charset="0"/>
              <a:ea typeface="+mj-ea"/>
              <a:cs typeface="Browallia New" panose="020B0604020202020204" pitchFamily="34" charset="-34"/>
            </a:endParaRPr>
          </a:p>
          <a:p>
            <a:pPr algn="ctr" eaLnBrk="0" hangingPunct="0">
              <a:defRPr/>
            </a:pPr>
            <a:endParaRPr lang="en-US" sz="3200" b="1" dirty="0">
              <a:solidFill>
                <a:schemeClr val="tx2"/>
              </a:solidFill>
              <a:latin typeface="Gadugi" panose="020B0502040204020203" pitchFamily="34" charset="0"/>
              <a:ea typeface="+mj-ea"/>
              <a:cs typeface="Browallia New" panose="020B0604020202020204" pitchFamily="34" charset="-34"/>
            </a:endParaRPr>
          </a:p>
        </p:txBody>
      </p:sp>
      <p:sp>
        <p:nvSpPr>
          <p:cNvPr id="8" name="Rectangle 7"/>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9"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 name="Title 1"/>
          <p:cNvSpPr>
            <a:spLocks noGrp="1"/>
          </p:cNvSpPr>
          <p:nvPr>
            <p:ph type="title"/>
          </p:nvPr>
        </p:nvSpPr>
        <p:spPr>
          <a:xfrm>
            <a:off x="0" y="44624"/>
            <a:ext cx="9144000" cy="584775"/>
          </a:xfrm>
        </p:spPr>
        <p:txBody>
          <a:bodyPr/>
          <a:lstStyle/>
          <a:p>
            <a:r>
              <a:rPr lang="en-US" sz="3200" dirty="0" smtClean="0">
                <a:solidFill>
                  <a:schemeClr val="tx2"/>
                </a:solidFill>
                <a:latin typeface="Gadugi" panose="020B0502040204020203" pitchFamily="34" charset="0"/>
                <a:cs typeface="Browallia New" panose="020B0604020202020204" pitchFamily="34" charset="-34"/>
              </a:rPr>
              <a:t>L'Ouganda</a:t>
            </a:r>
            <a:endParaRPr lang="en-US" sz="3200" dirty="0">
              <a:solidFill>
                <a:schemeClr val="tx2"/>
              </a:solidFill>
              <a:latin typeface="Gadugi" panose="020B0502040204020203" pitchFamily="34" charset="0"/>
              <a:cs typeface="Browallia New" panose="020B0604020202020204" pitchFamily="34" charset="-34"/>
            </a:endParaRPr>
          </a:p>
        </p:txBody>
      </p:sp>
      <p:pic>
        <p:nvPicPr>
          <p:cNvPr id="2050" name="Picture 2" descr="Map of Uga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343" y="1784481"/>
            <a:ext cx="2564904" cy="242953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tu.int/en/ITU-D/Emergency-Telecommunications/PublishingImages/uganda_carry.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042" y="1134564"/>
            <a:ext cx="2282958" cy="16463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theepochtimes.com/n2/images/stories/large/2010/03/05/UGANDA974322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0905" y="3392955"/>
            <a:ext cx="2329364" cy="154669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chimpreports.com/thumbnail.php?file=In_rural_villages_across_North_Eastern_Uganda__drought_is_the_most_feared_threat_398228169.jpg&amp;size=article_lar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5656" y="868796"/>
            <a:ext cx="2436152" cy="16241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07704" y="2545159"/>
            <a:ext cx="1412566" cy="276999"/>
          </a:xfrm>
          <a:prstGeom prst="rect">
            <a:avLst/>
          </a:prstGeom>
        </p:spPr>
        <p:txBody>
          <a:bodyPr wrap="none">
            <a:spAutoFit/>
          </a:bodyPr>
          <a:lstStyle/>
          <a:p>
            <a:pPr lvl="0" eaLnBrk="0" hangingPunct="0">
              <a:spcBef>
                <a:spcPct val="20000"/>
              </a:spcBef>
              <a:buClr>
                <a:srgbClr val="0E438A"/>
              </a:buClr>
              <a:buSzPct val="110000"/>
            </a:pPr>
            <a:r>
              <a:rPr lang="en-US" sz="1200" kern="0" dirty="0" smtClean="0">
                <a:solidFill>
                  <a:schemeClr val="tx1">
                    <a:lumMod val="75000"/>
                  </a:schemeClr>
                </a:solidFill>
                <a:latin typeface="Gadugi" panose="020B0502040204020203" pitchFamily="34" charset="0"/>
                <a:cs typeface="Browallia New" panose="020B0604020202020204" pitchFamily="34" charset="-34"/>
              </a:rPr>
              <a:t>chimpreports.com</a:t>
            </a:r>
            <a:endParaRPr lang="en-US" sz="1400" kern="0" dirty="0">
              <a:solidFill>
                <a:schemeClr val="tx1">
                  <a:lumMod val="75000"/>
                </a:schemeClr>
              </a:solidFill>
              <a:latin typeface="Gadugi" panose="020B0502040204020203" pitchFamily="34" charset="0"/>
              <a:cs typeface="Browallia New" panose="020B0604020202020204" pitchFamily="34" charset="-34"/>
            </a:endParaRPr>
          </a:p>
        </p:txBody>
      </p:sp>
      <p:sp>
        <p:nvSpPr>
          <p:cNvPr id="17" name="Rectangle 16"/>
          <p:cNvSpPr/>
          <p:nvPr/>
        </p:nvSpPr>
        <p:spPr>
          <a:xfrm>
            <a:off x="6953521" y="4961615"/>
            <a:ext cx="1516762" cy="276999"/>
          </a:xfrm>
          <a:prstGeom prst="rect">
            <a:avLst/>
          </a:prstGeom>
        </p:spPr>
        <p:txBody>
          <a:bodyPr wrap="none">
            <a:spAutoFit/>
          </a:bodyPr>
          <a:lstStyle/>
          <a:p>
            <a:pPr lvl="0" eaLnBrk="0" hangingPunct="0">
              <a:spcBef>
                <a:spcPct val="20000"/>
              </a:spcBef>
              <a:buClr>
                <a:srgbClr val="0E438A"/>
              </a:buClr>
              <a:buSzPct val="110000"/>
            </a:pPr>
            <a:r>
              <a:rPr lang="en-US" sz="1200" kern="0" dirty="0">
                <a:solidFill>
                  <a:schemeClr val="tx1">
                    <a:lumMod val="75000"/>
                  </a:schemeClr>
                </a:solidFill>
                <a:latin typeface="Gadugi" panose="020B0502040204020203" pitchFamily="34" charset="0"/>
                <a:cs typeface="Browallia New" panose="020B0604020202020204" pitchFamily="34" charset="-34"/>
              </a:rPr>
              <a:t>theepochtimes.com</a:t>
            </a:r>
          </a:p>
        </p:txBody>
      </p:sp>
      <p:sp>
        <p:nvSpPr>
          <p:cNvPr id="13" name="Rectangle 12"/>
          <p:cNvSpPr/>
          <p:nvPr/>
        </p:nvSpPr>
        <p:spPr>
          <a:xfrm>
            <a:off x="179512" y="3421449"/>
            <a:ext cx="3567258" cy="1015663"/>
          </a:xfrm>
          <a:prstGeom prst="rect">
            <a:avLst/>
          </a:prstGeom>
        </p:spPr>
        <p:txBody>
          <a:bodyPr wrap="square">
            <a:spAutoFit/>
          </a:bodyPr>
          <a:lstStyle/>
          <a:p>
            <a:pPr marL="342900" lvl="0" indent="-342900" eaLnBrk="0" hangingPunct="0">
              <a:spcBef>
                <a:spcPct val="20000"/>
              </a:spcBef>
              <a:buClr>
                <a:srgbClr val="0E438A"/>
              </a:buClr>
              <a:buSzPct val="110000"/>
              <a:buFont typeface="Wingdings" pitchFamily="2" charset="2"/>
              <a:buChar char="§"/>
            </a:pPr>
            <a:r>
              <a:rPr lang="en-US" b="1" kern="0" dirty="0">
                <a:solidFill>
                  <a:srgbClr val="1B5BA2"/>
                </a:solidFill>
                <a:latin typeface="Gadugi" panose="020B0502040204020203" pitchFamily="34" charset="0"/>
                <a:cs typeface="Browallia New" panose="020B0604020202020204" pitchFamily="34" charset="-34"/>
              </a:rPr>
              <a:t>Problèmes environnementaux </a:t>
            </a:r>
            <a:r>
              <a:rPr lang="en-US" kern="0" dirty="0">
                <a:solidFill>
                  <a:srgbClr val="1B5BA2"/>
                </a:solidFill>
                <a:latin typeface="Gadugi" panose="020B0502040204020203" pitchFamily="34" charset="0"/>
                <a:cs typeface="Browallia New" panose="020B0604020202020204" pitchFamily="34" charset="-34"/>
              </a:rPr>
              <a:t>:</a:t>
            </a:r>
            <a:r>
              <a:t> </a:t>
            </a:r>
            <a:r>
              <a:rPr lang="en-US" kern="0" dirty="0">
                <a:solidFill>
                  <a:srgbClr val="1B5BA2"/>
                </a:solidFill>
                <a:latin typeface="Gadugi" panose="020B0502040204020203" pitchFamily="34" charset="0"/>
                <a:cs typeface="Browallia New" panose="020B0604020202020204" pitchFamily="34" charset="-34"/>
              </a:rPr>
              <a:t>climat susceptible de l'inondation et des événements de sécheresse</a:t>
            </a:r>
          </a:p>
        </p:txBody>
      </p:sp>
    </p:spTree>
    <p:extLst>
      <p:ext uri="{BB962C8B-B14F-4D97-AF65-F5344CB8AC3E}">
        <p14:creationId xmlns:p14="http://schemas.microsoft.com/office/powerpoint/2010/main" val="11826903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cdn-imglib-01.go2africa.com/img/20121029_0513_4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086318"/>
            <a:ext cx="9217024" cy="193497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A18FB1C8-7E8C-4513-B4D7-D5982AA4EF06}" type="slidenum">
              <a:rPr lang="en-US" smtClean="0"/>
              <a:pPr/>
              <a:t>4</a:t>
            </a:fld>
            <a:endParaRPr lang="en-US"/>
          </a:p>
        </p:txBody>
      </p:sp>
      <p:sp>
        <p:nvSpPr>
          <p:cNvPr id="5" name="Rectangle 4"/>
          <p:cNvSpPr/>
          <p:nvPr/>
        </p:nvSpPr>
        <p:spPr>
          <a:xfrm>
            <a:off x="179512" y="980728"/>
            <a:ext cx="8856984" cy="2739211"/>
          </a:xfrm>
          <a:prstGeom prst="rect">
            <a:avLst/>
          </a:prstGeom>
        </p:spPr>
        <p:txBody>
          <a:bodyPr wrap="square">
            <a:spAutoFit/>
          </a:bodyPr>
          <a:lstStyle/>
          <a:p>
            <a:pPr marL="342900" lvl="0" indent="-342900" eaLnBrk="0" hangingPunct="0">
              <a:spcBef>
                <a:spcPct val="20000"/>
              </a:spcBef>
              <a:buClr>
                <a:srgbClr val="0E438A"/>
              </a:buClr>
              <a:buSzPct val="110000"/>
              <a:buFont typeface="Wingdings" pitchFamily="2" charset="2"/>
              <a:buChar char="§"/>
            </a:pPr>
            <a:r>
              <a:rPr lang="en-US" kern="0" dirty="0" smtClean="0">
                <a:solidFill>
                  <a:srgbClr val="1B5BA2"/>
                </a:solidFill>
                <a:latin typeface="Gadugi" panose="020B0502040204020203" pitchFamily="34" charset="0"/>
                <a:cs typeface="Browallia New" panose="020B0604020202020204" pitchFamily="34" charset="-34"/>
              </a:rPr>
              <a:t>La dégradation et les menaces environnementales persistantes de changement climatique affecteront chaque secteur du développement</a:t>
            </a:r>
          </a:p>
          <a:p>
            <a:pPr marL="342900" lvl="0" indent="-342900" eaLnBrk="0" hangingPunct="0">
              <a:spcBef>
                <a:spcPct val="20000"/>
              </a:spcBef>
              <a:buClr>
                <a:srgbClr val="0E438A"/>
              </a:buClr>
              <a:buSzPct val="110000"/>
              <a:buFont typeface="Wingdings" pitchFamily="2" charset="2"/>
              <a:buChar char="§"/>
            </a:pPr>
            <a:r>
              <a:rPr lang="en-US" kern="0" dirty="0" smtClean="0">
                <a:solidFill>
                  <a:srgbClr val="1B5BA2"/>
                </a:solidFill>
                <a:latin typeface="Gadugi" panose="020B0502040204020203" pitchFamily="34" charset="0"/>
                <a:cs typeface="Browallia New" panose="020B0604020202020204" pitchFamily="34" charset="-34"/>
              </a:rPr>
              <a:t>L'Ouganda fait des efforts concertés d'identifier des changer-occasions de climat et de développer la réduction et les adaptationprogrammes de changement climatique</a:t>
            </a:r>
            <a:r/>
            <a:endParaRPr lang="en-US" kern="0" dirty="0">
              <a:solidFill>
                <a:srgbClr val="1B5BA2"/>
              </a:solidFill>
              <a:latin typeface="Gadugi" panose="020B0502040204020203" pitchFamily="34" charset="0"/>
              <a:cs typeface="Browallia New" panose="020B0604020202020204" pitchFamily="34" charset="-34"/>
            </a:endParaRPr>
          </a:p>
          <a:p>
            <a:pPr marL="800100" lvl="1" indent="-342900" eaLnBrk="0" hangingPunct="0">
              <a:spcBef>
                <a:spcPct val="20000"/>
              </a:spcBef>
              <a:buClr>
                <a:srgbClr val="0E438A"/>
              </a:buClr>
              <a:buSzPct val="110000"/>
              <a:buFont typeface="Wingdings" pitchFamily="2" charset="2"/>
              <a:buChar char="§"/>
            </a:pPr>
            <a:r>
              <a:rPr lang="en-US" i="1" kern="0" dirty="0">
                <a:solidFill>
                  <a:srgbClr val="1B5BA2"/>
                </a:solidFill>
                <a:latin typeface="Gadugi" panose="020B0502040204020203" pitchFamily="34" charset="0"/>
                <a:cs typeface="Browallia New" panose="020B0604020202020204" pitchFamily="34" charset="-34"/>
              </a:rPr>
              <a:t>Changement climatique national Policy2013</a:t>
            </a:r>
            <a:r/>
          </a:p>
          <a:p>
            <a:pPr marL="342900" indent="-342900" eaLnBrk="0" hangingPunct="0">
              <a:spcBef>
                <a:spcPct val="20000"/>
              </a:spcBef>
              <a:buClr>
                <a:srgbClr val="0E438A"/>
              </a:buClr>
              <a:buSzPct val="110000"/>
              <a:buFont typeface="Wingdings" pitchFamily="2" charset="2"/>
              <a:buChar char="§"/>
            </a:pPr>
            <a:r>
              <a:rPr lang="en-US" kern="0" dirty="0" smtClean="0">
                <a:solidFill>
                  <a:srgbClr val="1B5BA2"/>
                </a:solidFill>
                <a:latin typeface="Gadugi" panose="020B0502040204020203" pitchFamily="34" charset="0"/>
                <a:cs typeface="Browallia New" panose="020B0604020202020204" pitchFamily="34" charset="-34"/>
              </a:rPr>
              <a:t>ICTs peut jouer un rôle principal en stimulant, </a:t>
            </a:r>
            <a:r>
              <a:rPr lang="en-US" i="1" kern="0" dirty="0" smtClean="0">
                <a:solidFill>
                  <a:srgbClr val="1B5BA2"/>
                </a:solidFill>
                <a:latin typeface="Gadugi" panose="020B0502040204020203" pitchFamily="34" charset="0"/>
                <a:cs typeface="Browallia New" panose="020B0604020202020204" pitchFamily="34" charset="-34"/>
              </a:rPr>
              <a:t>entre autres</a:t>
            </a:r>
            <a:r>
              <a:rPr lang="en-US" kern="0" dirty="0" smtClean="0">
                <a:solidFill>
                  <a:srgbClr val="1B5BA2"/>
                </a:solidFill>
                <a:latin typeface="Gadugi" panose="020B0502040204020203" pitchFamily="34" charset="0"/>
                <a:cs typeface="Browallia New" panose="020B0604020202020204" pitchFamily="34" charset="-34"/>
              </a:rPr>
              <a:t>, des services verts, contrôle de l'environnement ande-gaspillent la </a:t>
            </a:r>
            <a:r>
              <a:rPr lang="en-US" kern="0" dirty="0" smtClean="0">
                <a:solidFill>
                  <a:srgbClr val="1B5BA2"/>
                </a:solidFill>
                <a:latin typeface="Gadugi" panose="020B0502040204020203" pitchFamily="34" charset="0"/>
                <a:cs typeface="Browallia New" panose="020B0604020202020204" pitchFamily="34" charset="-34"/>
              </a:rPr>
              <a:t>gestion</a:t>
            </a:r>
            <a:endParaRPr lang="en-US" kern="0" dirty="0">
              <a:solidFill>
                <a:srgbClr val="1B5BA2"/>
              </a:solidFill>
              <a:latin typeface="Gadugi" panose="020B0502040204020203" pitchFamily="34" charset="0"/>
              <a:cs typeface="Browallia New" panose="020B0604020202020204" pitchFamily="34" charset="-34"/>
            </a:endParaRPr>
          </a:p>
        </p:txBody>
      </p:sp>
      <p:sp>
        <p:nvSpPr>
          <p:cNvPr id="7" name="Rectangle 6"/>
          <p:cNvSpPr/>
          <p:nvPr/>
        </p:nvSpPr>
        <p:spPr bwMode="auto">
          <a:xfrm>
            <a:off x="-36512" y="6021288"/>
            <a:ext cx="9180512" cy="836712"/>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algn="ctr" eaLnBrk="0" hangingPunct="0">
              <a:defRPr/>
            </a:pPr>
            <a:r>
              <a:rPr lang="en-US" sz="3200" b="1" dirty="0">
                <a:solidFill>
                  <a:schemeClr val="tx2"/>
                </a:solidFill>
                <a:latin typeface="Gadugi" panose="020B0502040204020203" pitchFamily="34" charset="0"/>
                <a:ea typeface="+mj-ea"/>
                <a:cs typeface="Browallia New" panose="020B0604020202020204" pitchFamily="34" charset="-34"/>
              </a:rPr>
              <a:t>Menaces, </a:t>
            </a:r>
            <a:r>
              <a:rPr lang="en-US" sz="3200" b="1" dirty="0">
                <a:solidFill>
                  <a:schemeClr val="tx2"/>
                </a:solidFill>
                <a:latin typeface="Gadugi" panose="020B0502040204020203" pitchFamily="34" charset="0"/>
                <a:ea typeface="+mj-ea"/>
                <a:cs typeface="Browallia New" panose="020B0604020202020204" pitchFamily="34" charset="-34"/>
              </a:rPr>
              <a:t>occasions de </a:t>
            </a:r>
            <a:r>
              <a:rPr lang="en-US" sz="3200" b="1" dirty="0" smtClean="0">
                <a:solidFill>
                  <a:schemeClr val="tx2"/>
                </a:solidFill>
                <a:latin typeface="Gadugi" panose="020B0502040204020203" pitchFamily="34" charset="0"/>
                <a:ea typeface="+mj-ea"/>
                <a:cs typeface="Browallia New" panose="020B0604020202020204" pitchFamily="34" charset="-34"/>
              </a:rPr>
              <a:t>prioritiesand</a:t>
            </a:r>
            <a:r/>
            <a:endParaRPr lang="en-US" sz="3200" b="1" dirty="0">
              <a:solidFill>
                <a:schemeClr val="tx2"/>
              </a:solidFill>
              <a:latin typeface="Gadugi" panose="020B0502040204020203" pitchFamily="34" charset="0"/>
              <a:ea typeface="+mj-ea"/>
              <a:cs typeface="Browallia New" panose="020B0604020202020204" pitchFamily="34" charset="-34"/>
            </a:endParaRPr>
          </a:p>
          <a:p>
            <a:pPr algn="ctr" eaLnBrk="0" hangingPunct="0">
              <a:defRPr/>
            </a:pPr>
            <a:endParaRPr lang="en-US" sz="3200" b="1" dirty="0">
              <a:solidFill>
                <a:schemeClr val="tx2"/>
              </a:solidFill>
              <a:latin typeface="Gadugi" panose="020B0502040204020203" pitchFamily="34" charset="0"/>
              <a:ea typeface="+mj-ea"/>
              <a:cs typeface="Browallia New" panose="020B0604020202020204" pitchFamily="34" charset="-34"/>
            </a:endParaRPr>
          </a:p>
        </p:txBody>
      </p:sp>
      <p:sp>
        <p:nvSpPr>
          <p:cNvPr id="8" name="Rectangle 7"/>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pic>
        <p:nvPicPr>
          <p:cNvPr id="9"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1" name="Straight Connector 10"/>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2" name="Title 1"/>
          <p:cNvSpPr>
            <a:spLocks noGrp="1"/>
          </p:cNvSpPr>
          <p:nvPr>
            <p:ph type="title"/>
          </p:nvPr>
        </p:nvSpPr>
        <p:spPr>
          <a:xfrm>
            <a:off x="0" y="44624"/>
            <a:ext cx="9144000" cy="584775"/>
          </a:xfrm>
        </p:spPr>
        <p:txBody>
          <a:bodyPr/>
          <a:lstStyle/>
          <a:p>
            <a:r>
              <a:rPr lang="en-US" sz="3200" dirty="0" smtClean="0">
                <a:solidFill>
                  <a:schemeClr val="tx2"/>
                </a:solidFill>
                <a:latin typeface="Gadugi" panose="020B0502040204020203" pitchFamily="34" charset="0"/>
                <a:cs typeface="Browallia New" panose="020B0604020202020204" pitchFamily="34" charset="-34"/>
              </a:rPr>
              <a:t>L'Ouganda</a:t>
            </a:r>
            <a:endParaRPr lang="en-US" sz="3200" dirty="0">
              <a:solidFill>
                <a:schemeClr val="tx2"/>
              </a:solidFill>
              <a:latin typeface="Gadugi" panose="020B0502040204020203" pitchFamily="34" charset="0"/>
              <a:cs typeface="Browallia New" panose="020B0604020202020204" pitchFamily="34" charset="-34"/>
            </a:endParaRPr>
          </a:p>
        </p:txBody>
      </p:sp>
      <p:sp>
        <p:nvSpPr>
          <p:cNvPr id="12" name="Rectangle 11"/>
          <p:cNvSpPr/>
          <p:nvPr/>
        </p:nvSpPr>
        <p:spPr>
          <a:xfrm>
            <a:off x="7966845" y="5744289"/>
            <a:ext cx="1141659" cy="276999"/>
          </a:xfrm>
          <a:prstGeom prst="rect">
            <a:avLst/>
          </a:prstGeom>
        </p:spPr>
        <p:txBody>
          <a:bodyPr wrap="none">
            <a:spAutoFit/>
          </a:bodyPr>
          <a:lstStyle/>
          <a:p>
            <a:pPr lvl="0" eaLnBrk="0" hangingPunct="0">
              <a:spcBef>
                <a:spcPct val="20000"/>
              </a:spcBef>
              <a:buClr>
                <a:srgbClr val="0E438A"/>
              </a:buClr>
              <a:buSzPct val="110000"/>
            </a:pPr>
            <a:r>
              <a:rPr lang="en-US" sz="1200" kern="0" dirty="0">
                <a:solidFill>
                  <a:schemeClr val="bg1"/>
                </a:solidFill>
                <a:latin typeface="Gadugi" panose="020B0502040204020203" pitchFamily="34" charset="0"/>
                <a:cs typeface="Browallia New" panose="020B0604020202020204" pitchFamily="34" charset="-34"/>
              </a:rPr>
              <a:t>go2africa.com</a:t>
            </a:r>
          </a:p>
        </p:txBody>
      </p:sp>
    </p:spTree>
    <p:extLst>
      <p:ext uri="{BB962C8B-B14F-4D97-AF65-F5344CB8AC3E}">
        <p14:creationId xmlns:p14="http://schemas.microsoft.com/office/powerpoint/2010/main" val="19378758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4437" y="647700"/>
            <a:ext cx="5703290" cy="570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10" name="Rectangle 9"/>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6" name="Rectangle 5"/>
          <p:cNvSpPr/>
          <p:nvPr/>
        </p:nvSpPr>
        <p:spPr bwMode="auto">
          <a:xfrm>
            <a:off x="0" y="692696"/>
            <a:ext cx="9180512" cy="5328592"/>
          </a:xfrm>
          <a:prstGeom prst="rect">
            <a:avLst/>
          </a:prstGeom>
          <a:solidFill>
            <a:srgbClr val="EAF3FC">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646464"/>
              </a:solidFill>
              <a:effectLst/>
              <a:latin typeface="Verdana" pitchFamily="34" charset="0"/>
            </a:endParaRPr>
          </a:p>
        </p:txBody>
      </p:sp>
      <p:sp>
        <p:nvSpPr>
          <p:cNvPr id="2" name="Title 1"/>
          <p:cNvSpPr>
            <a:spLocks noGrp="1"/>
          </p:cNvSpPr>
          <p:nvPr>
            <p:ph type="title"/>
          </p:nvPr>
        </p:nvSpPr>
        <p:spPr>
          <a:xfrm>
            <a:off x="395536" y="44624"/>
            <a:ext cx="8229600" cy="648072"/>
          </a:xfrm>
        </p:spPr>
        <p:txBody>
          <a:bodyPr>
            <a:noAutofit/>
          </a:bodyPr>
          <a:lstStyle/>
          <a:p>
            <a:r>
              <a:rPr lang="en-US" sz="3200" b="1" dirty="0" smtClean="0">
                <a:solidFill>
                  <a:schemeClr val="tx2"/>
                </a:solidFill>
                <a:latin typeface="Gadugi" panose="020B0502040204020203" pitchFamily="34" charset="0"/>
                <a:cs typeface="Browallia New" panose="020B0604020202020204" pitchFamily="34" charset="-34"/>
              </a:rPr>
              <a:t>L'environmentalprogramme d'UIT-T</a:t>
            </a:r>
            <a:r/>
            <a:endParaRPr lang="en-US" sz="3200" b="1" dirty="0">
              <a:solidFill>
                <a:schemeClr val="tx2"/>
              </a:solidFill>
              <a:latin typeface="Gadugi" panose="020B0502040204020203" pitchFamily="34" charset="0"/>
              <a:cs typeface="Browallia New" panose="020B0604020202020204" pitchFamily="34" charset="-34"/>
            </a:endParaRPr>
          </a:p>
        </p:txBody>
      </p:sp>
      <p:pic>
        <p:nvPicPr>
          <p:cNvPr id="8" name="16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2" name="Straight Connector 11"/>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4" name="TextBox 13"/>
          <p:cNvSpPr txBox="1"/>
          <p:nvPr/>
        </p:nvSpPr>
        <p:spPr>
          <a:xfrm>
            <a:off x="683568" y="1052736"/>
            <a:ext cx="8064895" cy="4585871"/>
          </a:xfrm>
          <a:prstGeom prst="rect">
            <a:avLst/>
          </a:prstGeom>
          <a:noFill/>
        </p:spPr>
        <p:txBody>
          <a:bodyPr wrap="square" rtlCol="0">
            <a:spAutoFit/>
          </a:bodyPr>
          <a:lstStyle/>
          <a:p>
            <a:pPr marL="342900" indent="-342900" eaLnBrk="0" hangingPunct="0">
              <a:spcBef>
                <a:spcPct val="20000"/>
              </a:spcBef>
              <a:buClr>
                <a:srgbClr val="0E438A"/>
              </a:buClr>
              <a:buSzPct val="110000"/>
              <a:buFont typeface="Wingdings" pitchFamily="2" charset="2"/>
              <a:buChar char="§"/>
              <a:defRPr/>
            </a:pPr>
            <a:r>
              <a:rPr lang="en-US" b="1" kern="0" dirty="0" smtClean="0">
                <a:solidFill>
                  <a:schemeClr val="tx2"/>
                </a:solidFill>
                <a:latin typeface="Gadugi" panose="020B0502040204020203" pitchFamily="34" charset="0"/>
                <a:cs typeface="Browallia New" panose="020B0604020202020204" pitchFamily="34" charset="-34"/>
              </a:rPr>
              <a:t>Développer le standardsto international </a:t>
            </a:r>
            <a:r>
              <a:rPr lang="en-US" kern="0" dirty="0" smtClean="0">
                <a:solidFill>
                  <a:schemeClr val="tx2"/>
                </a:solidFill>
                <a:latin typeface="Gadugi" panose="020B0502040204020203" pitchFamily="34" charset="0"/>
                <a:cs typeface="Browallia New" panose="020B0604020202020204" pitchFamily="34" charset="-34"/>
              </a:rPr>
              <a:t>protègent l'environnement</a:t>
            </a:r>
          </a:p>
          <a:p>
            <a:pPr eaLnBrk="0" hangingPunct="0">
              <a:spcBef>
                <a:spcPct val="20000"/>
              </a:spcBef>
              <a:buClr>
                <a:srgbClr val="0E438A"/>
              </a:buClr>
              <a:buSzPct val="110000"/>
              <a:defRPr/>
            </a:pPr>
            <a:endParaRPr lang="en-US" kern="0" dirty="0" smtClean="0">
              <a:solidFill>
                <a:schemeClr val="tx2"/>
              </a:solidFill>
              <a:latin typeface="Gadugi" panose="020B0502040204020203" pitchFamily="34" charset="0"/>
              <a:cs typeface="Browallia New" panose="020B0604020202020204" pitchFamily="34" charset="-34"/>
            </a:endParaRPr>
          </a:p>
          <a:p>
            <a:pPr marL="342900" indent="-342900" eaLnBrk="0" hangingPunct="0">
              <a:spcBef>
                <a:spcPct val="20000"/>
              </a:spcBef>
              <a:buClr>
                <a:srgbClr val="0E438A"/>
              </a:buClr>
              <a:buSzPct val="110000"/>
              <a:buFont typeface="Wingdings" pitchFamily="2" charset="2"/>
              <a:buChar char="§"/>
              <a:defRPr/>
            </a:pPr>
            <a:r>
              <a:rPr lang="en-US" kern="0" dirty="0">
                <a:solidFill>
                  <a:schemeClr val="tx2"/>
                </a:solidFill>
                <a:latin typeface="Gadugi" panose="020B0502040204020203" pitchFamily="34" charset="0"/>
                <a:cs typeface="Browallia New" panose="020B0604020202020204" pitchFamily="34" charset="-34"/>
              </a:rPr>
              <a:t>Les developpolicies d'</a:t>
            </a:r>
            <a:r>
              <a:rPr lang="en-US" b="1" kern="0" dirty="0" smtClean="0">
                <a:solidFill>
                  <a:schemeClr val="tx2"/>
                </a:solidFill>
                <a:latin typeface="Gadugi" panose="020B0502040204020203" pitchFamily="34" charset="0"/>
                <a:cs typeface="Browallia New" panose="020B0604020202020204" pitchFamily="34" charset="-34"/>
              </a:rPr>
              <a:t>Assistcountriesto </a:t>
            </a:r>
            <a:r>
              <a:rPr lang="en-US" kern="0" dirty="0" smtClean="0">
                <a:solidFill>
                  <a:schemeClr val="tx2"/>
                </a:solidFill>
                <a:latin typeface="Gadugi" panose="020B0502040204020203" pitchFamily="34" charset="0"/>
                <a:cs typeface="Browallia New" panose="020B0604020202020204" pitchFamily="34" charset="-34"/>
              </a:rPr>
              <a:t>et l'onclimate de normes d'instrument </a:t>
            </a:r>
            <a:r>
              <a:rPr lang="en-US" kern="0" dirty="0">
                <a:solidFill>
                  <a:schemeClr val="tx2"/>
                </a:solidFill>
                <a:latin typeface="Gadugi" panose="020B0502040204020203" pitchFamily="34" charset="0"/>
                <a:cs typeface="Browallia New" panose="020B0604020202020204" pitchFamily="34" charset="-34"/>
              </a:rPr>
              <a:t>changent l'adaptation et la réduction</a:t>
            </a:r>
          </a:p>
          <a:p>
            <a:pPr lvl="0" eaLnBrk="0" fontAlgn="base" hangingPunct="0">
              <a:spcBef>
                <a:spcPct val="20000"/>
              </a:spcBef>
              <a:spcAft>
                <a:spcPct val="0"/>
              </a:spcAft>
              <a:buClr>
                <a:srgbClr val="0E438A"/>
              </a:buClr>
              <a:buSzPct val="110000"/>
              <a:defRPr/>
            </a:pPr>
            <a:endParaRPr lang="en-US" kern="0" dirty="0">
              <a:solidFill>
                <a:schemeClr val="tx2"/>
              </a:solidFill>
              <a:latin typeface="Gadugi" panose="020B0502040204020203" pitchFamily="34" charset="0"/>
              <a:cs typeface="Browallia New" panose="020B0604020202020204" pitchFamily="34" charset="-34"/>
            </a:endParaRPr>
          </a:p>
          <a:p>
            <a:pPr marL="342900" lvl="0" indent="-342900" eaLnBrk="0" fontAlgn="base" hangingPunct="0">
              <a:spcBef>
                <a:spcPct val="20000"/>
              </a:spcBef>
              <a:spcAft>
                <a:spcPct val="0"/>
              </a:spcAft>
              <a:buClr>
                <a:srgbClr val="0E438A"/>
              </a:buClr>
              <a:buSzPct val="110000"/>
              <a:buFont typeface="Wingdings" pitchFamily="2" charset="2"/>
              <a:buChar char="§"/>
              <a:defRPr/>
            </a:pPr>
            <a:r>
              <a:rPr lang="en-US" b="1" kern="0" dirty="0">
                <a:solidFill>
                  <a:schemeClr val="tx2"/>
                </a:solidFill>
                <a:latin typeface="Gadugi" panose="020B0502040204020203" pitchFamily="34" charset="0"/>
                <a:cs typeface="Browallia New" panose="020B0604020202020204" pitchFamily="34" charset="-34"/>
              </a:rPr>
              <a:t>Compagnies d'aide </a:t>
            </a:r>
            <a:r>
              <a:rPr lang="en-US" kern="0" dirty="0">
                <a:solidFill>
                  <a:schemeClr val="tx2"/>
                </a:solidFill>
                <a:latin typeface="Gadugi" panose="020B0502040204020203" pitchFamily="34" charset="0"/>
                <a:cs typeface="Browallia New" panose="020B0604020202020204" pitchFamily="34" charset="-34"/>
              </a:rPr>
              <a:t>devenant plus soutenables et sociallyresponsible</a:t>
            </a:r>
            <a:r/>
            <a:endParaRPr lang="en-US" kern="0" dirty="0">
              <a:solidFill>
                <a:schemeClr val="tx2"/>
              </a:solidFill>
              <a:latin typeface="Gadugi" panose="020B0502040204020203" pitchFamily="34" charset="0"/>
              <a:cs typeface="Browallia New" panose="020B0604020202020204" pitchFamily="34" charset="-34"/>
            </a:endParaRPr>
          </a:p>
          <a:p>
            <a:pPr marL="342900" lvl="0" indent="-342900" eaLnBrk="0" fontAlgn="base" hangingPunct="0">
              <a:spcBef>
                <a:spcPct val="20000"/>
              </a:spcBef>
              <a:spcAft>
                <a:spcPct val="0"/>
              </a:spcAft>
              <a:buClr>
                <a:srgbClr val="0E438A"/>
              </a:buClr>
              <a:buSzPct val="110000"/>
              <a:buFont typeface="Wingdings" pitchFamily="2" charset="2"/>
              <a:buChar char="§"/>
              <a:defRPr/>
            </a:pPr>
            <a:endParaRPr lang="en-US" b="1" kern="0" dirty="0" smtClean="0">
              <a:solidFill>
                <a:schemeClr val="tx2"/>
              </a:solidFill>
              <a:latin typeface="Gadugi" panose="020B0502040204020203" pitchFamily="34" charset="0"/>
              <a:cs typeface="Browallia New" panose="020B0604020202020204" pitchFamily="34" charset="-34"/>
            </a:endParaRPr>
          </a:p>
          <a:p>
            <a:pPr marL="342900" lvl="0" indent="-342900" eaLnBrk="0" hangingPunct="0">
              <a:spcBef>
                <a:spcPct val="20000"/>
              </a:spcBef>
              <a:buClr>
                <a:srgbClr val="0E438A"/>
              </a:buClr>
              <a:buSzPct val="110000"/>
              <a:buFont typeface="Wingdings" pitchFamily="2" charset="2"/>
              <a:buChar char="§"/>
              <a:defRPr/>
            </a:pPr>
            <a:r>
              <a:rPr lang="en-US" b="1" kern="0" dirty="0" smtClean="0">
                <a:solidFill>
                  <a:schemeClr val="tx2"/>
                </a:solidFill>
                <a:latin typeface="Gadugi" panose="020B0502040204020203" pitchFamily="34" charset="0"/>
                <a:cs typeface="Browallia New" panose="020B0604020202020204" pitchFamily="34" charset="-34"/>
              </a:rPr>
              <a:t>La recherche et développement </a:t>
            </a:r>
            <a:r>
              <a:rPr lang="en-US" kern="0" dirty="0" smtClean="0">
                <a:solidFill>
                  <a:schemeClr val="tx2"/>
                </a:solidFill>
                <a:latin typeface="Gadugi" panose="020B0502040204020203" pitchFamily="34" charset="0"/>
                <a:cs typeface="Browallia New" panose="020B0604020202020204" pitchFamily="34" charset="-34"/>
              </a:rPr>
              <a:t>sur l'areaswhich includee-</a:t>
            </a:r>
            <a:r>
              <a:rPr lang="en-US" kern="0" dirty="0">
                <a:solidFill>
                  <a:schemeClr val="tx2"/>
                </a:solidFill>
                <a:latin typeface="Gadugi" panose="020B0502040204020203" pitchFamily="34" charset="0"/>
                <a:cs typeface="Browallia New" panose="020B0604020202020204" pitchFamily="34" charset="-34"/>
              </a:rPr>
              <a:t>gaspillent</a:t>
            </a:r>
            <a:r>
              <a:rPr lang="en-US" kern="0" dirty="0" smtClean="0">
                <a:solidFill>
                  <a:schemeClr val="tx2"/>
                </a:solidFill>
                <a:latin typeface="Gadugi" panose="020B0502040204020203" pitchFamily="34" charset="0"/>
                <a:cs typeface="Browallia New" panose="020B0604020202020204" pitchFamily="34" charset="-34"/>
              </a:rPr>
              <a:t>, efficacité énergétique et villes soutenables futées</a:t>
            </a:r>
            <a:endParaRPr lang="en-US" kern="0" dirty="0">
              <a:solidFill>
                <a:schemeClr val="tx2"/>
              </a:solidFill>
              <a:latin typeface="Gadugi" panose="020B0502040204020203" pitchFamily="34" charset="0"/>
              <a:cs typeface="Browallia New" panose="020B0604020202020204" pitchFamily="34" charset="-34"/>
            </a:endParaRPr>
          </a:p>
          <a:p>
            <a:pPr marL="342900" lvl="0" indent="-342900" eaLnBrk="0" fontAlgn="base" hangingPunct="0">
              <a:spcBef>
                <a:spcPct val="20000"/>
              </a:spcBef>
              <a:spcAft>
                <a:spcPct val="0"/>
              </a:spcAft>
              <a:buClr>
                <a:srgbClr val="0E438A"/>
              </a:buClr>
              <a:buSzPct val="110000"/>
              <a:buFont typeface="Wingdings" pitchFamily="2" charset="2"/>
              <a:buChar char="§"/>
              <a:defRPr/>
            </a:pPr>
            <a:endParaRPr lang="en-US" kern="0" dirty="0" smtClean="0">
              <a:solidFill>
                <a:schemeClr val="tx2"/>
              </a:solidFill>
              <a:latin typeface="Gadugi" panose="020B0502040204020203" pitchFamily="34" charset="0"/>
              <a:cs typeface="Browallia New" panose="020B0604020202020204" pitchFamily="34" charset="-34"/>
            </a:endParaRPr>
          </a:p>
          <a:p>
            <a:pPr marL="342900" lvl="0" indent="-342900" eaLnBrk="0" fontAlgn="base" hangingPunct="0">
              <a:spcBef>
                <a:spcPct val="20000"/>
              </a:spcBef>
              <a:spcAft>
                <a:spcPct val="0"/>
              </a:spcAft>
              <a:buClr>
                <a:srgbClr val="0E438A"/>
              </a:buClr>
              <a:buSzPct val="110000"/>
              <a:buFont typeface="Wingdings" pitchFamily="2" charset="2"/>
              <a:buChar char="§"/>
              <a:defRPr/>
            </a:pPr>
            <a:r>
              <a:rPr lang="en-US" kern="0" dirty="0" smtClean="0">
                <a:solidFill>
                  <a:schemeClr val="tx2"/>
                </a:solidFill>
                <a:latin typeface="Gadugi" panose="020B0502040204020203" pitchFamily="34" charset="0"/>
                <a:cs typeface="Browallia New" panose="020B0604020202020204" pitchFamily="34" charset="-34"/>
              </a:rPr>
              <a:t>Rôle de </a:t>
            </a:r>
            <a:r>
              <a:rPr lang="en-US" kern="0" dirty="0" smtClean="0">
                <a:solidFill>
                  <a:schemeClr val="tx2"/>
                </a:solidFill>
                <a:latin typeface="Gadugi" panose="020B0502040204020203" pitchFamily="34" charset="0"/>
                <a:cs typeface="Browallia New" panose="020B0604020202020204" pitchFamily="34" charset="-34"/>
              </a:rPr>
              <a:t>Raiseawarenesson des </a:t>
            </a:r>
            <a:r>
              <a:rPr lang="en-US" kern="0" dirty="0" smtClean="0">
                <a:solidFill>
                  <a:schemeClr val="tx2"/>
                </a:solidFill>
                <a:latin typeface="Gadugi" panose="020B0502040204020203" pitchFamily="34" charset="0"/>
                <a:cs typeface="Browallia New" panose="020B0604020202020204" pitchFamily="34" charset="-34"/>
              </a:rPr>
              <a:t>TCI en abordant des défis environnementaux</a:t>
            </a:r>
            <a:endParaRPr lang="en-US" kern="0" dirty="0">
              <a:solidFill>
                <a:schemeClr val="tx2"/>
              </a:solidFill>
              <a:latin typeface="Gadugi" panose="020B0502040204020203" pitchFamily="34" charset="0"/>
              <a:cs typeface="Browallia New" panose="020B0604020202020204" pitchFamily="34" charset="-34"/>
            </a:endParaRPr>
          </a:p>
        </p:txBody>
      </p:sp>
      <p:sp>
        <p:nvSpPr>
          <p:cNvPr id="15" name="Title 1"/>
          <p:cNvSpPr txBox="1">
            <a:spLocks/>
          </p:cNvSpPr>
          <p:nvPr/>
        </p:nvSpPr>
        <p:spPr bwMode="auto">
          <a:xfrm>
            <a:off x="539552" y="6110895"/>
            <a:ext cx="8229600" cy="6480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a:lstStyle>
          <a:p>
            <a:r>
              <a:rPr lang="en-US" sz="2400" kern="0" dirty="0" smtClean="0">
                <a:solidFill>
                  <a:schemeClr val="tx2"/>
                </a:solidFill>
                <a:latin typeface="Gadugi" panose="020B0502040204020203" pitchFamily="34" charset="0"/>
                <a:cs typeface="Browallia New" panose="020B0604020202020204" pitchFamily="34" charset="-34"/>
              </a:rPr>
              <a:t>Using ICTs pour protéger l'environnement</a:t>
            </a:r>
            <a:endParaRPr lang="en-US" sz="2400" kern="0" dirty="0">
              <a:solidFill>
                <a:schemeClr val="tx2"/>
              </a:solidFill>
              <a:latin typeface="Gadugi" panose="020B0502040204020203" pitchFamily="34" charset="0"/>
              <a:cs typeface="Browallia New" panose="020B0604020202020204" pitchFamily="34" charset="-34"/>
            </a:endParaRPr>
          </a:p>
        </p:txBody>
      </p:sp>
    </p:spTree>
    <p:extLst>
      <p:ext uri="{BB962C8B-B14F-4D97-AF65-F5344CB8AC3E}">
        <p14:creationId xmlns:p14="http://schemas.microsoft.com/office/powerpoint/2010/main" val="210217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F9B188A-805A-4F11-A6F8-FB1BB5778A39}" type="slidenum">
              <a:rPr lang="en-US" smtClean="0"/>
              <a:pPr/>
              <a:t>6</a:t>
            </a:fld>
            <a:endParaRPr lang="en-US"/>
          </a:p>
        </p:txBody>
      </p:sp>
      <p:sp>
        <p:nvSpPr>
          <p:cNvPr id="6" name="Rectangle 5"/>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8" name="Rectangle 7"/>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3939" y="3500358"/>
            <a:ext cx="1405586" cy="1924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descr="http://www.itu.int/ITU-T/climatechange/images/reports/Review-Mobile-handse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3689">
            <a:off x="7507001" y="3651212"/>
            <a:ext cx="1311048" cy="1858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descr="http://www.itu.int/ITU-T/climatechange/images/reports/report-ghana.jpg"/>
          <p:cNvPicPr>
            <a:picLocks noChangeAspect="1" noChangeArrowheads="1"/>
          </p:cNvPicPr>
          <p:nvPr/>
        </p:nvPicPr>
        <p:blipFill>
          <a:blip r:embed="rId5" cstate="print"/>
          <a:srcRect/>
          <a:stretch>
            <a:fillRect/>
          </a:stretch>
        </p:blipFill>
        <p:spPr bwMode="auto">
          <a:xfrm>
            <a:off x="2267744" y="1308361"/>
            <a:ext cx="1800200" cy="2552687"/>
          </a:xfrm>
          <a:prstGeom prst="rect">
            <a:avLst/>
          </a:prstGeom>
          <a:noFill/>
          <a:ln>
            <a:solidFill>
              <a:schemeClr val="bg2">
                <a:lumMod val="75000"/>
              </a:schemeClr>
            </a:solidFill>
          </a:ln>
        </p:spPr>
      </p:pic>
      <p:pic>
        <p:nvPicPr>
          <p:cNvPr id="27" name="Picture 11" descr="http://www.itu.int/ITU-T/climatechange/images/reports/Boosting-Smart-Grid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073740">
            <a:off x="5666476" y="4528125"/>
            <a:ext cx="1290080" cy="173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http://www.itu.int/ITU-T/climatechange/images/reports/Guidance-on-Green-ICT-procurement-E.jpg"/>
          <p:cNvPicPr>
            <a:picLocks noChangeAspect="1" noChangeArrowheads="1"/>
          </p:cNvPicPr>
          <p:nvPr/>
        </p:nvPicPr>
        <p:blipFill>
          <a:blip r:embed="rId7" cstate="print"/>
          <a:srcRect/>
          <a:stretch>
            <a:fillRect/>
          </a:stretch>
        </p:blipFill>
        <p:spPr bwMode="auto">
          <a:xfrm>
            <a:off x="7487521" y="5000860"/>
            <a:ext cx="1350008" cy="1857140"/>
          </a:xfrm>
          <a:prstGeom prst="rect">
            <a:avLst/>
          </a:prstGeom>
          <a:noFill/>
          <a:ln>
            <a:solidFill>
              <a:schemeClr val="tx1"/>
            </a:solidFill>
          </a:ln>
        </p:spPr>
      </p:pic>
      <p:pic>
        <p:nvPicPr>
          <p:cNvPr id="29" name="Picture 2"/>
          <p:cNvPicPr>
            <a:picLocks noChangeAspect="1" noChangeArrowheads="1"/>
          </p:cNvPicPr>
          <p:nvPr/>
        </p:nvPicPr>
        <p:blipFill>
          <a:blip r:embed="rId8"/>
          <a:srcRect/>
          <a:stretch>
            <a:fillRect/>
          </a:stretch>
        </p:blipFill>
        <p:spPr bwMode="auto">
          <a:xfrm rot="21003860">
            <a:off x="165351" y="3458360"/>
            <a:ext cx="1449010" cy="20683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172662">
            <a:off x="1135584" y="4576685"/>
            <a:ext cx="1258112" cy="16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395536" y="11258"/>
            <a:ext cx="8229600" cy="584775"/>
          </a:xfrm>
        </p:spPr>
        <p:txBody>
          <a:bodyPr/>
          <a:lstStyle/>
          <a:p>
            <a:r>
              <a:rPr lang="en-US" sz="3200" dirty="0" smtClean="0">
                <a:latin typeface="Gadugi" panose="020B0502040204020203" pitchFamily="34" charset="0"/>
                <a:cs typeface="Browallia New" panose="020B0604020202020204" pitchFamily="34" charset="-34"/>
              </a:rPr>
              <a:t>Recherche et développement</a:t>
            </a:r>
            <a:endParaRPr lang="en-US" sz="3200" dirty="0">
              <a:latin typeface="Gadugi" panose="020B0502040204020203" pitchFamily="34" charset="0"/>
              <a:cs typeface="Browallia New" panose="020B0604020202020204" pitchFamily="34" charset="-34"/>
            </a:endParaRPr>
          </a:p>
        </p:txBody>
      </p:sp>
      <p:pic>
        <p:nvPicPr>
          <p:cNvPr id="7" name="16 Imagen"/>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sz="half" idx="2"/>
          </p:nvPr>
        </p:nvSpPr>
        <p:spPr>
          <a:xfrm>
            <a:off x="1013887" y="6381328"/>
            <a:ext cx="6078393" cy="504056"/>
          </a:xfrm>
        </p:spPr>
        <p:txBody>
          <a:bodyPr/>
          <a:lstStyle/>
          <a:p>
            <a:pPr marL="0" indent="0">
              <a:buNone/>
            </a:pPr>
            <a:r>
              <a:rPr lang="en-US" b="1" dirty="0">
                <a:solidFill>
                  <a:schemeClr val="tx2"/>
                </a:solidFill>
                <a:latin typeface="Gadugi" panose="020B0502040204020203" pitchFamily="34" charset="0"/>
                <a:cs typeface="Browallia New" panose="020B0604020202020204" pitchFamily="34" charset="-34"/>
              </a:rPr>
              <a:t>Identifyingpolicy </a:t>
            </a:r>
            <a:r>
              <a:rPr lang="en-US" b="1" dirty="0" smtClean="0">
                <a:solidFill>
                  <a:schemeClr val="tx2"/>
                </a:solidFill>
                <a:latin typeface="Gadugi" panose="020B0502040204020203" pitchFamily="34" charset="0"/>
                <a:cs typeface="Browallia New" panose="020B0604020202020204" pitchFamily="34" charset="-34"/>
              </a:rPr>
              <a:t>et standardsneeds</a:t>
            </a:r>
            <a:r/>
          </a:p>
        </p:txBody>
      </p:sp>
      <p:sp>
        <p:nvSpPr>
          <p:cNvPr id="17" name="TextBox 16"/>
          <p:cNvSpPr txBox="1"/>
          <p:nvPr/>
        </p:nvSpPr>
        <p:spPr>
          <a:xfrm>
            <a:off x="4295292" y="1559694"/>
            <a:ext cx="4032448" cy="1384995"/>
          </a:xfrm>
          <a:prstGeom prst="rect">
            <a:avLst/>
          </a:prstGeom>
          <a:noFill/>
        </p:spPr>
        <p:txBody>
          <a:bodyPr wrap="square" rtlCol="0">
            <a:spAutoFit/>
          </a:bodyPr>
          <a:lstStyle/>
          <a:p>
            <a:pPr lvl="0" eaLnBrk="0" hangingPunct="0">
              <a:spcBef>
                <a:spcPct val="20000"/>
              </a:spcBef>
              <a:buClr>
                <a:srgbClr val="0E438A"/>
              </a:buClr>
              <a:buSzPct val="110000"/>
              <a:defRPr/>
            </a:pPr>
            <a:r>
              <a:rPr lang="en-US" b="1" kern="0" dirty="0" smtClean="0">
                <a:solidFill>
                  <a:schemeClr val="tx2"/>
                </a:solidFill>
                <a:latin typeface="Gadugi" panose="020B0502040204020203" pitchFamily="34" charset="0"/>
                <a:cs typeface="Browallia New" panose="020B0604020202020204" pitchFamily="34" charset="-34"/>
              </a:rPr>
              <a:t>Étude de cas sur le Ghana :</a:t>
            </a:r>
          </a:p>
          <a:p>
            <a:pPr marL="342900" lvl="0" indent="-342900" eaLnBrk="0" hangingPunct="0">
              <a:spcBef>
                <a:spcPct val="20000"/>
              </a:spcBef>
              <a:buClr>
                <a:srgbClr val="0E438A"/>
              </a:buClr>
              <a:buSzPct val="110000"/>
              <a:buFont typeface="Wingdings" panose="05000000000000000000" pitchFamily="2" charset="2"/>
              <a:buChar char="§"/>
              <a:defRPr/>
            </a:pPr>
            <a:r>
              <a:rPr lang="en-US" kern="0" dirty="0" smtClean="0">
                <a:solidFill>
                  <a:schemeClr val="tx2"/>
                </a:solidFill>
                <a:latin typeface="Gadugi" panose="020B0502040204020203" pitchFamily="34" charset="0"/>
                <a:cs typeface="Browallia New" panose="020B0604020202020204" pitchFamily="34" charset="-34"/>
              </a:rPr>
              <a:t>Cadre reproductible pour l'adaptation et la réduction de changement climatique</a:t>
            </a:r>
            <a:endParaRPr lang="en-US" kern="0" dirty="0">
              <a:solidFill>
                <a:schemeClr val="tx2"/>
              </a:solidFill>
              <a:latin typeface="Gadugi" panose="020B0502040204020203" pitchFamily="34" charset="0"/>
              <a:cs typeface="Browallia New" panose="020B0604020202020204" pitchFamily="34" charset="-34"/>
            </a:endParaRPr>
          </a:p>
        </p:txBody>
      </p:sp>
    </p:spTree>
    <p:extLst>
      <p:ext uri="{BB962C8B-B14F-4D97-AF65-F5344CB8AC3E}">
        <p14:creationId xmlns:p14="http://schemas.microsoft.com/office/powerpoint/2010/main" val="120534926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6" name="Rectangle 5"/>
          <p:cNvSpPr/>
          <p:nvPr/>
        </p:nvSpPr>
        <p:spPr bwMode="auto">
          <a:xfrm>
            <a:off x="0" y="0"/>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2050" name="Picture 2" descr="http://www.itu.int/en/ITU-T/climatechange/PublishingImages/adaptation-climate-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36712"/>
            <a:ext cx="3672408" cy="49744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Partnering_for_Solution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9044" y="836712"/>
            <a:ext cx="3497412" cy="49649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95536" y="11258"/>
            <a:ext cx="8229600" cy="584775"/>
          </a:xfrm>
        </p:spPr>
        <p:txBody>
          <a:bodyPr/>
          <a:lstStyle/>
          <a:p>
            <a:r>
              <a:rPr lang="en-US" sz="3200" dirty="0" smtClean="0">
                <a:latin typeface="Gadugi" panose="020B0502040204020203" pitchFamily="34" charset="0"/>
                <a:cs typeface="Browallia New" panose="020B0604020202020204" pitchFamily="34" charset="-34"/>
              </a:rPr>
              <a:t>Les dernières publications</a:t>
            </a:r>
            <a:endParaRPr lang="en-US" sz="3200" dirty="0">
              <a:latin typeface="Gadugi" panose="020B0502040204020203" pitchFamily="34" charset="0"/>
              <a:cs typeface="Browallia New" panose="020B0604020202020204" pitchFamily="34" charset="-34"/>
            </a:endParaRPr>
          </a:p>
        </p:txBody>
      </p:sp>
      <p:pic>
        <p:nvPicPr>
          <p:cNvPr id="7" name="16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4"/>
          </p:nvPr>
        </p:nvSpPr>
        <p:spPr>
          <a:xfrm>
            <a:off x="1475656" y="6169024"/>
            <a:ext cx="6571382" cy="531813"/>
          </a:xfrm>
        </p:spPr>
        <p:txBody>
          <a:bodyPr/>
          <a:lstStyle/>
          <a:p>
            <a:pPr marL="0" indent="0">
              <a:buNone/>
            </a:pPr>
            <a:r>
              <a:rPr lang="en-US" b="1" dirty="0" smtClean="0">
                <a:solidFill>
                  <a:schemeClr val="tx2"/>
                </a:solidFill>
                <a:latin typeface="Gadugi" panose="020B0502040204020203" pitchFamily="34" charset="0"/>
                <a:cs typeface="Browallia New" panose="020B0604020202020204" pitchFamily="34" charset="-34"/>
              </a:rPr>
              <a:t>Rapports libérés en mars et avril 2014</a:t>
            </a:r>
            <a:endParaRPr lang="en-US" b="1" dirty="0">
              <a:solidFill>
                <a:schemeClr val="tx2"/>
              </a:solidFill>
              <a:latin typeface="Gadugi" panose="020B0502040204020203" pitchFamily="34" charset="0"/>
              <a:cs typeface="Browallia New" panose="020B0604020202020204" pitchFamily="34" charset="-34"/>
            </a:endParaRPr>
          </a:p>
        </p:txBody>
      </p:sp>
    </p:spTree>
    <p:extLst>
      <p:ext uri="{BB962C8B-B14F-4D97-AF65-F5344CB8AC3E}">
        <p14:creationId xmlns:p14="http://schemas.microsoft.com/office/powerpoint/2010/main" val="9265775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8" name="Rectangle 7"/>
          <p:cNvSpPr/>
          <p:nvPr/>
        </p:nvSpPr>
        <p:spPr bwMode="auto">
          <a:xfrm>
            <a:off x="1935" y="546"/>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1" name="16 Image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le 1"/>
          <p:cNvSpPr>
            <a:spLocks noGrp="1"/>
          </p:cNvSpPr>
          <p:nvPr>
            <p:ph type="title"/>
          </p:nvPr>
        </p:nvSpPr>
        <p:spPr>
          <a:xfrm>
            <a:off x="251520" y="44624"/>
            <a:ext cx="8136904" cy="609600"/>
          </a:xfrm>
        </p:spPr>
        <p:txBody>
          <a:bodyPr>
            <a:noAutofit/>
          </a:bodyPr>
          <a:lstStyle/>
          <a:p>
            <a:pPr eaLnBrk="1" hangingPunct="1"/>
            <a:r>
              <a:rPr lang="en-US" altLang="en-US" sz="3200" dirty="0" smtClean="0">
                <a:latin typeface="Gadugi" panose="020B0502040204020203" pitchFamily="34" charset="0"/>
                <a:cs typeface="Browallia New" panose="020B0604020202020204" pitchFamily="34" charset="-34"/>
              </a:rPr>
              <a:t>Trousse à outils sur la durabilité environnementale</a:t>
            </a:r>
            <a:endParaRPr lang="en-US" altLang="en-US" sz="3200" dirty="0">
              <a:latin typeface="Gadugi" panose="020B0502040204020203" pitchFamily="34" charset="0"/>
              <a:cs typeface="Browallia New" panose="020B0604020202020204" pitchFamily="34" charset="-34"/>
            </a:endParaRPr>
          </a:p>
        </p:txBody>
      </p:sp>
      <p:sp>
        <p:nvSpPr>
          <p:cNvPr id="13" name="Freeform 12"/>
          <p:cNvSpPr>
            <a:spLocks/>
          </p:cNvSpPr>
          <p:nvPr/>
        </p:nvSpPr>
        <p:spPr bwMode="auto">
          <a:xfrm>
            <a:off x="3275856" y="2645001"/>
            <a:ext cx="1183387" cy="1803521"/>
          </a:xfrm>
          <a:custGeom>
            <a:avLst/>
            <a:gdLst/>
            <a:ahLst/>
            <a:cxnLst>
              <a:cxn ang="0">
                <a:pos x="617" y="407"/>
              </a:cxn>
              <a:cxn ang="0">
                <a:pos x="141" y="0"/>
              </a:cxn>
              <a:cxn ang="0">
                <a:pos x="0" y="401"/>
              </a:cxn>
              <a:cxn ang="0">
                <a:pos x="525" y="1033"/>
              </a:cxn>
              <a:cxn ang="0">
                <a:pos x="617" y="407"/>
              </a:cxn>
            </a:cxnLst>
            <a:rect l="0" t="0" r="r" b="b"/>
            <a:pathLst>
              <a:path w="617" h="1033">
                <a:moveTo>
                  <a:pt x="617" y="407"/>
                </a:moveTo>
                <a:cubicBezTo>
                  <a:pt x="511" y="217"/>
                  <a:pt x="341" y="80"/>
                  <a:pt x="141" y="0"/>
                </a:cubicBezTo>
                <a:cubicBezTo>
                  <a:pt x="53" y="110"/>
                  <a:pt x="0" y="249"/>
                  <a:pt x="0" y="401"/>
                </a:cubicBezTo>
                <a:cubicBezTo>
                  <a:pt x="0" y="715"/>
                  <a:pt x="227" y="977"/>
                  <a:pt x="525" y="1033"/>
                </a:cubicBezTo>
                <a:cubicBezTo>
                  <a:pt x="484" y="822"/>
                  <a:pt x="514" y="597"/>
                  <a:pt x="617" y="407"/>
                </a:cubicBezTo>
                <a:close/>
              </a:path>
            </a:pathLst>
          </a:custGeom>
          <a:solidFill>
            <a:srgbClr val="B8E08C"/>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3" tIns="45712" rIns="91423" bIns="45712"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3970">
              <a:lnSpc>
                <a:spcPct val="80000"/>
              </a:lnSpc>
              <a:defRPr/>
            </a:pPr>
            <a:endParaRPr lang="en-US" sz="2300" dirty="0">
              <a:solidFill>
                <a:schemeClr val="bg1"/>
              </a:solidFill>
              <a:effectLst>
                <a:outerShdw blurRad="38100" dist="38100" dir="2700000" algn="tl">
                  <a:srgbClr val="000000">
                    <a:alpha val="43137"/>
                  </a:srgbClr>
                </a:outerShdw>
              </a:effectLst>
            </a:endParaRPr>
          </a:p>
        </p:txBody>
      </p:sp>
      <p:sp>
        <p:nvSpPr>
          <p:cNvPr id="14" name="Freeform 13"/>
          <p:cNvSpPr>
            <a:spLocks/>
          </p:cNvSpPr>
          <p:nvPr/>
        </p:nvSpPr>
        <p:spPr bwMode="auto">
          <a:xfrm>
            <a:off x="3635896" y="2212715"/>
            <a:ext cx="2090174" cy="1088867"/>
          </a:xfrm>
          <a:custGeom>
            <a:avLst/>
            <a:gdLst/>
            <a:ahLst/>
            <a:cxnLst>
              <a:cxn ang="0">
                <a:pos x="497" y="620"/>
              </a:cxn>
              <a:cxn ang="0">
                <a:pos x="1090" y="410"/>
              </a:cxn>
              <a:cxn ang="0">
                <a:pos x="490" y="0"/>
              </a:cxn>
              <a:cxn ang="0">
                <a:pos x="0" y="227"/>
              </a:cxn>
              <a:cxn ang="0">
                <a:pos x="497" y="620"/>
              </a:cxn>
            </a:cxnLst>
            <a:rect l="0" t="0" r="r" b="b"/>
            <a:pathLst>
              <a:path w="1090" h="623">
                <a:moveTo>
                  <a:pt x="497" y="620"/>
                </a:moveTo>
                <a:cubicBezTo>
                  <a:pt x="715" y="623"/>
                  <a:pt x="920" y="544"/>
                  <a:pt x="1090" y="410"/>
                </a:cubicBezTo>
                <a:cubicBezTo>
                  <a:pt x="996" y="170"/>
                  <a:pt x="763" y="0"/>
                  <a:pt x="490" y="0"/>
                </a:cubicBezTo>
                <a:cubicBezTo>
                  <a:pt x="294" y="0"/>
                  <a:pt x="117" y="88"/>
                  <a:pt x="0" y="227"/>
                </a:cubicBezTo>
                <a:cubicBezTo>
                  <a:pt x="203" y="297"/>
                  <a:pt x="384" y="436"/>
                  <a:pt x="497" y="620"/>
                </a:cubicBezTo>
                <a:close/>
              </a:path>
            </a:pathLst>
          </a:custGeom>
          <a:solidFill>
            <a:schemeClr val="tx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3" tIns="45712" rIns="91423" bIns="45712"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3970">
              <a:lnSpc>
                <a:spcPct val="80000"/>
              </a:lnSpc>
              <a:defRPr/>
            </a:pPr>
            <a:endParaRPr lang="en-US" sz="2300">
              <a:solidFill>
                <a:schemeClr val="bg1"/>
              </a:solidFill>
              <a:effectLst>
                <a:outerShdw blurRad="38100" dist="38100" dir="2700000" algn="tl">
                  <a:srgbClr val="000000">
                    <a:alpha val="43137"/>
                  </a:srgbClr>
                </a:outerShdw>
              </a:effectLst>
            </a:endParaRPr>
          </a:p>
        </p:txBody>
      </p:sp>
      <p:sp>
        <p:nvSpPr>
          <p:cNvPr id="15" name="Freeform 14"/>
          <p:cNvSpPr>
            <a:spLocks/>
          </p:cNvSpPr>
          <p:nvPr/>
        </p:nvSpPr>
        <p:spPr bwMode="auto">
          <a:xfrm>
            <a:off x="4316190" y="3013550"/>
            <a:ext cx="1479946" cy="1495570"/>
          </a:xfrm>
          <a:custGeom>
            <a:avLst/>
            <a:gdLst/>
            <a:ahLst/>
            <a:cxnLst>
              <a:cxn ang="0">
                <a:pos x="772" y="214"/>
              </a:cxn>
              <a:cxn ang="0">
                <a:pos x="736" y="0"/>
              </a:cxn>
              <a:cxn ang="0">
                <a:pos x="147" y="234"/>
              </a:cxn>
              <a:cxn ang="0">
                <a:pos x="31" y="849"/>
              </a:cxn>
              <a:cxn ang="0">
                <a:pos x="129" y="857"/>
              </a:cxn>
              <a:cxn ang="0">
                <a:pos x="772" y="214"/>
              </a:cxn>
            </a:cxnLst>
            <a:rect l="0" t="0" r="r" b="b"/>
            <a:pathLst>
              <a:path w="772" h="857">
                <a:moveTo>
                  <a:pt x="772" y="214"/>
                </a:moveTo>
                <a:cubicBezTo>
                  <a:pt x="772" y="139"/>
                  <a:pt x="759" y="67"/>
                  <a:pt x="736" y="0"/>
                </a:cubicBezTo>
                <a:cubicBezTo>
                  <a:pt x="574" y="141"/>
                  <a:pt x="363" y="228"/>
                  <a:pt x="147" y="234"/>
                </a:cubicBezTo>
                <a:cubicBezTo>
                  <a:pt x="35" y="420"/>
                  <a:pt x="0" y="636"/>
                  <a:pt x="31" y="849"/>
                </a:cubicBezTo>
                <a:cubicBezTo>
                  <a:pt x="63" y="854"/>
                  <a:pt x="96" y="857"/>
                  <a:pt x="129" y="857"/>
                </a:cubicBezTo>
                <a:cubicBezTo>
                  <a:pt x="484" y="857"/>
                  <a:pt x="772" y="569"/>
                  <a:pt x="772" y="214"/>
                </a:cubicBezTo>
                <a:close/>
              </a:path>
            </a:pathLst>
          </a:custGeom>
          <a:solidFill>
            <a:schemeClr val="tx1">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3" tIns="45712" rIns="91423" bIns="45712"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3970">
              <a:lnSpc>
                <a:spcPct val="80000"/>
              </a:lnSpc>
              <a:defRPr/>
            </a:pPr>
            <a:endParaRPr lang="en-US" sz="2300" dirty="0">
              <a:solidFill>
                <a:schemeClr val="bg1"/>
              </a:solidFill>
              <a:effectLst>
                <a:outerShdw blurRad="38100" dist="38100" dir="2700000" algn="tl">
                  <a:srgbClr val="000000">
                    <a:alpha val="43137"/>
                  </a:srgbClr>
                </a:outerShdw>
              </a:effectLst>
            </a:endParaRPr>
          </a:p>
        </p:txBody>
      </p:sp>
      <p:sp>
        <p:nvSpPr>
          <p:cNvPr id="16" name="TextBox 26"/>
          <p:cNvSpPr txBox="1">
            <a:spLocks noChangeArrowheads="1"/>
          </p:cNvSpPr>
          <p:nvPr/>
        </p:nvSpPr>
        <p:spPr bwMode="auto">
          <a:xfrm>
            <a:off x="4455858" y="3501008"/>
            <a:ext cx="1268270" cy="70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spAutoFit/>
          </a:bodyPr>
          <a:lstStyle>
            <a:lvl1pPr defTabSz="4572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defTabSz="45720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defTabSz="4572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defTabSz="457200" eaLnBrk="0" hangingPunct="0">
              <a:spcBef>
                <a:spcPct val="20000"/>
              </a:spcBef>
              <a:buFont typeface="Verdana" pitchFamily="34" charset="0"/>
              <a:buChar char="–"/>
              <a:defRPr sz="2000">
                <a:solidFill>
                  <a:srgbClr val="5C5C5C"/>
                </a:solidFill>
                <a:latin typeface="Verdana" pitchFamily="34" charset="0"/>
              </a:defRPr>
            </a:lvl4pPr>
            <a:lvl5pPr marL="2057400" indent="-228600" defTabSz="457200" eaLnBrk="0" hangingPunct="0">
              <a:spcBef>
                <a:spcPct val="20000"/>
              </a:spcBef>
              <a:buFont typeface="Verdana" pitchFamily="34" charset="0"/>
              <a:buChar char="–"/>
              <a:defRPr sz="2000">
                <a:solidFill>
                  <a:srgbClr val="5C5C5C"/>
                </a:solidFill>
                <a:latin typeface="Verdana" pitchFamily="34" charset="0"/>
              </a:defRPr>
            </a:lvl5pPr>
            <a:lvl6pPr marL="25146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eaLnBrk="1" hangingPunct="1">
              <a:buClrTx/>
              <a:buSzTx/>
              <a:buNone/>
            </a:pPr>
            <a:r>
              <a:rPr lang="en-US" altLang="en-US" sz="1800" b="1" dirty="0">
                <a:solidFill>
                  <a:schemeClr val="tx2"/>
                </a:solidFill>
                <a:latin typeface="Gadugi" panose="020B0502040204020203" pitchFamily="34" charset="0"/>
                <a:ea typeface="Verdana" panose="020B0604030504040204" pitchFamily="34" charset="0"/>
                <a:cs typeface="Browallia New" panose="020B0604020202020204" pitchFamily="34" charset="-34"/>
              </a:rPr>
              <a:t>Normes</a:t>
            </a:r>
          </a:p>
          <a:p>
            <a:pPr eaLnBrk="1" hangingPunct="1">
              <a:buClrTx/>
              <a:buSzTx/>
              <a:buNone/>
            </a:pPr>
            <a:r>
              <a:rPr lang="en-US" altLang="en-US" sz="1800" b="1" dirty="0">
                <a:solidFill>
                  <a:schemeClr val="tx2"/>
                </a:solidFill>
                <a:latin typeface="Gadugi" panose="020B0502040204020203" pitchFamily="34" charset="0"/>
                <a:ea typeface="Verdana" panose="020B0604030504040204" pitchFamily="34" charset="0"/>
                <a:cs typeface="Browallia New" panose="020B0604020202020204" pitchFamily="34" charset="-34"/>
              </a:rPr>
              <a:t>Appui</a:t>
            </a:r>
          </a:p>
        </p:txBody>
      </p:sp>
      <p:sp>
        <p:nvSpPr>
          <p:cNvPr id="17" name="TextBox 27"/>
          <p:cNvSpPr txBox="1">
            <a:spLocks noChangeArrowheads="1"/>
          </p:cNvSpPr>
          <p:nvPr/>
        </p:nvSpPr>
        <p:spPr bwMode="auto">
          <a:xfrm>
            <a:off x="3271925" y="3229574"/>
            <a:ext cx="1156059" cy="31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3" rIns="91427" bIns="45713">
            <a:spAutoFit/>
          </a:bodyPr>
          <a:lstStyle>
            <a:lvl1pPr defTabSz="4572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defTabSz="45720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defTabSz="4572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defTabSz="457200" eaLnBrk="0" hangingPunct="0">
              <a:spcBef>
                <a:spcPct val="20000"/>
              </a:spcBef>
              <a:buFont typeface="Verdana" pitchFamily="34" charset="0"/>
              <a:buChar char="–"/>
              <a:defRPr sz="2000">
                <a:solidFill>
                  <a:srgbClr val="5C5C5C"/>
                </a:solidFill>
                <a:latin typeface="Verdana" pitchFamily="34" charset="0"/>
              </a:defRPr>
            </a:lvl4pPr>
            <a:lvl5pPr marL="2057400" indent="-228600" defTabSz="457200" eaLnBrk="0" hangingPunct="0">
              <a:spcBef>
                <a:spcPct val="20000"/>
              </a:spcBef>
              <a:buFont typeface="Verdana" pitchFamily="34" charset="0"/>
              <a:buChar char="–"/>
              <a:defRPr sz="2000">
                <a:solidFill>
                  <a:srgbClr val="5C5C5C"/>
                </a:solidFill>
                <a:latin typeface="Verdana" pitchFamily="34" charset="0"/>
              </a:defRPr>
            </a:lvl5pPr>
            <a:lvl6pPr marL="25146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defTabSz="913970" eaLnBrk="1" hangingPunct="1">
              <a:lnSpc>
                <a:spcPct val="80000"/>
              </a:lnSpc>
              <a:spcBef>
                <a:spcPct val="0"/>
              </a:spcBef>
              <a:buClrTx/>
              <a:buSzTx/>
              <a:buNone/>
              <a:defRPr/>
            </a:pPr>
            <a:r>
              <a:rPr lang="en-US" altLang="en-US" sz="1800" b="1" dirty="0">
                <a:solidFill>
                  <a:schemeClr val="tx2"/>
                </a:solidFill>
                <a:latin typeface="Gadugi" panose="020B0502040204020203" pitchFamily="34" charset="0"/>
                <a:ea typeface="Verdana" panose="020B0604030504040204" pitchFamily="34" charset="0"/>
                <a:cs typeface="Browallia New" panose="020B0604020202020204" pitchFamily="34" charset="-34"/>
              </a:rPr>
              <a:t>Liste de contrôle</a:t>
            </a:r>
          </a:p>
        </p:txBody>
      </p:sp>
      <p:sp>
        <p:nvSpPr>
          <p:cNvPr id="18" name="TextBox 28"/>
          <p:cNvSpPr txBox="1">
            <a:spLocks noChangeArrowheads="1"/>
          </p:cNvSpPr>
          <p:nvPr/>
        </p:nvSpPr>
        <p:spPr bwMode="auto">
          <a:xfrm>
            <a:off x="4211960" y="2461435"/>
            <a:ext cx="1177837" cy="53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3" rIns="91427" bIns="45713">
            <a:spAutoFit/>
          </a:bodyPr>
          <a:lstStyle>
            <a:lvl1pPr defTabSz="457200" eaLnBrk="0" hangingPunct="0">
              <a:spcBef>
                <a:spcPct val="20000"/>
              </a:spcBef>
              <a:buClr>
                <a:srgbClr val="0E438A"/>
              </a:buClr>
              <a:buSzPct val="110000"/>
              <a:buFont typeface="Wingdings" pitchFamily="2" charset="2"/>
              <a:buChar char="§"/>
              <a:defRPr sz="3200">
                <a:solidFill>
                  <a:srgbClr val="5C5C5C"/>
                </a:solidFill>
                <a:latin typeface="Verdana" pitchFamily="34" charset="0"/>
              </a:defRPr>
            </a:lvl1pPr>
            <a:lvl2pPr marL="742950" indent="-285750" defTabSz="457200" eaLnBrk="0" hangingPunct="0">
              <a:spcBef>
                <a:spcPct val="20000"/>
              </a:spcBef>
              <a:buClr>
                <a:srgbClr val="0099CC"/>
              </a:buClr>
              <a:buFont typeface="Wingdings" pitchFamily="2" charset="2"/>
              <a:buChar char="Ø"/>
              <a:defRPr sz="2800">
                <a:solidFill>
                  <a:srgbClr val="5C5C5C"/>
                </a:solidFill>
                <a:latin typeface="Verdana" pitchFamily="34" charset="0"/>
              </a:defRPr>
            </a:lvl2pPr>
            <a:lvl3pPr marL="1143000" indent="-228600" defTabSz="457200" eaLnBrk="0" hangingPunct="0">
              <a:spcBef>
                <a:spcPct val="20000"/>
              </a:spcBef>
              <a:buClr>
                <a:srgbClr val="0099CC"/>
              </a:buClr>
              <a:buFont typeface="Wingdings" pitchFamily="2" charset="2"/>
              <a:buChar char="§"/>
              <a:defRPr sz="2400">
                <a:solidFill>
                  <a:srgbClr val="5C5C5C"/>
                </a:solidFill>
                <a:latin typeface="Verdana" pitchFamily="34" charset="0"/>
              </a:defRPr>
            </a:lvl3pPr>
            <a:lvl4pPr marL="1600200" indent="-228600" defTabSz="457200" eaLnBrk="0" hangingPunct="0">
              <a:spcBef>
                <a:spcPct val="20000"/>
              </a:spcBef>
              <a:buFont typeface="Verdana" pitchFamily="34" charset="0"/>
              <a:buChar char="–"/>
              <a:defRPr sz="2000">
                <a:solidFill>
                  <a:srgbClr val="5C5C5C"/>
                </a:solidFill>
                <a:latin typeface="Verdana" pitchFamily="34" charset="0"/>
              </a:defRPr>
            </a:lvl4pPr>
            <a:lvl5pPr marL="2057400" indent="-228600" defTabSz="457200" eaLnBrk="0" hangingPunct="0">
              <a:spcBef>
                <a:spcPct val="20000"/>
              </a:spcBef>
              <a:buFont typeface="Verdana" pitchFamily="34" charset="0"/>
              <a:buChar char="–"/>
              <a:defRPr sz="2000">
                <a:solidFill>
                  <a:srgbClr val="5C5C5C"/>
                </a:solidFill>
                <a:latin typeface="Verdana" pitchFamily="34" charset="0"/>
              </a:defRPr>
            </a:lvl5pPr>
            <a:lvl6pPr marL="25146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6pPr>
            <a:lvl7pPr marL="29718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7pPr>
            <a:lvl8pPr marL="34290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8pPr>
            <a:lvl9pPr marL="3886200" indent="-228600" defTabSz="457200" eaLnBrk="0" fontAlgn="base" hangingPunct="0">
              <a:spcBef>
                <a:spcPct val="20000"/>
              </a:spcBef>
              <a:spcAft>
                <a:spcPct val="0"/>
              </a:spcAft>
              <a:buFont typeface="Verdana" pitchFamily="34" charset="0"/>
              <a:buChar char="–"/>
              <a:defRPr sz="2000">
                <a:solidFill>
                  <a:srgbClr val="5C5C5C"/>
                </a:solidFill>
                <a:latin typeface="Verdana" pitchFamily="34" charset="0"/>
              </a:defRPr>
            </a:lvl9pPr>
          </a:lstStyle>
          <a:p>
            <a:pPr algn="ctr" defTabSz="913970" eaLnBrk="1" hangingPunct="1">
              <a:lnSpc>
                <a:spcPct val="80000"/>
              </a:lnSpc>
              <a:spcBef>
                <a:spcPct val="0"/>
              </a:spcBef>
              <a:buClrTx/>
              <a:buSzTx/>
              <a:buFontTx/>
              <a:buNone/>
              <a:defRPr/>
            </a:pPr>
            <a:r>
              <a:rPr lang="en-US" altLang="en-US" sz="1800" b="1" dirty="0">
                <a:solidFill>
                  <a:schemeClr val="tx2"/>
                </a:solidFill>
                <a:latin typeface="Gadugi" panose="020B0502040204020203" pitchFamily="34" charset="0"/>
                <a:ea typeface="Verdana" panose="020B0604030504040204" pitchFamily="34" charset="0"/>
                <a:cs typeface="Browallia New" panose="020B0604020202020204" pitchFamily="34" charset="-34"/>
              </a:rPr>
              <a:t>Pratique</a:t>
            </a:r>
          </a:p>
          <a:p>
            <a:pPr algn="ctr" defTabSz="913970" eaLnBrk="1" hangingPunct="1">
              <a:lnSpc>
                <a:spcPct val="80000"/>
              </a:lnSpc>
              <a:spcBef>
                <a:spcPct val="0"/>
              </a:spcBef>
              <a:buClrTx/>
              <a:buSzTx/>
              <a:buFontTx/>
              <a:buNone/>
              <a:defRPr/>
            </a:pPr>
            <a:r>
              <a:rPr lang="en-US" altLang="en-US" sz="1800" b="1" dirty="0">
                <a:solidFill>
                  <a:schemeClr val="tx2"/>
                </a:solidFill>
                <a:latin typeface="Gadugi" panose="020B0502040204020203" pitchFamily="34" charset="0"/>
                <a:ea typeface="Verdana" panose="020B0604030504040204" pitchFamily="34" charset="0"/>
                <a:cs typeface="Browallia New" panose="020B0604020202020204" pitchFamily="34" charset="-34"/>
              </a:rPr>
              <a:t>appui</a:t>
            </a:r>
          </a:p>
        </p:txBody>
      </p:sp>
      <p:sp>
        <p:nvSpPr>
          <p:cNvPr id="19" name="Rectangle 18"/>
          <p:cNvSpPr/>
          <p:nvPr/>
        </p:nvSpPr>
        <p:spPr bwMode="auto">
          <a:xfrm>
            <a:off x="5499199" y="1075157"/>
            <a:ext cx="3350915" cy="1256832"/>
          </a:xfrm>
          <a:prstGeom prst="rect">
            <a:avLst/>
          </a:prstGeom>
          <a:solidFill>
            <a:schemeClr val="tx2">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3" tIns="45712" rIns="91423" bIns="45712"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3970">
              <a:lnSpc>
                <a:spcPct val="80000"/>
              </a:lnSpc>
              <a:defRPr/>
            </a:pPr>
            <a:r>
              <a:rPr lang="en-US" dirty="0">
                <a:solidFill>
                  <a:schemeClr val="tx2"/>
                </a:solidFill>
                <a:latin typeface="Gadugi" panose="020B0502040204020203" pitchFamily="34" charset="0"/>
                <a:ea typeface="Verdana" panose="020B0604030504040204" pitchFamily="34" charset="0"/>
                <a:cs typeface="Browallia New" panose="020B0604020202020204" pitchFamily="34" charset="-34"/>
              </a:rPr>
              <a:t>Appui pratique détaillé sur la façon dont les compagnies des TCI peuvent établir la durabilité dans leurs exécutions et gestion</a:t>
            </a:r>
          </a:p>
        </p:txBody>
      </p:sp>
      <p:sp>
        <p:nvSpPr>
          <p:cNvPr id="20" name="Rectangle 19"/>
          <p:cNvSpPr/>
          <p:nvPr/>
        </p:nvSpPr>
        <p:spPr bwMode="auto">
          <a:xfrm>
            <a:off x="5580112" y="4224647"/>
            <a:ext cx="3384376" cy="1364593"/>
          </a:xfrm>
          <a:prstGeom prst="rect">
            <a:avLst/>
          </a:prstGeom>
          <a:solidFill>
            <a:schemeClr val="tx1">
              <a:lumMod val="40000"/>
              <a:lumOff val="60000"/>
            </a:schemeClr>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3" tIns="45712" rIns="91423" bIns="45712"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3970">
              <a:lnSpc>
                <a:spcPct val="80000"/>
              </a:lnSpc>
              <a:defRPr/>
            </a:pPr>
            <a:r>
              <a:rPr lang="en-US" dirty="0">
                <a:solidFill>
                  <a:schemeClr val="tx2"/>
                </a:solidFill>
                <a:latin typeface="Gadugi" panose="020B0502040204020203" pitchFamily="34" charset="0"/>
                <a:ea typeface="Verdana" panose="020B0604030504040204" pitchFamily="34" charset="0"/>
                <a:cs typeface="Browallia New" panose="020B0604020202020204" pitchFamily="34" charset="-34"/>
              </a:rPr>
              <a:t>Contribution continue au groupe de travail 5 d'ITU-T qui a le but de développer des normes globales dans cette arène</a:t>
            </a:r>
          </a:p>
        </p:txBody>
      </p:sp>
      <p:sp>
        <p:nvSpPr>
          <p:cNvPr id="21" name="Rectangle 20"/>
          <p:cNvSpPr/>
          <p:nvPr/>
        </p:nvSpPr>
        <p:spPr bwMode="auto">
          <a:xfrm>
            <a:off x="858096" y="3926688"/>
            <a:ext cx="2431297" cy="1043668"/>
          </a:xfrm>
          <a:prstGeom prst="rect">
            <a:avLst/>
          </a:prstGeom>
          <a:solidFill>
            <a:srgbClr val="B8E08C"/>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1423" tIns="45712" rIns="91423" bIns="45712"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defTabSz="913970">
              <a:lnSpc>
                <a:spcPct val="80000"/>
              </a:lnSpc>
              <a:defRPr/>
            </a:pPr>
            <a:r>
              <a:rPr lang="en-US" dirty="0">
                <a:solidFill>
                  <a:schemeClr val="tx2"/>
                </a:solidFill>
                <a:latin typeface="Gadugi" panose="020B0502040204020203" pitchFamily="34" charset="0"/>
                <a:ea typeface="Verdana" panose="020B0604030504040204" pitchFamily="34" charset="0"/>
                <a:cs typeface="Browallia New" panose="020B0604020202020204" pitchFamily="34" charset="-34"/>
              </a:rPr>
              <a:t>Liste de contrôle normalisée de specificto de conditions de durabilité</a:t>
            </a:r>
            <a:br>
              <a:rPr lang="en-US" dirty="0">
                <a:solidFill>
                  <a:schemeClr val="tx2"/>
                </a:solidFill>
                <a:latin typeface="Gadugi" panose="020B0502040204020203" pitchFamily="34" charset="0"/>
                <a:ea typeface="Verdana" panose="020B0604030504040204" pitchFamily="34" charset="0"/>
                <a:cs typeface="Browallia New" panose="020B0604020202020204" pitchFamily="34" charset="-34"/>
              </a:rPr>
            </a:br>
            <a:r>
              <a:rPr lang="en-US" dirty="0">
                <a:solidFill>
                  <a:schemeClr val="tx2"/>
                </a:solidFill>
                <a:latin typeface="Gadugi" panose="020B0502040204020203" pitchFamily="34" charset="0"/>
                <a:ea typeface="Verdana" panose="020B0604030504040204" pitchFamily="34" charset="0"/>
                <a:cs typeface="Browallia New" panose="020B0604020202020204" pitchFamily="34" charset="-34"/>
              </a:rPr>
              <a:t>secteur des TCI</a:t>
            </a:r>
          </a:p>
        </p:txBody>
      </p:sp>
      <p:pic>
        <p:nvPicPr>
          <p:cNvPr id="22" name="Picture 6" descr="http://www.itu.int/ITU-T/climatechange/ess/images/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138803"/>
            <a:ext cx="1707698" cy="2247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18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2957277499"/>
              </p:ext>
            </p:extLst>
          </p:nvPr>
        </p:nvGraphicFramePr>
        <p:xfrm>
          <a:off x="539552" y="980728"/>
          <a:ext cx="8098656" cy="4752528"/>
        </p:xfrm>
        <a:graphic>
          <a:graphicData uri="http://schemas.openxmlformats.org/drawingml/2006/table">
            <a:tbl>
              <a:tblPr firstRow="1" bandRow="1">
                <a:tableStyleId>{327F97BB-C833-4FB7-BDE5-3F7075034690}</a:tableStyleId>
              </a:tblPr>
              <a:tblGrid>
                <a:gridCol w="3174527"/>
                <a:gridCol w="4924129"/>
              </a:tblGrid>
              <a:tr h="468052">
                <a:tc>
                  <a:txBody>
                    <a:bodyPr/>
                    <a:lstStyle/>
                    <a:p>
                      <a:pPr>
                        <a:spcAft>
                          <a:spcPts val="0"/>
                        </a:spcAft>
                      </a:pPr>
                      <a:r>
                        <a:rPr lang="en-GB" sz="18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Document</a:t>
                      </a:r>
                      <a:endParaRPr lang="en-GB" sz="18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spcAft>
                          <a:spcPts val="0"/>
                        </a:spcAft>
                      </a:pPr>
                      <a:r>
                        <a:rPr lang="en-GB" sz="18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Summary</a:t>
                      </a:r>
                      <a:endParaRPr lang="en-GB" sz="18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Introduction to toolkit</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A business-led perspective on the use of sustainability in ICT organizations</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Sustainable ICT in corporate organizations</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Sustainability</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issues with the use of ICT products and services</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Sustainable</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products</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Sustainability-led design</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principles and practice for ICT products</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Sustainable</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buildings</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Sustainability management of the construction, use</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and decommissioning of ICT buildings</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End-of-life</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management</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Support in dealing with the various end-of-life</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stages  of ICT equipment</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General</a:t>
                      </a:r>
                      <a:r>
                        <a:rPr lang="en-GB" sz="1600" baseline="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 specifications and KPIs</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Environmental KPIs that can be used to manage and evaluate sustainability performance</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r h="612068">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Assessment framework</a:t>
                      </a:r>
                      <a:endParaRPr lang="en-GB" sz="1600" b="1"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c>
                  <a:txBody>
                    <a:bodyPr/>
                    <a:lstStyle/>
                    <a:p>
                      <a:pPr>
                        <a:spcAft>
                          <a:spcPts val="0"/>
                        </a:spcAft>
                      </a:pPr>
                      <a:r>
                        <a:rPr lang="en-GB" sz="1600" dirty="0" smtClean="0">
                          <a:solidFill>
                            <a:schemeClr val="tx2"/>
                          </a:solidFill>
                          <a:effectLst/>
                          <a:latin typeface="Gadugi" panose="020B0502040204020203" pitchFamily="34" charset="0"/>
                          <a:ea typeface="Verdana" panose="020B0604030504040204" pitchFamily="34" charset="0"/>
                          <a:cs typeface="Browallia New" panose="020B0604020202020204" pitchFamily="34" charset="-34"/>
                        </a:rPr>
                        <a:t>Mapping the standards and guidelines applying to the ICT industry</a:t>
                      </a:r>
                      <a:endParaRPr lang="en-GB" sz="1600" b="0" dirty="0">
                        <a:solidFill>
                          <a:schemeClr val="tx2"/>
                        </a:solidFill>
                        <a:effectLst/>
                        <a:latin typeface="Gadugi" panose="020B0502040204020203" pitchFamily="34" charset="0"/>
                        <a:ea typeface="Verdana" panose="020B0604030504040204" pitchFamily="34" charset="0"/>
                        <a:cs typeface="Browallia New" panose="020B0604020202020204" pitchFamily="34" charset="-34"/>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F2FB"/>
                    </a:solidFill>
                  </a:tcPr>
                </a:tc>
              </a:tr>
            </a:tbl>
          </a:graphicData>
        </a:graphic>
      </p:graphicFrame>
      <p:sp>
        <p:nvSpPr>
          <p:cNvPr id="7" name="Rectangle 6"/>
          <p:cNvSpPr/>
          <p:nvPr/>
        </p:nvSpPr>
        <p:spPr bwMode="auto">
          <a:xfrm>
            <a:off x="0" y="6021388"/>
            <a:ext cx="9144000" cy="827087"/>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sp>
        <p:nvSpPr>
          <p:cNvPr id="8" name="Rectangle 7"/>
          <p:cNvSpPr/>
          <p:nvPr/>
        </p:nvSpPr>
        <p:spPr bwMode="auto">
          <a:xfrm>
            <a:off x="1935" y="546"/>
            <a:ext cx="9144000" cy="692150"/>
          </a:xfrm>
          <a:prstGeom prst="rect">
            <a:avLst/>
          </a:prstGeom>
          <a:solidFill>
            <a:schemeClr val="accent5">
              <a:lumMod val="95000"/>
            </a:schemeClr>
          </a:solidFill>
          <a:ln w="9525" cap="flat" cmpd="sng" algn="ctr">
            <a:noFill/>
            <a:prstDash val="solid"/>
            <a:round/>
            <a:headEnd type="none" w="med" len="med"/>
            <a:tailEnd type="none" w="med" len="med"/>
          </a:ln>
          <a:effectLst/>
        </p:spPr>
        <p:txBody>
          <a:bodyPr/>
          <a:lstStyle/>
          <a:p>
            <a:pPr eaLnBrk="0" hangingPunct="0">
              <a:defRPr/>
            </a:pPr>
            <a:endParaRPr lang="en-US"/>
          </a:p>
        </p:txBody>
      </p:sp>
      <p:cxnSp>
        <p:nvCxnSpPr>
          <p:cNvPr id="9" name="Straight Connector 8"/>
          <p:cNvCxnSpPr/>
          <p:nvPr/>
        </p:nvCxnSpPr>
        <p:spPr bwMode="auto">
          <a:xfrm>
            <a:off x="0" y="692696"/>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0" name="Straight Connector 9"/>
          <p:cNvCxnSpPr/>
          <p:nvPr/>
        </p:nvCxnSpPr>
        <p:spPr bwMode="auto">
          <a:xfrm>
            <a:off x="0" y="6021288"/>
            <a:ext cx="9144000" cy="0"/>
          </a:xfrm>
          <a:prstGeom prst="line">
            <a:avLst/>
          </a:prstGeom>
          <a:solidFill>
            <a:schemeClr val="accent1"/>
          </a:solidFill>
          <a:ln w="38100" cap="flat" cmpd="sng" algn="ctr">
            <a:solidFill>
              <a:schemeClr val="tx2"/>
            </a:solidFill>
            <a:prstDash val="solid"/>
            <a:round/>
            <a:headEnd type="none" w="med" len="med"/>
            <a:tailEnd type="none" w="med" len="med"/>
          </a:ln>
          <a:effectLst/>
        </p:spPr>
      </p:cxnSp>
      <p:pic>
        <p:nvPicPr>
          <p:cNvPr id="11" name="16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47038" y="0"/>
            <a:ext cx="10969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itle 1"/>
          <p:cNvSpPr>
            <a:spLocks noGrp="1"/>
          </p:cNvSpPr>
          <p:nvPr>
            <p:ph type="title"/>
          </p:nvPr>
        </p:nvSpPr>
        <p:spPr>
          <a:xfrm>
            <a:off x="2555850" y="44624"/>
            <a:ext cx="3816350" cy="609600"/>
          </a:xfrm>
        </p:spPr>
        <p:txBody>
          <a:bodyPr>
            <a:noAutofit/>
          </a:bodyPr>
          <a:lstStyle/>
          <a:p>
            <a:pPr eaLnBrk="1" hangingPunct="1"/>
            <a:r>
              <a:rPr lang="en-US" altLang="en-US" sz="3200" dirty="0">
                <a:latin typeface="Gadugi" panose="020B0502040204020203" pitchFamily="34" charset="0"/>
                <a:cs typeface="Browallia New" panose="020B0604020202020204" pitchFamily="34" charset="-34"/>
              </a:rPr>
              <a:t>Contenu de trousse à outils</a:t>
            </a:r>
          </a:p>
        </p:txBody>
      </p:sp>
    </p:spTree>
    <p:extLst>
      <p:ext uri="{BB962C8B-B14F-4D97-AF65-F5344CB8AC3E}">
        <p14:creationId xmlns:p14="http://schemas.microsoft.com/office/powerpoint/2010/main" val="343558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646464"/>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473EA5067FC545A31841E0649D83A3" ma:contentTypeVersion="1" ma:contentTypeDescription="Create a new document." ma:contentTypeScope="" ma:versionID="b548611e52a10344ef5d0144dc326651">
  <xsd:schema xmlns:xsd="http://www.w3.org/2001/XMLSchema" xmlns:xs="http://www.w3.org/2001/XMLSchema" xmlns:p="http://schemas.microsoft.com/office/2006/metadata/properties" xmlns:ns1="http://schemas.microsoft.com/sharepoint/v3" targetNamespace="http://schemas.microsoft.com/office/2006/metadata/properties" ma:root="true" ma:fieldsID="b228988b49dc108baf44788243a63e3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5037B46-ED6E-4E8D-9CD8-44A1F3DC5096}"/>
</file>

<file path=customXml/itemProps2.xml><?xml version="1.0" encoding="utf-8"?>
<ds:datastoreItem xmlns:ds="http://schemas.openxmlformats.org/officeDocument/2006/customXml" ds:itemID="{AA5D5A24-6881-41AF-8A35-4DBF24725BF0}"/>
</file>

<file path=customXml/itemProps3.xml><?xml version="1.0" encoding="utf-8"?>
<ds:datastoreItem xmlns:ds="http://schemas.openxmlformats.org/officeDocument/2006/customXml" ds:itemID="{0460EAD4-EBE6-4410-9EB8-780BFBC9E987}"/>
</file>

<file path=docProps/app.xml><?xml version="1.0" encoding="utf-8"?>
<Properties xmlns="http://schemas.openxmlformats.org/officeDocument/2006/extended-properties" xmlns:vt="http://schemas.openxmlformats.org/officeDocument/2006/docPropsVTypes">
  <Template>Maple</Template>
  <TotalTime>23348</TotalTime>
  <Words>1222</Words>
  <Application>Microsoft Office PowerPoint</Application>
  <PresentationFormat>On-screen Show (4:3)</PresentationFormat>
  <Paragraphs>170</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ITU-e</vt:lpstr>
      <vt:lpstr>PowerPoint Presentation</vt:lpstr>
      <vt:lpstr>ITU-T’s environmental mandate</vt:lpstr>
      <vt:lpstr>Uganda</vt:lpstr>
      <vt:lpstr>Uganda</vt:lpstr>
      <vt:lpstr>ITU-T’s environmental programme</vt:lpstr>
      <vt:lpstr>Research and development</vt:lpstr>
      <vt:lpstr>Latest publications</vt:lpstr>
      <vt:lpstr>Toolkit on environmental sustainability</vt:lpstr>
      <vt:lpstr>Toolkit content</vt:lpstr>
      <vt:lpstr>Global portal on ICTs, environment and climate change</vt:lpstr>
      <vt:lpstr>Raising awareness</vt:lpstr>
      <vt:lpstr>ITU Green Standards Week</vt:lpstr>
      <vt:lpstr>ITU Green Standards Week – 4th edition</vt:lpstr>
      <vt:lpstr>Envisioning a sustainable future for Africa </vt:lpstr>
      <vt:lpstr>THANK YOU</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2005 - 2008</dc:title>
  <dc:subject>(WTSA-08 report)</dc:subject>
  <dc:creator>ITU</dc:creator>
  <cp:keywords>ITU</cp:keywords>
  <cp:lastModifiedBy>Quist, Judith</cp:lastModifiedBy>
  <cp:revision>859</cp:revision>
  <cp:lastPrinted>2001-11-25T13:41:09Z</cp:lastPrinted>
  <dcterms:created xsi:type="dcterms:W3CDTF">2006-05-30T12:53:59Z</dcterms:created>
  <dcterms:modified xsi:type="dcterms:W3CDTF">2014-06-06T15:42:56Z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or">
    <vt:lpwstr>;#ITU-D;#</vt:lpwstr>
  </property>
  <property fmtid="{D5CDD505-2E9C-101B-9397-08002B2CF9AE}" pid="3" name="Web Link">
    <vt:lpwstr>http://www.mobileworldcongress.com/homepage.htm, http://www.mobileworldcongress.com/homepage.htm</vt:lpwstr>
  </property>
  <property fmtid="{D5CDD505-2E9C-101B-9397-08002B2CF9AE}" pid="4" name="Other Keyword(s)">
    <vt:lpwstr/>
  </property>
  <property fmtid="{D5CDD505-2E9C-101B-9397-08002B2CF9AE}" pid="5" name="ContentType">
    <vt:lpwstr>Document</vt:lpwstr>
  </property>
  <property fmtid="{D5CDD505-2E9C-101B-9397-08002B2CF9AE}" pid="6" name="Location">
    <vt:lpwstr>Barcelona, Spain</vt:lpwstr>
  </property>
  <property fmtid="{D5CDD505-2E9C-101B-9397-08002B2CF9AE}" pid="7" name="Author0">
    <vt:lpwstr/>
  </property>
  <property fmtid="{D5CDD505-2E9C-101B-9397-08002B2CF9AE}" pid="8" name="Date">
    <vt:lpwstr>2008-02-13T00:00:00Z</vt:lpwstr>
  </property>
  <property fmtid="{D5CDD505-2E9C-101B-9397-08002B2CF9AE}" pid="9" name="Event">
    <vt:lpwstr>GSMA Mobile World Congress</vt:lpwstr>
  </property>
  <property fmtid="{D5CDD505-2E9C-101B-9397-08002B2CF9AE}" pid="10" name="display_urn:schemas-microsoft-com:office:office#PPTAuthor">
    <vt:lpwstr>Touré, Hamadoun</vt:lpwstr>
  </property>
  <property fmtid="{D5CDD505-2E9C-101B-9397-08002B2CF9AE}" pid="11" name="PPTAuthor">
    <vt:lpwstr>78;#ITU_USERS\toure</vt:lpwstr>
  </property>
  <property fmtid="{D5CDD505-2E9C-101B-9397-08002B2CF9AE}" pid="12" name="_ms_pID_725343">
    <vt:lpwstr>(2)AGFmsbut93n5/h/L/pYc5d9Zm7QilirSv7ksgApupPA2XLRPLzUtMRZO9s4tUrdMfL9HzYjd_x000d_
ZOkBfjJ0fRZd/hEymdZYevlk1WGzU+MLnJ/HEbagtxaULqZONbZYLb7GEHkVDfrrSeT+vTKK_x000d_
0DGT/UIR9bJj58d7QIDJ8hp2BJhVEq3C5tvwSdBS8zW69+MB6owFAksIH1dyeP9pg/Z/0Kxf_x000d_
3EQ7tLNCqC2TxuR10O</vt:lpwstr>
  </property>
  <property fmtid="{D5CDD505-2E9C-101B-9397-08002B2CF9AE}" pid="13" name="_ms_pID_7253431">
    <vt:lpwstr>PcpqOzGnbU9HnBJR3GhTbD4I73gUZQiJUd0/gvCcchVSRZVVp+DoaK_x000d_
wEasdI7UxvVS2DTvZOdbBGr4cP2odw+G</vt:lpwstr>
  </property>
  <property fmtid="{D5CDD505-2E9C-101B-9397-08002B2CF9AE}" pid="14" name="sflag">
    <vt:lpwstr>1390399292</vt:lpwstr>
  </property>
  <property fmtid="{D5CDD505-2E9C-101B-9397-08002B2CF9AE}" pid="15" name="ContentTypeId">
    <vt:lpwstr>0x0101008E473EA5067FC545A31841E0649D83A3</vt:lpwstr>
  </property>
</Properties>
</file>